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8" r:id="rId13"/>
    <p:sldId id="269" r:id="rId14"/>
    <p:sldId id="270" r:id="rId15"/>
    <p:sldId id="271" r:id="rId16"/>
    <p:sldId id="272" r:id="rId17"/>
    <p:sldId id="279" r:id="rId18"/>
    <p:sldId id="274" r:id="rId19"/>
    <p:sldId id="273" r:id="rId20"/>
    <p:sldId id="277" r:id="rId21"/>
    <p:sldId id="278" r:id="rId22"/>
    <p:sldId id="275" r:id="rId23"/>
    <p:sldId id="281" r:id="rId24"/>
    <p:sldId id="280" r:id="rId25"/>
    <p:sldId id="282" r:id="rId26"/>
    <p:sldId id="276" r:id="rId2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010" autoAdjust="0"/>
    <p:restoredTop sz="94660"/>
  </p:normalViewPr>
  <p:slideViewPr>
    <p:cSldViewPr snapToGrid="0">
      <p:cViewPr varScale="1">
        <p:scale>
          <a:sx n="55" d="100"/>
          <a:sy n="55" d="100"/>
        </p:scale>
        <p:origin x="108" y="193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9D3A87B-2E66-4862-84FB-4C9F3F6C33D6}" type="doc">
      <dgm:prSet loTypeId="urn:microsoft.com/office/officeart/2005/8/layout/hProcess9" loCatId="process" qsTypeId="urn:microsoft.com/office/officeart/2005/8/quickstyle/simple1" qsCatId="simple" csTypeId="urn:microsoft.com/office/officeart/2005/8/colors/accent1_2" csCatId="accent1" phldr="1"/>
      <dgm:spPr/>
    </dgm:pt>
    <dgm:pt modelId="{7654694C-D534-40CD-8E9F-730F386F8B9B}">
      <dgm:prSet phldrT="[Κείμενο]"/>
      <dgm:spPr/>
      <dgm:t>
        <a:bodyPr/>
        <a:lstStyle/>
        <a:p>
          <a:r>
            <a:rPr lang="el-GR" dirty="0"/>
            <a:t>Μορφή κοινωνικής αλληλεπίδρασης, η οποία</a:t>
          </a:r>
        </a:p>
      </dgm:t>
    </dgm:pt>
    <dgm:pt modelId="{B49D6298-A8A6-47AF-84FB-46AAE5CC468D}" type="parTrans" cxnId="{BA4954E0-0DFD-40F5-9427-C00DE3E073C1}">
      <dgm:prSet/>
      <dgm:spPr/>
      <dgm:t>
        <a:bodyPr/>
        <a:lstStyle/>
        <a:p>
          <a:endParaRPr lang="el-GR"/>
        </a:p>
      </dgm:t>
    </dgm:pt>
    <dgm:pt modelId="{8A0D808F-E894-4C81-BF78-01C67786082C}" type="sibTrans" cxnId="{BA4954E0-0DFD-40F5-9427-C00DE3E073C1}">
      <dgm:prSet/>
      <dgm:spPr/>
      <dgm:t>
        <a:bodyPr/>
        <a:lstStyle/>
        <a:p>
          <a:endParaRPr lang="el-GR"/>
        </a:p>
      </dgm:t>
    </dgm:pt>
    <dgm:pt modelId="{A1306C13-AB5A-4418-86EB-D6F9F7AD9451}">
      <dgm:prSet phldrT="[Κείμενο]"/>
      <dgm:spPr/>
      <dgm:t>
        <a:bodyPr/>
        <a:lstStyle/>
        <a:p>
          <a:r>
            <a:rPr lang="el-GR" dirty="0"/>
            <a:t>Περιέχει κανονικότητες</a:t>
          </a:r>
        </a:p>
        <a:p>
          <a:r>
            <a:rPr lang="el-GR" dirty="0"/>
            <a:t>Δύσκολα περιγράψιμες</a:t>
          </a:r>
        </a:p>
        <a:p>
          <a:r>
            <a:rPr lang="el-GR" dirty="0"/>
            <a:t>Σύστημα άρρητων κανονικοτήτων</a:t>
          </a:r>
        </a:p>
      </dgm:t>
    </dgm:pt>
    <dgm:pt modelId="{A19894D6-9411-49EE-AE9D-C5CAD8988E27}" type="parTrans" cxnId="{080669B5-EBF5-4BE7-8900-9AC84358BAAC}">
      <dgm:prSet/>
      <dgm:spPr/>
      <dgm:t>
        <a:bodyPr/>
        <a:lstStyle/>
        <a:p>
          <a:endParaRPr lang="el-GR"/>
        </a:p>
      </dgm:t>
    </dgm:pt>
    <dgm:pt modelId="{95471F2C-81F9-43B0-8EE4-89270EDBDB03}" type="sibTrans" cxnId="{080669B5-EBF5-4BE7-8900-9AC84358BAAC}">
      <dgm:prSet/>
      <dgm:spPr/>
      <dgm:t>
        <a:bodyPr/>
        <a:lstStyle/>
        <a:p>
          <a:endParaRPr lang="el-GR"/>
        </a:p>
      </dgm:t>
    </dgm:pt>
    <dgm:pt modelId="{E652E171-914C-4D7A-8738-64688A783E6C}">
      <dgm:prSet phldrT="[Κείμενο]"/>
      <dgm:spPr/>
      <dgm:t>
        <a:bodyPr/>
        <a:lstStyle/>
        <a:p>
          <a:r>
            <a:rPr lang="el-GR" dirty="0"/>
            <a:t>Προσδιορίζεται από βιολογικούς, συναισθηματικούς, νοητικούς, εθνολογικούς και ευρύτερα κοινωνικούς παράγοντες που δεν είναι πάντα </a:t>
          </a:r>
          <a:r>
            <a:rPr lang="el-GR" dirty="0" err="1"/>
            <a:t>πρόβλέψιμοι</a:t>
          </a:r>
          <a:endParaRPr lang="el-GR" dirty="0"/>
        </a:p>
      </dgm:t>
    </dgm:pt>
    <dgm:pt modelId="{5BCF90C6-9B3E-45C2-A836-0A9F4F6FE6FA}" type="parTrans" cxnId="{69484921-E87F-4C74-89E8-38BA552104F1}">
      <dgm:prSet/>
      <dgm:spPr/>
      <dgm:t>
        <a:bodyPr/>
        <a:lstStyle/>
        <a:p>
          <a:endParaRPr lang="el-GR"/>
        </a:p>
      </dgm:t>
    </dgm:pt>
    <dgm:pt modelId="{44C3F658-BC0D-483F-93AE-5A4CF735D1B9}" type="sibTrans" cxnId="{69484921-E87F-4C74-89E8-38BA552104F1}">
      <dgm:prSet/>
      <dgm:spPr/>
      <dgm:t>
        <a:bodyPr/>
        <a:lstStyle/>
        <a:p>
          <a:endParaRPr lang="el-GR"/>
        </a:p>
      </dgm:t>
    </dgm:pt>
    <dgm:pt modelId="{8701AAC5-B844-494D-92ED-7B69FF3401FA}" type="pres">
      <dgm:prSet presAssocID="{09D3A87B-2E66-4862-84FB-4C9F3F6C33D6}" presName="CompostProcess" presStyleCnt="0">
        <dgm:presLayoutVars>
          <dgm:dir/>
          <dgm:resizeHandles val="exact"/>
        </dgm:presLayoutVars>
      </dgm:prSet>
      <dgm:spPr/>
    </dgm:pt>
    <dgm:pt modelId="{35D5F740-7255-4033-A72D-90BC283BD123}" type="pres">
      <dgm:prSet presAssocID="{09D3A87B-2E66-4862-84FB-4C9F3F6C33D6}" presName="arrow" presStyleLbl="bgShp" presStyleIdx="0" presStyleCnt="1"/>
      <dgm:spPr/>
    </dgm:pt>
    <dgm:pt modelId="{3744E439-87E9-4F48-88D1-3C3271023580}" type="pres">
      <dgm:prSet presAssocID="{09D3A87B-2E66-4862-84FB-4C9F3F6C33D6}" presName="linearProcess" presStyleCnt="0"/>
      <dgm:spPr/>
    </dgm:pt>
    <dgm:pt modelId="{BC74C50F-C758-4C67-97B3-A06D46DC6722}" type="pres">
      <dgm:prSet presAssocID="{7654694C-D534-40CD-8E9F-730F386F8B9B}" presName="textNode" presStyleLbl="node1" presStyleIdx="0" presStyleCnt="3">
        <dgm:presLayoutVars>
          <dgm:bulletEnabled val="1"/>
        </dgm:presLayoutVars>
      </dgm:prSet>
      <dgm:spPr/>
    </dgm:pt>
    <dgm:pt modelId="{54FFFFB1-F45A-4F8B-929D-E04ABCC316E2}" type="pres">
      <dgm:prSet presAssocID="{8A0D808F-E894-4C81-BF78-01C67786082C}" presName="sibTrans" presStyleCnt="0"/>
      <dgm:spPr/>
    </dgm:pt>
    <dgm:pt modelId="{1E7D30E2-8F58-4D81-8987-1F7E05D51835}" type="pres">
      <dgm:prSet presAssocID="{A1306C13-AB5A-4418-86EB-D6F9F7AD9451}" presName="textNode" presStyleLbl="node1" presStyleIdx="1" presStyleCnt="3">
        <dgm:presLayoutVars>
          <dgm:bulletEnabled val="1"/>
        </dgm:presLayoutVars>
      </dgm:prSet>
      <dgm:spPr/>
    </dgm:pt>
    <dgm:pt modelId="{F1CD60A1-F41A-4177-AE22-903559231060}" type="pres">
      <dgm:prSet presAssocID="{95471F2C-81F9-43B0-8EE4-89270EDBDB03}" presName="sibTrans" presStyleCnt="0"/>
      <dgm:spPr/>
    </dgm:pt>
    <dgm:pt modelId="{C2B404E0-89DD-4201-84A2-680FFB35DF87}" type="pres">
      <dgm:prSet presAssocID="{E652E171-914C-4D7A-8738-64688A783E6C}" presName="textNode" presStyleLbl="node1" presStyleIdx="2" presStyleCnt="3">
        <dgm:presLayoutVars>
          <dgm:bulletEnabled val="1"/>
        </dgm:presLayoutVars>
      </dgm:prSet>
      <dgm:spPr/>
    </dgm:pt>
  </dgm:ptLst>
  <dgm:cxnLst>
    <dgm:cxn modelId="{3B4DB31B-DCCD-4F71-90E7-E27554CCB530}" type="presOf" srcId="{09D3A87B-2E66-4862-84FB-4C9F3F6C33D6}" destId="{8701AAC5-B844-494D-92ED-7B69FF3401FA}" srcOrd="0" destOrd="0" presId="urn:microsoft.com/office/officeart/2005/8/layout/hProcess9"/>
    <dgm:cxn modelId="{69484921-E87F-4C74-89E8-38BA552104F1}" srcId="{09D3A87B-2E66-4862-84FB-4C9F3F6C33D6}" destId="{E652E171-914C-4D7A-8738-64688A783E6C}" srcOrd="2" destOrd="0" parTransId="{5BCF90C6-9B3E-45C2-A836-0A9F4F6FE6FA}" sibTransId="{44C3F658-BC0D-483F-93AE-5A4CF735D1B9}"/>
    <dgm:cxn modelId="{E218662F-06B5-406B-9389-2865A0FC6D79}" type="presOf" srcId="{E652E171-914C-4D7A-8738-64688A783E6C}" destId="{C2B404E0-89DD-4201-84A2-680FFB35DF87}" srcOrd="0" destOrd="0" presId="urn:microsoft.com/office/officeart/2005/8/layout/hProcess9"/>
    <dgm:cxn modelId="{080669B5-EBF5-4BE7-8900-9AC84358BAAC}" srcId="{09D3A87B-2E66-4862-84FB-4C9F3F6C33D6}" destId="{A1306C13-AB5A-4418-86EB-D6F9F7AD9451}" srcOrd="1" destOrd="0" parTransId="{A19894D6-9411-49EE-AE9D-C5CAD8988E27}" sibTransId="{95471F2C-81F9-43B0-8EE4-89270EDBDB03}"/>
    <dgm:cxn modelId="{BC667ED4-E91B-4C2A-A687-845AB838940A}" type="presOf" srcId="{A1306C13-AB5A-4418-86EB-D6F9F7AD9451}" destId="{1E7D30E2-8F58-4D81-8987-1F7E05D51835}" srcOrd="0" destOrd="0" presId="urn:microsoft.com/office/officeart/2005/8/layout/hProcess9"/>
    <dgm:cxn modelId="{79199CD9-C24D-474A-A1A9-C817C0052315}" type="presOf" srcId="{7654694C-D534-40CD-8E9F-730F386F8B9B}" destId="{BC74C50F-C758-4C67-97B3-A06D46DC6722}" srcOrd="0" destOrd="0" presId="urn:microsoft.com/office/officeart/2005/8/layout/hProcess9"/>
    <dgm:cxn modelId="{BA4954E0-0DFD-40F5-9427-C00DE3E073C1}" srcId="{09D3A87B-2E66-4862-84FB-4C9F3F6C33D6}" destId="{7654694C-D534-40CD-8E9F-730F386F8B9B}" srcOrd="0" destOrd="0" parTransId="{B49D6298-A8A6-47AF-84FB-46AAE5CC468D}" sibTransId="{8A0D808F-E894-4C81-BF78-01C67786082C}"/>
    <dgm:cxn modelId="{666734C8-3379-4518-B780-3463593BA5F2}" type="presParOf" srcId="{8701AAC5-B844-494D-92ED-7B69FF3401FA}" destId="{35D5F740-7255-4033-A72D-90BC283BD123}" srcOrd="0" destOrd="0" presId="urn:microsoft.com/office/officeart/2005/8/layout/hProcess9"/>
    <dgm:cxn modelId="{282C0A20-1743-420A-BC48-387DFC255B98}" type="presParOf" srcId="{8701AAC5-B844-494D-92ED-7B69FF3401FA}" destId="{3744E439-87E9-4F48-88D1-3C3271023580}" srcOrd="1" destOrd="0" presId="urn:microsoft.com/office/officeart/2005/8/layout/hProcess9"/>
    <dgm:cxn modelId="{7F308AE2-0A83-4100-A0A5-26B32C9408F2}" type="presParOf" srcId="{3744E439-87E9-4F48-88D1-3C3271023580}" destId="{BC74C50F-C758-4C67-97B3-A06D46DC6722}" srcOrd="0" destOrd="0" presId="urn:microsoft.com/office/officeart/2005/8/layout/hProcess9"/>
    <dgm:cxn modelId="{FA8A758D-289C-4B5C-8E63-CA9EC6136EC5}" type="presParOf" srcId="{3744E439-87E9-4F48-88D1-3C3271023580}" destId="{54FFFFB1-F45A-4F8B-929D-E04ABCC316E2}" srcOrd="1" destOrd="0" presId="urn:microsoft.com/office/officeart/2005/8/layout/hProcess9"/>
    <dgm:cxn modelId="{26A283E6-5D3F-4BF6-98FE-305D9422706E}" type="presParOf" srcId="{3744E439-87E9-4F48-88D1-3C3271023580}" destId="{1E7D30E2-8F58-4D81-8987-1F7E05D51835}" srcOrd="2" destOrd="0" presId="urn:microsoft.com/office/officeart/2005/8/layout/hProcess9"/>
    <dgm:cxn modelId="{D6FBCE33-A7B1-4E31-88B7-29610D630039}" type="presParOf" srcId="{3744E439-87E9-4F48-88D1-3C3271023580}" destId="{F1CD60A1-F41A-4177-AE22-903559231060}" srcOrd="3" destOrd="0" presId="urn:microsoft.com/office/officeart/2005/8/layout/hProcess9"/>
    <dgm:cxn modelId="{2AEF3233-3C79-4E99-8585-AB2E11E43F63}" type="presParOf" srcId="{3744E439-87E9-4F48-88D1-3C3271023580}" destId="{C2B404E0-89DD-4201-84A2-680FFB35DF87}" srcOrd="4" destOrd="0" presId="urn:microsoft.com/office/officeart/2005/8/layout/hProcess9"/>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5D66450-D495-4FEE-947A-A1B5E4854819}"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l-GR"/>
        </a:p>
      </dgm:t>
    </dgm:pt>
    <dgm:pt modelId="{C34C738C-2C88-4EBB-8CD5-0009CBD0838F}">
      <dgm:prSet phldrT="[Κείμενο]" custT="1"/>
      <dgm:spPr/>
      <dgm:t>
        <a:bodyPr/>
        <a:lstStyle/>
        <a:p>
          <a:r>
            <a:rPr lang="el-GR" sz="1600" dirty="0"/>
            <a:t>Χρήση και όχι γνώση</a:t>
          </a:r>
        </a:p>
      </dgm:t>
    </dgm:pt>
    <dgm:pt modelId="{714A4DDC-F788-4BE3-921F-F64E3C544DEB}" type="parTrans" cxnId="{CEF9F63D-7436-4ADD-8C97-416DC83DC90F}">
      <dgm:prSet/>
      <dgm:spPr/>
      <dgm:t>
        <a:bodyPr/>
        <a:lstStyle/>
        <a:p>
          <a:endParaRPr lang="el-GR"/>
        </a:p>
      </dgm:t>
    </dgm:pt>
    <dgm:pt modelId="{F42CE036-F851-46F8-B576-F8131D22A7C6}" type="sibTrans" cxnId="{CEF9F63D-7436-4ADD-8C97-416DC83DC90F}">
      <dgm:prSet/>
      <dgm:spPr/>
      <dgm:t>
        <a:bodyPr/>
        <a:lstStyle/>
        <a:p>
          <a:endParaRPr lang="el-GR"/>
        </a:p>
      </dgm:t>
    </dgm:pt>
    <dgm:pt modelId="{F89FF330-3A58-4AAF-AF69-3976509B3166}">
      <dgm:prSet phldrT="[Κείμενο]" custT="1"/>
      <dgm:spPr/>
      <dgm:t>
        <a:bodyPr/>
        <a:lstStyle/>
        <a:p>
          <a:r>
            <a:rPr lang="el-GR" sz="1100" dirty="0"/>
            <a:t>Διαδικασία μέσω της οποίας </a:t>
          </a:r>
          <a:r>
            <a:rPr lang="el-GR" sz="1100" dirty="0" err="1"/>
            <a:t>νοηματοδοτείται</a:t>
          </a:r>
          <a:r>
            <a:rPr lang="el-GR" sz="1100" dirty="0"/>
            <a:t> ο </a:t>
          </a:r>
          <a:r>
            <a:rPr lang="el-GR" sz="1100" dirty="0" err="1"/>
            <a:t>περιβάλλων</a:t>
          </a:r>
          <a:r>
            <a:rPr lang="el-GR" sz="1100" dirty="0"/>
            <a:t> κόσμος του ατόμου</a:t>
          </a:r>
        </a:p>
      </dgm:t>
    </dgm:pt>
    <dgm:pt modelId="{1C2777B6-71A7-4D2F-B9E1-49FF51944613}" type="parTrans" cxnId="{99E28443-26A7-43AD-8A52-92177FC990C7}">
      <dgm:prSet/>
      <dgm:spPr/>
      <dgm:t>
        <a:bodyPr/>
        <a:lstStyle/>
        <a:p>
          <a:endParaRPr lang="el-GR"/>
        </a:p>
      </dgm:t>
    </dgm:pt>
    <dgm:pt modelId="{8BEE65DD-AD89-42C4-973C-683DF9EE3B3C}" type="sibTrans" cxnId="{99E28443-26A7-43AD-8A52-92177FC990C7}">
      <dgm:prSet/>
      <dgm:spPr/>
      <dgm:t>
        <a:bodyPr/>
        <a:lstStyle/>
        <a:p>
          <a:endParaRPr lang="el-GR"/>
        </a:p>
      </dgm:t>
    </dgm:pt>
    <dgm:pt modelId="{98DFFD0B-CF18-4F33-B054-108B285211F4}">
      <dgm:prSet phldrT="[Κείμενο]" custT="1"/>
      <dgm:spPr/>
      <dgm:t>
        <a:bodyPr/>
        <a:lstStyle/>
        <a:p>
          <a:r>
            <a:rPr lang="el-GR" sz="1200" dirty="0"/>
            <a:t>Διαμορφώνονται στάσεις, απόψεις, συμπεριφορές και πολιτισμικά στερεότυπα</a:t>
          </a:r>
        </a:p>
      </dgm:t>
    </dgm:pt>
    <dgm:pt modelId="{27F3B704-84CC-4CE4-B181-8FC93C6B9F35}" type="parTrans" cxnId="{7FB13B03-C465-440F-9E17-A367BF405E38}">
      <dgm:prSet/>
      <dgm:spPr/>
      <dgm:t>
        <a:bodyPr/>
        <a:lstStyle/>
        <a:p>
          <a:endParaRPr lang="el-GR"/>
        </a:p>
      </dgm:t>
    </dgm:pt>
    <dgm:pt modelId="{3F8153FB-0A4D-4234-A692-AA6C642637A9}" type="sibTrans" cxnId="{7FB13B03-C465-440F-9E17-A367BF405E38}">
      <dgm:prSet/>
      <dgm:spPr/>
      <dgm:t>
        <a:bodyPr/>
        <a:lstStyle/>
        <a:p>
          <a:endParaRPr lang="el-GR"/>
        </a:p>
      </dgm:t>
    </dgm:pt>
    <dgm:pt modelId="{D4283555-B964-4E26-A173-B1096E2C66D4}" type="pres">
      <dgm:prSet presAssocID="{35D66450-D495-4FEE-947A-A1B5E4854819}" presName="linear" presStyleCnt="0">
        <dgm:presLayoutVars>
          <dgm:dir/>
          <dgm:animLvl val="lvl"/>
          <dgm:resizeHandles val="exact"/>
        </dgm:presLayoutVars>
      </dgm:prSet>
      <dgm:spPr/>
    </dgm:pt>
    <dgm:pt modelId="{976B2041-E4A6-4DFB-B346-603EF6A76AA0}" type="pres">
      <dgm:prSet presAssocID="{C34C738C-2C88-4EBB-8CD5-0009CBD0838F}" presName="parentLin" presStyleCnt="0"/>
      <dgm:spPr/>
    </dgm:pt>
    <dgm:pt modelId="{DA2978B3-615E-4A54-A107-94CD07947A9E}" type="pres">
      <dgm:prSet presAssocID="{C34C738C-2C88-4EBB-8CD5-0009CBD0838F}" presName="parentLeftMargin" presStyleLbl="node1" presStyleIdx="0" presStyleCnt="3"/>
      <dgm:spPr/>
    </dgm:pt>
    <dgm:pt modelId="{1CD45A3D-DD16-4CF5-82B3-A88451377222}" type="pres">
      <dgm:prSet presAssocID="{C34C738C-2C88-4EBB-8CD5-0009CBD0838F}" presName="parentText" presStyleLbl="node1" presStyleIdx="0" presStyleCnt="3" custLinFactNeighborX="-10601" custLinFactNeighborY="-15109">
        <dgm:presLayoutVars>
          <dgm:chMax val="0"/>
          <dgm:bulletEnabled val="1"/>
        </dgm:presLayoutVars>
      </dgm:prSet>
      <dgm:spPr/>
    </dgm:pt>
    <dgm:pt modelId="{2521FEAE-6BF5-4CCB-A2B0-B796A8CA1780}" type="pres">
      <dgm:prSet presAssocID="{C34C738C-2C88-4EBB-8CD5-0009CBD0838F}" presName="negativeSpace" presStyleCnt="0"/>
      <dgm:spPr/>
    </dgm:pt>
    <dgm:pt modelId="{C9CD7E14-4915-4382-97F1-3CB771B290DD}" type="pres">
      <dgm:prSet presAssocID="{C34C738C-2C88-4EBB-8CD5-0009CBD0838F}" presName="childText" presStyleLbl="conFgAcc1" presStyleIdx="0" presStyleCnt="3">
        <dgm:presLayoutVars>
          <dgm:bulletEnabled val="1"/>
        </dgm:presLayoutVars>
      </dgm:prSet>
      <dgm:spPr/>
    </dgm:pt>
    <dgm:pt modelId="{4B7A29C6-8B56-469D-A3BB-3BD8E7E24181}" type="pres">
      <dgm:prSet presAssocID="{F42CE036-F851-46F8-B576-F8131D22A7C6}" presName="spaceBetweenRectangles" presStyleCnt="0"/>
      <dgm:spPr/>
    </dgm:pt>
    <dgm:pt modelId="{572BFA51-8334-4E18-9F86-822EE7A0444C}" type="pres">
      <dgm:prSet presAssocID="{F89FF330-3A58-4AAF-AF69-3976509B3166}" presName="parentLin" presStyleCnt="0"/>
      <dgm:spPr/>
    </dgm:pt>
    <dgm:pt modelId="{25B7AE76-BF32-41D3-9F7F-4F0380E944C0}" type="pres">
      <dgm:prSet presAssocID="{F89FF330-3A58-4AAF-AF69-3976509B3166}" presName="parentLeftMargin" presStyleLbl="node1" presStyleIdx="0" presStyleCnt="3"/>
      <dgm:spPr/>
    </dgm:pt>
    <dgm:pt modelId="{9AD8CF6B-7428-49A6-8B5B-2DB05CAB88D8}" type="pres">
      <dgm:prSet presAssocID="{F89FF330-3A58-4AAF-AF69-3976509B3166}" presName="parentText" presStyleLbl="node1" presStyleIdx="1" presStyleCnt="3">
        <dgm:presLayoutVars>
          <dgm:chMax val="0"/>
          <dgm:bulletEnabled val="1"/>
        </dgm:presLayoutVars>
      </dgm:prSet>
      <dgm:spPr/>
    </dgm:pt>
    <dgm:pt modelId="{44F66ED1-FAB0-4945-BB59-E8520C259F17}" type="pres">
      <dgm:prSet presAssocID="{F89FF330-3A58-4AAF-AF69-3976509B3166}" presName="negativeSpace" presStyleCnt="0"/>
      <dgm:spPr/>
    </dgm:pt>
    <dgm:pt modelId="{3C771A21-2F2C-48DF-887E-346A474A1A36}" type="pres">
      <dgm:prSet presAssocID="{F89FF330-3A58-4AAF-AF69-3976509B3166}" presName="childText" presStyleLbl="conFgAcc1" presStyleIdx="1" presStyleCnt="3">
        <dgm:presLayoutVars>
          <dgm:bulletEnabled val="1"/>
        </dgm:presLayoutVars>
      </dgm:prSet>
      <dgm:spPr/>
    </dgm:pt>
    <dgm:pt modelId="{574CD97C-30F2-4E45-BAAD-3AD9DA6B83C2}" type="pres">
      <dgm:prSet presAssocID="{8BEE65DD-AD89-42C4-973C-683DF9EE3B3C}" presName="spaceBetweenRectangles" presStyleCnt="0"/>
      <dgm:spPr/>
    </dgm:pt>
    <dgm:pt modelId="{11458275-53E6-4B2B-BED8-24D95F76B53B}" type="pres">
      <dgm:prSet presAssocID="{98DFFD0B-CF18-4F33-B054-108B285211F4}" presName="parentLin" presStyleCnt="0"/>
      <dgm:spPr/>
    </dgm:pt>
    <dgm:pt modelId="{DDE8394B-63DB-4098-A0B2-A48AAE7BF4DA}" type="pres">
      <dgm:prSet presAssocID="{98DFFD0B-CF18-4F33-B054-108B285211F4}" presName="parentLeftMargin" presStyleLbl="node1" presStyleIdx="1" presStyleCnt="3"/>
      <dgm:spPr/>
    </dgm:pt>
    <dgm:pt modelId="{41E32875-63CB-4246-8413-B8876FC9C408}" type="pres">
      <dgm:prSet presAssocID="{98DFFD0B-CF18-4F33-B054-108B285211F4}" presName="parentText" presStyleLbl="node1" presStyleIdx="2" presStyleCnt="3">
        <dgm:presLayoutVars>
          <dgm:chMax val="0"/>
          <dgm:bulletEnabled val="1"/>
        </dgm:presLayoutVars>
      </dgm:prSet>
      <dgm:spPr/>
    </dgm:pt>
    <dgm:pt modelId="{FDDA29E8-F436-4E4A-9B83-AC5B7E33B886}" type="pres">
      <dgm:prSet presAssocID="{98DFFD0B-CF18-4F33-B054-108B285211F4}" presName="negativeSpace" presStyleCnt="0"/>
      <dgm:spPr/>
    </dgm:pt>
    <dgm:pt modelId="{D4767DF5-9B3C-44DA-856D-A92C68D4F327}" type="pres">
      <dgm:prSet presAssocID="{98DFFD0B-CF18-4F33-B054-108B285211F4}" presName="childText" presStyleLbl="conFgAcc1" presStyleIdx="2" presStyleCnt="3">
        <dgm:presLayoutVars>
          <dgm:bulletEnabled val="1"/>
        </dgm:presLayoutVars>
      </dgm:prSet>
      <dgm:spPr/>
    </dgm:pt>
  </dgm:ptLst>
  <dgm:cxnLst>
    <dgm:cxn modelId="{7FB13B03-C465-440F-9E17-A367BF405E38}" srcId="{35D66450-D495-4FEE-947A-A1B5E4854819}" destId="{98DFFD0B-CF18-4F33-B054-108B285211F4}" srcOrd="2" destOrd="0" parTransId="{27F3B704-84CC-4CE4-B181-8FC93C6B9F35}" sibTransId="{3F8153FB-0A4D-4234-A692-AA6C642637A9}"/>
    <dgm:cxn modelId="{34F8C61B-5B99-48DB-B887-2E23DE721D7C}" type="presOf" srcId="{98DFFD0B-CF18-4F33-B054-108B285211F4}" destId="{DDE8394B-63DB-4098-A0B2-A48AAE7BF4DA}" srcOrd="0" destOrd="0" presId="urn:microsoft.com/office/officeart/2005/8/layout/list1"/>
    <dgm:cxn modelId="{F7E0AA2E-D2D6-4EB5-9D48-E3A2A0455A54}" type="presOf" srcId="{F89FF330-3A58-4AAF-AF69-3976509B3166}" destId="{9AD8CF6B-7428-49A6-8B5B-2DB05CAB88D8}" srcOrd="1" destOrd="0" presId="urn:microsoft.com/office/officeart/2005/8/layout/list1"/>
    <dgm:cxn modelId="{CEF9F63D-7436-4ADD-8C97-416DC83DC90F}" srcId="{35D66450-D495-4FEE-947A-A1B5E4854819}" destId="{C34C738C-2C88-4EBB-8CD5-0009CBD0838F}" srcOrd="0" destOrd="0" parTransId="{714A4DDC-F788-4BE3-921F-F64E3C544DEB}" sibTransId="{F42CE036-F851-46F8-B576-F8131D22A7C6}"/>
    <dgm:cxn modelId="{99E28443-26A7-43AD-8A52-92177FC990C7}" srcId="{35D66450-D495-4FEE-947A-A1B5E4854819}" destId="{F89FF330-3A58-4AAF-AF69-3976509B3166}" srcOrd="1" destOrd="0" parTransId="{1C2777B6-71A7-4D2F-B9E1-49FF51944613}" sibTransId="{8BEE65DD-AD89-42C4-973C-683DF9EE3B3C}"/>
    <dgm:cxn modelId="{CCA3DD4E-6994-40F3-8EF8-83AA205D2904}" type="presOf" srcId="{98DFFD0B-CF18-4F33-B054-108B285211F4}" destId="{41E32875-63CB-4246-8413-B8876FC9C408}" srcOrd="1" destOrd="0" presId="urn:microsoft.com/office/officeart/2005/8/layout/list1"/>
    <dgm:cxn modelId="{C7D32172-367B-4E08-86B5-8C6C4E5DF725}" type="presOf" srcId="{C34C738C-2C88-4EBB-8CD5-0009CBD0838F}" destId="{1CD45A3D-DD16-4CF5-82B3-A88451377222}" srcOrd="1" destOrd="0" presId="urn:microsoft.com/office/officeart/2005/8/layout/list1"/>
    <dgm:cxn modelId="{EB06E659-CCDF-4E09-B679-2303252997D4}" type="presOf" srcId="{C34C738C-2C88-4EBB-8CD5-0009CBD0838F}" destId="{DA2978B3-615E-4A54-A107-94CD07947A9E}" srcOrd="0" destOrd="0" presId="urn:microsoft.com/office/officeart/2005/8/layout/list1"/>
    <dgm:cxn modelId="{CA352681-9997-4BCE-98F0-17C9DC7DCEC6}" type="presOf" srcId="{F89FF330-3A58-4AAF-AF69-3976509B3166}" destId="{25B7AE76-BF32-41D3-9F7F-4F0380E944C0}" srcOrd="0" destOrd="0" presId="urn:microsoft.com/office/officeart/2005/8/layout/list1"/>
    <dgm:cxn modelId="{FC5CC086-B6E5-4A4A-A953-52EEF57F2F61}" type="presOf" srcId="{35D66450-D495-4FEE-947A-A1B5E4854819}" destId="{D4283555-B964-4E26-A173-B1096E2C66D4}" srcOrd="0" destOrd="0" presId="urn:microsoft.com/office/officeart/2005/8/layout/list1"/>
    <dgm:cxn modelId="{B1212FA9-1A31-4B7D-ADB3-345484572AE4}" type="presParOf" srcId="{D4283555-B964-4E26-A173-B1096E2C66D4}" destId="{976B2041-E4A6-4DFB-B346-603EF6A76AA0}" srcOrd="0" destOrd="0" presId="urn:microsoft.com/office/officeart/2005/8/layout/list1"/>
    <dgm:cxn modelId="{28B71FF0-BB31-418A-83C5-AA4003F8A3CC}" type="presParOf" srcId="{976B2041-E4A6-4DFB-B346-603EF6A76AA0}" destId="{DA2978B3-615E-4A54-A107-94CD07947A9E}" srcOrd="0" destOrd="0" presId="urn:microsoft.com/office/officeart/2005/8/layout/list1"/>
    <dgm:cxn modelId="{9ACBAA66-8812-4A5D-9FF3-B5FDA3342F6C}" type="presParOf" srcId="{976B2041-E4A6-4DFB-B346-603EF6A76AA0}" destId="{1CD45A3D-DD16-4CF5-82B3-A88451377222}" srcOrd="1" destOrd="0" presId="urn:microsoft.com/office/officeart/2005/8/layout/list1"/>
    <dgm:cxn modelId="{1F6CA3DC-9E4A-46E2-B575-6E7C3301A99E}" type="presParOf" srcId="{D4283555-B964-4E26-A173-B1096E2C66D4}" destId="{2521FEAE-6BF5-4CCB-A2B0-B796A8CA1780}" srcOrd="1" destOrd="0" presId="urn:microsoft.com/office/officeart/2005/8/layout/list1"/>
    <dgm:cxn modelId="{8E9A3CA9-CB43-4243-836C-48C954A89D90}" type="presParOf" srcId="{D4283555-B964-4E26-A173-B1096E2C66D4}" destId="{C9CD7E14-4915-4382-97F1-3CB771B290DD}" srcOrd="2" destOrd="0" presId="urn:microsoft.com/office/officeart/2005/8/layout/list1"/>
    <dgm:cxn modelId="{C95E0715-A197-4C5C-911F-BB7F104EA9E4}" type="presParOf" srcId="{D4283555-B964-4E26-A173-B1096E2C66D4}" destId="{4B7A29C6-8B56-469D-A3BB-3BD8E7E24181}" srcOrd="3" destOrd="0" presId="urn:microsoft.com/office/officeart/2005/8/layout/list1"/>
    <dgm:cxn modelId="{100419C4-EBA5-42F3-AAA0-D9813B13FD92}" type="presParOf" srcId="{D4283555-B964-4E26-A173-B1096E2C66D4}" destId="{572BFA51-8334-4E18-9F86-822EE7A0444C}" srcOrd="4" destOrd="0" presId="urn:microsoft.com/office/officeart/2005/8/layout/list1"/>
    <dgm:cxn modelId="{83E54200-070D-4673-A832-446B9D6DEF25}" type="presParOf" srcId="{572BFA51-8334-4E18-9F86-822EE7A0444C}" destId="{25B7AE76-BF32-41D3-9F7F-4F0380E944C0}" srcOrd="0" destOrd="0" presId="urn:microsoft.com/office/officeart/2005/8/layout/list1"/>
    <dgm:cxn modelId="{25F75FF5-80E0-45AB-9784-89A215B76562}" type="presParOf" srcId="{572BFA51-8334-4E18-9F86-822EE7A0444C}" destId="{9AD8CF6B-7428-49A6-8B5B-2DB05CAB88D8}" srcOrd="1" destOrd="0" presId="urn:microsoft.com/office/officeart/2005/8/layout/list1"/>
    <dgm:cxn modelId="{4B6F7F9C-E9FE-4CDA-90A0-C219F7568C4D}" type="presParOf" srcId="{D4283555-B964-4E26-A173-B1096E2C66D4}" destId="{44F66ED1-FAB0-4945-BB59-E8520C259F17}" srcOrd="5" destOrd="0" presId="urn:microsoft.com/office/officeart/2005/8/layout/list1"/>
    <dgm:cxn modelId="{880295C3-89DE-400E-B63C-5B42A969453D}" type="presParOf" srcId="{D4283555-B964-4E26-A173-B1096E2C66D4}" destId="{3C771A21-2F2C-48DF-887E-346A474A1A36}" srcOrd="6" destOrd="0" presId="urn:microsoft.com/office/officeart/2005/8/layout/list1"/>
    <dgm:cxn modelId="{CCDA48E5-387C-478A-A6FD-BA7B76900B87}" type="presParOf" srcId="{D4283555-B964-4E26-A173-B1096E2C66D4}" destId="{574CD97C-30F2-4E45-BAAD-3AD9DA6B83C2}" srcOrd="7" destOrd="0" presId="urn:microsoft.com/office/officeart/2005/8/layout/list1"/>
    <dgm:cxn modelId="{45028460-9349-4116-B5DC-9B85187595A3}" type="presParOf" srcId="{D4283555-B964-4E26-A173-B1096E2C66D4}" destId="{11458275-53E6-4B2B-BED8-24D95F76B53B}" srcOrd="8" destOrd="0" presId="urn:microsoft.com/office/officeart/2005/8/layout/list1"/>
    <dgm:cxn modelId="{FFCAB4D9-C9F8-4AEC-899B-B053E17ED490}" type="presParOf" srcId="{11458275-53E6-4B2B-BED8-24D95F76B53B}" destId="{DDE8394B-63DB-4098-A0B2-A48AAE7BF4DA}" srcOrd="0" destOrd="0" presId="urn:microsoft.com/office/officeart/2005/8/layout/list1"/>
    <dgm:cxn modelId="{80D594B6-C795-4327-B696-B67BA3472114}" type="presParOf" srcId="{11458275-53E6-4B2B-BED8-24D95F76B53B}" destId="{41E32875-63CB-4246-8413-B8876FC9C408}" srcOrd="1" destOrd="0" presId="urn:microsoft.com/office/officeart/2005/8/layout/list1"/>
    <dgm:cxn modelId="{17476295-0C02-4220-BE10-B42A30D8FCD1}" type="presParOf" srcId="{D4283555-B964-4E26-A173-B1096E2C66D4}" destId="{FDDA29E8-F436-4E4A-9B83-AC5B7E33B886}" srcOrd="9" destOrd="0" presId="urn:microsoft.com/office/officeart/2005/8/layout/list1"/>
    <dgm:cxn modelId="{9B458BB1-D79A-4A13-8F03-8E99A8E4CC01}" type="presParOf" srcId="{D4283555-B964-4E26-A173-B1096E2C66D4}" destId="{D4767DF5-9B3C-44DA-856D-A92C68D4F327}" srcOrd="10"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1FC0D762-94C9-4EB6-B095-90B11076FBAC}"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l-GR"/>
        </a:p>
      </dgm:t>
    </dgm:pt>
    <dgm:pt modelId="{0A646432-C474-4B34-8F36-D37EED020785}">
      <dgm:prSet phldrT="[Κείμενο]"/>
      <dgm:spPr/>
      <dgm:t>
        <a:bodyPr/>
        <a:lstStyle/>
        <a:p>
          <a:r>
            <a:rPr lang="el-GR" dirty="0"/>
            <a:t>Εφαρμογή μέσα στην τάξη πρακτικών </a:t>
          </a:r>
          <a:r>
            <a:rPr lang="el-GR" dirty="0" err="1"/>
            <a:t>γραμματισμών</a:t>
          </a:r>
          <a:r>
            <a:rPr lang="el-GR" dirty="0"/>
            <a:t> που συνδέονται με </a:t>
          </a:r>
          <a:r>
            <a:rPr lang="el-GR" dirty="0" err="1"/>
            <a:t>γραμματισμούς</a:t>
          </a:r>
          <a:r>
            <a:rPr lang="el-GR" dirty="0"/>
            <a:t> που μπορεί να συναντήσουν οι μαθητές στην οικογένειά τους και στο ευρύτερο κοινωνικό τους περιβάλλον.</a:t>
          </a:r>
        </a:p>
      </dgm:t>
    </dgm:pt>
    <dgm:pt modelId="{2BBB42E6-6F6C-4D83-AFF5-1A3706FE008A}" type="parTrans" cxnId="{454E6881-F80F-40CF-A242-4F58E8780FA4}">
      <dgm:prSet/>
      <dgm:spPr/>
      <dgm:t>
        <a:bodyPr/>
        <a:lstStyle/>
        <a:p>
          <a:endParaRPr lang="el-GR"/>
        </a:p>
      </dgm:t>
    </dgm:pt>
    <dgm:pt modelId="{A5551ECC-D04D-4E84-90DB-9CF88DD1EA68}" type="sibTrans" cxnId="{454E6881-F80F-40CF-A242-4F58E8780FA4}">
      <dgm:prSet/>
      <dgm:spPr/>
      <dgm:t>
        <a:bodyPr/>
        <a:lstStyle/>
        <a:p>
          <a:endParaRPr lang="el-GR"/>
        </a:p>
      </dgm:t>
    </dgm:pt>
    <dgm:pt modelId="{827B0CE5-E0A0-457E-83A2-8C1521B7C458}">
      <dgm:prSet phldrT="[Κείμενο]"/>
      <dgm:spPr/>
      <dgm:t>
        <a:bodyPr/>
        <a:lstStyle/>
        <a:p>
          <a:r>
            <a:rPr lang="el-GR" dirty="0"/>
            <a:t>Εκτίμηση των διαφορετικών γλωσσικών αφετηριών </a:t>
          </a:r>
          <a:r>
            <a:rPr lang="el-GR" dirty="0" err="1"/>
            <a:t>γραμματισμού</a:t>
          </a:r>
          <a:r>
            <a:rPr lang="el-GR" dirty="0"/>
            <a:t> από τις οποίες ξεκινούν οι μαθητές ως κοινωνικά υποκείμενα.</a:t>
          </a:r>
        </a:p>
      </dgm:t>
    </dgm:pt>
    <dgm:pt modelId="{B1520763-9B5C-4C9F-8E7A-5C1B5414C3CA}" type="parTrans" cxnId="{B571A939-AC7B-4A7F-9A57-BC4F3157330A}">
      <dgm:prSet/>
      <dgm:spPr/>
      <dgm:t>
        <a:bodyPr/>
        <a:lstStyle/>
        <a:p>
          <a:endParaRPr lang="el-GR"/>
        </a:p>
      </dgm:t>
    </dgm:pt>
    <dgm:pt modelId="{2F47F378-E8B9-4BE4-A2C4-125FD2643E96}" type="sibTrans" cxnId="{B571A939-AC7B-4A7F-9A57-BC4F3157330A}">
      <dgm:prSet/>
      <dgm:spPr/>
      <dgm:t>
        <a:bodyPr/>
        <a:lstStyle/>
        <a:p>
          <a:endParaRPr lang="el-GR"/>
        </a:p>
      </dgm:t>
    </dgm:pt>
    <dgm:pt modelId="{D21D5058-FEA1-4B90-8C5A-E6B705168B2F}">
      <dgm:prSet phldrT="[Κείμενο]"/>
      <dgm:spPr/>
      <dgm:t>
        <a:bodyPr/>
        <a:lstStyle/>
        <a:p>
          <a:r>
            <a:rPr lang="el-GR" dirty="0"/>
            <a:t>Διερεύνηση των τρόπων με τους οποίους μαθησιακές στρατηγικές διευρύνουν τη γλωσσική και κοινωνική ανάπτυξη προς τις κατευθύνσεις που ορίζει ο </a:t>
          </a:r>
          <a:r>
            <a:rPr lang="el-GR" dirty="0" err="1"/>
            <a:t>γραμματισμός</a:t>
          </a:r>
          <a:r>
            <a:rPr lang="el-GR" dirty="0"/>
            <a:t>.</a:t>
          </a:r>
        </a:p>
      </dgm:t>
    </dgm:pt>
    <dgm:pt modelId="{FB960367-7CAE-428F-A649-FA79FFC92F06}" type="parTrans" cxnId="{A52C3BD6-7E67-430E-9D20-2B4DC617430E}">
      <dgm:prSet/>
      <dgm:spPr/>
      <dgm:t>
        <a:bodyPr/>
        <a:lstStyle/>
        <a:p>
          <a:endParaRPr lang="el-GR"/>
        </a:p>
      </dgm:t>
    </dgm:pt>
    <dgm:pt modelId="{ED1C64C4-90C1-42F3-A6A6-B5A5DC068C2E}" type="sibTrans" cxnId="{A52C3BD6-7E67-430E-9D20-2B4DC617430E}">
      <dgm:prSet/>
      <dgm:spPr/>
      <dgm:t>
        <a:bodyPr/>
        <a:lstStyle/>
        <a:p>
          <a:endParaRPr lang="el-GR"/>
        </a:p>
      </dgm:t>
    </dgm:pt>
    <dgm:pt modelId="{B65C6CEF-8126-4B19-9367-61FB7247B37B}">
      <dgm:prSet phldrT="[Κείμενο]"/>
      <dgm:spPr/>
      <dgm:t>
        <a:bodyPr/>
        <a:lstStyle/>
        <a:p>
          <a:r>
            <a:rPr lang="el-GR" dirty="0"/>
            <a:t>Ενεργητική συμμετοχή των μαθητών στη μάθηση των </a:t>
          </a:r>
          <a:r>
            <a:rPr lang="el-GR" dirty="0" err="1"/>
            <a:t>γραμματισμών</a:t>
          </a:r>
          <a:r>
            <a:rPr lang="el-GR" dirty="0"/>
            <a:t>.</a:t>
          </a:r>
        </a:p>
      </dgm:t>
    </dgm:pt>
    <dgm:pt modelId="{4A105CAA-9789-44D1-A10C-A83C76828B89}" type="parTrans" cxnId="{F4293AF8-721C-4013-B10D-E89A73864637}">
      <dgm:prSet/>
      <dgm:spPr/>
      <dgm:t>
        <a:bodyPr/>
        <a:lstStyle/>
        <a:p>
          <a:endParaRPr lang="el-GR"/>
        </a:p>
      </dgm:t>
    </dgm:pt>
    <dgm:pt modelId="{C26844CF-7E45-4FC7-BEF9-42867D0B929D}" type="sibTrans" cxnId="{F4293AF8-721C-4013-B10D-E89A73864637}">
      <dgm:prSet/>
      <dgm:spPr/>
      <dgm:t>
        <a:bodyPr/>
        <a:lstStyle/>
        <a:p>
          <a:endParaRPr lang="el-GR"/>
        </a:p>
      </dgm:t>
    </dgm:pt>
    <dgm:pt modelId="{C4CDFDE6-1DAC-4CCB-AD87-B05E5A77C3D4}">
      <dgm:prSet phldrT="[Κείμενο]"/>
      <dgm:spPr/>
      <dgm:t>
        <a:bodyPr/>
        <a:lstStyle/>
        <a:p>
          <a:r>
            <a:rPr lang="el-GR" dirty="0"/>
            <a:t>Ενασχόληση με κείμενα που έχουν νόημα για τη ζωή και αποτελούν παρεμβάσεις στην κοινωνική ζωή.</a:t>
          </a:r>
        </a:p>
      </dgm:t>
    </dgm:pt>
    <dgm:pt modelId="{3994C9ED-7F3F-408D-95BD-262B4D929962}" type="parTrans" cxnId="{BEADD5C1-C5B1-4F92-A8DC-EFCD3931CE17}">
      <dgm:prSet/>
      <dgm:spPr/>
      <dgm:t>
        <a:bodyPr/>
        <a:lstStyle/>
        <a:p>
          <a:endParaRPr lang="el-GR"/>
        </a:p>
      </dgm:t>
    </dgm:pt>
    <dgm:pt modelId="{875C4B93-0D4F-44FF-B053-411F9298E291}" type="sibTrans" cxnId="{BEADD5C1-C5B1-4F92-A8DC-EFCD3931CE17}">
      <dgm:prSet/>
      <dgm:spPr/>
      <dgm:t>
        <a:bodyPr/>
        <a:lstStyle/>
        <a:p>
          <a:endParaRPr lang="el-GR"/>
        </a:p>
      </dgm:t>
    </dgm:pt>
    <dgm:pt modelId="{FFA7E125-E058-4768-9361-D72B8D53D1A0}">
      <dgm:prSet/>
      <dgm:spPr/>
      <dgm:t>
        <a:bodyPr/>
        <a:lstStyle/>
        <a:p>
          <a:r>
            <a:rPr lang="el-GR" dirty="0"/>
            <a:t>Έμφαση στην έννοια του είδους λόγου, το οποίο προσεγγίζεται ως κοινωνική πράξη ενταγμένη κάθε φορά μέσα σε ένα </a:t>
          </a:r>
          <a:r>
            <a:rPr lang="el-GR" dirty="0" err="1"/>
            <a:t>κοινωνικοπολιτισμικό</a:t>
          </a:r>
          <a:r>
            <a:rPr lang="el-GR" dirty="0"/>
            <a:t> περιβάλλον, το οποίο διαμορφώνει και για το οποίο διαμορφώνεται,</a:t>
          </a:r>
        </a:p>
      </dgm:t>
    </dgm:pt>
    <dgm:pt modelId="{A40A06DC-1926-4FEE-BE25-C9C34A80BE1C}" type="parTrans" cxnId="{36989B31-3651-4328-8AB2-BB505E3AACF0}">
      <dgm:prSet/>
      <dgm:spPr/>
    </dgm:pt>
    <dgm:pt modelId="{59091415-1092-432B-B07C-AB6236477812}" type="sibTrans" cxnId="{36989B31-3651-4328-8AB2-BB505E3AACF0}">
      <dgm:prSet/>
      <dgm:spPr/>
    </dgm:pt>
    <dgm:pt modelId="{E3FDB2E4-2792-4045-8B6F-E8A80473ECEC}" type="pres">
      <dgm:prSet presAssocID="{1FC0D762-94C9-4EB6-B095-90B11076FBAC}" presName="diagram" presStyleCnt="0">
        <dgm:presLayoutVars>
          <dgm:dir/>
          <dgm:resizeHandles val="exact"/>
        </dgm:presLayoutVars>
      </dgm:prSet>
      <dgm:spPr/>
    </dgm:pt>
    <dgm:pt modelId="{12230030-657E-4D96-ACC2-66A70F380E7C}" type="pres">
      <dgm:prSet presAssocID="{0A646432-C474-4B34-8F36-D37EED020785}" presName="node" presStyleLbl="node1" presStyleIdx="0" presStyleCnt="6">
        <dgm:presLayoutVars>
          <dgm:bulletEnabled val="1"/>
        </dgm:presLayoutVars>
      </dgm:prSet>
      <dgm:spPr/>
    </dgm:pt>
    <dgm:pt modelId="{948F0440-9523-4260-86B1-803A7F87E08A}" type="pres">
      <dgm:prSet presAssocID="{A5551ECC-D04D-4E84-90DB-9CF88DD1EA68}" presName="sibTrans" presStyleCnt="0"/>
      <dgm:spPr/>
    </dgm:pt>
    <dgm:pt modelId="{2C474A3D-83E3-45FB-8879-7CAAE984FD1A}" type="pres">
      <dgm:prSet presAssocID="{827B0CE5-E0A0-457E-83A2-8C1521B7C458}" presName="node" presStyleLbl="node1" presStyleIdx="1" presStyleCnt="6">
        <dgm:presLayoutVars>
          <dgm:bulletEnabled val="1"/>
        </dgm:presLayoutVars>
      </dgm:prSet>
      <dgm:spPr/>
    </dgm:pt>
    <dgm:pt modelId="{0D80C3EB-CC9D-4F79-BDF9-A5A1A045FCCB}" type="pres">
      <dgm:prSet presAssocID="{2F47F378-E8B9-4BE4-A2C4-125FD2643E96}" presName="sibTrans" presStyleCnt="0"/>
      <dgm:spPr/>
    </dgm:pt>
    <dgm:pt modelId="{6C53328F-A81A-4ADD-8EA7-EEA553210A59}" type="pres">
      <dgm:prSet presAssocID="{D21D5058-FEA1-4B90-8C5A-E6B705168B2F}" presName="node" presStyleLbl="node1" presStyleIdx="2" presStyleCnt="6">
        <dgm:presLayoutVars>
          <dgm:bulletEnabled val="1"/>
        </dgm:presLayoutVars>
      </dgm:prSet>
      <dgm:spPr/>
    </dgm:pt>
    <dgm:pt modelId="{AE9901CE-AEFE-4CD4-8937-817E29C575AF}" type="pres">
      <dgm:prSet presAssocID="{ED1C64C4-90C1-42F3-A6A6-B5A5DC068C2E}" presName="sibTrans" presStyleCnt="0"/>
      <dgm:spPr/>
    </dgm:pt>
    <dgm:pt modelId="{E67D32E8-1746-49D4-84B7-BD41C3D5A805}" type="pres">
      <dgm:prSet presAssocID="{B65C6CEF-8126-4B19-9367-61FB7247B37B}" presName="node" presStyleLbl="node1" presStyleIdx="3" presStyleCnt="6">
        <dgm:presLayoutVars>
          <dgm:bulletEnabled val="1"/>
        </dgm:presLayoutVars>
      </dgm:prSet>
      <dgm:spPr/>
    </dgm:pt>
    <dgm:pt modelId="{FDA4C963-4A3C-4103-AFA3-8377543DDEF6}" type="pres">
      <dgm:prSet presAssocID="{C26844CF-7E45-4FC7-BEF9-42867D0B929D}" presName="sibTrans" presStyleCnt="0"/>
      <dgm:spPr/>
    </dgm:pt>
    <dgm:pt modelId="{51D1B4E0-E0F6-4BF6-812C-34CCEFB05E67}" type="pres">
      <dgm:prSet presAssocID="{C4CDFDE6-1DAC-4CCB-AD87-B05E5A77C3D4}" presName="node" presStyleLbl="node1" presStyleIdx="4" presStyleCnt="6">
        <dgm:presLayoutVars>
          <dgm:bulletEnabled val="1"/>
        </dgm:presLayoutVars>
      </dgm:prSet>
      <dgm:spPr/>
    </dgm:pt>
    <dgm:pt modelId="{08DA53F0-CDD8-4116-8B15-3FA68729B864}" type="pres">
      <dgm:prSet presAssocID="{875C4B93-0D4F-44FF-B053-411F9298E291}" presName="sibTrans" presStyleCnt="0"/>
      <dgm:spPr/>
    </dgm:pt>
    <dgm:pt modelId="{AA4F6344-2DD8-4F98-A86D-1F1D51F59DD4}" type="pres">
      <dgm:prSet presAssocID="{FFA7E125-E058-4768-9361-D72B8D53D1A0}" presName="node" presStyleLbl="node1" presStyleIdx="5" presStyleCnt="6">
        <dgm:presLayoutVars>
          <dgm:bulletEnabled val="1"/>
        </dgm:presLayoutVars>
      </dgm:prSet>
      <dgm:spPr/>
    </dgm:pt>
  </dgm:ptLst>
  <dgm:cxnLst>
    <dgm:cxn modelId="{DDEE6824-BA87-409D-9110-91F74B0C02B7}" type="presOf" srcId="{B65C6CEF-8126-4B19-9367-61FB7247B37B}" destId="{E67D32E8-1746-49D4-84B7-BD41C3D5A805}" srcOrd="0" destOrd="0" presId="urn:microsoft.com/office/officeart/2005/8/layout/default"/>
    <dgm:cxn modelId="{36989B31-3651-4328-8AB2-BB505E3AACF0}" srcId="{1FC0D762-94C9-4EB6-B095-90B11076FBAC}" destId="{FFA7E125-E058-4768-9361-D72B8D53D1A0}" srcOrd="5" destOrd="0" parTransId="{A40A06DC-1926-4FEE-BE25-C9C34A80BE1C}" sibTransId="{59091415-1092-432B-B07C-AB6236477812}"/>
    <dgm:cxn modelId="{9E81FE38-7F17-468C-8219-EC8620D056FE}" type="presOf" srcId="{FFA7E125-E058-4768-9361-D72B8D53D1A0}" destId="{AA4F6344-2DD8-4F98-A86D-1F1D51F59DD4}" srcOrd="0" destOrd="0" presId="urn:microsoft.com/office/officeart/2005/8/layout/default"/>
    <dgm:cxn modelId="{B571A939-AC7B-4A7F-9A57-BC4F3157330A}" srcId="{1FC0D762-94C9-4EB6-B095-90B11076FBAC}" destId="{827B0CE5-E0A0-457E-83A2-8C1521B7C458}" srcOrd="1" destOrd="0" parTransId="{B1520763-9B5C-4C9F-8E7A-5C1B5414C3CA}" sibTransId="{2F47F378-E8B9-4BE4-A2C4-125FD2643E96}"/>
    <dgm:cxn modelId="{360E0B5F-8E7D-45D3-AEBA-4ECCF618220D}" type="presOf" srcId="{C4CDFDE6-1DAC-4CCB-AD87-B05E5A77C3D4}" destId="{51D1B4E0-E0F6-4BF6-812C-34CCEFB05E67}" srcOrd="0" destOrd="0" presId="urn:microsoft.com/office/officeart/2005/8/layout/default"/>
    <dgm:cxn modelId="{4F6A9B6D-3CAA-4156-8350-EE676E963D3D}" type="presOf" srcId="{0A646432-C474-4B34-8F36-D37EED020785}" destId="{12230030-657E-4D96-ACC2-66A70F380E7C}" srcOrd="0" destOrd="0" presId="urn:microsoft.com/office/officeart/2005/8/layout/default"/>
    <dgm:cxn modelId="{A4F5CA7E-5CAE-47ED-9800-4DEE771BFC13}" type="presOf" srcId="{D21D5058-FEA1-4B90-8C5A-E6B705168B2F}" destId="{6C53328F-A81A-4ADD-8EA7-EEA553210A59}" srcOrd="0" destOrd="0" presId="urn:microsoft.com/office/officeart/2005/8/layout/default"/>
    <dgm:cxn modelId="{454E6881-F80F-40CF-A242-4F58E8780FA4}" srcId="{1FC0D762-94C9-4EB6-B095-90B11076FBAC}" destId="{0A646432-C474-4B34-8F36-D37EED020785}" srcOrd="0" destOrd="0" parTransId="{2BBB42E6-6F6C-4D83-AFF5-1A3706FE008A}" sibTransId="{A5551ECC-D04D-4E84-90DB-9CF88DD1EA68}"/>
    <dgm:cxn modelId="{BEADD5C1-C5B1-4F92-A8DC-EFCD3931CE17}" srcId="{1FC0D762-94C9-4EB6-B095-90B11076FBAC}" destId="{C4CDFDE6-1DAC-4CCB-AD87-B05E5A77C3D4}" srcOrd="4" destOrd="0" parTransId="{3994C9ED-7F3F-408D-95BD-262B4D929962}" sibTransId="{875C4B93-0D4F-44FF-B053-411F9298E291}"/>
    <dgm:cxn modelId="{A52C3BD6-7E67-430E-9D20-2B4DC617430E}" srcId="{1FC0D762-94C9-4EB6-B095-90B11076FBAC}" destId="{D21D5058-FEA1-4B90-8C5A-E6B705168B2F}" srcOrd="2" destOrd="0" parTransId="{FB960367-7CAE-428F-A649-FA79FFC92F06}" sibTransId="{ED1C64C4-90C1-42F3-A6A6-B5A5DC068C2E}"/>
    <dgm:cxn modelId="{9F1180EF-B879-49A1-8F92-998357AAF44A}" type="presOf" srcId="{1FC0D762-94C9-4EB6-B095-90B11076FBAC}" destId="{E3FDB2E4-2792-4045-8B6F-E8A80473ECEC}" srcOrd="0" destOrd="0" presId="urn:microsoft.com/office/officeart/2005/8/layout/default"/>
    <dgm:cxn modelId="{A6C40DF5-ED1C-445B-BB61-B6E63D23C873}" type="presOf" srcId="{827B0CE5-E0A0-457E-83A2-8C1521B7C458}" destId="{2C474A3D-83E3-45FB-8879-7CAAE984FD1A}" srcOrd="0" destOrd="0" presId="urn:microsoft.com/office/officeart/2005/8/layout/default"/>
    <dgm:cxn modelId="{F4293AF8-721C-4013-B10D-E89A73864637}" srcId="{1FC0D762-94C9-4EB6-B095-90B11076FBAC}" destId="{B65C6CEF-8126-4B19-9367-61FB7247B37B}" srcOrd="3" destOrd="0" parTransId="{4A105CAA-9789-44D1-A10C-A83C76828B89}" sibTransId="{C26844CF-7E45-4FC7-BEF9-42867D0B929D}"/>
    <dgm:cxn modelId="{2F75DFBA-CDC3-4416-A08F-87A25D1712F6}" type="presParOf" srcId="{E3FDB2E4-2792-4045-8B6F-E8A80473ECEC}" destId="{12230030-657E-4D96-ACC2-66A70F380E7C}" srcOrd="0" destOrd="0" presId="urn:microsoft.com/office/officeart/2005/8/layout/default"/>
    <dgm:cxn modelId="{42BBF316-69A2-46CA-876A-363A5D96BBE8}" type="presParOf" srcId="{E3FDB2E4-2792-4045-8B6F-E8A80473ECEC}" destId="{948F0440-9523-4260-86B1-803A7F87E08A}" srcOrd="1" destOrd="0" presId="urn:microsoft.com/office/officeart/2005/8/layout/default"/>
    <dgm:cxn modelId="{52E4B023-5ACB-451D-AB4E-DEA152AED448}" type="presParOf" srcId="{E3FDB2E4-2792-4045-8B6F-E8A80473ECEC}" destId="{2C474A3D-83E3-45FB-8879-7CAAE984FD1A}" srcOrd="2" destOrd="0" presId="urn:microsoft.com/office/officeart/2005/8/layout/default"/>
    <dgm:cxn modelId="{E5F12B95-8967-460D-91F5-EF46A3568C0A}" type="presParOf" srcId="{E3FDB2E4-2792-4045-8B6F-E8A80473ECEC}" destId="{0D80C3EB-CC9D-4F79-BDF9-A5A1A045FCCB}" srcOrd="3" destOrd="0" presId="urn:microsoft.com/office/officeart/2005/8/layout/default"/>
    <dgm:cxn modelId="{8A4D28AC-7929-461B-900B-D60E35D70639}" type="presParOf" srcId="{E3FDB2E4-2792-4045-8B6F-E8A80473ECEC}" destId="{6C53328F-A81A-4ADD-8EA7-EEA553210A59}" srcOrd="4" destOrd="0" presId="urn:microsoft.com/office/officeart/2005/8/layout/default"/>
    <dgm:cxn modelId="{58C7966A-E7C8-4E5B-873C-B0D94AACC607}" type="presParOf" srcId="{E3FDB2E4-2792-4045-8B6F-E8A80473ECEC}" destId="{AE9901CE-AEFE-4CD4-8937-817E29C575AF}" srcOrd="5" destOrd="0" presId="urn:microsoft.com/office/officeart/2005/8/layout/default"/>
    <dgm:cxn modelId="{384C0A94-10F3-41AA-8C45-92A03755BBB4}" type="presParOf" srcId="{E3FDB2E4-2792-4045-8B6F-E8A80473ECEC}" destId="{E67D32E8-1746-49D4-84B7-BD41C3D5A805}" srcOrd="6" destOrd="0" presId="urn:microsoft.com/office/officeart/2005/8/layout/default"/>
    <dgm:cxn modelId="{1CA20D42-21DE-4028-901D-A58AEBB047A4}" type="presParOf" srcId="{E3FDB2E4-2792-4045-8B6F-E8A80473ECEC}" destId="{FDA4C963-4A3C-4103-AFA3-8377543DDEF6}" srcOrd="7" destOrd="0" presId="urn:microsoft.com/office/officeart/2005/8/layout/default"/>
    <dgm:cxn modelId="{44AA300D-7985-4B06-9B20-4F4E580D1F33}" type="presParOf" srcId="{E3FDB2E4-2792-4045-8B6F-E8A80473ECEC}" destId="{51D1B4E0-E0F6-4BF6-812C-34CCEFB05E67}" srcOrd="8" destOrd="0" presId="urn:microsoft.com/office/officeart/2005/8/layout/default"/>
    <dgm:cxn modelId="{9A74D4AB-AA22-4D87-A6BD-7987AB8E8657}" type="presParOf" srcId="{E3FDB2E4-2792-4045-8B6F-E8A80473ECEC}" destId="{08DA53F0-CDD8-4116-8B15-3FA68729B864}" srcOrd="9" destOrd="0" presId="urn:microsoft.com/office/officeart/2005/8/layout/default"/>
    <dgm:cxn modelId="{5DDA5A40-2949-4EE9-B80D-6EF9C51F25D6}" type="presParOf" srcId="{E3FDB2E4-2792-4045-8B6F-E8A80473ECEC}" destId="{AA4F6344-2DD8-4F98-A86D-1F1D51F59DD4}" srcOrd="10"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9EB78FE0-39E8-4C7F-AE9E-1E44C7F72971}"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l-GR"/>
        </a:p>
      </dgm:t>
    </dgm:pt>
    <dgm:pt modelId="{04FCB091-E65D-4D9F-A039-69FDA58EBBA3}">
      <dgm:prSet phldrT="[Κείμενο]"/>
      <dgm:spPr/>
      <dgm:t>
        <a:bodyPr/>
        <a:lstStyle/>
        <a:p>
          <a:r>
            <a:rPr lang="el-GR" dirty="0"/>
            <a:t>Η </a:t>
          </a:r>
          <a:r>
            <a:rPr lang="el-GR" b="1" dirty="0"/>
            <a:t>τοποθετημένη πρακτική</a:t>
          </a:r>
          <a:r>
            <a:rPr lang="el-GR" dirty="0"/>
            <a:t>, αφορά την αξιοποίηση της εμπειρίας των μαθητών από κείμενα της καθημερινής τους ζωής και του ευρύτερου κοινωνικού χώρου, που εξασφαλίζουν το ενδιαφέρον τους.</a:t>
          </a:r>
        </a:p>
      </dgm:t>
    </dgm:pt>
    <dgm:pt modelId="{5605C67B-3F3C-42F6-B0A1-0C6ED9942A6F}" type="parTrans" cxnId="{03BC1A5A-60EC-422C-B566-C5382C31FA0E}">
      <dgm:prSet/>
      <dgm:spPr/>
      <dgm:t>
        <a:bodyPr/>
        <a:lstStyle/>
        <a:p>
          <a:endParaRPr lang="el-GR"/>
        </a:p>
      </dgm:t>
    </dgm:pt>
    <dgm:pt modelId="{9C582AD5-25CC-40C3-9BFA-830C4E52CCB1}" type="sibTrans" cxnId="{03BC1A5A-60EC-422C-B566-C5382C31FA0E}">
      <dgm:prSet/>
      <dgm:spPr/>
      <dgm:t>
        <a:bodyPr/>
        <a:lstStyle/>
        <a:p>
          <a:endParaRPr lang="el-GR"/>
        </a:p>
      </dgm:t>
    </dgm:pt>
    <dgm:pt modelId="{EB1DF93B-69BA-4F1F-A0FD-515B26374704}">
      <dgm:prSet phldrT="[Κείμενο]"/>
      <dgm:spPr/>
      <dgm:t>
        <a:bodyPr/>
        <a:lstStyle/>
        <a:p>
          <a:r>
            <a:rPr lang="el-GR" dirty="0"/>
            <a:t>Η </a:t>
          </a:r>
          <a:r>
            <a:rPr lang="el-GR" b="1" dirty="0"/>
            <a:t>ανοιχτή διδασκαλία</a:t>
          </a:r>
          <a:r>
            <a:rPr lang="el-GR" dirty="0"/>
            <a:t>, αφορά την προσπάθεια μέσα από τις δραστηριότητες να εξηγηθεί και να γίνει κατανοητή η λειτουργία των γλωσσικών στοιχείων και μηχανισμών που συμβάλλουν στην οργάνωση, στη σύσταση και την κατανόηση ενός </a:t>
          </a:r>
          <a:r>
            <a:rPr lang="el-GR" dirty="0" err="1"/>
            <a:t>κειμενικού</a:t>
          </a:r>
          <a:r>
            <a:rPr lang="el-GR" dirty="0"/>
            <a:t> είδους με χρήση μεταγλώσσας. </a:t>
          </a:r>
        </a:p>
      </dgm:t>
    </dgm:pt>
    <dgm:pt modelId="{35F35360-5287-46D2-A27B-CFEF5E992167}" type="parTrans" cxnId="{A368D258-BDEF-4BED-B5F7-BC075DD6B545}">
      <dgm:prSet/>
      <dgm:spPr/>
      <dgm:t>
        <a:bodyPr/>
        <a:lstStyle/>
        <a:p>
          <a:endParaRPr lang="el-GR"/>
        </a:p>
      </dgm:t>
    </dgm:pt>
    <dgm:pt modelId="{2EB8AD8A-4762-4D31-86B9-E701794FC437}" type="sibTrans" cxnId="{A368D258-BDEF-4BED-B5F7-BC075DD6B545}">
      <dgm:prSet/>
      <dgm:spPr/>
      <dgm:t>
        <a:bodyPr/>
        <a:lstStyle/>
        <a:p>
          <a:endParaRPr lang="el-GR"/>
        </a:p>
      </dgm:t>
    </dgm:pt>
    <dgm:pt modelId="{F5E905D3-C793-4EEC-9494-13DBB5FC6F72}">
      <dgm:prSet phldrT="[Κείμενο]"/>
      <dgm:spPr/>
      <dgm:t>
        <a:bodyPr/>
        <a:lstStyle/>
        <a:p>
          <a:r>
            <a:rPr lang="el-GR" dirty="0"/>
            <a:t>Η </a:t>
          </a:r>
          <a:r>
            <a:rPr lang="el-GR" b="1" dirty="0"/>
            <a:t>κριτική πλαισίωση </a:t>
          </a:r>
          <a:r>
            <a:rPr lang="el-GR" dirty="0"/>
            <a:t>αφορά την προσπάθεια κριτικής θεώρησης- ερμηνείας ενός κειμένου με βάση την ένταξή του στο κοινωνικό και πολιτισμικό πλαίσιο, μέσα στο οποίο παράγεται και λειτουργεί.</a:t>
          </a:r>
        </a:p>
      </dgm:t>
    </dgm:pt>
    <dgm:pt modelId="{B10B1DAC-90DC-4F10-9769-0F14DA1E0779}" type="parTrans" cxnId="{45AAE0B3-976C-4DE3-BFEC-76F81B34C742}">
      <dgm:prSet/>
      <dgm:spPr/>
      <dgm:t>
        <a:bodyPr/>
        <a:lstStyle/>
        <a:p>
          <a:endParaRPr lang="el-GR"/>
        </a:p>
      </dgm:t>
    </dgm:pt>
    <dgm:pt modelId="{B8C3428F-6DF0-44F6-B30F-DF9D8046EE9A}" type="sibTrans" cxnId="{45AAE0B3-976C-4DE3-BFEC-76F81B34C742}">
      <dgm:prSet/>
      <dgm:spPr/>
      <dgm:t>
        <a:bodyPr/>
        <a:lstStyle/>
        <a:p>
          <a:endParaRPr lang="el-GR"/>
        </a:p>
      </dgm:t>
    </dgm:pt>
    <dgm:pt modelId="{92E81057-BD87-4430-9268-BB5E9407BAA4}">
      <dgm:prSet phldrT="[Κείμενο]"/>
      <dgm:spPr/>
      <dgm:t>
        <a:bodyPr/>
        <a:lstStyle/>
        <a:p>
          <a:r>
            <a:rPr lang="el-GR" dirty="0"/>
            <a:t>Σύμφωνα με τη </a:t>
          </a:r>
          <a:r>
            <a:rPr lang="el-GR" b="1" dirty="0"/>
            <a:t>μετασχηματισμένη πρακτική</a:t>
          </a:r>
          <a:r>
            <a:rPr lang="el-GR" dirty="0"/>
            <a:t>, ενθαρρύνεται κατά την παραγωγή λόγου, προφορικού και γραπτού, η μεταφορά, προσαρμογή και ένταξη του παραγόμενου κειμένου σε ανάλογο ή διαφορετικό επικοινωνιακό και </a:t>
          </a:r>
          <a:r>
            <a:rPr lang="el-GR" dirty="0" err="1"/>
            <a:t>κοινωνικοπολιτισμικό</a:t>
          </a:r>
          <a:r>
            <a:rPr lang="el-GR" dirty="0"/>
            <a:t> πλαίσιο</a:t>
          </a:r>
        </a:p>
      </dgm:t>
    </dgm:pt>
    <dgm:pt modelId="{411E458E-A75D-435D-888F-AFFF4217021B}" type="parTrans" cxnId="{7F7D3D08-04E0-429B-ADBD-8277ADB8C5E6}">
      <dgm:prSet/>
      <dgm:spPr/>
      <dgm:t>
        <a:bodyPr/>
        <a:lstStyle/>
        <a:p>
          <a:endParaRPr lang="el-GR"/>
        </a:p>
      </dgm:t>
    </dgm:pt>
    <dgm:pt modelId="{706DE7E0-BC23-4B0A-927E-856360713D1E}" type="sibTrans" cxnId="{7F7D3D08-04E0-429B-ADBD-8277ADB8C5E6}">
      <dgm:prSet/>
      <dgm:spPr/>
      <dgm:t>
        <a:bodyPr/>
        <a:lstStyle/>
        <a:p>
          <a:endParaRPr lang="el-GR"/>
        </a:p>
      </dgm:t>
    </dgm:pt>
    <dgm:pt modelId="{2FB89C69-7E1B-42FD-ADE9-5D839BEB9B55}" type="pres">
      <dgm:prSet presAssocID="{9EB78FE0-39E8-4C7F-AE9E-1E44C7F72971}" presName="diagram" presStyleCnt="0">
        <dgm:presLayoutVars>
          <dgm:dir/>
          <dgm:resizeHandles val="exact"/>
        </dgm:presLayoutVars>
      </dgm:prSet>
      <dgm:spPr/>
    </dgm:pt>
    <dgm:pt modelId="{7DB403A1-4FC7-4923-8EB9-D29D93E070B7}" type="pres">
      <dgm:prSet presAssocID="{04FCB091-E65D-4D9F-A039-69FDA58EBBA3}" presName="node" presStyleLbl="node1" presStyleIdx="0" presStyleCnt="4">
        <dgm:presLayoutVars>
          <dgm:bulletEnabled val="1"/>
        </dgm:presLayoutVars>
      </dgm:prSet>
      <dgm:spPr/>
    </dgm:pt>
    <dgm:pt modelId="{7F2001F3-DF5A-4B53-80E4-5FD4ABDDA539}" type="pres">
      <dgm:prSet presAssocID="{9C582AD5-25CC-40C3-9BFA-830C4E52CCB1}" presName="sibTrans" presStyleCnt="0"/>
      <dgm:spPr/>
    </dgm:pt>
    <dgm:pt modelId="{09FAC336-E69E-4F7F-9DAF-56CE438C6A28}" type="pres">
      <dgm:prSet presAssocID="{EB1DF93B-69BA-4F1F-A0FD-515B26374704}" presName="node" presStyleLbl="node1" presStyleIdx="1" presStyleCnt="4">
        <dgm:presLayoutVars>
          <dgm:bulletEnabled val="1"/>
        </dgm:presLayoutVars>
      </dgm:prSet>
      <dgm:spPr/>
    </dgm:pt>
    <dgm:pt modelId="{B79E8A6E-E68E-4592-968B-05779E20CC95}" type="pres">
      <dgm:prSet presAssocID="{2EB8AD8A-4762-4D31-86B9-E701794FC437}" presName="sibTrans" presStyleCnt="0"/>
      <dgm:spPr/>
    </dgm:pt>
    <dgm:pt modelId="{C1A3D1BF-986C-4141-B547-9FA6986624EA}" type="pres">
      <dgm:prSet presAssocID="{F5E905D3-C793-4EEC-9494-13DBB5FC6F72}" presName="node" presStyleLbl="node1" presStyleIdx="2" presStyleCnt="4">
        <dgm:presLayoutVars>
          <dgm:bulletEnabled val="1"/>
        </dgm:presLayoutVars>
      </dgm:prSet>
      <dgm:spPr/>
    </dgm:pt>
    <dgm:pt modelId="{17D47B74-AFE0-4B84-BD0B-16CF29FC3BC4}" type="pres">
      <dgm:prSet presAssocID="{B8C3428F-6DF0-44F6-B30F-DF9D8046EE9A}" presName="sibTrans" presStyleCnt="0"/>
      <dgm:spPr/>
    </dgm:pt>
    <dgm:pt modelId="{ADCBB059-76C6-4E96-AF34-0929513D49E1}" type="pres">
      <dgm:prSet presAssocID="{92E81057-BD87-4430-9268-BB5E9407BAA4}" presName="node" presStyleLbl="node1" presStyleIdx="3" presStyleCnt="4">
        <dgm:presLayoutVars>
          <dgm:bulletEnabled val="1"/>
        </dgm:presLayoutVars>
      </dgm:prSet>
      <dgm:spPr/>
    </dgm:pt>
  </dgm:ptLst>
  <dgm:cxnLst>
    <dgm:cxn modelId="{7F7D3D08-04E0-429B-ADBD-8277ADB8C5E6}" srcId="{9EB78FE0-39E8-4C7F-AE9E-1E44C7F72971}" destId="{92E81057-BD87-4430-9268-BB5E9407BAA4}" srcOrd="3" destOrd="0" parTransId="{411E458E-A75D-435D-888F-AFFF4217021B}" sibTransId="{706DE7E0-BC23-4B0A-927E-856360713D1E}"/>
    <dgm:cxn modelId="{80372831-1DC2-45B1-8FEB-131FFEECA493}" type="presOf" srcId="{F5E905D3-C793-4EEC-9494-13DBB5FC6F72}" destId="{C1A3D1BF-986C-4141-B547-9FA6986624EA}" srcOrd="0" destOrd="0" presId="urn:microsoft.com/office/officeart/2005/8/layout/default"/>
    <dgm:cxn modelId="{24AAC366-51BB-4361-ADCC-B4FA7DB25192}" type="presOf" srcId="{04FCB091-E65D-4D9F-A039-69FDA58EBBA3}" destId="{7DB403A1-4FC7-4923-8EB9-D29D93E070B7}" srcOrd="0" destOrd="0" presId="urn:microsoft.com/office/officeart/2005/8/layout/default"/>
    <dgm:cxn modelId="{5BE4AA56-A155-4515-B269-0169AF21BD1F}" type="presOf" srcId="{92E81057-BD87-4430-9268-BB5E9407BAA4}" destId="{ADCBB059-76C6-4E96-AF34-0929513D49E1}" srcOrd="0" destOrd="0" presId="urn:microsoft.com/office/officeart/2005/8/layout/default"/>
    <dgm:cxn modelId="{A368D258-BDEF-4BED-B5F7-BC075DD6B545}" srcId="{9EB78FE0-39E8-4C7F-AE9E-1E44C7F72971}" destId="{EB1DF93B-69BA-4F1F-A0FD-515B26374704}" srcOrd="1" destOrd="0" parTransId="{35F35360-5287-46D2-A27B-CFEF5E992167}" sibTransId="{2EB8AD8A-4762-4D31-86B9-E701794FC437}"/>
    <dgm:cxn modelId="{03BC1A5A-60EC-422C-B566-C5382C31FA0E}" srcId="{9EB78FE0-39E8-4C7F-AE9E-1E44C7F72971}" destId="{04FCB091-E65D-4D9F-A039-69FDA58EBBA3}" srcOrd="0" destOrd="0" parTransId="{5605C67B-3F3C-42F6-B0A1-0C6ED9942A6F}" sibTransId="{9C582AD5-25CC-40C3-9BFA-830C4E52CCB1}"/>
    <dgm:cxn modelId="{E630FE88-A0D7-46A8-8EAD-645B46466A1C}" type="presOf" srcId="{EB1DF93B-69BA-4F1F-A0FD-515B26374704}" destId="{09FAC336-E69E-4F7F-9DAF-56CE438C6A28}" srcOrd="0" destOrd="0" presId="urn:microsoft.com/office/officeart/2005/8/layout/default"/>
    <dgm:cxn modelId="{45AAE0B3-976C-4DE3-BFEC-76F81B34C742}" srcId="{9EB78FE0-39E8-4C7F-AE9E-1E44C7F72971}" destId="{F5E905D3-C793-4EEC-9494-13DBB5FC6F72}" srcOrd="2" destOrd="0" parTransId="{B10B1DAC-90DC-4F10-9769-0F14DA1E0779}" sibTransId="{B8C3428F-6DF0-44F6-B30F-DF9D8046EE9A}"/>
    <dgm:cxn modelId="{C984A6E7-04CA-4FEF-B76E-37C834F6B2F3}" type="presOf" srcId="{9EB78FE0-39E8-4C7F-AE9E-1E44C7F72971}" destId="{2FB89C69-7E1B-42FD-ADE9-5D839BEB9B55}" srcOrd="0" destOrd="0" presId="urn:microsoft.com/office/officeart/2005/8/layout/default"/>
    <dgm:cxn modelId="{75D6181B-659B-4A7F-9ABD-1B3B2139F175}" type="presParOf" srcId="{2FB89C69-7E1B-42FD-ADE9-5D839BEB9B55}" destId="{7DB403A1-4FC7-4923-8EB9-D29D93E070B7}" srcOrd="0" destOrd="0" presId="urn:microsoft.com/office/officeart/2005/8/layout/default"/>
    <dgm:cxn modelId="{20ED48B5-1F56-48CD-8B40-D0B25F9A52EF}" type="presParOf" srcId="{2FB89C69-7E1B-42FD-ADE9-5D839BEB9B55}" destId="{7F2001F3-DF5A-4B53-80E4-5FD4ABDDA539}" srcOrd="1" destOrd="0" presId="urn:microsoft.com/office/officeart/2005/8/layout/default"/>
    <dgm:cxn modelId="{A4080875-8C13-41FF-84EE-B93C3E40499D}" type="presParOf" srcId="{2FB89C69-7E1B-42FD-ADE9-5D839BEB9B55}" destId="{09FAC336-E69E-4F7F-9DAF-56CE438C6A28}" srcOrd="2" destOrd="0" presId="urn:microsoft.com/office/officeart/2005/8/layout/default"/>
    <dgm:cxn modelId="{7E6D8D24-3B56-4655-8C05-601EC25B5FA5}" type="presParOf" srcId="{2FB89C69-7E1B-42FD-ADE9-5D839BEB9B55}" destId="{B79E8A6E-E68E-4592-968B-05779E20CC95}" srcOrd="3" destOrd="0" presId="urn:microsoft.com/office/officeart/2005/8/layout/default"/>
    <dgm:cxn modelId="{5AD6091D-FCC1-40F0-BEF5-1E7CC59DB02E}" type="presParOf" srcId="{2FB89C69-7E1B-42FD-ADE9-5D839BEB9B55}" destId="{C1A3D1BF-986C-4141-B547-9FA6986624EA}" srcOrd="4" destOrd="0" presId="urn:microsoft.com/office/officeart/2005/8/layout/default"/>
    <dgm:cxn modelId="{8ED7E899-46D3-40DB-A9EE-4B09D8E98502}" type="presParOf" srcId="{2FB89C69-7E1B-42FD-ADE9-5D839BEB9B55}" destId="{17D47B74-AFE0-4B84-BD0B-16CF29FC3BC4}" srcOrd="5" destOrd="0" presId="urn:microsoft.com/office/officeart/2005/8/layout/default"/>
    <dgm:cxn modelId="{927658A6-ADF8-44D7-9919-186BDEE38167}" type="presParOf" srcId="{2FB89C69-7E1B-42FD-ADE9-5D839BEB9B55}" destId="{ADCBB059-76C6-4E96-AF34-0929513D49E1}" srcOrd="6"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5D5F740-7255-4033-A72D-90BC283BD123}">
      <dsp:nvSpPr>
        <dsp:cNvPr id="0" name=""/>
        <dsp:cNvSpPr/>
      </dsp:nvSpPr>
      <dsp:spPr>
        <a:xfrm>
          <a:off x="421983" y="0"/>
          <a:ext cx="4782476" cy="4458443"/>
        </a:xfrm>
        <a:prstGeom prst="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C74C50F-C758-4C67-97B3-A06D46DC6722}">
      <dsp:nvSpPr>
        <dsp:cNvPr id="0" name=""/>
        <dsp:cNvSpPr/>
      </dsp:nvSpPr>
      <dsp:spPr>
        <a:xfrm>
          <a:off x="6044" y="1337532"/>
          <a:ext cx="1811011" cy="1783377"/>
        </a:xfrm>
        <a:prstGeom prst="round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l-GR" sz="1100" kern="1200" dirty="0"/>
            <a:t>Μορφή κοινωνικής αλληλεπίδρασης, η οποία</a:t>
          </a:r>
        </a:p>
      </dsp:txBody>
      <dsp:txXfrm>
        <a:off x="93101" y="1424589"/>
        <a:ext cx="1636897" cy="1609263"/>
      </dsp:txXfrm>
    </dsp:sp>
    <dsp:sp modelId="{1E7D30E2-8F58-4D81-8987-1F7E05D51835}">
      <dsp:nvSpPr>
        <dsp:cNvPr id="0" name=""/>
        <dsp:cNvSpPr/>
      </dsp:nvSpPr>
      <dsp:spPr>
        <a:xfrm>
          <a:off x="1907715" y="1337532"/>
          <a:ext cx="1811011" cy="1783377"/>
        </a:xfrm>
        <a:prstGeom prst="round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l-GR" sz="1100" kern="1200" dirty="0"/>
            <a:t>Περιέχει κανονικότητες</a:t>
          </a:r>
        </a:p>
        <a:p>
          <a:pPr marL="0" lvl="0" indent="0" algn="ctr" defTabSz="488950">
            <a:lnSpc>
              <a:spcPct val="90000"/>
            </a:lnSpc>
            <a:spcBef>
              <a:spcPct val="0"/>
            </a:spcBef>
            <a:spcAft>
              <a:spcPct val="35000"/>
            </a:spcAft>
            <a:buNone/>
          </a:pPr>
          <a:r>
            <a:rPr lang="el-GR" sz="1100" kern="1200" dirty="0"/>
            <a:t>Δύσκολα περιγράψιμες</a:t>
          </a:r>
        </a:p>
        <a:p>
          <a:pPr marL="0" lvl="0" indent="0" algn="ctr" defTabSz="488950">
            <a:lnSpc>
              <a:spcPct val="90000"/>
            </a:lnSpc>
            <a:spcBef>
              <a:spcPct val="0"/>
            </a:spcBef>
            <a:spcAft>
              <a:spcPct val="35000"/>
            </a:spcAft>
            <a:buNone/>
          </a:pPr>
          <a:r>
            <a:rPr lang="el-GR" sz="1100" kern="1200" dirty="0"/>
            <a:t>Σύστημα άρρητων κανονικοτήτων</a:t>
          </a:r>
        </a:p>
      </dsp:txBody>
      <dsp:txXfrm>
        <a:off x="1994772" y="1424589"/>
        <a:ext cx="1636897" cy="1609263"/>
      </dsp:txXfrm>
    </dsp:sp>
    <dsp:sp modelId="{C2B404E0-89DD-4201-84A2-680FFB35DF87}">
      <dsp:nvSpPr>
        <dsp:cNvPr id="0" name=""/>
        <dsp:cNvSpPr/>
      </dsp:nvSpPr>
      <dsp:spPr>
        <a:xfrm>
          <a:off x="3809387" y="1337532"/>
          <a:ext cx="1811011" cy="1783377"/>
        </a:xfrm>
        <a:prstGeom prst="round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l-GR" sz="1100" kern="1200" dirty="0"/>
            <a:t>Προσδιορίζεται από βιολογικούς, συναισθηματικούς, νοητικούς, εθνολογικούς και ευρύτερα κοινωνικούς παράγοντες που δεν είναι πάντα </a:t>
          </a:r>
          <a:r>
            <a:rPr lang="el-GR" sz="1100" kern="1200" dirty="0" err="1"/>
            <a:t>πρόβλέψιμοι</a:t>
          </a:r>
          <a:endParaRPr lang="el-GR" sz="1100" kern="1200" dirty="0"/>
        </a:p>
      </dsp:txBody>
      <dsp:txXfrm>
        <a:off x="3896444" y="1424589"/>
        <a:ext cx="1636897" cy="160926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9CD7E14-4915-4382-97F1-3CB771B290DD}">
      <dsp:nvSpPr>
        <dsp:cNvPr id="0" name=""/>
        <dsp:cNvSpPr/>
      </dsp:nvSpPr>
      <dsp:spPr>
        <a:xfrm>
          <a:off x="0" y="296403"/>
          <a:ext cx="7764683" cy="453600"/>
        </a:xfrm>
        <a:prstGeom prst="rect">
          <a:avLst/>
        </a:prstGeom>
        <a:solidFill>
          <a:schemeClr val="lt1">
            <a:alpha val="90000"/>
            <a:hueOff val="0"/>
            <a:satOff val="0"/>
            <a:lumOff val="0"/>
            <a:alphaOff val="0"/>
          </a:schemeClr>
        </a:solidFill>
        <a:ln w="1587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CD45A3D-DD16-4CF5-82B3-A88451377222}">
      <dsp:nvSpPr>
        <dsp:cNvPr id="0" name=""/>
        <dsp:cNvSpPr/>
      </dsp:nvSpPr>
      <dsp:spPr>
        <a:xfrm>
          <a:off x="347077" y="0"/>
          <a:ext cx="5435278" cy="531360"/>
        </a:xfrm>
        <a:prstGeom prst="round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5441" tIns="0" rIns="205441" bIns="0" numCol="1" spcCol="1270" anchor="ctr" anchorCtr="0">
          <a:noAutofit/>
        </a:bodyPr>
        <a:lstStyle/>
        <a:p>
          <a:pPr marL="0" lvl="0" indent="0" algn="l" defTabSz="711200">
            <a:lnSpc>
              <a:spcPct val="90000"/>
            </a:lnSpc>
            <a:spcBef>
              <a:spcPct val="0"/>
            </a:spcBef>
            <a:spcAft>
              <a:spcPct val="35000"/>
            </a:spcAft>
            <a:buNone/>
          </a:pPr>
          <a:r>
            <a:rPr lang="el-GR" sz="1600" kern="1200" dirty="0"/>
            <a:t>Χρήση και όχι γνώση</a:t>
          </a:r>
        </a:p>
      </dsp:txBody>
      <dsp:txXfrm>
        <a:off x="373016" y="25939"/>
        <a:ext cx="5383400" cy="479482"/>
      </dsp:txXfrm>
    </dsp:sp>
    <dsp:sp modelId="{3C771A21-2F2C-48DF-887E-346A474A1A36}">
      <dsp:nvSpPr>
        <dsp:cNvPr id="0" name=""/>
        <dsp:cNvSpPr/>
      </dsp:nvSpPr>
      <dsp:spPr>
        <a:xfrm>
          <a:off x="0" y="1112883"/>
          <a:ext cx="7764683" cy="453600"/>
        </a:xfrm>
        <a:prstGeom prst="rect">
          <a:avLst/>
        </a:prstGeom>
        <a:solidFill>
          <a:schemeClr val="lt1">
            <a:alpha val="90000"/>
            <a:hueOff val="0"/>
            <a:satOff val="0"/>
            <a:lumOff val="0"/>
            <a:alphaOff val="0"/>
          </a:schemeClr>
        </a:solidFill>
        <a:ln w="1587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AD8CF6B-7428-49A6-8B5B-2DB05CAB88D8}">
      <dsp:nvSpPr>
        <dsp:cNvPr id="0" name=""/>
        <dsp:cNvSpPr/>
      </dsp:nvSpPr>
      <dsp:spPr>
        <a:xfrm>
          <a:off x="388234" y="847203"/>
          <a:ext cx="5435278" cy="531360"/>
        </a:xfrm>
        <a:prstGeom prst="round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5441" tIns="0" rIns="205441" bIns="0" numCol="1" spcCol="1270" anchor="ctr" anchorCtr="0">
          <a:noAutofit/>
        </a:bodyPr>
        <a:lstStyle/>
        <a:p>
          <a:pPr marL="0" lvl="0" indent="0" algn="l" defTabSz="488950">
            <a:lnSpc>
              <a:spcPct val="90000"/>
            </a:lnSpc>
            <a:spcBef>
              <a:spcPct val="0"/>
            </a:spcBef>
            <a:spcAft>
              <a:spcPct val="35000"/>
            </a:spcAft>
            <a:buNone/>
          </a:pPr>
          <a:r>
            <a:rPr lang="el-GR" sz="1100" kern="1200" dirty="0"/>
            <a:t>Διαδικασία μέσω της οποίας </a:t>
          </a:r>
          <a:r>
            <a:rPr lang="el-GR" sz="1100" kern="1200" dirty="0" err="1"/>
            <a:t>νοηματοδοτείται</a:t>
          </a:r>
          <a:r>
            <a:rPr lang="el-GR" sz="1100" kern="1200" dirty="0"/>
            <a:t> ο </a:t>
          </a:r>
          <a:r>
            <a:rPr lang="el-GR" sz="1100" kern="1200" dirty="0" err="1"/>
            <a:t>περιβάλλων</a:t>
          </a:r>
          <a:r>
            <a:rPr lang="el-GR" sz="1100" kern="1200" dirty="0"/>
            <a:t> κόσμος του ατόμου</a:t>
          </a:r>
        </a:p>
      </dsp:txBody>
      <dsp:txXfrm>
        <a:off x="414173" y="873142"/>
        <a:ext cx="5383400" cy="479482"/>
      </dsp:txXfrm>
    </dsp:sp>
    <dsp:sp modelId="{D4767DF5-9B3C-44DA-856D-A92C68D4F327}">
      <dsp:nvSpPr>
        <dsp:cNvPr id="0" name=""/>
        <dsp:cNvSpPr/>
      </dsp:nvSpPr>
      <dsp:spPr>
        <a:xfrm>
          <a:off x="0" y="1929363"/>
          <a:ext cx="7764683" cy="453600"/>
        </a:xfrm>
        <a:prstGeom prst="rect">
          <a:avLst/>
        </a:prstGeom>
        <a:solidFill>
          <a:schemeClr val="lt1">
            <a:alpha val="90000"/>
            <a:hueOff val="0"/>
            <a:satOff val="0"/>
            <a:lumOff val="0"/>
            <a:alphaOff val="0"/>
          </a:schemeClr>
        </a:solidFill>
        <a:ln w="1587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1E32875-63CB-4246-8413-B8876FC9C408}">
      <dsp:nvSpPr>
        <dsp:cNvPr id="0" name=""/>
        <dsp:cNvSpPr/>
      </dsp:nvSpPr>
      <dsp:spPr>
        <a:xfrm>
          <a:off x="388234" y="1663683"/>
          <a:ext cx="5435278" cy="531360"/>
        </a:xfrm>
        <a:prstGeom prst="round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5441" tIns="0" rIns="205441" bIns="0" numCol="1" spcCol="1270" anchor="ctr" anchorCtr="0">
          <a:noAutofit/>
        </a:bodyPr>
        <a:lstStyle/>
        <a:p>
          <a:pPr marL="0" lvl="0" indent="0" algn="l" defTabSz="533400">
            <a:lnSpc>
              <a:spcPct val="90000"/>
            </a:lnSpc>
            <a:spcBef>
              <a:spcPct val="0"/>
            </a:spcBef>
            <a:spcAft>
              <a:spcPct val="35000"/>
            </a:spcAft>
            <a:buNone/>
          </a:pPr>
          <a:r>
            <a:rPr lang="el-GR" sz="1200" kern="1200" dirty="0"/>
            <a:t>Διαμορφώνονται στάσεις, απόψεις, συμπεριφορές και πολιτισμικά στερεότυπα</a:t>
          </a:r>
        </a:p>
      </dsp:txBody>
      <dsp:txXfrm>
        <a:off x="414173" y="1689622"/>
        <a:ext cx="5383400" cy="47948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2230030-657E-4D96-ACC2-66A70F380E7C}">
      <dsp:nvSpPr>
        <dsp:cNvPr id="0" name=""/>
        <dsp:cNvSpPr/>
      </dsp:nvSpPr>
      <dsp:spPr>
        <a:xfrm>
          <a:off x="808017" y="3018"/>
          <a:ext cx="2793020" cy="1675812"/>
        </a:xfrm>
        <a:prstGeom prst="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l-GR" sz="1300" kern="1200" dirty="0"/>
            <a:t>Εφαρμογή μέσα στην τάξη πρακτικών </a:t>
          </a:r>
          <a:r>
            <a:rPr lang="el-GR" sz="1300" kern="1200" dirty="0" err="1"/>
            <a:t>γραμματισμών</a:t>
          </a:r>
          <a:r>
            <a:rPr lang="el-GR" sz="1300" kern="1200" dirty="0"/>
            <a:t> που συνδέονται με </a:t>
          </a:r>
          <a:r>
            <a:rPr lang="el-GR" sz="1300" kern="1200" dirty="0" err="1"/>
            <a:t>γραμματισμούς</a:t>
          </a:r>
          <a:r>
            <a:rPr lang="el-GR" sz="1300" kern="1200" dirty="0"/>
            <a:t> που μπορεί να συναντήσουν οι μαθητές στην οικογένειά τους και στο ευρύτερο κοινωνικό τους περιβάλλον.</a:t>
          </a:r>
        </a:p>
      </dsp:txBody>
      <dsp:txXfrm>
        <a:off x="808017" y="3018"/>
        <a:ext cx="2793020" cy="1675812"/>
      </dsp:txXfrm>
    </dsp:sp>
    <dsp:sp modelId="{2C474A3D-83E3-45FB-8879-7CAAE984FD1A}">
      <dsp:nvSpPr>
        <dsp:cNvPr id="0" name=""/>
        <dsp:cNvSpPr/>
      </dsp:nvSpPr>
      <dsp:spPr>
        <a:xfrm>
          <a:off x="3880339" y="3018"/>
          <a:ext cx="2793020" cy="1675812"/>
        </a:xfrm>
        <a:prstGeom prst="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l-GR" sz="1300" kern="1200" dirty="0"/>
            <a:t>Εκτίμηση των διαφορετικών γλωσσικών αφετηριών </a:t>
          </a:r>
          <a:r>
            <a:rPr lang="el-GR" sz="1300" kern="1200" dirty="0" err="1"/>
            <a:t>γραμματισμού</a:t>
          </a:r>
          <a:r>
            <a:rPr lang="el-GR" sz="1300" kern="1200" dirty="0"/>
            <a:t> από τις οποίες ξεκινούν οι μαθητές ως κοινωνικά υποκείμενα.</a:t>
          </a:r>
        </a:p>
      </dsp:txBody>
      <dsp:txXfrm>
        <a:off x="3880339" y="3018"/>
        <a:ext cx="2793020" cy="1675812"/>
      </dsp:txXfrm>
    </dsp:sp>
    <dsp:sp modelId="{6C53328F-A81A-4ADD-8EA7-EEA553210A59}">
      <dsp:nvSpPr>
        <dsp:cNvPr id="0" name=""/>
        <dsp:cNvSpPr/>
      </dsp:nvSpPr>
      <dsp:spPr>
        <a:xfrm>
          <a:off x="6952662" y="3018"/>
          <a:ext cx="2793020" cy="1675812"/>
        </a:xfrm>
        <a:prstGeom prst="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l-GR" sz="1300" kern="1200" dirty="0"/>
            <a:t>Διερεύνηση των τρόπων με τους οποίους μαθησιακές στρατηγικές διευρύνουν τη γλωσσική και κοινωνική ανάπτυξη προς τις κατευθύνσεις που ορίζει ο </a:t>
          </a:r>
          <a:r>
            <a:rPr lang="el-GR" sz="1300" kern="1200" dirty="0" err="1"/>
            <a:t>γραμματισμός</a:t>
          </a:r>
          <a:r>
            <a:rPr lang="el-GR" sz="1300" kern="1200" dirty="0"/>
            <a:t>.</a:t>
          </a:r>
        </a:p>
      </dsp:txBody>
      <dsp:txXfrm>
        <a:off x="6952662" y="3018"/>
        <a:ext cx="2793020" cy="1675812"/>
      </dsp:txXfrm>
    </dsp:sp>
    <dsp:sp modelId="{E67D32E8-1746-49D4-84B7-BD41C3D5A805}">
      <dsp:nvSpPr>
        <dsp:cNvPr id="0" name=""/>
        <dsp:cNvSpPr/>
      </dsp:nvSpPr>
      <dsp:spPr>
        <a:xfrm>
          <a:off x="808017" y="1958132"/>
          <a:ext cx="2793020" cy="1675812"/>
        </a:xfrm>
        <a:prstGeom prst="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l-GR" sz="1300" kern="1200" dirty="0"/>
            <a:t>Ενεργητική συμμετοχή των μαθητών στη μάθηση των </a:t>
          </a:r>
          <a:r>
            <a:rPr lang="el-GR" sz="1300" kern="1200" dirty="0" err="1"/>
            <a:t>γραμματισμών</a:t>
          </a:r>
          <a:r>
            <a:rPr lang="el-GR" sz="1300" kern="1200" dirty="0"/>
            <a:t>.</a:t>
          </a:r>
        </a:p>
      </dsp:txBody>
      <dsp:txXfrm>
        <a:off x="808017" y="1958132"/>
        <a:ext cx="2793020" cy="1675812"/>
      </dsp:txXfrm>
    </dsp:sp>
    <dsp:sp modelId="{51D1B4E0-E0F6-4BF6-812C-34CCEFB05E67}">
      <dsp:nvSpPr>
        <dsp:cNvPr id="0" name=""/>
        <dsp:cNvSpPr/>
      </dsp:nvSpPr>
      <dsp:spPr>
        <a:xfrm>
          <a:off x="3880339" y="1958132"/>
          <a:ext cx="2793020" cy="1675812"/>
        </a:xfrm>
        <a:prstGeom prst="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l-GR" sz="1300" kern="1200" dirty="0"/>
            <a:t>Ενασχόληση με κείμενα που έχουν νόημα για τη ζωή και αποτελούν παρεμβάσεις στην κοινωνική ζωή.</a:t>
          </a:r>
        </a:p>
      </dsp:txBody>
      <dsp:txXfrm>
        <a:off x="3880339" y="1958132"/>
        <a:ext cx="2793020" cy="1675812"/>
      </dsp:txXfrm>
    </dsp:sp>
    <dsp:sp modelId="{AA4F6344-2DD8-4F98-A86D-1F1D51F59DD4}">
      <dsp:nvSpPr>
        <dsp:cNvPr id="0" name=""/>
        <dsp:cNvSpPr/>
      </dsp:nvSpPr>
      <dsp:spPr>
        <a:xfrm>
          <a:off x="6952662" y="1958132"/>
          <a:ext cx="2793020" cy="1675812"/>
        </a:xfrm>
        <a:prstGeom prst="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l-GR" sz="1300" kern="1200" dirty="0"/>
            <a:t>Έμφαση στην έννοια του είδους λόγου, το οποίο προσεγγίζεται ως κοινωνική πράξη ενταγμένη κάθε φορά μέσα σε ένα </a:t>
          </a:r>
          <a:r>
            <a:rPr lang="el-GR" sz="1300" kern="1200" dirty="0" err="1"/>
            <a:t>κοινωνικοπολιτισμικό</a:t>
          </a:r>
          <a:r>
            <a:rPr lang="el-GR" sz="1300" kern="1200" dirty="0"/>
            <a:t> περιβάλλον, το οποίο διαμορφώνει και για το οποίο διαμορφώνεται,</a:t>
          </a:r>
        </a:p>
      </dsp:txBody>
      <dsp:txXfrm>
        <a:off x="6952662" y="1958132"/>
        <a:ext cx="2793020" cy="1675812"/>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DB403A1-4FC7-4923-8EB9-D29D93E070B7}">
      <dsp:nvSpPr>
        <dsp:cNvPr id="0" name=""/>
        <dsp:cNvSpPr/>
      </dsp:nvSpPr>
      <dsp:spPr>
        <a:xfrm>
          <a:off x="808017" y="3018"/>
          <a:ext cx="2793020" cy="1675812"/>
        </a:xfrm>
        <a:prstGeom prst="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l-GR" sz="1200" kern="1200" dirty="0"/>
            <a:t>Η </a:t>
          </a:r>
          <a:r>
            <a:rPr lang="el-GR" sz="1200" b="1" kern="1200" dirty="0"/>
            <a:t>τοποθετημένη πρακτική</a:t>
          </a:r>
          <a:r>
            <a:rPr lang="el-GR" sz="1200" kern="1200" dirty="0"/>
            <a:t>, αφορά την αξιοποίηση της εμπειρίας των μαθητών από κείμενα της καθημερινής τους ζωής και του ευρύτερου κοινωνικού χώρου, που εξασφαλίζουν το ενδιαφέρον τους.</a:t>
          </a:r>
        </a:p>
      </dsp:txBody>
      <dsp:txXfrm>
        <a:off x="808017" y="3018"/>
        <a:ext cx="2793020" cy="1675812"/>
      </dsp:txXfrm>
    </dsp:sp>
    <dsp:sp modelId="{09FAC336-E69E-4F7F-9DAF-56CE438C6A28}">
      <dsp:nvSpPr>
        <dsp:cNvPr id="0" name=""/>
        <dsp:cNvSpPr/>
      </dsp:nvSpPr>
      <dsp:spPr>
        <a:xfrm>
          <a:off x="3880339" y="3018"/>
          <a:ext cx="2793020" cy="1675812"/>
        </a:xfrm>
        <a:prstGeom prst="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l-GR" sz="1200" kern="1200" dirty="0"/>
            <a:t>Η </a:t>
          </a:r>
          <a:r>
            <a:rPr lang="el-GR" sz="1200" b="1" kern="1200" dirty="0"/>
            <a:t>ανοιχτή διδασκαλία</a:t>
          </a:r>
          <a:r>
            <a:rPr lang="el-GR" sz="1200" kern="1200" dirty="0"/>
            <a:t>, αφορά την προσπάθεια μέσα από τις δραστηριότητες να εξηγηθεί και να γίνει κατανοητή η λειτουργία των γλωσσικών στοιχείων και μηχανισμών που συμβάλλουν στην οργάνωση, στη σύσταση και την κατανόηση ενός </a:t>
          </a:r>
          <a:r>
            <a:rPr lang="el-GR" sz="1200" kern="1200" dirty="0" err="1"/>
            <a:t>κειμενικού</a:t>
          </a:r>
          <a:r>
            <a:rPr lang="el-GR" sz="1200" kern="1200" dirty="0"/>
            <a:t> είδους με χρήση μεταγλώσσας. </a:t>
          </a:r>
        </a:p>
      </dsp:txBody>
      <dsp:txXfrm>
        <a:off x="3880339" y="3018"/>
        <a:ext cx="2793020" cy="1675812"/>
      </dsp:txXfrm>
    </dsp:sp>
    <dsp:sp modelId="{C1A3D1BF-986C-4141-B547-9FA6986624EA}">
      <dsp:nvSpPr>
        <dsp:cNvPr id="0" name=""/>
        <dsp:cNvSpPr/>
      </dsp:nvSpPr>
      <dsp:spPr>
        <a:xfrm>
          <a:off x="6952662" y="3018"/>
          <a:ext cx="2793020" cy="1675812"/>
        </a:xfrm>
        <a:prstGeom prst="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l-GR" sz="1200" kern="1200" dirty="0"/>
            <a:t>Η </a:t>
          </a:r>
          <a:r>
            <a:rPr lang="el-GR" sz="1200" b="1" kern="1200" dirty="0"/>
            <a:t>κριτική πλαισίωση </a:t>
          </a:r>
          <a:r>
            <a:rPr lang="el-GR" sz="1200" kern="1200" dirty="0"/>
            <a:t>αφορά την προσπάθεια κριτικής θεώρησης- ερμηνείας ενός κειμένου με βάση την ένταξή του στο κοινωνικό και πολιτισμικό πλαίσιο, μέσα στο οποίο παράγεται και λειτουργεί.</a:t>
          </a:r>
        </a:p>
      </dsp:txBody>
      <dsp:txXfrm>
        <a:off x="6952662" y="3018"/>
        <a:ext cx="2793020" cy="1675812"/>
      </dsp:txXfrm>
    </dsp:sp>
    <dsp:sp modelId="{ADCBB059-76C6-4E96-AF34-0929513D49E1}">
      <dsp:nvSpPr>
        <dsp:cNvPr id="0" name=""/>
        <dsp:cNvSpPr/>
      </dsp:nvSpPr>
      <dsp:spPr>
        <a:xfrm>
          <a:off x="3880339" y="1958132"/>
          <a:ext cx="2793020" cy="1675812"/>
        </a:xfrm>
        <a:prstGeom prst="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l-GR" sz="1200" kern="1200" dirty="0"/>
            <a:t>Σύμφωνα με τη </a:t>
          </a:r>
          <a:r>
            <a:rPr lang="el-GR" sz="1200" b="1" kern="1200" dirty="0"/>
            <a:t>μετασχηματισμένη πρακτική</a:t>
          </a:r>
          <a:r>
            <a:rPr lang="el-GR" sz="1200" kern="1200" dirty="0"/>
            <a:t>, ενθαρρύνεται κατά την παραγωγή λόγου, προφορικού και γραπτού, η μεταφορά, προσαρμογή και ένταξη του παραγόμενου κειμένου σε ανάλογο ή διαφορετικό επικοινωνιακό και </a:t>
          </a:r>
          <a:r>
            <a:rPr lang="el-GR" sz="1200" kern="1200" dirty="0" err="1"/>
            <a:t>κοινωνικοπολιτισμικό</a:t>
          </a:r>
          <a:r>
            <a:rPr lang="el-GR" sz="1200" kern="1200" dirty="0"/>
            <a:t> πλαίσιο</a:t>
          </a:r>
        </a:p>
      </dsp:txBody>
      <dsp:txXfrm>
        <a:off x="3880339" y="1958132"/>
        <a:ext cx="2793020" cy="1675812"/>
      </dsp:txXfrm>
    </dsp:sp>
  </dsp:spTree>
</dsp:drawing>
</file>

<file path=ppt/diagrams/layout1.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11" name="Freeform 6"/>
          <p:cNvSpPr/>
          <p:nvPr/>
        </p:nvSpPr>
        <p:spPr bwMode="auto">
          <a:xfrm>
            <a:off x="0" y="-3175"/>
            <a:ext cx="12192000" cy="5203825"/>
          </a:xfrm>
          <a:custGeom>
            <a:avLst/>
            <a:gdLst/>
            <a:ahLst/>
            <a:cxnLst/>
            <a:rect l="0" t="0" r="r" b="b"/>
            <a:pathLst>
              <a:path w="5760" h="3278">
                <a:moveTo>
                  <a:pt x="5760" y="0"/>
                </a:moveTo>
                <a:lnTo>
                  <a:pt x="0" y="0"/>
                </a:lnTo>
                <a:lnTo>
                  <a:pt x="0" y="3090"/>
                </a:lnTo>
                <a:lnTo>
                  <a:pt x="943" y="3090"/>
                </a:lnTo>
                <a:lnTo>
                  <a:pt x="1123" y="3270"/>
                </a:lnTo>
                <a:lnTo>
                  <a:pt x="1123" y="3270"/>
                </a:lnTo>
                <a:lnTo>
                  <a:pt x="1127" y="3272"/>
                </a:lnTo>
                <a:lnTo>
                  <a:pt x="1133" y="3275"/>
                </a:lnTo>
                <a:lnTo>
                  <a:pt x="1139" y="3278"/>
                </a:lnTo>
                <a:lnTo>
                  <a:pt x="1144" y="3278"/>
                </a:lnTo>
                <a:lnTo>
                  <a:pt x="1150" y="3278"/>
                </a:lnTo>
                <a:lnTo>
                  <a:pt x="1155" y="3275"/>
                </a:lnTo>
                <a:lnTo>
                  <a:pt x="1161" y="3272"/>
                </a:lnTo>
                <a:lnTo>
                  <a:pt x="1165" y="3270"/>
                </a:lnTo>
                <a:lnTo>
                  <a:pt x="1345" y="3090"/>
                </a:lnTo>
                <a:lnTo>
                  <a:pt x="5760" y="3090"/>
                </a:lnTo>
                <a:lnTo>
                  <a:pt x="5760" y="0"/>
                </a:lnTo>
                <a:close/>
              </a:path>
            </a:pathLst>
          </a:custGeom>
          <a:ln/>
          <a:effectLst/>
          <a:extLst>
            <a:ext uri="{91240B29-F687-4f45-9708-019B960494DF}">
              <a14:hiddenLine xmlns=""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810001" y="1449147"/>
            <a:ext cx="10572000" cy="2971051"/>
          </a:xfrm>
        </p:spPr>
        <p:txBody>
          <a:bodyPr/>
          <a:lstStyle>
            <a:lvl1pPr>
              <a:defRPr sz="5400"/>
            </a:lvl1pPr>
          </a:lstStyle>
          <a:p>
            <a:r>
              <a:rPr lang="el-GR"/>
              <a:t>Κάντε κλικ για να επεξεργαστείτε τον τίτλο υποδείγματος</a:t>
            </a:r>
            <a:endParaRPr lang="en-US" dirty="0"/>
          </a:p>
        </p:txBody>
      </p:sp>
      <p:sp>
        <p:nvSpPr>
          <p:cNvPr id="3" name="Subtitle 2"/>
          <p:cNvSpPr>
            <a:spLocks noGrp="1"/>
          </p:cNvSpPr>
          <p:nvPr>
            <p:ph type="subTitle" idx="1"/>
          </p:nvPr>
        </p:nvSpPr>
        <p:spPr>
          <a:xfrm>
            <a:off x="810001" y="5280847"/>
            <a:ext cx="10572000" cy="434974"/>
          </a:xfrm>
        </p:spPr>
        <p:txBody>
          <a:bodyPr anchor="t"/>
          <a:lstStyle>
            <a:lvl1pPr marL="0" indent="0" algn="l">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l-GR"/>
              <a:t>Κάντε κλικ για να επεξεργαστείτε τον υπότιτλο του υποδείγματος</a:t>
            </a:r>
            <a:endParaRPr lang="en-US" dirty="0"/>
          </a:p>
        </p:txBody>
      </p:sp>
      <p:sp>
        <p:nvSpPr>
          <p:cNvPr id="4" name="Date Placeholder 3"/>
          <p:cNvSpPr>
            <a:spLocks noGrp="1"/>
          </p:cNvSpPr>
          <p:nvPr>
            <p:ph type="dt" sz="half" idx="10"/>
          </p:nvPr>
        </p:nvSpPr>
        <p:spPr/>
        <p:txBody>
          <a:bodyPr/>
          <a:lstStyle/>
          <a:p>
            <a:fld id="{08B9EBBA-996F-894A-B54A-D6246ED52CEA}" type="datetimeFigureOut">
              <a:rPr lang="en-US" dirty="0"/>
              <a:pPr/>
              <a:t>12/6/2023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Πανοραμική εικόνα με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810000" y="4800600"/>
            <a:ext cx="10561418" cy="566738"/>
          </a:xfrm>
        </p:spPr>
        <p:txBody>
          <a:bodyPr anchor="b">
            <a:normAutofit/>
          </a:bodyPr>
          <a:lstStyle>
            <a:lvl1pPr algn="l">
              <a:defRPr sz="2400" b="0"/>
            </a:lvl1pPr>
          </a:lstStyle>
          <a:p>
            <a:r>
              <a:rPr lang="el-GR"/>
              <a:t>Κάντε κλικ για να επεξεργαστείτε τον τίτλο υποδείγματος</a:t>
            </a:r>
            <a:endParaRPr lang="en-US" dirty="0"/>
          </a:p>
        </p:txBody>
      </p:sp>
      <p:sp>
        <p:nvSpPr>
          <p:cNvPr id="15" name="Picture Placeholder 14"/>
          <p:cNvSpPr>
            <a:spLocks noGrp="1" noChangeAspect="1"/>
          </p:cNvSpPr>
          <p:nvPr>
            <p:ph type="pic" sz="quarter" idx="13"/>
          </p:nvPr>
        </p:nvSpPr>
        <p:spPr bwMode="auto">
          <a:xfrm>
            <a:off x="0" y="0"/>
            <a:ext cx="12192000" cy="4800600"/>
          </a:xfrm>
          <a:custGeom>
            <a:avLst/>
            <a:gdLst/>
            <a:ahLst/>
            <a:cxnLst/>
            <a:rect l="0" t="0" r="r" b="b"/>
            <a:pathLst>
              <a:path w="5760" h="3289">
                <a:moveTo>
                  <a:pt x="5760" y="0"/>
                </a:moveTo>
                <a:lnTo>
                  <a:pt x="0" y="0"/>
                </a:lnTo>
                <a:lnTo>
                  <a:pt x="0" y="3100"/>
                </a:lnTo>
                <a:lnTo>
                  <a:pt x="943" y="3100"/>
                </a:lnTo>
                <a:lnTo>
                  <a:pt x="1123" y="3281"/>
                </a:lnTo>
                <a:lnTo>
                  <a:pt x="1123" y="3281"/>
                </a:lnTo>
                <a:lnTo>
                  <a:pt x="1127" y="3283"/>
                </a:lnTo>
                <a:lnTo>
                  <a:pt x="1133" y="3286"/>
                </a:lnTo>
                <a:lnTo>
                  <a:pt x="1139" y="3289"/>
                </a:lnTo>
                <a:lnTo>
                  <a:pt x="1144" y="3289"/>
                </a:lnTo>
                <a:lnTo>
                  <a:pt x="1150" y="3289"/>
                </a:lnTo>
                <a:lnTo>
                  <a:pt x="1155" y="3286"/>
                </a:lnTo>
                <a:lnTo>
                  <a:pt x="1161" y="3283"/>
                </a:lnTo>
                <a:lnTo>
                  <a:pt x="1165" y="3281"/>
                </a:lnTo>
                <a:lnTo>
                  <a:pt x="1345" y="3100"/>
                </a:lnTo>
                <a:lnTo>
                  <a:pt x="5760" y="3100"/>
                </a:lnTo>
                <a:lnTo>
                  <a:pt x="5760" y="0"/>
                </a:lnTo>
                <a:close/>
              </a:path>
            </a:pathLst>
          </a:custGeom>
          <a:noFill/>
          <a:ln>
            <a:solidFill>
              <a:schemeClr val="tx2"/>
            </a:solidFill>
          </a:ln>
        </p:spPr>
        <p:style>
          <a:lnRef idx="1">
            <a:schemeClr val="accent1"/>
          </a:lnRef>
          <a:fillRef idx="3">
            <a:schemeClr val="accent1"/>
          </a:fillRef>
          <a:effectRef idx="2">
            <a:schemeClr val="accent1"/>
          </a:effectRef>
          <a:fontRef idx="minor">
            <a:schemeClr val="lt1"/>
          </a:fontRef>
        </p:style>
        <p:txBody>
          <a:bodyPr wrap="square" numCol="1" anchor="t" anchorCtr="0" compatLnSpc="1">
            <a:prstTxWarp prst="textNoShape">
              <a:avLst/>
            </a:prstTxWarp>
            <a:normAutofit/>
          </a:bodyPr>
          <a:lstStyle>
            <a:lvl1pPr marL="0" indent="0" algn="ctr">
              <a:buFontTx/>
              <a:buNone/>
              <a:defRPr sz="1600"/>
            </a:lvl1pPr>
          </a:lstStyle>
          <a:p>
            <a:r>
              <a:rPr lang="el-GR"/>
              <a:t>Κάντε κλικ στο εικονίδιο για να προσθέσετε εικόνα</a:t>
            </a:r>
            <a:endParaRPr lang="en-US" dirty="0"/>
          </a:p>
        </p:txBody>
      </p:sp>
      <p:sp>
        <p:nvSpPr>
          <p:cNvPr id="4" name="Text Placeholder 3"/>
          <p:cNvSpPr>
            <a:spLocks noGrp="1"/>
          </p:cNvSpPr>
          <p:nvPr>
            <p:ph type="body" sz="half" idx="2"/>
          </p:nvPr>
        </p:nvSpPr>
        <p:spPr>
          <a:xfrm>
            <a:off x="810000" y="5367338"/>
            <a:ext cx="10561418"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Στυλ κειμένου υποδείγματος</a:t>
            </a:r>
          </a:p>
        </p:txBody>
      </p:sp>
      <p:sp>
        <p:nvSpPr>
          <p:cNvPr id="5" name="Date Placeholder 4"/>
          <p:cNvSpPr>
            <a:spLocks noGrp="1"/>
          </p:cNvSpPr>
          <p:nvPr>
            <p:ph type="dt" sz="half" idx="10"/>
          </p:nvPr>
        </p:nvSpPr>
        <p:spPr/>
        <p:txBody>
          <a:bodyPr/>
          <a:lstStyle/>
          <a:p>
            <a:fld id="{18C79C5D-2A6F-F04D-97DA-BEF2467B64E4}" type="datetimeFigureOut">
              <a:rPr lang="en-US" dirty="0"/>
              <a:pPr/>
              <a:t>12/6/2023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Εισαγωγικά με λεζάντα">
    <p:spTree>
      <p:nvGrpSpPr>
        <p:cNvPr id="1" name=""/>
        <p:cNvGrpSpPr/>
        <p:nvPr/>
      </p:nvGrpSpPr>
      <p:grpSpPr>
        <a:xfrm>
          <a:off x="0" y="0"/>
          <a:ext cx="0" cy="0"/>
          <a:chOff x="0" y="0"/>
          <a:chExt cx="0" cy="0"/>
        </a:xfrm>
      </p:grpSpPr>
      <p:sp>
        <p:nvSpPr>
          <p:cNvPr id="8" name="Freeform 6"/>
          <p:cNvSpPr>
            <a:spLocks noChangeAspect="1"/>
          </p:cNvSpPr>
          <p:nvPr/>
        </p:nvSpPr>
        <p:spPr bwMode="auto">
          <a:xfrm>
            <a:off x="631697" y="1081456"/>
            <a:ext cx="6332416" cy="3239188"/>
          </a:xfrm>
          <a:custGeom>
            <a:avLst/>
            <a:gdLst/>
            <a:ahLst/>
            <a:cxnLst/>
            <a:rect l="0" t="0" r="r" b="b"/>
            <a:pathLst>
              <a:path w="3384" h="2308">
                <a:moveTo>
                  <a:pt x="3340" y="0"/>
                </a:moveTo>
                <a:lnTo>
                  <a:pt x="44" y="0"/>
                </a:lnTo>
                <a:lnTo>
                  <a:pt x="44" y="0"/>
                </a:lnTo>
                <a:lnTo>
                  <a:pt x="34" y="0"/>
                </a:lnTo>
                <a:lnTo>
                  <a:pt x="26" y="4"/>
                </a:lnTo>
                <a:lnTo>
                  <a:pt x="20" y="8"/>
                </a:lnTo>
                <a:lnTo>
                  <a:pt x="12" y="12"/>
                </a:lnTo>
                <a:lnTo>
                  <a:pt x="8" y="20"/>
                </a:lnTo>
                <a:lnTo>
                  <a:pt x="4" y="26"/>
                </a:lnTo>
                <a:lnTo>
                  <a:pt x="0" y="34"/>
                </a:lnTo>
                <a:lnTo>
                  <a:pt x="0" y="44"/>
                </a:lnTo>
                <a:lnTo>
                  <a:pt x="0" y="2076"/>
                </a:lnTo>
                <a:lnTo>
                  <a:pt x="0" y="2076"/>
                </a:lnTo>
                <a:lnTo>
                  <a:pt x="0" y="2086"/>
                </a:lnTo>
                <a:lnTo>
                  <a:pt x="4" y="2094"/>
                </a:lnTo>
                <a:lnTo>
                  <a:pt x="8" y="2100"/>
                </a:lnTo>
                <a:lnTo>
                  <a:pt x="12" y="2108"/>
                </a:lnTo>
                <a:lnTo>
                  <a:pt x="20" y="2112"/>
                </a:lnTo>
                <a:lnTo>
                  <a:pt x="26" y="2116"/>
                </a:lnTo>
                <a:lnTo>
                  <a:pt x="34" y="2120"/>
                </a:lnTo>
                <a:lnTo>
                  <a:pt x="44" y="2120"/>
                </a:lnTo>
                <a:lnTo>
                  <a:pt x="474" y="2120"/>
                </a:lnTo>
                <a:lnTo>
                  <a:pt x="650" y="2296"/>
                </a:lnTo>
                <a:lnTo>
                  <a:pt x="650" y="2296"/>
                </a:lnTo>
                <a:lnTo>
                  <a:pt x="656" y="2300"/>
                </a:lnTo>
                <a:lnTo>
                  <a:pt x="664" y="2304"/>
                </a:lnTo>
                <a:lnTo>
                  <a:pt x="672" y="2308"/>
                </a:lnTo>
                <a:lnTo>
                  <a:pt x="680" y="2308"/>
                </a:lnTo>
                <a:lnTo>
                  <a:pt x="688" y="2308"/>
                </a:lnTo>
                <a:lnTo>
                  <a:pt x="696" y="2304"/>
                </a:lnTo>
                <a:lnTo>
                  <a:pt x="704" y="2300"/>
                </a:lnTo>
                <a:lnTo>
                  <a:pt x="710" y="2296"/>
                </a:lnTo>
                <a:lnTo>
                  <a:pt x="886" y="2120"/>
                </a:lnTo>
                <a:lnTo>
                  <a:pt x="3340" y="2120"/>
                </a:lnTo>
                <a:lnTo>
                  <a:pt x="3340" y="2120"/>
                </a:lnTo>
                <a:lnTo>
                  <a:pt x="3350" y="2120"/>
                </a:lnTo>
                <a:lnTo>
                  <a:pt x="3358" y="2116"/>
                </a:lnTo>
                <a:lnTo>
                  <a:pt x="3364" y="2112"/>
                </a:lnTo>
                <a:lnTo>
                  <a:pt x="3372" y="2108"/>
                </a:lnTo>
                <a:lnTo>
                  <a:pt x="3376" y="2100"/>
                </a:lnTo>
                <a:lnTo>
                  <a:pt x="3380" y="2094"/>
                </a:lnTo>
                <a:lnTo>
                  <a:pt x="3384" y="2086"/>
                </a:lnTo>
                <a:lnTo>
                  <a:pt x="3384" y="2076"/>
                </a:lnTo>
                <a:lnTo>
                  <a:pt x="3384" y="44"/>
                </a:lnTo>
                <a:lnTo>
                  <a:pt x="3384" y="44"/>
                </a:lnTo>
                <a:lnTo>
                  <a:pt x="3384" y="34"/>
                </a:lnTo>
                <a:lnTo>
                  <a:pt x="3380" y="26"/>
                </a:lnTo>
                <a:lnTo>
                  <a:pt x="3376" y="20"/>
                </a:lnTo>
                <a:lnTo>
                  <a:pt x="3372" y="12"/>
                </a:lnTo>
                <a:lnTo>
                  <a:pt x="3364" y="8"/>
                </a:lnTo>
                <a:lnTo>
                  <a:pt x="3358" y="4"/>
                </a:lnTo>
                <a:lnTo>
                  <a:pt x="3350" y="0"/>
                </a:lnTo>
                <a:lnTo>
                  <a:pt x="3340" y="0"/>
                </a:lnTo>
                <a:lnTo>
                  <a:pt x="3340" y="0"/>
                </a:lnTo>
                <a:close/>
              </a:path>
            </a:pathLst>
          </a:custGeom>
          <a:ln>
            <a:solidFill>
              <a:schemeClr val="accent1"/>
            </a:solidFill>
          </a:ln>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850985" y="1238502"/>
            <a:ext cx="5893840" cy="2645912"/>
          </a:xfrm>
        </p:spPr>
        <p:txBody>
          <a:bodyPr anchor="b"/>
          <a:lstStyle>
            <a:lvl1pPr algn="l">
              <a:defRPr sz="4200" b="1" cap="none"/>
            </a:lvl1pPr>
          </a:lstStyle>
          <a:p>
            <a:r>
              <a:rPr lang="el-GR"/>
              <a:t>Κάντε κλικ για να επεξεργαστείτε τον τίτλο υποδείγματος</a:t>
            </a:r>
            <a:endParaRPr lang="en-US" dirty="0"/>
          </a:p>
        </p:txBody>
      </p:sp>
      <p:sp>
        <p:nvSpPr>
          <p:cNvPr id="3" name="Text Placeholder 2"/>
          <p:cNvSpPr>
            <a:spLocks noGrp="1"/>
          </p:cNvSpPr>
          <p:nvPr>
            <p:ph type="body" idx="1"/>
          </p:nvPr>
        </p:nvSpPr>
        <p:spPr>
          <a:xfrm>
            <a:off x="853190" y="4443680"/>
            <a:ext cx="5891636" cy="713241"/>
          </a:xfrm>
        </p:spPr>
        <p:txBody>
          <a:bodyPr anchor="t">
            <a:no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a:t>Στυλ κειμένου υποδείγματος</a:t>
            </a:r>
          </a:p>
        </p:txBody>
      </p:sp>
      <p:sp>
        <p:nvSpPr>
          <p:cNvPr id="9" name="Text Placeholder 5"/>
          <p:cNvSpPr>
            <a:spLocks noGrp="1"/>
          </p:cNvSpPr>
          <p:nvPr>
            <p:ph type="body" sz="quarter" idx="16"/>
          </p:nvPr>
        </p:nvSpPr>
        <p:spPr>
          <a:xfrm>
            <a:off x="7574642" y="1081456"/>
            <a:ext cx="3810001" cy="4075465"/>
          </a:xfrm>
        </p:spPr>
        <p:txBody>
          <a:bodyPr anchor="t"/>
          <a:lstStyle>
            <a:lvl1pPr marL="0" indent="0">
              <a:buFontTx/>
              <a:buNone/>
              <a:defRPr/>
            </a:lvl1pPr>
          </a:lstStyle>
          <a:p>
            <a:pPr lvl="0"/>
            <a:r>
              <a:rPr lang="el-GR"/>
              <a:t>Στυλ κειμένου υποδείγματος</a:t>
            </a:r>
          </a:p>
        </p:txBody>
      </p:sp>
      <p:sp>
        <p:nvSpPr>
          <p:cNvPr id="4" name="Date Placeholder 3"/>
          <p:cNvSpPr>
            <a:spLocks noGrp="1"/>
          </p:cNvSpPr>
          <p:nvPr>
            <p:ph type="dt" sz="half" idx="10"/>
          </p:nvPr>
        </p:nvSpPr>
        <p:spPr/>
        <p:txBody>
          <a:bodyPr/>
          <a:lstStyle/>
          <a:p>
            <a:fld id="{8DFA1846-DA80-1C48-A609-854EA85C59AD}" type="datetimeFigureOut">
              <a:rPr lang="en-US" dirty="0"/>
              <a:pPr/>
              <a:t>12/6/2023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Κάρτα ονόματος">
    <p:spTree>
      <p:nvGrpSpPr>
        <p:cNvPr id="1" name=""/>
        <p:cNvGrpSpPr/>
        <p:nvPr/>
      </p:nvGrpSpPr>
      <p:grpSpPr>
        <a:xfrm>
          <a:off x="0" y="0"/>
          <a:ext cx="0" cy="0"/>
          <a:chOff x="0" y="0"/>
          <a:chExt cx="0" cy="0"/>
        </a:xfrm>
      </p:grpSpPr>
      <p:sp>
        <p:nvSpPr>
          <p:cNvPr id="9" name="Freeform 6"/>
          <p:cNvSpPr>
            <a:spLocks noChangeAspect="1"/>
          </p:cNvSpPr>
          <p:nvPr/>
        </p:nvSpPr>
        <p:spPr bwMode="auto">
          <a:xfrm>
            <a:off x="1140884" y="2286585"/>
            <a:ext cx="4895115" cy="2503972"/>
          </a:xfrm>
          <a:custGeom>
            <a:avLst/>
            <a:gdLst/>
            <a:ahLst/>
            <a:cxnLst/>
            <a:rect l="0" t="0" r="r" b="b"/>
            <a:pathLst>
              <a:path w="3384" h="2308">
                <a:moveTo>
                  <a:pt x="3340" y="0"/>
                </a:moveTo>
                <a:lnTo>
                  <a:pt x="44" y="0"/>
                </a:lnTo>
                <a:lnTo>
                  <a:pt x="44" y="0"/>
                </a:lnTo>
                <a:lnTo>
                  <a:pt x="34" y="0"/>
                </a:lnTo>
                <a:lnTo>
                  <a:pt x="26" y="4"/>
                </a:lnTo>
                <a:lnTo>
                  <a:pt x="20" y="8"/>
                </a:lnTo>
                <a:lnTo>
                  <a:pt x="12" y="12"/>
                </a:lnTo>
                <a:lnTo>
                  <a:pt x="8" y="20"/>
                </a:lnTo>
                <a:lnTo>
                  <a:pt x="4" y="26"/>
                </a:lnTo>
                <a:lnTo>
                  <a:pt x="0" y="34"/>
                </a:lnTo>
                <a:lnTo>
                  <a:pt x="0" y="44"/>
                </a:lnTo>
                <a:lnTo>
                  <a:pt x="0" y="2076"/>
                </a:lnTo>
                <a:lnTo>
                  <a:pt x="0" y="2076"/>
                </a:lnTo>
                <a:lnTo>
                  <a:pt x="0" y="2086"/>
                </a:lnTo>
                <a:lnTo>
                  <a:pt x="4" y="2094"/>
                </a:lnTo>
                <a:lnTo>
                  <a:pt x="8" y="2100"/>
                </a:lnTo>
                <a:lnTo>
                  <a:pt x="12" y="2108"/>
                </a:lnTo>
                <a:lnTo>
                  <a:pt x="20" y="2112"/>
                </a:lnTo>
                <a:lnTo>
                  <a:pt x="26" y="2116"/>
                </a:lnTo>
                <a:lnTo>
                  <a:pt x="34" y="2120"/>
                </a:lnTo>
                <a:lnTo>
                  <a:pt x="44" y="2120"/>
                </a:lnTo>
                <a:lnTo>
                  <a:pt x="474" y="2120"/>
                </a:lnTo>
                <a:lnTo>
                  <a:pt x="650" y="2296"/>
                </a:lnTo>
                <a:lnTo>
                  <a:pt x="650" y="2296"/>
                </a:lnTo>
                <a:lnTo>
                  <a:pt x="656" y="2300"/>
                </a:lnTo>
                <a:lnTo>
                  <a:pt x="664" y="2304"/>
                </a:lnTo>
                <a:lnTo>
                  <a:pt x="672" y="2308"/>
                </a:lnTo>
                <a:lnTo>
                  <a:pt x="680" y="2308"/>
                </a:lnTo>
                <a:lnTo>
                  <a:pt x="688" y="2308"/>
                </a:lnTo>
                <a:lnTo>
                  <a:pt x="696" y="2304"/>
                </a:lnTo>
                <a:lnTo>
                  <a:pt x="704" y="2300"/>
                </a:lnTo>
                <a:lnTo>
                  <a:pt x="710" y="2296"/>
                </a:lnTo>
                <a:lnTo>
                  <a:pt x="886" y="2120"/>
                </a:lnTo>
                <a:lnTo>
                  <a:pt x="3340" y="2120"/>
                </a:lnTo>
                <a:lnTo>
                  <a:pt x="3340" y="2120"/>
                </a:lnTo>
                <a:lnTo>
                  <a:pt x="3350" y="2120"/>
                </a:lnTo>
                <a:lnTo>
                  <a:pt x="3358" y="2116"/>
                </a:lnTo>
                <a:lnTo>
                  <a:pt x="3364" y="2112"/>
                </a:lnTo>
                <a:lnTo>
                  <a:pt x="3372" y="2108"/>
                </a:lnTo>
                <a:lnTo>
                  <a:pt x="3376" y="2100"/>
                </a:lnTo>
                <a:lnTo>
                  <a:pt x="3380" y="2094"/>
                </a:lnTo>
                <a:lnTo>
                  <a:pt x="3384" y="2086"/>
                </a:lnTo>
                <a:lnTo>
                  <a:pt x="3384" y="2076"/>
                </a:lnTo>
                <a:lnTo>
                  <a:pt x="3384" y="44"/>
                </a:lnTo>
                <a:lnTo>
                  <a:pt x="3384" y="44"/>
                </a:lnTo>
                <a:lnTo>
                  <a:pt x="3384" y="34"/>
                </a:lnTo>
                <a:lnTo>
                  <a:pt x="3380" y="26"/>
                </a:lnTo>
                <a:lnTo>
                  <a:pt x="3376" y="20"/>
                </a:lnTo>
                <a:lnTo>
                  <a:pt x="3372" y="12"/>
                </a:lnTo>
                <a:lnTo>
                  <a:pt x="3364" y="8"/>
                </a:lnTo>
                <a:lnTo>
                  <a:pt x="3358" y="4"/>
                </a:lnTo>
                <a:lnTo>
                  <a:pt x="3350" y="0"/>
                </a:lnTo>
                <a:lnTo>
                  <a:pt x="3340" y="0"/>
                </a:lnTo>
                <a:lnTo>
                  <a:pt x="3340" y="0"/>
                </a:lnTo>
                <a:close/>
              </a:path>
            </a:pathLst>
          </a:custGeom>
          <a:ln>
            <a:solidFill>
              <a:schemeClr val="accent1"/>
            </a:solidFill>
          </a:ln>
        </p:spPr>
        <p:style>
          <a:lnRef idx="1">
            <a:schemeClr val="accent1"/>
          </a:lnRef>
          <a:fillRef idx="3">
            <a:schemeClr val="accent1"/>
          </a:fillRef>
          <a:effectRef idx="2">
            <a:schemeClr val="accent1"/>
          </a:effectRef>
          <a:fontRef idx="minor">
            <a:schemeClr val="lt1"/>
          </a:fontRef>
        </p:style>
      </p:sp>
      <p:sp>
        <p:nvSpPr>
          <p:cNvPr id="38" name="Title 1"/>
          <p:cNvSpPr>
            <a:spLocks noGrp="1"/>
          </p:cNvSpPr>
          <p:nvPr>
            <p:ph type="title"/>
          </p:nvPr>
        </p:nvSpPr>
        <p:spPr>
          <a:xfrm>
            <a:off x="1357089" y="2435957"/>
            <a:ext cx="4382521" cy="2007789"/>
          </a:xfrm>
        </p:spPr>
        <p:txBody>
          <a:bodyPr/>
          <a:lstStyle>
            <a:lvl1pPr>
              <a:defRPr sz="3200"/>
            </a:lvl1pPr>
          </a:lstStyle>
          <a:p>
            <a:r>
              <a:rPr lang="el-GR"/>
              <a:t>Κάντε κλικ για να επεξεργαστείτε τον τίτλο υποδείγματος</a:t>
            </a:r>
            <a:endParaRPr lang="en-US" dirty="0"/>
          </a:p>
        </p:txBody>
      </p:sp>
      <p:sp>
        <p:nvSpPr>
          <p:cNvPr id="6" name="Text Placeholder 5"/>
          <p:cNvSpPr>
            <a:spLocks noGrp="1"/>
          </p:cNvSpPr>
          <p:nvPr>
            <p:ph type="body" sz="quarter" idx="16"/>
          </p:nvPr>
        </p:nvSpPr>
        <p:spPr>
          <a:xfrm>
            <a:off x="6156000" y="2286000"/>
            <a:ext cx="4880300" cy="2295525"/>
          </a:xfrm>
        </p:spPr>
        <p:txBody>
          <a:bodyPr anchor="t"/>
          <a:lstStyle>
            <a:lvl1pPr marL="0" indent="0">
              <a:buFontTx/>
              <a:buNone/>
              <a:defRPr/>
            </a:lvl1pPr>
          </a:lstStyle>
          <a:p>
            <a:pPr lvl="0"/>
            <a:r>
              <a:rPr lang="el-GR"/>
              <a:t>Στυλ κειμένου υποδείγματος</a:t>
            </a:r>
          </a:p>
        </p:txBody>
      </p:sp>
      <p:sp>
        <p:nvSpPr>
          <p:cNvPr id="2" name="Date Placeholder 1"/>
          <p:cNvSpPr>
            <a:spLocks noGrp="1"/>
          </p:cNvSpPr>
          <p:nvPr>
            <p:ph type="dt" sz="half" idx="10"/>
          </p:nvPr>
        </p:nvSpPr>
        <p:spPr/>
        <p:txBody>
          <a:bodyPr/>
          <a:lstStyle/>
          <a:p>
            <a:fld id="{FBF54567-0DE4-3F47-BF90-CB84690072F9}" type="datetimeFigureOut">
              <a:rPr lang="en-US" dirty="0"/>
              <a:pPr/>
              <a:t>12/6/2023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7" name="Freeform 6"/>
          <p:cNvSpPr/>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el-GR"/>
              <a:t>Κάντε κλικ για να επεξεργαστείτε τον τίτλο υποδείγματος</a:t>
            </a:r>
            <a:endParaRPr lang="en-US" dirty="0"/>
          </a:p>
        </p:txBody>
      </p:sp>
      <p:sp>
        <p:nvSpPr>
          <p:cNvPr id="3" name="Vertical Text Placeholder 2"/>
          <p:cNvSpPr>
            <a:spLocks noGrp="1"/>
          </p:cNvSpPr>
          <p:nvPr>
            <p:ph type="body" orient="vert" idx="1"/>
          </p:nvPr>
        </p:nvSpPr>
        <p:spPr/>
        <p:txBody>
          <a:bodyPr vert="eaVert" anchor="t"/>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Date Placeholder 3"/>
          <p:cNvSpPr>
            <a:spLocks noGrp="1"/>
          </p:cNvSpPr>
          <p:nvPr>
            <p:ph type="dt" sz="half" idx="10"/>
          </p:nvPr>
        </p:nvSpPr>
        <p:spPr/>
        <p:txBody>
          <a:bodyPr/>
          <a:lstStyle/>
          <a:p>
            <a:fld id="{C6C52C72-DE31-F449-A4ED-4C594FD91407}" type="datetimeFigureOut">
              <a:rPr lang="en-US" dirty="0"/>
              <a:pPr/>
              <a:t>12/6/2023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12" name="Freeform 6"/>
          <p:cNvSpPr>
            <a:spLocks noChangeAspect="1"/>
          </p:cNvSpPr>
          <p:nvPr/>
        </p:nvSpPr>
        <p:spPr bwMode="auto">
          <a:xfrm>
            <a:off x="7669651" y="446089"/>
            <a:ext cx="4522349" cy="5414962"/>
          </a:xfrm>
          <a:custGeom>
            <a:avLst/>
            <a:gdLst/>
            <a:ahLst/>
            <a:cxnLst/>
            <a:rect l="0" t="0" r="r" b="b"/>
            <a:pathLst>
              <a:path w="2879" h="4320">
                <a:moveTo>
                  <a:pt x="183" y="0"/>
                </a:moveTo>
                <a:lnTo>
                  <a:pt x="183" y="1197"/>
                </a:lnTo>
                <a:lnTo>
                  <a:pt x="8" y="1372"/>
                </a:lnTo>
                <a:lnTo>
                  <a:pt x="8" y="1372"/>
                </a:lnTo>
                <a:lnTo>
                  <a:pt x="6" y="1376"/>
                </a:lnTo>
                <a:lnTo>
                  <a:pt x="3" y="1382"/>
                </a:lnTo>
                <a:lnTo>
                  <a:pt x="0" y="1387"/>
                </a:lnTo>
                <a:lnTo>
                  <a:pt x="0" y="1393"/>
                </a:lnTo>
                <a:lnTo>
                  <a:pt x="0" y="1399"/>
                </a:lnTo>
                <a:lnTo>
                  <a:pt x="3" y="1404"/>
                </a:lnTo>
                <a:lnTo>
                  <a:pt x="6" y="1410"/>
                </a:lnTo>
                <a:lnTo>
                  <a:pt x="8" y="1414"/>
                </a:lnTo>
                <a:lnTo>
                  <a:pt x="183" y="1589"/>
                </a:lnTo>
                <a:lnTo>
                  <a:pt x="183" y="4320"/>
                </a:lnTo>
                <a:lnTo>
                  <a:pt x="2879" y="4320"/>
                </a:lnTo>
                <a:lnTo>
                  <a:pt x="2879" y="0"/>
                </a:lnTo>
                <a:lnTo>
                  <a:pt x="183" y="0"/>
                </a:lnTo>
                <a:close/>
              </a:path>
            </a:pathLst>
          </a:custGeom>
          <a:ln/>
          <a:extLst>
            <a:ext uri="{91240B29-F687-4f45-9708-019B960494DF}">
              <a14:hiddenLine xmlns=""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Vertical Title 1"/>
          <p:cNvSpPr>
            <a:spLocks noGrp="1"/>
          </p:cNvSpPr>
          <p:nvPr>
            <p:ph type="title" orient="vert"/>
          </p:nvPr>
        </p:nvSpPr>
        <p:spPr>
          <a:xfrm>
            <a:off x="8183540" y="586171"/>
            <a:ext cx="2494791" cy="5134798"/>
          </a:xfrm>
        </p:spPr>
        <p:txBody>
          <a:bodyPr vert="eaVert"/>
          <a:lstStyle/>
          <a:p>
            <a:r>
              <a:rPr lang="el-GR"/>
              <a:t>Κάντε κλικ για να επεξεργαστείτε τον τίτλο υποδείγματος</a:t>
            </a:r>
            <a:endParaRPr lang="en-US" dirty="0"/>
          </a:p>
        </p:txBody>
      </p:sp>
      <p:sp>
        <p:nvSpPr>
          <p:cNvPr id="3" name="Vertical Text Placeholder 2"/>
          <p:cNvSpPr>
            <a:spLocks noGrp="1"/>
          </p:cNvSpPr>
          <p:nvPr>
            <p:ph type="body" orient="vert" idx="1"/>
          </p:nvPr>
        </p:nvSpPr>
        <p:spPr>
          <a:xfrm>
            <a:off x="810001" y="446089"/>
            <a:ext cx="6611540" cy="5414962"/>
          </a:xfrm>
        </p:spPr>
        <p:txBody>
          <a:bodyPr vert="eaVert" anchor="t"/>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Date Placeholder 3"/>
          <p:cNvSpPr>
            <a:spLocks noGrp="1"/>
          </p:cNvSpPr>
          <p:nvPr>
            <p:ph type="dt" sz="half" idx="10"/>
          </p:nvPr>
        </p:nvSpPr>
        <p:spPr/>
        <p:txBody>
          <a:bodyPr/>
          <a:lstStyle/>
          <a:p>
            <a:fld id="{ED62726E-379B-B349-9EED-81ED093FA806}" type="datetimeFigureOut">
              <a:rPr lang="en-US" dirty="0"/>
              <a:pPr/>
              <a:t>12/6/2023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11" name="Freeform 6"/>
          <p:cNvSpPr/>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810000" y="447188"/>
            <a:ext cx="10571998" cy="970450"/>
          </a:xfrm>
        </p:spPr>
        <p:txBody>
          <a:bodyPr/>
          <a:lstStyle/>
          <a:p>
            <a:r>
              <a:rPr lang="el-GR"/>
              <a:t>Κάντε κλικ για να επεξεργαστείτε τον τίτλο υποδείγματος</a:t>
            </a:r>
            <a:endParaRPr lang="en-US" dirty="0"/>
          </a:p>
        </p:txBody>
      </p:sp>
      <p:sp>
        <p:nvSpPr>
          <p:cNvPr id="3" name="Content Placeholder 2"/>
          <p:cNvSpPr>
            <a:spLocks noGrp="1"/>
          </p:cNvSpPr>
          <p:nvPr>
            <p:ph idx="1"/>
          </p:nvPr>
        </p:nvSpPr>
        <p:spPr>
          <a:xfrm>
            <a:off x="818712" y="2222287"/>
            <a:ext cx="10554574" cy="3636511"/>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Date Placeholder 3"/>
          <p:cNvSpPr>
            <a:spLocks noGrp="1"/>
          </p:cNvSpPr>
          <p:nvPr>
            <p:ph type="dt" sz="half" idx="10"/>
          </p:nvPr>
        </p:nvSpPr>
        <p:spPr/>
        <p:txBody>
          <a:bodyPr/>
          <a:lstStyle/>
          <a:p>
            <a:fld id="{9B3A1323-8D79-1946-B0D7-40001CF92E9D}" type="datetimeFigureOut">
              <a:rPr lang="en-US" dirty="0"/>
              <a:pPr/>
              <a:t>12/6/2023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10" name="Freeform 7"/>
          <p:cNvSpPr/>
          <p:nvPr/>
        </p:nvSpPr>
        <p:spPr bwMode="auto">
          <a:xfrm>
            <a:off x="0" y="1"/>
            <a:ext cx="12192000" cy="5203825"/>
          </a:xfrm>
          <a:custGeom>
            <a:avLst/>
            <a:gdLst/>
            <a:ahLst/>
            <a:cxnLst/>
            <a:rect l="0" t="0" r="r" b="b"/>
            <a:pathLst>
              <a:path w="5760" h="3278">
                <a:moveTo>
                  <a:pt x="0" y="0"/>
                </a:moveTo>
                <a:lnTo>
                  <a:pt x="5760" y="0"/>
                </a:lnTo>
                <a:lnTo>
                  <a:pt x="5760" y="3090"/>
                </a:lnTo>
                <a:lnTo>
                  <a:pt x="4817" y="3090"/>
                </a:lnTo>
                <a:lnTo>
                  <a:pt x="4637" y="3270"/>
                </a:lnTo>
                <a:lnTo>
                  <a:pt x="4637" y="3270"/>
                </a:lnTo>
                <a:lnTo>
                  <a:pt x="4633" y="3272"/>
                </a:lnTo>
                <a:lnTo>
                  <a:pt x="4627" y="3275"/>
                </a:lnTo>
                <a:lnTo>
                  <a:pt x="4621" y="3278"/>
                </a:lnTo>
                <a:lnTo>
                  <a:pt x="4616" y="3278"/>
                </a:lnTo>
                <a:lnTo>
                  <a:pt x="4610" y="3278"/>
                </a:lnTo>
                <a:lnTo>
                  <a:pt x="4605" y="3275"/>
                </a:lnTo>
                <a:lnTo>
                  <a:pt x="4599" y="3272"/>
                </a:lnTo>
                <a:lnTo>
                  <a:pt x="4595" y="3270"/>
                </a:lnTo>
                <a:lnTo>
                  <a:pt x="4415" y="3090"/>
                </a:lnTo>
                <a:lnTo>
                  <a:pt x="0" y="3090"/>
                </a:lnTo>
                <a:lnTo>
                  <a:pt x="0" y="0"/>
                </a:lnTo>
                <a:lnTo>
                  <a:pt x="0" y="0"/>
                </a:lnTo>
                <a:close/>
              </a:path>
            </a:pathLst>
          </a:custGeom>
          <a:ln>
            <a:headEnd/>
            <a:tailEnd/>
          </a:ln>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810000" y="2951396"/>
            <a:ext cx="10561418" cy="1468800"/>
          </a:xfrm>
        </p:spPr>
        <p:txBody>
          <a:bodyPr anchor="b"/>
          <a:lstStyle>
            <a:lvl1pPr algn="r">
              <a:defRPr sz="4800" b="1" cap="none"/>
            </a:lvl1pPr>
          </a:lstStyle>
          <a:p>
            <a:r>
              <a:rPr lang="el-GR"/>
              <a:t>Κάντε κλικ για να επεξεργαστείτε τον τίτλο υποδείγματος</a:t>
            </a:r>
            <a:endParaRPr lang="en-US" dirty="0"/>
          </a:p>
        </p:txBody>
      </p:sp>
      <p:sp>
        <p:nvSpPr>
          <p:cNvPr id="3" name="Text Placeholder 2"/>
          <p:cNvSpPr>
            <a:spLocks noGrp="1"/>
          </p:cNvSpPr>
          <p:nvPr>
            <p:ph type="body" idx="1"/>
          </p:nvPr>
        </p:nvSpPr>
        <p:spPr>
          <a:xfrm>
            <a:off x="810000" y="5281201"/>
            <a:ext cx="10561418" cy="433955"/>
          </a:xfrm>
        </p:spPr>
        <p:txBody>
          <a:bodyPr anchor="t">
            <a:noAutofit/>
          </a:bodyPr>
          <a:lstStyle>
            <a:lvl1pPr marL="0" indent="0" algn="r">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a:t>Στυλ κειμένου υποδείγματος</a:t>
            </a:r>
          </a:p>
        </p:txBody>
      </p:sp>
      <p:sp>
        <p:nvSpPr>
          <p:cNvPr id="4" name="Date Placeholder 3"/>
          <p:cNvSpPr>
            <a:spLocks noGrp="1"/>
          </p:cNvSpPr>
          <p:nvPr>
            <p:ph type="dt" sz="half" idx="10"/>
          </p:nvPr>
        </p:nvSpPr>
        <p:spPr/>
        <p:txBody>
          <a:bodyPr/>
          <a:lstStyle/>
          <a:p>
            <a:fld id="{8DFA1846-DA80-1C48-A609-854EA85C59AD}" type="datetimeFigureOut">
              <a:rPr lang="en-US" dirty="0"/>
              <a:pPr/>
              <a:t>12/6/2023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8" name="Freeform 6"/>
          <p:cNvSpPr/>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el-GR"/>
              <a:t>Κάντε κλικ για να επεξεργαστείτε τον τίτλο υποδείγματος</a:t>
            </a:r>
            <a:endParaRPr lang="en-US" dirty="0"/>
          </a:p>
        </p:txBody>
      </p:sp>
      <p:sp>
        <p:nvSpPr>
          <p:cNvPr id="3" name="Content Placeholder 2"/>
          <p:cNvSpPr>
            <a:spLocks noGrp="1"/>
          </p:cNvSpPr>
          <p:nvPr>
            <p:ph sz="half" idx="1"/>
          </p:nvPr>
        </p:nvSpPr>
        <p:spPr>
          <a:xfrm>
            <a:off x="818712" y="2222287"/>
            <a:ext cx="5185873" cy="3638763"/>
          </a:xfrm>
        </p:spPr>
        <p:txBody>
          <a:bodyPr>
            <a:normAutofit/>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Content Placeholder 3"/>
          <p:cNvSpPr>
            <a:spLocks noGrp="1"/>
          </p:cNvSpPr>
          <p:nvPr>
            <p:ph sz="half" idx="2"/>
          </p:nvPr>
        </p:nvSpPr>
        <p:spPr>
          <a:xfrm>
            <a:off x="6187415" y="2222287"/>
            <a:ext cx="5194583" cy="3638764"/>
          </a:xfrm>
        </p:spPr>
        <p:txBody>
          <a:bodyPr>
            <a:normAutofit/>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5" name="Date Placeholder 4"/>
          <p:cNvSpPr>
            <a:spLocks noGrp="1"/>
          </p:cNvSpPr>
          <p:nvPr>
            <p:ph type="dt" sz="half" idx="10"/>
          </p:nvPr>
        </p:nvSpPr>
        <p:spPr/>
        <p:txBody>
          <a:bodyPr/>
          <a:lstStyle/>
          <a:p>
            <a:fld id="{57302355-E14B-8545-A8F8-0FE83CC9D524}" type="datetimeFigureOut">
              <a:rPr lang="en-US" dirty="0"/>
              <a:pPr/>
              <a:t>12/6/2023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10" name="Freeform 6"/>
          <p:cNvSpPr/>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lvl1pPr>
              <a:defRPr/>
            </a:lvl1pPr>
          </a:lstStyle>
          <a:p>
            <a:r>
              <a:rPr lang="el-GR"/>
              <a:t>Κάντε κλικ για να επεξεργαστείτε τον τίτλο υποδείγματος</a:t>
            </a:r>
            <a:endParaRPr lang="en-US" dirty="0"/>
          </a:p>
        </p:txBody>
      </p:sp>
      <p:sp>
        <p:nvSpPr>
          <p:cNvPr id="3" name="Text Placeholder 2"/>
          <p:cNvSpPr>
            <a:spLocks noGrp="1"/>
          </p:cNvSpPr>
          <p:nvPr>
            <p:ph type="body" idx="1"/>
          </p:nvPr>
        </p:nvSpPr>
        <p:spPr>
          <a:xfrm>
            <a:off x="814728" y="2174875"/>
            <a:ext cx="5189857" cy="576262"/>
          </a:xfrm>
        </p:spPr>
        <p:txBody>
          <a:bodyPr anchor="b">
            <a:noAutofit/>
          </a:bodyPr>
          <a:lstStyle>
            <a:lvl1pPr marL="0" indent="0" algn="ctr">
              <a:buNone/>
              <a:defRPr sz="20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κειμένου υποδείγματος</a:t>
            </a:r>
          </a:p>
        </p:txBody>
      </p:sp>
      <p:sp>
        <p:nvSpPr>
          <p:cNvPr id="4" name="Content Placeholder 3"/>
          <p:cNvSpPr>
            <a:spLocks noGrp="1"/>
          </p:cNvSpPr>
          <p:nvPr>
            <p:ph sz="half" idx="2"/>
          </p:nvPr>
        </p:nvSpPr>
        <p:spPr>
          <a:xfrm>
            <a:off x="814729" y="2751138"/>
            <a:ext cx="5189856" cy="3109913"/>
          </a:xfrm>
        </p:spPr>
        <p:txBody>
          <a:bodyPr anchor="t">
            <a:normAutofit/>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5" name="Text Placeholder 4"/>
          <p:cNvSpPr>
            <a:spLocks noGrp="1"/>
          </p:cNvSpPr>
          <p:nvPr>
            <p:ph type="body" sz="quarter" idx="3"/>
          </p:nvPr>
        </p:nvSpPr>
        <p:spPr>
          <a:xfrm>
            <a:off x="6187415" y="2174875"/>
            <a:ext cx="5194583" cy="576262"/>
          </a:xfrm>
        </p:spPr>
        <p:txBody>
          <a:bodyPr anchor="b">
            <a:noAutofit/>
          </a:bodyPr>
          <a:lstStyle>
            <a:lvl1pPr marL="0" indent="0" algn="ctr">
              <a:buNone/>
              <a:defRPr sz="20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κειμένου υποδείγματος</a:t>
            </a:r>
          </a:p>
        </p:txBody>
      </p:sp>
      <p:sp>
        <p:nvSpPr>
          <p:cNvPr id="6" name="Content Placeholder 5"/>
          <p:cNvSpPr>
            <a:spLocks noGrp="1"/>
          </p:cNvSpPr>
          <p:nvPr>
            <p:ph sz="quarter" idx="4"/>
          </p:nvPr>
        </p:nvSpPr>
        <p:spPr>
          <a:xfrm>
            <a:off x="6187415" y="2751138"/>
            <a:ext cx="5194583" cy="3109913"/>
          </a:xfrm>
        </p:spPr>
        <p:txBody>
          <a:bodyPr anchor="t">
            <a:normAutofit/>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7" name="Date Placeholder 6"/>
          <p:cNvSpPr>
            <a:spLocks noGrp="1"/>
          </p:cNvSpPr>
          <p:nvPr>
            <p:ph type="dt" sz="half" idx="10"/>
          </p:nvPr>
        </p:nvSpPr>
        <p:spPr/>
        <p:txBody>
          <a:bodyPr/>
          <a:lstStyle/>
          <a:p>
            <a:fld id="{02640F58-564D-2B4F-AE67-E407BA4FCF45}" type="datetimeFigureOut">
              <a:rPr lang="en-US" dirty="0"/>
              <a:pPr/>
              <a:t>12/6/2023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6" name="Freeform 6"/>
          <p:cNvSpPr/>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el-GR"/>
              <a:t>Κάντε κλικ για να επεξεργαστείτε τον τίτλο υποδείγματος</a:t>
            </a:r>
            <a:endParaRPr lang="en-US" dirty="0"/>
          </a:p>
        </p:txBody>
      </p:sp>
      <p:sp>
        <p:nvSpPr>
          <p:cNvPr id="3" name="Date Placeholder 2"/>
          <p:cNvSpPr>
            <a:spLocks noGrp="1"/>
          </p:cNvSpPr>
          <p:nvPr>
            <p:ph type="dt" sz="half" idx="10"/>
          </p:nvPr>
        </p:nvSpPr>
        <p:spPr/>
        <p:txBody>
          <a:bodyPr/>
          <a:lstStyle/>
          <a:p>
            <a:fld id="{F13A34C8-038E-2045-AF43-DF7DBB8E0E9E}" type="datetimeFigureOut">
              <a:rPr lang="en-US" dirty="0"/>
              <a:pPr/>
              <a:t>12/6/2023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ό">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818C68F-D26B-8F47-958C-23B49CF8A634}" type="datetimeFigureOut">
              <a:rPr lang="en-US" dirty="0"/>
              <a:pPr/>
              <a:t>12/6/2023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12" name="Freeform 6"/>
          <p:cNvSpPr>
            <a:spLocks noChangeAspect="1"/>
          </p:cNvSpPr>
          <p:nvPr/>
        </p:nvSpPr>
        <p:spPr bwMode="auto">
          <a:xfrm>
            <a:off x="1073151" y="446087"/>
            <a:ext cx="3547533" cy="1814651"/>
          </a:xfrm>
          <a:custGeom>
            <a:avLst/>
            <a:gdLst/>
            <a:ahLst/>
            <a:cxnLst/>
            <a:rect l="0" t="0" r="r" b="b"/>
            <a:pathLst>
              <a:path w="3384" h="2308">
                <a:moveTo>
                  <a:pt x="3340" y="0"/>
                </a:moveTo>
                <a:lnTo>
                  <a:pt x="44" y="0"/>
                </a:lnTo>
                <a:lnTo>
                  <a:pt x="44" y="0"/>
                </a:lnTo>
                <a:lnTo>
                  <a:pt x="34" y="0"/>
                </a:lnTo>
                <a:lnTo>
                  <a:pt x="26" y="4"/>
                </a:lnTo>
                <a:lnTo>
                  <a:pt x="20" y="8"/>
                </a:lnTo>
                <a:lnTo>
                  <a:pt x="12" y="12"/>
                </a:lnTo>
                <a:lnTo>
                  <a:pt x="8" y="20"/>
                </a:lnTo>
                <a:lnTo>
                  <a:pt x="4" y="26"/>
                </a:lnTo>
                <a:lnTo>
                  <a:pt x="0" y="34"/>
                </a:lnTo>
                <a:lnTo>
                  <a:pt x="0" y="44"/>
                </a:lnTo>
                <a:lnTo>
                  <a:pt x="0" y="2076"/>
                </a:lnTo>
                <a:lnTo>
                  <a:pt x="0" y="2076"/>
                </a:lnTo>
                <a:lnTo>
                  <a:pt x="0" y="2086"/>
                </a:lnTo>
                <a:lnTo>
                  <a:pt x="4" y="2094"/>
                </a:lnTo>
                <a:lnTo>
                  <a:pt x="8" y="2100"/>
                </a:lnTo>
                <a:lnTo>
                  <a:pt x="12" y="2108"/>
                </a:lnTo>
                <a:lnTo>
                  <a:pt x="20" y="2112"/>
                </a:lnTo>
                <a:lnTo>
                  <a:pt x="26" y="2116"/>
                </a:lnTo>
                <a:lnTo>
                  <a:pt x="34" y="2120"/>
                </a:lnTo>
                <a:lnTo>
                  <a:pt x="44" y="2120"/>
                </a:lnTo>
                <a:lnTo>
                  <a:pt x="474" y="2120"/>
                </a:lnTo>
                <a:lnTo>
                  <a:pt x="650" y="2296"/>
                </a:lnTo>
                <a:lnTo>
                  <a:pt x="650" y="2296"/>
                </a:lnTo>
                <a:lnTo>
                  <a:pt x="656" y="2300"/>
                </a:lnTo>
                <a:lnTo>
                  <a:pt x="664" y="2304"/>
                </a:lnTo>
                <a:lnTo>
                  <a:pt x="672" y="2308"/>
                </a:lnTo>
                <a:lnTo>
                  <a:pt x="680" y="2308"/>
                </a:lnTo>
                <a:lnTo>
                  <a:pt x="688" y="2308"/>
                </a:lnTo>
                <a:lnTo>
                  <a:pt x="696" y="2304"/>
                </a:lnTo>
                <a:lnTo>
                  <a:pt x="704" y="2300"/>
                </a:lnTo>
                <a:lnTo>
                  <a:pt x="710" y="2296"/>
                </a:lnTo>
                <a:lnTo>
                  <a:pt x="886" y="2120"/>
                </a:lnTo>
                <a:lnTo>
                  <a:pt x="3340" y="2120"/>
                </a:lnTo>
                <a:lnTo>
                  <a:pt x="3340" y="2120"/>
                </a:lnTo>
                <a:lnTo>
                  <a:pt x="3350" y="2120"/>
                </a:lnTo>
                <a:lnTo>
                  <a:pt x="3358" y="2116"/>
                </a:lnTo>
                <a:lnTo>
                  <a:pt x="3364" y="2112"/>
                </a:lnTo>
                <a:lnTo>
                  <a:pt x="3372" y="2108"/>
                </a:lnTo>
                <a:lnTo>
                  <a:pt x="3376" y="2100"/>
                </a:lnTo>
                <a:lnTo>
                  <a:pt x="3380" y="2094"/>
                </a:lnTo>
                <a:lnTo>
                  <a:pt x="3384" y="2086"/>
                </a:lnTo>
                <a:lnTo>
                  <a:pt x="3384" y="2076"/>
                </a:lnTo>
                <a:lnTo>
                  <a:pt x="3384" y="44"/>
                </a:lnTo>
                <a:lnTo>
                  <a:pt x="3384" y="44"/>
                </a:lnTo>
                <a:lnTo>
                  <a:pt x="3384" y="34"/>
                </a:lnTo>
                <a:lnTo>
                  <a:pt x="3380" y="26"/>
                </a:lnTo>
                <a:lnTo>
                  <a:pt x="3376" y="20"/>
                </a:lnTo>
                <a:lnTo>
                  <a:pt x="3372" y="12"/>
                </a:lnTo>
                <a:lnTo>
                  <a:pt x="3364" y="8"/>
                </a:lnTo>
                <a:lnTo>
                  <a:pt x="3358" y="4"/>
                </a:lnTo>
                <a:lnTo>
                  <a:pt x="3350" y="0"/>
                </a:lnTo>
                <a:lnTo>
                  <a:pt x="3340" y="0"/>
                </a:lnTo>
                <a:lnTo>
                  <a:pt x="3340" y="0"/>
                </a:lnTo>
                <a:close/>
              </a:path>
            </a:pathLst>
          </a:custGeom>
          <a:ln/>
          <a:extLst>
            <a:ext uri="{91240B29-F687-4f45-9708-019B960494DF}">
              <a14:hiddenLine xmlns=""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1073151" y="446088"/>
            <a:ext cx="3547533" cy="1618396"/>
          </a:xfrm>
        </p:spPr>
        <p:txBody>
          <a:bodyPr anchor="b"/>
          <a:lstStyle>
            <a:lvl1pPr algn="l">
              <a:defRPr sz="2000" b="1"/>
            </a:lvl1pPr>
          </a:lstStyle>
          <a:p>
            <a:r>
              <a:rPr lang="el-GR"/>
              <a:t>Κάντε κλικ για να επεξεργαστείτε τον τίτλο υποδείγματος</a:t>
            </a:r>
            <a:endParaRPr lang="en-US" dirty="0"/>
          </a:p>
        </p:txBody>
      </p:sp>
      <p:sp>
        <p:nvSpPr>
          <p:cNvPr id="3" name="Content Placeholder 2"/>
          <p:cNvSpPr>
            <a:spLocks noGrp="1"/>
          </p:cNvSpPr>
          <p:nvPr>
            <p:ph idx="1"/>
          </p:nvPr>
        </p:nvSpPr>
        <p:spPr>
          <a:xfrm>
            <a:off x="4855633" y="446088"/>
            <a:ext cx="6252633" cy="5414963"/>
          </a:xfrm>
        </p:spPr>
        <p:txBody>
          <a:bodyPr>
            <a:normAutofit/>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Text Placeholder 3"/>
          <p:cNvSpPr>
            <a:spLocks noGrp="1"/>
          </p:cNvSpPr>
          <p:nvPr>
            <p:ph type="body" sz="half" idx="2"/>
          </p:nvPr>
        </p:nvSpPr>
        <p:spPr>
          <a:xfrm>
            <a:off x="1073151" y="2260738"/>
            <a:ext cx="3547533" cy="3600311"/>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Στυλ κειμένου υποδείγματος</a:t>
            </a:r>
          </a:p>
        </p:txBody>
      </p:sp>
      <p:sp>
        <p:nvSpPr>
          <p:cNvPr id="5" name="Date Placeholder 4"/>
          <p:cNvSpPr>
            <a:spLocks noGrp="1"/>
          </p:cNvSpPr>
          <p:nvPr>
            <p:ph type="dt" sz="half" idx="10"/>
          </p:nvPr>
        </p:nvSpPr>
        <p:spPr/>
        <p:txBody>
          <a:bodyPr/>
          <a:lstStyle/>
          <a:p>
            <a:fld id="{D0DF5E60-9974-AC48-9591-99C2BB44B7CF}" type="datetimeFigureOut">
              <a:rPr lang="en-US" dirty="0"/>
              <a:pPr/>
              <a:t>12/6/2023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814728" y="727522"/>
            <a:ext cx="4852988" cy="1617163"/>
          </a:xfrm>
        </p:spPr>
        <p:txBody>
          <a:bodyPr anchor="b">
            <a:normAutofit/>
          </a:bodyPr>
          <a:lstStyle>
            <a:lvl1pPr algn="l">
              <a:defRPr sz="2400" b="0"/>
            </a:lvl1pPr>
          </a:lstStyle>
          <a:p>
            <a:r>
              <a:rPr lang="el-GR"/>
              <a:t>Κάντε κλικ για να επεξεργαστείτε τον τίτλο υποδείγματος</a:t>
            </a:r>
            <a:endParaRPr lang="en-US" dirty="0"/>
          </a:p>
        </p:txBody>
      </p:sp>
      <p:sp>
        <p:nvSpPr>
          <p:cNvPr id="9" name="Picture Placeholder 11"/>
          <p:cNvSpPr>
            <a:spLocks noGrp="1" noChangeAspect="1"/>
          </p:cNvSpPr>
          <p:nvPr>
            <p:ph type="pic" sz="quarter" idx="13"/>
          </p:nvPr>
        </p:nvSpPr>
        <p:spPr bwMode="auto">
          <a:xfrm>
            <a:off x="6098117" y="0"/>
            <a:ext cx="6093883" cy="6858000"/>
          </a:xfrm>
          <a:custGeom>
            <a:avLst/>
            <a:gdLst/>
            <a:ahLst/>
            <a:cxnLst/>
            <a:rect l="0" t="0" r="r" b="b"/>
            <a:pathLst>
              <a:path w="2879" h="4320">
                <a:moveTo>
                  <a:pt x="183" y="0"/>
                </a:moveTo>
                <a:lnTo>
                  <a:pt x="183" y="1197"/>
                </a:lnTo>
                <a:lnTo>
                  <a:pt x="8" y="1372"/>
                </a:lnTo>
                <a:lnTo>
                  <a:pt x="8" y="1372"/>
                </a:lnTo>
                <a:lnTo>
                  <a:pt x="6" y="1376"/>
                </a:lnTo>
                <a:lnTo>
                  <a:pt x="3" y="1382"/>
                </a:lnTo>
                <a:lnTo>
                  <a:pt x="0" y="1387"/>
                </a:lnTo>
                <a:lnTo>
                  <a:pt x="0" y="1393"/>
                </a:lnTo>
                <a:lnTo>
                  <a:pt x="0" y="1399"/>
                </a:lnTo>
                <a:lnTo>
                  <a:pt x="3" y="1404"/>
                </a:lnTo>
                <a:lnTo>
                  <a:pt x="6" y="1410"/>
                </a:lnTo>
                <a:lnTo>
                  <a:pt x="8" y="1414"/>
                </a:lnTo>
                <a:lnTo>
                  <a:pt x="183" y="1589"/>
                </a:lnTo>
                <a:lnTo>
                  <a:pt x="183" y="4320"/>
                </a:lnTo>
                <a:lnTo>
                  <a:pt x="2879" y="4320"/>
                </a:lnTo>
                <a:lnTo>
                  <a:pt x="2879" y="0"/>
                </a:lnTo>
                <a:lnTo>
                  <a:pt x="183" y="0"/>
                </a:lnTo>
                <a:close/>
              </a:path>
            </a:pathLst>
          </a:custGeom>
          <a:noFill/>
          <a:ln w="9525">
            <a:solidFill>
              <a:schemeClr val="tx2"/>
            </a:solidFill>
            <a:round/>
            <a:headEnd/>
            <a:tailEnd/>
          </a:ln>
          <a:effectLst/>
        </p:spPr>
        <p:txBody>
          <a:bodyPr wrap="square" numCol="1" anchor="t" anchorCtr="0" compatLnSpc="1">
            <a:prstTxWarp prst="textNoShape">
              <a:avLst/>
            </a:prstTxWarp>
            <a:normAutofit/>
          </a:bodyPr>
          <a:lstStyle>
            <a:lvl1pPr algn="ctr">
              <a:buFontTx/>
              <a:buNone/>
              <a:defRPr sz="1400"/>
            </a:lvl1pPr>
          </a:lstStyle>
          <a:p>
            <a:r>
              <a:rPr lang="el-GR"/>
              <a:t>Κάντε κλικ στο εικονίδιο για να προσθέσετε εικόνα</a:t>
            </a:r>
            <a:endParaRPr lang="en-US" dirty="0"/>
          </a:p>
        </p:txBody>
      </p:sp>
      <p:sp>
        <p:nvSpPr>
          <p:cNvPr id="4" name="Text Placeholder 3"/>
          <p:cNvSpPr>
            <a:spLocks noGrp="1"/>
          </p:cNvSpPr>
          <p:nvPr>
            <p:ph type="body" sz="half" idx="2"/>
          </p:nvPr>
        </p:nvSpPr>
        <p:spPr>
          <a:xfrm>
            <a:off x="814728" y="2344684"/>
            <a:ext cx="4852988" cy="3516365"/>
          </a:xfrm>
        </p:spPr>
        <p:txBody>
          <a:bodyPr anchor="t">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Στυλ κειμένου υποδείγματος</a:t>
            </a:r>
          </a:p>
        </p:txBody>
      </p:sp>
      <p:sp>
        <p:nvSpPr>
          <p:cNvPr id="5" name="Date Placeholder 4"/>
          <p:cNvSpPr>
            <a:spLocks noGrp="1"/>
          </p:cNvSpPr>
          <p:nvPr>
            <p:ph type="dt" sz="half" idx="10"/>
          </p:nvPr>
        </p:nvSpPr>
        <p:spPr>
          <a:xfrm>
            <a:off x="3885810" y="6041362"/>
            <a:ext cx="976879" cy="365125"/>
          </a:xfrm>
        </p:spPr>
        <p:txBody>
          <a:bodyPr/>
          <a:lstStyle/>
          <a:p>
            <a:fld id="{18C79C5D-2A6F-F04D-97DA-BEF2467B64E4}" type="datetimeFigureOut">
              <a:rPr lang="en-US" dirty="0"/>
              <a:pPr/>
              <a:t>12/6/2023</a:t>
            </a:fld>
            <a:endParaRPr lang="en-US" dirty="0"/>
          </a:p>
        </p:txBody>
      </p:sp>
      <p:sp>
        <p:nvSpPr>
          <p:cNvPr id="6" name="Footer Placeholder 5"/>
          <p:cNvSpPr>
            <a:spLocks noGrp="1"/>
          </p:cNvSpPr>
          <p:nvPr>
            <p:ph type="ftr" sz="quarter" idx="11"/>
          </p:nvPr>
        </p:nvSpPr>
        <p:spPr>
          <a:xfrm>
            <a:off x="590396" y="6041362"/>
            <a:ext cx="3295413" cy="365125"/>
          </a:xfrm>
        </p:spPr>
        <p:txBody>
          <a:bodyPr/>
          <a:lstStyle/>
          <a:p>
            <a:endParaRPr lang="en-US" dirty="0"/>
          </a:p>
        </p:txBody>
      </p:sp>
      <p:sp>
        <p:nvSpPr>
          <p:cNvPr id="7" name="Slide Number Placeholder 6"/>
          <p:cNvSpPr>
            <a:spLocks noGrp="1"/>
          </p:cNvSpPr>
          <p:nvPr>
            <p:ph type="sldNum" sz="quarter" idx="12"/>
          </p:nvPr>
        </p:nvSpPr>
        <p:spPr>
          <a:xfrm>
            <a:off x="4862689" y="5915888"/>
            <a:ext cx="1062155" cy="490599"/>
          </a:xfrm>
        </p:spPr>
        <p:txBody>
          <a:bodyPr/>
          <a:lstStyle/>
          <a:p>
            <a:fld id="{D57F1E4F-1CFF-5643-939E-217C01CDF565}"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10000" y="447188"/>
            <a:ext cx="10571998" cy="970450"/>
          </a:xfrm>
          <a:prstGeom prst="rect">
            <a:avLst/>
          </a:prstGeom>
          <a:effectLst>
            <a:outerShdw blurRad="50800" dir="14400000">
              <a:srgbClr val="000000">
                <a:alpha val="60000"/>
              </a:srgbClr>
            </a:outerShdw>
          </a:effectLst>
        </p:spPr>
        <p:txBody>
          <a:bodyPr vert="horz" lIns="91440" tIns="45720" rIns="91440" bIns="45720" rtlCol="0" anchor="b">
            <a:noAutofit/>
          </a:bodyPr>
          <a:lstStyle/>
          <a:p>
            <a:r>
              <a:rPr lang="el-GR"/>
              <a:t>Κάντε κλικ για να επεξεργαστείτε τον τίτλο υποδείγματος</a:t>
            </a:r>
            <a:endParaRPr lang="en-US" dirty="0"/>
          </a:p>
        </p:txBody>
      </p:sp>
      <p:sp>
        <p:nvSpPr>
          <p:cNvPr id="3" name="Text Placeholder 2"/>
          <p:cNvSpPr>
            <a:spLocks noGrp="1"/>
          </p:cNvSpPr>
          <p:nvPr>
            <p:ph type="body" idx="1"/>
          </p:nvPr>
        </p:nvSpPr>
        <p:spPr>
          <a:xfrm>
            <a:off x="810000" y="2184401"/>
            <a:ext cx="10563285" cy="3674397"/>
          </a:xfrm>
          <a:prstGeom prst="rect">
            <a:avLst/>
          </a:prstGeom>
          <a:effectLst>
            <a:outerShdw blurRad="50800" dir="14400000">
              <a:srgbClr val="000000">
                <a:alpha val="40000"/>
              </a:srgbClr>
            </a:outerShdw>
          </a:effectLst>
        </p:spPr>
        <p:txBody>
          <a:bodyPr vert="horz" lIns="91440" tIns="45720" rIns="91440" bIns="45720" rtlCol="0" anchor="ctr">
            <a:normAutofit/>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5" name="Footer Placeholder 4"/>
          <p:cNvSpPr>
            <a:spLocks noGrp="1"/>
          </p:cNvSpPr>
          <p:nvPr>
            <p:ph type="ftr" sz="quarter" idx="3"/>
          </p:nvPr>
        </p:nvSpPr>
        <p:spPr>
          <a:xfrm>
            <a:off x="451514" y="6041362"/>
            <a:ext cx="8644320" cy="365125"/>
          </a:xfrm>
          <a:prstGeom prst="rect">
            <a:avLst/>
          </a:prstGeom>
        </p:spPr>
        <p:txBody>
          <a:bodyPr vert="horz" lIns="91440" tIns="45720" rIns="91440" bIns="45720" rtlCol="0" anchor="b"/>
          <a:lstStyle>
            <a:lvl1pPr algn="l">
              <a:defRPr sz="900">
                <a:solidFill>
                  <a:schemeClr val="tx1"/>
                </a:solidFill>
              </a:defRPr>
            </a:lvl1pPr>
          </a:lstStyle>
          <a:p>
            <a:endParaRPr lang="en-US" dirty="0"/>
          </a:p>
        </p:txBody>
      </p:sp>
      <p:sp>
        <p:nvSpPr>
          <p:cNvPr id="4" name="Date Placeholder 3"/>
          <p:cNvSpPr>
            <a:spLocks noGrp="1"/>
          </p:cNvSpPr>
          <p:nvPr>
            <p:ph type="dt" sz="half" idx="2"/>
          </p:nvPr>
        </p:nvSpPr>
        <p:spPr>
          <a:xfrm>
            <a:off x="9334626" y="6041362"/>
            <a:ext cx="1343706" cy="365125"/>
          </a:xfrm>
          <a:prstGeom prst="rect">
            <a:avLst/>
          </a:prstGeom>
        </p:spPr>
        <p:txBody>
          <a:bodyPr vert="horz" lIns="91440" tIns="45720" rIns="91440" bIns="45720" rtlCol="0" anchor="b"/>
          <a:lstStyle>
            <a:lvl1pPr algn="r">
              <a:defRPr sz="900">
                <a:solidFill>
                  <a:schemeClr val="tx1"/>
                </a:solidFill>
              </a:defRPr>
            </a:lvl1pPr>
          </a:lstStyle>
          <a:p>
            <a:fld id="{09B482E8-6E0E-1B4F-B1FD-C69DB9E858D9}" type="datetimeFigureOut">
              <a:rPr lang="en-US" dirty="0"/>
              <a:pPr/>
              <a:t>12/6/2023</a:t>
            </a:fld>
            <a:endParaRPr lang="en-US" dirty="0"/>
          </a:p>
        </p:txBody>
      </p:sp>
      <p:sp>
        <p:nvSpPr>
          <p:cNvPr id="6" name="Slide Number Placeholder 5"/>
          <p:cNvSpPr>
            <a:spLocks noGrp="1"/>
          </p:cNvSpPr>
          <p:nvPr>
            <p:ph type="sldNum" sz="quarter" idx="4"/>
          </p:nvPr>
        </p:nvSpPr>
        <p:spPr>
          <a:xfrm>
            <a:off x="10678331" y="5915888"/>
            <a:ext cx="1062155" cy="490599"/>
          </a:xfrm>
          <a:prstGeom prst="rect">
            <a:avLst/>
          </a:prstGeom>
        </p:spPr>
        <p:txBody>
          <a:bodyPr vert="horz" lIns="91440" tIns="45720" rIns="91440" bIns="10800" rtlCol="0" anchor="b"/>
          <a:lstStyle>
            <a:lvl1pPr algn="r">
              <a:defRPr sz="2000">
                <a:solidFill>
                  <a:schemeClr val="accent1"/>
                </a:solidFill>
              </a:defRPr>
            </a:lvl1pPr>
          </a:lstStyle>
          <a:p>
            <a:fld id="{D57F1E4F-1CFF-5643-939E-217C01CDF565}" type="slidenum">
              <a:rPr lang="en-US" dirty="0"/>
              <a:pPr/>
              <a:t>‹#›</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63" r:id="rId9"/>
    <p:sldLayoutId id="2147483657" r:id="rId10"/>
    <p:sldLayoutId id="2147483666" r:id="rId11"/>
    <p:sldLayoutId id="2147483661" r:id="rId12"/>
    <p:sldLayoutId id="2147483658" r:id="rId13"/>
    <p:sldLayoutId id="2147483659" r:id="rId14"/>
  </p:sldLayoutIdLst>
  <p:hf sldNum="0" hdr="0" ftr="0" dt="0"/>
  <p:txStyles>
    <p:titleStyle>
      <a:lvl1pPr algn="l" defTabSz="457200" rtl="0" eaLnBrk="1" latinLnBrk="0" hangingPunct="1">
        <a:spcBef>
          <a:spcPct val="0"/>
        </a:spcBef>
        <a:buNone/>
        <a:defRPr sz="4000" b="1" kern="1200">
          <a:solidFill>
            <a:srgbClr val="FEFEFE"/>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ct val="20000"/>
        </a:spcBef>
        <a:spcAft>
          <a:spcPts val="600"/>
        </a:spcAft>
        <a:buClr>
          <a:schemeClr val="accent1"/>
        </a:buClr>
        <a:buFont typeface="Wingdings 2" charset="2"/>
        <a:buChar char=""/>
        <a:defRPr sz="1800" kern="1200">
          <a:solidFill>
            <a:schemeClr val="tx1"/>
          </a:solidFill>
          <a:latin typeface="+mn-lt"/>
          <a:ea typeface="+mn-ea"/>
          <a:cs typeface="+mn-cs"/>
        </a:defRPr>
      </a:lvl1pPr>
      <a:lvl2pPr marL="742950" indent="-285750" algn="l" defTabSz="457200" rtl="0" eaLnBrk="1" latinLnBrk="0" hangingPunct="1">
        <a:spcBef>
          <a:spcPct val="20000"/>
        </a:spcBef>
        <a:spcAft>
          <a:spcPts val="600"/>
        </a:spcAft>
        <a:buClr>
          <a:schemeClr val="accent1"/>
        </a:buClr>
        <a:buFont typeface="Wingdings 2" charset="2"/>
        <a:buChar char=""/>
        <a:defRPr sz="1600" kern="1200">
          <a:solidFill>
            <a:schemeClr val="tx1"/>
          </a:solidFill>
          <a:latin typeface="+mn-lt"/>
          <a:ea typeface="+mn-ea"/>
          <a:cs typeface="+mn-cs"/>
        </a:defRPr>
      </a:lvl2pPr>
      <a:lvl3pPr marL="1143000" indent="-228600" algn="l" defTabSz="457200" rtl="0" eaLnBrk="1" latinLnBrk="0" hangingPunct="1">
        <a:spcBef>
          <a:spcPct val="20000"/>
        </a:spcBef>
        <a:spcAft>
          <a:spcPts val="600"/>
        </a:spcAft>
        <a:buClr>
          <a:schemeClr val="accent1"/>
        </a:buClr>
        <a:buFont typeface="Wingdings 2" charset="2"/>
        <a:buChar char=""/>
        <a:defRPr sz="1400" kern="1200">
          <a:solidFill>
            <a:schemeClr val="tx1"/>
          </a:solidFill>
          <a:latin typeface="+mn-lt"/>
          <a:ea typeface="+mn-ea"/>
          <a:cs typeface="+mn-cs"/>
        </a:defRPr>
      </a:lvl3pPr>
      <a:lvl4pPr marL="16002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4pPr>
      <a:lvl5pPr marL="20574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5pPr>
      <a:lvl6pPr marL="24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6pPr>
      <a:lvl7pPr marL="28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7pPr>
      <a:lvl8pPr marL="32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8pPr>
      <a:lvl9pPr marL="36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867B8A03-CD0D-F7C3-1F0C-5419B0542D57}"/>
              </a:ext>
            </a:extLst>
          </p:cNvPr>
          <p:cNvSpPr>
            <a:spLocks noGrp="1"/>
          </p:cNvSpPr>
          <p:nvPr>
            <p:ph type="ctrTitle"/>
          </p:nvPr>
        </p:nvSpPr>
        <p:spPr/>
        <p:txBody>
          <a:bodyPr/>
          <a:lstStyle/>
          <a:p>
            <a:r>
              <a:rPr lang="el-GR" dirty="0"/>
              <a:t>Από την παιδαγωγική του </a:t>
            </a:r>
            <a:r>
              <a:rPr lang="el-GR" dirty="0" err="1"/>
              <a:t>γραμματισμού</a:t>
            </a:r>
            <a:r>
              <a:rPr lang="el-GR" dirty="0"/>
              <a:t> στους </a:t>
            </a:r>
            <a:r>
              <a:rPr lang="el-GR" dirty="0" err="1"/>
              <a:t>πολυγραμματισμούς</a:t>
            </a:r>
            <a:endParaRPr lang="el-GR" dirty="0"/>
          </a:p>
        </p:txBody>
      </p:sp>
      <p:sp>
        <p:nvSpPr>
          <p:cNvPr id="3" name="Υπότιτλος 2">
            <a:extLst>
              <a:ext uri="{FF2B5EF4-FFF2-40B4-BE49-F238E27FC236}">
                <a16:creationId xmlns:a16="http://schemas.microsoft.com/office/drawing/2014/main" id="{03F077F2-7865-E475-7832-81AC06905F10}"/>
              </a:ext>
            </a:extLst>
          </p:cNvPr>
          <p:cNvSpPr>
            <a:spLocks noGrp="1"/>
          </p:cNvSpPr>
          <p:nvPr>
            <p:ph type="subTitle" idx="1"/>
          </p:nvPr>
        </p:nvSpPr>
        <p:spPr/>
        <p:txBody>
          <a:bodyPr/>
          <a:lstStyle/>
          <a:p>
            <a:r>
              <a:rPr lang="el-GR" dirty="0"/>
              <a:t>Νέες τάσεις, διαστάσεις και προοπτικές στη διδασκαλία της γλώσσας</a:t>
            </a:r>
          </a:p>
        </p:txBody>
      </p:sp>
    </p:spTree>
    <p:extLst>
      <p:ext uri="{BB962C8B-B14F-4D97-AF65-F5344CB8AC3E}">
        <p14:creationId xmlns:p14="http://schemas.microsoft.com/office/powerpoint/2010/main" val="3094721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728C3C75-BB20-7D1D-9896-C096814581A2}"/>
              </a:ext>
            </a:extLst>
          </p:cNvPr>
          <p:cNvSpPr>
            <a:spLocks noGrp="1"/>
          </p:cNvSpPr>
          <p:nvPr>
            <p:ph type="title"/>
          </p:nvPr>
        </p:nvSpPr>
        <p:spPr/>
        <p:txBody>
          <a:bodyPr/>
          <a:lstStyle/>
          <a:p>
            <a:r>
              <a:rPr lang="el-GR" dirty="0"/>
              <a:t>Ορισμός και αρχές παιδαγωγικής </a:t>
            </a:r>
            <a:r>
              <a:rPr lang="el-GR" dirty="0" err="1"/>
              <a:t>πολυγραμματισμών</a:t>
            </a:r>
            <a:endParaRPr lang="el-GR" dirty="0"/>
          </a:p>
        </p:txBody>
      </p:sp>
      <p:sp>
        <p:nvSpPr>
          <p:cNvPr id="3" name="Θέση περιεχομένου 2">
            <a:extLst>
              <a:ext uri="{FF2B5EF4-FFF2-40B4-BE49-F238E27FC236}">
                <a16:creationId xmlns:a16="http://schemas.microsoft.com/office/drawing/2014/main" id="{E69D61DD-079F-D2A7-F428-CA3398557C77}"/>
              </a:ext>
            </a:extLst>
          </p:cNvPr>
          <p:cNvSpPr>
            <a:spLocks noGrp="1"/>
          </p:cNvSpPr>
          <p:nvPr>
            <p:ph sz="half" idx="1"/>
          </p:nvPr>
        </p:nvSpPr>
        <p:spPr/>
        <p:txBody>
          <a:bodyPr>
            <a:normAutofit fontScale="92500" lnSpcReduction="10000"/>
          </a:bodyPr>
          <a:lstStyle/>
          <a:p>
            <a:r>
              <a:rPr lang="el-GR" dirty="0"/>
              <a:t>Η μάθηση αποτελεί μια πολύμορφη και </a:t>
            </a:r>
            <a:r>
              <a:rPr lang="el-GR" dirty="0" err="1"/>
              <a:t>πολυτροπική</a:t>
            </a:r>
            <a:r>
              <a:rPr lang="el-GR" dirty="0"/>
              <a:t> διαδικασία, με την οποία το άτομο αναδιαμορφώνει συνεχώς τον ίδιο του τον εαυτό, και μια πράξη συνεχούς δημιουργίας και μετασχηματισμού των σημείων και των κειμένων ανάλογα με τα υφιστάμενα στον περιβάλλοντα μαθησιακό και κοινωνικό χώρο δεδομένα και ανάλογα με τα ενδιαφέροντα και τις προσδοκίες των εμπλεκομένων την μαθησιακή διαδικασία.</a:t>
            </a:r>
          </a:p>
        </p:txBody>
      </p:sp>
      <p:sp>
        <p:nvSpPr>
          <p:cNvPr id="4" name="Θέση περιεχομένου 3">
            <a:extLst>
              <a:ext uri="{FF2B5EF4-FFF2-40B4-BE49-F238E27FC236}">
                <a16:creationId xmlns:a16="http://schemas.microsoft.com/office/drawing/2014/main" id="{1D23A594-41B0-37CD-8004-3D2053E55BEA}"/>
              </a:ext>
            </a:extLst>
          </p:cNvPr>
          <p:cNvSpPr>
            <a:spLocks noGrp="1"/>
          </p:cNvSpPr>
          <p:nvPr>
            <p:ph sz="half" idx="2"/>
          </p:nvPr>
        </p:nvSpPr>
        <p:spPr/>
        <p:txBody>
          <a:bodyPr>
            <a:normAutofit fontScale="92500" lnSpcReduction="10000"/>
          </a:bodyPr>
          <a:lstStyle/>
          <a:p>
            <a:r>
              <a:rPr lang="el-GR" dirty="0"/>
              <a:t>Διατηρεί τις αρχές τις παιδαγωγικής του </a:t>
            </a:r>
            <a:r>
              <a:rPr lang="el-GR" dirty="0" err="1"/>
              <a:t>γραμματισμού</a:t>
            </a:r>
            <a:r>
              <a:rPr lang="el-GR" dirty="0"/>
              <a:t> και υιοθετεί συμπληρωματικά τις εξής:</a:t>
            </a:r>
          </a:p>
          <a:p>
            <a:r>
              <a:rPr lang="el-GR" dirty="0"/>
              <a:t>Προσέγγιση των κειμένων ως </a:t>
            </a:r>
            <a:r>
              <a:rPr lang="el-GR" dirty="0" err="1"/>
              <a:t>πολυεπίπεδων</a:t>
            </a:r>
            <a:r>
              <a:rPr lang="el-GR" dirty="0"/>
              <a:t>, </a:t>
            </a:r>
            <a:r>
              <a:rPr lang="el-GR" dirty="0" err="1"/>
              <a:t>πολυτροπικών</a:t>
            </a:r>
            <a:r>
              <a:rPr lang="el-GR" dirty="0"/>
              <a:t> και πολύσημων σημειωτικών προϊόντων.</a:t>
            </a:r>
          </a:p>
          <a:p>
            <a:r>
              <a:rPr lang="el-GR" dirty="0"/>
              <a:t>Στόχος της διδασκαλίας είναι η απόκτηση δεξιοτήτων που θα επιτρέψουν στους μαθητές να κινηθούν στη μελλοντική ζωή τους ενεργά και συνειδητά.</a:t>
            </a:r>
          </a:p>
          <a:p>
            <a:r>
              <a:rPr lang="el-GR" dirty="0"/>
              <a:t>Δίνεται έμφαση στην </a:t>
            </a:r>
            <a:r>
              <a:rPr lang="el-GR" dirty="0" err="1"/>
              <a:t>εμβύθιση</a:t>
            </a:r>
            <a:r>
              <a:rPr lang="el-GR" dirty="0"/>
              <a:t> των μαθητών στην κοινωνικής τους εμπειρία και στην ανάλογη κατασκευή του νοήματος.</a:t>
            </a:r>
          </a:p>
          <a:p>
            <a:endParaRPr lang="el-GR" dirty="0"/>
          </a:p>
        </p:txBody>
      </p:sp>
    </p:spTree>
    <p:extLst>
      <p:ext uri="{BB962C8B-B14F-4D97-AF65-F5344CB8AC3E}">
        <p14:creationId xmlns:p14="http://schemas.microsoft.com/office/powerpoint/2010/main" val="100241548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72D2791-D63E-62D7-75D3-AFFE1CC27311}"/>
              </a:ext>
            </a:extLst>
          </p:cNvPr>
          <p:cNvSpPr>
            <a:spLocks noGrp="1"/>
          </p:cNvSpPr>
          <p:nvPr>
            <p:ph type="title"/>
          </p:nvPr>
        </p:nvSpPr>
        <p:spPr/>
        <p:txBody>
          <a:bodyPr/>
          <a:lstStyle/>
          <a:p>
            <a:r>
              <a:rPr lang="el-GR" sz="3200" dirty="0"/>
              <a:t>Προτάσεις γλωσσικής διδασκαλίας στο πλαίσιο του </a:t>
            </a:r>
            <a:r>
              <a:rPr lang="el-GR" sz="3200" dirty="0" err="1"/>
              <a:t>γραμματισμού</a:t>
            </a:r>
            <a:r>
              <a:rPr lang="el-GR" sz="3200" dirty="0"/>
              <a:t> και των </a:t>
            </a:r>
            <a:r>
              <a:rPr lang="el-GR" sz="3200" dirty="0" err="1"/>
              <a:t>Πολυγραμματισμών</a:t>
            </a:r>
            <a:endParaRPr lang="el-GR" sz="3200" dirty="0"/>
          </a:p>
        </p:txBody>
      </p:sp>
      <p:sp>
        <p:nvSpPr>
          <p:cNvPr id="3" name="Θέση περιεχομένου 2">
            <a:extLst>
              <a:ext uri="{FF2B5EF4-FFF2-40B4-BE49-F238E27FC236}">
                <a16:creationId xmlns:a16="http://schemas.microsoft.com/office/drawing/2014/main" id="{B89403F0-ED8C-393F-B2B8-72AF26942E84}"/>
              </a:ext>
            </a:extLst>
          </p:cNvPr>
          <p:cNvSpPr>
            <a:spLocks noGrp="1"/>
          </p:cNvSpPr>
          <p:nvPr>
            <p:ph sz="half" idx="1"/>
          </p:nvPr>
        </p:nvSpPr>
        <p:spPr/>
        <p:txBody>
          <a:bodyPr>
            <a:normAutofit fontScale="92500" lnSpcReduction="10000"/>
          </a:bodyPr>
          <a:lstStyle/>
          <a:p>
            <a:pPr>
              <a:buFont typeface="+mj-lt"/>
              <a:buAutoNum type="arabicPeriod"/>
            </a:pPr>
            <a:r>
              <a:rPr lang="el-GR" dirty="0"/>
              <a:t>Κειμενοκεντρικές: δίνουν έμφαση στο κείμενο.</a:t>
            </a:r>
          </a:p>
          <a:p>
            <a:pPr>
              <a:buFont typeface="+mj-lt"/>
              <a:buAutoNum type="arabicPeriod"/>
            </a:pPr>
            <a:r>
              <a:rPr lang="el-GR" dirty="0"/>
              <a:t>Λειτουργικές: δίνουν έμφαση στη λειτουργία των γλωσσικών στοιχείων μέσα στο λόγο και στην κοινωνία.</a:t>
            </a:r>
          </a:p>
          <a:p>
            <a:pPr>
              <a:buFont typeface="+mj-lt"/>
              <a:buAutoNum type="arabicPeriod"/>
            </a:pPr>
            <a:r>
              <a:rPr lang="el-GR" dirty="0"/>
              <a:t>Ειδολογικές: προσεγγίζουν το λόγο με ειδολογικά κριτήρια. Δηλαδή κάθε ομάδα ομοειδών κειμένων παράγεται από ομοειδείς κοινωνικές περιστάσεις, Κάθε </a:t>
            </a:r>
            <a:r>
              <a:rPr lang="el-GR" dirty="0" err="1"/>
              <a:t>κειμενικό</a:t>
            </a:r>
            <a:r>
              <a:rPr lang="el-GR" dirty="0"/>
              <a:t> είδος περιέχει μορφολογικά και εννοιολογικά χαρακτηριστικά που προσδιορίζονται από τις λειτουργίες, τους σκοπούς και τα νοήματα των κοινωνικών περιστάσεων που αντιπροσωπεύει.</a:t>
            </a:r>
          </a:p>
        </p:txBody>
      </p:sp>
      <p:sp>
        <p:nvSpPr>
          <p:cNvPr id="4" name="Θέση περιεχομένου 3">
            <a:extLst>
              <a:ext uri="{FF2B5EF4-FFF2-40B4-BE49-F238E27FC236}">
                <a16:creationId xmlns:a16="http://schemas.microsoft.com/office/drawing/2014/main" id="{2247C441-1477-C5A7-8D1F-C3750B5309EB}"/>
              </a:ext>
            </a:extLst>
          </p:cNvPr>
          <p:cNvSpPr>
            <a:spLocks noGrp="1"/>
          </p:cNvSpPr>
          <p:nvPr>
            <p:ph sz="half" idx="2"/>
          </p:nvPr>
        </p:nvSpPr>
        <p:spPr/>
        <p:txBody>
          <a:bodyPr>
            <a:normAutofit fontScale="92500" lnSpcReduction="10000"/>
          </a:bodyPr>
          <a:lstStyle/>
          <a:p>
            <a:pPr>
              <a:buFont typeface="+mj-lt"/>
              <a:buAutoNum type="arabicPeriod" startAt="4"/>
            </a:pPr>
            <a:r>
              <a:rPr lang="el-GR" dirty="0"/>
              <a:t>Ολιστικές: προσεγγίζουν τη γλώσσα ολιστικά. Διδάσκονται κείμενα, συνήθως λογοτεχνικά πάνω στα οποία οι μαθητές παράγουν προφορικό και γραπτό λόγο.</a:t>
            </a:r>
          </a:p>
          <a:p>
            <a:pPr>
              <a:buFont typeface="+mj-lt"/>
              <a:buAutoNum type="arabicPeriod" startAt="4"/>
            </a:pPr>
            <a:r>
              <a:rPr lang="el-GR" dirty="0"/>
              <a:t>Εποικοδομητικές: οι γνώσεις των ατόμων οικοδομούνται σταδιακά και εξελικτικά.</a:t>
            </a:r>
          </a:p>
          <a:p>
            <a:pPr>
              <a:buFont typeface="+mj-lt"/>
              <a:buAutoNum type="arabicPeriod" startAt="4"/>
            </a:pPr>
            <a:r>
              <a:rPr lang="el-GR" dirty="0" err="1"/>
              <a:t>Πολυγραμματισμικές</a:t>
            </a:r>
            <a:r>
              <a:rPr lang="el-GR" dirty="0"/>
              <a:t>: προσεγγίζουν διδακτικά το συνδυασμό πολλών </a:t>
            </a:r>
            <a:r>
              <a:rPr lang="el-GR" dirty="0" err="1"/>
              <a:t>τρόποων</a:t>
            </a:r>
            <a:r>
              <a:rPr lang="el-GR" dirty="0"/>
              <a:t> και ερμηνεύουν την κοινωνική και γλωσσική πολυμορφία</a:t>
            </a:r>
          </a:p>
        </p:txBody>
      </p:sp>
    </p:spTree>
    <p:extLst>
      <p:ext uri="{BB962C8B-B14F-4D97-AF65-F5344CB8AC3E}">
        <p14:creationId xmlns:p14="http://schemas.microsoft.com/office/powerpoint/2010/main" val="276878684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CA5CFEB0-19A7-059C-FC21-12966872D8D7}"/>
              </a:ext>
            </a:extLst>
          </p:cNvPr>
          <p:cNvSpPr>
            <a:spLocks noGrp="1"/>
          </p:cNvSpPr>
          <p:nvPr>
            <p:ph type="title"/>
          </p:nvPr>
        </p:nvSpPr>
        <p:spPr/>
        <p:txBody>
          <a:bodyPr/>
          <a:lstStyle/>
          <a:p>
            <a:r>
              <a:rPr lang="el-GR" dirty="0"/>
              <a:t>Διδακτικές πρακτικές με παραδείγματα</a:t>
            </a:r>
          </a:p>
        </p:txBody>
      </p:sp>
      <p:pic>
        <p:nvPicPr>
          <p:cNvPr id="5" name="Θέση περιεχομένου 4">
            <a:extLst>
              <a:ext uri="{FF2B5EF4-FFF2-40B4-BE49-F238E27FC236}">
                <a16:creationId xmlns:a16="http://schemas.microsoft.com/office/drawing/2014/main" id="{41B525B9-28A5-BB47-A20C-FA31D4F62CF0}"/>
              </a:ext>
            </a:extLst>
          </p:cNvPr>
          <p:cNvPicPr>
            <a:picLocks noGrp="1" noChangeAspect="1"/>
          </p:cNvPicPr>
          <p:nvPr>
            <p:ph idx="1"/>
          </p:nvPr>
        </p:nvPicPr>
        <p:blipFill>
          <a:blip r:embed="rId2"/>
          <a:stretch>
            <a:fillRect/>
          </a:stretch>
        </p:blipFill>
        <p:spPr>
          <a:xfrm>
            <a:off x="1186248" y="1622853"/>
            <a:ext cx="9786551" cy="4637903"/>
          </a:xfrm>
        </p:spPr>
      </p:pic>
    </p:spTree>
    <p:extLst>
      <p:ext uri="{BB962C8B-B14F-4D97-AF65-F5344CB8AC3E}">
        <p14:creationId xmlns:p14="http://schemas.microsoft.com/office/powerpoint/2010/main" val="184068171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44AAD425-0C0A-2A61-BCFC-1B508F3AC1EB}"/>
              </a:ext>
            </a:extLst>
          </p:cNvPr>
          <p:cNvSpPr>
            <a:spLocks noGrp="1"/>
          </p:cNvSpPr>
          <p:nvPr>
            <p:ph type="title"/>
          </p:nvPr>
        </p:nvSpPr>
        <p:spPr/>
        <p:txBody>
          <a:bodyPr/>
          <a:lstStyle/>
          <a:p>
            <a:endParaRPr lang="el-GR"/>
          </a:p>
        </p:txBody>
      </p:sp>
      <p:pic>
        <p:nvPicPr>
          <p:cNvPr id="5" name="Θέση περιεχομένου 4">
            <a:extLst>
              <a:ext uri="{FF2B5EF4-FFF2-40B4-BE49-F238E27FC236}">
                <a16:creationId xmlns:a16="http://schemas.microsoft.com/office/drawing/2014/main" id="{5623AF23-7DA2-6BB6-DC47-C56B8E7B3E61}"/>
              </a:ext>
            </a:extLst>
          </p:cNvPr>
          <p:cNvPicPr>
            <a:picLocks noGrp="1" noChangeAspect="1"/>
          </p:cNvPicPr>
          <p:nvPr>
            <p:ph idx="1"/>
          </p:nvPr>
        </p:nvPicPr>
        <p:blipFill>
          <a:blip r:embed="rId2"/>
          <a:stretch>
            <a:fillRect/>
          </a:stretch>
        </p:blipFill>
        <p:spPr>
          <a:xfrm>
            <a:off x="1268626" y="1540476"/>
            <a:ext cx="9992497" cy="4761470"/>
          </a:xfrm>
        </p:spPr>
      </p:pic>
    </p:spTree>
    <p:extLst>
      <p:ext uri="{BB962C8B-B14F-4D97-AF65-F5344CB8AC3E}">
        <p14:creationId xmlns:p14="http://schemas.microsoft.com/office/powerpoint/2010/main" val="307933905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9D28F820-491E-7E3C-8AB2-6E11DDB8BCDF}"/>
              </a:ext>
            </a:extLst>
          </p:cNvPr>
          <p:cNvSpPr>
            <a:spLocks noGrp="1"/>
          </p:cNvSpPr>
          <p:nvPr>
            <p:ph type="title"/>
          </p:nvPr>
        </p:nvSpPr>
        <p:spPr/>
        <p:txBody>
          <a:bodyPr/>
          <a:lstStyle/>
          <a:p>
            <a:endParaRPr lang="el-GR"/>
          </a:p>
        </p:txBody>
      </p:sp>
      <p:pic>
        <p:nvPicPr>
          <p:cNvPr id="9" name="Θέση περιεχομένου 8">
            <a:extLst>
              <a:ext uri="{FF2B5EF4-FFF2-40B4-BE49-F238E27FC236}">
                <a16:creationId xmlns:a16="http://schemas.microsoft.com/office/drawing/2014/main" id="{F26946F1-17F8-8AA1-72BE-C295DF9D5B75}"/>
              </a:ext>
            </a:extLst>
          </p:cNvPr>
          <p:cNvPicPr>
            <a:picLocks noGrp="1" noChangeAspect="1"/>
          </p:cNvPicPr>
          <p:nvPr>
            <p:ph idx="1"/>
          </p:nvPr>
        </p:nvPicPr>
        <p:blipFill>
          <a:blip r:embed="rId2"/>
          <a:stretch>
            <a:fillRect/>
          </a:stretch>
        </p:blipFill>
        <p:spPr>
          <a:xfrm>
            <a:off x="1458097" y="1581665"/>
            <a:ext cx="9646508" cy="4901513"/>
          </a:xfrm>
        </p:spPr>
      </p:pic>
    </p:spTree>
    <p:extLst>
      <p:ext uri="{BB962C8B-B14F-4D97-AF65-F5344CB8AC3E}">
        <p14:creationId xmlns:p14="http://schemas.microsoft.com/office/powerpoint/2010/main" val="272175215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C3DB8DEE-D396-6197-C042-A239389A0FA3}"/>
              </a:ext>
            </a:extLst>
          </p:cNvPr>
          <p:cNvSpPr>
            <a:spLocks noGrp="1"/>
          </p:cNvSpPr>
          <p:nvPr>
            <p:ph type="title"/>
          </p:nvPr>
        </p:nvSpPr>
        <p:spPr/>
        <p:txBody>
          <a:bodyPr/>
          <a:lstStyle/>
          <a:p>
            <a:r>
              <a:rPr lang="el-GR" dirty="0"/>
              <a:t>Σχέδιο (</a:t>
            </a:r>
            <a:r>
              <a:rPr lang="en-US" dirty="0"/>
              <a:t>Design)</a:t>
            </a:r>
            <a:endParaRPr lang="el-GR" dirty="0"/>
          </a:p>
        </p:txBody>
      </p:sp>
      <p:sp>
        <p:nvSpPr>
          <p:cNvPr id="3" name="Θέση περιεχομένου 2">
            <a:extLst>
              <a:ext uri="{FF2B5EF4-FFF2-40B4-BE49-F238E27FC236}">
                <a16:creationId xmlns:a16="http://schemas.microsoft.com/office/drawing/2014/main" id="{B9542F77-A942-E606-F62F-6D6D320DFD58}"/>
              </a:ext>
            </a:extLst>
          </p:cNvPr>
          <p:cNvSpPr>
            <a:spLocks noGrp="1"/>
          </p:cNvSpPr>
          <p:nvPr>
            <p:ph idx="1"/>
          </p:nvPr>
        </p:nvSpPr>
        <p:spPr/>
        <p:txBody>
          <a:bodyPr>
            <a:normAutofit fontScale="92500" lnSpcReduction="10000"/>
          </a:bodyPr>
          <a:lstStyle/>
          <a:p>
            <a:r>
              <a:rPr lang="el-GR" dirty="0"/>
              <a:t>Αξιοποίηση όλων των υπαρχόντων πόρων για τη δόμηση και τη δημιουργία ενός κειμένου ( στην περίπτωση της γλώσσας).</a:t>
            </a:r>
          </a:p>
          <a:p>
            <a:r>
              <a:rPr lang="el-GR" dirty="0"/>
              <a:t>Αποτελεί δυναμική διαδικασία που αποτελείται από αναζήτηση πηγών, επιλογή, συνδυασμό και σύνθεση. Θεωρείται ότι εξασφαλίζει την ενεργό συμμετοχή των μαθητών στη διδακτική διαδικασία και τους δίνεται η δυνατότητα να εσωτερικεύουν και να χειρίζονται αποτελεσματικά μια ποικιλία γλωσσικών μορφών και νοημάτων.</a:t>
            </a:r>
          </a:p>
          <a:p>
            <a:r>
              <a:rPr lang="el-GR" dirty="0"/>
              <a:t>Περιλαμβάνει τρεις όψεις: το σχεδιασμένο (</a:t>
            </a:r>
            <a:r>
              <a:rPr lang="en-US" dirty="0"/>
              <a:t>designed), </a:t>
            </a:r>
            <a:r>
              <a:rPr lang="el-GR" dirty="0"/>
              <a:t>το σχεδιασμό (</a:t>
            </a:r>
            <a:r>
              <a:rPr lang="en-US" dirty="0"/>
              <a:t>designing)</a:t>
            </a:r>
            <a:r>
              <a:rPr lang="el-GR" dirty="0"/>
              <a:t> και το ανασχεδιασμένο </a:t>
            </a:r>
            <a:r>
              <a:rPr lang="en-US" dirty="0"/>
              <a:t>(redesigned)</a:t>
            </a:r>
            <a:r>
              <a:rPr lang="el-GR" dirty="0"/>
              <a:t>. Όταν κάποιος παράγει λόγο, σχεδιάζει αντλώντας από το σχεδιασμένο, από τις συμβάσεις της ελληνικής γλώσσας για παράδειγμα. Αυτή είναι μια από τις πηγές που αντλεί, για να δημιουργηθεί νόημα. Ο παραλήπτης του νοήματος, ήδη κατά τη διαδικασία της λήψης, το ανασχεδιάζει. Όταν θα δοκιμάσει να παραγάγει εκ νέου ανάλογα νοήματα δηλαδή τα «ανασχεδιάζει με βάση όσα θεωρεί ότι κατανόηση και με βάση τις συμβάσεις που κατέχει για την προσωπική του ερμηνεία πάνω στα νοήματα των οποίων υπήρξε παραλήπτης» (Καλαντζή, 1997</a:t>
            </a:r>
            <a:r>
              <a:rPr lang="en-US" dirty="0"/>
              <a:t>, </a:t>
            </a:r>
            <a:r>
              <a:rPr lang="el-GR" dirty="0"/>
              <a:t>όπως αναφέρεται στο </a:t>
            </a:r>
            <a:r>
              <a:rPr lang="el-GR" dirty="0" err="1"/>
              <a:t>Φτερνιάτη</a:t>
            </a:r>
            <a:r>
              <a:rPr lang="el-GR" dirty="0"/>
              <a:t>, 2010)</a:t>
            </a:r>
          </a:p>
        </p:txBody>
      </p:sp>
    </p:spTree>
    <p:extLst>
      <p:ext uri="{BB962C8B-B14F-4D97-AF65-F5344CB8AC3E}">
        <p14:creationId xmlns:p14="http://schemas.microsoft.com/office/powerpoint/2010/main" val="105029689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41BC4EFF-BB49-F7CC-70F3-84DD127061CE}"/>
              </a:ext>
            </a:extLst>
          </p:cNvPr>
          <p:cNvSpPr>
            <a:spLocks noGrp="1"/>
          </p:cNvSpPr>
          <p:nvPr>
            <p:ph type="title"/>
          </p:nvPr>
        </p:nvSpPr>
        <p:spPr/>
        <p:txBody>
          <a:bodyPr/>
          <a:lstStyle/>
          <a:p>
            <a:r>
              <a:rPr lang="el-GR" dirty="0"/>
              <a:t>Φάσεις πραγμάτωσης του Σχεδίου μέσα στην τάξη</a:t>
            </a:r>
          </a:p>
        </p:txBody>
      </p:sp>
      <p:graphicFrame>
        <p:nvGraphicFramePr>
          <p:cNvPr id="4" name="Θέση περιεχομένου 3">
            <a:extLst>
              <a:ext uri="{FF2B5EF4-FFF2-40B4-BE49-F238E27FC236}">
                <a16:creationId xmlns:a16="http://schemas.microsoft.com/office/drawing/2014/main" id="{3F30AE05-E199-E7E1-59E5-B97C0031E6FA}"/>
              </a:ext>
            </a:extLst>
          </p:cNvPr>
          <p:cNvGraphicFramePr>
            <a:graphicFrameLocks noGrp="1"/>
          </p:cNvGraphicFramePr>
          <p:nvPr>
            <p:ph idx="1"/>
            <p:extLst>
              <p:ext uri="{D42A27DB-BD31-4B8C-83A1-F6EECF244321}">
                <p14:modId xmlns:p14="http://schemas.microsoft.com/office/powerpoint/2010/main" val="3025067147"/>
              </p:ext>
            </p:extLst>
          </p:nvPr>
        </p:nvGraphicFramePr>
        <p:xfrm>
          <a:off x="819150" y="2222500"/>
          <a:ext cx="10553700" cy="36369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22264964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1A4F9F13-643D-8510-73AE-C508FF776744}"/>
              </a:ext>
            </a:extLst>
          </p:cNvPr>
          <p:cNvSpPr>
            <a:spLocks noGrp="1"/>
          </p:cNvSpPr>
          <p:nvPr>
            <p:ph type="title"/>
          </p:nvPr>
        </p:nvSpPr>
        <p:spPr/>
        <p:txBody>
          <a:bodyPr/>
          <a:lstStyle/>
          <a:p>
            <a:r>
              <a:rPr lang="el-GR" sz="3600" dirty="0"/>
              <a:t>Πρακτικές που αφορούν την Τοποθετημένη Πρακτική</a:t>
            </a:r>
          </a:p>
        </p:txBody>
      </p:sp>
      <p:sp>
        <p:nvSpPr>
          <p:cNvPr id="3" name="Θέση περιεχομένου 2">
            <a:extLst>
              <a:ext uri="{FF2B5EF4-FFF2-40B4-BE49-F238E27FC236}">
                <a16:creationId xmlns:a16="http://schemas.microsoft.com/office/drawing/2014/main" id="{372CC2B9-5E84-BCF8-BAE5-460A8D3C3AEC}"/>
              </a:ext>
            </a:extLst>
          </p:cNvPr>
          <p:cNvSpPr>
            <a:spLocks noGrp="1"/>
          </p:cNvSpPr>
          <p:nvPr>
            <p:ph idx="1"/>
          </p:nvPr>
        </p:nvSpPr>
        <p:spPr/>
        <p:txBody>
          <a:bodyPr>
            <a:normAutofit fontScale="92500" lnSpcReduction="10000"/>
          </a:bodyPr>
          <a:lstStyle/>
          <a:p>
            <a:r>
              <a:rPr lang="el-GR" dirty="0"/>
              <a:t>Πρακτικές κατά τις οποίες συμπεριλαμβάνονται στο διδακτικό υλικό </a:t>
            </a:r>
            <a:r>
              <a:rPr lang="el-GR" dirty="0" err="1"/>
              <a:t>κειμενικές</a:t>
            </a:r>
            <a:r>
              <a:rPr lang="el-GR" dirty="0"/>
              <a:t> παραστάσεις που συναντούν οι μαθητές στην καθημερινότητά τους. Έτσι τα παιδιά αξιοποιούν την εμπειρία τους από κείμενα της καθημερινής τους ζωής και του ευρύτερου κοινωνικού χώρου, και αυτό πριμοδοτεί την εκδήλωση ενδιαφέροντος και τη συμμετοχή τους στην μάθηση.</a:t>
            </a:r>
          </a:p>
          <a:p>
            <a:r>
              <a:rPr lang="el-GR" dirty="0"/>
              <a:t>Πιο συγκεκριμένα τα κείμενα που επιλέγονται πρέπει να χαρακτηρίζονται από γλωσσική ποικιλία: 1. λογοτεχνικά ή ευρύτερου κοινωνικού χώρου (άρθρα εφημερίδας, διαφημίσεις, χάρτες, επιστολές </a:t>
            </a:r>
            <a:r>
              <a:rPr lang="el-GR" dirty="0" err="1"/>
              <a:t>κλπ</a:t>
            </a:r>
            <a:r>
              <a:rPr lang="el-GR" dirty="0"/>
              <a:t>)</a:t>
            </a:r>
          </a:p>
          <a:p>
            <a:r>
              <a:rPr lang="el-GR" dirty="0"/>
              <a:t>2. Αυθεντικές περιστάσεις επικοινωνίας με τη μορφή που κυκλοφορούν στον κοινωνικό χώρο.</a:t>
            </a:r>
          </a:p>
          <a:p>
            <a:r>
              <a:rPr lang="el-GR" dirty="0"/>
              <a:t>3. Να υπάρχουν δείγματα πολλών ειδών κειμένου (γένη λόγου): αφηγηματικά (παραμύθια, παραδόσεις, διηγήματα </a:t>
            </a:r>
            <a:r>
              <a:rPr lang="el-GR" dirty="0" err="1"/>
              <a:t>κλπ</a:t>
            </a:r>
            <a:r>
              <a:rPr lang="el-GR" dirty="0"/>
              <a:t>) , περιγραφικά (συνταγές, οδηγίες, κανονισμοί, κανόνες παιχνιδιού </a:t>
            </a:r>
            <a:r>
              <a:rPr lang="el-GR" dirty="0" err="1"/>
              <a:t>κλπ</a:t>
            </a:r>
            <a:r>
              <a:rPr lang="el-GR" dirty="0"/>
              <a:t>) και </a:t>
            </a:r>
            <a:r>
              <a:rPr lang="el-GR" dirty="0" err="1"/>
              <a:t>επιχειρηματολογικά</a:t>
            </a:r>
            <a:r>
              <a:rPr lang="el-GR" dirty="0"/>
              <a:t> κείμενα (διαφημίσεις, λόγοι).</a:t>
            </a:r>
          </a:p>
          <a:p>
            <a:r>
              <a:rPr lang="el-GR" dirty="0"/>
              <a:t>4. Δείγματα κειμένου που να αξιοποιούν τις νέες τεχνολογίες (</a:t>
            </a:r>
            <a:r>
              <a:rPr lang="el-GR" dirty="0" err="1"/>
              <a:t>πολυτροπικά</a:t>
            </a:r>
            <a:r>
              <a:rPr lang="el-GR" dirty="0"/>
              <a:t>)</a:t>
            </a:r>
          </a:p>
          <a:p>
            <a:endParaRPr lang="el-GR" dirty="0"/>
          </a:p>
        </p:txBody>
      </p:sp>
    </p:spTree>
    <p:extLst>
      <p:ext uri="{BB962C8B-B14F-4D97-AF65-F5344CB8AC3E}">
        <p14:creationId xmlns:p14="http://schemas.microsoft.com/office/powerpoint/2010/main" val="306140897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53C67057-7F50-8A60-32D9-63FC328DCCD7}"/>
              </a:ext>
            </a:extLst>
          </p:cNvPr>
          <p:cNvSpPr>
            <a:spLocks noGrp="1"/>
          </p:cNvSpPr>
          <p:nvPr>
            <p:ph type="title"/>
          </p:nvPr>
        </p:nvSpPr>
        <p:spPr/>
        <p:txBody>
          <a:bodyPr/>
          <a:lstStyle/>
          <a:p>
            <a:r>
              <a:rPr lang="el-GR" dirty="0"/>
              <a:t>Πρακτικές που αφορούν Ανοιχτή Διδασκαλία</a:t>
            </a:r>
          </a:p>
        </p:txBody>
      </p:sp>
      <p:sp>
        <p:nvSpPr>
          <p:cNvPr id="3" name="Θέση περιεχομένου 2">
            <a:extLst>
              <a:ext uri="{FF2B5EF4-FFF2-40B4-BE49-F238E27FC236}">
                <a16:creationId xmlns:a16="http://schemas.microsoft.com/office/drawing/2014/main" id="{9426FA36-320A-2C51-9EBE-4E9ACEC14395}"/>
              </a:ext>
            </a:extLst>
          </p:cNvPr>
          <p:cNvSpPr>
            <a:spLocks noGrp="1"/>
          </p:cNvSpPr>
          <p:nvPr>
            <p:ph idx="1"/>
          </p:nvPr>
        </p:nvSpPr>
        <p:spPr/>
        <p:txBody>
          <a:bodyPr/>
          <a:lstStyle/>
          <a:p>
            <a:r>
              <a:rPr lang="el-GR" dirty="0"/>
              <a:t>Πρακτικές δηλαδή που εξηγούν τη λειτουργία των γλωσσικών στοιχείων και μηχανισμών που συμβάλλουν στην οργάνωση, σύσταση και κατανόηση ενός </a:t>
            </a:r>
            <a:r>
              <a:rPr lang="el-GR" dirty="0" err="1"/>
              <a:t>κειμενικού</a:t>
            </a:r>
            <a:r>
              <a:rPr lang="el-GR" dirty="0"/>
              <a:t> είδους με χρήση μεταγλώσσας</a:t>
            </a:r>
          </a:p>
          <a:p>
            <a:r>
              <a:rPr lang="el-GR" dirty="0"/>
              <a:t>Δραστηριότητες  μέσω των οποίων αναδεικνύεται η ιδιαίτερη οργάνωση κάθε </a:t>
            </a:r>
            <a:r>
              <a:rPr lang="el-GR" dirty="0" err="1"/>
              <a:t>κειμενικού</a:t>
            </a:r>
            <a:r>
              <a:rPr lang="el-GR" dirty="0"/>
              <a:t> είδους και του τρόπου με τον οποίο τα γλωσσικά στοιχεία δομούν τη συνοχή και το ύφος στο συγκεκριμένο είδος κειμένου.</a:t>
            </a:r>
          </a:p>
        </p:txBody>
      </p:sp>
    </p:spTree>
    <p:extLst>
      <p:ext uri="{BB962C8B-B14F-4D97-AF65-F5344CB8AC3E}">
        <p14:creationId xmlns:p14="http://schemas.microsoft.com/office/powerpoint/2010/main" val="365180444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76C7C156-5065-51D8-F605-F23B5CBCEA95}"/>
              </a:ext>
            </a:extLst>
          </p:cNvPr>
          <p:cNvSpPr>
            <a:spLocks noGrp="1"/>
          </p:cNvSpPr>
          <p:nvPr>
            <p:ph type="title"/>
          </p:nvPr>
        </p:nvSpPr>
        <p:spPr/>
        <p:txBody>
          <a:bodyPr/>
          <a:lstStyle/>
          <a:p>
            <a:r>
              <a:rPr lang="el-GR" dirty="0"/>
              <a:t>Δραστηριότητες Συνειδητοποίησης/ ανάδειξης </a:t>
            </a:r>
            <a:r>
              <a:rPr lang="el-GR" dirty="0" err="1"/>
              <a:t>κειμενικής</a:t>
            </a:r>
            <a:r>
              <a:rPr lang="el-GR" dirty="0"/>
              <a:t> υπερδομής</a:t>
            </a:r>
          </a:p>
        </p:txBody>
      </p:sp>
      <p:sp>
        <p:nvSpPr>
          <p:cNvPr id="4" name="Θέση περιεχομένου 3">
            <a:extLst>
              <a:ext uri="{FF2B5EF4-FFF2-40B4-BE49-F238E27FC236}">
                <a16:creationId xmlns:a16="http://schemas.microsoft.com/office/drawing/2014/main" id="{50A3AC23-84F8-586F-FBD6-0356510BA1EE}"/>
              </a:ext>
            </a:extLst>
          </p:cNvPr>
          <p:cNvSpPr>
            <a:spLocks noGrp="1"/>
          </p:cNvSpPr>
          <p:nvPr>
            <p:ph sz="half" idx="2"/>
          </p:nvPr>
        </p:nvSpPr>
        <p:spPr/>
        <p:txBody>
          <a:bodyPr/>
          <a:lstStyle/>
          <a:p>
            <a:r>
              <a:rPr lang="el-GR" dirty="0"/>
              <a:t>Ερωτήσεις που διαγράφουν τα βασικά σημεία της δομής μιας πρόσκλησης Βιβλίο Γλώσσας Α Δημοτικού</a:t>
            </a:r>
          </a:p>
        </p:txBody>
      </p:sp>
      <p:pic>
        <p:nvPicPr>
          <p:cNvPr id="14" name="Θέση περιεχομένου 13">
            <a:extLst>
              <a:ext uri="{FF2B5EF4-FFF2-40B4-BE49-F238E27FC236}">
                <a16:creationId xmlns:a16="http://schemas.microsoft.com/office/drawing/2014/main" id="{C998EBEF-1193-5ABB-ADA1-293FCF1CD370}"/>
              </a:ext>
            </a:extLst>
          </p:cNvPr>
          <p:cNvPicPr>
            <a:picLocks noGrp="1" noChangeAspect="1"/>
          </p:cNvPicPr>
          <p:nvPr>
            <p:ph sz="half" idx="1"/>
          </p:nvPr>
        </p:nvPicPr>
        <p:blipFill>
          <a:blip r:embed="rId2"/>
          <a:stretch>
            <a:fillRect/>
          </a:stretch>
        </p:blipFill>
        <p:spPr>
          <a:xfrm>
            <a:off x="1103870" y="1952368"/>
            <a:ext cx="3987113" cy="3908682"/>
          </a:xfrm>
        </p:spPr>
      </p:pic>
    </p:spTree>
    <p:extLst>
      <p:ext uri="{BB962C8B-B14F-4D97-AF65-F5344CB8AC3E}">
        <p14:creationId xmlns:p14="http://schemas.microsoft.com/office/powerpoint/2010/main" val="377320901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27089F00-FD75-8EEC-6F58-F49246AF02A7}"/>
              </a:ext>
            </a:extLst>
          </p:cNvPr>
          <p:cNvSpPr>
            <a:spLocks noGrp="1"/>
          </p:cNvSpPr>
          <p:nvPr>
            <p:ph type="title"/>
          </p:nvPr>
        </p:nvSpPr>
        <p:spPr/>
        <p:txBody>
          <a:bodyPr/>
          <a:lstStyle/>
          <a:p>
            <a:r>
              <a:rPr lang="el-GR" dirty="0"/>
              <a:t>Το πλαίσιο </a:t>
            </a:r>
          </a:p>
        </p:txBody>
      </p:sp>
      <p:sp>
        <p:nvSpPr>
          <p:cNvPr id="3" name="Θέση περιεχομένου 2">
            <a:extLst>
              <a:ext uri="{FF2B5EF4-FFF2-40B4-BE49-F238E27FC236}">
                <a16:creationId xmlns:a16="http://schemas.microsoft.com/office/drawing/2014/main" id="{A2A0C1C9-D1E0-E736-A216-751FD3A152E2}"/>
              </a:ext>
            </a:extLst>
          </p:cNvPr>
          <p:cNvSpPr>
            <a:spLocks noGrp="1"/>
          </p:cNvSpPr>
          <p:nvPr>
            <p:ph idx="1"/>
          </p:nvPr>
        </p:nvSpPr>
        <p:spPr/>
        <p:txBody>
          <a:bodyPr/>
          <a:lstStyle/>
          <a:p>
            <a:r>
              <a:rPr lang="el-GR" dirty="0"/>
              <a:t>Με την επίδραση των κλάδων της Κειμενογλωσσολογίας και της Ανάλυσης Λόγου, το ενδιαφέρον της γλωσσολογικής έρευνας στράφηκε από τη μελέτη της γλώσσας ως </a:t>
            </a:r>
            <a:r>
              <a:rPr lang="el-GR" dirty="0" err="1"/>
              <a:t>αποπλαισιωμένης</a:t>
            </a:r>
            <a:r>
              <a:rPr lang="el-GR" dirty="0"/>
              <a:t> οντότητας στη μελέτη του επικοινωνιακού και λειτουργικού της χαρακτήρα.</a:t>
            </a:r>
          </a:p>
          <a:p>
            <a:r>
              <a:rPr lang="el-GR" dirty="0"/>
              <a:t>Οι θέσεις αυτές συνέβαλαν στη διαμόρφωση της </a:t>
            </a:r>
            <a:r>
              <a:rPr lang="el-GR" b="1" dirty="0"/>
              <a:t>Επικοινωνιακής Προσέγγισης</a:t>
            </a:r>
            <a:r>
              <a:rPr lang="el-GR" dirty="0"/>
              <a:t>, στόχος της οποίας είναι η καλλιέργεια του προφορικού και του γραπτού λόγου ως εκφράσεων της επικοινωνιακής διάστασης της γλώσσας.</a:t>
            </a:r>
          </a:p>
        </p:txBody>
      </p:sp>
    </p:spTree>
    <p:extLst>
      <p:ext uri="{BB962C8B-B14F-4D97-AF65-F5344CB8AC3E}">
        <p14:creationId xmlns:p14="http://schemas.microsoft.com/office/powerpoint/2010/main" val="210512200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CB88CEA7-342C-D571-D9EE-E27DE83C0F74}"/>
              </a:ext>
            </a:extLst>
          </p:cNvPr>
          <p:cNvSpPr>
            <a:spLocks noGrp="1"/>
          </p:cNvSpPr>
          <p:nvPr>
            <p:ph type="title"/>
          </p:nvPr>
        </p:nvSpPr>
        <p:spPr/>
        <p:txBody>
          <a:bodyPr/>
          <a:lstStyle/>
          <a:p>
            <a:r>
              <a:rPr lang="el-GR" sz="2000" dirty="0"/>
              <a:t>Δηλαδή Ερωτήσεις που αφορούν τα βασικά σημεία δομής ενός συγκεκριμένου </a:t>
            </a:r>
            <a:r>
              <a:rPr lang="el-GR" sz="2000" dirty="0" err="1"/>
              <a:t>κειμενικού</a:t>
            </a:r>
            <a:r>
              <a:rPr lang="el-GR" sz="2000" dirty="0"/>
              <a:t> είδους (αφηγηματικού, περιγραφικού </a:t>
            </a:r>
            <a:r>
              <a:rPr lang="el-GR" sz="2000" dirty="0" err="1"/>
              <a:t>κλπ</a:t>
            </a:r>
            <a:r>
              <a:rPr lang="el-GR" sz="2000" dirty="0"/>
              <a:t>)΄, όπως:</a:t>
            </a:r>
            <a:br>
              <a:rPr lang="el-GR" sz="2000" dirty="0"/>
            </a:br>
            <a:endParaRPr lang="el-GR" sz="2000" dirty="0"/>
          </a:p>
        </p:txBody>
      </p:sp>
      <p:pic>
        <p:nvPicPr>
          <p:cNvPr id="6" name="Θέση περιεχομένου 5">
            <a:extLst>
              <a:ext uri="{FF2B5EF4-FFF2-40B4-BE49-F238E27FC236}">
                <a16:creationId xmlns:a16="http://schemas.microsoft.com/office/drawing/2014/main" id="{7D9C889B-2730-8E5E-4043-1C3C92F7876C}"/>
              </a:ext>
            </a:extLst>
          </p:cNvPr>
          <p:cNvPicPr>
            <a:picLocks noGrp="1" noChangeAspect="1"/>
          </p:cNvPicPr>
          <p:nvPr>
            <p:ph sz="half" idx="1"/>
          </p:nvPr>
        </p:nvPicPr>
        <p:blipFill>
          <a:blip r:embed="rId2"/>
          <a:stretch>
            <a:fillRect/>
          </a:stretch>
        </p:blipFill>
        <p:spPr>
          <a:xfrm>
            <a:off x="1852940" y="2222500"/>
            <a:ext cx="3117194" cy="3638550"/>
          </a:xfrm>
        </p:spPr>
      </p:pic>
      <p:pic>
        <p:nvPicPr>
          <p:cNvPr id="8" name="Θέση περιεχομένου 7">
            <a:extLst>
              <a:ext uri="{FF2B5EF4-FFF2-40B4-BE49-F238E27FC236}">
                <a16:creationId xmlns:a16="http://schemas.microsoft.com/office/drawing/2014/main" id="{3A006DB3-F645-7D98-87E0-F5715E8CE727}"/>
              </a:ext>
            </a:extLst>
          </p:cNvPr>
          <p:cNvPicPr>
            <a:picLocks noGrp="1" noChangeAspect="1"/>
          </p:cNvPicPr>
          <p:nvPr>
            <p:ph sz="half" idx="2"/>
          </p:nvPr>
        </p:nvPicPr>
        <p:blipFill>
          <a:blip r:embed="rId3"/>
          <a:stretch>
            <a:fillRect/>
          </a:stretch>
        </p:blipFill>
        <p:spPr>
          <a:xfrm>
            <a:off x="6188075" y="2660525"/>
            <a:ext cx="5194300" cy="2762500"/>
          </a:xfrm>
        </p:spPr>
      </p:pic>
    </p:spTree>
    <p:extLst>
      <p:ext uri="{BB962C8B-B14F-4D97-AF65-F5344CB8AC3E}">
        <p14:creationId xmlns:p14="http://schemas.microsoft.com/office/powerpoint/2010/main" val="258324814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68AE0A73-17CC-E4A4-B1B6-B87CD4E9AE9A}"/>
              </a:ext>
            </a:extLst>
          </p:cNvPr>
          <p:cNvSpPr>
            <a:spLocks noGrp="1"/>
          </p:cNvSpPr>
          <p:nvPr>
            <p:ph type="title"/>
          </p:nvPr>
        </p:nvSpPr>
        <p:spPr/>
        <p:txBody>
          <a:bodyPr/>
          <a:lstStyle/>
          <a:p>
            <a:r>
              <a:rPr lang="el-GR" dirty="0"/>
              <a:t>Σαφείς αναφορές των βασικών σημείων δομής ενός περιγραφικού κειμένου και ενός </a:t>
            </a:r>
            <a:r>
              <a:rPr lang="el-GR" dirty="0" err="1"/>
              <a:t>επιχειρηματολογικού</a:t>
            </a:r>
            <a:r>
              <a:rPr lang="el-GR" dirty="0"/>
              <a:t> κειμένου</a:t>
            </a:r>
          </a:p>
        </p:txBody>
      </p:sp>
      <p:pic>
        <p:nvPicPr>
          <p:cNvPr id="6" name="Θέση περιεχομένου 5">
            <a:extLst>
              <a:ext uri="{FF2B5EF4-FFF2-40B4-BE49-F238E27FC236}">
                <a16:creationId xmlns:a16="http://schemas.microsoft.com/office/drawing/2014/main" id="{E5F2130A-F7E0-67B0-757C-7072A95001EC}"/>
              </a:ext>
            </a:extLst>
          </p:cNvPr>
          <p:cNvPicPr>
            <a:picLocks noGrp="1" noChangeAspect="1"/>
          </p:cNvPicPr>
          <p:nvPr>
            <p:ph sz="half" idx="1"/>
          </p:nvPr>
        </p:nvPicPr>
        <p:blipFill>
          <a:blip r:embed="rId2"/>
          <a:stretch>
            <a:fillRect/>
          </a:stretch>
        </p:blipFill>
        <p:spPr>
          <a:xfrm>
            <a:off x="1994568" y="2222500"/>
            <a:ext cx="2833938" cy="3638550"/>
          </a:xfrm>
        </p:spPr>
      </p:pic>
      <p:pic>
        <p:nvPicPr>
          <p:cNvPr id="8" name="Θέση περιεχομένου 7">
            <a:extLst>
              <a:ext uri="{FF2B5EF4-FFF2-40B4-BE49-F238E27FC236}">
                <a16:creationId xmlns:a16="http://schemas.microsoft.com/office/drawing/2014/main" id="{308AB420-3533-5CB0-BF01-C8AFE6D03434}"/>
              </a:ext>
            </a:extLst>
          </p:cNvPr>
          <p:cNvPicPr>
            <a:picLocks noGrp="1" noChangeAspect="1"/>
          </p:cNvPicPr>
          <p:nvPr>
            <p:ph sz="half" idx="2"/>
          </p:nvPr>
        </p:nvPicPr>
        <p:blipFill>
          <a:blip r:embed="rId3"/>
          <a:stretch>
            <a:fillRect/>
          </a:stretch>
        </p:blipFill>
        <p:spPr>
          <a:xfrm>
            <a:off x="7324075" y="2222500"/>
            <a:ext cx="2922299" cy="3638550"/>
          </a:xfrm>
        </p:spPr>
      </p:pic>
    </p:spTree>
    <p:extLst>
      <p:ext uri="{BB962C8B-B14F-4D97-AF65-F5344CB8AC3E}">
        <p14:creationId xmlns:p14="http://schemas.microsoft.com/office/powerpoint/2010/main" val="397489717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63A2182F-F4D7-2001-7A14-45D027CB507B}"/>
              </a:ext>
            </a:extLst>
          </p:cNvPr>
          <p:cNvSpPr>
            <a:spLocks noGrp="1"/>
          </p:cNvSpPr>
          <p:nvPr>
            <p:ph type="title"/>
          </p:nvPr>
        </p:nvSpPr>
        <p:spPr/>
        <p:txBody>
          <a:bodyPr/>
          <a:lstStyle/>
          <a:p>
            <a:r>
              <a:rPr lang="el-GR" dirty="0"/>
              <a:t>Δραστηριότητες συνειδητοποίησης λειτουργικής γραμματικής</a:t>
            </a:r>
          </a:p>
        </p:txBody>
      </p:sp>
      <p:pic>
        <p:nvPicPr>
          <p:cNvPr id="6" name="Θέση περιεχομένου 5">
            <a:extLst>
              <a:ext uri="{FF2B5EF4-FFF2-40B4-BE49-F238E27FC236}">
                <a16:creationId xmlns:a16="http://schemas.microsoft.com/office/drawing/2014/main" id="{A1850E38-2240-597C-5E1A-A88747BA3DD0}"/>
              </a:ext>
            </a:extLst>
          </p:cNvPr>
          <p:cNvPicPr>
            <a:picLocks noGrp="1" noChangeAspect="1"/>
          </p:cNvPicPr>
          <p:nvPr>
            <p:ph sz="half" idx="1"/>
          </p:nvPr>
        </p:nvPicPr>
        <p:blipFill>
          <a:blip r:embed="rId2"/>
          <a:stretch>
            <a:fillRect/>
          </a:stretch>
        </p:blipFill>
        <p:spPr>
          <a:xfrm>
            <a:off x="1066800" y="2222500"/>
            <a:ext cx="4514849" cy="3638550"/>
          </a:xfrm>
        </p:spPr>
      </p:pic>
      <p:sp>
        <p:nvSpPr>
          <p:cNvPr id="4" name="Θέση περιεχομένου 3">
            <a:extLst>
              <a:ext uri="{FF2B5EF4-FFF2-40B4-BE49-F238E27FC236}">
                <a16:creationId xmlns:a16="http://schemas.microsoft.com/office/drawing/2014/main" id="{E6088916-1D33-F607-8EA1-C30ECDBABF10}"/>
              </a:ext>
            </a:extLst>
          </p:cNvPr>
          <p:cNvSpPr>
            <a:spLocks noGrp="1"/>
          </p:cNvSpPr>
          <p:nvPr>
            <p:ph sz="half" idx="2"/>
          </p:nvPr>
        </p:nvSpPr>
        <p:spPr/>
        <p:txBody>
          <a:bodyPr/>
          <a:lstStyle/>
          <a:p>
            <a:r>
              <a:rPr lang="el-GR" dirty="0"/>
              <a:t>Ανάπτυξη ενσυνείδητου ελέγχου και χειρισμού των γλωσσικών στοιχείων για την επιτέλεση υφολογικής διαφοροποίησης, </a:t>
            </a:r>
            <a:r>
              <a:rPr lang="el-GR" dirty="0" err="1"/>
              <a:t>κειμενικής</a:t>
            </a:r>
            <a:r>
              <a:rPr lang="el-GR" dirty="0"/>
              <a:t> συνοχής και </a:t>
            </a:r>
            <a:r>
              <a:rPr lang="el-GR" dirty="0" err="1"/>
              <a:t>κειμενικής</a:t>
            </a:r>
            <a:r>
              <a:rPr lang="el-GR" dirty="0"/>
              <a:t> διαφοροποίησης. Δραστηριότητες λειτουργίας και επικοινωνιακής χρήσης </a:t>
            </a:r>
            <a:r>
              <a:rPr lang="el-GR" dirty="0" err="1"/>
              <a:t>μορφοσυντακτικών</a:t>
            </a:r>
            <a:r>
              <a:rPr lang="el-GR" dirty="0"/>
              <a:t> φαινομένων που χρησιμοποιούνται για τη σύνθεση του κάθε </a:t>
            </a:r>
            <a:r>
              <a:rPr lang="el-GR" dirty="0" err="1"/>
              <a:t>κειμενικού</a:t>
            </a:r>
            <a:r>
              <a:rPr lang="el-GR" dirty="0"/>
              <a:t> είδους.</a:t>
            </a:r>
          </a:p>
          <a:p>
            <a:r>
              <a:rPr lang="el-GR" dirty="0"/>
              <a:t>Λειτουργία του επιθέτου σε περιγραφικό κείμενο.</a:t>
            </a:r>
          </a:p>
        </p:txBody>
      </p:sp>
    </p:spTree>
    <p:extLst>
      <p:ext uri="{BB962C8B-B14F-4D97-AF65-F5344CB8AC3E}">
        <p14:creationId xmlns:p14="http://schemas.microsoft.com/office/powerpoint/2010/main" val="116706134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6C031F43-6282-6FB6-6119-EC0520A1B467}"/>
              </a:ext>
            </a:extLst>
          </p:cNvPr>
          <p:cNvSpPr>
            <a:spLocks noGrp="1"/>
          </p:cNvSpPr>
          <p:nvPr>
            <p:ph type="title"/>
          </p:nvPr>
        </p:nvSpPr>
        <p:spPr/>
        <p:txBody>
          <a:bodyPr/>
          <a:lstStyle/>
          <a:p>
            <a:r>
              <a:rPr lang="el-GR" dirty="0"/>
              <a:t>Πρακτικές Κριτικής Πλαισίωσης</a:t>
            </a:r>
          </a:p>
        </p:txBody>
      </p:sp>
      <p:pic>
        <p:nvPicPr>
          <p:cNvPr id="5" name="Θέση περιεχομένου 4">
            <a:extLst>
              <a:ext uri="{FF2B5EF4-FFF2-40B4-BE49-F238E27FC236}">
                <a16:creationId xmlns:a16="http://schemas.microsoft.com/office/drawing/2014/main" id="{EFF8A628-8096-6518-DCA7-858045F59EA4}"/>
              </a:ext>
            </a:extLst>
          </p:cNvPr>
          <p:cNvPicPr>
            <a:picLocks noGrp="1" noChangeAspect="1"/>
          </p:cNvPicPr>
          <p:nvPr>
            <p:ph sz="half" idx="1"/>
          </p:nvPr>
        </p:nvPicPr>
        <p:blipFill>
          <a:blip r:embed="rId2"/>
          <a:stretch>
            <a:fillRect/>
          </a:stretch>
        </p:blipFill>
        <p:spPr>
          <a:xfrm>
            <a:off x="1311283" y="1754659"/>
            <a:ext cx="4200508" cy="4605981"/>
          </a:xfrm>
          <a:prstGeom prst="rect">
            <a:avLst/>
          </a:prstGeom>
        </p:spPr>
      </p:pic>
      <p:sp>
        <p:nvSpPr>
          <p:cNvPr id="4" name="Θέση περιεχομένου 3">
            <a:extLst>
              <a:ext uri="{FF2B5EF4-FFF2-40B4-BE49-F238E27FC236}">
                <a16:creationId xmlns:a16="http://schemas.microsoft.com/office/drawing/2014/main" id="{B18BFAA4-8E9D-41B3-E0DD-05FA1B6F28B4}"/>
              </a:ext>
            </a:extLst>
          </p:cNvPr>
          <p:cNvSpPr>
            <a:spLocks noGrp="1"/>
          </p:cNvSpPr>
          <p:nvPr>
            <p:ph sz="half" idx="2"/>
          </p:nvPr>
        </p:nvSpPr>
        <p:spPr/>
        <p:txBody>
          <a:bodyPr/>
          <a:lstStyle/>
          <a:p>
            <a:r>
              <a:rPr lang="el-GR" dirty="0"/>
              <a:t>Εδώ επιχειρείται κριτική ερμηνεία ενός κειμένου με βάση την ένταξή του στο κοινωνικό και πολιτισμικό πλαίσιο μέσα στο οποίο παράγεται και λειτουργεί.</a:t>
            </a:r>
          </a:p>
          <a:p>
            <a:endParaRPr lang="el-GR" dirty="0"/>
          </a:p>
        </p:txBody>
      </p:sp>
    </p:spTree>
    <p:extLst>
      <p:ext uri="{BB962C8B-B14F-4D97-AF65-F5344CB8AC3E}">
        <p14:creationId xmlns:p14="http://schemas.microsoft.com/office/powerpoint/2010/main" val="187927797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4455F972-ED24-F6B7-B392-65C50F2B5C4D}"/>
              </a:ext>
            </a:extLst>
          </p:cNvPr>
          <p:cNvSpPr>
            <a:spLocks noGrp="1"/>
          </p:cNvSpPr>
          <p:nvPr>
            <p:ph type="title"/>
          </p:nvPr>
        </p:nvSpPr>
        <p:spPr/>
        <p:txBody>
          <a:bodyPr/>
          <a:lstStyle/>
          <a:p>
            <a:r>
              <a:rPr lang="el-GR" dirty="0"/>
              <a:t>Πρακτικές Μετασχηματισμένης Πρακτικής</a:t>
            </a:r>
          </a:p>
        </p:txBody>
      </p:sp>
      <p:sp>
        <p:nvSpPr>
          <p:cNvPr id="3" name="Θέση περιεχομένου 2">
            <a:extLst>
              <a:ext uri="{FF2B5EF4-FFF2-40B4-BE49-F238E27FC236}">
                <a16:creationId xmlns:a16="http://schemas.microsoft.com/office/drawing/2014/main" id="{4A5CBA80-94D3-8BC3-4DDD-0E7D905C603D}"/>
              </a:ext>
            </a:extLst>
          </p:cNvPr>
          <p:cNvSpPr>
            <a:spLocks noGrp="1"/>
          </p:cNvSpPr>
          <p:nvPr>
            <p:ph idx="1"/>
          </p:nvPr>
        </p:nvSpPr>
        <p:spPr/>
        <p:txBody>
          <a:bodyPr/>
          <a:lstStyle/>
          <a:p>
            <a:r>
              <a:rPr lang="el-GR" dirty="0"/>
              <a:t>Παραγωγή κειμένου γραπτού ή προφορικού λόγου από τους μαθητές όπου έχουν μεταφέρει, προσαρμόσει και εντάξει σε ανάλογο ή διαφορετικό επικοινωνιακό πλαίσιο.</a:t>
            </a:r>
          </a:p>
          <a:p>
            <a:r>
              <a:rPr lang="el-GR" dirty="0"/>
              <a:t>Οι προϋποθέσεις για αυτό είναι να προβλέπονται αλληλεπιδραστικές δραστηριότητες.</a:t>
            </a:r>
          </a:p>
          <a:p>
            <a:r>
              <a:rPr lang="el-GR" dirty="0"/>
              <a:t>Να υπάρχει χρόνος και υποστήριξη για αυτές,</a:t>
            </a:r>
          </a:p>
          <a:p>
            <a:r>
              <a:rPr lang="el-GR" dirty="0"/>
              <a:t>Να τίθεται ένα επικοινωνιακό πρόβλημα προς επίλυση</a:t>
            </a:r>
          </a:p>
          <a:p>
            <a:r>
              <a:rPr lang="el-GR" dirty="0"/>
              <a:t>Να ορίζεται το επικοινωνιακό πλαίσιο ( κυρίως ο σκοπός και ο αποδέκτης) ώστε να δομείται και οργανώνεται ανάλογα το κείμενο.</a:t>
            </a:r>
          </a:p>
          <a:p>
            <a:endParaRPr lang="el-GR" dirty="0"/>
          </a:p>
        </p:txBody>
      </p:sp>
    </p:spTree>
    <p:extLst>
      <p:ext uri="{BB962C8B-B14F-4D97-AF65-F5344CB8AC3E}">
        <p14:creationId xmlns:p14="http://schemas.microsoft.com/office/powerpoint/2010/main" val="146652185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E0EBD0BF-401E-B8AF-29E2-A5D25C6964F3}"/>
              </a:ext>
            </a:extLst>
          </p:cNvPr>
          <p:cNvSpPr>
            <a:spLocks noGrp="1"/>
          </p:cNvSpPr>
          <p:nvPr>
            <p:ph type="title"/>
          </p:nvPr>
        </p:nvSpPr>
        <p:spPr/>
        <p:txBody>
          <a:bodyPr/>
          <a:lstStyle/>
          <a:p>
            <a:r>
              <a:rPr lang="el-GR" dirty="0"/>
              <a:t>Επικοινωνιακές δραστηριότητες παραγωγής λόγου </a:t>
            </a:r>
          </a:p>
        </p:txBody>
      </p:sp>
      <p:pic>
        <p:nvPicPr>
          <p:cNvPr id="6" name="Θέση περιεχομένου 5">
            <a:extLst>
              <a:ext uri="{FF2B5EF4-FFF2-40B4-BE49-F238E27FC236}">
                <a16:creationId xmlns:a16="http://schemas.microsoft.com/office/drawing/2014/main" id="{5E6F4683-C68B-CC5B-001C-5983FE433E8C}"/>
              </a:ext>
            </a:extLst>
          </p:cNvPr>
          <p:cNvPicPr>
            <a:picLocks noGrp="1" noChangeAspect="1"/>
          </p:cNvPicPr>
          <p:nvPr>
            <p:ph sz="half" idx="1"/>
          </p:nvPr>
        </p:nvPicPr>
        <p:blipFill>
          <a:blip r:embed="rId2"/>
          <a:stretch>
            <a:fillRect/>
          </a:stretch>
        </p:blipFill>
        <p:spPr>
          <a:xfrm>
            <a:off x="810001" y="1663135"/>
            <a:ext cx="4500554" cy="4197915"/>
          </a:xfrm>
        </p:spPr>
      </p:pic>
      <p:pic>
        <p:nvPicPr>
          <p:cNvPr id="8" name="Θέση περιεχομένου 7">
            <a:extLst>
              <a:ext uri="{FF2B5EF4-FFF2-40B4-BE49-F238E27FC236}">
                <a16:creationId xmlns:a16="http://schemas.microsoft.com/office/drawing/2014/main" id="{2DCF4B13-E348-D2A8-9956-ADDBA3944FF6}"/>
              </a:ext>
            </a:extLst>
          </p:cNvPr>
          <p:cNvPicPr>
            <a:picLocks noGrp="1" noChangeAspect="1"/>
          </p:cNvPicPr>
          <p:nvPr>
            <p:ph sz="half" idx="2"/>
          </p:nvPr>
        </p:nvPicPr>
        <p:blipFill>
          <a:blip r:embed="rId3"/>
          <a:stretch>
            <a:fillRect/>
          </a:stretch>
        </p:blipFill>
        <p:spPr>
          <a:xfrm>
            <a:off x="6881447" y="1663135"/>
            <a:ext cx="4038599" cy="4197915"/>
          </a:xfrm>
        </p:spPr>
      </p:pic>
    </p:spTree>
    <p:extLst>
      <p:ext uri="{BB962C8B-B14F-4D97-AF65-F5344CB8AC3E}">
        <p14:creationId xmlns:p14="http://schemas.microsoft.com/office/powerpoint/2010/main" val="248538513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5EE8A415-FCBD-A2E8-BE00-508038086DAD}"/>
              </a:ext>
            </a:extLst>
          </p:cNvPr>
          <p:cNvSpPr>
            <a:spLocks noGrp="1"/>
          </p:cNvSpPr>
          <p:nvPr>
            <p:ph type="title"/>
          </p:nvPr>
        </p:nvSpPr>
        <p:spPr/>
        <p:txBody>
          <a:bodyPr/>
          <a:lstStyle/>
          <a:p>
            <a:r>
              <a:rPr lang="el-GR" dirty="0"/>
              <a:t>Βιβλιογραφία</a:t>
            </a:r>
          </a:p>
        </p:txBody>
      </p:sp>
      <p:sp>
        <p:nvSpPr>
          <p:cNvPr id="3" name="Θέση περιεχομένου 2">
            <a:extLst>
              <a:ext uri="{FF2B5EF4-FFF2-40B4-BE49-F238E27FC236}">
                <a16:creationId xmlns:a16="http://schemas.microsoft.com/office/drawing/2014/main" id="{68B276E4-8045-F37E-15DB-FAB299AAF17C}"/>
              </a:ext>
            </a:extLst>
          </p:cNvPr>
          <p:cNvSpPr>
            <a:spLocks noGrp="1"/>
          </p:cNvSpPr>
          <p:nvPr>
            <p:ph idx="1"/>
          </p:nvPr>
        </p:nvSpPr>
        <p:spPr/>
        <p:txBody>
          <a:bodyPr/>
          <a:lstStyle/>
          <a:p>
            <a:r>
              <a:rPr lang="el-GR" dirty="0"/>
              <a:t>Χατζησαββίδης, Σ. (2005). Από την παιδαγωγική του </a:t>
            </a:r>
            <a:r>
              <a:rPr lang="el-GR" dirty="0" err="1"/>
              <a:t>γραμματισμού</a:t>
            </a:r>
            <a:r>
              <a:rPr lang="el-GR" dirty="0"/>
              <a:t> στους </a:t>
            </a:r>
            <a:r>
              <a:rPr lang="el-GR" dirty="0" err="1"/>
              <a:t>πολυγραμματισμούς</a:t>
            </a:r>
            <a:r>
              <a:rPr lang="el-GR" dirty="0"/>
              <a:t>: νέες τάσεις, διαστάσεις και προοπτικές στη διδασκαλία της γλώσσας στο </a:t>
            </a:r>
            <a:r>
              <a:rPr lang="el-GR" i="1" dirty="0"/>
              <a:t>ΓΛΩΣΣΑ ΚΑΙ ΛΟΓΟΤΕΧΝΙΑ ΣΤΗΝ ΠΡΩΤΟΒΑΘΜΙΑ &amp; ΔΕΥΤΕΡΟΒΑΘΜΙΑ ΕΚΠΑΙΔΕΥΣΗ. (2005)</a:t>
            </a:r>
          </a:p>
          <a:p>
            <a:r>
              <a:rPr lang="el-GR" dirty="0" err="1"/>
              <a:t>Φτερνιάτη</a:t>
            </a:r>
            <a:r>
              <a:rPr lang="el-GR" dirty="0"/>
              <a:t>, Α. (2010). Το διδακτικό υλικό για το γλωσσικό μάθημα του δημοτικού και η παιδαγωγική του </a:t>
            </a:r>
            <a:r>
              <a:rPr lang="el-GR" dirty="0" err="1"/>
              <a:t>γραμματισμού</a:t>
            </a:r>
            <a:r>
              <a:rPr lang="el-GR" dirty="0"/>
              <a:t> και των </a:t>
            </a:r>
            <a:r>
              <a:rPr lang="el-GR" dirty="0" err="1"/>
              <a:t>πολυγραμματισμών</a:t>
            </a:r>
            <a:r>
              <a:rPr lang="el-GR" dirty="0"/>
              <a:t>. </a:t>
            </a:r>
            <a:r>
              <a:rPr lang="el-GR" i="1" dirty="0"/>
              <a:t>Νέα Παιδεία </a:t>
            </a:r>
            <a:r>
              <a:rPr lang="el-GR" dirty="0"/>
              <a:t>134</a:t>
            </a:r>
          </a:p>
        </p:txBody>
      </p:sp>
    </p:spTree>
    <p:extLst>
      <p:ext uri="{BB962C8B-B14F-4D97-AF65-F5344CB8AC3E}">
        <p14:creationId xmlns:p14="http://schemas.microsoft.com/office/powerpoint/2010/main" val="314464859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707C6B20-E777-2118-2DE5-76FFBE9B1758}"/>
              </a:ext>
            </a:extLst>
          </p:cNvPr>
          <p:cNvSpPr>
            <a:spLocks noGrp="1"/>
          </p:cNvSpPr>
          <p:nvPr>
            <p:ph type="title"/>
          </p:nvPr>
        </p:nvSpPr>
        <p:spPr/>
        <p:txBody>
          <a:bodyPr/>
          <a:lstStyle/>
          <a:p>
            <a:r>
              <a:rPr lang="el-GR" dirty="0"/>
              <a:t>Η επικοινωνιακή προσέγγιση</a:t>
            </a:r>
          </a:p>
        </p:txBody>
      </p:sp>
      <p:sp>
        <p:nvSpPr>
          <p:cNvPr id="3" name="Θέση περιεχομένου 2">
            <a:extLst>
              <a:ext uri="{FF2B5EF4-FFF2-40B4-BE49-F238E27FC236}">
                <a16:creationId xmlns:a16="http://schemas.microsoft.com/office/drawing/2014/main" id="{E37FA9AD-1504-A6A5-A1EE-991C40A3E979}"/>
              </a:ext>
            </a:extLst>
          </p:cNvPr>
          <p:cNvSpPr>
            <a:spLocks noGrp="1"/>
          </p:cNvSpPr>
          <p:nvPr>
            <p:ph idx="1"/>
          </p:nvPr>
        </p:nvSpPr>
        <p:spPr/>
        <p:txBody>
          <a:bodyPr/>
          <a:lstStyle/>
          <a:p>
            <a:r>
              <a:rPr lang="el-GR" dirty="0"/>
              <a:t>Δίνει έμφαση στην έννοια της </a:t>
            </a:r>
            <a:r>
              <a:rPr lang="el-GR" b="1" dirty="0"/>
              <a:t>επικοινωνίας</a:t>
            </a:r>
            <a:r>
              <a:rPr lang="el-GR" dirty="0"/>
              <a:t> </a:t>
            </a:r>
          </a:p>
        </p:txBody>
      </p:sp>
      <p:graphicFrame>
        <p:nvGraphicFramePr>
          <p:cNvPr id="6" name="Διάγραμμα 5">
            <a:extLst>
              <a:ext uri="{FF2B5EF4-FFF2-40B4-BE49-F238E27FC236}">
                <a16:creationId xmlns:a16="http://schemas.microsoft.com/office/drawing/2014/main" id="{235E4DD1-9574-DB77-4BC8-8BD7E0C88BF6}"/>
              </a:ext>
            </a:extLst>
          </p:cNvPr>
          <p:cNvGraphicFramePr/>
          <p:nvPr>
            <p:extLst>
              <p:ext uri="{D42A27DB-BD31-4B8C-83A1-F6EECF244321}">
                <p14:modId xmlns:p14="http://schemas.microsoft.com/office/powerpoint/2010/main" val="3343356720"/>
              </p:ext>
            </p:extLst>
          </p:nvPr>
        </p:nvGraphicFramePr>
        <p:xfrm>
          <a:off x="6095999" y="1952368"/>
          <a:ext cx="5626443" cy="445844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41781828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7510C628-B7BF-D5CC-7636-066EF790847C}"/>
              </a:ext>
            </a:extLst>
          </p:cNvPr>
          <p:cNvSpPr>
            <a:spLocks noGrp="1"/>
          </p:cNvSpPr>
          <p:nvPr>
            <p:ph type="title"/>
          </p:nvPr>
        </p:nvSpPr>
        <p:spPr/>
        <p:txBody>
          <a:bodyPr/>
          <a:lstStyle/>
          <a:p>
            <a:r>
              <a:rPr lang="el-GR" dirty="0"/>
              <a:t>Επικοινωνία </a:t>
            </a:r>
          </a:p>
        </p:txBody>
      </p:sp>
      <p:sp>
        <p:nvSpPr>
          <p:cNvPr id="3" name="Θέση περιεχομένου 2">
            <a:extLst>
              <a:ext uri="{FF2B5EF4-FFF2-40B4-BE49-F238E27FC236}">
                <a16:creationId xmlns:a16="http://schemas.microsoft.com/office/drawing/2014/main" id="{98DD86E1-E19E-EED1-3BE0-FD3B63257B1F}"/>
              </a:ext>
            </a:extLst>
          </p:cNvPr>
          <p:cNvSpPr>
            <a:spLocks noGrp="1"/>
          </p:cNvSpPr>
          <p:nvPr>
            <p:ph idx="1"/>
          </p:nvPr>
        </p:nvSpPr>
        <p:spPr>
          <a:xfrm>
            <a:off x="818712" y="1639331"/>
            <a:ext cx="10554574" cy="3970637"/>
          </a:xfrm>
        </p:spPr>
        <p:txBody>
          <a:bodyPr/>
          <a:lstStyle/>
          <a:p>
            <a:r>
              <a:rPr lang="el-GR" dirty="0"/>
              <a:t>Σύστημα άρρητων κανονικοτήτων, οι οποίες μεταβιβάζονται και </a:t>
            </a:r>
            <a:r>
              <a:rPr lang="el-GR" dirty="0" err="1"/>
              <a:t>κατακτώνται</a:t>
            </a:r>
            <a:r>
              <a:rPr lang="el-GR" dirty="0"/>
              <a:t> με τη χρήση.</a:t>
            </a:r>
          </a:p>
          <a:p>
            <a:endParaRPr lang="el-GR" dirty="0"/>
          </a:p>
          <a:p>
            <a:endParaRPr lang="el-GR" dirty="0"/>
          </a:p>
          <a:p>
            <a:endParaRPr lang="el-GR" dirty="0"/>
          </a:p>
        </p:txBody>
      </p:sp>
      <p:sp>
        <p:nvSpPr>
          <p:cNvPr id="4" name="Βέλος: Δεξιό 3">
            <a:extLst>
              <a:ext uri="{FF2B5EF4-FFF2-40B4-BE49-F238E27FC236}">
                <a16:creationId xmlns:a16="http://schemas.microsoft.com/office/drawing/2014/main" id="{DBB6EA0D-899C-5864-C898-D0D5E6906129}"/>
              </a:ext>
            </a:extLst>
          </p:cNvPr>
          <p:cNvSpPr/>
          <p:nvPr/>
        </p:nvSpPr>
        <p:spPr>
          <a:xfrm>
            <a:off x="1416909" y="3653364"/>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graphicFrame>
        <p:nvGraphicFramePr>
          <p:cNvPr id="6" name="Διάγραμμα 5">
            <a:extLst>
              <a:ext uri="{FF2B5EF4-FFF2-40B4-BE49-F238E27FC236}">
                <a16:creationId xmlns:a16="http://schemas.microsoft.com/office/drawing/2014/main" id="{C415529B-8640-71CE-E92F-109589266462}"/>
              </a:ext>
            </a:extLst>
          </p:cNvPr>
          <p:cNvGraphicFramePr/>
          <p:nvPr>
            <p:extLst>
              <p:ext uri="{D42A27DB-BD31-4B8C-83A1-F6EECF244321}">
                <p14:modId xmlns:p14="http://schemas.microsoft.com/office/powerpoint/2010/main" val="4040835599"/>
              </p:ext>
            </p:extLst>
          </p:nvPr>
        </p:nvGraphicFramePr>
        <p:xfrm>
          <a:off x="2395316" y="3319849"/>
          <a:ext cx="7764683" cy="241368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34735559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FC8D5C67-69C8-A16E-6D69-B946C3D26AC6}"/>
              </a:ext>
            </a:extLst>
          </p:cNvPr>
          <p:cNvSpPr>
            <a:spLocks noGrp="1"/>
          </p:cNvSpPr>
          <p:nvPr>
            <p:ph type="title"/>
          </p:nvPr>
        </p:nvSpPr>
        <p:spPr/>
        <p:txBody>
          <a:bodyPr/>
          <a:lstStyle/>
          <a:p>
            <a:r>
              <a:rPr lang="el-GR" dirty="0"/>
              <a:t>Επικοινωνιακή ικανότητα</a:t>
            </a:r>
          </a:p>
        </p:txBody>
      </p:sp>
      <p:sp>
        <p:nvSpPr>
          <p:cNvPr id="3" name="Θέση περιεχομένου 2">
            <a:extLst>
              <a:ext uri="{FF2B5EF4-FFF2-40B4-BE49-F238E27FC236}">
                <a16:creationId xmlns:a16="http://schemas.microsoft.com/office/drawing/2014/main" id="{8BDECCD8-1AEB-0BB3-AA93-3E1D10AA81CD}"/>
              </a:ext>
            </a:extLst>
          </p:cNvPr>
          <p:cNvSpPr>
            <a:spLocks noGrp="1"/>
          </p:cNvSpPr>
          <p:nvPr>
            <p:ph idx="1"/>
          </p:nvPr>
        </p:nvSpPr>
        <p:spPr/>
        <p:txBody>
          <a:bodyPr/>
          <a:lstStyle/>
          <a:p>
            <a:r>
              <a:rPr lang="el-GR" dirty="0"/>
              <a:t>Αντικειμενικά μετρήσιμη ικανότητα χρήσης της γλώσσας σε διάφορα πλαίσια επικοινωνίας.</a:t>
            </a:r>
          </a:p>
          <a:p>
            <a:r>
              <a:rPr lang="el-GR" dirty="0"/>
              <a:t>Σε αυτή βασίστηκαν τα εγχειρίδια γλωσσικής διδασκαλίας, όπου έγινε κατάτμηση του γλωσσικού φαινομένου  σε επιμέρους διαστάσεις, τις λεκτικές πράξεις.</a:t>
            </a:r>
          </a:p>
          <a:p>
            <a:r>
              <a:rPr lang="el-GR" dirty="0"/>
              <a:t>Ωστόσο δεν είναι απλώς μια λίστα γλωσσικών πράξεων που </a:t>
            </a:r>
            <a:r>
              <a:rPr lang="el-GR" dirty="0" err="1"/>
              <a:t>χει</a:t>
            </a:r>
            <a:r>
              <a:rPr lang="el-GR" dirty="0"/>
              <a:t> ο χρήστης μιας γλώσσας, αλλά μια δυναμική επιλογή των κατάλληλων στρατηγικών, με τις οποίες </a:t>
            </a:r>
            <a:r>
              <a:rPr lang="el-GR" dirty="0" err="1"/>
              <a:t>πλαιδιώνεται</a:t>
            </a:r>
            <a:r>
              <a:rPr lang="el-GR" dirty="0"/>
              <a:t> επικοινωνιακά ο λόγος.</a:t>
            </a:r>
          </a:p>
        </p:txBody>
      </p:sp>
    </p:spTree>
    <p:extLst>
      <p:ext uri="{BB962C8B-B14F-4D97-AF65-F5344CB8AC3E}">
        <p14:creationId xmlns:p14="http://schemas.microsoft.com/office/powerpoint/2010/main" val="280546280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E4C6C70A-A9D6-36D8-F839-5FA458144812}"/>
              </a:ext>
            </a:extLst>
          </p:cNvPr>
          <p:cNvSpPr>
            <a:spLocks noGrp="1"/>
          </p:cNvSpPr>
          <p:nvPr>
            <p:ph type="title"/>
          </p:nvPr>
        </p:nvSpPr>
        <p:spPr/>
        <p:txBody>
          <a:bodyPr/>
          <a:lstStyle/>
          <a:p>
            <a:r>
              <a:rPr lang="el-GR" dirty="0"/>
              <a:t>Σκοπός διδασκαλίας της γλώσσας</a:t>
            </a:r>
          </a:p>
        </p:txBody>
      </p:sp>
      <p:sp>
        <p:nvSpPr>
          <p:cNvPr id="3" name="Θέση περιεχομένου 2">
            <a:extLst>
              <a:ext uri="{FF2B5EF4-FFF2-40B4-BE49-F238E27FC236}">
                <a16:creationId xmlns:a16="http://schemas.microsoft.com/office/drawing/2014/main" id="{9C688372-1085-662E-5DA8-90AAA5F4229A}"/>
              </a:ext>
            </a:extLst>
          </p:cNvPr>
          <p:cNvSpPr>
            <a:spLocks noGrp="1"/>
          </p:cNvSpPr>
          <p:nvPr>
            <p:ph idx="1"/>
          </p:nvPr>
        </p:nvSpPr>
        <p:spPr/>
        <p:txBody>
          <a:bodyPr/>
          <a:lstStyle/>
          <a:p>
            <a:r>
              <a:rPr lang="el-GR" dirty="0"/>
              <a:t>Επεκτείνεται με την επίδραση της Ανάλυσης Λόγου και της Κειμενογλωσσολογίας πέρα από την απόκτηση της επικοινωνιακής ικανότητας και στην καλλιέργεια της ικανότητας επιλογής των συμβάσεων του ανάλογου </a:t>
            </a:r>
            <a:r>
              <a:rPr lang="el-GR" dirty="0" err="1"/>
              <a:t>κειμενικού</a:t>
            </a:r>
            <a:r>
              <a:rPr lang="el-GR" dirty="0"/>
              <a:t> είδους, ώστε να επιτευχθούν οι κοινωνικοί σκοποί που θέτουν οι μαθητές σε κάθε τομέα δράσης.</a:t>
            </a:r>
          </a:p>
          <a:p>
            <a:r>
              <a:rPr lang="el-GR" dirty="0"/>
              <a:t>Αυτή η προσέγγιση φέρνει στο επίκεντρο την έννοια του </a:t>
            </a:r>
            <a:r>
              <a:rPr lang="el-GR" dirty="0" err="1"/>
              <a:t>γραμματισμού</a:t>
            </a:r>
            <a:r>
              <a:rPr lang="el-GR" dirty="0"/>
              <a:t>, μιας κοινωνικής πρακτικής που δεν είναι στατική και σταθερή, αλλά επαναπροσδιορίζεται κάθε φορά σε σχέση με το </a:t>
            </a:r>
            <a:r>
              <a:rPr lang="el-GR" dirty="0" err="1"/>
              <a:t>κοινωνικοπολιτισμικό</a:t>
            </a:r>
            <a:r>
              <a:rPr lang="el-GR" dirty="0"/>
              <a:t> περιβάλλον στο οποίο συμβαίνει.</a:t>
            </a:r>
          </a:p>
          <a:p>
            <a:endParaRPr lang="el-GR" dirty="0"/>
          </a:p>
        </p:txBody>
      </p:sp>
    </p:spTree>
    <p:extLst>
      <p:ext uri="{BB962C8B-B14F-4D97-AF65-F5344CB8AC3E}">
        <p14:creationId xmlns:p14="http://schemas.microsoft.com/office/powerpoint/2010/main" val="222147009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FF281DDA-0986-CF7F-BF51-F07CC5F1A20D}"/>
              </a:ext>
            </a:extLst>
          </p:cNvPr>
          <p:cNvSpPr>
            <a:spLocks noGrp="1"/>
          </p:cNvSpPr>
          <p:nvPr>
            <p:ph type="title"/>
          </p:nvPr>
        </p:nvSpPr>
        <p:spPr/>
        <p:txBody>
          <a:bodyPr/>
          <a:lstStyle/>
          <a:p>
            <a:r>
              <a:rPr lang="el-GR" dirty="0"/>
              <a:t>Παιδαγωγική του </a:t>
            </a:r>
            <a:r>
              <a:rPr lang="el-GR" dirty="0" err="1"/>
              <a:t>γραμματισμού</a:t>
            </a:r>
            <a:endParaRPr lang="el-GR" dirty="0"/>
          </a:p>
        </p:txBody>
      </p:sp>
      <p:sp>
        <p:nvSpPr>
          <p:cNvPr id="3" name="Θέση περιεχομένου 2">
            <a:extLst>
              <a:ext uri="{FF2B5EF4-FFF2-40B4-BE49-F238E27FC236}">
                <a16:creationId xmlns:a16="http://schemas.microsoft.com/office/drawing/2014/main" id="{D8AD3B67-63D8-3F91-6ABF-B71334EF1C4F}"/>
              </a:ext>
            </a:extLst>
          </p:cNvPr>
          <p:cNvSpPr>
            <a:spLocks noGrp="1"/>
          </p:cNvSpPr>
          <p:nvPr>
            <p:ph idx="1"/>
          </p:nvPr>
        </p:nvSpPr>
        <p:spPr/>
        <p:txBody>
          <a:bodyPr/>
          <a:lstStyle/>
          <a:p>
            <a:r>
              <a:rPr lang="el-GR" dirty="0"/>
              <a:t>Βασίζεται στην αντίληψή του </a:t>
            </a:r>
            <a:r>
              <a:rPr lang="el-GR" dirty="0" err="1"/>
              <a:t>γραμματισμού</a:t>
            </a:r>
            <a:r>
              <a:rPr lang="el-GR" dirty="0"/>
              <a:t> κατά την οποία η γλώσσα δεν εκλαμβάνεται ως αντικείμενο γνώσης, αλλά ως μέσο για την κριτική προσέγγισης της γνώσης και της κοινωνικής και πολιτισμικής πραγματικότητας από την οποία διαμορφώνεται και την οποία διαμορφώνει.</a:t>
            </a:r>
          </a:p>
          <a:p>
            <a:r>
              <a:rPr lang="el-GR" dirty="0"/>
              <a:t>Διδακτικές προτάσεις που συγκροτούν και της αρχές αυτής της παιδαγωγικής είναι οι εξής:</a:t>
            </a:r>
          </a:p>
        </p:txBody>
      </p:sp>
    </p:spTree>
    <p:extLst>
      <p:ext uri="{BB962C8B-B14F-4D97-AF65-F5344CB8AC3E}">
        <p14:creationId xmlns:p14="http://schemas.microsoft.com/office/powerpoint/2010/main" val="391596683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9CE40DEB-9067-4C5D-7917-BA16083C0E7C}"/>
              </a:ext>
            </a:extLst>
          </p:cNvPr>
          <p:cNvSpPr>
            <a:spLocks noGrp="1"/>
          </p:cNvSpPr>
          <p:nvPr>
            <p:ph type="title"/>
          </p:nvPr>
        </p:nvSpPr>
        <p:spPr/>
        <p:txBody>
          <a:bodyPr/>
          <a:lstStyle/>
          <a:p>
            <a:r>
              <a:rPr lang="el-GR" dirty="0"/>
              <a:t>Αρχές παιδαγωγικής του </a:t>
            </a:r>
            <a:r>
              <a:rPr lang="el-GR" dirty="0" err="1"/>
              <a:t>γραμματισμού</a:t>
            </a:r>
            <a:endParaRPr lang="el-GR" dirty="0"/>
          </a:p>
        </p:txBody>
      </p:sp>
      <p:graphicFrame>
        <p:nvGraphicFramePr>
          <p:cNvPr id="4" name="Θέση περιεχομένου 3">
            <a:extLst>
              <a:ext uri="{FF2B5EF4-FFF2-40B4-BE49-F238E27FC236}">
                <a16:creationId xmlns:a16="http://schemas.microsoft.com/office/drawing/2014/main" id="{1750AEFF-E403-F042-88F3-5B70DD2662F9}"/>
              </a:ext>
            </a:extLst>
          </p:cNvPr>
          <p:cNvGraphicFramePr>
            <a:graphicFrameLocks noGrp="1"/>
          </p:cNvGraphicFramePr>
          <p:nvPr>
            <p:ph idx="1"/>
            <p:extLst>
              <p:ext uri="{D42A27DB-BD31-4B8C-83A1-F6EECF244321}">
                <p14:modId xmlns:p14="http://schemas.microsoft.com/office/powerpoint/2010/main" val="2762117634"/>
              </p:ext>
            </p:extLst>
          </p:nvPr>
        </p:nvGraphicFramePr>
        <p:xfrm>
          <a:off x="819150" y="2222500"/>
          <a:ext cx="10553700" cy="36369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47385830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6F73EA08-013B-3F13-23BF-1755C649D752}"/>
              </a:ext>
            </a:extLst>
          </p:cNvPr>
          <p:cNvSpPr>
            <a:spLocks noGrp="1"/>
          </p:cNvSpPr>
          <p:nvPr>
            <p:ph type="title"/>
          </p:nvPr>
        </p:nvSpPr>
        <p:spPr/>
        <p:txBody>
          <a:bodyPr/>
          <a:lstStyle/>
          <a:p>
            <a:r>
              <a:rPr lang="el-GR" dirty="0"/>
              <a:t>Αυξανόμενη απαίτηση για απόκτηση δεξιοτήτων</a:t>
            </a:r>
          </a:p>
        </p:txBody>
      </p:sp>
      <p:sp>
        <p:nvSpPr>
          <p:cNvPr id="3" name="Θέση περιεχομένου 2">
            <a:extLst>
              <a:ext uri="{FF2B5EF4-FFF2-40B4-BE49-F238E27FC236}">
                <a16:creationId xmlns:a16="http://schemas.microsoft.com/office/drawing/2014/main" id="{FF1BE962-9A90-EB1E-EB12-30B2054BA282}"/>
              </a:ext>
            </a:extLst>
          </p:cNvPr>
          <p:cNvSpPr>
            <a:spLocks noGrp="1"/>
          </p:cNvSpPr>
          <p:nvPr>
            <p:ph idx="1"/>
          </p:nvPr>
        </p:nvSpPr>
        <p:spPr/>
        <p:txBody>
          <a:bodyPr/>
          <a:lstStyle/>
          <a:p>
            <a:r>
              <a:rPr lang="el-GR" dirty="0"/>
              <a:t>Έχει προκύψει και αναμφίβολα επιδρά και στην εκπαίδευση λόγο της οικονομικής και κοινωνικής πραγματικότητας που έχει διαμορφωθεί τις τελευταίες δεκαετίες στις χώρες του δυτικού κόσμου, όπου έχουμε γλωσσική και πολιτισμική πολυμορφία κοινωνιών, εξάπλωση της σύγχρονης τεχνολογίας, κυριαρχία των ΜΜΕ, </a:t>
            </a:r>
            <a:r>
              <a:rPr lang="el-GR" dirty="0" err="1"/>
              <a:t>πολυτροπικότητα</a:t>
            </a:r>
            <a:r>
              <a:rPr lang="el-GR" dirty="0"/>
              <a:t> κειμένων κλπ.</a:t>
            </a:r>
          </a:p>
          <a:p>
            <a:r>
              <a:rPr lang="el-GR" dirty="0"/>
              <a:t>Το πλαίσιο στο οποίο θα ήταν δυνατή διδακτικά η προσέγγιση του νέου περιβάλλοντος και των απαιτήσεών του, ονομάζεται </a:t>
            </a:r>
            <a:r>
              <a:rPr lang="el-GR" dirty="0" err="1"/>
              <a:t>πολυγραμματισμοί</a:t>
            </a:r>
            <a:r>
              <a:rPr lang="el-GR" dirty="0"/>
              <a:t>.</a:t>
            </a:r>
          </a:p>
        </p:txBody>
      </p:sp>
    </p:spTree>
    <p:extLst>
      <p:ext uri="{BB962C8B-B14F-4D97-AF65-F5344CB8AC3E}">
        <p14:creationId xmlns:p14="http://schemas.microsoft.com/office/powerpoint/2010/main" val="3127907567"/>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Αξιομνημόνευτο">
  <a:themeElements>
    <a:clrScheme name="Quotable">
      <a:dk1>
        <a:sysClr val="windowText" lastClr="000000"/>
      </a:dk1>
      <a:lt1>
        <a:sysClr val="window" lastClr="FFFFFF"/>
      </a:lt1>
      <a:dk2>
        <a:srgbClr val="212121"/>
      </a:dk2>
      <a:lt2>
        <a:srgbClr val="636363"/>
      </a:lt2>
      <a:accent1>
        <a:srgbClr val="9ECD33"/>
      </a:accent1>
      <a:accent2>
        <a:srgbClr val="E19933"/>
      </a:accent2>
      <a:accent3>
        <a:srgbClr val="DC5D3D"/>
      </a:accent3>
      <a:accent4>
        <a:srgbClr val="A967CB"/>
      </a:accent4>
      <a:accent5>
        <a:srgbClr val="5EA5DD"/>
      </a:accent5>
      <a:accent6>
        <a:srgbClr val="44BEA9"/>
      </a:accent6>
      <a:hlink>
        <a:srgbClr val="8F8F8F"/>
      </a:hlink>
      <a:folHlink>
        <a:srgbClr val="A5A5A5"/>
      </a:folHlink>
    </a:clrScheme>
    <a:fontScheme name="Quotable">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Quotable">
      <a:fillStyleLst>
        <a:solidFill>
          <a:schemeClr val="phClr"/>
        </a:solidFill>
        <a:gradFill rotWithShape="1">
          <a:gsLst>
            <a:gs pos="0">
              <a:schemeClr val="phClr">
                <a:tint val="80000"/>
                <a:lumMod val="105000"/>
              </a:schemeClr>
            </a:gs>
            <a:gs pos="100000">
              <a:schemeClr val="phClr">
                <a:tint val="90000"/>
              </a:schemeClr>
            </a:gs>
          </a:gsLst>
          <a:lin ang="5400000" scaled="0"/>
        </a:gradFill>
        <a:blipFill rotWithShape="1">
          <a:blip xmlns:r="http://schemas.openxmlformats.org/officeDocument/2006/relationships" r:embed="rId1">
            <a:duotone>
              <a:schemeClr val="phClr">
                <a:tint val="98000"/>
                <a:lumMod val="102000"/>
              </a:schemeClr>
              <a:schemeClr val="phClr">
                <a:shade val="98000"/>
                <a:lumMod val="98000"/>
              </a:schemeClr>
            </a:duotone>
          </a:blip>
          <a:tile tx="0" ty="0" sx="100000" sy="100000" flip="none" algn="tl"/>
        </a:blipFill>
      </a:fillStyleLst>
      <a:lnStyleLst>
        <a:ln w="9525" cap="rnd" cmpd="sng" algn="ctr">
          <a:solidFill>
            <a:schemeClr val="ph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effectStyle>
        <a:effectStyle>
          <a:effectLst>
            <a:innerShdw blurRad="63500" dist="25400" dir="13500000">
              <a:srgbClr val="000000">
                <a:alpha val="75000"/>
              </a:srgbClr>
            </a:innerShdw>
          </a:effectLst>
        </a:effectStyle>
      </a:effectStyleLst>
      <a:bgFillStyleLst>
        <a:solidFill>
          <a:schemeClr val="phClr"/>
        </a:solidFill>
        <a:gradFill rotWithShape="1">
          <a:gsLst>
            <a:gs pos="0">
              <a:schemeClr val="phClr">
                <a:tint val="100000"/>
              </a:schemeClr>
            </a:gs>
            <a:gs pos="100000">
              <a:schemeClr val="phClr">
                <a:tint val="84000"/>
                <a:shade val="84000"/>
                <a:lumMod val="90000"/>
              </a:schemeClr>
            </a:gs>
          </a:gsLst>
          <a:lin ang="5400000" scaled="0"/>
        </a:gradFill>
        <a:gradFill rotWithShape="1">
          <a:gsLst>
            <a:gs pos="0">
              <a:schemeClr val="phClr">
                <a:tint val="84000"/>
                <a:shade val="90000"/>
                <a:satMod val="120000"/>
                <a:lumMod val="90000"/>
              </a:schemeClr>
            </a:gs>
            <a:gs pos="100000">
              <a:schemeClr val="phClr"/>
            </a:gs>
          </a:gsLst>
          <a:lin ang="5400000" scaled="0"/>
        </a:gradFill>
      </a:bgFillStyleLst>
    </a:fmtScheme>
  </a:themeElements>
  <a:objectDefaults/>
  <a:extraClrSchemeLst/>
  <a:extLst>
    <a:ext uri="{05A4C25C-085E-4340-85A3-A5531E510DB2}">
      <thm15:themeFamily xmlns:thm15="http://schemas.microsoft.com/office/thememl/2012/main" name="Quotable" id="{39EC5628-30ED-4578-ACD8-9820EDB8E15A}" vid="{98D1675B-7325-48AD-994B-0DEF3379A98D}"/>
    </a:ext>
  </a:extLst>
</a:theme>
</file>

<file path=docProps/app.xml><?xml version="1.0" encoding="utf-8"?>
<Properties xmlns="http://schemas.openxmlformats.org/officeDocument/2006/extended-properties" xmlns:vt="http://schemas.openxmlformats.org/officeDocument/2006/docPropsVTypes">
  <Template>TM03457503[[fn=Αξιομνημόνευτο]]</Template>
  <TotalTime>429</TotalTime>
  <Words>1642</Words>
  <Application>Microsoft Office PowerPoint</Application>
  <PresentationFormat>Ευρεία οθόνη</PresentationFormat>
  <Paragraphs>89</Paragraphs>
  <Slides>26</Slides>
  <Notes>0</Notes>
  <HiddenSlides>0</HiddenSlides>
  <MMClips>0</MMClips>
  <ScaleCrop>false</ScaleCrop>
  <HeadingPairs>
    <vt:vector size="6" baseType="variant">
      <vt:variant>
        <vt:lpstr>Γραμματοσειρές που χρησιμοποιούνται</vt:lpstr>
      </vt:variant>
      <vt:variant>
        <vt:i4>2</vt:i4>
      </vt:variant>
      <vt:variant>
        <vt:lpstr>Θέμα</vt:lpstr>
      </vt:variant>
      <vt:variant>
        <vt:i4>1</vt:i4>
      </vt:variant>
      <vt:variant>
        <vt:lpstr>Τίτλοι διαφανειών</vt:lpstr>
      </vt:variant>
      <vt:variant>
        <vt:i4>26</vt:i4>
      </vt:variant>
    </vt:vector>
  </HeadingPairs>
  <TitlesOfParts>
    <vt:vector size="29" baseType="lpstr">
      <vt:lpstr>Century Gothic</vt:lpstr>
      <vt:lpstr>Wingdings 2</vt:lpstr>
      <vt:lpstr>Αξιομνημόνευτο</vt:lpstr>
      <vt:lpstr>Από την παιδαγωγική του γραμματισμού στους πολυγραμματισμούς</vt:lpstr>
      <vt:lpstr>Το πλαίσιο </vt:lpstr>
      <vt:lpstr>Η επικοινωνιακή προσέγγιση</vt:lpstr>
      <vt:lpstr>Επικοινωνία </vt:lpstr>
      <vt:lpstr>Επικοινωνιακή ικανότητα</vt:lpstr>
      <vt:lpstr>Σκοπός διδασκαλίας της γλώσσας</vt:lpstr>
      <vt:lpstr>Παιδαγωγική του γραμματισμού</vt:lpstr>
      <vt:lpstr>Αρχές παιδαγωγικής του γραμματισμού</vt:lpstr>
      <vt:lpstr>Αυξανόμενη απαίτηση για απόκτηση δεξιοτήτων</vt:lpstr>
      <vt:lpstr>Ορισμός και αρχές παιδαγωγικής πολυγραμματισμών</vt:lpstr>
      <vt:lpstr>Προτάσεις γλωσσικής διδασκαλίας στο πλαίσιο του γραμματισμού και των Πολυγραμματισμών</vt:lpstr>
      <vt:lpstr>Διδακτικές πρακτικές με παραδείγματα</vt:lpstr>
      <vt:lpstr>Παρουσίαση του PowerPoint</vt:lpstr>
      <vt:lpstr>Παρουσίαση του PowerPoint</vt:lpstr>
      <vt:lpstr>Σχέδιο (Design)</vt:lpstr>
      <vt:lpstr>Φάσεις πραγμάτωσης του Σχεδίου μέσα στην τάξη</vt:lpstr>
      <vt:lpstr>Πρακτικές που αφορούν την Τοποθετημένη Πρακτική</vt:lpstr>
      <vt:lpstr>Πρακτικές που αφορούν Ανοιχτή Διδασκαλία</vt:lpstr>
      <vt:lpstr>Δραστηριότητες Συνειδητοποίησης/ ανάδειξης κειμενικής υπερδομής</vt:lpstr>
      <vt:lpstr>Δηλαδή Ερωτήσεις που αφορούν τα βασικά σημεία δομής ενός συγκεκριμένου κειμενικού είδους (αφηγηματικού, περιγραφικού κλπ)΄, όπως: </vt:lpstr>
      <vt:lpstr>Σαφείς αναφορές των βασικών σημείων δομής ενός περιγραφικού κειμένου και ενός επιχειρηματολογικού κειμένου</vt:lpstr>
      <vt:lpstr>Δραστηριότητες συνειδητοποίησης λειτουργικής γραμματικής</vt:lpstr>
      <vt:lpstr>Πρακτικές Κριτικής Πλαισίωσης</vt:lpstr>
      <vt:lpstr>Πρακτικές Μετασχηματισμένης Πρακτικής</vt:lpstr>
      <vt:lpstr>Επικοινωνιακές δραστηριότητες παραγωγής λόγου </vt:lpstr>
      <vt:lpstr>Βιβλιογραφία</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Από την παιδαγωγική του γραμματισμού στους πολυγραμματισμούς</dc:title>
  <dc:creator>Chrysanthi Tiliakou</dc:creator>
  <cp:lastModifiedBy>Chrysanthi Tiliakou</cp:lastModifiedBy>
  <cp:revision>2</cp:revision>
  <dcterms:created xsi:type="dcterms:W3CDTF">2023-11-30T07:17:28Z</dcterms:created>
  <dcterms:modified xsi:type="dcterms:W3CDTF">2023-12-06T18:14:40Z</dcterms:modified>
</cp:coreProperties>
</file>