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7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92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11/1/2023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 err="1"/>
              <a:t>Συστημική</a:t>
            </a:r>
            <a:r>
              <a:rPr lang="el-GR" dirty="0"/>
              <a:t> Λειτουργική Γραμματική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Του Μ.Α.Κ. </a:t>
            </a:r>
            <a:r>
              <a:rPr lang="en-US" dirty="0" err="1"/>
              <a:t>Halliday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ΣΛΓ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Ηχητικά – </a:t>
            </a:r>
            <a:r>
              <a:rPr lang="el-GR" dirty="0" err="1"/>
              <a:t>γραφηματικά</a:t>
            </a:r>
            <a:r>
              <a:rPr lang="el-GR" dirty="0"/>
              <a:t> σύμβολα – λέξεις</a:t>
            </a:r>
          </a:p>
          <a:p>
            <a:r>
              <a:rPr lang="el-GR" dirty="0"/>
              <a:t>Λέξεις πραγματώνουν νοήματα</a:t>
            </a:r>
          </a:p>
          <a:p>
            <a:r>
              <a:rPr lang="el-GR" dirty="0"/>
              <a:t>Επιλογές λεξιλογικών στοιχείων αλλά και γραμματικών δομών = </a:t>
            </a:r>
            <a:r>
              <a:rPr lang="el-GR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διατύπωση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Σχέση σημασιολογίας - </a:t>
            </a:r>
            <a:r>
              <a:rPr lang="el-GR" dirty="0" err="1"/>
              <a:t>λεξικογραμματικής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Γραμματικά μοτίβα «</a:t>
            </a:r>
            <a:r>
              <a:rPr lang="en-US" dirty="0"/>
              <a:t>patterns</a:t>
            </a:r>
            <a:r>
              <a:rPr lang="el-GR" dirty="0"/>
              <a:t>» φυσική σχέση με νοήματα που πραγματώνουν</a:t>
            </a:r>
          </a:p>
          <a:p>
            <a:endParaRPr lang="el-GR" dirty="0"/>
          </a:p>
          <a:p>
            <a:r>
              <a:rPr lang="el-GR" dirty="0"/>
              <a:t>Σημασιολογικές και </a:t>
            </a:r>
            <a:r>
              <a:rPr lang="el-GR" dirty="0" err="1"/>
              <a:t>λεξικογραμματικές</a:t>
            </a:r>
            <a:r>
              <a:rPr lang="el-GR" dirty="0"/>
              <a:t> δομές – εύλογες και κατανοητές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Συστημική</a:t>
            </a:r>
            <a:r>
              <a:rPr lang="el-GR" dirty="0"/>
              <a:t>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Δίκτυο συστημάτων για κατασκευή νοημάτων</a:t>
            </a:r>
          </a:p>
          <a:p>
            <a:r>
              <a:rPr lang="el-GR" dirty="0"/>
              <a:t>Κάθε σύστημα – μια επιλογή (όχι συνειδητή): ενεργητική / παθητική, κατάφαση/ ερώτηση, ενικού/ πληθυντικού</a:t>
            </a:r>
          </a:p>
          <a:p>
            <a:r>
              <a:rPr lang="el-GR" dirty="0"/>
              <a:t>Κάθε επιλογή οδηγεί σε μια άλλη: πληθυντικός; Άλλο μόρφημα </a:t>
            </a:r>
            <a:r>
              <a:rPr lang="el-GR" dirty="0" err="1"/>
              <a:t>κ.ο.κ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</a:t>
            </a:r>
            <a:r>
              <a:rPr lang="el-GR" dirty="0" err="1"/>
              <a:t>Συστημική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Σύστημα διαδικασιών</a:t>
            </a:r>
          </a:p>
          <a:p>
            <a:r>
              <a:rPr lang="el-GR" dirty="0"/>
              <a:t>Υλική: αμετάβατη – μεταβατική</a:t>
            </a:r>
          </a:p>
          <a:p>
            <a:r>
              <a:rPr lang="el-GR" dirty="0"/>
              <a:t>νοητική </a:t>
            </a:r>
          </a:p>
          <a:p>
            <a:r>
              <a:rPr lang="el-GR" dirty="0"/>
              <a:t>Συσχετική</a:t>
            </a:r>
          </a:p>
          <a:p>
            <a:r>
              <a:rPr lang="el-GR" dirty="0"/>
              <a:t>Κάθε γλωσσικό επίπεδο – </a:t>
            </a:r>
            <a:r>
              <a:rPr lang="el-GR" dirty="0" err="1"/>
              <a:t>λεξικογραμματικό</a:t>
            </a:r>
            <a:r>
              <a:rPr lang="el-GR" dirty="0"/>
              <a:t>, φωνολογικό, σημασιολογικό</a:t>
            </a:r>
            <a:r>
              <a:rPr lang="el-GR" b="1" dirty="0"/>
              <a:t>: εύρος εναλλακτικών επιλογών με αλληλένδετες σχέσεις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Λειτουργική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γλωσσικό στοιχείο ερμηνεύεται από την άποψη της λειτουργίας του στο σύνολο του γλωσσικού συστήματος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τον </a:t>
            </a:r>
            <a:r>
              <a:rPr lang="en-US" dirty="0" err="1"/>
              <a:t>Halliday</a:t>
            </a:r>
            <a:r>
              <a:rPr lang="en-US" dirty="0"/>
              <a:t> </a:t>
            </a:r>
            <a:r>
              <a:rPr lang="el-GR" dirty="0"/>
              <a:t>η γραμματική είναι η θεωρία της ανθρώπινης εμπειρίας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Κείμενο ως σημασιολογική μονάδα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Σημασιολογική μονάδα συγκροτείται από νοήματα επιμέρους στοιχείων του</a:t>
            </a:r>
          </a:p>
          <a:p>
            <a:r>
              <a:rPr lang="el-GR" dirty="0"/>
              <a:t>Σημειωτική περίσταση μέσα στην οποία εκτυλίσσονται νοήματα</a:t>
            </a:r>
          </a:p>
          <a:p>
            <a:r>
              <a:rPr lang="el-GR" dirty="0"/>
              <a:t>Το κείμενο προσδιορίζεται από την κοινωνική – πολιτισμική πραγματικότητα και την προσδιορίζει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Διαφορετικές λειτουργίες γλώσσας (μέσα από την πρόταση)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Αναπαραστατική</a:t>
            </a:r>
            <a:r>
              <a:rPr lang="el-GR" dirty="0"/>
              <a:t>: εμπειρία κόσμου του ομιλητή ανάλογα με την ιδέα του για την πραγματικότητα</a:t>
            </a:r>
          </a:p>
          <a:p>
            <a:r>
              <a:rPr lang="el-GR" dirty="0">
                <a:solidFill>
                  <a:srgbClr val="FF0000"/>
                </a:solidFill>
              </a:rPr>
              <a:t>Διαπροσωπική</a:t>
            </a:r>
            <a:r>
              <a:rPr lang="el-GR" dirty="0"/>
              <a:t>: σχέσεις όσων εμπλέκονται στην περίσταση επικοινωνίας</a:t>
            </a:r>
          </a:p>
          <a:p>
            <a:r>
              <a:rPr lang="el-GR" dirty="0" err="1">
                <a:solidFill>
                  <a:srgbClr val="FF0000"/>
                </a:solidFill>
              </a:rPr>
              <a:t>Κειμενική</a:t>
            </a:r>
            <a:r>
              <a:rPr lang="el-GR" dirty="0"/>
              <a:t>: πώς οργανώνεται η πληροφορία στο κείμενο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πραγματώνονται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(αναπαραστατική) </a:t>
            </a:r>
            <a:r>
              <a:rPr lang="el-GR" b="1" dirty="0"/>
              <a:t>Σύστημα </a:t>
            </a:r>
            <a:r>
              <a:rPr lang="el-GR" b="1" dirty="0" err="1"/>
              <a:t>μεταβιβαστικότητας</a:t>
            </a:r>
            <a:r>
              <a:rPr lang="el-GR" dirty="0"/>
              <a:t>: διαδικασίες – μετέχοντες-</a:t>
            </a:r>
            <a:r>
              <a:rPr lang="el-GR" dirty="0" err="1"/>
              <a:t>ουσες</a:t>
            </a:r>
            <a:r>
              <a:rPr lang="el-GR" dirty="0"/>
              <a:t>- </a:t>
            </a:r>
            <a:r>
              <a:rPr lang="el-GR" dirty="0" err="1"/>
              <a:t>καταστασιακά</a:t>
            </a:r>
            <a:r>
              <a:rPr lang="el-GR" dirty="0"/>
              <a:t> στοιχεία</a:t>
            </a:r>
          </a:p>
          <a:p>
            <a:r>
              <a:rPr lang="el-GR" dirty="0"/>
              <a:t>(διαπροσωπική) </a:t>
            </a:r>
            <a:r>
              <a:rPr lang="el-GR" b="1" dirty="0"/>
              <a:t>Σύστημα τρόπου</a:t>
            </a:r>
            <a:r>
              <a:rPr lang="el-GR" dirty="0"/>
              <a:t>: βαθμό βεβαιότητας πρότασης, είδος προτάσεων, δείκτες ευγενείας κλπ.</a:t>
            </a:r>
          </a:p>
          <a:p>
            <a:r>
              <a:rPr lang="el-GR" dirty="0"/>
              <a:t>(</a:t>
            </a:r>
            <a:r>
              <a:rPr lang="el-GR" dirty="0" err="1"/>
              <a:t>κειμενική</a:t>
            </a:r>
            <a:r>
              <a:rPr lang="el-GR" dirty="0"/>
              <a:t>) </a:t>
            </a:r>
            <a:r>
              <a:rPr lang="el-GR" b="1" dirty="0"/>
              <a:t>Σύστημα Θέματος- ρήματος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Παραδείγματα πραγμάτωσης λειτουργιών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Πρέπει να αντιμετωπίσουμε το πρόβλημα άμεσα και αποτελεσματικά</a:t>
            </a:r>
          </a:p>
          <a:p>
            <a:r>
              <a:rPr lang="el-GR" dirty="0"/>
              <a:t>Νομίζω ότι πρέπει να αντιμετωπίσουμε το πρόβλημα άμεσα και αποτελεσματικά</a:t>
            </a:r>
          </a:p>
          <a:p>
            <a:r>
              <a:rPr lang="el-GR" dirty="0"/>
              <a:t>Αναρωτιέμαι αν θα ήταν καλό να αντιμετωπίσουμε το πρόβλημα άμεσα και αποτελεσματικά</a:t>
            </a:r>
          </a:p>
          <a:p>
            <a:r>
              <a:rPr lang="el-GR" dirty="0"/>
              <a:t>Το πρόβλημα είναι άλυτο</a:t>
            </a:r>
          </a:p>
          <a:p>
            <a:r>
              <a:rPr lang="el-GR" dirty="0"/>
              <a:t>Το πρόβλημα είναι δύσκολο να αντιμετωπιστεί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1BFC77-D9F2-8F60-4C41-1ACA52E84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Αναγνωριστικός  </a:t>
            </a:r>
            <a:r>
              <a:rPr lang="el-GR" dirty="0" err="1"/>
              <a:t>γραμματισμός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FE4B91-8755-D316-9CB7-E1BFBA06A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Παρόλο που είναι περιοριστική η φύση του </a:t>
            </a:r>
            <a:r>
              <a:rPr lang="el-GR" dirty="0" err="1"/>
              <a:t>γραμματισμού</a:t>
            </a:r>
            <a:r>
              <a:rPr lang="el-GR" dirty="0"/>
              <a:t> που κυριαρχεί στην εκπαίδευση, το βάρος δίνεται σε αυτήν δηλαδή στην αποκωδικοποίηση: αντιστοιχία ήχων και γραμμάτων</a:t>
            </a:r>
          </a:p>
          <a:p>
            <a:r>
              <a:rPr lang="el-GR" dirty="0"/>
              <a:t>Έτσι όμως η γλώσσα ως τρόπος κοινωνικής δράσης αγνοείται και προβάλλεται η γλώσσα ως κατάλογος μορφών. </a:t>
            </a:r>
            <a:r>
              <a:rPr lang="el-GR" dirty="0" err="1"/>
              <a:t>Ζητάται</a:t>
            </a:r>
            <a:r>
              <a:rPr lang="el-GR" dirty="0"/>
              <a:t> η μετατροπή ενεργητικής σε παθητική, η κλίση ρημάτων </a:t>
            </a:r>
            <a:r>
              <a:rPr lang="el-GR" dirty="0" err="1"/>
              <a:t>κλπ</a:t>
            </a:r>
            <a:endParaRPr lang="el-GR" dirty="0"/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C389A2D2-9390-0698-6728-255052E13A24}"/>
              </a:ext>
            </a:extLst>
          </p:cNvPr>
          <p:cNvSpPr/>
          <p:nvPr/>
        </p:nvSpPr>
        <p:spPr>
          <a:xfrm>
            <a:off x="7740352" y="36450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9466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Σχέση γλώσσας – </a:t>
            </a:r>
            <a:r>
              <a:rPr lang="el-GR" dirty="0" err="1"/>
              <a:t>συγκειμενικού</a:t>
            </a:r>
            <a:r>
              <a:rPr lang="el-GR" dirty="0"/>
              <a:t> πλαισίου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γλώσσα δεν είναι αυθαίρετο φαινόμενο αλλά η χρήση της εξετάζεται στο </a:t>
            </a:r>
            <a:r>
              <a:rPr lang="el-GR" dirty="0" err="1"/>
              <a:t>συγκειμενικό</a:t>
            </a:r>
            <a:r>
              <a:rPr lang="el-GR" dirty="0"/>
              <a:t> της πλαίσιο.</a:t>
            </a:r>
          </a:p>
          <a:p>
            <a:r>
              <a:rPr lang="el-GR" dirty="0"/>
              <a:t>Διαστάσεις του άμεσου </a:t>
            </a:r>
            <a:r>
              <a:rPr lang="el-GR" dirty="0" err="1"/>
              <a:t>καταστασιακού</a:t>
            </a:r>
            <a:r>
              <a:rPr lang="el-GR" dirty="0"/>
              <a:t> συγκειμένου ενός γλωσσικού γεγονότος που επηρεάζουν τον τρόπο χρήσης γλώσσας:</a:t>
            </a:r>
          </a:p>
          <a:p>
            <a:r>
              <a:rPr lang="en-US" dirty="0"/>
              <a:t>Field (</a:t>
            </a:r>
            <a:r>
              <a:rPr lang="el-GR" dirty="0"/>
              <a:t>τι συμβαίνει)</a:t>
            </a:r>
            <a:r>
              <a:rPr lang="en-US" dirty="0"/>
              <a:t>– tenor</a:t>
            </a:r>
            <a:r>
              <a:rPr lang="el-GR" dirty="0"/>
              <a:t> (ποιοι συμμετέχουν)</a:t>
            </a:r>
            <a:r>
              <a:rPr lang="en-US" dirty="0"/>
              <a:t> – mode</a:t>
            </a:r>
            <a:r>
              <a:rPr lang="el-GR" dirty="0"/>
              <a:t> (πώς ανταλλάσσονται τα νοήματα)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ΣΛΓ στην εκπαίδευση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Κριτική γλωσσική </a:t>
            </a:r>
            <a:r>
              <a:rPr lang="el-GR" dirty="0" err="1"/>
              <a:t>συνειδητότητα</a:t>
            </a:r>
            <a:r>
              <a:rPr lang="el-GR" dirty="0"/>
              <a:t>: βοηθά τον μαθητή να κατανοήσει τους τρόπους με τους οποίους χρησιμοποιούνται με συστηματικό τρόπο γλωσσικά σχήματα για την κατασκευή του κοινωνικού κόσμου.</a:t>
            </a:r>
          </a:p>
          <a:p>
            <a:r>
              <a:rPr lang="el-GR" dirty="0"/>
              <a:t>Κριτικός </a:t>
            </a:r>
            <a:r>
              <a:rPr lang="el-GR" dirty="0" err="1"/>
              <a:t>γραμματισμός</a:t>
            </a:r>
            <a:r>
              <a:rPr lang="el-GR" dirty="0"/>
              <a:t>: πρόσβαση σε κοινωνικά ισχυρά νοήματα και πρακτικές που τα κατασκευάζουν, να συνειδητοποιήσουν ότι δεν είναι φυσικά αλλά κατασκευασμένα και άρα μπορούν να αμφισβητηθούν και να ανακατασκευαστούν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Εκπαίδευση με βάση τα </a:t>
            </a:r>
            <a:r>
              <a:rPr lang="el-GR" dirty="0" err="1"/>
              <a:t>κειμενικά</a:t>
            </a:r>
            <a:r>
              <a:rPr lang="el-GR" dirty="0"/>
              <a:t> είδη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επικοινωνιακών δεξιοτήτων των μαθητών για την κατανόηση και παραγωγή διαφόρων ειδών λόγου</a:t>
            </a:r>
          </a:p>
          <a:p>
            <a:r>
              <a:rPr lang="el-GR" dirty="0"/>
              <a:t>Διδασκαλία γραμματικής δεν περιορίζεται μόνο στα γλωσσικά μαθήματα.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Λύκου, Χριστίνα (2014). Η </a:t>
            </a:r>
            <a:r>
              <a:rPr lang="el-GR" dirty="0" err="1"/>
              <a:t>Συστημική</a:t>
            </a:r>
            <a:r>
              <a:rPr lang="el-GR" dirty="0"/>
              <a:t> Λειτουργική Γραμματική του Μ.Α.Κ. Η</a:t>
            </a:r>
            <a:r>
              <a:rPr lang="en-US" dirty="0" err="1"/>
              <a:t>alliday</a:t>
            </a:r>
            <a:endParaRPr lang="el-GR" dirty="0"/>
          </a:p>
          <a:p>
            <a:r>
              <a:rPr lang="el-GR" dirty="0"/>
              <a:t>Η</a:t>
            </a:r>
            <a:r>
              <a:rPr lang="en-US" dirty="0" err="1"/>
              <a:t>asan</a:t>
            </a:r>
            <a:r>
              <a:rPr lang="en-US" dirty="0"/>
              <a:t>, R. (1996). </a:t>
            </a:r>
            <a:r>
              <a:rPr lang="el-GR" dirty="0" err="1"/>
              <a:t>Γραμματισμός</a:t>
            </a:r>
            <a:r>
              <a:rPr lang="el-GR" dirty="0"/>
              <a:t>, καθημερινή ομιλία και κοινωνία, στο </a:t>
            </a:r>
            <a:r>
              <a:rPr lang="el-GR" dirty="0" err="1"/>
              <a:t>Χαραλαμπόπουλος</a:t>
            </a:r>
            <a:r>
              <a:rPr lang="el-GR" dirty="0"/>
              <a:t> (2006). </a:t>
            </a:r>
            <a:r>
              <a:rPr lang="el-GR" i="1" dirty="0" err="1"/>
              <a:t>Γραμματισμός</a:t>
            </a:r>
            <a:r>
              <a:rPr lang="el-GR" i="1" dirty="0"/>
              <a:t>, Κοινωνία και Εκπαίδευση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8A0DD3-CEE6-6944-8266-C9677D51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Βασικός σκοπός </a:t>
            </a:r>
            <a:r>
              <a:rPr lang="el-GR" dirty="0" err="1"/>
              <a:t>γραμματισμού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145A2F-8576-BA0C-CC28-B90E18051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Λανθασμένα γίνεται η αντιστοιχία γράμματος – φθόγγου – λέξης</a:t>
            </a:r>
          </a:p>
          <a:p>
            <a:r>
              <a:rPr lang="el-GR" dirty="0"/>
              <a:t>Η γραμματική όμως είναι και πηγή παραγωγής νοήματος.</a:t>
            </a:r>
          </a:p>
          <a:p>
            <a:r>
              <a:rPr lang="el-GR" dirty="0"/>
              <a:t>Αν ο </a:t>
            </a:r>
            <a:r>
              <a:rPr lang="el-GR" dirty="0" err="1"/>
              <a:t>γραμματισμός</a:t>
            </a:r>
            <a:r>
              <a:rPr lang="el-GR" dirty="0"/>
              <a:t> είναι η ικανότητα να χρησιμοποιούμε τη γλώσσα για να παράγουμε νοήματα ο αναγνωριστικός </a:t>
            </a:r>
            <a:r>
              <a:rPr lang="el-GR" dirty="0" err="1"/>
              <a:t>γραμματισμός</a:t>
            </a:r>
            <a:r>
              <a:rPr lang="el-GR" dirty="0"/>
              <a:t> δεν είναι αρκετός.</a:t>
            </a:r>
          </a:p>
          <a:p>
            <a:endParaRPr lang="el-GR" dirty="0"/>
          </a:p>
          <a:p>
            <a:pPr marL="82296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839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6CEBEC-005F-42CA-26EA-45D8DE943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CD3AAE-91CC-B36D-701B-537C543B0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Συμβαίνει βέβαια κάποια παιδιά να δείχνουν βελτίωση στην κατανόηση γεγονός που είναι άσχετο με τη διδασκαλία . </a:t>
            </a:r>
          </a:p>
          <a:p>
            <a:r>
              <a:rPr lang="el-GR" dirty="0"/>
              <a:t>Τα παιδιά όμως που δεν την αναπτύσσουν επωμίζονται την αποτυχία αυτή (</a:t>
            </a:r>
            <a:r>
              <a:rPr lang="en-US" dirty="0"/>
              <a:t>Hasan, 1996, </a:t>
            </a:r>
            <a:r>
              <a:rPr lang="el-GR" dirty="0"/>
              <a:t>σελ. 146-151 όπως αναφέρεται στο </a:t>
            </a:r>
            <a:r>
              <a:rPr lang="el-GR" dirty="0" err="1"/>
              <a:t>Χαραλαμπόπουλος</a:t>
            </a:r>
            <a:r>
              <a:rPr lang="el-GR" dirty="0"/>
              <a:t>, 2006)</a:t>
            </a:r>
          </a:p>
        </p:txBody>
      </p:sp>
    </p:spTree>
    <p:extLst>
      <p:ext uri="{BB962C8B-B14F-4D97-AF65-F5344CB8AC3E}">
        <p14:creationId xmlns:p14="http://schemas.microsoft.com/office/powerpoint/2010/main" val="236292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μαθητές πρέπει να γνωρίσουν τους μηχανισμούς της γλώσσας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n-US" dirty="0" err="1"/>
              <a:t>Halliday</a:t>
            </a:r>
            <a:r>
              <a:rPr lang="el-GR" dirty="0"/>
              <a:t> στηρίζεται σε μια κοινωνική θεώρηση της γλώσσας </a:t>
            </a:r>
          </a:p>
          <a:p>
            <a:r>
              <a:rPr lang="el-GR" dirty="0"/>
              <a:t>Η γλώσσα γι αυτόν γεννά τις σημασίες κατά τη χρήση της.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Συστημική</a:t>
            </a:r>
            <a:r>
              <a:rPr lang="el-GR" dirty="0"/>
              <a:t> Λειτουργική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/>
          <a:lstStyle/>
          <a:p>
            <a:r>
              <a:rPr lang="el-GR" dirty="0"/>
              <a:t>Βάση στη σημασιολογία και στη λειτουργία των γλωσσικών στοιχείων</a:t>
            </a:r>
          </a:p>
          <a:p>
            <a:r>
              <a:rPr lang="el-GR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Σημασία </a:t>
            </a:r>
            <a:r>
              <a:rPr lang="el-GR" dirty="0"/>
              <a:t>όχι δομή</a:t>
            </a:r>
          </a:p>
          <a:p>
            <a:r>
              <a:rPr lang="el-GR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Σύστημα σημασιών – σύστημα σχέσεων </a:t>
            </a:r>
            <a:r>
              <a:rPr lang="el-GR" dirty="0"/>
              <a:t>που πραγματώνονται από τις δομές</a:t>
            </a:r>
            <a:endParaRPr lang="el-GR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 ΣΛΓ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Νοήματα διαμορφώνονται μέσα σε </a:t>
            </a:r>
            <a:r>
              <a:rPr lang="el-GR" dirty="0" err="1"/>
              <a:t>κοινωνικοπολιτισμικό</a:t>
            </a:r>
            <a:r>
              <a:rPr lang="el-GR" dirty="0"/>
              <a:t> πλαίσιο </a:t>
            </a:r>
          </a:p>
          <a:p>
            <a:r>
              <a:rPr lang="el-GR" dirty="0"/>
              <a:t>Διαφορετικές κοινωνικές έννοιες και νοήματα διαμορφώνονται ανάλογα με τις γλωσσικές επιλογές μας.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Άλλοι τύποι – Άλλα νοήματα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Αστυνομικοί καταπατούν τα δικαιώματα των κρατουμένων, σύμφωνα με το Αρχηγείο της Αστυνομίας, το οποίο εξέδωσε έγγραφο για την ενημέρωση των αστυνομικών για τις υποχρεώσεις τους έναντι των κρατουμένων.</a:t>
            </a:r>
          </a:p>
          <a:p>
            <a:r>
              <a:rPr lang="el-GR" sz="2800" dirty="0"/>
              <a:t>Υπάρχουν φήμες ότι τα δικαιώματα των κρατουμένων καταπατούνται. Εκδόθηκαν δελτία πληροφοριών με τα δικαιώματά τους, τα οποία διανεμήθηκαν σε όλα τα αστυνομικά τμήματα.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Επεξήγηση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Αιτιακή</a:t>
            </a:r>
            <a:r>
              <a:rPr lang="el-GR" dirty="0"/>
              <a:t> σχέση μεταξύ Δραστών και γεγονότος. [Ενεργητική σύνταξη – Δράστες – Αστυνομικοί]</a:t>
            </a:r>
          </a:p>
          <a:p>
            <a:r>
              <a:rPr lang="el-GR" dirty="0"/>
              <a:t>Κατηγορική </a:t>
            </a:r>
            <a:r>
              <a:rPr lang="el-GR" dirty="0" err="1"/>
              <a:t>τροπικότητα</a:t>
            </a:r>
            <a:r>
              <a:rPr lang="el-GR" dirty="0"/>
              <a:t> = καταπατούν</a:t>
            </a:r>
          </a:p>
          <a:p>
            <a:r>
              <a:rPr lang="el-GR" dirty="0"/>
              <a:t>Ενώ με την παθητική δε δηλώνεται το ποιητικό αίτιο δηλαδή ο Δράστης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164</TotalTime>
  <Words>803</Words>
  <Application>Microsoft Office PowerPoint</Application>
  <PresentationFormat>Προβολή στην οθόνη (4:3)</PresentationFormat>
  <Paragraphs>80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Corbel</vt:lpstr>
      <vt:lpstr>Gill Sans MT</vt:lpstr>
      <vt:lpstr>Verdana</vt:lpstr>
      <vt:lpstr>Wingdings 2</vt:lpstr>
      <vt:lpstr>Solstice</vt:lpstr>
      <vt:lpstr>H Συστημική Λειτουργική Γραμματική </vt:lpstr>
      <vt:lpstr>Αναγνωριστικός  γραμματισμός </vt:lpstr>
      <vt:lpstr>Βασικός σκοπός γραμματισμού</vt:lpstr>
      <vt:lpstr>Παρουσίαση του PowerPoint</vt:lpstr>
      <vt:lpstr>Οι μαθητές πρέπει να γνωρίσουν τους μηχανισμούς της γλώσσας</vt:lpstr>
      <vt:lpstr>Συστημική Λειτουργική Γραμματική</vt:lpstr>
      <vt:lpstr>Αρχές ΣΛΓ</vt:lpstr>
      <vt:lpstr>Άλλοι τύποι – Άλλα νοήματα</vt:lpstr>
      <vt:lpstr>Επεξήγηση</vt:lpstr>
      <vt:lpstr>Βασικές αρχές ΣΛΓ</vt:lpstr>
      <vt:lpstr>Σχέση σημασιολογίας - λεξικογραμματικής</vt:lpstr>
      <vt:lpstr>Συστημική γραμματική</vt:lpstr>
      <vt:lpstr>Γιατί Συστημική</vt:lpstr>
      <vt:lpstr>Λειτουργική γραμματική</vt:lpstr>
      <vt:lpstr>Παρουσίαση του PowerPoint</vt:lpstr>
      <vt:lpstr>Κείμενο ως σημασιολογική μονάδα</vt:lpstr>
      <vt:lpstr>Διαφορετικές λειτουργίες γλώσσας (μέσα από την πρόταση)</vt:lpstr>
      <vt:lpstr>Πώς πραγματώνονται</vt:lpstr>
      <vt:lpstr>Παραδείγματα πραγμάτωσης λειτουργιών</vt:lpstr>
      <vt:lpstr>Σχέση γλώσσας – συγκειμενικού πλαισίου</vt:lpstr>
      <vt:lpstr>Η ΣΛΓ στην εκπαίδευση</vt:lpstr>
      <vt:lpstr>Εκπαίδευση με βάση τα κειμενικά είδη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Συστημική Λειτουργική Γραμματική</dc:title>
  <dc:creator>User</dc:creator>
  <cp:lastModifiedBy>Chrysanthi Tiliakou</cp:lastModifiedBy>
  <cp:revision>16</cp:revision>
  <dcterms:created xsi:type="dcterms:W3CDTF">2020-10-19T05:18:31Z</dcterms:created>
  <dcterms:modified xsi:type="dcterms:W3CDTF">2023-11-01T17:17:55Z</dcterms:modified>
</cp:coreProperties>
</file>