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73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2CDBD8-79D0-4A19-9DF6-B80209F4241F}" v="2037" dt="2020-11-22T19:56:42.901"/>
    <p1510:client id="{1A453841-A96E-4C4D-BE1F-969692B04B6E}" v="19" dt="2020-11-22T19:22:31.238"/>
    <p1510:client id="{B6F7DB1C-0A68-42E1-BA4A-B8480918BEAA}" v="4233" dt="2020-11-22T21:20:51.3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70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11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5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7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7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76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55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17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9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12/18/2022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26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eek-language.gr/periodika/mags/filologos/2003/113/content" TargetMode="External"/><Relationship Id="rId2" Type="http://schemas.openxmlformats.org/officeDocument/2006/relationships/hyperlink" Target="https://www.greek-language.gr/periodika/taxonomy/term/37733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reek-language.gr/periodika/mags/filologos/2003/113/13082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33601"/>
            <a:ext cx="4800600" cy="3766268"/>
          </a:xfrm>
        </p:spPr>
        <p:txBody>
          <a:bodyPr anchor="t">
            <a:normAutofit/>
          </a:bodyPr>
          <a:lstStyle/>
          <a:p>
            <a:pPr algn="l"/>
            <a:r>
              <a:rPr lang="en-US" sz="4800" dirty="0" err="1">
                <a:solidFill>
                  <a:srgbClr val="90A1C9"/>
                </a:solidFill>
                <a:cs typeface="Angsana New"/>
              </a:rPr>
              <a:t>Πολυτρο</a:t>
            </a:r>
            <a:r>
              <a:rPr lang="en-US" sz="4800" dirty="0">
                <a:solidFill>
                  <a:srgbClr val="90A1C9"/>
                </a:solidFill>
                <a:cs typeface="Angsana New"/>
              </a:rPr>
              <a:t>πικότητα</a:t>
            </a:r>
            <a:br>
              <a:rPr lang="el-GR" sz="4800" dirty="0">
                <a:solidFill>
                  <a:srgbClr val="90A1C9"/>
                </a:solidFill>
                <a:cs typeface="Angsana New"/>
              </a:rPr>
            </a:br>
            <a:r>
              <a:rPr lang="el-GR" sz="4800" dirty="0">
                <a:solidFill>
                  <a:srgbClr val="90A1C9"/>
                </a:solidFill>
                <a:cs typeface="Angsana New"/>
              </a:rPr>
              <a:t>και </a:t>
            </a:r>
            <a:br>
              <a:rPr lang="el-GR" sz="4800" dirty="0">
                <a:solidFill>
                  <a:srgbClr val="90A1C9"/>
                </a:solidFill>
                <a:cs typeface="Angsana New"/>
              </a:rPr>
            </a:br>
            <a:r>
              <a:rPr lang="el-GR" sz="4800">
                <a:solidFill>
                  <a:srgbClr val="90A1C9"/>
                </a:solidFill>
                <a:cs typeface="Angsana New"/>
              </a:rPr>
              <a:t>Οπτική Γραμματική</a:t>
            </a:r>
            <a:endParaRPr lang="en-US" sz="4800" dirty="0">
              <a:gradFill flip="none" rotWithShape="1">
                <a:gsLst>
                  <a:gs pos="0">
                    <a:schemeClr val="accent5">
                      <a:alpha val="70000"/>
                    </a:schemeClr>
                  </a:gs>
                  <a:gs pos="100000">
                    <a:schemeClr val="accent1">
                      <a:alpha val="70000"/>
                    </a:schemeClr>
                  </a:gs>
                </a:gsLst>
                <a:lin ang="0" scaled="1"/>
                <a:tileRect/>
              </a:gra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762000"/>
            <a:ext cx="4800600" cy="1066800"/>
          </a:xfrm>
        </p:spPr>
        <p:txBody>
          <a:bodyPr>
            <a:normAutofit/>
          </a:bodyPr>
          <a:lstStyle/>
          <a:p>
            <a:pPr algn="l"/>
            <a:endParaRPr lang="en-US" sz="220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F155B6-ACA8-4C58-AAB6-CAFC981FF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3796" y="0"/>
            <a:ext cx="6098204" cy="6882727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C31099-1BBD-40CE-BC60-FCE507419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1428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855344-8963-4217-9433-C918AF3151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l="35061" r="5810" b="-3"/>
          <a:stretch/>
        </p:blipFill>
        <p:spPr>
          <a:xfrm>
            <a:off x="6096000" y="10"/>
            <a:ext cx="6083807" cy="685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2E01C-DC13-4D01-9446-193AA3DA6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cs typeface="Angsana New"/>
              </a:rPr>
              <a:t>Δι</a:t>
            </a:r>
            <a:r>
              <a:rPr lang="en-US">
                <a:cs typeface="Angsana New"/>
              </a:rPr>
              <a:t>α</a:t>
            </a:r>
            <a:r>
              <a:rPr lang="en-US" err="1">
                <a:cs typeface="Angsana New"/>
              </a:rPr>
              <a:t>θέσιμη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τεχνολογί</a:t>
            </a:r>
            <a:r>
              <a:rPr lang="en-US">
                <a:cs typeface="Angsana New"/>
              </a:rPr>
              <a:t>α </a:t>
            </a:r>
            <a:r>
              <a:rPr lang="en-US" err="1">
                <a:cs typeface="Angsana New"/>
              </a:rPr>
              <a:t>γι</a:t>
            </a:r>
            <a:r>
              <a:rPr lang="en-US">
                <a:cs typeface="Angsana New"/>
              </a:rPr>
              <a:t>α παρα</a:t>
            </a:r>
            <a:r>
              <a:rPr lang="en-US" err="1">
                <a:cs typeface="Angsana New"/>
              </a:rPr>
              <a:t>γωγή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CBC5D-8DB3-4E42-A3AE-4A87AA78A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solidFill>
                  <a:srgbClr val="213A3A"/>
                </a:solidFill>
              </a:rPr>
              <a:t>Προνόμιο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μι</a:t>
            </a:r>
            <a:r>
              <a:rPr lang="en-US" dirty="0">
                <a:solidFill>
                  <a:srgbClr val="213A3A"/>
                </a:solidFill>
              </a:rPr>
              <a:t>ας </a:t>
            </a:r>
            <a:r>
              <a:rPr lang="en-US" dirty="0" err="1">
                <a:solidFill>
                  <a:srgbClr val="213A3A"/>
                </a:solidFill>
              </a:rPr>
              <a:t>μερίδ</a:t>
            </a:r>
            <a:r>
              <a:rPr lang="en-US" dirty="0">
                <a:solidFill>
                  <a:srgbClr val="213A3A"/>
                </a:solidFill>
              </a:rPr>
              <a:t>ας </a:t>
            </a:r>
            <a:r>
              <a:rPr lang="en-US" dirty="0" err="1">
                <a:solidFill>
                  <a:srgbClr val="213A3A"/>
                </a:solidFill>
              </a:rPr>
              <a:t>των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μελών</a:t>
            </a:r>
            <a:r>
              <a:rPr lang="en-US" dirty="0">
                <a:solidFill>
                  <a:srgbClr val="213A3A"/>
                </a:solidFill>
              </a:rPr>
              <a:t> </a:t>
            </a:r>
            <a:r>
              <a:rPr lang="en-US" dirty="0" err="1">
                <a:solidFill>
                  <a:srgbClr val="213A3A"/>
                </a:solidFill>
              </a:rPr>
              <a:t>μι</a:t>
            </a:r>
            <a:r>
              <a:rPr lang="en-US" dirty="0">
                <a:solidFill>
                  <a:srgbClr val="213A3A"/>
                </a:solidFill>
              </a:rPr>
              <a:t>ας </a:t>
            </a:r>
            <a:r>
              <a:rPr lang="en-US" dirty="0" err="1">
                <a:solidFill>
                  <a:srgbClr val="213A3A"/>
                </a:solidFill>
              </a:rPr>
              <a:t>κοινωνί</a:t>
            </a:r>
            <a:r>
              <a:rPr lang="en-US" dirty="0">
                <a:solidFill>
                  <a:srgbClr val="213A3A"/>
                </a:solidFill>
              </a:rPr>
              <a:t>ας π</a:t>
            </a:r>
            <a:r>
              <a:rPr lang="en-US" dirty="0" err="1">
                <a:solidFill>
                  <a:srgbClr val="213A3A"/>
                </a:solidFill>
              </a:rPr>
              <a:t>ου</a:t>
            </a:r>
            <a:r>
              <a:rPr lang="en-US" dirty="0">
                <a:solidFill>
                  <a:srgbClr val="213A3A"/>
                </a:solidFill>
              </a:rPr>
              <a:t> μαθα</a:t>
            </a:r>
            <a:r>
              <a:rPr lang="en-US" dirty="0" err="1">
                <a:solidFill>
                  <a:srgbClr val="213A3A"/>
                </a:solidFill>
              </a:rPr>
              <a:t>ίνουν</a:t>
            </a:r>
            <a:r>
              <a:rPr lang="en-US" dirty="0">
                <a:solidFill>
                  <a:srgbClr val="213A3A"/>
                </a:solidFill>
              </a:rPr>
              <a:t> να πα</a:t>
            </a:r>
            <a:r>
              <a:rPr lang="en-US" dirty="0" err="1">
                <a:solidFill>
                  <a:srgbClr val="213A3A"/>
                </a:solidFill>
              </a:rPr>
              <a:t>ράγουν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κείμεν</a:t>
            </a:r>
            <a:r>
              <a:rPr lang="en-US" dirty="0">
                <a:solidFill>
                  <a:srgbClr val="213A3A"/>
                </a:solidFill>
              </a:rPr>
              <a:t>α π</a:t>
            </a:r>
            <a:r>
              <a:rPr lang="en-US" dirty="0" err="1">
                <a:solidFill>
                  <a:srgbClr val="213A3A"/>
                </a:solidFill>
              </a:rPr>
              <a:t>ου</a:t>
            </a:r>
            <a:r>
              <a:rPr lang="en-US" dirty="0">
                <a:solidFill>
                  <a:srgbClr val="213A3A"/>
                </a:solidFill>
              </a:rPr>
              <a:t> απα</a:t>
            </a:r>
            <a:r>
              <a:rPr lang="en-US" dirty="0" err="1">
                <a:solidFill>
                  <a:srgbClr val="213A3A"/>
                </a:solidFill>
              </a:rPr>
              <a:t>ιτεί</a:t>
            </a:r>
            <a:r>
              <a:rPr lang="en-US" dirty="0">
                <a:solidFill>
                  <a:srgbClr val="213A3A"/>
                </a:solidFill>
              </a:rPr>
              <a:t> η επα</a:t>
            </a:r>
            <a:r>
              <a:rPr lang="en-US" dirty="0" err="1">
                <a:solidFill>
                  <a:srgbClr val="213A3A"/>
                </a:solidFill>
              </a:rPr>
              <a:t>γγελμ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τική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τους</a:t>
            </a:r>
            <a:r>
              <a:rPr lang="en-US" dirty="0">
                <a:solidFill>
                  <a:srgbClr val="213A3A"/>
                </a:solidFill>
              </a:rPr>
              <a:t> απα</a:t>
            </a:r>
            <a:r>
              <a:rPr lang="en-US" dirty="0" err="1">
                <a:solidFill>
                  <a:srgbClr val="213A3A"/>
                </a:solidFill>
              </a:rPr>
              <a:t>σχόληση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564694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F67AA-B3D0-439D-8F55-3A3B4D29F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>
                <a:cs typeface="Angsana New"/>
              </a:rPr>
              <a:t>Πρόσληψη</a:t>
            </a:r>
            <a:r>
              <a:rPr lang="en-US">
                <a:cs typeface="Angsana New"/>
              </a:rPr>
              <a:t> και κατα</a:t>
            </a:r>
            <a:r>
              <a:rPr lang="en-US" err="1">
                <a:cs typeface="Angsana New"/>
              </a:rPr>
              <a:t>νόηση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των</a:t>
            </a:r>
            <a:r>
              <a:rPr lang="en-US">
                <a:cs typeface="Angsana New"/>
              </a:rPr>
              <a:t> κειμένων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E1549-C00A-489C-AB30-5A584020C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213A3A"/>
                </a:solidFill>
              </a:rPr>
              <a:t>Τα </a:t>
            </a:r>
            <a:r>
              <a:rPr lang="en-US" dirty="0" err="1">
                <a:solidFill>
                  <a:srgbClr val="213A3A"/>
                </a:solidFill>
              </a:rPr>
              <a:t>κείμεν</a:t>
            </a:r>
            <a:r>
              <a:rPr lang="en-US" dirty="0">
                <a:solidFill>
                  <a:srgbClr val="213A3A"/>
                </a:solidFill>
              </a:rPr>
              <a:t>α π</a:t>
            </a:r>
            <a:r>
              <a:rPr lang="en-US" dirty="0" err="1">
                <a:solidFill>
                  <a:srgbClr val="213A3A"/>
                </a:solidFill>
              </a:rPr>
              <a:t>ου</a:t>
            </a:r>
            <a:r>
              <a:rPr lang="en-US" dirty="0">
                <a:solidFill>
                  <a:srgbClr val="213A3A"/>
                </a:solidFill>
              </a:rPr>
              <a:t> πα</a:t>
            </a:r>
            <a:r>
              <a:rPr lang="en-US" dirty="0" err="1">
                <a:solidFill>
                  <a:srgbClr val="213A3A"/>
                </a:solidFill>
              </a:rPr>
              <a:t>ράγοντ</a:t>
            </a:r>
            <a:r>
              <a:rPr lang="en-US" dirty="0">
                <a:solidFill>
                  <a:srgbClr val="213A3A"/>
                </a:solidFill>
              </a:rPr>
              <a:t>αι και </a:t>
            </a:r>
            <a:r>
              <a:rPr lang="en-US" dirty="0" err="1">
                <a:solidFill>
                  <a:srgbClr val="213A3A"/>
                </a:solidFill>
              </a:rPr>
              <a:t>δι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κινούντ</a:t>
            </a:r>
            <a:r>
              <a:rPr lang="en-US" dirty="0">
                <a:solidFill>
                  <a:srgbClr val="213A3A"/>
                </a:solidFill>
              </a:rPr>
              <a:t>αι </a:t>
            </a:r>
            <a:r>
              <a:rPr lang="en-US" dirty="0" err="1">
                <a:solidFill>
                  <a:srgbClr val="213A3A"/>
                </a:solidFill>
              </a:rPr>
              <a:t>σε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μι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κοινωνί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δεν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έχουν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όλ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τους</a:t>
            </a:r>
            <a:r>
              <a:rPr lang="en-US" dirty="0">
                <a:solidFill>
                  <a:srgbClr val="213A3A"/>
                </a:solidFill>
              </a:rPr>
              <a:t> </a:t>
            </a:r>
            <a:r>
              <a:rPr lang="en-US" dirty="0" err="1">
                <a:solidFill>
                  <a:srgbClr val="213A3A"/>
                </a:solidFill>
              </a:rPr>
              <a:t>ίδιους</a:t>
            </a:r>
            <a:r>
              <a:rPr lang="en-US" dirty="0">
                <a:solidFill>
                  <a:srgbClr val="213A3A"/>
                </a:solidFill>
              </a:rPr>
              <a:t> απ</a:t>
            </a:r>
            <a:r>
              <a:rPr lang="en-US" dirty="0" err="1">
                <a:solidFill>
                  <a:srgbClr val="213A3A"/>
                </a:solidFill>
              </a:rPr>
              <a:t>οδέκτες</a:t>
            </a:r>
            <a:r>
              <a:rPr lang="en-US" dirty="0">
                <a:solidFill>
                  <a:srgbClr val="213A3A"/>
                </a:solidFill>
              </a:rPr>
              <a:t>.</a:t>
            </a: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Ζωτικής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σημ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σί</a:t>
            </a:r>
            <a:r>
              <a:rPr lang="en-US" dirty="0">
                <a:solidFill>
                  <a:srgbClr val="213A3A"/>
                </a:solidFill>
              </a:rPr>
              <a:t>ας να μπ</a:t>
            </a:r>
            <a:r>
              <a:rPr lang="en-US" dirty="0" err="1">
                <a:solidFill>
                  <a:srgbClr val="213A3A"/>
                </a:solidFill>
              </a:rPr>
              <a:t>ορούν</a:t>
            </a:r>
            <a:r>
              <a:rPr lang="en-US" dirty="0">
                <a:solidFill>
                  <a:srgbClr val="213A3A"/>
                </a:solidFill>
              </a:rPr>
              <a:t> αν κατα</a:t>
            </a:r>
            <a:r>
              <a:rPr lang="en-US" dirty="0" err="1">
                <a:solidFill>
                  <a:srgbClr val="213A3A"/>
                </a:solidFill>
              </a:rPr>
              <a:t>νοούν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μεγ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λύτερη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οκιλί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κειμένων</a:t>
            </a:r>
            <a:r>
              <a:rPr lang="en-US" dirty="0">
                <a:solidFill>
                  <a:srgbClr val="213A3A"/>
                </a:solidFill>
              </a:rPr>
              <a:t> από α</a:t>
            </a:r>
            <a:r>
              <a:rPr lang="en-US" dirty="0" err="1">
                <a:solidFill>
                  <a:srgbClr val="213A3A"/>
                </a:solidFill>
              </a:rPr>
              <a:t>υτά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ου</a:t>
            </a:r>
            <a:r>
              <a:rPr lang="en-US" dirty="0">
                <a:solidFill>
                  <a:srgbClr val="213A3A"/>
                </a:solidFill>
              </a:rPr>
              <a:t> πα</a:t>
            </a:r>
            <a:r>
              <a:rPr lang="en-US" dirty="0" err="1">
                <a:solidFill>
                  <a:srgbClr val="213A3A"/>
                </a:solidFill>
              </a:rPr>
              <a:t>ράγουν</a:t>
            </a:r>
            <a:endParaRPr lang="en-US" dirty="0">
              <a:solidFill>
                <a:srgbClr val="213A3A"/>
              </a:solidFill>
            </a:endParaRP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Εύρος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κειμένων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εξ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ρτάτ</a:t>
            </a:r>
            <a:r>
              <a:rPr lang="en-US" dirty="0">
                <a:solidFill>
                  <a:srgbClr val="213A3A"/>
                </a:solidFill>
              </a:rPr>
              <a:t>αι από </a:t>
            </a:r>
            <a:r>
              <a:rPr lang="en-US" dirty="0" err="1">
                <a:solidFill>
                  <a:srgbClr val="213A3A"/>
                </a:solidFill>
              </a:rPr>
              <a:t>το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εύρος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ενδι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φερόντων</a:t>
            </a:r>
            <a:r>
              <a:rPr lang="en-US" dirty="0">
                <a:solidFill>
                  <a:srgbClr val="213A3A"/>
                </a:solidFill>
              </a:rPr>
              <a:t> και </a:t>
            </a:r>
            <a:r>
              <a:rPr lang="en-US" dirty="0" err="1">
                <a:solidFill>
                  <a:srgbClr val="213A3A"/>
                </a:solidFill>
              </a:rPr>
              <a:t>κοινωνική</a:t>
            </a:r>
            <a:r>
              <a:rPr lang="en-US" dirty="0">
                <a:solidFill>
                  <a:srgbClr val="213A3A"/>
                </a:solidFill>
              </a:rPr>
              <a:t> κα</a:t>
            </a:r>
            <a:r>
              <a:rPr lang="en-US" dirty="0" err="1">
                <a:solidFill>
                  <a:srgbClr val="213A3A"/>
                </a:solidFill>
              </a:rPr>
              <a:t>τάστ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ση</a:t>
            </a:r>
            <a:r>
              <a:rPr lang="en-US" dirty="0">
                <a:solidFill>
                  <a:srgbClr val="213A3A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91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B4365-491D-4D33-B77B-A79632710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>
                <a:cs typeface="Angsana New"/>
              </a:rPr>
              <a:t>Τομείς</a:t>
            </a:r>
            <a:r>
              <a:rPr lang="en-US">
                <a:cs typeface="Angsana New"/>
              </a:rPr>
              <a:t> παρα</a:t>
            </a:r>
            <a:r>
              <a:rPr lang="en-US" err="1">
                <a:cs typeface="Angsana New"/>
              </a:rPr>
              <a:t>γωγής</a:t>
            </a:r>
            <a:r>
              <a:rPr lang="en-US">
                <a:cs typeface="Angsana New"/>
              </a:rPr>
              <a:t> π</a:t>
            </a:r>
            <a:r>
              <a:rPr lang="en-US" err="1">
                <a:cs typeface="Angsana New"/>
              </a:rPr>
              <a:t>ολυτρο</a:t>
            </a:r>
            <a:r>
              <a:rPr lang="en-US">
                <a:cs typeface="Angsana New"/>
              </a:rPr>
              <a:t>π</a:t>
            </a:r>
            <a:r>
              <a:rPr lang="en-US" err="1">
                <a:cs typeface="Angsana New"/>
              </a:rPr>
              <a:t>ικών</a:t>
            </a:r>
            <a:r>
              <a:rPr lang="en-US">
                <a:cs typeface="Angsana New"/>
              </a:rPr>
              <a:t> κειμένων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B96BE-33AA-447A-91F9-5C8DE9CA0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solidFill>
                  <a:srgbClr val="213A3A"/>
                </a:solidFill>
              </a:rPr>
              <a:t>Τομέ</a:t>
            </a:r>
            <a:r>
              <a:rPr lang="en-US" dirty="0">
                <a:solidFill>
                  <a:srgbClr val="213A3A"/>
                </a:solidFill>
              </a:rPr>
              <a:t>ας α</a:t>
            </a:r>
            <a:r>
              <a:rPr lang="en-US" dirty="0" err="1">
                <a:solidFill>
                  <a:srgbClr val="213A3A"/>
                </a:solidFill>
              </a:rPr>
              <a:t>γοράς</a:t>
            </a:r>
            <a:r>
              <a:rPr lang="en-US" dirty="0">
                <a:solidFill>
                  <a:srgbClr val="213A3A"/>
                </a:solidFill>
              </a:rPr>
              <a:t>: παρα</a:t>
            </a:r>
            <a:r>
              <a:rPr lang="en-US" dirty="0" err="1">
                <a:solidFill>
                  <a:srgbClr val="213A3A"/>
                </a:solidFill>
              </a:rPr>
              <a:t>γωγή</a:t>
            </a:r>
            <a:r>
              <a:rPr lang="en-US" dirty="0">
                <a:solidFill>
                  <a:srgbClr val="213A3A"/>
                </a:solidFill>
              </a:rPr>
              <a:t>, </a:t>
            </a:r>
            <a:r>
              <a:rPr lang="en-US" dirty="0" err="1">
                <a:solidFill>
                  <a:srgbClr val="213A3A"/>
                </a:solidFill>
              </a:rPr>
              <a:t>εμ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ορί</a:t>
            </a:r>
            <a:r>
              <a:rPr lang="en-US" dirty="0">
                <a:solidFill>
                  <a:srgbClr val="213A3A"/>
                </a:solidFill>
              </a:rPr>
              <a:t>α, </a:t>
            </a:r>
            <a:r>
              <a:rPr lang="en-US" dirty="0" err="1">
                <a:solidFill>
                  <a:srgbClr val="213A3A"/>
                </a:solidFill>
              </a:rPr>
              <a:t>διάθεση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ροϊόντων</a:t>
            </a:r>
            <a:r>
              <a:rPr lang="en-US" dirty="0">
                <a:solidFill>
                  <a:srgbClr val="213A3A"/>
                </a:solidFill>
              </a:rPr>
              <a:t> και υπ</a:t>
            </a:r>
            <a:r>
              <a:rPr lang="en-US" dirty="0" err="1">
                <a:solidFill>
                  <a:srgbClr val="213A3A"/>
                </a:solidFill>
              </a:rPr>
              <a:t>ηρεσιών</a:t>
            </a:r>
            <a:endParaRPr lang="en-US" dirty="0">
              <a:solidFill>
                <a:srgbClr val="213A3A"/>
              </a:solidFill>
            </a:endParaRPr>
          </a:p>
          <a:p>
            <a:pPr>
              <a:buClr>
                <a:srgbClr val="E4F0F0"/>
              </a:buClr>
            </a:pPr>
            <a:r>
              <a:rPr lang="en-US" dirty="0">
                <a:solidFill>
                  <a:srgbClr val="213A3A"/>
                </a:solidFill>
              </a:rPr>
              <a:t>Επ</a:t>
            </a:r>
            <a:r>
              <a:rPr lang="en-US" dirty="0" err="1">
                <a:solidFill>
                  <a:srgbClr val="213A3A"/>
                </a:solidFill>
              </a:rPr>
              <a:t>ικοινωνί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με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ιθ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νούς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γορ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στε΄ς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ρέ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ει</a:t>
            </a:r>
            <a:r>
              <a:rPr lang="en-US" dirty="0">
                <a:solidFill>
                  <a:srgbClr val="213A3A"/>
                </a:solidFill>
              </a:rPr>
              <a:t> να </a:t>
            </a:r>
            <a:r>
              <a:rPr lang="en-US" dirty="0" err="1">
                <a:solidFill>
                  <a:srgbClr val="213A3A"/>
                </a:solidFill>
              </a:rPr>
              <a:t>είν</a:t>
            </a:r>
            <a:r>
              <a:rPr lang="en-US" dirty="0">
                <a:solidFill>
                  <a:srgbClr val="213A3A"/>
                </a:solidFill>
              </a:rPr>
              <a:t>αι π</a:t>
            </a:r>
            <a:r>
              <a:rPr lang="en-US" dirty="0" err="1">
                <a:solidFill>
                  <a:srgbClr val="213A3A"/>
                </a:solidFill>
              </a:rPr>
              <a:t>ειστική</a:t>
            </a:r>
            <a:r>
              <a:rPr lang="en-US" dirty="0">
                <a:solidFill>
                  <a:srgbClr val="213A3A"/>
                </a:solidFill>
              </a:rPr>
              <a:t>, </a:t>
            </a:r>
            <a:r>
              <a:rPr lang="en-US" dirty="0" err="1">
                <a:solidFill>
                  <a:srgbClr val="213A3A"/>
                </a:solidFill>
              </a:rPr>
              <a:t>άμεση</a:t>
            </a:r>
            <a:r>
              <a:rPr lang="en-US" dirty="0">
                <a:solidFill>
                  <a:srgbClr val="213A3A"/>
                </a:solidFill>
              </a:rPr>
              <a:t> και </a:t>
            </a:r>
            <a:r>
              <a:rPr lang="en-US" dirty="0" err="1">
                <a:solidFill>
                  <a:srgbClr val="213A3A"/>
                </a:solidFill>
              </a:rPr>
              <a:t>γρήγορη</a:t>
            </a:r>
            <a:endParaRPr lang="en-US" dirty="0">
              <a:solidFill>
                <a:srgbClr val="213A3A"/>
              </a:solidFill>
            </a:endParaRP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Προσφέρετ</a:t>
            </a:r>
            <a:r>
              <a:rPr lang="en-US" dirty="0">
                <a:solidFill>
                  <a:srgbClr val="213A3A"/>
                </a:solidFill>
              </a:rPr>
              <a:t>αι ο οπ</a:t>
            </a:r>
            <a:r>
              <a:rPr lang="en-US" dirty="0" err="1">
                <a:solidFill>
                  <a:srgbClr val="213A3A"/>
                </a:solidFill>
              </a:rPr>
              <a:t>τικός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σημειωτικός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τρό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ος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2604518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54D13-19C4-4E6C-A173-F2B3CEE37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ngsana New"/>
              </a:rPr>
              <a:t>Η </a:t>
            </a:r>
            <a:r>
              <a:rPr lang="en-US" err="1">
                <a:cs typeface="Angsana New"/>
              </a:rPr>
              <a:t>γλώσσ</a:t>
            </a:r>
            <a:r>
              <a:rPr lang="en-US">
                <a:cs typeface="Angsana New"/>
              </a:rPr>
              <a:t>α </a:t>
            </a:r>
            <a:r>
              <a:rPr lang="en-US" err="1">
                <a:cs typeface="Angsana New"/>
              </a:rPr>
              <a:t>δεν</a:t>
            </a:r>
            <a:r>
              <a:rPr lang="en-US">
                <a:cs typeface="Angsana New"/>
              </a:rPr>
              <a:t> πα</a:t>
            </a:r>
            <a:r>
              <a:rPr lang="en-US" err="1">
                <a:cs typeface="Angsana New"/>
              </a:rPr>
              <a:t>ίζει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κυρί</a:t>
            </a:r>
            <a:r>
              <a:rPr lang="en-US">
                <a:cs typeface="Angsana New"/>
              </a:rPr>
              <a:t>α</a:t>
            </a:r>
            <a:r>
              <a:rPr lang="en-US" err="1">
                <a:cs typeface="Angsana New"/>
              </a:rPr>
              <a:t>ρχο</a:t>
            </a:r>
            <a:r>
              <a:rPr lang="en-US">
                <a:cs typeface="Angsana New"/>
              </a:rPr>
              <a:t> </a:t>
            </a:r>
            <a:r>
              <a:rPr lang="en-US" err="1">
                <a:cs typeface="Angsana New"/>
              </a:rPr>
              <a:t>ρόλο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9D21D-FF85-43F7-9806-7DD3B334E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solidFill>
                  <a:srgbClr val="213A3A"/>
                </a:solidFill>
              </a:rPr>
              <a:t>Άλλο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γλωσσικό</a:t>
            </a:r>
            <a:r>
              <a:rPr lang="en-US" dirty="0">
                <a:solidFill>
                  <a:srgbClr val="213A3A"/>
                </a:solidFill>
              </a:rPr>
              <a:t> επίπ</a:t>
            </a:r>
            <a:r>
              <a:rPr lang="en-US" dirty="0" err="1">
                <a:solidFill>
                  <a:srgbClr val="213A3A"/>
                </a:solidFill>
              </a:rPr>
              <a:t>εδο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ύφους</a:t>
            </a:r>
            <a:r>
              <a:rPr lang="en-US" dirty="0">
                <a:solidFill>
                  <a:srgbClr val="213A3A"/>
                </a:solidFill>
              </a:rPr>
              <a:t>: </a:t>
            </a:r>
            <a:r>
              <a:rPr lang="en-US" dirty="0" err="1">
                <a:solidFill>
                  <a:srgbClr val="213A3A"/>
                </a:solidFill>
              </a:rPr>
              <a:t>οικονομί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σε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γλωσσικά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μέσ</a:t>
            </a:r>
            <a:r>
              <a:rPr lang="en-US" dirty="0">
                <a:solidFill>
                  <a:srgbClr val="213A3A"/>
                </a:solidFill>
              </a:rPr>
              <a:t>α</a:t>
            </a:r>
          </a:p>
          <a:p>
            <a:pPr>
              <a:buClr>
                <a:srgbClr val="E4F0F0"/>
              </a:buClr>
            </a:pPr>
            <a:endParaRPr lang="en-US" dirty="0"/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Ωστόσο</a:t>
            </a:r>
          </a:p>
          <a:p>
            <a:pPr>
              <a:buClr>
                <a:srgbClr val="E4F0F0"/>
              </a:buClr>
            </a:pPr>
            <a:r>
              <a:rPr lang="en-US" dirty="0">
                <a:solidFill>
                  <a:srgbClr val="213A3A"/>
                </a:solidFill>
              </a:rPr>
              <a:t>Μπ</a:t>
            </a:r>
            <a:r>
              <a:rPr lang="en-US" dirty="0" err="1">
                <a:solidFill>
                  <a:srgbClr val="213A3A"/>
                </a:solidFill>
              </a:rPr>
              <a:t>ορούμε</a:t>
            </a:r>
            <a:r>
              <a:rPr lang="en-US" dirty="0">
                <a:solidFill>
                  <a:srgbClr val="213A3A"/>
                </a:solidFill>
              </a:rPr>
              <a:t> να επ</a:t>
            </a:r>
            <a:r>
              <a:rPr lang="en-US" dirty="0" err="1">
                <a:solidFill>
                  <a:srgbClr val="213A3A"/>
                </a:solidFill>
              </a:rPr>
              <a:t>ικοινωνούμε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χρησιμο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οιώντ</a:t>
            </a:r>
            <a:r>
              <a:rPr lang="en-US" dirty="0">
                <a:solidFill>
                  <a:srgbClr val="213A3A"/>
                </a:solidFill>
              </a:rPr>
              <a:t>ας απ</a:t>
            </a:r>
            <a:r>
              <a:rPr lang="en-US" dirty="0" err="1">
                <a:solidFill>
                  <a:srgbClr val="213A3A"/>
                </a:solidFill>
              </a:rPr>
              <a:t>οκλειστικά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α. Η επ</a:t>
            </a:r>
            <a:r>
              <a:rPr lang="en-US" dirty="0" err="1">
                <a:solidFill>
                  <a:srgbClr val="213A3A"/>
                </a:solidFill>
              </a:rPr>
              <a:t>ικοινωνί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χωρίς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είν</a:t>
            </a:r>
            <a:r>
              <a:rPr lang="en-US" dirty="0">
                <a:solidFill>
                  <a:srgbClr val="213A3A"/>
                </a:solidFill>
              </a:rPr>
              <a:t>αι υπ</a:t>
            </a:r>
            <a:r>
              <a:rPr lang="en-US" dirty="0" err="1">
                <a:solidFill>
                  <a:srgbClr val="213A3A"/>
                </a:solidFill>
              </a:rPr>
              <a:t>οτυ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ώδης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2303036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450E9-B94C-4AA7-A4B0-04C7C7F4A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cs typeface="Angsana New"/>
              </a:rPr>
              <a:t>Χαρα</a:t>
            </a:r>
            <a:r>
              <a:rPr lang="en-US" err="1">
                <a:cs typeface="Angsana New"/>
              </a:rPr>
              <a:t>κτηριστικά</a:t>
            </a:r>
            <a:r>
              <a:rPr lang="en-US">
                <a:cs typeface="Angsana New"/>
              </a:rPr>
              <a:t> π</a:t>
            </a:r>
            <a:r>
              <a:rPr lang="en-US" err="1">
                <a:cs typeface="Angsana New"/>
              </a:rPr>
              <a:t>ου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δι</a:t>
            </a:r>
            <a:r>
              <a:rPr lang="en-US">
                <a:cs typeface="Angsana New"/>
              </a:rPr>
              <a:t>α</a:t>
            </a:r>
            <a:r>
              <a:rPr lang="en-US" err="1">
                <a:cs typeface="Angsana New"/>
              </a:rPr>
              <a:t>φορο</a:t>
            </a:r>
            <a:r>
              <a:rPr lang="en-US">
                <a:cs typeface="Angsana New"/>
              </a:rPr>
              <a:t>π</a:t>
            </a:r>
            <a:r>
              <a:rPr lang="en-US" err="1">
                <a:cs typeface="Angsana New"/>
              </a:rPr>
              <a:t>οιούν</a:t>
            </a:r>
            <a:r>
              <a:rPr lang="en-US">
                <a:cs typeface="Angsana New"/>
              </a:rPr>
              <a:t> τη γλώσσα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425AA-9DAE-420F-A777-FDA947BE5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514350">
              <a:buAutoNum type="arabicPeriod"/>
            </a:pPr>
            <a:r>
              <a:rPr lang="en-US" dirty="0">
                <a:solidFill>
                  <a:srgbClr val="213A3A"/>
                </a:solidFill>
              </a:rPr>
              <a:t>1. Η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έχει</a:t>
            </a:r>
            <a:r>
              <a:rPr lang="en-US" dirty="0">
                <a:solidFill>
                  <a:srgbClr val="213A3A"/>
                </a:solidFill>
              </a:rPr>
              <a:t> κα</a:t>
            </a:r>
            <a:r>
              <a:rPr lang="en-US" dirty="0" err="1">
                <a:solidFill>
                  <a:srgbClr val="213A3A"/>
                </a:solidFill>
              </a:rPr>
              <a:t>θολικότητ</a:t>
            </a:r>
            <a:r>
              <a:rPr lang="en-US" dirty="0">
                <a:solidFill>
                  <a:srgbClr val="213A3A"/>
                </a:solidFill>
              </a:rPr>
              <a:t>α.</a:t>
            </a:r>
          </a:p>
          <a:p>
            <a:pPr marL="742950" indent="-514350">
              <a:buClr>
                <a:srgbClr val="E4F0F0"/>
              </a:buClr>
              <a:buAutoNum type="arabicPeriod"/>
            </a:pPr>
            <a:r>
              <a:rPr lang="en-US" dirty="0">
                <a:solidFill>
                  <a:srgbClr val="213A3A"/>
                </a:solidFill>
              </a:rPr>
              <a:t>2. Η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δεν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είν</a:t>
            </a:r>
            <a:r>
              <a:rPr lang="en-US" dirty="0">
                <a:solidFill>
                  <a:srgbClr val="213A3A"/>
                </a:solidFill>
              </a:rPr>
              <a:t>αι </a:t>
            </a:r>
            <a:r>
              <a:rPr lang="en-US" dirty="0" err="1">
                <a:solidFill>
                  <a:srgbClr val="213A3A"/>
                </a:solidFill>
              </a:rPr>
              <a:t>νομοθετημένη</a:t>
            </a:r>
            <a:endParaRPr lang="en-US">
              <a:solidFill>
                <a:srgbClr val="213A3A"/>
              </a:solidFill>
            </a:endParaRPr>
          </a:p>
          <a:p>
            <a:pPr marL="742950" indent="-514350">
              <a:buClr>
                <a:srgbClr val="E4F0F0"/>
              </a:buClr>
              <a:buAutoNum type="arabicPeriod"/>
            </a:pPr>
            <a:r>
              <a:rPr lang="en-US" dirty="0">
                <a:solidFill>
                  <a:srgbClr val="213A3A"/>
                </a:solidFill>
              </a:rPr>
              <a:t>3. </a:t>
            </a:r>
            <a:r>
              <a:rPr lang="en-US" dirty="0" err="1">
                <a:solidFill>
                  <a:srgbClr val="213A3A"/>
                </a:solidFill>
              </a:rPr>
              <a:t>Οι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γλώσσες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είν</a:t>
            </a:r>
            <a:r>
              <a:rPr lang="en-US" dirty="0">
                <a:solidFill>
                  <a:srgbClr val="213A3A"/>
                </a:solidFill>
              </a:rPr>
              <a:t>αι α</a:t>
            </a:r>
            <a:r>
              <a:rPr lang="en-US" dirty="0" err="1">
                <a:solidFill>
                  <a:srgbClr val="213A3A"/>
                </a:solidFill>
              </a:rPr>
              <a:t>νοιχτοί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κώδικες</a:t>
            </a:r>
            <a:endParaRPr lang="en-US">
              <a:solidFill>
                <a:srgbClr val="213A3A"/>
              </a:solidFill>
            </a:endParaRPr>
          </a:p>
          <a:p>
            <a:pPr marL="742950" indent="-514350">
              <a:buClr>
                <a:srgbClr val="E4F0F0"/>
              </a:buClr>
              <a:buAutoNum type="arabicPeriod"/>
            </a:pPr>
            <a:r>
              <a:rPr lang="en-US" dirty="0">
                <a:solidFill>
                  <a:srgbClr val="213A3A"/>
                </a:solidFill>
              </a:rPr>
              <a:t>4. </a:t>
            </a:r>
            <a:r>
              <a:rPr lang="en-US" dirty="0" err="1">
                <a:solidFill>
                  <a:srgbClr val="213A3A"/>
                </a:solidFill>
              </a:rPr>
              <a:t>Το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εριεχόμενο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γλωσσικών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μηνυμάτων</a:t>
            </a:r>
            <a:r>
              <a:rPr lang="en-US" dirty="0">
                <a:solidFill>
                  <a:srgbClr val="213A3A"/>
                </a:solidFill>
              </a:rPr>
              <a:t> επ</a:t>
            </a:r>
            <a:r>
              <a:rPr lang="en-US" dirty="0" err="1">
                <a:solidFill>
                  <a:srgbClr val="213A3A"/>
                </a:solidFill>
              </a:rPr>
              <a:t>ηρεάζετι</a:t>
            </a:r>
            <a:r>
              <a:rPr lang="en-US" dirty="0">
                <a:solidFill>
                  <a:srgbClr val="213A3A"/>
                </a:solidFill>
              </a:rPr>
              <a:t>α από </a:t>
            </a:r>
            <a:r>
              <a:rPr lang="en-US" dirty="0" err="1">
                <a:solidFill>
                  <a:srgbClr val="213A3A"/>
                </a:solidFill>
              </a:rPr>
              <a:t>τιςεκάστοτε</a:t>
            </a:r>
            <a:r>
              <a:rPr lang="en-US" dirty="0">
                <a:solidFill>
                  <a:srgbClr val="213A3A"/>
                </a:solidFill>
              </a:rPr>
              <a:t> επ</a:t>
            </a:r>
            <a:r>
              <a:rPr lang="en-US" dirty="0" err="1">
                <a:solidFill>
                  <a:srgbClr val="213A3A"/>
                </a:solidFill>
              </a:rPr>
              <a:t>ικοινωνι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κές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εριστάσεις</a:t>
            </a:r>
            <a:endParaRPr lang="en-US">
              <a:solidFill>
                <a:srgbClr val="213A3A"/>
              </a:solidFill>
            </a:endParaRPr>
          </a:p>
          <a:p>
            <a:pPr marL="742950" indent="-514350">
              <a:buClr>
                <a:srgbClr val="E4F0F0"/>
              </a:buClr>
              <a:buAutoNum type="arabicPeriod"/>
            </a:pPr>
            <a:r>
              <a:rPr lang="en-US" dirty="0">
                <a:solidFill>
                  <a:srgbClr val="213A3A"/>
                </a:solidFill>
              </a:rPr>
              <a:t>5. </a:t>
            </a:r>
            <a:r>
              <a:rPr lang="en-US" dirty="0" err="1">
                <a:solidFill>
                  <a:srgbClr val="213A3A"/>
                </a:solidFill>
              </a:rPr>
              <a:t>Το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εριεχόμενο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γλωσσικών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μηνυμάτων</a:t>
            </a:r>
            <a:r>
              <a:rPr lang="en-US" dirty="0">
                <a:solidFill>
                  <a:srgbClr val="213A3A"/>
                </a:solidFill>
              </a:rPr>
              <a:t> επ</a:t>
            </a:r>
            <a:r>
              <a:rPr lang="en-US" dirty="0" err="1">
                <a:solidFill>
                  <a:srgbClr val="213A3A"/>
                </a:solidFill>
              </a:rPr>
              <a:t>ηρεάζετ</a:t>
            </a:r>
            <a:r>
              <a:rPr lang="en-US" dirty="0">
                <a:solidFill>
                  <a:srgbClr val="213A3A"/>
                </a:solidFill>
              </a:rPr>
              <a:t>αι από τα </a:t>
            </a:r>
            <a:r>
              <a:rPr lang="en-US" dirty="0" err="1">
                <a:solidFill>
                  <a:srgbClr val="213A3A"/>
                </a:solidFill>
              </a:rPr>
              <a:t>συμφρ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ζόμεν</a:t>
            </a:r>
            <a:r>
              <a:rPr lang="en-US" dirty="0">
                <a:solidFill>
                  <a:srgbClr val="213A3A"/>
                </a:solidFill>
              </a:rPr>
              <a:t>α</a:t>
            </a:r>
          </a:p>
          <a:p>
            <a:pPr marL="742950" indent="-514350">
              <a:buClr>
                <a:srgbClr val="E4F0F0"/>
              </a:buClr>
              <a:buAutoNum type="arabicPeriod"/>
            </a:pPr>
            <a:endParaRPr lang="en-US" dirty="0">
              <a:solidFill>
                <a:srgbClr val="213A3A"/>
              </a:solidFill>
            </a:endParaRPr>
          </a:p>
          <a:p>
            <a:pPr marL="228600" indent="0">
              <a:buClr>
                <a:srgbClr val="E4F0F0"/>
              </a:buClr>
              <a:buNone/>
            </a:pPr>
            <a:endParaRPr lang="en-US" dirty="0">
              <a:solidFill>
                <a:srgbClr val="213A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09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B36B0-AF6F-4BDE-951C-F2F03FEDA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68A9B-E5EC-4D1B-B2F4-6849CCE42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514350">
              <a:buAutoNum type="arabicPeriod"/>
            </a:pPr>
            <a:r>
              <a:rPr lang="en-US" dirty="0">
                <a:solidFill>
                  <a:srgbClr val="213A3A"/>
                </a:solidFill>
              </a:rPr>
              <a:t>6. Η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 πα</a:t>
            </a:r>
            <a:r>
              <a:rPr lang="en-US" dirty="0" err="1">
                <a:solidFill>
                  <a:srgbClr val="213A3A"/>
                </a:solidFill>
              </a:rPr>
              <a:t>ρουσιάζει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νομοιογένει</a:t>
            </a:r>
            <a:r>
              <a:rPr lang="en-US" dirty="0">
                <a:solidFill>
                  <a:srgbClr val="213A3A"/>
                </a:solidFill>
              </a:rPr>
              <a:t>α π</a:t>
            </a:r>
            <a:r>
              <a:rPr lang="en-US" dirty="0" err="1">
                <a:solidFill>
                  <a:srgbClr val="213A3A"/>
                </a:solidFill>
              </a:rPr>
              <a:t>ου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ντικ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το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τρίζει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την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νομοιογένει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των</a:t>
            </a:r>
            <a:r>
              <a:rPr lang="en-US" dirty="0">
                <a:solidFill>
                  <a:srgbClr val="213A3A"/>
                </a:solidFill>
              </a:rPr>
              <a:t> επ</a:t>
            </a:r>
            <a:r>
              <a:rPr lang="en-US" dirty="0" err="1">
                <a:solidFill>
                  <a:srgbClr val="213A3A"/>
                </a:solidFill>
              </a:rPr>
              <a:t>ικοινωνι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κών</a:t>
            </a:r>
            <a:r>
              <a:rPr lang="en-US" dirty="0">
                <a:solidFill>
                  <a:srgbClr val="213A3A"/>
                </a:solidFill>
              </a:rPr>
              <a:t> πρα</a:t>
            </a:r>
            <a:r>
              <a:rPr lang="en-US" dirty="0" err="1">
                <a:solidFill>
                  <a:srgbClr val="213A3A"/>
                </a:solidFill>
              </a:rPr>
              <a:t>κτικών</a:t>
            </a:r>
            <a:endParaRPr lang="en-US" dirty="0">
              <a:solidFill>
                <a:srgbClr val="213A3A"/>
              </a:solidFill>
            </a:endParaRPr>
          </a:p>
          <a:p>
            <a:pPr marL="742950" indent="-514350">
              <a:buClr>
                <a:srgbClr val="E4F0F0"/>
              </a:buClr>
              <a:buAutoNum type="arabicPeriod"/>
            </a:pPr>
            <a:r>
              <a:rPr lang="en-US" dirty="0">
                <a:solidFill>
                  <a:srgbClr val="213A3A"/>
                </a:solidFill>
              </a:rPr>
              <a:t>7. Η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α, </a:t>
            </a:r>
            <a:r>
              <a:rPr lang="en-US" dirty="0" err="1">
                <a:solidFill>
                  <a:srgbClr val="213A3A"/>
                </a:solidFill>
              </a:rPr>
              <a:t>σε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ντίθεση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τους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ερισσότερους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γλωσσικούς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κώδικες</a:t>
            </a:r>
            <a:r>
              <a:rPr lang="en-US" dirty="0">
                <a:solidFill>
                  <a:srgbClr val="213A3A"/>
                </a:solidFill>
              </a:rPr>
              <a:t>, </a:t>
            </a:r>
            <a:r>
              <a:rPr lang="en-US" dirty="0" err="1">
                <a:solidFill>
                  <a:srgbClr val="213A3A"/>
                </a:solidFill>
              </a:rPr>
              <a:t>δεν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έχει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μόνο</a:t>
            </a:r>
            <a:r>
              <a:rPr lang="en-US" dirty="0">
                <a:solidFill>
                  <a:srgbClr val="213A3A"/>
                </a:solidFill>
              </a:rPr>
              <a:t> ανα</a:t>
            </a:r>
            <a:r>
              <a:rPr lang="en-US" dirty="0" err="1">
                <a:solidFill>
                  <a:srgbClr val="213A3A"/>
                </a:solidFill>
              </a:rPr>
              <a:t>φορική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λειτουργί</a:t>
            </a:r>
            <a:r>
              <a:rPr lang="en-US" dirty="0">
                <a:solidFill>
                  <a:srgbClr val="213A3A"/>
                </a:solidFill>
              </a:rPr>
              <a:t>α</a:t>
            </a:r>
          </a:p>
          <a:p>
            <a:pPr marL="742950" indent="-514350">
              <a:buClr>
                <a:srgbClr val="E4F0F0"/>
              </a:buClr>
              <a:buAutoNum type="arabicPeriod"/>
            </a:pPr>
            <a:endParaRPr lang="en-US" dirty="0"/>
          </a:p>
          <a:p>
            <a:pPr marL="742950" indent="-514350">
              <a:buClr>
                <a:srgbClr val="E4F0F0"/>
              </a:buClr>
              <a:buAutoNum type="arabicPeriod"/>
            </a:pPr>
            <a:r>
              <a:rPr lang="en-US" dirty="0" err="1">
                <a:solidFill>
                  <a:srgbClr val="213A3A"/>
                </a:solidFill>
              </a:rPr>
              <a:t>Όλοι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οι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γλωσσικοί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κώδικες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ροϋ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οθέτουν</a:t>
            </a:r>
            <a:r>
              <a:rPr lang="en-US" dirty="0">
                <a:solidFill>
                  <a:srgbClr val="213A3A"/>
                </a:solidFill>
              </a:rPr>
              <a:t> </a:t>
            </a:r>
            <a:r>
              <a:rPr lang="en-US" dirty="0" err="1">
                <a:solidFill>
                  <a:srgbClr val="213A3A"/>
                </a:solidFill>
              </a:rPr>
              <a:t>την</a:t>
            </a:r>
            <a:r>
              <a:rPr lang="en-US" dirty="0">
                <a:solidFill>
                  <a:srgbClr val="213A3A"/>
                </a:solidFill>
              </a:rPr>
              <a:t> ύπα</a:t>
            </a:r>
            <a:r>
              <a:rPr lang="en-US" dirty="0" err="1">
                <a:solidFill>
                  <a:srgbClr val="213A3A"/>
                </a:solidFill>
              </a:rPr>
              <a:t>ρξη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ας</a:t>
            </a:r>
          </a:p>
        </p:txBody>
      </p:sp>
    </p:spTree>
    <p:extLst>
      <p:ext uri="{BB962C8B-B14F-4D97-AF65-F5344CB8AC3E}">
        <p14:creationId xmlns:p14="http://schemas.microsoft.com/office/powerpoint/2010/main" val="2107895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FF7A4-5587-4892-AAE7-A85F96837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ngsana New"/>
              </a:rPr>
              <a:t>Εκπαίδευση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53E9E-1609-46FE-9852-A796C4F00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213A3A"/>
                </a:solidFill>
              </a:rPr>
              <a:t>Η </a:t>
            </a:r>
            <a:r>
              <a:rPr lang="en-US" dirty="0" err="1">
                <a:solidFill>
                  <a:srgbClr val="213A3A"/>
                </a:solidFill>
              </a:rPr>
              <a:t>γλωσσική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γωγή</a:t>
            </a:r>
            <a:r>
              <a:rPr lang="en-US" dirty="0">
                <a:solidFill>
                  <a:srgbClr val="213A3A"/>
                </a:solidFill>
              </a:rPr>
              <a:t> επ</a:t>
            </a:r>
            <a:r>
              <a:rPr lang="en-US" dirty="0" err="1">
                <a:solidFill>
                  <a:srgbClr val="213A3A"/>
                </a:solidFill>
              </a:rPr>
              <a:t>ικέντρωνε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ενδι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φέρον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στην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ρότυ</a:t>
            </a:r>
            <a:r>
              <a:rPr lang="en-US" dirty="0">
                <a:solidFill>
                  <a:srgbClr val="213A3A"/>
                </a:solidFill>
              </a:rPr>
              <a:t>πη, </a:t>
            </a:r>
            <a:r>
              <a:rPr lang="en-US" dirty="0" err="1">
                <a:solidFill>
                  <a:srgbClr val="213A3A"/>
                </a:solidFill>
              </a:rPr>
              <a:t>κωδικο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οιημένη</a:t>
            </a:r>
            <a:r>
              <a:rPr lang="en-US" dirty="0">
                <a:solidFill>
                  <a:srgbClr val="213A3A"/>
                </a:solidFill>
              </a:rPr>
              <a:t>, </a:t>
            </a:r>
            <a:r>
              <a:rPr lang="en-US" dirty="0" err="1">
                <a:solidFill>
                  <a:srgbClr val="213A3A"/>
                </a:solidFill>
              </a:rPr>
              <a:t>γρ</a:t>
            </a:r>
            <a:r>
              <a:rPr lang="en-US" dirty="0">
                <a:solidFill>
                  <a:srgbClr val="213A3A"/>
                </a:solidFill>
              </a:rPr>
              <a:t>απ</a:t>
            </a:r>
            <a:r>
              <a:rPr lang="en-US" dirty="0" err="1">
                <a:solidFill>
                  <a:srgbClr val="213A3A"/>
                </a:solidFill>
              </a:rPr>
              <a:t>τή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μορφή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ας</a:t>
            </a: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Χρειάζετ</a:t>
            </a:r>
            <a:r>
              <a:rPr lang="en-US" dirty="0">
                <a:solidFill>
                  <a:srgbClr val="213A3A"/>
                </a:solidFill>
              </a:rPr>
              <a:t>αι </a:t>
            </a:r>
            <a:r>
              <a:rPr lang="en-US" dirty="0" err="1">
                <a:solidFill>
                  <a:srgbClr val="213A3A"/>
                </a:solidFill>
              </a:rPr>
              <a:t>όμως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μι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δι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φορετική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ροσέγγιση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ου</a:t>
            </a:r>
            <a:r>
              <a:rPr lang="en-US" dirty="0">
                <a:solidFill>
                  <a:srgbClr val="213A3A"/>
                </a:solidFill>
              </a:rPr>
              <a:t> να πα</a:t>
            </a:r>
            <a:r>
              <a:rPr lang="en-US" dirty="0" err="1">
                <a:solidFill>
                  <a:srgbClr val="213A3A"/>
                </a:solidFill>
              </a:rPr>
              <a:t>ίρνει</a:t>
            </a:r>
            <a:r>
              <a:rPr lang="en-US" dirty="0">
                <a:solidFill>
                  <a:srgbClr val="213A3A"/>
                </a:solidFill>
              </a:rPr>
              <a:t> υπ</a:t>
            </a:r>
            <a:r>
              <a:rPr lang="en-US" dirty="0" err="1">
                <a:solidFill>
                  <a:srgbClr val="213A3A"/>
                </a:solidFill>
              </a:rPr>
              <a:t>όψη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 </a:t>
            </a:r>
            <a:r>
              <a:rPr lang="en-US" dirty="0" err="1">
                <a:solidFill>
                  <a:srgbClr val="213A3A"/>
                </a:solidFill>
              </a:rPr>
              <a:t>τη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γλωσσική</a:t>
            </a:r>
            <a:r>
              <a:rPr lang="en-US" dirty="0">
                <a:solidFill>
                  <a:srgbClr val="213A3A"/>
                </a:solidFill>
              </a:rPr>
              <a:t> πρα</a:t>
            </a:r>
            <a:r>
              <a:rPr lang="en-US" dirty="0" err="1">
                <a:solidFill>
                  <a:srgbClr val="213A3A"/>
                </a:solidFill>
              </a:rPr>
              <a:t>γμ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τικότητ</a:t>
            </a:r>
            <a:r>
              <a:rPr lang="en-US" dirty="0">
                <a:solidFill>
                  <a:srgbClr val="213A3A"/>
                </a:solidFill>
              </a:rPr>
              <a:t>α π</a:t>
            </a:r>
            <a:r>
              <a:rPr lang="en-US" dirty="0" err="1">
                <a:solidFill>
                  <a:srgbClr val="213A3A"/>
                </a:solidFill>
              </a:rPr>
              <a:t>ου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ντ</a:t>
            </a:r>
            <a:r>
              <a:rPr lang="en-US" dirty="0">
                <a:solidFill>
                  <a:srgbClr val="213A3A"/>
                </a:solidFill>
              </a:rPr>
              <a:t>ανα</a:t>
            </a:r>
            <a:r>
              <a:rPr lang="en-US" dirty="0" err="1">
                <a:solidFill>
                  <a:srgbClr val="213A3A"/>
                </a:solidFill>
              </a:rPr>
              <a:t>κλά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σύνθετη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δομή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κοινωνί</a:t>
            </a:r>
            <a:r>
              <a:rPr lang="en-US" dirty="0">
                <a:solidFill>
                  <a:srgbClr val="213A3A"/>
                </a:solidFill>
              </a:rPr>
              <a:t>ας και α</a:t>
            </a:r>
            <a:r>
              <a:rPr lang="en-US" dirty="0" err="1">
                <a:solidFill>
                  <a:srgbClr val="213A3A"/>
                </a:solidFill>
              </a:rPr>
              <a:t>ντ</a:t>
            </a:r>
            <a:r>
              <a:rPr lang="en-US" dirty="0">
                <a:solidFill>
                  <a:srgbClr val="213A3A"/>
                </a:solidFill>
              </a:rPr>
              <a:t>απ</a:t>
            </a:r>
            <a:r>
              <a:rPr lang="en-US" dirty="0" err="1">
                <a:solidFill>
                  <a:srgbClr val="213A3A"/>
                </a:solidFill>
              </a:rPr>
              <a:t>οκρίνετ</a:t>
            </a:r>
            <a:r>
              <a:rPr lang="en-US" dirty="0">
                <a:solidFill>
                  <a:srgbClr val="213A3A"/>
                </a:solidFill>
              </a:rPr>
              <a:t>αι </a:t>
            </a:r>
            <a:r>
              <a:rPr lang="en-US" dirty="0" err="1">
                <a:solidFill>
                  <a:srgbClr val="213A3A"/>
                </a:solidFill>
              </a:rPr>
              <a:t>στος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οικίλες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ικοινωνι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κές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νάγκες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7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78BD0-6D82-4C82-ABB9-1DDEB8006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cs typeface="Angsana New"/>
              </a:rPr>
              <a:t>Η </a:t>
            </a:r>
            <a:r>
              <a:rPr lang="en-US" err="1">
                <a:cs typeface="Angsana New"/>
              </a:rPr>
              <a:t>γλωσσική</a:t>
            </a:r>
            <a:r>
              <a:rPr lang="en-US">
                <a:cs typeface="Angsana New"/>
              </a:rPr>
              <a:t> α</a:t>
            </a:r>
            <a:r>
              <a:rPr lang="en-US" err="1">
                <a:cs typeface="Angsana New"/>
              </a:rPr>
              <a:t>γωγή</a:t>
            </a:r>
            <a:r>
              <a:rPr lang="en-US">
                <a:cs typeface="Angsana New"/>
              </a:rPr>
              <a:t> να </a:t>
            </a:r>
            <a:r>
              <a:rPr lang="en-US" err="1">
                <a:cs typeface="Angsana New"/>
              </a:rPr>
              <a:t>συνδέετ</a:t>
            </a:r>
            <a:r>
              <a:rPr lang="en-US">
                <a:cs typeface="Angsana New"/>
              </a:rPr>
              <a:t>αι </a:t>
            </a:r>
            <a:r>
              <a:rPr lang="en-US" err="1">
                <a:cs typeface="Angsana New"/>
              </a:rPr>
              <a:t>με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την</a:t>
            </a:r>
            <a:r>
              <a:rPr lang="en-US">
                <a:cs typeface="Angsana New"/>
              </a:rPr>
              <a:t> επ</a:t>
            </a:r>
            <a:r>
              <a:rPr lang="en-US" err="1">
                <a:cs typeface="Angsana New"/>
              </a:rPr>
              <a:t>ικοινωνί</a:t>
            </a:r>
            <a:r>
              <a:rPr lang="en-US">
                <a:cs typeface="Angsana New"/>
              </a:rPr>
              <a:t>α </a:t>
            </a:r>
            <a:r>
              <a:rPr lang="en-US" err="1">
                <a:cs typeface="Angsana New"/>
              </a:rPr>
              <a:t>στον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κοινωνικό</a:t>
            </a:r>
            <a:r>
              <a:rPr lang="en-US">
                <a:cs typeface="Angsana New"/>
              </a:rPr>
              <a:t> χώρο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8BA63-07B1-4ABF-A293-B9C3D1068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solidFill>
                  <a:srgbClr val="213A3A"/>
                </a:solidFill>
              </a:rPr>
              <a:t>Οι</a:t>
            </a:r>
            <a:r>
              <a:rPr lang="en-US" dirty="0">
                <a:solidFill>
                  <a:srgbClr val="213A3A"/>
                </a:solidFill>
              </a:rPr>
              <a:t> μα</a:t>
            </a:r>
            <a:r>
              <a:rPr lang="en-US" dirty="0" err="1">
                <a:solidFill>
                  <a:srgbClr val="213A3A"/>
                </a:solidFill>
              </a:rPr>
              <a:t>θητές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ρέ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ει</a:t>
            </a:r>
            <a:r>
              <a:rPr lang="en-US" dirty="0">
                <a:solidFill>
                  <a:srgbClr val="213A3A"/>
                </a:solidFill>
              </a:rPr>
              <a:t> να </a:t>
            </a:r>
            <a:r>
              <a:rPr lang="en-US" dirty="0" err="1">
                <a:solidFill>
                  <a:srgbClr val="213A3A"/>
                </a:solidFill>
              </a:rPr>
              <a:t>εμ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λέκοντ</a:t>
            </a:r>
            <a:r>
              <a:rPr lang="en-US" dirty="0">
                <a:solidFill>
                  <a:srgbClr val="213A3A"/>
                </a:solidFill>
              </a:rPr>
              <a:t>αι </a:t>
            </a:r>
            <a:r>
              <a:rPr lang="en-US" dirty="0" err="1">
                <a:solidFill>
                  <a:srgbClr val="213A3A"/>
                </a:solidFill>
              </a:rPr>
              <a:t>σε</a:t>
            </a:r>
            <a:r>
              <a:rPr lang="en-US" dirty="0">
                <a:solidFill>
                  <a:srgbClr val="213A3A"/>
                </a:solidFill>
              </a:rPr>
              <a:t> επ</a:t>
            </a:r>
            <a:r>
              <a:rPr lang="en-US" dirty="0" err="1">
                <a:solidFill>
                  <a:srgbClr val="213A3A"/>
                </a:solidFill>
              </a:rPr>
              <a:t>ικοινωνι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κά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γεγονότ</a:t>
            </a:r>
            <a:r>
              <a:rPr lang="en-US" dirty="0">
                <a:solidFill>
                  <a:srgbClr val="213A3A"/>
                </a:solidFill>
              </a:rPr>
              <a:t>α και </a:t>
            </a:r>
            <a:r>
              <a:rPr lang="en-US" dirty="0" err="1">
                <a:solidFill>
                  <a:srgbClr val="213A3A"/>
                </a:solidFill>
              </a:rPr>
              <a:t>έτσι</a:t>
            </a:r>
            <a:r>
              <a:rPr lang="en-US" dirty="0">
                <a:solidFill>
                  <a:srgbClr val="213A3A"/>
                </a:solidFill>
              </a:rPr>
              <a:t> να </a:t>
            </a:r>
            <a:r>
              <a:rPr lang="en-US" dirty="0" err="1">
                <a:solidFill>
                  <a:srgbClr val="213A3A"/>
                </a:solidFill>
              </a:rPr>
              <a:t>εξοικειώνοντ</a:t>
            </a:r>
            <a:r>
              <a:rPr lang="en-US" dirty="0">
                <a:solidFill>
                  <a:srgbClr val="213A3A"/>
                </a:solidFill>
              </a:rPr>
              <a:t>αι </a:t>
            </a:r>
            <a:r>
              <a:rPr lang="en-US" dirty="0" err="1">
                <a:solidFill>
                  <a:srgbClr val="213A3A"/>
                </a:solidFill>
              </a:rPr>
              <a:t>με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τις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χρήσεις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ας και να κατα</a:t>
            </a:r>
            <a:r>
              <a:rPr lang="en-US" dirty="0" err="1">
                <a:solidFill>
                  <a:srgbClr val="213A3A"/>
                </a:solidFill>
              </a:rPr>
              <a:t>κτούν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μορφές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ας και επ</a:t>
            </a:r>
            <a:r>
              <a:rPr lang="en-US" dirty="0" err="1">
                <a:solidFill>
                  <a:srgbClr val="213A3A"/>
                </a:solidFill>
              </a:rPr>
              <a:t>ικοινωνί</a:t>
            </a:r>
            <a:r>
              <a:rPr lang="en-US" dirty="0">
                <a:solidFill>
                  <a:srgbClr val="213A3A"/>
                </a:solidFill>
              </a:rPr>
              <a:t>ας π</a:t>
            </a:r>
            <a:r>
              <a:rPr lang="en-US" dirty="0" err="1">
                <a:solidFill>
                  <a:srgbClr val="213A3A"/>
                </a:solidFill>
              </a:rPr>
              <a:t>ου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είν</a:t>
            </a:r>
            <a:r>
              <a:rPr lang="en-US" dirty="0">
                <a:solidFill>
                  <a:srgbClr val="213A3A"/>
                </a:solidFill>
              </a:rPr>
              <a:t>αι κα</a:t>
            </a:r>
            <a:r>
              <a:rPr lang="en-US" dirty="0" err="1">
                <a:solidFill>
                  <a:srgbClr val="213A3A"/>
                </a:solidFill>
              </a:rPr>
              <a:t>τάλληλες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γι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κάθε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ερίστ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ση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376424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DF6703-C8DF-4877-9899-46E6500E8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</a:t>
            </a:r>
            <a:r>
              <a:rPr lang="el-GR" dirty="0" err="1"/>
              <a:t>πτική</a:t>
            </a:r>
            <a:r>
              <a:rPr lang="el-GR" dirty="0"/>
              <a:t> Γραμματική των </a:t>
            </a:r>
            <a:r>
              <a:rPr lang="en-US" dirty="0"/>
              <a:t>Kress </a:t>
            </a:r>
            <a:r>
              <a:rPr lang="el-GR" dirty="0"/>
              <a:t>και </a:t>
            </a:r>
            <a:r>
              <a:rPr lang="en-US" dirty="0"/>
              <a:t>Van Leeuwen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39FF9F-28C5-4E0F-9ECF-C573EC486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αναπαραστατική, η διαπροσωπική και η </a:t>
            </a:r>
            <a:r>
              <a:rPr lang="el-GR" dirty="0" err="1"/>
              <a:t>κειμενική</a:t>
            </a:r>
            <a:r>
              <a:rPr lang="el-GR" dirty="0"/>
              <a:t> </a:t>
            </a:r>
            <a:r>
              <a:rPr lang="el-GR" dirty="0" err="1"/>
              <a:t>μεταλειτουργία</a:t>
            </a:r>
            <a:r>
              <a:rPr lang="el-GR" dirty="0"/>
              <a:t>  είναι δυνατών να εκφραστούν στην οπτική επικοινωνία.</a:t>
            </a:r>
          </a:p>
          <a:p>
            <a:r>
              <a:rPr lang="el-GR" dirty="0"/>
              <a:t>Οι εικόνες, δεν αναπαριστούν μόνο την υλική πραγματικότητα, αλλά και την κοινωνική πραγματικότητα (πχ σχέσεις ανάμεσα στους θεατές και στους αναπαριστώμενους συμμετέχοντες).</a:t>
            </a:r>
          </a:p>
          <a:p>
            <a:r>
              <a:rPr lang="el-GR" dirty="0"/>
              <a:t>Συγκροτούνται σε </a:t>
            </a:r>
            <a:r>
              <a:rPr lang="el-GR" dirty="0" err="1"/>
              <a:t>κειμενικές</a:t>
            </a:r>
            <a:r>
              <a:rPr lang="el-GR" dirty="0"/>
              <a:t> συνθέσεις με διαφορετικούς τρόπους πραγματώνοντας τη σημειωτική πραγματικότητα</a:t>
            </a:r>
          </a:p>
        </p:txBody>
      </p:sp>
    </p:spTree>
    <p:extLst>
      <p:ext uri="{BB962C8B-B14F-4D97-AF65-F5344CB8AC3E}">
        <p14:creationId xmlns:p14="http://schemas.microsoft.com/office/powerpoint/2010/main" val="198279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67AD94-36DF-4E94-99C8-81994849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Ανάγνωση οπτικού μέσου = </a:t>
            </a:r>
            <a:r>
              <a:rPr lang="el-GR" dirty="0" err="1"/>
              <a:t>διεπίδραση</a:t>
            </a:r>
            <a:r>
              <a:rPr lang="el-GR" dirty="0"/>
              <a:t> των τριών </a:t>
            </a:r>
            <a:r>
              <a:rPr lang="el-GR" dirty="0" err="1"/>
              <a:t>μεταλειτουργιών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04C8D5-4B82-47E3-9522-790E60A1C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Αναπαραστατικές/ ιδεολογικές δομές: κατασκευάζουν λεκτικά και οπτικά τη φύση των γεγονότων, των αντικειμένων, των συμμετεχόντων και των περιστάσεων στις οποίες εμπλέκονται.</a:t>
            </a:r>
          </a:p>
          <a:p>
            <a:r>
              <a:rPr lang="el-GR" dirty="0"/>
              <a:t>Διαπροσωπικές/</a:t>
            </a:r>
            <a:r>
              <a:rPr lang="el-GR" dirty="0" err="1"/>
              <a:t>διεπιδραστικές</a:t>
            </a:r>
            <a:r>
              <a:rPr lang="el-GR" dirty="0"/>
              <a:t> οπτικές και λεκτικές πηγές: οικοδομούν τη φύση της σχέσης μεταξύ θεατών και αναπαριστώμενων συμμετεχόντων.</a:t>
            </a:r>
          </a:p>
          <a:p>
            <a:r>
              <a:rPr lang="el-GR" dirty="0"/>
              <a:t>Συνθετικές/ </a:t>
            </a:r>
            <a:r>
              <a:rPr lang="el-GR" dirty="0" err="1"/>
              <a:t>κειμενικές</a:t>
            </a:r>
            <a:r>
              <a:rPr lang="el-GR" dirty="0"/>
              <a:t> δομές: συνθέτουν τη φύση των τρόπων με τους οποίους τα επιμέρους οπτικά και λεκτικά στοιχεία διευθετούνται ώστε να έχουν συνοχή.</a:t>
            </a:r>
          </a:p>
        </p:txBody>
      </p:sp>
    </p:spTree>
    <p:extLst>
      <p:ext uri="{BB962C8B-B14F-4D97-AF65-F5344CB8AC3E}">
        <p14:creationId xmlns:p14="http://schemas.microsoft.com/office/powerpoint/2010/main" val="23374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26178-110B-408B-8EAE-D73738F68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cs typeface="Angsana New"/>
              </a:rPr>
              <a:t>Νέο</a:t>
            </a:r>
            <a:r>
              <a:rPr lang="en-US">
                <a:cs typeface="Angsana New"/>
              </a:rPr>
              <a:t> επ</a:t>
            </a:r>
            <a:r>
              <a:rPr lang="en-US" err="1">
                <a:cs typeface="Angsana New"/>
              </a:rPr>
              <a:t>ικοινωνι</a:t>
            </a:r>
            <a:r>
              <a:rPr lang="en-US">
                <a:cs typeface="Angsana New"/>
              </a:rPr>
              <a:t>α</a:t>
            </a:r>
            <a:r>
              <a:rPr lang="en-US" err="1">
                <a:cs typeface="Angsana New"/>
              </a:rPr>
              <a:t>κό</a:t>
            </a:r>
            <a:r>
              <a:rPr lang="en-US">
                <a:cs typeface="Angsana New"/>
              </a:rPr>
              <a:t> πλαίσιο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F095A-3DBD-470B-8106-584F3EAC2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solidFill>
                  <a:srgbClr val="213A3A"/>
                </a:solidFill>
              </a:rPr>
              <a:t>Δι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μορφώθηκε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λόγω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νά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τυξης</a:t>
            </a:r>
            <a:r>
              <a:rPr lang="en-US" dirty="0">
                <a:solidFill>
                  <a:srgbClr val="213A3A"/>
                </a:solidFill>
              </a:rPr>
              <a:t> και </a:t>
            </a:r>
            <a:r>
              <a:rPr lang="en-US" dirty="0" err="1">
                <a:solidFill>
                  <a:srgbClr val="213A3A"/>
                </a:solidFill>
              </a:rPr>
              <a:t>διάδοσης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τεχνολογί</a:t>
            </a:r>
            <a:r>
              <a:rPr lang="en-US" dirty="0">
                <a:solidFill>
                  <a:srgbClr val="213A3A"/>
                </a:solidFill>
              </a:rPr>
              <a:t>ας.</a:t>
            </a:r>
            <a:endParaRPr lang="en-US" dirty="0">
              <a:solidFill>
                <a:srgbClr val="213A3A">
                  <a:alpha val="70000"/>
                </a:srgbClr>
              </a:solidFill>
            </a:endParaRPr>
          </a:p>
          <a:p>
            <a:pPr>
              <a:buClr>
                <a:srgbClr val="E4F0F0"/>
              </a:buClr>
            </a:pPr>
            <a:r>
              <a:rPr lang="en-US" dirty="0">
                <a:solidFill>
                  <a:srgbClr val="213A3A"/>
                </a:solidFill>
              </a:rPr>
              <a:t>Ο </a:t>
            </a:r>
            <a:r>
              <a:rPr lang="en-US" dirty="0" err="1">
                <a:solidFill>
                  <a:srgbClr val="213A3A"/>
                </a:solidFill>
              </a:rPr>
              <a:t>ρόλος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ας έχει συρρικνωθεί σημαντικά προς όφελος άλλων σημειωτικών τρόπων, ιδι</a:t>
            </a:r>
            <a:r>
              <a:rPr lang="el-GR" dirty="0" err="1">
                <a:solidFill>
                  <a:srgbClr val="213A3A"/>
                </a:solidFill>
              </a:rPr>
              <a:t>αί</a:t>
            </a:r>
            <a:r>
              <a:rPr lang="en-US" dirty="0" err="1">
                <a:solidFill>
                  <a:srgbClr val="213A3A"/>
                </a:solidFill>
              </a:rPr>
              <a:t>τερ</a:t>
            </a:r>
            <a:r>
              <a:rPr lang="en-US" dirty="0">
                <a:solidFill>
                  <a:srgbClr val="213A3A"/>
                </a:solidFill>
              </a:rPr>
              <a:t>α του οπτικού</a:t>
            </a: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Πλέον</a:t>
            </a:r>
            <a:r>
              <a:rPr lang="en-US" dirty="0">
                <a:solidFill>
                  <a:srgbClr val="213A3A"/>
                </a:solidFill>
              </a:rPr>
              <a:t> τα </a:t>
            </a:r>
            <a:r>
              <a:rPr lang="en-US" dirty="0" err="1">
                <a:solidFill>
                  <a:srgbClr val="213A3A"/>
                </a:solidFill>
              </a:rPr>
              <a:t>κείμεν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είν</a:t>
            </a:r>
            <a:r>
              <a:rPr lang="en-US" dirty="0">
                <a:solidFill>
                  <a:srgbClr val="213A3A"/>
                </a:solidFill>
              </a:rPr>
              <a:t>αι π</a:t>
            </a:r>
            <a:r>
              <a:rPr lang="en-US" dirty="0" err="1">
                <a:solidFill>
                  <a:srgbClr val="213A3A"/>
                </a:solidFill>
              </a:rPr>
              <a:t>ολυτρο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ικά</a:t>
            </a:r>
            <a:r>
              <a:rPr lang="en-US" dirty="0">
                <a:solidFill>
                  <a:srgbClr val="213A3A"/>
                </a:solidFill>
              </a:rPr>
              <a:t>: </a:t>
            </a:r>
            <a:r>
              <a:rPr lang="en-US" dirty="0" err="1">
                <a:solidFill>
                  <a:srgbClr val="213A3A"/>
                </a:solidFill>
              </a:rPr>
              <a:t>δημιουργούντ</a:t>
            </a:r>
            <a:r>
              <a:rPr lang="en-US" dirty="0">
                <a:solidFill>
                  <a:srgbClr val="213A3A"/>
                </a:solidFill>
              </a:rPr>
              <a:t>αι </a:t>
            </a:r>
            <a:r>
              <a:rPr lang="en-US" dirty="0" err="1">
                <a:solidFill>
                  <a:srgbClr val="213A3A"/>
                </a:solidFill>
              </a:rPr>
              <a:t>με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συνδυ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σμό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ολλών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σημειωτικών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τρό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ων</a:t>
            </a:r>
            <a:r>
              <a:rPr lang="en-US" dirty="0">
                <a:solidFill>
                  <a:srgbClr val="213A3A"/>
                </a:solidFill>
              </a:rPr>
              <a:t>: </a:t>
            </a:r>
            <a:r>
              <a:rPr lang="en-US" dirty="0" err="1">
                <a:solidFill>
                  <a:srgbClr val="213A3A"/>
                </a:solidFill>
              </a:rPr>
              <a:t>γλωσσικού</a:t>
            </a:r>
            <a:r>
              <a:rPr lang="en-US" dirty="0">
                <a:solidFill>
                  <a:srgbClr val="213A3A"/>
                </a:solidFill>
              </a:rPr>
              <a:t>, οπ</a:t>
            </a:r>
            <a:r>
              <a:rPr lang="en-US" dirty="0" err="1">
                <a:solidFill>
                  <a:srgbClr val="213A3A"/>
                </a:solidFill>
              </a:rPr>
              <a:t>τικού</a:t>
            </a:r>
            <a:r>
              <a:rPr lang="en-US" dirty="0">
                <a:solidFill>
                  <a:srgbClr val="213A3A"/>
                </a:solidFill>
              </a:rPr>
              <a:t>, </a:t>
            </a:r>
            <a:r>
              <a:rPr lang="en-US" dirty="0" err="1">
                <a:solidFill>
                  <a:srgbClr val="213A3A"/>
                </a:solidFill>
              </a:rPr>
              <a:t>ηχητικού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κλ</a:t>
            </a:r>
            <a:r>
              <a:rPr lang="en-US" dirty="0">
                <a:solidFill>
                  <a:srgbClr val="213A3A"/>
                </a:solidFill>
              </a:rPr>
              <a:t>π,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356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C88834-62B2-4630-B06C-8D666D35A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Αναπαραστατική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D7380C-640E-4F28-8B67-80386DC5F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514350">
              <a:buFont typeface="+mj-lt"/>
              <a:buAutoNum type="alphaLcParenR"/>
            </a:pPr>
            <a:r>
              <a:rPr lang="el-GR" dirty="0"/>
              <a:t>Ταυτοποίηση αναπαριστώμενων συμμετεχόντων</a:t>
            </a:r>
          </a:p>
          <a:p>
            <a:pPr marL="742950" indent="-514350">
              <a:buFont typeface="+mj-lt"/>
              <a:buAutoNum type="alphaLcParenR"/>
            </a:pPr>
            <a:r>
              <a:rPr lang="el-GR" dirty="0"/>
              <a:t>Αναπαριστώμενες δράσεις – αντιδράσεις</a:t>
            </a:r>
          </a:p>
          <a:p>
            <a:pPr marL="742950" indent="-514350">
              <a:buFont typeface="+mj-lt"/>
              <a:buAutoNum type="alphaLcParenR"/>
            </a:pPr>
            <a:r>
              <a:rPr lang="el-GR" dirty="0"/>
              <a:t>Περιστάσεις</a:t>
            </a:r>
          </a:p>
          <a:p>
            <a:pPr marL="742950" indent="-514350">
              <a:buFont typeface="+mj-lt"/>
              <a:buAutoNum type="alphaLcParenR"/>
            </a:pPr>
            <a:r>
              <a:rPr lang="el-GR" dirty="0"/>
              <a:t>Ιδιότητες (χαρακτηριστικά ως προς την τάξη, τη δομή ή το νόημα)</a:t>
            </a:r>
          </a:p>
        </p:txBody>
      </p:sp>
    </p:spTree>
    <p:extLst>
      <p:ext uri="{BB962C8B-B14F-4D97-AF65-F5344CB8AC3E}">
        <p14:creationId xmlns:p14="http://schemas.microsoft.com/office/powerpoint/2010/main" val="1074542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22609F-A284-42DD-9CFC-8EB2E5236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Διαπροσωπική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B9572D-8784-4871-81C4-0DE2EFDC8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514350">
              <a:buFont typeface="+mj-lt"/>
              <a:buAutoNum type="alphaLcPeriod"/>
            </a:pPr>
            <a:r>
              <a:rPr lang="el-GR" dirty="0"/>
              <a:t>Παρουσία ή απουσία βλέμματος, μορφασμού ή χειρονομίας/ κίνησης</a:t>
            </a:r>
          </a:p>
          <a:p>
            <a:pPr marL="742950" indent="-514350">
              <a:buFont typeface="+mj-lt"/>
              <a:buAutoNum type="alphaLcPeriod"/>
            </a:pPr>
            <a:r>
              <a:rPr lang="el-GR" dirty="0"/>
              <a:t>Το επίπεδο εμπλοκής του θεατή σε ό,τι αναπαρίσταται</a:t>
            </a:r>
          </a:p>
          <a:p>
            <a:pPr marL="742950" indent="-514350">
              <a:buFont typeface="+mj-lt"/>
              <a:buAutoNum type="alphaLcPeriod"/>
            </a:pPr>
            <a:r>
              <a:rPr lang="el-GR" dirty="0"/>
              <a:t>Το βαθμό κοινωνικής απόστασης ανάμεσα στους αναπαριστώμενους και το θεατή</a:t>
            </a:r>
          </a:p>
          <a:p>
            <a:pPr marL="742950" indent="-514350">
              <a:buFont typeface="+mj-lt"/>
              <a:buAutoNum type="alphaLcPeriod"/>
            </a:pPr>
            <a:r>
              <a:rPr lang="el-GR" dirty="0"/>
              <a:t>Σχέσεις εξουσίας ανάμεσα στο θεατή και τους αναπαριστώμενους.</a:t>
            </a:r>
          </a:p>
        </p:txBody>
      </p:sp>
    </p:spTree>
    <p:extLst>
      <p:ext uri="{BB962C8B-B14F-4D97-AF65-F5344CB8AC3E}">
        <p14:creationId xmlns:p14="http://schemas.microsoft.com/office/powerpoint/2010/main" val="1375061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6805E7-FBF6-4128-B8D1-57DF1D063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Κειμενική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F0BBD3-88C6-436F-9BB0-D216D0B75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514350">
              <a:buFont typeface="+mj-lt"/>
              <a:buAutoNum type="alphaLcPeriod"/>
            </a:pPr>
            <a:r>
              <a:rPr lang="el-GR" dirty="0"/>
              <a:t>Πληροφοριακή αξία</a:t>
            </a:r>
          </a:p>
          <a:p>
            <a:pPr marL="742950" indent="-514350">
              <a:buFont typeface="+mj-lt"/>
              <a:buAutoNum type="alphaLcPeriod"/>
            </a:pPr>
            <a:r>
              <a:rPr lang="el-GR" dirty="0"/>
              <a:t>Βαθμός προεξοχής στοιχείων</a:t>
            </a:r>
          </a:p>
          <a:p>
            <a:pPr marL="742950" indent="-514350">
              <a:buFont typeface="+mj-lt"/>
              <a:buAutoNum type="alphaLcPeriod"/>
            </a:pPr>
            <a:r>
              <a:rPr lang="el-GR" dirty="0"/>
              <a:t>Βαθμός πλαισίωσης</a:t>
            </a:r>
          </a:p>
          <a:p>
            <a:pPr marL="742950" indent="-514350">
              <a:buFont typeface="+mj-lt"/>
              <a:buAutoNum type="alphaLcPeriod"/>
            </a:pPr>
            <a:r>
              <a:rPr lang="el-GR" dirty="0"/>
              <a:t>Αναγνωστικά μονοπάτια</a:t>
            </a:r>
          </a:p>
        </p:txBody>
      </p:sp>
    </p:spTree>
    <p:extLst>
      <p:ext uri="{BB962C8B-B14F-4D97-AF65-F5344CB8AC3E}">
        <p14:creationId xmlns:p14="http://schemas.microsoft.com/office/powerpoint/2010/main" val="32538421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A6FCFB-290A-497E-97DA-DAFF7D9FA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595313"/>
          </a:xfrm>
        </p:spPr>
        <p:txBody>
          <a:bodyPr>
            <a:normAutofit fontScale="90000"/>
          </a:bodyPr>
          <a:lstStyle/>
          <a:p>
            <a:r>
              <a:rPr lang="el-GR" dirty="0"/>
              <a:t>(</a:t>
            </a:r>
            <a:r>
              <a:rPr lang="el-GR" sz="3100" dirty="0"/>
              <a:t>Παπαδημητρίου, 2010)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A9267149-5EC9-44D6-9898-3E914B9FF5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6950" y="1276350"/>
            <a:ext cx="7467600" cy="4792133"/>
          </a:xfrm>
        </p:spPr>
      </p:pic>
    </p:spTree>
    <p:extLst>
      <p:ext uri="{BB962C8B-B14F-4D97-AF65-F5344CB8AC3E}">
        <p14:creationId xmlns:p14="http://schemas.microsoft.com/office/powerpoint/2010/main" val="6645238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98AB3-0C57-44EC-B112-B25A36299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ngsana New"/>
              </a:rPr>
              <a:t>Βιβλιογραφία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56F4A-17A9-4AB8-A299-C9871C0F2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Χαραλαμπόπουλος Αγαθοκλής Λ.</a:t>
            </a:r>
            <a:r>
              <a:rPr lang="en-US" dirty="0">
                <a:solidFill>
                  <a:schemeClr val="tx1"/>
                </a:solidFill>
              </a:rPr>
              <a:t>, «</a:t>
            </a:r>
            <a:r>
              <a:rPr lang="en-US" dirty="0" err="1">
                <a:solidFill>
                  <a:schemeClr val="tx1"/>
                </a:solidFill>
              </a:rPr>
              <a:t>Άρθρ</a:t>
            </a:r>
            <a:r>
              <a:rPr lang="en-US" dirty="0">
                <a:solidFill>
                  <a:schemeClr val="tx1"/>
                </a:solidFill>
              </a:rPr>
              <a:t>α. </a:t>
            </a:r>
            <a:r>
              <a:rPr lang="en-US" dirty="0" err="1">
                <a:solidFill>
                  <a:schemeClr val="tx1"/>
                </a:solidFill>
              </a:rPr>
              <a:t>Νέες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τεχνολογίες</a:t>
            </a:r>
            <a:r>
              <a:rPr lang="en-US" dirty="0">
                <a:solidFill>
                  <a:schemeClr val="tx1"/>
                </a:solidFill>
              </a:rPr>
              <a:t>, π</a:t>
            </a:r>
            <a:r>
              <a:rPr lang="en-US" dirty="0" err="1">
                <a:solidFill>
                  <a:schemeClr val="tx1"/>
                </a:solidFill>
              </a:rPr>
              <a:t>ολυτρο</a:t>
            </a:r>
            <a:r>
              <a:rPr lang="en-US" dirty="0">
                <a:solidFill>
                  <a:schemeClr val="tx1"/>
                </a:solidFill>
              </a:rPr>
              <a:t>π</a:t>
            </a:r>
            <a:r>
              <a:rPr lang="en-US" dirty="0" err="1">
                <a:solidFill>
                  <a:schemeClr val="tx1"/>
                </a:solidFill>
              </a:rPr>
              <a:t>ικότητ</a:t>
            </a:r>
            <a:r>
              <a:rPr lang="en-US" dirty="0">
                <a:solidFill>
                  <a:schemeClr val="tx1"/>
                </a:solidFill>
              </a:rPr>
              <a:t>α </a:t>
            </a:r>
            <a:r>
              <a:rPr lang="en-US" dirty="0" err="1">
                <a:solidFill>
                  <a:schemeClr val="tx1"/>
                </a:solidFill>
              </a:rPr>
              <a:t>στη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γλώσσ</a:t>
            </a:r>
            <a:r>
              <a:rPr lang="en-US" dirty="0">
                <a:solidFill>
                  <a:schemeClr val="tx1"/>
                </a:solidFill>
              </a:rPr>
              <a:t>α », </a:t>
            </a:r>
            <a:r>
              <a:rPr lang="en-US" i="1" dirty="0" err="1">
                <a:solidFill>
                  <a:schemeClr val="tx1"/>
                </a:solidFill>
              </a:rPr>
              <a:t>Φιλόλογος</a:t>
            </a:r>
            <a:r>
              <a:rPr lang="en-US" dirty="0">
                <a:solidFill>
                  <a:schemeClr val="tx1"/>
                </a:solidFill>
              </a:rPr>
              <a:t>, </a:t>
            </a:r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τχ. 113</a:t>
            </a:r>
            <a:r>
              <a:rPr lang="en-US" dirty="0">
                <a:solidFill>
                  <a:schemeClr val="tx1"/>
                </a:solidFill>
              </a:rPr>
              <a:t> (</a:t>
            </a:r>
            <a:r>
              <a:rPr lang="en-US" dirty="0" err="1">
                <a:solidFill>
                  <a:schemeClr val="tx1"/>
                </a:solidFill>
              </a:rPr>
              <a:t>Φθινό</a:t>
            </a:r>
            <a:r>
              <a:rPr lang="en-US" dirty="0">
                <a:solidFill>
                  <a:schemeClr val="tx1"/>
                </a:solidFill>
              </a:rPr>
              <a:t>π</a:t>
            </a:r>
            <a:r>
              <a:rPr lang="en-US" dirty="0" err="1">
                <a:solidFill>
                  <a:schemeClr val="tx1"/>
                </a:solidFill>
              </a:rPr>
              <a:t>ωρο</a:t>
            </a:r>
            <a:r>
              <a:rPr lang="en-US" dirty="0">
                <a:solidFill>
                  <a:schemeClr val="tx1"/>
                </a:solidFill>
              </a:rPr>
              <a:t> 2003), σ. 392-403</a:t>
            </a:r>
          </a:p>
          <a:p>
            <a:pPr>
              <a:buClr>
                <a:srgbClr val="E4F0F0"/>
              </a:buClr>
            </a:pPr>
            <a:r>
              <a:rPr lang="en-US" dirty="0">
                <a:ea typeface="+mn-lt"/>
                <a:cs typeface="+mn-lt"/>
                <a:hlinkClick r:id="rId4"/>
              </a:rPr>
              <a:t>https://www.greek-language.gr/periodika/mags/filologos/2003/113/130820</a:t>
            </a:r>
            <a:endParaRPr lang="el-GR" dirty="0">
              <a:ea typeface="+mn-lt"/>
              <a:cs typeface="+mn-lt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213A3A">
                  <a:lumMod val="10000"/>
                  <a:lumOff val="90000"/>
                </a:srgbClr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213A3A">
                    <a:alpha val="70000"/>
                  </a:srgbClr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  </a:t>
            </a:r>
          </a:p>
          <a:p>
            <a:pPr lvl="0">
              <a:buClr>
                <a:srgbClr val="213A3A">
                  <a:lumMod val="10000"/>
                  <a:lumOff val="90000"/>
                </a:srgbClr>
              </a:buClr>
              <a:defRPr/>
            </a:pPr>
            <a:r>
              <a:rPr lang="el-GR" dirty="0">
                <a:solidFill>
                  <a:srgbClr val="213A3A">
                    <a:alpha val="70000"/>
                  </a:srgbClr>
                </a:solidFill>
              </a:rPr>
              <a:t>Παπαδημητρίου, Φ. </a:t>
            </a:r>
            <a:r>
              <a:rPr lang="el-GR" dirty="0" err="1">
                <a:solidFill>
                  <a:srgbClr val="213A3A">
                    <a:alpha val="70000"/>
                  </a:srgbClr>
                </a:solidFill>
              </a:rPr>
              <a:t>επιμ</a:t>
            </a:r>
            <a:r>
              <a:rPr lang="el-GR" dirty="0">
                <a:solidFill>
                  <a:srgbClr val="213A3A">
                    <a:alpha val="70000"/>
                  </a:srgbClr>
                </a:solidFill>
              </a:rPr>
              <a:t>.(2010). Εισαγωγικό σημείωμα στο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213A3A">
                    <a:alpha val="70000"/>
                  </a:srgbClr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KRESS GUNTHER</a:t>
            </a:r>
            <a:r>
              <a:rPr lang="el-GR" dirty="0">
                <a:solidFill>
                  <a:srgbClr val="213A3A">
                    <a:alpha val="70000"/>
                  </a:srgbClr>
                </a:solidFill>
              </a:rPr>
              <a:t>, VANLEEUWEN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213A3A">
                    <a:alpha val="70000"/>
                  </a:srgbClr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THEO</a:t>
            </a:r>
            <a:r>
              <a:rPr lang="en-US" dirty="0">
                <a:solidFill>
                  <a:srgbClr val="213A3A">
                    <a:alpha val="70000"/>
                  </a:srgbClr>
                </a:solidFill>
                <a:latin typeface="Avenir Next LT Pro"/>
              </a:rPr>
              <a:t> (2010). </a:t>
            </a:r>
            <a:r>
              <a:rPr lang="el-GR" dirty="0">
                <a:solidFill>
                  <a:srgbClr val="213A3A">
                    <a:alpha val="70000"/>
                  </a:srgbClr>
                </a:solidFill>
              </a:rPr>
              <a:t>Η ΑΝΑΓΝΩΣΗ ΤΩΝ ΕΙΚΟΝΩΝ</a:t>
            </a:r>
            <a:r>
              <a:rPr lang="en-US" dirty="0">
                <a:solidFill>
                  <a:srgbClr val="213A3A">
                    <a:alpha val="70000"/>
                  </a:srgbClr>
                </a:solidFill>
              </a:rPr>
              <a:t>: </a:t>
            </a:r>
            <a:r>
              <a:rPr lang="el-GR" dirty="0">
                <a:solidFill>
                  <a:srgbClr val="213A3A">
                    <a:alpha val="70000"/>
                  </a:srgbClr>
                </a:solidFill>
              </a:rPr>
              <a:t>Η ΓΡΑΜΜΑΤΙΚΗ ΤΟΥ ΟΠΤΙΚΟΥ ΣΧΕΔΙΑΣΜΟΥ</a:t>
            </a:r>
            <a:r>
              <a:rPr lang="en-US" dirty="0">
                <a:solidFill>
                  <a:srgbClr val="213A3A">
                    <a:alpha val="70000"/>
                  </a:srgbClr>
                </a:solidFill>
              </a:rPr>
              <a:t>. </a:t>
            </a:r>
            <a:r>
              <a:rPr lang="el-GR" dirty="0">
                <a:solidFill>
                  <a:srgbClr val="213A3A">
                    <a:alpha val="70000"/>
                  </a:srgbClr>
                </a:solidFill>
              </a:rPr>
              <a:t>Εκδόσεις Επίκεντρο</a:t>
            </a:r>
          </a:p>
          <a:p>
            <a:pPr marL="228600" indent="0">
              <a:buClr>
                <a:srgbClr val="E4F0F0"/>
              </a:buCl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67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FE3D0-7DEA-420E-8C55-8D1B346CD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>
                <a:cs typeface="Angsana New"/>
              </a:rPr>
              <a:t>Eκτο</a:t>
            </a:r>
            <a:r>
              <a:rPr lang="en-US">
                <a:cs typeface="Angsana New"/>
              </a:rPr>
              <a:t>π</a:t>
            </a:r>
            <a:r>
              <a:rPr lang="en-US" err="1">
                <a:cs typeface="Angsana New"/>
              </a:rPr>
              <a:t>ισμός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γρ</a:t>
            </a:r>
            <a:r>
              <a:rPr lang="en-US">
                <a:cs typeface="Angsana New"/>
              </a:rPr>
              <a:t>απ</a:t>
            </a:r>
            <a:r>
              <a:rPr lang="en-US" err="1">
                <a:cs typeface="Angsana New"/>
              </a:rPr>
              <a:t>τής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γλώσσ</a:t>
            </a:r>
            <a:r>
              <a:rPr lang="en-US">
                <a:cs typeface="Angsana New"/>
              </a:rPr>
              <a:t>ας από επ</a:t>
            </a:r>
            <a:r>
              <a:rPr lang="en-US" err="1">
                <a:cs typeface="Angsana New"/>
              </a:rPr>
              <a:t>ίκεντρο</a:t>
            </a:r>
            <a:r>
              <a:rPr lang="en-US">
                <a:cs typeface="Angsana New"/>
              </a:rPr>
              <a:t> - π</a:t>
            </a:r>
            <a:r>
              <a:rPr lang="en-US" err="1">
                <a:cs typeface="Angsana New"/>
              </a:rPr>
              <a:t>ροώθηση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εικόν</a:t>
            </a:r>
            <a:r>
              <a:rPr lang="en-US">
                <a:cs typeface="Angsana New"/>
              </a:rPr>
              <a:t>ας </a:t>
            </a:r>
            <a:r>
              <a:rPr lang="en-US" err="1">
                <a:cs typeface="Angsana New"/>
              </a:rPr>
              <a:t>κλ</a:t>
            </a:r>
            <a:r>
              <a:rPr lang="en-US">
                <a:cs typeface="Angsana New"/>
              </a:rPr>
              <a:t>π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003-1620-450F-ABC7-951939C24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 err="1">
                <a:solidFill>
                  <a:srgbClr val="213A3A"/>
                </a:solidFill>
              </a:rPr>
              <a:t>Προέκυψε</a:t>
            </a:r>
            <a:r>
              <a:rPr lang="en-US" dirty="0">
                <a:solidFill>
                  <a:srgbClr val="213A3A"/>
                </a:solidFill>
              </a:rPr>
              <a:t> από </a:t>
            </a:r>
            <a:r>
              <a:rPr lang="en-US" dirty="0" err="1">
                <a:solidFill>
                  <a:srgbClr val="213A3A"/>
                </a:solidFill>
              </a:rPr>
              <a:t>τις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κοινωνικές</a:t>
            </a:r>
            <a:r>
              <a:rPr lang="en-US" dirty="0">
                <a:solidFill>
                  <a:srgbClr val="213A3A"/>
                </a:solidFill>
              </a:rPr>
              <a:t> και π</a:t>
            </a:r>
            <a:r>
              <a:rPr lang="en-US" dirty="0" err="1">
                <a:solidFill>
                  <a:srgbClr val="213A3A"/>
                </a:solidFill>
              </a:rPr>
              <a:t>ολοιτισμικές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λλ</a:t>
            </a:r>
            <a:r>
              <a:rPr lang="en-US" dirty="0">
                <a:solidFill>
                  <a:srgbClr val="213A3A"/>
                </a:solidFill>
              </a:rPr>
              <a:t>αγές και άρα πολυπολιτισμικό και πολυγλωσσικό χαρακτήρα των σύγχρονων δυτικών κοινωνιών </a:t>
            </a: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Ανά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τυξη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ληροφορικής</a:t>
            </a:r>
            <a:r>
              <a:rPr lang="en-US" dirty="0">
                <a:solidFill>
                  <a:srgbClr val="213A3A"/>
                </a:solidFill>
              </a:rPr>
              <a:t>- επ</a:t>
            </a:r>
            <a:r>
              <a:rPr lang="en-US" dirty="0" err="1">
                <a:solidFill>
                  <a:srgbClr val="213A3A"/>
                </a:solidFill>
              </a:rPr>
              <a:t>ικοινωνι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κής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τεχνολογί</a:t>
            </a:r>
            <a:r>
              <a:rPr lang="en-US" dirty="0">
                <a:solidFill>
                  <a:srgbClr val="213A3A"/>
                </a:solidFill>
              </a:rPr>
              <a:t>ας</a:t>
            </a:r>
            <a:endParaRPr lang="en-US" dirty="0">
              <a:solidFill>
                <a:srgbClr val="213A3A">
                  <a:alpha val="70000"/>
                </a:srgbClr>
              </a:solidFill>
            </a:endParaRP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Πληροφορική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τεχνολογί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ευνοεί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την</a:t>
            </a:r>
            <a:r>
              <a:rPr lang="en-US" dirty="0">
                <a:solidFill>
                  <a:srgbClr val="213A3A"/>
                </a:solidFill>
              </a:rPr>
              <a:t> οπ</a:t>
            </a:r>
            <a:r>
              <a:rPr lang="en-US" dirty="0" err="1">
                <a:solidFill>
                  <a:srgbClr val="213A3A"/>
                </a:solidFill>
              </a:rPr>
              <a:t>τικο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οίηση</a:t>
            </a:r>
            <a:r>
              <a:rPr lang="en-US" dirty="0">
                <a:solidFill>
                  <a:srgbClr val="213A3A"/>
                </a:solidFill>
              </a:rPr>
              <a:t>, </a:t>
            </a:r>
            <a:r>
              <a:rPr lang="en-US" dirty="0" err="1">
                <a:solidFill>
                  <a:srgbClr val="213A3A"/>
                </a:solidFill>
              </a:rPr>
              <a:t>τη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μετ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τρο</a:t>
            </a:r>
            <a:r>
              <a:rPr lang="en-US" dirty="0">
                <a:solidFill>
                  <a:srgbClr val="213A3A"/>
                </a:solidFill>
              </a:rPr>
              <a:t>πή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ληροφορί</a:t>
            </a:r>
            <a:r>
              <a:rPr lang="en-US" dirty="0">
                <a:solidFill>
                  <a:srgbClr val="213A3A"/>
                </a:solidFill>
              </a:rPr>
              <a:t>ας </a:t>
            </a:r>
            <a:r>
              <a:rPr lang="en-US" dirty="0" err="1">
                <a:solidFill>
                  <a:srgbClr val="213A3A"/>
                </a:solidFill>
              </a:rPr>
              <a:t>σε</a:t>
            </a:r>
            <a:r>
              <a:rPr lang="en-US" dirty="0">
                <a:solidFill>
                  <a:srgbClr val="213A3A"/>
                </a:solidFill>
              </a:rPr>
              <a:t> οπ</a:t>
            </a:r>
            <a:r>
              <a:rPr lang="en-US" dirty="0" err="1">
                <a:solidFill>
                  <a:srgbClr val="213A3A"/>
                </a:solidFill>
              </a:rPr>
              <a:t>ιτκή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μορφή</a:t>
            </a:r>
            <a:r>
              <a:rPr lang="en-US" dirty="0">
                <a:solidFill>
                  <a:srgbClr val="213A3A"/>
                </a:solidFill>
              </a:rPr>
              <a:t>, π</a:t>
            </a:r>
            <a:r>
              <a:rPr lang="en-US" dirty="0" err="1">
                <a:solidFill>
                  <a:srgbClr val="213A3A"/>
                </a:solidFill>
              </a:rPr>
              <a:t>ιο</a:t>
            </a:r>
            <a:r>
              <a:rPr lang="en-US" dirty="0">
                <a:solidFill>
                  <a:srgbClr val="213A3A"/>
                </a:solidFill>
              </a:rPr>
              <a:t> απ</a:t>
            </a:r>
            <a:r>
              <a:rPr lang="en-US" dirty="0" err="1">
                <a:solidFill>
                  <a:srgbClr val="213A3A"/>
                </a:solidFill>
              </a:rPr>
              <a:t>οτελεσμ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τική</a:t>
            </a:r>
            <a:endParaRPr lang="en-US" dirty="0">
              <a:solidFill>
                <a:srgbClr val="213A3A"/>
              </a:solidFill>
            </a:endParaRPr>
          </a:p>
          <a:p>
            <a:pPr>
              <a:buClr>
                <a:srgbClr val="E4F0F0"/>
              </a:buClr>
            </a:pPr>
            <a:r>
              <a:rPr lang="en-US" dirty="0">
                <a:solidFill>
                  <a:srgbClr val="213A3A"/>
                </a:solidFill>
              </a:rPr>
              <a:t>Η </a:t>
            </a:r>
            <a:r>
              <a:rPr lang="en-US" dirty="0" err="1">
                <a:solidFill>
                  <a:srgbClr val="213A3A"/>
                </a:solidFill>
              </a:rPr>
              <a:t>τεχνολογί</a:t>
            </a:r>
            <a:r>
              <a:rPr lang="en-US" dirty="0">
                <a:solidFill>
                  <a:srgbClr val="213A3A"/>
                </a:solidFill>
              </a:rPr>
              <a:t>α των πολυμέσων</a:t>
            </a:r>
            <a:r>
              <a:rPr lang="el-GR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διευκολύνει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την</a:t>
            </a:r>
            <a:r>
              <a:rPr lang="en-US" dirty="0">
                <a:solidFill>
                  <a:srgbClr val="213A3A"/>
                </a:solidFill>
              </a:rPr>
              <a:t> παρα</a:t>
            </a:r>
            <a:r>
              <a:rPr lang="en-US" dirty="0" err="1">
                <a:solidFill>
                  <a:srgbClr val="213A3A"/>
                </a:solidFill>
              </a:rPr>
              <a:t>γωγή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ολυτρο</a:t>
            </a:r>
            <a:r>
              <a:rPr lang="en-US" dirty="0">
                <a:solidFill>
                  <a:srgbClr val="213A3A"/>
                </a:solidFill>
              </a:rPr>
              <a:t>πικών κειμένων</a:t>
            </a:r>
          </a:p>
          <a:p>
            <a:pPr>
              <a:buClr>
                <a:srgbClr val="E4F0F0"/>
              </a:buClr>
            </a:pPr>
            <a:endParaRPr lang="en-US" dirty="0">
              <a:solidFill>
                <a:srgbClr val="213A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239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92E8-2276-4B28-A55D-F1E7DAD4A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>
                <a:cs typeface="Angsana New"/>
              </a:rPr>
              <a:t>Γι</a:t>
            </a:r>
            <a:r>
              <a:rPr lang="en-US">
                <a:cs typeface="Angsana New"/>
              </a:rPr>
              <a:t>α</a:t>
            </a:r>
            <a:r>
              <a:rPr lang="en-US" err="1">
                <a:cs typeface="Angsana New"/>
              </a:rPr>
              <a:t>τί</a:t>
            </a:r>
            <a:r>
              <a:rPr lang="en-US">
                <a:cs typeface="Angsana New"/>
              </a:rPr>
              <a:t> </a:t>
            </a:r>
            <a:r>
              <a:rPr lang="en-US" err="1">
                <a:cs typeface="Angsana New"/>
              </a:rPr>
              <a:t>είχε</a:t>
            </a:r>
            <a:r>
              <a:rPr lang="en-US">
                <a:cs typeface="Angsana New"/>
              </a:rPr>
              <a:t> υπ</a:t>
            </a:r>
            <a:r>
              <a:rPr lang="en-US" err="1">
                <a:cs typeface="Angsana New"/>
              </a:rPr>
              <a:t>οτιμηθεί</a:t>
            </a:r>
            <a:r>
              <a:rPr lang="en-US">
                <a:cs typeface="Angsana New"/>
              </a:rPr>
              <a:t> η π</a:t>
            </a:r>
            <a:r>
              <a:rPr lang="en-US" err="1">
                <a:cs typeface="Angsana New"/>
              </a:rPr>
              <a:t>ολυτρο</a:t>
            </a:r>
            <a:r>
              <a:rPr lang="en-US">
                <a:cs typeface="Angsana New"/>
              </a:rPr>
              <a:t>π</a:t>
            </a:r>
            <a:r>
              <a:rPr lang="en-US" err="1">
                <a:cs typeface="Angsana New"/>
              </a:rPr>
              <a:t>ικότητ</a:t>
            </a:r>
            <a:r>
              <a:rPr lang="en-US">
                <a:cs typeface="Angsana New"/>
              </a:rPr>
              <a:t>α;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3A7AF-1214-48BE-B4BD-BF06E3224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213A3A"/>
                </a:solidFill>
              </a:rPr>
              <a:t>Η </a:t>
            </a:r>
            <a:r>
              <a:rPr lang="en-US" dirty="0" err="1">
                <a:solidFill>
                  <a:srgbClr val="213A3A"/>
                </a:solidFill>
              </a:rPr>
              <a:t>γλωσσολογί</a:t>
            </a:r>
            <a:r>
              <a:rPr lang="en-US" dirty="0">
                <a:solidFill>
                  <a:srgbClr val="213A3A"/>
                </a:solidFill>
              </a:rPr>
              <a:t>α επ</a:t>
            </a:r>
            <a:r>
              <a:rPr lang="en-US" dirty="0" err="1">
                <a:solidFill>
                  <a:srgbClr val="213A3A"/>
                </a:solidFill>
              </a:rPr>
              <a:t>ικέντρωσε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ενδι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φέρον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απ</a:t>
            </a:r>
            <a:r>
              <a:rPr lang="en-US" dirty="0" err="1">
                <a:solidFill>
                  <a:srgbClr val="213A3A"/>
                </a:solidFill>
              </a:rPr>
              <a:t>ολειστικά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στη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γλώσσ</a:t>
            </a:r>
            <a:r>
              <a:rPr lang="en-US" dirty="0">
                <a:solidFill>
                  <a:srgbClr val="213A3A"/>
                </a:solidFill>
              </a:rPr>
              <a:t>α, </a:t>
            </a:r>
            <a:r>
              <a:rPr lang="en-US" dirty="0" err="1">
                <a:solidFill>
                  <a:srgbClr val="213A3A"/>
                </a:solidFill>
              </a:rPr>
              <a:t>δίνοντ</a:t>
            </a:r>
            <a:r>
              <a:rPr lang="en-US" dirty="0">
                <a:solidFill>
                  <a:srgbClr val="213A3A"/>
                </a:solidFill>
              </a:rPr>
              <a:t>ας </a:t>
            </a:r>
            <a:r>
              <a:rPr lang="en-US" dirty="0" err="1">
                <a:solidFill>
                  <a:srgbClr val="213A3A"/>
                </a:solidFill>
              </a:rPr>
              <a:t>ψευδή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εντύ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ωση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ότι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είν</a:t>
            </a:r>
            <a:r>
              <a:rPr lang="en-US" dirty="0">
                <a:solidFill>
                  <a:srgbClr val="213A3A"/>
                </a:solidFill>
              </a:rPr>
              <a:t>αι ο </a:t>
            </a:r>
            <a:r>
              <a:rPr lang="en-US" dirty="0" err="1">
                <a:solidFill>
                  <a:srgbClr val="213A3A"/>
                </a:solidFill>
              </a:rPr>
              <a:t>μόνος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σημειωτικός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τρό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γι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την</a:t>
            </a:r>
            <a:r>
              <a:rPr lang="en-US" dirty="0">
                <a:solidFill>
                  <a:srgbClr val="213A3A"/>
                </a:solidFill>
              </a:rPr>
              <a:t> παρα</a:t>
            </a:r>
            <a:r>
              <a:rPr lang="en-US" dirty="0" err="1">
                <a:solidFill>
                  <a:srgbClr val="213A3A"/>
                </a:solidFill>
              </a:rPr>
              <a:t>γωγή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νοήμ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τος</a:t>
            </a:r>
          </a:p>
          <a:p>
            <a:pPr>
              <a:buClr>
                <a:srgbClr val="E4F0F0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00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2244-A32F-4B41-8447-0A6FDFF2B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>
                <a:cs typeface="Angsana New"/>
              </a:rPr>
              <a:t>Γνωρίσμ</a:t>
            </a:r>
            <a:r>
              <a:rPr lang="en-US">
                <a:cs typeface="Angsana New"/>
              </a:rPr>
              <a:t>ατα π</a:t>
            </a:r>
            <a:r>
              <a:rPr lang="en-US" err="1">
                <a:cs typeface="Angsana New"/>
              </a:rPr>
              <a:t>ολυτρο</a:t>
            </a:r>
            <a:r>
              <a:rPr lang="en-US">
                <a:cs typeface="Angsana New"/>
              </a:rPr>
              <a:t>π</a:t>
            </a:r>
            <a:r>
              <a:rPr lang="en-US" err="1">
                <a:cs typeface="Angsana New"/>
              </a:rPr>
              <a:t>ικών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κειμένων</a:t>
            </a:r>
            <a:r>
              <a:rPr lang="en-US">
                <a:cs typeface="Angsana New"/>
              </a:rPr>
              <a:t> (Kress, 2000)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9A19B-16F4-40C5-A2A6-88266D41A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213A3A"/>
                </a:solidFill>
              </a:rPr>
              <a:t>H κατα</a:t>
            </a:r>
            <a:r>
              <a:rPr lang="en-US" dirty="0" err="1">
                <a:solidFill>
                  <a:srgbClr val="213A3A"/>
                </a:solidFill>
              </a:rPr>
              <a:t>νόησή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τους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ροϋ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οθέτει</a:t>
            </a:r>
            <a:r>
              <a:rPr lang="en-US" dirty="0">
                <a:solidFill>
                  <a:srgbClr val="213A3A"/>
                </a:solidFill>
              </a:rPr>
              <a:t> </a:t>
            </a:r>
            <a:r>
              <a:rPr lang="en-US" dirty="0" err="1">
                <a:solidFill>
                  <a:srgbClr val="213A3A"/>
                </a:solidFill>
              </a:rPr>
              <a:t>την</a:t>
            </a:r>
            <a:r>
              <a:rPr lang="en-US" dirty="0">
                <a:solidFill>
                  <a:srgbClr val="213A3A"/>
                </a:solidFill>
              </a:rPr>
              <a:t> κατα</a:t>
            </a:r>
            <a:r>
              <a:rPr lang="en-US" dirty="0" err="1">
                <a:solidFill>
                  <a:srgbClr val="213A3A"/>
                </a:solidFill>
              </a:rPr>
              <a:t>νόηση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όλων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τρό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ων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ου</a:t>
            </a:r>
            <a:r>
              <a:rPr lang="en-US" dirty="0">
                <a:solidFill>
                  <a:srgbClr val="213A3A"/>
                </a:solidFill>
              </a:rPr>
              <a:t> τα </a:t>
            </a:r>
            <a:r>
              <a:rPr lang="en-US" dirty="0" err="1">
                <a:solidFill>
                  <a:srgbClr val="213A3A"/>
                </a:solidFill>
              </a:rPr>
              <a:t>συγκροτούν</a:t>
            </a:r>
          </a:p>
          <a:p>
            <a:pPr>
              <a:buClr>
                <a:srgbClr val="E4F0F0"/>
              </a:buClr>
            </a:pPr>
            <a:r>
              <a:rPr lang="en-US" dirty="0">
                <a:solidFill>
                  <a:srgbClr val="213A3A"/>
                </a:solidFill>
              </a:rPr>
              <a:t>Η παρα</a:t>
            </a:r>
            <a:r>
              <a:rPr lang="en-US" dirty="0" err="1">
                <a:solidFill>
                  <a:srgbClr val="213A3A"/>
                </a:solidFill>
              </a:rPr>
              <a:t>γωγή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τους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εξ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ρτάτ</a:t>
            </a:r>
            <a:r>
              <a:rPr lang="en-US" dirty="0">
                <a:solidFill>
                  <a:srgbClr val="213A3A"/>
                </a:solidFill>
              </a:rPr>
              <a:t>αι από </a:t>
            </a:r>
            <a:r>
              <a:rPr lang="en-US" dirty="0" err="1">
                <a:solidFill>
                  <a:srgbClr val="213A3A"/>
                </a:solidFill>
              </a:rPr>
              <a:t>τη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γνώση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του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τι</a:t>
            </a:r>
            <a:r>
              <a:rPr lang="en-US" dirty="0">
                <a:solidFill>
                  <a:srgbClr val="213A3A"/>
                </a:solidFill>
              </a:rPr>
              <a:t> π</a:t>
            </a:r>
            <a:r>
              <a:rPr lang="en-US" dirty="0" err="1">
                <a:solidFill>
                  <a:srgbClr val="213A3A"/>
                </a:solidFill>
              </a:rPr>
              <a:t>ροσφέρει</a:t>
            </a:r>
            <a:r>
              <a:rPr lang="en-US" dirty="0">
                <a:solidFill>
                  <a:srgbClr val="213A3A"/>
                </a:solidFill>
              </a:rPr>
              <a:t> ο </a:t>
            </a:r>
            <a:r>
              <a:rPr lang="en-US" dirty="0" err="1">
                <a:solidFill>
                  <a:srgbClr val="213A3A"/>
                </a:solidFill>
              </a:rPr>
              <a:t>κάθε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τρό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ος</a:t>
            </a:r>
            <a:r>
              <a:rPr lang="en-US" dirty="0">
                <a:solidFill>
                  <a:srgbClr val="213A3A"/>
                </a:solidFill>
              </a:rPr>
              <a:t> και ο </a:t>
            </a:r>
            <a:r>
              <a:rPr lang="en-US" dirty="0" err="1">
                <a:solidFill>
                  <a:srgbClr val="213A3A"/>
                </a:solidFill>
              </a:rPr>
              <a:t>συνδυ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σμός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τους</a:t>
            </a:r>
            <a:endParaRPr lang="en-US" dirty="0">
              <a:solidFill>
                <a:srgbClr val="213A3A"/>
              </a:solidFill>
            </a:endParaRPr>
          </a:p>
          <a:p>
            <a:pPr>
              <a:buClr>
                <a:srgbClr val="E4F0F0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70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649C7-6913-4884-BD6E-DC17D516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cs typeface="Angsana New"/>
              </a:rPr>
              <a:t>Σχεδι</a:t>
            </a:r>
            <a:r>
              <a:rPr lang="en-US">
                <a:cs typeface="Angsana New"/>
              </a:rPr>
              <a:t>α</a:t>
            </a:r>
            <a:r>
              <a:rPr lang="en-US" err="1">
                <a:cs typeface="Angsana New"/>
              </a:rPr>
              <a:t>σμός</a:t>
            </a:r>
            <a:r>
              <a:rPr lang="en-US">
                <a:cs typeface="Angsana New"/>
              </a:rPr>
              <a:t> π</a:t>
            </a:r>
            <a:r>
              <a:rPr lang="en-US" err="1">
                <a:cs typeface="Angsana New"/>
              </a:rPr>
              <a:t>ολυτρο</a:t>
            </a:r>
            <a:r>
              <a:rPr lang="en-US">
                <a:cs typeface="Angsana New"/>
              </a:rPr>
              <a:t>π</a:t>
            </a:r>
            <a:r>
              <a:rPr lang="en-US" err="1">
                <a:cs typeface="Angsana New"/>
              </a:rPr>
              <a:t>ικού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κειμένου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94A16-2F12-4E68-A489-FD940B386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213A3A"/>
                </a:solidFill>
              </a:rPr>
              <a:t>Ο </a:t>
            </a:r>
            <a:r>
              <a:rPr lang="en-US" dirty="0" err="1">
                <a:solidFill>
                  <a:srgbClr val="213A3A"/>
                </a:solidFill>
              </a:rPr>
              <a:t>τρό</a:t>
            </a:r>
            <a:r>
              <a:rPr lang="en-US" dirty="0">
                <a:solidFill>
                  <a:srgbClr val="213A3A"/>
                </a:solidFill>
              </a:rPr>
              <a:t>πος με τον οποίο ο δημιουργός του θα διανείμει τις πληροφορίες ανάμεσα στους διαθέσιμους σημειωτικούς πόρους, προκειμένου μα παρουσιάσουν συγκεκ</a:t>
            </a:r>
            <a:r>
              <a:rPr lang="el-GR" dirty="0" err="1">
                <a:solidFill>
                  <a:srgbClr val="213A3A"/>
                </a:solidFill>
              </a:rPr>
              <a:t>ρι</a:t>
            </a:r>
            <a:r>
              <a:rPr lang="en-US" dirty="0" err="1">
                <a:solidFill>
                  <a:srgbClr val="213A3A"/>
                </a:solidFill>
              </a:rPr>
              <a:t>μέν</a:t>
            </a:r>
            <a:r>
              <a:rPr lang="en-US" dirty="0">
                <a:solidFill>
                  <a:srgbClr val="213A3A"/>
                </a:solidFill>
              </a:rPr>
              <a:t>α αποτ</a:t>
            </a:r>
            <a:r>
              <a:rPr lang="el-GR" dirty="0">
                <a:solidFill>
                  <a:srgbClr val="213A3A"/>
                </a:solidFill>
              </a:rPr>
              <a:t>ε</a:t>
            </a:r>
            <a:r>
              <a:rPr lang="en-US" dirty="0" err="1">
                <a:solidFill>
                  <a:srgbClr val="213A3A"/>
                </a:solidFill>
              </a:rPr>
              <a:t>λέσμ</a:t>
            </a:r>
            <a:r>
              <a:rPr lang="en-US" dirty="0">
                <a:solidFill>
                  <a:srgbClr val="213A3A"/>
                </a:solidFill>
              </a:rPr>
              <a:t>ατα στο κοινό στο οποίο απευθύνονται.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924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CE70A-E8B4-4504-AF0F-4DDE5431E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cs typeface="Angsana New"/>
              </a:rPr>
              <a:t>Η </a:t>
            </a:r>
            <a:r>
              <a:rPr lang="en-US" dirty="0" err="1">
                <a:cs typeface="Angsana New"/>
              </a:rPr>
              <a:t>εκ</a:t>
            </a:r>
            <a:r>
              <a:rPr lang="en-US" dirty="0">
                <a:cs typeface="Angsana New"/>
              </a:rPr>
              <a:t>πα</a:t>
            </a:r>
            <a:r>
              <a:rPr lang="el-GR" dirty="0">
                <a:cs typeface="Angsana New"/>
              </a:rPr>
              <a:t>ί</a:t>
            </a:r>
            <a:r>
              <a:rPr lang="en-US" dirty="0" err="1">
                <a:cs typeface="Angsana New"/>
              </a:rPr>
              <a:t>δευση</a:t>
            </a:r>
            <a:r>
              <a:rPr lang="en-US" dirty="0">
                <a:cs typeface="Angsana New"/>
              </a:rPr>
              <a:t> π</a:t>
            </a:r>
            <a:r>
              <a:rPr lang="en-US" dirty="0" err="1">
                <a:cs typeface="Angsana New"/>
              </a:rPr>
              <a:t>ρέ</a:t>
            </a:r>
            <a:r>
              <a:rPr lang="en-US" dirty="0">
                <a:cs typeface="Angsana New"/>
              </a:rPr>
              <a:t>πει να τη συμπεριλάβει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30E62-FA4A-412A-80DC-B94DFBFEE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solidFill>
                  <a:srgbClr val="213A3A"/>
                </a:solidFill>
              </a:rPr>
              <a:t>Οι</a:t>
            </a:r>
            <a:r>
              <a:rPr lang="en-US" dirty="0">
                <a:solidFill>
                  <a:srgbClr val="213A3A"/>
                </a:solidFill>
              </a:rPr>
              <a:t> μα</a:t>
            </a:r>
            <a:r>
              <a:rPr lang="en-US" dirty="0" err="1">
                <a:solidFill>
                  <a:srgbClr val="213A3A"/>
                </a:solidFill>
              </a:rPr>
              <a:t>θητές</a:t>
            </a:r>
            <a:r>
              <a:rPr lang="en-US" dirty="0">
                <a:solidFill>
                  <a:srgbClr val="213A3A"/>
                </a:solidFill>
              </a:rPr>
              <a:t> θα β</a:t>
            </a:r>
            <a:r>
              <a:rPr lang="en-US" dirty="0" err="1">
                <a:solidFill>
                  <a:srgbClr val="213A3A"/>
                </a:solidFill>
              </a:rPr>
              <a:t>οηθηθούν</a:t>
            </a:r>
            <a:r>
              <a:rPr lang="en-US" dirty="0">
                <a:solidFill>
                  <a:srgbClr val="213A3A"/>
                </a:solidFill>
              </a:rPr>
              <a:t> να α</a:t>
            </a:r>
            <a:r>
              <a:rPr lang="en-US" dirty="0" err="1">
                <a:solidFill>
                  <a:srgbClr val="213A3A"/>
                </a:solidFill>
              </a:rPr>
              <a:t>ντιλ</a:t>
            </a:r>
            <a:r>
              <a:rPr lang="en-US" dirty="0">
                <a:solidFill>
                  <a:srgbClr val="213A3A"/>
                </a:solidFill>
              </a:rPr>
              <a:t>αμβ</a:t>
            </a:r>
            <a:r>
              <a:rPr lang="en-US" dirty="0" err="1">
                <a:solidFill>
                  <a:srgbClr val="213A3A"/>
                </a:solidFill>
              </a:rPr>
              <a:t>άνοντ</a:t>
            </a:r>
            <a:r>
              <a:rPr lang="en-US" dirty="0">
                <a:solidFill>
                  <a:srgbClr val="213A3A"/>
                </a:solidFill>
              </a:rPr>
              <a:t>αι </a:t>
            </a:r>
            <a:r>
              <a:rPr lang="en-US" dirty="0" err="1">
                <a:solidFill>
                  <a:srgbClr val="213A3A"/>
                </a:solidFill>
              </a:rPr>
              <a:t>την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ολυτρο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ικότητ</a:t>
            </a:r>
            <a:r>
              <a:rPr lang="en-US" dirty="0">
                <a:solidFill>
                  <a:srgbClr val="213A3A"/>
                </a:solidFill>
              </a:rPr>
              <a:t>α και να </a:t>
            </a:r>
            <a:r>
              <a:rPr lang="en-US" dirty="0" err="1">
                <a:solidFill>
                  <a:srgbClr val="213A3A"/>
                </a:solidFill>
              </a:rPr>
              <a:t>την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ξιο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οιούν</a:t>
            </a:r>
          </a:p>
          <a:p>
            <a:pPr>
              <a:buClr>
                <a:srgbClr val="E4F0F0"/>
              </a:buClr>
            </a:pPr>
            <a:r>
              <a:rPr lang="en-US" dirty="0">
                <a:solidFill>
                  <a:srgbClr val="213A3A"/>
                </a:solidFill>
              </a:rPr>
              <a:t>Ο </a:t>
            </a:r>
            <a:r>
              <a:rPr lang="en-US" dirty="0" err="1">
                <a:solidFill>
                  <a:srgbClr val="213A3A"/>
                </a:solidFill>
              </a:rPr>
              <a:t>έλεγχος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απα</a:t>
            </a:r>
            <a:r>
              <a:rPr lang="en-US" dirty="0" err="1">
                <a:solidFill>
                  <a:srgbClr val="213A3A"/>
                </a:solidFill>
              </a:rPr>
              <a:t>ιτεί</a:t>
            </a:r>
            <a:r>
              <a:rPr lang="en-US" dirty="0">
                <a:solidFill>
                  <a:srgbClr val="213A3A"/>
                </a:solidFill>
              </a:rPr>
              <a:t> απ</a:t>
            </a:r>
            <a:r>
              <a:rPr lang="en-US" dirty="0" err="1">
                <a:solidFill>
                  <a:srgbClr val="213A3A"/>
                </a:solidFill>
              </a:rPr>
              <a:t>όκτηση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δεξιοτήτων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γι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το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χειρισμό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τεχνολογί</a:t>
            </a:r>
            <a:r>
              <a:rPr lang="en-US" dirty="0">
                <a:solidFill>
                  <a:srgbClr val="213A3A"/>
                </a:solidFill>
              </a:rPr>
              <a:t>ας  και </a:t>
            </a:r>
            <a:r>
              <a:rPr lang="en-US" dirty="0" err="1">
                <a:solidFill>
                  <a:srgbClr val="213A3A"/>
                </a:solidFill>
              </a:rPr>
              <a:t>γι</a:t>
            </a:r>
            <a:r>
              <a:rPr lang="en-US" dirty="0">
                <a:solidFill>
                  <a:srgbClr val="213A3A"/>
                </a:solidFill>
              </a:rPr>
              <a:t>α α</a:t>
            </a:r>
            <a:r>
              <a:rPr lang="en-US" dirty="0" err="1">
                <a:solidFill>
                  <a:srgbClr val="213A3A"/>
                </a:solidFill>
              </a:rPr>
              <a:t>ρμονική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συνύ</a:t>
            </a:r>
            <a:r>
              <a:rPr lang="en-US" dirty="0">
                <a:solidFill>
                  <a:srgbClr val="213A3A"/>
                </a:solidFill>
              </a:rPr>
              <a:t>πα</a:t>
            </a:r>
            <a:r>
              <a:rPr lang="en-US" dirty="0" err="1">
                <a:solidFill>
                  <a:srgbClr val="213A3A"/>
                </a:solidFill>
              </a:rPr>
              <a:t>ρξη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δι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φορετικά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ολιτισμικά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ερι</a:t>
            </a:r>
            <a:r>
              <a:rPr lang="en-US" dirty="0">
                <a:solidFill>
                  <a:srgbClr val="213A3A"/>
                </a:solidFill>
              </a:rPr>
              <a:t>β</a:t>
            </a:r>
            <a:r>
              <a:rPr lang="en-US" dirty="0" err="1">
                <a:solidFill>
                  <a:srgbClr val="213A3A"/>
                </a:solidFill>
              </a:rPr>
              <a:t>άλλοντ</a:t>
            </a:r>
            <a:r>
              <a:rPr lang="en-US" dirty="0">
                <a:solidFill>
                  <a:srgbClr val="213A3A"/>
                </a:solidFill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359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88EED-6B6A-4B10-A385-C73A8EB66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cs typeface="Angsana New"/>
              </a:rPr>
              <a:t>Νέο</a:t>
            </a:r>
            <a:r>
              <a:rPr lang="en-US">
                <a:cs typeface="Angsana New"/>
              </a:rPr>
              <a:t> επ</a:t>
            </a:r>
            <a:r>
              <a:rPr lang="en-US" err="1">
                <a:cs typeface="Angsana New"/>
              </a:rPr>
              <a:t>ικοινωνι</a:t>
            </a:r>
            <a:r>
              <a:rPr lang="en-US">
                <a:cs typeface="Angsana New"/>
              </a:rPr>
              <a:t>α</a:t>
            </a:r>
            <a:r>
              <a:rPr lang="en-US" err="1">
                <a:cs typeface="Angsana New"/>
              </a:rPr>
              <a:t>κό</a:t>
            </a:r>
            <a:r>
              <a:rPr lang="en-US">
                <a:cs typeface="Angsana New"/>
              </a:rPr>
              <a:t> </a:t>
            </a:r>
            <a:r>
              <a:rPr lang="en-US" err="1">
                <a:cs typeface="Angsana New"/>
              </a:rPr>
              <a:t>το</a:t>
            </a:r>
            <a:r>
              <a:rPr lang="en-US">
                <a:cs typeface="Angsana New"/>
              </a:rPr>
              <a:t>π</a:t>
            </a:r>
            <a:r>
              <a:rPr lang="en-US" err="1">
                <a:cs typeface="Angsana New"/>
              </a:rPr>
              <a:t>ίο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B8063-14FB-4293-AD2E-F853F676E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 err="1">
                <a:solidFill>
                  <a:srgbClr val="213A3A"/>
                </a:solidFill>
              </a:rPr>
              <a:t>Στο</a:t>
            </a:r>
            <a:r>
              <a:rPr lang="en-US" dirty="0">
                <a:solidFill>
                  <a:srgbClr val="213A3A"/>
                </a:solidFill>
              </a:rPr>
              <a:t> πα</a:t>
            </a:r>
            <a:r>
              <a:rPr lang="en-US" dirty="0" err="1">
                <a:solidFill>
                  <a:srgbClr val="213A3A"/>
                </a:solidFill>
              </a:rPr>
              <a:t>ρελθόν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οι</a:t>
            </a:r>
            <a:r>
              <a:rPr lang="en-US" dirty="0">
                <a:solidFill>
                  <a:srgbClr val="213A3A"/>
                </a:solidFill>
              </a:rPr>
              <a:t> επιπ</a:t>
            </a:r>
            <a:r>
              <a:rPr lang="en-US" dirty="0" err="1">
                <a:solidFill>
                  <a:srgbClr val="213A3A"/>
                </a:solidFill>
              </a:rPr>
              <a:t>τώσεις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τεχνολογικών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εκρήξεων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των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κοινωνιών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ήτ</a:t>
            </a:r>
            <a:r>
              <a:rPr lang="en-US" dirty="0">
                <a:solidFill>
                  <a:srgbClr val="213A3A"/>
                </a:solidFill>
              </a:rPr>
              <a:t>αν π</a:t>
            </a:r>
            <a:r>
              <a:rPr lang="en-US" dirty="0" err="1">
                <a:solidFill>
                  <a:srgbClr val="213A3A"/>
                </a:solidFill>
              </a:rPr>
              <a:t>ολύ</a:t>
            </a:r>
            <a:r>
              <a:rPr lang="en-US" dirty="0">
                <a:solidFill>
                  <a:srgbClr val="213A3A"/>
                </a:solidFill>
              </a:rPr>
              <a:t> π</a:t>
            </a:r>
            <a:r>
              <a:rPr lang="en-US" dirty="0" err="1">
                <a:solidFill>
                  <a:srgbClr val="213A3A"/>
                </a:solidFill>
              </a:rPr>
              <a:t>ιο</a:t>
            </a:r>
            <a:r>
              <a:rPr lang="en-US" dirty="0">
                <a:solidFill>
                  <a:srgbClr val="213A3A"/>
                </a:solidFill>
              </a:rPr>
              <a:t> ανα</a:t>
            </a:r>
            <a:r>
              <a:rPr lang="en-US" dirty="0" err="1">
                <a:solidFill>
                  <a:srgbClr val="213A3A"/>
                </a:solidFill>
              </a:rPr>
              <a:t>τρε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τικές</a:t>
            </a:r>
            <a:endParaRPr lang="en-US" dirty="0">
              <a:solidFill>
                <a:srgbClr val="213A3A"/>
              </a:solidFill>
            </a:endParaRPr>
          </a:p>
          <a:p>
            <a:pPr>
              <a:buClr>
                <a:srgbClr val="E4F0F0"/>
              </a:buClr>
            </a:pPr>
            <a:r>
              <a:rPr lang="en-US" dirty="0">
                <a:solidFill>
                  <a:srgbClr val="213A3A"/>
                </a:solidFill>
              </a:rPr>
              <a:t>Η π</a:t>
            </a:r>
            <a:r>
              <a:rPr lang="en-US" dirty="0" err="1">
                <a:solidFill>
                  <a:srgbClr val="213A3A"/>
                </a:solidFill>
              </a:rPr>
              <a:t>ολυτρο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ικότητ</a:t>
            </a:r>
            <a:r>
              <a:rPr lang="en-US" dirty="0">
                <a:solidFill>
                  <a:srgbClr val="213A3A"/>
                </a:solidFill>
              </a:rPr>
              <a:t>α α</a:t>
            </a:r>
            <a:r>
              <a:rPr lang="en-US" dirty="0" err="1">
                <a:solidFill>
                  <a:srgbClr val="213A3A"/>
                </a:solidFill>
              </a:rPr>
              <a:t>νέκ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θεν</a:t>
            </a:r>
            <a:r>
              <a:rPr lang="en-US" dirty="0">
                <a:solidFill>
                  <a:srgbClr val="213A3A"/>
                </a:solidFill>
              </a:rPr>
              <a:t> χαρα</a:t>
            </a:r>
            <a:r>
              <a:rPr lang="en-US" dirty="0" err="1">
                <a:solidFill>
                  <a:srgbClr val="213A3A"/>
                </a:solidFill>
              </a:rPr>
              <a:t>κτήριζε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την</a:t>
            </a:r>
            <a:r>
              <a:rPr lang="en-US" dirty="0">
                <a:solidFill>
                  <a:srgbClr val="213A3A"/>
                </a:solidFill>
              </a:rPr>
              <a:t> α</a:t>
            </a:r>
            <a:r>
              <a:rPr lang="en-US" dirty="0" err="1">
                <a:solidFill>
                  <a:srgbClr val="213A3A"/>
                </a:solidFill>
              </a:rPr>
              <a:t>νθρώ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ινη</a:t>
            </a:r>
            <a:r>
              <a:rPr lang="en-US" dirty="0">
                <a:solidFill>
                  <a:srgbClr val="213A3A"/>
                </a:solidFill>
              </a:rPr>
              <a:t> επ</a:t>
            </a:r>
            <a:r>
              <a:rPr lang="en-US" dirty="0" err="1">
                <a:solidFill>
                  <a:srgbClr val="213A3A"/>
                </a:solidFill>
              </a:rPr>
              <a:t>ικοινωνί</a:t>
            </a:r>
            <a:r>
              <a:rPr lang="en-US" dirty="0">
                <a:solidFill>
                  <a:srgbClr val="213A3A"/>
                </a:solidFill>
              </a:rPr>
              <a:t>α</a:t>
            </a: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Ότ</a:t>
            </a:r>
            <a:r>
              <a:rPr lang="en-US" dirty="0">
                <a:solidFill>
                  <a:srgbClr val="213A3A"/>
                </a:solidFill>
              </a:rPr>
              <a:t>αν μιλάμε και ο </a:t>
            </a:r>
            <a:r>
              <a:rPr lang="el-GR" dirty="0">
                <a:solidFill>
                  <a:srgbClr val="213A3A"/>
                </a:solidFill>
              </a:rPr>
              <a:t>κ</a:t>
            </a:r>
            <a:r>
              <a:rPr lang="en-US" dirty="0" err="1">
                <a:solidFill>
                  <a:srgbClr val="213A3A"/>
                </a:solidFill>
              </a:rPr>
              <a:t>υρί</a:t>
            </a:r>
            <a:r>
              <a:rPr lang="en-US" dirty="0">
                <a:solidFill>
                  <a:srgbClr val="213A3A"/>
                </a:solidFill>
              </a:rPr>
              <a:t>αρχος σημειωτικός τρόπος είναι ο γλωσσικός, η ομιλία συνο</a:t>
            </a:r>
            <a:r>
              <a:rPr lang="el-GR" dirty="0">
                <a:solidFill>
                  <a:srgbClr val="213A3A"/>
                </a:solidFill>
              </a:rPr>
              <a:t>δ</a:t>
            </a:r>
            <a:r>
              <a:rPr lang="en-US" dirty="0" err="1">
                <a:solidFill>
                  <a:srgbClr val="213A3A"/>
                </a:solidFill>
              </a:rPr>
              <a:t>εύετ</a:t>
            </a:r>
            <a:r>
              <a:rPr lang="en-US" dirty="0">
                <a:solidFill>
                  <a:srgbClr val="213A3A"/>
                </a:solidFill>
              </a:rPr>
              <a:t>αι από χειρονομίες, κινήσεις του σώματος και εκφράσεις του προσώπου.</a:t>
            </a:r>
            <a:endParaRPr lang="en-US" dirty="0">
              <a:solidFill>
                <a:srgbClr val="213A3A">
                  <a:alpha val="70000"/>
                </a:srgbClr>
              </a:solidFill>
            </a:endParaRP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Κείμεν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γι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χρήση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συσκευών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συνδυάζουν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γλωσσικό</a:t>
            </a:r>
            <a:r>
              <a:rPr lang="en-US" dirty="0">
                <a:solidFill>
                  <a:srgbClr val="213A3A"/>
                </a:solidFill>
              </a:rPr>
              <a:t> - οπ</a:t>
            </a:r>
            <a:r>
              <a:rPr lang="en-US" dirty="0" err="1">
                <a:solidFill>
                  <a:srgbClr val="213A3A"/>
                </a:solidFill>
              </a:rPr>
              <a:t>τικό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582153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8B85F-8A1E-4C05-B70B-18C7A4F5F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ngsana New"/>
              </a:rPr>
              <a:t>Βα</a:t>
            </a:r>
            <a:r>
              <a:rPr lang="en-US" err="1">
                <a:cs typeface="Angsana New"/>
              </a:rPr>
              <a:t>θμός</a:t>
            </a:r>
            <a:r>
              <a:rPr lang="en-US">
                <a:cs typeface="Angsana New"/>
              </a:rPr>
              <a:t> π</a:t>
            </a:r>
            <a:r>
              <a:rPr lang="en-US" err="1">
                <a:cs typeface="Angsana New"/>
              </a:rPr>
              <a:t>ολυτρο</a:t>
            </a:r>
            <a:r>
              <a:rPr lang="en-US">
                <a:cs typeface="Angsana New"/>
              </a:rPr>
              <a:t>π</a:t>
            </a:r>
            <a:r>
              <a:rPr lang="en-US" err="1">
                <a:cs typeface="Angsana New"/>
              </a:rPr>
              <a:t>ικότητ</a:t>
            </a:r>
            <a:r>
              <a:rPr lang="en-US">
                <a:cs typeface="Angsana New"/>
              </a:rPr>
              <a:t>ας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BD30D-C758-4D5E-BBB8-C7B6BCA8C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213A3A"/>
                </a:solidFill>
              </a:rPr>
              <a:t>Επ</a:t>
            </a:r>
            <a:r>
              <a:rPr lang="en-US" dirty="0" err="1">
                <a:solidFill>
                  <a:srgbClr val="213A3A"/>
                </a:solidFill>
              </a:rPr>
              <a:t>ικοινωνι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κός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στόχος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κειμένου</a:t>
            </a:r>
          </a:p>
          <a:p>
            <a:pPr>
              <a:buClr>
                <a:srgbClr val="E4F0F0"/>
              </a:buClr>
            </a:pPr>
            <a:r>
              <a:rPr lang="en-US" dirty="0" err="1">
                <a:solidFill>
                  <a:srgbClr val="213A3A"/>
                </a:solidFill>
              </a:rPr>
              <a:t>Τεχνολογικά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μέσ</a:t>
            </a:r>
            <a:r>
              <a:rPr lang="en-US" dirty="0">
                <a:solidFill>
                  <a:srgbClr val="213A3A"/>
                </a:solidFill>
              </a:rPr>
              <a:t>α </a:t>
            </a:r>
            <a:r>
              <a:rPr lang="en-US" dirty="0" err="1">
                <a:solidFill>
                  <a:srgbClr val="213A3A"/>
                </a:solidFill>
              </a:rPr>
              <a:t>στη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διάθεση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του</a:t>
            </a:r>
            <a:r>
              <a:rPr lang="en-US" dirty="0">
                <a:solidFill>
                  <a:srgbClr val="213A3A"/>
                </a:solidFill>
              </a:rPr>
              <a:t> </a:t>
            </a:r>
            <a:r>
              <a:rPr lang="en-US" dirty="0" err="1">
                <a:solidFill>
                  <a:srgbClr val="213A3A"/>
                </a:solidFill>
              </a:rPr>
              <a:t>συντάκτη</a:t>
            </a:r>
            <a:r>
              <a:rPr lang="en-US" dirty="0">
                <a:solidFill>
                  <a:srgbClr val="213A3A"/>
                </a:solidFill>
              </a:rPr>
              <a:t> και </a:t>
            </a:r>
            <a:r>
              <a:rPr lang="en-US" dirty="0" err="1">
                <a:solidFill>
                  <a:srgbClr val="213A3A"/>
                </a:solidFill>
              </a:rPr>
              <a:t>δυν</a:t>
            </a:r>
            <a:r>
              <a:rPr lang="en-US" dirty="0">
                <a:solidFill>
                  <a:srgbClr val="213A3A"/>
                </a:solidFill>
              </a:rPr>
              <a:t>α</a:t>
            </a:r>
            <a:r>
              <a:rPr lang="en-US" dirty="0" err="1">
                <a:solidFill>
                  <a:srgbClr val="213A3A"/>
                </a:solidFill>
              </a:rPr>
              <a:t>τότητ</a:t>
            </a:r>
            <a:r>
              <a:rPr lang="en-US" dirty="0">
                <a:solidFill>
                  <a:srgbClr val="213A3A"/>
                </a:solidFill>
              </a:rPr>
              <a:t>α ναν τα </a:t>
            </a:r>
            <a:r>
              <a:rPr lang="en-US" dirty="0" err="1">
                <a:solidFill>
                  <a:srgbClr val="213A3A"/>
                </a:solidFill>
              </a:rPr>
              <a:t>χρησιμο</a:t>
            </a:r>
            <a:r>
              <a:rPr lang="en-US" dirty="0">
                <a:solidFill>
                  <a:srgbClr val="213A3A"/>
                </a:solidFill>
              </a:rPr>
              <a:t>π</a:t>
            </a:r>
            <a:r>
              <a:rPr lang="en-US" dirty="0" err="1">
                <a:solidFill>
                  <a:srgbClr val="213A3A"/>
                </a:solidFill>
              </a:rPr>
              <a:t>οιεί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894816335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AnalogousFromLightSeedRightStep">
      <a:dk1>
        <a:srgbClr val="000000"/>
      </a:dk1>
      <a:lt1>
        <a:srgbClr val="FFFFFF"/>
      </a:lt1>
      <a:dk2>
        <a:srgbClr val="213A3A"/>
      </a:dk2>
      <a:lt2>
        <a:srgbClr val="E8E2E8"/>
      </a:lt2>
      <a:accent1>
        <a:srgbClr val="79AC7B"/>
      </a:accent1>
      <a:accent2>
        <a:srgbClr val="6FAD8C"/>
      </a:accent2>
      <a:accent3>
        <a:srgbClr val="7CABA5"/>
      </a:accent3>
      <a:accent4>
        <a:srgbClr val="78A9BD"/>
      </a:accent4>
      <a:accent5>
        <a:srgbClr val="90A1C9"/>
      </a:accent5>
      <a:accent6>
        <a:srgbClr val="837ABE"/>
      </a:accent6>
      <a:hlink>
        <a:srgbClr val="AE69AB"/>
      </a:hlink>
      <a:folHlink>
        <a:srgbClr val="7F7F7F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930</Words>
  <Application>Microsoft Office PowerPoint</Application>
  <PresentationFormat>Ευρεία οθόνη</PresentationFormat>
  <Paragraphs>88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9" baseType="lpstr">
      <vt:lpstr>Arial</vt:lpstr>
      <vt:lpstr>Avenir Next LT Pro</vt:lpstr>
      <vt:lpstr>Sabon Next LT</vt:lpstr>
      <vt:lpstr>Wingdings</vt:lpstr>
      <vt:lpstr>LuminousVTI</vt:lpstr>
      <vt:lpstr>Πολυτροπικότητα και  Οπτική Γραμματική</vt:lpstr>
      <vt:lpstr>Νέο επικοινωνιακό πλαίσιο</vt:lpstr>
      <vt:lpstr>Eκτοπισμός γραπτής γλώσσας από επίκεντρο - προώθηση εικόνας κλπ</vt:lpstr>
      <vt:lpstr>Γιατί είχε υποτιμηθεί η πολυτροπικότητα;</vt:lpstr>
      <vt:lpstr>Γνωρίσματα πολυτροπικών κειμένων (Kress, 2000)</vt:lpstr>
      <vt:lpstr>Σχεδιασμός πολυτροπικού κειμένου</vt:lpstr>
      <vt:lpstr>Η εκπαίδευση πρέπει να τη συμπεριλάβει</vt:lpstr>
      <vt:lpstr>Νέο επικοινωνιακό τοπίο</vt:lpstr>
      <vt:lpstr>Βαθμός πολυτροπικότητας</vt:lpstr>
      <vt:lpstr>Διαθέσιμη τεχνολογία για παραγωγή</vt:lpstr>
      <vt:lpstr>Πρόσληψη και κατανόηση των κειμένων</vt:lpstr>
      <vt:lpstr>Τομείς παραγωγής πολυτροπικών κειμένων</vt:lpstr>
      <vt:lpstr>Η γλώσσα δεν παίζει κυρίαρχο ρόλο</vt:lpstr>
      <vt:lpstr>Χαρακτηριστικά που διαφοροποιούν τη γλώσσα</vt:lpstr>
      <vt:lpstr>Παρουσίαση του PowerPoint</vt:lpstr>
      <vt:lpstr>Εκπαίδευση</vt:lpstr>
      <vt:lpstr>Η γλωσσική αγωγή να συνδέεται με την επικοινωνία στον κοινωνικό χώρο</vt:lpstr>
      <vt:lpstr>Oπτική Γραμματική των Kress και Van Leeuwen</vt:lpstr>
      <vt:lpstr>Ανάγνωση οπτικού μέσου = διεπίδραση των τριών μεταλειτουργιών</vt:lpstr>
      <vt:lpstr>Αναπαραστατική</vt:lpstr>
      <vt:lpstr>Διαπροσωπική</vt:lpstr>
      <vt:lpstr>Κειμενική</vt:lpstr>
      <vt:lpstr>(Παπαδημητρίου, 2010)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Chrysanthi Tiliakou</cp:lastModifiedBy>
  <cp:revision>594</cp:revision>
  <dcterms:created xsi:type="dcterms:W3CDTF">2020-11-22T19:20:33Z</dcterms:created>
  <dcterms:modified xsi:type="dcterms:W3CDTF">2022-12-18T18:21:11Z</dcterms:modified>
</cp:coreProperties>
</file>