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35" d="100"/>
          <a:sy n="135" d="100"/>
        </p:scale>
        <p:origin x="924" y="1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- Τίτλος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22" name="21 - Υπότιτλος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l-GR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pPr/>
              <a:t>12/18/2022</a:t>
            </a:fld>
            <a:endParaRPr lang="en-US"/>
          </a:p>
        </p:txBody>
      </p:sp>
      <p:sp>
        <p:nvSpPr>
          <p:cNvPr id="20" name="19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10" name="9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8" name="7 - Έλλειψη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- Έλλειψη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pPr/>
              <a:t>12/18/2022</a:t>
            </a:fld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pPr/>
              <a:t>12/18/2022</a:t>
            </a:fld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pPr/>
              <a:t>12/18/2022</a:t>
            </a:fld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Ορθογώνιο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pPr/>
              <a:t>12/18/2022</a:t>
            </a:fld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10" name="9 - Ορθογώνιο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- Έλλειψη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- Έλλειψη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pPr/>
              <a:t>12/18/2022</a:t>
            </a:fld>
            <a:endParaRPr lang="en-US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  <p:sp>
        <p:nvSpPr>
          <p:cNvPr id="5" name="4 - Θέση περιεχομένου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pPr/>
              <a:t>12/18/2022</a:t>
            </a:fld>
            <a:endParaRPr lang="en-US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pPr/>
              <a:t>12/18/2022</a:t>
            </a:fld>
            <a:endParaRPr lang="en-US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- Ορθογώνιο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pPr/>
              <a:t>12/18/2022</a:t>
            </a:fld>
            <a:endParaRPr lang="en-US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6" name="5 - Ορθογώνιο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pPr/>
              <a:t>12/18/2022</a:t>
            </a:fld>
            <a:endParaRPr lang="en-US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pPr/>
              <a:t>12/18/2022</a:t>
            </a:fld>
            <a:endParaRPr lang="en-US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8" name="7 - Ορθογώνιο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l-GR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9" name="8 - Διάγραμμα ροής: Διεργασία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- Διάγραμμα ροής: Διεργασία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Πίτα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- Έλλειψη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- Κουλούρα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- Ορθογώνιο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4 - Θέση τίτλου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9" name="8 - Θέση κειμένου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/>
              <a:t>Δεύτερου επιπέδου</a:t>
            </a:r>
          </a:p>
          <a:p>
            <a:pPr lvl="2" eaLnBrk="1" latinLnBrk="0" hangingPunct="1"/>
            <a:r>
              <a:rPr kumimoji="0" lang="el-GR"/>
              <a:t>Τρίτου επιπέδου</a:t>
            </a:r>
          </a:p>
          <a:p>
            <a:pPr lvl="3" eaLnBrk="1" latinLnBrk="0" hangingPunct="1"/>
            <a:r>
              <a:rPr kumimoji="0" lang="el-GR"/>
              <a:t>Τέταρτου επιπέδου</a:t>
            </a:r>
          </a:p>
          <a:p>
            <a:pPr lvl="4" eaLnBrk="1" latinLnBrk="0" hangingPunct="1"/>
            <a:r>
              <a:rPr kumimoji="0" lang="el-GR"/>
              <a:t>Πέμπτου επιπέδου</a:t>
            </a:r>
            <a:endParaRPr kumimoji="0" lang="en-US"/>
          </a:p>
        </p:txBody>
      </p:sp>
      <p:sp>
        <p:nvSpPr>
          <p:cNvPr id="24" name="2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pPr algn="r" eaLnBrk="1" latinLnBrk="0" hangingPunct="1"/>
            <a:fld id="{54AB02A5-4FE5-49D9-9E24-09F23B90C450}" type="datetimeFigureOut">
              <a:rPr lang="en-US" smtClean="0"/>
              <a:pPr algn="r" eaLnBrk="1" latinLnBrk="0" hangingPunct="1"/>
              <a:t>12/18/2022</a:t>
            </a:fld>
            <a:endParaRPr lang="en-US" sz="1200">
              <a:solidFill>
                <a:schemeClr val="bg2">
                  <a:shade val="50000"/>
                </a:schemeClr>
              </a:solidFill>
            </a:endParaRPr>
          </a:p>
        </p:txBody>
      </p:sp>
      <p:sp>
        <p:nvSpPr>
          <p:cNvPr id="10" name="9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kumimoji="0" lang="en-US" sz="120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  <p:sp>
        <p:nvSpPr>
          <p:cNvPr id="22" name="21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 algn="ctr" eaLnBrk="1" latinLnBrk="0" hangingPunct="1"/>
            <a:fld id="{6294C92D-0306-4E69-9CD3-20855E849650}" type="slidenum">
              <a:rPr kumimoji="0" lang="en-US" smtClean="0"/>
              <a:pPr algn="ctr" eaLnBrk="1" latinLnBrk="0" hangingPunct="1"/>
              <a:t>‹#›</a:t>
            </a:fld>
            <a:endParaRPr kumimoji="0" lang="en-US" sz="120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  <p:sp>
        <p:nvSpPr>
          <p:cNvPr id="15" name="14 - Ορθογώνιο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H </a:t>
            </a:r>
            <a:r>
              <a:rPr lang="el-GR" dirty="0" err="1"/>
              <a:t>Συστημική</a:t>
            </a:r>
            <a:r>
              <a:rPr lang="el-GR" dirty="0"/>
              <a:t> Λειτουργική Γραμματική </a:t>
            </a: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/>
              <a:t>Του Μ.Α.Κ. </a:t>
            </a:r>
            <a:r>
              <a:rPr lang="en-US" dirty="0" err="1"/>
              <a:t>Halliday</a:t>
            </a:r>
            <a:endParaRPr lang="el-G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Γιατί </a:t>
            </a:r>
            <a:r>
              <a:rPr lang="el-GR" dirty="0" err="1"/>
              <a:t>Συστημική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Σύστημα διαδικασιών</a:t>
            </a:r>
          </a:p>
          <a:p>
            <a:r>
              <a:rPr lang="el-GR" dirty="0"/>
              <a:t>Υλική: αμετάβατη – μεταβατική</a:t>
            </a:r>
          </a:p>
          <a:p>
            <a:r>
              <a:rPr lang="el-GR" dirty="0"/>
              <a:t>νοητική </a:t>
            </a:r>
          </a:p>
          <a:p>
            <a:r>
              <a:rPr lang="el-GR" dirty="0"/>
              <a:t>Συσχετική</a:t>
            </a:r>
          </a:p>
          <a:p>
            <a:r>
              <a:rPr lang="el-GR" dirty="0"/>
              <a:t>Κάθε γλωσσικό επίπεδο – </a:t>
            </a:r>
            <a:r>
              <a:rPr lang="el-GR" dirty="0" err="1"/>
              <a:t>λεξικογραμματικό</a:t>
            </a:r>
            <a:r>
              <a:rPr lang="el-GR" dirty="0"/>
              <a:t>, φωνολογικό, σημασιολογικό</a:t>
            </a:r>
            <a:r>
              <a:rPr lang="el-GR" b="1" dirty="0"/>
              <a:t>: εύρος εναλλακτικών επιλογών με αλληλένδετες σχέσεις</a:t>
            </a:r>
          </a:p>
          <a:p>
            <a:pPr>
              <a:buNone/>
            </a:pPr>
            <a:endParaRPr lang="el-G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Λειτουργική γραμματική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Κάθε γλωσσικό στοιχείο ερμηνεύεται από την άποψη της λειτουργίας του στο σύνολο του γλωσσικού συστήματος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Για τον </a:t>
            </a:r>
            <a:r>
              <a:rPr lang="en-US" dirty="0" err="1"/>
              <a:t>Halliday</a:t>
            </a:r>
            <a:r>
              <a:rPr lang="en-US" dirty="0"/>
              <a:t> </a:t>
            </a:r>
            <a:r>
              <a:rPr lang="el-GR" dirty="0"/>
              <a:t>η γραμματική είναι η θεωρία της ανθρώπινης εμπειρίας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Κείμενο ως σημασιολογική μονάδα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Σημασιολογική μονάδα συγκροτείται από νοήματα επιμέρους στοιχείων του</a:t>
            </a:r>
          </a:p>
          <a:p>
            <a:r>
              <a:rPr lang="el-GR" dirty="0"/>
              <a:t>Σημειωτική περίσταση μέσα στην οποία εκτυλίσσονται νοήματα</a:t>
            </a:r>
          </a:p>
          <a:p>
            <a:r>
              <a:rPr lang="el-GR" dirty="0"/>
              <a:t>Το κείμενο προσδιορίζεται από την κοινωνική – πολιτισμική πραγματικότητα και την προσδιορίζει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Διαφορετικές λειτουργίες γλώσσας (μέσα από την πρόταση)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>
                <a:solidFill>
                  <a:srgbClr val="FF0000"/>
                </a:solidFill>
              </a:rPr>
              <a:t>Αναπαραστατική</a:t>
            </a:r>
            <a:r>
              <a:rPr lang="el-GR" dirty="0"/>
              <a:t>: εμπειρία κόσμου του ομιλητή ανάλογα με την ιδέα του για την πραγματικότητα</a:t>
            </a:r>
          </a:p>
          <a:p>
            <a:r>
              <a:rPr lang="el-GR" dirty="0">
                <a:solidFill>
                  <a:srgbClr val="FF0000"/>
                </a:solidFill>
              </a:rPr>
              <a:t>Διαπροσωπική</a:t>
            </a:r>
            <a:r>
              <a:rPr lang="el-GR" dirty="0"/>
              <a:t>: σχέσεις όσων εμπλέκονται στην περίσταση επικοινωνίας</a:t>
            </a:r>
          </a:p>
          <a:p>
            <a:r>
              <a:rPr lang="el-GR" dirty="0" err="1">
                <a:solidFill>
                  <a:srgbClr val="FF0000"/>
                </a:solidFill>
              </a:rPr>
              <a:t>Κειμενική</a:t>
            </a:r>
            <a:r>
              <a:rPr lang="el-GR" dirty="0"/>
              <a:t>: πώς οργανώνεται η πληροφορία στο κείμενο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Πώς πραγματώνονται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(αναπαραστατική) </a:t>
            </a:r>
            <a:r>
              <a:rPr lang="el-GR" b="1" dirty="0"/>
              <a:t>Σύστημα </a:t>
            </a:r>
            <a:r>
              <a:rPr lang="el-GR" b="1" dirty="0" err="1"/>
              <a:t>μεταβιβαστικότητας</a:t>
            </a:r>
            <a:r>
              <a:rPr lang="el-GR" dirty="0"/>
              <a:t>: διαδικασίες – μετέχοντες-</a:t>
            </a:r>
            <a:r>
              <a:rPr lang="el-GR" dirty="0" err="1"/>
              <a:t>ουσες</a:t>
            </a:r>
            <a:r>
              <a:rPr lang="el-GR" dirty="0"/>
              <a:t>- </a:t>
            </a:r>
            <a:r>
              <a:rPr lang="el-GR" dirty="0" err="1"/>
              <a:t>καταστασιακά</a:t>
            </a:r>
            <a:r>
              <a:rPr lang="el-GR" dirty="0"/>
              <a:t> στοιχεία</a:t>
            </a:r>
          </a:p>
          <a:p>
            <a:r>
              <a:rPr lang="el-GR" dirty="0"/>
              <a:t>(διαπροσωπική) </a:t>
            </a:r>
            <a:r>
              <a:rPr lang="el-GR" b="1" dirty="0"/>
              <a:t>Σύστημα τρόπου</a:t>
            </a:r>
            <a:r>
              <a:rPr lang="el-GR" dirty="0"/>
              <a:t>: βαθμό βεβαιότητας πρότασης, είδος προτάσεων, δείκτες ευγενείας κλπ.</a:t>
            </a:r>
          </a:p>
          <a:p>
            <a:r>
              <a:rPr lang="el-GR" dirty="0"/>
              <a:t>(</a:t>
            </a:r>
            <a:r>
              <a:rPr lang="el-GR" dirty="0" err="1"/>
              <a:t>κειμενική</a:t>
            </a:r>
            <a:r>
              <a:rPr lang="el-GR" dirty="0"/>
              <a:t>) </a:t>
            </a:r>
            <a:r>
              <a:rPr lang="el-GR" b="1" dirty="0"/>
              <a:t>Σύστημα Θέματος- ρήματος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Παραδείγματα πραγμάτωσης λειτουργιών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l-GR" dirty="0"/>
              <a:t>Πρέπει να αντιμετωπίσουμε το πρόβλημα άμεσα και αποτελεσματικά</a:t>
            </a:r>
          </a:p>
          <a:p>
            <a:r>
              <a:rPr lang="el-GR" dirty="0"/>
              <a:t>Νομίζω ότι πρέπει να αντιμετωπίσουμε το πρόβλημα άμεσα και αποτελεσματικά</a:t>
            </a:r>
          </a:p>
          <a:p>
            <a:r>
              <a:rPr lang="el-GR" dirty="0"/>
              <a:t>Αναρωτιέμαι αν θα ήταν καλό να αντιμετωπίσουμε το πρόβλημα άμεσα και αποτελεσματικά</a:t>
            </a:r>
          </a:p>
          <a:p>
            <a:r>
              <a:rPr lang="el-GR" dirty="0"/>
              <a:t>Το πρόβλημα είναι άλυτο</a:t>
            </a:r>
          </a:p>
          <a:p>
            <a:r>
              <a:rPr lang="el-GR" dirty="0"/>
              <a:t>Το πρόβλημα είναι δύσκολο να αντιμετωπιστεί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Σχέση γλώσσας – </a:t>
            </a:r>
            <a:r>
              <a:rPr lang="el-GR" dirty="0" err="1"/>
              <a:t>συγκειμενικού</a:t>
            </a:r>
            <a:r>
              <a:rPr lang="el-GR" dirty="0"/>
              <a:t> πλαισίου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dirty="0"/>
              <a:t>Η γλώσσα δεν είναι αυθαίρετο φαινόμενο αλλά η χρήση της εξετάζεται στο </a:t>
            </a:r>
            <a:r>
              <a:rPr lang="el-GR" dirty="0" err="1"/>
              <a:t>συγκειμενικό</a:t>
            </a:r>
            <a:r>
              <a:rPr lang="el-GR" dirty="0"/>
              <a:t> της πλαίσιο.</a:t>
            </a:r>
          </a:p>
          <a:p>
            <a:r>
              <a:rPr lang="el-GR" dirty="0"/>
              <a:t>Διαστάσεις του άμεσου </a:t>
            </a:r>
            <a:r>
              <a:rPr lang="el-GR" dirty="0" err="1"/>
              <a:t>καταστασιακού</a:t>
            </a:r>
            <a:r>
              <a:rPr lang="el-GR" dirty="0"/>
              <a:t> συγκειμένου ενός γλωσσικού γεγονότος που επηρεάζουν τον τρόπο χρήσης γλώσσας:</a:t>
            </a:r>
          </a:p>
          <a:p>
            <a:r>
              <a:rPr lang="en-US" dirty="0"/>
              <a:t>Field (</a:t>
            </a:r>
            <a:r>
              <a:rPr lang="el-GR" dirty="0"/>
              <a:t>τι συμβαίνει)</a:t>
            </a:r>
            <a:r>
              <a:rPr lang="en-US" dirty="0"/>
              <a:t>– tenor</a:t>
            </a:r>
            <a:r>
              <a:rPr lang="el-GR" dirty="0"/>
              <a:t> (ποιοι συμμετέχουν)</a:t>
            </a:r>
            <a:r>
              <a:rPr lang="en-US" dirty="0"/>
              <a:t> – mode</a:t>
            </a:r>
            <a:r>
              <a:rPr lang="el-GR" dirty="0"/>
              <a:t> (πώς ανταλλάσσονται τα νοήματα)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Η ΣΛΓ στην εκπαίδευση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l-GR" dirty="0"/>
              <a:t>Κριτική γλωσσική </a:t>
            </a:r>
            <a:r>
              <a:rPr lang="el-GR" dirty="0" err="1"/>
              <a:t>συνειδητότητα</a:t>
            </a:r>
            <a:r>
              <a:rPr lang="el-GR" dirty="0"/>
              <a:t>: βοηθά τον μαθητή να κατανοήσει τους τρόπους με τους οποίους χρησιμοποιούνται με συστηματικό τρόπο γλωσσικά σχήματα για την κατασκευή του κοινωνικού κόσμου.</a:t>
            </a:r>
          </a:p>
          <a:p>
            <a:r>
              <a:rPr lang="el-GR" dirty="0"/>
              <a:t>Κριτικός </a:t>
            </a:r>
            <a:r>
              <a:rPr lang="el-GR" dirty="0" err="1"/>
              <a:t>γραμματισμός</a:t>
            </a:r>
            <a:r>
              <a:rPr lang="el-GR" dirty="0"/>
              <a:t>: πρόσβαση σε κοινωνικά ισχυρά νοήματα και πρακτικές που τα κατασκευάζουν, να συνειδητοποιήσουν ότι δεν είναι φυσικά αλλά κατασκευασμένα και άρα μπορούν να αμφισβητηθούν και να ανακατασκευαστούν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Εκπαίδευση με βάση τα </a:t>
            </a:r>
            <a:r>
              <a:rPr lang="el-GR" dirty="0" err="1"/>
              <a:t>κειμενικά</a:t>
            </a:r>
            <a:r>
              <a:rPr lang="el-GR" dirty="0"/>
              <a:t> είδη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Ανάπτυξη επικοινωνιακών δεξιοτήτων των μαθητών για την κατανόηση και παραγωγή διαφόρων ειδών λόγου</a:t>
            </a:r>
          </a:p>
          <a:p>
            <a:r>
              <a:rPr lang="el-GR" dirty="0"/>
              <a:t>Διδασκαλία γραμματικής δεν περιορίζεται μόνο στα γλωσσικά μαθήματα.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Οι μαθητές πρέπει να γνωρίσουν τους μηχανισμούς της γλώσσας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Ο </a:t>
            </a:r>
            <a:r>
              <a:rPr lang="en-US" dirty="0" err="1"/>
              <a:t>Halliday</a:t>
            </a:r>
            <a:r>
              <a:rPr lang="el-GR" dirty="0"/>
              <a:t> στηρίζεται σε μια κοινωνική θεώρηση της γλώσσας </a:t>
            </a:r>
          </a:p>
          <a:p>
            <a:r>
              <a:rPr lang="el-GR" dirty="0"/>
              <a:t>Η γλώσσα γι αυτόν γεννά τις σημασίες κατά τη χρήση της.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Βιβλιογραφία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Λύκου, Χριστίνα (2014). Η </a:t>
            </a:r>
            <a:r>
              <a:rPr lang="el-GR" dirty="0" err="1"/>
              <a:t>Συστημική</a:t>
            </a:r>
            <a:r>
              <a:rPr lang="el-GR" dirty="0"/>
              <a:t> Λειτουργική Γραμματική του Μ.Α.Κ. Η</a:t>
            </a:r>
            <a:r>
              <a:rPr lang="en-US" dirty="0" err="1"/>
              <a:t>alliday</a:t>
            </a:r>
            <a:endParaRPr lang="el-G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err="1"/>
              <a:t>Συστημική</a:t>
            </a:r>
            <a:r>
              <a:rPr lang="el-GR" dirty="0"/>
              <a:t> Λειτουργική Γραμματική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anchor="ctr"/>
          <a:lstStyle/>
          <a:p>
            <a:r>
              <a:rPr lang="el-GR" dirty="0"/>
              <a:t>Βάση στη σημασιολογία και στη λειτουργία των γλωσσικών στοιχείων</a:t>
            </a:r>
          </a:p>
          <a:p>
            <a:r>
              <a:rPr lang="el-GR" b="1" dirty="0">
                <a:ln w="18000">
                  <a:solidFill>
                    <a:srgbClr val="FF0000"/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Σημασία </a:t>
            </a:r>
            <a:r>
              <a:rPr lang="el-GR" dirty="0"/>
              <a:t>όχι δομή</a:t>
            </a:r>
          </a:p>
          <a:p>
            <a:r>
              <a:rPr lang="el-GR" b="1" dirty="0">
                <a:ln w="18000">
                  <a:solidFill>
                    <a:srgbClr val="FF0000"/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Σύστημα σημασιών – σύστημα σχέσεων </a:t>
            </a:r>
            <a:r>
              <a:rPr lang="el-GR" dirty="0"/>
              <a:t>που πραγματώνονται από τις δομές</a:t>
            </a:r>
            <a:endParaRPr lang="el-GR" b="1" dirty="0">
              <a:ln w="18000">
                <a:solidFill>
                  <a:srgbClr val="FF0000"/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Αρχές ΣΛΓ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Νοήματα διαμορφώνονται μέσα σε </a:t>
            </a:r>
            <a:r>
              <a:rPr lang="el-GR" dirty="0" err="1"/>
              <a:t>κοινωνικοπολιτισμικό</a:t>
            </a:r>
            <a:r>
              <a:rPr lang="el-GR" dirty="0"/>
              <a:t> πλαίσιο </a:t>
            </a:r>
          </a:p>
          <a:p>
            <a:r>
              <a:rPr lang="el-GR" dirty="0"/>
              <a:t>Διαφορετικές κοινωνικές έννοιες και νοήματα διαμορφώνονται ανάλογα με τις γλωσσικές επιλογές μας.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Άλλοι τύποι – Άλλα νοήματα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sz="2800" dirty="0"/>
              <a:t>Αστυνομικοί καταπατούν τα δικαιώματα των κρατουμένων, σύμφωνα με το Αρχηγείο της Αστυνομίας, το οποίο εξέδωσε έγγραφο για την ενημέρωση των αστυνομικών για τις υποχρεώσεις τους έναντι των κρατουμένων.</a:t>
            </a:r>
          </a:p>
          <a:p>
            <a:r>
              <a:rPr lang="el-GR" sz="2800" dirty="0"/>
              <a:t>Υπάρχουν φήμες ότι τα δικαιώματα των κρατουμένων καταπατούνται. Εκδόθηκαν δελτία πληροφοριών με τα δικαιώματά τους, τα οποία διανεμήθηκαν σε όλα τα αστυνομικά τμήματα.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Επεξήγηση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err="1"/>
              <a:t>Αιτιακή</a:t>
            </a:r>
            <a:r>
              <a:rPr lang="el-GR" dirty="0"/>
              <a:t> σχέση μεταξύ Δραστών και γεγονότος. [Ενεργητική σύνταξη – Δράστες – Αστυνομικοί]</a:t>
            </a:r>
          </a:p>
          <a:p>
            <a:r>
              <a:rPr lang="el-GR" dirty="0"/>
              <a:t>Κατηγορική </a:t>
            </a:r>
            <a:r>
              <a:rPr lang="el-GR" dirty="0" err="1"/>
              <a:t>τροπικότητα</a:t>
            </a:r>
            <a:r>
              <a:rPr lang="el-GR" dirty="0"/>
              <a:t> = καταπατούν</a:t>
            </a:r>
          </a:p>
          <a:p>
            <a:r>
              <a:rPr lang="el-GR" dirty="0"/>
              <a:t>Ενώ με την παθητική δε δηλώνεται το ποιητικό αίτιο δηλαδή ο Δράστης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Βασικές αρχές ΣΛΓ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Ηχητικά – </a:t>
            </a:r>
            <a:r>
              <a:rPr lang="el-GR" dirty="0" err="1"/>
              <a:t>γραφηματικά</a:t>
            </a:r>
            <a:r>
              <a:rPr lang="el-GR" dirty="0"/>
              <a:t> σύμβολα – λέξεις</a:t>
            </a:r>
          </a:p>
          <a:p>
            <a:r>
              <a:rPr lang="el-GR" dirty="0"/>
              <a:t>Λέξεις πραγματώνουν νοήματα</a:t>
            </a:r>
          </a:p>
          <a:p>
            <a:r>
              <a:rPr lang="el-GR" dirty="0"/>
              <a:t>Επιλογές λεξιλογικών στοιχείων αλλά και γραμματικών δομών = </a:t>
            </a:r>
            <a:r>
              <a:rPr lang="el-GR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διατύπωση</a:t>
            </a:r>
            <a:endParaRPr lang="el-GR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Σχέση σημασιολογίας - </a:t>
            </a:r>
            <a:r>
              <a:rPr lang="el-GR" dirty="0" err="1"/>
              <a:t>λεξικογραμματικής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Γραμματικά μοτίβα «</a:t>
            </a:r>
            <a:r>
              <a:rPr lang="en-US" dirty="0"/>
              <a:t>patterns</a:t>
            </a:r>
            <a:r>
              <a:rPr lang="el-GR" dirty="0"/>
              <a:t>» φυσική σχέση με νοήματα που πραγματώνουν</a:t>
            </a:r>
          </a:p>
          <a:p>
            <a:endParaRPr lang="el-GR" dirty="0"/>
          </a:p>
          <a:p>
            <a:r>
              <a:rPr lang="el-GR" dirty="0"/>
              <a:t>Σημασιολογικές και </a:t>
            </a:r>
            <a:r>
              <a:rPr lang="el-GR" dirty="0" err="1"/>
              <a:t>λεξικογραμματικές</a:t>
            </a:r>
            <a:r>
              <a:rPr lang="el-GR" dirty="0"/>
              <a:t> δομές – εύλογες και κατανοητές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err="1"/>
              <a:t>Συστημική</a:t>
            </a:r>
            <a:r>
              <a:rPr lang="el-GR" dirty="0"/>
              <a:t> γραμματική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Δίκτυο συστημάτων για κατασκευή νοημάτων</a:t>
            </a:r>
          </a:p>
          <a:p>
            <a:r>
              <a:rPr lang="el-GR" dirty="0"/>
              <a:t>Κάθε σύστημα – μια επιλογή (όχι συνειδητή): ενεργητική / παθητική, κατάφαση/ ερώτηση, ενικού/ πληθυντικού</a:t>
            </a:r>
          </a:p>
          <a:p>
            <a:r>
              <a:rPr lang="el-GR" dirty="0"/>
              <a:t>Κάθε επιλογή οδηγεί σε μια άλλη: πληθυντικός; Άλλο μόρφημα </a:t>
            </a:r>
            <a:r>
              <a:rPr lang="el-GR" dirty="0" err="1"/>
              <a:t>κ.ο.κ</a:t>
            </a:r>
            <a:endParaRPr lang="el-G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139</TotalTime>
  <Words>637</Words>
  <Application>Microsoft Office PowerPoint</Application>
  <PresentationFormat>Προβολή στην οθόνη (4:3)</PresentationFormat>
  <Paragraphs>70</Paragraphs>
  <Slides>20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20</vt:i4>
      </vt:variant>
    </vt:vector>
  </HeadingPairs>
  <TitlesOfParts>
    <vt:vector size="25" baseType="lpstr">
      <vt:lpstr>Corbel</vt:lpstr>
      <vt:lpstr>Gill Sans MT</vt:lpstr>
      <vt:lpstr>Verdana</vt:lpstr>
      <vt:lpstr>Wingdings 2</vt:lpstr>
      <vt:lpstr>Solstice</vt:lpstr>
      <vt:lpstr>H Συστημική Λειτουργική Γραμματική </vt:lpstr>
      <vt:lpstr>Οι μαθητές πρέπει να γνωρίσουν τους μηχανισμούς της γλώσσας</vt:lpstr>
      <vt:lpstr>Συστημική Λειτουργική Γραμματική</vt:lpstr>
      <vt:lpstr>Αρχές ΣΛΓ</vt:lpstr>
      <vt:lpstr>Άλλοι τύποι – Άλλα νοήματα</vt:lpstr>
      <vt:lpstr>Επεξήγηση</vt:lpstr>
      <vt:lpstr>Βασικές αρχές ΣΛΓ</vt:lpstr>
      <vt:lpstr>Σχέση σημασιολογίας - λεξικογραμματικής</vt:lpstr>
      <vt:lpstr>Συστημική γραμματική</vt:lpstr>
      <vt:lpstr>Γιατί Συστημική</vt:lpstr>
      <vt:lpstr>Λειτουργική γραμματική</vt:lpstr>
      <vt:lpstr>Παρουσίαση του PowerPoint</vt:lpstr>
      <vt:lpstr>Κείμενο ως σημασιολογική μονάδα</vt:lpstr>
      <vt:lpstr>Διαφορετικές λειτουργίες γλώσσας (μέσα από την πρόταση)</vt:lpstr>
      <vt:lpstr>Πώς πραγματώνονται</vt:lpstr>
      <vt:lpstr>Παραδείγματα πραγμάτωσης λειτουργιών</vt:lpstr>
      <vt:lpstr>Σχέση γλώσσας – συγκειμενικού πλαισίου</vt:lpstr>
      <vt:lpstr>Η ΣΛΓ στην εκπαίδευση</vt:lpstr>
      <vt:lpstr>Εκπαίδευση με βάση τα κειμενικά είδη</vt:lpstr>
      <vt:lpstr>Βιβλιογραφία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 Συστημική Λειτουργική Γραμματική</dc:title>
  <dc:creator>User</dc:creator>
  <cp:lastModifiedBy>Chrysanthi Tiliakou</cp:lastModifiedBy>
  <cp:revision>15</cp:revision>
  <dcterms:created xsi:type="dcterms:W3CDTF">2020-10-19T05:18:31Z</dcterms:created>
  <dcterms:modified xsi:type="dcterms:W3CDTF">2022-12-18T17:52:28Z</dcterms:modified>
</cp:coreProperties>
</file>