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A4EECF-6899-4990-8D37-64E5604263E4}" v="4139" dt="2020-11-01T21:39:25.928"/>
    <p1510:client id="{9BE70B2B-BB74-4519-89C4-C194876F2053}" v="8248" dt="2020-11-02T11:13:01.7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C62B2F-959A-4895-AF6D-371423C7C6E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086C8FB-C9ED-45C9-81EC-97DD77333B96}">
      <dgm:prSet/>
      <dgm:spPr/>
      <dgm:t>
        <a:bodyPr/>
        <a:lstStyle/>
        <a:p>
          <a:r>
            <a:rPr lang="en-US"/>
            <a:t>Συμπίπτει με την προσέγγιση των εννοιολογικών κατασκευών</a:t>
          </a:r>
        </a:p>
      </dgm:t>
    </dgm:pt>
    <dgm:pt modelId="{402C4BEE-09B6-4E33-8641-D83C18038A6B}" type="parTrans" cxnId="{6CF02292-4E4A-4D82-9828-73FCD0390AFD}">
      <dgm:prSet/>
      <dgm:spPr/>
      <dgm:t>
        <a:bodyPr/>
        <a:lstStyle/>
        <a:p>
          <a:endParaRPr lang="en-US"/>
        </a:p>
      </dgm:t>
    </dgm:pt>
    <dgm:pt modelId="{555B64A7-6FD2-4DF1-B0BD-4DB7A40869BF}" type="sibTrans" cxnId="{6CF02292-4E4A-4D82-9828-73FCD0390AFD}">
      <dgm:prSet/>
      <dgm:spPr/>
      <dgm:t>
        <a:bodyPr/>
        <a:lstStyle/>
        <a:p>
          <a:endParaRPr lang="en-US"/>
        </a:p>
      </dgm:t>
    </dgm:pt>
    <dgm:pt modelId="{8F95FBE3-2144-49C6-8326-1F1D5860284C}">
      <dgm:prSet/>
      <dgm:spPr/>
      <dgm:t>
        <a:bodyPr/>
        <a:lstStyle/>
        <a:p>
          <a:r>
            <a:rPr lang="en-US"/>
            <a:t>Δίνει έμφαση στην </a:t>
          </a:r>
          <a:r>
            <a:rPr lang="en-US" b="1"/>
            <a:t>πολιτισμοποιητική </a:t>
          </a:r>
          <a:r>
            <a:rPr lang="en-US"/>
            <a:t>διάσταση του γραμματισμού</a:t>
          </a:r>
        </a:p>
      </dgm:t>
    </dgm:pt>
    <dgm:pt modelId="{8ADB4DDE-2E1F-4A0B-845E-33DFEFBC9676}" type="parTrans" cxnId="{254D3F2C-A03A-440C-BFFE-F8569CD5DACE}">
      <dgm:prSet/>
      <dgm:spPr/>
      <dgm:t>
        <a:bodyPr/>
        <a:lstStyle/>
        <a:p>
          <a:endParaRPr lang="en-US"/>
        </a:p>
      </dgm:t>
    </dgm:pt>
    <dgm:pt modelId="{DA4CA1AC-9C4F-4EF0-A395-A6FF144952CF}" type="sibTrans" cxnId="{254D3F2C-A03A-440C-BFFE-F8569CD5DACE}">
      <dgm:prSet/>
      <dgm:spPr/>
      <dgm:t>
        <a:bodyPr/>
        <a:lstStyle/>
        <a:p>
          <a:endParaRPr lang="en-US"/>
        </a:p>
      </dgm:t>
    </dgm:pt>
    <dgm:pt modelId="{61541408-F38B-40C3-A40E-29F8DEA895A3}">
      <dgm:prSet/>
      <dgm:spPr/>
      <dgm:t>
        <a:bodyPr/>
        <a:lstStyle/>
        <a:p>
          <a:r>
            <a:rPr lang="en-US"/>
            <a:t>Είναι η ικανότητα του ατόμου να </a:t>
          </a:r>
          <a:r>
            <a:rPr lang="el-GR"/>
            <a:t>εξάγει</a:t>
          </a:r>
          <a:r>
            <a:rPr lang="en-US"/>
            <a:t> το κατάλληλο </a:t>
          </a:r>
          <a:r>
            <a:rPr lang="el-GR"/>
            <a:t>πολιτισμικό</a:t>
          </a:r>
          <a:r>
            <a:rPr lang="en-US"/>
            <a:t> νόημα καθώς διαβάζει.</a:t>
          </a:r>
        </a:p>
      </dgm:t>
    </dgm:pt>
    <dgm:pt modelId="{2F52478C-AF1D-4A68-9F03-CBADAC52CA41}" type="parTrans" cxnId="{DF7C5913-E617-40F3-AEBD-1256D91120E4}">
      <dgm:prSet/>
      <dgm:spPr/>
      <dgm:t>
        <a:bodyPr/>
        <a:lstStyle/>
        <a:p>
          <a:endParaRPr lang="en-US"/>
        </a:p>
      </dgm:t>
    </dgm:pt>
    <dgm:pt modelId="{E473EF05-15F5-43B8-8B7D-F4F9CA2F2580}" type="sibTrans" cxnId="{DF7C5913-E617-40F3-AEBD-1256D91120E4}">
      <dgm:prSet/>
      <dgm:spPr/>
      <dgm:t>
        <a:bodyPr/>
        <a:lstStyle/>
        <a:p>
          <a:endParaRPr lang="en-US"/>
        </a:p>
      </dgm:t>
    </dgm:pt>
    <dgm:pt modelId="{0A2EFD0E-EF13-4C1A-AB3C-D5DFFE19BA6D}">
      <dgm:prSet/>
      <dgm:spPr/>
      <dgm:t>
        <a:bodyPr/>
        <a:lstStyle/>
        <a:p>
          <a:r>
            <a:rPr lang="en-US"/>
            <a:t>Η πολιτισμική κληρονομιά ανακαλύπτεται και εσωτερικεύεται με την ανάγνωση</a:t>
          </a:r>
        </a:p>
      </dgm:t>
    </dgm:pt>
    <dgm:pt modelId="{76C86510-6909-4DA7-A9F9-2BDD9ECAB51F}" type="parTrans" cxnId="{3A3A5771-C334-4FA7-B27D-3FD1824B72BE}">
      <dgm:prSet/>
      <dgm:spPr/>
      <dgm:t>
        <a:bodyPr/>
        <a:lstStyle/>
        <a:p>
          <a:endParaRPr lang="en-US"/>
        </a:p>
      </dgm:t>
    </dgm:pt>
    <dgm:pt modelId="{C942BCFA-0213-45C6-83BC-CBD42E623832}" type="sibTrans" cxnId="{3A3A5771-C334-4FA7-B27D-3FD1824B72BE}">
      <dgm:prSet/>
      <dgm:spPr/>
      <dgm:t>
        <a:bodyPr/>
        <a:lstStyle/>
        <a:p>
          <a:endParaRPr lang="en-US"/>
        </a:p>
      </dgm:t>
    </dgm:pt>
    <dgm:pt modelId="{E817E9D4-31CE-43B4-9B6E-FE3A16DADDE3}" type="pres">
      <dgm:prSet presAssocID="{BDC62B2F-959A-4895-AF6D-371423C7C6E1}" presName="root" presStyleCnt="0">
        <dgm:presLayoutVars>
          <dgm:dir/>
          <dgm:resizeHandles val="exact"/>
        </dgm:presLayoutVars>
      </dgm:prSet>
      <dgm:spPr/>
    </dgm:pt>
    <dgm:pt modelId="{7247D6A8-EE35-409A-8AD8-F8E8D5E1A7E6}" type="pres">
      <dgm:prSet presAssocID="{F086C8FB-C9ED-45C9-81EC-97DD77333B96}" presName="compNode" presStyleCnt="0"/>
      <dgm:spPr/>
    </dgm:pt>
    <dgm:pt modelId="{9A7A8A12-9053-4636-A302-5C095FBF476A}" type="pres">
      <dgm:prSet presAssocID="{F086C8FB-C9ED-45C9-81EC-97DD77333B96}" presName="bgRect" presStyleLbl="bgShp" presStyleIdx="0" presStyleCnt="4"/>
      <dgm:spPr/>
    </dgm:pt>
    <dgm:pt modelId="{12D2443B-1E13-48C7-AAF5-BA2823359F04}" type="pres">
      <dgm:prSet presAssocID="{F086C8FB-C9ED-45C9-81EC-97DD77333B9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ne Arrow: Straight"/>
        </a:ext>
      </dgm:extLst>
    </dgm:pt>
    <dgm:pt modelId="{BEC2C9BD-E85F-447D-9BE4-962B506988E2}" type="pres">
      <dgm:prSet presAssocID="{F086C8FB-C9ED-45C9-81EC-97DD77333B96}" presName="spaceRect" presStyleCnt="0"/>
      <dgm:spPr/>
    </dgm:pt>
    <dgm:pt modelId="{183CA584-C6FB-4BA1-93C3-EDBCB0B36258}" type="pres">
      <dgm:prSet presAssocID="{F086C8FB-C9ED-45C9-81EC-97DD77333B96}" presName="parTx" presStyleLbl="revTx" presStyleIdx="0" presStyleCnt="4">
        <dgm:presLayoutVars>
          <dgm:chMax val="0"/>
          <dgm:chPref val="0"/>
        </dgm:presLayoutVars>
      </dgm:prSet>
      <dgm:spPr/>
    </dgm:pt>
    <dgm:pt modelId="{511B84D7-1D31-4A68-AF60-F93D38993F10}" type="pres">
      <dgm:prSet presAssocID="{555B64A7-6FD2-4DF1-B0BD-4DB7A40869BF}" presName="sibTrans" presStyleCnt="0"/>
      <dgm:spPr/>
    </dgm:pt>
    <dgm:pt modelId="{10C8432B-36F4-4E7F-88CA-8EDCE357963D}" type="pres">
      <dgm:prSet presAssocID="{8F95FBE3-2144-49C6-8326-1F1D5860284C}" presName="compNode" presStyleCnt="0"/>
      <dgm:spPr/>
    </dgm:pt>
    <dgm:pt modelId="{E329A6E3-C0BB-45D0-A59D-779CCE80B788}" type="pres">
      <dgm:prSet presAssocID="{8F95FBE3-2144-49C6-8326-1F1D5860284C}" presName="bgRect" presStyleLbl="bgShp" presStyleIdx="1" presStyleCnt="4"/>
      <dgm:spPr/>
    </dgm:pt>
    <dgm:pt modelId="{5F2322EC-9FE6-4B15-9B99-BBABA22B3D40}" type="pres">
      <dgm:prSet presAssocID="{8F95FBE3-2144-49C6-8326-1F1D5860284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F55CF785-F2B8-4AD2-8D65-F8B08E31209A}" type="pres">
      <dgm:prSet presAssocID="{8F95FBE3-2144-49C6-8326-1F1D5860284C}" presName="spaceRect" presStyleCnt="0"/>
      <dgm:spPr/>
    </dgm:pt>
    <dgm:pt modelId="{68C5D97A-7E92-4375-9381-B69DF43EF3A8}" type="pres">
      <dgm:prSet presAssocID="{8F95FBE3-2144-49C6-8326-1F1D5860284C}" presName="parTx" presStyleLbl="revTx" presStyleIdx="1" presStyleCnt="4">
        <dgm:presLayoutVars>
          <dgm:chMax val="0"/>
          <dgm:chPref val="0"/>
        </dgm:presLayoutVars>
      </dgm:prSet>
      <dgm:spPr/>
    </dgm:pt>
    <dgm:pt modelId="{AE1457C7-5750-45E2-AAD5-D82A9DF291D2}" type="pres">
      <dgm:prSet presAssocID="{DA4CA1AC-9C4F-4EF0-A395-A6FF144952CF}" presName="sibTrans" presStyleCnt="0"/>
      <dgm:spPr/>
    </dgm:pt>
    <dgm:pt modelId="{51705E3F-8F58-4279-BE84-78DC68BFDFA8}" type="pres">
      <dgm:prSet presAssocID="{61541408-F38B-40C3-A40E-29F8DEA895A3}" presName="compNode" presStyleCnt="0"/>
      <dgm:spPr/>
    </dgm:pt>
    <dgm:pt modelId="{2096D54C-94E6-47F9-9DC3-3922F1A33184}" type="pres">
      <dgm:prSet presAssocID="{61541408-F38B-40C3-A40E-29F8DEA895A3}" presName="bgRect" presStyleLbl="bgShp" presStyleIdx="2" presStyleCnt="4"/>
      <dgm:spPr/>
    </dgm:pt>
    <dgm:pt modelId="{F10AE749-A57F-4011-9C68-1D0BAD9B7DAC}" type="pres">
      <dgm:prSet presAssocID="{61541408-F38B-40C3-A40E-29F8DEA895A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rrow: Slight curve"/>
        </a:ext>
      </dgm:extLst>
    </dgm:pt>
    <dgm:pt modelId="{E20F5C2E-78FA-41AB-A1ED-17F741A86974}" type="pres">
      <dgm:prSet presAssocID="{61541408-F38B-40C3-A40E-29F8DEA895A3}" presName="spaceRect" presStyleCnt="0"/>
      <dgm:spPr/>
    </dgm:pt>
    <dgm:pt modelId="{757EBC60-5763-42D4-86A7-12A9BA7E9DDF}" type="pres">
      <dgm:prSet presAssocID="{61541408-F38B-40C3-A40E-29F8DEA895A3}" presName="parTx" presStyleLbl="revTx" presStyleIdx="2" presStyleCnt="4">
        <dgm:presLayoutVars>
          <dgm:chMax val="0"/>
          <dgm:chPref val="0"/>
        </dgm:presLayoutVars>
      </dgm:prSet>
      <dgm:spPr/>
    </dgm:pt>
    <dgm:pt modelId="{26F57038-F98A-4915-BE58-E73F1AA6605F}" type="pres">
      <dgm:prSet presAssocID="{E473EF05-15F5-43B8-8B7D-F4F9CA2F2580}" presName="sibTrans" presStyleCnt="0"/>
      <dgm:spPr/>
    </dgm:pt>
    <dgm:pt modelId="{892A5C4C-D857-4075-828B-53B4B41A92EF}" type="pres">
      <dgm:prSet presAssocID="{0A2EFD0E-EF13-4C1A-AB3C-D5DFFE19BA6D}" presName="compNode" presStyleCnt="0"/>
      <dgm:spPr/>
    </dgm:pt>
    <dgm:pt modelId="{B36284FF-ADA5-4492-9C07-B7E635E5E513}" type="pres">
      <dgm:prSet presAssocID="{0A2EFD0E-EF13-4C1A-AB3C-D5DFFE19BA6D}" presName="bgRect" presStyleLbl="bgShp" presStyleIdx="3" presStyleCnt="4"/>
      <dgm:spPr/>
    </dgm:pt>
    <dgm:pt modelId="{8D8A56E0-8B0C-4089-BD3D-EEBC2E3F1265}" type="pres">
      <dgm:prSet presAssocID="{0A2EFD0E-EF13-4C1A-AB3C-D5DFFE19BA6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rrow: Straight"/>
        </a:ext>
      </dgm:extLst>
    </dgm:pt>
    <dgm:pt modelId="{DDA5C841-2465-452A-ABA0-7F095805730A}" type="pres">
      <dgm:prSet presAssocID="{0A2EFD0E-EF13-4C1A-AB3C-D5DFFE19BA6D}" presName="spaceRect" presStyleCnt="0"/>
      <dgm:spPr/>
    </dgm:pt>
    <dgm:pt modelId="{08637953-3795-45E5-B2C0-E94E88EBA45F}" type="pres">
      <dgm:prSet presAssocID="{0A2EFD0E-EF13-4C1A-AB3C-D5DFFE19BA6D}" presName="parTx" presStyleLbl="revTx" presStyleIdx="3" presStyleCnt="4">
        <dgm:presLayoutVars>
          <dgm:chMax val="0"/>
          <dgm:chPref val="0"/>
        </dgm:presLayoutVars>
      </dgm:prSet>
      <dgm:spPr/>
    </dgm:pt>
  </dgm:ptLst>
  <dgm:cxnLst>
    <dgm:cxn modelId="{DF7C5913-E617-40F3-AEBD-1256D91120E4}" srcId="{BDC62B2F-959A-4895-AF6D-371423C7C6E1}" destId="{61541408-F38B-40C3-A40E-29F8DEA895A3}" srcOrd="2" destOrd="0" parTransId="{2F52478C-AF1D-4A68-9F03-CBADAC52CA41}" sibTransId="{E473EF05-15F5-43B8-8B7D-F4F9CA2F2580}"/>
    <dgm:cxn modelId="{254D3F2C-A03A-440C-BFFE-F8569CD5DACE}" srcId="{BDC62B2F-959A-4895-AF6D-371423C7C6E1}" destId="{8F95FBE3-2144-49C6-8326-1F1D5860284C}" srcOrd="1" destOrd="0" parTransId="{8ADB4DDE-2E1F-4A0B-845E-33DFEFBC9676}" sibTransId="{DA4CA1AC-9C4F-4EF0-A395-A6FF144952CF}"/>
    <dgm:cxn modelId="{ED13185D-EBF8-48E6-83BE-AE6A685DF27F}" type="presOf" srcId="{BDC62B2F-959A-4895-AF6D-371423C7C6E1}" destId="{E817E9D4-31CE-43B4-9B6E-FE3A16DADDE3}" srcOrd="0" destOrd="0" presId="urn:microsoft.com/office/officeart/2018/2/layout/IconVerticalSolidList"/>
    <dgm:cxn modelId="{3A3A5771-C334-4FA7-B27D-3FD1824B72BE}" srcId="{BDC62B2F-959A-4895-AF6D-371423C7C6E1}" destId="{0A2EFD0E-EF13-4C1A-AB3C-D5DFFE19BA6D}" srcOrd="3" destOrd="0" parTransId="{76C86510-6909-4DA7-A9F9-2BDD9ECAB51F}" sibTransId="{C942BCFA-0213-45C6-83BC-CBD42E623832}"/>
    <dgm:cxn modelId="{72339E8E-DEDE-4C4D-BA4A-56B8BF147CA5}" type="presOf" srcId="{61541408-F38B-40C3-A40E-29F8DEA895A3}" destId="{757EBC60-5763-42D4-86A7-12A9BA7E9DDF}" srcOrd="0" destOrd="0" presId="urn:microsoft.com/office/officeart/2018/2/layout/IconVerticalSolidList"/>
    <dgm:cxn modelId="{FD98DF91-A23C-4FD8-8D53-7019415FA506}" type="presOf" srcId="{F086C8FB-C9ED-45C9-81EC-97DD77333B96}" destId="{183CA584-C6FB-4BA1-93C3-EDBCB0B36258}" srcOrd="0" destOrd="0" presId="urn:microsoft.com/office/officeart/2018/2/layout/IconVerticalSolidList"/>
    <dgm:cxn modelId="{6CF02292-4E4A-4D82-9828-73FCD0390AFD}" srcId="{BDC62B2F-959A-4895-AF6D-371423C7C6E1}" destId="{F086C8FB-C9ED-45C9-81EC-97DD77333B96}" srcOrd="0" destOrd="0" parTransId="{402C4BEE-09B6-4E33-8641-D83C18038A6B}" sibTransId="{555B64A7-6FD2-4DF1-B0BD-4DB7A40869BF}"/>
    <dgm:cxn modelId="{15F99393-2288-44C5-B4C8-BE566894FF23}" type="presOf" srcId="{0A2EFD0E-EF13-4C1A-AB3C-D5DFFE19BA6D}" destId="{08637953-3795-45E5-B2C0-E94E88EBA45F}" srcOrd="0" destOrd="0" presId="urn:microsoft.com/office/officeart/2018/2/layout/IconVerticalSolidList"/>
    <dgm:cxn modelId="{29F18BB1-E507-4054-8F6E-6C5F7CBC2D11}" type="presOf" srcId="{8F95FBE3-2144-49C6-8326-1F1D5860284C}" destId="{68C5D97A-7E92-4375-9381-B69DF43EF3A8}" srcOrd="0" destOrd="0" presId="urn:microsoft.com/office/officeart/2018/2/layout/IconVerticalSolidList"/>
    <dgm:cxn modelId="{E073867C-EC07-47D1-9088-D5D182C16D67}" type="presParOf" srcId="{E817E9D4-31CE-43B4-9B6E-FE3A16DADDE3}" destId="{7247D6A8-EE35-409A-8AD8-F8E8D5E1A7E6}" srcOrd="0" destOrd="0" presId="urn:microsoft.com/office/officeart/2018/2/layout/IconVerticalSolidList"/>
    <dgm:cxn modelId="{34863B76-662A-4D7D-93A4-B4FC2F4E9AD0}" type="presParOf" srcId="{7247D6A8-EE35-409A-8AD8-F8E8D5E1A7E6}" destId="{9A7A8A12-9053-4636-A302-5C095FBF476A}" srcOrd="0" destOrd="0" presId="urn:microsoft.com/office/officeart/2018/2/layout/IconVerticalSolidList"/>
    <dgm:cxn modelId="{87341624-4E67-43F6-A6C9-009D78FC5F0F}" type="presParOf" srcId="{7247D6A8-EE35-409A-8AD8-F8E8D5E1A7E6}" destId="{12D2443B-1E13-48C7-AAF5-BA2823359F04}" srcOrd="1" destOrd="0" presId="urn:microsoft.com/office/officeart/2018/2/layout/IconVerticalSolidList"/>
    <dgm:cxn modelId="{F3094DF9-B155-4E50-B981-16BB425ED2E3}" type="presParOf" srcId="{7247D6A8-EE35-409A-8AD8-F8E8D5E1A7E6}" destId="{BEC2C9BD-E85F-447D-9BE4-962B506988E2}" srcOrd="2" destOrd="0" presId="urn:microsoft.com/office/officeart/2018/2/layout/IconVerticalSolidList"/>
    <dgm:cxn modelId="{4C68EA00-4255-47B8-AFEF-1E5130C1189E}" type="presParOf" srcId="{7247D6A8-EE35-409A-8AD8-F8E8D5E1A7E6}" destId="{183CA584-C6FB-4BA1-93C3-EDBCB0B36258}" srcOrd="3" destOrd="0" presId="urn:microsoft.com/office/officeart/2018/2/layout/IconVerticalSolidList"/>
    <dgm:cxn modelId="{BDA29201-5CB0-4D74-9AB6-2F12A68F0C9A}" type="presParOf" srcId="{E817E9D4-31CE-43B4-9B6E-FE3A16DADDE3}" destId="{511B84D7-1D31-4A68-AF60-F93D38993F10}" srcOrd="1" destOrd="0" presId="urn:microsoft.com/office/officeart/2018/2/layout/IconVerticalSolidList"/>
    <dgm:cxn modelId="{E9C6B0D1-39EA-415C-A536-CF9081DBD186}" type="presParOf" srcId="{E817E9D4-31CE-43B4-9B6E-FE3A16DADDE3}" destId="{10C8432B-36F4-4E7F-88CA-8EDCE357963D}" srcOrd="2" destOrd="0" presId="urn:microsoft.com/office/officeart/2018/2/layout/IconVerticalSolidList"/>
    <dgm:cxn modelId="{593FDDF4-FBE2-46FD-B7FF-632AF5E24088}" type="presParOf" srcId="{10C8432B-36F4-4E7F-88CA-8EDCE357963D}" destId="{E329A6E3-C0BB-45D0-A59D-779CCE80B788}" srcOrd="0" destOrd="0" presId="urn:microsoft.com/office/officeart/2018/2/layout/IconVerticalSolidList"/>
    <dgm:cxn modelId="{D2CAE9CF-6C3E-428D-8EC2-FC29125D7E6F}" type="presParOf" srcId="{10C8432B-36F4-4E7F-88CA-8EDCE357963D}" destId="{5F2322EC-9FE6-4B15-9B99-BBABA22B3D40}" srcOrd="1" destOrd="0" presId="urn:microsoft.com/office/officeart/2018/2/layout/IconVerticalSolidList"/>
    <dgm:cxn modelId="{2823730B-22E4-4490-8600-4168C3AE20C7}" type="presParOf" srcId="{10C8432B-36F4-4E7F-88CA-8EDCE357963D}" destId="{F55CF785-F2B8-4AD2-8D65-F8B08E31209A}" srcOrd="2" destOrd="0" presId="urn:microsoft.com/office/officeart/2018/2/layout/IconVerticalSolidList"/>
    <dgm:cxn modelId="{BEB2401D-E130-4A6C-8B28-1B04A486CC88}" type="presParOf" srcId="{10C8432B-36F4-4E7F-88CA-8EDCE357963D}" destId="{68C5D97A-7E92-4375-9381-B69DF43EF3A8}" srcOrd="3" destOrd="0" presId="urn:microsoft.com/office/officeart/2018/2/layout/IconVerticalSolidList"/>
    <dgm:cxn modelId="{00731E9F-34BA-4046-8671-97A991EE1FD2}" type="presParOf" srcId="{E817E9D4-31CE-43B4-9B6E-FE3A16DADDE3}" destId="{AE1457C7-5750-45E2-AAD5-D82A9DF291D2}" srcOrd="3" destOrd="0" presId="urn:microsoft.com/office/officeart/2018/2/layout/IconVerticalSolidList"/>
    <dgm:cxn modelId="{246631B9-354A-4F93-B32F-37A5F56935DB}" type="presParOf" srcId="{E817E9D4-31CE-43B4-9B6E-FE3A16DADDE3}" destId="{51705E3F-8F58-4279-BE84-78DC68BFDFA8}" srcOrd="4" destOrd="0" presId="urn:microsoft.com/office/officeart/2018/2/layout/IconVerticalSolidList"/>
    <dgm:cxn modelId="{31C6D709-56FB-4C2E-BC5D-5F891C7EFA5B}" type="presParOf" srcId="{51705E3F-8F58-4279-BE84-78DC68BFDFA8}" destId="{2096D54C-94E6-47F9-9DC3-3922F1A33184}" srcOrd="0" destOrd="0" presId="urn:microsoft.com/office/officeart/2018/2/layout/IconVerticalSolidList"/>
    <dgm:cxn modelId="{E98142FA-2B87-42AC-A2DF-E3F7CE8755A9}" type="presParOf" srcId="{51705E3F-8F58-4279-BE84-78DC68BFDFA8}" destId="{F10AE749-A57F-4011-9C68-1D0BAD9B7DAC}" srcOrd="1" destOrd="0" presId="urn:microsoft.com/office/officeart/2018/2/layout/IconVerticalSolidList"/>
    <dgm:cxn modelId="{7BE09907-5A1B-4B19-81B9-7CA4FE17A31E}" type="presParOf" srcId="{51705E3F-8F58-4279-BE84-78DC68BFDFA8}" destId="{E20F5C2E-78FA-41AB-A1ED-17F741A86974}" srcOrd="2" destOrd="0" presId="urn:microsoft.com/office/officeart/2018/2/layout/IconVerticalSolidList"/>
    <dgm:cxn modelId="{0842FC07-61E9-43AD-AC24-655D32BBE3E9}" type="presParOf" srcId="{51705E3F-8F58-4279-BE84-78DC68BFDFA8}" destId="{757EBC60-5763-42D4-86A7-12A9BA7E9DDF}" srcOrd="3" destOrd="0" presId="urn:microsoft.com/office/officeart/2018/2/layout/IconVerticalSolidList"/>
    <dgm:cxn modelId="{661987CD-20B9-4B74-BE4D-1CF23731F3CF}" type="presParOf" srcId="{E817E9D4-31CE-43B4-9B6E-FE3A16DADDE3}" destId="{26F57038-F98A-4915-BE58-E73F1AA6605F}" srcOrd="5" destOrd="0" presId="urn:microsoft.com/office/officeart/2018/2/layout/IconVerticalSolidList"/>
    <dgm:cxn modelId="{42ED9CA1-83C9-42BC-8E27-72363988223C}" type="presParOf" srcId="{E817E9D4-31CE-43B4-9B6E-FE3A16DADDE3}" destId="{892A5C4C-D857-4075-828B-53B4B41A92EF}" srcOrd="6" destOrd="0" presId="urn:microsoft.com/office/officeart/2018/2/layout/IconVerticalSolidList"/>
    <dgm:cxn modelId="{31DB16A2-0A39-4044-89DE-D222648F21AC}" type="presParOf" srcId="{892A5C4C-D857-4075-828B-53B4B41A92EF}" destId="{B36284FF-ADA5-4492-9C07-B7E635E5E513}" srcOrd="0" destOrd="0" presId="urn:microsoft.com/office/officeart/2018/2/layout/IconVerticalSolidList"/>
    <dgm:cxn modelId="{C17132B5-A4FF-43EF-90AF-BC8A4397D326}" type="presParOf" srcId="{892A5C4C-D857-4075-828B-53B4B41A92EF}" destId="{8D8A56E0-8B0C-4089-BD3D-EEBC2E3F1265}" srcOrd="1" destOrd="0" presId="urn:microsoft.com/office/officeart/2018/2/layout/IconVerticalSolidList"/>
    <dgm:cxn modelId="{2968B8D3-3372-401D-807C-754DFAA266D8}" type="presParOf" srcId="{892A5C4C-D857-4075-828B-53B4B41A92EF}" destId="{DDA5C841-2465-452A-ABA0-7F095805730A}" srcOrd="2" destOrd="0" presId="urn:microsoft.com/office/officeart/2018/2/layout/IconVerticalSolidList"/>
    <dgm:cxn modelId="{D21FF983-C9D3-48D5-8CD2-991CA8176CA5}" type="presParOf" srcId="{892A5C4C-D857-4075-828B-53B4B41A92EF}" destId="{08637953-3795-45E5-B2C0-E94E88EBA4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F6DF5F-4C3F-4B86-B669-4C0BF2B5AF96}"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B6AD1908-5CD2-48EA-A076-4A5409B90CFB}">
      <dgm:prSet/>
      <dgm:spPr/>
      <dgm:t>
        <a:bodyPr/>
        <a:lstStyle/>
        <a:p>
          <a:r>
            <a:rPr lang="en-US"/>
            <a:t>Ανάγνωση και γραφή στη μητρική μαθαίνονται γρήγορα και αποτελεσματικά</a:t>
          </a:r>
        </a:p>
      </dgm:t>
    </dgm:pt>
    <dgm:pt modelId="{668AC303-D95C-4868-B66E-ECB1611FE476}" type="parTrans" cxnId="{E40F4AF9-01F3-4146-B310-6E65C9C49F19}">
      <dgm:prSet/>
      <dgm:spPr/>
      <dgm:t>
        <a:bodyPr/>
        <a:lstStyle/>
        <a:p>
          <a:endParaRPr lang="en-US"/>
        </a:p>
      </dgm:t>
    </dgm:pt>
    <dgm:pt modelId="{00B6B4FE-8A8F-42A0-9787-B1E6D9D499A8}" type="sibTrans" cxnId="{E40F4AF9-01F3-4146-B310-6E65C9C49F19}">
      <dgm:prSet/>
      <dgm:spPr/>
      <dgm:t>
        <a:bodyPr/>
        <a:lstStyle/>
        <a:p>
          <a:endParaRPr lang="en-US"/>
        </a:p>
      </dgm:t>
    </dgm:pt>
    <dgm:pt modelId="{ABB1DB50-2F06-46BF-9ADE-7AA9970E78E1}">
      <dgm:prSet/>
      <dgm:spPr/>
      <dgm:t>
        <a:bodyPr/>
        <a:lstStyle/>
        <a:p>
          <a:r>
            <a:rPr lang="en-US"/>
            <a:t>Γραμματισμός στη μητρική οδηγεί στον πλούτο της τοπικής και εθνοτικής κληρονομιάς που περιέχεται στη λογοτεχνία</a:t>
          </a:r>
        </a:p>
      </dgm:t>
    </dgm:pt>
    <dgm:pt modelId="{CDBAFFDE-B1F0-46E7-8268-CEF9773F2405}" type="parTrans" cxnId="{8F4056F7-883C-4AD8-90D6-64FC8187E6B0}">
      <dgm:prSet/>
      <dgm:spPr/>
      <dgm:t>
        <a:bodyPr/>
        <a:lstStyle/>
        <a:p>
          <a:endParaRPr lang="en-US"/>
        </a:p>
      </dgm:t>
    </dgm:pt>
    <dgm:pt modelId="{7FAE4F77-D701-4BE3-AA60-7DA3C0D875F9}" type="sibTrans" cxnId="{8F4056F7-883C-4AD8-90D6-64FC8187E6B0}">
      <dgm:prSet/>
      <dgm:spPr/>
      <dgm:t>
        <a:bodyPr/>
        <a:lstStyle/>
        <a:p>
          <a:endParaRPr lang="en-US"/>
        </a:p>
      </dgm:t>
    </dgm:pt>
    <dgm:pt modelId="{2F39E96C-A81B-4039-A0DA-5FE4D29DC696}">
      <dgm:prSet/>
      <dgm:spPr/>
      <dgm:t>
        <a:bodyPr/>
        <a:lstStyle/>
        <a:p>
          <a:r>
            <a:rPr lang="en-US"/>
            <a:t>Ωστόσο, κάποιες ιθαγενείς γλώσσες δεν έχουν αλφάβητο και άρα διδακτικό υλικό</a:t>
          </a:r>
        </a:p>
      </dgm:t>
    </dgm:pt>
    <dgm:pt modelId="{C230866E-C6E5-4AD4-BBFF-E07008F98447}" type="parTrans" cxnId="{7A84E817-E0C3-4711-BEFB-F8AE225A851E}">
      <dgm:prSet/>
      <dgm:spPr/>
      <dgm:t>
        <a:bodyPr/>
        <a:lstStyle/>
        <a:p>
          <a:endParaRPr lang="en-US"/>
        </a:p>
      </dgm:t>
    </dgm:pt>
    <dgm:pt modelId="{978D91AD-41F3-47F2-B973-91D5A5F3A494}" type="sibTrans" cxnId="{7A84E817-E0C3-4711-BEFB-F8AE225A851E}">
      <dgm:prSet/>
      <dgm:spPr/>
      <dgm:t>
        <a:bodyPr/>
        <a:lstStyle/>
        <a:p>
          <a:endParaRPr lang="en-US"/>
        </a:p>
      </dgm:t>
    </dgm:pt>
    <dgm:pt modelId="{6660426C-8E19-4FEA-8532-4881963CF472}">
      <dgm:prSet/>
      <dgm:spPr/>
      <dgm:t>
        <a:bodyPr/>
        <a:lstStyle/>
        <a:p>
          <a:r>
            <a:rPr lang="en-US"/>
            <a:t>Γραμματισμός στην ιθαγενή γλώσσα μπορεί να στέκεται εμπόδιο στην εθνική ενότητα</a:t>
          </a:r>
        </a:p>
      </dgm:t>
    </dgm:pt>
    <dgm:pt modelId="{67178F81-16EA-47AA-BF1B-9381C4A25A89}" type="parTrans" cxnId="{1373F6A6-6C5A-47B2-9EEF-8BDBE80BE446}">
      <dgm:prSet/>
      <dgm:spPr/>
      <dgm:t>
        <a:bodyPr/>
        <a:lstStyle/>
        <a:p>
          <a:endParaRPr lang="en-US"/>
        </a:p>
      </dgm:t>
    </dgm:pt>
    <dgm:pt modelId="{EF711F02-8291-4EAA-87F4-B2030DC12BD3}" type="sibTrans" cxnId="{1373F6A6-6C5A-47B2-9EEF-8BDBE80BE446}">
      <dgm:prSet/>
      <dgm:spPr/>
      <dgm:t>
        <a:bodyPr/>
        <a:lstStyle/>
        <a:p>
          <a:endParaRPr lang="en-US"/>
        </a:p>
      </dgm:t>
    </dgm:pt>
    <dgm:pt modelId="{BAA6C107-244C-4F9B-8391-1950ED2E303F}" type="pres">
      <dgm:prSet presAssocID="{16F6DF5F-4C3F-4B86-B669-4C0BF2B5AF96}" presName="matrix" presStyleCnt="0">
        <dgm:presLayoutVars>
          <dgm:chMax val="1"/>
          <dgm:dir/>
          <dgm:resizeHandles val="exact"/>
        </dgm:presLayoutVars>
      </dgm:prSet>
      <dgm:spPr/>
    </dgm:pt>
    <dgm:pt modelId="{B5481FA5-8CCF-425A-997B-F167316CB2C2}" type="pres">
      <dgm:prSet presAssocID="{16F6DF5F-4C3F-4B86-B669-4C0BF2B5AF96}" presName="diamond" presStyleLbl="bgShp" presStyleIdx="0" presStyleCnt="1"/>
      <dgm:spPr/>
    </dgm:pt>
    <dgm:pt modelId="{DF5B0C67-6745-4C40-86E6-BA82BD5B11E3}" type="pres">
      <dgm:prSet presAssocID="{16F6DF5F-4C3F-4B86-B669-4C0BF2B5AF96}" presName="quad1" presStyleLbl="node1" presStyleIdx="0" presStyleCnt="4">
        <dgm:presLayoutVars>
          <dgm:chMax val="0"/>
          <dgm:chPref val="0"/>
          <dgm:bulletEnabled val="1"/>
        </dgm:presLayoutVars>
      </dgm:prSet>
      <dgm:spPr/>
    </dgm:pt>
    <dgm:pt modelId="{3C417815-0CD8-4CBE-941A-A5A25F1D778B}" type="pres">
      <dgm:prSet presAssocID="{16F6DF5F-4C3F-4B86-B669-4C0BF2B5AF96}" presName="quad2" presStyleLbl="node1" presStyleIdx="1" presStyleCnt="4">
        <dgm:presLayoutVars>
          <dgm:chMax val="0"/>
          <dgm:chPref val="0"/>
          <dgm:bulletEnabled val="1"/>
        </dgm:presLayoutVars>
      </dgm:prSet>
      <dgm:spPr/>
    </dgm:pt>
    <dgm:pt modelId="{D5212A8A-44B7-4DA1-91A7-9C4DADADE3A2}" type="pres">
      <dgm:prSet presAssocID="{16F6DF5F-4C3F-4B86-B669-4C0BF2B5AF96}" presName="quad3" presStyleLbl="node1" presStyleIdx="2" presStyleCnt="4">
        <dgm:presLayoutVars>
          <dgm:chMax val="0"/>
          <dgm:chPref val="0"/>
          <dgm:bulletEnabled val="1"/>
        </dgm:presLayoutVars>
      </dgm:prSet>
      <dgm:spPr/>
    </dgm:pt>
    <dgm:pt modelId="{BA4A619D-3C99-40BA-BF0E-E4F4B10A0C35}" type="pres">
      <dgm:prSet presAssocID="{16F6DF5F-4C3F-4B86-B669-4C0BF2B5AF96}" presName="quad4" presStyleLbl="node1" presStyleIdx="3" presStyleCnt="4">
        <dgm:presLayoutVars>
          <dgm:chMax val="0"/>
          <dgm:chPref val="0"/>
          <dgm:bulletEnabled val="1"/>
        </dgm:presLayoutVars>
      </dgm:prSet>
      <dgm:spPr/>
    </dgm:pt>
  </dgm:ptLst>
  <dgm:cxnLst>
    <dgm:cxn modelId="{7A84E817-E0C3-4711-BEFB-F8AE225A851E}" srcId="{16F6DF5F-4C3F-4B86-B669-4C0BF2B5AF96}" destId="{2F39E96C-A81B-4039-A0DA-5FE4D29DC696}" srcOrd="2" destOrd="0" parTransId="{C230866E-C6E5-4AD4-BBFF-E07008F98447}" sibTransId="{978D91AD-41F3-47F2-B973-91D5A5F3A494}"/>
    <dgm:cxn modelId="{3BB12630-55F7-4255-BB82-F9F496020731}" type="presOf" srcId="{16F6DF5F-4C3F-4B86-B669-4C0BF2B5AF96}" destId="{BAA6C107-244C-4F9B-8391-1950ED2E303F}" srcOrd="0" destOrd="0" presId="urn:microsoft.com/office/officeart/2005/8/layout/matrix3"/>
    <dgm:cxn modelId="{8C3CDB5E-A677-4701-9D99-0539DD417B36}" type="presOf" srcId="{6660426C-8E19-4FEA-8532-4881963CF472}" destId="{BA4A619D-3C99-40BA-BF0E-E4F4B10A0C35}" srcOrd="0" destOrd="0" presId="urn:microsoft.com/office/officeart/2005/8/layout/matrix3"/>
    <dgm:cxn modelId="{1373F6A6-6C5A-47B2-9EEF-8BDBE80BE446}" srcId="{16F6DF5F-4C3F-4B86-B669-4C0BF2B5AF96}" destId="{6660426C-8E19-4FEA-8532-4881963CF472}" srcOrd="3" destOrd="0" parTransId="{67178F81-16EA-47AA-BF1B-9381C4A25A89}" sibTransId="{EF711F02-8291-4EAA-87F4-B2030DC12BD3}"/>
    <dgm:cxn modelId="{AD72ACB0-AB15-46C0-B482-E72B364CF2A7}" type="presOf" srcId="{B6AD1908-5CD2-48EA-A076-4A5409B90CFB}" destId="{DF5B0C67-6745-4C40-86E6-BA82BD5B11E3}" srcOrd="0" destOrd="0" presId="urn:microsoft.com/office/officeart/2005/8/layout/matrix3"/>
    <dgm:cxn modelId="{44EDC7C9-632E-42CC-B378-570089084D4A}" type="presOf" srcId="{ABB1DB50-2F06-46BF-9ADE-7AA9970E78E1}" destId="{3C417815-0CD8-4CBE-941A-A5A25F1D778B}" srcOrd="0" destOrd="0" presId="urn:microsoft.com/office/officeart/2005/8/layout/matrix3"/>
    <dgm:cxn modelId="{F213A6DE-E9DB-4D21-B3E1-D410C9EFF932}" type="presOf" srcId="{2F39E96C-A81B-4039-A0DA-5FE4D29DC696}" destId="{D5212A8A-44B7-4DA1-91A7-9C4DADADE3A2}" srcOrd="0" destOrd="0" presId="urn:microsoft.com/office/officeart/2005/8/layout/matrix3"/>
    <dgm:cxn modelId="{8F4056F7-883C-4AD8-90D6-64FC8187E6B0}" srcId="{16F6DF5F-4C3F-4B86-B669-4C0BF2B5AF96}" destId="{ABB1DB50-2F06-46BF-9ADE-7AA9970E78E1}" srcOrd="1" destOrd="0" parTransId="{CDBAFFDE-B1F0-46E7-8268-CEF9773F2405}" sibTransId="{7FAE4F77-D701-4BE3-AA60-7DA3C0D875F9}"/>
    <dgm:cxn modelId="{E40F4AF9-01F3-4146-B310-6E65C9C49F19}" srcId="{16F6DF5F-4C3F-4B86-B669-4C0BF2B5AF96}" destId="{B6AD1908-5CD2-48EA-A076-4A5409B90CFB}" srcOrd="0" destOrd="0" parTransId="{668AC303-D95C-4868-B66E-ECB1611FE476}" sibTransId="{00B6B4FE-8A8F-42A0-9787-B1E6D9D499A8}"/>
    <dgm:cxn modelId="{2CA934AA-1E0A-4716-BF28-B44E70EC20F3}" type="presParOf" srcId="{BAA6C107-244C-4F9B-8391-1950ED2E303F}" destId="{B5481FA5-8CCF-425A-997B-F167316CB2C2}" srcOrd="0" destOrd="0" presId="urn:microsoft.com/office/officeart/2005/8/layout/matrix3"/>
    <dgm:cxn modelId="{150D14CC-7C4B-4935-8DE1-90FFCDE927BA}" type="presParOf" srcId="{BAA6C107-244C-4F9B-8391-1950ED2E303F}" destId="{DF5B0C67-6745-4C40-86E6-BA82BD5B11E3}" srcOrd="1" destOrd="0" presId="urn:microsoft.com/office/officeart/2005/8/layout/matrix3"/>
    <dgm:cxn modelId="{5822473C-2C50-4996-ABF1-0C77FDBB22C5}" type="presParOf" srcId="{BAA6C107-244C-4F9B-8391-1950ED2E303F}" destId="{3C417815-0CD8-4CBE-941A-A5A25F1D778B}" srcOrd="2" destOrd="0" presId="urn:microsoft.com/office/officeart/2005/8/layout/matrix3"/>
    <dgm:cxn modelId="{95EDA14C-29C5-4EAD-914C-7D3F234797E1}" type="presParOf" srcId="{BAA6C107-244C-4F9B-8391-1950ED2E303F}" destId="{D5212A8A-44B7-4DA1-91A7-9C4DADADE3A2}" srcOrd="3" destOrd="0" presId="urn:microsoft.com/office/officeart/2005/8/layout/matrix3"/>
    <dgm:cxn modelId="{C356C12D-C30D-4443-A207-9F57906CB2FF}" type="presParOf" srcId="{BAA6C107-244C-4F9B-8391-1950ED2E303F}" destId="{BA4A619D-3C99-40BA-BF0E-E4F4B10A0C35}"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48C1D5-0811-41BA-8BFC-136EBF02C10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EC1BA7F-FF9C-483C-86E6-A0C98659ACCF}">
      <dgm:prSet/>
      <dgm:spPr/>
      <dgm:t>
        <a:bodyPr/>
        <a:lstStyle/>
        <a:p>
          <a:r>
            <a:rPr lang="en-US"/>
            <a:t>Tα παιδιά του Roadville, εργατικής τάξης, θρησκευόμενων οικογενειών που χρησιμοποιούσαν το γραμματισμό για τη διδασκαλία της Βίβλου και της χριστιανικής ηθικής. </a:t>
          </a:r>
          <a:r>
            <a:rPr lang="en-US" b="1"/>
            <a:t>Βιβλία για καθοδήγηση όχι επικοινωνιακό γεγονός.</a:t>
          </a:r>
          <a:endParaRPr lang="en-US"/>
        </a:p>
      </dgm:t>
    </dgm:pt>
    <dgm:pt modelId="{DE4F8F86-33D8-4721-A9C3-8C6B42476F1B}" type="parTrans" cxnId="{2974D790-0FB7-4ADF-B1EE-DCCC78C9D241}">
      <dgm:prSet/>
      <dgm:spPr/>
      <dgm:t>
        <a:bodyPr/>
        <a:lstStyle/>
        <a:p>
          <a:endParaRPr lang="en-US"/>
        </a:p>
      </dgm:t>
    </dgm:pt>
    <dgm:pt modelId="{5AAFFC8E-C732-4B1A-B58F-5EC1967E952A}" type="sibTrans" cxnId="{2974D790-0FB7-4ADF-B1EE-DCCC78C9D241}">
      <dgm:prSet/>
      <dgm:spPr/>
      <dgm:t>
        <a:bodyPr/>
        <a:lstStyle/>
        <a:p>
          <a:endParaRPr lang="en-US"/>
        </a:p>
      </dgm:t>
    </dgm:pt>
    <dgm:pt modelId="{067BF679-C96A-46CD-B7E7-8DD0E4EFF10D}">
      <dgm:prSet/>
      <dgm:spPr/>
      <dgm:t>
        <a:bodyPr/>
        <a:lstStyle/>
        <a:p>
          <a:r>
            <a:rPr lang="en-US"/>
            <a:t>Τα παιδιά του Trackton, δεν έρχονται σε επαφή με βιβλία, δεν ενθαρρύνονται να μιλήσουν, δεν τους διαβάζουν πριν κοιμηθούν. Πρέπει να είναι "επιθετικά" για να μιλήσουν.</a:t>
          </a:r>
        </a:p>
      </dgm:t>
    </dgm:pt>
    <dgm:pt modelId="{724B04B9-EF57-4FFC-A28D-19A0088FC4D2}" type="parTrans" cxnId="{87A35347-ED67-4437-9A5F-BBA124AE5F0C}">
      <dgm:prSet/>
      <dgm:spPr/>
      <dgm:t>
        <a:bodyPr/>
        <a:lstStyle/>
        <a:p>
          <a:endParaRPr lang="en-US"/>
        </a:p>
      </dgm:t>
    </dgm:pt>
    <dgm:pt modelId="{0ED200AC-FA2E-46E2-8003-36FD99391E6A}" type="sibTrans" cxnId="{87A35347-ED67-4437-9A5F-BBA124AE5F0C}">
      <dgm:prSet/>
      <dgm:spPr/>
      <dgm:t>
        <a:bodyPr/>
        <a:lstStyle/>
        <a:p>
          <a:endParaRPr lang="en-US"/>
        </a:p>
      </dgm:t>
    </dgm:pt>
    <dgm:pt modelId="{D2B9D8A1-1F37-4883-9955-62C81D80FB69}">
      <dgm:prSet/>
      <dgm:spPr/>
      <dgm:t>
        <a:bodyPr/>
        <a:lstStyle/>
        <a:p>
          <a:r>
            <a:rPr lang="en-US"/>
            <a:t>Τα πρώτα τα πάνε καλύτερα στην αρχή αλλά από καμια΄κοινότητα δεν οδηγούνται συνήθως τα παιδιά σε επιτυχία στο σχολείο</a:t>
          </a:r>
        </a:p>
      </dgm:t>
    </dgm:pt>
    <dgm:pt modelId="{B924C942-6BB8-456C-BB51-00C71BB29C1A}" type="parTrans" cxnId="{F6D81CC9-E0F5-4EF2-87E6-FF033E348860}">
      <dgm:prSet/>
      <dgm:spPr/>
      <dgm:t>
        <a:bodyPr/>
        <a:lstStyle/>
        <a:p>
          <a:endParaRPr lang="en-US"/>
        </a:p>
      </dgm:t>
    </dgm:pt>
    <dgm:pt modelId="{1EDD97C8-F764-41A2-B81F-58D3AA32F96E}" type="sibTrans" cxnId="{F6D81CC9-E0F5-4EF2-87E6-FF033E348860}">
      <dgm:prSet/>
      <dgm:spPr/>
      <dgm:t>
        <a:bodyPr/>
        <a:lstStyle/>
        <a:p>
          <a:endParaRPr lang="en-US"/>
        </a:p>
      </dgm:t>
    </dgm:pt>
    <dgm:pt modelId="{4239B3A8-C848-4C4D-8A89-1FE315080E56}" type="pres">
      <dgm:prSet presAssocID="{2D48C1D5-0811-41BA-8BFC-136EBF02C106}" presName="root" presStyleCnt="0">
        <dgm:presLayoutVars>
          <dgm:dir/>
          <dgm:resizeHandles val="exact"/>
        </dgm:presLayoutVars>
      </dgm:prSet>
      <dgm:spPr/>
    </dgm:pt>
    <dgm:pt modelId="{39566DD9-A89B-4D99-9D8C-96E4695FE895}" type="pres">
      <dgm:prSet presAssocID="{6EC1BA7F-FF9C-483C-86E6-A0C98659ACCF}" presName="compNode" presStyleCnt="0"/>
      <dgm:spPr/>
    </dgm:pt>
    <dgm:pt modelId="{64C91A79-7509-4DDA-8CB6-0E2CFE072575}" type="pres">
      <dgm:prSet presAssocID="{6EC1BA7F-FF9C-483C-86E6-A0C98659ACCF}" presName="bgRect" presStyleLbl="bgShp" presStyleIdx="0" presStyleCnt="3"/>
      <dgm:spPr/>
    </dgm:pt>
    <dgm:pt modelId="{D2480289-BE79-4FFB-8E76-D532118D4A08}" type="pres">
      <dgm:prSet presAssocID="{6EC1BA7F-FF9C-483C-86E6-A0C98659ACC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D51FAD3B-9624-4B22-A886-76FE3BE99408}" type="pres">
      <dgm:prSet presAssocID="{6EC1BA7F-FF9C-483C-86E6-A0C98659ACCF}" presName="spaceRect" presStyleCnt="0"/>
      <dgm:spPr/>
    </dgm:pt>
    <dgm:pt modelId="{D672A922-0226-4066-9750-13ADFCB20B2E}" type="pres">
      <dgm:prSet presAssocID="{6EC1BA7F-FF9C-483C-86E6-A0C98659ACCF}" presName="parTx" presStyleLbl="revTx" presStyleIdx="0" presStyleCnt="3">
        <dgm:presLayoutVars>
          <dgm:chMax val="0"/>
          <dgm:chPref val="0"/>
        </dgm:presLayoutVars>
      </dgm:prSet>
      <dgm:spPr/>
    </dgm:pt>
    <dgm:pt modelId="{E121056C-152E-49FD-9251-E8D93567D619}" type="pres">
      <dgm:prSet presAssocID="{5AAFFC8E-C732-4B1A-B58F-5EC1967E952A}" presName="sibTrans" presStyleCnt="0"/>
      <dgm:spPr/>
    </dgm:pt>
    <dgm:pt modelId="{FC11D9A3-0ABD-4027-B3C8-DEC1AB2C4403}" type="pres">
      <dgm:prSet presAssocID="{067BF679-C96A-46CD-B7E7-8DD0E4EFF10D}" presName="compNode" presStyleCnt="0"/>
      <dgm:spPr/>
    </dgm:pt>
    <dgm:pt modelId="{6C75C5E8-C3D2-4694-8C7F-03FA3956D697}" type="pres">
      <dgm:prSet presAssocID="{067BF679-C96A-46CD-B7E7-8DD0E4EFF10D}" presName="bgRect" presStyleLbl="bgShp" presStyleIdx="1" presStyleCnt="3"/>
      <dgm:spPr/>
    </dgm:pt>
    <dgm:pt modelId="{2E74D65C-7CD8-4A65-9089-A6837C7DFD22}" type="pres">
      <dgm:prSet presAssocID="{067BF679-C96A-46CD-B7E7-8DD0E4EFF10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awing Compass"/>
        </a:ext>
      </dgm:extLst>
    </dgm:pt>
    <dgm:pt modelId="{3C3C608B-04DB-4EB8-A362-FBDB9E3FFA2F}" type="pres">
      <dgm:prSet presAssocID="{067BF679-C96A-46CD-B7E7-8DD0E4EFF10D}" presName="spaceRect" presStyleCnt="0"/>
      <dgm:spPr/>
    </dgm:pt>
    <dgm:pt modelId="{067F21ED-FC9A-42E3-852E-B28F17A4D315}" type="pres">
      <dgm:prSet presAssocID="{067BF679-C96A-46CD-B7E7-8DD0E4EFF10D}" presName="parTx" presStyleLbl="revTx" presStyleIdx="1" presStyleCnt="3">
        <dgm:presLayoutVars>
          <dgm:chMax val="0"/>
          <dgm:chPref val="0"/>
        </dgm:presLayoutVars>
      </dgm:prSet>
      <dgm:spPr/>
    </dgm:pt>
    <dgm:pt modelId="{C63A4BDE-0539-43FF-800B-0D156AA3D2AD}" type="pres">
      <dgm:prSet presAssocID="{0ED200AC-FA2E-46E2-8003-36FD99391E6A}" presName="sibTrans" presStyleCnt="0"/>
      <dgm:spPr/>
    </dgm:pt>
    <dgm:pt modelId="{9F198227-2403-4D4F-912F-0C8511EF2F54}" type="pres">
      <dgm:prSet presAssocID="{D2B9D8A1-1F37-4883-9955-62C81D80FB69}" presName="compNode" presStyleCnt="0"/>
      <dgm:spPr/>
    </dgm:pt>
    <dgm:pt modelId="{3D8CF87F-1E6F-4729-829B-62DFB48C7330}" type="pres">
      <dgm:prSet presAssocID="{D2B9D8A1-1F37-4883-9955-62C81D80FB69}" presName="bgRect" presStyleLbl="bgShp" presStyleIdx="2" presStyleCnt="3"/>
      <dgm:spPr/>
    </dgm:pt>
    <dgm:pt modelId="{6FF294EE-689A-4595-B11B-89F3FB7885C6}" type="pres">
      <dgm:prSet presAssocID="{D2B9D8A1-1F37-4883-9955-62C81D80FB6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174FA74-BC46-42CB-B9A4-54FFDA300746}" type="pres">
      <dgm:prSet presAssocID="{D2B9D8A1-1F37-4883-9955-62C81D80FB69}" presName="spaceRect" presStyleCnt="0"/>
      <dgm:spPr/>
    </dgm:pt>
    <dgm:pt modelId="{1CE95EF9-BEE6-4533-9B7F-A40D0CDD913E}" type="pres">
      <dgm:prSet presAssocID="{D2B9D8A1-1F37-4883-9955-62C81D80FB69}" presName="parTx" presStyleLbl="revTx" presStyleIdx="2" presStyleCnt="3">
        <dgm:presLayoutVars>
          <dgm:chMax val="0"/>
          <dgm:chPref val="0"/>
        </dgm:presLayoutVars>
      </dgm:prSet>
      <dgm:spPr/>
    </dgm:pt>
  </dgm:ptLst>
  <dgm:cxnLst>
    <dgm:cxn modelId="{87A35347-ED67-4437-9A5F-BBA124AE5F0C}" srcId="{2D48C1D5-0811-41BA-8BFC-136EBF02C106}" destId="{067BF679-C96A-46CD-B7E7-8DD0E4EFF10D}" srcOrd="1" destOrd="0" parTransId="{724B04B9-EF57-4FFC-A28D-19A0088FC4D2}" sibTransId="{0ED200AC-FA2E-46E2-8003-36FD99391E6A}"/>
    <dgm:cxn modelId="{473AC14C-97BB-4727-A5E2-B4A51908C142}" type="presOf" srcId="{2D48C1D5-0811-41BA-8BFC-136EBF02C106}" destId="{4239B3A8-C848-4C4D-8A89-1FE315080E56}" srcOrd="0" destOrd="0" presId="urn:microsoft.com/office/officeart/2018/2/layout/IconVerticalSolidList"/>
    <dgm:cxn modelId="{7954F24E-F149-46F0-B70D-5C6348406A4E}" type="presOf" srcId="{6EC1BA7F-FF9C-483C-86E6-A0C98659ACCF}" destId="{D672A922-0226-4066-9750-13ADFCB20B2E}" srcOrd="0" destOrd="0" presId="urn:microsoft.com/office/officeart/2018/2/layout/IconVerticalSolidList"/>
    <dgm:cxn modelId="{199EF574-8E38-4660-BF77-56272EC35487}" type="presOf" srcId="{D2B9D8A1-1F37-4883-9955-62C81D80FB69}" destId="{1CE95EF9-BEE6-4533-9B7F-A40D0CDD913E}" srcOrd="0" destOrd="0" presId="urn:microsoft.com/office/officeart/2018/2/layout/IconVerticalSolidList"/>
    <dgm:cxn modelId="{2974D790-0FB7-4ADF-B1EE-DCCC78C9D241}" srcId="{2D48C1D5-0811-41BA-8BFC-136EBF02C106}" destId="{6EC1BA7F-FF9C-483C-86E6-A0C98659ACCF}" srcOrd="0" destOrd="0" parTransId="{DE4F8F86-33D8-4721-A9C3-8C6B42476F1B}" sibTransId="{5AAFFC8E-C732-4B1A-B58F-5EC1967E952A}"/>
    <dgm:cxn modelId="{4C97E793-00C7-4E0C-A635-7FF8535EE344}" type="presOf" srcId="{067BF679-C96A-46CD-B7E7-8DD0E4EFF10D}" destId="{067F21ED-FC9A-42E3-852E-B28F17A4D315}" srcOrd="0" destOrd="0" presId="urn:microsoft.com/office/officeart/2018/2/layout/IconVerticalSolidList"/>
    <dgm:cxn modelId="{F6D81CC9-E0F5-4EF2-87E6-FF033E348860}" srcId="{2D48C1D5-0811-41BA-8BFC-136EBF02C106}" destId="{D2B9D8A1-1F37-4883-9955-62C81D80FB69}" srcOrd="2" destOrd="0" parTransId="{B924C942-6BB8-456C-BB51-00C71BB29C1A}" sibTransId="{1EDD97C8-F764-41A2-B81F-58D3AA32F96E}"/>
    <dgm:cxn modelId="{75598362-7100-436B-AB20-730FA21C1118}" type="presParOf" srcId="{4239B3A8-C848-4C4D-8A89-1FE315080E56}" destId="{39566DD9-A89B-4D99-9D8C-96E4695FE895}" srcOrd="0" destOrd="0" presId="urn:microsoft.com/office/officeart/2018/2/layout/IconVerticalSolidList"/>
    <dgm:cxn modelId="{EC43DB76-20B6-4361-9C9B-9B2B614195B8}" type="presParOf" srcId="{39566DD9-A89B-4D99-9D8C-96E4695FE895}" destId="{64C91A79-7509-4DDA-8CB6-0E2CFE072575}" srcOrd="0" destOrd="0" presId="urn:microsoft.com/office/officeart/2018/2/layout/IconVerticalSolidList"/>
    <dgm:cxn modelId="{D0E0531A-C8FA-45D2-B1BF-6F457A748255}" type="presParOf" srcId="{39566DD9-A89B-4D99-9D8C-96E4695FE895}" destId="{D2480289-BE79-4FFB-8E76-D532118D4A08}" srcOrd="1" destOrd="0" presId="urn:microsoft.com/office/officeart/2018/2/layout/IconVerticalSolidList"/>
    <dgm:cxn modelId="{AC93492C-1290-4567-A2AA-77BAB93AB183}" type="presParOf" srcId="{39566DD9-A89B-4D99-9D8C-96E4695FE895}" destId="{D51FAD3B-9624-4B22-A886-76FE3BE99408}" srcOrd="2" destOrd="0" presId="urn:microsoft.com/office/officeart/2018/2/layout/IconVerticalSolidList"/>
    <dgm:cxn modelId="{EB3B9BF3-911F-401F-972E-D40908585B27}" type="presParOf" srcId="{39566DD9-A89B-4D99-9D8C-96E4695FE895}" destId="{D672A922-0226-4066-9750-13ADFCB20B2E}" srcOrd="3" destOrd="0" presId="urn:microsoft.com/office/officeart/2018/2/layout/IconVerticalSolidList"/>
    <dgm:cxn modelId="{CD753162-F075-436B-B20F-70F8C30A7325}" type="presParOf" srcId="{4239B3A8-C848-4C4D-8A89-1FE315080E56}" destId="{E121056C-152E-49FD-9251-E8D93567D619}" srcOrd="1" destOrd="0" presId="urn:microsoft.com/office/officeart/2018/2/layout/IconVerticalSolidList"/>
    <dgm:cxn modelId="{4E7B7AD6-E87B-4D91-8FEF-F34EF192E98F}" type="presParOf" srcId="{4239B3A8-C848-4C4D-8A89-1FE315080E56}" destId="{FC11D9A3-0ABD-4027-B3C8-DEC1AB2C4403}" srcOrd="2" destOrd="0" presId="urn:microsoft.com/office/officeart/2018/2/layout/IconVerticalSolidList"/>
    <dgm:cxn modelId="{C47F6EBA-8142-44CF-85E8-B4D7271D38C1}" type="presParOf" srcId="{FC11D9A3-0ABD-4027-B3C8-DEC1AB2C4403}" destId="{6C75C5E8-C3D2-4694-8C7F-03FA3956D697}" srcOrd="0" destOrd="0" presId="urn:microsoft.com/office/officeart/2018/2/layout/IconVerticalSolidList"/>
    <dgm:cxn modelId="{7D047937-B49C-41FE-B588-DC5BF1BB15AE}" type="presParOf" srcId="{FC11D9A3-0ABD-4027-B3C8-DEC1AB2C4403}" destId="{2E74D65C-7CD8-4A65-9089-A6837C7DFD22}" srcOrd="1" destOrd="0" presId="urn:microsoft.com/office/officeart/2018/2/layout/IconVerticalSolidList"/>
    <dgm:cxn modelId="{01C1BC0E-3D88-4C06-ABE9-7493BE3EC18D}" type="presParOf" srcId="{FC11D9A3-0ABD-4027-B3C8-DEC1AB2C4403}" destId="{3C3C608B-04DB-4EB8-A362-FBDB9E3FFA2F}" srcOrd="2" destOrd="0" presId="urn:microsoft.com/office/officeart/2018/2/layout/IconVerticalSolidList"/>
    <dgm:cxn modelId="{52F91A86-EF2B-4945-B05B-90A7E65DE0C3}" type="presParOf" srcId="{FC11D9A3-0ABD-4027-B3C8-DEC1AB2C4403}" destId="{067F21ED-FC9A-42E3-852E-B28F17A4D315}" srcOrd="3" destOrd="0" presId="urn:microsoft.com/office/officeart/2018/2/layout/IconVerticalSolidList"/>
    <dgm:cxn modelId="{AD327EE3-C09E-453F-925D-0B1B8CFBF5EC}" type="presParOf" srcId="{4239B3A8-C848-4C4D-8A89-1FE315080E56}" destId="{C63A4BDE-0539-43FF-800B-0D156AA3D2AD}" srcOrd="3" destOrd="0" presId="urn:microsoft.com/office/officeart/2018/2/layout/IconVerticalSolidList"/>
    <dgm:cxn modelId="{F94FBB6F-881D-46D0-AF13-DE9291A75A3C}" type="presParOf" srcId="{4239B3A8-C848-4C4D-8A89-1FE315080E56}" destId="{9F198227-2403-4D4F-912F-0C8511EF2F54}" srcOrd="4" destOrd="0" presId="urn:microsoft.com/office/officeart/2018/2/layout/IconVerticalSolidList"/>
    <dgm:cxn modelId="{CB9181AD-F88E-4656-AD89-8592F9B0A45F}" type="presParOf" srcId="{9F198227-2403-4D4F-912F-0C8511EF2F54}" destId="{3D8CF87F-1E6F-4729-829B-62DFB48C7330}" srcOrd="0" destOrd="0" presId="urn:microsoft.com/office/officeart/2018/2/layout/IconVerticalSolidList"/>
    <dgm:cxn modelId="{E741B12D-8707-4733-B97C-CFAAF3256B06}" type="presParOf" srcId="{9F198227-2403-4D4F-912F-0C8511EF2F54}" destId="{6FF294EE-689A-4595-B11B-89F3FB7885C6}" srcOrd="1" destOrd="0" presId="urn:microsoft.com/office/officeart/2018/2/layout/IconVerticalSolidList"/>
    <dgm:cxn modelId="{FA29A17C-E599-424B-9896-81ECA379D2B0}" type="presParOf" srcId="{9F198227-2403-4D4F-912F-0C8511EF2F54}" destId="{1174FA74-BC46-42CB-B9A4-54FFDA300746}" srcOrd="2" destOrd="0" presId="urn:microsoft.com/office/officeart/2018/2/layout/IconVerticalSolidList"/>
    <dgm:cxn modelId="{2D3E23BB-100A-47F8-A206-406F082C0973}" type="presParOf" srcId="{9F198227-2403-4D4F-912F-0C8511EF2F54}" destId="{1CE95EF9-BEE6-4533-9B7F-A40D0CDD913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18D185-BC31-4444-82EA-89765021EBDE}"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en-US"/>
        </a:p>
      </dgm:t>
    </dgm:pt>
    <dgm:pt modelId="{BFC74B70-7927-463E-863E-92AB00C51F43}">
      <dgm:prSet/>
      <dgm:spPr/>
      <dgm:t>
        <a:bodyPr/>
        <a:lstStyle/>
        <a:p>
          <a:r>
            <a:rPr lang="en-US"/>
            <a:t>Ο γραμματισμός μπορεί να εξυπηρετήσει τη </a:t>
          </a:r>
          <a:r>
            <a:rPr lang="en-US" i="1"/>
            <a:t>διατήρηση του κατεστημένου, τ</a:t>
          </a:r>
          <a:r>
            <a:rPr lang="en-US"/>
            <a:t>η διασφάλιση της επιρροής, ή ακόμα και του ελέγχου των αναγνωσμάτων και της σκέψης της μάζας από τους ισχυρούς της κοινωνίας.</a:t>
          </a:r>
        </a:p>
      </dgm:t>
    </dgm:pt>
    <dgm:pt modelId="{23247670-FC7E-40DF-B914-41FD44CBB002}" type="parTrans" cxnId="{7DCF94A6-CEAB-48B6-B2D8-DBDA7710EDFF}">
      <dgm:prSet/>
      <dgm:spPr/>
      <dgm:t>
        <a:bodyPr/>
        <a:lstStyle/>
        <a:p>
          <a:endParaRPr lang="en-US"/>
        </a:p>
      </dgm:t>
    </dgm:pt>
    <dgm:pt modelId="{88217C68-1CBC-4771-9922-8BCF28FEBFDB}" type="sibTrans" cxnId="{7DCF94A6-CEAB-48B6-B2D8-DBDA7710EDFF}">
      <dgm:prSet/>
      <dgm:spPr/>
      <dgm:t>
        <a:bodyPr/>
        <a:lstStyle/>
        <a:p>
          <a:endParaRPr lang="en-US"/>
        </a:p>
      </dgm:t>
    </dgm:pt>
    <dgm:pt modelId="{64218E09-999A-45A0-9069-8403C08DB4DC}">
      <dgm:prSet/>
      <dgm:spPr/>
      <dgm:t>
        <a:bodyPr/>
        <a:lstStyle/>
        <a:p>
          <a:r>
            <a:rPr lang="en-US"/>
            <a:t>Σύμφωνα με τον Graff (1977) στον Καναδά του 19ου αι. Ο γραμματισμός χρησιμοποιούνταν για ρυθμιστικούς σκοπούς, εφόσον οι αναλφάβητοι ήταν ξένοι προς την κυρίαρχη κουλτούρα αποτελούσαν απειλή για την κατεστημένη τάξη. Όμως από τησ τιγμή που η ελίτ συνειδητοποίησε ότι ο γραμματισμός μπορούσε να οδηγήσει σε ριχοσπαστικές πεποιθήσεις η διδασκαλία του ελεγχόταν προσεκτικά.</a:t>
          </a:r>
        </a:p>
      </dgm:t>
    </dgm:pt>
    <dgm:pt modelId="{4FA9179B-1759-4BD3-B72A-B41B9906CF8F}" type="parTrans" cxnId="{5A6B5F38-04B5-43C7-8EB0-F64C36D001AB}">
      <dgm:prSet/>
      <dgm:spPr/>
      <dgm:t>
        <a:bodyPr/>
        <a:lstStyle/>
        <a:p>
          <a:endParaRPr lang="en-US"/>
        </a:p>
      </dgm:t>
    </dgm:pt>
    <dgm:pt modelId="{A41CB8B1-E4A7-42AD-85BD-10B5139B8CB4}" type="sibTrans" cxnId="{5A6B5F38-04B5-43C7-8EB0-F64C36D001AB}">
      <dgm:prSet/>
      <dgm:spPr/>
      <dgm:t>
        <a:bodyPr/>
        <a:lstStyle/>
        <a:p>
          <a:endParaRPr lang="en-US"/>
        </a:p>
      </dgm:t>
    </dgm:pt>
    <dgm:pt modelId="{09C8E254-B8BD-4908-854C-F80487D163C3}" type="pres">
      <dgm:prSet presAssocID="{8618D185-BC31-4444-82EA-89765021EBDE}" presName="Name0" presStyleCnt="0">
        <dgm:presLayoutVars>
          <dgm:dir/>
          <dgm:resizeHandles val="exact"/>
        </dgm:presLayoutVars>
      </dgm:prSet>
      <dgm:spPr/>
    </dgm:pt>
    <dgm:pt modelId="{23FAE588-940F-4E6D-8753-4B69913D8EA6}" type="pres">
      <dgm:prSet presAssocID="{BFC74B70-7927-463E-863E-92AB00C51F43}" presName="node" presStyleLbl="node1" presStyleIdx="0" presStyleCnt="2">
        <dgm:presLayoutVars>
          <dgm:bulletEnabled val="1"/>
        </dgm:presLayoutVars>
      </dgm:prSet>
      <dgm:spPr/>
    </dgm:pt>
    <dgm:pt modelId="{6C55F37B-2761-4393-AE7F-4E961A096FB8}" type="pres">
      <dgm:prSet presAssocID="{88217C68-1CBC-4771-9922-8BCF28FEBFDB}" presName="sibTrans" presStyleLbl="sibTrans2D1" presStyleIdx="0" presStyleCnt="1"/>
      <dgm:spPr/>
    </dgm:pt>
    <dgm:pt modelId="{D7E494E0-F1F9-4046-9A5B-B996A8AA5543}" type="pres">
      <dgm:prSet presAssocID="{88217C68-1CBC-4771-9922-8BCF28FEBFDB}" presName="connectorText" presStyleLbl="sibTrans2D1" presStyleIdx="0" presStyleCnt="1"/>
      <dgm:spPr/>
    </dgm:pt>
    <dgm:pt modelId="{71C582CC-E39F-4D49-9D66-6C560BCFE0CA}" type="pres">
      <dgm:prSet presAssocID="{64218E09-999A-45A0-9069-8403C08DB4DC}" presName="node" presStyleLbl="node1" presStyleIdx="1" presStyleCnt="2">
        <dgm:presLayoutVars>
          <dgm:bulletEnabled val="1"/>
        </dgm:presLayoutVars>
      </dgm:prSet>
      <dgm:spPr/>
    </dgm:pt>
  </dgm:ptLst>
  <dgm:cxnLst>
    <dgm:cxn modelId="{D0B0B601-7302-4F65-B547-FCEE06F333F9}" type="presOf" srcId="{64218E09-999A-45A0-9069-8403C08DB4DC}" destId="{71C582CC-E39F-4D49-9D66-6C560BCFE0CA}" srcOrd="0" destOrd="0" presId="urn:microsoft.com/office/officeart/2005/8/layout/process1"/>
    <dgm:cxn modelId="{5A6B5F38-04B5-43C7-8EB0-F64C36D001AB}" srcId="{8618D185-BC31-4444-82EA-89765021EBDE}" destId="{64218E09-999A-45A0-9069-8403C08DB4DC}" srcOrd="1" destOrd="0" parTransId="{4FA9179B-1759-4BD3-B72A-B41B9906CF8F}" sibTransId="{A41CB8B1-E4A7-42AD-85BD-10B5139B8CB4}"/>
    <dgm:cxn modelId="{5BB5D465-BE6E-420E-AB2F-5B164BC89923}" type="presOf" srcId="{88217C68-1CBC-4771-9922-8BCF28FEBFDB}" destId="{D7E494E0-F1F9-4046-9A5B-B996A8AA5543}" srcOrd="1" destOrd="0" presId="urn:microsoft.com/office/officeart/2005/8/layout/process1"/>
    <dgm:cxn modelId="{05621E6B-6D7C-4203-9275-CDEB9755F445}" type="presOf" srcId="{BFC74B70-7927-463E-863E-92AB00C51F43}" destId="{23FAE588-940F-4E6D-8753-4B69913D8EA6}" srcOrd="0" destOrd="0" presId="urn:microsoft.com/office/officeart/2005/8/layout/process1"/>
    <dgm:cxn modelId="{DD932E5A-EA78-4143-9F33-2281CDCB19B1}" type="presOf" srcId="{88217C68-1CBC-4771-9922-8BCF28FEBFDB}" destId="{6C55F37B-2761-4393-AE7F-4E961A096FB8}" srcOrd="0" destOrd="0" presId="urn:microsoft.com/office/officeart/2005/8/layout/process1"/>
    <dgm:cxn modelId="{7DCF94A6-CEAB-48B6-B2D8-DBDA7710EDFF}" srcId="{8618D185-BC31-4444-82EA-89765021EBDE}" destId="{BFC74B70-7927-463E-863E-92AB00C51F43}" srcOrd="0" destOrd="0" parTransId="{23247670-FC7E-40DF-B914-41FD44CBB002}" sibTransId="{88217C68-1CBC-4771-9922-8BCF28FEBFDB}"/>
    <dgm:cxn modelId="{C4DA87B6-0F74-4626-97B0-C9AEF9FC077E}" type="presOf" srcId="{8618D185-BC31-4444-82EA-89765021EBDE}" destId="{09C8E254-B8BD-4908-854C-F80487D163C3}" srcOrd="0" destOrd="0" presId="urn:microsoft.com/office/officeart/2005/8/layout/process1"/>
    <dgm:cxn modelId="{898B79A5-39EC-400A-BAD4-A102CC6BEB4A}" type="presParOf" srcId="{09C8E254-B8BD-4908-854C-F80487D163C3}" destId="{23FAE588-940F-4E6D-8753-4B69913D8EA6}" srcOrd="0" destOrd="0" presId="urn:microsoft.com/office/officeart/2005/8/layout/process1"/>
    <dgm:cxn modelId="{5EF1FC25-D5A6-4311-93D3-8434D0BC63AD}" type="presParOf" srcId="{09C8E254-B8BD-4908-854C-F80487D163C3}" destId="{6C55F37B-2761-4393-AE7F-4E961A096FB8}" srcOrd="1" destOrd="0" presId="urn:microsoft.com/office/officeart/2005/8/layout/process1"/>
    <dgm:cxn modelId="{E896634A-35ED-4754-9BB8-CF5A3778C53D}" type="presParOf" srcId="{6C55F37B-2761-4393-AE7F-4E961A096FB8}" destId="{D7E494E0-F1F9-4046-9A5B-B996A8AA5543}" srcOrd="0" destOrd="0" presId="urn:microsoft.com/office/officeart/2005/8/layout/process1"/>
    <dgm:cxn modelId="{8B1F14F6-355B-47F8-BA7D-760512580E90}" type="presParOf" srcId="{09C8E254-B8BD-4908-854C-F80487D163C3}" destId="{71C582CC-E39F-4D49-9D66-6C560BCFE0C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F47CE9-CDAB-4780-A799-E1F9402416E4}" type="doc">
      <dgm:prSet loTypeId="urn:microsoft.com/office/officeart/2005/8/layout/matrix2" loCatId="matrix" qsTypeId="urn:microsoft.com/office/officeart/2005/8/quickstyle/simple1" qsCatId="simple" csTypeId="urn:microsoft.com/office/officeart/2005/8/colors/colorful1" csCatId="colorful"/>
      <dgm:spPr/>
      <dgm:t>
        <a:bodyPr/>
        <a:lstStyle/>
        <a:p>
          <a:endParaRPr lang="en-US"/>
        </a:p>
      </dgm:t>
    </dgm:pt>
    <dgm:pt modelId="{188D6E2D-1B12-4794-B837-C709A9F77957}">
      <dgm:prSet/>
      <dgm:spPr/>
      <dgm:t>
        <a:bodyPr/>
        <a:lstStyle/>
        <a:p>
          <a:r>
            <a:rPr lang="en-US"/>
            <a:t>Στοχεύει στον έλεγχο και στον περιορισμό, δίνει έμφαση στις αναγνωστικές δεξιότητες αντί στην κατανόηση.</a:t>
          </a:r>
        </a:p>
      </dgm:t>
    </dgm:pt>
    <dgm:pt modelId="{E14D830A-1BE9-45AE-AB8E-16E2F3537771}" type="parTrans" cxnId="{464ABC59-13BC-427B-B0D4-BDC2299D7C7A}">
      <dgm:prSet/>
      <dgm:spPr/>
      <dgm:t>
        <a:bodyPr/>
        <a:lstStyle/>
        <a:p>
          <a:endParaRPr lang="en-US"/>
        </a:p>
      </dgm:t>
    </dgm:pt>
    <dgm:pt modelId="{F5C66C5C-7B35-43E6-BA18-6179A9A0906E}" type="sibTrans" cxnId="{464ABC59-13BC-427B-B0D4-BDC2299D7C7A}">
      <dgm:prSet/>
      <dgm:spPr/>
      <dgm:t>
        <a:bodyPr/>
        <a:lstStyle/>
        <a:p>
          <a:endParaRPr lang="en-US"/>
        </a:p>
      </dgm:t>
    </dgm:pt>
    <dgm:pt modelId="{33DAFB20-61F5-4B96-8A55-438CA06CD93F}">
      <dgm:prSet/>
      <dgm:spPr/>
      <dgm:t>
        <a:bodyPr/>
        <a:lstStyle/>
        <a:p>
          <a:r>
            <a:rPr lang="en-US"/>
            <a:t>Έννοια της "σωστής γλώσσας": Οι εθνοτικές μειονοτητες με ελάζιστη πολιτική και οικονομική δύναμη διδάσκονται συχνά ότι τα δικά τους συτήματα λόγου και γραφής είναι κατώτερα.</a:t>
          </a:r>
        </a:p>
      </dgm:t>
    </dgm:pt>
    <dgm:pt modelId="{60682CAF-2CDF-476F-9F2E-64857156F242}" type="parTrans" cxnId="{DA42E57B-DA0D-4A65-BD24-107A0C7C0931}">
      <dgm:prSet/>
      <dgm:spPr/>
      <dgm:t>
        <a:bodyPr/>
        <a:lstStyle/>
        <a:p>
          <a:endParaRPr lang="en-US"/>
        </a:p>
      </dgm:t>
    </dgm:pt>
    <dgm:pt modelId="{A35FBA71-BFF4-4B31-8D35-50F7C6B5AA48}" type="sibTrans" cxnId="{DA42E57B-DA0D-4A65-BD24-107A0C7C0931}">
      <dgm:prSet/>
      <dgm:spPr/>
      <dgm:t>
        <a:bodyPr/>
        <a:lstStyle/>
        <a:p>
          <a:endParaRPr lang="en-US"/>
        </a:p>
      </dgm:t>
    </dgm:pt>
    <dgm:pt modelId="{968DEC65-B125-47A0-92B6-4F742620DE57}">
      <dgm:prSet/>
      <dgm:spPr/>
      <dgm:t>
        <a:bodyPr/>
        <a:lstStyle/>
        <a:p>
          <a:r>
            <a:rPr lang="en-US"/>
            <a:t>Ο γραμματιμός σαν τεχνική δεξιότητα έχει χρησιμοποιηθεί για τη διατήρηση της καθιερωμένης τάξης πραγμάτων.</a:t>
          </a:r>
        </a:p>
      </dgm:t>
    </dgm:pt>
    <dgm:pt modelId="{2EA1760B-49A6-4AED-AD03-D6BEC224C5A1}" type="parTrans" cxnId="{BF1DCA3E-EC40-41F5-B7B9-3F455F9C7712}">
      <dgm:prSet/>
      <dgm:spPr/>
      <dgm:t>
        <a:bodyPr/>
        <a:lstStyle/>
        <a:p>
          <a:endParaRPr lang="en-US"/>
        </a:p>
      </dgm:t>
    </dgm:pt>
    <dgm:pt modelId="{8E2B4908-D83F-4BDD-8C7F-57D50E206661}" type="sibTrans" cxnId="{BF1DCA3E-EC40-41F5-B7B9-3F455F9C7712}">
      <dgm:prSet/>
      <dgm:spPr/>
      <dgm:t>
        <a:bodyPr/>
        <a:lstStyle/>
        <a:p>
          <a:endParaRPr lang="en-US"/>
        </a:p>
      </dgm:t>
    </dgm:pt>
    <dgm:pt modelId="{5720391E-AC64-4C66-80A0-DC49A23624DA}">
      <dgm:prSet/>
      <dgm:spPr/>
      <dgm:t>
        <a:bodyPr/>
        <a:lstStyle/>
        <a:p>
          <a:r>
            <a:rPr lang="en-US"/>
            <a:t>Εθνικός αλφαβητισμός ενδέχεται να προάγει την ένταξη στον εθνικό κορμό και των διαφορετικών εθνικών ομάδων</a:t>
          </a:r>
        </a:p>
      </dgm:t>
    </dgm:pt>
    <dgm:pt modelId="{93023BAD-8C21-40A8-8089-E9C87566A66C}" type="parTrans" cxnId="{B97AD451-A244-44C8-9D52-077D6885ABEF}">
      <dgm:prSet/>
      <dgm:spPr/>
      <dgm:t>
        <a:bodyPr/>
        <a:lstStyle/>
        <a:p>
          <a:endParaRPr lang="en-US"/>
        </a:p>
      </dgm:t>
    </dgm:pt>
    <dgm:pt modelId="{451FE3C5-D43D-42F7-A5E2-5245315F0791}" type="sibTrans" cxnId="{B97AD451-A244-44C8-9D52-077D6885ABEF}">
      <dgm:prSet/>
      <dgm:spPr/>
      <dgm:t>
        <a:bodyPr/>
        <a:lstStyle/>
        <a:p>
          <a:endParaRPr lang="en-US"/>
        </a:p>
      </dgm:t>
    </dgm:pt>
    <dgm:pt modelId="{51623A8E-8013-4724-BD7A-553BCF177A6A}" type="pres">
      <dgm:prSet presAssocID="{F4F47CE9-CDAB-4780-A799-E1F9402416E4}" presName="matrix" presStyleCnt="0">
        <dgm:presLayoutVars>
          <dgm:chMax val="1"/>
          <dgm:dir/>
          <dgm:resizeHandles val="exact"/>
        </dgm:presLayoutVars>
      </dgm:prSet>
      <dgm:spPr/>
    </dgm:pt>
    <dgm:pt modelId="{2439D987-89F1-4676-BCBA-C95D9386A28D}" type="pres">
      <dgm:prSet presAssocID="{F4F47CE9-CDAB-4780-A799-E1F9402416E4}" presName="axisShape" presStyleLbl="bgShp" presStyleIdx="0" presStyleCnt="1"/>
      <dgm:spPr/>
    </dgm:pt>
    <dgm:pt modelId="{519DF562-EEED-4FFB-A578-CC97DCC4376D}" type="pres">
      <dgm:prSet presAssocID="{F4F47CE9-CDAB-4780-A799-E1F9402416E4}" presName="rect1" presStyleLbl="node1" presStyleIdx="0" presStyleCnt="4">
        <dgm:presLayoutVars>
          <dgm:chMax val="0"/>
          <dgm:chPref val="0"/>
          <dgm:bulletEnabled val="1"/>
        </dgm:presLayoutVars>
      </dgm:prSet>
      <dgm:spPr/>
    </dgm:pt>
    <dgm:pt modelId="{3151CDB1-0A45-43FF-9518-8549CC550478}" type="pres">
      <dgm:prSet presAssocID="{F4F47CE9-CDAB-4780-A799-E1F9402416E4}" presName="rect2" presStyleLbl="node1" presStyleIdx="1" presStyleCnt="4">
        <dgm:presLayoutVars>
          <dgm:chMax val="0"/>
          <dgm:chPref val="0"/>
          <dgm:bulletEnabled val="1"/>
        </dgm:presLayoutVars>
      </dgm:prSet>
      <dgm:spPr/>
    </dgm:pt>
    <dgm:pt modelId="{DBB7C530-C004-4241-BF2A-77EBA29A49A3}" type="pres">
      <dgm:prSet presAssocID="{F4F47CE9-CDAB-4780-A799-E1F9402416E4}" presName="rect3" presStyleLbl="node1" presStyleIdx="2" presStyleCnt="4">
        <dgm:presLayoutVars>
          <dgm:chMax val="0"/>
          <dgm:chPref val="0"/>
          <dgm:bulletEnabled val="1"/>
        </dgm:presLayoutVars>
      </dgm:prSet>
      <dgm:spPr/>
    </dgm:pt>
    <dgm:pt modelId="{AAB9C082-32ED-41B2-A13C-55393AAF9A99}" type="pres">
      <dgm:prSet presAssocID="{F4F47CE9-CDAB-4780-A799-E1F9402416E4}" presName="rect4" presStyleLbl="node1" presStyleIdx="3" presStyleCnt="4">
        <dgm:presLayoutVars>
          <dgm:chMax val="0"/>
          <dgm:chPref val="0"/>
          <dgm:bulletEnabled val="1"/>
        </dgm:presLayoutVars>
      </dgm:prSet>
      <dgm:spPr/>
    </dgm:pt>
  </dgm:ptLst>
  <dgm:cxnLst>
    <dgm:cxn modelId="{B8898634-834D-4573-8473-EE62569DC990}" type="presOf" srcId="{968DEC65-B125-47A0-92B6-4F742620DE57}" destId="{DBB7C530-C004-4241-BF2A-77EBA29A49A3}" srcOrd="0" destOrd="0" presId="urn:microsoft.com/office/officeart/2005/8/layout/matrix2"/>
    <dgm:cxn modelId="{250D4C3E-3C64-4745-B49C-CEEBD621D547}" type="presOf" srcId="{5720391E-AC64-4C66-80A0-DC49A23624DA}" destId="{AAB9C082-32ED-41B2-A13C-55393AAF9A99}" srcOrd="0" destOrd="0" presId="urn:microsoft.com/office/officeart/2005/8/layout/matrix2"/>
    <dgm:cxn modelId="{BF1DCA3E-EC40-41F5-B7B9-3F455F9C7712}" srcId="{F4F47CE9-CDAB-4780-A799-E1F9402416E4}" destId="{968DEC65-B125-47A0-92B6-4F742620DE57}" srcOrd="2" destOrd="0" parTransId="{2EA1760B-49A6-4AED-AD03-D6BEC224C5A1}" sibTransId="{8E2B4908-D83F-4BDD-8C7F-57D50E206661}"/>
    <dgm:cxn modelId="{B97AD451-A244-44C8-9D52-077D6885ABEF}" srcId="{F4F47CE9-CDAB-4780-A799-E1F9402416E4}" destId="{5720391E-AC64-4C66-80A0-DC49A23624DA}" srcOrd="3" destOrd="0" parTransId="{93023BAD-8C21-40A8-8089-E9C87566A66C}" sibTransId="{451FE3C5-D43D-42F7-A5E2-5245315F0791}"/>
    <dgm:cxn modelId="{78822076-ACD6-42B1-93D2-93810805A08E}" type="presOf" srcId="{188D6E2D-1B12-4794-B837-C709A9F77957}" destId="{519DF562-EEED-4FFB-A578-CC97DCC4376D}" srcOrd="0" destOrd="0" presId="urn:microsoft.com/office/officeart/2005/8/layout/matrix2"/>
    <dgm:cxn modelId="{464ABC59-13BC-427B-B0D4-BDC2299D7C7A}" srcId="{F4F47CE9-CDAB-4780-A799-E1F9402416E4}" destId="{188D6E2D-1B12-4794-B837-C709A9F77957}" srcOrd="0" destOrd="0" parTransId="{E14D830A-1BE9-45AE-AB8E-16E2F3537771}" sibTransId="{F5C66C5C-7B35-43E6-BA18-6179A9A0906E}"/>
    <dgm:cxn modelId="{DA42E57B-DA0D-4A65-BD24-107A0C7C0931}" srcId="{F4F47CE9-CDAB-4780-A799-E1F9402416E4}" destId="{33DAFB20-61F5-4B96-8A55-438CA06CD93F}" srcOrd="1" destOrd="0" parTransId="{60682CAF-2CDF-476F-9F2E-64857156F242}" sibTransId="{A35FBA71-BFF4-4B31-8D35-50F7C6B5AA48}"/>
    <dgm:cxn modelId="{A40233AD-4DC4-4313-ABAC-F71B56E3318A}" type="presOf" srcId="{33DAFB20-61F5-4B96-8A55-438CA06CD93F}" destId="{3151CDB1-0A45-43FF-9518-8549CC550478}" srcOrd="0" destOrd="0" presId="urn:microsoft.com/office/officeart/2005/8/layout/matrix2"/>
    <dgm:cxn modelId="{EF13F1F0-F2AE-4EFF-B0A7-9FCC247EB138}" type="presOf" srcId="{F4F47CE9-CDAB-4780-A799-E1F9402416E4}" destId="{51623A8E-8013-4724-BD7A-553BCF177A6A}" srcOrd="0" destOrd="0" presId="urn:microsoft.com/office/officeart/2005/8/layout/matrix2"/>
    <dgm:cxn modelId="{F12E6752-F9A2-4C11-BE80-2F7FD80492CD}" type="presParOf" srcId="{51623A8E-8013-4724-BD7A-553BCF177A6A}" destId="{2439D987-89F1-4676-BCBA-C95D9386A28D}" srcOrd="0" destOrd="0" presId="urn:microsoft.com/office/officeart/2005/8/layout/matrix2"/>
    <dgm:cxn modelId="{64728989-72C4-4C19-BC5B-F15696A4C2FE}" type="presParOf" srcId="{51623A8E-8013-4724-BD7A-553BCF177A6A}" destId="{519DF562-EEED-4FFB-A578-CC97DCC4376D}" srcOrd="1" destOrd="0" presId="urn:microsoft.com/office/officeart/2005/8/layout/matrix2"/>
    <dgm:cxn modelId="{A49B78DF-F226-46D9-BF64-3DFC3493AE9F}" type="presParOf" srcId="{51623A8E-8013-4724-BD7A-553BCF177A6A}" destId="{3151CDB1-0A45-43FF-9518-8549CC550478}" srcOrd="2" destOrd="0" presId="urn:microsoft.com/office/officeart/2005/8/layout/matrix2"/>
    <dgm:cxn modelId="{B2C4D003-2912-42D5-80DE-B94DEC4A4B81}" type="presParOf" srcId="{51623A8E-8013-4724-BD7A-553BCF177A6A}" destId="{DBB7C530-C004-4241-BF2A-77EBA29A49A3}" srcOrd="3" destOrd="0" presId="urn:microsoft.com/office/officeart/2005/8/layout/matrix2"/>
    <dgm:cxn modelId="{0E7AE23D-2464-4999-A25E-716DBC7A3961}" type="presParOf" srcId="{51623A8E-8013-4724-BD7A-553BCF177A6A}" destId="{AAB9C082-32ED-41B2-A13C-55393AAF9A99}"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6F1B091-9B38-4494-9727-D6E28145DF10}"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FFA460F0-AA55-4C9C-AD1B-E8B9A458BDA5}">
      <dgm:prSet/>
      <dgm:spPr/>
      <dgm:t>
        <a:bodyPr/>
        <a:lstStyle/>
        <a:p>
          <a:r>
            <a:rPr lang="en-US"/>
            <a:t>Γραμματισμός στη μητρική γλώσσα</a:t>
          </a:r>
        </a:p>
      </dgm:t>
    </dgm:pt>
    <dgm:pt modelId="{E257693A-90E7-4F61-B1D1-2A3B56A02DC0}" type="parTrans" cxnId="{FB262191-9C4E-4663-905F-23B8A64D77E9}">
      <dgm:prSet/>
      <dgm:spPr/>
      <dgm:t>
        <a:bodyPr/>
        <a:lstStyle/>
        <a:p>
          <a:endParaRPr lang="en-US"/>
        </a:p>
      </dgm:t>
    </dgm:pt>
    <dgm:pt modelId="{F3598FA3-A408-46A0-ACDA-78BBA5BD033E}" type="sibTrans" cxnId="{FB262191-9C4E-4663-905F-23B8A64D77E9}">
      <dgm:prSet/>
      <dgm:spPr/>
      <dgm:t>
        <a:bodyPr/>
        <a:lstStyle/>
        <a:p>
          <a:endParaRPr lang="en-US"/>
        </a:p>
      </dgm:t>
    </dgm:pt>
    <dgm:pt modelId="{82DB1839-C7E4-4A96-B70F-E2BC8D584CF4}">
      <dgm:prSet/>
      <dgm:spPr/>
      <dgm:t>
        <a:bodyPr/>
        <a:lstStyle/>
        <a:p>
          <a:r>
            <a:rPr lang="en-US"/>
            <a:t>Πολυγλωσσικός γραμματισμός</a:t>
          </a:r>
        </a:p>
      </dgm:t>
    </dgm:pt>
    <dgm:pt modelId="{E9DD2F94-5A29-44BE-AE89-89A7D6621629}" type="parTrans" cxnId="{751788D6-1D06-4195-8BBD-570B05109549}">
      <dgm:prSet/>
      <dgm:spPr/>
      <dgm:t>
        <a:bodyPr/>
        <a:lstStyle/>
        <a:p>
          <a:endParaRPr lang="en-US"/>
        </a:p>
      </dgm:t>
    </dgm:pt>
    <dgm:pt modelId="{51B2714F-BD93-4309-9E23-7DE55133DF02}" type="sibTrans" cxnId="{751788D6-1D06-4195-8BBD-570B05109549}">
      <dgm:prSet/>
      <dgm:spPr/>
      <dgm:t>
        <a:bodyPr/>
        <a:lstStyle/>
        <a:p>
          <a:endParaRPr lang="en-US"/>
        </a:p>
      </dgm:t>
    </dgm:pt>
    <dgm:pt modelId="{F015BF2C-1853-408F-A498-660D02257603}">
      <dgm:prSet/>
      <dgm:spPr/>
      <dgm:t>
        <a:bodyPr/>
        <a:lstStyle/>
        <a:p>
          <a:r>
            <a:rPr lang="en-US"/>
            <a:t>Τοπικοί γραμματισμοί</a:t>
          </a:r>
        </a:p>
      </dgm:t>
    </dgm:pt>
    <dgm:pt modelId="{6D97711A-8F2A-4C96-9E64-743A77AAB7DE}" type="parTrans" cxnId="{25251761-0FC3-4F0C-A97E-2632297EFFED}">
      <dgm:prSet/>
      <dgm:spPr/>
      <dgm:t>
        <a:bodyPr/>
        <a:lstStyle/>
        <a:p>
          <a:endParaRPr lang="en-US"/>
        </a:p>
      </dgm:t>
    </dgm:pt>
    <dgm:pt modelId="{00843A47-E540-4B17-B320-0C686F459399}" type="sibTrans" cxnId="{25251761-0FC3-4F0C-A97E-2632297EFFED}">
      <dgm:prSet/>
      <dgm:spPr/>
      <dgm:t>
        <a:bodyPr/>
        <a:lstStyle/>
        <a:p>
          <a:endParaRPr lang="en-US"/>
        </a:p>
      </dgm:t>
    </dgm:pt>
    <dgm:pt modelId="{ED3C4A31-4A0E-4916-A855-89DE772A488D}" type="pres">
      <dgm:prSet presAssocID="{76F1B091-9B38-4494-9727-D6E28145DF10}" presName="linear" presStyleCnt="0">
        <dgm:presLayoutVars>
          <dgm:dir/>
          <dgm:animLvl val="lvl"/>
          <dgm:resizeHandles val="exact"/>
        </dgm:presLayoutVars>
      </dgm:prSet>
      <dgm:spPr/>
    </dgm:pt>
    <dgm:pt modelId="{6696080A-0569-4CCE-9CDA-5EB280BCB8F5}" type="pres">
      <dgm:prSet presAssocID="{FFA460F0-AA55-4C9C-AD1B-E8B9A458BDA5}" presName="parentLin" presStyleCnt="0"/>
      <dgm:spPr/>
    </dgm:pt>
    <dgm:pt modelId="{1B7F6C08-D609-488A-B732-2379042F2199}" type="pres">
      <dgm:prSet presAssocID="{FFA460F0-AA55-4C9C-AD1B-E8B9A458BDA5}" presName="parentLeftMargin" presStyleLbl="node1" presStyleIdx="0" presStyleCnt="3"/>
      <dgm:spPr/>
    </dgm:pt>
    <dgm:pt modelId="{B4813C96-31D1-4C9E-85FF-A358EBD24F02}" type="pres">
      <dgm:prSet presAssocID="{FFA460F0-AA55-4C9C-AD1B-E8B9A458BDA5}" presName="parentText" presStyleLbl="node1" presStyleIdx="0" presStyleCnt="3">
        <dgm:presLayoutVars>
          <dgm:chMax val="0"/>
          <dgm:bulletEnabled val="1"/>
        </dgm:presLayoutVars>
      </dgm:prSet>
      <dgm:spPr/>
    </dgm:pt>
    <dgm:pt modelId="{3A01E300-7D0F-499D-8513-4BBA478DC307}" type="pres">
      <dgm:prSet presAssocID="{FFA460F0-AA55-4C9C-AD1B-E8B9A458BDA5}" presName="negativeSpace" presStyleCnt="0"/>
      <dgm:spPr/>
    </dgm:pt>
    <dgm:pt modelId="{C9D341B6-6760-45CB-A95A-35F155DED1B7}" type="pres">
      <dgm:prSet presAssocID="{FFA460F0-AA55-4C9C-AD1B-E8B9A458BDA5}" presName="childText" presStyleLbl="conFgAcc1" presStyleIdx="0" presStyleCnt="3">
        <dgm:presLayoutVars>
          <dgm:bulletEnabled val="1"/>
        </dgm:presLayoutVars>
      </dgm:prSet>
      <dgm:spPr/>
    </dgm:pt>
    <dgm:pt modelId="{975F8576-A3A0-4E28-9104-3D3B1189942F}" type="pres">
      <dgm:prSet presAssocID="{F3598FA3-A408-46A0-ACDA-78BBA5BD033E}" presName="spaceBetweenRectangles" presStyleCnt="0"/>
      <dgm:spPr/>
    </dgm:pt>
    <dgm:pt modelId="{60D88503-B0EB-4624-809B-6370EB5D8F98}" type="pres">
      <dgm:prSet presAssocID="{82DB1839-C7E4-4A96-B70F-E2BC8D584CF4}" presName="parentLin" presStyleCnt="0"/>
      <dgm:spPr/>
    </dgm:pt>
    <dgm:pt modelId="{AAF42A80-F20C-430D-AB69-2C2A3E0754EA}" type="pres">
      <dgm:prSet presAssocID="{82DB1839-C7E4-4A96-B70F-E2BC8D584CF4}" presName="parentLeftMargin" presStyleLbl="node1" presStyleIdx="0" presStyleCnt="3"/>
      <dgm:spPr/>
    </dgm:pt>
    <dgm:pt modelId="{AA546F3E-0C64-43AE-9F01-D9C771A80137}" type="pres">
      <dgm:prSet presAssocID="{82DB1839-C7E4-4A96-B70F-E2BC8D584CF4}" presName="parentText" presStyleLbl="node1" presStyleIdx="1" presStyleCnt="3">
        <dgm:presLayoutVars>
          <dgm:chMax val="0"/>
          <dgm:bulletEnabled val="1"/>
        </dgm:presLayoutVars>
      </dgm:prSet>
      <dgm:spPr/>
    </dgm:pt>
    <dgm:pt modelId="{FD2A3C08-AEB8-427E-BA04-664F9ACF7517}" type="pres">
      <dgm:prSet presAssocID="{82DB1839-C7E4-4A96-B70F-E2BC8D584CF4}" presName="negativeSpace" presStyleCnt="0"/>
      <dgm:spPr/>
    </dgm:pt>
    <dgm:pt modelId="{109BB548-FB24-447B-BDE6-25C30F48B2ED}" type="pres">
      <dgm:prSet presAssocID="{82DB1839-C7E4-4A96-B70F-E2BC8D584CF4}" presName="childText" presStyleLbl="conFgAcc1" presStyleIdx="1" presStyleCnt="3">
        <dgm:presLayoutVars>
          <dgm:bulletEnabled val="1"/>
        </dgm:presLayoutVars>
      </dgm:prSet>
      <dgm:spPr/>
    </dgm:pt>
    <dgm:pt modelId="{5DB101F5-DEA8-4346-A6F1-809F4A107FFA}" type="pres">
      <dgm:prSet presAssocID="{51B2714F-BD93-4309-9E23-7DE55133DF02}" presName="spaceBetweenRectangles" presStyleCnt="0"/>
      <dgm:spPr/>
    </dgm:pt>
    <dgm:pt modelId="{0B34DF29-9085-40FF-B3BA-E9E9262D51D1}" type="pres">
      <dgm:prSet presAssocID="{F015BF2C-1853-408F-A498-660D02257603}" presName="parentLin" presStyleCnt="0"/>
      <dgm:spPr/>
    </dgm:pt>
    <dgm:pt modelId="{A018C46B-C6FB-42DF-A1B0-326D23B7DC2C}" type="pres">
      <dgm:prSet presAssocID="{F015BF2C-1853-408F-A498-660D02257603}" presName="parentLeftMargin" presStyleLbl="node1" presStyleIdx="1" presStyleCnt="3"/>
      <dgm:spPr/>
    </dgm:pt>
    <dgm:pt modelId="{1868B168-C408-4B4D-B951-C4CBF85D1D0D}" type="pres">
      <dgm:prSet presAssocID="{F015BF2C-1853-408F-A498-660D02257603}" presName="parentText" presStyleLbl="node1" presStyleIdx="2" presStyleCnt="3">
        <dgm:presLayoutVars>
          <dgm:chMax val="0"/>
          <dgm:bulletEnabled val="1"/>
        </dgm:presLayoutVars>
      </dgm:prSet>
      <dgm:spPr/>
    </dgm:pt>
    <dgm:pt modelId="{5BDE09A5-0E9E-4A9A-80F5-39602E9CE371}" type="pres">
      <dgm:prSet presAssocID="{F015BF2C-1853-408F-A498-660D02257603}" presName="negativeSpace" presStyleCnt="0"/>
      <dgm:spPr/>
    </dgm:pt>
    <dgm:pt modelId="{B61D0BE9-DCDA-45BC-97D1-FEABC1B78BFB}" type="pres">
      <dgm:prSet presAssocID="{F015BF2C-1853-408F-A498-660D02257603}" presName="childText" presStyleLbl="conFgAcc1" presStyleIdx="2" presStyleCnt="3">
        <dgm:presLayoutVars>
          <dgm:bulletEnabled val="1"/>
        </dgm:presLayoutVars>
      </dgm:prSet>
      <dgm:spPr/>
    </dgm:pt>
  </dgm:ptLst>
  <dgm:cxnLst>
    <dgm:cxn modelId="{C21ED80E-607E-497B-AF80-5BF9A0F5B4C2}" type="presOf" srcId="{FFA460F0-AA55-4C9C-AD1B-E8B9A458BDA5}" destId="{1B7F6C08-D609-488A-B732-2379042F2199}" srcOrd="0" destOrd="0" presId="urn:microsoft.com/office/officeart/2005/8/layout/list1"/>
    <dgm:cxn modelId="{1F75A65C-07AB-4612-ACE3-6DD312CE326F}" type="presOf" srcId="{82DB1839-C7E4-4A96-B70F-E2BC8D584CF4}" destId="{AA546F3E-0C64-43AE-9F01-D9C771A80137}" srcOrd="1" destOrd="0" presId="urn:microsoft.com/office/officeart/2005/8/layout/list1"/>
    <dgm:cxn modelId="{A3E5B25C-9662-4B11-B1D7-6366E4D6D57E}" type="presOf" srcId="{76F1B091-9B38-4494-9727-D6E28145DF10}" destId="{ED3C4A31-4A0E-4916-A855-89DE772A488D}" srcOrd="0" destOrd="0" presId="urn:microsoft.com/office/officeart/2005/8/layout/list1"/>
    <dgm:cxn modelId="{25251761-0FC3-4F0C-A97E-2632297EFFED}" srcId="{76F1B091-9B38-4494-9727-D6E28145DF10}" destId="{F015BF2C-1853-408F-A498-660D02257603}" srcOrd="2" destOrd="0" parTransId="{6D97711A-8F2A-4C96-9E64-743A77AAB7DE}" sibTransId="{00843A47-E540-4B17-B320-0C686F459399}"/>
    <dgm:cxn modelId="{2C72C564-B259-467B-B3D3-B64B2611E094}" type="presOf" srcId="{FFA460F0-AA55-4C9C-AD1B-E8B9A458BDA5}" destId="{B4813C96-31D1-4C9E-85FF-A358EBD24F02}" srcOrd="1" destOrd="0" presId="urn:microsoft.com/office/officeart/2005/8/layout/list1"/>
    <dgm:cxn modelId="{D92DA886-F015-4D3A-8DB5-572C54C46583}" type="presOf" srcId="{82DB1839-C7E4-4A96-B70F-E2BC8D584CF4}" destId="{AAF42A80-F20C-430D-AB69-2C2A3E0754EA}" srcOrd="0" destOrd="0" presId="urn:microsoft.com/office/officeart/2005/8/layout/list1"/>
    <dgm:cxn modelId="{FB262191-9C4E-4663-905F-23B8A64D77E9}" srcId="{76F1B091-9B38-4494-9727-D6E28145DF10}" destId="{FFA460F0-AA55-4C9C-AD1B-E8B9A458BDA5}" srcOrd="0" destOrd="0" parTransId="{E257693A-90E7-4F61-B1D1-2A3B56A02DC0}" sibTransId="{F3598FA3-A408-46A0-ACDA-78BBA5BD033E}"/>
    <dgm:cxn modelId="{CA9B3E96-AABD-455A-80F7-60445F130A9D}" type="presOf" srcId="{F015BF2C-1853-408F-A498-660D02257603}" destId="{1868B168-C408-4B4D-B951-C4CBF85D1D0D}" srcOrd="1" destOrd="0" presId="urn:microsoft.com/office/officeart/2005/8/layout/list1"/>
    <dgm:cxn modelId="{751788D6-1D06-4195-8BBD-570B05109549}" srcId="{76F1B091-9B38-4494-9727-D6E28145DF10}" destId="{82DB1839-C7E4-4A96-B70F-E2BC8D584CF4}" srcOrd="1" destOrd="0" parTransId="{E9DD2F94-5A29-44BE-AE89-89A7D6621629}" sibTransId="{51B2714F-BD93-4309-9E23-7DE55133DF02}"/>
    <dgm:cxn modelId="{D6FA0DFB-C38C-4F41-A851-568200557EA6}" type="presOf" srcId="{F015BF2C-1853-408F-A498-660D02257603}" destId="{A018C46B-C6FB-42DF-A1B0-326D23B7DC2C}" srcOrd="0" destOrd="0" presId="urn:microsoft.com/office/officeart/2005/8/layout/list1"/>
    <dgm:cxn modelId="{DA410DDB-4D87-40FF-A5E6-34F3C152400C}" type="presParOf" srcId="{ED3C4A31-4A0E-4916-A855-89DE772A488D}" destId="{6696080A-0569-4CCE-9CDA-5EB280BCB8F5}" srcOrd="0" destOrd="0" presId="urn:microsoft.com/office/officeart/2005/8/layout/list1"/>
    <dgm:cxn modelId="{64480833-EF7C-414B-B204-A4DC23FEF92B}" type="presParOf" srcId="{6696080A-0569-4CCE-9CDA-5EB280BCB8F5}" destId="{1B7F6C08-D609-488A-B732-2379042F2199}" srcOrd="0" destOrd="0" presId="urn:microsoft.com/office/officeart/2005/8/layout/list1"/>
    <dgm:cxn modelId="{9929C924-0791-4723-8263-AD6AB96B977B}" type="presParOf" srcId="{6696080A-0569-4CCE-9CDA-5EB280BCB8F5}" destId="{B4813C96-31D1-4C9E-85FF-A358EBD24F02}" srcOrd="1" destOrd="0" presId="urn:microsoft.com/office/officeart/2005/8/layout/list1"/>
    <dgm:cxn modelId="{4B843ACE-477B-4A27-B74B-3CA8B0121428}" type="presParOf" srcId="{ED3C4A31-4A0E-4916-A855-89DE772A488D}" destId="{3A01E300-7D0F-499D-8513-4BBA478DC307}" srcOrd="1" destOrd="0" presId="urn:microsoft.com/office/officeart/2005/8/layout/list1"/>
    <dgm:cxn modelId="{99BF0996-156A-48AA-A98D-E996E9066082}" type="presParOf" srcId="{ED3C4A31-4A0E-4916-A855-89DE772A488D}" destId="{C9D341B6-6760-45CB-A95A-35F155DED1B7}" srcOrd="2" destOrd="0" presId="urn:microsoft.com/office/officeart/2005/8/layout/list1"/>
    <dgm:cxn modelId="{F69361A3-40F9-4A4F-AE8D-CCAF712EEBF2}" type="presParOf" srcId="{ED3C4A31-4A0E-4916-A855-89DE772A488D}" destId="{975F8576-A3A0-4E28-9104-3D3B1189942F}" srcOrd="3" destOrd="0" presId="urn:microsoft.com/office/officeart/2005/8/layout/list1"/>
    <dgm:cxn modelId="{60A35114-651E-44F5-874D-E2EC4BBE37B3}" type="presParOf" srcId="{ED3C4A31-4A0E-4916-A855-89DE772A488D}" destId="{60D88503-B0EB-4624-809B-6370EB5D8F98}" srcOrd="4" destOrd="0" presId="urn:microsoft.com/office/officeart/2005/8/layout/list1"/>
    <dgm:cxn modelId="{A868B43F-3D19-485A-B7C6-A968887E5F60}" type="presParOf" srcId="{60D88503-B0EB-4624-809B-6370EB5D8F98}" destId="{AAF42A80-F20C-430D-AB69-2C2A3E0754EA}" srcOrd="0" destOrd="0" presId="urn:microsoft.com/office/officeart/2005/8/layout/list1"/>
    <dgm:cxn modelId="{FF9D65AD-B5DA-4B8E-84C7-15FEAEAF5C14}" type="presParOf" srcId="{60D88503-B0EB-4624-809B-6370EB5D8F98}" destId="{AA546F3E-0C64-43AE-9F01-D9C771A80137}" srcOrd="1" destOrd="0" presId="urn:microsoft.com/office/officeart/2005/8/layout/list1"/>
    <dgm:cxn modelId="{39BE8E21-1A9D-4B28-B871-A2423302A4C0}" type="presParOf" srcId="{ED3C4A31-4A0E-4916-A855-89DE772A488D}" destId="{FD2A3C08-AEB8-427E-BA04-664F9ACF7517}" srcOrd="5" destOrd="0" presId="urn:microsoft.com/office/officeart/2005/8/layout/list1"/>
    <dgm:cxn modelId="{AE3A3EB7-EE97-4DD1-87A5-49333881FA19}" type="presParOf" srcId="{ED3C4A31-4A0E-4916-A855-89DE772A488D}" destId="{109BB548-FB24-447B-BDE6-25C30F48B2ED}" srcOrd="6" destOrd="0" presId="urn:microsoft.com/office/officeart/2005/8/layout/list1"/>
    <dgm:cxn modelId="{7FA5349D-3227-4371-BD48-72FA4A7A41B6}" type="presParOf" srcId="{ED3C4A31-4A0E-4916-A855-89DE772A488D}" destId="{5DB101F5-DEA8-4346-A6F1-809F4A107FFA}" srcOrd="7" destOrd="0" presId="urn:microsoft.com/office/officeart/2005/8/layout/list1"/>
    <dgm:cxn modelId="{D1ACD4FD-D16A-46A3-96B6-9966804680BB}" type="presParOf" srcId="{ED3C4A31-4A0E-4916-A855-89DE772A488D}" destId="{0B34DF29-9085-40FF-B3BA-E9E9262D51D1}" srcOrd="8" destOrd="0" presId="urn:microsoft.com/office/officeart/2005/8/layout/list1"/>
    <dgm:cxn modelId="{95F58E36-9C78-489B-ABCF-4E1487F253DD}" type="presParOf" srcId="{0B34DF29-9085-40FF-B3BA-E9E9262D51D1}" destId="{A018C46B-C6FB-42DF-A1B0-326D23B7DC2C}" srcOrd="0" destOrd="0" presId="urn:microsoft.com/office/officeart/2005/8/layout/list1"/>
    <dgm:cxn modelId="{58C0064B-6204-48E6-9A41-7EEBF3596A15}" type="presParOf" srcId="{0B34DF29-9085-40FF-B3BA-E9E9262D51D1}" destId="{1868B168-C408-4B4D-B951-C4CBF85D1D0D}" srcOrd="1" destOrd="0" presId="urn:microsoft.com/office/officeart/2005/8/layout/list1"/>
    <dgm:cxn modelId="{2B9CBC8F-EAF0-487C-8F34-AFB64F1A6A71}" type="presParOf" srcId="{ED3C4A31-4A0E-4916-A855-89DE772A488D}" destId="{5BDE09A5-0E9E-4A9A-80F5-39602E9CE371}" srcOrd="9" destOrd="0" presId="urn:microsoft.com/office/officeart/2005/8/layout/list1"/>
    <dgm:cxn modelId="{8C921EAF-8A79-45B6-A10A-16516F3A1167}" type="presParOf" srcId="{ED3C4A31-4A0E-4916-A855-89DE772A488D}" destId="{B61D0BE9-DCDA-45BC-97D1-FEABC1B78BF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4138861-01A0-47CD-B4AF-2954E8167773}" type="doc">
      <dgm:prSet loTypeId="urn:microsoft.com/office/officeart/2016/7/layout/RepeatingBendingProcessNew" loCatId="process" qsTypeId="urn:microsoft.com/office/officeart/2005/8/quickstyle/simple1" qsCatId="simple" csTypeId="urn:microsoft.com/office/officeart/2005/8/colors/accent4_2" csCatId="accent4"/>
      <dgm:spPr/>
      <dgm:t>
        <a:bodyPr/>
        <a:lstStyle/>
        <a:p>
          <a:endParaRPr lang="en-US"/>
        </a:p>
      </dgm:t>
    </dgm:pt>
    <dgm:pt modelId="{0C525E04-14CF-4964-8A2D-672095B29128}">
      <dgm:prSet/>
      <dgm:spPr/>
      <dgm:t>
        <a:bodyPr/>
        <a:lstStyle/>
        <a:p>
          <a:r>
            <a:rPr lang="en-US"/>
            <a:t>Σε σχολικό επίπεδο: </a:t>
          </a:r>
        </a:p>
      </dgm:t>
    </dgm:pt>
    <dgm:pt modelId="{1BA78642-82D7-4562-8259-10C24811CF24}" type="parTrans" cxnId="{9E059C68-AB62-4366-AAFE-3C38379E74F6}">
      <dgm:prSet/>
      <dgm:spPr/>
      <dgm:t>
        <a:bodyPr/>
        <a:lstStyle/>
        <a:p>
          <a:endParaRPr lang="en-US"/>
        </a:p>
      </dgm:t>
    </dgm:pt>
    <dgm:pt modelId="{17119DDE-B1A1-49D1-AC54-A91AAC2C4A46}" type="sibTrans" cxnId="{9E059C68-AB62-4366-AAFE-3C38379E74F6}">
      <dgm:prSet/>
      <dgm:spPr/>
      <dgm:t>
        <a:bodyPr/>
        <a:lstStyle/>
        <a:p>
          <a:endParaRPr lang="en-US"/>
        </a:p>
      </dgm:t>
    </dgm:pt>
    <dgm:pt modelId="{DF15D210-B4A4-46AE-8E1A-846B42909794}">
      <dgm:prSet/>
      <dgm:spPr/>
      <dgm:t>
        <a:bodyPr/>
        <a:lstStyle/>
        <a:p>
          <a:r>
            <a:rPr lang="en-US"/>
            <a:t>οι μαθητές να ενθαρρύνονται να δώσουν τη δική τους ερμηνεία του κειμένου και όχι να ξαναπούν μια ιστορία</a:t>
          </a:r>
        </a:p>
      </dgm:t>
    </dgm:pt>
    <dgm:pt modelId="{F3F82E63-49F0-4116-BF7E-C29DFC34C0BE}" type="parTrans" cxnId="{4878ED8F-3DE0-4CC4-92E0-A414BD92C387}">
      <dgm:prSet/>
      <dgm:spPr/>
      <dgm:t>
        <a:bodyPr/>
        <a:lstStyle/>
        <a:p>
          <a:endParaRPr lang="en-US"/>
        </a:p>
      </dgm:t>
    </dgm:pt>
    <dgm:pt modelId="{1267B928-9683-48AA-972D-1CDD45200220}" type="sibTrans" cxnId="{4878ED8F-3DE0-4CC4-92E0-A414BD92C387}">
      <dgm:prSet/>
      <dgm:spPr/>
      <dgm:t>
        <a:bodyPr/>
        <a:lstStyle/>
        <a:p>
          <a:endParaRPr lang="en-US"/>
        </a:p>
      </dgm:t>
    </dgm:pt>
    <dgm:pt modelId="{E9BD9308-FD4D-4DBD-93C6-D2C1BAA854CA}">
      <dgm:prSet/>
      <dgm:spPr/>
      <dgm:t>
        <a:bodyPr/>
        <a:lstStyle/>
        <a:p>
          <a:r>
            <a:rPr lang="en-US"/>
            <a:t>Να ερμηνεύσουν, να αξιολογήσουν ποιος είναι ο συγγραφέας, η οπτική του;</a:t>
          </a:r>
        </a:p>
      </dgm:t>
    </dgm:pt>
    <dgm:pt modelId="{474F3CD4-32B5-4D4B-B4FE-5E32C4F99E50}" type="parTrans" cxnId="{E66A49DC-1FC2-4603-9208-15985B3058DA}">
      <dgm:prSet/>
      <dgm:spPr/>
      <dgm:t>
        <a:bodyPr/>
        <a:lstStyle/>
        <a:p>
          <a:endParaRPr lang="en-US"/>
        </a:p>
      </dgm:t>
    </dgm:pt>
    <dgm:pt modelId="{E2467B98-C871-4594-A8AD-63FA4BAB339B}" type="sibTrans" cxnId="{E66A49DC-1FC2-4603-9208-15985B3058DA}">
      <dgm:prSet/>
      <dgm:spPr/>
      <dgm:t>
        <a:bodyPr/>
        <a:lstStyle/>
        <a:p>
          <a:endParaRPr lang="en-US"/>
        </a:p>
      </dgm:t>
    </dgm:pt>
    <dgm:pt modelId="{8FD7984D-CFD5-4219-AD0D-3C0394531464}">
      <dgm:prSet/>
      <dgm:spPr/>
      <dgm:t>
        <a:bodyPr/>
        <a:lstStyle/>
        <a:p>
          <a:r>
            <a:rPr lang="en-US"/>
            <a:t>Στα πολυπολιτισμικά και πολύγλωσσα παιδιά να δώσουμε διάφορα γραπτά κείμενα από διαφορετικές πολιτιστικές γνώσεις και στάσεις</a:t>
          </a:r>
        </a:p>
      </dgm:t>
    </dgm:pt>
    <dgm:pt modelId="{FC23B338-333A-4AA7-8597-8CC8475DA0B3}" type="parTrans" cxnId="{B240BAE0-2F8D-4931-A8EC-F44D34C7AF39}">
      <dgm:prSet/>
      <dgm:spPr/>
      <dgm:t>
        <a:bodyPr/>
        <a:lstStyle/>
        <a:p>
          <a:endParaRPr lang="en-US"/>
        </a:p>
      </dgm:t>
    </dgm:pt>
    <dgm:pt modelId="{BFA322CF-F7DA-4128-92FF-FE7BCD576D6C}" type="sibTrans" cxnId="{B240BAE0-2F8D-4931-A8EC-F44D34C7AF39}">
      <dgm:prSet/>
      <dgm:spPr/>
      <dgm:t>
        <a:bodyPr/>
        <a:lstStyle/>
        <a:p>
          <a:endParaRPr lang="en-US"/>
        </a:p>
      </dgm:t>
    </dgm:pt>
    <dgm:pt modelId="{3C1482AB-B202-4872-8E0A-A8AC28C0A739}">
      <dgm:prSet/>
      <dgm:spPr/>
      <dgm:t>
        <a:bodyPr/>
        <a:lstStyle/>
        <a:p>
          <a:r>
            <a:rPr lang="en-US"/>
            <a:t>Δάσκαλοι: αρωγοί, όχι πομποί γνώσης</a:t>
          </a:r>
        </a:p>
      </dgm:t>
    </dgm:pt>
    <dgm:pt modelId="{7D2CD39E-3C99-47BF-BDEE-55B555533B6C}" type="parTrans" cxnId="{8BB12D66-1171-41B8-9CB2-FCE8369C7E9A}">
      <dgm:prSet/>
      <dgm:spPr/>
      <dgm:t>
        <a:bodyPr/>
        <a:lstStyle/>
        <a:p>
          <a:endParaRPr lang="en-US"/>
        </a:p>
      </dgm:t>
    </dgm:pt>
    <dgm:pt modelId="{D15024B8-6EA4-4A96-A28B-83D40579134B}" type="sibTrans" cxnId="{8BB12D66-1171-41B8-9CB2-FCE8369C7E9A}">
      <dgm:prSet/>
      <dgm:spPr/>
      <dgm:t>
        <a:bodyPr/>
        <a:lstStyle/>
        <a:p>
          <a:endParaRPr lang="en-US"/>
        </a:p>
      </dgm:t>
    </dgm:pt>
    <dgm:pt modelId="{B11E4A05-EC3D-4775-9950-C5CE5439580A}">
      <dgm:prSet/>
      <dgm:spPr/>
      <dgm:t>
        <a:bodyPr/>
        <a:lstStyle/>
        <a:p>
          <a:r>
            <a:rPr lang="en-US"/>
            <a:t>Ανάπτυξη γραμματισμού γίνεται ένα κοινό αναπτυξιακό και συνεργατικό γεγονός</a:t>
          </a:r>
        </a:p>
      </dgm:t>
    </dgm:pt>
    <dgm:pt modelId="{F8E7C750-CC24-46DB-91B9-A8E5C9B76365}" type="parTrans" cxnId="{39672D83-5A49-44B0-AA74-3274E3415B02}">
      <dgm:prSet/>
      <dgm:spPr/>
      <dgm:t>
        <a:bodyPr/>
        <a:lstStyle/>
        <a:p>
          <a:endParaRPr lang="en-US"/>
        </a:p>
      </dgm:t>
    </dgm:pt>
    <dgm:pt modelId="{F66AE98E-19FF-4001-9D24-0ED217731B5F}" type="sibTrans" cxnId="{39672D83-5A49-44B0-AA74-3274E3415B02}">
      <dgm:prSet/>
      <dgm:spPr/>
      <dgm:t>
        <a:bodyPr/>
        <a:lstStyle/>
        <a:p>
          <a:endParaRPr lang="en-US"/>
        </a:p>
      </dgm:t>
    </dgm:pt>
    <dgm:pt modelId="{BC89AEA2-7D90-48B9-B214-4C79BACEBFE9}" type="pres">
      <dgm:prSet presAssocID="{44138861-01A0-47CD-B4AF-2954E8167773}" presName="Name0" presStyleCnt="0">
        <dgm:presLayoutVars>
          <dgm:dir/>
          <dgm:resizeHandles val="exact"/>
        </dgm:presLayoutVars>
      </dgm:prSet>
      <dgm:spPr/>
    </dgm:pt>
    <dgm:pt modelId="{0F4B8F9B-3E79-48C3-8697-9FFE325559A3}" type="pres">
      <dgm:prSet presAssocID="{0C525E04-14CF-4964-8A2D-672095B29128}" presName="node" presStyleLbl="node1" presStyleIdx="0" presStyleCnt="6">
        <dgm:presLayoutVars>
          <dgm:bulletEnabled val="1"/>
        </dgm:presLayoutVars>
      </dgm:prSet>
      <dgm:spPr/>
    </dgm:pt>
    <dgm:pt modelId="{688F3B5A-D32B-42B5-8F22-F9AB114C0C08}" type="pres">
      <dgm:prSet presAssocID="{17119DDE-B1A1-49D1-AC54-A91AAC2C4A46}" presName="sibTrans" presStyleLbl="sibTrans1D1" presStyleIdx="0" presStyleCnt="5"/>
      <dgm:spPr/>
    </dgm:pt>
    <dgm:pt modelId="{A55DE001-C1AC-4C4E-8A5B-85D06EB41DDE}" type="pres">
      <dgm:prSet presAssocID="{17119DDE-B1A1-49D1-AC54-A91AAC2C4A46}" presName="connectorText" presStyleLbl="sibTrans1D1" presStyleIdx="0" presStyleCnt="5"/>
      <dgm:spPr/>
    </dgm:pt>
    <dgm:pt modelId="{897433D3-B1D9-4530-8EB7-BA371555FFD5}" type="pres">
      <dgm:prSet presAssocID="{DF15D210-B4A4-46AE-8E1A-846B42909794}" presName="node" presStyleLbl="node1" presStyleIdx="1" presStyleCnt="6">
        <dgm:presLayoutVars>
          <dgm:bulletEnabled val="1"/>
        </dgm:presLayoutVars>
      </dgm:prSet>
      <dgm:spPr/>
    </dgm:pt>
    <dgm:pt modelId="{83AE6E2C-4694-45F9-8C67-9BFB163F154C}" type="pres">
      <dgm:prSet presAssocID="{1267B928-9683-48AA-972D-1CDD45200220}" presName="sibTrans" presStyleLbl="sibTrans1D1" presStyleIdx="1" presStyleCnt="5"/>
      <dgm:spPr/>
    </dgm:pt>
    <dgm:pt modelId="{265E81C1-3719-4289-A19B-6C21A5AD5F16}" type="pres">
      <dgm:prSet presAssocID="{1267B928-9683-48AA-972D-1CDD45200220}" presName="connectorText" presStyleLbl="sibTrans1D1" presStyleIdx="1" presStyleCnt="5"/>
      <dgm:spPr/>
    </dgm:pt>
    <dgm:pt modelId="{6F71366E-F920-4971-87D5-3CE801E5ECCB}" type="pres">
      <dgm:prSet presAssocID="{E9BD9308-FD4D-4DBD-93C6-D2C1BAA854CA}" presName="node" presStyleLbl="node1" presStyleIdx="2" presStyleCnt="6">
        <dgm:presLayoutVars>
          <dgm:bulletEnabled val="1"/>
        </dgm:presLayoutVars>
      </dgm:prSet>
      <dgm:spPr/>
    </dgm:pt>
    <dgm:pt modelId="{30A6C9BF-E43C-4745-B5DE-D850F71B3426}" type="pres">
      <dgm:prSet presAssocID="{E2467B98-C871-4594-A8AD-63FA4BAB339B}" presName="sibTrans" presStyleLbl="sibTrans1D1" presStyleIdx="2" presStyleCnt="5"/>
      <dgm:spPr/>
    </dgm:pt>
    <dgm:pt modelId="{CA5A0987-C76A-46DD-B481-A3A72430CB0F}" type="pres">
      <dgm:prSet presAssocID="{E2467B98-C871-4594-A8AD-63FA4BAB339B}" presName="connectorText" presStyleLbl="sibTrans1D1" presStyleIdx="2" presStyleCnt="5"/>
      <dgm:spPr/>
    </dgm:pt>
    <dgm:pt modelId="{67DBC884-170E-42BE-80CA-A0E6F2785205}" type="pres">
      <dgm:prSet presAssocID="{8FD7984D-CFD5-4219-AD0D-3C0394531464}" presName="node" presStyleLbl="node1" presStyleIdx="3" presStyleCnt="6">
        <dgm:presLayoutVars>
          <dgm:bulletEnabled val="1"/>
        </dgm:presLayoutVars>
      </dgm:prSet>
      <dgm:spPr/>
    </dgm:pt>
    <dgm:pt modelId="{D218FEFE-B961-464F-96C7-7C18DEED7E12}" type="pres">
      <dgm:prSet presAssocID="{BFA322CF-F7DA-4128-92FF-FE7BCD576D6C}" presName="sibTrans" presStyleLbl="sibTrans1D1" presStyleIdx="3" presStyleCnt="5"/>
      <dgm:spPr/>
    </dgm:pt>
    <dgm:pt modelId="{61B23F77-0CB9-44DC-9A05-DD39287E9AE3}" type="pres">
      <dgm:prSet presAssocID="{BFA322CF-F7DA-4128-92FF-FE7BCD576D6C}" presName="connectorText" presStyleLbl="sibTrans1D1" presStyleIdx="3" presStyleCnt="5"/>
      <dgm:spPr/>
    </dgm:pt>
    <dgm:pt modelId="{C37ABD2F-F6BE-4B2E-95BB-8B9EC6F94E0E}" type="pres">
      <dgm:prSet presAssocID="{3C1482AB-B202-4872-8E0A-A8AC28C0A739}" presName="node" presStyleLbl="node1" presStyleIdx="4" presStyleCnt="6">
        <dgm:presLayoutVars>
          <dgm:bulletEnabled val="1"/>
        </dgm:presLayoutVars>
      </dgm:prSet>
      <dgm:spPr/>
    </dgm:pt>
    <dgm:pt modelId="{7F2EFFA3-2AB3-4E60-BF81-911F756774B6}" type="pres">
      <dgm:prSet presAssocID="{D15024B8-6EA4-4A96-A28B-83D40579134B}" presName="sibTrans" presStyleLbl="sibTrans1D1" presStyleIdx="4" presStyleCnt="5"/>
      <dgm:spPr/>
    </dgm:pt>
    <dgm:pt modelId="{6CE14D0C-9660-40E7-A66C-482F97E9D9A7}" type="pres">
      <dgm:prSet presAssocID="{D15024B8-6EA4-4A96-A28B-83D40579134B}" presName="connectorText" presStyleLbl="sibTrans1D1" presStyleIdx="4" presStyleCnt="5"/>
      <dgm:spPr/>
    </dgm:pt>
    <dgm:pt modelId="{A58DDD96-3D0A-44C8-BC5F-CA439D54120B}" type="pres">
      <dgm:prSet presAssocID="{B11E4A05-EC3D-4775-9950-C5CE5439580A}" presName="node" presStyleLbl="node1" presStyleIdx="5" presStyleCnt="6">
        <dgm:presLayoutVars>
          <dgm:bulletEnabled val="1"/>
        </dgm:presLayoutVars>
      </dgm:prSet>
      <dgm:spPr/>
    </dgm:pt>
  </dgm:ptLst>
  <dgm:cxnLst>
    <dgm:cxn modelId="{3ADCD803-62A0-4CB5-95D1-FEDCF4C49428}" type="presOf" srcId="{BFA322CF-F7DA-4128-92FF-FE7BCD576D6C}" destId="{D218FEFE-B961-464F-96C7-7C18DEED7E12}" srcOrd="0" destOrd="0" presId="urn:microsoft.com/office/officeart/2016/7/layout/RepeatingBendingProcessNew"/>
    <dgm:cxn modelId="{4A0A3910-2BBF-4C2A-A59F-86F1B9F9B7A6}" type="presOf" srcId="{E2467B98-C871-4594-A8AD-63FA4BAB339B}" destId="{30A6C9BF-E43C-4745-B5DE-D850F71B3426}" srcOrd="0" destOrd="0" presId="urn:microsoft.com/office/officeart/2016/7/layout/RepeatingBendingProcessNew"/>
    <dgm:cxn modelId="{9A94B817-07D5-4038-8AD7-A34FE5FE2340}" type="presOf" srcId="{E2467B98-C871-4594-A8AD-63FA4BAB339B}" destId="{CA5A0987-C76A-46DD-B481-A3A72430CB0F}" srcOrd="1" destOrd="0" presId="urn:microsoft.com/office/officeart/2016/7/layout/RepeatingBendingProcessNew"/>
    <dgm:cxn modelId="{CF8A3424-1B47-4CA7-8932-7B5862BDEACE}" type="presOf" srcId="{E9BD9308-FD4D-4DBD-93C6-D2C1BAA854CA}" destId="{6F71366E-F920-4971-87D5-3CE801E5ECCB}" srcOrd="0" destOrd="0" presId="urn:microsoft.com/office/officeart/2016/7/layout/RepeatingBendingProcessNew"/>
    <dgm:cxn modelId="{3224752E-AEDD-4301-9A34-D70B2D9DA8BA}" type="presOf" srcId="{1267B928-9683-48AA-972D-1CDD45200220}" destId="{265E81C1-3719-4289-A19B-6C21A5AD5F16}" srcOrd="1" destOrd="0" presId="urn:microsoft.com/office/officeart/2016/7/layout/RepeatingBendingProcessNew"/>
    <dgm:cxn modelId="{D4274362-DA46-4A1C-A644-68E3847DCCC8}" type="presOf" srcId="{3C1482AB-B202-4872-8E0A-A8AC28C0A739}" destId="{C37ABD2F-F6BE-4B2E-95BB-8B9EC6F94E0E}" srcOrd="0" destOrd="0" presId="urn:microsoft.com/office/officeart/2016/7/layout/RepeatingBendingProcessNew"/>
    <dgm:cxn modelId="{46D0E562-B377-4D24-BE77-93BBBEC95EA8}" type="presOf" srcId="{BFA322CF-F7DA-4128-92FF-FE7BCD576D6C}" destId="{61B23F77-0CB9-44DC-9A05-DD39287E9AE3}" srcOrd="1" destOrd="0" presId="urn:microsoft.com/office/officeart/2016/7/layout/RepeatingBendingProcessNew"/>
    <dgm:cxn modelId="{AEF53265-3AE4-420E-8E16-5CAD982C78D8}" type="presOf" srcId="{DF15D210-B4A4-46AE-8E1A-846B42909794}" destId="{897433D3-B1D9-4530-8EB7-BA371555FFD5}" srcOrd="0" destOrd="0" presId="urn:microsoft.com/office/officeart/2016/7/layout/RepeatingBendingProcessNew"/>
    <dgm:cxn modelId="{8BB12D66-1171-41B8-9CB2-FCE8369C7E9A}" srcId="{44138861-01A0-47CD-B4AF-2954E8167773}" destId="{3C1482AB-B202-4872-8E0A-A8AC28C0A739}" srcOrd="4" destOrd="0" parTransId="{7D2CD39E-3C99-47BF-BDEE-55B555533B6C}" sibTransId="{D15024B8-6EA4-4A96-A28B-83D40579134B}"/>
    <dgm:cxn modelId="{9E059C68-AB62-4366-AAFE-3C38379E74F6}" srcId="{44138861-01A0-47CD-B4AF-2954E8167773}" destId="{0C525E04-14CF-4964-8A2D-672095B29128}" srcOrd="0" destOrd="0" parTransId="{1BA78642-82D7-4562-8259-10C24811CF24}" sibTransId="{17119DDE-B1A1-49D1-AC54-A91AAC2C4A46}"/>
    <dgm:cxn modelId="{88E2CE4D-3431-4412-8A2D-D7F249026D11}" type="presOf" srcId="{17119DDE-B1A1-49D1-AC54-A91AAC2C4A46}" destId="{A55DE001-C1AC-4C4E-8A5B-85D06EB41DDE}" srcOrd="1" destOrd="0" presId="urn:microsoft.com/office/officeart/2016/7/layout/RepeatingBendingProcessNew"/>
    <dgm:cxn modelId="{5EEE2756-730B-4852-AC1C-471F530B86EA}" type="presOf" srcId="{D15024B8-6EA4-4A96-A28B-83D40579134B}" destId="{6CE14D0C-9660-40E7-A66C-482F97E9D9A7}" srcOrd="1" destOrd="0" presId="urn:microsoft.com/office/officeart/2016/7/layout/RepeatingBendingProcessNew"/>
    <dgm:cxn modelId="{E4E3B857-2138-4D29-98B9-376026C6D93B}" type="presOf" srcId="{8FD7984D-CFD5-4219-AD0D-3C0394531464}" destId="{67DBC884-170E-42BE-80CA-A0E6F2785205}" srcOrd="0" destOrd="0" presId="urn:microsoft.com/office/officeart/2016/7/layout/RepeatingBendingProcessNew"/>
    <dgm:cxn modelId="{39672D83-5A49-44B0-AA74-3274E3415B02}" srcId="{44138861-01A0-47CD-B4AF-2954E8167773}" destId="{B11E4A05-EC3D-4775-9950-C5CE5439580A}" srcOrd="5" destOrd="0" parTransId="{F8E7C750-CC24-46DB-91B9-A8E5C9B76365}" sibTransId="{F66AE98E-19FF-4001-9D24-0ED217731B5F}"/>
    <dgm:cxn modelId="{4878ED8F-3DE0-4CC4-92E0-A414BD92C387}" srcId="{44138861-01A0-47CD-B4AF-2954E8167773}" destId="{DF15D210-B4A4-46AE-8E1A-846B42909794}" srcOrd="1" destOrd="0" parTransId="{F3F82E63-49F0-4116-BF7E-C29DFC34C0BE}" sibTransId="{1267B928-9683-48AA-972D-1CDD45200220}"/>
    <dgm:cxn modelId="{981C2499-1D27-4B63-8019-728A5D6FE8AA}" type="presOf" srcId="{44138861-01A0-47CD-B4AF-2954E8167773}" destId="{BC89AEA2-7D90-48B9-B214-4C79BACEBFE9}" srcOrd="0" destOrd="0" presId="urn:microsoft.com/office/officeart/2016/7/layout/RepeatingBendingProcessNew"/>
    <dgm:cxn modelId="{EB4C7E9B-E23E-4C7D-9D0A-34A5C8BDDB07}" type="presOf" srcId="{1267B928-9683-48AA-972D-1CDD45200220}" destId="{83AE6E2C-4694-45F9-8C67-9BFB163F154C}" srcOrd="0" destOrd="0" presId="urn:microsoft.com/office/officeart/2016/7/layout/RepeatingBendingProcessNew"/>
    <dgm:cxn modelId="{A9526C9C-7E93-4181-9807-6A7A9BE1B555}" type="presOf" srcId="{B11E4A05-EC3D-4775-9950-C5CE5439580A}" destId="{A58DDD96-3D0A-44C8-BC5F-CA439D54120B}" srcOrd="0" destOrd="0" presId="urn:microsoft.com/office/officeart/2016/7/layout/RepeatingBendingProcessNew"/>
    <dgm:cxn modelId="{5F2403AF-76A4-4FBC-94AD-734EBC875643}" type="presOf" srcId="{17119DDE-B1A1-49D1-AC54-A91AAC2C4A46}" destId="{688F3B5A-D32B-42B5-8F22-F9AB114C0C08}" srcOrd="0" destOrd="0" presId="urn:microsoft.com/office/officeart/2016/7/layout/RepeatingBendingProcessNew"/>
    <dgm:cxn modelId="{35E0A6B0-679A-4E16-875D-BCAEF84CDCBF}" type="presOf" srcId="{D15024B8-6EA4-4A96-A28B-83D40579134B}" destId="{7F2EFFA3-2AB3-4E60-BF81-911F756774B6}" srcOrd="0" destOrd="0" presId="urn:microsoft.com/office/officeart/2016/7/layout/RepeatingBendingProcessNew"/>
    <dgm:cxn modelId="{E66A49DC-1FC2-4603-9208-15985B3058DA}" srcId="{44138861-01A0-47CD-B4AF-2954E8167773}" destId="{E9BD9308-FD4D-4DBD-93C6-D2C1BAA854CA}" srcOrd="2" destOrd="0" parTransId="{474F3CD4-32B5-4D4B-B4FE-5E32C4F99E50}" sibTransId="{E2467B98-C871-4594-A8AD-63FA4BAB339B}"/>
    <dgm:cxn modelId="{B240BAE0-2F8D-4931-A8EC-F44D34C7AF39}" srcId="{44138861-01A0-47CD-B4AF-2954E8167773}" destId="{8FD7984D-CFD5-4219-AD0D-3C0394531464}" srcOrd="3" destOrd="0" parTransId="{FC23B338-333A-4AA7-8597-8CC8475DA0B3}" sibTransId="{BFA322CF-F7DA-4128-92FF-FE7BCD576D6C}"/>
    <dgm:cxn modelId="{1DD0A4FB-E79C-46A9-88B3-C5B9D61D1523}" type="presOf" srcId="{0C525E04-14CF-4964-8A2D-672095B29128}" destId="{0F4B8F9B-3E79-48C3-8697-9FFE325559A3}" srcOrd="0" destOrd="0" presId="urn:microsoft.com/office/officeart/2016/7/layout/RepeatingBendingProcessNew"/>
    <dgm:cxn modelId="{20156543-7228-467C-AF98-E2050F996A58}" type="presParOf" srcId="{BC89AEA2-7D90-48B9-B214-4C79BACEBFE9}" destId="{0F4B8F9B-3E79-48C3-8697-9FFE325559A3}" srcOrd="0" destOrd="0" presId="urn:microsoft.com/office/officeart/2016/7/layout/RepeatingBendingProcessNew"/>
    <dgm:cxn modelId="{849BE3DA-82AD-487E-B239-E595C5047291}" type="presParOf" srcId="{BC89AEA2-7D90-48B9-B214-4C79BACEBFE9}" destId="{688F3B5A-D32B-42B5-8F22-F9AB114C0C08}" srcOrd="1" destOrd="0" presId="urn:microsoft.com/office/officeart/2016/7/layout/RepeatingBendingProcessNew"/>
    <dgm:cxn modelId="{A453E0EF-193A-4BFD-B615-D8739EE89BE9}" type="presParOf" srcId="{688F3B5A-D32B-42B5-8F22-F9AB114C0C08}" destId="{A55DE001-C1AC-4C4E-8A5B-85D06EB41DDE}" srcOrd="0" destOrd="0" presId="urn:microsoft.com/office/officeart/2016/7/layout/RepeatingBendingProcessNew"/>
    <dgm:cxn modelId="{07D51776-A63B-46E8-9A6F-259BACC32BDC}" type="presParOf" srcId="{BC89AEA2-7D90-48B9-B214-4C79BACEBFE9}" destId="{897433D3-B1D9-4530-8EB7-BA371555FFD5}" srcOrd="2" destOrd="0" presId="urn:microsoft.com/office/officeart/2016/7/layout/RepeatingBendingProcessNew"/>
    <dgm:cxn modelId="{A55F4C70-3B3E-4189-B3CF-19A37728E268}" type="presParOf" srcId="{BC89AEA2-7D90-48B9-B214-4C79BACEBFE9}" destId="{83AE6E2C-4694-45F9-8C67-9BFB163F154C}" srcOrd="3" destOrd="0" presId="urn:microsoft.com/office/officeart/2016/7/layout/RepeatingBendingProcessNew"/>
    <dgm:cxn modelId="{392C8FC7-AD55-4682-B1B0-3BF4CFB5135C}" type="presParOf" srcId="{83AE6E2C-4694-45F9-8C67-9BFB163F154C}" destId="{265E81C1-3719-4289-A19B-6C21A5AD5F16}" srcOrd="0" destOrd="0" presId="urn:microsoft.com/office/officeart/2016/7/layout/RepeatingBendingProcessNew"/>
    <dgm:cxn modelId="{8FDBFDC1-68F6-473F-96B7-1A878687ED04}" type="presParOf" srcId="{BC89AEA2-7D90-48B9-B214-4C79BACEBFE9}" destId="{6F71366E-F920-4971-87D5-3CE801E5ECCB}" srcOrd="4" destOrd="0" presId="urn:microsoft.com/office/officeart/2016/7/layout/RepeatingBendingProcessNew"/>
    <dgm:cxn modelId="{3DA5A483-985D-4EDF-9306-E0ACA1D1D049}" type="presParOf" srcId="{BC89AEA2-7D90-48B9-B214-4C79BACEBFE9}" destId="{30A6C9BF-E43C-4745-B5DE-D850F71B3426}" srcOrd="5" destOrd="0" presId="urn:microsoft.com/office/officeart/2016/7/layout/RepeatingBendingProcessNew"/>
    <dgm:cxn modelId="{01E494F6-66A4-4DAE-BB0F-F0018222990F}" type="presParOf" srcId="{30A6C9BF-E43C-4745-B5DE-D850F71B3426}" destId="{CA5A0987-C76A-46DD-B481-A3A72430CB0F}" srcOrd="0" destOrd="0" presId="urn:microsoft.com/office/officeart/2016/7/layout/RepeatingBendingProcessNew"/>
    <dgm:cxn modelId="{04F6B726-3C77-4B7E-B53B-0140EAA24EAA}" type="presParOf" srcId="{BC89AEA2-7D90-48B9-B214-4C79BACEBFE9}" destId="{67DBC884-170E-42BE-80CA-A0E6F2785205}" srcOrd="6" destOrd="0" presId="urn:microsoft.com/office/officeart/2016/7/layout/RepeatingBendingProcessNew"/>
    <dgm:cxn modelId="{4E530134-9E5D-4556-BFB1-7E2F1470D4F5}" type="presParOf" srcId="{BC89AEA2-7D90-48B9-B214-4C79BACEBFE9}" destId="{D218FEFE-B961-464F-96C7-7C18DEED7E12}" srcOrd="7" destOrd="0" presId="urn:microsoft.com/office/officeart/2016/7/layout/RepeatingBendingProcessNew"/>
    <dgm:cxn modelId="{825674C0-C0DD-4EEC-8D56-E7D453D7F0EF}" type="presParOf" srcId="{D218FEFE-B961-464F-96C7-7C18DEED7E12}" destId="{61B23F77-0CB9-44DC-9A05-DD39287E9AE3}" srcOrd="0" destOrd="0" presId="urn:microsoft.com/office/officeart/2016/7/layout/RepeatingBendingProcessNew"/>
    <dgm:cxn modelId="{F43CFC94-A26C-4C3A-85A2-4CBFB383521A}" type="presParOf" srcId="{BC89AEA2-7D90-48B9-B214-4C79BACEBFE9}" destId="{C37ABD2F-F6BE-4B2E-95BB-8B9EC6F94E0E}" srcOrd="8" destOrd="0" presId="urn:microsoft.com/office/officeart/2016/7/layout/RepeatingBendingProcessNew"/>
    <dgm:cxn modelId="{D0A03267-D807-4E0B-96A6-EBD51044E976}" type="presParOf" srcId="{BC89AEA2-7D90-48B9-B214-4C79BACEBFE9}" destId="{7F2EFFA3-2AB3-4E60-BF81-911F756774B6}" srcOrd="9" destOrd="0" presId="urn:microsoft.com/office/officeart/2016/7/layout/RepeatingBendingProcessNew"/>
    <dgm:cxn modelId="{8568A08C-F9FD-43E1-A250-6FF3E6B5EF6A}" type="presParOf" srcId="{7F2EFFA3-2AB3-4E60-BF81-911F756774B6}" destId="{6CE14D0C-9660-40E7-A66C-482F97E9D9A7}" srcOrd="0" destOrd="0" presId="urn:microsoft.com/office/officeart/2016/7/layout/RepeatingBendingProcessNew"/>
    <dgm:cxn modelId="{0BF815F5-9786-4B5F-992F-20F60E723195}" type="presParOf" srcId="{BC89AEA2-7D90-48B9-B214-4C79BACEBFE9}" destId="{A58DDD96-3D0A-44C8-BC5F-CA439D54120B}"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A8A12-9053-4636-A302-5C095FBF476A}">
      <dsp:nvSpPr>
        <dsp:cNvPr id="0" name=""/>
        <dsp:cNvSpPr/>
      </dsp:nvSpPr>
      <dsp:spPr>
        <a:xfrm>
          <a:off x="0" y="2347"/>
          <a:ext cx="6248400" cy="118980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D2443B-1E13-48C7-AAF5-BA2823359F04}">
      <dsp:nvSpPr>
        <dsp:cNvPr id="0" name=""/>
        <dsp:cNvSpPr/>
      </dsp:nvSpPr>
      <dsp:spPr>
        <a:xfrm>
          <a:off x="359915" y="270053"/>
          <a:ext cx="654392" cy="654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3CA584-C6FB-4BA1-93C3-EDBCB0B36258}">
      <dsp:nvSpPr>
        <dsp:cNvPr id="0" name=""/>
        <dsp:cNvSpPr/>
      </dsp:nvSpPr>
      <dsp:spPr>
        <a:xfrm>
          <a:off x="1374223" y="2347"/>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Συμπίπτει με την προσέγγιση των εννοιολογικών κατασκευών</a:t>
          </a:r>
        </a:p>
      </dsp:txBody>
      <dsp:txXfrm>
        <a:off x="1374223" y="2347"/>
        <a:ext cx="4874176" cy="1189803"/>
      </dsp:txXfrm>
    </dsp:sp>
    <dsp:sp modelId="{E329A6E3-C0BB-45D0-A59D-779CCE80B788}">
      <dsp:nvSpPr>
        <dsp:cNvPr id="0" name=""/>
        <dsp:cNvSpPr/>
      </dsp:nvSpPr>
      <dsp:spPr>
        <a:xfrm>
          <a:off x="0" y="1489602"/>
          <a:ext cx="6248400" cy="118980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2322EC-9FE6-4B15-9B99-BBABA22B3D40}">
      <dsp:nvSpPr>
        <dsp:cNvPr id="0" name=""/>
        <dsp:cNvSpPr/>
      </dsp:nvSpPr>
      <dsp:spPr>
        <a:xfrm>
          <a:off x="359915" y="1757308"/>
          <a:ext cx="654392" cy="654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C5D97A-7E92-4375-9381-B69DF43EF3A8}">
      <dsp:nvSpPr>
        <dsp:cNvPr id="0" name=""/>
        <dsp:cNvSpPr/>
      </dsp:nvSpPr>
      <dsp:spPr>
        <a:xfrm>
          <a:off x="1374223" y="1489602"/>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Δίνει έμφαση στην </a:t>
          </a:r>
          <a:r>
            <a:rPr lang="en-US" sz="2200" b="1" kern="1200"/>
            <a:t>πολιτισμοποιητική </a:t>
          </a:r>
          <a:r>
            <a:rPr lang="en-US" sz="2200" kern="1200"/>
            <a:t>διάσταση του γραμματισμού</a:t>
          </a:r>
        </a:p>
      </dsp:txBody>
      <dsp:txXfrm>
        <a:off x="1374223" y="1489602"/>
        <a:ext cx="4874176" cy="1189803"/>
      </dsp:txXfrm>
    </dsp:sp>
    <dsp:sp modelId="{2096D54C-94E6-47F9-9DC3-3922F1A33184}">
      <dsp:nvSpPr>
        <dsp:cNvPr id="0" name=""/>
        <dsp:cNvSpPr/>
      </dsp:nvSpPr>
      <dsp:spPr>
        <a:xfrm>
          <a:off x="0" y="2976856"/>
          <a:ext cx="6248400" cy="118980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0AE749-A57F-4011-9C68-1D0BAD9B7DAC}">
      <dsp:nvSpPr>
        <dsp:cNvPr id="0" name=""/>
        <dsp:cNvSpPr/>
      </dsp:nvSpPr>
      <dsp:spPr>
        <a:xfrm>
          <a:off x="359915" y="3244562"/>
          <a:ext cx="654392" cy="654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7EBC60-5763-42D4-86A7-12A9BA7E9DDF}">
      <dsp:nvSpPr>
        <dsp:cNvPr id="0" name=""/>
        <dsp:cNvSpPr/>
      </dsp:nvSpPr>
      <dsp:spPr>
        <a:xfrm>
          <a:off x="1374223" y="2976856"/>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Είναι η ικανότητα του ατόμου να </a:t>
          </a:r>
          <a:r>
            <a:rPr lang="el-GR" sz="2200" kern="1200"/>
            <a:t>εξάγει</a:t>
          </a:r>
          <a:r>
            <a:rPr lang="en-US" sz="2200" kern="1200"/>
            <a:t> το κατάλληλο </a:t>
          </a:r>
          <a:r>
            <a:rPr lang="el-GR" sz="2200" kern="1200"/>
            <a:t>πολιτισμικό</a:t>
          </a:r>
          <a:r>
            <a:rPr lang="en-US" sz="2200" kern="1200"/>
            <a:t> νόημα καθώς διαβάζει.</a:t>
          </a:r>
        </a:p>
      </dsp:txBody>
      <dsp:txXfrm>
        <a:off x="1374223" y="2976856"/>
        <a:ext cx="4874176" cy="1189803"/>
      </dsp:txXfrm>
    </dsp:sp>
    <dsp:sp modelId="{B36284FF-ADA5-4492-9C07-B7E635E5E513}">
      <dsp:nvSpPr>
        <dsp:cNvPr id="0" name=""/>
        <dsp:cNvSpPr/>
      </dsp:nvSpPr>
      <dsp:spPr>
        <a:xfrm>
          <a:off x="0" y="4464111"/>
          <a:ext cx="6248400" cy="118980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8A56E0-8B0C-4089-BD3D-EEBC2E3F1265}">
      <dsp:nvSpPr>
        <dsp:cNvPr id="0" name=""/>
        <dsp:cNvSpPr/>
      </dsp:nvSpPr>
      <dsp:spPr>
        <a:xfrm>
          <a:off x="359915" y="4731817"/>
          <a:ext cx="654392" cy="654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637953-3795-45E5-B2C0-E94E88EBA45F}">
      <dsp:nvSpPr>
        <dsp:cNvPr id="0" name=""/>
        <dsp:cNvSpPr/>
      </dsp:nvSpPr>
      <dsp:spPr>
        <a:xfrm>
          <a:off x="1374223" y="4464111"/>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marL="0" lvl="0" indent="0" algn="l" defTabSz="977900">
            <a:lnSpc>
              <a:spcPct val="90000"/>
            </a:lnSpc>
            <a:spcBef>
              <a:spcPct val="0"/>
            </a:spcBef>
            <a:spcAft>
              <a:spcPct val="35000"/>
            </a:spcAft>
            <a:buNone/>
          </a:pPr>
          <a:r>
            <a:rPr lang="en-US" sz="2200" kern="1200"/>
            <a:t>Η πολιτισμική κληρονομιά ανακαλύπτεται και εσωτερικεύεται με την ανάγνωση</a:t>
          </a:r>
        </a:p>
      </dsp:txBody>
      <dsp:txXfrm>
        <a:off x="1374223" y="4464111"/>
        <a:ext cx="4874176" cy="1189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481FA5-8CCF-425A-997B-F167316CB2C2}">
      <dsp:nvSpPr>
        <dsp:cNvPr id="0" name=""/>
        <dsp:cNvSpPr/>
      </dsp:nvSpPr>
      <dsp:spPr>
        <a:xfrm>
          <a:off x="672633" y="0"/>
          <a:ext cx="5243992" cy="5243992"/>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5B0C67-6745-4C40-86E6-BA82BD5B11E3}">
      <dsp:nvSpPr>
        <dsp:cNvPr id="0" name=""/>
        <dsp:cNvSpPr/>
      </dsp:nvSpPr>
      <dsp:spPr>
        <a:xfrm>
          <a:off x="1170812" y="498179"/>
          <a:ext cx="2045157" cy="204515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Ανάγνωση και γραφή στη μητρική μαθαίνονται γρήγορα και αποτελεσματικά</a:t>
          </a:r>
        </a:p>
      </dsp:txBody>
      <dsp:txXfrm>
        <a:off x="1270648" y="598015"/>
        <a:ext cx="1845485" cy="1845485"/>
      </dsp:txXfrm>
    </dsp:sp>
    <dsp:sp modelId="{3C417815-0CD8-4CBE-941A-A5A25F1D778B}">
      <dsp:nvSpPr>
        <dsp:cNvPr id="0" name=""/>
        <dsp:cNvSpPr/>
      </dsp:nvSpPr>
      <dsp:spPr>
        <a:xfrm>
          <a:off x="3373289" y="498179"/>
          <a:ext cx="2045157" cy="2045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Γραμματισμός στη μητρική οδηγεί στον πλούτο της τοπικής και εθνοτικής κληρονομιάς που περιέχεται στη λογοτεχνία</a:t>
          </a:r>
        </a:p>
      </dsp:txBody>
      <dsp:txXfrm>
        <a:off x="3473125" y="598015"/>
        <a:ext cx="1845485" cy="1845485"/>
      </dsp:txXfrm>
    </dsp:sp>
    <dsp:sp modelId="{D5212A8A-44B7-4DA1-91A7-9C4DADADE3A2}">
      <dsp:nvSpPr>
        <dsp:cNvPr id="0" name=""/>
        <dsp:cNvSpPr/>
      </dsp:nvSpPr>
      <dsp:spPr>
        <a:xfrm>
          <a:off x="1170812" y="2700656"/>
          <a:ext cx="2045157" cy="204515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Ωστόσο, κάποιες ιθαγενείς γλώσσες δεν έχουν αλφάβητο και άρα διδακτικό υλικό</a:t>
          </a:r>
        </a:p>
      </dsp:txBody>
      <dsp:txXfrm>
        <a:off x="1270648" y="2800492"/>
        <a:ext cx="1845485" cy="1845485"/>
      </dsp:txXfrm>
    </dsp:sp>
    <dsp:sp modelId="{BA4A619D-3C99-40BA-BF0E-E4F4B10A0C35}">
      <dsp:nvSpPr>
        <dsp:cNvPr id="0" name=""/>
        <dsp:cNvSpPr/>
      </dsp:nvSpPr>
      <dsp:spPr>
        <a:xfrm>
          <a:off x="3373289" y="2700656"/>
          <a:ext cx="2045157" cy="204515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Γραμματισμός στην ιθαγενή γλώσσα μπορεί να στέκεται εμπόδιο στην εθνική ενότητα</a:t>
          </a:r>
        </a:p>
      </dsp:txBody>
      <dsp:txXfrm>
        <a:off x="3473125" y="2800492"/>
        <a:ext cx="1845485" cy="18454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91A79-7509-4DDA-8CB6-0E2CFE072575}">
      <dsp:nvSpPr>
        <dsp:cNvPr id="0" name=""/>
        <dsp:cNvSpPr/>
      </dsp:nvSpPr>
      <dsp:spPr>
        <a:xfrm>
          <a:off x="0" y="536"/>
          <a:ext cx="6902047" cy="125511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480289-BE79-4FFB-8E76-D532118D4A08}">
      <dsp:nvSpPr>
        <dsp:cNvPr id="0" name=""/>
        <dsp:cNvSpPr/>
      </dsp:nvSpPr>
      <dsp:spPr>
        <a:xfrm>
          <a:off x="379672" y="282937"/>
          <a:ext cx="690314" cy="690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72A922-0226-4066-9750-13ADFCB20B2E}">
      <dsp:nvSpPr>
        <dsp:cNvPr id="0" name=""/>
        <dsp:cNvSpPr/>
      </dsp:nvSpPr>
      <dsp:spPr>
        <a:xfrm>
          <a:off x="1449660" y="536"/>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Tα παιδιά του Roadville, εργατικής τάξης, θρησκευόμενων οικογενειών που χρησιμοποιούσαν το γραμματισμό για τη διδασκαλία της Βίβλου και της χριστιανικής ηθικής. </a:t>
          </a:r>
          <a:r>
            <a:rPr lang="en-US" sz="1600" b="1" kern="1200"/>
            <a:t>Βιβλία για καθοδήγηση όχι επικοινωνιακό γεγονός.</a:t>
          </a:r>
          <a:endParaRPr lang="en-US" sz="1600" kern="1200"/>
        </a:p>
      </dsp:txBody>
      <dsp:txXfrm>
        <a:off x="1449660" y="536"/>
        <a:ext cx="5452386" cy="1255116"/>
      </dsp:txXfrm>
    </dsp:sp>
    <dsp:sp modelId="{6C75C5E8-C3D2-4694-8C7F-03FA3956D697}">
      <dsp:nvSpPr>
        <dsp:cNvPr id="0" name=""/>
        <dsp:cNvSpPr/>
      </dsp:nvSpPr>
      <dsp:spPr>
        <a:xfrm>
          <a:off x="0" y="1569432"/>
          <a:ext cx="6902047" cy="125511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74D65C-7CD8-4A65-9089-A6837C7DFD22}">
      <dsp:nvSpPr>
        <dsp:cNvPr id="0" name=""/>
        <dsp:cNvSpPr/>
      </dsp:nvSpPr>
      <dsp:spPr>
        <a:xfrm>
          <a:off x="379672" y="1851833"/>
          <a:ext cx="690314" cy="690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7F21ED-FC9A-42E3-852E-B28F17A4D315}">
      <dsp:nvSpPr>
        <dsp:cNvPr id="0" name=""/>
        <dsp:cNvSpPr/>
      </dsp:nvSpPr>
      <dsp:spPr>
        <a:xfrm>
          <a:off x="1449660" y="1569432"/>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Τα παιδιά του Trackton, δεν έρχονται σε επαφή με βιβλία, δεν ενθαρρύνονται να μιλήσουν, δεν τους διαβάζουν πριν κοιμηθούν. Πρέπει να είναι "επιθετικά" για να μιλήσουν.</a:t>
          </a:r>
        </a:p>
      </dsp:txBody>
      <dsp:txXfrm>
        <a:off x="1449660" y="1569432"/>
        <a:ext cx="5452386" cy="1255116"/>
      </dsp:txXfrm>
    </dsp:sp>
    <dsp:sp modelId="{3D8CF87F-1E6F-4729-829B-62DFB48C7330}">
      <dsp:nvSpPr>
        <dsp:cNvPr id="0" name=""/>
        <dsp:cNvSpPr/>
      </dsp:nvSpPr>
      <dsp:spPr>
        <a:xfrm>
          <a:off x="0" y="3138328"/>
          <a:ext cx="6902047" cy="125511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F294EE-689A-4595-B11B-89F3FB7885C6}">
      <dsp:nvSpPr>
        <dsp:cNvPr id="0" name=""/>
        <dsp:cNvSpPr/>
      </dsp:nvSpPr>
      <dsp:spPr>
        <a:xfrm>
          <a:off x="379672" y="3420730"/>
          <a:ext cx="690314" cy="690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E95EF9-BEE6-4533-9B7F-A40D0CDD913E}">
      <dsp:nvSpPr>
        <dsp:cNvPr id="0" name=""/>
        <dsp:cNvSpPr/>
      </dsp:nvSpPr>
      <dsp:spPr>
        <a:xfrm>
          <a:off x="1449660" y="3138328"/>
          <a:ext cx="5452386" cy="1255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33" tIns="132833" rIns="132833" bIns="132833" numCol="1" spcCol="1270" anchor="ctr" anchorCtr="0">
          <a:noAutofit/>
        </a:bodyPr>
        <a:lstStyle/>
        <a:p>
          <a:pPr marL="0" lvl="0" indent="0" algn="l" defTabSz="711200">
            <a:lnSpc>
              <a:spcPct val="90000"/>
            </a:lnSpc>
            <a:spcBef>
              <a:spcPct val="0"/>
            </a:spcBef>
            <a:spcAft>
              <a:spcPct val="35000"/>
            </a:spcAft>
            <a:buNone/>
          </a:pPr>
          <a:r>
            <a:rPr lang="en-US" sz="1600" kern="1200"/>
            <a:t>Τα πρώτα τα πάνε καλύτερα στην αρχή αλλά από καμια΄κοινότητα δεν οδηγούνται συνήθως τα παιδιά σε επιτυχία στο σχολείο</a:t>
          </a:r>
        </a:p>
      </dsp:txBody>
      <dsp:txXfrm>
        <a:off x="1449660" y="3138328"/>
        <a:ext cx="5452386" cy="12551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AE588-940F-4E6D-8753-4B69913D8EA6}">
      <dsp:nvSpPr>
        <dsp:cNvPr id="0" name=""/>
        <dsp:cNvSpPr/>
      </dsp:nvSpPr>
      <dsp:spPr>
        <a:xfrm>
          <a:off x="1286" y="693911"/>
          <a:ext cx="2744452" cy="385617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Ο γραμματισμός μπορεί να εξυπηρετήσει τη </a:t>
          </a:r>
          <a:r>
            <a:rPr lang="en-US" sz="1600" i="1" kern="1200"/>
            <a:t>διατήρηση του κατεστημένου, τ</a:t>
          </a:r>
          <a:r>
            <a:rPr lang="en-US" sz="1600" kern="1200"/>
            <a:t>η διασφάλιση της επιρροής, ή ακόμα και του ελέγχου των αναγνωσμάτων και της σκέψης της μάζας από τους ισχυρούς της κοινωνίας.</a:t>
          </a:r>
        </a:p>
      </dsp:txBody>
      <dsp:txXfrm>
        <a:off x="81668" y="774293"/>
        <a:ext cx="2583688" cy="3695406"/>
      </dsp:txXfrm>
    </dsp:sp>
    <dsp:sp modelId="{6C55F37B-2761-4393-AE7F-4E961A096FB8}">
      <dsp:nvSpPr>
        <dsp:cNvPr id="0" name=""/>
        <dsp:cNvSpPr/>
      </dsp:nvSpPr>
      <dsp:spPr>
        <a:xfrm>
          <a:off x="3020184" y="2281684"/>
          <a:ext cx="581823" cy="68062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020184" y="2417809"/>
        <a:ext cx="407276" cy="408374"/>
      </dsp:txXfrm>
    </dsp:sp>
    <dsp:sp modelId="{71C582CC-E39F-4D49-9D66-6C560BCFE0CA}">
      <dsp:nvSpPr>
        <dsp:cNvPr id="0" name=""/>
        <dsp:cNvSpPr/>
      </dsp:nvSpPr>
      <dsp:spPr>
        <a:xfrm>
          <a:off x="3843520" y="693911"/>
          <a:ext cx="2744452" cy="385617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Σύμφωνα με τον Graff (1977) στον Καναδά του 19ου αι. Ο γραμματισμός χρησιμοποιούνταν για ρυθμιστικούς σκοπούς, εφόσον οι αναλφάβητοι ήταν ξένοι προς την κυρίαρχη κουλτούρα αποτελούσαν απειλή για την κατεστημένη τάξη. Όμως από τησ τιγμή που η ελίτ συνειδητοποίησε ότι ο γραμματισμός μπορούσε να οδηγήσει σε ριχοσπαστικές πεποιθήσεις η διδασκαλία του ελεγχόταν προσεκτικά.</a:t>
          </a:r>
        </a:p>
      </dsp:txBody>
      <dsp:txXfrm>
        <a:off x="3923902" y="774293"/>
        <a:ext cx="2583688" cy="36954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39D987-89F1-4676-BCBA-C95D9386A28D}">
      <dsp:nvSpPr>
        <dsp:cNvPr id="0" name=""/>
        <dsp:cNvSpPr/>
      </dsp:nvSpPr>
      <dsp:spPr>
        <a:xfrm>
          <a:off x="633034" y="0"/>
          <a:ext cx="5541264" cy="554126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9DF562-EEED-4FFB-A578-CC97DCC4376D}">
      <dsp:nvSpPr>
        <dsp:cNvPr id="0" name=""/>
        <dsp:cNvSpPr/>
      </dsp:nvSpPr>
      <dsp:spPr>
        <a:xfrm>
          <a:off x="993216" y="360182"/>
          <a:ext cx="2216505" cy="221650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Στοχεύει στον έλεγχο και στον περιορισμό, δίνει έμφαση στις αναγνωστικές δεξιότητες αντί στην κατανόηση.</a:t>
          </a:r>
        </a:p>
      </dsp:txBody>
      <dsp:txXfrm>
        <a:off x="1101417" y="468383"/>
        <a:ext cx="2000103" cy="2000103"/>
      </dsp:txXfrm>
    </dsp:sp>
    <dsp:sp modelId="{3151CDB1-0A45-43FF-9518-8549CC550478}">
      <dsp:nvSpPr>
        <dsp:cNvPr id="0" name=""/>
        <dsp:cNvSpPr/>
      </dsp:nvSpPr>
      <dsp:spPr>
        <a:xfrm>
          <a:off x="3597610" y="360182"/>
          <a:ext cx="2216505" cy="221650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Έννοια της "σωστής γλώσσας": Οι εθνοτικές μειονοτητες με ελάζιστη πολιτική και οικονομική δύναμη διδάσκονται συχνά ότι τα δικά τους συτήματα λόγου και γραφής είναι κατώτερα.</a:t>
          </a:r>
        </a:p>
      </dsp:txBody>
      <dsp:txXfrm>
        <a:off x="3705811" y="468383"/>
        <a:ext cx="2000103" cy="2000103"/>
      </dsp:txXfrm>
    </dsp:sp>
    <dsp:sp modelId="{DBB7C530-C004-4241-BF2A-77EBA29A49A3}">
      <dsp:nvSpPr>
        <dsp:cNvPr id="0" name=""/>
        <dsp:cNvSpPr/>
      </dsp:nvSpPr>
      <dsp:spPr>
        <a:xfrm>
          <a:off x="993216" y="2964576"/>
          <a:ext cx="2216505" cy="221650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Ο γραμματιμός σαν τεχνική δεξιότητα έχει χρησιμοποιηθεί για τη διατήρηση της καθιερωμένης τάξης πραγμάτων.</a:t>
          </a:r>
        </a:p>
      </dsp:txBody>
      <dsp:txXfrm>
        <a:off x="1101417" y="3072777"/>
        <a:ext cx="2000103" cy="2000103"/>
      </dsp:txXfrm>
    </dsp:sp>
    <dsp:sp modelId="{AAB9C082-32ED-41B2-A13C-55393AAF9A99}">
      <dsp:nvSpPr>
        <dsp:cNvPr id="0" name=""/>
        <dsp:cNvSpPr/>
      </dsp:nvSpPr>
      <dsp:spPr>
        <a:xfrm>
          <a:off x="3597610" y="2964576"/>
          <a:ext cx="2216505" cy="22165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Εθνικός αλφαβητισμός ενδέχεται να προάγει την ένταξη στον εθνικό κορμό και των διαφορετικών εθνικών ομάδων</a:t>
          </a:r>
        </a:p>
      </dsp:txBody>
      <dsp:txXfrm>
        <a:off x="3705811" y="3072777"/>
        <a:ext cx="2000103" cy="20001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341B6-6760-45CB-A95A-35F155DED1B7}">
      <dsp:nvSpPr>
        <dsp:cNvPr id="0" name=""/>
        <dsp:cNvSpPr/>
      </dsp:nvSpPr>
      <dsp:spPr>
        <a:xfrm>
          <a:off x="0" y="1556999"/>
          <a:ext cx="6830568" cy="5796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4813C96-31D1-4C9E-85FF-A358EBD24F02}">
      <dsp:nvSpPr>
        <dsp:cNvPr id="0" name=""/>
        <dsp:cNvSpPr/>
      </dsp:nvSpPr>
      <dsp:spPr>
        <a:xfrm>
          <a:off x="341528" y="1217519"/>
          <a:ext cx="4781397" cy="678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Γραμματισμός στη μητρική γλώσσα</a:t>
          </a:r>
        </a:p>
      </dsp:txBody>
      <dsp:txXfrm>
        <a:off x="374672" y="1250663"/>
        <a:ext cx="4715109" cy="612672"/>
      </dsp:txXfrm>
    </dsp:sp>
    <dsp:sp modelId="{109BB548-FB24-447B-BDE6-25C30F48B2ED}">
      <dsp:nvSpPr>
        <dsp:cNvPr id="0" name=""/>
        <dsp:cNvSpPr/>
      </dsp:nvSpPr>
      <dsp:spPr>
        <a:xfrm>
          <a:off x="0" y="2600279"/>
          <a:ext cx="6830568" cy="579600"/>
        </a:xfrm>
        <a:prstGeom prst="rect">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sp>
    <dsp:sp modelId="{AA546F3E-0C64-43AE-9F01-D9C771A80137}">
      <dsp:nvSpPr>
        <dsp:cNvPr id="0" name=""/>
        <dsp:cNvSpPr/>
      </dsp:nvSpPr>
      <dsp:spPr>
        <a:xfrm>
          <a:off x="341528" y="2260800"/>
          <a:ext cx="4781397" cy="67896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Πολυγλωσσικός γραμματισμός</a:t>
          </a:r>
        </a:p>
      </dsp:txBody>
      <dsp:txXfrm>
        <a:off x="374672" y="2293944"/>
        <a:ext cx="4715109" cy="612672"/>
      </dsp:txXfrm>
    </dsp:sp>
    <dsp:sp modelId="{B61D0BE9-DCDA-45BC-97D1-FEABC1B78BFB}">
      <dsp:nvSpPr>
        <dsp:cNvPr id="0" name=""/>
        <dsp:cNvSpPr/>
      </dsp:nvSpPr>
      <dsp:spPr>
        <a:xfrm>
          <a:off x="0" y="3643560"/>
          <a:ext cx="6830568" cy="5796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68B168-C408-4B4D-B951-C4CBF85D1D0D}">
      <dsp:nvSpPr>
        <dsp:cNvPr id="0" name=""/>
        <dsp:cNvSpPr/>
      </dsp:nvSpPr>
      <dsp:spPr>
        <a:xfrm>
          <a:off x="341528" y="3304080"/>
          <a:ext cx="4781397" cy="6789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25" tIns="0" rIns="180725" bIns="0" numCol="1" spcCol="1270" anchor="ctr" anchorCtr="0">
          <a:noAutofit/>
        </a:bodyPr>
        <a:lstStyle/>
        <a:p>
          <a:pPr marL="0" lvl="0" indent="0" algn="l" defTabSz="1022350">
            <a:lnSpc>
              <a:spcPct val="90000"/>
            </a:lnSpc>
            <a:spcBef>
              <a:spcPct val="0"/>
            </a:spcBef>
            <a:spcAft>
              <a:spcPct val="35000"/>
            </a:spcAft>
            <a:buNone/>
          </a:pPr>
          <a:r>
            <a:rPr lang="en-US" sz="2300" kern="1200"/>
            <a:t>Τοπικοί γραμματισμοί</a:t>
          </a:r>
        </a:p>
      </dsp:txBody>
      <dsp:txXfrm>
        <a:off x="374672" y="3337224"/>
        <a:ext cx="4715109" cy="6126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8F3B5A-D32B-42B5-8F22-F9AB114C0C08}">
      <dsp:nvSpPr>
        <dsp:cNvPr id="0" name=""/>
        <dsp:cNvSpPr/>
      </dsp:nvSpPr>
      <dsp:spPr>
        <a:xfrm>
          <a:off x="3040792" y="871221"/>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3451"/>
        <a:ext cx="34897" cy="6979"/>
      </dsp:txXfrm>
    </dsp:sp>
    <dsp:sp modelId="{0F4B8F9B-3E79-48C3-8697-9FFE325559A3}">
      <dsp:nvSpPr>
        <dsp:cNvPr id="0" name=""/>
        <dsp:cNvSpPr/>
      </dsp:nvSpPr>
      <dsp:spPr>
        <a:xfrm>
          <a:off x="8061"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Σε σχολικό επίπεδο: </a:t>
          </a:r>
        </a:p>
      </dsp:txBody>
      <dsp:txXfrm>
        <a:off x="8061" y="6582"/>
        <a:ext cx="3034531" cy="1820718"/>
      </dsp:txXfrm>
    </dsp:sp>
    <dsp:sp modelId="{83AE6E2C-4694-45F9-8C67-9BFB163F154C}">
      <dsp:nvSpPr>
        <dsp:cNvPr id="0" name=""/>
        <dsp:cNvSpPr/>
      </dsp:nvSpPr>
      <dsp:spPr>
        <a:xfrm>
          <a:off x="6773265" y="871221"/>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3451"/>
        <a:ext cx="34897" cy="6979"/>
      </dsp:txXfrm>
    </dsp:sp>
    <dsp:sp modelId="{897433D3-B1D9-4530-8EB7-BA371555FFD5}">
      <dsp:nvSpPr>
        <dsp:cNvPr id="0" name=""/>
        <dsp:cNvSpPr/>
      </dsp:nvSpPr>
      <dsp:spPr>
        <a:xfrm>
          <a:off x="3740534"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οι μαθητές να ενθαρρύνονται να δώσουν τη δική τους ερμηνεία του κειμένου και όχι να ξαναπούν μια ιστορία</a:t>
          </a:r>
        </a:p>
      </dsp:txBody>
      <dsp:txXfrm>
        <a:off x="3740534" y="6582"/>
        <a:ext cx="3034531" cy="1820718"/>
      </dsp:txXfrm>
    </dsp:sp>
    <dsp:sp modelId="{30A6C9BF-E43C-4745-B5DE-D850F71B3426}">
      <dsp:nvSpPr>
        <dsp:cNvPr id="0" name=""/>
        <dsp:cNvSpPr/>
      </dsp:nvSpPr>
      <dsp:spPr>
        <a:xfrm>
          <a:off x="1525326" y="1825500"/>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682"/>
        <a:ext cx="374875" cy="6979"/>
      </dsp:txXfrm>
    </dsp:sp>
    <dsp:sp modelId="{6F71366E-F920-4971-87D5-3CE801E5ECCB}">
      <dsp:nvSpPr>
        <dsp:cNvPr id="0" name=""/>
        <dsp:cNvSpPr/>
      </dsp:nvSpPr>
      <dsp:spPr>
        <a:xfrm>
          <a:off x="7473007" y="658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Να ερμηνεύσουν, να αξιολογήσουν ποιος είναι ο συγγραφέας, η οπτική του;</a:t>
          </a:r>
        </a:p>
      </dsp:txBody>
      <dsp:txXfrm>
        <a:off x="7473007" y="6582"/>
        <a:ext cx="3034531" cy="1820718"/>
      </dsp:txXfrm>
    </dsp:sp>
    <dsp:sp modelId="{D218FEFE-B961-464F-96C7-7C18DEED7E12}">
      <dsp:nvSpPr>
        <dsp:cNvPr id="0" name=""/>
        <dsp:cNvSpPr/>
      </dsp:nvSpPr>
      <dsp:spPr>
        <a:xfrm>
          <a:off x="3040792" y="3389882"/>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2112"/>
        <a:ext cx="34897" cy="6979"/>
      </dsp:txXfrm>
    </dsp:sp>
    <dsp:sp modelId="{67DBC884-170E-42BE-80CA-A0E6F2785205}">
      <dsp:nvSpPr>
        <dsp:cNvPr id="0" name=""/>
        <dsp:cNvSpPr/>
      </dsp:nvSpPr>
      <dsp:spPr>
        <a:xfrm>
          <a:off x="8061"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Στα πολυπολιτισμικά και πολύγλωσσα παιδιά να δώσουμε διάφορα γραπτά κείμενα από διαφορετικές πολιτιστικές γνώσεις και στάσεις</a:t>
          </a:r>
        </a:p>
      </dsp:txBody>
      <dsp:txXfrm>
        <a:off x="8061" y="2525243"/>
        <a:ext cx="3034531" cy="1820718"/>
      </dsp:txXfrm>
    </dsp:sp>
    <dsp:sp modelId="{7F2EFFA3-2AB3-4E60-BF81-911F756774B6}">
      <dsp:nvSpPr>
        <dsp:cNvPr id="0" name=""/>
        <dsp:cNvSpPr/>
      </dsp:nvSpPr>
      <dsp:spPr>
        <a:xfrm>
          <a:off x="6773265" y="3389882"/>
          <a:ext cx="667342" cy="91440"/>
        </a:xfrm>
        <a:custGeom>
          <a:avLst/>
          <a:gdLst/>
          <a:ahLst/>
          <a:cxnLst/>
          <a:rect l="0" t="0" r="0" b="0"/>
          <a:pathLst>
            <a:path>
              <a:moveTo>
                <a:pt x="0" y="45720"/>
              </a:moveTo>
              <a:lnTo>
                <a:pt x="667342"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2112"/>
        <a:ext cx="34897" cy="6979"/>
      </dsp:txXfrm>
    </dsp:sp>
    <dsp:sp modelId="{C37ABD2F-F6BE-4B2E-95BB-8B9EC6F94E0E}">
      <dsp:nvSpPr>
        <dsp:cNvPr id="0" name=""/>
        <dsp:cNvSpPr/>
      </dsp:nvSpPr>
      <dsp:spPr>
        <a:xfrm>
          <a:off x="3740534"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Δάσκαλοι: αρωγοί, όχι πομποί γνώσης</a:t>
          </a:r>
        </a:p>
      </dsp:txBody>
      <dsp:txXfrm>
        <a:off x="3740534" y="2525243"/>
        <a:ext cx="3034531" cy="1820718"/>
      </dsp:txXfrm>
    </dsp:sp>
    <dsp:sp modelId="{A58DDD96-3D0A-44C8-BC5F-CA439D54120B}">
      <dsp:nvSpPr>
        <dsp:cNvPr id="0" name=""/>
        <dsp:cNvSpPr/>
      </dsp:nvSpPr>
      <dsp:spPr>
        <a:xfrm>
          <a:off x="7473007" y="2525243"/>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00100">
            <a:lnSpc>
              <a:spcPct val="90000"/>
            </a:lnSpc>
            <a:spcBef>
              <a:spcPct val="0"/>
            </a:spcBef>
            <a:spcAft>
              <a:spcPct val="35000"/>
            </a:spcAft>
            <a:buNone/>
          </a:pPr>
          <a:r>
            <a:rPr lang="en-US" sz="1800" kern="1200"/>
            <a:t>Ανάπτυξη γραμματισμού γίνεται ένα κοινό αναπτυξιακό και συνεργατικό γεγονός</a:t>
          </a:r>
        </a:p>
      </dsp:txBody>
      <dsp:txXfrm>
        <a:off x="7473007" y="2525243"/>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96788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52301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7347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0643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59548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9537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88438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7613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99465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5781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7139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470653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7.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cs typeface="Calibri Light"/>
              </a:rPr>
              <a:t>Η </a:t>
            </a:r>
            <a:r>
              <a:rPr lang="en-US" sz="3600" dirty="0" err="1">
                <a:solidFill>
                  <a:srgbClr val="080808"/>
                </a:solidFill>
                <a:cs typeface="Calibri Light"/>
              </a:rPr>
              <a:t>κοινωνικο</a:t>
            </a:r>
            <a:r>
              <a:rPr lang="en-US" sz="3600" dirty="0">
                <a:solidFill>
                  <a:srgbClr val="080808"/>
                </a:solidFill>
                <a:cs typeface="Calibri Light"/>
              </a:rPr>
              <a:t>πολιτισμική προσέγγιση  και Η κριτική προσέγγιση</a:t>
            </a:r>
            <a:endParaRPr lang="en-US" sz="3600" dirty="0">
              <a:solidFill>
                <a:srgbClr val="080808"/>
              </a:solidFill>
            </a:endParaRPr>
          </a:p>
        </p:txBody>
      </p:sp>
      <p:sp>
        <p:nvSpPr>
          <p:cNvPr id="3" name="Subtitle 2"/>
          <p:cNvSpPr>
            <a:spLocks noGrp="1"/>
          </p:cNvSpPr>
          <p:nvPr>
            <p:ph type="subTitle" idx="1"/>
          </p:nvPr>
        </p:nvSpPr>
        <p:spPr>
          <a:xfrm>
            <a:off x="4439633" y="4518923"/>
            <a:ext cx="3312734" cy="1141851"/>
          </a:xfrm>
          <a:noFill/>
        </p:spPr>
        <p:txBody>
          <a:bodyPr>
            <a:normAutofit/>
          </a:bodyPr>
          <a:lstStyle/>
          <a:p>
            <a:endParaRPr lang="en-US" sz="2000">
              <a:solidFill>
                <a:srgbClr val="080808"/>
              </a:solidFill>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E19ED-E4FA-4FAA-AB36-DE35D59F4A9C}"/>
              </a:ext>
            </a:extLst>
          </p:cNvPr>
          <p:cNvSpPr>
            <a:spLocks noGrp="1"/>
          </p:cNvSpPr>
          <p:nvPr>
            <p:ph type="title"/>
          </p:nvPr>
        </p:nvSpPr>
        <p:spPr>
          <a:xfrm>
            <a:off x="312724" y="3433763"/>
            <a:ext cx="3197013" cy="2743200"/>
          </a:xfrm>
        </p:spPr>
        <p:txBody>
          <a:bodyPr anchor="t">
            <a:normAutofit/>
          </a:bodyPr>
          <a:lstStyle/>
          <a:p>
            <a:pPr algn="ctr"/>
            <a:r>
              <a:rPr lang="en-US" sz="3000">
                <a:solidFill>
                  <a:schemeClr val="bg1"/>
                </a:solidFill>
                <a:cs typeface="Calibri Light"/>
              </a:rPr>
              <a:t>Είδη γλωσσικής χρήσης που συμβάλλουν στην επιτυχία στο σχολείο (Heath, 1986)</a:t>
            </a:r>
            <a:endParaRPr lang="en-US" sz="3000">
              <a:solidFill>
                <a:schemeClr val="bg1"/>
              </a:solidFill>
            </a:endParaRPr>
          </a:p>
        </p:txBody>
      </p:sp>
      <p:sp>
        <p:nvSpPr>
          <p:cNvPr id="3" name="Content Placeholder 2">
            <a:extLst>
              <a:ext uri="{FF2B5EF4-FFF2-40B4-BE49-F238E27FC236}">
                <a16:creationId xmlns:a16="http://schemas.microsoft.com/office/drawing/2014/main" id="{DFFD246E-4F67-45CE-B5F2-AB5E735407CE}"/>
              </a:ext>
            </a:extLst>
          </p:cNvPr>
          <p:cNvSpPr>
            <a:spLocks noGrp="1"/>
          </p:cNvSpPr>
          <p:nvPr>
            <p:ph idx="1"/>
          </p:nvPr>
        </p:nvSpPr>
        <p:spPr>
          <a:xfrm>
            <a:off x="4330719" y="641615"/>
            <a:ext cx="7289799" cy="5533496"/>
          </a:xfrm>
        </p:spPr>
        <p:txBody>
          <a:bodyPr vert="horz" lIns="91440" tIns="45720" rIns="91440" bIns="45720" rtlCol="0" anchor="ctr">
            <a:normAutofit/>
          </a:bodyPr>
          <a:lstStyle/>
          <a:p>
            <a:r>
              <a:rPr lang="en-US" sz="2200" b="1">
                <a:cs typeface="Calibri"/>
              </a:rPr>
              <a:t>Χαρα</a:t>
            </a:r>
            <a:r>
              <a:rPr lang="en-US" sz="2200" b="1" err="1">
                <a:cs typeface="Calibri"/>
              </a:rPr>
              <a:t>κτηρισμοί</a:t>
            </a:r>
            <a:r>
              <a:rPr lang="en-US" sz="2200">
                <a:cs typeface="Calibri"/>
              </a:rPr>
              <a:t>: </a:t>
            </a:r>
            <a:r>
              <a:rPr lang="en-US" sz="2200" err="1">
                <a:cs typeface="Calibri"/>
              </a:rPr>
              <a:t>Γλωσσική</a:t>
            </a:r>
            <a:r>
              <a:rPr lang="en-US" sz="2200">
                <a:cs typeface="Calibri"/>
              </a:rPr>
              <a:t> </a:t>
            </a:r>
            <a:r>
              <a:rPr lang="en-US" sz="2200" err="1">
                <a:cs typeface="Calibri"/>
              </a:rPr>
              <a:t>δρ</a:t>
            </a:r>
            <a:r>
              <a:rPr lang="en-US" sz="2200">
                <a:cs typeface="Calibri"/>
              </a:rPr>
              <a:t>α</a:t>
            </a:r>
            <a:r>
              <a:rPr lang="en-US" sz="2200" err="1">
                <a:cs typeface="Calibri"/>
              </a:rPr>
              <a:t>στηριότητ</a:t>
            </a:r>
            <a:r>
              <a:rPr lang="en-US" sz="2200">
                <a:cs typeface="Calibri"/>
              </a:rPr>
              <a:t>α </a:t>
            </a:r>
            <a:r>
              <a:rPr lang="en-US" sz="2200" err="1">
                <a:cs typeface="Calibri"/>
              </a:rPr>
              <a:t>ενηλίκων</a:t>
            </a:r>
            <a:r>
              <a:rPr lang="en-US" sz="2200">
                <a:cs typeface="Calibri"/>
              </a:rPr>
              <a:t> </a:t>
            </a:r>
            <a:r>
              <a:rPr lang="en-US" sz="2200" err="1">
                <a:cs typeface="Calibri"/>
              </a:rPr>
              <a:t>με</a:t>
            </a:r>
            <a:r>
              <a:rPr lang="en-US" sz="2200">
                <a:cs typeface="Calibri"/>
              </a:rPr>
              <a:t> πα</a:t>
            </a:r>
            <a:r>
              <a:rPr lang="en-US" sz="2200" err="1">
                <a:cs typeface="Calibri"/>
              </a:rPr>
              <a:t>ιδιά</a:t>
            </a:r>
            <a:r>
              <a:rPr lang="en-US" sz="2200">
                <a:cs typeface="Calibri"/>
              </a:rPr>
              <a:t>, όπ</a:t>
            </a:r>
            <a:r>
              <a:rPr lang="en-US" sz="2200" err="1">
                <a:cs typeface="Calibri"/>
              </a:rPr>
              <a:t>ου</a:t>
            </a:r>
            <a:r>
              <a:rPr lang="en-US" sz="2200">
                <a:cs typeface="Calibri"/>
              </a:rPr>
              <a:t> α</a:t>
            </a:r>
            <a:r>
              <a:rPr lang="en-US" sz="2200" err="1">
                <a:cs typeface="Calibri"/>
              </a:rPr>
              <a:t>υτά</a:t>
            </a:r>
            <a:r>
              <a:rPr lang="en-US" sz="2200">
                <a:cs typeface="Calibri"/>
              </a:rPr>
              <a:t> </a:t>
            </a:r>
            <a:r>
              <a:rPr lang="el-GR" sz="2200">
                <a:cs typeface="Calibri"/>
              </a:rPr>
              <a:t>καλούνται</a:t>
            </a:r>
            <a:r>
              <a:rPr lang="en-US" sz="2200">
                <a:cs typeface="Calibri"/>
              </a:rPr>
              <a:t> να </a:t>
            </a:r>
            <a:r>
              <a:rPr lang="en-US" sz="2200" err="1">
                <a:cs typeface="Calibri"/>
              </a:rPr>
              <a:t>ονομάσουν</a:t>
            </a:r>
            <a:r>
              <a:rPr lang="en-US" sz="2200">
                <a:cs typeface="Calibri"/>
              </a:rPr>
              <a:t> α</a:t>
            </a:r>
            <a:r>
              <a:rPr lang="en-US" sz="2200" err="1">
                <a:cs typeface="Calibri"/>
              </a:rPr>
              <a:t>ντικείμεν</a:t>
            </a:r>
            <a:r>
              <a:rPr lang="en-US" sz="2200">
                <a:cs typeface="Calibri"/>
              </a:rPr>
              <a:t>α</a:t>
            </a:r>
          </a:p>
          <a:p>
            <a:r>
              <a:rPr lang="en-US" sz="2200" b="1" err="1">
                <a:cs typeface="Calibri"/>
              </a:rPr>
              <a:t>Νοημ</a:t>
            </a:r>
            <a:r>
              <a:rPr lang="en-US" sz="2200" b="1">
                <a:cs typeface="Calibri"/>
              </a:rPr>
              <a:t>α</a:t>
            </a:r>
            <a:r>
              <a:rPr lang="en-US" sz="2200" b="1" err="1">
                <a:cs typeface="Calibri"/>
              </a:rPr>
              <a:t>τικές</a:t>
            </a:r>
            <a:r>
              <a:rPr lang="en-US" sz="2200" b="1">
                <a:cs typeface="Calibri"/>
              </a:rPr>
              <a:t> α</a:t>
            </a:r>
            <a:r>
              <a:rPr lang="en-US" sz="2200" b="1" err="1">
                <a:cs typeface="Calibri"/>
              </a:rPr>
              <a:t>σκήσεις</a:t>
            </a:r>
            <a:r>
              <a:rPr lang="en-US" sz="2200" b="1">
                <a:cs typeface="Calibri"/>
              </a:rPr>
              <a:t>: </a:t>
            </a:r>
            <a:r>
              <a:rPr lang="el-GR" sz="2200">
                <a:cs typeface="Calibri"/>
              </a:rPr>
              <a:t>Ενήλικοί</a:t>
            </a:r>
            <a:r>
              <a:rPr lang="en-US" sz="2200">
                <a:cs typeface="Calibri"/>
              </a:rPr>
              <a:t> </a:t>
            </a:r>
            <a:r>
              <a:rPr lang="en-US" sz="2200" err="1">
                <a:cs typeface="Calibri"/>
              </a:rPr>
              <a:t>ζητούν</a:t>
            </a:r>
            <a:r>
              <a:rPr lang="en-US" sz="2200">
                <a:cs typeface="Calibri"/>
              </a:rPr>
              <a:t> να </a:t>
            </a:r>
            <a:r>
              <a:rPr lang="en-US" sz="2200" err="1">
                <a:cs typeface="Calibri"/>
              </a:rPr>
              <a:t>εξηγήσουν</a:t>
            </a:r>
            <a:r>
              <a:rPr lang="en-US" sz="2200">
                <a:cs typeface="Calibri"/>
              </a:rPr>
              <a:t> τα πα</a:t>
            </a:r>
            <a:r>
              <a:rPr lang="en-US" sz="2200" err="1">
                <a:cs typeface="Calibri"/>
              </a:rPr>
              <a:t>ιδιά</a:t>
            </a:r>
            <a:r>
              <a:rPr lang="en-US" sz="2200">
                <a:cs typeface="Calibri"/>
              </a:rPr>
              <a:t> </a:t>
            </a:r>
            <a:r>
              <a:rPr lang="en-US" sz="2200" err="1">
                <a:cs typeface="Calibri"/>
              </a:rPr>
              <a:t>τι</a:t>
            </a:r>
            <a:r>
              <a:rPr lang="en-US" sz="2200">
                <a:cs typeface="Calibri"/>
              </a:rPr>
              <a:t> </a:t>
            </a:r>
            <a:r>
              <a:rPr lang="en-US" sz="2200" err="1">
                <a:cs typeface="Calibri"/>
              </a:rPr>
              <a:t>εννοούν</a:t>
            </a:r>
          </a:p>
          <a:p>
            <a:r>
              <a:rPr lang="en-US" sz="2200" b="1" err="1">
                <a:cs typeface="Calibri"/>
              </a:rPr>
              <a:t>Διήγηση</a:t>
            </a:r>
            <a:r>
              <a:rPr lang="en-US" sz="2200" b="1">
                <a:cs typeface="Calibri"/>
              </a:rPr>
              <a:t>: </a:t>
            </a:r>
            <a:r>
              <a:rPr lang="en-US" sz="2200">
                <a:cs typeface="Calibri"/>
              </a:rPr>
              <a:t>Τα πα</a:t>
            </a:r>
            <a:r>
              <a:rPr lang="en-US" sz="2200" err="1">
                <a:cs typeface="Calibri"/>
              </a:rPr>
              <a:t>ιδιά</a:t>
            </a:r>
            <a:r>
              <a:rPr lang="en-US" sz="2200">
                <a:cs typeface="Calibri"/>
              </a:rPr>
              <a:t> κα</a:t>
            </a:r>
            <a:r>
              <a:rPr lang="en-US" sz="2200" err="1">
                <a:cs typeface="Calibri"/>
              </a:rPr>
              <a:t>λούντ</a:t>
            </a:r>
            <a:r>
              <a:rPr lang="en-US" sz="2200">
                <a:cs typeface="Calibri"/>
              </a:rPr>
              <a:t>αι να </a:t>
            </a:r>
            <a:r>
              <a:rPr lang="en-US" sz="2200" err="1">
                <a:cs typeface="Calibri"/>
              </a:rPr>
              <a:t>διηγηθούν</a:t>
            </a:r>
            <a:r>
              <a:rPr lang="en-US" sz="2200">
                <a:cs typeface="Calibri"/>
              </a:rPr>
              <a:t> </a:t>
            </a:r>
            <a:r>
              <a:rPr lang="en-US" sz="2200" err="1">
                <a:cs typeface="Calibri"/>
              </a:rPr>
              <a:t>εμ</a:t>
            </a:r>
            <a:r>
              <a:rPr lang="en-US" sz="2200">
                <a:cs typeface="Calibri"/>
              </a:rPr>
              <a:t>π</a:t>
            </a:r>
            <a:r>
              <a:rPr lang="en-US" sz="2200" err="1">
                <a:cs typeface="Calibri"/>
              </a:rPr>
              <a:t>ειρίες</a:t>
            </a:r>
            <a:r>
              <a:rPr lang="en-US" sz="2200">
                <a:cs typeface="Calibri"/>
              </a:rPr>
              <a:t> ή να </a:t>
            </a:r>
            <a:r>
              <a:rPr lang="en-US" sz="2200" err="1">
                <a:cs typeface="Calibri"/>
              </a:rPr>
              <a:t>δώσουν</a:t>
            </a:r>
            <a:r>
              <a:rPr lang="en-US" sz="2200">
                <a:cs typeface="Calibri"/>
              </a:rPr>
              <a:t> π</a:t>
            </a:r>
            <a:r>
              <a:rPr lang="en-US" sz="2200" err="1">
                <a:cs typeface="Calibri"/>
              </a:rPr>
              <a:t>ληροφορίες</a:t>
            </a:r>
            <a:r>
              <a:rPr lang="en-US" sz="2200">
                <a:cs typeface="Calibri"/>
              </a:rPr>
              <a:t> και </a:t>
            </a:r>
            <a:r>
              <a:rPr lang="en-US" sz="2200" err="1">
                <a:cs typeface="Calibri"/>
              </a:rPr>
              <a:t>οι</a:t>
            </a:r>
            <a:r>
              <a:rPr lang="en-US" sz="2200">
                <a:cs typeface="Calibri"/>
              </a:rPr>
              <a:t> </a:t>
            </a:r>
            <a:r>
              <a:rPr lang="en-US" sz="2200" err="1">
                <a:cs typeface="Calibri"/>
              </a:rPr>
              <a:t>ενήλικοι</a:t>
            </a:r>
            <a:r>
              <a:rPr lang="en-US" sz="2200">
                <a:cs typeface="Calibri"/>
              </a:rPr>
              <a:t> πα</a:t>
            </a:r>
            <a:r>
              <a:rPr lang="en-US" sz="2200" err="1">
                <a:cs typeface="Calibri"/>
              </a:rPr>
              <a:t>ρέχουν</a:t>
            </a:r>
            <a:r>
              <a:rPr lang="en-US" sz="2200">
                <a:cs typeface="Calibri"/>
              </a:rPr>
              <a:t> πλα</a:t>
            </a:r>
            <a:r>
              <a:rPr lang="en-US" sz="2200" err="1">
                <a:cs typeface="Calibri"/>
              </a:rPr>
              <a:t>ίσιο</a:t>
            </a:r>
            <a:r>
              <a:rPr lang="en-US" sz="2200">
                <a:cs typeface="Calibri"/>
              </a:rPr>
              <a:t> στήριξης</a:t>
            </a:r>
          </a:p>
          <a:p>
            <a:r>
              <a:rPr lang="en-US" sz="2200" b="1" err="1">
                <a:cs typeface="Calibri"/>
              </a:rPr>
              <a:t>Αφήγηση</a:t>
            </a:r>
            <a:r>
              <a:rPr lang="en-US" sz="2200">
                <a:cs typeface="Calibri"/>
              </a:rPr>
              <a:t>: Τα πα</a:t>
            </a:r>
            <a:r>
              <a:rPr lang="en-US" sz="2200" err="1">
                <a:cs typeface="Calibri"/>
              </a:rPr>
              <a:t>ιδιά</a:t>
            </a:r>
            <a:r>
              <a:rPr lang="en-US" sz="2200">
                <a:cs typeface="Calibri"/>
              </a:rPr>
              <a:t> πα</a:t>
            </a:r>
            <a:r>
              <a:rPr lang="en-US" sz="2200" err="1">
                <a:cs typeface="Calibri"/>
              </a:rPr>
              <a:t>ρέχουν</a:t>
            </a:r>
            <a:r>
              <a:rPr lang="en-US" sz="2200">
                <a:cs typeface="Calibri"/>
              </a:rPr>
              <a:t> </a:t>
            </a:r>
            <a:r>
              <a:rPr lang="en-US" sz="2200" err="1">
                <a:cs typeface="Calibri"/>
              </a:rPr>
              <a:t>συνεχή</a:t>
            </a:r>
            <a:r>
              <a:rPr lang="en-US" sz="2200">
                <a:cs typeface="Calibri"/>
              </a:rPr>
              <a:t> α</a:t>
            </a:r>
            <a:r>
              <a:rPr lang="en-US" sz="2200" err="1">
                <a:cs typeface="Calibri"/>
              </a:rPr>
              <a:t>φήγηση</a:t>
            </a:r>
            <a:r>
              <a:rPr lang="en-US" sz="2200">
                <a:cs typeface="Calibri"/>
              </a:rPr>
              <a:t> </a:t>
            </a:r>
            <a:r>
              <a:rPr lang="en-US" sz="2200" err="1">
                <a:cs typeface="Calibri"/>
              </a:rPr>
              <a:t>γεγονότων</a:t>
            </a:r>
            <a:r>
              <a:rPr lang="en-US" sz="2200">
                <a:cs typeface="Calibri"/>
              </a:rPr>
              <a:t> π</a:t>
            </a:r>
            <a:r>
              <a:rPr lang="en-US" sz="2200" err="1">
                <a:cs typeface="Calibri"/>
              </a:rPr>
              <a:t>ου</a:t>
            </a:r>
            <a:r>
              <a:rPr lang="en-US" sz="2200">
                <a:cs typeface="Calibri"/>
              </a:rPr>
              <a:t> </a:t>
            </a:r>
            <a:r>
              <a:rPr lang="en-US" sz="2200" err="1">
                <a:cs typeface="Calibri"/>
              </a:rPr>
              <a:t>συμ</a:t>
            </a:r>
            <a:r>
              <a:rPr lang="en-US" sz="2200">
                <a:cs typeface="Calibri"/>
              </a:rPr>
              <a:t>βα</a:t>
            </a:r>
            <a:r>
              <a:rPr lang="en-US" sz="2200" err="1">
                <a:cs typeface="Calibri"/>
              </a:rPr>
              <a:t>ίνουν</a:t>
            </a:r>
            <a:r>
              <a:rPr lang="en-US" sz="2200">
                <a:cs typeface="Calibri"/>
              </a:rPr>
              <a:t> </a:t>
            </a:r>
            <a:r>
              <a:rPr lang="en-US" sz="2200" err="1">
                <a:cs typeface="Calibri"/>
              </a:rPr>
              <a:t>εκείνη</a:t>
            </a:r>
            <a:r>
              <a:rPr lang="en-US" sz="2200">
                <a:cs typeface="Calibri"/>
              </a:rPr>
              <a:t> </a:t>
            </a:r>
            <a:r>
              <a:rPr lang="en-US" sz="2200" err="1">
                <a:cs typeface="Calibri"/>
              </a:rPr>
              <a:t>την</a:t>
            </a:r>
            <a:r>
              <a:rPr lang="en-US" sz="2200">
                <a:cs typeface="Calibri"/>
              </a:rPr>
              <a:t> ώρα</a:t>
            </a:r>
          </a:p>
          <a:p>
            <a:r>
              <a:rPr lang="en-US" sz="2200" b="1" err="1">
                <a:cs typeface="Calibri"/>
              </a:rPr>
              <a:t>Αν</a:t>
            </a:r>
            <a:r>
              <a:rPr lang="en-US" sz="2200" b="1">
                <a:cs typeface="Calibri"/>
              </a:rPr>
              <a:t>απα</a:t>
            </a:r>
            <a:r>
              <a:rPr lang="en-US" sz="2200" b="1" err="1">
                <a:cs typeface="Calibri"/>
              </a:rPr>
              <a:t>ράστ</a:t>
            </a:r>
            <a:r>
              <a:rPr lang="en-US" sz="2200" b="1">
                <a:cs typeface="Calibri"/>
              </a:rPr>
              <a:t>α</a:t>
            </a:r>
            <a:r>
              <a:rPr lang="en-US" sz="2200" b="1" err="1">
                <a:cs typeface="Calibri"/>
              </a:rPr>
              <a:t>ση</a:t>
            </a:r>
            <a:r>
              <a:rPr lang="en-US" sz="2200" b="1">
                <a:cs typeface="Calibri"/>
              </a:rPr>
              <a:t> </a:t>
            </a:r>
            <a:r>
              <a:rPr lang="en-US" sz="2200" b="1" err="1">
                <a:cs typeface="Calibri"/>
              </a:rPr>
              <a:t>γεγονότων</a:t>
            </a:r>
            <a:r>
              <a:rPr lang="en-US" sz="2200" b="1">
                <a:cs typeface="Calibri"/>
              </a:rPr>
              <a:t>: </a:t>
            </a:r>
            <a:r>
              <a:rPr lang="en-US" sz="2200">
                <a:cs typeface="Calibri"/>
              </a:rPr>
              <a:t>Τα πα</a:t>
            </a:r>
            <a:r>
              <a:rPr lang="en-US" sz="2200" err="1">
                <a:cs typeface="Calibri"/>
              </a:rPr>
              <a:t>ιδιά</a:t>
            </a:r>
            <a:r>
              <a:rPr lang="en-US" sz="2200">
                <a:cs typeface="Calibri"/>
              </a:rPr>
              <a:t> κα</a:t>
            </a:r>
            <a:r>
              <a:rPr lang="en-US" sz="2200" err="1">
                <a:cs typeface="Calibri"/>
              </a:rPr>
              <a:t>λούντ</a:t>
            </a:r>
            <a:r>
              <a:rPr lang="en-US" sz="2200">
                <a:cs typeface="Calibri"/>
              </a:rPr>
              <a:t>αι να </a:t>
            </a:r>
            <a:r>
              <a:rPr lang="en-US" sz="2200" err="1">
                <a:cs typeface="Calibri"/>
              </a:rPr>
              <a:t>δώσουν</a:t>
            </a:r>
            <a:r>
              <a:rPr lang="en-US" sz="2200">
                <a:cs typeface="Calibri"/>
              </a:rPr>
              <a:t> παρα</a:t>
            </a:r>
            <a:r>
              <a:rPr lang="en-US" sz="2200" err="1">
                <a:cs typeface="Calibri"/>
              </a:rPr>
              <a:t>στάσεις</a:t>
            </a:r>
            <a:r>
              <a:rPr lang="en-US" sz="2200">
                <a:cs typeface="Calibri"/>
              </a:rPr>
              <a:t>  π</a:t>
            </a:r>
            <a:r>
              <a:rPr lang="en-US" sz="2200" err="1">
                <a:cs typeface="Calibri"/>
              </a:rPr>
              <a:t>ου</a:t>
            </a:r>
            <a:r>
              <a:rPr lang="en-US" sz="2200">
                <a:cs typeface="Calibri"/>
              </a:rPr>
              <a:t> α</a:t>
            </a:r>
            <a:r>
              <a:rPr lang="en-US" sz="2200" err="1">
                <a:cs typeface="Calibri"/>
              </a:rPr>
              <a:t>φορούν</a:t>
            </a:r>
            <a:r>
              <a:rPr lang="en-US" sz="2200">
                <a:cs typeface="Calibri"/>
              </a:rPr>
              <a:t> π</a:t>
            </a:r>
            <a:r>
              <a:rPr lang="en-US" sz="2200" err="1">
                <a:cs typeface="Calibri"/>
              </a:rPr>
              <a:t>ληροφορίες</a:t>
            </a:r>
            <a:r>
              <a:rPr lang="en-US" sz="2200">
                <a:cs typeface="Calibri"/>
              </a:rPr>
              <a:t> ή βιώματα, άγνωστα στον ακροατή</a:t>
            </a:r>
          </a:p>
          <a:p>
            <a:r>
              <a:rPr lang="en-US" sz="2200" b="1" err="1">
                <a:cs typeface="Calibri"/>
              </a:rPr>
              <a:t>Ιστορίες</a:t>
            </a:r>
            <a:r>
              <a:rPr lang="en-US" sz="2200" b="1">
                <a:cs typeface="Calibri"/>
              </a:rPr>
              <a:t>:</a:t>
            </a:r>
            <a:r>
              <a:rPr lang="en-US" sz="2200">
                <a:cs typeface="Calibri"/>
              </a:rPr>
              <a:t> Τα πα</a:t>
            </a:r>
            <a:r>
              <a:rPr lang="en-US" sz="2200" err="1">
                <a:cs typeface="Calibri"/>
              </a:rPr>
              <a:t>ιδιά</a:t>
            </a:r>
            <a:r>
              <a:rPr lang="en-US" sz="2200">
                <a:cs typeface="Calibri"/>
              </a:rPr>
              <a:t> </a:t>
            </a:r>
            <a:r>
              <a:rPr lang="en-US" sz="2200" err="1">
                <a:cs typeface="Calibri"/>
              </a:rPr>
              <a:t>διηγούντι</a:t>
            </a:r>
            <a:r>
              <a:rPr lang="en-US" sz="2200">
                <a:cs typeface="Calibri"/>
              </a:rPr>
              <a:t>α </a:t>
            </a:r>
            <a:r>
              <a:rPr lang="en-US" sz="2200" err="1">
                <a:cs typeface="Calibri"/>
              </a:rPr>
              <a:t>γνωστές</a:t>
            </a:r>
            <a:r>
              <a:rPr lang="en-US" sz="2200">
                <a:cs typeface="Calibri"/>
              </a:rPr>
              <a:t> </a:t>
            </a:r>
            <a:r>
              <a:rPr lang="en-US" sz="2200" err="1">
                <a:cs typeface="Calibri"/>
              </a:rPr>
              <a:t>τους</a:t>
            </a:r>
            <a:r>
              <a:rPr lang="en-US" sz="2200">
                <a:cs typeface="Calibri"/>
              </a:rPr>
              <a:t> </a:t>
            </a:r>
            <a:r>
              <a:rPr lang="en-US" sz="2200" err="1">
                <a:cs typeface="Calibri"/>
              </a:rPr>
              <a:t>ιστορίες</a:t>
            </a:r>
            <a:r>
              <a:rPr lang="en-US" sz="2200">
                <a:cs typeface="Calibri"/>
              </a:rPr>
              <a:t> π</a:t>
            </a:r>
            <a:r>
              <a:rPr lang="en-US" sz="2200" err="1">
                <a:cs typeface="Calibri"/>
              </a:rPr>
              <a:t>ου</a:t>
            </a:r>
            <a:r>
              <a:rPr lang="en-US" sz="2200">
                <a:cs typeface="Calibri"/>
              </a:rPr>
              <a:t> απα</a:t>
            </a:r>
            <a:r>
              <a:rPr lang="en-US" sz="2200" err="1">
                <a:cs typeface="Calibri"/>
              </a:rPr>
              <a:t>ιτούν</a:t>
            </a:r>
            <a:r>
              <a:rPr lang="en-US" sz="2200">
                <a:cs typeface="Calibri"/>
              </a:rPr>
              <a:t> φα</a:t>
            </a:r>
            <a:r>
              <a:rPr lang="en-US" sz="2200" err="1">
                <a:cs typeface="Calibri"/>
              </a:rPr>
              <a:t>ντ</a:t>
            </a:r>
            <a:r>
              <a:rPr lang="en-US" sz="2200">
                <a:cs typeface="Calibri"/>
              </a:rPr>
              <a:t>α</a:t>
            </a:r>
            <a:r>
              <a:rPr lang="en-US" sz="2200" err="1">
                <a:cs typeface="Calibri"/>
              </a:rPr>
              <a:t>σί</a:t>
            </a:r>
            <a:r>
              <a:rPr lang="en-US" sz="2200">
                <a:cs typeface="Calibri"/>
              </a:rPr>
              <a:t>α και </a:t>
            </a:r>
            <a:r>
              <a:rPr lang="en-US" sz="2200" err="1">
                <a:cs typeface="Calibri"/>
              </a:rPr>
              <a:t>σειρά</a:t>
            </a:r>
            <a:r>
              <a:rPr lang="en-US" sz="2200">
                <a:cs typeface="Calibri"/>
              </a:rPr>
              <a:t> </a:t>
            </a:r>
            <a:r>
              <a:rPr lang="en-US" sz="2200" err="1">
                <a:cs typeface="Calibri"/>
              </a:rPr>
              <a:t>γεγονότων</a:t>
            </a:r>
            <a:r>
              <a:rPr lang="en-US" sz="2200">
                <a:cs typeface="Calibri"/>
              </a:rPr>
              <a:t> </a:t>
            </a:r>
            <a:r>
              <a:rPr lang="en-US" sz="2200" err="1">
                <a:cs typeface="Calibri"/>
              </a:rPr>
              <a:t>γι</a:t>
            </a:r>
            <a:r>
              <a:rPr lang="en-US" sz="2200">
                <a:cs typeface="Calibri"/>
              </a:rPr>
              <a:t>α </a:t>
            </a:r>
            <a:r>
              <a:rPr lang="en-US" sz="2200" err="1">
                <a:cs typeface="Calibri"/>
              </a:rPr>
              <a:t>την</a:t>
            </a:r>
            <a:r>
              <a:rPr lang="en-US" sz="2200">
                <a:cs typeface="Calibri"/>
              </a:rPr>
              <a:t> επ</a:t>
            </a:r>
            <a:r>
              <a:rPr lang="en-US" sz="2200" err="1">
                <a:cs typeface="Calibri"/>
              </a:rPr>
              <a:t>ίτευξη</a:t>
            </a:r>
            <a:r>
              <a:rPr lang="en-US" sz="2200">
                <a:cs typeface="Calibri"/>
              </a:rPr>
              <a:t> </a:t>
            </a:r>
            <a:r>
              <a:rPr lang="en-US" sz="2200" err="1">
                <a:cs typeface="Calibri"/>
              </a:rPr>
              <a:t>ενός</a:t>
            </a:r>
            <a:r>
              <a:rPr lang="en-US" sz="2200">
                <a:cs typeface="Calibri"/>
              </a:rPr>
              <a:t> στόχου.</a:t>
            </a:r>
          </a:p>
        </p:txBody>
      </p:sp>
      <p:pic>
        <p:nvPicPr>
          <p:cNvPr id="7" name="Graphic 6" descr="Checkmark">
            <a:extLst>
              <a:ext uri="{FF2B5EF4-FFF2-40B4-BE49-F238E27FC236}">
                <a16:creationId xmlns:a16="http://schemas.microsoft.com/office/drawing/2014/main" id="{A2988B75-3843-452B-8B76-3F1138E1F2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Tree>
    <p:extLst>
      <p:ext uri="{BB962C8B-B14F-4D97-AF65-F5344CB8AC3E}">
        <p14:creationId xmlns:p14="http://schemas.microsoft.com/office/powerpoint/2010/main" val="342159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3BCAD-9FFD-4477-8B01-C4C6BEE681E1}"/>
              </a:ext>
            </a:extLst>
          </p:cNvPr>
          <p:cNvSpPr>
            <a:spLocks noGrp="1"/>
          </p:cNvSpPr>
          <p:nvPr>
            <p:ph type="title"/>
          </p:nvPr>
        </p:nvSpPr>
        <p:spPr>
          <a:xfrm>
            <a:off x="777240" y="731519"/>
            <a:ext cx="2845191" cy="3237579"/>
          </a:xfrm>
        </p:spPr>
        <p:txBody>
          <a:bodyPr>
            <a:normAutofit/>
          </a:bodyPr>
          <a:lstStyle/>
          <a:p>
            <a:r>
              <a:rPr lang="en-US" sz="3800">
                <a:solidFill>
                  <a:srgbClr val="FFFFFF"/>
                </a:solidFill>
                <a:cs typeface="Calibri Light"/>
              </a:rPr>
              <a:t>Διαφορετικοί βαθμοί οικειότητας απέναντι στον γραμματισμό</a:t>
            </a:r>
            <a:endParaRPr lang="en-US" sz="3800">
              <a:solidFill>
                <a:srgbClr val="FFFFFF"/>
              </a:solidFill>
            </a:endParaRPr>
          </a:p>
        </p:txBody>
      </p:sp>
      <p:sp>
        <p:nvSpPr>
          <p:cNvPr id="3" name="Content Placeholder 2">
            <a:extLst>
              <a:ext uri="{FF2B5EF4-FFF2-40B4-BE49-F238E27FC236}">
                <a16:creationId xmlns:a16="http://schemas.microsoft.com/office/drawing/2014/main" id="{33E3D091-89E4-4880-BC0E-0FBD4DAC96A1}"/>
              </a:ext>
            </a:extLst>
          </p:cNvPr>
          <p:cNvSpPr>
            <a:spLocks noGrp="1"/>
          </p:cNvSpPr>
          <p:nvPr>
            <p:ph idx="1"/>
          </p:nvPr>
        </p:nvSpPr>
        <p:spPr>
          <a:xfrm>
            <a:off x="4379709" y="686862"/>
            <a:ext cx="7037591" cy="5475129"/>
          </a:xfrm>
        </p:spPr>
        <p:txBody>
          <a:bodyPr vert="horz" lIns="91440" tIns="45720" rIns="91440" bIns="45720" rtlCol="0" anchor="ctr">
            <a:normAutofit/>
          </a:bodyPr>
          <a:lstStyle/>
          <a:p>
            <a:r>
              <a:rPr lang="en-US" sz="2600">
                <a:cs typeface="Calibri"/>
              </a:rPr>
              <a:t>Οι προηγούμενες χρήσεις μπορεί να συντελούνται σε οικογένειες όλων των κοινωνικών τάξεων και εθνογλωσσικών ομάδων, αλλά διαφέρει η </a:t>
            </a:r>
            <a:r>
              <a:rPr lang="en-US" sz="2600" b="1">
                <a:cs typeface="Calibri"/>
              </a:rPr>
              <a:t>συχνότητά </a:t>
            </a:r>
            <a:r>
              <a:rPr lang="en-US" sz="2600">
                <a:cs typeface="Calibri"/>
              </a:rPr>
              <a:t>τους. </a:t>
            </a:r>
          </a:p>
          <a:p>
            <a:r>
              <a:rPr lang="en-US" sz="2600">
                <a:cs typeface="Calibri"/>
              </a:rPr>
              <a:t>Ορισμένα παιδιά λοιπόν βρίσκονται σε υψηλότατο επίπεδο γραμματισμού κι έχουν μεγαλύτερες πιθανότητες για επιτυχία.</a:t>
            </a:r>
          </a:p>
          <a:p>
            <a:r>
              <a:rPr lang="en-US" sz="2600">
                <a:cs typeface="Calibri"/>
              </a:rPr>
              <a:t>Τα "προετοιμασμένα" παιδιά είχαν μάθει να "ακούν προσεχτικά και να περιμένουν" και μετά να κάνουν ερωτήσεις.</a:t>
            </a:r>
          </a:p>
          <a:p>
            <a:r>
              <a:rPr lang="en-US" sz="2600">
                <a:cs typeface="Calibri"/>
              </a:rPr>
              <a:t>Άρα είχαν συνηθίσει να χρησιμοποιούν τα βιβλία όπως θα το έκαναν και στην εκπαίδευσή τους</a:t>
            </a:r>
          </a:p>
        </p:txBody>
      </p:sp>
    </p:spTree>
    <p:extLst>
      <p:ext uri="{BB962C8B-B14F-4D97-AF65-F5344CB8AC3E}">
        <p14:creationId xmlns:p14="http://schemas.microsoft.com/office/powerpoint/2010/main" val="2702836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48830-DA4B-4FC1-B2B3-0AD5F5034EA8}"/>
              </a:ext>
            </a:extLst>
          </p:cNvPr>
          <p:cNvSpPr>
            <a:spLocks noGrp="1"/>
          </p:cNvSpPr>
          <p:nvPr>
            <p:ph type="title"/>
          </p:nvPr>
        </p:nvSpPr>
        <p:spPr>
          <a:xfrm>
            <a:off x="4646485" y="321734"/>
            <a:ext cx="6902048" cy="1135737"/>
          </a:xfrm>
        </p:spPr>
        <p:txBody>
          <a:bodyPr>
            <a:normAutofit/>
          </a:bodyPr>
          <a:lstStyle/>
          <a:p>
            <a:r>
              <a:rPr lang="en-US" sz="3100">
                <a:cs typeface="Calibri Light"/>
              </a:rPr>
              <a:t>Δύο κοινότητες - Διαφορετικές πρακτικές γραμματισμού (Heath, 1982,1983)</a:t>
            </a:r>
            <a:endParaRPr lang="en-US" sz="3100"/>
          </a:p>
        </p:txBody>
      </p:sp>
      <p:graphicFrame>
        <p:nvGraphicFramePr>
          <p:cNvPr id="8" name="Content Placeholder 2">
            <a:extLst>
              <a:ext uri="{FF2B5EF4-FFF2-40B4-BE49-F238E27FC236}">
                <a16:creationId xmlns:a16="http://schemas.microsoft.com/office/drawing/2014/main" id="{53359B32-681A-415C-BB53-1BD6F632078B}"/>
              </a:ext>
            </a:extLst>
          </p:cNvPr>
          <p:cNvGraphicFramePr>
            <a:graphicFrameLocks noGrp="1"/>
          </p:cNvGraphicFramePr>
          <p:nvPr>
            <p:ph idx="1"/>
            <p:extLst>
              <p:ext uri="{D42A27DB-BD31-4B8C-83A1-F6EECF244321}">
                <p14:modId xmlns:p14="http://schemas.microsoft.com/office/powerpoint/2010/main" val="2062913363"/>
              </p:ext>
            </p:extLst>
          </p:nvPr>
        </p:nvGraphicFramePr>
        <p:xfrm>
          <a:off x="4646485" y="1782981"/>
          <a:ext cx="6902047" cy="4393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22A275AC-6B31-42C8-B901-1C8241CD4847}"/>
              </a:ext>
            </a:extLst>
          </p:cNvPr>
          <p:cNvPicPr>
            <a:picLocks noChangeAspect="1"/>
          </p:cNvPicPr>
          <p:nvPr/>
        </p:nvPicPr>
        <p:blipFill rotWithShape="1">
          <a:blip r:embed="rId7"/>
          <a:srcRect l="40593" r="18922" b="9"/>
          <a:stretch/>
        </p:blipFill>
        <p:spPr>
          <a:xfrm>
            <a:off x="-2" y="10"/>
            <a:ext cx="4067749" cy="6857990"/>
          </a:xfrm>
          <a:prstGeom prst="rect">
            <a:avLst/>
          </a:prstGeom>
        </p:spPr>
      </p:pic>
    </p:spTree>
    <p:extLst>
      <p:ext uri="{BB962C8B-B14F-4D97-AF65-F5344CB8AC3E}">
        <p14:creationId xmlns:p14="http://schemas.microsoft.com/office/powerpoint/2010/main" val="3600066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AB59D-E30B-4F58-9654-E437D57EAEBB}"/>
              </a:ext>
            </a:extLst>
          </p:cNvPr>
          <p:cNvSpPr>
            <a:spLocks noGrp="1"/>
          </p:cNvSpPr>
          <p:nvPr>
            <p:ph type="title"/>
          </p:nvPr>
        </p:nvSpPr>
        <p:spPr>
          <a:xfrm>
            <a:off x="504967" y="675564"/>
            <a:ext cx="3609833" cy="5204085"/>
          </a:xfrm>
        </p:spPr>
        <p:txBody>
          <a:bodyPr>
            <a:normAutofit/>
          </a:bodyPr>
          <a:lstStyle/>
          <a:p>
            <a:r>
              <a:rPr lang="en-US" b="1">
                <a:cs typeface="Calibri Light"/>
              </a:rPr>
              <a:t>Κριτική προσέγγιση του γραμματισμού</a:t>
            </a:r>
          </a:p>
        </p:txBody>
      </p:sp>
      <p:graphicFrame>
        <p:nvGraphicFramePr>
          <p:cNvPr id="5" name="Content Placeholder 2">
            <a:extLst>
              <a:ext uri="{FF2B5EF4-FFF2-40B4-BE49-F238E27FC236}">
                <a16:creationId xmlns:a16="http://schemas.microsoft.com/office/drawing/2014/main" id="{0B5FC0BA-156C-4408-9928-1ACD76005247}"/>
              </a:ext>
            </a:extLst>
          </p:cNvPr>
          <p:cNvGraphicFramePr>
            <a:graphicFrameLocks noGrp="1"/>
          </p:cNvGraphicFramePr>
          <p:nvPr>
            <p:ph idx="1"/>
            <p:extLst>
              <p:ext uri="{D42A27DB-BD31-4B8C-83A1-F6EECF244321}">
                <p14:modId xmlns:p14="http://schemas.microsoft.com/office/powerpoint/2010/main" val="3451736973"/>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3365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0039A-4562-45A9-B39B-DDC13F2F319C}"/>
              </a:ext>
            </a:extLst>
          </p:cNvPr>
          <p:cNvSpPr>
            <a:spLocks noGrp="1"/>
          </p:cNvSpPr>
          <p:nvPr>
            <p:ph type="title"/>
          </p:nvPr>
        </p:nvSpPr>
        <p:spPr>
          <a:xfrm>
            <a:off x="801340" y="802955"/>
            <a:ext cx="4977976" cy="1454051"/>
          </a:xfrm>
        </p:spPr>
        <p:txBody>
          <a:bodyPr>
            <a:normAutofit/>
          </a:bodyPr>
          <a:lstStyle/>
          <a:p>
            <a:r>
              <a:rPr lang="en-US" sz="3100">
                <a:solidFill>
                  <a:srgbClr val="000000"/>
                </a:solidFill>
                <a:cs typeface="Calibri Light"/>
              </a:rPr>
              <a:t>Ο γραμματισμός δε βελτιώνει οπωσδήποτε τις πιθανότητες εργασίας κλπ.</a:t>
            </a:r>
            <a:endParaRPr lang="en-US" sz="3100">
              <a:solidFill>
                <a:srgbClr val="000000"/>
              </a:solidFill>
            </a:endParaRPr>
          </a:p>
        </p:txBody>
      </p:sp>
      <p:sp>
        <p:nvSpPr>
          <p:cNvPr id="3" name="Content Placeholder 2">
            <a:extLst>
              <a:ext uri="{FF2B5EF4-FFF2-40B4-BE49-F238E27FC236}">
                <a16:creationId xmlns:a16="http://schemas.microsoft.com/office/drawing/2014/main" id="{7D5E0591-0DD8-43FC-82AC-93265B303281}"/>
              </a:ext>
            </a:extLst>
          </p:cNvPr>
          <p:cNvSpPr>
            <a:spLocks noGrp="1"/>
          </p:cNvSpPr>
          <p:nvPr>
            <p:ph idx="1"/>
          </p:nvPr>
        </p:nvSpPr>
        <p:spPr>
          <a:xfrm>
            <a:off x="797809" y="2421682"/>
            <a:ext cx="4977578" cy="3639289"/>
          </a:xfrm>
        </p:spPr>
        <p:txBody>
          <a:bodyPr vert="horz" lIns="91440" tIns="45720" rIns="91440" bIns="45720" rtlCol="0" anchor="ctr">
            <a:normAutofit/>
          </a:bodyPr>
          <a:lstStyle/>
          <a:p>
            <a:r>
              <a:rPr lang="en-US" sz="2000">
                <a:solidFill>
                  <a:srgbClr val="000000"/>
                </a:solidFill>
                <a:cs typeface="Calibri"/>
              </a:rPr>
              <a:t>Ορισμένες εθνοτικές ομάδες έμειναν χωρίς προνόμια, ανεξάρτητα από το ποσοστό γραμματσμού τους, ενώ άλλες απέκτησαν εργασία παρά τα σχετικά υψηλα ποσοστά αναλφαβητισμού (Graff, 1979)</a:t>
            </a:r>
          </a:p>
          <a:p>
            <a:r>
              <a:rPr lang="en-US" sz="2000">
                <a:solidFill>
                  <a:srgbClr val="000000"/>
                </a:solidFill>
                <a:cs typeface="Calibri"/>
              </a:rPr>
              <a:t>H ανεργία ή οι πιο κακοπληρωμένες θέσεις ήταν συνάρτηση περισσότερο της εθνοτικής προέλευσης παρά του αναλφαβητισμού</a:t>
            </a:r>
          </a:p>
        </p:txBody>
      </p:sp>
      <p:pic>
        <p:nvPicPr>
          <p:cNvPr id="7" name="Graphic 6" descr="Checkmark">
            <a:extLst>
              <a:ext uri="{FF2B5EF4-FFF2-40B4-BE49-F238E27FC236}">
                <a16:creationId xmlns:a16="http://schemas.microsoft.com/office/drawing/2014/main" id="{9177DDEA-FBF0-4992-AB94-21984CBCDA7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1893398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4AA27-9CF4-49B0-AABB-4D829ACE01A8}"/>
              </a:ext>
            </a:extLst>
          </p:cNvPr>
          <p:cNvSpPr>
            <a:spLocks noGrp="1"/>
          </p:cNvSpPr>
          <p:nvPr>
            <p:ph type="title"/>
          </p:nvPr>
        </p:nvSpPr>
        <p:spPr>
          <a:xfrm>
            <a:off x="659234" y="957447"/>
            <a:ext cx="3383280" cy="4943105"/>
          </a:xfrm>
        </p:spPr>
        <p:txBody>
          <a:bodyPr anchor="ctr">
            <a:normAutofit/>
          </a:bodyPr>
          <a:lstStyle/>
          <a:p>
            <a:r>
              <a:rPr lang="en-US" sz="4000">
                <a:cs typeface="Calibri Light"/>
              </a:rPr>
              <a:t>Περιοριστική μορφή γραμματισμού</a:t>
            </a:r>
            <a:endParaRPr lang="en-US" sz="4000"/>
          </a:p>
        </p:txBody>
      </p:sp>
      <p:graphicFrame>
        <p:nvGraphicFramePr>
          <p:cNvPr id="5" name="Content Placeholder 2">
            <a:extLst>
              <a:ext uri="{FF2B5EF4-FFF2-40B4-BE49-F238E27FC236}">
                <a16:creationId xmlns:a16="http://schemas.microsoft.com/office/drawing/2014/main" id="{F09E58CC-8C3E-4566-81A1-94038932D0F0}"/>
              </a:ext>
            </a:extLst>
          </p:cNvPr>
          <p:cNvGraphicFramePr>
            <a:graphicFrameLocks noGrp="1"/>
          </p:cNvGraphicFramePr>
          <p:nvPr>
            <p:ph idx="1"/>
            <p:extLst>
              <p:ext uri="{D42A27DB-BD31-4B8C-83A1-F6EECF244321}">
                <p14:modId xmlns:p14="http://schemas.microsoft.com/office/powerpoint/2010/main" val="1635723151"/>
              </p:ext>
            </p:extLst>
          </p:nvPr>
        </p:nvGraphicFramePr>
        <p:xfrm>
          <a:off x="4549514" y="621792"/>
          <a:ext cx="6807333" cy="5541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0328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F9806-F6CD-40AB-970A-5E884DCB3DD0}"/>
              </a:ext>
            </a:extLst>
          </p:cNvPr>
          <p:cNvSpPr>
            <a:spLocks noGrp="1"/>
          </p:cNvSpPr>
          <p:nvPr>
            <p:ph type="title"/>
          </p:nvPr>
        </p:nvSpPr>
        <p:spPr/>
        <p:txBody>
          <a:bodyPr>
            <a:normAutofit/>
          </a:bodyPr>
          <a:lstStyle/>
          <a:p>
            <a:r>
              <a:rPr lang="en-US">
                <a:cs typeface="Calibri Light"/>
              </a:rPr>
              <a:t>Γραμματισμός με στόχο την ενδυνάμωση</a:t>
            </a:r>
            <a:endParaRPr lang="en-US"/>
          </a:p>
        </p:txBody>
      </p:sp>
      <p:sp>
        <p:nvSpPr>
          <p:cNvPr id="3" name="Content Placeholder 2">
            <a:extLst>
              <a:ext uri="{FF2B5EF4-FFF2-40B4-BE49-F238E27FC236}">
                <a16:creationId xmlns:a16="http://schemas.microsoft.com/office/drawing/2014/main" id="{018E9DB4-A1B5-45CB-8871-8AE92BF4BB9A}"/>
              </a:ext>
            </a:extLst>
          </p:cNvPr>
          <p:cNvSpPr>
            <a:spLocks noGrp="1"/>
          </p:cNvSpPr>
          <p:nvPr>
            <p:ph idx="1"/>
          </p:nvPr>
        </p:nvSpPr>
        <p:spPr>
          <a:xfrm>
            <a:off x="838200" y="1825625"/>
            <a:ext cx="5393361" cy="4351338"/>
          </a:xfrm>
        </p:spPr>
        <p:txBody>
          <a:bodyPr vert="horz" lIns="91440" tIns="45720" rIns="91440" bIns="45720" rtlCol="0">
            <a:normAutofit/>
          </a:bodyPr>
          <a:lstStyle/>
          <a:p>
            <a:r>
              <a:rPr lang="en-US">
                <a:cs typeface="Calibri"/>
              </a:rPr>
              <a:t>Εναλλακτικός τρόπος χρήσης γραμματισμού , δείχνει στους ανθρώπους πώς να συνεργάζονται</a:t>
            </a:r>
          </a:p>
          <a:p>
            <a:r>
              <a:rPr lang="en-US">
                <a:cs typeface="Calibri"/>
              </a:rPr>
              <a:t>Μπορεί να αποτελέσει εργαλείο για την καταπίεση αλλά και την απελευθέρωση.</a:t>
            </a:r>
          </a:p>
        </p:txBody>
      </p:sp>
      <p:pic>
        <p:nvPicPr>
          <p:cNvPr id="8" name="Graphic 6" descr="Pencil">
            <a:extLst>
              <a:ext uri="{FF2B5EF4-FFF2-40B4-BE49-F238E27FC236}">
                <a16:creationId xmlns:a16="http://schemas.microsoft.com/office/drawing/2014/main" id="{5BFD0B23-4BEF-4FE3-BD24-3BA8C653E2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09962" y="1929820"/>
            <a:ext cx="4221597" cy="4221597"/>
          </a:xfrm>
          <a:custGeom>
            <a:avLst/>
            <a:gdLst/>
            <a:ahLst/>
            <a:cxnLst/>
            <a:rect l="l" t="t" r="r" b="b"/>
            <a:pathLst>
              <a:path w="4221597" h="4303912">
                <a:moveTo>
                  <a:pt x="126986" y="0"/>
                </a:moveTo>
                <a:lnTo>
                  <a:pt x="4094611" y="0"/>
                </a:lnTo>
                <a:cubicBezTo>
                  <a:pt x="4164743" y="0"/>
                  <a:pt x="4221597" y="56854"/>
                  <a:pt x="4221597" y="126986"/>
                </a:cubicBezTo>
                <a:lnTo>
                  <a:pt x="4221597" y="4176926"/>
                </a:lnTo>
                <a:cubicBezTo>
                  <a:pt x="4221597" y="4247058"/>
                  <a:pt x="4164743" y="4303912"/>
                  <a:pt x="4094611" y="4303912"/>
                </a:cubicBezTo>
                <a:lnTo>
                  <a:pt x="126986" y="4303912"/>
                </a:lnTo>
                <a:cubicBezTo>
                  <a:pt x="56854" y="4303912"/>
                  <a:pt x="0" y="4247058"/>
                  <a:pt x="0" y="4176926"/>
                </a:cubicBezTo>
                <a:lnTo>
                  <a:pt x="0" y="126986"/>
                </a:lnTo>
                <a:cubicBezTo>
                  <a:pt x="0" y="56854"/>
                  <a:pt x="56854" y="0"/>
                  <a:pt x="126986" y="0"/>
                </a:cubicBezTo>
                <a:close/>
              </a:path>
            </a:pathLst>
          </a:custGeom>
        </p:spPr>
      </p:pic>
    </p:spTree>
    <p:extLst>
      <p:ext uri="{BB962C8B-B14F-4D97-AF65-F5344CB8AC3E}">
        <p14:creationId xmlns:p14="http://schemas.microsoft.com/office/powerpoint/2010/main" val="3396857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18506A-4D1E-44DF-A275-527F7958252C}"/>
              </a:ext>
            </a:extLst>
          </p:cNvPr>
          <p:cNvSpPr>
            <a:spLocks noGrp="1"/>
          </p:cNvSpPr>
          <p:nvPr>
            <p:ph type="title"/>
          </p:nvPr>
        </p:nvSpPr>
        <p:spPr>
          <a:xfrm>
            <a:off x="686834" y="1153572"/>
            <a:ext cx="3200400" cy="4461163"/>
          </a:xfrm>
        </p:spPr>
        <p:txBody>
          <a:bodyPr vert="horz" lIns="91440" tIns="45720" rIns="91440" bIns="45720" rtlCol="0">
            <a:normAutofit/>
          </a:bodyPr>
          <a:lstStyle/>
          <a:p>
            <a:r>
              <a:rPr lang="en-US" sz="4100" kern="1200">
                <a:solidFill>
                  <a:srgbClr val="FFFFFF"/>
                </a:solidFill>
                <a:latin typeface="+mj-lt"/>
                <a:ea typeface="+mj-ea"/>
                <a:cs typeface="+mj-cs"/>
              </a:rPr>
              <a:t>Κριτικός </a:t>
            </a:r>
            <a:r>
              <a:rPr lang="en-US" sz="4100" b="1" kern="1200">
                <a:solidFill>
                  <a:srgbClr val="FFFFFF"/>
                </a:solidFill>
                <a:latin typeface="+mj-lt"/>
                <a:ea typeface="+mj-ea"/>
                <a:cs typeface="+mj-cs"/>
              </a:rPr>
              <a:t>γραμματισμός</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F5DC13-0A0D-49CA-8E68-78BEC7B8B06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kern="1200">
                <a:latin typeface="+mn-lt"/>
                <a:ea typeface="+mn-ea"/>
                <a:cs typeface="+mn-cs"/>
              </a:rPr>
              <a:t>Τρόπος ενδυνάμωσης των ανθρώπων</a:t>
            </a:r>
          </a:p>
          <a:p>
            <a:pPr marL="0" indent="0">
              <a:buNone/>
            </a:pPr>
            <a:r>
              <a:rPr lang="en-US">
                <a:cs typeface="Calibri"/>
              </a:rPr>
              <a:t>Εφοδιάζει τις καταπιεσμένες κοινότητες με την κοινωνική και πολιτική συνειδητοποίηση του υποδεέστερου ρόλου τους (Freire 1970, 1973, 1985)</a:t>
            </a:r>
          </a:p>
          <a:p>
            <a:pPr marL="0" indent="0">
              <a:buNone/>
            </a:pPr>
            <a:r>
              <a:rPr lang="en-US">
                <a:cs typeface="Calibri"/>
              </a:rPr>
              <a:t>O γραμματισμός πρέπει να υπερβεί τα όρια των δεξιοτήτων ανάγνωσης και γραφήςκαι να κάνει τους ανθρώπους να αποκτήσουν επίγνωση του κοινωνικοπολιτιστικού πλαισίου και πολιτικού περιβάλλοντός τους.</a:t>
            </a:r>
          </a:p>
        </p:txBody>
      </p:sp>
    </p:spTree>
    <p:extLst>
      <p:ext uri="{BB962C8B-B14F-4D97-AF65-F5344CB8AC3E}">
        <p14:creationId xmlns:p14="http://schemas.microsoft.com/office/powerpoint/2010/main" val="1075710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BEB82-D263-4A7E-87BA-A8107D871ABA}"/>
              </a:ext>
            </a:extLst>
          </p:cNvPr>
          <p:cNvSpPr>
            <a:spLocks noGrp="1"/>
          </p:cNvSpPr>
          <p:nvPr>
            <p:ph type="title"/>
          </p:nvPr>
        </p:nvSpPr>
        <p:spPr>
          <a:xfrm>
            <a:off x="1045029" y="507160"/>
            <a:ext cx="2993571" cy="5438730"/>
          </a:xfrm>
        </p:spPr>
        <p:txBody>
          <a:bodyPr>
            <a:normAutofit/>
          </a:bodyPr>
          <a:lstStyle/>
          <a:p>
            <a:r>
              <a:rPr lang="en-US" sz="3200">
                <a:cs typeface="Calibri Light"/>
              </a:rPr>
              <a:t>Τρόποι επίτευξης κριτικού γραμματισμού</a:t>
            </a:r>
            <a:endParaRPr lang="en-US" sz="3200"/>
          </a:p>
        </p:txBody>
      </p:sp>
      <p:graphicFrame>
        <p:nvGraphicFramePr>
          <p:cNvPr id="5" name="Content Placeholder 2">
            <a:extLst>
              <a:ext uri="{FF2B5EF4-FFF2-40B4-BE49-F238E27FC236}">
                <a16:creationId xmlns:a16="http://schemas.microsoft.com/office/drawing/2014/main" id="{A6758A95-E5D7-4812-8E55-ED1FC127AB08}"/>
              </a:ext>
            </a:extLst>
          </p:cNvPr>
          <p:cNvGraphicFramePr>
            <a:graphicFrameLocks noGrp="1"/>
          </p:cNvGraphicFramePr>
          <p:nvPr>
            <p:ph idx="1"/>
            <p:extLst>
              <p:ext uri="{D42A27DB-BD31-4B8C-83A1-F6EECF244321}">
                <p14:modId xmlns:p14="http://schemas.microsoft.com/office/powerpoint/2010/main" val="4097669301"/>
              </p:ext>
            </p:extLst>
          </p:nvPr>
        </p:nvGraphicFramePr>
        <p:xfrm>
          <a:off x="4526280" y="512064"/>
          <a:ext cx="6830568"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7513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D3CC-E08D-4565-8FDB-7C152D7467EE}"/>
              </a:ext>
            </a:extLst>
          </p:cNvPr>
          <p:cNvSpPr>
            <a:spLocks noGrp="1"/>
          </p:cNvSpPr>
          <p:nvPr>
            <p:ph type="title"/>
          </p:nvPr>
        </p:nvSpPr>
        <p:spPr>
          <a:xfrm>
            <a:off x="1078828" y="1147158"/>
            <a:ext cx="6038470" cy="4713316"/>
          </a:xfrm>
        </p:spPr>
        <p:txBody>
          <a:bodyPr vert="horz" lIns="91440" tIns="45720" rIns="91440" bIns="45720" rtlCol="0" anchor="ctr">
            <a:normAutofit/>
          </a:bodyPr>
          <a:lstStyle/>
          <a:p>
            <a:r>
              <a:rPr lang="en-US" sz="2900" kern="1200">
                <a:solidFill>
                  <a:schemeClr val="tx1"/>
                </a:solidFill>
                <a:latin typeface="+mj-lt"/>
                <a:ea typeface="+mj-ea"/>
                <a:cs typeface="+mj-cs"/>
              </a:rPr>
              <a:t>Μέσω του γραμματισμού οι άνθρωποι μπορούν να κατανοήσουν την πολιτική εξουσία και δραστηριότητα και να αρχίουν να εργάζονται συλλογικά για να αλλάξουν την κοινωνία να ενεργήσουν με τον κατάλληλο τρόπο, να παραπονεθούν, να διεκδικήσουν τα φυσικά τους δικαιώματα και να απαιτήσουν ισότητα στην πρόσβαση.</a:t>
            </a:r>
          </a:p>
        </p:txBody>
      </p:sp>
      <p:sp>
        <p:nvSpPr>
          <p:cNvPr id="3" name="Text Placeholder 2">
            <a:extLst>
              <a:ext uri="{FF2B5EF4-FFF2-40B4-BE49-F238E27FC236}">
                <a16:creationId xmlns:a16="http://schemas.microsoft.com/office/drawing/2014/main" id="{158B520D-5115-4954-B558-5FCC890CF5B3}"/>
              </a:ext>
            </a:extLst>
          </p:cNvPr>
          <p:cNvSpPr>
            <a:spLocks noGrp="1"/>
          </p:cNvSpPr>
          <p:nvPr>
            <p:ph type="body" idx="1"/>
          </p:nvPr>
        </p:nvSpPr>
        <p:spPr>
          <a:xfrm>
            <a:off x="8030590" y="1687486"/>
            <a:ext cx="3300156" cy="3636818"/>
          </a:xfrm>
        </p:spPr>
        <p:txBody>
          <a:bodyPr vert="horz" lIns="91440" tIns="45720" rIns="91440" bIns="45720" rtlCol="0" anchor="ctr">
            <a:normAutofit/>
          </a:bodyPr>
          <a:lstStyle/>
          <a:p>
            <a:r>
              <a:rPr lang="en-US" kern="1200">
                <a:solidFill>
                  <a:schemeClr val="tx1"/>
                </a:solidFill>
                <a:latin typeface="+mn-lt"/>
                <a:ea typeface="+mn-ea"/>
                <a:cs typeface="+mn-cs"/>
              </a:rPr>
              <a:t>Με </a:t>
            </a:r>
            <a:r>
              <a:rPr lang="en-US" b="1" kern="1200">
                <a:solidFill>
                  <a:schemeClr val="tx1"/>
                </a:solidFill>
                <a:latin typeface="+mn-lt"/>
                <a:ea typeface="+mn-ea"/>
                <a:cs typeface="+mn-cs"/>
              </a:rPr>
              <a:t>κριτικό στοχασμό </a:t>
            </a:r>
            <a:r>
              <a:rPr lang="en-US" kern="1200">
                <a:solidFill>
                  <a:schemeClr val="tx1"/>
                </a:solidFill>
                <a:latin typeface="+mn-lt"/>
                <a:ea typeface="+mn-ea"/>
                <a:cs typeface="+mn-cs"/>
              </a:rPr>
              <a:t>γύρω από τα κείμενα και τις πληροφορίες οι άνθρωποι θα αποκτήσουν μια επιρροή πάνω στη ζωή τους και στους θεσμούς που υπηρετούν</a:t>
            </a:r>
            <a:endParaRPr lang="en-US" b="1" kern="1200">
              <a:solidFill>
                <a:schemeClr val="tx1"/>
              </a:solidFill>
              <a:latin typeface="+mn-lt"/>
              <a:ea typeface="+mn-ea"/>
              <a:cs typeface="+mn-cs"/>
            </a:endParaRPr>
          </a:p>
        </p:txBody>
      </p:sp>
    </p:spTree>
    <p:extLst>
      <p:ext uri="{BB962C8B-B14F-4D97-AF65-F5344CB8AC3E}">
        <p14:creationId xmlns:p14="http://schemas.microsoft.com/office/powerpoint/2010/main" val="28400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EADE-17A3-49C4-8738-1FC748A1D0DE}"/>
              </a:ext>
            </a:extLst>
          </p:cNvPr>
          <p:cNvSpPr>
            <a:spLocks noGrp="1"/>
          </p:cNvSpPr>
          <p:nvPr>
            <p:ph type="title"/>
          </p:nvPr>
        </p:nvSpPr>
        <p:spPr>
          <a:xfrm>
            <a:off x="762000" y="559678"/>
            <a:ext cx="3567915" cy="4952492"/>
          </a:xfrm>
        </p:spPr>
        <p:txBody>
          <a:bodyPr>
            <a:normAutofit/>
          </a:bodyPr>
          <a:lstStyle/>
          <a:p>
            <a:r>
              <a:rPr lang="en-US" sz="2800">
                <a:solidFill>
                  <a:schemeClr val="bg1"/>
                </a:solidFill>
                <a:cs typeface="Calibri Light"/>
              </a:rPr>
              <a:t>Η κοινωνικοπολιτισμική προσέγγιση</a:t>
            </a:r>
            <a:endParaRPr lang="en-US" sz="2800">
              <a:solidFill>
                <a:schemeClr val="bg1"/>
              </a:solidFill>
            </a:endParaRPr>
          </a:p>
        </p:txBody>
      </p:sp>
      <p:graphicFrame>
        <p:nvGraphicFramePr>
          <p:cNvPr id="5" name="Content Placeholder 2">
            <a:extLst>
              <a:ext uri="{FF2B5EF4-FFF2-40B4-BE49-F238E27FC236}">
                <a16:creationId xmlns:a16="http://schemas.microsoft.com/office/drawing/2014/main" id="{63539FC4-7AAE-42AC-834E-89B440079CF8}"/>
              </a:ext>
            </a:extLst>
          </p:cNvPr>
          <p:cNvGraphicFramePr>
            <a:graphicFrameLocks noGrp="1"/>
          </p:cNvGraphicFramePr>
          <p:nvPr>
            <p:ph idx="1"/>
            <p:extLst>
              <p:ext uri="{D42A27DB-BD31-4B8C-83A1-F6EECF244321}">
                <p14:modId xmlns:p14="http://schemas.microsoft.com/office/powerpoint/2010/main" val="3746301986"/>
              </p:ext>
            </p:extLst>
          </p:nvPr>
        </p:nvGraphicFramePr>
        <p:xfrm>
          <a:off x="5181600" y="568325"/>
          <a:ext cx="6248400" cy="5656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5238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30858-2E64-47A6-A68C-FB6F9CDC53EB}"/>
              </a:ext>
            </a:extLst>
          </p:cNvPr>
          <p:cNvSpPr>
            <a:spLocks noGrp="1"/>
          </p:cNvSpPr>
          <p:nvPr>
            <p:ph type="title"/>
          </p:nvPr>
        </p:nvSpPr>
        <p:spPr>
          <a:xfrm>
            <a:off x="5229509" y="552160"/>
            <a:ext cx="5847781" cy="1046671"/>
          </a:xfrm>
        </p:spPr>
        <p:txBody>
          <a:bodyPr>
            <a:normAutofit/>
          </a:bodyPr>
          <a:lstStyle/>
          <a:p>
            <a:r>
              <a:rPr lang="en-US" sz="2400">
                <a:cs typeface="Calibri Light"/>
              </a:rPr>
              <a:t>Ριζοσπαστική άποψη για το γραμματισμό σε αντιδιαστολή με την ολιστική προσέγγιση</a:t>
            </a:r>
          </a:p>
        </p:txBody>
      </p:sp>
      <p:sp>
        <p:nvSpPr>
          <p:cNvPr id="3" name="Content Placeholder 2">
            <a:extLst>
              <a:ext uri="{FF2B5EF4-FFF2-40B4-BE49-F238E27FC236}">
                <a16:creationId xmlns:a16="http://schemas.microsoft.com/office/drawing/2014/main" id="{6F835C55-43AC-466D-9855-B029B200304A}"/>
              </a:ext>
            </a:extLst>
          </p:cNvPr>
          <p:cNvSpPr>
            <a:spLocks noGrp="1"/>
          </p:cNvSpPr>
          <p:nvPr>
            <p:ph idx="1"/>
          </p:nvPr>
        </p:nvSpPr>
        <p:spPr>
          <a:xfrm>
            <a:off x="5229510" y="2551558"/>
            <a:ext cx="5847780" cy="3347879"/>
          </a:xfrm>
        </p:spPr>
        <p:txBody>
          <a:bodyPr vert="horz" lIns="91440" tIns="45720" rIns="91440" bIns="45720" rtlCol="0" anchor="ctr">
            <a:normAutofit/>
          </a:bodyPr>
          <a:lstStyle/>
          <a:p>
            <a:r>
              <a:rPr lang="en-US" sz="2000">
                <a:cs typeface="Calibri"/>
              </a:rPr>
              <a:t>Το κίνημα της ολιστικής προσέγγισης μπορεί να παραμελήσει ζητήματα σχετικά με την εξουσία και την κοινωνική δικαιοσύνη και να διατηρήσει την κατεστημένη τάξη πραγμάτων</a:t>
            </a:r>
            <a:endParaRPr lang="en-US" sz="2000"/>
          </a:p>
        </p:txBody>
      </p:sp>
      <p:pic>
        <p:nvPicPr>
          <p:cNvPr id="7" name="Graphic 6" descr="Fingerprint">
            <a:extLst>
              <a:ext uri="{FF2B5EF4-FFF2-40B4-BE49-F238E27FC236}">
                <a16:creationId xmlns:a16="http://schemas.microsoft.com/office/drawing/2014/main" id="{36C13EAE-AB53-469E-92E9-4AFF23D454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8559" y="1539666"/>
            <a:ext cx="3778666" cy="3778666"/>
          </a:xfrm>
          <a:prstGeom prst="rect">
            <a:avLst/>
          </a:prstGeom>
        </p:spPr>
      </p:pic>
    </p:spTree>
    <p:extLst>
      <p:ext uri="{BB962C8B-B14F-4D97-AF65-F5344CB8AC3E}">
        <p14:creationId xmlns:p14="http://schemas.microsoft.com/office/powerpoint/2010/main" val="37982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1872AA-B6D1-444A-A725-B32F3DAAC05B}"/>
              </a:ext>
            </a:extLst>
          </p:cNvPr>
          <p:cNvSpPr>
            <a:spLocks noGrp="1"/>
          </p:cNvSpPr>
          <p:nvPr>
            <p:ph type="title"/>
          </p:nvPr>
        </p:nvSpPr>
        <p:spPr>
          <a:xfrm>
            <a:off x="838200" y="557188"/>
            <a:ext cx="10515600" cy="1133499"/>
          </a:xfrm>
        </p:spPr>
        <p:txBody>
          <a:bodyPr>
            <a:normAutofit/>
          </a:bodyPr>
          <a:lstStyle/>
          <a:p>
            <a:pPr algn="ctr"/>
            <a:r>
              <a:rPr lang="en-US" sz="5200">
                <a:cs typeface="Calibri Light"/>
              </a:rPr>
              <a:t>Προσέγγιση κριτικού γραμματισμού</a:t>
            </a:r>
            <a:endParaRPr lang="en-US" sz="5200"/>
          </a:p>
        </p:txBody>
      </p:sp>
      <p:graphicFrame>
        <p:nvGraphicFramePr>
          <p:cNvPr id="5" name="Content Placeholder 2">
            <a:extLst>
              <a:ext uri="{FF2B5EF4-FFF2-40B4-BE49-F238E27FC236}">
                <a16:creationId xmlns:a16="http://schemas.microsoft.com/office/drawing/2014/main" id="{E4277BCA-3A91-49E5-8887-C6D17B4A71E4}"/>
              </a:ext>
            </a:extLst>
          </p:cNvPr>
          <p:cNvGraphicFramePr>
            <a:graphicFrameLocks noGrp="1"/>
          </p:cNvGraphicFramePr>
          <p:nvPr>
            <p:ph idx="1"/>
            <p:extLst>
              <p:ext uri="{D42A27DB-BD31-4B8C-83A1-F6EECF244321}">
                <p14:modId xmlns:p14="http://schemas.microsoft.com/office/powerpoint/2010/main" val="111474934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994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9F7359-7DA4-47E3-91C6-02EF8F639606}"/>
              </a:ext>
            </a:extLst>
          </p:cNvPr>
          <p:cNvSpPr>
            <a:spLocks noGrp="1"/>
          </p:cNvSpPr>
          <p:nvPr>
            <p:ph type="title"/>
          </p:nvPr>
        </p:nvSpPr>
        <p:spPr>
          <a:xfrm>
            <a:off x="686834" y="1153572"/>
            <a:ext cx="3200400" cy="4461163"/>
          </a:xfrm>
        </p:spPr>
        <p:txBody>
          <a:bodyPr>
            <a:normAutofit/>
          </a:bodyPr>
          <a:lstStyle/>
          <a:p>
            <a:r>
              <a:rPr lang="en-US" sz="4100">
                <a:solidFill>
                  <a:srgbClr val="FFFFFF"/>
                </a:solidFill>
                <a:cs typeface="Calibri Light"/>
              </a:rPr>
              <a:t>Φάσεις δημιουργικής ανάγνωσης με βάση τον Paulo Freire (Ada,1988a, 1988b)</a:t>
            </a:r>
            <a:endParaRPr lang="en-US" sz="4100">
              <a:solidFill>
                <a:srgbClr val="FFFFFF"/>
              </a:solidFill>
            </a:endParaRPr>
          </a:p>
        </p:txBody>
      </p:sp>
      <p:sp>
        <p:nvSpPr>
          <p:cNvPr id="7"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EE8AD26-1942-4ACB-9516-3038EBDDF8EC}"/>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b="1">
                <a:cs typeface="Calibri"/>
              </a:rPr>
              <a:t>Περιγραφική:</a:t>
            </a:r>
            <a:r>
              <a:rPr lang="en-US">
                <a:cs typeface="Calibri"/>
              </a:rPr>
              <a:t> Ερωτήσεις σχετικά με το κείμενο</a:t>
            </a:r>
            <a:endParaRPr lang="en-US" b="1">
              <a:cs typeface="Calibri"/>
            </a:endParaRPr>
          </a:p>
          <a:p>
            <a:r>
              <a:rPr lang="en-US" b="1">
                <a:cs typeface="Calibri"/>
              </a:rPr>
              <a:t>Προσωπικής ερμηνείας:</a:t>
            </a:r>
            <a:r>
              <a:rPr lang="en-US">
                <a:cs typeface="Calibri"/>
              </a:rPr>
              <a:t> Ερώτηση αν είδαν ή έζησαν κάτι παρόμοιο με αυτό που παρουσιάζει η ιστορία, τι συναισθήματα είχαν κλπ</a:t>
            </a:r>
          </a:p>
          <a:p>
            <a:r>
              <a:rPr lang="en-US" b="1">
                <a:cs typeface="Calibri"/>
              </a:rPr>
              <a:t>Κριτικής ανάλυσης: </a:t>
            </a:r>
            <a:r>
              <a:rPr lang="en-US">
                <a:cs typeface="Calibri"/>
              </a:rPr>
              <a:t>Ευρύτερα κοινωνικά ζητήματα και γενικεύσεις</a:t>
            </a:r>
          </a:p>
          <a:p>
            <a:r>
              <a:rPr lang="en-US" b="1">
                <a:cs typeface="Calibri"/>
              </a:rPr>
              <a:t>Δημιουργικής δράσης:</a:t>
            </a:r>
            <a:r>
              <a:rPr lang="en-US">
                <a:cs typeface="Calibri"/>
              </a:rPr>
              <a:t> Μετατροπή σε εποικοδομητική δράση</a:t>
            </a:r>
            <a:endParaRPr lang="en-US" b="1">
              <a:cs typeface="Calibri"/>
            </a:endParaRPr>
          </a:p>
        </p:txBody>
      </p:sp>
    </p:spTree>
    <p:extLst>
      <p:ext uri="{BB962C8B-B14F-4D97-AF65-F5344CB8AC3E}">
        <p14:creationId xmlns:p14="http://schemas.microsoft.com/office/powerpoint/2010/main" val="1039426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017E4-C911-43B6-9B9B-710213BECE10}"/>
              </a:ext>
            </a:extLst>
          </p:cNvPr>
          <p:cNvSpPr>
            <a:spLocks noGrp="1"/>
          </p:cNvSpPr>
          <p:nvPr>
            <p:ph type="title"/>
          </p:nvPr>
        </p:nvSpPr>
        <p:spPr/>
        <p:txBody>
          <a:bodyPr>
            <a:normAutofit fontScale="90000"/>
          </a:bodyPr>
          <a:lstStyle/>
          <a:p>
            <a:r>
              <a:rPr lang="en-US">
                <a:cs typeface="Calibri Light"/>
              </a:rPr>
              <a:t>Σύγκριση εφαρμογής λειτουργικής- κριτικής προσέγγισηςκαι διαφορετική ιδεολογία αυτών</a:t>
            </a:r>
            <a:endParaRPr lang="en-US"/>
          </a:p>
        </p:txBody>
      </p:sp>
      <p:sp>
        <p:nvSpPr>
          <p:cNvPr id="3" name="Text Placeholder 2">
            <a:extLst>
              <a:ext uri="{FF2B5EF4-FFF2-40B4-BE49-F238E27FC236}">
                <a16:creationId xmlns:a16="http://schemas.microsoft.com/office/drawing/2014/main" id="{36F50D9B-ABC6-4886-8A4E-0AF9EAD34642}"/>
              </a:ext>
            </a:extLst>
          </p:cNvPr>
          <p:cNvSpPr>
            <a:spLocks noGrp="1"/>
          </p:cNvSpPr>
          <p:nvPr>
            <p:ph type="body" idx="1"/>
          </p:nvPr>
        </p:nvSpPr>
        <p:spPr/>
        <p:txBody>
          <a:bodyPr/>
          <a:lstStyle/>
          <a:p>
            <a:r>
              <a:rPr lang="en-US">
                <a:cs typeface="Calibri"/>
              </a:rPr>
              <a:t>Λειτουργική  μορφή διδασκαλίας</a:t>
            </a:r>
            <a:endParaRPr lang="en-US"/>
          </a:p>
        </p:txBody>
      </p:sp>
      <p:sp>
        <p:nvSpPr>
          <p:cNvPr id="4" name="Content Placeholder 3">
            <a:extLst>
              <a:ext uri="{FF2B5EF4-FFF2-40B4-BE49-F238E27FC236}">
                <a16:creationId xmlns:a16="http://schemas.microsoft.com/office/drawing/2014/main" id="{399AFB28-8141-40DC-B737-88A484E5ED0C}"/>
              </a:ext>
            </a:extLst>
          </p:cNvPr>
          <p:cNvSpPr>
            <a:spLocks noGrp="1"/>
          </p:cNvSpPr>
          <p:nvPr>
            <p:ph sz="half" idx="2"/>
          </p:nvPr>
        </p:nvSpPr>
        <p:spPr/>
        <p:txBody>
          <a:bodyPr vert="horz" lIns="91440" tIns="45720" rIns="91440" bIns="45720" rtlCol="0" anchor="t">
            <a:normAutofit lnSpcReduction="10000"/>
          </a:bodyPr>
          <a:lstStyle/>
          <a:p>
            <a:r>
              <a:rPr lang="en-US">
                <a:cs typeface="Calibri"/>
              </a:rPr>
              <a:t>Ο δάσκαλος μιλά πολύ, οι μαθητές ακούν πολύ</a:t>
            </a:r>
          </a:p>
          <a:p>
            <a:r>
              <a:rPr lang="en-US">
                <a:cs typeface="Calibri"/>
              </a:rPr>
              <a:t>Ερωτήματα μονομερή</a:t>
            </a:r>
          </a:p>
          <a:p>
            <a:r>
              <a:rPr lang="en-US">
                <a:cs typeface="Calibri"/>
              </a:rPr>
              <a:t>Γνώσεις: κάτι στατικό, σωστό και αδρανές</a:t>
            </a:r>
          </a:p>
        </p:txBody>
      </p:sp>
      <p:sp>
        <p:nvSpPr>
          <p:cNvPr id="5" name="Text Placeholder 4">
            <a:extLst>
              <a:ext uri="{FF2B5EF4-FFF2-40B4-BE49-F238E27FC236}">
                <a16:creationId xmlns:a16="http://schemas.microsoft.com/office/drawing/2014/main" id="{B8953F02-AC3D-4BB6-BC84-94EE25042776}"/>
              </a:ext>
            </a:extLst>
          </p:cNvPr>
          <p:cNvSpPr>
            <a:spLocks noGrp="1"/>
          </p:cNvSpPr>
          <p:nvPr>
            <p:ph type="body" sz="quarter" idx="3"/>
          </p:nvPr>
        </p:nvSpPr>
        <p:spPr/>
        <p:txBody>
          <a:bodyPr/>
          <a:lstStyle/>
          <a:p>
            <a:r>
              <a:rPr lang="en-US">
                <a:cs typeface="Calibri"/>
              </a:rPr>
              <a:t>Κριτική μορφή διδασκαλίας</a:t>
            </a:r>
            <a:endParaRPr lang="en-US"/>
          </a:p>
        </p:txBody>
      </p:sp>
      <p:sp>
        <p:nvSpPr>
          <p:cNvPr id="6" name="Content Placeholder 5">
            <a:extLst>
              <a:ext uri="{FF2B5EF4-FFF2-40B4-BE49-F238E27FC236}">
                <a16:creationId xmlns:a16="http://schemas.microsoft.com/office/drawing/2014/main" id="{84980888-DAA7-4E24-A511-CA4F254DFC5B}"/>
              </a:ext>
            </a:extLst>
          </p:cNvPr>
          <p:cNvSpPr>
            <a:spLocks noGrp="1"/>
          </p:cNvSpPr>
          <p:nvPr>
            <p:ph sz="quarter" idx="4"/>
          </p:nvPr>
        </p:nvSpPr>
        <p:spPr/>
        <p:txBody>
          <a:bodyPr vert="horz" lIns="91440" tIns="45720" rIns="91440" bIns="45720" rtlCol="0" anchor="t">
            <a:normAutofit lnSpcReduction="10000"/>
          </a:bodyPr>
          <a:lstStyle/>
          <a:p>
            <a:r>
              <a:rPr lang="en-US">
                <a:cs typeface="Calibri"/>
              </a:rPr>
              <a:t>Τα παιδιά να μάθουν ν' αναζητούν διαφορετικές αυθεντίες με διαφορετικές απόψεις</a:t>
            </a:r>
          </a:p>
          <a:p>
            <a:r>
              <a:rPr lang="en-US">
                <a:cs typeface="Calibri"/>
              </a:rPr>
              <a:t>Να στηρίζονται στη δική τους κρίση</a:t>
            </a:r>
          </a:p>
          <a:p>
            <a:r>
              <a:rPr lang="en-US">
                <a:cs typeface="Calibri"/>
              </a:rPr>
              <a:t>Να συνεργάζονται</a:t>
            </a:r>
          </a:p>
          <a:p>
            <a:r>
              <a:rPr lang="en-US">
                <a:cs typeface="Calibri"/>
              </a:rPr>
              <a:t>Γνώση: κάτι δυναμικό, μεταβαλλόμενο , σχετικό</a:t>
            </a:r>
          </a:p>
        </p:txBody>
      </p:sp>
    </p:spTree>
    <p:extLst>
      <p:ext uri="{BB962C8B-B14F-4D97-AF65-F5344CB8AC3E}">
        <p14:creationId xmlns:p14="http://schemas.microsoft.com/office/powerpoint/2010/main" val="3422038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3B41B-363D-4F3C-A120-41E85C0AEB6F}"/>
              </a:ext>
            </a:extLst>
          </p:cNvPr>
          <p:cNvSpPr>
            <a:spLocks noGrp="1"/>
          </p:cNvSpPr>
          <p:nvPr>
            <p:ph type="title"/>
          </p:nvPr>
        </p:nvSpPr>
        <p:spPr/>
        <p:txBody>
          <a:bodyPr/>
          <a:lstStyle/>
          <a:p>
            <a:r>
              <a:rPr lang="en-US">
                <a:cs typeface="Calibri Light"/>
              </a:rPr>
              <a:t>Βιβλιογραφία</a:t>
            </a:r>
            <a:endParaRPr lang="en-US"/>
          </a:p>
        </p:txBody>
      </p:sp>
      <p:sp>
        <p:nvSpPr>
          <p:cNvPr id="3" name="Content Placeholder 2">
            <a:extLst>
              <a:ext uri="{FF2B5EF4-FFF2-40B4-BE49-F238E27FC236}">
                <a16:creationId xmlns:a16="http://schemas.microsoft.com/office/drawing/2014/main" id="{1769016E-9062-4EBF-B125-CF2100660B18}"/>
              </a:ext>
            </a:extLst>
          </p:cNvPr>
          <p:cNvSpPr>
            <a:spLocks noGrp="1"/>
          </p:cNvSpPr>
          <p:nvPr>
            <p:ph idx="1"/>
          </p:nvPr>
        </p:nvSpPr>
        <p:spPr/>
        <p:txBody>
          <a:bodyPr vert="horz" lIns="91440" tIns="45720" rIns="91440" bIns="45720" rtlCol="0" anchor="t">
            <a:normAutofit/>
          </a:bodyPr>
          <a:lstStyle/>
          <a:p>
            <a:r>
              <a:rPr lang="en-US">
                <a:cs typeface="Calibri"/>
              </a:rPr>
              <a:t>Βaker, C.(2001). Ο αλφαβητισμός σε μια πολυπολιτισμική κοινωνία. Στο </a:t>
            </a:r>
            <a:r>
              <a:rPr lang="en-US" i="1">
                <a:cs typeface="Calibri"/>
              </a:rPr>
              <a:t>Εισαγωγή στη Διγλωσσία και τη Δίγλωσση Εκπαίδευση. </a:t>
            </a:r>
            <a:r>
              <a:rPr lang="en-US">
                <a:cs typeface="Calibri"/>
              </a:rPr>
              <a:t>Gutenberg</a:t>
            </a:r>
          </a:p>
          <a:p>
            <a:r>
              <a:rPr lang="en-US">
                <a:cs typeface="Calibri"/>
              </a:rPr>
              <a:t>Heath, S.B. (1983). </a:t>
            </a:r>
            <a:r>
              <a:rPr lang="en-US" i="1">
                <a:cs typeface="Calibri"/>
              </a:rPr>
              <a:t>Ways with Words: Language, Life and Work in Communities and Classrooms</a:t>
            </a:r>
            <a:r>
              <a:rPr lang="en-US">
                <a:cs typeface="Calibri"/>
              </a:rPr>
              <a:t>. Cambridge University Press</a:t>
            </a:r>
          </a:p>
          <a:p>
            <a:endParaRPr lang="en-US">
              <a:cs typeface="Calibri"/>
            </a:endParaRPr>
          </a:p>
        </p:txBody>
      </p:sp>
    </p:spTree>
    <p:extLst>
      <p:ext uri="{BB962C8B-B14F-4D97-AF65-F5344CB8AC3E}">
        <p14:creationId xmlns:p14="http://schemas.microsoft.com/office/powerpoint/2010/main" val="2499027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9BB6-07EE-4909-8B76-34CABED28D77}"/>
              </a:ext>
            </a:extLst>
          </p:cNvPr>
          <p:cNvSpPr>
            <a:spLocks noGrp="1"/>
          </p:cNvSpPr>
          <p:nvPr>
            <p:ph type="title"/>
          </p:nvPr>
        </p:nvSpPr>
        <p:spPr>
          <a:xfrm>
            <a:off x="1075767" y="1188637"/>
            <a:ext cx="2988234" cy="4480726"/>
          </a:xfrm>
        </p:spPr>
        <p:txBody>
          <a:bodyPr>
            <a:normAutofit/>
          </a:bodyPr>
          <a:lstStyle/>
          <a:p>
            <a:pPr algn="r"/>
            <a:r>
              <a:rPr lang="en-US" sz="3600">
                <a:cs typeface="Calibri Light"/>
              </a:rPr>
              <a:t>Πολιτισμικός γραμματισμός</a:t>
            </a:r>
            <a:endParaRPr lang="en-US" sz="3600"/>
          </a:p>
        </p:txBody>
      </p:sp>
      <p:sp>
        <p:nvSpPr>
          <p:cNvPr id="3" name="Content Placeholder 2">
            <a:extLst>
              <a:ext uri="{FF2B5EF4-FFF2-40B4-BE49-F238E27FC236}">
                <a16:creationId xmlns:a16="http://schemas.microsoft.com/office/drawing/2014/main" id="{2A554FFF-304E-47A2-AE44-8F04412640DD}"/>
              </a:ext>
            </a:extLst>
          </p:cNvPr>
          <p:cNvSpPr>
            <a:spLocks noGrp="1"/>
          </p:cNvSpPr>
          <p:nvPr>
            <p:ph idx="1"/>
          </p:nvPr>
        </p:nvSpPr>
        <p:spPr>
          <a:xfrm>
            <a:off x="5255260" y="1648870"/>
            <a:ext cx="4702848" cy="3560260"/>
          </a:xfrm>
        </p:spPr>
        <p:txBody>
          <a:bodyPr vert="horz" lIns="91440" tIns="45720" rIns="91440" bIns="45720" rtlCol="0" anchor="ctr">
            <a:normAutofit/>
          </a:bodyPr>
          <a:lstStyle/>
          <a:p>
            <a:r>
              <a:rPr lang="en-US" sz="1700">
                <a:cs typeface="Calibri"/>
              </a:rPr>
              <a:t>Δραστηριότητα επεξεργασίας πληροφοριών ( συγκεκαλυμμένη;) που εξασφαλίζει την </a:t>
            </a:r>
            <a:r>
              <a:rPr lang="el-GR" sz="1700">
                <a:cs typeface="Calibri"/>
              </a:rPr>
              <a:t>πολιτισμοποίηση</a:t>
            </a:r>
          </a:p>
          <a:p>
            <a:r>
              <a:rPr lang="el-GR" sz="1700">
                <a:cs typeface="Calibri"/>
              </a:rPr>
              <a:t>Μπορεί να οδηγήσει στην αφομοίωση και την ένταξη.</a:t>
            </a:r>
          </a:p>
          <a:p>
            <a:r>
              <a:rPr lang="el-GR" sz="1700">
                <a:cs typeface="Calibri"/>
              </a:rPr>
              <a:t>Γι αυτό οι οπαδοί της αφομοίωσης μπορεί να υπερασπιστούν τον κοινό γραμματισμό για όλους - για αφομοίωση μειονοτικών ομάδων</a:t>
            </a:r>
          </a:p>
          <a:p>
            <a:r>
              <a:rPr lang="el-GR" sz="1700">
                <a:cs typeface="Calibri"/>
              </a:rPr>
              <a:t>Παράδειγμα αφομοιωτικής προσέγγισης του γραμματισμού από τη μειονότητα το βιβλίο του Hirsch (1998) Cultural Literacy. What Every American Needs to Know.</a:t>
            </a:r>
          </a:p>
          <a:p>
            <a:endParaRPr lang="en-US" sz="1700">
              <a:cs typeface="Calibri"/>
            </a:endParaRPr>
          </a:p>
        </p:txBody>
      </p:sp>
    </p:spTree>
    <p:extLst>
      <p:ext uri="{BB962C8B-B14F-4D97-AF65-F5344CB8AC3E}">
        <p14:creationId xmlns:p14="http://schemas.microsoft.com/office/powerpoint/2010/main" val="637881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B9EB-E6B7-451A-BDE7-8F0990FDBB07}"/>
              </a:ext>
            </a:extLst>
          </p:cNvPr>
          <p:cNvSpPr>
            <a:spLocks noGrp="1"/>
          </p:cNvSpPr>
          <p:nvPr>
            <p:ph type="title"/>
          </p:nvPr>
        </p:nvSpPr>
        <p:spPr>
          <a:xfrm>
            <a:off x="3033466" y="991261"/>
            <a:ext cx="5754696" cy="1837349"/>
          </a:xfrm>
        </p:spPr>
        <p:txBody>
          <a:bodyPr anchor="b">
            <a:normAutofit/>
          </a:bodyPr>
          <a:lstStyle/>
          <a:p>
            <a:pPr algn="ctr"/>
            <a:r>
              <a:rPr lang="en-US" sz="3600">
                <a:solidFill>
                  <a:schemeClr val="tx2"/>
                </a:solidFill>
                <a:cs typeface="Calibri Light"/>
              </a:rPr>
              <a:t>Πολυπολιτισμικός γραμματισμός</a:t>
            </a:r>
            <a:endParaRPr lang="en-US" sz="3600">
              <a:solidFill>
                <a:schemeClr val="tx2"/>
              </a:solidFill>
            </a:endParaRPr>
          </a:p>
        </p:txBody>
      </p:sp>
      <p:sp>
        <p:nvSpPr>
          <p:cNvPr id="3" name="Content Placeholder 2">
            <a:extLst>
              <a:ext uri="{FF2B5EF4-FFF2-40B4-BE49-F238E27FC236}">
                <a16:creationId xmlns:a16="http://schemas.microsoft.com/office/drawing/2014/main" id="{A46EB037-6E61-4515-87AF-8964BE103A87}"/>
              </a:ext>
            </a:extLst>
          </p:cNvPr>
          <p:cNvSpPr>
            <a:spLocks noGrp="1"/>
          </p:cNvSpPr>
          <p:nvPr>
            <p:ph idx="1"/>
          </p:nvPr>
        </p:nvSpPr>
        <p:spPr>
          <a:xfrm>
            <a:off x="3055954" y="2979336"/>
            <a:ext cx="5709721" cy="2430864"/>
          </a:xfrm>
        </p:spPr>
        <p:txBody>
          <a:bodyPr vert="horz" lIns="91440" tIns="45720" rIns="91440" bIns="45720" rtlCol="0" anchor="t">
            <a:normAutofit/>
          </a:bodyPr>
          <a:lstStyle/>
          <a:p>
            <a:r>
              <a:rPr lang="en-US" sz="2000">
                <a:solidFill>
                  <a:schemeClr val="tx2"/>
                </a:solidFill>
                <a:cs typeface="Calibri"/>
              </a:rPr>
              <a:t>Με την πολιτισμική πολυφωνία δε θυσιάζεται η εθνική ενότητα</a:t>
            </a:r>
          </a:p>
          <a:p>
            <a:r>
              <a:rPr lang="en-US" sz="2000">
                <a:solidFill>
                  <a:schemeClr val="tx2"/>
                </a:solidFill>
                <a:cs typeface="Calibri"/>
              </a:rPr>
              <a:t>Ίσως δώσει πλατύτερη θεώρηση του κόσμου - πιο παραστατική άποψη της ανθρώπινης ιστορίας και των εθίμων - μια λιγότερο μονομερή άποψη της επιστήμης και της κοινωνίας</a:t>
            </a:r>
          </a:p>
        </p:txBody>
      </p:sp>
    </p:spTree>
    <p:extLst>
      <p:ext uri="{BB962C8B-B14F-4D97-AF65-F5344CB8AC3E}">
        <p14:creationId xmlns:p14="http://schemas.microsoft.com/office/powerpoint/2010/main" val="1130724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DCDAE-AE49-4122-BF78-3D6E9BB3E9D5}"/>
              </a:ext>
            </a:extLst>
          </p:cNvPr>
          <p:cNvSpPr>
            <a:spLocks noGrp="1"/>
          </p:cNvSpPr>
          <p:nvPr>
            <p:ph type="title"/>
          </p:nvPr>
        </p:nvSpPr>
        <p:spPr>
          <a:xfrm>
            <a:off x="504967" y="675564"/>
            <a:ext cx="3609833" cy="5204085"/>
          </a:xfrm>
        </p:spPr>
        <p:txBody>
          <a:bodyPr>
            <a:normAutofit/>
          </a:bodyPr>
          <a:lstStyle/>
          <a:p>
            <a:r>
              <a:rPr lang="en-US" err="1">
                <a:cs typeface="Calibri Light"/>
              </a:rPr>
              <a:t>Γρ</a:t>
            </a:r>
            <a:r>
              <a:rPr lang="en-US">
                <a:cs typeface="Calibri Light"/>
              </a:rPr>
              <a:t>α</a:t>
            </a:r>
            <a:r>
              <a:rPr lang="en-US" err="1">
                <a:cs typeface="Calibri Light"/>
              </a:rPr>
              <a:t>μμ</a:t>
            </a:r>
            <a:r>
              <a:rPr lang="en-US">
                <a:cs typeface="Calibri Light"/>
              </a:rPr>
              <a:t>α</a:t>
            </a:r>
            <a:r>
              <a:rPr lang="en-US" err="1">
                <a:cs typeface="Calibri Light"/>
              </a:rPr>
              <a:t>τισμός</a:t>
            </a:r>
            <a:r>
              <a:rPr lang="en-US">
                <a:cs typeface="Calibri Light"/>
              </a:rPr>
              <a:t> </a:t>
            </a:r>
            <a:r>
              <a:rPr lang="en-US" err="1">
                <a:cs typeface="Calibri Light"/>
              </a:rPr>
              <a:t>στη</a:t>
            </a:r>
            <a:r>
              <a:rPr lang="en-US">
                <a:cs typeface="Calibri Light"/>
              </a:rPr>
              <a:t> </a:t>
            </a:r>
            <a:r>
              <a:rPr lang="en-US" err="1">
                <a:cs typeface="Calibri Light"/>
              </a:rPr>
              <a:t>μητρική</a:t>
            </a:r>
            <a:r>
              <a:rPr lang="en-US">
                <a:cs typeface="Calibri Light"/>
              </a:rPr>
              <a:t> </a:t>
            </a:r>
            <a:r>
              <a:rPr lang="en-US" err="1">
                <a:cs typeface="Calibri Light"/>
              </a:rPr>
              <a:t>γλώσσ</a:t>
            </a:r>
            <a:r>
              <a:rPr lang="en-US">
                <a:cs typeface="Calibri Light"/>
              </a:rPr>
              <a:t>α</a:t>
            </a:r>
            <a:endParaRPr lang="en-US"/>
          </a:p>
        </p:txBody>
      </p:sp>
      <p:graphicFrame>
        <p:nvGraphicFramePr>
          <p:cNvPr id="5" name="Content Placeholder 2">
            <a:extLst>
              <a:ext uri="{FF2B5EF4-FFF2-40B4-BE49-F238E27FC236}">
                <a16:creationId xmlns:a16="http://schemas.microsoft.com/office/drawing/2014/main" id="{0F95656C-B4E0-4B1A-B31B-F28BCF2CFB6C}"/>
              </a:ext>
            </a:extLst>
          </p:cNvPr>
          <p:cNvGraphicFramePr>
            <a:graphicFrameLocks noGrp="1"/>
          </p:cNvGraphicFramePr>
          <p:nvPr>
            <p:ph idx="1"/>
            <p:extLst>
              <p:ext uri="{D42A27DB-BD31-4B8C-83A1-F6EECF244321}">
                <p14:modId xmlns:p14="http://schemas.microsoft.com/office/powerpoint/2010/main" val="4102307008"/>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2676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60F4-7955-4A6A-A643-3713FB706AAF}"/>
              </a:ext>
            </a:extLst>
          </p:cNvPr>
          <p:cNvSpPr>
            <a:spLocks noGrp="1"/>
          </p:cNvSpPr>
          <p:nvPr>
            <p:ph type="title"/>
          </p:nvPr>
        </p:nvSpPr>
        <p:spPr>
          <a:xfrm>
            <a:off x="643467" y="1698171"/>
            <a:ext cx="3962061" cy="4516360"/>
          </a:xfrm>
        </p:spPr>
        <p:txBody>
          <a:bodyPr anchor="t">
            <a:normAutofit/>
          </a:bodyPr>
          <a:lstStyle/>
          <a:p>
            <a:r>
              <a:rPr lang="en-US" sz="3600">
                <a:cs typeface="Calibri Light"/>
              </a:rPr>
              <a:t>Τοπικός αλφαβητισμός</a:t>
            </a:r>
            <a:endParaRPr lang="en-US" sz="3600"/>
          </a:p>
        </p:txBody>
      </p:sp>
      <p:sp>
        <p:nvSpPr>
          <p:cNvPr id="3" name="Content Placeholder 2">
            <a:extLst>
              <a:ext uri="{FF2B5EF4-FFF2-40B4-BE49-F238E27FC236}">
                <a16:creationId xmlns:a16="http://schemas.microsoft.com/office/drawing/2014/main" id="{74EC2615-781C-4AEC-87D7-E24E5B1DB62A}"/>
              </a:ext>
            </a:extLst>
          </p:cNvPr>
          <p:cNvSpPr>
            <a:spLocks noGrp="1"/>
          </p:cNvSpPr>
          <p:nvPr>
            <p:ph idx="1"/>
          </p:nvPr>
        </p:nvSpPr>
        <p:spPr>
          <a:xfrm>
            <a:off x="5070020" y="1698170"/>
            <a:ext cx="6478513" cy="4516361"/>
          </a:xfrm>
        </p:spPr>
        <p:txBody>
          <a:bodyPr vert="horz" lIns="91440" tIns="45720" rIns="91440" bIns="45720" rtlCol="0">
            <a:normAutofit/>
          </a:bodyPr>
          <a:lstStyle/>
          <a:p>
            <a:r>
              <a:rPr lang="en-US" sz="2000">
                <a:cs typeface="Calibri"/>
              </a:rPr>
              <a:t>Όπου υπάρχει μεγάλη ποικιλία από γλωσσικές κουλτούρες στην ίδια περιοχή.</a:t>
            </a:r>
          </a:p>
          <a:p>
            <a:r>
              <a:rPr lang="en-US" sz="2000">
                <a:cs typeface="Calibri"/>
              </a:rPr>
              <a:t>Πρακτική που τατυίζεται με την κουλτούρα του τόπου διαφοροποιώντας την από την εθνική (Street, 1994)</a:t>
            </a:r>
          </a:p>
          <a:p>
            <a:r>
              <a:rPr lang="en-US" sz="2000">
                <a:cs typeface="Calibri"/>
              </a:rPr>
              <a:t>Μπορεί να υπάρχει ένταση ανάμεσα στην τοπική και εθνική πρακτική για τον γραμματισμό</a:t>
            </a:r>
          </a:p>
          <a:p>
            <a:endParaRPr lang="en-US" sz="2000">
              <a:cs typeface="Calibri"/>
            </a:endParaRPr>
          </a:p>
        </p:txBody>
      </p:sp>
    </p:spTree>
    <p:extLst>
      <p:ext uri="{BB962C8B-B14F-4D97-AF65-F5344CB8AC3E}">
        <p14:creationId xmlns:p14="http://schemas.microsoft.com/office/powerpoint/2010/main" val="729798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F9BE0-4CBD-45BD-AAA7-7D5355CD24F8}"/>
              </a:ext>
            </a:extLst>
          </p:cNvPr>
          <p:cNvSpPr>
            <a:spLocks noGrp="1"/>
          </p:cNvSpPr>
          <p:nvPr>
            <p:ph type="title"/>
          </p:nvPr>
        </p:nvSpPr>
        <p:spPr>
          <a:xfrm>
            <a:off x="643466" y="321734"/>
            <a:ext cx="6891187" cy="1135737"/>
          </a:xfrm>
        </p:spPr>
        <p:txBody>
          <a:bodyPr>
            <a:normAutofit/>
          </a:bodyPr>
          <a:lstStyle/>
          <a:p>
            <a:r>
              <a:rPr lang="en-US" sz="3600">
                <a:cs typeface="Calibri Light"/>
              </a:rPr>
              <a:t>Σχέση εθνοτικής κουλτούρας και πρόσκτησης γραμματισμού</a:t>
            </a:r>
            <a:endParaRPr lang="en-US" sz="3600"/>
          </a:p>
        </p:txBody>
      </p:sp>
      <p:sp>
        <p:nvSpPr>
          <p:cNvPr id="3" name="Content Placeholder 2">
            <a:extLst>
              <a:ext uri="{FF2B5EF4-FFF2-40B4-BE49-F238E27FC236}">
                <a16:creationId xmlns:a16="http://schemas.microsoft.com/office/drawing/2014/main" id="{9BC971FE-1F45-4C0A-BB52-65638CCA1313}"/>
              </a:ext>
            </a:extLst>
          </p:cNvPr>
          <p:cNvSpPr>
            <a:spLocks noGrp="1"/>
          </p:cNvSpPr>
          <p:nvPr>
            <p:ph idx="1"/>
          </p:nvPr>
        </p:nvSpPr>
        <p:spPr>
          <a:xfrm>
            <a:off x="643467" y="1782981"/>
            <a:ext cx="6891187" cy="4393982"/>
          </a:xfrm>
        </p:spPr>
        <p:txBody>
          <a:bodyPr vert="horz" lIns="91440" tIns="45720" rIns="91440" bIns="45720" rtlCol="0">
            <a:normAutofit/>
          </a:bodyPr>
          <a:lstStyle/>
          <a:p>
            <a:r>
              <a:rPr lang="en-US" sz="2000">
                <a:cs typeface="Calibri"/>
              </a:rPr>
              <a:t>Διαφορετική αντίληψη για το τι είναι ανάγνωση μεταξύ διαφορετικών ομάδων.</a:t>
            </a:r>
          </a:p>
          <a:p>
            <a:r>
              <a:rPr lang="en-US" sz="2000">
                <a:cs typeface="Calibri"/>
              </a:rPr>
              <a:t>Μελέτη Gregory (1993, 1994), οικογένειες  από Μπαγκλαντές και Κίνα που ζουν στη Βρετανία έχουν διαφορετικές προσδοκίες ως προς το γραμματισμό από το σχολείο.</a:t>
            </a:r>
          </a:p>
          <a:p>
            <a:r>
              <a:rPr lang="en-US" sz="2000">
                <a:cs typeface="Calibri"/>
              </a:rPr>
              <a:t>Σχολείο: ανάγνωση για ψυχαγωγία - οικογένειες: γραμματιμσός για πρακτικούς σκοπούς</a:t>
            </a:r>
          </a:p>
          <a:p>
            <a:r>
              <a:rPr lang="en-US" sz="2000">
                <a:cs typeface="Calibri"/>
              </a:rPr>
              <a:t>Θέση του δασκάλου διαφορετική στη μειονοτική από την πλειονοτική κουλτούρα</a:t>
            </a:r>
          </a:p>
        </p:txBody>
      </p:sp>
      <p:pic>
        <p:nvPicPr>
          <p:cNvPr id="5" name="Picture 4">
            <a:extLst>
              <a:ext uri="{FF2B5EF4-FFF2-40B4-BE49-F238E27FC236}">
                <a16:creationId xmlns:a16="http://schemas.microsoft.com/office/drawing/2014/main" id="{E2F6B1F2-A70D-40FA-B6E7-2EAE50F4B5F7}"/>
              </a:ext>
            </a:extLst>
          </p:cNvPr>
          <p:cNvPicPr>
            <a:picLocks noChangeAspect="1"/>
          </p:cNvPicPr>
          <p:nvPr/>
        </p:nvPicPr>
        <p:blipFill rotWithShape="1">
          <a:blip r:embed="rId2"/>
          <a:srcRect l="21882" r="33666" b="2"/>
          <a:stretch/>
        </p:blipFill>
        <p:spPr>
          <a:xfrm>
            <a:off x="8129873" y="10"/>
            <a:ext cx="4062128" cy="6857990"/>
          </a:xfrm>
          <a:prstGeom prst="rect">
            <a:avLst/>
          </a:prstGeom>
        </p:spPr>
      </p:pic>
    </p:spTree>
    <p:extLst>
      <p:ext uri="{BB962C8B-B14F-4D97-AF65-F5344CB8AC3E}">
        <p14:creationId xmlns:p14="http://schemas.microsoft.com/office/powerpoint/2010/main" val="422753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E10C5-F486-4847-BF62-7F4F78E04D8A}"/>
              </a:ext>
            </a:extLst>
          </p:cNvPr>
          <p:cNvSpPr>
            <a:spLocks noGrp="1"/>
          </p:cNvSpPr>
          <p:nvPr>
            <p:ph type="title"/>
          </p:nvPr>
        </p:nvSpPr>
        <p:spPr>
          <a:xfrm>
            <a:off x="643466" y="321734"/>
            <a:ext cx="6891187" cy="1135737"/>
          </a:xfrm>
        </p:spPr>
        <p:txBody>
          <a:bodyPr>
            <a:normAutofit/>
          </a:bodyPr>
          <a:lstStyle/>
          <a:p>
            <a:r>
              <a:rPr lang="en-US" sz="3600">
                <a:cs typeface="Calibri Light"/>
              </a:rPr>
              <a:t>Αναντιστοιχία σχολείου και εθνοτικής ομάδας </a:t>
            </a:r>
            <a:endParaRPr lang="en-US" sz="3600"/>
          </a:p>
        </p:txBody>
      </p:sp>
      <p:sp>
        <p:nvSpPr>
          <p:cNvPr id="3" name="Content Placeholder 2">
            <a:extLst>
              <a:ext uri="{FF2B5EF4-FFF2-40B4-BE49-F238E27FC236}">
                <a16:creationId xmlns:a16="http://schemas.microsoft.com/office/drawing/2014/main" id="{B7632BA2-33B3-4840-A41D-F40C6E9870F1}"/>
              </a:ext>
            </a:extLst>
          </p:cNvPr>
          <p:cNvSpPr>
            <a:spLocks noGrp="1"/>
          </p:cNvSpPr>
          <p:nvPr>
            <p:ph idx="1"/>
          </p:nvPr>
        </p:nvSpPr>
        <p:spPr>
          <a:xfrm>
            <a:off x="643467" y="1782981"/>
            <a:ext cx="6891187" cy="4393982"/>
          </a:xfrm>
        </p:spPr>
        <p:txBody>
          <a:bodyPr vert="horz" lIns="91440" tIns="45720" rIns="91440" bIns="45720" rtlCol="0">
            <a:normAutofit/>
          </a:bodyPr>
          <a:lstStyle/>
          <a:p>
            <a:r>
              <a:rPr lang="en-US" sz="2000">
                <a:cs typeface="Calibri"/>
              </a:rPr>
              <a:t>Αρνητικό για το παιδί, καθώς διχάζεται ανάμεσα σε δύο εκδοχές κατάλληλης συμπεριφοράς στο γραπτό λόγο και στην έννοια του γραμματισμού</a:t>
            </a:r>
          </a:p>
          <a:p>
            <a:r>
              <a:rPr lang="en-US" sz="2000">
                <a:cs typeface="Calibri"/>
              </a:rPr>
              <a:t>Έρευνα της Heath (1986) στις ΗΠΑ: κινεζικές οικογένειες - πραγματολογικές ερωτήσεις στα παιδιά, αξιολόγηση γλώσσας, συμπλήρωναν το ρόλο του σχολείου</a:t>
            </a:r>
          </a:p>
          <a:p>
            <a:r>
              <a:rPr lang="en-US" sz="2000">
                <a:cs typeface="Calibri"/>
              </a:rPr>
              <a:t>Μεξικανικές οικογένειες: μέλη ευρύτερης οικογένειας μοιράζονταν ευθύνη ανατροφής παιδιών, μεγαλύτερα παιδιά φρόντιζαν τα μικρότερα, βίωναν τη συνεχή ροή της γλώσσας, σεβασμό προς τους μεγαλύτερους</a:t>
            </a:r>
          </a:p>
        </p:txBody>
      </p:sp>
      <p:pic>
        <p:nvPicPr>
          <p:cNvPr id="5" name="Picture 4">
            <a:extLst>
              <a:ext uri="{FF2B5EF4-FFF2-40B4-BE49-F238E27FC236}">
                <a16:creationId xmlns:a16="http://schemas.microsoft.com/office/drawing/2014/main" id="{F6D86AA1-6AA3-4B59-BD9F-A6565036B926}"/>
              </a:ext>
            </a:extLst>
          </p:cNvPr>
          <p:cNvPicPr>
            <a:picLocks noChangeAspect="1"/>
          </p:cNvPicPr>
          <p:nvPr/>
        </p:nvPicPr>
        <p:blipFill rotWithShape="1">
          <a:blip r:embed="rId2"/>
          <a:srcRect l="32719" r="27802" b="-3"/>
          <a:stretch/>
        </p:blipFill>
        <p:spPr>
          <a:xfrm>
            <a:off x="8129873" y="10"/>
            <a:ext cx="4062128" cy="6857990"/>
          </a:xfrm>
          <a:prstGeom prst="rect">
            <a:avLst/>
          </a:prstGeom>
        </p:spPr>
      </p:pic>
    </p:spTree>
    <p:extLst>
      <p:ext uri="{BB962C8B-B14F-4D97-AF65-F5344CB8AC3E}">
        <p14:creationId xmlns:p14="http://schemas.microsoft.com/office/powerpoint/2010/main" val="700389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2E90D-2B35-4790-AC17-E9773637741C}"/>
              </a:ext>
            </a:extLst>
          </p:cNvPr>
          <p:cNvSpPr>
            <a:spLocks noGrp="1"/>
          </p:cNvSpPr>
          <p:nvPr>
            <p:ph type="title"/>
          </p:nvPr>
        </p:nvSpPr>
        <p:spPr>
          <a:xfrm>
            <a:off x="686834" y="1153572"/>
            <a:ext cx="3200400" cy="4461163"/>
          </a:xfrm>
        </p:spPr>
        <p:txBody>
          <a:bodyPr>
            <a:normAutofit/>
          </a:bodyPr>
          <a:lstStyle/>
          <a:p>
            <a:r>
              <a:rPr lang="en-US" sz="3400">
                <a:solidFill>
                  <a:srgbClr val="FFFFFF"/>
                </a:solidFill>
                <a:cs typeface="Calibri Light"/>
              </a:rPr>
              <a:t>Αυτές οι πρακτικές κοινωνικοποίησης διαφέρουν από τις προσδοκώμενες χρήσεις της γλώσσας του σχολείου</a:t>
            </a:r>
            <a:endParaRPr lang="en-US" sz="3400">
              <a:solidFill>
                <a:srgbClr val="FFFFFF"/>
              </a:solidFill>
            </a:endParaRPr>
          </a:p>
        </p:txBody>
      </p:sp>
      <p:sp>
        <p:nvSpPr>
          <p:cNvPr id="3" name="Content Placeholder 2">
            <a:extLst>
              <a:ext uri="{FF2B5EF4-FFF2-40B4-BE49-F238E27FC236}">
                <a16:creationId xmlns:a16="http://schemas.microsoft.com/office/drawing/2014/main" id="{6DB9DD17-9C22-401C-8C27-20480FA1C8C7}"/>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dirty="0" err="1">
                <a:cs typeface="Calibri"/>
              </a:rPr>
              <a:t>Κι</a:t>
            </a:r>
            <a:r>
              <a:rPr lang="en-US" dirty="0">
                <a:cs typeface="Calibri"/>
              </a:rPr>
              <a:t> </a:t>
            </a:r>
            <a:r>
              <a:rPr lang="en-US" dirty="0" err="1">
                <a:cs typeface="Calibri"/>
              </a:rPr>
              <a:t>έτσι</a:t>
            </a:r>
            <a:r>
              <a:rPr lang="en-US" dirty="0">
                <a:cs typeface="Calibri"/>
              </a:rPr>
              <a:t> </a:t>
            </a:r>
            <a:r>
              <a:rPr lang="en-US" dirty="0" err="1">
                <a:cs typeface="Calibri"/>
              </a:rPr>
              <a:t>γι</a:t>
            </a:r>
            <a:r>
              <a:rPr lang="en-US" dirty="0">
                <a:cs typeface="Calibri"/>
              </a:rPr>
              <a:t>α διαφορετικ</a:t>
            </a:r>
            <a:r>
              <a:rPr lang="el-GR" dirty="0">
                <a:cs typeface="Calibri"/>
              </a:rPr>
              <a:t>έ</a:t>
            </a:r>
            <a:r>
              <a:rPr lang="en-US" dirty="0">
                <a:cs typeface="Calibri"/>
              </a:rPr>
              <a:t>ς π</a:t>
            </a:r>
            <a:r>
              <a:rPr lang="en-US" dirty="0" err="1">
                <a:cs typeface="Calibri"/>
              </a:rPr>
              <a:t>ολιτιστικές</a:t>
            </a:r>
            <a:r>
              <a:rPr lang="en-US" dirty="0">
                <a:cs typeface="Calibri"/>
              </a:rPr>
              <a:t> </a:t>
            </a:r>
            <a:r>
              <a:rPr lang="en-US" dirty="0" err="1">
                <a:cs typeface="Calibri"/>
              </a:rPr>
              <a:t>κι</a:t>
            </a:r>
            <a:r>
              <a:rPr lang="en-US" dirty="0">
                <a:cs typeface="Calibri"/>
              </a:rPr>
              <a:t> </a:t>
            </a:r>
            <a:r>
              <a:rPr lang="en-US" dirty="0" err="1">
                <a:cs typeface="Calibri"/>
              </a:rPr>
              <a:t>εθνοτικές</a:t>
            </a:r>
            <a:r>
              <a:rPr lang="en-US" dirty="0">
                <a:cs typeface="Calibri"/>
              </a:rPr>
              <a:t> </a:t>
            </a:r>
            <a:r>
              <a:rPr lang="en-US" dirty="0" err="1">
                <a:cs typeface="Calibri"/>
              </a:rPr>
              <a:t>ομάδες</a:t>
            </a:r>
            <a:r>
              <a:rPr lang="en-US" dirty="0">
                <a:cs typeface="Calibri"/>
              </a:rPr>
              <a:t> το </a:t>
            </a:r>
            <a:r>
              <a:rPr lang="en-US" dirty="0" err="1">
                <a:cs typeface="Calibri"/>
              </a:rPr>
              <a:t>σχολείο</a:t>
            </a:r>
            <a:r>
              <a:rPr lang="en-US" dirty="0">
                <a:cs typeface="Calibri"/>
              </a:rPr>
              <a:t> μπ</a:t>
            </a:r>
            <a:r>
              <a:rPr lang="en-US" dirty="0" err="1">
                <a:cs typeface="Calibri"/>
              </a:rPr>
              <a:t>ορεί</a:t>
            </a:r>
            <a:r>
              <a:rPr lang="en-US" dirty="0">
                <a:cs typeface="Calibri"/>
              </a:rPr>
              <a:t> να κα</a:t>
            </a:r>
            <a:r>
              <a:rPr lang="en-US" dirty="0" err="1">
                <a:cs typeface="Calibri"/>
              </a:rPr>
              <a:t>θιστά</a:t>
            </a:r>
            <a:r>
              <a:rPr lang="en-US" dirty="0">
                <a:cs typeface="Calibri"/>
              </a:rPr>
              <a:t>  </a:t>
            </a:r>
            <a:r>
              <a:rPr lang="en-US" dirty="0" err="1">
                <a:cs typeface="Calibri"/>
              </a:rPr>
              <a:t>μι</a:t>
            </a:r>
            <a:r>
              <a:rPr lang="en-US" dirty="0">
                <a:cs typeface="Calibri"/>
              </a:rPr>
              <a:t>α πιο τρομακτική εμπειρία</a:t>
            </a:r>
          </a:p>
          <a:p>
            <a:r>
              <a:rPr lang="en-US" dirty="0" err="1">
                <a:cs typeface="Calibri"/>
              </a:rPr>
              <a:t>Οι</a:t>
            </a:r>
            <a:r>
              <a:rPr lang="en-US" dirty="0">
                <a:cs typeface="Calibri"/>
              </a:rPr>
              <a:t> </a:t>
            </a:r>
            <a:r>
              <a:rPr lang="en-US" dirty="0" err="1">
                <a:cs typeface="Calibri"/>
              </a:rPr>
              <a:t>δι</a:t>
            </a:r>
            <a:r>
              <a:rPr lang="en-US" dirty="0">
                <a:cs typeface="Calibri"/>
              </a:rPr>
              <a:t>αφορ</a:t>
            </a:r>
            <a:r>
              <a:rPr lang="el-GR" dirty="0">
                <a:cs typeface="Calibri"/>
              </a:rPr>
              <a:t>έ</a:t>
            </a:r>
            <a:r>
              <a:rPr lang="en-US" dirty="0">
                <a:cs typeface="Calibri"/>
              </a:rPr>
              <a:t>ς μεταξύ γλωσσικών μειονοτήτων καθώς επίσης και μεταξύ αυτών και της γλωσσικής πλειονότητας ίσως επηρεάζουν την πρόσκτηση γραφής κι ανάγνωσης στο σχολείο</a:t>
            </a:r>
          </a:p>
        </p:txBody>
      </p:sp>
    </p:spTree>
    <p:extLst>
      <p:ext uri="{BB962C8B-B14F-4D97-AF65-F5344CB8AC3E}">
        <p14:creationId xmlns:p14="http://schemas.microsoft.com/office/powerpoint/2010/main" val="38440686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1399</Words>
  <Application>Microsoft Office PowerPoint</Application>
  <PresentationFormat>Ευρεία οθόνη</PresentationFormat>
  <Paragraphs>102</Paragraphs>
  <Slides>24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24</vt:i4>
      </vt:variant>
    </vt:vector>
  </HeadingPairs>
  <TitlesOfParts>
    <vt:vector size="28" baseType="lpstr">
      <vt:lpstr>Arial</vt:lpstr>
      <vt:lpstr>Calibri</vt:lpstr>
      <vt:lpstr>Calibri Light</vt:lpstr>
      <vt:lpstr>Office Theme</vt:lpstr>
      <vt:lpstr>Η κοινωνικοπολιτισμική προσέγγιση  και Η κριτική προσέγγιση</vt:lpstr>
      <vt:lpstr>Η κοινωνικοπολιτισμική προσέγγιση</vt:lpstr>
      <vt:lpstr>Πολιτισμικός γραμματισμός</vt:lpstr>
      <vt:lpstr>Πολυπολιτισμικός γραμματισμός</vt:lpstr>
      <vt:lpstr>Γραμματισμός στη μητρική γλώσσα</vt:lpstr>
      <vt:lpstr>Τοπικός αλφαβητισμός</vt:lpstr>
      <vt:lpstr>Σχέση εθνοτικής κουλτούρας και πρόσκτησης γραμματισμού</vt:lpstr>
      <vt:lpstr>Αναντιστοιχία σχολείου και εθνοτικής ομάδας </vt:lpstr>
      <vt:lpstr>Αυτές οι πρακτικές κοινωνικοποίησης διαφέρουν από τις προσδοκώμενες χρήσεις της γλώσσας του σχολείου</vt:lpstr>
      <vt:lpstr>Είδη γλωσσικής χρήσης που συμβάλλουν στην επιτυχία στο σχολείο (Heath, 1986)</vt:lpstr>
      <vt:lpstr>Διαφορετικοί βαθμοί οικειότητας απέναντι στον γραμματισμό</vt:lpstr>
      <vt:lpstr>Δύο κοινότητες - Διαφορετικές πρακτικές γραμματισμού (Heath, 1982,1983)</vt:lpstr>
      <vt:lpstr>Κριτική προσέγγιση του γραμματισμού</vt:lpstr>
      <vt:lpstr>Ο γραμματισμός δε βελτιώνει οπωσδήποτε τις πιθανότητες εργασίας κλπ.</vt:lpstr>
      <vt:lpstr>Περιοριστική μορφή γραμματισμού</vt:lpstr>
      <vt:lpstr>Γραμματισμός με στόχο την ενδυνάμωση</vt:lpstr>
      <vt:lpstr>Κριτικός γραμματισμός</vt:lpstr>
      <vt:lpstr>Τρόποι επίτευξης κριτικού γραμματισμού</vt:lpstr>
      <vt:lpstr>Μέσω του γραμματισμού οι άνθρωποι μπορούν να κατανοήσουν την πολιτική εξουσία και δραστηριότητα και να αρχίουν να εργάζονται συλλογικά για να αλλάξουν την κοινωνία να ενεργήσουν με τον κατάλληλο τρόπο, να παραπονεθούν, να διεκδικήσουν τα φυσικά τους δικαιώματα και να απαιτήσουν ισότητα στην πρόσβαση.</vt:lpstr>
      <vt:lpstr>Ριζοσπαστική άποψη για το γραμματισμό σε αντιδιαστολή με την ολιστική προσέγγιση</vt:lpstr>
      <vt:lpstr>Προσέγγιση κριτικού γραμματισμού</vt:lpstr>
      <vt:lpstr>Φάσεις δημιουργικής ανάγνωσης με βάση τον Paulo Freire (Ada,1988a, 1988b)</vt:lpstr>
      <vt:lpstr>Σύγκριση εφαρμογής λειτουργικής- κριτικής προσέγγισηςκαι διαφορετική ιδεολογία αυτών</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Chrysanthi Tiliakou</cp:lastModifiedBy>
  <cp:revision>9</cp:revision>
  <dcterms:created xsi:type="dcterms:W3CDTF">2020-11-01T20:02:23Z</dcterms:created>
  <dcterms:modified xsi:type="dcterms:W3CDTF">2022-12-18T17:50:40Z</dcterms:modified>
</cp:coreProperties>
</file>