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 id="268" r:id="rId15"/>
    <p:sldId id="269" r:id="rId16"/>
    <p:sldId id="270" r:id="rId17"/>
    <p:sldId id="280" r:id="rId18"/>
    <p:sldId id="281" r:id="rId19"/>
    <p:sldId id="282" r:id="rId20"/>
    <p:sldId id="283" r:id="rId21"/>
    <p:sldId id="284" r:id="rId22"/>
    <p:sldId id="285" r:id="rId23"/>
    <p:sldId id="286" r:id="rId24"/>
    <p:sldId id="287" r:id="rId25"/>
    <p:sldId id="288" r:id="rId26"/>
    <p:sldId id="279"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4" d="100"/>
          <a:sy n="134" d="100"/>
        </p:scale>
        <p:origin x="144" y="1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D5E7DA-A5E3-4A21-8CF8-412474350729}" type="datetimeFigureOut">
              <a:rPr lang="el-GR" smtClean="0"/>
              <a:pPr/>
              <a:t>24/10/2022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D5E7DA-A5E3-4A21-8CF8-412474350729}" type="datetimeFigureOut">
              <a:rPr lang="el-GR" smtClean="0"/>
              <a:pPr/>
              <a:t>24/10/2022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15D09-216B-426F-8A1A-A0B1542F3F4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err="1"/>
              <a:t>Γραμματισμός</a:t>
            </a:r>
            <a:endParaRPr lang="el-GR" dirty="0"/>
          </a:p>
        </p:txBody>
      </p:sp>
      <p:sp>
        <p:nvSpPr>
          <p:cNvPr id="3" name="2 - Υπότιτλος"/>
          <p:cNvSpPr>
            <a:spLocks noGrp="1"/>
          </p:cNvSpPr>
          <p:nvPr>
            <p:ph type="subTitle" idx="1"/>
          </p:nvPr>
        </p:nvSpPr>
        <p:spPr/>
        <p:txBody>
          <a:bodyPr/>
          <a:lstStyle/>
          <a:p>
            <a:r>
              <a:rPr lang="el-GR" dirty="0"/>
              <a:t>Γενικά – Είδη - Ορισμοί</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Κοινωνικός </a:t>
            </a:r>
            <a:r>
              <a:rPr lang="el-GR" dirty="0" err="1"/>
              <a:t>γραμματισμός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a:t>Όσο πιο πολύπλοκη γίνεται η επικοινωνία σε μια κοινωνία, όσο πιο πολύμορφα είναι τα κείμενα που παράγονται στο πλαίσιο της λειτουργίας των θεσμών της και όσο πιο ισχυρές γίνονται οι πιέσεις στην αγορά εργασίας τόσο αυξάνονται οι απαιτήσεις για την εκπαίδευση σε είδη </a:t>
            </a:r>
            <a:r>
              <a:rPr lang="el-GR" dirty="0" err="1"/>
              <a:t>γραμματισμού</a:t>
            </a:r>
            <a:r>
              <a:rPr lang="el-GR" dirty="0"/>
              <a:t>. Το ρόλο να βοηθήσει τους νέους ανθρώπους να αναπτύξουν το επίπεδο </a:t>
            </a:r>
            <a:r>
              <a:rPr lang="el-GR" dirty="0" err="1"/>
              <a:t>γραμματισμού</a:t>
            </a:r>
            <a:r>
              <a:rPr lang="el-GR" dirty="0"/>
              <a:t> και τα είδη </a:t>
            </a:r>
            <a:r>
              <a:rPr lang="el-GR" dirty="0" err="1"/>
              <a:t>γραμματισμού</a:t>
            </a:r>
            <a:r>
              <a:rPr lang="el-GR" dirty="0"/>
              <a:t> που απαιτεί η κοινωνία για το παρόν και το μέλλον αναλαμβάνει το σχολείο.</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Ανάγνωση</a:t>
            </a:r>
          </a:p>
        </p:txBody>
      </p:sp>
      <p:sp>
        <p:nvSpPr>
          <p:cNvPr id="3" name="2 - Θέση περιεχομένου"/>
          <p:cNvSpPr>
            <a:spLocks noGrp="1"/>
          </p:cNvSpPr>
          <p:nvPr>
            <p:ph idx="1"/>
          </p:nvPr>
        </p:nvSpPr>
        <p:spPr/>
        <p:txBody>
          <a:bodyPr>
            <a:normAutofit fontScale="92500" lnSpcReduction="20000"/>
          </a:bodyPr>
          <a:lstStyle/>
          <a:p>
            <a:r>
              <a:rPr lang="el-GR" dirty="0"/>
              <a:t>Η ανάγνωση, κατανόηση ή συγγραφή είναι αποτέλεσμα ποικίλων κοινωνικών και ιστορικών πρακτικών.</a:t>
            </a:r>
          </a:p>
          <a:p>
            <a:r>
              <a:rPr lang="el-GR" dirty="0"/>
              <a:t>Το σχολείο φέρνει τους ανθρώπους σε πρώτη επαφή με κοινωνικούς θεσμούς και μορφές </a:t>
            </a:r>
            <a:r>
              <a:rPr lang="el-GR" dirty="0" err="1"/>
              <a:t>γραμματισμού</a:t>
            </a:r>
            <a:r>
              <a:rPr lang="el-GR" dirty="0"/>
              <a:t> τους.</a:t>
            </a:r>
          </a:p>
          <a:p>
            <a:r>
              <a:rPr lang="el-GR" dirty="0"/>
              <a:t>Στη συνέχεια ανάλογα με την πρόσβαση και την εμπειρία τους σε συγκεκριμένα κοινωνικά περιβάλλοντα διαμορφώνουν κοινωνική ταυτότητα που τους επιτρέπει κατανόηση διαφόρων ειδών λόγου</a:t>
            </a:r>
          </a:p>
          <a:p>
            <a:endParaRPr lang="el-GR" dirty="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Ανάγνωση - Γραφή</a:t>
            </a:r>
          </a:p>
        </p:txBody>
      </p:sp>
      <p:sp>
        <p:nvSpPr>
          <p:cNvPr id="3" name="2 - Θέση περιεχομένου"/>
          <p:cNvSpPr>
            <a:spLocks noGrp="1"/>
          </p:cNvSpPr>
          <p:nvPr>
            <p:ph idx="1"/>
          </p:nvPr>
        </p:nvSpPr>
        <p:spPr/>
        <p:txBody>
          <a:bodyPr>
            <a:normAutofit fontScale="92500" lnSpcReduction="20000"/>
          </a:bodyPr>
          <a:lstStyle/>
          <a:p>
            <a:r>
              <a:rPr lang="en-US" dirty="0"/>
              <a:t>O </a:t>
            </a:r>
            <a:r>
              <a:rPr lang="el-GR" dirty="0"/>
              <a:t>αναγνώστης (κατά τον </a:t>
            </a:r>
            <a:r>
              <a:rPr lang="en-US" dirty="0" err="1"/>
              <a:t>Freire</a:t>
            </a:r>
            <a:r>
              <a:rPr lang="en-US" dirty="0"/>
              <a:t> ( </a:t>
            </a:r>
            <a:r>
              <a:rPr lang="en-US" dirty="0" err="1"/>
              <a:t>Freire</a:t>
            </a:r>
            <a:r>
              <a:rPr lang="en-US" dirty="0"/>
              <a:t> &amp; </a:t>
            </a:r>
            <a:r>
              <a:rPr lang="en-US" dirty="0" err="1"/>
              <a:t>Macedo</a:t>
            </a:r>
            <a:r>
              <a:rPr lang="en-US" dirty="0"/>
              <a:t> 1987)</a:t>
            </a:r>
            <a:r>
              <a:rPr lang="el-GR" dirty="0"/>
              <a:t> προσεγγίζει κριτικά ένα κείμενο με την προηγούμενη γνώση του κόσμου που φέρνει μαζί του.</a:t>
            </a:r>
          </a:p>
          <a:p>
            <a:r>
              <a:rPr lang="el-GR" dirty="0"/>
              <a:t>Η συγγραφή  προϋποθέτει την εκμάθηση κάποιας «τεχνολογίας» και είναι και αυτή αποτέλεσμα περίπλοκης κοινωνικής διαδικασίας</a:t>
            </a:r>
          </a:p>
          <a:p>
            <a:r>
              <a:rPr lang="el-GR" dirty="0"/>
              <a:t>Διαφορετικά είδη κειμένου απαιτούν διαφορετικές τεχνικές ανάγνωσης και παραγωγής αλλά κατανόηση του </a:t>
            </a:r>
            <a:r>
              <a:rPr lang="el-GR" dirty="0" err="1"/>
              <a:t>συγκειμενικού</a:t>
            </a:r>
            <a:r>
              <a:rPr lang="el-GR" dirty="0"/>
              <a:t> τους πλαισίου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a:t>Μονοτροπικά</a:t>
            </a:r>
            <a:r>
              <a:rPr lang="el-GR" dirty="0"/>
              <a:t> – </a:t>
            </a:r>
            <a:r>
              <a:rPr lang="el-GR" dirty="0" err="1"/>
              <a:t>πολυτροπικά</a:t>
            </a:r>
            <a:r>
              <a:rPr lang="el-GR" dirty="0"/>
              <a:t> κείμενα</a:t>
            </a:r>
          </a:p>
        </p:txBody>
      </p:sp>
      <p:sp>
        <p:nvSpPr>
          <p:cNvPr id="3" name="2 - Θέση περιεχομένου"/>
          <p:cNvSpPr>
            <a:spLocks noGrp="1"/>
          </p:cNvSpPr>
          <p:nvPr>
            <p:ph idx="1"/>
          </p:nvPr>
        </p:nvSpPr>
        <p:spPr/>
        <p:txBody>
          <a:bodyPr>
            <a:normAutofit lnSpcReduction="10000"/>
          </a:bodyPr>
          <a:lstStyle/>
          <a:p>
            <a:r>
              <a:rPr lang="el-GR" dirty="0" err="1"/>
              <a:t>Μονοτροπικό</a:t>
            </a:r>
            <a:r>
              <a:rPr lang="el-GR" dirty="0"/>
              <a:t>: χρησιμοποιεί μόνο ένα σημειωτικό τρόπο για τη μετάδοση μηνυμάτων ( πχ μόνο το γλωσσικό ή μόνο το οπτικό)</a:t>
            </a:r>
          </a:p>
          <a:p>
            <a:r>
              <a:rPr lang="el-GR" dirty="0" err="1"/>
              <a:t>Πολυτροπικό</a:t>
            </a:r>
            <a:r>
              <a:rPr lang="el-GR" dirty="0"/>
              <a:t>: χρησιμοποιεί συνδυασμό σημειωτικών τρόπων ( πχ τα περισσότερα κείμενα σχολικών βιβλίων, εφημερίδων, τηλεόρασης συνδυάζουν γλώσσα και εικόνα ή και μουσική)</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Ακαδημαϊκός </a:t>
            </a:r>
            <a:r>
              <a:rPr lang="el-GR" dirty="0" err="1"/>
              <a:t>γραμματισμός</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a:t>Επικοινωνιακές δεξιότητες που απαιτείται να αναπτύξουν οι νέοι φοιτητές-</a:t>
            </a:r>
            <a:r>
              <a:rPr lang="el-GR" dirty="0" err="1"/>
              <a:t>τριες</a:t>
            </a:r>
            <a:r>
              <a:rPr lang="el-GR" dirty="0"/>
              <a:t> ώστε να ανταπεξέλθουν στις απαιτήσεις του πανεπιστημιακού χώρου και να ολοκληρώσουν με επιτυχία τις σπουδές τους.</a:t>
            </a:r>
          </a:p>
          <a:p>
            <a:endParaRPr lang="el-GR" dirty="0"/>
          </a:p>
          <a:p>
            <a:pPr>
              <a:buNone/>
            </a:pPr>
            <a:r>
              <a:rPr lang="el-GR" dirty="0"/>
              <a:t>Άλλο είδος </a:t>
            </a:r>
            <a:r>
              <a:rPr lang="el-GR" dirty="0" err="1"/>
              <a:t>γραμματισμού</a:t>
            </a:r>
            <a:r>
              <a:rPr lang="el-GR" dirty="0"/>
              <a:t> αποτελεί και η γνώση χρήσης νέων </a:t>
            </a:r>
            <a:r>
              <a:rPr lang="el-GR" dirty="0" err="1"/>
              <a:t>κειμενικών</a:t>
            </a:r>
            <a:r>
              <a:rPr lang="el-GR" dirty="0"/>
              <a:t> ειδών όπως τα μηνύματα ηλεκτρονικού ταχυδρομείου (μεταξύ γραπτού και προφορικού λόγου)</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Λειτουργικός </a:t>
            </a:r>
            <a:r>
              <a:rPr lang="el-GR" dirty="0" err="1"/>
              <a:t>Γραμματισμός</a:t>
            </a:r>
            <a:endParaRPr lang="el-GR" dirty="0"/>
          </a:p>
        </p:txBody>
      </p:sp>
      <p:sp>
        <p:nvSpPr>
          <p:cNvPr id="3" name="2 - Θέση περιεχομένου"/>
          <p:cNvSpPr>
            <a:spLocks noGrp="1"/>
          </p:cNvSpPr>
          <p:nvPr>
            <p:ph idx="1"/>
          </p:nvPr>
        </p:nvSpPr>
        <p:spPr/>
        <p:txBody>
          <a:bodyPr/>
          <a:lstStyle/>
          <a:p>
            <a:r>
              <a:rPr lang="el-GR" dirty="0"/>
              <a:t>Δεξιότητες που χρειάζονται να αναπτύξουν  τα άτομα για να ανταπεξέλθουν στις απαιτήσεις της σημερινής αγοράς εργασίας (μετρήσιμος και ποσοτικός </a:t>
            </a:r>
            <a:r>
              <a:rPr lang="el-GR" dirty="0" err="1"/>
              <a:t>γραμματισμός</a:t>
            </a:r>
            <a:r>
              <a:rPr lang="el-GR"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Κριτικός </a:t>
            </a:r>
            <a:r>
              <a:rPr lang="el-GR" dirty="0" err="1"/>
              <a:t>γραμματισμός</a:t>
            </a:r>
            <a:endParaRPr lang="el-GR" dirty="0"/>
          </a:p>
        </p:txBody>
      </p:sp>
      <p:sp>
        <p:nvSpPr>
          <p:cNvPr id="3" name="2 - Θέση περιεχομένου"/>
          <p:cNvSpPr>
            <a:spLocks noGrp="1"/>
          </p:cNvSpPr>
          <p:nvPr>
            <p:ph idx="1"/>
          </p:nvPr>
        </p:nvSpPr>
        <p:spPr/>
        <p:txBody>
          <a:bodyPr/>
          <a:lstStyle/>
          <a:p>
            <a:r>
              <a:rPr lang="el-GR" dirty="0"/>
              <a:t>Ευαισθητοποίηση των πολιτών στις λειτουργίες των  κυρίαρχων μορφών </a:t>
            </a:r>
            <a:r>
              <a:rPr lang="el-GR" dirty="0" err="1"/>
              <a:t>γραμματισμού</a:t>
            </a:r>
            <a:r>
              <a:rPr lang="el-GR" dirty="0"/>
              <a:t> και στην ανάπτυξη κριτικής σκέψης απέναντί τους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B85DA6-1BC1-4760-9976-3F5A047F0177}"/>
              </a:ext>
            </a:extLst>
          </p:cNvPr>
          <p:cNvSpPr>
            <a:spLocks noGrp="1"/>
          </p:cNvSpPr>
          <p:nvPr>
            <p:ph type="title"/>
          </p:nvPr>
        </p:nvSpPr>
        <p:spPr/>
        <p:txBody>
          <a:bodyPr>
            <a:normAutofit fontScale="90000"/>
          </a:bodyPr>
          <a:lstStyle/>
          <a:p>
            <a:r>
              <a:rPr lang="el-GR" dirty="0"/>
              <a:t>Πολλαπλοί </a:t>
            </a:r>
            <a:r>
              <a:rPr lang="el-GR" dirty="0" err="1"/>
              <a:t>γραμματισμοί</a:t>
            </a:r>
            <a:r>
              <a:rPr lang="el-GR" dirty="0"/>
              <a:t> </a:t>
            </a:r>
            <a:r>
              <a:rPr lang="el-GR" sz="4000" dirty="0"/>
              <a:t>(Παπούλια- Τζελέπη, 2004)</a:t>
            </a:r>
          </a:p>
        </p:txBody>
      </p:sp>
      <p:sp>
        <p:nvSpPr>
          <p:cNvPr id="3" name="Θέση περιεχομένου 2">
            <a:extLst>
              <a:ext uri="{FF2B5EF4-FFF2-40B4-BE49-F238E27FC236}">
                <a16:creationId xmlns:a16="http://schemas.microsoft.com/office/drawing/2014/main" id="{083702BC-01F3-4525-BAD3-62260C84157F}"/>
              </a:ext>
            </a:extLst>
          </p:cNvPr>
          <p:cNvSpPr>
            <a:spLocks noGrp="1"/>
          </p:cNvSpPr>
          <p:nvPr>
            <p:ph idx="1"/>
          </p:nvPr>
        </p:nvSpPr>
        <p:spPr/>
        <p:txBody>
          <a:bodyPr/>
          <a:lstStyle/>
          <a:p>
            <a:r>
              <a:rPr lang="el-GR" dirty="0"/>
              <a:t>Για να λειτουργήσουν οι νέοι άνθρωποι ως πληροφορημένοι και αποτελεσματικοί πολίτες σε μια δημοκρατική κοινωνία.</a:t>
            </a:r>
          </a:p>
          <a:p>
            <a:r>
              <a:rPr lang="el-GR" dirty="0" err="1"/>
              <a:t>Παραδοσικός</a:t>
            </a:r>
            <a:r>
              <a:rPr lang="el-GR" dirty="0"/>
              <a:t> </a:t>
            </a:r>
            <a:r>
              <a:rPr lang="el-GR" dirty="0" err="1"/>
              <a:t>γραμματιμός</a:t>
            </a:r>
            <a:r>
              <a:rPr lang="el-GR" dirty="0"/>
              <a:t>- μαθηματικός </a:t>
            </a:r>
            <a:r>
              <a:rPr lang="el-GR" dirty="0" err="1"/>
              <a:t>γραμματισμός</a:t>
            </a:r>
            <a:r>
              <a:rPr lang="el-GR" dirty="0"/>
              <a:t> (</a:t>
            </a:r>
            <a:r>
              <a:rPr lang="en-US" dirty="0"/>
              <a:t>numeracy) </a:t>
            </a:r>
            <a:r>
              <a:rPr lang="el-GR" dirty="0"/>
              <a:t>– </a:t>
            </a:r>
            <a:r>
              <a:rPr lang="el-GR" dirty="0" err="1"/>
              <a:t>γραμματισμός</a:t>
            </a:r>
            <a:r>
              <a:rPr lang="el-GR" dirty="0"/>
              <a:t> στις φυσικές επιστήμες (</a:t>
            </a:r>
            <a:r>
              <a:rPr lang="en-US" dirty="0"/>
              <a:t>science literacy)</a:t>
            </a:r>
            <a:endParaRPr lang="el-GR" dirty="0"/>
          </a:p>
        </p:txBody>
      </p:sp>
    </p:spTree>
    <p:extLst>
      <p:ext uri="{BB962C8B-B14F-4D97-AF65-F5344CB8AC3E}">
        <p14:creationId xmlns:p14="http://schemas.microsoft.com/office/powerpoint/2010/main" val="1647999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A3D152-57C6-4E8C-B54D-38233FC0681E}"/>
              </a:ext>
            </a:extLst>
          </p:cNvPr>
          <p:cNvSpPr>
            <a:spLocks noGrp="1"/>
          </p:cNvSpPr>
          <p:nvPr>
            <p:ph type="title"/>
          </p:nvPr>
        </p:nvSpPr>
        <p:spPr/>
        <p:txBody>
          <a:bodyPr>
            <a:normAutofit fontScale="90000"/>
          </a:bodyPr>
          <a:lstStyle/>
          <a:p>
            <a:r>
              <a:rPr lang="el-GR" dirty="0"/>
              <a:t>Αναλυτικά προγράμματα σε πολλές χώρες</a:t>
            </a:r>
          </a:p>
        </p:txBody>
      </p:sp>
      <p:sp>
        <p:nvSpPr>
          <p:cNvPr id="3" name="Θέση περιεχομένου 2">
            <a:extLst>
              <a:ext uri="{FF2B5EF4-FFF2-40B4-BE49-F238E27FC236}">
                <a16:creationId xmlns:a16="http://schemas.microsoft.com/office/drawing/2014/main" id="{54FC013B-4FC7-48AD-859C-AB33DEF94142}"/>
              </a:ext>
            </a:extLst>
          </p:cNvPr>
          <p:cNvSpPr>
            <a:spLocks noGrp="1"/>
          </p:cNvSpPr>
          <p:nvPr>
            <p:ph idx="1"/>
          </p:nvPr>
        </p:nvSpPr>
        <p:spPr/>
        <p:txBody>
          <a:bodyPr/>
          <a:lstStyle/>
          <a:p>
            <a:r>
              <a:rPr lang="el-GR" dirty="0"/>
              <a:t>ΟΙ μαθητές να είναι γραμματισμένοι τόσο στην κινούμενη εικόνα και τα γραφικά όσο και ικανοί να διαβάζουν και να γράφουν.</a:t>
            </a:r>
          </a:p>
          <a:p>
            <a:endParaRPr lang="el-GR" dirty="0"/>
          </a:p>
        </p:txBody>
      </p:sp>
    </p:spTree>
    <p:extLst>
      <p:ext uri="{BB962C8B-B14F-4D97-AF65-F5344CB8AC3E}">
        <p14:creationId xmlns:p14="http://schemas.microsoft.com/office/powerpoint/2010/main" val="2431722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61C9FE-2F09-4445-9A29-896DE8330892}"/>
              </a:ext>
            </a:extLst>
          </p:cNvPr>
          <p:cNvSpPr>
            <a:spLocks noGrp="1"/>
          </p:cNvSpPr>
          <p:nvPr>
            <p:ph type="title"/>
          </p:nvPr>
        </p:nvSpPr>
        <p:spPr/>
        <p:txBody>
          <a:bodyPr>
            <a:normAutofit fontScale="90000"/>
          </a:bodyPr>
          <a:lstStyle/>
          <a:p>
            <a:r>
              <a:rPr lang="el-GR" dirty="0" err="1"/>
              <a:t>Γραμματισμοί</a:t>
            </a:r>
            <a:r>
              <a:rPr lang="el-GR" dirty="0"/>
              <a:t> της «</a:t>
            </a:r>
            <a:r>
              <a:rPr lang="el-GR" dirty="0" err="1"/>
              <a:t>μετατυπογραφικής</a:t>
            </a:r>
            <a:r>
              <a:rPr lang="el-GR" dirty="0"/>
              <a:t> εποχής»</a:t>
            </a:r>
          </a:p>
        </p:txBody>
      </p:sp>
      <p:sp>
        <p:nvSpPr>
          <p:cNvPr id="3" name="Θέση περιεχομένου 2">
            <a:extLst>
              <a:ext uri="{FF2B5EF4-FFF2-40B4-BE49-F238E27FC236}">
                <a16:creationId xmlns:a16="http://schemas.microsoft.com/office/drawing/2014/main" id="{60B13218-DB26-405F-9D16-3E966FFE461C}"/>
              </a:ext>
            </a:extLst>
          </p:cNvPr>
          <p:cNvSpPr>
            <a:spLocks noGrp="1"/>
          </p:cNvSpPr>
          <p:nvPr>
            <p:ph idx="1"/>
          </p:nvPr>
        </p:nvSpPr>
        <p:spPr/>
        <p:txBody>
          <a:bodyPr/>
          <a:lstStyle/>
          <a:p>
            <a:r>
              <a:rPr lang="el-GR" dirty="0" err="1"/>
              <a:t>Διανοητική΄και</a:t>
            </a:r>
            <a:r>
              <a:rPr lang="el-GR" dirty="0"/>
              <a:t> πολιτισμική μετακίνηση στον τρόπο που η πληροφορία σχεδιάζεται, μεταδίδεται, ανακαλείται και προσλαμβάνεται.</a:t>
            </a:r>
          </a:p>
          <a:p>
            <a:r>
              <a:rPr lang="el-GR" dirty="0"/>
              <a:t>Τα κείμενα αυτά απαιτούν από δασκάλους και μαθητές να αναθεωρήσουν αντιλήψεις για την ανάγνωση και το γράψιμο, τα βιβλία και τη γνώση, τη διδασκαλία και τη μάθηση</a:t>
            </a:r>
          </a:p>
        </p:txBody>
      </p:sp>
    </p:spTree>
    <p:extLst>
      <p:ext uri="{BB962C8B-B14F-4D97-AF65-F5344CB8AC3E}">
        <p14:creationId xmlns:p14="http://schemas.microsoft.com/office/powerpoint/2010/main" val="2953121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Τι είναι</a:t>
            </a:r>
          </a:p>
        </p:txBody>
      </p:sp>
      <p:sp>
        <p:nvSpPr>
          <p:cNvPr id="3" name="2 - Θέση περιεχομένου"/>
          <p:cNvSpPr>
            <a:spLocks noGrp="1"/>
          </p:cNvSpPr>
          <p:nvPr>
            <p:ph idx="1"/>
          </p:nvPr>
        </p:nvSpPr>
        <p:spPr/>
        <p:txBody>
          <a:bodyPr>
            <a:normAutofit fontScale="85000" lnSpcReduction="20000"/>
          </a:bodyPr>
          <a:lstStyle/>
          <a:p>
            <a:r>
              <a:rPr lang="el-GR" dirty="0"/>
              <a:t>Ο </a:t>
            </a:r>
            <a:r>
              <a:rPr lang="el-GR" dirty="0" err="1"/>
              <a:t>γραµµατισµός</a:t>
            </a:r>
            <a:r>
              <a:rPr lang="el-GR" dirty="0"/>
              <a:t> </a:t>
            </a:r>
            <a:r>
              <a:rPr lang="el-GR" dirty="0" err="1"/>
              <a:t>περιλαµβάνει</a:t>
            </a:r>
            <a:r>
              <a:rPr lang="el-GR" dirty="0"/>
              <a:t> την έννοια του </a:t>
            </a:r>
            <a:r>
              <a:rPr lang="el-GR" dirty="0" err="1"/>
              <a:t>αλφαβητισµού</a:t>
            </a:r>
            <a:r>
              <a:rPr lang="el-GR" dirty="0"/>
              <a:t> αλλά είναι ευρύτερος από αυτόν. Πρόκειται για µ</a:t>
            </a:r>
            <a:r>
              <a:rPr lang="el-GR" dirty="0" err="1"/>
              <a:t>ετάφραση</a:t>
            </a:r>
            <a:r>
              <a:rPr lang="el-GR" dirty="0"/>
              <a:t> του αγγλικού όρου </a:t>
            </a:r>
            <a:r>
              <a:rPr lang="el-GR" dirty="0" err="1"/>
              <a:t>literacy</a:t>
            </a:r>
            <a:r>
              <a:rPr lang="el-GR" dirty="0"/>
              <a:t>, που έχει επίσης αποδοθεί στην ελληνική γλώσσα ως </a:t>
            </a:r>
            <a:r>
              <a:rPr lang="el-GR" dirty="0" err="1"/>
              <a:t>εγγραµµατοσύνη</a:t>
            </a:r>
            <a:r>
              <a:rPr lang="el-GR" dirty="0"/>
              <a:t> (βλ. </a:t>
            </a:r>
            <a:r>
              <a:rPr lang="el-GR" dirty="0" err="1"/>
              <a:t>Ong</a:t>
            </a:r>
            <a:r>
              <a:rPr lang="el-GR" dirty="0"/>
              <a:t> 1997) [1] και ο οποίος δεν αναφέρεται απλά στην ικανότητα για ανάγνωση και γραφή. </a:t>
            </a:r>
          </a:p>
          <a:p>
            <a:r>
              <a:rPr lang="el-GR" dirty="0"/>
              <a:t>αφορά </a:t>
            </a:r>
            <a:r>
              <a:rPr lang="el-GR" b="1" dirty="0"/>
              <a:t>τη δυνατότητα του </a:t>
            </a:r>
            <a:r>
              <a:rPr lang="el-GR" b="1" dirty="0" err="1"/>
              <a:t>ατόµου</a:t>
            </a:r>
            <a:r>
              <a:rPr lang="el-GR" b="1" dirty="0"/>
              <a:t> να λειτουργεί </a:t>
            </a:r>
            <a:r>
              <a:rPr lang="el-GR" b="1" dirty="0" err="1"/>
              <a:t>αποτελεσµατικά</a:t>
            </a:r>
            <a:r>
              <a:rPr lang="el-GR" b="1" dirty="0"/>
              <a:t> σε διάφορα περιβάλλοντα και καταστάσεις επικοινωνίας, </a:t>
            </a:r>
            <a:r>
              <a:rPr lang="el-GR" b="1" dirty="0" err="1"/>
              <a:t>χρησιµοποιώντας</a:t>
            </a:r>
            <a:r>
              <a:rPr lang="el-GR" b="1" dirty="0"/>
              <a:t> </a:t>
            </a:r>
            <a:r>
              <a:rPr lang="el-GR" b="1" dirty="0" err="1"/>
              <a:t>κείµενα</a:t>
            </a:r>
            <a:r>
              <a:rPr lang="el-GR" b="1" dirty="0"/>
              <a:t> γραπτού και προφορικού λόγου, καθώς επίσης µη γλωσσικά </a:t>
            </a:r>
            <a:r>
              <a:rPr lang="el-GR" b="1" dirty="0" err="1"/>
              <a:t>κείµενα</a:t>
            </a:r>
            <a:r>
              <a:rPr lang="el-GR" b="1" dirty="0"/>
              <a:t> </a:t>
            </a:r>
            <a:r>
              <a:rPr lang="el-GR" dirty="0"/>
              <a:t>(λ.χ. εικόνες, </a:t>
            </a:r>
            <a:r>
              <a:rPr lang="el-GR" dirty="0" err="1"/>
              <a:t>σχεδιαγράµµατα</a:t>
            </a:r>
            <a:r>
              <a:rPr lang="el-GR" dirty="0"/>
              <a:t>, χάρτες κλπ.). (</a:t>
            </a:r>
            <a:r>
              <a:rPr lang="el-GR" dirty="0" err="1"/>
              <a:t>Μητσικοπούλου</a:t>
            </a:r>
            <a:r>
              <a:rPr lang="el-GR" dirty="0"/>
              <a:t>, 2001)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1DC602-36A7-4502-B1BF-6C708CB99859}"/>
              </a:ext>
            </a:extLst>
          </p:cNvPr>
          <p:cNvSpPr>
            <a:spLocks noGrp="1"/>
          </p:cNvSpPr>
          <p:nvPr>
            <p:ph type="title"/>
          </p:nvPr>
        </p:nvSpPr>
        <p:spPr/>
        <p:txBody>
          <a:bodyPr>
            <a:normAutofit fontScale="90000"/>
          </a:bodyPr>
          <a:lstStyle/>
          <a:p>
            <a:r>
              <a:rPr lang="el-GR" dirty="0"/>
              <a:t>Δεξιότητες που </a:t>
            </a:r>
            <a:r>
              <a:rPr lang="el-GR" dirty="0" err="1"/>
              <a:t>ορίσπθν</a:t>
            </a:r>
            <a:r>
              <a:rPr lang="el-GR" dirty="0"/>
              <a:t> τον πληροφοριακά γραμματισμένο</a:t>
            </a:r>
          </a:p>
        </p:txBody>
      </p:sp>
      <p:sp>
        <p:nvSpPr>
          <p:cNvPr id="3" name="Θέση περιεχομένου 2">
            <a:extLst>
              <a:ext uri="{FF2B5EF4-FFF2-40B4-BE49-F238E27FC236}">
                <a16:creationId xmlns:a16="http://schemas.microsoft.com/office/drawing/2014/main" id="{B97BC117-C030-4F52-859E-9DA677830ABC}"/>
              </a:ext>
            </a:extLst>
          </p:cNvPr>
          <p:cNvSpPr>
            <a:spLocks noGrp="1"/>
          </p:cNvSpPr>
          <p:nvPr>
            <p:ph idx="1"/>
          </p:nvPr>
        </p:nvSpPr>
        <p:spPr/>
        <p:txBody>
          <a:bodyPr>
            <a:normAutofit lnSpcReduction="10000"/>
          </a:bodyPr>
          <a:lstStyle/>
          <a:p>
            <a:r>
              <a:rPr lang="el-GR" dirty="0"/>
              <a:t>Να αναγνωρίζει την ανάγκη για πληροφορία</a:t>
            </a:r>
          </a:p>
          <a:p>
            <a:r>
              <a:rPr lang="el-GR" dirty="0"/>
              <a:t>Να αποκτά την πληροφορία από κατάλληλες πηγές</a:t>
            </a:r>
          </a:p>
          <a:p>
            <a:r>
              <a:rPr lang="el-GR" dirty="0"/>
              <a:t>Να αναπτύσσει δεξιότητες χρήσης της τεχνολογίας της πληροφορίας</a:t>
            </a:r>
          </a:p>
          <a:p>
            <a:r>
              <a:rPr lang="el-GR" dirty="0"/>
              <a:t>Να αναλύει και να αξιολογεί την πληροφορία κριτικά</a:t>
            </a:r>
          </a:p>
          <a:p>
            <a:r>
              <a:rPr lang="el-GR" dirty="0"/>
              <a:t>Να οργανώνει και να επεξεργάζεται την πληροφορία.</a:t>
            </a:r>
          </a:p>
        </p:txBody>
      </p:sp>
    </p:spTree>
    <p:extLst>
      <p:ext uri="{BB962C8B-B14F-4D97-AF65-F5344CB8AC3E}">
        <p14:creationId xmlns:p14="http://schemas.microsoft.com/office/powerpoint/2010/main" val="4151307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A99E3A-9D1A-4E9E-888D-93E07FDE7E6C}"/>
              </a:ext>
            </a:extLst>
          </p:cNvPr>
          <p:cNvSpPr>
            <a:spLocks noGrp="1"/>
          </p:cNvSpPr>
          <p:nvPr>
            <p:ph type="title"/>
          </p:nvPr>
        </p:nvSpPr>
        <p:spPr/>
        <p:txBody>
          <a:bodyPr>
            <a:normAutofit fontScale="90000"/>
          </a:bodyPr>
          <a:lstStyle/>
          <a:p>
            <a:r>
              <a:rPr lang="el-GR" dirty="0"/>
              <a:t>Μορφές πληροφοριακού </a:t>
            </a:r>
            <a:r>
              <a:rPr lang="el-GR" dirty="0" err="1"/>
              <a:t>γραμματισμού</a:t>
            </a:r>
            <a:endParaRPr lang="el-GR" dirty="0"/>
          </a:p>
        </p:txBody>
      </p:sp>
      <p:sp>
        <p:nvSpPr>
          <p:cNvPr id="3" name="Θέση περιεχομένου 2">
            <a:extLst>
              <a:ext uri="{FF2B5EF4-FFF2-40B4-BE49-F238E27FC236}">
                <a16:creationId xmlns:a16="http://schemas.microsoft.com/office/drawing/2014/main" id="{31769E02-3EE5-4133-9841-D63D3E236A78}"/>
              </a:ext>
            </a:extLst>
          </p:cNvPr>
          <p:cNvSpPr>
            <a:spLocks noGrp="1"/>
          </p:cNvSpPr>
          <p:nvPr>
            <p:ph idx="1"/>
          </p:nvPr>
        </p:nvSpPr>
        <p:spPr/>
        <p:txBody>
          <a:bodyPr/>
          <a:lstStyle/>
          <a:p>
            <a:r>
              <a:rPr lang="el-GR" dirty="0"/>
              <a:t>Οπτικός </a:t>
            </a:r>
            <a:r>
              <a:rPr lang="el-GR" dirty="0" err="1"/>
              <a:t>γραμματισμός</a:t>
            </a:r>
            <a:r>
              <a:rPr lang="el-GR" dirty="0"/>
              <a:t> (</a:t>
            </a:r>
            <a:r>
              <a:rPr lang="en-US" dirty="0"/>
              <a:t>visual literacy)</a:t>
            </a:r>
          </a:p>
          <a:p>
            <a:r>
              <a:rPr lang="el-GR" dirty="0" err="1"/>
              <a:t>Γραμματισμός</a:t>
            </a:r>
            <a:r>
              <a:rPr lang="el-GR" dirty="0"/>
              <a:t> μαζικών </a:t>
            </a:r>
            <a:r>
              <a:rPr lang="el-GR" dirty="0" err="1"/>
              <a:t>μέχων</a:t>
            </a:r>
            <a:r>
              <a:rPr lang="el-GR" dirty="0"/>
              <a:t> επικοινωνίας (</a:t>
            </a:r>
            <a:r>
              <a:rPr lang="en-US" dirty="0"/>
              <a:t>media literacy)</a:t>
            </a:r>
            <a:endParaRPr lang="el-GR" dirty="0"/>
          </a:p>
          <a:p>
            <a:r>
              <a:rPr lang="el-GR" dirty="0"/>
              <a:t>Υπολογιστικός </a:t>
            </a:r>
            <a:r>
              <a:rPr lang="el-GR" dirty="0" err="1"/>
              <a:t>γραμματισμός</a:t>
            </a:r>
            <a:r>
              <a:rPr lang="el-GR" dirty="0"/>
              <a:t> (</a:t>
            </a:r>
            <a:r>
              <a:rPr lang="en-US" dirty="0"/>
              <a:t>computer literacy)</a:t>
            </a:r>
          </a:p>
          <a:p>
            <a:r>
              <a:rPr lang="el-GR" dirty="0"/>
              <a:t>Δικτυακός </a:t>
            </a:r>
            <a:r>
              <a:rPr lang="el-GR" dirty="0" err="1"/>
              <a:t>γραμματισμός</a:t>
            </a:r>
            <a:r>
              <a:rPr lang="el-GR" dirty="0"/>
              <a:t> (</a:t>
            </a:r>
            <a:r>
              <a:rPr lang="en-US" dirty="0"/>
              <a:t>network literacy)</a:t>
            </a:r>
          </a:p>
        </p:txBody>
      </p:sp>
    </p:spTree>
    <p:extLst>
      <p:ext uri="{BB962C8B-B14F-4D97-AF65-F5344CB8AC3E}">
        <p14:creationId xmlns:p14="http://schemas.microsoft.com/office/powerpoint/2010/main" val="7103881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30A3B8-7C7E-42DC-A76A-9BF71FBF022C}"/>
              </a:ext>
            </a:extLst>
          </p:cNvPr>
          <p:cNvSpPr>
            <a:spLocks noGrp="1"/>
          </p:cNvSpPr>
          <p:nvPr>
            <p:ph type="title"/>
          </p:nvPr>
        </p:nvSpPr>
        <p:spPr/>
        <p:txBody>
          <a:bodyPr>
            <a:normAutofit fontScale="90000"/>
          </a:bodyPr>
          <a:lstStyle/>
          <a:p>
            <a:r>
              <a:rPr lang="el-GR" dirty="0"/>
              <a:t>Οπτικός </a:t>
            </a:r>
            <a:r>
              <a:rPr lang="el-GR" dirty="0" err="1"/>
              <a:t>γραμματισμός</a:t>
            </a:r>
            <a:r>
              <a:rPr lang="el-GR" dirty="0"/>
              <a:t> (</a:t>
            </a:r>
            <a:r>
              <a:rPr lang="en-US" dirty="0"/>
              <a:t>visual literacy)</a:t>
            </a:r>
            <a:br>
              <a:rPr lang="en-US" dirty="0"/>
            </a:br>
            <a:endParaRPr lang="el-GR" dirty="0"/>
          </a:p>
        </p:txBody>
      </p:sp>
      <p:sp>
        <p:nvSpPr>
          <p:cNvPr id="3" name="Θέση περιεχομένου 2">
            <a:extLst>
              <a:ext uri="{FF2B5EF4-FFF2-40B4-BE49-F238E27FC236}">
                <a16:creationId xmlns:a16="http://schemas.microsoft.com/office/drawing/2014/main" id="{1B7E31C9-D3DB-4EC5-A07B-52DC672569E9}"/>
              </a:ext>
            </a:extLst>
          </p:cNvPr>
          <p:cNvSpPr>
            <a:spLocks noGrp="1"/>
          </p:cNvSpPr>
          <p:nvPr>
            <p:ph idx="1"/>
          </p:nvPr>
        </p:nvSpPr>
        <p:spPr/>
        <p:txBody>
          <a:bodyPr/>
          <a:lstStyle/>
          <a:p>
            <a:r>
              <a:rPr lang="en-US" dirty="0"/>
              <a:t>N</a:t>
            </a:r>
            <a:r>
              <a:rPr lang="el-GR" dirty="0"/>
              <a:t>α κατανοήσει ο νέος άνθρωπος την εικόνα και </a:t>
            </a:r>
            <a:r>
              <a:rPr lang="el-GR" dirty="0" err="1"/>
              <a:t>ταοπτικά</a:t>
            </a:r>
            <a:r>
              <a:rPr lang="el-GR" dirty="0"/>
              <a:t> μέσα (κινηματογράφο, ζωγραφική, </a:t>
            </a:r>
            <a:r>
              <a:rPr lang="el-GR" dirty="0" err="1"/>
              <a:t>τη΄λεόραση</a:t>
            </a:r>
            <a:r>
              <a:rPr lang="el-GR" dirty="0"/>
              <a:t> </a:t>
            </a:r>
            <a:r>
              <a:rPr lang="el-GR" dirty="0" err="1"/>
              <a:t>κλπ</a:t>
            </a:r>
            <a:r>
              <a:rPr lang="el-GR" dirty="0"/>
              <a:t>) και τον τρόπο που λειτουργούν.</a:t>
            </a:r>
          </a:p>
          <a:p>
            <a:r>
              <a:rPr lang="el-GR" dirty="0"/>
              <a:t>Η εικόνα δεν είναι αυτό που φαίνεται, να αντιληφθεί χειραγώγηση, εξαπάτηση και προπαγάνδα από τα οπτικά μέσα</a:t>
            </a:r>
          </a:p>
          <a:p>
            <a:r>
              <a:rPr lang="el-GR" dirty="0"/>
              <a:t>Αισθητική εκτίμηση και απόλαυση</a:t>
            </a:r>
          </a:p>
        </p:txBody>
      </p:sp>
    </p:spTree>
    <p:extLst>
      <p:ext uri="{BB962C8B-B14F-4D97-AF65-F5344CB8AC3E}">
        <p14:creationId xmlns:p14="http://schemas.microsoft.com/office/powerpoint/2010/main" val="3940427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0E7BCC-1FCB-4816-8B28-5BE1B1EAD2D9}"/>
              </a:ext>
            </a:extLst>
          </p:cNvPr>
          <p:cNvSpPr>
            <a:spLocks noGrp="1"/>
          </p:cNvSpPr>
          <p:nvPr>
            <p:ph type="title"/>
          </p:nvPr>
        </p:nvSpPr>
        <p:spPr/>
        <p:txBody>
          <a:bodyPr>
            <a:normAutofit fontScale="90000"/>
          </a:bodyPr>
          <a:lstStyle/>
          <a:p>
            <a:r>
              <a:rPr lang="el-GR" dirty="0" err="1"/>
              <a:t>Γραμματισμός</a:t>
            </a:r>
            <a:r>
              <a:rPr lang="el-GR" dirty="0"/>
              <a:t> των </a:t>
            </a:r>
            <a:r>
              <a:rPr lang="el-GR" dirty="0" err="1"/>
              <a:t>Μμε</a:t>
            </a:r>
            <a:br>
              <a:rPr lang="el-GR" dirty="0"/>
            </a:br>
            <a:endParaRPr lang="el-GR" dirty="0"/>
          </a:p>
        </p:txBody>
      </p:sp>
      <p:sp>
        <p:nvSpPr>
          <p:cNvPr id="3" name="Θέση περιεχομένου 2">
            <a:extLst>
              <a:ext uri="{FF2B5EF4-FFF2-40B4-BE49-F238E27FC236}">
                <a16:creationId xmlns:a16="http://schemas.microsoft.com/office/drawing/2014/main" id="{98A0737C-5700-4F43-9393-EA0B5A9A79B6}"/>
              </a:ext>
            </a:extLst>
          </p:cNvPr>
          <p:cNvSpPr>
            <a:spLocks noGrp="1"/>
          </p:cNvSpPr>
          <p:nvPr>
            <p:ph idx="1"/>
          </p:nvPr>
        </p:nvSpPr>
        <p:spPr/>
        <p:txBody>
          <a:bodyPr/>
          <a:lstStyle/>
          <a:p>
            <a:r>
              <a:rPr lang="el-GR" dirty="0"/>
              <a:t>ΟΙ δημοσιογράφοι και οι παραγωγοί των εκπομπών επιλέγουν τι θα δημοσιοποιήσουν, πού θα δώσουν έμφαση, τι γλώσσα θα χρησιμοποιήσουν.</a:t>
            </a:r>
          </a:p>
          <a:p>
            <a:endParaRPr lang="el-GR" dirty="0"/>
          </a:p>
        </p:txBody>
      </p:sp>
    </p:spTree>
    <p:extLst>
      <p:ext uri="{BB962C8B-B14F-4D97-AF65-F5344CB8AC3E}">
        <p14:creationId xmlns:p14="http://schemas.microsoft.com/office/powerpoint/2010/main" val="136110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F82186-C28B-4E15-A73E-7146921937E5}"/>
              </a:ext>
            </a:extLst>
          </p:cNvPr>
          <p:cNvSpPr>
            <a:spLocks noGrp="1"/>
          </p:cNvSpPr>
          <p:nvPr>
            <p:ph type="title"/>
          </p:nvPr>
        </p:nvSpPr>
        <p:spPr/>
        <p:txBody>
          <a:bodyPr/>
          <a:lstStyle/>
          <a:p>
            <a:r>
              <a:rPr lang="el-GR" dirty="0"/>
              <a:t>Υπολογιστικός </a:t>
            </a:r>
            <a:r>
              <a:rPr lang="el-GR" dirty="0" err="1"/>
              <a:t>γραμματισμός</a:t>
            </a:r>
            <a:endParaRPr lang="el-GR" dirty="0"/>
          </a:p>
        </p:txBody>
      </p:sp>
      <p:sp>
        <p:nvSpPr>
          <p:cNvPr id="3" name="Θέση περιεχομένου 2">
            <a:extLst>
              <a:ext uri="{FF2B5EF4-FFF2-40B4-BE49-F238E27FC236}">
                <a16:creationId xmlns:a16="http://schemas.microsoft.com/office/drawing/2014/main" id="{B64E5C01-78CE-4010-B6CE-62E1CB640B50}"/>
              </a:ext>
            </a:extLst>
          </p:cNvPr>
          <p:cNvSpPr>
            <a:spLocks noGrp="1"/>
          </p:cNvSpPr>
          <p:nvPr>
            <p:ph idx="1"/>
          </p:nvPr>
        </p:nvSpPr>
        <p:spPr/>
        <p:txBody>
          <a:bodyPr/>
          <a:lstStyle/>
          <a:p>
            <a:r>
              <a:rPr lang="el-GR" dirty="0"/>
              <a:t>Ικανότητες που απαιτούνται για τη διεκπεραίωση εργασιών με τη βοήθεια του υπολογιστή.</a:t>
            </a:r>
          </a:p>
          <a:p>
            <a:r>
              <a:rPr lang="el-GR" dirty="0"/>
              <a:t>Ικανότητα δημιουργίας και διαχείρισης κειμένων και δεδομένων μέσω της επεξεργασίας κειμένου, φύλλων εργασίας, υπολογιστικών κλπ.</a:t>
            </a:r>
          </a:p>
        </p:txBody>
      </p:sp>
    </p:spTree>
    <p:extLst>
      <p:ext uri="{BB962C8B-B14F-4D97-AF65-F5344CB8AC3E}">
        <p14:creationId xmlns:p14="http://schemas.microsoft.com/office/powerpoint/2010/main" val="4234629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B39D21-E16B-4FA3-A567-3DDEA0BE0BFC}"/>
              </a:ext>
            </a:extLst>
          </p:cNvPr>
          <p:cNvSpPr>
            <a:spLocks noGrp="1"/>
          </p:cNvSpPr>
          <p:nvPr>
            <p:ph type="title"/>
          </p:nvPr>
        </p:nvSpPr>
        <p:spPr/>
        <p:txBody>
          <a:bodyPr/>
          <a:lstStyle/>
          <a:p>
            <a:r>
              <a:rPr lang="el-GR" dirty="0"/>
              <a:t>Δικτυακός </a:t>
            </a:r>
            <a:r>
              <a:rPr lang="el-GR" dirty="0" err="1"/>
              <a:t>γραμματισμός</a:t>
            </a:r>
            <a:endParaRPr lang="el-GR" dirty="0"/>
          </a:p>
        </p:txBody>
      </p:sp>
      <p:sp>
        <p:nvSpPr>
          <p:cNvPr id="3" name="Θέση περιεχομένου 2">
            <a:extLst>
              <a:ext uri="{FF2B5EF4-FFF2-40B4-BE49-F238E27FC236}">
                <a16:creationId xmlns:a16="http://schemas.microsoft.com/office/drawing/2014/main" id="{5EE048D6-9E3B-4251-9127-DDE4B4577A05}"/>
              </a:ext>
            </a:extLst>
          </p:cNvPr>
          <p:cNvSpPr>
            <a:spLocks noGrp="1"/>
          </p:cNvSpPr>
          <p:nvPr>
            <p:ph idx="1"/>
          </p:nvPr>
        </p:nvSpPr>
        <p:spPr/>
        <p:txBody>
          <a:bodyPr/>
          <a:lstStyle/>
          <a:p>
            <a:r>
              <a:rPr lang="el-GR" dirty="0"/>
              <a:t>Επίγνωση εύρους και χρήσεων πηγών και υπηρεσιών του παγκόσμιου δικτύου. </a:t>
            </a:r>
          </a:p>
          <a:p>
            <a:r>
              <a:rPr lang="el-GR" dirty="0"/>
              <a:t>Αντίληψη το σύστημα με το οποίο δημιουργείται το δίκτυο και πώς μπορεί να γίνει η διαχείρισή του.</a:t>
            </a:r>
          </a:p>
          <a:p>
            <a:r>
              <a:rPr lang="el-GR" dirty="0"/>
              <a:t>Πώς χρησιμοποιείται, και πώς μπορεί να χρησιμοποιηθεί για να βελτιώσει την επαγγελματική και προσωπική του ζωή.</a:t>
            </a:r>
          </a:p>
        </p:txBody>
      </p:sp>
    </p:spTree>
    <p:extLst>
      <p:ext uri="{BB962C8B-B14F-4D97-AF65-F5344CB8AC3E}">
        <p14:creationId xmlns:p14="http://schemas.microsoft.com/office/powerpoint/2010/main" val="99281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Βιβλιογραφία</a:t>
            </a:r>
          </a:p>
        </p:txBody>
      </p:sp>
      <p:sp>
        <p:nvSpPr>
          <p:cNvPr id="3" name="2 - Θέση περιεχομένου"/>
          <p:cNvSpPr>
            <a:spLocks noGrp="1"/>
          </p:cNvSpPr>
          <p:nvPr>
            <p:ph idx="1"/>
          </p:nvPr>
        </p:nvSpPr>
        <p:spPr/>
        <p:txBody>
          <a:bodyPr>
            <a:normAutofit fontScale="92500" lnSpcReduction="10000"/>
          </a:bodyPr>
          <a:lstStyle/>
          <a:p>
            <a:r>
              <a:rPr lang="el-GR" dirty="0" err="1"/>
              <a:t>Μητσικοπούλου</a:t>
            </a:r>
            <a:r>
              <a:rPr lang="el-GR" dirty="0"/>
              <a:t>, Β. (2001).  </a:t>
            </a:r>
            <a:r>
              <a:rPr lang="el-GR" dirty="0" err="1"/>
              <a:t>Γραµµατισµός</a:t>
            </a:r>
            <a:r>
              <a:rPr lang="el-GR" dirty="0"/>
              <a:t>. Στο Α.- Φ. </a:t>
            </a:r>
            <a:r>
              <a:rPr lang="el-GR" dirty="0" err="1"/>
              <a:t>Χριστίδης</a:t>
            </a:r>
            <a:r>
              <a:rPr lang="el-GR" dirty="0"/>
              <a:t> (</a:t>
            </a:r>
            <a:r>
              <a:rPr lang="el-GR" dirty="0" err="1"/>
              <a:t>Επι</a:t>
            </a:r>
            <a:r>
              <a:rPr lang="el-GR" dirty="0"/>
              <a:t>µ.), </a:t>
            </a:r>
            <a:r>
              <a:rPr lang="el-GR" i="1" dirty="0"/>
              <a:t>Εγκυκλοπαιδικός Οδηγός για τη Γλώσσα</a:t>
            </a:r>
            <a:r>
              <a:rPr lang="el-GR" dirty="0"/>
              <a:t> (σελ. 209-213). Θεσσαλονίκη: Κέντρο Ελληνικής Γλώσσας. </a:t>
            </a:r>
          </a:p>
          <a:p>
            <a:r>
              <a:rPr lang="el-GR" dirty="0"/>
              <a:t>Παπούλια-Τζελέπη Παναγιώτα (2004). </a:t>
            </a:r>
            <a:r>
              <a:rPr lang="el-GR" dirty="0" err="1"/>
              <a:t>Γραμματισμός</a:t>
            </a:r>
            <a:r>
              <a:rPr lang="el-GR" dirty="0"/>
              <a:t> ή </a:t>
            </a:r>
            <a:r>
              <a:rPr lang="el-GR" dirty="0" err="1"/>
              <a:t>γραμματισμοί</a:t>
            </a:r>
            <a:r>
              <a:rPr lang="el-GR" dirty="0"/>
              <a:t>: η πρόκληση του 21</a:t>
            </a:r>
            <a:r>
              <a:rPr lang="el-GR" baseline="30000" dirty="0"/>
              <a:t>ου</a:t>
            </a:r>
            <a:r>
              <a:rPr lang="el-GR" dirty="0"/>
              <a:t> αιώνα στο </a:t>
            </a:r>
            <a:r>
              <a:rPr lang="el-GR" dirty="0" err="1"/>
              <a:t>Τάφα</a:t>
            </a:r>
            <a:r>
              <a:rPr lang="el-GR" dirty="0"/>
              <a:t>, Ευφημία Παπούλια - Τζελέπη, Παναγιώτα (2004) </a:t>
            </a:r>
            <a:r>
              <a:rPr lang="el-GR" i="1" dirty="0"/>
              <a:t>Γλώσσα και </a:t>
            </a:r>
            <a:r>
              <a:rPr lang="el-GR" i="1" dirty="0" err="1"/>
              <a:t>γραμματισμός</a:t>
            </a:r>
            <a:r>
              <a:rPr lang="el-GR" i="1" dirty="0"/>
              <a:t> στη νέα χιλιετία </a:t>
            </a:r>
            <a:r>
              <a:rPr lang="el-GR" dirty="0"/>
              <a:t>(σελ.19 – 24)</a:t>
            </a:r>
            <a:r>
              <a:rPr lang="el-GR" i="1" dirty="0"/>
              <a:t>, </a:t>
            </a:r>
            <a:r>
              <a:rPr lang="el-GR" dirty="0"/>
              <a:t>Ελληνικά Γράμματα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Ποιο άτομο θεωρείται </a:t>
            </a:r>
            <a:r>
              <a:rPr lang="el-GR" dirty="0" err="1"/>
              <a:t>εγγράματο</a:t>
            </a:r>
            <a:r>
              <a:rPr lang="el-GR" dirty="0"/>
              <a:t>;</a:t>
            </a:r>
          </a:p>
        </p:txBody>
      </p:sp>
      <p:sp>
        <p:nvSpPr>
          <p:cNvPr id="3" name="2 - Θέση περιεχομένου"/>
          <p:cNvSpPr>
            <a:spLocks noGrp="1"/>
          </p:cNvSpPr>
          <p:nvPr>
            <p:ph idx="1"/>
          </p:nvPr>
        </p:nvSpPr>
        <p:spPr/>
        <p:txBody>
          <a:bodyPr/>
          <a:lstStyle/>
          <a:p>
            <a:r>
              <a:rPr lang="el-GR" dirty="0"/>
              <a:t>Αυτό που έχει αναπτύξει ικανότητες και δεξιότητες  για να κατακτήσει ένα βασικό επίπεδο </a:t>
            </a:r>
            <a:r>
              <a:rPr lang="el-GR" dirty="0" err="1"/>
              <a:t>γραμματισμού</a:t>
            </a:r>
            <a:r>
              <a:rPr lang="el-GR" dirty="0"/>
              <a:t>.</a:t>
            </a:r>
          </a:p>
          <a:p>
            <a:r>
              <a:rPr lang="el-GR" dirty="0"/>
              <a:t>Αυτό ορίζεται από κοινωνικές απαιτήσεις οι οποίες αλλάζουν στο χρόνο.</a:t>
            </a:r>
          </a:p>
          <a:p>
            <a:r>
              <a:rPr lang="el-GR" dirty="0"/>
              <a:t>Ορίζεται διαφορετικά από κοινωνία σε κοινωνία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Ισχύς </a:t>
            </a:r>
            <a:r>
              <a:rPr lang="el-GR" dirty="0" err="1"/>
              <a:t>γραμματισμού</a:t>
            </a:r>
            <a:endParaRPr lang="el-GR" dirty="0"/>
          </a:p>
        </p:txBody>
      </p:sp>
      <p:sp>
        <p:nvSpPr>
          <p:cNvPr id="3" name="2 - Θέση περιεχομένου"/>
          <p:cNvSpPr>
            <a:spLocks noGrp="1"/>
          </p:cNvSpPr>
          <p:nvPr>
            <p:ph idx="1"/>
          </p:nvPr>
        </p:nvSpPr>
        <p:spPr/>
        <p:txBody>
          <a:bodyPr/>
          <a:lstStyle/>
          <a:p>
            <a:r>
              <a:rPr lang="el-GR" dirty="0"/>
              <a:t>Βασικό κριτήριο για κοινωνική καταξίωση</a:t>
            </a:r>
          </a:p>
          <a:p>
            <a:r>
              <a:rPr lang="el-GR" dirty="0"/>
              <a:t>Η έλλειψή του κριτήριο κοινωνικού στιγματισμού</a:t>
            </a:r>
          </a:p>
          <a:p>
            <a:r>
              <a:rPr lang="el-GR" dirty="0"/>
              <a:t>Συνδεόταν διαχρονικά με κοινωνική τάξη και οικονομική ευρωστία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Κοινωνικός χαρακτήρας </a:t>
            </a:r>
            <a:r>
              <a:rPr lang="el-GR" dirty="0" err="1"/>
              <a:t>γραμματισμού</a:t>
            </a:r>
            <a:endParaRPr lang="el-GR" dirty="0"/>
          </a:p>
        </p:txBody>
      </p:sp>
      <p:sp>
        <p:nvSpPr>
          <p:cNvPr id="3" name="2 - Θέση περιεχομένου"/>
          <p:cNvSpPr>
            <a:spLocks noGrp="1"/>
          </p:cNvSpPr>
          <p:nvPr>
            <p:ph idx="1"/>
          </p:nvPr>
        </p:nvSpPr>
        <p:spPr/>
        <p:txBody>
          <a:bodyPr/>
          <a:lstStyle/>
          <a:p>
            <a:r>
              <a:rPr lang="el-GR" dirty="0"/>
              <a:t>Τα είδη </a:t>
            </a:r>
            <a:r>
              <a:rPr lang="el-GR" dirty="0" err="1"/>
              <a:t>γραμματισμού</a:t>
            </a:r>
            <a:r>
              <a:rPr lang="el-GR" dirty="0"/>
              <a:t> που απαιτεί μια κοινωνία και που προσφέρονται από το εκπαιδευτικό σύστημα μιας χώρας  αποτελούν ταυτόχρονα και πολιτικά και ιδεολογικά ζητήματα που προκαλούν έντονες συζητήσεις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Φορείς  </a:t>
            </a:r>
            <a:r>
              <a:rPr lang="el-GR" dirty="0" err="1"/>
              <a:t>γραμματισμού</a:t>
            </a:r>
            <a:endParaRPr lang="el-GR" dirty="0"/>
          </a:p>
        </p:txBody>
      </p:sp>
      <p:sp>
        <p:nvSpPr>
          <p:cNvPr id="3" name="2 - Θέση περιεχομένου"/>
          <p:cNvSpPr>
            <a:spLocks noGrp="1"/>
          </p:cNvSpPr>
          <p:nvPr>
            <p:ph idx="1"/>
          </p:nvPr>
        </p:nvSpPr>
        <p:spPr/>
        <p:txBody>
          <a:bodyPr/>
          <a:lstStyle/>
          <a:p>
            <a:r>
              <a:rPr lang="el-GR" dirty="0"/>
              <a:t>το οικογενειακό και κοινωνικό μας περιβάλλον με φυσικό τρόπο</a:t>
            </a:r>
          </a:p>
          <a:p>
            <a:r>
              <a:rPr lang="el-GR" dirty="0"/>
              <a:t>Σχολείο με συστηματική εκπαίδευση παρέχει </a:t>
            </a:r>
            <a:r>
              <a:rPr lang="el-GR" b="1" dirty="0"/>
              <a:t>κοινωνικό </a:t>
            </a:r>
            <a:r>
              <a:rPr lang="el-GR" b="1" dirty="0" err="1"/>
              <a:t>γραμματισμό</a:t>
            </a:r>
            <a:r>
              <a:rPr lang="el-GR" b="1" dirty="0"/>
              <a:t> </a:t>
            </a:r>
            <a:r>
              <a:rPr lang="el-GR" dirty="0"/>
              <a:t>και</a:t>
            </a:r>
            <a:r>
              <a:rPr lang="el-GR" b="1" dirty="0"/>
              <a:t> σχολικό </a:t>
            </a:r>
            <a:r>
              <a:rPr lang="el-GR" b="1" dirty="0" err="1"/>
              <a:t>γραμματισμό</a:t>
            </a:r>
            <a:endParaRPr lang="el-G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Σχολικός </a:t>
            </a:r>
            <a:r>
              <a:rPr lang="el-GR" dirty="0" err="1"/>
              <a:t>Γραμματισμός</a:t>
            </a:r>
            <a:endParaRPr lang="el-GR" dirty="0"/>
          </a:p>
        </p:txBody>
      </p:sp>
      <p:sp>
        <p:nvSpPr>
          <p:cNvPr id="3" name="2 - Θέση περιεχομένου"/>
          <p:cNvSpPr>
            <a:spLocks noGrp="1"/>
          </p:cNvSpPr>
          <p:nvPr>
            <p:ph idx="1"/>
          </p:nvPr>
        </p:nvSpPr>
        <p:spPr/>
        <p:txBody>
          <a:bodyPr/>
          <a:lstStyle/>
          <a:p>
            <a:r>
              <a:rPr lang="el-GR" dirty="0"/>
              <a:t>Διδασκαλία ανάγνωσης – γραφής</a:t>
            </a:r>
          </a:p>
          <a:p>
            <a:r>
              <a:rPr lang="el-GR" dirty="0"/>
              <a:t>Καλλιέργεια λογικής σκέψης</a:t>
            </a:r>
          </a:p>
          <a:p>
            <a:r>
              <a:rPr lang="el-GR" dirty="0"/>
              <a:t>Κατανόηση γραμματικών κανόνων</a:t>
            </a:r>
          </a:p>
          <a:p>
            <a:r>
              <a:rPr lang="el-GR" dirty="0"/>
              <a:t>Ικανότητα διαχείρισης αφηρημένων εννοιών και υποθετικών ερωτήσεων</a:t>
            </a:r>
          </a:p>
          <a:p>
            <a:r>
              <a:rPr lang="el-GR" dirty="0"/>
              <a:t>Ανάπτυξη επικοινωνιακών και άλλων διανοητικών δεξιοτήτων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Είναι αποτελεσματικός;</a:t>
            </a:r>
          </a:p>
        </p:txBody>
      </p:sp>
      <p:sp>
        <p:nvSpPr>
          <p:cNvPr id="3" name="2 - Θέση περιεχομένου"/>
          <p:cNvSpPr>
            <a:spLocks noGrp="1"/>
          </p:cNvSpPr>
          <p:nvPr>
            <p:ph idx="1"/>
          </p:nvPr>
        </p:nvSpPr>
        <p:spPr/>
        <p:txBody>
          <a:bodyPr>
            <a:normAutofit lnSpcReduction="10000"/>
          </a:bodyPr>
          <a:lstStyle/>
          <a:p>
            <a:r>
              <a:rPr lang="el-GR" dirty="0"/>
              <a:t>Δρα παράλληλα με το οικογενειακό και κοινωνικό περιβάλλον των μαθητών</a:t>
            </a:r>
          </a:p>
          <a:p>
            <a:r>
              <a:rPr lang="el-GR" dirty="0" err="1"/>
              <a:t>Παιδια</a:t>
            </a:r>
            <a:r>
              <a:rPr lang="el-GR" dirty="0"/>
              <a:t> από χαμηλότερα κοινωνικά στρώματα χρησιμοποιούν ένα «περιορισμένο» κώδικα επικοινωνίας ενώ ο σχολικός </a:t>
            </a:r>
            <a:r>
              <a:rPr lang="el-GR" dirty="0" err="1"/>
              <a:t>γραμματισμός</a:t>
            </a:r>
            <a:r>
              <a:rPr lang="el-GR" dirty="0"/>
              <a:t> συστηματικά υιοθετεί έναν «επεξεργασμένο» κώδικα επικοινωνίας</a:t>
            </a:r>
          </a:p>
          <a:p>
            <a:r>
              <a:rPr lang="el-GR" dirty="0"/>
              <a:t>Ενίοτε το σχολικό σύστημα συνιστά μέσο αναπαραγωγής κοινωνικών διαφορών</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Σχολικός </a:t>
            </a:r>
            <a:r>
              <a:rPr lang="el-GR" dirty="0" err="1"/>
              <a:t>γραμματισμός</a:t>
            </a:r>
            <a:r>
              <a:rPr lang="el-GR" dirty="0"/>
              <a:t> σε μεταβατικό στάδιο</a:t>
            </a:r>
          </a:p>
        </p:txBody>
      </p:sp>
      <p:sp>
        <p:nvSpPr>
          <p:cNvPr id="3" name="2 - Θέση περιεχομένου"/>
          <p:cNvSpPr>
            <a:spLocks noGrp="1"/>
          </p:cNvSpPr>
          <p:nvPr>
            <p:ph idx="1"/>
          </p:nvPr>
        </p:nvSpPr>
        <p:spPr/>
        <p:txBody>
          <a:bodyPr/>
          <a:lstStyle/>
          <a:p>
            <a:r>
              <a:rPr lang="el-GR" dirty="0"/>
              <a:t>Εισαγωγή νέων τεχνολογιών οδηγεί σε ανάπτυξη δεξιοτήτων  </a:t>
            </a:r>
            <a:r>
              <a:rPr lang="el-GR" dirty="0" err="1"/>
              <a:t>γραμματισμού</a:t>
            </a:r>
            <a:r>
              <a:rPr lang="el-GR" dirty="0"/>
              <a:t> στις νέες τεχνολογίες</a:t>
            </a:r>
          </a:p>
          <a:p>
            <a:r>
              <a:rPr lang="el-GR" dirty="0"/>
              <a:t>Αυξανόμενη χρήση τεχνολογίας  οδηγεί στη μειωμένη ανάπτυξη δεξιοτήτων </a:t>
            </a:r>
          </a:p>
          <a:p>
            <a:r>
              <a:rPr lang="el-GR" dirty="0"/>
              <a:t>Πίεση κοινωνικοοικονομική  για προσαρμογή σε εκπαιδευτικές δομές ανθρώπων όλων των ηλικιών – δια βίου εκπαίδευση</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2341</TotalTime>
  <Words>1093</Words>
  <Application>Microsoft Office PowerPoint</Application>
  <PresentationFormat>Προβολή στην οθόνη (4:3)</PresentationFormat>
  <Paragraphs>88</Paragraphs>
  <Slides>26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26</vt:i4>
      </vt:variant>
    </vt:vector>
  </HeadingPairs>
  <TitlesOfParts>
    <vt:vector size="29" baseType="lpstr">
      <vt:lpstr>Arial</vt:lpstr>
      <vt:lpstr>Calibri</vt:lpstr>
      <vt:lpstr>Θέμα του Office</vt:lpstr>
      <vt:lpstr>Γραμματισμός</vt:lpstr>
      <vt:lpstr>Τι είναι</vt:lpstr>
      <vt:lpstr>Ποιο άτομο θεωρείται εγγράματο;</vt:lpstr>
      <vt:lpstr>Ισχύς γραμματισμού</vt:lpstr>
      <vt:lpstr>Κοινωνικός χαρακτήρας γραμματισμού</vt:lpstr>
      <vt:lpstr>Φορείς  γραμματισμού</vt:lpstr>
      <vt:lpstr>Σχολικός Γραμματισμός</vt:lpstr>
      <vt:lpstr>Είναι αποτελεσματικός;</vt:lpstr>
      <vt:lpstr>Σχολικός γραμματισμός σε μεταβατικό στάδιο</vt:lpstr>
      <vt:lpstr>Κοινωνικός γραμματισμός</vt:lpstr>
      <vt:lpstr>Ανάγνωση</vt:lpstr>
      <vt:lpstr>Ανάγνωση - Γραφή</vt:lpstr>
      <vt:lpstr>Μονοτροπικά – πολυτροπικά κείμενα</vt:lpstr>
      <vt:lpstr>Ακαδημαϊκός γραμματισμός</vt:lpstr>
      <vt:lpstr>Λειτουργικός Γραμματισμός</vt:lpstr>
      <vt:lpstr>Κριτικός γραμματισμός</vt:lpstr>
      <vt:lpstr>Πολλαπλοί γραμματισμοί (Παπούλια- Τζελέπη, 2004)</vt:lpstr>
      <vt:lpstr>Αναλυτικά προγράμματα σε πολλές χώρες</vt:lpstr>
      <vt:lpstr>Γραμματισμοί της «μετατυπογραφικής εποχής»</vt:lpstr>
      <vt:lpstr>Δεξιότητες που ορίσπθν τον πληροφοριακά γραμματισμένο</vt:lpstr>
      <vt:lpstr>Μορφές πληροφοριακού γραμματισμού</vt:lpstr>
      <vt:lpstr>Οπτικός γραμματισμός (visual literacy) </vt:lpstr>
      <vt:lpstr>Γραμματισμός των Μμε </vt:lpstr>
      <vt:lpstr>Υπολογιστικός γραμματισμός</vt:lpstr>
      <vt:lpstr>Δικτυακός γραμματισμός</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Γραμματισμός</dc:title>
  <dc:creator>User</dc:creator>
  <cp:lastModifiedBy>Chrysanthi Tiliakou</cp:lastModifiedBy>
  <cp:revision>129</cp:revision>
  <dcterms:created xsi:type="dcterms:W3CDTF">2020-09-29T07:29:19Z</dcterms:created>
  <dcterms:modified xsi:type="dcterms:W3CDTF">2022-10-24T13:44:41Z</dcterms:modified>
</cp:coreProperties>
</file>