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94660"/>
  </p:normalViewPr>
  <p:slideViewPr>
    <p:cSldViewPr snapToGrid="0">
      <p:cViewPr varScale="1">
        <p:scale>
          <a:sx n="43" d="100"/>
          <a:sy n="43" d="100"/>
        </p:scale>
        <p:origin x="54" y="21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50666DC1-CD27-4874-9484-9D06C59FE4D0}"/>
              </a:ext>
            </a:extLst>
          </p:cNvPr>
          <p:cNvSpPr/>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77579F-F417-47C2-AC03-911CCED021DB}"/>
              </a:ext>
            </a:extLst>
          </p:cNvPr>
          <p:cNvSpPr>
            <a:spLocks noGrp="1"/>
          </p:cNvSpPr>
          <p:nvPr>
            <p:ph type="ctrTitle"/>
          </p:nvPr>
        </p:nvSpPr>
        <p:spPr>
          <a:xfrm>
            <a:off x="484552" y="447675"/>
            <a:ext cx="8397511" cy="2714625"/>
          </a:xfrm>
        </p:spPr>
        <p:txBody>
          <a:bodyPr anchor="b">
            <a:normAutofit/>
          </a:bodyPr>
          <a:lstStyle>
            <a:lvl1pPr algn="l">
              <a:defRPr sz="54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643E600-28DA-4780-9E00-2E12F74FF621}"/>
              </a:ext>
            </a:extLst>
          </p:cNvPr>
          <p:cNvSpPr>
            <a:spLocks noGrp="1"/>
          </p:cNvSpPr>
          <p:nvPr>
            <p:ph type="subTitle" idx="1"/>
          </p:nvPr>
        </p:nvSpPr>
        <p:spPr>
          <a:xfrm>
            <a:off x="484552" y="3602037"/>
            <a:ext cx="8397511" cy="2460625"/>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0E6F1DC-ADFB-42C9-AB34-FCB38C8123FC}"/>
              </a:ext>
            </a:extLst>
          </p:cNvPr>
          <p:cNvSpPr>
            <a:spLocks noGrp="1"/>
          </p:cNvSpPr>
          <p:nvPr>
            <p:ph type="dt" sz="half" idx="10"/>
          </p:nvPr>
        </p:nvSpPr>
        <p:spPr/>
        <p:txBody>
          <a:bodyPr/>
          <a:lstStyle/>
          <a:p>
            <a:fld id="{92538219-6E45-4D12-B767-46F92D5844D4}" type="datetime1">
              <a:rPr lang="en-US" smtClean="0"/>
              <a:t>8/28/2023</a:t>
            </a:fld>
            <a:endParaRPr lang="en-US"/>
          </a:p>
        </p:txBody>
      </p:sp>
      <p:sp>
        <p:nvSpPr>
          <p:cNvPr id="5" name="Footer Placeholder 4">
            <a:extLst>
              <a:ext uri="{FF2B5EF4-FFF2-40B4-BE49-F238E27FC236}">
                <a16:creationId xmlns:a16="http://schemas.microsoft.com/office/drawing/2014/main" id="{EE799E6D-BBA8-4A15-94DA-DBE8A4FDE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803C82-8719-4FAC-94BF-2A91335FB58A}"/>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514859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68A33-CB96-4CB1-9941-753BD0824C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3EB269-70DF-4510-A313-336226558E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EA3CC-B2DC-4E87-826C-B885A7E62819}"/>
              </a:ext>
            </a:extLst>
          </p:cNvPr>
          <p:cNvSpPr>
            <a:spLocks noGrp="1"/>
          </p:cNvSpPr>
          <p:nvPr>
            <p:ph type="dt" sz="half" idx="10"/>
          </p:nvPr>
        </p:nvSpPr>
        <p:spPr/>
        <p:txBody>
          <a:bodyPr/>
          <a:lstStyle/>
          <a:p>
            <a:fld id="{836430B8-6059-41E5-A5DC-C07A76F5859A}" type="datetime1">
              <a:rPr lang="en-US" smtClean="0"/>
              <a:t>8/28/2023</a:t>
            </a:fld>
            <a:endParaRPr lang="en-US"/>
          </a:p>
        </p:txBody>
      </p:sp>
      <p:sp>
        <p:nvSpPr>
          <p:cNvPr id="5" name="Footer Placeholder 4">
            <a:extLst>
              <a:ext uri="{FF2B5EF4-FFF2-40B4-BE49-F238E27FC236}">
                <a16:creationId xmlns:a16="http://schemas.microsoft.com/office/drawing/2014/main" id="{7AF37F52-A7C4-4E21-A12A-02546D4775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6031F-5A79-48A7-8EDC-DDD9A9E4B9F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847802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188483-96C4-4E9C-AA6A-E70005461AEE}"/>
              </a:ext>
            </a:extLst>
          </p:cNvPr>
          <p:cNvSpPr/>
          <p:nvPr/>
        </p:nvSpPr>
        <p:spPr>
          <a:xfrm>
            <a:off x="9144000" y="0"/>
            <a:ext cx="3048000" cy="6854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0E4FCD54-7F0B-446E-9998-93E7BD7CE74D}"/>
              </a:ext>
            </a:extLst>
          </p:cNvPr>
          <p:cNvSpPr>
            <a:spLocks noGrp="1"/>
          </p:cNvSpPr>
          <p:nvPr>
            <p:ph type="title" orient="vert"/>
          </p:nvPr>
        </p:nvSpPr>
        <p:spPr>
          <a:xfrm>
            <a:off x="9534222" y="365125"/>
            <a:ext cx="2238678"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0766238-BBF1-4672-BC09-746C6967E5DF}"/>
              </a:ext>
            </a:extLst>
          </p:cNvPr>
          <p:cNvSpPr>
            <a:spLocks noGrp="1"/>
          </p:cNvSpPr>
          <p:nvPr>
            <p:ph type="body" orient="vert" idx="1"/>
          </p:nvPr>
        </p:nvSpPr>
        <p:spPr>
          <a:xfrm>
            <a:off x="484552" y="365125"/>
            <a:ext cx="837406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8F32A5-B67B-45C1-B454-12E9FBE0C869}"/>
              </a:ext>
            </a:extLst>
          </p:cNvPr>
          <p:cNvSpPr>
            <a:spLocks noGrp="1"/>
          </p:cNvSpPr>
          <p:nvPr>
            <p:ph type="dt" sz="half" idx="10"/>
          </p:nvPr>
        </p:nvSpPr>
        <p:spPr/>
        <p:txBody>
          <a:bodyPr/>
          <a:lstStyle/>
          <a:p>
            <a:fld id="{A09D0CB7-D16E-4358-B7F4-EA4A24554592}" type="datetime1">
              <a:rPr lang="en-US" smtClean="0"/>
              <a:t>8/28/2023</a:t>
            </a:fld>
            <a:endParaRPr lang="en-US"/>
          </a:p>
        </p:txBody>
      </p:sp>
      <p:sp>
        <p:nvSpPr>
          <p:cNvPr id="5" name="Footer Placeholder 4">
            <a:extLst>
              <a:ext uri="{FF2B5EF4-FFF2-40B4-BE49-F238E27FC236}">
                <a16:creationId xmlns:a16="http://schemas.microsoft.com/office/drawing/2014/main" id="{48E91896-9441-4636-89D5-84E5932A1EDB}"/>
              </a:ext>
            </a:extLst>
          </p:cNvPr>
          <p:cNvSpPr>
            <a:spLocks noGrp="1"/>
          </p:cNvSpPr>
          <p:nvPr>
            <p:ph type="ftr" sz="quarter" idx="11"/>
          </p:nvPr>
        </p:nvSpPr>
        <p:spPr>
          <a:xfrm>
            <a:off x="3228110" y="6356350"/>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88937DFE-7F48-4EB0-83BC-A93F342D2618}"/>
              </a:ext>
            </a:extLst>
          </p:cNvPr>
          <p:cNvSpPr>
            <a:spLocks noGrp="1"/>
          </p:cNvSpPr>
          <p:nvPr>
            <p:ph type="sldNum" sz="quarter" idx="12"/>
          </p:nvPr>
        </p:nvSpPr>
        <p:spPr/>
        <p:txBody>
          <a:bodyPr/>
          <a:lstStyle>
            <a:lvl1pPr>
              <a:defRPr>
                <a:solidFill>
                  <a:schemeClr val="bg1">
                    <a:alpha val="80000"/>
                  </a:schemeClr>
                </a:solidFill>
              </a:defRPr>
            </a:lvl1pPr>
          </a:lstStyle>
          <a:p>
            <a:fld id="{1F646F3F-274D-499B-ABBE-824EB4ABDC3D}" type="slidenum">
              <a:rPr lang="en-US" smtClean="0"/>
              <a:pPr/>
              <a:t>‹#›</a:t>
            </a:fld>
            <a:endParaRPr lang="en-US" dirty="0"/>
          </a:p>
        </p:txBody>
      </p:sp>
    </p:spTree>
    <p:extLst>
      <p:ext uri="{BB962C8B-B14F-4D97-AF65-F5344CB8AC3E}">
        <p14:creationId xmlns:p14="http://schemas.microsoft.com/office/powerpoint/2010/main" val="151759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9CF16-986E-4D90-AA40-CDB46E2332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A6F14DA-A783-43BC-8F15-95408B89DE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58C48B6-C394-452A-94D9-D4802755D841}"/>
              </a:ext>
            </a:extLst>
          </p:cNvPr>
          <p:cNvSpPr>
            <a:spLocks noGrp="1"/>
          </p:cNvSpPr>
          <p:nvPr>
            <p:ph type="dt" sz="half" idx="10"/>
          </p:nvPr>
        </p:nvSpPr>
        <p:spPr/>
        <p:txBody>
          <a:bodyPr/>
          <a:lstStyle/>
          <a:p>
            <a:fld id="{8BB296A2-D8F0-4E17-BFD0-A6C902250D59}" type="datetime1">
              <a:rPr lang="en-US" smtClean="0"/>
              <a:t>8/28/2023</a:t>
            </a:fld>
            <a:endParaRPr lang="en-US"/>
          </a:p>
        </p:txBody>
      </p:sp>
      <p:sp>
        <p:nvSpPr>
          <p:cNvPr id="5" name="Footer Placeholder 4">
            <a:extLst>
              <a:ext uri="{FF2B5EF4-FFF2-40B4-BE49-F238E27FC236}">
                <a16:creationId xmlns:a16="http://schemas.microsoft.com/office/drawing/2014/main" id="{43858A8A-3DD0-41C8-9F48-F4309FA19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706C92-7C02-4D34-B3E5-D549A7A36BD3}"/>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944465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66F9FA-E6B8-4CFC-B3F1-0C075546EE33}"/>
              </a:ext>
            </a:extLst>
          </p:cNvPr>
          <p:cNvSpPr/>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16F270-B2AA-4935-885F-5924B1F63A3E}"/>
              </a:ext>
            </a:extLst>
          </p:cNvPr>
          <p:cNvSpPr>
            <a:spLocks noGrp="1"/>
          </p:cNvSpPr>
          <p:nvPr>
            <p:ph type="title"/>
          </p:nvPr>
        </p:nvSpPr>
        <p:spPr>
          <a:xfrm>
            <a:off x="484552" y="457200"/>
            <a:ext cx="10862898" cy="272415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22658E-3D87-4D5A-A602-847153CC4845}"/>
              </a:ext>
            </a:extLst>
          </p:cNvPr>
          <p:cNvSpPr>
            <a:spLocks noGrp="1"/>
          </p:cNvSpPr>
          <p:nvPr>
            <p:ph type="body" idx="1"/>
          </p:nvPr>
        </p:nvSpPr>
        <p:spPr>
          <a:xfrm>
            <a:off x="484552" y="3695701"/>
            <a:ext cx="10862898" cy="2393950"/>
          </a:xfrm>
        </p:spPr>
        <p:txBody>
          <a:bodyPr>
            <a:norm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FAB1D84-A229-45B1-BD42-0DC0CE9F8DE9}"/>
              </a:ext>
            </a:extLst>
          </p:cNvPr>
          <p:cNvSpPr>
            <a:spLocks noGrp="1"/>
          </p:cNvSpPr>
          <p:nvPr>
            <p:ph type="dt" sz="half" idx="10"/>
          </p:nvPr>
        </p:nvSpPr>
        <p:spPr/>
        <p:txBody>
          <a:bodyPr/>
          <a:lstStyle/>
          <a:p>
            <a:fld id="{D9108C9C-1ACB-4C84-A002-C7E0E45B937A}" type="datetime1">
              <a:rPr lang="en-US" smtClean="0"/>
              <a:t>8/28/2023</a:t>
            </a:fld>
            <a:endParaRPr lang="en-US"/>
          </a:p>
        </p:txBody>
      </p:sp>
      <p:sp>
        <p:nvSpPr>
          <p:cNvPr id="5" name="Footer Placeholder 4">
            <a:extLst>
              <a:ext uri="{FF2B5EF4-FFF2-40B4-BE49-F238E27FC236}">
                <a16:creationId xmlns:a16="http://schemas.microsoft.com/office/drawing/2014/main" id="{2664EEF4-D461-49D7-8F24-8BFE2444B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4055A-7488-4646-9E88-692036EA22DE}"/>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438570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F1F74-ED26-4F8B-BF51-3533D8404E5A}"/>
              </a:ext>
            </a:extLst>
          </p:cNvPr>
          <p:cNvSpPr>
            <a:spLocks noGrp="1"/>
          </p:cNvSpPr>
          <p:nvPr>
            <p:ph type="title"/>
          </p:nvPr>
        </p:nvSpPr>
        <p:spPr>
          <a:xfrm>
            <a:off x="484552" y="365760"/>
            <a:ext cx="11264536" cy="168751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201D2D7-7F18-43E0-9B2E-3FCD83CC83BC}"/>
              </a:ext>
            </a:extLst>
          </p:cNvPr>
          <p:cNvSpPr>
            <a:spLocks noGrp="1"/>
          </p:cNvSpPr>
          <p:nvPr>
            <p:ph sz="half" idx="1"/>
          </p:nvPr>
        </p:nvSpPr>
        <p:spPr>
          <a:xfrm>
            <a:off x="484552" y="2552699"/>
            <a:ext cx="5323703" cy="36242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FCBBB66-EB7D-4F8C-9C78-1D1C88846469}"/>
              </a:ext>
            </a:extLst>
          </p:cNvPr>
          <p:cNvSpPr>
            <a:spLocks noGrp="1"/>
          </p:cNvSpPr>
          <p:nvPr>
            <p:ph sz="half" idx="2"/>
          </p:nvPr>
        </p:nvSpPr>
        <p:spPr>
          <a:xfrm>
            <a:off x="6270162" y="2552699"/>
            <a:ext cx="5323703" cy="36242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7A684E6-393D-4587-AA45-E6734FB47AEC}"/>
              </a:ext>
            </a:extLst>
          </p:cNvPr>
          <p:cNvSpPr>
            <a:spLocks noGrp="1"/>
          </p:cNvSpPr>
          <p:nvPr>
            <p:ph type="dt" sz="half" idx="10"/>
          </p:nvPr>
        </p:nvSpPr>
        <p:spPr/>
        <p:txBody>
          <a:bodyPr/>
          <a:lstStyle/>
          <a:p>
            <a:fld id="{F49AF2A5-B297-4977-9E5B-4D3050E23689}" type="datetime1">
              <a:rPr lang="en-US" smtClean="0"/>
              <a:t>8/28/2023</a:t>
            </a:fld>
            <a:endParaRPr lang="en-US"/>
          </a:p>
        </p:txBody>
      </p:sp>
      <p:sp>
        <p:nvSpPr>
          <p:cNvPr id="6" name="Footer Placeholder 5">
            <a:extLst>
              <a:ext uri="{FF2B5EF4-FFF2-40B4-BE49-F238E27FC236}">
                <a16:creationId xmlns:a16="http://schemas.microsoft.com/office/drawing/2014/main" id="{0A1D8EE0-0333-4ABC-AE18-10DD5071CF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452369-A8F0-4709-8372-B420A67DB7C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11979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1592-4621-4D72-BC2D-F2C439F81B81}"/>
              </a:ext>
            </a:extLst>
          </p:cNvPr>
          <p:cNvSpPr>
            <a:spLocks noGrp="1"/>
          </p:cNvSpPr>
          <p:nvPr>
            <p:ph type="title"/>
          </p:nvPr>
        </p:nvSpPr>
        <p:spPr>
          <a:xfrm>
            <a:off x="484552" y="365759"/>
            <a:ext cx="10870836" cy="16916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823F5-0A90-4666-BE88-2BE0D0A61603}"/>
              </a:ext>
            </a:extLst>
          </p:cNvPr>
          <p:cNvSpPr>
            <a:spLocks noGrp="1"/>
          </p:cNvSpPr>
          <p:nvPr>
            <p:ph type="body" idx="1"/>
          </p:nvPr>
        </p:nvSpPr>
        <p:spPr>
          <a:xfrm>
            <a:off x="484552" y="2436473"/>
            <a:ext cx="5332026"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C6A7C-6260-463D-B3FD-71A07ACD0669}"/>
              </a:ext>
            </a:extLst>
          </p:cNvPr>
          <p:cNvSpPr>
            <a:spLocks noGrp="1"/>
          </p:cNvSpPr>
          <p:nvPr>
            <p:ph sz="half" idx="2"/>
          </p:nvPr>
        </p:nvSpPr>
        <p:spPr>
          <a:xfrm>
            <a:off x="484552" y="3409051"/>
            <a:ext cx="5332026" cy="27806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F2AF8D-90ED-4512-9423-C91BF73A99B2}"/>
              </a:ext>
            </a:extLst>
          </p:cNvPr>
          <p:cNvSpPr>
            <a:spLocks noGrp="1"/>
          </p:cNvSpPr>
          <p:nvPr>
            <p:ph type="body" sz="quarter" idx="3"/>
          </p:nvPr>
        </p:nvSpPr>
        <p:spPr>
          <a:xfrm>
            <a:off x="6270162" y="2436473"/>
            <a:ext cx="5358285"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D838EA-E20D-4CC3-83C2-AFE0DE9F7376}"/>
              </a:ext>
            </a:extLst>
          </p:cNvPr>
          <p:cNvSpPr>
            <a:spLocks noGrp="1"/>
          </p:cNvSpPr>
          <p:nvPr>
            <p:ph sz="quarter" idx="4"/>
          </p:nvPr>
        </p:nvSpPr>
        <p:spPr>
          <a:xfrm>
            <a:off x="6270162" y="3409051"/>
            <a:ext cx="5358285" cy="27806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3603F8A-08E1-4160-9B7E-E0CA4BF8EC3C}"/>
              </a:ext>
            </a:extLst>
          </p:cNvPr>
          <p:cNvSpPr>
            <a:spLocks noGrp="1"/>
          </p:cNvSpPr>
          <p:nvPr>
            <p:ph type="dt" sz="half" idx="10"/>
          </p:nvPr>
        </p:nvSpPr>
        <p:spPr/>
        <p:txBody>
          <a:bodyPr/>
          <a:lstStyle/>
          <a:p>
            <a:fld id="{70127434-4794-409A-9547-04789BA47588}" type="datetime1">
              <a:rPr lang="en-US" smtClean="0"/>
              <a:t>8/28/2023</a:t>
            </a:fld>
            <a:endParaRPr lang="en-US"/>
          </a:p>
        </p:txBody>
      </p:sp>
      <p:sp>
        <p:nvSpPr>
          <p:cNvPr id="8" name="Footer Placeholder 7">
            <a:extLst>
              <a:ext uri="{FF2B5EF4-FFF2-40B4-BE49-F238E27FC236}">
                <a16:creationId xmlns:a16="http://schemas.microsoft.com/office/drawing/2014/main" id="{118291AB-3C5C-4BE1-9E50-02F4893363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6E64-CD6C-4CF7-8624-FA4AE9760EEB}"/>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046328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562B3-06A0-4F2F-96EC-A062DAE2FE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FC0095-49F0-4A83-AE8C-9D13E15C2BD8}"/>
              </a:ext>
            </a:extLst>
          </p:cNvPr>
          <p:cNvSpPr>
            <a:spLocks noGrp="1"/>
          </p:cNvSpPr>
          <p:nvPr>
            <p:ph type="dt" sz="half" idx="10"/>
          </p:nvPr>
        </p:nvSpPr>
        <p:spPr/>
        <p:txBody>
          <a:bodyPr/>
          <a:lstStyle/>
          <a:p>
            <a:fld id="{85658635-357A-4E3D-B824-A5CEFDB8449C}" type="datetime1">
              <a:rPr lang="en-US" smtClean="0"/>
              <a:t>8/28/2023</a:t>
            </a:fld>
            <a:endParaRPr lang="en-US"/>
          </a:p>
        </p:txBody>
      </p:sp>
      <p:sp>
        <p:nvSpPr>
          <p:cNvPr id="4" name="Footer Placeholder 3">
            <a:extLst>
              <a:ext uri="{FF2B5EF4-FFF2-40B4-BE49-F238E27FC236}">
                <a16:creationId xmlns:a16="http://schemas.microsoft.com/office/drawing/2014/main" id="{61824898-D4EA-497A-8FC8-43E0D0213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4821F6-2C08-450C-A18C-702D7384292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30116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FFE119-5FCA-4D9C-9C07-1B81A0BF3BFF}"/>
              </a:ext>
            </a:extLst>
          </p:cNvPr>
          <p:cNvSpPr>
            <a:spLocks noGrp="1"/>
          </p:cNvSpPr>
          <p:nvPr>
            <p:ph type="dt" sz="half" idx="10"/>
          </p:nvPr>
        </p:nvSpPr>
        <p:spPr/>
        <p:txBody>
          <a:bodyPr/>
          <a:lstStyle/>
          <a:p>
            <a:fld id="{7E86FF77-2719-4AD0-8740-0B90FF5D1EFB}" type="datetime1">
              <a:rPr lang="en-US" smtClean="0"/>
              <a:t>8/28/2023</a:t>
            </a:fld>
            <a:endParaRPr lang="en-US"/>
          </a:p>
        </p:txBody>
      </p:sp>
      <p:sp>
        <p:nvSpPr>
          <p:cNvPr id="3" name="Footer Placeholder 2">
            <a:extLst>
              <a:ext uri="{FF2B5EF4-FFF2-40B4-BE49-F238E27FC236}">
                <a16:creationId xmlns:a16="http://schemas.microsoft.com/office/drawing/2014/main" id="{2A2C5995-6284-4D7F-AB1C-CA8FE63A78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1E4B0D-9C21-48D0-9438-C473706814B3}"/>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943284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90AF76DA-8F95-47D9-9EB6-B1EC93437387}"/>
              </a:ext>
            </a:extLst>
          </p:cNvPr>
          <p:cNvGrpSpPr/>
          <p:nvPr/>
        </p:nvGrpSpPr>
        <p:grpSpPr>
          <a:xfrm>
            <a:off x="2" y="0"/>
            <a:ext cx="6095998" cy="6858002"/>
            <a:chOff x="1" y="4563942"/>
            <a:chExt cx="12192005" cy="2294060"/>
          </a:xfrm>
        </p:grpSpPr>
        <p:sp>
          <p:nvSpPr>
            <p:cNvPr id="28" name="Rectangle 27">
              <a:extLst>
                <a:ext uri="{FF2B5EF4-FFF2-40B4-BE49-F238E27FC236}">
                  <a16:creationId xmlns:a16="http://schemas.microsoft.com/office/drawing/2014/main" id="{31355B14-077B-4BA1-962D-6E97D93FFCCC}"/>
                </a:ext>
              </a:extLst>
            </p:cNvPr>
            <p:cNvSpPr/>
            <p:nvPr/>
          </p:nvSpPr>
          <p:spPr>
            <a:xfrm>
              <a:off x="10" y="4563942"/>
              <a:ext cx="12191996" cy="22940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230B99F-AC6F-4973-A35E-16C87C38711D}"/>
                </a:ext>
              </a:extLst>
            </p:cNvPr>
            <p:cNvSpPr/>
            <p:nvPr/>
          </p:nvSpPr>
          <p:spPr>
            <a:xfrm>
              <a:off x="1" y="4563942"/>
              <a:ext cx="12192000" cy="229406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58E41614-9483-47F8-A429-FB0D1C5AA89A}"/>
              </a:ext>
            </a:extLst>
          </p:cNvPr>
          <p:cNvSpPr/>
          <p:nvPr/>
        </p:nvSpPr>
        <p:spPr>
          <a:xfrm>
            <a:off x="0" y="0"/>
            <a:ext cx="6095999"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B5E91C-3C4F-40A2-BCC6-918D3BEDD24B}"/>
              </a:ext>
            </a:extLst>
          </p:cNvPr>
          <p:cNvSpPr>
            <a:spLocks noGrp="1"/>
          </p:cNvSpPr>
          <p:nvPr>
            <p:ph type="title"/>
          </p:nvPr>
        </p:nvSpPr>
        <p:spPr>
          <a:xfrm>
            <a:off x="484552" y="457200"/>
            <a:ext cx="5287234" cy="1600200"/>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30F113-1C61-4F74-BD5B-727668BBEAFC}"/>
              </a:ext>
            </a:extLst>
          </p:cNvPr>
          <p:cNvSpPr>
            <a:spLocks noGrp="1"/>
          </p:cNvSpPr>
          <p:nvPr>
            <p:ph idx="1"/>
          </p:nvPr>
        </p:nvSpPr>
        <p:spPr>
          <a:xfrm>
            <a:off x="6270162" y="457201"/>
            <a:ext cx="5085226"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10EB228-A180-4DF6-9D5B-2CF86B6B9BB0}"/>
              </a:ext>
            </a:extLst>
          </p:cNvPr>
          <p:cNvSpPr>
            <a:spLocks noGrp="1"/>
          </p:cNvSpPr>
          <p:nvPr>
            <p:ph type="body" sz="half" idx="2"/>
          </p:nvPr>
        </p:nvSpPr>
        <p:spPr>
          <a:xfrm>
            <a:off x="484552" y="2514600"/>
            <a:ext cx="5287234" cy="33543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913719-D65D-4BAE-97B7-FAE8F39982EF}"/>
              </a:ext>
            </a:extLst>
          </p:cNvPr>
          <p:cNvSpPr>
            <a:spLocks noGrp="1"/>
          </p:cNvSpPr>
          <p:nvPr>
            <p:ph type="dt" sz="half" idx="10"/>
          </p:nvPr>
        </p:nvSpPr>
        <p:spPr/>
        <p:txBody>
          <a:bodyPr/>
          <a:lstStyle/>
          <a:p>
            <a:fld id="{6E441C83-1089-48B9-8B65-293D4C236D35}" type="datetime1">
              <a:rPr lang="en-US" smtClean="0"/>
              <a:t>8/28/2023</a:t>
            </a:fld>
            <a:endParaRPr lang="en-US"/>
          </a:p>
        </p:txBody>
      </p:sp>
      <p:sp>
        <p:nvSpPr>
          <p:cNvPr id="6" name="Footer Placeholder 5">
            <a:extLst>
              <a:ext uri="{FF2B5EF4-FFF2-40B4-BE49-F238E27FC236}">
                <a16:creationId xmlns:a16="http://schemas.microsoft.com/office/drawing/2014/main" id="{F747F5BB-DC3C-45D1-A0D2-05168FECA2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44BA3-19DB-4072-9A2C-08C92361AF9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46409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B0A6909D-DC0B-4221-8140-21E981D896AF}"/>
              </a:ext>
            </a:extLst>
          </p:cNvPr>
          <p:cNvGrpSpPr/>
          <p:nvPr/>
        </p:nvGrpSpPr>
        <p:grpSpPr>
          <a:xfrm>
            <a:off x="2" y="0"/>
            <a:ext cx="6095998" cy="6858002"/>
            <a:chOff x="1" y="4563942"/>
            <a:chExt cx="12192005" cy="2294060"/>
          </a:xfrm>
        </p:grpSpPr>
        <p:sp>
          <p:nvSpPr>
            <p:cNvPr id="9" name="Rectangle 8">
              <a:extLst>
                <a:ext uri="{FF2B5EF4-FFF2-40B4-BE49-F238E27FC236}">
                  <a16:creationId xmlns:a16="http://schemas.microsoft.com/office/drawing/2014/main" id="{53D581C2-F39E-4958-A3F3-BB65AB1C5E66}"/>
                </a:ext>
              </a:extLst>
            </p:cNvPr>
            <p:cNvSpPr/>
            <p:nvPr/>
          </p:nvSpPr>
          <p:spPr>
            <a:xfrm>
              <a:off x="10" y="4563942"/>
              <a:ext cx="12191996" cy="22940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D77040-27EF-4D2C-8D34-32337B0C8544}"/>
                </a:ext>
              </a:extLst>
            </p:cNvPr>
            <p:cNvSpPr/>
            <p:nvPr/>
          </p:nvSpPr>
          <p:spPr>
            <a:xfrm>
              <a:off x="1" y="4563942"/>
              <a:ext cx="12192000" cy="229406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1A26D20-69F8-4BBC-98C0-BEB470AB8284}"/>
              </a:ext>
            </a:extLst>
          </p:cNvPr>
          <p:cNvSpPr/>
          <p:nvPr/>
        </p:nvSpPr>
        <p:spPr>
          <a:xfrm>
            <a:off x="0" y="0"/>
            <a:ext cx="6095999"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47B6BC-4B2A-4001-9634-47473F82701E}"/>
              </a:ext>
            </a:extLst>
          </p:cNvPr>
          <p:cNvSpPr>
            <a:spLocks noGrp="1"/>
          </p:cNvSpPr>
          <p:nvPr>
            <p:ph type="title"/>
          </p:nvPr>
        </p:nvSpPr>
        <p:spPr>
          <a:xfrm>
            <a:off x="484552" y="457200"/>
            <a:ext cx="5211519" cy="1600200"/>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497D074-2CCB-4AB8-A7A0-7847D3C1EF8A}"/>
              </a:ext>
            </a:extLst>
          </p:cNvPr>
          <p:cNvSpPr>
            <a:spLocks noGrp="1"/>
          </p:cNvSpPr>
          <p:nvPr>
            <p:ph type="pic" idx="1"/>
          </p:nvPr>
        </p:nvSpPr>
        <p:spPr>
          <a:xfrm>
            <a:off x="6270162" y="457201"/>
            <a:ext cx="5085226"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51FB94BD-D906-4213-9F31-1BE17A86F926}"/>
              </a:ext>
            </a:extLst>
          </p:cNvPr>
          <p:cNvSpPr>
            <a:spLocks noGrp="1"/>
          </p:cNvSpPr>
          <p:nvPr>
            <p:ph type="body" sz="half" idx="2"/>
          </p:nvPr>
        </p:nvSpPr>
        <p:spPr>
          <a:xfrm>
            <a:off x="484552" y="2514600"/>
            <a:ext cx="5211519" cy="33543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1B8431-70CB-4E9F-8A49-CDFF18554212}"/>
              </a:ext>
            </a:extLst>
          </p:cNvPr>
          <p:cNvSpPr>
            <a:spLocks noGrp="1"/>
          </p:cNvSpPr>
          <p:nvPr>
            <p:ph type="dt" sz="half" idx="10"/>
          </p:nvPr>
        </p:nvSpPr>
        <p:spPr/>
        <p:txBody>
          <a:bodyPr/>
          <a:lstStyle/>
          <a:p>
            <a:fld id="{D162FE45-CC1E-47DB-8B82-6CF0636FBDB8}" type="datetime1">
              <a:rPr lang="en-US" smtClean="0"/>
              <a:t>8/28/2023</a:t>
            </a:fld>
            <a:endParaRPr lang="en-US"/>
          </a:p>
        </p:txBody>
      </p:sp>
      <p:sp>
        <p:nvSpPr>
          <p:cNvPr id="6" name="Footer Placeholder 5">
            <a:extLst>
              <a:ext uri="{FF2B5EF4-FFF2-40B4-BE49-F238E27FC236}">
                <a16:creationId xmlns:a16="http://schemas.microsoft.com/office/drawing/2014/main" id="{ADD2F293-170E-410E-88BF-187A63C5E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ED93A2-588D-43B5-B6FA-0B7892E6E13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078897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A26A151-13BF-4305-A6DC-9DC7C9877195}"/>
              </a:ext>
            </a:extLst>
          </p:cNvPr>
          <p:cNvSpPr/>
          <p:nvPr/>
        </p:nvSpPr>
        <p:spPr>
          <a:xfrm>
            <a:off x="0" y="0"/>
            <a:ext cx="12192000"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3DEE6AE3-3BCC-4B3B-AC4E-60F91014449A}"/>
              </a:ext>
            </a:extLst>
          </p:cNvPr>
          <p:cNvSpPr>
            <a:spLocks noGrp="1"/>
          </p:cNvSpPr>
          <p:nvPr>
            <p:ph type="title"/>
          </p:nvPr>
        </p:nvSpPr>
        <p:spPr>
          <a:xfrm>
            <a:off x="484552" y="365125"/>
            <a:ext cx="10869248" cy="168751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4CB514A-E7EA-41A8-ADBA-85CA1DF6D349}"/>
              </a:ext>
            </a:extLst>
          </p:cNvPr>
          <p:cNvSpPr>
            <a:spLocks noGrp="1"/>
          </p:cNvSpPr>
          <p:nvPr>
            <p:ph type="body" idx="1"/>
          </p:nvPr>
        </p:nvSpPr>
        <p:spPr>
          <a:xfrm>
            <a:off x="484552" y="2576513"/>
            <a:ext cx="10869248" cy="36004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9CB0BD-D6E3-4B3D-BCBB-6FECA5D6323C}"/>
              </a:ext>
            </a:extLst>
          </p:cNvPr>
          <p:cNvSpPr>
            <a:spLocks noGrp="1"/>
          </p:cNvSpPr>
          <p:nvPr>
            <p:ph type="dt" sz="half" idx="2"/>
          </p:nvPr>
        </p:nvSpPr>
        <p:spPr>
          <a:xfrm>
            <a:off x="146221" y="6357208"/>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FC8E16-3C03-4238-9C6F-B34F3D10F77E}" type="datetime1">
              <a:rPr lang="en-US" smtClean="0"/>
              <a:t>8/28/2023</a:t>
            </a:fld>
            <a:endParaRPr lang="en-US" dirty="0"/>
          </a:p>
        </p:txBody>
      </p:sp>
      <p:sp>
        <p:nvSpPr>
          <p:cNvPr id="5" name="Footer Placeholder 4">
            <a:extLst>
              <a:ext uri="{FF2B5EF4-FFF2-40B4-BE49-F238E27FC236}">
                <a16:creationId xmlns:a16="http://schemas.microsoft.com/office/drawing/2014/main" id="{A84147F7-B466-4892-BE27-876F947515C8}"/>
              </a:ext>
            </a:extLst>
          </p:cNvPr>
          <p:cNvSpPr>
            <a:spLocks noGrp="1"/>
          </p:cNvSpPr>
          <p:nvPr>
            <p:ph type="ftr" sz="quarter" idx="3"/>
          </p:nvPr>
        </p:nvSpPr>
        <p:spPr>
          <a:xfrm>
            <a:off x="6270162" y="6356350"/>
            <a:ext cx="411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64B4FE0-65CC-4435-A6AF-150E52F35BB8}"/>
              </a:ext>
            </a:extLst>
          </p:cNvPr>
          <p:cNvSpPr>
            <a:spLocks noGrp="1"/>
          </p:cNvSpPr>
          <p:nvPr>
            <p:ph type="sldNum" sz="quarter" idx="4"/>
          </p:nvPr>
        </p:nvSpPr>
        <p:spPr>
          <a:xfrm>
            <a:off x="10764983" y="6356350"/>
            <a:ext cx="1280796"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F646F3F-274D-499B-ABBE-824EB4ABDC3D}" type="slidenum">
              <a:rPr lang="en-US" smtClean="0"/>
              <a:pPr/>
              <a:t>‹#›</a:t>
            </a:fld>
            <a:endParaRPr lang="en-US" dirty="0"/>
          </a:p>
        </p:txBody>
      </p:sp>
    </p:spTree>
    <p:extLst>
      <p:ext uri="{BB962C8B-B14F-4D97-AF65-F5344CB8AC3E}">
        <p14:creationId xmlns:p14="http://schemas.microsoft.com/office/powerpoint/2010/main" val="122778374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100000"/>
        </a:lnSpc>
        <a:spcBef>
          <a:spcPct val="0"/>
        </a:spcBef>
        <a:buNone/>
        <a:defRPr sz="5400" kern="1200">
          <a:solidFill>
            <a:schemeClr val="bg1"/>
          </a:solidFill>
          <a:latin typeface="+mj-lt"/>
          <a:ea typeface="+mj-ea"/>
          <a:cs typeface="+mj-cs"/>
        </a:defRPr>
      </a:lvl1pPr>
    </p:titleStyle>
    <p:bodyStyle>
      <a:lvl1pPr marL="0" indent="0" algn="l" defTabSz="914400" rtl="0" eaLnBrk="1" latinLnBrk="0" hangingPunct="1">
        <a:lnSpc>
          <a:spcPct val="120000"/>
        </a:lnSpc>
        <a:spcBef>
          <a:spcPts val="1000"/>
        </a:spcBef>
        <a:buFont typeface="Arial" panose="020B06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20000"/>
        </a:lnSpc>
        <a:spcBef>
          <a:spcPts val="500"/>
        </a:spcBef>
        <a:buFont typeface="Arial" panose="020B06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2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8">
            <a:extLst>
              <a:ext uri="{FF2B5EF4-FFF2-40B4-BE49-F238E27FC236}">
                <a16:creationId xmlns:a16="http://schemas.microsoft.com/office/drawing/2014/main" id="{63A90EC9-618C-48B5-9BDE-A4A82571F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10">
            <a:extLst>
              <a:ext uri="{FF2B5EF4-FFF2-40B4-BE49-F238E27FC236}">
                <a16:creationId xmlns:a16="http://schemas.microsoft.com/office/drawing/2014/main" id="{72EF3F9A-9717-4ACB-A30D-96694842C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B5D5021-B814-4F4A-B22C-7CC2A4794AEF}"/>
              </a:ext>
            </a:extLst>
          </p:cNvPr>
          <p:cNvSpPr>
            <a:spLocks noGrp="1"/>
          </p:cNvSpPr>
          <p:nvPr>
            <p:ph type="ctrTitle"/>
          </p:nvPr>
        </p:nvSpPr>
        <p:spPr>
          <a:xfrm>
            <a:off x="484554" y="554893"/>
            <a:ext cx="7065108" cy="2547816"/>
          </a:xfrm>
        </p:spPr>
        <p:txBody>
          <a:bodyPr>
            <a:normAutofit/>
          </a:bodyPr>
          <a:lstStyle/>
          <a:p>
            <a:r>
              <a:rPr lang="el-GR" dirty="0"/>
              <a:t>Εισαγωγή στο </a:t>
            </a:r>
            <a:r>
              <a:rPr lang="el-GR" dirty="0" err="1"/>
              <a:t>Γραμματισμό</a:t>
            </a:r>
            <a:endParaRPr lang="el-GR" dirty="0"/>
          </a:p>
        </p:txBody>
      </p:sp>
      <p:sp>
        <p:nvSpPr>
          <p:cNvPr id="3" name="Υπότιτλος 2">
            <a:extLst>
              <a:ext uri="{FF2B5EF4-FFF2-40B4-BE49-F238E27FC236}">
                <a16:creationId xmlns:a16="http://schemas.microsoft.com/office/drawing/2014/main" id="{EDE58AD0-85E6-4480-8CDC-4942A2A97370}"/>
              </a:ext>
            </a:extLst>
          </p:cNvPr>
          <p:cNvSpPr>
            <a:spLocks noGrp="1"/>
          </p:cNvSpPr>
          <p:nvPr>
            <p:ph type="subTitle" idx="1"/>
          </p:nvPr>
        </p:nvSpPr>
        <p:spPr>
          <a:xfrm>
            <a:off x="9374588" y="554893"/>
            <a:ext cx="2671191" cy="5583514"/>
          </a:xfrm>
        </p:spPr>
        <p:txBody>
          <a:bodyPr anchor="ctr">
            <a:normAutofit/>
          </a:bodyPr>
          <a:lstStyle/>
          <a:p>
            <a:r>
              <a:rPr lang="el-GR" sz="2800" dirty="0" err="1"/>
              <a:t>Προφορικότητα</a:t>
            </a:r>
            <a:r>
              <a:rPr lang="el-GR" sz="4400" dirty="0"/>
              <a:t> </a:t>
            </a:r>
          </a:p>
          <a:p>
            <a:r>
              <a:rPr lang="el-GR" sz="2800" dirty="0"/>
              <a:t>και γραφή</a:t>
            </a:r>
          </a:p>
        </p:txBody>
      </p:sp>
      <p:pic>
        <p:nvPicPr>
          <p:cNvPr id="46" name="Picture 3" descr="Μάρμαρο με καφέ και θαλασσί">
            <a:extLst>
              <a:ext uri="{FF2B5EF4-FFF2-40B4-BE49-F238E27FC236}">
                <a16:creationId xmlns:a16="http://schemas.microsoft.com/office/drawing/2014/main" id="{1BD9E333-238A-98FD-454B-E79B4C4C9DFD}"/>
              </a:ext>
            </a:extLst>
          </p:cNvPr>
          <p:cNvPicPr>
            <a:picLocks noChangeAspect="1"/>
          </p:cNvPicPr>
          <p:nvPr/>
        </p:nvPicPr>
        <p:blipFill rotWithShape="1">
          <a:blip r:embed="rId2"/>
          <a:srcRect t="17696" b="29487"/>
          <a:stretch/>
        </p:blipFill>
        <p:spPr>
          <a:xfrm>
            <a:off x="20" y="3429000"/>
            <a:ext cx="9143978" cy="3429000"/>
          </a:xfrm>
          <a:prstGeom prst="rect">
            <a:avLst/>
          </a:prstGeom>
        </p:spPr>
      </p:pic>
    </p:spTree>
    <p:extLst>
      <p:ext uri="{BB962C8B-B14F-4D97-AF65-F5344CB8AC3E}">
        <p14:creationId xmlns:p14="http://schemas.microsoft.com/office/powerpoint/2010/main" val="3314551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D91922-13CB-43FB-92CC-2C63B4FA3503}"/>
              </a:ext>
            </a:extLst>
          </p:cNvPr>
          <p:cNvSpPr>
            <a:spLocks noGrp="1"/>
          </p:cNvSpPr>
          <p:nvPr>
            <p:ph type="title"/>
          </p:nvPr>
        </p:nvSpPr>
        <p:spPr/>
        <p:txBody>
          <a:bodyPr>
            <a:normAutofit fontScale="90000"/>
          </a:bodyPr>
          <a:lstStyle/>
          <a:p>
            <a:r>
              <a:rPr lang="el-GR" dirty="0"/>
              <a:t>Η θέση του Πλάτωνα ως προς την εξασφάλιση της ορθής ερμηνείας</a:t>
            </a:r>
          </a:p>
        </p:txBody>
      </p:sp>
      <p:sp>
        <p:nvSpPr>
          <p:cNvPr id="3" name="Θέση περιεχομένου 2">
            <a:extLst>
              <a:ext uri="{FF2B5EF4-FFF2-40B4-BE49-F238E27FC236}">
                <a16:creationId xmlns:a16="http://schemas.microsoft.com/office/drawing/2014/main" id="{41924CCA-ABD2-4E94-9498-39FA5D6B1D69}"/>
              </a:ext>
            </a:extLst>
          </p:cNvPr>
          <p:cNvSpPr>
            <a:spLocks noGrp="1"/>
          </p:cNvSpPr>
          <p:nvPr>
            <p:ph idx="1"/>
          </p:nvPr>
        </p:nvSpPr>
        <p:spPr/>
        <p:txBody>
          <a:bodyPr/>
          <a:lstStyle/>
          <a:p>
            <a:r>
              <a:rPr lang="el-GR" dirty="0"/>
              <a:t>Τα κείμενά του να μην κυκλοφορούν έξω από τον κύκλο των μαθητών και οπαδών του.</a:t>
            </a:r>
          </a:p>
          <a:p>
            <a:r>
              <a:rPr lang="el-GR" dirty="0"/>
              <a:t>Τις πιο σημαντικές του σκέψεις δεν τις κατέγραψε, αλλά τις εξέθεσε μόνο προφορικά. </a:t>
            </a:r>
          </a:p>
          <a:p>
            <a:r>
              <a:rPr lang="el-GR" dirty="0"/>
              <a:t>Στους διαλόγους του οργάνωσε το περιεχόμενο σε πολλά επίπεδα έτσι ώστε το βαθύτερο νόημά τους να είναι προσιτό μόνο στους αναγνώστες που έχουν τα κατάλληλα εφόδια να το ανακαλύψουν, δηλαδή να έχει ασκηθεί  στο να ερμηνεύει όπως πρέπει. Η ίδια στρατηγική ακολουθείται και σε πολλά ιερά κείμενα, όπως η Καινή Διαθήκη (</a:t>
            </a:r>
            <a:r>
              <a:rPr lang="en-US" dirty="0"/>
              <a:t>Gee, 1996 </a:t>
            </a:r>
            <a:r>
              <a:rPr lang="el-GR" dirty="0"/>
              <a:t>όπως αναφέρεται στο </a:t>
            </a:r>
            <a:r>
              <a:rPr lang="el-GR" dirty="0" err="1"/>
              <a:t>Χαραλαμπόπουλος</a:t>
            </a:r>
            <a:r>
              <a:rPr lang="el-GR" dirty="0"/>
              <a:t>, 2006).</a:t>
            </a:r>
          </a:p>
        </p:txBody>
      </p:sp>
    </p:spTree>
    <p:extLst>
      <p:ext uri="{BB962C8B-B14F-4D97-AF65-F5344CB8AC3E}">
        <p14:creationId xmlns:p14="http://schemas.microsoft.com/office/powerpoint/2010/main" val="3686484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9455C3-1075-4A3E-A353-A64FD0778C22}"/>
              </a:ext>
            </a:extLst>
          </p:cNvPr>
          <p:cNvSpPr>
            <a:spLocks noGrp="1"/>
          </p:cNvSpPr>
          <p:nvPr>
            <p:ph type="title"/>
          </p:nvPr>
        </p:nvSpPr>
        <p:spPr/>
        <p:txBody>
          <a:bodyPr/>
          <a:lstStyle/>
          <a:p>
            <a:r>
              <a:rPr lang="en-US" dirty="0"/>
              <a:t>B</a:t>
            </a:r>
            <a:r>
              <a:rPr lang="el-GR" dirty="0" err="1"/>
              <a:t>ιβλιογραφία</a:t>
            </a:r>
            <a:endParaRPr lang="el-GR" dirty="0"/>
          </a:p>
        </p:txBody>
      </p:sp>
      <p:sp>
        <p:nvSpPr>
          <p:cNvPr id="3" name="Θέση περιεχομένου 2">
            <a:extLst>
              <a:ext uri="{FF2B5EF4-FFF2-40B4-BE49-F238E27FC236}">
                <a16:creationId xmlns:a16="http://schemas.microsoft.com/office/drawing/2014/main" id="{CCAFE4E1-2F48-418F-96B5-AB9722FB4579}"/>
              </a:ext>
            </a:extLst>
          </p:cNvPr>
          <p:cNvSpPr>
            <a:spLocks noGrp="1"/>
          </p:cNvSpPr>
          <p:nvPr>
            <p:ph idx="1"/>
          </p:nvPr>
        </p:nvSpPr>
        <p:spPr/>
        <p:txBody>
          <a:bodyPr/>
          <a:lstStyle/>
          <a:p>
            <a:r>
              <a:rPr lang="en-US" dirty="0"/>
              <a:t>Ong, 1996. </a:t>
            </a:r>
            <a:r>
              <a:rPr lang="el-GR" i="1" dirty="0"/>
              <a:t>ΠΡΟΦΟΡΙΚΟΤΗΤΑ ΚΑΙ ΕΓΓΡΑΜΜΑΤΟΣΥΝΗ Η </a:t>
            </a:r>
            <a:r>
              <a:rPr lang="el-GR" i="1" dirty="0" err="1"/>
              <a:t>εκτεχνολόγηση</a:t>
            </a:r>
            <a:r>
              <a:rPr lang="el-GR" i="1" dirty="0"/>
              <a:t> του λόγου. </a:t>
            </a:r>
            <a:r>
              <a:rPr lang="el-GR" dirty="0"/>
              <a:t>Ηράκλειο: ΠΑΝΕΠΙΣΤΗΜΙΑΚΕΣ ΕΚΔΟΣΕΙΣ ΚΡΗΤΗΣ</a:t>
            </a:r>
            <a:r>
              <a:rPr lang="en-US" dirty="0"/>
              <a:t> (</a:t>
            </a:r>
            <a:r>
              <a:rPr lang="el-GR" b="1" dirty="0"/>
              <a:t>σελ.1-4, 6-9, 15-16) Υπάρχει στο διαδίκτυο</a:t>
            </a:r>
          </a:p>
          <a:p>
            <a:r>
              <a:rPr lang="el-GR" dirty="0" err="1"/>
              <a:t>Χαραλαμπόπουλος</a:t>
            </a:r>
            <a:r>
              <a:rPr lang="el-GR" dirty="0"/>
              <a:t>, 2006. </a:t>
            </a:r>
            <a:r>
              <a:rPr lang="el-GR" i="1" dirty="0" err="1"/>
              <a:t>Γραμματισμός</a:t>
            </a:r>
            <a:r>
              <a:rPr lang="el-GR" i="1" dirty="0"/>
              <a:t>, Κοινωνία και Εκπαίδευση</a:t>
            </a:r>
            <a:r>
              <a:rPr lang="el-GR" dirty="0"/>
              <a:t>. ΑΠΘ: Ινστιτούτο Νεοελληνικών Σπουδών (</a:t>
            </a:r>
            <a:r>
              <a:rPr lang="el-GR" b="1" dirty="0"/>
              <a:t>σελ.22-27) Βιβλίο </a:t>
            </a:r>
            <a:r>
              <a:rPr lang="el-GR" b="1"/>
              <a:t>Ευδόξου</a:t>
            </a:r>
            <a:endParaRPr lang="el-GR" b="1" dirty="0"/>
          </a:p>
          <a:p>
            <a:endParaRPr lang="el-GR" dirty="0"/>
          </a:p>
        </p:txBody>
      </p:sp>
    </p:spTree>
    <p:extLst>
      <p:ext uri="{BB962C8B-B14F-4D97-AF65-F5344CB8AC3E}">
        <p14:creationId xmlns:p14="http://schemas.microsoft.com/office/powerpoint/2010/main" val="714935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F3F81D-5162-4F98-9DA8-44B1B255E1A4}"/>
              </a:ext>
            </a:extLst>
          </p:cNvPr>
          <p:cNvSpPr>
            <a:spLocks noGrp="1"/>
          </p:cNvSpPr>
          <p:nvPr>
            <p:ph type="title"/>
          </p:nvPr>
        </p:nvSpPr>
        <p:spPr/>
        <p:txBody>
          <a:bodyPr>
            <a:normAutofit fontScale="90000"/>
          </a:bodyPr>
          <a:lstStyle/>
          <a:p>
            <a:r>
              <a:rPr lang="el-GR" dirty="0" err="1"/>
              <a:t>Πρωταρχικότητα</a:t>
            </a:r>
            <a:r>
              <a:rPr lang="el-GR" dirty="0"/>
              <a:t> προφορικού λόγου (</a:t>
            </a:r>
            <a:r>
              <a:rPr lang="en-US" dirty="0"/>
              <a:t>Ong, 1997)</a:t>
            </a:r>
            <a:endParaRPr lang="el-GR" dirty="0"/>
          </a:p>
        </p:txBody>
      </p:sp>
      <p:sp>
        <p:nvSpPr>
          <p:cNvPr id="3" name="Θέση περιεχομένου 2">
            <a:extLst>
              <a:ext uri="{FF2B5EF4-FFF2-40B4-BE49-F238E27FC236}">
                <a16:creationId xmlns:a16="http://schemas.microsoft.com/office/drawing/2014/main" id="{7FE8C8CA-2267-4A10-9C68-5CE8F6312261}"/>
              </a:ext>
            </a:extLst>
          </p:cNvPr>
          <p:cNvSpPr>
            <a:spLocks noGrp="1"/>
          </p:cNvSpPr>
          <p:nvPr>
            <p:ph idx="1"/>
          </p:nvPr>
        </p:nvSpPr>
        <p:spPr/>
        <p:txBody>
          <a:bodyPr>
            <a:normAutofit/>
          </a:bodyPr>
          <a:lstStyle/>
          <a:p>
            <a:r>
              <a:rPr lang="el-GR" dirty="0"/>
              <a:t>Την τόνισε ο </a:t>
            </a:r>
            <a:r>
              <a:rPr lang="en-US" dirty="0"/>
              <a:t>Saussure</a:t>
            </a:r>
          </a:p>
          <a:p>
            <a:r>
              <a:rPr lang="el-GR" dirty="0"/>
              <a:t>Διέπει όλη τη λεκτική επικοινωνία.</a:t>
            </a:r>
          </a:p>
          <a:p>
            <a:r>
              <a:rPr lang="el-GR" dirty="0"/>
              <a:t>Η γραφή: χρήσιμη, ελλιπής και επικίνδυνη. Συμπλήρωμα προφορικού, όχι μετασχηματιστή.</a:t>
            </a:r>
            <a:endParaRPr lang="en-US" dirty="0"/>
          </a:p>
          <a:p>
            <a:r>
              <a:rPr lang="el-GR" dirty="0"/>
              <a:t>Η </a:t>
            </a:r>
            <a:r>
              <a:rPr lang="el-GR" dirty="0" err="1"/>
              <a:t>προφορικότητα</a:t>
            </a:r>
            <a:r>
              <a:rPr lang="el-GR" dirty="0"/>
              <a:t> τής γλώσσας προφανής. Οι άνθρωποι επικοινωνούν με αμέτρητους τρόπους: την αφή, τη γεύση, την οσμή και ιδίως την όραση και την ακοή. Μερικοί μη προφορικοί τρόποι επικοινωνίας είναι εξαιρετικά πλούσιοι τα νεύματα. </a:t>
            </a:r>
          </a:p>
          <a:p>
            <a:r>
              <a:rPr lang="el-GR" dirty="0" err="1"/>
              <a:t>προεξάρχουσα</a:t>
            </a:r>
            <a:r>
              <a:rPr lang="el-GR" dirty="0"/>
              <a:t> μορφή ή γλώσσα, ο </a:t>
            </a:r>
            <a:r>
              <a:rPr lang="el-GR" dirty="0" err="1"/>
              <a:t>αρθρούμενος</a:t>
            </a:r>
            <a:r>
              <a:rPr lang="el-GR" dirty="0"/>
              <a:t> φθόγγος. ’Όχι μόνο ή επικοινωνία,  αλλά και η ίδια η σκέψη «Μια εικόνα αξίζει όσο χίλιες λέξεις». </a:t>
            </a:r>
          </a:p>
        </p:txBody>
      </p:sp>
    </p:spTree>
    <p:extLst>
      <p:ext uri="{BB962C8B-B14F-4D97-AF65-F5344CB8AC3E}">
        <p14:creationId xmlns:p14="http://schemas.microsoft.com/office/powerpoint/2010/main" val="222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4DDFC6-37E7-4D4F-96EC-4DD529266472}"/>
              </a:ext>
            </a:extLst>
          </p:cNvPr>
          <p:cNvSpPr>
            <a:spLocks noGrp="1"/>
          </p:cNvSpPr>
          <p:nvPr>
            <p:ph type="title"/>
          </p:nvPr>
        </p:nvSpPr>
        <p:spPr/>
        <p:txBody>
          <a:bodyPr>
            <a:normAutofit fontScale="90000"/>
          </a:bodyPr>
          <a:lstStyle/>
          <a:p>
            <a:r>
              <a:rPr lang="el-GR" dirty="0"/>
              <a:t>Η γλώσσα είναι συντριπτικά προφορική</a:t>
            </a:r>
          </a:p>
        </p:txBody>
      </p:sp>
      <p:sp>
        <p:nvSpPr>
          <p:cNvPr id="3" name="Θέση περιεχομένου 2">
            <a:extLst>
              <a:ext uri="{FF2B5EF4-FFF2-40B4-BE49-F238E27FC236}">
                <a16:creationId xmlns:a16="http://schemas.microsoft.com/office/drawing/2014/main" id="{AF5AB72C-12FB-463C-B646-CA739BE62943}"/>
              </a:ext>
            </a:extLst>
          </p:cNvPr>
          <p:cNvSpPr>
            <a:spLocks noGrp="1"/>
          </p:cNvSpPr>
          <p:nvPr>
            <p:ph idx="1"/>
          </p:nvPr>
        </p:nvSpPr>
        <p:spPr/>
        <p:txBody>
          <a:bodyPr/>
          <a:lstStyle/>
          <a:p>
            <a:r>
              <a:rPr lang="el-GR" dirty="0"/>
              <a:t>από όλες τίς χιλιάδες γλώσσες πού μιλήθηκαν ανθρώπινης ιστορίας, μόνο γύρω στις 106 συνδέθηκαν με τη γραφή τόσο ώστε να δημιουργήσουν γραμματεία, ενώ οι περισσότερες δεν απέκτησαν ποτέ γραπτή μορφή. Από τίς 3.000 περίπου γλώσσες πού μιλιούνται σήμερα, μόνο 78 περίπου διαθέτουν γραπτή λογοτεχνία* (</a:t>
            </a:r>
            <a:r>
              <a:rPr lang="el-GR" dirty="0" err="1"/>
              <a:t>Edmonson</a:t>
            </a:r>
            <a:r>
              <a:rPr lang="el-GR" dirty="0"/>
              <a:t> 1971, σελ. 323, 332). Δεν υπάρχει ακόμη τρόπος να υπολογίσουμε πόσες γλώσσες εξαφανίστηκαν ή μετασχηματίστηκαν σέ άλλες προτού συναντήσουν τη γραφή. Ακόμη και τώρα, εκατοντάδες ομιλούμενες γλώσσες δεν έχουν γραφτεί ποτέ: κανείς δεν εφηύρε έναν αποτελεσματικό τρόπο γραφής τους</a:t>
            </a:r>
          </a:p>
        </p:txBody>
      </p:sp>
    </p:spTree>
    <p:extLst>
      <p:ext uri="{BB962C8B-B14F-4D97-AF65-F5344CB8AC3E}">
        <p14:creationId xmlns:p14="http://schemas.microsoft.com/office/powerpoint/2010/main" val="2366518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BE8655-17B8-4ACC-9D57-75C3D1481452}"/>
              </a:ext>
            </a:extLst>
          </p:cNvPr>
          <p:cNvSpPr>
            <a:spLocks noGrp="1"/>
          </p:cNvSpPr>
          <p:nvPr>
            <p:ph type="title"/>
          </p:nvPr>
        </p:nvSpPr>
        <p:spPr/>
        <p:txBody>
          <a:bodyPr>
            <a:normAutofit fontScale="90000"/>
          </a:bodyPr>
          <a:lstStyle/>
          <a:p>
            <a:r>
              <a:rPr lang="el-GR" dirty="0"/>
              <a:t>Γιατί η μελέτη της γλώσσας επικεντρώθηκε στα γραπτά κείμενα</a:t>
            </a:r>
          </a:p>
        </p:txBody>
      </p:sp>
      <p:sp>
        <p:nvSpPr>
          <p:cNvPr id="3" name="Θέση περιεχομένου 2">
            <a:extLst>
              <a:ext uri="{FF2B5EF4-FFF2-40B4-BE49-F238E27FC236}">
                <a16:creationId xmlns:a16="http://schemas.microsoft.com/office/drawing/2014/main" id="{4440D2AB-6221-452F-AB4D-98231C217A84}"/>
              </a:ext>
            </a:extLst>
          </p:cNvPr>
          <p:cNvSpPr>
            <a:spLocks noGrp="1"/>
          </p:cNvSpPr>
          <p:nvPr>
            <p:ph idx="1"/>
          </p:nvPr>
        </p:nvSpPr>
        <p:spPr/>
        <p:txBody>
          <a:bodyPr/>
          <a:lstStyle/>
          <a:p>
            <a:r>
              <a:rPr lang="el-GR" dirty="0"/>
              <a:t>Κάθε είδους σκέψη</a:t>
            </a:r>
            <a:r>
              <a:rPr lang="en-US" dirty="0"/>
              <a:t> </a:t>
            </a:r>
            <a:r>
              <a:rPr lang="el-GR" dirty="0"/>
              <a:t>είναι σέ κάποιο βαθμό αναλυτική: διασπά το υλικό της σέ διάφορες συνιστώσες. Αλλά η αφαιρετικά γραμμική, ταξινομική, εξηγητική διερεύνηση των φαινομένων ή των διατυπωμένων αληθειών είναι ανέφικτη χωρίς τη γραφή και την ανάγνωση.</a:t>
            </a:r>
          </a:p>
          <a:p>
            <a:r>
              <a:rPr lang="el-GR" dirty="0"/>
              <a:t>Στους πρωταρχικά προφορικούς πολιτισμούς, πού αγνοούν παντελώς τη γραφή, οι άνθρωποι μαθαίνουν πολλά, διαθέτουν και επιδεικνύουν μεγάλη σοφία, άλλα δεν «μελετούν». Μαθαίνουν συμμετέχοντας — κυνηγώντας με έμπειρους κυνηγούς, για παράδειγμα— , μαθητεύοντας, ακούγοντας και επαναλαμβάνοντας</a:t>
            </a:r>
          </a:p>
        </p:txBody>
      </p:sp>
    </p:spTree>
    <p:extLst>
      <p:ext uri="{BB962C8B-B14F-4D97-AF65-F5344CB8AC3E}">
        <p14:creationId xmlns:p14="http://schemas.microsoft.com/office/powerpoint/2010/main" val="2445946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FD2666-7E0F-4D1B-A2CB-F713C526730A}"/>
              </a:ext>
            </a:extLst>
          </p:cNvPr>
          <p:cNvSpPr>
            <a:spLocks noGrp="1"/>
          </p:cNvSpPr>
          <p:nvPr>
            <p:ph type="title"/>
          </p:nvPr>
        </p:nvSpPr>
        <p:spPr/>
        <p:txBody>
          <a:bodyPr>
            <a:normAutofit/>
          </a:bodyPr>
          <a:lstStyle/>
          <a:p>
            <a:r>
              <a:rPr lang="el-GR" dirty="0"/>
              <a:t>Η γοητεία του προφορικού λόγου</a:t>
            </a:r>
          </a:p>
        </p:txBody>
      </p:sp>
      <p:sp>
        <p:nvSpPr>
          <p:cNvPr id="3" name="Θέση περιεχομένου 2">
            <a:extLst>
              <a:ext uri="{FF2B5EF4-FFF2-40B4-BE49-F238E27FC236}">
                <a16:creationId xmlns:a16="http://schemas.microsoft.com/office/drawing/2014/main" id="{C59EAA72-D7F9-4A1F-A9C1-5DA24ECE1271}"/>
              </a:ext>
            </a:extLst>
          </p:cNvPr>
          <p:cNvSpPr>
            <a:spLocks noGrp="1"/>
          </p:cNvSpPr>
          <p:nvPr>
            <p:ph idx="1"/>
          </p:nvPr>
        </p:nvSpPr>
        <p:spPr/>
        <p:txBody>
          <a:bodyPr>
            <a:normAutofit/>
          </a:bodyPr>
          <a:lstStyle/>
          <a:p>
            <a:r>
              <a:rPr lang="el-GR" dirty="0"/>
              <a:t>Στη Δύση, στους αρχαίους Έλληνες, ή γοητεία αυτή φαίνεται στην ανάπτυξη τής τεράστιας, λεπτομερώς επεξεργασμένης ρητορικής τέχνης, που είναι το πιο περιεκτικό ακαδημαϊκό αντικείμενο σέ όλο τον δυτικό πολιτισμό για δύο χιλιάδες χρόνια. Στα αρχαία ελληνικά, ή ρητορική τέχνη (συνήθως απλά ρητορική) αναφερόταν κυρίως στον προφορικό λόγο, αν και ως αντικείμενο στοχασμού, ως οργανωμένη « τέχνη» ή επιστήμη — όπως για παράδειγμα, στη Ρητορική τού Αριστοτέλη— ήταν και δεν μπορούσε παρά να είναι, προϊόν τής γραφής. </a:t>
            </a:r>
          </a:p>
          <a:p>
            <a:r>
              <a:rPr lang="el-GR" dirty="0"/>
              <a:t>Έτσι, από την αρχή, η γραφή δεν μείωσε την </a:t>
            </a:r>
            <a:r>
              <a:rPr lang="el-GR" dirty="0" err="1"/>
              <a:t>προφορικότητα</a:t>
            </a:r>
            <a:r>
              <a:rPr lang="el-GR" dirty="0"/>
              <a:t> άλλα την ενίσχυσε, επιτρέποντας την οργάνωση των «αρχών» ή των συνιστωσών της ρητορικής σέ μια επιστημονική «τέχνη », ένα γραμμικά διατεταγμένο εξηγητικό σχήμα πού έδειχνε πώς και γιατί ή ρητορεία πετύχαινε και</a:t>
            </a:r>
          </a:p>
        </p:txBody>
      </p:sp>
    </p:spTree>
    <p:extLst>
      <p:ext uri="{BB962C8B-B14F-4D97-AF65-F5344CB8AC3E}">
        <p14:creationId xmlns:p14="http://schemas.microsoft.com/office/powerpoint/2010/main" val="3861297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A28093-3A58-42D9-A61D-F1364C0D5B21}"/>
              </a:ext>
            </a:extLst>
          </p:cNvPr>
          <p:cNvSpPr>
            <a:spLocks noGrp="1"/>
          </p:cNvSpPr>
          <p:nvPr>
            <p:ph type="title"/>
          </p:nvPr>
        </p:nvSpPr>
        <p:spPr/>
        <p:txBody>
          <a:bodyPr/>
          <a:lstStyle/>
          <a:p>
            <a:r>
              <a:rPr lang="el-GR" dirty="0"/>
              <a:t>Δυνατότητες </a:t>
            </a:r>
            <a:r>
              <a:rPr lang="el-GR" dirty="0" err="1"/>
              <a:t>γραμματισμού</a:t>
            </a:r>
            <a:endParaRPr lang="el-GR" dirty="0"/>
          </a:p>
        </p:txBody>
      </p:sp>
      <p:sp>
        <p:nvSpPr>
          <p:cNvPr id="3" name="Θέση περιεχομένου 2">
            <a:extLst>
              <a:ext uri="{FF2B5EF4-FFF2-40B4-BE49-F238E27FC236}">
                <a16:creationId xmlns:a16="http://schemas.microsoft.com/office/drawing/2014/main" id="{87BBDA83-3803-4348-9980-8DCAEA69F2A4}"/>
              </a:ext>
            </a:extLst>
          </p:cNvPr>
          <p:cNvSpPr>
            <a:spLocks noGrp="1"/>
          </p:cNvSpPr>
          <p:nvPr>
            <p:ph idx="1"/>
          </p:nvPr>
        </p:nvSpPr>
        <p:spPr/>
        <p:txBody>
          <a:bodyPr/>
          <a:lstStyle/>
          <a:p>
            <a:r>
              <a:rPr lang="el-GR" dirty="0"/>
              <a:t>Ευτυχώς, ή </a:t>
            </a:r>
            <a:r>
              <a:rPr lang="el-GR" dirty="0" err="1"/>
              <a:t>εγγραμματοσύνη</a:t>
            </a:r>
            <a:r>
              <a:rPr lang="el-GR" dirty="0"/>
              <a:t> (</a:t>
            </a:r>
            <a:r>
              <a:rPr lang="el-GR" dirty="0" err="1"/>
              <a:t>γραμματισμός</a:t>
            </a:r>
            <a:r>
              <a:rPr lang="el-GR"/>
              <a:t>), </a:t>
            </a:r>
            <a:r>
              <a:rPr lang="el-GR" dirty="0"/>
              <a:t>μολονότι καταβροχθίζει τούς προφορικούς της προγόνους, έκτος κι αν ελέγχεται προσεκτικά και καταστρέφει ενίοτε τη μνήμη τους, έχει άπειρες δυνατότητες προσαρμογής. Μπορεί ακόμη και να αποκαταστήσει τη μνήμη τους </a:t>
            </a:r>
          </a:p>
        </p:txBody>
      </p:sp>
    </p:spTree>
    <p:extLst>
      <p:ext uri="{BB962C8B-B14F-4D97-AF65-F5344CB8AC3E}">
        <p14:creationId xmlns:p14="http://schemas.microsoft.com/office/powerpoint/2010/main" val="2473991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F4741C-2C45-47C9-AF53-AD10A900EDB7}"/>
              </a:ext>
            </a:extLst>
          </p:cNvPr>
          <p:cNvSpPr>
            <a:spLocks noGrp="1"/>
          </p:cNvSpPr>
          <p:nvPr>
            <p:ph type="title"/>
          </p:nvPr>
        </p:nvSpPr>
        <p:spPr/>
        <p:txBody>
          <a:bodyPr>
            <a:normAutofit/>
          </a:bodyPr>
          <a:lstStyle/>
          <a:p>
            <a:r>
              <a:rPr lang="el-GR" dirty="0"/>
              <a:t>Πλάτων για γραπτό λόγο </a:t>
            </a:r>
            <a:r>
              <a:rPr lang="el-GR" sz="3100" dirty="0"/>
              <a:t>(</a:t>
            </a:r>
            <a:r>
              <a:rPr lang="en-US" sz="3100" dirty="0"/>
              <a:t>Gee, 1996 </a:t>
            </a:r>
            <a:r>
              <a:rPr lang="el-GR" sz="3100" dirty="0"/>
              <a:t>όπως αναφέρεται στο </a:t>
            </a:r>
            <a:r>
              <a:rPr lang="el-GR" sz="3100" dirty="0" err="1"/>
              <a:t>Χαραλαμπόπουλος</a:t>
            </a:r>
            <a:r>
              <a:rPr lang="el-GR" sz="3100" dirty="0"/>
              <a:t>, 2006)</a:t>
            </a:r>
          </a:p>
        </p:txBody>
      </p:sp>
      <p:sp>
        <p:nvSpPr>
          <p:cNvPr id="3" name="Θέση περιεχομένου 2">
            <a:extLst>
              <a:ext uri="{FF2B5EF4-FFF2-40B4-BE49-F238E27FC236}">
                <a16:creationId xmlns:a16="http://schemas.microsoft.com/office/drawing/2014/main" id="{A1D57C34-FBAC-4BCE-93BF-36893EDBA21D}"/>
              </a:ext>
            </a:extLst>
          </p:cNvPr>
          <p:cNvSpPr>
            <a:spLocks noGrp="1"/>
          </p:cNvSpPr>
          <p:nvPr>
            <p:ph idx="1"/>
          </p:nvPr>
        </p:nvSpPr>
        <p:spPr/>
        <p:txBody>
          <a:bodyPr/>
          <a:lstStyle/>
          <a:p>
            <a:r>
              <a:rPr lang="el-GR" dirty="0"/>
              <a:t>Θεωρούσε ότι η γραφή οδηγούσε σε φθορά της ανθρώπινης μνήμης και σε απλοϊκή και πλαστή θεώρηση της γνώσης.</a:t>
            </a:r>
          </a:p>
          <a:p>
            <a:r>
              <a:rPr lang="el-GR" dirty="0"/>
              <a:t>Με τη γραφή η γνώση δεν εσωτερικεύεται, ούτε αφομοιώνεται αλλά ευνοεί την εξάρτηση από το γραπτό κείμενο σαν εξωτερικό στήριγμα. Θεωρούσε ότι γνωρίζει κανείς μόνο ό,τι μπορεί να υπερασπιστεί με συλλογισμούς σε έναν πρόσωπο με πρόσωπο διάλογο με ένα άλλο άτομο.</a:t>
            </a:r>
          </a:p>
          <a:p>
            <a:r>
              <a:rPr lang="el-GR" dirty="0"/>
              <a:t>Το γραπτό κείμενο μας παρασύρει να θεωρούμε αυτά που λέει έγκυρα και τελεσίδικα, μας </a:t>
            </a:r>
            <a:r>
              <a:rPr lang="el-GR" dirty="0" err="1"/>
              <a:t>παραπλανεί</a:t>
            </a:r>
            <a:r>
              <a:rPr lang="el-GR" dirty="0"/>
              <a:t>, επειδή έχει την παραπλανητική ιδιότητα να φαίνεται ρητό, σαφές, ολοκληρωμένο, οριστικό δηλαδή αδιαμφισβήτητο.</a:t>
            </a:r>
          </a:p>
        </p:txBody>
      </p:sp>
    </p:spTree>
    <p:extLst>
      <p:ext uri="{BB962C8B-B14F-4D97-AF65-F5344CB8AC3E}">
        <p14:creationId xmlns:p14="http://schemas.microsoft.com/office/powerpoint/2010/main" val="235027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C1048E-BD82-441C-9F37-FB8B0B71E2DE}"/>
              </a:ext>
            </a:extLst>
          </p:cNvPr>
          <p:cNvSpPr>
            <a:spLocks noGrp="1"/>
          </p:cNvSpPr>
          <p:nvPr>
            <p:ph type="title"/>
          </p:nvPr>
        </p:nvSpPr>
        <p:spPr/>
        <p:txBody>
          <a:bodyPr>
            <a:normAutofit fontScale="90000"/>
          </a:bodyPr>
          <a:lstStyle/>
          <a:p>
            <a:r>
              <a:rPr lang="el-GR" dirty="0"/>
              <a:t>Ο γραπτός λόγος δε μπορεί να υπερασπιστεί τον εαυτό του</a:t>
            </a:r>
          </a:p>
        </p:txBody>
      </p:sp>
      <p:sp>
        <p:nvSpPr>
          <p:cNvPr id="3" name="Θέση περιεχομένου 2">
            <a:extLst>
              <a:ext uri="{FF2B5EF4-FFF2-40B4-BE49-F238E27FC236}">
                <a16:creationId xmlns:a16="http://schemas.microsoft.com/office/drawing/2014/main" id="{45F70C89-920C-49EB-BF08-15AC4D35DC38}"/>
              </a:ext>
            </a:extLst>
          </p:cNvPr>
          <p:cNvSpPr>
            <a:spLocks noGrp="1"/>
          </p:cNvSpPr>
          <p:nvPr>
            <p:ph idx="1"/>
          </p:nvPr>
        </p:nvSpPr>
        <p:spPr/>
        <p:txBody>
          <a:bodyPr/>
          <a:lstStyle/>
          <a:p>
            <a:r>
              <a:rPr lang="el-GR" dirty="0"/>
              <a:t>«Τι εννοείς;» Για να απαντήσουμε πρέπει να επαναλάβουμε τι είπε , δηλαδή το ίδιο το κείμενο, ανοίγοντας σε μια άλλη άποψη.</a:t>
            </a:r>
          </a:p>
          <a:p>
            <a:r>
              <a:rPr lang="el-GR" dirty="0"/>
              <a:t>Βέβαια υπάρχει πρόβλημα όταν κάτι ερμηνεύεται κατά βούληση, ανεξάρτητα από την παιδεία, την προσπάθεια ή την άγνοια του αναγνώστη (Νίτσε, Βίβλος).</a:t>
            </a:r>
          </a:p>
        </p:txBody>
      </p:sp>
    </p:spTree>
    <p:extLst>
      <p:ext uri="{BB962C8B-B14F-4D97-AF65-F5344CB8AC3E}">
        <p14:creationId xmlns:p14="http://schemas.microsoft.com/office/powerpoint/2010/main" val="615877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C184C3-6FCF-4B77-A09E-F6EAE287D288}"/>
              </a:ext>
            </a:extLst>
          </p:cNvPr>
          <p:cNvSpPr>
            <a:spLocks noGrp="1"/>
          </p:cNvSpPr>
          <p:nvPr>
            <p:ph type="title"/>
          </p:nvPr>
        </p:nvSpPr>
        <p:spPr/>
        <p:txBody>
          <a:bodyPr>
            <a:normAutofit fontScale="90000"/>
          </a:bodyPr>
          <a:lstStyle/>
          <a:p>
            <a:r>
              <a:rPr lang="el-GR" dirty="0"/>
              <a:t>Η γραφή ευνόησε την κριτική στάση</a:t>
            </a:r>
          </a:p>
        </p:txBody>
      </p:sp>
      <p:sp>
        <p:nvSpPr>
          <p:cNvPr id="3" name="Θέση περιεχομένου 2">
            <a:extLst>
              <a:ext uri="{FF2B5EF4-FFF2-40B4-BE49-F238E27FC236}">
                <a16:creationId xmlns:a16="http://schemas.microsoft.com/office/drawing/2014/main" id="{22272F95-70D7-4676-9880-4FCD12F9EE64}"/>
              </a:ext>
            </a:extLst>
          </p:cNvPr>
          <p:cNvSpPr>
            <a:spLocks noGrp="1"/>
          </p:cNvSpPr>
          <p:nvPr>
            <p:ph idx="1"/>
          </p:nvPr>
        </p:nvSpPr>
        <p:spPr/>
        <p:txBody>
          <a:bodyPr/>
          <a:lstStyle/>
          <a:p>
            <a:r>
              <a:rPr lang="el-GR" dirty="0"/>
              <a:t>Με την καταγραφή των επών, το περιεχόμενο τους μπορούσε να διαβαστεί προσεκτικά και με άνεση, διάφορα αποσπάσματα μπορούσαν να αντιπαραβληθούν, και ήταν πιο εύκολο να εντοπιστούν αντιφάσεις και ασυνέπειες, αφού δεν μπορούσαν πια να κρυφτούν πίσω από το ρυθμό και τους περιορισμούς της ανθρώπινης ακουστικής μνήμης.</a:t>
            </a:r>
          </a:p>
        </p:txBody>
      </p:sp>
    </p:spTree>
    <p:extLst>
      <p:ext uri="{BB962C8B-B14F-4D97-AF65-F5344CB8AC3E}">
        <p14:creationId xmlns:p14="http://schemas.microsoft.com/office/powerpoint/2010/main" val="272828286"/>
      </p:ext>
    </p:extLst>
  </p:cSld>
  <p:clrMapOvr>
    <a:masterClrMapping/>
  </p:clrMapOvr>
</p:sld>
</file>

<file path=ppt/theme/theme1.xml><?xml version="1.0" encoding="utf-8"?>
<a:theme xmlns:a="http://schemas.openxmlformats.org/drawingml/2006/main" name="MatrixVTI">
  <a:themeElements>
    <a:clrScheme name="AnalogousFromLightSeedRightStep">
      <a:dk1>
        <a:srgbClr val="000000"/>
      </a:dk1>
      <a:lt1>
        <a:srgbClr val="FFFFFF"/>
      </a:lt1>
      <a:dk2>
        <a:srgbClr val="413324"/>
      </a:dk2>
      <a:lt2>
        <a:srgbClr val="E2E7E8"/>
      </a:lt2>
      <a:accent1>
        <a:srgbClr val="D39089"/>
      </a:accent1>
      <a:accent2>
        <a:srgbClr val="C79A6B"/>
      </a:accent2>
      <a:accent3>
        <a:srgbClr val="AAA66F"/>
      </a:accent3>
      <a:accent4>
        <a:srgbClr val="91AB5F"/>
      </a:accent4>
      <a:accent5>
        <a:srgbClr val="80AE72"/>
      </a:accent5>
      <a:accent6>
        <a:srgbClr val="63B371"/>
      </a:accent6>
      <a:hlink>
        <a:srgbClr val="588C92"/>
      </a:hlink>
      <a:folHlink>
        <a:srgbClr val="7F7F7F"/>
      </a:folHlink>
    </a:clrScheme>
    <a:fontScheme name="Custom 4">
      <a:majorFont>
        <a:latin typeface="Bahnschrif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rixVTI" id="{A2576CCC-A559-4FD4-A542-772649F65A84}" vid="{5CBC41A9-80A0-44C6-90CD-6D8630343525}"/>
    </a:ext>
  </a:extLst>
</a:theme>
</file>

<file path=docProps/app.xml><?xml version="1.0" encoding="utf-8"?>
<Properties xmlns="http://schemas.openxmlformats.org/officeDocument/2006/extended-properties" xmlns:vt="http://schemas.openxmlformats.org/officeDocument/2006/docPropsVTypes">
  <TotalTime>310</TotalTime>
  <Words>880</Words>
  <Application>Microsoft Office PowerPoint</Application>
  <PresentationFormat>Ευρεία οθόνη</PresentationFormat>
  <Paragraphs>35</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Arial</vt:lpstr>
      <vt:lpstr>Avenir Next LT Pro</vt:lpstr>
      <vt:lpstr>Bahnschrift</vt:lpstr>
      <vt:lpstr>MatrixVTI</vt:lpstr>
      <vt:lpstr>Εισαγωγή στο Γραμματισμό</vt:lpstr>
      <vt:lpstr>Πρωταρχικότητα προφορικού λόγου (Ong, 1997)</vt:lpstr>
      <vt:lpstr>Η γλώσσα είναι συντριπτικά προφορική</vt:lpstr>
      <vt:lpstr>Γιατί η μελέτη της γλώσσας επικεντρώθηκε στα γραπτά κείμενα</vt:lpstr>
      <vt:lpstr>Η γοητεία του προφορικού λόγου</vt:lpstr>
      <vt:lpstr>Δυνατότητες γραμματισμού</vt:lpstr>
      <vt:lpstr>Πλάτων για γραπτό λόγο (Gee, 1996 όπως αναφέρεται στο Χαραλαμπόπουλος, 2006)</vt:lpstr>
      <vt:lpstr>Ο γραπτός λόγος δε μπορεί να υπερασπιστεί τον εαυτό του</vt:lpstr>
      <vt:lpstr>Η γραφή ευνόησε την κριτική στάση</vt:lpstr>
      <vt:lpstr>Η θέση του Πλάτωνα ως προς την εξασφάλιση της ορθής ερμηνείας</vt:lpstr>
      <vt:lpstr>Bιβλιογραφία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στο Γραμματισμό</dc:title>
  <dc:creator>Σιδηροπούλου Στεφανία</dc:creator>
  <cp:lastModifiedBy>Σιδηροπούλου Στεφανία</cp:lastModifiedBy>
  <cp:revision>4</cp:revision>
  <dcterms:created xsi:type="dcterms:W3CDTF">2022-10-10T10:34:20Z</dcterms:created>
  <dcterms:modified xsi:type="dcterms:W3CDTF">2023-08-28T15:23:57Z</dcterms:modified>
</cp:coreProperties>
</file>