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72" r:id="rId3"/>
    <p:sldId id="257" r:id="rId4"/>
    <p:sldId id="258" r:id="rId5"/>
    <p:sldId id="280" r:id="rId6"/>
    <p:sldId id="259" r:id="rId7"/>
    <p:sldId id="260" r:id="rId8"/>
    <p:sldId id="273" r:id="rId9"/>
    <p:sldId id="274" r:id="rId10"/>
    <p:sldId id="275" r:id="rId11"/>
    <p:sldId id="261" r:id="rId12"/>
    <p:sldId id="277" r:id="rId13"/>
    <p:sldId id="262" r:id="rId14"/>
    <p:sldId id="278" r:id="rId15"/>
    <p:sldId id="279" r:id="rId16"/>
    <p:sldId id="263" r:id="rId17"/>
    <p:sldId id="264" r:id="rId18"/>
    <p:sldId id="265" r:id="rId19"/>
    <p:sldId id="266" r:id="rId20"/>
    <p:sldId id="267" r:id="rId21"/>
    <p:sldId id="268" r:id="rId22"/>
    <p:sldId id="271"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C2C9B9-00E2-487F-9BE8-DD02844248D2}" v="144" dt="2022-01-21T09:16:48.790"/>
    <p1510:client id="{7723815A-A686-4CC6-A109-702150FF47EB}" v="1" dt="2022-01-18T16:39:48.5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16" d="100"/>
          <a:sy n="116" d="100"/>
        </p:scale>
        <p:origin x="102" y="7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FA46D1-78E1-4E2F-889E-60CD054A310F}" type="doc">
      <dgm:prSet loTypeId="urn:microsoft.com/office/officeart/2005/8/layout/matrix3" loCatId="matrix" qsTypeId="urn:microsoft.com/office/officeart/2005/8/quickstyle/simple1" qsCatId="simple" csTypeId="urn:microsoft.com/office/officeart/2005/8/colors/accent6_2" csCatId="accent6"/>
      <dgm:spPr/>
      <dgm:t>
        <a:bodyPr/>
        <a:lstStyle/>
        <a:p>
          <a:endParaRPr lang="en-US"/>
        </a:p>
      </dgm:t>
    </dgm:pt>
    <dgm:pt modelId="{833A12EC-D94E-4B68-AF23-26F7513545A0}">
      <dgm:prSet/>
      <dgm:spPr/>
      <dgm:t>
        <a:bodyPr/>
        <a:lstStyle/>
        <a:p>
          <a:r>
            <a:rPr lang="el-GR" b="0" i="0"/>
            <a:t>Οι βασικές θέσεις που αναπτύχθηκαν γύρω από την έννοια του γραμματισμού επηρέασαν τις παιδαγωγικές πρακτικές, δημιουργώντας ένα νέο πλαίσιο </a:t>
          </a:r>
          <a:r>
            <a:rPr lang="el-GR" b="0" i="0">
              <a:sym typeface="Wingdings" panose="05000000000000000000" pitchFamily="2" charset="2"/>
            </a:rPr>
            <a:t></a:t>
          </a:r>
          <a:endParaRPr lang="en-US"/>
        </a:p>
      </dgm:t>
    </dgm:pt>
    <dgm:pt modelId="{98D8E4A2-8040-45F9-B964-E84BE1B42E2A}" type="parTrans" cxnId="{E030FB32-26FA-4657-8015-A949E37A107F}">
      <dgm:prSet/>
      <dgm:spPr/>
      <dgm:t>
        <a:bodyPr/>
        <a:lstStyle/>
        <a:p>
          <a:endParaRPr lang="en-US"/>
        </a:p>
      </dgm:t>
    </dgm:pt>
    <dgm:pt modelId="{7C70CFF1-BCFE-4147-B2A1-C42CE1A0C7F6}" type="sibTrans" cxnId="{E030FB32-26FA-4657-8015-A949E37A107F}">
      <dgm:prSet/>
      <dgm:spPr/>
      <dgm:t>
        <a:bodyPr/>
        <a:lstStyle/>
        <a:p>
          <a:endParaRPr lang="en-US"/>
        </a:p>
      </dgm:t>
    </dgm:pt>
    <dgm:pt modelId="{5A684F0E-83DD-4199-8972-5B2FC4AFBCE1}">
      <dgm:prSet/>
      <dgm:spPr/>
      <dgm:t>
        <a:bodyPr/>
        <a:lstStyle/>
        <a:p>
          <a:r>
            <a:rPr lang="en-US" b="0" i="0" dirty="0"/>
            <a:t>Literacy pedagogy </a:t>
          </a:r>
          <a:r>
            <a:rPr lang="el-GR" b="0" i="0" dirty="0"/>
            <a:t>(</a:t>
          </a:r>
          <a:r>
            <a:rPr lang="en-US" b="0" i="0" dirty="0"/>
            <a:t>Cope &amp; </a:t>
          </a:r>
          <a:r>
            <a:rPr lang="en-US" b="0" i="0" dirty="0" err="1"/>
            <a:t>Kalantzis</a:t>
          </a:r>
          <a:r>
            <a:rPr lang="en-US" b="0" i="0" dirty="0"/>
            <a:t>, 1993</a:t>
          </a:r>
          <a:r>
            <a:rPr lang="el-GR" b="0" i="0" dirty="0"/>
            <a:t>, όπως αναφέρεται στο Φτερνιάτη, 2010)</a:t>
          </a:r>
          <a:r>
            <a:rPr lang="en-US" b="0" i="0" dirty="0"/>
            <a:t>: </a:t>
          </a:r>
          <a:r>
            <a:rPr lang="el-GR" b="0" i="0" dirty="0"/>
            <a:t>βασική μονάδα προσδιορισμού του </a:t>
          </a:r>
          <a:r>
            <a:rPr lang="el-GR" b="0" i="0" dirty="0" err="1"/>
            <a:t>γραμματισμού</a:t>
          </a:r>
          <a:r>
            <a:rPr lang="el-GR" b="0" i="0" dirty="0"/>
            <a:t> αποτελεί το </a:t>
          </a:r>
          <a:r>
            <a:rPr lang="el-GR" b="0" i="0" dirty="0" err="1"/>
            <a:t>κειμενικό</a:t>
          </a:r>
          <a:r>
            <a:rPr lang="el-GR" b="0" i="0" dirty="0"/>
            <a:t> είδος (</a:t>
          </a:r>
          <a:r>
            <a:rPr lang="en-US" b="0" i="0" dirty="0"/>
            <a:t>genre), </a:t>
          </a:r>
          <a:r>
            <a:rPr lang="el-GR" b="0" i="0" dirty="0"/>
            <a:t>διαμορφωμένο από την εκάστοτε </a:t>
          </a:r>
          <a:r>
            <a:rPr lang="el-GR" b="0" i="0" dirty="0" err="1"/>
            <a:t>κοινωνικοπολιτισμική</a:t>
          </a:r>
          <a:r>
            <a:rPr lang="el-GR" b="0" i="0" dirty="0"/>
            <a:t> πραγματικότητα.</a:t>
          </a:r>
          <a:endParaRPr lang="en-US" dirty="0"/>
        </a:p>
      </dgm:t>
    </dgm:pt>
    <dgm:pt modelId="{1E7CFABB-EC28-4C51-8DED-8DB693DEF6B3}" type="parTrans" cxnId="{66FB2FD6-467D-4D8A-A74D-35CB5EA63002}">
      <dgm:prSet/>
      <dgm:spPr/>
      <dgm:t>
        <a:bodyPr/>
        <a:lstStyle/>
        <a:p>
          <a:endParaRPr lang="en-US"/>
        </a:p>
      </dgm:t>
    </dgm:pt>
    <dgm:pt modelId="{26378DD9-E249-46DD-855C-E5660DFDE0CC}" type="sibTrans" cxnId="{66FB2FD6-467D-4D8A-A74D-35CB5EA63002}">
      <dgm:prSet/>
      <dgm:spPr/>
      <dgm:t>
        <a:bodyPr/>
        <a:lstStyle/>
        <a:p>
          <a:endParaRPr lang="en-US"/>
        </a:p>
      </dgm:t>
    </dgm:pt>
    <dgm:pt modelId="{132279A5-A533-41B9-BD82-4278E44F12E2}">
      <dgm:prSet/>
      <dgm:spPr/>
      <dgm:t>
        <a:bodyPr/>
        <a:lstStyle/>
        <a:p>
          <a:r>
            <a:rPr lang="el-GR" b="0" i="0"/>
            <a:t>Κοινωνικές πρακτικές που κατασκευάζουν το κείμενο</a:t>
          </a:r>
          <a:endParaRPr lang="en-US"/>
        </a:p>
      </dgm:t>
    </dgm:pt>
    <dgm:pt modelId="{25AB7197-E5DC-4A28-9DE9-0701AC8B756E}" type="parTrans" cxnId="{5AFE5AE4-F10A-4CDB-9BD1-D4C9F02FC850}">
      <dgm:prSet/>
      <dgm:spPr/>
      <dgm:t>
        <a:bodyPr/>
        <a:lstStyle/>
        <a:p>
          <a:endParaRPr lang="en-US"/>
        </a:p>
      </dgm:t>
    </dgm:pt>
    <dgm:pt modelId="{B8B6A373-DD96-4EEA-8E45-F300FD6E638F}" type="sibTrans" cxnId="{5AFE5AE4-F10A-4CDB-9BD1-D4C9F02FC850}">
      <dgm:prSet/>
      <dgm:spPr/>
      <dgm:t>
        <a:bodyPr/>
        <a:lstStyle/>
        <a:p>
          <a:endParaRPr lang="en-US"/>
        </a:p>
      </dgm:t>
    </dgm:pt>
    <dgm:pt modelId="{C4757361-A2C2-479D-B610-9A3176BEDC2B}">
      <dgm:prSet/>
      <dgm:spPr/>
      <dgm:t>
        <a:bodyPr/>
        <a:lstStyle/>
        <a:p>
          <a:r>
            <a:rPr lang="el-GR" b="1" i="0"/>
            <a:t>κύριο μέσο του σχολικού γραμματισμού</a:t>
          </a:r>
          <a:r>
            <a:rPr lang="el-GR" b="0" i="0"/>
            <a:t>: Η επεξεργασία και παραγωγή γραπτών κειμενικών ειδών -</a:t>
          </a:r>
          <a:r>
            <a:rPr lang="el-GR" b="0" i="0">
              <a:sym typeface="Wingdings" panose="05000000000000000000" pitchFamily="2" charset="2"/>
            </a:rPr>
            <a:t></a:t>
          </a:r>
          <a:r>
            <a:rPr lang="el-GR" b="0" i="0"/>
            <a:t> κριτική γλωσσική επίγνωση (</a:t>
          </a:r>
          <a:r>
            <a:rPr lang="en-US" b="0" i="0"/>
            <a:t>critical language awareness)</a:t>
          </a:r>
          <a:endParaRPr lang="en-US"/>
        </a:p>
      </dgm:t>
    </dgm:pt>
    <dgm:pt modelId="{5FE4D961-7FB6-40BD-91E3-13DFB79B932C}" type="parTrans" cxnId="{8F6E0386-0ECB-40C7-90A2-21A8A3604D96}">
      <dgm:prSet/>
      <dgm:spPr/>
      <dgm:t>
        <a:bodyPr/>
        <a:lstStyle/>
        <a:p>
          <a:endParaRPr lang="en-US"/>
        </a:p>
      </dgm:t>
    </dgm:pt>
    <dgm:pt modelId="{8B9BC3A2-9490-4D2B-9B8A-BBF5A7017A4F}" type="sibTrans" cxnId="{8F6E0386-0ECB-40C7-90A2-21A8A3604D96}">
      <dgm:prSet/>
      <dgm:spPr/>
      <dgm:t>
        <a:bodyPr/>
        <a:lstStyle/>
        <a:p>
          <a:endParaRPr lang="en-US"/>
        </a:p>
      </dgm:t>
    </dgm:pt>
    <dgm:pt modelId="{1CFB6EBB-1222-4639-AE1D-555AF22D92AE}" type="pres">
      <dgm:prSet presAssocID="{76FA46D1-78E1-4E2F-889E-60CD054A310F}" presName="matrix" presStyleCnt="0">
        <dgm:presLayoutVars>
          <dgm:chMax val="1"/>
          <dgm:dir/>
          <dgm:resizeHandles val="exact"/>
        </dgm:presLayoutVars>
      </dgm:prSet>
      <dgm:spPr/>
    </dgm:pt>
    <dgm:pt modelId="{6523BA6A-24A2-43EB-A879-65E4D6BF458C}" type="pres">
      <dgm:prSet presAssocID="{76FA46D1-78E1-4E2F-889E-60CD054A310F}" presName="diamond" presStyleLbl="bgShp" presStyleIdx="0" presStyleCnt="1"/>
      <dgm:spPr/>
    </dgm:pt>
    <dgm:pt modelId="{47464773-3939-4285-8CFA-D182D715CD4A}" type="pres">
      <dgm:prSet presAssocID="{76FA46D1-78E1-4E2F-889E-60CD054A310F}" presName="quad1" presStyleLbl="node1" presStyleIdx="0" presStyleCnt="4">
        <dgm:presLayoutVars>
          <dgm:chMax val="0"/>
          <dgm:chPref val="0"/>
          <dgm:bulletEnabled val="1"/>
        </dgm:presLayoutVars>
      </dgm:prSet>
      <dgm:spPr/>
    </dgm:pt>
    <dgm:pt modelId="{AA0A020A-5D1D-4CA9-AE3E-C3EB997B12A4}" type="pres">
      <dgm:prSet presAssocID="{76FA46D1-78E1-4E2F-889E-60CD054A310F}" presName="quad2" presStyleLbl="node1" presStyleIdx="1" presStyleCnt="4">
        <dgm:presLayoutVars>
          <dgm:chMax val="0"/>
          <dgm:chPref val="0"/>
          <dgm:bulletEnabled val="1"/>
        </dgm:presLayoutVars>
      </dgm:prSet>
      <dgm:spPr/>
    </dgm:pt>
    <dgm:pt modelId="{AC6F4478-3E47-419E-A828-A4EF6DF2D40E}" type="pres">
      <dgm:prSet presAssocID="{76FA46D1-78E1-4E2F-889E-60CD054A310F}" presName="quad3" presStyleLbl="node1" presStyleIdx="2" presStyleCnt="4">
        <dgm:presLayoutVars>
          <dgm:chMax val="0"/>
          <dgm:chPref val="0"/>
          <dgm:bulletEnabled val="1"/>
        </dgm:presLayoutVars>
      </dgm:prSet>
      <dgm:spPr/>
    </dgm:pt>
    <dgm:pt modelId="{FF705EE5-16D9-419C-AC18-2A8DCE9D028F}" type="pres">
      <dgm:prSet presAssocID="{76FA46D1-78E1-4E2F-889E-60CD054A310F}" presName="quad4" presStyleLbl="node1" presStyleIdx="3" presStyleCnt="4">
        <dgm:presLayoutVars>
          <dgm:chMax val="0"/>
          <dgm:chPref val="0"/>
          <dgm:bulletEnabled val="1"/>
        </dgm:presLayoutVars>
      </dgm:prSet>
      <dgm:spPr/>
    </dgm:pt>
  </dgm:ptLst>
  <dgm:cxnLst>
    <dgm:cxn modelId="{D0EF860D-3589-406E-87D6-46CF2F52F154}" type="presOf" srcId="{5A684F0E-83DD-4199-8972-5B2FC4AFBCE1}" destId="{AA0A020A-5D1D-4CA9-AE3E-C3EB997B12A4}" srcOrd="0" destOrd="0" presId="urn:microsoft.com/office/officeart/2005/8/layout/matrix3"/>
    <dgm:cxn modelId="{E030FB32-26FA-4657-8015-A949E37A107F}" srcId="{76FA46D1-78E1-4E2F-889E-60CD054A310F}" destId="{833A12EC-D94E-4B68-AF23-26F7513545A0}" srcOrd="0" destOrd="0" parTransId="{98D8E4A2-8040-45F9-B964-E84BE1B42E2A}" sibTransId="{7C70CFF1-BCFE-4147-B2A1-C42CE1A0C7F6}"/>
    <dgm:cxn modelId="{06B50962-2CEC-4FC1-870B-A54DDBB24BEB}" type="presOf" srcId="{132279A5-A533-41B9-BD82-4278E44F12E2}" destId="{AC6F4478-3E47-419E-A828-A4EF6DF2D40E}" srcOrd="0" destOrd="0" presId="urn:microsoft.com/office/officeart/2005/8/layout/matrix3"/>
    <dgm:cxn modelId="{0C438168-4FC2-4F7B-ABBF-1F71E52A1620}" type="presOf" srcId="{C4757361-A2C2-479D-B610-9A3176BEDC2B}" destId="{FF705EE5-16D9-419C-AC18-2A8DCE9D028F}" srcOrd="0" destOrd="0" presId="urn:microsoft.com/office/officeart/2005/8/layout/matrix3"/>
    <dgm:cxn modelId="{8F6E0386-0ECB-40C7-90A2-21A8A3604D96}" srcId="{76FA46D1-78E1-4E2F-889E-60CD054A310F}" destId="{C4757361-A2C2-479D-B610-9A3176BEDC2B}" srcOrd="3" destOrd="0" parTransId="{5FE4D961-7FB6-40BD-91E3-13DFB79B932C}" sibTransId="{8B9BC3A2-9490-4D2B-9B8A-BBF5A7017A4F}"/>
    <dgm:cxn modelId="{1071F7A7-7FC2-47C3-84EB-06563952E3DE}" type="presOf" srcId="{833A12EC-D94E-4B68-AF23-26F7513545A0}" destId="{47464773-3939-4285-8CFA-D182D715CD4A}" srcOrd="0" destOrd="0" presId="urn:microsoft.com/office/officeart/2005/8/layout/matrix3"/>
    <dgm:cxn modelId="{66FB2FD6-467D-4D8A-A74D-35CB5EA63002}" srcId="{76FA46D1-78E1-4E2F-889E-60CD054A310F}" destId="{5A684F0E-83DD-4199-8972-5B2FC4AFBCE1}" srcOrd="1" destOrd="0" parTransId="{1E7CFABB-EC28-4C51-8DED-8DB693DEF6B3}" sibTransId="{26378DD9-E249-46DD-855C-E5660DFDE0CC}"/>
    <dgm:cxn modelId="{5AFE5AE4-F10A-4CDB-9BD1-D4C9F02FC850}" srcId="{76FA46D1-78E1-4E2F-889E-60CD054A310F}" destId="{132279A5-A533-41B9-BD82-4278E44F12E2}" srcOrd="2" destOrd="0" parTransId="{25AB7197-E5DC-4A28-9DE9-0701AC8B756E}" sibTransId="{B8B6A373-DD96-4EEA-8E45-F300FD6E638F}"/>
    <dgm:cxn modelId="{F42659F5-B1A9-4F63-869D-6D5818AB190C}" type="presOf" srcId="{76FA46D1-78E1-4E2F-889E-60CD054A310F}" destId="{1CFB6EBB-1222-4639-AE1D-555AF22D92AE}" srcOrd="0" destOrd="0" presId="urn:microsoft.com/office/officeart/2005/8/layout/matrix3"/>
    <dgm:cxn modelId="{59D7C369-879C-4AE7-BDEA-35F2F99BC3EB}" type="presParOf" srcId="{1CFB6EBB-1222-4639-AE1D-555AF22D92AE}" destId="{6523BA6A-24A2-43EB-A879-65E4D6BF458C}" srcOrd="0" destOrd="0" presId="urn:microsoft.com/office/officeart/2005/8/layout/matrix3"/>
    <dgm:cxn modelId="{851A0A82-385B-4317-B662-74379258DE66}" type="presParOf" srcId="{1CFB6EBB-1222-4639-AE1D-555AF22D92AE}" destId="{47464773-3939-4285-8CFA-D182D715CD4A}" srcOrd="1" destOrd="0" presId="urn:microsoft.com/office/officeart/2005/8/layout/matrix3"/>
    <dgm:cxn modelId="{D943353B-CC3D-4563-B37B-BDE1ABD139CD}" type="presParOf" srcId="{1CFB6EBB-1222-4639-AE1D-555AF22D92AE}" destId="{AA0A020A-5D1D-4CA9-AE3E-C3EB997B12A4}" srcOrd="2" destOrd="0" presId="urn:microsoft.com/office/officeart/2005/8/layout/matrix3"/>
    <dgm:cxn modelId="{FFF7F6CA-54EA-4465-8CFB-3480697F99D9}" type="presParOf" srcId="{1CFB6EBB-1222-4639-AE1D-555AF22D92AE}" destId="{AC6F4478-3E47-419E-A828-A4EF6DF2D40E}" srcOrd="3" destOrd="0" presId="urn:microsoft.com/office/officeart/2005/8/layout/matrix3"/>
    <dgm:cxn modelId="{FA7327CB-3E59-4D10-8D85-DB5A1F122D90}" type="presParOf" srcId="{1CFB6EBB-1222-4639-AE1D-555AF22D92AE}" destId="{FF705EE5-16D9-419C-AC18-2A8DCE9D028F}"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D2FE38D-EE9E-496F-B85E-132BF79C2221}" type="doc">
      <dgm:prSet loTypeId="urn:microsoft.com/office/officeart/2005/8/layout/hierarchy1" loCatId="hierarchy" qsTypeId="urn:microsoft.com/office/officeart/2005/8/quickstyle/simple4" qsCatId="simple" csTypeId="urn:microsoft.com/office/officeart/2005/8/colors/accent1_2" csCatId="accent1"/>
      <dgm:spPr/>
      <dgm:t>
        <a:bodyPr/>
        <a:lstStyle/>
        <a:p>
          <a:endParaRPr lang="en-US"/>
        </a:p>
      </dgm:t>
    </dgm:pt>
    <dgm:pt modelId="{4796C5AE-E045-4B97-86CE-73610BDE0D2B}">
      <dgm:prSet/>
      <dgm:spPr/>
      <dgm:t>
        <a:bodyPr/>
        <a:lstStyle/>
        <a:p>
          <a:r>
            <a:rPr lang="el-GR" b="0" i="0"/>
            <a:t>Συμπληρωματικό πλαίσιο για να προσεγγίσει διδακτικά ο άνθρωπος το σύγχρονο περιβάλλον και τα διαφορετικά είδη λόγου μέσα σε αυτό</a:t>
          </a:r>
          <a:endParaRPr lang="en-US"/>
        </a:p>
      </dgm:t>
    </dgm:pt>
    <dgm:pt modelId="{7A4CED17-9755-42D5-8B53-B50D82DBB472}" type="parTrans" cxnId="{CF4F6DEC-1F0B-4193-B14E-ABB6CFF64BCF}">
      <dgm:prSet/>
      <dgm:spPr/>
      <dgm:t>
        <a:bodyPr/>
        <a:lstStyle/>
        <a:p>
          <a:endParaRPr lang="en-US"/>
        </a:p>
      </dgm:t>
    </dgm:pt>
    <dgm:pt modelId="{B31CF13A-88E0-4E76-AE9B-1CD6792434C6}" type="sibTrans" cxnId="{CF4F6DEC-1F0B-4193-B14E-ABB6CFF64BCF}">
      <dgm:prSet/>
      <dgm:spPr/>
      <dgm:t>
        <a:bodyPr/>
        <a:lstStyle/>
        <a:p>
          <a:endParaRPr lang="en-US"/>
        </a:p>
      </dgm:t>
    </dgm:pt>
    <dgm:pt modelId="{43566748-B04D-4EC1-8F74-4F2602F0D47A}">
      <dgm:prSet/>
      <dgm:spPr/>
      <dgm:t>
        <a:bodyPr/>
        <a:lstStyle/>
        <a:p>
          <a:r>
            <a:rPr lang="el-GR" b="1" i="0"/>
            <a:t>Αίτιο δημιουργίας</a:t>
          </a:r>
          <a:r>
            <a:rPr lang="el-GR" b="0" i="0"/>
            <a:t>: Ανάγκη ανάπτυξη δεξιοτήτων για την κατανόηση πολυτροπικών κειμένων μέσα σε πολυμορφικά και πολυπολιτισμικά περιβάλλοντα</a:t>
          </a:r>
          <a:endParaRPr lang="en-US"/>
        </a:p>
      </dgm:t>
    </dgm:pt>
    <dgm:pt modelId="{C1B8C1A1-2E58-42E7-B1F3-986DBDBC057D}" type="parTrans" cxnId="{902537B8-E12A-4CFF-9C8E-5BA60CDA0DFC}">
      <dgm:prSet/>
      <dgm:spPr/>
      <dgm:t>
        <a:bodyPr/>
        <a:lstStyle/>
        <a:p>
          <a:endParaRPr lang="en-US"/>
        </a:p>
      </dgm:t>
    </dgm:pt>
    <dgm:pt modelId="{1188CC72-F7FC-4A06-B82C-32BF350BEF1C}" type="sibTrans" cxnId="{902537B8-E12A-4CFF-9C8E-5BA60CDA0DFC}">
      <dgm:prSet/>
      <dgm:spPr/>
      <dgm:t>
        <a:bodyPr/>
        <a:lstStyle/>
        <a:p>
          <a:endParaRPr lang="en-US"/>
        </a:p>
      </dgm:t>
    </dgm:pt>
    <dgm:pt modelId="{9F7C21AD-407F-4CF4-AFF3-2C616E20B9DD}" type="pres">
      <dgm:prSet presAssocID="{7D2FE38D-EE9E-496F-B85E-132BF79C2221}" presName="hierChild1" presStyleCnt="0">
        <dgm:presLayoutVars>
          <dgm:chPref val="1"/>
          <dgm:dir/>
          <dgm:animOne val="branch"/>
          <dgm:animLvl val="lvl"/>
          <dgm:resizeHandles/>
        </dgm:presLayoutVars>
      </dgm:prSet>
      <dgm:spPr/>
    </dgm:pt>
    <dgm:pt modelId="{0C6607E9-0A39-4DFF-9623-6EBA9BDA7C4B}" type="pres">
      <dgm:prSet presAssocID="{4796C5AE-E045-4B97-86CE-73610BDE0D2B}" presName="hierRoot1" presStyleCnt="0"/>
      <dgm:spPr/>
    </dgm:pt>
    <dgm:pt modelId="{482211AB-33CD-46E6-8121-BC47795FD89F}" type="pres">
      <dgm:prSet presAssocID="{4796C5AE-E045-4B97-86CE-73610BDE0D2B}" presName="composite" presStyleCnt="0"/>
      <dgm:spPr/>
    </dgm:pt>
    <dgm:pt modelId="{871284A4-850B-478B-9ABF-9CB51E830262}" type="pres">
      <dgm:prSet presAssocID="{4796C5AE-E045-4B97-86CE-73610BDE0D2B}" presName="background" presStyleLbl="node0" presStyleIdx="0" presStyleCnt="2"/>
      <dgm:spPr/>
    </dgm:pt>
    <dgm:pt modelId="{FC634823-2364-48B0-83D6-7746BCD00F81}" type="pres">
      <dgm:prSet presAssocID="{4796C5AE-E045-4B97-86CE-73610BDE0D2B}" presName="text" presStyleLbl="fgAcc0" presStyleIdx="0" presStyleCnt="2">
        <dgm:presLayoutVars>
          <dgm:chPref val="3"/>
        </dgm:presLayoutVars>
      </dgm:prSet>
      <dgm:spPr/>
    </dgm:pt>
    <dgm:pt modelId="{0927BA65-52A4-4AA4-9A69-8D9C873ADA47}" type="pres">
      <dgm:prSet presAssocID="{4796C5AE-E045-4B97-86CE-73610BDE0D2B}" presName="hierChild2" presStyleCnt="0"/>
      <dgm:spPr/>
    </dgm:pt>
    <dgm:pt modelId="{924BBF43-B720-43B8-B261-D3869E42D8D7}" type="pres">
      <dgm:prSet presAssocID="{43566748-B04D-4EC1-8F74-4F2602F0D47A}" presName="hierRoot1" presStyleCnt="0"/>
      <dgm:spPr/>
    </dgm:pt>
    <dgm:pt modelId="{90EC9116-BC08-4670-9671-2F622880244C}" type="pres">
      <dgm:prSet presAssocID="{43566748-B04D-4EC1-8F74-4F2602F0D47A}" presName="composite" presStyleCnt="0"/>
      <dgm:spPr/>
    </dgm:pt>
    <dgm:pt modelId="{11638A9D-DD72-4EE5-99FE-99542FC706E1}" type="pres">
      <dgm:prSet presAssocID="{43566748-B04D-4EC1-8F74-4F2602F0D47A}" presName="background" presStyleLbl="node0" presStyleIdx="1" presStyleCnt="2"/>
      <dgm:spPr/>
    </dgm:pt>
    <dgm:pt modelId="{B882B254-A8BB-466E-A366-C7E3DAFD73BD}" type="pres">
      <dgm:prSet presAssocID="{43566748-B04D-4EC1-8F74-4F2602F0D47A}" presName="text" presStyleLbl="fgAcc0" presStyleIdx="1" presStyleCnt="2">
        <dgm:presLayoutVars>
          <dgm:chPref val="3"/>
        </dgm:presLayoutVars>
      </dgm:prSet>
      <dgm:spPr/>
    </dgm:pt>
    <dgm:pt modelId="{66D54396-1187-4257-8E15-CD16912AC93C}" type="pres">
      <dgm:prSet presAssocID="{43566748-B04D-4EC1-8F74-4F2602F0D47A}" presName="hierChild2" presStyleCnt="0"/>
      <dgm:spPr/>
    </dgm:pt>
  </dgm:ptLst>
  <dgm:cxnLst>
    <dgm:cxn modelId="{CE04F494-F3BA-4819-A213-83D26C77E83F}" type="presOf" srcId="{43566748-B04D-4EC1-8F74-4F2602F0D47A}" destId="{B882B254-A8BB-466E-A366-C7E3DAFD73BD}" srcOrd="0" destOrd="0" presId="urn:microsoft.com/office/officeart/2005/8/layout/hierarchy1"/>
    <dgm:cxn modelId="{22A75F9B-3B73-4052-A7C5-5DEEA75CA890}" type="presOf" srcId="{4796C5AE-E045-4B97-86CE-73610BDE0D2B}" destId="{FC634823-2364-48B0-83D6-7746BCD00F81}" srcOrd="0" destOrd="0" presId="urn:microsoft.com/office/officeart/2005/8/layout/hierarchy1"/>
    <dgm:cxn modelId="{902537B8-E12A-4CFF-9C8E-5BA60CDA0DFC}" srcId="{7D2FE38D-EE9E-496F-B85E-132BF79C2221}" destId="{43566748-B04D-4EC1-8F74-4F2602F0D47A}" srcOrd="1" destOrd="0" parTransId="{C1B8C1A1-2E58-42E7-B1F3-986DBDBC057D}" sibTransId="{1188CC72-F7FC-4A06-B82C-32BF350BEF1C}"/>
    <dgm:cxn modelId="{CF4F6DEC-1F0B-4193-B14E-ABB6CFF64BCF}" srcId="{7D2FE38D-EE9E-496F-B85E-132BF79C2221}" destId="{4796C5AE-E045-4B97-86CE-73610BDE0D2B}" srcOrd="0" destOrd="0" parTransId="{7A4CED17-9755-42D5-8B53-B50D82DBB472}" sibTransId="{B31CF13A-88E0-4E76-AE9B-1CD6792434C6}"/>
    <dgm:cxn modelId="{BC5424EE-0291-42C2-A397-3003A0EF1FD3}" type="presOf" srcId="{7D2FE38D-EE9E-496F-B85E-132BF79C2221}" destId="{9F7C21AD-407F-4CF4-AFF3-2C616E20B9DD}" srcOrd="0" destOrd="0" presId="urn:microsoft.com/office/officeart/2005/8/layout/hierarchy1"/>
    <dgm:cxn modelId="{8EA6DB01-2CF2-4043-B12A-E6381D6CCD8D}" type="presParOf" srcId="{9F7C21AD-407F-4CF4-AFF3-2C616E20B9DD}" destId="{0C6607E9-0A39-4DFF-9623-6EBA9BDA7C4B}" srcOrd="0" destOrd="0" presId="urn:microsoft.com/office/officeart/2005/8/layout/hierarchy1"/>
    <dgm:cxn modelId="{C151BD7E-835A-4812-A1D5-B1A0FE94B41B}" type="presParOf" srcId="{0C6607E9-0A39-4DFF-9623-6EBA9BDA7C4B}" destId="{482211AB-33CD-46E6-8121-BC47795FD89F}" srcOrd="0" destOrd="0" presId="urn:microsoft.com/office/officeart/2005/8/layout/hierarchy1"/>
    <dgm:cxn modelId="{998B4090-6C52-40D0-9E88-3DD6FA5E40AE}" type="presParOf" srcId="{482211AB-33CD-46E6-8121-BC47795FD89F}" destId="{871284A4-850B-478B-9ABF-9CB51E830262}" srcOrd="0" destOrd="0" presId="urn:microsoft.com/office/officeart/2005/8/layout/hierarchy1"/>
    <dgm:cxn modelId="{F34CBAEA-08A1-41D2-8C96-2C072E3D69D0}" type="presParOf" srcId="{482211AB-33CD-46E6-8121-BC47795FD89F}" destId="{FC634823-2364-48B0-83D6-7746BCD00F81}" srcOrd="1" destOrd="0" presId="urn:microsoft.com/office/officeart/2005/8/layout/hierarchy1"/>
    <dgm:cxn modelId="{6DCC1D71-96C7-4193-8A9A-3CA5C9FADB49}" type="presParOf" srcId="{0C6607E9-0A39-4DFF-9623-6EBA9BDA7C4B}" destId="{0927BA65-52A4-4AA4-9A69-8D9C873ADA47}" srcOrd="1" destOrd="0" presId="urn:microsoft.com/office/officeart/2005/8/layout/hierarchy1"/>
    <dgm:cxn modelId="{C8D6F472-6418-4C42-A45A-27477425AB83}" type="presParOf" srcId="{9F7C21AD-407F-4CF4-AFF3-2C616E20B9DD}" destId="{924BBF43-B720-43B8-B261-D3869E42D8D7}" srcOrd="1" destOrd="0" presId="urn:microsoft.com/office/officeart/2005/8/layout/hierarchy1"/>
    <dgm:cxn modelId="{F34A25D4-959E-4A3E-910E-177245C9F9D4}" type="presParOf" srcId="{924BBF43-B720-43B8-B261-D3869E42D8D7}" destId="{90EC9116-BC08-4670-9671-2F622880244C}" srcOrd="0" destOrd="0" presId="urn:microsoft.com/office/officeart/2005/8/layout/hierarchy1"/>
    <dgm:cxn modelId="{1A52657C-5BED-488D-B7F9-4F947BCB08BC}" type="presParOf" srcId="{90EC9116-BC08-4670-9671-2F622880244C}" destId="{11638A9D-DD72-4EE5-99FE-99542FC706E1}" srcOrd="0" destOrd="0" presId="urn:microsoft.com/office/officeart/2005/8/layout/hierarchy1"/>
    <dgm:cxn modelId="{B897A1AB-8D6A-4FB0-97F1-4B32C3E24C2B}" type="presParOf" srcId="{90EC9116-BC08-4670-9671-2F622880244C}" destId="{B882B254-A8BB-466E-A366-C7E3DAFD73BD}" srcOrd="1" destOrd="0" presId="urn:microsoft.com/office/officeart/2005/8/layout/hierarchy1"/>
    <dgm:cxn modelId="{A93919D3-0A5A-449C-918E-0B019F34E291}" type="presParOf" srcId="{924BBF43-B720-43B8-B261-D3869E42D8D7}" destId="{66D54396-1187-4257-8E15-CD16912AC93C}"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99D41E4-B507-4AC1-BA43-E2E9D7C60DDD}" type="doc">
      <dgm:prSet loTypeId="urn:microsoft.com/office/officeart/2005/8/layout/hierarchy1" loCatId="hierarchy" qsTypeId="urn:microsoft.com/office/officeart/2005/8/quickstyle/simple4" qsCatId="simple" csTypeId="urn:microsoft.com/office/officeart/2005/8/colors/accent1_2" csCatId="accent1"/>
      <dgm:spPr/>
      <dgm:t>
        <a:bodyPr/>
        <a:lstStyle/>
        <a:p>
          <a:endParaRPr lang="en-US"/>
        </a:p>
      </dgm:t>
    </dgm:pt>
    <dgm:pt modelId="{69B4B5F4-18DF-4048-98B0-5D19317EB9E8}">
      <dgm:prSet/>
      <dgm:spPr/>
      <dgm:t>
        <a:bodyPr/>
        <a:lstStyle/>
        <a:p>
          <a:r>
            <a:rPr lang="el-GR"/>
            <a:t>Διδακτική προσέγγιση για τη γλώσσα, που αποσκοπεί στην εξοικείωση των διδασκομένων με την επεξεργασία κειμένων και ειδών λόγου από ένα ευρύ φάσμα πολιτισμικών πηγών που αναδύονται στην ταχύτατα εξελισσόμενη σύγχρονη κοινωνία.</a:t>
          </a:r>
          <a:endParaRPr lang="en-US"/>
        </a:p>
      </dgm:t>
    </dgm:pt>
    <dgm:pt modelId="{A5170641-E072-4BCB-B2F8-B2FDF362CFE4}" type="parTrans" cxnId="{88BB39CD-D13A-4957-9FA7-510F4F73B398}">
      <dgm:prSet/>
      <dgm:spPr/>
      <dgm:t>
        <a:bodyPr/>
        <a:lstStyle/>
        <a:p>
          <a:endParaRPr lang="en-US"/>
        </a:p>
      </dgm:t>
    </dgm:pt>
    <dgm:pt modelId="{7E3ECAEA-E93A-4208-A823-FE374BC4D8EE}" type="sibTrans" cxnId="{88BB39CD-D13A-4957-9FA7-510F4F73B398}">
      <dgm:prSet/>
      <dgm:spPr/>
      <dgm:t>
        <a:bodyPr/>
        <a:lstStyle/>
        <a:p>
          <a:endParaRPr lang="en-US"/>
        </a:p>
      </dgm:t>
    </dgm:pt>
    <dgm:pt modelId="{648DE1EF-1BE7-4875-B30A-D27BA36D406B}">
      <dgm:prSet/>
      <dgm:spPr/>
      <dgm:t>
        <a:bodyPr/>
        <a:lstStyle/>
        <a:p>
          <a:r>
            <a:rPr lang="el-GR"/>
            <a:t>Μαθητές αναπτύσσουν μια κριτική μεταγλώσσα για την κατανόηση και το χειρισμό της κοινωνικής και πολιτισμικής δύναμης των κειμένων καθώς και των αντίστοιχων κοινωνικών πρακτικών,</a:t>
          </a:r>
          <a:endParaRPr lang="en-US"/>
        </a:p>
      </dgm:t>
    </dgm:pt>
    <dgm:pt modelId="{EB50C8B4-DBC4-498E-A5B7-F42269E22F15}" type="parTrans" cxnId="{3D67783E-A300-4CCD-8315-A8737A4C8D6E}">
      <dgm:prSet/>
      <dgm:spPr/>
      <dgm:t>
        <a:bodyPr/>
        <a:lstStyle/>
        <a:p>
          <a:endParaRPr lang="en-US"/>
        </a:p>
      </dgm:t>
    </dgm:pt>
    <dgm:pt modelId="{9929A607-2676-4D32-A97A-A1061B54282F}" type="sibTrans" cxnId="{3D67783E-A300-4CCD-8315-A8737A4C8D6E}">
      <dgm:prSet/>
      <dgm:spPr/>
      <dgm:t>
        <a:bodyPr/>
        <a:lstStyle/>
        <a:p>
          <a:endParaRPr lang="en-US"/>
        </a:p>
      </dgm:t>
    </dgm:pt>
    <dgm:pt modelId="{5B69835A-9B5C-42B1-B581-463EAF1C7C5F}">
      <dgm:prSet/>
      <dgm:spPr/>
      <dgm:t>
        <a:bodyPr/>
        <a:lstStyle/>
        <a:p>
          <a:r>
            <a:rPr lang="el-GR"/>
            <a:t>Βασική επιδίωξη είναι η κοινωνική ενδυνάμωση διδασκομένων</a:t>
          </a:r>
          <a:endParaRPr lang="en-US"/>
        </a:p>
      </dgm:t>
    </dgm:pt>
    <dgm:pt modelId="{B136256C-EDC5-4E0D-8EF6-89A82CAC7980}" type="parTrans" cxnId="{3A06D8C3-61C9-4389-AFF8-86DA248D41B1}">
      <dgm:prSet/>
      <dgm:spPr/>
      <dgm:t>
        <a:bodyPr/>
        <a:lstStyle/>
        <a:p>
          <a:endParaRPr lang="en-US"/>
        </a:p>
      </dgm:t>
    </dgm:pt>
    <dgm:pt modelId="{DF26FA97-115D-475E-AF67-B0A86B14AE29}" type="sibTrans" cxnId="{3A06D8C3-61C9-4389-AFF8-86DA248D41B1}">
      <dgm:prSet/>
      <dgm:spPr/>
      <dgm:t>
        <a:bodyPr/>
        <a:lstStyle/>
        <a:p>
          <a:endParaRPr lang="en-US"/>
        </a:p>
      </dgm:t>
    </dgm:pt>
    <dgm:pt modelId="{BCBD1079-9651-407F-A532-2305BA6FD435}" type="pres">
      <dgm:prSet presAssocID="{399D41E4-B507-4AC1-BA43-E2E9D7C60DDD}" presName="hierChild1" presStyleCnt="0">
        <dgm:presLayoutVars>
          <dgm:chPref val="1"/>
          <dgm:dir/>
          <dgm:animOne val="branch"/>
          <dgm:animLvl val="lvl"/>
          <dgm:resizeHandles/>
        </dgm:presLayoutVars>
      </dgm:prSet>
      <dgm:spPr/>
    </dgm:pt>
    <dgm:pt modelId="{C5B6DF3D-5A87-4644-BF88-348C57590D37}" type="pres">
      <dgm:prSet presAssocID="{69B4B5F4-18DF-4048-98B0-5D19317EB9E8}" presName="hierRoot1" presStyleCnt="0"/>
      <dgm:spPr/>
    </dgm:pt>
    <dgm:pt modelId="{411F9B52-9D34-4581-8516-F0FBC2A1888B}" type="pres">
      <dgm:prSet presAssocID="{69B4B5F4-18DF-4048-98B0-5D19317EB9E8}" presName="composite" presStyleCnt="0"/>
      <dgm:spPr/>
    </dgm:pt>
    <dgm:pt modelId="{F6069F31-4FE2-43CF-9F07-459DC5C93A2A}" type="pres">
      <dgm:prSet presAssocID="{69B4B5F4-18DF-4048-98B0-5D19317EB9E8}" presName="background" presStyleLbl="node0" presStyleIdx="0" presStyleCnt="3"/>
      <dgm:spPr/>
    </dgm:pt>
    <dgm:pt modelId="{D32561D9-7208-4EC1-A540-7861786A51D5}" type="pres">
      <dgm:prSet presAssocID="{69B4B5F4-18DF-4048-98B0-5D19317EB9E8}" presName="text" presStyleLbl="fgAcc0" presStyleIdx="0" presStyleCnt="3">
        <dgm:presLayoutVars>
          <dgm:chPref val="3"/>
        </dgm:presLayoutVars>
      </dgm:prSet>
      <dgm:spPr/>
    </dgm:pt>
    <dgm:pt modelId="{43EEF7C7-94FE-442B-B64B-F692F78A24F3}" type="pres">
      <dgm:prSet presAssocID="{69B4B5F4-18DF-4048-98B0-5D19317EB9E8}" presName="hierChild2" presStyleCnt="0"/>
      <dgm:spPr/>
    </dgm:pt>
    <dgm:pt modelId="{E04E3063-2F8F-4849-80C2-572598260AE8}" type="pres">
      <dgm:prSet presAssocID="{648DE1EF-1BE7-4875-B30A-D27BA36D406B}" presName="hierRoot1" presStyleCnt="0"/>
      <dgm:spPr/>
    </dgm:pt>
    <dgm:pt modelId="{EE4526D3-904D-455E-B0A4-C0E886624A82}" type="pres">
      <dgm:prSet presAssocID="{648DE1EF-1BE7-4875-B30A-D27BA36D406B}" presName="composite" presStyleCnt="0"/>
      <dgm:spPr/>
    </dgm:pt>
    <dgm:pt modelId="{856F11FD-315C-4BB5-8DE7-5FBE17DEB7E9}" type="pres">
      <dgm:prSet presAssocID="{648DE1EF-1BE7-4875-B30A-D27BA36D406B}" presName="background" presStyleLbl="node0" presStyleIdx="1" presStyleCnt="3"/>
      <dgm:spPr/>
    </dgm:pt>
    <dgm:pt modelId="{4343AF91-5AA7-417D-B57C-91AA6E818AFC}" type="pres">
      <dgm:prSet presAssocID="{648DE1EF-1BE7-4875-B30A-D27BA36D406B}" presName="text" presStyleLbl="fgAcc0" presStyleIdx="1" presStyleCnt="3">
        <dgm:presLayoutVars>
          <dgm:chPref val="3"/>
        </dgm:presLayoutVars>
      </dgm:prSet>
      <dgm:spPr/>
    </dgm:pt>
    <dgm:pt modelId="{30EF977D-0CCA-4DBB-8E34-CF076A839501}" type="pres">
      <dgm:prSet presAssocID="{648DE1EF-1BE7-4875-B30A-D27BA36D406B}" presName="hierChild2" presStyleCnt="0"/>
      <dgm:spPr/>
    </dgm:pt>
    <dgm:pt modelId="{FAFE5163-87BD-4190-ABE0-B852001C145E}" type="pres">
      <dgm:prSet presAssocID="{5B69835A-9B5C-42B1-B581-463EAF1C7C5F}" presName="hierRoot1" presStyleCnt="0"/>
      <dgm:spPr/>
    </dgm:pt>
    <dgm:pt modelId="{A4C1DE3C-BAEF-4A98-9637-E55FB1A1A2D3}" type="pres">
      <dgm:prSet presAssocID="{5B69835A-9B5C-42B1-B581-463EAF1C7C5F}" presName="composite" presStyleCnt="0"/>
      <dgm:spPr/>
    </dgm:pt>
    <dgm:pt modelId="{4B9A1EEE-96EF-43EF-9FA6-2D39BAD9634A}" type="pres">
      <dgm:prSet presAssocID="{5B69835A-9B5C-42B1-B581-463EAF1C7C5F}" presName="background" presStyleLbl="node0" presStyleIdx="2" presStyleCnt="3"/>
      <dgm:spPr/>
    </dgm:pt>
    <dgm:pt modelId="{02B93C87-518A-4C65-9DA7-3EEAF9AA9F9B}" type="pres">
      <dgm:prSet presAssocID="{5B69835A-9B5C-42B1-B581-463EAF1C7C5F}" presName="text" presStyleLbl="fgAcc0" presStyleIdx="2" presStyleCnt="3">
        <dgm:presLayoutVars>
          <dgm:chPref val="3"/>
        </dgm:presLayoutVars>
      </dgm:prSet>
      <dgm:spPr/>
    </dgm:pt>
    <dgm:pt modelId="{B3FCFEF2-686B-4BF2-9640-97974465A4D6}" type="pres">
      <dgm:prSet presAssocID="{5B69835A-9B5C-42B1-B581-463EAF1C7C5F}" presName="hierChild2" presStyleCnt="0"/>
      <dgm:spPr/>
    </dgm:pt>
  </dgm:ptLst>
  <dgm:cxnLst>
    <dgm:cxn modelId="{5906C508-27EB-417C-BF10-0E3B78F4C894}" type="presOf" srcId="{399D41E4-B507-4AC1-BA43-E2E9D7C60DDD}" destId="{BCBD1079-9651-407F-A532-2305BA6FD435}" srcOrd="0" destOrd="0" presId="urn:microsoft.com/office/officeart/2005/8/layout/hierarchy1"/>
    <dgm:cxn modelId="{9DD28437-C4B2-412D-A155-28D721C8C04F}" type="presOf" srcId="{69B4B5F4-18DF-4048-98B0-5D19317EB9E8}" destId="{D32561D9-7208-4EC1-A540-7861786A51D5}" srcOrd="0" destOrd="0" presId="urn:microsoft.com/office/officeart/2005/8/layout/hierarchy1"/>
    <dgm:cxn modelId="{3D67783E-A300-4CCD-8315-A8737A4C8D6E}" srcId="{399D41E4-B507-4AC1-BA43-E2E9D7C60DDD}" destId="{648DE1EF-1BE7-4875-B30A-D27BA36D406B}" srcOrd="1" destOrd="0" parTransId="{EB50C8B4-DBC4-498E-A5B7-F42269E22F15}" sibTransId="{9929A607-2676-4D32-A97A-A1061B54282F}"/>
    <dgm:cxn modelId="{29BB9382-8E6F-47DA-9A2E-51FD0E429165}" type="presOf" srcId="{648DE1EF-1BE7-4875-B30A-D27BA36D406B}" destId="{4343AF91-5AA7-417D-B57C-91AA6E818AFC}" srcOrd="0" destOrd="0" presId="urn:microsoft.com/office/officeart/2005/8/layout/hierarchy1"/>
    <dgm:cxn modelId="{CF7AF487-D8E9-4C48-A3F5-07333A1FDC95}" type="presOf" srcId="{5B69835A-9B5C-42B1-B581-463EAF1C7C5F}" destId="{02B93C87-518A-4C65-9DA7-3EEAF9AA9F9B}" srcOrd="0" destOrd="0" presId="urn:microsoft.com/office/officeart/2005/8/layout/hierarchy1"/>
    <dgm:cxn modelId="{3A06D8C3-61C9-4389-AFF8-86DA248D41B1}" srcId="{399D41E4-B507-4AC1-BA43-E2E9D7C60DDD}" destId="{5B69835A-9B5C-42B1-B581-463EAF1C7C5F}" srcOrd="2" destOrd="0" parTransId="{B136256C-EDC5-4E0D-8EF6-89A82CAC7980}" sibTransId="{DF26FA97-115D-475E-AF67-B0A86B14AE29}"/>
    <dgm:cxn modelId="{88BB39CD-D13A-4957-9FA7-510F4F73B398}" srcId="{399D41E4-B507-4AC1-BA43-E2E9D7C60DDD}" destId="{69B4B5F4-18DF-4048-98B0-5D19317EB9E8}" srcOrd="0" destOrd="0" parTransId="{A5170641-E072-4BCB-B2F8-B2FDF362CFE4}" sibTransId="{7E3ECAEA-E93A-4208-A823-FE374BC4D8EE}"/>
    <dgm:cxn modelId="{20CD42C9-A613-4A43-8E56-7EE70ED7B617}" type="presParOf" srcId="{BCBD1079-9651-407F-A532-2305BA6FD435}" destId="{C5B6DF3D-5A87-4644-BF88-348C57590D37}" srcOrd="0" destOrd="0" presId="urn:microsoft.com/office/officeart/2005/8/layout/hierarchy1"/>
    <dgm:cxn modelId="{FF4F861D-349D-4076-98FB-C29C32030BD4}" type="presParOf" srcId="{C5B6DF3D-5A87-4644-BF88-348C57590D37}" destId="{411F9B52-9D34-4581-8516-F0FBC2A1888B}" srcOrd="0" destOrd="0" presId="urn:microsoft.com/office/officeart/2005/8/layout/hierarchy1"/>
    <dgm:cxn modelId="{3503F397-CCCB-4C72-BF6C-6CAE8578F82D}" type="presParOf" srcId="{411F9B52-9D34-4581-8516-F0FBC2A1888B}" destId="{F6069F31-4FE2-43CF-9F07-459DC5C93A2A}" srcOrd="0" destOrd="0" presId="urn:microsoft.com/office/officeart/2005/8/layout/hierarchy1"/>
    <dgm:cxn modelId="{76F778FF-25F7-4762-BBD3-06DAF8A5868A}" type="presParOf" srcId="{411F9B52-9D34-4581-8516-F0FBC2A1888B}" destId="{D32561D9-7208-4EC1-A540-7861786A51D5}" srcOrd="1" destOrd="0" presId="urn:microsoft.com/office/officeart/2005/8/layout/hierarchy1"/>
    <dgm:cxn modelId="{BB478CEA-ED57-47D4-B4B2-7D7C86949C35}" type="presParOf" srcId="{C5B6DF3D-5A87-4644-BF88-348C57590D37}" destId="{43EEF7C7-94FE-442B-B64B-F692F78A24F3}" srcOrd="1" destOrd="0" presId="urn:microsoft.com/office/officeart/2005/8/layout/hierarchy1"/>
    <dgm:cxn modelId="{2CFBF203-F41A-4DD3-9F2D-0EE0B37203BC}" type="presParOf" srcId="{BCBD1079-9651-407F-A532-2305BA6FD435}" destId="{E04E3063-2F8F-4849-80C2-572598260AE8}" srcOrd="1" destOrd="0" presId="urn:microsoft.com/office/officeart/2005/8/layout/hierarchy1"/>
    <dgm:cxn modelId="{E7D0D6F6-26FD-43D4-85DB-1977C431F9E7}" type="presParOf" srcId="{E04E3063-2F8F-4849-80C2-572598260AE8}" destId="{EE4526D3-904D-455E-B0A4-C0E886624A82}" srcOrd="0" destOrd="0" presId="urn:microsoft.com/office/officeart/2005/8/layout/hierarchy1"/>
    <dgm:cxn modelId="{54CBFFF9-A50E-4DD4-90E0-CEF82979242C}" type="presParOf" srcId="{EE4526D3-904D-455E-B0A4-C0E886624A82}" destId="{856F11FD-315C-4BB5-8DE7-5FBE17DEB7E9}" srcOrd="0" destOrd="0" presId="urn:microsoft.com/office/officeart/2005/8/layout/hierarchy1"/>
    <dgm:cxn modelId="{D5CD6AD6-413D-4107-9303-6ABBA3D4092F}" type="presParOf" srcId="{EE4526D3-904D-455E-B0A4-C0E886624A82}" destId="{4343AF91-5AA7-417D-B57C-91AA6E818AFC}" srcOrd="1" destOrd="0" presId="urn:microsoft.com/office/officeart/2005/8/layout/hierarchy1"/>
    <dgm:cxn modelId="{F255E60E-F5D6-4813-BB1C-D34D51C20ACD}" type="presParOf" srcId="{E04E3063-2F8F-4849-80C2-572598260AE8}" destId="{30EF977D-0CCA-4DBB-8E34-CF076A839501}" srcOrd="1" destOrd="0" presId="urn:microsoft.com/office/officeart/2005/8/layout/hierarchy1"/>
    <dgm:cxn modelId="{159DA0C2-0B12-44D9-9D57-9CCA24834497}" type="presParOf" srcId="{BCBD1079-9651-407F-A532-2305BA6FD435}" destId="{FAFE5163-87BD-4190-ABE0-B852001C145E}" srcOrd="2" destOrd="0" presId="urn:microsoft.com/office/officeart/2005/8/layout/hierarchy1"/>
    <dgm:cxn modelId="{8A2E91F9-19D0-455D-A864-5B24A13849F3}" type="presParOf" srcId="{FAFE5163-87BD-4190-ABE0-B852001C145E}" destId="{A4C1DE3C-BAEF-4A98-9637-E55FB1A1A2D3}" srcOrd="0" destOrd="0" presId="urn:microsoft.com/office/officeart/2005/8/layout/hierarchy1"/>
    <dgm:cxn modelId="{A674DE43-2D0E-4B04-A7E3-A6265F4F183D}" type="presParOf" srcId="{A4C1DE3C-BAEF-4A98-9637-E55FB1A1A2D3}" destId="{4B9A1EEE-96EF-43EF-9FA6-2D39BAD9634A}" srcOrd="0" destOrd="0" presId="urn:microsoft.com/office/officeart/2005/8/layout/hierarchy1"/>
    <dgm:cxn modelId="{8A63D44E-F725-4DFD-8756-3A49B2B0E543}" type="presParOf" srcId="{A4C1DE3C-BAEF-4A98-9637-E55FB1A1A2D3}" destId="{02B93C87-518A-4C65-9DA7-3EEAF9AA9F9B}" srcOrd="1" destOrd="0" presId="urn:microsoft.com/office/officeart/2005/8/layout/hierarchy1"/>
    <dgm:cxn modelId="{3E11D353-F540-4380-9195-CB836DCA11C7}" type="presParOf" srcId="{FAFE5163-87BD-4190-ABE0-B852001C145E}" destId="{B3FCFEF2-686B-4BF2-9640-97974465A4D6}"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8E78651-0A5A-4542-B6E6-08FABCAAD22C}" type="doc">
      <dgm:prSet loTypeId="urn:microsoft.com/office/officeart/2016/7/layout/RepeatingBendingProcessNew" loCatId="process" qsTypeId="urn:microsoft.com/office/officeart/2005/8/quickstyle/simple4" qsCatId="simple" csTypeId="urn:microsoft.com/office/officeart/2005/8/colors/accent0_3" csCatId="mainScheme"/>
      <dgm:spPr/>
      <dgm:t>
        <a:bodyPr/>
        <a:lstStyle/>
        <a:p>
          <a:endParaRPr lang="en-US"/>
        </a:p>
      </dgm:t>
    </dgm:pt>
    <dgm:pt modelId="{A94A74C5-A36D-4E79-8716-0C4293ABC082}">
      <dgm:prSet/>
      <dgm:spPr/>
      <dgm:t>
        <a:bodyPr/>
        <a:lstStyle/>
        <a:p>
          <a:r>
            <a:rPr lang="el-GR" b="0" i="0" dirty="0"/>
            <a:t>Αντικείμενο συστηματικής σπουδής: </a:t>
          </a:r>
          <a:r>
            <a:rPr lang="el-GR" b="0" i="0" dirty="0" err="1"/>
            <a:t>Κειμενικά</a:t>
          </a:r>
          <a:r>
            <a:rPr lang="el-GR" b="0" i="0" dirty="0"/>
            <a:t> είδη κοινωνικής ισχύος αλλά και κείμενα που αναδεικνύουν διαφορετικές πολιτισμικές </a:t>
          </a:r>
          <a:r>
            <a:rPr lang="el-GR" b="0" i="0" dirty="0">
              <a:latin typeface="Century Gothic" panose="020B0502020202020204"/>
            </a:rPr>
            <a:t>φωνές</a:t>
          </a:r>
          <a:r>
            <a:rPr lang="el-GR" b="0" i="0" dirty="0"/>
            <a:t> και </a:t>
          </a:r>
          <a:r>
            <a:rPr lang="el-GR" b="0" i="0" dirty="0" err="1"/>
            <a:t>πολυτροπικά</a:t>
          </a:r>
          <a:endParaRPr lang="en-US" dirty="0" err="1"/>
        </a:p>
      </dgm:t>
    </dgm:pt>
    <dgm:pt modelId="{644EC9DD-F463-469E-A033-7605F3EE4BAF}" type="parTrans" cxnId="{585AC1CB-5A70-4124-8611-31CAAD2B37DF}">
      <dgm:prSet/>
      <dgm:spPr/>
      <dgm:t>
        <a:bodyPr/>
        <a:lstStyle/>
        <a:p>
          <a:endParaRPr lang="en-US"/>
        </a:p>
      </dgm:t>
    </dgm:pt>
    <dgm:pt modelId="{98FF70E4-C01A-4791-8C46-E2B794CFFF40}" type="sibTrans" cxnId="{585AC1CB-5A70-4124-8611-31CAAD2B37DF}">
      <dgm:prSet/>
      <dgm:spPr/>
      <dgm:t>
        <a:bodyPr/>
        <a:lstStyle/>
        <a:p>
          <a:endParaRPr lang="en-US"/>
        </a:p>
      </dgm:t>
    </dgm:pt>
    <dgm:pt modelId="{C14BC3D2-DCD3-4CAE-9357-B254A682CC69}">
      <dgm:prSet/>
      <dgm:spPr/>
      <dgm:t>
        <a:bodyPr/>
        <a:lstStyle/>
        <a:p>
          <a:r>
            <a:rPr lang="el-GR" b="0" i="0" dirty="0"/>
            <a:t>Έμφαση στην Ικανότητα ατόμου να διαπραγματεύεται διαφορετικούς κόσμους</a:t>
          </a:r>
          <a:endParaRPr lang="en-US" dirty="0"/>
        </a:p>
      </dgm:t>
    </dgm:pt>
    <dgm:pt modelId="{4AE768FB-8ECE-4B2B-8D8D-5EB5EF371344}" type="parTrans" cxnId="{52B8DEA6-A55A-4A1E-945E-4676BCF64980}">
      <dgm:prSet/>
      <dgm:spPr/>
      <dgm:t>
        <a:bodyPr/>
        <a:lstStyle/>
        <a:p>
          <a:endParaRPr lang="en-US"/>
        </a:p>
      </dgm:t>
    </dgm:pt>
    <dgm:pt modelId="{578091EF-676D-4089-8F59-F4166674D210}" type="sibTrans" cxnId="{52B8DEA6-A55A-4A1E-945E-4676BCF64980}">
      <dgm:prSet/>
      <dgm:spPr/>
      <dgm:t>
        <a:bodyPr/>
        <a:lstStyle/>
        <a:p>
          <a:endParaRPr lang="en-US"/>
        </a:p>
      </dgm:t>
    </dgm:pt>
    <dgm:pt modelId="{9BFED35A-D8D7-4010-807B-A37DC0D5C177}">
      <dgm:prSet/>
      <dgm:spPr/>
      <dgm:t>
        <a:bodyPr/>
        <a:lstStyle/>
        <a:p>
          <a:r>
            <a:rPr lang="el-GR" b="0" i="0" dirty="0"/>
            <a:t>Οι διαφορές χρησιμοποιούνται ως παραγωγικές πηγές</a:t>
          </a:r>
          <a:endParaRPr lang="en-US" dirty="0"/>
        </a:p>
      </dgm:t>
    </dgm:pt>
    <dgm:pt modelId="{007F9445-5663-4F92-BBF8-9B124F7E90FF}" type="parTrans" cxnId="{C4D21929-371D-4986-904D-F5CDE78A6F19}">
      <dgm:prSet/>
      <dgm:spPr/>
      <dgm:t>
        <a:bodyPr/>
        <a:lstStyle/>
        <a:p>
          <a:endParaRPr lang="en-US"/>
        </a:p>
      </dgm:t>
    </dgm:pt>
    <dgm:pt modelId="{910A9839-32AC-4A0E-9D70-F9C5CE7418BE}" type="sibTrans" cxnId="{C4D21929-371D-4986-904D-F5CDE78A6F19}">
      <dgm:prSet/>
      <dgm:spPr/>
      <dgm:t>
        <a:bodyPr/>
        <a:lstStyle/>
        <a:p>
          <a:endParaRPr lang="en-US"/>
        </a:p>
      </dgm:t>
    </dgm:pt>
    <dgm:pt modelId="{7BA91CB9-26C3-4CFF-AFE5-4A93A3DF3625}">
      <dgm:prSet/>
      <dgm:spPr/>
      <dgm:t>
        <a:bodyPr/>
        <a:lstStyle/>
        <a:p>
          <a:pPr rtl="0"/>
          <a:r>
            <a:rPr lang="el-GR" b="0" i="0" dirty="0"/>
            <a:t>Ανάπτυξη </a:t>
          </a:r>
          <a:r>
            <a:rPr lang="el-GR" b="0" i="0" dirty="0" err="1"/>
            <a:t>μεταγνωστικών</a:t>
          </a:r>
          <a:r>
            <a:rPr lang="el-GR" b="0" i="0" dirty="0"/>
            <a:t>, μεταγλωσσικών δεξιοτήτων και </a:t>
          </a:r>
          <a:r>
            <a:rPr lang="el-GR" b="0" i="0" dirty="0">
              <a:latin typeface="Century Gothic" panose="020B0502020202020204"/>
            </a:rPr>
            <a:t>ικανότητας των μαθητών</a:t>
          </a:r>
          <a:r>
            <a:rPr lang="el-GR" b="0" i="0" dirty="0"/>
            <a:t> να τοποθετούνται κριτικά</a:t>
          </a:r>
          <a:endParaRPr lang="en-US" dirty="0"/>
        </a:p>
      </dgm:t>
    </dgm:pt>
    <dgm:pt modelId="{B5740038-051A-4281-BA9D-64508405DA33}" type="parTrans" cxnId="{1DDC4B1B-2CAB-4206-BF11-CEE582F7A7E7}">
      <dgm:prSet/>
      <dgm:spPr/>
      <dgm:t>
        <a:bodyPr/>
        <a:lstStyle/>
        <a:p>
          <a:endParaRPr lang="en-US"/>
        </a:p>
      </dgm:t>
    </dgm:pt>
    <dgm:pt modelId="{8A6E58A8-1853-4F29-952A-7B156F4F106B}" type="sibTrans" cxnId="{1DDC4B1B-2CAB-4206-BF11-CEE582F7A7E7}">
      <dgm:prSet/>
      <dgm:spPr/>
      <dgm:t>
        <a:bodyPr/>
        <a:lstStyle/>
        <a:p>
          <a:endParaRPr lang="en-US"/>
        </a:p>
      </dgm:t>
    </dgm:pt>
    <dgm:pt modelId="{6B01986A-E8F8-42A7-A4AF-44F7810370AC}" type="pres">
      <dgm:prSet presAssocID="{E8E78651-0A5A-4542-B6E6-08FABCAAD22C}" presName="Name0" presStyleCnt="0">
        <dgm:presLayoutVars>
          <dgm:dir/>
          <dgm:resizeHandles val="exact"/>
        </dgm:presLayoutVars>
      </dgm:prSet>
      <dgm:spPr/>
    </dgm:pt>
    <dgm:pt modelId="{08BCEC67-BAF7-4765-8D99-D4D5AE5CF2DC}" type="pres">
      <dgm:prSet presAssocID="{A94A74C5-A36D-4E79-8716-0C4293ABC082}" presName="node" presStyleLbl="node1" presStyleIdx="0" presStyleCnt="4">
        <dgm:presLayoutVars>
          <dgm:bulletEnabled val="1"/>
        </dgm:presLayoutVars>
      </dgm:prSet>
      <dgm:spPr/>
    </dgm:pt>
    <dgm:pt modelId="{BA15A9C1-076D-44B4-81F5-AAE727798140}" type="pres">
      <dgm:prSet presAssocID="{98FF70E4-C01A-4791-8C46-E2B794CFFF40}" presName="sibTrans" presStyleLbl="sibTrans1D1" presStyleIdx="0" presStyleCnt="3"/>
      <dgm:spPr/>
    </dgm:pt>
    <dgm:pt modelId="{2349ED25-E81B-4E4D-9F9E-D74C381DBECD}" type="pres">
      <dgm:prSet presAssocID="{98FF70E4-C01A-4791-8C46-E2B794CFFF40}" presName="connectorText" presStyleLbl="sibTrans1D1" presStyleIdx="0" presStyleCnt="3"/>
      <dgm:spPr/>
    </dgm:pt>
    <dgm:pt modelId="{85FA36A9-BAA2-454A-B151-975BD6E66AB2}" type="pres">
      <dgm:prSet presAssocID="{C14BC3D2-DCD3-4CAE-9357-B254A682CC69}" presName="node" presStyleLbl="node1" presStyleIdx="1" presStyleCnt="4">
        <dgm:presLayoutVars>
          <dgm:bulletEnabled val="1"/>
        </dgm:presLayoutVars>
      </dgm:prSet>
      <dgm:spPr/>
    </dgm:pt>
    <dgm:pt modelId="{0DB8FBE4-D98B-43D8-8C18-71EB461A3E78}" type="pres">
      <dgm:prSet presAssocID="{578091EF-676D-4089-8F59-F4166674D210}" presName="sibTrans" presStyleLbl="sibTrans1D1" presStyleIdx="1" presStyleCnt="3"/>
      <dgm:spPr/>
    </dgm:pt>
    <dgm:pt modelId="{DC787B08-673A-46A5-B493-CA8C963EC1FA}" type="pres">
      <dgm:prSet presAssocID="{578091EF-676D-4089-8F59-F4166674D210}" presName="connectorText" presStyleLbl="sibTrans1D1" presStyleIdx="1" presStyleCnt="3"/>
      <dgm:spPr/>
    </dgm:pt>
    <dgm:pt modelId="{C9DBA953-310B-430D-A5DB-CBE9778FADFF}" type="pres">
      <dgm:prSet presAssocID="{9BFED35A-D8D7-4010-807B-A37DC0D5C177}" presName="node" presStyleLbl="node1" presStyleIdx="2" presStyleCnt="4">
        <dgm:presLayoutVars>
          <dgm:bulletEnabled val="1"/>
        </dgm:presLayoutVars>
      </dgm:prSet>
      <dgm:spPr/>
    </dgm:pt>
    <dgm:pt modelId="{CA703764-61CB-4BAC-B40A-7B8886EEE84F}" type="pres">
      <dgm:prSet presAssocID="{910A9839-32AC-4A0E-9D70-F9C5CE7418BE}" presName="sibTrans" presStyleLbl="sibTrans1D1" presStyleIdx="2" presStyleCnt="3"/>
      <dgm:spPr/>
    </dgm:pt>
    <dgm:pt modelId="{C1FE8275-CE2A-40A7-9ACD-06F2270E5419}" type="pres">
      <dgm:prSet presAssocID="{910A9839-32AC-4A0E-9D70-F9C5CE7418BE}" presName="connectorText" presStyleLbl="sibTrans1D1" presStyleIdx="2" presStyleCnt="3"/>
      <dgm:spPr/>
    </dgm:pt>
    <dgm:pt modelId="{20285B1E-9E70-4063-A7BD-DABFC8641178}" type="pres">
      <dgm:prSet presAssocID="{7BA91CB9-26C3-4CFF-AFE5-4A93A3DF3625}" presName="node" presStyleLbl="node1" presStyleIdx="3" presStyleCnt="4">
        <dgm:presLayoutVars>
          <dgm:bulletEnabled val="1"/>
        </dgm:presLayoutVars>
      </dgm:prSet>
      <dgm:spPr/>
    </dgm:pt>
  </dgm:ptLst>
  <dgm:cxnLst>
    <dgm:cxn modelId="{AD0F7406-1455-47D9-A56B-D66FC7B06698}" type="presOf" srcId="{578091EF-676D-4089-8F59-F4166674D210}" destId="{DC787B08-673A-46A5-B493-CA8C963EC1FA}" srcOrd="1" destOrd="0" presId="urn:microsoft.com/office/officeart/2016/7/layout/RepeatingBendingProcessNew"/>
    <dgm:cxn modelId="{1DDC4B1B-2CAB-4206-BF11-CEE582F7A7E7}" srcId="{E8E78651-0A5A-4542-B6E6-08FABCAAD22C}" destId="{7BA91CB9-26C3-4CFF-AFE5-4A93A3DF3625}" srcOrd="3" destOrd="0" parTransId="{B5740038-051A-4281-BA9D-64508405DA33}" sibTransId="{8A6E58A8-1853-4F29-952A-7B156F4F106B}"/>
    <dgm:cxn modelId="{43493D25-A230-4798-9D48-D010DFC488CC}" type="presOf" srcId="{910A9839-32AC-4A0E-9D70-F9C5CE7418BE}" destId="{C1FE8275-CE2A-40A7-9ACD-06F2270E5419}" srcOrd="1" destOrd="0" presId="urn:microsoft.com/office/officeart/2016/7/layout/RepeatingBendingProcessNew"/>
    <dgm:cxn modelId="{C4D21929-371D-4986-904D-F5CDE78A6F19}" srcId="{E8E78651-0A5A-4542-B6E6-08FABCAAD22C}" destId="{9BFED35A-D8D7-4010-807B-A37DC0D5C177}" srcOrd="2" destOrd="0" parTransId="{007F9445-5663-4F92-BBF8-9B124F7E90FF}" sibTransId="{910A9839-32AC-4A0E-9D70-F9C5CE7418BE}"/>
    <dgm:cxn modelId="{F0B82E2C-CC7A-4C8E-9041-4D23D898DD9F}" type="presOf" srcId="{578091EF-676D-4089-8F59-F4166674D210}" destId="{0DB8FBE4-D98B-43D8-8C18-71EB461A3E78}" srcOrd="0" destOrd="0" presId="urn:microsoft.com/office/officeart/2016/7/layout/RepeatingBendingProcessNew"/>
    <dgm:cxn modelId="{B3437E31-1E5B-4DBB-91BE-206E653EE216}" type="presOf" srcId="{7BA91CB9-26C3-4CFF-AFE5-4A93A3DF3625}" destId="{20285B1E-9E70-4063-A7BD-DABFC8641178}" srcOrd="0" destOrd="0" presId="urn:microsoft.com/office/officeart/2016/7/layout/RepeatingBendingProcessNew"/>
    <dgm:cxn modelId="{0132943A-D099-4791-897A-D9E5783C1214}" type="presOf" srcId="{98FF70E4-C01A-4791-8C46-E2B794CFFF40}" destId="{BA15A9C1-076D-44B4-81F5-AAE727798140}" srcOrd="0" destOrd="0" presId="urn:microsoft.com/office/officeart/2016/7/layout/RepeatingBendingProcessNew"/>
    <dgm:cxn modelId="{C63E6F63-29C7-4E78-85EE-A248F94F5A84}" type="presOf" srcId="{9BFED35A-D8D7-4010-807B-A37DC0D5C177}" destId="{C9DBA953-310B-430D-A5DB-CBE9778FADFF}" srcOrd="0" destOrd="0" presId="urn:microsoft.com/office/officeart/2016/7/layout/RepeatingBendingProcessNew"/>
    <dgm:cxn modelId="{FE121665-8639-447E-AE1A-4ABB0DCA0DD5}" type="presOf" srcId="{A94A74C5-A36D-4E79-8716-0C4293ABC082}" destId="{08BCEC67-BAF7-4765-8D99-D4D5AE5CF2DC}" srcOrd="0" destOrd="0" presId="urn:microsoft.com/office/officeart/2016/7/layout/RepeatingBendingProcessNew"/>
    <dgm:cxn modelId="{76DD9750-4599-4CA0-80C6-59D8BA97180E}" type="presOf" srcId="{98FF70E4-C01A-4791-8C46-E2B794CFFF40}" destId="{2349ED25-E81B-4E4D-9F9E-D74C381DBECD}" srcOrd="1" destOrd="0" presId="urn:microsoft.com/office/officeart/2016/7/layout/RepeatingBendingProcessNew"/>
    <dgm:cxn modelId="{0C1C9E8E-F9A1-4924-9C9B-0A8FEAD0E6A5}" type="presOf" srcId="{E8E78651-0A5A-4542-B6E6-08FABCAAD22C}" destId="{6B01986A-E8F8-42A7-A4AF-44F7810370AC}" srcOrd="0" destOrd="0" presId="urn:microsoft.com/office/officeart/2016/7/layout/RepeatingBendingProcessNew"/>
    <dgm:cxn modelId="{52B8DEA6-A55A-4A1E-945E-4676BCF64980}" srcId="{E8E78651-0A5A-4542-B6E6-08FABCAAD22C}" destId="{C14BC3D2-DCD3-4CAE-9357-B254A682CC69}" srcOrd="1" destOrd="0" parTransId="{4AE768FB-8ECE-4B2B-8D8D-5EB5EF371344}" sibTransId="{578091EF-676D-4089-8F59-F4166674D210}"/>
    <dgm:cxn modelId="{EE714FA8-D44F-4AC0-B7B0-D988CB432890}" type="presOf" srcId="{910A9839-32AC-4A0E-9D70-F9C5CE7418BE}" destId="{CA703764-61CB-4BAC-B40A-7B8886EEE84F}" srcOrd="0" destOrd="0" presId="urn:microsoft.com/office/officeart/2016/7/layout/RepeatingBendingProcessNew"/>
    <dgm:cxn modelId="{6837A8B0-492E-49E3-A8C3-795D7A3A48C8}" type="presOf" srcId="{C14BC3D2-DCD3-4CAE-9357-B254A682CC69}" destId="{85FA36A9-BAA2-454A-B151-975BD6E66AB2}" srcOrd="0" destOrd="0" presId="urn:microsoft.com/office/officeart/2016/7/layout/RepeatingBendingProcessNew"/>
    <dgm:cxn modelId="{585AC1CB-5A70-4124-8611-31CAAD2B37DF}" srcId="{E8E78651-0A5A-4542-B6E6-08FABCAAD22C}" destId="{A94A74C5-A36D-4E79-8716-0C4293ABC082}" srcOrd="0" destOrd="0" parTransId="{644EC9DD-F463-469E-A033-7605F3EE4BAF}" sibTransId="{98FF70E4-C01A-4791-8C46-E2B794CFFF40}"/>
    <dgm:cxn modelId="{FEDB31BC-A23E-4E00-8D83-C1593B8E70D5}" type="presParOf" srcId="{6B01986A-E8F8-42A7-A4AF-44F7810370AC}" destId="{08BCEC67-BAF7-4765-8D99-D4D5AE5CF2DC}" srcOrd="0" destOrd="0" presId="urn:microsoft.com/office/officeart/2016/7/layout/RepeatingBendingProcessNew"/>
    <dgm:cxn modelId="{153A3F37-6D6A-4313-8B96-ADDABCEDF17F}" type="presParOf" srcId="{6B01986A-E8F8-42A7-A4AF-44F7810370AC}" destId="{BA15A9C1-076D-44B4-81F5-AAE727798140}" srcOrd="1" destOrd="0" presId="urn:microsoft.com/office/officeart/2016/7/layout/RepeatingBendingProcessNew"/>
    <dgm:cxn modelId="{A04FC6C3-BE63-42B3-A076-D72AE3D821B3}" type="presParOf" srcId="{BA15A9C1-076D-44B4-81F5-AAE727798140}" destId="{2349ED25-E81B-4E4D-9F9E-D74C381DBECD}" srcOrd="0" destOrd="0" presId="urn:microsoft.com/office/officeart/2016/7/layout/RepeatingBendingProcessNew"/>
    <dgm:cxn modelId="{E42BD856-C0AA-48AB-90B7-113C5EBFE1A9}" type="presParOf" srcId="{6B01986A-E8F8-42A7-A4AF-44F7810370AC}" destId="{85FA36A9-BAA2-454A-B151-975BD6E66AB2}" srcOrd="2" destOrd="0" presId="urn:microsoft.com/office/officeart/2016/7/layout/RepeatingBendingProcessNew"/>
    <dgm:cxn modelId="{3D99871C-19FE-4908-A51A-0C54B136B290}" type="presParOf" srcId="{6B01986A-E8F8-42A7-A4AF-44F7810370AC}" destId="{0DB8FBE4-D98B-43D8-8C18-71EB461A3E78}" srcOrd="3" destOrd="0" presId="urn:microsoft.com/office/officeart/2016/7/layout/RepeatingBendingProcessNew"/>
    <dgm:cxn modelId="{045D1E83-4D07-4A7A-95D0-E2BDBC03929F}" type="presParOf" srcId="{0DB8FBE4-D98B-43D8-8C18-71EB461A3E78}" destId="{DC787B08-673A-46A5-B493-CA8C963EC1FA}" srcOrd="0" destOrd="0" presId="urn:microsoft.com/office/officeart/2016/7/layout/RepeatingBendingProcessNew"/>
    <dgm:cxn modelId="{EFDF389A-EF6B-49ED-A282-01FFF7DA56E1}" type="presParOf" srcId="{6B01986A-E8F8-42A7-A4AF-44F7810370AC}" destId="{C9DBA953-310B-430D-A5DB-CBE9778FADFF}" srcOrd="4" destOrd="0" presId="urn:microsoft.com/office/officeart/2016/7/layout/RepeatingBendingProcessNew"/>
    <dgm:cxn modelId="{F78BEAD7-1383-4CE6-A9C0-E61C8530C89F}" type="presParOf" srcId="{6B01986A-E8F8-42A7-A4AF-44F7810370AC}" destId="{CA703764-61CB-4BAC-B40A-7B8886EEE84F}" srcOrd="5" destOrd="0" presId="urn:microsoft.com/office/officeart/2016/7/layout/RepeatingBendingProcessNew"/>
    <dgm:cxn modelId="{AA842223-3BAE-4D01-B239-8F0BB9A5F142}" type="presParOf" srcId="{CA703764-61CB-4BAC-B40A-7B8886EEE84F}" destId="{C1FE8275-CE2A-40A7-9ACD-06F2270E5419}" srcOrd="0" destOrd="0" presId="urn:microsoft.com/office/officeart/2016/7/layout/RepeatingBendingProcessNew"/>
    <dgm:cxn modelId="{86F34A01-CF62-4813-A38F-E7CCC8078429}" type="presParOf" srcId="{6B01986A-E8F8-42A7-A4AF-44F7810370AC}" destId="{20285B1E-9E70-4063-A7BD-DABFC8641178}" srcOrd="6"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FBB7C41-E212-4991-91F8-F443BA8DCBDB}" type="doc">
      <dgm:prSet loTypeId="urn:microsoft.com/office/officeart/2005/8/layout/process1" loCatId="process" qsTypeId="urn:microsoft.com/office/officeart/2005/8/quickstyle/simple4" qsCatId="simple" csTypeId="urn:microsoft.com/office/officeart/2005/8/colors/colorful1" csCatId="colorful"/>
      <dgm:spPr/>
      <dgm:t>
        <a:bodyPr/>
        <a:lstStyle/>
        <a:p>
          <a:endParaRPr lang="en-US"/>
        </a:p>
      </dgm:t>
    </dgm:pt>
    <dgm:pt modelId="{CED64D96-A739-4237-8005-FCA7F11D856D}">
      <dgm:prSet/>
      <dgm:spPr/>
      <dgm:t>
        <a:bodyPr/>
        <a:lstStyle/>
        <a:p>
          <a:r>
            <a:rPr lang="en-US"/>
            <a:t>O</a:t>
          </a:r>
          <a:r>
            <a:rPr lang="el-GR"/>
            <a:t>ι μαθητές μπορούν και οφείλουν να συμμετέχουν στις κοινωνικές αλλαγές μέσα από αυτό.</a:t>
          </a:r>
          <a:endParaRPr lang="en-US"/>
        </a:p>
      </dgm:t>
    </dgm:pt>
    <dgm:pt modelId="{880C0D4B-66D4-4B2B-B2AE-3F0225193ACA}" type="parTrans" cxnId="{11F9E04D-1CC1-4795-AC6C-E7C8B218C391}">
      <dgm:prSet/>
      <dgm:spPr/>
      <dgm:t>
        <a:bodyPr/>
        <a:lstStyle/>
        <a:p>
          <a:endParaRPr lang="en-US"/>
        </a:p>
      </dgm:t>
    </dgm:pt>
    <dgm:pt modelId="{374F2E6C-794E-4B74-8CA2-7574ED56AD39}" type="sibTrans" cxnId="{11F9E04D-1CC1-4795-AC6C-E7C8B218C391}">
      <dgm:prSet/>
      <dgm:spPr/>
      <dgm:t>
        <a:bodyPr/>
        <a:lstStyle/>
        <a:p>
          <a:endParaRPr lang="en-US"/>
        </a:p>
      </dgm:t>
    </dgm:pt>
    <dgm:pt modelId="{72E7A8B6-BD0C-43E5-AB37-C4FC219B492B}">
      <dgm:prSet/>
      <dgm:spPr/>
      <dgm:t>
        <a:bodyPr/>
        <a:lstStyle/>
        <a:p>
          <a:r>
            <a:rPr lang="el-GR"/>
            <a:t>Επιχειρεί να αντικαταστήσει την παραδοσιακή παραγωγή γραπτού λόγου.</a:t>
          </a:r>
          <a:endParaRPr lang="en-US"/>
        </a:p>
      </dgm:t>
    </dgm:pt>
    <dgm:pt modelId="{FB34FB10-0AF3-4BE7-8F33-E402C0C28426}" type="parTrans" cxnId="{D4B8BFDF-D819-4384-8A16-E38BB4F85031}">
      <dgm:prSet/>
      <dgm:spPr/>
      <dgm:t>
        <a:bodyPr/>
        <a:lstStyle/>
        <a:p>
          <a:endParaRPr lang="en-US"/>
        </a:p>
      </dgm:t>
    </dgm:pt>
    <dgm:pt modelId="{161A3BEC-76B5-4CD6-854E-62FD48F2A949}" type="sibTrans" cxnId="{D4B8BFDF-D819-4384-8A16-E38BB4F85031}">
      <dgm:prSet/>
      <dgm:spPr/>
      <dgm:t>
        <a:bodyPr/>
        <a:lstStyle/>
        <a:p>
          <a:endParaRPr lang="en-US"/>
        </a:p>
      </dgm:t>
    </dgm:pt>
    <dgm:pt modelId="{6F08C7AA-7C28-4858-A107-0F7C7AEDE10F}">
      <dgm:prSet/>
      <dgm:spPr/>
      <dgm:t>
        <a:bodyPr/>
        <a:lstStyle/>
        <a:p>
          <a:r>
            <a:rPr lang="el-GR"/>
            <a:t>Ορισμός: </a:t>
          </a:r>
          <a:r>
            <a:rPr lang="el-GR" b="1"/>
            <a:t>αξιοποίηση όλων των υπαρχόντων πόρων για τη δόμηση και τη δημιουργία ενός κειμένου (στην περίπτωση της γλώσσας). Το Σχέδιο αποτελεί μια δυναμική διαδικασία που αποτελείται από αναζήτηση πηγών, επιλογή, συνδυασμό και σύνθεση. </a:t>
          </a:r>
          <a:endParaRPr lang="en-US"/>
        </a:p>
      </dgm:t>
    </dgm:pt>
    <dgm:pt modelId="{CC50BD1A-1BC8-4ADF-A569-70306819216B}" type="parTrans" cxnId="{04238FCE-DEE0-4E5C-80E4-0C14CACDD51C}">
      <dgm:prSet/>
      <dgm:spPr/>
      <dgm:t>
        <a:bodyPr/>
        <a:lstStyle/>
        <a:p>
          <a:endParaRPr lang="en-US"/>
        </a:p>
      </dgm:t>
    </dgm:pt>
    <dgm:pt modelId="{BBA7B359-9160-4EFD-8654-4991C130B7C5}" type="sibTrans" cxnId="{04238FCE-DEE0-4E5C-80E4-0C14CACDD51C}">
      <dgm:prSet/>
      <dgm:spPr/>
      <dgm:t>
        <a:bodyPr/>
        <a:lstStyle/>
        <a:p>
          <a:endParaRPr lang="en-US"/>
        </a:p>
      </dgm:t>
    </dgm:pt>
    <dgm:pt modelId="{13F8C11A-2F42-4551-8A37-E5D8C4DDDAA9}">
      <dgm:prSet/>
      <dgm:spPr/>
      <dgm:t>
        <a:bodyPr/>
        <a:lstStyle/>
        <a:p>
          <a:r>
            <a:rPr lang="el-GR"/>
            <a:t>Εξασφαλίζεται η ενεργός συμμετοχή των μαθητών/τριών στη διδακτική διαδικασία και ταυτόχρονα τους δίνεται η δυνατότητα να εσωτερικεύουν και να χειρίζονται αποτελεσματικά μια ποικιλία γλωσσικών μορφών και νοημάτων</a:t>
          </a:r>
          <a:endParaRPr lang="en-US"/>
        </a:p>
      </dgm:t>
    </dgm:pt>
    <dgm:pt modelId="{CF932A62-FB8C-46D9-AF49-CA6DB7F95933}" type="parTrans" cxnId="{DB4A6115-1BBA-472C-8346-26CF21383780}">
      <dgm:prSet/>
      <dgm:spPr/>
      <dgm:t>
        <a:bodyPr/>
        <a:lstStyle/>
        <a:p>
          <a:endParaRPr lang="en-US"/>
        </a:p>
      </dgm:t>
    </dgm:pt>
    <dgm:pt modelId="{EEB04FC4-6BE9-4C90-BADB-4F40A654344A}" type="sibTrans" cxnId="{DB4A6115-1BBA-472C-8346-26CF21383780}">
      <dgm:prSet/>
      <dgm:spPr/>
      <dgm:t>
        <a:bodyPr/>
        <a:lstStyle/>
        <a:p>
          <a:endParaRPr lang="en-US"/>
        </a:p>
      </dgm:t>
    </dgm:pt>
    <dgm:pt modelId="{6DF8BB48-5B16-4FA9-BB3A-971AC2757527}" type="pres">
      <dgm:prSet presAssocID="{1FBB7C41-E212-4991-91F8-F443BA8DCBDB}" presName="Name0" presStyleCnt="0">
        <dgm:presLayoutVars>
          <dgm:dir/>
          <dgm:resizeHandles val="exact"/>
        </dgm:presLayoutVars>
      </dgm:prSet>
      <dgm:spPr/>
    </dgm:pt>
    <dgm:pt modelId="{3B13E5AF-75AF-43AE-9E61-9F568199744A}" type="pres">
      <dgm:prSet presAssocID="{CED64D96-A739-4237-8005-FCA7F11D856D}" presName="node" presStyleLbl="node1" presStyleIdx="0" presStyleCnt="4">
        <dgm:presLayoutVars>
          <dgm:bulletEnabled val="1"/>
        </dgm:presLayoutVars>
      </dgm:prSet>
      <dgm:spPr/>
    </dgm:pt>
    <dgm:pt modelId="{8EFEB701-C6BB-4255-8B77-4DB5F8ED3CB6}" type="pres">
      <dgm:prSet presAssocID="{374F2E6C-794E-4B74-8CA2-7574ED56AD39}" presName="sibTrans" presStyleLbl="sibTrans2D1" presStyleIdx="0" presStyleCnt="3"/>
      <dgm:spPr/>
    </dgm:pt>
    <dgm:pt modelId="{1DC4425D-2CB3-45A4-B9A5-292CBDCA2344}" type="pres">
      <dgm:prSet presAssocID="{374F2E6C-794E-4B74-8CA2-7574ED56AD39}" presName="connectorText" presStyleLbl="sibTrans2D1" presStyleIdx="0" presStyleCnt="3"/>
      <dgm:spPr/>
    </dgm:pt>
    <dgm:pt modelId="{A1054503-9265-407B-B9FC-1DAA0DBEBED5}" type="pres">
      <dgm:prSet presAssocID="{72E7A8B6-BD0C-43E5-AB37-C4FC219B492B}" presName="node" presStyleLbl="node1" presStyleIdx="1" presStyleCnt="4">
        <dgm:presLayoutVars>
          <dgm:bulletEnabled val="1"/>
        </dgm:presLayoutVars>
      </dgm:prSet>
      <dgm:spPr/>
    </dgm:pt>
    <dgm:pt modelId="{218A60B6-34DE-445A-AE9C-60EE3B00ECEF}" type="pres">
      <dgm:prSet presAssocID="{161A3BEC-76B5-4CD6-854E-62FD48F2A949}" presName="sibTrans" presStyleLbl="sibTrans2D1" presStyleIdx="1" presStyleCnt="3"/>
      <dgm:spPr/>
    </dgm:pt>
    <dgm:pt modelId="{C7B556DE-BC89-4949-930D-21E12A6A0B75}" type="pres">
      <dgm:prSet presAssocID="{161A3BEC-76B5-4CD6-854E-62FD48F2A949}" presName="connectorText" presStyleLbl="sibTrans2D1" presStyleIdx="1" presStyleCnt="3"/>
      <dgm:spPr/>
    </dgm:pt>
    <dgm:pt modelId="{80CD9EB7-4ED3-43F2-8794-6217B73E87EA}" type="pres">
      <dgm:prSet presAssocID="{6F08C7AA-7C28-4858-A107-0F7C7AEDE10F}" presName="node" presStyleLbl="node1" presStyleIdx="2" presStyleCnt="4">
        <dgm:presLayoutVars>
          <dgm:bulletEnabled val="1"/>
        </dgm:presLayoutVars>
      </dgm:prSet>
      <dgm:spPr/>
    </dgm:pt>
    <dgm:pt modelId="{E820105E-08B5-46E4-B874-85F9092B20AB}" type="pres">
      <dgm:prSet presAssocID="{BBA7B359-9160-4EFD-8654-4991C130B7C5}" presName="sibTrans" presStyleLbl="sibTrans2D1" presStyleIdx="2" presStyleCnt="3"/>
      <dgm:spPr/>
    </dgm:pt>
    <dgm:pt modelId="{FDB5D480-249C-4378-A048-D4E061C04AA9}" type="pres">
      <dgm:prSet presAssocID="{BBA7B359-9160-4EFD-8654-4991C130B7C5}" presName="connectorText" presStyleLbl="sibTrans2D1" presStyleIdx="2" presStyleCnt="3"/>
      <dgm:spPr/>
    </dgm:pt>
    <dgm:pt modelId="{E6957D42-05AA-4C0C-B2D9-15D0CFAC8596}" type="pres">
      <dgm:prSet presAssocID="{13F8C11A-2F42-4551-8A37-E5D8C4DDDAA9}" presName="node" presStyleLbl="node1" presStyleIdx="3" presStyleCnt="4">
        <dgm:presLayoutVars>
          <dgm:bulletEnabled val="1"/>
        </dgm:presLayoutVars>
      </dgm:prSet>
      <dgm:spPr/>
    </dgm:pt>
  </dgm:ptLst>
  <dgm:cxnLst>
    <dgm:cxn modelId="{42B73105-0306-44D6-95F1-4449D327A2DB}" type="presOf" srcId="{374F2E6C-794E-4B74-8CA2-7574ED56AD39}" destId="{1DC4425D-2CB3-45A4-B9A5-292CBDCA2344}" srcOrd="1" destOrd="0" presId="urn:microsoft.com/office/officeart/2005/8/layout/process1"/>
    <dgm:cxn modelId="{DB4A6115-1BBA-472C-8346-26CF21383780}" srcId="{1FBB7C41-E212-4991-91F8-F443BA8DCBDB}" destId="{13F8C11A-2F42-4551-8A37-E5D8C4DDDAA9}" srcOrd="3" destOrd="0" parTransId="{CF932A62-FB8C-46D9-AF49-CA6DB7F95933}" sibTransId="{EEB04FC4-6BE9-4C90-BADB-4F40A654344A}"/>
    <dgm:cxn modelId="{EE54621E-DA66-4762-85D1-A99EDE91B2DC}" type="presOf" srcId="{72E7A8B6-BD0C-43E5-AB37-C4FC219B492B}" destId="{A1054503-9265-407B-B9FC-1DAA0DBEBED5}" srcOrd="0" destOrd="0" presId="urn:microsoft.com/office/officeart/2005/8/layout/process1"/>
    <dgm:cxn modelId="{FA3C0323-0486-4E61-8805-0D6C335A166C}" type="presOf" srcId="{13F8C11A-2F42-4551-8A37-E5D8C4DDDAA9}" destId="{E6957D42-05AA-4C0C-B2D9-15D0CFAC8596}" srcOrd="0" destOrd="0" presId="urn:microsoft.com/office/officeart/2005/8/layout/process1"/>
    <dgm:cxn modelId="{FB750969-BC85-4412-B1EF-33C5AB88BD34}" type="presOf" srcId="{374F2E6C-794E-4B74-8CA2-7574ED56AD39}" destId="{8EFEB701-C6BB-4255-8B77-4DB5F8ED3CB6}" srcOrd="0" destOrd="0" presId="urn:microsoft.com/office/officeart/2005/8/layout/process1"/>
    <dgm:cxn modelId="{6319AE4B-DCB8-425A-BBDC-5AE8C2C21306}" type="presOf" srcId="{BBA7B359-9160-4EFD-8654-4991C130B7C5}" destId="{E820105E-08B5-46E4-B874-85F9092B20AB}" srcOrd="0" destOrd="0" presId="urn:microsoft.com/office/officeart/2005/8/layout/process1"/>
    <dgm:cxn modelId="{11F9E04D-1CC1-4795-AC6C-E7C8B218C391}" srcId="{1FBB7C41-E212-4991-91F8-F443BA8DCBDB}" destId="{CED64D96-A739-4237-8005-FCA7F11D856D}" srcOrd="0" destOrd="0" parTransId="{880C0D4B-66D4-4B2B-B2AE-3F0225193ACA}" sibTransId="{374F2E6C-794E-4B74-8CA2-7574ED56AD39}"/>
    <dgm:cxn modelId="{817FF173-C326-4128-90DB-8AC5F56951B5}" type="presOf" srcId="{CED64D96-A739-4237-8005-FCA7F11D856D}" destId="{3B13E5AF-75AF-43AE-9E61-9F568199744A}" srcOrd="0" destOrd="0" presId="urn:microsoft.com/office/officeart/2005/8/layout/process1"/>
    <dgm:cxn modelId="{CC6CAD80-1E9B-47AD-BC12-F5ECEB4EF81F}" type="presOf" srcId="{1FBB7C41-E212-4991-91F8-F443BA8DCBDB}" destId="{6DF8BB48-5B16-4FA9-BB3A-971AC2757527}" srcOrd="0" destOrd="0" presId="urn:microsoft.com/office/officeart/2005/8/layout/process1"/>
    <dgm:cxn modelId="{874E18A2-6B73-43C2-A139-186307B31A72}" type="presOf" srcId="{161A3BEC-76B5-4CD6-854E-62FD48F2A949}" destId="{218A60B6-34DE-445A-AE9C-60EE3B00ECEF}" srcOrd="0" destOrd="0" presId="urn:microsoft.com/office/officeart/2005/8/layout/process1"/>
    <dgm:cxn modelId="{04238FCE-DEE0-4E5C-80E4-0C14CACDD51C}" srcId="{1FBB7C41-E212-4991-91F8-F443BA8DCBDB}" destId="{6F08C7AA-7C28-4858-A107-0F7C7AEDE10F}" srcOrd="2" destOrd="0" parTransId="{CC50BD1A-1BC8-4ADF-A569-70306819216B}" sibTransId="{BBA7B359-9160-4EFD-8654-4991C130B7C5}"/>
    <dgm:cxn modelId="{4FCAD0D7-066A-4BAA-AF7E-4E414C5A5C17}" type="presOf" srcId="{BBA7B359-9160-4EFD-8654-4991C130B7C5}" destId="{FDB5D480-249C-4378-A048-D4E061C04AA9}" srcOrd="1" destOrd="0" presId="urn:microsoft.com/office/officeart/2005/8/layout/process1"/>
    <dgm:cxn modelId="{D4B8BFDF-D819-4384-8A16-E38BB4F85031}" srcId="{1FBB7C41-E212-4991-91F8-F443BA8DCBDB}" destId="{72E7A8B6-BD0C-43E5-AB37-C4FC219B492B}" srcOrd="1" destOrd="0" parTransId="{FB34FB10-0AF3-4BE7-8F33-E402C0C28426}" sibTransId="{161A3BEC-76B5-4CD6-854E-62FD48F2A949}"/>
    <dgm:cxn modelId="{E71707E3-BB52-494B-AC26-409BCF9237AF}" type="presOf" srcId="{161A3BEC-76B5-4CD6-854E-62FD48F2A949}" destId="{C7B556DE-BC89-4949-930D-21E12A6A0B75}" srcOrd="1" destOrd="0" presId="urn:microsoft.com/office/officeart/2005/8/layout/process1"/>
    <dgm:cxn modelId="{C891F1F0-9C22-41A8-9618-1C679CB10623}" type="presOf" srcId="{6F08C7AA-7C28-4858-A107-0F7C7AEDE10F}" destId="{80CD9EB7-4ED3-43F2-8794-6217B73E87EA}" srcOrd="0" destOrd="0" presId="urn:microsoft.com/office/officeart/2005/8/layout/process1"/>
    <dgm:cxn modelId="{5D956422-E3A5-4324-981F-8BB25DE8960A}" type="presParOf" srcId="{6DF8BB48-5B16-4FA9-BB3A-971AC2757527}" destId="{3B13E5AF-75AF-43AE-9E61-9F568199744A}" srcOrd="0" destOrd="0" presId="urn:microsoft.com/office/officeart/2005/8/layout/process1"/>
    <dgm:cxn modelId="{AE7B5784-B87B-4144-8AF6-030546B64960}" type="presParOf" srcId="{6DF8BB48-5B16-4FA9-BB3A-971AC2757527}" destId="{8EFEB701-C6BB-4255-8B77-4DB5F8ED3CB6}" srcOrd="1" destOrd="0" presId="urn:microsoft.com/office/officeart/2005/8/layout/process1"/>
    <dgm:cxn modelId="{96002029-45AD-433F-AC6E-519C4837730B}" type="presParOf" srcId="{8EFEB701-C6BB-4255-8B77-4DB5F8ED3CB6}" destId="{1DC4425D-2CB3-45A4-B9A5-292CBDCA2344}" srcOrd="0" destOrd="0" presId="urn:microsoft.com/office/officeart/2005/8/layout/process1"/>
    <dgm:cxn modelId="{59622D81-DF45-4D00-8590-2A524463040A}" type="presParOf" srcId="{6DF8BB48-5B16-4FA9-BB3A-971AC2757527}" destId="{A1054503-9265-407B-B9FC-1DAA0DBEBED5}" srcOrd="2" destOrd="0" presId="urn:microsoft.com/office/officeart/2005/8/layout/process1"/>
    <dgm:cxn modelId="{2165FC9D-BB7D-4844-90C8-F0039B7A2D1A}" type="presParOf" srcId="{6DF8BB48-5B16-4FA9-BB3A-971AC2757527}" destId="{218A60B6-34DE-445A-AE9C-60EE3B00ECEF}" srcOrd="3" destOrd="0" presId="urn:microsoft.com/office/officeart/2005/8/layout/process1"/>
    <dgm:cxn modelId="{D2F9248C-F725-49D3-B069-8928D20A9FD1}" type="presParOf" srcId="{218A60B6-34DE-445A-AE9C-60EE3B00ECEF}" destId="{C7B556DE-BC89-4949-930D-21E12A6A0B75}" srcOrd="0" destOrd="0" presId="urn:microsoft.com/office/officeart/2005/8/layout/process1"/>
    <dgm:cxn modelId="{F7FEF2B4-AC87-49BC-9DEA-45A33621E169}" type="presParOf" srcId="{6DF8BB48-5B16-4FA9-BB3A-971AC2757527}" destId="{80CD9EB7-4ED3-43F2-8794-6217B73E87EA}" srcOrd="4" destOrd="0" presId="urn:microsoft.com/office/officeart/2005/8/layout/process1"/>
    <dgm:cxn modelId="{FD553796-7458-41EF-8E99-01DDDD54665D}" type="presParOf" srcId="{6DF8BB48-5B16-4FA9-BB3A-971AC2757527}" destId="{E820105E-08B5-46E4-B874-85F9092B20AB}" srcOrd="5" destOrd="0" presId="urn:microsoft.com/office/officeart/2005/8/layout/process1"/>
    <dgm:cxn modelId="{C9A29731-EB55-485C-9035-DF0C012F84A3}" type="presParOf" srcId="{E820105E-08B5-46E4-B874-85F9092B20AB}" destId="{FDB5D480-249C-4378-A048-D4E061C04AA9}" srcOrd="0" destOrd="0" presId="urn:microsoft.com/office/officeart/2005/8/layout/process1"/>
    <dgm:cxn modelId="{8C6536E0-8F63-465E-A6D7-8BBFC74D3853}" type="presParOf" srcId="{6DF8BB48-5B16-4FA9-BB3A-971AC2757527}" destId="{E6957D42-05AA-4C0C-B2D9-15D0CFAC8596}" srcOrd="6"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380054A-5968-4A4D-A71B-5387A2C03920}" type="doc">
      <dgm:prSet loTypeId="urn:microsoft.com/office/officeart/2005/8/layout/hierarchy1" loCatId="hierarchy" qsTypeId="urn:microsoft.com/office/officeart/2005/8/quickstyle/simple4" qsCatId="simple" csTypeId="urn:microsoft.com/office/officeart/2005/8/colors/accent1_2" csCatId="accent1"/>
      <dgm:spPr/>
      <dgm:t>
        <a:bodyPr/>
        <a:lstStyle/>
        <a:p>
          <a:endParaRPr lang="en-US"/>
        </a:p>
      </dgm:t>
    </dgm:pt>
    <dgm:pt modelId="{B343FD10-10D1-4ECD-929D-9B2A52220C9E}">
      <dgm:prSet/>
      <dgm:spPr/>
      <dgm:t>
        <a:bodyPr/>
        <a:lstStyle/>
        <a:p>
          <a:r>
            <a:rPr lang="el-GR" b="1" i="0"/>
            <a:t>το σχεδιασμένο (designed), </a:t>
          </a:r>
          <a:r>
            <a:rPr lang="el-GR" b="0" i="0"/>
            <a:t>συμβάσεις της ελληνικής γλώσσας για παράδειγμα. Αυτή είναι μία από τις πηγές, από τους πόρους που αντλεί,  προκειμένου να δημιουργηθεί νόημα. </a:t>
          </a:r>
          <a:endParaRPr lang="en-US"/>
        </a:p>
      </dgm:t>
    </dgm:pt>
    <dgm:pt modelId="{040F2D66-A85C-4FB5-8D4E-CC04DE23019B}" type="parTrans" cxnId="{F34BAD0E-DDA5-4F4A-BE17-838046187BBB}">
      <dgm:prSet/>
      <dgm:spPr/>
      <dgm:t>
        <a:bodyPr/>
        <a:lstStyle/>
        <a:p>
          <a:endParaRPr lang="en-US"/>
        </a:p>
      </dgm:t>
    </dgm:pt>
    <dgm:pt modelId="{EA5D14E1-AC36-409F-9BDD-97FA0BFE5C68}" type="sibTrans" cxnId="{F34BAD0E-DDA5-4F4A-BE17-838046187BBB}">
      <dgm:prSet/>
      <dgm:spPr/>
      <dgm:t>
        <a:bodyPr/>
        <a:lstStyle/>
        <a:p>
          <a:endParaRPr lang="en-US"/>
        </a:p>
      </dgm:t>
    </dgm:pt>
    <dgm:pt modelId="{AD06A643-9E2C-4D6B-B79E-D9C816517B3B}">
      <dgm:prSet/>
      <dgm:spPr/>
      <dgm:t>
        <a:bodyPr/>
        <a:lstStyle/>
        <a:p>
          <a:r>
            <a:rPr lang="el-GR" b="1" i="0"/>
            <a:t>Το σχεδιασμό (designing) </a:t>
          </a:r>
          <a:r>
            <a:rPr lang="el-GR" b="0" i="0"/>
            <a:t>Ο παραλήπτης του νοήματος, ήδη κατά τη διαδικασία της λήψης, το ανασχεδιάζει. Όταν θα δοκιμάσει να παραγάγει εκ νέου ανάλογα νοήματα δηλαδή, «τα ανασχεδιάζει με βάση όσα θεωρεί ότι κατανόησε και με βάση τις συμβάσεις που κατέχει για την προσωπική του ερμηνεία πάνω στα νοήματα των οποίων υπήρξε παραλήπτης» </a:t>
          </a:r>
          <a:endParaRPr lang="en-US"/>
        </a:p>
      </dgm:t>
    </dgm:pt>
    <dgm:pt modelId="{3D80E879-4D10-4083-BAB1-3A60D3B62051}" type="parTrans" cxnId="{506634A6-F43D-479C-B0B1-FB9426C49143}">
      <dgm:prSet/>
      <dgm:spPr/>
      <dgm:t>
        <a:bodyPr/>
        <a:lstStyle/>
        <a:p>
          <a:endParaRPr lang="en-US"/>
        </a:p>
      </dgm:t>
    </dgm:pt>
    <dgm:pt modelId="{6CA94B1D-9E90-4235-804A-22F5B1A56839}" type="sibTrans" cxnId="{506634A6-F43D-479C-B0B1-FB9426C49143}">
      <dgm:prSet/>
      <dgm:spPr/>
      <dgm:t>
        <a:bodyPr/>
        <a:lstStyle/>
        <a:p>
          <a:endParaRPr lang="en-US"/>
        </a:p>
      </dgm:t>
    </dgm:pt>
    <dgm:pt modelId="{AD4E218F-E8A8-4CE8-A614-881CB716C67B}">
      <dgm:prSet/>
      <dgm:spPr/>
      <dgm:t>
        <a:bodyPr/>
        <a:lstStyle/>
        <a:p>
          <a:r>
            <a:rPr lang="el-GR" b="1" i="0"/>
            <a:t>και το ανασχεδιασμένο (redesigned). </a:t>
          </a:r>
          <a:endParaRPr lang="en-US"/>
        </a:p>
      </dgm:t>
    </dgm:pt>
    <dgm:pt modelId="{4E2A7FAC-1A51-457A-B760-2672E7FA51F4}" type="parTrans" cxnId="{EF2516D6-9EC8-4A67-89A0-CA30B2C6D11D}">
      <dgm:prSet/>
      <dgm:spPr/>
      <dgm:t>
        <a:bodyPr/>
        <a:lstStyle/>
        <a:p>
          <a:endParaRPr lang="en-US"/>
        </a:p>
      </dgm:t>
    </dgm:pt>
    <dgm:pt modelId="{3EF8D7B5-EDFB-4102-B37C-194A1D4CBEB8}" type="sibTrans" cxnId="{EF2516D6-9EC8-4A67-89A0-CA30B2C6D11D}">
      <dgm:prSet/>
      <dgm:spPr/>
      <dgm:t>
        <a:bodyPr/>
        <a:lstStyle/>
        <a:p>
          <a:endParaRPr lang="en-US"/>
        </a:p>
      </dgm:t>
    </dgm:pt>
    <dgm:pt modelId="{76348AAC-DB77-4AC8-8A17-603B1FDD06BA}" type="pres">
      <dgm:prSet presAssocID="{7380054A-5968-4A4D-A71B-5387A2C03920}" presName="hierChild1" presStyleCnt="0">
        <dgm:presLayoutVars>
          <dgm:chPref val="1"/>
          <dgm:dir/>
          <dgm:animOne val="branch"/>
          <dgm:animLvl val="lvl"/>
          <dgm:resizeHandles/>
        </dgm:presLayoutVars>
      </dgm:prSet>
      <dgm:spPr/>
    </dgm:pt>
    <dgm:pt modelId="{6829308F-15DF-4CFA-9EAA-3D52AFF085F4}" type="pres">
      <dgm:prSet presAssocID="{B343FD10-10D1-4ECD-929D-9B2A52220C9E}" presName="hierRoot1" presStyleCnt="0"/>
      <dgm:spPr/>
    </dgm:pt>
    <dgm:pt modelId="{3CCD262B-3FA2-441C-BBEB-9A64B0F8AADB}" type="pres">
      <dgm:prSet presAssocID="{B343FD10-10D1-4ECD-929D-9B2A52220C9E}" presName="composite" presStyleCnt="0"/>
      <dgm:spPr/>
    </dgm:pt>
    <dgm:pt modelId="{D5C87870-E6AA-4F90-AFAF-4517119AB48D}" type="pres">
      <dgm:prSet presAssocID="{B343FD10-10D1-4ECD-929D-9B2A52220C9E}" presName="background" presStyleLbl="node0" presStyleIdx="0" presStyleCnt="3"/>
      <dgm:spPr/>
    </dgm:pt>
    <dgm:pt modelId="{E4C5BD81-555A-43F8-8079-637ACED4357F}" type="pres">
      <dgm:prSet presAssocID="{B343FD10-10D1-4ECD-929D-9B2A52220C9E}" presName="text" presStyleLbl="fgAcc0" presStyleIdx="0" presStyleCnt="3">
        <dgm:presLayoutVars>
          <dgm:chPref val="3"/>
        </dgm:presLayoutVars>
      </dgm:prSet>
      <dgm:spPr/>
    </dgm:pt>
    <dgm:pt modelId="{1A4B3CD9-FBA1-423A-ACB6-A1F2E939027B}" type="pres">
      <dgm:prSet presAssocID="{B343FD10-10D1-4ECD-929D-9B2A52220C9E}" presName="hierChild2" presStyleCnt="0"/>
      <dgm:spPr/>
    </dgm:pt>
    <dgm:pt modelId="{ED1EEF1F-985B-4B6D-A672-075273B68AA4}" type="pres">
      <dgm:prSet presAssocID="{AD06A643-9E2C-4D6B-B79E-D9C816517B3B}" presName="hierRoot1" presStyleCnt="0"/>
      <dgm:spPr/>
    </dgm:pt>
    <dgm:pt modelId="{254C5967-0851-4EAC-85D7-FDA231F855C9}" type="pres">
      <dgm:prSet presAssocID="{AD06A643-9E2C-4D6B-B79E-D9C816517B3B}" presName="composite" presStyleCnt="0"/>
      <dgm:spPr/>
    </dgm:pt>
    <dgm:pt modelId="{31DA07D3-AEDB-4542-82EA-C91E5D1BABCF}" type="pres">
      <dgm:prSet presAssocID="{AD06A643-9E2C-4D6B-B79E-D9C816517B3B}" presName="background" presStyleLbl="node0" presStyleIdx="1" presStyleCnt="3"/>
      <dgm:spPr/>
    </dgm:pt>
    <dgm:pt modelId="{D3E12DA3-A6A7-46CF-9358-FB1A49F57D32}" type="pres">
      <dgm:prSet presAssocID="{AD06A643-9E2C-4D6B-B79E-D9C816517B3B}" presName="text" presStyleLbl="fgAcc0" presStyleIdx="1" presStyleCnt="3">
        <dgm:presLayoutVars>
          <dgm:chPref val="3"/>
        </dgm:presLayoutVars>
      </dgm:prSet>
      <dgm:spPr/>
    </dgm:pt>
    <dgm:pt modelId="{97F79F2A-13F4-4C12-AA72-15991BF18EEE}" type="pres">
      <dgm:prSet presAssocID="{AD06A643-9E2C-4D6B-B79E-D9C816517B3B}" presName="hierChild2" presStyleCnt="0"/>
      <dgm:spPr/>
    </dgm:pt>
    <dgm:pt modelId="{3F643C74-EEE0-431C-900E-30C634EB0FF8}" type="pres">
      <dgm:prSet presAssocID="{AD4E218F-E8A8-4CE8-A614-881CB716C67B}" presName="hierRoot1" presStyleCnt="0"/>
      <dgm:spPr/>
    </dgm:pt>
    <dgm:pt modelId="{ECF99DE1-FE82-4352-88E4-925816584736}" type="pres">
      <dgm:prSet presAssocID="{AD4E218F-E8A8-4CE8-A614-881CB716C67B}" presName="composite" presStyleCnt="0"/>
      <dgm:spPr/>
    </dgm:pt>
    <dgm:pt modelId="{66E6673D-DAF3-4F65-8BBD-669573D502C9}" type="pres">
      <dgm:prSet presAssocID="{AD4E218F-E8A8-4CE8-A614-881CB716C67B}" presName="background" presStyleLbl="node0" presStyleIdx="2" presStyleCnt="3"/>
      <dgm:spPr/>
    </dgm:pt>
    <dgm:pt modelId="{DE12887D-5442-4E16-9588-A6B595A4DE22}" type="pres">
      <dgm:prSet presAssocID="{AD4E218F-E8A8-4CE8-A614-881CB716C67B}" presName="text" presStyleLbl="fgAcc0" presStyleIdx="2" presStyleCnt="3">
        <dgm:presLayoutVars>
          <dgm:chPref val="3"/>
        </dgm:presLayoutVars>
      </dgm:prSet>
      <dgm:spPr/>
    </dgm:pt>
    <dgm:pt modelId="{1D4CAA11-A1C4-43A6-8BFC-7FF079A868F3}" type="pres">
      <dgm:prSet presAssocID="{AD4E218F-E8A8-4CE8-A614-881CB716C67B}" presName="hierChild2" presStyleCnt="0"/>
      <dgm:spPr/>
    </dgm:pt>
  </dgm:ptLst>
  <dgm:cxnLst>
    <dgm:cxn modelId="{F34BAD0E-DDA5-4F4A-BE17-838046187BBB}" srcId="{7380054A-5968-4A4D-A71B-5387A2C03920}" destId="{B343FD10-10D1-4ECD-929D-9B2A52220C9E}" srcOrd="0" destOrd="0" parTransId="{040F2D66-A85C-4FB5-8D4E-CC04DE23019B}" sibTransId="{EA5D14E1-AC36-409F-9BDD-97FA0BFE5C68}"/>
    <dgm:cxn modelId="{2EAB671D-0EDF-4261-A478-2EE2AEFC0A62}" type="presOf" srcId="{AD06A643-9E2C-4D6B-B79E-D9C816517B3B}" destId="{D3E12DA3-A6A7-46CF-9358-FB1A49F57D32}" srcOrd="0" destOrd="0" presId="urn:microsoft.com/office/officeart/2005/8/layout/hierarchy1"/>
    <dgm:cxn modelId="{AB007D3C-A90A-4783-88FC-A8BB4237E781}" type="presOf" srcId="{B343FD10-10D1-4ECD-929D-9B2A52220C9E}" destId="{E4C5BD81-555A-43F8-8079-637ACED4357F}" srcOrd="0" destOrd="0" presId="urn:microsoft.com/office/officeart/2005/8/layout/hierarchy1"/>
    <dgm:cxn modelId="{506634A6-F43D-479C-B0B1-FB9426C49143}" srcId="{7380054A-5968-4A4D-A71B-5387A2C03920}" destId="{AD06A643-9E2C-4D6B-B79E-D9C816517B3B}" srcOrd="1" destOrd="0" parTransId="{3D80E879-4D10-4083-BAB1-3A60D3B62051}" sibTransId="{6CA94B1D-9E90-4235-804A-22F5B1A56839}"/>
    <dgm:cxn modelId="{C7ED2BB7-6DC5-4D1A-BD98-BA0817AE2C22}" type="presOf" srcId="{7380054A-5968-4A4D-A71B-5387A2C03920}" destId="{76348AAC-DB77-4AC8-8A17-603B1FDD06BA}" srcOrd="0" destOrd="0" presId="urn:microsoft.com/office/officeart/2005/8/layout/hierarchy1"/>
    <dgm:cxn modelId="{EF2516D6-9EC8-4A67-89A0-CA30B2C6D11D}" srcId="{7380054A-5968-4A4D-A71B-5387A2C03920}" destId="{AD4E218F-E8A8-4CE8-A614-881CB716C67B}" srcOrd="2" destOrd="0" parTransId="{4E2A7FAC-1A51-457A-B760-2672E7FA51F4}" sibTransId="{3EF8D7B5-EDFB-4102-B37C-194A1D4CBEB8}"/>
    <dgm:cxn modelId="{D20615F0-4449-4B86-8DDE-1ECC7A914F3D}" type="presOf" srcId="{AD4E218F-E8A8-4CE8-A614-881CB716C67B}" destId="{DE12887D-5442-4E16-9588-A6B595A4DE22}" srcOrd="0" destOrd="0" presId="urn:microsoft.com/office/officeart/2005/8/layout/hierarchy1"/>
    <dgm:cxn modelId="{66D64861-7CA0-4724-B9D3-51ED2550C2EA}" type="presParOf" srcId="{76348AAC-DB77-4AC8-8A17-603B1FDD06BA}" destId="{6829308F-15DF-4CFA-9EAA-3D52AFF085F4}" srcOrd="0" destOrd="0" presId="urn:microsoft.com/office/officeart/2005/8/layout/hierarchy1"/>
    <dgm:cxn modelId="{0FB2485B-44D3-4CAE-AF76-E5AF85C0A9B8}" type="presParOf" srcId="{6829308F-15DF-4CFA-9EAA-3D52AFF085F4}" destId="{3CCD262B-3FA2-441C-BBEB-9A64B0F8AADB}" srcOrd="0" destOrd="0" presId="urn:microsoft.com/office/officeart/2005/8/layout/hierarchy1"/>
    <dgm:cxn modelId="{018547F4-8BA1-409B-A77C-60B85A3F616A}" type="presParOf" srcId="{3CCD262B-3FA2-441C-BBEB-9A64B0F8AADB}" destId="{D5C87870-E6AA-4F90-AFAF-4517119AB48D}" srcOrd="0" destOrd="0" presId="urn:microsoft.com/office/officeart/2005/8/layout/hierarchy1"/>
    <dgm:cxn modelId="{A93DC721-F8AD-459B-A18B-08F6DD661212}" type="presParOf" srcId="{3CCD262B-3FA2-441C-BBEB-9A64B0F8AADB}" destId="{E4C5BD81-555A-43F8-8079-637ACED4357F}" srcOrd="1" destOrd="0" presId="urn:microsoft.com/office/officeart/2005/8/layout/hierarchy1"/>
    <dgm:cxn modelId="{C291325A-677D-47CA-899B-2B07B5388609}" type="presParOf" srcId="{6829308F-15DF-4CFA-9EAA-3D52AFF085F4}" destId="{1A4B3CD9-FBA1-423A-ACB6-A1F2E939027B}" srcOrd="1" destOrd="0" presId="urn:microsoft.com/office/officeart/2005/8/layout/hierarchy1"/>
    <dgm:cxn modelId="{1B9071F0-F5EB-4BB6-8A1B-87D59BF07A44}" type="presParOf" srcId="{76348AAC-DB77-4AC8-8A17-603B1FDD06BA}" destId="{ED1EEF1F-985B-4B6D-A672-075273B68AA4}" srcOrd="1" destOrd="0" presId="urn:microsoft.com/office/officeart/2005/8/layout/hierarchy1"/>
    <dgm:cxn modelId="{7135486D-3463-469D-9F9D-A4B47F5DB83A}" type="presParOf" srcId="{ED1EEF1F-985B-4B6D-A672-075273B68AA4}" destId="{254C5967-0851-4EAC-85D7-FDA231F855C9}" srcOrd="0" destOrd="0" presId="urn:microsoft.com/office/officeart/2005/8/layout/hierarchy1"/>
    <dgm:cxn modelId="{736D0C7C-5C55-445E-9185-A96F1484872E}" type="presParOf" srcId="{254C5967-0851-4EAC-85D7-FDA231F855C9}" destId="{31DA07D3-AEDB-4542-82EA-C91E5D1BABCF}" srcOrd="0" destOrd="0" presId="urn:microsoft.com/office/officeart/2005/8/layout/hierarchy1"/>
    <dgm:cxn modelId="{41D2C225-8B15-4753-A7BB-27623D726381}" type="presParOf" srcId="{254C5967-0851-4EAC-85D7-FDA231F855C9}" destId="{D3E12DA3-A6A7-46CF-9358-FB1A49F57D32}" srcOrd="1" destOrd="0" presId="urn:microsoft.com/office/officeart/2005/8/layout/hierarchy1"/>
    <dgm:cxn modelId="{1154E82E-FE2A-4754-ADBF-D4BE733488F2}" type="presParOf" srcId="{ED1EEF1F-985B-4B6D-A672-075273B68AA4}" destId="{97F79F2A-13F4-4C12-AA72-15991BF18EEE}" srcOrd="1" destOrd="0" presId="urn:microsoft.com/office/officeart/2005/8/layout/hierarchy1"/>
    <dgm:cxn modelId="{E0557725-A404-4AFF-B772-54300CA1A247}" type="presParOf" srcId="{76348AAC-DB77-4AC8-8A17-603B1FDD06BA}" destId="{3F643C74-EEE0-431C-900E-30C634EB0FF8}" srcOrd="2" destOrd="0" presId="urn:microsoft.com/office/officeart/2005/8/layout/hierarchy1"/>
    <dgm:cxn modelId="{5D2AEFF3-489F-4BA8-B485-1F5F5429C714}" type="presParOf" srcId="{3F643C74-EEE0-431C-900E-30C634EB0FF8}" destId="{ECF99DE1-FE82-4352-88E4-925816584736}" srcOrd="0" destOrd="0" presId="urn:microsoft.com/office/officeart/2005/8/layout/hierarchy1"/>
    <dgm:cxn modelId="{DF8F304A-E264-4081-A74F-10E76F72FDF3}" type="presParOf" srcId="{ECF99DE1-FE82-4352-88E4-925816584736}" destId="{66E6673D-DAF3-4F65-8BBD-669573D502C9}" srcOrd="0" destOrd="0" presId="urn:microsoft.com/office/officeart/2005/8/layout/hierarchy1"/>
    <dgm:cxn modelId="{CCC82630-A2D6-4A16-B3BC-B2293C451F9F}" type="presParOf" srcId="{ECF99DE1-FE82-4352-88E4-925816584736}" destId="{DE12887D-5442-4E16-9588-A6B595A4DE22}" srcOrd="1" destOrd="0" presId="urn:microsoft.com/office/officeart/2005/8/layout/hierarchy1"/>
    <dgm:cxn modelId="{2CE71ACF-6C05-4A21-893E-B5BA56B3CC50}" type="presParOf" srcId="{3F643C74-EEE0-431C-900E-30C634EB0FF8}" destId="{1D4CAA11-A1C4-43A6-8BFC-7FF079A868F3}"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CD38D77-E9E8-4677-8317-9206F3240BA3}" type="doc">
      <dgm:prSet loTypeId="urn:microsoft.com/office/officeart/2005/8/layout/matrix3" loCatId="matrix" qsTypeId="urn:microsoft.com/office/officeart/2005/8/quickstyle/simple1" qsCatId="simple" csTypeId="urn:microsoft.com/office/officeart/2005/8/colors/colorful5" csCatId="colorful"/>
      <dgm:spPr/>
      <dgm:t>
        <a:bodyPr/>
        <a:lstStyle/>
        <a:p>
          <a:endParaRPr lang="en-US"/>
        </a:p>
      </dgm:t>
    </dgm:pt>
    <dgm:pt modelId="{AE19277D-B503-44B4-BFB2-417F03BC62B4}">
      <dgm:prSet/>
      <dgm:spPr/>
      <dgm:t>
        <a:bodyPr/>
        <a:lstStyle/>
        <a:p>
          <a:r>
            <a:rPr lang="el-GR" b="1"/>
            <a:t>Τοποθετημένη πρακτική</a:t>
          </a:r>
          <a:r>
            <a:rPr lang="el-GR"/>
            <a:t>: εμπειρία μαθητών από κείμενα της καθημερινής τους ζωής και του ευρύτερου κοινωνικού χώρου</a:t>
          </a:r>
          <a:endParaRPr lang="en-US"/>
        </a:p>
      </dgm:t>
    </dgm:pt>
    <dgm:pt modelId="{953531A6-EC29-4314-94C1-4AD78572D06C}" type="parTrans" cxnId="{EA1193B1-6B05-4DAD-AB0F-C934B2333A81}">
      <dgm:prSet/>
      <dgm:spPr/>
      <dgm:t>
        <a:bodyPr/>
        <a:lstStyle/>
        <a:p>
          <a:endParaRPr lang="en-US"/>
        </a:p>
      </dgm:t>
    </dgm:pt>
    <dgm:pt modelId="{4464197C-5700-49BD-A6DB-32BCADFC7538}" type="sibTrans" cxnId="{EA1193B1-6B05-4DAD-AB0F-C934B2333A81}">
      <dgm:prSet/>
      <dgm:spPr/>
      <dgm:t>
        <a:bodyPr/>
        <a:lstStyle/>
        <a:p>
          <a:endParaRPr lang="en-US"/>
        </a:p>
      </dgm:t>
    </dgm:pt>
    <dgm:pt modelId="{BADAD7B5-DDEB-4BB7-AE71-57F36112738B}">
      <dgm:prSet/>
      <dgm:spPr/>
      <dgm:t>
        <a:bodyPr/>
        <a:lstStyle/>
        <a:p>
          <a:r>
            <a:rPr lang="el-GR" b="1"/>
            <a:t>Ανοιχτή διδασκαλία</a:t>
          </a:r>
          <a:r>
            <a:rPr lang="el-GR"/>
            <a:t>: προσπάθεια να εξηγηθεί η λειτουργία γλωσσικών μηχανισμών μέσα από δραστηριότητες.</a:t>
          </a:r>
          <a:endParaRPr lang="en-US"/>
        </a:p>
      </dgm:t>
    </dgm:pt>
    <dgm:pt modelId="{41FB07BF-CCB8-4726-BED5-3B9CB07165C4}" type="parTrans" cxnId="{7CE80FA5-7735-41C1-9A47-209A30BFC64A}">
      <dgm:prSet/>
      <dgm:spPr/>
      <dgm:t>
        <a:bodyPr/>
        <a:lstStyle/>
        <a:p>
          <a:endParaRPr lang="en-US"/>
        </a:p>
      </dgm:t>
    </dgm:pt>
    <dgm:pt modelId="{F795B991-7A8C-4A10-B36C-7D5FB497E1A5}" type="sibTrans" cxnId="{7CE80FA5-7735-41C1-9A47-209A30BFC64A}">
      <dgm:prSet/>
      <dgm:spPr/>
      <dgm:t>
        <a:bodyPr/>
        <a:lstStyle/>
        <a:p>
          <a:endParaRPr lang="en-US"/>
        </a:p>
      </dgm:t>
    </dgm:pt>
    <dgm:pt modelId="{15E356EE-AD4E-4D67-BF2D-BF7D0AD27F34}">
      <dgm:prSet/>
      <dgm:spPr/>
      <dgm:t>
        <a:bodyPr/>
        <a:lstStyle/>
        <a:p>
          <a:r>
            <a:rPr lang="el-GR" b="1"/>
            <a:t>Κριτική πλαισίωση</a:t>
          </a:r>
          <a:r>
            <a:rPr lang="el-GR"/>
            <a:t>: προσπάθεια κριτικής θεώρησης- ερμηνείας κειμένου με βάση το κοινωνικοπολιτισμικό πλαίσιο στο οποίο εντάσσεται</a:t>
          </a:r>
          <a:endParaRPr lang="en-US"/>
        </a:p>
      </dgm:t>
    </dgm:pt>
    <dgm:pt modelId="{E934A457-F575-411C-9C34-5CA43E12EE2F}" type="parTrans" cxnId="{EC050538-B313-4C48-946F-10AD570037CE}">
      <dgm:prSet/>
      <dgm:spPr/>
      <dgm:t>
        <a:bodyPr/>
        <a:lstStyle/>
        <a:p>
          <a:endParaRPr lang="en-US"/>
        </a:p>
      </dgm:t>
    </dgm:pt>
    <dgm:pt modelId="{183DF941-B690-461F-AB16-A2B2A5F193B6}" type="sibTrans" cxnId="{EC050538-B313-4C48-946F-10AD570037CE}">
      <dgm:prSet/>
      <dgm:spPr/>
      <dgm:t>
        <a:bodyPr/>
        <a:lstStyle/>
        <a:p>
          <a:endParaRPr lang="en-US"/>
        </a:p>
      </dgm:t>
    </dgm:pt>
    <dgm:pt modelId="{9B34EB26-039C-4B72-B287-6A49FEF30A74}">
      <dgm:prSet/>
      <dgm:spPr/>
      <dgm:t>
        <a:bodyPr/>
        <a:lstStyle/>
        <a:p>
          <a:r>
            <a:rPr lang="el-GR" b="1"/>
            <a:t>Μετασχηματισμένη πρακτική</a:t>
          </a:r>
          <a:r>
            <a:rPr lang="el-GR"/>
            <a:t>: παραγωγή λόγου – μεταφορά, προσαρμογή, ένταξη παραγόμενου κειμένου σε ανάλογο ή διαφορετικό κείμενο, επικοινωνιακό πλαίσιο</a:t>
          </a:r>
          <a:endParaRPr lang="en-US"/>
        </a:p>
      </dgm:t>
    </dgm:pt>
    <dgm:pt modelId="{D664A2F0-58FD-4F54-A13E-1D0A9198B641}" type="parTrans" cxnId="{1A4F27EA-B210-4302-B3C9-F7B4E0348D0F}">
      <dgm:prSet/>
      <dgm:spPr/>
      <dgm:t>
        <a:bodyPr/>
        <a:lstStyle/>
        <a:p>
          <a:endParaRPr lang="en-US"/>
        </a:p>
      </dgm:t>
    </dgm:pt>
    <dgm:pt modelId="{25BC5604-025E-4664-9C70-04D1FD653CDD}" type="sibTrans" cxnId="{1A4F27EA-B210-4302-B3C9-F7B4E0348D0F}">
      <dgm:prSet/>
      <dgm:spPr/>
      <dgm:t>
        <a:bodyPr/>
        <a:lstStyle/>
        <a:p>
          <a:endParaRPr lang="en-US"/>
        </a:p>
      </dgm:t>
    </dgm:pt>
    <dgm:pt modelId="{108BA8CF-C449-4237-AD80-418C493E95A3}" type="pres">
      <dgm:prSet presAssocID="{ECD38D77-E9E8-4677-8317-9206F3240BA3}" presName="matrix" presStyleCnt="0">
        <dgm:presLayoutVars>
          <dgm:chMax val="1"/>
          <dgm:dir/>
          <dgm:resizeHandles val="exact"/>
        </dgm:presLayoutVars>
      </dgm:prSet>
      <dgm:spPr/>
    </dgm:pt>
    <dgm:pt modelId="{518810A7-010E-4D9E-8CE3-37D55CA02955}" type="pres">
      <dgm:prSet presAssocID="{ECD38D77-E9E8-4677-8317-9206F3240BA3}" presName="diamond" presStyleLbl="bgShp" presStyleIdx="0" presStyleCnt="1"/>
      <dgm:spPr/>
    </dgm:pt>
    <dgm:pt modelId="{E014F86A-3BA5-47EC-A0DD-ACE2E361CD36}" type="pres">
      <dgm:prSet presAssocID="{ECD38D77-E9E8-4677-8317-9206F3240BA3}" presName="quad1" presStyleLbl="node1" presStyleIdx="0" presStyleCnt="4">
        <dgm:presLayoutVars>
          <dgm:chMax val="0"/>
          <dgm:chPref val="0"/>
          <dgm:bulletEnabled val="1"/>
        </dgm:presLayoutVars>
      </dgm:prSet>
      <dgm:spPr/>
    </dgm:pt>
    <dgm:pt modelId="{24948F00-AB59-46BF-83E3-5CA71DD2A00F}" type="pres">
      <dgm:prSet presAssocID="{ECD38D77-E9E8-4677-8317-9206F3240BA3}" presName="quad2" presStyleLbl="node1" presStyleIdx="1" presStyleCnt="4">
        <dgm:presLayoutVars>
          <dgm:chMax val="0"/>
          <dgm:chPref val="0"/>
          <dgm:bulletEnabled val="1"/>
        </dgm:presLayoutVars>
      </dgm:prSet>
      <dgm:spPr/>
    </dgm:pt>
    <dgm:pt modelId="{C77276E4-8BA8-4B51-A90D-F707110EBB62}" type="pres">
      <dgm:prSet presAssocID="{ECD38D77-E9E8-4677-8317-9206F3240BA3}" presName="quad3" presStyleLbl="node1" presStyleIdx="2" presStyleCnt="4">
        <dgm:presLayoutVars>
          <dgm:chMax val="0"/>
          <dgm:chPref val="0"/>
          <dgm:bulletEnabled val="1"/>
        </dgm:presLayoutVars>
      </dgm:prSet>
      <dgm:spPr/>
    </dgm:pt>
    <dgm:pt modelId="{DF48D789-22D8-41B5-B275-F748A4586BF6}" type="pres">
      <dgm:prSet presAssocID="{ECD38D77-E9E8-4677-8317-9206F3240BA3}" presName="quad4" presStyleLbl="node1" presStyleIdx="3" presStyleCnt="4">
        <dgm:presLayoutVars>
          <dgm:chMax val="0"/>
          <dgm:chPref val="0"/>
          <dgm:bulletEnabled val="1"/>
        </dgm:presLayoutVars>
      </dgm:prSet>
      <dgm:spPr/>
    </dgm:pt>
  </dgm:ptLst>
  <dgm:cxnLst>
    <dgm:cxn modelId="{EC050538-B313-4C48-946F-10AD570037CE}" srcId="{ECD38D77-E9E8-4677-8317-9206F3240BA3}" destId="{15E356EE-AD4E-4D67-BF2D-BF7D0AD27F34}" srcOrd="2" destOrd="0" parTransId="{E934A457-F575-411C-9C34-5CA43E12EE2F}" sibTransId="{183DF941-B690-461F-AB16-A2B2A5F193B6}"/>
    <dgm:cxn modelId="{8435BF4C-9FF3-4028-A99E-29C38AF2F156}" type="presOf" srcId="{ECD38D77-E9E8-4677-8317-9206F3240BA3}" destId="{108BA8CF-C449-4237-AD80-418C493E95A3}" srcOrd="0" destOrd="0" presId="urn:microsoft.com/office/officeart/2005/8/layout/matrix3"/>
    <dgm:cxn modelId="{0209797B-1476-4218-8E70-63EE47A32D9A}" type="presOf" srcId="{15E356EE-AD4E-4D67-BF2D-BF7D0AD27F34}" destId="{C77276E4-8BA8-4B51-A90D-F707110EBB62}" srcOrd="0" destOrd="0" presId="urn:microsoft.com/office/officeart/2005/8/layout/matrix3"/>
    <dgm:cxn modelId="{7CE80FA5-7735-41C1-9A47-209A30BFC64A}" srcId="{ECD38D77-E9E8-4677-8317-9206F3240BA3}" destId="{BADAD7B5-DDEB-4BB7-AE71-57F36112738B}" srcOrd="1" destOrd="0" parTransId="{41FB07BF-CCB8-4726-BED5-3B9CB07165C4}" sibTransId="{F795B991-7A8C-4A10-B36C-7D5FB497E1A5}"/>
    <dgm:cxn modelId="{EA1193B1-6B05-4DAD-AB0F-C934B2333A81}" srcId="{ECD38D77-E9E8-4677-8317-9206F3240BA3}" destId="{AE19277D-B503-44B4-BFB2-417F03BC62B4}" srcOrd="0" destOrd="0" parTransId="{953531A6-EC29-4314-94C1-4AD78572D06C}" sibTransId="{4464197C-5700-49BD-A6DB-32BCADFC7538}"/>
    <dgm:cxn modelId="{4E041BB8-20EC-4371-B8C1-35F3119EE8D4}" type="presOf" srcId="{BADAD7B5-DDEB-4BB7-AE71-57F36112738B}" destId="{24948F00-AB59-46BF-83E3-5CA71DD2A00F}" srcOrd="0" destOrd="0" presId="urn:microsoft.com/office/officeart/2005/8/layout/matrix3"/>
    <dgm:cxn modelId="{5ED985E8-889F-4E98-A176-216D33021A02}" type="presOf" srcId="{AE19277D-B503-44B4-BFB2-417F03BC62B4}" destId="{E014F86A-3BA5-47EC-A0DD-ACE2E361CD36}" srcOrd="0" destOrd="0" presId="urn:microsoft.com/office/officeart/2005/8/layout/matrix3"/>
    <dgm:cxn modelId="{1A4F27EA-B210-4302-B3C9-F7B4E0348D0F}" srcId="{ECD38D77-E9E8-4677-8317-9206F3240BA3}" destId="{9B34EB26-039C-4B72-B287-6A49FEF30A74}" srcOrd="3" destOrd="0" parTransId="{D664A2F0-58FD-4F54-A13E-1D0A9198B641}" sibTransId="{25BC5604-025E-4664-9C70-04D1FD653CDD}"/>
    <dgm:cxn modelId="{AF4A80EF-7462-4D66-9AB5-DE904E9B51A3}" type="presOf" srcId="{9B34EB26-039C-4B72-B287-6A49FEF30A74}" destId="{DF48D789-22D8-41B5-B275-F748A4586BF6}" srcOrd="0" destOrd="0" presId="urn:microsoft.com/office/officeart/2005/8/layout/matrix3"/>
    <dgm:cxn modelId="{7E4CC9E2-FFC7-4E9D-A8E9-F20A9F69716F}" type="presParOf" srcId="{108BA8CF-C449-4237-AD80-418C493E95A3}" destId="{518810A7-010E-4D9E-8CE3-37D55CA02955}" srcOrd="0" destOrd="0" presId="urn:microsoft.com/office/officeart/2005/8/layout/matrix3"/>
    <dgm:cxn modelId="{8FE24389-BDA6-4E4B-8BB1-07DBE67E99A7}" type="presParOf" srcId="{108BA8CF-C449-4237-AD80-418C493E95A3}" destId="{E014F86A-3BA5-47EC-A0DD-ACE2E361CD36}" srcOrd="1" destOrd="0" presId="urn:microsoft.com/office/officeart/2005/8/layout/matrix3"/>
    <dgm:cxn modelId="{03E11A57-2ED7-4A1E-B8E5-C7528735CE40}" type="presParOf" srcId="{108BA8CF-C449-4237-AD80-418C493E95A3}" destId="{24948F00-AB59-46BF-83E3-5CA71DD2A00F}" srcOrd="2" destOrd="0" presId="urn:microsoft.com/office/officeart/2005/8/layout/matrix3"/>
    <dgm:cxn modelId="{F0A81325-E1B2-4FB3-957F-74B5BA25D67E}" type="presParOf" srcId="{108BA8CF-C449-4237-AD80-418C493E95A3}" destId="{C77276E4-8BA8-4B51-A90D-F707110EBB62}" srcOrd="3" destOrd="0" presId="urn:microsoft.com/office/officeart/2005/8/layout/matrix3"/>
    <dgm:cxn modelId="{77C057F8-565C-4DAB-8D36-6807E754F71B}" type="presParOf" srcId="{108BA8CF-C449-4237-AD80-418C493E95A3}" destId="{DF48D789-22D8-41B5-B275-F748A4586BF6}"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EC4E64E-C0E6-4070-B73D-796A5304B3D1}" type="doc">
      <dgm:prSet loTypeId="urn:microsoft.com/office/officeart/2005/8/layout/process5" loCatId="process" qsTypeId="urn:microsoft.com/office/officeart/2005/8/quickstyle/simple1" qsCatId="simple" csTypeId="urn:microsoft.com/office/officeart/2005/8/colors/colorful5" csCatId="colorful"/>
      <dgm:spPr/>
      <dgm:t>
        <a:bodyPr/>
        <a:lstStyle/>
        <a:p>
          <a:endParaRPr lang="en-US"/>
        </a:p>
      </dgm:t>
    </dgm:pt>
    <dgm:pt modelId="{3AB8E850-3918-40DB-8F32-B9BD9C7A10C4}">
      <dgm:prSet/>
      <dgm:spPr/>
      <dgm:t>
        <a:bodyPr/>
        <a:lstStyle/>
        <a:p>
          <a:r>
            <a:rPr lang="el-GR" b="0" i="0"/>
            <a:t>Δυνατότητες εφαρμογής πρακτικών παιδαγωγικής γραμματισμών σε όλα τα στάδια διδασκαλίας. Από την επιλογή κειμένων και τις δραστηριότητες κατανόησης τους έως και την παραγωγή γραπτού λόγου.</a:t>
          </a:r>
          <a:endParaRPr lang="en-US"/>
        </a:p>
      </dgm:t>
    </dgm:pt>
    <dgm:pt modelId="{061FC1C8-B833-4CC0-B632-31E4AF51407E}" type="parTrans" cxnId="{E6786A00-281C-4CF9-916A-06C222A977C4}">
      <dgm:prSet/>
      <dgm:spPr/>
      <dgm:t>
        <a:bodyPr/>
        <a:lstStyle/>
        <a:p>
          <a:endParaRPr lang="en-US"/>
        </a:p>
      </dgm:t>
    </dgm:pt>
    <dgm:pt modelId="{7115CE16-1A6F-4E12-8269-536EED936468}" type="sibTrans" cxnId="{E6786A00-281C-4CF9-916A-06C222A977C4}">
      <dgm:prSet/>
      <dgm:spPr/>
      <dgm:t>
        <a:bodyPr/>
        <a:lstStyle/>
        <a:p>
          <a:endParaRPr lang="en-US"/>
        </a:p>
      </dgm:t>
    </dgm:pt>
    <dgm:pt modelId="{707326BE-D077-4D93-B17D-65C1633D0CC6}">
      <dgm:prSet/>
      <dgm:spPr/>
      <dgm:t>
        <a:bodyPr/>
        <a:lstStyle/>
        <a:p>
          <a:r>
            <a:rPr lang="el-GR" b="0" i="0"/>
            <a:t>Δείγματα εργασίας δίνονται από το διδακτικό υλικό όλων των τάξεων (17 τεύχη βιβλία μαθητή και 12 τεύχη τετράδια εργασιών), από το οποίο φαίνεται να προσφέρονται αρκετές ευκαιρίες για την εφαρμογή πρακτικών των παραπάνω προσεγγίσεων, με εξαίρεση θέματα κριτικής πλαισίωσης που δεν προσφέρονται ιδιαίτερα.</a:t>
          </a:r>
          <a:endParaRPr lang="en-US"/>
        </a:p>
      </dgm:t>
    </dgm:pt>
    <dgm:pt modelId="{9D4BFEAF-2A13-4251-B290-81DFE8D473F9}" type="parTrans" cxnId="{9BE21B0F-0E44-4026-9D6A-98097D0185B6}">
      <dgm:prSet/>
      <dgm:spPr/>
      <dgm:t>
        <a:bodyPr/>
        <a:lstStyle/>
        <a:p>
          <a:endParaRPr lang="en-US"/>
        </a:p>
      </dgm:t>
    </dgm:pt>
    <dgm:pt modelId="{9872AF22-4938-4ABB-9527-8382CB4A3201}" type="sibTrans" cxnId="{9BE21B0F-0E44-4026-9D6A-98097D0185B6}">
      <dgm:prSet/>
      <dgm:spPr/>
      <dgm:t>
        <a:bodyPr/>
        <a:lstStyle/>
        <a:p>
          <a:endParaRPr lang="en-US"/>
        </a:p>
      </dgm:t>
    </dgm:pt>
    <dgm:pt modelId="{288F316B-357B-41E3-92F7-FE893F43E6B4}" type="pres">
      <dgm:prSet presAssocID="{3EC4E64E-C0E6-4070-B73D-796A5304B3D1}" presName="diagram" presStyleCnt="0">
        <dgm:presLayoutVars>
          <dgm:dir/>
          <dgm:resizeHandles val="exact"/>
        </dgm:presLayoutVars>
      </dgm:prSet>
      <dgm:spPr/>
    </dgm:pt>
    <dgm:pt modelId="{BD102316-1E83-4D26-AFCA-AB971D89DE4C}" type="pres">
      <dgm:prSet presAssocID="{3AB8E850-3918-40DB-8F32-B9BD9C7A10C4}" presName="node" presStyleLbl="node1" presStyleIdx="0" presStyleCnt="2">
        <dgm:presLayoutVars>
          <dgm:bulletEnabled val="1"/>
        </dgm:presLayoutVars>
      </dgm:prSet>
      <dgm:spPr/>
    </dgm:pt>
    <dgm:pt modelId="{064238F7-7032-4C6A-A495-4E727F0A7E12}" type="pres">
      <dgm:prSet presAssocID="{7115CE16-1A6F-4E12-8269-536EED936468}" presName="sibTrans" presStyleLbl="sibTrans2D1" presStyleIdx="0" presStyleCnt="1"/>
      <dgm:spPr/>
    </dgm:pt>
    <dgm:pt modelId="{2AE2F2EF-FBC6-47D5-B073-9EE06473AAE9}" type="pres">
      <dgm:prSet presAssocID="{7115CE16-1A6F-4E12-8269-536EED936468}" presName="connectorText" presStyleLbl="sibTrans2D1" presStyleIdx="0" presStyleCnt="1"/>
      <dgm:spPr/>
    </dgm:pt>
    <dgm:pt modelId="{6F0CED55-9F5F-49BD-8E00-1C98D6CF7926}" type="pres">
      <dgm:prSet presAssocID="{707326BE-D077-4D93-B17D-65C1633D0CC6}" presName="node" presStyleLbl="node1" presStyleIdx="1" presStyleCnt="2">
        <dgm:presLayoutVars>
          <dgm:bulletEnabled val="1"/>
        </dgm:presLayoutVars>
      </dgm:prSet>
      <dgm:spPr/>
    </dgm:pt>
  </dgm:ptLst>
  <dgm:cxnLst>
    <dgm:cxn modelId="{E6786A00-281C-4CF9-916A-06C222A977C4}" srcId="{3EC4E64E-C0E6-4070-B73D-796A5304B3D1}" destId="{3AB8E850-3918-40DB-8F32-B9BD9C7A10C4}" srcOrd="0" destOrd="0" parTransId="{061FC1C8-B833-4CC0-B632-31E4AF51407E}" sibTransId="{7115CE16-1A6F-4E12-8269-536EED936468}"/>
    <dgm:cxn modelId="{2C256006-AA01-4367-85B9-A2B07ACD684E}" type="presOf" srcId="{7115CE16-1A6F-4E12-8269-536EED936468}" destId="{2AE2F2EF-FBC6-47D5-B073-9EE06473AAE9}" srcOrd="1" destOrd="0" presId="urn:microsoft.com/office/officeart/2005/8/layout/process5"/>
    <dgm:cxn modelId="{E6F00207-0EB5-4712-BF12-B0BCC60D2578}" type="presOf" srcId="{7115CE16-1A6F-4E12-8269-536EED936468}" destId="{064238F7-7032-4C6A-A495-4E727F0A7E12}" srcOrd="0" destOrd="0" presId="urn:microsoft.com/office/officeart/2005/8/layout/process5"/>
    <dgm:cxn modelId="{9BE21B0F-0E44-4026-9D6A-98097D0185B6}" srcId="{3EC4E64E-C0E6-4070-B73D-796A5304B3D1}" destId="{707326BE-D077-4D93-B17D-65C1633D0CC6}" srcOrd="1" destOrd="0" parTransId="{9D4BFEAF-2A13-4251-B290-81DFE8D473F9}" sibTransId="{9872AF22-4938-4ABB-9527-8382CB4A3201}"/>
    <dgm:cxn modelId="{50D98A23-E7C8-4DB9-A956-410B607193DD}" type="presOf" srcId="{3AB8E850-3918-40DB-8F32-B9BD9C7A10C4}" destId="{BD102316-1E83-4D26-AFCA-AB971D89DE4C}" srcOrd="0" destOrd="0" presId="urn:microsoft.com/office/officeart/2005/8/layout/process5"/>
    <dgm:cxn modelId="{4014884E-1B07-4FE0-8A7B-306DDDE2501B}" type="presOf" srcId="{3EC4E64E-C0E6-4070-B73D-796A5304B3D1}" destId="{288F316B-357B-41E3-92F7-FE893F43E6B4}" srcOrd="0" destOrd="0" presId="urn:microsoft.com/office/officeart/2005/8/layout/process5"/>
    <dgm:cxn modelId="{BEB2C190-598A-443C-92A6-7EA625104DEE}" type="presOf" srcId="{707326BE-D077-4D93-B17D-65C1633D0CC6}" destId="{6F0CED55-9F5F-49BD-8E00-1C98D6CF7926}" srcOrd="0" destOrd="0" presId="urn:microsoft.com/office/officeart/2005/8/layout/process5"/>
    <dgm:cxn modelId="{C957DB84-2C6A-43A7-817C-00EFC9596C25}" type="presParOf" srcId="{288F316B-357B-41E3-92F7-FE893F43E6B4}" destId="{BD102316-1E83-4D26-AFCA-AB971D89DE4C}" srcOrd="0" destOrd="0" presId="urn:microsoft.com/office/officeart/2005/8/layout/process5"/>
    <dgm:cxn modelId="{8F77A023-2BBE-4358-8F84-3D83C7365EAE}" type="presParOf" srcId="{288F316B-357B-41E3-92F7-FE893F43E6B4}" destId="{064238F7-7032-4C6A-A495-4E727F0A7E12}" srcOrd="1" destOrd="0" presId="urn:microsoft.com/office/officeart/2005/8/layout/process5"/>
    <dgm:cxn modelId="{A5C88671-31A3-4064-8671-EBF1DED08789}" type="presParOf" srcId="{064238F7-7032-4C6A-A495-4E727F0A7E12}" destId="{2AE2F2EF-FBC6-47D5-B073-9EE06473AAE9}" srcOrd="0" destOrd="0" presId="urn:microsoft.com/office/officeart/2005/8/layout/process5"/>
    <dgm:cxn modelId="{8AF9EA0C-0D7E-409C-BF29-133A5F8A14B8}" type="presParOf" srcId="{288F316B-357B-41E3-92F7-FE893F43E6B4}" destId="{6F0CED55-9F5F-49BD-8E00-1C98D6CF7926}" srcOrd="2"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23BA6A-24A2-43EB-A879-65E4D6BF458C}">
      <dsp:nvSpPr>
        <dsp:cNvPr id="0" name=""/>
        <dsp:cNvSpPr/>
      </dsp:nvSpPr>
      <dsp:spPr>
        <a:xfrm>
          <a:off x="594033" y="0"/>
          <a:ext cx="4928728" cy="4928728"/>
        </a:xfrm>
        <a:prstGeom prst="diamond">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7464773-3939-4285-8CFA-D182D715CD4A}">
      <dsp:nvSpPr>
        <dsp:cNvPr id="0" name=""/>
        <dsp:cNvSpPr/>
      </dsp:nvSpPr>
      <dsp:spPr>
        <a:xfrm>
          <a:off x="1062262" y="468229"/>
          <a:ext cx="1922203" cy="1922203"/>
        </a:xfrm>
        <a:prstGeom prst="round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l-GR" sz="1000" b="0" i="0" kern="1200"/>
            <a:t>Οι βασικές θέσεις που αναπτύχθηκαν γύρω από την έννοια του γραμματισμού επηρέασαν τις παιδαγωγικές πρακτικές, δημιουργώντας ένα νέο πλαίσιο </a:t>
          </a:r>
          <a:r>
            <a:rPr lang="el-GR" sz="1000" b="0" i="0" kern="1200">
              <a:sym typeface="Wingdings" panose="05000000000000000000" pitchFamily="2" charset="2"/>
            </a:rPr>
            <a:t></a:t>
          </a:r>
          <a:endParaRPr lang="en-US" sz="1000" kern="1200"/>
        </a:p>
      </dsp:txBody>
      <dsp:txXfrm>
        <a:off x="1156096" y="562063"/>
        <a:ext cx="1734535" cy="1734535"/>
      </dsp:txXfrm>
    </dsp:sp>
    <dsp:sp modelId="{AA0A020A-5D1D-4CA9-AE3E-C3EB997B12A4}">
      <dsp:nvSpPr>
        <dsp:cNvPr id="0" name=""/>
        <dsp:cNvSpPr/>
      </dsp:nvSpPr>
      <dsp:spPr>
        <a:xfrm>
          <a:off x="3132328" y="468229"/>
          <a:ext cx="1922203" cy="1922203"/>
        </a:xfrm>
        <a:prstGeom prst="round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b="0" i="0" kern="1200" dirty="0"/>
            <a:t>Literacy pedagogy </a:t>
          </a:r>
          <a:r>
            <a:rPr lang="el-GR" sz="1000" b="0" i="0" kern="1200" dirty="0"/>
            <a:t>(</a:t>
          </a:r>
          <a:r>
            <a:rPr lang="en-US" sz="1000" b="0" i="0" kern="1200" dirty="0"/>
            <a:t>Cope &amp; </a:t>
          </a:r>
          <a:r>
            <a:rPr lang="en-US" sz="1000" b="0" i="0" kern="1200" dirty="0" err="1"/>
            <a:t>Kalantzis</a:t>
          </a:r>
          <a:r>
            <a:rPr lang="en-US" sz="1000" b="0" i="0" kern="1200" dirty="0"/>
            <a:t>, 1993</a:t>
          </a:r>
          <a:r>
            <a:rPr lang="el-GR" sz="1000" b="0" i="0" kern="1200" dirty="0"/>
            <a:t>, όπως αναφέρεται στο Φτερνιάτη, 2010)</a:t>
          </a:r>
          <a:r>
            <a:rPr lang="en-US" sz="1000" b="0" i="0" kern="1200" dirty="0"/>
            <a:t>: </a:t>
          </a:r>
          <a:r>
            <a:rPr lang="el-GR" sz="1000" b="0" i="0" kern="1200" dirty="0"/>
            <a:t>βασική μονάδα προσδιορισμού του </a:t>
          </a:r>
          <a:r>
            <a:rPr lang="el-GR" sz="1000" b="0" i="0" kern="1200" dirty="0" err="1"/>
            <a:t>γραμματισμού</a:t>
          </a:r>
          <a:r>
            <a:rPr lang="el-GR" sz="1000" b="0" i="0" kern="1200" dirty="0"/>
            <a:t> αποτελεί το </a:t>
          </a:r>
          <a:r>
            <a:rPr lang="el-GR" sz="1000" b="0" i="0" kern="1200" dirty="0" err="1"/>
            <a:t>κειμενικό</a:t>
          </a:r>
          <a:r>
            <a:rPr lang="el-GR" sz="1000" b="0" i="0" kern="1200" dirty="0"/>
            <a:t> είδος (</a:t>
          </a:r>
          <a:r>
            <a:rPr lang="en-US" sz="1000" b="0" i="0" kern="1200" dirty="0"/>
            <a:t>genre), </a:t>
          </a:r>
          <a:r>
            <a:rPr lang="el-GR" sz="1000" b="0" i="0" kern="1200" dirty="0"/>
            <a:t>διαμορφωμένο από την εκάστοτε </a:t>
          </a:r>
          <a:r>
            <a:rPr lang="el-GR" sz="1000" b="0" i="0" kern="1200" dirty="0" err="1"/>
            <a:t>κοινωνικοπολιτισμική</a:t>
          </a:r>
          <a:r>
            <a:rPr lang="el-GR" sz="1000" b="0" i="0" kern="1200" dirty="0"/>
            <a:t> πραγματικότητα.</a:t>
          </a:r>
          <a:endParaRPr lang="en-US" sz="1000" kern="1200" dirty="0"/>
        </a:p>
      </dsp:txBody>
      <dsp:txXfrm>
        <a:off x="3226162" y="562063"/>
        <a:ext cx="1734535" cy="1734535"/>
      </dsp:txXfrm>
    </dsp:sp>
    <dsp:sp modelId="{AC6F4478-3E47-419E-A828-A4EF6DF2D40E}">
      <dsp:nvSpPr>
        <dsp:cNvPr id="0" name=""/>
        <dsp:cNvSpPr/>
      </dsp:nvSpPr>
      <dsp:spPr>
        <a:xfrm>
          <a:off x="1062262" y="2538294"/>
          <a:ext cx="1922203" cy="1922203"/>
        </a:xfrm>
        <a:prstGeom prst="round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l-GR" sz="1000" b="0" i="0" kern="1200"/>
            <a:t>Κοινωνικές πρακτικές που κατασκευάζουν το κείμενο</a:t>
          </a:r>
          <a:endParaRPr lang="en-US" sz="1000" kern="1200"/>
        </a:p>
      </dsp:txBody>
      <dsp:txXfrm>
        <a:off x="1156096" y="2632128"/>
        <a:ext cx="1734535" cy="1734535"/>
      </dsp:txXfrm>
    </dsp:sp>
    <dsp:sp modelId="{FF705EE5-16D9-419C-AC18-2A8DCE9D028F}">
      <dsp:nvSpPr>
        <dsp:cNvPr id="0" name=""/>
        <dsp:cNvSpPr/>
      </dsp:nvSpPr>
      <dsp:spPr>
        <a:xfrm>
          <a:off x="3132328" y="2538294"/>
          <a:ext cx="1922203" cy="1922203"/>
        </a:xfrm>
        <a:prstGeom prst="round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l-GR" sz="1000" b="1" i="0" kern="1200"/>
            <a:t>κύριο μέσο του σχολικού γραμματισμού</a:t>
          </a:r>
          <a:r>
            <a:rPr lang="el-GR" sz="1000" b="0" i="0" kern="1200"/>
            <a:t>: Η επεξεργασία και παραγωγή γραπτών κειμενικών ειδών -</a:t>
          </a:r>
          <a:r>
            <a:rPr lang="el-GR" sz="1000" b="0" i="0" kern="1200">
              <a:sym typeface="Wingdings" panose="05000000000000000000" pitchFamily="2" charset="2"/>
            </a:rPr>
            <a:t></a:t>
          </a:r>
          <a:r>
            <a:rPr lang="el-GR" sz="1000" b="0" i="0" kern="1200"/>
            <a:t> κριτική γλωσσική επίγνωση (</a:t>
          </a:r>
          <a:r>
            <a:rPr lang="en-US" sz="1000" b="0" i="0" kern="1200"/>
            <a:t>critical language awareness)</a:t>
          </a:r>
          <a:endParaRPr lang="en-US" sz="1000" kern="1200"/>
        </a:p>
      </dsp:txBody>
      <dsp:txXfrm>
        <a:off x="3226162" y="2632128"/>
        <a:ext cx="1734535" cy="17345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1284A4-850B-478B-9ABF-9CB51E830262}">
      <dsp:nvSpPr>
        <dsp:cNvPr id="0" name=""/>
        <dsp:cNvSpPr/>
      </dsp:nvSpPr>
      <dsp:spPr>
        <a:xfrm>
          <a:off x="1174" y="184257"/>
          <a:ext cx="4124157" cy="2618839"/>
        </a:xfrm>
        <a:prstGeom prst="roundRect">
          <a:avLst>
            <a:gd name="adj" fmla="val 10000"/>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FC634823-2364-48B0-83D6-7746BCD00F81}">
      <dsp:nvSpPr>
        <dsp:cNvPr id="0" name=""/>
        <dsp:cNvSpPr/>
      </dsp:nvSpPr>
      <dsp:spPr>
        <a:xfrm>
          <a:off x="459414" y="619585"/>
          <a:ext cx="4124157" cy="2618839"/>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l-GR" sz="2300" b="0" i="0" kern="1200"/>
            <a:t>Συμπληρωματικό πλαίσιο για να προσεγγίσει διδακτικά ο άνθρωπος το σύγχρονο περιβάλλον και τα διαφορετικά είδη λόγου μέσα σε αυτό</a:t>
          </a:r>
          <a:endParaRPr lang="en-US" sz="2300" kern="1200"/>
        </a:p>
      </dsp:txBody>
      <dsp:txXfrm>
        <a:off x="536117" y="696288"/>
        <a:ext cx="3970751" cy="2465433"/>
      </dsp:txXfrm>
    </dsp:sp>
    <dsp:sp modelId="{11638A9D-DD72-4EE5-99FE-99542FC706E1}">
      <dsp:nvSpPr>
        <dsp:cNvPr id="0" name=""/>
        <dsp:cNvSpPr/>
      </dsp:nvSpPr>
      <dsp:spPr>
        <a:xfrm>
          <a:off x="5041811" y="184257"/>
          <a:ext cx="4124157" cy="2618839"/>
        </a:xfrm>
        <a:prstGeom prst="roundRect">
          <a:avLst>
            <a:gd name="adj" fmla="val 10000"/>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B882B254-A8BB-466E-A366-C7E3DAFD73BD}">
      <dsp:nvSpPr>
        <dsp:cNvPr id="0" name=""/>
        <dsp:cNvSpPr/>
      </dsp:nvSpPr>
      <dsp:spPr>
        <a:xfrm>
          <a:off x="5500051" y="619585"/>
          <a:ext cx="4124157" cy="2618839"/>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l-GR" sz="2300" b="1" i="0" kern="1200"/>
            <a:t>Αίτιο δημιουργίας</a:t>
          </a:r>
          <a:r>
            <a:rPr lang="el-GR" sz="2300" b="0" i="0" kern="1200"/>
            <a:t>: Ανάγκη ανάπτυξη δεξιοτήτων για την κατανόηση πολυτροπικών κειμένων μέσα σε πολυμορφικά και πολυπολιτισμικά περιβάλλοντα</a:t>
          </a:r>
          <a:endParaRPr lang="en-US" sz="2300" kern="1200"/>
        </a:p>
      </dsp:txBody>
      <dsp:txXfrm>
        <a:off x="5576754" y="696288"/>
        <a:ext cx="3970751" cy="246543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069F31-4FE2-43CF-9F07-459DC5C93A2A}">
      <dsp:nvSpPr>
        <dsp:cNvPr id="0" name=""/>
        <dsp:cNvSpPr/>
      </dsp:nvSpPr>
      <dsp:spPr>
        <a:xfrm>
          <a:off x="0" y="708948"/>
          <a:ext cx="2707138" cy="1719033"/>
        </a:xfrm>
        <a:prstGeom prst="roundRect">
          <a:avLst>
            <a:gd name="adj" fmla="val 10000"/>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D32561D9-7208-4EC1-A540-7861786A51D5}">
      <dsp:nvSpPr>
        <dsp:cNvPr id="0" name=""/>
        <dsp:cNvSpPr/>
      </dsp:nvSpPr>
      <dsp:spPr>
        <a:xfrm>
          <a:off x="300793" y="994701"/>
          <a:ext cx="2707138" cy="1719033"/>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l-GR" sz="1200" kern="1200"/>
            <a:t>Διδακτική προσέγγιση για τη γλώσσα, που αποσκοπεί στην εξοικείωση των διδασκομένων με την επεξεργασία κειμένων και ειδών λόγου από ένα ευρύ φάσμα πολιτισμικών πηγών που αναδύονται στην ταχύτατα εξελισσόμενη σύγχρονη κοινωνία.</a:t>
          </a:r>
          <a:endParaRPr lang="en-US" sz="1200" kern="1200"/>
        </a:p>
      </dsp:txBody>
      <dsp:txXfrm>
        <a:off x="351142" y="1045050"/>
        <a:ext cx="2606440" cy="1618335"/>
      </dsp:txXfrm>
    </dsp:sp>
    <dsp:sp modelId="{856F11FD-315C-4BB5-8DE7-5FBE17DEB7E9}">
      <dsp:nvSpPr>
        <dsp:cNvPr id="0" name=""/>
        <dsp:cNvSpPr/>
      </dsp:nvSpPr>
      <dsp:spPr>
        <a:xfrm>
          <a:off x="3308725" y="708948"/>
          <a:ext cx="2707138" cy="1719033"/>
        </a:xfrm>
        <a:prstGeom prst="roundRect">
          <a:avLst>
            <a:gd name="adj" fmla="val 10000"/>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4343AF91-5AA7-417D-B57C-91AA6E818AFC}">
      <dsp:nvSpPr>
        <dsp:cNvPr id="0" name=""/>
        <dsp:cNvSpPr/>
      </dsp:nvSpPr>
      <dsp:spPr>
        <a:xfrm>
          <a:off x="3609518" y="994701"/>
          <a:ext cx="2707138" cy="1719033"/>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l-GR" sz="1200" kern="1200"/>
            <a:t>Μαθητές αναπτύσσουν μια κριτική μεταγλώσσα για την κατανόηση και το χειρισμό της κοινωνικής και πολιτισμικής δύναμης των κειμένων καθώς και των αντίστοιχων κοινωνικών πρακτικών,</a:t>
          </a:r>
          <a:endParaRPr lang="en-US" sz="1200" kern="1200"/>
        </a:p>
      </dsp:txBody>
      <dsp:txXfrm>
        <a:off x="3659867" y="1045050"/>
        <a:ext cx="2606440" cy="1618335"/>
      </dsp:txXfrm>
    </dsp:sp>
    <dsp:sp modelId="{4B9A1EEE-96EF-43EF-9FA6-2D39BAD9634A}">
      <dsp:nvSpPr>
        <dsp:cNvPr id="0" name=""/>
        <dsp:cNvSpPr/>
      </dsp:nvSpPr>
      <dsp:spPr>
        <a:xfrm>
          <a:off x="6617450" y="708948"/>
          <a:ext cx="2707138" cy="1719033"/>
        </a:xfrm>
        <a:prstGeom prst="roundRect">
          <a:avLst>
            <a:gd name="adj" fmla="val 10000"/>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02B93C87-518A-4C65-9DA7-3EEAF9AA9F9B}">
      <dsp:nvSpPr>
        <dsp:cNvPr id="0" name=""/>
        <dsp:cNvSpPr/>
      </dsp:nvSpPr>
      <dsp:spPr>
        <a:xfrm>
          <a:off x="6918244" y="994701"/>
          <a:ext cx="2707138" cy="1719033"/>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l-GR" sz="1200" kern="1200"/>
            <a:t>Βασική επιδίωξη είναι η κοινωνική ενδυνάμωση διδασκομένων</a:t>
          </a:r>
          <a:endParaRPr lang="en-US" sz="1200" kern="1200"/>
        </a:p>
      </dsp:txBody>
      <dsp:txXfrm>
        <a:off x="6968593" y="1045050"/>
        <a:ext cx="2606440" cy="161833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15A9C1-076D-44B4-81F5-AAE727798140}">
      <dsp:nvSpPr>
        <dsp:cNvPr id="0" name=""/>
        <dsp:cNvSpPr/>
      </dsp:nvSpPr>
      <dsp:spPr>
        <a:xfrm>
          <a:off x="2668220" y="671654"/>
          <a:ext cx="518504" cy="91440"/>
        </a:xfrm>
        <a:custGeom>
          <a:avLst/>
          <a:gdLst/>
          <a:ahLst/>
          <a:cxnLst/>
          <a:rect l="0" t="0" r="0" b="0"/>
          <a:pathLst>
            <a:path>
              <a:moveTo>
                <a:pt x="0" y="45720"/>
              </a:moveTo>
              <a:lnTo>
                <a:pt x="518504" y="45720"/>
              </a:lnTo>
            </a:path>
          </a:pathLst>
        </a:custGeom>
        <a:noFill/>
        <a:ln w="9525" cap="rnd" cmpd="sng" algn="ctr">
          <a:solidFill>
            <a:schemeClr val="dk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913744" y="714629"/>
        <a:ext cx="27455" cy="5491"/>
      </dsp:txXfrm>
    </dsp:sp>
    <dsp:sp modelId="{08BCEC67-BAF7-4765-8D99-D4D5AE5CF2DC}">
      <dsp:nvSpPr>
        <dsp:cNvPr id="0" name=""/>
        <dsp:cNvSpPr/>
      </dsp:nvSpPr>
      <dsp:spPr>
        <a:xfrm>
          <a:off x="282610" y="1152"/>
          <a:ext cx="2387409" cy="1432445"/>
        </a:xfrm>
        <a:prstGeom prst="rect">
          <a:avLst/>
        </a:prstGeom>
        <a:gradFill rotWithShape="0">
          <a:gsLst>
            <a:gs pos="0">
              <a:schemeClr val="dk2">
                <a:hueOff val="0"/>
                <a:satOff val="0"/>
                <a:lumOff val="0"/>
                <a:alphaOff val="0"/>
                <a:tint val="98000"/>
                <a:lumMod val="114000"/>
              </a:schemeClr>
            </a:gs>
            <a:gs pos="100000">
              <a:schemeClr val="dk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6985" tIns="122796" rIns="116985" bIns="122796" numCol="1" spcCol="1270" anchor="ctr" anchorCtr="0">
          <a:noAutofit/>
        </a:bodyPr>
        <a:lstStyle/>
        <a:p>
          <a:pPr marL="0" lvl="0" indent="0" algn="ctr" defTabSz="533400">
            <a:lnSpc>
              <a:spcPct val="90000"/>
            </a:lnSpc>
            <a:spcBef>
              <a:spcPct val="0"/>
            </a:spcBef>
            <a:spcAft>
              <a:spcPct val="35000"/>
            </a:spcAft>
            <a:buNone/>
          </a:pPr>
          <a:r>
            <a:rPr lang="el-GR" sz="1200" b="0" i="0" kern="1200" dirty="0"/>
            <a:t>Αντικείμενο συστηματικής σπουδής: </a:t>
          </a:r>
          <a:r>
            <a:rPr lang="el-GR" sz="1200" b="0" i="0" kern="1200" dirty="0" err="1"/>
            <a:t>Κειμενικά</a:t>
          </a:r>
          <a:r>
            <a:rPr lang="el-GR" sz="1200" b="0" i="0" kern="1200" dirty="0"/>
            <a:t> είδη κοινωνικής ισχύος αλλά και κείμενα που αναδεικνύουν διαφορετικές πολιτισμικές </a:t>
          </a:r>
          <a:r>
            <a:rPr lang="el-GR" sz="1200" b="0" i="0" kern="1200" dirty="0">
              <a:latin typeface="Century Gothic" panose="020B0502020202020204"/>
            </a:rPr>
            <a:t>φωνές</a:t>
          </a:r>
          <a:r>
            <a:rPr lang="el-GR" sz="1200" b="0" i="0" kern="1200" dirty="0"/>
            <a:t> και </a:t>
          </a:r>
          <a:r>
            <a:rPr lang="el-GR" sz="1200" b="0" i="0" kern="1200" dirty="0" err="1"/>
            <a:t>πολυτροπικά</a:t>
          </a:r>
          <a:endParaRPr lang="en-US" sz="1200" kern="1200" dirty="0" err="1"/>
        </a:p>
      </dsp:txBody>
      <dsp:txXfrm>
        <a:off x="282610" y="1152"/>
        <a:ext cx="2387409" cy="1432445"/>
      </dsp:txXfrm>
    </dsp:sp>
    <dsp:sp modelId="{0DB8FBE4-D98B-43D8-8C18-71EB461A3E78}">
      <dsp:nvSpPr>
        <dsp:cNvPr id="0" name=""/>
        <dsp:cNvSpPr/>
      </dsp:nvSpPr>
      <dsp:spPr>
        <a:xfrm>
          <a:off x="5604734" y="671654"/>
          <a:ext cx="518504" cy="91440"/>
        </a:xfrm>
        <a:custGeom>
          <a:avLst/>
          <a:gdLst/>
          <a:ahLst/>
          <a:cxnLst/>
          <a:rect l="0" t="0" r="0" b="0"/>
          <a:pathLst>
            <a:path>
              <a:moveTo>
                <a:pt x="0" y="45720"/>
              </a:moveTo>
              <a:lnTo>
                <a:pt x="518504" y="45720"/>
              </a:lnTo>
            </a:path>
          </a:pathLst>
        </a:custGeom>
        <a:noFill/>
        <a:ln w="9525" cap="rnd" cmpd="sng" algn="ctr">
          <a:solidFill>
            <a:schemeClr val="dk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850258" y="714629"/>
        <a:ext cx="27455" cy="5491"/>
      </dsp:txXfrm>
    </dsp:sp>
    <dsp:sp modelId="{85FA36A9-BAA2-454A-B151-975BD6E66AB2}">
      <dsp:nvSpPr>
        <dsp:cNvPr id="0" name=""/>
        <dsp:cNvSpPr/>
      </dsp:nvSpPr>
      <dsp:spPr>
        <a:xfrm>
          <a:off x="3219124" y="1152"/>
          <a:ext cx="2387409" cy="1432445"/>
        </a:xfrm>
        <a:prstGeom prst="rect">
          <a:avLst/>
        </a:prstGeom>
        <a:gradFill rotWithShape="0">
          <a:gsLst>
            <a:gs pos="0">
              <a:schemeClr val="dk2">
                <a:hueOff val="0"/>
                <a:satOff val="0"/>
                <a:lumOff val="0"/>
                <a:alphaOff val="0"/>
                <a:tint val="98000"/>
                <a:lumMod val="114000"/>
              </a:schemeClr>
            </a:gs>
            <a:gs pos="100000">
              <a:schemeClr val="dk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6985" tIns="122796" rIns="116985" bIns="122796" numCol="1" spcCol="1270" anchor="ctr" anchorCtr="0">
          <a:noAutofit/>
        </a:bodyPr>
        <a:lstStyle/>
        <a:p>
          <a:pPr marL="0" lvl="0" indent="0" algn="ctr" defTabSz="533400">
            <a:lnSpc>
              <a:spcPct val="90000"/>
            </a:lnSpc>
            <a:spcBef>
              <a:spcPct val="0"/>
            </a:spcBef>
            <a:spcAft>
              <a:spcPct val="35000"/>
            </a:spcAft>
            <a:buNone/>
          </a:pPr>
          <a:r>
            <a:rPr lang="el-GR" sz="1200" b="0" i="0" kern="1200" dirty="0"/>
            <a:t>Έμφαση στην Ικανότητα ατόμου να διαπραγματεύεται διαφορετικούς κόσμους</a:t>
          </a:r>
          <a:endParaRPr lang="en-US" sz="1200" kern="1200" dirty="0"/>
        </a:p>
      </dsp:txBody>
      <dsp:txXfrm>
        <a:off x="3219124" y="1152"/>
        <a:ext cx="2387409" cy="1432445"/>
      </dsp:txXfrm>
    </dsp:sp>
    <dsp:sp modelId="{CA703764-61CB-4BAC-B40A-7B8886EEE84F}">
      <dsp:nvSpPr>
        <dsp:cNvPr id="0" name=""/>
        <dsp:cNvSpPr/>
      </dsp:nvSpPr>
      <dsp:spPr>
        <a:xfrm>
          <a:off x="1476315" y="1431797"/>
          <a:ext cx="5873027" cy="518504"/>
        </a:xfrm>
        <a:custGeom>
          <a:avLst/>
          <a:gdLst/>
          <a:ahLst/>
          <a:cxnLst/>
          <a:rect l="0" t="0" r="0" b="0"/>
          <a:pathLst>
            <a:path>
              <a:moveTo>
                <a:pt x="5873027" y="0"/>
              </a:moveTo>
              <a:lnTo>
                <a:pt x="5873027" y="276352"/>
              </a:lnTo>
              <a:lnTo>
                <a:pt x="0" y="276352"/>
              </a:lnTo>
              <a:lnTo>
                <a:pt x="0" y="518504"/>
              </a:lnTo>
            </a:path>
          </a:pathLst>
        </a:custGeom>
        <a:noFill/>
        <a:ln w="9525" cap="rnd" cmpd="sng" algn="ctr">
          <a:solidFill>
            <a:schemeClr val="dk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265363" y="1688304"/>
        <a:ext cx="294932" cy="5491"/>
      </dsp:txXfrm>
    </dsp:sp>
    <dsp:sp modelId="{C9DBA953-310B-430D-A5DB-CBE9778FADFF}">
      <dsp:nvSpPr>
        <dsp:cNvPr id="0" name=""/>
        <dsp:cNvSpPr/>
      </dsp:nvSpPr>
      <dsp:spPr>
        <a:xfrm>
          <a:off x="6155638" y="1152"/>
          <a:ext cx="2387409" cy="1432445"/>
        </a:xfrm>
        <a:prstGeom prst="rect">
          <a:avLst/>
        </a:prstGeom>
        <a:gradFill rotWithShape="0">
          <a:gsLst>
            <a:gs pos="0">
              <a:schemeClr val="dk2">
                <a:hueOff val="0"/>
                <a:satOff val="0"/>
                <a:lumOff val="0"/>
                <a:alphaOff val="0"/>
                <a:tint val="98000"/>
                <a:lumMod val="114000"/>
              </a:schemeClr>
            </a:gs>
            <a:gs pos="100000">
              <a:schemeClr val="dk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6985" tIns="122796" rIns="116985" bIns="122796" numCol="1" spcCol="1270" anchor="ctr" anchorCtr="0">
          <a:noAutofit/>
        </a:bodyPr>
        <a:lstStyle/>
        <a:p>
          <a:pPr marL="0" lvl="0" indent="0" algn="ctr" defTabSz="533400">
            <a:lnSpc>
              <a:spcPct val="90000"/>
            </a:lnSpc>
            <a:spcBef>
              <a:spcPct val="0"/>
            </a:spcBef>
            <a:spcAft>
              <a:spcPct val="35000"/>
            </a:spcAft>
            <a:buNone/>
          </a:pPr>
          <a:r>
            <a:rPr lang="el-GR" sz="1200" b="0" i="0" kern="1200" dirty="0"/>
            <a:t>Οι διαφορές χρησιμοποιούνται ως παραγωγικές πηγές</a:t>
          </a:r>
          <a:endParaRPr lang="en-US" sz="1200" kern="1200" dirty="0"/>
        </a:p>
      </dsp:txBody>
      <dsp:txXfrm>
        <a:off x="6155638" y="1152"/>
        <a:ext cx="2387409" cy="1432445"/>
      </dsp:txXfrm>
    </dsp:sp>
    <dsp:sp modelId="{20285B1E-9E70-4063-A7BD-DABFC8641178}">
      <dsp:nvSpPr>
        <dsp:cNvPr id="0" name=""/>
        <dsp:cNvSpPr/>
      </dsp:nvSpPr>
      <dsp:spPr>
        <a:xfrm>
          <a:off x="282610" y="1982702"/>
          <a:ext cx="2387409" cy="1432445"/>
        </a:xfrm>
        <a:prstGeom prst="rect">
          <a:avLst/>
        </a:prstGeom>
        <a:gradFill rotWithShape="0">
          <a:gsLst>
            <a:gs pos="0">
              <a:schemeClr val="dk2">
                <a:hueOff val="0"/>
                <a:satOff val="0"/>
                <a:lumOff val="0"/>
                <a:alphaOff val="0"/>
                <a:tint val="98000"/>
                <a:lumMod val="114000"/>
              </a:schemeClr>
            </a:gs>
            <a:gs pos="100000">
              <a:schemeClr val="dk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6985" tIns="122796" rIns="116985" bIns="122796" numCol="1" spcCol="1270" anchor="ctr" anchorCtr="0">
          <a:noAutofit/>
        </a:bodyPr>
        <a:lstStyle/>
        <a:p>
          <a:pPr marL="0" lvl="0" indent="0" algn="ctr" defTabSz="533400" rtl="0">
            <a:lnSpc>
              <a:spcPct val="90000"/>
            </a:lnSpc>
            <a:spcBef>
              <a:spcPct val="0"/>
            </a:spcBef>
            <a:spcAft>
              <a:spcPct val="35000"/>
            </a:spcAft>
            <a:buNone/>
          </a:pPr>
          <a:r>
            <a:rPr lang="el-GR" sz="1200" b="0" i="0" kern="1200" dirty="0"/>
            <a:t>Ανάπτυξη </a:t>
          </a:r>
          <a:r>
            <a:rPr lang="el-GR" sz="1200" b="0" i="0" kern="1200" dirty="0" err="1"/>
            <a:t>μεταγνωστικών</a:t>
          </a:r>
          <a:r>
            <a:rPr lang="el-GR" sz="1200" b="0" i="0" kern="1200" dirty="0"/>
            <a:t>, μεταγλωσσικών δεξιοτήτων και </a:t>
          </a:r>
          <a:r>
            <a:rPr lang="el-GR" sz="1200" b="0" i="0" kern="1200" dirty="0">
              <a:latin typeface="Century Gothic" panose="020B0502020202020204"/>
            </a:rPr>
            <a:t>ικανότητας των μαθητών</a:t>
          </a:r>
          <a:r>
            <a:rPr lang="el-GR" sz="1200" b="0" i="0" kern="1200" dirty="0"/>
            <a:t> να τοποθετούνται κριτικά</a:t>
          </a:r>
          <a:endParaRPr lang="en-US" sz="1200" kern="1200" dirty="0"/>
        </a:p>
      </dsp:txBody>
      <dsp:txXfrm>
        <a:off x="282610" y="1982702"/>
        <a:ext cx="2387409" cy="143244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13E5AF-75AF-43AE-9E61-9F568199744A}">
      <dsp:nvSpPr>
        <dsp:cNvPr id="0" name=""/>
        <dsp:cNvSpPr/>
      </dsp:nvSpPr>
      <dsp:spPr>
        <a:xfrm>
          <a:off x="4229" y="428314"/>
          <a:ext cx="1849408" cy="2566054"/>
        </a:xfrm>
        <a:prstGeom prst="roundRect">
          <a:avLst>
            <a:gd name="adj" fmla="val 10000"/>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a:t>O</a:t>
          </a:r>
          <a:r>
            <a:rPr lang="el-GR" sz="1200" kern="1200"/>
            <a:t>ι μαθητές μπορούν και οφείλουν να συμμετέχουν στις κοινωνικές αλλαγές μέσα από αυτό.</a:t>
          </a:r>
          <a:endParaRPr lang="en-US" sz="1200" kern="1200"/>
        </a:p>
      </dsp:txBody>
      <dsp:txXfrm>
        <a:off x="58396" y="482481"/>
        <a:ext cx="1741074" cy="2457720"/>
      </dsp:txXfrm>
    </dsp:sp>
    <dsp:sp modelId="{8EFEB701-C6BB-4255-8B77-4DB5F8ED3CB6}">
      <dsp:nvSpPr>
        <dsp:cNvPr id="0" name=""/>
        <dsp:cNvSpPr/>
      </dsp:nvSpPr>
      <dsp:spPr>
        <a:xfrm>
          <a:off x="2038579" y="1482014"/>
          <a:ext cx="392074" cy="458653"/>
        </a:xfrm>
        <a:prstGeom prst="rightArrow">
          <a:avLst>
            <a:gd name="adj1" fmla="val 60000"/>
            <a:gd name="adj2" fmla="val 50000"/>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US" sz="900" kern="1200"/>
        </a:p>
      </dsp:txBody>
      <dsp:txXfrm>
        <a:off x="2038579" y="1573745"/>
        <a:ext cx="274452" cy="275191"/>
      </dsp:txXfrm>
    </dsp:sp>
    <dsp:sp modelId="{A1054503-9265-407B-B9FC-1DAA0DBEBED5}">
      <dsp:nvSpPr>
        <dsp:cNvPr id="0" name=""/>
        <dsp:cNvSpPr/>
      </dsp:nvSpPr>
      <dsp:spPr>
        <a:xfrm>
          <a:off x="2593401" y="428314"/>
          <a:ext cx="1849408" cy="2566054"/>
        </a:xfrm>
        <a:prstGeom prst="roundRect">
          <a:avLst>
            <a:gd name="adj" fmla="val 10000"/>
          </a:avLst>
        </a:prstGeom>
        <a:gradFill rotWithShape="0">
          <a:gsLst>
            <a:gs pos="0">
              <a:schemeClr val="accent3">
                <a:hueOff val="0"/>
                <a:satOff val="0"/>
                <a:lumOff val="0"/>
                <a:alphaOff val="0"/>
                <a:tint val="98000"/>
                <a:lumMod val="114000"/>
              </a:schemeClr>
            </a:gs>
            <a:gs pos="100000">
              <a:schemeClr val="accent3">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l-GR" sz="1200" kern="1200"/>
            <a:t>Επιχειρεί να αντικαταστήσει την παραδοσιακή παραγωγή γραπτού λόγου.</a:t>
          </a:r>
          <a:endParaRPr lang="en-US" sz="1200" kern="1200"/>
        </a:p>
      </dsp:txBody>
      <dsp:txXfrm>
        <a:off x="2647568" y="482481"/>
        <a:ext cx="1741074" cy="2457720"/>
      </dsp:txXfrm>
    </dsp:sp>
    <dsp:sp modelId="{218A60B6-34DE-445A-AE9C-60EE3B00ECEF}">
      <dsp:nvSpPr>
        <dsp:cNvPr id="0" name=""/>
        <dsp:cNvSpPr/>
      </dsp:nvSpPr>
      <dsp:spPr>
        <a:xfrm>
          <a:off x="4627750" y="1482014"/>
          <a:ext cx="392074" cy="458653"/>
        </a:xfrm>
        <a:prstGeom prst="rightArrow">
          <a:avLst>
            <a:gd name="adj1" fmla="val 60000"/>
            <a:gd name="adj2" fmla="val 50000"/>
          </a:avLst>
        </a:prstGeom>
        <a:gradFill rotWithShape="0">
          <a:gsLst>
            <a:gs pos="0">
              <a:schemeClr val="accent3">
                <a:hueOff val="0"/>
                <a:satOff val="0"/>
                <a:lumOff val="0"/>
                <a:alphaOff val="0"/>
                <a:tint val="98000"/>
                <a:lumMod val="114000"/>
              </a:schemeClr>
            </a:gs>
            <a:gs pos="100000">
              <a:schemeClr val="accent3">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US" sz="900" kern="1200"/>
        </a:p>
      </dsp:txBody>
      <dsp:txXfrm>
        <a:off x="4627750" y="1573745"/>
        <a:ext cx="274452" cy="275191"/>
      </dsp:txXfrm>
    </dsp:sp>
    <dsp:sp modelId="{80CD9EB7-4ED3-43F2-8794-6217B73E87EA}">
      <dsp:nvSpPr>
        <dsp:cNvPr id="0" name=""/>
        <dsp:cNvSpPr/>
      </dsp:nvSpPr>
      <dsp:spPr>
        <a:xfrm>
          <a:off x="5182573" y="428314"/>
          <a:ext cx="1849408" cy="2566054"/>
        </a:xfrm>
        <a:prstGeom prst="roundRect">
          <a:avLst>
            <a:gd name="adj" fmla="val 10000"/>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l-GR" sz="1200" kern="1200"/>
            <a:t>Ορισμός: </a:t>
          </a:r>
          <a:r>
            <a:rPr lang="el-GR" sz="1200" b="1" kern="1200"/>
            <a:t>αξιοποίηση όλων των υπαρχόντων πόρων για τη δόμηση και τη δημιουργία ενός κειμένου (στην περίπτωση της γλώσσας). Το Σχέδιο αποτελεί μια δυναμική διαδικασία που αποτελείται από αναζήτηση πηγών, επιλογή, συνδυασμό και σύνθεση. </a:t>
          </a:r>
          <a:endParaRPr lang="en-US" sz="1200" kern="1200"/>
        </a:p>
      </dsp:txBody>
      <dsp:txXfrm>
        <a:off x="5236740" y="482481"/>
        <a:ext cx="1741074" cy="2457720"/>
      </dsp:txXfrm>
    </dsp:sp>
    <dsp:sp modelId="{E820105E-08B5-46E4-B874-85F9092B20AB}">
      <dsp:nvSpPr>
        <dsp:cNvPr id="0" name=""/>
        <dsp:cNvSpPr/>
      </dsp:nvSpPr>
      <dsp:spPr>
        <a:xfrm>
          <a:off x="7216922" y="1482014"/>
          <a:ext cx="392074" cy="458653"/>
        </a:xfrm>
        <a:prstGeom prst="rightArrow">
          <a:avLst>
            <a:gd name="adj1" fmla="val 60000"/>
            <a:gd name="adj2" fmla="val 50000"/>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US" sz="900" kern="1200"/>
        </a:p>
      </dsp:txBody>
      <dsp:txXfrm>
        <a:off x="7216922" y="1573745"/>
        <a:ext cx="274452" cy="275191"/>
      </dsp:txXfrm>
    </dsp:sp>
    <dsp:sp modelId="{E6957D42-05AA-4C0C-B2D9-15D0CFAC8596}">
      <dsp:nvSpPr>
        <dsp:cNvPr id="0" name=""/>
        <dsp:cNvSpPr/>
      </dsp:nvSpPr>
      <dsp:spPr>
        <a:xfrm>
          <a:off x="7771744" y="428314"/>
          <a:ext cx="1849408" cy="2566054"/>
        </a:xfrm>
        <a:prstGeom prst="roundRect">
          <a:avLst>
            <a:gd name="adj" fmla="val 10000"/>
          </a:avLst>
        </a:prstGeom>
        <a:gradFill rotWithShape="0">
          <a:gsLst>
            <a:gs pos="0">
              <a:schemeClr val="accent5">
                <a:hueOff val="0"/>
                <a:satOff val="0"/>
                <a:lumOff val="0"/>
                <a:alphaOff val="0"/>
                <a:tint val="98000"/>
                <a:lumMod val="114000"/>
              </a:schemeClr>
            </a:gs>
            <a:gs pos="100000">
              <a:schemeClr val="accent5">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l-GR" sz="1200" kern="1200"/>
            <a:t>Εξασφαλίζεται η ενεργός συμμετοχή των μαθητών/τριών στη διδακτική διαδικασία και ταυτόχρονα τους δίνεται η δυνατότητα να εσωτερικεύουν και να χειρίζονται αποτελεσματικά μια ποικιλία γλωσσικών μορφών και νοημάτων</a:t>
          </a:r>
          <a:endParaRPr lang="en-US" sz="1200" kern="1200"/>
        </a:p>
      </dsp:txBody>
      <dsp:txXfrm>
        <a:off x="7825911" y="482481"/>
        <a:ext cx="1741074" cy="245772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C87870-E6AA-4F90-AFAF-4517119AB48D}">
      <dsp:nvSpPr>
        <dsp:cNvPr id="0" name=""/>
        <dsp:cNvSpPr/>
      </dsp:nvSpPr>
      <dsp:spPr>
        <a:xfrm>
          <a:off x="0" y="708948"/>
          <a:ext cx="2707138" cy="1719033"/>
        </a:xfrm>
        <a:prstGeom prst="roundRect">
          <a:avLst>
            <a:gd name="adj" fmla="val 10000"/>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E4C5BD81-555A-43F8-8079-637ACED4357F}">
      <dsp:nvSpPr>
        <dsp:cNvPr id="0" name=""/>
        <dsp:cNvSpPr/>
      </dsp:nvSpPr>
      <dsp:spPr>
        <a:xfrm>
          <a:off x="300793" y="994701"/>
          <a:ext cx="2707138" cy="1719033"/>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l-GR" sz="1000" b="1" i="0" kern="1200"/>
            <a:t>το σχεδιασμένο (designed), </a:t>
          </a:r>
          <a:r>
            <a:rPr lang="el-GR" sz="1000" b="0" i="0" kern="1200"/>
            <a:t>συμβάσεις της ελληνικής γλώσσας για παράδειγμα. Αυτή είναι μία από τις πηγές, από τους πόρους που αντλεί,  προκειμένου να δημιουργηθεί νόημα. </a:t>
          </a:r>
          <a:endParaRPr lang="en-US" sz="1000" kern="1200"/>
        </a:p>
      </dsp:txBody>
      <dsp:txXfrm>
        <a:off x="351142" y="1045050"/>
        <a:ext cx="2606440" cy="1618335"/>
      </dsp:txXfrm>
    </dsp:sp>
    <dsp:sp modelId="{31DA07D3-AEDB-4542-82EA-C91E5D1BABCF}">
      <dsp:nvSpPr>
        <dsp:cNvPr id="0" name=""/>
        <dsp:cNvSpPr/>
      </dsp:nvSpPr>
      <dsp:spPr>
        <a:xfrm>
          <a:off x="3308725" y="708948"/>
          <a:ext cx="2707138" cy="1719033"/>
        </a:xfrm>
        <a:prstGeom prst="roundRect">
          <a:avLst>
            <a:gd name="adj" fmla="val 10000"/>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D3E12DA3-A6A7-46CF-9358-FB1A49F57D32}">
      <dsp:nvSpPr>
        <dsp:cNvPr id="0" name=""/>
        <dsp:cNvSpPr/>
      </dsp:nvSpPr>
      <dsp:spPr>
        <a:xfrm>
          <a:off x="3609518" y="994701"/>
          <a:ext cx="2707138" cy="1719033"/>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l-GR" sz="1000" b="1" i="0" kern="1200"/>
            <a:t>Το σχεδιασμό (designing) </a:t>
          </a:r>
          <a:r>
            <a:rPr lang="el-GR" sz="1000" b="0" i="0" kern="1200"/>
            <a:t>Ο παραλήπτης του νοήματος, ήδη κατά τη διαδικασία της λήψης, το ανασχεδιάζει. Όταν θα δοκιμάσει να παραγάγει εκ νέου ανάλογα νοήματα δηλαδή, «τα ανασχεδιάζει με βάση όσα θεωρεί ότι κατανόησε και με βάση τις συμβάσεις που κατέχει για την προσωπική του ερμηνεία πάνω στα νοήματα των οποίων υπήρξε παραλήπτης» </a:t>
          </a:r>
          <a:endParaRPr lang="en-US" sz="1000" kern="1200"/>
        </a:p>
      </dsp:txBody>
      <dsp:txXfrm>
        <a:off x="3659867" y="1045050"/>
        <a:ext cx="2606440" cy="1618335"/>
      </dsp:txXfrm>
    </dsp:sp>
    <dsp:sp modelId="{66E6673D-DAF3-4F65-8BBD-669573D502C9}">
      <dsp:nvSpPr>
        <dsp:cNvPr id="0" name=""/>
        <dsp:cNvSpPr/>
      </dsp:nvSpPr>
      <dsp:spPr>
        <a:xfrm>
          <a:off x="6617450" y="708948"/>
          <a:ext cx="2707138" cy="1719033"/>
        </a:xfrm>
        <a:prstGeom prst="roundRect">
          <a:avLst>
            <a:gd name="adj" fmla="val 10000"/>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DE12887D-5442-4E16-9588-A6B595A4DE22}">
      <dsp:nvSpPr>
        <dsp:cNvPr id="0" name=""/>
        <dsp:cNvSpPr/>
      </dsp:nvSpPr>
      <dsp:spPr>
        <a:xfrm>
          <a:off x="6918244" y="994701"/>
          <a:ext cx="2707138" cy="1719033"/>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l-GR" sz="1000" b="1" i="0" kern="1200"/>
            <a:t>και το ανασχεδιασμένο (redesigned). </a:t>
          </a:r>
          <a:endParaRPr lang="en-US" sz="1000" kern="1200"/>
        </a:p>
      </dsp:txBody>
      <dsp:txXfrm>
        <a:off x="6968593" y="1045050"/>
        <a:ext cx="2606440" cy="161833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8810A7-010E-4D9E-8CE3-37D55CA02955}">
      <dsp:nvSpPr>
        <dsp:cNvPr id="0" name=""/>
        <dsp:cNvSpPr/>
      </dsp:nvSpPr>
      <dsp:spPr>
        <a:xfrm>
          <a:off x="572293" y="0"/>
          <a:ext cx="5246687" cy="5246687"/>
        </a:xfrm>
        <a:prstGeom prst="diamond">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014F86A-3BA5-47EC-A0DD-ACE2E361CD36}">
      <dsp:nvSpPr>
        <dsp:cNvPr id="0" name=""/>
        <dsp:cNvSpPr/>
      </dsp:nvSpPr>
      <dsp:spPr>
        <a:xfrm>
          <a:off x="1070729" y="498435"/>
          <a:ext cx="2046207" cy="2046207"/>
        </a:xfrm>
        <a:prstGeom prst="round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l-GR" sz="1300" b="1" kern="1200"/>
            <a:t>Τοποθετημένη πρακτική</a:t>
          </a:r>
          <a:r>
            <a:rPr lang="el-GR" sz="1300" kern="1200"/>
            <a:t>: εμπειρία μαθητών από κείμενα της καθημερινής τους ζωής και του ευρύτερου κοινωνικού χώρου</a:t>
          </a:r>
          <a:endParaRPr lang="en-US" sz="1300" kern="1200"/>
        </a:p>
      </dsp:txBody>
      <dsp:txXfrm>
        <a:off x="1170617" y="598323"/>
        <a:ext cx="1846431" cy="1846431"/>
      </dsp:txXfrm>
    </dsp:sp>
    <dsp:sp modelId="{24948F00-AB59-46BF-83E3-5CA71DD2A00F}">
      <dsp:nvSpPr>
        <dsp:cNvPr id="0" name=""/>
        <dsp:cNvSpPr/>
      </dsp:nvSpPr>
      <dsp:spPr>
        <a:xfrm>
          <a:off x="3274337" y="498435"/>
          <a:ext cx="2046207" cy="2046207"/>
        </a:xfrm>
        <a:prstGeom prst="roundRect">
          <a:avLst/>
        </a:prstGeom>
        <a:solidFill>
          <a:schemeClr val="accent5">
            <a:hueOff val="812808"/>
            <a:satOff val="-6481"/>
            <a:lumOff val="-4902"/>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l-GR" sz="1300" b="1" kern="1200"/>
            <a:t>Ανοιχτή διδασκαλία</a:t>
          </a:r>
          <a:r>
            <a:rPr lang="el-GR" sz="1300" kern="1200"/>
            <a:t>: προσπάθεια να εξηγηθεί η λειτουργία γλωσσικών μηχανισμών μέσα από δραστηριότητες.</a:t>
          </a:r>
          <a:endParaRPr lang="en-US" sz="1300" kern="1200"/>
        </a:p>
      </dsp:txBody>
      <dsp:txXfrm>
        <a:off x="3374225" y="598323"/>
        <a:ext cx="1846431" cy="1846431"/>
      </dsp:txXfrm>
    </dsp:sp>
    <dsp:sp modelId="{C77276E4-8BA8-4B51-A90D-F707110EBB62}">
      <dsp:nvSpPr>
        <dsp:cNvPr id="0" name=""/>
        <dsp:cNvSpPr/>
      </dsp:nvSpPr>
      <dsp:spPr>
        <a:xfrm>
          <a:off x="1070729" y="2702043"/>
          <a:ext cx="2046207" cy="2046207"/>
        </a:xfrm>
        <a:prstGeom prst="roundRect">
          <a:avLst/>
        </a:prstGeom>
        <a:solidFill>
          <a:schemeClr val="accent5">
            <a:hueOff val="1625617"/>
            <a:satOff val="-12962"/>
            <a:lumOff val="-9803"/>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l-GR" sz="1300" b="1" kern="1200"/>
            <a:t>Κριτική πλαισίωση</a:t>
          </a:r>
          <a:r>
            <a:rPr lang="el-GR" sz="1300" kern="1200"/>
            <a:t>: προσπάθεια κριτικής θεώρησης- ερμηνείας κειμένου με βάση το κοινωνικοπολιτισμικό πλαίσιο στο οποίο εντάσσεται</a:t>
          </a:r>
          <a:endParaRPr lang="en-US" sz="1300" kern="1200"/>
        </a:p>
      </dsp:txBody>
      <dsp:txXfrm>
        <a:off x="1170617" y="2801931"/>
        <a:ext cx="1846431" cy="1846431"/>
      </dsp:txXfrm>
    </dsp:sp>
    <dsp:sp modelId="{DF48D789-22D8-41B5-B275-F748A4586BF6}">
      <dsp:nvSpPr>
        <dsp:cNvPr id="0" name=""/>
        <dsp:cNvSpPr/>
      </dsp:nvSpPr>
      <dsp:spPr>
        <a:xfrm>
          <a:off x="3274337" y="2702043"/>
          <a:ext cx="2046207" cy="2046207"/>
        </a:xfrm>
        <a:prstGeom prst="roundRect">
          <a:avLst/>
        </a:prstGeom>
        <a:solidFill>
          <a:schemeClr val="accent5">
            <a:hueOff val="2438425"/>
            <a:satOff val="-19443"/>
            <a:lumOff val="-14705"/>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l-GR" sz="1300" b="1" kern="1200"/>
            <a:t>Μετασχηματισμένη πρακτική</a:t>
          </a:r>
          <a:r>
            <a:rPr lang="el-GR" sz="1300" kern="1200"/>
            <a:t>: παραγωγή λόγου – μεταφορά, προσαρμογή, ένταξη παραγόμενου κειμένου σε ανάλογο ή διαφορετικό κείμενο, επικοινωνιακό πλαίσιο</a:t>
          </a:r>
          <a:endParaRPr lang="en-US" sz="1300" kern="1200"/>
        </a:p>
      </dsp:txBody>
      <dsp:txXfrm>
        <a:off x="3374225" y="2801931"/>
        <a:ext cx="1846431" cy="184643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102316-1E83-4D26-AFCA-AB971D89DE4C}">
      <dsp:nvSpPr>
        <dsp:cNvPr id="0" name=""/>
        <dsp:cNvSpPr/>
      </dsp:nvSpPr>
      <dsp:spPr>
        <a:xfrm>
          <a:off x="1879" y="340527"/>
          <a:ext cx="4009009" cy="2405405"/>
        </a:xfrm>
        <a:prstGeom prst="roundRect">
          <a:avLst>
            <a:gd name="adj" fmla="val 10000"/>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b="0" i="0" kern="1200"/>
            <a:t>Δυνατότητες εφαρμογής πρακτικών παιδαγωγικής γραμματισμών σε όλα τα στάδια διδασκαλίας. Από την επιλογή κειμένων και τις δραστηριότητες κατανόησης τους έως και την παραγωγή γραπτού λόγου.</a:t>
          </a:r>
          <a:endParaRPr lang="en-US" sz="1600" kern="1200"/>
        </a:p>
      </dsp:txBody>
      <dsp:txXfrm>
        <a:off x="72331" y="410979"/>
        <a:ext cx="3868105" cy="2264501"/>
      </dsp:txXfrm>
    </dsp:sp>
    <dsp:sp modelId="{064238F7-7032-4C6A-A495-4E727F0A7E12}">
      <dsp:nvSpPr>
        <dsp:cNvPr id="0" name=""/>
        <dsp:cNvSpPr/>
      </dsp:nvSpPr>
      <dsp:spPr>
        <a:xfrm>
          <a:off x="4363682" y="1046113"/>
          <a:ext cx="849910" cy="994234"/>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a:off x="4363682" y="1244960"/>
        <a:ext cx="594937" cy="596540"/>
      </dsp:txXfrm>
    </dsp:sp>
    <dsp:sp modelId="{6F0CED55-9F5F-49BD-8E00-1C98D6CF7926}">
      <dsp:nvSpPr>
        <dsp:cNvPr id="0" name=""/>
        <dsp:cNvSpPr/>
      </dsp:nvSpPr>
      <dsp:spPr>
        <a:xfrm>
          <a:off x="5614493" y="340527"/>
          <a:ext cx="4009009" cy="2405405"/>
        </a:xfrm>
        <a:prstGeom prst="roundRect">
          <a:avLst>
            <a:gd name="adj" fmla="val 10000"/>
          </a:avLst>
        </a:prstGeom>
        <a:solidFill>
          <a:schemeClr val="accent5">
            <a:hueOff val="2438425"/>
            <a:satOff val="-19443"/>
            <a:lumOff val="-14705"/>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b="0" i="0" kern="1200"/>
            <a:t>Δείγματα εργασίας δίνονται από το διδακτικό υλικό όλων των τάξεων (17 τεύχη βιβλία μαθητή και 12 τεύχη τετράδια εργασιών), από το οποίο φαίνεται να προσφέρονται αρκετές ευκαιρίες για την εφαρμογή πρακτικών των παραπάνω προσεγγίσεων, με εξαίρεση θέματα κριτικής πλαισίωσης που δεν προσφέρονται ιδιαίτερα.</a:t>
          </a:r>
          <a:endParaRPr lang="en-US" sz="1600" kern="1200"/>
        </a:p>
      </dsp:txBody>
      <dsp:txXfrm>
        <a:off x="5684945" y="410979"/>
        <a:ext cx="3868105" cy="2264501"/>
      </dsp:txXfrm>
    </dsp:sp>
  </dsp:spTree>
</dsp:drawing>
</file>

<file path=ppt/diagrams/layout1.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8.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1A75EA55-BD62-469E-8421-A19E18A82136}" type="datetimeFigureOut">
              <a:rPr lang="el-GR" smtClean="0"/>
              <a:t>21/1/2022</a:t>
            </a:fld>
            <a:endParaRPr lang="el-G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l-G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EF19AC20-82EE-4995-A681-C3F44F86D7BF}" type="slidenum">
              <a:rPr lang="el-GR" smtClean="0"/>
              <a:t>‹#›</a:t>
            </a:fld>
            <a:endParaRPr lang="el-GR"/>
          </a:p>
        </p:txBody>
      </p:sp>
    </p:spTree>
    <p:extLst>
      <p:ext uri="{BB962C8B-B14F-4D97-AF65-F5344CB8AC3E}">
        <p14:creationId xmlns:p14="http://schemas.microsoft.com/office/powerpoint/2010/main" val="1889237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1A75EA55-BD62-469E-8421-A19E18A82136}" type="datetimeFigureOut">
              <a:rPr lang="el-GR" smtClean="0"/>
              <a:t>21/1/2022</a:t>
            </a:fld>
            <a:endParaRPr lang="el-GR"/>
          </a:p>
        </p:txBody>
      </p:sp>
      <p:sp>
        <p:nvSpPr>
          <p:cNvPr id="6" name="Footer Placeholder 5"/>
          <p:cNvSpPr>
            <a:spLocks noGrp="1"/>
          </p:cNvSpPr>
          <p:nvPr>
            <p:ph type="ftr" sz="quarter" idx="11"/>
          </p:nvPr>
        </p:nvSpPr>
        <p:spPr/>
        <p:txBody>
          <a:bodyPr/>
          <a:lstStyle/>
          <a:p>
            <a:endParaRPr lang="el-G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EF19AC20-82EE-4995-A681-C3F44F86D7BF}" type="slidenum">
              <a:rPr lang="el-GR" smtClean="0"/>
              <a:t>‹#›</a:t>
            </a:fld>
            <a:endParaRPr lang="el-GR"/>
          </a:p>
        </p:txBody>
      </p:sp>
    </p:spTree>
    <p:extLst>
      <p:ext uri="{BB962C8B-B14F-4D97-AF65-F5344CB8AC3E}">
        <p14:creationId xmlns:p14="http://schemas.microsoft.com/office/powerpoint/2010/main" val="566008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Τίτλος και λεζάντ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l-GR"/>
              <a:t>Κάντε κλικ για να επεξεργαστείτε τον τίτλο υποδείγματος</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1A75EA55-BD62-469E-8421-A19E18A82136}" type="datetimeFigureOut">
              <a:rPr lang="el-GR" smtClean="0"/>
              <a:t>21/1/2022</a:t>
            </a:fld>
            <a:endParaRPr lang="el-GR"/>
          </a:p>
        </p:txBody>
      </p:sp>
      <p:sp>
        <p:nvSpPr>
          <p:cNvPr id="5" name="Footer Placeholder 4"/>
          <p:cNvSpPr>
            <a:spLocks noGrp="1"/>
          </p:cNvSpPr>
          <p:nvPr>
            <p:ph type="ftr" sz="quarter" idx="11"/>
          </p:nvPr>
        </p:nvSpPr>
        <p:spPr/>
        <p:txBody>
          <a:bodyPr/>
          <a:lstStyle/>
          <a:p>
            <a:endParaRPr lang="el-G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F19AC20-82EE-4995-A681-C3F44F86D7BF}" type="slidenum">
              <a:rPr lang="el-GR" smtClean="0"/>
              <a:t>‹#›</a:t>
            </a:fld>
            <a:endParaRPr lang="el-GR"/>
          </a:p>
        </p:txBody>
      </p:sp>
    </p:spTree>
    <p:extLst>
      <p:ext uri="{BB962C8B-B14F-4D97-AF65-F5344CB8AC3E}">
        <p14:creationId xmlns:p14="http://schemas.microsoft.com/office/powerpoint/2010/main" val="27028635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Εισαγωγικά με λεζάντ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l-GR"/>
              <a:t>Κάντε κλικ για να επεξεργαστείτε τον τίτλο υποδείγματος</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1A75EA55-BD62-469E-8421-A19E18A82136}" type="datetimeFigureOut">
              <a:rPr lang="el-GR" smtClean="0"/>
              <a:t>21/1/2022</a:t>
            </a:fld>
            <a:endParaRPr lang="el-GR"/>
          </a:p>
        </p:txBody>
      </p:sp>
      <p:sp>
        <p:nvSpPr>
          <p:cNvPr id="5" name="Footer Placeholder 4"/>
          <p:cNvSpPr>
            <a:spLocks noGrp="1"/>
          </p:cNvSpPr>
          <p:nvPr>
            <p:ph type="ftr" sz="quarter" idx="11"/>
          </p:nvPr>
        </p:nvSpPr>
        <p:spPr/>
        <p:txBody>
          <a:bodyPr/>
          <a:lstStyle/>
          <a:p>
            <a:endParaRPr lang="el-G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F19AC20-82EE-4995-A681-C3F44F86D7BF}" type="slidenum">
              <a:rPr lang="el-GR" smtClean="0"/>
              <a:t>‹#›</a:t>
            </a:fld>
            <a:endParaRPr lang="el-GR"/>
          </a:p>
        </p:txBody>
      </p:sp>
    </p:spTree>
    <p:extLst>
      <p:ext uri="{BB962C8B-B14F-4D97-AF65-F5344CB8AC3E}">
        <p14:creationId xmlns:p14="http://schemas.microsoft.com/office/powerpoint/2010/main" val="24051741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Κάρτα ονόματος">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1A75EA55-BD62-469E-8421-A19E18A82136}" type="datetimeFigureOut">
              <a:rPr lang="el-GR" smtClean="0"/>
              <a:t>21/1/2022</a:t>
            </a:fld>
            <a:endParaRPr lang="el-GR"/>
          </a:p>
        </p:txBody>
      </p:sp>
      <p:sp>
        <p:nvSpPr>
          <p:cNvPr id="5" name="Footer Placeholder 4"/>
          <p:cNvSpPr>
            <a:spLocks noGrp="1"/>
          </p:cNvSpPr>
          <p:nvPr>
            <p:ph type="ftr" sz="quarter" idx="11"/>
          </p:nvPr>
        </p:nvSpPr>
        <p:spPr/>
        <p:txBody>
          <a:bodyPr/>
          <a:lstStyle/>
          <a:p>
            <a:endParaRPr lang="el-G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F19AC20-82EE-4995-A681-C3F44F86D7BF}" type="slidenum">
              <a:rPr lang="el-GR" smtClean="0"/>
              <a:t>‹#›</a:t>
            </a:fld>
            <a:endParaRPr lang="el-GR"/>
          </a:p>
        </p:txBody>
      </p:sp>
    </p:spTree>
    <p:extLst>
      <p:ext uri="{BB962C8B-B14F-4D97-AF65-F5344CB8AC3E}">
        <p14:creationId xmlns:p14="http://schemas.microsoft.com/office/powerpoint/2010/main" val="36246072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A75EA55-BD62-469E-8421-A19E18A82136}" type="datetimeFigureOut">
              <a:rPr lang="el-GR" smtClean="0"/>
              <a:t>21/1/2022</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EF19AC20-82EE-4995-A681-C3F44F86D7BF}" type="slidenum">
              <a:rPr lang="el-GR" smtClean="0"/>
              <a:t>‹#›</a:t>
            </a:fld>
            <a:endParaRPr lang="el-GR"/>
          </a:p>
        </p:txBody>
      </p:sp>
    </p:spTree>
    <p:extLst>
      <p:ext uri="{BB962C8B-B14F-4D97-AF65-F5344CB8AC3E}">
        <p14:creationId xmlns:p14="http://schemas.microsoft.com/office/powerpoint/2010/main" val="42853605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A75EA55-BD62-469E-8421-A19E18A82136}" type="datetimeFigureOut">
              <a:rPr lang="el-GR" smtClean="0"/>
              <a:t>21/1/2022</a:t>
            </a:fld>
            <a:endParaRPr lang="el-GR"/>
          </a:p>
        </p:txBody>
      </p:sp>
      <p:sp>
        <p:nvSpPr>
          <p:cNvPr id="8" name="Footer Placeholder 7"/>
          <p:cNvSpPr>
            <a:spLocks noGrp="1"/>
          </p:cNvSpPr>
          <p:nvPr>
            <p:ph type="ftr" sz="quarter" idx="11"/>
          </p:nvPr>
        </p:nvSpPr>
        <p:spPr>
          <a:xfrm>
            <a:off x="561111" y="6391838"/>
            <a:ext cx="3644282" cy="304801"/>
          </a:xfrm>
        </p:spPr>
        <p:txBody>
          <a:bodyPr/>
          <a:lstStyle/>
          <a:p>
            <a:endParaRPr lang="el-GR"/>
          </a:p>
        </p:txBody>
      </p:sp>
      <p:sp>
        <p:nvSpPr>
          <p:cNvPr id="9" name="Slide Number Placeholder 8"/>
          <p:cNvSpPr>
            <a:spLocks noGrp="1"/>
          </p:cNvSpPr>
          <p:nvPr>
            <p:ph type="sldNum" sz="quarter" idx="12"/>
          </p:nvPr>
        </p:nvSpPr>
        <p:spPr/>
        <p:txBody>
          <a:bodyPr/>
          <a:lstStyle/>
          <a:p>
            <a:fld id="{EF19AC20-82EE-4995-A681-C3F44F86D7BF}" type="slidenum">
              <a:rPr lang="el-GR" smtClean="0"/>
              <a:t>‹#›</a:t>
            </a:fld>
            <a:endParaRPr lang="el-GR"/>
          </a:p>
        </p:txBody>
      </p:sp>
    </p:spTree>
    <p:extLst>
      <p:ext uri="{BB962C8B-B14F-4D97-AF65-F5344CB8AC3E}">
        <p14:creationId xmlns:p14="http://schemas.microsoft.com/office/powerpoint/2010/main" val="32014019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1A75EA55-BD62-469E-8421-A19E18A82136}" type="datetimeFigureOut">
              <a:rPr lang="el-GR" smtClean="0"/>
              <a:t>21/1/2022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F19AC20-82EE-4995-A681-C3F44F86D7BF}" type="slidenum">
              <a:rPr lang="el-GR" smtClean="0"/>
              <a:t>‹#›</a:t>
            </a:fld>
            <a:endParaRPr lang="el-GR"/>
          </a:p>
        </p:txBody>
      </p:sp>
    </p:spTree>
    <p:extLst>
      <p:ext uri="{BB962C8B-B14F-4D97-AF65-F5344CB8AC3E}">
        <p14:creationId xmlns:p14="http://schemas.microsoft.com/office/powerpoint/2010/main" val="23138402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1A75EA55-BD62-469E-8421-A19E18A82136}" type="datetimeFigureOut">
              <a:rPr lang="el-GR" smtClean="0"/>
              <a:t>21/1/2022</a:t>
            </a:fld>
            <a:endParaRPr lang="el-GR"/>
          </a:p>
        </p:txBody>
      </p:sp>
      <p:sp>
        <p:nvSpPr>
          <p:cNvPr id="5" name="Footer Placeholder 4"/>
          <p:cNvSpPr>
            <a:spLocks noGrp="1"/>
          </p:cNvSpPr>
          <p:nvPr>
            <p:ph type="ftr" sz="quarter" idx="11"/>
          </p:nvPr>
        </p:nvSpPr>
        <p:spPr/>
        <p:txBody>
          <a:bodyPr/>
          <a:lstStyle/>
          <a:p>
            <a:endParaRPr lang="el-G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F19AC20-82EE-4995-A681-C3F44F86D7BF}" type="slidenum">
              <a:rPr lang="el-GR" smtClean="0"/>
              <a:t>‹#›</a:t>
            </a:fld>
            <a:endParaRPr lang="el-GR"/>
          </a:p>
        </p:txBody>
      </p:sp>
    </p:spTree>
    <p:extLst>
      <p:ext uri="{BB962C8B-B14F-4D97-AF65-F5344CB8AC3E}">
        <p14:creationId xmlns:p14="http://schemas.microsoft.com/office/powerpoint/2010/main" val="293986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1A75EA55-BD62-469E-8421-A19E18A82136}" type="datetimeFigureOut">
              <a:rPr lang="el-GR" smtClean="0"/>
              <a:t>21/1/2022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F19AC20-82EE-4995-A681-C3F44F86D7BF}" type="slidenum">
              <a:rPr lang="el-GR" smtClean="0"/>
              <a:t>‹#›</a:t>
            </a:fld>
            <a:endParaRPr lang="el-GR"/>
          </a:p>
        </p:txBody>
      </p:sp>
    </p:spTree>
    <p:extLst>
      <p:ext uri="{BB962C8B-B14F-4D97-AF65-F5344CB8AC3E}">
        <p14:creationId xmlns:p14="http://schemas.microsoft.com/office/powerpoint/2010/main" val="561917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1A75EA55-BD62-469E-8421-A19E18A82136}" type="datetimeFigureOut">
              <a:rPr lang="el-GR" smtClean="0"/>
              <a:t>21/1/2022</a:t>
            </a:fld>
            <a:endParaRPr lang="el-GR"/>
          </a:p>
        </p:txBody>
      </p:sp>
      <p:sp>
        <p:nvSpPr>
          <p:cNvPr id="5" name="Footer Placeholder 4"/>
          <p:cNvSpPr>
            <a:spLocks noGrp="1"/>
          </p:cNvSpPr>
          <p:nvPr>
            <p:ph type="ftr" sz="quarter" idx="11"/>
          </p:nvPr>
        </p:nvSpPr>
        <p:spPr/>
        <p:txBody>
          <a:bodyPr/>
          <a:lstStyle/>
          <a:p>
            <a:endParaRPr lang="el-G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F19AC20-82EE-4995-A681-C3F44F86D7BF}" type="slidenum">
              <a:rPr lang="el-GR" smtClean="0"/>
              <a:t>‹#›</a:t>
            </a:fld>
            <a:endParaRPr lang="el-GR"/>
          </a:p>
        </p:txBody>
      </p:sp>
    </p:spTree>
    <p:extLst>
      <p:ext uri="{BB962C8B-B14F-4D97-AF65-F5344CB8AC3E}">
        <p14:creationId xmlns:p14="http://schemas.microsoft.com/office/powerpoint/2010/main" val="2283301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1A75EA55-BD62-469E-8421-A19E18A82136}" type="datetimeFigureOut">
              <a:rPr lang="el-GR" smtClean="0"/>
              <a:t>21/1/2022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F19AC20-82EE-4995-A681-C3F44F86D7BF}" type="slidenum">
              <a:rPr lang="el-GR" smtClean="0"/>
              <a:t>‹#›</a:t>
            </a:fld>
            <a:endParaRPr lang="el-GR"/>
          </a:p>
        </p:txBody>
      </p:sp>
    </p:spTree>
    <p:extLst>
      <p:ext uri="{BB962C8B-B14F-4D97-AF65-F5344CB8AC3E}">
        <p14:creationId xmlns:p14="http://schemas.microsoft.com/office/powerpoint/2010/main" val="1959385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1A75EA55-BD62-469E-8421-A19E18A82136}" type="datetimeFigureOut">
              <a:rPr lang="el-GR" smtClean="0"/>
              <a:t>21/1/2022</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EF19AC20-82EE-4995-A681-C3F44F86D7BF}" type="slidenum">
              <a:rPr lang="el-GR" smtClean="0"/>
              <a:t>‹#›</a:t>
            </a:fld>
            <a:endParaRPr lang="el-GR"/>
          </a:p>
        </p:txBody>
      </p:sp>
    </p:spTree>
    <p:extLst>
      <p:ext uri="{BB962C8B-B14F-4D97-AF65-F5344CB8AC3E}">
        <p14:creationId xmlns:p14="http://schemas.microsoft.com/office/powerpoint/2010/main" val="1324769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1A75EA55-BD62-469E-8421-A19E18A82136}" type="datetimeFigureOut">
              <a:rPr lang="el-GR" smtClean="0"/>
              <a:t>21/1/2022</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EF19AC20-82EE-4995-A681-C3F44F86D7BF}" type="slidenum">
              <a:rPr lang="el-GR" smtClean="0"/>
              <a:t>‹#›</a:t>
            </a:fld>
            <a:endParaRPr lang="el-GR"/>
          </a:p>
        </p:txBody>
      </p:sp>
    </p:spTree>
    <p:extLst>
      <p:ext uri="{BB962C8B-B14F-4D97-AF65-F5344CB8AC3E}">
        <p14:creationId xmlns:p14="http://schemas.microsoft.com/office/powerpoint/2010/main" val="2673686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75EA55-BD62-469E-8421-A19E18A82136}" type="datetimeFigureOut">
              <a:rPr lang="el-GR" smtClean="0"/>
              <a:t>21/1/2022</a:t>
            </a:fld>
            <a:endParaRPr lang="el-GR"/>
          </a:p>
        </p:txBody>
      </p:sp>
      <p:sp>
        <p:nvSpPr>
          <p:cNvPr id="3" name="Footer Placeholder 2"/>
          <p:cNvSpPr>
            <a:spLocks noGrp="1"/>
          </p:cNvSpPr>
          <p:nvPr>
            <p:ph type="ftr" sz="quarter" idx="11"/>
          </p:nvPr>
        </p:nvSpPr>
        <p:spPr/>
        <p:txBody>
          <a:bodyPr/>
          <a:lstStyle/>
          <a:p>
            <a:endParaRPr lang="el-G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EF19AC20-82EE-4995-A681-C3F44F86D7BF}" type="slidenum">
              <a:rPr lang="el-GR" smtClean="0"/>
              <a:t>‹#›</a:t>
            </a:fld>
            <a:endParaRPr lang="el-GR"/>
          </a:p>
        </p:txBody>
      </p:sp>
    </p:spTree>
    <p:extLst>
      <p:ext uri="{BB962C8B-B14F-4D97-AF65-F5344CB8AC3E}">
        <p14:creationId xmlns:p14="http://schemas.microsoft.com/office/powerpoint/2010/main" val="26891974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1A75EA55-BD62-469E-8421-A19E18A82136}" type="datetimeFigureOut">
              <a:rPr lang="el-GR" smtClean="0"/>
              <a:t>21/1/2022</a:t>
            </a:fld>
            <a:endParaRPr lang="el-GR"/>
          </a:p>
        </p:txBody>
      </p:sp>
      <p:sp>
        <p:nvSpPr>
          <p:cNvPr id="6" name="Footer Placeholder 5"/>
          <p:cNvSpPr>
            <a:spLocks noGrp="1"/>
          </p:cNvSpPr>
          <p:nvPr>
            <p:ph type="ftr" sz="quarter" idx="11"/>
          </p:nvPr>
        </p:nvSpPr>
        <p:spPr/>
        <p:txBody>
          <a:bodyPr/>
          <a:lstStyle/>
          <a:p>
            <a:endParaRPr lang="el-G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EF19AC20-82EE-4995-A681-C3F44F86D7BF}" type="slidenum">
              <a:rPr lang="el-GR" smtClean="0"/>
              <a:t>‹#›</a:t>
            </a:fld>
            <a:endParaRPr lang="el-GR"/>
          </a:p>
        </p:txBody>
      </p:sp>
    </p:spTree>
    <p:extLst>
      <p:ext uri="{BB962C8B-B14F-4D97-AF65-F5344CB8AC3E}">
        <p14:creationId xmlns:p14="http://schemas.microsoft.com/office/powerpoint/2010/main" val="1576399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1A75EA55-BD62-469E-8421-A19E18A82136}" type="datetimeFigureOut">
              <a:rPr lang="el-GR" smtClean="0"/>
              <a:t>21/1/2022</a:t>
            </a:fld>
            <a:endParaRPr lang="el-GR"/>
          </a:p>
        </p:txBody>
      </p:sp>
      <p:sp>
        <p:nvSpPr>
          <p:cNvPr id="6" name="Footer Placeholder 5"/>
          <p:cNvSpPr>
            <a:spLocks noGrp="1"/>
          </p:cNvSpPr>
          <p:nvPr>
            <p:ph type="ftr" sz="quarter" idx="11"/>
          </p:nvPr>
        </p:nvSpPr>
        <p:spPr/>
        <p:txBody>
          <a:bodyPr/>
          <a:lstStyle/>
          <a:p>
            <a:endParaRPr lang="el-G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EF19AC20-82EE-4995-A681-C3F44F86D7BF}" type="slidenum">
              <a:rPr lang="el-GR" smtClean="0"/>
              <a:t>‹#›</a:t>
            </a:fld>
            <a:endParaRPr lang="el-GR"/>
          </a:p>
        </p:txBody>
      </p:sp>
    </p:spTree>
    <p:extLst>
      <p:ext uri="{BB962C8B-B14F-4D97-AF65-F5344CB8AC3E}">
        <p14:creationId xmlns:p14="http://schemas.microsoft.com/office/powerpoint/2010/main" val="2627196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1A75EA55-BD62-469E-8421-A19E18A82136}" type="datetimeFigureOut">
              <a:rPr lang="el-GR" smtClean="0"/>
              <a:t>21/1/2022</a:t>
            </a:fld>
            <a:endParaRPr lang="el-G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l-G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EF19AC20-82EE-4995-A681-C3F44F86D7BF}" type="slidenum">
              <a:rPr lang="el-GR" smtClean="0"/>
              <a:t>‹#›</a:t>
            </a:fld>
            <a:endParaRPr lang="el-GR"/>
          </a:p>
        </p:txBody>
      </p:sp>
    </p:spTree>
    <p:extLst>
      <p:ext uri="{BB962C8B-B14F-4D97-AF65-F5344CB8AC3E}">
        <p14:creationId xmlns:p14="http://schemas.microsoft.com/office/powerpoint/2010/main" val="3062299356"/>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EDCB104-2265-40EB-99FA-5C6A127FD19D}"/>
              </a:ext>
            </a:extLst>
          </p:cNvPr>
          <p:cNvSpPr>
            <a:spLocks noGrp="1"/>
          </p:cNvSpPr>
          <p:nvPr>
            <p:ph type="ctrTitle"/>
          </p:nvPr>
        </p:nvSpPr>
        <p:spPr>
          <a:xfrm>
            <a:off x="3204642" y="2353641"/>
            <a:ext cx="5782716" cy="2150719"/>
          </a:xfrm>
          <a:noFill/>
        </p:spPr>
        <p:txBody>
          <a:bodyPr anchor="ctr">
            <a:normAutofit fontScale="90000"/>
          </a:bodyPr>
          <a:lstStyle/>
          <a:p>
            <a:endParaRPr lang="el-GR" sz="3600" dirty="0">
              <a:solidFill>
                <a:srgbClr val="080808"/>
              </a:solidFill>
            </a:endParaRPr>
          </a:p>
          <a:p>
            <a:r>
              <a:rPr lang="el-GR" dirty="0"/>
              <a:t>Σχεδιασμός γλωσσικού μαθήματος</a:t>
            </a:r>
          </a:p>
        </p:txBody>
      </p:sp>
      <p:sp>
        <p:nvSpPr>
          <p:cNvPr id="3" name="Υπότιτλος 2">
            <a:extLst>
              <a:ext uri="{FF2B5EF4-FFF2-40B4-BE49-F238E27FC236}">
                <a16:creationId xmlns:a16="http://schemas.microsoft.com/office/drawing/2014/main" id="{500D8C13-11C4-4AD8-9F0C-CC5AA0FD25E2}"/>
              </a:ext>
            </a:extLst>
          </p:cNvPr>
          <p:cNvSpPr>
            <a:spLocks noGrp="1"/>
          </p:cNvSpPr>
          <p:nvPr>
            <p:ph type="subTitle" idx="1"/>
          </p:nvPr>
        </p:nvSpPr>
        <p:spPr>
          <a:xfrm>
            <a:off x="4439633" y="4518923"/>
            <a:ext cx="3312734" cy="1141851"/>
          </a:xfrm>
          <a:noFill/>
        </p:spPr>
        <p:txBody>
          <a:bodyPr>
            <a:normAutofit/>
          </a:bodyPr>
          <a:lstStyle/>
          <a:p>
            <a:endParaRPr lang="el-GR" sz="2000">
              <a:solidFill>
                <a:srgbClr val="080808"/>
              </a:solidFill>
            </a:endParaRPr>
          </a:p>
        </p:txBody>
      </p:sp>
    </p:spTree>
    <p:extLst>
      <p:ext uri="{BB962C8B-B14F-4D97-AF65-F5344CB8AC3E}">
        <p14:creationId xmlns:p14="http://schemas.microsoft.com/office/powerpoint/2010/main" val="263153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8BFA0-DF40-453B-825A-CD14177682D6}"/>
              </a:ext>
            </a:extLst>
          </p:cNvPr>
          <p:cNvSpPr>
            <a:spLocks noGrp="1"/>
          </p:cNvSpPr>
          <p:nvPr>
            <p:ph type="title"/>
          </p:nvPr>
        </p:nvSpPr>
        <p:spPr>
          <a:xfrm>
            <a:off x="1154954" y="973668"/>
            <a:ext cx="8761413" cy="706964"/>
          </a:xfrm>
        </p:spPr>
        <p:txBody>
          <a:bodyPr>
            <a:normAutofit/>
          </a:bodyPr>
          <a:lstStyle/>
          <a:p>
            <a:r>
              <a:rPr lang="el-GR">
                <a:solidFill>
                  <a:srgbClr val="EBEBEB"/>
                </a:solidFill>
              </a:rPr>
              <a:t>Πρακτικές γραμματισμών</a:t>
            </a:r>
          </a:p>
        </p:txBody>
      </p:sp>
      <p:graphicFrame>
        <p:nvGraphicFramePr>
          <p:cNvPr id="5" name="Content Placeholder 2">
            <a:extLst>
              <a:ext uri="{FF2B5EF4-FFF2-40B4-BE49-F238E27FC236}">
                <a16:creationId xmlns:a16="http://schemas.microsoft.com/office/drawing/2014/main" id="{1B420498-29B1-4225-8EB7-305454EE01E0}"/>
              </a:ext>
            </a:extLst>
          </p:cNvPr>
          <p:cNvGraphicFramePr>
            <a:graphicFrameLocks noGrp="1"/>
          </p:cNvGraphicFramePr>
          <p:nvPr>
            <p:ph idx="1"/>
            <p:extLst>
              <p:ext uri="{D42A27DB-BD31-4B8C-83A1-F6EECF244321}">
                <p14:modId xmlns:p14="http://schemas.microsoft.com/office/powerpoint/2010/main" val="3101610315"/>
              </p:ext>
            </p:extLst>
          </p:nvPr>
        </p:nvGraphicFramePr>
        <p:xfrm>
          <a:off x="1286934" y="2925232"/>
          <a:ext cx="9625383" cy="30864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53329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EE408CD-A040-4B3D-8087-FDDE2CF0CCF5}"/>
              </a:ext>
            </a:extLst>
          </p:cNvPr>
          <p:cNvSpPr>
            <a:spLocks noGrp="1"/>
          </p:cNvSpPr>
          <p:nvPr>
            <p:ph type="title"/>
          </p:nvPr>
        </p:nvSpPr>
        <p:spPr/>
        <p:txBody>
          <a:bodyPr/>
          <a:lstStyle/>
          <a:p>
            <a:r>
              <a:rPr lang="el-GR" dirty="0"/>
              <a:t>Πρακτικές για Τοποθετημένη Πρακτική</a:t>
            </a:r>
          </a:p>
        </p:txBody>
      </p:sp>
      <p:sp>
        <p:nvSpPr>
          <p:cNvPr id="3" name="Θέση περιεχομένου 2">
            <a:extLst>
              <a:ext uri="{FF2B5EF4-FFF2-40B4-BE49-F238E27FC236}">
                <a16:creationId xmlns:a16="http://schemas.microsoft.com/office/drawing/2014/main" id="{3AD30A1C-4D8F-44C5-90F9-359D3DC9A25A}"/>
              </a:ext>
            </a:extLst>
          </p:cNvPr>
          <p:cNvSpPr>
            <a:spLocks noGrp="1"/>
          </p:cNvSpPr>
          <p:nvPr>
            <p:ph idx="1"/>
          </p:nvPr>
        </p:nvSpPr>
        <p:spPr/>
        <p:txBody>
          <a:bodyPr>
            <a:normAutofit fontScale="85000" lnSpcReduction="10000"/>
          </a:bodyPr>
          <a:lstStyle/>
          <a:p>
            <a:r>
              <a:rPr lang="el-GR" dirty="0"/>
              <a:t>να χρησιμοποιούνται κείμενα με τα οποία έρχονται σε επαφή στην καθημερινότητά τους οι μαθητές/</a:t>
            </a:r>
            <a:r>
              <a:rPr lang="el-GR" dirty="0" err="1"/>
              <a:t>τριες</a:t>
            </a:r>
            <a:r>
              <a:rPr lang="el-GR" dirty="0"/>
              <a:t>, ώστε να αξιοποιήσουν την εμπειρία τους από κείμενα της καθημερινής τους ζωής και του ευρύτερου κοινωνικού χώρου, που εξασφαλίζουν το ενδιαφέρον και τη συμμετοχή τους στη μάθηση.</a:t>
            </a:r>
          </a:p>
          <a:p>
            <a:r>
              <a:rPr lang="el-GR" dirty="0"/>
              <a:t>Θα πρέπει να χαρακτηρίζονται από </a:t>
            </a:r>
            <a:r>
              <a:rPr lang="el-GR" b="1" dirty="0"/>
              <a:t>γλωσσική ποικιλία</a:t>
            </a:r>
          </a:p>
          <a:p>
            <a:r>
              <a:rPr lang="el-GR" dirty="0"/>
              <a:t>=&gt; όχι μόνο λογοτεχνικά αλλά από τον ευρύτερο κοινωνικό χώρο</a:t>
            </a:r>
          </a:p>
          <a:p>
            <a:r>
              <a:rPr lang="el-GR" dirty="0"/>
              <a:t>Παρουσίαση με τη μορφή που κυκλοφορούν στον κοινωνικό χώρο</a:t>
            </a:r>
          </a:p>
          <a:p>
            <a:r>
              <a:rPr lang="el-GR" dirty="0"/>
              <a:t>Αντιπροσώπευση ειδών λόγου που κυκλοφορούν: Λογοτεχνικά, πληροφοριακά, κείμενα εκφραστικού λόγου, κείμενα πειθούς</a:t>
            </a:r>
          </a:p>
          <a:p>
            <a:r>
              <a:rPr lang="el-GR" dirty="0"/>
              <a:t>Αντιπροσώπευση ειδών κειμένου: Αφηγηματικά, περιγραφικά, </a:t>
            </a:r>
            <a:r>
              <a:rPr lang="el-GR" dirty="0" err="1"/>
              <a:t>επιχειρηματολογικά</a:t>
            </a:r>
            <a:endParaRPr lang="el-GR" dirty="0"/>
          </a:p>
          <a:p>
            <a:r>
              <a:rPr lang="el-GR" dirty="0"/>
              <a:t>Κείμενα που αξιοποιούν τος νέες τεχνολογίες στην παρουσίασή τους (</a:t>
            </a:r>
            <a:r>
              <a:rPr lang="el-GR" dirty="0" err="1"/>
              <a:t>πολυτροπικότητα</a:t>
            </a:r>
            <a:r>
              <a:rPr lang="el-GR" dirty="0"/>
              <a:t>)</a:t>
            </a:r>
          </a:p>
        </p:txBody>
      </p:sp>
    </p:spTree>
    <p:extLst>
      <p:ext uri="{BB962C8B-B14F-4D97-AF65-F5344CB8AC3E}">
        <p14:creationId xmlns:p14="http://schemas.microsoft.com/office/powerpoint/2010/main" val="5120945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544C3-A310-4636-852C-67FC79B87188}"/>
              </a:ext>
            </a:extLst>
          </p:cNvPr>
          <p:cNvSpPr>
            <a:spLocks noGrp="1"/>
          </p:cNvSpPr>
          <p:nvPr>
            <p:ph type="title"/>
          </p:nvPr>
        </p:nvSpPr>
        <p:spPr/>
        <p:txBody>
          <a:bodyPr/>
          <a:lstStyle/>
          <a:p>
            <a:r>
              <a:rPr lang="el-GR" dirty="0"/>
              <a:t>Αντιπροσώπευση στο διδακτικό υλικό</a:t>
            </a:r>
          </a:p>
        </p:txBody>
      </p:sp>
      <p:sp>
        <p:nvSpPr>
          <p:cNvPr id="3" name="Text Placeholder 2">
            <a:extLst>
              <a:ext uri="{FF2B5EF4-FFF2-40B4-BE49-F238E27FC236}">
                <a16:creationId xmlns:a16="http://schemas.microsoft.com/office/drawing/2014/main" id="{262DC6C7-F586-4B53-890C-1F86FBF57B16}"/>
              </a:ext>
            </a:extLst>
          </p:cNvPr>
          <p:cNvSpPr>
            <a:spLocks noGrp="1"/>
          </p:cNvSpPr>
          <p:nvPr>
            <p:ph type="body" idx="1"/>
          </p:nvPr>
        </p:nvSpPr>
        <p:spPr/>
        <p:txBody>
          <a:bodyPr/>
          <a:lstStyle/>
          <a:p>
            <a:r>
              <a:rPr lang="el-GR" dirty="0"/>
              <a:t>Είδη λόγου</a:t>
            </a:r>
          </a:p>
        </p:txBody>
      </p:sp>
      <p:sp>
        <p:nvSpPr>
          <p:cNvPr id="4" name="Text Placeholder 3">
            <a:extLst>
              <a:ext uri="{FF2B5EF4-FFF2-40B4-BE49-F238E27FC236}">
                <a16:creationId xmlns:a16="http://schemas.microsoft.com/office/drawing/2014/main" id="{AF83A0A8-272A-44BC-8C23-87F9316F81E6}"/>
              </a:ext>
            </a:extLst>
          </p:cNvPr>
          <p:cNvSpPr>
            <a:spLocks noGrp="1"/>
          </p:cNvSpPr>
          <p:nvPr>
            <p:ph type="body" sz="half" idx="15"/>
          </p:nvPr>
        </p:nvSpPr>
        <p:spPr/>
        <p:txBody>
          <a:bodyPr>
            <a:normAutofit fontScale="85000" lnSpcReduction="20000"/>
          </a:bodyPr>
          <a:lstStyle/>
          <a:p>
            <a:r>
              <a:rPr lang="el-GR" b="1" dirty="0"/>
              <a:t>Λογοτεχνικά</a:t>
            </a:r>
            <a:r>
              <a:rPr lang="el-GR" dirty="0"/>
              <a:t>: αποσπάσματα από μυθιστορήματα, διηγήματα, ποιήματα, θεατρικοί διάλογοι κτλ.</a:t>
            </a:r>
          </a:p>
          <a:p>
            <a:r>
              <a:rPr lang="el-GR" b="1" dirty="0"/>
              <a:t>Εκφραστικός λόγος: </a:t>
            </a:r>
            <a:r>
              <a:rPr lang="el-GR" dirty="0"/>
              <a:t>ημερολόγια, αυτοβιογραφίες, αυθόρμητες ομολογίες, συνεντεύξεις, άτυπες συζητήσεις</a:t>
            </a:r>
          </a:p>
          <a:p>
            <a:r>
              <a:rPr lang="el-GR" b="1" dirty="0"/>
              <a:t>Λόγος πειθούς</a:t>
            </a:r>
            <a:r>
              <a:rPr lang="el-GR" dirty="0"/>
              <a:t>:  λόγοι πολιτικών και στρατιωτικών ηγετών, διαφημίσεις </a:t>
            </a:r>
            <a:r>
              <a:rPr lang="el-GR" dirty="0" err="1"/>
              <a:t>κτλ</a:t>
            </a:r>
            <a:endParaRPr lang="el-GR" dirty="0"/>
          </a:p>
          <a:p>
            <a:r>
              <a:rPr lang="el-GR" b="1" dirty="0"/>
              <a:t>Πληροφοριακός λόγος</a:t>
            </a:r>
            <a:r>
              <a:rPr lang="el-GR" dirty="0"/>
              <a:t>: ειδησεογραφικά κείμενα των μέσων ενημέρωσης, λήμματα εγκυκλοπαίδειας, τεχνικά κείμενα, αγγελίες και ανακοινώσεις,  οδηγίες διαφόρων ειδών, χάρτες κτλ.</a:t>
            </a:r>
          </a:p>
        </p:txBody>
      </p:sp>
      <p:sp>
        <p:nvSpPr>
          <p:cNvPr id="5" name="Text Placeholder 4">
            <a:extLst>
              <a:ext uri="{FF2B5EF4-FFF2-40B4-BE49-F238E27FC236}">
                <a16:creationId xmlns:a16="http://schemas.microsoft.com/office/drawing/2014/main" id="{F5D29A27-D57B-4EDB-AC3B-7954A9FE00D1}"/>
              </a:ext>
            </a:extLst>
          </p:cNvPr>
          <p:cNvSpPr>
            <a:spLocks noGrp="1"/>
          </p:cNvSpPr>
          <p:nvPr>
            <p:ph type="body" sz="quarter" idx="3"/>
          </p:nvPr>
        </p:nvSpPr>
        <p:spPr/>
        <p:txBody>
          <a:bodyPr/>
          <a:lstStyle/>
          <a:p>
            <a:r>
              <a:rPr lang="el-GR" dirty="0"/>
              <a:t>Είδη κειμένου (γένη λόγου)</a:t>
            </a:r>
          </a:p>
        </p:txBody>
      </p:sp>
      <p:sp>
        <p:nvSpPr>
          <p:cNvPr id="6" name="Text Placeholder 5">
            <a:extLst>
              <a:ext uri="{FF2B5EF4-FFF2-40B4-BE49-F238E27FC236}">
                <a16:creationId xmlns:a16="http://schemas.microsoft.com/office/drawing/2014/main" id="{7D0BDE91-A0E4-421E-9E70-7FFDF5ACACB9}"/>
              </a:ext>
            </a:extLst>
          </p:cNvPr>
          <p:cNvSpPr>
            <a:spLocks noGrp="1"/>
          </p:cNvSpPr>
          <p:nvPr>
            <p:ph type="body" sz="half" idx="16"/>
          </p:nvPr>
        </p:nvSpPr>
        <p:spPr/>
        <p:txBody>
          <a:bodyPr>
            <a:normAutofit lnSpcReduction="10000"/>
          </a:bodyPr>
          <a:lstStyle/>
          <a:p>
            <a:r>
              <a:rPr lang="el-GR" b="1" dirty="0"/>
              <a:t>αφήγηση</a:t>
            </a:r>
            <a:r>
              <a:rPr lang="el-GR" dirty="0"/>
              <a:t> : παραμύθια, μύθοι, παραδόσεις, </a:t>
            </a:r>
            <a:r>
              <a:rPr lang="el-GR" dirty="0" err="1"/>
              <a:t>αναδιηγήσεις</a:t>
            </a:r>
            <a:r>
              <a:rPr lang="el-GR" dirty="0"/>
              <a:t>, διηγήματα, ιστορικές αφηγήσεις, κτλ.</a:t>
            </a:r>
          </a:p>
          <a:p>
            <a:r>
              <a:rPr lang="el-GR" b="1" dirty="0"/>
              <a:t>Περιγραφή:</a:t>
            </a:r>
            <a:r>
              <a:rPr lang="el-GR" dirty="0"/>
              <a:t> συνταγές, οδηγίες, κανονισμοί, κανόνες παιχνιδιού, μικρές αγγελίες, λογοτεχνικές ή δημοσιογραφικές περιγραφές προσώπων, διαδικασιών, τόπων κτλ. </a:t>
            </a:r>
          </a:p>
          <a:p>
            <a:r>
              <a:rPr lang="el-GR" b="1" dirty="0"/>
              <a:t>Επιχειρηματολογία:</a:t>
            </a:r>
            <a:r>
              <a:rPr lang="el-GR" dirty="0"/>
              <a:t> διαφημίσεις, λόγοι </a:t>
            </a:r>
            <a:r>
              <a:rPr lang="el-GR" dirty="0" err="1"/>
              <a:t>κτλ</a:t>
            </a:r>
            <a:endParaRPr lang="el-GR" dirty="0"/>
          </a:p>
        </p:txBody>
      </p:sp>
      <p:sp>
        <p:nvSpPr>
          <p:cNvPr id="7" name="Text Placeholder 6">
            <a:extLst>
              <a:ext uri="{FF2B5EF4-FFF2-40B4-BE49-F238E27FC236}">
                <a16:creationId xmlns:a16="http://schemas.microsoft.com/office/drawing/2014/main" id="{A368E5E9-90E4-4A19-BB9E-3E2D2D56C85B}"/>
              </a:ext>
            </a:extLst>
          </p:cNvPr>
          <p:cNvSpPr>
            <a:spLocks noGrp="1"/>
          </p:cNvSpPr>
          <p:nvPr>
            <p:ph type="body" sz="quarter" idx="13"/>
          </p:nvPr>
        </p:nvSpPr>
        <p:spPr/>
        <p:txBody>
          <a:bodyPr/>
          <a:lstStyle/>
          <a:p>
            <a:r>
              <a:rPr lang="el-GR" dirty="0" err="1"/>
              <a:t>πολυτροπικά</a:t>
            </a:r>
            <a:r>
              <a:rPr lang="el-GR" dirty="0"/>
              <a:t> κείμενα</a:t>
            </a:r>
          </a:p>
        </p:txBody>
      </p:sp>
      <p:sp>
        <p:nvSpPr>
          <p:cNvPr id="8" name="Text Placeholder 7">
            <a:extLst>
              <a:ext uri="{FF2B5EF4-FFF2-40B4-BE49-F238E27FC236}">
                <a16:creationId xmlns:a16="http://schemas.microsoft.com/office/drawing/2014/main" id="{CB5A8834-D735-4BF4-80FF-835350692DDA}"/>
              </a:ext>
            </a:extLst>
          </p:cNvPr>
          <p:cNvSpPr>
            <a:spLocks noGrp="1"/>
          </p:cNvSpPr>
          <p:nvPr>
            <p:ph type="body" sz="half" idx="17"/>
          </p:nvPr>
        </p:nvSpPr>
        <p:spPr/>
        <p:txBody>
          <a:bodyPr/>
          <a:lstStyle/>
          <a:p>
            <a:r>
              <a:rPr lang="el-GR" b="1" dirty="0"/>
              <a:t>Κείμενα στα οποία υπάρχει οργανική σχέση κειμένου και εικόνας</a:t>
            </a:r>
            <a:r>
              <a:rPr lang="el-GR" dirty="0"/>
              <a:t>: άρθρα εφημερίδας, διαφημίσεις, εικονογραφημένες ιστορίες, κάρτες, αφίσες, χάρτες </a:t>
            </a:r>
            <a:r>
              <a:rPr lang="el-GR" dirty="0" err="1"/>
              <a:t>κτλ</a:t>
            </a:r>
            <a:endParaRPr lang="el-GR" dirty="0"/>
          </a:p>
        </p:txBody>
      </p:sp>
    </p:spTree>
    <p:extLst>
      <p:ext uri="{BB962C8B-B14F-4D97-AF65-F5344CB8AC3E}">
        <p14:creationId xmlns:p14="http://schemas.microsoft.com/office/powerpoint/2010/main" val="19683676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7F7BC3-3FB2-4094-AA89-577F74DE91A9}"/>
              </a:ext>
            </a:extLst>
          </p:cNvPr>
          <p:cNvSpPr>
            <a:spLocks noGrp="1"/>
          </p:cNvSpPr>
          <p:nvPr>
            <p:ph type="title"/>
          </p:nvPr>
        </p:nvSpPr>
        <p:spPr/>
        <p:txBody>
          <a:bodyPr/>
          <a:lstStyle/>
          <a:p>
            <a:r>
              <a:rPr lang="el-GR" dirty="0"/>
              <a:t>Πρακτικές Ανοιχτής Διδασκαλίας</a:t>
            </a:r>
          </a:p>
        </p:txBody>
      </p:sp>
      <p:sp>
        <p:nvSpPr>
          <p:cNvPr id="3" name="Θέση περιεχομένου 2">
            <a:extLst>
              <a:ext uri="{FF2B5EF4-FFF2-40B4-BE49-F238E27FC236}">
                <a16:creationId xmlns:a16="http://schemas.microsoft.com/office/drawing/2014/main" id="{59FBC6D1-CADD-4ED5-8703-ADDFC5453A2D}"/>
              </a:ext>
            </a:extLst>
          </p:cNvPr>
          <p:cNvSpPr>
            <a:spLocks noGrp="1"/>
          </p:cNvSpPr>
          <p:nvPr>
            <p:ph idx="1"/>
          </p:nvPr>
        </p:nvSpPr>
        <p:spPr/>
        <p:txBody>
          <a:bodyPr/>
          <a:lstStyle/>
          <a:p>
            <a:r>
              <a:rPr lang="el-GR" dirty="0"/>
              <a:t>πρακτικές μέσω των οποίων επιχειρείται να εξηγηθεί και να γίνει κατανοητή η λειτουργία των γλωσσικών στοιχείων και μηχανισμών που συμβάλλουν στην οργάνωση, στη σύσταση και την κατανόηση ενός </a:t>
            </a:r>
            <a:r>
              <a:rPr lang="el-GR" dirty="0" err="1"/>
              <a:t>κειμενικού</a:t>
            </a:r>
            <a:r>
              <a:rPr lang="el-GR" dirty="0"/>
              <a:t> είδους με χρήση μεταγλώσσας. </a:t>
            </a:r>
          </a:p>
        </p:txBody>
      </p:sp>
    </p:spTree>
    <p:extLst>
      <p:ext uri="{BB962C8B-B14F-4D97-AF65-F5344CB8AC3E}">
        <p14:creationId xmlns:p14="http://schemas.microsoft.com/office/powerpoint/2010/main" val="30866282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A79E0-1280-4E27-B7EF-2FA2CE611E3A}"/>
              </a:ext>
            </a:extLst>
          </p:cNvPr>
          <p:cNvSpPr>
            <a:spLocks noGrp="1"/>
          </p:cNvSpPr>
          <p:nvPr>
            <p:ph type="title"/>
          </p:nvPr>
        </p:nvSpPr>
        <p:spPr/>
        <p:txBody>
          <a:bodyPr/>
          <a:lstStyle/>
          <a:p>
            <a:r>
              <a:rPr lang="el-GR" dirty="0"/>
              <a:t>Δραστηριότητες συνειδητοποίησης/ ανάδειξης </a:t>
            </a:r>
            <a:r>
              <a:rPr lang="el-GR" dirty="0" err="1"/>
              <a:t>κειμενικής</a:t>
            </a:r>
            <a:r>
              <a:rPr lang="el-GR" dirty="0"/>
              <a:t> υπερδομής</a:t>
            </a:r>
            <a:br>
              <a:rPr lang="el-GR" dirty="0"/>
            </a:br>
            <a:endParaRPr lang="el-GR" dirty="0"/>
          </a:p>
        </p:txBody>
      </p:sp>
      <p:sp>
        <p:nvSpPr>
          <p:cNvPr id="3" name="Content Placeholder 2">
            <a:extLst>
              <a:ext uri="{FF2B5EF4-FFF2-40B4-BE49-F238E27FC236}">
                <a16:creationId xmlns:a16="http://schemas.microsoft.com/office/drawing/2014/main" id="{2FB87061-5DB3-4378-84B3-D28261D9F641}"/>
              </a:ext>
            </a:extLst>
          </p:cNvPr>
          <p:cNvSpPr>
            <a:spLocks noGrp="1"/>
          </p:cNvSpPr>
          <p:nvPr>
            <p:ph idx="1"/>
          </p:nvPr>
        </p:nvSpPr>
        <p:spPr/>
        <p:txBody>
          <a:bodyPr>
            <a:normAutofit fontScale="92500" lnSpcReduction="10000"/>
          </a:bodyPr>
          <a:lstStyle/>
          <a:p>
            <a:r>
              <a:rPr lang="el-GR" dirty="0"/>
              <a:t>ερωτήσεις που αναδεικνύουν  τα </a:t>
            </a:r>
            <a:r>
              <a:rPr lang="el-GR" b="1" dirty="0"/>
              <a:t>βασικά σημεία δομής ενός συγκεκριμένου </a:t>
            </a:r>
            <a:r>
              <a:rPr lang="el-GR" b="1" dirty="0" err="1"/>
              <a:t>κειμενικού</a:t>
            </a:r>
            <a:r>
              <a:rPr lang="el-GR" b="1" dirty="0"/>
              <a:t> είδους (αφηγηματικού, περιγραφικού </a:t>
            </a:r>
            <a:r>
              <a:rPr lang="el-GR" dirty="0"/>
              <a:t>κτλ.), π.χ. βλ. δείγμα εργασίας 1 και 2, ή σαφείς αναφορές των στοιχείων που ο μαθητής/</a:t>
            </a:r>
            <a:r>
              <a:rPr lang="el-GR" dirty="0" err="1"/>
              <a:t>τρια</a:t>
            </a:r>
            <a:r>
              <a:rPr lang="el-GR" dirty="0"/>
              <a:t> θα πρέπει να ελέγχει αν εμπεριέχονται στο κείμενο προς επεξεργασία κάθε φορά., π.χ.  βλ. δείγματα εργασίας 3 και 4. </a:t>
            </a:r>
          </a:p>
          <a:p>
            <a:r>
              <a:rPr lang="el-GR" b="1" dirty="0"/>
              <a:t>Δείγμα εργασίας 1</a:t>
            </a:r>
            <a:r>
              <a:rPr lang="el-GR" dirty="0"/>
              <a:t>: Θέλετε να διηγηθείτε με λίγα λόγια σε ένα φίλο σας την ιστορία που διαβάσατε; Χρειάζεται  δηλαδή να του πείτε:   Ποιος είναι ο βασικός ήρωας και ποια άλλα πρόσωπα παίρνουν μέρος;   Πού και πότε συμβαίνει η ιστορία; </a:t>
            </a:r>
            <a:r>
              <a:rPr lang="el-GR" dirty="0" err="1"/>
              <a:t>Κλπ</a:t>
            </a:r>
            <a:r>
              <a:rPr lang="el-GR" dirty="0"/>
              <a:t> Απαντήστε με μια φράση κάθε ερώτηση και συνδέστε τις φράσεις μεταξύ τους σε ένα κείμενο, για να διηγηθείτε περιληπτικά την ιστορία</a:t>
            </a:r>
          </a:p>
          <a:p>
            <a:r>
              <a:rPr lang="el-GR" b="1" dirty="0"/>
              <a:t>Δείγμα εργασίας 2</a:t>
            </a:r>
            <a:r>
              <a:rPr lang="el-GR" dirty="0"/>
              <a:t>:Διαβάστε προσεκτικά τις προσκλήσεις.  Ποιος μας προσκαλεί;  Για ποιο λόγο μας προσκαλεί;</a:t>
            </a:r>
          </a:p>
        </p:txBody>
      </p:sp>
    </p:spTree>
    <p:extLst>
      <p:ext uri="{BB962C8B-B14F-4D97-AF65-F5344CB8AC3E}">
        <p14:creationId xmlns:p14="http://schemas.microsoft.com/office/powerpoint/2010/main" val="39922945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E68BC-705B-4067-A2BC-F21175711EE0}"/>
              </a:ext>
            </a:extLst>
          </p:cNvPr>
          <p:cNvSpPr>
            <a:spLocks noGrp="1"/>
          </p:cNvSpPr>
          <p:nvPr>
            <p:ph type="title"/>
          </p:nvPr>
        </p:nvSpPr>
        <p:spPr/>
        <p:txBody>
          <a:bodyPr/>
          <a:lstStyle/>
          <a:p>
            <a:r>
              <a:rPr lang="el-GR" dirty="0"/>
              <a:t>Δείγμα εργασίας 3	   Δείγμα εργασίας 4</a:t>
            </a:r>
          </a:p>
        </p:txBody>
      </p:sp>
      <p:sp>
        <p:nvSpPr>
          <p:cNvPr id="3" name="Content Placeholder 2">
            <a:extLst>
              <a:ext uri="{FF2B5EF4-FFF2-40B4-BE49-F238E27FC236}">
                <a16:creationId xmlns:a16="http://schemas.microsoft.com/office/drawing/2014/main" id="{30023E87-EB2B-4FF2-8E7A-658555D954F2}"/>
              </a:ext>
            </a:extLst>
          </p:cNvPr>
          <p:cNvSpPr>
            <a:spLocks noGrp="1"/>
          </p:cNvSpPr>
          <p:nvPr>
            <p:ph sz="half" idx="1"/>
          </p:nvPr>
        </p:nvSpPr>
        <p:spPr/>
        <p:txBody>
          <a:bodyPr>
            <a:normAutofit fontScale="92500" lnSpcReduction="10000"/>
          </a:bodyPr>
          <a:lstStyle/>
          <a:p>
            <a:r>
              <a:rPr lang="el-GR" dirty="0"/>
              <a:t>Για να περιγράψεις ένα χώρο, μπορείς να πεις για το σχήμα του, το μέγεθός του, το χρώμα του και τι υπάρχει μέσα σ’ αυτόν, ξεκινώντας από τη μία πλευρά του έως την άλλη.</a:t>
            </a:r>
          </a:p>
          <a:p>
            <a:r>
              <a:rPr lang="el-GR" dirty="0"/>
              <a:t> Μπορείς ακόμα να πεις σε τι χρησιμεύει ο χώρος αυτός.</a:t>
            </a:r>
          </a:p>
        </p:txBody>
      </p:sp>
      <p:sp>
        <p:nvSpPr>
          <p:cNvPr id="4" name="Content Placeholder 3">
            <a:extLst>
              <a:ext uri="{FF2B5EF4-FFF2-40B4-BE49-F238E27FC236}">
                <a16:creationId xmlns:a16="http://schemas.microsoft.com/office/drawing/2014/main" id="{99CA09C9-E255-4096-AA96-2D31435A4097}"/>
              </a:ext>
            </a:extLst>
          </p:cNvPr>
          <p:cNvSpPr>
            <a:spLocks noGrp="1"/>
          </p:cNvSpPr>
          <p:nvPr>
            <p:ph sz="half" idx="2"/>
          </p:nvPr>
        </p:nvSpPr>
        <p:spPr/>
        <p:txBody>
          <a:bodyPr>
            <a:normAutofit fontScale="92500" lnSpcReduction="10000"/>
          </a:bodyPr>
          <a:lstStyle/>
          <a:p>
            <a:r>
              <a:rPr lang="el-GR" dirty="0"/>
              <a:t>Συζήτησε με το διπλανό σου και γράψε τη γνώμη σου για τη ρύπανση του αέρα από τα καυσαέρια.  </a:t>
            </a:r>
          </a:p>
          <a:p>
            <a:r>
              <a:rPr lang="el-GR" dirty="0"/>
              <a:t>Νομίζω ότι </a:t>
            </a:r>
          </a:p>
          <a:p>
            <a:r>
              <a:rPr lang="el-GR" dirty="0"/>
              <a:t>Η γνώμη μου είναι ότι Λέω τη γνώμη μου………… </a:t>
            </a:r>
          </a:p>
          <a:p>
            <a:r>
              <a:rPr lang="el-GR" dirty="0"/>
              <a:t>Γιατί, επειδή διότι Υποστηρίζω τη γνώμη μου με επιχειρήματα…… </a:t>
            </a:r>
          </a:p>
          <a:p>
            <a:r>
              <a:rPr lang="el-GR" dirty="0"/>
              <a:t>Για το λόγο αυτό, άρα, </a:t>
            </a:r>
          </a:p>
          <a:p>
            <a:r>
              <a:rPr lang="el-GR" dirty="0"/>
              <a:t>επομένως Καταλήγω σε ένα συμπέρασμα…………</a:t>
            </a:r>
          </a:p>
        </p:txBody>
      </p:sp>
    </p:spTree>
    <p:extLst>
      <p:ext uri="{BB962C8B-B14F-4D97-AF65-F5344CB8AC3E}">
        <p14:creationId xmlns:p14="http://schemas.microsoft.com/office/powerpoint/2010/main" val="26572973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14569F2-EE96-462E-B8BA-F40E9B291187}"/>
              </a:ext>
            </a:extLst>
          </p:cNvPr>
          <p:cNvSpPr>
            <a:spLocks noGrp="1"/>
          </p:cNvSpPr>
          <p:nvPr>
            <p:ph type="title"/>
          </p:nvPr>
        </p:nvSpPr>
        <p:spPr/>
        <p:txBody>
          <a:bodyPr/>
          <a:lstStyle/>
          <a:p>
            <a:r>
              <a:rPr lang="el-GR" dirty="0"/>
              <a:t>Δραστηριότητες συνειδητοποίησης λειτουργικής γραμματικής</a:t>
            </a:r>
            <a:br>
              <a:rPr lang="el-GR" dirty="0"/>
            </a:br>
            <a:endParaRPr lang="el-GR" dirty="0"/>
          </a:p>
        </p:txBody>
      </p:sp>
      <p:sp>
        <p:nvSpPr>
          <p:cNvPr id="3" name="Θέση περιεχομένου 2">
            <a:extLst>
              <a:ext uri="{FF2B5EF4-FFF2-40B4-BE49-F238E27FC236}">
                <a16:creationId xmlns:a16="http://schemas.microsoft.com/office/drawing/2014/main" id="{4DD8F4D6-F5DF-43FC-B6EC-2D4D3E9CB1FD}"/>
              </a:ext>
            </a:extLst>
          </p:cNvPr>
          <p:cNvSpPr>
            <a:spLocks noGrp="1"/>
          </p:cNvSpPr>
          <p:nvPr>
            <p:ph idx="1"/>
          </p:nvPr>
        </p:nvSpPr>
        <p:spPr/>
        <p:txBody>
          <a:bodyPr>
            <a:normAutofit fontScale="92500"/>
          </a:bodyPr>
          <a:lstStyle/>
          <a:p>
            <a:pPr marL="0" indent="0">
              <a:buNone/>
            </a:pPr>
            <a:r>
              <a:rPr lang="el-GR" dirty="0"/>
              <a:t>Δραστηριότητες που στοχεύουν στην ανάπτυξη του ενσυνείδητου </a:t>
            </a:r>
            <a:r>
              <a:rPr lang="el-GR" dirty="0" err="1"/>
              <a:t>ελέχγου</a:t>
            </a:r>
            <a:r>
              <a:rPr lang="el-GR" dirty="0"/>
              <a:t> και χειρισμού των γλωσσικών στοιχείων για την επιτέλεση υφολογικής διαφοροποίησης, </a:t>
            </a:r>
            <a:r>
              <a:rPr lang="el-GR" dirty="0" err="1"/>
              <a:t>κειμενικής</a:t>
            </a:r>
            <a:r>
              <a:rPr lang="el-GR" dirty="0"/>
              <a:t> συνοχής και </a:t>
            </a:r>
            <a:r>
              <a:rPr lang="el-GR" dirty="0" err="1"/>
              <a:t>κειμενικής</a:t>
            </a:r>
            <a:r>
              <a:rPr lang="el-GR" dirty="0"/>
              <a:t> διαφοροποίησης.</a:t>
            </a:r>
          </a:p>
          <a:p>
            <a:pPr marL="0" indent="0">
              <a:buNone/>
            </a:pPr>
            <a:r>
              <a:rPr lang="el-GR" b="1" dirty="0"/>
              <a:t>Δείγμα εργασίας 5</a:t>
            </a:r>
            <a:r>
              <a:rPr lang="el-GR" dirty="0"/>
              <a:t>:Παρατήρησες ότι οι μπλε λέξεις στο κείμενο της Χαράς σε βοήθησαν να καταλάβεις πώς είναι η </a:t>
            </a:r>
            <a:r>
              <a:rPr lang="el-GR" dirty="0" err="1"/>
              <a:t>Χωχαρούπα</a:t>
            </a:r>
            <a:r>
              <a:rPr lang="el-GR" dirty="0"/>
              <a:t>; Τις λέξεις αυτές τις λέμε επίθετα.</a:t>
            </a:r>
          </a:p>
          <a:p>
            <a:pPr marL="0" indent="0">
              <a:buNone/>
            </a:pPr>
            <a:r>
              <a:rPr lang="el-GR" b="1" dirty="0"/>
              <a:t>Δείγμα εργασίας 6</a:t>
            </a:r>
            <a:r>
              <a:rPr lang="el-GR" dirty="0"/>
              <a:t>: Ο συγγραφέας διηγείται μια ιστορία που έγινε στο παρελθόν. Φανταστείτε ότι διηγείται το παρακάτω μέρος της ιστορίας σαν να συμβαίνει τώρα. Ξαναγράψτε την ιστορία αλλάζοντας τους χρόνους. Σε ποιο χρόνο θα βάλετε τα ρήματα για να δείξετε ότι τα γεγονότα συμβαίνουν τη στιγμή που μιλάει; </a:t>
            </a:r>
          </a:p>
          <a:p>
            <a:pPr marL="0" indent="0">
              <a:buNone/>
            </a:pPr>
            <a:r>
              <a:rPr lang="el-GR" dirty="0"/>
              <a:t> Ποιος χρόνος είναι καλύτερος για να διηγηθούμε μια ιστορία με πιο ζωντανό τρόπο,  σαν να συμβαίνει τώρα;</a:t>
            </a:r>
          </a:p>
        </p:txBody>
      </p:sp>
    </p:spTree>
    <p:extLst>
      <p:ext uri="{BB962C8B-B14F-4D97-AF65-F5344CB8AC3E}">
        <p14:creationId xmlns:p14="http://schemas.microsoft.com/office/powerpoint/2010/main" val="32728937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D157F3-B652-4B93-BA47-21E5F9A60B9B}"/>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76F8113D-2648-4735-81FA-DF80069DDA59}"/>
              </a:ext>
            </a:extLst>
          </p:cNvPr>
          <p:cNvSpPr>
            <a:spLocks noGrp="1"/>
          </p:cNvSpPr>
          <p:nvPr>
            <p:ph idx="1"/>
          </p:nvPr>
        </p:nvSpPr>
        <p:spPr/>
        <p:txBody>
          <a:bodyPr/>
          <a:lstStyle/>
          <a:p>
            <a:r>
              <a:rPr lang="el-GR" dirty="0"/>
              <a:t>Μεταγλωσσική περιγραφή γραμματικών φαινομένων</a:t>
            </a:r>
          </a:p>
          <a:p>
            <a:pPr marL="0" indent="0">
              <a:buNone/>
            </a:pPr>
            <a:r>
              <a:rPr lang="el-GR" dirty="0"/>
              <a:t>Ρητή διδασκαλία με χρήση μεταγλώσσας της λειτουργίας των </a:t>
            </a:r>
            <a:r>
              <a:rPr lang="el-GR" dirty="0" err="1"/>
              <a:t>μορφοσυντακτικών</a:t>
            </a:r>
            <a:r>
              <a:rPr lang="el-GR" dirty="0"/>
              <a:t>  φαινομένων.</a:t>
            </a:r>
          </a:p>
          <a:p>
            <a:r>
              <a:rPr lang="el-GR" dirty="0" err="1"/>
              <a:t>Μορφοσυντακτικά</a:t>
            </a:r>
            <a:r>
              <a:rPr lang="el-GR" dirty="0"/>
              <a:t> φαινόμενα για </a:t>
            </a:r>
            <a:r>
              <a:rPr lang="el-GR" dirty="0" err="1"/>
              <a:t>επιχειρηματολογικό</a:t>
            </a:r>
            <a:r>
              <a:rPr lang="el-GR" dirty="0"/>
              <a:t> κείμενο, Δ</a:t>
            </a:r>
          </a:p>
          <a:p>
            <a:r>
              <a:rPr lang="el-GR" dirty="0" err="1"/>
              <a:t>Μορφοσυντακτικά</a:t>
            </a:r>
            <a:r>
              <a:rPr lang="el-GR" dirty="0"/>
              <a:t> φαινόμενα για περιγραφικό – καθοδηγητικό κείμενο, Ε</a:t>
            </a:r>
          </a:p>
          <a:p>
            <a:r>
              <a:rPr lang="el-GR" dirty="0" err="1"/>
              <a:t>Μορφοσυντακιτκά</a:t>
            </a:r>
            <a:r>
              <a:rPr lang="el-GR" dirty="0"/>
              <a:t> φαινόμενα για σύνθεση </a:t>
            </a:r>
            <a:r>
              <a:rPr lang="el-GR" dirty="0" err="1"/>
              <a:t>επιχειρηματολογικού</a:t>
            </a:r>
            <a:r>
              <a:rPr lang="el-GR" dirty="0"/>
              <a:t> – περιγραφικού (διαφημιστικού) κειμένου, </a:t>
            </a:r>
            <a:r>
              <a:rPr lang="el-GR" dirty="0" err="1"/>
              <a:t>Στ</a:t>
            </a:r>
            <a:endParaRPr lang="el-GR" dirty="0"/>
          </a:p>
          <a:p>
            <a:pPr marL="0" indent="0">
              <a:buNone/>
            </a:pPr>
            <a:endParaRPr lang="el-GR" dirty="0"/>
          </a:p>
        </p:txBody>
      </p:sp>
    </p:spTree>
    <p:extLst>
      <p:ext uri="{BB962C8B-B14F-4D97-AF65-F5344CB8AC3E}">
        <p14:creationId xmlns:p14="http://schemas.microsoft.com/office/powerpoint/2010/main" val="26097743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D032CF-8302-4D7E-B2DE-3E19221D45F7}"/>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BBBC1876-6258-4D21-AFAD-45267F87C48B}"/>
              </a:ext>
            </a:extLst>
          </p:cNvPr>
          <p:cNvSpPr>
            <a:spLocks noGrp="1"/>
          </p:cNvSpPr>
          <p:nvPr>
            <p:ph idx="1"/>
          </p:nvPr>
        </p:nvSpPr>
        <p:spPr/>
        <p:txBody>
          <a:bodyPr/>
          <a:lstStyle/>
          <a:p>
            <a:r>
              <a:rPr lang="el-GR" dirty="0"/>
              <a:t>Διδασκαλία </a:t>
            </a:r>
            <a:r>
              <a:rPr lang="el-GR" dirty="0" err="1"/>
              <a:t>πολυτροπικής</a:t>
            </a:r>
            <a:r>
              <a:rPr lang="el-GR" dirty="0"/>
              <a:t> επικοινωνίας:</a:t>
            </a:r>
          </a:p>
          <a:p>
            <a:r>
              <a:rPr lang="el-GR" dirty="0"/>
              <a:t>Αφίσα, Β, Χάρτης Ε</a:t>
            </a:r>
          </a:p>
        </p:txBody>
      </p:sp>
    </p:spTree>
    <p:extLst>
      <p:ext uri="{BB962C8B-B14F-4D97-AF65-F5344CB8AC3E}">
        <p14:creationId xmlns:p14="http://schemas.microsoft.com/office/powerpoint/2010/main" val="6259109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88FF1E1-4A93-45D2-8EEF-3D8692AD22DB}"/>
              </a:ext>
            </a:extLst>
          </p:cNvPr>
          <p:cNvSpPr>
            <a:spLocks noGrp="1"/>
          </p:cNvSpPr>
          <p:nvPr>
            <p:ph type="title"/>
          </p:nvPr>
        </p:nvSpPr>
        <p:spPr/>
        <p:txBody>
          <a:bodyPr/>
          <a:lstStyle/>
          <a:p>
            <a:r>
              <a:rPr lang="el-GR" dirty="0"/>
              <a:t>Πρακτικές που αφορούν την Κριτική Πλαισίωση</a:t>
            </a:r>
          </a:p>
        </p:txBody>
      </p:sp>
      <p:sp>
        <p:nvSpPr>
          <p:cNvPr id="3" name="Θέση περιεχομένου 2">
            <a:extLst>
              <a:ext uri="{FF2B5EF4-FFF2-40B4-BE49-F238E27FC236}">
                <a16:creationId xmlns:a16="http://schemas.microsoft.com/office/drawing/2014/main" id="{94354860-2F06-40C6-8FAC-3C3813D528F7}"/>
              </a:ext>
            </a:extLst>
          </p:cNvPr>
          <p:cNvSpPr>
            <a:spLocks noGrp="1"/>
          </p:cNvSpPr>
          <p:nvPr>
            <p:ph idx="1"/>
          </p:nvPr>
        </p:nvSpPr>
        <p:spPr/>
        <p:txBody>
          <a:bodyPr/>
          <a:lstStyle/>
          <a:p>
            <a:r>
              <a:rPr lang="el-GR" dirty="0"/>
              <a:t>Διαφήμιση Ε, </a:t>
            </a:r>
            <a:r>
              <a:rPr lang="el-GR" dirty="0" err="1"/>
              <a:t>Στ</a:t>
            </a:r>
            <a:endParaRPr lang="el-GR" dirty="0"/>
          </a:p>
          <a:p>
            <a:r>
              <a:rPr lang="el-GR" dirty="0" err="1"/>
              <a:t>Επιχειρηματολογικό</a:t>
            </a:r>
            <a:r>
              <a:rPr lang="el-GR" dirty="0"/>
              <a:t> κείμενο </a:t>
            </a:r>
            <a:r>
              <a:rPr lang="el-GR" dirty="0" err="1"/>
              <a:t>Στ</a:t>
            </a:r>
            <a:endParaRPr lang="el-GR" dirty="0"/>
          </a:p>
        </p:txBody>
      </p:sp>
    </p:spTree>
    <p:extLst>
      <p:ext uri="{BB962C8B-B14F-4D97-AF65-F5344CB8AC3E}">
        <p14:creationId xmlns:p14="http://schemas.microsoft.com/office/powerpoint/2010/main" val="2206508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12"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Shape 13">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sp>
      <p:sp>
        <p:nvSpPr>
          <p:cNvPr id="16"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le 1">
            <a:extLst>
              <a:ext uri="{FF2B5EF4-FFF2-40B4-BE49-F238E27FC236}">
                <a16:creationId xmlns:a16="http://schemas.microsoft.com/office/drawing/2014/main" id="{F51D04A1-3EF8-4BAF-B01F-D569787FA51E}"/>
              </a:ext>
            </a:extLst>
          </p:cNvPr>
          <p:cNvSpPr>
            <a:spLocks noGrp="1"/>
          </p:cNvSpPr>
          <p:nvPr>
            <p:ph type="title"/>
          </p:nvPr>
        </p:nvSpPr>
        <p:spPr>
          <a:xfrm>
            <a:off x="994087" y="1130603"/>
            <a:ext cx="3342442" cy="4596794"/>
          </a:xfrm>
        </p:spPr>
        <p:txBody>
          <a:bodyPr anchor="ctr">
            <a:normAutofit/>
          </a:bodyPr>
          <a:lstStyle/>
          <a:p>
            <a:r>
              <a:rPr lang="el-GR" sz="3200">
                <a:solidFill>
                  <a:srgbClr val="EBEBEB"/>
                </a:solidFill>
              </a:rPr>
              <a:t>Γραμματισμός (</a:t>
            </a:r>
            <a:r>
              <a:rPr lang="en-US" sz="3200">
                <a:solidFill>
                  <a:srgbClr val="EBEBEB"/>
                </a:solidFill>
              </a:rPr>
              <a:t>literacy) (Baynam, 2002</a:t>
            </a:r>
            <a:r>
              <a:rPr lang="el-GR" sz="3200">
                <a:solidFill>
                  <a:srgbClr val="EBEBEB"/>
                </a:solidFill>
              </a:rPr>
              <a:t> όπως αναφέρεται στο Φτερνιάτη, 2010</a:t>
            </a:r>
            <a:r>
              <a:rPr lang="en-US" sz="3200">
                <a:solidFill>
                  <a:srgbClr val="EBEBEB"/>
                </a:solidFill>
              </a:rPr>
              <a:t>)</a:t>
            </a:r>
            <a:endParaRPr lang="el-GR" sz="3200">
              <a:solidFill>
                <a:srgbClr val="EBEBEB"/>
              </a:solidFill>
            </a:endParaRPr>
          </a:p>
        </p:txBody>
      </p:sp>
      <p:sp>
        <p:nvSpPr>
          <p:cNvPr id="3" name="Content Placeholder 2">
            <a:extLst>
              <a:ext uri="{FF2B5EF4-FFF2-40B4-BE49-F238E27FC236}">
                <a16:creationId xmlns:a16="http://schemas.microsoft.com/office/drawing/2014/main" id="{A0F1DBD3-77F5-4B88-B45B-C379385399A4}"/>
              </a:ext>
            </a:extLst>
          </p:cNvPr>
          <p:cNvSpPr>
            <a:spLocks noGrp="1"/>
          </p:cNvSpPr>
          <p:nvPr>
            <p:ph idx="1"/>
          </p:nvPr>
        </p:nvSpPr>
        <p:spPr>
          <a:xfrm>
            <a:off x="5290077" y="437513"/>
            <a:ext cx="5502614" cy="5954325"/>
          </a:xfrm>
        </p:spPr>
        <p:txBody>
          <a:bodyPr anchor="ctr">
            <a:normAutofit/>
          </a:bodyPr>
          <a:lstStyle/>
          <a:p>
            <a:r>
              <a:rPr lang="el-GR" sz="2000"/>
              <a:t>Η ικανότητα του ατόμου να διαβάζει και να κατανοεί ένα γραπτό κείμενο, αλλά και η ικανότητα να κατανοεί, να ε</a:t>
            </a:r>
            <a:r>
              <a:rPr lang="el-GR" sz="2000" b="1"/>
              <a:t>ρμηνεύει, να αντιμετωπίζει κριτικά και να παράγει όλα τα είδη λόγου </a:t>
            </a:r>
            <a:r>
              <a:rPr lang="el-GR" sz="2000"/>
              <a:t>και κειμένου που είναι απαραίτητα για την κοινωνία στην οποία ζει και γενικά </a:t>
            </a:r>
            <a:r>
              <a:rPr lang="el-GR" sz="2000" b="1"/>
              <a:t>να ελέγχει τη ζωή και το περιβάλλον του μέσω του γραπτού λόγου</a:t>
            </a:r>
            <a:r>
              <a:rPr lang="el-GR" sz="2000"/>
              <a:t>.</a:t>
            </a:r>
          </a:p>
          <a:p>
            <a:r>
              <a:rPr lang="el-GR" sz="2000"/>
              <a:t> Με την ευρύτερη έννοια ο γραμματισμός αποτελεί έναν </a:t>
            </a:r>
            <a:r>
              <a:rPr lang="el-GR" sz="2000" b="1"/>
              <a:t>κοινωνικό θεσμό,</a:t>
            </a:r>
            <a:r>
              <a:rPr lang="el-GR" sz="2000"/>
              <a:t> που συνδυάζει πολλαπλές πολιτισμικές, κοινωνικές και γνωστικές πλευρές. </a:t>
            </a:r>
          </a:p>
        </p:txBody>
      </p:sp>
    </p:spTree>
    <p:extLst>
      <p:ext uri="{BB962C8B-B14F-4D97-AF65-F5344CB8AC3E}">
        <p14:creationId xmlns:p14="http://schemas.microsoft.com/office/powerpoint/2010/main" val="7005433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F578E86-F64C-41C3-A5BE-8E585A936C33}"/>
              </a:ext>
            </a:extLst>
          </p:cNvPr>
          <p:cNvSpPr>
            <a:spLocks noGrp="1"/>
          </p:cNvSpPr>
          <p:nvPr>
            <p:ph type="title"/>
          </p:nvPr>
        </p:nvSpPr>
        <p:spPr/>
        <p:txBody>
          <a:bodyPr/>
          <a:lstStyle/>
          <a:p>
            <a:r>
              <a:rPr lang="el-GR" dirty="0"/>
              <a:t>Πρακτικές Μετασχηματισμένης Πρακτικής</a:t>
            </a:r>
          </a:p>
        </p:txBody>
      </p:sp>
      <p:sp>
        <p:nvSpPr>
          <p:cNvPr id="3" name="Θέση περιεχομένου 2">
            <a:extLst>
              <a:ext uri="{FF2B5EF4-FFF2-40B4-BE49-F238E27FC236}">
                <a16:creationId xmlns:a16="http://schemas.microsoft.com/office/drawing/2014/main" id="{47BB8B23-04EC-45E1-800D-F29FAD01C40D}"/>
              </a:ext>
            </a:extLst>
          </p:cNvPr>
          <p:cNvSpPr>
            <a:spLocks noGrp="1"/>
          </p:cNvSpPr>
          <p:nvPr>
            <p:ph idx="1"/>
          </p:nvPr>
        </p:nvSpPr>
        <p:spPr/>
        <p:txBody>
          <a:bodyPr/>
          <a:lstStyle/>
          <a:p>
            <a:r>
              <a:rPr lang="el-GR" dirty="0"/>
              <a:t>Πρόβλεψη επικοινωνιακών και αλληλεπιδραστικών δραστηριοτήτων για παραγωγή λόγου</a:t>
            </a:r>
          </a:p>
          <a:p>
            <a:r>
              <a:rPr lang="el-GR" dirty="0"/>
              <a:t>Χρόνος και υποστήριξη για επεξεργασία γραπτού λόγου μαθητών</a:t>
            </a:r>
          </a:p>
          <a:p>
            <a:r>
              <a:rPr lang="el-GR" dirty="0"/>
              <a:t>Να τίθεται προς επίλυση επικοινωνιακό πρόβλημα</a:t>
            </a:r>
          </a:p>
          <a:p>
            <a:r>
              <a:rPr lang="el-GR" dirty="0"/>
              <a:t>Να ορίζεται το επικοινωνιακό πλαίσιο</a:t>
            </a:r>
          </a:p>
          <a:p>
            <a:r>
              <a:rPr lang="el-GR" dirty="0"/>
              <a:t>Ενθαρρύνονται επικοινωνιακές δραστηριότητες</a:t>
            </a:r>
          </a:p>
        </p:txBody>
      </p:sp>
    </p:spTree>
    <p:extLst>
      <p:ext uri="{BB962C8B-B14F-4D97-AF65-F5344CB8AC3E}">
        <p14:creationId xmlns:p14="http://schemas.microsoft.com/office/powerpoint/2010/main" val="2292839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942195-EC60-4E53-8C25-C6C62A9395C0}"/>
              </a:ext>
            </a:extLst>
          </p:cNvPr>
          <p:cNvSpPr>
            <a:spLocks noGrp="1"/>
          </p:cNvSpPr>
          <p:nvPr>
            <p:ph type="title"/>
          </p:nvPr>
        </p:nvSpPr>
        <p:spPr/>
        <p:txBody>
          <a:bodyPr/>
          <a:lstStyle/>
          <a:p>
            <a:r>
              <a:rPr lang="el-GR" dirty="0">
                <a:ea typeface="+mj-lt"/>
                <a:cs typeface="+mj-lt"/>
              </a:rPr>
              <a:t>Πρακτικές Μετασχηματισμένης Πρακτικής</a:t>
            </a:r>
            <a:endParaRPr lang="el-GR" dirty="0"/>
          </a:p>
        </p:txBody>
      </p:sp>
      <p:sp>
        <p:nvSpPr>
          <p:cNvPr id="3" name="Θέση περιεχομένου 2">
            <a:extLst>
              <a:ext uri="{FF2B5EF4-FFF2-40B4-BE49-F238E27FC236}">
                <a16:creationId xmlns:a16="http://schemas.microsoft.com/office/drawing/2014/main" id="{A9EF1377-5FC6-4C1E-B0F4-CB5E592028A6}"/>
              </a:ext>
            </a:extLst>
          </p:cNvPr>
          <p:cNvSpPr>
            <a:spLocks noGrp="1"/>
          </p:cNvSpPr>
          <p:nvPr>
            <p:ph idx="1"/>
          </p:nvPr>
        </p:nvSpPr>
        <p:spPr/>
        <p:txBody>
          <a:bodyPr vert="horz" lIns="91440" tIns="45720" rIns="91440" bIns="45720" rtlCol="0" anchor="t">
            <a:normAutofit/>
          </a:bodyPr>
          <a:lstStyle/>
          <a:p>
            <a:r>
              <a:rPr lang="el-GR" dirty="0"/>
              <a:t>Επικοινωνιακές</a:t>
            </a:r>
            <a:r>
              <a:rPr lang="el-GR" dirty="0">
                <a:ea typeface="+mn-lt"/>
                <a:cs typeface="+mn-lt"/>
              </a:rPr>
              <a:t> δραστηριότητες παραγωγής λόγου: προφορικού ή γραπτού λόγου που θέτουν κάποιο επικοινωνιακό πρόβλημα προς επίλυση, ορίζοντας παράλληλα το επικοινωνιακό πλαίσιο.</a:t>
            </a:r>
          </a:p>
          <a:p>
            <a:r>
              <a:rPr lang="el-GR" dirty="0">
                <a:ea typeface="+mn-lt"/>
                <a:cs typeface="+mn-lt"/>
              </a:rPr>
              <a:t>Δραστηριότητες </a:t>
            </a:r>
            <a:r>
              <a:rPr lang="el-GR" dirty="0" err="1">
                <a:ea typeface="+mn-lt"/>
                <a:cs typeface="+mn-lt"/>
              </a:rPr>
              <a:t>πολυτροπικών</a:t>
            </a:r>
            <a:r>
              <a:rPr lang="el-GR" dirty="0">
                <a:ea typeface="+mn-lt"/>
                <a:cs typeface="+mn-lt"/>
              </a:rPr>
              <a:t> κειμένων</a:t>
            </a:r>
            <a:endParaRPr lang="el-GR" dirty="0"/>
          </a:p>
          <a:p>
            <a:endParaRPr lang="el-GR" dirty="0"/>
          </a:p>
          <a:p>
            <a:endParaRPr lang="el-GR" dirty="0"/>
          </a:p>
          <a:p>
            <a:pPr marL="0" indent="0">
              <a:buNone/>
            </a:pPr>
            <a:endParaRPr lang="el-GR" dirty="0"/>
          </a:p>
        </p:txBody>
      </p:sp>
    </p:spTree>
    <p:extLst>
      <p:ext uri="{BB962C8B-B14F-4D97-AF65-F5344CB8AC3E}">
        <p14:creationId xmlns:p14="http://schemas.microsoft.com/office/powerpoint/2010/main" val="25286157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CF731A-AA1F-46FB-863A-DCE30E4E61A4}"/>
              </a:ext>
            </a:extLst>
          </p:cNvPr>
          <p:cNvSpPr>
            <a:spLocks noGrp="1"/>
          </p:cNvSpPr>
          <p:nvPr>
            <p:ph type="title"/>
          </p:nvPr>
        </p:nvSpPr>
        <p:spPr/>
        <p:txBody>
          <a:bodyPr/>
          <a:lstStyle/>
          <a:p>
            <a:r>
              <a:rPr lang="el-GR" dirty="0"/>
              <a:t>Βιβλιογραφία</a:t>
            </a:r>
          </a:p>
        </p:txBody>
      </p:sp>
      <p:sp>
        <p:nvSpPr>
          <p:cNvPr id="3" name="Θέση περιεχομένου 2">
            <a:extLst>
              <a:ext uri="{FF2B5EF4-FFF2-40B4-BE49-F238E27FC236}">
                <a16:creationId xmlns:a16="http://schemas.microsoft.com/office/drawing/2014/main" id="{E2C85C4C-3569-4973-B4B3-1A0FCBE372CD}"/>
              </a:ext>
            </a:extLst>
          </p:cNvPr>
          <p:cNvSpPr>
            <a:spLocks noGrp="1"/>
          </p:cNvSpPr>
          <p:nvPr>
            <p:ph idx="1"/>
          </p:nvPr>
        </p:nvSpPr>
        <p:spPr/>
        <p:txBody>
          <a:bodyPr/>
          <a:lstStyle/>
          <a:p>
            <a:r>
              <a:rPr lang="el-GR" dirty="0"/>
              <a:t>Φτερνιάτη, Α. (2010) Το διδακτικό υλικό για το γλωσσικό μάθημα του δημοτικού και η παιδαγωγική του </a:t>
            </a:r>
            <a:r>
              <a:rPr lang="el-GR" dirty="0" err="1"/>
              <a:t>γραμματισμού</a:t>
            </a:r>
            <a:r>
              <a:rPr lang="el-GR" dirty="0"/>
              <a:t> και των </a:t>
            </a:r>
            <a:r>
              <a:rPr lang="el-GR" dirty="0" err="1"/>
              <a:t>πολυγραμματισμών</a:t>
            </a:r>
            <a:r>
              <a:rPr lang="el-GR" dirty="0"/>
              <a:t>. </a:t>
            </a:r>
            <a:r>
              <a:rPr lang="el-GR" i="1" dirty="0"/>
              <a:t>Νέα Παιδεία </a:t>
            </a:r>
            <a:r>
              <a:rPr lang="el-GR" dirty="0"/>
              <a:t>135.</a:t>
            </a:r>
          </a:p>
        </p:txBody>
      </p:sp>
    </p:spTree>
    <p:extLst>
      <p:ext uri="{BB962C8B-B14F-4D97-AF65-F5344CB8AC3E}">
        <p14:creationId xmlns:p14="http://schemas.microsoft.com/office/powerpoint/2010/main" val="1060409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000C36E-AAFD-4188-BB55-FAE4A82728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id="{13CB6D4A-4ADE-4BAF-BB67-7E9E8AB2C8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flipH="1">
            <a:off x="343043" y="402165"/>
            <a:ext cx="673865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3" name="Oval 12">
            <a:extLst>
              <a:ext uri="{FF2B5EF4-FFF2-40B4-BE49-F238E27FC236}">
                <a16:creationId xmlns:a16="http://schemas.microsoft.com/office/drawing/2014/main" id="{2065753A-F15B-43F6-B811-03D5434266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9519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Freeform 5">
            <a:extLst>
              <a:ext uri="{FF2B5EF4-FFF2-40B4-BE49-F238E27FC236}">
                <a16:creationId xmlns:a16="http://schemas.microsoft.com/office/drawing/2014/main" id="{219AED55-7F29-4A42-9B4E-43EA055109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5677511" flipH="1">
            <a:off x="6355223"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a:extLst>
              <a:ext uri="{FF2B5EF4-FFF2-40B4-BE49-F238E27FC236}">
                <a16:creationId xmlns:a16="http://schemas.microsoft.com/office/drawing/2014/main" id="{3394EDF3-F539-40F8-9354-FE02885829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5400000" flipH="1">
            <a:off x="4512068"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9" name="Oval 18">
            <a:extLst>
              <a:ext uri="{FF2B5EF4-FFF2-40B4-BE49-F238E27FC236}">
                <a16:creationId xmlns:a16="http://schemas.microsoft.com/office/drawing/2014/main" id="{25236E71-242B-4CE7-96BC-B66F91F9DF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9818848"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a:extLst>
              <a:ext uri="{FF2B5EF4-FFF2-40B4-BE49-F238E27FC236}">
                <a16:creationId xmlns:a16="http://schemas.microsoft.com/office/drawing/2014/main" id="{683A5930-ABB0-4C7A-8E96-AB945DFB0D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flipH="1">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Τίτλος 1">
            <a:extLst>
              <a:ext uri="{FF2B5EF4-FFF2-40B4-BE49-F238E27FC236}">
                <a16:creationId xmlns:a16="http://schemas.microsoft.com/office/drawing/2014/main" id="{F6D88B41-347E-4523-A021-B24953F2F5C7}"/>
              </a:ext>
            </a:extLst>
          </p:cNvPr>
          <p:cNvSpPr>
            <a:spLocks noGrp="1"/>
          </p:cNvSpPr>
          <p:nvPr>
            <p:ph type="title"/>
          </p:nvPr>
        </p:nvSpPr>
        <p:spPr>
          <a:xfrm>
            <a:off x="8471239" y="973667"/>
            <a:ext cx="2942210" cy="4833745"/>
          </a:xfrm>
        </p:spPr>
        <p:txBody>
          <a:bodyPr>
            <a:normAutofit/>
          </a:bodyPr>
          <a:lstStyle/>
          <a:p>
            <a:r>
              <a:rPr lang="el-GR" sz="3100">
                <a:solidFill>
                  <a:srgbClr val="EBEBEB"/>
                </a:solidFill>
              </a:rPr>
              <a:t>Παιδαγωγική του γραμματισμού</a:t>
            </a:r>
          </a:p>
        </p:txBody>
      </p:sp>
      <p:sp>
        <p:nvSpPr>
          <p:cNvPr id="23" name="Rectangle 22">
            <a:extLst>
              <a:ext uri="{FF2B5EF4-FFF2-40B4-BE49-F238E27FC236}">
                <a16:creationId xmlns:a16="http://schemas.microsoft.com/office/drawing/2014/main" id="{33E51D9F-DA72-49DE-9183-76B062B385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graphicFrame>
        <p:nvGraphicFramePr>
          <p:cNvPr id="5" name="Θέση περιεχομένου 2">
            <a:extLst>
              <a:ext uri="{FF2B5EF4-FFF2-40B4-BE49-F238E27FC236}">
                <a16:creationId xmlns:a16="http://schemas.microsoft.com/office/drawing/2014/main" id="{496EC793-859D-489C-A090-2E14C3371D9A}"/>
              </a:ext>
            </a:extLst>
          </p:cNvPr>
          <p:cNvGraphicFramePr>
            <a:graphicFrameLocks noGrp="1"/>
          </p:cNvGraphicFramePr>
          <p:nvPr>
            <p:ph idx="1"/>
            <p:extLst>
              <p:ext uri="{D42A27DB-BD31-4B8C-83A1-F6EECF244321}">
                <p14:modId xmlns:p14="http://schemas.microsoft.com/office/powerpoint/2010/main" val="2077803179"/>
              </p:ext>
            </p:extLst>
          </p:nvPr>
        </p:nvGraphicFramePr>
        <p:xfrm>
          <a:off x="964907" y="973667"/>
          <a:ext cx="6116795" cy="49287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52309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2F448CB3-7B4F-45D7-B7C0-DF553DF6145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0" name="Rectangle 9">
              <a:extLst>
                <a:ext uri="{FF2B5EF4-FFF2-40B4-BE49-F238E27FC236}">
                  <a16:creationId xmlns:a16="http://schemas.microsoft.com/office/drawing/2014/main" id="{5C5305EA-7A88-413D-BE8A-47A02476F0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5">
              <a:extLst>
                <a:ext uri="{FF2B5EF4-FFF2-40B4-BE49-F238E27FC236}">
                  <a16:creationId xmlns:a16="http://schemas.microsoft.com/office/drawing/2014/main" id="{FCA94DB5-FE56-4A3D-BC48-31B5595197F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sp>
      </p:grpSp>
      <p:sp>
        <p:nvSpPr>
          <p:cNvPr id="2" name="Τίτλος 1">
            <a:extLst>
              <a:ext uri="{FF2B5EF4-FFF2-40B4-BE49-F238E27FC236}">
                <a16:creationId xmlns:a16="http://schemas.microsoft.com/office/drawing/2014/main" id="{E02DF407-7B91-4E9F-B9A5-A59AEB3563F4}"/>
              </a:ext>
            </a:extLst>
          </p:cNvPr>
          <p:cNvSpPr>
            <a:spLocks noGrp="1"/>
          </p:cNvSpPr>
          <p:nvPr>
            <p:ph type="title"/>
          </p:nvPr>
        </p:nvSpPr>
        <p:spPr>
          <a:xfrm>
            <a:off x="1154954" y="973668"/>
            <a:ext cx="8761413" cy="706964"/>
          </a:xfrm>
        </p:spPr>
        <p:txBody>
          <a:bodyPr>
            <a:normAutofit/>
          </a:bodyPr>
          <a:lstStyle/>
          <a:p>
            <a:r>
              <a:rPr lang="el-GR">
                <a:solidFill>
                  <a:srgbClr val="FFFFFF"/>
                </a:solidFill>
              </a:rPr>
              <a:t>(Πολυ)Γραμματισμοί</a:t>
            </a:r>
          </a:p>
        </p:txBody>
      </p:sp>
      <p:sp>
        <p:nvSpPr>
          <p:cNvPr id="13" name="Rectangle 12">
            <a:extLst>
              <a:ext uri="{FF2B5EF4-FFF2-40B4-BE49-F238E27FC236}">
                <a16:creationId xmlns:a16="http://schemas.microsoft.com/office/drawing/2014/main" id="{F9ED434F-8767-46CC-B26B-5AF62FF01E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graphicFrame>
        <p:nvGraphicFramePr>
          <p:cNvPr id="5" name="Θέση περιεχομένου 2">
            <a:extLst>
              <a:ext uri="{FF2B5EF4-FFF2-40B4-BE49-F238E27FC236}">
                <a16:creationId xmlns:a16="http://schemas.microsoft.com/office/drawing/2014/main" id="{7A6C23C7-B5F8-47B6-B3D2-057F9BC9D12C}"/>
              </a:ext>
            </a:extLst>
          </p:cNvPr>
          <p:cNvGraphicFramePr>
            <a:graphicFrameLocks noGrp="1"/>
          </p:cNvGraphicFramePr>
          <p:nvPr>
            <p:ph idx="1"/>
            <p:extLst>
              <p:ext uri="{D42A27DB-BD31-4B8C-83A1-F6EECF244321}">
                <p14:modId xmlns:p14="http://schemas.microsoft.com/office/powerpoint/2010/main" val="491196350"/>
              </p:ext>
            </p:extLst>
          </p:nvPr>
        </p:nvGraphicFramePr>
        <p:xfrm>
          <a:off x="1286934" y="2324100"/>
          <a:ext cx="9625383" cy="34226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39651542"/>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2F448CB3-7B4F-45D7-B7C0-DF553DF6145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0" name="Rectangle 9">
              <a:extLst>
                <a:ext uri="{FF2B5EF4-FFF2-40B4-BE49-F238E27FC236}">
                  <a16:creationId xmlns:a16="http://schemas.microsoft.com/office/drawing/2014/main" id="{5C5305EA-7A88-413D-BE8A-47A02476F0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5">
              <a:extLst>
                <a:ext uri="{FF2B5EF4-FFF2-40B4-BE49-F238E27FC236}">
                  <a16:creationId xmlns:a16="http://schemas.microsoft.com/office/drawing/2014/main" id="{FCA94DB5-FE56-4A3D-BC48-31B5595197F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sp>
      </p:grpSp>
      <p:sp>
        <p:nvSpPr>
          <p:cNvPr id="2" name="Title 1">
            <a:extLst>
              <a:ext uri="{FF2B5EF4-FFF2-40B4-BE49-F238E27FC236}">
                <a16:creationId xmlns:a16="http://schemas.microsoft.com/office/drawing/2014/main" id="{2A2F9F15-6BDA-4DBD-94E0-5B662FEB09DE}"/>
              </a:ext>
            </a:extLst>
          </p:cNvPr>
          <p:cNvSpPr>
            <a:spLocks noGrp="1"/>
          </p:cNvSpPr>
          <p:nvPr>
            <p:ph type="title"/>
          </p:nvPr>
        </p:nvSpPr>
        <p:spPr>
          <a:xfrm>
            <a:off x="1154954" y="973668"/>
            <a:ext cx="8761413" cy="706964"/>
          </a:xfrm>
        </p:spPr>
        <p:txBody>
          <a:bodyPr>
            <a:normAutofit/>
          </a:bodyPr>
          <a:lstStyle/>
          <a:p>
            <a:pPr>
              <a:lnSpc>
                <a:spcPct val="90000"/>
              </a:lnSpc>
            </a:pPr>
            <a:r>
              <a:rPr lang="en-US" sz="2800">
                <a:solidFill>
                  <a:srgbClr val="FFFFFF"/>
                </a:solidFill>
                <a:ea typeface="+mj-lt"/>
                <a:cs typeface="+mj-lt"/>
              </a:rPr>
              <a:t>Οι πολυγραμματισμοί ως διδακτική προσέγγιση</a:t>
            </a:r>
            <a:endParaRPr lang="en-US" sz="2800">
              <a:solidFill>
                <a:srgbClr val="FFFFFF"/>
              </a:solidFill>
            </a:endParaRPr>
          </a:p>
        </p:txBody>
      </p:sp>
      <p:sp>
        <p:nvSpPr>
          <p:cNvPr id="13" name="Rectangle 12">
            <a:extLst>
              <a:ext uri="{FF2B5EF4-FFF2-40B4-BE49-F238E27FC236}">
                <a16:creationId xmlns:a16="http://schemas.microsoft.com/office/drawing/2014/main" id="{F9ED434F-8767-46CC-B26B-5AF62FF01E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graphicFrame>
        <p:nvGraphicFramePr>
          <p:cNvPr id="5" name="Content Placeholder 2">
            <a:extLst>
              <a:ext uri="{FF2B5EF4-FFF2-40B4-BE49-F238E27FC236}">
                <a16:creationId xmlns:a16="http://schemas.microsoft.com/office/drawing/2014/main" id="{B6D0131E-A713-431D-B3C6-748F3EA3AA31}"/>
              </a:ext>
            </a:extLst>
          </p:cNvPr>
          <p:cNvGraphicFramePr>
            <a:graphicFrameLocks noGrp="1"/>
          </p:cNvGraphicFramePr>
          <p:nvPr>
            <p:ph idx="1"/>
            <p:extLst>
              <p:ext uri="{D42A27DB-BD31-4B8C-83A1-F6EECF244321}">
                <p14:modId xmlns:p14="http://schemas.microsoft.com/office/powerpoint/2010/main" val="132581984"/>
              </p:ext>
            </p:extLst>
          </p:nvPr>
        </p:nvGraphicFramePr>
        <p:xfrm>
          <a:off x="1286934" y="2324100"/>
          <a:ext cx="9625383" cy="34226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07663073"/>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7">
            <a:extLst>
              <a:ext uri="{FF2B5EF4-FFF2-40B4-BE49-F238E27FC236}">
                <a16:creationId xmlns:a16="http://schemas.microsoft.com/office/drawing/2014/main" id="{34683443-FE49-41EE-B218-ABBB4B47EE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5">
            <a:extLst>
              <a:ext uri="{FF2B5EF4-FFF2-40B4-BE49-F238E27FC236}">
                <a16:creationId xmlns:a16="http://schemas.microsoft.com/office/drawing/2014/main" id="{199BDFFF-0566-4CB2-8954-44CB1A3C4E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sp>
      <p:sp>
        <p:nvSpPr>
          <p:cNvPr id="2" name="Τίτλος 1">
            <a:extLst>
              <a:ext uri="{FF2B5EF4-FFF2-40B4-BE49-F238E27FC236}">
                <a16:creationId xmlns:a16="http://schemas.microsoft.com/office/drawing/2014/main" id="{7D627E4D-0052-4BBF-B489-86966B9D9AED}"/>
              </a:ext>
            </a:extLst>
          </p:cNvPr>
          <p:cNvSpPr>
            <a:spLocks noGrp="1"/>
          </p:cNvSpPr>
          <p:nvPr>
            <p:ph type="title"/>
          </p:nvPr>
        </p:nvSpPr>
        <p:spPr>
          <a:xfrm>
            <a:off x="1154954" y="973668"/>
            <a:ext cx="8761413" cy="706964"/>
          </a:xfrm>
        </p:spPr>
        <p:txBody>
          <a:bodyPr>
            <a:normAutofit fontScale="90000"/>
          </a:bodyPr>
          <a:lstStyle/>
          <a:p>
            <a:pPr>
              <a:lnSpc>
                <a:spcPct val="90000"/>
              </a:lnSpc>
            </a:pPr>
            <a:r>
              <a:rPr lang="el-GR" sz="2800" dirty="0">
                <a:solidFill>
                  <a:schemeClr val="tx1"/>
                </a:solidFill>
              </a:rPr>
              <a:t>Οι </a:t>
            </a:r>
            <a:r>
              <a:rPr lang="el-GR" sz="2800" dirty="0" err="1">
                <a:solidFill>
                  <a:schemeClr val="tx1"/>
                </a:solidFill>
              </a:rPr>
              <a:t>πολυγραμματισμοί</a:t>
            </a:r>
            <a:r>
              <a:rPr lang="el-GR" sz="2800" dirty="0">
                <a:solidFill>
                  <a:schemeClr val="tx1"/>
                </a:solidFill>
              </a:rPr>
              <a:t> ως διδακτική προσέγγιση (</a:t>
            </a:r>
            <a:r>
              <a:rPr lang="el-GR" sz="2800" dirty="0" err="1">
                <a:solidFill>
                  <a:schemeClr val="tx1"/>
                </a:solidFill>
              </a:rPr>
              <a:t>συνεχεια</a:t>
            </a:r>
            <a:r>
              <a:rPr lang="el-GR" sz="2800" dirty="0">
                <a:solidFill>
                  <a:schemeClr val="tx1"/>
                </a:solidFill>
              </a:rPr>
              <a:t>)</a:t>
            </a:r>
          </a:p>
        </p:txBody>
      </p:sp>
      <p:sp>
        <p:nvSpPr>
          <p:cNvPr id="32" name="Rectangle 31">
            <a:extLst>
              <a:ext uri="{FF2B5EF4-FFF2-40B4-BE49-F238E27FC236}">
                <a16:creationId xmlns:a16="http://schemas.microsoft.com/office/drawing/2014/main" id="{0D187C4E-14B9-4504-B200-5127823FA7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4244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graphicFrame>
        <p:nvGraphicFramePr>
          <p:cNvPr id="5" name="Θέση περιεχομένου 2">
            <a:extLst>
              <a:ext uri="{FF2B5EF4-FFF2-40B4-BE49-F238E27FC236}">
                <a16:creationId xmlns:a16="http://schemas.microsoft.com/office/drawing/2014/main" id="{7A22BC4C-A903-47D8-B8A9-755505944D87}"/>
              </a:ext>
            </a:extLst>
          </p:cNvPr>
          <p:cNvGraphicFramePr>
            <a:graphicFrameLocks noGrp="1"/>
          </p:cNvGraphicFramePr>
          <p:nvPr>
            <p:ph idx="1"/>
            <p:extLst>
              <p:ext uri="{D42A27DB-BD31-4B8C-83A1-F6EECF244321}">
                <p14:modId xmlns:p14="http://schemas.microsoft.com/office/powerpoint/2010/main" val="89739666"/>
              </p:ext>
            </p:extLst>
          </p:nvPr>
        </p:nvGraphicFramePr>
        <p:xfrm>
          <a:off x="1154954" y="2603500"/>
          <a:ext cx="8825659" cy="3416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83085028"/>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2F448CB3-7B4F-45D7-B7C0-DF553DF6145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0" name="Rectangle 9">
              <a:extLst>
                <a:ext uri="{FF2B5EF4-FFF2-40B4-BE49-F238E27FC236}">
                  <a16:creationId xmlns:a16="http://schemas.microsoft.com/office/drawing/2014/main" id="{5C5305EA-7A88-413D-BE8A-47A02476F0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5">
              <a:extLst>
                <a:ext uri="{FF2B5EF4-FFF2-40B4-BE49-F238E27FC236}">
                  <a16:creationId xmlns:a16="http://schemas.microsoft.com/office/drawing/2014/main" id="{FCA94DB5-FE56-4A3D-BC48-31B5595197F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sp>
      </p:grpSp>
      <p:sp>
        <p:nvSpPr>
          <p:cNvPr id="2" name="Τίτλος 1">
            <a:extLst>
              <a:ext uri="{FF2B5EF4-FFF2-40B4-BE49-F238E27FC236}">
                <a16:creationId xmlns:a16="http://schemas.microsoft.com/office/drawing/2014/main" id="{22E510A8-176A-4D9A-AEEC-84D07BFF52C0}"/>
              </a:ext>
            </a:extLst>
          </p:cNvPr>
          <p:cNvSpPr>
            <a:spLocks noGrp="1"/>
          </p:cNvSpPr>
          <p:nvPr>
            <p:ph type="title"/>
          </p:nvPr>
        </p:nvSpPr>
        <p:spPr>
          <a:xfrm>
            <a:off x="1154954" y="973668"/>
            <a:ext cx="8761413" cy="706964"/>
          </a:xfrm>
        </p:spPr>
        <p:txBody>
          <a:bodyPr>
            <a:normAutofit/>
          </a:bodyPr>
          <a:lstStyle/>
          <a:p>
            <a:r>
              <a:rPr lang="el-GR">
                <a:solidFill>
                  <a:srgbClr val="FFFFFF"/>
                </a:solidFill>
              </a:rPr>
              <a:t>Σχέδιο</a:t>
            </a:r>
          </a:p>
        </p:txBody>
      </p:sp>
      <p:sp>
        <p:nvSpPr>
          <p:cNvPr id="13" name="Rectangle 12">
            <a:extLst>
              <a:ext uri="{FF2B5EF4-FFF2-40B4-BE49-F238E27FC236}">
                <a16:creationId xmlns:a16="http://schemas.microsoft.com/office/drawing/2014/main" id="{F9ED434F-8767-46CC-B26B-5AF62FF01E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graphicFrame>
        <p:nvGraphicFramePr>
          <p:cNvPr id="5" name="Θέση περιεχομένου 2">
            <a:extLst>
              <a:ext uri="{FF2B5EF4-FFF2-40B4-BE49-F238E27FC236}">
                <a16:creationId xmlns:a16="http://schemas.microsoft.com/office/drawing/2014/main" id="{25AE56A9-7256-4D7D-86AE-301265BDB1B3}"/>
              </a:ext>
            </a:extLst>
          </p:cNvPr>
          <p:cNvGraphicFramePr>
            <a:graphicFrameLocks noGrp="1"/>
          </p:cNvGraphicFramePr>
          <p:nvPr>
            <p:ph idx="1"/>
            <p:extLst>
              <p:ext uri="{D42A27DB-BD31-4B8C-83A1-F6EECF244321}">
                <p14:modId xmlns:p14="http://schemas.microsoft.com/office/powerpoint/2010/main" val="3094624290"/>
              </p:ext>
            </p:extLst>
          </p:nvPr>
        </p:nvGraphicFramePr>
        <p:xfrm>
          <a:off x="1286934" y="2324100"/>
          <a:ext cx="9625383" cy="34226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98014962"/>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2F448CB3-7B4F-45D7-B7C0-DF553DF6145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0" name="Rectangle 9">
              <a:extLst>
                <a:ext uri="{FF2B5EF4-FFF2-40B4-BE49-F238E27FC236}">
                  <a16:creationId xmlns:a16="http://schemas.microsoft.com/office/drawing/2014/main" id="{5C5305EA-7A88-413D-BE8A-47A02476F0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5">
              <a:extLst>
                <a:ext uri="{FF2B5EF4-FFF2-40B4-BE49-F238E27FC236}">
                  <a16:creationId xmlns:a16="http://schemas.microsoft.com/office/drawing/2014/main" id="{FCA94DB5-FE56-4A3D-BC48-31B5595197F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sp>
      </p:grpSp>
      <p:sp>
        <p:nvSpPr>
          <p:cNvPr id="2" name="Title 1">
            <a:extLst>
              <a:ext uri="{FF2B5EF4-FFF2-40B4-BE49-F238E27FC236}">
                <a16:creationId xmlns:a16="http://schemas.microsoft.com/office/drawing/2014/main" id="{AFAA187B-0C8E-4EAD-8599-85793814EE1D}"/>
              </a:ext>
            </a:extLst>
          </p:cNvPr>
          <p:cNvSpPr>
            <a:spLocks noGrp="1"/>
          </p:cNvSpPr>
          <p:nvPr>
            <p:ph type="title"/>
          </p:nvPr>
        </p:nvSpPr>
        <p:spPr>
          <a:xfrm>
            <a:off x="1154954" y="973668"/>
            <a:ext cx="8761413" cy="706964"/>
          </a:xfrm>
        </p:spPr>
        <p:txBody>
          <a:bodyPr>
            <a:normAutofit/>
          </a:bodyPr>
          <a:lstStyle/>
          <a:p>
            <a:r>
              <a:rPr lang="el-GR">
                <a:solidFill>
                  <a:srgbClr val="FFFFFF"/>
                </a:solidFill>
              </a:rPr>
              <a:t>Οι τρεις πυλώνες του Σχεδίου</a:t>
            </a:r>
          </a:p>
        </p:txBody>
      </p:sp>
      <p:sp>
        <p:nvSpPr>
          <p:cNvPr id="13" name="Rectangle 12">
            <a:extLst>
              <a:ext uri="{FF2B5EF4-FFF2-40B4-BE49-F238E27FC236}">
                <a16:creationId xmlns:a16="http://schemas.microsoft.com/office/drawing/2014/main" id="{F9ED434F-8767-46CC-B26B-5AF62FF01E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graphicFrame>
        <p:nvGraphicFramePr>
          <p:cNvPr id="5" name="Content Placeholder 2">
            <a:extLst>
              <a:ext uri="{FF2B5EF4-FFF2-40B4-BE49-F238E27FC236}">
                <a16:creationId xmlns:a16="http://schemas.microsoft.com/office/drawing/2014/main" id="{602A9BC6-9743-43C0-BF73-02F8CCE9690A}"/>
              </a:ext>
            </a:extLst>
          </p:cNvPr>
          <p:cNvGraphicFramePr>
            <a:graphicFrameLocks noGrp="1"/>
          </p:cNvGraphicFramePr>
          <p:nvPr>
            <p:ph idx="1"/>
            <p:extLst>
              <p:ext uri="{D42A27DB-BD31-4B8C-83A1-F6EECF244321}">
                <p14:modId xmlns:p14="http://schemas.microsoft.com/office/powerpoint/2010/main" val="217043422"/>
              </p:ext>
            </p:extLst>
          </p:nvPr>
        </p:nvGraphicFramePr>
        <p:xfrm>
          <a:off x="1286934" y="2324100"/>
          <a:ext cx="9625383" cy="34226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31439939"/>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08BCF048-8940-4354-B9EC-5AD74E283C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0" name="Rectangle 9">
              <a:extLst>
                <a:ext uri="{FF2B5EF4-FFF2-40B4-BE49-F238E27FC236}">
                  <a16:creationId xmlns:a16="http://schemas.microsoft.com/office/drawing/2014/main" id="{D024C14A-78BD-44B0-82BE-6A0D0A2706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a:extLst>
                <a:ext uri="{FF2B5EF4-FFF2-40B4-BE49-F238E27FC236}">
                  <a16:creationId xmlns:a16="http://schemas.microsoft.com/office/drawing/2014/main" id="{809F3D29-EDB1-4F1C-A0E0-36F28CE171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a:extLst>
                <a:ext uri="{FF2B5EF4-FFF2-40B4-BE49-F238E27FC236}">
                  <a16:creationId xmlns:a16="http://schemas.microsoft.com/office/drawing/2014/main" id="{5282F4AB-C7B8-4A86-9927-AA106AA27B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id="{60B26874-5AFA-4D1E-94A9-53AF9790D7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a:extLst>
                <a:ext uri="{FF2B5EF4-FFF2-40B4-BE49-F238E27FC236}">
                  <a16:creationId xmlns:a16="http://schemas.microsoft.com/office/drawing/2014/main" id="{A1DA6C95-40F8-4305-89F6-17F6167C0B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a:extLst>
                <a:ext uri="{FF2B5EF4-FFF2-40B4-BE49-F238E27FC236}">
                  <a16:creationId xmlns:a16="http://schemas.microsoft.com/office/drawing/2014/main" id="{A2FA2D29-AEEE-4FFA-B233-94FBE84C9B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a:extLst>
                <a:ext uri="{FF2B5EF4-FFF2-40B4-BE49-F238E27FC236}">
                  <a16:creationId xmlns:a16="http://schemas.microsoft.com/office/drawing/2014/main" id="{6DA5143E-FA8E-4EC1-99F7-35AE5AD4E37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a:extLst>
              <a:ext uri="{FF2B5EF4-FFF2-40B4-BE49-F238E27FC236}">
                <a16:creationId xmlns:a16="http://schemas.microsoft.com/office/drawing/2014/main" id="{7AC91E07-538A-47CB-A1F7-661A92710871}"/>
              </a:ext>
            </a:extLst>
          </p:cNvPr>
          <p:cNvSpPr>
            <a:spLocks noGrp="1"/>
          </p:cNvSpPr>
          <p:nvPr>
            <p:ph type="title"/>
          </p:nvPr>
        </p:nvSpPr>
        <p:spPr>
          <a:xfrm>
            <a:off x="1154955" y="973667"/>
            <a:ext cx="2942210" cy="4833745"/>
          </a:xfrm>
        </p:spPr>
        <p:txBody>
          <a:bodyPr>
            <a:normAutofit/>
          </a:bodyPr>
          <a:lstStyle/>
          <a:p>
            <a:r>
              <a:rPr lang="el-GR" sz="2800">
                <a:solidFill>
                  <a:srgbClr val="EBEBEB"/>
                </a:solidFill>
              </a:rPr>
              <a:t>4 φάσεις πραγμάτωσης του Σχεδίου στη σχολική τάξη</a:t>
            </a:r>
          </a:p>
        </p:txBody>
      </p:sp>
      <p:sp>
        <p:nvSpPr>
          <p:cNvPr id="18" name="Rectangle 17">
            <a:extLst>
              <a:ext uri="{FF2B5EF4-FFF2-40B4-BE49-F238E27FC236}">
                <a16:creationId xmlns:a16="http://schemas.microsoft.com/office/drawing/2014/main" id="{CC28BCC9-4093-4FD5-83EB-7EC297F513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graphicFrame>
        <p:nvGraphicFramePr>
          <p:cNvPr id="5" name="Content Placeholder 2">
            <a:extLst>
              <a:ext uri="{FF2B5EF4-FFF2-40B4-BE49-F238E27FC236}">
                <a16:creationId xmlns:a16="http://schemas.microsoft.com/office/drawing/2014/main" id="{5309B682-C36D-4B40-B7E6-1B72D964B20F}"/>
              </a:ext>
            </a:extLst>
          </p:cNvPr>
          <p:cNvGraphicFramePr>
            <a:graphicFrameLocks noGrp="1"/>
          </p:cNvGraphicFramePr>
          <p:nvPr>
            <p:ph idx="1"/>
            <p:extLst>
              <p:ext uri="{D42A27DB-BD31-4B8C-83A1-F6EECF244321}">
                <p14:modId xmlns:p14="http://schemas.microsoft.com/office/powerpoint/2010/main" val="617136771"/>
              </p:ext>
            </p:extLst>
          </p:nvPr>
        </p:nvGraphicFramePr>
        <p:xfrm>
          <a:off x="5194300" y="808038"/>
          <a:ext cx="6391275" cy="52466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400934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ίθουσα συσκέψεων &quot;Ιόν&quot;">
  <a:themeElements>
    <a:clrScheme name="Αίθουσα συσκέψεων &quot;Ιόν&quot;">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Αίθουσα συσκέψεων &quot;Ιόν&quot;">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ίθουσα συσκέψεων &quot;Ιόν&quot;">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505</TotalTime>
  <Words>1563</Words>
  <Application>Microsoft Office PowerPoint</Application>
  <PresentationFormat>Widescreen</PresentationFormat>
  <Paragraphs>101</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Century Gothic</vt:lpstr>
      <vt:lpstr>Wingdings</vt:lpstr>
      <vt:lpstr>Wingdings 3</vt:lpstr>
      <vt:lpstr>Αίθουσα συσκέψεων "Ιόν"</vt:lpstr>
      <vt:lpstr> Σχεδιασμός γλωσσικού μαθήματος</vt:lpstr>
      <vt:lpstr>Γραμματισμός (literacy) (Baynam, 2002 όπως αναφέρεται στο Φτερνιάτη, 2010)</vt:lpstr>
      <vt:lpstr>Παιδαγωγική του γραμματισμού</vt:lpstr>
      <vt:lpstr>(Πολυ)Γραμματισμοί</vt:lpstr>
      <vt:lpstr>Οι πολυγραμματισμοί ως διδακτική προσέγγιση</vt:lpstr>
      <vt:lpstr>Οι πολυγραμματισμοί ως διδακτική προσέγγιση (συνεχεια)</vt:lpstr>
      <vt:lpstr>Σχέδιο</vt:lpstr>
      <vt:lpstr>Οι τρεις πυλώνες του Σχεδίου</vt:lpstr>
      <vt:lpstr>4 φάσεις πραγμάτωσης του Σχεδίου στη σχολική τάξη</vt:lpstr>
      <vt:lpstr>Πρακτικές γραμματισμών</vt:lpstr>
      <vt:lpstr>Πρακτικές για Τοποθετημένη Πρακτική</vt:lpstr>
      <vt:lpstr>Αντιπροσώπευση στο διδακτικό υλικό</vt:lpstr>
      <vt:lpstr>Πρακτικές Ανοιχτής Διδασκαλίας</vt:lpstr>
      <vt:lpstr>Δραστηριότητες συνειδητοποίησης/ ανάδειξης κειμενικής υπερδομής </vt:lpstr>
      <vt:lpstr>Δείγμα εργασίας 3    Δείγμα εργασίας 4</vt:lpstr>
      <vt:lpstr>Δραστηριότητες συνειδητοποίησης λειτουργικής γραμματικής </vt:lpstr>
      <vt:lpstr>PowerPoint Presentation</vt:lpstr>
      <vt:lpstr>PowerPoint Presentation</vt:lpstr>
      <vt:lpstr>Πρακτικές που αφορούν την Κριτική Πλαισίωση</vt:lpstr>
      <vt:lpstr>Πρακτικές Μετασχηματισμένης Πρακτικής</vt:lpstr>
      <vt:lpstr>Πρακτικές Μετασχηματισμένης Πρακτικής</vt:lpstr>
      <vt:lpstr>Βιβλιογραφία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Σχεδιασμός γλωσσικού μαθήματος</dc:title>
  <dc:creator>Chrysanthi Tiliakou</dc:creator>
  <cp:lastModifiedBy>Chrysanthi Tiliakou</cp:lastModifiedBy>
  <cp:revision>66</cp:revision>
  <dcterms:created xsi:type="dcterms:W3CDTF">2020-12-14T07:33:43Z</dcterms:created>
  <dcterms:modified xsi:type="dcterms:W3CDTF">2022-01-21T09:17:53Z</dcterms:modified>
</cp:coreProperties>
</file>