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76" r:id="rId20"/>
    <p:sldId id="277" r:id="rId21"/>
    <p:sldId id="278" r:id="rId22"/>
    <p:sldId id="279" r:id="rId23"/>
    <p:sldId id="280" r:id="rId24"/>
    <p:sldId id="301" r:id="rId25"/>
    <p:sldId id="302" r:id="rId26"/>
    <p:sldId id="281" r:id="rId27"/>
    <p:sldId id="282" r:id="rId28"/>
    <p:sldId id="283" r:id="rId29"/>
    <p:sldId id="284" r:id="rId30"/>
    <p:sldId id="285" r:id="rId31"/>
    <p:sldId id="286" r:id="rId32"/>
    <p:sldId id="288" r:id="rId33"/>
    <p:sldId id="289" r:id="rId34"/>
    <p:sldId id="290" r:id="rId35"/>
    <p:sldId id="291" r:id="rId36"/>
    <p:sldId id="293" r:id="rId37"/>
    <p:sldId id="294" r:id="rId38"/>
    <p:sldId id="298" r:id="rId39"/>
    <p:sldId id="299" r:id="rId40"/>
    <p:sldId id="300"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p:cViewPr varScale="1">
        <p:scale>
          <a:sx n="82" d="100"/>
          <a:sy n="82" d="100"/>
        </p:scale>
        <p:origin x="1493"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p>
            <a:fld id="{373FE17B-641B-42F0-A6FD-A1A557E6659E}" type="datetimeFigureOut">
              <a:rPr lang="el-GR" smtClean="0"/>
              <a:pPr/>
              <a:t>4/3/2026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11" name="10 - Θέση αριθμού διαφάνειας"/>
          <p:cNvSpPr>
            <a:spLocks noGrp="1"/>
          </p:cNvSpPr>
          <p:nvPr>
            <p:ph type="sldNum" sz="quarter" idx="12"/>
          </p:nvPr>
        </p:nvSpPr>
        <p:spPr/>
        <p:txBody>
          <a:bodyPr/>
          <a:lstStyle/>
          <a:p>
            <a:fld id="{5944A296-52F8-4D69-904D-785518F15F5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373FE17B-641B-42F0-A6FD-A1A557E6659E}" type="datetimeFigureOut">
              <a:rPr lang="el-GR" smtClean="0"/>
              <a:pPr/>
              <a:t>4/3/2026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944A296-52F8-4D69-904D-785518F15F5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373FE17B-641B-42F0-A6FD-A1A557E6659E}" type="datetimeFigureOut">
              <a:rPr lang="el-GR" smtClean="0"/>
              <a:pPr/>
              <a:t>4/3/2026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944A296-52F8-4D69-904D-785518F15F5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373FE17B-641B-42F0-A6FD-A1A557E6659E}" type="datetimeFigureOut">
              <a:rPr lang="el-GR" smtClean="0"/>
              <a:pPr/>
              <a:t>4/3/2026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944A296-52F8-4D69-904D-785518F15F5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73FE17B-641B-42F0-A6FD-A1A557E6659E}" type="datetimeFigureOut">
              <a:rPr lang="el-GR" smtClean="0"/>
              <a:pPr/>
              <a:t>4/3/2026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944A296-52F8-4D69-904D-785518F15F5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373FE17B-641B-42F0-A6FD-A1A557E6659E}" type="datetimeFigureOut">
              <a:rPr lang="el-GR" smtClean="0"/>
              <a:pPr/>
              <a:t>4/3/2026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944A296-52F8-4D69-904D-785518F15F5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373FE17B-641B-42F0-A6FD-A1A557E6659E}" type="datetimeFigureOut">
              <a:rPr lang="el-GR" smtClean="0"/>
              <a:pPr/>
              <a:t>4/3/2026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944A296-52F8-4D69-904D-785518F15F5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373FE17B-641B-42F0-A6FD-A1A557E6659E}" type="datetimeFigureOut">
              <a:rPr lang="el-GR" smtClean="0"/>
              <a:pPr/>
              <a:t>4/3/2026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944A296-52F8-4D69-904D-785518F15F5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p>
            <a:fld id="{373FE17B-641B-42F0-A6FD-A1A557E6659E}" type="datetimeFigureOut">
              <a:rPr lang="el-GR" smtClean="0"/>
              <a:pPr/>
              <a:t>4/3/2026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944A296-52F8-4D69-904D-785518F15F5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373FE17B-641B-42F0-A6FD-A1A557E6659E}" type="datetimeFigureOut">
              <a:rPr lang="el-GR" smtClean="0"/>
              <a:pPr/>
              <a:t>4/3/2026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944A296-52F8-4D69-904D-785518F15F5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373FE17B-641B-42F0-A6FD-A1A557E6659E}" type="datetimeFigureOut">
              <a:rPr lang="el-GR" smtClean="0"/>
              <a:pPr/>
              <a:t>4/3/2026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944A296-52F8-4D69-904D-785518F15F59}" type="slidenum">
              <a:rPr lang="el-GR" smtClean="0"/>
              <a:pPr/>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p>
            <a:r>
              <a:rPr kumimoji="0" lang="el-GR"/>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73FE17B-641B-42F0-A6FD-A1A557E6659E}" type="datetimeFigureOut">
              <a:rPr lang="el-GR" smtClean="0"/>
              <a:pPr/>
              <a:t>4/3/2026</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944A296-52F8-4D69-904D-785518F15F5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sz="3200" dirty="0"/>
              <a:t>ΑΡΧΑΙΑ ΕΛΛΗΝΙΚΗ ΓΡΑΜΜΑΤΕΙΑ</a:t>
            </a:r>
          </a:p>
        </p:txBody>
      </p:sp>
      <p:sp>
        <p:nvSpPr>
          <p:cNvPr id="3" name="2 - Υπότιτλος"/>
          <p:cNvSpPr>
            <a:spLocks noGrp="1"/>
          </p:cNvSpPr>
          <p:nvPr>
            <p:ph type="subTitle" idx="1"/>
          </p:nvPr>
        </p:nvSpPr>
        <p:spPr>
          <a:xfrm>
            <a:off x="722376" y="3685032"/>
            <a:ext cx="8026088" cy="2840312"/>
          </a:xfrm>
        </p:spPr>
        <p:txBody>
          <a:bodyPr/>
          <a:lstStyle/>
          <a:p>
            <a:r>
              <a:rPr lang="el-GR" dirty="0"/>
              <a:t>ΔΡΑΜΑΤΙΚΗ ΠΟΙΗΣΗ – ΤΡΑΓΩΔΙΑ</a:t>
            </a:r>
            <a:endParaRPr lang="en-US" dirty="0"/>
          </a:p>
          <a:p>
            <a:endParaRPr lang="en-US" dirty="0"/>
          </a:p>
          <a:p>
            <a:endParaRPr lang="el-GR" sz="1600" dirty="0"/>
          </a:p>
          <a:p>
            <a:endParaRPr lang="el-GR" sz="1600" dirty="0"/>
          </a:p>
          <a:p>
            <a:endParaRPr lang="el-GR" sz="1600" dirty="0"/>
          </a:p>
          <a:p>
            <a:endParaRPr lang="el-GR" sz="1600" dirty="0"/>
          </a:p>
          <a:p>
            <a:endParaRPr lang="el-G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021288"/>
            <a:ext cx="8363272" cy="504056"/>
          </a:xfrm>
        </p:spPr>
        <p:txBody>
          <a:bodyPr>
            <a:noAutofit/>
          </a:bodyPr>
          <a:lstStyle/>
          <a:p>
            <a:pPr algn="ctr"/>
            <a:r>
              <a:rPr lang="el-GR" sz="2400" dirty="0">
                <a:latin typeface="Bahnschrift SemiLight" pitchFamily="34" charset="0"/>
              </a:rPr>
              <a:t>Αρίθμηση περσικών στρατευμάτων</a:t>
            </a:r>
          </a:p>
        </p:txBody>
      </p:sp>
      <p:sp>
        <p:nvSpPr>
          <p:cNvPr id="3" name="2 - Θέση περιεχομένου"/>
          <p:cNvSpPr>
            <a:spLocks noGrp="1"/>
          </p:cNvSpPr>
          <p:nvPr>
            <p:ph sz="half" idx="1"/>
          </p:nvPr>
        </p:nvSpPr>
        <p:spPr>
          <a:xfrm>
            <a:off x="323528" y="332656"/>
            <a:ext cx="4320480" cy="5616624"/>
          </a:xfrm>
          <a:solidFill>
            <a:schemeClr val="accent6">
              <a:lumMod val="20000"/>
              <a:lumOff val="80000"/>
            </a:schemeClr>
          </a:solidFill>
        </p:spPr>
        <p:txBody>
          <a:bodyPr>
            <a:normAutofit fontScale="25000" lnSpcReduction="20000"/>
          </a:bodyPr>
          <a:lstStyle/>
          <a:p>
            <a:pPr algn="ctr">
              <a:buNone/>
            </a:pPr>
            <a:r>
              <a:rPr lang="el-GR" sz="4800" dirty="0" err="1">
                <a:latin typeface="Arial Unicode MS" pitchFamily="34" charset="-128"/>
                <a:ea typeface="Arial Unicode MS" pitchFamily="34" charset="-128"/>
                <a:cs typeface="Arial Unicode MS" pitchFamily="34" charset="-128"/>
              </a:rPr>
              <a:t>οἷος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Ἀμίστρης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ἠδ᾽</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Ἀρταφρένης</a:t>
            </a:r>
            <a:endParaRPr lang="el-GR" sz="4800" dirty="0">
              <a:latin typeface="Arial Unicode MS" pitchFamily="34" charset="-128"/>
              <a:ea typeface="Arial Unicode MS" pitchFamily="34" charset="-128"/>
              <a:cs typeface="Arial Unicode MS" pitchFamily="34" charset="-128"/>
            </a:endParaRPr>
          </a:p>
          <a:p>
            <a:pPr algn="ctr">
              <a:buNone/>
            </a:pPr>
            <a:r>
              <a:rPr lang="el-GR" sz="4800" dirty="0" err="1">
                <a:latin typeface="Arial Unicode MS" pitchFamily="34" charset="-128"/>
                <a:ea typeface="Arial Unicode MS" pitchFamily="34" charset="-128"/>
                <a:cs typeface="Arial Unicode MS" pitchFamily="34" charset="-128"/>
              </a:rPr>
              <a:t>καὶ</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Μεγαβάτης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ἠδ᾽</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Ἀστάσπης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ταγοὶ</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Περσῶν</a:t>
            </a:r>
            <a:r>
              <a:rPr lang="el-GR" sz="4800" dirty="0">
                <a:latin typeface="Arial Unicode MS" pitchFamily="34" charset="-128"/>
                <a:ea typeface="Arial Unicode MS" pitchFamily="34" charset="-128"/>
                <a:cs typeface="Arial Unicode MS" pitchFamily="34" charset="-128"/>
              </a:rPr>
              <a:t>,</a:t>
            </a:r>
          </a:p>
          <a:p>
            <a:pPr algn="ctr">
              <a:buNone/>
            </a:pPr>
            <a:r>
              <a:rPr lang="el-GR" sz="4800" dirty="0" err="1">
                <a:latin typeface="Arial Unicode MS" pitchFamily="34" charset="-128"/>
                <a:ea typeface="Arial Unicode MS" pitchFamily="34" charset="-128"/>
                <a:cs typeface="Arial Unicode MS" pitchFamily="34" charset="-128"/>
              </a:rPr>
              <a:t>βασιλῆς</a:t>
            </a:r>
            <a:r>
              <a:rPr lang="el-GR" sz="4800" dirty="0">
                <a:latin typeface="Arial Unicode MS" pitchFamily="34" charset="-128"/>
                <a:ea typeface="Arial Unicode MS" pitchFamily="34" charset="-128"/>
                <a:cs typeface="Arial Unicode MS" pitchFamily="34" charset="-128"/>
              </a:rPr>
              <a:t> </a:t>
            </a:r>
            <a:r>
              <a:rPr lang="el-GR" sz="4800" b="1" dirty="0">
                <a:latin typeface="Arial Unicode MS" pitchFamily="34" charset="-128"/>
                <a:ea typeface="Arial Unicode MS" pitchFamily="34" charset="-128"/>
                <a:cs typeface="Arial Unicode MS" pitchFamily="34" charset="-128"/>
              </a:rPr>
              <a:t>βασιλέως </a:t>
            </a:r>
            <a:r>
              <a:rPr lang="el-GR" sz="4800" b="1" dirty="0" err="1">
                <a:latin typeface="Arial Unicode MS" pitchFamily="34" charset="-128"/>
                <a:ea typeface="Arial Unicode MS" pitchFamily="34" charset="-128"/>
                <a:cs typeface="Arial Unicode MS" pitchFamily="34" charset="-128"/>
              </a:rPr>
              <a:t>ὕποχοι</a:t>
            </a:r>
            <a:r>
              <a:rPr lang="el-GR" sz="4800" dirty="0">
                <a:latin typeface="Arial Unicode MS" pitchFamily="34" charset="-128"/>
                <a:ea typeface="Arial Unicode MS" pitchFamily="34" charset="-128"/>
                <a:cs typeface="Arial Unicode MS" pitchFamily="34" charset="-128"/>
              </a:rPr>
              <a:t> μεγάλου,</a:t>
            </a:r>
          </a:p>
          <a:p>
            <a:pPr algn="ctr">
              <a:buNone/>
            </a:pPr>
            <a:r>
              <a:rPr lang="el-GR" sz="4800" dirty="0" err="1">
                <a:latin typeface="Arial Unicode MS" pitchFamily="34" charset="-128"/>
                <a:ea typeface="Arial Unicode MS" pitchFamily="34" charset="-128"/>
                <a:cs typeface="Arial Unicode MS" pitchFamily="34" charset="-128"/>
              </a:rPr>
              <a:t>σοῦνται</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στρατιᾶς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πολλῆς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ἔφοροι</a:t>
            </a:r>
            <a:r>
              <a:rPr lang="el-GR" sz="4800" dirty="0">
                <a:latin typeface="Arial Unicode MS" pitchFamily="34" charset="-128"/>
                <a:ea typeface="Arial Unicode MS" pitchFamily="34" charset="-128"/>
                <a:cs typeface="Arial Unicode MS" pitchFamily="34" charset="-128"/>
              </a:rPr>
              <a:t>,</a:t>
            </a:r>
          </a:p>
          <a:p>
            <a:pPr algn="ctr">
              <a:buNone/>
            </a:pPr>
            <a:r>
              <a:rPr lang="el-GR" sz="4800" dirty="0" err="1">
                <a:latin typeface="Arial Unicode MS" pitchFamily="34" charset="-128"/>
                <a:ea typeface="Arial Unicode MS" pitchFamily="34" charset="-128"/>
                <a:cs typeface="Arial Unicode MS" pitchFamily="34" charset="-128"/>
              </a:rPr>
              <a:t>τοξοδάμαντές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τ᾽</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ἠδ᾽</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ἱπποβάται</a:t>
            </a:r>
            <a:r>
              <a:rPr lang="el-GR" sz="4800" dirty="0">
                <a:latin typeface="Arial Unicode MS" pitchFamily="34" charset="-128"/>
                <a:ea typeface="Arial Unicode MS" pitchFamily="34" charset="-128"/>
                <a:cs typeface="Arial Unicode MS" pitchFamily="34" charset="-128"/>
              </a:rPr>
              <a:t>,</a:t>
            </a:r>
          </a:p>
          <a:p>
            <a:pPr algn="ctr">
              <a:buNone/>
            </a:pPr>
            <a:r>
              <a:rPr lang="el-GR" sz="4800" dirty="0" err="1">
                <a:latin typeface="Arial Unicode MS" pitchFamily="34" charset="-128"/>
                <a:ea typeface="Arial Unicode MS" pitchFamily="34" charset="-128"/>
                <a:cs typeface="Arial Unicode MS" pitchFamily="34" charset="-128"/>
              </a:rPr>
              <a:t>φοβεροὶ</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μὲν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ἰδεῖν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δεινοὶ</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δὲ</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μάχην</a:t>
            </a:r>
            <a:endParaRPr lang="el-GR" sz="4800" dirty="0">
              <a:latin typeface="Arial Unicode MS" pitchFamily="34" charset="-128"/>
              <a:ea typeface="Arial Unicode MS" pitchFamily="34" charset="-128"/>
              <a:cs typeface="Arial Unicode MS" pitchFamily="34" charset="-128"/>
            </a:endParaRPr>
          </a:p>
          <a:p>
            <a:pPr algn="ctr">
              <a:buNone/>
            </a:pPr>
            <a:r>
              <a:rPr lang="el-GR" sz="4800" dirty="0" err="1">
                <a:latin typeface="Arial Unicode MS" pitchFamily="34" charset="-128"/>
                <a:ea typeface="Arial Unicode MS" pitchFamily="34" charset="-128"/>
                <a:cs typeface="Arial Unicode MS" pitchFamily="34" charset="-128"/>
              </a:rPr>
              <a:t>ψυχῆς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εὐτλήμονι</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δόξῃ</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Ἀρτεμβάρης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θ᾽</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ἱππιοχάρμης</a:t>
            </a:r>
            <a:endParaRPr lang="el-GR" sz="4800" dirty="0">
              <a:latin typeface="Arial Unicode MS" pitchFamily="34" charset="-128"/>
              <a:ea typeface="Arial Unicode MS" pitchFamily="34" charset="-128"/>
              <a:cs typeface="Arial Unicode MS" pitchFamily="34" charset="-128"/>
            </a:endParaRPr>
          </a:p>
          <a:p>
            <a:pPr algn="ctr">
              <a:buNone/>
            </a:pPr>
            <a:r>
              <a:rPr lang="el-GR" sz="4800" dirty="0" err="1">
                <a:latin typeface="Arial Unicode MS" pitchFamily="34" charset="-128"/>
                <a:ea typeface="Arial Unicode MS" pitchFamily="34" charset="-128"/>
                <a:cs typeface="Arial Unicode MS" pitchFamily="34" charset="-128"/>
              </a:rPr>
              <a:t>καὶ</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Μασίστρης</a:t>
            </a:r>
            <a:r>
              <a:rPr lang="el-GR" sz="4800" dirty="0">
                <a:latin typeface="Arial Unicode MS" pitchFamily="34" charset="-128"/>
                <a:ea typeface="Arial Unicode MS" pitchFamily="34" charset="-128"/>
                <a:cs typeface="Arial Unicode MS" pitchFamily="34" charset="-128"/>
              </a:rPr>
              <a:t>, ὅ τε </a:t>
            </a:r>
            <a:r>
              <a:rPr lang="el-GR" sz="4800" b="1" dirty="0" err="1">
                <a:latin typeface="Arial Unicode MS" pitchFamily="34" charset="-128"/>
                <a:ea typeface="Arial Unicode MS" pitchFamily="34" charset="-128"/>
                <a:cs typeface="Arial Unicode MS" pitchFamily="34" charset="-128"/>
              </a:rPr>
              <a:t>τοξοδάμας</a:t>
            </a:r>
            <a:endParaRPr lang="el-GR" sz="4800" dirty="0">
              <a:latin typeface="Arial Unicode MS" pitchFamily="34" charset="-128"/>
              <a:ea typeface="Arial Unicode MS" pitchFamily="34" charset="-128"/>
              <a:cs typeface="Arial Unicode MS" pitchFamily="34" charset="-128"/>
            </a:endParaRPr>
          </a:p>
          <a:p>
            <a:pPr algn="ctr">
              <a:buNone/>
            </a:pPr>
            <a:r>
              <a:rPr lang="el-GR" sz="4800" dirty="0" err="1">
                <a:latin typeface="Arial Unicode MS" pitchFamily="34" charset="-128"/>
                <a:ea typeface="Arial Unicode MS" pitchFamily="34" charset="-128"/>
                <a:cs typeface="Arial Unicode MS" pitchFamily="34" charset="-128"/>
              </a:rPr>
              <a:t>ἐσθλὸς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Ἰμαῖος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Φαρανδάκης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θ᾽</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ἵππων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τ᾽</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ἐλατὴρ</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Σοσθάνης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ἄλλους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δ᾽</a:t>
            </a:r>
            <a:r>
              <a:rPr lang="el-GR" sz="4800" dirty="0">
                <a:latin typeface="Arial Unicode MS" pitchFamily="34" charset="-128"/>
                <a:ea typeface="Arial Unicode MS" pitchFamily="34" charset="-128"/>
                <a:cs typeface="Arial Unicode MS" pitchFamily="34" charset="-128"/>
              </a:rPr>
              <a:t> ὁ μέγας </a:t>
            </a:r>
            <a:r>
              <a:rPr lang="el-GR" sz="4800" dirty="0" err="1">
                <a:latin typeface="Arial Unicode MS" pitchFamily="34" charset="-128"/>
                <a:ea typeface="Arial Unicode MS" pitchFamily="34" charset="-128"/>
                <a:cs typeface="Arial Unicode MS" pitchFamily="34" charset="-128"/>
              </a:rPr>
              <a:t>καὶ</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πολυθρέμμων</a:t>
            </a:r>
            <a:endParaRPr lang="el-GR" sz="4800" dirty="0">
              <a:latin typeface="Arial Unicode MS" pitchFamily="34" charset="-128"/>
              <a:ea typeface="Arial Unicode MS" pitchFamily="34" charset="-128"/>
              <a:cs typeface="Arial Unicode MS" pitchFamily="34" charset="-128"/>
            </a:endParaRPr>
          </a:p>
          <a:p>
            <a:pPr algn="ctr">
              <a:buNone/>
            </a:pPr>
            <a:r>
              <a:rPr lang="el-GR" sz="4800" dirty="0" err="1">
                <a:latin typeface="Arial Unicode MS" pitchFamily="34" charset="-128"/>
                <a:ea typeface="Arial Unicode MS" pitchFamily="34" charset="-128"/>
                <a:cs typeface="Arial Unicode MS" pitchFamily="34" charset="-128"/>
              </a:rPr>
              <a:t>Νεῖλος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ἔπεμψεν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Σουσισκάνης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Πηγασταγὼν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Αἰγυπτογενής</a:t>
            </a:r>
            <a:r>
              <a:rPr lang="el-GR" sz="4800" dirty="0">
                <a:latin typeface="Arial Unicode MS" pitchFamily="34" charset="-128"/>
                <a:ea typeface="Arial Unicode MS" pitchFamily="34" charset="-128"/>
                <a:cs typeface="Arial Unicode MS" pitchFamily="34" charset="-128"/>
              </a:rPr>
              <a:t>, ὅ τε </a:t>
            </a:r>
            <a:r>
              <a:rPr lang="el-GR" sz="4800" dirty="0" err="1">
                <a:latin typeface="Arial Unicode MS" pitchFamily="34" charset="-128"/>
                <a:ea typeface="Arial Unicode MS" pitchFamily="34" charset="-128"/>
                <a:cs typeface="Arial Unicode MS" pitchFamily="34" charset="-128"/>
              </a:rPr>
              <a:t>τῆς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ἱερᾶς</a:t>
            </a:r>
            <a:r>
              <a:rPr lang="el-GR" sz="4800" dirty="0">
                <a:latin typeface="Arial Unicode MS" pitchFamily="34" charset="-128"/>
                <a:ea typeface="Arial Unicode MS" pitchFamily="34" charset="-128"/>
                <a:cs typeface="Arial Unicode MS" pitchFamily="34" charset="-128"/>
              </a:rPr>
              <a:t> Μέμφιδος </a:t>
            </a:r>
            <a:r>
              <a:rPr lang="el-GR" sz="4800" dirty="0" err="1">
                <a:latin typeface="Arial Unicode MS" pitchFamily="34" charset="-128"/>
                <a:ea typeface="Arial Unicode MS" pitchFamily="34" charset="-128"/>
                <a:cs typeface="Arial Unicode MS" pitchFamily="34" charset="-128"/>
              </a:rPr>
              <a:t>ἄρχων</a:t>
            </a:r>
            <a:endParaRPr lang="el-GR" sz="4800" dirty="0">
              <a:latin typeface="Arial Unicode MS" pitchFamily="34" charset="-128"/>
              <a:ea typeface="Arial Unicode MS" pitchFamily="34" charset="-128"/>
              <a:cs typeface="Arial Unicode MS" pitchFamily="34" charset="-128"/>
            </a:endParaRPr>
          </a:p>
          <a:p>
            <a:pPr algn="ctr">
              <a:buNone/>
            </a:pPr>
            <a:r>
              <a:rPr lang="el-GR" sz="4800" dirty="0">
                <a:latin typeface="Arial Unicode MS" pitchFamily="34" charset="-128"/>
                <a:ea typeface="Arial Unicode MS" pitchFamily="34" charset="-128"/>
                <a:cs typeface="Arial Unicode MS" pitchFamily="34" charset="-128"/>
              </a:rPr>
              <a:t>μέγας </a:t>
            </a:r>
            <a:r>
              <a:rPr lang="el-GR" sz="4800" dirty="0" err="1">
                <a:latin typeface="Arial Unicode MS" pitchFamily="34" charset="-128"/>
                <a:ea typeface="Arial Unicode MS" pitchFamily="34" charset="-128"/>
                <a:cs typeface="Arial Unicode MS" pitchFamily="34" charset="-128"/>
              </a:rPr>
              <a:t>Ἀρσάμης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τάς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τ᾽</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ὠγυγίους</a:t>
            </a:r>
            <a:r>
              <a:rPr lang="el-GR" sz="4800" dirty="0">
                <a:latin typeface="Arial Unicode MS" pitchFamily="34" charset="-128"/>
                <a:ea typeface="Arial Unicode MS" pitchFamily="34" charset="-128"/>
                <a:cs typeface="Arial Unicode MS" pitchFamily="34" charset="-128"/>
              </a:rPr>
              <a:t> Θήβας </a:t>
            </a:r>
            <a:r>
              <a:rPr lang="el-GR" sz="4800" dirty="0" err="1">
                <a:latin typeface="Arial Unicode MS" pitchFamily="34" charset="-128"/>
                <a:ea typeface="Arial Unicode MS" pitchFamily="34" charset="-128"/>
                <a:cs typeface="Arial Unicode MS" pitchFamily="34" charset="-128"/>
              </a:rPr>
              <a:t>ἐφέπων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Ἀριόμαρδος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καὶ</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ἑλειοβάται</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ναῶν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ἐρέται</a:t>
            </a:r>
            <a:endParaRPr lang="el-GR" sz="4800" dirty="0">
              <a:latin typeface="Arial Unicode MS" pitchFamily="34" charset="-128"/>
              <a:ea typeface="Arial Unicode MS" pitchFamily="34" charset="-128"/>
              <a:cs typeface="Arial Unicode MS" pitchFamily="34" charset="-128"/>
            </a:endParaRPr>
          </a:p>
          <a:p>
            <a:pPr algn="ctr">
              <a:buNone/>
            </a:pPr>
            <a:r>
              <a:rPr lang="el-GR" sz="4800" dirty="0" err="1">
                <a:latin typeface="Arial Unicode MS" pitchFamily="34" charset="-128"/>
                <a:ea typeface="Arial Unicode MS" pitchFamily="34" charset="-128"/>
                <a:cs typeface="Arial Unicode MS" pitchFamily="34" charset="-128"/>
              </a:rPr>
              <a:t>δεινοὶ</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πλῆθός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τ᾽</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ἀνάριθμοι</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ἁβροδιαίτων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δ᾽</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ἕπεται</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Λυδῶν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ὄχλος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οἵτ᾽</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ἐπίπαν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ἠπειρογενὲς</a:t>
            </a:r>
            <a:endParaRPr lang="el-GR" sz="4800" dirty="0">
              <a:latin typeface="Arial Unicode MS" pitchFamily="34" charset="-128"/>
              <a:ea typeface="Arial Unicode MS" pitchFamily="34" charset="-128"/>
              <a:cs typeface="Arial Unicode MS" pitchFamily="34" charset="-128"/>
            </a:endParaRPr>
          </a:p>
          <a:p>
            <a:pPr algn="ctr">
              <a:buNone/>
            </a:pPr>
            <a:r>
              <a:rPr lang="el-GR" sz="4800" dirty="0" err="1">
                <a:latin typeface="Arial Unicode MS" pitchFamily="34" charset="-128"/>
                <a:ea typeface="Arial Unicode MS" pitchFamily="34" charset="-128"/>
                <a:cs typeface="Arial Unicode MS" pitchFamily="34" charset="-128"/>
              </a:rPr>
              <a:t>κατέχουσιν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ἔθνος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τοὺς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Μητρογαθὴς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Ἀρκτεύς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τ᾽</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ἀγαθός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βασιλῆς</a:t>
            </a:r>
            <a:r>
              <a:rPr lang="el-GR" sz="4800" dirty="0">
                <a:latin typeface="Arial Unicode MS" pitchFamily="34" charset="-128"/>
                <a:ea typeface="Arial Unicode MS" pitchFamily="34" charset="-128"/>
                <a:cs typeface="Arial Unicode MS" pitchFamily="34" charset="-128"/>
              </a:rPr>
              <a:t> δίοποι, </a:t>
            </a:r>
            <a:r>
              <a:rPr lang="el-GR" sz="4800" dirty="0" err="1">
                <a:latin typeface="Arial Unicode MS" pitchFamily="34" charset="-128"/>
                <a:ea typeface="Arial Unicode MS" pitchFamily="34" charset="-128"/>
                <a:cs typeface="Arial Unicode MS" pitchFamily="34" charset="-128"/>
              </a:rPr>
              <a:t>χαἰ</a:t>
            </a:r>
            <a:r>
              <a:rPr lang="el-GR" sz="4800" dirty="0">
                <a:latin typeface="Arial Unicode MS" pitchFamily="34" charset="-128"/>
                <a:ea typeface="Arial Unicode MS" pitchFamily="34" charset="-128"/>
                <a:cs typeface="Arial Unicode MS" pitchFamily="34" charset="-128"/>
              </a:rPr>
              <a:t> πολύχρυσοι Σάρδεις </a:t>
            </a:r>
            <a:r>
              <a:rPr lang="el-GR" sz="4800" dirty="0" err="1">
                <a:latin typeface="Arial Unicode MS" pitchFamily="34" charset="-128"/>
                <a:ea typeface="Arial Unicode MS" pitchFamily="34" charset="-128"/>
                <a:cs typeface="Arial Unicode MS" pitchFamily="34" charset="-128"/>
              </a:rPr>
              <a:t>ἐπόχους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πολλοῖς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ἅρμασιν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ἐξορμῶσιν</a:t>
            </a:r>
            <a:r>
              <a:rPr lang="el-GR" sz="4800" dirty="0">
                <a:latin typeface="Arial Unicode MS" pitchFamily="34" charset="-128"/>
                <a:ea typeface="Arial Unicode MS" pitchFamily="34" charset="-128"/>
                <a:cs typeface="Arial Unicode MS" pitchFamily="34" charset="-128"/>
              </a:rPr>
              <a:t>,</a:t>
            </a:r>
          </a:p>
          <a:p>
            <a:pPr algn="ctr">
              <a:buNone/>
            </a:pPr>
            <a:r>
              <a:rPr lang="el-GR" sz="4800" dirty="0" err="1">
                <a:latin typeface="Arial Unicode MS" pitchFamily="34" charset="-128"/>
                <a:ea typeface="Arial Unicode MS" pitchFamily="34" charset="-128"/>
                <a:cs typeface="Arial Unicode MS" pitchFamily="34" charset="-128"/>
              </a:rPr>
              <a:t>δίρρυμά</a:t>
            </a:r>
            <a:r>
              <a:rPr lang="el-GR" sz="4800" dirty="0">
                <a:latin typeface="Arial Unicode MS" pitchFamily="34" charset="-128"/>
                <a:ea typeface="Arial Unicode MS" pitchFamily="34" charset="-128"/>
                <a:cs typeface="Arial Unicode MS" pitchFamily="34" charset="-128"/>
              </a:rPr>
              <a:t> τε </a:t>
            </a:r>
            <a:r>
              <a:rPr lang="el-GR" sz="4800" dirty="0" err="1">
                <a:latin typeface="Arial Unicode MS" pitchFamily="34" charset="-128"/>
                <a:ea typeface="Arial Unicode MS" pitchFamily="34" charset="-128"/>
                <a:cs typeface="Arial Unicode MS" pitchFamily="34" charset="-128"/>
              </a:rPr>
              <a:t>καὶ</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τρίρρυμα</a:t>
            </a:r>
            <a:r>
              <a:rPr lang="el-GR" sz="4800" dirty="0">
                <a:latin typeface="Arial Unicode MS" pitchFamily="34" charset="-128"/>
                <a:ea typeface="Arial Unicode MS" pitchFamily="34" charset="-128"/>
                <a:cs typeface="Arial Unicode MS" pitchFamily="34" charset="-128"/>
              </a:rPr>
              <a:t> τέλη, </a:t>
            </a:r>
            <a:r>
              <a:rPr lang="el-GR" sz="4800" dirty="0" err="1">
                <a:latin typeface="Arial Unicode MS" pitchFamily="34" charset="-128"/>
                <a:ea typeface="Arial Unicode MS" pitchFamily="34" charset="-128"/>
                <a:cs typeface="Arial Unicode MS" pitchFamily="34" charset="-128"/>
              </a:rPr>
              <a:t>φοβερὰν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ὄψιν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προσιδέσθαι</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στεῦται</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δ᾽</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ἱεροῦ</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Τμώλου</a:t>
            </a:r>
            <a:r>
              <a:rPr lang="el-GR" sz="4800" dirty="0">
                <a:latin typeface="Arial Unicode MS" pitchFamily="34" charset="-128"/>
                <a:ea typeface="Arial Unicode MS" pitchFamily="34" charset="-128"/>
                <a:cs typeface="Arial Unicode MS" pitchFamily="34" charset="-128"/>
              </a:rPr>
              <a:t> πελάτης</a:t>
            </a:r>
          </a:p>
          <a:p>
            <a:pPr algn="ctr">
              <a:buNone/>
            </a:pPr>
            <a:r>
              <a:rPr lang="el-GR" sz="4800" b="1" dirty="0" err="1">
                <a:latin typeface="Arial Unicode MS" pitchFamily="34" charset="-128"/>
                <a:ea typeface="Arial Unicode MS" pitchFamily="34" charset="-128"/>
                <a:cs typeface="Arial Unicode MS" pitchFamily="34" charset="-128"/>
              </a:rPr>
              <a:t>ζυγὸν</a:t>
            </a:r>
            <a:r>
              <a:rPr lang="el-GR" sz="4800" b="1" dirty="0">
                <a:latin typeface="Arial Unicode MS" pitchFamily="34" charset="-128"/>
                <a:ea typeface="Arial Unicode MS" pitchFamily="34" charset="-128"/>
                <a:cs typeface="Arial Unicode MS" pitchFamily="34" charset="-128"/>
              </a:rPr>
              <a:t> </a:t>
            </a:r>
            <a:r>
              <a:rPr lang="el-GR" sz="4800" b="1" dirty="0" err="1">
                <a:latin typeface="Arial Unicode MS" pitchFamily="34" charset="-128"/>
                <a:ea typeface="Arial Unicode MS" pitchFamily="34" charset="-128"/>
                <a:cs typeface="Arial Unicode MS" pitchFamily="34" charset="-128"/>
              </a:rPr>
              <a:t>ἀμφιβαλεῖν</a:t>
            </a:r>
            <a:r>
              <a:rPr lang="el-GR" sz="4800" b="1" dirty="0">
                <a:latin typeface="Arial Unicode MS" pitchFamily="34" charset="-128"/>
                <a:ea typeface="Arial Unicode MS" pitchFamily="34" charset="-128"/>
                <a:cs typeface="Arial Unicode MS" pitchFamily="34" charset="-128"/>
              </a:rPr>
              <a:t> </a:t>
            </a:r>
            <a:r>
              <a:rPr lang="el-GR" sz="4800" b="1" dirty="0" err="1">
                <a:latin typeface="Arial Unicode MS" pitchFamily="34" charset="-128"/>
                <a:ea typeface="Arial Unicode MS" pitchFamily="34" charset="-128"/>
                <a:cs typeface="Arial Unicode MS" pitchFamily="34" charset="-128"/>
              </a:rPr>
              <a:t>δούλιον</a:t>
            </a:r>
            <a:r>
              <a:rPr lang="el-GR" sz="4800" b="1" dirty="0">
                <a:latin typeface="Arial Unicode MS" pitchFamily="34" charset="-128"/>
                <a:ea typeface="Arial Unicode MS" pitchFamily="34" charset="-128"/>
                <a:cs typeface="Arial Unicode MS" pitchFamily="34" charset="-128"/>
              </a:rPr>
              <a:t> </a:t>
            </a:r>
            <a:r>
              <a:rPr lang="el-GR" sz="4800" b="1" dirty="0" err="1">
                <a:latin typeface="Arial Unicode MS" pitchFamily="34" charset="-128"/>
                <a:ea typeface="Arial Unicode MS" pitchFamily="34" charset="-128"/>
                <a:cs typeface="Arial Unicode MS" pitchFamily="34" charset="-128"/>
              </a:rPr>
              <a:t>Ἑλλάδι</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Μάρδων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Θάρυβις</a:t>
            </a:r>
            <a:r>
              <a:rPr lang="el-GR" sz="4800" dirty="0">
                <a:latin typeface="Arial Unicode MS" pitchFamily="34" charset="-128"/>
                <a:ea typeface="Arial Unicode MS" pitchFamily="34" charset="-128"/>
                <a:cs typeface="Arial Unicode MS" pitchFamily="34" charset="-128"/>
              </a:rPr>
              <a:t>, λόγχης </a:t>
            </a:r>
            <a:r>
              <a:rPr lang="el-GR" sz="4800" dirty="0" err="1">
                <a:latin typeface="Arial Unicode MS" pitchFamily="34" charset="-128"/>
                <a:ea typeface="Arial Unicode MS" pitchFamily="34" charset="-128"/>
                <a:cs typeface="Arial Unicode MS" pitchFamily="34" charset="-128"/>
              </a:rPr>
              <a:t>ἄκμονες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καὶ</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ἀκοντισταὶ</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Μυσοί</a:t>
            </a:r>
            <a:r>
              <a:rPr lang="el-GR" sz="4800" dirty="0">
                <a:latin typeface="Arial Unicode MS" pitchFamily="34" charset="-128"/>
                <a:ea typeface="Arial Unicode MS" pitchFamily="34" charset="-128"/>
                <a:cs typeface="Arial Unicode MS" pitchFamily="34" charset="-128"/>
              </a:rPr>
              <a:t>· </a:t>
            </a:r>
            <a:r>
              <a:rPr lang="el-GR" sz="4800" b="1" dirty="0" err="1">
                <a:latin typeface="Arial Unicode MS" pitchFamily="34" charset="-128"/>
                <a:ea typeface="Arial Unicode MS" pitchFamily="34" charset="-128"/>
                <a:cs typeface="Arial Unicode MS" pitchFamily="34" charset="-128"/>
              </a:rPr>
              <a:t>Βαβυλὼν</a:t>
            </a:r>
            <a:r>
              <a:rPr lang="el-GR" sz="4800" b="1" dirty="0">
                <a:latin typeface="Arial Unicode MS" pitchFamily="34" charset="-128"/>
                <a:ea typeface="Arial Unicode MS" pitchFamily="34" charset="-128"/>
                <a:cs typeface="Arial Unicode MS" pitchFamily="34" charset="-128"/>
              </a:rPr>
              <a:t> </a:t>
            </a:r>
            <a:r>
              <a:rPr lang="el-GR" sz="4800" b="1" dirty="0" err="1">
                <a:latin typeface="Arial Unicode MS" pitchFamily="34" charset="-128"/>
                <a:ea typeface="Arial Unicode MS" pitchFamily="34" charset="-128"/>
                <a:cs typeface="Arial Unicode MS" pitchFamily="34" charset="-128"/>
              </a:rPr>
              <a:t>δ᾽</a:t>
            </a:r>
            <a:r>
              <a:rPr lang="el-GR" sz="4800" dirty="0">
                <a:latin typeface="Arial Unicode MS" pitchFamily="34" charset="-128"/>
                <a:ea typeface="Arial Unicode MS" pitchFamily="34" charset="-128"/>
                <a:cs typeface="Arial Unicode MS" pitchFamily="34" charset="-128"/>
              </a:rPr>
              <a:t> </a:t>
            </a:r>
            <a:r>
              <a:rPr lang="el-GR" sz="4800" b="1" dirty="0">
                <a:latin typeface="Arial Unicode MS" pitchFamily="34" charset="-128"/>
                <a:ea typeface="Arial Unicode MS" pitchFamily="34" charset="-128"/>
                <a:cs typeface="Arial Unicode MS" pitchFamily="34" charset="-128"/>
              </a:rPr>
              <a:t>ἡ πολύχρυσος </a:t>
            </a:r>
            <a:r>
              <a:rPr lang="el-GR" sz="4800" b="1" dirty="0" err="1">
                <a:latin typeface="Arial Unicode MS" pitchFamily="34" charset="-128"/>
                <a:ea typeface="Arial Unicode MS" pitchFamily="34" charset="-128"/>
                <a:cs typeface="Arial Unicode MS" pitchFamily="34" charset="-128"/>
              </a:rPr>
              <a:t>πάμμεικτον</a:t>
            </a:r>
            <a:r>
              <a:rPr lang="el-GR" sz="4800" b="1" dirty="0">
                <a:latin typeface="Arial Unicode MS" pitchFamily="34" charset="-128"/>
                <a:ea typeface="Arial Unicode MS" pitchFamily="34" charset="-128"/>
                <a:cs typeface="Arial Unicode MS" pitchFamily="34" charset="-128"/>
              </a:rPr>
              <a:t> </a:t>
            </a:r>
            <a:r>
              <a:rPr lang="el-GR" sz="4800" b="1" dirty="0" err="1">
                <a:latin typeface="Arial Unicode MS" pitchFamily="34" charset="-128"/>
                <a:ea typeface="Arial Unicode MS" pitchFamily="34" charset="-128"/>
                <a:cs typeface="Arial Unicode MS" pitchFamily="34" charset="-128"/>
              </a:rPr>
              <a:t>ὄχλον</a:t>
            </a:r>
            <a:r>
              <a:rPr lang="el-GR" sz="4800" dirty="0">
                <a:latin typeface="Arial Unicode MS" pitchFamily="34" charset="-128"/>
                <a:ea typeface="Arial Unicode MS" pitchFamily="34" charset="-128"/>
                <a:cs typeface="Arial Unicode MS" pitchFamily="34" charset="-128"/>
              </a:rPr>
              <a:t> πέμπει </a:t>
            </a:r>
            <a:r>
              <a:rPr lang="el-GR" sz="4800" dirty="0" err="1">
                <a:latin typeface="Arial Unicode MS" pitchFamily="34" charset="-128"/>
                <a:ea typeface="Arial Unicode MS" pitchFamily="34" charset="-128"/>
                <a:cs typeface="Arial Unicode MS" pitchFamily="34" charset="-128"/>
              </a:rPr>
              <a:t>σύρδην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ναῶν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τ᾽</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ἐπόχους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καὶ</a:t>
            </a:r>
            <a:r>
              <a:rPr lang="el-GR" sz="4800" dirty="0">
                <a:latin typeface="Arial Unicode MS" pitchFamily="34" charset="-128"/>
                <a:ea typeface="Arial Unicode MS" pitchFamily="34" charset="-128"/>
                <a:cs typeface="Arial Unicode MS" pitchFamily="34" charset="-128"/>
              </a:rPr>
              <a:t> </a:t>
            </a:r>
            <a:r>
              <a:rPr lang="el-GR" sz="4800" b="1" dirty="0" err="1">
                <a:latin typeface="Arial Unicode MS" pitchFamily="34" charset="-128"/>
                <a:ea typeface="Arial Unicode MS" pitchFamily="34" charset="-128"/>
                <a:cs typeface="Arial Unicode MS" pitchFamily="34" charset="-128"/>
              </a:rPr>
              <a:t>τοξουλκῷ</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λήματι</a:t>
            </a:r>
            <a:r>
              <a:rPr lang="el-GR" sz="4800" dirty="0">
                <a:latin typeface="Arial Unicode MS" pitchFamily="34" charset="-128"/>
                <a:ea typeface="Arial Unicode MS" pitchFamily="34" charset="-128"/>
                <a:cs typeface="Arial Unicode MS" pitchFamily="34" charset="-128"/>
              </a:rPr>
              <a:t> πιστούς· </a:t>
            </a:r>
            <a:r>
              <a:rPr lang="el-GR" sz="4800" dirty="0" err="1">
                <a:latin typeface="Arial Unicode MS" pitchFamily="34" charset="-128"/>
                <a:ea typeface="Arial Unicode MS" pitchFamily="34" charset="-128"/>
                <a:cs typeface="Arial Unicode MS" pitchFamily="34" charset="-128"/>
              </a:rPr>
              <a:t>τὸ</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μαχαιροφόρον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τ᾽</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ἔθνος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ἐκ</a:t>
            </a:r>
            <a:r>
              <a:rPr lang="el-GR" sz="4800" dirty="0">
                <a:latin typeface="Arial Unicode MS" pitchFamily="34" charset="-128"/>
                <a:ea typeface="Arial Unicode MS" pitchFamily="34" charset="-128"/>
                <a:cs typeface="Arial Unicode MS" pitchFamily="34" charset="-128"/>
              </a:rPr>
              <a:t> πάσης </a:t>
            </a:r>
            <a:r>
              <a:rPr lang="el-GR" sz="4800" dirty="0" err="1">
                <a:latin typeface="Arial Unicode MS" pitchFamily="34" charset="-128"/>
                <a:ea typeface="Arial Unicode MS" pitchFamily="34" charset="-128"/>
                <a:cs typeface="Arial Unicode MS" pitchFamily="34" charset="-128"/>
              </a:rPr>
              <a:t>Ἀσίας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ἕπεται</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δειναῖς</a:t>
            </a:r>
            <a:r>
              <a:rPr lang="el-GR" sz="4800" dirty="0">
                <a:latin typeface="Arial Unicode MS" pitchFamily="34" charset="-128"/>
                <a:ea typeface="Arial Unicode MS" pitchFamily="34" charset="-128"/>
                <a:cs typeface="Arial Unicode MS" pitchFamily="34" charset="-128"/>
              </a:rPr>
              <a:t> βασιλέως </a:t>
            </a:r>
            <a:r>
              <a:rPr lang="el-GR" sz="4800" dirty="0" err="1">
                <a:latin typeface="Arial Unicode MS" pitchFamily="34" charset="-128"/>
                <a:ea typeface="Arial Unicode MS" pitchFamily="34" charset="-128"/>
                <a:cs typeface="Arial Unicode MS" pitchFamily="34" charset="-128"/>
              </a:rPr>
              <a:t>ὑπὸ</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πομπαῖς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τοιόνδ᾽</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ἄνθος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Περσίδος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αἴας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οἴχεται</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ἀνδρῶν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οὓς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πέρι</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πᾶσα</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χθὼν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Ἀσιῆτις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θρέψασα</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πόθῳ</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στένεται</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μαλερῷ</a:t>
            </a:r>
            <a:r>
              <a:rPr lang="el-GR" sz="4800" dirty="0">
                <a:latin typeface="Arial Unicode MS" pitchFamily="34" charset="-128"/>
                <a:ea typeface="Arial Unicode MS" pitchFamily="34" charset="-128"/>
                <a:cs typeface="Arial Unicode MS" pitchFamily="34" charset="-128"/>
              </a:rPr>
              <a:t>,</a:t>
            </a:r>
          </a:p>
          <a:p>
            <a:pPr algn="ctr">
              <a:buNone/>
            </a:pPr>
            <a:r>
              <a:rPr lang="el-GR" sz="4800" dirty="0" err="1">
                <a:latin typeface="Arial Unicode MS" pitchFamily="34" charset="-128"/>
                <a:ea typeface="Arial Unicode MS" pitchFamily="34" charset="-128"/>
                <a:cs typeface="Arial Unicode MS" pitchFamily="34" charset="-128"/>
              </a:rPr>
              <a:t>τοκέης</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τ᾽</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ἄλοχοί</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θ᾽</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ἡμερολεγδὸν</a:t>
            </a:r>
            <a:r>
              <a:rPr lang="el-GR" sz="4800" dirty="0">
                <a:latin typeface="Arial Unicode MS" pitchFamily="34" charset="-128"/>
                <a:ea typeface="Arial Unicode MS" pitchFamily="34" charset="-128"/>
                <a:cs typeface="Arial Unicode MS" pitchFamily="34" charset="-128"/>
              </a:rPr>
              <a:t> τείνοντα </a:t>
            </a:r>
            <a:r>
              <a:rPr lang="el-GR" sz="4800" dirty="0" err="1">
                <a:latin typeface="Arial Unicode MS" pitchFamily="34" charset="-128"/>
                <a:ea typeface="Arial Unicode MS" pitchFamily="34" charset="-128"/>
                <a:cs typeface="Arial Unicode MS" pitchFamily="34" charset="-128"/>
              </a:rPr>
              <a:t>χρόνον</a:t>
            </a:r>
            <a:r>
              <a:rPr lang="el-GR" sz="4800" dirty="0">
                <a:latin typeface="Arial Unicode MS" pitchFamily="34" charset="-128"/>
                <a:ea typeface="Arial Unicode MS" pitchFamily="34" charset="-128"/>
                <a:cs typeface="Arial Unicode MS" pitchFamily="34" charset="-128"/>
              </a:rPr>
              <a:t> </a:t>
            </a:r>
            <a:r>
              <a:rPr lang="el-GR" sz="4800" dirty="0" err="1">
                <a:latin typeface="Arial Unicode MS" pitchFamily="34" charset="-128"/>
                <a:ea typeface="Arial Unicode MS" pitchFamily="34" charset="-128"/>
                <a:cs typeface="Arial Unicode MS" pitchFamily="34" charset="-128"/>
              </a:rPr>
              <a:t>τρομέονται</a:t>
            </a:r>
            <a:r>
              <a:rPr lang="el-GR" sz="4800" dirty="0">
                <a:latin typeface="Arial Unicode MS" pitchFamily="34" charset="-128"/>
                <a:ea typeface="Arial Unicode MS" pitchFamily="34" charset="-128"/>
                <a:cs typeface="Arial Unicode MS" pitchFamily="34" charset="-128"/>
              </a:rPr>
              <a:t>.</a:t>
            </a:r>
          </a:p>
          <a:p>
            <a:pPr>
              <a:buNone/>
            </a:pPr>
            <a:endParaRPr lang="el-GR" dirty="0"/>
          </a:p>
        </p:txBody>
      </p:sp>
      <p:sp>
        <p:nvSpPr>
          <p:cNvPr id="4" name="3 - Θέση περιεχομένου"/>
          <p:cNvSpPr>
            <a:spLocks noGrp="1"/>
          </p:cNvSpPr>
          <p:nvPr>
            <p:ph sz="half" idx="2"/>
          </p:nvPr>
        </p:nvSpPr>
        <p:spPr>
          <a:xfrm>
            <a:off x="4644008" y="332656"/>
            <a:ext cx="4043272" cy="5616624"/>
          </a:xfrm>
          <a:solidFill>
            <a:schemeClr val="accent4">
              <a:lumMod val="20000"/>
              <a:lumOff val="80000"/>
            </a:schemeClr>
          </a:solidFill>
        </p:spPr>
        <p:txBody>
          <a:bodyPr>
            <a:normAutofit fontScale="25000" lnSpcReduction="20000"/>
          </a:bodyPr>
          <a:lstStyle/>
          <a:p>
            <a:pPr algn="just">
              <a:buNone/>
            </a:pPr>
            <a:r>
              <a:rPr lang="el-GR" sz="4400" dirty="0"/>
              <a:t>     τότε ο </a:t>
            </a:r>
            <a:r>
              <a:rPr lang="el-GR" sz="4400" dirty="0" err="1"/>
              <a:t>Αρμίστρης</a:t>
            </a:r>
            <a:r>
              <a:rPr lang="el-GR" sz="4400" dirty="0"/>
              <a:t> κι ο </a:t>
            </a:r>
            <a:r>
              <a:rPr lang="el-GR" sz="4400" dirty="0" err="1"/>
              <a:t>Αρτάφρενος</a:t>
            </a:r>
            <a:r>
              <a:rPr lang="el-GR" sz="4400" dirty="0"/>
              <a:t> </a:t>
            </a:r>
            <a:r>
              <a:rPr lang="el-GR" sz="4400" dirty="0" err="1"/>
              <a:t>Μεγαβάτης</a:t>
            </a:r>
            <a:r>
              <a:rPr lang="el-GR" sz="4400" dirty="0"/>
              <a:t> κι </a:t>
            </a:r>
            <a:r>
              <a:rPr lang="el-GR" sz="4400" dirty="0" err="1"/>
              <a:t>Αστάσπης</a:t>
            </a:r>
            <a:r>
              <a:rPr lang="el-GR" sz="4400" dirty="0"/>
              <a:t> </a:t>
            </a:r>
            <a:r>
              <a:rPr lang="el-GR" sz="4400" dirty="0" err="1"/>
              <a:t>χυμήσανε</a:t>
            </a:r>
            <a:r>
              <a:rPr lang="el-GR" sz="4400" dirty="0"/>
              <a:t> κεφαλές των Περσών, του μεγάλου μας Βασιλιά βασιλιάδες υπήκοοι, οδηγώντας το αμέτρητο </a:t>
            </a:r>
            <a:r>
              <a:rPr lang="el-GR" sz="4400" dirty="0" err="1"/>
              <a:t>στράτεμα</a:t>
            </a:r>
            <a:r>
              <a:rPr lang="el-GR" sz="4400" dirty="0"/>
              <a:t>, </a:t>
            </a:r>
            <a:r>
              <a:rPr lang="el-GR" sz="4400" dirty="0" err="1"/>
              <a:t>τοξοκράτορες</a:t>
            </a:r>
            <a:r>
              <a:rPr lang="el-GR" sz="4400" dirty="0"/>
              <a:t> και καβαλάρηδες φοβεροί να τους δεις και στον πόλεμο τρομεροί με </a:t>
            </a:r>
            <a:r>
              <a:rPr lang="el-GR" sz="4400" dirty="0" err="1"/>
              <a:t>τ᾽</a:t>
            </a:r>
            <a:r>
              <a:rPr lang="el-GR" sz="4400" dirty="0"/>
              <a:t> αδάμαστο της ψυχής </a:t>
            </a:r>
            <a:r>
              <a:rPr lang="el-GR" sz="4400" dirty="0" err="1"/>
              <a:t>τωνε</a:t>
            </a:r>
            <a:r>
              <a:rPr lang="el-GR" sz="4400" dirty="0"/>
              <a:t> θάρρος. Κι ο </a:t>
            </a:r>
            <a:r>
              <a:rPr lang="el-GR" sz="4400" dirty="0" err="1"/>
              <a:t>Αρτεμβάρης</a:t>
            </a:r>
            <a:r>
              <a:rPr lang="el-GR" sz="4400" dirty="0"/>
              <a:t> περήφανος στο άτι του κι ο </a:t>
            </a:r>
            <a:r>
              <a:rPr lang="el-GR" sz="4400" dirty="0" err="1"/>
              <a:t>Μασίστρης</a:t>
            </a:r>
            <a:r>
              <a:rPr lang="el-GR" sz="4400" dirty="0"/>
              <a:t> κι ο </a:t>
            </a:r>
            <a:r>
              <a:rPr lang="el-GR" sz="4400" dirty="0" err="1"/>
              <a:t>Ιμαίος</a:t>
            </a:r>
            <a:r>
              <a:rPr lang="el-GR" sz="4400" dirty="0"/>
              <a:t> </a:t>
            </a:r>
            <a:r>
              <a:rPr lang="el-GR" sz="4400" dirty="0" err="1"/>
              <a:t>σαϊττορίχτοραςμες</a:t>
            </a:r>
            <a:r>
              <a:rPr lang="el-GR" sz="4400" dirty="0"/>
              <a:t> στους πρώτους, μαζί κι ο </a:t>
            </a:r>
            <a:r>
              <a:rPr lang="el-GR" sz="4400" dirty="0" err="1"/>
              <a:t>Φαράντακοςκι</a:t>
            </a:r>
            <a:r>
              <a:rPr lang="el-GR" sz="4400" dirty="0"/>
              <a:t> ο που </a:t>
            </a:r>
            <a:r>
              <a:rPr lang="el-GR" sz="4400" dirty="0" err="1"/>
              <a:t>τ᾽</a:t>
            </a:r>
            <a:r>
              <a:rPr lang="el-GR" sz="4400" dirty="0"/>
              <a:t> άτια προγκάει ο </a:t>
            </a:r>
            <a:r>
              <a:rPr lang="el-GR" sz="4400" dirty="0" err="1"/>
              <a:t>Σοστάνης</a:t>
            </a:r>
            <a:r>
              <a:rPr lang="el-GR" sz="4400" dirty="0"/>
              <a:t>. Κι άλλους πάλι ο μεγάλος </a:t>
            </a:r>
            <a:r>
              <a:rPr lang="el-GR" sz="4400" dirty="0" err="1"/>
              <a:t>πολύθροφος</a:t>
            </a:r>
            <a:r>
              <a:rPr lang="el-GR" sz="4400" dirty="0"/>
              <a:t> Νείλος στέλνει· καθώς ο </a:t>
            </a:r>
            <a:r>
              <a:rPr lang="el-GR" sz="4400" dirty="0" err="1"/>
              <a:t>Σουσίσκανος</a:t>
            </a:r>
            <a:r>
              <a:rPr lang="el-GR" sz="4400" dirty="0"/>
              <a:t> της Αιγύπτου βλαστάρι, ο </a:t>
            </a:r>
            <a:r>
              <a:rPr lang="el-GR" sz="4400" dirty="0" err="1"/>
              <a:t>Πηγάσταγος</a:t>
            </a:r>
            <a:r>
              <a:rPr lang="el-GR" sz="4400" dirty="0"/>
              <a:t> και της άγιας της Μέμφιδας ο άρχοντας ο μεγάλος </a:t>
            </a:r>
            <a:r>
              <a:rPr lang="el-GR" sz="4400" dirty="0" err="1"/>
              <a:t>Αρσάμης</a:t>
            </a:r>
            <a:r>
              <a:rPr lang="el-GR" sz="4400" dirty="0"/>
              <a:t> κι ο κύριος της πανάρχαιας της Θήβας ο </a:t>
            </a:r>
            <a:r>
              <a:rPr lang="el-GR" sz="4400" dirty="0" err="1"/>
              <a:t>Αριόμαρδος</a:t>
            </a:r>
            <a:r>
              <a:rPr lang="el-GR" sz="4400" dirty="0"/>
              <a:t>, κι όσοι λάμνουν στους βάλτους τα </a:t>
            </a:r>
            <a:r>
              <a:rPr lang="el-GR" sz="4400" dirty="0" err="1"/>
              <a:t>προιάρια</a:t>
            </a:r>
            <a:r>
              <a:rPr lang="el-GR" sz="4400" dirty="0"/>
              <a:t> τους, φοβερό κι </a:t>
            </a:r>
            <a:r>
              <a:rPr lang="el-GR" sz="4400" dirty="0" err="1"/>
              <a:t>εν᾽</a:t>
            </a:r>
            <a:r>
              <a:rPr lang="el-GR" sz="4400" dirty="0"/>
              <a:t> αρίφνητο πλήθος. Κι ακλουθούσαν οι </a:t>
            </a:r>
            <a:r>
              <a:rPr lang="el-GR" sz="4400" dirty="0" err="1"/>
              <a:t>Λυδοί</a:t>
            </a:r>
            <a:r>
              <a:rPr lang="el-GR" sz="4400" dirty="0"/>
              <a:t> οι </a:t>
            </a:r>
            <a:r>
              <a:rPr lang="el-GR" sz="4400" dirty="0" err="1"/>
              <a:t>καλοζώητοι</a:t>
            </a:r>
            <a:r>
              <a:rPr lang="el-GR" sz="4400" dirty="0"/>
              <a:t>, ψυχομέτρι, </a:t>
            </a:r>
            <a:r>
              <a:rPr lang="el-GR" sz="4400" dirty="0" err="1"/>
              <a:t>μ᾽</a:t>
            </a:r>
            <a:r>
              <a:rPr lang="el-GR" sz="4400" dirty="0"/>
              <a:t> όσα έθνη εξουσιάζουνε στεριανά κατά κείνα τα σύνορα, που ο γενναίος ο </a:t>
            </a:r>
            <a:r>
              <a:rPr lang="el-GR" sz="4400" dirty="0" err="1"/>
              <a:t>Αρκτέας</a:t>
            </a:r>
            <a:r>
              <a:rPr lang="el-GR" sz="4400" dirty="0"/>
              <a:t> κι ο </a:t>
            </a:r>
            <a:r>
              <a:rPr lang="el-GR" sz="4400" dirty="0" err="1"/>
              <a:t>Ματράγαθος</a:t>
            </a:r>
            <a:r>
              <a:rPr lang="el-GR" sz="4400" dirty="0"/>
              <a:t> σαλαγούν, βασιλιάδες πολέμαρχοι κι </a:t>
            </a:r>
            <a:r>
              <a:rPr lang="el-GR" sz="4400" dirty="0" err="1"/>
              <a:t>απ᾽</a:t>
            </a:r>
            <a:r>
              <a:rPr lang="el-GR" sz="4400" dirty="0"/>
              <a:t> τις Σάρδεις κινούν τις πολύχρυσες πάνω </a:t>
            </a:r>
            <a:r>
              <a:rPr lang="el-GR" sz="4400" dirty="0" err="1"/>
              <a:t>σ᾽</a:t>
            </a:r>
            <a:r>
              <a:rPr lang="el-GR" sz="4400" dirty="0"/>
              <a:t> άρματα δίζυγα, </a:t>
            </a:r>
            <a:r>
              <a:rPr lang="el-GR" sz="4400" dirty="0" err="1"/>
              <a:t>τρίζυγα</a:t>
            </a:r>
            <a:r>
              <a:rPr lang="el-GR" sz="4400" dirty="0"/>
              <a:t>, μύρια τάγματα που τρομάρα σε πιάνει να βλέπεις. Και του </a:t>
            </a:r>
            <a:r>
              <a:rPr lang="el-GR" sz="4400" dirty="0" err="1"/>
              <a:t>Τμώλου</a:t>
            </a:r>
            <a:r>
              <a:rPr lang="el-GR" sz="4400" dirty="0"/>
              <a:t> καυχιούνται οι πλησιόχωροι το ζυγό της σκλαβιάς να περάσουνε της Ελλάδας: ο </a:t>
            </a:r>
            <a:r>
              <a:rPr lang="el-GR" sz="4400" dirty="0" err="1"/>
              <a:t>Μάδρος</a:t>
            </a:r>
            <a:r>
              <a:rPr lang="el-GR" sz="4400" dirty="0"/>
              <a:t> κι ο </a:t>
            </a:r>
            <a:r>
              <a:rPr lang="el-GR" sz="4400" dirty="0" err="1"/>
              <a:t>Θάρυβης</a:t>
            </a:r>
            <a:r>
              <a:rPr lang="el-GR" sz="4400" dirty="0"/>
              <a:t> στων λογχών τα </a:t>
            </a:r>
            <a:r>
              <a:rPr lang="el-GR" sz="4400" dirty="0" err="1"/>
              <a:t>χτυπήματ᾽</a:t>
            </a:r>
            <a:r>
              <a:rPr lang="el-GR" sz="4400" dirty="0"/>
              <a:t> ατράνταχτοι σαν αμόνια· μαζί κι οι </a:t>
            </a:r>
            <a:r>
              <a:rPr lang="el-GR" sz="4400" dirty="0" err="1"/>
              <a:t>Μυσοί</a:t>
            </a:r>
            <a:r>
              <a:rPr lang="el-GR" sz="4400" dirty="0"/>
              <a:t>, φοβεροί </a:t>
            </a:r>
            <a:r>
              <a:rPr lang="el-GR" sz="4400" dirty="0" err="1"/>
              <a:t>ακοντιστάδες</a:t>
            </a:r>
            <a:r>
              <a:rPr lang="el-GR" sz="4400" dirty="0"/>
              <a:t>. Κι η χρυσή Βαβυλώνα κατέβασε μέγα ρέμα στρατού </a:t>
            </a:r>
            <a:r>
              <a:rPr lang="el-GR" sz="4400" dirty="0" err="1"/>
              <a:t>παντοσύσμιχτο</a:t>
            </a:r>
            <a:r>
              <a:rPr lang="el-GR" sz="4400" dirty="0"/>
              <a:t>, άλλους ναύτες για </a:t>
            </a:r>
            <a:r>
              <a:rPr lang="el-GR" sz="4400" dirty="0" err="1"/>
              <a:t>τ᾽</a:t>
            </a:r>
            <a:r>
              <a:rPr lang="el-GR" sz="4400" dirty="0"/>
              <a:t> άρμενα κι άλλους </a:t>
            </a:r>
            <a:r>
              <a:rPr lang="el-GR" sz="4400" dirty="0" err="1"/>
              <a:t>πὄχουν</a:t>
            </a:r>
            <a:r>
              <a:rPr lang="el-GR" sz="4400" dirty="0"/>
              <a:t> τα θάρρη τους στο πιδέξιο του τόξου το τράβηγμα. Κι ακλουθούνε </a:t>
            </a:r>
            <a:r>
              <a:rPr lang="el-GR" sz="4400" dirty="0" err="1"/>
              <a:t>φουσάτ᾽</a:t>
            </a:r>
            <a:r>
              <a:rPr lang="el-GR" sz="4400" dirty="0"/>
              <a:t> </a:t>
            </a:r>
            <a:r>
              <a:rPr lang="el-GR" sz="4400" dirty="0" err="1"/>
              <a:t>απ᾽</a:t>
            </a:r>
            <a:r>
              <a:rPr lang="el-GR" sz="4400" dirty="0"/>
              <a:t> ολάκερη την Ασία οι σπαθοφόροι, υπακούοντας στην τρανή προσταγή του </a:t>
            </a:r>
            <a:r>
              <a:rPr lang="el-GR" sz="4400" dirty="0" err="1"/>
              <a:t>αφεντός</a:t>
            </a:r>
            <a:r>
              <a:rPr lang="el-GR" sz="4400" dirty="0"/>
              <a:t> μας. Έτσι </a:t>
            </a:r>
            <a:r>
              <a:rPr lang="el-GR" sz="4400" dirty="0" err="1"/>
              <a:t>τ᾽</a:t>
            </a:r>
            <a:r>
              <a:rPr lang="el-GR" sz="4400" dirty="0"/>
              <a:t> άνθος, </a:t>
            </a:r>
            <a:r>
              <a:rPr lang="el-GR" sz="4400" dirty="0" err="1"/>
              <a:t>όλ᾽</a:t>
            </a:r>
            <a:r>
              <a:rPr lang="el-GR" sz="4400" dirty="0"/>
              <a:t> οι άντρες, της χώρας μας </a:t>
            </a:r>
            <a:r>
              <a:rPr lang="el-GR" sz="4400" dirty="0" err="1"/>
              <a:t>φευγάτ᾽</a:t>
            </a:r>
            <a:r>
              <a:rPr lang="el-GR" sz="4400" dirty="0"/>
              <a:t> είναι κι η Ασία που τους έθρεψε, λαχταρά </a:t>
            </a:r>
            <a:r>
              <a:rPr lang="el-GR" sz="4400" dirty="0" err="1"/>
              <a:t>᾽π᾽</a:t>
            </a:r>
            <a:r>
              <a:rPr lang="el-GR" sz="4400" dirty="0"/>
              <a:t> άκρη </a:t>
            </a:r>
            <a:r>
              <a:rPr lang="el-GR" sz="4400" dirty="0" err="1"/>
              <a:t>σ᾽</a:t>
            </a:r>
            <a:r>
              <a:rPr lang="el-GR" sz="4400" dirty="0"/>
              <a:t> άκρη στενάζοντας με </a:t>
            </a:r>
            <a:r>
              <a:rPr lang="el-GR" sz="4400" dirty="0" err="1"/>
              <a:t>καϋμό</a:t>
            </a:r>
            <a:r>
              <a:rPr lang="el-GR" sz="4400" dirty="0"/>
              <a:t> φλογερό, ενώ οι γέροι τους οι γονιοί κι οι γυναίκες τους τις ημέρες μετρούν και </a:t>
            </a:r>
            <a:r>
              <a:rPr lang="el-GR" sz="4400" dirty="0" err="1"/>
              <a:t>καρδιοσώνουνται</a:t>
            </a:r>
            <a:r>
              <a:rPr lang="el-GR" sz="4400" dirty="0"/>
              <a:t> όσον πάει του </a:t>
            </a:r>
            <a:r>
              <a:rPr lang="el-GR" sz="4400" dirty="0" err="1"/>
              <a:t>μάκρου</a:t>
            </a:r>
            <a:r>
              <a:rPr lang="el-GR" sz="4400" dirty="0"/>
              <a:t> ο καιρός.</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323528" y="6093296"/>
            <a:ext cx="8363272" cy="432048"/>
          </a:xfrm>
        </p:spPr>
        <p:txBody>
          <a:bodyPr>
            <a:normAutofit/>
          </a:bodyPr>
          <a:lstStyle/>
          <a:p>
            <a:pPr algn="ctr"/>
            <a:r>
              <a:rPr lang="el-GR" sz="2000" dirty="0">
                <a:latin typeface="Georgia" pitchFamily="18" charset="0"/>
                <a:cs typeface="MV Boli" pitchFamily="2" charset="0"/>
              </a:rPr>
              <a:t>Απολογισμός περσικών απωλειών από αγγελιοφόρο</a:t>
            </a:r>
          </a:p>
        </p:txBody>
      </p:sp>
      <p:sp>
        <p:nvSpPr>
          <p:cNvPr id="6" name="5 - Θέση περιεχομένου"/>
          <p:cNvSpPr>
            <a:spLocks noGrp="1"/>
          </p:cNvSpPr>
          <p:nvPr>
            <p:ph sz="half" idx="1"/>
          </p:nvPr>
        </p:nvSpPr>
        <p:spPr>
          <a:xfrm>
            <a:off x="323528" y="188640"/>
            <a:ext cx="4122744" cy="5760640"/>
          </a:xfrm>
        </p:spPr>
        <p:txBody>
          <a:bodyPr>
            <a:normAutofit fontScale="40000" lnSpcReduction="20000"/>
          </a:bodyPr>
          <a:lstStyle/>
          <a:p>
            <a:pPr>
              <a:buNone/>
            </a:pPr>
            <a:endParaRPr lang="el-GR" dirty="0"/>
          </a:p>
          <a:p>
            <a:pPr algn="ctr">
              <a:buNone/>
            </a:pPr>
            <a:r>
              <a:rPr lang="el-GR" dirty="0"/>
              <a:t> </a:t>
            </a:r>
            <a:r>
              <a:rPr lang="el-GR" sz="3000" dirty="0" err="1"/>
              <a:t>Ἀρτεμβάρης</a:t>
            </a:r>
            <a:r>
              <a:rPr lang="el-GR" sz="3000" dirty="0"/>
              <a:t> </a:t>
            </a:r>
            <a:r>
              <a:rPr lang="el-GR" sz="3000" dirty="0" err="1"/>
              <a:t>δὲ</a:t>
            </a:r>
            <a:r>
              <a:rPr lang="el-GR" sz="3000" dirty="0"/>
              <a:t> </a:t>
            </a:r>
            <a:r>
              <a:rPr lang="el-GR" sz="3000" dirty="0" err="1"/>
              <a:t>μυρίας</a:t>
            </a:r>
            <a:r>
              <a:rPr lang="el-GR" sz="3000" dirty="0"/>
              <a:t> </a:t>
            </a:r>
            <a:r>
              <a:rPr lang="el-GR" sz="3000" dirty="0" err="1"/>
              <a:t>ἵππου</a:t>
            </a:r>
            <a:r>
              <a:rPr lang="el-GR" sz="3000" dirty="0"/>
              <a:t> </a:t>
            </a:r>
            <a:r>
              <a:rPr lang="el-GR" sz="3000" dirty="0" err="1"/>
              <a:t>βραβεὺς</a:t>
            </a:r>
            <a:endParaRPr lang="el-GR" sz="3000" dirty="0"/>
          </a:p>
          <a:p>
            <a:pPr algn="ctr">
              <a:buNone/>
            </a:pPr>
            <a:r>
              <a:rPr lang="el-GR" sz="3000" dirty="0" err="1"/>
              <a:t>στύφλους</a:t>
            </a:r>
            <a:r>
              <a:rPr lang="el-GR" sz="3000" dirty="0"/>
              <a:t> </a:t>
            </a:r>
            <a:r>
              <a:rPr lang="el-GR" sz="3000" dirty="0" err="1"/>
              <a:t>παρ᾽</a:t>
            </a:r>
            <a:r>
              <a:rPr lang="el-GR" sz="3000" dirty="0"/>
              <a:t> </a:t>
            </a:r>
            <a:r>
              <a:rPr lang="el-GR" sz="3000" dirty="0" err="1"/>
              <a:t>ἀκτὰς</a:t>
            </a:r>
            <a:r>
              <a:rPr lang="el-GR" sz="3000" dirty="0"/>
              <a:t> </a:t>
            </a:r>
            <a:r>
              <a:rPr lang="el-GR" sz="3000" dirty="0" err="1"/>
              <a:t>θείνεται</a:t>
            </a:r>
            <a:r>
              <a:rPr lang="el-GR" sz="3000" dirty="0"/>
              <a:t> </a:t>
            </a:r>
            <a:r>
              <a:rPr lang="el-GR" sz="3000" dirty="0" err="1"/>
              <a:t>Σιληνιῶν</a:t>
            </a:r>
            <a:r>
              <a:rPr lang="el-GR" sz="3000" dirty="0"/>
              <a:t>.</a:t>
            </a:r>
          </a:p>
          <a:p>
            <a:pPr algn="ctr">
              <a:buNone/>
            </a:pPr>
            <a:r>
              <a:rPr lang="el-GR" sz="3000" dirty="0" err="1"/>
              <a:t>χὠ</a:t>
            </a:r>
            <a:r>
              <a:rPr lang="el-GR" sz="3000" dirty="0"/>
              <a:t> χιλίαρχος </a:t>
            </a:r>
            <a:r>
              <a:rPr lang="el-GR" sz="3000" dirty="0" err="1"/>
              <a:t>Δαδάκης</a:t>
            </a:r>
            <a:r>
              <a:rPr lang="el-GR" sz="3000" dirty="0"/>
              <a:t> </a:t>
            </a:r>
            <a:r>
              <a:rPr lang="el-GR" sz="3000" dirty="0" err="1"/>
              <a:t>πληγῇ</a:t>
            </a:r>
            <a:r>
              <a:rPr lang="el-GR" sz="3000" dirty="0"/>
              <a:t> </a:t>
            </a:r>
            <a:r>
              <a:rPr lang="el-GR" sz="3000" dirty="0" err="1"/>
              <a:t>δορὸς</a:t>
            </a:r>
            <a:endParaRPr lang="el-GR" sz="3000" dirty="0"/>
          </a:p>
          <a:p>
            <a:pPr algn="ctr">
              <a:buNone/>
            </a:pPr>
            <a:r>
              <a:rPr lang="el-GR" sz="3000" dirty="0"/>
              <a:t>πήδημα </a:t>
            </a:r>
            <a:r>
              <a:rPr lang="el-GR" sz="3000" dirty="0" err="1"/>
              <a:t>κοῦφον</a:t>
            </a:r>
            <a:r>
              <a:rPr lang="el-GR" sz="3000" dirty="0"/>
              <a:t> </a:t>
            </a:r>
            <a:r>
              <a:rPr lang="el-GR" sz="3000" dirty="0" err="1"/>
              <a:t>ἐκ</a:t>
            </a:r>
            <a:r>
              <a:rPr lang="el-GR" sz="3000" dirty="0"/>
              <a:t> </a:t>
            </a:r>
            <a:r>
              <a:rPr lang="el-GR" sz="3000" dirty="0" err="1"/>
              <a:t>νεὼς</a:t>
            </a:r>
            <a:r>
              <a:rPr lang="el-GR" sz="3000" dirty="0"/>
              <a:t> </a:t>
            </a:r>
            <a:r>
              <a:rPr lang="el-GR" sz="3000" dirty="0" err="1"/>
              <a:t>ἀφήλατο</a:t>
            </a:r>
            <a:r>
              <a:rPr lang="el-GR" sz="3000" dirty="0"/>
              <a:t>·</a:t>
            </a:r>
          </a:p>
          <a:p>
            <a:pPr algn="ctr">
              <a:buNone/>
            </a:pPr>
            <a:r>
              <a:rPr lang="el-GR" sz="3000" dirty="0" err="1"/>
              <a:t>Τενάγων</a:t>
            </a:r>
            <a:r>
              <a:rPr lang="el-GR" sz="3000" dirty="0"/>
              <a:t> </a:t>
            </a:r>
            <a:r>
              <a:rPr lang="el-GR" sz="3000" dirty="0" err="1"/>
              <a:t>τ᾽</a:t>
            </a:r>
            <a:r>
              <a:rPr lang="el-GR" sz="3000" dirty="0"/>
              <a:t> </a:t>
            </a:r>
            <a:r>
              <a:rPr lang="el-GR" sz="3000" dirty="0" err="1"/>
              <a:t>ἄριστος</a:t>
            </a:r>
            <a:r>
              <a:rPr lang="el-GR" sz="3000" dirty="0"/>
              <a:t> </a:t>
            </a:r>
            <a:r>
              <a:rPr lang="el-GR" sz="3000" dirty="0" err="1"/>
              <a:t>Βακτρίων</a:t>
            </a:r>
            <a:r>
              <a:rPr lang="el-GR" sz="3000" dirty="0"/>
              <a:t> </a:t>
            </a:r>
            <a:r>
              <a:rPr lang="el-GR" sz="3000" dirty="0" err="1"/>
              <a:t>ἰθαιγενὴς</a:t>
            </a:r>
            <a:endParaRPr lang="el-GR" sz="3000" dirty="0"/>
          </a:p>
          <a:p>
            <a:pPr algn="ctr">
              <a:buNone/>
            </a:pPr>
            <a:r>
              <a:rPr lang="el-GR" sz="3000" dirty="0" err="1"/>
              <a:t>θαλασσόπληκτον</a:t>
            </a:r>
            <a:r>
              <a:rPr lang="el-GR" sz="3000" dirty="0"/>
              <a:t> </a:t>
            </a:r>
            <a:r>
              <a:rPr lang="el-GR" sz="3000" dirty="0" err="1"/>
              <a:t>νῆσον</a:t>
            </a:r>
            <a:r>
              <a:rPr lang="el-GR" sz="3000" dirty="0"/>
              <a:t> </a:t>
            </a:r>
            <a:r>
              <a:rPr lang="el-GR" sz="3000" dirty="0" err="1"/>
              <a:t>Αἴαντος</a:t>
            </a:r>
            <a:r>
              <a:rPr lang="el-GR" sz="3000" dirty="0"/>
              <a:t> </a:t>
            </a:r>
            <a:r>
              <a:rPr lang="el-GR" sz="3000" dirty="0" err="1"/>
              <a:t>πολεῖ</a:t>
            </a:r>
            <a:r>
              <a:rPr lang="el-GR" sz="3000" dirty="0"/>
              <a:t>.</a:t>
            </a:r>
          </a:p>
          <a:p>
            <a:pPr algn="ctr">
              <a:buNone/>
            </a:pPr>
            <a:r>
              <a:rPr lang="el-GR" sz="3000" dirty="0" err="1"/>
              <a:t>Λίλαιος</a:t>
            </a:r>
            <a:r>
              <a:rPr lang="el-GR" sz="3000" dirty="0"/>
              <a:t> </a:t>
            </a:r>
            <a:r>
              <a:rPr lang="el-GR" sz="3000" dirty="0" err="1"/>
              <a:t>Ἀρσάμης</a:t>
            </a:r>
            <a:r>
              <a:rPr lang="el-GR" sz="3000" dirty="0"/>
              <a:t> τε </a:t>
            </a:r>
            <a:r>
              <a:rPr lang="el-GR" sz="3000" dirty="0" err="1"/>
              <a:t>κἀργήστης</a:t>
            </a:r>
            <a:r>
              <a:rPr lang="el-GR" sz="3000" dirty="0"/>
              <a:t> τρίτος,</a:t>
            </a:r>
          </a:p>
          <a:p>
            <a:pPr algn="ctr">
              <a:buNone/>
            </a:pPr>
            <a:r>
              <a:rPr lang="el-GR" sz="3000" dirty="0" err="1"/>
              <a:t>οἵδ᾽</a:t>
            </a:r>
            <a:r>
              <a:rPr lang="el-GR" sz="3000" dirty="0"/>
              <a:t> </a:t>
            </a:r>
            <a:r>
              <a:rPr lang="el-GR" sz="3000" dirty="0" err="1"/>
              <a:t>ἀμφὶ</a:t>
            </a:r>
            <a:r>
              <a:rPr lang="el-GR" sz="3000" dirty="0"/>
              <a:t> </a:t>
            </a:r>
            <a:r>
              <a:rPr lang="el-GR" sz="3000" dirty="0" err="1"/>
              <a:t>νῆσον</a:t>
            </a:r>
            <a:r>
              <a:rPr lang="el-GR" sz="3000" dirty="0"/>
              <a:t> </a:t>
            </a:r>
            <a:r>
              <a:rPr lang="el-GR" sz="3000" dirty="0" err="1"/>
              <a:t>τὴν</a:t>
            </a:r>
            <a:r>
              <a:rPr lang="el-GR" sz="3000" dirty="0"/>
              <a:t> </a:t>
            </a:r>
            <a:r>
              <a:rPr lang="el-GR" sz="3000" dirty="0" err="1"/>
              <a:t>πελειοθρέμμονα</a:t>
            </a:r>
            <a:endParaRPr lang="el-GR" sz="3000" dirty="0"/>
          </a:p>
          <a:p>
            <a:pPr algn="ctr">
              <a:buNone/>
            </a:pPr>
            <a:r>
              <a:rPr lang="el-GR" sz="3000" dirty="0" err="1"/>
              <a:t>νικώμενοι</a:t>
            </a:r>
            <a:r>
              <a:rPr lang="el-GR" sz="3000" dirty="0"/>
              <a:t> </a:t>
            </a:r>
            <a:r>
              <a:rPr lang="el-GR" sz="3000" dirty="0" err="1"/>
              <a:t>κύρισσον</a:t>
            </a:r>
            <a:r>
              <a:rPr lang="el-GR" sz="3000" dirty="0"/>
              <a:t> </a:t>
            </a:r>
            <a:r>
              <a:rPr lang="el-GR" sz="3000" dirty="0" err="1"/>
              <a:t>ἰσχυρὰν</a:t>
            </a:r>
            <a:r>
              <a:rPr lang="el-GR" sz="3000" dirty="0"/>
              <a:t> </a:t>
            </a:r>
            <a:r>
              <a:rPr lang="el-GR" sz="3000" dirty="0" err="1"/>
              <a:t>χθόνα</a:t>
            </a:r>
            <a:r>
              <a:rPr lang="el-GR" sz="3000" dirty="0"/>
              <a:t>·</a:t>
            </a:r>
          </a:p>
          <a:p>
            <a:pPr algn="ctr">
              <a:buNone/>
            </a:pPr>
            <a:r>
              <a:rPr lang="el-GR" sz="3000" dirty="0" err="1"/>
              <a:t>πηγαῖς</a:t>
            </a:r>
            <a:r>
              <a:rPr lang="el-GR" sz="3000" dirty="0"/>
              <a:t> τε Νείλου </a:t>
            </a:r>
            <a:r>
              <a:rPr lang="el-GR" sz="3000" dirty="0" err="1"/>
              <a:t>γειτονῶν</a:t>
            </a:r>
            <a:r>
              <a:rPr lang="el-GR" sz="3000" dirty="0"/>
              <a:t> </a:t>
            </a:r>
            <a:r>
              <a:rPr lang="el-GR" sz="3000" dirty="0" err="1"/>
              <a:t>Αἰγυπτίου</a:t>
            </a:r>
            <a:endParaRPr lang="el-GR" sz="3000" dirty="0"/>
          </a:p>
          <a:p>
            <a:pPr algn="ctr">
              <a:buNone/>
            </a:pPr>
            <a:r>
              <a:rPr lang="el-GR" sz="3000" dirty="0" err="1"/>
              <a:t>Ἀρκτεύς</a:t>
            </a:r>
            <a:r>
              <a:rPr lang="el-GR" sz="3000" dirty="0"/>
              <a:t>, </a:t>
            </a:r>
            <a:r>
              <a:rPr lang="el-GR" sz="3000" dirty="0" err="1"/>
              <a:t>Ἀδεύης</a:t>
            </a:r>
            <a:r>
              <a:rPr lang="el-GR" sz="3000" dirty="0"/>
              <a:t>, </a:t>
            </a:r>
            <a:r>
              <a:rPr lang="el-GR" sz="3000" dirty="0" err="1"/>
              <a:t>καὶ</a:t>
            </a:r>
            <a:r>
              <a:rPr lang="el-GR" sz="3000" dirty="0"/>
              <a:t> † </a:t>
            </a:r>
            <a:r>
              <a:rPr lang="el-GR" sz="3000" dirty="0" err="1"/>
              <a:t>φρεσεύης</a:t>
            </a:r>
            <a:r>
              <a:rPr lang="el-GR" sz="3000" dirty="0"/>
              <a:t> τρίτος</a:t>
            </a:r>
          </a:p>
          <a:p>
            <a:pPr algn="ctr">
              <a:buNone/>
            </a:pPr>
            <a:r>
              <a:rPr lang="el-GR" sz="3000" dirty="0" err="1"/>
              <a:t>Φαρνοῦχος</a:t>
            </a:r>
            <a:r>
              <a:rPr lang="el-GR" sz="3000" dirty="0"/>
              <a:t>, </a:t>
            </a:r>
            <a:r>
              <a:rPr lang="el-GR" sz="3000" dirty="0" err="1"/>
              <a:t>οἵδε</a:t>
            </a:r>
            <a:r>
              <a:rPr lang="el-GR" sz="3000" dirty="0"/>
              <a:t> </a:t>
            </a:r>
            <a:r>
              <a:rPr lang="el-GR" sz="3000" dirty="0" err="1"/>
              <a:t>ναὸς</a:t>
            </a:r>
            <a:r>
              <a:rPr lang="el-GR" sz="3000" dirty="0"/>
              <a:t> </a:t>
            </a:r>
            <a:r>
              <a:rPr lang="el-GR" sz="3000" dirty="0" err="1"/>
              <a:t>ἐκ</a:t>
            </a:r>
            <a:r>
              <a:rPr lang="el-GR" sz="3000" dirty="0"/>
              <a:t> </a:t>
            </a:r>
            <a:r>
              <a:rPr lang="el-GR" sz="3000" dirty="0" err="1"/>
              <a:t>μιᾶς</a:t>
            </a:r>
            <a:r>
              <a:rPr lang="el-GR" sz="3000" dirty="0"/>
              <a:t> </a:t>
            </a:r>
            <a:r>
              <a:rPr lang="el-GR" sz="3000" dirty="0" err="1"/>
              <a:t>πέσον</a:t>
            </a:r>
            <a:r>
              <a:rPr lang="el-GR" sz="3000" dirty="0"/>
              <a:t>.</a:t>
            </a:r>
          </a:p>
          <a:p>
            <a:pPr algn="ctr">
              <a:buNone/>
            </a:pPr>
            <a:r>
              <a:rPr lang="el-GR" sz="3000" dirty="0" err="1"/>
              <a:t>Χρυσεὺς</a:t>
            </a:r>
            <a:r>
              <a:rPr lang="el-GR" sz="3000" dirty="0"/>
              <a:t> </a:t>
            </a:r>
            <a:r>
              <a:rPr lang="el-GR" sz="3000" dirty="0" err="1"/>
              <a:t>Μάταλλος</a:t>
            </a:r>
            <a:r>
              <a:rPr lang="el-GR" sz="3000" dirty="0"/>
              <a:t> </a:t>
            </a:r>
            <a:r>
              <a:rPr lang="el-GR" sz="3000" dirty="0" err="1"/>
              <a:t>μυριόνταρχος</a:t>
            </a:r>
            <a:r>
              <a:rPr lang="el-GR" sz="3000" dirty="0"/>
              <a:t> θανών,</a:t>
            </a:r>
          </a:p>
          <a:p>
            <a:pPr algn="ctr">
              <a:buNone/>
            </a:pPr>
            <a:r>
              <a:rPr lang="el-GR" sz="3000" dirty="0" err="1"/>
              <a:t>ἵππου</a:t>
            </a:r>
            <a:r>
              <a:rPr lang="el-GR" sz="3000" dirty="0"/>
              <a:t> </a:t>
            </a:r>
            <a:r>
              <a:rPr lang="el-GR" sz="3000" dirty="0" err="1"/>
              <a:t>μελαίνης</a:t>
            </a:r>
            <a:r>
              <a:rPr lang="el-GR" sz="3000" dirty="0"/>
              <a:t> </a:t>
            </a:r>
            <a:r>
              <a:rPr lang="el-GR" sz="3000" dirty="0" err="1"/>
              <a:t>ἡγεμὼν</a:t>
            </a:r>
            <a:r>
              <a:rPr lang="el-GR" sz="3000" dirty="0"/>
              <a:t> </a:t>
            </a:r>
            <a:r>
              <a:rPr lang="el-GR" sz="3000" dirty="0" err="1"/>
              <a:t>τρισμυρίας</a:t>
            </a:r>
            <a:r>
              <a:rPr lang="el-GR" sz="3000" dirty="0"/>
              <a:t>,</a:t>
            </a:r>
          </a:p>
          <a:p>
            <a:pPr algn="ctr">
              <a:buNone/>
            </a:pPr>
            <a:r>
              <a:rPr lang="el-GR" sz="3000" dirty="0" err="1"/>
              <a:t>πυρσὴν</a:t>
            </a:r>
            <a:r>
              <a:rPr lang="el-GR" sz="3000" dirty="0"/>
              <a:t> </a:t>
            </a:r>
            <a:r>
              <a:rPr lang="el-GR" sz="3000" dirty="0" err="1"/>
              <a:t>ζαπληθῆ</a:t>
            </a:r>
            <a:r>
              <a:rPr lang="el-GR" sz="3000" dirty="0"/>
              <a:t> </a:t>
            </a:r>
            <a:r>
              <a:rPr lang="el-GR" sz="3000" dirty="0" err="1"/>
              <a:t>δάσκιον</a:t>
            </a:r>
            <a:r>
              <a:rPr lang="el-GR" sz="3000" dirty="0"/>
              <a:t> γενειάδα</a:t>
            </a:r>
          </a:p>
          <a:p>
            <a:pPr algn="ctr">
              <a:buNone/>
            </a:pPr>
            <a:r>
              <a:rPr lang="el-GR" sz="3000" dirty="0" err="1"/>
              <a:t>ἔτεγγ᾽</a:t>
            </a:r>
            <a:r>
              <a:rPr lang="el-GR" sz="3000" dirty="0"/>
              <a:t>, </a:t>
            </a:r>
            <a:r>
              <a:rPr lang="el-GR" sz="3000" dirty="0" err="1"/>
              <a:t>ἀμείβων</a:t>
            </a:r>
            <a:r>
              <a:rPr lang="el-GR" sz="3000" dirty="0"/>
              <a:t> </a:t>
            </a:r>
            <a:r>
              <a:rPr lang="el-GR" sz="3000" dirty="0" err="1"/>
              <a:t>χρῶτα</a:t>
            </a:r>
            <a:r>
              <a:rPr lang="el-GR" sz="3000" dirty="0"/>
              <a:t> </a:t>
            </a:r>
            <a:r>
              <a:rPr lang="el-GR" sz="3000" dirty="0" err="1"/>
              <a:t>πορφυρᾷ</a:t>
            </a:r>
            <a:r>
              <a:rPr lang="el-GR" sz="3000" dirty="0"/>
              <a:t> </a:t>
            </a:r>
            <a:r>
              <a:rPr lang="el-GR" sz="3000" dirty="0" err="1"/>
              <a:t>βαφῇ</a:t>
            </a:r>
            <a:r>
              <a:rPr lang="el-GR" sz="3000" dirty="0"/>
              <a:t>.</a:t>
            </a:r>
          </a:p>
          <a:p>
            <a:pPr algn="ctr">
              <a:buNone/>
            </a:pPr>
            <a:r>
              <a:rPr lang="el-GR" sz="3000" dirty="0" err="1"/>
              <a:t>καὶ</a:t>
            </a:r>
            <a:r>
              <a:rPr lang="el-GR" sz="3000" dirty="0"/>
              <a:t> </a:t>
            </a:r>
            <a:r>
              <a:rPr lang="el-GR" sz="3000" dirty="0" err="1"/>
              <a:t>Μᾶγος</a:t>
            </a:r>
            <a:r>
              <a:rPr lang="el-GR" sz="3000" dirty="0"/>
              <a:t> </a:t>
            </a:r>
            <a:r>
              <a:rPr lang="el-GR" sz="3000" dirty="0" err="1"/>
              <a:t>Ἄραβος</a:t>
            </a:r>
            <a:r>
              <a:rPr lang="el-GR" sz="3000" dirty="0"/>
              <a:t>, </a:t>
            </a:r>
            <a:r>
              <a:rPr lang="el-GR" sz="3000" dirty="0" err="1"/>
              <a:t>Ἀρτάβης</a:t>
            </a:r>
            <a:r>
              <a:rPr lang="el-GR" sz="3000" dirty="0"/>
              <a:t> τε </a:t>
            </a:r>
            <a:r>
              <a:rPr lang="el-GR" sz="3000" dirty="0" err="1"/>
              <a:t>Βάκτριος</a:t>
            </a:r>
            <a:r>
              <a:rPr lang="el-GR" sz="3000" dirty="0"/>
              <a:t>,</a:t>
            </a:r>
          </a:p>
          <a:p>
            <a:pPr algn="ctr">
              <a:buNone/>
            </a:pPr>
            <a:r>
              <a:rPr lang="el-GR" sz="3000" dirty="0" err="1"/>
              <a:t>σκληρᾶς</a:t>
            </a:r>
            <a:r>
              <a:rPr lang="el-GR" sz="3000" dirty="0"/>
              <a:t> μέτοικος </a:t>
            </a:r>
            <a:r>
              <a:rPr lang="el-GR" sz="3000" dirty="0" err="1"/>
              <a:t>γῆς</a:t>
            </a:r>
            <a:r>
              <a:rPr lang="el-GR" sz="3000" dirty="0"/>
              <a:t>, </a:t>
            </a:r>
            <a:r>
              <a:rPr lang="el-GR" sz="3000" dirty="0" err="1"/>
              <a:t>ἐκεῖ</a:t>
            </a:r>
            <a:r>
              <a:rPr lang="el-GR" sz="3000" dirty="0"/>
              <a:t> </a:t>
            </a:r>
            <a:r>
              <a:rPr lang="el-GR" sz="3000" dirty="0" err="1"/>
              <a:t>κατέφθιτο</a:t>
            </a:r>
            <a:r>
              <a:rPr lang="el-GR" sz="3000" dirty="0"/>
              <a:t>.</a:t>
            </a:r>
          </a:p>
          <a:p>
            <a:pPr algn="ctr">
              <a:buNone/>
            </a:pPr>
            <a:r>
              <a:rPr lang="el-GR" sz="3000" dirty="0"/>
              <a:t> </a:t>
            </a:r>
            <a:r>
              <a:rPr lang="el-GR" sz="3000" dirty="0" err="1"/>
              <a:t>Ἄμιστρις</a:t>
            </a:r>
            <a:r>
              <a:rPr lang="el-GR" sz="3000" dirty="0"/>
              <a:t> </a:t>
            </a:r>
            <a:r>
              <a:rPr lang="el-GR" sz="3000" dirty="0" err="1"/>
              <a:t>Ἀμφιστρεύς</a:t>
            </a:r>
            <a:r>
              <a:rPr lang="el-GR" sz="3000" dirty="0"/>
              <a:t> τε </a:t>
            </a:r>
            <a:r>
              <a:rPr lang="el-GR" sz="3000" dirty="0" err="1"/>
              <a:t>πολύπονον</a:t>
            </a:r>
            <a:r>
              <a:rPr lang="el-GR" sz="3000" dirty="0"/>
              <a:t> δόρυ</a:t>
            </a:r>
          </a:p>
          <a:p>
            <a:pPr algn="ctr">
              <a:buNone/>
            </a:pPr>
            <a:r>
              <a:rPr lang="el-GR" sz="3000" dirty="0" err="1"/>
              <a:t>νωμῶν</a:t>
            </a:r>
            <a:r>
              <a:rPr lang="el-GR" sz="3000" dirty="0"/>
              <a:t>, ὅ </a:t>
            </a:r>
            <a:r>
              <a:rPr lang="el-GR" sz="3000" dirty="0" err="1"/>
              <a:t>τ᾽</a:t>
            </a:r>
            <a:r>
              <a:rPr lang="el-GR" sz="3000" dirty="0"/>
              <a:t> </a:t>
            </a:r>
            <a:r>
              <a:rPr lang="el-GR" sz="3000" dirty="0" err="1"/>
              <a:t>ἐσθλὸς</a:t>
            </a:r>
            <a:r>
              <a:rPr lang="el-GR" sz="3000" dirty="0"/>
              <a:t> </a:t>
            </a:r>
            <a:r>
              <a:rPr lang="el-GR" sz="3000" dirty="0" err="1"/>
              <a:t>Ἀριόμαρδος</a:t>
            </a:r>
            <a:r>
              <a:rPr lang="el-GR" sz="3000" dirty="0"/>
              <a:t> </a:t>
            </a:r>
            <a:r>
              <a:rPr lang="el-GR" sz="3000" dirty="0" err="1"/>
              <a:t>Σάρδεσι</a:t>
            </a:r>
            <a:endParaRPr lang="el-GR" sz="3000" dirty="0"/>
          </a:p>
          <a:p>
            <a:pPr algn="ctr">
              <a:buNone/>
            </a:pPr>
            <a:r>
              <a:rPr lang="el-GR" sz="3000" dirty="0"/>
              <a:t>πένθος </a:t>
            </a:r>
            <a:r>
              <a:rPr lang="el-GR" sz="3000" dirty="0" err="1"/>
              <a:t>παρασχών</a:t>
            </a:r>
            <a:r>
              <a:rPr lang="el-GR" sz="3000" dirty="0"/>
              <a:t>, </a:t>
            </a:r>
            <a:r>
              <a:rPr lang="el-GR" sz="3000" dirty="0" err="1"/>
              <a:t>Σεισάμης</a:t>
            </a:r>
            <a:r>
              <a:rPr lang="el-GR" sz="3000" dirty="0"/>
              <a:t> </a:t>
            </a:r>
            <a:r>
              <a:rPr lang="el-GR" sz="3000" dirty="0" err="1"/>
              <a:t>θ᾽</a:t>
            </a:r>
            <a:r>
              <a:rPr lang="el-GR" sz="3000" dirty="0"/>
              <a:t> ὁ </a:t>
            </a:r>
            <a:r>
              <a:rPr lang="el-GR" sz="3000" dirty="0" err="1"/>
              <a:t>Μύσιος</a:t>
            </a:r>
            <a:r>
              <a:rPr lang="el-GR" sz="3000" dirty="0"/>
              <a:t>,</a:t>
            </a:r>
          </a:p>
          <a:p>
            <a:pPr algn="ctr">
              <a:buNone/>
            </a:pPr>
            <a:r>
              <a:rPr lang="el-GR" sz="3000" dirty="0" err="1"/>
              <a:t>Θάρυβίς</a:t>
            </a:r>
            <a:r>
              <a:rPr lang="el-GR" sz="3000" dirty="0"/>
              <a:t> τε πεντήκοντα πεντάκις </a:t>
            </a:r>
            <a:r>
              <a:rPr lang="el-GR" sz="3000" dirty="0" err="1"/>
              <a:t>νεῶν</a:t>
            </a:r>
            <a:endParaRPr lang="el-GR" sz="3000" dirty="0"/>
          </a:p>
          <a:p>
            <a:pPr algn="ctr">
              <a:buNone/>
            </a:pPr>
            <a:r>
              <a:rPr lang="el-GR" sz="3000" dirty="0"/>
              <a:t>ταγός, γένος </a:t>
            </a:r>
            <a:r>
              <a:rPr lang="el-GR" sz="3000" dirty="0" err="1"/>
              <a:t>Λυρναῖος</a:t>
            </a:r>
            <a:r>
              <a:rPr lang="el-GR" sz="3000" dirty="0"/>
              <a:t>, </a:t>
            </a:r>
            <a:r>
              <a:rPr lang="el-GR" sz="3000" dirty="0" err="1"/>
              <a:t>εὐειδὴς</a:t>
            </a:r>
            <a:r>
              <a:rPr lang="el-GR" sz="3000" dirty="0"/>
              <a:t> </a:t>
            </a:r>
            <a:r>
              <a:rPr lang="el-GR" sz="3000" dirty="0" err="1"/>
              <a:t>ἀνήρ</a:t>
            </a:r>
            <a:r>
              <a:rPr lang="el-GR" sz="3000" dirty="0"/>
              <a:t>,</a:t>
            </a:r>
          </a:p>
          <a:p>
            <a:pPr algn="ctr">
              <a:buNone/>
            </a:pPr>
            <a:r>
              <a:rPr lang="el-GR" sz="3000" dirty="0" err="1"/>
              <a:t>κεῖται</a:t>
            </a:r>
            <a:r>
              <a:rPr lang="el-GR" sz="3000" dirty="0"/>
              <a:t> </a:t>
            </a:r>
            <a:r>
              <a:rPr lang="el-GR" sz="3000" dirty="0" err="1"/>
              <a:t>θανὼν</a:t>
            </a:r>
            <a:r>
              <a:rPr lang="el-GR" sz="3000" dirty="0"/>
              <a:t> δείλαιος </a:t>
            </a:r>
            <a:r>
              <a:rPr lang="el-GR" sz="3000" dirty="0" err="1"/>
              <a:t>οὐ</a:t>
            </a:r>
            <a:r>
              <a:rPr lang="el-GR" sz="3000" dirty="0"/>
              <a:t> </a:t>
            </a:r>
            <a:r>
              <a:rPr lang="el-GR" sz="3000" dirty="0" err="1"/>
              <a:t>μάλ᾽</a:t>
            </a:r>
            <a:r>
              <a:rPr lang="el-GR" sz="3000" dirty="0"/>
              <a:t> </a:t>
            </a:r>
            <a:r>
              <a:rPr lang="el-GR" sz="3000" dirty="0" err="1"/>
              <a:t>εὐτυχῶς</a:t>
            </a:r>
            <a:r>
              <a:rPr lang="el-GR" sz="3000" dirty="0"/>
              <a:t>·</a:t>
            </a:r>
          </a:p>
          <a:p>
            <a:pPr algn="ctr">
              <a:buNone/>
            </a:pPr>
            <a:r>
              <a:rPr lang="el-GR" sz="3000" dirty="0" err="1"/>
              <a:t>Συέννεσίς</a:t>
            </a:r>
            <a:r>
              <a:rPr lang="el-GR" sz="3000" dirty="0"/>
              <a:t> τε </a:t>
            </a:r>
            <a:r>
              <a:rPr lang="el-GR" sz="3000" dirty="0" err="1"/>
              <a:t>πρῶτος</a:t>
            </a:r>
            <a:r>
              <a:rPr lang="el-GR" sz="3000" dirty="0"/>
              <a:t> </a:t>
            </a:r>
            <a:r>
              <a:rPr lang="el-GR" sz="3000" dirty="0" err="1"/>
              <a:t>εἰς</a:t>
            </a:r>
            <a:r>
              <a:rPr lang="el-GR" sz="3000" dirty="0"/>
              <a:t> </a:t>
            </a:r>
            <a:r>
              <a:rPr lang="el-GR" sz="3000" dirty="0" err="1"/>
              <a:t>εὐψυχίαν</a:t>
            </a:r>
            <a:r>
              <a:rPr lang="el-GR" sz="3000" dirty="0"/>
              <a:t>,</a:t>
            </a:r>
          </a:p>
          <a:p>
            <a:pPr algn="ctr">
              <a:buNone/>
            </a:pPr>
            <a:r>
              <a:rPr lang="el-GR" sz="3000" dirty="0" err="1"/>
              <a:t>Κιλίκων</a:t>
            </a:r>
            <a:r>
              <a:rPr lang="el-GR" sz="3000" dirty="0"/>
              <a:t> </a:t>
            </a:r>
            <a:r>
              <a:rPr lang="el-GR" sz="3000" dirty="0" err="1"/>
              <a:t>ἄπαρχος</a:t>
            </a:r>
            <a:r>
              <a:rPr lang="el-GR" sz="3000" dirty="0"/>
              <a:t>, </a:t>
            </a:r>
            <a:r>
              <a:rPr lang="el-GR" sz="3000" dirty="0" err="1"/>
              <a:t>εἷς</a:t>
            </a:r>
            <a:r>
              <a:rPr lang="el-GR" sz="3000" dirty="0"/>
              <a:t> </a:t>
            </a:r>
            <a:r>
              <a:rPr lang="el-GR" sz="3000" dirty="0" err="1"/>
              <a:t>ἀνὴρ</a:t>
            </a:r>
            <a:r>
              <a:rPr lang="el-GR" sz="3000" dirty="0"/>
              <a:t> </a:t>
            </a:r>
            <a:r>
              <a:rPr lang="el-GR" sz="3000" dirty="0" err="1"/>
              <a:t>πλεῖστον</a:t>
            </a:r>
            <a:r>
              <a:rPr lang="el-GR" sz="3000" dirty="0"/>
              <a:t> </a:t>
            </a:r>
            <a:r>
              <a:rPr lang="el-GR" sz="3000" dirty="0" err="1"/>
              <a:t>πόνον</a:t>
            </a:r>
            <a:endParaRPr lang="el-GR" sz="3000" dirty="0"/>
          </a:p>
          <a:p>
            <a:pPr algn="ctr">
              <a:buNone/>
            </a:pPr>
            <a:r>
              <a:rPr lang="el-GR" sz="3000" dirty="0" err="1"/>
              <a:t>ἐχθροῖς</a:t>
            </a:r>
            <a:r>
              <a:rPr lang="el-GR" sz="3000" dirty="0"/>
              <a:t> </a:t>
            </a:r>
            <a:r>
              <a:rPr lang="el-GR" sz="3000" dirty="0" err="1"/>
              <a:t>παρασχών</a:t>
            </a:r>
            <a:r>
              <a:rPr lang="el-GR" sz="3000" dirty="0"/>
              <a:t>, </a:t>
            </a:r>
            <a:r>
              <a:rPr lang="el-GR" sz="3000" dirty="0" err="1"/>
              <a:t>εὐκλεῶς</a:t>
            </a:r>
            <a:r>
              <a:rPr lang="el-GR" sz="3000" dirty="0"/>
              <a:t> </a:t>
            </a:r>
            <a:r>
              <a:rPr lang="el-GR" sz="3000" dirty="0" err="1"/>
              <a:t>ἀπώλετο</a:t>
            </a:r>
            <a:r>
              <a:rPr lang="el-GR" sz="3000" dirty="0"/>
              <a:t>.</a:t>
            </a:r>
          </a:p>
          <a:p>
            <a:pPr algn="ctr">
              <a:buNone/>
            </a:pPr>
            <a:r>
              <a:rPr lang="el-GR" sz="3000" dirty="0" err="1"/>
              <a:t>τοιῶνδ᾽</a:t>
            </a:r>
            <a:r>
              <a:rPr lang="el-GR" sz="3000" dirty="0"/>
              <a:t> </a:t>
            </a:r>
            <a:r>
              <a:rPr lang="el-GR" sz="3000" dirty="0" err="1"/>
              <a:t>ἄρ᾽</a:t>
            </a:r>
            <a:r>
              <a:rPr lang="el-GR" sz="3000" dirty="0"/>
              <a:t> </a:t>
            </a:r>
            <a:r>
              <a:rPr lang="el-GR" sz="3000" dirty="0" err="1"/>
              <a:t>ὄντων</a:t>
            </a:r>
            <a:r>
              <a:rPr lang="el-GR" sz="3000" dirty="0"/>
              <a:t> ‹</a:t>
            </a:r>
            <a:r>
              <a:rPr lang="el-GR" sz="3000" dirty="0" err="1"/>
              <a:t>ὧν</a:t>
            </a:r>
            <a:r>
              <a:rPr lang="el-GR" sz="3000" dirty="0"/>
              <a:t>› </a:t>
            </a:r>
            <a:r>
              <a:rPr lang="el-GR" sz="3000" dirty="0" err="1"/>
              <a:t>ὑπεμνήσθην</a:t>
            </a:r>
            <a:r>
              <a:rPr lang="el-GR" sz="3000" dirty="0"/>
              <a:t> </a:t>
            </a:r>
            <a:r>
              <a:rPr lang="el-GR" sz="3000" dirty="0" err="1"/>
              <a:t>πέρι</a:t>
            </a:r>
            <a:r>
              <a:rPr lang="el-GR" sz="3000" dirty="0"/>
              <a:t>,</a:t>
            </a:r>
          </a:p>
          <a:p>
            <a:pPr algn="ctr">
              <a:buNone/>
            </a:pPr>
            <a:r>
              <a:rPr lang="el-GR" sz="3000" dirty="0"/>
              <a:t> </a:t>
            </a:r>
            <a:r>
              <a:rPr lang="el-GR" sz="3000" dirty="0" err="1"/>
              <a:t>πολλῶν</a:t>
            </a:r>
            <a:r>
              <a:rPr lang="el-GR" sz="3000" dirty="0"/>
              <a:t> παρόντων </a:t>
            </a:r>
            <a:r>
              <a:rPr lang="el-GR" sz="3000" dirty="0" err="1"/>
              <a:t>ὀλίγ᾽</a:t>
            </a:r>
            <a:r>
              <a:rPr lang="el-GR" sz="3000" dirty="0"/>
              <a:t> </a:t>
            </a:r>
            <a:r>
              <a:rPr lang="el-GR" sz="3000" dirty="0" err="1"/>
              <a:t>ἀπαγγέλλω</a:t>
            </a:r>
            <a:r>
              <a:rPr lang="el-GR" sz="3000" dirty="0"/>
              <a:t> κακά.</a:t>
            </a:r>
          </a:p>
          <a:p>
            <a:pPr>
              <a:buNone/>
            </a:pPr>
            <a:endParaRPr lang="el-GR" dirty="0"/>
          </a:p>
        </p:txBody>
      </p:sp>
      <p:sp>
        <p:nvSpPr>
          <p:cNvPr id="7" name="6 - Θέση περιεχομένου"/>
          <p:cNvSpPr>
            <a:spLocks noGrp="1"/>
          </p:cNvSpPr>
          <p:nvPr>
            <p:ph sz="half" idx="2"/>
          </p:nvPr>
        </p:nvSpPr>
        <p:spPr>
          <a:xfrm>
            <a:off x="4755360" y="332656"/>
            <a:ext cx="3931920" cy="5616624"/>
          </a:xfrm>
        </p:spPr>
        <p:txBody>
          <a:bodyPr>
            <a:noAutofit/>
          </a:bodyPr>
          <a:lstStyle/>
          <a:p>
            <a:pPr algn="ctr">
              <a:buNone/>
            </a:pPr>
            <a:r>
              <a:rPr lang="el-GR" sz="900" dirty="0"/>
              <a:t>Μα ο </a:t>
            </a:r>
            <a:r>
              <a:rPr lang="el-GR" sz="900" dirty="0" err="1"/>
              <a:t>Αρτεμβάρης</a:t>
            </a:r>
            <a:r>
              <a:rPr lang="el-GR" sz="900" dirty="0"/>
              <a:t> που όριζε δέκα χιλιάδες</a:t>
            </a:r>
          </a:p>
          <a:p>
            <a:pPr algn="ctr">
              <a:buNone/>
            </a:pPr>
            <a:r>
              <a:rPr lang="el-GR" sz="900" dirty="0" err="1"/>
              <a:t>καβαλαραίους</a:t>
            </a:r>
            <a:r>
              <a:rPr lang="el-GR" sz="900" dirty="0"/>
              <a:t>, στους </a:t>
            </a:r>
            <a:r>
              <a:rPr lang="el-GR" sz="900" dirty="0" err="1"/>
              <a:t>Σιληνιούς</a:t>
            </a:r>
            <a:r>
              <a:rPr lang="el-GR" sz="900" dirty="0"/>
              <a:t> τον κάβο γύρω</a:t>
            </a:r>
          </a:p>
          <a:p>
            <a:pPr algn="ctr">
              <a:buNone/>
            </a:pPr>
            <a:r>
              <a:rPr lang="el-GR" sz="900" dirty="0" err="1"/>
              <a:t>δερνοχτυπιέται</a:t>
            </a:r>
            <a:r>
              <a:rPr lang="el-GR" sz="900" dirty="0"/>
              <a:t> στα τραχιά τα βράχια επάνω.</a:t>
            </a:r>
          </a:p>
          <a:p>
            <a:pPr algn="ctr">
              <a:buNone/>
            </a:pPr>
            <a:r>
              <a:rPr lang="el-GR" sz="900" dirty="0"/>
              <a:t>Και με μια κονταριά ο χιλίαρχος ο </a:t>
            </a:r>
            <a:r>
              <a:rPr lang="el-GR" sz="900" dirty="0" err="1"/>
              <a:t>Δαδάκης</a:t>
            </a:r>
            <a:endParaRPr lang="el-GR" sz="900" dirty="0"/>
          </a:p>
          <a:p>
            <a:pPr algn="ctr">
              <a:buNone/>
            </a:pPr>
            <a:r>
              <a:rPr lang="el-GR" sz="900" dirty="0" err="1"/>
              <a:t>απ᾽</a:t>
            </a:r>
            <a:r>
              <a:rPr lang="el-GR" sz="900" dirty="0"/>
              <a:t> το καράβι του αλαφρό πήδημα πήρε.</a:t>
            </a:r>
          </a:p>
          <a:p>
            <a:pPr algn="ctr">
              <a:buNone/>
            </a:pPr>
            <a:r>
              <a:rPr lang="el-GR" sz="900" dirty="0"/>
              <a:t>Κι </a:t>
            </a:r>
            <a:r>
              <a:rPr lang="el-GR" sz="900" dirty="0" err="1"/>
              <a:t>απ᾽</a:t>
            </a:r>
            <a:r>
              <a:rPr lang="el-GR" sz="900" dirty="0"/>
              <a:t> τους </a:t>
            </a:r>
            <a:r>
              <a:rPr lang="el-GR" sz="900" dirty="0" err="1"/>
              <a:t>Βακτρίους</a:t>
            </a:r>
            <a:r>
              <a:rPr lang="el-GR" sz="900" dirty="0"/>
              <a:t> ο πρώτος στη γενιά, ο </a:t>
            </a:r>
            <a:r>
              <a:rPr lang="el-GR" sz="900" dirty="0" err="1"/>
              <a:t>Τενάγος</a:t>
            </a:r>
            <a:r>
              <a:rPr lang="el-GR" sz="900" dirty="0"/>
              <a:t>,</a:t>
            </a:r>
          </a:p>
          <a:p>
            <a:pPr algn="ctr">
              <a:buNone/>
            </a:pPr>
            <a:r>
              <a:rPr lang="el-GR" sz="900" dirty="0"/>
              <a:t>του Αίαντα το θαλασσόδαρτο νησί γυρίζει.</a:t>
            </a:r>
          </a:p>
          <a:p>
            <a:pPr algn="ctr">
              <a:buNone/>
            </a:pPr>
            <a:r>
              <a:rPr lang="el-GR" sz="900" dirty="0"/>
              <a:t>Κι ο </a:t>
            </a:r>
            <a:r>
              <a:rPr lang="el-GR" sz="900" dirty="0" err="1"/>
              <a:t>Λίαιος</a:t>
            </a:r>
            <a:r>
              <a:rPr lang="el-GR" sz="900" dirty="0"/>
              <a:t> κι ο </a:t>
            </a:r>
            <a:r>
              <a:rPr lang="el-GR" sz="900" dirty="0" err="1"/>
              <a:t>Αρσάμης</a:t>
            </a:r>
            <a:r>
              <a:rPr lang="el-GR" sz="900" dirty="0"/>
              <a:t> και τρίτος ο </a:t>
            </a:r>
            <a:r>
              <a:rPr lang="el-GR" sz="900" dirty="0" err="1"/>
              <a:t>Αργήστης</a:t>
            </a:r>
            <a:endParaRPr lang="el-GR" sz="900" dirty="0"/>
          </a:p>
          <a:p>
            <a:pPr algn="ctr">
              <a:buNone/>
            </a:pPr>
            <a:r>
              <a:rPr lang="el-GR" sz="900" dirty="0"/>
              <a:t>γύρω αυτοί στο νησί που θρέφει περιστέρια</a:t>
            </a:r>
          </a:p>
          <a:p>
            <a:pPr algn="ctr">
              <a:buNone/>
            </a:pPr>
            <a:r>
              <a:rPr lang="el-GR" sz="900" dirty="0"/>
              <a:t>νικημένοι κουτρίζανε τη σκληρή ξέρα.</a:t>
            </a:r>
          </a:p>
          <a:p>
            <a:pPr algn="ctr">
              <a:buNone/>
            </a:pPr>
            <a:r>
              <a:rPr lang="el-GR" sz="900" dirty="0"/>
              <a:t>Κι ο </a:t>
            </a:r>
            <a:r>
              <a:rPr lang="el-GR" sz="900" dirty="0" err="1"/>
              <a:t>Αρκτέας</a:t>
            </a:r>
            <a:r>
              <a:rPr lang="el-GR" sz="900" dirty="0"/>
              <a:t> που στις πηγές γειτόνευε του Νείλου,</a:t>
            </a:r>
          </a:p>
          <a:p>
            <a:pPr algn="ctr">
              <a:buNone/>
            </a:pPr>
            <a:r>
              <a:rPr lang="el-GR" sz="900" dirty="0"/>
              <a:t>κι ο </a:t>
            </a:r>
            <a:r>
              <a:rPr lang="el-GR" sz="900" dirty="0" err="1"/>
              <a:t>Αδεύης</a:t>
            </a:r>
            <a:r>
              <a:rPr lang="el-GR" sz="900" dirty="0"/>
              <a:t> και μαζί κι ο ασπιδοφόρος τρίτος</a:t>
            </a:r>
          </a:p>
          <a:p>
            <a:pPr algn="ctr">
              <a:buNone/>
            </a:pPr>
            <a:r>
              <a:rPr lang="el-GR" sz="900" dirty="0" err="1"/>
              <a:t>Φαρνούχος</a:t>
            </a:r>
            <a:r>
              <a:rPr lang="el-GR" sz="900" dirty="0"/>
              <a:t>, βούλιαξαν αυτοί στο ίδιο καράβι.</a:t>
            </a:r>
          </a:p>
          <a:p>
            <a:pPr algn="ctr">
              <a:buNone/>
            </a:pPr>
            <a:r>
              <a:rPr lang="el-GR" sz="900" dirty="0"/>
              <a:t>Κι ο </a:t>
            </a:r>
            <a:r>
              <a:rPr lang="el-GR" sz="900" dirty="0" err="1"/>
              <a:t>Μάταλος</a:t>
            </a:r>
            <a:r>
              <a:rPr lang="el-GR" sz="900" dirty="0"/>
              <a:t> από τη Χρύσα που οδηγούσε</a:t>
            </a:r>
          </a:p>
          <a:p>
            <a:pPr algn="ctr">
              <a:buNone/>
            </a:pPr>
            <a:r>
              <a:rPr lang="el-GR" sz="900" dirty="0"/>
              <a:t>δέκα χιλιάδες, πέφτοντας άλλαξε χρώμα</a:t>
            </a:r>
          </a:p>
          <a:p>
            <a:pPr algn="ctr">
              <a:buNone/>
            </a:pPr>
            <a:r>
              <a:rPr lang="el-GR" sz="900" dirty="0"/>
              <a:t>της μακριάς του πυκνής πυρρόξανθης γενειάδας,</a:t>
            </a:r>
          </a:p>
          <a:p>
            <a:pPr algn="ctr">
              <a:buNone/>
            </a:pPr>
            <a:r>
              <a:rPr lang="el-GR" sz="900" dirty="0"/>
              <a:t>πλέοντας μέσα </a:t>
            </a:r>
            <a:r>
              <a:rPr lang="el-GR" sz="900" dirty="0" err="1"/>
              <a:t>σ᾽</a:t>
            </a:r>
            <a:r>
              <a:rPr lang="el-GR" sz="900" dirty="0"/>
              <a:t> άλικο λουτρό πορφύρας.</a:t>
            </a:r>
          </a:p>
          <a:p>
            <a:pPr algn="ctr">
              <a:buNone/>
            </a:pPr>
            <a:r>
              <a:rPr lang="el-GR" sz="900" dirty="0"/>
              <a:t>Κι ο μάγος ο </a:t>
            </a:r>
            <a:r>
              <a:rPr lang="el-GR" sz="900" dirty="0" err="1"/>
              <a:t>Άραβος</a:t>
            </a:r>
            <a:r>
              <a:rPr lang="el-GR" sz="900" dirty="0"/>
              <a:t> κι ο </a:t>
            </a:r>
            <a:r>
              <a:rPr lang="el-GR" sz="900" dirty="0" err="1"/>
              <a:t>Βάκτριος</a:t>
            </a:r>
            <a:r>
              <a:rPr lang="el-GR" sz="900" dirty="0"/>
              <a:t> ο </a:t>
            </a:r>
            <a:r>
              <a:rPr lang="el-GR" sz="900" dirty="0" err="1"/>
              <a:t>Αρτάμης</a:t>
            </a:r>
            <a:r>
              <a:rPr lang="el-GR" sz="900" dirty="0"/>
              <a:t>,</a:t>
            </a:r>
          </a:p>
          <a:p>
            <a:pPr algn="ctr">
              <a:buNone/>
            </a:pPr>
            <a:r>
              <a:rPr lang="el-GR" sz="900" dirty="0"/>
              <a:t>που όριζε </a:t>
            </a:r>
            <a:r>
              <a:rPr lang="el-GR" sz="900" dirty="0" err="1"/>
              <a:t>μαύρ᾽</a:t>
            </a:r>
            <a:r>
              <a:rPr lang="el-GR" sz="900" dirty="0"/>
              <a:t> </a:t>
            </a:r>
            <a:r>
              <a:rPr lang="el-GR" sz="900" dirty="0" err="1"/>
              <a:t>αλόγατα</a:t>
            </a:r>
            <a:r>
              <a:rPr lang="el-GR" sz="900" dirty="0"/>
              <a:t> τριάντα χιλιάδες,</a:t>
            </a:r>
          </a:p>
          <a:p>
            <a:pPr algn="ctr">
              <a:buNone/>
            </a:pPr>
            <a:r>
              <a:rPr lang="el-GR" sz="900" dirty="0"/>
              <a:t>στη σκληρή γη που πέσανε </a:t>
            </a:r>
            <a:r>
              <a:rPr lang="el-GR" sz="900" dirty="0" err="1"/>
              <a:t>κατοικιά</a:t>
            </a:r>
            <a:r>
              <a:rPr lang="el-GR" sz="900" dirty="0"/>
              <a:t> πήραν·</a:t>
            </a:r>
          </a:p>
          <a:p>
            <a:pPr algn="ctr">
              <a:buNone/>
            </a:pPr>
            <a:r>
              <a:rPr lang="el-GR" sz="900" dirty="0"/>
              <a:t> κι ο </a:t>
            </a:r>
            <a:r>
              <a:rPr lang="el-GR" sz="900" dirty="0" err="1"/>
              <a:t>Άμηστρης</a:t>
            </a:r>
            <a:r>
              <a:rPr lang="el-GR" sz="900" dirty="0"/>
              <a:t> κι ο </a:t>
            </a:r>
            <a:r>
              <a:rPr lang="el-GR" sz="900" dirty="0" err="1"/>
              <a:t>Αμφιστρίας</a:t>
            </a:r>
            <a:r>
              <a:rPr lang="el-GR" sz="900" dirty="0"/>
              <a:t> που κυβερνούσε δόρυ</a:t>
            </a:r>
          </a:p>
          <a:p>
            <a:pPr algn="ctr">
              <a:buNone/>
            </a:pPr>
            <a:r>
              <a:rPr lang="el-GR" sz="900" dirty="0"/>
              <a:t>στη μάχη ακαταπόνητο κι ο αντρείος, που πένθος</a:t>
            </a:r>
          </a:p>
          <a:p>
            <a:pPr algn="ctr">
              <a:buNone/>
            </a:pPr>
            <a:r>
              <a:rPr lang="el-GR" sz="900" dirty="0"/>
              <a:t>στις Σάρδεις άφησε </a:t>
            </a:r>
            <a:r>
              <a:rPr lang="el-GR" sz="900" dirty="0" err="1"/>
              <a:t>Αριόμαρδος</a:t>
            </a:r>
            <a:r>
              <a:rPr lang="el-GR" sz="900" dirty="0"/>
              <a:t> κι ο </a:t>
            </a:r>
            <a:r>
              <a:rPr lang="el-GR" sz="900" dirty="0" err="1"/>
              <a:t>Μύσιος</a:t>
            </a:r>
            <a:endParaRPr lang="el-GR" sz="900" dirty="0"/>
          </a:p>
          <a:p>
            <a:pPr algn="ctr">
              <a:buNone/>
            </a:pPr>
            <a:r>
              <a:rPr lang="el-GR" sz="900" dirty="0"/>
              <a:t>ο Σησάμης κι ο </a:t>
            </a:r>
            <a:r>
              <a:rPr lang="el-GR" sz="900" dirty="0" err="1"/>
              <a:t>Θάρυβης</a:t>
            </a:r>
            <a:r>
              <a:rPr lang="el-GR" sz="900" dirty="0"/>
              <a:t> ο κυβερνήτης</a:t>
            </a:r>
          </a:p>
          <a:p>
            <a:pPr algn="ctr">
              <a:buNone/>
            </a:pPr>
            <a:r>
              <a:rPr lang="el-GR" sz="900" dirty="0"/>
              <a:t>πέντε φορές πενήντα καραβιών, της </a:t>
            </a:r>
            <a:r>
              <a:rPr lang="el-GR" sz="900" dirty="0" err="1"/>
              <a:t>Λύρνας</a:t>
            </a:r>
            <a:endParaRPr lang="el-GR" sz="900" dirty="0"/>
          </a:p>
          <a:p>
            <a:pPr algn="ctr">
              <a:buNone/>
            </a:pPr>
            <a:r>
              <a:rPr lang="el-GR" sz="900" dirty="0"/>
              <a:t>θρέμμα κι όμορφος άντρας, μα που βρήκε</a:t>
            </a:r>
          </a:p>
          <a:p>
            <a:pPr algn="ctr">
              <a:buNone/>
            </a:pPr>
            <a:r>
              <a:rPr lang="el-GR" sz="900" dirty="0"/>
              <a:t>κακόν ο μαύρος θάνατο· και των </a:t>
            </a:r>
            <a:r>
              <a:rPr lang="el-GR" sz="900" dirty="0" err="1"/>
              <a:t>Κιλίκων</a:t>
            </a:r>
            <a:endParaRPr lang="el-GR" sz="900" dirty="0"/>
          </a:p>
          <a:p>
            <a:pPr algn="ctr">
              <a:buNone/>
            </a:pPr>
            <a:r>
              <a:rPr lang="el-GR" sz="900" dirty="0"/>
              <a:t>ο έπαρχος ο </a:t>
            </a:r>
            <a:r>
              <a:rPr lang="el-GR" sz="900" dirty="0" err="1"/>
              <a:t>Συέννεσης</a:t>
            </a:r>
            <a:r>
              <a:rPr lang="el-GR" sz="900" dirty="0"/>
              <a:t>, στην τόλμη πρώτος,</a:t>
            </a:r>
          </a:p>
          <a:p>
            <a:pPr algn="ctr">
              <a:buNone/>
            </a:pPr>
            <a:r>
              <a:rPr lang="el-GR" sz="900" dirty="0"/>
              <a:t>που ένας αυτός τον πιο πολύ στους εχθρούς κόπο</a:t>
            </a:r>
          </a:p>
          <a:p>
            <a:pPr algn="ctr">
              <a:buNone/>
            </a:pPr>
            <a:r>
              <a:rPr lang="el-GR" sz="900" dirty="0"/>
              <a:t>αφού έδωσε, με θάνατο </a:t>
            </a:r>
            <a:r>
              <a:rPr lang="el-GR" sz="900" dirty="0" err="1"/>
              <a:t>πήε</a:t>
            </a:r>
            <a:r>
              <a:rPr lang="el-GR" sz="900" dirty="0"/>
              <a:t> δοξασμένο.</a:t>
            </a:r>
          </a:p>
          <a:p>
            <a:pPr algn="ctr">
              <a:buNone/>
            </a:pPr>
            <a:r>
              <a:rPr lang="el-GR" sz="900" dirty="0"/>
              <a:t>Τόσα είχα για τους αρχηγούς να μνημονεύσω.</a:t>
            </a:r>
          </a:p>
          <a:p>
            <a:pPr algn="ctr">
              <a:buNone/>
            </a:pPr>
            <a:endParaRPr lang="el-GR" sz="900" dirty="0"/>
          </a:p>
          <a:p>
            <a:pPr algn="ctr"/>
            <a:endParaRPr lang="el-GR"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323528" y="332656"/>
            <a:ext cx="8640960" cy="5632311"/>
          </a:xfrm>
          <a:prstGeom prst="rect">
            <a:avLst/>
          </a:prstGeom>
          <a:blipFill>
            <a:blip r:embed="rId2" cstate="print"/>
            <a:tile tx="0" ty="0" sx="100000" sy="100000" flip="none" algn="tl"/>
          </a:blipFill>
        </p:spPr>
        <p:txBody>
          <a:bodyPr wrap="square">
            <a:spAutoFit/>
          </a:bodyPr>
          <a:lstStyle/>
          <a:p>
            <a:pPr algn="just"/>
            <a:r>
              <a:rPr lang="el-GR" sz="1200" i="1" dirty="0"/>
              <a:t>Χορός</a:t>
            </a:r>
            <a:r>
              <a:rPr lang="el-GR" sz="1200" dirty="0"/>
              <a:t> → </a:t>
            </a:r>
            <a:r>
              <a:rPr lang="el-GR" sz="1200" u="sng" dirty="0"/>
              <a:t>αποτελείται από ηλικιωμένους Πέρσες ευγενείς</a:t>
            </a:r>
            <a:r>
              <a:rPr lang="el-GR" sz="1200" dirty="0"/>
              <a:t>. Ο Ξέρξης τους έχει εμπιστευτεί κατά την αποχώρησή του για την Ελλάδα τη διακυβέρνηση του βασιλείου. </a:t>
            </a:r>
            <a:r>
              <a:rPr lang="el-GR" sz="1200" u="sng" dirty="0"/>
              <a:t>Παρομοιάζουν της χερσαίες και ναυτικές περσικές δυνάμεις με </a:t>
            </a:r>
            <a:r>
              <a:rPr lang="el-GR" sz="1200" i="1" u="sng" dirty="0" err="1"/>
              <a:t>ἄμαχον</a:t>
            </a:r>
            <a:r>
              <a:rPr lang="el-GR" sz="1200" i="1" u="sng" dirty="0"/>
              <a:t> </a:t>
            </a:r>
            <a:r>
              <a:rPr lang="el-GR" sz="1200" i="1" u="sng" dirty="0" err="1"/>
              <a:t>κῦμα</a:t>
            </a:r>
            <a:r>
              <a:rPr lang="el-GR" sz="1200" i="1" u="sng" dirty="0"/>
              <a:t> </a:t>
            </a:r>
            <a:r>
              <a:rPr lang="el-GR" sz="1200" i="1" u="sng" dirty="0" err="1"/>
              <a:t>θαλάσσας</a:t>
            </a:r>
            <a:r>
              <a:rPr lang="el-GR" sz="1200" u="sng" dirty="0"/>
              <a:t>. Η αναφορά στη θάλασσα τους ταράζει αφού οι Πέρσες έχουν μάθει να μάχονται στη στεριά</a:t>
            </a:r>
            <a:r>
              <a:rPr lang="el-GR" sz="1200" dirty="0"/>
              <a:t>. </a:t>
            </a:r>
          </a:p>
          <a:p>
            <a:pPr algn="just"/>
            <a:br>
              <a:rPr lang="el-GR" sz="1200" dirty="0"/>
            </a:br>
            <a:br>
              <a:rPr lang="el-GR" sz="1200" dirty="0"/>
            </a:br>
            <a:r>
              <a:rPr lang="el-GR" sz="1200" u="sng" dirty="0"/>
              <a:t>Στον </a:t>
            </a:r>
            <a:r>
              <a:rPr lang="el-GR" sz="1200" i="1" u="sng" dirty="0"/>
              <a:t>Χορό</a:t>
            </a:r>
            <a:r>
              <a:rPr lang="el-GR" sz="1200" u="sng" dirty="0"/>
              <a:t> των Περσών διακρίνονται δύο διαφορετικές παρατάξεις</a:t>
            </a:r>
            <a:r>
              <a:rPr lang="el-GR" sz="1200" dirty="0"/>
              <a:t>: </a:t>
            </a:r>
            <a:r>
              <a:rPr lang="el-GR" sz="1200" b="1" dirty="0"/>
              <a:t>η στρατιωτική </a:t>
            </a:r>
            <a:r>
              <a:rPr lang="el-GR" sz="1200" dirty="0"/>
              <a:t>- αισιόδοξη - παράταξη η οποία είναι βέβαιη για τη νίκη και μια πιο </a:t>
            </a:r>
            <a:r>
              <a:rPr lang="el-GR" sz="1200" b="1" dirty="0"/>
              <a:t>φιλειρηνική</a:t>
            </a:r>
            <a:r>
              <a:rPr lang="el-GR" sz="1200" dirty="0"/>
              <a:t> η οποία αναμένει την ήττα.</a:t>
            </a:r>
          </a:p>
          <a:p>
            <a:pPr algn="just"/>
            <a:br>
              <a:rPr lang="el-GR" sz="1200" dirty="0"/>
            </a:br>
            <a:r>
              <a:rPr lang="el-GR" sz="1200" i="1" dirty="0"/>
              <a:t>Φιλοπόλεμη παράταξη</a:t>
            </a:r>
            <a:r>
              <a:rPr lang="el-GR" sz="1200" dirty="0"/>
              <a:t> → εκπροσωπεί </a:t>
            </a:r>
            <a:r>
              <a:rPr lang="el-GR" sz="1200" u="sng" dirty="0"/>
              <a:t>την ιμπεριαλιστική πολιτική </a:t>
            </a:r>
            <a:r>
              <a:rPr lang="el-GR" sz="1200" dirty="0"/>
              <a:t>της Περσικής αυτοκρατορίας. </a:t>
            </a:r>
          </a:p>
          <a:p>
            <a:pPr algn="just"/>
            <a:br>
              <a:rPr lang="el-GR" sz="1200" dirty="0"/>
            </a:br>
            <a:endParaRPr lang="el-GR" sz="1200" dirty="0"/>
          </a:p>
          <a:p>
            <a:pPr algn="just"/>
            <a:br>
              <a:rPr lang="el-GR" sz="1200" dirty="0"/>
            </a:br>
            <a:endParaRPr lang="el-GR" sz="1200" dirty="0"/>
          </a:p>
          <a:p>
            <a:pPr algn="just"/>
            <a:r>
              <a:rPr lang="el-GR" sz="1200" dirty="0"/>
              <a:t>Ζεύξη του Ελλησπόντου από τον Ξέρξη → η </a:t>
            </a:r>
            <a:r>
              <a:rPr lang="el-GR" sz="1200" u="sng" dirty="0"/>
              <a:t>παραβίαση των εθνικών συνόρων </a:t>
            </a:r>
            <a:r>
              <a:rPr lang="el-GR" sz="1200" dirty="0"/>
              <a:t>συνιστά </a:t>
            </a:r>
            <a:r>
              <a:rPr lang="el-GR" sz="1200" b="1" dirty="0"/>
              <a:t>παραβίαση του θεϊκού νόμου</a:t>
            </a:r>
            <a:r>
              <a:rPr lang="el-GR" sz="1200" dirty="0"/>
              <a:t>.</a:t>
            </a:r>
          </a:p>
          <a:p>
            <a:pPr algn="just"/>
            <a:br>
              <a:rPr lang="el-GR" dirty="0"/>
            </a:br>
            <a:endParaRPr lang="el-GR" dirty="0"/>
          </a:p>
          <a:p>
            <a:pPr algn="just"/>
            <a:r>
              <a:rPr lang="el-GR" sz="1200" i="1" dirty="0"/>
              <a:t>Φάντασμα Δαρείου </a:t>
            </a:r>
            <a:r>
              <a:rPr lang="el-GR" sz="1200" dirty="0"/>
              <a:t>( Β Επεισόδιο ) → </a:t>
            </a:r>
            <a:r>
              <a:rPr lang="el-GR" sz="1200" u="sng" dirty="0"/>
              <a:t>εκπρόσωπος της θεϊκής τάξης </a:t>
            </a:r>
            <a:r>
              <a:rPr lang="el-GR" sz="1200" dirty="0"/>
              <a:t>και της συνοχής που διέπει τον κόσμο. </a:t>
            </a:r>
          </a:p>
          <a:p>
            <a:pPr algn="just"/>
            <a:br>
              <a:rPr lang="el-GR" sz="1200" dirty="0"/>
            </a:br>
            <a:br>
              <a:rPr lang="el-GR" sz="1200" dirty="0"/>
            </a:br>
            <a:endParaRPr lang="el-GR" sz="1200" dirty="0"/>
          </a:p>
          <a:p>
            <a:pPr algn="just"/>
            <a:r>
              <a:rPr lang="el-GR" sz="1200" dirty="0"/>
              <a:t>στ. 584 - 596:  “Λίγο ακόμα και πια της Ασίας οι λαοί στων Περσών δεν ακούνε τον νόμο, δεν πλερώνουν σαν πριν τα δοσίματα που τους φόρτωνε η ανάγκη στο νώμο, κι ούτε ως πρώτα πεσμένοι στα γόνατα προσταγές </a:t>
            </a:r>
            <a:r>
              <a:rPr lang="el-GR" sz="1200" dirty="0" err="1"/>
              <a:t>θενα</a:t>
            </a:r>
            <a:r>
              <a:rPr lang="el-GR" sz="1200" dirty="0"/>
              <a:t> δέχονται πια, γιατί τώρα για πάντα πάει χάθηκε του μεγάλου η εξουσία Βασιλιά. —&gt; σε ένα ζεύγος στροφών, </a:t>
            </a:r>
            <a:r>
              <a:rPr lang="el-GR" sz="1200" u="sng" dirty="0"/>
              <a:t>ο Χορός εκφράζει τον προβληματισμό του για την εξέγερση των μέχρι πρότινος υποτελών λαών</a:t>
            </a:r>
            <a:r>
              <a:rPr lang="el-GR" sz="1200" dirty="0"/>
              <a:t>. </a:t>
            </a:r>
          </a:p>
          <a:p>
            <a:br>
              <a:rPr lang="el-GR" dirty="0"/>
            </a:b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949280"/>
            <a:ext cx="8496944" cy="576064"/>
          </a:xfrm>
          <a:solidFill>
            <a:schemeClr val="accent1">
              <a:lumMod val="20000"/>
              <a:lumOff val="80000"/>
            </a:schemeClr>
          </a:solidFill>
        </p:spPr>
        <p:txBody>
          <a:bodyPr>
            <a:normAutofit fontScale="90000"/>
          </a:bodyPr>
          <a:lstStyle/>
          <a:p>
            <a:r>
              <a:rPr lang="el-GR" sz="1300" dirty="0">
                <a:solidFill>
                  <a:schemeClr val="tx2"/>
                </a:solidFill>
              </a:rPr>
              <a:t>Ιστορική ανάγνωση</a:t>
            </a:r>
            <a:r>
              <a:rPr lang="el-GR" sz="1300" b="0" dirty="0">
                <a:solidFill>
                  <a:schemeClr val="tx2"/>
                </a:solidFill>
              </a:rPr>
              <a:t>: Μετά την ήττα στη Σαλαμίνα ξεσπά επανάσταση στη Βαβυλώνα, η οποία επηρεάζει σημαντικά τις ενέργειες των Περσών στον πόλεμο εναντίον των Ελλήνων.</a:t>
            </a:r>
            <a:br>
              <a:rPr lang="el-GR" sz="1000" dirty="0"/>
            </a:br>
            <a:endParaRPr lang="el-GR" sz="1000" dirty="0"/>
          </a:p>
        </p:txBody>
      </p:sp>
      <p:sp>
        <p:nvSpPr>
          <p:cNvPr id="3" name="2 - Ορθογώνιο"/>
          <p:cNvSpPr/>
          <p:nvPr/>
        </p:nvSpPr>
        <p:spPr>
          <a:xfrm>
            <a:off x="539552" y="548680"/>
            <a:ext cx="8280920" cy="5216813"/>
          </a:xfrm>
          <a:prstGeom prst="rect">
            <a:avLst/>
          </a:prstGeom>
        </p:spPr>
        <p:txBody>
          <a:bodyPr wrap="square">
            <a:spAutoFit/>
          </a:bodyPr>
          <a:lstStyle/>
          <a:p>
            <a:pPr algn="just"/>
            <a:r>
              <a:rPr lang="el-GR" sz="1100" b="1" dirty="0"/>
              <a:t>Επισήμανση</a:t>
            </a:r>
            <a:r>
              <a:rPr lang="el-GR" sz="1100" dirty="0"/>
              <a:t>: Αν η διάσχιση του Ελλησπόντου συνιστά ύβρη και πολιτικό λάθος εκ μέρους των Περσών τότε και </a:t>
            </a:r>
            <a:r>
              <a:rPr lang="el-GR" sz="1100" u="sng" dirty="0"/>
              <a:t>η</a:t>
            </a:r>
            <a:r>
              <a:rPr lang="el-GR" sz="1100" dirty="0"/>
              <a:t> </a:t>
            </a:r>
            <a:r>
              <a:rPr lang="el-GR" sz="1100" u="sng" dirty="0"/>
              <a:t>ναυμαχία της Μυκάλης ( 479 ) συνιστά υπέρβαση των ορίων εκ μέρους των Ελλήνων</a:t>
            </a:r>
            <a:r>
              <a:rPr lang="el-GR" sz="1100" dirty="0"/>
              <a:t>. Αυτός είναι ο λόγος που ο Αισχύλος δεν αναφέρεται στη μοναδική μάχη που διεξήχθη στη Μικρά Ασία, ενώ μέσω του φαντάσματος του Δαρείου προφητεύει την ήττα στις Πλαταιές: στ. 816 - 817 → “τόσος </a:t>
            </a:r>
            <a:r>
              <a:rPr lang="el-GR" sz="1100" dirty="0" err="1"/>
              <a:t>γὰρ</a:t>
            </a:r>
            <a:r>
              <a:rPr lang="el-GR" sz="1100" dirty="0"/>
              <a:t> </a:t>
            </a:r>
            <a:r>
              <a:rPr lang="el-GR" sz="1100" dirty="0" err="1"/>
              <a:t>ἔσται</a:t>
            </a:r>
            <a:r>
              <a:rPr lang="el-GR" sz="1100" dirty="0"/>
              <a:t> </a:t>
            </a:r>
            <a:r>
              <a:rPr lang="el-GR" sz="1100" dirty="0" err="1"/>
              <a:t>πέλανος</a:t>
            </a:r>
            <a:r>
              <a:rPr lang="el-GR" sz="1100" dirty="0"/>
              <a:t> </a:t>
            </a:r>
            <a:r>
              <a:rPr lang="el-GR" sz="1100" dirty="0" err="1"/>
              <a:t>αἱματοσφαγὴς</a:t>
            </a:r>
            <a:r>
              <a:rPr lang="el-GR" sz="1100" dirty="0"/>
              <a:t> </a:t>
            </a:r>
            <a:r>
              <a:rPr lang="el-GR" sz="1100" dirty="0" err="1"/>
              <a:t>πρὸς</a:t>
            </a:r>
            <a:r>
              <a:rPr lang="el-GR" sz="1100" dirty="0"/>
              <a:t> </a:t>
            </a:r>
            <a:r>
              <a:rPr lang="el-GR" sz="1100" dirty="0" err="1"/>
              <a:t>γῇ</a:t>
            </a:r>
            <a:r>
              <a:rPr lang="el-GR" sz="1100" dirty="0"/>
              <a:t> </a:t>
            </a:r>
            <a:r>
              <a:rPr lang="el-GR" sz="1100" dirty="0" err="1"/>
              <a:t>Πλαταιῶν</a:t>
            </a:r>
            <a:r>
              <a:rPr lang="el-GR" sz="1100" dirty="0"/>
              <a:t> </a:t>
            </a:r>
            <a:r>
              <a:rPr lang="el-GR" sz="1100" dirty="0" err="1"/>
              <a:t>Δωρίδος</a:t>
            </a:r>
            <a:r>
              <a:rPr lang="el-GR" sz="1100" dirty="0"/>
              <a:t> λόγχης </a:t>
            </a:r>
            <a:r>
              <a:rPr lang="el-GR" sz="1100" dirty="0" err="1"/>
              <a:t>ὕπο</a:t>
            </a:r>
            <a:r>
              <a:rPr lang="el-GR" sz="1100" dirty="0"/>
              <a:t>”.</a:t>
            </a:r>
          </a:p>
          <a:p>
            <a:pPr algn="just"/>
            <a:br>
              <a:rPr lang="el-GR" sz="1100" dirty="0"/>
            </a:br>
            <a:br>
              <a:rPr lang="el-GR" sz="1100" dirty="0"/>
            </a:br>
            <a:r>
              <a:rPr lang="el-GR" sz="1100" dirty="0"/>
              <a:t>Αισχύλος → </a:t>
            </a:r>
            <a:r>
              <a:rPr lang="el-GR" sz="1100" u="sng" dirty="0"/>
              <a:t>υποστηρικτής μιας αθηναϊκής πολιτικής που περιορίζεται στα φυσικά σύνορα</a:t>
            </a:r>
            <a:r>
              <a:rPr lang="el-GR" sz="1100" dirty="0"/>
              <a:t>, όπως αυτά υπαγορεύονται από τον θεϊκό νόμο.</a:t>
            </a:r>
          </a:p>
          <a:p>
            <a:pPr algn="ctr"/>
            <a:br>
              <a:rPr lang="el-GR" sz="1100" dirty="0"/>
            </a:br>
            <a:br>
              <a:rPr lang="el-GR" sz="1100" dirty="0"/>
            </a:br>
            <a:r>
              <a:rPr lang="el-GR" sz="1400" b="1" i="1" dirty="0">
                <a:solidFill>
                  <a:schemeClr val="accent4">
                    <a:lumMod val="75000"/>
                  </a:schemeClr>
                </a:solidFill>
              </a:rPr>
              <a:t>Θεμιστοκλής και Πέρσες</a:t>
            </a:r>
            <a:endParaRPr lang="el-GR" sz="1400" b="1" dirty="0">
              <a:solidFill>
                <a:schemeClr val="accent4">
                  <a:lumMod val="75000"/>
                </a:schemeClr>
              </a:solidFill>
            </a:endParaRPr>
          </a:p>
          <a:p>
            <a:pPr algn="just"/>
            <a:br>
              <a:rPr lang="el-GR" sz="1100" dirty="0"/>
            </a:br>
            <a:r>
              <a:rPr lang="el-GR" sz="1100" dirty="0"/>
              <a:t>Μετά τη ναυμαχία της Σαλαμίνας στο πολιτικό προσκήνιο επικρατεί ο Θεμιστοκλής, ως </a:t>
            </a:r>
            <a:r>
              <a:rPr lang="el-GR" sz="1100" u="sng" dirty="0"/>
              <a:t>ηγετική μορφή των δημοκρατικών</a:t>
            </a:r>
            <a:r>
              <a:rPr lang="el-GR" sz="1100" dirty="0"/>
              <a:t>.</a:t>
            </a:r>
          </a:p>
          <a:p>
            <a:pPr algn="just"/>
            <a:br>
              <a:rPr lang="el-GR" sz="1100" dirty="0"/>
            </a:br>
            <a:r>
              <a:rPr lang="el-GR" sz="1100" dirty="0"/>
              <a:t>Χτίζει, παρά τις αντιρρήσεις των Σπαρτιατών, τείχη που οχυρώνουν την πόλη, από την Αθήνα μέχρι τον Πειραιά. </a:t>
            </a:r>
          </a:p>
          <a:p>
            <a:pPr algn="just"/>
            <a:br>
              <a:rPr lang="el-GR" sz="1100" dirty="0"/>
            </a:br>
            <a:r>
              <a:rPr lang="el-GR" sz="1100" b="1" dirty="0"/>
              <a:t>Δημοκρατικοί</a:t>
            </a:r>
            <a:r>
              <a:rPr lang="el-GR" sz="1100" dirty="0"/>
              <a:t> → επιδιώκουν ειρήνη με τους Πέρσες και αντιτάσσονται στη Σπάρτη.</a:t>
            </a:r>
          </a:p>
          <a:p>
            <a:pPr algn="just"/>
            <a:br>
              <a:rPr lang="el-GR" sz="1100" dirty="0"/>
            </a:br>
            <a:r>
              <a:rPr lang="el-GR" sz="1100" b="1" dirty="0"/>
              <a:t>Συντηρητικοί</a:t>
            </a:r>
            <a:r>
              <a:rPr lang="el-GR" sz="1100" dirty="0"/>
              <a:t> → </a:t>
            </a:r>
            <a:r>
              <a:rPr lang="el-GR" sz="1100" u="sng" dirty="0"/>
              <a:t>με ηγετική μορφή τον Κίμωνα </a:t>
            </a:r>
            <a:r>
              <a:rPr lang="el-GR" sz="1100" dirty="0"/>
              <a:t>επιδιώκουν ειρήνη με τη Σπάρτη και προσβλέπουν σε συνέχιση των συγκρούσεων με την Περσία.</a:t>
            </a:r>
          </a:p>
          <a:p>
            <a:pPr algn="just"/>
            <a:br>
              <a:rPr lang="el-GR" sz="1100" dirty="0"/>
            </a:br>
            <a:r>
              <a:rPr lang="el-GR" sz="1100" dirty="0"/>
              <a:t>Αισχύλος: υποστηρίζει τους δημοκρατικούς και τον Θεμιστοκλή → μέσω της ρήσης του αγγελιοφόρου εξαίρει τη στρατηγική του Θεμιστοκλή ο οποίος παρέσυρε τον Ξέρξη σε μάχη υπό αντίξοες για αυτόν συνθήκες.</a:t>
            </a:r>
          </a:p>
          <a:p>
            <a:pPr algn="just"/>
            <a:br>
              <a:rPr lang="el-GR" sz="1100" dirty="0"/>
            </a:br>
            <a:r>
              <a:rPr lang="el-GR" sz="1100" dirty="0"/>
              <a:t>472 → όταν διδάσκονται οι Πέρσες, η θέση του Θεμιστοκλή στο πολιτικό στερέωμα έχει εξασθενίσει. Έναν χρόνο αργότερα, το 471 εξορίζεται από την Αθήνα.</a:t>
            </a:r>
          </a:p>
          <a:p>
            <a:pPr algn="just"/>
            <a:endParaRPr lang="el-GR" sz="1100" i="1" dirty="0"/>
          </a:p>
          <a:p>
            <a:pPr algn="just"/>
            <a:r>
              <a:rPr lang="el-GR" sz="1100" i="1" dirty="0"/>
              <a:t>Χορηγός</a:t>
            </a:r>
            <a:r>
              <a:rPr lang="el-GR" sz="1100" dirty="0"/>
              <a:t> </a:t>
            </a:r>
            <a:r>
              <a:rPr lang="el-GR" sz="1100" i="1" dirty="0"/>
              <a:t>Περσών</a:t>
            </a:r>
            <a:r>
              <a:rPr lang="el-GR" sz="1100" dirty="0"/>
              <a:t> → Περικλής. Στη συνέχεια γίνεται ηγέτης των δημοκρατικών.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51520" y="332656"/>
            <a:ext cx="8568952" cy="6217087"/>
          </a:xfrm>
          <a:prstGeom prst="rect">
            <a:avLst/>
          </a:prstGeom>
          <a:blipFill>
            <a:blip r:embed="rId2" cstate="print"/>
            <a:tile tx="0" ty="0" sx="100000" sy="100000" flip="none" algn="tl"/>
          </a:blipFill>
        </p:spPr>
        <p:txBody>
          <a:bodyPr wrap="square">
            <a:spAutoFit/>
          </a:bodyPr>
          <a:lstStyle/>
          <a:p>
            <a:pPr algn="ctr"/>
            <a:r>
              <a:rPr lang="el-GR" sz="1000" b="1" dirty="0"/>
              <a:t>Πολιτικός χαρακτήρας </a:t>
            </a:r>
            <a:r>
              <a:rPr lang="el-GR" sz="1000" b="1" i="1" dirty="0"/>
              <a:t>Περσών</a:t>
            </a:r>
            <a:endParaRPr lang="el-GR" sz="1000" dirty="0"/>
          </a:p>
          <a:p>
            <a:br>
              <a:rPr lang="el-GR" sz="1000" dirty="0"/>
            </a:br>
            <a:r>
              <a:rPr lang="el-GR" sz="1000" dirty="0"/>
              <a:t>→ Αθήνα: </a:t>
            </a:r>
            <a:r>
              <a:rPr lang="el-GR" sz="1000" u="sng" dirty="0"/>
              <a:t>η μόνη ανάμεσα στις ελληνικές συμμαχικές πόλεις που αναφέρεται ονομαστικά</a:t>
            </a:r>
            <a:r>
              <a:rPr lang="el-GR" sz="1000" dirty="0"/>
              <a:t>. Εξυμνούνται η ελευθερία και η πολύτιμη αρωγή της κατά τους Περσικούς Πολέμους. </a:t>
            </a:r>
          </a:p>
          <a:p>
            <a:br>
              <a:rPr lang="el-GR" sz="1000" dirty="0"/>
            </a:br>
            <a:r>
              <a:rPr lang="el-GR" sz="1000" dirty="0"/>
              <a:t>→ οι Αθηναίοι ανακαλούν την ανάμνηση της εγκατάλειψης της πόλης τους και την επανάκτησή της.</a:t>
            </a:r>
          </a:p>
          <a:p>
            <a:br>
              <a:rPr lang="el-GR" sz="1000" dirty="0"/>
            </a:br>
            <a:r>
              <a:rPr lang="el-GR" sz="1000" dirty="0"/>
              <a:t>→ το κοινό ακούει με περηφάνια τις ελληνικές πόλεις που υποδούλωσε ο Δαρείος και τις οποίες αυτοί κατάφεραν να ανακτήσουν.</a:t>
            </a:r>
          </a:p>
          <a:p>
            <a:br>
              <a:rPr lang="el-GR" sz="1000" dirty="0"/>
            </a:br>
            <a:r>
              <a:rPr lang="el-GR" sz="1000" dirty="0"/>
              <a:t>→ στ. 703 ( </a:t>
            </a:r>
            <a:r>
              <a:rPr lang="el-GR" sz="1000" dirty="0" err="1"/>
              <a:t>ἐπεὶ</a:t>
            </a:r>
            <a:r>
              <a:rPr lang="el-GR" sz="1000" dirty="0"/>
              <a:t> δέος </a:t>
            </a:r>
            <a:r>
              <a:rPr lang="el-GR" sz="1000" dirty="0" err="1"/>
              <a:t>παλαιὸν</a:t>
            </a:r>
            <a:r>
              <a:rPr lang="el-GR" sz="1000" dirty="0"/>
              <a:t> </a:t>
            </a:r>
            <a:r>
              <a:rPr lang="el-GR" sz="1000" dirty="0" err="1"/>
              <a:t>σοὶ</a:t>
            </a:r>
            <a:r>
              <a:rPr lang="el-GR" sz="1000" dirty="0"/>
              <a:t> </a:t>
            </a:r>
            <a:r>
              <a:rPr lang="el-GR" sz="1000" dirty="0" err="1"/>
              <a:t>φρενῶν</a:t>
            </a:r>
            <a:r>
              <a:rPr lang="el-GR" sz="1000" dirty="0"/>
              <a:t> </a:t>
            </a:r>
            <a:r>
              <a:rPr lang="el-GR" sz="1000" dirty="0" err="1"/>
              <a:t>ἀνθίσταται</a:t>
            </a:r>
            <a:r>
              <a:rPr lang="el-GR" sz="1000" dirty="0"/>
              <a:t> = Μ᾽ αφού ο αρχαίος εσένα φόβος σου </a:t>
            </a:r>
            <a:r>
              <a:rPr lang="el-GR" sz="1000" dirty="0" err="1"/>
              <a:t>αντιστέκει</a:t>
            </a:r>
            <a:r>
              <a:rPr lang="el-GR" sz="1000" dirty="0"/>
              <a:t> της ψυχής ): </a:t>
            </a:r>
            <a:r>
              <a:rPr lang="el-GR" sz="1000" u="sng" dirty="0"/>
              <a:t>ο </a:t>
            </a:r>
            <a:r>
              <a:rPr lang="el-GR" sz="1000" b="1" u="sng" dirty="0"/>
              <a:t>φόβος</a:t>
            </a:r>
            <a:r>
              <a:rPr lang="el-GR" sz="1000" u="sng" dirty="0"/>
              <a:t> που αισθάνεται ο </a:t>
            </a:r>
            <a:r>
              <a:rPr lang="el-GR" sz="1000" i="1" u="sng" dirty="0"/>
              <a:t>Χορός</a:t>
            </a:r>
            <a:r>
              <a:rPr lang="el-GR" sz="1000" u="sng" dirty="0"/>
              <a:t> στην </a:t>
            </a:r>
            <a:r>
              <a:rPr lang="el-GR" sz="1000" b="1" u="sng" dirty="0"/>
              <a:t>εμφάνιση του φαντάσματος του Δαρείου</a:t>
            </a:r>
            <a:r>
              <a:rPr lang="el-GR" sz="1000" dirty="0"/>
              <a:t>, </a:t>
            </a:r>
            <a:r>
              <a:rPr lang="el-GR" sz="1000" i="1" dirty="0"/>
              <a:t>η βάρβαρη γυναίκα φορά περήφανα τον </a:t>
            </a:r>
            <a:r>
              <a:rPr lang="el-GR" sz="1000" b="1" i="1" dirty="0"/>
              <a:t>ζυγό</a:t>
            </a:r>
            <a:r>
              <a:rPr lang="el-GR" sz="1000" i="1" dirty="0"/>
              <a:t> του βασιλιά</a:t>
            </a:r>
            <a:r>
              <a:rPr lang="el-GR" sz="1000" dirty="0"/>
              <a:t>, </a:t>
            </a:r>
            <a:r>
              <a:rPr lang="el-GR" sz="1000" i="1" dirty="0"/>
              <a:t>ο Ξέρξης </a:t>
            </a:r>
            <a:r>
              <a:rPr lang="el-GR" sz="1000" b="1" i="1" dirty="0"/>
              <a:t>δεν είναι υπόλογος σε κανέναν </a:t>
            </a:r>
            <a:r>
              <a:rPr lang="el-GR" sz="1000" i="1" dirty="0"/>
              <a:t>παρά την ήττα και τον θάνατο του στρατεύματος του</a:t>
            </a:r>
            <a:r>
              <a:rPr lang="el-GR" sz="1000" dirty="0"/>
              <a:t>, </a:t>
            </a:r>
            <a:r>
              <a:rPr lang="el-GR" sz="1000" i="1" dirty="0"/>
              <a:t>η επίδειξη ενός συμβόλου εξουσίας όπως η </a:t>
            </a:r>
            <a:r>
              <a:rPr lang="el-GR" sz="1000" b="1" i="1" dirty="0"/>
              <a:t>φαρέτρα</a:t>
            </a:r>
            <a:r>
              <a:rPr lang="el-GR" sz="1000" i="1" dirty="0"/>
              <a:t> από τον Ξέρξη</a:t>
            </a:r>
            <a:r>
              <a:rPr lang="el-GR" sz="1000" dirty="0"/>
              <a:t> —&gt; </a:t>
            </a:r>
            <a:r>
              <a:rPr lang="el-GR" sz="1000" u="sng" dirty="0"/>
              <a:t>υπογραμμίζουν την έντονη αντίθεση μεταξύ Ελλάδας και Περσίας</a:t>
            </a:r>
            <a:r>
              <a:rPr lang="el-GR" sz="1000" dirty="0"/>
              <a:t>. </a:t>
            </a:r>
          </a:p>
          <a:p>
            <a:br>
              <a:rPr lang="el-GR" sz="1000" dirty="0"/>
            </a:br>
            <a:r>
              <a:rPr lang="el-GR" sz="1000" dirty="0"/>
              <a:t>→ </a:t>
            </a:r>
            <a:r>
              <a:rPr lang="el-GR" sz="1000" b="1" dirty="0"/>
              <a:t>Οι Αθηναίοι ήταν εκείνοι που άρχισαν τον πόλεμο κατά τον Περσών </a:t>
            </a:r>
            <a:r>
              <a:rPr lang="el-GR" sz="1000" dirty="0"/>
              <a:t>υποστηρίζοντας την Ιωνική επανάσταση ( 500 </a:t>
            </a:r>
            <a:r>
              <a:rPr lang="el-GR" sz="1000" dirty="0" err="1"/>
              <a:t>π.Χ</a:t>
            </a:r>
            <a:r>
              <a:rPr lang="el-GR" sz="1000" dirty="0"/>
              <a:t> ).</a:t>
            </a:r>
          </a:p>
          <a:p>
            <a:br>
              <a:rPr lang="el-GR" sz="1000" dirty="0"/>
            </a:br>
            <a:r>
              <a:rPr lang="el-GR" sz="1000" dirty="0"/>
              <a:t>→ η περσική εκστρατεία στον Μαραθώνα ήταν η </a:t>
            </a:r>
            <a:r>
              <a:rPr lang="el-GR" sz="1000" u="sng" dirty="0"/>
              <a:t>απάντηση στην Ιωνική επανάσταση</a:t>
            </a:r>
            <a:r>
              <a:rPr lang="el-GR" sz="1000" dirty="0"/>
              <a:t>.</a:t>
            </a:r>
          </a:p>
          <a:p>
            <a:br>
              <a:rPr lang="el-GR" sz="1000" dirty="0"/>
            </a:br>
            <a:r>
              <a:rPr lang="el-GR" sz="1000" dirty="0"/>
              <a:t>→ </a:t>
            </a:r>
            <a:r>
              <a:rPr lang="el-GR" sz="1000" b="1" dirty="0"/>
              <a:t>και οι Έλληνες είχαν κάψει κατά την Ιωνική επανάσταση ιερά στις Σάρδεις</a:t>
            </a:r>
            <a:r>
              <a:rPr lang="el-GR" sz="1000" dirty="0"/>
              <a:t>. </a:t>
            </a:r>
          </a:p>
          <a:p>
            <a:br>
              <a:rPr lang="el-GR" sz="1000" dirty="0"/>
            </a:br>
            <a:r>
              <a:rPr lang="el-GR" sz="1000" dirty="0"/>
              <a:t>→ ο Χορός αναφέρει ότι ο Δαρείος δεν διέσχισε ποτέ τον </a:t>
            </a:r>
            <a:r>
              <a:rPr lang="el-GR" sz="1000" dirty="0" err="1"/>
              <a:t>Άλυ</a:t>
            </a:r>
            <a:r>
              <a:rPr lang="el-GR" sz="1000" dirty="0"/>
              <a:t> ( ποταμό που συνορεύει με την κατεστημένη Λυδία ). Όχι μόνο δεν είχε μείνει πίσω από τον </a:t>
            </a:r>
            <a:r>
              <a:rPr lang="el-GR" sz="1000" dirty="0" err="1"/>
              <a:t>Άλυ</a:t>
            </a:r>
            <a:r>
              <a:rPr lang="el-GR" sz="1000" dirty="0"/>
              <a:t>, αλλά και ο ίδιος είχε χρησιμοποιήσει μια παρόμοια γέφυρα για να εξορμήσει ενάντια στην Ευρώπη ( όχι πάνω από τον Ελλήσποντο, αλλά από τον Βόσπορο ).</a:t>
            </a:r>
          </a:p>
          <a:p>
            <a:br>
              <a:rPr lang="el-GR" sz="1000" dirty="0"/>
            </a:br>
            <a:r>
              <a:rPr lang="el-GR" sz="1000" dirty="0"/>
              <a:t>→ όπως ο Ξέρξης, έτσι και κ Δαρείος είχε διατάξει δύο επιθέσεις εναντίον της Ελλάδας.</a:t>
            </a:r>
          </a:p>
          <a:p>
            <a:br>
              <a:rPr lang="el-GR" sz="1000" dirty="0"/>
            </a:br>
            <a:r>
              <a:rPr lang="el-GR" sz="1000" i="1" dirty="0"/>
              <a:t>Αντιθετικά ζεύγη στην τραγωδία των Περσών</a:t>
            </a:r>
            <a:r>
              <a:rPr lang="el-GR" sz="1000" dirty="0"/>
              <a:t>:</a:t>
            </a:r>
          </a:p>
          <a:p>
            <a:br>
              <a:rPr lang="el-GR" sz="1000" dirty="0"/>
            </a:br>
            <a:r>
              <a:rPr lang="el-GR" sz="1000" dirty="0"/>
              <a:t>Έλληνες – Βάρβαροι</a:t>
            </a:r>
          </a:p>
          <a:p>
            <a:r>
              <a:rPr lang="el-GR" sz="1000" dirty="0"/>
              <a:t>Δημοκρατία – Μοναρχία</a:t>
            </a:r>
          </a:p>
          <a:p>
            <a:r>
              <a:rPr lang="el-GR" sz="1000" dirty="0"/>
              <a:t>Ολιγάριθμος – Πολυάριθμος λαός</a:t>
            </a:r>
          </a:p>
          <a:p>
            <a:r>
              <a:rPr lang="el-GR" sz="1000" dirty="0"/>
              <a:t>Δόρυ - τόξο</a:t>
            </a:r>
          </a:p>
          <a:p>
            <a:r>
              <a:rPr lang="el-GR" sz="1000" dirty="0"/>
              <a:t>Θάλασσα - στεριά </a:t>
            </a:r>
          </a:p>
          <a:p>
            <a:br>
              <a:rPr lang="el-GR" sz="1000" dirty="0"/>
            </a:br>
            <a:r>
              <a:rPr lang="el-GR" sz="1000" b="1" dirty="0"/>
              <a:t>Ελευθεροστομία  ≠ υποταγή</a:t>
            </a:r>
            <a:endParaRPr lang="el-GR" sz="1000" dirty="0"/>
          </a:p>
          <a:p>
            <a:br>
              <a:rPr lang="el-GR" sz="1000" dirty="0"/>
            </a:br>
            <a:r>
              <a:rPr lang="el-GR" sz="1000" b="1" dirty="0"/>
              <a:t>Επίγειες ενέργειες ≠ θεϊκή συμβολή</a:t>
            </a:r>
            <a:r>
              <a:rPr lang="el-GR" sz="1000" dirty="0"/>
              <a:t> </a:t>
            </a:r>
            <a:r>
              <a:rPr lang="el-GR" sz="1000" dirty="0">
                <a:sym typeface="Wingdings" pitchFamily="2" charset="2"/>
              </a:rPr>
              <a:t> </a:t>
            </a:r>
            <a:r>
              <a:rPr lang="el-GR" sz="1000" dirty="0"/>
              <a:t>Ο Αισχύλος τοποθετεί δίπλα στις επίγειες και τις θεϊκές αιτίες:</a:t>
            </a:r>
          </a:p>
          <a:p>
            <a:r>
              <a:rPr lang="el-GR" sz="1000" dirty="0"/>
              <a:t>Κοντά στον δόλο του Θεμιστοκλή τοποθετεί τον δαίμονα.</a:t>
            </a:r>
          </a:p>
          <a:p>
            <a:r>
              <a:rPr lang="el-GR" sz="1000" b="1" dirty="0"/>
              <a:t>Έτσι</a:t>
            </a:r>
            <a:r>
              <a:rPr lang="el-GR" sz="1000" dirty="0"/>
              <a:t>: </a:t>
            </a:r>
            <a:r>
              <a:rPr lang="el-GR" sz="1000" u="sng" dirty="0"/>
              <a:t>τα πράγματα δεν αποδεσμεύονται από την επίγεια ευθύνη</a:t>
            </a:r>
            <a:r>
              <a:rPr lang="el-GR" sz="1000" dirty="0"/>
              <a:t>. Ούτε απορρίπτονται η επίγεια συμβολή και ενοχή</a:t>
            </a:r>
            <a:r>
              <a:rPr lang="el-GR"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021288"/>
            <a:ext cx="8496944" cy="475496"/>
          </a:xfrm>
          <a:solidFill>
            <a:schemeClr val="accent4">
              <a:lumMod val="20000"/>
              <a:lumOff val="80000"/>
            </a:schemeClr>
          </a:solidFill>
        </p:spPr>
        <p:txBody>
          <a:bodyPr>
            <a:normAutofit/>
          </a:bodyPr>
          <a:lstStyle/>
          <a:p>
            <a:pPr algn="ctr"/>
            <a:r>
              <a:rPr lang="el-GR" sz="1800" dirty="0">
                <a:solidFill>
                  <a:schemeClr val="tx2">
                    <a:lumMod val="75000"/>
                    <a:lumOff val="25000"/>
                  </a:schemeClr>
                </a:solidFill>
                <a:latin typeface="Bahnschrift SemiLight" pitchFamily="34" charset="0"/>
              </a:rPr>
              <a:t>Το φάντασμα του Δαρείου εμφανίζεται μπροστά στην </a:t>
            </a:r>
            <a:r>
              <a:rPr lang="el-GR" sz="1800" dirty="0" err="1">
                <a:solidFill>
                  <a:schemeClr val="tx2">
                    <a:lumMod val="75000"/>
                    <a:lumOff val="25000"/>
                  </a:schemeClr>
                </a:solidFill>
                <a:latin typeface="Bahnschrift SemiLight" pitchFamily="34" charset="0"/>
              </a:rPr>
              <a:t>Άτοσσα</a:t>
            </a:r>
            <a:r>
              <a:rPr lang="el-GR" sz="1800" dirty="0">
                <a:solidFill>
                  <a:schemeClr val="tx2">
                    <a:lumMod val="75000"/>
                    <a:lumOff val="25000"/>
                  </a:schemeClr>
                </a:solidFill>
                <a:latin typeface="Bahnschrift SemiLight" pitchFamily="34" charset="0"/>
              </a:rPr>
              <a:t>.</a:t>
            </a:r>
          </a:p>
        </p:txBody>
      </p:sp>
      <p:pic>
        <p:nvPicPr>
          <p:cNvPr id="5" name="4 - Θέση εικόνας" descr="1741089059357.jpg"/>
          <p:cNvPicPr>
            <a:picLocks noGrp="1" noChangeAspect="1"/>
          </p:cNvPicPr>
          <p:nvPr>
            <p:ph type="pic" idx="1"/>
          </p:nvPr>
        </p:nvPicPr>
        <p:blipFill>
          <a:blip r:embed="rId2" cstate="print"/>
          <a:srcRect t="4062" b="4062"/>
          <a:stretch>
            <a:fillRect/>
          </a:stretch>
        </p:blipFill>
        <p:spPr>
          <a:xfrm>
            <a:off x="251520" y="332656"/>
            <a:ext cx="8640960" cy="5688632"/>
          </a:xfrm>
        </p:spPr>
      </p:pic>
      <p:sp>
        <p:nvSpPr>
          <p:cNvPr id="4" name="3 - Θέση κειμένου"/>
          <p:cNvSpPr>
            <a:spLocks noGrp="1"/>
          </p:cNvSpPr>
          <p:nvPr>
            <p:ph type="body" sz="half" idx="2"/>
          </p:nvPr>
        </p:nvSpPr>
        <p:spPr>
          <a:xfrm flipH="1">
            <a:off x="8702991" y="533400"/>
            <a:ext cx="45719" cy="3903712"/>
          </a:xfrm>
        </p:spPr>
        <p:txBody>
          <a:bodyPr/>
          <a:lstStyle/>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6165304"/>
            <a:ext cx="9144000" cy="692696"/>
          </a:xfrm>
          <a:solidFill>
            <a:schemeClr val="accent6">
              <a:lumMod val="40000"/>
              <a:lumOff val="60000"/>
            </a:schemeClr>
          </a:solidFill>
        </p:spPr>
        <p:txBody>
          <a:bodyPr>
            <a:normAutofit/>
          </a:bodyPr>
          <a:lstStyle/>
          <a:p>
            <a:pPr algn="ctr"/>
            <a:r>
              <a:rPr lang="el-GR" sz="3200" i="1" dirty="0" err="1">
                <a:solidFill>
                  <a:schemeClr val="accent5">
                    <a:lumMod val="50000"/>
                  </a:schemeClr>
                </a:solidFill>
                <a:latin typeface="Palatino Linotype" pitchFamily="18" charset="0"/>
              </a:rPr>
              <a:t>Ορέστεια</a:t>
            </a:r>
            <a:r>
              <a:rPr lang="el-GR" sz="3200" i="1" dirty="0">
                <a:solidFill>
                  <a:schemeClr val="accent5">
                    <a:lumMod val="50000"/>
                  </a:schemeClr>
                </a:solidFill>
                <a:latin typeface="Palatino Linotype" pitchFamily="18" charset="0"/>
              </a:rPr>
              <a:t> (458 </a:t>
            </a:r>
            <a:r>
              <a:rPr lang="el-GR" sz="3200" i="1" dirty="0" err="1">
                <a:solidFill>
                  <a:schemeClr val="accent5">
                    <a:lumMod val="50000"/>
                  </a:schemeClr>
                </a:solidFill>
                <a:latin typeface="Palatino Linotype" pitchFamily="18" charset="0"/>
              </a:rPr>
              <a:t>π.Χ</a:t>
            </a:r>
            <a:r>
              <a:rPr lang="el-GR" sz="3200" i="1" dirty="0">
                <a:solidFill>
                  <a:schemeClr val="accent5">
                    <a:lumMod val="50000"/>
                  </a:schemeClr>
                </a:solidFill>
                <a:latin typeface="Palatino Linotype" pitchFamily="18" charset="0"/>
              </a:rPr>
              <a:t>)</a:t>
            </a:r>
          </a:p>
        </p:txBody>
      </p:sp>
      <p:sp>
        <p:nvSpPr>
          <p:cNvPr id="5" name="4 - Θέση κειμένου"/>
          <p:cNvSpPr>
            <a:spLocks noGrp="1"/>
          </p:cNvSpPr>
          <p:nvPr>
            <p:ph type="body" sz="half" idx="2"/>
          </p:nvPr>
        </p:nvSpPr>
        <p:spPr>
          <a:xfrm>
            <a:off x="6948264" y="0"/>
            <a:ext cx="2195736" cy="6165304"/>
          </a:xfrm>
          <a:solidFill>
            <a:schemeClr val="accent1">
              <a:lumMod val="20000"/>
              <a:lumOff val="80000"/>
            </a:schemeClr>
          </a:solidFill>
        </p:spPr>
        <p:txBody>
          <a:bodyPr>
            <a:normAutofit/>
          </a:bodyPr>
          <a:lstStyle/>
          <a:p>
            <a:pPr algn="ctr"/>
            <a:endParaRPr lang="el-GR" sz="1200" dirty="0">
              <a:solidFill>
                <a:schemeClr val="accent1"/>
              </a:solidFill>
            </a:endParaRPr>
          </a:p>
          <a:p>
            <a:pPr algn="ctr">
              <a:buFont typeface="Wingdings" pitchFamily="2" charset="2"/>
              <a:buChar char="Ø"/>
            </a:pPr>
            <a:r>
              <a:rPr lang="el-GR" sz="1200" dirty="0">
                <a:solidFill>
                  <a:schemeClr val="accent1"/>
                </a:solidFill>
              </a:rPr>
              <a:t> </a:t>
            </a:r>
            <a:r>
              <a:rPr lang="el-GR" sz="1200" dirty="0">
                <a:solidFill>
                  <a:schemeClr val="tx2"/>
                </a:solidFill>
              </a:rPr>
              <a:t>Η τριλογία αποτελείται από τα έργα </a:t>
            </a:r>
            <a:r>
              <a:rPr lang="el-GR" sz="1200" i="1" dirty="0">
                <a:solidFill>
                  <a:schemeClr val="tx2"/>
                </a:solidFill>
              </a:rPr>
              <a:t>Αγαμέμνων</a:t>
            </a:r>
            <a:r>
              <a:rPr lang="el-GR" sz="1200" dirty="0">
                <a:solidFill>
                  <a:schemeClr val="tx2"/>
                </a:solidFill>
              </a:rPr>
              <a:t>, </a:t>
            </a:r>
            <a:r>
              <a:rPr lang="el-GR" sz="1200" i="1" dirty="0">
                <a:solidFill>
                  <a:schemeClr val="tx2"/>
                </a:solidFill>
              </a:rPr>
              <a:t>Ευμενίδες</a:t>
            </a:r>
            <a:r>
              <a:rPr lang="el-GR" sz="1200" dirty="0">
                <a:solidFill>
                  <a:schemeClr val="tx2"/>
                </a:solidFill>
              </a:rPr>
              <a:t>, </a:t>
            </a:r>
            <a:r>
              <a:rPr lang="el-GR" sz="1200" i="1" dirty="0">
                <a:solidFill>
                  <a:schemeClr val="tx2"/>
                </a:solidFill>
              </a:rPr>
              <a:t>Χοηφόροι</a:t>
            </a:r>
            <a:r>
              <a:rPr lang="el-GR" sz="1200" dirty="0">
                <a:solidFill>
                  <a:schemeClr val="tx2"/>
                </a:solidFill>
              </a:rPr>
              <a:t>.</a:t>
            </a:r>
          </a:p>
          <a:p>
            <a:pPr algn="ctr"/>
            <a:endParaRPr lang="el-GR" sz="1200" dirty="0">
              <a:solidFill>
                <a:schemeClr val="tx2"/>
              </a:solidFill>
            </a:endParaRPr>
          </a:p>
          <a:p>
            <a:pPr algn="ctr">
              <a:buFont typeface="Wingdings" pitchFamily="2" charset="2"/>
              <a:buChar char="Ø"/>
            </a:pPr>
            <a:endParaRPr lang="el-GR" sz="1200" dirty="0">
              <a:solidFill>
                <a:schemeClr val="tx2"/>
              </a:solidFill>
            </a:endParaRPr>
          </a:p>
          <a:p>
            <a:pPr algn="ctr">
              <a:buFont typeface="Wingdings" pitchFamily="2" charset="2"/>
              <a:buChar char="Ø"/>
            </a:pPr>
            <a:endParaRPr lang="el-GR" sz="1200" dirty="0">
              <a:solidFill>
                <a:schemeClr val="tx2"/>
              </a:solidFill>
            </a:endParaRPr>
          </a:p>
          <a:p>
            <a:pPr algn="ctr">
              <a:buFont typeface="Wingdings" pitchFamily="2" charset="2"/>
              <a:buChar char="Ø"/>
            </a:pPr>
            <a:endParaRPr lang="el-GR" sz="1200" dirty="0">
              <a:solidFill>
                <a:schemeClr val="tx2"/>
              </a:solidFill>
            </a:endParaRPr>
          </a:p>
          <a:p>
            <a:pPr algn="ctr">
              <a:buFont typeface="Wingdings" pitchFamily="2" charset="2"/>
              <a:buChar char="Ø"/>
            </a:pPr>
            <a:r>
              <a:rPr lang="el-GR" sz="1200" dirty="0">
                <a:solidFill>
                  <a:schemeClr val="tx2"/>
                </a:solidFill>
              </a:rPr>
              <a:t>Δίνει στον ποιητή την </a:t>
            </a:r>
            <a:r>
              <a:rPr lang="el-GR" sz="1200" b="1" dirty="0">
                <a:solidFill>
                  <a:schemeClr val="tx2"/>
                </a:solidFill>
              </a:rPr>
              <a:t>πρώτη θέση </a:t>
            </a:r>
            <a:r>
              <a:rPr lang="el-GR" sz="1200" dirty="0">
                <a:solidFill>
                  <a:schemeClr val="tx2"/>
                </a:solidFill>
              </a:rPr>
              <a:t>στους δραματικούς αγώνες των </a:t>
            </a:r>
            <a:r>
              <a:rPr lang="el-GR" sz="1200" i="1" dirty="0">
                <a:solidFill>
                  <a:schemeClr val="tx2"/>
                </a:solidFill>
              </a:rPr>
              <a:t>Μεγάλων Διονυσίων</a:t>
            </a:r>
            <a:r>
              <a:rPr lang="el-GR" sz="1200" dirty="0">
                <a:solidFill>
                  <a:schemeClr val="tx2"/>
                </a:solidFill>
              </a:rPr>
              <a:t>.</a:t>
            </a:r>
          </a:p>
          <a:p>
            <a:pPr algn="ctr">
              <a:buFont typeface="Wingdings" pitchFamily="2" charset="2"/>
              <a:buChar char="Ø"/>
            </a:pPr>
            <a:endParaRPr lang="el-GR" sz="1200" dirty="0">
              <a:solidFill>
                <a:schemeClr val="tx2"/>
              </a:solidFill>
            </a:endParaRPr>
          </a:p>
          <a:p>
            <a:pPr algn="ctr">
              <a:buFont typeface="Wingdings" pitchFamily="2" charset="2"/>
              <a:buChar char="Ø"/>
            </a:pPr>
            <a:endParaRPr lang="el-GR" sz="1200" dirty="0">
              <a:solidFill>
                <a:schemeClr val="tx2"/>
              </a:solidFill>
            </a:endParaRPr>
          </a:p>
          <a:p>
            <a:pPr algn="ctr">
              <a:buFont typeface="Wingdings" pitchFamily="2" charset="2"/>
              <a:buChar char="Ø"/>
            </a:pPr>
            <a:endParaRPr lang="el-GR" sz="1200" dirty="0">
              <a:solidFill>
                <a:schemeClr val="tx2"/>
              </a:solidFill>
            </a:endParaRPr>
          </a:p>
          <a:p>
            <a:pPr algn="ctr">
              <a:buFont typeface="Wingdings" pitchFamily="2" charset="2"/>
              <a:buChar char="Ø"/>
            </a:pPr>
            <a:r>
              <a:rPr lang="el-GR" sz="1200" dirty="0">
                <a:solidFill>
                  <a:schemeClr val="tx2"/>
                </a:solidFill>
              </a:rPr>
              <a:t>Πρόκειται για τη </a:t>
            </a:r>
            <a:r>
              <a:rPr lang="el-GR" sz="1200" u="sng" dirty="0">
                <a:solidFill>
                  <a:schemeClr val="tx2"/>
                </a:solidFill>
              </a:rPr>
              <a:t>μοναδική σωζόμενη τριλογία</a:t>
            </a:r>
            <a:r>
              <a:rPr lang="el-GR" sz="1200" dirty="0">
                <a:solidFill>
                  <a:schemeClr val="tx2"/>
                </a:solidFill>
              </a:rPr>
              <a:t>.</a:t>
            </a:r>
          </a:p>
          <a:p>
            <a:pPr algn="ctr"/>
            <a:endParaRPr lang="el-GR" sz="1200" dirty="0">
              <a:solidFill>
                <a:schemeClr val="tx2"/>
              </a:solidFill>
            </a:endParaRPr>
          </a:p>
          <a:p>
            <a:pPr algn="ctr">
              <a:buFont typeface="Wingdings" pitchFamily="2" charset="2"/>
              <a:buChar char="Ø"/>
            </a:pPr>
            <a:endParaRPr lang="el-GR" sz="1200" dirty="0">
              <a:solidFill>
                <a:schemeClr val="tx2"/>
              </a:solidFill>
            </a:endParaRPr>
          </a:p>
          <a:p>
            <a:pPr algn="ctr">
              <a:buFont typeface="Wingdings" pitchFamily="2" charset="2"/>
              <a:buChar char="Ø"/>
            </a:pPr>
            <a:endParaRPr lang="el-GR" sz="1200" dirty="0">
              <a:solidFill>
                <a:schemeClr val="tx2"/>
              </a:solidFill>
            </a:endParaRPr>
          </a:p>
          <a:p>
            <a:pPr algn="ctr">
              <a:buFont typeface="Wingdings" pitchFamily="2" charset="2"/>
              <a:buChar char="Ø"/>
            </a:pPr>
            <a:r>
              <a:rPr lang="el-GR" sz="1200" dirty="0">
                <a:solidFill>
                  <a:schemeClr val="tx2"/>
                </a:solidFill>
              </a:rPr>
              <a:t>Χρήση </a:t>
            </a:r>
            <a:r>
              <a:rPr lang="el-GR" sz="1200" b="1" u="sng" dirty="0">
                <a:solidFill>
                  <a:schemeClr val="tx2"/>
                </a:solidFill>
              </a:rPr>
              <a:t>τριών</a:t>
            </a:r>
            <a:r>
              <a:rPr lang="el-GR" sz="1200" u="sng" dirty="0">
                <a:solidFill>
                  <a:schemeClr val="tx2"/>
                </a:solidFill>
              </a:rPr>
              <a:t> υποκριτών </a:t>
            </a:r>
            <a:r>
              <a:rPr lang="el-GR" sz="1200" dirty="0">
                <a:solidFill>
                  <a:schemeClr val="tx2"/>
                </a:solidFill>
              </a:rPr>
              <a:t>αντί για δύο!</a:t>
            </a:r>
          </a:p>
          <a:p>
            <a:pPr algn="ctr"/>
            <a:br>
              <a:rPr lang="el-GR" sz="1200" dirty="0">
                <a:solidFill>
                  <a:schemeClr val="tx2"/>
                </a:solidFill>
              </a:rPr>
            </a:br>
            <a:endParaRPr lang="el-GR" sz="1200" dirty="0">
              <a:solidFill>
                <a:schemeClr val="tx2"/>
              </a:solidFill>
            </a:endParaRPr>
          </a:p>
          <a:p>
            <a:pPr algn="ctr">
              <a:buFont typeface="Wingdings" pitchFamily="2" charset="2"/>
              <a:buChar char="Ø"/>
            </a:pPr>
            <a:endParaRPr lang="el-GR" sz="1200" dirty="0">
              <a:solidFill>
                <a:schemeClr val="tx2"/>
              </a:solidFill>
            </a:endParaRPr>
          </a:p>
          <a:p>
            <a:pPr algn="ctr"/>
            <a:endParaRPr lang="el-GR" sz="1200" dirty="0">
              <a:solidFill>
                <a:schemeClr val="tx2"/>
              </a:solidFill>
            </a:endParaRPr>
          </a:p>
          <a:p>
            <a:pPr algn="ctr">
              <a:buFont typeface="Wingdings" pitchFamily="2" charset="2"/>
              <a:buChar char="Ø"/>
            </a:pPr>
            <a:r>
              <a:rPr lang="el-GR" sz="1200" dirty="0">
                <a:solidFill>
                  <a:schemeClr val="tx2"/>
                </a:solidFill>
              </a:rPr>
              <a:t>Χρήση </a:t>
            </a:r>
            <a:r>
              <a:rPr lang="el-GR" sz="1200" i="1" dirty="0">
                <a:solidFill>
                  <a:schemeClr val="tx2"/>
                </a:solidFill>
              </a:rPr>
              <a:t>σκηνής</a:t>
            </a:r>
            <a:r>
              <a:rPr lang="el-GR" sz="1200" dirty="0">
                <a:solidFill>
                  <a:schemeClr val="tx2"/>
                </a:solidFill>
              </a:rPr>
              <a:t> ως οργανικού μέρους του δράματος.</a:t>
            </a:r>
          </a:p>
          <a:p>
            <a:endParaRPr lang="el-GR" dirty="0"/>
          </a:p>
        </p:txBody>
      </p:sp>
      <p:pic>
        <p:nvPicPr>
          <p:cNvPr id="6" name="5 - Θέση εικόνας" descr="1741089059375.jpg"/>
          <p:cNvPicPr>
            <a:picLocks noGrp="1" noChangeAspect="1"/>
          </p:cNvPicPr>
          <p:nvPr>
            <p:ph type="pic" idx="1"/>
          </p:nvPr>
        </p:nvPicPr>
        <p:blipFill>
          <a:blip r:embed="rId2" cstate="print"/>
          <a:srcRect l="16628" r="16628"/>
          <a:stretch>
            <a:fillRect/>
          </a:stretch>
        </p:blipFill>
        <p:spPr>
          <a:xfrm>
            <a:off x="0" y="0"/>
            <a:ext cx="7020272" cy="616530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323528" y="5949280"/>
            <a:ext cx="8496944" cy="576064"/>
          </a:xfrm>
        </p:spPr>
        <p:txBody>
          <a:bodyPr>
            <a:noAutofit/>
          </a:bodyPr>
          <a:lstStyle/>
          <a:p>
            <a:pPr algn="ctr"/>
            <a:r>
              <a:rPr lang="el-GR" sz="3200" b="0" i="1" dirty="0"/>
              <a:t>Αγαμέμνων</a:t>
            </a:r>
          </a:p>
        </p:txBody>
      </p:sp>
      <p:sp>
        <p:nvSpPr>
          <p:cNvPr id="6" name="5 - Ορθογώνιο"/>
          <p:cNvSpPr/>
          <p:nvPr/>
        </p:nvSpPr>
        <p:spPr>
          <a:xfrm>
            <a:off x="395536" y="404664"/>
            <a:ext cx="8424936" cy="5447645"/>
          </a:xfrm>
          <a:prstGeom prst="rect">
            <a:avLst/>
          </a:prstGeom>
        </p:spPr>
        <p:txBody>
          <a:bodyPr wrap="square">
            <a:spAutoFit/>
          </a:bodyPr>
          <a:lstStyle/>
          <a:p>
            <a:pPr algn="just"/>
            <a:endParaRPr lang="el-GR" sz="1200" dirty="0"/>
          </a:p>
          <a:p>
            <a:pPr algn="just"/>
            <a:endParaRPr lang="el-GR" sz="1200" dirty="0"/>
          </a:p>
          <a:p>
            <a:pPr algn="just"/>
            <a:endParaRPr lang="el-GR" sz="1200" dirty="0"/>
          </a:p>
          <a:p>
            <a:pPr algn="just"/>
            <a:endParaRPr lang="el-GR" sz="1200" dirty="0"/>
          </a:p>
          <a:p>
            <a:pPr algn="just"/>
            <a:r>
              <a:rPr lang="el-GR" sz="1200" dirty="0"/>
              <a:t>Έκταση: 1.673 στίχοι.</a:t>
            </a:r>
          </a:p>
          <a:p>
            <a:pPr algn="just"/>
            <a:br>
              <a:rPr lang="el-GR" sz="1200" dirty="0"/>
            </a:br>
            <a:r>
              <a:rPr lang="el-GR" sz="1200" dirty="0"/>
              <a:t>Πρόσωπα του δράματος:   φύλακας. Κήρυκας. Αγαμέμνων, Κασσάνδρα, Αίγισθος, Κλυταιμνήστρα.</a:t>
            </a:r>
          </a:p>
          <a:p>
            <a:pPr algn="ctr"/>
            <a:br>
              <a:rPr lang="el-GR" sz="1200" dirty="0"/>
            </a:br>
            <a:br>
              <a:rPr lang="el-GR" sz="1200" dirty="0"/>
            </a:br>
            <a:r>
              <a:rPr lang="el-GR" sz="1200" i="1" dirty="0"/>
              <a:t>Υπόθεση</a:t>
            </a:r>
            <a:endParaRPr lang="el-GR" sz="1200" dirty="0"/>
          </a:p>
          <a:p>
            <a:pPr algn="just"/>
            <a:br>
              <a:rPr lang="el-GR" sz="1200" dirty="0"/>
            </a:br>
            <a:r>
              <a:rPr lang="el-GR" sz="1200" dirty="0"/>
              <a:t>Ο «Αγαμέμνων», το πιο εκτεταμένο από τα σωζόμενα δράματα του Αισχύλου, ξεκινάει με μια ατμόσφαιρα ελπίδας ανάμεικτης με σκοτεινά προαισθήματα, καθώς ο φρουρός στη στέγη του παλατιού στο Άργος παρακολουθεί με αγωνία να δει το σημάδι της φωτιάς που θ’ αναγγέλλει την πτώση της Τροίας. Όταν αυτό φάνηκε, τα νέα επιβεβαιώθηκαν και από έναν κήρυκα που φτάνει – σχεδόν ταυτόχρονα - στο παλάτι, χωρίς να ακολουθηθεί η σύμβαση του χρόνου. Η Κλυταιμνήστρα, γυναίκα του Αγαμέμνονα, παρουσιάζεται να πανηγυρίζει, ο Χορός όμως των </a:t>
            </a:r>
            <a:r>
              <a:rPr lang="el-GR" sz="1200" dirty="0" err="1"/>
              <a:t>Αργείων</a:t>
            </a:r>
            <a:r>
              <a:rPr lang="el-GR" sz="1200" dirty="0"/>
              <a:t> γερόντων θυμίζει ότι ο Αγαμέμνονας θυσίασε την κόρη τους Ιφιγένεια στο βωμό της φιλοδοξίας του, για να μπορέσει ο ελληνικός στόλος να αποπλεύσει από την Αυλίδα και αναλογίζεται με μελαγχολία τις πιθανές τραγικές συνέπειες. Στο μεταξύ, εμφανίζεται ο Αγαμέμνονας φέρνοντας μαζί του ως παλλακίδα την αιχμάλωτη </a:t>
            </a:r>
            <a:r>
              <a:rPr lang="el-GR" sz="1200" dirty="0" err="1"/>
              <a:t>Τρωαδίτισσα</a:t>
            </a:r>
            <a:r>
              <a:rPr lang="el-GR" sz="1200" dirty="0"/>
              <a:t> πριγκίπισσα Κασσάνδρα. Η Κλυταιμνήστρα τον υποδέχεται ύπουλα κι ύστερα τον οδηγεί μέσα στο παλάτι, αφού τον εμπλέξει στην ύβρη να πατήσει το κόκκινο χαλί που του έχει στρώσει, σα να ήταν θεός. Η Κασσάνδρα περνάει σε μια φοβερή προφητεία, προβλέποντας τον φόνο του Αγαμέμνονα και τον δικό της και, έχοντας οράματα κι από τα προηγούμενα φρικιαστικά εγκλήματα των Ατρειδών, ξεσπάει σε παραληρηματικό θρήνο. Τελικά, μπαίνει μέσα στο παλάτι ξέροντας ότι βαδίζει προς τον θάνατό της. Το έργο ολοκληρώνεται με την έξαλλη ικανοποίηση της Κλυταιμνήστρας για το γεγονός ότι σκότωσε εκείνον που είχε θυσιάσει την κόρη της και με την ανακούφιση του Αίγισθου που, επιτέλους, θα πάρει πίσω το θρόνο τον οποίο πιστεύει ότι δικαιούται. Ο Χορός όμως, αφήνει να εννοηθεί ότι τίποτα δε μένει ατιμώρητο και ότι οι θεοί μπορεί να στείλουν τον Ορέστη για να αποκαταστήσει τη δικαιοσύνη.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093296"/>
            <a:ext cx="8496944" cy="432048"/>
          </a:xfrm>
        </p:spPr>
        <p:txBody>
          <a:bodyPr>
            <a:normAutofit fontScale="90000"/>
          </a:bodyPr>
          <a:lstStyle/>
          <a:p>
            <a:pPr algn="ctr"/>
            <a:r>
              <a:rPr lang="el-GR" sz="2400" b="0" i="1" dirty="0">
                <a:latin typeface="Lucida Console" pitchFamily="49" charset="0"/>
              </a:rPr>
              <a:t>Μορφές του δράματος με πολιτική απόχρωση</a:t>
            </a:r>
          </a:p>
        </p:txBody>
      </p:sp>
      <p:sp>
        <p:nvSpPr>
          <p:cNvPr id="3" name="2 - Ορθογώνιο"/>
          <p:cNvSpPr/>
          <p:nvPr/>
        </p:nvSpPr>
        <p:spPr>
          <a:xfrm>
            <a:off x="395536" y="404664"/>
            <a:ext cx="8352928" cy="5447645"/>
          </a:xfrm>
          <a:prstGeom prst="rect">
            <a:avLst/>
          </a:prstGeom>
        </p:spPr>
        <p:txBody>
          <a:bodyPr wrap="square">
            <a:spAutoFit/>
          </a:bodyPr>
          <a:lstStyle/>
          <a:p>
            <a:pPr algn="just"/>
            <a:endParaRPr lang="el-GR" sz="1200" dirty="0"/>
          </a:p>
          <a:p>
            <a:pPr algn="just"/>
            <a:endParaRPr lang="el-GR" sz="1200" dirty="0"/>
          </a:p>
          <a:p>
            <a:pPr algn="just"/>
            <a:endParaRPr lang="el-GR" sz="1200" dirty="0"/>
          </a:p>
          <a:p>
            <a:pPr algn="just"/>
            <a:r>
              <a:rPr lang="el-GR" sz="1200" b="1" dirty="0"/>
              <a:t>γέροντες που απαρτίζουν τον </a:t>
            </a:r>
            <a:r>
              <a:rPr lang="el-GR" sz="1200" b="1" i="1" dirty="0"/>
              <a:t>Χορό</a:t>
            </a:r>
            <a:r>
              <a:rPr lang="el-GR" sz="1200" dirty="0"/>
              <a:t> → πιστοί στον νόμιμο μονάρχη.</a:t>
            </a:r>
          </a:p>
          <a:p>
            <a:pPr algn="just"/>
            <a:br>
              <a:rPr lang="el-GR" sz="1200" dirty="0"/>
            </a:br>
            <a:r>
              <a:rPr lang="el-GR" sz="1200" b="1" dirty="0"/>
              <a:t>Κλυταιμνήστρα και Αίγισθος </a:t>
            </a:r>
            <a:r>
              <a:rPr lang="el-GR" sz="1200" dirty="0"/>
              <a:t>→ </a:t>
            </a:r>
            <a:r>
              <a:rPr lang="el-GR" sz="1200" u="sng" dirty="0"/>
              <a:t>πραξικοπηματίες</a:t>
            </a:r>
            <a:r>
              <a:rPr lang="el-GR" sz="1200" dirty="0"/>
              <a:t>.</a:t>
            </a:r>
          </a:p>
          <a:p>
            <a:pPr algn="just"/>
            <a:br>
              <a:rPr lang="el-GR" sz="1200" dirty="0"/>
            </a:br>
            <a:r>
              <a:rPr lang="el-GR" sz="1200" i="1" dirty="0"/>
              <a:t>Χορός</a:t>
            </a:r>
            <a:r>
              <a:rPr lang="el-GR" sz="1200" dirty="0"/>
              <a:t> → </a:t>
            </a:r>
            <a:r>
              <a:rPr lang="el-GR" sz="1200" u="sng" dirty="0"/>
              <a:t>ενεργεί ως πολιτικό σώμα </a:t>
            </a:r>
            <a:r>
              <a:rPr lang="el-GR" sz="1200" dirty="0"/>
              <a:t>του πληροφορείται τη δολοφονία του Αγαμέμνονα.</a:t>
            </a:r>
          </a:p>
          <a:p>
            <a:pPr algn="just"/>
            <a:br>
              <a:rPr lang="el-GR" sz="1200" dirty="0"/>
            </a:br>
            <a:r>
              <a:rPr lang="el-GR" sz="1200" dirty="0"/>
              <a:t>Προκύπτουν δύο </a:t>
            </a:r>
            <a:r>
              <a:rPr lang="el-GR" sz="1200" u="sng" dirty="0" err="1"/>
              <a:t>υπο</a:t>
            </a:r>
            <a:r>
              <a:rPr lang="el-GR" sz="1200" u="sng" dirty="0"/>
              <a:t> - παρατάξεις εντός του </a:t>
            </a:r>
            <a:r>
              <a:rPr lang="el-GR" sz="1200" i="1" u="sng" dirty="0"/>
              <a:t>Χορού</a:t>
            </a:r>
            <a:r>
              <a:rPr lang="el-GR" sz="1200" dirty="0"/>
              <a:t>, κατά τρόπο παρόμοιο που συμβαίνει στους </a:t>
            </a:r>
            <a:r>
              <a:rPr lang="el-GR" sz="1200" i="1" dirty="0"/>
              <a:t>Πέρσες</a:t>
            </a:r>
            <a:r>
              <a:rPr lang="el-GR" sz="1200" dirty="0"/>
              <a:t>:</a:t>
            </a:r>
          </a:p>
          <a:p>
            <a:pPr algn="just"/>
            <a:br>
              <a:rPr lang="el-GR" sz="1200" dirty="0"/>
            </a:br>
            <a:endParaRPr lang="el-GR" sz="1200" dirty="0"/>
          </a:p>
          <a:p>
            <a:pPr algn="just">
              <a:buFont typeface="Arial" pitchFamily="34" charset="0"/>
              <a:buChar char="•"/>
            </a:pPr>
            <a:r>
              <a:rPr lang="el-GR" sz="1200" dirty="0"/>
              <a:t> αυτοί που θέλουν να δράσουν άμεσα.</a:t>
            </a:r>
          </a:p>
          <a:p>
            <a:pPr algn="just"/>
            <a:r>
              <a:rPr lang="el-GR" sz="1200" dirty="0"/>
              <a:t> </a:t>
            </a:r>
            <a:br>
              <a:rPr lang="el-GR" sz="1200" dirty="0"/>
            </a:br>
            <a:endParaRPr lang="el-GR" sz="1200" dirty="0"/>
          </a:p>
          <a:p>
            <a:pPr algn="just">
              <a:buFont typeface="Wingdings" pitchFamily="2" charset="2"/>
              <a:buChar char="§"/>
            </a:pPr>
            <a:r>
              <a:rPr lang="el-GR" sz="1200" dirty="0"/>
              <a:t> αυτοί που θέλουν να αξιολογήσουν πιο προσεκτικά την κατάσταση πριν προβούν σε οποιαδήποτε ενέργεια.</a:t>
            </a:r>
          </a:p>
          <a:p>
            <a:pPr algn="just"/>
            <a:br>
              <a:rPr lang="el-GR" sz="1200" dirty="0"/>
            </a:br>
            <a:br>
              <a:rPr lang="el-GR" sz="1200" dirty="0"/>
            </a:br>
            <a:br>
              <a:rPr lang="el-GR" sz="1200" dirty="0"/>
            </a:br>
            <a:endParaRPr lang="el-GR" sz="1200" dirty="0"/>
          </a:p>
          <a:p>
            <a:pPr algn="just"/>
            <a:br>
              <a:rPr lang="el-GR" sz="1200" dirty="0"/>
            </a:br>
            <a:r>
              <a:rPr lang="el-GR" sz="1200" dirty="0"/>
              <a:t>στ. 1355: “</a:t>
            </a:r>
            <a:r>
              <a:rPr lang="el-GR" sz="1200" dirty="0" err="1"/>
              <a:t>ὁρᾶν</a:t>
            </a:r>
            <a:r>
              <a:rPr lang="el-GR" sz="1200" dirty="0"/>
              <a:t> </a:t>
            </a:r>
            <a:r>
              <a:rPr lang="el-GR" sz="1200" dirty="0" err="1"/>
              <a:t>πάρεστι</a:t>
            </a:r>
            <a:r>
              <a:rPr lang="el-GR" sz="1200" dirty="0"/>
              <a:t>· </a:t>
            </a:r>
            <a:r>
              <a:rPr lang="el-GR" sz="1200" dirty="0" err="1"/>
              <a:t>φροιμιάζονται</a:t>
            </a:r>
            <a:r>
              <a:rPr lang="el-GR" sz="1200" dirty="0"/>
              <a:t> </a:t>
            </a:r>
            <a:r>
              <a:rPr lang="el-GR" sz="1200" dirty="0" err="1"/>
              <a:t>γὰρ</a:t>
            </a:r>
            <a:r>
              <a:rPr lang="el-GR" sz="1200" dirty="0"/>
              <a:t> </a:t>
            </a:r>
            <a:r>
              <a:rPr lang="el-GR" sz="1200" dirty="0" err="1"/>
              <a:t>ὥς</a:t>
            </a:r>
            <a:r>
              <a:rPr lang="el-GR" sz="1200" dirty="0"/>
              <a:t>,</a:t>
            </a:r>
          </a:p>
          <a:p>
            <a:pPr algn="just"/>
            <a:r>
              <a:rPr lang="el-GR" sz="1200" b="1" dirty="0" err="1"/>
              <a:t>τυραννίδος</a:t>
            </a:r>
            <a:r>
              <a:rPr lang="el-GR" sz="1200" dirty="0"/>
              <a:t> </a:t>
            </a:r>
            <a:r>
              <a:rPr lang="el-GR" sz="1200" dirty="0" err="1"/>
              <a:t>σημεῖα</a:t>
            </a:r>
            <a:r>
              <a:rPr lang="el-GR" sz="1200" dirty="0"/>
              <a:t> </a:t>
            </a:r>
            <a:r>
              <a:rPr lang="el-GR" sz="1200" dirty="0" err="1"/>
              <a:t>πράσσοντες</a:t>
            </a:r>
            <a:r>
              <a:rPr lang="el-GR" sz="1200" dirty="0"/>
              <a:t> </a:t>
            </a:r>
            <a:r>
              <a:rPr lang="el-GR" sz="1200" dirty="0" err="1"/>
              <a:t>πόλει</a:t>
            </a:r>
            <a:r>
              <a:rPr lang="el-GR" sz="1200" dirty="0"/>
              <a:t>” </a:t>
            </a:r>
          </a:p>
          <a:p>
            <a:pPr algn="just"/>
            <a:br>
              <a:rPr lang="el-GR" sz="1200" dirty="0"/>
            </a:br>
            <a:r>
              <a:rPr lang="el-GR" sz="1200" dirty="0"/>
              <a:t>Αίγισθος —&gt; </a:t>
            </a:r>
            <a:r>
              <a:rPr lang="el-GR" sz="1200" u="sng" dirty="0"/>
              <a:t>σύμβολο τυραννίας </a:t>
            </a:r>
            <a:r>
              <a:rPr lang="el-GR" sz="1200" dirty="0"/>
              <a:t>- </a:t>
            </a:r>
            <a:r>
              <a:rPr lang="el-GR" sz="1200" u="sng" dirty="0"/>
              <a:t>κατάληψη εξουσίας μέσω πραξικοπήματος</a:t>
            </a:r>
            <a:r>
              <a:rPr lang="el-GR" sz="1200" dirty="0"/>
              <a:t>!</a:t>
            </a:r>
          </a:p>
          <a:p>
            <a:pPr algn="just"/>
            <a:br>
              <a:rPr lang="el-GR" sz="1200" dirty="0"/>
            </a:br>
            <a:r>
              <a:rPr lang="el-GR" sz="1200" dirty="0"/>
              <a:t>συνεργασία μεταξύ μιας παράταξης εντός της χώρας ( γέροντες του </a:t>
            </a:r>
            <a:r>
              <a:rPr lang="el-GR" sz="1200" i="1" dirty="0"/>
              <a:t>Χορού</a:t>
            </a:r>
            <a:r>
              <a:rPr lang="el-GR" sz="1200" dirty="0"/>
              <a:t> ) και των εξόριστων ηγετών της ( Ορέστης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877272"/>
            <a:ext cx="8496944" cy="648072"/>
          </a:xfrm>
        </p:spPr>
        <p:txBody>
          <a:bodyPr/>
          <a:lstStyle/>
          <a:p>
            <a:pPr algn="ctr"/>
            <a:r>
              <a:rPr lang="el-GR" b="0" i="1" dirty="0">
                <a:effectLst>
                  <a:outerShdw blurRad="38100" dist="38100" dir="2700000" algn="tl">
                    <a:srgbClr val="000000">
                      <a:alpha val="43137"/>
                    </a:srgbClr>
                  </a:outerShdw>
                </a:effectLst>
                <a:latin typeface="Bahnschrift SemiLight" pitchFamily="34" charset="0"/>
              </a:rPr>
              <a:t>Χοηφόροι</a:t>
            </a:r>
          </a:p>
        </p:txBody>
      </p:sp>
      <p:sp>
        <p:nvSpPr>
          <p:cNvPr id="3" name="2 - Ορθογώνιο"/>
          <p:cNvSpPr/>
          <p:nvPr/>
        </p:nvSpPr>
        <p:spPr>
          <a:xfrm>
            <a:off x="395536" y="332655"/>
            <a:ext cx="8280920" cy="5663089"/>
          </a:xfrm>
          <a:prstGeom prst="rect">
            <a:avLst/>
          </a:prstGeom>
        </p:spPr>
        <p:txBody>
          <a:bodyPr wrap="square">
            <a:spAutoFit/>
          </a:bodyPr>
          <a:lstStyle/>
          <a:p>
            <a:endParaRPr lang="el-GR" sz="1200" dirty="0"/>
          </a:p>
          <a:p>
            <a:br>
              <a:rPr lang="el-GR" sz="1200" dirty="0"/>
            </a:br>
            <a:r>
              <a:rPr lang="el-GR" sz="1200" i="1" dirty="0" err="1"/>
              <a:t>Εκταση</a:t>
            </a:r>
            <a:r>
              <a:rPr lang="el-GR" sz="1200" dirty="0"/>
              <a:t>: 1076 στίχοι.</a:t>
            </a:r>
          </a:p>
          <a:p>
            <a:br>
              <a:rPr lang="el-GR" sz="1200" dirty="0"/>
            </a:br>
            <a:endParaRPr lang="el-GR" sz="1200" dirty="0"/>
          </a:p>
          <a:p>
            <a:endParaRPr lang="el-GR" sz="1200" i="1" dirty="0"/>
          </a:p>
          <a:p>
            <a:r>
              <a:rPr lang="el-GR" sz="1200" i="1" dirty="0"/>
              <a:t>Πρόσωπα του δράματος</a:t>
            </a:r>
            <a:r>
              <a:rPr lang="el-GR" sz="1200" dirty="0"/>
              <a:t>: Ορέστης, Ηλέκτρα, Υπηρέτης,  Κλυταιμνήστρα, τροφός, Αίγισθος, </a:t>
            </a:r>
            <a:r>
              <a:rPr lang="el-GR" sz="1200" dirty="0" err="1"/>
              <a:t>Πυλάδης</a:t>
            </a:r>
            <a:endParaRPr lang="el-GR" sz="1200" dirty="0"/>
          </a:p>
          <a:p>
            <a:pPr algn="ctr"/>
            <a:br>
              <a:rPr lang="el-GR" sz="1200" dirty="0"/>
            </a:br>
            <a:br>
              <a:rPr lang="el-GR" sz="1200" dirty="0"/>
            </a:br>
            <a:r>
              <a:rPr lang="el-GR" sz="1400" i="1" dirty="0">
                <a:solidFill>
                  <a:schemeClr val="accent1">
                    <a:lumMod val="75000"/>
                  </a:schemeClr>
                </a:solidFill>
              </a:rPr>
              <a:t>Υπόθεση</a:t>
            </a:r>
            <a:endParaRPr lang="el-GR" sz="1400" dirty="0">
              <a:solidFill>
                <a:schemeClr val="accent1">
                  <a:lumMod val="75000"/>
                </a:schemeClr>
              </a:solidFill>
            </a:endParaRPr>
          </a:p>
          <a:p>
            <a:pPr algn="just"/>
            <a:br>
              <a:rPr lang="el-GR" sz="1200" dirty="0"/>
            </a:br>
            <a:r>
              <a:rPr lang="el-GR" sz="1200" dirty="0"/>
              <a:t>Το έργο αφηγείται τον φόνο της Κλυταιμήστρας και του Αιγίσθου από τον Ορέστη. Ο Ορέστης, συνοδευόμενος από τον πιστό του φίλο </a:t>
            </a:r>
            <a:r>
              <a:rPr lang="el-GR" sz="1200" dirty="0" err="1"/>
              <a:t>Πυλάδη</a:t>
            </a:r>
            <a:r>
              <a:rPr lang="el-GR" sz="1200" dirty="0"/>
              <a:t> επιστρέφει στην ιδιαίτερη πατρίδα του, το Άργος, για να θρηνήσει στον τάφο του πατέρα του. Όταν φθάνει ο χορός των χοηφόρων ακολουθούμενος από την αδελφή του, Ηλέκτρα, κρύβεται και, αφού παρακολουθήσει τις σπονδές, αποκαλύπτει την ταυτότητά του. Αμέσως, θέτει σε εφαρμογή το σχέδιό του, έχοντας τη συμπαράσταση της αδελφής του και του χορού. Ζητά φιλοξενία στο ανάκτορο του πατέρα του, προσποιούμενος τον ξένο, και αναγγέλλει αρχικά τον δήθεν θάνατο του Ορέστη.</a:t>
            </a:r>
          </a:p>
          <a:p>
            <a:pPr algn="just"/>
            <a:br>
              <a:rPr lang="el-GR" sz="1200" dirty="0"/>
            </a:br>
            <a:br>
              <a:rPr lang="el-GR" sz="1200" dirty="0"/>
            </a:br>
            <a:r>
              <a:rPr lang="el-GR" sz="1200" dirty="0"/>
              <a:t>Περιγράφεται το δεύτερο μέρος της </a:t>
            </a:r>
            <a:r>
              <a:rPr lang="el-GR" sz="1200" u="sng" dirty="0"/>
              <a:t>διαπάλης μεταξύ νομιμότητας και σφετερισμού</a:t>
            </a:r>
            <a:r>
              <a:rPr lang="el-GR" sz="1200" dirty="0"/>
              <a:t>.</a:t>
            </a:r>
          </a:p>
          <a:p>
            <a:br>
              <a:rPr lang="el-GR" sz="1200" dirty="0"/>
            </a:br>
            <a:r>
              <a:rPr lang="el-GR" sz="1200" dirty="0"/>
              <a:t>Η </a:t>
            </a:r>
            <a:r>
              <a:rPr lang="el-GR" sz="1200" u="sng" dirty="0"/>
              <a:t>καταπιεσμένη</a:t>
            </a:r>
            <a:r>
              <a:rPr lang="el-GR" sz="1200" dirty="0"/>
              <a:t> από το πραξικόπημα του Αιγίσθου </a:t>
            </a:r>
            <a:r>
              <a:rPr lang="el-GR" sz="1200" u="sng" dirty="0"/>
              <a:t>πολιτική παράταξη αναλαμβάνει δράση</a:t>
            </a:r>
            <a:r>
              <a:rPr lang="el-GR" sz="1200" dirty="0"/>
              <a:t>.</a:t>
            </a:r>
          </a:p>
          <a:p>
            <a:br>
              <a:rPr lang="el-GR" sz="1200" dirty="0"/>
            </a:br>
            <a:r>
              <a:rPr lang="el-GR" sz="1200" dirty="0"/>
              <a:t>Στον τάφο του Αγαμέμνονα το ιδεώδες της νομιμότητας δίνει δύναμη στον Ορέστη και την Ηλέκτρα.</a:t>
            </a:r>
          </a:p>
          <a:p>
            <a:br>
              <a:rPr lang="el-GR" sz="1200" dirty="0"/>
            </a:br>
            <a:r>
              <a:rPr lang="el-GR" sz="1200" u="sng" dirty="0"/>
              <a:t>Εκ νέου επανάσταση </a:t>
            </a:r>
            <a:r>
              <a:rPr lang="el-GR" sz="1200" dirty="0"/>
              <a:t>και αποκατάσταση της τάξης.</a:t>
            </a:r>
          </a:p>
          <a:p>
            <a:br>
              <a:rPr lang="el-GR" sz="1200" dirty="0"/>
            </a:br>
            <a:endParaRPr lang="el-GR"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323528" y="332656"/>
            <a:ext cx="8496944" cy="6247864"/>
          </a:xfrm>
          <a:prstGeom prst="rect">
            <a:avLst/>
          </a:prstGeom>
          <a:blipFill>
            <a:blip r:embed="rId2" cstate="print"/>
            <a:tile tx="0" ty="0" sx="100000" sy="100000" flip="none" algn="tl"/>
          </a:blipFill>
        </p:spPr>
        <p:txBody>
          <a:bodyPr wrap="square">
            <a:spAutoFit/>
          </a:bodyPr>
          <a:lstStyle/>
          <a:p>
            <a:r>
              <a:rPr lang="el-GR" sz="1600" dirty="0"/>
              <a:t>Αθήνα → δεν είναι ολόκληρη η Κλασική Ελλάδα. Μια από τις χίλιες και πλέον πολιτικές οντότητες που εκτείνονται από το δυτικό άκρο της Ισπανίας μέχρι τη Μαύρη Θάλασσα. Όλες μαζί → </a:t>
            </a:r>
            <a:r>
              <a:rPr lang="el-GR" sz="1600" b="1" dirty="0"/>
              <a:t>Ελλάς</a:t>
            </a:r>
            <a:r>
              <a:rPr lang="el-GR" sz="1600" dirty="0"/>
              <a:t>. </a:t>
            </a:r>
          </a:p>
          <a:p>
            <a:br>
              <a:rPr lang="el-GR" sz="1600" dirty="0"/>
            </a:br>
            <a:br>
              <a:rPr lang="el-GR" sz="1600" dirty="0"/>
            </a:br>
            <a:endParaRPr lang="el-GR" sz="1600" dirty="0"/>
          </a:p>
          <a:p>
            <a:endParaRPr lang="el-GR" sz="1600" dirty="0"/>
          </a:p>
          <a:p>
            <a:br>
              <a:rPr lang="el-GR" sz="1600" dirty="0"/>
            </a:br>
            <a:r>
              <a:rPr lang="el-GR" sz="1600" b="1" dirty="0"/>
              <a:t>Ωστόσο</a:t>
            </a:r>
            <a:r>
              <a:rPr lang="el-GR" sz="1600" dirty="0"/>
              <a:t>: η </a:t>
            </a:r>
            <a:r>
              <a:rPr lang="el-GR" sz="1600" u="sng" dirty="0"/>
              <a:t>έκταση</a:t>
            </a:r>
            <a:r>
              <a:rPr lang="el-GR" sz="1600" dirty="0"/>
              <a:t>, η </a:t>
            </a:r>
            <a:r>
              <a:rPr lang="el-GR" sz="1600" u="sng" dirty="0"/>
              <a:t>σύνθετη κοινωνική δομή</a:t>
            </a:r>
            <a:r>
              <a:rPr lang="el-GR" sz="1600" dirty="0"/>
              <a:t>, ο </a:t>
            </a:r>
            <a:r>
              <a:rPr lang="el-GR" sz="1600" u="sng" dirty="0"/>
              <a:t>ριζοσπαστικά δημοκρατικός τρόπος ζωής,</a:t>
            </a:r>
            <a:r>
              <a:rPr lang="el-GR" sz="1600" dirty="0"/>
              <a:t> </a:t>
            </a:r>
            <a:r>
              <a:rPr lang="el-GR" sz="1600" u="sng" dirty="0"/>
              <a:t>οικονομικοί</a:t>
            </a:r>
            <a:r>
              <a:rPr lang="el-GR" sz="1600" dirty="0"/>
              <a:t>, </a:t>
            </a:r>
            <a:r>
              <a:rPr lang="el-GR" sz="1600" u="sng" dirty="0"/>
              <a:t>στρατιωτικοί</a:t>
            </a:r>
            <a:r>
              <a:rPr lang="el-GR" sz="1600" dirty="0"/>
              <a:t>, </a:t>
            </a:r>
            <a:r>
              <a:rPr lang="el-GR" sz="1600" u="sng" dirty="0"/>
              <a:t>πολιτικοί λόγοι</a:t>
            </a:r>
            <a:r>
              <a:rPr lang="el-GR" sz="1600" dirty="0"/>
              <a:t>, καθώς και έντονη </a:t>
            </a:r>
            <a:r>
              <a:rPr lang="el-GR" sz="1600" u="sng" dirty="0"/>
              <a:t>αφοσίωση της πόλης στη διάδοση της λογοτεχνίας</a:t>
            </a:r>
            <a:r>
              <a:rPr lang="el-GR" sz="1600" dirty="0"/>
              <a:t> καθιστούν την Αθήνα το </a:t>
            </a:r>
            <a:r>
              <a:rPr lang="el-GR" sz="1600" i="1" dirty="0" err="1"/>
              <a:t>πρυτανεῖον</a:t>
            </a:r>
            <a:r>
              <a:rPr lang="el-GR" sz="1600" dirty="0"/>
              <a:t> </a:t>
            </a:r>
            <a:r>
              <a:rPr lang="el-GR" sz="1600" i="1" dirty="0" err="1"/>
              <a:t>τῆς</a:t>
            </a:r>
            <a:r>
              <a:rPr lang="el-GR" sz="1600" i="1" dirty="0"/>
              <a:t> σοφίας</a:t>
            </a:r>
            <a:r>
              <a:rPr lang="el-GR" sz="1600" dirty="0"/>
              <a:t> ( Πλάτων, </a:t>
            </a:r>
            <a:r>
              <a:rPr lang="el-GR" sz="1600" i="1" dirty="0"/>
              <a:t>Πρωταγόρας</a:t>
            </a:r>
            <a:r>
              <a:rPr lang="el-GR" sz="1600" dirty="0"/>
              <a:t> ).</a:t>
            </a:r>
          </a:p>
          <a:p>
            <a:br>
              <a:rPr lang="el-GR" sz="1600" dirty="0"/>
            </a:br>
            <a:endParaRPr lang="el-GR" sz="1600" dirty="0"/>
          </a:p>
          <a:p>
            <a:endParaRPr lang="el-GR" sz="1600" u="sng" dirty="0"/>
          </a:p>
          <a:p>
            <a:endParaRPr lang="el-GR" sz="1600" u="sng" dirty="0"/>
          </a:p>
          <a:p>
            <a:r>
              <a:rPr lang="el-GR" sz="1600" u="sng" dirty="0"/>
              <a:t>Ακόμη και η ήττα από Σπάρτη δεν αλλοιώνει ρόλο Αθήνας ως κέντρο πνευματικού πολιτισμού</a:t>
            </a:r>
            <a:r>
              <a:rPr lang="el-GR" sz="1600" dirty="0"/>
              <a:t>.</a:t>
            </a:r>
          </a:p>
          <a:p>
            <a:br>
              <a:rPr lang="el-GR" sz="1600" dirty="0"/>
            </a:br>
            <a:endParaRPr lang="el-GR" sz="1600" dirty="0"/>
          </a:p>
          <a:p>
            <a:endParaRPr lang="el-GR" sz="1600" i="1" dirty="0"/>
          </a:p>
          <a:p>
            <a:r>
              <a:rPr lang="el-GR" sz="1600" i="1" u="sng" dirty="0"/>
              <a:t>Αττική διάλεκτος </a:t>
            </a:r>
            <a:r>
              <a:rPr lang="el-GR" sz="1600" dirty="0"/>
              <a:t>και </a:t>
            </a:r>
            <a:r>
              <a:rPr lang="el-GR" sz="1600" i="1" u="sng" dirty="0"/>
              <a:t>μορφές αθηναϊκού πολιτισμού </a:t>
            </a:r>
            <a:r>
              <a:rPr lang="el-GR" sz="1600" dirty="0"/>
              <a:t>( συμπεριλαμβανομένης της </a:t>
            </a:r>
            <a:r>
              <a:rPr lang="el-GR" sz="1600" i="1" dirty="0"/>
              <a:t>τραγωδίας</a:t>
            </a:r>
            <a:r>
              <a:rPr lang="el-GR" sz="1600" dirty="0"/>
              <a:t> ) —&gt; </a:t>
            </a:r>
            <a:r>
              <a:rPr lang="el-GR" sz="1600" u="sng" dirty="0"/>
              <a:t>βάσεις ευρύτερου ελληνικού πολιτισμού που εξαπλώθηκε μέχρι την Ασία</a:t>
            </a:r>
            <a:r>
              <a:rPr lang="el-GR" sz="1600" dirty="0"/>
              <a:t> ( Αφγανιστάν, Παντζάμπ </a:t>
            </a:r>
            <a:r>
              <a:rPr lang="el-GR" sz="1600" u="sng" dirty="0"/>
              <a:t>) Αίγυπτο, ανατολική Μεσόγειο και Τουρκία</a:t>
            </a:r>
            <a:r>
              <a:rPr lang="el-GR" sz="16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95536" y="-315416"/>
            <a:ext cx="8352928" cy="6909584"/>
          </a:xfrm>
          <a:prstGeom prst="rect">
            <a:avLst/>
          </a:prstGeom>
        </p:spPr>
        <p:txBody>
          <a:bodyPr wrap="square">
            <a:spAutoFit/>
          </a:bodyPr>
          <a:lstStyle/>
          <a:p>
            <a:pPr algn="ctr"/>
            <a:br>
              <a:rPr lang="el-GR" sz="1200" dirty="0"/>
            </a:br>
            <a:br>
              <a:rPr lang="el-GR" sz="1200" dirty="0"/>
            </a:br>
            <a:br>
              <a:rPr lang="el-GR" sz="1200" dirty="0"/>
            </a:br>
            <a:br>
              <a:rPr lang="el-GR" sz="1200" dirty="0"/>
            </a:br>
            <a:r>
              <a:rPr lang="el-GR" i="1" dirty="0">
                <a:solidFill>
                  <a:schemeClr val="accent1"/>
                </a:solidFill>
              </a:rPr>
              <a:t>Υπόθεση</a:t>
            </a:r>
          </a:p>
          <a:p>
            <a:pPr algn="just"/>
            <a:endParaRPr lang="el-GR" sz="1100" dirty="0"/>
          </a:p>
          <a:p>
            <a:pPr algn="just"/>
            <a:endParaRPr lang="el-GR" sz="1100" dirty="0"/>
          </a:p>
          <a:p>
            <a:pPr algn="just"/>
            <a:r>
              <a:rPr lang="el-GR" sz="1100" dirty="0"/>
              <a:t>Ο Ορέστης έχει καταφύγει ικέτης στον ναό του Απόλλωνα στους Δελφούς μετά τον φόνο του Αίγισθου και της μητέρας του Κλυταιμνήστρας. Η «</a:t>
            </a:r>
            <a:r>
              <a:rPr lang="el-GR" sz="1100" dirty="0" err="1"/>
              <a:t>προφήτις</a:t>
            </a:r>
            <a:r>
              <a:rPr lang="el-GR" sz="1100" dirty="0"/>
              <a:t>», ιέρεια του μαντείου των Δελφών μιλάει πρώτη και αναφέρεται στην ιστορία του ναού. Η μάντισσα αποσύρεται και ο Ορέστης ζητάει την προστασία του θεού. Ο Απόλλων του δίνει τη συμβουλή να φύγει όσο οι Ερινύες ακόμα κοιμούνται, ενώ ζητάει από τον Ερμή να συνοδέψει τον Ορέστη στο ταξίδι του για την Αθήνα. Ο Απόλλων, ο Ερμής και ο Ορέστης εξέρχονται του ναού του Απόλλωνος. Ο Απόλλων λέει στον Ορέστη, ότι στους εχθρούς του ποτέ δεν θα φανεί φίλος. Υποστηρίζει τον Ορέστη στην πρόθεσή του να εκδικηθεί τον πατέρα του. «Διότι, εγώ σου είπα να σκοτώσεις τη μητέρα σου» του λέει.</a:t>
            </a:r>
          </a:p>
          <a:p>
            <a:pPr algn="just"/>
            <a:r>
              <a:rPr lang="el-GR" sz="1100" dirty="0"/>
              <a:t> Μέσα στον ναό οι Ευμενίδες ακόμα κοιμούνται, ενώ η σκιά φάντασμα της Κλυταιμνήστρας κάνει την εμφάνισή της. Η Κλυταιμνήστρα κατηγορεί τις Ερινύες ότι μένουν αμέτοχες, και ζητάει εκδίκηση επειδή αυτή μεν τιμωρήθηκε για τη δολοφονία του Αγαμέμνονα, ο Ορέστης, δε, μένει ατιμώρητος για τη δολοφονία της μητρός του. Οι Ευμενίδες ξυπνούν και ρίχνουν τα βάρη στον Απόλλωνα, αυτός όμως υπερασπίζεται τον Ορέστη και υποστηρίζει το δίκιο του. Δεν μπορεί όμως να τις καθησυχάσει, και έτσι αυτές κυνηγούν να πιάσουν τον Ορέστη για να τον ξεσκίσουν. Ο Απόλλων τις πετάει έξω από τον ναό για να συνεχίσει τον καβγά στον δρόμο. Η έντονη συζήτηση περιστρέφεται γύρω από τους θεσμούς και τα θέματα του Δικαίου, του Άδικου, της Εκδίκησης καθώς και του Γάμου.</a:t>
            </a:r>
          </a:p>
          <a:p>
            <a:pPr algn="just"/>
            <a:r>
              <a:rPr lang="el-GR" sz="1100" dirty="0"/>
              <a:t> Ο Ορέστης εν τω μεταξύ φθάνοντας στην ακρόπολη ζητάει καταφύγιο στη θεά Αθηνά η οποία προς στιγμήν δεν παρευρίσκεται και της ζητάει να τον δικάσει. Οι Ερινύες τον καταδιώκουν ακόμα και κει. Ο Ορέστης αγκαλιάζοντας το άγαλμα της θεάς την παρακαλεί να τον συγχωρήσει και να τον απαλλάξει από την ενοχή του. Η Αθηνά αν και βρίσκεται πολύ μακριά, στην Τροία, εισακούει την έκκληση του Ορέστη και παρουσιάζεται. Βάζει τις δυο πλευρές να πάρουν θέση για να αναπτύξουν τα επιχειρήματά τους. Μία από τις Ερινύες αναλαμβάνει την κατηγορία. Μετά, ο Ορέστης διηγείται την ιστορία της ζωής του και την πράξη της μητροκτονίας. Η Αθηνά αποφασίζει να γίνει ψηφοφορία, επειδή η υπόθεση είναι πολύ δύσκολη και ξεπερνάει τα ανθρώπινα όρια. Οι Ερινύες φοβούνται ότι ο Ορέστης θα αθωωθεί και απειλούν ότι σε περίπτωση τέτοια θα προκαλέσουν συμφορές στη γη της Αθήνας και ότι ακόμα θα ξεκινήσουν για εκδίκηση ασταμάτητο κύκλο φόνων γονέων από τα παιδιά τους. Η Αθηνά που είχε φύγει για λίγο επιστρέφει και διατάζει να διαλαλήσει ο κήρυκας σύναξη των Αθηναίων, για να ενημερωθούν για τη θεσμοθέτηση του νέου δικαστηρίου. Εν τω μεταξύ έφτασε και ο Απόλλων. Η Αθηνά δίνει τελευταία την ψήφο της (υπέρ του Ορέστη) και έτσι ο Ορέστης αθωώνεται μιας και υπέστη ισοψηφία. Οι Ερινύες γίνονται έξω φρενών και γι' αυτό διαμαρτύρονται άγρια. Η Αθηνά προσπαθεί να καθησυχάσει την Ερινύα που είχε πάρει τον λόγο προηγουμένως τάζοντας της τάματα και θυσίες εκ μέρους των πολιτών για να τις εξευμενίσει ώστε να μην επιφέρουν μίσος στην πολιτεία. Οι Ερινύες Ευμενίδες δέχονται και ηρεμούν.</a:t>
            </a:r>
          </a:p>
          <a:p>
            <a:br>
              <a:rPr lang="el-GR" dirty="0"/>
            </a:br>
            <a:endParaRPr lang="el-GR" dirty="0"/>
          </a:p>
        </p:txBody>
      </p:sp>
      <p:sp>
        <p:nvSpPr>
          <p:cNvPr id="5" name="4 - Τίτλος"/>
          <p:cNvSpPr>
            <a:spLocks noGrp="1"/>
          </p:cNvSpPr>
          <p:nvPr>
            <p:ph type="title"/>
          </p:nvPr>
        </p:nvSpPr>
        <p:spPr>
          <a:xfrm>
            <a:off x="323528" y="5949280"/>
            <a:ext cx="8496944" cy="576064"/>
          </a:xfrm>
        </p:spPr>
        <p:txBody>
          <a:bodyPr>
            <a:normAutofit fontScale="90000"/>
          </a:bodyPr>
          <a:lstStyle/>
          <a:p>
            <a:pPr algn="ctr"/>
            <a:r>
              <a:rPr lang="el-GR" b="0" i="1" dirty="0">
                <a:latin typeface="Microsoft JhengHei UI" pitchFamily="34" charset="-120"/>
                <a:ea typeface="Microsoft JhengHei UI" pitchFamily="34" charset="-120"/>
              </a:rPr>
              <a:t>Ευμενίδες</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0" y="0"/>
            <a:ext cx="9144000" cy="6924973"/>
          </a:xfrm>
          <a:prstGeom prst="rect">
            <a:avLst/>
          </a:prstGeom>
          <a:blipFill>
            <a:blip r:embed="rId2" cstate="print"/>
            <a:tile tx="0" ty="0" sx="100000" sy="100000" flip="none" algn="tl"/>
          </a:blipFill>
        </p:spPr>
        <p:txBody>
          <a:bodyPr wrap="square">
            <a:spAutoFit/>
          </a:bodyPr>
          <a:lstStyle/>
          <a:p>
            <a:endParaRPr lang="el-GR" sz="1200" dirty="0"/>
          </a:p>
          <a:p>
            <a:r>
              <a:rPr lang="el-GR" sz="1200" dirty="0"/>
              <a:t>δίνεται έμφαση στον </a:t>
            </a:r>
            <a:r>
              <a:rPr lang="el-GR" sz="1200" u="sng" dirty="0"/>
              <a:t>αριστοκρατικό χαρακτήρα </a:t>
            </a:r>
            <a:r>
              <a:rPr lang="el-GR" sz="1200" dirty="0"/>
              <a:t>του </a:t>
            </a:r>
            <a:r>
              <a:rPr lang="el-GR" sz="1200" b="1" dirty="0"/>
              <a:t>Αρείου Πάγου </a:t>
            </a:r>
            <a:r>
              <a:rPr lang="el-GR" sz="1200" dirty="0"/>
              <a:t>( στ. 487: </a:t>
            </a:r>
            <a:r>
              <a:rPr lang="el-GR" sz="1200" i="1" dirty="0" err="1"/>
              <a:t>κρίνασα</a:t>
            </a:r>
            <a:r>
              <a:rPr lang="el-GR" sz="1200" i="1" dirty="0"/>
              <a:t> </a:t>
            </a:r>
            <a:r>
              <a:rPr lang="el-GR" sz="1200" i="1" dirty="0" err="1"/>
              <a:t>δ᾽</a:t>
            </a:r>
            <a:r>
              <a:rPr lang="el-GR" sz="1200" i="1" dirty="0"/>
              <a:t> </a:t>
            </a:r>
            <a:r>
              <a:rPr lang="el-GR" sz="1200" i="1" dirty="0" err="1"/>
              <a:t>ἀστῶν</a:t>
            </a:r>
            <a:r>
              <a:rPr lang="el-GR" sz="1200" i="1" dirty="0"/>
              <a:t> </a:t>
            </a:r>
            <a:r>
              <a:rPr lang="el-GR" sz="1200" i="1" dirty="0" err="1"/>
              <a:t>τῶν</a:t>
            </a:r>
            <a:r>
              <a:rPr lang="el-GR" sz="1200" i="1" dirty="0"/>
              <a:t> </a:t>
            </a:r>
            <a:r>
              <a:rPr lang="el-GR" sz="1200" i="1" dirty="0" err="1"/>
              <a:t>ἐμῶν</a:t>
            </a:r>
            <a:r>
              <a:rPr lang="el-GR" sz="1200" i="1" dirty="0"/>
              <a:t> </a:t>
            </a:r>
            <a:r>
              <a:rPr lang="el-GR" sz="1200" i="1" dirty="0" err="1"/>
              <a:t>τὰ</a:t>
            </a:r>
            <a:r>
              <a:rPr lang="el-GR" sz="1200" i="1" dirty="0"/>
              <a:t> </a:t>
            </a:r>
            <a:r>
              <a:rPr lang="el-GR" sz="1200" i="1" dirty="0" err="1"/>
              <a:t>βέλτατα</a:t>
            </a:r>
            <a:r>
              <a:rPr lang="el-GR" sz="1200" dirty="0"/>
              <a:t> = κι αφού τους πιο άξιους εκλέξω απ’ τον λαό μου ).</a:t>
            </a:r>
          </a:p>
          <a:p>
            <a:br>
              <a:rPr lang="el-GR" sz="1200" dirty="0"/>
            </a:br>
            <a:r>
              <a:rPr lang="el-GR" sz="1200" dirty="0"/>
              <a:t>Ο Άρειος Πάγος εκδικάζει υποθέσεις φόνου. </a:t>
            </a:r>
            <a:r>
              <a:rPr lang="el-GR" sz="1200" b="1" dirty="0"/>
              <a:t>Ωστόσο</a:t>
            </a:r>
            <a:r>
              <a:rPr lang="el-GR" sz="1200" dirty="0"/>
              <a:t>, εδώ → </a:t>
            </a:r>
            <a:r>
              <a:rPr lang="el-GR" sz="1200" u="sng" dirty="0"/>
              <a:t>αποκτά ηθική σημασία</a:t>
            </a:r>
            <a:r>
              <a:rPr lang="el-GR" sz="1200" dirty="0"/>
              <a:t>. Είναι το θεμέλιο της αφοσίωσης όλων των πολιτών. </a:t>
            </a:r>
          </a:p>
          <a:p>
            <a:br>
              <a:rPr lang="el-GR" sz="1200" dirty="0"/>
            </a:br>
            <a:br>
              <a:rPr lang="el-GR" sz="1200" dirty="0"/>
            </a:br>
            <a:r>
              <a:rPr lang="el-GR" sz="1200" b="1" dirty="0"/>
              <a:t>Συμπερασματικά</a:t>
            </a:r>
            <a:r>
              <a:rPr lang="el-GR" sz="1200" dirty="0"/>
              <a:t>: Στην </a:t>
            </a:r>
            <a:r>
              <a:rPr lang="el-GR" sz="1200" i="1" dirty="0" err="1"/>
              <a:t>Ορέστεια</a:t>
            </a:r>
            <a:r>
              <a:rPr lang="el-GR" sz="1200" dirty="0"/>
              <a:t>:</a:t>
            </a:r>
          </a:p>
          <a:p>
            <a:pPr algn="ctr"/>
            <a:br>
              <a:rPr lang="el-GR" sz="1200" dirty="0"/>
            </a:br>
            <a:r>
              <a:rPr lang="el-GR" sz="1200" dirty="0"/>
              <a:t>Εξωτερική πολιτική —&gt; </a:t>
            </a:r>
            <a:r>
              <a:rPr lang="el-GR" sz="1200" u="sng" dirty="0"/>
              <a:t>συμμαχία με Άργος </a:t>
            </a:r>
            <a:r>
              <a:rPr lang="el-GR" sz="1200" dirty="0"/>
              <a:t>/ Εσωτερική πολιτική —&gt; </a:t>
            </a:r>
            <a:r>
              <a:rPr lang="el-GR" sz="1200" u="sng" dirty="0"/>
              <a:t>θέση Αρείου Πάγου</a:t>
            </a:r>
            <a:r>
              <a:rPr lang="el-GR" sz="1200" dirty="0"/>
              <a:t>.</a:t>
            </a:r>
          </a:p>
          <a:p>
            <a:pPr algn="ctr"/>
            <a:br>
              <a:rPr lang="el-GR" sz="1200" dirty="0"/>
            </a:br>
            <a:br>
              <a:rPr lang="el-GR" sz="1200" dirty="0"/>
            </a:br>
            <a:r>
              <a:rPr lang="el-GR" sz="1200" b="1" dirty="0"/>
              <a:t>Πολιτική διάσταση και ιστορικό υπόβαθρο </a:t>
            </a:r>
            <a:r>
              <a:rPr lang="el-GR" sz="1200" b="1" i="1" dirty="0" err="1"/>
              <a:t>Ορέστειας</a:t>
            </a:r>
            <a:r>
              <a:rPr lang="el-GR" sz="1200" dirty="0"/>
              <a:t>.</a:t>
            </a:r>
          </a:p>
          <a:p>
            <a:br>
              <a:rPr lang="el-GR" sz="1200" dirty="0"/>
            </a:br>
            <a:r>
              <a:rPr lang="el-GR" sz="1200" b="1" dirty="0"/>
              <a:t>Συντηρητικοί</a:t>
            </a:r>
            <a:r>
              <a:rPr lang="el-GR" sz="1200" dirty="0"/>
              <a:t> —&gt; επιδιώκουν τη συμμαχία με τη Σπάρτη και προσπαθούν να αποτρέψουν περαιτέρω εκδημοκρατισμό του πολιτεύματος!</a:t>
            </a:r>
          </a:p>
          <a:p>
            <a:br>
              <a:rPr lang="el-GR" sz="1200" dirty="0"/>
            </a:br>
            <a:r>
              <a:rPr lang="el-GR" sz="1200" b="1" dirty="0"/>
              <a:t>Δημοκρατικοί</a:t>
            </a:r>
            <a:r>
              <a:rPr lang="el-GR" sz="1200" dirty="0"/>
              <a:t> —&gt; στοχεύουν στην επικράτηση του συνόλου έναντι των πλουσίων και στη συμμαχία με το Άργος. </a:t>
            </a:r>
          </a:p>
          <a:p>
            <a:r>
              <a:rPr lang="el-GR" sz="1200" dirty="0"/>
              <a:t>Σκοπός τους —&gt; ο πόλεμος με τη Σπάρτη!</a:t>
            </a:r>
          </a:p>
          <a:p>
            <a:br>
              <a:rPr lang="el-GR" sz="1200"/>
            </a:br>
            <a:r>
              <a:rPr lang="el-GR" sz="1200" b="1"/>
              <a:t>464</a:t>
            </a:r>
            <a:r>
              <a:rPr lang="el-GR" sz="1200"/>
              <a:t> </a:t>
            </a:r>
            <a:r>
              <a:rPr lang="el-GR" sz="1200" dirty="0"/>
              <a:t>—&gt; Ο Κίμων επικρατεί του Εφιάλτη ( ηγέτης των δημοκρατικών ) και σπεύδει να βοηθήσει τη Σπάρτη στη μάχη τους ενάντια στους εξεγερμένους </a:t>
            </a:r>
            <a:r>
              <a:rPr lang="el-GR" sz="1200" dirty="0" err="1"/>
              <a:t>Μεσσηνίους</a:t>
            </a:r>
            <a:r>
              <a:rPr lang="el-GR" sz="1200" dirty="0"/>
              <a:t>. Κατά τη διάρκεια της απουσίας του κ Εφιάλτης και ο νεαρός τότε Περικλής υπονομεύουν τον Άρειο Πάγο ο οποίος είχε πλέον μετατραπεί σε προπύργιο των συντηρητικών. Πλέον περιορίζεται στην εκδίκαση υποθέσεων φόνου. Όταν επιστρέφει ο Κίμων το 461 εξοστρακίζεται. Τον ίδιο χρόνο ο Εφιάλτης δολοφονείται.</a:t>
            </a:r>
          </a:p>
          <a:p>
            <a:br>
              <a:rPr lang="el-GR" sz="1200" dirty="0"/>
            </a:br>
            <a:r>
              <a:rPr lang="el-GR" sz="1200" b="1" dirty="0"/>
              <a:t>458</a:t>
            </a:r>
            <a:r>
              <a:rPr lang="el-GR" sz="1200" dirty="0"/>
              <a:t> —&gt; η τρίτη κοινωνική τάξη, οι </a:t>
            </a:r>
            <a:r>
              <a:rPr lang="el-GR" sz="1200" b="1" i="1" dirty="0"/>
              <a:t>Ζευγίτες</a:t>
            </a:r>
            <a:r>
              <a:rPr lang="el-GR" sz="1200" dirty="0"/>
              <a:t>, αποκτούν το δικαίωμα να εκλέγονται άρχοντες και μέλη του Αρείου Πάγου. </a:t>
            </a:r>
          </a:p>
          <a:p>
            <a:br>
              <a:rPr lang="el-GR" sz="1200" dirty="0"/>
            </a:br>
            <a:endParaRPr lang="el-GR" sz="1200" dirty="0"/>
          </a:p>
          <a:p>
            <a:endParaRPr lang="el-GR" sz="1200" dirty="0"/>
          </a:p>
          <a:p>
            <a:r>
              <a:rPr lang="el-GR" sz="1200" dirty="0"/>
              <a:t>Αισχύλος —&gt; υποστηρίζει τη συμμαχία της Αθήνας με το Άργος. Στηρίζει ωστόσο την αριστοκρατική σύσταση του Αρείου Πάγου.</a:t>
            </a:r>
          </a:p>
          <a:p>
            <a:br>
              <a:rPr lang="el-GR" dirty="0"/>
            </a:b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Προεπισκόπηση εικό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Προεπισκόπηση εικό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Προεπισκόπηση εικό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2" name="AutoShape 8" descr="Προεπισκόπηση εικό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 name="5 - Εικόνα" descr="1741089059372 (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165304"/>
            <a:ext cx="9144000" cy="692696"/>
          </a:xfrm>
          <a:solidFill>
            <a:schemeClr val="bg2">
              <a:lumMod val="90000"/>
            </a:schemeClr>
          </a:solidFill>
        </p:spPr>
        <p:txBody>
          <a:bodyPr>
            <a:normAutofit/>
          </a:bodyPr>
          <a:lstStyle/>
          <a:p>
            <a:pPr algn="ctr"/>
            <a:r>
              <a:rPr lang="el-GR" i="1" dirty="0">
                <a:solidFill>
                  <a:schemeClr val="accent6">
                    <a:lumMod val="50000"/>
                  </a:schemeClr>
                </a:solidFill>
                <a:latin typeface="Monotype Corsiva" pitchFamily="66" charset="0"/>
              </a:rPr>
              <a:t>Σοφοκλής </a:t>
            </a:r>
            <a:r>
              <a:rPr lang="el-GR" dirty="0">
                <a:solidFill>
                  <a:schemeClr val="accent6">
                    <a:lumMod val="50000"/>
                  </a:schemeClr>
                </a:solidFill>
                <a:latin typeface="Monotype Corsiva" pitchFamily="66" charset="0"/>
              </a:rPr>
              <a:t>(497/6 -406/5)</a:t>
            </a:r>
            <a:endParaRPr lang="el-GR" i="1" dirty="0">
              <a:solidFill>
                <a:schemeClr val="accent6">
                  <a:lumMod val="50000"/>
                </a:schemeClr>
              </a:solidFill>
              <a:latin typeface="Monotype Corsiva" pitchFamily="66" charset="0"/>
            </a:endParaRPr>
          </a:p>
        </p:txBody>
      </p:sp>
      <p:pic>
        <p:nvPicPr>
          <p:cNvPr id="5" name="4 - Θέση εικόνας" descr="1741089059366.jpg"/>
          <p:cNvPicPr>
            <a:picLocks noGrp="1" noChangeAspect="1"/>
          </p:cNvPicPr>
          <p:nvPr>
            <p:ph type="pic" idx="1"/>
          </p:nvPr>
        </p:nvPicPr>
        <p:blipFill>
          <a:blip r:embed="rId2" cstate="print"/>
          <a:srcRect t="22521" b="22521"/>
          <a:stretch>
            <a:fillRect/>
          </a:stretch>
        </p:blipFill>
        <p:spPr>
          <a:xfrm>
            <a:off x="1" y="0"/>
            <a:ext cx="6449676" cy="6165304"/>
          </a:xfrm>
        </p:spPr>
      </p:pic>
      <p:sp>
        <p:nvSpPr>
          <p:cNvPr id="4" name="3 - Θέση κειμένου"/>
          <p:cNvSpPr>
            <a:spLocks noGrp="1"/>
          </p:cNvSpPr>
          <p:nvPr>
            <p:ph type="body" sz="half" idx="2"/>
          </p:nvPr>
        </p:nvSpPr>
        <p:spPr>
          <a:xfrm>
            <a:off x="6444208" y="0"/>
            <a:ext cx="2699792" cy="6165304"/>
          </a:xfrm>
          <a:solidFill>
            <a:schemeClr val="accent6">
              <a:lumMod val="60000"/>
              <a:lumOff val="40000"/>
            </a:schemeClr>
          </a:solidFill>
        </p:spPr>
        <p:txBody>
          <a:bodyPr>
            <a:normAutofit lnSpcReduction="10000"/>
          </a:bodyPr>
          <a:lstStyle/>
          <a:p>
            <a:r>
              <a:rPr lang="el-GR" sz="1000" b="1" dirty="0">
                <a:solidFill>
                  <a:schemeClr val="accent1">
                    <a:lumMod val="50000"/>
                  </a:schemeClr>
                </a:solidFill>
              </a:rPr>
              <a:t>Πρώτη εμφάνιση και πρώτη νίκη σε δραματικούς αγώνες → 469/8 ( σύμφωνα με το </a:t>
            </a:r>
            <a:r>
              <a:rPr lang="el-GR" sz="1000" b="1" i="1" dirty="0">
                <a:solidFill>
                  <a:schemeClr val="accent1">
                    <a:lumMod val="50000"/>
                  </a:schemeClr>
                </a:solidFill>
              </a:rPr>
              <a:t>Πάριο Χρονικόν</a:t>
            </a:r>
            <a:r>
              <a:rPr lang="el-GR" sz="1000" b="1" dirty="0">
                <a:solidFill>
                  <a:schemeClr val="accent1">
                    <a:lumMod val="50000"/>
                  </a:schemeClr>
                </a:solidFill>
              </a:rPr>
              <a:t> ).</a:t>
            </a:r>
          </a:p>
          <a:p>
            <a:br>
              <a:rPr lang="el-GR" sz="1000" b="1" dirty="0">
                <a:solidFill>
                  <a:schemeClr val="accent1">
                    <a:lumMod val="50000"/>
                  </a:schemeClr>
                </a:solidFill>
              </a:rPr>
            </a:br>
            <a:r>
              <a:rPr lang="el-GR" sz="1000" b="1" dirty="0">
                <a:solidFill>
                  <a:schemeClr val="accent1">
                    <a:lumMod val="50000"/>
                  </a:schemeClr>
                </a:solidFill>
              </a:rPr>
              <a:t>Σε ηλικία μόλις 15 ετών είναι ο κορυφαίος του </a:t>
            </a:r>
            <a:r>
              <a:rPr lang="el-GR" sz="1000" b="1" i="1" dirty="0">
                <a:solidFill>
                  <a:schemeClr val="accent1">
                    <a:lumMod val="50000"/>
                  </a:schemeClr>
                </a:solidFill>
              </a:rPr>
              <a:t>Χορού</a:t>
            </a:r>
            <a:r>
              <a:rPr lang="el-GR" sz="1000" b="1" dirty="0">
                <a:solidFill>
                  <a:schemeClr val="accent1">
                    <a:lumMod val="50000"/>
                  </a:schemeClr>
                </a:solidFill>
              </a:rPr>
              <a:t> κατά την επέτειο της μνήμης της ναυμαχίας της Σαλαμίνας. </a:t>
            </a:r>
          </a:p>
          <a:p>
            <a:br>
              <a:rPr lang="el-GR" sz="1000" b="1" dirty="0">
                <a:solidFill>
                  <a:schemeClr val="accent1">
                    <a:lumMod val="50000"/>
                  </a:schemeClr>
                </a:solidFill>
              </a:rPr>
            </a:br>
            <a:r>
              <a:rPr lang="el-GR" sz="1000" b="1" i="1" dirty="0">
                <a:solidFill>
                  <a:schemeClr val="accent1">
                    <a:lumMod val="50000"/>
                  </a:schemeClr>
                </a:solidFill>
              </a:rPr>
              <a:t>Τόπος γέννησης</a:t>
            </a:r>
            <a:r>
              <a:rPr lang="el-GR" sz="1000" b="1" dirty="0">
                <a:solidFill>
                  <a:schemeClr val="accent1">
                    <a:lumMod val="50000"/>
                  </a:schemeClr>
                </a:solidFill>
              </a:rPr>
              <a:t>: Κολωνός Αττικής.</a:t>
            </a:r>
          </a:p>
          <a:p>
            <a:br>
              <a:rPr lang="el-GR" sz="1000" b="1" dirty="0">
                <a:solidFill>
                  <a:schemeClr val="accent1">
                    <a:lumMod val="50000"/>
                  </a:schemeClr>
                </a:solidFill>
              </a:rPr>
            </a:br>
            <a:r>
              <a:rPr lang="el-GR" sz="1000" b="1" u="sng" dirty="0">
                <a:solidFill>
                  <a:schemeClr val="accent1">
                    <a:lumMod val="50000"/>
                  </a:schemeClr>
                </a:solidFill>
              </a:rPr>
              <a:t>Δεν εγκαταλείπει ποτέ την Αθήνα</a:t>
            </a:r>
            <a:r>
              <a:rPr lang="el-GR" sz="1000" b="1" dirty="0">
                <a:solidFill>
                  <a:schemeClr val="accent1">
                    <a:lumMod val="50000"/>
                  </a:schemeClr>
                </a:solidFill>
              </a:rPr>
              <a:t>, παρά μόνο για να την υπηρετήσει. Αρνείται κάθε πρόσκληση ξένου άρχοντα.</a:t>
            </a:r>
          </a:p>
          <a:p>
            <a:endParaRPr lang="el-GR" sz="1000" b="1" dirty="0">
              <a:solidFill>
                <a:schemeClr val="accent1">
                  <a:lumMod val="50000"/>
                </a:schemeClr>
              </a:solidFill>
            </a:endParaRPr>
          </a:p>
          <a:p>
            <a:r>
              <a:rPr lang="el-GR" sz="1000" b="1" dirty="0">
                <a:solidFill>
                  <a:schemeClr val="accent1">
                    <a:lumMod val="50000"/>
                  </a:schemeClr>
                </a:solidFill>
              </a:rPr>
              <a:t>Νίκες στα Μεγάλα Διονύσια → 18.</a:t>
            </a:r>
          </a:p>
          <a:p>
            <a:br>
              <a:rPr lang="el-GR" sz="1000" b="1" dirty="0">
                <a:solidFill>
                  <a:schemeClr val="accent1">
                    <a:lumMod val="50000"/>
                  </a:schemeClr>
                </a:solidFill>
              </a:rPr>
            </a:br>
            <a:r>
              <a:rPr lang="el-GR" sz="1000" b="1" dirty="0">
                <a:solidFill>
                  <a:schemeClr val="accent1">
                    <a:lumMod val="50000"/>
                  </a:schemeClr>
                </a:solidFill>
              </a:rPr>
              <a:t>Νίκες σε Μεγάλα Διονύσια και </a:t>
            </a:r>
            <a:r>
              <a:rPr lang="el-GR" sz="1000" b="1" dirty="0" err="1">
                <a:solidFill>
                  <a:schemeClr val="accent1">
                    <a:lumMod val="50000"/>
                  </a:schemeClr>
                </a:solidFill>
              </a:rPr>
              <a:t>Λήναια</a:t>
            </a:r>
            <a:r>
              <a:rPr lang="el-GR" sz="1000" b="1" dirty="0">
                <a:solidFill>
                  <a:schemeClr val="accent1">
                    <a:lumMod val="50000"/>
                  </a:schemeClr>
                </a:solidFill>
              </a:rPr>
              <a:t> → 24 ( </a:t>
            </a:r>
            <a:r>
              <a:rPr lang="el-GR" sz="1000" b="1" i="1" dirty="0">
                <a:solidFill>
                  <a:schemeClr val="accent1">
                    <a:lumMod val="50000"/>
                  </a:schemeClr>
                </a:solidFill>
              </a:rPr>
              <a:t>Σούδα</a:t>
            </a:r>
            <a:r>
              <a:rPr lang="el-GR" sz="1000" b="1" dirty="0">
                <a:solidFill>
                  <a:schemeClr val="accent1">
                    <a:lumMod val="50000"/>
                  </a:schemeClr>
                </a:solidFill>
              </a:rPr>
              <a:t> ).</a:t>
            </a:r>
          </a:p>
          <a:p>
            <a:br>
              <a:rPr lang="el-GR" sz="1000" b="1" dirty="0">
                <a:solidFill>
                  <a:schemeClr val="accent1">
                    <a:lumMod val="50000"/>
                  </a:schemeClr>
                </a:solidFill>
              </a:rPr>
            </a:br>
            <a:r>
              <a:rPr lang="el-GR" sz="1000" b="1" dirty="0">
                <a:solidFill>
                  <a:schemeClr val="accent1">
                    <a:lumMod val="50000"/>
                  </a:schemeClr>
                </a:solidFill>
              </a:rPr>
              <a:t>Γράφει 123 έργα → σώζονται ολοκληρωμένες μόνο 7 τραγωδίες!</a:t>
            </a:r>
          </a:p>
          <a:p>
            <a:endParaRPr lang="el-GR" sz="1000" b="1" dirty="0">
              <a:solidFill>
                <a:schemeClr val="accent1">
                  <a:lumMod val="50000"/>
                </a:schemeClr>
              </a:solidFill>
            </a:endParaRPr>
          </a:p>
          <a:p>
            <a:r>
              <a:rPr lang="el-GR" sz="1000" b="1" dirty="0">
                <a:solidFill>
                  <a:schemeClr val="accent1">
                    <a:lumMod val="50000"/>
                  </a:schemeClr>
                </a:solidFill>
              </a:rPr>
              <a:t>Υπηρετεί σε υψηλόβαθμες θέσεις. Συνδέεται με τον Σωκράτη, τον Ηρόδοτο και τον Περικλή.</a:t>
            </a:r>
          </a:p>
          <a:p>
            <a:br>
              <a:rPr lang="el-GR" sz="1000" b="1" dirty="0">
                <a:solidFill>
                  <a:schemeClr val="accent1">
                    <a:lumMod val="50000"/>
                  </a:schemeClr>
                </a:solidFill>
              </a:rPr>
            </a:br>
            <a:r>
              <a:rPr lang="el-GR" sz="1000" b="1" dirty="0">
                <a:solidFill>
                  <a:schemeClr val="accent1">
                    <a:lumMod val="50000"/>
                  </a:schemeClr>
                </a:solidFill>
              </a:rPr>
              <a:t>Αυξάνει τον αριθμό των υποκριτών από δύο σε τρεις.</a:t>
            </a:r>
          </a:p>
          <a:p>
            <a:br>
              <a:rPr lang="el-GR" sz="1000" b="1" dirty="0">
                <a:solidFill>
                  <a:schemeClr val="accent1">
                    <a:lumMod val="50000"/>
                  </a:schemeClr>
                </a:solidFill>
              </a:rPr>
            </a:br>
            <a:r>
              <a:rPr lang="el-GR" sz="1000" b="1" dirty="0">
                <a:solidFill>
                  <a:schemeClr val="accent1">
                    <a:lumMod val="50000"/>
                  </a:schemeClr>
                </a:solidFill>
              </a:rPr>
              <a:t>Ενισχύει τη βαρύτητα των διαλογικών μερών έναντι των χορικών.</a:t>
            </a:r>
          </a:p>
          <a:p>
            <a:br>
              <a:rPr lang="el-GR" sz="1000" b="1" dirty="0">
                <a:solidFill>
                  <a:schemeClr val="accent1">
                    <a:lumMod val="50000"/>
                  </a:schemeClr>
                </a:solidFill>
              </a:rPr>
            </a:br>
            <a:r>
              <a:rPr lang="el-GR" sz="1000" b="1" dirty="0">
                <a:solidFill>
                  <a:schemeClr val="accent1">
                    <a:lumMod val="50000"/>
                  </a:schemeClr>
                </a:solidFill>
              </a:rPr>
              <a:t>Εισαγωγή σκηνογραφίας → αναβάθμιση οπτικών στοιχείων της παράστασης.</a:t>
            </a:r>
          </a:p>
          <a:p>
            <a:br>
              <a:rPr lang="el-GR" sz="1000" b="1" dirty="0">
                <a:solidFill>
                  <a:schemeClr val="accent1">
                    <a:lumMod val="50000"/>
                  </a:schemeClr>
                </a:solidFill>
              </a:rPr>
            </a:br>
            <a:r>
              <a:rPr lang="el-GR" sz="1000" b="1" dirty="0">
                <a:solidFill>
                  <a:schemeClr val="accent1">
                    <a:lumMod val="50000"/>
                  </a:schemeClr>
                </a:solidFill>
              </a:rPr>
              <a:t>Χορός → βασικός συντελεστής της παράστασης και όχι αποκομμένος από τη δράση. </a:t>
            </a:r>
          </a:p>
          <a:p>
            <a:endParaRPr lang="el-GR" sz="1000" dirty="0"/>
          </a:p>
          <a:p>
            <a:endParaRPr lang="el-GR" sz="1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FEAF1D1-BF62-7B81-F35D-5D8738A45683}"/>
              </a:ext>
            </a:extLst>
          </p:cNvPr>
          <p:cNvPicPr>
            <a:picLocks noChangeAspect="1"/>
          </p:cNvPicPr>
          <p:nvPr/>
        </p:nvPicPr>
        <p:blipFill>
          <a:blip r:embed="rId2"/>
          <a:stretch>
            <a:fillRect/>
          </a:stretch>
        </p:blipFill>
        <p:spPr>
          <a:xfrm>
            <a:off x="305780" y="332656"/>
            <a:ext cx="8532440" cy="6192688"/>
          </a:xfrm>
          <a:prstGeom prst="rect">
            <a:avLst/>
          </a:prstGeom>
          <a:effectLst>
            <a:softEdge rad="317500"/>
          </a:effectLst>
        </p:spPr>
      </p:pic>
    </p:spTree>
    <p:extLst>
      <p:ext uri="{BB962C8B-B14F-4D97-AF65-F5344CB8AC3E}">
        <p14:creationId xmlns:p14="http://schemas.microsoft.com/office/powerpoint/2010/main" val="397843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6998F2E-16A0-E26F-BA78-11DC14D3CCF2}"/>
              </a:ext>
            </a:extLst>
          </p:cNvPr>
          <p:cNvPicPr>
            <a:picLocks noChangeAspect="1"/>
          </p:cNvPicPr>
          <p:nvPr/>
        </p:nvPicPr>
        <p:blipFill>
          <a:blip r:embed="rId2"/>
          <a:stretch>
            <a:fillRect/>
          </a:stretch>
        </p:blipFill>
        <p:spPr>
          <a:xfrm>
            <a:off x="323528" y="332656"/>
            <a:ext cx="8496944" cy="6192688"/>
          </a:xfrm>
          <a:prstGeom prst="rect">
            <a:avLst/>
          </a:prstGeom>
          <a:effectLst>
            <a:softEdge rad="127000"/>
          </a:effectLst>
        </p:spPr>
      </p:pic>
    </p:spTree>
    <p:extLst>
      <p:ext uri="{BB962C8B-B14F-4D97-AF65-F5344CB8AC3E}">
        <p14:creationId xmlns:p14="http://schemas.microsoft.com/office/powerpoint/2010/main" val="4067313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65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51520" y="332656"/>
            <a:ext cx="8568952" cy="6196762"/>
          </a:xfrm>
          <a:prstGeom prst="rect">
            <a:avLst/>
          </a:prstGeom>
          <a:blipFill>
            <a:blip r:embed="rId2" cstate="print"/>
            <a:tile tx="0" ty="0" sx="100000" sy="100000" flip="none" algn="tl"/>
          </a:blipFill>
        </p:spPr>
        <p:txBody>
          <a:bodyPr wrap="square">
            <a:spAutoFit/>
          </a:bodyPr>
          <a:lstStyle/>
          <a:p>
            <a:pPr algn="just"/>
            <a:endParaRPr lang="el-GR" sz="1200" b="1" i="1" dirty="0"/>
          </a:p>
          <a:p>
            <a:pPr algn="ctr"/>
            <a:r>
              <a:rPr lang="el-GR" sz="2000" b="1" i="1" dirty="0" err="1">
                <a:solidFill>
                  <a:schemeClr val="bg2">
                    <a:lumMod val="50000"/>
                  </a:schemeClr>
                </a:solidFill>
              </a:rPr>
              <a:t>Οἰδίπους</a:t>
            </a:r>
            <a:r>
              <a:rPr lang="el-GR" sz="2000" b="1" i="1" dirty="0">
                <a:solidFill>
                  <a:schemeClr val="bg2">
                    <a:lumMod val="50000"/>
                  </a:schemeClr>
                </a:solidFill>
              </a:rPr>
              <a:t> τύραννος</a:t>
            </a:r>
            <a:endParaRPr lang="el-GR" sz="2000" dirty="0">
              <a:solidFill>
                <a:schemeClr val="bg2">
                  <a:lumMod val="50000"/>
                </a:schemeClr>
              </a:solidFill>
            </a:endParaRPr>
          </a:p>
          <a:p>
            <a:pPr algn="just"/>
            <a:br>
              <a:rPr lang="el-GR" sz="1200" dirty="0"/>
            </a:br>
            <a:r>
              <a:rPr lang="el-GR" sz="1200" dirty="0" err="1"/>
              <a:t>Οἰδίπους</a:t>
            </a:r>
            <a:r>
              <a:rPr lang="el-GR" sz="1200" dirty="0"/>
              <a:t> &lt; </a:t>
            </a:r>
            <a:r>
              <a:rPr lang="el-GR" sz="1200" dirty="0" err="1"/>
              <a:t>οἰδέω</a:t>
            </a:r>
            <a:r>
              <a:rPr lang="el-GR" sz="1200" dirty="0"/>
              <a:t> + </a:t>
            </a:r>
            <a:r>
              <a:rPr lang="el-GR" sz="1200" dirty="0" err="1"/>
              <a:t>πούς</a:t>
            </a:r>
            <a:r>
              <a:rPr lang="el-GR" sz="1200" dirty="0"/>
              <a:t> ( πρήζω + πόδι )</a:t>
            </a:r>
          </a:p>
          <a:p>
            <a:pPr algn="just"/>
            <a:endParaRPr lang="el-GR" sz="1200" dirty="0"/>
          </a:p>
          <a:p>
            <a:pPr algn="just"/>
            <a:r>
              <a:rPr lang="el-GR" sz="1200" dirty="0"/>
              <a:t>Διδάσκεται μεταξύ 430 - 425.</a:t>
            </a:r>
          </a:p>
          <a:p>
            <a:pPr algn="just"/>
            <a:br>
              <a:rPr lang="el-GR" sz="1200" dirty="0"/>
            </a:br>
            <a:r>
              <a:rPr lang="el-GR" sz="1200" dirty="0"/>
              <a:t>Έκταση: 1530 στίχοι. </a:t>
            </a:r>
          </a:p>
          <a:p>
            <a:pPr algn="just"/>
            <a:br>
              <a:rPr lang="el-GR" sz="1200" dirty="0"/>
            </a:br>
            <a:r>
              <a:rPr lang="el-GR" sz="1200" i="1" dirty="0"/>
              <a:t>Πρόσωπα του δράματος</a:t>
            </a:r>
            <a:r>
              <a:rPr lang="el-GR" sz="1200" dirty="0"/>
              <a:t>: </a:t>
            </a:r>
            <a:r>
              <a:rPr lang="el-GR" sz="1200" dirty="0" err="1"/>
              <a:t>Οιδιπους</a:t>
            </a:r>
            <a:r>
              <a:rPr lang="el-GR" sz="1200" dirty="0"/>
              <a:t>, ιερέας. Κρέων, Χορός γερόντων Θηβαίων, Τειρεσίας, Ιοκάστη, αγγελιοφόρος, θεράπων Λαΐου.</a:t>
            </a:r>
          </a:p>
          <a:p>
            <a:pPr algn="ctr"/>
            <a:r>
              <a:rPr lang="el-GR" b="1" i="1" dirty="0">
                <a:solidFill>
                  <a:schemeClr val="accent6">
                    <a:lumMod val="75000"/>
                  </a:schemeClr>
                </a:solidFill>
              </a:rPr>
              <a:t>Υπόθεση</a:t>
            </a:r>
            <a:r>
              <a:rPr lang="el-GR" b="1" dirty="0">
                <a:solidFill>
                  <a:schemeClr val="accent6">
                    <a:lumMod val="75000"/>
                  </a:schemeClr>
                </a:solidFill>
              </a:rPr>
              <a:t> </a:t>
            </a:r>
          </a:p>
          <a:p>
            <a:pPr algn="just"/>
            <a:br>
              <a:rPr lang="el-GR" sz="1200" dirty="0"/>
            </a:br>
            <a:r>
              <a:rPr lang="el-GR" sz="1200" dirty="0"/>
              <a:t>Ο πατέρας του Λάιου, όταν ήταν ακόμη βρέφος, πεθαίνει και στον θρόνο της Θήβας ανεβαίνει ο Λύκος από την Εύβοια. Ο Λάιος εξορίζεται στην Ηλεία, φιλοξενούμενος του βασιλιά Πέλοπα. Εκείνος τον εμπιστεύεται και του αναθέτει τη διαπαιδαγώγηση του γιου του, Χρύσιππου. Εξαιτίας του έρωτα του Λάιου προς το πρόσωπο του Χρύσιππου, από ντροπή ο Χρύσιππος αυτοκτονεί. Ο Πέλοπας κυριευμένος από λύπη και οργή εξαπολύει κατάρες εναντίον του Λάιου. Να μην ευτυχήσει να δει απογόνους και αν ποτέ γίνει πατέρας, να βρει τον θάνατο από το χέρι του ίδιου του παιδιού του. Ο Λάιος, βασιλιάς πια της Θήβας, παντρεύεται την Ιοκάστη (ή </a:t>
            </a:r>
            <a:r>
              <a:rPr lang="el-GR" sz="1200" dirty="0" err="1"/>
              <a:t>Επικάστη</a:t>
            </a:r>
            <a:r>
              <a:rPr lang="el-GR" sz="1200" dirty="0"/>
              <a:t>), δεν έχουν, όμως, παιδιά και γι’ αυτό απευθύνεται στο μαντείο των Δελφών. Η Πυθία προφητεύει τα ίδια με τις κατάρες του Πέλοπα. Ο Λάιος έντρομος, όταν με σχέδιο της Ιοκάστης γίνεται πατέρας, δίνει τον γιο του σε ένα βοσκό, για να τον εγκαταλείψει στο βουνό Κιθαιρώνα. Τα πόδια-αστράγαλοι του βρέφους τρυπημένα με βελόνα και δεμένα προς αποφυγήν της απόδρασης – αυτή η βελόνα </a:t>
            </a:r>
            <a:r>
              <a:rPr lang="el-GR" sz="1200" dirty="0" err="1"/>
              <a:t>προοικονομεί</a:t>
            </a:r>
            <a:r>
              <a:rPr lang="el-GR" sz="1200" dirty="0"/>
              <a:t> την εξέλιξη της τραγωδίας και προσημαίνει την τραγική απώλεια της όρασης του Οιδίποδα – πρησμένα, είναι η αιτία της ονομασίας «Οιδίπους». Ο βοσκός από οίκτο δίνει το μωρό στον βασιλιά της Κορίνθου Πόλυβο και τη γυναίκα του Μερόπη(ή </a:t>
            </a:r>
            <a:r>
              <a:rPr lang="el-GR" sz="1200" dirty="0" err="1"/>
              <a:t>Περίβοια</a:t>
            </a:r>
            <a:r>
              <a:rPr lang="el-GR" sz="1200" dirty="0"/>
              <a:t>) που δεν έχουν παιδιά. Ο Οιδίπους μεγαλώνει βασιλικά στην </a:t>
            </a:r>
            <a:r>
              <a:rPr lang="el-GR" sz="1200" dirty="0" err="1"/>
              <a:t>Τενέα</a:t>
            </a:r>
            <a:r>
              <a:rPr lang="el-GR" sz="1200" dirty="0"/>
              <a:t> της Κορίνθου, ώσπου μια μέρα σε μια διένεξη – δεν είναι τυχαία η αναφορά – κάποιος τον αποκαλεί «νόθο». Αναζητώντας την αλήθεια, καταφεύγει στο μαντείο των Δελφών – ούτε και αυτή η αναφορά των Δελφών είναι τυχαία – όπου ο Απόλλωνας μέσω της Πυθίας προφητεύει ότι θα σκοτώσει τον πατέρα του και θα παντρευτεί τη μητέρα του. Από φόβο μην τυχόν επαληθευτούν οι φρικτές προφητείες, ο Οιδίπους φεύγει από την Κόρινθο και σε ένα </a:t>
            </a:r>
            <a:r>
              <a:rPr lang="el-GR" sz="1200" dirty="0" err="1"/>
              <a:t>φωκικό</a:t>
            </a:r>
            <a:r>
              <a:rPr lang="el-GR" sz="1200" dirty="0"/>
              <a:t> τρίστρατο, το επονομαζόμενο «Σχιστή Οδό», συμπλέκεται με τον Λάιο και τους υπηρέτες του. Αφαιρεί την ζωή όλων εκτός ενός που στη συνέχεια φανερώνει ως αγγελιοφόρος όλη την αλήθεια.</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021288"/>
            <a:ext cx="8496944" cy="504056"/>
          </a:xfrm>
        </p:spPr>
        <p:txBody>
          <a:bodyPr>
            <a:normAutofit fontScale="90000"/>
          </a:bodyPr>
          <a:lstStyle/>
          <a:p>
            <a:pPr algn="ctr"/>
            <a:br>
              <a:rPr lang="el-GR" dirty="0"/>
            </a:br>
            <a:r>
              <a:rPr lang="el-GR" i="1" dirty="0"/>
              <a:t> </a:t>
            </a:r>
            <a:r>
              <a:rPr lang="el-GR" sz="3100" b="0" i="1" dirty="0"/>
              <a:t>Κορυφαία τραγωδία όλων των εποχών</a:t>
            </a:r>
            <a:endParaRPr lang="el-GR" sz="3100" b="0" dirty="0"/>
          </a:p>
        </p:txBody>
      </p:sp>
      <p:sp>
        <p:nvSpPr>
          <p:cNvPr id="3" name="2 - Ορθογώνιο"/>
          <p:cNvSpPr/>
          <p:nvPr/>
        </p:nvSpPr>
        <p:spPr>
          <a:xfrm>
            <a:off x="395536" y="116632"/>
            <a:ext cx="8352928" cy="6001643"/>
          </a:xfrm>
          <a:prstGeom prst="rect">
            <a:avLst/>
          </a:prstGeom>
        </p:spPr>
        <p:txBody>
          <a:bodyPr wrap="square">
            <a:spAutoFit/>
          </a:bodyPr>
          <a:lstStyle/>
          <a:p>
            <a:br>
              <a:rPr lang="el-GR" sz="1600" dirty="0"/>
            </a:br>
            <a:endParaRPr lang="el-GR" sz="1600" dirty="0"/>
          </a:p>
          <a:p>
            <a:endParaRPr lang="el-GR" sz="1600" dirty="0"/>
          </a:p>
          <a:p>
            <a:r>
              <a:rPr lang="el-GR" sz="1600" dirty="0"/>
              <a:t> </a:t>
            </a:r>
          </a:p>
          <a:p>
            <a:endParaRPr lang="el-GR" sz="1600" dirty="0"/>
          </a:p>
          <a:p>
            <a:endParaRPr lang="el-GR" sz="1600" dirty="0"/>
          </a:p>
          <a:p>
            <a:r>
              <a:rPr lang="el-GR" sz="1600" dirty="0"/>
              <a:t>→ </a:t>
            </a:r>
            <a:r>
              <a:rPr lang="el-GR" sz="1600" u="sng" dirty="0"/>
              <a:t>συμπυκνώνει τα γνωρίσματα του ιδανικού τραγικού ήρωα</a:t>
            </a:r>
            <a:r>
              <a:rPr lang="el-GR" sz="1600" dirty="0"/>
              <a:t>: ευγενική γενιά, πλουσιοπάροχη ζωή, μεταβαίνει από την ευτυχία στη δυστυχία </a:t>
            </a:r>
            <a:r>
              <a:rPr lang="el-GR" sz="1600" b="1" dirty="0"/>
              <a:t>εξαιτίας κάποιου σφάλματος και όχι εξαιτίας του ανήθικου χαρακτήρα του</a:t>
            </a:r>
            <a:r>
              <a:rPr lang="el-GR" sz="1600" dirty="0"/>
              <a:t>. </a:t>
            </a:r>
          </a:p>
          <a:p>
            <a:br>
              <a:rPr lang="el-GR" sz="1600" dirty="0"/>
            </a:br>
            <a:r>
              <a:rPr lang="el-GR" sz="1600" dirty="0"/>
              <a:t>→ ο μύθος του Οιδίποδα </a:t>
            </a:r>
            <a:r>
              <a:rPr lang="el-GR" sz="1600" u="sng" dirty="0"/>
              <a:t>προσφέρεται για δραματοποίηση</a:t>
            </a:r>
            <a:r>
              <a:rPr lang="el-GR" sz="1600" dirty="0"/>
              <a:t>: περιλαμβάνει παθήματα μεταξύ συγγενών, ο ήρωας έχει διαπράξει το έγκλημα από άγνοια.</a:t>
            </a:r>
          </a:p>
          <a:p>
            <a:br>
              <a:rPr lang="el-GR" sz="1600" dirty="0"/>
            </a:br>
            <a:endParaRPr lang="el-GR" sz="1600" dirty="0"/>
          </a:p>
          <a:p>
            <a:br>
              <a:rPr lang="el-GR" sz="1600" dirty="0"/>
            </a:br>
            <a:r>
              <a:rPr lang="el-GR" sz="1600" dirty="0"/>
              <a:t>→ </a:t>
            </a:r>
            <a:r>
              <a:rPr lang="el-GR" sz="1600" b="1" dirty="0"/>
              <a:t>Στην πλοκή δεν πρέπει να υπάρχει τίποτα παράλογο</a:t>
            </a:r>
            <a:r>
              <a:rPr lang="el-GR" sz="1600" dirty="0"/>
              <a:t>, κι αν υπάρχει θα πρέπει να βρίσκεται εκτός του δράματος → σωστά ο Σοφοκλής δεν συμπεριλαμβάνει στην πλοκή την αδικαιολόγητη άγνοια του Οιδίποδα για τον θάνατο του Λαΐου.</a:t>
            </a:r>
          </a:p>
          <a:p>
            <a:endParaRPr lang="el-GR" sz="1600" dirty="0"/>
          </a:p>
          <a:p>
            <a:r>
              <a:rPr lang="el-GR" sz="1600" b="1" dirty="0"/>
              <a:t>αριστοτεχνική </a:t>
            </a:r>
            <a:r>
              <a:rPr lang="el-GR" sz="1600" b="1" i="1" dirty="0"/>
              <a:t>περιπέτεια</a:t>
            </a:r>
            <a:r>
              <a:rPr lang="el-GR" sz="1600" dirty="0"/>
              <a:t>: ενώ ο αγγελιοφόρος φέρνει νέα που πιστεύει ότι θα απαλλάξουν τον ήρωα από την αιμομικτική σχέση με τη μητέρα του, τελικά συντελεί στην αποκάλυψη της αιμομιξίας. </a:t>
            </a:r>
            <a:br>
              <a:rPr lang="el-GR" sz="1600" dirty="0"/>
            </a:br>
            <a:endParaRPr lang="el-GR"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23528" y="260648"/>
            <a:ext cx="8496944" cy="6278642"/>
          </a:xfrm>
          <a:prstGeom prst="rect">
            <a:avLst/>
          </a:prstGeom>
          <a:blipFill>
            <a:blip r:embed="rId2" cstate="print"/>
            <a:tile tx="0" ty="0" sx="100000" sy="100000" flip="none" algn="tl"/>
          </a:blipFill>
        </p:spPr>
        <p:txBody>
          <a:bodyPr wrap="square">
            <a:spAutoFit/>
          </a:bodyPr>
          <a:lstStyle/>
          <a:p>
            <a:pPr algn="ctr"/>
            <a:endParaRPr lang="el-GR" sz="1400" dirty="0"/>
          </a:p>
          <a:p>
            <a:pPr algn="ctr"/>
            <a:r>
              <a:rPr lang="el-GR" sz="1600" i="1" dirty="0"/>
              <a:t>Είναι ο Οιδίποδας πράγματι τύραννος</a:t>
            </a:r>
            <a:r>
              <a:rPr lang="el-GR" sz="1400" dirty="0"/>
              <a:t>;</a:t>
            </a:r>
          </a:p>
          <a:p>
            <a:pPr algn="just"/>
            <a:br>
              <a:rPr lang="el-GR" sz="1400" dirty="0"/>
            </a:br>
            <a:br>
              <a:rPr lang="el-GR" sz="1400" dirty="0"/>
            </a:br>
            <a:r>
              <a:rPr lang="el-GR" sz="1400" dirty="0"/>
              <a:t>Ο Αριστοτέλης αγνοεί τον τίτλο “Οιδίπους τύραννος”. Ο όρος “τύραννος” προστέθηκε μεταγενέστερα.</a:t>
            </a:r>
          </a:p>
          <a:p>
            <a:pPr algn="just"/>
            <a:br>
              <a:rPr lang="el-GR" sz="1400" dirty="0"/>
            </a:br>
            <a:br>
              <a:rPr lang="el-GR" sz="1400" dirty="0"/>
            </a:br>
            <a:r>
              <a:rPr lang="el-GR" sz="1400" dirty="0"/>
              <a:t>Αρχικά → τύραννος = βασιλεύς. Αργότερα χρησιμοποιείται για να υποδηλώσει αυτόν που: 1) </a:t>
            </a:r>
            <a:r>
              <a:rPr lang="el-GR" sz="1400" u="sng" dirty="0"/>
              <a:t>εκδιώκει με τη βία τους πολιτικούς αντιπάλους του, τον σφετεριστή</a:t>
            </a:r>
            <a:r>
              <a:rPr lang="el-GR" sz="1400" dirty="0"/>
              <a:t>, 2) </a:t>
            </a:r>
            <a:r>
              <a:rPr lang="el-GR" sz="1400" u="sng" dirty="0"/>
              <a:t>αυτόν του οποίου η διακυβέρνηση στηρίζεται σε αυθαιρεσίες</a:t>
            </a:r>
            <a:r>
              <a:rPr lang="el-GR" sz="1400" dirty="0"/>
              <a:t>.</a:t>
            </a:r>
          </a:p>
          <a:p>
            <a:pPr algn="just"/>
            <a:br>
              <a:rPr lang="el-GR" sz="1400" dirty="0"/>
            </a:br>
            <a:br>
              <a:rPr lang="el-GR" sz="1400" dirty="0"/>
            </a:br>
            <a:r>
              <a:rPr lang="el-GR" sz="1400" u="sng" dirty="0"/>
              <a:t>Πρώτη φορά ο όρος τύραννος συναντάται στον </a:t>
            </a:r>
            <a:r>
              <a:rPr lang="el-GR" sz="1400" u="sng" dirty="0" err="1"/>
              <a:t>Αρχίλογο</a:t>
            </a:r>
            <a:r>
              <a:rPr lang="el-GR" sz="1400" u="sng" dirty="0"/>
              <a:t> </a:t>
            </a:r>
            <a:r>
              <a:rPr lang="el-GR" sz="1400" dirty="0"/>
              <a:t>( </a:t>
            </a:r>
            <a:r>
              <a:rPr lang="el-GR" sz="1400" dirty="0" err="1"/>
              <a:t>Απόσπ</a:t>
            </a:r>
            <a:r>
              <a:rPr lang="el-GR" sz="1400" dirty="0"/>
              <a:t>. 25 ).</a:t>
            </a:r>
          </a:p>
          <a:p>
            <a:pPr algn="just"/>
            <a:br>
              <a:rPr lang="el-GR" sz="1400" dirty="0"/>
            </a:br>
            <a:br>
              <a:rPr lang="el-GR" sz="1400" dirty="0"/>
            </a:br>
            <a:r>
              <a:rPr lang="el-GR" sz="1400" dirty="0"/>
              <a:t>«</a:t>
            </a:r>
            <a:r>
              <a:rPr lang="el-GR" sz="1400" dirty="0" err="1"/>
              <a:t>οὔ</a:t>
            </a:r>
            <a:r>
              <a:rPr lang="el-GR" sz="1400" dirty="0"/>
              <a:t> </a:t>
            </a:r>
            <a:r>
              <a:rPr lang="el-GR" sz="1400" dirty="0" err="1"/>
              <a:t>μοι</a:t>
            </a:r>
            <a:r>
              <a:rPr lang="el-GR" sz="1400" dirty="0"/>
              <a:t> </a:t>
            </a:r>
            <a:r>
              <a:rPr lang="el-GR" sz="1400" dirty="0" err="1"/>
              <a:t>τὰ</a:t>
            </a:r>
            <a:r>
              <a:rPr lang="el-GR" sz="1400" dirty="0"/>
              <a:t> </a:t>
            </a:r>
            <a:r>
              <a:rPr lang="el-GR" sz="1400" dirty="0" err="1"/>
              <a:t>Γύγεω</a:t>
            </a:r>
            <a:r>
              <a:rPr lang="el-GR" sz="1400" dirty="0"/>
              <a:t> </a:t>
            </a:r>
            <a:r>
              <a:rPr lang="el-GR" sz="1400" dirty="0" err="1"/>
              <a:t>τοῦ</a:t>
            </a:r>
            <a:r>
              <a:rPr lang="el-GR" sz="1400" dirty="0"/>
              <a:t> πολυχρύσου μέλει </a:t>
            </a:r>
            <a:r>
              <a:rPr lang="el-GR" sz="1400" dirty="0" err="1"/>
              <a:t>οὐδ</a:t>
            </a:r>
            <a:r>
              <a:rPr lang="el-GR" sz="1400" dirty="0"/>
              <a:t>/ </a:t>
            </a:r>
            <a:r>
              <a:rPr lang="el-GR" sz="1400" dirty="0" err="1"/>
              <a:t>εἷλέ</a:t>
            </a:r>
            <a:r>
              <a:rPr lang="el-GR" sz="1400" dirty="0"/>
              <a:t> πως με </a:t>
            </a:r>
            <a:r>
              <a:rPr lang="el-GR" sz="1400" dirty="0" err="1"/>
              <a:t>ζῆλος</a:t>
            </a:r>
            <a:r>
              <a:rPr lang="el-GR" sz="1400" dirty="0"/>
              <a:t> </a:t>
            </a:r>
            <a:r>
              <a:rPr lang="el-GR" sz="1400" dirty="0" err="1"/>
              <a:t>οὐδ</a:t>
            </a:r>
            <a:r>
              <a:rPr lang="el-GR" sz="1400" dirty="0"/>
              <a:t>/ </a:t>
            </a:r>
            <a:r>
              <a:rPr lang="el-GR" sz="1400" dirty="0" err="1"/>
              <a:t>ἀγαίομαι</a:t>
            </a:r>
            <a:r>
              <a:rPr lang="el-GR" sz="1400" dirty="0"/>
              <a:t> </a:t>
            </a:r>
            <a:r>
              <a:rPr lang="el-GR" sz="1400" dirty="0" err="1"/>
              <a:t>θεῶν</a:t>
            </a:r>
            <a:r>
              <a:rPr lang="el-GR" sz="1400" dirty="0"/>
              <a:t> </a:t>
            </a:r>
            <a:r>
              <a:rPr lang="el-GR" sz="1400" dirty="0" err="1"/>
              <a:t>ἔργα</a:t>
            </a:r>
            <a:r>
              <a:rPr lang="el-GR" sz="1400" dirty="0"/>
              <a:t> μεγάλης δ/ </a:t>
            </a:r>
            <a:r>
              <a:rPr lang="el-GR" sz="1400" dirty="0" err="1"/>
              <a:t>οὐκ</a:t>
            </a:r>
            <a:r>
              <a:rPr lang="el-GR" sz="1400" dirty="0"/>
              <a:t> </a:t>
            </a:r>
            <a:r>
              <a:rPr lang="el-GR" sz="1400" dirty="0" err="1"/>
              <a:t>ἐρέω</a:t>
            </a:r>
            <a:r>
              <a:rPr lang="el-GR" sz="1400" dirty="0"/>
              <a:t> </a:t>
            </a:r>
            <a:r>
              <a:rPr lang="el-GR" sz="1400" dirty="0" err="1"/>
              <a:t>τυραννίδος</a:t>
            </a:r>
            <a:r>
              <a:rPr lang="el-GR" sz="1400" dirty="0"/>
              <a:t>» </a:t>
            </a:r>
          </a:p>
          <a:p>
            <a:pPr algn="just"/>
            <a:br>
              <a:rPr lang="el-GR" sz="1400" dirty="0"/>
            </a:br>
            <a:r>
              <a:rPr lang="el-GR" sz="1400" dirty="0"/>
              <a:t>«Του Γύγη του πολύχρυσου τα πλούτη δεν με νοιάζουν κι ούτε με έπιασε ποτέ ζήλεια ούτε φθόνος για θεϊκά έργα, κι ούτε - όσο σπουδαία κι αν είναι – αγαπώ την τυραννία»</a:t>
            </a:r>
          </a:p>
          <a:p>
            <a:pPr algn="just"/>
            <a:br>
              <a:rPr lang="el-GR" sz="1400" dirty="0"/>
            </a:br>
            <a:endParaRPr lang="el-GR" sz="1400" dirty="0"/>
          </a:p>
          <a:p>
            <a:pPr algn="just"/>
            <a:r>
              <a:rPr lang="el-GR" sz="1400" b="1" dirty="0" err="1"/>
              <a:t>Γύγης→</a:t>
            </a:r>
            <a:r>
              <a:rPr lang="el-GR" sz="1400" b="1" dirty="0"/>
              <a:t> βασιλιάς της Λυδίας ( 685 - 657 </a:t>
            </a:r>
            <a:r>
              <a:rPr lang="el-GR" sz="1400" b="1" dirty="0" err="1"/>
              <a:t>π.Χ</a:t>
            </a:r>
            <a:r>
              <a:rPr lang="el-GR" sz="1400" b="1" dirty="0"/>
              <a:t> ) ο οποίος πήρε τον θρόνο δολοφονώντας τον προκάτοχό του</a:t>
            </a:r>
            <a:r>
              <a:rPr lang="el-GR" sz="1400" dirty="0"/>
              <a:t>.</a:t>
            </a:r>
          </a:p>
          <a:p>
            <a:pPr algn="just"/>
            <a:endParaRPr lang="el-GR" sz="1400" dirty="0"/>
          </a:p>
          <a:p>
            <a:br>
              <a:rPr lang="el-GR" dirty="0"/>
            </a:b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332656"/>
            <a:ext cx="8496944" cy="6247864"/>
          </a:xfrm>
          <a:prstGeom prst="rect">
            <a:avLst/>
          </a:prstGeom>
          <a:blipFill>
            <a:blip r:embed="rId2" cstate="print"/>
            <a:tile tx="0" ty="0" sx="100000" sy="100000" flip="none" algn="tl"/>
          </a:blipFill>
        </p:spPr>
        <p:txBody>
          <a:bodyPr wrap="square">
            <a:spAutoFit/>
          </a:bodyPr>
          <a:lstStyle/>
          <a:p>
            <a:endParaRPr lang="el-GR" sz="1200" b="1" dirty="0"/>
          </a:p>
          <a:p>
            <a:pPr algn="ctr"/>
            <a:r>
              <a:rPr lang="el-GR" sz="1600" b="1" dirty="0">
                <a:latin typeface="Segoe Print" pitchFamily="2" charset="0"/>
              </a:rPr>
              <a:t>Τύραννος = βασιλεύς / </a:t>
            </a:r>
            <a:r>
              <a:rPr lang="el-GR" sz="1600" b="1" dirty="0" err="1">
                <a:latin typeface="Segoe Print" pitchFamily="2" charset="0"/>
              </a:rPr>
              <a:t>τυραννίς</a:t>
            </a:r>
            <a:r>
              <a:rPr lang="el-GR" sz="1600" b="1" dirty="0">
                <a:latin typeface="Segoe Print" pitchFamily="2" charset="0"/>
              </a:rPr>
              <a:t> = βασιλεία</a:t>
            </a:r>
            <a:r>
              <a:rPr lang="el-GR" sz="1200" dirty="0">
                <a:latin typeface="Segoe Print" pitchFamily="2" charset="0"/>
              </a:rPr>
              <a:t>:</a:t>
            </a:r>
          </a:p>
          <a:p>
            <a:br>
              <a:rPr lang="el-GR" sz="1200" dirty="0"/>
            </a:br>
            <a:br>
              <a:rPr lang="el-GR" sz="1200" dirty="0"/>
            </a:br>
            <a:r>
              <a:rPr lang="el-GR" sz="1200" dirty="0"/>
              <a:t> στ. 128: “</a:t>
            </a:r>
            <a:r>
              <a:rPr lang="el-GR" sz="1200" dirty="0" err="1"/>
              <a:t>κακὸν</a:t>
            </a:r>
            <a:r>
              <a:rPr lang="el-GR" sz="1200" dirty="0"/>
              <a:t> </a:t>
            </a:r>
            <a:r>
              <a:rPr lang="el-GR" sz="1200" dirty="0" err="1"/>
              <a:t>δὲ</a:t>
            </a:r>
            <a:r>
              <a:rPr lang="el-GR" sz="1200" dirty="0"/>
              <a:t> </a:t>
            </a:r>
            <a:r>
              <a:rPr lang="el-GR" sz="1200" dirty="0" err="1"/>
              <a:t>ποῖον</a:t>
            </a:r>
            <a:r>
              <a:rPr lang="el-GR" sz="1200" dirty="0"/>
              <a:t> </a:t>
            </a:r>
            <a:r>
              <a:rPr lang="el-GR" sz="1200" dirty="0" err="1"/>
              <a:t>ἐμποδὼν</a:t>
            </a:r>
            <a:r>
              <a:rPr lang="el-GR" sz="1200" dirty="0"/>
              <a:t> </a:t>
            </a:r>
            <a:r>
              <a:rPr lang="el-GR" sz="1200" dirty="0" err="1"/>
              <a:t>τυραννίδος</a:t>
            </a:r>
            <a:r>
              <a:rPr lang="el-GR" sz="1200" dirty="0"/>
              <a:t> </a:t>
            </a:r>
            <a:r>
              <a:rPr lang="el-GR" sz="1200" dirty="0" err="1"/>
              <a:t>οὕτω</a:t>
            </a:r>
            <a:r>
              <a:rPr lang="el-GR" sz="1200" dirty="0"/>
              <a:t> πεσούσης </a:t>
            </a:r>
            <a:r>
              <a:rPr lang="el-GR" sz="1200" dirty="0" err="1"/>
              <a:t>εἶργε</a:t>
            </a:r>
            <a:r>
              <a:rPr lang="el-GR" sz="1200" dirty="0"/>
              <a:t> </a:t>
            </a:r>
            <a:r>
              <a:rPr lang="el-GR" sz="1200" dirty="0" err="1"/>
              <a:t>τοῦτ᾽</a:t>
            </a:r>
            <a:r>
              <a:rPr lang="el-GR" sz="1200" dirty="0"/>
              <a:t> </a:t>
            </a:r>
            <a:r>
              <a:rPr lang="el-GR" sz="1200" dirty="0" err="1"/>
              <a:t>ἐξειδέναι</a:t>
            </a:r>
            <a:r>
              <a:rPr lang="el-GR" sz="1200" dirty="0"/>
              <a:t>;” ( </a:t>
            </a:r>
            <a:r>
              <a:rPr lang="el-GR" sz="1200" i="1" dirty="0"/>
              <a:t>Ποιές συμφορές εμπόδιζαν του βασιλιά σας </a:t>
            </a:r>
            <a:r>
              <a:rPr lang="el-GR" sz="1200" i="1" dirty="0" err="1"/>
              <a:t>ν᾽</a:t>
            </a:r>
            <a:r>
              <a:rPr lang="el-GR" sz="1200" i="1" dirty="0"/>
              <a:t> ανιχνεύσετε το φόνο</a:t>
            </a:r>
            <a:r>
              <a:rPr lang="el-GR" sz="1200" dirty="0"/>
              <a:t>; ) </a:t>
            </a:r>
            <a:r>
              <a:rPr lang="el-GR" sz="1200" u="sng" dirty="0"/>
              <a:t>—&gt; ο Οιδίποδας αναφέρεται στη διακυβέρνηση του Λαΐου με τον όρο “ </a:t>
            </a:r>
            <a:r>
              <a:rPr lang="el-GR" sz="1200" u="sng" dirty="0" err="1"/>
              <a:t>τυραννίς</a:t>
            </a:r>
            <a:r>
              <a:rPr lang="el-GR" sz="1200" u="sng" dirty="0"/>
              <a:t> ”</a:t>
            </a:r>
            <a:r>
              <a:rPr lang="el-GR" sz="1200" dirty="0"/>
              <a:t>. </a:t>
            </a:r>
          </a:p>
          <a:p>
            <a:pPr algn="just"/>
            <a:br>
              <a:rPr lang="el-GR" sz="1200" dirty="0"/>
            </a:br>
            <a:r>
              <a:rPr lang="el-GR" sz="1200" dirty="0"/>
              <a:t>στ. 1: “Ὦ τέκνα, Κάδμου </a:t>
            </a:r>
            <a:r>
              <a:rPr lang="el-GR" sz="1200" dirty="0" err="1"/>
              <a:t>τοῦ</a:t>
            </a:r>
            <a:r>
              <a:rPr lang="el-GR" sz="1200" dirty="0"/>
              <a:t> πάλαι νέα τροφή” → </a:t>
            </a:r>
            <a:r>
              <a:rPr lang="el-GR" sz="1200" u="sng" dirty="0"/>
              <a:t>υποδέχεται την αντιπροσωπεία των πολιτών προσφωνώντας τους “παιδιά του”.</a:t>
            </a:r>
          </a:p>
          <a:p>
            <a:pPr algn="just"/>
            <a:br>
              <a:rPr lang="el-GR" sz="1200" dirty="0"/>
            </a:br>
            <a:r>
              <a:rPr lang="el-GR" sz="1200" dirty="0"/>
              <a:t>στ. 380-382: “ὦ </a:t>
            </a:r>
            <a:r>
              <a:rPr lang="el-GR" sz="1200" dirty="0" err="1"/>
              <a:t>πλοῦτε</a:t>
            </a:r>
            <a:r>
              <a:rPr lang="el-GR" sz="1200" dirty="0"/>
              <a:t> </a:t>
            </a:r>
            <a:r>
              <a:rPr lang="el-GR" sz="1200" dirty="0" err="1"/>
              <a:t>καὶ</a:t>
            </a:r>
            <a:r>
              <a:rPr lang="el-GR" sz="1200" dirty="0"/>
              <a:t> </a:t>
            </a:r>
            <a:r>
              <a:rPr lang="el-GR" sz="1200" dirty="0" err="1"/>
              <a:t>τυραννὶ</a:t>
            </a:r>
            <a:r>
              <a:rPr lang="el-GR" sz="1200" dirty="0"/>
              <a:t> </a:t>
            </a:r>
            <a:r>
              <a:rPr lang="el-GR" sz="1200" dirty="0" err="1"/>
              <a:t>καὶ</a:t>
            </a:r>
            <a:r>
              <a:rPr lang="el-GR" sz="1200" dirty="0"/>
              <a:t> τέχνη τέχνης </a:t>
            </a:r>
            <a:r>
              <a:rPr lang="el-GR" sz="1200" dirty="0" err="1"/>
              <a:t>ὑπερφέρουσα</a:t>
            </a:r>
            <a:r>
              <a:rPr lang="el-GR" sz="1200" dirty="0"/>
              <a:t> </a:t>
            </a:r>
            <a:r>
              <a:rPr lang="el-GR" sz="1200" dirty="0" err="1"/>
              <a:t>τῷ</a:t>
            </a:r>
            <a:r>
              <a:rPr lang="el-GR" sz="1200" dirty="0"/>
              <a:t> </a:t>
            </a:r>
            <a:r>
              <a:rPr lang="el-GR" sz="1200" dirty="0" err="1"/>
              <a:t>πολυζήλῳ</a:t>
            </a:r>
            <a:r>
              <a:rPr lang="el-GR" sz="1200" dirty="0"/>
              <a:t> </a:t>
            </a:r>
            <a:r>
              <a:rPr lang="el-GR" sz="1200" dirty="0" err="1"/>
              <a:t>βίῳ</a:t>
            </a:r>
            <a:r>
              <a:rPr lang="el-GR" sz="1200" dirty="0"/>
              <a:t>, </a:t>
            </a:r>
            <a:r>
              <a:rPr lang="el-GR" sz="1200" dirty="0" err="1"/>
              <a:t>ὅσος</a:t>
            </a:r>
            <a:r>
              <a:rPr lang="el-GR" sz="1200" dirty="0"/>
              <a:t> </a:t>
            </a:r>
            <a:r>
              <a:rPr lang="el-GR" sz="1200" dirty="0" err="1"/>
              <a:t>παρ᾽</a:t>
            </a:r>
            <a:r>
              <a:rPr lang="el-GR" sz="1200" dirty="0"/>
              <a:t> </a:t>
            </a:r>
            <a:r>
              <a:rPr lang="el-GR" sz="1200" dirty="0" err="1"/>
              <a:t>ὑμῖν</a:t>
            </a:r>
            <a:r>
              <a:rPr lang="el-GR" sz="1200" dirty="0"/>
              <a:t> ὁ φθόνος φυλάσσεται,” → </a:t>
            </a:r>
            <a:r>
              <a:rPr lang="el-GR" sz="1200" u="sng" dirty="0"/>
              <a:t>ο Οιδίπους απευθυνόμενος προς τον Τειρεσία και τον Κρέοντα, τους κατηγορεί ότι </a:t>
            </a:r>
            <a:r>
              <a:rPr lang="el-GR" sz="1200" u="sng" dirty="0" err="1"/>
              <a:t>επωφθαλμιούν</a:t>
            </a:r>
            <a:r>
              <a:rPr lang="el-GR" sz="1200" u="sng" dirty="0"/>
              <a:t> την εξουσία του και θέλουν να τον ανατρέψουν</a:t>
            </a:r>
            <a:r>
              <a:rPr lang="el-GR" sz="1200" dirty="0"/>
              <a:t>.</a:t>
            </a:r>
          </a:p>
          <a:p>
            <a:pPr algn="just"/>
            <a:br>
              <a:rPr lang="el-GR" sz="1200" dirty="0"/>
            </a:br>
            <a:r>
              <a:rPr lang="el-GR" sz="1200" dirty="0"/>
              <a:t>στ. 925: “</a:t>
            </a:r>
            <a:r>
              <a:rPr lang="el-GR" sz="1200" dirty="0" err="1"/>
              <a:t>ἆρ᾽</a:t>
            </a:r>
            <a:r>
              <a:rPr lang="el-GR" sz="1200" dirty="0"/>
              <a:t> </a:t>
            </a:r>
            <a:r>
              <a:rPr lang="el-GR" sz="1200" dirty="0" err="1"/>
              <a:t>ἂν</a:t>
            </a:r>
            <a:r>
              <a:rPr lang="el-GR" sz="1200" dirty="0"/>
              <a:t> </a:t>
            </a:r>
            <a:r>
              <a:rPr lang="el-GR" sz="1200" dirty="0" err="1"/>
              <a:t>παρ᾽</a:t>
            </a:r>
            <a:r>
              <a:rPr lang="el-GR" sz="1200" dirty="0"/>
              <a:t> </a:t>
            </a:r>
            <a:r>
              <a:rPr lang="el-GR" sz="1200" dirty="0" err="1"/>
              <a:t>ὑμῶν</a:t>
            </a:r>
            <a:r>
              <a:rPr lang="el-GR" sz="1200" dirty="0"/>
              <a:t>, ὦ ξένοι, </a:t>
            </a:r>
            <a:r>
              <a:rPr lang="el-GR" sz="1200" dirty="0" err="1"/>
              <a:t>μάθοιμ᾽</a:t>
            </a:r>
            <a:r>
              <a:rPr lang="el-GR" sz="1200" dirty="0"/>
              <a:t> </a:t>
            </a:r>
            <a:r>
              <a:rPr lang="el-GR" sz="1200" dirty="0" err="1"/>
              <a:t>ὅπου</a:t>
            </a:r>
            <a:r>
              <a:rPr lang="el-GR" sz="1200" dirty="0"/>
              <a:t> </a:t>
            </a:r>
            <a:r>
              <a:rPr lang="el-GR" sz="1200" dirty="0" err="1"/>
              <a:t>τὰ</a:t>
            </a:r>
            <a:r>
              <a:rPr lang="el-GR" sz="1200" dirty="0"/>
              <a:t> </a:t>
            </a:r>
            <a:r>
              <a:rPr lang="el-GR" sz="1200" dirty="0" err="1"/>
              <a:t>τοῦ</a:t>
            </a:r>
            <a:r>
              <a:rPr lang="el-GR" sz="1200" dirty="0"/>
              <a:t> τυράννου </a:t>
            </a:r>
            <a:r>
              <a:rPr lang="el-GR" sz="1200" dirty="0" err="1"/>
              <a:t>δώματ᾽</a:t>
            </a:r>
            <a:r>
              <a:rPr lang="el-GR" sz="1200" dirty="0"/>
              <a:t> </a:t>
            </a:r>
            <a:r>
              <a:rPr lang="el-GR" sz="1200" dirty="0" err="1"/>
              <a:t>ἐστὶν</a:t>
            </a:r>
            <a:r>
              <a:rPr lang="el-GR" sz="1200" dirty="0"/>
              <a:t> </a:t>
            </a:r>
            <a:r>
              <a:rPr lang="el-GR" sz="1200" dirty="0" err="1"/>
              <a:t>Οἰδίπου</a:t>
            </a:r>
            <a:r>
              <a:rPr lang="el-GR" sz="1200" dirty="0"/>
              <a:t>;” → </a:t>
            </a:r>
            <a:r>
              <a:rPr lang="el-GR" sz="1200" u="sng" dirty="0"/>
              <a:t>ο αγγελιοφόρος φτάνει στη Θήβα ώστε να ενημερώσει τον Οιδίποδα ότι ο “ πατέρας του ”, Πόλυβος απεβίωσε και ότι ήρθε η ώρα να μεταβεί στην Κορινθία για να αναλάβει τον θρόνο</a:t>
            </a:r>
            <a:r>
              <a:rPr lang="el-GR" sz="1200" dirty="0"/>
              <a:t>.</a:t>
            </a:r>
          </a:p>
          <a:p>
            <a:pPr algn="just"/>
            <a:br>
              <a:rPr lang="el-GR" sz="1200" dirty="0"/>
            </a:br>
            <a:r>
              <a:rPr lang="el-GR" sz="1200" dirty="0"/>
              <a:t>στ. 939-940: “</a:t>
            </a:r>
            <a:r>
              <a:rPr lang="el-GR" sz="1200" dirty="0" err="1"/>
              <a:t>τύραννον</a:t>
            </a:r>
            <a:r>
              <a:rPr lang="el-GR" sz="1200" dirty="0"/>
              <a:t> </a:t>
            </a:r>
            <a:r>
              <a:rPr lang="el-GR" sz="1200" dirty="0" err="1"/>
              <a:t>αὐτὸν</a:t>
            </a:r>
            <a:r>
              <a:rPr lang="el-GR" sz="1200" dirty="0"/>
              <a:t> </a:t>
            </a:r>
            <a:r>
              <a:rPr lang="el-GR" sz="1200" dirty="0" err="1"/>
              <a:t>οὑπιχώριοι</a:t>
            </a:r>
            <a:r>
              <a:rPr lang="el-GR" sz="1200" dirty="0"/>
              <a:t> </a:t>
            </a:r>
            <a:r>
              <a:rPr lang="el-GR" sz="1200" dirty="0" err="1"/>
              <a:t>χθονὸς</a:t>
            </a:r>
            <a:r>
              <a:rPr lang="el-GR" sz="1200" dirty="0"/>
              <a:t> </a:t>
            </a:r>
            <a:r>
              <a:rPr lang="el-GR" sz="1200" dirty="0" err="1"/>
              <a:t>τῆς</a:t>
            </a:r>
            <a:r>
              <a:rPr lang="el-GR" sz="1200" dirty="0"/>
              <a:t> </a:t>
            </a:r>
            <a:r>
              <a:rPr lang="el-GR" sz="1200" dirty="0" err="1"/>
              <a:t>Ἰσθμίας</a:t>
            </a:r>
            <a:r>
              <a:rPr lang="el-GR" sz="1200" dirty="0"/>
              <a:t> </a:t>
            </a:r>
            <a:r>
              <a:rPr lang="el-GR" sz="1200" dirty="0" err="1"/>
              <a:t>στήσουσιν</a:t>
            </a:r>
            <a:r>
              <a:rPr lang="el-GR" sz="1200" dirty="0"/>
              <a:t>, </a:t>
            </a:r>
            <a:r>
              <a:rPr lang="el-GR" sz="1200" dirty="0" err="1"/>
              <a:t>ὡς</a:t>
            </a:r>
            <a:r>
              <a:rPr lang="el-GR" sz="1200" dirty="0"/>
              <a:t> </a:t>
            </a:r>
            <a:r>
              <a:rPr lang="el-GR" sz="1200" dirty="0" err="1"/>
              <a:t>ηὐδᾶτ᾽</a:t>
            </a:r>
            <a:r>
              <a:rPr lang="el-GR" sz="1200" dirty="0"/>
              <a:t> </a:t>
            </a:r>
            <a:r>
              <a:rPr lang="el-GR" sz="1200" dirty="0" err="1"/>
              <a:t>ἐκεῖ</a:t>
            </a:r>
            <a:r>
              <a:rPr lang="el-GR" sz="1200" dirty="0"/>
              <a:t>.” → </a:t>
            </a:r>
            <a:r>
              <a:rPr lang="el-GR" sz="1200" u="sng" dirty="0"/>
              <a:t>όταν η Ιοκάστη ρωτά τον λόγο επίσκεψης του αγγελιοφόρου, αυτός της λέει ότι ψάχνει τον Οιδίποδα, τον οποίο οι κάτοικοι της θα στέψουν  “τύραννο”</a:t>
            </a:r>
            <a:r>
              <a:rPr lang="el-GR" sz="1200" dirty="0"/>
              <a:t>.</a:t>
            </a:r>
          </a:p>
          <a:p>
            <a:pPr algn="just"/>
            <a:br>
              <a:rPr lang="el-GR" sz="1200" dirty="0"/>
            </a:br>
            <a:br>
              <a:rPr lang="el-GR" sz="1200" dirty="0"/>
            </a:br>
            <a:br>
              <a:rPr lang="el-GR" sz="1200" dirty="0"/>
            </a:br>
            <a:endParaRPr lang="el-GR" sz="1200" dirty="0"/>
          </a:p>
          <a:p>
            <a:endParaRPr lang="el-GR" sz="1200" b="1" dirty="0"/>
          </a:p>
          <a:p>
            <a:endParaRPr lang="el-GR" sz="1200" b="1" dirty="0"/>
          </a:p>
          <a:p>
            <a:endParaRPr lang="el-GR" sz="1200" b="1" dirty="0"/>
          </a:p>
          <a:p>
            <a:endParaRPr lang="el-GR" sz="1200" b="1" dirty="0"/>
          </a:p>
          <a:p>
            <a:br>
              <a:rPr lang="el-GR" dirty="0"/>
            </a:b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23528" y="332656"/>
            <a:ext cx="8640960" cy="6247864"/>
          </a:xfrm>
          <a:prstGeom prst="rect">
            <a:avLst/>
          </a:prstGeom>
          <a:blipFill>
            <a:blip r:embed="rId2" cstate="print"/>
            <a:tile tx="0" ty="0" sx="100000" sy="100000" flip="none" algn="tl"/>
          </a:blipFill>
        </p:spPr>
        <p:txBody>
          <a:bodyPr wrap="square">
            <a:spAutoFit/>
          </a:bodyPr>
          <a:lstStyle/>
          <a:p>
            <a:pPr algn="ctr"/>
            <a:r>
              <a:rPr lang="el-GR" sz="1600" b="1" i="1" dirty="0">
                <a:solidFill>
                  <a:schemeClr val="accent1">
                    <a:lumMod val="75000"/>
                  </a:schemeClr>
                </a:solidFill>
              </a:rPr>
              <a:t>Γέννηση τραγωδίας</a:t>
            </a:r>
            <a:r>
              <a:rPr lang="el-GR" sz="1200" dirty="0"/>
              <a:t>: </a:t>
            </a:r>
          </a:p>
          <a:p>
            <a:br>
              <a:rPr lang="el-GR" sz="1200" dirty="0"/>
            </a:br>
            <a:r>
              <a:rPr lang="el-GR" sz="1200" dirty="0"/>
              <a:t>→ </a:t>
            </a:r>
            <a:r>
              <a:rPr lang="el-GR" sz="1200" u="sng" dirty="0"/>
              <a:t>οπαδοί εθνολογικής κατεύθυνσης</a:t>
            </a:r>
            <a:r>
              <a:rPr lang="el-GR" sz="1200" dirty="0"/>
              <a:t> ( </a:t>
            </a:r>
            <a:r>
              <a:rPr lang="el-GR" sz="1200" i="1" dirty="0"/>
              <a:t>χοροί</a:t>
            </a:r>
            <a:r>
              <a:rPr lang="el-GR" sz="1200" dirty="0"/>
              <a:t> και μιμητικές τελετές βλάστησης πρωτόγονων λαών ). Το εθνολογικό υλικό διατηρεί την αξία του </a:t>
            </a:r>
            <a:r>
              <a:rPr lang="el-GR" sz="1200" dirty="0" err="1"/>
              <a:t>γι'αυτό</a:t>
            </a:r>
            <a:r>
              <a:rPr lang="el-GR" sz="1200" dirty="0"/>
              <a:t> που σήμερα ονομάζουμε </a:t>
            </a:r>
            <a:r>
              <a:rPr lang="el-GR" sz="1200" u="sng" dirty="0"/>
              <a:t>υποδομή του δράματος </a:t>
            </a:r>
            <a:r>
              <a:rPr lang="el-GR" sz="1200" dirty="0"/>
              <a:t>( </a:t>
            </a:r>
            <a:r>
              <a:rPr lang="el-GR" sz="1200" b="1" dirty="0"/>
              <a:t>μάσκα</a:t>
            </a:r>
            <a:r>
              <a:rPr lang="el-GR" sz="1200" dirty="0"/>
              <a:t> σαν μέσο μεταμόρφωσης και φαινόμενο </a:t>
            </a:r>
            <a:r>
              <a:rPr lang="el-GR" sz="1200" b="1" dirty="0"/>
              <a:t>θεοληψίας, </a:t>
            </a:r>
            <a:r>
              <a:rPr lang="el-GR" sz="1200" dirty="0"/>
              <a:t>δηλαδή</a:t>
            </a:r>
            <a:r>
              <a:rPr lang="el-GR" sz="1200" b="1" dirty="0"/>
              <a:t> </a:t>
            </a:r>
            <a:r>
              <a:rPr lang="el-GR" sz="1200" dirty="0"/>
              <a:t>μίμηση δαιμονικών δυνάμεων και εσωτερίκευσή τους ). </a:t>
            </a:r>
          </a:p>
          <a:p>
            <a:br>
              <a:rPr lang="el-GR" sz="1200" dirty="0"/>
            </a:br>
            <a:r>
              <a:rPr lang="el-GR" sz="1200" b="1" dirty="0"/>
              <a:t>Ωστόσο</a:t>
            </a:r>
            <a:r>
              <a:rPr lang="el-GR" sz="1200" dirty="0"/>
              <a:t>: </a:t>
            </a:r>
            <a:r>
              <a:rPr lang="el-GR" sz="1200" u="sng" dirty="0"/>
              <a:t>για αναζήτηση ενός πιο πρόσφορου εδάφους σχετικά με την εξελικτική πορεία της τραγωδίας σε ελληνικό έδαφος</a:t>
            </a:r>
            <a:r>
              <a:rPr lang="el-GR" sz="1200" dirty="0"/>
              <a:t>:</a:t>
            </a:r>
          </a:p>
          <a:p>
            <a:br>
              <a:rPr lang="el-GR" sz="1200" dirty="0"/>
            </a:br>
            <a:r>
              <a:rPr lang="el-GR" sz="1200" dirty="0"/>
              <a:t>→ </a:t>
            </a:r>
            <a:r>
              <a:rPr lang="el-GR" sz="1200" i="1" u="sng" dirty="0"/>
              <a:t>Ποιητική</a:t>
            </a:r>
            <a:r>
              <a:rPr lang="el-GR" sz="1200" u="sng" dirty="0"/>
              <a:t> Αριστοτέλη</a:t>
            </a:r>
            <a:r>
              <a:rPr lang="el-GR" sz="1200" dirty="0"/>
              <a:t>: </a:t>
            </a:r>
            <a:r>
              <a:rPr lang="el-GR" sz="1200" b="1" dirty="0"/>
              <a:t>αφετηρία</a:t>
            </a:r>
            <a:r>
              <a:rPr lang="el-GR" sz="1200" dirty="0"/>
              <a:t> εξέλιξης του δράματος είναι </a:t>
            </a:r>
            <a:r>
              <a:rPr lang="el-GR" sz="1200" u="sng" dirty="0"/>
              <a:t>οι </a:t>
            </a:r>
            <a:r>
              <a:rPr lang="el-GR" sz="1200" u="sng" dirty="0" err="1"/>
              <a:t>πρωτοτραγουδιστές</a:t>
            </a:r>
            <a:r>
              <a:rPr lang="el-GR" sz="1200" u="sng" dirty="0"/>
              <a:t> ( </a:t>
            </a:r>
            <a:r>
              <a:rPr lang="el-GR" sz="1200" u="sng" dirty="0" err="1"/>
              <a:t>ἐξάρχοντες</a:t>
            </a:r>
            <a:r>
              <a:rPr lang="el-GR" sz="1200" u="sng" dirty="0"/>
              <a:t> ) του διθυράμβου</a:t>
            </a:r>
            <a:r>
              <a:rPr lang="el-GR" sz="1200" dirty="0"/>
              <a:t> ( κεφ. 4., 1449 a 9 ) </a:t>
            </a:r>
          </a:p>
          <a:p>
            <a:br>
              <a:rPr lang="el-GR" sz="1200" dirty="0"/>
            </a:br>
            <a:r>
              <a:rPr lang="el-GR" sz="1200" b="1" dirty="0"/>
              <a:t>Προσοχή</a:t>
            </a:r>
            <a:r>
              <a:rPr lang="el-GR" sz="1200" dirty="0"/>
              <a:t>: Στην </a:t>
            </a:r>
            <a:r>
              <a:rPr lang="el-GR" sz="1200" i="1" dirty="0"/>
              <a:t>Ποιητική</a:t>
            </a:r>
            <a:r>
              <a:rPr lang="el-GR" sz="1200" dirty="0"/>
              <a:t> ο Αριστοτέλης διακρίνει και μια δεύτερη </a:t>
            </a:r>
            <a:r>
              <a:rPr lang="el-GR" sz="1200" dirty="0" err="1"/>
              <a:t>προβαθμίδα</a:t>
            </a:r>
            <a:r>
              <a:rPr lang="el-GR" sz="1200" dirty="0"/>
              <a:t> της τραγωδίας. </a:t>
            </a:r>
          </a:p>
          <a:p>
            <a:r>
              <a:rPr lang="el-GR" sz="1200" dirty="0"/>
              <a:t>Ο όρος “ </a:t>
            </a:r>
            <a:r>
              <a:rPr lang="el-GR" sz="1200" dirty="0" err="1"/>
              <a:t>σατυρικόν</a:t>
            </a:r>
            <a:r>
              <a:rPr lang="el-GR" sz="1200" dirty="0"/>
              <a:t> ” προκάλεσε σύγχυση στους Αλεξανδρινούς φιλολόγους αφού → </a:t>
            </a:r>
            <a:r>
              <a:rPr lang="el-GR" sz="1200" u="sng" dirty="0"/>
              <a:t>τελικά η τραγωδία προέρχεται από το Σατυρικό Δράμα ή από τον Διθύραμβο</a:t>
            </a:r>
            <a:r>
              <a:rPr lang="el-GR" sz="1200" dirty="0"/>
              <a:t>;</a:t>
            </a:r>
          </a:p>
          <a:p>
            <a:pPr algn="ctr"/>
            <a:br>
              <a:rPr lang="el-GR" sz="1200" dirty="0"/>
            </a:br>
            <a:r>
              <a:rPr lang="el-GR" sz="1200" b="1" dirty="0"/>
              <a:t>Λύση μυστηρίου σχετικά με την προέλευση της τραγωδίας</a:t>
            </a:r>
            <a:r>
              <a:rPr lang="el-GR" sz="1200" dirty="0"/>
              <a:t> </a:t>
            </a:r>
          </a:p>
          <a:p>
            <a:br>
              <a:rPr lang="el-GR" sz="1200" dirty="0"/>
            </a:br>
            <a:r>
              <a:rPr lang="el-GR" sz="1200" dirty="0"/>
              <a:t>Ο ευρετής του Σατυρικού Δράματος, ο </a:t>
            </a:r>
            <a:r>
              <a:rPr lang="el-GR" sz="1200" dirty="0" err="1"/>
              <a:t>Πρατίνας</a:t>
            </a:r>
            <a:r>
              <a:rPr lang="el-GR" sz="1200" dirty="0"/>
              <a:t> από τον Φλιούντα, δρα </a:t>
            </a:r>
            <a:r>
              <a:rPr lang="el-GR" sz="1200" b="1" dirty="0"/>
              <a:t>μετά</a:t>
            </a:r>
            <a:r>
              <a:rPr lang="el-GR" sz="1200" dirty="0"/>
              <a:t> τον </a:t>
            </a:r>
            <a:r>
              <a:rPr lang="el-GR" sz="1200" dirty="0" err="1"/>
              <a:t>Θέσπι</a:t>
            </a:r>
            <a:r>
              <a:rPr lang="el-GR" sz="1200" dirty="0"/>
              <a:t> ( διέκρινε τον </a:t>
            </a:r>
            <a:r>
              <a:rPr lang="el-GR" sz="1200" i="1" dirty="0" err="1"/>
              <a:t>ἐξάρχοντα</a:t>
            </a:r>
            <a:r>
              <a:rPr lang="el-GR" sz="1200" dirty="0"/>
              <a:t> από τα υπόλοιπα μέλη του </a:t>
            </a:r>
            <a:r>
              <a:rPr lang="el-GR" sz="1200" i="1" dirty="0"/>
              <a:t>Χορού</a:t>
            </a:r>
            <a:r>
              <a:rPr lang="el-GR" sz="1200" dirty="0"/>
              <a:t> ).</a:t>
            </a:r>
          </a:p>
          <a:p>
            <a:br>
              <a:rPr lang="el-GR" sz="1200" dirty="0"/>
            </a:br>
            <a:r>
              <a:rPr lang="el-GR" sz="1200" dirty="0"/>
              <a:t>Σύμφωνα με τον </a:t>
            </a:r>
            <a:r>
              <a:rPr lang="el-GR" sz="1200" dirty="0" err="1"/>
              <a:t>Lesky</a:t>
            </a:r>
            <a:r>
              <a:rPr lang="el-GR" sz="1200" dirty="0"/>
              <a:t>, ο Αριστοτέλης με τον όρο “ </a:t>
            </a:r>
            <a:r>
              <a:rPr lang="el-GR" sz="1200" dirty="0" err="1"/>
              <a:t>σατυρικόν</a:t>
            </a:r>
            <a:r>
              <a:rPr lang="el-GR" sz="1200" dirty="0"/>
              <a:t> ” δεν εννοεί το Σατυρικό Δράμα, </a:t>
            </a:r>
            <a:r>
              <a:rPr lang="el-GR" sz="1200" u="sng" dirty="0"/>
              <a:t>αλλά τις </a:t>
            </a:r>
            <a:r>
              <a:rPr lang="el-GR" sz="1200" u="sng" dirty="0" err="1"/>
              <a:t>σατυρόμορφες</a:t>
            </a:r>
            <a:r>
              <a:rPr lang="el-GR" sz="1200" u="sng" dirty="0"/>
              <a:t> </a:t>
            </a:r>
            <a:r>
              <a:rPr lang="el-GR" sz="1200" u="sng" dirty="0" err="1"/>
              <a:t>προβαθμίδες</a:t>
            </a:r>
            <a:r>
              <a:rPr lang="el-GR" sz="1200" u="sng" dirty="0"/>
              <a:t> του</a:t>
            </a:r>
            <a:r>
              <a:rPr lang="el-GR" sz="1200" dirty="0"/>
              <a:t>.</a:t>
            </a:r>
          </a:p>
          <a:p>
            <a:endParaRPr lang="el-GR" sz="1200" dirty="0"/>
          </a:p>
          <a:p>
            <a:r>
              <a:rPr lang="el-GR" sz="1200" dirty="0"/>
              <a:t>Το </a:t>
            </a:r>
            <a:r>
              <a:rPr lang="el-GR" sz="1200" u="sng" dirty="0"/>
              <a:t>λεξικό </a:t>
            </a:r>
            <a:r>
              <a:rPr lang="el-GR" sz="1200" i="1" u="sng" dirty="0"/>
              <a:t>Σούδα</a:t>
            </a:r>
            <a:r>
              <a:rPr lang="el-GR" sz="1200" dirty="0"/>
              <a:t> κατονομάζει τον </a:t>
            </a:r>
            <a:r>
              <a:rPr lang="el-GR" sz="1200" b="1" dirty="0"/>
              <a:t>Αρίωνα</a:t>
            </a:r>
            <a:r>
              <a:rPr lang="el-GR" sz="1200" dirty="0"/>
              <a:t> ως </a:t>
            </a:r>
            <a:r>
              <a:rPr lang="el-GR" sz="1200" i="1" u="sng" dirty="0" err="1"/>
              <a:t>εὑρετὴν</a:t>
            </a:r>
            <a:r>
              <a:rPr lang="el-GR" sz="1200" i="1" u="sng" dirty="0"/>
              <a:t> </a:t>
            </a:r>
            <a:r>
              <a:rPr lang="el-GR" sz="1200" i="1" u="sng" dirty="0" err="1"/>
              <a:t>τοῦ</a:t>
            </a:r>
            <a:r>
              <a:rPr lang="el-GR" sz="1200" i="1" u="sng" dirty="0"/>
              <a:t> </a:t>
            </a:r>
            <a:r>
              <a:rPr lang="el-GR" sz="1200" i="1" u="sng" dirty="0" err="1"/>
              <a:t>τραγικοῦ</a:t>
            </a:r>
            <a:r>
              <a:rPr lang="el-GR" sz="1200" i="1" u="sng" dirty="0"/>
              <a:t> τρόπου</a:t>
            </a:r>
            <a:r>
              <a:rPr lang="el-GR" sz="1200" dirty="0"/>
              <a:t>. Πρώτος αυτός τραγούδησε διθύραμβο, παρουσίασε χορό και </a:t>
            </a:r>
            <a:r>
              <a:rPr lang="el-GR" sz="1200" u="sng" dirty="0"/>
              <a:t>παρουσίασε Σατύρους που </a:t>
            </a:r>
            <a:r>
              <a:rPr lang="el-GR" sz="1200" u="sng" dirty="0" err="1"/>
              <a:t>απάγγελαν</a:t>
            </a:r>
            <a:r>
              <a:rPr lang="el-GR" sz="1200" u="sng" dirty="0"/>
              <a:t> έμμετρα</a:t>
            </a:r>
            <a:r>
              <a:rPr lang="el-GR" sz="1200" dirty="0"/>
              <a:t>. </a:t>
            </a:r>
          </a:p>
          <a:p>
            <a:br>
              <a:rPr lang="el-GR" sz="1200" dirty="0"/>
            </a:br>
            <a:r>
              <a:rPr lang="el-GR" sz="1200" dirty="0"/>
              <a:t>Αρίων → δεν ήταν ο ευρετής του διθυράμβου! Απλώς τον μετέτρεψε σε </a:t>
            </a:r>
            <a:r>
              <a:rPr lang="el-GR" sz="1200" dirty="0" err="1"/>
              <a:t>χορικολυρικό</a:t>
            </a:r>
            <a:r>
              <a:rPr lang="el-GR" sz="1200" dirty="0"/>
              <a:t> καλλιτεχνικό είδος. </a:t>
            </a:r>
            <a:r>
              <a:rPr lang="el-GR" sz="1200" b="1" dirty="0"/>
              <a:t>Επομένως</a:t>
            </a:r>
            <a:r>
              <a:rPr lang="el-GR" sz="1200" dirty="0"/>
              <a:t>: η ένωση </a:t>
            </a:r>
            <a:r>
              <a:rPr lang="el-GR" sz="1200" i="1" dirty="0"/>
              <a:t>διθυράμβου</a:t>
            </a:r>
            <a:r>
              <a:rPr lang="el-GR" sz="1200" dirty="0"/>
              <a:t> με το </a:t>
            </a:r>
            <a:r>
              <a:rPr lang="el-GR" sz="1200" i="1" dirty="0"/>
              <a:t>σατυρικό</a:t>
            </a:r>
            <a:r>
              <a:rPr lang="el-GR" sz="1200" dirty="0"/>
              <a:t> ( χοροί Σατύρων ) αιτιολογεί πλήρως την παράλληλη αναφορά του Αριστοτέλη σε </a:t>
            </a:r>
            <a:r>
              <a:rPr lang="el-GR" sz="1200" i="1" dirty="0" err="1"/>
              <a:t>σατυρικόν</a:t>
            </a:r>
            <a:r>
              <a:rPr lang="el-GR" sz="1200" dirty="0"/>
              <a:t> και </a:t>
            </a:r>
            <a:r>
              <a:rPr lang="el-GR" sz="1200" i="1" dirty="0"/>
              <a:t>διθύραμβο.</a:t>
            </a:r>
            <a:r>
              <a:rPr lang="el-GR" sz="1200" dirty="0"/>
              <a:t> </a:t>
            </a:r>
          </a:p>
          <a:p>
            <a:br>
              <a:rPr lang="el-GR" sz="1200" dirty="0"/>
            </a:br>
            <a:endParaRPr lang="el-GR"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6186309"/>
          </a:xfrm>
          <a:prstGeom prst="rect">
            <a:avLst/>
          </a:prstGeom>
          <a:blipFill>
            <a:blip r:embed="rId2" cstate="print"/>
            <a:tile tx="0" ty="0" sx="100000" sy="100000" flip="none" algn="tl"/>
          </a:blipFill>
        </p:spPr>
        <p:txBody>
          <a:bodyPr wrap="square">
            <a:spAutoFit/>
          </a:bodyPr>
          <a:lstStyle/>
          <a:p>
            <a:pPr algn="ctr"/>
            <a:r>
              <a:rPr lang="el-GR" b="1" dirty="0">
                <a:latin typeface="Segoe Print" pitchFamily="2" charset="0"/>
              </a:rPr>
              <a:t>Τύραννος = σφετεριστής</a:t>
            </a:r>
            <a:r>
              <a:rPr lang="el-GR" dirty="0">
                <a:latin typeface="Segoe Print" pitchFamily="2" charset="0"/>
              </a:rPr>
              <a:t> </a:t>
            </a:r>
          </a:p>
          <a:p>
            <a:pPr algn="just"/>
            <a:endParaRPr lang="el-GR" sz="1400" dirty="0"/>
          </a:p>
          <a:p>
            <a:pPr algn="just"/>
            <a:r>
              <a:rPr lang="el-GR" sz="1400" dirty="0"/>
              <a:t>στ. 408: “ </a:t>
            </a:r>
            <a:r>
              <a:rPr lang="el-GR" sz="1400" dirty="0" err="1"/>
              <a:t>εἰ</a:t>
            </a:r>
            <a:r>
              <a:rPr lang="el-GR" sz="1400" dirty="0"/>
              <a:t> </a:t>
            </a:r>
            <a:r>
              <a:rPr lang="el-GR" sz="1400" dirty="0" err="1"/>
              <a:t>καὶ</a:t>
            </a:r>
            <a:r>
              <a:rPr lang="el-GR" sz="1400" dirty="0"/>
              <a:t> </a:t>
            </a:r>
            <a:r>
              <a:rPr lang="el-GR" sz="1400" dirty="0" err="1"/>
              <a:t>τυραννεῖς</a:t>
            </a:r>
            <a:r>
              <a:rPr lang="el-GR" sz="1400" dirty="0"/>
              <a:t> </a:t>
            </a:r>
            <a:r>
              <a:rPr lang="el-GR" sz="1400" dirty="0" err="1"/>
              <a:t>ἐξισωτέον</a:t>
            </a:r>
            <a:r>
              <a:rPr lang="el-GR" sz="1400" dirty="0"/>
              <a:t> </a:t>
            </a:r>
            <a:r>
              <a:rPr lang="el-GR" sz="1400" dirty="0" err="1"/>
              <a:t>τὸ</a:t>
            </a:r>
            <a:r>
              <a:rPr lang="el-GR" sz="1400" dirty="0"/>
              <a:t> </a:t>
            </a:r>
            <a:r>
              <a:rPr lang="el-GR" sz="1400" dirty="0" err="1"/>
              <a:t>γοῦν</a:t>
            </a:r>
            <a:r>
              <a:rPr lang="el-GR" sz="1400" dirty="0"/>
              <a:t> </a:t>
            </a:r>
            <a:r>
              <a:rPr lang="el-GR" sz="1400" dirty="0" err="1"/>
              <a:t>ἴσ᾽</a:t>
            </a:r>
            <a:r>
              <a:rPr lang="el-GR" sz="1400" dirty="0"/>
              <a:t> </a:t>
            </a:r>
            <a:r>
              <a:rPr lang="el-GR" sz="1400" dirty="0" err="1"/>
              <a:t>ἀντιλέξαι</a:t>
            </a:r>
            <a:r>
              <a:rPr lang="el-GR" sz="1400" dirty="0"/>
              <a:t>” → </a:t>
            </a:r>
            <a:r>
              <a:rPr lang="el-GR" sz="1400" u="sng" dirty="0"/>
              <a:t>ο Τειρεσίας απευθυνόμενος προς τον Οιδίποδα του λέει πως, αν και κατέχει την εξουσία, ο ίδιος έχει το δικαίωμα να μιλήσει</a:t>
            </a:r>
            <a:r>
              <a:rPr lang="el-GR" sz="1400" dirty="0"/>
              <a:t>.</a:t>
            </a:r>
          </a:p>
          <a:p>
            <a:pPr algn="just"/>
            <a:br>
              <a:rPr lang="el-GR" sz="1400" dirty="0"/>
            </a:br>
            <a:endParaRPr lang="el-GR" sz="1400" dirty="0"/>
          </a:p>
          <a:p>
            <a:pPr algn="just"/>
            <a:r>
              <a:rPr lang="el-GR" sz="1400" dirty="0"/>
              <a:t>στ. 219: “</a:t>
            </a:r>
            <a:r>
              <a:rPr lang="el-GR" sz="1400" dirty="0" err="1"/>
              <a:t>ἁγὼ</a:t>
            </a:r>
            <a:r>
              <a:rPr lang="el-GR" sz="1400" dirty="0"/>
              <a:t> ξένος </a:t>
            </a:r>
            <a:r>
              <a:rPr lang="el-GR" sz="1400" dirty="0" err="1"/>
              <a:t>μὲν</a:t>
            </a:r>
            <a:r>
              <a:rPr lang="el-GR" sz="1400" dirty="0"/>
              <a:t> </a:t>
            </a:r>
            <a:r>
              <a:rPr lang="el-GR" sz="1400" dirty="0" err="1"/>
              <a:t>τοῦ</a:t>
            </a:r>
            <a:r>
              <a:rPr lang="el-GR" sz="1400" dirty="0"/>
              <a:t> λόγου </a:t>
            </a:r>
            <a:r>
              <a:rPr lang="el-GR" sz="1400" dirty="0" err="1"/>
              <a:t>τοῦδ᾽</a:t>
            </a:r>
            <a:r>
              <a:rPr lang="el-GR" sz="1400" dirty="0"/>
              <a:t> </a:t>
            </a:r>
            <a:r>
              <a:rPr lang="el-GR" sz="1400" dirty="0" err="1"/>
              <a:t>ἐξερῶ</a:t>
            </a:r>
            <a:r>
              <a:rPr lang="el-GR" sz="1400" dirty="0"/>
              <a:t>” → </a:t>
            </a:r>
            <a:r>
              <a:rPr lang="el-GR" sz="1400" u="sng" dirty="0"/>
              <a:t>ο Οιδίπους μιλώντας στους Θηβαίους πολίτες παραδέχεται ότι είναι ξένος. </a:t>
            </a:r>
            <a:r>
              <a:rPr lang="el-GR" sz="1400" b="1" u="sng" dirty="0"/>
              <a:t>Συνεπώς </a:t>
            </a:r>
            <a:r>
              <a:rPr lang="el-GR" sz="1400" u="sng" dirty="0"/>
              <a:t>→ </a:t>
            </a:r>
            <a:r>
              <a:rPr lang="el-GR" sz="1400" b="1" u="sng" dirty="0"/>
              <a:t>σφετεριστής</a:t>
            </a:r>
            <a:r>
              <a:rPr lang="el-GR" sz="1400" u="sng" dirty="0"/>
              <a:t>, αφού - έστω και εν άγνοια του - δολοφόνησε τον νόμιμο βασιλιά και κατέλαβε τον θρόνο</a:t>
            </a:r>
            <a:r>
              <a:rPr lang="el-GR" sz="1400" dirty="0"/>
              <a:t>.</a:t>
            </a:r>
          </a:p>
          <a:p>
            <a:pPr algn="just"/>
            <a:br>
              <a:rPr lang="el-GR" sz="1400" dirty="0"/>
            </a:br>
            <a:r>
              <a:rPr lang="el-GR" sz="1400" dirty="0"/>
              <a:t>“στ. 512 - 513: “</a:t>
            </a:r>
            <a:r>
              <a:rPr lang="el-GR" sz="1400" dirty="0" err="1"/>
              <a:t>φρενὸς</a:t>
            </a:r>
            <a:r>
              <a:rPr lang="el-GR" sz="1400" dirty="0"/>
              <a:t> </a:t>
            </a:r>
            <a:r>
              <a:rPr lang="el-GR" sz="1400" dirty="0" err="1"/>
              <a:t>οὔποτ᾽</a:t>
            </a:r>
            <a:r>
              <a:rPr lang="el-GR" sz="1400" dirty="0"/>
              <a:t> </a:t>
            </a:r>
            <a:r>
              <a:rPr lang="el-GR" sz="1400" dirty="0" err="1"/>
              <a:t>ὀφλήσει</a:t>
            </a:r>
            <a:r>
              <a:rPr lang="el-GR" sz="1400" dirty="0"/>
              <a:t> </a:t>
            </a:r>
            <a:r>
              <a:rPr lang="el-GR" sz="1400" dirty="0" err="1"/>
              <a:t>κακίαν</a:t>
            </a:r>
            <a:r>
              <a:rPr lang="el-GR" sz="1400" dirty="0"/>
              <a:t>. </a:t>
            </a:r>
            <a:r>
              <a:rPr lang="el-GR" sz="1400" dirty="0" err="1"/>
              <a:t>ἄνδρες</a:t>
            </a:r>
            <a:r>
              <a:rPr lang="el-GR" sz="1400" dirty="0"/>
              <a:t> </a:t>
            </a:r>
            <a:r>
              <a:rPr lang="el-GR" sz="1400" dirty="0" err="1"/>
              <a:t>πολῖται</a:t>
            </a:r>
            <a:r>
              <a:rPr lang="el-GR" sz="1400" dirty="0"/>
              <a:t>, </a:t>
            </a:r>
            <a:r>
              <a:rPr lang="el-GR" sz="1400" dirty="0" err="1"/>
              <a:t>δείν᾽</a:t>
            </a:r>
            <a:r>
              <a:rPr lang="el-GR" sz="1400" dirty="0"/>
              <a:t> </a:t>
            </a:r>
            <a:r>
              <a:rPr lang="el-GR" sz="1400" dirty="0" err="1"/>
              <a:t>ἔπη</a:t>
            </a:r>
            <a:r>
              <a:rPr lang="el-GR" sz="1400" dirty="0"/>
              <a:t> </a:t>
            </a:r>
            <a:r>
              <a:rPr lang="el-GR" sz="1400" dirty="0" err="1"/>
              <a:t>πεπυσμένος</a:t>
            </a:r>
            <a:r>
              <a:rPr lang="el-GR" sz="1400" dirty="0"/>
              <a:t> </a:t>
            </a:r>
            <a:r>
              <a:rPr lang="el-GR" sz="1400" dirty="0" err="1"/>
              <a:t>κατηγορεῖν</a:t>
            </a:r>
            <a:r>
              <a:rPr lang="el-GR" sz="1400" dirty="0"/>
              <a:t> μου </a:t>
            </a:r>
            <a:r>
              <a:rPr lang="el-GR" sz="1400" dirty="0" err="1"/>
              <a:t>τὸν</a:t>
            </a:r>
            <a:r>
              <a:rPr lang="el-GR" sz="1400" dirty="0"/>
              <a:t> </a:t>
            </a:r>
            <a:r>
              <a:rPr lang="el-GR" sz="1400" dirty="0" err="1"/>
              <a:t>τύραννον</a:t>
            </a:r>
            <a:r>
              <a:rPr lang="el-GR" sz="1400" dirty="0"/>
              <a:t> </a:t>
            </a:r>
            <a:r>
              <a:rPr lang="el-GR" sz="1400" dirty="0" err="1"/>
              <a:t>Οἰδίπουν</a:t>
            </a:r>
            <a:r>
              <a:rPr lang="el-GR" sz="1400" dirty="0"/>
              <a:t>” → </a:t>
            </a:r>
            <a:r>
              <a:rPr lang="el-GR" sz="1400" u="sng" dirty="0"/>
              <a:t>ο Κρέων απευθυνόμενος στον </a:t>
            </a:r>
            <a:r>
              <a:rPr lang="el-GR" sz="1400" i="1" u="sng" dirty="0"/>
              <a:t>Χορό</a:t>
            </a:r>
            <a:r>
              <a:rPr lang="el-GR" sz="1400" u="sng" dirty="0"/>
              <a:t> λέει πως έχει πληροφορηθεί τις κατηγορίες που εξαπολύει εις βάρος του ο “τύραννος</a:t>
            </a:r>
            <a:r>
              <a:rPr lang="el-GR" sz="1400" dirty="0"/>
              <a:t>”.</a:t>
            </a:r>
          </a:p>
          <a:p>
            <a:pPr algn="just"/>
            <a:endParaRPr lang="el-GR" sz="1400" dirty="0"/>
          </a:p>
          <a:p>
            <a:pPr algn="just"/>
            <a:br>
              <a:rPr lang="el-GR" sz="1400" dirty="0"/>
            </a:br>
            <a:r>
              <a:rPr lang="el-GR" sz="1400" dirty="0"/>
              <a:t>στ. 588: “</a:t>
            </a:r>
            <a:r>
              <a:rPr lang="el-GR" sz="1400" dirty="0" err="1"/>
              <a:t>ἐγὼ</a:t>
            </a:r>
            <a:r>
              <a:rPr lang="el-GR" sz="1400" dirty="0"/>
              <a:t> </a:t>
            </a:r>
            <a:r>
              <a:rPr lang="el-GR" sz="1400" dirty="0" err="1"/>
              <a:t>μὲν</a:t>
            </a:r>
            <a:r>
              <a:rPr lang="el-GR" sz="1400" dirty="0"/>
              <a:t> </a:t>
            </a:r>
            <a:r>
              <a:rPr lang="el-GR" sz="1400" dirty="0" err="1"/>
              <a:t>οὖν</a:t>
            </a:r>
            <a:r>
              <a:rPr lang="el-GR" sz="1400" dirty="0"/>
              <a:t> </a:t>
            </a:r>
            <a:r>
              <a:rPr lang="el-GR" sz="1400" dirty="0" err="1"/>
              <a:t>οὔτ᾽</a:t>
            </a:r>
            <a:r>
              <a:rPr lang="el-GR" sz="1400" dirty="0"/>
              <a:t> </a:t>
            </a:r>
            <a:r>
              <a:rPr lang="el-GR" sz="1400" dirty="0" err="1"/>
              <a:t>αὐτὸς</a:t>
            </a:r>
            <a:r>
              <a:rPr lang="el-GR" sz="1400" dirty="0"/>
              <a:t> </a:t>
            </a:r>
            <a:r>
              <a:rPr lang="el-GR" sz="1400" dirty="0" err="1"/>
              <a:t>ἱμείρων</a:t>
            </a:r>
            <a:r>
              <a:rPr lang="el-GR" sz="1400" dirty="0"/>
              <a:t> </a:t>
            </a:r>
            <a:r>
              <a:rPr lang="el-GR" sz="1400" dirty="0" err="1"/>
              <a:t>ἔφυν</a:t>
            </a:r>
            <a:r>
              <a:rPr lang="el-GR" sz="1400" dirty="0"/>
              <a:t> τύραννος </a:t>
            </a:r>
            <a:r>
              <a:rPr lang="el-GR" sz="1400" dirty="0" err="1"/>
              <a:t>εἶναι</a:t>
            </a:r>
            <a:r>
              <a:rPr lang="el-GR" sz="1400" dirty="0"/>
              <a:t> </a:t>
            </a:r>
            <a:r>
              <a:rPr lang="el-GR" sz="1400" dirty="0" err="1"/>
              <a:t>μᾶλλον</a:t>
            </a:r>
            <a:r>
              <a:rPr lang="el-GR" sz="1400" dirty="0"/>
              <a:t> ἢ </a:t>
            </a:r>
            <a:r>
              <a:rPr lang="el-GR" sz="1400" dirty="0" err="1"/>
              <a:t>τύραννα</a:t>
            </a:r>
            <a:r>
              <a:rPr lang="el-GR" sz="1400" dirty="0"/>
              <a:t> </a:t>
            </a:r>
            <a:r>
              <a:rPr lang="el-GR" sz="1400" dirty="0" err="1"/>
              <a:t>δρᾶν</a:t>
            </a:r>
            <a:r>
              <a:rPr lang="el-GR" sz="1400" dirty="0"/>
              <a:t>,” → </a:t>
            </a:r>
            <a:r>
              <a:rPr lang="el-GR" sz="1400" u="sng" dirty="0"/>
              <a:t>ο Κρέων λέει στον Οιδίποδα πως δεν έχει καμία πρόθεση να κυβερνήσει τυραννικά ή να γίνει τύραννος</a:t>
            </a:r>
            <a:r>
              <a:rPr lang="el-GR" sz="1400" dirty="0"/>
              <a:t>.</a:t>
            </a:r>
          </a:p>
          <a:p>
            <a:pPr algn="just"/>
            <a:br>
              <a:rPr lang="el-GR" sz="1400" dirty="0"/>
            </a:br>
            <a:r>
              <a:rPr lang="el-GR" sz="1400" dirty="0"/>
              <a:t>στ. 798-799: “</a:t>
            </a:r>
            <a:r>
              <a:rPr lang="el-GR" sz="1400" dirty="0" err="1"/>
              <a:t>σὺ</a:t>
            </a:r>
            <a:r>
              <a:rPr lang="el-GR" sz="1400" dirty="0"/>
              <a:t> </a:t>
            </a:r>
            <a:r>
              <a:rPr lang="el-GR" sz="1400" dirty="0" err="1"/>
              <a:t>τὸν</a:t>
            </a:r>
            <a:r>
              <a:rPr lang="el-GR" sz="1400" dirty="0"/>
              <a:t> </a:t>
            </a:r>
            <a:r>
              <a:rPr lang="el-GR" sz="1400" dirty="0" err="1"/>
              <a:t>τύραννον</a:t>
            </a:r>
            <a:r>
              <a:rPr lang="el-GR" sz="1400" dirty="0"/>
              <a:t> </a:t>
            </a:r>
            <a:r>
              <a:rPr lang="el-GR" sz="1400" dirty="0" err="1"/>
              <a:t>τοῦτον</a:t>
            </a:r>
            <a:r>
              <a:rPr lang="el-GR" sz="1400" dirty="0"/>
              <a:t> </a:t>
            </a:r>
            <a:r>
              <a:rPr lang="el-GR" sz="1400" dirty="0" err="1"/>
              <a:t>ὄλλυσθαι</a:t>
            </a:r>
            <a:r>
              <a:rPr lang="el-GR" sz="1400" dirty="0"/>
              <a:t> λέγεις” ( Οιδίπους ) → </a:t>
            </a:r>
            <a:r>
              <a:rPr lang="el-GR" sz="1400" u="sng" dirty="0"/>
              <a:t>απευθυνόμενος στην Ιοκάστη ο Οιδίπους αναφέρει πως στον δρόμο από την Κόρινθο για τη Θήβα σκότωσε τον προηγούμενο “τύραννο</a:t>
            </a:r>
            <a:r>
              <a:rPr lang="el-GR" sz="1400" dirty="0"/>
              <a:t>”. </a:t>
            </a:r>
          </a:p>
          <a:p>
            <a:pPr algn="just"/>
            <a:endParaRPr lang="el-GR" sz="1400" dirty="0"/>
          </a:p>
          <a:p>
            <a:r>
              <a:rPr lang="el-GR" sz="1400" i="1" dirty="0"/>
              <a:t>Χορός</a:t>
            </a:r>
            <a:r>
              <a:rPr lang="el-GR" sz="1400" dirty="0"/>
              <a:t> → στ. 892: “</a:t>
            </a:r>
            <a:r>
              <a:rPr lang="el-GR" sz="1400" dirty="0" err="1"/>
              <a:t>ὕβρις</a:t>
            </a:r>
            <a:r>
              <a:rPr lang="el-GR" sz="1400" dirty="0"/>
              <a:t> φυτεύει </a:t>
            </a:r>
            <a:r>
              <a:rPr lang="el-GR" sz="1400" dirty="0" err="1"/>
              <a:t>τύραννον</a:t>
            </a:r>
            <a:r>
              <a:rPr lang="el-GR" sz="1400" dirty="0"/>
              <a:t>” (</a:t>
            </a:r>
            <a:r>
              <a:rPr lang="el-GR" sz="1400" i="1" dirty="0"/>
              <a:t> η αλαζονική συμπεριφορά σου δημιουργεί έναν τύραννο</a:t>
            </a:r>
            <a:r>
              <a:rPr lang="el-GR" sz="1400" dirty="0"/>
              <a:t> ). </a:t>
            </a:r>
            <a:r>
              <a:rPr lang="el-GR" sz="1400" i="1" dirty="0"/>
              <a:t>Χορός</a:t>
            </a:r>
            <a:r>
              <a:rPr lang="el-GR" sz="1400" dirty="0"/>
              <a:t> → αντιπρόσωπος της κοινωνίας! </a:t>
            </a:r>
          </a:p>
          <a:p>
            <a:pPr algn="just"/>
            <a:endParaRPr lang="el-GR" sz="1400" dirty="0"/>
          </a:p>
          <a:p>
            <a:br>
              <a:rPr lang="el-GR" sz="1400" dirty="0"/>
            </a:br>
            <a:endParaRPr lang="el-GR"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7017306"/>
          </a:xfrm>
          <a:prstGeom prst="rect">
            <a:avLst/>
          </a:prstGeom>
          <a:blipFill>
            <a:blip r:embed="rId2" cstate="print"/>
            <a:tile tx="0" ty="0" sx="100000" sy="100000" flip="none" algn="tl"/>
          </a:blipFill>
        </p:spPr>
        <p:txBody>
          <a:bodyPr wrap="square">
            <a:spAutoFit/>
          </a:bodyPr>
          <a:lstStyle/>
          <a:p>
            <a:pPr algn="ctr"/>
            <a:r>
              <a:rPr lang="el-GR" i="1" dirty="0"/>
              <a:t>Πολιτική διάσταση </a:t>
            </a:r>
            <a:r>
              <a:rPr lang="el-GR" i="1" dirty="0" err="1"/>
              <a:t>Οἰδίποδα</a:t>
            </a:r>
            <a:r>
              <a:rPr lang="el-GR" i="1" dirty="0"/>
              <a:t> τυράννου</a:t>
            </a:r>
            <a:endParaRPr lang="el-GR" dirty="0"/>
          </a:p>
          <a:p>
            <a:br>
              <a:rPr lang="el-GR" sz="1200" dirty="0"/>
            </a:br>
            <a:br>
              <a:rPr lang="el-GR" sz="1200" dirty="0"/>
            </a:br>
            <a:r>
              <a:rPr lang="el-GR" sz="1200" dirty="0"/>
              <a:t>Οιδίπους → </a:t>
            </a:r>
            <a:r>
              <a:rPr lang="el-GR" sz="1200" u="sng" dirty="0"/>
              <a:t>απεικονίζει τη σύγχρονη πολιτική πραγματικότητα της Αθήνας</a:t>
            </a:r>
            <a:r>
              <a:rPr lang="el-GR" sz="1200" dirty="0"/>
              <a:t>.</a:t>
            </a:r>
          </a:p>
          <a:p>
            <a:br>
              <a:rPr lang="el-GR" sz="1200" dirty="0"/>
            </a:br>
            <a:r>
              <a:rPr lang="el-GR" sz="1200" dirty="0"/>
              <a:t>Δηλιακή Συμμαχία → Αθηναϊκή Συμμαχία </a:t>
            </a:r>
          </a:p>
          <a:p>
            <a:br>
              <a:rPr lang="el-GR" sz="1200" dirty="0"/>
            </a:br>
            <a:r>
              <a:rPr lang="el-GR" sz="1200" i="1" dirty="0"/>
              <a:t>Αφενός</a:t>
            </a:r>
            <a:r>
              <a:rPr lang="el-GR" sz="1200" dirty="0"/>
              <a:t> → στη συνείδηση κάποιων συμμάχων η </a:t>
            </a:r>
            <a:r>
              <a:rPr lang="el-GR" sz="1200" b="1" dirty="0"/>
              <a:t>Αθήνα</a:t>
            </a:r>
            <a:r>
              <a:rPr lang="el-GR" sz="1200" dirty="0"/>
              <a:t> είναι ο </a:t>
            </a:r>
            <a:r>
              <a:rPr lang="el-GR" sz="1200" b="1" dirty="0"/>
              <a:t>νόμιμος εξουσιαστής</a:t>
            </a:r>
            <a:r>
              <a:rPr lang="el-GR" sz="1200" dirty="0"/>
              <a:t> της Συμμαχίας.</a:t>
            </a:r>
          </a:p>
          <a:p>
            <a:br>
              <a:rPr lang="el-GR" sz="1200" dirty="0"/>
            </a:br>
            <a:r>
              <a:rPr lang="el-GR" sz="1200" i="1" dirty="0"/>
              <a:t>Αφετέρου</a:t>
            </a:r>
            <a:r>
              <a:rPr lang="el-GR" sz="1200" dirty="0"/>
              <a:t> → </a:t>
            </a:r>
            <a:r>
              <a:rPr lang="el-GR" sz="1200" b="1" dirty="0"/>
              <a:t>στα μάτια κάποιων άλλων δεν είναι παρά </a:t>
            </a:r>
            <a:r>
              <a:rPr lang="el-GR" sz="1200" dirty="0"/>
              <a:t>ένας ηγεμόνας, </a:t>
            </a:r>
            <a:r>
              <a:rPr lang="el-GR" sz="1200" b="1" dirty="0"/>
              <a:t>ένας “τύραννος</a:t>
            </a:r>
            <a:r>
              <a:rPr lang="el-GR" sz="1200" dirty="0"/>
              <a:t>”.</a:t>
            </a:r>
          </a:p>
          <a:p>
            <a:br>
              <a:rPr lang="el-GR" sz="1200" dirty="0"/>
            </a:br>
            <a:r>
              <a:rPr lang="el-GR" sz="1200" dirty="0"/>
              <a:t>Περικλής στον Επιτάφιο: “τυραννίδα </a:t>
            </a:r>
            <a:r>
              <a:rPr lang="el-GR" sz="1200" dirty="0" err="1"/>
              <a:t>γὰρ</a:t>
            </a:r>
            <a:r>
              <a:rPr lang="el-GR" sz="1200" dirty="0"/>
              <a:t> </a:t>
            </a:r>
            <a:r>
              <a:rPr lang="el-GR" sz="1200" dirty="0" err="1"/>
              <a:t>ἤδη</a:t>
            </a:r>
            <a:r>
              <a:rPr lang="el-GR" sz="1200" dirty="0"/>
              <a:t> </a:t>
            </a:r>
            <a:r>
              <a:rPr lang="el-GR" sz="1200" dirty="0" err="1"/>
              <a:t>ἔχετε</a:t>
            </a:r>
            <a:r>
              <a:rPr lang="el-GR" sz="1200" dirty="0"/>
              <a:t> </a:t>
            </a:r>
            <a:r>
              <a:rPr lang="el-GR" sz="1200" dirty="0" err="1"/>
              <a:t>αὐτήν</a:t>
            </a:r>
            <a:r>
              <a:rPr lang="el-GR" sz="1200" dirty="0"/>
              <a:t>, </a:t>
            </a:r>
            <a:r>
              <a:rPr lang="el-GR" sz="1200" dirty="0" err="1"/>
              <a:t>ἥν</a:t>
            </a:r>
            <a:r>
              <a:rPr lang="el-GR" sz="1200" dirty="0"/>
              <a:t> </a:t>
            </a:r>
            <a:r>
              <a:rPr lang="el-GR" sz="1200" dirty="0" err="1"/>
              <a:t>λαβεῖν</a:t>
            </a:r>
            <a:r>
              <a:rPr lang="el-GR" sz="1200" dirty="0"/>
              <a:t> </a:t>
            </a:r>
            <a:r>
              <a:rPr lang="el-GR" sz="1200" dirty="0" err="1"/>
              <a:t>μὲν</a:t>
            </a:r>
            <a:r>
              <a:rPr lang="el-GR" sz="1200" dirty="0"/>
              <a:t> </a:t>
            </a:r>
            <a:r>
              <a:rPr lang="el-GR" sz="1200" dirty="0" err="1"/>
              <a:t>ἄδικον</a:t>
            </a:r>
            <a:r>
              <a:rPr lang="el-GR" sz="1200" dirty="0"/>
              <a:t> </a:t>
            </a:r>
            <a:r>
              <a:rPr lang="el-GR" sz="1200" dirty="0" err="1"/>
              <a:t>δοκεῖ</a:t>
            </a:r>
            <a:r>
              <a:rPr lang="el-GR" sz="1200" dirty="0"/>
              <a:t> </a:t>
            </a:r>
            <a:r>
              <a:rPr lang="el-GR" sz="1200" dirty="0" err="1"/>
              <a:t>εἶναι</a:t>
            </a:r>
            <a:r>
              <a:rPr lang="el-GR" sz="1200" dirty="0"/>
              <a:t>, </a:t>
            </a:r>
            <a:r>
              <a:rPr lang="el-GR" sz="1200" dirty="0" err="1"/>
              <a:t>ἀφεῖναι</a:t>
            </a:r>
            <a:r>
              <a:rPr lang="el-GR" sz="1200" dirty="0"/>
              <a:t> δ’ </a:t>
            </a:r>
            <a:r>
              <a:rPr lang="el-GR" sz="1200" dirty="0" err="1"/>
              <a:t>ἐπικίνδυνον</a:t>
            </a:r>
            <a:r>
              <a:rPr lang="el-GR" sz="1200" dirty="0"/>
              <a:t>, ( </a:t>
            </a:r>
            <a:r>
              <a:rPr lang="el-GR" sz="1200" dirty="0" err="1"/>
              <a:t>Θουκ</a:t>
            </a:r>
            <a:r>
              <a:rPr lang="el-GR" sz="1200" dirty="0"/>
              <a:t>. </a:t>
            </a:r>
            <a:r>
              <a:rPr lang="el-GR" sz="1200" i="1" dirty="0"/>
              <a:t>Ιστ</a:t>
            </a:r>
            <a:r>
              <a:rPr lang="el-GR" sz="1200" dirty="0"/>
              <a:t>. II,63,2 ) = </a:t>
            </a:r>
            <a:r>
              <a:rPr lang="el-GR" sz="1200" b="1" i="1" dirty="0"/>
              <a:t>την ηγεμονία αυτήν την αντιμετωπίζετε όπως το αξίωμα ενός τυράννου, το οποίο είναι άδικο να το αποκτήσει κάποιος, αλλά είναι και επικίνδυνο να το εγκαταλείψει</a:t>
            </a:r>
            <a:r>
              <a:rPr lang="el-GR" sz="1200" dirty="0"/>
              <a:t>.</a:t>
            </a:r>
          </a:p>
          <a:p>
            <a:br>
              <a:rPr lang="el-GR" sz="1200" dirty="0"/>
            </a:br>
            <a:r>
              <a:rPr lang="el-GR" sz="1200" dirty="0"/>
              <a:t>Εξωτερική πολιτική Αθήνας για Περικλή → “τυραννία”. Κακώς την απέκτησε, αλλά αφού το έκανε οφείλει να την προασπίσει με κάθε κόστος. </a:t>
            </a:r>
          </a:p>
          <a:p>
            <a:br>
              <a:rPr lang="el-GR" sz="1200" dirty="0"/>
            </a:br>
            <a:r>
              <a:rPr lang="el-GR" sz="1200" b="1" dirty="0"/>
              <a:t>Κορίνθιοι προς Σπαρτιάτες πριν το ξέσπασμα του Πελοποννησιακού Πολέμου</a:t>
            </a:r>
            <a:r>
              <a:rPr lang="el-GR" sz="1200" dirty="0"/>
              <a:t> →</a:t>
            </a:r>
          </a:p>
          <a:p>
            <a:endParaRPr lang="el-GR" sz="1200" dirty="0"/>
          </a:p>
          <a:p>
            <a:pPr>
              <a:buFont typeface="Wingdings" pitchFamily="2" charset="2"/>
              <a:buChar char="ü"/>
            </a:pPr>
            <a:r>
              <a:rPr lang="el-GR" sz="1200" dirty="0" err="1"/>
              <a:t>τύραννον</a:t>
            </a:r>
            <a:r>
              <a:rPr lang="el-GR" sz="1200" dirty="0"/>
              <a:t> </a:t>
            </a:r>
            <a:r>
              <a:rPr lang="el-GR" sz="1200" dirty="0" err="1"/>
              <a:t>δὲ</a:t>
            </a:r>
            <a:r>
              <a:rPr lang="el-GR" sz="1200" dirty="0"/>
              <a:t> </a:t>
            </a:r>
            <a:r>
              <a:rPr lang="el-GR" sz="1200" dirty="0" err="1"/>
              <a:t>ἐῶμεν</a:t>
            </a:r>
            <a:r>
              <a:rPr lang="el-GR" sz="1200" dirty="0"/>
              <a:t> </a:t>
            </a:r>
            <a:r>
              <a:rPr lang="el-GR" sz="1200" dirty="0" err="1"/>
              <a:t>ἐγκαθεστάναι</a:t>
            </a:r>
            <a:r>
              <a:rPr lang="el-GR" sz="1200" dirty="0"/>
              <a:t> </a:t>
            </a:r>
            <a:r>
              <a:rPr lang="el-GR" sz="1200" dirty="0" err="1"/>
              <a:t>πόλιν</a:t>
            </a:r>
            <a:r>
              <a:rPr lang="el-GR" sz="1200" dirty="0"/>
              <a:t> ( </a:t>
            </a:r>
            <a:r>
              <a:rPr lang="el-GR" sz="1200" dirty="0" err="1"/>
              <a:t>Θουκ</a:t>
            </a:r>
            <a:r>
              <a:rPr lang="el-GR" sz="1200" dirty="0"/>
              <a:t>. </a:t>
            </a:r>
            <a:r>
              <a:rPr lang="el-GR" sz="1200" i="1" dirty="0"/>
              <a:t>Ιστ</a:t>
            </a:r>
            <a:r>
              <a:rPr lang="el-GR" sz="1200" dirty="0"/>
              <a:t>. I,122,3 ) = </a:t>
            </a:r>
            <a:r>
              <a:rPr lang="el-GR" sz="1200" i="1" dirty="0"/>
              <a:t>κι εμείς αφήνουμε μία πόλη τυραννική πόλη να δημιουργείται</a:t>
            </a:r>
            <a:r>
              <a:rPr lang="el-GR" sz="1200" dirty="0"/>
              <a:t>.</a:t>
            </a:r>
          </a:p>
          <a:p>
            <a:br>
              <a:rPr lang="el-GR" sz="1200" dirty="0"/>
            </a:br>
            <a:r>
              <a:rPr lang="el-GR" sz="1200" b="1" dirty="0"/>
              <a:t>πρέσβης Αθήνας στη Σπάρτη </a:t>
            </a:r>
            <a:r>
              <a:rPr lang="el-GR" sz="1200" dirty="0"/>
              <a:t>→ </a:t>
            </a:r>
            <a:r>
              <a:rPr lang="el-GR" sz="1200" dirty="0" err="1"/>
              <a:t>καὶ</a:t>
            </a:r>
            <a:r>
              <a:rPr lang="el-GR" sz="1200" dirty="0"/>
              <a:t> </a:t>
            </a:r>
            <a:r>
              <a:rPr lang="el-GR" sz="1200" dirty="0" err="1"/>
              <a:t>γὰρ</a:t>
            </a:r>
            <a:r>
              <a:rPr lang="el-GR" sz="1200" dirty="0"/>
              <a:t> </a:t>
            </a:r>
            <a:r>
              <a:rPr lang="el-GR" sz="1200" dirty="0" err="1"/>
              <a:t>αὐτὴν</a:t>
            </a:r>
            <a:r>
              <a:rPr lang="el-GR" sz="1200" dirty="0"/>
              <a:t> (=</a:t>
            </a:r>
            <a:r>
              <a:rPr lang="el-GR" sz="1200" dirty="0" err="1"/>
              <a:t>τὴν</a:t>
            </a:r>
            <a:r>
              <a:rPr lang="el-GR" sz="1200" dirty="0"/>
              <a:t> </a:t>
            </a:r>
            <a:r>
              <a:rPr lang="el-GR" sz="1200" dirty="0" err="1"/>
              <a:t>ἀρχήν</a:t>
            </a:r>
            <a:r>
              <a:rPr lang="el-GR" sz="1200" dirty="0"/>
              <a:t>) </a:t>
            </a:r>
            <a:r>
              <a:rPr lang="el-GR" sz="1200" dirty="0" err="1"/>
              <a:t>τὴνδε</a:t>
            </a:r>
            <a:r>
              <a:rPr lang="el-GR" sz="1200" dirty="0"/>
              <a:t> </a:t>
            </a:r>
            <a:r>
              <a:rPr lang="el-GR" sz="1200" dirty="0" err="1"/>
              <a:t>ἐλάβομεν</a:t>
            </a:r>
            <a:r>
              <a:rPr lang="el-GR" sz="1200" dirty="0"/>
              <a:t> </a:t>
            </a:r>
            <a:r>
              <a:rPr lang="el-GR" sz="1200" dirty="0" err="1"/>
              <a:t>οὐ</a:t>
            </a:r>
            <a:r>
              <a:rPr lang="el-GR" sz="1200" dirty="0"/>
              <a:t> </a:t>
            </a:r>
            <a:r>
              <a:rPr lang="el-GR" sz="1200" dirty="0" err="1"/>
              <a:t>βιασάμενοι</a:t>
            </a:r>
            <a:r>
              <a:rPr lang="el-GR" sz="1200" dirty="0"/>
              <a:t>, </a:t>
            </a:r>
            <a:r>
              <a:rPr lang="el-GR" sz="1200" dirty="0" err="1"/>
              <a:t>ἀλλ</a:t>
            </a:r>
            <a:r>
              <a:rPr lang="el-GR" sz="1200" dirty="0"/>
              <a:t>’ </a:t>
            </a:r>
            <a:r>
              <a:rPr lang="el-GR" sz="1200" dirty="0" err="1"/>
              <a:t>ὑμῶν</a:t>
            </a:r>
            <a:r>
              <a:rPr lang="el-GR" sz="1200" dirty="0"/>
              <a:t> </a:t>
            </a:r>
            <a:r>
              <a:rPr lang="el-GR" sz="1200" dirty="0" err="1"/>
              <a:t>μὲν</a:t>
            </a:r>
            <a:r>
              <a:rPr lang="el-GR" sz="1200" dirty="0"/>
              <a:t> </a:t>
            </a:r>
            <a:r>
              <a:rPr lang="el-GR" sz="1200" dirty="0" err="1"/>
              <a:t>οὐκ</a:t>
            </a:r>
            <a:r>
              <a:rPr lang="el-GR" sz="1200" dirty="0"/>
              <a:t> </a:t>
            </a:r>
            <a:r>
              <a:rPr lang="el-GR" sz="1200" dirty="0" err="1"/>
              <a:t>ἐθελησάντων</a:t>
            </a:r>
            <a:r>
              <a:rPr lang="el-GR" sz="1200" dirty="0"/>
              <a:t> </a:t>
            </a:r>
            <a:r>
              <a:rPr lang="el-GR" sz="1200" dirty="0" err="1"/>
              <a:t>παραμεῖναι</a:t>
            </a:r>
            <a:r>
              <a:rPr lang="el-GR" sz="1200" dirty="0"/>
              <a:t> </a:t>
            </a:r>
            <a:r>
              <a:rPr lang="el-GR" sz="1200" dirty="0" err="1"/>
              <a:t>πρὸς</a:t>
            </a:r>
            <a:r>
              <a:rPr lang="el-GR" sz="1200" dirty="0"/>
              <a:t> </a:t>
            </a:r>
            <a:r>
              <a:rPr lang="el-GR" sz="1200" dirty="0" err="1"/>
              <a:t>τὰ</a:t>
            </a:r>
            <a:r>
              <a:rPr lang="el-GR" sz="1200" dirty="0"/>
              <a:t> </a:t>
            </a:r>
            <a:r>
              <a:rPr lang="el-GR" sz="1200" dirty="0" err="1"/>
              <a:t>ὑπόλοιπα</a:t>
            </a:r>
            <a:r>
              <a:rPr lang="el-GR" sz="1200" dirty="0"/>
              <a:t> </a:t>
            </a:r>
            <a:r>
              <a:rPr lang="el-GR" sz="1200" dirty="0" err="1"/>
              <a:t>τοῦ</a:t>
            </a:r>
            <a:r>
              <a:rPr lang="el-GR" sz="1200" dirty="0"/>
              <a:t> βαρβάρου ( </a:t>
            </a:r>
            <a:r>
              <a:rPr lang="el-GR" sz="1200" dirty="0" err="1"/>
              <a:t>Θουκ</a:t>
            </a:r>
            <a:r>
              <a:rPr lang="el-GR" sz="1200" dirty="0"/>
              <a:t>. </a:t>
            </a:r>
            <a:r>
              <a:rPr lang="el-GR" sz="1200" i="1" dirty="0"/>
              <a:t>Ιστ</a:t>
            </a:r>
            <a:r>
              <a:rPr lang="el-GR" sz="1200" dirty="0"/>
              <a:t>. I,75,2 ) = </a:t>
            </a:r>
            <a:r>
              <a:rPr lang="el-GR" sz="1200" b="1" i="1" dirty="0"/>
              <a:t>μα αυτήν την ηγεμονία (για την οποίαν μας κατηγορείτε) δεν την πήραμε εκβιάζοντας τους Έλληνες, αλλά διότι εσείς με δική σας απόφαση αποσυρθήκατε μετά τους Περσικούς πολέμους και δεν πήρατε μέρος στις μάχες που ακολούθησαν</a:t>
            </a:r>
            <a:r>
              <a:rPr lang="el-GR" sz="1200" dirty="0"/>
              <a:t>.</a:t>
            </a:r>
          </a:p>
          <a:p>
            <a:br>
              <a:rPr lang="el-GR" sz="1200" dirty="0"/>
            </a:br>
            <a:r>
              <a:rPr lang="el-GR" sz="1200" b="1" dirty="0"/>
              <a:t>Οιδίπους προς Κρέων και Τειρεσία</a:t>
            </a:r>
            <a:r>
              <a:rPr lang="el-GR" sz="1200" dirty="0"/>
              <a:t> →  “</a:t>
            </a:r>
            <a:r>
              <a:rPr lang="el-GR" sz="1200" i="1" dirty="0"/>
              <a:t>πόσο μίσος και πόσος φθόνος κρύβεται στις ψυχές των ανθρώπων, αν τώρα από αυτό εδώ το αξίωμα το οποίο η ίδια η πόλη της Θήβας μου το έδωσε ως ένα δώρο, κι όχι γιατί εγώ της το ζήτησα, αυτός εδώ ο Κρέων προσπαθεί να με εκδιώξει</a:t>
            </a:r>
            <a:r>
              <a:rPr lang="el-GR" sz="1200" dirty="0"/>
              <a:t>.”</a:t>
            </a:r>
          </a:p>
          <a:p>
            <a:br>
              <a:rPr lang="el-GR" sz="1200" dirty="0"/>
            </a:br>
            <a:endParaRPr lang="el-GR" sz="1200" dirty="0"/>
          </a:p>
          <a:p>
            <a:br>
              <a:rPr lang="el-GR" dirty="0"/>
            </a:b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useBgFill="1">
        <p:nvSpPr>
          <p:cNvPr id="2" name="1 - Τίτλος"/>
          <p:cNvSpPr>
            <a:spLocks noGrp="1"/>
          </p:cNvSpPr>
          <p:nvPr>
            <p:ph type="title"/>
          </p:nvPr>
        </p:nvSpPr>
        <p:spPr>
          <a:xfrm>
            <a:off x="0" y="5733256"/>
            <a:ext cx="6444208" cy="1124744"/>
          </a:xfrm>
        </p:spPr>
        <p:txBody>
          <a:bodyPr/>
          <a:lstStyle/>
          <a:p>
            <a:pPr algn="ctr"/>
            <a:r>
              <a:rPr lang="el-GR" dirty="0">
                <a:solidFill>
                  <a:schemeClr val="tx2">
                    <a:lumMod val="90000"/>
                    <a:lumOff val="10000"/>
                  </a:schemeClr>
                </a:solidFill>
                <a:latin typeface="Monotype Corsiva" pitchFamily="66" charset="0"/>
              </a:rPr>
              <a:t>Ευριπίδης </a:t>
            </a:r>
            <a:r>
              <a:rPr lang="el-GR" sz="3200" dirty="0">
                <a:latin typeface="Monotype Corsiva" pitchFamily="66" charset="0"/>
              </a:rPr>
              <a:t>( 485/4 - 406 )</a:t>
            </a:r>
            <a:endParaRPr lang="el-GR" sz="3200" dirty="0">
              <a:solidFill>
                <a:schemeClr val="tx2">
                  <a:lumMod val="90000"/>
                  <a:lumOff val="10000"/>
                </a:schemeClr>
              </a:solidFill>
              <a:latin typeface="Monotype Corsiva" pitchFamily="66" charset="0"/>
            </a:endParaRPr>
          </a:p>
        </p:txBody>
      </p:sp>
      <p:pic>
        <p:nvPicPr>
          <p:cNvPr id="5" name="4 - Θέση εικόνας" descr="1741089059363.jpg"/>
          <p:cNvPicPr>
            <a:picLocks noGrp="1" noChangeAspect="1"/>
          </p:cNvPicPr>
          <p:nvPr>
            <p:ph type="pic" idx="1"/>
          </p:nvPr>
        </p:nvPicPr>
        <p:blipFill>
          <a:blip r:embed="rId2" cstate="print"/>
          <a:srcRect t="22472" b="22472"/>
          <a:stretch>
            <a:fillRect/>
          </a:stretch>
        </p:blipFill>
        <p:spPr>
          <a:xfrm>
            <a:off x="0" y="0"/>
            <a:ext cx="6444208" cy="5733256"/>
          </a:xfrm>
        </p:spPr>
      </p:pic>
      <p:sp>
        <p:nvSpPr>
          <p:cNvPr id="4" name="3 - Θέση κειμένου"/>
          <p:cNvSpPr>
            <a:spLocks noGrp="1"/>
          </p:cNvSpPr>
          <p:nvPr>
            <p:ph type="body" sz="half" idx="2"/>
          </p:nvPr>
        </p:nvSpPr>
        <p:spPr>
          <a:xfrm>
            <a:off x="6462712" y="0"/>
            <a:ext cx="2681288" cy="6858000"/>
          </a:xfrm>
          <a:gradFill>
            <a:gsLst>
              <a:gs pos="0">
                <a:srgbClr val="FFEFD1"/>
              </a:gs>
              <a:gs pos="64999">
                <a:srgbClr val="F0EBD5"/>
              </a:gs>
              <a:gs pos="100000">
                <a:srgbClr val="D1C39F"/>
              </a:gs>
            </a:gsLst>
            <a:lin ang="5400000" scaled="0"/>
          </a:gradFill>
        </p:spPr>
        <p:txBody>
          <a:bodyPr>
            <a:normAutofit fontScale="85000" lnSpcReduction="20000"/>
          </a:bodyPr>
          <a:lstStyle/>
          <a:p>
            <a:pPr algn="just"/>
            <a:endParaRPr lang="el-GR" dirty="0">
              <a:solidFill>
                <a:schemeClr val="tx2"/>
              </a:solidFill>
            </a:endParaRPr>
          </a:p>
          <a:p>
            <a:pPr algn="just"/>
            <a:r>
              <a:rPr lang="el-GR" dirty="0">
                <a:solidFill>
                  <a:schemeClr val="tx2"/>
                </a:solidFill>
              </a:rPr>
              <a:t>Τόπος γέννησης: </a:t>
            </a:r>
            <a:r>
              <a:rPr lang="el-GR" b="1" dirty="0">
                <a:solidFill>
                  <a:schemeClr val="tx2"/>
                </a:solidFill>
              </a:rPr>
              <a:t>Σαλαμίνα</a:t>
            </a:r>
            <a:r>
              <a:rPr lang="el-GR" dirty="0">
                <a:solidFill>
                  <a:schemeClr val="tx2"/>
                </a:solidFill>
              </a:rPr>
              <a:t>. Εκεί διαθέτουν κτήμα οι γονείς του </a:t>
            </a:r>
            <a:r>
              <a:rPr lang="el-GR" dirty="0" err="1">
                <a:solidFill>
                  <a:schemeClr val="tx2"/>
                </a:solidFill>
              </a:rPr>
              <a:t>Μνήσαρχος</a:t>
            </a:r>
            <a:r>
              <a:rPr lang="el-GR" dirty="0">
                <a:solidFill>
                  <a:schemeClr val="tx2"/>
                </a:solidFill>
              </a:rPr>
              <a:t> και </a:t>
            </a:r>
            <a:r>
              <a:rPr lang="el-GR" dirty="0" err="1">
                <a:solidFill>
                  <a:schemeClr val="tx2"/>
                </a:solidFill>
              </a:rPr>
              <a:t>Κλειτώ</a:t>
            </a:r>
            <a:r>
              <a:rPr lang="el-GR" dirty="0">
                <a:solidFill>
                  <a:schemeClr val="tx2"/>
                </a:solidFill>
              </a:rPr>
              <a:t>.</a:t>
            </a:r>
          </a:p>
          <a:p>
            <a:pPr algn="just"/>
            <a:br>
              <a:rPr lang="el-GR" dirty="0">
                <a:solidFill>
                  <a:schemeClr val="tx2"/>
                </a:solidFill>
              </a:rPr>
            </a:br>
            <a:r>
              <a:rPr lang="el-GR" dirty="0">
                <a:solidFill>
                  <a:schemeClr val="tx2"/>
                </a:solidFill>
              </a:rPr>
              <a:t>Δεν διαθέτουμε πληροφορίες σχετικά με την ανάληψη κρατικών αξιωμάτων ή τη συμμετοχή σε εκστρατείες.</a:t>
            </a:r>
          </a:p>
          <a:p>
            <a:pPr algn="just"/>
            <a:br>
              <a:rPr lang="el-GR" dirty="0">
                <a:solidFill>
                  <a:schemeClr val="tx2"/>
                </a:solidFill>
              </a:rPr>
            </a:br>
            <a:r>
              <a:rPr lang="el-GR" dirty="0">
                <a:solidFill>
                  <a:schemeClr val="tx2"/>
                </a:solidFill>
              </a:rPr>
              <a:t>Ιστορίες σχετικά τον θάνατό του ( τον κατασπάραξαν σκυλιά στην αυλή του βασιλιά της Πέλλας, Αρχελάου ) → ανυπόστατες! </a:t>
            </a:r>
          </a:p>
          <a:p>
            <a:pPr algn="just"/>
            <a:br>
              <a:rPr lang="el-GR" dirty="0">
                <a:solidFill>
                  <a:schemeClr val="tx2"/>
                </a:solidFill>
              </a:rPr>
            </a:br>
            <a:r>
              <a:rPr lang="el-GR" b="1" dirty="0">
                <a:solidFill>
                  <a:schemeClr val="tx2"/>
                </a:solidFill>
              </a:rPr>
              <a:t>406 </a:t>
            </a:r>
            <a:r>
              <a:rPr lang="el-GR" dirty="0">
                <a:solidFill>
                  <a:schemeClr val="tx2"/>
                </a:solidFill>
              </a:rPr>
              <a:t>→ στον </a:t>
            </a:r>
            <a:r>
              <a:rPr lang="el-GR" i="1" dirty="0" err="1">
                <a:solidFill>
                  <a:schemeClr val="tx2"/>
                </a:solidFill>
              </a:rPr>
              <a:t>προάγωνα</a:t>
            </a:r>
            <a:r>
              <a:rPr lang="el-GR" dirty="0">
                <a:solidFill>
                  <a:schemeClr val="tx2"/>
                </a:solidFill>
              </a:rPr>
              <a:t> των </a:t>
            </a:r>
            <a:r>
              <a:rPr lang="el-GR" i="1" dirty="0">
                <a:solidFill>
                  <a:schemeClr val="tx2"/>
                </a:solidFill>
              </a:rPr>
              <a:t>Μεγάλων</a:t>
            </a:r>
            <a:r>
              <a:rPr lang="el-GR" dirty="0">
                <a:solidFill>
                  <a:schemeClr val="tx2"/>
                </a:solidFill>
              </a:rPr>
              <a:t> </a:t>
            </a:r>
            <a:r>
              <a:rPr lang="el-GR" i="1" dirty="0">
                <a:solidFill>
                  <a:schemeClr val="tx2"/>
                </a:solidFill>
              </a:rPr>
              <a:t>Διονυσίων</a:t>
            </a:r>
            <a:r>
              <a:rPr lang="el-GR" dirty="0">
                <a:solidFill>
                  <a:schemeClr val="tx2"/>
                </a:solidFill>
              </a:rPr>
              <a:t>, ο Σοφοκλής εμφανίζει τον </a:t>
            </a:r>
            <a:r>
              <a:rPr lang="el-GR" i="1" dirty="0">
                <a:solidFill>
                  <a:schemeClr val="tx2"/>
                </a:solidFill>
              </a:rPr>
              <a:t>Χορό</a:t>
            </a:r>
            <a:r>
              <a:rPr lang="el-GR" dirty="0">
                <a:solidFill>
                  <a:schemeClr val="tx2"/>
                </a:solidFill>
              </a:rPr>
              <a:t> του αστεφάνωτο και μαυροφορεμένο, ως ένδειξη πένθους για τον θάνατο του Ευριπίδη!</a:t>
            </a:r>
          </a:p>
          <a:p>
            <a:pPr algn="just"/>
            <a:br>
              <a:rPr lang="el-GR" dirty="0">
                <a:solidFill>
                  <a:schemeClr val="tx2"/>
                </a:solidFill>
              </a:rPr>
            </a:br>
            <a:r>
              <a:rPr lang="el-GR" dirty="0">
                <a:solidFill>
                  <a:schemeClr val="tx2"/>
                </a:solidFill>
              </a:rPr>
              <a:t>Το έτος γέννησης του Ευριπίδη, σημειώνει την πρώτη νίκη του ο Αισχύλος ( με επιφυλάξεις ).</a:t>
            </a:r>
          </a:p>
          <a:p>
            <a:pPr algn="just"/>
            <a:br>
              <a:rPr lang="el-GR" dirty="0">
                <a:solidFill>
                  <a:schemeClr val="tx2"/>
                </a:solidFill>
              </a:rPr>
            </a:br>
            <a:r>
              <a:rPr lang="el-GR" b="1" dirty="0">
                <a:solidFill>
                  <a:schemeClr val="tx2"/>
                </a:solidFill>
              </a:rPr>
              <a:t>Δεν</a:t>
            </a:r>
            <a:r>
              <a:rPr lang="el-GR" dirty="0">
                <a:solidFill>
                  <a:schemeClr val="tx2"/>
                </a:solidFill>
              </a:rPr>
              <a:t> μαθητεύει δίπλα σε σοφιστές! Όταν η σοφιστική διαδίδεται ευρύτατα στα μέσα του αιώνα, ο Ευριπίδης βρίσκεται ήδη στην ακμή της ποιητικής παραγωγής του. Άρα → επηρεάζεται, δεν μαθητεύει.</a:t>
            </a:r>
          </a:p>
          <a:p>
            <a:br>
              <a:rPr lang="el-GR" dirty="0">
                <a:solidFill>
                  <a:schemeClr val="tx2"/>
                </a:solidFill>
              </a:rPr>
            </a:br>
            <a:r>
              <a:rPr lang="el-GR" dirty="0">
                <a:solidFill>
                  <a:schemeClr val="tx2"/>
                </a:solidFill>
              </a:rPr>
              <a:t>Συμμετέχει για πρώτη φορά σε αγώνες το 455, αλλά την πρώτη νίκη του τη σημειώνει το 441 </a:t>
            </a:r>
            <a:r>
              <a:rPr lang="el-GR" dirty="0" err="1">
                <a:solidFill>
                  <a:schemeClr val="tx2"/>
                </a:solidFill>
              </a:rPr>
              <a:t>π.Χ.</a:t>
            </a:r>
            <a:endParaRPr lang="el-GR" dirty="0">
              <a:solidFill>
                <a:schemeClr val="tx2"/>
              </a:solidFill>
            </a:endParaRPr>
          </a:p>
          <a:p>
            <a:br>
              <a:rPr lang="el-GR" dirty="0">
                <a:solidFill>
                  <a:schemeClr val="tx2"/>
                </a:solidFill>
              </a:rPr>
            </a:br>
            <a:r>
              <a:rPr lang="el-GR" dirty="0">
                <a:solidFill>
                  <a:schemeClr val="tx2"/>
                </a:solidFill>
              </a:rPr>
              <a:t>Αναδεικνύεται νικητής μόλις τέσσερις φορές.</a:t>
            </a:r>
          </a:p>
          <a:p>
            <a:pPr algn="just"/>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323528" y="5877272"/>
            <a:ext cx="8496944" cy="648072"/>
          </a:xfrm>
        </p:spPr>
        <p:txBody>
          <a:bodyPr/>
          <a:lstStyle/>
          <a:p>
            <a:pPr algn="ctr"/>
            <a:r>
              <a:rPr lang="el-GR" b="0" i="1" dirty="0">
                <a:latin typeface="Monotype Corsiva" pitchFamily="66" charset="0"/>
              </a:rPr>
              <a:t>Μήδεια</a:t>
            </a:r>
          </a:p>
        </p:txBody>
      </p:sp>
      <p:sp>
        <p:nvSpPr>
          <p:cNvPr id="6" name="5 - Ορθογώνιο"/>
          <p:cNvSpPr/>
          <p:nvPr/>
        </p:nvSpPr>
        <p:spPr>
          <a:xfrm>
            <a:off x="395536" y="-387424"/>
            <a:ext cx="8352928" cy="6463308"/>
          </a:xfrm>
          <a:prstGeom prst="rect">
            <a:avLst/>
          </a:prstGeom>
        </p:spPr>
        <p:txBody>
          <a:bodyPr wrap="square">
            <a:spAutoFit/>
          </a:bodyPr>
          <a:lstStyle/>
          <a:p>
            <a:pPr algn="just"/>
            <a:endParaRPr lang="el-GR" sz="1200" dirty="0"/>
          </a:p>
          <a:p>
            <a:pPr algn="just"/>
            <a:br>
              <a:rPr lang="el-GR" sz="1200" dirty="0"/>
            </a:br>
            <a:endParaRPr lang="el-GR" sz="1200" dirty="0"/>
          </a:p>
          <a:p>
            <a:pPr algn="just"/>
            <a:endParaRPr lang="el-GR" sz="1200" dirty="0"/>
          </a:p>
          <a:p>
            <a:pPr algn="just"/>
            <a:endParaRPr lang="el-GR" sz="1200" dirty="0"/>
          </a:p>
          <a:p>
            <a:pPr algn="just"/>
            <a:r>
              <a:rPr lang="el-GR" sz="1200" dirty="0"/>
              <a:t>Μήδεια &lt; </a:t>
            </a:r>
            <a:r>
              <a:rPr lang="el-GR" sz="1200" dirty="0" err="1"/>
              <a:t>μήδομαι</a:t>
            </a:r>
            <a:r>
              <a:rPr lang="el-GR" sz="1200" dirty="0"/>
              <a:t> = μηχανεύομαι, συλλογίζομαι.</a:t>
            </a:r>
          </a:p>
          <a:p>
            <a:pPr algn="just"/>
            <a:br>
              <a:rPr lang="el-GR" sz="1200" dirty="0"/>
            </a:br>
            <a:r>
              <a:rPr lang="el-GR" sz="1200" dirty="0"/>
              <a:t>πρώτη διδασκαλία → </a:t>
            </a:r>
            <a:r>
              <a:rPr lang="el-GR" sz="1200" b="1" dirty="0"/>
              <a:t>431</a:t>
            </a:r>
            <a:r>
              <a:rPr lang="el-GR" sz="1200" dirty="0"/>
              <a:t> </a:t>
            </a:r>
            <a:r>
              <a:rPr lang="el-GR" sz="1200" dirty="0" err="1"/>
              <a:t>π.Χ.</a:t>
            </a:r>
            <a:r>
              <a:rPr lang="el-GR" sz="1200" dirty="0"/>
              <a:t> </a:t>
            </a:r>
          </a:p>
          <a:p>
            <a:pPr algn="just"/>
            <a:br>
              <a:rPr lang="el-GR" sz="1200" dirty="0"/>
            </a:br>
            <a:r>
              <a:rPr lang="el-GR" sz="1200" dirty="0"/>
              <a:t>Έκταση: 1419 στίχοι.</a:t>
            </a:r>
          </a:p>
          <a:p>
            <a:pPr algn="just"/>
            <a:br>
              <a:rPr lang="el-GR" sz="1200" dirty="0"/>
            </a:br>
            <a:r>
              <a:rPr lang="el-GR" sz="1200" u="sng" dirty="0"/>
              <a:t>Κατατάσσεται στην τρίτη θέση</a:t>
            </a:r>
            <a:r>
              <a:rPr lang="el-GR" sz="1200" dirty="0"/>
              <a:t>. Δεύτερος έρχεται ο Σοφοκλής και πρώτος ο γιος του Αισχύλου, </a:t>
            </a:r>
            <a:r>
              <a:rPr lang="el-GR" sz="1200" dirty="0" err="1"/>
              <a:t>Ευφορίων</a:t>
            </a:r>
            <a:r>
              <a:rPr lang="el-GR" sz="1200" dirty="0"/>
              <a:t>.</a:t>
            </a:r>
          </a:p>
          <a:p>
            <a:pPr algn="just"/>
            <a:br>
              <a:rPr lang="el-GR" sz="1200" dirty="0"/>
            </a:br>
            <a:r>
              <a:rPr lang="el-GR" sz="1200" dirty="0"/>
              <a:t>Χορός → γυναίκες της Κορίνθου.</a:t>
            </a:r>
          </a:p>
          <a:p>
            <a:pPr algn="just"/>
            <a:br>
              <a:rPr lang="el-GR" sz="1200" dirty="0"/>
            </a:br>
            <a:r>
              <a:rPr lang="el-GR" sz="1200" dirty="0"/>
              <a:t>Πρόσωπα του δράματος: Μήδεια, Ιάσονας, τροφός, Παιδαγωγός, Κρέων, Αιγέας, Άγγελος, Χορός.</a:t>
            </a:r>
          </a:p>
          <a:p>
            <a:pPr algn="ctr"/>
            <a:br>
              <a:rPr lang="el-GR" sz="1200" dirty="0"/>
            </a:br>
            <a:r>
              <a:rPr lang="el-GR" sz="1600" i="1" dirty="0">
                <a:solidFill>
                  <a:schemeClr val="accent1"/>
                </a:solidFill>
              </a:rPr>
              <a:t>Υπόθεση</a:t>
            </a:r>
            <a:r>
              <a:rPr lang="el-GR" sz="1600" dirty="0">
                <a:solidFill>
                  <a:schemeClr val="accent1"/>
                </a:solidFill>
              </a:rPr>
              <a:t> </a:t>
            </a:r>
          </a:p>
          <a:p>
            <a:pPr algn="just"/>
            <a:br>
              <a:rPr lang="el-GR" sz="1200" dirty="0"/>
            </a:br>
            <a:r>
              <a:rPr lang="el-GR" sz="1200" dirty="0"/>
              <a:t>Το έργο ξεκινά με την τροφό του σπιτιού, η οποία εξομολογείται στο κοινό, πως ο Ιάσονας παράτησε την Μήδεια, αφού πήρε για γυναίκα του την κόρη του βασιλιά της Κορίνθου Κρέοντα. Στη συνέχεια, έρχεται ο παιδαγωγός μαζί με τα παιδιά της Μήδειας και αποκαλύπτει πως άκουσε ότι ο Κρέοντας ετοιμάζονταν να εξορίσει την Μήδεια. Οι φωνές της απατημένης γυναίκας ακούγονται μέσα απ' το σπίτι. Ακολουθεί η είσοδος του χορού, ο οποίος πείθει την τροφό να φέρει έξω την Μήδεια. Ενώ η Μήδεια βγαίνει, έρχεται ο Κρέων και της ζητά να φύγει από την χώρα. Εκείνη καταφέρνει να εξασφαλίσει μια μέρα ακόμα. Έπειτα έρχεται ο Ιάσονας και κατηγορεί την Μήδεια πως η ίδια είναι υπεύθυνη για τον εξορισμό της. Εκείνη διαπληκτίζεται έντονα μαζί του, ενώ αρνείται κάθε βοήθεια που της προσφέρει. Εν συνεχεία, στην σκηνή εμφανίζεται ο Αιγέας, ο οποίος δέχεται να την φιλοξενήσει στην Αθήνα. Η Μήδεια, σχεδιάζει το σχέδιο εκδίκησης της. Αφού πείσει τον Ιάσονα πως συμφωνεί με τον νέο του γάμο, στέλνει με τα παιδιά της δηλητηριασμένα δώρα για να τα φορέσει η νύφη. Ένας αγγελιοφόρος του παλατιού έρχεται έξαλλος στην σκηνή και </a:t>
            </a:r>
            <a:r>
              <a:rPr lang="el-GR" sz="1200" dirty="0" err="1"/>
              <a:t>αναγγέλει</a:t>
            </a:r>
            <a:r>
              <a:rPr lang="el-GR" sz="1200" dirty="0"/>
              <a:t> τον θάνατο της Γλαύκης και του πατέρα της Κρέοντα. Η Μήδεια σκοτώνει τα παιδιά της και δραπετεύει στην Αθήνα με το φτερωτό άρμα που της έδωσε ο πρόγονος της, Ήλιος, ενώ ο Ιάσονας μένει πίσω θρηνώντας για τον χαμό των παιδιών του</a:t>
            </a:r>
            <a:r>
              <a:rPr lang="el-GR"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0" y="0"/>
            <a:ext cx="9144000" cy="6955750"/>
          </a:xfrm>
          <a:prstGeom prst="rect">
            <a:avLst/>
          </a:prstGeom>
          <a:blipFill>
            <a:blip r:embed="rId2" cstate="print"/>
            <a:tile tx="0" ty="0" sx="100000" sy="100000" flip="none" algn="tl"/>
          </a:blipFill>
        </p:spPr>
        <p:txBody>
          <a:bodyPr wrap="square">
            <a:spAutoFit/>
          </a:bodyPr>
          <a:lstStyle/>
          <a:p>
            <a:pPr algn="ctr"/>
            <a:r>
              <a:rPr lang="el-GR" sz="1400" i="1" dirty="0">
                <a:solidFill>
                  <a:schemeClr val="bg2">
                    <a:lumMod val="25000"/>
                  </a:schemeClr>
                </a:solidFill>
              </a:rPr>
              <a:t>Μυθολογικό υπόβαθρο</a:t>
            </a:r>
            <a:r>
              <a:rPr lang="el-GR" sz="1400" dirty="0">
                <a:solidFill>
                  <a:schemeClr val="bg2">
                    <a:lumMod val="25000"/>
                  </a:schemeClr>
                </a:solidFill>
              </a:rPr>
              <a:t> </a:t>
            </a:r>
          </a:p>
          <a:p>
            <a:br>
              <a:rPr lang="el-GR" sz="1200" dirty="0"/>
            </a:br>
            <a:r>
              <a:rPr lang="el-GR" sz="1200" i="1" dirty="0"/>
              <a:t>Τόπος γέννησης</a:t>
            </a:r>
            <a:r>
              <a:rPr lang="el-GR" sz="1200" dirty="0"/>
              <a:t>: </a:t>
            </a:r>
            <a:r>
              <a:rPr lang="el-GR" sz="1200" b="1" dirty="0"/>
              <a:t>Κολχίδα</a:t>
            </a:r>
            <a:r>
              <a:rPr lang="el-GR" sz="1200" dirty="0"/>
              <a:t> ( </a:t>
            </a:r>
            <a:r>
              <a:rPr lang="el-GR" sz="1200" u="sng" dirty="0"/>
              <a:t>νησί στη Μαύρη Θάλασσα</a:t>
            </a:r>
            <a:r>
              <a:rPr lang="el-GR" sz="1200" dirty="0"/>
              <a:t>. Για τους Έλληνες θεωρούνταν η άκρη του κόσμου και </a:t>
            </a:r>
            <a:r>
              <a:rPr lang="el-GR" sz="1200" u="sng" dirty="0"/>
              <a:t>χώρα βαρβάρων</a:t>
            </a:r>
            <a:r>
              <a:rPr lang="el-GR" sz="1200" dirty="0"/>
              <a:t> ).</a:t>
            </a:r>
          </a:p>
          <a:p>
            <a:br>
              <a:rPr lang="el-GR" sz="1200" dirty="0"/>
            </a:br>
            <a:r>
              <a:rPr lang="el-GR" sz="1200" dirty="0"/>
              <a:t>Κόρη του βασιλιά της </a:t>
            </a:r>
            <a:r>
              <a:rPr lang="el-GR" sz="1200" dirty="0" err="1"/>
              <a:t>Κολχίδας</a:t>
            </a:r>
            <a:r>
              <a:rPr lang="el-GR" sz="1200" dirty="0"/>
              <a:t> Αιήτη και της Εκάτης, θεάς της μαγικής τέχνης στον κάτω κόσμο, ανιψιά της μάγισσας Κίρκης, εγγονή του θεού Ήλιου και σύζυγος του ήρωα της Αργοναυτικής εκστρατείας Ιάσονα.</a:t>
            </a:r>
          </a:p>
          <a:p>
            <a:br>
              <a:rPr lang="el-GR" sz="1200" dirty="0"/>
            </a:br>
            <a:r>
              <a:rPr lang="el-GR" sz="1200" dirty="0"/>
              <a:t>Ερωτεύεται τον Ιάσονα, τον οποίο αφού βοηθά να κλέψει το χρυσόμαλλο δέρας, ακολουθεί στην Ελλάδα. Για να καθυστερήσει τον πατέρα της Αιήτη που τους κατεδίωκε, τεμαχίζει το σώμα του αδερφού της </a:t>
            </a:r>
            <a:r>
              <a:rPr lang="el-GR" sz="1200" dirty="0" err="1"/>
              <a:t>Αψύρτου</a:t>
            </a:r>
            <a:r>
              <a:rPr lang="el-GR" sz="1200" dirty="0"/>
              <a:t> και σκορπά τα κομμάτια στη θάλασσα ώστε να καθυστερήσει ο Αιήτης περισυλλέγοντάς τα.</a:t>
            </a:r>
          </a:p>
          <a:p>
            <a:br>
              <a:rPr lang="el-GR" sz="1200" dirty="0"/>
            </a:br>
            <a:r>
              <a:rPr lang="el-GR" sz="1200" dirty="0"/>
              <a:t>Πείθει τις κόρες του Πελία - σφετεριστή του θρόνου της Ιωλκού, που δικαιωματικά ανήκε στον Ιάσονα - να τον τεμαχίσουν, λέγοντάς τους πως στη συνέχεια θα αναγεννηθεί και θα θεραπευτεί από τα προβλήματα των γηρατειών. </a:t>
            </a:r>
          </a:p>
          <a:p>
            <a:br>
              <a:rPr lang="el-GR" sz="1200" dirty="0"/>
            </a:br>
            <a:r>
              <a:rPr lang="el-GR" sz="1200" u="sng" dirty="0"/>
              <a:t>Την εγκαταλείπει ο Ιάσονας για να παντρευτεί τη Γλαύκη</a:t>
            </a:r>
            <a:r>
              <a:rPr lang="el-GR" sz="1200" dirty="0"/>
              <a:t>, κόρη του βασιλιά της Κορίνθου Κρέοντα.</a:t>
            </a:r>
          </a:p>
          <a:p>
            <a:br>
              <a:rPr lang="el-GR" sz="1200" dirty="0"/>
            </a:br>
            <a:r>
              <a:rPr lang="el-GR" sz="1200" u="sng" dirty="0"/>
              <a:t>Αφού σκοτώνει τη Γλαύκη και τα δύο παιδιά της</a:t>
            </a:r>
            <a:r>
              <a:rPr lang="el-GR" sz="1200" dirty="0"/>
              <a:t>, </a:t>
            </a:r>
            <a:r>
              <a:rPr lang="el-GR" sz="1200" dirty="0" err="1"/>
              <a:t>Φέρητα</a:t>
            </a:r>
            <a:r>
              <a:rPr lang="el-GR" sz="1200" dirty="0"/>
              <a:t> και </a:t>
            </a:r>
            <a:r>
              <a:rPr lang="el-GR" sz="1200" dirty="0" err="1"/>
              <a:t>Μέρμερο</a:t>
            </a:r>
            <a:r>
              <a:rPr lang="el-GR" sz="1200" dirty="0"/>
              <a:t>, ανεβαίνει στο άρμα του θεού Ήλιου που το σέρνουν δράκοι, παίρνοντας μαζί της τις σωρούς των γιων της και στη </a:t>
            </a:r>
            <a:r>
              <a:rPr lang="el-GR" sz="1200" u="sng" dirty="0"/>
              <a:t>συνέχεια καταφεύγει στην Αθήνα όπου παντρεύεται τον Αιγέα και κάνει μαζί του έναν γιο, τον </a:t>
            </a:r>
            <a:r>
              <a:rPr lang="el-GR" sz="1200" u="sng" dirty="0" err="1"/>
              <a:t>Μήδο</a:t>
            </a:r>
            <a:r>
              <a:rPr lang="el-GR" sz="1200" dirty="0"/>
              <a:t>.</a:t>
            </a:r>
          </a:p>
          <a:p>
            <a:br>
              <a:rPr lang="el-GR" sz="1200" dirty="0"/>
            </a:br>
            <a:r>
              <a:rPr lang="el-GR" sz="1200" b="1" i="1" dirty="0"/>
              <a:t>Αιγέας</a:t>
            </a:r>
            <a:r>
              <a:rPr lang="el-GR" sz="1200" dirty="0"/>
              <a:t> → στείρος. Η Μήδεια του προσφέρει τη δυνατότητα τεκνοποίησης με αντάλλαγμα τη διαμονή στην Αθήνα.</a:t>
            </a:r>
          </a:p>
          <a:p>
            <a:br>
              <a:rPr lang="el-GR" sz="1200" dirty="0"/>
            </a:br>
            <a:r>
              <a:rPr lang="el-GR" sz="1200" i="1" dirty="0"/>
              <a:t>Σύμφωνα με την προγενέστερη μυθολογική παράδοση η Μήδεια σκοτώνει τα παιδιά της κατά λάθος. Προκειμένου να τα κάνει αθάνατα, τα θάβει στον κορινθιακό ναό της ακραίας Ήρας, όπου πεθαίνουν από ασφυξία.</a:t>
            </a:r>
            <a:endParaRPr lang="el-GR" sz="1200" dirty="0"/>
          </a:p>
          <a:p>
            <a:br>
              <a:rPr lang="el-GR" sz="1200" dirty="0"/>
            </a:br>
            <a:r>
              <a:rPr lang="el-GR" sz="1200" b="1" dirty="0"/>
              <a:t>Ιάσονας</a:t>
            </a:r>
            <a:r>
              <a:rPr lang="el-GR" sz="1200" dirty="0"/>
              <a:t>: </a:t>
            </a:r>
          </a:p>
          <a:p>
            <a:br>
              <a:rPr lang="el-GR" sz="1200" dirty="0"/>
            </a:br>
            <a:r>
              <a:rPr lang="el-GR" sz="1200" dirty="0"/>
              <a:t>ωφελιμιστής, αυτάρεσκος.</a:t>
            </a:r>
          </a:p>
          <a:p>
            <a:br>
              <a:rPr lang="el-GR" sz="1200" dirty="0"/>
            </a:br>
            <a:r>
              <a:rPr lang="el-GR" sz="1200" dirty="0"/>
              <a:t>καιροσκόπος → χρησιμοποιεί τη βασιλική οικογένεια της Κορίνθου όπως στο παρελθόν χρησιμοποίησε τη Μήδεια ώστε να εκπληρώσει τους άθλους του.</a:t>
            </a:r>
          </a:p>
          <a:p>
            <a:br>
              <a:rPr lang="el-GR" sz="1200" dirty="0"/>
            </a:br>
            <a:r>
              <a:rPr lang="el-GR" sz="1200" dirty="0"/>
              <a:t>ο γάμος δεν είναι παρά μια κοινωνική και οικονομική σύμβαση.</a:t>
            </a:r>
          </a:p>
          <a:p>
            <a:br>
              <a:rPr lang="el-GR" sz="1200" dirty="0"/>
            </a:br>
            <a:r>
              <a:rPr lang="el-GR" sz="1200" b="1" dirty="0"/>
              <a:t>Χορός</a:t>
            </a:r>
            <a:r>
              <a:rPr lang="el-GR" sz="1200" dirty="0"/>
              <a:t>: Συναισθάνεται στη Μήδεια και στο τέλος δικαιολογεί τη δολοφονία των παιδιών της.</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6924973"/>
          </a:xfrm>
          <a:prstGeom prst="rect">
            <a:avLst/>
          </a:prstGeom>
          <a:blipFill>
            <a:blip r:embed="rId2" cstate="print"/>
            <a:tile tx="0" ty="0" sx="100000" sy="100000" flip="none" algn="tl"/>
          </a:blipFill>
        </p:spPr>
        <p:txBody>
          <a:bodyPr wrap="square">
            <a:spAutoFit/>
          </a:bodyPr>
          <a:lstStyle/>
          <a:p>
            <a:r>
              <a:rPr lang="el-GR" sz="1200" b="1" dirty="0"/>
              <a:t>Μήδεια</a:t>
            </a:r>
            <a:r>
              <a:rPr lang="el-GR" sz="1200" dirty="0"/>
              <a:t>: </a:t>
            </a:r>
            <a:r>
              <a:rPr lang="el-GR" sz="1200" u="sng" dirty="0"/>
              <a:t>παιδοκτόνος</a:t>
            </a:r>
            <a:r>
              <a:rPr lang="el-GR" sz="1200" dirty="0"/>
              <a:t>, </a:t>
            </a:r>
            <a:r>
              <a:rPr lang="el-GR" sz="1200" u="sng" dirty="0"/>
              <a:t>αδελφοκτόνος</a:t>
            </a:r>
            <a:r>
              <a:rPr lang="el-GR" sz="1200" dirty="0"/>
              <a:t> → η αγάπη για τον Ιάσονα μετατρέπεται σε άμετρο μίσος.</a:t>
            </a:r>
          </a:p>
          <a:p>
            <a:br>
              <a:rPr lang="el-GR" sz="1200" dirty="0"/>
            </a:br>
            <a:r>
              <a:rPr lang="el-GR" sz="1200" b="1" dirty="0"/>
              <a:t>Αποστρέφεται τη γυναικεία φύση της</a:t>
            </a:r>
            <a:r>
              <a:rPr lang="el-GR" sz="1200" dirty="0"/>
              <a:t>. </a:t>
            </a:r>
          </a:p>
          <a:p>
            <a:br>
              <a:rPr lang="el-GR" sz="1200" dirty="0"/>
            </a:br>
            <a:r>
              <a:rPr lang="el-GR" sz="1200" dirty="0"/>
              <a:t>—&gt; στ. 230 - 232: “πάντων </a:t>
            </a:r>
            <a:r>
              <a:rPr lang="el-GR" sz="1200" dirty="0" err="1"/>
              <a:t>δ᾽</a:t>
            </a:r>
            <a:r>
              <a:rPr lang="el-GR" sz="1200" dirty="0"/>
              <a:t> </a:t>
            </a:r>
            <a:r>
              <a:rPr lang="el-GR" sz="1200" dirty="0" err="1"/>
              <a:t>ὅσ᾽</a:t>
            </a:r>
            <a:r>
              <a:rPr lang="el-GR" sz="1200" dirty="0"/>
              <a:t> </a:t>
            </a:r>
            <a:r>
              <a:rPr lang="el-GR" sz="1200" dirty="0" err="1"/>
              <a:t>ἔστ᾽</a:t>
            </a:r>
            <a:r>
              <a:rPr lang="el-GR" sz="1200" dirty="0"/>
              <a:t> </a:t>
            </a:r>
            <a:r>
              <a:rPr lang="el-GR" sz="1200" dirty="0" err="1"/>
              <a:t>ἔμψυχα</a:t>
            </a:r>
            <a:r>
              <a:rPr lang="el-GR" sz="1200" dirty="0"/>
              <a:t> </a:t>
            </a:r>
            <a:r>
              <a:rPr lang="el-GR" sz="1200" dirty="0" err="1"/>
              <a:t>καὶ</a:t>
            </a:r>
            <a:r>
              <a:rPr lang="el-GR" sz="1200" dirty="0"/>
              <a:t> </a:t>
            </a:r>
            <a:r>
              <a:rPr lang="el-GR" sz="1200" dirty="0" err="1"/>
              <a:t>γνώμην</a:t>
            </a:r>
            <a:r>
              <a:rPr lang="el-GR" sz="1200" dirty="0"/>
              <a:t> </a:t>
            </a:r>
            <a:r>
              <a:rPr lang="el-GR" sz="1200" dirty="0" err="1"/>
              <a:t>ἔχει</a:t>
            </a:r>
            <a:r>
              <a:rPr lang="el-GR" sz="1200" dirty="0"/>
              <a:t> </a:t>
            </a:r>
            <a:r>
              <a:rPr lang="el-GR" sz="1200" dirty="0" err="1"/>
              <a:t>γυναῖκές</a:t>
            </a:r>
            <a:r>
              <a:rPr lang="el-GR" sz="1200" dirty="0"/>
              <a:t> </a:t>
            </a:r>
            <a:r>
              <a:rPr lang="el-GR" sz="1200" dirty="0" err="1"/>
              <a:t>ἐσμεν</a:t>
            </a:r>
            <a:r>
              <a:rPr lang="el-GR" sz="1200" dirty="0"/>
              <a:t> </a:t>
            </a:r>
            <a:r>
              <a:rPr lang="el-GR" sz="1200" dirty="0" err="1"/>
              <a:t>ἀθλιώτατον</a:t>
            </a:r>
            <a:r>
              <a:rPr lang="el-GR" sz="1200" dirty="0"/>
              <a:t> </a:t>
            </a:r>
            <a:r>
              <a:rPr lang="el-GR" sz="1200" dirty="0" err="1"/>
              <a:t>φυτόν</a:t>
            </a:r>
            <a:r>
              <a:rPr lang="el-GR" sz="1200" dirty="0"/>
              <a:t>” ( </a:t>
            </a:r>
            <a:r>
              <a:rPr lang="el-GR" sz="1200" i="1" dirty="0"/>
              <a:t>Από όλα πάλι τα πλάσματα που έχουν πνοή και λογικό οι γυναίκες είμαστε το πιο αξιολύπητο</a:t>
            </a:r>
            <a:r>
              <a:rPr lang="el-GR" sz="1200" dirty="0"/>
              <a:t> ).</a:t>
            </a:r>
          </a:p>
          <a:p>
            <a:br>
              <a:rPr lang="el-GR" sz="1200" dirty="0"/>
            </a:br>
            <a:r>
              <a:rPr lang="el-GR" sz="1200" u="sng" dirty="0"/>
              <a:t>Απέχει από το μοντέλο γυναίκας και μητέρας που αναγνωρίζει η αθηναϊκή κοινωνία του 5ου αιώνα ως ιδανικό </a:t>
            </a:r>
            <a:r>
              <a:rPr lang="el-GR" sz="1200" dirty="0"/>
              <a:t>( </a:t>
            </a:r>
            <a:r>
              <a:rPr lang="el-GR" sz="1200" i="1" dirty="0"/>
              <a:t>μοιχοί, επαναστάτες και μάγισσες</a:t>
            </a:r>
            <a:r>
              <a:rPr lang="el-GR" sz="1200" dirty="0"/>
              <a:t> → </a:t>
            </a:r>
            <a:r>
              <a:rPr lang="el-GR" sz="1200" b="1" dirty="0"/>
              <a:t>αρνητικοί ρόλοι για γυναίκα στην κοινωνία του 5ου και 4ου αιώνα</a:t>
            </a:r>
            <a:r>
              <a:rPr lang="el-GR" sz="1200" dirty="0"/>
              <a:t>.)</a:t>
            </a:r>
          </a:p>
          <a:p>
            <a:br>
              <a:rPr lang="el-GR" sz="1200" dirty="0"/>
            </a:br>
            <a:r>
              <a:rPr lang="el-GR" sz="1200" dirty="0"/>
              <a:t>—&gt; στ. 113-114: “ὦ κατάρατοι </a:t>
            </a:r>
            <a:r>
              <a:rPr lang="el-GR" sz="1200" dirty="0" err="1"/>
              <a:t>παῖδες</a:t>
            </a:r>
            <a:r>
              <a:rPr lang="el-GR" sz="1200" dirty="0"/>
              <a:t> </a:t>
            </a:r>
            <a:r>
              <a:rPr lang="el-GR" sz="1200" dirty="0" err="1"/>
              <a:t>ὄλοισθε</a:t>
            </a:r>
            <a:r>
              <a:rPr lang="el-GR" sz="1200" dirty="0"/>
              <a:t> </a:t>
            </a:r>
            <a:r>
              <a:rPr lang="el-GR" sz="1200" dirty="0" err="1"/>
              <a:t>στυγερᾶς</a:t>
            </a:r>
            <a:r>
              <a:rPr lang="el-GR" sz="1200" dirty="0"/>
              <a:t> </a:t>
            </a:r>
            <a:r>
              <a:rPr lang="el-GR" sz="1200" dirty="0" err="1"/>
              <a:t>ματρὸς</a:t>
            </a:r>
            <a:r>
              <a:rPr lang="el-GR" sz="1200" dirty="0"/>
              <a:t> </a:t>
            </a:r>
            <a:r>
              <a:rPr lang="el-GR" sz="1200" dirty="0" err="1"/>
              <a:t>σὺν</a:t>
            </a:r>
            <a:r>
              <a:rPr lang="el-GR" sz="1200" dirty="0"/>
              <a:t> </a:t>
            </a:r>
            <a:r>
              <a:rPr lang="el-GR" sz="1200" dirty="0" err="1"/>
              <a:t>πατρί</a:t>
            </a:r>
            <a:r>
              <a:rPr lang="el-GR" sz="1200" dirty="0"/>
              <a:t>, </a:t>
            </a:r>
            <a:r>
              <a:rPr lang="el-GR" sz="1200" dirty="0" err="1"/>
              <a:t>καὶ</a:t>
            </a:r>
            <a:r>
              <a:rPr lang="el-GR" sz="1200" dirty="0"/>
              <a:t> </a:t>
            </a:r>
            <a:r>
              <a:rPr lang="el-GR" sz="1200" dirty="0" err="1"/>
              <a:t>πᾶς</a:t>
            </a:r>
            <a:r>
              <a:rPr lang="el-GR" sz="1200" dirty="0"/>
              <a:t> δόμος </a:t>
            </a:r>
            <a:r>
              <a:rPr lang="el-GR" sz="1200" dirty="0" err="1"/>
              <a:t>ἔρροι</a:t>
            </a:r>
            <a:r>
              <a:rPr lang="el-GR" sz="1200" dirty="0"/>
              <a:t>.” ( </a:t>
            </a:r>
            <a:r>
              <a:rPr lang="el-GR" sz="1200" i="1" dirty="0"/>
              <a:t>Να σας δω νεκρά, καταραμένα </a:t>
            </a:r>
            <a:r>
              <a:rPr lang="el-GR" sz="1200" i="1" dirty="0" err="1"/>
              <a:t>παιδιάμάνας</a:t>
            </a:r>
            <a:r>
              <a:rPr lang="el-GR" sz="1200" i="1" dirty="0"/>
              <a:t> μισητής, και εσάς και τον πατέρα σας </a:t>
            </a:r>
            <a:r>
              <a:rPr lang="el-GR" sz="1200" i="1" dirty="0" err="1"/>
              <a:t>μαζί·και</a:t>
            </a:r>
            <a:r>
              <a:rPr lang="el-GR" sz="1200" i="1" dirty="0"/>
              <a:t> το σπίτι ολόκληρο να ρημάξει.</a:t>
            </a:r>
            <a:r>
              <a:rPr lang="el-GR" sz="1200" dirty="0"/>
              <a:t> )</a:t>
            </a:r>
          </a:p>
          <a:p>
            <a:br>
              <a:rPr lang="el-GR" sz="1200" dirty="0"/>
            </a:br>
            <a:br>
              <a:rPr lang="el-GR" sz="1200" dirty="0"/>
            </a:br>
            <a:r>
              <a:rPr lang="el-GR" sz="1200" dirty="0"/>
              <a:t>Μακριά από την πατρογονική εστία και τον </a:t>
            </a:r>
            <a:r>
              <a:rPr lang="el-GR" sz="1200" i="1" dirty="0"/>
              <a:t>οίκο</a:t>
            </a:r>
            <a:r>
              <a:rPr lang="el-GR" sz="1200" dirty="0"/>
              <a:t> της. </a:t>
            </a:r>
            <a:r>
              <a:rPr lang="el-GR" sz="1200" b="1" dirty="0"/>
              <a:t>Το αθηναϊκό κοινό την αντιμετωπίζει ως παλλακίδα</a:t>
            </a:r>
            <a:r>
              <a:rPr lang="el-GR" sz="1200" dirty="0"/>
              <a:t>. </a:t>
            </a:r>
          </a:p>
          <a:p>
            <a:br>
              <a:rPr lang="el-GR" sz="1200" dirty="0"/>
            </a:br>
            <a:r>
              <a:rPr lang="el-GR" sz="1200" b="1" dirty="0"/>
              <a:t>Νόμος του 451 </a:t>
            </a:r>
            <a:r>
              <a:rPr lang="el-GR" sz="1200" dirty="0"/>
              <a:t>από τον Περικλή → εφεξής η ιδιότητα του Αθηναίου πολίτη αποδίδεται μόνο σε όποιον προέρχεται από Αθηναίους γονείς. Μήδεια και Ιάσονας → φυγάδες, τέκνα → νόθα.</a:t>
            </a:r>
          </a:p>
          <a:p>
            <a:br>
              <a:rPr lang="el-GR" sz="1200" dirty="0"/>
            </a:br>
            <a:r>
              <a:rPr lang="el-GR" sz="1200" u="sng" dirty="0"/>
              <a:t>Εντοπίζετε ομοιότητες ανάμεσα στη Μήδεια και την Κλυταιμνήστρα</a:t>
            </a:r>
            <a:r>
              <a:rPr lang="el-GR" sz="1200" dirty="0"/>
              <a:t>;</a:t>
            </a:r>
          </a:p>
          <a:p>
            <a:endParaRPr lang="el-GR" sz="1200" dirty="0"/>
          </a:p>
          <a:p>
            <a:r>
              <a:rPr lang="el-GR" sz="1200" u="sng" dirty="0"/>
              <a:t>Γιατί επιλέγεται η Κόρινθος ως δραματικός τόπος</a:t>
            </a:r>
            <a:r>
              <a:rPr lang="el-GR" sz="1200" dirty="0"/>
              <a:t>;</a:t>
            </a:r>
          </a:p>
          <a:p>
            <a:br>
              <a:rPr lang="el-GR" sz="1200" dirty="0"/>
            </a:br>
            <a:r>
              <a:rPr lang="el-GR" sz="1200" dirty="0"/>
              <a:t>—&gt; </a:t>
            </a:r>
            <a:r>
              <a:rPr lang="el-GR" sz="1200" b="1" dirty="0"/>
              <a:t>ναυτική δύναμη </a:t>
            </a:r>
            <a:r>
              <a:rPr lang="el-GR" sz="1200" dirty="0"/>
              <a:t>( όπως και η Αθήνα ). Ευελπιστεί να διευρύνει τη σφαίρα επιρροής της μέσω του θαλάσσιου εμπορίου. Ορκισμένος εχθρός των Αθηναίων.</a:t>
            </a:r>
          </a:p>
          <a:p>
            <a:endParaRPr lang="el-GR" sz="1200" dirty="0"/>
          </a:p>
          <a:p>
            <a:r>
              <a:rPr lang="el-GR" sz="1200" dirty="0"/>
              <a:t>—&gt; </a:t>
            </a:r>
            <a:r>
              <a:rPr lang="el-GR" sz="1200" b="1" dirty="0"/>
              <a:t>εκδοχή </a:t>
            </a:r>
            <a:r>
              <a:rPr lang="el-GR" sz="1200" b="1" dirty="0" err="1"/>
              <a:t>Κρεώφυλου</a:t>
            </a:r>
            <a:r>
              <a:rPr lang="el-GR" sz="1200" b="1" dirty="0"/>
              <a:t> </a:t>
            </a:r>
            <a:r>
              <a:rPr lang="el-GR" sz="1200" dirty="0"/>
              <a:t>( επικός ποιητής από τη Σάμο ): σύμφωνα με αυτή την εκδοχή του μύθου η Μήδεια σκοτώνει τον βασιλιά της Κορίνθου. Τότε κι Κορίνθιοι για να την εκδικηθούν σκοτώνουν τα παιδιά της, διαδίδοντας ότι το έκανε εκείνη. Αυτή την εκδοχή του μύθου τη γνώριζαν οι Αθηναίοι.</a:t>
            </a:r>
          </a:p>
          <a:p>
            <a:br>
              <a:rPr lang="el-GR" sz="1200" dirty="0"/>
            </a:br>
            <a:r>
              <a:rPr lang="el-GR" sz="1200" b="1" dirty="0"/>
              <a:t>Ωστόσο</a:t>
            </a:r>
            <a:r>
              <a:rPr lang="el-GR" sz="1200" dirty="0"/>
              <a:t>: αθώωση Κορινθίων από Ευριπίδη → αιτία κατάληψης τρίτης θέσης πίσω από τον </a:t>
            </a:r>
            <a:r>
              <a:rPr lang="el-GR" sz="1200" dirty="0" err="1"/>
              <a:t>Ευφορίονα</a:t>
            </a:r>
            <a:r>
              <a:rPr lang="el-GR" sz="1200" dirty="0"/>
              <a:t> και τον Σοφοκλή;</a:t>
            </a:r>
          </a:p>
          <a:p>
            <a:endParaRPr lang="el-GR" sz="1200" dirty="0"/>
          </a:p>
          <a:p>
            <a:r>
              <a:rPr lang="el-GR" sz="1200" dirty="0"/>
              <a:t>Μήδεια —&gt; Ελλάδα;        /       </a:t>
            </a:r>
            <a:r>
              <a:rPr lang="el-GR" sz="1200" dirty="0" err="1"/>
              <a:t>Φέρης</a:t>
            </a:r>
            <a:r>
              <a:rPr lang="el-GR" sz="1200" dirty="0"/>
              <a:t> και </a:t>
            </a:r>
            <a:r>
              <a:rPr lang="el-GR" sz="1200" dirty="0" err="1"/>
              <a:t>Μέρμερος</a:t>
            </a:r>
            <a:r>
              <a:rPr lang="el-GR" sz="1200" dirty="0"/>
              <a:t> —&gt; ελληνικές πόλεις - κράτη;</a:t>
            </a:r>
          </a:p>
          <a:p>
            <a:endParaRPr lang="el-GR" sz="1200" dirty="0"/>
          </a:p>
          <a:p>
            <a:endParaRPr lang="el-GR" sz="1200" dirty="0"/>
          </a:p>
          <a:p>
            <a:endParaRPr lang="el-GR"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1741775924733.jpg"/>
          <p:cNvPicPr>
            <a:picLocks noChangeAspect="1"/>
          </p:cNvPicPr>
          <p:nvPr/>
        </p:nvPicPr>
        <p:blipFill>
          <a:blip r:embed="rId2" cstate="print"/>
          <a:stretch>
            <a:fillRect/>
          </a:stretch>
        </p:blipFill>
        <p:spPr>
          <a:xfrm>
            <a:off x="323528" y="332656"/>
            <a:ext cx="8496944" cy="619268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1741774837088.jpeg"/>
          <p:cNvPicPr>
            <a:picLocks noChangeAspect="1"/>
          </p:cNvPicPr>
          <p:nvPr/>
        </p:nvPicPr>
        <p:blipFill>
          <a:blip r:embed="rId2" cstate="print"/>
          <a:stretch>
            <a:fillRect/>
          </a:stretch>
        </p:blipFill>
        <p:spPr>
          <a:xfrm>
            <a:off x="323528" y="332656"/>
            <a:ext cx="8496944" cy="619268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5949280"/>
            <a:ext cx="8183880" cy="576064"/>
          </a:xfrm>
        </p:spPr>
        <p:txBody>
          <a:bodyPr>
            <a:normAutofit fontScale="90000"/>
          </a:bodyPr>
          <a:lstStyle/>
          <a:p>
            <a:pPr algn="ctr"/>
            <a:r>
              <a:rPr lang="el-GR" sz="2700" dirty="0"/>
              <a:t>Λεξικό όρων της Αρχαίας Τραγωδίας</a:t>
            </a:r>
            <a:r>
              <a:rPr lang="el-GR" dirty="0"/>
              <a:t> </a:t>
            </a:r>
          </a:p>
        </p:txBody>
      </p:sp>
      <p:sp>
        <p:nvSpPr>
          <p:cNvPr id="3" name="2 - Ορθογώνιο"/>
          <p:cNvSpPr/>
          <p:nvPr/>
        </p:nvSpPr>
        <p:spPr>
          <a:xfrm>
            <a:off x="395536" y="404664"/>
            <a:ext cx="8280920" cy="5478423"/>
          </a:xfrm>
          <a:prstGeom prst="rect">
            <a:avLst/>
          </a:prstGeom>
        </p:spPr>
        <p:txBody>
          <a:bodyPr wrap="square">
            <a:spAutoFit/>
          </a:bodyPr>
          <a:lstStyle/>
          <a:p>
            <a:pPr algn="just"/>
            <a:r>
              <a:rPr lang="el-GR" sz="1400" b="1" dirty="0"/>
              <a:t>άγγελος / αγγελιοφόρος</a:t>
            </a:r>
            <a:r>
              <a:rPr lang="el-GR" sz="1400" dirty="0"/>
              <a:t>: δευτερεύων πρόσωπο της ιστορίας ( συνήθως </a:t>
            </a:r>
            <a:r>
              <a:rPr lang="el-GR" sz="1400" b="1" dirty="0"/>
              <a:t>δεν</a:t>
            </a:r>
            <a:r>
              <a:rPr lang="el-GR" sz="1400" dirty="0"/>
              <a:t> αναφέρεται ονομαστικά ) που σπεύδει να ενημερώσει τους θεατές βία όσα συνέβησαν εκτός σκηνής. Όταν διηγούνται ένα γεγονός εντός κάποιου ναού η ανακτόρου ονομάζονται </a:t>
            </a:r>
            <a:r>
              <a:rPr lang="el-GR" sz="1400" b="1" i="1" dirty="0" err="1"/>
              <a:t>ἐξάγγελοι</a:t>
            </a:r>
            <a:r>
              <a:rPr lang="el-GR" sz="1400" dirty="0"/>
              <a:t>, ενώ όταν διηγούνται ένα γεγονός σε άλλο τόπο </a:t>
            </a:r>
            <a:r>
              <a:rPr lang="el-GR" sz="1400" b="1" i="1" dirty="0" err="1"/>
              <a:t>ἄγγελοι</a:t>
            </a:r>
            <a:r>
              <a:rPr lang="el-GR" sz="1400" b="1" i="1" dirty="0"/>
              <a:t>.</a:t>
            </a:r>
            <a:endParaRPr lang="el-GR" sz="1400" dirty="0"/>
          </a:p>
          <a:p>
            <a:pPr algn="just"/>
            <a:br>
              <a:rPr lang="el-GR" sz="1400" dirty="0"/>
            </a:br>
            <a:r>
              <a:rPr lang="el-GR" sz="1400" b="1" dirty="0" err="1"/>
              <a:t>αμοιβαίον</a:t>
            </a:r>
            <a:r>
              <a:rPr lang="el-GR" sz="1400" dirty="0"/>
              <a:t>: τραγούδι που τραγουδούν εναλλάξ τα πρόσωπα επί σκηνής. Το ένα από τα δύο πρόσωπα τραγουδά σε λυρικά μέτρα για να εκφράσει τη συναισθηματική φόρτισή του ενώ το άλλο σε είτε σε λυρικά είτε με </a:t>
            </a:r>
            <a:r>
              <a:rPr lang="el-GR" sz="1400" dirty="0" err="1"/>
              <a:t>απαγγελόμενους</a:t>
            </a:r>
            <a:r>
              <a:rPr lang="el-GR" sz="1400" dirty="0"/>
              <a:t> στίχους.</a:t>
            </a:r>
            <a:endParaRPr lang="el-GR" sz="1400" b="1" dirty="0"/>
          </a:p>
          <a:p>
            <a:pPr algn="just"/>
            <a:br>
              <a:rPr lang="el-GR" sz="1400" dirty="0"/>
            </a:br>
            <a:r>
              <a:rPr lang="el-GR" sz="1400" b="1" dirty="0"/>
              <a:t>κομμός</a:t>
            </a:r>
            <a:r>
              <a:rPr lang="el-GR" sz="1400" dirty="0"/>
              <a:t>: θρηνητικό άσμα που τραγουδούν εναλλάξ ο Χορός και οι υποκριτές.</a:t>
            </a:r>
            <a:endParaRPr lang="el-GR" sz="1400" b="1" dirty="0"/>
          </a:p>
          <a:p>
            <a:pPr algn="just"/>
            <a:br>
              <a:rPr lang="el-GR" sz="1400" dirty="0"/>
            </a:br>
            <a:r>
              <a:rPr lang="el-GR" sz="1400" b="1" dirty="0"/>
              <a:t>αναγνώριση</a:t>
            </a:r>
            <a:r>
              <a:rPr lang="el-GR" sz="1400" dirty="0"/>
              <a:t>: η μετάβαση από την άγνοια στην γνώση. Μπορεί να γίνει:</a:t>
            </a:r>
          </a:p>
          <a:p>
            <a:pPr algn="just"/>
            <a:br>
              <a:rPr lang="el-GR" sz="1400" dirty="0"/>
            </a:br>
            <a:r>
              <a:rPr lang="el-GR" sz="1400" dirty="0"/>
              <a:t>→ </a:t>
            </a:r>
            <a:r>
              <a:rPr lang="el-GR" sz="1400" u="sng" dirty="0"/>
              <a:t>με σημάδια</a:t>
            </a:r>
            <a:r>
              <a:rPr lang="el-GR" sz="1400" dirty="0"/>
              <a:t>. Όπως στην </a:t>
            </a:r>
            <a:r>
              <a:rPr lang="el-GR" sz="1400" i="1" dirty="0"/>
              <a:t>Οδύσσεια</a:t>
            </a:r>
            <a:r>
              <a:rPr lang="el-GR" sz="1400" dirty="0"/>
              <a:t> όπου η Ευρύκλεια αναγνωρίζει τον Οδυσσέα από το σημάδι στο πόδι του.</a:t>
            </a:r>
          </a:p>
          <a:p>
            <a:pPr algn="just"/>
            <a:br>
              <a:rPr lang="el-GR" sz="1400" dirty="0"/>
            </a:br>
            <a:r>
              <a:rPr lang="el-GR" sz="1400" dirty="0"/>
              <a:t>→ </a:t>
            </a:r>
            <a:r>
              <a:rPr lang="el-GR" sz="1400" u="sng" dirty="0"/>
              <a:t>από ένα γεγονός</a:t>
            </a:r>
            <a:r>
              <a:rPr lang="el-GR" sz="1400" dirty="0"/>
              <a:t>. Στην </a:t>
            </a:r>
            <a:r>
              <a:rPr lang="el-GR" sz="1400" i="1" dirty="0"/>
              <a:t>Ιφιγένεια εν </a:t>
            </a:r>
            <a:r>
              <a:rPr lang="el-GR" sz="1400" i="1" dirty="0" err="1"/>
              <a:t>Ταύροις</a:t>
            </a:r>
            <a:r>
              <a:rPr lang="el-GR" sz="1400" dirty="0"/>
              <a:t> ο Ορέστης αναγνωρίζει την Ιφιγένεια από ένα γράμμα που του στέλνει μέσω ενός Έλληνα αιχμαλώτου.</a:t>
            </a:r>
          </a:p>
          <a:p>
            <a:pPr algn="just"/>
            <a:br>
              <a:rPr lang="el-GR" sz="1400" dirty="0"/>
            </a:br>
            <a:r>
              <a:rPr lang="el-GR" sz="1400" dirty="0"/>
              <a:t>→ </a:t>
            </a:r>
            <a:r>
              <a:rPr lang="el-GR" sz="1400" u="sng" dirty="0"/>
              <a:t>μέσω μιας ανάμνησης</a:t>
            </a:r>
            <a:r>
              <a:rPr lang="el-GR" sz="1400" dirty="0"/>
              <a:t>. Στην Οδύσσεια οι Φαίακες αναγνωρίζουν τον Οδυσσέα όταν ο τελευταίος θυμάται τις περιπέτειές του στην Τροία και από συγκίνηση δακρύζει.</a:t>
            </a:r>
          </a:p>
          <a:p>
            <a:pPr algn="just"/>
            <a:br>
              <a:rPr lang="el-GR" sz="1400" dirty="0"/>
            </a:br>
            <a:r>
              <a:rPr lang="el-GR" sz="1400" dirty="0"/>
              <a:t>→ </a:t>
            </a:r>
            <a:r>
              <a:rPr lang="el-GR" sz="1400" u="sng" dirty="0"/>
              <a:t>με συλλογισμούς</a:t>
            </a:r>
            <a:r>
              <a:rPr lang="el-GR" sz="1400" dirty="0"/>
              <a:t>. Στην </a:t>
            </a:r>
            <a:r>
              <a:rPr lang="el-GR" sz="1400" i="1" dirty="0"/>
              <a:t>Ηλέκτρα</a:t>
            </a:r>
            <a:r>
              <a:rPr lang="el-GR" sz="1400" dirty="0"/>
              <a:t> του Σοφοκλή η ομώνυμη ηρωίδα καταλαβαίνει ότι ο Ορέστης έχει επισκεφτεί τον τάφο του πατέρα του όταν βρίσκει τρίχες από τα μαλλιά του αδερφού της.</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23528" y="260648"/>
            <a:ext cx="8496944" cy="6442985"/>
          </a:xfrm>
          <a:prstGeom prst="rect">
            <a:avLst/>
          </a:prstGeom>
        </p:spPr>
        <p:txBody>
          <a:bodyPr wrap="square">
            <a:spAutoFit/>
          </a:bodyPr>
          <a:lstStyle/>
          <a:p>
            <a:pPr algn="just"/>
            <a:r>
              <a:rPr lang="el-GR" sz="1200" b="1" dirty="0"/>
              <a:t>αντιλαβή</a:t>
            </a:r>
            <a:r>
              <a:rPr lang="el-GR" sz="1200" dirty="0"/>
              <a:t>: Όταν ένας στίχος “ κόβεται ” στη μέση και μοιράζεται σε δύο πρόσωπα. Συμβαίνει συνήθως όταν υπάρχουν έντονοι και ζωηροί διάλογοι.</a:t>
            </a:r>
          </a:p>
          <a:p>
            <a:pPr algn="just"/>
            <a:br>
              <a:rPr lang="el-GR" sz="1200" dirty="0"/>
            </a:br>
            <a:r>
              <a:rPr lang="el-GR" sz="1200" b="1" dirty="0"/>
              <a:t>διάνοια:</a:t>
            </a:r>
            <a:r>
              <a:rPr lang="el-GR" sz="1200" dirty="0"/>
              <a:t> οι ιδέες των ηρώων και του Χορού όταν καλούνται να αναπτύξουν την επιχειρηματολογία τους, καθώς και τα αποφθέγματα ( τα χρησιμοποιεί συχνά ο Ευριπίδης, για αυτό και ονομάστηκε “ από σκηνής φιλόσοφος. ”)</a:t>
            </a:r>
          </a:p>
          <a:p>
            <a:pPr algn="just"/>
            <a:br>
              <a:rPr lang="el-GR" sz="1200" dirty="0"/>
            </a:br>
            <a:r>
              <a:rPr lang="el-GR" sz="1200" b="1" dirty="0"/>
              <a:t>δραματική οικονομία</a:t>
            </a:r>
            <a:r>
              <a:rPr lang="el-GR" sz="1200" dirty="0"/>
              <a:t>: ο τρόπος που διαρθρώνεται η πλοκή έτσι ώστε ένα γεγονός να προκύπτει φυσιολογικά από ένα άλλο.</a:t>
            </a:r>
          </a:p>
          <a:p>
            <a:pPr algn="just"/>
            <a:br>
              <a:rPr lang="el-GR" sz="1200" dirty="0"/>
            </a:br>
            <a:r>
              <a:rPr lang="el-GR" sz="1200" b="1" dirty="0"/>
              <a:t>έλεος</a:t>
            </a:r>
            <a:r>
              <a:rPr lang="el-GR" sz="1200" dirty="0"/>
              <a:t>: η συμπόνια που αισθάνεται ο θεατής βλέποντας έναν άλλον να υποφέρει.</a:t>
            </a:r>
          </a:p>
          <a:p>
            <a:pPr algn="just"/>
            <a:br>
              <a:rPr lang="el-GR" sz="1200" dirty="0"/>
            </a:br>
            <a:r>
              <a:rPr lang="el-GR" sz="1200" b="1" dirty="0"/>
              <a:t>φόβος</a:t>
            </a:r>
            <a:r>
              <a:rPr lang="el-GR" sz="1200" dirty="0"/>
              <a:t>: ο φόβος που αισθάνεται ο ποιητής ότι μπορεί να βρεθεί στην ίδια μοίρα με τον τραγικό ήρωα. </a:t>
            </a:r>
          </a:p>
          <a:p>
            <a:pPr algn="just"/>
            <a:br>
              <a:rPr lang="el-GR" sz="1200" dirty="0"/>
            </a:br>
            <a:r>
              <a:rPr lang="el-GR" sz="1200" b="1" dirty="0" err="1"/>
              <a:t>εμβόλιμον</a:t>
            </a:r>
            <a:r>
              <a:rPr lang="el-GR" sz="1200" b="1" dirty="0"/>
              <a:t>: </a:t>
            </a:r>
            <a:r>
              <a:rPr lang="el-GR" sz="1200" dirty="0"/>
              <a:t>άσμα που δεν έχει σχέση με την πλοκή της τραγωδίας.</a:t>
            </a:r>
            <a:endParaRPr lang="el-GR" sz="1200" b="1" dirty="0"/>
          </a:p>
          <a:p>
            <a:pPr algn="just"/>
            <a:br>
              <a:rPr lang="el-GR" sz="1200" dirty="0"/>
            </a:br>
            <a:r>
              <a:rPr lang="el-GR" sz="1200" b="1" dirty="0"/>
              <a:t>ενότητα μύθου</a:t>
            </a:r>
            <a:r>
              <a:rPr lang="el-GR" sz="1200" dirty="0"/>
              <a:t>: η υπόθεση. Παρουσιάζεται ένα σημαντικό γεγονός της ζωής ενός ήρωα και όχι η ιστορία ολόκληρης της ζωής του.</a:t>
            </a:r>
          </a:p>
          <a:p>
            <a:pPr algn="just"/>
            <a:br>
              <a:rPr lang="el-GR" sz="1200" dirty="0"/>
            </a:br>
            <a:r>
              <a:rPr lang="el-GR" sz="1200" b="1" dirty="0"/>
              <a:t>ενότητα τόπου:</a:t>
            </a:r>
            <a:r>
              <a:rPr lang="el-GR" sz="1200" dirty="0"/>
              <a:t> το μέρος όπου εξελίσσεται ο μύθος. Για όσα συμβαίνουν εκτός σκηνής πληροφορούμαστε από τον </a:t>
            </a:r>
            <a:r>
              <a:rPr lang="el-GR" sz="1200" i="1" dirty="0"/>
              <a:t>άγγελο</a:t>
            </a:r>
            <a:r>
              <a:rPr lang="el-GR" sz="1200" dirty="0"/>
              <a:t>. Στο αρχαίο θέατρο ο σκηνικός χώρος </a:t>
            </a:r>
            <a:r>
              <a:rPr lang="el-GR" sz="1200" b="1" dirty="0"/>
              <a:t>δεν</a:t>
            </a:r>
            <a:r>
              <a:rPr lang="el-GR" sz="1200" dirty="0"/>
              <a:t> αλλάζει.</a:t>
            </a:r>
            <a:endParaRPr lang="el-GR" sz="1200" b="1" dirty="0"/>
          </a:p>
          <a:p>
            <a:pPr algn="just"/>
            <a:br>
              <a:rPr lang="el-GR" sz="1200" dirty="0"/>
            </a:br>
            <a:r>
              <a:rPr lang="el-GR" sz="1200" b="1" dirty="0"/>
              <a:t>ενότητα χρόνου</a:t>
            </a:r>
            <a:r>
              <a:rPr lang="el-GR" sz="1200" dirty="0"/>
              <a:t>: σύμφωνα με τις συμβάσεις του Αρχαίου θεάτρου ο μύθος εκτυλίσσεται το πολύ σε εικοσιτέσσερις ώρες.</a:t>
            </a:r>
          </a:p>
          <a:p>
            <a:pPr algn="just"/>
            <a:br>
              <a:rPr lang="el-GR" sz="1200" dirty="0"/>
            </a:br>
            <a:r>
              <a:rPr lang="el-GR" sz="1200" b="1" dirty="0"/>
              <a:t>ήθος</a:t>
            </a:r>
            <a:r>
              <a:rPr lang="el-GR" sz="1200" dirty="0"/>
              <a:t>: σύμφωνα με τον Αριστοτέλη πρόκειται για τη στάση ζωής και τον χαρακτήρα των ηρώων όπως αυτός διαμορφώνεται όταν κινδυνεύουν.</a:t>
            </a:r>
          </a:p>
          <a:p>
            <a:pPr algn="just"/>
            <a:br>
              <a:rPr lang="el-GR" sz="1200" dirty="0"/>
            </a:br>
            <a:r>
              <a:rPr lang="el-GR" sz="1200" b="1" dirty="0" err="1"/>
              <a:t>κάθαρσις</a:t>
            </a:r>
            <a:r>
              <a:rPr lang="el-GR" sz="1200" dirty="0"/>
              <a:t>: η ψυχική ηρεμία και ανακούφιση που αισθάνεται ο θεατής όταν αποκαθίσταται η ηθική τάξη ή όταν δικαιώνεται ο ήρωας. </a:t>
            </a:r>
          </a:p>
          <a:p>
            <a:pPr algn="just"/>
            <a:br>
              <a:rPr lang="el-GR" sz="1200" dirty="0"/>
            </a:br>
            <a:r>
              <a:rPr lang="el-GR" sz="1200" b="1" dirty="0"/>
              <a:t>λέξις</a:t>
            </a:r>
            <a:r>
              <a:rPr lang="el-GR" sz="1200" dirty="0"/>
              <a:t>: τα εκφραστικά μέσα, η γλώσσα που χρησιμοποιεί ο ποιητής ( παρομοιώσεις κλπ )</a:t>
            </a:r>
          </a:p>
          <a:p>
            <a:pPr algn="just"/>
            <a:br>
              <a:rPr lang="el-GR" sz="1200" dirty="0"/>
            </a:br>
            <a:r>
              <a:rPr lang="el-GR" sz="1200" b="1" dirty="0"/>
              <a:t>Μονωδία</a:t>
            </a:r>
            <a:r>
              <a:rPr lang="el-GR" sz="1200" dirty="0"/>
              <a:t>: το τραγούδι που τραγουδά ένας υποκριτής στο τέλος της Παρόδου.</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323528" y="332656"/>
            <a:ext cx="8496944" cy="6186309"/>
          </a:xfrm>
          <a:prstGeom prst="rect">
            <a:avLst/>
          </a:prstGeom>
          <a:blipFill>
            <a:blip r:embed="rId2" cstate="print"/>
            <a:tile tx="0" ty="0" sx="100000" sy="100000" flip="none" algn="tl"/>
          </a:blipFill>
        </p:spPr>
        <p:txBody>
          <a:bodyPr wrap="square">
            <a:spAutoFit/>
          </a:bodyPr>
          <a:lstStyle/>
          <a:p>
            <a:r>
              <a:rPr lang="el-GR" u="sng" dirty="0"/>
              <a:t>Πρώτος που ανέβασε τραγωδία στο πλαίσιο των Μεγάλων Διονυσίων</a:t>
            </a:r>
            <a:r>
              <a:rPr lang="en-US" u="sng" dirty="0"/>
              <a:t>:</a:t>
            </a:r>
            <a:r>
              <a:rPr lang="el-GR" dirty="0"/>
              <a:t> </a:t>
            </a:r>
            <a:endParaRPr lang="en-US" dirty="0"/>
          </a:p>
          <a:p>
            <a:endParaRPr lang="en-US" b="1" dirty="0"/>
          </a:p>
          <a:p>
            <a:pPr>
              <a:buFont typeface="Wingdings" pitchFamily="2" charset="2"/>
              <a:buChar char="Ø"/>
            </a:pPr>
            <a:r>
              <a:rPr lang="en-US" b="1" dirty="0"/>
              <a:t> </a:t>
            </a:r>
            <a:r>
              <a:rPr lang="el-GR" i="1" u="sng" dirty="0"/>
              <a:t>Θέσπις</a:t>
            </a:r>
            <a:r>
              <a:rPr lang="el-GR" dirty="0"/>
              <a:t> από τον δήμο Ικαρίας ( 61η Ολυμπιάδα, 536/5 - 533/532) </a:t>
            </a:r>
            <a:r>
              <a:rPr lang="el-GR" dirty="0" err="1"/>
              <a:t>π.Χ.</a:t>
            </a:r>
            <a:r>
              <a:rPr lang="el-GR" dirty="0"/>
              <a:t> </a:t>
            </a:r>
            <a:r>
              <a:rPr lang="el-GR" u="sng" dirty="0"/>
              <a:t>πρώτος καταγεγραμμένος νικητής σε αγώνες τραγωδίας </a:t>
            </a:r>
            <a:r>
              <a:rPr lang="el-GR" dirty="0"/>
              <a:t>το 534 </a:t>
            </a:r>
            <a:r>
              <a:rPr lang="el-GR" dirty="0" err="1"/>
              <a:t>π.Χ.</a:t>
            </a:r>
            <a:endParaRPr lang="el-GR" dirty="0"/>
          </a:p>
          <a:p>
            <a:br>
              <a:rPr lang="el-GR" dirty="0"/>
            </a:br>
            <a:endParaRPr lang="el-GR" dirty="0"/>
          </a:p>
          <a:p>
            <a:r>
              <a:rPr lang="el-GR" u="sng" dirty="0"/>
              <a:t>Άλλοι σημαντικοί δραματουργοί </a:t>
            </a:r>
            <a:r>
              <a:rPr lang="el-GR" dirty="0"/>
              <a:t>πριν τους τρεις “μεγάλους”:</a:t>
            </a:r>
          </a:p>
          <a:p>
            <a:br>
              <a:rPr lang="el-GR" dirty="0"/>
            </a:br>
            <a:endParaRPr lang="en-US" dirty="0"/>
          </a:p>
          <a:p>
            <a:pPr>
              <a:buFont typeface="Wingdings" pitchFamily="2" charset="2"/>
              <a:buChar char="Ø"/>
            </a:pPr>
            <a:endParaRPr lang="el-GR" i="1" dirty="0"/>
          </a:p>
          <a:p>
            <a:pPr>
              <a:buFont typeface="Wingdings" pitchFamily="2" charset="2"/>
              <a:buChar char="Ø"/>
            </a:pPr>
            <a:r>
              <a:rPr lang="el-GR" i="1" dirty="0"/>
              <a:t>Χοιρίλος</a:t>
            </a:r>
            <a:r>
              <a:rPr lang="el-GR" dirty="0"/>
              <a:t>: πρώτη παράστασή του στην 64η Ολυμπιάδα ( 523 - 520 </a:t>
            </a:r>
            <a:r>
              <a:rPr lang="el-GR" dirty="0" err="1"/>
              <a:t>π.Χ</a:t>
            </a:r>
            <a:r>
              <a:rPr lang="el-GR" dirty="0"/>
              <a:t> ). Στην 70η Ολυμπιάδα ( 499 - 496 ) </a:t>
            </a:r>
            <a:r>
              <a:rPr lang="el-GR" u="sng" dirty="0"/>
              <a:t>κατά τη διάρκεια ενός αγώνα με τον Αισχύλο καταρρέουν οι ξύλινοι πάγκοι των θεατών</a:t>
            </a:r>
            <a:r>
              <a:rPr lang="el-GR" dirty="0"/>
              <a:t>.</a:t>
            </a:r>
          </a:p>
          <a:p>
            <a:br>
              <a:rPr lang="el-GR" dirty="0"/>
            </a:br>
            <a:endParaRPr lang="en-US" dirty="0"/>
          </a:p>
          <a:p>
            <a:pPr>
              <a:buFont typeface="Wingdings" pitchFamily="2" charset="2"/>
              <a:buChar char="Ø"/>
            </a:pPr>
            <a:endParaRPr lang="el-GR" i="1" dirty="0"/>
          </a:p>
          <a:p>
            <a:pPr>
              <a:buFont typeface="Wingdings" pitchFamily="2" charset="2"/>
              <a:buChar char="Ø"/>
            </a:pPr>
            <a:r>
              <a:rPr lang="el-GR" i="1" dirty="0"/>
              <a:t>Φρύνιχος</a:t>
            </a:r>
            <a:r>
              <a:rPr lang="el-GR" dirty="0"/>
              <a:t>: σύμφωνα με τη </a:t>
            </a:r>
            <a:r>
              <a:rPr lang="el-GR" i="1" dirty="0"/>
              <a:t>Σούδα</a:t>
            </a:r>
            <a:r>
              <a:rPr lang="el-GR" dirty="0"/>
              <a:t>, νίκη στην 67η Ολυμπιάδα ( 511 - 508 ). </a:t>
            </a:r>
            <a:r>
              <a:rPr lang="el-GR" u="sng" dirty="0"/>
              <a:t>Ευρετής του </a:t>
            </a:r>
            <a:r>
              <a:rPr lang="el-GR" b="1" u="sng" dirty="0"/>
              <a:t>γυναικείου προσωπείου</a:t>
            </a:r>
            <a:r>
              <a:rPr lang="el-GR" dirty="0"/>
              <a:t>. Του επιβάλλεται</a:t>
            </a:r>
            <a:r>
              <a:rPr lang="el-GR" u="sng" dirty="0"/>
              <a:t> πρόστιμο χιλίων δραχμών εξαιτίας του έργου του </a:t>
            </a:r>
            <a:r>
              <a:rPr lang="el-GR" i="1" u="sng" dirty="0"/>
              <a:t>Μιλήτου άλωσις</a:t>
            </a:r>
            <a:r>
              <a:rPr lang="el-GR" i="1" dirty="0"/>
              <a:t> </a:t>
            </a:r>
            <a:r>
              <a:rPr lang="el-GR" dirty="0"/>
              <a:t>(494 ), γιατί υπενθύμισε την καταστροφή της Μιλήτου από τους Πέρσες στο αθηναϊκό κοινό, το οποίο ξεσπά σε </a:t>
            </a:r>
            <a:r>
              <a:rPr lang="el-GR" dirty="0" err="1"/>
              <a:t>λιγμούς</a:t>
            </a:r>
            <a:r>
              <a:rPr lang="el-GR"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332656"/>
            <a:ext cx="8568952" cy="6340197"/>
          </a:xfrm>
          <a:prstGeom prst="rect">
            <a:avLst/>
          </a:prstGeom>
          <a:blipFill>
            <a:blip r:embed="rId2" cstate="print"/>
            <a:tile tx="0" ty="0" sx="100000" sy="100000" flip="none" algn="tl"/>
          </a:blipFill>
        </p:spPr>
        <p:txBody>
          <a:bodyPr wrap="square">
            <a:spAutoFit/>
          </a:bodyPr>
          <a:lstStyle/>
          <a:p>
            <a:pPr algn="just"/>
            <a:r>
              <a:rPr lang="el-GR" sz="1400" b="1" dirty="0"/>
              <a:t>περιπέτεια</a:t>
            </a:r>
            <a:r>
              <a:rPr lang="el-GR" sz="1400" dirty="0"/>
              <a:t>: η μεταβολή της κατάστασης </a:t>
            </a:r>
            <a:r>
              <a:rPr lang="el-GR" sz="1400" b="1" dirty="0"/>
              <a:t>στο αντίθετο</a:t>
            </a:r>
            <a:r>
              <a:rPr lang="el-GR" sz="1400" dirty="0"/>
              <a:t> από αυτό που επιδιώκει ο ήρωας.</a:t>
            </a:r>
          </a:p>
          <a:p>
            <a:pPr algn="just"/>
            <a:br>
              <a:rPr lang="el-GR" sz="1400" dirty="0"/>
            </a:br>
            <a:r>
              <a:rPr lang="el-GR" sz="1400" b="1" dirty="0" err="1"/>
              <a:t>όψις</a:t>
            </a:r>
            <a:r>
              <a:rPr lang="el-GR" sz="1400" dirty="0"/>
              <a:t>: οπτικά στοιχεία της παράστασης. Ο, τι βλέπει ο θεατής ( σκηνικά, σκευή, κινησιολογία ).</a:t>
            </a:r>
          </a:p>
          <a:p>
            <a:pPr algn="just"/>
            <a:br>
              <a:rPr lang="el-GR" sz="1400" dirty="0"/>
            </a:br>
            <a:r>
              <a:rPr lang="el-GR" sz="1400" b="1" dirty="0"/>
              <a:t>σκευή</a:t>
            </a:r>
            <a:r>
              <a:rPr lang="el-GR" sz="1400" dirty="0"/>
              <a:t>: τα κοστούμια, η μάσκα και γενικά ό, τι κρατάει ο ήρωας κατά την ώρα της παράστασης.</a:t>
            </a:r>
          </a:p>
          <a:p>
            <a:pPr algn="ctr"/>
            <a:br>
              <a:rPr lang="el-GR" sz="1400" dirty="0"/>
            </a:br>
            <a:br>
              <a:rPr lang="el-GR" sz="1400" dirty="0"/>
            </a:br>
            <a:br>
              <a:rPr lang="el-GR" sz="1400" dirty="0"/>
            </a:br>
            <a:r>
              <a:rPr lang="el-GR" sz="1400" b="1" dirty="0"/>
              <a:t>Διαλογικά μέρη Τραγωδίας</a:t>
            </a:r>
            <a:endParaRPr lang="el-GR" sz="1400" dirty="0"/>
          </a:p>
          <a:p>
            <a:pPr algn="just"/>
            <a:br>
              <a:rPr lang="el-GR" sz="1400" dirty="0"/>
            </a:br>
            <a:br>
              <a:rPr lang="el-GR" sz="1400" dirty="0"/>
            </a:br>
            <a:r>
              <a:rPr lang="el-GR" sz="1400" b="1" dirty="0"/>
              <a:t>Πρόλογος</a:t>
            </a:r>
            <a:r>
              <a:rPr lang="el-GR" sz="1400" dirty="0"/>
              <a:t>: η αρχή του έργου. Μπορεί να έχει </a:t>
            </a:r>
            <a:r>
              <a:rPr lang="el-GR" sz="1400" b="1" dirty="0"/>
              <a:t>μονολογική</a:t>
            </a:r>
            <a:r>
              <a:rPr lang="el-GR" sz="1400" dirty="0"/>
              <a:t> ή και </a:t>
            </a:r>
            <a:r>
              <a:rPr lang="el-GR" sz="1400" b="1" dirty="0"/>
              <a:t>διαλογική</a:t>
            </a:r>
            <a:r>
              <a:rPr lang="el-GR" sz="1400" dirty="0"/>
              <a:t> μορφή. </a:t>
            </a:r>
          </a:p>
          <a:p>
            <a:pPr algn="just"/>
            <a:br>
              <a:rPr lang="el-GR" sz="1400" dirty="0"/>
            </a:br>
            <a:endParaRPr lang="en-US" sz="1400" dirty="0"/>
          </a:p>
          <a:p>
            <a:pPr algn="just"/>
            <a:r>
              <a:rPr lang="el-GR" sz="1400" b="1" dirty="0"/>
              <a:t>Επεισόδια</a:t>
            </a:r>
            <a:r>
              <a:rPr lang="el-GR" sz="1400" dirty="0"/>
              <a:t>: η εξέλιξη της πλοκής. Εδώ δρουν και μιλούν κυρίως οι υποκριτές και ο Κορυφαίος του Χορού.</a:t>
            </a:r>
            <a:endParaRPr lang="el-GR" sz="1400" b="1" dirty="0"/>
          </a:p>
          <a:p>
            <a:pPr algn="just"/>
            <a:br>
              <a:rPr lang="el-GR" sz="1400" dirty="0"/>
            </a:br>
            <a:r>
              <a:rPr lang="el-GR" sz="1400" b="1" dirty="0"/>
              <a:t>Έξοδος</a:t>
            </a:r>
            <a:r>
              <a:rPr lang="el-GR" sz="1400" dirty="0"/>
              <a:t>: το τελευταίο από τα διαλογικά μέρη της τραγωδίας</a:t>
            </a:r>
          </a:p>
          <a:p>
            <a:pPr algn="just"/>
            <a:br>
              <a:rPr lang="el-GR" sz="1400" dirty="0"/>
            </a:br>
            <a:br>
              <a:rPr lang="el-GR" sz="1400" dirty="0"/>
            </a:br>
            <a:endParaRPr lang="en-US" sz="1400" dirty="0"/>
          </a:p>
          <a:p>
            <a:pPr algn="ctr"/>
            <a:r>
              <a:rPr lang="el-GR" sz="1400" b="1" dirty="0"/>
              <a:t>Λυρικά μέρη Τραγωδίας</a:t>
            </a:r>
            <a:r>
              <a:rPr lang="el-GR" sz="1400" dirty="0"/>
              <a:t> </a:t>
            </a:r>
          </a:p>
          <a:p>
            <a:pPr algn="just"/>
            <a:br>
              <a:rPr lang="el-GR" sz="1400" dirty="0"/>
            </a:br>
            <a:r>
              <a:rPr lang="el-GR" sz="1400" b="1" dirty="0"/>
              <a:t>Πάροδος</a:t>
            </a:r>
            <a:r>
              <a:rPr lang="el-GR" sz="1400" dirty="0"/>
              <a:t>: το τραγούδι που τραγουδάει ο Χορός όταν εισέρχεται στην ορχήστρα. </a:t>
            </a:r>
          </a:p>
          <a:p>
            <a:pPr algn="just"/>
            <a:br>
              <a:rPr lang="el-GR" sz="1400" dirty="0"/>
            </a:br>
            <a:r>
              <a:rPr lang="el-GR" sz="1400" b="1" dirty="0" err="1"/>
              <a:t>Στάσιμον</a:t>
            </a:r>
            <a:r>
              <a:rPr lang="el-GR" sz="1400" dirty="0"/>
              <a:t>: Τα τραγούδια του Χορού όταν έχει πάρει πλέον τη θέση του στην ορχήστρα. Μετά από κάθε Επεισόδιο ακολουθεί ένα Στάσιμο. Στη σκηνή βρίσκεται μόνο ο Χορός.</a:t>
            </a:r>
            <a:endParaRPr lang="el-GR" sz="1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Προεπισκόπηση εικό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9460" name="AutoShape 4" descr="Προεπισκόπηση εικό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 name="3 - Τίτλος"/>
          <p:cNvSpPr>
            <a:spLocks noGrp="1"/>
          </p:cNvSpPr>
          <p:nvPr>
            <p:ph type="title"/>
          </p:nvPr>
        </p:nvSpPr>
        <p:spPr>
          <a:xfrm>
            <a:off x="0" y="6021288"/>
            <a:ext cx="9144000" cy="836712"/>
          </a:xfrm>
          <a:solidFill>
            <a:schemeClr val="accent6">
              <a:lumMod val="20000"/>
              <a:lumOff val="80000"/>
            </a:schemeClr>
          </a:solidFill>
        </p:spPr>
        <p:txBody>
          <a:bodyPr>
            <a:normAutofit fontScale="90000"/>
          </a:bodyPr>
          <a:lstStyle/>
          <a:p>
            <a:r>
              <a:rPr lang="el-GR" sz="1600" dirty="0"/>
              <a:t>Παυσανίας (1, 21, 2 ): «παιδί ακόμα όταν κοιμόταν μέσα σε ένα αμπέλι, του παρουσιάστηκε ο Διόνυσος και του έδωσε εντολή να γράψει τραγωδίες»</a:t>
            </a:r>
            <a:r>
              <a:rPr lang="el-GR" dirty="0"/>
              <a:t>.</a:t>
            </a:r>
          </a:p>
        </p:txBody>
      </p:sp>
      <p:sp>
        <p:nvSpPr>
          <p:cNvPr id="5" name="4 - Θέση εικόνας"/>
          <p:cNvSpPr>
            <a:spLocks noGrp="1"/>
          </p:cNvSpPr>
          <p:nvPr>
            <p:ph type="pic" idx="1"/>
          </p:nvPr>
        </p:nvSpPr>
        <p:spPr/>
      </p:sp>
      <p:sp>
        <p:nvSpPr>
          <p:cNvPr id="6" name="5 - Θέση κειμένου"/>
          <p:cNvSpPr>
            <a:spLocks noGrp="1"/>
          </p:cNvSpPr>
          <p:nvPr>
            <p:ph type="body" sz="half" idx="2"/>
          </p:nvPr>
        </p:nvSpPr>
        <p:spPr>
          <a:xfrm>
            <a:off x="6462712" y="0"/>
            <a:ext cx="2681288" cy="6021288"/>
          </a:xfrm>
          <a:solidFill>
            <a:schemeClr val="accent4">
              <a:lumMod val="20000"/>
              <a:lumOff val="80000"/>
            </a:schemeClr>
          </a:solidFill>
        </p:spPr>
        <p:txBody>
          <a:bodyPr>
            <a:noAutofit/>
          </a:bodyPr>
          <a:lstStyle/>
          <a:p>
            <a:pPr algn="just"/>
            <a:endParaRPr lang="el-GR" sz="1200" b="1" dirty="0">
              <a:solidFill>
                <a:schemeClr val="bg2">
                  <a:lumMod val="25000"/>
                </a:schemeClr>
              </a:solidFill>
              <a:latin typeface="Bahnschrift SemiLight" pitchFamily="34" charset="0"/>
            </a:endParaRPr>
          </a:p>
          <a:p>
            <a:pPr algn="just"/>
            <a:r>
              <a:rPr lang="el-GR" sz="1200" b="1" dirty="0">
                <a:solidFill>
                  <a:schemeClr val="bg2">
                    <a:lumMod val="25000"/>
                  </a:schemeClr>
                </a:solidFill>
                <a:latin typeface="Bahnschrift SemiLight" pitchFamily="34" charset="0"/>
              </a:rPr>
              <a:t>Αισχύλος</a:t>
            </a:r>
            <a:r>
              <a:rPr lang="el-GR" sz="1200" dirty="0">
                <a:solidFill>
                  <a:schemeClr val="bg2">
                    <a:lumMod val="25000"/>
                  </a:schemeClr>
                </a:solidFill>
                <a:latin typeface="Bahnschrift SemiLight" pitchFamily="34" charset="0"/>
              </a:rPr>
              <a:t> ( 525/4 </a:t>
            </a:r>
            <a:r>
              <a:rPr lang="el-GR" sz="1200" dirty="0" err="1">
                <a:solidFill>
                  <a:schemeClr val="bg2">
                    <a:lumMod val="25000"/>
                  </a:schemeClr>
                </a:solidFill>
                <a:latin typeface="Bahnschrift SemiLight" pitchFamily="34" charset="0"/>
              </a:rPr>
              <a:t>π.Χ</a:t>
            </a:r>
            <a:r>
              <a:rPr lang="el-GR" sz="1200" dirty="0">
                <a:solidFill>
                  <a:schemeClr val="bg2">
                    <a:lumMod val="25000"/>
                  </a:schemeClr>
                </a:solidFill>
                <a:latin typeface="Bahnschrift SemiLight" pitchFamily="34" charset="0"/>
              </a:rPr>
              <a:t>, Ελευσίνα - 456 </a:t>
            </a:r>
            <a:r>
              <a:rPr lang="el-GR" sz="1200" dirty="0" err="1">
                <a:solidFill>
                  <a:schemeClr val="bg2">
                    <a:lumMod val="25000"/>
                  </a:schemeClr>
                </a:solidFill>
                <a:latin typeface="Bahnschrift SemiLight" pitchFamily="34" charset="0"/>
              </a:rPr>
              <a:t>π.Χ</a:t>
            </a:r>
            <a:r>
              <a:rPr lang="el-GR" sz="1200" dirty="0">
                <a:solidFill>
                  <a:schemeClr val="bg2">
                    <a:lumMod val="25000"/>
                  </a:schemeClr>
                </a:solidFill>
                <a:latin typeface="Bahnschrift SemiLight" pitchFamily="34" charset="0"/>
              </a:rPr>
              <a:t> Γέλα Σικελίας )</a:t>
            </a:r>
          </a:p>
          <a:p>
            <a:pPr algn="just"/>
            <a:br>
              <a:rPr lang="el-GR" sz="1200" dirty="0">
                <a:solidFill>
                  <a:schemeClr val="bg2">
                    <a:lumMod val="25000"/>
                  </a:schemeClr>
                </a:solidFill>
                <a:latin typeface="Bahnschrift SemiLight" pitchFamily="34" charset="0"/>
              </a:rPr>
            </a:br>
            <a:endParaRPr lang="el-GR" sz="1200" dirty="0">
              <a:solidFill>
                <a:schemeClr val="bg2">
                  <a:lumMod val="25000"/>
                </a:schemeClr>
              </a:solidFill>
              <a:latin typeface="Bahnschrift SemiLight" pitchFamily="34" charset="0"/>
            </a:endParaRPr>
          </a:p>
          <a:p>
            <a:pPr algn="just">
              <a:buFont typeface="Wingdings" pitchFamily="2" charset="2"/>
              <a:buChar char="Ø"/>
            </a:pPr>
            <a:r>
              <a:rPr lang="el-GR" sz="1200" dirty="0">
                <a:solidFill>
                  <a:schemeClr val="bg2">
                    <a:lumMod val="25000"/>
                  </a:schemeClr>
                </a:solidFill>
                <a:latin typeface="Bahnschrift SemiLight" pitchFamily="34" charset="0"/>
              </a:rPr>
              <a:t>υποβάλλεται σε δίκη επειδή είχε παραβιάσει το </a:t>
            </a:r>
            <a:r>
              <a:rPr lang="el-GR" sz="1200" u="sng" dirty="0">
                <a:solidFill>
                  <a:schemeClr val="bg2">
                    <a:lumMod val="25000"/>
                  </a:schemeClr>
                </a:solidFill>
                <a:latin typeface="Bahnschrift SemiLight" pitchFamily="34" charset="0"/>
              </a:rPr>
              <a:t>απόρρητο των </a:t>
            </a:r>
            <a:r>
              <a:rPr lang="el-GR" sz="1200" u="sng" dirty="0" err="1">
                <a:solidFill>
                  <a:schemeClr val="bg2">
                    <a:lumMod val="25000"/>
                  </a:schemeClr>
                </a:solidFill>
                <a:latin typeface="Bahnschrift SemiLight" pitchFamily="34" charset="0"/>
              </a:rPr>
              <a:t>Ελευσινίων</a:t>
            </a:r>
            <a:r>
              <a:rPr lang="el-GR" sz="1200" u="sng" dirty="0">
                <a:solidFill>
                  <a:schemeClr val="bg2">
                    <a:lumMod val="25000"/>
                  </a:schemeClr>
                </a:solidFill>
                <a:latin typeface="Bahnschrift SemiLight" pitchFamily="34" charset="0"/>
              </a:rPr>
              <a:t> μυστηρίων </a:t>
            </a:r>
            <a:r>
              <a:rPr lang="el-GR" sz="1200" dirty="0">
                <a:solidFill>
                  <a:schemeClr val="bg2">
                    <a:lumMod val="25000"/>
                  </a:schemeClr>
                </a:solidFill>
                <a:latin typeface="Bahnschrift SemiLight" pitchFamily="34" charset="0"/>
              </a:rPr>
              <a:t>( δεν γνωρίζουμε με ακρίβεια αν ήταν μυημένος )</a:t>
            </a:r>
          </a:p>
          <a:p>
            <a:pPr algn="just"/>
            <a:r>
              <a:rPr lang="el-GR" sz="1200" dirty="0">
                <a:solidFill>
                  <a:schemeClr val="bg2">
                    <a:lumMod val="25000"/>
                  </a:schemeClr>
                </a:solidFill>
                <a:latin typeface="Bahnschrift SemiLight" pitchFamily="34" charset="0"/>
              </a:rPr>
              <a:t>υπηρετεί ως οπλίτης → προέρχεται από οικογένεια μεσαίας τάξης.</a:t>
            </a:r>
          </a:p>
          <a:p>
            <a:pPr algn="just"/>
            <a:br>
              <a:rPr lang="el-GR" sz="1200" dirty="0">
                <a:solidFill>
                  <a:schemeClr val="bg2">
                    <a:lumMod val="25000"/>
                  </a:schemeClr>
                </a:solidFill>
                <a:latin typeface="Bahnschrift SemiLight" pitchFamily="34" charset="0"/>
              </a:rPr>
            </a:br>
            <a:endParaRPr lang="el-GR" sz="1200" dirty="0">
              <a:solidFill>
                <a:schemeClr val="bg2">
                  <a:lumMod val="25000"/>
                </a:schemeClr>
              </a:solidFill>
              <a:latin typeface="Bahnschrift SemiLight" pitchFamily="34" charset="0"/>
            </a:endParaRPr>
          </a:p>
          <a:p>
            <a:pPr algn="just"/>
            <a:br>
              <a:rPr lang="el-GR" sz="1200" dirty="0">
                <a:solidFill>
                  <a:schemeClr val="bg2">
                    <a:lumMod val="25000"/>
                  </a:schemeClr>
                </a:solidFill>
                <a:latin typeface="Bahnschrift SemiLight" pitchFamily="34" charset="0"/>
              </a:rPr>
            </a:br>
            <a:endParaRPr lang="el-GR" sz="1200" dirty="0">
              <a:solidFill>
                <a:schemeClr val="bg2">
                  <a:lumMod val="25000"/>
                </a:schemeClr>
              </a:solidFill>
              <a:latin typeface="Bahnschrift SemiLight" pitchFamily="34" charset="0"/>
            </a:endParaRPr>
          </a:p>
          <a:p>
            <a:pPr algn="just">
              <a:buFont typeface="Wingdings" pitchFamily="2" charset="2"/>
              <a:buChar char="Ø"/>
            </a:pPr>
            <a:r>
              <a:rPr lang="el-GR" sz="1200" u="sng" dirty="0">
                <a:solidFill>
                  <a:schemeClr val="bg2">
                    <a:lumMod val="25000"/>
                  </a:schemeClr>
                </a:solidFill>
                <a:latin typeface="Bahnschrift SemiLight" pitchFamily="34" charset="0"/>
              </a:rPr>
              <a:t>Πολεμά στον Μαραθώνα και τη Σαλαμίνα</a:t>
            </a:r>
            <a:r>
              <a:rPr lang="el-GR" sz="1200" dirty="0">
                <a:solidFill>
                  <a:schemeClr val="bg2">
                    <a:lumMod val="25000"/>
                  </a:schemeClr>
                </a:solidFill>
                <a:latin typeface="Bahnschrift SemiLight" pitchFamily="34" charset="0"/>
              </a:rPr>
              <a:t> ( υπάρχουν αναφορές και για την </a:t>
            </a:r>
            <a:r>
              <a:rPr lang="el-GR" sz="1200" dirty="0" err="1">
                <a:solidFill>
                  <a:schemeClr val="bg2">
                    <a:lumMod val="25000"/>
                  </a:schemeClr>
                </a:solidFill>
                <a:latin typeface="Bahnschrift SemiLight" pitchFamily="34" charset="0"/>
              </a:rPr>
              <a:t>Πλάταια</a:t>
            </a:r>
            <a:r>
              <a:rPr lang="el-GR" sz="1200" dirty="0">
                <a:solidFill>
                  <a:schemeClr val="bg2">
                    <a:lumMod val="25000"/>
                  </a:schemeClr>
                </a:solidFill>
                <a:latin typeface="Bahnschrift SemiLight" pitchFamily="34" charset="0"/>
              </a:rPr>
              <a:t>, το Αρτεμίσιο και τη Μυκάλη, οι οποίες ωστόσο αμφισβητούνται ).</a:t>
            </a:r>
          </a:p>
          <a:p>
            <a:pPr algn="just">
              <a:buFont typeface="Wingdings" pitchFamily="2" charset="2"/>
              <a:buChar char="Ø"/>
            </a:pPr>
            <a:endParaRPr lang="el-GR" sz="1200" dirty="0">
              <a:solidFill>
                <a:schemeClr val="bg2">
                  <a:lumMod val="25000"/>
                </a:schemeClr>
              </a:solidFill>
              <a:latin typeface="Bahnschrift SemiLight" pitchFamily="34" charset="0"/>
            </a:endParaRPr>
          </a:p>
          <a:p>
            <a:pPr algn="just">
              <a:buFont typeface="Wingdings" pitchFamily="2" charset="2"/>
              <a:buChar char="Ø"/>
            </a:pPr>
            <a:r>
              <a:rPr lang="el-GR" sz="1200" u="sng" dirty="0">
                <a:solidFill>
                  <a:schemeClr val="bg2">
                    <a:lumMod val="25000"/>
                  </a:schemeClr>
                </a:solidFill>
                <a:latin typeface="Bahnschrift SemiLight" pitchFamily="34" charset="0"/>
              </a:rPr>
              <a:t>Βιώνει</a:t>
            </a:r>
            <a:r>
              <a:rPr lang="el-GR" sz="1200" dirty="0">
                <a:solidFill>
                  <a:schemeClr val="bg2">
                    <a:lumMod val="25000"/>
                  </a:schemeClr>
                </a:solidFill>
                <a:latin typeface="Bahnschrift SemiLight" pitchFamily="34" charset="0"/>
              </a:rPr>
              <a:t> την κατάλυση της τυραννίδας και την </a:t>
            </a:r>
            <a:r>
              <a:rPr lang="el-GR" sz="1200" u="sng" dirty="0">
                <a:solidFill>
                  <a:schemeClr val="bg2">
                    <a:lumMod val="25000"/>
                  </a:schemeClr>
                </a:solidFill>
                <a:latin typeface="Bahnschrift SemiLight" pitchFamily="34" charset="0"/>
              </a:rPr>
              <a:t>εγκαθίδρυση της δημοκρατίας του Κλεισθένη</a:t>
            </a:r>
            <a:r>
              <a:rPr lang="el-GR" sz="1200" dirty="0">
                <a:solidFill>
                  <a:schemeClr val="bg2">
                    <a:lumMod val="25000"/>
                  </a:schemeClr>
                </a:solidFill>
                <a:latin typeface="Bahnschrift SemiLight" pitchFamily="34" charset="0"/>
              </a:rPr>
              <a:t>. </a:t>
            </a:r>
          </a:p>
          <a:p>
            <a:pPr algn="just"/>
            <a:r>
              <a:rPr lang="el-GR" sz="1200" u="sng" dirty="0">
                <a:solidFill>
                  <a:schemeClr val="bg2">
                    <a:lumMod val="25000"/>
                  </a:schemeClr>
                </a:solidFill>
                <a:latin typeface="Bahnschrift SemiLight" pitchFamily="34" charset="0"/>
              </a:rPr>
              <a:t>Πρώτη νίκη </a:t>
            </a:r>
            <a:r>
              <a:rPr lang="el-GR" sz="1200" dirty="0">
                <a:solidFill>
                  <a:schemeClr val="bg2">
                    <a:lumMod val="25000"/>
                  </a:schemeClr>
                </a:solidFill>
                <a:latin typeface="Bahnschrift SemiLight" pitchFamily="34" charset="0"/>
              </a:rPr>
              <a:t>σε δραματικούς αγώνες → </a:t>
            </a:r>
            <a:r>
              <a:rPr lang="el-GR" sz="1200" b="1" u="sng" dirty="0">
                <a:solidFill>
                  <a:schemeClr val="bg2">
                    <a:lumMod val="25000"/>
                  </a:schemeClr>
                </a:solidFill>
                <a:latin typeface="Bahnschrift SemiLight" pitchFamily="34" charset="0"/>
              </a:rPr>
              <a:t>484</a:t>
            </a:r>
            <a:r>
              <a:rPr lang="el-GR" sz="1200" dirty="0">
                <a:solidFill>
                  <a:schemeClr val="bg2">
                    <a:lumMod val="25000"/>
                  </a:schemeClr>
                </a:solidFill>
                <a:latin typeface="Bahnschrift SemiLight" pitchFamily="34" charset="0"/>
              </a:rPr>
              <a:t> ( Πάριο </a:t>
            </a:r>
            <a:r>
              <a:rPr lang="en-US" sz="1200" dirty="0">
                <a:solidFill>
                  <a:schemeClr val="bg2">
                    <a:lumMod val="25000"/>
                  </a:schemeClr>
                </a:solidFill>
                <a:latin typeface="Bahnschrift SemiLight" pitchFamily="34" charset="0"/>
              </a:rPr>
              <a:t>X</a:t>
            </a:r>
            <a:r>
              <a:rPr lang="el-GR" sz="1200" dirty="0" err="1">
                <a:solidFill>
                  <a:schemeClr val="bg2">
                    <a:lumMod val="25000"/>
                  </a:schemeClr>
                </a:solidFill>
                <a:latin typeface="Bahnschrift SemiLight" pitchFamily="34" charset="0"/>
              </a:rPr>
              <a:t>ρονικόν</a:t>
            </a:r>
            <a:r>
              <a:rPr lang="el-GR" sz="1200" dirty="0">
                <a:solidFill>
                  <a:schemeClr val="bg2">
                    <a:lumMod val="25000"/>
                  </a:schemeClr>
                </a:solidFill>
                <a:latin typeface="Bahnschrift SemiLight" pitchFamily="34" charset="0"/>
              </a:rPr>
              <a:t> ). </a:t>
            </a:r>
            <a:r>
              <a:rPr lang="el-GR" sz="1200" u="sng" dirty="0">
                <a:solidFill>
                  <a:schemeClr val="bg2">
                    <a:lumMod val="25000"/>
                  </a:schemeClr>
                </a:solidFill>
                <a:latin typeface="Bahnschrift SemiLight" pitchFamily="34" charset="0"/>
              </a:rPr>
              <a:t>Νικά συνολικά 12 φορές </a:t>
            </a:r>
            <a:r>
              <a:rPr lang="el-GR" sz="1200" dirty="0">
                <a:solidFill>
                  <a:schemeClr val="bg2">
                    <a:lumMod val="25000"/>
                  </a:schemeClr>
                </a:solidFill>
                <a:latin typeface="Bahnschrift SemiLight" pitchFamily="34" charset="0"/>
              </a:rPr>
              <a:t>όσο βρίσκεται εν ζωή. </a:t>
            </a:r>
          </a:p>
          <a:p>
            <a:pPr algn="just"/>
            <a:endParaRPr lang="el-GR" sz="1000" dirty="0">
              <a:solidFill>
                <a:schemeClr val="bg2">
                  <a:lumMod val="25000"/>
                </a:schemeClr>
              </a:solidFill>
            </a:endParaRPr>
          </a:p>
        </p:txBody>
      </p:sp>
      <p:pic>
        <p:nvPicPr>
          <p:cNvPr id="19461" name="Picture 5" descr="C:\Users\User\Desktop\aisxilos.jpg"/>
          <p:cNvPicPr>
            <a:picLocks noChangeAspect="1" noChangeArrowheads="1"/>
          </p:cNvPicPr>
          <p:nvPr/>
        </p:nvPicPr>
        <p:blipFill>
          <a:blip r:embed="rId2" cstate="print"/>
          <a:srcRect/>
          <a:stretch>
            <a:fillRect/>
          </a:stretch>
        </p:blipFill>
        <p:spPr bwMode="auto">
          <a:xfrm>
            <a:off x="0" y="0"/>
            <a:ext cx="6444208" cy="60212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502920" y="5949280"/>
            <a:ext cx="8183880" cy="85760"/>
          </a:xfrm>
        </p:spPr>
        <p:txBody>
          <a:bodyPr>
            <a:normAutofit fontScale="90000"/>
          </a:bodyPr>
          <a:lstStyle/>
          <a:p>
            <a:endParaRPr lang="el-GR" dirty="0"/>
          </a:p>
        </p:txBody>
      </p:sp>
      <p:sp>
        <p:nvSpPr>
          <p:cNvPr id="6" name="5 - Θέση περιεχομένου"/>
          <p:cNvSpPr>
            <a:spLocks noGrp="1"/>
          </p:cNvSpPr>
          <p:nvPr>
            <p:ph idx="1"/>
          </p:nvPr>
        </p:nvSpPr>
        <p:spPr>
          <a:xfrm>
            <a:off x="502920" y="476672"/>
            <a:ext cx="8173536" cy="4464496"/>
          </a:xfrm>
        </p:spPr>
        <p:txBody>
          <a:bodyPr>
            <a:noAutofit/>
          </a:bodyPr>
          <a:lstStyle/>
          <a:p>
            <a:pPr>
              <a:buFont typeface="Wingdings" pitchFamily="2" charset="2"/>
              <a:buChar char="v"/>
            </a:pPr>
            <a:r>
              <a:rPr lang="el-GR" sz="1200" i="1" dirty="0"/>
              <a:t>Σούδα</a:t>
            </a:r>
            <a:r>
              <a:rPr lang="el-GR" sz="1200" dirty="0"/>
              <a:t>: </a:t>
            </a:r>
            <a:r>
              <a:rPr lang="el-GR" sz="1200" b="1" dirty="0"/>
              <a:t>28 νίκες</a:t>
            </a:r>
            <a:r>
              <a:rPr lang="el-GR" sz="1200" dirty="0"/>
              <a:t>. </a:t>
            </a:r>
            <a:r>
              <a:rPr lang="el-GR" sz="1200" u="sng" dirty="0"/>
              <a:t>Αναφέρονται πιθανότατα και μεταθανάτιες παραστάσεις</a:t>
            </a:r>
            <a:r>
              <a:rPr lang="el-GR" sz="1200" dirty="0"/>
              <a:t>.</a:t>
            </a:r>
          </a:p>
          <a:p>
            <a:pPr>
              <a:buFont typeface="Arial" pitchFamily="34" charset="0"/>
              <a:buChar char="•"/>
            </a:pPr>
            <a:endParaRPr lang="el-GR" sz="1200" dirty="0"/>
          </a:p>
          <a:p>
            <a:pPr>
              <a:buFont typeface="Wingdings" pitchFamily="2" charset="2"/>
              <a:buChar char="v"/>
            </a:pPr>
            <a:r>
              <a:rPr lang="el-GR" sz="1200" dirty="0"/>
              <a:t>Επανάληψη των </a:t>
            </a:r>
            <a:r>
              <a:rPr lang="el-GR" sz="1200" i="1" dirty="0"/>
              <a:t>Περσών</a:t>
            </a:r>
            <a:r>
              <a:rPr lang="el-GR" sz="1200" dirty="0"/>
              <a:t> στην αυλή του τυράννου των Συρακουσών Ιέρωνα.</a:t>
            </a:r>
          </a:p>
          <a:p>
            <a:pPr algn="just">
              <a:buFont typeface="Wingdings" pitchFamily="2" charset="2"/>
              <a:buChar char="v"/>
            </a:pPr>
            <a:br>
              <a:rPr lang="el-GR" sz="1200" dirty="0"/>
            </a:br>
            <a:r>
              <a:rPr lang="el-GR" sz="1200" i="1" dirty="0"/>
              <a:t>«</a:t>
            </a:r>
            <a:r>
              <a:rPr lang="el-GR" sz="1200" i="1" dirty="0" err="1"/>
              <a:t>Οσο</a:t>
            </a:r>
            <a:r>
              <a:rPr lang="el-GR" sz="1200" i="1" dirty="0"/>
              <a:t> </a:t>
            </a:r>
            <a:r>
              <a:rPr lang="el-GR" sz="1200" i="1" dirty="0" err="1"/>
              <a:t>γιά</a:t>
            </a:r>
            <a:r>
              <a:rPr lang="el-GR" sz="1200" i="1" dirty="0"/>
              <a:t> </a:t>
            </a:r>
            <a:r>
              <a:rPr lang="el-GR" sz="1200" i="1" dirty="0" err="1"/>
              <a:t>τό</a:t>
            </a:r>
            <a:r>
              <a:rPr lang="el-GR" sz="1200" i="1" dirty="0"/>
              <a:t> </a:t>
            </a:r>
            <a:r>
              <a:rPr lang="el-GR" sz="1200" i="1" dirty="0" err="1"/>
              <a:t>έρώτημα</a:t>
            </a:r>
            <a:r>
              <a:rPr lang="el-GR" sz="1200" i="1" dirty="0"/>
              <a:t> </a:t>
            </a:r>
            <a:r>
              <a:rPr lang="el-GR" sz="1200" i="1" u="sng" dirty="0"/>
              <a:t>γιατί ό Αισχύλος πήγε </a:t>
            </a:r>
            <a:r>
              <a:rPr lang="el-GR" sz="1200" i="1" u="sng" dirty="0" err="1"/>
              <a:t>στήν</a:t>
            </a:r>
            <a:r>
              <a:rPr lang="el-GR" sz="1200" i="1" u="sng" dirty="0"/>
              <a:t> </a:t>
            </a:r>
            <a:r>
              <a:rPr lang="el-GR" sz="1200" i="1" u="sng" dirty="0" err="1"/>
              <a:t>Αύλή</a:t>
            </a:r>
            <a:r>
              <a:rPr lang="el-GR" sz="1200" i="1" u="sng" dirty="0"/>
              <a:t> </a:t>
            </a:r>
            <a:r>
              <a:rPr lang="el-GR" sz="1200" i="1" u="sng" dirty="0" err="1"/>
              <a:t>του'Ιέρωνα</a:t>
            </a:r>
            <a:r>
              <a:rPr lang="el-GR" sz="1200" i="1" dirty="0"/>
              <a:t>, ό Βίος (8) έχει συγκεντρώσει κάθε λογής </a:t>
            </a:r>
            <a:r>
              <a:rPr lang="el-GR" sz="1200" i="1" dirty="0" err="1"/>
              <a:t>άπίθανα</a:t>
            </a:r>
            <a:r>
              <a:rPr lang="el-GR" sz="1200" i="1" dirty="0"/>
              <a:t> μυθεύματα: ό ποιητής </a:t>
            </a:r>
            <a:r>
              <a:rPr lang="el-GR" sz="1200" i="1" dirty="0" err="1"/>
              <a:t>δέν</a:t>
            </a:r>
            <a:r>
              <a:rPr lang="el-GR" sz="1200" i="1" dirty="0"/>
              <a:t> μπόρεσε </a:t>
            </a:r>
            <a:r>
              <a:rPr lang="el-GR" sz="1200" i="1" dirty="0" err="1"/>
              <a:t>νά</a:t>
            </a:r>
            <a:r>
              <a:rPr lang="el-GR" sz="1200" i="1" dirty="0"/>
              <a:t> </a:t>
            </a:r>
            <a:r>
              <a:rPr lang="el-GR" sz="1200" i="1" dirty="0" err="1"/>
              <a:t>άντέξει</a:t>
            </a:r>
            <a:r>
              <a:rPr lang="el-GR" sz="1200" i="1" dirty="0"/>
              <a:t> </a:t>
            </a:r>
            <a:r>
              <a:rPr lang="el-GR" sz="1200" i="1" dirty="0" err="1"/>
              <a:t>μιά</a:t>
            </a:r>
            <a:r>
              <a:rPr lang="el-GR" sz="1200" i="1" dirty="0"/>
              <a:t> ήττα </a:t>
            </a:r>
            <a:r>
              <a:rPr lang="el-GR" sz="1200" i="1" dirty="0" err="1"/>
              <a:t>άπό</a:t>
            </a:r>
            <a:r>
              <a:rPr lang="el-GR" sz="1200" i="1" dirty="0"/>
              <a:t> τον νεαρό Σοφοκλή ή και </a:t>
            </a:r>
            <a:r>
              <a:rPr lang="el-GR" sz="1200" i="1" dirty="0" err="1"/>
              <a:t>άπό</a:t>
            </a:r>
            <a:r>
              <a:rPr lang="el-GR" sz="1200" i="1" dirty="0"/>
              <a:t> τον Σιμωνίδη (</a:t>
            </a:r>
            <a:r>
              <a:rPr lang="el-GR" sz="1200" i="1" dirty="0" err="1"/>
              <a:t>μέ</a:t>
            </a:r>
            <a:r>
              <a:rPr lang="el-GR" sz="1200" i="1" dirty="0"/>
              <a:t> </a:t>
            </a:r>
            <a:r>
              <a:rPr lang="el-GR" sz="1200" i="1" dirty="0" err="1"/>
              <a:t>μιά</a:t>
            </a:r>
            <a:r>
              <a:rPr lang="el-GR" sz="1200" i="1" dirty="0"/>
              <a:t> ελεγεία </a:t>
            </a:r>
            <a:r>
              <a:rPr lang="el-GR" sz="1200" i="1" dirty="0" err="1"/>
              <a:t>γιά</a:t>
            </a:r>
            <a:r>
              <a:rPr lang="el-GR" sz="1200" i="1" dirty="0"/>
              <a:t> τούς νεκρούς του Μαραθώνα)</a:t>
            </a:r>
            <a:r>
              <a:rPr lang="el-GR" sz="1200" i="1" dirty="0">
                <a:sym typeface="Wingdings" pitchFamily="2" charset="2"/>
              </a:rPr>
              <a:t> </a:t>
            </a:r>
            <a:r>
              <a:rPr lang="el-GR" sz="1200" b="1" i="1" dirty="0">
                <a:sym typeface="Wingdings" pitchFamily="2" charset="2"/>
              </a:rPr>
              <a:t>ανυπόστατα</a:t>
            </a:r>
            <a:r>
              <a:rPr lang="el-GR" sz="1200" i="1" dirty="0">
                <a:sym typeface="Wingdings" pitchFamily="2" charset="2"/>
              </a:rPr>
              <a:t>!</a:t>
            </a:r>
            <a:endParaRPr lang="el-GR" sz="1200" i="1" dirty="0"/>
          </a:p>
          <a:p>
            <a:pPr>
              <a:buNone/>
            </a:pPr>
            <a:br>
              <a:rPr lang="el-GR" sz="1200" dirty="0"/>
            </a:br>
            <a:endParaRPr lang="el-GR" sz="1200" dirty="0"/>
          </a:p>
          <a:p>
            <a:pPr>
              <a:buFont typeface="Wingdings" pitchFamily="2" charset="2"/>
              <a:buChar char="v"/>
            </a:pPr>
            <a:r>
              <a:rPr lang="el-GR" sz="1200" dirty="0"/>
              <a:t>468 → ηττάται από τον Σοφοκλή.</a:t>
            </a:r>
          </a:p>
          <a:p>
            <a:pPr>
              <a:buFont typeface="Wingdings" pitchFamily="2" charset="2"/>
              <a:buChar char="v"/>
            </a:pPr>
            <a:r>
              <a:rPr lang="el-GR" sz="1200" dirty="0"/>
              <a:t>467 → νικά με τη Θηβαϊκή Τετραλογία ( </a:t>
            </a:r>
            <a:r>
              <a:rPr lang="el-GR" sz="1200" i="1" dirty="0"/>
              <a:t>Επτά επί Θήβας</a:t>
            </a:r>
            <a:r>
              <a:rPr lang="el-GR" sz="1200" dirty="0"/>
              <a:t>, </a:t>
            </a:r>
            <a:r>
              <a:rPr lang="el-GR" sz="1200" i="1" dirty="0"/>
              <a:t>Λάιος</a:t>
            </a:r>
            <a:r>
              <a:rPr lang="el-GR" sz="1200" dirty="0"/>
              <a:t>, </a:t>
            </a:r>
            <a:r>
              <a:rPr lang="el-GR" sz="1200" i="1" dirty="0"/>
              <a:t>Οιδίπους</a:t>
            </a:r>
            <a:r>
              <a:rPr lang="el-GR" sz="1200" dirty="0"/>
              <a:t> και το σατυρικό δράμα </a:t>
            </a:r>
            <a:r>
              <a:rPr lang="el-GR" sz="1200" i="1" dirty="0" err="1"/>
              <a:t>Σφιγξ</a:t>
            </a:r>
            <a:r>
              <a:rPr lang="el-GR" sz="1200" dirty="0"/>
              <a:t> ).</a:t>
            </a:r>
          </a:p>
          <a:p>
            <a:pPr>
              <a:buFont typeface="Wingdings" pitchFamily="2" charset="2"/>
              <a:buChar char="v"/>
            </a:pPr>
            <a:r>
              <a:rPr lang="el-GR" sz="1200" dirty="0"/>
              <a:t>458 → νικά με την </a:t>
            </a:r>
            <a:r>
              <a:rPr lang="el-GR" sz="1200" i="1" dirty="0" err="1"/>
              <a:t>Ορέστεια</a:t>
            </a:r>
            <a:r>
              <a:rPr lang="el-GR" sz="1200" dirty="0"/>
              <a:t> ( </a:t>
            </a:r>
            <a:r>
              <a:rPr lang="el-GR" sz="1200" i="1" dirty="0"/>
              <a:t>Αγαμέμνων</a:t>
            </a:r>
            <a:r>
              <a:rPr lang="el-GR" sz="1200" dirty="0"/>
              <a:t>, </a:t>
            </a:r>
            <a:r>
              <a:rPr lang="el-GR" sz="1200" i="1" dirty="0"/>
              <a:t>Ευμενίδες</a:t>
            </a:r>
            <a:r>
              <a:rPr lang="el-GR" sz="1200" dirty="0"/>
              <a:t>, </a:t>
            </a:r>
            <a:r>
              <a:rPr lang="el-GR" sz="1200" i="1" dirty="0"/>
              <a:t>Χοηφόροι</a:t>
            </a:r>
            <a:r>
              <a:rPr lang="el-GR" sz="1200" dirty="0"/>
              <a:t> ). </a:t>
            </a:r>
          </a:p>
          <a:p>
            <a:pPr algn="just">
              <a:buNone/>
            </a:pPr>
            <a:br>
              <a:rPr lang="el-GR" sz="1200" dirty="0"/>
            </a:br>
            <a:r>
              <a:rPr lang="el-GR" sz="1200" i="1" dirty="0" err="1"/>
              <a:t>Στήν</a:t>
            </a:r>
            <a:r>
              <a:rPr lang="el-GR" sz="1200" i="1" dirty="0"/>
              <a:t> περίπτωση </a:t>
            </a:r>
            <a:r>
              <a:rPr lang="el-GR" sz="1200" i="1" dirty="0" err="1"/>
              <a:t>αύτή</a:t>
            </a:r>
            <a:r>
              <a:rPr lang="el-GR" sz="1200" i="1" dirty="0"/>
              <a:t> είναι δύσκολο </a:t>
            </a:r>
            <a:r>
              <a:rPr lang="el-GR" sz="1200" i="1" dirty="0" err="1"/>
              <a:t>νά</a:t>
            </a:r>
            <a:r>
              <a:rPr lang="el-GR" sz="1200" i="1" dirty="0"/>
              <a:t> πούμε γιατί ξαναπήγε </a:t>
            </a:r>
            <a:r>
              <a:rPr lang="el-GR" sz="1200" i="1" dirty="0" err="1"/>
              <a:t>στή</a:t>
            </a:r>
            <a:r>
              <a:rPr lang="el-GR" sz="1200" i="1" dirty="0"/>
              <a:t> Σικελία. Κάποιο ρόλο μπορεί </a:t>
            </a:r>
            <a:r>
              <a:rPr lang="el-GR" sz="1200" i="1" dirty="0" err="1"/>
              <a:t>νά</a:t>
            </a:r>
            <a:r>
              <a:rPr lang="el-GR" sz="1200" i="1" dirty="0"/>
              <a:t> έπαιξαν πολιτικά </a:t>
            </a:r>
            <a:r>
              <a:rPr lang="el-GR" sz="1200" i="1" dirty="0" err="1"/>
              <a:t>αϊτια</a:t>
            </a:r>
            <a:r>
              <a:rPr lang="el-GR" sz="1200" i="1" dirty="0"/>
              <a:t>, ενώ ό 'Αριστοφάνης {</a:t>
            </a:r>
            <a:r>
              <a:rPr lang="el-GR" sz="1200" i="1" dirty="0" err="1"/>
              <a:t>Βάτρ</a:t>
            </a:r>
            <a:r>
              <a:rPr lang="el-GR" sz="1200" i="1" dirty="0"/>
              <a:t>. 807) </a:t>
            </a:r>
            <a:r>
              <a:rPr lang="el-GR" sz="1200" i="1" dirty="0" err="1"/>
              <a:t>άφήνει</a:t>
            </a:r>
            <a:r>
              <a:rPr lang="el-GR" sz="1200" i="1" dirty="0"/>
              <a:t> </a:t>
            </a:r>
            <a:r>
              <a:rPr lang="el-GR" sz="1200" i="1" dirty="0" err="1"/>
              <a:t>νά</a:t>
            </a:r>
            <a:r>
              <a:rPr lang="el-GR" sz="1200" i="1" dirty="0"/>
              <a:t> </a:t>
            </a:r>
            <a:r>
              <a:rPr lang="el-GR" sz="1200" i="1" dirty="0" err="1"/>
              <a:t>έννοηθεΐ</a:t>
            </a:r>
            <a:r>
              <a:rPr lang="el-GR" sz="1200" i="1" dirty="0"/>
              <a:t> κάποια διάσταση </a:t>
            </a:r>
            <a:r>
              <a:rPr lang="el-GR" sz="1200" i="1" dirty="0" err="1"/>
              <a:t>άνάμεσα</a:t>
            </a:r>
            <a:r>
              <a:rPr lang="el-GR" sz="1200" i="1" dirty="0"/>
              <a:t> στον ποιητή και </a:t>
            </a:r>
            <a:r>
              <a:rPr lang="el-GR" sz="1200" i="1" dirty="0" err="1"/>
              <a:t>τό</a:t>
            </a:r>
            <a:r>
              <a:rPr lang="el-GR" sz="1200" i="1" dirty="0"/>
              <a:t> κοινό. </a:t>
            </a:r>
            <a:r>
              <a:rPr lang="el-GR" sz="1200" i="1" dirty="0" err="1"/>
              <a:t>Μέ</a:t>
            </a:r>
            <a:r>
              <a:rPr lang="el-GR" sz="1200" i="1" dirty="0"/>
              <a:t> κανέναν τρόπο </a:t>
            </a:r>
            <a:r>
              <a:rPr lang="el-GR" sz="1200" i="1" dirty="0" err="1"/>
              <a:t>δέν</a:t>
            </a:r>
            <a:r>
              <a:rPr lang="el-GR" sz="1200" i="1" dirty="0"/>
              <a:t> πρέπει </a:t>
            </a:r>
            <a:r>
              <a:rPr lang="el-GR" sz="1200" i="1" dirty="0" err="1"/>
              <a:t>νά</a:t>
            </a:r>
            <a:r>
              <a:rPr lang="el-GR" sz="1200" i="1" dirty="0"/>
              <a:t> συσχετιστεί </a:t>
            </a:r>
            <a:r>
              <a:rPr lang="el-GR" sz="1200" i="1" dirty="0" err="1"/>
              <a:t>μέ</a:t>
            </a:r>
            <a:r>
              <a:rPr lang="el-GR" sz="1200" i="1" dirty="0"/>
              <a:t> </a:t>
            </a:r>
            <a:r>
              <a:rPr lang="el-GR" sz="1200" i="1" dirty="0" err="1"/>
              <a:t>αύτό</a:t>
            </a:r>
            <a:r>
              <a:rPr lang="el-GR" sz="1200" i="1" dirty="0"/>
              <a:t> </a:t>
            </a:r>
            <a:r>
              <a:rPr lang="el-GR" sz="1200" i="1" dirty="0" err="1"/>
              <a:t>τό</a:t>
            </a:r>
            <a:r>
              <a:rPr lang="el-GR" sz="1200" i="1" dirty="0"/>
              <a:t> πρόβλημα ή δίκη </a:t>
            </a:r>
            <a:r>
              <a:rPr lang="el-GR" sz="1200" i="1" dirty="0" err="1"/>
              <a:t>γιά</a:t>
            </a:r>
            <a:r>
              <a:rPr lang="el-GR" sz="1200" i="1" dirty="0"/>
              <a:t> </a:t>
            </a:r>
            <a:r>
              <a:rPr lang="el-GR" sz="1200" i="1" dirty="0" err="1"/>
              <a:t>τά</a:t>
            </a:r>
            <a:r>
              <a:rPr lang="el-GR" sz="1200" i="1" dirty="0"/>
              <a:t> μυστήρια, </a:t>
            </a:r>
            <a:r>
              <a:rPr lang="el-GR" sz="1200" i="1" dirty="0" err="1"/>
              <a:t>άφού</a:t>
            </a:r>
            <a:r>
              <a:rPr lang="el-GR" sz="1200" i="1" dirty="0"/>
              <a:t> ή παράδοση μιλεί </a:t>
            </a:r>
            <a:r>
              <a:rPr lang="el-GR" sz="1200" i="1" dirty="0" err="1"/>
              <a:t>όμόφωνα</a:t>
            </a:r>
            <a:r>
              <a:rPr lang="el-GR" sz="1200" i="1" dirty="0"/>
              <a:t> </a:t>
            </a:r>
            <a:r>
              <a:rPr lang="el-GR" sz="1200" i="1" dirty="0" err="1"/>
              <a:t>γιά</a:t>
            </a:r>
            <a:r>
              <a:rPr lang="el-GR" sz="1200" i="1" dirty="0"/>
              <a:t> </a:t>
            </a:r>
            <a:r>
              <a:rPr lang="el-GR" sz="1200" i="1" dirty="0" err="1"/>
              <a:t>άθώωση</a:t>
            </a:r>
            <a:r>
              <a:rPr lang="el-GR" sz="1200" i="1" dirty="0"/>
              <a:t>!</a:t>
            </a:r>
          </a:p>
          <a:p>
            <a:pPr>
              <a:buFont typeface="Wingdings" pitchFamily="2" charset="2"/>
              <a:buChar char="v"/>
            </a:pPr>
            <a:endParaRPr lang="el-GR" sz="1200" dirty="0"/>
          </a:p>
          <a:p>
            <a:pPr>
              <a:buFont typeface="Wingdings" pitchFamily="2" charset="2"/>
              <a:buChar char="v"/>
            </a:pPr>
            <a:r>
              <a:rPr lang="el-GR" sz="1200" u="sng" dirty="0"/>
              <a:t>Δημιουργεί σχολή τραγικών ποιητών εντός της οικογένειάς του</a:t>
            </a:r>
            <a:r>
              <a:rPr lang="el-GR" sz="1200" dirty="0"/>
              <a:t> → ο γιος του </a:t>
            </a:r>
            <a:r>
              <a:rPr lang="el-GR" sz="1200" dirty="0" err="1"/>
              <a:t>Ευφορίων</a:t>
            </a:r>
            <a:r>
              <a:rPr lang="el-GR" sz="1200" dirty="0"/>
              <a:t> νικά το 431 </a:t>
            </a:r>
            <a:r>
              <a:rPr lang="el-GR" sz="1200" dirty="0" err="1"/>
              <a:t>π.Χ</a:t>
            </a:r>
            <a:r>
              <a:rPr lang="el-GR" sz="1200" dirty="0"/>
              <a:t> τον Σοφοκλή και τη Μήδεια! Ενώ ο ανιψιός του </a:t>
            </a:r>
            <a:r>
              <a:rPr lang="el-GR" sz="1200" dirty="0" err="1"/>
              <a:t>Φιλοκλής</a:t>
            </a:r>
            <a:r>
              <a:rPr lang="el-GR" sz="1200" dirty="0"/>
              <a:t> επικρατεί του Σοφοκλή και του </a:t>
            </a:r>
            <a:r>
              <a:rPr lang="el-GR" sz="1200" i="1" dirty="0"/>
              <a:t>Οιδίποδα Τυράννου</a:t>
            </a:r>
            <a:r>
              <a:rPr lang="el-GR" sz="1200" dirty="0"/>
              <a:t>. </a:t>
            </a:r>
          </a:p>
          <a:p>
            <a:pPr>
              <a:buNone/>
            </a:pPr>
            <a:br>
              <a:rPr lang="el-GR" sz="1200" dirty="0"/>
            </a:br>
            <a:endParaRPr lang="el-GR"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dirty="0">
                <a:latin typeface="Bahnschrift Light SemiCondensed" pitchFamily="34" charset="0"/>
              </a:rPr>
              <a:t>Αισχύλου </a:t>
            </a:r>
            <a:r>
              <a:rPr lang="el-GR" i="1" dirty="0" err="1">
                <a:latin typeface="Bahnschrift Light SemiCondensed" pitchFamily="34" charset="0"/>
              </a:rPr>
              <a:t>Πέρσαι</a:t>
            </a:r>
            <a:endParaRPr lang="el-GR" i="1" dirty="0">
              <a:latin typeface="Bahnschrift Light SemiCondensed" pitchFamily="34" charset="0"/>
            </a:endParaRPr>
          </a:p>
        </p:txBody>
      </p:sp>
      <p:sp>
        <p:nvSpPr>
          <p:cNvPr id="5" name="4 - Ορθογώνιο"/>
          <p:cNvSpPr/>
          <p:nvPr/>
        </p:nvSpPr>
        <p:spPr>
          <a:xfrm>
            <a:off x="467544" y="476672"/>
            <a:ext cx="8208912" cy="4832092"/>
          </a:xfrm>
          <a:prstGeom prst="rect">
            <a:avLst/>
          </a:prstGeom>
        </p:spPr>
        <p:txBody>
          <a:bodyPr wrap="square">
            <a:spAutoFit/>
          </a:bodyPr>
          <a:lstStyle/>
          <a:p>
            <a:pPr>
              <a:buFont typeface="Wingdings" pitchFamily="2" charset="2"/>
              <a:buChar char="q"/>
            </a:pPr>
            <a:r>
              <a:rPr lang="el-GR" sz="1400" dirty="0"/>
              <a:t> έτος διδασκαλίας</a:t>
            </a:r>
            <a:r>
              <a:rPr lang="en-US" sz="1400" dirty="0"/>
              <a:t>: </a:t>
            </a:r>
            <a:r>
              <a:rPr lang="el-GR" sz="1400" dirty="0"/>
              <a:t>472 </a:t>
            </a:r>
            <a:r>
              <a:rPr lang="el-GR" sz="1400" dirty="0" err="1"/>
              <a:t>π.Χ</a:t>
            </a:r>
            <a:endParaRPr lang="el-GR" sz="1400" dirty="0"/>
          </a:p>
          <a:p>
            <a:br>
              <a:rPr lang="el-GR" sz="1400" dirty="0"/>
            </a:br>
            <a:endParaRPr lang="el-GR" sz="1400" dirty="0"/>
          </a:p>
          <a:p>
            <a:pPr>
              <a:buFont typeface="Wingdings" pitchFamily="2" charset="2"/>
              <a:buChar char="q"/>
            </a:pPr>
            <a:r>
              <a:rPr lang="el-GR" sz="1400" dirty="0"/>
              <a:t>Μέρος τετραλογίας μαζί με τα έργα </a:t>
            </a:r>
            <a:r>
              <a:rPr lang="el-GR" sz="1400" i="1" dirty="0"/>
              <a:t>Φινεύς</a:t>
            </a:r>
            <a:r>
              <a:rPr lang="el-GR" sz="1400" dirty="0"/>
              <a:t>, </a:t>
            </a:r>
            <a:r>
              <a:rPr lang="el-GR" sz="1400" i="1" dirty="0"/>
              <a:t>Γλαύκος </a:t>
            </a:r>
            <a:r>
              <a:rPr lang="el-GR" sz="1400" i="1" dirty="0" err="1"/>
              <a:t>Ποτνιεύς</a:t>
            </a:r>
            <a:r>
              <a:rPr lang="el-GR" sz="1400" dirty="0"/>
              <a:t> και το σατυρικό δράμα </a:t>
            </a:r>
            <a:r>
              <a:rPr lang="el-GR" sz="1400" i="1" dirty="0"/>
              <a:t>Προμηθεύς </a:t>
            </a:r>
            <a:r>
              <a:rPr lang="el-GR" sz="1400" i="1" dirty="0" err="1"/>
              <a:t>Πυρκαεύς</a:t>
            </a:r>
            <a:r>
              <a:rPr lang="el-GR" sz="1400" dirty="0"/>
              <a:t> ( δεν υπάρχει </a:t>
            </a:r>
            <a:r>
              <a:rPr lang="el-GR" sz="1400" dirty="0" err="1"/>
              <a:t>θεματολογική</a:t>
            </a:r>
            <a:r>
              <a:rPr lang="el-GR" sz="1400" dirty="0"/>
              <a:t> σύνδεση μεταξύ των έργων όπως συμβαίνει στην </a:t>
            </a:r>
            <a:r>
              <a:rPr lang="el-GR" sz="1400" i="1" dirty="0" err="1"/>
              <a:t>Ορέστεια</a:t>
            </a:r>
            <a:r>
              <a:rPr lang="el-GR" sz="1400" dirty="0"/>
              <a:t>.</a:t>
            </a:r>
          </a:p>
          <a:p>
            <a:endParaRPr lang="el-GR" sz="1400" dirty="0"/>
          </a:p>
          <a:p>
            <a:pPr>
              <a:buFont typeface="Wingdings" pitchFamily="2" charset="2"/>
              <a:buChar char="q"/>
            </a:pPr>
            <a:r>
              <a:rPr lang="el-GR" sz="1400" u="sng" dirty="0"/>
              <a:t>αρχαιότερη σωζόμενη τραγωδία.</a:t>
            </a:r>
            <a:r>
              <a:rPr lang="el-GR" sz="1400" dirty="0"/>
              <a:t> </a:t>
            </a:r>
          </a:p>
          <a:p>
            <a:br>
              <a:rPr lang="el-GR" sz="1400" dirty="0"/>
            </a:br>
            <a:endParaRPr lang="el-GR" sz="1400" dirty="0"/>
          </a:p>
          <a:p>
            <a:pPr>
              <a:buFont typeface="Wingdings" pitchFamily="2" charset="2"/>
              <a:buChar char="q"/>
            </a:pPr>
            <a:r>
              <a:rPr lang="el-GR" sz="1400" dirty="0"/>
              <a:t>Έκταση: 1077 στίχοι.</a:t>
            </a:r>
          </a:p>
          <a:p>
            <a:br>
              <a:rPr lang="el-GR" sz="1400" dirty="0"/>
            </a:br>
            <a:r>
              <a:rPr lang="el-GR" sz="1400" u="sng" dirty="0"/>
              <a:t>μοναδική σωζόμενη που έχει ως θέμα ένα γεγονός από την </a:t>
            </a:r>
            <a:r>
              <a:rPr lang="el-GR" sz="1400" u="sng" dirty="0" err="1"/>
              <a:t>πολιτικο</a:t>
            </a:r>
            <a:r>
              <a:rPr lang="el-GR" sz="1400" u="sng" dirty="0"/>
              <a:t> - στρατιωτική ιστορία!</a:t>
            </a:r>
            <a:r>
              <a:rPr lang="el-GR" sz="1400" dirty="0"/>
              <a:t> </a:t>
            </a:r>
          </a:p>
          <a:p>
            <a:endParaRPr lang="el-GR" sz="1400" dirty="0"/>
          </a:p>
          <a:p>
            <a:pPr>
              <a:buFont typeface="Wingdings" pitchFamily="2" charset="2"/>
              <a:buChar char="q"/>
            </a:pPr>
            <a:r>
              <a:rPr lang="el-GR" sz="1400" i="1" dirty="0"/>
              <a:t>Σκηνική δράση </a:t>
            </a:r>
            <a:r>
              <a:rPr lang="el-GR" sz="1400" dirty="0"/>
              <a:t>→ μετατίθεται στο στρατόπεδο των ηττημένων Περσών. </a:t>
            </a:r>
            <a:r>
              <a:rPr lang="el-GR" sz="1400" u="sng" dirty="0"/>
              <a:t>Αποτυπώνεται η </a:t>
            </a:r>
            <a:r>
              <a:rPr lang="el-GR" sz="1400" b="1" u="sng" dirty="0"/>
              <a:t>πανανθρώπινη δυστυχία </a:t>
            </a:r>
            <a:r>
              <a:rPr lang="el-GR" sz="1400" u="sng" dirty="0"/>
              <a:t>του πολέμου μέσα από τα μάτια του εχθρού</a:t>
            </a:r>
            <a:r>
              <a:rPr lang="el-GR" sz="1400" dirty="0"/>
              <a:t>!</a:t>
            </a:r>
          </a:p>
          <a:p>
            <a:pPr>
              <a:buFont typeface="Wingdings" pitchFamily="2" charset="2"/>
              <a:buChar char="q"/>
            </a:pPr>
            <a:endParaRPr lang="el-GR" sz="1400" dirty="0"/>
          </a:p>
          <a:p>
            <a:pPr>
              <a:buFont typeface="Wingdings" pitchFamily="2" charset="2"/>
              <a:buChar char="q"/>
            </a:pPr>
            <a:r>
              <a:rPr lang="el-GR" sz="1400" i="1" dirty="0"/>
              <a:t>χορηγός</a:t>
            </a:r>
            <a:r>
              <a:rPr lang="el-GR" sz="1400" dirty="0"/>
              <a:t> → Περικλής.</a:t>
            </a:r>
          </a:p>
          <a:p>
            <a:br>
              <a:rPr lang="el-GR" sz="1400" dirty="0"/>
            </a:br>
            <a:r>
              <a:rPr lang="el-GR" sz="1400" dirty="0"/>
              <a:t>Ο Αισχύλος ανάγει τα παθήματα των Περσών </a:t>
            </a:r>
            <a:r>
              <a:rPr lang="el-GR" sz="1400" u="sng" dirty="0"/>
              <a:t>πολύ πέρα από το εθνικό επίπεδο</a:t>
            </a:r>
            <a:r>
              <a:rPr lang="el-GR" sz="1400" dirty="0"/>
              <a:t>, στον </a:t>
            </a:r>
            <a:r>
              <a:rPr lang="el-GR" sz="1400" b="1" dirty="0"/>
              <a:t>χώρο του πανανθρώπινου</a:t>
            </a:r>
            <a:r>
              <a:rPr lang="el-GR" sz="14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lum/>
          </a:blip>
          <a:srcRect/>
          <a:tile tx="0" ty="0" sx="100000" sy="100000" flip="none" algn="tl"/>
        </a:blipFill>
        <a:effectLst/>
      </p:bgPr>
    </p:bg>
    <p:spTree>
      <p:nvGrpSpPr>
        <p:cNvPr id="1" name=""/>
        <p:cNvGrpSpPr/>
        <p:nvPr/>
      </p:nvGrpSpPr>
      <p:grpSpPr>
        <a:xfrm>
          <a:off x="0" y="0"/>
          <a:ext cx="0" cy="0"/>
          <a:chOff x="0" y="0"/>
          <a:chExt cx="0" cy="0"/>
        </a:xfrm>
      </p:grpSpPr>
      <p:sp useBgFill="1">
        <p:nvSpPr>
          <p:cNvPr id="3" name="2 - Ορθογώνιο"/>
          <p:cNvSpPr/>
          <p:nvPr/>
        </p:nvSpPr>
        <p:spPr>
          <a:xfrm>
            <a:off x="323528" y="335846"/>
            <a:ext cx="8496944" cy="6186309"/>
          </a:xfrm>
          <a:prstGeom prst="rect">
            <a:avLst/>
          </a:prstGeom>
        </p:spPr>
        <p:txBody>
          <a:bodyPr wrap="square">
            <a:spAutoFit/>
          </a:bodyPr>
          <a:lstStyle/>
          <a:p>
            <a:endParaRPr lang="en-US" dirty="0"/>
          </a:p>
          <a:p>
            <a:endParaRPr lang="el-GR" dirty="0"/>
          </a:p>
          <a:p>
            <a:endParaRPr lang="el-GR" dirty="0"/>
          </a:p>
          <a:p>
            <a:endParaRPr lang="el-GR" dirty="0"/>
          </a:p>
          <a:p>
            <a:pPr>
              <a:buFont typeface="Wingdings" pitchFamily="2" charset="2"/>
              <a:buChar char="ü"/>
            </a:pPr>
            <a:r>
              <a:rPr lang="el-GR" dirty="0"/>
              <a:t>Δυνάμεις Ελλήνων → 366 πλοία </a:t>
            </a:r>
            <a:r>
              <a:rPr lang="en-US" dirty="0"/>
              <a:t>( </a:t>
            </a:r>
            <a:r>
              <a:rPr lang="el-GR" dirty="0"/>
              <a:t>Ηρόδοτος )</a:t>
            </a:r>
          </a:p>
          <a:p>
            <a:br>
              <a:rPr lang="el-GR" dirty="0"/>
            </a:br>
            <a:endParaRPr lang="el-GR" dirty="0"/>
          </a:p>
          <a:p>
            <a:pPr>
              <a:buFont typeface="Wingdings" pitchFamily="2" charset="2"/>
              <a:buChar char="ü"/>
            </a:pPr>
            <a:r>
              <a:rPr lang="el-GR" dirty="0"/>
              <a:t>Δυνάμεις Περσών → 1.000 + 207 γρήγορα ( σύμφωνα με την περιγραφή του αγγελιοφόρου)</a:t>
            </a:r>
          </a:p>
          <a:p>
            <a:br>
              <a:rPr lang="el-GR" dirty="0"/>
            </a:br>
            <a:endParaRPr lang="el-GR" dirty="0"/>
          </a:p>
          <a:p>
            <a:pPr>
              <a:buFont typeface="Wingdings" pitchFamily="2" charset="2"/>
              <a:buChar char="ü"/>
            </a:pPr>
            <a:r>
              <a:rPr lang="el-GR" dirty="0"/>
              <a:t>Δεκαετία του 70’</a:t>
            </a:r>
            <a:r>
              <a:rPr lang="en-US" dirty="0"/>
              <a:t>-80’</a:t>
            </a:r>
            <a:r>
              <a:rPr lang="el-GR" dirty="0"/>
              <a:t> → Αθηναίοι επεμβαίνουν στη Μικρά Ασία. </a:t>
            </a:r>
            <a:r>
              <a:rPr lang="el-GR" u="sng" dirty="0"/>
              <a:t>Θεματολογία με επίκαιρο χαρακτήρα</a:t>
            </a:r>
            <a:r>
              <a:rPr lang="el-GR" dirty="0"/>
              <a:t>. </a:t>
            </a:r>
          </a:p>
          <a:p>
            <a:br>
              <a:rPr lang="el-GR" dirty="0"/>
            </a:br>
            <a:endParaRPr lang="el-GR" dirty="0"/>
          </a:p>
          <a:p>
            <a:pPr>
              <a:buFont typeface="Wingdings" pitchFamily="2" charset="2"/>
              <a:buChar char="ü"/>
            </a:pPr>
            <a:r>
              <a:rPr lang="el-GR" dirty="0"/>
              <a:t>παριστάμενος δραματικός τόπος → Σούσα ( μια από τις τρεις πρωτεύουσες της περσικής αυτοκρατορίας ).</a:t>
            </a:r>
          </a:p>
          <a:p>
            <a:br>
              <a:rPr lang="el-GR" dirty="0"/>
            </a:br>
            <a:endParaRPr lang="el-GR" dirty="0"/>
          </a:p>
          <a:p>
            <a:pPr>
              <a:buFont typeface="Wingdings" pitchFamily="2" charset="2"/>
              <a:buChar char="ü"/>
            </a:pPr>
            <a:r>
              <a:rPr lang="el-GR" dirty="0"/>
              <a:t>Δρώντα πρόσωπα → </a:t>
            </a:r>
            <a:r>
              <a:rPr lang="el-GR" i="1" dirty="0"/>
              <a:t>Χορός</a:t>
            </a:r>
            <a:r>
              <a:rPr lang="el-GR" dirty="0"/>
              <a:t> (505 στίχοι), </a:t>
            </a:r>
            <a:r>
              <a:rPr lang="el-GR" i="1" dirty="0" err="1"/>
              <a:t>Άτοσσα</a:t>
            </a:r>
            <a:r>
              <a:rPr lang="el-GR" dirty="0"/>
              <a:t> ( 173 στίχοι ), </a:t>
            </a:r>
            <a:r>
              <a:rPr lang="el-GR" i="1" dirty="0"/>
              <a:t>αγγελιοφόρος</a:t>
            </a:r>
            <a:r>
              <a:rPr lang="el-GR" dirty="0"/>
              <a:t> ( 206 στίχοι ), </a:t>
            </a:r>
            <a:r>
              <a:rPr lang="el-GR" i="1" dirty="0"/>
              <a:t>φάντασμα Δαρείου </a:t>
            </a:r>
            <a:r>
              <a:rPr lang="el-GR" dirty="0"/>
              <a:t>( 125 στίχοι ), </a:t>
            </a:r>
            <a:r>
              <a:rPr lang="el-GR" i="1" dirty="0"/>
              <a:t>Ξέρξης</a:t>
            </a:r>
            <a:r>
              <a:rPr lang="el-GR" dirty="0"/>
              <a:t> ( 68 στίχοι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1 - Ορθογώνιο"/>
          <p:cNvSpPr/>
          <p:nvPr/>
        </p:nvSpPr>
        <p:spPr>
          <a:xfrm>
            <a:off x="323528" y="332656"/>
            <a:ext cx="8496944" cy="6247864"/>
          </a:xfrm>
          <a:prstGeom prst="rect">
            <a:avLst/>
          </a:prstGeom>
          <a:blipFill>
            <a:blip r:embed="rId2" cstate="print"/>
            <a:tile tx="0" ty="0" sx="100000" sy="100000" flip="none" algn="tl"/>
          </a:blipFill>
        </p:spPr>
        <p:txBody>
          <a:bodyPr wrap="square">
            <a:spAutoFit/>
          </a:bodyPr>
          <a:lstStyle/>
          <a:p>
            <a:pPr algn="ctr"/>
            <a:r>
              <a:rPr lang="el-GR" i="1" dirty="0">
                <a:solidFill>
                  <a:schemeClr val="accent1">
                    <a:lumMod val="75000"/>
                  </a:schemeClr>
                </a:solidFill>
              </a:rPr>
              <a:t>Υπόθεση του έργου</a:t>
            </a:r>
            <a:endParaRPr lang="el-GR" dirty="0">
              <a:solidFill>
                <a:schemeClr val="accent1">
                  <a:lumMod val="75000"/>
                </a:schemeClr>
              </a:solidFill>
            </a:endParaRPr>
          </a:p>
          <a:p>
            <a:pPr algn="just"/>
            <a:br>
              <a:rPr lang="el-GR" dirty="0"/>
            </a:br>
            <a:r>
              <a:rPr lang="el-GR" sz="1400" dirty="0"/>
              <a:t>Η υπόθεση του έργου το οποίο διαδραματίζεται στα Σούσα έχει, συνοπτικά, ως </a:t>
            </a:r>
            <a:r>
              <a:rPr lang="el-GR" sz="1400" dirty="0" err="1"/>
              <a:t>εξής:Την</a:t>
            </a:r>
            <a:r>
              <a:rPr lang="el-GR" sz="1400" dirty="0"/>
              <a:t> είσοδο του Χορού την αποτελούν Πέρσες γέροντες ευγενείς (σύμβουλοι) που εκφράζουν την ανησυχία τους για την τύχη του στρατού που έχει εκστρατεύσει κατά της Ελλάδας, αναφέροντας τα ονόματα των επιφανών Περσών που συμμετέχουν. Ο Χορός περιγράφει το πλήθος του στρατού αλλά και την ιστορία των Περσών όσον αφορά τη στρατιωτική (και ναυτική) επιχείρηση που τώρα έχουν </a:t>
            </a:r>
            <a:r>
              <a:rPr lang="el-GR" sz="1400" dirty="0" err="1"/>
              <a:t>αναλάβει.Στη</a:t>
            </a:r>
            <a:r>
              <a:rPr lang="el-GR" sz="1400" dirty="0"/>
              <a:t> σκηνή εισέρχεται η </a:t>
            </a:r>
            <a:r>
              <a:rPr lang="el-GR" sz="1400" dirty="0" err="1"/>
              <a:t>Άτοσσα</a:t>
            </a:r>
            <a:r>
              <a:rPr lang="el-GR" sz="1400" dirty="0"/>
              <a:t>, σύζυγος του νεκρού Δαρείου και μητέρα του αρχηγού της εκστρατείας Ξέρξη. Εμπιστεύεται στον Χορό την ανησυχία που την έχει κυριεύσει και διηγείται το όνειρο που την τάραξε (τη ζεύξη δύο γυναικών, μιας Ελληνίδας και μιας Ασιάτισσας, σε ένα άρμα από τον Ξέρξη), δηλώνοντας επίσης ότι προτίθεται να προσφέρει θυσία στους θεούς.</a:t>
            </a:r>
          </a:p>
          <a:p>
            <a:pPr algn="just"/>
            <a:r>
              <a:rPr lang="el-GR" sz="1400" dirty="0"/>
              <a:t> </a:t>
            </a:r>
          </a:p>
          <a:p>
            <a:pPr algn="just"/>
            <a:endParaRPr lang="el-GR" sz="1400" dirty="0"/>
          </a:p>
          <a:p>
            <a:pPr algn="just"/>
            <a:r>
              <a:rPr lang="el-GR" sz="1400" dirty="0"/>
              <a:t>Φθάνει ο αγγελιαφόρος και αναγγέλλει τη νίκη των Ελλήνων και την καταστροφή των Περσών, πληροφορώντας την </a:t>
            </a:r>
            <a:r>
              <a:rPr lang="el-GR" sz="1400" dirty="0" err="1"/>
              <a:t>Άτοσσα</a:t>
            </a:r>
            <a:r>
              <a:rPr lang="el-GR" sz="1400" dirty="0"/>
              <a:t> για τη σωτηρία του Ξέρξη ενώ αναφέρεται και ονομαστικά τους Πέρσες που σκοτώθηκαν. Κατόπιν περιγράφει αναλυτικά τη ναυμαχία καθώς και την κακή τύχη του υπόλοιπου στρατού που επιχείρησε να επιστρέψει διά ξηράς.</a:t>
            </a:r>
          </a:p>
          <a:p>
            <a:pPr algn="just"/>
            <a:r>
              <a:rPr lang="el-GR" sz="1400" dirty="0"/>
              <a:t> Η </a:t>
            </a:r>
            <a:r>
              <a:rPr lang="el-GR" sz="1400" dirty="0" err="1"/>
              <a:t>Άτοσσα</a:t>
            </a:r>
            <a:r>
              <a:rPr lang="el-GR" sz="1400" dirty="0"/>
              <a:t> επιστρέφει στο παλάτι για να ετοιμάσει θυσία. Ο Χορός εν τω μεταξύ θρηνεί για την πανωλεθρία. Η </a:t>
            </a:r>
            <a:r>
              <a:rPr lang="el-GR" sz="1400" dirty="0" err="1"/>
              <a:t>Άτοσσα</a:t>
            </a:r>
            <a:r>
              <a:rPr lang="el-GR" sz="1400" dirty="0"/>
              <a:t> μαζί με τον Χορό προσφέρουν τιμές στον τάφο του Δαρείου. Ξαφνικά εμφανίζεται το φάντασμα του Δαρείου και μιλάει προς τους Πέρσες και την </a:t>
            </a:r>
            <a:r>
              <a:rPr lang="el-GR" sz="1400" dirty="0" err="1"/>
              <a:t>Άτοσσα</a:t>
            </a:r>
            <a:r>
              <a:rPr lang="el-GR" sz="1400" dirty="0"/>
              <a:t>. Ο Δαρείος πληροφορείται για τη συμφορά των Περσών και την αποδίδει στην αλαζονεία του γιου του που ξεπέρασε το μέτρο. Η Σαλαμίνα είναι το πρώτο μέρος της ανταπόδοσης και οι Πλαταιές, όπως προφητεύει ο Δαρείος προτού επιστρέψει στον Κάτω Κόσμο, θα είναι το δεύτερο. Ο Χορός αναπολεί τις επιτυχίες του Δαρείου όσο ήταν ζωντανός. Έρχεται ο Ξέρξης με θρήνους για τη συμφορά και σε λυρικό διάλογο με τον Χορό μνημονεύει και άλλους επιφανείς Πέρσες που χάθηκαν. Το έργο τελειώνει με λυρικούς θρηνητικούς στίχους που εναλλάσσονται ανάμεσα στον Ξέρξη και στον Χορό.</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2496</TotalTime>
  <Words>8438</Words>
  <Application>Microsoft Office PowerPoint</Application>
  <PresentationFormat>Προβολή στην οθόνη (4:3)</PresentationFormat>
  <Paragraphs>479</Paragraphs>
  <Slides>40</Slides>
  <Notes>0</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40</vt:i4>
      </vt:variant>
    </vt:vector>
  </HeadingPairs>
  <TitlesOfParts>
    <vt:vector size="54" baseType="lpstr">
      <vt:lpstr>Arial Unicode MS</vt:lpstr>
      <vt:lpstr>Microsoft JhengHei UI</vt:lpstr>
      <vt:lpstr>Arial</vt:lpstr>
      <vt:lpstr>Bahnschrift Light SemiCondensed</vt:lpstr>
      <vt:lpstr>Bahnschrift SemiLight</vt:lpstr>
      <vt:lpstr>Georgia</vt:lpstr>
      <vt:lpstr>Lucida Console</vt:lpstr>
      <vt:lpstr>Monotype Corsiva</vt:lpstr>
      <vt:lpstr>Palatino Linotype</vt:lpstr>
      <vt:lpstr>Segoe Print</vt:lpstr>
      <vt:lpstr>Verdana</vt:lpstr>
      <vt:lpstr>Wingdings</vt:lpstr>
      <vt:lpstr>Wingdings 2</vt:lpstr>
      <vt:lpstr>Άποψη</vt:lpstr>
      <vt:lpstr>ΑΡΧΑΙΑ ΕΛΛΗΝΙΚΗ ΓΡΑΜΜΑΤΕΙΑ</vt:lpstr>
      <vt:lpstr>Παρουσίαση του PowerPoint</vt:lpstr>
      <vt:lpstr>Παρουσίαση του PowerPoint</vt:lpstr>
      <vt:lpstr>Παρουσίαση του PowerPoint</vt:lpstr>
      <vt:lpstr>Παυσανίας (1, 21, 2 ): «παιδί ακόμα όταν κοιμόταν μέσα σε ένα αμπέλι, του παρουσιάστηκε ο Διόνυσος και του έδωσε εντολή να γράψει τραγωδίες».</vt:lpstr>
      <vt:lpstr>Παρουσίαση του PowerPoint</vt:lpstr>
      <vt:lpstr>Αισχύλου Πέρσαι</vt:lpstr>
      <vt:lpstr>Παρουσίαση του PowerPoint</vt:lpstr>
      <vt:lpstr>Παρουσίαση του PowerPoint</vt:lpstr>
      <vt:lpstr>Αρίθμηση περσικών στρατευμάτων</vt:lpstr>
      <vt:lpstr>Απολογισμός περσικών απωλειών από αγγελιοφόρο</vt:lpstr>
      <vt:lpstr>Παρουσίαση του PowerPoint</vt:lpstr>
      <vt:lpstr>Ιστορική ανάγνωση: Μετά την ήττα στη Σαλαμίνα ξεσπά επανάσταση στη Βαβυλώνα, η οποία επηρεάζει σημαντικά τις ενέργειες των Περσών στον πόλεμο εναντίον των Ελλήνων. </vt:lpstr>
      <vt:lpstr>Παρουσίαση του PowerPoint</vt:lpstr>
      <vt:lpstr>Το φάντασμα του Δαρείου εμφανίζεται μπροστά στην Άτοσσα.</vt:lpstr>
      <vt:lpstr>Ορέστεια (458 π.Χ)</vt:lpstr>
      <vt:lpstr>Αγαμέμνων</vt:lpstr>
      <vt:lpstr>Μορφές του δράματος με πολιτική απόχρωση</vt:lpstr>
      <vt:lpstr>Χοηφόροι</vt:lpstr>
      <vt:lpstr>Ευμενίδες</vt:lpstr>
      <vt:lpstr>Παρουσίαση του PowerPoint</vt:lpstr>
      <vt:lpstr>Παρουσίαση του PowerPoint</vt:lpstr>
      <vt:lpstr>Σοφοκλής (497/6 -406/5)</vt:lpstr>
      <vt:lpstr>Παρουσίαση του PowerPoint</vt:lpstr>
      <vt:lpstr>Παρουσίαση του PowerPoint</vt:lpstr>
      <vt:lpstr>Παρουσίαση του PowerPoint</vt:lpstr>
      <vt:lpstr>  Κορυφαία τραγωδία όλων των εποχών</vt:lpstr>
      <vt:lpstr>Παρουσίαση του PowerPoint</vt:lpstr>
      <vt:lpstr>Παρουσίαση του PowerPoint</vt:lpstr>
      <vt:lpstr>Παρουσίαση του PowerPoint</vt:lpstr>
      <vt:lpstr>Παρουσίαση του PowerPoint</vt:lpstr>
      <vt:lpstr>Ευριπίδης ( 485/4 - 406 )</vt:lpstr>
      <vt:lpstr>Μήδεια</vt:lpstr>
      <vt:lpstr>Παρουσίαση του PowerPoint</vt:lpstr>
      <vt:lpstr>Παρουσίαση του PowerPoint</vt:lpstr>
      <vt:lpstr>Παρουσίαση του PowerPoint</vt:lpstr>
      <vt:lpstr>Παρουσίαση του PowerPoint</vt:lpstr>
      <vt:lpstr>Λεξικό όρων της Αρχαίας Τραγωδίας </vt:lpstr>
      <vt:lpstr>Παρουσίαση του PowerPoint</vt:lpstr>
      <vt:lpstr>Παρουσίαση του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ΑΡΧΑΙΑ ΕΛΛΗΝΙΚΗ ΓΡΑΜΜΑΤΕΙΑ</dc:title>
  <dc:creator>User</dc:creator>
  <cp:lastModifiedBy>User</cp:lastModifiedBy>
  <cp:revision>163</cp:revision>
  <dcterms:created xsi:type="dcterms:W3CDTF">2025-03-04T11:25:26Z</dcterms:created>
  <dcterms:modified xsi:type="dcterms:W3CDTF">2026-03-04T06:28:15Z</dcterms:modified>
</cp:coreProperties>
</file>