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32" autoAdjust="0"/>
  </p:normalViewPr>
  <p:slideViewPr>
    <p:cSldViewPr snapToGrid="0">
      <p:cViewPr varScale="1">
        <p:scale>
          <a:sx n="82" d="100"/>
          <a:sy n="82" d="100"/>
        </p:scale>
        <p:origin x="720" y="58"/>
      </p:cViewPr>
      <p:guideLst/>
    </p:cSldViewPr>
  </p:slideViewPr>
  <p:outlineViewPr>
    <p:cViewPr>
      <p:scale>
        <a:sx n="33" d="100"/>
        <a:sy n="33" d="100"/>
      </p:scale>
      <p:origin x="0" y="-1690"/>
    </p:cViewPr>
  </p:outlineViewPr>
  <p:notesTextViewPr>
    <p:cViewPr>
      <p:scale>
        <a:sx n="1" d="1"/>
        <a:sy n="1" d="1"/>
      </p:scale>
      <p:origin x="0" y="0"/>
    </p:cViewPr>
  </p:notesTextViewPr>
  <p:sorterViewPr>
    <p:cViewPr>
      <p:scale>
        <a:sx n="100" d="100"/>
        <a:sy n="100" d="100"/>
      </p:scale>
      <p:origin x="0" y="-3235"/>
    </p:cViewPr>
  </p:sorterViewPr>
  <p:notesViewPr>
    <p:cSldViewPr snapToGrid="0">
      <p:cViewPr varScale="1">
        <p:scale>
          <a:sx n="65" d="100"/>
          <a:sy n="65" d="100"/>
        </p:scale>
        <p:origin x="315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3FEEB5-321E-441E-B275-F634FE86D582}" type="datetimeFigureOut">
              <a:rPr lang="el-GR" smtClean="0"/>
              <a:t>22/4/2026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0B1240-3A66-401E-A0CA-B54FC8917AC0}" type="slidenum">
              <a:rPr lang="el-GR" smtClean="0"/>
              <a:t>‹#›</a:t>
            </a:fld>
            <a:endParaRPr lang="el-GR"/>
          </a:p>
        </p:txBody>
      </p:sp>
    </p:spTree>
    <p:extLst>
      <p:ext uri="{BB962C8B-B14F-4D97-AF65-F5344CB8AC3E}">
        <p14:creationId xmlns:p14="http://schemas.microsoft.com/office/powerpoint/2010/main" val="4066791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fld id="{B00B1240-3A66-401E-A0CA-B54FC8917AC0}" type="slidenum">
              <a:rPr lang="el-GR" smtClean="0"/>
              <a:t>17</a:t>
            </a:fld>
            <a:endParaRPr lang="el-GR"/>
          </a:p>
        </p:txBody>
      </p:sp>
    </p:spTree>
    <p:extLst>
      <p:ext uri="{BB962C8B-B14F-4D97-AF65-F5344CB8AC3E}">
        <p14:creationId xmlns:p14="http://schemas.microsoft.com/office/powerpoint/2010/main" val="22803119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BD862E7-95FA-4FC4-9EC5-DDBFA8DC7417}"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8DB987F2-A784-4F72-BB57-0E9EACDE722E}"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0BBD51E-4B19-444E-85C0-DBD7EB6263F4}"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F0D7255A-4AD5-4D3E-9A0A-689DA3BA976C}"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3EE0AD15-87AC-45B2-9EE5-8D165AF83CD7}" type="datetimeFigureOut">
              <a:rPr lang="en-US" dirty="0"/>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FCC40CCD-F0D6-4CC2-A4C8-2D7D0D875F02}" type="datetimeFigureOut">
              <a:rPr lang="en-US" dirty="0"/>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4/22/2026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C9A00F7B-89C5-4DF7-A309-6263220147D4}" type="datetimeFigureOut">
              <a:rPr lang="en-US" dirty="0"/>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0322" y="3030008"/>
            <a:ext cx="4698355" cy="290617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594123" y="3030008"/>
            <a:ext cx="4700059" cy="290617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4/22/2026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4/22/2026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CDCB01F-D966-4C62-B900-0BE008A90C98}"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E73A0EA-7DC7-4964-BB97-B173EF3B859A}" type="datetimeFigureOut">
              <a:rPr lang="en-US" dirty="0"/>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4/22/2026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B2596E-3456-FBEF-48C1-33DB6FB82A22}"/>
              </a:ext>
            </a:extLst>
          </p:cNvPr>
          <p:cNvSpPr>
            <a:spLocks noGrp="1"/>
          </p:cNvSpPr>
          <p:nvPr>
            <p:ph type="ctrTitle"/>
          </p:nvPr>
        </p:nvSpPr>
        <p:spPr/>
        <p:txBody>
          <a:bodyPr/>
          <a:lstStyle/>
          <a:p>
            <a:r>
              <a:rPr lang="el-GR" sz="4000" dirty="0"/>
              <a:t>ΑΡΧΑΙΑ ΕΛΛΗΝΙΚΗ ΓΡΑΜΜΑΤΕΙΑ Ι</a:t>
            </a:r>
          </a:p>
        </p:txBody>
      </p:sp>
      <p:sp>
        <p:nvSpPr>
          <p:cNvPr id="3" name="Υπότιτλος 2">
            <a:extLst>
              <a:ext uri="{FF2B5EF4-FFF2-40B4-BE49-F238E27FC236}">
                <a16:creationId xmlns:a16="http://schemas.microsoft.com/office/drawing/2014/main" id="{BCE2D74D-58AD-B20F-55AE-97E5305E4FF8}"/>
              </a:ext>
            </a:extLst>
          </p:cNvPr>
          <p:cNvSpPr>
            <a:spLocks noGrp="1"/>
          </p:cNvSpPr>
          <p:nvPr>
            <p:ph type="subTitle" idx="1"/>
          </p:nvPr>
        </p:nvSpPr>
        <p:spPr>
          <a:xfrm>
            <a:off x="680321" y="4394038"/>
            <a:ext cx="11001605" cy="2296011"/>
          </a:xfrm>
        </p:spPr>
        <p:txBody>
          <a:bodyPr>
            <a:normAutofit/>
          </a:bodyPr>
          <a:lstStyle/>
          <a:p>
            <a:pPr marL="342900" indent="-342900">
              <a:buFont typeface="Arial" panose="020B0604020202020204" pitchFamily="34" charset="0"/>
              <a:buChar char="•"/>
            </a:pPr>
            <a:r>
              <a:rPr lang="el-GR" dirty="0"/>
              <a:t>Πρόδρομες μορφές της Ιστοριογραφίας </a:t>
            </a:r>
          </a:p>
          <a:p>
            <a:pPr marL="342900" indent="-342900">
              <a:buFont typeface="Arial" panose="020B0604020202020204" pitchFamily="34" charset="0"/>
              <a:buChar char="•"/>
            </a:pPr>
            <a:r>
              <a:rPr lang="el-GR" dirty="0"/>
              <a:t>Μεθοδολογία της ιστοριογραφικής έρευνας</a:t>
            </a:r>
          </a:p>
          <a:p>
            <a:pPr marL="342900" indent="-342900">
              <a:buFont typeface="Arial" panose="020B0604020202020204" pitchFamily="34" charset="0"/>
              <a:buChar char="•"/>
            </a:pPr>
            <a:endParaRPr lang="el-GR" dirty="0"/>
          </a:p>
          <a:p>
            <a:pPr algn="l"/>
            <a:r>
              <a:rPr lang="el-GR" sz="1600" dirty="0" err="1"/>
              <a:t>Συρόπουλος</a:t>
            </a:r>
            <a:r>
              <a:rPr lang="el-GR" sz="1600" dirty="0"/>
              <a:t> Σ. – Καθηγητής Αρχαίας Ελληνικής Γραμματείας</a:t>
            </a:r>
          </a:p>
          <a:p>
            <a:pPr algn="l"/>
            <a:r>
              <a:rPr lang="el-GR" sz="1600"/>
              <a:t>Κούμπελης</a:t>
            </a:r>
            <a:r>
              <a:rPr lang="el-GR" sz="1600" dirty="0"/>
              <a:t> Κ. – υ. Διδάκτωρ Αρχαίας Ελληνικής Φιλολογίας</a:t>
            </a:r>
          </a:p>
          <a:p>
            <a:pPr marL="342900" indent="-342900">
              <a:buFont typeface="Arial" panose="020B0604020202020204" pitchFamily="34" charset="0"/>
              <a:buChar char="•"/>
            </a:pPr>
            <a:endParaRPr lang="el-GR" dirty="0"/>
          </a:p>
        </p:txBody>
      </p:sp>
    </p:spTree>
    <p:extLst>
      <p:ext uri="{BB962C8B-B14F-4D97-AF65-F5344CB8AC3E}">
        <p14:creationId xmlns:p14="http://schemas.microsoft.com/office/powerpoint/2010/main" val="3695760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D5D9F9-9A5F-BD87-32A4-357EE41677F6}"/>
              </a:ext>
            </a:extLst>
          </p:cNvPr>
          <p:cNvSpPr txBox="1"/>
          <p:nvPr/>
        </p:nvSpPr>
        <p:spPr>
          <a:xfrm>
            <a:off x="1" y="0"/>
            <a:ext cx="12192000" cy="7325082"/>
          </a:xfrm>
          <a:prstGeom prst="rect">
            <a:avLst/>
          </a:prstGeom>
          <a:noFill/>
        </p:spPr>
        <p:txBody>
          <a:bodyPr wrap="square">
            <a:spAutoFit/>
          </a:bodyPr>
          <a:lstStyle/>
          <a:p>
            <a:pPr algn="just"/>
            <a:endParaRPr lang="el-GR" sz="1600" dirty="0"/>
          </a:p>
          <a:p>
            <a:pPr algn="just"/>
            <a:endParaRPr lang="el-GR" sz="1600" dirty="0"/>
          </a:p>
          <a:p>
            <a:pPr algn="just"/>
            <a:r>
              <a:rPr lang="el-GR" sz="1600" dirty="0"/>
              <a:t>[2.43.1.] </a:t>
            </a:r>
            <a:r>
              <a:rPr lang="el-GR" sz="1600" i="1" dirty="0" err="1"/>
              <a:t>Ἡρακλέος</a:t>
            </a:r>
            <a:r>
              <a:rPr lang="el-GR" sz="1600" i="1" dirty="0"/>
              <a:t> </a:t>
            </a:r>
            <a:r>
              <a:rPr lang="el-GR" sz="1600" i="1" dirty="0" err="1"/>
              <a:t>δὲ</a:t>
            </a:r>
            <a:r>
              <a:rPr lang="el-GR" sz="1600" i="1" dirty="0"/>
              <a:t> </a:t>
            </a:r>
            <a:r>
              <a:rPr lang="el-GR" sz="1600" i="1" dirty="0" err="1"/>
              <a:t>πέρι</a:t>
            </a:r>
            <a:r>
              <a:rPr lang="el-GR" sz="1600" i="1" dirty="0"/>
              <a:t> </a:t>
            </a:r>
            <a:r>
              <a:rPr lang="el-GR" sz="1600" i="1" dirty="0" err="1"/>
              <a:t>τόνδε</a:t>
            </a:r>
            <a:r>
              <a:rPr lang="el-GR" sz="1600" i="1" dirty="0"/>
              <a:t> [</a:t>
            </a:r>
            <a:r>
              <a:rPr lang="el-GR" sz="1600" i="1" dirty="0" err="1"/>
              <a:t>τὸν</a:t>
            </a:r>
            <a:r>
              <a:rPr lang="el-GR" sz="1600" i="1" dirty="0"/>
              <a:t>] </a:t>
            </a:r>
            <a:r>
              <a:rPr lang="el-GR" sz="1600" i="1" dirty="0" err="1"/>
              <a:t>λόγον</a:t>
            </a:r>
            <a:r>
              <a:rPr lang="el-GR" sz="1600" i="1" dirty="0"/>
              <a:t> </a:t>
            </a:r>
            <a:r>
              <a:rPr lang="el-GR" sz="1600" i="1" dirty="0" err="1"/>
              <a:t>ἤκουσα</a:t>
            </a:r>
            <a:r>
              <a:rPr lang="el-GR" sz="1600" i="1" dirty="0"/>
              <a:t>, </a:t>
            </a:r>
            <a:r>
              <a:rPr lang="el-GR" sz="1600" i="1" dirty="0" err="1"/>
              <a:t>ὅτι</a:t>
            </a:r>
            <a:r>
              <a:rPr lang="el-GR" sz="1600" i="1" dirty="0"/>
              <a:t> </a:t>
            </a:r>
            <a:r>
              <a:rPr lang="el-GR" sz="1600" i="1" dirty="0" err="1"/>
              <a:t>εἴη</a:t>
            </a:r>
            <a:r>
              <a:rPr lang="el-GR" sz="1600" i="1" dirty="0"/>
              <a:t> </a:t>
            </a:r>
            <a:r>
              <a:rPr lang="el-GR" sz="1600" i="1" dirty="0" err="1"/>
              <a:t>τῶν</a:t>
            </a:r>
            <a:r>
              <a:rPr lang="el-GR" sz="1600" i="1" dirty="0"/>
              <a:t> </a:t>
            </a:r>
            <a:r>
              <a:rPr lang="el-GR" sz="1600" i="1" dirty="0" err="1"/>
              <a:t>δυώδεκα</a:t>
            </a:r>
            <a:r>
              <a:rPr lang="el-GR" sz="1600" i="1" dirty="0"/>
              <a:t> </a:t>
            </a:r>
            <a:r>
              <a:rPr lang="el-GR" sz="1600" i="1" dirty="0" err="1"/>
              <a:t>θεῶν</a:t>
            </a:r>
            <a:r>
              <a:rPr lang="el-GR" sz="1600" i="1" dirty="0"/>
              <a:t>. </a:t>
            </a:r>
            <a:r>
              <a:rPr lang="el-GR" sz="1600" i="1" dirty="0" err="1"/>
              <a:t>τοῦ</a:t>
            </a:r>
            <a:r>
              <a:rPr lang="el-GR" sz="1600" i="1" dirty="0"/>
              <a:t> </a:t>
            </a:r>
            <a:r>
              <a:rPr lang="el-GR" sz="1600" i="1" dirty="0" err="1"/>
              <a:t>ἑτέρου</a:t>
            </a:r>
            <a:r>
              <a:rPr lang="el-GR" sz="1600" i="1" dirty="0"/>
              <a:t> </a:t>
            </a:r>
            <a:r>
              <a:rPr lang="el-GR" sz="1600" i="1" dirty="0" err="1"/>
              <a:t>δὲ</a:t>
            </a:r>
            <a:r>
              <a:rPr lang="el-GR" sz="1600" i="1" dirty="0"/>
              <a:t> </a:t>
            </a:r>
            <a:r>
              <a:rPr lang="el-GR" sz="1600" i="1" dirty="0" err="1"/>
              <a:t>πέρι</a:t>
            </a:r>
            <a:r>
              <a:rPr lang="el-GR" sz="1600" i="1" dirty="0"/>
              <a:t> </a:t>
            </a:r>
            <a:r>
              <a:rPr lang="el-GR" sz="1600" i="1" dirty="0" err="1"/>
              <a:t>Ἡρακλέος</a:t>
            </a:r>
            <a:r>
              <a:rPr lang="el-GR" sz="1600" i="1" dirty="0"/>
              <a:t>, </a:t>
            </a:r>
            <a:r>
              <a:rPr lang="el-GR" sz="1600" i="1" dirty="0" err="1"/>
              <a:t>τὸν</a:t>
            </a:r>
            <a:r>
              <a:rPr lang="el-GR" sz="1600" i="1" dirty="0"/>
              <a:t> </a:t>
            </a:r>
            <a:r>
              <a:rPr lang="el-GR" sz="1600" i="1" dirty="0" err="1"/>
              <a:t>Ἕλληνες</a:t>
            </a:r>
            <a:r>
              <a:rPr lang="el-GR" sz="1600" i="1" dirty="0"/>
              <a:t> </a:t>
            </a:r>
            <a:r>
              <a:rPr lang="el-GR" sz="1600" i="1" dirty="0" err="1"/>
              <a:t>οἴδασι</a:t>
            </a:r>
            <a:r>
              <a:rPr lang="el-GR" sz="1600" i="1" dirty="0"/>
              <a:t>, </a:t>
            </a:r>
            <a:r>
              <a:rPr lang="el-GR" sz="1600" i="1" dirty="0" err="1"/>
              <a:t>οὐδαμῇ</a:t>
            </a:r>
            <a:r>
              <a:rPr lang="el-GR" sz="1600" i="1" dirty="0"/>
              <a:t> </a:t>
            </a:r>
            <a:r>
              <a:rPr lang="el-GR" sz="1600" i="1" dirty="0" err="1"/>
              <a:t>Αἰγύπτου</a:t>
            </a:r>
            <a:r>
              <a:rPr lang="el-GR" sz="1600" i="1" dirty="0"/>
              <a:t> </a:t>
            </a:r>
            <a:r>
              <a:rPr lang="el-GR" sz="1600" i="1" dirty="0" err="1"/>
              <a:t>ἐδυνάσθην</a:t>
            </a:r>
            <a:r>
              <a:rPr lang="el-GR" sz="1600" i="1" dirty="0"/>
              <a:t> </a:t>
            </a:r>
            <a:r>
              <a:rPr lang="el-GR" sz="1600" i="1" dirty="0" err="1"/>
              <a:t>ἀκοῦσαι</a:t>
            </a:r>
            <a:r>
              <a:rPr lang="el-GR" sz="1600" i="1" dirty="0"/>
              <a:t> </a:t>
            </a:r>
            <a:r>
              <a:rPr lang="el-GR" sz="1600" dirty="0"/>
              <a:t>( μτφ. «Για τον Ηρακλή ωστόσο άκουσα να λέγεται και τούτο, ότι είναι ένας από τους δώδεκα θεούς. Όσο για τον άλλο Ηρακλή, αυτόν που γνωρίζουν οι Έλληνες, πουθενά στην Αίγυπτο δεν κατόρθωσα να πληροφορηθώ τίποτε.»)</a:t>
            </a:r>
          </a:p>
          <a:p>
            <a:pPr algn="just"/>
            <a:endParaRPr lang="el-GR" sz="1600" dirty="0"/>
          </a:p>
          <a:p>
            <a:pPr algn="just"/>
            <a:endParaRPr lang="el-GR" sz="1600" dirty="0"/>
          </a:p>
          <a:p>
            <a:pPr algn="just"/>
            <a:r>
              <a:rPr lang="el-GR" sz="1600" dirty="0"/>
              <a:t>[2.43.2] </a:t>
            </a:r>
            <a:r>
              <a:rPr lang="el-GR" sz="1600" i="1" dirty="0" err="1"/>
              <a:t>καὶ</a:t>
            </a:r>
            <a:r>
              <a:rPr lang="el-GR" sz="1600" i="1" dirty="0"/>
              <a:t> </a:t>
            </a:r>
            <a:r>
              <a:rPr lang="el-GR" sz="1600" i="1" dirty="0" err="1"/>
              <a:t>μὲν</a:t>
            </a:r>
            <a:r>
              <a:rPr lang="el-GR" sz="1600" i="1" dirty="0"/>
              <a:t> </a:t>
            </a:r>
            <a:r>
              <a:rPr lang="el-GR" sz="1600" i="1" dirty="0" err="1"/>
              <a:t>ὅτι</a:t>
            </a:r>
            <a:r>
              <a:rPr lang="el-GR" sz="1600" i="1" dirty="0"/>
              <a:t> </a:t>
            </a:r>
            <a:r>
              <a:rPr lang="el-GR" sz="1600" i="1" dirty="0" err="1"/>
              <a:t>γε</a:t>
            </a:r>
            <a:r>
              <a:rPr lang="el-GR" sz="1600" i="1" dirty="0"/>
              <a:t> </a:t>
            </a:r>
            <a:r>
              <a:rPr lang="el-GR" sz="1600" i="1" dirty="0" err="1"/>
              <a:t>οὐ</a:t>
            </a:r>
            <a:r>
              <a:rPr lang="el-GR" sz="1600" i="1" dirty="0"/>
              <a:t> </a:t>
            </a:r>
            <a:r>
              <a:rPr lang="el-GR" sz="1600" i="1" dirty="0" err="1"/>
              <a:t>παρ</a:t>
            </a:r>
            <a:r>
              <a:rPr lang="el-GR" sz="1600" i="1" dirty="0"/>
              <a:t>᾽ </a:t>
            </a:r>
            <a:r>
              <a:rPr lang="el-GR" sz="1600" i="1" dirty="0" err="1"/>
              <a:t>Ἑλλήνων</a:t>
            </a:r>
            <a:r>
              <a:rPr lang="el-GR" sz="1600" i="1" dirty="0"/>
              <a:t> </a:t>
            </a:r>
            <a:r>
              <a:rPr lang="el-GR" sz="1600" i="1" dirty="0" err="1"/>
              <a:t>ἔλαβον</a:t>
            </a:r>
            <a:r>
              <a:rPr lang="el-GR" sz="1600" i="1" dirty="0"/>
              <a:t> </a:t>
            </a:r>
            <a:r>
              <a:rPr lang="el-GR" sz="1600" i="1" dirty="0" err="1"/>
              <a:t>τὸ</a:t>
            </a:r>
            <a:r>
              <a:rPr lang="el-GR" sz="1600" i="1" dirty="0"/>
              <a:t> </a:t>
            </a:r>
            <a:r>
              <a:rPr lang="el-GR" sz="1600" i="1" dirty="0" err="1"/>
              <a:t>οὔνομα</a:t>
            </a:r>
            <a:r>
              <a:rPr lang="el-GR" sz="1600" i="1" dirty="0"/>
              <a:t> </a:t>
            </a:r>
            <a:r>
              <a:rPr lang="el-GR" sz="1600" i="1" dirty="0" err="1"/>
              <a:t>Αἰγύπτιοι</a:t>
            </a:r>
            <a:r>
              <a:rPr lang="el-GR" sz="1600" i="1" dirty="0"/>
              <a:t> </a:t>
            </a:r>
            <a:r>
              <a:rPr lang="el-GR" sz="1600" i="1" dirty="0" err="1"/>
              <a:t>τοῦ</a:t>
            </a:r>
            <a:r>
              <a:rPr lang="el-GR" sz="1600" i="1" dirty="0"/>
              <a:t> </a:t>
            </a:r>
            <a:r>
              <a:rPr lang="el-GR" sz="1600" i="1" dirty="0" err="1"/>
              <a:t>Ἡρακλέος</a:t>
            </a:r>
            <a:r>
              <a:rPr lang="el-GR" sz="1600" i="1" dirty="0"/>
              <a:t>, </a:t>
            </a:r>
            <a:r>
              <a:rPr lang="el-GR" sz="1600" i="1" dirty="0" err="1"/>
              <a:t>ἀλλ</a:t>
            </a:r>
            <a:r>
              <a:rPr lang="el-GR" sz="1600" i="1" dirty="0"/>
              <a:t>᾽ </a:t>
            </a:r>
            <a:r>
              <a:rPr lang="el-GR" sz="1600" i="1" dirty="0" err="1"/>
              <a:t>Ἕλληνες</a:t>
            </a:r>
            <a:r>
              <a:rPr lang="el-GR" sz="1600" i="1" dirty="0"/>
              <a:t> </a:t>
            </a:r>
            <a:r>
              <a:rPr lang="el-GR" sz="1600" i="1" dirty="0" err="1"/>
              <a:t>μᾶλλον</a:t>
            </a:r>
            <a:r>
              <a:rPr lang="el-GR" sz="1600" i="1" dirty="0"/>
              <a:t> </a:t>
            </a:r>
            <a:r>
              <a:rPr lang="el-GR" sz="1600" i="1" dirty="0" err="1"/>
              <a:t>παρ</a:t>
            </a:r>
            <a:r>
              <a:rPr lang="el-GR" sz="1600" i="1" dirty="0"/>
              <a:t>᾽ </a:t>
            </a:r>
            <a:r>
              <a:rPr lang="el-GR" sz="1600" i="1" dirty="0" err="1"/>
              <a:t>Αἰγυπτίων</a:t>
            </a:r>
            <a:r>
              <a:rPr lang="el-GR" sz="1600" i="1" dirty="0"/>
              <a:t> </a:t>
            </a:r>
            <a:r>
              <a:rPr lang="el-GR" sz="1600" dirty="0"/>
              <a:t>( «Σχετικά όμως με το όνομα του Ηρακλή, ότι δεν το πήραν οι Αιγύπτιοι από τους Έλληνες αλλά μάλλον οι Έλληνες από τους Αιγυπτίους» )</a:t>
            </a:r>
          </a:p>
          <a:p>
            <a:pPr algn="just"/>
            <a:endParaRPr lang="el-GR" sz="1600" dirty="0"/>
          </a:p>
          <a:p>
            <a:pPr algn="just"/>
            <a:endParaRPr lang="el-GR" sz="1600" dirty="0"/>
          </a:p>
          <a:p>
            <a:pPr algn="just"/>
            <a:r>
              <a:rPr lang="el-GR" sz="1600" dirty="0"/>
              <a:t>[2.45.1] </a:t>
            </a:r>
            <a:r>
              <a:rPr lang="el-GR" sz="1600" i="1" dirty="0" err="1"/>
              <a:t>λέγουσι</a:t>
            </a:r>
            <a:r>
              <a:rPr lang="el-GR" sz="1600" i="1" dirty="0"/>
              <a:t> </a:t>
            </a:r>
            <a:r>
              <a:rPr lang="el-GR" sz="1600" i="1" dirty="0" err="1"/>
              <a:t>δὲ</a:t>
            </a:r>
            <a:r>
              <a:rPr lang="el-GR" sz="1600" i="1" dirty="0"/>
              <a:t> </a:t>
            </a:r>
            <a:r>
              <a:rPr lang="el-GR" sz="1600" i="1" dirty="0" err="1"/>
              <a:t>πολλὰ</a:t>
            </a:r>
            <a:r>
              <a:rPr lang="el-GR" sz="1600" i="1" dirty="0"/>
              <a:t> </a:t>
            </a:r>
            <a:r>
              <a:rPr lang="el-GR" sz="1600" i="1" dirty="0" err="1"/>
              <a:t>καὶ</a:t>
            </a:r>
            <a:r>
              <a:rPr lang="el-GR" sz="1600" i="1" dirty="0"/>
              <a:t> </a:t>
            </a:r>
            <a:r>
              <a:rPr lang="el-GR" sz="1600" i="1" dirty="0" err="1"/>
              <a:t>ἄλλα</a:t>
            </a:r>
            <a:r>
              <a:rPr lang="el-GR" sz="1600" i="1" dirty="0"/>
              <a:t> </a:t>
            </a:r>
            <a:r>
              <a:rPr lang="el-GR" sz="1600" i="1" dirty="0" err="1"/>
              <a:t>ἀνεπισκέπτως</a:t>
            </a:r>
            <a:r>
              <a:rPr lang="el-GR" sz="1600" i="1" dirty="0"/>
              <a:t> </a:t>
            </a:r>
            <a:r>
              <a:rPr lang="el-GR" sz="1600" i="1" dirty="0" err="1"/>
              <a:t>οἱ</a:t>
            </a:r>
            <a:r>
              <a:rPr lang="el-GR" sz="1600" i="1" dirty="0"/>
              <a:t> </a:t>
            </a:r>
            <a:r>
              <a:rPr lang="el-GR" sz="1600" i="1" dirty="0" err="1"/>
              <a:t>Ἕλληνες</a:t>
            </a:r>
            <a:r>
              <a:rPr lang="el-GR" sz="1600" i="1" dirty="0"/>
              <a:t>· </a:t>
            </a:r>
            <a:r>
              <a:rPr lang="el-GR" sz="1600" i="1" dirty="0" err="1"/>
              <a:t>εὐήθης</a:t>
            </a:r>
            <a:r>
              <a:rPr lang="el-GR" sz="1600" i="1" dirty="0"/>
              <a:t> </a:t>
            </a:r>
            <a:r>
              <a:rPr lang="el-GR" sz="1600" i="1" dirty="0" err="1"/>
              <a:t>δὲ</a:t>
            </a:r>
            <a:r>
              <a:rPr lang="el-GR" sz="1600" i="1" dirty="0"/>
              <a:t> </a:t>
            </a:r>
            <a:r>
              <a:rPr lang="el-GR" sz="1600" i="1" dirty="0" err="1"/>
              <a:t>αὐτῶν</a:t>
            </a:r>
            <a:r>
              <a:rPr lang="el-GR" sz="1600" i="1" dirty="0"/>
              <a:t> </a:t>
            </a:r>
            <a:r>
              <a:rPr lang="el-GR" sz="1600" i="1" dirty="0" err="1"/>
              <a:t>καὶ</a:t>
            </a:r>
            <a:r>
              <a:rPr lang="el-GR" sz="1600" i="1" dirty="0"/>
              <a:t> </a:t>
            </a:r>
            <a:r>
              <a:rPr lang="el-GR" sz="1600" i="1" dirty="0" err="1"/>
              <a:t>ὅδε</a:t>
            </a:r>
            <a:r>
              <a:rPr lang="el-GR" sz="1600" i="1" dirty="0"/>
              <a:t> ὁ </a:t>
            </a:r>
            <a:r>
              <a:rPr lang="el-GR" sz="1600" i="1" dirty="0" err="1"/>
              <a:t>μῦθός</a:t>
            </a:r>
            <a:r>
              <a:rPr lang="el-GR" sz="1600" i="1" dirty="0"/>
              <a:t> </a:t>
            </a:r>
            <a:r>
              <a:rPr lang="el-GR" sz="1600" i="1" dirty="0" err="1"/>
              <a:t>ἐστι</a:t>
            </a:r>
            <a:r>
              <a:rPr lang="el-GR" sz="1600" i="1" dirty="0"/>
              <a:t> </a:t>
            </a:r>
            <a:r>
              <a:rPr lang="el-GR" sz="1600" i="1" dirty="0" err="1"/>
              <a:t>τὸν</a:t>
            </a:r>
            <a:r>
              <a:rPr lang="el-GR" sz="1600" i="1" dirty="0"/>
              <a:t> </a:t>
            </a:r>
            <a:r>
              <a:rPr lang="el-GR" sz="1600" i="1" dirty="0" err="1"/>
              <a:t>περὶ</a:t>
            </a:r>
            <a:r>
              <a:rPr lang="el-GR" sz="1600" i="1" dirty="0"/>
              <a:t> </a:t>
            </a:r>
            <a:r>
              <a:rPr lang="el-GR" sz="1600" i="1" dirty="0" err="1"/>
              <a:t>τοῦ</a:t>
            </a:r>
            <a:r>
              <a:rPr lang="el-GR" sz="1600" i="1" dirty="0"/>
              <a:t> </a:t>
            </a:r>
            <a:r>
              <a:rPr lang="el-GR" sz="1600" i="1" dirty="0" err="1"/>
              <a:t>Ἡρακλέος</a:t>
            </a:r>
            <a:r>
              <a:rPr lang="el-GR" sz="1600" i="1" dirty="0"/>
              <a:t> </a:t>
            </a:r>
            <a:r>
              <a:rPr lang="el-GR" sz="1600" i="1" dirty="0" err="1"/>
              <a:t>λέγουσι</a:t>
            </a:r>
            <a:r>
              <a:rPr lang="el-GR" sz="1600" i="1" dirty="0"/>
              <a:t>, </a:t>
            </a:r>
            <a:r>
              <a:rPr lang="el-GR" sz="1600" i="1" dirty="0" err="1"/>
              <a:t>ὡς</a:t>
            </a:r>
            <a:r>
              <a:rPr lang="el-GR" sz="1600" i="1" dirty="0"/>
              <a:t> </a:t>
            </a:r>
            <a:r>
              <a:rPr lang="el-GR" sz="1600" i="1" dirty="0" err="1"/>
              <a:t>αὐτὸν</a:t>
            </a:r>
            <a:r>
              <a:rPr lang="el-GR" sz="1600" i="1" dirty="0"/>
              <a:t> </a:t>
            </a:r>
            <a:r>
              <a:rPr lang="el-GR" sz="1600" i="1" dirty="0" err="1"/>
              <a:t>ἀπικόμενον</a:t>
            </a:r>
            <a:r>
              <a:rPr lang="el-GR" sz="1600" i="1" dirty="0"/>
              <a:t> </a:t>
            </a:r>
            <a:r>
              <a:rPr lang="el-GR" sz="1600" i="1" dirty="0" err="1"/>
              <a:t>ἐς</a:t>
            </a:r>
            <a:r>
              <a:rPr lang="el-GR" sz="1600" i="1" dirty="0"/>
              <a:t> </a:t>
            </a:r>
            <a:r>
              <a:rPr lang="el-GR" sz="1600" i="1" dirty="0" err="1"/>
              <a:t>Αἴγυπτον</a:t>
            </a:r>
            <a:r>
              <a:rPr lang="el-GR" sz="1600" i="1" dirty="0"/>
              <a:t> στέψαντες </a:t>
            </a:r>
            <a:r>
              <a:rPr lang="el-GR" sz="1600" i="1" dirty="0" err="1"/>
              <a:t>οἱ</a:t>
            </a:r>
            <a:r>
              <a:rPr lang="el-GR" sz="1600" i="1" dirty="0"/>
              <a:t> </a:t>
            </a:r>
            <a:r>
              <a:rPr lang="el-GR" sz="1600" i="1" dirty="0" err="1"/>
              <a:t>Αἰγύπτιοι</a:t>
            </a:r>
            <a:r>
              <a:rPr lang="el-GR" sz="1600" i="1" dirty="0"/>
              <a:t> </a:t>
            </a:r>
            <a:r>
              <a:rPr lang="el-GR" sz="1600" i="1" dirty="0" err="1"/>
              <a:t>ὑπὸ</a:t>
            </a:r>
            <a:r>
              <a:rPr lang="el-GR" sz="1600" i="1" dirty="0"/>
              <a:t> </a:t>
            </a:r>
            <a:r>
              <a:rPr lang="el-GR" sz="1600" i="1" dirty="0" err="1"/>
              <a:t>πομπῆς</a:t>
            </a:r>
            <a:r>
              <a:rPr lang="el-GR" sz="1600" i="1" dirty="0"/>
              <a:t> </a:t>
            </a:r>
            <a:r>
              <a:rPr lang="el-GR" sz="1600" i="1" dirty="0" err="1"/>
              <a:t>ἐξῆγον</a:t>
            </a:r>
            <a:r>
              <a:rPr lang="el-GR" sz="1600" i="1" dirty="0"/>
              <a:t> </a:t>
            </a:r>
            <a:r>
              <a:rPr lang="el-GR" sz="1600" i="1" dirty="0" err="1"/>
              <a:t>ὡς</a:t>
            </a:r>
            <a:r>
              <a:rPr lang="el-GR" sz="1600" i="1" dirty="0"/>
              <a:t> </a:t>
            </a:r>
            <a:r>
              <a:rPr lang="el-GR" sz="1600" i="1" dirty="0" err="1"/>
              <a:t>θύσοντες</a:t>
            </a:r>
            <a:r>
              <a:rPr lang="el-GR" sz="1600" i="1" dirty="0"/>
              <a:t> </a:t>
            </a:r>
            <a:r>
              <a:rPr lang="el-GR" sz="1600" i="1" dirty="0" err="1"/>
              <a:t>τῷ</a:t>
            </a:r>
            <a:r>
              <a:rPr lang="el-GR" sz="1600" i="1" dirty="0"/>
              <a:t> </a:t>
            </a:r>
            <a:r>
              <a:rPr lang="el-GR" sz="1600" i="1" dirty="0" err="1"/>
              <a:t>Διί</a:t>
            </a:r>
            <a:r>
              <a:rPr lang="el-GR" sz="1600" i="1" dirty="0"/>
              <a:t>· </a:t>
            </a:r>
            <a:r>
              <a:rPr lang="el-GR" sz="1600" i="1" dirty="0" err="1"/>
              <a:t>τὸν</a:t>
            </a:r>
            <a:r>
              <a:rPr lang="el-GR" sz="1600" i="1" dirty="0"/>
              <a:t> </a:t>
            </a:r>
            <a:r>
              <a:rPr lang="el-GR" sz="1600" i="1" dirty="0" err="1"/>
              <a:t>δὲ</a:t>
            </a:r>
            <a:r>
              <a:rPr lang="el-GR" sz="1600" i="1" dirty="0"/>
              <a:t> τέως </a:t>
            </a:r>
            <a:r>
              <a:rPr lang="el-GR" sz="1600" i="1" dirty="0" err="1"/>
              <a:t>μὲν</a:t>
            </a:r>
            <a:r>
              <a:rPr lang="el-GR" sz="1600" i="1" dirty="0"/>
              <a:t> </a:t>
            </a:r>
            <a:r>
              <a:rPr lang="el-GR" sz="1600" i="1" dirty="0" err="1"/>
              <a:t>ἡσυχίην</a:t>
            </a:r>
            <a:r>
              <a:rPr lang="el-GR" sz="1600" i="1" dirty="0"/>
              <a:t> </a:t>
            </a:r>
            <a:r>
              <a:rPr lang="el-GR" sz="1600" i="1" dirty="0" err="1"/>
              <a:t>ἔχειν</a:t>
            </a:r>
            <a:r>
              <a:rPr lang="el-GR" sz="1600" i="1" dirty="0"/>
              <a:t>, </a:t>
            </a:r>
            <a:r>
              <a:rPr lang="el-GR" sz="1600" i="1" dirty="0" err="1"/>
              <a:t>ἐπεὶ</a:t>
            </a:r>
            <a:r>
              <a:rPr lang="el-GR" sz="1600" i="1" dirty="0"/>
              <a:t> </a:t>
            </a:r>
            <a:r>
              <a:rPr lang="el-GR" sz="1600" i="1" dirty="0" err="1"/>
              <a:t>δὲ</a:t>
            </a:r>
            <a:r>
              <a:rPr lang="el-GR" sz="1600" i="1" dirty="0"/>
              <a:t> </a:t>
            </a:r>
            <a:r>
              <a:rPr lang="el-GR" sz="1600" i="1" dirty="0" err="1"/>
              <a:t>αὐτοῦ</a:t>
            </a:r>
            <a:r>
              <a:rPr lang="el-GR" sz="1600" i="1" dirty="0"/>
              <a:t> </a:t>
            </a:r>
            <a:r>
              <a:rPr lang="el-GR" sz="1600" i="1" dirty="0" err="1"/>
              <a:t>πρὸς</a:t>
            </a:r>
            <a:r>
              <a:rPr lang="el-GR" sz="1600" i="1" dirty="0"/>
              <a:t> </a:t>
            </a:r>
            <a:r>
              <a:rPr lang="el-GR" sz="1600" i="1" dirty="0" err="1"/>
              <a:t>τῷ</a:t>
            </a:r>
            <a:r>
              <a:rPr lang="el-GR" sz="1600" i="1" dirty="0"/>
              <a:t> </a:t>
            </a:r>
            <a:r>
              <a:rPr lang="el-GR" sz="1600" i="1" dirty="0" err="1"/>
              <a:t>βωμῷ</a:t>
            </a:r>
            <a:r>
              <a:rPr lang="el-GR" sz="1600" i="1" dirty="0"/>
              <a:t> </a:t>
            </a:r>
            <a:r>
              <a:rPr lang="el-GR" sz="1600" i="1" dirty="0" err="1"/>
              <a:t>κατάρχοντο</a:t>
            </a:r>
            <a:r>
              <a:rPr lang="el-GR" sz="1600" i="1" dirty="0"/>
              <a:t>, </a:t>
            </a:r>
            <a:r>
              <a:rPr lang="el-GR" sz="1600" i="1" dirty="0" err="1"/>
              <a:t>ἐς</a:t>
            </a:r>
            <a:r>
              <a:rPr lang="el-GR" sz="1600" i="1" dirty="0"/>
              <a:t> </a:t>
            </a:r>
            <a:r>
              <a:rPr lang="el-GR" sz="1600" i="1" dirty="0" err="1"/>
              <a:t>ἀλκὴν</a:t>
            </a:r>
            <a:r>
              <a:rPr lang="el-GR" sz="1600" i="1" dirty="0"/>
              <a:t> </a:t>
            </a:r>
            <a:r>
              <a:rPr lang="el-GR" sz="1600" i="1" dirty="0" err="1"/>
              <a:t>τραπόμενον</a:t>
            </a:r>
            <a:r>
              <a:rPr lang="el-GR" sz="1600" i="1" dirty="0"/>
              <a:t> πάντας </a:t>
            </a:r>
            <a:r>
              <a:rPr lang="el-GR" sz="1600" i="1" dirty="0" err="1"/>
              <a:t>σφέας</a:t>
            </a:r>
            <a:r>
              <a:rPr lang="el-GR" sz="1600" i="1" dirty="0"/>
              <a:t> </a:t>
            </a:r>
            <a:r>
              <a:rPr lang="el-GR" sz="1600" i="1" dirty="0" err="1"/>
              <a:t>καταφονεῦσαι</a:t>
            </a:r>
            <a:r>
              <a:rPr lang="el-GR" sz="1600" i="1" dirty="0"/>
              <a:t>. [2.45.2] </a:t>
            </a:r>
            <a:r>
              <a:rPr lang="el-GR" sz="1600" i="1" dirty="0" err="1"/>
              <a:t>ἐμοὶ</a:t>
            </a:r>
            <a:r>
              <a:rPr lang="el-GR" sz="1600" i="1" dirty="0"/>
              <a:t> </a:t>
            </a:r>
            <a:r>
              <a:rPr lang="el-GR" sz="1600" i="1" dirty="0" err="1"/>
              <a:t>μέν</a:t>
            </a:r>
            <a:r>
              <a:rPr lang="el-GR" sz="1600" i="1" dirty="0"/>
              <a:t> νυν </a:t>
            </a:r>
            <a:r>
              <a:rPr lang="el-GR" sz="1600" i="1" dirty="0" err="1"/>
              <a:t>δοκέουσι</a:t>
            </a:r>
            <a:r>
              <a:rPr lang="el-GR" sz="1600" i="1" dirty="0"/>
              <a:t> </a:t>
            </a:r>
            <a:r>
              <a:rPr lang="el-GR" sz="1600" i="1" dirty="0" err="1"/>
              <a:t>ταῦτα</a:t>
            </a:r>
            <a:r>
              <a:rPr lang="el-GR" sz="1600" i="1" dirty="0"/>
              <a:t> λέγοντες </a:t>
            </a:r>
            <a:r>
              <a:rPr lang="el-GR" sz="1600" i="1" dirty="0" err="1"/>
              <a:t>τῆς</a:t>
            </a:r>
            <a:r>
              <a:rPr lang="el-GR" sz="1600" i="1" dirty="0"/>
              <a:t> </a:t>
            </a:r>
            <a:r>
              <a:rPr lang="el-GR" sz="1600" i="1" dirty="0" err="1"/>
              <a:t>Αἰγυπτίων</a:t>
            </a:r>
            <a:r>
              <a:rPr lang="el-GR" sz="1600" i="1" dirty="0"/>
              <a:t> </a:t>
            </a:r>
            <a:r>
              <a:rPr lang="el-GR" sz="1600" i="1" dirty="0" err="1"/>
              <a:t>φύσιος</a:t>
            </a:r>
            <a:r>
              <a:rPr lang="el-GR" sz="1600" i="1" dirty="0"/>
              <a:t> </a:t>
            </a:r>
            <a:r>
              <a:rPr lang="el-GR" sz="1600" i="1" dirty="0" err="1"/>
              <a:t>καὶ</a:t>
            </a:r>
            <a:r>
              <a:rPr lang="el-GR" sz="1600" i="1" dirty="0"/>
              <a:t> </a:t>
            </a:r>
            <a:r>
              <a:rPr lang="el-GR" sz="1600" i="1" dirty="0" err="1"/>
              <a:t>τῶν</a:t>
            </a:r>
            <a:r>
              <a:rPr lang="el-GR" sz="1600" i="1" dirty="0"/>
              <a:t> νόμων </a:t>
            </a:r>
            <a:r>
              <a:rPr lang="el-GR" sz="1600" i="1" dirty="0" err="1"/>
              <a:t>πάμπαν</a:t>
            </a:r>
            <a:r>
              <a:rPr lang="el-GR" sz="1600" i="1" dirty="0"/>
              <a:t> </a:t>
            </a:r>
            <a:r>
              <a:rPr lang="el-GR" sz="1600" i="1" dirty="0" err="1"/>
              <a:t>ἀπείρως</a:t>
            </a:r>
            <a:r>
              <a:rPr lang="el-GR" sz="1600" i="1" dirty="0"/>
              <a:t> </a:t>
            </a:r>
            <a:r>
              <a:rPr lang="el-GR" sz="1600" i="1" dirty="0" err="1"/>
              <a:t>ἔχειν</a:t>
            </a:r>
            <a:r>
              <a:rPr lang="el-GR" sz="1600" i="1" dirty="0"/>
              <a:t> </a:t>
            </a:r>
            <a:r>
              <a:rPr lang="el-GR" sz="1600" i="1" dirty="0" err="1"/>
              <a:t>οἱ</a:t>
            </a:r>
            <a:r>
              <a:rPr lang="el-GR" sz="1600" i="1" dirty="0"/>
              <a:t> </a:t>
            </a:r>
            <a:r>
              <a:rPr lang="el-GR" sz="1600" i="1" dirty="0" err="1"/>
              <a:t>Ἕλληνες</a:t>
            </a:r>
            <a:r>
              <a:rPr lang="el-GR" sz="1600" i="1" dirty="0"/>
              <a:t>· </a:t>
            </a:r>
            <a:r>
              <a:rPr lang="el-GR" sz="1600" i="1" dirty="0" err="1"/>
              <a:t>τοῖσι</a:t>
            </a:r>
            <a:r>
              <a:rPr lang="el-GR" sz="1600" i="1" dirty="0"/>
              <a:t> </a:t>
            </a:r>
            <a:r>
              <a:rPr lang="el-GR" sz="1600" i="1" dirty="0" err="1"/>
              <a:t>γὰρ</a:t>
            </a:r>
            <a:r>
              <a:rPr lang="el-GR" sz="1600" i="1" dirty="0"/>
              <a:t> </a:t>
            </a:r>
            <a:r>
              <a:rPr lang="el-GR" sz="1600" i="1" dirty="0" err="1"/>
              <a:t>οὐδὲ</a:t>
            </a:r>
            <a:r>
              <a:rPr lang="el-GR" sz="1600" i="1" dirty="0"/>
              <a:t> </a:t>
            </a:r>
            <a:r>
              <a:rPr lang="el-GR" sz="1600" i="1" dirty="0" err="1"/>
              <a:t>κτήνεα</a:t>
            </a:r>
            <a:r>
              <a:rPr lang="el-GR" sz="1600" i="1" dirty="0"/>
              <a:t> </a:t>
            </a:r>
            <a:r>
              <a:rPr lang="el-GR" sz="1600" i="1" dirty="0" err="1"/>
              <a:t>ὁσίη</a:t>
            </a:r>
            <a:r>
              <a:rPr lang="el-GR" sz="1600" i="1" dirty="0"/>
              <a:t> </a:t>
            </a:r>
            <a:r>
              <a:rPr lang="el-GR" sz="1600" i="1" dirty="0" err="1"/>
              <a:t>θύειν</a:t>
            </a:r>
            <a:r>
              <a:rPr lang="el-GR" sz="1600" i="1" dirty="0"/>
              <a:t> </a:t>
            </a:r>
            <a:r>
              <a:rPr lang="el-GR" sz="1600" i="1" dirty="0" err="1"/>
              <a:t>ἐστὶ</a:t>
            </a:r>
            <a:r>
              <a:rPr lang="el-GR" sz="1600" i="1" dirty="0"/>
              <a:t> </a:t>
            </a:r>
            <a:r>
              <a:rPr lang="el-GR" sz="1600" i="1" dirty="0" err="1"/>
              <a:t>χωρὶς</a:t>
            </a:r>
            <a:r>
              <a:rPr lang="el-GR" sz="1600" i="1" dirty="0"/>
              <a:t> </a:t>
            </a:r>
            <a:r>
              <a:rPr lang="el-GR" sz="1600" i="1" dirty="0" err="1"/>
              <a:t>ὀΐων</a:t>
            </a:r>
            <a:r>
              <a:rPr lang="el-GR" sz="1600" i="1" dirty="0"/>
              <a:t> </a:t>
            </a:r>
            <a:r>
              <a:rPr lang="el-GR" sz="1600" i="1" dirty="0" err="1"/>
              <a:t>καὶ</a:t>
            </a:r>
            <a:r>
              <a:rPr lang="el-GR" sz="1600" i="1" dirty="0"/>
              <a:t> </a:t>
            </a:r>
            <a:r>
              <a:rPr lang="el-GR" sz="1600" i="1" dirty="0" err="1"/>
              <a:t>ἐρσένων</a:t>
            </a:r>
            <a:r>
              <a:rPr lang="el-GR" sz="1600" i="1" dirty="0"/>
              <a:t> </a:t>
            </a:r>
            <a:r>
              <a:rPr lang="el-GR" sz="1600" i="1" dirty="0" err="1"/>
              <a:t>βοῶν</a:t>
            </a:r>
            <a:r>
              <a:rPr lang="el-GR" sz="1600" i="1" dirty="0"/>
              <a:t> </a:t>
            </a:r>
            <a:r>
              <a:rPr lang="el-GR" sz="1600" i="1" dirty="0" err="1"/>
              <a:t>καὶ</a:t>
            </a:r>
            <a:r>
              <a:rPr lang="el-GR" sz="1600" i="1" dirty="0"/>
              <a:t> μόσχων, </a:t>
            </a:r>
            <a:r>
              <a:rPr lang="el-GR" sz="1600" i="1" dirty="0" err="1"/>
              <a:t>ὅσοι</a:t>
            </a:r>
            <a:r>
              <a:rPr lang="el-GR" sz="1600" i="1" dirty="0"/>
              <a:t> </a:t>
            </a:r>
            <a:r>
              <a:rPr lang="el-GR" sz="1600" i="1" dirty="0" err="1"/>
              <a:t>ἂν</a:t>
            </a:r>
            <a:r>
              <a:rPr lang="el-GR" sz="1600" i="1" dirty="0"/>
              <a:t> </a:t>
            </a:r>
            <a:r>
              <a:rPr lang="el-GR" sz="1600" i="1" dirty="0" err="1"/>
              <a:t>καθαροὶ</a:t>
            </a:r>
            <a:r>
              <a:rPr lang="el-GR" sz="1600" i="1" dirty="0"/>
              <a:t> </a:t>
            </a:r>
            <a:r>
              <a:rPr lang="el-GR" sz="1600" i="1" dirty="0" err="1"/>
              <a:t>ἔωσι</a:t>
            </a:r>
            <a:r>
              <a:rPr lang="el-GR" sz="1600" i="1" dirty="0"/>
              <a:t>, </a:t>
            </a:r>
            <a:r>
              <a:rPr lang="el-GR" sz="1600" i="1" dirty="0" err="1"/>
              <a:t>καὶ</a:t>
            </a:r>
            <a:r>
              <a:rPr lang="el-GR" sz="1600" i="1" dirty="0"/>
              <a:t> </a:t>
            </a:r>
            <a:r>
              <a:rPr lang="el-GR" sz="1600" i="1" dirty="0" err="1"/>
              <a:t>χηνῶν</a:t>
            </a:r>
            <a:r>
              <a:rPr lang="el-GR" sz="1600" i="1" dirty="0"/>
              <a:t>, </a:t>
            </a:r>
            <a:r>
              <a:rPr lang="el-GR" sz="1600" i="1" dirty="0" err="1"/>
              <a:t>κῶς</a:t>
            </a:r>
            <a:r>
              <a:rPr lang="el-GR" sz="1600" i="1" dirty="0"/>
              <a:t> </a:t>
            </a:r>
            <a:r>
              <a:rPr lang="el-GR" sz="1600" i="1" dirty="0" err="1"/>
              <a:t>ἂν</a:t>
            </a:r>
            <a:r>
              <a:rPr lang="el-GR" sz="1600" i="1" dirty="0"/>
              <a:t> </a:t>
            </a:r>
            <a:r>
              <a:rPr lang="el-GR" sz="1600" i="1" dirty="0" err="1"/>
              <a:t>οὗτοι</a:t>
            </a:r>
            <a:r>
              <a:rPr lang="el-GR" sz="1600" i="1" dirty="0"/>
              <a:t> </a:t>
            </a:r>
            <a:r>
              <a:rPr lang="el-GR" sz="1600" i="1" dirty="0" err="1"/>
              <a:t>ἀνθρώπους</a:t>
            </a:r>
            <a:r>
              <a:rPr lang="el-GR" sz="1600" i="1" dirty="0"/>
              <a:t> </a:t>
            </a:r>
            <a:r>
              <a:rPr lang="el-GR" sz="1600" i="1" dirty="0" err="1"/>
              <a:t>θύοιεν</a:t>
            </a:r>
            <a:r>
              <a:rPr lang="el-GR" sz="1600" dirty="0"/>
              <a:t>; [2.45.3] </a:t>
            </a:r>
            <a:r>
              <a:rPr lang="el-GR" sz="1600" i="1" dirty="0" err="1"/>
              <a:t>ἔτι</a:t>
            </a:r>
            <a:r>
              <a:rPr lang="el-GR" sz="1600" i="1" dirty="0"/>
              <a:t> </a:t>
            </a:r>
            <a:r>
              <a:rPr lang="el-GR" sz="1600" i="1" dirty="0" err="1"/>
              <a:t>δὲ</a:t>
            </a:r>
            <a:r>
              <a:rPr lang="el-GR" sz="1600" i="1" dirty="0"/>
              <a:t> </a:t>
            </a:r>
            <a:r>
              <a:rPr lang="el-GR" sz="1600" i="1" dirty="0" err="1"/>
              <a:t>ἕνα</a:t>
            </a:r>
            <a:r>
              <a:rPr lang="el-GR" sz="1600" i="1" dirty="0"/>
              <a:t> </a:t>
            </a:r>
            <a:r>
              <a:rPr lang="el-GR" sz="1600" i="1" dirty="0" err="1"/>
              <a:t>ἐόντα</a:t>
            </a:r>
            <a:r>
              <a:rPr lang="el-GR" sz="1600" i="1" dirty="0"/>
              <a:t> </a:t>
            </a:r>
            <a:r>
              <a:rPr lang="el-GR" sz="1600" i="1" dirty="0" err="1"/>
              <a:t>τὸν</a:t>
            </a:r>
            <a:r>
              <a:rPr lang="el-GR" sz="1600" i="1" dirty="0"/>
              <a:t> </a:t>
            </a:r>
            <a:r>
              <a:rPr lang="el-GR" sz="1600" i="1" dirty="0" err="1"/>
              <a:t>Ἡρακλέα</a:t>
            </a:r>
            <a:r>
              <a:rPr lang="el-GR" sz="1600" i="1" dirty="0"/>
              <a:t> </a:t>
            </a:r>
            <a:r>
              <a:rPr lang="el-GR" sz="1600" i="1" dirty="0" err="1"/>
              <a:t>καὶ</a:t>
            </a:r>
            <a:r>
              <a:rPr lang="el-GR" sz="1600" i="1" dirty="0"/>
              <a:t> </a:t>
            </a:r>
            <a:r>
              <a:rPr lang="el-GR" sz="1600" i="1" dirty="0" err="1"/>
              <a:t>ἔτι</a:t>
            </a:r>
            <a:r>
              <a:rPr lang="el-GR" sz="1600" i="1" dirty="0"/>
              <a:t> </a:t>
            </a:r>
            <a:r>
              <a:rPr lang="el-GR" sz="1600" i="1" dirty="0" err="1"/>
              <a:t>ἄνθρωπον</a:t>
            </a:r>
            <a:r>
              <a:rPr lang="el-GR" sz="1600" i="1" dirty="0"/>
              <a:t>, </a:t>
            </a:r>
            <a:r>
              <a:rPr lang="el-GR" sz="1600" i="1" dirty="0" err="1"/>
              <a:t>ὡς</a:t>
            </a:r>
            <a:r>
              <a:rPr lang="el-GR" sz="1600" i="1" dirty="0"/>
              <a:t> </a:t>
            </a:r>
            <a:r>
              <a:rPr lang="el-GR" sz="1600" i="1" dirty="0" err="1"/>
              <a:t>δή</a:t>
            </a:r>
            <a:r>
              <a:rPr lang="el-GR" sz="1600" i="1" dirty="0"/>
              <a:t> </a:t>
            </a:r>
            <a:r>
              <a:rPr lang="el-GR" sz="1600" i="1" dirty="0" err="1"/>
              <a:t>φασι</a:t>
            </a:r>
            <a:r>
              <a:rPr lang="el-GR" sz="1600" i="1" dirty="0"/>
              <a:t>, </a:t>
            </a:r>
            <a:r>
              <a:rPr lang="el-GR" sz="1600" i="1" dirty="0" err="1"/>
              <a:t>κῶς</a:t>
            </a:r>
            <a:r>
              <a:rPr lang="el-GR" sz="1600" i="1" dirty="0"/>
              <a:t> φύσιν </a:t>
            </a:r>
            <a:r>
              <a:rPr lang="el-GR" sz="1600" i="1" dirty="0" err="1"/>
              <a:t>ἔχει</a:t>
            </a:r>
            <a:r>
              <a:rPr lang="el-GR" sz="1600" i="1" dirty="0"/>
              <a:t> </a:t>
            </a:r>
            <a:r>
              <a:rPr lang="el-GR" sz="1600" i="1" dirty="0" err="1"/>
              <a:t>πολλὰς</a:t>
            </a:r>
            <a:r>
              <a:rPr lang="el-GR" sz="1600" i="1" dirty="0"/>
              <a:t> μυριάδας </a:t>
            </a:r>
            <a:r>
              <a:rPr lang="el-GR" sz="1600" i="1" dirty="0" err="1"/>
              <a:t>φονεῦσαι</a:t>
            </a:r>
            <a:r>
              <a:rPr lang="el-GR" sz="1600" dirty="0"/>
              <a:t>; ( «Απερίσκεπτα πράγματα λένε πολλά οι Έλληνες· ανάμεσα στα άλλα είναι και τούτο το ανόητο παραμύθι που λένε για τον Ηρακλή, ότι βρέθηκε κάποτε στην Αίγυπτο και οι Αιγύπτιοι τον στεφάνωσαν και τον πήγαιναν με πομπή να τον θυσιάσουν στον Δία· αυτός, ο Ηρακλής, στην αρχή δεν ανησύχησε· όταν όμως έφτασαν κοντά στον βωμό και άρχισαν οι άλλοι τις προετοιμασίες για τη θυσία, ο Ηρακλής όρμησε πάνω τους και τους σκότωσε όλους. [2.45.2] Με τέτοια πράγματα που λένε οι Έλληνες, μου φαίνεται ότι δεν έχουν ιδέα για τον χαρακτήρα και τα έθιμα των Αιγυπτίων· γιατί στους Αιγυπτίους δεν επιτρέπεται να θυσιάζουν ούτε τα ταπεινά ζώα, εκτός από πρόβατα, βόδια και μοσχάρια, όσα είναι αγνά, καθώς και χήνες: πώς λοιπόν θα </a:t>
            </a:r>
            <a:r>
              <a:rPr lang="el-GR" sz="1600" dirty="0" err="1"/>
              <a:t>θυσιάζαν</a:t>
            </a:r>
            <a:r>
              <a:rPr lang="el-GR" sz="1600" dirty="0"/>
              <a:t> ανθρώπους; [2.45.3] Εξάλλου, ο Ηρακλής ήταν ένας, και άνθρωπος ακόμη, όπως λένε: είναι λοιπόν φυσικό να σκότωσε τόσες χιλιάδες ανθρώπους;» ) </a:t>
            </a:r>
          </a:p>
          <a:p>
            <a:endParaRPr lang="el-GR" dirty="0"/>
          </a:p>
          <a:p>
            <a:endParaRPr lang="el-GR" dirty="0"/>
          </a:p>
          <a:p>
            <a:endParaRPr lang="el-GR" dirty="0"/>
          </a:p>
        </p:txBody>
      </p:sp>
    </p:spTree>
    <p:extLst>
      <p:ext uri="{BB962C8B-B14F-4D97-AF65-F5344CB8AC3E}">
        <p14:creationId xmlns:p14="http://schemas.microsoft.com/office/powerpoint/2010/main" val="3624100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rotWithShape="1">
          <a:gsLst>
            <a:gs pos="10000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75EE45-8872-8075-BE7B-30719AE0EB96}"/>
              </a:ext>
            </a:extLst>
          </p:cNvPr>
          <p:cNvSpPr txBox="1"/>
          <p:nvPr/>
        </p:nvSpPr>
        <p:spPr>
          <a:xfrm>
            <a:off x="0" y="-3542139"/>
            <a:ext cx="12192000" cy="11203067"/>
          </a:xfrm>
          <a:prstGeom prst="rect">
            <a:avLst/>
          </a:prstGeom>
          <a:noFill/>
        </p:spPr>
        <p:txBody>
          <a:bodyPr wrap="square">
            <a:spAutoFit/>
          </a:bodyPr>
          <a:lstStyle/>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endParaRPr lang="el-GR" sz="1600" dirty="0"/>
          </a:p>
          <a:p>
            <a:pPr algn="just"/>
            <a:r>
              <a:rPr lang="el-GR" sz="1600" dirty="0"/>
              <a:t>[2.55.1] </a:t>
            </a:r>
            <a:r>
              <a:rPr lang="el-GR" sz="1600" i="1" dirty="0" err="1"/>
              <a:t>ταῦτα</a:t>
            </a:r>
            <a:r>
              <a:rPr lang="el-GR" sz="1600" i="1" dirty="0"/>
              <a:t> </a:t>
            </a:r>
            <a:r>
              <a:rPr lang="el-GR" sz="1600" i="1" dirty="0" err="1"/>
              <a:t>μέν</a:t>
            </a:r>
            <a:r>
              <a:rPr lang="el-GR" sz="1600" i="1" dirty="0"/>
              <a:t> νυν </a:t>
            </a:r>
            <a:r>
              <a:rPr lang="el-GR" sz="1600" i="1" u="sng" dirty="0" err="1"/>
              <a:t>τῶν</a:t>
            </a:r>
            <a:r>
              <a:rPr lang="el-GR" sz="1600" i="1" u="sng" dirty="0"/>
              <a:t> </a:t>
            </a:r>
            <a:r>
              <a:rPr lang="el-GR" sz="1600" i="1" u="sng" dirty="0" err="1"/>
              <a:t>ἐν</a:t>
            </a:r>
            <a:r>
              <a:rPr lang="el-GR" sz="1600" i="1" u="sng" dirty="0"/>
              <a:t> </a:t>
            </a:r>
            <a:r>
              <a:rPr lang="el-GR" sz="1600" i="1" u="sng" dirty="0" err="1"/>
              <a:t>Θήβῃσι</a:t>
            </a:r>
            <a:r>
              <a:rPr lang="el-GR" sz="1600" i="1" u="sng" dirty="0"/>
              <a:t> </a:t>
            </a:r>
            <a:r>
              <a:rPr lang="el-GR" sz="1600" i="1" u="sng" dirty="0" err="1"/>
              <a:t>ἱρέων</a:t>
            </a:r>
            <a:r>
              <a:rPr lang="el-GR" sz="1600" i="1" u="sng" dirty="0"/>
              <a:t> </a:t>
            </a:r>
            <a:r>
              <a:rPr lang="el-GR" sz="1600" i="1" u="sng" dirty="0" err="1"/>
              <a:t>ἤκουον</a:t>
            </a:r>
            <a:r>
              <a:rPr lang="el-GR" sz="1600" i="1" dirty="0"/>
              <a:t>, </a:t>
            </a:r>
            <a:r>
              <a:rPr lang="el-GR" sz="1600" i="1" u="sng" dirty="0"/>
              <a:t>τάδε </a:t>
            </a:r>
            <a:r>
              <a:rPr lang="el-GR" sz="1600" i="1" u="sng" dirty="0" err="1"/>
              <a:t>δὲ</a:t>
            </a:r>
            <a:r>
              <a:rPr lang="el-GR" sz="1600" i="1" u="sng" dirty="0"/>
              <a:t> Δωδωναίων </a:t>
            </a:r>
            <a:r>
              <a:rPr lang="el-GR" sz="1600" i="1" u="sng" dirty="0" err="1"/>
              <a:t>φασὶ</a:t>
            </a:r>
            <a:r>
              <a:rPr lang="el-GR" sz="1600" i="1" u="sng" dirty="0"/>
              <a:t> </a:t>
            </a:r>
            <a:r>
              <a:rPr lang="el-GR" sz="1600" i="1" u="sng" dirty="0" err="1"/>
              <a:t>αἱ</a:t>
            </a:r>
            <a:r>
              <a:rPr lang="el-GR" sz="1600" i="1" u="sng" dirty="0"/>
              <a:t> </a:t>
            </a:r>
            <a:r>
              <a:rPr lang="el-GR" sz="1600" i="1" u="sng" dirty="0" err="1"/>
              <a:t>προμάντιες</a:t>
            </a:r>
            <a:r>
              <a:rPr lang="el-GR" sz="1600" i="1" dirty="0"/>
              <a:t>· δύο </a:t>
            </a:r>
            <a:r>
              <a:rPr lang="el-GR" sz="1600" i="1" dirty="0" err="1"/>
              <a:t>πελειάδας</a:t>
            </a:r>
            <a:r>
              <a:rPr lang="el-GR" sz="1600" i="1" dirty="0"/>
              <a:t> </a:t>
            </a:r>
            <a:r>
              <a:rPr lang="el-GR" sz="1600" i="1" dirty="0" err="1"/>
              <a:t>μελαίνας</a:t>
            </a:r>
            <a:r>
              <a:rPr lang="el-GR" sz="1600" i="1" dirty="0"/>
              <a:t> </a:t>
            </a:r>
            <a:r>
              <a:rPr lang="el-GR" sz="1600" i="1" dirty="0" err="1"/>
              <a:t>ἐκ</a:t>
            </a:r>
            <a:r>
              <a:rPr lang="el-GR" sz="1600" i="1" dirty="0"/>
              <a:t> </a:t>
            </a:r>
            <a:r>
              <a:rPr lang="el-GR" sz="1600" i="1" dirty="0" err="1"/>
              <a:t>Θηβέων</a:t>
            </a:r>
            <a:r>
              <a:rPr lang="el-GR" sz="1600" i="1" dirty="0"/>
              <a:t> </a:t>
            </a:r>
            <a:r>
              <a:rPr lang="el-GR" sz="1600" i="1" dirty="0" err="1"/>
              <a:t>τῶν</a:t>
            </a:r>
            <a:r>
              <a:rPr lang="el-GR" sz="1600" i="1" dirty="0"/>
              <a:t> </a:t>
            </a:r>
            <a:r>
              <a:rPr lang="el-GR" sz="1600" i="1" dirty="0" err="1"/>
              <a:t>Αἰγυπτιέων</a:t>
            </a:r>
            <a:r>
              <a:rPr lang="el-GR" sz="1600" i="1" dirty="0"/>
              <a:t> </a:t>
            </a:r>
            <a:r>
              <a:rPr lang="el-GR" sz="1600" i="1" dirty="0" err="1"/>
              <a:t>ἀναπταμένας</a:t>
            </a:r>
            <a:r>
              <a:rPr lang="el-GR" sz="1600" i="1" dirty="0"/>
              <a:t> </a:t>
            </a:r>
            <a:r>
              <a:rPr lang="el-GR" sz="1600" i="1" dirty="0" err="1"/>
              <a:t>τὴν</a:t>
            </a:r>
            <a:r>
              <a:rPr lang="el-GR" sz="1600" i="1" dirty="0"/>
              <a:t> </a:t>
            </a:r>
            <a:r>
              <a:rPr lang="el-GR" sz="1600" i="1" dirty="0" err="1"/>
              <a:t>μὲν</a:t>
            </a:r>
            <a:r>
              <a:rPr lang="el-GR" sz="1600" i="1" dirty="0"/>
              <a:t> </a:t>
            </a:r>
            <a:r>
              <a:rPr lang="el-GR" sz="1600" i="1" dirty="0" err="1"/>
              <a:t>αὐτέων</a:t>
            </a:r>
            <a:r>
              <a:rPr lang="el-GR" sz="1600" i="1" dirty="0"/>
              <a:t> </a:t>
            </a:r>
            <a:r>
              <a:rPr lang="el-GR" sz="1600" i="1" dirty="0" err="1"/>
              <a:t>ἐς</a:t>
            </a:r>
            <a:r>
              <a:rPr lang="el-GR" sz="1600" i="1" dirty="0"/>
              <a:t> </a:t>
            </a:r>
            <a:r>
              <a:rPr lang="el-GR" sz="1600" i="1" dirty="0" err="1"/>
              <a:t>Λιβύην</a:t>
            </a:r>
            <a:r>
              <a:rPr lang="el-GR" sz="1600" i="1" dirty="0"/>
              <a:t>, </a:t>
            </a:r>
            <a:r>
              <a:rPr lang="el-GR" sz="1600" i="1" dirty="0" err="1"/>
              <a:t>τὴν</a:t>
            </a:r>
            <a:r>
              <a:rPr lang="el-GR" sz="1600" i="1" dirty="0"/>
              <a:t> </a:t>
            </a:r>
            <a:r>
              <a:rPr lang="el-GR" sz="1600" i="1" dirty="0" err="1"/>
              <a:t>δὲ</a:t>
            </a:r>
            <a:r>
              <a:rPr lang="el-GR" sz="1600" i="1" dirty="0"/>
              <a:t> </a:t>
            </a:r>
            <a:r>
              <a:rPr lang="el-GR" sz="1600" i="1" dirty="0" err="1"/>
              <a:t>παρὰ</a:t>
            </a:r>
            <a:r>
              <a:rPr lang="el-GR" sz="1600" i="1" dirty="0"/>
              <a:t> </a:t>
            </a:r>
            <a:r>
              <a:rPr lang="el-GR" sz="1600" i="1" dirty="0" err="1"/>
              <a:t>σφέας</a:t>
            </a:r>
            <a:r>
              <a:rPr lang="el-GR" sz="1600" i="1" dirty="0"/>
              <a:t> ἀπικέσθαι2.55.2] </a:t>
            </a:r>
            <a:r>
              <a:rPr lang="el-GR" sz="1600" i="1" dirty="0" err="1"/>
              <a:t>ἱζομένην</a:t>
            </a:r>
            <a:r>
              <a:rPr lang="el-GR" sz="1600" i="1" dirty="0"/>
              <a:t> </a:t>
            </a:r>
            <a:r>
              <a:rPr lang="el-GR" sz="1600" i="1" dirty="0" err="1"/>
              <a:t>δέ</a:t>
            </a:r>
            <a:r>
              <a:rPr lang="el-GR" sz="1600" i="1" dirty="0"/>
              <a:t> </a:t>
            </a:r>
            <a:r>
              <a:rPr lang="el-GR" sz="1600" i="1" dirty="0" err="1"/>
              <a:t>μιν</a:t>
            </a:r>
            <a:r>
              <a:rPr lang="el-GR" sz="1600" i="1" dirty="0"/>
              <a:t> </a:t>
            </a:r>
            <a:r>
              <a:rPr lang="el-GR" sz="1600" i="1" dirty="0" err="1"/>
              <a:t>ἐπὶ</a:t>
            </a:r>
            <a:r>
              <a:rPr lang="el-GR" sz="1600" i="1" dirty="0"/>
              <a:t> </a:t>
            </a:r>
            <a:r>
              <a:rPr lang="el-GR" sz="1600" i="1" dirty="0" err="1"/>
              <a:t>φηγὸν</a:t>
            </a:r>
            <a:r>
              <a:rPr lang="el-GR" sz="1600" i="1" dirty="0"/>
              <a:t> </a:t>
            </a:r>
            <a:r>
              <a:rPr lang="el-GR" sz="1600" i="1" dirty="0" err="1"/>
              <a:t>αὐδάξασθαι</a:t>
            </a:r>
            <a:r>
              <a:rPr lang="el-GR" sz="1600" i="1" dirty="0"/>
              <a:t> </a:t>
            </a:r>
            <a:r>
              <a:rPr lang="el-GR" sz="1600" i="1" dirty="0" err="1"/>
              <a:t>φωνῇ</a:t>
            </a:r>
            <a:r>
              <a:rPr lang="el-GR" sz="1600" i="1" dirty="0"/>
              <a:t> </a:t>
            </a:r>
            <a:r>
              <a:rPr lang="el-GR" sz="1600" i="1" dirty="0" err="1"/>
              <a:t>ἀνθρωπηίῃ</a:t>
            </a:r>
            <a:r>
              <a:rPr lang="el-GR" sz="1600" i="1" dirty="0"/>
              <a:t> </a:t>
            </a:r>
            <a:r>
              <a:rPr lang="el-GR" sz="1600" i="1" dirty="0" err="1"/>
              <a:t>ὡς</a:t>
            </a:r>
            <a:r>
              <a:rPr lang="el-GR" sz="1600" i="1" dirty="0"/>
              <a:t> </a:t>
            </a:r>
            <a:r>
              <a:rPr lang="el-GR" sz="1600" i="1" dirty="0" err="1"/>
              <a:t>χρεὸν</a:t>
            </a:r>
            <a:r>
              <a:rPr lang="el-GR" sz="1600" i="1" dirty="0"/>
              <a:t> </a:t>
            </a:r>
            <a:r>
              <a:rPr lang="el-GR" sz="1600" i="1" dirty="0" err="1"/>
              <a:t>εἴη</a:t>
            </a:r>
            <a:r>
              <a:rPr lang="el-GR" sz="1600" i="1" dirty="0"/>
              <a:t> </a:t>
            </a:r>
            <a:r>
              <a:rPr lang="el-GR" sz="1600" i="1" dirty="0" err="1"/>
              <a:t>μαντήιον</a:t>
            </a:r>
            <a:r>
              <a:rPr lang="el-GR" sz="1600" i="1" dirty="0"/>
              <a:t> </a:t>
            </a:r>
            <a:r>
              <a:rPr lang="el-GR" sz="1600" i="1" dirty="0" err="1"/>
              <a:t>αὐτόθι</a:t>
            </a:r>
            <a:r>
              <a:rPr lang="el-GR" sz="1600" i="1" dirty="0"/>
              <a:t> </a:t>
            </a:r>
            <a:r>
              <a:rPr lang="el-GR" sz="1600" i="1" dirty="0" err="1"/>
              <a:t>Διὸς</a:t>
            </a:r>
            <a:r>
              <a:rPr lang="el-GR" sz="1600" i="1" dirty="0"/>
              <a:t> γενέσθαι, </a:t>
            </a:r>
            <a:r>
              <a:rPr lang="el-GR" sz="1600" i="1" dirty="0" err="1"/>
              <a:t>καὶ</a:t>
            </a:r>
            <a:r>
              <a:rPr lang="el-GR" sz="1600" i="1" dirty="0"/>
              <a:t> </a:t>
            </a:r>
            <a:r>
              <a:rPr lang="el-GR" sz="1600" i="1" dirty="0" err="1"/>
              <a:t>αὐτοὺς</a:t>
            </a:r>
            <a:r>
              <a:rPr lang="el-GR" sz="1600" i="1" dirty="0"/>
              <a:t> </a:t>
            </a:r>
            <a:r>
              <a:rPr lang="el-GR" sz="1600" i="1" dirty="0" err="1"/>
              <a:t>ὑπολαβεῖν</a:t>
            </a:r>
            <a:r>
              <a:rPr lang="el-GR" sz="1600" i="1" dirty="0"/>
              <a:t> </a:t>
            </a:r>
            <a:r>
              <a:rPr lang="el-GR" sz="1600" i="1" dirty="0" err="1"/>
              <a:t>θεῖον</a:t>
            </a:r>
            <a:r>
              <a:rPr lang="el-GR" sz="1600" i="1" dirty="0"/>
              <a:t> </a:t>
            </a:r>
            <a:r>
              <a:rPr lang="el-GR" sz="1600" i="1" dirty="0" err="1"/>
              <a:t>εἶναι</a:t>
            </a:r>
            <a:r>
              <a:rPr lang="el-GR" sz="1600" i="1" dirty="0"/>
              <a:t> </a:t>
            </a:r>
            <a:r>
              <a:rPr lang="el-GR" sz="1600" i="1" dirty="0" err="1"/>
              <a:t>τὸ</a:t>
            </a:r>
            <a:r>
              <a:rPr lang="el-GR" sz="1600" i="1" dirty="0"/>
              <a:t> </a:t>
            </a:r>
            <a:r>
              <a:rPr lang="el-GR" sz="1600" i="1" dirty="0" err="1"/>
              <a:t>ἐπαγγελλόμενον</a:t>
            </a:r>
            <a:r>
              <a:rPr lang="el-GR" sz="1600" i="1" dirty="0"/>
              <a:t> </a:t>
            </a:r>
            <a:r>
              <a:rPr lang="el-GR" sz="1600" i="1" dirty="0" err="1"/>
              <a:t>αὐτοῖσι</a:t>
            </a:r>
            <a:r>
              <a:rPr lang="el-GR" sz="1600" i="1" dirty="0"/>
              <a:t> </a:t>
            </a:r>
            <a:r>
              <a:rPr lang="el-GR" sz="1600" i="1" dirty="0" err="1"/>
              <a:t>καί</a:t>
            </a:r>
            <a:r>
              <a:rPr lang="el-GR" sz="1600" i="1" dirty="0"/>
              <a:t> </a:t>
            </a:r>
            <a:r>
              <a:rPr lang="el-GR" sz="1600" i="1" dirty="0" err="1"/>
              <a:t>σφεα</a:t>
            </a:r>
            <a:r>
              <a:rPr lang="el-GR" sz="1600" i="1" dirty="0"/>
              <a:t> </a:t>
            </a:r>
            <a:r>
              <a:rPr lang="el-GR" sz="1600" i="1" dirty="0" err="1"/>
              <a:t>ἐκ</a:t>
            </a:r>
            <a:r>
              <a:rPr lang="el-GR" sz="1600" i="1" dirty="0"/>
              <a:t> τούτου </a:t>
            </a:r>
            <a:r>
              <a:rPr lang="el-GR" sz="1600" i="1" dirty="0" err="1"/>
              <a:t>ποιῆσαι</a:t>
            </a:r>
            <a:r>
              <a:rPr lang="el-GR" sz="1600" dirty="0"/>
              <a:t>. ( «Αυτά λοιπόν μου είπαν οι Θηβαίοι ιερείς· αλλά οι προφήτισσες της Δωδώνης λένε τα ακόλουθα: δυο μαύρες περιστέρες πέταξαν από τη Θήβα της Αιγύπτου, και πήγαν η μια στη Λιβύη, η άλλη κοντά τους. η δεύτερη αυτή πήγε και κάθισε σε μια ιερή βελανιδιά και μίλησε με φωνή ανθρώπινη και είπε ότι έπρεπε να ιδρύσουν εκεί μαντείο του Δία, και οι Δωδωναίοι θεώρησαν ότι τούτο ήταν </a:t>
            </a:r>
            <a:r>
              <a:rPr lang="el-GR" sz="1600" dirty="0" err="1"/>
              <a:t>γι</a:t>
            </a:r>
            <a:r>
              <a:rPr lang="el-GR" sz="1600" dirty="0"/>
              <a:t>᾽ αυτούς θεϊκό άγγελμα, και έπραξαν ανάλογα» )</a:t>
            </a:r>
          </a:p>
          <a:p>
            <a:pPr algn="just"/>
            <a:endParaRPr lang="el-GR" sz="1600" dirty="0"/>
          </a:p>
          <a:p>
            <a:pPr algn="just"/>
            <a:r>
              <a:rPr lang="el-GR" sz="1600" dirty="0"/>
              <a:t>[...]</a:t>
            </a:r>
          </a:p>
          <a:p>
            <a:pPr algn="just"/>
            <a:endParaRPr lang="el-GR" sz="1600" dirty="0"/>
          </a:p>
          <a:p>
            <a:pPr algn="just"/>
            <a:r>
              <a:rPr lang="el-GR" sz="1600" dirty="0"/>
              <a:t>[2.57.1] </a:t>
            </a:r>
            <a:r>
              <a:rPr lang="el-GR" sz="1600" u="sng" dirty="0"/>
              <a:t>Έχω πάντως τη γνώμη ότι περιστέρες τις είπαν οι Δωδωναίοι αυτές τις γυναίκες επειδή ήταν βάρβαρες και η ομιλία τους τούς φαινόταν σαν τη φωνή των πουλιών</a:t>
            </a:r>
            <a:r>
              <a:rPr lang="el-GR" sz="1600" dirty="0"/>
              <a:t>. [2.57.2] Πέρασε όμως καιρός, και λένε ότι η περιστέρα μίλησε με φωνή </a:t>
            </a:r>
            <a:r>
              <a:rPr lang="el-GR" sz="1600" dirty="0" err="1"/>
              <a:t>ανθρωπινή</a:t>
            </a:r>
            <a:r>
              <a:rPr lang="el-GR" sz="1600" dirty="0"/>
              <a:t>, αφού εκφράστηκε με τρόπο κατανοητό </a:t>
            </a:r>
            <a:r>
              <a:rPr lang="el-GR" sz="1600" dirty="0" err="1"/>
              <a:t>γι</a:t>
            </a:r>
            <a:r>
              <a:rPr lang="el-GR" sz="1600" dirty="0"/>
              <a:t>᾽ αυτούς· όσο όμως μιλούσε βαρβαρικά, αυτοί έπαιρναν την ομιλία της για φωνή πουλιού: </a:t>
            </a:r>
            <a:r>
              <a:rPr lang="el-GR" sz="1600" u="sng" dirty="0"/>
              <a:t>γιατί πώς είναι δυνατόν περιστέρα να μιλάει με </a:t>
            </a:r>
            <a:r>
              <a:rPr lang="el-GR" sz="1600" u="sng" dirty="0" err="1"/>
              <a:t>ανθρωπινή</a:t>
            </a:r>
            <a:r>
              <a:rPr lang="el-GR" sz="1600" u="sng" dirty="0"/>
              <a:t> φωνή</a:t>
            </a:r>
            <a:r>
              <a:rPr lang="el-GR" sz="1600" dirty="0"/>
              <a:t>;</a:t>
            </a:r>
          </a:p>
          <a:p>
            <a:pPr algn="just"/>
            <a:endParaRPr lang="el-GR" sz="1600" dirty="0"/>
          </a:p>
          <a:p>
            <a:pPr algn="just"/>
            <a:endParaRPr lang="el-GR" sz="1600" dirty="0"/>
          </a:p>
          <a:p>
            <a:pPr algn="just"/>
            <a:r>
              <a:rPr lang="el-GR" sz="1600" dirty="0"/>
              <a:t>Θουκυδίδης:</a:t>
            </a:r>
          </a:p>
          <a:p>
            <a:pPr algn="just"/>
            <a:endParaRPr lang="el-GR" sz="1600" dirty="0"/>
          </a:p>
          <a:p>
            <a:pPr algn="just"/>
            <a:endParaRPr lang="el-GR" sz="1600" dirty="0"/>
          </a:p>
          <a:p>
            <a:pPr marL="285750" indent="-285750" algn="just">
              <a:buFont typeface="Courier New" panose="02070309020205020404" pitchFamily="49" charset="0"/>
              <a:buChar char="o"/>
            </a:pPr>
            <a:r>
              <a:rPr lang="el-GR" sz="1600" dirty="0"/>
              <a:t>Προσπάθεια </a:t>
            </a:r>
            <a:r>
              <a:rPr lang="el-GR" sz="1600" dirty="0" err="1"/>
              <a:t>εξορθολογισμού</a:t>
            </a:r>
            <a:r>
              <a:rPr lang="el-GR" sz="1600" dirty="0"/>
              <a:t> του μύθου με τη μέθοδο του </a:t>
            </a:r>
            <a:r>
              <a:rPr lang="el-GR" sz="1600" i="1" dirty="0" err="1"/>
              <a:t>εἰκάζειν</a:t>
            </a:r>
            <a:r>
              <a:rPr lang="el-GR" sz="1600" dirty="0"/>
              <a:t> ( αξιοποίηση εθνολογικών, αρχαιολογικών και γεωγραφικών τεκμηρίων )</a:t>
            </a:r>
          </a:p>
          <a:p>
            <a:pPr algn="just"/>
            <a:endParaRPr lang="el-GR" sz="1600" dirty="0"/>
          </a:p>
          <a:p>
            <a:pPr algn="just"/>
            <a:endParaRPr lang="el-GR" sz="1600" dirty="0"/>
          </a:p>
          <a:p>
            <a:pPr algn="just"/>
            <a:r>
              <a:rPr lang="el-GR" sz="1600" dirty="0"/>
              <a:t>“Αρχαιολογία” ( Βιβλίο 1. κεφ. 2-19 ) → μυθικά πρόσωπα ( Έλλην, Πέλοπας, Μίνωας, Ατρέας, Ηρακλής, Αγαμέμνων ) αντιμετωπίζονται ως ιστορικά υπαρκτά. </a:t>
            </a:r>
          </a:p>
          <a:p>
            <a:endParaRPr lang="el-GR" sz="1600" dirty="0"/>
          </a:p>
          <a:p>
            <a:endParaRPr lang="el-GR" sz="1600" dirty="0"/>
          </a:p>
          <a:p>
            <a:endParaRPr lang="el-GR" sz="1600" dirty="0"/>
          </a:p>
          <a:p>
            <a:endParaRPr lang="el-GR" dirty="0"/>
          </a:p>
        </p:txBody>
      </p:sp>
    </p:spTree>
    <p:extLst>
      <p:ext uri="{BB962C8B-B14F-4D97-AF65-F5344CB8AC3E}">
        <p14:creationId xmlns:p14="http://schemas.microsoft.com/office/powerpoint/2010/main" val="2051814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718695-5E86-40F2-4447-910A4032F692}"/>
              </a:ext>
            </a:extLst>
          </p:cNvPr>
          <p:cNvSpPr txBox="1"/>
          <p:nvPr/>
        </p:nvSpPr>
        <p:spPr>
          <a:xfrm>
            <a:off x="0" y="-880882"/>
            <a:ext cx="12192000" cy="8125301"/>
          </a:xfrm>
          <a:prstGeom prst="rect">
            <a:avLst/>
          </a:prstGeom>
          <a:noFill/>
        </p:spPr>
        <p:txBody>
          <a:bodyPr wrap="square">
            <a:spAutoFit/>
          </a:bodyPr>
          <a:lstStyle/>
          <a:p>
            <a:endParaRPr lang="el-GR" dirty="0"/>
          </a:p>
          <a:p>
            <a:endParaRPr lang="el-GR" dirty="0"/>
          </a:p>
          <a:p>
            <a:endParaRPr lang="el-GR" dirty="0"/>
          </a:p>
          <a:p>
            <a:endParaRPr lang="el-GR" dirty="0"/>
          </a:p>
          <a:p>
            <a:pPr algn="ctr"/>
            <a:r>
              <a:rPr lang="el-GR" dirty="0"/>
              <a:t>4) </a:t>
            </a:r>
            <a:r>
              <a:rPr lang="el-GR" b="1" i="1" dirty="0"/>
              <a:t>Πολεμική</a:t>
            </a:r>
          </a:p>
          <a:p>
            <a:endParaRPr lang="el-GR" dirty="0"/>
          </a:p>
          <a:p>
            <a:endParaRPr lang="el-GR" dirty="0"/>
          </a:p>
          <a:p>
            <a:pPr marL="285750" indent="-285750">
              <a:buFont typeface="Wingdings" panose="05000000000000000000" pitchFamily="2" charset="2"/>
              <a:buChar char="Ø"/>
            </a:pPr>
            <a:r>
              <a:rPr lang="el-GR" dirty="0"/>
              <a:t>Ανασκευή της επιχειρηματολογίας ομότεχνων του ιστορικού και </a:t>
            </a:r>
            <a:r>
              <a:rPr lang="el-GR" u="sng" dirty="0"/>
              <a:t>επαναξιολόγηση</a:t>
            </a:r>
            <a:r>
              <a:rPr lang="el-GR" dirty="0"/>
              <a:t> και </a:t>
            </a:r>
            <a:r>
              <a:rPr lang="el-GR" u="sng" dirty="0" err="1"/>
              <a:t>επανερμηνεία</a:t>
            </a:r>
            <a:r>
              <a:rPr lang="el-GR" dirty="0"/>
              <a:t> των γεγονότων.</a:t>
            </a:r>
          </a:p>
          <a:p>
            <a:endParaRPr lang="el-GR" dirty="0"/>
          </a:p>
          <a:p>
            <a:endParaRPr lang="el-GR" dirty="0"/>
          </a:p>
          <a:p>
            <a:pPr algn="just"/>
            <a:r>
              <a:rPr lang="el-GR" dirty="0"/>
              <a:t>[Θουκ.1.10.3] </a:t>
            </a:r>
            <a:r>
              <a:rPr lang="el-GR" i="1" dirty="0" err="1"/>
              <a:t>οὔκουν</a:t>
            </a:r>
            <a:r>
              <a:rPr lang="el-GR" i="1" dirty="0"/>
              <a:t> </a:t>
            </a:r>
            <a:r>
              <a:rPr lang="el-GR" i="1" dirty="0" err="1"/>
              <a:t>ἀπιστεῖν</a:t>
            </a:r>
            <a:r>
              <a:rPr lang="el-GR" i="1" dirty="0"/>
              <a:t> </a:t>
            </a:r>
            <a:r>
              <a:rPr lang="el-GR" i="1" dirty="0" err="1"/>
              <a:t>εἰκός</a:t>
            </a:r>
            <a:r>
              <a:rPr lang="el-GR" i="1" dirty="0"/>
              <a:t>, </a:t>
            </a:r>
            <a:r>
              <a:rPr lang="el-GR" i="1" dirty="0" err="1"/>
              <a:t>οὐδὲ</a:t>
            </a:r>
            <a:r>
              <a:rPr lang="el-GR" i="1" dirty="0"/>
              <a:t> </a:t>
            </a:r>
            <a:r>
              <a:rPr lang="el-GR" i="1" dirty="0" err="1"/>
              <a:t>τὰς</a:t>
            </a:r>
            <a:r>
              <a:rPr lang="el-GR" i="1" dirty="0"/>
              <a:t> </a:t>
            </a:r>
            <a:r>
              <a:rPr lang="el-GR" i="1" dirty="0" err="1"/>
              <a:t>ὄψεις</a:t>
            </a:r>
            <a:r>
              <a:rPr lang="el-GR" i="1" dirty="0"/>
              <a:t> </a:t>
            </a:r>
            <a:r>
              <a:rPr lang="el-GR" i="1" dirty="0" err="1"/>
              <a:t>τῶν</a:t>
            </a:r>
            <a:r>
              <a:rPr lang="el-GR" i="1" dirty="0"/>
              <a:t> πόλεων </a:t>
            </a:r>
            <a:r>
              <a:rPr lang="el-GR" i="1" dirty="0" err="1"/>
              <a:t>μᾶλλον</a:t>
            </a:r>
            <a:r>
              <a:rPr lang="el-GR" i="1" dirty="0"/>
              <a:t> </a:t>
            </a:r>
            <a:r>
              <a:rPr lang="el-GR" i="1" dirty="0" err="1"/>
              <a:t>σκοπεῖν</a:t>
            </a:r>
            <a:r>
              <a:rPr lang="el-GR" i="1" dirty="0"/>
              <a:t> ἢ </a:t>
            </a:r>
            <a:r>
              <a:rPr lang="el-GR" i="1" dirty="0" err="1"/>
              <a:t>τὰς</a:t>
            </a:r>
            <a:r>
              <a:rPr lang="el-GR" i="1" dirty="0"/>
              <a:t> δυνάμεις, </a:t>
            </a:r>
            <a:r>
              <a:rPr lang="el-GR" i="1" dirty="0" err="1"/>
              <a:t>νομίζειν</a:t>
            </a:r>
            <a:r>
              <a:rPr lang="el-GR" i="1" dirty="0"/>
              <a:t> </a:t>
            </a:r>
            <a:r>
              <a:rPr lang="el-GR" i="1" dirty="0" err="1"/>
              <a:t>δὲ</a:t>
            </a:r>
            <a:r>
              <a:rPr lang="el-GR" i="1" dirty="0"/>
              <a:t> </a:t>
            </a:r>
            <a:r>
              <a:rPr lang="el-GR" i="1" dirty="0" err="1"/>
              <a:t>τὴν</a:t>
            </a:r>
            <a:r>
              <a:rPr lang="el-GR" i="1" dirty="0"/>
              <a:t> </a:t>
            </a:r>
            <a:r>
              <a:rPr lang="el-GR" i="1" dirty="0" err="1"/>
              <a:t>στρατείαν</a:t>
            </a:r>
            <a:r>
              <a:rPr lang="el-GR" i="1" dirty="0"/>
              <a:t> </a:t>
            </a:r>
            <a:r>
              <a:rPr lang="el-GR" i="1" dirty="0" err="1"/>
              <a:t>ἐκείνην</a:t>
            </a:r>
            <a:r>
              <a:rPr lang="el-GR" i="1" dirty="0"/>
              <a:t> </a:t>
            </a:r>
            <a:r>
              <a:rPr lang="el-GR" i="1" dirty="0" err="1"/>
              <a:t>μεγίστην</a:t>
            </a:r>
            <a:r>
              <a:rPr lang="el-GR" i="1" dirty="0"/>
              <a:t> </a:t>
            </a:r>
            <a:r>
              <a:rPr lang="el-GR" i="1" dirty="0" err="1"/>
              <a:t>μὲν</a:t>
            </a:r>
            <a:r>
              <a:rPr lang="el-GR" i="1" dirty="0"/>
              <a:t> γενέσθαι </a:t>
            </a:r>
            <a:r>
              <a:rPr lang="el-GR" i="1" dirty="0" err="1"/>
              <a:t>τῶν</a:t>
            </a:r>
            <a:r>
              <a:rPr lang="el-GR" i="1" dirty="0"/>
              <a:t> </a:t>
            </a:r>
            <a:r>
              <a:rPr lang="el-GR" i="1" dirty="0" err="1"/>
              <a:t>πρὸ</a:t>
            </a:r>
            <a:r>
              <a:rPr lang="el-GR" i="1" dirty="0"/>
              <a:t> </a:t>
            </a:r>
            <a:r>
              <a:rPr lang="el-GR" i="1" dirty="0" err="1"/>
              <a:t>αὑτῆς</a:t>
            </a:r>
            <a:r>
              <a:rPr lang="el-GR" i="1" dirty="0"/>
              <a:t>, </a:t>
            </a:r>
            <a:r>
              <a:rPr lang="el-GR" i="1" dirty="0" err="1"/>
              <a:t>λειπομένην</a:t>
            </a:r>
            <a:r>
              <a:rPr lang="el-GR" i="1" dirty="0"/>
              <a:t> </a:t>
            </a:r>
            <a:r>
              <a:rPr lang="el-GR" i="1" dirty="0" err="1"/>
              <a:t>δὲ</a:t>
            </a:r>
            <a:r>
              <a:rPr lang="el-GR" i="1" dirty="0"/>
              <a:t> </a:t>
            </a:r>
            <a:r>
              <a:rPr lang="el-GR" i="1" dirty="0" err="1"/>
              <a:t>τῶν</a:t>
            </a:r>
            <a:r>
              <a:rPr lang="el-GR" i="1" dirty="0"/>
              <a:t> </a:t>
            </a:r>
            <a:r>
              <a:rPr lang="el-GR" i="1" dirty="0" err="1"/>
              <a:t>νῦν</a:t>
            </a:r>
            <a:r>
              <a:rPr lang="el-GR" i="1" dirty="0"/>
              <a:t>, </a:t>
            </a:r>
            <a:r>
              <a:rPr lang="el-GR" i="1" dirty="0" err="1"/>
              <a:t>τῇ</a:t>
            </a:r>
            <a:r>
              <a:rPr lang="el-GR" i="1" dirty="0"/>
              <a:t> </a:t>
            </a:r>
            <a:r>
              <a:rPr lang="el-GR" i="1" dirty="0" err="1"/>
              <a:t>Ὁμήρου</a:t>
            </a:r>
            <a:r>
              <a:rPr lang="el-GR" i="1" dirty="0"/>
              <a:t> </a:t>
            </a:r>
            <a:r>
              <a:rPr lang="el-GR" i="1" dirty="0" err="1"/>
              <a:t>αὖ</a:t>
            </a:r>
            <a:r>
              <a:rPr lang="el-GR" i="1" dirty="0"/>
              <a:t> ποιήσει </a:t>
            </a:r>
            <a:r>
              <a:rPr lang="el-GR" i="1" dirty="0" err="1"/>
              <a:t>εἴ</a:t>
            </a:r>
            <a:r>
              <a:rPr lang="el-GR" i="1" dirty="0"/>
              <a:t> τι </a:t>
            </a:r>
            <a:r>
              <a:rPr lang="el-GR" i="1" dirty="0" err="1"/>
              <a:t>χρὴ</a:t>
            </a:r>
            <a:r>
              <a:rPr lang="el-GR" i="1" dirty="0"/>
              <a:t> </a:t>
            </a:r>
            <a:r>
              <a:rPr lang="el-GR" i="1" dirty="0" err="1"/>
              <a:t>κἀνταῦθα</a:t>
            </a:r>
            <a:r>
              <a:rPr lang="el-GR" i="1" dirty="0"/>
              <a:t> </a:t>
            </a:r>
            <a:r>
              <a:rPr lang="el-GR" i="1" dirty="0" err="1"/>
              <a:t>πιστεύειν</a:t>
            </a:r>
            <a:r>
              <a:rPr lang="el-GR" i="1" dirty="0"/>
              <a:t>, </a:t>
            </a:r>
            <a:r>
              <a:rPr lang="el-GR" i="1" dirty="0" err="1"/>
              <a:t>ἣν</a:t>
            </a:r>
            <a:r>
              <a:rPr lang="el-GR" i="1" dirty="0"/>
              <a:t> </a:t>
            </a:r>
            <a:r>
              <a:rPr lang="el-GR" i="1" dirty="0" err="1"/>
              <a:t>εἰκὸς</a:t>
            </a:r>
            <a:r>
              <a:rPr lang="el-GR" i="1" dirty="0"/>
              <a:t> </a:t>
            </a:r>
            <a:r>
              <a:rPr lang="el-GR" i="1" dirty="0" err="1"/>
              <a:t>ἐπὶ</a:t>
            </a:r>
            <a:r>
              <a:rPr lang="el-GR" i="1" dirty="0"/>
              <a:t> </a:t>
            </a:r>
            <a:r>
              <a:rPr lang="el-GR" i="1" dirty="0" err="1"/>
              <a:t>τὸ</a:t>
            </a:r>
            <a:r>
              <a:rPr lang="el-GR" i="1" dirty="0"/>
              <a:t> </a:t>
            </a:r>
            <a:r>
              <a:rPr lang="el-GR" i="1" dirty="0" err="1"/>
              <a:t>μεῖζον</a:t>
            </a:r>
            <a:r>
              <a:rPr lang="el-GR" i="1" dirty="0"/>
              <a:t> </a:t>
            </a:r>
            <a:r>
              <a:rPr lang="el-GR" i="1" dirty="0" err="1"/>
              <a:t>μὲν</a:t>
            </a:r>
            <a:r>
              <a:rPr lang="el-GR" i="1" dirty="0"/>
              <a:t> </a:t>
            </a:r>
            <a:r>
              <a:rPr lang="el-GR" i="1" dirty="0" err="1"/>
              <a:t>ποιητὴν</a:t>
            </a:r>
            <a:r>
              <a:rPr lang="el-GR" i="1" dirty="0"/>
              <a:t> </a:t>
            </a:r>
            <a:r>
              <a:rPr lang="el-GR" i="1" dirty="0" err="1"/>
              <a:t>ὄντα</a:t>
            </a:r>
            <a:r>
              <a:rPr lang="el-GR" i="1" dirty="0"/>
              <a:t> </a:t>
            </a:r>
            <a:r>
              <a:rPr lang="el-GR" i="1" dirty="0" err="1"/>
              <a:t>κοσμῆσαι</a:t>
            </a:r>
            <a:r>
              <a:rPr lang="el-GR" i="1" dirty="0"/>
              <a:t>, </a:t>
            </a:r>
            <a:r>
              <a:rPr lang="el-GR" i="1" dirty="0" err="1"/>
              <a:t>ὅμως</a:t>
            </a:r>
            <a:r>
              <a:rPr lang="el-GR" i="1" dirty="0"/>
              <a:t> </a:t>
            </a:r>
            <a:r>
              <a:rPr lang="el-GR" i="1" dirty="0" err="1"/>
              <a:t>δὲ</a:t>
            </a:r>
            <a:r>
              <a:rPr lang="el-GR" i="1" dirty="0"/>
              <a:t> φαίνεται </a:t>
            </a:r>
            <a:r>
              <a:rPr lang="el-GR" i="1" dirty="0" err="1"/>
              <a:t>καὶ</a:t>
            </a:r>
            <a:r>
              <a:rPr lang="el-GR" i="1" dirty="0"/>
              <a:t> </a:t>
            </a:r>
            <a:r>
              <a:rPr lang="el-GR" i="1" dirty="0" err="1"/>
              <a:t>οὕτως</a:t>
            </a:r>
            <a:r>
              <a:rPr lang="el-GR" i="1" dirty="0"/>
              <a:t> </a:t>
            </a:r>
            <a:r>
              <a:rPr lang="el-GR" i="1" dirty="0" err="1"/>
              <a:t>ἐνδεεστέρα</a:t>
            </a:r>
            <a:r>
              <a:rPr lang="el-GR" i="1" dirty="0"/>
              <a:t> </a:t>
            </a:r>
            <a:r>
              <a:rPr lang="el-GR" dirty="0"/>
              <a:t>(  « Πρέπει, λοιπόν, να μην είμαστε δύσπιστοι και να έχομε υπόψη περισσότερο τη δύναμη παρά την εξωτερική όψη μιας πολιτείας και πρέπει να πιστεύομε ότι η εκστρατεία εκείνη ήταν τότε η μεγαλύτερη από όσες είχαν γίνει, αλλά ότι ήταν μικρότερη από τις σύγχρονες. </a:t>
            </a:r>
            <a:r>
              <a:rPr lang="el-GR" u="sng" dirty="0"/>
              <a:t>Αν πρέπει και σ᾽ ετούτο να πιστέψομε τον Όμηρο ο οποίος, σαν ποιητής, μεγαλοποίησε τα πράγματα</a:t>
            </a:r>
            <a:r>
              <a:rPr lang="el-GR" dirty="0"/>
              <a:t>, πάλι η εκστρατεία αυτή θα ήταν μικρότερη από τις σύγχρονες »).</a:t>
            </a:r>
          </a:p>
          <a:p>
            <a:endParaRPr lang="el-GR" dirty="0"/>
          </a:p>
          <a:p>
            <a:r>
              <a:rPr lang="el-GR" dirty="0"/>
              <a:t>Πολεμική:</a:t>
            </a:r>
          </a:p>
          <a:p>
            <a:endParaRPr lang="el-GR" dirty="0"/>
          </a:p>
          <a:p>
            <a:pPr marL="285750" indent="-285750">
              <a:buFont typeface="Wingdings" panose="05000000000000000000" pitchFamily="2" charset="2"/>
              <a:buChar char="Ø"/>
            </a:pPr>
            <a:r>
              <a:rPr lang="el-GR" dirty="0"/>
              <a:t>συνήθως ανώνυμη </a:t>
            </a:r>
          </a:p>
          <a:p>
            <a:endParaRPr lang="el-GR" dirty="0"/>
          </a:p>
          <a:p>
            <a:pPr algn="just"/>
            <a:r>
              <a:rPr lang="el-GR" dirty="0"/>
              <a:t>[Ηρόδ.2.20.1] </a:t>
            </a:r>
            <a:r>
              <a:rPr lang="el-GR" i="1" dirty="0" err="1"/>
              <a:t>Ἀλλὰ</a:t>
            </a:r>
            <a:r>
              <a:rPr lang="el-GR" i="1" dirty="0"/>
              <a:t> </a:t>
            </a:r>
            <a:r>
              <a:rPr lang="el-GR" i="1" dirty="0" err="1"/>
              <a:t>Ἑλλήνων</a:t>
            </a:r>
            <a:r>
              <a:rPr lang="el-GR" i="1" dirty="0"/>
              <a:t> </a:t>
            </a:r>
            <a:r>
              <a:rPr lang="el-GR" i="1" dirty="0" err="1"/>
              <a:t>μέν</a:t>
            </a:r>
            <a:r>
              <a:rPr lang="el-GR" i="1" dirty="0"/>
              <a:t> </a:t>
            </a:r>
            <a:r>
              <a:rPr lang="el-GR" i="1" dirty="0" err="1"/>
              <a:t>τινες</a:t>
            </a:r>
            <a:r>
              <a:rPr lang="el-GR" i="1" dirty="0"/>
              <a:t> </a:t>
            </a:r>
            <a:r>
              <a:rPr lang="el-GR" i="1" dirty="0" err="1"/>
              <a:t>ἐπίσημοι</a:t>
            </a:r>
            <a:r>
              <a:rPr lang="el-GR" i="1" dirty="0"/>
              <a:t> βουλόμενοι γενέσθαι </a:t>
            </a:r>
            <a:r>
              <a:rPr lang="el-GR" i="1" dirty="0" err="1"/>
              <a:t>σοφίην</a:t>
            </a:r>
            <a:r>
              <a:rPr lang="el-GR" i="1" dirty="0"/>
              <a:t> </a:t>
            </a:r>
            <a:r>
              <a:rPr lang="el-GR" i="1" dirty="0" err="1"/>
              <a:t>ἔλεξαν</a:t>
            </a:r>
            <a:r>
              <a:rPr lang="el-GR" i="1" dirty="0"/>
              <a:t> </a:t>
            </a:r>
            <a:r>
              <a:rPr lang="el-GR" i="1" dirty="0" err="1"/>
              <a:t>περὶ</a:t>
            </a:r>
            <a:r>
              <a:rPr lang="el-GR" i="1" dirty="0"/>
              <a:t> </a:t>
            </a:r>
            <a:r>
              <a:rPr lang="el-GR" i="1" dirty="0" err="1"/>
              <a:t>τοῦ</a:t>
            </a:r>
            <a:r>
              <a:rPr lang="el-GR" i="1" dirty="0"/>
              <a:t> </a:t>
            </a:r>
            <a:r>
              <a:rPr lang="el-GR" i="1" dirty="0" err="1"/>
              <a:t>ὕδατος</a:t>
            </a:r>
            <a:r>
              <a:rPr lang="el-GR" i="1" dirty="0"/>
              <a:t> τούτου </a:t>
            </a:r>
            <a:r>
              <a:rPr lang="el-GR" i="1" dirty="0" err="1"/>
              <a:t>τριφασίας</a:t>
            </a:r>
            <a:r>
              <a:rPr lang="el-GR" i="1" dirty="0"/>
              <a:t> </a:t>
            </a:r>
            <a:r>
              <a:rPr lang="el-GR" i="1" dirty="0" err="1"/>
              <a:t>ὁδούς</a:t>
            </a:r>
            <a:r>
              <a:rPr lang="el-GR" i="1" dirty="0"/>
              <a:t>, </a:t>
            </a:r>
            <a:r>
              <a:rPr lang="el-GR" i="1" dirty="0" err="1"/>
              <a:t>τῶν</a:t>
            </a:r>
            <a:r>
              <a:rPr lang="el-GR" i="1" dirty="0"/>
              <a:t> </a:t>
            </a:r>
            <a:r>
              <a:rPr lang="el-GR" i="1" dirty="0" err="1"/>
              <a:t>τὰς</a:t>
            </a:r>
            <a:r>
              <a:rPr lang="el-GR" i="1" dirty="0"/>
              <a:t> </a:t>
            </a:r>
            <a:r>
              <a:rPr lang="el-GR" i="1" dirty="0" err="1"/>
              <a:t>μὲν</a:t>
            </a:r>
            <a:r>
              <a:rPr lang="el-GR" i="1" dirty="0"/>
              <a:t> δύο [</a:t>
            </a:r>
            <a:r>
              <a:rPr lang="el-GR" i="1" dirty="0" err="1"/>
              <a:t>τῶν</a:t>
            </a:r>
            <a:r>
              <a:rPr lang="el-GR" i="1" dirty="0"/>
              <a:t> </a:t>
            </a:r>
            <a:r>
              <a:rPr lang="el-GR" i="1" dirty="0" err="1"/>
              <a:t>ὁδῶν</a:t>
            </a:r>
            <a:r>
              <a:rPr lang="el-GR" i="1" dirty="0"/>
              <a:t>] </a:t>
            </a:r>
            <a:r>
              <a:rPr lang="el-GR" i="1" dirty="0" err="1"/>
              <a:t>οὐδ</a:t>
            </a:r>
            <a:r>
              <a:rPr lang="el-GR" i="1" dirty="0"/>
              <a:t> </a:t>
            </a:r>
            <a:r>
              <a:rPr lang="el-GR" i="1" dirty="0" err="1"/>
              <a:t>ἀξιῶ</a:t>
            </a:r>
            <a:r>
              <a:rPr lang="el-GR" i="1" dirty="0"/>
              <a:t> </a:t>
            </a:r>
            <a:r>
              <a:rPr lang="el-GR" i="1" dirty="0" err="1"/>
              <a:t>μνησθῆναι</a:t>
            </a:r>
            <a:r>
              <a:rPr lang="el-GR" i="1" dirty="0"/>
              <a:t> </a:t>
            </a:r>
            <a:r>
              <a:rPr lang="el-GR" i="1" dirty="0" err="1"/>
              <a:t>εἰ</a:t>
            </a:r>
            <a:r>
              <a:rPr lang="el-GR" i="1" dirty="0"/>
              <a:t> </a:t>
            </a:r>
            <a:r>
              <a:rPr lang="el-GR" i="1" dirty="0" err="1"/>
              <a:t>μὴ</a:t>
            </a:r>
            <a:r>
              <a:rPr lang="el-GR" i="1" dirty="0"/>
              <a:t> </a:t>
            </a:r>
            <a:r>
              <a:rPr lang="el-GR" i="1" dirty="0" err="1"/>
              <a:t>ὅσον</a:t>
            </a:r>
            <a:r>
              <a:rPr lang="el-GR" i="1" dirty="0"/>
              <a:t> </a:t>
            </a:r>
            <a:r>
              <a:rPr lang="el-GR" i="1" dirty="0" err="1"/>
              <a:t>σημῆναι</a:t>
            </a:r>
            <a:r>
              <a:rPr lang="el-GR" i="1" dirty="0"/>
              <a:t> βουλόμενος </a:t>
            </a:r>
            <a:r>
              <a:rPr lang="el-GR" i="1" dirty="0" err="1"/>
              <a:t>μοῦνον</a:t>
            </a:r>
            <a:r>
              <a:rPr lang="el-GR" i="1" dirty="0"/>
              <a:t> </a:t>
            </a:r>
            <a:r>
              <a:rPr lang="el-GR" dirty="0"/>
              <a:t>( «Μερικοί Έλληνες ωστόσο, θέλοντας να γίνουν διάσημοι για τη σοφία τους, διατύπωσαν τρεις απόψεις </a:t>
            </a:r>
            <a:r>
              <a:rPr lang="el-GR" dirty="0" err="1"/>
              <a:t>γι</a:t>
            </a:r>
            <a:r>
              <a:rPr lang="el-GR" dirty="0"/>
              <a:t>᾽ αυτόν τον ποταμό· από τις απόψεις αυτές, τις δύο δεν τις κρίνω άξιες να αναφερθούν, θέλω ωστόσο να πω μόνο τί λένε» )</a:t>
            </a:r>
          </a:p>
          <a:p>
            <a:endParaRPr lang="el-GR" dirty="0"/>
          </a:p>
        </p:txBody>
      </p:sp>
    </p:spTree>
    <p:extLst>
      <p:ext uri="{BB962C8B-B14F-4D97-AF65-F5344CB8AC3E}">
        <p14:creationId xmlns:p14="http://schemas.microsoft.com/office/powerpoint/2010/main" val="2680171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pattFill prst="pct20">
          <a:fgClr>
            <a:schemeClr val="accent1"/>
          </a:fgClr>
          <a:bgClr>
            <a:schemeClr val="bg1"/>
          </a:bgClr>
        </a:patt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D0ECC5-5E25-6FE7-B512-C3EAA4BB6DC0}"/>
              </a:ext>
            </a:extLst>
          </p:cNvPr>
          <p:cNvSpPr txBox="1"/>
          <p:nvPr/>
        </p:nvSpPr>
        <p:spPr>
          <a:xfrm>
            <a:off x="0" y="-1603147"/>
            <a:ext cx="12192000" cy="7571303"/>
          </a:xfrm>
          <a:prstGeom prst="rect">
            <a:avLst/>
          </a:prstGeom>
          <a:noFill/>
        </p:spPr>
        <p:txBody>
          <a:bodyPr wrap="square">
            <a:spAutoFit/>
          </a:bodyPr>
          <a:lstStyle/>
          <a:p>
            <a:endParaRPr lang="el-GR" dirty="0"/>
          </a:p>
          <a:p>
            <a:endParaRPr lang="el-GR" dirty="0"/>
          </a:p>
          <a:p>
            <a:endParaRPr lang="el-GR" dirty="0"/>
          </a:p>
          <a:p>
            <a:endParaRPr lang="el-GR" dirty="0"/>
          </a:p>
          <a:p>
            <a:endParaRPr lang="el-GR" dirty="0"/>
          </a:p>
          <a:p>
            <a:endParaRPr lang="el-GR" dirty="0"/>
          </a:p>
          <a:p>
            <a:endParaRPr lang="el-GR" dirty="0"/>
          </a:p>
          <a:p>
            <a:pPr algn="just"/>
            <a:r>
              <a:rPr lang="el-GR" dirty="0"/>
              <a:t>[Ηρόδ.2.45.1] </a:t>
            </a:r>
            <a:r>
              <a:rPr lang="el-GR" i="1" u="sng" dirty="0" err="1"/>
              <a:t>λέγουσι</a:t>
            </a:r>
            <a:r>
              <a:rPr lang="el-GR" i="1" u="sng" dirty="0"/>
              <a:t> </a:t>
            </a:r>
            <a:r>
              <a:rPr lang="el-GR" i="1" u="sng" dirty="0" err="1"/>
              <a:t>δὲ</a:t>
            </a:r>
            <a:r>
              <a:rPr lang="el-GR" i="1" u="sng" dirty="0"/>
              <a:t> </a:t>
            </a:r>
            <a:r>
              <a:rPr lang="el-GR" i="1" u="sng" dirty="0" err="1"/>
              <a:t>πολλὰ</a:t>
            </a:r>
            <a:r>
              <a:rPr lang="el-GR" i="1" u="sng" dirty="0"/>
              <a:t> </a:t>
            </a:r>
            <a:r>
              <a:rPr lang="el-GR" i="1" u="sng" dirty="0" err="1"/>
              <a:t>καὶ</a:t>
            </a:r>
            <a:r>
              <a:rPr lang="el-GR" i="1" u="sng" dirty="0"/>
              <a:t> </a:t>
            </a:r>
            <a:r>
              <a:rPr lang="el-GR" i="1" u="sng" dirty="0" err="1"/>
              <a:t>ἄλλα</a:t>
            </a:r>
            <a:r>
              <a:rPr lang="el-GR" i="1" u="sng" dirty="0"/>
              <a:t> </a:t>
            </a:r>
            <a:r>
              <a:rPr lang="el-GR" i="1" u="sng" dirty="0" err="1"/>
              <a:t>ἀνεπισκέπτως</a:t>
            </a:r>
            <a:r>
              <a:rPr lang="el-GR" i="1" u="sng" dirty="0"/>
              <a:t> </a:t>
            </a:r>
            <a:r>
              <a:rPr lang="el-GR" i="1" u="sng" dirty="0" err="1"/>
              <a:t>οἱ</a:t>
            </a:r>
            <a:r>
              <a:rPr lang="el-GR" i="1" u="sng" dirty="0"/>
              <a:t> </a:t>
            </a:r>
            <a:r>
              <a:rPr lang="el-GR" i="1" u="sng" dirty="0" err="1"/>
              <a:t>Ἕλληνες</a:t>
            </a:r>
            <a:r>
              <a:rPr lang="el-GR" i="1" u="sng" dirty="0"/>
              <a:t>· </a:t>
            </a:r>
            <a:r>
              <a:rPr lang="el-GR" i="1" u="sng" dirty="0" err="1"/>
              <a:t>εὐήθης</a:t>
            </a:r>
            <a:r>
              <a:rPr lang="el-GR" i="1" u="sng" dirty="0"/>
              <a:t> </a:t>
            </a:r>
            <a:r>
              <a:rPr lang="el-GR" i="1" u="sng" dirty="0" err="1"/>
              <a:t>δὲ</a:t>
            </a:r>
            <a:r>
              <a:rPr lang="el-GR" i="1" u="sng" dirty="0"/>
              <a:t> </a:t>
            </a:r>
            <a:r>
              <a:rPr lang="el-GR" i="1" u="sng" dirty="0" err="1"/>
              <a:t>αὐτῶν</a:t>
            </a:r>
            <a:r>
              <a:rPr lang="el-GR" i="1" u="sng" dirty="0"/>
              <a:t> </a:t>
            </a:r>
            <a:r>
              <a:rPr lang="el-GR" i="1" u="sng" dirty="0" err="1"/>
              <a:t>καὶ</a:t>
            </a:r>
            <a:r>
              <a:rPr lang="el-GR" i="1" u="sng" dirty="0"/>
              <a:t> </a:t>
            </a:r>
            <a:r>
              <a:rPr lang="el-GR" i="1" u="sng" dirty="0" err="1"/>
              <a:t>ὅδε</a:t>
            </a:r>
            <a:r>
              <a:rPr lang="el-GR" i="1" u="sng" dirty="0"/>
              <a:t> ὁ </a:t>
            </a:r>
            <a:r>
              <a:rPr lang="el-GR" i="1" u="sng" dirty="0" err="1"/>
              <a:t>μῦθός</a:t>
            </a:r>
            <a:r>
              <a:rPr lang="el-GR" i="1" u="sng" dirty="0"/>
              <a:t> </a:t>
            </a:r>
            <a:r>
              <a:rPr lang="el-GR" i="1" u="sng" dirty="0" err="1"/>
              <a:t>ἐστι</a:t>
            </a:r>
            <a:r>
              <a:rPr lang="el-GR" i="1" u="sng" dirty="0"/>
              <a:t> </a:t>
            </a:r>
            <a:r>
              <a:rPr lang="el-GR" i="1" u="sng" dirty="0" err="1"/>
              <a:t>τὸν</a:t>
            </a:r>
            <a:r>
              <a:rPr lang="el-GR" i="1" u="sng" dirty="0"/>
              <a:t> </a:t>
            </a:r>
            <a:r>
              <a:rPr lang="el-GR" i="1" u="sng" dirty="0" err="1"/>
              <a:t>περὶ</a:t>
            </a:r>
            <a:r>
              <a:rPr lang="el-GR" i="1" u="sng" dirty="0"/>
              <a:t> </a:t>
            </a:r>
            <a:r>
              <a:rPr lang="el-GR" i="1" u="sng" dirty="0" err="1"/>
              <a:t>τοῦ</a:t>
            </a:r>
            <a:r>
              <a:rPr lang="el-GR" i="1" u="sng" dirty="0"/>
              <a:t> </a:t>
            </a:r>
            <a:r>
              <a:rPr lang="el-GR" i="1" u="sng" dirty="0" err="1"/>
              <a:t>Ἡρακλέος</a:t>
            </a:r>
            <a:r>
              <a:rPr lang="el-GR" i="1" dirty="0"/>
              <a:t> </a:t>
            </a:r>
            <a:r>
              <a:rPr lang="el-GR" i="1" dirty="0" err="1"/>
              <a:t>λέγουσι</a:t>
            </a:r>
            <a:r>
              <a:rPr lang="el-GR" i="1" dirty="0"/>
              <a:t>, </a:t>
            </a:r>
            <a:r>
              <a:rPr lang="el-GR" i="1" dirty="0" err="1"/>
              <a:t>ὡς</a:t>
            </a:r>
            <a:r>
              <a:rPr lang="el-GR" i="1" dirty="0"/>
              <a:t> </a:t>
            </a:r>
            <a:r>
              <a:rPr lang="el-GR" i="1" dirty="0" err="1"/>
              <a:t>αὐτὸν</a:t>
            </a:r>
            <a:r>
              <a:rPr lang="el-GR" i="1" dirty="0"/>
              <a:t> </a:t>
            </a:r>
            <a:r>
              <a:rPr lang="el-GR" i="1" dirty="0" err="1"/>
              <a:t>ἀπικόμενον</a:t>
            </a:r>
            <a:r>
              <a:rPr lang="el-GR" i="1" dirty="0"/>
              <a:t> </a:t>
            </a:r>
            <a:r>
              <a:rPr lang="el-GR" i="1" dirty="0" err="1"/>
              <a:t>ἐς</a:t>
            </a:r>
            <a:r>
              <a:rPr lang="el-GR" i="1" dirty="0"/>
              <a:t> </a:t>
            </a:r>
            <a:r>
              <a:rPr lang="el-GR" i="1" dirty="0" err="1"/>
              <a:t>Αἴγυπτον</a:t>
            </a:r>
            <a:r>
              <a:rPr lang="el-GR" i="1" dirty="0"/>
              <a:t> στέψαντες </a:t>
            </a:r>
            <a:r>
              <a:rPr lang="el-GR" i="1" dirty="0" err="1"/>
              <a:t>οἱ</a:t>
            </a:r>
            <a:r>
              <a:rPr lang="el-GR" i="1" dirty="0"/>
              <a:t> </a:t>
            </a:r>
            <a:r>
              <a:rPr lang="el-GR" i="1" dirty="0" err="1"/>
              <a:t>Αἰγύπτιοι</a:t>
            </a:r>
            <a:r>
              <a:rPr lang="el-GR" i="1" dirty="0"/>
              <a:t> </a:t>
            </a:r>
            <a:r>
              <a:rPr lang="el-GR" i="1" dirty="0" err="1"/>
              <a:t>ὑπὸ</a:t>
            </a:r>
            <a:r>
              <a:rPr lang="el-GR" i="1" dirty="0"/>
              <a:t> </a:t>
            </a:r>
            <a:r>
              <a:rPr lang="el-GR" i="1" dirty="0" err="1"/>
              <a:t>πομπῆς</a:t>
            </a:r>
            <a:r>
              <a:rPr lang="el-GR" i="1" dirty="0"/>
              <a:t> </a:t>
            </a:r>
            <a:r>
              <a:rPr lang="el-GR" i="1" dirty="0" err="1"/>
              <a:t>ἐξῆγον</a:t>
            </a:r>
            <a:r>
              <a:rPr lang="el-GR" i="1" dirty="0"/>
              <a:t> </a:t>
            </a:r>
            <a:r>
              <a:rPr lang="el-GR" i="1" dirty="0" err="1"/>
              <a:t>ὡς</a:t>
            </a:r>
            <a:r>
              <a:rPr lang="el-GR" i="1" dirty="0"/>
              <a:t> </a:t>
            </a:r>
            <a:r>
              <a:rPr lang="el-GR" i="1" dirty="0" err="1"/>
              <a:t>θύσοντες</a:t>
            </a:r>
            <a:r>
              <a:rPr lang="el-GR" i="1" dirty="0"/>
              <a:t> </a:t>
            </a:r>
            <a:r>
              <a:rPr lang="el-GR" i="1" dirty="0" err="1"/>
              <a:t>τῷ</a:t>
            </a:r>
            <a:r>
              <a:rPr lang="el-GR" i="1" dirty="0"/>
              <a:t> </a:t>
            </a:r>
            <a:r>
              <a:rPr lang="el-GR" i="1" dirty="0" err="1"/>
              <a:t>Διί</a:t>
            </a:r>
            <a:r>
              <a:rPr lang="el-GR" i="1" dirty="0"/>
              <a:t>· </a:t>
            </a:r>
            <a:r>
              <a:rPr lang="el-GR" i="1" dirty="0" err="1"/>
              <a:t>τὸν</a:t>
            </a:r>
            <a:r>
              <a:rPr lang="el-GR" i="1" dirty="0"/>
              <a:t> </a:t>
            </a:r>
            <a:r>
              <a:rPr lang="el-GR" i="1" dirty="0" err="1"/>
              <a:t>δὲ</a:t>
            </a:r>
            <a:r>
              <a:rPr lang="el-GR" i="1" dirty="0"/>
              <a:t> τέως </a:t>
            </a:r>
            <a:r>
              <a:rPr lang="el-GR" i="1" dirty="0" err="1"/>
              <a:t>μὲν</a:t>
            </a:r>
            <a:r>
              <a:rPr lang="el-GR" i="1" dirty="0"/>
              <a:t> </a:t>
            </a:r>
            <a:r>
              <a:rPr lang="el-GR" i="1" dirty="0" err="1"/>
              <a:t>ἡσυχίην</a:t>
            </a:r>
            <a:r>
              <a:rPr lang="el-GR" i="1" dirty="0"/>
              <a:t> </a:t>
            </a:r>
            <a:r>
              <a:rPr lang="el-GR" i="1" dirty="0" err="1"/>
              <a:t>ἔχειν</a:t>
            </a:r>
            <a:r>
              <a:rPr lang="el-GR" i="1" dirty="0"/>
              <a:t>, </a:t>
            </a:r>
            <a:r>
              <a:rPr lang="el-GR" i="1" dirty="0" err="1"/>
              <a:t>ἐπεὶ</a:t>
            </a:r>
            <a:r>
              <a:rPr lang="el-GR" i="1" dirty="0"/>
              <a:t> </a:t>
            </a:r>
            <a:r>
              <a:rPr lang="el-GR" i="1" dirty="0" err="1"/>
              <a:t>δὲ</a:t>
            </a:r>
            <a:r>
              <a:rPr lang="el-GR" i="1" dirty="0"/>
              <a:t> </a:t>
            </a:r>
            <a:r>
              <a:rPr lang="el-GR" i="1" dirty="0" err="1"/>
              <a:t>αὐτοῦ</a:t>
            </a:r>
            <a:r>
              <a:rPr lang="el-GR" i="1" dirty="0"/>
              <a:t> </a:t>
            </a:r>
            <a:r>
              <a:rPr lang="el-GR" i="1" dirty="0" err="1"/>
              <a:t>πρὸς</a:t>
            </a:r>
            <a:r>
              <a:rPr lang="el-GR" i="1" dirty="0"/>
              <a:t> </a:t>
            </a:r>
            <a:r>
              <a:rPr lang="el-GR" i="1" dirty="0" err="1"/>
              <a:t>τῷ</a:t>
            </a:r>
            <a:r>
              <a:rPr lang="el-GR" i="1" dirty="0"/>
              <a:t> </a:t>
            </a:r>
            <a:r>
              <a:rPr lang="el-GR" i="1" dirty="0" err="1"/>
              <a:t>βωμῷ</a:t>
            </a:r>
            <a:r>
              <a:rPr lang="el-GR" i="1" dirty="0"/>
              <a:t> </a:t>
            </a:r>
            <a:r>
              <a:rPr lang="el-GR" i="1" dirty="0" err="1"/>
              <a:t>κατάρχοντο</a:t>
            </a:r>
            <a:r>
              <a:rPr lang="el-GR" i="1" dirty="0"/>
              <a:t>, </a:t>
            </a:r>
            <a:r>
              <a:rPr lang="el-GR" i="1" dirty="0" err="1"/>
              <a:t>ἐς</a:t>
            </a:r>
            <a:r>
              <a:rPr lang="el-GR" i="1" dirty="0"/>
              <a:t> </a:t>
            </a:r>
            <a:r>
              <a:rPr lang="el-GR" i="1" dirty="0" err="1"/>
              <a:t>ἀλκὴν</a:t>
            </a:r>
            <a:r>
              <a:rPr lang="el-GR" i="1" dirty="0"/>
              <a:t> </a:t>
            </a:r>
            <a:r>
              <a:rPr lang="el-GR" i="1" dirty="0" err="1"/>
              <a:t>τραπόμενον</a:t>
            </a:r>
            <a:r>
              <a:rPr lang="el-GR" i="1" dirty="0"/>
              <a:t> πάντας </a:t>
            </a:r>
            <a:r>
              <a:rPr lang="el-GR" i="1" dirty="0" err="1"/>
              <a:t>σφέας</a:t>
            </a:r>
            <a:r>
              <a:rPr lang="el-GR" i="1" dirty="0"/>
              <a:t> </a:t>
            </a:r>
            <a:r>
              <a:rPr lang="el-GR" i="1" dirty="0" err="1"/>
              <a:t>καταφονεῦσαι</a:t>
            </a:r>
            <a:r>
              <a:rPr lang="el-GR" i="1" dirty="0"/>
              <a:t> </a:t>
            </a:r>
            <a:r>
              <a:rPr lang="el-GR" dirty="0"/>
              <a:t>( Απερίσκεπτα πράγματα λένε πολλά οι Έλληνες· ανάμεσα στα άλλα είναι και τούτο το ανόητο παραμύθι που λένε για τον Ηρακλή, ότι βρέθηκε κάποτε στην Αίγυπτο και οι Αιγύπτιοι τον στεφάνωσαν και τον πήγαιναν με πομπή να τον θυσιάσουν στον Δία· αυτός, ο Ηρακλής, στην αρχή δεν ανησύχησε· όταν όμως έφτασαν κοντά στον βωμό και άρχισαν οι άλλοι τις προετοιμασίες για τη θυσία, ο Ηρακλής όρμησε πάνω τους και τους σκότωσε όλους.) </a:t>
            </a:r>
          </a:p>
          <a:p>
            <a:pPr algn="just"/>
            <a:endParaRPr lang="el-GR" dirty="0"/>
          </a:p>
          <a:p>
            <a:pPr algn="just"/>
            <a:r>
              <a:rPr lang="el-GR" dirty="0"/>
              <a:t>2.45.2] </a:t>
            </a:r>
            <a:r>
              <a:rPr lang="el-GR" i="1" dirty="0" err="1"/>
              <a:t>ἐμοὶ</a:t>
            </a:r>
            <a:r>
              <a:rPr lang="el-GR" i="1" dirty="0"/>
              <a:t> </a:t>
            </a:r>
            <a:r>
              <a:rPr lang="el-GR" i="1" dirty="0" err="1"/>
              <a:t>μέν</a:t>
            </a:r>
            <a:r>
              <a:rPr lang="el-GR" i="1" dirty="0"/>
              <a:t> νυν </a:t>
            </a:r>
            <a:r>
              <a:rPr lang="el-GR" i="1" dirty="0" err="1"/>
              <a:t>δοκέουσι</a:t>
            </a:r>
            <a:r>
              <a:rPr lang="el-GR" i="1" dirty="0"/>
              <a:t> </a:t>
            </a:r>
            <a:r>
              <a:rPr lang="el-GR" i="1" dirty="0" err="1"/>
              <a:t>ταῦτα</a:t>
            </a:r>
            <a:r>
              <a:rPr lang="el-GR" i="1" dirty="0"/>
              <a:t> λέγοντες </a:t>
            </a:r>
            <a:r>
              <a:rPr lang="el-GR" i="1" dirty="0" err="1"/>
              <a:t>τῆς</a:t>
            </a:r>
            <a:r>
              <a:rPr lang="el-GR" i="1" dirty="0"/>
              <a:t> </a:t>
            </a:r>
            <a:r>
              <a:rPr lang="el-GR" i="1" dirty="0" err="1"/>
              <a:t>Αἰγυπτίων</a:t>
            </a:r>
            <a:r>
              <a:rPr lang="el-GR" i="1" dirty="0"/>
              <a:t> </a:t>
            </a:r>
            <a:r>
              <a:rPr lang="el-GR" i="1" dirty="0" err="1"/>
              <a:t>φύσιος</a:t>
            </a:r>
            <a:r>
              <a:rPr lang="el-GR" i="1" dirty="0"/>
              <a:t> </a:t>
            </a:r>
            <a:r>
              <a:rPr lang="el-GR" i="1" dirty="0" err="1"/>
              <a:t>καὶ</a:t>
            </a:r>
            <a:r>
              <a:rPr lang="el-GR" i="1" dirty="0"/>
              <a:t> </a:t>
            </a:r>
            <a:r>
              <a:rPr lang="el-GR" i="1" dirty="0" err="1"/>
              <a:t>τῶν</a:t>
            </a:r>
            <a:r>
              <a:rPr lang="el-GR" i="1" dirty="0"/>
              <a:t> νόμων </a:t>
            </a:r>
            <a:r>
              <a:rPr lang="el-GR" i="1" dirty="0" err="1"/>
              <a:t>πάμπαν</a:t>
            </a:r>
            <a:r>
              <a:rPr lang="el-GR" i="1" dirty="0"/>
              <a:t> </a:t>
            </a:r>
            <a:r>
              <a:rPr lang="el-GR" i="1" dirty="0" err="1"/>
              <a:t>ἀπείρως</a:t>
            </a:r>
            <a:r>
              <a:rPr lang="el-GR" i="1" dirty="0"/>
              <a:t> </a:t>
            </a:r>
            <a:r>
              <a:rPr lang="el-GR" i="1" dirty="0" err="1"/>
              <a:t>ἔχειν</a:t>
            </a:r>
            <a:r>
              <a:rPr lang="el-GR" i="1" dirty="0"/>
              <a:t> </a:t>
            </a:r>
            <a:r>
              <a:rPr lang="el-GR" i="1" dirty="0" err="1"/>
              <a:t>οἱ</a:t>
            </a:r>
            <a:r>
              <a:rPr lang="el-GR" i="1" dirty="0"/>
              <a:t> </a:t>
            </a:r>
            <a:r>
              <a:rPr lang="el-GR" i="1" dirty="0" err="1"/>
              <a:t>Ἕλληνες</a:t>
            </a:r>
            <a:r>
              <a:rPr lang="el-GR" i="1" dirty="0"/>
              <a:t>· </a:t>
            </a:r>
            <a:r>
              <a:rPr lang="el-GR" i="1" dirty="0" err="1"/>
              <a:t>τοῖσι</a:t>
            </a:r>
            <a:r>
              <a:rPr lang="el-GR" i="1" dirty="0"/>
              <a:t> </a:t>
            </a:r>
            <a:r>
              <a:rPr lang="el-GR" i="1" dirty="0" err="1"/>
              <a:t>γὰρ</a:t>
            </a:r>
            <a:r>
              <a:rPr lang="el-GR" i="1" dirty="0"/>
              <a:t> </a:t>
            </a:r>
            <a:r>
              <a:rPr lang="el-GR" i="1" dirty="0" err="1"/>
              <a:t>οὐδὲ</a:t>
            </a:r>
            <a:r>
              <a:rPr lang="el-GR" i="1" dirty="0"/>
              <a:t> </a:t>
            </a:r>
            <a:r>
              <a:rPr lang="el-GR" i="1" dirty="0" err="1"/>
              <a:t>κτήνεα</a:t>
            </a:r>
            <a:r>
              <a:rPr lang="el-GR" i="1" dirty="0"/>
              <a:t> </a:t>
            </a:r>
            <a:r>
              <a:rPr lang="el-GR" i="1" dirty="0" err="1"/>
              <a:t>ὁσίη</a:t>
            </a:r>
            <a:r>
              <a:rPr lang="el-GR" i="1" dirty="0"/>
              <a:t> </a:t>
            </a:r>
            <a:r>
              <a:rPr lang="el-GR" i="1" dirty="0" err="1"/>
              <a:t>θύειν</a:t>
            </a:r>
            <a:r>
              <a:rPr lang="el-GR" i="1" dirty="0"/>
              <a:t> </a:t>
            </a:r>
            <a:r>
              <a:rPr lang="el-GR" i="1" dirty="0" err="1"/>
              <a:t>ἐστὶ</a:t>
            </a:r>
            <a:r>
              <a:rPr lang="el-GR" i="1" dirty="0"/>
              <a:t> </a:t>
            </a:r>
            <a:r>
              <a:rPr lang="el-GR" i="1" dirty="0" err="1"/>
              <a:t>χωρὶς</a:t>
            </a:r>
            <a:r>
              <a:rPr lang="el-GR" i="1" dirty="0"/>
              <a:t> </a:t>
            </a:r>
            <a:r>
              <a:rPr lang="el-GR" i="1" dirty="0" err="1"/>
              <a:t>ὀΐων</a:t>
            </a:r>
            <a:r>
              <a:rPr lang="el-GR" i="1" dirty="0"/>
              <a:t> </a:t>
            </a:r>
            <a:r>
              <a:rPr lang="el-GR" i="1" dirty="0" err="1"/>
              <a:t>καὶ</a:t>
            </a:r>
            <a:r>
              <a:rPr lang="el-GR" i="1" dirty="0"/>
              <a:t> </a:t>
            </a:r>
            <a:r>
              <a:rPr lang="el-GR" i="1" dirty="0" err="1"/>
              <a:t>ἐρσένων</a:t>
            </a:r>
            <a:r>
              <a:rPr lang="el-GR" i="1" dirty="0"/>
              <a:t> </a:t>
            </a:r>
            <a:r>
              <a:rPr lang="el-GR" i="1" dirty="0" err="1"/>
              <a:t>βοῶν</a:t>
            </a:r>
            <a:r>
              <a:rPr lang="el-GR" i="1" dirty="0"/>
              <a:t> </a:t>
            </a:r>
            <a:r>
              <a:rPr lang="el-GR" i="1" dirty="0" err="1"/>
              <a:t>καὶ</a:t>
            </a:r>
            <a:r>
              <a:rPr lang="el-GR" i="1" dirty="0"/>
              <a:t> μόσχων, </a:t>
            </a:r>
            <a:r>
              <a:rPr lang="el-GR" i="1" dirty="0" err="1"/>
              <a:t>ὅσοι</a:t>
            </a:r>
            <a:r>
              <a:rPr lang="el-GR" i="1" dirty="0"/>
              <a:t> </a:t>
            </a:r>
            <a:r>
              <a:rPr lang="el-GR" i="1" dirty="0" err="1"/>
              <a:t>ἂν</a:t>
            </a:r>
            <a:r>
              <a:rPr lang="el-GR" i="1" dirty="0"/>
              <a:t> </a:t>
            </a:r>
            <a:r>
              <a:rPr lang="el-GR" i="1" dirty="0" err="1"/>
              <a:t>καθαροὶ</a:t>
            </a:r>
            <a:r>
              <a:rPr lang="el-GR" i="1" dirty="0"/>
              <a:t> </a:t>
            </a:r>
            <a:r>
              <a:rPr lang="el-GR" i="1" dirty="0" err="1"/>
              <a:t>ἔωσι</a:t>
            </a:r>
            <a:r>
              <a:rPr lang="el-GR" i="1" dirty="0"/>
              <a:t>, </a:t>
            </a:r>
            <a:r>
              <a:rPr lang="el-GR" i="1" dirty="0" err="1"/>
              <a:t>καὶ</a:t>
            </a:r>
            <a:r>
              <a:rPr lang="el-GR" i="1" dirty="0"/>
              <a:t> </a:t>
            </a:r>
            <a:r>
              <a:rPr lang="el-GR" i="1" dirty="0" err="1"/>
              <a:t>χηνῶν</a:t>
            </a:r>
            <a:r>
              <a:rPr lang="el-GR" i="1" dirty="0"/>
              <a:t>, </a:t>
            </a:r>
            <a:r>
              <a:rPr lang="el-GR" i="1" dirty="0" err="1"/>
              <a:t>κῶς</a:t>
            </a:r>
            <a:r>
              <a:rPr lang="el-GR" i="1" dirty="0"/>
              <a:t> </a:t>
            </a:r>
            <a:r>
              <a:rPr lang="el-GR" i="1" dirty="0" err="1"/>
              <a:t>ἂν</a:t>
            </a:r>
            <a:r>
              <a:rPr lang="el-GR" i="1" dirty="0"/>
              <a:t> </a:t>
            </a:r>
            <a:r>
              <a:rPr lang="el-GR" i="1" dirty="0" err="1"/>
              <a:t>οὗτοι</a:t>
            </a:r>
            <a:r>
              <a:rPr lang="el-GR" i="1" dirty="0"/>
              <a:t> </a:t>
            </a:r>
            <a:r>
              <a:rPr lang="el-GR" i="1" dirty="0" err="1"/>
              <a:t>ἀνθρώπους</a:t>
            </a:r>
            <a:r>
              <a:rPr lang="el-GR" i="1" dirty="0"/>
              <a:t> </a:t>
            </a:r>
            <a:r>
              <a:rPr lang="el-GR" i="1" dirty="0" err="1"/>
              <a:t>θύοιεν</a:t>
            </a:r>
            <a:r>
              <a:rPr lang="el-GR" i="1" dirty="0"/>
              <a:t> </a:t>
            </a:r>
            <a:r>
              <a:rPr lang="el-GR" dirty="0"/>
              <a:t>( Με τέτοια πράγματα που λένε οι Έλληνες, μου φαίνεται ότι δεν έχουν ιδέα για τον χαρακτήρα και τα έθιμα των Αιγυπτίων· γιατί στους Αιγυπτίους δεν επιτρέπεται να θυσιάζουν ούτε τα ταπεινά ζώα, εκτός από πρόβατα, βόδια και μοσχάρια, όσα είναι αγνά, καθώς και χήνες: πώς λοιπόν θα </a:t>
            </a:r>
            <a:r>
              <a:rPr lang="el-GR" dirty="0" err="1"/>
              <a:t>θυσιάζαν</a:t>
            </a:r>
            <a:r>
              <a:rPr lang="el-GR" dirty="0"/>
              <a:t> ανθρώπους; )</a:t>
            </a:r>
          </a:p>
          <a:p>
            <a:endParaRPr lang="el-GR" dirty="0"/>
          </a:p>
          <a:p>
            <a:pPr marL="285750" indent="-285750">
              <a:buFont typeface="Wingdings" panose="05000000000000000000" pitchFamily="2" charset="2"/>
              <a:buChar char="Ø"/>
            </a:pPr>
            <a:r>
              <a:rPr lang="el-GR" dirty="0"/>
              <a:t>Πολεμική</a:t>
            </a:r>
            <a:r>
              <a:rPr lang="en-US" dirty="0"/>
              <a:t>:  </a:t>
            </a:r>
            <a:r>
              <a:rPr lang="el-GR" dirty="0"/>
              <a:t>αποσκοπεί στον επιτονισμό της παράδοσης και της μεθόδου που ακολουθεί ο ιστορικός ως τις πλέον ενδεδειγμένες.</a:t>
            </a:r>
          </a:p>
          <a:p>
            <a:endParaRPr lang="el-GR" dirty="0"/>
          </a:p>
          <a:p>
            <a:endParaRPr lang="el-GR" dirty="0"/>
          </a:p>
        </p:txBody>
      </p:sp>
    </p:spTree>
    <p:extLst>
      <p:ext uri="{BB962C8B-B14F-4D97-AF65-F5344CB8AC3E}">
        <p14:creationId xmlns:p14="http://schemas.microsoft.com/office/powerpoint/2010/main" val="4177002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C7F42B-BB67-33F6-6B00-3E87A23D1636}"/>
              </a:ext>
            </a:extLst>
          </p:cNvPr>
          <p:cNvSpPr txBox="1"/>
          <p:nvPr/>
        </p:nvSpPr>
        <p:spPr>
          <a:xfrm>
            <a:off x="0" y="-2157144"/>
            <a:ext cx="12192000" cy="9387185"/>
          </a:xfrm>
          <a:prstGeom prst="rect">
            <a:avLst/>
          </a:prstGeom>
          <a:pattFill prst="smConfetti">
            <a:fgClr>
              <a:schemeClr val="accent1"/>
            </a:fgClr>
            <a:bgClr>
              <a:schemeClr val="bg1"/>
            </a:bgClr>
          </a:pattFill>
        </p:spPr>
        <p:txBody>
          <a:bodyPr wrap="square">
            <a:spAutoFit/>
          </a:bodyPr>
          <a:lstStyle/>
          <a:p>
            <a:endParaRPr lang="en-US" dirty="0"/>
          </a:p>
          <a:p>
            <a:r>
              <a:rPr lang="el-GR" i="1" dirty="0"/>
              <a:t>Περιπτώσεις επώνυμης πολεμικής</a:t>
            </a:r>
            <a:r>
              <a:rPr lang="el-GR" dirty="0"/>
              <a:t>:</a:t>
            </a:r>
          </a:p>
          <a:p>
            <a:endParaRPr lang="el-GR" dirty="0"/>
          </a:p>
          <a:p>
            <a:endParaRPr lang="el-GR" dirty="0"/>
          </a:p>
          <a:p>
            <a:endParaRPr lang="el-GR" dirty="0"/>
          </a:p>
          <a:p>
            <a:endParaRPr lang="el-GR" dirty="0"/>
          </a:p>
          <a:p>
            <a:r>
              <a:rPr lang="en-US" dirty="0"/>
              <a:t>[</a:t>
            </a:r>
            <a:r>
              <a:rPr lang="el-GR" dirty="0"/>
              <a:t>Θουκ.1.97.2] </a:t>
            </a:r>
            <a:r>
              <a:rPr lang="el-GR" i="1" dirty="0" err="1"/>
              <a:t>ἔγραψα</a:t>
            </a:r>
            <a:r>
              <a:rPr lang="el-GR" i="1" dirty="0"/>
              <a:t> </a:t>
            </a:r>
            <a:r>
              <a:rPr lang="el-GR" i="1" dirty="0" err="1"/>
              <a:t>δὲ</a:t>
            </a:r>
            <a:r>
              <a:rPr lang="el-GR" i="1" dirty="0"/>
              <a:t> </a:t>
            </a:r>
            <a:r>
              <a:rPr lang="el-GR" i="1" dirty="0" err="1"/>
              <a:t>αὐτὰ</a:t>
            </a:r>
            <a:r>
              <a:rPr lang="el-GR" i="1" dirty="0"/>
              <a:t> </a:t>
            </a:r>
            <a:r>
              <a:rPr lang="el-GR" i="1" dirty="0" err="1"/>
              <a:t>καὶ</a:t>
            </a:r>
            <a:r>
              <a:rPr lang="el-GR" i="1" dirty="0"/>
              <a:t> </a:t>
            </a:r>
            <a:r>
              <a:rPr lang="el-GR" i="1" dirty="0" err="1"/>
              <a:t>τὴν</a:t>
            </a:r>
            <a:r>
              <a:rPr lang="el-GR" i="1" dirty="0"/>
              <a:t> </a:t>
            </a:r>
            <a:r>
              <a:rPr lang="el-GR" i="1" dirty="0" err="1"/>
              <a:t>ἐκβολὴν</a:t>
            </a:r>
            <a:r>
              <a:rPr lang="el-GR" i="1" dirty="0"/>
              <a:t> </a:t>
            </a:r>
            <a:r>
              <a:rPr lang="el-GR" i="1" dirty="0" err="1"/>
              <a:t>τοῦ</a:t>
            </a:r>
            <a:r>
              <a:rPr lang="el-GR" i="1" dirty="0"/>
              <a:t> λόγου </a:t>
            </a:r>
            <a:r>
              <a:rPr lang="el-GR" i="1" dirty="0" err="1"/>
              <a:t>ἐποιησάμην</a:t>
            </a:r>
            <a:r>
              <a:rPr lang="el-GR" i="1" dirty="0"/>
              <a:t> </a:t>
            </a:r>
            <a:r>
              <a:rPr lang="el-GR" i="1" dirty="0" err="1"/>
              <a:t>διὰ</a:t>
            </a:r>
            <a:r>
              <a:rPr lang="el-GR" i="1" dirty="0"/>
              <a:t> </a:t>
            </a:r>
            <a:r>
              <a:rPr lang="el-GR" i="1" dirty="0" err="1"/>
              <a:t>τόδε</a:t>
            </a:r>
            <a:r>
              <a:rPr lang="el-GR" i="1" dirty="0"/>
              <a:t>, </a:t>
            </a:r>
            <a:r>
              <a:rPr lang="el-GR" i="1" dirty="0" err="1"/>
              <a:t>ὅτι</a:t>
            </a:r>
            <a:r>
              <a:rPr lang="el-GR" i="1" dirty="0"/>
              <a:t> </a:t>
            </a:r>
            <a:r>
              <a:rPr lang="el-GR" i="1" dirty="0" err="1"/>
              <a:t>τοῖς</a:t>
            </a:r>
            <a:r>
              <a:rPr lang="el-GR" i="1" dirty="0"/>
              <a:t> </a:t>
            </a:r>
            <a:r>
              <a:rPr lang="el-GR" i="1" dirty="0" err="1"/>
              <a:t>πρὸ</a:t>
            </a:r>
            <a:r>
              <a:rPr lang="el-GR" i="1" dirty="0"/>
              <a:t> </a:t>
            </a:r>
            <a:r>
              <a:rPr lang="el-GR" i="1" dirty="0" err="1"/>
              <a:t>ἐμοῦ</a:t>
            </a:r>
            <a:r>
              <a:rPr lang="el-GR" i="1" dirty="0"/>
              <a:t> </a:t>
            </a:r>
            <a:r>
              <a:rPr lang="el-GR" i="1" dirty="0" err="1"/>
              <a:t>ἅπασιν</a:t>
            </a:r>
            <a:r>
              <a:rPr lang="el-GR" i="1" dirty="0"/>
              <a:t> </a:t>
            </a:r>
            <a:r>
              <a:rPr lang="el-GR" i="1" dirty="0" err="1"/>
              <a:t>ἐκλιπὲς</a:t>
            </a:r>
            <a:r>
              <a:rPr lang="el-GR" i="1" dirty="0"/>
              <a:t> </a:t>
            </a:r>
            <a:r>
              <a:rPr lang="el-GR" i="1" dirty="0" err="1"/>
              <a:t>τοῦτο</a:t>
            </a:r>
            <a:r>
              <a:rPr lang="el-GR" i="1" dirty="0"/>
              <a:t> </a:t>
            </a:r>
            <a:r>
              <a:rPr lang="el-GR" i="1" dirty="0" err="1"/>
              <a:t>ἦν</a:t>
            </a:r>
            <a:r>
              <a:rPr lang="el-GR" i="1" dirty="0"/>
              <a:t> </a:t>
            </a:r>
            <a:r>
              <a:rPr lang="el-GR" i="1" dirty="0" err="1"/>
              <a:t>τὸ</a:t>
            </a:r>
            <a:r>
              <a:rPr lang="el-GR" i="1" dirty="0"/>
              <a:t> </a:t>
            </a:r>
            <a:r>
              <a:rPr lang="el-GR" i="1" dirty="0" err="1"/>
              <a:t>χωρίον</a:t>
            </a:r>
            <a:r>
              <a:rPr lang="el-GR" i="1" dirty="0"/>
              <a:t> </a:t>
            </a:r>
            <a:r>
              <a:rPr lang="el-GR" i="1" dirty="0" err="1"/>
              <a:t>καὶ</a:t>
            </a:r>
            <a:r>
              <a:rPr lang="el-GR" i="1" dirty="0"/>
              <a:t> ἢ </a:t>
            </a:r>
            <a:r>
              <a:rPr lang="el-GR" i="1" dirty="0" err="1"/>
              <a:t>τὰ</a:t>
            </a:r>
            <a:r>
              <a:rPr lang="el-GR" i="1" dirty="0"/>
              <a:t> </a:t>
            </a:r>
            <a:r>
              <a:rPr lang="el-GR" i="1" dirty="0" err="1"/>
              <a:t>πρὸ</a:t>
            </a:r>
            <a:r>
              <a:rPr lang="el-GR" i="1" dirty="0"/>
              <a:t> </a:t>
            </a:r>
            <a:r>
              <a:rPr lang="el-GR" i="1" dirty="0" err="1"/>
              <a:t>τῶν</a:t>
            </a:r>
            <a:r>
              <a:rPr lang="el-GR" i="1" dirty="0"/>
              <a:t> </a:t>
            </a:r>
            <a:r>
              <a:rPr lang="el-GR" i="1" dirty="0" err="1"/>
              <a:t>Μηδικῶν</a:t>
            </a:r>
            <a:r>
              <a:rPr lang="el-GR" i="1" dirty="0"/>
              <a:t> </a:t>
            </a:r>
            <a:r>
              <a:rPr lang="el-GR" i="1" dirty="0" err="1"/>
              <a:t>Ἑλληνικὰ</a:t>
            </a:r>
            <a:r>
              <a:rPr lang="el-GR" i="1" dirty="0"/>
              <a:t> </a:t>
            </a:r>
            <a:r>
              <a:rPr lang="el-GR" i="1" dirty="0" err="1"/>
              <a:t>ξυνετίθεσαν</a:t>
            </a:r>
            <a:r>
              <a:rPr lang="el-GR" i="1" dirty="0"/>
              <a:t> ἢ </a:t>
            </a:r>
            <a:r>
              <a:rPr lang="el-GR" i="1" dirty="0" err="1"/>
              <a:t>αὐτὰ</a:t>
            </a:r>
            <a:r>
              <a:rPr lang="el-GR" i="1" dirty="0"/>
              <a:t> </a:t>
            </a:r>
            <a:r>
              <a:rPr lang="el-GR" i="1" dirty="0" err="1"/>
              <a:t>τὰ</a:t>
            </a:r>
            <a:r>
              <a:rPr lang="el-GR" i="1" dirty="0"/>
              <a:t> Μηδικά· τούτων </a:t>
            </a:r>
            <a:r>
              <a:rPr lang="el-GR" i="1" dirty="0" err="1"/>
              <a:t>δὲ</a:t>
            </a:r>
            <a:r>
              <a:rPr lang="el-GR" i="1" dirty="0"/>
              <a:t> </a:t>
            </a:r>
            <a:r>
              <a:rPr lang="el-GR" i="1" dirty="0" err="1"/>
              <a:t>ὅσπερ</a:t>
            </a:r>
            <a:r>
              <a:rPr lang="el-GR" i="1" dirty="0"/>
              <a:t> </a:t>
            </a:r>
            <a:r>
              <a:rPr lang="el-GR" i="1" dirty="0" err="1"/>
              <a:t>καὶ</a:t>
            </a:r>
            <a:r>
              <a:rPr lang="el-GR" i="1" dirty="0"/>
              <a:t> </a:t>
            </a:r>
            <a:r>
              <a:rPr lang="el-GR" i="1" dirty="0" err="1"/>
              <a:t>ἥψατο</a:t>
            </a:r>
            <a:r>
              <a:rPr lang="el-GR" i="1" dirty="0"/>
              <a:t> </a:t>
            </a:r>
            <a:r>
              <a:rPr lang="el-GR" i="1" dirty="0" err="1"/>
              <a:t>ἐν</a:t>
            </a:r>
            <a:r>
              <a:rPr lang="el-GR" i="1" dirty="0"/>
              <a:t> </a:t>
            </a:r>
            <a:r>
              <a:rPr lang="el-GR" i="1" dirty="0" err="1"/>
              <a:t>τῇ</a:t>
            </a:r>
            <a:r>
              <a:rPr lang="el-GR" i="1" dirty="0"/>
              <a:t> </a:t>
            </a:r>
            <a:r>
              <a:rPr lang="el-GR" i="1" dirty="0" err="1"/>
              <a:t>Ἀττικῇ</a:t>
            </a:r>
            <a:r>
              <a:rPr lang="el-GR" i="1" dirty="0"/>
              <a:t> </a:t>
            </a:r>
            <a:r>
              <a:rPr lang="el-GR" i="1" dirty="0" err="1"/>
              <a:t>ξυγγραφῇ</a:t>
            </a:r>
            <a:r>
              <a:rPr lang="el-GR" i="1" dirty="0"/>
              <a:t> </a:t>
            </a:r>
            <a:r>
              <a:rPr lang="el-GR" i="1" dirty="0" err="1"/>
              <a:t>Ἑλλάνικος</a:t>
            </a:r>
            <a:r>
              <a:rPr lang="el-GR" i="1" dirty="0"/>
              <a:t>, βραχέως τε </a:t>
            </a:r>
            <a:r>
              <a:rPr lang="el-GR" i="1" dirty="0" err="1"/>
              <a:t>καὶ</a:t>
            </a:r>
            <a:r>
              <a:rPr lang="el-GR" i="1" dirty="0"/>
              <a:t> </a:t>
            </a:r>
            <a:r>
              <a:rPr lang="el-GR" i="1" dirty="0" err="1"/>
              <a:t>τοῖς</a:t>
            </a:r>
            <a:r>
              <a:rPr lang="el-GR" i="1" dirty="0"/>
              <a:t> </a:t>
            </a:r>
            <a:r>
              <a:rPr lang="el-GR" i="1" dirty="0" err="1"/>
              <a:t>χρόνοις</a:t>
            </a:r>
            <a:r>
              <a:rPr lang="el-GR" i="1" dirty="0"/>
              <a:t> </a:t>
            </a:r>
            <a:r>
              <a:rPr lang="el-GR" i="1" dirty="0" err="1"/>
              <a:t>οὐκ</a:t>
            </a:r>
            <a:r>
              <a:rPr lang="el-GR" i="1" dirty="0"/>
              <a:t> </a:t>
            </a:r>
            <a:r>
              <a:rPr lang="el-GR" i="1" dirty="0" err="1"/>
              <a:t>ἀκριβῶς</a:t>
            </a:r>
            <a:r>
              <a:rPr lang="el-GR" i="1" dirty="0"/>
              <a:t> </a:t>
            </a:r>
            <a:r>
              <a:rPr lang="el-GR" i="1" dirty="0" err="1"/>
              <a:t>ἐπεμνήσθη</a:t>
            </a:r>
            <a:r>
              <a:rPr lang="el-GR" i="1" dirty="0"/>
              <a:t>. </a:t>
            </a:r>
            <a:r>
              <a:rPr lang="el-GR" i="1" dirty="0" err="1"/>
              <a:t>ἅμα</a:t>
            </a:r>
            <a:r>
              <a:rPr lang="el-GR" i="1" dirty="0"/>
              <a:t> </a:t>
            </a:r>
            <a:r>
              <a:rPr lang="el-GR" i="1" dirty="0" err="1"/>
              <a:t>δὲ</a:t>
            </a:r>
            <a:r>
              <a:rPr lang="el-GR" i="1" dirty="0"/>
              <a:t> </a:t>
            </a:r>
            <a:r>
              <a:rPr lang="el-GR" i="1" dirty="0" err="1"/>
              <a:t>καὶ</a:t>
            </a:r>
            <a:r>
              <a:rPr lang="el-GR" i="1" dirty="0"/>
              <a:t> </a:t>
            </a:r>
            <a:r>
              <a:rPr lang="el-GR" i="1" dirty="0" err="1"/>
              <a:t>τῆς</a:t>
            </a:r>
            <a:r>
              <a:rPr lang="el-GR" i="1" dirty="0"/>
              <a:t> </a:t>
            </a:r>
            <a:r>
              <a:rPr lang="el-GR" i="1" dirty="0" err="1"/>
              <a:t>ἀρχῆς</a:t>
            </a:r>
            <a:r>
              <a:rPr lang="el-GR" i="1" dirty="0"/>
              <a:t> </a:t>
            </a:r>
            <a:r>
              <a:rPr lang="el-GR" i="1" dirty="0" err="1"/>
              <a:t>ἀπόδειξιν</a:t>
            </a:r>
            <a:r>
              <a:rPr lang="el-GR" i="1" dirty="0"/>
              <a:t> </a:t>
            </a:r>
            <a:r>
              <a:rPr lang="el-GR" i="1" dirty="0" err="1"/>
              <a:t>ἔχει</a:t>
            </a:r>
            <a:r>
              <a:rPr lang="el-GR" i="1" dirty="0"/>
              <a:t> </a:t>
            </a:r>
            <a:r>
              <a:rPr lang="el-GR" i="1" dirty="0" err="1"/>
              <a:t>τῆς</a:t>
            </a:r>
            <a:r>
              <a:rPr lang="el-GR" i="1" dirty="0"/>
              <a:t> </a:t>
            </a:r>
            <a:r>
              <a:rPr lang="el-GR" i="1" dirty="0" err="1"/>
              <a:t>τῶν</a:t>
            </a:r>
            <a:r>
              <a:rPr lang="el-GR" i="1" dirty="0"/>
              <a:t> </a:t>
            </a:r>
            <a:r>
              <a:rPr lang="el-GR" i="1" dirty="0" err="1"/>
              <a:t>Ἀθηναίων</a:t>
            </a:r>
            <a:r>
              <a:rPr lang="el-GR" i="1" dirty="0"/>
              <a:t> </a:t>
            </a:r>
            <a:r>
              <a:rPr lang="el-GR" i="1" dirty="0" err="1"/>
              <a:t>ἐν</a:t>
            </a:r>
            <a:r>
              <a:rPr lang="el-GR" i="1" dirty="0"/>
              <a:t> </a:t>
            </a:r>
            <a:r>
              <a:rPr lang="el-GR" i="1" dirty="0" err="1"/>
              <a:t>οἵῳ</a:t>
            </a:r>
            <a:r>
              <a:rPr lang="el-GR" i="1" dirty="0"/>
              <a:t> </a:t>
            </a:r>
            <a:r>
              <a:rPr lang="el-GR" i="1" dirty="0" err="1"/>
              <a:t>τρόπῳ</a:t>
            </a:r>
            <a:r>
              <a:rPr lang="el-GR" i="1" dirty="0"/>
              <a:t> κατέστη </a:t>
            </a:r>
            <a:r>
              <a:rPr lang="el-GR" dirty="0"/>
              <a:t>( «Αναφέρω, σαν παρένθεση στην διήγησή μου, τα γεγονότα αυτά, επειδή όλοι όσοι έγραψαν πριν από μένα </a:t>
            </a:r>
            <a:r>
              <a:rPr lang="el-GR" dirty="0" err="1"/>
              <a:t>παράλειψαν</a:t>
            </a:r>
            <a:r>
              <a:rPr lang="el-GR" dirty="0"/>
              <a:t> την περίοδο αυτή για ν᾽ ασχοληθούν ή με τα πριν από μηδικά ή με τα μηδικά. Ένας μόνο, ο Ελλάνικος, στην «Αττική Ιστορία» του μνημονεύει πολύ σύντομα τα γεγονότα, αναφέροντας λίγα πράγματα και με ανακρίβειες στην χρονολογία. Μια τέτοια παρένθεση, άλλωστε, θα εξηγήσει πώς οι Αθηναίοι δημιούργησαν την ηγεμονία τους.» )</a:t>
            </a:r>
          </a:p>
          <a:p>
            <a:endParaRPr lang="el-GR" dirty="0"/>
          </a:p>
          <a:p>
            <a:endParaRPr lang="el-GR" dirty="0"/>
          </a:p>
          <a:p>
            <a:endParaRPr lang="el-GR" sz="1400" dirty="0"/>
          </a:p>
          <a:p>
            <a:r>
              <a:rPr lang="el-GR" sz="1400" dirty="0"/>
              <a:t>Θουκυδίδης → αναφέρει πως στο μεσοδιάστημα των Περσικών Πολέμων και του Πελοποννησιακού οι Αθηναίοι καταδυνάστευαν τους συμμάχους και επιδίδονταν σε επιδρομές εναντίον των </a:t>
            </a:r>
            <a:r>
              <a:rPr lang="el-GR" sz="1400" dirty="0" err="1"/>
              <a:t>Μήδων</a:t>
            </a:r>
            <a:r>
              <a:rPr lang="el-GR" sz="1400" dirty="0"/>
              <a:t>. Για αυτά μόνο ο Ελλάνικος ( λογογράφος ) κάνει αναφορά</a:t>
            </a:r>
            <a:r>
              <a:rPr lang="el-GR" dirty="0"/>
              <a:t>.</a:t>
            </a:r>
          </a:p>
          <a:p>
            <a:endParaRPr lang="el-GR" dirty="0"/>
          </a:p>
          <a:p>
            <a:endParaRPr lang="el-GR" dirty="0"/>
          </a:p>
          <a:p>
            <a:endParaRPr lang="el-GR" i="1" dirty="0"/>
          </a:p>
          <a:p>
            <a:endParaRPr lang="el-GR" i="1" dirty="0"/>
          </a:p>
          <a:p>
            <a:r>
              <a:rPr lang="el-GR" i="1" dirty="0"/>
              <a:t>Αύξηση</a:t>
            </a:r>
            <a:r>
              <a:rPr lang="el-GR" dirty="0"/>
              <a:t> παραγωγής ιστορικών έργων → </a:t>
            </a:r>
            <a:r>
              <a:rPr lang="el-GR" i="1" dirty="0"/>
              <a:t>συστηματοποίηση</a:t>
            </a:r>
            <a:r>
              <a:rPr lang="el-GR" dirty="0"/>
              <a:t> πολεμικής → δίνεται η ευκαιρία σε σύγχρονους ιστορικούς να τονίσουν τη διόρθωση των “ κακώς κειμένων “ των προκατόχων τους.</a:t>
            </a:r>
          </a:p>
          <a:p>
            <a:endParaRPr lang="el-GR" dirty="0"/>
          </a:p>
          <a:p>
            <a:endParaRPr lang="el-GR" dirty="0"/>
          </a:p>
          <a:p>
            <a:endParaRPr lang="el-GR" dirty="0"/>
          </a:p>
          <a:p>
            <a:endParaRPr lang="el-GR" dirty="0"/>
          </a:p>
          <a:p>
            <a:endParaRPr lang="el-GR" dirty="0"/>
          </a:p>
          <a:p>
            <a:endParaRPr lang="el-GR" dirty="0"/>
          </a:p>
          <a:p>
            <a:r>
              <a:rPr lang="el-GR" dirty="0"/>
              <a:t>Ωστόσο: </a:t>
            </a:r>
            <a:r>
              <a:rPr lang="el-GR" u="sng" dirty="0"/>
              <a:t>συχνά</a:t>
            </a:r>
            <a:r>
              <a:rPr lang="el-GR" dirty="0"/>
              <a:t> δε γινόταν με συγκεκαλυμμένο ή έμμεσο τρόπο, αλλά </a:t>
            </a:r>
            <a:r>
              <a:rPr lang="el-GR" u="sng" dirty="0"/>
              <a:t>λάμβανε χαρακτήρα ευθείας επίθεσης</a:t>
            </a:r>
            <a:r>
              <a:rPr lang="el-GR" dirty="0"/>
              <a:t>.</a:t>
            </a:r>
          </a:p>
          <a:p>
            <a:endParaRPr lang="el-GR" dirty="0"/>
          </a:p>
          <a:p>
            <a:endParaRPr lang="el-GR" dirty="0"/>
          </a:p>
        </p:txBody>
      </p:sp>
    </p:spTree>
    <p:extLst>
      <p:ext uri="{BB962C8B-B14F-4D97-AF65-F5344CB8AC3E}">
        <p14:creationId xmlns:p14="http://schemas.microsoft.com/office/powerpoint/2010/main" val="4238289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792E94-D489-E11C-74F3-25F8869FB9E7}"/>
              </a:ext>
            </a:extLst>
          </p:cNvPr>
          <p:cNvSpPr txBox="1"/>
          <p:nvPr/>
        </p:nvSpPr>
        <p:spPr>
          <a:xfrm>
            <a:off x="0" y="-79653"/>
            <a:ext cx="12192000" cy="7017306"/>
          </a:xfrm>
          <a:prstGeom prst="rect">
            <a:avLst/>
          </a:prstGeom>
          <a:noFill/>
        </p:spPr>
        <p:txBody>
          <a:bodyPr wrap="square">
            <a:spAutoFit/>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pPr marL="285750" indent="-285750">
              <a:buFont typeface="Wingdings" panose="05000000000000000000" pitchFamily="2" charset="2"/>
              <a:buChar char="v"/>
            </a:pPr>
            <a:r>
              <a:rPr lang="el-GR" dirty="0"/>
              <a:t>δεν μπορεί να γίνεται ανεξέλεγκτα.</a:t>
            </a:r>
          </a:p>
          <a:p>
            <a:endParaRPr lang="el-GR" dirty="0"/>
          </a:p>
          <a:p>
            <a:endParaRPr lang="el-GR" dirty="0"/>
          </a:p>
          <a:p>
            <a:pPr marL="285750" indent="-285750">
              <a:buFont typeface="Wingdings" panose="05000000000000000000" pitchFamily="2" charset="2"/>
              <a:buChar char="v"/>
            </a:pPr>
            <a:r>
              <a:rPr lang="el-GR" dirty="0"/>
              <a:t>αποβλέπει στο κοινό καλό. </a:t>
            </a:r>
          </a:p>
          <a:p>
            <a:endParaRPr lang="el-GR" dirty="0"/>
          </a:p>
          <a:p>
            <a:endParaRPr lang="el-GR" dirty="0"/>
          </a:p>
          <a:p>
            <a:pPr marL="285750" indent="-285750">
              <a:buFont typeface="Wingdings" panose="05000000000000000000" pitchFamily="2" charset="2"/>
              <a:buChar char="v"/>
            </a:pPr>
            <a:r>
              <a:rPr lang="el-GR" dirty="0"/>
              <a:t>πρέπει να είναι τεκμηριωμένη και διατυπωμένη με ευγενικό τρόπο.</a:t>
            </a:r>
          </a:p>
          <a:p>
            <a:endParaRPr lang="el-GR" dirty="0"/>
          </a:p>
          <a:p>
            <a:endParaRPr lang="el-GR" dirty="0"/>
          </a:p>
          <a:p>
            <a:pPr marL="285750" indent="-285750">
              <a:buFont typeface="Wingdings" panose="05000000000000000000" pitchFamily="2" charset="2"/>
              <a:buChar char="v"/>
            </a:pPr>
            <a:r>
              <a:rPr lang="el-GR" dirty="0"/>
              <a:t>τι αρμόζει στον ιστορικό να πει &gt; τι αξίζει να ακούσουν οι άλλοι.</a:t>
            </a:r>
          </a:p>
          <a:p>
            <a:endParaRPr lang="el-GR" dirty="0"/>
          </a:p>
          <a:p>
            <a:endParaRPr lang="el-GR" dirty="0"/>
          </a:p>
          <a:p>
            <a:pPr marL="285750" indent="-285750">
              <a:buFont typeface="Wingdings" panose="05000000000000000000" pitchFamily="2" charset="2"/>
              <a:buChar char="v"/>
            </a:pPr>
            <a:r>
              <a:rPr lang="el-GR" dirty="0"/>
              <a:t>η υψηλή κοινωνική θέση ενός συγγραφέα  δεν συνιστά αυτόματα κριτήριο αξιοπιστίας.</a:t>
            </a:r>
          </a:p>
          <a:p>
            <a:endParaRPr lang="el-GR" dirty="0"/>
          </a:p>
          <a:p>
            <a:endParaRPr lang="el-GR" dirty="0"/>
          </a:p>
          <a:p>
            <a:pPr marL="285750" indent="-285750">
              <a:buFont typeface="Wingdings" panose="05000000000000000000" pitchFamily="2" charset="2"/>
              <a:buChar char="v"/>
            </a:pPr>
            <a:r>
              <a:rPr lang="el-GR" dirty="0"/>
              <a:t>να μη στοχεύει στην υπονόμευση του έργου του προκατόχου με σκοπό την αυτοπροβολή του σύγχρονου ιστορικού.</a:t>
            </a:r>
          </a:p>
        </p:txBody>
      </p:sp>
      <p:sp>
        <p:nvSpPr>
          <p:cNvPr id="4" name="Τίτλος 3">
            <a:extLst>
              <a:ext uri="{FF2B5EF4-FFF2-40B4-BE49-F238E27FC236}">
                <a16:creationId xmlns:a16="http://schemas.microsoft.com/office/drawing/2014/main" id="{5FE3B71C-0F51-DC0B-6978-E87D610F97E5}"/>
              </a:ext>
            </a:extLst>
          </p:cNvPr>
          <p:cNvSpPr>
            <a:spLocks noGrp="1"/>
          </p:cNvSpPr>
          <p:nvPr>
            <p:ph type="title"/>
          </p:nvPr>
        </p:nvSpPr>
        <p:spPr/>
        <p:txBody>
          <a:bodyPr>
            <a:normAutofit fontScale="90000"/>
          </a:bodyPr>
          <a:lstStyle/>
          <a:p>
            <a:r>
              <a:rPr lang="el-GR" sz="3100" dirty="0"/>
              <a:t>Κριτήρια ορθής άσκησης </a:t>
            </a:r>
            <a:r>
              <a:rPr lang="el-GR" sz="3100" i="1" dirty="0"/>
              <a:t>πολεμικής</a:t>
            </a:r>
            <a:r>
              <a:rPr lang="el-GR" sz="3100" dirty="0"/>
              <a:t> κατά τον Πολύβιο</a:t>
            </a:r>
            <a:br>
              <a:rPr lang="el-GR" dirty="0"/>
            </a:br>
            <a:endParaRPr lang="el-GR" dirty="0"/>
          </a:p>
        </p:txBody>
      </p:sp>
    </p:spTree>
    <p:extLst>
      <p:ext uri="{BB962C8B-B14F-4D97-AF65-F5344CB8AC3E}">
        <p14:creationId xmlns:p14="http://schemas.microsoft.com/office/powerpoint/2010/main" val="3843423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3D3CA51-F223-8C77-BF54-45EA9C7731BB}"/>
              </a:ext>
            </a:extLst>
          </p:cNvPr>
          <p:cNvSpPr txBox="1"/>
          <p:nvPr/>
        </p:nvSpPr>
        <p:spPr>
          <a:xfrm>
            <a:off x="0" y="-79653"/>
            <a:ext cx="12192000" cy="6186309"/>
          </a:xfrm>
          <a:prstGeom prst="rect">
            <a:avLst/>
          </a:prstGeom>
          <a:noFill/>
        </p:spPr>
        <p:txBody>
          <a:bodyPr wrap="square">
            <a:spAutoFit/>
          </a:bodyPr>
          <a:lstStyle/>
          <a:p>
            <a:endParaRPr lang="el-GR" dirty="0"/>
          </a:p>
          <a:p>
            <a:endParaRPr lang="el-GR" dirty="0"/>
          </a:p>
          <a:p>
            <a:pPr algn="ctr"/>
            <a:r>
              <a:rPr lang="el-GR" dirty="0"/>
              <a:t>5) </a:t>
            </a:r>
            <a:r>
              <a:rPr lang="el-GR" b="1" dirty="0" err="1"/>
              <a:t>Πρωτοπρόσωπες</a:t>
            </a:r>
            <a:r>
              <a:rPr lang="el-GR" b="1" dirty="0"/>
              <a:t> αφηγήσεις </a:t>
            </a:r>
          </a:p>
          <a:p>
            <a:endParaRPr lang="el-GR" dirty="0"/>
          </a:p>
          <a:p>
            <a:endParaRPr lang="el-GR" dirty="0"/>
          </a:p>
          <a:p>
            <a:pPr marL="285750" indent="-285750">
              <a:buFont typeface="Courier New" panose="02070309020205020404" pitchFamily="49" charset="0"/>
              <a:buChar char="o"/>
            </a:pPr>
            <a:r>
              <a:rPr lang="el-GR" dirty="0"/>
              <a:t>ενίσχυση αξιοπιστίας των έργων → ο ιστορικός έχει υπάρξει αυτόπτης ή αυτήκοος μάρτυρας αυτού που περιγράφει η αφηγείται.</a:t>
            </a:r>
          </a:p>
          <a:p>
            <a:endParaRPr lang="el-GR" dirty="0"/>
          </a:p>
          <a:p>
            <a:endParaRPr lang="el-GR" dirty="0"/>
          </a:p>
          <a:p>
            <a:pPr marL="285750" indent="-285750">
              <a:buFont typeface="Courier New" panose="02070309020205020404" pitchFamily="49" charset="0"/>
              <a:buChar char="o"/>
            </a:pPr>
            <a:endParaRPr lang="el-GR" dirty="0"/>
          </a:p>
          <a:p>
            <a:pPr marL="285750" indent="-285750">
              <a:buFont typeface="Courier New" panose="02070309020205020404" pitchFamily="49" charset="0"/>
              <a:buChar char="o"/>
            </a:pPr>
            <a:r>
              <a:rPr lang="el-GR" dirty="0"/>
              <a:t>όσοι επικαλούνται παλαιότερα γεγονότα → στηρίζονται στην παρουσίαση πηγών ή στην παρουσίαση των λόγων που προκρίνουν την εν λόγω πηγή.</a:t>
            </a:r>
          </a:p>
          <a:p>
            <a:endParaRPr lang="el-GR" dirty="0"/>
          </a:p>
          <a:p>
            <a:endParaRPr lang="el-GR" dirty="0"/>
          </a:p>
          <a:p>
            <a:pPr marL="285750" indent="-285750">
              <a:buFont typeface="Courier New" panose="02070309020205020404" pitchFamily="49" charset="0"/>
              <a:buChar char="o"/>
            </a:pPr>
            <a:endParaRPr lang="el-GR" dirty="0"/>
          </a:p>
          <a:p>
            <a:pPr marL="285750" indent="-285750">
              <a:buFont typeface="Courier New" panose="02070309020205020404" pitchFamily="49" charset="0"/>
              <a:buChar char="o"/>
            </a:pPr>
            <a:r>
              <a:rPr lang="el-GR" dirty="0"/>
              <a:t>ο ιστορικός δε διορθώνει απλώς τις αδυναμίες την ιστορικής αφήγησης των προκατόχων του → προβάλλει τις καινοτομίες και τις βελτιώσεις που επιφέρει στην παράδοση.</a:t>
            </a:r>
          </a:p>
          <a:p>
            <a:endParaRPr lang="el-GR" dirty="0"/>
          </a:p>
          <a:p>
            <a:endParaRPr lang="el-GR" dirty="0"/>
          </a:p>
          <a:p>
            <a:pPr marL="285750" indent="-285750">
              <a:buFont typeface="Courier New" panose="02070309020205020404" pitchFamily="49" charset="0"/>
              <a:buChar char="o"/>
            </a:pPr>
            <a:endParaRPr lang="el-GR" dirty="0"/>
          </a:p>
          <a:p>
            <a:pPr marL="285750" indent="-285750">
              <a:buFont typeface="Courier New" panose="02070309020205020404" pitchFamily="49" charset="0"/>
              <a:buChar char="o"/>
            </a:pPr>
            <a:r>
              <a:rPr lang="el-GR" dirty="0"/>
              <a:t>δίνεται στον ιστορικό η δυνατότητα να διευκρινίσει τον κόπο που κατέβαλε για τη συλλογή πληροφοριών ή πως η παρουσίαση ιστορικών γεγονότων δεν αποβλέπει στην αναρρίχηση σε δημόσια αξιώματα, αλλά στο κοινό καλό.</a:t>
            </a:r>
          </a:p>
        </p:txBody>
      </p:sp>
    </p:spTree>
    <p:extLst>
      <p:ext uri="{BB962C8B-B14F-4D97-AF65-F5344CB8AC3E}">
        <p14:creationId xmlns:p14="http://schemas.microsoft.com/office/powerpoint/2010/main" val="1551652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FE41FD-00DE-67C1-8E46-0C0D08D26818}"/>
              </a:ext>
            </a:extLst>
          </p:cNvPr>
          <p:cNvSpPr txBox="1"/>
          <p:nvPr/>
        </p:nvSpPr>
        <p:spPr>
          <a:xfrm>
            <a:off x="0" y="-79653"/>
            <a:ext cx="12191999" cy="7294305"/>
          </a:xfrm>
          <a:prstGeom prst="rect">
            <a:avLst/>
          </a:prstGeom>
          <a:noFill/>
        </p:spPr>
        <p:txBody>
          <a:bodyPr wrap="square">
            <a:spAutoFit/>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pPr marL="285750" indent="-285750">
              <a:buFont typeface="Wingdings" panose="05000000000000000000" pitchFamily="2" charset="2"/>
              <a:buChar char="q"/>
            </a:pPr>
            <a:r>
              <a:rPr lang="el-GR" dirty="0"/>
              <a:t>στάδιο </a:t>
            </a:r>
            <a:r>
              <a:rPr lang="el-GR" i="1" dirty="0" err="1"/>
              <a:t>συναγωγῆς</a:t>
            </a:r>
            <a:r>
              <a:rPr lang="el-GR" i="1" dirty="0"/>
              <a:t> </a:t>
            </a:r>
            <a:r>
              <a:rPr lang="el-GR" i="1" dirty="0" err="1"/>
              <a:t>τῶν</a:t>
            </a:r>
            <a:r>
              <a:rPr lang="el-GR" i="1" dirty="0"/>
              <a:t> πραγμάτων </a:t>
            </a:r>
            <a:r>
              <a:rPr lang="el-GR" dirty="0"/>
              <a:t>( να στηρίζεται σε αδέκαστους μάρτυρες ή αυτοψία )</a:t>
            </a:r>
          </a:p>
          <a:p>
            <a:endParaRPr lang="el-GR" dirty="0"/>
          </a:p>
          <a:p>
            <a:endParaRPr lang="el-GR" dirty="0"/>
          </a:p>
          <a:p>
            <a:pPr marL="285750" indent="-285750">
              <a:buFont typeface="Wingdings" panose="05000000000000000000" pitchFamily="2" charset="2"/>
              <a:buChar char="q"/>
            </a:pPr>
            <a:r>
              <a:rPr lang="el-GR" dirty="0"/>
              <a:t>στάδιο εκπόνησης ενός πρόχειρου υπομνήματος</a:t>
            </a:r>
          </a:p>
          <a:p>
            <a:endParaRPr lang="el-GR" dirty="0"/>
          </a:p>
          <a:p>
            <a:endParaRPr lang="el-GR" dirty="0"/>
          </a:p>
          <a:p>
            <a:pPr marL="285750" indent="-285750">
              <a:buFont typeface="Wingdings" panose="05000000000000000000" pitchFamily="2" charset="2"/>
              <a:buChar char="q"/>
            </a:pPr>
            <a:r>
              <a:rPr lang="el-GR" dirty="0" err="1"/>
              <a:t>προοίμιον</a:t>
            </a:r>
            <a:r>
              <a:rPr lang="el-GR" dirty="0"/>
              <a:t> (δεν είναι απολύτως απαραίτητο)</a:t>
            </a:r>
          </a:p>
          <a:p>
            <a:endParaRPr lang="el-GR" dirty="0"/>
          </a:p>
          <a:p>
            <a:endParaRPr lang="el-GR" dirty="0"/>
          </a:p>
          <a:p>
            <a:pPr marL="285750" indent="-285750">
              <a:buFont typeface="Wingdings" panose="05000000000000000000" pitchFamily="2" charset="2"/>
              <a:buChar char="q"/>
            </a:pPr>
            <a:r>
              <a:rPr lang="el-GR" dirty="0" err="1"/>
              <a:t>Διήγησις</a:t>
            </a:r>
            <a:r>
              <a:rPr lang="el-GR" dirty="0"/>
              <a:t> </a:t>
            </a:r>
            <a:r>
              <a:rPr lang="el-GR" dirty="0">
                <a:sym typeface="Wingdings" panose="05000000000000000000" pitchFamily="2" charset="2"/>
              </a:rPr>
              <a:t></a:t>
            </a:r>
            <a:r>
              <a:rPr lang="el-GR" dirty="0"/>
              <a:t> ιστορική αφήγηση, δηλαδή οι αρετές της οποίας είναι η </a:t>
            </a:r>
            <a:r>
              <a:rPr lang="el-GR" u="sng" dirty="0"/>
              <a:t>σαφήνεια</a:t>
            </a:r>
            <a:r>
              <a:rPr lang="el-GR" dirty="0"/>
              <a:t> (</a:t>
            </a:r>
            <a:r>
              <a:rPr lang="el-GR" dirty="0" err="1"/>
              <a:t>τὸ</a:t>
            </a:r>
            <a:r>
              <a:rPr lang="el-GR" dirty="0"/>
              <a:t> </a:t>
            </a:r>
            <a:r>
              <a:rPr lang="el-GR" b="1" dirty="0"/>
              <a:t>σαφές</a:t>
            </a:r>
            <a:r>
              <a:rPr lang="el-GR" dirty="0"/>
              <a:t>), η </a:t>
            </a:r>
            <a:r>
              <a:rPr lang="el-GR" u="sng" dirty="0"/>
              <a:t>λογική</a:t>
            </a:r>
            <a:r>
              <a:rPr lang="el-GR" dirty="0"/>
              <a:t> με άλλα λόγια συνάρθρωση των γεγονότων, η </a:t>
            </a:r>
            <a:r>
              <a:rPr lang="el-GR" b="1" dirty="0"/>
              <a:t>συντομία </a:t>
            </a:r>
            <a:r>
              <a:rPr lang="el-GR" dirty="0"/>
              <a:t>(</a:t>
            </a:r>
            <a:r>
              <a:rPr lang="el-GR" b="1" dirty="0"/>
              <a:t>τάχος</a:t>
            </a:r>
            <a:r>
              <a:rPr lang="el-GR" dirty="0"/>
              <a:t>) και η </a:t>
            </a:r>
            <a:r>
              <a:rPr lang="el-GR" u="sng" dirty="0"/>
              <a:t>παραστατική αφήγηση </a:t>
            </a:r>
            <a:r>
              <a:rPr lang="el-GR" dirty="0"/>
              <a:t>(</a:t>
            </a:r>
            <a:r>
              <a:rPr lang="el-GR" dirty="0" err="1"/>
              <a:t>τὸ</a:t>
            </a:r>
            <a:r>
              <a:rPr lang="el-GR" dirty="0"/>
              <a:t> </a:t>
            </a:r>
            <a:r>
              <a:rPr lang="el-GR" b="1" dirty="0" err="1"/>
              <a:t>ἐναργές</a:t>
            </a:r>
            <a:r>
              <a:rPr lang="el-GR" dirty="0"/>
              <a:t>)</a:t>
            </a:r>
          </a:p>
          <a:p>
            <a:pPr marL="285750" indent="-285750">
              <a:buFont typeface="Wingdings" panose="05000000000000000000" pitchFamily="2" charset="2"/>
              <a:buChar char="q"/>
            </a:pPr>
            <a:endParaRPr lang="el-GR" dirty="0"/>
          </a:p>
          <a:p>
            <a:pPr marL="285750" indent="-285750">
              <a:buFont typeface="Wingdings" panose="05000000000000000000" pitchFamily="2" charset="2"/>
              <a:buChar char="q"/>
            </a:pPr>
            <a:r>
              <a:rPr lang="el-GR" dirty="0"/>
              <a:t> διάφορες παρεκβάσεις (</a:t>
            </a:r>
            <a:r>
              <a:rPr lang="el-GR" b="1" dirty="0" err="1"/>
              <a:t>ἐπεισαγωγαί</a:t>
            </a:r>
            <a:r>
              <a:rPr lang="el-GR" dirty="0"/>
              <a:t>), περιγραφές μαχών ή τόπων (</a:t>
            </a:r>
            <a:r>
              <a:rPr lang="el-GR" b="1" dirty="0" err="1"/>
              <a:t>ἐκφράσεις</a:t>
            </a:r>
            <a:r>
              <a:rPr lang="el-GR" dirty="0"/>
              <a:t>), δημηγορίες (</a:t>
            </a:r>
            <a:r>
              <a:rPr lang="el-GR" b="1" dirty="0"/>
              <a:t>λόγους</a:t>
            </a:r>
            <a:r>
              <a:rPr lang="el-GR" dirty="0"/>
              <a:t>), </a:t>
            </a:r>
            <a:r>
              <a:rPr lang="el-GR" dirty="0" err="1"/>
              <a:t>ἐπαίνους</a:t>
            </a:r>
            <a:r>
              <a:rPr lang="el-GR" dirty="0"/>
              <a:t> και ψόγους, καθώς και μύθους. </a:t>
            </a:r>
          </a:p>
          <a:p>
            <a:endParaRPr lang="el-GR" dirty="0"/>
          </a:p>
          <a:p>
            <a:pPr marL="285750" indent="-285750">
              <a:buFont typeface="Wingdings" panose="05000000000000000000" pitchFamily="2" charset="2"/>
              <a:buChar char="q"/>
            </a:pPr>
            <a:r>
              <a:rPr lang="el-GR" dirty="0"/>
              <a:t>επίλογος</a:t>
            </a:r>
          </a:p>
          <a:p>
            <a:endParaRPr lang="el-GR" dirty="0"/>
          </a:p>
        </p:txBody>
      </p:sp>
      <p:sp>
        <p:nvSpPr>
          <p:cNvPr id="4" name="Τίτλος 3">
            <a:extLst>
              <a:ext uri="{FF2B5EF4-FFF2-40B4-BE49-F238E27FC236}">
                <a16:creationId xmlns:a16="http://schemas.microsoft.com/office/drawing/2014/main" id="{158314E2-FD28-DD3E-6128-11ADE4ADA140}"/>
              </a:ext>
            </a:extLst>
          </p:cNvPr>
          <p:cNvSpPr>
            <a:spLocks noGrp="1"/>
          </p:cNvSpPr>
          <p:nvPr>
            <p:ph type="title"/>
          </p:nvPr>
        </p:nvSpPr>
        <p:spPr/>
        <p:txBody>
          <a:bodyPr>
            <a:normAutofit fontScale="90000"/>
          </a:bodyPr>
          <a:lstStyle/>
          <a:p>
            <a:br>
              <a:rPr lang="el-GR" dirty="0"/>
            </a:br>
            <a:r>
              <a:rPr lang="el-GR" sz="2700" dirty="0"/>
              <a:t>Στάδια τελικής σύνταξης εντός ιστορικού έργου κατά τον Λουκιανό</a:t>
            </a:r>
            <a:br>
              <a:rPr lang="el-GR" dirty="0"/>
            </a:br>
            <a:br>
              <a:rPr lang="el-GR" dirty="0"/>
            </a:br>
            <a:endParaRPr lang="el-GR" dirty="0"/>
          </a:p>
        </p:txBody>
      </p:sp>
    </p:spTree>
    <p:extLst>
      <p:ext uri="{BB962C8B-B14F-4D97-AF65-F5344CB8AC3E}">
        <p14:creationId xmlns:p14="http://schemas.microsoft.com/office/powerpoint/2010/main" val="95407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AE13C2-BE3C-182E-EBFE-A49720ECC527}"/>
              </a:ext>
            </a:extLst>
          </p:cNvPr>
          <p:cNvSpPr>
            <a:spLocks noGrp="1"/>
          </p:cNvSpPr>
          <p:nvPr>
            <p:ph type="title"/>
          </p:nvPr>
        </p:nvSpPr>
        <p:spPr/>
        <p:txBody>
          <a:bodyPr>
            <a:normAutofit/>
          </a:bodyPr>
          <a:lstStyle/>
          <a:p>
            <a:pPr algn="ctr"/>
            <a:r>
              <a:rPr lang="el-GR" dirty="0">
                <a:solidFill>
                  <a:schemeClr val="tx2"/>
                </a:solidFill>
                <a:latin typeface="Bahnschrift Light" panose="020B0502040204020203" pitchFamily="34" charset="0"/>
              </a:rPr>
              <a:t>Μεθοδολογία της έρευνας </a:t>
            </a:r>
          </a:p>
        </p:txBody>
      </p:sp>
      <p:sp>
        <p:nvSpPr>
          <p:cNvPr id="3" name="Θέση περιεχομένου 2">
            <a:extLst>
              <a:ext uri="{FF2B5EF4-FFF2-40B4-BE49-F238E27FC236}">
                <a16:creationId xmlns:a16="http://schemas.microsoft.com/office/drawing/2014/main" id="{FA4C8071-40EE-9C17-404D-3192B1D11A6F}"/>
              </a:ext>
            </a:extLst>
          </p:cNvPr>
          <p:cNvSpPr>
            <a:spLocks noGrp="1"/>
          </p:cNvSpPr>
          <p:nvPr>
            <p:ph idx="1"/>
          </p:nvPr>
        </p:nvSpPr>
        <p:spPr>
          <a:xfrm>
            <a:off x="1" y="1987420"/>
            <a:ext cx="12192000" cy="4870579"/>
          </a:xfrm>
        </p:spPr>
        <p:txBody>
          <a:bodyPr>
            <a:normAutofit fontScale="85000" lnSpcReduction="10000"/>
          </a:bodyPr>
          <a:lstStyle/>
          <a:p>
            <a:pPr marL="0" indent="0" algn="ctr">
              <a:buNone/>
            </a:pPr>
            <a:endParaRPr lang="el-GR" dirty="0"/>
          </a:p>
          <a:p>
            <a:pPr marL="0" indent="0" algn="ctr">
              <a:buNone/>
            </a:pPr>
            <a:r>
              <a:rPr lang="el-GR" dirty="0"/>
              <a:t>1) </a:t>
            </a:r>
            <a:r>
              <a:rPr lang="el-GR" b="1" i="1" dirty="0"/>
              <a:t>Η ιστορική μέθοδος</a:t>
            </a:r>
          </a:p>
          <a:p>
            <a:endParaRPr lang="el-GR" dirty="0"/>
          </a:p>
          <a:p>
            <a:pPr marL="0" indent="0">
              <a:buNone/>
            </a:pPr>
            <a:endParaRPr lang="el-GR" dirty="0"/>
          </a:p>
          <a:p>
            <a:pPr>
              <a:buFont typeface="Wingdings" panose="05000000000000000000" pitchFamily="2" charset="2"/>
              <a:buChar char="v"/>
            </a:pPr>
            <a:r>
              <a:rPr lang="el-GR" dirty="0"/>
              <a:t>Ομηρικά έπη ( </a:t>
            </a:r>
            <a:r>
              <a:rPr lang="el-GR" dirty="0" err="1"/>
              <a:t>Οδ</a:t>
            </a:r>
            <a:r>
              <a:rPr lang="el-GR" dirty="0"/>
              <a:t>. θ. 491 ) → </a:t>
            </a:r>
            <a:r>
              <a:rPr lang="el-GR" i="1" dirty="0" err="1"/>
              <a:t>ὥς</a:t>
            </a:r>
            <a:r>
              <a:rPr lang="el-GR" i="1" dirty="0"/>
              <a:t> </a:t>
            </a:r>
            <a:r>
              <a:rPr lang="el-GR" i="1" dirty="0" err="1"/>
              <a:t>τέ</a:t>
            </a:r>
            <a:r>
              <a:rPr lang="el-GR" i="1" dirty="0"/>
              <a:t> που </a:t>
            </a:r>
            <a:r>
              <a:rPr lang="el-GR" i="1" dirty="0" err="1"/>
              <a:t>που</a:t>
            </a:r>
            <a:r>
              <a:rPr lang="el-GR" i="1" dirty="0"/>
              <a:t> ἤ </a:t>
            </a:r>
            <a:r>
              <a:rPr lang="el-GR" i="1" dirty="0" err="1"/>
              <a:t>αὐτὸς</a:t>
            </a:r>
            <a:r>
              <a:rPr lang="el-GR" i="1" dirty="0"/>
              <a:t> </a:t>
            </a:r>
            <a:r>
              <a:rPr lang="el-GR" i="1" u="sng" dirty="0" err="1"/>
              <a:t>παρεὼν</a:t>
            </a:r>
            <a:r>
              <a:rPr lang="el-GR" i="1" dirty="0"/>
              <a:t> ἤ </a:t>
            </a:r>
            <a:r>
              <a:rPr lang="el-GR" i="1" dirty="0" err="1"/>
              <a:t>ἄλλου</a:t>
            </a:r>
            <a:r>
              <a:rPr lang="el-GR" i="1" dirty="0"/>
              <a:t> </a:t>
            </a:r>
            <a:r>
              <a:rPr lang="el-GR" i="1" u="sng" dirty="0" err="1"/>
              <a:t>ἀκούσας</a:t>
            </a:r>
            <a:r>
              <a:rPr lang="el-GR" dirty="0"/>
              <a:t>, «σάμπως να βρέθηκες παρών ο ίδιος ή σου τα είπε κάποιος που τα είδε»</a:t>
            </a:r>
          </a:p>
          <a:p>
            <a:pPr marL="0" indent="0">
              <a:buNone/>
            </a:pPr>
            <a:endParaRPr lang="el-GR" sz="1800" dirty="0"/>
          </a:p>
          <a:p>
            <a:pPr marL="0" indent="0">
              <a:buNone/>
            </a:pPr>
            <a:r>
              <a:rPr lang="el-GR" sz="1800" dirty="0"/>
              <a:t>Ο Οδυσσέας επαινεί τον αοιδό Δημόδοκο επειδή διηγείται τη φιλονικία μεταξύ του ίδιου  και του Αχιλλέα. </a:t>
            </a:r>
            <a:r>
              <a:rPr lang="el-GR" sz="1800" i="1" dirty="0" err="1"/>
              <a:t>ἀκούσας</a:t>
            </a:r>
            <a:r>
              <a:rPr lang="el-GR" sz="1800" dirty="0"/>
              <a:t>, </a:t>
            </a:r>
            <a:r>
              <a:rPr lang="el-GR" sz="1800" i="1" dirty="0" err="1"/>
              <a:t>παρεὼν</a:t>
            </a:r>
            <a:r>
              <a:rPr lang="el-GR" sz="1800" dirty="0"/>
              <a:t> → 2 τρόποι </a:t>
            </a:r>
          </a:p>
          <a:p>
            <a:pPr marL="0" indent="0">
              <a:buNone/>
            </a:pPr>
            <a:r>
              <a:rPr lang="el-GR" sz="1800" dirty="0"/>
              <a:t>συλλογής πληροφοριών ( </a:t>
            </a:r>
            <a:r>
              <a:rPr lang="el-GR" sz="1800" dirty="0" err="1"/>
              <a:t>ὄψις</a:t>
            </a:r>
            <a:r>
              <a:rPr lang="el-GR" sz="1800" dirty="0"/>
              <a:t>, </a:t>
            </a:r>
            <a:r>
              <a:rPr lang="el-GR" sz="1800" dirty="0" err="1"/>
              <a:t>ἀκοή</a:t>
            </a:r>
            <a:r>
              <a:rPr lang="el-GR" sz="1800" dirty="0"/>
              <a:t> ) → αφήγηση γεγονότων με βάση λεγόμενα κάποιου αυτόπτη ή αυτήκοου μάρτυρα</a:t>
            </a:r>
          </a:p>
          <a:p>
            <a:endParaRPr lang="el-GR" dirty="0"/>
          </a:p>
          <a:p>
            <a:pPr>
              <a:buFont typeface="Wingdings" panose="05000000000000000000" pitchFamily="2" charset="2"/>
              <a:buChar char="v"/>
            </a:pPr>
            <a:r>
              <a:rPr lang="el-GR" dirty="0"/>
              <a:t>Ηρόδοτος → (7.152.3): </a:t>
            </a:r>
            <a:r>
              <a:rPr lang="el-GR" i="1" dirty="0" err="1"/>
              <a:t>ἐγὼ</a:t>
            </a:r>
            <a:r>
              <a:rPr lang="el-GR" i="1" dirty="0"/>
              <a:t> </a:t>
            </a:r>
            <a:r>
              <a:rPr lang="el-GR" i="1" dirty="0" err="1"/>
              <a:t>δὲ</a:t>
            </a:r>
            <a:r>
              <a:rPr lang="el-GR" i="1" dirty="0"/>
              <a:t> </a:t>
            </a:r>
            <a:r>
              <a:rPr lang="el-GR" i="1" dirty="0" err="1"/>
              <a:t>ὀφείλω</a:t>
            </a:r>
            <a:r>
              <a:rPr lang="el-GR" i="1" dirty="0"/>
              <a:t> λέγειν </a:t>
            </a:r>
            <a:r>
              <a:rPr lang="el-GR" i="1" dirty="0" err="1"/>
              <a:t>τὰ</a:t>
            </a:r>
            <a:r>
              <a:rPr lang="el-GR" i="1" dirty="0"/>
              <a:t> λεγόμενα, </a:t>
            </a:r>
            <a:r>
              <a:rPr lang="el-GR" i="1" dirty="0" err="1"/>
              <a:t>πείθεσθαί</a:t>
            </a:r>
            <a:r>
              <a:rPr lang="el-GR" i="1" dirty="0"/>
              <a:t> </a:t>
            </a:r>
            <a:r>
              <a:rPr lang="el-GR" i="1" dirty="0" err="1"/>
              <a:t>γε</a:t>
            </a:r>
            <a:r>
              <a:rPr lang="el-GR" i="1" dirty="0"/>
              <a:t> </a:t>
            </a:r>
            <a:r>
              <a:rPr lang="el-GR" i="1" dirty="0" err="1"/>
              <a:t>μὲν</a:t>
            </a:r>
            <a:r>
              <a:rPr lang="el-GR" i="1" dirty="0"/>
              <a:t> </a:t>
            </a:r>
            <a:r>
              <a:rPr lang="el-GR" i="1" dirty="0" err="1"/>
              <a:t>οὐ</a:t>
            </a:r>
            <a:r>
              <a:rPr lang="el-GR" i="1" dirty="0"/>
              <a:t> </a:t>
            </a:r>
            <a:r>
              <a:rPr lang="el-GR" i="1" u="sng" dirty="0"/>
              <a:t>παντάπασιν</a:t>
            </a:r>
            <a:r>
              <a:rPr lang="el-GR" i="1" dirty="0"/>
              <a:t> </a:t>
            </a:r>
            <a:r>
              <a:rPr lang="el-GR" i="1" dirty="0" err="1"/>
              <a:t>ὀφείλω</a:t>
            </a:r>
            <a:r>
              <a:rPr lang="el-GR" i="1" dirty="0"/>
              <a:t>, </a:t>
            </a:r>
            <a:r>
              <a:rPr lang="el-GR" i="1" dirty="0" err="1"/>
              <a:t>καί</a:t>
            </a:r>
            <a:r>
              <a:rPr lang="el-GR" i="1" dirty="0"/>
              <a:t> μοι </a:t>
            </a:r>
            <a:r>
              <a:rPr lang="el-GR" i="1" dirty="0" err="1"/>
              <a:t>τοῦτο</a:t>
            </a:r>
            <a:r>
              <a:rPr lang="el-GR" i="1" dirty="0"/>
              <a:t> το </a:t>
            </a:r>
            <a:r>
              <a:rPr lang="el-GR" i="1" dirty="0" err="1"/>
              <a:t>ἔπος</a:t>
            </a:r>
            <a:r>
              <a:rPr lang="el-GR" i="1" dirty="0"/>
              <a:t> </a:t>
            </a:r>
            <a:r>
              <a:rPr lang="el-GR" i="1" dirty="0" err="1"/>
              <a:t>ἐχέτω</a:t>
            </a:r>
            <a:r>
              <a:rPr lang="el-GR" i="1" dirty="0"/>
              <a:t> </a:t>
            </a:r>
            <a:r>
              <a:rPr lang="el-GR" i="1" dirty="0" err="1"/>
              <a:t>ἐς</a:t>
            </a:r>
            <a:r>
              <a:rPr lang="el-GR" i="1" dirty="0"/>
              <a:t> πάντα </a:t>
            </a:r>
            <a:r>
              <a:rPr lang="el-GR" i="1" dirty="0" err="1"/>
              <a:t>λόγον</a:t>
            </a:r>
            <a:r>
              <a:rPr lang="el-GR" i="1" dirty="0"/>
              <a:t> </a:t>
            </a:r>
            <a:r>
              <a:rPr lang="el-GR" dirty="0"/>
              <a:t>(«εγώ όμως έχω την υποχρέωση ν' αναφέρω τα όσα λέγονται, αλλά δεν έχω την υποχρέωση να τα πιστεύω κι αυτό που λέω ισχύει για όλο μου το έργο»).</a:t>
            </a:r>
          </a:p>
          <a:p>
            <a:pPr marL="0" indent="0">
              <a:buNone/>
            </a:pPr>
            <a:r>
              <a:rPr lang="el-GR" dirty="0"/>
              <a:t>Ηρόδοτος → </a:t>
            </a:r>
            <a:r>
              <a:rPr lang="el-GR" b="1" dirty="0"/>
              <a:t>προτεραιότητα αποτελεί η </a:t>
            </a:r>
            <a:r>
              <a:rPr lang="el-GR" b="1" dirty="0" err="1"/>
              <a:t>αναδιήγηση</a:t>
            </a:r>
            <a:r>
              <a:rPr lang="el-GR" b="1" dirty="0"/>
              <a:t> της παράδοσης</a:t>
            </a:r>
            <a:r>
              <a:rPr lang="el-GR" dirty="0"/>
              <a:t>.</a:t>
            </a:r>
          </a:p>
        </p:txBody>
      </p:sp>
    </p:spTree>
    <p:extLst>
      <p:ext uri="{BB962C8B-B14F-4D97-AF65-F5344CB8AC3E}">
        <p14:creationId xmlns:p14="http://schemas.microsoft.com/office/powerpoint/2010/main" val="1689478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0531D-09C6-9750-DE9C-9284B3C0B3ED}"/>
              </a:ext>
            </a:extLst>
          </p:cNvPr>
          <p:cNvSpPr txBox="1"/>
          <p:nvPr/>
        </p:nvSpPr>
        <p:spPr>
          <a:xfrm>
            <a:off x="0" y="-892245"/>
            <a:ext cx="12192000" cy="7940635"/>
          </a:xfrm>
          <a:prstGeom prst="rect">
            <a:avLst/>
          </a:prstGeom>
          <a:noFill/>
        </p:spPr>
        <p:txBody>
          <a:bodyPr wrap="square">
            <a:spAutoFit/>
          </a:bodyPr>
          <a:lstStyle/>
          <a:p>
            <a:endParaRPr lang="el-GR" dirty="0"/>
          </a:p>
          <a:p>
            <a:endParaRPr lang="el-GR" dirty="0"/>
          </a:p>
          <a:p>
            <a:endParaRPr lang="el-GR" dirty="0"/>
          </a:p>
          <a:p>
            <a:endParaRPr lang="el-GR" dirty="0"/>
          </a:p>
          <a:p>
            <a:r>
              <a:rPr lang="el-GR" u="sng" dirty="0"/>
              <a:t>Αντίδραση σε εισαγωγική φράση του λογογράφου Εκαταίου του </a:t>
            </a:r>
            <a:r>
              <a:rPr lang="el-GR" u="sng" dirty="0" err="1"/>
              <a:t>Μιλήσιου</a:t>
            </a:r>
            <a:r>
              <a:rPr lang="el-GR" dirty="0"/>
              <a:t>:  </a:t>
            </a:r>
          </a:p>
          <a:p>
            <a:endParaRPr lang="el-GR" dirty="0"/>
          </a:p>
          <a:p>
            <a:endParaRPr lang="el-GR" dirty="0"/>
          </a:p>
          <a:p>
            <a:pPr algn="just"/>
            <a:r>
              <a:rPr lang="el-GR" sz="1400" dirty="0" err="1"/>
              <a:t>Ἑκαταῖος</a:t>
            </a:r>
            <a:r>
              <a:rPr lang="el-GR" sz="1400" dirty="0"/>
              <a:t> </a:t>
            </a:r>
            <a:r>
              <a:rPr lang="el-GR" sz="1400" dirty="0" err="1"/>
              <a:t>Μιλήσιος</a:t>
            </a:r>
            <a:r>
              <a:rPr lang="el-GR" sz="1400" dirty="0"/>
              <a:t> </a:t>
            </a:r>
            <a:r>
              <a:rPr lang="el-GR" sz="1400" u="sng" dirty="0" err="1"/>
              <a:t>ὧδε</a:t>
            </a:r>
            <a:r>
              <a:rPr lang="el-GR" sz="1400" u="sng" dirty="0"/>
              <a:t> </a:t>
            </a:r>
            <a:r>
              <a:rPr lang="el-GR" sz="1400" u="sng" dirty="0" err="1"/>
              <a:t>μυθεῖται</a:t>
            </a:r>
            <a:r>
              <a:rPr lang="el-GR" sz="1400" dirty="0"/>
              <a:t>· τάδε γράφω, </a:t>
            </a:r>
            <a:r>
              <a:rPr lang="el-GR" sz="1400" u="sng" dirty="0" err="1"/>
              <a:t>ὥς</a:t>
            </a:r>
            <a:r>
              <a:rPr lang="el-GR" sz="1400" u="sng" dirty="0"/>
              <a:t> μοι </a:t>
            </a:r>
            <a:r>
              <a:rPr lang="el-GR" sz="1400" u="sng" dirty="0" err="1"/>
              <a:t>δοκεῖ</a:t>
            </a:r>
            <a:r>
              <a:rPr lang="el-GR" sz="1400" u="sng" dirty="0"/>
              <a:t> </a:t>
            </a:r>
            <a:r>
              <a:rPr lang="el-GR" sz="1400" u="sng" dirty="0" err="1"/>
              <a:t>ἀληθέα</a:t>
            </a:r>
            <a:r>
              <a:rPr lang="el-GR" sz="1400" u="sng" dirty="0"/>
              <a:t> </a:t>
            </a:r>
            <a:r>
              <a:rPr lang="el-GR" sz="1400" u="sng" dirty="0" err="1"/>
              <a:t>εἶναι</a:t>
            </a:r>
            <a:r>
              <a:rPr lang="el-GR" sz="1400" dirty="0" err="1"/>
              <a:t>·οἱ</a:t>
            </a:r>
            <a:r>
              <a:rPr lang="el-GR" sz="1400" dirty="0"/>
              <a:t> </a:t>
            </a:r>
            <a:r>
              <a:rPr lang="el-GR" sz="1400" dirty="0" err="1"/>
              <a:t>γὰρ</a:t>
            </a:r>
            <a:r>
              <a:rPr lang="el-GR" sz="1400" dirty="0"/>
              <a:t> </a:t>
            </a:r>
            <a:r>
              <a:rPr lang="el-GR" sz="1400" dirty="0" err="1"/>
              <a:t>Ἑλλήνων</a:t>
            </a:r>
            <a:r>
              <a:rPr lang="el-GR" sz="1400" dirty="0"/>
              <a:t> λόγοι πολλοί τε </a:t>
            </a:r>
            <a:r>
              <a:rPr lang="el-GR" sz="1400" dirty="0" err="1"/>
              <a:t>καὶ</a:t>
            </a:r>
            <a:r>
              <a:rPr lang="el-GR" sz="1400" dirty="0"/>
              <a:t> </a:t>
            </a:r>
            <a:r>
              <a:rPr lang="el-GR" sz="1400" dirty="0" err="1"/>
              <a:t>γελοῖοι</a:t>
            </a:r>
            <a:r>
              <a:rPr lang="el-GR" sz="1400" dirty="0"/>
              <a:t>, </a:t>
            </a:r>
            <a:r>
              <a:rPr lang="el-GR" sz="1400" dirty="0" err="1"/>
              <a:t>ὡς</a:t>
            </a:r>
            <a:r>
              <a:rPr lang="el-GR" sz="1400" dirty="0"/>
              <a:t> </a:t>
            </a:r>
            <a:r>
              <a:rPr lang="el-GR" sz="1400" dirty="0" err="1"/>
              <a:t>ἐμοὶ</a:t>
            </a:r>
            <a:r>
              <a:rPr lang="el-GR" sz="1400" dirty="0"/>
              <a:t> φαίνονται, </a:t>
            </a:r>
            <a:r>
              <a:rPr lang="el-GR" sz="1400" dirty="0" err="1"/>
              <a:t>εἰσίν</a:t>
            </a:r>
            <a:r>
              <a:rPr lang="el-GR" sz="1400" dirty="0"/>
              <a:t> [αυτά τα λέει ο Εκαταίος από τη Μίλητο· γράφω τα παρακάτω έτσι όπως νομίζω ότι ανταποκρίνονται στην αλήθεια· γιατί όσα λέγουν οι Έλληνες είναι, καθώς μου φαίνεται, πολλά και γελοία [ Εκατ. </a:t>
            </a:r>
            <a:r>
              <a:rPr lang="el-GR" sz="1400" i="1" dirty="0" err="1"/>
              <a:t>Γενεαλογίαι</a:t>
            </a:r>
            <a:r>
              <a:rPr lang="el-GR" sz="1400" dirty="0"/>
              <a:t> ]</a:t>
            </a:r>
          </a:p>
          <a:p>
            <a:pPr algn="just"/>
            <a:endParaRPr lang="el-GR" dirty="0"/>
          </a:p>
          <a:p>
            <a:pPr marL="285750" indent="-285750" algn="just">
              <a:buFont typeface="Wingdings" panose="05000000000000000000" pitchFamily="2" charset="2"/>
              <a:buChar char="v"/>
            </a:pPr>
            <a:r>
              <a:rPr lang="el-GR" dirty="0"/>
              <a:t>Θουκυδίδης → (1.20.3): </a:t>
            </a:r>
            <a:r>
              <a:rPr lang="el-GR" i="1" dirty="0" err="1"/>
              <a:t>οὕτως</a:t>
            </a:r>
            <a:r>
              <a:rPr lang="el-GR" i="1" dirty="0"/>
              <a:t> </a:t>
            </a:r>
            <a:r>
              <a:rPr lang="el-GR" i="1" dirty="0" err="1"/>
              <a:t>ἀταλαίπωρος</a:t>
            </a:r>
            <a:r>
              <a:rPr lang="el-GR" i="1" dirty="0"/>
              <a:t> </a:t>
            </a:r>
            <a:r>
              <a:rPr lang="el-GR" i="1" dirty="0" err="1"/>
              <a:t>τοῖς</a:t>
            </a:r>
            <a:r>
              <a:rPr lang="el-GR" i="1" dirty="0"/>
              <a:t> </a:t>
            </a:r>
            <a:r>
              <a:rPr lang="el-GR" i="1" dirty="0" err="1"/>
              <a:t>πολλοῖς</a:t>
            </a:r>
            <a:r>
              <a:rPr lang="el-GR" i="1" dirty="0"/>
              <a:t> ἡ </a:t>
            </a:r>
            <a:r>
              <a:rPr lang="el-GR" i="1" dirty="0" err="1"/>
              <a:t>ζήτησις</a:t>
            </a:r>
            <a:r>
              <a:rPr lang="el-GR" i="1" dirty="0"/>
              <a:t> </a:t>
            </a:r>
            <a:r>
              <a:rPr lang="el-GR" i="1" dirty="0" err="1"/>
              <a:t>τῆς</a:t>
            </a:r>
            <a:r>
              <a:rPr lang="el-GR" i="1" dirty="0"/>
              <a:t> </a:t>
            </a:r>
            <a:r>
              <a:rPr lang="el-GR" i="1" dirty="0" err="1"/>
              <a:t>ἀληθείας</a:t>
            </a:r>
            <a:r>
              <a:rPr lang="el-GR" i="1" dirty="0"/>
              <a:t>, </a:t>
            </a:r>
            <a:r>
              <a:rPr lang="el-GR" i="1" dirty="0" err="1"/>
              <a:t>καὶ</a:t>
            </a:r>
            <a:r>
              <a:rPr lang="el-GR" i="1" dirty="0"/>
              <a:t> </a:t>
            </a:r>
            <a:r>
              <a:rPr lang="el-GR" i="1" dirty="0" err="1"/>
              <a:t>ἐπὶ</a:t>
            </a:r>
            <a:r>
              <a:rPr lang="el-GR" i="1" dirty="0"/>
              <a:t> </a:t>
            </a:r>
            <a:r>
              <a:rPr lang="el-GR" i="1" dirty="0" err="1"/>
              <a:t>τὰ</a:t>
            </a:r>
            <a:r>
              <a:rPr lang="el-GR" i="1" dirty="0"/>
              <a:t> </a:t>
            </a:r>
            <a:r>
              <a:rPr lang="el-GR" i="1" dirty="0" err="1"/>
              <a:t>ἑτοῖμα</a:t>
            </a:r>
            <a:r>
              <a:rPr lang="el-GR" i="1" dirty="0"/>
              <a:t> </a:t>
            </a:r>
            <a:r>
              <a:rPr lang="el-GR" i="1" dirty="0" err="1"/>
              <a:t>μᾶλλον</a:t>
            </a:r>
            <a:r>
              <a:rPr lang="el-GR" i="1" dirty="0"/>
              <a:t> </a:t>
            </a:r>
            <a:r>
              <a:rPr lang="el-GR" i="1" dirty="0" err="1"/>
              <a:t>τρέπονται</a:t>
            </a:r>
            <a:r>
              <a:rPr lang="el-GR" dirty="0" err="1"/>
              <a:t>«τόσο</a:t>
            </a:r>
            <a:r>
              <a:rPr lang="el-GR" dirty="0"/>
              <a:t> αδοκίμαστα αναζητούν οι πολλοί την αλήθεια και στρέφονται προς όσα βρίσκουν έτοιμα».</a:t>
            </a:r>
          </a:p>
          <a:p>
            <a:pPr algn="just"/>
            <a:endParaRPr lang="el-GR" dirty="0"/>
          </a:p>
          <a:p>
            <a:pPr algn="just"/>
            <a:r>
              <a:rPr lang="el-GR" dirty="0"/>
              <a:t>Θουκυδίδης → </a:t>
            </a:r>
            <a:r>
              <a:rPr lang="el-GR" b="1" dirty="0"/>
              <a:t>απόλυτος ιστοριογραφικός κανόνας: αλήθεια</a:t>
            </a:r>
          </a:p>
          <a:p>
            <a:pPr algn="just"/>
            <a:endParaRPr lang="el-GR" dirty="0"/>
          </a:p>
          <a:p>
            <a:pPr algn="just"/>
            <a:endParaRPr lang="el-GR" dirty="0"/>
          </a:p>
          <a:p>
            <a:pPr algn="just"/>
            <a:r>
              <a:rPr lang="el-GR" dirty="0"/>
              <a:t>(2.99.1): μέχρι </a:t>
            </a:r>
            <a:r>
              <a:rPr lang="el-GR" dirty="0" err="1"/>
              <a:t>μὲν</a:t>
            </a:r>
            <a:r>
              <a:rPr lang="el-GR" dirty="0"/>
              <a:t> τούτου </a:t>
            </a:r>
            <a:r>
              <a:rPr lang="el-GR" dirty="0" err="1"/>
              <a:t>ὄψις</a:t>
            </a:r>
            <a:r>
              <a:rPr lang="el-GR" dirty="0"/>
              <a:t> τε </a:t>
            </a:r>
            <a:r>
              <a:rPr lang="el-GR" dirty="0" err="1"/>
              <a:t>ἐμὴ</a:t>
            </a:r>
            <a:r>
              <a:rPr lang="el-GR" dirty="0"/>
              <a:t> </a:t>
            </a:r>
            <a:r>
              <a:rPr lang="el-GR" dirty="0" err="1"/>
              <a:t>καὶ</a:t>
            </a:r>
            <a:r>
              <a:rPr lang="el-GR" dirty="0"/>
              <a:t> γνώμη </a:t>
            </a:r>
            <a:r>
              <a:rPr lang="el-GR" dirty="0" err="1"/>
              <a:t>καὶ</a:t>
            </a:r>
            <a:r>
              <a:rPr lang="el-GR" dirty="0"/>
              <a:t> </a:t>
            </a:r>
            <a:r>
              <a:rPr lang="el-GR" dirty="0" err="1"/>
              <a:t>ἱστορίη</a:t>
            </a:r>
            <a:r>
              <a:rPr lang="el-GR" dirty="0"/>
              <a:t> </a:t>
            </a:r>
            <a:r>
              <a:rPr lang="el-GR" dirty="0" err="1"/>
              <a:t>ταῦτα</a:t>
            </a:r>
            <a:r>
              <a:rPr lang="el-GR" dirty="0"/>
              <a:t> </a:t>
            </a:r>
            <a:r>
              <a:rPr lang="el-GR" dirty="0" err="1"/>
              <a:t>λέγουσά</a:t>
            </a:r>
            <a:r>
              <a:rPr lang="el-GR" dirty="0"/>
              <a:t> </a:t>
            </a:r>
            <a:r>
              <a:rPr lang="el-GR" dirty="0" err="1"/>
              <a:t>ἐστι</a:t>
            </a:r>
            <a:r>
              <a:rPr lang="el-GR" dirty="0"/>
              <a:t>, </a:t>
            </a:r>
            <a:r>
              <a:rPr lang="el-GR" dirty="0" err="1"/>
              <a:t>τὸ</a:t>
            </a:r>
            <a:r>
              <a:rPr lang="el-GR" dirty="0"/>
              <a:t> </a:t>
            </a:r>
            <a:r>
              <a:rPr lang="el-GR" dirty="0" err="1"/>
              <a:t>δὲ</a:t>
            </a:r>
            <a:r>
              <a:rPr lang="el-GR" dirty="0"/>
              <a:t> </a:t>
            </a:r>
            <a:r>
              <a:rPr lang="el-GR" dirty="0" err="1"/>
              <a:t>ἀπὸ</a:t>
            </a:r>
            <a:r>
              <a:rPr lang="el-GR" dirty="0"/>
              <a:t> </a:t>
            </a:r>
            <a:r>
              <a:rPr lang="el-GR" dirty="0" err="1"/>
              <a:t>τοῦδε</a:t>
            </a:r>
            <a:r>
              <a:rPr lang="el-GR" dirty="0"/>
              <a:t> </a:t>
            </a:r>
            <a:r>
              <a:rPr lang="el-GR" dirty="0" err="1"/>
              <a:t>Αἰγυπτίους</a:t>
            </a:r>
            <a:r>
              <a:rPr lang="el-GR" dirty="0"/>
              <a:t> </a:t>
            </a:r>
            <a:r>
              <a:rPr lang="el-GR" dirty="0" err="1"/>
              <a:t>ἔρχομαι</a:t>
            </a:r>
            <a:r>
              <a:rPr lang="el-GR" dirty="0"/>
              <a:t> λόγους </a:t>
            </a:r>
            <a:r>
              <a:rPr lang="el-GR" dirty="0" err="1"/>
              <a:t>ἐρέων</a:t>
            </a:r>
            <a:r>
              <a:rPr lang="el-GR" dirty="0"/>
              <a:t> </a:t>
            </a:r>
            <a:r>
              <a:rPr lang="el-GR" dirty="0" err="1"/>
              <a:t>κατὰ</a:t>
            </a:r>
            <a:r>
              <a:rPr lang="el-GR" dirty="0"/>
              <a:t> </a:t>
            </a:r>
            <a:r>
              <a:rPr lang="el-GR" dirty="0" err="1"/>
              <a:t>τὰ</a:t>
            </a:r>
            <a:r>
              <a:rPr lang="el-GR" dirty="0"/>
              <a:t> </a:t>
            </a:r>
            <a:r>
              <a:rPr lang="el-GR" dirty="0" err="1"/>
              <a:t>ἤκουον</a:t>
            </a:r>
            <a:r>
              <a:rPr lang="el-GR" dirty="0"/>
              <a:t>· </a:t>
            </a:r>
            <a:r>
              <a:rPr lang="el-GR" u="sng" dirty="0" err="1"/>
              <a:t>προσέσται</a:t>
            </a:r>
            <a:r>
              <a:rPr lang="el-GR" dirty="0"/>
              <a:t> </a:t>
            </a:r>
            <a:r>
              <a:rPr lang="el-GR" dirty="0" err="1"/>
              <a:t>δέ</a:t>
            </a:r>
            <a:r>
              <a:rPr lang="el-GR" dirty="0"/>
              <a:t> τι </a:t>
            </a:r>
            <a:r>
              <a:rPr lang="el-GR" dirty="0" err="1"/>
              <a:t>αὐτοῖσι</a:t>
            </a:r>
            <a:r>
              <a:rPr lang="el-GR" dirty="0"/>
              <a:t> </a:t>
            </a:r>
            <a:r>
              <a:rPr lang="el-GR" dirty="0" err="1"/>
              <a:t>καὶ</a:t>
            </a:r>
            <a:r>
              <a:rPr lang="el-GR" dirty="0"/>
              <a:t> </a:t>
            </a:r>
            <a:r>
              <a:rPr lang="el-GR" dirty="0" err="1"/>
              <a:t>τῆς</a:t>
            </a:r>
            <a:r>
              <a:rPr lang="el-GR" dirty="0"/>
              <a:t> </a:t>
            </a:r>
            <a:r>
              <a:rPr lang="el-GR" dirty="0" err="1"/>
              <a:t>ἐμῆς</a:t>
            </a:r>
            <a:r>
              <a:rPr lang="el-GR" dirty="0"/>
              <a:t> </a:t>
            </a:r>
            <a:r>
              <a:rPr lang="el-GR" dirty="0" err="1"/>
              <a:t>ὄψιος</a:t>
            </a:r>
            <a:r>
              <a:rPr lang="el-GR" dirty="0"/>
              <a:t> “έως εδώ έχω ιστορήσει τα όσα είδα ο ίδιος και έχω αναφέρει τα όσα έμαθα ρωτώντας. Τώρα θ' αναφέρω τα όσα μου είπαν οι Αιγύπτιοι, καθώς τα άκουσα. Θα </a:t>
            </a:r>
            <a:r>
              <a:rPr lang="el-GR" u="sng" dirty="0"/>
              <a:t>προσθέσω</a:t>
            </a:r>
            <a:r>
              <a:rPr lang="el-GR" dirty="0"/>
              <a:t> όμως και </a:t>
            </a:r>
            <a:r>
              <a:rPr lang="el-GR" u="sng" dirty="0"/>
              <a:t>μερικά που είδα μόνος μου</a:t>
            </a:r>
            <a:r>
              <a:rPr lang="el-GR" dirty="0"/>
              <a:t>”</a:t>
            </a:r>
          </a:p>
          <a:p>
            <a:endParaRPr lang="el-GR" dirty="0"/>
          </a:p>
          <a:p>
            <a:r>
              <a:rPr lang="el-GR" b="1" dirty="0"/>
              <a:t>μετάβαση από το εθνογραφικό-γεωγραφικό τμήμα στο καθαρά ιστορικό</a:t>
            </a:r>
          </a:p>
          <a:p>
            <a:endParaRPr lang="el-GR" dirty="0"/>
          </a:p>
          <a:p>
            <a:r>
              <a:rPr lang="el-GR" i="1" dirty="0"/>
              <a:t>αυτοψία</a:t>
            </a:r>
            <a:r>
              <a:rPr lang="el-GR" dirty="0"/>
              <a:t> → υπερτερεί στα </a:t>
            </a:r>
            <a:r>
              <a:rPr lang="el-GR" u="sng" dirty="0"/>
              <a:t>περιγραφικά τμήματα</a:t>
            </a:r>
          </a:p>
          <a:p>
            <a:endParaRPr lang="el-GR" dirty="0"/>
          </a:p>
          <a:p>
            <a:r>
              <a:rPr lang="el-GR" i="1" dirty="0"/>
              <a:t>ακοή</a:t>
            </a:r>
            <a:r>
              <a:rPr lang="el-GR" dirty="0"/>
              <a:t> → υπερτερεί στα </a:t>
            </a:r>
            <a:r>
              <a:rPr lang="el-GR" u="sng" dirty="0"/>
              <a:t>αφηγηματικά</a:t>
            </a:r>
          </a:p>
          <a:p>
            <a:endParaRPr lang="el-GR" dirty="0"/>
          </a:p>
          <a:p>
            <a:endParaRPr lang="el-GR" dirty="0"/>
          </a:p>
        </p:txBody>
      </p:sp>
    </p:spTree>
    <p:extLst>
      <p:ext uri="{BB962C8B-B14F-4D97-AF65-F5344CB8AC3E}">
        <p14:creationId xmlns:p14="http://schemas.microsoft.com/office/powerpoint/2010/main" val="3779130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dkHorz">
          <a:fgClr>
            <a:schemeClr val="accent1"/>
          </a:fgClr>
          <a:bgClr>
            <a:schemeClr val="bg1"/>
          </a:bgClr>
        </a:patt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A929EF-BD4D-375B-7F3E-9CA0B711BA99}"/>
              </a:ext>
            </a:extLst>
          </p:cNvPr>
          <p:cNvSpPr txBox="1"/>
          <p:nvPr/>
        </p:nvSpPr>
        <p:spPr>
          <a:xfrm>
            <a:off x="0" y="58847"/>
            <a:ext cx="12192000" cy="6740307"/>
          </a:xfrm>
          <a:prstGeom prst="rect">
            <a:avLst/>
          </a:prstGeom>
          <a:pattFill prst="pct25">
            <a:fgClr>
              <a:schemeClr val="accent1"/>
            </a:fgClr>
            <a:bgClr>
              <a:schemeClr val="bg1"/>
            </a:bgClr>
          </a:pattFill>
        </p:spPr>
        <p:txBody>
          <a:bodyPr wrap="square">
            <a:spAutoFit/>
          </a:bodyPr>
          <a:lstStyle/>
          <a:p>
            <a:endParaRPr lang="el-GR" dirty="0"/>
          </a:p>
          <a:p>
            <a:endParaRPr lang="el-GR" dirty="0"/>
          </a:p>
          <a:p>
            <a:endParaRPr lang="el-GR" dirty="0"/>
          </a:p>
          <a:p>
            <a:r>
              <a:rPr lang="el-GR" dirty="0"/>
              <a:t>Άλλο μέσο → </a:t>
            </a:r>
            <a:r>
              <a:rPr lang="el-GR" i="1" dirty="0"/>
              <a:t>προσωπική γνώμη</a:t>
            </a:r>
            <a:r>
              <a:rPr lang="el-GR" dirty="0"/>
              <a:t> ( στάθμιση επιχειρημάτων, απόρριψη απόψεων τρίτων, κριτική ).</a:t>
            </a:r>
          </a:p>
          <a:p>
            <a:endParaRPr lang="el-GR" dirty="0"/>
          </a:p>
          <a:p>
            <a:endParaRPr lang="el-GR" dirty="0"/>
          </a:p>
          <a:p>
            <a:endParaRPr lang="el-GR" dirty="0"/>
          </a:p>
          <a:p>
            <a:endParaRPr lang="el-GR" dirty="0"/>
          </a:p>
          <a:p>
            <a:endParaRPr lang="el-GR" dirty="0"/>
          </a:p>
          <a:p>
            <a:pPr algn="just"/>
            <a:r>
              <a:rPr lang="el-GR" dirty="0"/>
              <a:t>[2.120.1] </a:t>
            </a:r>
            <a:r>
              <a:rPr lang="el-GR" u="sng" dirty="0" err="1"/>
              <a:t>Ταῦτα</a:t>
            </a:r>
            <a:r>
              <a:rPr lang="el-GR" u="sng" dirty="0"/>
              <a:t> </a:t>
            </a:r>
            <a:r>
              <a:rPr lang="el-GR" u="sng" dirty="0" err="1"/>
              <a:t>μὲν</a:t>
            </a:r>
            <a:r>
              <a:rPr lang="el-GR" u="sng" dirty="0"/>
              <a:t> </a:t>
            </a:r>
            <a:r>
              <a:rPr lang="el-GR" u="sng" dirty="0" err="1"/>
              <a:t>Αἰγυπτίων</a:t>
            </a:r>
            <a:r>
              <a:rPr lang="el-GR" u="sng" dirty="0"/>
              <a:t> </a:t>
            </a:r>
            <a:r>
              <a:rPr lang="el-GR" u="sng" dirty="0" err="1"/>
              <a:t>οἱ</a:t>
            </a:r>
            <a:r>
              <a:rPr lang="el-GR" u="sng" dirty="0"/>
              <a:t> </a:t>
            </a:r>
            <a:r>
              <a:rPr lang="el-GR" u="sng" dirty="0" err="1"/>
              <a:t>ἱρέες</a:t>
            </a:r>
            <a:r>
              <a:rPr lang="el-GR" u="sng" dirty="0"/>
              <a:t> </a:t>
            </a:r>
            <a:r>
              <a:rPr lang="el-GR" u="sng" dirty="0" err="1"/>
              <a:t>ἔλεγον</a:t>
            </a:r>
            <a:r>
              <a:rPr lang="el-GR" dirty="0"/>
              <a:t>, </a:t>
            </a:r>
            <a:r>
              <a:rPr lang="el-GR" dirty="0" err="1"/>
              <a:t>ἐγὼ</a:t>
            </a:r>
            <a:r>
              <a:rPr lang="el-GR" dirty="0"/>
              <a:t> </a:t>
            </a:r>
            <a:r>
              <a:rPr lang="el-GR" dirty="0" err="1"/>
              <a:t>δὲ</a:t>
            </a:r>
            <a:r>
              <a:rPr lang="el-GR" dirty="0"/>
              <a:t> </a:t>
            </a:r>
            <a:r>
              <a:rPr lang="el-GR" dirty="0" err="1"/>
              <a:t>τῷ</a:t>
            </a:r>
            <a:r>
              <a:rPr lang="el-GR" dirty="0"/>
              <a:t> </a:t>
            </a:r>
            <a:r>
              <a:rPr lang="el-GR" dirty="0" err="1"/>
              <a:t>λόγῳ</a:t>
            </a:r>
            <a:r>
              <a:rPr lang="el-GR" dirty="0"/>
              <a:t> </a:t>
            </a:r>
            <a:r>
              <a:rPr lang="el-GR" dirty="0" err="1"/>
              <a:t>τῷ</a:t>
            </a:r>
            <a:r>
              <a:rPr lang="el-GR" dirty="0"/>
              <a:t> </a:t>
            </a:r>
            <a:r>
              <a:rPr lang="el-GR" dirty="0" err="1"/>
              <a:t>περὶ</a:t>
            </a:r>
            <a:r>
              <a:rPr lang="el-GR" dirty="0"/>
              <a:t> </a:t>
            </a:r>
            <a:r>
              <a:rPr lang="el-GR" dirty="0" err="1"/>
              <a:t>Ἑλένης</a:t>
            </a:r>
            <a:r>
              <a:rPr lang="el-GR" dirty="0"/>
              <a:t> </a:t>
            </a:r>
            <a:r>
              <a:rPr lang="el-GR" dirty="0" err="1"/>
              <a:t>λεχθέντι</a:t>
            </a:r>
            <a:r>
              <a:rPr lang="el-GR" dirty="0"/>
              <a:t> </a:t>
            </a:r>
            <a:r>
              <a:rPr lang="el-GR" u="sng" dirty="0" err="1"/>
              <a:t>καὶ</a:t>
            </a:r>
            <a:r>
              <a:rPr lang="el-GR" u="sng" dirty="0"/>
              <a:t> </a:t>
            </a:r>
            <a:r>
              <a:rPr lang="el-GR" u="sng" dirty="0" err="1"/>
              <a:t>αὐτὸς</a:t>
            </a:r>
            <a:r>
              <a:rPr lang="el-GR" u="sng" dirty="0"/>
              <a:t> προστίθεμαι</a:t>
            </a:r>
            <a:r>
              <a:rPr lang="el-GR" dirty="0"/>
              <a:t>, τάδε </a:t>
            </a:r>
            <a:r>
              <a:rPr lang="el-GR" dirty="0" err="1"/>
              <a:t>ἐπιλεγόμενος</a:t>
            </a:r>
            <a:r>
              <a:rPr lang="el-GR" dirty="0"/>
              <a:t>· </a:t>
            </a:r>
            <a:r>
              <a:rPr lang="el-GR" dirty="0" err="1"/>
              <a:t>εἰ</a:t>
            </a:r>
            <a:r>
              <a:rPr lang="el-GR" dirty="0"/>
              <a:t> </a:t>
            </a:r>
            <a:r>
              <a:rPr lang="el-GR" dirty="0" err="1"/>
              <a:t>ἦν</a:t>
            </a:r>
            <a:r>
              <a:rPr lang="el-GR" dirty="0"/>
              <a:t> </a:t>
            </a:r>
            <a:r>
              <a:rPr lang="el-GR" dirty="0" err="1"/>
              <a:t>Ἑλένη</a:t>
            </a:r>
            <a:r>
              <a:rPr lang="el-GR" dirty="0"/>
              <a:t> </a:t>
            </a:r>
            <a:r>
              <a:rPr lang="el-GR" dirty="0" err="1"/>
              <a:t>ἐν</a:t>
            </a:r>
            <a:r>
              <a:rPr lang="el-GR" dirty="0"/>
              <a:t> </a:t>
            </a:r>
            <a:r>
              <a:rPr lang="el-GR" dirty="0" err="1"/>
              <a:t>Ἰλίῳ</a:t>
            </a:r>
            <a:r>
              <a:rPr lang="el-GR" dirty="0"/>
              <a:t>, </a:t>
            </a:r>
            <a:r>
              <a:rPr lang="el-GR" dirty="0" err="1"/>
              <a:t>ἀποδοθῆναι</a:t>
            </a:r>
            <a:r>
              <a:rPr lang="el-GR" dirty="0"/>
              <a:t> </a:t>
            </a:r>
            <a:r>
              <a:rPr lang="el-GR" dirty="0" err="1"/>
              <a:t>ἂν</a:t>
            </a:r>
            <a:r>
              <a:rPr lang="el-GR" dirty="0"/>
              <a:t> </a:t>
            </a:r>
            <a:r>
              <a:rPr lang="el-GR" dirty="0" err="1"/>
              <a:t>αὐτὴν</a:t>
            </a:r>
            <a:r>
              <a:rPr lang="el-GR" dirty="0"/>
              <a:t> </a:t>
            </a:r>
            <a:r>
              <a:rPr lang="el-GR" dirty="0" err="1"/>
              <a:t>τοῖσι</a:t>
            </a:r>
            <a:r>
              <a:rPr lang="el-GR" dirty="0"/>
              <a:t> </a:t>
            </a:r>
            <a:r>
              <a:rPr lang="el-GR" dirty="0" err="1"/>
              <a:t>Ἕλλησι</a:t>
            </a:r>
            <a:r>
              <a:rPr lang="el-GR" dirty="0"/>
              <a:t> </a:t>
            </a:r>
            <a:r>
              <a:rPr lang="el-GR" dirty="0" err="1"/>
              <a:t>ἤτοι</a:t>
            </a:r>
            <a:r>
              <a:rPr lang="el-GR" dirty="0"/>
              <a:t> </a:t>
            </a:r>
            <a:r>
              <a:rPr lang="el-GR" dirty="0" err="1"/>
              <a:t>ἑκόντος</a:t>
            </a:r>
            <a:r>
              <a:rPr lang="el-GR" dirty="0"/>
              <a:t> </a:t>
            </a:r>
            <a:r>
              <a:rPr lang="el-GR" dirty="0" err="1"/>
              <a:t>γε</a:t>
            </a:r>
            <a:r>
              <a:rPr lang="el-GR" dirty="0"/>
              <a:t> ἢ </a:t>
            </a:r>
            <a:r>
              <a:rPr lang="el-GR" dirty="0" err="1"/>
              <a:t>ἀέκοντος</a:t>
            </a:r>
            <a:r>
              <a:rPr lang="el-GR" dirty="0"/>
              <a:t> </a:t>
            </a:r>
            <a:r>
              <a:rPr lang="el-GR" dirty="0" err="1"/>
              <a:t>Ἀλεξάνδρου</a:t>
            </a:r>
            <a:r>
              <a:rPr lang="el-GR" dirty="0"/>
              <a:t>. [2.120.2] </a:t>
            </a:r>
            <a:r>
              <a:rPr lang="el-GR" dirty="0" err="1"/>
              <a:t>οὐ</a:t>
            </a:r>
            <a:r>
              <a:rPr lang="el-GR" dirty="0"/>
              <a:t> </a:t>
            </a:r>
            <a:r>
              <a:rPr lang="el-GR" dirty="0" err="1"/>
              <a:t>γὰρ</a:t>
            </a:r>
            <a:r>
              <a:rPr lang="el-GR" dirty="0"/>
              <a:t> </a:t>
            </a:r>
            <a:r>
              <a:rPr lang="el-GR" dirty="0" err="1"/>
              <a:t>δὴ</a:t>
            </a:r>
            <a:r>
              <a:rPr lang="el-GR" dirty="0"/>
              <a:t> </a:t>
            </a:r>
            <a:r>
              <a:rPr lang="el-GR" dirty="0" err="1"/>
              <a:t>οὕτω</a:t>
            </a:r>
            <a:r>
              <a:rPr lang="el-GR" dirty="0"/>
              <a:t> </a:t>
            </a:r>
            <a:r>
              <a:rPr lang="el-GR" dirty="0" err="1"/>
              <a:t>γε</a:t>
            </a:r>
            <a:r>
              <a:rPr lang="el-GR" dirty="0"/>
              <a:t> </a:t>
            </a:r>
            <a:r>
              <a:rPr lang="el-GR" dirty="0" err="1"/>
              <a:t>φρενοβλαβὴς</a:t>
            </a:r>
            <a:r>
              <a:rPr lang="el-GR" dirty="0"/>
              <a:t> </a:t>
            </a:r>
            <a:r>
              <a:rPr lang="el-GR" dirty="0" err="1"/>
              <a:t>ἦν</a:t>
            </a:r>
            <a:r>
              <a:rPr lang="el-GR" dirty="0"/>
              <a:t> ὁ Πρίαμος </a:t>
            </a:r>
            <a:r>
              <a:rPr lang="el-GR" dirty="0" err="1"/>
              <a:t>οὐδὲ</a:t>
            </a:r>
            <a:r>
              <a:rPr lang="el-GR" dirty="0"/>
              <a:t> </a:t>
            </a:r>
            <a:r>
              <a:rPr lang="el-GR" dirty="0" err="1"/>
              <a:t>οἱ</a:t>
            </a:r>
            <a:r>
              <a:rPr lang="el-GR" dirty="0"/>
              <a:t> </a:t>
            </a:r>
            <a:r>
              <a:rPr lang="el-GR" dirty="0" err="1"/>
              <a:t>ἄλλοι</a:t>
            </a:r>
            <a:r>
              <a:rPr lang="el-GR" dirty="0"/>
              <a:t> ‹</a:t>
            </a:r>
            <a:r>
              <a:rPr lang="el-GR" dirty="0" err="1"/>
              <a:t>οἱ</a:t>
            </a:r>
            <a:r>
              <a:rPr lang="el-GR" dirty="0"/>
              <a:t>› προσήκοντες </a:t>
            </a:r>
            <a:r>
              <a:rPr lang="el-GR" dirty="0" err="1"/>
              <a:t>αὐτῷ</a:t>
            </a:r>
            <a:r>
              <a:rPr lang="el-GR" dirty="0"/>
              <a:t>, </a:t>
            </a:r>
            <a:r>
              <a:rPr lang="el-GR" dirty="0" err="1"/>
              <a:t>ὥστε</a:t>
            </a:r>
            <a:r>
              <a:rPr lang="el-GR" dirty="0"/>
              <a:t> </a:t>
            </a:r>
            <a:r>
              <a:rPr lang="el-GR" dirty="0" err="1"/>
              <a:t>τοῖσι</a:t>
            </a:r>
            <a:r>
              <a:rPr lang="el-GR" dirty="0"/>
              <a:t> </a:t>
            </a:r>
            <a:r>
              <a:rPr lang="el-GR" dirty="0" err="1"/>
              <a:t>σφετέροισι</a:t>
            </a:r>
            <a:r>
              <a:rPr lang="el-GR" dirty="0"/>
              <a:t> </a:t>
            </a:r>
            <a:r>
              <a:rPr lang="el-GR" dirty="0" err="1"/>
              <a:t>σώμασι</a:t>
            </a:r>
            <a:r>
              <a:rPr lang="el-GR" dirty="0"/>
              <a:t> </a:t>
            </a:r>
            <a:r>
              <a:rPr lang="el-GR" dirty="0" err="1"/>
              <a:t>καὶ</a:t>
            </a:r>
            <a:r>
              <a:rPr lang="el-GR" dirty="0"/>
              <a:t> </a:t>
            </a:r>
            <a:r>
              <a:rPr lang="el-GR" dirty="0" err="1"/>
              <a:t>τοῖσι</a:t>
            </a:r>
            <a:r>
              <a:rPr lang="el-GR" dirty="0"/>
              <a:t> </a:t>
            </a:r>
            <a:r>
              <a:rPr lang="el-GR" dirty="0" err="1"/>
              <a:t>τέκνοισι</a:t>
            </a:r>
            <a:r>
              <a:rPr lang="el-GR" dirty="0"/>
              <a:t> </a:t>
            </a:r>
            <a:r>
              <a:rPr lang="el-GR" dirty="0" err="1"/>
              <a:t>καὶ</a:t>
            </a:r>
            <a:r>
              <a:rPr lang="el-GR" dirty="0"/>
              <a:t> </a:t>
            </a:r>
            <a:r>
              <a:rPr lang="el-GR" dirty="0" err="1"/>
              <a:t>τῇ</a:t>
            </a:r>
            <a:r>
              <a:rPr lang="el-GR" dirty="0"/>
              <a:t> πόλι </a:t>
            </a:r>
            <a:r>
              <a:rPr lang="el-GR" dirty="0" err="1"/>
              <a:t>κινδυνεύειν</a:t>
            </a:r>
            <a:r>
              <a:rPr lang="el-GR" dirty="0"/>
              <a:t> </a:t>
            </a:r>
            <a:r>
              <a:rPr lang="el-GR" dirty="0" err="1"/>
              <a:t>ἐβούλοντο</a:t>
            </a:r>
            <a:r>
              <a:rPr lang="el-GR" dirty="0"/>
              <a:t>, </a:t>
            </a:r>
            <a:r>
              <a:rPr lang="el-GR" dirty="0" err="1"/>
              <a:t>ὅκως</a:t>
            </a:r>
            <a:r>
              <a:rPr lang="el-GR" dirty="0"/>
              <a:t> </a:t>
            </a:r>
            <a:r>
              <a:rPr lang="el-GR" dirty="0" err="1"/>
              <a:t>Ἀλέξανδρος</a:t>
            </a:r>
            <a:r>
              <a:rPr lang="el-GR" dirty="0"/>
              <a:t> </a:t>
            </a:r>
            <a:r>
              <a:rPr lang="el-GR" dirty="0" err="1"/>
              <a:t>Ἑλένῃ</a:t>
            </a:r>
            <a:r>
              <a:rPr lang="el-GR" dirty="0"/>
              <a:t> </a:t>
            </a:r>
            <a:r>
              <a:rPr lang="el-GR" dirty="0" err="1"/>
              <a:t>συνοικέῃ</a:t>
            </a:r>
            <a:r>
              <a:rPr lang="el-GR" dirty="0"/>
              <a:t>.</a:t>
            </a:r>
          </a:p>
          <a:p>
            <a:pPr algn="just"/>
            <a:endParaRPr lang="el-GR" dirty="0"/>
          </a:p>
          <a:p>
            <a:pPr algn="just"/>
            <a:endParaRPr lang="el-GR" dirty="0"/>
          </a:p>
          <a:p>
            <a:pPr algn="just"/>
            <a:endParaRPr lang="el-GR" dirty="0"/>
          </a:p>
          <a:p>
            <a:pPr algn="just"/>
            <a:endParaRPr lang="el-GR" dirty="0"/>
          </a:p>
          <a:p>
            <a:pPr algn="just"/>
            <a:endParaRPr lang="el-GR" dirty="0"/>
          </a:p>
          <a:p>
            <a:pPr algn="just"/>
            <a:endParaRPr lang="el-GR" dirty="0"/>
          </a:p>
          <a:p>
            <a:pPr algn="just"/>
            <a:r>
              <a:rPr lang="el-GR" dirty="0"/>
              <a:t>[2.120.1] Αυτά λοιπόν μου είπαν οι ιερείς των Αιγυπτίων, και όσο για μένα συντάσσομαι με την ιστορία που μου αφηγήθηκαν για την Ελένη, γιατί σκέπτομαι ως εξής: αν η Ελένη βρισκόταν στο Ίλιο, θα την έδιναν πίσω στους Έλληνες, ήθελε δεν ήθελε ο Αλέξανδρος. [2.120.2] Γιατί βέβαια δεν ήταν τόσο τρελός ο Πρίαμος ούτε οι άλλοι οι προσκείμενοι σ᾽ αυτόν ώστε να θέλουν να κινδυνέψουν και οι ίδιοι και τα παιδιά τους και η πόλη τους μόνο και μόνο για να συζεί ο Αλέξανδρος με την Ελένη.</a:t>
            </a:r>
          </a:p>
        </p:txBody>
      </p:sp>
    </p:spTree>
    <p:extLst>
      <p:ext uri="{BB962C8B-B14F-4D97-AF65-F5344CB8AC3E}">
        <p14:creationId xmlns:p14="http://schemas.microsoft.com/office/powerpoint/2010/main" val="3341645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6000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E53892-63E7-74A2-3041-CC9105399B83}"/>
              </a:ext>
            </a:extLst>
          </p:cNvPr>
          <p:cNvSpPr txBox="1"/>
          <p:nvPr/>
        </p:nvSpPr>
        <p:spPr>
          <a:xfrm>
            <a:off x="0" y="-1654751"/>
            <a:ext cx="12192000" cy="8402300"/>
          </a:xfrm>
          <a:prstGeom prst="rect">
            <a:avLst/>
          </a:prstGeom>
          <a:noFill/>
        </p:spPr>
        <p:txBody>
          <a:bodyPr wrap="square">
            <a:spAutoFit/>
          </a:bodyPr>
          <a:lstStyle/>
          <a:p>
            <a:endParaRPr lang="el-GR" dirty="0"/>
          </a:p>
          <a:p>
            <a:endParaRPr lang="el-GR" dirty="0"/>
          </a:p>
          <a:p>
            <a:endParaRPr lang="el-GR" dirty="0"/>
          </a:p>
          <a:p>
            <a:endParaRPr lang="el-GR" dirty="0"/>
          </a:p>
          <a:p>
            <a:endParaRPr lang="el-GR" dirty="0"/>
          </a:p>
          <a:p>
            <a:endParaRPr lang="el-GR" dirty="0"/>
          </a:p>
          <a:p>
            <a:pPr algn="ctr"/>
            <a:r>
              <a:rPr lang="el-GR" b="1" dirty="0"/>
              <a:t>2) </a:t>
            </a:r>
            <a:r>
              <a:rPr lang="el-GR" b="1" i="1" dirty="0"/>
              <a:t>Αλήθεια και αντικειμενικότητα</a:t>
            </a:r>
          </a:p>
          <a:p>
            <a:endParaRPr lang="el-GR" dirty="0"/>
          </a:p>
          <a:p>
            <a:endParaRPr lang="el-GR" dirty="0"/>
          </a:p>
          <a:p>
            <a:pPr marL="285750" indent="-285750">
              <a:buFont typeface="Wingdings" panose="05000000000000000000" pitchFamily="2" charset="2"/>
              <a:buChar char="q"/>
            </a:pPr>
            <a:r>
              <a:rPr lang="el-GR" dirty="0"/>
              <a:t>Πώς </a:t>
            </a:r>
            <a:r>
              <a:rPr lang="el-GR" dirty="0" err="1"/>
              <a:t>κατακτάται</a:t>
            </a:r>
            <a:r>
              <a:rPr lang="el-GR" dirty="0"/>
              <a:t> αυτή η αλήθεια; </a:t>
            </a:r>
          </a:p>
          <a:p>
            <a:endParaRPr lang="el-GR" dirty="0"/>
          </a:p>
          <a:p>
            <a:r>
              <a:rPr lang="el-GR" dirty="0"/>
              <a:t>→ μέσω της άσκησης κριτικής στην παράδοση.</a:t>
            </a:r>
          </a:p>
          <a:p>
            <a:endParaRPr lang="el-GR" dirty="0"/>
          </a:p>
          <a:p>
            <a:r>
              <a:rPr lang="el-GR" dirty="0"/>
              <a:t>Ηρόδοτος:</a:t>
            </a:r>
          </a:p>
          <a:p>
            <a:endParaRPr lang="el-GR" dirty="0"/>
          </a:p>
          <a:p>
            <a:pPr algn="just"/>
            <a:r>
              <a:rPr lang="el-GR" dirty="0"/>
              <a:t>2.123.1 </a:t>
            </a:r>
            <a:r>
              <a:rPr lang="el-GR" dirty="0" err="1"/>
              <a:t>τοῖσι</a:t>
            </a:r>
            <a:r>
              <a:rPr lang="el-GR" dirty="0"/>
              <a:t> </a:t>
            </a:r>
            <a:r>
              <a:rPr lang="el-GR" dirty="0" err="1"/>
              <a:t>μέν</a:t>
            </a:r>
            <a:r>
              <a:rPr lang="el-GR" dirty="0"/>
              <a:t> νυν </a:t>
            </a:r>
            <a:r>
              <a:rPr lang="el-GR" dirty="0" err="1"/>
              <a:t>ὑπ</a:t>
            </a:r>
            <a:r>
              <a:rPr lang="el-GR" dirty="0"/>
              <a:t>' </a:t>
            </a:r>
            <a:r>
              <a:rPr lang="el-GR" dirty="0" err="1"/>
              <a:t>Αἰγυπτίων</a:t>
            </a:r>
            <a:r>
              <a:rPr lang="el-GR" dirty="0"/>
              <a:t> </a:t>
            </a:r>
            <a:r>
              <a:rPr lang="el-GR" dirty="0" err="1"/>
              <a:t>λεγομένοισι</a:t>
            </a:r>
            <a:r>
              <a:rPr lang="el-GR" dirty="0"/>
              <a:t> </a:t>
            </a:r>
            <a:r>
              <a:rPr lang="el-GR" u="sng" dirty="0" err="1"/>
              <a:t>χράσθω</a:t>
            </a:r>
            <a:r>
              <a:rPr lang="el-GR" u="sng" dirty="0"/>
              <a:t> </a:t>
            </a:r>
            <a:r>
              <a:rPr lang="el-GR" u="sng" dirty="0" err="1"/>
              <a:t>ὅτεῳ</a:t>
            </a:r>
            <a:r>
              <a:rPr lang="el-GR" dirty="0"/>
              <a:t> </a:t>
            </a:r>
            <a:r>
              <a:rPr lang="el-GR" dirty="0" err="1"/>
              <a:t>τὰ</a:t>
            </a:r>
            <a:r>
              <a:rPr lang="el-GR" dirty="0"/>
              <a:t> </a:t>
            </a:r>
            <a:r>
              <a:rPr lang="el-GR" dirty="0" err="1"/>
              <a:t>τοιαῦτα</a:t>
            </a:r>
            <a:r>
              <a:rPr lang="el-GR" dirty="0"/>
              <a:t> πιθανά </a:t>
            </a:r>
            <a:r>
              <a:rPr lang="el-GR" dirty="0" err="1"/>
              <a:t>ἔστι</a:t>
            </a:r>
            <a:r>
              <a:rPr lang="el-GR" dirty="0"/>
              <a:t>· </a:t>
            </a:r>
            <a:r>
              <a:rPr lang="el-GR" dirty="0" err="1"/>
              <a:t>ἐμοὶ</a:t>
            </a:r>
            <a:r>
              <a:rPr lang="el-GR" dirty="0"/>
              <a:t> </a:t>
            </a:r>
            <a:r>
              <a:rPr lang="el-GR" dirty="0" err="1"/>
              <a:t>δὲ</a:t>
            </a:r>
            <a:r>
              <a:rPr lang="el-GR" dirty="0"/>
              <a:t> </a:t>
            </a:r>
            <a:r>
              <a:rPr lang="el-GR" dirty="0" err="1"/>
              <a:t>παρὰ</a:t>
            </a:r>
            <a:r>
              <a:rPr lang="el-GR" dirty="0"/>
              <a:t> πάντα </a:t>
            </a:r>
            <a:r>
              <a:rPr lang="el-GR" dirty="0" err="1"/>
              <a:t>λόγον</a:t>
            </a:r>
            <a:r>
              <a:rPr lang="el-GR" dirty="0"/>
              <a:t> </a:t>
            </a:r>
            <a:r>
              <a:rPr lang="el-GR" dirty="0" err="1"/>
              <a:t>ὑπόκειται</a:t>
            </a:r>
            <a:r>
              <a:rPr lang="el-GR" dirty="0"/>
              <a:t> </a:t>
            </a:r>
            <a:r>
              <a:rPr lang="el-GR" dirty="0" err="1"/>
              <a:t>ὅτι</a:t>
            </a:r>
            <a:r>
              <a:rPr lang="el-GR" dirty="0"/>
              <a:t> </a:t>
            </a:r>
            <a:r>
              <a:rPr lang="el-GR" u="sng" dirty="0" err="1"/>
              <a:t>τὰ</a:t>
            </a:r>
            <a:r>
              <a:rPr lang="el-GR" u="sng" dirty="0"/>
              <a:t> λεγόμενα </a:t>
            </a:r>
            <a:r>
              <a:rPr lang="el-GR" u="sng" dirty="0" err="1"/>
              <a:t>ὑπ</a:t>
            </a:r>
            <a:r>
              <a:rPr lang="el-GR" u="sng" dirty="0"/>
              <a:t>' </a:t>
            </a:r>
            <a:r>
              <a:rPr lang="el-GR" u="sng" dirty="0" err="1"/>
              <a:t>ἑκάστων</a:t>
            </a:r>
            <a:r>
              <a:rPr lang="el-GR" u="sng" dirty="0"/>
              <a:t> </a:t>
            </a:r>
            <a:r>
              <a:rPr lang="el-GR" u="sng" dirty="0" err="1"/>
              <a:t>ἀκοῇ</a:t>
            </a:r>
            <a:r>
              <a:rPr lang="el-GR" u="sng" dirty="0"/>
              <a:t> γράφω </a:t>
            </a:r>
            <a:r>
              <a:rPr lang="el-GR" dirty="0"/>
              <a:t>(«τα όσα λένε οι Αιγύπτιοι για τα τέτοια, </a:t>
            </a:r>
            <a:r>
              <a:rPr lang="el-GR" u="sng" dirty="0"/>
              <a:t>ας τα πάρει ο καθένας όπως νομίζει</a:t>
            </a:r>
            <a:r>
              <a:rPr lang="el-GR" dirty="0"/>
              <a:t>. Όσο για μένα ακολουθώ σ' όλο μου το έργο την ίδια αρχή, ν' </a:t>
            </a:r>
            <a:r>
              <a:rPr lang="el-GR" u="sng" dirty="0"/>
              <a:t>αναφέρω τα όσα μού είπαν στα διάφορα μέρη, όπως τα έχω ακούσει</a:t>
            </a:r>
            <a:r>
              <a:rPr lang="el-GR" dirty="0"/>
              <a:t>».</a:t>
            </a:r>
          </a:p>
          <a:p>
            <a:pPr algn="just"/>
            <a:endParaRPr lang="el-GR" dirty="0"/>
          </a:p>
          <a:p>
            <a:pPr algn="just"/>
            <a:endParaRPr lang="el-GR" dirty="0"/>
          </a:p>
          <a:p>
            <a:pPr algn="just"/>
            <a:r>
              <a:rPr lang="el-GR" dirty="0"/>
              <a:t>3.9.1 </a:t>
            </a:r>
            <a:r>
              <a:rPr lang="el-GR" dirty="0" err="1"/>
              <a:t>οὗτος</a:t>
            </a:r>
            <a:r>
              <a:rPr lang="el-GR" dirty="0"/>
              <a:t> </a:t>
            </a:r>
            <a:r>
              <a:rPr lang="el-GR" dirty="0" err="1"/>
              <a:t>μὲν</a:t>
            </a:r>
            <a:r>
              <a:rPr lang="el-GR" dirty="0"/>
              <a:t> ὁ </a:t>
            </a:r>
            <a:r>
              <a:rPr lang="el-GR" dirty="0" err="1"/>
              <a:t>πιθανώτερος</a:t>
            </a:r>
            <a:r>
              <a:rPr lang="el-GR" dirty="0"/>
              <a:t> </a:t>
            </a:r>
            <a:r>
              <a:rPr lang="el-GR" dirty="0" err="1"/>
              <a:t>τῶν</a:t>
            </a:r>
            <a:r>
              <a:rPr lang="el-GR" dirty="0"/>
              <a:t> λόγων </a:t>
            </a:r>
            <a:r>
              <a:rPr lang="el-GR" dirty="0" err="1"/>
              <a:t>εἴρηται</a:t>
            </a:r>
            <a:r>
              <a:rPr lang="el-GR" dirty="0"/>
              <a:t>, </a:t>
            </a:r>
            <a:r>
              <a:rPr lang="el-GR" dirty="0" err="1"/>
              <a:t>δεῖ</a:t>
            </a:r>
            <a:r>
              <a:rPr lang="el-GR" dirty="0"/>
              <a:t> </a:t>
            </a:r>
            <a:r>
              <a:rPr lang="el-GR" dirty="0" err="1"/>
              <a:t>δὲ</a:t>
            </a:r>
            <a:r>
              <a:rPr lang="el-GR" dirty="0"/>
              <a:t> </a:t>
            </a:r>
            <a:r>
              <a:rPr lang="el-GR" dirty="0" err="1"/>
              <a:t>καὶ</a:t>
            </a:r>
            <a:r>
              <a:rPr lang="el-GR" dirty="0"/>
              <a:t> </a:t>
            </a:r>
            <a:r>
              <a:rPr lang="el-GR" dirty="0" err="1"/>
              <a:t>τὸν</a:t>
            </a:r>
            <a:r>
              <a:rPr lang="el-GR" dirty="0"/>
              <a:t> </a:t>
            </a:r>
            <a:r>
              <a:rPr lang="el-GR" dirty="0" err="1"/>
              <a:t>ἧσσον</a:t>
            </a:r>
            <a:r>
              <a:rPr lang="el-GR" dirty="0"/>
              <a:t> πιθανόν, </a:t>
            </a:r>
            <a:r>
              <a:rPr lang="el-GR" dirty="0" err="1"/>
              <a:t>ἐπεί</a:t>
            </a:r>
            <a:r>
              <a:rPr lang="el-GR" dirty="0"/>
              <a:t> </a:t>
            </a:r>
            <a:r>
              <a:rPr lang="el-GR" dirty="0" err="1"/>
              <a:t>γε</a:t>
            </a:r>
            <a:r>
              <a:rPr lang="el-GR" dirty="0"/>
              <a:t> </a:t>
            </a:r>
            <a:r>
              <a:rPr lang="el-GR" dirty="0" err="1"/>
              <a:t>δὴ</a:t>
            </a:r>
            <a:r>
              <a:rPr lang="el-GR" dirty="0"/>
              <a:t> λέγεται, </a:t>
            </a:r>
            <a:r>
              <a:rPr lang="el-GR" dirty="0" err="1"/>
              <a:t>ῥηθῆναι</a:t>
            </a:r>
            <a:r>
              <a:rPr lang="el-GR" dirty="0"/>
              <a:t> («αυτό είναι το πιθανότερο που έγινε, αλλά πρέπει να αναφέρω και το λιγότερο πιθανό, αφού και αυτό λέγεται»).</a:t>
            </a:r>
          </a:p>
          <a:p>
            <a:pPr algn="just"/>
            <a:endParaRPr lang="el-GR" dirty="0"/>
          </a:p>
          <a:p>
            <a:pPr algn="just"/>
            <a:endParaRPr lang="el-GR" dirty="0"/>
          </a:p>
          <a:p>
            <a:pPr algn="just"/>
            <a:r>
              <a:rPr lang="el-GR" dirty="0"/>
              <a:t>7.139. </a:t>
            </a:r>
            <a:r>
              <a:rPr lang="el-GR" dirty="0" err="1"/>
              <a:t>ἐνθαῦτα</a:t>
            </a:r>
            <a:r>
              <a:rPr lang="el-GR" dirty="0"/>
              <a:t> </a:t>
            </a:r>
            <a:r>
              <a:rPr lang="el-GR" dirty="0" err="1"/>
              <a:t>ἀναγκαίηι</a:t>
            </a:r>
            <a:r>
              <a:rPr lang="el-GR" dirty="0"/>
              <a:t> </a:t>
            </a:r>
            <a:r>
              <a:rPr lang="el-GR" dirty="0" err="1"/>
              <a:t>ἐξέργομαι</a:t>
            </a:r>
            <a:r>
              <a:rPr lang="el-GR" dirty="0"/>
              <a:t> </a:t>
            </a:r>
            <a:r>
              <a:rPr lang="el-GR" dirty="0" err="1"/>
              <a:t>γνώμην</a:t>
            </a:r>
            <a:r>
              <a:rPr lang="el-GR" dirty="0"/>
              <a:t> </a:t>
            </a:r>
            <a:r>
              <a:rPr lang="el-GR" dirty="0" err="1"/>
              <a:t>ἀποδέξασθαι</a:t>
            </a:r>
            <a:r>
              <a:rPr lang="el-GR" dirty="0"/>
              <a:t> </a:t>
            </a:r>
            <a:r>
              <a:rPr lang="el-GR" dirty="0" err="1"/>
              <a:t>ἐπίφθονον</a:t>
            </a:r>
            <a:r>
              <a:rPr lang="el-GR" dirty="0"/>
              <a:t> </a:t>
            </a:r>
            <a:r>
              <a:rPr lang="el-GR" dirty="0" err="1"/>
              <a:t>μὲν</a:t>
            </a:r>
            <a:r>
              <a:rPr lang="el-GR" dirty="0"/>
              <a:t> </a:t>
            </a:r>
            <a:r>
              <a:rPr lang="el-GR" dirty="0" err="1"/>
              <a:t>πρὸς</a:t>
            </a:r>
            <a:r>
              <a:rPr lang="el-GR" dirty="0"/>
              <a:t> </a:t>
            </a:r>
            <a:r>
              <a:rPr lang="el-GR" dirty="0" err="1"/>
              <a:t>τῶν</a:t>
            </a:r>
            <a:r>
              <a:rPr lang="el-GR" dirty="0"/>
              <a:t> </a:t>
            </a:r>
            <a:r>
              <a:rPr lang="el-GR" dirty="0" err="1"/>
              <a:t>πλεόνων</a:t>
            </a:r>
            <a:r>
              <a:rPr lang="el-GR" dirty="0"/>
              <a:t> </a:t>
            </a:r>
            <a:r>
              <a:rPr lang="el-GR" dirty="0" err="1"/>
              <a:t>ἀνθρώπων</a:t>
            </a:r>
            <a:r>
              <a:rPr lang="el-GR" dirty="0"/>
              <a:t>, </a:t>
            </a:r>
            <a:r>
              <a:rPr lang="el-GR" dirty="0" err="1"/>
              <a:t>ὅμως</a:t>
            </a:r>
            <a:r>
              <a:rPr lang="el-GR" dirty="0"/>
              <a:t> </a:t>
            </a:r>
            <a:r>
              <a:rPr lang="el-GR" dirty="0" err="1"/>
              <a:t>δέ</a:t>
            </a:r>
            <a:r>
              <a:rPr lang="el-GR" dirty="0"/>
              <a:t>, </a:t>
            </a:r>
            <a:r>
              <a:rPr lang="el-GR" dirty="0" err="1"/>
              <a:t>τῆι</a:t>
            </a:r>
            <a:r>
              <a:rPr lang="el-GR" dirty="0"/>
              <a:t> </a:t>
            </a:r>
            <a:r>
              <a:rPr lang="el-GR" dirty="0" err="1"/>
              <a:t>γέ</a:t>
            </a:r>
            <a:r>
              <a:rPr lang="el-GR" dirty="0"/>
              <a:t> μοι φαίνεται </a:t>
            </a:r>
            <a:r>
              <a:rPr lang="el-GR" dirty="0" err="1"/>
              <a:t>εἶναι</a:t>
            </a:r>
            <a:r>
              <a:rPr lang="el-GR" dirty="0"/>
              <a:t> </a:t>
            </a:r>
            <a:r>
              <a:rPr lang="el-GR" dirty="0" err="1"/>
              <a:t>ἀληθές</a:t>
            </a:r>
            <a:r>
              <a:rPr lang="el-GR" dirty="0"/>
              <a:t>, </a:t>
            </a:r>
            <a:r>
              <a:rPr lang="el-GR" dirty="0" err="1"/>
              <a:t>οὐκ</a:t>
            </a:r>
            <a:r>
              <a:rPr lang="el-GR" dirty="0"/>
              <a:t> </a:t>
            </a:r>
            <a:r>
              <a:rPr lang="el-GR" dirty="0" err="1"/>
              <a:t>ἐπισχήσω</a:t>
            </a:r>
            <a:r>
              <a:rPr lang="el-GR" dirty="0"/>
              <a:t> (“Στο σημείο αυτό νιώθω επιτακτική την ανάγκη να διατυπώσω μια άποψη που θα δυσαρεστήσει τους περισσότερους, όμως δε θα την παρασιωπήσω την ώρα που μου φαίνεται πως είναι κοντά στην αλήθεια”)</a:t>
            </a:r>
          </a:p>
        </p:txBody>
      </p:sp>
    </p:spTree>
    <p:extLst>
      <p:ext uri="{BB962C8B-B14F-4D97-AF65-F5344CB8AC3E}">
        <p14:creationId xmlns:p14="http://schemas.microsoft.com/office/powerpoint/2010/main" val="994887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1">
          <a:gsLst>
            <a:gs pos="9400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E70EB0-4BEF-0D32-4657-E51975B8B89D}"/>
              </a:ext>
            </a:extLst>
          </p:cNvPr>
          <p:cNvSpPr txBox="1"/>
          <p:nvPr/>
        </p:nvSpPr>
        <p:spPr>
          <a:xfrm>
            <a:off x="0" y="493894"/>
            <a:ext cx="12192000" cy="5909310"/>
          </a:xfrm>
          <a:prstGeom prst="rect">
            <a:avLst/>
          </a:prstGeom>
          <a:noFill/>
        </p:spPr>
        <p:txBody>
          <a:bodyPr wrap="square">
            <a:spAutoFit/>
          </a:bodyPr>
          <a:lstStyle/>
          <a:p>
            <a:r>
              <a:rPr lang="el-GR" dirty="0"/>
              <a:t>Θουκυδίδης:</a:t>
            </a:r>
          </a:p>
          <a:p>
            <a:endParaRPr lang="el-GR" dirty="0"/>
          </a:p>
          <a:p>
            <a:pPr marL="285750" indent="-285750">
              <a:buFont typeface="Wingdings" panose="05000000000000000000" pitchFamily="2" charset="2"/>
              <a:buChar char="Ø"/>
            </a:pPr>
            <a:r>
              <a:rPr lang="el-GR" dirty="0"/>
              <a:t>Αλήθεια → </a:t>
            </a:r>
            <a:r>
              <a:rPr lang="el-GR" b="1" dirty="0"/>
              <a:t>απόλυτος ιστοριογραφικός κανόνας</a:t>
            </a:r>
            <a:r>
              <a:rPr lang="el-GR" dirty="0"/>
              <a:t>.</a:t>
            </a:r>
          </a:p>
          <a:p>
            <a:endParaRPr lang="el-GR" dirty="0"/>
          </a:p>
          <a:p>
            <a:endParaRPr lang="el-GR" dirty="0"/>
          </a:p>
          <a:p>
            <a:endParaRPr lang="el-GR" dirty="0"/>
          </a:p>
          <a:p>
            <a:r>
              <a:rPr lang="el-GR" i="1" dirty="0" err="1"/>
              <a:t>τὰ</a:t>
            </a:r>
            <a:r>
              <a:rPr lang="el-GR" i="1" dirty="0"/>
              <a:t> </a:t>
            </a:r>
            <a:r>
              <a:rPr lang="el-GR" i="1" dirty="0" err="1"/>
              <a:t>μὲν</a:t>
            </a:r>
            <a:r>
              <a:rPr lang="el-GR" i="1" dirty="0"/>
              <a:t> </a:t>
            </a:r>
            <a:r>
              <a:rPr lang="el-GR" i="1" dirty="0" err="1"/>
              <a:t>οὖν</a:t>
            </a:r>
            <a:r>
              <a:rPr lang="el-GR" i="1" dirty="0"/>
              <a:t> </a:t>
            </a:r>
            <a:r>
              <a:rPr lang="el-GR" i="1" dirty="0" err="1"/>
              <a:t>παλαιὰ</a:t>
            </a:r>
            <a:r>
              <a:rPr lang="el-GR" i="1" dirty="0"/>
              <a:t> </a:t>
            </a:r>
            <a:r>
              <a:rPr lang="el-GR" i="1" dirty="0" err="1"/>
              <a:t>τοιαῦτα</a:t>
            </a:r>
            <a:r>
              <a:rPr lang="el-GR" i="1" dirty="0"/>
              <a:t> </a:t>
            </a:r>
            <a:r>
              <a:rPr lang="el-GR" i="1" dirty="0" err="1"/>
              <a:t>ηὗρον</a:t>
            </a:r>
            <a:r>
              <a:rPr lang="el-GR" i="1" dirty="0"/>
              <a:t>, </a:t>
            </a:r>
            <a:r>
              <a:rPr lang="el-GR" i="1" dirty="0" err="1"/>
              <a:t>χαλεπὰ</a:t>
            </a:r>
            <a:r>
              <a:rPr lang="el-GR" i="1" dirty="0"/>
              <a:t> </a:t>
            </a:r>
            <a:r>
              <a:rPr lang="el-GR" i="1" dirty="0" err="1"/>
              <a:t>ὄντα</a:t>
            </a:r>
            <a:r>
              <a:rPr lang="el-GR" i="1" dirty="0"/>
              <a:t> </a:t>
            </a:r>
            <a:r>
              <a:rPr lang="el-GR" i="1" dirty="0" err="1"/>
              <a:t>παντὶ</a:t>
            </a:r>
            <a:r>
              <a:rPr lang="el-GR" i="1" dirty="0"/>
              <a:t> </a:t>
            </a:r>
            <a:r>
              <a:rPr lang="el-GR" i="1" dirty="0" err="1"/>
              <a:t>ἑξῆς</a:t>
            </a:r>
            <a:r>
              <a:rPr lang="el-GR" i="1" dirty="0"/>
              <a:t> </a:t>
            </a:r>
            <a:r>
              <a:rPr lang="el-GR" i="1" dirty="0" err="1"/>
              <a:t>τεκμηρίῳ</a:t>
            </a:r>
            <a:r>
              <a:rPr lang="el-GR" i="1" dirty="0"/>
              <a:t> </a:t>
            </a:r>
            <a:r>
              <a:rPr lang="el-GR" i="1" dirty="0" err="1"/>
              <a:t>πιστεῦσαι</a:t>
            </a:r>
            <a:r>
              <a:rPr lang="el-GR" dirty="0"/>
              <a:t> «βρήκα λοιπόν την παλιά κατάσταση όπως την περιέγραψα κ' ήταν κάμποσο δύσκολη απ' όλες τις απόψεις, να πιστέψει κανείς στις κάθε λογής πρόχειρες μαρτυρίες»</a:t>
            </a:r>
          </a:p>
          <a:p>
            <a:endParaRPr lang="el-GR" dirty="0"/>
          </a:p>
          <a:p>
            <a:endParaRPr lang="el-GR" dirty="0"/>
          </a:p>
          <a:p>
            <a:pPr marL="285750" indent="-285750">
              <a:buFont typeface="Wingdings" panose="05000000000000000000" pitchFamily="2" charset="2"/>
              <a:buChar char="Ø"/>
            </a:pPr>
            <a:r>
              <a:rPr lang="el-GR" dirty="0"/>
              <a:t> </a:t>
            </a:r>
            <a:r>
              <a:rPr lang="el-GR" u="sng" dirty="0"/>
              <a:t>αναγνωρίζει τη δυσκολία που είχε το εγχείρημα των προκατόχων του</a:t>
            </a:r>
            <a:r>
              <a:rPr lang="el-GR" dirty="0"/>
              <a:t>.</a:t>
            </a:r>
          </a:p>
          <a:p>
            <a:endParaRPr lang="el-GR" dirty="0"/>
          </a:p>
          <a:p>
            <a:endParaRPr lang="el-GR" dirty="0"/>
          </a:p>
          <a:p>
            <a:endParaRPr lang="el-GR" dirty="0"/>
          </a:p>
          <a:p>
            <a:pPr marL="285750" indent="-285750">
              <a:buFont typeface="Wingdings" panose="05000000000000000000" pitchFamily="2" charset="2"/>
              <a:buChar char="Ø"/>
            </a:pPr>
            <a:r>
              <a:rPr lang="el-GR" u="sng" dirty="0"/>
              <a:t>Άσκηση κριτικής σε άκριτη υιοθέτηση απόψεων</a:t>
            </a:r>
            <a:r>
              <a:rPr lang="el-GR" dirty="0"/>
              <a:t>.</a:t>
            </a:r>
          </a:p>
          <a:p>
            <a:endParaRPr lang="el-GR" dirty="0"/>
          </a:p>
          <a:p>
            <a:endParaRPr lang="el-GR" dirty="0"/>
          </a:p>
          <a:p>
            <a:r>
              <a:rPr lang="el-GR" dirty="0" err="1"/>
              <a:t>οἱ</a:t>
            </a:r>
            <a:r>
              <a:rPr lang="el-GR" dirty="0"/>
              <a:t> </a:t>
            </a:r>
            <a:r>
              <a:rPr lang="el-GR" dirty="0" err="1"/>
              <a:t>γὰρ</a:t>
            </a:r>
            <a:r>
              <a:rPr lang="el-GR" dirty="0"/>
              <a:t> </a:t>
            </a:r>
            <a:r>
              <a:rPr lang="el-GR" dirty="0" err="1"/>
              <a:t>ἄνθρωποι</a:t>
            </a:r>
            <a:r>
              <a:rPr lang="el-GR" dirty="0"/>
              <a:t> </a:t>
            </a:r>
            <a:r>
              <a:rPr lang="el-GR" dirty="0" err="1"/>
              <a:t>τὰς</a:t>
            </a:r>
            <a:r>
              <a:rPr lang="el-GR" dirty="0"/>
              <a:t> </a:t>
            </a:r>
            <a:r>
              <a:rPr lang="el-GR" dirty="0" err="1"/>
              <a:t>ἀκοὰς</a:t>
            </a:r>
            <a:r>
              <a:rPr lang="el-GR" dirty="0"/>
              <a:t> </a:t>
            </a:r>
            <a:r>
              <a:rPr lang="el-GR" dirty="0" err="1"/>
              <a:t>τῶν</a:t>
            </a:r>
            <a:r>
              <a:rPr lang="el-GR" dirty="0"/>
              <a:t> </a:t>
            </a:r>
            <a:r>
              <a:rPr lang="el-GR" dirty="0" err="1"/>
              <a:t>προγεγενημένων</a:t>
            </a:r>
            <a:r>
              <a:rPr lang="el-GR" dirty="0"/>
              <a:t>, </a:t>
            </a:r>
            <a:r>
              <a:rPr lang="el-GR" dirty="0" err="1"/>
              <a:t>καὶ</a:t>
            </a:r>
            <a:r>
              <a:rPr lang="el-GR" dirty="0"/>
              <a:t> </a:t>
            </a:r>
            <a:r>
              <a:rPr lang="el-GR" dirty="0" err="1"/>
              <a:t>ἢν</a:t>
            </a:r>
            <a:r>
              <a:rPr lang="el-GR" dirty="0"/>
              <a:t> </a:t>
            </a:r>
            <a:r>
              <a:rPr lang="el-GR" dirty="0" err="1"/>
              <a:t>ἐπιχώρια</a:t>
            </a:r>
            <a:r>
              <a:rPr lang="el-GR" dirty="0"/>
              <a:t> </a:t>
            </a:r>
            <a:r>
              <a:rPr lang="el-GR" dirty="0" err="1"/>
              <a:t>σφίσιν</a:t>
            </a:r>
            <a:r>
              <a:rPr lang="el-GR" dirty="0"/>
              <a:t> ᾖ, </a:t>
            </a:r>
            <a:r>
              <a:rPr lang="el-GR" dirty="0" err="1"/>
              <a:t>ὁμοίως</a:t>
            </a:r>
            <a:r>
              <a:rPr lang="el-GR" dirty="0"/>
              <a:t> </a:t>
            </a:r>
            <a:r>
              <a:rPr lang="el-GR" dirty="0" err="1"/>
              <a:t>ἀβασανίστως</a:t>
            </a:r>
            <a:r>
              <a:rPr lang="el-GR" dirty="0"/>
              <a:t> παρ' </a:t>
            </a:r>
            <a:r>
              <a:rPr lang="el-GR" dirty="0" err="1"/>
              <a:t>ἀλλήλων</a:t>
            </a:r>
            <a:r>
              <a:rPr lang="el-GR" dirty="0"/>
              <a:t> </a:t>
            </a:r>
            <a:r>
              <a:rPr lang="el-GR" dirty="0" err="1"/>
              <a:t>δέχονται</a:t>
            </a:r>
            <a:r>
              <a:rPr lang="el-GR" dirty="0"/>
              <a:t> «οι άνθρωποι δηλαδή </a:t>
            </a:r>
            <a:r>
              <a:rPr lang="el-GR" u="sng" dirty="0"/>
              <a:t>δέχονται</a:t>
            </a:r>
            <a:r>
              <a:rPr lang="el-GR" dirty="0"/>
              <a:t> ο ένας από το στόμα του άλλου εξίσου </a:t>
            </a:r>
            <a:r>
              <a:rPr lang="el-GR" u="sng" dirty="0"/>
              <a:t>ανεξέλεγκτα</a:t>
            </a:r>
            <a:r>
              <a:rPr lang="el-GR" dirty="0"/>
              <a:t> τα όσα ακούνε για τα περασμένα γεγονότα, </a:t>
            </a:r>
            <a:r>
              <a:rPr lang="el-GR" u="sng" dirty="0"/>
              <a:t>ακόμα και όταν πρόκειται για ντόπια πράγματα</a:t>
            </a:r>
            <a:r>
              <a:rPr lang="el-GR" dirty="0"/>
              <a:t>».</a:t>
            </a:r>
          </a:p>
        </p:txBody>
      </p:sp>
    </p:spTree>
    <p:extLst>
      <p:ext uri="{BB962C8B-B14F-4D97-AF65-F5344CB8AC3E}">
        <p14:creationId xmlns:p14="http://schemas.microsoft.com/office/powerpoint/2010/main" val="1631436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pattFill prst="pct50">
          <a:fgClr>
            <a:schemeClr val="accent1"/>
          </a:fgClr>
          <a:bgClr>
            <a:schemeClr val="bg1"/>
          </a:bgClr>
        </a:patt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D976E0-1AD4-2AC9-E316-99786E2D6645}"/>
              </a:ext>
            </a:extLst>
          </p:cNvPr>
          <p:cNvSpPr txBox="1"/>
          <p:nvPr/>
        </p:nvSpPr>
        <p:spPr>
          <a:xfrm>
            <a:off x="0" y="-713303"/>
            <a:ext cx="12192000" cy="8402300"/>
          </a:xfrm>
          <a:prstGeom prst="rect">
            <a:avLst/>
          </a:prstGeom>
          <a:noFill/>
        </p:spPr>
        <p:txBody>
          <a:bodyPr wrap="square">
            <a:spAutoFit/>
          </a:bodyPr>
          <a:lstStyle/>
          <a:p>
            <a:endParaRPr lang="el-GR" dirty="0"/>
          </a:p>
          <a:p>
            <a:endParaRPr lang="el-GR" dirty="0"/>
          </a:p>
          <a:p>
            <a:endParaRPr lang="el-GR" dirty="0"/>
          </a:p>
          <a:p>
            <a:pPr algn="just"/>
            <a:r>
              <a:rPr lang="el-GR" dirty="0"/>
              <a:t>[6.55.1] </a:t>
            </a:r>
            <a:r>
              <a:rPr lang="el-GR" dirty="0" err="1"/>
              <a:t>ὅτι</a:t>
            </a:r>
            <a:r>
              <a:rPr lang="el-GR" dirty="0"/>
              <a:t> </a:t>
            </a:r>
            <a:r>
              <a:rPr lang="el-GR" dirty="0" err="1"/>
              <a:t>δὲ</a:t>
            </a:r>
            <a:r>
              <a:rPr lang="el-GR" dirty="0"/>
              <a:t> </a:t>
            </a:r>
            <a:r>
              <a:rPr lang="el-GR" dirty="0" err="1"/>
              <a:t>πρεσβύτατος</a:t>
            </a:r>
            <a:r>
              <a:rPr lang="el-GR" dirty="0"/>
              <a:t> </a:t>
            </a:r>
            <a:r>
              <a:rPr lang="el-GR" dirty="0" err="1"/>
              <a:t>ὢν</a:t>
            </a:r>
            <a:r>
              <a:rPr lang="el-GR" dirty="0"/>
              <a:t> </a:t>
            </a:r>
            <a:r>
              <a:rPr lang="el-GR" dirty="0" err="1"/>
              <a:t>Ἱππίας</a:t>
            </a:r>
            <a:r>
              <a:rPr lang="el-GR" dirty="0"/>
              <a:t> </a:t>
            </a:r>
            <a:r>
              <a:rPr lang="el-GR" dirty="0" err="1"/>
              <a:t>ἦρξεν</a:t>
            </a:r>
            <a:r>
              <a:rPr lang="el-GR" dirty="0"/>
              <a:t>, </a:t>
            </a:r>
            <a:r>
              <a:rPr lang="el-GR" u="sng" dirty="0" err="1"/>
              <a:t>εἰδὼς</a:t>
            </a:r>
            <a:r>
              <a:rPr lang="el-GR" u="sng" dirty="0"/>
              <a:t> </a:t>
            </a:r>
            <a:r>
              <a:rPr lang="el-GR" u="sng" dirty="0" err="1"/>
              <a:t>μὲν</a:t>
            </a:r>
            <a:r>
              <a:rPr lang="el-GR" u="sng" dirty="0"/>
              <a:t> </a:t>
            </a:r>
            <a:r>
              <a:rPr lang="el-GR" u="sng" dirty="0" err="1"/>
              <a:t>καὶ</a:t>
            </a:r>
            <a:r>
              <a:rPr lang="el-GR" u="sng" dirty="0"/>
              <a:t> </a:t>
            </a:r>
            <a:r>
              <a:rPr lang="el-GR" u="sng" dirty="0" err="1"/>
              <a:t>ἀκοῇ</a:t>
            </a:r>
            <a:r>
              <a:rPr lang="el-GR" u="sng" dirty="0"/>
              <a:t> </a:t>
            </a:r>
            <a:r>
              <a:rPr lang="el-GR" u="sng" dirty="0" err="1"/>
              <a:t>ἀκριβέστερον</a:t>
            </a:r>
            <a:r>
              <a:rPr lang="el-GR" u="sng" dirty="0"/>
              <a:t> </a:t>
            </a:r>
            <a:r>
              <a:rPr lang="el-GR" u="sng" dirty="0" err="1"/>
              <a:t>ἄλλων</a:t>
            </a:r>
            <a:r>
              <a:rPr lang="el-GR" u="sng" dirty="0"/>
              <a:t> </a:t>
            </a:r>
            <a:r>
              <a:rPr lang="el-GR" u="sng" dirty="0" err="1"/>
              <a:t>ἰσχυρίζομαι</a:t>
            </a:r>
            <a:r>
              <a:rPr lang="el-GR" dirty="0"/>
              <a:t>, </a:t>
            </a:r>
            <a:r>
              <a:rPr lang="el-GR" dirty="0" err="1"/>
              <a:t>γνοίη</a:t>
            </a:r>
            <a:r>
              <a:rPr lang="el-GR" dirty="0"/>
              <a:t> δ᾽ </a:t>
            </a:r>
            <a:r>
              <a:rPr lang="el-GR" dirty="0" err="1"/>
              <a:t>ἄν</a:t>
            </a:r>
            <a:r>
              <a:rPr lang="el-GR" dirty="0"/>
              <a:t> τις </a:t>
            </a:r>
            <a:r>
              <a:rPr lang="el-GR" dirty="0" err="1"/>
              <a:t>καὶ</a:t>
            </a:r>
            <a:r>
              <a:rPr lang="el-GR" dirty="0"/>
              <a:t> </a:t>
            </a:r>
            <a:r>
              <a:rPr lang="el-GR" dirty="0" err="1"/>
              <a:t>αὐτῷ</a:t>
            </a:r>
            <a:r>
              <a:rPr lang="el-GR" dirty="0"/>
              <a:t> </a:t>
            </a:r>
            <a:r>
              <a:rPr lang="el-GR" dirty="0" err="1"/>
              <a:t>τούτῳ</a:t>
            </a:r>
            <a:r>
              <a:rPr lang="el-GR" dirty="0"/>
              <a:t>· </a:t>
            </a:r>
            <a:r>
              <a:rPr lang="el-GR" dirty="0" err="1"/>
              <a:t>παῖδες</a:t>
            </a:r>
            <a:r>
              <a:rPr lang="el-GR" dirty="0"/>
              <a:t> </a:t>
            </a:r>
            <a:r>
              <a:rPr lang="el-GR" dirty="0" err="1"/>
              <a:t>γὰρ</a:t>
            </a:r>
            <a:r>
              <a:rPr lang="el-GR" dirty="0"/>
              <a:t> </a:t>
            </a:r>
            <a:r>
              <a:rPr lang="el-GR" dirty="0" err="1"/>
              <a:t>αὐτῷ</a:t>
            </a:r>
            <a:r>
              <a:rPr lang="el-GR" dirty="0"/>
              <a:t> </a:t>
            </a:r>
            <a:r>
              <a:rPr lang="el-GR" dirty="0" err="1"/>
              <a:t>μόνῳ</a:t>
            </a:r>
            <a:r>
              <a:rPr lang="el-GR" dirty="0"/>
              <a:t> φαίνονται </a:t>
            </a:r>
            <a:r>
              <a:rPr lang="el-GR" dirty="0" err="1"/>
              <a:t>τῶν</a:t>
            </a:r>
            <a:r>
              <a:rPr lang="el-GR" dirty="0"/>
              <a:t> γνησίων </a:t>
            </a:r>
            <a:r>
              <a:rPr lang="el-GR" dirty="0" err="1"/>
              <a:t>ἀδελφῶν</a:t>
            </a:r>
            <a:r>
              <a:rPr lang="el-GR" dirty="0"/>
              <a:t> γενόμενοι, </a:t>
            </a:r>
            <a:r>
              <a:rPr lang="el-GR" dirty="0" err="1"/>
              <a:t>ὡς</a:t>
            </a:r>
            <a:r>
              <a:rPr lang="el-GR" dirty="0"/>
              <a:t> ὅ τε </a:t>
            </a:r>
            <a:r>
              <a:rPr lang="el-GR" dirty="0" err="1"/>
              <a:t>βωμὸς</a:t>
            </a:r>
            <a:r>
              <a:rPr lang="el-GR" dirty="0"/>
              <a:t> σημαίνει </a:t>
            </a:r>
            <a:r>
              <a:rPr lang="el-GR" dirty="0" err="1"/>
              <a:t>καὶ</a:t>
            </a:r>
            <a:r>
              <a:rPr lang="el-GR" dirty="0"/>
              <a:t> ἡ στήλη </a:t>
            </a:r>
            <a:r>
              <a:rPr lang="el-GR" dirty="0" err="1"/>
              <a:t>περὶ</a:t>
            </a:r>
            <a:r>
              <a:rPr lang="el-GR" dirty="0"/>
              <a:t> </a:t>
            </a:r>
            <a:r>
              <a:rPr lang="el-GR" dirty="0" err="1"/>
              <a:t>τῆς</a:t>
            </a:r>
            <a:r>
              <a:rPr lang="el-GR" dirty="0"/>
              <a:t> </a:t>
            </a:r>
            <a:r>
              <a:rPr lang="el-GR" dirty="0" err="1"/>
              <a:t>τῶν</a:t>
            </a:r>
            <a:r>
              <a:rPr lang="el-GR" dirty="0"/>
              <a:t> τυράννων </a:t>
            </a:r>
            <a:r>
              <a:rPr lang="el-GR" dirty="0" err="1"/>
              <a:t>ἀδικίας</a:t>
            </a:r>
            <a:r>
              <a:rPr lang="el-GR" dirty="0"/>
              <a:t> ἡ </a:t>
            </a:r>
            <a:r>
              <a:rPr lang="el-GR" dirty="0" err="1"/>
              <a:t>ἐν</a:t>
            </a:r>
            <a:r>
              <a:rPr lang="el-GR" dirty="0"/>
              <a:t> </a:t>
            </a:r>
            <a:r>
              <a:rPr lang="el-GR" dirty="0" err="1"/>
              <a:t>τῇ</a:t>
            </a:r>
            <a:r>
              <a:rPr lang="el-GR" dirty="0"/>
              <a:t> </a:t>
            </a:r>
            <a:r>
              <a:rPr lang="el-GR" dirty="0" err="1"/>
              <a:t>Ἀθηναίων</a:t>
            </a:r>
            <a:r>
              <a:rPr lang="el-GR" dirty="0"/>
              <a:t> </a:t>
            </a:r>
            <a:r>
              <a:rPr lang="el-GR" dirty="0" err="1"/>
              <a:t>ἀκροπόλει</a:t>
            </a:r>
            <a:r>
              <a:rPr lang="el-GR" dirty="0"/>
              <a:t> </a:t>
            </a:r>
            <a:r>
              <a:rPr lang="el-GR" dirty="0" err="1"/>
              <a:t>σταθεῖσα</a:t>
            </a:r>
            <a:r>
              <a:rPr lang="el-GR" dirty="0"/>
              <a:t>, </a:t>
            </a:r>
            <a:r>
              <a:rPr lang="el-GR" dirty="0" err="1"/>
              <a:t>ἐν</a:t>
            </a:r>
            <a:r>
              <a:rPr lang="el-GR" dirty="0"/>
              <a:t> ᾗ </a:t>
            </a:r>
            <a:r>
              <a:rPr lang="el-GR" dirty="0" err="1"/>
              <a:t>Θεσσαλοῦ</a:t>
            </a:r>
            <a:r>
              <a:rPr lang="el-GR" dirty="0"/>
              <a:t> </a:t>
            </a:r>
            <a:r>
              <a:rPr lang="el-GR" dirty="0" err="1"/>
              <a:t>μὲν</a:t>
            </a:r>
            <a:r>
              <a:rPr lang="el-GR" dirty="0"/>
              <a:t> </a:t>
            </a:r>
            <a:r>
              <a:rPr lang="el-GR" dirty="0" err="1"/>
              <a:t>οὐδ</a:t>
            </a:r>
            <a:r>
              <a:rPr lang="el-GR" dirty="0"/>
              <a:t>᾽ </a:t>
            </a:r>
            <a:r>
              <a:rPr lang="el-GR" dirty="0" err="1"/>
              <a:t>Ἱππάρχου</a:t>
            </a:r>
            <a:r>
              <a:rPr lang="el-GR" dirty="0"/>
              <a:t> </a:t>
            </a:r>
            <a:r>
              <a:rPr lang="el-GR" dirty="0" err="1"/>
              <a:t>οὐδεὶς</a:t>
            </a:r>
            <a:r>
              <a:rPr lang="el-GR" dirty="0"/>
              <a:t> </a:t>
            </a:r>
            <a:r>
              <a:rPr lang="el-GR" dirty="0" err="1"/>
              <a:t>παῖς</a:t>
            </a:r>
            <a:r>
              <a:rPr lang="el-GR" dirty="0"/>
              <a:t> </a:t>
            </a:r>
            <a:r>
              <a:rPr lang="el-GR" dirty="0" err="1"/>
              <a:t>γέγραπται</a:t>
            </a:r>
            <a:r>
              <a:rPr lang="el-GR" dirty="0"/>
              <a:t>, </a:t>
            </a:r>
            <a:r>
              <a:rPr lang="el-GR" dirty="0" err="1"/>
              <a:t>Ἱππίου</a:t>
            </a:r>
            <a:r>
              <a:rPr lang="el-GR" dirty="0"/>
              <a:t> </a:t>
            </a:r>
            <a:r>
              <a:rPr lang="el-GR" dirty="0" err="1"/>
              <a:t>δὲ</a:t>
            </a:r>
            <a:r>
              <a:rPr lang="el-GR" dirty="0"/>
              <a:t> πέντε, </a:t>
            </a:r>
            <a:r>
              <a:rPr lang="el-GR" dirty="0" err="1"/>
              <a:t>οἳ</a:t>
            </a:r>
            <a:r>
              <a:rPr lang="el-GR" dirty="0"/>
              <a:t> </a:t>
            </a:r>
            <a:r>
              <a:rPr lang="el-GR" dirty="0" err="1"/>
              <a:t>αὐτῷ</a:t>
            </a:r>
            <a:r>
              <a:rPr lang="el-GR" dirty="0"/>
              <a:t> </a:t>
            </a:r>
            <a:r>
              <a:rPr lang="el-GR" dirty="0" err="1"/>
              <a:t>ἐκ</a:t>
            </a:r>
            <a:r>
              <a:rPr lang="el-GR" dirty="0"/>
              <a:t> </a:t>
            </a:r>
            <a:r>
              <a:rPr lang="el-GR" dirty="0" err="1"/>
              <a:t>Μυρρίνης</a:t>
            </a:r>
            <a:r>
              <a:rPr lang="el-GR" dirty="0"/>
              <a:t> </a:t>
            </a:r>
            <a:r>
              <a:rPr lang="el-GR" dirty="0" err="1"/>
              <a:t>τῆς</a:t>
            </a:r>
            <a:r>
              <a:rPr lang="el-GR" dirty="0"/>
              <a:t> </a:t>
            </a:r>
            <a:r>
              <a:rPr lang="el-GR" dirty="0" err="1"/>
              <a:t>Καλλίου</a:t>
            </a:r>
            <a:r>
              <a:rPr lang="el-GR" dirty="0"/>
              <a:t> </a:t>
            </a:r>
            <a:r>
              <a:rPr lang="el-GR" dirty="0" err="1"/>
              <a:t>τοῦ</a:t>
            </a:r>
            <a:r>
              <a:rPr lang="el-GR" dirty="0"/>
              <a:t> </a:t>
            </a:r>
            <a:r>
              <a:rPr lang="el-GR" dirty="0" err="1"/>
              <a:t>Ὑπεροχίδου</a:t>
            </a:r>
            <a:r>
              <a:rPr lang="el-GR" dirty="0"/>
              <a:t> </a:t>
            </a:r>
            <a:r>
              <a:rPr lang="el-GR" dirty="0" err="1"/>
              <a:t>θυγατρὸς</a:t>
            </a:r>
            <a:r>
              <a:rPr lang="el-GR" dirty="0"/>
              <a:t> </a:t>
            </a:r>
            <a:r>
              <a:rPr lang="el-GR" dirty="0" err="1"/>
              <a:t>ἐγένοντο</a:t>
            </a:r>
            <a:r>
              <a:rPr lang="el-GR" dirty="0"/>
              <a:t>· </a:t>
            </a:r>
            <a:r>
              <a:rPr lang="el-GR" u="sng" dirty="0" err="1"/>
              <a:t>εἰκὸς</a:t>
            </a:r>
            <a:r>
              <a:rPr lang="el-GR" dirty="0"/>
              <a:t> </a:t>
            </a:r>
            <a:r>
              <a:rPr lang="el-GR" dirty="0" err="1"/>
              <a:t>γὰρ</a:t>
            </a:r>
            <a:r>
              <a:rPr lang="el-GR" dirty="0"/>
              <a:t> </a:t>
            </a:r>
            <a:r>
              <a:rPr lang="el-GR" dirty="0" err="1"/>
              <a:t>ἦν</a:t>
            </a:r>
            <a:r>
              <a:rPr lang="el-GR" dirty="0"/>
              <a:t> </a:t>
            </a:r>
            <a:r>
              <a:rPr lang="el-GR" dirty="0" err="1"/>
              <a:t>τὸν</a:t>
            </a:r>
            <a:r>
              <a:rPr lang="el-GR" dirty="0"/>
              <a:t> </a:t>
            </a:r>
            <a:r>
              <a:rPr lang="el-GR" dirty="0" err="1"/>
              <a:t>πρεσβύτατον</a:t>
            </a:r>
            <a:r>
              <a:rPr lang="el-GR" dirty="0"/>
              <a:t> </a:t>
            </a:r>
            <a:r>
              <a:rPr lang="el-GR" dirty="0" err="1"/>
              <a:t>πρῶτον</a:t>
            </a:r>
            <a:r>
              <a:rPr lang="el-GR" dirty="0"/>
              <a:t> </a:t>
            </a:r>
            <a:r>
              <a:rPr lang="el-GR" dirty="0" err="1"/>
              <a:t>γῆμαι</a:t>
            </a:r>
            <a:r>
              <a:rPr lang="el-GR" dirty="0"/>
              <a:t> ( 6.55.1 Ότι ο Ιππίας ήταν ο πρωτότοκος γιος του Πεισιστράτου και πήρε την εξουσία το υποστηρίζω επειδή το ξέρω από την προφορική παράδοση καλύτερα από άλλους, αλλά μπορεί κανείς να το συμπεράνει και από τα ακόλουθα. Από όλους τους γνήσιους αδελφούς του, ήταν ο μόνος που είχε παιδιά, όπως προκύπτει και από την επιγραφή του βωμού και από την στήλη που στήθηκε στην Ακρόπολη για τις παρανομίες των τυράννων, όπου δεν αναφέρεται κανένας γιος ούτε του Θεσσαλού ούτε του Ιππάρχου, ενώ αναφέρονται πέντε γιοι του Ιππία που τους γέννησε η Μυρσίνη του </a:t>
            </a:r>
            <a:r>
              <a:rPr lang="el-GR" dirty="0" err="1"/>
              <a:t>Καλλίου</a:t>
            </a:r>
            <a:r>
              <a:rPr lang="el-GR" dirty="0"/>
              <a:t>, γιου του </a:t>
            </a:r>
            <a:r>
              <a:rPr lang="el-GR" dirty="0" err="1"/>
              <a:t>Υπεροχίδου</a:t>
            </a:r>
            <a:r>
              <a:rPr lang="el-GR" dirty="0"/>
              <a:t>. Ήταν φυσικό ο πρωτότοκος να παντρευτεί πρώτος )</a:t>
            </a:r>
          </a:p>
          <a:p>
            <a:pPr algn="just"/>
            <a:endParaRPr lang="el-GR" dirty="0"/>
          </a:p>
          <a:p>
            <a:pPr algn="just"/>
            <a:r>
              <a:rPr lang="el-GR" dirty="0" err="1"/>
              <a:t>Εἱκότα</a:t>
            </a:r>
            <a:r>
              <a:rPr lang="el-GR" dirty="0"/>
              <a:t> </a:t>
            </a:r>
            <a:r>
              <a:rPr lang="el-GR" b="1" dirty="0">
                <a:sym typeface="Wingdings" panose="05000000000000000000" pitchFamily="2" charset="2"/>
              </a:rPr>
              <a:t> εύλογα συμπεράσματα</a:t>
            </a:r>
            <a:endParaRPr lang="el-GR" b="1" dirty="0"/>
          </a:p>
          <a:p>
            <a:pPr algn="just"/>
            <a:endParaRPr lang="el-GR" dirty="0"/>
          </a:p>
          <a:p>
            <a:pPr algn="just"/>
            <a:endParaRPr lang="el-GR" dirty="0"/>
          </a:p>
          <a:p>
            <a:pPr algn="just"/>
            <a:r>
              <a:rPr lang="el-GR" dirty="0"/>
              <a:t>Θουκυδίδης: </a:t>
            </a:r>
            <a:r>
              <a:rPr lang="el-GR" u="sng" dirty="0"/>
              <a:t>επικρίνει τις μεθόδους προσέγγισης της αλήθειας εκ μέρους των ποιητών και των λογογράφων.</a:t>
            </a:r>
          </a:p>
          <a:p>
            <a:pPr algn="just"/>
            <a:endParaRPr lang="el-GR" dirty="0"/>
          </a:p>
          <a:p>
            <a:pPr marL="285750" indent="-285750" algn="just">
              <a:buFont typeface="Courier New" panose="02070309020205020404" pitchFamily="49" charset="0"/>
              <a:buChar char="o"/>
            </a:pPr>
            <a:r>
              <a:rPr lang="el-GR" dirty="0"/>
              <a:t>Ποιητές → </a:t>
            </a:r>
            <a:r>
              <a:rPr lang="el-GR" i="1" dirty="0" err="1"/>
              <a:t>ὡς</a:t>
            </a:r>
            <a:r>
              <a:rPr lang="el-GR" i="1" dirty="0"/>
              <a:t> </a:t>
            </a:r>
            <a:r>
              <a:rPr lang="el-GR" i="1" dirty="0" err="1"/>
              <a:t>ποιηταὶ</a:t>
            </a:r>
            <a:r>
              <a:rPr lang="el-GR" i="1" dirty="0"/>
              <a:t> </a:t>
            </a:r>
            <a:r>
              <a:rPr lang="el-GR" i="1" dirty="0" err="1"/>
              <a:t>ὑμνήκασι</a:t>
            </a:r>
            <a:r>
              <a:rPr lang="el-GR" i="1" dirty="0"/>
              <a:t> </a:t>
            </a:r>
            <a:r>
              <a:rPr lang="el-GR" i="1" dirty="0" err="1"/>
              <a:t>περὶ</a:t>
            </a:r>
            <a:r>
              <a:rPr lang="el-GR" i="1" dirty="0"/>
              <a:t> </a:t>
            </a:r>
            <a:r>
              <a:rPr lang="el-GR" i="1" dirty="0" err="1"/>
              <a:t>αὐτῶν</a:t>
            </a:r>
            <a:r>
              <a:rPr lang="el-GR" i="1" dirty="0"/>
              <a:t> </a:t>
            </a:r>
            <a:r>
              <a:rPr lang="el-GR" i="1" dirty="0" err="1"/>
              <a:t>ἐπὶ</a:t>
            </a:r>
            <a:r>
              <a:rPr lang="el-GR" i="1" dirty="0"/>
              <a:t> </a:t>
            </a:r>
            <a:r>
              <a:rPr lang="el-GR" i="1" dirty="0" err="1"/>
              <a:t>τὸ</a:t>
            </a:r>
            <a:r>
              <a:rPr lang="el-GR" i="1" dirty="0"/>
              <a:t> </a:t>
            </a:r>
            <a:r>
              <a:rPr lang="el-GR" i="1" dirty="0" err="1"/>
              <a:t>μεῖζον</a:t>
            </a:r>
            <a:r>
              <a:rPr lang="el-GR" i="1" dirty="0"/>
              <a:t> </a:t>
            </a:r>
            <a:r>
              <a:rPr lang="el-GR" i="1" dirty="0" err="1"/>
              <a:t>κοσμοῦντες</a:t>
            </a:r>
            <a:r>
              <a:rPr lang="el-GR" i="1" dirty="0"/>
              <a:t> </a:t>
            </a:r>
            <a:r>
              <a:rPr lang="el-GR" dirty="0"/>
              <a:t>( μτφ. «στολίζουν και μεγαλοποιούν τα όσα υμνούν» ).</a:t>
            </a:r>
          </a:p>
          <a:p>
            <a:pPr algn="just"/>
            <a:endParaRPr lang="el-GR" dirty="0"/>
          </a:p>
          <a:p>
            <a:pPr marL="285750" indent="-285750" algn="just">
              <a:buFont typeface="Courier New" panose="02070309020205020404" pitchFamily="49" charset="0"/>
              <a:buChar char="o"/>
            </a:pPr>
            <a:r>
              <a:rPr lang="el-GR" dirty="0"/>
              <a:t>Λογογράφοι → </a:t>
            </a:r>
            <a:r>
              <a:rPr lang="el-GR" dirty="0" err="1"/>
              <a:t>ὡς</a:t>
            </a:r>
            <a:r>
              <a:rPr lang="el-GR" dirty="0"/>
              <a:t> </a:t>
            </a:r>
            <a:r>
              <a:rPr lang="el-GR" dirty="0" err="1"/>
              <a:t>λογογράφοι</a:t>
            </a:r>
            <a:r>
              <a:rPr lang="el-GR" dirty="0"/>
              <a:t> </a:t>
            </a:r>
            <a:r>
              <a:rPr lang="el-GR" u="sng" dirty="0" err="1"/>
              <a:t>ξυνέθεσαν</a:t>
            </a:r>
            <a:r>
              <a:rPr lang="el-GR" u="sng" dirty="0"/>
              <a:t> </a:t>
            </a:r>
            <a:r>
              <a:rPr lang="el-GR" u="sng" dirty="0" err="1"/>
              <a:t>ἐπὶ</a:t>
            </a:r>
            <a:r>
              <a:rPr lang="el-GR" u="sng" dirty="0"/>
              <a:t> </a:t>
            </a:r>
            <a:r>
              <a:rPr lang="el-GR" u="sng" dirty="0" err="1"/>
              <a:t>τὸ</a:t>
            </a:r>
            <a:r>
              <a:rPr lang="el-GR" u="sng" dirty="0"/>
              <a:t> </a:t>
            </a:r>
            <a:r>
              <a:rPr lang="el-GR" u="sng" dirty="0" err="1"/>
              <a:t>προσαγωγότερον</a:t>
            </a:r>
            <a:r>
              <a:rPr lang="el-GR" u="sng" dirty="0"/>
              <a:t> </a:t>
            </a:r>
            <a:r>
              <a:rPr lang="el-GR" u="sng" dirty="0" err="1"/>
              <a:t>τῇ</a:t>
            </a:r>
            <a:r>
              <a:rPr lang="el-GR" u="sng" dirty="0"/>
              <a:t> </a:t>
            </a:r>
            <a:r>
              <a:rPr lang="el-GR" u="sng" dirty="0" err="1"/>
              <a:t>ἀκροάσει</a:t>
            </a:r>
            <a:r>
              <a:rPr lang="el-GR" dirty="0"/>
              <a:t> ἢ </a:t>
            </a:r>
            <a:r>
              <a:rPr lang="el-GR" dirty="0" err="1"/>
              <a:t>ἀληθέστερον</a:t>
            </a:r>
            <a:r>
              <a:rPr lang="el-GR" dirty="0"/>
              <a:t>, </a:t>
            </a:r>
            <a:r>
              <a:rPr lang="el-GR" dirty="0" err="1"/>
              <a:t>ὄντα</a:t>
            </a:r>
            <a:r>
              <a:rPr lang="el-GR" dirty="0"/>
              <a:t> </a:t>
            </a:r>
            <a:r>
              <a:rPr lang="el-GR" dirty="0" err="1"/>
              <a:t>ἀνεξέλεγκτα</a:t>
            </a:r>
            <a:r>
              <a:rPr lang="el-GR" dirty="0"/>
              <a:t> </a:t>
            </a:r>
            <a:r>
              <a:rPr lang="el-GR" dirty="0" err="1"/>
              <a:t>καὶ</a:t>
            </a:r>
            <a:r>
              <a:rPr lang="el-GR" dirty="0"/>
              <a:t> </a:t>
            </a:r>
            <a:r>
              <a:rPr lang="el-GR" dirty="0" err="1"/>
              <a:t>τὰ</a:t>
            </a:r>
            <a:r>
              <a:rPr lang="el-GR" dirty="0"/>
              <a:t> </a:t>
            </a:r>
            <a:r>
              <a:rPr lang="el-GR" dirty="0" err="1"/>
              <a:t>πολλὰ</a:t>
            </a:r>
            <a:r>
              <a:rPr lang="el-GR" dirty="0"/>
              <a:t> </a:t>
            </a:r>
            <a:r>
              <a:rPr lang="el-GR" dirty="0" err="1"/>
              <a:t>ὑπὸ</a:t>
            </a:r>
            <a:r>
              <a:rPr lang="el-GR" dirty="0"/>
              <a:t> </a:t>
            </a:r>
            <a:r>
              <a:rPr lang="el-GR" dirty="0" err="1"/>
              <a:t>χρόνου</a:t>
            </a:r>
            <a:r>
              <a:rPr lang="el-GR" dirty="0"/>
              <a:t> </a:t>
            </a:r>
            <a:r>
              <a:rPr lang="el-GR" dirty="0" err="1"/>
              <a:t>αὐτῶν</a:t>
            </a:r>
            <a:r>
              <a:rPr lang="el-GR" dirty="0"/>
              <a:t> </a:t>
            </a:r>
            <a:r>
              <a:rPr lang="el-GR" dirty="0" err="1"/>
              <a:t>ἀπίστως</a:t>
            </a:r>
            <a:r>
              <a:rPr lang="el-GR" dirty="0"/>
              <a:t> </a:t>
            </a:r>
            <a:r>
              <a:rPr lang="el-GR" u="sng" dirty="0" err="1"/>
              <a:t>ἐπὶ</a:t>
            </a:r>
            <a:r>
              <a:rPr lang="el-GR" u="sng" dirty="0"/>
              <a:t> </a:t>
            </a:r>
            <a:r>
              <a:rPr lang="el-GR" u="sng" dirty="0" err="1"/>
              <a:t>τὸ</a:t>
            </a:r>
            <a:r>
              <a:rPr lang="el-GR" u="sng" dirty="0"/>
              <a:t> </a:t>
            </a:r>
            <a:r>
              <a:rPr lang="el-GR" u="sng" dirty="0" err="1"/>
              <a:t>μυθῶδες</a:t>
            </a:r>
            <a:r>
              <a:rPr lang="el-GR" u="sng" dirty="0"/>
              <a:t> </a:t>
            </a:r>
            <a:r>
              <a:rPr lang="el-GR" u="sng" dirty="0" err="1"/>
              <a:t>ἐκνενικηκότα</a:t>
            </a:r>
            <a:r>
              <a:rPr lang="el-GR" u="sng" dirty="0"/>
              <a:t> </a:t>
            </a:r>
            <a:r>
              <a:rPr lang="el-GR" dirty="0"/>
              <a:t>(  συγκολλούν τα γεγονότα με σκοπό να τα κάνουν πιο ευχάριστα στους ακροατές παρά αληθινά, χωρίς να τα ελέγξουν, αφού μάλιστα τα περισσότερα έχουν καταντήσει από το πέρασμα του καιρού να επικρατήσουν σαν απίστευτοι μύθοι )</a:t>
            </a:r>
          </a:p>
          <a:p>
            <a:endParaRPr lang="el-GR" dirty="0"/>
          </a:p>
          <a:p>
            <a:endParaRPr lang="el-GR" dirty="0"/>
          </a:p>
        </p:txBody>
      </p:sp>
    </p:spTree>
    <p:extLst>
      <p:ext uri="{BB962C8B-B14F-4D97-AF65-F5344CB8AC3E}">
        <p14:creationId xmlns:p14="http://schemas.microsoft.com/office/powerpoint/2010/main" val="1322227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F714A8-8F93-C482-620E-3124DD3C1FB6}"/>
              </a:ext>
            </a:extLst>
          </p:cNvPr>
          <p:cNvSpPr txBox="1"/>
          <p:nvPr/>
        </p:nvSpPr>
        <p:spPr>
          <a:xfrm>
            <a:off x="0" y="-2177838"/>
            <a:ext cx="12378613" cy="9233297"/>
          </a:xfrm>
          <a:prstGeom prst="rect">
            <a:avLst/>
          </a:prstGeom>
          <a:noFill/>
        </p:spPr>
        <p:txBody>
          <a:bodyPr wrap="square">
            <a:spAutoFit/>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pPr algn="ctr"/>
            <a:r>
              <a:rPr lang="el-GR" b="1" dirty="0"/>
              <a:t>3) Μύθος και ιστοριογραφία</a:t>
            </a:r>
          </a:p>
          <a:p>
            <a:endParaRPr lang="el-GR" dirty="0"/>
          </a:p>
          <a:p>
            <a:r>
              <a:rPr lang="el-GR" i="1" dirty="0"/>
              <a:t>Κριτική στους μύθους </a:t>
            </a:r>
            <a:r>
              <a:rPr lang="el-GR" dirty="0"/>
              <a:t>→ συνυφασμένη με γέννηση ιστοριογραφίας.</a:t>
            </a:r>
          </a:p>
          <a:p>
            <a:endParaRPr lang="el-GR" dirty="0"/>
          </a:p>
          <a:p>
            <a:r>
              <a:rPr lang="el-GR" dirty="0"/>
              <a:t>Προσοχή: οι ιστορικοί δεν απορρίπτουν πλήρως τους μύθους. Αυτό που αλλάζει είναι η στάση του εκάστοτε ιστορικού απέναντι στους μύθους.</a:t>
            </a:r>
          </a:p>
          <a:p>
            <a:endParaRPr lang="el-GR" dirty="0"/>
          </a:p>
          <a:p>
            <a:r>
              <a:rPr lang="el-GR" dirty="0"/>
              <a:t>Μύθος → έχει ιστορικό πυρήνα.</a:t>
            </a:r>
          </a:p>
          <a:p>
            <a:endParaRPr lang="el-GR" dirty="0"/>
          </a:p>
          <a:p>
            <a:endParaRPr lang="el-GR" dirty="0"/>
          </a:p>
          <a:p>
            <a:r>
              <a:rPr lang="el-GR" dirty="0"/>
              <a:t>Εκαταίος ο </a:t>
            </a:r>
            <a:r>
              <a:rPr lang="el-GR" dirty="0" err="1"/>
              <a:t>Μιλήσιος</a:t>
            </a:r>
            <a:r>
              <a:rPr lang="el-GR" dirty="0"/>
              <a:t>:</a:t>
            </a:r>
          </a:p>
          <a:p>
            <a:endParaRPr lang="el-GR" dirty="0"/>
          </a:p>
          <a:p>
            <a:pPr marL="285750" indent="-285750">
              <a:buFont typeface="Wingdings" panose="05000000000000000000" pitchFamily="2" charset="2"/>
              <a:buChar char="Ø"/>
            </a:pPr>
            <a:r>
              <a:rPr lang="el-GR" dirty="0"/>
              <a:t>αν και ασκεί κριτική στους  λόγους ( μύθους ), </a:t>
            </a:r>
            <a:r>
              <a:rPr lang="el-GR" u="sng" dirty="0"/>
              <a:t>η μέθοδός του δεν μπορεί να μετατρέψει τον μύθο σε ιστορία</a:t>
            </a:r>
            <a:r>
              <a:rPr lang="el-GR" dirty="0"/>
              <a:t>.</a:t>
            </a:r>
          </a:p>
          <a:p>
            <a:endParaRPr lang="el-GR" dirty="0"/>
          </a:p>
          <a:p>
            <a:pPr marL="285750" indent="-285750">
              <a:buFont typeface="Wingdings" panose="05000000000000000000" pitchFamily="2" charset="2"/>
              <a:buChar char="Ø"/>
            </a:pPr>
            <a:r>
              <a:rPr lang="el-GR" dirty="0"/>
              <a:t>απομακρύνει από την καθημερινότητα του ανθρώπου ότι φαινομενικά αντίκειται σε αυτή.</a:t>
            </a:r>
          </a:p>
          <a:p>
            <a:endParaRPr lang="el-GR" dirty="0"/>
          </a:p>
          <a:p>
            <a:pPr marL="285750" indent="-285750">
              <a:buFont typeface="Wingdings" panose="05000000000000000000" pitchFamily="2" charset="2"/>
              <a:buChar char="Ø"/>
            </a:pPr>
            <a:r>
              <a:rPr lang="el-GR" dirty="0"/>
              <a:t>δεν προσπαθεί συστηματικά να </a:t>
            </a:r>
            <a:r>
              <a:rPr lang="el-GR" dirty="0" err="1"/>
              <a:t>εξορθολογίζει</a:t>
            </a:r>
            <a:r>
              <a:rPr lang="el-GR" dirty="0"/>
              <a:t> τον μύθο:</a:t>
            </a:r>
          </a:p>
          <a:p>
            <a:endParaRPr lang="el-GR" dirty="0"/>
          </a:p>
          <a:p>
            <a:r>
              <a:rPr lang="el-GR" i="1" dirty="0" err="1"/>
              <a:t>Ὀρεσθεὺς</a:t>
            </a:r>
            <a:r>
              <a:rPr lang="el-GR" i="1" dirty="0"/>
              <a:t> ὁ Δευκαλίωνος </a:t>
            </a:r>
            <a:r>
              <a:rPr lang="el-GR" i="1" dirty="0" err="1"/>
              <a:t>ἦλθεν</a:t>
            </a:r>
            <a:r>
              <a:rPr lang="el-GR" i="1" dirty="0"/>
              <a:t> </a:t>
            </a:r>
            <a:r>
              <a:rPr lang="el-GR" i="1" dirty="0" err="1"/>
              <a:t>εἰς</a:t>
            </a:r>
            <a:r>
              <a:rPr lang="el-GR" i="1" dirty="0"/>
              <a:t> </a:t>
            </a:r>
            <a:r>
              <a:rPr lang="el-GR" i="1" dirty="0" err="1"/>
              <a:t>Αἰτωλίαν</a:t>
            </a:r>
            <a:r>
              <a:rPr lang="el-GR" i="1" dirty="0"/>
              <a:t> </a:t>
            </a:r>
            <a:r>
              <a:rPr lang="el-GR" i="1" dirty="0" err="1"/>
              <a:t>ἐπὶ</a:t>
            </a:r>
            <a:r>
              <a:rPr lang="el-GR" i="1" dirty="0"/>
              <a:t> </a:t>
            </a:r>
            <a:r>
              <a:rPr lang="el-GR" i="1" dirty="0" err="1"/>
              <a:t>βασιλείᾳ</a:t>
            </a:r>
            <a:r>
              <a:rPr lang="el-GR" i="1" dirty="0"/>
              <a:t>, </a:t>
            </a:r>
            <a:r>
              <a:rPr lang="el-GR" i="1" dirty="0" err="1"/>
              <a:t>καὶ</a:t>
            </a:r>
            <a:r>
              <a:rPr lang="el-GR" i="1" dirty="0"/>
              <a:t> </a:t>
            </a:r>
            <a:r>
              <a:rPr lang="el-GR" i="1" dirty="0" err="1"/>
              <a:t>κύων</a:t>
            </a:r>
            <a:r>
              <a:rPr lang="el-GR" i="1" dirty="0"/>
              <a:t> </a:t>
            </a:r>
            <a:r>
              <a:rPr lang="el-GR" i="1" dirty="0" err="1"/>
              <a:t>αὐτοῦ</a:t>
            </a:r>
            <a:r>
              <a:rPr lang="el-GR" i="1" dirty="0"/>
              <a:t> στέλεχος </a:t>
            </a:r>
            <a:r>
              <a:rPr lang="el-GR" i="1" dirty="0" err="1"/>
              <a:t>ἔτεκε</a:t>
            </a:r>
            <a:r>
              <a:rPr lang="el-GR" i="1" dirty="0"/>
              <a:t>, </a:t>
            </a:r>
            <a:r>
              <a:rPr lang="el-GR" i="1" dirty="0" err="1"/>
              <a:t>καὶ</a:t>
            </a:r>
            <a:r>
              <a:rPr lang="el-GR" i="1" dirty="0"/>
              <a:t> </a:t>
            </a:r>
            <a:r>
              <a:rPr lang="el-GR" i="1" dirty="0" err="1"/>
              <a:t>ὃς</a:t>
            </a:r>
            <a:r>
              <a:rPr lang="el-GR" i="1" dirty="0"/>
              <a:t> </a:t>
            </a:r>
            <a:r>
              <a:rPr lang="el-GR" i="1" dirty="0" err="1"/>
              <a:t>ἐκέλευσεν</a:t>
            </a:r>
            <a:r>
              <a:rPr lang="el-GR" i="1" dirty="0"/>
              <a:t> </a:t>
            </a:r>
            <a:r>
              <a:rPr lang="el-GR" i="1" dirty="0" err="1"/>
              <a:t>αὐτὸ</a:t>
            </a:r>
            <a:r>
              <a:rPr lang="el-GR" i="1" dirty="0"/>
              <a:t> </a:t>
            </a:r>
            <a:r>
              <a:rPr lang="el-GR" i="1" dirty="0" err="1"/>
              <a:t>κατορυχθῆναι</a:t>
            </a:r>
            <a:r>
              <a:rPr lang="el-GR" i="1" dirty="0"/>
              <a:t>, </a:t>
            </a:r>
            <a:r>
              <a:rPr lang="el-GR" i="1" dirty="0" err="1"/>
              <a:t>καὶ</a:t>
            </a:r>
            <a:r>
              <a:rPr lang="el-GR" i="1" dirty="0"/>
              <a:t> </a:t>
            </a:r>
            <a:r>
              <a:rPr lang="el-GR" i="1" dirty="0" err="1"/>
              <a:t>ἐξ</a:t>
            </a:r>
            <a:r>
              <a:rPr lang="el-GR" i="1" dirty="0"/>
              <a:t> </a:t>
            </a:r>
            <a:r>
              <a:rPr lang="el-GR" i="1" dirty="0" err="1"/>
              <a:t>αὐτοῦ</a:t>
            </a:r>
            <a:r>
              <a:rPr lang="el-GR" i="1" dirty="0"/>
              <a:t> </a:t>
            </a:r>
            <a:r>
              <a:rPr lang="el-GR" i="1" dirty="0" err="1"/>
              <a:t>ἔφυ</a:t>
            </a:r>
            <a:r>
              <a:rPr lang="el-GR" i="1" dirty="0"/>
              <a:t> </a:t>
            </a:r>
            <a:r>
              <a:rPr lang="el-GR" i="1" dirty="0" err="1"/>
              <a:t>ἄμπελος</a:t>
            </a:r>
            <a:r>
              <a:rPr lang="el-GR" i="1" dirty="0"/>
              <a:t> </a:t>
            </a:r>
            <a:r>
              <a:rPr lang="el-GR" i="1" dirty="0" err="1"/>
              <a:t>πολυστάφυλος</a:t>
            </a:r>
            <a:r>
              <a:rPr lang="el-GR" i="1" dirty="0"/>
              <a:t>· </a:t>
            </a:r>
            <a:r>
              <a:rPr lang="el-GR" i="1" dirty="0" err="1"/>
              <a:t>διὸ</a:t>
            </a:r>
            <a:r>
              <a:rPr lang="el-GR" i="1" dirty="0"/>
              <a:t> </a:t>
            </a:r>
            <a:r>
              <a:rPr lang="el-GR" i="1" dirty="0" err="1"/>
              <a:t>καὶ</a:t>
            </a:r>
            <a:r>
              <a:rPr lang="el-GR" i="1" dirty="0"/>
              <a:t> </a:t>
            </a:r>
            <a:r>
              <a:rPr lang="el-GR" i="1" dirty="0" err="1"/>
              <a:t>τὸν</a:t>
            </a:r>
            <a:r>
              <a:rPr lang="el-GR" i="1" dirty="0"/>
              <a:t> </a:t>
            </a:r>
            <a:r>
              <a:rPr lang="el-GR" i="1" dirty="0" err="1"/>
              <a:t>αὑτοῦ</a:t>
            </a:r>
            <a:r>
              <a:rPr lang="el-GR" i="1" dirty="0"/>
              <a:t> </a:t>
            </a:r>
            <a:r>
              <a:rPr lang="el-GR" i="1" dirty="0" err="1"/>
              <a:t>παῖδα</a:t>
            </a:r>
            <a:r>
              <a:rPr lang="el-GR" i="1" dirty="0"/>
              <a:t> </a:t>
            </a:r>
            <a:r>
              <a:rPr lang="el-GR" i="1" dirty="0" err="1"/>
              <a:t>Φύτιον</a:t>
            </a:r>
            <a:r>
              <a:rPr lang="el-GR" i="1" dirty="0"/>
              <a:t> </a:t>
            </a:r>
            <a:r>
              <a:rPr lang="el-GR" i="1" dirty="0" err="1"/>
              <a:t>ἐκάλεσε</a:t>
            </a:r>
            <a:r>
              <a:rPr lang="el-GR" i="1" dirty="0"/>
              <a:t>. τούτου δ᾽ </a:t>
            </a:r>
            <a:r>
              <a:rPr lang="el-GR" i="1" dirty="0" err="1"/>
              <a:t>Οἰνεὺς</a:t>
            </a:r>
            <a:r>
              <a:rPr lang="el-GR" i="1" dirty="0"/>
              <a:t> </a:t>
            </a:r>
            <a:r>
              <a:rPr lang="el-GR" i="1" dirty="0" err="1"/>
              <a:t>ἐγένετο</a:t>
            </a:r>
            <a:r>
              <a:rPr lang="el-GR" i="1" dirty="0"/>
              <a:t>, </a:t>
            </a:r>
            <a:r>
              <a:rPr lang="el-GR" i="1" dirty="0" err="1"/>
              <a:t>κληθεὶς</a:t>
            </a:r>
            <a:r>
              <a:rPr lang="el-GR" i="1" dirty="0"/>
              <a:t> </a:t>
            </a:r>
            <a:r>
              <a:rPr lang="el-GR" i="1" dirty="0" err="1"/>
              <a:t>ἀπὸ</a:t>
            </a:r>
            <a:r>
              <a:rPr lang="el-GR" i="1" dirty="0"/>
              <a:t> </a:t>
            </a:r>
            <a:r>
              <a:rPr lang="el-GR" i="1" dirty="0" err="1"/>
              <a:t>τῶν</a:t>
            </a:r>
            <a:r>
              <a:rPr lang="el-GR" i="1" dirty="0"/>
              <a:t> </a:t>
            </a:r>
            <a:r>
              <a:rPr lang="el-GR" i="1" dirty="0" err="1"/>
              <a:t>ἀμπέλων</a:t>
            </a:r>
            <a:r>
              <a:rPr lang="el-GR" i="1" dirty="0"/>
              <a:t>. </a:t>
            </a:r>
            <a:r>
              <a:rPr lang="el-GR" i="1" dirty="0" err="1"/>
              <a:t>Οἰνέως</a:t>
            </a:r>
            <a:r>
              <a:rPr lang="el-GR" i="1" dirty="0"/>
              <a:t> δ᾽ </a:t>
            </a:r>
            <a:r>
              <a:rPr lang="el-GR" i="1" dirty="0" err="1"/>
              <a:t>ἐγένετο</a:t>
            </a:r>
            <a:r>
              <a:rPr lang="el-GR" i="1" dirty="0"/>
              <a:t> </a:t>
            </a:r>
            <a:r>
              <a:rPr lang="el-GR" i="1" dirty="0" err="1"/>
              <a:t>Αἰτωλός</a:t>
            </a:r>
            <a:r>
              <a:rPr lang="el-GR" dirty="0"/>
              <a:t> ( μτφ. «Ο </a:t>
            </a:r>
            <a:r>
              <a:rPr lang="el-GR" dirty="0" err="1"/>
              <a:t>Ορεσθέας</a:t>
            </a:r>
            <a:r>
              <a:rPr lang="el-GR" dirty="0"/>
              <a:t>, ο γιος του Δευκαλίωνος, πήγε στην Αιτωλία για να γίνει βασιλιάς, και μια σκύλα του γέννησε ένα ξύλο, και εκείνος είπε να το θάψουν στο χώμα, και από αυτό φύτρωσε κλήμα </a:t>
            </a:r>
            <a:r>
              <a:rPr lang="el-GR" dirty="0" err="1"/>
              <a:t>πολυστάφυλο</a:t>
            </a:r>
            <a:r>
              <a:rPr lang="el-GR" dirty="0"/>
              <a:t>· </a:t>
            </a:r>
            <a:r>
              <a:rPr lang="el-GR" dirty="0" err="1"/>
              <a:t>γι</a:t>
            </a:r>
            <a:r>
              <a:rPr lang="el-GR" dirty="0"/>
              <a:t>᾽ αυτό και τον γιο του τον ονόμασε </a:t>
            </a:r>
            <a:r>
              <a:rPr lang="el-GR" dirty="0" err="1"/>
              <a:t>Φύτιο</a:t>
            </a:r>
            <a:r>
              <a:rPr lang="el-GR" dirty="0"/>
              <a:t>. Από αυτόν γεννήθηκε ο Οινέας, που πήρε το όνομά του από τα κλήματα. Και από τον Οινέα </a:t>
            </a:r>
            <a:r>
              <a:rPr lang="el-GR" dirty="0" err="1"/>
              <a:t>εγεννήθη</a:t>
            </a:r>
            <a:r>
              <a:rPr lang="el-GR" dirty="0"/>
              <a:t> ο Αιτωλός.» )</a:t>
            </a:r>
          </a:p>
        </p:txBody>
      </p:sp>
    </p:spTree>
    <p:extLst>
      <p:ext uri="{BB962C8B-B14F-4D97-AF65-F5344CB8AC3E}">
        <p14:creationId xmlns:p14="http://schemas.microsoft.com/office/powerpoint/2010/main" val="2934410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1">
          <a:gsLst>
            <a:gs pos="9300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0B2D01-8914-D888-CF00-D564B1678C82}"/>
              </a:ext>
            </a:extLst>
          </p:cNvPr>
          <p:cNvSpPr txBox="1"/>
          <p:nvPr/>
        </p:nvSpPr>
        <p:spPr>
          <a:xfrm>
            <a:off x="0" y="-2018645"/>
            <a:ext cx="12192000" cy="8125301"/>
          </a:xfrm>
          <a:prstGeom prst="rect">
            <a:avLst/>
          </a:prstGeom>
          <a:noFill/>
        </p:spPr>
        <p:txBody>
          <a:bodyPr wrap="square">
            <a:spAutoFit/>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r>
              <a:rPr lang="el-GR" dirty="0"/>
              <a:t>Ηρόδοτος:</a:t>
            </a:r>
          </a:p>
          <a:p>
            <a:endParaRPr lang="el-GR" dirty="0"/>
          </a:p>
          <a:p>
            <a:pPr marL="285750" indent="-285750">
              <a:buFont typeface="Wingdings" panose="05000000000000000000" pitchFamily="2" charset="2"/>
              <a:buChar char="§"/>
            </a:pPr>
            <a:r>
              <a:rPr lang="el-GR" u="sng" dirty="0"/>
              <a:t>προσπάθεια </a:t>
            </a:r>
            <a:r>
              <a:rPr lang="el-GR" u="sng" dirty="0" err="1"/>
              <a:t>εξορθολογισμού</a:t>
            </a:r>
            <a:r>
              <a:rPr lang="el-GR" u="sng" dirty="0"/>
              <a:t> μύθων αρπαγής </a:t>
            </a:r>
            <a:r>
              <a:rPr lang="el-GR" dirty="0"/>
              <a:t>την γυναικών μεταξύ Ελλήνων και βαρβάρων ( βλ. προηγούμενες παρουσιάσεις )</a:t>
            </a:r>
          </a:p>
          <a:p>
            <a:endParaRPr lang="el-GR" dirty="0"/>
          </a:p>
          <a:p>
            <a:pPr marL="285750" indent="-285750">
              <a:buFont typeface="Wingdings" panose="05000000000000000000" pitchFamily="2" charset="2"/>
              <a:buChar char="§"/>
            </a:pPr>
            <a:r>
              <a:rPr lang="el-GR" u="sng" dirty="0"/>
              <a:t>αποποίηση κάθε ευθύνης για τους μύθους που μόλις αφηγήθηκε</a:t>
            </a:r>
            <a:r>
              <a:rPr lang="el-GR" dirty="0"/>
              <a:t>. Ξεκαθαρίζει ότι αφετηρία της ιστορίας του αποτελεί το σημείο αναφοράς στον Κροίσο:</a:t>
            </a:r>
          </a:p>
          <a:p>
            <a:endParaRPr lang="el-GR" dirty="0"/>
          </a:p>
          <a:p>
            <a:endParaRPr lang="el-GR" dirty="0"/>
          </a:p>
          <a:p>
            <a:pPr algn="just"/>
            <a:r>
              <a:rPr lang="el-GR" i="1" dirty="0" err="1"/>
              <a:t>ἐγὼ</a:t>
            </a:r>
            <a:r>
              <a:rPr lang="el-GR" i="1" dirty="0"/>
              <a:t> </a:t>
            </a:r>
            <a:r>
              <a:rPr lang="el-GR" i="1" dirty="0" err="1"/>
              <a:t>δὲ</a:t>
            </a:r>
            <a:r>
              <a:rPr lang="el-GR" i="1" dirty="0"/>
              <a:t> </a:t>
            </a:r>
            <a:r>
              <a:rPr lang="el-GR" i="1" dirty="0" err="1"/>
              <a:t>περὶ</a:t>
            </a:r>
            <a:r>
              <a:rPr lang="el-GR" i="1" dirty="0"/>
              <a:t> </a:t>
            </a:r>
            <a:r>
              <a:rPr lang="el-GR" i="1" dirty="0" err="1"/>
              <a:t>μὲν</a:t>
            </a:r>
            <a:r>
              <a:rPr lang="el-GR" i="1" dirty="0"/>
              <a:t> τούτων </a:t>
            </a:r>
            <a:r>
              <a:rPr lang="el-GR" i="1" dirty="0" err="1"/>
              <a:t>οὐκ</a:t>
            </a:r>
            <a:r>
              <a:rPr lang="el-GR" i="1" dirty="0"/>
              <a:t> </a:t>
            </a:r>
            <a:r>
              <a:rPr lang="el-GR" i="1" dirty="0" err="1"/>
              <a:t>ἔρχομαι</a:t>
            </a:r>
            <a:r>
              <a:rPr lang="el-GR" i="1" dirty="0"/>
              <a:t> </a:t>
            </a:r>
            <a:r>
              <a:rPr lang="el-GR" i="1" dirty="0" err="1"/>
              <a:t>ἐρέων</a:t>
            </a:r>
            <a:r>
              <a:rPr lang="el-GR" i="1" dirty="0"/>
              <a:t> </a:t>
            </a:r>
            <a:r>
              <a:rPr lang="el-GR" i="1" dirty="0" err="1"/>
              <a:t>ὡς</a:t>
            </a:r>
            <a:r>
              <a:rPr lang="el-GR" i="1" dirty="0"/>
              <a:t> </a:t>
            </a:r>
            <a:r>
              <a:rPr lang="el-GR" i="1" dirty="0" err="1"/>
              <a:t>οὕτως</a:t>
            </a:r>
            <a:r>
              <a:rPr lang="el-GR" i="1" dirty="0"/>
              <a:t> ἢ </a:t>
            </a:r>
            <a:r>
              <a:rPr lang="el-GR" i="1" dirty="0" err="1"/>
              <a:t>ἄλλως</a:t>
            </a:r>
            <a:r>
              <a:rPr lang="el-GR" i="1" dirty="0"/>
              <a:t> </a:t>
            </a:r>
            <a:r>
              <a:rPr lang="el-GR" i="1" dirty="0" err="1"/>
              <a:t>κως</a:t>
            </a:r>
            <a:r>
              <a:rPr lang="el-GR" i="1" dirty="0"/>
              <a:t> </a:t>
            </a:r>
            <a:r>
              <a:rPr lang="el-GR" i="1" dirty="0" err="1"/>
              <a:t>ταῦτα</a:t>
            </a:r>
            <a:r>
              <a:rPr lang="el-GR" i="1" dirty="0"/>
              <a:t> </a:t>
            </a:r>
            <a:r>
              <a:rPr lang="el-GR" i="1" dirty="0" err="1"/>
              <a:t>ἐγένετο</a:t>
            </a:r>
            <a:r>
              <a:rPr lang="el-GR" i="1" dirty="0"/>
              <a:t>, </a:t>
            </a:r>
            <a:r>
              <a:rPr lang="el-GR" i="1" dirty="0" err="1"/>
              <a:t>τὸν</a:t>
            </a:r>
            <a:r>
              <a:rPr lang="el-GR" i="1" dirty="0"/>
              <a:t> </a:t>
            </a:r>
            <a:r>
              <a:rPr lang="el-GR" i="1" dirty="0" err="1"/>
              <a:t>δὲ</a:t>
            </a:r>
            <a:r>
              <a:rPr lang="el-GR" i="1" dirty="0"/>
              <a:t> </a:t>
            </a:r>
            <a:r>
              <a:rPr lang="el-GR" i="1" dirty="0" err="1"/>
              <a:t>οἶδα</a:t>
            </a:r>
            <a:r>
              <a:rPr lang="el-GR" i="1" dirty="0"/>
              <a:t> </a:t>
            </a:r>
            <a:r>
              <a:rPr lang="el-GR" i="1" dirty="0" err="1"/>
              <a:t>αὐτὸς</a:t>
            </a:r>
            <a:r>
              <a:rPr lang="el-GR" i="1" dirty="0"/>
              <a:t> </a:t>
            </a:r>
            <a:r>
              <a:rPr lang="el-GR" i="1" dirty="0" err="1"/>
              <a:t>πρῶτον</a:t>
            </a:r>
            <a:r>
              <a:rPr lang="el-GR" i="1" dirty="0"/>
              <a:t> </a:t>
            </a:r>
            <a:r>
              <a:rPr lang="el-GR" i="1" dirty="0" err="1"/>
              <a:t>ὑπάρξαντα</a:t>
            </a:r>
            <a:r>
              <a:rPr lang="el-GR" i="1" dirty="0"/>
              <a:t> </a:t>
            </a:r>
            <a:r>
              <a:rPr lang="el-GR" i="1" dirty="0" err="1"/>
              <a:t>ἀδίκων</a:t>
            </a:r>
            <a:r>
              <a:rPr lang="el-GR" i="1" dirty="0"/>
              <a:t> </a:t>
            </a:r>
            <a:r>
              <a:rPr lang="el-GR" i="1" dirty="0" err="1"/>
              <a:t>ἔργων</a:t>
            </a:r>
            <a:r>
              <a:rPr lang="el-GR" i="1" dirty="0"/>
              <a:t> </a:t>
            </a:r>
            <a:r>
              <a:rPr lang="el-GR" i="1" dirty="0" err="1"/>
              <a:t>ἐς</a:t>
            </a:r>
            <a:r>
              <a:rPr lang="el-GR" i="1" dirty="0"/>
              <a:t> </a:t>
            </a:r>
            <a:r>
              <a:rPr lang="el-GR" i="1" dirty="0" err="1"/>
              <a:t>τοὺς</a:t>
            </a:r>
            <a:r>
              <a:rPr lang="el-GR" i="1" dirty="0"/>
              <a:t> </a:t>
            </a:r>
            <a:r>
              <a:rPr lang="el-GR" i="1" dirty="0" err="1"/>
              <a:t>Ἕλληνας</a:t>
            </a:r>
            <a:r>
              <a:rPr lang="el-GR" i="1" dirty="0"/>
              <a:t>, </a:t>
            </a:r>
            <a:r>
              <a:rPr lang="el-GR" i="1" dirty="0" err="1"/>
              <a:t>τοῦτον</a:t>
            </a:r>
            <a:r>
              <a:rPr lang="el-GR" i="1" dirty="0"/>
              <a:t> </a:t>
            </a:r>
            <a:r>
              <a:rPr lang="el-GR" i="1" dirty="0" err="1"/>
              <a:t>σημήνας</a:t>
            </a:r>
            <a:r>
              <a:rPr lang="el-GR" i="1" dirty="0"/>
              <a:t> </a:t>
            </a:r>
            <a:r>
              <a:rPr lang="el-GR" i="1" dirty="0" err="1"/>
              <a:t>προβήσομαι</a:t>
            </a:r>
            <a:r>
              <a:rPr lang="el-GR" i="1" dirty="0"/>
              <a:t> </a:t>
            </a:r>
            <a:r>
              <a:rPr lang="el-GR" i="1" dirty="0" err="1"/>
              <a:t>ἐς</a:t>
            </a:r>
            <a:r>
              <a:rPr lang="el-GR" i="1" dirty="0"/>
              <a:t> </a:t>
            </a:r>
            <a:r>
              <a:rPr lang="el-GR" i="1" dirty="0" err="1"/>
              <a:t>τὸ</a:t>
            </a:r>
            <a:r>
              <a:rPr lang="el-GR" i="1" dirty="0"/>
              <a:t> πρόσω </a:t>
            </a:r>
            <a:r>
              <a:rPr lang="el-GR" i="1" dirty="0" err="1"/>
              <a:t>τοῦ</a:t>
            </a:r>
            <a:r>
              <a:rPr lang="el-GR" i="1" dirty="0"/>
              <a:t> λόγου, </a:t>
            </a:r>
            <a:r>
              <a:rPr lang="el-GR" i="1" dirty="0" err="1"/>
              <a:t>ὁμοίως</a:t>
            </a:r>
            <a:r>
              <a:rPr lang="el-GR" i="1" dirty="0"/>
              <a:t> </a:t>
            </a:r>
            <a:r>
              <a:rPr lang="el-GR" i="1" dirty="0" err="1"/>
              <a:t>σμικρὰ</a:t>
            </a:r>
            <a:r>
              <a:rPr lang="el-GR" i="1" dirty="0"/>
              <a:t> </a:t>
            </a:r>
            <a:r>
              <a:rPr lang="el-GR" i="1" dirty="0" err="1"/>
              <a:t>καὶ</a:t>
            </a:r>
            <a:r>
              <a:rPr lang="el-GR" i="1" dirty="0"/>
              <a:t> μεγάλα </a:t>
            </a:r>
            <a:r>
              <a:rPr lang="el-GR" i="1" dirty="0" err="1"/>
              <a:t>ἄστεα</a:t>
            </a:r>
            <a:r>
              <a:rPr lang="el-GR" i="1" dirty="0"/>
              <a:t> </a:t>
            </a:r>
            <a:r>
              <a:rPr lang="el-GR" i="1" dirty="0" err="1"/>
              <a:t>ἀνθρώπων</a:t>
            </a:r>
            <a:r>
              <a:rPr lang="el-GR" i="1" dirty="0"/>
              <a:t> </a:t>
            </a:r>
            <a:r>
              <a:rPr lang="el-GR" i="1" dirty="0" err="1"/>
              <a:t>ἐπεξιών</a:t>
            </a:r>
            <a:r>
              <a:rPr lang="el-GR" i="1" dirty="0"/>
              <a:t> </a:t>
            </a:r>
            <a:r>
              <a:rPr lang="el-GR" dirty="0"/>
              <a:t>( μτφ. «Εγώ όμως δεν έρχομαι να μιλήσω </a:t>
            </a:r>
            <a:r>
              <a:rPr lang="el-GR" dirty="0" err="1"/>
              <a:t>γι</a:t>
            </a:r>
            <a:r>
              <a:rPr lang="el-GR" dirty="0"/>
              <a:t>᾽ αυτά, αν έγιναν έτσι ή κάπως αλλιώς, αλλά εκείνον που ο ίδιος ξέρω ότι πρώτος άρχισε τα άδικα έργα στους Έλληνες, αυτόν πρώτα θα παρουσιάσω και θα προχωρήσω στη συνέχεια της ιστορίας μου σταματώντας το ίδιο σε μικρές και μεγάλες πόλεις ανθρώπων.» )</a:t>
            </a:r>
          </a:p>
          <a:p>
            <a:pPr algn="just"/>
            <a:endParaRPr lang="el-GR" dirty="0"/>
          </a:p>
          <a:p>
            <a:r>
              <a:rPr lang="el-GR" dirty="0"/>
              <a:t>Κροίσος → βασιλιάς των Σάρδεων της Λυδίας. Υποτάσσει </a:t>
            </a:r>
            <a:r>
              <a:rPr lang="el-GR" dirty="0" err="1"/>
              <a:t>Ίωνες</a:t>
            </a:r>
            <a:r>
              <a:rPr lang="el-GR" dirty="0"/>
              <a:t>, Αιολείς και Δωριείς Μ. Ασίας. Από αυτόν θα ξεκινήσει την ιστορική αναφορά του ο Ηρόδοτος.</a:t>
            </a:r>
          </a:p>
          <a:p>
            <a:endParaRPr lang="el-GR" dirty="0"/>
          </a:p>
          <a:p>
            <a:pPr marL="285750" indent="-285750">
              <a:buFont typeface="Wingdings" panose="05000000000000000000" pitchFamily="2" charset="2"/>
              <a:buChar char="§"/>
            </a:pPr>
            <a:r>
              <a:rPr lang="el-GR" dirty="0"/>
              <a:t>προσπάθεια </a:t>
            </a:r>
            <a:r>
              <a:rPr lang="el-GR" dirty="0" err="1"/>
              <a:t>εξορθολογισμού</a:t>
            </a:r>
            <a:r>
              <a:rPr lang="el-GR" dirty="0"/>
              <a:t>, ή και απόρριψης μύθων → διάχυτη σε όλο το έργο του Ηροδότου:</a:t>
            </a:r>
          </a:p>
          <a:p>
            <a:endParaRPr lang="el-GR" dirty="0"/>
          </a:p>
        </p:txBody>
      </p:sp>
    </p:spTree>
    <p:extLst>
      <p:ext uri="{BB962C8B-B14F-4D97-AF65-F5344CB8AC3E}">
        <p14:creationId xmlns:p14="http://schemas.microsoft.com/office/powerpoint/2010/main" val="1189583013"/>
      </p:ext>
    </p:extLst>
  </p:cSld>
  <p:clrMapOvr>
    <a:masterClrMapping/>
  </p:clrMapOvr>
</p:sld>
</file>

<file path=ppt/theme/theme1.xml><?xml version="1.0" encoding="utf-8"?>
<a:theme xmlns:a="http://schemas.openxmlformats.org/drawingml/2006/main" name="Βερολίνο">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TM04033917[[fn=Βερολίνο]]</Template>
  <TotalTime>1226</TotalTime>
  <Words>3401</Words>
  <Application>Microsoft Office PowerPoint</Application>
  <PresentationFormat>Ευρεία οθόνη</PresentationFormat>
  <Paragraphs>314</Paragraphs>
  <Slides>17</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17</vt:i4>
      </vt:variant>
    </vt:vector>
  </HeadingPairs>
  <TitlesOfParts>
    <vt:vector size="24" baseType="lpstr">
      <vt:lpstr>Arial</vt:lpstr>
      <vt:lpstr>Bahnschrift Light</vt:lpstr>
      <vt:lpstr>Calibri</vt:lpstr>
      <vt:lpstr>Courier New</vt:lpstr>
      <vt:lpstr>Trebuchet MS</vt:lpstr>
      <vt:lpstr>Wingdings</vt:lpstr>
      <vt:lpstr>Βερολίνο</vt:lpstr>
      <vt:lpstr>ΑΡΧΑΙΑ ΕΛΛΗΝΙΚΗ ΓΡΑΜΜΑΤΕΙΑ Ι</vt:lpstr>
      <vt:lpstr>Μεθοδολογία της έρευνας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Κριτήρια ορθής άσκησης πολεμικής κατά τον Πολύβιο </vt:lpstr>
      <vt:lpstr>Παρουσίαση του PowerPoint</vt:lpstr>
      <vt:lpstr> Στάδια τελικής σύνταξης εντός ιστορικού έργου κατά τον Λουκιανό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17</cp:revision>
  <dcterms:created xsi:type="dcterms:W3CDTF">2025-05-07T09:41:40Z</dcterms:created>
  <dcterms:modified xsi:type="dcterms:W3CDTF">2026-04-22T06:03:07Z</dcterms:modified>
</cp:coreProperties>
</file>