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72" r:id="rId5"/>
    <p:sldId id="258" r:id="rId6"/>
    <p:sldId id="259" r:id="rId7"/>
    <p:sldId id="260" r:id="rId8"/>
    <p:sldId id="261" r:id="rId9"/>
    <p:sldId id="262" r:id="rId10"/>
    <p:sldId id="263" r:id="rId11"/>
    <p:sldId id="264" r:id="rId12"/>
    <p:sldId id="265" r:id="rId13"/>
    <p:sldId id="266" r:id="rId14"/>
    <p:sldId id="267" r:id="rId15"/>
    <p:sldId id="285" r:id="rId16"/>
    <p:sldId id="268" r:id="rId17"/>
    <p:sldId id="269" r:id="rId18"/>
    <p:sldId id="286" r:id="rId19"/>
    <p:sldId id="273" r:id="rId20"/>
    <p:sldId id="270" r:id="rId21"/>
    <p:sldId id="284" r:id="rId22"/>
    <p:sldId id="274" r:id="rId23"/>
    <p:sldId id="275" r:id="rId24"/>
    <p:sldId id="276" r:id="rId25"/>
    <p:sldId id="277" r:id="rId26"/>
    <p:sldId id="278" r:id="rId27"/>
    <p:sldId id="279" r:id="rId28"/>
    <p:sldId id="280" r:id="rId29"/>
    <p:sldId id="281" r:id="rId30"/>
    <p:sldId id="282" r:id="rId31"/>
    <p:sldId id="283"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94660"/>
  </p:normalViewPr>
  <p:slideViewPr>
    <p:cSldViewPr>
      <p:cViewPr varScale="1">
        <p:scale>
          <a:sx n="83" d="100"/>
          <a:sy n="83" d="100"/>
        </p:scale>
        <p:origin x="-1373"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8" name="27 - Θέση ημερομηνίας"/>
          <p:cNvSpPr>
            <a:spLocks noGrp="1"/>
          </p:cNvSpPr>
          <p:nvPr>
            <p:ph type="dt" sz="half" idx="10"/>
          </p:nvPr>
        </p:nvSpPr>
        <p:spPr/>
        <p:txBody>
          <a:bodyPr/>
          <a:lstStyle>
            <a:extLst/>
          </a:lstStyle>
          <a:p>
            <a:fld id="{1A1B94EB-6CFA-4D12-8CFF-9BBF74355AEE}" type="datetimeFigureOut">
              <a:rPr lang="el-GR" smtClean="0"/>
              <a:pPr/>
              <a:t>17/4/2025</a:t>
            </a:fld>
            <a:endParaRPr lang="el-GR"/>
          </a:p>
        </p:txBody>
      </p:sp>
      <p:sp>
        <p:nvSpPr>
          <p:cNvPr id="17" name="16 - Θέση υποσέλιδου"/>
          <p:cNvSpPr>
            <a:spLocks noGrp="1"/>
          </p:cNvSpPr>
          <p:nvPr>
            <p:ph type="ftr" sz="quarter" idx="11"/>
          </p:nvPr>
        </p:nvSpPr>
        <p:spPr/>
        <p:txBody>
          <a:bodyPr/>
          <a:lstStyle>
            <a:extLst/>
          </a:lstStyle>
          <a:p>
            <a:endParaRPr lang="el-GR"/>
          </a:p>
        </p:txBody>
      </p:sp>
      <p:sp>
        <p:nvSpPr>
          <p:cNvPr id="29" name="28 - Θέση αριθμού διαφάνειας"/>
          <p:cNvSpPr>
            <a:spLocks noGrp="1"/>
          </p:cNvSpPr>
          <p:nvPr>
            <p:ph type="sldNum" sz="quarter" idx="12"/>
          </p:nvPr>
        </p:nvSpPr>
        <p:spPr/>
        <p:txBody>
          <a:bodyPr/>
          <a:lstStyle>
            <a:extLst/>
          </a:lstStyle>
          <a:p>
            <a:fld id="{6DB7CB94-8A83-42C3-8026-393DC4D47527}" type="slidenum">
              <a:rPr lang="el-GR" smtClean="0"/>
              <a:pPr/>
              <a:t>‹#›</a:t>
            </a:fld>
            <a:endParaRPr lang="el-GR"/>
          </a:p>
        </p:txBody>
      </p:sp>
      <p:sp>
        <p:nvSpPr>
          <p:cNvPr id="32" name="31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 Ορθογώνιο"/>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 Ορθογώνιο"/>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 Ορθογώνιο"/>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 Ορθογώνιο"/>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Τίτλος"/>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56" name="55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A1B94EB-6CFA-4D12-8CFF-9BBF74355AEE}" type="datetimeFigureOut">
              <a:rPr lang="el-GR" smtClean="0"/>
              <a:pPr/>
              <a:t>17/4/2025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DB7CB94-8A83-42C3-8026-393DC4D4752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981200" cy="5851525"/>
          </a:xfrm>
        </p:spPr>
        <p:txBody>
          <a:bodyPr vert="eaVert" anchor="ct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39"/>
            <a:ext cx="58674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A1B94EB-6CFA-4D12-8CFF-9BBF74355AEE}" type="datetimeFigureOut">
              <a:rPr lang="el-GR" smtClean="0"/>
              <a:pPr/>
              <a:t>17/4/2025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DB7CB94-8A83-42C3-8026-393DC4D4752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A1B94EB-6CFA-4D12-8CFF-9BBF74355AEE}" type="datetimeFigureOut">
              <a:rPr lang="el-GR" smtClean="0"/>
              <a:pPr/>
              <a:t>17/4/2025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DB7CB94-8A83-42C3-8026-393DC4D4752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4" name="13 - Ελεύθερη σχεδίαση"/>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 Ελεύθερη σχεδίαση"/>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 Ελεύθερη σχεδίαση"/>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 Ελεύθερη σχεδίαση"/>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 Ελεύθερη σχεδίαση"/>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 Ελεύθερη σχεδίαση"/>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 Ελεύθερη σχεδίαση"/>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 Ελεύθερη σχεδίαση"/>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 Ελεύθερη σχεδίαση"/>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 Ελεύθερη σχεδίαση"/>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 Ελεύθερη σχεδίαση"/>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 Ελεύθερη σχεδίαση"/>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 Ελεύθερη σχεδίαση"/>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 Ελεύθερη σχεδίαση"/>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 Ελεύθερη σχεδίαση"/>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 Θέση κειμένου"/>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1A1B94EB-6CFA-4D12-8CFF-9BBF74355AEE}" type="datetimeFigureOut">
              <a:rPr lang="el-GR" smtClean="0"/>
              <a:pPr/>
              <a:t>17/4/2025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DB7CB94-8A83-42C3-8026-393DC4D47527}" type="slidenum">
              <a:rPr lang="el-GR" smtClean="0"/>
              <a:pPr/>
              <a:t>‹#›</a:t>
            </a:fld>
            <a:endParaRPr lang="el-GR"/>
          </a:p>
        </p:txBody>
      </p:sp>
      <p:sp>
        <p:nvSpPr>
          <p:cNvPr id="7" name="6 - Ορθογώνιο"/>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l-GR" smtClean="0"/>
              <a:t>Kλικ για επεξεργασία του τίτλου</a:t>
            </a:r>
            <a:endParaRPr kumimoji="0" lang="en-US"/>
          </a:p>
        </p:txBody>
      </p:sp>
      <p:sp>
        <p:nvSpPr>
          <p:cNvPr id="8" name="7 - Ορθογώνιο"/>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 Ορθογώνιο"/>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 Ορθογώνιο"/>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2064"/>
            <a:ext cx="8229600" cy="9144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1A1B94EB-6CFA-4D12-8CFF-9BBF74355AEE}" type="datetimeFigureOut">
              <a:rPr lang="el-GR" smtClean="0"/>
              <a:pPr/>
              <a:t>17/4/2025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6DB7CB94-8A83-42C3-8026-393DC4D4752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5" name="24 - Ορθογώνιο"/>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504824" y="512064"/>
            <a:ext cx="7772400" cy="914400"/>
          </a:xfrm>
        </p:spPr>
        <p:txBody>
          <a:bodyPr anchor="t"/>
          <a:lstStyle>
            <a:lvl1pPr>
              <a:defRPr sz="400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1A1B94EB-6CFA-4D12-8CFF-9BBF74355AEE}" type="datetimeFigureOut">
              <a:rPr lang="el-GR" smtClean="0"/>
              <a:pPr/>
              <a:t>17/4/2025</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6DB7CB94-8A83-42C3-8026-393DC4D47527}" type="slidenum">
              <a:rPr lang="el-GR" smtClean="0"/>
              <a:pPr/>
              <a:t>‹#›</a:t>
            </a:fld>
            <a:endParaRPr lang="el-GR"/>
          </a:p>
        </p:txBody>
      </p:sp>
      <p:sp>
        <p:nvSpPr>
          <p:cNvPr id="16" name="15 - Ορθογώνιο"/>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 Ορθογώνιο"/>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 Ορθογώνιο"/>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 Ορθογώνιο"/>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 Ορθογώνιο"/>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 Ορθογώνιο"/>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Ορθογώνιο"/>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 Ορθογώνιο"/>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 Ορθογώνιο"/>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914400"/>
          </a:xfrm>
        </p:spPr>
        <p:txBody>
          <a:bodyPr/>
          <a:lstStyle>
            <a:lvl1pPr>
              <a:defRPr sz="4000" cap="none" baseline="0"/>
            </a:lvl1pPr>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1A1B94EB-6CFA-4D12-8CFF-9BBF74355AEE}" type="datetimeFigureOut">
              <a:rPr lang="el-GR" smtClean="0"/>
              <a:pPr/>
              <a:t>17/4/2025</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6DB7CB94-8A83-42C3-8026-393DC4D4752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1A1B94EB-6CFA-4D12-8CFF-9BBF74355AEE}" type="datetimeFigureOut">
              <a:rPr lang="el-GR" smtClean="0"/>
              <a:pPr/>
              <a:t>17/4/2025</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6DB7CB94-8A83-42C3-8026-393DC4D4752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73050"/>
            <a:ext cx="8229600" cy="1162050"/>
          </a:xfrm>
        </p:spPr>
        <p:txBody>
          <a:bodyPr anchor="ctr"/>
          <a:lstStyle>
            <a:lvl1pPr algn="l">
              <a:buNone/>
              <a:defRPr sz="3600" b="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1A1B94EB-6CFA-4D12-8CFF-9BBF74355AEE}" type="datetimeFigureOut">
              <a:rPr lang="el-GR" smtClean="0"/>
              <a:pPr/>
              <a:t>17/4/2025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6DB7CB94-8A83-42C3-8026-393DC4D4752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 Ευθεία γραμμή σύνδεσης"/>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 Ομάδα"/>
          <p:cNvGrpSpPr/>
          <p:nvPr/>
        </p:nvGrpSpPr>
        <p:grpSpPr>
          <a:xfrm rot="5400000">
            <a:off x="8514581" y="1219200"/>
            <a:ext cx="132763" cy="128466"/>
            <a:chOff x="6668087" y="1297746"/>
            <a:chExt cx="161840" cy="156602"/>
          </a:xfrm>
        </p:grpSpPr>
        <p:cxnSp>
          <p:nvCxnSpPr>
            <p:cNvPr id="15" name="14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 Τίτλος"/>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grpSp>
        <p:nvGrpSpPr>
          <p:cNvPr id="14" name="13 - Ομάδα"/>
          <p:cNvGrpSpPr/>
          <p:nvPr/>
        </p:nvGrpSpPr>
        <p:grpSpPr>
          <a:xfrm rot="5400000">
            <a:off x="8666981" y="1371600"/>
            <a:ext cx="132763" cy="128466"/>
            <a:chOff x="6668087" y="1297746"/>
            <a:chExt cx="161840" cy="156602"/>
          </a:xfrm>
        </p:grpSpPr>
        <p:cxnSp>
          <p:nvCxnSpPr>
            <p:cNvPr id="11" name="10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 Ομάδα"/>
          <p:cNvGrpSpPr/>
          <p:nvPr/>
        </p:nvGrpSpPr>
        <p:grpSpPr>
          <a:xfrm rot="5400000">
            <a:off x="8320088" y="1474763"/>
            <a:ext cx="132763" cy="128466"/>
            <a:chOff x="6668087" y="1297746"/>
            <a:chExt cx="161840" cy="156602"/>
          </a:xfrm>
        </p:grpSpPr>
        <p:cxnSp>
          <p:nvCxnSpPr>
            <p:cNvPr id="19" name="18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 Θέση ημερομηνίας"/>
          <p:cNvSpPr>
            <a:spLocks noGrp="1"/>
          </p:cNvSpPr>
          <p:nvPr>
            <p:ph type="dt" sz="half" idx="10"/>
          </p:nvPr>
        </p:nvSpPr>
        <p:spPr>
          <a:xfrm>
            <a:off x="6477000" y="55499"/>
            <a:ext cx="2133600" cy="365125"/>
          </a:xfrm>
        </p:spPr>
        <p:txBody>
          <a:bodyPr/>
          <a:lstStyle>
            <a:extLst/>
          </a:lstStyle>
          <a:p>
            <a:fld id="{1A1B94EB-6CFA-4D12-8CFF-9BBF74355AEE}" type="datetimeFigureOut">
              <a:rPr lang="el-GR" smtClean="0"/>
              <a:pPr/>
              <a:t>17/4/2025</a:t>
            </a:fld>
            <a:endParaRPr lang="el-GR"/>
          </a:p>
        </p:txBody>
      </p:sp>
      <p:sp>
        <p:nvSpPr>
          <p:cNvPr id="6" name="5 - Θέση υποσέλιδου"/>
          <p:cNvSpPr>
            <a:spLocks noGrp="1"/>
          </p:cNvSpPr>
          <p:nvPr>
            <p:ph type="ftr" sz="quarter" idx="11"/>
          </p:nvPr>
        </p:nvSpPr>
        <p:spPr>
          <a:xfrm>
            <a:off x="914400" y="55499"/>
            <a:ext cx="5562600" cy="365125"/>
          </a:xfrm>
        </p:spPr>
        <p:txBody>
          <a:bodyPr/>
          <a:lstStyle>
            <a:extLst/>
          </a:lstStyle>
          <a:p>
            <a:endParaRPr lang="el-GR"/>
          </a:p>
        </p:txBody>
      </p:sp>
      <p:sp>
        <p:nvSpPr>
          <p:cNvPr id="7" name="6 - Θέση αριθμού διαφάνειας"/>
          <p:cNvSpPr>
            <a:spLocks noGrp="1"/>
          </p:cNvSpPr>
          <p:nvPr>
            <p:ph type="sldNum" sz="quarter" idx="12"/>
          </p:nvPr>
        </p:nvSpPr>
        <p:spPr>
          <a:xfrm>
            <a:off x="8610600" y="55499"/>
            <a:ext cx="457200" cy="365125"/>
          </a:xfrm>
        </p:spPr>
        <p:txBody>
          <a:bodyPr/>
          <a:lstStyle>
            <a:extLst/>
          </a:lstStyle>
          <a:p>
            <a:fld id="{6DB7CB94-8A83-42C3-8026-393DC4D4752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 Ορθογώνιο"/>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 Ορθογώνιο"/>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 Ορθογώνιο"/>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Θέση τίτλου"/>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A1B94EB-6CFA-4D12-8CFF-9BBF74355AEE}" type="datetimeFigureOut">
              <a:rPr lang="el-GR" smtClean="0"/>
              <a:pPr/>
              <a:t>17/4/2025</a:t>
            </a:fld>
            <a:endParaRPr lang="el-GR"/>
          </a:p>
        </p:txBody>
      </p:sp>
      <p:sp>
        <p:nvSpPr>
          <p:cNvPr id="3" name="2 - Θέση υποσέλιδου"/>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l-GR"/>
          </a:p>
        </p:txBody>
      </p:sp>
      <p:sp>
        <p:nvSpPr>
          <p:cNvPr id="23" name="22 - Θέση αριθμού διαφάνειας"/>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DB7CB94-8A83-42C3-8026-393DC4D47527}"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www.greek-language.gr/digitalResources/ancient_greek/anthology/literature/browse.html?text_id=196#fn254" TargetMode="External"/><Relationship Id="rId3" Type="http://schemas.openxmlformats.org/officeDocument/2006/relationships/hyperlink" Target="https://www.greek-language.gr/digitalResources/ancient_greek/anthology/literature/browse.html?text_id=196#fn249" TargetMode="External"/><Relationship Id="rId7" Type="http://schemas.openxmlformats.org/officeDocument/2006/relationships/hyperlink" Target="https://www.greek-language.gr/digitalResources/ancient_greek/anthology/literature/browse.html?text_id=196#fn253" TargetMode="External"/><Relationship Id="rId2" Type="http://schemas.openxmlformats.org/officeDocument/2006/relationships/hyperlink" Target="https://www.greek-language.gr/digitalResources/ancient_greek/anthology/literature/browse.html?text_id=196#fn248" TargetMode="External"/><Relationship Id="rId1" Type="http://schemas.openxmlformats.org/officeDocument/2006/relationships/slideLayout" Target="../slideLayouts/slideLayout4.xml"/><Relationship Id="rId6" Type="http://schemas.openxmlformats.org/officeDocument/2006/relationships/hyperlink" Target="https://www.greek-language.gr/digitalResources/ancient_greek/anthology/literature/browse.html?text_id=196#fn252" TargetMode="External"/><Relationship Id="rId5" Type="http://schemas.openxmlformats.org/officeDocument/2006/relationships/hyperlink" Target="https://www.greek-language.gr/digitalResources/ancient_greek/anthology/literature/browse.html?text_id=196#fn251" TargetMode="External"/><Relationship Id="rId4" Type="http://schemas.openxmlformats.org/officeDocument/2006/relationships/hyperlink" Target="https://www.greek-language.gr/digitalResources/ancient_greek/anthology/literature/browse.html?text_id=196#fn25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4653136"/>
            <a:ext cx="7772400" cy="1665368"/>
          </a:xfrm>
        </p:spPr>
        <p:txBody>
          <a:bodyPr/>
          <a:lstStyle/>
          <a:p>
            <a:pPr algn="ctr"/>
            <a:r>
              <a:rPr lang="el-GR" sz="3600" dirty="0" smtClean="0">
                <a:solidFill>
                  <a:schemeClr val="accent4">
                    <a:lumMod val="20000"/>
                    <a:lumOff val="80000"/>
                  </a:schemeClr>
                </a:solidFill>
              </a:rPr>
              <a:t>ΚΩΜΩΔΙΑ</a:t>
            </a:r>
            <a:endParaRPr lang="el-GR" sz="3600" dirty="0">
              <a:solidFill>
                <a:schemeClr val="accent4">
                  <a:lumMod val="20000"/>
                  <a:lumOff val="80000"/>
                </a:schemeClr>
              </a:solidFill>
            </a:endParaRPr>
          </a:p>
        </p:txBody>
      </p:sp>
      <p:sp>
        <p:nvSpPr>
          <p:cNvPr id="3" name="2 - Υπότιτλος"/>
          <p:cNvSpPr>
            <a:spLocks noGrp="1"/>
          </p:cNvSpPr>
          <p:nvPr>
            <p:ph type="subTitle" idx="1"/>
          </p:nvPr>
        </p:nvSpPr>
        <p:spPr/>
        <p:txBody>
          <a:bodyPr>
            <a:normAutofit/>
          </a:bodyPr>
          <a:lstStyle/>
          <a:p>
            <a:r>
              <a:rPr lang="el-GR" sz="4000" dirty="0" smtClean="0">
                <a:solidFill>
                  <a:schemeClr val="accent6">
                    <a:lumMod val="60000"/>
                    <a:lumOff val="40000"/>
                  </a:schemeClr>
                </a:solidFill>
              </a:rPr>
              <a:t>ΑΡΧΑΙΑ ΕΛΛΗΝΙΚΗ ΓΡΑΜΜΑΤΕΙΑ Ι</a:t>
            </a:r>
            <a:endParaRPr lang="el-GR" sz="4000" dirty="0">
              <a:solidFill>
                <a:schemeClr val="accent6">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0" y="404664"/>
            <a:ext cx="9144000" cy="4524315"/>
          </a:xfrm>
          <a:prstGeom prst="rect">
            <a:avLst/>
          </a:prstGeom>
        </p:spPr>
        <p:txBody>
          <a:bodyPr wrap="square">
            <a:spAutoFit/>
          </a:bodyPr>
          <a:lstStyle/>
          <a:p>
            <a:pPr algn="ctr"/>
            <a:r>
              <a:rPr lang="el-GR" b="1" i="1" dirty="0">
                <a:solidFill>
                  <a:schemeClr val="tx2"/>
                </a:solidFill>
              </a:rPr>
              <a:t>Πάροδος</a:t>
            </a:r>
            <a:r>
              <a:rPr lang="el-GR" i="1" dirty="0">
                <a:solidFill>
                  <a:schemeClr val="tx2"/>
                </a:solidFill>
              </a:rPr>
              <a:t>:</a:t>
            </a:r>
          </a:p>
          <a:p>
            <a:endParaRPr lang="el-GR" dirty="0"/>
          </a:p>
          <a:p>
            <a:pPr>
              <a:buFont typeface="Wingdings" pitchFamily="2" charset="2"/>
              <a:buChar char="§"/>
            </a:pPr>
            <a:r>
              <a:rPr lang="el-GR" dirty="0" smtClean="0">
                <a:solidFill>
                  <a:schemeClr val="tx2"/>
                </a:solidFill>
              </a:rPr>
              <a:t> Είσοδος </a:t>
            </a:r>
            <a:r>
              <a:rPr lang="el-GR" dirty="0">
                <a:solidFill>
                  <a:schemeClr val="tx2"/>
                </a:solidFill>
              </a:rPr>
              <a:t>του </a:t>
            </a:r>
            <a:r>
              <a:rPr lang="el-GR" i="1" dirty="0">
                <a:solidFill>
                  <a:schemeClr val="tx2"/>
                </a:solidFill>
              </a:rPr>
              <a:t>Χορού</a:t>
            </a:r>
            <a:r>
              <a:rPr lang="el-GR" dirty="0">
                <a:solidFill>
                  <a:schemeClr val="tx2"/>
                </a:solidFill>
              </a:rPr>
              <a:t> από τις </a:t>
            </a:r>
            <a:r>
              <a:rPr lang="el-GR" i="1" dirty="0">
                <a:solidFill>
                  <a:schemeClr val="tx2"/>
                </a:solidFill>
              </a:rPr>
              <a:t>παρόδους</a:t>
            </a:r>
            <a:r>
              <a:rPr lang="el-GR" dirty="0">
                <a:solidFill>
                  <a:schemeClr val="tx2"/>
                </a:solidFill>
              </a:rPr>
              <a:t> ( διάδρομοι αριστερά και δεξιά από τη σκηνή ) στον χώρο της </a:t>
            </a:r>
            <a:r>
              <a:rPr lang="el-GR" i="1" dirty="0">
                <a:solidFill>
                  <a:schemeClr val="tx2"/>
                </a:solidFill>
              </a:rPr>
              <a:t>Ορχήστρας</a:t>
            </a:r>
            <a:r>
              <a:rPr lang="el-GR" dirty="0">
                <a:solidFill>
                  <a:schemeClr val="tx2"/>
                </a:solidFill>
              </a:rPr>
              <a:t>. </a:t>
            </a:r>
          </a:p>
          <a:p>
            <a:r>
              <a:rPr lang="el-GR" dirty="0" smtClean="0">
                <a:solidFill>
                  <a:schemeClr val="tx2"/>
                </a:solidFill>
              </a:rPr>
              <a:t/>
            </a:r>
            <a:br>
              <a:rPr lang="el-GR" dirty="0" smtClean="0">
                <a:solidFill>
                  <a:schemeClr val="tx2"/>
                </a:solidFill>
              </a:rPr>
            </a:br>
            <a:r>
              <a:rPr lang="el-GR" u="sng" dirty="0">
                <a:solidFill>
                  <a:schemeClr val="tx2"/>
                </a:solidFill>
              </a:rPr>
              <a:t>Η πρώτη εντύπωση είναι σημαντική</a:t>
            </a:r>
            <a:r>
              <a:rPr lang="el-GR" dirty="0">
                <a:solidFill>
                  <a:schemeClr val="tx2"/>
                </a:solidFill>
              </a:rPr>
              <a:t>. Οι </a:t>
            </a:r>
            <a:r>
              <a:rPr lang="el-GR" i="1" dirty="0">
                <a:solidFill>
                  <a:schemeClr val="tx2"/>
                </a:solidFill>
              </a:rPr>
              <a:t>χορηγοί</a:t>
            </a:r>
            <a:r>
              <a:rPr lang="el-GR" dirty="0">
                <a:solidFill>
                  <a:schemeClr val="tx2"/>
                </a:solidFill>
              </a:rPr>
              <a:t> προβαίνουν σε πολυδάπανη </a:t>
            </a:r>
            <a:r>
              <a:rPr lang="el-GR" i="1" dirty="0">
                <a:solidFill>
                  <a:schemeClr val="tx2"/>
                </a:solidFill>
              </a:rPr>
              <a:t>Σκευή</a:t>
            </a:r>
            <a:r>
              <a:rPr lang="el-GR" dirty="0">
                <a:solidFill>
                  <a:schemeClr val="tx2"/>
                </a:solidFill>
              </a:rPr>
              <a:t> πολλές φορές στα όρια της υπερβολής.</a:t>
            </a:r>
          </a:p>
          <a:p>
            <a:endParaRPr lang="el-GR" dirty="0">
              <a:solidFill>
                <a:schemeClr val="tx2"/>
              </a:solidFill>
            </a:endParaRPr>
          </a:p>
          <a:p>
            <a:pPr>
              <a:buFont typeface="Wingdings" pitchFamily="2" charset="2"/>
              <a:buChar char="§"/>
            </a:pPr>
            <a:r>
              <a:rPr lang="el-GR" dirty="0" smtClean="0">
                <a:solidFill>
                  <a:schemeClr val="tx2"/>
                </a:solidFill>
              </a:rPr>
              <a:t> Τα </a:t>
            </a:r>
            <a:r>
              <a:rPr lang="el-GR" dirty="0">
                <a:solidFill>
                  <a:schemeClr val="tx2"/>
                </a:solidFill>
              </a:rPr>
              <a:t>μέλη του </a:t>
            </a:r>
            <a:r>
              <a:rPr lang="el-GR" i="1" dirty="0">
                <a:solidFill>
                  <a:schemeClr val="tx2"/>
                </a:solidFill>
              </a:rPr>
              <a:t>Χορού</a:t>
            </a:r>
            <a:r>
              <a:rPr lang="el-GR" dirty="0">
                <a:solidFill>
                  <a:schemeClr val="tx2"/>
                </a:solidFill>
              </a:rPr>
              <a:t> άλλοτε εισέρχονται όλα μαζί από μια πάροδο, άλλοτε χωρισμένοι σε ημιχόρια ( 12 από την αριστερή 12 από τη δεξιά ). Άλλες φορές έχουν φιλική διάθεση, άλλες εχθρική.</a:t>
            </a:r>
          </a:p>
          <a:p>
            <a:r>
              <a:rPr lang="el-GR" dirty="0" smtClean="0">
                <a:solidFill>
                  <a:schemeClr val="tx2"/>
                </a:solidFill>
              </a:rPr>
              <a:t/>
            </a:r>
            <a:br>
              <a:rPr lang="el-GR" dirty="0" smtClean="0">
                <a:solidFill>
                  <a:schemeClr val="tx2"/>
                </a:solidFill>
              </a:rPr>
            </a:br>
            <a:r>
              <a:rPr lang="el-GR" u="sng" dirty="0">
                <a:solidFill>
                  <a:schemeClr val="tx2"/>
                </a:solidFill>
              </a:rPr>
              <a:t>Ενδεικτικά</a:t>
            </a:r>
            <a:r>
              <a:rPr lang="el-GR" dirty="0">
                <a:solidFill>
                  <a:schemeClr val="tx2"/>
                </a:solidFill>
              </a:rPr>
              <a:t>: στους </a:t>
            </a:r>
            <a:r>
              <a:rPr lang="el-GR" i="1" dirty="0" err="1">
                <a:solidFill>
                  <a:schemeClr val="tx2"/>
                </a:solidFill>
              </a:rPr>
              <a:t>Ἀχαρνῆς</a:t>
            </a:r>
            <a:r>
              <a:rPr lang="el-GR" i="1" dirty="0">
                <a:solidFill>
                  <a:schemeClr val="tx2"/>
                </a:solidFill>
              </a:rPr>
              <a:t> </a:t>
            </a:r>
            <a:r>
              <a:rPr lang="el-GR" dirty="0">
                <a:solidFill>
                  <a:schemeClr val="tx2"/>
                </a:solidFill>
              </a:rPr>
              <a:t>οι γέροι καρβουνιάρηδες εισέρχονται εξαγριωμένοι στην ορχήστρα αναζητώντας τον “ προδότη ”</a:t>
            </a:r>
            <a:r>
              <a:rPr lang="el-GR" dirty="0" err="1">
                <a:solidFill>
                  <a:schemeClr val="tx2"/>
                </a:solidFill>
              </a:rPr>
              <a:t>Δικαιόπολι</a:t>
            </a:r>
            <a:r>
              <a:rPr lang="el-GR" dirty="0">
                <a:solidFill>
                  <a:schemeClr val="tx2"/>
                </a:solidFill>
              </a:rPr>
              <a:t>, ενώ στην </a:t>
            </a:r>
            <a:r>
              <a:rPr lang="el-GR" i="1" dirty="0">
                <a:solidFill>
                  <a:schemeClr val="tx2"/>
                </a:solidFill>
              </a:rPr>
              <a:t>Ειρήνη</a:t>
            </a:r>
            <a:r>
              <a:rPr lang="el-GR" dirty="0">
                <a:solidFill>
                  <a:schemeClr val="tx2"/>
                </a:solidFill>
              </a:rPr>
              <a:t>, οι </a:t>
            </a:r>
            <a:r>
              <a:rPr lang="el-GR" dirty="0" err="1">
                <a:solidFill>
                  <a:schemeClr val="tx2"/>
                </a:solidFill>
              </a:rPr>
              <a:t>γεωργοὶ</a:t>
            </a:r>
            <a:r>
              <a:rPr lang="el-GR" dirty="0">
                <a:solidFill>
                  <a:schemeClr val="tx2"/>
                </a:solidFill>
              </a:rPr>
              <a:t> </a:t>
            </a:r>
            <a:r>
              <a:rPr lang="el-GR" dirty="0" err="1">
                <a:solidFill>
                  <a:schemeClr val="tx2"/>
                </a:solidFill>
              </a:rPr>
              <a:t>κἄμποροι</a:t>
            </a:r>
            <a:r>
              <a:rPr lang="el-GR" dirty="0">
                <a:solidFill>
                  <a:schemeClr val="tx2"/>
                </a:solidFill>
              </a:rPr>
              <a:t> </a:t>
            </a:r>
            <a:r>
              <a:rPr lang="el-GR" dirty="0" err="1">
                <a:solidFill>
                  <a:schemeClr val="tx2"/>
                </a:solidFill>
              </a:rPr>
              <a:t>καὶ</a:t>
            </a:r>
            <a:r>
              <a:rPr lang="el-GR" dirty="0">
                <a:solidFill>
                  <a:schemeClr val="tx2"/>
                </a:solidFill>
              </a:rPr>
              <a:t> τέκτονες / </a:t>
            </a:r>
            <a:r>
              <a:rPr lang="el-GR" dirty="0" err="1">
                <a:solidFill>
                  <a:schemeClr val="tx2"/>
                </a:solidFill>
              </a:rPr>
              <a:t>καὶ</a:t>
            </a:r>
            <a:r>
              <a:rPr lang="el-GR" dirty="0">
                <a:solidFill>
                  <a:schemeClr val="tx2"/>
                </a:solidFill>
              </a:rPr>
              <a:t> δημιουργοί </a:t>
            </a:r>
            <a:r>
              <a:rPr lang="el-GR" dirty="0" err="1">
                <a:solidFill>
                  <a:schemeClr val="tx2"/>
                </a:solidFill>
              </a:rPr>
              <a:t>καὶ</a:t>
            </a:r>
            <a:r>
              <a:rPr lang="el-GR" dirty="0">
                <a:solidFill>
                  <a:schemeClr val="tx2"/>
                </a:solidFill>
              </a:rPr>
              <a:t> μέτοικοι </a:t>
            </a:r>
            <a:r>
              <a:rPr lang="el-GR" dirty="0" err="1">
                <a:solidFill>
                  <a:schemeClr val="tx2"/>
                </a:solidFill>
              </a:rPr>
              <a:t>καὶ</a:t>
            </a:r>
            <a:r>
              <a:rPr lang="el-GR" dirty="0">
                <a:solidFill>
                  <a:schemeClr val="tx2"/>
                </a:solidFill>
              </a:rPr>
              <a:t> ξένοι / </a:t>
            </a:r>
            <a:r>
              <a:rPr lang="el-GR" dirty="0" err="1">
                <a:solidFill>
                  <a:schemeClr val="tx2"/>
                </a:solidFill>
              </a:rPr>
              <a:t>καὶ</a:t>
            </a:r>
            <a:r>
              <a:rPr lang="el-GR" dirty="0">
                <a:solidFill>
                  <a:schemeClr val="tx2"/>
                </a:solidFill>
              </a:rPr>
              <a:t> </a:t>
            </a:r>
            <a:r>
              <a:rPr lang="el-GR" dirty="0" err="1">
                <a:solidFill>
                  <a:schemeClr val="tx2"/>
                </a:solidFill>
              </a:rPr>
              <a:t>νησιῶται</a:t>
            </a:r>
            <a:r>
              <a:rPr lang="el-GR" dirty="0">
                <a:solidFill>
                  <a:schemeClr val="tx2"/>
                </a:solidFill>
              </a:rPr>
              <a:t> προστρέχουν με προθυμία στο κάλεσμα του </a:t>
            </a:r>
            <a:r>
              <a:rPr lang="el-GR" dirty="0" err="1">
                <a:solidFill>
                  <a:schemeClr val="tx2"/>
                </a:solidFill>
              </a:rPr>
              <a:t>Τρυγαίου</a:t>
            </a:r>
            <a:r>
              <a:rPr lang="el-GR" dirty="0">
                <a:solidFill>
                  <a:schemeClr val="tx2"/>
                </a:solidFill>
              </a:rPr>
              <a:t> να τον βοηθήσουν.</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7294305"/>
          </a:xfrm>
          <a:prstGeom prst="rect">
            <a:avLst/>
          </a:prstGeom>
        </p:spPr>
        <p:txBody>
          <a:bodyPr wrap="square">
            <a:spAutoFit/>
          </a:bodyPr>
          <a:lstStyle/>
          <a:p>
            <a:pPr algn="ctr"/>
            <a:r>
              <a:rPr lang="el-GR" b="1" i="1" dirty="0" smtClean="0">
                <a:solidFill>
                  <a:schemeClr val="tx2"/>
                </a:solidFill>
              </a:rPr>
              <a:t>Αγών</a:t>
            </a:r>
            <a:r>
              <a:rPr lang="en-US" b="1" i="1" dirty="0" smtClean="0">
                <a:solidFill>
                  <a:schemeClr val="tx2"/>
                </a:solidFill>
              </a:rPr>
              <a:t>:</a:t>
            </a:r>
            <a:endParaRPr lang="el-GR" i="1" dirty="0">
              <a:solidFill>
                <a:schemeClr val="tx2"/>
              </a:solidFill>
            </a:endParaRPr>
          </a:p>
          <a:p>
            <a:pPr>
              <a:buFont typeface="Wingdings" pitchFamily="2" charset="2"/>
              <a:buChar char="Ø"/>
            </a:pPr>
            <a:r>
              <a:rPr lang="en-US" dirty="0" smtClean="0">
                <a:solidFill>
                  <a:schemeClr val="tx2"/>
                </a:solidFill>
              </a:rPr>
              <a:t> </a:t>
            </a:r>
            <a:r>
              <a:rPr lang="el-GR" dirty="0" smtClean="0">
                <a:solidFill>
                  <a:schemeClr val="tx2"/>
                </a:solidFill>
              </a:rPr>
              <a:t>οι </a:t>
            </a:r>
            <a:r>
              <a:rPr lang="el-GR" dirty="0">
                <a:solidFill>
                  <a:schemeClr val="tx2"/>
                </a:solidFill>
              </a:rPr>
              <a:t>δύο αντίπαλοι ξεκινούν να αντιδικούν.</a:t>
            </a:r>
          </a:p>
          <a:p>
            <a:pPr>
              <a:buFont typeface="Wingdings" pitchFamily="2" charset="2"/>
              <a:buChar char="Ø"/>
            </a:pPr>
            <a:endParaRPr lang="en-US" dirty="0">
              <a:solidFill>
                <a:schemeClr val="tx2"/>
              </a:solidFill>
            </a:endParaRPr>
          </a:p>
          <a:p>
            <a:pPr>
              <a:buFont typeface="Wingdings" pitchFamily="2" charset="2"/>
              <a:buChar char="Ø"/>
            </a:pPr>
            <a:r>
              <a:rPr lang="en-US" dirty="0" smtClean="0">
                <a:solidFill>
                  <a:schemeClr val="tx2"/>
                </a:solidFill>
              </a:rPr>
              <a:t> </a:t>
            </a:r>
            <a:r>
              <a:rPr lang="el-GR" dirty="0" smtClean="0">
                <a:solidFill>
                  <a:schemeClr val="tx2"/>
                </a:solidFill>
              </a:rPr>
              <a:t>ο </a:t>
            </a:r>
            <a:r>
              <a:rPr lang="en-US" dirty="0" smtClean="0">
                <a:solidFill>
                  <a:schemeClr val="tx2"/>
                </a:solidFill>
              </a:rPr>
              <a:t>X</a:t>
            </a:r>
            <a:r>
              <a:rPr lang="el-GR" dirty="0" smtClean="0">
                <a:solidFill>
                  <a:schemeClr val="tx2"/>
                </a:solidFill>
              </a:rPr>
              <a:t>ορός </a:t>
            </a:r>
            <a:r>
              <a:rPr lang="el-GR" dirty="0">
                <a:solidFill>
                  <a:schemeClr val="tx2"/>
                </a:solidFill>
              </a:rPr>
              <a:t>τραγουδά μια ωδή για να παρουσιάσει επισήμως τους διάδικους.</a:t>
            </a:r>
          </a:p>
          <a:p>
            <a:pPr>
              <a:buFont typeface="Wingdings" pitchFamily="2" charset="2"/>
              <a:buChar char="Ø"/>
            </a:pPr>
            <a:endParaRPr lang="en-US" dirty="0">
              <a:solidFill>
                <a:schemeClr val="tx2"/>
              </a:solidFill>
            </a:endParaRPr>
          </a:p>
          <a:p>
            <a:pPr>
              <a:buFont typeface="Wingdings" pitchFamily="2" charset="2"/>
              <a:buChar char="Ø"/>
            </a:pPr>
            <a:r>
              <a:rPr lang="en-US" dirty="0" smtClean="0">
                <a:solidFill>
                  <a:schemeClr val="tx2"/>
                </a:solidFill>
              </a:rPr>
              <a:t> </a:t>
            </a:r>
            <a:r>
              <a:rPr lang="el-GR" dirty="0" smtClean="0">
                <a:solidFill>
                  <a:schemeClr val="tx2"/>
                </a:solidFill>
              </a:rPr>
              <a:t>με </a:t>
            </a:r>
            <a:r>
              <a:rPr lang="el-GR" dirty="0">
                <a:solidFill>
                  <a:schemeClr val="tx2"/>
                </a:solidFill>
              </a:rPr>
              <a:t>δύο στίχους, ο </a:t>
            </a:r>
            <a:r>
              <a:rPr lang="el-GR" dirty="0" smtClean="0">
                <a:solidFill>
                  <a:schemeClr val="tx2"/>
                </a:solidFill>
              </a:rPr>
              <a:t>Χορός </a:t>
            </a:r>
            <a:r>
              <a:rPr lang="el-GR" dirty="0">
                <a:solidFill>
                  <a:schemeClr val="tx2"/>
                </a:solidFill>
              </a:rPr>
              <a:t>παροτρύνει τον πρώτο ομιλητή να αρχίσει την αγόρευσή του (</a:t>
            </a:r>
            <a:r>
              <a:rPr lang="el-GR" b="1" dirty="0" err="1">
                <a:solidFill>
                  <a:schemeClr val="tx2"/>
                </a:solidFill>
              </a:rPr>
              <a:t>κατακελευσμός</a:t>
            </a:r>
            <a:r>
              <a:rPr lang="el-GR" dirty="0">
                <a:solidFill>
                  <a:schemeClr val="tx2"/>
                </a:solidFill>
              </a:rPr>
              <a:t>).</a:t>
            </a:r>
          </a:p>
          <a:p>
            <a:pPr>
              <a:buFont typeface="Wingdings" pitchFamily="2" charset="2"/>
              <a:buChar char="Ø"/>
            </a:pPr>
            <a:endParaRPr lang="en-US" dirty="0">
              <a:solidFill>
                <a:schemeClr val="tx2"/>
              </a:solidFill>
            </a:endParaRPr>
          </a:p>
          <a:p>
            <a:pPr>
              <a:buFont typeface="Wingdings" pitchFamily="2" charset="2"/>
              <a:buChar char="Ø"/>
            </a:pPr>
            <a:r>
              <a:rPr lang="en-US" dirty="0" smtClean="0">
                <a:solidFill>
                  <a:schemeClr val="tx2"/>
                </a:solidFill>
              </a:rPr>
              <a:t> </a:t>
            </a:r>
            <a:r>
              <a:rPr lang="el-GR" dirty="0" smtClean="0">
                <a:solidFill>
                  <a:schemeClr val="tx2"/>
                </a:solidFill>
              </a:rPr>
              <a:t>ο </a:t>
            </a:r>
            <a:r>
              <a:rPr lang="el-GR" dirty="0">
                <a:solidFill>
                  <a:schemeClr val="tx2"/>
                </a:solidFill>
              </a:rPr>
              <a:t>πρώτος ομιλητής παίρνει τον λόγο, αλλά κάθε τόσο τον διακόπτει ο αντίπαλός του (ή κάποιο τρίτο πρόσωπο) με διάφορα, κωμικά συνήθως, σχόλια (</a:t>
            </a:r>
            <a:r>
              <a:rPr lang="el-GR" b="1" dirty="0">
                <a:solidFill>
                  <a:schemeClr val="tx2"/>
                </a:solidFill>
              </a:rPr>
              <a:t>επίρρημα</a:t>
            </a:r>
            <a:r>
              <a:rPr lang="el-GR" dirty="0">
                <a:solidFill>
                  <a:schemeClr val="tx2"/>
                </a:solidFill>
              </a:rPr>
              <a:t> ).</a:t>
            </a:r>
          </a:p>
          <a:p>
            <a:pPr>
              <a:buFont typeface="Wingdings" pitchFamily="2" charset="2"/>
              <a:buChar char="Ø"/>
            </a:pPr>
            <a:endParaRPr lang="en-US" dirty="0">
              <a:solidFill>
                <a:schemeClr val="tx2"/>
              </a:solidFill>
            </a:endParaRPr>
          </a:p>
          <a:p>
            <a:pPr>
              <a:buFont typeface="Wingdings" pitchFamily="2" charset="2"/>
              <a:buChar char="Ø"/>
            </a:pPr>
            <a:r>
              <a:rPr lang="en-US" dirty="0" smtClean="0">
                <a:solidFill>
                  <a:schemeClr val="tx2"/>
                </a:solidFill>
              </a:rPr>
              <a:t> </a:t>
            </a:r>
            <a:r>
              <a:rPr lang="el-GR" dirty="0" smtClean="0">
                <a:solidFill>
                  <a:schemeClr val="tx2"/>
                </a:solidFill>
              </a:rPr>
              <a:t>ο </a:t>
            </a:r>
            <a:r>
              <a:rPr lang="el-GR" dirty="0">
                <a:solidFill>
                  <a:schemeClr val="tx2"/>
                </a:solidFill>
              </a:rPr>
              <a:t>πρώτος ομιλητής κλείνει την αγόρευσή του με μια στροφή στον ίδιο ρυθμό με την κύρια αγόρευσή του, αλλά σε διαφορετικό μέτρο και έκταση στίχων (</a:t>
            </a:r>
            <a:r>
              <a:rPr lang="el-GR" b="1" dirty="0">
                <a:solidFill>
                  <a:schemeClr val="tx2"/>
                </a:solidFill>
              </a:rPr>
              <a:t>πνίγος</a:t>
            </a:r>
            <a:r>
              <a:rPr lang="el-GR" dirty="0">
                <a:solidFill>
                  <a:schemeClr val="tx2"/>
                </a:solidFill>
              </a:rPr>
              <a:t>).</a:t>
            </a:r>
          </a:p>
          <a:p>
            <a:pPr>
              <a:buFont typeface="Wingdings" pitchFamily="2" charset="2"/>
              <a:buChar char="Ø"/>
            </a:pPr>
            <a:endParaRPr lang="en-US" dirty="0">
              <a:solidFill>
                <a:schemeClr val="tx2"/>
              </a:solidFill>
            </a:endParaRPr>
          </a:p>
          <a:p>
            <a:pPr>
              <a:buFont typeface="Wingdings" pitchFamily="2" charset="2"/>
              <a:buChar char="Ø"/>
            </a:pPr>
            <a:r>
              <a:rPr lang="en-US" dirty="0" smtClean="0">
                <a:solidFill>
                  <a:schemeClr val="tx2"/>
                </a:solidFill>
              </a:rPr>
              <a:t> </a:t>
            </a:r>
            <a:r>
              <a:rPr lang="en-US" dirty="0">
                <a:solidFill>
                  <a:schemeClr val="tx2"/>
                </a:solidFill>
              </a:rPr>
              <a:t>X</a:t>
            </a:r>
            <a:r>
              <a:rPr lang="el-GR" dirty="0" smtClean="0">
                <a:solidFill>
                  <a:schemeClr val="tx2"/>
                </a:solidFill>
              </a:rPr>
              <a:t>ορός</a:t>
            </a:r>
            <a:r>
              <a:rPr lang="en-US" dirty="0" smtClean="0">
                <a:solidFill>
                  <a:schemeClr val="tx2"/>
                </a:solidFill>
              </a:rPr>
              <a:t> </a:t>
            </a:r>
            <a:r>
              <a:rPr lang="en-US" dirty="0" smtClean="0">
                <a:solidFill>
                  <a:schemeClr val="tx2"/>
                </a:solidFill>
                <a:sym typeface="Wingdings" pitchFamily="2" charset="2"/>
              </a:rPr>
              <a:t></a:t>
            </a:r>
            <a:r>
              <a:rPr lang="el-GR" dirty="0" smtClean="0">
                <a:solidFill>
                  <a:schemeClr val="tx2"/>
                </a:solidFill>
              </a:rPr>
              <a:t> </a:t>
            </a:r>
            <a:r>
              <a:rPr lang="el-GR" dirty="0">
                <a:solidFill>
                  <a:schemeClr val="tx2"/>
                </a:solidFill>
              </a:rPr>
              <a:t>τραγουδά μια λυρική </a:t>
            </a:r>
            <a:r>
              <a:rPr lang="el-GR" i="1" dirty="0" err="1">
                <a:solidFill>
                  <a:schemeClr val="tx2"/>
                </a:solidFill>
              </a:rPr>
              <a:t>αντωδή</a:t>
            </a:r>
            <a:r>
              <a:rPr lang="el-GR" dirty="0">
                <a:solidFill>
                  <a:schemeClr val="tx2"/>
                </a:solidFill>
              </a:rPr>
              <a:t>, σχολιάζοντας την </a:t>
            </a:r>
            <a:r>
              <a:rPr lang="el-GR" u="sng" dirty="0">
                <a:solidFill>
                  <a:schemeClr val="tx2"/>
                </a:solidFill>
              </a:rPr>
              <a:t>επιτυχία του πρώτου ομιλητή</a:t>
            </a:r>
            <a:r>
              <a:rPr lang="el-GR" dirty="0">
                <a:solidFill>
                  <a:schemeClr val="tx2"/>
                </a:solidFill>
              </a:rPr>
              <a:t>.</a:t>
            </a:r>
          </a:p>
          <a:p>
            <a:pPr>
              <a:buFont typeface="Wingdings" pitchFamily="2" charset="2"/>
              <a:buChar char="Ø"/>
            </a:pPr>
            <a:endParaRPr lang="en-US" dirty="0">
              <a:solidFill>
                <a:schemeClr val="tx2"/>
              </a:solidFill>
            </a:endParaRPr>
          </a:p>
          <a:p>
            <a:pPr>
              <a:buFont typeface="Wingdings" pitchFamily="2" charset="2"/>
              <a:buChar char="Ø"/>
            </a:pPr>
            <a:r>
              <a:rPr lang="en-US" dirty="0" smtClean="0">
                <a:solidFill>
                  <a:schemeClr val="tx2"/>
                </a:solidFill>
              </a:rPr>
              <a:t> </a:t>
            </a:r>
            <a:r>
              <a:rPr lang="el-GR" dirty="0" smtClean="0">
                <a:solidFill>
                  <a:schemeClr val="tx2"/>
                </a:solidFill>
              </a:rPr>
              <a:t>έπειτα </a:t>
            </a:r>
            <a:r>
              <a:rPr lang="el-GR" dirty="0">
                <a:solidFill>
                  <a:schemeClr val="tx2"/>
                </a:solidFill>
              </a:rPr>
              <a:t>απευθύνει προτροπή στον δεύτερο διάδικο (</a:t>
            </a:r>
            <a:r>
              <a:rPr lang="el-GR" b="1" dirty="0" err="1">
                <a:solidFill>
                  <a:schemeClr val="tx2"/>
                </a:solidFill>
              </a:rPr>
              <a:t>αντικατακελευσμός</a:t>
            </a:r>
            <a:r>
              <a:rPr lang="el-GR" dirty="0">
                <a:solidFill>
                  <a:schemeClr val="tx2"/>
                </a:solidFill>
              </a:rPr>
              <a:t>).</a:t>
            </a:r>
          </a:p>
          <a:p>
            <a:pPr>
              <a:buFont typeface="Wingdings" pitchFamily="2" charset="2"/>
              <a:buChar char="Ø"/>
            </a:pPr>
            <a:endParaRPr lang="en-US" dirty="0">
              <a:solidFill>
                <a:schemeClr val="tx2"/>
              </a:solidFill>
            </a:endParaRPr>
          </a:p>
          <a:p>
            <a:pPr>
              <a:buFont typeface="Wingdings" pitchFamily="2" charset="2"/>
              <a:buChar char="Ø"/>
            </a:pPr>
            <a:r>
              <a:rPr lang="en-US" dirty="0" smtClean="0">
                <a:solidFill>
                  <a:schemeClr val="tx2"/>
                </a:solidFill>
              </a:rPr>
              <a:t> </a:t>
            </a:r>
            <a:r>
              <a:rPr lang="el-GR" dirty="0" smtClean="0">
                <a:solidFill>
                  <a:schemeClr val="tx2"/>
                </a:solidFill>
              </a:rPr>
              <a:t>ο </a:t>
            </a:r>
            <a:r>
              <a:rPr lang="el-GR" dirty="0">
                <a:solidFill>
                  <a:schemeClr val="tx2"/>
                </a:solidFill>
              </a:rPr>
              <a:t>δεύτερος διάδικος προχωρά στην αγόρευσή του (</a:t>
            </a:r>
            <a:r>
              <a:rPr lang="el-GR" b="1" dirty="0" err="1">
                <a:solidFill>
                  <a:schemeClr val="tx2"/>
                </a:solidFill>
              </a:rPr>
              <a:t>αντεπίρρημα</a:t>
            </a:r>
            <a:r>
              <a:rPr lang="el-GR" dirty="0">
                <a:solidFill>
                  <a:schemeClr val="tx2"/>
                </a:solidFill>
              </a:rPr>
              <a:t>).</a:t>
            </a:r>
          </a:p>
          <a:p>
            <a:pPr>
              <a:buFont typeface="Wingdings" pitchFamily="2" charset="2"/>
              <a:buChar char="Ø"/>
            </a:pPr>
            <a:endParaRPr lang="en-US" dirty="0">
              <a:solidFill>
                <a:schemeClr val="tx2"/>
              </a:solidFill>
            </a:endParaRPr>
          </a:p>
          <a:p>
            <a:pPr>
              <a:buFont typeface="Wingdings" pitchFamily="2" charset="2"/>
              <a:buChar char="Ø"/>
            </a:pPr>
            <a:r>
              <a:rPr lang="en-US" dirty="0" smtClean="0">
                <a:solidFill>
                  <a:schemeClr val="tx2"/>
                </a:solidFill>
              </a:rPr>
              <a:t> </a:t>
            </a:r>
            <a:r>
              <a:rPr lang="el-GR" dirty="0" smtClean="0">
                <a:solidFill>
                  <a:schemeClr val="tx2"/>
                </a:solidFill>
              </a:rPr>
              <a:t>κατόπιν </a:t>
            </a:r>
            <a:r>
              <a:rPr lang="el-GR" dirty="0">
                <a:solidFill>
                  <a:schemeClr val="tx2"/>
                </a:solidFill>
              </a:rPr>
              <a:t>κλείνει την αγόρευσή του (</a:t>
            </a:r>
            <a:r>
              <a:rPr lang="el-GR" b="1" dirty="0" err="1">
                <a:solidFill>
                  <a:schemeClr val="tx2"/>
                </a:solidFill>
              </a:rPr>
              <a:t>αντιπνίγος</a:t>
            </a:r>
            <a:r>
              <a:rPr lang="el-GR" dirty="0">
                <a:solidFill>
                  <a:schemeClr val="tx2"/>
                </a:solidFill>
              </a:rPr>
              <a:t>).</a:t>
            </a:r>
          </a:p>
          <a:p>
            <a:pPr>
              <a:buFont typeface="Wingdings" pitchFamily="2" charset="2"/>
              <a:buChar char="Ø"/>
            </a:pPr>
            <a:endParaRPr lang="en-US" dirty="0">
              <a:solidFill>
                <a:schemeClr val="tx2"/>
              </a:solidFill>
            </a:endParaRPr>
          </a:p>
          <a:p>
            <a:pPr>
              <a:buFont typeface="Wingdings" pitchFamily="2" charset="2"/>
              <a:buChar char="Ø"/>
            </a:pPr>
            <a:r>
              <a:rPr lang="en-US" dirty="0" smtClean="0">
                <a:solidFill>
                  <a:schemeClr val="tx2"/>
                </a:solidFill>
              </a:rPr>
              <a:t> </a:t>
            </a:r>
            <a:r>
              <a:rPr lang="el-GR" dirty="0" smtClean="0">
                <a:solidFill>
                  <a:schemeClr val="tx2"/>
                </a:solidFill>
              </a:rPr>
              <a:t>τέλος</a:t>
            </a:r>
            <a:r>
              <a:rPr lang="el-GR" dirty="0">
                <a:solidFill>
                  <a:schemeClr val="tx2"/>
                </a:solidFill>
              </a:rPr>
              <a:t>, δίνεται η ετυμηγορία του αγώνα (</a:t>
            </a:r>
            <a:r>
              <a:rPr lang="el-GR" b="1" dirty="0" err="1">
                <a:solidFill>
                  <a:schemeClr val="tx2"/>
                </a:solidFill>
              </a:rPr>
              <a:t>σφραγίς</a:t>
            </a:r>
            <a:r>
              <a:rPr lang="el-GR" dirty="0">
                <a:solidFill>
                  <a:schemeClr val="tx2"/>
                </a:solidFill>
              </a:rPr>
              <a:t>) από τον διαιτητή, που συνήθως είναι ο Χορός.</a:t>
            </a:r>
          </a:p>
          <a:p>
            <a:r>
              <a:rPr lang="el-GR" dirty="0" smtClean="0"/>
              <a:t/>
            </a:r>
            <a:br>
              <a:rPr lang="el-GR" dirty="0" smtClean="0"/>
            </a:b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476672"/>
            <a:ext cx="9144000" cy="5909310"/>
          </a:xfrm>
          <a:prstGeom prst="rect">
            <a:avLst/>
          </a:prstGeom>
        </p:spPr>
        <p:txBody>
          <a:bodyPr wrap="square">
            <a:spAutoFit/>
          </a:bodyPr>
          <a:lstStyle/>
          <a:p>
            <a:pPr algn="ctr"/>
            <a:r>
              <a:rPr lang="el-GR" b="1" i="1" dirty="0" err="1" smtClean="0">
                <a:solidFill>
                  <a:schemeClr val="tx2"/>
                </a:solidFill>
              </a:rPr>
              <a:t>Παράβασις</a:t>
            </a:r>
            <a:r>
              <a:rPr lang="en-US" b="1" i="1" dirty="0" smtClean="0">
                <a:solidFill>
                  <a:schemeClr val="tx2"/>
                </a:solidFill>
              </a:rPr>
              <a:t>:</a:t>
            </a:r>
            <a:endParaRPr lang="el-GR" i="1" dirty="0">
              <a:solidFill>
                <a:schemeClr val="tx2"/>
              </a:solidFill>
            </a:endParaRPr>
          </a:p>
          <a:p>
            <a:pPr>
              <a:buFont typeface="Wingdings" pitchFamily="2" charset="2"/>
              <a:buChar char="v"/>
            </a:pPr>
            <a:endParaRPr lang="en-US" dirty="0"/>
          </a:p>
          <a:p>
            <a:pPr>
              <a:buFont typeface="Wingdings" pitchFamily="2" charset="2"/>
              <a:buChar char="v"/>
            </a:pPr>
            <a:r>
              <a:rPr lang="en-US" dirty="0" smtClean="0">
                <a:solidFill>
                  <a:schemeClr val="tx2"/>
                </a:solidFill>
              </a:rPr>
              <a:t> </a:t>
            </a:r>
            <a:r>
              <a:rPr lang="el-GR" dirty="0" smtClean="0">
                <a:solidFill>
                  <a:schemeClr val="tx2"/>
                </a:solidFill>
              </a:rPr>
              <a:t>Οι </a:t>
            </a:r>
            <a:r>
              <a:rPr lang="el-GR" dirty="0">
                <a:solidFill>
                  <a:schemeClr val="tx2"/>
                </a:solidFill>
              </a:rPr>
              <a:t>υποκριτές αποσύρονται από τη σκηνή, στην οποία παραμένει μόνο ο Χορός. </a:t>
            </a:r>
          </a:p>
          <a:p>
            <a:pPr>
              <a:buFont typeface="Wingdings" pitchFamily="2" charset="2"/>
              <a:buChar char="v"/>
            </a:pPr>
            <a:endParaRPr lang="en-US" dirty="0">
              <a:solidFill>
                <a:schemeClr val="tx2"/>
              </a:solidFill>
            </a:endParaRPr>
          </a:p>
          <a:p>
            <a:pPr>
              <a:buFont typeface="Wingdings" pitchFamily="2" charset="2"/>
              <a:buChar char="v"/>
            </a:pPr>
            <a:r>
              <a:rPr lang="en-US" dirty="0" smtClean="0">
                <a:solidFill>
                  <a:schemeClr val="tx2"/>
                </a:solidFill>
              </a:rPr>
              <a:t> </a:t>
            </a:r>
            <a:r>
              <a:rPr lang="el-GR" dirty="0" smtClean="0">
                <a:solidFill>
                  <a:schemeClr val="tx2"/>
                </a:solidFill>
              </a:rPr>
              <a:t>Ο </a:t>
            </a:r>
            <a:r>
              <a:rPr lang="el-GR" dirty="0">
                <a:solidFill>
                  <a:schemeClr val="tx2"/>
                </a:solidFill>
              </a:rPr>
              <a:t>Χορός αποσυνδέεται από τον δραματικό ρόλο του και απευθύνεται στο κοινό με το οποίο συζητά ένα εντελώς άσχετο θέμα. </a:t>
            </a:r>
          </a:p>
          <a:p>
            <a:pPr algn="ctr"/>
            <a:r>
              <a:rPr lang="el-GR" dirty="0" smtClean="0">
                <a:solidFill>
                  <a:schemeClr val="tx2"/>
                </a:solidFill>
              </a:rPr>
              <a:t/>
            </a:r>
            <a:br>
              <a:rPr lang="el-GR" dirty="0" smtClean="0">
                <a:solidFill>
                  <a:schemeClr val="tx2"/>
                </a:solidFill>
              </a:rPr>
            </a:br>
            <a:r>
              <a:rPr lang="el-GR" dirty="0" smtClean="0">
                <a:solidFill>
                  <a:schemeClr val="tx2"/>
                </a:solidFill>
              </a:rPr>
              <a:t/>
            </a:r>
            <a:br>
              <a:rPr lang="el-GR" dirty="0" smtClean="0">
                <a:solidFill>
                  <a:schemeClr val="tx2"/>
                </a:solidFill>
              </a:rPr>
            </a:br>
            <a:r>
              <a:rPr lang="el-GR" dirty="0" smtClean="0">
                <a:solidFill>
                  <a:schemeClr val="tx2"/>
                </a:solidFill>
              </a:rPr>
              <a:t/>
            </a:r>
            <a:br>
              <a:rPr lang="el-GR" dirty="0" smtClean="0">
                <a:solidFill>
                  <a:schemeClr val="tx2"/>
                </a:solidFill>
              </a:rPr>
            </a:br>
            <a:r>
              <a:rPr lang="el-GR" b="1" i="1" dirty="0">
                <a:solidFill>
                  <a:schemeClr val="tx2"/>
                </a:solidFill>
              </a:rPr>
              <a:t>Διαλογικές </a:t>
            </a:r>
            <a:r>
              <a:rPr lang="el-GR" b="1" i="1" dirty="0" smtClean="0">
                <a:solidFill>
                  <a:schemeClr val="tx2"/>
                </a:solidFill>
              </a:rPr>
              <a:t>σκηνές</a:t>
            </a:r>
            <a:r>
              <a:rPr lang="en-US" b="1" dirty="0" smtClean="0">
                <a:solidFill>
                  <a:schemeClr val="tx2"/>
                </a:solidFill>
              </a:rPr>
              <a:t>:</a:t>
            </a:r>
            <a:endParaRPr lang="el-GR" dirty="0">
              <a:solidFill>
                <a:schemeClr val="tx2"/>
              </a:solidFill>
            </a:endParaRPr>
          </a:p>
          <a:p>
            <a:pPr>
              <a:buFont typeface="Arial" pitchFamily="34" charset="0"/>
              <a:buChar char="•"/>
            </a:pPr>
            <a:endParaRPr lang="en-US" dirty="0">
              <a:solidFill>
                <a:schemeClr val="tx2"/>
              </a:solidFill>
            </a:endParaRPr>
          </a:p>
          <a:p>
            <a:pPr>
              <a:buFont typeface="Arial" pitchFamily="34" charset="0"/>
              <a:buChar char="•"/>
            </a:pPr>
            <a:endParaRPr lang="en-US" dirty="0" smtClean="0">
              <a:solidFill>
                <a:schemeClr val="tx2"/>
              </a:solidFill>
            </a:endParaRPr>
          </a:p>
          <a:p>
            <a:pPr>
              <a:buFont typeface="Arial" pitchFamily="34" charset="0"/>
              <a:buChar char="•"/>
            </a:pPr>
            <a:r>
              <a:rPr lang="el-GR" dirty="0" err="1" smtClean="0">
                <a:solidFill>
                  <a:schemeClr val="tx2"/>
                </a:solidFill>
              </a:rPr>
              <a:t>Eίναι</a:t>
            </a:r>
            <a:r>
              <a:rPr lang="el-GR" dirty="0" smtClean="0">
                <a:solidFill>
                  <a:schemeClr val="tx2"/>
                </a:solidFill>
              </a:rPr>
              <a:t> </a:t>
            </a:r>
            <a:r>
              <a:rPr lang="el-GR" dirty="0">
                <a:solidFill>
                  <a:schemeClr val="tx2"/>
                </a:solidFill>
              </a:rPr>
              <a:t>οι σκηνές μετά την Παράβαση, χαλαρά συνδεδεμένες  μεταξύ τους, που χωρίζονται με λυρικά τραγούδια του </a:t>
            </a:r>
            <a:r>
              <a:rPr lang="el-GR" dirty="0" err="1">
                <a:solidFill>
                  <a:schemeClr val="tx2"/>
                </a:solidFill>
              </a:rPr>
              <a:t>Xορού</a:t>
            </a:r>
            <a:r>
              <a:rPr lang="el-GR" dirty="0">
                <a:solidFill>
                  <a:schemeClr val="tx2"/>
                </a:solidFill>
              </a:rPr>
              <a:t>, τα οποία θυμίζουν  τα στάσιμα της </a:t>
            </a:r>
            <a:r>
              <a:rPr lang="el-GR" dirty="0" smtClean="0">
                <a:solidFill>
                  <a:schemeClr val="tx2"/>
                </a:solidFill>
              </a:rPr>
              <a:t>τραγωδίας</a:t>
            </a:r>
            <a:r>
              <a:rPr lang="en-US" dirty="0" smtClean="0">
                <a:solidFill>
                  <a:schemeClr val="tx2"/>
                </a:solidFill>
              </a:rPr>
              <a:t>.</a:t>
            </a:r>
            <a:endParaRPr lang="el-GR" dirty="0">
              <a:solidFill>
                <a:schemeClr val="tx2"/>
              </a:solidFill>
            </a:endParaRPr>
          </a:p>
          <a:p>
            <a:pPr algn="ctr"/>
            <a:r>
              <a:rPr lang="el-GR" dirty="0" smtClean="0">
                <a:solidFill>
                  <a:schemeClr val="tx2"/>
                </a:solidFill>
              </a:rPr>
              <a:t/>
            </a:r>
            <a:br>
              <a:rPr lang="el-GR" dirty="0" smtClean="0">
                <a:solidFill>
                  <a:schemeClr val="tx2"/>
                </a:solidFill>
              </a:rPr>
            </a:br>
            <a:r>
              <a:rPr lang="el-GR" dirty="0" smtClean="0">
                <a:solidFill>
                  <a:schemeClr val="tx2"/>
                </a:solidFill>
              </a:rPr>
              <a:t/>
            </a:r>
            <a:br>
              <a:rPr lang="el-GR" dirty="0" smtClean="0">
                <a:solidFill>
                  <a:schemeClr val="tx2"/>
                </a:solidFill>
              </a:rPr>
            </a:br>
            <a:r>
              <a:rPr lang="el-GR" b="1" i="1" dirty="0">
                <a:solidFill>
                  <a:schemeClr val="tx2"/>
                </a:solidFill>
              </a:rPr>
              <a:t>Έξοδος</a:t>
            </a:r>
            <a:endParaRPr lang="el-GR" i="1" dirty="0">
              <a:solidFill>
                <a:schemeClr val="tx2"/>
              </a:solidFill>
            </a:endParaRPr>
          </a:p>
          <a:p>
            <a:pPr>
              <a:buFont typeface="Courier New" pitchFamily="49" charset="0"/>
              <a:buChar char="o"/>
            </a:pPr>
            <a:endParaRPr lang="en-US" dirty="0">
              <a:solidFill>
                <a:schemeClr val="tx2"/>
              </a:solidFill>
            </a:endParaRPr>
          </a:p>
          <a:p>
            <a:pPr>
              <a:buFont typeface="Courier New" pitchFamily="49" charset="0"/>
              <a:buChar char="o"/>
            </a:pPr>
            <a:r>
              <a:rPr lang="en-US" dirty="0" smtClean="0">
                <a:solidFill>
                  <a:schemeClr val="tx2"/>
                </a:solidFill>
              </a:rPr>
              <a:t> </a:t>
            </a:r>
            <a:r>
              <a:rPr lang="el-GR" dirty="0" smtClean="0">
                <a:solidFill>
                  <a:schemeClr val="tx2"/>
                </a:solidFill>
              </a:rPr>
              <a:t>Ο </a:t>
            </a:r>
            <a:r>
              <a:rPr lang="el-GR" dirty="0">
                <a:solidFill>
                  <a:schemeClr val="tx2"/>
                </a:solidFill>
              </a:rPr>
              <a:t>Χορός αποσύρεται από τη σκηνή μαζί με τον νικητή, τραγουδώντας και χορεύοντας.</a:t>
            </a:r>
          </a:p>
          <a:p>
            <a:r>
              <a:rPr lang="el-GR" dirty="0" smtClean="0">
                <a:solidFill>
                  <a:schemeClr val="tx2"/>
                </a:solidFill>
              </a:rPr>
              <a:t/>
            </a:r>
            <a:br>
              <a:rPr lang="el-GR" dirty="0" smtClean="0">
                <a:solidFill>
                  <a:schemeClr val="tx2"/>
                </a:solidFill>
              </a:rPr>
            </a:br>
            <a:endParaRPr lang="el-GR" dirty="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0" y="0"/>
            <a:ext cx="9144000" cy="692696"/>
          </a:xfrm>
        </p:spPr>
        <p:txBody>
          <a:bodyPr/>
          <a:lstStyle/>
          <a:p>
            <a:pPr algn="ctr"/>
            <a:r>
              <a:rPr lang="el-GR" sz="2400" i="1" dirty="0" smtClean="0"/>
              <a:t>Κυριότεροι εκπρόσωποι της Αρχαίας κωμωδίας</a:t>
            </a:r>
            <a:r>
              <a:rPr lang="el-GR" dirty="0" smtClean="0"/>
              <a:t> </a:t>
            </a:r>
            <a:endParaRPr lang="el-GR" dirty="0"/>
          </a:p>
        </p:txBody>
      </p:sp>
      <p:sp>
        <p:nvSpPr>
          <p:cNvPr id="5" name="4 - Θέση κειμένου"/>
          <p:cNvSpPr>
            <a:spLocks noGrp="1"/>
          </p:cNvSpPr>
          <p:nvPr>
            <p:ph type="body" idx="1"/>
          </p:nvPr>
        </p:nvSpPr>
        <p:spPr>
          <a:xfrm>
            <a:off x="0" y="1196752"/>
            <a:ext cx="4497388" cy="504056"/>
          </a:xfrm>
        </p:spPr>
        <p:txBody>
          <a:bodyPr/>
          <a:lstStyle/>
          <a:p>
            <a:pPr algn="ctr"/>
            <a:r>
              <a:rPr lang="el-GR" b="0" u="sng" dirty="0" smtClean="0"/>
              <a:t>Παλαιότεροι</a:t>
            </a:r>
            <a:r>
              <a:rPr lang="el-GR" b="0" dirty="0" smtClean="0"/>
              <a:t>:</a:t>
            </a:r>
            <a:endParaRPr lang="el-GR" dirty="0"/>
          </a:p>
        </p:txBody>
      </p:sp>
      <p:sp>
        <p:nvSpPr>
          <p:cNvPr id="6" name="5 - Θέση περιεχομένου"/>
          <p:cNvSpPr>
            <a:spLocks noGrp="1"/>
          </p:cNvSpPr>
          <p:nvPr>
            <p:ph sz="quarter" idx="2"/>
          </p:nvPr>
        </p:nvSpPr>
        <p:spPr>
          <a:xfrm>
            <a:off x="0" y="2060848"/>
            <a:ext cx="4139952" cy="4797152"/>
          </a:xfrm>
        </p:spPr>
        <p:txBody>
          <a:bodyPr/>
          <a:lstStyle/>
          <a:p>
            <a:pPr algn="just">
              <a:buNone/>
            </a:pPr>
            <a:r>
              <a:rPr lang="en-US" sz="1600" b="1" dirty="0" smtClean="0">
                <a:solidFill>
                  <a:schemeClr val="tx2"/>
                </a:solidFill>
              </a:rPr>
              <a:t>M</a:t>
            </a:r>
            <a:r>
              <a:rPr lang="el-GR" sz="1600" b="1" dirty="0" err="1" smtClean="0">
                <a:solidFill>
                  <a:schemeClr val="tx2"/>
                </a:solidFill>
              </a:rPr>
              <a:t>άγνης</a:t>
            </a:r>
            <a:r>
              <a:rPr lang="el-GR" sz="1600" b="1" dirty="0" smtClean="0">
                <a:solidFill>
                  <a:schemeClr val="tx2"/>
                </a:solidFill>
              </a:rPr>
              <a:t> </a:t>
            </a:r>
            <a:r>
              <a:rPr lang="el-GR" sz="1600" dirty="0" smtClean="0">
                <a:solidFill>
                  <a:schemeClr val="tx2"/>
                </a:solidFill>
              </a:rPr>
              <a:t>→ 11 νίκες στα Μεγάλα Διονύσια</a:t>
            </a:r>
          </a:p>
          <a:p>
            <a:pPr algn="just">
              <a:buNone/>
            </a:pPr>
            <a:endParaRPr lang="en-US" sz="1600" dirty="0" smtClean="0">
              <a:solidFill>
                <a:schemeClr val="tx2"/>
              </a:solidFill>
            </a:endParaRPr>
          </a:p>
          <a:p>
            <a:pPr algn="just">
              <a:buNone/>
            </a:pPr>
            <a:r>
              <a:rPr lang="el-GR" sz="1600" b="1" dirty="0" err="1" smtClean="0">
                <a:solidFill>
                  <a:schemeClr val="tx2"/>
                </a:solidFill>
              </a:rPr>
              <a:t>Χιωνίδης</a:t>
            </a:r>
            <a:r>
              <a:rPr lang="el-GR" sz="1600" dirty="0" smtClean="0">
                <a:solidFill>
                  <a:schemeClr val="tx2"/>
                </a:solidFill>
              </a:rPr>
              <a:t> → πρώτος καταγεγραμμένος νικητής κωμωδίας το 486 </a:t>
            </a:r>
            <a:r>
              <a:rPr lang="el-GR" sz="1600" dirty="0" err="1" smtClean="0">
                <a:solidFill>
                  <a:schemeClr val="tx2"/>
                </a:solidFill>
              </a:rPr>
              <a:t>π.Χ</a:t>
            </a:r>
            <a:r>
              <a:rPr lang="el-GR" sz="1600" dirty="0" smtClean="0">
                <a:solidFill>
                  <a:schemeClr val="tx2"/>
                </a:solidFill>
              </a:rPr>
              <a:t>, όταν και εισάγεται η κωμωδία στο πρόγραμμα των δραματικών αγώνων των Μεγάλων Διονυσίων.</a:t>
            </a:r>
          </a:p>
          <a:p>
            <a:pPr>
              <a:buNone/>
            </a:pPr>
            <a:r>
              <a:rPr lang="el-GR" dirty="0" smtClean="0"/>
              <a:t/>
            </a:r>
            <a:br>
              <a:rPr lang="el-GR" dirty="0" smtClean="0"/>
            </a:br>
            <a:endParaRPr lang="el-GR" dirty="0"/>
          </a:p>
        </p:txBody>
      </p:sp>
      <p:sp>
        <p:nvSpPr>
          <p:cNvPr id="7" name="6 - Θέση κειμένου"/>
          <p:cNvSpPr>
            <a:spLocks noGrp="1"/>
          </p:cNvSpPr>
          <p:nvPr>
            <p:ph type="body" sz="half" idx="3"/>
          </p:nvPr>
        </p:nvSpPr>
        <p:spPr>
          <a:xfrm>
            <a:off x="4645025" y="1268760"/>
            <a:ext cx="4498975" cy="648072"/>
          </a:xfrm>
        </p:spPr>
        <p:txBody>
          <a:bodyPr>
            <a:normAutofit fontScale="92500" lnSpcReduction="20000"/>
          </a:bodyPr>
          <a:lstStyle/>
          <a:p>
            <a:r>
              <a:rPr lang="el-GR" b="0" u="sng" dirty="0" smtClean="0"/>
              <a:t>Σύγχρονοι του Αριστοφάνη</a:t>
            </a:r>
            <a:r>
              <a:rPr lang="el-GR" b="0" dirty="0" smtClean="0"/>
              <a:t>:</a:t>
            </a:r>
            <a:r>
              <a:rPr lang="el-GR" dirty="0" smtClean="0"/>
              <a:t/>
            </a:r>
            <a:br>
              <a:rPr lang="el-GR" dirty="0" smtClean="0"/>
            </a:br>
            <a:endParaRPr lang="el-GR" dirty="0"/>
          </a:p>
        </p:txBody>
      </p:sp>
      <p:sp>
        <p:nvSpPr>
          <p:cNvPr id="8" name="7 - Θέση περιεχομένου"/>
          <p:cNvSpPr>
            <a:spLocks noGrp="1"/>
          </p:cNvSpPr>
          <p:nvPr>
            <p:ph sz="quarter" idx="4"/>
          </p:nvPr>
        </p:nvSpPr>
        <p:spPr>
          <a:xfrm>
            <a:off x="4283969" y="1628800"/>
            <a:ext cx="4860031" cy="5229200"/>
          </a:xfrm>
        </p:spPr>
        <p:txBody>
          <a:bodyPr>
            <a:normAutofit fontScale="92500" lnSpcReduction="20000"/>
          </a:bodyPr>
          <a:lstStyle/>
          <a:p>
            <a:pPr>
              <a:buNone/>
            </a:pPr>
            <a:r>
              <a:rPr lang="el-GR" sz="1600" b="1" dirty="0" err="1" smtClean="0">
                <a:solidFill>
                  <a:schemeClr val="tx2"/>
                </a:solidFill>
              </a:rPr>
              <a:t>Kρατῖνος</a:t>
            </a:r>
            <a:r>
              <a:rPr lang="el-GR" sz="1600" dirty="0" smtClean="0">
                <a:solidFill>
                  <a:schemeClr val="tx2"/>
                </a:solidFill>
              </a:rPr>
              <a:t> (520-423 </a:t>
            </a:r>
            <a:r>
              <a:rPr lang="el-GR" sz="1600" dirty="0" err="1" smtClean="0">
                <a:solidFill>
                  <a:schemeClr val="tx2"/>
                </a:solidFill>
              </a:rPr>
              <a:t>π.X</a:t>
            </a:r>
            <a:r>
              <a:rPr lang="el-GR" sz="1600" dirty="0" smtClean="0">
                <a:solidFill>
                  <a:schemeClr val="tx2"/>
                </a:solidFill>
              </a:rPr>
              <a:t>.)</a:t>
            </a:r>
          </a:p>
          <a:p>
            <a:pPr algn="just">
              <a:buFont typeface="Wingdings" pitchFamily="2" charset="2"/>
              <a:buChar char="q"/>
            </a:pPr>
            <a:r>
              <a:rPr lang="el-GR" sz="1600" dirty="0" smtClean="0">
                <a:solidFill>
                  <a:schemeClr val="tx2"/>
                </a:solidFill>
              </a:rPr>
              <a:t>δημιουργός της πολιτικής σάτιρας. </a:t>
            </a:r>
          </a:p>
          <a:p>
            <a:pPr algn="just">
              <a:buFont typeface="Wingdings" pitchFamily="2" charset="2"/>
              <a:buChar char="q"/>
            </a:pPr>
            <a:r>
              <a:rPr lang="el-GR" sz="1600" dirty="0" smtClean="0">
                <a:solidFill>
                  <a:schemeClr val="tx2"/>
                </a:solidFill>
              </a:rPr>
              <a:t>γράφει 24 κωμωδίες. Δεν σώζεται καμία, παρά</a:t>
            </a:r>
            <a:r>
              <a:rPr lang="en-US" sz="1600" dirty="0" smtClean="0">
                <a:solidFill>
                  <a:schemeClr val="tx2"/>
                </a:solidFill>
              </a:rPr>
              <a:t> </a:t>
            </a:r>
            <a:r>
              <a:rPr lang="el-GR" sz="1600" dirty="0" smtClean="0">
                <a:solidFill>
                  <a:schemeClr val="tx2"/>
                </a:solidFill>
              </a:rPr>
              <a:t>μερικά αποσπάσματα από την </a:t>
            </a:r>
            <a:r>
              <a:rPr lang="el-GR" sz="1600" i="1" dirty="0" err="1" smtClean="0">
                <a:solidFill>
                  <a:schemeClr val="tx2"/>
                </a:solidFill>
              </a:rPr>
              <a:t>Πυτίνη</a:t>
            </a:r>
            <a:r>
              <a:rPr lang="el-GR" sz="1600" i="1" dirty="0" smtClean="0">
                <a:solidFill>
                  <a:schemeClr val="tx2"/>
                </a:solidFill>
              </a:rPr>
              <a:t> </a:t>
            </a:r>
            <a:r>
              <a:rPr lang="el-GR" sz="1600" dirty="0" smtClean="0">
                <a:solidFill>
                  <a:schemeClr val="tx2"/>
                </a:solidFill>
              </a:rPr>
              <a:t>( = φλασκί ) με </a:t>
            </a:r>
            <a:r>
              <a:rPr lang="en-US" sz="1600" dirty="0" smtClean="0">
                <a:solidFill>
                  <a:schemeClr val="tx2"/>
                </a:solidFill>
              </a:rPr>
              <a:t> </a:t>
            </a:r>
            <a:r>
              <a:rPr lang="el-GR" sz="1600" dirty="0" smtClean="0">
                <a:solidFill>
                  <a:schemeClr val="tx2"/>
                </a:solidFill>
              </a:rPr>
              <a:t>την οποία κερδίζει τον Αριστοφάνη και τις </a:t>
            </a:r>
            <a:r>
              <a:rPr lang="el-GR" sz="1600" i="1" dirty="0" smtClean="0">
                <a:solidFill>
                  <a:schemeClr val="tx2"/>
                </a:solidFill>
              </a:rPr>
              <a:t>Νεφέλες </a:t>
            </a:r>
            <a:r>
              <a:rPr lang="el-GR" sz="1600" dirty="0" smtClean="0">
                <a:solidFill>
                  <a:schemeClr val="tx2"/>
                </a:solidFill>
              </a:rPr>
              <a:t>(</a:t>
            </a:r>
            <a:r>
              <a:rPr lang="en-US" sz="1600" dirty="0" smtClean="0">
                <a:solidFill>
                  <a:schemeClr val="tx2"/>
                </a:solidFill>
              </a:rPr>
              <a:t> </a:t>
            </a:r>
            <a:r>
              <a:rPr lang="el-GR" sz="1600" dirty="0" smtClean="0">
                <a:solidFill>
                  <a:schemeClr val="tx2"/>
                </a:solidFill>
              </a:rPr>
              <a:t>423 ). Στο έργο αυτό ο ποιητής μετατρέπει σε κωμωδία το μεγάλο πάθος του για το κρασί.</a:t>
            </a:r>
          </a:p>
          <a:p>
            <a:pPr>
              <a:buNone/>
            </a:pPr>
            <a:r>
              <a:rPr lang="el-GR" sz="1600" b="1" dirty="0" err="1" smtClean="0">
                <a:solidFill>
                  <a:schemeClr val="tx2"/>
                </a:solidFill>
              </a:rPr>
              <a:t>Kράτης</a:t>
            </a:r>
            <a:r>
              <a:rPr lang="el-GR" sz="1600" dirty="0" smtClean="0">
                <a:solidFill>
                  <a:schemeClr val="tx2"/>
                </a:solidFill>
              </a:rPr>
              <a:t> (περί το 450 </a:t>
            </a:r>
            <a:r>
              <a:rPr lang="el-GR" sz="1600" dirty="0" err="1" smtClean="0">
                <a:solidFill>
                  <a:schemeClr val="tx2"/>
                </a:solidFill>
              </a:rPr>
              <a:t>π.X</a:t>
            </a:r>
            <a:r>
              <a:rPr lang="el-GR" sz="1600" dirty="0" smtClean="0">
                <a:solidFill>
                  <a:schemeClr val="tx2"/>
                </a:solidFill>
              </a:rPr>
              <a:t>.)</a:t>
            </a:r>
          </a:p>
          <a:p>
            <a:pPr>
              <a:buFont typeface="Wingdings" pitchFamily="2" charset="2"/>
              <a:buChar char="q"/>
            </a:pPr>
            <a:r>
              <a:rPr lang="el-GR" sz="1600" dirty="0" smtClean="0">
                <a:solidFill>
                  <a:schemeClr val="tx2"/>
                </a:solidFill>
              </a:rPr>
              <a:t>Έγραψε οργανωμένες κωμωδίες, με υπόθεση.</a:t>
            </a:r>
            <a:r>
              <a:rPr lang="en-US" sz="1600" dirty="0" smtClean="0">
                <a:solidFill>
                  <a:schemeClr val="tx2"/>
                </a:solidFill>
              </a:rPr>
              <a:t> </a:t>
            </a:r>
            <a:r>
              <a:rPr lang="el-GR" sz="1600" dirty="0" smtClean="0">
                <a:solidFill>
                  <a:schemeClr val="tx2"/>
                </a:solidFill>
              </a:rPr>
              <a:t>Κέρδισε τρεις νίκες.</a:t>
            </a:r>
            <a:endParaRPr lang="en-US" sz="1600" dirty="0" smtClean="0">
              <a:solidFill>
                <a:schemeClr val="tx2"/>
              </a:solidFill>
            </a:endParaRPr>
          </a:p>
          <a:p>
            <a:pPr>
              <a:buNone/>
            </a:pPr>
            <a:endParaRPr lang="en-US" sz="1600" dirty="0" smtClean="0">
              <a:solidFill>
                <a:schemeClr val="tx2"/>
              </a:solidFill>
            </a:endParaRPr>
          </a:p>
          <a:p>
            <a:pPr>
              <a:buNone/>
            </a:pPr>
            <a:r>
              <a:rPr lang="el-GR" sz="1600" dirty="0" err="1" smtClean="0">
                <a:solidFill>
                  <a:schemeClr val="tx2"/>
                </a:solidFill>
              </a:rPr>
              <a:t>Eὔπολις</a:t>
            </a:r>
            <a:r>
              <a:rPr lang="el-GR" sz="1600" dirty="0" smtClean="0">
                <a:solidFill>
                  <a:schemeClr val="tx2"/>
                </a:solidFill>
              </a:rPr>
              <a:t> (445-412 </a:t>
            </a:r>
            <a:r>
              <a:rPr lang="el-GR" sz="1600" dirty="0" err="1" smtClean="0">
                <a:solidFill>
                  <a:schemeClr val="tx2"/>
                </a:solidFill>
              </a:rPr>
              <a:t>π.X</a:t>
            </a:r>
            <a:r>
              <a:rPr lang="el-GR" sz="1600" dirty="0" smtClean="0">
                <a:solidFill>
                  <a:schemeClr val="tx2"/>
                </a:solidFill>
              </a:rPr>
              <a:t>.)</a:t>
            </a:r>
          </a:p>
          <a:p>
            <a:pPr>
              <a:buNone/>
            </a:pPr>
            <a:endParaRPr lang="en-US" sz="1600" dirty="0" smtClean="0">
              <a:solidFill>
                <a:schemeClr val="tx2"/>
              </a:solidFill>
            </a:endParaRPr>
          </a:p>
          <a:p>
            <a:pPr>
              <a:buFont typeface="Wingdings" pitchFamily="2" charset="2"/>
              <a:buChar char="q"/>
            </a:pPr>
            <a:r>
              <a:rPr lang="el-GR" sz="1600" dirty="0" smtClean="0">
                <a:solidFill>
                  <a:schemeClr val="tx2"/>
                </a:solidFill>
              </a:rPr>
              <a:t>Έγραψε 17 κωμωδίες, με 7 πρώτες νίκες. Διακρίνεται για την ικανότητα στην πλοκή της υπόθεσης. Φίλος στην αρχή του </a:t>
            </a:r>
            <a:r>
              <a:rPr lang="el-GR" sz="1600" dirty="0" err="1" smtClean="0">
                <a:solidFill>
                  <a:schemeClr val="tx2"/>
                </a:solidFill>
              </a:rPr>
              <a:t>Aριστοφάνη</a:t>
            </a:r>
            <a:r>
              <a:rPr lang="el-GR" sz="1600" dirty="0" smtClean="0">
                <a:solidFill>
                  <a:schemeClr val="tx2"/>
                </a:solidFill>
              </a:rPr>
              <a:t>, έγινε αργότερα εχθρός του.</a:t>
            </a:r>
            <a:endParaRPr lang="en-US" sz="1600" dirty="0" smtClean="0">
              <a:solidFill>
                <a:schemeClr val="tx2"/>
              </a:solidFill>
            </a:endParaRPr>
          </a:p>
          <a:p>
            <a:pPr>
              <a:buNone/>
            </a:pPr>
            <a:endParaRPr lang="en-US" sz="1600" b="1" dirty="0" smtClean="0">
              <a:solidFill>
                <a:schemeClr val="tx2"/>
              </a:solidFill>
            </a:endParaRPr>
          </a:p>
          <a:p>
            <a:pPr>
              <a:buNone/>
            </a:pPr>
            <a:r>
              <a:rPr lang="el-GR" sz="1600" b="1" dirty="0" smtClean="0">
                <a:solidFill>
                  <a:schemeClr val="tx2"/>
                </a:solidFill>
              </a:rPr>
              <a:t>Φερεκράτης</a:t>
            </a:r>
            <a:r>
              <a:rPr lang="el-GR" sz="1600" dirty="0" smtClean="0">
                <a:solidFill>
                  <a:schemeClr val="tx2"/>
                </a:solidFill>
              </a:rPr>
              <a:t> (β' μισό 5ου αι. </a:t>
            </a:r>
            <a:r>
              <a:rPr lang="el-GR" sz="1600" dirty="0" err="1" smtClean="0">
                <a:solidFill>
                  <a:schemeClr val="tx2"/>
                </a:solidFill>
              </a:rPr>
              <a:t>π.X</a:t>
            </a:r>
            <a:r>
              <a:rPr lang="el-GR" sz="1600" dirty="0" smtClean="0">
                <a:solidFill>
                  <a:schemeClr val="tx2"/>
                </a:solidFill>
              </a:rPr>
              <a:t>.)</a:t>
            </a:r>
          </a:p>
          <a:p>
            <a:pPr>
              <a:buFont typeface="Wingdings" pitchFamily="2" charset="2"/>
              <a:buChar char="q"/>
            </a:pPr>
            <a:r>
              <a:rPr lang="el-GR" sz="1600" dirty="0" smtClean="0">
                <a:solidFill>
                  <a:schemeClr val="tx2"/>
                </a:solidFill>
              </a:rPr>
              <a:t>Έγραψε 16 κωμωδίες και διακρίνεται για την ευρηματικότητα στη θεματική των κωμωδιών του, π.χ. </a:t>
            </a:r>
            <a:r>
              <a:rPr lang="el-GR" sz="1600" dirty="0" err="1" smtClean="0">
                <a:solidFill>
                  <a:schemeClr val="tx2"/>
                </a:solidFill>
              </a:rPr>
              <a:t>Mυρμηκάνθρωποι</a:t>
            </a:r>
            <a:r>
              <a:rPr lang="el-GR" sz="1600" dirty="0" smtClean="0"/>
              <a:t>.</a:t>
            </a:r>
          </a:p>
          <a:p>
            <a:pPr>
              <a:buFont typeface="Wingdings" pitchFamily="2" charset="2"/>
              <a:buChar char="q"/>
            </a:pPr>
            <a:endParaRPr lang="el-GR" sz="1600" dirty="0" smtClean="0"/>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395536" y="0"/>
            <a:ext cx="8748464" cy="620688"/>
          </a:xfrm>
        </p:spPr>
        <p:txBody>
          <a:bodyPr/>
          <a:lstStyle/>
          <a:p>
            <a:pPr algn="ctr"/>
            <a:r>
              <a:rPr lang="el-GR" sz="2400" i="1" dirty="0" smtClean="0"/>
              <a:t>Ο Χορός στην Αρχαία κωμωδία</a:t>
            </a:r>
            <a:r>
              <a:rPr lang="el-GR" dirty="0" smtClean="0"/>
              <a:t> </a:t>
            </a:r>
            <a:br>
              <a:rPr lang="el-GR" dirty="0" smtClean="0"/>
            </a:br>
            <a:endParaRPr lang="el-GR" dirty="0"/>
          </a:p>
        </p:txBody>
      </p:sp>
      <p:sp>
        <p:nvSpPr>
          <p:cNvPr id="9" name="8 - Ορθογώνιο"/>
          <p:cNvSpPr/>
          <p:nvPr/>
        </p:nvSpPr>
        <p:spPr>
          <a:xfrm>
            <a:off x="395536" y="692697"/>
            <a:ext cx="8748464" cy="3139321"/>
          </a:xfrm>
          <a:prstGeom prst="rect">
            <a:avLst/>
          </a:prstGeom>
        </p:spPr>
        <p:txBody>
          <a:bodyPr wrap="square">
            <a:spAutoFit/>
          </a:bodyPr>
          <a:lstStyle/>
          <a:p>
            <a:pPr>
              <a:buFont typeface="Wingdings" pitchFamily="2" charset="2"/>
              <a:buChar char="v"/>
            </a:pPr>
            <a:r>
              <a:rPr lang="en-US" dirty="0" smtClean="0">
                <a:solidFill>
                  <a:schemeClr val="tx2"/>
                </a:solidFill>
              </a:rPr>
              <a:t> </a:t>
            </a:r>
            <a:r>
              <a:rPr lang="el-GR" dirty="0" smtClean="0">
                <a:solidFill>
                  <a:schemeClr val="tx2"/>
                </a:solidFill>
              </a:rPr>
              <a:t>Αποτελείται </a:t>
            </a:r>
            <a:r>
              <a:rPr lang="el-GR" dirty="0">
                <a:solidFill>
                  <a:schemeClr val="tx2"/>
                </a:solidFill>
              </a:rPr>
              <a:t>από 24 μέλη.</a:t>
            </a:r>
          </a:p>
          <a:p>
            <a:endParaRPr lang="en-US" dirty="0">
              <a:solidFill>
                <a:schemeClr val="tx2"/>
              </a:solidFill>
            </a:endParaRPr>
          </a:p>
          <a:p>
            <a:pPr>
              <a:buFont typeface="Wingdings" pitchFamily="2" charset="2"/>
              <a:buChar char="v"/>
            </a:pPr>
            <a:r>
              <a:rPr lang="el-GR" dirty="0" smtClean="0">
                <a:solidFill>
                  <a:schemeClr val="tx2"/>
                </a:solidFill>
              </a:rPr>
              <a:t>Φορούν </a:t>
            </a:r>
            <a:r>
              <a:rPr lang="el-GR" dirty="0">
                <a:solidFill>
                  <a:schemeClr val="tx2"/>
                </a:solidFill>
              </a:rPr>
              <a:t>προσωπείο και παριστάνουν:</a:t>
            </a:r>
          </a:p>
          <a:p>
            <a:r>
              <a:rPr lang="el-GR" dirty="0" smtClean="0">
                <a:solidFill>
                  <a:schemeClr val="tx2"/>
                </a:solidFill>
              </a:rPr>
              <a:t/>
            </a:r>
            <a:br>
              <a:rPr lang="el-GR" dirty="0" smtClean="0">
                <a:solidFill>
                  <a:schemeClr val="tx2"/>
                </a:solidFill>
              </a:rPr>
            </a:br>
            <a:r>
              <a:rPr lang="el-GR" dirty="0">
                <a:solidFill>
                  <a:schemeClr val="tx2"/>
                </a:solidFill>
              </a:rPr>
              <a:t>→ </a:t>
            </a:r>
            <a:r>
              <a:rPr lang="en-US" dirty="0" smtClean="0">
                <a:solidFill>
                  <a:schemeClr val="tx2"/>
                </a:solidFill>
              </a:rPr>
              <a:t> </a:t>
            </a:r>
            <a:r>
              <a:rPr lang="el-GR" dirty="0" smtClean="0">
                <a:solidFill>
                  <a:schemeClr val="tx2"/>
                </a:solidFill>
              </a:rPr>
              <a:t>θεϊκά </a:t>
            </a:r>
            <a:r>
              <a:rPr lang="el-GR" dirty="0">
                <a:solidFill>
                  <a:schemeClr val="tx2"/>
                </a:solidFill>
              </a:rPr>
              <a:t>όντα ( </a:t>
            </a:r>
            <a:r>
              <a:rPr lang="el-GR" dirty="0" err="1">
                <a:solidFill>
                  <a:schemeClr val="tx2"/>
                </a:solidFill>
              </a:rPr>
              <a:t>π.χ</a:t>
            </a:r>
            <a:r>
              <a:rPr lang="el-GR" dirty="0">
                <a:solidFill>
                  <a:schemeClr val="tx2"/>
                </a:solidFill>
              </a:rPr>
              <a:t> </a:t>
            </a:r>
            <a:r>
              <a:rPr lang="el-GR" i="1" dirty="0">
                <a:solidFill>
                  <a:schemeClr val="tx2"/>
                </a:solidFill>
              </a:rPr>
              <a:t>Νεφέλες</a:t>
            </a:r>
            <a:r>
              <a:rPr lang="el-GR" dirty="0">
                <a:solidFill>
                  <a:schemeClr val="tx2"/>
                </a:solidFill>
              </a:rPr>
              <a:t> )</a:t>
            </a:r>
          </a:p>
          <a:p>
            <a:r>
              <a:rPr lang="el-GR" dirty="0">
                <a:solidFill>
                  <a:schemeClr val="tx2"/>
                </a:solidFill>
              </a:rPr>
              <a:t>→ </a:t>
            </a:r>
            <a:r>
              <a:rPr lang="en-US" dirty="0" smtClean="0">
                <a:solidFill>
                  <a:schemeClr val="tx2"/>
                </a:solidFill>
              </a:rPr>
              <a:t> </a:t>
            </a:r>
            <a:r>
              <a:rPr lang="el-GR" dirty="0" smtClean="0">
                <a:solidFill>
                  <a:schemeClr val="tx2"/>
                </a:solidFill>
              </a:rPr>
              <a:t>άντρες </a:t>
            </a:r>
            <a:r>
              <a:rPr lang="el-GR" dirty="0">
                <a:solidFill>
                  <a:schemeClr val="tx2"/>
                </a:solidFill>
              </a:rPr>
              <a:t>( </a:t>
            </a:r>
            <a:r>
              <a:rPr lang="el-GR" i="1" dirty="0" err="1">
                <a:solidFill>
                  <a:schemeClr val="tx2"/>
                </a:solidFill>
              </a:rPr>
              <a:t>Αχαρνείς</a:t>
            </a:r>
            <a:r>
              <a:rPr lang="el-GR" dirty="0">
                <a:solidFill>
                  <a:schemeClr val="tx2"/>
                </a:solidFill>
              </a:rPr>
              <a:t> και </a:t>
            </a:r>
            <a:r>
              <a:rPr lang="el-GR" i="1" dirty="0">
                <a:solidFill>
                  <a:schemeClr val="tx2"/>
                </a:solidFill>
              </a:rPr>
              <a:t>Ιππείς</a:t>
            </a:r>
            <a:r>
              <a:rPr lang="el-GR" dirty="0">
                <a:solidFill>
                  <a:schemeClr val="tx2"/>
                </a:solidFill>
              </a:rPr>
              <a:t> )</a:t>
            </a:r>
          </a:p>
          <a:p>
            <a:r>
              <a:rPr lang="el-GR" dirty="0">
                <a:solidFill>
                  <a:schemeClr val="tx2"/>
                </a:solidFill>
              </a:rPr>
              <a:t>→ </a:t>
            </a:r>
            <a:r>
              <a:rPr lang="en-US" dirty="0" smtClean="0">
                <a:solidFill>
                  <a:schemeClr val="tx2"/>
                </a:solidFill>
              </a:rPr>
              <a:t> </a:t>
            </a:r>
            <a:r>
              <a:rPr lang="el-GR" dirty="0" smtClean="0">
                <a:solidFill>
                  <a:schemeClr val="tx2"/>
                </a:solidFill>
              </a:rPr>
              <a:t>γυναίκες </a:t>
            </a:r>
            <a:r>
              <a:rPr lang="el-GR" dirty="0">
                <a:solidFill>
                  <a:schemeClr val="tx2"/>
                </a:solidFill>
              </a:rPr>
              <a:t>→ </a:t>
            </a:r>
            <a:r>
              <a:rPr lang="el-GR" i="1" dirty="0" err="1">
                <a:solidFill>
                  <a:schemeClr val="tx2"/>
                </a:solidFill>
              </a:rPr>
              <a:t>Θεσμοφοριάζουσαι</a:t>
            </a:r>
            <a:r>
              <a:rPr lang="el-GR" dirty="0">
                <a:solidFill>
                  <a:schemeClr val="tx2"/>
                </a:solidFill>
              </a:rPr>
              <a:t>, </a:t>
            </a:r>
            <a:r>
              <a:rPr lang="el-GR" i="1" dirty="0" err="1">
                <a:solidFill>
                  <a:schemeClr val="tx2"/>
                </a:solidFill>
              </a:rPr>
              <a:t>Εκκλησιάζουσαι</a:t>
            </a:r>
            <a:r>
              <a:rPr lang="el-GR" dirty="0">
                <a:solidFill>
                  <a:schemeClr val="tx2"/>
                </a:solidFill>
              </a:rPr>
              <a:t> )</a:t>
            </a:r>
          </a:p>
          <a:p>
            <a:r>
              <a:rPr lang="el-GR" dirty="0">
                <a:solidFill>
                  <a:schemeClr val="tx2"/>
                </a:solidFill>
              </a:rPr>
              <a:t>→ </a:t>
            </a:r>
            <a:r>
              <a:rPr lang="en-US" dirty="0" smtClean="0">
                <a:solidFill>
                  <a:schemeClr val="tx2"/>
                </a:solidFill>
              </a:rPr>
              <a:t> </a:t>
            </a:r>
            <a:r>
              <a:rPr lang="el-GR" dirty="0" smtClean="0">
                <a:solidFill>
                  <a:schemeClr val="tx2"/>
                </a:solidFill>
              </a:rPr>
              <a:t>ζώα </a:t>
            </a:r>
            <a:r>
              <a:rPr lang="el-GR" dirty="0">
                <a:solidFill>
                  <a:schemeClr val="tx2"/>
                </a:solidFill>
              </a:rPr>
              <a:t>( </a:t>
            </a:r>
            <a:r>
              <a:rPr lang="el-GR" i="1" dirty="0">
                <a:solidFill>
                  <a:schemeClr val="tx2"/>
                </a:solidFill>
              </a:rPr>
              <a:t>Βάτραχοι</a:t>
            </a:r>
            <a:r>
              <a:rPr lang="el-GR" dirty="0">
                <a:solidFill>
                  <a:schemeClr val="tx2"/>
                </a:solidFill>
              </a:rPr>
              <a:t>, </a:t>
            </a:r>
            <a:r>
              <a:rPr lang="el-GR" i="1" dirty="0">
                <a:solidFill>
                  <a:schemeClr val="tx2"/>
                </a:solidFill>
              </a:rPr>
              <a:t>Όρνιθες</a:t>
            </a:r>
            <a:r>
              <a:rPr lang="el-GR" dirty="0">
                <a:solidFill>
                  <a:schemeClr val="tx2"/>
                </a:solidFill>
              </a:rPr>
              <a:t> )</a:t>
            </a:r>
          </a:p>
          <a:p>
            <a:r>
              <a:rPr lang="el-GR" dirty="0">
                <a:solidFill>
                  <a:schemeClr val="tx2"/>
                </a:solidFill>
              </a:rPr>
              <a:t>→ </a:t>
            </a:r>
            <a:r>
              <a:rPr lang="en-US" dirty="0" smtClean="0">
                <a:solidFill>
                  <a:schemeClr val="tx2"/>
                </a:solidFill>
              </a:rPr>
              <a:t> </a:t>
            </a:r>
            <a:r>
              <a:rPr lang="el-GR" dirty="0" smtClean="0">
                <a:solidFill>
                  <a:schemeClr val="tx2"/>
                </a:solidFill>
              </a:rPr>
              <a:t>αφηρημένες </a:t>
            </a:r>
            <a:r>
              <a:rPr lang="el-GR" dirty="0">
                <a:solidFill>
                  <a:schemeClr val="tx2"/>
                </a:solidFill>
              </a:rPr>
              <a:t>έννοιες ( </a:t>
            </a:r>
            <a:r>
              <a:rPr lang="el-GR" i="1" dirty="0">
                <a:solidFill>
                  <a:schemeClr val="tx2"/>
                </a:solidFill>
              </a:rPr>
              <a:t>Πόλη</a:t>
            </a:r>
            <a:r>
              <a:rPr lang="el-GR" dirty="0">
                <a:solidFill>
                  <a:schemeClr val="tx2"/>
                </a:solidFill>
              </a:rPr>
              <a:t> και </a:t>
            </a:r>
            <a:r>
              <a:rPr lang="el-GR" i="1" dirty="0">
                <a:solidFill>
                  <a:schemeClr val="tx2"/>
                </a:solidFill>
              </a:rPr>
              <a:t>Νόμοι</a:t>
            </a:r>
            <a:r>
              <a:rPr lang="el-GR" dirty="0">
                <a:solidFill>
                  <a:schemeClr val="tx2"/>
                </a:solidFill>
              </a:rPr>
              <a:t> του Κρατίνου )</a:t>
            </a:r>
          </a:p>
          <a:p>
            <a:pPr algn="ctr"/>
            <a:r>
              <a:rPr lang="el-GR" dirty="0" smtClean="0">
                <a:solidFill>
                  <a:schemeClr val="tx2"/>
                </a:solidFill>
              </a:rPr>
              <a:t/>
            </a:r>
            <a:br>
              <a:rPr lang="el-GR" dirty="0" smtClean="0">
                <a:solidFill>
                  <a:schemeClr val="tx2"/>
                </a:solidFill>
              </a:rPr>
            </a:br>
            <a:endParaRPr lang="el-GR" dirty="0">
              <a:solidFill>
                <a:schemeClr val="tx2"/>
              </a:solidFill>
            </a:endParaRPr>
          </a:p>
        </p:txBody>
      </p:sp>
      <p:sp>
        <p:nvSpPr>
          <p:cNvPr id="10" name="9 - Ορθογώνιο"/>
          <p:cNvSpPr/>
          <p:nvPr/>
        </p:nvSpPr>
        <p:spPr>
          <a:xfrm>
            <a:off x="395536" y="3429000"/>
            <a:ext cx="8748464" cy="3693319"/>
          </a:xfrm>
          <a:prstGeom prst="rect">
            <a:avLst/>
          </a:prstGeom>
        </p:spPr>
        <p:txBody>
          <a:bodyPr wrap="square">
            <a:spAutoFit/>
          </a:bodyPr>
          <a:lstStyle/>
          <a:p>
            <a:pPr>
              <a:buFont typeface="Wingdings" pitchFamily="2" charset="2"/>
              <a:buChar char="v"/>
            </a:pPr>
            <a:endParaRPr lang="en-US" dirty="0" smtClean="0">
              <a:solidFill>
                <a:schemeClr val="tx2"/>
              </a:solidFill>
            </a:endParaRPr>
          </a:p>
          <a:p>
            <a:pPr>
              <a:buFont typeface="Wingdings" pitchFamily="2" charset="2"/>
              <a:buChar char="v"/>
            </a:pPr>
            <a:r>
              <a:rPr lang="el-GR" u="sng" dirty="0" smtClean="0">
                <a:solidFill>
                  <a:schemeClr val="tx2"/>
                </a:solidFill>
              </a:rPr>
              <a:t>Κάποιες </a:t>
            </a:r>
            <a:r>
              <a:rPr lang="el-GR" u="sng" dirty="0">
                <a:solidFill>
                  <a:schemeClr val="tx2"/>
                </a:solidFill>
              </a:rPr>
              <a:t>φορές τα μέλη του χωρίζονται σε δύο ημιχόρια</a:t>
            </a:r>
            <a:r>
              <a:rPr lang="el-GR" dirty="0">
                <a:solidFill>
                  <a:schemeClr val="tx2"/>
                </a:solidFill>
              </a:rPr>
              <a:t> ( </a:t>
            </a:r>
            <a:r>
              <a:rPr lang="el-GR" dirty="0" err="1">
                <a:solidFill>
                  <a:schemeClr val="tx2"/>
                </a:solidFill>
              </a:rPr>
              <a:t>π.Χ</a:t>
            </a:r>
            <a:r>
              <a:rPr lang="el-GR" dirty="0">
                <a:solidFill>
                  <a:schemeClr val="tx2"/>
                </a:solidFill>
              </a:rPr>
              <a:t> </a:t>
            </a:r>
            <a:r>
              <a:rPr lang="el-GR" i="1" dirty="0" err="1">
                <a:solidFill>
                  <a:schemeClr val="tx2"/>
                </a:solidFill>
              </a:rPr>
              <a:t>Λυσιστράτη</a:t>
            </a:r>
            <a:r>
              <a:rPr lang="el-GR" dirty="0">
                <a:solidFill>
                  <a:schemeClr val="tx2"/>
                </a:solidFill>
              </a:rPr>
              <a:t> όπου υπάρχουν δύο χοροί, ένας ηλικιωμένων γυναικών και ένας γερόντων ).</a:t>
            </a:r>
          </a:p>
          <a:p>
            <a:endParaRPr lang="en-US" dirty="0" smtClean="0">
              <a:solidFill>
                <a:schemeClr val="tx2"/>
              </a:solidFill>
            </a:endParaRPr>
          </a:p>
          <a:p>
            <a:r>
              <a:rPr lang="el-GR" dirty="0" smtClean="0">
                <a:solidFill>
                  <a:schemeClr val="tx2"/>
                </a:solidFill>
              </a:rPr>
              <a:t>→ </a:t>
            </a:r>
            <a:r>
              <a:rPr lang="en-US" dirty="0" smtClean="0">
                <a:solidFill>
                  <a:schemeClr val="tx2"/>
                </a:solidFill>
              </a:rPr>
              <a:t> </a:t>
            </a:r>
            <a:r>
              <a:rPr lang="el-GR" dirty="0" smtClean="0">
                <a:solidFill>
                  <a:schemeClr val="tx2"/>
                </a:solidFill>
              </a:rPr>
              <a:t>Ανάμεσα </a:t>
            </a:r>
            <a:r>
              <a:rPr lang="el-GR" dirty="0">
                <a:solidFill>
                  <a:schemeClr val="tx2"/>
                </a:solidFill>
              </a:rPr>
              <a:t>στους χορευτές διακρίνονταν ο </a:t>
            </a:r>
            <a:r>
              <a:rPr lang="el-GR" i="1" dirty="0" err="1">
                <a:solidFill>
                  <a:schemeClr val="tx2"/>
                </a:solidFill>
              </a:rPr>
              <a:t>κορυφαῖος</a:t>
            </a:r>
            <a:r>
              <a:rPr lang="el-GR" dirty="0">
                <a:solidFill>
                  <a:schemeClr val="tx2"/>
                </a:solidFill>
              </a:rPr>
              <a:t> του συνόλου ή/και οι </a:t>
            </a:r>
            <a:r>
              <a:rPr lang="el-GR" dirty="0" err="1">
                <a:solidFill>
                  <a:schemeClr val="tx2"/>
                </a:solidFill>
              </a:rPr>
              <a:t>κορυφαῖοι</a:t>
            </a:r>
            <a:r>
              <a:rPr lang="el-GR" dirty="0">
                <a:solidFill>
                  <a:schemeClr val="tx2"/>
                </a:solidFill>
              </a:rPr>
              <a:t> των δύο </a:t>
            </a:r>
            <a:r>
              <a:rPr lang="el-GR" dirty="0" smtClean="0">
                <a:solidFill>
                  <a:schemeClr val="tx2"/>
                </a:solidFill>
              </a:rPr>
              <a:t>ημιχορίων</a:t>
            </a:r>
            <a:r>
              <a:rPr lang="en-US" dirty="0" smtClean="0">
                <a:solidFill>
                  <a:schemeClr val="tx2"/>
                </a:solidFill>
              </a:rPr>
              <a:t>.</a:t>
            </a:r>
            <a:endParaRPr lang="en-US" dirty="0">
              <a:solidFill>
                <a:schemeClr val="tx2"/>
              </a:solidFill>
            </a:endParaRPr>
          </a:p>
          <a:p>
            <a:pPr>
              <a:buFont typeface="Wingdings" pitchFamily="2" charset="2"/>
              <a:buChar char="v"/>
            </a:pPr>
            <a:endParaRPr lang="en-US" dirty="0">
              <a:solidFill>
                <a:schemeClr val="tx2"/>
              </a:solidFill>
            </a:endParaRPr>
          </a:p>
          <a:p>
            <a:pPr>
              <a:buFont typeface="Wingdings" pitchFamily="2" charset="2"/>
              <a:buChar char="v"/>
            </a:pPr>
            <a:endParaRPr lang="en-US" dirty="0" smtClean="0">
              <a:solidFill>
                <a:schemeClr val="tx2"/>
              </a:solidFill>
            </a:endParaRPr>
          </a:p>
          <a:p>
            <a:pPr>
              <a:buFont typeface="Wingdings" pitchFamily="2" charset="2"/>
              <a:buChar char="v"/>
            </a:pPr>
            <a:r>
              <a:rPr lang="el-GR" u="sng" dirty="0" smtClean="0">
                <a:solidFill>
                  <a:schemeClr val="tx2"/>
                </a:solidFill>
              </a:rPr>
              <a:t>Άλλοτε</a:t>
            </a:r>
            <a:r>
              <a:rPr lang="el-GR" u="sng" dirty="0">
                <a:solidFill>
                  <a:schemeClr val="tx2"/>
                </a:solidFill>
              </a:rPr>
              <a:t> είναι ντυμένοι ομοιόμορφα</a:t>
            </a:r>
            <a:r>
              <a:rPr lang="el-GR" dirty="0">
                <a:solidFill>
                  <a:schemeClr val="tx2"/>
                </a:solidFill>
              </a:rPr>
              <a:t> ( </a:t>
            </a:r>
            <a:r>
              <a:rPr lang="el-GR" i="1" dirty="0" err="1">
                <a:solidFill>
                  <a:schemeClr val="tx2"/>
                </a:solidFill>
              </a:rPr>
              <a:t>Αχαρνείς</a:t>
            </a:r>
            <a:r>
              <a:rPr lang="el-GR" i="1" dirty="0">
                <a:solidFill>
                  <a:schemeClr val="tx2"/>
                </a:solidFill>
              </a:rPr>
              <a:t> </a:t>
            </a:r>
            <a:r>
              <a:rPr lang="el-GR" dirty="0">
                <a:solidFill>
                  <a:schemeClr val="tx2"/>
                </a:solidFill>
              </a:rPr>
              <a:t>), </a:t>
            </a:r>
            <a:r>
              <a:rPr lang="el-GR" u="sng" dirty="0">
                <a:solidFill>
                  <a:schemeClr val="tx2"/>
                </a:solidFill>
              </a:rPr>
              <a:t>άλλοτε όχι</a:t>
            </a:r>
            <a:r>
              <a:rPr lang="el-GR" dirty="0">
                <a:solidFill>
                  <a:schemeClr val="tx2"/>
                </a:solidFill>
              </a:rPr>
              <a:t>, όπως στους </a:t>
            </a:r>
            <a:r>
              <a:rPr lang="el-GR" i="1" dirty="0">
                <a:solidFill>
                  <a:schemeClr val="tx2"/>
                </a:solidFill>
              </a:rPr>
              <a:t>Όρνιθες</a:t>
            </a:r>
            <a:r>
              <a:rPr lang="el-GR" dirty="0">
                <a:solidFill>
                  <a:schemeClr val="tx2"/>
                </a:solidFill>
              </a:rPr>
              <a:t>, όπου ο </a:t>
            </a:r>
            <a:r>
              <a:rPr lang="el-GR" i="1" dirty="0" err="1">
                <a:solidFill>
                  <a:schemeClr val="tx2"/>
                </a:solidFill>
              </a:rPr>
              <a:t>σκευοποιός</a:t>
            </a:r>
            <a:r>
              <a:rPr lang="el-GR" i="1" dirty="0">
                <a:solidFill>
                  <a:schemeClr val="tx2"/>
                </a:solidFill>
              </a:rPr>
              <a:t> </a:t>
            </a:r>
            <a:r>
              <a:rPr lang="el-GR" dirty="0">
                <a:solidFill>
                  <a:schemeClr val="tx2"/>
                </a:solidFill>
              </a:rPr>
              <a:t>ντύνει κάθε μέλος με διαφορετική ενδυμασία ώστε να αναπαριστά ένα διαφορετικό είδος πτηνού.</a:t>
            </a:r>
            <a:r>
              <a:rPr lang="el-GR" dirty="0"/>
              <a:t> </a:t>
            </a:r>
          </a:p>
          <a:p>
            <a:r>
              <a:rPr lang="el-GR" dirty="0" smtClean="0"/>
              <a:t/>
            </a:r>
            <a:br>
              <a:rPr lang="el-GR" dirty="0" smtClean="0"/>
            </a:b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1742444858792.jpg"/>
          <p:cNvPicPr>
            <a:picLocks noChangeAspect="1"/>
          </p:cNvPicPr>
          <p:nvPr/>
        </p:nvPicPr>
        <p:blipFill>
          <a:blip r:embed="rId2" cstate="print"/>
          <a:stretch>
            <a:fillRect/>
          </a:stretch>
        </p:blipFill>
        <p:spPr>
          <a:xfrm>
            <a:off x="323528" y="188640"/>
            <a:ext cx="8496944" cy="65527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0" y="620688"/>
            <a:ext cx="9144000" cy="4524315"/>
          </a:xfrm>
          <a:prstGeom prst="rect">
            <a:avLst/>
          </a:prstGeom>
        </p:spPr>
        <p:txBody>
          <a:bodyPr wrap="square">
            <a:spAutoFit/>
          </a:bodyPr>
          <a:lstStyle/>
          <a:p>
            <a:pPr algn="just">
              <a:buFont typeface="Wingdings" pitchFamily="2" charset="2"/>
              <a:buChar char="v"/>
            </a:pPr>
            <a:r>
              <a:rPr lang="en-US" dirty="0" smtClean="0">
                <a:solidFill>
                  <a:schemeClr val="tx2"/>
                </a:solidFill>
              </a:rPr>
              <a:t> </a:t>
            </a:r>
            <a:r>
              <a:rPr lang="el-GR" dirty="0" smtClean="0">
                <a:solidFill>
                  <a:schemeClr val="tx2"/>
                </a:solidFill>
              </a:rPr>
              <a:t>στην </a:t>
            </a:r>
            <a:r>
              <a:rPr lang="el-GR" dirty="0">
                <a:solidFill>
                  <a:schemeClr val="tx2"/>
                </a:solidFill>
              </a:rPr>
              <a:t>Αρχαία Κωμωδία, </a:t>
            </a:r>
            <a:r>
              <a:rPr lang="el-GR" u="sng" dirty="0">
                <a:solidFill>
                  <a:schemeClr val="tx2"/>
                </a:solidFill>
              </a:rPr>
              <a:t>ο Χορός συμμετέχει ενεργά στην πλοκή</a:t>
            </a:r>
            <a:r>
              <a:rPr lang="el-GR" dirty="0">
                <a:solidFill>
                  <a:schemeClr val="tx2"/>
                </a:solidFill>
              </a:rPr>
              <a:t>, τα </a:t>
            </a:r>
            <a:r>
              <a:rPr lang="el-GR" u="sng" dirty="0">
                <a:solidFill>
                  <a:schemeClr val="tx2"/>
                </a:solidFill>
              </a:rPr>
              <a:t>τραγούδια</a:t>
            </a:r>
            <a:r>
              <a:rPr lang="el-GR" dirty="0">
                <a:solidFill>
                  <a:schemeClr val="tx2"/>
                </a:solidFill>
              </a:rPr>
              <a:t> του είναι κατά κανόνα </a:t>
            </a:r>
            <a:r>
              <a:rPr lang="el-GR" u="sng" dirty="0">
                <a:solidFill>
                  <a:schemeClr val="tx2"/>
                </a:solidFill>
              </a:rPr>
              <a:t>σχετικά με την υπόθεση</a:t>
            </a:r>
            <a:r>
              <a:rPr lang="el-GR" dirty="0">
                <a:solidFill>
                  <a:schemeClr val="tx2"/>
                </a:solidFill>
              </a:rPr>
              <a:t>, και μόνη του διαφορά από τα πρόσωπα που παριστάνουν οι υποκριτές είναι ότι δεν παριστάνει μόνο, αλλά και </a:t>
            </a:r>
            <a:r>
              <a:rPr lang="el-GR" u="sng" dirty="0">
                <a:solidFill>
                  <a:schemeClr val="tx2"/>
                </a:solidFill>
              </a:rPr>
              <a:t>αντιπροσωπεύει και εκφράζει μιαν ομάδα</a:t>
            </a:r>
            <a:r>
              <a:rPr lang="el-GR" dirty="0">
                <a:solidFill>
                  <a:schemeClr val="tx2"/>
                </a:solidFill>
              </a:rPr>
              <a:t>.</a:t>
            </a:r>
          </a:p>
          <a:p>
            <a:pPr algn="just">
              <a:buFont typeface="Wingdings" pitchFamily="2" charset="2"/>
              <a:buChar char="v"/>
            </a:pPr>
            <a:endParaRPr lang="en-US" dirty="0">
              <a:solidFill>
                <a:schemeClr val="tx2"/>
              </a:solidFill>
            </a:endParaRPr>
          </a:p>
          <a:p>
            <a:pPr algn="just">
              <a:buFont typeface="Wingdings" pitchFamily="2" charset="2"/>
              <a:buChar char="v"/>
            </a:pPr>
            <a:endParaRPr lang="en-US" dirty="0" smtClean="0">
              <a:solidFill>
                <a:schemeClr val="tx2"/>
              </a:solidFill>
            </a:endParaRPr>
          </a:p>
          <a:p>
            <a:pPr algn="just">
              <a:buFont typeface="Wingdings" pitchFamily="2" charset="2"/>
              <a:buChar char="v"/>
            </a:pPr>
            <a:r>
              <a:rPr lang="en-US" dirty="0">
                <a:solidFill>
                  <a:schemeClr val="tx2"/>
                </a:solidFill>
              </a:rPr>
              <a:t> </a:t>
            </a:r>
            <a:r>
              <a:rPr lang="el-GR" u="sng" dirty="0" smtClean="0">
                <a:solidFill>
                  <a:schemeClr val="tx2"/>
                </a:solidFill>
              </a:rPr>
              <a:t>ο </a:t>
            </a:r>
            <a:r>
              <a:rPr lang="el-GR" u="sng" dirty="0">
                <a:solidFill>
                  <a:schemeClr val="tx2"/>
                </a:solidFill>
              </a:rPr>
              <a:t>Χορός αντιπροσωπεύει τη φωνή του λαού</a:t>
            </a:r>
            <a:r>
              <a:rPr lang="el-GR" dirty="0">
                <a:solidFill>
                  <a:schemeClr val="tx2"/>
                </a:solidFill>
              </a:rPr>
              <a:t>, εκφράζει τη γνώμη των πολλών ανώνυμων, διαφωνεί ή συμφωνεί, επιδοκιμάζει ή αποδοκιμάζει, οπωσδήποτε διαλέγεται και συχνά </a:t>
            </a:r>
            <a:r>
              <a:rPr lang="el-GR" u="sng" dirty="0">
                <a:solidFill>
                  <a:schemeClr val="tx2"/>
                </a:solidFill>
              </a:rPr>
              <a:t>συγκρούεται με τους επώνυμους χαρακτήρες του έργου</a:t>
            </a:r>
            <a:r>
              <a:rPr lang="el-GR" dirty="0">
                <a:solidFill>
                  <a:schemeClr val="tx2"/>
                </a:solidFill>
              </a:rPr>
              <a:t>.</a:t>
            </a:r>
          </a:p>
          <a:p>
            <a:pPr algn="just"/>
            <a:r>
              <a:rPr lang="el-GR" dirty="0" smtClean="0">
                <a:solidFill>
                  <a:schemeClr val="tx2"/>
                </a:solidFill>
              </a:rPr>
              <a:t/>
            </a:r>
            <a:br>
              <a:rPr lang="el-GR" dirty="0" smtClean="0">
                <a:solidFill>
                  <a:schemeClr val="tx2"/>
                </a:solidFill>
              </a:rPr>
            </a:br>
            <a:endParaRPr lang="en-US" dirty="0" smtClean="0">
              <a:solidFill>
                <a:schemeClr val="tx2"/>
              </a:solidFill>
            </a:endParaRPr>
          </a:p>
          <a:p>
            <a:pPr algn="just">
              <a:buFont typeface="Wingdings" pitchFamily="2" charset="2"/>
              <a:buChar char="v"/>
            </a:pPr>
            <a:r>
              <a:rPr lang="en-US" dirty="0">
                <a:solidFill>
                  <a:schemeClr val="tx2"/>
                </a:solidFill>
              </a:rPr>
              <a:t> </a:t>
            </a:r>
            <a:r>
              <a:rPr lang="el-GR" dirty="0" smtClean="0">
                <a:solidFill>
                  <a:schemeClr val="tx2"/>
                </a:solidFill>
              </a:rPr>
              <a:t>Με </a:t>
            </a:r>
            <a:r>
              <a:rPr lang="el-GR" dirty="0">
                <a:solidFill>
                  <a:schemeClr val="tx2"/>
                </a:solidFill>
              </a:rPr>
              <a:t>τη βαθμιαία αποδυνάμωση της </a:t>
            </a:r>
            <a:r>
              <a:rPr lang="el-GR" b="1" dirty="0">
                <a:solidFill>
                  <a:schemeClr val="tx2"/>
                </a:solidFill>
              </a:rPr>
              <a:t>Δημοκρατίας</a:t>
            </a:r>
            <a:r>
              <a:rPr lang="el-GR" dirty="0">
                <a:solidFill>
                  <a:schemeClr val="tx2"/>
                </a:solidFill>
              </a:rPr>
              <a:t>, όσο λιγόστευε η συμμετοχή του λαού στα πολιτικά δρώμενα, φυσικό ήταν και στα θεατρικά δρώμενα ο ρόλος του Χορού να υποβαθμίζεται ολοένα, ώσπου μετά το θάνατο του Μεγαλέξανδρου και την επικράτηση των μοναρχικών πολιτευμάτων, στα χρόνια της Νέας Κωμωδίας, ο κάποτε κυρίαρχος Χορός περιορίστηκε σε μια ανούσια, καθαρά διακοσμητική </a:t>
            </a:r>
            <a:r>
              <a:rPr lang="el-GR" dirty="0" smtClean="0">
                <a:solidFill>
                  <a:schemeClr val="tx2"/>
                </a:solidFill>
              </a:rPr>
              <a:t>παρουσία</a:t>
            </a:r>
            <a:r>
              <a:rPr lang="en-US" dirty="0" smtClean="0">
                <a:solidFill>
                  <a:schemeClr val="tx2"/>
                </a:solidFill>
              </a:rPr>
              <a:t>.</a:t>
            </a:r>
            <a:endParaRPr lang="el-GR" dirty="0">
              <a:solidFill>
                <a:schemeClr val="tx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0" y="548680"/>
            <a:ext cx="9144000" cy="5078313"/>
          </a:xfrm>
          <a:prstGeom prst="rect">
            <a:avLst/>
          </a:prstGeom>
        </p:spPr>
        <p:txBody>
          <a:bodyPr wrap="square">
            <a:spAutoFit/>
          </a:bodyPr>
          <a:lstStyle/>
          <a:p>
            <a:pPr algn="ctr"/>
            <a:r>
              <a:rPr lang="el-GR" i="1" dirty="0">
                <a:solidFill>
                  <a:schemeClr val="tx2"/>
                </a:solidFill>
              </a:rPr>
              <a:t>Σκευή Χορού</a:t>
            </a:r>
            <a:endParaRPr lang="el-GR" dirty="0">
              <a:solidFill>
                <a:schemeClr val="tx2"/>
              </a:solidFill>
            </a:endParaRPr>
          </a:p>
          <a:p>
            <a:pPr>
              <a:buFont typeface="Courier New" pitchFamily="49" charset="0"/>
              <a:buChar char="o"/>
            </a:pPr>
            <a:endParaRPr lang="en-US" dirty="0"/>
          </a:p>
          <a:p>
            <a:pPr>
              <a:buFont typeface="Courier New" pitchFamily="49" charset="0"/>
              <a:buChar char="o"/>
            </a:pPr>
            <a:r>
              <a:rPr lang="en-US" dirty="0" smtClean="0">
                <a:solidFill>
                  <a:schemeClr val="tx2"/>
                </a:solidFill>
              </a:rPr>
              <a:t> </a:t>
            </a:r>
            <a:r>
              <a:rPr lang="el-GR" dirty="0" smtClean="0">
                <a:solidFill>
                  <a:schemeClr val="tx2"/>
                </a:solidFill>
              </a:rPr>
              <a:t>σωμάτια</a:t>
            </a:r>
            <a:r>
              <a:rPr lang="el-GR" dirty="0">
                <a:solidFill>
                  <a:schemeClr val="tx2"/>
                </a:solidFill>
              </a:rPr>
              <a:t>: παραγεμίσματα μέσα από το ντύσιμο, μπρός και πίσω, για να φουσκώνουν οι κοιλιές και τα οπίσθια·</a:t>
            </a:r>
          </a:p>
          <a:p>
            <a:r>
              <a:rPr lang="el-GR" dirty="0" smtClean="0">
                <a:solidFill>
                  <a:schemeClr val="tx2"/>
                </a:solidFill>
              </a:rPr>
              <a:t/>
            </a:r>
            <a:br>
              <a:rPr lang="el-GR" dirty="0" smtClean="0">
                <a:solidFill>
                  <a:schemeClr val="tx2"/>
                </a:solidFill>
              </a:rPr>
            </a:br>
            <a:r>
              <a:rPr lang="el-GR" dirty="0">
                <a:solidFill>
                  <a:schemeClr val="tx2"/>
                </a:solidFill>
              </a:rPr>
              <a:t>ο </a:t>
            </a:r>
            <a:r>
              <a:rPr lang="el-GR" dirty="0" err="1">
                <a:solidFill>
                  <a:schemeClr val="tx2"/>
                </a:solidFill>
              </a:rPr>
              <a:t>φαλλός</a:t>
            </a:r>
            <a:r>
              <a:rPr lang="el-GR" dirty="0">
                <a:solidFill>
                  <a:schemeClr val="tx2"/>
                </a:solidFill>
              </a:rPr>
              <a:t>: πέτσινο κρεμαστό ομοίωμα του ανδρικού μορίου με βαμμένο κόκκινο κεφάλι, που για να φαίνεται φρόντιζαν να μην τον σκεπάζουν τα ρούχα.</a:t>
            </a:r>
          </a:p>
          <a:p>
            <a:r>
              <a:rPr lang="el-GR" dirty="0" smtClean="0">
                <a:solidFill>
                  <a:schemeClr val="tx2"/>
                </a:solidFill>
              </a:rPr>
              <a:t/>
            </a:r>
            <a:br>
              <a:rPr lang="el-GR" dirty="0" smtClean="0">
                <a:solidFill>
                  <a:schemeClr val="tx2"/>
                </a:solidFill>
              </a:rPr>
            </a:br>
            <a:r>
              <a:rPr lang="el-GR" b="1" dirty="0">
                <a:solidFill>
                  <a:schemeClr val="tx2"/>
                </a:solidFill>
              </a:rPr>
              <a:t>Επισήμανση</a:t>
            </a:r>
            <a:r>
              <a:rPr lang="el-GR" dirty="0">
                <a:solidFill>
                  <a:schemeClr val="tx2"/>
                </a:solidFill>
              </a:rPr>
              <a:t>: Σπάνιο δεν ήταν οι χορευτές να φορούν στην πρώτη τους εμφάνιση ένα μακρύ ιμάτιο, που κάποια στιγμή το έβγαζαν (</a:t>
            </a:r>
            <a:r>
              <a:rPr lang="el-GR" dirty="0" err="1">
                <a:solidFill>
                  <a:schemeClr val="tx2"/>
                </a:solidFill>
              </a:rPr>
              <a:t>ἀποδύεσθαι</a:t>
            </a:r>
            <a:r>
              <a:rPr lang="el-GR" dirty="0">
                <a:solidFill>
                  <a:schemeClr val="tx2"/>
                </a:solidFill>
              </a:rPr>
              <a:t>), για να αιφνιδιαστούν και να θαυμάσουν οι θεατές τη σκευή τους, όπως στους </a:t>
            </a:r>
            <a:r>
              <a:rPr lang="el-GR" i="1" dirty="0">
                <a:solidFill>
                  <a:schemeClr val="tx2"/>
                </a:solidFill>
              </a:rPr>
              <a:t>Σφήκες</a:t>
            </a:r>
            <a:r>
              <a:rPr lang="el-GR" dirty="0">
                <a:solidFill>
                  <a:schemeClr val="tx2"/>
                </a:solidFill>
              </a:rPr>
              <a:t>, όταν ξεσκεπάζονταν τα κεντριά ( 408 ), ή/και για να έχουν άνεση να χορέψουν, όπως στις </a:t>
            </a:r>
            <a:r>
              <a:rPr lang="el-GR" dirty="0" err="1">
                <a:solidFill>
                  <a:schemeClr val="tx2"/>
                </a:solidFill>
              </a:rPr>
              <a:t>Θεσμοφοριάζουσες</a:t>
            </a:r>
            <a:r>
              <a:rPr lang="el-GR" dirty="0">
                <a:solidFill>
                  <a:schemeClr val="tx2"/>
                </a:solidFill>
              </a:rPr>
              <a:t> ( 655 ).</a:t>
            </a:r>
          </a:p>
          <a:p>
            <a:pPr>
              <a:buFont typeface="Courier New" pitchFamily="49" charset="0"/>
              <a:buChar char="o"/>
            </a:pPr>
            <a:endParaRPr lang="en-US" dirty="0">
              <a:solidFill>
                <a:schemeClr val="tx2"/>
              </a:solidFill>
            </a:endParaRPr>
          </a:p>
          <a:p>
            <a:pPr>
              <a:buFont typeface="Courier New" pitchFamily="49" charset="0"/>
              <a:buChar char="o"/>
            </a:pPr>
            <a:r>
              <a:rPr lang="en-US" dirty="0" smtClean="0">
                <a:solidFill>
                  <a:schemeClr val="tx2"/>
                </a:solidFill>
              </a:rPr>
              <a:t> </a:t>
            </a:r>
            <a:r>
              <a:rPr lang="el-GR" dirty="0" smtClean="0">
                <a:solidFill>
                  <a:schemeClr val="tx2"/>
                </a:solidFill>
              </a:rPr>
              <a:t>οι </a:t>
            </a:r>
            <a:r>
              <a:rPr lang="el-GR" dirty="0" err="1">
                <a:solidFill>
                  <a:schemeClr val="tx2"/>
                </a:solidFill>
              </a:rPr>
              <a:t>ἐμβάδες</a:t>
            </a:r>
            <a:r>
              <a:rPr lang="el-GR" dirty="0">
                <a:solidFill>
                  <a:schemeClr val="tx2"/>
                </a:solidFill>
              </a:rPr>
              <a:t>, κανονικά καθημερινά δερμάτινα υποδήματα (όχι πέδιλα!) σαν αυτά που φορούσαν οι Αθηναίοι, όταν δεν τριγύριζαν ξυπόλυτοι. Τα συνηθισμένα στις τραγικές παραστάσεις άνετα και μαλακά, μποτάκια που ταίριαζαν και στα δύο πόδια, τους </a:t>
            </a:r>
            <a:r>
              <a:rPr lang="el-GR" i="1" dirty="0">
                <a:solidFill>
                  <a:schemeClr val="tx2"/>
                </a:solidFill>
              </a:rPr>
              <a:t>κοθόρνους</a:t>
            </a:r>
            <a:r>
              <a:rPr lang="el-GR" dirty="0">
                <a:solidFill>
                  <a:schemeClr val="tx2"/>
                </a:solidFill>
              </a:rPr>
              <a:t>, οι υποκριτές και χορευτές της Κωμωδίας τούς φορούσαν μόνο όταν παρίσταναν γυναίκες (</a:t>
            </a:r>
            <a:r>
              <a:rPr lang="el-GR" dirty="0" err="1">
                <a:solidFill>
                  <a:schemeClr val="tx2"/>
                </a:solidFill>
              </a:rPr>
              <a:t>Λυσιστρ</a:t>
            </a:r>
            <a:r>
              <a:rPr lang="el-GR" dirty="0">
                <a:solidFill>
                  <a:schemeClr val="tx2"/>
                </a:solidFill>
              </a:rPr>
              <a:t>. 657), και θεούς, όπως ο Διόνυσος στους Βατράχους (47 και 557)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1742443653682.jpg"/>
          <p:cNvPicPr>
            <a:picLocks noChangeAspect="1"/>
          </p:cNvPicPr>
          <p:nvPr/>
        </p:nvPicPr>
        <p:blipFill>
          <a:blip r:embed="rId2" cstate="print"/>
          <a:stretch>
            <a:fillRect/>
          </a:stretch>
        </p:blipFill>
        <p:spPr>
          <a:xfrm>
            <a:off x="755576" y="548680"/>
            <a:ext cx="7344816" cy="576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1741774837074.jpe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548680"/>
            <a:ext cx="9144000" cy="5078313"/>
          </a:xfrm>
          <a:prstGeom prst="rect">
            <a:avLst/>
          </a:prstGeom>
        </p:spPr>
        <p:txBody>
          <a:bodyPr wrap="square">
            <a:spAutoFit/>
          </a:bodyPr>
          <a:lstStyle/>
          <a:p>
            <a:r>
              <a:rPr lang="el-GR" dirty="0">
                <a:solidFill>
                  <a:schemeClr val="accent4">
                    <a:lumMod val="20000"/>
                    <a:lumOff val="80000"/>
                  </a:schemeClr>
                </a:solidFill>
              </a:rPr>
              <a:t>Ετυμ. → </a:t>
            </a:r>
            <a:r>
              <a:rPr lang="el-GR" i="1" dirty="0" err="1" smtClean="0">
                <a:solidFill>
                  <a:schemeClr val="accent4">
                    <a:lumMod val="20000"/>
                    <a:lumOff val="80000"/>
                  </a:schemeClr>
                </a:solidFill>
              </a:rPr>
              <a:t>κῶμος</a:t>
            </a:r>
            <a:r>
              <a:rPr lang="el-GR" i="1" dirty="0" smtClean="0">
                <a:solidFill>
                  <a:schemeClr val="accent4">
                    <a:lumMod val="20000"/>
                    <a:lumOff val="80000"/>
                  </a:schemeClr>
                </a:solidFill>
              </a:rPr>
              <a:t> + </a:t>
            </a:r>
            <a:r>
              <a:rPr lang="el-GR" i="1" dirty="0" err="1">
                <a:solidFill>
                  <a:schemeClr val="accent4">
                    <a:lumMod val="20000"/>
                    <a:lumOff val="80000"/>
                  </a:schemeClr>
                </a:solidFill>
              </a:rPr>
              <a:t>ᾠδή</a:t>
            </a:r>
            <a:r>
              <a:rPr lang="el-GR" dirty="0" smtClean="0">
                <a:solidFill>
                  <a:schemeClr val="accent4">
                    <a:lumMod val="20000"/>
                    <a:lumOff val="80000"/>
                  </a:schemeClr>
                </a:solidFill>
              </a:rPr>
              <a:t>:</a:t>
            </a:r>
            <a:r>
              <a:rPr lang="el-GR" dirty="0">
                <a:solidFill>
                  <a:schemeClr val="accent4">
                    <a:lumMod val="20000"/>
                    <a:lumOff val="80000"/>
                  </a:schemeClr>
                </a:solidFill>
              </a:rPr>
              <a:t> </a:t>
            </a:r>
          </a:p>
          <a:p>
            <a:r>
              <a:rPr lang="el-GR" dirty="0" smtClean="0">
                <a:solidFill>
                  <a:schemeClr val="accent4">
                    <a:lumMod val="20000"/>
                    <a:lumOff val="80000"/>
                  </a:schemeClr>
                </a:solidFill>
              </a:rPr>
              <a:t/>
            </a:r>
            <a:br>
              <a:rPr lang="el-GR" dirty="0" smtClean="0">
                <a:solidFill>
                  <a:schemeClr val="accent4">
                    <a:lumMod val="20000"/>
                    <a:lumOff val="80000"/>
                  </a:schemeClr>
                </a:solidFill>
              </a:rPr>
            </a:br>
            <a:r>
              <a:rPr lang="el-GR" dirty="0">
                <a:solidFill>
                  <a:schemeClr val="accent4">
                    <a:lumMod val="20000"/>
                    <a:lumOff val="80000"/>
                  </a:schemeClr>
                </a:solidFill>
              </a:rPr>
              <a:t>α) φαγοπότι</a:t>
            </a:r>
          </a:p>
          <a:p>
            <a:r>
              <a:rPr lang="el-GR" dirty="0" smtClean="0">
                <a:solidFill>
                  <a:schemeClr val="accent4">
                    <a:lumMod val="20000"/>
                    <a:lumOff val="80000"/>
                  </a:schemeClr>
                </a:solidFill>
              </a:rPr>
              <a:t/>
            </a:r>
            <a:br>
              <a:rPr lang="el-GR" dirty="0" smtClean="0">
                <a:solidFill>
                  <a:schemeClr val="accent4">
                    <a:lumMod val="20000"/>
                    <a:lumOff val="80000"/>
                  </a:schemeClr>
                </a:solidFill>
              </a:rPr>
            </a:br>
            <a:r>
              <a:rPr lang="el-GR" dirty="0">
                <a:solidFill>
                  <a:schemeClr val="accent4">
                    <a:lumMod val="20000"/>
                    <a:lumOff val="80000"/>
                  </a:schemeClr>
                </a:solidFill>
              </a:rPr>
              <a:t>β) παρέα γλεντοκόπων οι οποίοι μετά την κατανάλωση οίνου τραγουδούν τριγυρνούν τραγουδώντας για να τιμήσουν τον θεό Διόνυσο ή κάποιον άλλο θεό. </a:t>
            </a:r>
          </a:p>
          <a:p>
            <a:r>
              <a:rPr lang="el-GR" dirty="0" smtClean="0">
                <a:solidFill>
                  <a:schemeClr val="accent4">
                    <a:lumMod val="20000"/>
                    <a:lumOff val="80000"/>
                  </a:schemeClr>
                </a:solidFill>
              </a:rPr>
              <a:t/>
            </a:r>
            <a:br>
              <a:rPr lang="el-GR" dirty="0" smtClean="0">
                <a:solidFill>
                  <a:schemeClr val="accent4">
                    <a:lumMod val="20000"/>
                    <a:lumOff val="80000"/>
                  </a:schemeClr>
                </a:solidFill>
              </a:rPr>
            </a:br>
            <a:r>
              <a:rPr lang="el-GR" dirty="0" smtClean="0">
                <a:solidFill>
                  <a:schemeClr val="accent4">
                    <a:lumMod val="20000"/>
                    <a:lumOff val="80000"/>
                  </a:schemeClr>
                </a:solidFill>
              </a:rPr>
              <a:t/>
            </a:r>
            <a:br>
              <a:rPr lang="el-GR" dirty="0" smtClean="0">
                <a:solidFill>
                  <a:schemeClr val="accent4">
                    <a:lumMod val="20000"/>
                    <a:lumOff val="80000"/>
                  </a:schemeClr>
                </a:solidFill>
              </a:rPr>
            </a:br>
            <a:r>
              <a:rPr lang="el-GR" u="sng" dirty="0">
                <a:solidFill>
                  <a:schemeClr val="accent4">
                    <a:lumMod val="20000"/>
                    <a:lumOff val="80000"/>
                  </a:schemeClr>
                </a:solidFill>
              </a:rPr>
              <a:t>Πληροφορίες σχετικά με την εξελικτική πορεία της κωμωδίας </a:t>
            </a:r>
            <a:r>
              <a:rPr lang="el-GR" dirty="0">
                <a:solidFill>
                  <a:schemeClr val="accent4">
                    <a:lumMod val="20000"/>
                    <a:lumOff val="80000"/>
                  </a:schemeClr>
                </a:solidFill>
              </a:rPr>
              <a:t>→ </a:t>
            </a:r>
            <a:r>
              <a:rPr lang="el-GR" b="1" dirty="0">
                <a:solidFill>
                  <a:schemeClr val="accent4">
                    <a:lumMod val="20000"/>
                    <a:lumOff val="80000"/>
                  </a:schemeClr>
                </a:solidFill>
              </a:rPr>
              <a:t>λιγοστές</a:t>
            </a:r>
            <a:r>
              <a:rPr lang="el-GR" dirty="0">
                <a:solidFill>
                  <a:schemeClr val="accent4">
                    <a:lumMod val="20000"/>
                    <a:lumOff val="80000"/>
                  </a:schemeClr>
                </a:solidFill>
              </a:rPr>
              <a:t>. Πιθανότατα:</a:t>
            </a:r>
          </a:p>
          <a:p>
            <a:r>
              <a:rPr lang="el-GR" dirty="0" smtClean="0">
                <a:solidFill>
                  <a:schemeClr val="accent4">
                    <a:lumMod val="20000"/>
                    <a:lumOff val="80000"/>
                  </a:schemeClr>
                </a:solidFill>
              </a:rPr>
              <a:t/>
            </a:r>
            <a:br>
              <a:rPr lang="el-GR" dirty="0" smtClean="0">
                <a:solidFill>
                  <a:schemeClr val="accent4">
                    <a:lumMod val="20000"/>
                    <a:lumOff val="80000"/>
                  </a:schemeClr>
                </a:solidFill>
              </a:rPr>
            </a:br>
            <a:r>
              <a:rPr lang="el-GR" dirty="0" err="1">
                <a:solidFill>
                  <a:schemeClr val="accent4">
                    <a:lumMod val="20000"/>
                    <a:lumOff val="80000"/>
                  </a:schemeClr>
                </a:solidFill>
              </a:rPr>
              <a:t>κῶμος</a:t>
            </a:r>
            <a:r>
              <a:rPr lang="el-GR" dirty="0">
                <a:solidFill>
                  <a:schemeClr val="accent4">
                    <a:lumMod val="20000"/>
                    <a:lumOff val="80000"/>
                  </a:schemeClr>
                </a:solidFill>
              </a:rPr>
              <a:t> → είδος καρναβαλιού. Κυριαρχεί ως έμβλημα ο </a:t>
            </a:r>
            <a:r>
              <a:rPr lang="el-GR" i="1" dirty="0" err="1">
                <a:solidFill>
                  <a:schemeClr val="accent4">
                    <a:lumMod val="20000"/>
                    <a:lumOff val="80000"/>
                  </a:schemeClr>
                </a:solidFill>
              </a:rPr>
              <a:t>φαλλός</a:t>
            </a:r>
            <a:r>
              <a:rPr lang="el-GR" dirty="0">
                <a:solidFill>
                  <a:schemeClr val="accent4">
                    <a:lumMod val="20000"/>
                    <a:lumOff val="80000"/>
                  </a:schemeClr>
                </a:solidFill>
              </a:rPr>
              <a:t> ( σύμβολο γονιμότητας ).</a:t>
            </a:r>
          </a:p>
          <a:p>
            <a:r>
              <a:rPr lang="el-GR" dirty="0" smtClean="0">
                <a:solidFill>
                  <a:schemeClr val="accent4">
                    <a:lumMod val="20000"/>
                    <a:lumOff val="80000"/>
                  </a:schemeClr>
                </a:solidFill>
              </a:rPr>
              <a:t/>
            </a:r>
            <a:br>
              <a:rPr lang="el-GR" dirty="0" smtClean="0">
                <a:solidFill>
                  <a:schemeClr val="accent4">
                    <a:lumMod val="20000"/>
                    <a:lumOff val="80000"/>
                  </a:schemeClr>
                </a:solidFill>
              </a:rPr>
            </a:br>
            <a:r>
              <a:rPr lang="el-GR" u="sng" dirty="0">
                <a:solidFill>
                  <a:schemeClr val="accent4">
                    <a:lumMod val="20000"/>
                    <a:lumOff val="80000"/>
                  </a:schemeClr>
                </a:solidFill>
              </a:rPr>
              <a:t>6ος αι. </a:t>
            </a:r>
            <a:r>
              <a:rPr lang="el-GR" u="sng" dirty="0" err="1">
                <a:solidFill>
                  <a:schemeClr val="accent4">
                    <a:lumMod val="20000"/>
                    <a:lumOff val="80000"/>
                  </a:schemeClr>
                </a:solidFill>
              </a:rPr>
              <a:t>π.Χ</a:t>
            </a:r>
            <a:r>
              <a:rPr lang="el-GR" dirty="0" err="1">
                <a:solidFill>
                  <a:schemeClr val="accent4">
                    <a:lumMod val="20000"/>
                    <a:lumOff val="80000"/>
                  </a:schemeClr>
                </a:solidFill>
              </a:rPr>
              <a:t>.</a:t>
            </a:r>
            <a:r>
              <a:rPr lang="el-GR" dirty="0">
                <a:solidFill>
                  <a:schemeClr val="accent4">
                    <a:lumMod val="20000"/>
                    <a:lumOff val="80000"/>
                  </a:schemeClr>
                </a:solidFill>
              </a:rPr>
              <a:t> → ο </a:t>
            </a:r>
            <a:r>
              <a:rPr lang="el-GR" dirty="0" err="1">
                <a:solidFill>
                  <a:schemeClr val="accent4">
                    <a:lumMod val="20000"/>
                    <a:lumOff val="80000"/>
                  </a:schemeClr>
                </a:solidFill>
              </a:rPr>
              <a:t>κῶμος</a:t>
            </a:r>
            <a:r>
              <a:rPr lang="el-GR" dirty="0">
                <a:solidFill>
                  <a:schemeClr val="accent4">
                    <a:lumMod val="20000"/>
                    <a:lumOff val="80000"/>
                  </a:schemeClr>
                </a:solidFill>
              </a:rPr>
              <a:t> συνδέεται στην Αττική με τον Διόνυσο. Από τα αυτοσχέδια τραγούδια, τις βωμολοχίες, τους άσεμνους χορούς και την περιφορά του </a:t>
            </a:r>
            <a:r>
              <a:rPr lang="el-GR" i="1" dirty="0" err="1">
                <a:solidFill>
                  <a:schemeClr val="accent4">
                    <a:lumMod val="20000"/>
                    <a:lumOff val="80000"/>
                  </a:schemeClr>
                </a:solidFill>
              </a:rPr>
              <a:t>φαλλού</a:t>
            </a:r>
            <a:r>
              <a:rPr lang="el-GR" dirty="0">
                <a:solidFill>
                  <a:schemeClr val="accent4">
                    <a:lumMod val="20000"/>
                    <a:lumOff val="80000"/>
                  </a:schemeClr>
                </a:solidFill>
              </a:rPr>
              <a:t> → σχηματίζεται η Αρχαία κωμωδία ( </a:t>
            </a:r>
            <a:r>
              <a:rPr lang="el-GR" dirty="0" err="1">
                <a:solidFill>
                  <a:schemeClr val="accent4">
                    <a:lumMod val="20000"/>
                    <a:lumOff val="80000"/>
                  </a:schemeClr>
                </a:solidFill>
              </a:rPr>
              <a:t>Περὶ</a:t>
            </a:r>
            <a:r>
              <a:rPr lang="el-GR" dirty="0">
                <a:solidFill>
                  <a:schemeClr val="accent4">
                    <a:lumMod val="20000"/>
                    <a:lumOff val="80000"/>
                  </a:schemeClr>
                </a:solidFill>
              </a:rPr>
              <a:t> </a:t>
            </a:r>
            <a:r>
              <a:rPr lang="el-GR" dirty="0" err="1">
                <a:solidFill>
                  <a:schemeClr val="accent4">
                    <a:lumMod val="20000"/>
                    <a:lumOff val="80000"/>
                  </a:schemeClr>
                </a:solidFill>
              </a:rPr>
              <a:t>Ποιητικῆς</a:t>
            </a:r>
            <a:r>
              <a:rPr lang="el-GR" dirty="0">
                <a:solidFill>
                  <a:schemeClr val="accent4">
                    <a:lumMod val="20000"/>
                    <a:lumOff val="80000"/>
                  </a:schemeClr>
                </a:solidFill>
              </a:rPr>
              <a:t>, IV, “ </a:t>
            </a:r>
            <a:r>
              <a:rPr lang="el-GR" dirty="0" err="1">
                <a:solidFill>
                  <a:schemeClr val="accent4">
                    <a:lumMod val="20000"/>
                    <a:lumOff val="80000"/>
                  </a:schemeClr>
                </a:solidFill>
              </a:rPr>
              <a:t>ἀπὸ</a:t>
            </a:r>
            <a:r>
              <a:rPr lang="el-GR" dirty="0">
                <a:solidFill>
                  <a:schemeClr val="accent4">
                    <a:lumMod val="20000"/>
                    <a:lumOff val="80000"/>
                  </a:schemeClr>
                </a:solidFill>
              </a:rPr>
              <a:t> </a:t>
            </a:r>
            <a:r>
              <a:rPr lang="el-GR" dirty="0" err="1">
                <a:solidFill>
                  <a:schemeClr val="accent4">
                    <a:lumMod val="20000"/>
                    <a:lumOff val="80000"/>
                  </a:schemeClr>
                </a:solidFill>
              </a:rPr>
              <a:t>τῶν</a:t>
            </a:r>
            <a:r>
              <a:rPr lang="el-GR" dirty="0">
                <a:solidFill>
                  <a:schemeClr val="accent4">
                    <a:lumMod val="20000"/>
                    <a:lumOff val="80000"/>
                  </a:schemeClr>
                </a:solidFill>
              </a:rPr>
              <a:t> </a:t>
            </a:r>
            <a:r>
              <a:rPr lang="el-GR" dirty="0" err="1">
                <a:solidFill>
                  <a:schemeClr val="accent4">
                    <a:lumMod val="20000"/>
                    <a:lumOff val="80000"/>
                  </a:schemeClr>
                </a:solidFill>
              </a:rPr>
              <a:t>ἐξαρχόντων</a:t>
            </a:r>
            <a:r>
              <a:rPr lang="el-GR" dirty="0">
                <a:solidFill>
                  <a:schemeClr val="accent4">
                    <a:lumMod val="20000"/>
                    <a:lumOff val="80000"/>
                  </a:schemeClr>
                </a:solidFill>
              </a:rPr>
              <a:t> </a:t>
            </a:r>
            <a:r>
              <a:rPr lang="el-GR" dirty="0" err="1">
                <a:solidFill>
                  <a:schemeClr val="accent4">
                    <a:lumMod val="20000"/>
                    <a:lumOff val="80000"/>
                  </a:schemeClr>
                </a:solidFill>
              </a:rPr>
              <a:t>τὰ</a:t>
            </a:r>
            <a:r>
              <a:rPr lang="el-GR" dirty="0">
                <a:solidFill>
                  <a:schemeClr val="accent4">
                    <a:lumMod val="20000"/>
                    <a:lumOff val="80000"/>
                  </a:schemeClr>
                </a:solidFill>
              </a:rPr>
              <a:t> φαλλικά ” ). </a:t>
            </a:r>
          </a:p>
          <a:p>
            <a:r>
              <a:rPr lang="el-GR" dirty="0" smtClean="0">
                <a:solidFill>
                  <a:schemeClr val="accent4">
                    <a:lumMod val="20000"/>
                    <a:lumOff val="80000"/>
                  </a:schemeClr>
                </a:solidFill>
              </a:rPr>
              <a:t/>
            </a:r>
            <a:br>
              <a:rPr lang="el-GR" dirty="0" smtClean="0">
                <a:solidFill>
                  <a:schemeClr val="accent4">
                    <a:lumMod val="20000"/>
                    <a:lumOff val="80000"/>
                  </a:schemeClr>
                </a:solidFill>
              </a:rPr>
            </a:br>
            <a:r>
              <a:rPr lang="el-GR" dirty="0" smtClean="0">
                <a:solidFill>
                  <a:schemeClr val="accent4">
                    <a:lumMod val="20000"/>
                    <a:lumOff val="80000"/>
                  </a:schemeClr>
                </a:solidFill>
              </a:rPr>
              <a:t/>
            </a:r>
            <a:br>
              <a:rPr lang="el-GR" dirty="0" smtClean="0">
                <a:solidFill>
                  <a:schemeClr val="accent4">
                    <a:lumMod val="20000"/>
                    <a:lumOff val="80000"/>
                  </a:schemeClr>
                </a:solidFill>
              </a:rPr>
            </a:br>
            <a:endParaRPr lang="el-GR" dirty="0">
              <a:solidFill>
                <a:schemeClr val="accent4">
                  <a:lumMod val="20000"/>
                  <a:lumOff val="8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476672"/>
            <a:ext cx="9144000" cy="5078313"/>
          </a:xfrm>
          <a:prstGeom prst="rect">
            <a:avLst/>
          </a:prstGeom>
        </p:spPr>
        <p:txBody>
          <a:bodyPr wrap="square">
            <a:spAutoFit/>
          </a:bodyPr>
          <a:lstStyle/>
          <a:p>
            <a:pPr algn="ctr"/>
            <a:r>
              <a:rPr lang="el-GR" i="1" dirty="0">
                <a:solidFill>
                  <a:schemeClr val="tx2"/>
                </a:solidFill>
              </a:rPr>
              <a:t>Ο υποκριτής στην Αρχαία κωμωδία</a:t>
            </a:r>
            <a:r>
              <a:rPr lang="el-GR" dirty="0"/>
              <a:t> </a:t>
            </a:r>
          </a:p>
          <a:p>
            <a:r>
              <a:rPr lang="el-GR" dirty="0" smtClean="0"/>
              <a:t/>
            </a:r>
            <a:br>
              <a:rPr lang="el-GR" dirty="0" smtClean="0"/>
            </a:br>
            <a:r>
              <a:rPr lang="el-GR" dirty="0">
                <a:solidFill>
                  <a:schemeClr val="tx2"/>
                </a:solidFill>
              </a:rPr>
              <a:t>Αρχικά: </a:t>
            </a:r>
          </a:p>
          <a:p>
            <a:r>
              <a:rPr lang="el-GR" dirty="0" smtClean="0">
                <a:solidFill>
                  <a:schemeClr val="tx2"/>
                </a:solidFill>
              </a:rPr>
              <a:t/>
            </a:r>
            <a:br>
              <a:rPr lang="el-GR" dirty="0" smtClean="0">
                <a:solidFill>
                  <a:schemeClr val="tx2"/>
                </a:solidFill>
              </a:rPr>
            </a:br>
            <a:r>
              <a:rPr lang="el-GR" dirty="0" err="1">
                <a:solidFill>
                  <a:schemeClr val="tx2"/>
                </a:solidFill>
              </a:rPr>
              <a:t>Τζέτζης</a:t>
            </a:r>
            <a:r>
              <a:rPr lang="el-GR" dirty="0">
                <a:solidFill>
                  <a:schemeClr val="tx2"/>
                </a:solidFill>
              </a:rPr>
              <a:t> ( Βυζαντινός λόγιος ) → καθοριζόταν αυθαίρετα ο αριθμός των υποκριτών μιας παράστασης. Στη συνέχεια ο </a:t>
            </a:r>
            <a:r>
              <a:rPr lang="el-GR" b="1" dirty="0">
                <a:solidFill>
                  <a:schemeClr val="tx2"/>
                </a:solidFill>
              </a:rPr>
              <a:t>Κρατίνος</a:t>
            </a:r>
            <a:r>
              <a:rPr lang="el-GR" dirty="0">
                <a:solidFill>
                  <a:schemeClr val="tx2"/>
                </a:solidFill>
              </a:rPr>
              <a:t> </a:t>
            </a:r>
            <a:r>
              <a:rPr lang="el-GR" b="1" dirty="0">
                <a:solidFill>
                  <a:schemeClr val="tx2"/>
                </a:solidFill>
              </a:rPr>
              <a:t>περιορίζει τον αριθμό σε τρεις</a:t>
            </a:r>
            <a:r>
              <a:rPr lang="el-GR" dirty="0">
                <a:solidFill>
                  <a:schemeClr val="tx2"/>
                </a:solidFill>
              </a:rPr>
              <a:t>.</a:t>
            </a:r>
          </a:p>
          <a:p>
            <a:r>
              <a:rPr lang="el-GR" dirty="0" smtClean="0">
                <a:solidFill>
                  <a:schemeClr val="tx2"/>
                </a:solidFill>
              </a:rPr>
              <a:t/>
            </a:r>
            <a:br>
              <a:rPr lang="el-GR" dirty="0" smtClean="0">
                <a:solidFill>
                  <a:schemeClr val="tx2"/>
                </a:solidFill>
              </a:rPr>
            </a:br>
            <a:r>
              <a:rPr lang="el-GR" dirty="0">
                <a:solidFill>
                  <a:schemeClr val="tx2"/>
                </a:solidFill>
              </a:rPr>
              <a:t>Ωστόσο: στον Αριστοφάνη δεν επιβεβαιώνεται η συγκεκριμένη θεωρία → τουλάχιστον τέσσερις, ενώ σε άλλα έργα πέντε ( εισαγωγική σκηνή </a:t>
            </a:r>
            <a:r>
              <a:rPr lang="el-GR" i="1" dirty="0" err="1">
                <a:solidFill>
                  <a:schemeClr val="tx2"/>
                </a:solidFill>
              </a:rPr>
              <a:t>Αχαρνέων</a:t>
            </a:r>
            <a:r>
              <a:rPr lang="el-GR" dirty="0">
                <a:solidFill>
                  <a:schemeClr val="tx2"/>
                </a:solidFill>
              </a:rPr>
              <a:t> ). </a:t>
            </a:r>
          </a:p>
          <a:p>
            <a:r>
              <a:rPr lang="el-GR" dirty="0" smtClean="0">
                <a:solidFill>
                  <a:schemeClr val="tx2"/>
                </a:solidFill>
              </a:rPr>
              <a:t/>
            </a:r>
            <a:br>
              <a:rPr lang="el-GR" dirty="0" smtClean="0">
                <a:solidFill>
                  <a:schemeClr val="tx2"/>
                </a:solidFill>
              </a:rPr>
            </a:br>
            <a:r>
              <a:rPr lang="el-GR" dirty="0" smtClean="0">
                <a:solidFill>
                  <a:schemeClr val="tx2"/>
                </a:solidFill>
              </a:rPr>
              <a:t>–</a:t>
            </a:r>
            <a:r>
              <a:rPr lang="en-US" smtClean="0">
                <a:solidFill>
                  <a:schemeClr val="tx2"/>
                </a:solidFill>
              </a:rPr>
              <a:t>&gt;</a:t>
            </a:r>
            <a:r>
              <a:rPr lang="el-GR" smtClean="0">
                <a:solidFill>
                  <a:schemeClr val="tx2"/>
                </a:solidFill>
              </a:rPr>
              <a:t> </a:t>
            </a:r>
            <a:r>
              <a:rPr lang="el-GR" dirty="0">
                <a:solidFill>
                  <a:schemeClr val="tx2"/>
                </a:solidFill>
              </a:rPr>
              <a:t>Αριθμός υποκριτών Αρχαίας κωμωδίας → κυμαίνεται κατά κανόνα </a:t>
            </a:r>
            <a:r>
              <a:rPr lang="el-GR" u="sng" dirty="0">
                <a:solidFill>
                  <a:schemeClr val="tx2"/>
                </a:solidFill>
              </a:rPr>
              <a:t>ανάμεσα στους πέντε με επτά</a:t>
            </a:r>
            <a:r>
              <a:rPr lang="el-GR" dirty="0">
                <a:solidFill>
                  <a:schemeClr val="tx2"/>
                </a:solidFill>
              </a:rPr>
              <a:t>.</a:t>
            </a:r>
          </a:p>
          <a:p>
            <a:r>
              <a:rPr lang="el-GR" dirty="0" smtClean="0">
                <a:solidFill>
                  <a:schemeClr val="tx2"/>
                </a:solidFill>
              </a:rPr>
              <a:t/>
            </a:r>
            <a:br>
              <a:rPr lang="el-GR" dirty="0" smtClean="0">
                <a:solidFill>
                  <a:schemeClr val="tx2"/>
                </a:solidFill>
              </a:rPr>
            </a:br>
            <a:r>
              <a:rPr lang="el-GR" b="1" dirty="0">
                <a:solidFill>
                  <a:schemeClr val="tx2"/>
                </a:solidFill>
              </a:rPr>
              <a:t>Παιδικοί ρολόι </a:t>
            </a:r>
            <a:r>
              <a:rPr lang="el-GR" dirty="0">
                <a:solidFill>
                  <a:schemeClr val="tx2"/>
                </a:solidFill>
              </a:rPr>
              <a:t>→ παίζονται από παιδιά τα οποία παραμένουν βουβά ή αρκούνται σε λίγες μόλις φτάσεις. </a:t>
            </a:r>
          </a:p>
          <a:p>
            <a:r>
              <a:rPr lang="el-GR" dirty="0" smtClean="0">
                <a:solidFill>
                  <a:schemeClr val="tx2"/>
                </a:solidFill>
              </a:rPr>
              <a:t/>
            </a:r>
            <a:br>
              <a:rPr lang="el-GR" dirty="0" smtClean="0">
                <a:solidFill>
                  <a:schemeClr val="tx2"/>
                </a:solidFill>
              </a:rPr>
            </a:br>
            <a:r>
              <a:rPr lang="el-GR" b="1" dirty="0">
                <a:solidFill>
                  <a:schemeClr val="tx2"/>
                </a:solidFill>
              </a:rPr>
              <a:t>Προσωπεία</a:t>
            </a:r>
            <a:r>
              <a:rPr lang="el-GR" dirty="0">
                <a:solidFill>
                  <a:schemeClr val="tx2"/>
                </a:solidFill>
              </a:rPr>
              <a:t>: πλατιά στόματα, ασύμμετρα χαρακτηριστικά → μπορούσαν να εκφράσουν αντίθετα μεταξύ τους χαρακτηριστικά! ( γέλιο - κλάμα, οργή - συγκατάβαση ).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0"/>
            <a:ext cx="9144000" cy="764704"/>
          </a:xfrm>
        </p:spPr>
        <p:txBody>
          <a:bodyPr/>
          <a:lstStyle/>
          <a:p>
            <a:pPr algn="ctr"/>
            <a:r>
              <a:rPr lang="el-GR" dirty="0" smtClean="0">
                <a:latin typeface="Bahnschrift" pitchFamily="34" charset="0"/>
              </a:rPr>
              <a:t>Αριστοφάνης </a:t>
            </a:r>
            <a:r>
              <a:rPr lang="el-GR" sz="3200" dirty="0" smtClean="0">
                <a:latin typeface="Bahnschrift" pitchFamily="34" charset="0"/>
              </a:rPr>
              <a:t>(</a:t>
            </a:r>
            <a:r>
              <a:rPr lang="el-GR" dirty="0" smtClean="0">
                <a:latin typeface="Bahnschrift" pitchFamily="34" charset="0"/>
              </a:rPr>
              <a:t> </a:t>
            </a:r>
            <a:r>
              <a:rPr lang="el-GR" sz="2400" dirty="0" smtClean="0">
                <a:latin typeface="Bahnschrift" pitchFamily="34" charset="0"/>
              </a:rPr>
              <a:t>445 – 386 </a:t>
            </a:r>
            <a:r>
              <a:rPr lang="el-GR" sz="2400" dirty="0" err="1" smtClean="0">
                <a:latin typeface="Bahnschrift" pitchFamily="34" charset="0"/>
              </a:rPr>
              <a:t>π.Χ</a:t>
            </a:r>
            <a:r>
              <a:rPr lang="el-GR" sz="2400" dirty="0" smtClean="0">
                <a:latin typeface="Bahnschrift" pitchFamily="34" charset="0"/>
              </a:rPr>
              <a:t> </a:t>
            </a:r>
            <a:r>
              <a:rPr lang="el-GR" sz="3200" dirty="0" smtClean="0">
                <a:latin typeface="Bahnschrift" pitchFamily="34" charset="0"/>
              </a:rPr>
              <a:t>)</a:t>
            </a:r>
            <a:endParaRPr lang="el-GR" sz="3200" dirty="0">
              <a:latin typeface="Bahnschrift" pitchFamily="34" charset="0"/>
            </a:endParaRPr>
          </a:p>
        </p:txBody>
      </p:sp>
      <p:sp>
        <p:nvSpPr>
          <p:cNvPr id="4" name="3 - Θέση κειμένου"/>
          <p:cNvSpPr>
            <a:spLocks noGrp="1"/>
          </p:cNvSpPr>
          <p:nvPr>
            <p:ph type="body" idx="1"/>
          </p:nvPr>
        </p:nvSpPr>
        <p:spPr/>
        <p:txBody>
          <a:bodyPr/>
          <a:lstStyle/>
          <a:p>
            <a:endParaRPr lang="el-GR"/>
          </a:p>
        </p:txBody>
      </p:sp>
      <p:sp>
        <p:nvSpPr>
          <p:cNvPr id="6" name="5 - Θέση κειμένου"/>
          <p:cNvSpPr>
            <a:spLocks noGrp="1"/>
          </p:cNvSpPr>
          <p:nvPr>
            <p:ph type="body" sz="half" idx="3"/>
          </p:nvPr>
        </p:nvSpPr>
        <p:spPr>
          <a:xfrm>
            <a:off x="4645025" y="980728"/>
            <a:ext cx="4498975" cy="648072"/>
          </a:xfrm>
        </p:spPr>
        <p:txBody>
          <a:bodyPr/>
          <a:lstStyle/>
          <a:p>
            <a:pPr algn="ctr"/>
            <a:r>
              <a:rPr lang="el-GR" dirty="0" smtClean="0"/>
              <a:t>Πληροφορίες </a:t>
            </a:r>
            <a:endParaRPr lang="el-GR" dirty="0"/>
          </a:p>
        </p:txBody>
      </p:sp>
      <p:sp>
        <p:nvSpPr>
          <p:cNvPr id="7" name="6 - Θέση περιεχομένου"/>
          <p:cNvSpPr>
            <a:spLocks noGrp="1"/>
          </p:cNvSpPr>
          <p:nvPr>
            <p:ph sz="quarter" idx="4"/>
          </p:nvPr>
        </p:nvSpPr>
        <p:spPr>
          <a:xfrm>
            <a:off x="4645025" y="1628800"/>
            <a:ext cx="4498975" cy="5229199"/>
          </a:xfrm>
        </p:spPr>
        <p:txBody>
          <a:bodyPr>
            <a:noAutofit/>
          </a:bodyPr>
          <a:lstStyle/>
          <a:p>
            <a:pPr algn="just">
              <a:buFont typeface="Wingdings" pitchFamily="2" charset="2"/>
              <a:buChar char="q"/>
            </a:pPr>
            <a:r>
              <a:rPr lang="el-GR" sz="1200" dirty="0" smtClean="0"/>
              <a:t>11 σωζόμενες κωμωδίες - 924 </a:t>
            </a:r>
            <a:r>
              <a:rPr lang="el-GR" sz="1200" dirty="0" err="1" smtClean="0"/>
              <a:t>απόσπασματα</a:t>
            </a:r>
            <a:endParaRPr lang="el-GR" sz="1200" dirty="0" smtClean="0"/>
          </a:p>
          <a:p>
            <a:pPr algn="just">
              <a:buNone/>
            </a:pPr>
            <a:endParaRPr lang="el-GR" sz="1200" dirty="0" smtClean="0"/>
          </a:p>
          <a:p>
            <a:pPr algn="just">
              <a:buFont typeface="Wingdings" pitchFamily="2" charset="2"/>
              <a:buChar char="q"/>
            </a:pPr>
            <a:r>
              <a:rPr lang="el-GR" sz="1200" dirty="0" smtClean="0"/>
              <a:t>Δημότης </a:t>
            </a:r>
            <a:r>
              <a:rPr lang="el-GR" sz="1200" dirty="0" err="1" smtClean="0"/>
              <a:t>Κυδαθήναιου</a:t>
            </a:r>
            <a:r>
              <a:rPr lang="el-GR" sz="1200" dirty="0" smtClean="0"/>
              <a:t> ( σημερινή Πλάκα )</a:t>
            </a:r>
          </a:p>
          <a:p>
            <a:pPr algn="just">
              <a:buNone/>
            </a:pPr>
            <a:endParaRPr lang="el-GR" sz="1200" dirty="0" smtClean="0"/>
          </a:p>
          <a:p>
            <a:pPr algn="just">
              <a:buFont typeface="Wingdings" pitchFamily="2" charset="2"/>
              <a:buChar char="q"/>
            </a:pPr>
            <a:r>
              <a:rPr lang="el-GR" sz="1200" dirty="0" smtClean="0"/>
              <a:t>Τόπος γέννησης: αβέβαιο. Επικρατέστερες εκδοχές: </a:t>
            </a:r>
          </a:p>
          <a:p>
            <a:pPr algn="just">
              <a:buNone/>
            </a:pPr>
            <a:r>
              <a:rPr lang="el-GR" sz="1200" dirty="0" smtClean="0"/>
              <a:t>→ Λίνδος ή </a:t>
            </a:r>
            <a:r>
              <a:rPr lang="el-GR" sz="1200" dirty="0" err="1" smtClean="0"/>
              <a:t>Κάμειρος</a:t>
            </a:r>
            <a:r>
              <a:rPr lang="el-GR" sz="1200" dirty="0" smtClean="0"/>
              <a:t> Ρόδου</a:t>
            </a:r>
          </a:p>
          <a:p>
            <a:pPr algn="just">
              <a:buNone/>
            </a:pPr>
            <a:r>
              <a:rPr lang="el-GR" sz="1200" dirty="0" smtClean="0"/>
              <a:t>→ </a:t>
            </a:r>
            <a:r>
              <a:rPr lang="el-GR" sz="1200" dirty="0" err="1" smtClean="0"/>
              <a:t>Ναυκρατίδα</a:t>
            </a:r>
            <a:r>
              <a:rPr lang="el-GR" sz="1200" dirty="0" smtClean="0"/>
              <a:t> Αιγύπτου</a:t>
            </a:r>
          </a:p>
          <a:p>
            <a:pPr algn="just">
              <a:buNone/>
            </a:pPr>
            <a:r>
              <a:rPr lang="el-GR" sz="1200" dirty="0" smtClean="0"/>
              <a:t>→ Αίγινα</a:t>
            </a:r>
          </a:p>
          <a:p>
            <a:pPr algn="just">
              <a:buFont typeface="Wingdings" pitchFamily="2" charset="2"/>
              <a:buChar char="q"/>
            </a:pPr>
            <a:endParaRPr lang="el-GR" sz="1200" dirty="0" smtClean="0"/>
          </a:p>
          <a:p>
            <a:pPr algn="just">
              <a:buFont typeface="Wingdings" pitchFamily="2" charset="2"/>
              <a:buChar char="q"/>
            </a:pPr>
            <a:r>
              <a:rPr lang="el-GR" sz="1200" dirty="0" smtClean="0"/>
              <a:t>Ζει σε μια </a:t>
            </a:r>
            <a:r>
              <a:rPr lang="el-GR" sz="1200" b="1" dirty="0" smtClean="0"/>
              <a:t>εποχή άνθησης της Δημοκρατίας</a:t>
            </a:r>
            <a:r>
              <a:rPr lang="el-GR" sz="1200" dirty="0" smtClean="0"/>
              <a:t>, η οποία χαρακτηρίζεται από ειρήνη με την Περσία και τη Σπάρτη.</a:t>
            </a:r>
          </a:p>
          <a:p>
            <a:pPr algn="just">
              <a:buNone/>
            </a:pPr>
            <a:r>
              <a:rPr lang="el-GR" sz="1200" dirty="0" smtClean="0"/>
              <a:t/>
            </a:r>
            <a:br>
              <a:rPr lang="el-GR" sz="1200" dirty="0" smtClean="0"/>
            </a:br>
            <a:r>
              <a:rPr lang="el-GR" sz="1200" dirty="0" smtClean="0">
                <a:sym typeface="Wingdings" pitchFamily="2" charset="2"/>
              </a:rPr>
              <a:t> </a:t>
            </a:r>
            <a:r>
              <a:rPr lang="el-GR" sz="1200" dirty="0" smtClean="0"/>
              <a:t>Στο πολιτικό προσκήνιο επικρατεί ο Περικλής.</a:t>
            </a:r>
          </a:p>
          <a:p>
            <a:pPr algn="just">
              <a:buFont typeface="Wingdings" pitchFamily="2" charset="2"/>
              <a:buChar char="q"/>
            </a:pPr>
            <a:endParaRPr lang="el-GR" sz="1200" dirty="0" smtClean="0"/>
          </a:p>
          <a:p>
            <a:pPr algn="just">
              <a:buFont typeface="Wingdings" pitchFamily="2" charset="2"/>
              <a:buChar char="q"/>
            </a:pPr>
            <a:r>
              <a:rPr lang="el-GR" sz="1200" dirty="0" smtClean="0"/>
              <a:t>Αναδεικνύεται νικητής 10 φορές ( συμμετέχει σε δραματικούς αγώνες τόσο στα Μεγάλα Διονύσια όσο και στα </a:t>
            </a:r>
            <a:r>
              <a:rPr lang="el-GR" sz="1200" dirty="0" err="1" smtClean="0"/>
              <a:t>Λήναια</a:t>
            </a:r>
            <a:r>
              <a:rPr lang="el-GR" sz="1200" dirty="0" smtClean="0"/>
              <a:t> ).</a:t>
            </a:r>
            <a:endParaRPr lang="el-GR" sz="1200" b="1" dirty="0" smtClean="0"/>
          </a:p>
          <a:p>
            <a:pPr algn="just">
              <a:buNone/>
            </a:pPr>
            <a:endParaRPr lang="el-GR" sz="1200" dirty="0" smtClean="0"/>
          </a:p>
          <a:p>
            <a:pPr algn="just">
              <a:buFont typeface="Wingdings" pitchFamily="2" charset="2"/>
              <a:buChar char="q"/>
            </a:pPr>
            <a:r>
              <a:rPr lang="el-GR" sz="1200" dirty="0" smtClean="0"/>
              <a:t>Καυτηριάζει τη δράση των δημαγωγών ( ιδίως του Κλέωνα ).</a:t>
            </a:r>
          </a:p>
          <a:p>
            <a:endParaRPr lang="el-GR" sz="1200" dirty="0"/>
          </a:p>
        </p:txBody>
      </p:sp>
      <p:pic>
        <p:nvPicPr>
          <p:cNvPr id="10" name="9 - Θέση περιεχομένου" descr="1742443787745.jpg"/>
          <p:cNvPicPr>
            <a:picLocks noGrp="1" noChangeAspect="1"/>
          </p:cNvPicPr>
          <p:nvPr>
            <p:ph sz="quarter" idx="2"/>
          </p:nvPr>
        </p:nvPicPr>
        <p:blipFill>
          <a:blip r:embed="rId2" cstate="print"/>
          <a:stretch>
            <a:fillRect/>
          </a:stretch>
        </p:blipFill>
        <p:spPr>
          <a:xfrm>
            <a:off x="107505" y="1052736"/>
            <a:ext cx="4392488" cy="56886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5909310"/>
          </a:xfrm>
          <a:prstGeom prst="rect">
            <a:avLst/>
          </a:prstGeom>
        </p:spPr>
        <p:txBody>
          <a:bodyPr wrap="square">
            <a:spAutoFit/>
          </a:bodyPr>
          <a:lstStyle/>
          <a:p>
            <a:pPr algn="ctr"/>
            <a:r>
              <a:rPr lang="el-GR" b="1" i="1" dirty="0" err="1" smtClean="0">
                <a:solidFill>
                  <a:schemeClr val="tx2"/>
                </a:solidFill>
              </a:rPr>
              <a:t>Ἀχαρνῆ</a:t>
            </a:r>
            <a:r>
              <a:rPr lang="el-GR" b="1" dirty="0" err="1" smtClean="0">
                <a:solidFill>
                  <a:schemeClr val="tx2"/>
                </a:solidFill>
              </a:rPr>
              <a:t>ς</a:t>
            </a:r>
            <a:endParaRPr lang="el-GR" dirty="0" smtClean="0">
              <a:solidFill>
                <a:schemeClr val="tx2"/>
              </a:solidFill>
            </a:endParaRPr>
          </a:p>
          <a:p>
            <a:r>
              <a:rPr lang="el-GR" dirty="0" smtClean="0"/>
              <a:t/>
            </a:r>
            <a:br>
              <a:rPr lang="el-GR" dirty="0" smtClean="0"/>
            </a:br>
            <a:endParaRPr lang="el-GR" dirty="0" smtClean="0"/>
          </a:p>
          <a:p>
            <a:endParaRPr lang="el-GR" dirty="0" smtClean="0">
              <a:solidFill>
                <a:schemeClr val="tx2"/>
              </a:solidFill>
            </a:endParaRPr>
          </a:p>
          <a:p>
            <a:pPr>
              <a:buFont typeface="Wingdings" pitchFamily="2" charset="2"/>
              <a:buChar char="q"/>
            </a:pPr>
            <a:r>
              <a:rPr lang="el-GR" dirty="0" smtClean="0">
                <a:solidFill>
                  <a:schemeClr val="tx2"/>
                </a:solidFill>
              </a:rPr>
              <a:t> η τρίτη κατά σειρά κωμωδία που γράφει ο Αριστοφάνης.</a:t>
            </a:r>
          </a:p>
          <a:p>
            <a:r>
              <a:rPr lang="el-GR" dirty="0" smtClean="0">
                <a:solidFill>
                  <a:schemeClr val="tx2"/>
                </a:solidFill>
              </a:rPr>
              <a:t/>
            </a:r>
            <a:br>
              <a:rPr lang="el-GR" dirty="0" smtClean="0">
                <a:solidFill>
                  <a:schemeClr val="tx2"/>
                </a:solidFill>
              </a:rPr>
            </a:br>
            <a:endParaRPr lang="el-GR" dirty="0" smtClean="0">
              <a:solidFill>
                <a:schemeClr val="tx2"/>
              </a:solidFill>
            </a:endParaRPr>
          </a:p>
          <a:p>
            <a:endParaRPr lang="el-GR" dirty="0" smtClean="0">
              <a:solidFill>
                <a:schemeClr val="tx2"/>
              </a:solidFill>
            </a:endParaRPr>
          </a:p>
          <a:p>
            <a:endParaRPr lang="el-GR" dirty="0" smtClean="0">
              <a:solidFill>
                <a:schemeClr val="tx2"/>
              </a:solidFill>
            </a:endParaRPr>
          </a:p>
          <a:p>
            <a:endParaRPr lang="el-GR" dirty="0" smtClean="0">
              <a:solidFill>
                <a:schemeClr val="tx2"/>
              </a:solidFill>
            </a:endParaRPr>
          </a:p>
          <a:p>
            <a:pPr>
              <a:buFont typeface="Wingdings" pitchFamily="2" charset="2"/>
              <a:buChar char="q"/>
            </a:pPr>
            <a:r>
              <a:rPr lang="el-GR" dirty="0" smtClean="0">
                <a:solidFill>
                  <a:schemeClr val="tx2"/>
                </a:solidFill>
              </a:rPr>
              <a:t> αρχαιότερη σωζόμενη κωμωδία </a:t>
            </a:r>
          </a:p>
          <a:p>
            <a:r>
              <a:rPr lang="el-GR" dirty="0" smtClean="0">
                <a:solidFill>
                  <a:schemeClr val="tx2"/>
                </a:solidFill>
              </a:rPr>
              <a:t/>
            </a:r>
            <a:br>
              <a:rPr lang="el-GR" dirty="0" smtClean="0">
                <a:solidFill>
                  <a:schemeClr val="tx2"/>
                </a:solidFill>
              </a:rPr>
            </a:br>
            <a:endParaRPr lang="el-GR" dirty="0" smtClean="0">
              <a:solidFill>
                <a:schemeClr val="tx2"/>
              </a:solidFill>
            </a:endParaRPr>
          </a:p>
          <a:p>
            <a:endParaRPr lang="el-GR" dirty="0" smtClean="0">
              <a:solidFill>
                <a:schemeClr val="tx2"/>
              </a:solidFill>
            </a:endParaRPr>
          </a:p>
          <a:p>
            <a:endParaRPr lang="el-GR" dirty="0" smtClean="0">
              <a:solidFill>
                <a:schemeClr val="tx2"/>
              </a:solidFill>
            </a:endParaRPr>
          </a:p>
          <a:p>
            <a:endParaRPr lang="el-GR" dirty="0" smtClean="0">
              <a:solidFill>
                <a:schemeClr val="tx2"/>
              </a:solidFill>
            </a:endParaRPr>
          </a:p>
          <a:p>
            <a:endParaRPr lang="el-GR" dirty="0" smtClean="0">
              <a:solidFill>
                <a:schemeClr val="tx2"/>
              </a:solidFill>
            </a:endParaRPr>
          </a:p>
          <a:p>
            <a:pPr>
              <a:buFont typeface="Wingdings" pitchFamily="2" charset="2"/>
              <a:buChar char="q"/>
            </a:pPr>
            <a:r>
              <a:rPr lang="el-GR" dirty="0" smtClean="0">
                <a:solidFill>
                  <a:schemeClr val="tx2"/>
                </a:solidFill>
              </a:rPr>
              <a:t> Διδάσκεται το 425 </a:t>
            </a:r>
            <a:r>
              <a:rPr lang="el-GR" dirty="0" err="1" smtClean="0">
                <a:solidFill>
                  <a:schemeClr val="tx2"/>
                </a:solidFill>
              </a:rPr>
              <a:t>π.Χ</a:t>
            </a:r>
            <a:r>
              <a:rPr lang="el-GR" dirty="0" smtClean="0">
                <a:solidFill>
                  <a:schemeClr val="tx2"/>
                </a:solidFill>
              </a:rPr>
              <a:t> στα </a:t>
            </a:r>
            <a:r>
              <a:rPr lang="el-GR" dirty="0" err="1" smtClean="0">
                <a:solidFill>
                  <a:schemeClr val="tx2"/>
                </a:solidFill>
              </a:rPr>
              <a:t>Λήναια</a:t>
            </a:r>
            <a:r>
              <a:rPr lang="el-GR" dirty="0" smtClean="0">
                <a:solidFill>
                  <a:schemeClr val="tx2"/>
                </a:solidFill>
              </a:rPr>
              <a:t> → δίνει στον ποιητή την πρώτη θέση ( δεύτερος κατετάγη ο Κρατίνος και τρίτος ο Εύπολις.</a:t>
            </a:r>
          </a:p>
          <a:p>
            <a:r>
              <a:rPr lang="el-GR" dirty="0" smtClean="0"/>
              <a:t/>
            </a:r>
            <a:br>
              <a:rPr lang="el-GR" dirty="0" smtClean="0"/>
            </a:b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
            <a:ext cx="9144000" cy="6555641"/>
          </a:xfrm>
          <a:prstGeom prst="rect">
            <a:avLst/>
          </a:prstGeom>
        </p:spPr>
        <p:txBody>
          <a:bodyPr wrap="square">
            <a:spAutoFit/>
          </a:bodyPr>
          <a:lstStyle/>
          <a:p>
            <a:pPr algn="ctr"/>
            <a:r>
              <a:rPr lang="el-GR" sz="1200" b="1" dirty="0" smtClean="0"/>
              <a:t>Ιστορικό υπόβαθρο</a:t>
            </a:r>
            <a:endParaRPr lang="el-GR" sz="1200" dirty="0" smtClean="0"/>
          </a:p>
          <a:p>
            <a:pPr algn="just">
              <a:buFont typeface="Wingdings" pitchFamily="2" charset="2"/>
              <a:buChar char="v"/>
            </a:pPr>
            <a:endParaRPr lang="el-GR" sz="1200" dirty="0" smtClean="0"/>
          </a:p>
          <a:p>
            <a:pPr algn="just">
              <a:buFont typeface="Wingdings" pitchFamily="2" charset="2"/>
              <a:buChar char="v"/>
            </a:pPr>
            <a:r>
              <a:rPr lang="el-GR" sz="1200" dirty="0" smtClean="0">
                <a:latin typeface="+mj-lt"/>
              </a:rPr>
              <a:t>425 → διανύεται το 7ο έτος του Πελοποννησιακού Πολέμου.</a:t>
            </a:r>
          </a:p>
          <a:p>
            <a:pPr algn="just"/>
            <a:r>
              <a:rPr lang="el-GR" sz="1200" dirty="0" smtClean="0">
                <a:latin typeface="+mj-lt"/>
              </a:rPr>
              <a:t/>
            </a:r>
            <a:br>
              <a:rPr lang="el-GR" sz="1200" dirty="0" smtClean="0">
                <a:latin typeface="+mj-lt"/>
              </a:rPr>
            </a:br>
            <a:r>
              <a:rPr lang="el-GR" sz="1200" dirty="0" smtClean="0">
                <a:latin typeface="+mj-lt"/>
                <a:sym typeface="Wingdings" pitchFamily="2" charset="2"/>
              </a:rPr>
              <a:t> </a:t>
            </a:r>
            <a:r>
              <a:rPr lang="el-GR" sz="1200" dirty="0" smtClean="0">
                <a:latin typeface="+mj-lt"/>
              </a:rPr>
              <a:t>Οι Σπαρτιάτες προκαλούν ανυπολόγιστες καταστροφές στην αθηναϊκή ύπαιθρο → ο πληθυσμός της πόλης καταφεύγει εντός των Μακρών Τειχών </a:t>
            </a:r>
          </a:p>
          <a:p>
            <a:pPr algn="just"/>
            <a:r>
              <a:rPr lang="el-GR" sz="1200" dirty="0" smtClean="0">
                <a:latin typeface="+mj-lt"/>
              </a:rPr>
              <a:t/>
            </a:r>
            <a:br>
              <a:rPr lang="el-GR" sz="1200" dirty="0" smtClean="0">
                <a:latin typeface="+mj-lt"/>
              </a:rPr>
            </a:br>
            <a:r>
              <a:rPr lang="el-GR" sz="1200" dirty="0" smtClean="0">
                <a:latin typeface="+mj-lt"/>
              </a:rPr>
              <a:t>Ο αθηναϊκός στόλος διασφαλίζει τον ανεφοδιασμό της πόλης </a:t>
            </a:r>
          </a:p>
          <a:p>
            <a:pPr algn="just">
              <a:buFont typeface="Wingdings" pitchFamily="2" charset="2"/>
              <a:buChar char="v"/>
            </a:pPr>
            <a:endParaRPr lang="el-GR" sz="1200" dirty="0" smtClean="0">
              <a:latin typeface="+mj-lt"/>
            </a:endParaRPr>
          </a:p>
          <a:p>
            <a:pPr algn="just">
              <a:buFont typeface="Wingdings" pitchFamily="2" charset="2"/>
              <a:buChar char="v"/>
            </a:pPr>
            <a:r>
              <a:rPr lang="el-GR" sz="1200" b="1" dirty="0" smtClean="0">
                <a:latin typeface="+mj-lt"/>
              </a:rPr>
              <a:t> </a:t>
            </a:r>
            <a:r>
              <a:rPr lang="el-GR" sz="1200" b="1" dirty="0" err="1" smtClean="0">
                <a:latin typeface="+mj-lt"/>
              </a:rPr>
              <a:t>Μεγαρικό</a:t>
            </a:r>
            <a:r>
              <a:rPr lang="el-GR" sz="1200" b="1" dirty="0" smtClean="0">
                <a:latin typeface="+mj-lt"/>
              </a:rPr>
              <a:t> Ψήφισμα </a:t>
            </a:r>
            <a:r>
              <a:rPr lang="el-GR" sz="1200" dirty="0" smtClean="0">
                <a:latin typeface="+mj-lt"/>
              </a:rPr>
              <a:t>→ η απόφαση της Εκκλησίας του δήμου των Αθηναίων να επιβάλλει αυστηρό και καθολικό εμπάργκο στα προϊόντα των Μεγαρέων σε όλες τις πόλεις της Αθηναϊκής Συμμαχίας. </a:t>
            </a:r>
          </a:p>
          <a:p>
            <a:pPr algn="just"/>
            <a:r>
              <a:rPr lang="el-GR" sz="1200" dirty="0" smtClean="0">
                <a:latin typeface="+mj-lt"/>
              </a:rPr>
              <a:t/>
            </a:r>
            <a:br>
              <a:rPr lang="el-GR" sz="1200" dirty="0" smtClean="0">
                <a:latin typeface="+mj-lt"/>
              </a:rPr>
            </a:br>
            <a:r>
              <a:rPr lang="el-GR" sz="1200" dirty="0" smtClean="0">
                <a:latin typeface="+mj-lt"/>
              </a:rPr>
              <a:t>Αφορμή → η υπόθαλψη Αθηναίων φυγάδων στα Μέγαρα και η παράνομη καλλιέργεια γαιών στην Ελευσίνα.</a:t>
            </a:r>
          </a:p>
          <a:p>
            <a:pPr algn="just"/>
            <a:r>
              <a:rPr lang="el-GR" sz="1200" dirty="0" smtClean="0">
                <a:latin typeface="+mj-lt"/>
              </a:rPr>
              <a:t/>
            </a:r>
            <a:br>
              <a:rPr lang="el-GR" sz="1200" dirty="0" smtClean="0">
                <a:latin typeface="+mj-lt"/>
              </a:rPr>
            </a:br>
            <a:r>
              <a:rPr lang="el-GR" sz="1200" dirty="0" smtClean="0">
                <a:latin typeface="+mj-lt"/>
              </a:rPr>
              <a:t/>
            </a:r>
            <a:br>
              <a:rPr lang="el-GR" sz="1200" dirty="0" smtClean="0">
                <a:latin typeface="+mj-lt"/>
              </a:rPr>
            </a:br>
            <a:r>
              <a:rPr lang="el-GR" sz="1200" dirty="0" smtClean="0">
                <a:latin typeface="+mj-lt"/>
              </a:rPr>
              <a:t>Αιτία → </a:t>
            </a:r>
            <a:r>
              <a:rPr lang="el-GR" sz="1200" b="1" dirty="0" smtClean="0">
                <a:latin typeface="+mj-lt"/>
              </a:rPr>
              <a:t>το 446 </a:t>
            </a:r>
            <a:r>
              <a:rPr lang="el-GR" sz="1200" b="1" dirty="0" err="1" smtClean="0">
                <a:latin typeface="+mj-lt"/>
              </a:rPr>
              <a:t>π.Χ</a:t>
            </a:r>
            <a:r>
              <a:rPr lang="el-GR" sz="1200" b="1" dirty="0" smtClean="0">
                <a:latin typeface="+mj-lt"/>
              </a:rPr>
              <a:t> οι Μεγαρείς προκειμένου να αποστατήσουν από την Αθηναϊκή Συμμαχία και να εισχωρήσουν στην Πελοποννησιακή κατασφάζουν όλους τους Αθηναίους φρουρούς που είχαν τοποθετηθεί στα λιμάνια τους</a:t>
            </a:r>
            <a:r>
              <a:rPr lang="el-GR" sz="1200" dirty="0" smtClean="0">
                <a:latin typeface="+mj-lt"/>
              </a:rPr>
              <a:t>. </a:t>
            </a:r>
          </a:p>
          <a:p>
            <a:pPr algn="just"/>
            <a:r>
              <a:rPr lang="el-GR" sz="1200" dirty="0" smtClean="0">
                <a:latin typeface="+mj-lt"/>
              </a:rPr>
              <a:t/>
            </a:r>
            <a:br>
              <a:rPr lang="el-GR" sz="1200" dirty="0" smtClean="0">
                <a:latin typeface="+mj-lt"/>
              </a:rPr>
            </a:br>
            <a:r>
              <a:rPr lang="el-GR" sz="1200" dirty="0" smtClean="0">
                <a:latin typeface="+mj-lt"/>
              </a:rPr>
              <a:t/>
            </a:r>
            <a:br>
              <a:rPr lang="el-GR" sz="1200" dirty="0" smtClean="0">
                <a:latin typeface="+mj-lt"/>
              </a:rPr>
            </a:br>
            <a:r>
              <a:rPr lang="el-GR" sz="1200" dirty="0" smtClean="0">
                <a:latin typeface="+mj-lt"/>
              </a:rPr>
              <a:t>Προβλέπονταν </a:t>
            </a:r>
            <a:r>
              <a:rPr lang="el-GR" sz="1200" u="sng" dirty="0" smtClean="0">
                <a:latin typeface="+mj-lt"/>
              </a:rPr>
              <a:t>αυστηρότατες ποινές για όσους διεξήγαγαν παράνομα εμπόριο με τη </a:t>
            </a:r>
            <a:r>
              <a:rPr lang="el-GR" sz="1200" u="sng" dirty="0" err="1" smtClean="0">
                <a:latin typeface="+mj-lt"/>
              </a:rPr>
              <a:t>Μεγαρίδα</a:t>
            </a:r>
            <a:r>
              <a:rPr lang="el-GR" sz="1200" dirty="0" smtClean="0">
                <a:latin typeface="+mj-lt"/>
              </a:rPr>
              <a:t>.</a:t>
            </a:r>
          </a:p>
          <a:p>
            <a:pPr algn="just"/>
            <a:r>
              <a:rPr lang="el-GR" sz="1200" dirty="0" smtClean="0">
                <a:latin typeface="+mj-lt"/>
              </a:rPr>
              <a:t/>
            </a:r>
            <a:br>
              <a:rPr lang="el-GR" sz="1200" dirty="0" smtClean="0">
                <a:latin typeface="+mj-lt"/>
              </a:rPr>
            </a:br>
            <a:r>
              <a:rPr lang="el-GR" sz="1200" dirty="0" smtClean="0">
                <a:latin typeface="+mj-lt"/>
              </a:rPr>
              <a:t>Συνθήκες ζωής → δεινές εξαιτίας του λοιμού που πλήττει την πόλη το 431 </a:t>
            </a:r>
            <a:r>
              <a:rPr lang="el-GR" sz="1200" dirty="0" err="1" smtClean="0">
                <a:latin typeface="+mj-lt"/>
              </a:rPr>
              <a:t>π.Χ.</a:t>
            </a:r>
            <a:endParaRPr lang="el-GR" sz="1200" dirty="0" smtClean="0">
              <a:latin typeface="+mj-lt"/>
            </a:endParaRPr>
          </a:p>
          <a:p>
            <a:pPr algn="just"/>
            <a:r>
              <a:rPr lang="el-GR" sz="1200" dirty="0" smtClean="0">
                <a:latin typeface="+mj-lt"/>
              </a:rPr>
              <a:t/>
            </a:r>
            <a:br>
              <a:rPr lang="el-GR" sz="1200" dirty="0" smtClean="0">
                <a:latin typeface="+mj-lt"/>
              </a:rPr>
            </a:br>
            <a:r>
              <a:rPr lang="el-GR" sz="1200" dirty="0" smtClean="0">
                <a:latin typeface="+mj-lt"/>
              </a:rPr>
              <a:t>Εσωτερική πολιτική σκηνή: </a:t>
            </a:r>
            <a:r>
              <a:rPr lang="el-GR" sz="1200" b="1" dirty="0" smtClean="0">
                <a:latin typeface="+mj-lt"/>
              </a:rPr>
              <a:t>430</a:t>
            </a:r>
            <a:r>
              <a:rPr lang="el-GR" sz="1200" dirty="0" smtClean="0">
                <a:latin typeface="+mj-lt"/>
              </a:rPr>
              <a:t> → </a:t>
            </a:r>
            <a:r>
              <a:rPr lang="el-GR" sz="1200" u="sng" dirty="0" smtClean="0">
                <a:latin typeface="+mj-lt"/>
              </a:rPr>
              <a:t>η Αθήνα χάνει τον πολιτικό ηγέτη της </a:t>
            </a:r>
            <a:r>
              <a:rPr lang="el-GR" sz="1200" dirty="0" smtClean="0">
                <a:latin typeface="+mj-lt"/>
              </a:rPr>
              <a:t>( Περικλή ) εξαιτίας του λοιμού. </a:t>
            </a:r>
          </a:p>
          <a:p>
            <a:pPr algn="just">
              <a:buFont typeface="Wingdings" pitchFamily="2" charset="2"/>
              <a:buChar char="v"/>
            </a:pPr>
            <a:endParaRPr lang="el-GR" sz="1200" dirty="0" smtClean="0">
              <a:latin typeface="+mj-lt"/>
            </a:endParaRPr>
          </a:p>
          <a:p>
            <a:pPr algn="just">
              <a:buFont typeface="Wingdings" pitchFamily="2" charset="2"/>
              <a:buChar char="v"/>
            </a:pPr>
            <a:r>
              <a:rPr lang="el-GR" sz="1200" b="1" dirty="0" smtClean="0">
                <a:latin typeface="+mj-lt"/>
              </a:rPr>
              <a:t> Κλέων</a:t>
            </a:r>
            <a:r>
              <a:rPr lang="el-GR" sz="1200" dirty="0" smtClean="0">
                <a:latin typeface="+mj-lt"/>
              </a:rPr>
              <a:t>: επικρατεί στο πολιτικό προσκήνιο μετά τον θάνατο του Περικλή → όπως και ο Περικλής, ακολουθεί φιλοπόλεμη πολιτική!</a:t>
            </a:r>
          </a:p>
          <a:p>
            <a:pPr algn="just"/>
            <a:r>
              <a:rPr lang="el-GR" sz="1200" dirty="0" smtClean="0">
                <a:latin typeface="+mj-lt"/>
              </a:rPr>
              <a:t/>
            </a:r>
            <a:br>
              <a:rPr lang="el-GR" sz="1200" dirty="0" smtClean="0">
                <a:latin typeface="+mj-lt"/>
              </a:rPr>
            </a:br>
            <a:r>
              <a:rPr lang="el-GR" sz="1200" dirty="0" smtClean="0">
                <a:latin typeface="+mj-lt"/>
              </a:rPr>
              <a:t/>
            </a:r>
            <a:br>
              <a:rPr lang="el-GR" sz="1200" dirty="0" smtClean="0">
                <a:latin typeface="+mj-lt"/>
              </a:rPr>
            </a:br>
            <a:r>
              <a:rPr lang="el-GR" sz="1200" dirty="0" smtClean="0">
                <a:latin typeface="+mj-lt"/>
              </a:rPr>
              <a:t>426 </a:t>
            </a:r>
            <a:r>
              <a:rPr lang="el-GR" sz="1200" dirty="0" err="1" smtClean="0">
                <a:latin typeface="+mj-lt"/>
              </a:rPr>
              <a:t>π.Χ</a:t>
            </a:r>
            <a:r>
              <a:rPr lang="el-GR" sz="1200" dirty="0" smtClean="0">
                <a:latin typeface="+mj-lt"/>
              </a:rPr>
              <a:t> → ένα χρόνο πριν τη διδασκαλία των </a:t>
            </a:r>
            <a:r>
              <a:rPr lang="el-GR" sz="1200" i="1" dirty="0" err="1" smtClean="0">
                <a:latin typeface="+mj-lt"/>
              </a:rPr>
              <a:t>Αχαρνέων</a:t>
            </a:r>
            <a:r>
              <a:rPr lang="el-GR" sz="1200" dirty="0" smtClean="0">
                <a:latin typeface="+mj-lt"/>
              </a:rPr>
              <a:t>, οι Σπαρτιάτες έχουν σταματήσει να λεηλατούν την αθηναϊκή ύπαιθρο, ενώ ο λοιμός παύει να ταλαιπωρεί την πόλη. </a:t>
            </a:r>
          </a:p>
          <a:p>
            <a:pPr algn="just"/>
            <a:r>
              <a:rPr lang="el-GR" sz="1200" dirty="0" smtClean="0">
                <a:latin typeface="+mj-lt"/>
              </a:rPr>
              <a:t/>
            </a:r>
            <a:br>
              <a:rPr lang="el-GR" sz="1200" dirty="0" smtClean="0">
                <a:latin typeface="+mj-lt"/>
              </a:rPr>
            </a:br>
            <a:r>
              <a:rPr lang="el-GR" sz="1200" dirty="0" smtClean="0">
                <a:latin typeface="+mj-lt"/>
              </a:rPr>
              <a:t>426 </a:t>
            </a:r>
            <a:r>
              <a:rPr lang="el-GR" sz="1200" dirty="0" err="1" smtClean="0">
                <a:latin typeface="+mj-lt"/>
              </a:rPr>
              <a:t>π.Χ.</a:t>
            </a:r>
            <a:r>
              <a:rPr lang="el-GR" sz="1200" dirty="0" smtClean="0">
                <a:latin typeface="+mj-lt"/>
              </a:rPr>
              <a:t>: Οι </a:t>
            </a:r>
            <a:r>
              <a:rPr lang="el-GR" sz="1200" i="1" dirty="0" smtClean="0">
                <a:latin typeface="+mj-lt"/>
              </a:rPr>
              <a:t>Βαβυλώνιοι</a:t>
            </a:r>
            <a:r>
              <a:rPr lang="el-GR" sz="1200" dirty="0" smtClean="0">
                <a:latin typeface="+mj-lt"/>
              </a:rPr>
              <a:t> του Αριστοφάνη κέρδισαν το πρώτο βραβείο στα Μεγάλα Διονύσια. Στη συνέχεια, ο Κλέων άσκησε δίωξη στον νεαρό θεατρικό συγγραφέα για συκοφαντική δυσφήμιση της πόλης παρουσία ξένων. Στο έργο αυτό οι πόλεις - σύμμαχοι παρουσιάζονται ως δούλοι που αλέθονται σε έναν μύλο. </a:t>
            </a:r>
            <a:endParaRPr lang="el-GR" sz="1200" dirty="0">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6740307"/>
          </a:xfrm>
          <a:prstGeom prst="rect">
            <a:avLst/>
          </a:prstGeom>
        </p:spPr>
        <p:txBody>
          <a:bodyPr wrap="square">
            <a:spAutoFit/>
          </a:bodyPr>
          <a:lstStyle/>
          <a:p>
            <a:pPr algn="ctr"/>
            <a:r>
              <a:rPr lang="el-GR" b="1" dirty="0" smtClean="0">
                <a:solidFill>
                  <a:schemeClr val="accent4">
                    <a:lumMod val="20000"/>
                    <a:lumOff val="80000"/>
                  </a:schemeClr>
                </a:solidFill>
              </a:rPr>
              <a:t>Υπόθεση</a:t>
            </a:r>
            <a:endParaRPr lang="el-GR" dirty="0" smtClean="0">
              <a:solidFill>
                <a:schemeClr val="accent4">
                  <a:lumMod val="20000"/>
                  <a:lumOff val="80000"/>
                </a:schemeClr>
              </a:solidFill>
            </a:endParaRPr>
          </a:p>
          <a:p>
            <a:pPr algn="just"/>
            <a:r>
              <a:rPr lang="el-GR" dirty="0" smtClean="0"/>
              <a:t/>
            </a:r>
            <a:br>
              <a:rPr lang="el-GR" dirty="0" smtClean="0"/>
            </a:br>
            <a:r>
              <a:rPr lang="el-GR" dirty="0" smtClean="0"/>
              <a:t>Ένας Αθηναίος αγρότης, ο </a:t>
            </a:r>
            <a:r>
              <a:rPr lang="el-GR" dirty="0" err="1" smtClean="0"/>
              <a:t>Δικαιόπολις</a:t>
            </a:r>
            <a:r>
              <a:rPr lang="el-GR" dirty="0" smtClean="0"/>
              <a:t>, απηυδισμένος από τον πόλεμο και το συνεπακόλουθο γεγονός ότι είναι αναγκασμένος να μένει κλεισμένος μέσα στα τείχη της πόλης μακριά από τον αγροτικό δήμο του, είναι αποφασισμένος στην Εκκλησία του Δήμου να επιβάλει συζήτηση για τη σύναψη συνθήκης ειρήνης με τη Σπάρτη. Στη συνέλευση ωστόσο παρελαύνουν καλοπληρωμένοι Αθηναίοι πρέσβεις που μόλις έχουν επιστρέψει από την Περσία και υπόσχονται ανύπαρκτη βοήθεια από τον μεγάλο βασιλιά και ο </a:t>
            </a:r>
            <a:r>
              <a:rPr lang="el-GR" dirty="0" err="1" smtClean="0"/>
              <a:t>Θέωρος</a:t>
            </a:r>
            <a:r>
              <a:rPr lang="el-GR" dirty="0" smtClean="0"/>
              <a:t> που σέρνει μαζί του έναν πεινασμένο μισθοφορικό στρατό από τη Θράκη· για την ειρήνη ούτε κουβέντα.</a:t>
            </a:r>
          </a:p>
          <a:p>
            <a:pPr algn="just"/>
            <a:r>
              <a:rPr lang="el-GR" dirty="0" smtClean="0"/>
              <a:t>Εξάλλου, κάποιος </a:t>
            </a:r>
            <a:r>
              <a:rPr lang="el-GR" dirty="0" err="1" smtClean="0"/>
              <a:t>Αμφίθεος</a:t>
            </a:r>
            <a:r>
              <a:rPr lang="el-GR" dirty="0" smtClean="0"/>
              <a:t>, που πρώτος-πρώτος είχε πάρει τον λόγο, υποσχόμενος ότι αν του παρασχεθούν τα αναγκαία εφόδια θα ταξιδέψει στη Σπάρτη και θα συνάψει συνθήκη ειρήνης για την πόλη, είχε εκδιωχθεί </a:t>
            </a:r>
            <a:r>
              <a:rPr lang="el-GR" dirty="0" err="1" smtClean="0"/>
              <a:t>σκαιότατα</a:t>
            </a:r>
            <a:r>
              <a:rPr lang="el-GR" dirty="0" smtClean="0"/>
              <a:t>. Αφού ο </a:t>
            </a:r>
            <a:r>
              <a:rPr lang="el-GR" dirty="0" err="1" smtClean="0"/>
              <a:t>Δικαιόπολις</a:t>
            </a:r>
            <a:r>
              <a:rPr lang="el-GR" dirty="0" smtClean="0"/>
              <a:t> διαπιστώνει ότι δεν υπάρχει ελπίδα πραγματοποίησης της επιθυμίας του, καλεί, προτού τελειώσει η συνεδρίαση της Εκκλησίας του Δήμου τον </a:t>
            </a:r>
            <a:r>
              <a:rPr lang="el-GR" dirty="0" err="1" smtClean="0"/>
              <a:t>Αμφίθεο</a:t>
            </a:r>
            <a:r>
              <a:rPr lang="el-GR" dirty="0" smtClean="0"/>
              <a:t> και τον στέλνει στη Σπάρτη, προκειμένου αυτός να συνάψει ιδιωτική συνθήκη ειρήνης μόνο για τον </a:t>
            </a:r>
            <a:r>
              <a:rPr lang="el-GR" dirty="0" err="1" smtClean="0"/>
              <a:t>Δικαιόπολι</a:t>
            </a:r>
            <a:r>
              <a:rPr lang="el-GR" dirty="0" smtClean="0"/>
              <a:t> και την οικογένειά του. Ο </a:t>
            </a:r>
            <a:r>
              <a:rPr lang="el-GR" dirty="0" err="1" smtClean="0"/>
              <a:t>Αμφίθεος</a:t>
            </a:r>
            <a:r>
              <a:rPr lang="el-GR" dirty="0" smtClean="0"/>
              <a:t> επιστρέφει τη στιγμή που κηρύσσεται το τέλος της Εκκλησίας, φέρνοντας στον </a:t>
            </a:r>
            <a:r>
              <a:rPr lang="el-GR" dirty="0" err="1" smtClean="0"/>
              <a:t>Δικαιόπολι</a:t>
            </a:r>
            <a:r>
              <a:rPr lang="el-GR" dirty="0" smtClean="0"/>
              <a:t> τρία «δείγματα ειρήνης». Οι </a:t>
            </a:r>
            <a:r>
              <a:rPr lang="el-GR" dirty="0" err="1" smtClean="0"/>
              <a:t>Αχαρνείς</a:t>
            </a:r>
            <a:r>
              <a:rPr lang="el-GR" dirty="0" smtClean="0"/>
              <a:t> (ο Χορός) εξαγριώνονται και είναι έτοιμοι να τον σκοτώσουν, αλλά τον αφήνουν να εκθέσει τα επιχειρήματά του. Ο λόγος του </a:t>
            </a:r>
            <a:r>
              <a:rPr lang="el-GR" dirty="0" err="1" smtClean="0"/>
              <a:t>Δικαιόπολη</a:t>
            </a:r>
            <a:r>
              <a:rPr lang="el-GR" dirty="0" smtClean="0"/>
              <a:t> πείθει το ένα ημιχόριο. Ο άλλος μισός Χορός ακόμα εξαγριωμένος, αλλά σε δυσχερή πλέον θέση, καλεί σε βοήθεια τον στρατηγό </a:t>
            </a:r>
            <a:r>
              <a:rPr lang="el-GR" b="1" dirty="0" smtClean="0"/>
              <a:t>Λάμαχο</a:t>
            </a:r>
            <a:r>
              <a:rPr lang="el-GR" dirty="0" smtClean="0"/>
              <a:t>. Η αντιπαράθεση ανάμεσα στον κωμικό ήρωα και τον στρατηγό καταλήγει στην ήττα του δεύτερου και στη μεταστροφή του δεύτερου ημιχορίου. Η κωμωδία τελειώνει με τον </a:t>
            </a:r>
            <a:r>
              <a:rPr lang="el-GR" dirty="0" err="1" smtClean="0"/>
              <a:t>Δικαιόπολι</a:t>
            </a:r>
            <a:r>
              <a:rPr lang="el-GR" dirty="0" smtClean="0"/>
              <a:t> να έχει κερδίσει βραβείο οινοποσίας, ενώ ο Λάμαχος έχει τραυματιστεί σε μάχη με τον εχθρό</a:t>
            </a:r>
            <a:r>
              <a:rPr lang="el-GR" dirty="0" smtClean="0">
                <a:solidFill>
                  <a:schemeClr val="accent4">
                    <a:lumMod val="20000"/>
                    <a:lumOff val="80000"/>
                  </a:schemeClr>
                </a:solidFill>
              </a:rPr>
              <a:t>.</a:t>
            </a:r>
            <a:endParaRPr lang="el-GR" dirty="0">
              <a:solidFill>
                <a:schemeClr val="accent4">
                  <a:lumMod val="20000"/>
                  <a:lumOff val="8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7325082"/>
          </a:xfrm>
          <a:prstGeom prst="rect">
            <a:avLst/>
          </a:prstGeom>
        </p:spPr>
        <p:txBody>
          <a:bodyPr wrap="square">
            <a:spAutoFit/>
          </a:bodyPr>
          <a:lstStyle/>
          <a:p>
            <a:r>
              <a:rPr lang="el-GR" sz="1400" i="1" dirty="0" smtClean="0"/>
              <a:t>Μερικά από τα πρόσωπα που κατονομάζονται στο έργο</a:t>
            </a:r>
            <a:r>
              <a:rPr lang="el-GR" sz="1400" dirty="0" smtClean="0"/>
              <a:t>:</a:t>
            </a:r>
          </a:p>
          <a:p>
            <a:r>
              <a:rPr lang="el-GR" sz="1400" dirty="0" smtClean="0"/>
              <a:t/>
            </a:r>
            <a:br>
              <a:rPr lang="el-GR" sz="1400" dirty="0" smtClean="0"/>
            </a:br>
            <a:r>
              <a:rPr lang="el-GR" sz="1400" dirty="0" smtClean="0"/>
              <a:t>Χορός → αποτελείται από αγρότες των Αχαρνών ( μεγαλύτερος σε έκταση δήμος της Αττικής )</a:t>
            </a:r>
          </a:p>
          <a:p>
            <a:r>
              <a:rPr lang="el-GR" sz="1400" dirty="0" smtClean="0"/>
              <a:t/>
            </a:r>
            <a:br>
              <a:rPr lang="el-GR" sz="1400" dirty="0" smtClean="0"/>
            </a:br>
            <a:r>
              <a:rPr lang="el-GR" sz="1400" dirty="0" smtClean="0"/>
              <a:t>Αντιδρά έντονα στο εγχείρημα του </a:t>
            </a:r>
            <a:r>
              <a:rPr lang="el-GR" sz="1400" dirty="0" err="1" smtClean="0"/>
              <a:t>Δικαιόπολι</a:t>
            </a:r>
            <a:r>
              <a:rPr lang="el-GR" sz="1400" dirty="0" smtClean="0"/>
              <a:t> να παύσει τον πόλεμο → θέλει εκδίκηση από τους Σπαρτιάτες.</a:t>
            </a:r>
          </a:p>
          <a:p>
            <a:r>
              <a:rPr lang="el-GR" sz="1400" dirty="0" smtClean="0"/>
              <a:t/>
            </a:r>
            <a:br>
              <a:rPr lang="el-GR" sz="1400" dirty="0" smtClean="0"/>
            </a:br>
            <a:r>
              <a:rPr lang="el-GR" sz="1400" dirty="0" err="1" smtClean="0"/>
              <a:t>Δικαιόπολις</a:t>
            </a:r>
            <a:r>
              <a:rPr lang="el-GR" sz="1400" dirty="0" smtClean="0"/>
              <a:t> </a:t>
            </a:r>
          </a:p>
          <a:p>
            <a:r>
              <a:rPr lang="el-GR" sz="1400" dirty="0" smtClean="0"/>
              <a:t/>
            </a:r>
            <a:br>
              <a:rPr lang="el-GR" sz="1400" dirty="0" smtClean="0"/>
            </a:br>
            <a:r>
              <a:rPr lang="el-GR" sz="1400" dirty="0" smtClean="0"/>
              <a:t>→ Σαν άλλος Τήλεφος, ο οποίος απειλεί τον Αγαμέμνονα ότι θα σφάξει τον μικρό Ορέστη αν δεν του θεραπεύσουν τα τραύματα που του προκάλεσε ο Αχιλλέας, ο </a:t>
            </a:r>
            <a:r>
              <a:rPr lang="el-GR" sz="1400" dirty="0" err="1" smtClean="0"/>
              <a:t>Δικαιόπολις</a:t>
            </a:r>
            <a:r>
              <a:rPr lang="el-GR" sz="1400" dirty="0" smtClean="0"/>
              <a:t> απειλεί να σφάξει … ένα καλάθι με κάρβουνα.</a:t>
            </a:r>
          </a:p>
          <a:p>
            <a:r>
              <a:rPr lang="el-GR" sz="1400" dirty="0" smtClean="0"/>
              <a:t/>
            </a:r>
            <a:br>
              <a:rPr lang="el-GR" sz="1400" dirty="0" smtClean="0"/>
            </a:br>
            <a:r>
              <a:rPr lang="el-GR" sz="1400" dirty="0" smtClean="0"/>
              <a:t>→ Για να γίνει πιο πειστικός επισκέπτεται τον Ευριπίδη, από τον οποίο δανείζεται τα ράκη του </a:t>
            </a:r>
            <a:r>
              <a:rPr lang="el-GR" sz="1400" dirty="0" err="1" smtClean="0"/>
              <a:t>Τηλέφου</a:t>
            </a:r>
            <a:r>
              <a:rPr lang="el-GR" sz="1400" dirty="0" smtClean="0"/>
              <a:t>. Έτσι οι </a:t>
            </a:r>
            <a:r>
              <a:rPr lang="el-GR" sz="1400" dirty="0" err="1" smtClean="0"/>
              <a:t>Αχαρνείς</a:t>
            </a:r>
            <a:r>
              <a:rPr lang="el-GR" sz="1400" dirty="0" smtClean="0"/>
              <a:t> δέχονται να τον ακούσουν. </a:t>
            </a:r>
          </a:p>
          <a:p>
            <a:r>
              <a:rPr lang="el-GR" sz="1400" dirty="0" smtClean="0"/>
              <a:t/>
            </a:r>
            <a:br>
              <a:rPr lang="el-GR" sz="1400" dirty="0" smtClean="0"/>
            </a:br>
            <a:r>
              <a:rPr lang="el-GR" sz="1400" dirty="0" smtClean="0"/>
              <a:t>→ Η ρήση του </a:t>
            </a:r>
            <a:r>
              <a:rPr lang="el-GR" sz="1400" dirty="0" err="1" smtClean="0"/>
              <a:t>Δικαιόπολι</a:t>
            </a:r>
            <a:r>
              <a:rPr lang="el-GR" sz="1400" dirty="0" smtClean="0"/>
              <a:t> “κερδίζει” τα μέλη του Χορού, τα οποία αν και αρχικά διχάζονται, στη συνέχεια τάσσονται στο πλευρό του </a:t>
            </a:r>
            <a:r>
              <a:rPr lang="el-GR" sz="1400" dirty="0" err="1" smtClean="0"/>
              <a:t>Δικαιόπολι</a:t>
            </a:r>
            <a:r>
              <a:rPr lang="el-GR" sz="1400" dirty="0" smtClean="0"/>
              <a:t>.</a:t>
            </a:r>
          </a:p>
          <a:p>
            <a:r>
              <a:rPr lang="el-GR" sz="1400" dirty="0" smtClean="0"/>
              <a:t/>
            </a:r>
            <a:br>
              <a:rPr lang="el-GR" sz="1400" dirty="0" smtClean="0"/>
            </a:br>
            <a:r>
              <a:rPr lang="el-GR" sz="1400" dirty="0" smtClean="0"/>
              <a:t>→ δημιουργεί μια ιδιωτική αγορά στην οποία αρχίζει να συναλλάσσεται με εχθρικές πόλεις → ένας Μεγαρέας, ο οποίος έως τότε αποκλειόταν από τις αγορές της Αττικής, φέρνει να πουλήσει τις μεταμφιεσμένες σε γουρούνια κόρες του, ένας Βοιωτός φέρνει </a:t>
            </a:r>
            <a:r>
              <a:rPr lang="el-GR" sz="1400" dirty="0" err="1" smtClean="0"/>
              <a:t>ό,τι</a:t>
            </a:r>
            <a:r>
              <a:rPr lang="el-GR" sz="1400" dirty="0" smtClean="0"/>
              <a:t> καλύτερο φαγώσιμο βγάζει η Βοιωτία και παίρνει ως αντάλλαγμα ένα καθαρά αθηναϊκό "προϊόν", έναν συκοφάντη. </a:t>
            </a:r>
          </a:p>
          <a:p>
            <a:r>
              <a:rPr lang="el-GR" sz="1400" dirty="0" smtClean="0"/>
              <a:t/>
            </a:r>
            <a:br>
              <a:rPr lang="el-GR" sz="1400" dirty="0" smtClean="0"/>
            </a:br>
            <a:r>
              <a:rPr lang="el-GR" sz="1400" dirty="0" smtClean="0"/>
              <a:t>Λάμαχος → Αθηναίος στρατηγός, φιλοπόλεμος. Ένας εκ των τριών στρατηγών του αθηναϊκού στόλου που </a:t>
            </a:r>
            <a:r>
              <a:rPr lang="el-GR" sz="1400" dirty="0" err="1" smtClean="0"/>
              <a:t>επέδραμε</a:t>
            </a:r>
            <a:r>
              <a:rPr lang="el-GR" sz="1400" dirty="0" smtClean="0"/>
              <a:t> στη Σικελία το 415 </a:t>
            </a:r>
            <a:r>
              <a:rPr lang="el-GR" sz="1400" dirty="0" err="1" smtClean="0"/>
              <a:t>π.Χ</a:t>
            </a:r>
            <a:endParaRPr lang="el-GR" sz="1400" dirty="0" smtClean="0"/>
          </a:p>
          <a:p>
            <a:r>
              <a:rPr lang="el-GR" sz="1400" dirty="0" smtClean="0"/>
              <a:t/>
            </a:r>
            <a:br>
              <a:rPr lang="el-GR" sz="1400" dirty="0" smtClean="0"/>
            </a:br>
            <a:r>
              <a:rPr lang="el-GR" sz="1400" dirty="0" smtClean="0"/>
              <a:t>Θουκυδίδης ( πολιτικός ) → πρόκειται για τον ηγέτη του αριστοκρατικού κόμματος, που ασκεί αντιπολίτευση στον Περικλή. Εδώ παρουσιάζεται θύμα της δημαγωγίας του Κλέωνα, αδίκως οδηγούμενος σε δίκη.</a:t>
            </a:r>
          </a:p>
          <a:p>
            <a:r>
              <a:rPr lang="el-GR" sz="1400" dirty="0" smtClean="0"/>
              <a:t/>
            </a:r>
            <a:br>
              <a:rPr lang="el-GR" sz="1400" dirty="0" smtClean="0"/>
            </a:br>
            <a:r>
              <a:rPr lang="el-GR" sz="1400" dirty="0" smtClean="0"/>
              <a:t>Ηρόδοτος → η αναφορά από τον Αριστοφάνη αποσκοπεί στη διακωμώδηση της εκδοχής του Ηροδότου, σύμφωνα με την οποία το μίσος μεταξύ Ελλήνων και Ασιατών οφείλεται στην αρπαγή της Ιώς, της Μήδειας, της Ευρώπης και της Ελένης από τους τελευταίους.</a:t>
            </a:r>
          </a:p>
          <a:p>
            <a:r>
              <a:rPr lang="el-GR" dirty="0" smtClean="0"/>
              <a:t/>
            </a:r>
            <a:br>
              <a:rPr lang="el-GR" dirty="0" smtClean="0"/>
            </a:b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457200" y="-171399"/>
            <a:ext cx="8219256" cy="171400"/>
          </a:xfrm>
        </p:spPr>
        <p:txBody>
          <a:bodyPr/>
          <a:lstStyle/>
          <a:p>
            <a:endParaRPr lang="el-GR" dirty="0"/>
          </a:p>
        </p:txBody>
      </p:sp>
      <p:sp>
        <p:nvSpPr>
          <p:cNvPr id="3" name="2 - Θέση περιεχομένου"/>
          <p:cNvSpPr>
            <a:spLocks noGrp="1"/>
          </p:cNvSpPr>
          <p:nvPr>
            <p:ph sz="half" idx="1"/>
          </p:nvPr>
        </p:nvSpPr>
        <p:spPr>
          <a:xfrm>
            <a:off x="0" y="0"/>
            <a:ext cx="4644008" cy="6858000"/>
          </a:xfrm>
        </p:spPr>
        <p:txBody>
          <a:bodyPr>
            <a:normAutofit fontScale="25000" lnSpcReduction="20000"/>
          </a:bodyPr>
          <a:lstStyle/>
          <a:p>
            <a:pPr>
              <a:buNone/>
            </a:pPr>
            <a:r>
              <a:rPr lang="el-GR" sz="4800" dirty="0" smtClean="0"/>
              <a:t>Καλοί μου θεατές, μη με φθονήσετε,</a:t>
            </a:r>
          </a:p>
          <a:p>
            <a:pPr>
              <a:buNone/>
            </a:pPr>
            <a:r>
              <a:rPr lang="el-GR" sz="4800" dirty="0" smtClean="0"/>
              <a:t>που </a:t>
            </a:r>
            <a:r>
              <a:rPr lang="el-GR" sz="4800" dirty="0" err="1" smtClean="0"/>
              <a:t>᾽μαι</a:t>
            </a:r>
            <a:r>
              <a:rPr lang="el-GR" sz="4800" dirty="0" smtClean="0"/>
              <a:t> φτωχός και πρόκειται, Αθηναίοι μου,</a:t>
            </a:r>
          </a:p>
          <a:p>
            <a:pPr>
              <a:buNone/>
            </a:pPr>
            <a:r>
              <a:rPr lang="el-GR" sz="4800" dirty="0" smtClean="0"/>
              <a:t>να σας μιλώ μέσα στην κωμωδία για την πόλη.</a:t>
            </a:r>
          </a:p>
          <a:p>
            <a:pPr>
              <a:buNone/>
            </a:pPr>
            <a:r>
              <a:rPr lang="el-GR" sz="4800" dirty="0" smtClean="0"/>
              <a:t>Κι η κωμωδία ξέρει να μιλάει για το δίκιο.</a:t>
            </a:r>
          </a:p>
          <a:p>
            <a:pPr>
              <a:buNone/>
            </a:pPr>
            <a:r>
              <a:rPr lang="el-GR" sz="4800" dirty="0" smtClean="0"/>
              <a:t>Και θα σας πω πράγματα φοβερά μα δίκαια.</a:t>
            </a:r>
          </a:p>
          <a:p>
            <a:pPr>
              <a:buNone/>
            </a:pPr>
            <a:r>
              <a:rPr lang="el-GR" sz="4800" dirty="0" smtClean="0"/>
              <a:t>Τώρα ο Κλέωνας δεν πρόκειται να με συκοφαντεί</a:t>
            </a:r>
          </a:p>
          <a:p>
            <a:pPr>
              <a:buNone/>
            </a:pPr>
            <a:r>
              <a:rPr lang="el-GR" sz="4800" dirty="0" smtClean="0"/>
              <a:t>πως ξένοι πρέσβεις ήτανε στην πόλη και σας τα ᾽ψελνα.</a:t>
            </a:r>
            <a:r>
              <a:rPr lang="el-GR" sz="4800" baseline="30000" dirty="0" smtClean="0">
                <a:hlinkClick r:id="rId2" tooltip="https://www.greek-language.gr/digitalResources/ancient_greek/anthology/literature/browse.html?text_id=196#fn248"/>
              </a:rPr>
              <a:t>1</a:t>
            </a:r>
            <a:endParaRPr lang="el-GR" sz="4800" dirty="0" smtClean="0"/>
          </a:p>
          <a:p>
            <a:pPr>
              <a:buNone/>
            </a:pPr>
            <a:r>
              <a:rPr lang="el-GR" sz="4800" dirty="0" smtClean="0"/>
              <a:t>Είμαστε μόνοι και γιορτάζουμε τα Λήναια,</a:t>
            </a:r>
            <a:r>
              <a:rPr lang="el-GR" sz="4800" baseline="30000" dirty="0" smtClean="0">
                <a:hlinkClick r:id="rId3" tooltip="https://www.greek-language.gr/digitalResources/ancient_greek/anthology/literature/browse.html?text_id=196#fn249"/>
              </a:rPr>
              <a:t>2</a:t>
            </a:r>
            <a:endParaRPr lang="el-GR" sz="4800" dirty="0" smtClean="0"/>
          </a:p>
          <a:p>
            <a:pPr>
              <a:buNone/>
            </a:pPr>
            <a:r>
              <a:rPr lang="el-GR" sz="4800" dirty="0" smtClean="0"/>
              <a:t>και ξένοι δεν υπάρχουνε· ούτε κι οι πόλεις φέρνουνε τους φόρους,</a:t>
            </a:r>
          </a:p>
          <a:p>
            <a:pPr>
              <a:buNone/>
            </a:pPr>
            <a:r>
              <a:rPr lang="el-GR" sz="4800" dirty="0" smtClean="0"/>
              <a:t>ούτε συμμαχικές αποστολές μας ήρθαν·</a:t>
            </a:r>
          </a:p>
          <a:p>
            <a:pPr>
              <a:buNone/>
            </a:pPr>
            <a:r>
              <a:rPr lang="el-GR" sz="4800" dirty="0" smtClean="0"/>
              <a:t>είμαστε μόνοι, καθαρό σιτάρι,</a:t>
            </a:r>
          </a:p>
          <a:p>
            <a:pPr>
              <a:buNone/>
            </a:pPr>
            <a:r>
              <a:rPr lang="el-GR" sz="4800" dirty="0" smtClean="0"/>
              <a:t>γιατί οι μέτοικοι των πολιτών είναι το άχυρο.</a:t>
            </a:r>
          </a:p>
          <a:p>
            <a:pPr>
              <a:buNone/>
            </a:pPr>
            <a:r>
              <a:rPr lang="el-GR" sz="4800" dirty="0" smtClean="0"/>
              <a:t>Κι εγώ μισώ τους Σπαρτιάτες σαν </a:t>
            </a:r>
            <a:r>
              <a:rPr lang="el-GR" sz="4800" dirty="0" err="1" smtClean="0"/>
              <a:t>τρελλός</a:t>
            </a:r>
            <a:endParaRPr lang="el-GR" sz="4800" dirty="0" smtClean="0"/>
          </a:p>
          <a:p>
            <a:pPr>
              <a:buNone/>
            </a:pPr>
            <a:r>
              <a:rPr lang="el-GR" sz="4800" dirty="0" smtClean="0"/>
              <a:t>κι ο Ποσειδώνας, ο θεός που </a:t>
            </a:r>
            <a:r>
              <a:rPr lang="el-GR" sz="4800" dirty="0" err="1" smtClean="0"/>
              <a:t>᾽ναι</a:t>
            </a:r>
            <a:r>
              <a:rPr lang="el-GR" sz="4800" dirty="0" smtClean="0"/>
              <a:t> στο Ταίναρο,</a:t>
            </a:r>
          </a:p>
          <a:p>
            <a:pPr>
              <a:buNone/>
            </a:pPr>
            <a:r>
              <a:rPr lang="el-GR" sz="4800" dirty="0" smtClean="0"/>
              <a:t>σεισμό να κάνει και τα σπίτια τους να ρίξει·</a:t>
            </a:r>
            <a:r>
              <a:rPr lang="el-GR" sz="4800" baseline="30000" dirty="0" smtClean="0">
                <a:hlinkClick r:id="rId4" tooltip="https://www.greek-language.gr/digitalResources/ancient_greek/anthology/literature/browse.html?text_id=196#fn250"/>
              </a:rPr>
              <a:t>3</a:t>
            </a:r>
            <a:endParaRPr lang="el-GR" sz="4800" dirty="0" smtClean="0"/>
          </a:p>
          <a:p>
            <a:pPr>
              <a:buNone/>
            </a:pPr>
            <a:r>
              <a:rPr lang="el-GR" sz="4800" dirty="0" smtClean="0"/>
              <a:t>και μένα </a:t>
            </a:r>
            <a:r>
              <a:rPr lang="el-GR" sz="4800" dirty="0" err="1" smtClean="0"/>
              <a:t>είν᾽</a:t>
            </a:r>
            <a:r>
              <a:rPr lang="el-GR" sz="4800" dirty="0" smtClean="0"/>
              <a:t> </a:t>
            </a:r>
            <a:r>
              <a:rPr lang="el-GR" sz="4800" dirty="0" err="1" smtClean="0"/>
              <a:t>τ᾽</a:t>
            </a:r>
            <a:r>
              <a:rPr lang="el-GR" sz="4800" dirty="0" smtClean="0"/>
              <a:t> αμπέλια μου κομμένα.</a:t>
            </a:r>
          </a:p>
          <a:p>
            <a:pPr>
              <a:buNone/>
            </a:pPr>
            <a:r>
              <a:rPr lang="el-GR" sz="4800" dirty="0" smtClean="0"/>
              <a:t>Αλλά γιατί, αδέρφια μου, που ακούτε εδώ το λόγο μου,</a:t>
            </a:r>
          </a:p>
          <a:p>
            <a:pPr>
              <a:buNone/>
            </a:pPr>
            <a:r>
              <a:rPr lang="el-GR" sz="4800" dirty="0" smtClean="0"/>
              <a:t>γιατί τους Σπαρτιάτες καταριέστε;</a:t>
            </a:r>
          </a:p>
          <a:p>
            <a:pPr>
              <a:buNone/>
            </a:pPr>
            <a:r>
              <a:rPr lang="el-GR" sz="4800" dirty="0" smtClean="0"/>
              <a:t>Κάτι αντράκια -όχι ολόκληρη η πόλη,</a:t>
            </a:r>
          </a:p>
          <a:p>
            <a:pPr>
              <a:buNone/>
            </a:pPr>
            <a:r>
              <a:rPr lang="el-GR" sz="4800" dirty="0" smtClean="0"/>
              <a:t>να το θυμάστε, δεν θα πω ολόκληρη η πόλη-</a:t>
            </a:r>
          </a:p>
          <a:p>
            <a:pPr>
              <a:buNone/>
            </a:pPr>
            <a:r>
              <a:rPr lang="el-GR" sz="4800" dirty="0" smtClean="0"/>
              <a:t>κάτι αντράκια μοχθηρά, στραβοχυμένα,</a:t>
            </a:r>
          </a:p>
          <a:p>
            <a:pPr>
              <a:buNone/>
            </a:pPr>
            <a:r>
              <a:rPr lang="el-GR" sz="4800" dirty="0" smtClean="0"/>
              <a:t>άσημα και παράσημα και </a:t>
            </a:r>
            <a:r>
              <a:rPr lang="el-GR" sz="4800" dirty="0" err="1" smtClean="0"/>
              <a:t>παραλέκατα</a:t>
            </a:r>
            <a:r>
              <a:rPr lang="el-GR" sz="4800" dirty="0" smtClean="0"/>
              <a:t>,</a:t>
            </a:r>
          </a:p>
          <a:p>
            <a:pPr>
              <a:buNone/>
            </a:pPr>
            <a:r>
              <a:rPr lang="el-GR" sz="4800" dirty="0" smtClean="0"/>
              <a:t>συκοφαντούσαν κι έλεγαν: «</a:t>
            </a:r>
            <a:r>
              <a:rPr lang="el-GR" sz="4800" dirty="0" err="1" smtClean="0"/>
              <a:t>Μεγαρικά</a:t>
            </a:r>
            <a:r>
              <a:rPr lang="el-GR" sz="4800" dirty="0" smtClean="0"/>
              <a:t> εμπορεύματα λαθραία».</a:t>
            </a:r>
          </a:p>
          <a:p>
            <a:pPr>
              <a:buNone/>
            </a:pPr>
            <a:r>
              <a:rPr lang="el-GR" sz="4800" dirty="0" smtClean="0"/>
              <a:t>Κι αν κάπου βλέπανε κανένα αγγουράκι ή κανένα λαγουδάκι,</a:t>
            </a:r>
          </a:p>
          <a:p>
            <a:pPr>
              <a:buNone/>
            </a:pPr>
            <a:r>
              <a:rPr lang="el-GR" sz="4800" dirty="0" smtClean="0"/>
              <a:t>γουρούνι ή καμιά σκελίδα σκόρδο ή χοντρό αλάτι,</a:t>
            </a:r>
          </a:p>
          <a:p>
            <a:pPr>
              <a:buNone/>
            </a:pPr>
            <a:r>
              <a:rPr lang="el-GR" sz="4800" dirty="0" smtClean="0"/>
              <a:t>«από τα Μέγαρα, </a:t>
            </a:r>
            <a:r>
              <a:rPr lang="el-GR" sz="4800" dirty="0" err="1" smtClean="0"/>
              <a:t>απ᾽</a:t>
            </a:r>
            <a:r>
              <a:rPr lang="el-GR" sz="4800" dirty="0" smtClean="0"/>
              <a:t> τα Μέγαρα» φωνάζανε</a:t>
            </a:r>
          </a:p>
          <a:p>
            <a:pPr>
              <a:buNone/>
            </a:pPr>
            <a:r>
              <a:rPr lang="el-GR" sz="4800" dirty="0" smtClean="0"/>
              <a:t>κι αμέσως τα κατάσχανε. Μ᾽ αυτά ήταν μικρά και ασφαλώς εγχώρια.</a:t>
            </a:r>
          </a:p>
          <a:p>
            <a:pPr>
              <a:buNone/>
            </a:pPr>
            <a:r>
              <a:rPr lang="el-GR" sz="4800" dirty="0" smtClean="0"/>
              <a:t>Όμως κάτι τεκνά </a:t>
            </a:r>
            <a:r>
              <a:rPr lang="el-GR" sz="4800" dirty="0" err="1" smtClean="0"/>
              <a:t>καψούρικα</a:t>
            </a:r>
            <a:r>
              <a:rPr lang="el-GR" sz="4800" dirty="0" smtClean="0"/>
              <a:t>, αλάνια μεθυσμένα,</a:t>
            </a:r>
          </a:p>
          <a:p>
            <a:pPr>
              <a:buNone/>
            </a:pPr>
            <a:r>
              <a:rPr lang="el-GR" sz="4800" dirty="0" smtClean="0"/>
              <a:t>επήγανε στα Μέγαρα και </a:t>
            </a:r>
            <a:r>
              <a:rPr lang="el-GR" sz="4800" dirty="0" err="1" smtClean="0"/>
              <a:t>κλέψαν</a:t>
            </a:r>
            <a:r>
              <a:rPr lang="el-GR" sz="4800" dirty="0" smtClean="0"/>
              <a:t> μια πόρνη.</a:t>
            </a:r>
          </a:p>
          <a:p>
            <a:endParaRPr lang="el-GR" dirty="0"/>
          </a:p>
        </p:txBody>
      </p:sp>
      <p:sp>
        <p:nvSpPr>
          <p:cNvPr id="4" name="3 - Θέση περιεχομένου"/>
          <p:cNvSpPr>
            <a:spLocks noGrp="1"/>
          </p:cNvSpPr>
          <p:nvPr>
            <p:ph sz="half" idx="2"/>
          </p:nvPr>
        </p:nvSpPr>
        <p:spPr>
          <a:xfrm>
            <a:off x="4427984" y="0"/>
            <a:ext cx="4716016" cy="6857999"/>
          </a:xfrm>
        </p:spPr>
        <p:txBody>
          <a:bodyPr>
            <a:noAutofit/>
          </a:bodyPr>
          <a:lstStyle/>
          <a:p>
            <a:pPr algn="just">
              <a:buNone/>
            </a:pPr>
            <a:r>
              <a:rPr lang="el-GR" sz="1200" dirty="0" smtClean="0"/>
              <a:t>Κι οι </a:t>
            </a:r>
            <a:r>
              <a:rPr lang="el-GR" sz="1200" dirty="0" err="1" smtClean="0"/>
              <a:t>Μεγαρίτες</a:t>
            </a:r>
            <a:r>
              <a:rPr lang="el-GR" sz="1200" dirty="0" smtClean="0"/>
              <a:t> </a:t>
            </a:r>
            <a:r>
              <a:rPr lang="el-GR" sz="1200" dirty="0" err="1" smtClean="0"/>
              <a:t>απ᾽</a:t>
            </a:r>
            <a:r>
              <a:rPr lang="el-GR" sz="1200" dirty="0" smtClean="0"/>
              <a:t> τη λύσσα τους επήγαν στην Αθήνα, και </a:t>
            </a:r>
            <a:r>
              <a:rPr lang="el-GR" sz="1200" dirty="0" err="1" smtClean="0"/>
              <a:t>κλέψαν</a:t>
            </a:r>
            <a:r>
              <a:rPr lang="el-GR" sz="1200" dirty="0" smtClean="0"/>
              <a:t> </a:t>
            </a:r>
            <a:r>
              <a:rPr lang="el-GR" sz="1200" dirty="0" err="1" smtClean="0"/>
              <a:t>απ᾽</a:t>
            </a:r>
            <a:r>
              <a:rPr lang="el-GR" sz="1200" dirty="0" smtClean="0"/>
              <a:t> της Ασπασίας το πορνείο δύο </a:t>
            </a:r>
            <a:r>
              <a:rPr lang="el-GR" sz="1200" dirty="0" err="1" smtClean="0"/>
              <a:t>φακλάνες</a:t>
            </a:r>
            <a:r>
              <a:rPr lang="el-GR" sz="1200" dirty="0" smtClean="0"/>
              <a:t>. Έτσι </a:t>
            </a:r>
            <a:r>
              <a:rPr lang="el-GR" sz="1200" dirty="0" err="1" smtClean="0"/>
              <a:t>ξεκίνησεν</a:t>
            </a:r>
            <a:r>
              <a:rPr lang="el-GR" sz="1200" dirty="0" smtClean="0"/>
              <a:t> ο πόλεμος, που </a:t>
            </a:r>
            <a:r>
              <a:rPr lang="el-GR" sz="1200" dirty="0" err="1" smtClean="0"/>
              <a:t>᾽φαγε</a:t>
            </a:r>
            <a:r>
              <a:rPr lang="el-GR" sz="1200" dirty="0" smtClean="0"/>
              <a:t> την Ελλάδα, για τρεις παλιοπόρνες.</a:t>
            </a:r>
            <a:r>
              <a:rPr lang="el-GR" sz="1200" baseline="30000" dirty="0" smtClean="0">
                <a:hlinkClick r:id="rId5" tooltip="https://www.greek-language.gr/digitalResources/ancient_greek/anthology/literature/browse.html?text_id=196#fn251"/>
              </a:rPr>
              <a:t>4</a:t>
            </a:r>
            <a:r>
              <a:rPr lang="el-GR" sz="1200" dirty="0" smtClean="0"/>
              <a:t> Ο Περικλής σαν το </a:t>
            </a:r>
            <a:r>
              <a:rPr lang="el-GR" sz="1200" dirty="0" err="1" smtClean="0"/>
              <a:t>᾽μαθε</a:t>
            </a:r>
            <a:r>
              <a:rPr lang="el-GR" sz="1200" dirty="0" smtClean="0"/>
              <a:t> πολύ του </a:t>
            </a:r>
            <a:r>
              <a:rPr lang="el-GR" sz="1200" dirty="0" err="1" smtClean="0"/>
              <a:t>κακοφάνη</a:t>
            </a:r>
            <a:r>
              <a:rPr lang="el-GR" sz="1200" dirty="0" smtClean="0"/>
              <a:t>, άστραψε και μπουμπούνισε κι έκαψε την Ελλάδα. Μας γέμισε ψηφίσματα στριφνά σα να </a:t>
            </a:r>
            <a:r>
              <a:rPr lang="el-GR" sz="1200" dirty="0" err="1" smtClean="0"/>
              <a:t>᾽τανε</a:t>
            </a:r>
            <a:r>
              <a:rPr lang="el-GR" sz="1200" dirty="0" smtClean="0"/>
              <a:t> αινίγματα:</a:t>
            </a:r>
            <a:r>
              <a:rPr lang="el-GR" sz="1200" baseline="30000" dirty="0" smtClean="0">
                <a:hlinkClick r:id="rId6" tooltip="https://www.greek-language.gr/digitalResources/ancient_greek/anthology/literature/browse.html?text_id=196#fn252"/>
              </a:rPr>
              <a:t>5</a:t>
            </a:r>
            <a:r>
              <a:rPr lang="el-GR" sz="1200" dirty="0" smtClean="0"/>
              <a:t> «Οι Μεγαρείς στην αγορά να μη κοντοζυγώνουν κι η θάλασσα και η στεριά να μη τους </a:t>
            </a:r>
            <a:r>
              <a:rPr lang="el-GR" sz="1200" dirty="0" err="1" smtClean="0"/>
              <a:t>εσηκώνει</a:t>
            </a:r>
            <a:r>
              <a:rPr lang="el-GR" sz="1200" dirty="0" smtClean="0"/>
              <a:t>».</a:t>
            </a:r>
          </a:p>
          <a:p>
            <a:pPr algn="just">
              <a:buNone/>
            </a:pPr>
            <a:r>
              <a:rPr lang="el-GR" sz="1200" dirty="0" smtClean="0"/>
              <a:t>Οι </a:t>
            </a:r>
            <a:r>
              <a:rPr lang="el-GR" sz="1200" dirty="0" err="1" smtClean="0"/>
              <a:t>Μεγαρίτες</a:t>
            </a:r>
            <a:r>
              <a:rPr lang="el-GR" sz="1200" dirty="0" smtClean="0"/>
              <a:t>, σαν τους  </a:t>
            </a:r>
            <a:r>
              <a:rPr lang="el-GR" sz="1200" dirty="0" err="1" smtClean="0"/>
              <a:t>θέρισεν</a:t>
            </a:r>
            <a:r>
              <a:rPr lang="el-GR" sz="1200" dirty="0" smtClean="0"/>
              <a:t> η πείνα, στους Σπαρτιάτες τρέξανε </a:t>
            </a:r>
            <a:r>
              <a:rPr lang="el-GR" sz="1200" dirty="0" err="1" smtClean="0"/>
              <a:t>ν᾽</a:t>
            </a:r>
            <a:r>
              <a:rPr lang="el-GR" sz="1200" dirty="0" smtClean="0"/>
              <a:t> ακυρωθεί το ψήφισμα, που κάναμε για τρεις </a:t>
            </a:r>
            <a:r>
              <a:rPr lang="el-GR" sz="1200" dirty="0" err="1" smtClean="0"/>
              <a:t>παλιοκουφάλες</a:t>
            </a:r>
            <a:r>
              <a:rPr lang="el-GR" sz="1200" dirty="0" smtClean="0"/>
              <a:t>. Εμείς όμως δε θέλαμε κι αυτοί παρακαλούσαν. Έτσι αρχίνησαν ασπίδες να βροντάνε. Μα θα μας πεις: «Δεν έπρεπε». Μα τι έπρεπε, για πες μου; Αν κάποιος Σπαρτιάτης έκανε ρεσάλτο με μία σκάφη κι έπιανε </a:t>
            </a:r>
            <a:r>
              <a:rPr lang="el-GR" sz="1200" dirty="0" err="1" smtClean="0"/>
              <a:t>κανά</a:t>
            </a:r>
            <a:r>
              <a:rPr lang="el-GR" sz="1200" dirty="0" smtClean="0"/>
              <a:t> γκαβό κουτάβι από τη Σέριφο,</a:t>
            </a:r>
            <a:r>
              <a:rPr lang="el-GR" sz="1200" baseline="30000" dirty="0" smtClean="0">
                <a:hlinkClick r:id="rId7" tooltip="https://www.greek-language.gr/digitalResources/ancient_greek/anthology/literature/browse.html?text_id=196#fn253"/>
              </a:rPr>
              <a:t>6</a:t>
            </a:r>
            <a:r>
              <a:rPr lang="el-GR" sz="1200" dirty="0" smtClean="0"/>
              <a:t> θα κάνατε τον άγνωστο στρατιώτη;</a:t>
            </a:r>
          </a:p>
          <a:p>
            <a:pPr algn="just">
              <a:buNone/>
            </a:pPr>
            <a:r>
              <a:rPr lang="el-GR" sz="1200" dirty="0" err="1" smtClean="0"/>
              <a:t>Αμ᾽</a:t>
            </a:r>
            <a:r>
              <a:rPr lang="el-GR" sz="1200" dirty="0" smtClean="0"/>
              <a:t> δε. Στη θάλασσα θα ρίχνατε κάπου τρακόσια σκάφη· η πόλη μας θα γέμιζε φαντάρους και βαβούρα, θα ψάχνατε για τριήραρχους και για λεφτά και για </a:t>
            </a:r>
            <a:r>
              <a:rPr lang="el-GR" sz="1200" dirty="0" err="1" smtClean="0"/>
              <a:t>μπρουντζίνα</a:t>
            </a:r>
            <a:r>
              <a:rPr lang="el-GR" sz="1200" dirty="0" smtClean="0"/>
              <a:t> στις γοργόνες. Οι αποθήκες θα </a:t>
            </a:r>
            <a:r>
              <a:rPr lang="el-GR" sz="1200" dirty="0" err="1" smtClean="0"/>
              <a:t>βογγούσανε</a:t>
            </a:r>
            <a:r>
              <a:rPr lang="el-GR" sz="1200" dirty="0" smtClean="0"/>
              <a:t>, αλεύρια θα ζυγίζανε. Σκοινιά, φλασκιά, μπουγέλα· </a:t>
            </a:r>
            <a:r>
              <a:rPr lang="el-GR" sz="1200" dirty="0" err="1" smtClean="0"/>
              <a:t>θ᾽</a:t>
            </a:r>
            <a:r>
              <a:rPr lang="el-GR" sz="1200" dirty="0" smtClean="0"/>
              <a:t> αγόραζαν σκόρδα, ελιές, κρεμμύδια σε πλεξάνες. Στεφάνια, μάτια μαυρισμένα κι αυλητρίδες· και πανδαιμόνιο στο ναύσταθμο: κουπιά να πελεκάνε, να </a:t>
            </a:r>
            <a:r>
              <a:rPr lang="el-GR" sz="1200" dirty="0" err="1" smtClean="0"/>
              <a:t>φτειάχνουνε</a:t>
            </a:r>
            <a:r>
              <a:rPr lang="el-GR" sz="1200" dirty="0" smtClean="0"/>
              <a:t> σκαρμούς, να </a:t>
            </a:r>
            <a:r>
              <a:rPr lang="el-GR" sz="1200" dirty="0" err="1" smtClean="0"/>
              <a:t>πατρωνάρουνε</a:t>
            </a:r>
            <a:r>
              <a:rPr lang="el-GR" sz="1200" dirty="0" smtClean="0"/>
              <a:t> σκοινιά, αυλούς να </a:t>
            </a:r>
            <a:r>
              <a:rPr lang="el-GR" sz="1200" dirty="0" err="1" smtClean="0"/>
              <a:t>τσαμπουνάνε</a:t>
            </a:r>
            <a:r>
              <a:rPr lang="el-GR" sz="1200" dirty="0" smtClean="0"/>
              <a:t>, παραγγέλματα, σουραύλια και σφυρίγματα. Το ξέρω, αυτά θα κάνατε. Κι ο Τήλεφος</a:t>
            </a:r>
            <a:r>
              <a:rPr lang="el-GR" sz="1200" baseline="30000" dirty="0" smtClean="0">
                <a:hlinkClick r:id="rId8" tooltip="https://www.greek-language.gr/digitalResources/ancient_greek/anthology/literature/browse.html?text_id=196#fn254"/>
              </a:rPr>
              <a:t>7</a:t>
            </a:r>
            <a:r>
              <a:rPr lang="el-GR" sz="1200" dirty="0" smtClean="0"/>
              <a:t> τι θα </a:t>
            </a:r>
            <a:r>
              <a:rPr lang="el-GR" sz="1200" dirty="0" err="1" smtClean="0"/>
              <a:t>᾽κανε</a:t>
            </a:r>
            <a:r>
              <a:rPr lang="el-GR" sz="1200" dirty="0" smtClean="0"/>
              <a:t>; Δεν έχετε τσερβέλο;</a:t>
            </a:r>
          </a:p>
          <a:p>
            <a:pPr>
              <a:buNone/>
            </a:pPr>
            <a:r>
              <a:rPr lang="el-GR" sz="1200" dirty="0" smtClean="0"/>
              <a:t> </a:t>
            </a:r>
          </a:p>
          <a:p>
            <a:pPr algn="r">
              <a:buNone/>
            </a:pPr>
            <a:r>
              <a:rPr lang="el-GR" sz="1100" dirty="0" smtClean="0"/>
              <a:t>(μετάφραση Στέφανος Ν. </a:t>
            </a:r>
            <a:r>
              <a:rPr lang="el-GR" sz="1100" dirty="0" err="1" smtClean="0"/>
              <a:t>Κουμανούδης</a:t>
            </a:r>
            <a:r>
              <a:rPr lang="el-GR" sz="1100" dirty="0" smtClean="0"/>
              <a:t>)</a:t>
            </a:r>
          </a:p>
          <a:p>
            <a:endParaRPr lang="el-GR" sz="11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0" y="332656"/>
            <a:ext cx="9144000" cy="6186309"/>
          </a:xfrm>
          <a:prstGeom prst="rect">
            <a:avLst/>
          </a:prstGeom>
        </p:spPr>
        <p:txBody>
          <a:bodyPr wrap="square">
            <a:spAutoFit/>
          </a:bodyPr>
          <a:lstStyle/>
          <a:p>
            <a:endParaRPr lang="en-US" i="1" dirty="0" smtClean="0">
              <a:solidFill>
                <a:schemeClr val="tx2"/>
              </a:solidFill>
            </a:endParaRPr>
          </a:p>
          <a:p>
            <a:r>
              <a:rPr lang="el-GR" i="1" dirty="0" smtClean="0">
                <a:solidFill>
                  <a:schemeClr val="tx2"/>
                </a:solidFill>
              </a:rPr>
              <a:t>Γιατί ο </a:t>
            </a:r>
            <a:r>
              <a:rPr lang="el-GR" i="1" dirty="0" err="1" smtClean="0">
                <a:solidFill>
                  <a:schemeClr val="tx2"/>
                </a:solidFill>
              </a:rPr>
              <a:t>Δικαιόπολις</a:t>
            </a:r>
            <a:r>
              <a:rPr lang="el-GR" i="1" dirty="0" smtClean="0">
                <a:solidFill>
                  <a:schemeClr val="tx2"/>
                </a:solidFill>
              </a:rPr>
              <a:t> βρίσκεται ακόμα επί σκηνής στην παράβαση</a:t>
            </a:r>
            <a:r>
              <a:rPr lang="en-US" i="1" dirty="0" smtClean="0">
                <a:solidFill>
                  <a:schemeClr val="tx2"/>
                </a:solidFill>
              </a:rPr>
              <a:t>;</a:t>
            </a:r>
            <a:r>
              <a:rPr lang="el-GR" dirty="0" smtClean="0">
                <a:solidFill>
                  <a:schemeClr val="tx2"/>
                </a:solidFill>
              </a:rPr>
              <a:t> </a:t>
            </a:r>
          </a:p>
          <a:p>
            <a:pPr>
              <a:buFont typeface="Wingdings" pitchFamily="2" charset="2"/>
              <a:buChar char="Ø"/>
            </a:pPr>
            <a:endParaRPr lang="en-US" dirty="0" smtClean="0">
              <a:solidFill>
                <a:schemeClr val="tx2"/>
              </a:solidFill>
            </a:endParaRPr>
          </a:p>
          <a:p>
            <a:pPr>
              <a:buFont typeface="Wingdings" pitchFamily="2" charset="2"/>
              <a:buChar char="Ø"/>
            </a:pPr>
            <a:endParaRPr lang="en-US" dirty="0" smtClean="0">
              <a:solidFill>
                <a:schemeClr val="tx2"/>
              </a:solidFill>
            </a:endParaRPr>
          </a:p>
          <a:p>
            <a:pPr>
              <a:buFont typeface="Wingdings" pitchFamily="2" charset="2"/>
              <a:buChar char="Ø"/>
            </a:pPr>
            <a:r>
              <a:rPr lang="el-GR" dirty="0" err="1" smtClean="0">
                <a:solidFill>
                  <a:schemeClr val="tx2"/>
                </a:solidFill>
              </a:rPr>
              <a:t>Δικαιόπολις</a:t>
            </a:r>
            <a:r>
              <a:rPr lang="el-GR" dirty="0" smtClean="0">
                <a:solidFill>
                  <a:schemeClr val="tx2"/>
                </a:solidFill>
              </a:rPr>
              <a:t> = Αριστοφάνης!</a:t>
            </a:r>
          </a:p>
          <a:p>
            <a:r>
              <a:rPr lang="el-GR" dirty="0" smtClean="0">
                <a:solidFill>
                  <a:schemeClr val="tx2"/>
                </a:solidFill>
              </a:rPr>
              <a:t/>
            </a:r>
            <a:br>
              <a:rPr lang="el-GR" dirty="0" smtClean="0">
                <a:solidFill>
                  <a:schemeClr val="tx2"/>
                </a:solidFill>
              </a:rPr>
            </a:br>
            <a:r>
              <a:rPr lang="el-GR" dirty="0" smtClean="0">
                <a:solidFill>
                  <a:schemeClr val="tx2"/>
                </a:solidFill>
              </a:rPr>
              <a:t>→ </a:t>
            </a:r>
            <a:r>
              <a:rPr lang="el-GR" dirty="0" err="1" smtClean="0">
                <a:solidFill>
                  <a:schemeClr val="tx2"/>
                </a:solidFill>
              </a:rPr>
              <a:t>Αὐτός</a:t>
            </a:r>
            <a:r>
              <a:rPr lang="el-GR" dirty="0" smtClean="0">
                <a:solidFill>
                  <a:schemeClr val="tx2"/>
                </a:solidFill>
              </a:rPr>
              <a:t> τ' </a:t>
            </a:r>
            <a:r>
              <a:rPr lang="el-GR" dirty="0" err="1" smtClean="0">
                <a:solidFill>
                  <a:schemeClr val="tx2"/>
                </a:solidFill>
              </a:rPr>
              <a:t>ἐμαυτὸν</a:t>
            </a:r>
            <a:r>
              <a:rPr lang="el-GR" dirty="0" smtClean="0">
                <a:solidFill>
                  <a:schemeClr val="tx2"/>
                </a:solidFill>
              </a:rPr>
              <a:t> </a:t>
            </a:r>
            <a:r>
              <a:rPr lang="el-GR" dirty="0" err="1" smtClean="0">
                <a:solidFill>
                  <a:schemeClr val="tx2"/>
                </a:solidFill>
              </a:rPr>
              <a:t>ὑπὸ</a:t>
            </a:r>
            <a:r>
              <a:rPr lang="el-GR" dirty="0" smtClean="0">
                <a:solidFill>
                  <a:schemeClr val="tx2"/>
                </a:solidFill>
              </a:rPr>
              <a:t> </a:t>
            </a:r>
            <a:r>
              <a:rPr lang="el-GR" dirty="0" err="1" smtClean="0">
                <a:solidFill>
                  <a:schemeClr val="tx2"/>
                </a:solidFill>
              </a:rPr>
              <a:t>Κλέωνος</a:t>
            </a:r>
            <a:r>
              <a:rPr lang="el-GR" dirty="0" smtClean="0">
                <a:solidFill>
                  <a:schemeClr val="tx2"/>
                </a:solidFill>
              </a:rPr>
              <a:t> </a:t>
            </a:r>
            <a:r>
              <a:rPr lang="el-GR" dirty="0" err="1" smtClean="0">
                <a:solidFill>
                  <a:schemeClr val="tx2"/>
                </a:solidFill>
              </a:rPr>
              <a:t>ἅπαθον</a:t>
            </a:r>
            <a:endParaRPr lang="el-GR" dirty="0" smtClean="0">
              <a:solidFill>
                <a:schemeClr val="tx2"/>
              </a:solidFill>
            </a:endParaRPr>
          </a:p>
          <a:p>
            <a:r>
              <a:rPr lang="el-GR" dirty="0" err="1" smtClean="0">
                <a:solidFill>
                  <a:schemeClr val="tx2"/>
                </a:solidFill>
              </a:rPr>
              <a:t>ἐπίσταμαι</a:t>
            </a:r>
            <a:r>
              <a:rPr lang="el-GR" dirty="0" smtClean="0">
                <a:solidFill>
                  <a:schemeClr val="tx2"/>
                </a:solidFill>
              </a:rPr>
              <a:t> </a:t>
            </a:r>
            <a:r>
              <a:rPr lang="el-GR" dirty="0" err="1" smtClean="0">
                <a:solidFill>
                  <a:schemeClr val="tx2"/>
                </a:solidFill>
              </a:rPr>
              <a:t>διὰ</a:t>
            </a:r>
            <a:r>
              <a:rPr lang="el-GR" dirty="0" smtClean="0">
                <a:solidFill>
                  <a:schemeClr val="tx2"/>
                </a:solidFill>
              </a:rPr>
              <a:t> </a:t>
            </a:r>
            <a:r>
              <a:rPr lang="el-GR" dirty="0" err="1" smtClean="0">
                <a:solidFill>
                  <a:schemeClr val="tx2"/>
                </a:solidFill>
              </a:rPr>
              <a:t>τὴν</a:t>
            </a:r>
            <a:r>
              <a:rPr lang="el-GR" dirty="0" smtClean="0">
                <a:solidFill>
                  <a:schemeClr val="tx2"/>
                </a:solidFill>
              </a:rPr>
              <a:t> </a:t>
            </a:r>
            <a:r>
              <a:rPr lang="el-GR" dirty="0" err="1" smtClean="0">
                <a:solidFill>
                  <a:schemeClr val="tx2"/>
                </a:solidFill>
              </a:rPr>
              <a:t>πέρυσι</a:t>
            </a:r>
            <a:r>
              <a:rPr lang="el-GR" dirty="0" smtClean="0">
                <a:solidFill>
                  <a:schemeClr val="tx2"/>
                </a:solidFill>
              </a:rPr>
              <a:t> </a:t>
            </a:r>
            <a:r>
              <a:rPr lang="el-GR" dirty="0" err="1" smtClean="0">
                <a:solidFill>
                  <a:schemeClr val="tx2"/>
                </a:solidFill>
              </a:rPr>
              <a:t>κωμῳδίαν</a:t>
            </a:r>
            <a:r>
              <a:rPr lang="el-GR" dirty="0" smtClean="0">
                <a:solidFill>
                  <a:schemeClr val="tx2"/>
                </a:solidFill>
              </a:rPr>
              <a:t>.</a:t>
            </a:r>
          </a:p>
          <a:p>
            <a:pPr algn="ctr"/>
            <a:r>
              <a:rPr lang="el-GR" dirty="0" smtClean="0">
                <a:solidFill>
                  <a:schemeClr val="tx2"/>
                </a:solidFill>
              </a:rPr>
              <a:t/>
            </a:r>
            <a:br>
              <a:rPr lang="el-GR" dirty="0" smtClean="0">
                <a:solidFill>
                  <a:schemeClr val="tx2"/>
                </a:solidFill>
              </a:rPr>
            </a:br>
            <a:r>
              <a:rPr lang="el-GR" dirty="0" smtClean="0">
                <a:solidFill>
                  <a:schemeClr val="tx2"/>
                </a:solidFill>
              </a:rPr>
              <a:t/>
            </a:r>
            <a:br>
              <a:rPr lang="el-GR" dirty="0" smtClean="0">
                <a:solidFill>
                  <a:schemeClr val="tx2"/>
                </a:solidFill>
              </a:rPr>
            </a:br>
            <a:r>
              <a:rPr lang="el-GR" i="1" dirty="0" smtClean="0">
                <a:solidFill>
                  <a:schemeClr val="tx2"/>
                </a:solidFill>
              </a:rPr>
              <a:t>Χορός</a:t>
            </a:r>
            <a:r>
              <a:rPr lang="el-GR" dirty="0" smtClean="0">
                <a:solidFill>
                  <a:schemeClr val="tx2"/>
                </a:solidFill>
              </a:rPr>
              <a:t> </a:t>
            </a:r>
          </a:p>
          <a:p>
            <a:r>
              <a:rPr lang="el-GR" dirty="0" smtClean="0">
                <a:solidFill>
                  <a:schemeClr val="tx2"/>
                </a:solidFill>
              </a:rPr>
              <a:t/>
            </a:r>
            <a:br>
              <a:rPr lang="el-GR" dirty="0" smtClean="0">
                <a:solidFill>
                  <a:schemeClr val="tx2"/>
                </a:solidFill>
              </a:rPr>
            </a:br>
            <a:r>
              <a:rPr lang="el-GR" dirty="0" smtClean="0">
                <a:solidFill>
                  <a:schemeClr val="tx2"/>
                </a:solidFill>
              </a:rPr>
              <a:t/>
            </a:r>
            <a:br>
              <a:rPr lang="el-GR" dirty="0" smtClean="0">
                <a:solidFill>
                  <a:schemeClr val="tx2"/>
                </a:solidFill>
              </a:rPr>
            </a:br>
            <a:r>
              <a:rPr lang="el-GR" dirty="0" smtClean="0">
                <a:solidFill>
                  <a:schemeClr val="tx2"/>
                </a:solidFill>
              </a:rPr>
              <a:t>μέσω του Χορού ο Αριστοφάνης δίνει φωνή σε μια κοινωνική ομάδα η οποία δεν έχει πολιτική δύναμη, </a:t>
            </a:r>
            <a:r>
              <a:rPr lang="el-GR" b="1" dirty="0" smtClean="0">
                <a:solidFill>
                  <a:schemeClr val="tx2"/>
                </a:solidFill>
              </a:rPr>
              <a:t>αλλά</a:t>
            </a:r>
            <a:r>
              <a:rPr lang="el-GR" dirty="0" smtClean="0">
                <a:solidFill>
                  <a:schemeClr val="tx2"/>
                </a:solidFill>
              </a:rPr>
              <a:t> πλήττεται άμεσα από τις αποφάσεις των πολιτικών ηγετών.</a:t>
            </a:r>
          </a:p>
          <a:p>
            <a:r>
              <a:rPr lang="el-GR" dirty="0" smtClean="0">
                <a:solidFill>
                  <a:schemeClr val="tx2"/>
                </a:solidFill>
              </a:rPr>
              <a:t/>
            </a:r>
            <a:br>
              <a:rPr lang="el-GR" dirty="0" smtClean="0">
                <a:solidFill>
                  <a:schemeClr val="tx2"/>
                </a:solidFill>
              </a:rPr>
            </a:br>
            <a:r>
              <a:rPr lang="el-GR" i="1" dirty="0" smtClean="0">
                <a:solidFill>
                  <a:schemeClr val="tx2"/>
                </a:solidFill>
              </a:rPr>
              <a:t>αρχικός φανατισμός Χορού</a:t>
            </a:r>
            <a:r>
              <a:rPr lang="el-GR" dirty="0" smtClean="0">
                <a:solidFill>
                  <a:schemeClr val="tx2"/>
                </a:solidFill>
              </a:rPr>
              <a:t> → η προπαγάνδα και η ρητορική των πολιτικών ηγετών οδηγεί τον λαό στον φανατισμό. </a:t>
            </a:r>
            <a:r>
              <a:rPr lang="el-GR" b="1" dirty="0" smtClean="0">
                <a:solidFill>
                  <a:schemeClr val="tx2"/>
                </a:solidFill>
              </a:rPr>
              <a:t>Ωστόσο</a:t>
            </a:r>
            <a:r>
              <a:rPr lang="el-GR" dirty="0" smtClean="0">
                <a:solidFill>
                  <a:schemeClr val="tx2"/>
                </a:solidFill>
              </a:rPr>
              <a:t> → η δύναμη του διαλόγου συμβάλλει στη μεταστροφή του. Ο Χορός συμβολίζει τη δυνατότητα αλλαγής των απόψεων των πολιτών, εφόσον ακούσουν λογικά επιχειρήματα και δουν τα οφέλη της ειρήνης.</a:t>
            </a:r>
          </a:p>
          <a:p>
            <a:r>
              <a:rPr lang="el-GR" dirty="0" smtClean="0"/>
              <a:t/>
            </a:r>
            <a:br>
              <a:rPr lang="el-GR" dirty="0" smtClean="0"/>
            </a:b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6647974"/>
          </a:xfrm>
          <a:prstGeom prst="rect">
            <a:avLst/>
          </a:prstGeom>
        </p:spPr>
        <p:txBody>
          <a:bodyPr wrap="square">
            <a:spAutoFit/>
          </a:bodyPr>
          <a:lstStyle/>
          <a:p>
            <a:pPr algn="ctr"/>
            <a:r>
              <a:rPr lang="el-GR" sz="1600" b="1" dirty="0" err="1" smtClean="0">
                <a:solidFill>
                  <a:schemeClr val="tx2"/>
                </a:solidFill>
              </a:rPr>
              <a:t>Λυσιστράτη</a:t>
            </a:r>
            <a:endParaRPr lang="el-GR" sz="1600" dirty="0" smtClean="0">
              <a:solidFill>
                <a:schemeClr val="tx2"/>
              </a:solidFill>
            </a:endParaRPr>
          </a:p>
          <a:p>
            <a:pPr algn="just"/>
            <a:r>
              <a:rPr lang="el-GR" sz="1200" dirty="0" smtClean="0"/>
              <a:t/>
            </a:r>
            <a:br>
              <a:rPr lang="el-GR" sz="1200" dirty="0" smtClean="0"/>
            </a:br>
            <a:r>
              <a:rPr lang="el-GR" sz="1400" dirty="0" smtClean="0">
                <a:latin typeface="Candara" pitchFamily="34" charset="0"/>
              </a:rPr>
              <a:t>Διδάσκεται το 411 στα </a:t>
            </a:r>
            <a:r>
              <a:rPr lang="el-GR" sz="1400" dirty="0" err="1" smtClean="0">
                <a:latin typeface="Candara" pitchFamily="34" charset="0"/>
              </a:rPr>
              <a:t>Λήναια</a:t>
            </a:r>
            <a:r>
              <a:rPr lang="el-GR" sz="1400" dirty="0" smtClean="0">
                <a:latin typeface="Candara" pitchFamily="34" charset="0"/>
              </a:rPr>
              <a:t>.</a:t>
            </a:r>
            <a:r>
              <a:rPr lang="en-US" sz="1400" dirty="0" smtClean="0">
                <a:latin typeface="Candara" pitchFamily="34" charset="0"/>
              </a:rPr>
              <a:t> </a:t>
            </a:r>
            <a:r>
              <a:rPr lang="el-GR" sz="1400" b="1" dirty="0" smtClean="0">
                <a:latin typeface="Candara" pitchFamily="34" charset="0"/>
              </a:rPr>
              <a:t>Δεν</a:t>
            </a:r>
            <a:r>
              <a:rPr lang="el-GR" sz="1400" dirty="0" smtClean="0">
                <a:latin typeface="Candara" pitchFamily="34" charset="0"/>
              </a:rPr>
              <a:t> καταλαμβάνει την πρώτη θέση στους δραματικούς αγώνες.</a:t>
            </a:r>
          </a:p>
          <a:p>
            <a:pPr algn="just"/>
            <a:r>
              <a:rPr lang="el-GR" sz="1400" dirty="0" smtClean="0">
                <a:latin typeface="Candara" pitchFamily="34" charset="0"/>
              </a:rPr>
              <a:t/>
            </a:r>
            <a:br>
              <a:rPr lang="el-GR" sz="1400" dirty="0" smtClean="0">
                <a:latin typeface="Candara" pitchFamily="34" charset="0"/>
              </a:rPr>
            </a:br>
            <a:r>
              <a:rPr lang="el-GR" sz="1400" u="sng" dirty="0" smtClean="0">
                <a:latin typeface="Candara" pitchFamily="34" charset="0"/>
              </a:rPr>
              <a:t>Πολιτική σάτιρα, σεξοκωμωδία</a:t>
            </a:r>
            <a:r>
              <a:rPr lang="en-US" sz="1400" dirty="0" smtClean="0">
                <a:latin typeface="Candara" pitchFamily="34" charset="0"/>
              </a:rPr>
              <a:t>. </a:t>
            </a:r>
            <a:r>
              <a:rPr lang="el-GR" sz="1400" dirty="0" smtClean="0">
                <a:latin typeface="Candara" pitchFamily="34" charset="0"/>
              </a:rPr>
              <a:t>Θεματικοί άξονες → φύλο, εξουσία, ειρήνη </a:t>
            </a:r>
          </a:p>
          <a:p>
            <a:pPr algn="just"/>
            <a:r>
              <a:rPr lang="el-GR" sz="1400" dirty="0" smtClean="0">
                <a:latin typeface="Candara" pitchFamily="34" charset="0"/>
              </a:rPr>
              <a:t/>
            </a:r>
            <a:br>
              <a:rPr lang="el-GR" sz="1400" dirty="0" smtClean="0">
                <a:latin typeface="Candara" pitchFamily="34" charset="0"/>
              </a:rPr>
            </a:br>
            <a:endParaRPr lang="en-US" sz="1400" dirty="0" smtClean="0">
              <a:latin typeface="Candara" pitchFamily="34" charset="0"/>
            </a:endParaRPr>
          </a:p>
          <a:p>
            <a:pPr algn="just"/>
            <a:r>
              <a:rPr lang="el-GR" sz="1400" dirty="0" smtClean="0">
                <a:latin typeface="Candara" pitchFamily="34" charset="0"/>
              </a:rPr>
              <a:t>Δρώντα πρόσωπα:</a:t>
            </a:r>
          </a:p>
          <a:p>
            <a:pPr algn="just"/>
            <a:r>
              <a:rPr lang="el-GR" sz="1400" dirty="0" smtClean="0">
                <a:latin typeface="Candara" pitchFamily="34" charset="0"/>
              </a:rPr>
              <a:t/>
            </a:r>
            <a:br>
              <a:rPr lang="el-GR" sz="1400" dirty="0" smtClean="0">
                <a:latin typeface="Candara" pitchFamily="34" charset="0"/>
              </a:rPr>
            </a:br>
            <a:r>
              <a:rPr lang="el-GR" sz="1200" i="1" dirty="0" err="1" smtClean="0">
                <a:latin typeface="Candara" pitchFamily="34" charset="0"/>
              </a:rPr>
              <a:t>Λυσιστράτη</a:t>
            </a:r>
            <a:r>
              <a:rPr lang="el-GR" sz="1200" dirty="0" smtClean="0">
                <a:latin typeface="Candara" pitchFamily="34" charset="0"/>
              </a:rPr>
              <a:t> – οργανώνει την αποχή των γυναικών από τις ερωτικές σχέσεις και την κατάληψη της Ακρόπολης, με στόχο την ειρήνη.</a:t>
            </a:r>
          </a:p>
          <a:p>
            <a:pPr algn="just"/>
            <a:r>
              <a:rPr lang="el-GR" sz="1200" dirty="0" smtClean="0">
                <a:latin typeface="Candara" pitchFamily="34" charset="0"/>
              </a:rPr>
              <a:t/>
            </a:r>
            <a:br>
              <a:rPr lang="el-GR" sz="1200" dirty="0" smtClean="0">
                <a:latin typeface="Candara" pitchFamily="34" charset="0"/>
              </a:rPr>
            </a:br>
            <a:r>
              <a:rPr lang="el-GR" sz="1200" i="1" dirty="0" smtClean="0">
                <a:latin typeface="Candara" pitchFamily="34" charset="0"/>
              </a:rPr>
              <a:t>Κλεονίκη</a:t>
            </a:r>
            <a:r>
              <a:rPr lang="el-GR" sz="1200" dirty="0" smtClean="0">
                <a:latin typeface="Candara" pitchFamily="34" charset="0"/>
              </a:rPr>
              <a:t> – φίλη της </a:t>
            </a:r>
            <a:r>
              <a:rPr lang="el-GR" sz="1200" dirty="0" err="1" smtClean="0">
                <a:latin typeface="Candara" pitchFamily="34" charset="0"/>
              </a:rPr>
              <a:t>Λυσιστράτης</a:t>
            </a:r>
            <a:r>
              <a:rPr lang="el-GR" sz="1200" dirty="0" smtClean="0">
                <a:latin typeface="Candara" pitchFamily="34" charset="0"/>
              </a:rPr>
              <a:t>, εκπροσωπεί τις Αθηναίες γυναίκες και αρχικά είναι διστακτική, αλλά τελικά στηρίζει το σχέδιο.</a:t>
            </a:r>
          </a:p>
          <a:p>
            <a:pPr algn="just"/>
            <a:r>
              <a:rPr lang="el-GR" sz="1200" dirty="0" smtClean="0">
                <a:latin typeface="Candara" pitchFamily="34" charset="0"/>
              </a:rPr>
              <a:t/>
            </a:r>
            <a:br>
              <a:rPr lang="el-GR" sz="1200" dirty="0" smtClean="0">
                <a:latin typeface="Candara" pitchFamily="34" charset="0"/>
              </a:rPr>
            </a:br>
            <a:r>
              <a:rPr lang="el-GR" sz="1200" i="1" dirty="0" err="1" smtClean="0">
                <a:latin typeface="Candara" pitchFamily="34" charset="0"/>
              </a:rPr>
              <a:t>Μυρρίνη</a:t>
            </a:r>
            <a:r>
              <a:rPr lang="el-GR" sz="1200" dirty="0" smtClean="0">
                <a:latin typeface="Candara" pitchFamily="34" charset="0"/>
              </a:rPr>
              <a:t> – Νεαρή και όμορφη Αθηναία.</a:t>
            </a:r>
          </a:p>
          <a:p>
            <a:pPr algn="just"/>
            <a:r>
              <a:rPr lang="el-GR" sz="1200" dirty="0" smtClean="0">
                <a:latin typeface="Candara" pitchFamily="34" charset="0"/>
              </a:rPr>
              <a:t/>
            </a:r>
            <a:br>
              <a:rPr lang="el-GR" sz="1200" dirty="0" smtClean="0">
                <a:latin typeface="Candara" pitchFamily="34" charset="0"/>
              </a:rPr>
            </a:br>
            <a:r>
              <a:rPr lang="el-GR" sz="1200" i="1" dirty="0" err="1" smtClean="0">
                <a:latin typeface="Candara" pitchFamily="34" charset="0"/>
              </a:rPr>
              <a:t>Λαμπιτώ</a:t>
            </a:r>
            <a:r>
              <a:rPr lang="el-GR" sz="1200" dirty="0" smtClean="0">
                <a:latin typeface="Candara" pitchFamily="34" charset="0"/>
              </a:rPr>
              <a:t> – Σπαρτιάτισσα γυναίκα, σύμμαχος της </a:t>
            </a:r>
            <a:r>
              <a:rPr lang="el-GR" sz="1200" dirty="0" err="1" smtClean="0">
                <a:latin typeface="Candara" pitchFamily="34" charset="0"/>
              </a:rPr>
              <a:t>Λυσιστράτης</a:t>
            </a:r>
            <a:r>
              <a:rPr lang="el-GR" sz="1200" dirty="0" smtClean="0">
                <a:latin typeface="Candara" pitchFamily="34" charset="0"/>
              </a:rPr>
              <a:t>, που πείθει τις υπόλοιπες γυναίκες της Σπάρτης να συμμετάσχουν στο σχέδιο.</a:t>
            </a:r>
          </a:p>
          <a:p>
            <a:pPr algn="just"/>
            <a:r>
              <a:rPr lang="el-GR" sz="1200" dirty="0" smtClean="0">
                <a:latin typeface="Candara" pitchFamily="34" charset="0"/>
              </a:rPr>
              <a:t/>
            </a:r>
            <a:br>
              <a:rPr lang="el-GR" sz="1200" dirty="0" smtClean="0">
                <a:latin typeface="Candara" pitchFamily="34" charset="0"/>
              </a:rPr>
            </a:br>
            <a:r>
              <a:rPr lang="el-GR" sz="1200" i="1" dirty="0" smtClean="0">
                <a:latin typeface="Candara" pitchFamily="34" charset="0"/>
              </a:rPr>
              <a:t>Γυναίκες της Αθήνας και της Σπάρτης</a:t>
            </a:r>
            <a:r>
              <a:rPr lang="el-GR" sz="1200" dirty="0" smtClean="0">
                <a:latin typeface="Candara" pitchFamily="34" charset="0"/>
              </a:rPr>
              <a:t> – Ομάδες γυναικών που συμμετέχουν στην αποχή και στην κατάληψη της Ακρόπολης.</a:t>
            </a:r>
          </a:p>
          <a:p>
            <a:pPr algn="just"/>
            <a:endParaRPr lang="en-US" sz="1200" dirty="0" smtClean="0">
              <a:latin typeface="Candara" pitchFamily="34" charset="0"/>
            </a:endParaRPr>
          </a:p>
          <a:p>
            <a:pPr algn="just"/>
            <a:r>
              <a:rPr lang="el-GR" sz="1200" i="1" dirty="0" err="1" smtClean="0">
                <a:latin typeface="Candara" pitchFamily="34" charset="0"/>
              </a:rPr>
              <a:t>Κινησίας</a:t>
            </a:r>
            <a:r>
              <a:rPr lang="el-GR" sz="1200" dirty="0" smtClean="0">
                <a:latin typeface="Candara" pitchFamily="34" charset="0"/>
              </a:rPr>
              <a:t> – Ο σύζυγος της </a:t>
            </a:r>
            <a:r>
              <a:rPr lang="el-GR" sz="1200" dirty="0" err="1" smtClean="0">
                <a:latin typeface="Candara" pitchFamily="34" charset="0"/>
              </a:rPr>
              <a:t>Μυρρίνης</a:t>
            </a:r>
            <a:r>
              <a:rPr lang="el-GR" sz="1200" dirty="0" smtClean="0">
                <a:latin typeface="Candara" pitchFamily="34" charset="0"/>
              </a:rPr>
              <a:t>.</a:t>
            </a:r>
          </a:p>
          <a:p>
            <a:pPr algn="just"/>
            <a:r>
              <a:rPr lang="el-GR" sz="1200" dirty="0" smtClean="0">
                <a:latin typeface="Candara" pitchFamily="34" charset="0"/>
              </a:rPr>
              <a:t/>
            </a:r>
            <a:br>
              <a:rPr lang="el-GR" sz="1200" dirty="0" smtClean="0">
                <a:latin typeface="Candara" pitchFamily="34" charset="0"/>
              </a:rPr>
            </a:br>
            <a:r>
              <a:rPr lang="el-GR" sz="1200" dirty="0" err="1" smtClean="0">
                <a:latin typeface="Candara" pitchFamily="34" charset="0"/>
              </a:rPr>
              <a:t>Πρόβουλος</a:t>
            </a:r>
            <a:r>
              <a:rPr lang="el-GR" sz="1200" dirty="0" smtClean="0">
                <a:latin typeface="Candara" pitchFamily="34" charset="0"/>
              </a:rPr>
              <a:t> – Εκπρόσωπος της αθηναϊκής εξουσίας. Προσπαθεί να αντιμετωπίσει την εξέγερση των γυναικών.</a:t>
            </a:r>
          </a:p>
          <a:p>
            <a:pPr algn="just"/>
            <a:r>
              <a:rPr lang="el-GR" sz="1200" dirty="0" smtClean="0">
                <a:latin typeface="Candara" pitchFamily="34" charset="0"/>
              </a:rPr>
              <a:t/>
            </a:r>
            <a:br>
              <a:rPr lang="el-GR" sz="1200" dirty="0" smtClean="0">
                <a:latin typeface="Candara" pitchFamily="34" charset="0"/>
              </a:rPr>
            </a:br>
            <a:r>
              <a:rPr lang="el-GR" sz="1200" i="1" dirty="0" smtClean="0">
                <a:latin typeface="Candara" pitchFamily="34" charset="0"/>
              </a:rPr>
              <a:t>Χορός Γερόντων</a:t>
            </a:r>
            <a:r>
              <a:rPr lang="el-GR" sz="1200" dirty="0" smtClean="0">
                <a:latin typeface="Candara" pitchFamily="34" charset="0"/>
              </a:rPr>
              <a:t> – Ομάδα ηλικιωμένων ανδρών που προσπαθούν να ανακτήσουν τον έλεγχο από τις γυναίκες αλλά αποτυγχάνουν.</a:t>
            </a:r>
          </a:p>
          <a:p>
            <a:pPr algn="just"/>
            <a:r>
              <a:rPr lang="el-GR" sz="1200" dirty="0" smtClean="0">
                <a:latin typeface="Candara" pitchFamily="34" charset="0"/>
              </a:rPr>
              <a:t/>
            </a:r>
            <a:br>
              <a:rPr lang="el-GR" sz="1200" dirty="0" smtClean="0">
                <a:latin typeface="Candara" pitchFamily="34" charset="0"/>
              </a:rPr>
            </a:br>
            <a:r>
              <a:rPr lang="el-GR" sz="1200" dirty="0" smtClean="0">
                <a:latin typeface="Candara" pitchFamily="34" charset="0"/>
              </a:rPr>
              <a:t>Χορός Γυναικών – Οι γυναίκες που υποστηρίζουν τη </a:t>
            </a:r>
            <a:r>
              <a:rPr lang="el-GR" sz="1200" dirty="0" err="1" smtClean="0">
                <a:latin typeface="Candara" pitchFamily="34" charset="0"/>
              </a:rPr>
              <a:t>Λυσιστράτη</a:t>
            </a:r>
            <a:r>
              <a:rPr lang="el-GR" sz="1200" dirty="0" smtClean="0">
                <a:latin typeface="Candara" pitchFamily="34" charset="0"/>
              </a:rPr>
              <a:t> και συγκρούονται με τους άνδρες, επιμένοντας στην ειρηνευτική τους αποστολή.</a:t>
            </a:r>
          </a:p>
          <a:p>
            <a:pPr algn="just"/>
            <a:r>
              <a:rPr lang="el-GR" sz="1200" dirty="0" smtClean="0">
                <a:latin typeface="Candara" pitchFamily="34" charset="0"/>
              </a:rPr>
              <a:t/>
            </a:r>
            <a:br>
              <a:rPr lang="el-GR" sz="1200" dirty="0" smtClean="0">
                <a:latin typeface="Candara" pitchFamily="34" charset="0"/>
              </a:rPr>
            </a:br>
            <a:r>
              <a:rPr lang="el-GR" sz="1200" dirty="0" smtClean="0">
                <a:latin typeface="Candara" pitchFamily="34" charset="0"/>
              </a:rPr>
              <a:t>Σπαρτιάτες Πρέσβεις – Αντιπρόσωποι της Σπάρτης που, όπως και οι Αθηναίοι άνδρες, υποφέρουν από ερωτική στέρηση και τελικά συμφωνούν στην ειρήνη.</a:t>
            </a:r>
          </a:p>
          <a:p>
            <a:r>
              <a:rPr lang="el-GR" dirty="0" smtClean="0"/>
              <a:t/>
            </a:r>
            <a:br>
              <a:rPr lang="el-GR" dirty="0" smtClean="0"/>
            </a:b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0" y="0"/>
            <a:ext cx="9144000" cy="6463308"/>
          </a:xfrm>
          <a:prstGeom prst="rect">
            <a:avLst/>
          </a:prstGeom>
        </p:spPr>
        <p:txBody>
          <a:bodyPr wrap="square">
            <a:spAutoFit/>
          </a:bodyPr>
          <a:lstStyle/>
          <a:p>
            <a:pPr algn="ctr"/>
            <a:r>
              <a:rPr lang="el-GR" b="1" dirty="0" smtClean="0"/>
              <a:t>Υπόθεση</a:t>
            </a:r>
            <a:r>
              <a:rPr lang="el-GR" dirty="0" smtClean="0"/>
              <a:t> </a:t>
            </a:r>
          </a:p>
          <a:p>
            <a:pPr algn="ctr"/>
            <a:r>
              <a:rPr lang="el-GR" dirty="0" smtClean="0"/>
              <a:t/>
            </a:r>
            <a:br>
              <a:rPr lang="el-GR" dirty="0" smtClean="0"/>
            </a:br>
            <a:r>
              <a:rPr lang="el-GR" b="1" dirty="0" smtClean="0"/>
              <a:t>ΠΡΟΛΟΓΟΣ</a:t>
            </a:r>
            <a:endParaRPr lang="el-GR" dirty="0" smtClean="0"/>
          </a:p>
          <a:p>
            <a:pPr algn="just"/>
            <a:r>
              <a:rPr lang="el-GR" dirty="0" smtClean="0"/>
              <a:t/>
            </a:r>
            <a:br>
              <a:rPr lang="el-GR" dirty="0" smtClean="0"/>
            </a:br>
            <a:r>
              <a:rPr lang="el-GR" dirty="0" smtClean="0"/>
              <a:t>Η </a:t>
            </a:r>
            <a:r>
              <a:rPr lang="el-GR" dirty="0" err="1" smtClean="0"/>
              <a:t>Λυσιστράτη</a:t>
            </a:r>
            <a:r>
              <a:rPr lang="el-GR" dirty="0" smtClean="0"/>
              <a:t>, μια δυναμική και έξυπνη Αθηναία, συγκαλεί μια μυστική συνάντηση γυναικών από διάφορες ελληνικές πόλεις (Αθήνα, Σπάρτη, Βοιωτία, Κόρινθο). Όταν συγκεντρώνονται, τους ανακοινώνει το σχέδιό της: για να αναγκάσουν τους άνδρες να σταματήσουν τον πόλεμο, οι γυναίκες θα πρέπει να απέχουν από κάθε ερωτική συνεύρεση. Στην αρχή, οι γυναίκες αντιδρούν και διαμαρτύρονται, αλλά τελικά πείθονται και ορκίζονται να τηρήσουν την αποχή.</a:t>
            </a:r>
          </a:p>
          <a:p>
            <a:pPr algn="just"/>
            <a:r>
              <a:rPr lang="el-GR" dirty="0" smtClean="0"/>
              <a:t/>
            </a:r>
            <a:br>
              <a:rPr lang="el-GR" dirty="0" smtClean="0"/>
            </a:br>
            <a:r>
              <a:rPr lang="el-GR" dirty="0" smtClean="0"/>
              <a:t>Παράλληλα, μια άλλη ομάδα γυναικών καταλαμβάνει την Ακρόπολη, όπου φυλάσσονται τα οικονομικά αποθέματα της Αθήνας, αποκόπτοντας έτσι τη χρηματοδότηση του πολέμου.</a:t>
            </a:r>
          </a:p>
          <a:p>
            <a:pPr algn="ctr"/>
            <a:r>
              <a:rPr lang="el-GR" dirty="0" smtClean="0"/>
              <a:t/>
            </a:r>
            <a:br>
              <a:rPr lang="el-GR" dirty="0" smtClean="0"/>
            </a:br>
            <a:r>
              <a:rPr lang="el-GR" b="1" dirty="0" smtClean="0"/>
              <a:t>ΠΑΡΟΔΟΣ</a:t>
            </a:r>
            <a:r>
              <a:rPr lang="el-GR" dirty="0" smtClean="0"/>
              <a:t> (είσοδος του Χορού)</a:t>
            </a:r>
          </a:p>
          <a:p>
            <a:pPr algn="just"/>
            <a:r>
              <a:rPr lang="el-GR" dirty="0" smtClean="0"/>
              <a:t/>
            </a:r>
            <a:br>
              <a:rPr lang="el-GR" dirty="0" smtClean="0"/>
            </a:br>
            <a:r>
              <a:rPr lang="el-GR" dirty="0" smtClean="0"/>
              <a:t>Ο Χορός χωρίζεται σε δύο αντίπαλες ομάδες:</a:t>
            </a:r>
          </a:p>
          <a:p>
            <a:pPr algn="just"/>
            <a:r>
              <a:rPr lang="el-GR" dirty="0" smtClean="0"/>
              <a:t/>
            </a:r>
            <a:br>
              <a:rPr lang="el-GR" dirty="0" smtClean="0"/>
            </a:br>
            <a:r>
              <a:rPr lang="el-GR" dirty="0" smtClean="0"/>
              <a:t>→ Ο Χορός των Γερόντων, που αποτελείται από ηλικιωμένους άνδρες, προσπαθεί να ανακτήσει τον έλεγχο της Ακρόπολης και να καταστείλει την "εξέγερση" των γυναικών.</a:t>
            </a:r>
          </a:p>
          <a:p>
            <a:pPr algn="just"/>
            <a:r>
              <a:rPr lang="el-GR" dirty="0" smtClean="0"/>
              <a:t/>
            </a:r>
            <a:br>
              <a:rPr lang="el-GR" dirty="0" smtClean="0"/>
            </a:br>
            <a:r>
              <a:rPr lang="el-GR" dirty="0" smtClean="0"/>
              <a:t>→ Ο Χορός των Γυναικών, που υπερασπίζεται τη </a:t>
            </a:r>
            <a:r>
              <a:rPr lang="el-GR" dirty="0" err="1" smtClean="0"/>
              <a:t>Λυσιστράτη</a:t>
            </a:r>
            <a:r>
              <a:rPr lang="el-GR" dirty="0" smtClean="0"/>
              <a:t> και την αποχή, συγκρούεται λεκτικά και σωματικά με τους άνδρες.</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174177483707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394692"/>
            <a:ext cx="9144000" cy="6032421"/>
          </a:xfrm>
          <a:prstGeom prst="rect">
            <a:avLst/>
          </a:prstGeom>
        </p:spPr>
        <p:txBody>
          <a:bodyPr wrap="square">
            <a:spAutoFit/>
          </a:bodyPr>
          <a:lstStyle/>
          <a:p>
            <a:pPr algn="ctr"/>
            <a:r>
              <a:rPr lang="el-GR" sz="1400" b="1" dirty="0" smtClean="0"/>
              <a:t>ΑΓΩΝ</a:t>
            </a:r>
            <a:endParaRPr lang="el-GR" sz="1400" dirty="0" smtClean="0"/>
          </a:p>
          <a:p>
            <a:pPr algn="just">
              <a:buFont typeface="Wingdings" pitchFamily="2" charset="2"/>
              <a:buChar char="ü"/>
            </a:pPr>
            <a:r>
              <a:rPr lang="el-GR" sz="1400" dirty="0" smtClean="0"/>
              <a:t> Η σύγκρουση με τον </a:t>
            </a:r>
            <a:r>
              <a:rPr lang="el-GR" sz="1400" dirty="0" err="1" smtClean="0"/>
              <a:t>Πρόβουλο</a:t>
            </a:r>
            <a:endParaRPr lang="el-GR" sz="1400" dirty="0" smtClean="0"/>
          </a:p>
          <a:p>
            <a:pPr algn="just"/>
            <a:r>
              <a:rPr lang="el-GR" sz="1400" dirty="0" smtClean="0"/>
              <a:t/>
            </a:r>
            <a:br>
              <a:rPr lang="el-GR" sz="1400" dirty="0" smtClean="0"/>
            </a:br>
            <a:r>
              <a:rPr lang="el-GR" sz="1400" dirty="0" smtClean="0"/>
              <a:t>Ένας εκπρόσωπος της αθηναϊκής εξουσίας, ο </a:t>
            </a:r>
            <a:r>
              <a:rPr lang="el-GR" sz="1400" dirty="0" err="1" smtClean="0"/>
              <a:t>Πρόβουλος</a:t>
            </a:r>
            <a:r>
              <a:rPr lang="el-GR" sz="1400" dirty="0" smtClean="0"/>
              <a:t>, εμφανίζεται για να επιβάλει την τάξη. Οι γυναίκες, όμως, τον γελοιοποιούν και καταφέρνουν να τον αποκρούσουν.</a:t>
            </a:r>
          </a:p>
          <a:p>
            <a:pPr algn="just"/>
            <a:r>
              <a:rPr lang="el-GR" sz="1400" dirty="0" smtClean="0"/>
              <a:t/>
            </a:r>
            <a:br>
              <a:rPr lang="el-GR" sz="1400" dirty="0" smtClean="0"/>
            </a:br>
            <a:r>
              <a:rPr lang="el-GR" sz="1400" dirty="0" smtClean="0"/>
              <a:t>Η επίδραση της αποχής στους άνδρες</a:t>
            </a:r>
          </a:p>
          <a:p>
            <a:pPr algn="just"/>
            <a:r>
              <a:rPr lang="el-GR" sz="1400" dirty="0" smtClean="0"/>
              <a:t/>
            </a:r>
            <a:br>
              <a:rPr lang="el-GR" sz="1400" dirty="0" smtClean="0"/>
            </a:br>
            <a:r>
              <a:rPr lang="el-GR" sz="1400" dirty="0" smtClean="0"/>
              <a:t>Η αποχή αρχίζει να έχει επίδραση στους άνδρες, οι οποίοι υποφέρουν από ερωτική στέρηση. </a:t>
            </a:r>
          </a:p>
          <a:p>
            <a:pPr algn="just"/>
            <a:r>
              <a:rPr lang="el-GR" sz="1400" dirty="0" smtClean="0"/>
              <a:t/>
            </a:r>
            <a:br>
              <a:rPr lang="el-GR" sz="1400" dirty="0" smtClean="0"/>
            </a:br>
            <a:r>
              <a:rPr lang="el-GR" sz="1400" dirty="0" smtClean="0"/>
              <a:t>Η ένταση κορυφώνεται</a:t>
            </a:r>
          </a:p>
          <a:p>
            <a:pPr algn="just"/>
            <a:r>
              <a:rPr lang="el-GR" sz="1400" dirty="0" smtClean="0"/>
              <a:t/>
            </a:r>
            <a:br>
              <a:rPr lang="el-GR" sz="1400" dirty="0" smtClean="0"/>
            </a:br>
            <a:r>
              <a:rPr lang="el-GR" sz="1400" dirty="0" smtClean="0"/>
              <a:t>Οι άνδρες πλέον δεν αντέχουν άλλο και είναι έτοιμοι να διαπραγματευτούν την ειρήνη. Αντίστοιχα, οι Σπαρτιάτες Πρέσβεις καταφθάνουν και αυτοί σε παρόμοια κατάσταση, αδυνατώντας να συνεχίσουν τον πόλεμο.</a:t>
            </a:r>
          </a:p>
          <a:p>
            <a:r>
              <a:rPr lang="el-GR" sz="1400" dirty="0" smtClean="0"/>
              <a:t/>
            </a:r>
            <a:br>
              <a:rPr lang="el-GR" sz="1400" dirty="0" smtClean="0"/>
            </a:br>
            <a:endParaRPr lang="el-GR" sz="1400" dirty="0" smtClean="0"/>
          </a:p>
          <a:p>
            <a:pPr algn="ctr"/>
            <a:r>
              <a:rPr lang="el-GR" sz="1400" b="1" dirty="0" smtClean="0"/>
              <a:t>ΕΞΟΔΟΣ</a:t>
            </a:r>
            <a:endParaRPr lang="el-GR" sz="1400" dirty="0" smtClean="0"/>
          </a:p>
          <a:p>
            <a:pPr algn="just"/>
            <a:r>
              <a:rPr lang="el-GR" sz="1400" dirty="0" smtClean="0"/>
              <a:t/>
            </a:r>
            <a:br>
              <a:rPr lang="el-GR" sz="1400" dirty="0" smtClean="0"/>
            </a:br>
            <a:r>
              <a:rPr lang="el-GR" sz="1400" dirty="0" smtClean="0"/>
              <a:t>Η </a:t>
            </a:r>
            <a:r>
              <a:rPr lang="el-GR" sz="1400" dirty="0" err="1" smtClean="0"/>
              <a:t>Λυσιστράτη</a:t>
            </a:r>
            <a:r>
              <a:rPr lang="el-GR" sz="1400" dirty="0" smtClean="0"/>
              <a:t> αναλαμβάνει ρόλο </a:t>
            </a:r>
            <a:r>
              <a:rPr lang="el-GR" sz="1400" dirty="0" err="1" smtClean="0"/>
              <a:t>διαμεσολαβήτριας</a:t>
            </a:r>
            <a:r>
              <a:rPr lang="el-GR" sz="1400" dirty="0" smtClean="0"/>
              <a:t> και, με τη βοήθεια μιας γυναικείας αλληγορικής φιγούρας που συμβολίζει την Ελλάδα, οδηγεί τους Αθηναίους και τους Σπαρτιάτες σε συμφωνία ειρήνης. Οι άνδρες, ευγνώμονες αλλά και εξαντλημένοι από την αποχή, συμφωνούν να σταματήσουν τον πόλεμο και να αποκαταστήσουν τις σχέσεις τους με τις γυναίκες.</a:t>
            </a:r>
          </a:p>
          <a:p>
            <a:pPr algn="just"/>
            <a:r>
              <a:rPr lang="el-GR" sz="1400" dirty="0" smtClean="0"/>
              <a:t/>
            </a:r>
            <a:br>
              <a:rPr lang="el-GR" sz="1400" dirty="0" smtClean="0"/>
            </a:br>
            <a:r>
              <a:rPr lang="el-GR" sz="1400" dirty="0" smtClean="0"/>
              <a:t>Το έργο κλείνει με ένα πανηγυρικό γλέντι, όπου άνδρες και γυναίκες γιορτάζουν την επιστροφή στην ειρήνη και την αποκατάσταση των σχέσεων τους.</a:t>
            </a:r>
          </a:p>
          <a:p>
            <a:r>
              <a:rPr lang="el-GR" dirty="0" smtClean="0"/>
              <a:t/>
            </a:r>
            <a:br>
              <a:rPr lang="el-GR" dirty="0" smtClean="0"/>
            </a:b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6740307"/>
          </a:xfrm>
          <a:prstGeom prst="rect">
            <a:avLst/>
          </a:prstGeom>
        </p:spPr>
        <p:txBody>
          <a:bodyPr wrap="square">
            <a:spAutoFit/>
          </a:bodyPr>
          <a:lstStyle/>
          <a:p>
            <a:pPr algn="ctr"/>
            <a:r>
              <a:rPr lang="el-GR" i="1" dirty="0" smtClean="0">
                <a:solidFill>
                  <a:schemeClr val="accent3">
                    <a:lumMod val="40000"/>
                    <a:lumOff val="60000"/>
                  </a:schemeClr>
                </a:solidFill>
              </a:rPr>
              <a:t>Ιστορικό υπόβαθρο </a:t>
            </a:r>
            <a:r>
              <a:rPr lang="el-GR" i="1" dirty="0" err="1" smtClean="0">
                <a:solidFill>
                  <a:schemeClr val="accent3">
                    <a:lumMod val="40000"/>
                    <a:lumOff val="60000"/>
                  </a:schemeClr>
                </a:solidFill>
              </a:rPr>
              <a:t>Λυσιστράτης</a:t>
            </a:r>
            <a:r>
              <a:rPr lang="el-GR" i="1" dirty="0" smtClean="0">
                <a:solidFill>
                  <a:schemeClr val="accent3">
                    <a:lumMod val="40000"/>
                    <a:lumOff val="60000"/>
                  </a:schemeClr>
                </a:solidFill>
              </a:rPr>
              <a:t> </a:t>
            </a:r>
            <a:endParaRPr lang="el-GR" dirty="0" smtClean="0">
              <a:solidFill>
                <a:schemeClr val="accent3">
                  <a:lumMod val="40000"/>
                  <a:lumOff val="60000"/>
                </a:schemeClr>
              </a:solidFill>
            </a:endParaRPr>
          </a:p>
          <a:p>
            <a:r>
              <a:rPr lang="el-GR" dirty="0" smtClean="0"/>
              <a:t/>
            </a:r>
            <a:br>
              <a:rPr lang="el-GR" dirty="0" smtClean="0"/>
            </a:br>
            <a:r>
              <a:rPr lang="el-GR" dirty="0" smtClean="0"/>
              <a:t>→ Απέλπιδα προσπάθεια του Αριστοφάνη για επικράτηση ειρήνης. Η προηγούμενη ήταν η </a:t>
            </a:r>
            <a:r>
              <a:rPr lang="el-GR" i="1" dirty="0" smtClean="0"/>
              <a:t>Ειρήνη</a:t>
            </a:r>
            <a:r>
              <a:rPr lang="el-GR" dirty="0" smtClean="0"/>
              <a:t> το 421 </a:t>
            </a:r>
            <a:r>
              <a:rPr lang="el-GR" dirty="0" err="1" smtClean="0"/>
              <a:t>π.Χ</a:t>
            </a:r>
            <a:endParaRPr lang="el-GR" dirty="0" smtClean="0"/>
          </a:p>
          <a:p>
            <a:r>
              <a:rPr lang="el-GR" dirty="0" smtClean="0"/>
              <a:t/>
            </a:r>
            <a:br>
              <a:rPr lang="el-GR" dirty="0" smtClean="0"/>
            </a:br>
            <a:r>
              <a:rPr lang="el-GR" dirty="0" smtClean="0"/>
              <a:t>→ 421: </a:t>
            </a:r>
            <a:r>
              <a:rPr lang="el-GR" dirty="0" err="1" smtClean="0"/>
              <a:t>Νικίειος</a:t>
            </a:r>
            <a:r>
              <a:rPr lang="el-GR" dirty="0" smtClean="0"/>
              <a:t> ειρήνη. </a:t>
            </a:r>
          </a:p>
          <a:p>
            <a:r>
              <a:rPr lang="el-GR" dirty="0" smtClean="0"/>
              <a:t/>
            </a:r>
            <a:br>
              <a:rPr lang="el-GR" dirty="0" smtClean="0"/>
            </a:br>
            <a:r>
              <a:rPr lang="el-GR" dirty="0" smtClean="0"/>
              <a:t>→ απώλεια Δεκελείας το 413 έπειτα από συμβουλή του Αλκιβιάδη.</a:t>
            </a:r>
          </a:p>
          <a:p>
            <a:r>
              <a:rPr lang="el-GR" dirty="0" smtClean="0"/>
              <a:t/>
            </a:r>
            <a:br>
              <a:rPr lang="el-GR" dirty="0" smtClean="0"/>
            </a:br>
            <a:r>
              <a:rPr lang="el-GR" dirty="0" smtClean="0"/>
              <a:t>→ 415-413: Σικελική εκστρατεία. Καταλήγει σε πανωλεθρία για τους Αθηναίους. </a:t>
            </a:r>
          </a:p>
          <a:p>
            <a:r>
              <a:rPr lang="el-GR" dirty="0" smtClean="0"/>
              <a:t/>
            </a:r>
            <a:br>
              <a:rPr lang="el-GR" dirty="0" smtClean="0"/>
            </a:br>
            <a:r>
              <a:rPr lang="el-GR" dirty="0" smtClean="0"/>
              <a:t>→ 411: Αρχή των 400 ( </a:t>
            </a:r>
            <a:r>
              <a:rPr lang="el-GR" dirty="0" err="1" smtClean="0"/>
              <a:t>Θαργηλιών</a:t>
            </a:r>
            <a:r>
              <a:rPr lang="el-GR" dirty="0" smtClean="0"/>
              <a:t>, έπεται της διδασκαλίας της </a:t>
            </a:r>
            <a:r>
              <a:rPr lang="el-GR" i="1" dirty="0" err="1" smtClean="0"/>
              <a:t>Λυσιστράτης</a:t>
            </a:r>
            <a:r>
              <a:rPr lang="el-GR" dirty="0" smtClean="0"/>
              <a:t> ).</a:t>
            </a:r>
          </a:p>
          <a:p>
            <a:pPr algn="ctr"/>
            <a:r>
              <a:rPr lang="el-GR" dirty="0" smtClean="0"/>
              <a:t/>
            </a:r>
            <a:br>
              <a:rPr lang="el-GR" dirty="0" smtClean="0"/>
            </a:br>
            <a:r>
              <a:rPr lang="el-GR" dirty="0" smtClean="0"/>
              <a:t/>
            </a:r>
            <a:br>
              <a:rPr lang="el-GR" dirty="0" smtClean="0"/>
            </a:br>
            <a:r>
              <a:rPr lang="el-GR" dirty="0" smtClean="0">
                <a:solidFill>
                  <a:schemeClr val="accent1">
                    <a:lumMod val="60000"/>
                    <a:lumOff val="40000"/>
                  </a:schemeClr>
                </a:solidFill>
              </a:rPr>
              <a:t>Μηνύματα </a:t>
            </a:r>
            <a:r>
              <a:rPr lang="el-GR" i="1" dirty="0" err="1" smtClean="0">
                <a:solidFill>
                  <a:schemeClr val="accent1">
                    <a:lumMod val="60000"/>
                    <a:lumOff val="40000"/>
                  </a:schemeClr>
                </a:solidFill>
              </a:rPr>
              <a:t>Λυσιστράτης</a:t>
            </a:r>
            <a:endParaRPr lang="el-GR" dirty="0" smtClean="0">
              <a:solidFill>
                <a:schemeClr val="accent1">
                  <a:lumMod val="60000"/>
                  <a:lumOff val="40000"/>
                </a:schemeClr>
              </a:solidFill>
            </a:endParaRPr>
          </a:p>
          <a:p>
            <a:pPr>
              <a:buFont typeface="Courier New" pitchFamily="49" charset="0"/>
              <a:buChar char="o"/>
            </a:pPr>
            <a:endParaRPr lang="el-GR" dirty="0" smtClean="0"/>
          </a:p>
          <a:p>
            <a:pPr>
              <a:buFont typeface="Courier New" pitchFamily="49" charset="0"/>
              <a:buChar char="o"/>
            </a:pPr>
            <a:r>
              <a:rPr lang="el-GR" dirty="0" smtClean="0"/>
              <a:t>Καταδικάζει τον παρατεταμένο πόλεμο και τις καταστροφικές του συνέπειες.</a:t>
            </a:r>
          </a:p>
          <a:p>
            <a:pPr>
              <a:buFont typeface="Courier New" pitchFamily="49" charset="0"/>
              <a:buChar char="o"/>
            </a:pPr>
            <a:endParaRPr lang="el-GR" dirty="0" smtClean="0"/>
          </a:p>
          <a:p>
            <a:pPr>
              <a:buFont typeface="Courier New" pitchFamily="49" charset="0"/>
              <a:buChar char="o"/>
            </a:pPr>
            <a:r>
              <a:rPr lang="el-GR" dirty="0" smtClean="0"/>
              <a:t> Προβάλλει τις </a:t>
            </a:r>
            <a:r>
              <a:rPr lang="el-GR" b="1" dirty="0" smtClean="0"/>
              <a:t>γυναίκες ως λογικές και ικανές </a:t>
            </a:r>
            <a:r>
              <a:rPr lang="el-GR" dirty="0" smtClean="0"/>
              <a:t>να επιβάλουν την ειρήνη → κοινωνική θέση γυναίκας στην Αθήνα του 5ου αιώνα: υπονομευμένη.</a:t>
            </a:r>
          </a:p>
          <a:p>
            <a:endParaRPr lang="el-GR" dirty="0" smtClean="0"/>
          </a:p>
          <a:p>
            <a:pPr>
              <a:buFont typeface="Courier New" pitchFamily="49" charset="0"/>
              <a:buChar char="o"/>
            </a:pPr>
            <a:r>
              <a:rPr lang="el-GR" dirty="0" smtClean="0"/>
              <a:t> Παρουσιάζει τους άνδρες ως ανώριμους και παγιδευμένους στην πολεμοχαρή φύση τους.</a:t>
            </a:r>
          </a:p>
          <a:p>
            <a:r>
              <a:rPr lang="el-GR" dirty="0" smtClean="0"/>
              <a:t> </a:t>
            </a:r>
            <a:r>
              <a:rPr lang="el-GR" dirty="0" smtClean="0">
                <a:sym typeface="Wingdings" pitchFamily="2" charset="2"/>
              </a:rPr>
              <a:t> </a:t>
            </a:r>
            <a:r>
              <a:rPr lang="el-GR" b="1" dirty="0" smtClean="0"/>
              <a:t>κεντρικό θέμα</a:t>
            </a:r>
            <a:r>
              <a:rPr lang="el-GR" dirty="0" smtClean="0"/>
              <a:t>: </a:t>
            </a:r>
            <a:r>
              <a:rPr lang="el-GR" u="sng" dirty="0" smtClean="0"/>
              <a:t>δεν</a:t>
            </a:r>
            <a:r>
              <a:rPr lang="el-GR" dirty="0" smtClean="0"/>
              <a:t> είναι η ισότητα των φύλων, αλλά η ορθολογική λήψη αποφάσεων εν καιρώ κοινωνικών και πολιτικών εντάσεων. </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1741774837069.jpg"/>
          <p:cNvPicPr>
            <a:picLocks noChangeAspect="1"/>
          </p:cNvPicPr>
          <p:nvPr/>
        </p:nvPicPr>
        <p:blipFill>
          <a:blip r:embed="rId2" cstate="print"/>
          <a:stretch>
            <a:fillRect/>
          </a:stretch>
        </p:blipFill>
        <p:spPr>
          <a:xfrm>
            <a:off x="0" y="0"/>
            <a:ext cx="9144000" cy="68580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28528"/>
            <a:ext cx="9144000" cy="6709529"/>
          </a:xfrm>
          <a:prstGeom prst="rect">
            <a:avLst/>
          </a:prstGeom>
        </p:spPr>
        <p:txBody>
          <a:bodyPr wrap="square">
            <a:spAutoFit/>
          </a:bodyPr>
          <a:lstStyle/>
          <a:p>
            <a:endParaRPr lang="el-GR" sz="1400" i="1" dirty="0" smtClean="0"/>
          </a:p>
          <a:p>
            <a:pPr algn="ctr"/>
            <a:r>
              <a:rPr lang="el-GR" i="1" dirty="0" smtClean="0">
                <a:solidFill>
                  <a:schemeClr val="accent4">
                    <a:lumMod val="20000"/>
                    <a:lumOff val="80000"/>
                  </a:schemeClr>
                </a:solidFill>
              </a:rPr>
              <a:t>Πρόδρομοι </a:t>
            </a:r>
            <a:r>
              <a:rPr lang="el-GR" i="1" dirty="0">
                <a:solidFill>
                  <a:schemeClr val="accent4">
                    <a:lumMod val="20000"/>
                    <a:lumOff val="80000"/>
                  </a:schemeClr>
                </a:solidFill>
              </a:rPr>
              <a:t>της </a:t>
            </a:r>
            <a:r>
              <a:rPr lang="el-GR" i="1" dirty="0" smtClean="0">
                <a:solidFill>
                  <a:schemeClr val="accent4">
                    <a:lumMod val="20000"/>
                    <a:lumOff val="80000"/>
                  </a:schemeClr>
                </a:solidFill>
              </a:rPr>
              <a:t>Αττικής κωμωδίας</a:t>
            </a:r>
            <a:r>
              <a:rPr lang="el-GR" sz="1400" i="1" dirty="0"/>
              <a:t>: </a:t>
            </a:r>
          </a:p>
          <a:p>
            <a:pPr>
              <a:buFont typeface="Wingdings" pitchFamily="2" charset="2"/>
              <a:buChar char="v"/>
            </a:pPr>
            <a:endParaRPr lang="el-GR" sz="1400" dirty="0"/>
          </a:p>
          <a:p>
            <a:pPr algn="just">
              <a:buFont typeface="Wingdings" pitchFamily="2" charset="2"/>
              <a:buChar char="v"/>
            </a:pPr>
            <a:r>
              <a:rPr lang="el-GR" sz="1400" u="sng" dirty="0" smtClean="0">
                <a:solidFill>
                  <a:schemeClr val="accent4">
                    <a:lumMod val="20000"/>
                    <a:lumOff val="80000"/>
                  </a:schemeClr>
                </a:solidFill>
              </a:rPr>
              <a:t> </a:t>
            </a:r>
            <a:r>
              <a:rPr lang="el-GR" sz="1600" b="1" dirty="0" err="1" smtClean="0">
                <a:solidFill>
                  <a:schemeClr val="accent4">
                    <a:lumMod val="20000"/>
                    <a:lumOff val="80000"/>
                  </a:schemeClr>
                </a:solidFill>
              </a:rPr>
              <a:t>μεγαρική</a:t>
            </a:r>
            <a:r>
              <a:rPr lang="el-GR" sz="1600" b="1" dirty="0" smtClean="0">
                <a:solidFill>
                  <a:schemeClr val="accent4">
                    <a:lumMod val="20000"/>
                    <a:lumOff val="80000"/>
                  </a:schemeClr>
                </a:solidFill>
              </a:rPr>
              <a:t> </a:t>
            </a:r>
            <a:r>
              <a:rPr lang="el-GR" sz="1600" b="1" dirty="0">
                <a:solidFill>
                  <a:schemeClr val="accent4">
                    <a:lumMod val="20000"/>
                    <a:lumOff val="80000"/>
                  </a:schemeClr>
                </a:solidFill>
              </a:rPr>
              <a:t>φάρσα</a:t>
            </a:r>
            <a:r>
              <a:rPr lang="el-GR" sz="1600" dirty="0">
                <a:solidFill>
                  <a:schemeClr val="accent4">
                    <a:lumMod val="20000"/>
                    <a:lumOff val="80000"/>
                  </a:schemeClr>
                </a:solidFill>
              </a:rPr>
              <a:t>: εξυπηρετεί πολιτικές σκοπιμότητες. Επιτίθεται εναντίον αξιωματούχων.</a:t>
            </a:r>
          </a:p>
          <a:p>
            <a:pPr algn="just"/>
            <a:r>
              <a:rPr lang="el-GR" sz="1600" dirty="0" smtClean="0">
                <a:solidFill>
                  <a:schemeClr val="accent4">
                    <a:lumMod val="20000"/>
                    <a:lumOff val="80000"/>
                  </a:schemeClr>
                </a:solidFill>
              </a:rPr>
              <a:t/>
            </a:r>
            <a:br>
              <a:rPr lang="el-GR" sz="1600" dirty="0" smtClean="0">
                <a:solidFill>
                  <a:schemeClr val="accent4">
                    <a:lumMod val="20000"/>
                    <a:lumOff val="80000"/>
                  </a:schemeClr>
                </a:solidFill>
              </a:rPr>
            </a:br>
            <a:r>
              <a:rPr lang="el-GR" sz="1600" dirty="0">
                <a:solidFill>
                  <a:schemeClr val="accent4">
                    <a:lumMod val="20000"/>
                    <a:lumOff val="80000"/>
                  </a:schemeClr>
                </a:solidFill>
              </a:rPr>
              <a:t>εκπρόσωπος: </a:t>
            </a:r>
            <a:r>
              <a:rPr lang="el-GR" sz="1600" b="1" dirty="0" err="1">
                <a:solidFill>
                  <a:schemeClr val="accent4">
                    <a:lumMod val="20000"/>
                    <a:lumOff val="80000"/>
                  </a:schemeClr>
                </a:solidFill>
              </a:rPr>
              <a:t>Σουσαρίων</a:t>
            </a:r>
            <a:r>
              <a:rPr lang="el-GR" sz="1600" b="1" dirty="0">
                <a:solidFill>
                  <a:schemeClr val="accent4">
                    <a:lumMod val="20000"/>
                    <a:lumOff val="80000"/>
                  </a:schemeClr>
                </a:solidFill>
              </a:rPr>
              <a:t> ο Μεγαρεύς </a:t>
            </a:r>
            <a:r>
              <a:rPr lang="el-GR" sz="1600" dirty="0">
                <a:solidFill>
                  <a:schemeClr val="accent4">
                    <a:lumMod val="20000"/>
                    <a:lumOff val="80000"/>
                  </a:schemeClr>
                </a:solidFill>
              </a:rPr>
              <a:t>→ εισάγει το είδος στην Αττική ( στον δήμο Ικαρίας ). Δίνει στις αυτοσχέδιες παραστάσεις του </a:t>
            </a:r>
            <a:r>
              <a:rPr lang="el-GR" sz="1600" i="1" dirty="0">
                <a:solidFill>
                  <a:schemeClr val="accent4">
                    <a:lumMod val="20000"/>
                    <a:lumOff val="80000"/>
                  </a:schemeClr>
                </a:solidFill>
              </a:rPr>
              <a:t>κώμου</a:t>
            </a:r>
            <a:r>
              <a:rPr lang="el-GR" sz="1600" dirty="0">
                <a:solidFill>
                  <a:schemeClr val="accent4">
                    <a:lumMod val="20000"/>
                    <a:lumOff val="80000"/>
                  </a:schemeClr>
                </a:solidFill>
              </a:rPr>
              <a:t> έμμετρη </a:t>
            </a:r>
            <a:r>
              <a:rPr lang="el-GR" sz="1600" dirty="0" smtClean="0">
                <a:solidFill>
                  <a:schemeClr val="accent4">
                    <a:lumMod val="20000"/>
                    <a:lumOff val="80000"/>
                  </a:schemeClr>
                </a:solidFill>
              </a:rPr>
              <a:t>μορφή.</a:t>
            </a:r>
            <a:endParaRPr lang="el-GR" sz="1600" dirty="0">
              <a:solidFill>
                <a:schemeClr val="accent4">
                  <a:lumMod val="20000"/>
                  <a:lumOff val="80000"/>
                </a:schemeClr>
              </a:solidFill>
            </a:endParaRPr>
          </a:p>
          <a:p>
            <a:pPr algn="just"/>
            <a:r>
              <a:rPr lang="el-GR" sz="1600" dirty="0" smtClean="0">
                <a:solidFill>
                  <a:schemeClr val="accent4">
                    <a:lumMod val="20000"/>
                    <a:lumOff val="80000"/>
                  </a:schemeClr>
                </a:solidFill>
              </a:rPr>
              <a:t/>
            </a:r>
            <a:br>
              <a:rPr lang="el-GR" sz="1600" dirty="0" smtClean="0">
                <a:solidFill>
                  <a:schemeClr val="accent4">
                    <a:lumMod val="20000"/>
                    <a:lumOff val="80000"/>
                  </a:schemeClr>
                </a:solidFill>
              </a:rPr>
            </a:br>
            <a:r>
              <a:rPr lang="el-GR" sz="1600" i="1" dirty="0" smtClean="0">
                <a:solidFill>
                  <a:schemeClr val="accent4">
                    <a:lumMod val="20000"/>
                    <a:lumOff val="80000"/>
                  </a:schemeClr>
                </a:solidFill>
              </a:rPr>
              <a:t>Πάριο </a:t>
            </a:r>
            <a:r>
              <a:rPr lang="el-GR" sz="1600" i="1" dirty="0">
                <a:solidFill>
                  <a:schemeClr val="accent4">
                    <a:lumMod val="20000"/>
                    <a:lumOff val="80000"/>
                  </a:schemeClr>
                </a:solidFill>
              </a:rPr>
              <a:t>μάρμαρο</a:t>
            </a:r>
            <a:r>
              <a:rPr lang="el-GR" sz="1600" dirty="0">
                <a:solidFill>
                  <a:schemeClr val="accent4">
                    <a:lumMod val="20000"/>
                    <a:lumOff val="80000"/>
                  </a:schemeClr>
                </a:solidFill>
              </a:rPr>
              <a:t> → </a:t>
            </a:r>
            <a:r>
              <a:rPr lang="el-GR" sz="1600" dirty="0" err="1">
                <a:solidFill>
                  <a:schemeClr val="accent4">
                    <a:lumMod val="20000"/>
                    <a:lumOff val="80000"/>
                  </a:schemeClr>
                </a:solidFill>
              </a:rPr>
              <a:t>Σουσαρίων</a:t>
            </a:r>
            <a:r>
              <a:rPr lang="el-GR" sz="1600" dirty="0">
                <a:solidFill>
                  <a:schemeClr val="accent4">
                    <a:lumMod val="20000"/>
                    <a:lumOff val="80000"/>
                  </a:schemeClr>
                </a:solidFill>
              </a:rPr>
              <a:t> → </a:t>
            </a:r>
            <a:r>
              <a:rPr lang="el-GR" sz="1600" b="1" u="sng" dirty="0">
                <a:solidFill>
                  <a:schemeClr val="accent4">
                    <a:lumMod val="20000"/>
                    <a:lumOff val="80000"/>
                  </a:schemeClr>
                </a:solidFill>
              </a:rPr>
              <a:t>πατέρας</a:t>
            </a:r>
            <a:r>
              <a:rPr lang="el-GR" sz="1600" u="sng" dirty="0">
                <a:solidFill>
                  <a:schemeClr val="accent4">
                    <a:lumMod val="20000"/>
                    <a:lumOff val="80000"/>
                  </a:schemeClr>
                </a:solidFill>
              </a:rPr>
              <a:t> της κωμωδίας </a:t>
            </a:r>
            <a:r>
              <a:rPr lang="el-GR" sz="1600" dirty="0">
                <a:solidFill>
                  <a:schemeClr val="accent4">
                    <a:lumMod val="20000"/>
                    <a:lumOff val="80000"/>
                  </a:schemeClr>
                </a:solidFill>
              </a:rPr>
              <a:t>→ εισάγει στους Διονυσιακούς χορούς τα σκωπτικά </a:t>
            </a:r>
            <a:r>
              <a:rPr lang="el-GR" sz="1600" dirty="0" err="1" smtClean="0">
                <a:solidFill>
                  <a:schemeClr val="accent4">
                    <a:lumMod val="20000"/>
                    <a:lumOff val="80000"/>
                  </a:schemeClr>
                </a:solidFill>
              </a:rPr>
              <a:t>αυτοσχεδιάσματα</a:t>
            </a:r>
            <a:r>
              <a:rPr lang="el-GR" sz="1600" dirty="0" smtClean="0">
                <a:solidFill>
                  <a:schemeClr val="accent4">
                    <a:lumMod val="20000"/>
                    <a:lumOff val="80000"/>
                  </a:schemeClr>
                </a:solidFill>
              </a:rPr>
              <a:t> </a:t>
            </a:r>
            <a:r>
              <a:rPr lang="el-GR" sz="1600" dirty="0">
                <a:solidFill>
                  <a:schemeClr val="accent4">
                    <a:lumMod val="20000"/>
                    <a:lumOff val="80000"/>
                  </a:schemeClr>
                </a:solidFill>
              </a:rPr>
              <a:t>των </a:t>
            </a:r>
            <a:r>
              <a:rPr lang="el-GR" sz="1600" dirty="0" smtClean="0">
                <a:solidFill>
                  <a:schemeClr val="accent4">
                    <a:lumMod val="20000"/>
                    <a:lumOff val="80000"/>
                  </a:schemeClr>
                </a:solidFill>
              </a:rPr>
              <a:t>Μεγαρέων σε έμμετρη μορφή </a:t>
            </a:r>
            <a:r>
              <a:rPr lang="el-GR" sz="1600" dirty="0">
                <a:solidFill>
                  <a:schemeClr val="accent4">
                    <a:lumMod val="20000"/>
                    <a:lumOff val="80000"/>
                  </a:schemeClr>
                </a:solidFill>
              </a:rPr>
              <a:t>( δίνει την πρώτη παράσταση το 570 με χορό </a:t>
            </a:r>
            <a:r>
              <a:rPr lang="el-GR" sz="1600" dirty="0" err="1">
                <a:solidFill>
                  <a:schemeClr val="accent4">
                    <a:lumMod val="20000"/>
                    <a:lumOff val="80000"/>
                  </a:schemeClr>
                </a:solidFill>
              </a:rPr>
              <a:t>Ικαρίων</a:t>
            </a:r>
            <a:r>
              <a:rPr lang="el-GR" sz="1600" dirty="0">
                <a:solidFill>
                  <a:schemeClr val="accent4">
                    <a:lumMod val="20000"/>
                    <a:lumOff val="80000"/>
                  </a:schemeClr>
                </a:solidFill>
              </a:rPr>
              <a:t> πολιτών ).</a:t>
            </a:r>
          </a:p>
          <a:p>
            <a:pPr algn="ctr"/>
            <a:r>
              <a:rPr lang="el-GR" i="1" u="sng" dirty="0" smtClean="0">
                <a:solidFill>
                  <a:schemeClr val="accent4">
                    <a:lumMod val="20000"/>
                    <a:lumOff val="80000"/>
                  </a:schemeClr>
                </a:solidFill>
              </a:rPr>
              <a:t>Ιστορικό </a:t>
            </a:r>
            <a:r>
              <a:rPr lang="el-GR" i="1" u="sng" dirty="0">
                <a:solidFill>
                  <a:schemeClr val="accent4">
                    <a:lumMod val="20000"/>
                    <a:lumOff val="80000"/>
                  </a:schemeClr>
                </a:solidFill>
              </a:rPr>
              <a:t>υπόβαθρο</a:t>
            </a:r>
            <a:endParaRPr lang="el-GR" u="sng" dirty="0">
              <a:solidFill>
                <a:schemeClr val="accent4">
                  <a:lumMod val="20000"/>
                  <a:lumOff val="80000"/>
                </a:schemeClr>
              </a:solidFill>
            </a:endParaRPr>
          </a:p>
          <a:p>
            <a:pPr algn="just">
              <a:buFont typeface="Wingdings" pitchFamily="2" charset="2"/>
              <a:buChar char="Ø"/>
            </a:pPr>
            <a:endParaRPr lang="el-GR" sz="1400" dirty="0">
              <a:solidFill>
                <a:schemeClr val="accent4">
                  <a:lumMod val="20000"/>
                  <a:lumOff val="80000"/>
                </a:schemeClr>
              </a:solidFill>
            </a:endParaRPr>
          </a:p>
          <a:p>
            <a:pPr algn="just">
              <a:buFont typeface="Wingdings" pitchFamily="2" charset="2"/>
              <a:buChar char="Ø"/>
            </a:pPr>
            <a:r>
              <a:rPr lang="el-GR" sz="1400" dirty="0" smtClean="0">
                <a:solidFill>
                  <a:schemeClr val="accent4">
                    <a:lumMod val="20000"/>
                    <a:lumOff val="80000"/>
                  </a:schemeClr>
                </a:solidFill>
              </a:rPr>
              <a:t> </a:t>
            </a:r>
            <a:r>
              <a:rPr lang="el-GR" sz="1600" dirty="0" smtClean="0">
                <a:solidFill>
                  <a:schemeClr val="accent4">
                    <a:lumMod val="20000"/>
                    <a:lumOff val="80000"/>
                  </a:schemeClr>
                </a:solidFill>
              </a:rPr>
              <a:t>γύρω </a:t>
            </a:r>
            <a:r>
              <a:rPr lang="el-GR" sz="1600" dirty="0">
                <a:solidFill>
                  <a:schemeClr val="accent4">
                    <a:lumMod val="20000"/>
                    <a:lumOff val="80000"/>
                  </a:schemeClr>
                </a:solidFill>
              </a:rPr>
              <a:t>στο 640 </a:t>
            </a:r>
            <a:r>
              <a:rPr lang="el-GR" sz="1600" dirty="0" err="1">
                <a:solidFill>
                  <a:schemeClr val="accent4">
                    <a:lumMod val="20000"/>
                    <a:lumOff val="80000"/>
                  </a:schemeClr>
                </a:solidFill>
              </a:rPr>
              <a:t>π.Χ</a:t>
            </a:r>
            <a:r>
              <a:rPr lang="el-GR" sz="1600" dirty="0">
                <a:solidFill>
                  <a:schemeClr val="accent4">
                    <a:lumMod val="20000"/>
                    <a:lumOff val="80000"/>
                  </a:schemeClr>
                </a:solidFill>
              </a:rPr>
              <a:t> ο φτωχός όχλος των αγροτών στα Μέγαρα επαναστατεί κατά των πλουσίων ευγενών κατασφάζοντας τα ζώα τους αλλά και πολλούς από τους ίδιους. </a:t>
            </a:r>
            <a:r>
              <a:rPr lang="el-GR" sz="1600" dirty="0" smtClean="0">
                <a:solidFill>
                  <a:schemeClr val="accent4">
                    <a:lumMod val="20000"/>
                    <a:lumOff val="80000"/>
                  </a:schemeClr>
                </a:solidFill>
              </a:rPr>
              <a:t>Γύρω </a:t>
            </a:r>
            <a:r>
              <a:rPr lang="el-GR" sz="1600" dirty="0">
                <a:solidFill>
                  <a:schemeClr val="accent4">
                    <a:lumMod val="20000"/>
                    <a:lumOff val="80000"/>
                  </a:schemeClr>
                </a:solidFill>
              </a:rPr>
              <a:t>στο 620 οι ευγενείς επανέρχονται αλλά το 610 ο λαός τους ανατρέπει ξανά </a:t>
            </a:r>
            <a:r>
              <a:rPr lang="el-GR" sz="1600" dirty="0" smtClean="0">
                <a:solidFill>
                  <a:schemeClr val="accent4">
                    <a:lumMod val="20000"/>
                    <a:lumOff val="80000"/>
                  </a:schemeClr>
                </a:solidFill>
              </a:rPr>
              <a:t>βίαια. Οι πλούσιοι </a:t>
            </a:r>
            <a:r>
              <a:rPr lang="el-GR" sz="1600" dirty="0">
                <a:solidFill>
                  <a:schemeClr val="accent4">
                    <a:lumMod val="20000"/>
                    <a:lumOff val="80000"/>
                  </a:schemeClr>
                </a:solidFill>
              </a:rPr>
              <a:t>ευγενείς εκδιώκονται από τον τόπο τους ( Μέγαρα ), δημεύεται η περιουσία τους. Ντύνονται με γιδοτόμαρα και εκτρέφουν ζώα που τώρα πια ανήκουν στον λαό, και όχι στους ίδιους. Ο λαός τους λοιδορεί και τους χλευάζει όπου τους πετυχαίνει.</a:t>
            </a:r>
          </a:p>
          <a:p>
            <a:pPr algn="just"/>
            <a:endParaRPr lang="el-GR" sz="1600" dirty="0">
              <a:solidFill>
                <a:schemeClr val="accent4">
                  <a:lumMod val="20000"/>
                  <a:lumOff val="80000"/>
                </a:schemeClr>
              </a:solidFill>
            </a:endParaRPr>
          </a:p>
          <a:p>
            <a:pPr algn="just">
              <a:buFont typeface="Wingdings" pitchFamily="2" charset="2"/>
              <a:buChar char="Ø"/>
            </a:pPr>
            <a:r>
              <a:rPr lang="el-GR" sz="1600" dirty="0">
                <a:solidFill>
                  <a:schemeClr val="accent4">
                    <a:lumMod val="20000"/>
                    <a:lumOff val="80000"/>
                  </a:schemeClr>
                </a:solidFill>
              </a:rPr>
              <a:t> </a:t>
            </a:r>
            <a:r>
              <a:rPr lang="el-GR" sz="1400" dirty="0" smtClean="0">
                <a:solidFill>
                  <a:schemeClr val="accent4">
                    <a:lumMod val="20000"/>
                    <a:lumOff val="80000"/>
                  </a:schemeClr>
                </a:solidFill>
              </a:rPr>
              <a:t>ο </a:t>
            </a:r>
            <a:r>
              <a:rPr lang="el-GR" sz="1400" dirty="0" err="1">
                <a:solidFill>
                  <a:schemeClr val="accent4">
                    <a:lumMod val="20000"/>
                    <a:lumOff val="80000"/>
                  </a:schemeClr>
                </a:solidFill>
              </a:rPr>
              <a:t>Σουσαρίων</a:t>
            </a:r>
            <a:r>
              <a:rPr lang="el-GR" sz="1400" dirty="0">
                <a:solidFill>
                  <a:schemeClr val="accent4">
                    <a:lumMod val="20000"/>
                    <a:lumOff val="80000"/>
                  </a:schemeClr>
                </a:solidFill>
              </a:rPr>
              <a:t> συνθέτει κείμενα στα οποία λοιδορεί τους έκπτωτους ευγενείς. Σε αυτά τα ποιήματα δίνει έμμετρη μορφή → </a:t>
            </a:r>
            <a:r>
              <a:rPr lang="el-GR" sz="1400" u="sng" dirty="0">
                <a:solidFill>
                  <a:schemeClr val="accent4">
                    <a:lumMod val="20000"/>
                    <a:lumOff val="80000"/>
                  </a:schemeClr>
                </a:solidFill>
              </a:rPr>
              <a:t>σχηματισμός Αρχαίας κωμωδίας</a:t>
            </a:r>
            <a:r>
              <a:rPr lang="el-GR" sz="1600" dirty="0">
                <a:solidFill>
                  <a:schemeClr val="accent4">
                    <a:lumMod val="20000"/>
                    <a:lumOff val="80000"/>
                  </a:schemeClr>
                </a:solidFill>
              </a:rPr>
              <a:t>.</a:t>
            </a:r>
          </a:p>
          <a:p>
            <a:pPr algn="just">
              <a:buFont typeface="Wingdings" pitchFamily="2" charset="2"/>
              <a:buChar char="v"/>
            </a:pPr>
            <a:endParaRPr lang="el-GR" sz="1600" dirty="0">
              <a:solidFill>
                <a:schemeClr val="accent4">
                  <a:lumMod val="20000"/>
                  <a:lumOff val="80000"/>
                </a:schemeClr>
              </a:solidFill>
            </a:endParaRPr>
          </a:p>
          <a:p>
            <a:pPr algn="just">
              <a:buFont typeface="Wingdings" pitchFamily="2" charset="2"/>
              <a:buChar char="v"/>
            </a:pPr>
            <a:r>
              <a:rPr lang="el-GR" sz="1600" b="1" dirty="0" smtClean="0">
                <a:solidFill>
                  <a:schemeClr val="accent4">
                    <a:lumMod val="20000"/>
                    <a:lumOff val="80000"/>
                  </a:schemeClr>
                </a:solidFill>
              </a:rPr>
              <a:t>Σικελική κωμωδία</a:t>
            </a:r>
            <a:r>
              <a:rPr lang="el-GR" sz="1600" dirty="0" smtClean="0">
                <a:solidFill>
                  <a:schemeClr val="accent4">
                    <a:lumMod val="20000"/>
                    <a:lumOff val="80000"/>
                  </a:schemeClr>
                </a:solidFill>
              </a:rPr>
              <a:t>:</a:t>
            </a:r>
            <a:r>
              <a:rPr lang="el-GR" sz="1600" dirty="0">
                <a:solidFill>
                  <a:schemeClr val="accent4">
                    <a:lumMod val="20000"/>
                    <a:lumOff val="80000"/>
                  </a:schemeClr>
                </a:solidFill>
              </a:rPr>
              <a:t> </a:t>
            </a:r>
            <a:r>
              <a:rPr lang="el-GR" sz="1600" dirty="0" smtClean="0">
                <a:solidFill>
                  <a:schemeClr val="accent4">
                    <a:lumMod val="20000"/>
                    <a:lumOff val="80000"/>
                  </a:schemeClr>
                </a:solidFill>
              </a:rPr>
              <a:t>εκπρόσωπος</a:t>
            </a:r>
            <a:r>
              <a:rPr lang="el-GR" sz="1600" dirty="0">
                <a:solidFill>
                  <a:schemeClr val="accent4">
                    <a:lumMod val="20000"/>
                    <a:lumOff val="80000"/>
                  </a:schemeClr>
                </a:solidFill>
              </a:rPr>
              <a:t>: </a:t>
            </a:r>
            <a:r>
              <a:rPr lang="el-GR" sz="1600" b="1" dirty="0" smtClean="0">
                <a:solidFill>
                  <a:schemeClr val="accent4">
                    <a:lumMod val="20000"/>
                    <a:lumOff val="80000"/>
                  </a:schemeClr>
                </a:solidFill>
              </a:rPr>
              <a:t>Επίχαρμος </a:t>
            </a:r>
            <a:r>
              <a:rPr lang="el-GR" sz="1600" dirty="0">
                <a:solidFill>
                  <a:schemeClr val="accent4">
                    <a:lumMod val="20000"/>
                    <a:lumOff val="80000"/>
                  </a:schemeClr>
                </a:solidFill>
              </a:rPr>
              <a:t>→ </a:t>
            </a:r>
            <a:r>
              <a:rPr lang="el-GR" sz="1600" dirty="0" smtClean="0">
                <a:solidFill>
                  <a:schemeClr val="accent4">
                    <a:lumMod val="20000"/>
                    <a:lumOff val="80000"/>
                  </a:schemeClr>
                </a:solidFill>
              </a:rPr>
              <a:t>Ζει στη Μέγαρα Υβλαία της Σικελίας. Εντυπωσιάζεται από την Κωμωδία που διαδίδεται μέχρι την Ιταλία και μεταβαίνει στις Συρακούσες στην αυλή του Τυράννου </a:t>
            </a:r>
            <a:r>
              <a:rPr lang="el-GR" sz="1600" dirty="0" err="1" smtClean="0">
                <a:solidFill>
                  <a:schemeClr val="accent4">
                    <a:lumMod val="20000"/>
                    <a:lumOff val="80000"/>
                  </a:schemeClr>
                </a:solidFill>
              </a:rPr>
              <a:t>Γέλωνα</a:t>
            </a:r>
            <a:r>
              <a:rPr lang="el-GR" sz="1600" dirty="0" smtClean="0">
                <a:solidFill>
                  <a:schemeClr val="accent4">
                    <a:lumMod val="20000"/>
                    <a:lumOff val="80000"/>
                  </a:schemeClr>
                </a:solidFill>
              </a:rPr>
              <a:t> και Ιέρωνα όπου παρουσιάζει κωμωδίες </a:t>
            </a:r>
            <a:r>
              <a:rPr lang="el-GR" sz="1600" dirty="0">
                <a:solidFill>
                  <a:schemeClr val="accent4">
                    <a:lumMod val="20000"/>
                    <a:lumOff val="80000"/>
                  </a:schemeClr>
                </a:solidFill>
              </a:rPr>
              <a:t>που αντλούν τη θεματολογία τους από την καθημερινότητα, αλλά και διακωμώδηση μύθων θεών και </a:t>
            </a:r>
            <a:r>
              <a:rPr lang="el-GR" sz="1600" dirty="0" smtClean="0">
                <a:solidFill>
                  <a:schemeClr val="accent4">
                    <a:lumMod val="20000"/>
                    <a:lumOff val="80000"/>
                  </a:schemeClr>
                </a:solidFill>
              </a:rPr>
              <a:t>ηρώων (σάτιρα χαρακτήρων ).</a:t>
            </a:r>
            <a:endParaRPr lang="el-GR" sz="1600" dirty="0">
              <a:solidFill>
                <a:schemeClr val="accent4">
                  <a:lumMod val="20000"/>
                  <a:lumOff val="8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335846"/>
            <a:ext cx="9144000" cy="4801314"/>
          </a:xfrm>
          <a:prstGeom prst="rect">
            <a:avLst/>
          </a:prstGeom>
        </p:spPr>
        <p:txBody>
          <a:bodyPr wrap="square">
            <a:spAutoFit/>
          </a:bodyPr>
          <a:lstStyle/>
          <a:p>
            <a:pPr algn="ctr"/>
            <a:r>
              <a:rPr lang="el-GR" i="1" dirty="0">
                <a:solidFill>
                  <a:schemeClr val="accent4">
                    <a:lumMod val="20000"/>
                    <a:lumOff val="80000"/>
                  </a:schemeClr>
                </a:solidFill>
              </a:rPr>
              <a:t>Περίοδοι της Αττικής κωμωδίας </a:t>
            </a:r>
          </a:p>
          <a:p>
            <a:pPr>
              <a:buFont typeface="Wingdings" pitchFamily="2" charset="2"/>
              <a:buChar char="q"/>
            </a:pPr>
            <a:endParaRPr lang="el-GR" dirty="0"/>
          </a:p>
          <a:p>
            <a:pPr>
              <a:buFont typeface="Wingdings" pitchFamily="2" charset="2"/>
              <a:buChar char="q"/>
            </a:pPr>
            <a:r>
              <a:rPr lang="el-GR" dirty="0" smtClean="0">
                <a:solidFill>
                  <a:schemeClr val="accent4">
                    <a:lumMod val="20000"/>
                    <a:lumOff val="80000"/>
                  </a:schemeClr>
                </a:solidFill>
              </a:rPr>
              <a:t> Αρχαία </a:t>
            </a:r>
            <a:r>
              <a:rPr lang="el-GR" dirty="0">
                <a:solidFill>
                  <a:schemeClr val="accent4">
                    <a:lumMod val="20000"/>
                    <a:lumOff val="80000"/>
                  </a:schemeClr>
                </a:solidFill>
              </a:rPr>
              <a:t>κωμωδία → 486 </a:t>
            </a:r>
            <a:r>
              <a:rPr lang="el-GR" dirty="0" err="1">
                <a:solidFill>
                  <a:schemeClr val="accent4">
                    <a:lumMod val="20000"/>
                    <a:lumOff val="80000"/>
                  </a:schemeClr>
                </a:solidFill>
              </a:rPr>
              <a:t>π.Χ</a:t>
            </a:r>
            <a:r>
              <a:rPr lang="el-GR" dirty="0">
                <a:solidFill>
                  <a:schemeClr val="accent4">
                    <a:lumMod val="20000"/>
                    <a:lumOff val="80000"/>
                  </a:schemeClr>
                </a:solidFill>
              </a:rPr>
              <a:t> - 404 </a:t>
            </a:r>
            <a:r>
              <a:rPr lang="el-GR" dirty="0" err="1">
                <a:solidFill>
                  <a:schemeClr val="accent4">
                    <a:lumMod val="20000"/>
                    <a:lumOff val="80000"/>
                  </a:schemeClr>
                </a:solidFill>
              </a:rPr>
              <a:t>π.Χ</a:t>
            </a:r>
            <a:r>
              <a:rPr lang="el-GR" dirty="0">
                <a:solidFill>
                  <a:schemeClr val="accent4">
                    <a:lumMod val="20000"/>
                    <a:lumOff val="80000"/>
                  </a:schemeClr>
                </a:solidFill>
              </a:rPr>
              <a:t> ( τέλος Πελοποννησιακού Πολέμου ).</a:t>
            </a:r>
          </a:p>
          <a:p>
            <a:pPr>
              <a:buFont typeface="Wingdings" pitchFamily="2" charset="2"/>
              <a:buChar char="q"/>
            </a:pPr>
            <a:endParaRPr lang="el-GR" dirty="0">
              <a:solidFill>
                <a:schemeClr val="accent4">
                  <a:lumMod val="20000"/>
                  <a:lumOff val="80000"/>
                </a:schemeClr>
              </a:solidFill>
            </a:endParaRPr>
          </a:p>
          <a:p>
            <a:pPr>
              <a:buFont typeface="Wingdings" pitchFamily="2" charset="2"/>
              <a:buChar char="q"/>
            </a:pPr>
            <a:r>
              <a:rPr lang="el-GR" dirty="0" smtClean="0">
                <a:solidFill>
                  <a:schemeClr val="accent4">
                    <a:lumMod val="20000"/>
                    <a:lumOff val="80000"/>
                  </a:schemeClr>
                </a:solidFill>
              </a:rPr>
              <a:t> Μέση </a:t>
            </a:r>
            <a:r>
              <a:rPr lang="el-GR" dirty="0">
                <a:solidFill>
                  <a:schemeClr val="accent4">
                    <a:lumMod val="20000"/>
                    <a:lumOff val="80000"/>
                  </a:schemeClr>
                </a:solidFill>
              </a:rPr>
              <a:t>κωμωδία → 404 </a:t>
            </a:r>
            <a:r>
              <a:rPr lang="el-GR" dirty="0" err="1">
                <a:solidFill>
                  <a:schemeClr val="accent4">
                    <a:lumMod val="20000"/>
                    <a:lumOff val="80000"/>
                  </a:schemeClr>
                </a:solidFill>
              </a:rPr>
              <a:t>π.Χ</a:t>
            </a:r>
            <a:r>
              <a:rPr lang="el-GR" dirty="0">
                <a:solidFill>
                  <a:schemeClr val="accent4">
                    <a:lumMod val="20000"/>
                    <a:lumOff val="80000"/>
                  </a:schemeClr>
                </a:solidFill>
              </a:rPr>
              <a:t> - 323 </a:t>
            </a:r>
            <a:r>
              <a:rPr lang="el-GR" dirty="0" err="1">
                <a:solidFill>
                  <a:schemeClr val="accent4">
                    <a:lumMod val="20000"/>
                    <a:lumOff val="80000"/>
                  </a:schemeClr>
                </a:solidFill>
              </a:rPr>
              <a:t>π.Χ</a:t>
            </a:r>
            <a:r>
              <a:rPr lang="el-GR" dirty="0">
                <a:solidFill>
                  <a:schemeClr val="accent4">
                    <a:lumMod val="20000"/>
                    <a:lumOff val="80000"/>
                  </a:schemeClr>
                </a:solidFill>
              </a:rPr>
              <a:t> ( θάνατος Μεγάλου Αλεξάνδρου ).</a:t>
            </a:r>
          </a:p>
          <a:p>
            <a:pPr>
              <a:buFont typeface="Wingdings" pitchFamily="2" charset="2"/>
              <a:buChar char="q"/>
            </a:pPr>
            <a:endParaRPr lang="el-GR" dirty="0">
              <a:solidFill>
                <a:schemeClr val="accent4">
                  <a:lumMod val="20000"/>
                  <a:lumOff val="80000"/>
                </a:schemeClr>
              </a:solidFill>
            </a:endParaRPr>
          </a:p>
          <a:p>
            <a:pPr>
              <a:buFont typeface="Wingdings" pitchFamily="2" charset="2"/>
              <a:buChar char="q"/>
            </a:pPr>
            <a:r>
              <a:rPr lang="el-GR" dirty="0" smtClean="0">
                <a:solidFill>
                  <a:schemeClr val="accent4">
                    <a:lumMod val="20000"/>
                    <a:lumOff val="80000"/>
                  </a:schemeClr>
                </a:solidFill>
              </a:rPr>
              <a:t> Νέα </a:t>
            </a:r>
            <a:r>
              <a:rPr lang="el-GR" dirty="0">
                <a:solidFill>
                  <a:schemeClr val="accent4">
                    <a:lumMod val="20000"/>
                    <a:lumOff val="80000"/>
                  </a:schemeClr>
                </a:solidFill>
              </a:rPr>
              <a:t>κωμωδία → 323 </a:t>
            </a:r>
            <a:r>
              <a:rPr lang="el-GR" dirty="0" err="1">
                <a:solidFill>
                  <a:schemeClr val="accent4">
                    <a:lumMod val="20000"/>
                    <a:lumOff val="80000"/>
                  </a:schemeClr>
                </a:solidFill>
              </a:rPr>
              <a:t>π.Χ</a:t>
            </a:r>
            <a:r>
              <a:rPr lang="el-GR" dirty="0">
                <a:solidFill>
                  <a:schemeClr val="accent4">
                    <a:lumMod val="20000"/>
                    <a:lumOff val="80000"/>
                  </a:schemeClr>
                </a:solidFill>
              </a:rPr>
              <a:t> - μέσα 3ου αι. </a:t>
            </a:r>
            <a:r>
              <a:rPr lang="el-GR" dirty="0" err="1" smtClean="0">
                <a:solidFill>
                  <a:schemeClr val="accent4">
                    <a:lumMod val="20000"/>
                    <a:lumOff val="80000"/>
                  </a:schemeClr>
                </a:solidFill>
              </a:rPr>
              <a:t>π.Χ.</a:t>
            </a:r>
            <a:endParaRPr lang="el-GR" dirty="0">
              <a:solidFill>
                <a:schemeClr val="accent4">
                  <a:lumMod val="20000"/>
                  <a:lumOff val="80000"/>
                </a:schemeClr>
              </a:solidFill>
            </a:endParaRPr>
          </a:p>
          <a:p>
            <a:r>
              <a:rPr lang="el-GR" dirty="0" smtClean="0">
                <a:solidFill>
                  <a:schemeClr val="accent4">
                    <a:lumMod val="20000"/>
                    <a:lumOff val="80000"/>
                  </a:schemeClr>
                </a:solidFill>
              </a:rPr>
              <a:t/>
            </a:r>
            <a:br>
              <a:rPr lang="el-GR" dirty="0" smtClean="0">
                <a:solidFill>
                  <a:schemeClr val="accent4">
                    <a:lumMod val="20000"/>
                    <a:lumOff val="80000"/>
                  </a:schemeClr>
                </a:solidFill>
              </a:rPr>
            </a:br>
            <a:r>
              <a:rPr lang="el-GR" dirty="0" smtClean="0">
                <a:solidFill>
                  <a:schemeClr val="accent4">
                    <a:lumMod val="20000"/>
                    <a:lumOff val="80000"/>
                  </a:schemeClr>
                </a:solidFill>
              </a:rPr>
              <a:t/>
            </a:r>
            <a:br>
              <a:rPr lang="el-GR" dirty="0" smtClean="0">
                <a:solidFill>
                  <a:schemeClr val="accent4">
                    <a:lumMod val="20000"/>
                    <a:lumOff val="80000"/>
                  </a:schemeClr>
                </a:solidFill>
              </a:rPr>
            </a:br>
            <a:r>
              <a:rPr lang="el-GR" b="1" dirty="0">
                <a:solidFill>
                  <a:schemeClr val="accent4">
                    <a:lumMod val="20000"/>
                    <a:lumOff val="80000"/>
                  </a:schemeClr>
                </a:solidFill>
              </a:rPr>
              <a:t>486 </a:t>
            </a:r>
            <a:r>
              <a:rPr lang="el-GR" b="1" dirty="0" err="1">
                <a:solidFill>
                  <a:schemeClr val="accent4">
                    <a:lumMod val="20000"/>
                    <a:lumOff val="80000"/>
                  </a:schemeClr>
                </a:solidFill>
              </a:rPr>
              <a:t>π.Χ</a:t>
            </a:r>
            <a:r>
              <a:rPr lang="el-GR" dirty="0">
                <a:solidFill>
                  <a:schemeClr val="accent4">
                    <a:lumMod val="20000"/>
                    <a:lumOff val="80000"/>
                  </a:schemeClr>
                </a:solidFill>
              </a:rPr>
              <a:t> → </a:t>
            </a:r>
            <a:r>
              <a:rPr lang="el-GR" u="sng" dirty="0">
                <a:solidFill>
                  <a:schemeClr val="accent4">
                    <a:lumMod val="20000"/>
                    <a:lumOff val="80000"/>
                  </a:schemeClr>
                </a:solidFill>
              </a:rPr>
              <a:t>η κωμωδία εισάγεται στο πρόγραμμα των δραματικών αγώνων των Μεγάλων Διονυσίων</a:t>
            </a:r>
            <a:r>
              <a:rPr lang="el-GR" dirty="0">
                <a:solidFill>
                  <a:schemeClr val="accent4">
                    <a:lumMod val="20000"/>
                    <a:lumOff val="80000"/>
                  </a:schemeClr>
                </a:solidFill>
              </a:rPr>
              <a:t>. </a:t>
            </a:r>
          </a:p>
          <a:p>
            <a:r>
              <a:rPr lang="el-GR" dirty="0" smtClean="0">
                <a:solidFill>
                  <a:schemeClr val="accent4">
                    <a:lumMod val="20000"/>
                    <a:lumOff val="80000"/>
                  </a:schemeClr>
                </a:solidFill>
              </a:rPr>
              <a:t/>
            </a:r>
            <a:br>
              <a:rPr lang="el-GR" dirty="0" smtClean="0">
                <a:solidFill>
                  <a:schemeClr val="accent4">
                    <a:lumMod val="20000"/>
                    <a:lumOff val="80000"/>
                  </a:schemeClr>
                </a:solidFill>
              </a:rPr>
            </a:br>
            <a:r>
              <a:rPr lang="el-GR" b="1" dirty="0" smtClean="0">
                <a:solidFill>
                  <a:schemeClr val="accent4">
                    <a:lumMod val="20000"/>
                    <a:lumOff val="80000"/>
                  </a:schemeClr>
                </a:solidFill>
              </a:rPr>
              <a:t>450-440 </a:t>
            </a:r>
            <a:r>
              <a:rPr lang="el-GR" b="1" dirty="0" err="1">
                <a:solidFill>
                  <a:schemeClr val="accent4">
                    <a:lumMod val="20000"/>
                    <a:lumOff val="80000"/>
                  </a:schemeClr>
                </a:solidFill>
              </a:rPr>
              <a:t>π.Χ</a:t>
            </a:r>
            <a:r>
              <a:rPr lang="el-GR" b="1" dirty="0">
                <a:solidFill>
                  <a:schemeClr val="accent4">
                    <a:lumMod val="20000"/>
                    <a:lumOff val="80000"/>
                  </a:schemeClr>
                </a:solidFill>
              </a:rPr>
              <a:t> </a:t>
            </a:r>
            <a:r>
              <a:rPr lang="el-GR" dirty="0">
                <a:solidFill>
                  <a:schemeClr val="accent4">
                    <a:lumMod val="20000"/>
                    <a:lumOff val="80000"/>
                  </a:schemeClr>
                </a:solidFill>
              </a:rPr>
              <a:t>→ </a:t>
            </a:r>
            <a:r>
              <a:rPr lang="el-GR" u="sng" dirty="0">
                <a:solidFill>
                  <a:schemeClr val="accent4">
                    <a:lumMod val="20000"/>
                    <a:lumOff val="80000"/>
                  </a:schemeClr>
                </a:solidFill>
              </a:rPr>
              <a:t>η κωμωδία εισάγεται στο πρόγραμμα των δραματικών αγώνων των </a:t>
            </a:r>
            <a:r>
              <a:rPr lang="el-GR" u="sng" dirty="0" err="1">
                <a:solidFill>
                  <a:schemeClr val="accent4">
                    <a:lumMod val="20000"/>
                    <a:lumOff val="80000"/>
                  </a:schemeClr>
                </a:solidFill>
              </a:rPr>
              <a:t>Ληναίων</a:t>
            </a:r>
            <a:r>
              <a:rPr lang="el-GR" dirty="0">
                <a:solidFill>
                  <a:schemeClr val="accent4">
                    <a:lumMod val="20000"/>
                    <a:lumOff val="80000"/>
                  </a:schemeClr>
                </a:solidFill>
              </a:rPr>
              <a:t>.</a:t>
            </a:r>
          </a:p>
          <a:p>
            <a:r>
              <a:rPr lang="el-GR" dirty="0" smtClean="0">
                <a:solidFill>
                  <a:schemeClr val="accent4">
                    <a:lumMod val="20000"/>
                    <a:lumOff val="80000"/>
                  </a:schemeClr>
                </a:solidFill>
              </a:rPr>
              <a:t/>
            </a:r>
            <a:br>
              <a:rPr lang="el-GR" dirty="0" smtClean="0">
                <a:solidFill>
                  <a:schemeClr val="accent4">
                    <a:lumMod val="20000"/>
                    <a:lumOff val="80000"/>
                  </a:schemeClr>
                </a:solidFill>
              </a:rPr>
            </a:br>
            <a:r>
              <a:rPr lang="el-GR" dirty="0" smtClean="0">
                <a:solidFill>
                  <a:schemeClr val="accent4">
                    <a:lumMod val="20000"/>
                    <a:lumOff val="80000"/>
                  </a:schemeClr>
                </a:solidFill>
              </a:rPr>
              <a:t/>
            </a:r>
            <a:br>
              <a:rPr lang="el-GR" dirty="0" smtClean="0">
                <a:solidFill>
                  <a:schemeClr val="accent4">
                    <a:lumMod val="20000"/>
                    <a:lumOff val="80000"/>
                  </a:schemeClr>
                </a:solidFill>
              </a:rPr>
            </a:br>
            <a:r>
              <a:rPr lang="el-GR" dirty="0" smtClean="0">
                <a:solidFill>
                  <a:schemeClr val="accent4">
                    <a:lumMod val="20000"/>
                    <a:lumOff val="80000"/>
                  </a:schemeClr>
                </a:solidFill>
              </a:rPr>
              <a:t>    </a:t>
            </a:r>
            <a:r>
              <a:rPr lang="el-GR" dirty="0" smtClean="0">
                <a:solidFill>
                  <a:schemeClr val="accent4">
                    <a:lumMod val="20000"/>
                    <a:lumOff val="80000"/>
                  </a:schemeClr>
                </a:solidFill>
                <a:sym typeface="Wingdings" pitchFamily="2" charset="2"/>
              </a:rPr>
              <a:t>     </a:t>
            </a:r>
            <a:r>
              <a:rPr lang="el-GR" b="1" dirty="0" smtClean="0">
                <a:solidFill>
                  <a:schemeClr val="accent4">
                    <a:lumMod val="20000"/>
                    <a:lumOff val="80000"/>
                  </a:schemeClr>
                </a:solidFill>
              </a:rPr>
              <a:t>Στο </a:t>
            </a:r>
            <a:r>
              <a:rPr lang="el-GR" b="1" dirty="0">
                <a:solidFill>
                  <a:schemeClr val="accent4">
                    <a:lumMod val="20000"/>
                    <a:lumOff val="80000"/>
                  </a:schemeClr>
                </a:solidFill>
              </a:rPr>
              <a:t>εξής αρχίζει να ξεκαθαρίζει η εικόνα που έχουμε για την κωμωδία.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28528"/>
            <a:ext cx="9144000" cy="7078861"/>
          </a:xfrm>
          <a:prstGeom prst="rect">
            <a:avLst/>
          </a:prstGeom>
        </p:spPr>
        <p:txBody>
          <a:bodyPr wrap="square">
            <a:spAutoFit/>
          </a:bodyPr>
          <a:lstStyle/>
          <a:p>
            <a:endParaRPr lang="el-GR" b="1" i="1" dirty="0" smtClean="0">
              <a:solidFill>
                <a:schemeClr val="accent4">
                  <a:lumMod val="20000"/>
                  <a:lumOff val="80000"/>
                </a:schemeClr>
              </a:solidFill>
            </a:endParaRPr>
          </a:p>
          <a:p>
            <a:pPr algn="ctr"/>
            <a:r>
              <a:rPr lang="el-GR" b="1" i="1" dirty="0" smtClean="0">
                <a:solidFill>
                  <a:schemeClr val="accent4">
                    <a:lumMod val="20000"/>
                    <a:lumOff val="80000"/>
                  </a:schemeClr>
                </a:solidFill>
              </a:rPr>
              <a:t>Αρχαία </a:t>
            </a:r>
            <a:r>
              <a:rPr lang="el-GR" b="1" i="1" dirty="0">
                <a:solidFill>
                  <a:schemeClr val="accent4">
                    <a:lumMod val="20000"/>
                    <a:lumOff val="80000"/>
                  </a:schemeClr>
                </a:solidFill>
              </a:rPr>
              <a:t>κωμωδία</a:t>
            </a:r>
            <a:endParaRPr lang="el-GR" i="1" dirty="0">
              <a:solidFill>
                <a:schemeClr val="accent4">
                  <a:lumMod val="20000"/>
                  <a:lumOff val="80000"/>
                </a:schemeClr>
              </a:solidFill>
            </a:endParaRPr>
          </a:p>
          <a:p>
            <a:pPr algn="just">
              <a:buFont typeface="Wingdings" pitchFamily="2" charset="2"/>
              <a:buChar char="ü"/>
            </a:pPr>
            <a:r>
              <a:rPr lang="el-GR" sz="1400" dirty="0" smtClean="0">
                <a:solidFill>
                  <a:schemeClr val="accent4">
                    <a:lumMod val="20000"/>
                    <a:lumOff val="80000"/>
                  </a:schemeClr>
                </a:solidFill>
              </a:rPr>
              <a:t>  </a:t>
            </a:r>
            <a:r>
              <a:rPr lang="el-GR" sz="1600" dirty="0" smtClean="0">
                <a:solidFill>
                  <a:schemeClr val="accent4">
                    <a:lumMod val="20000"/>
                    <a:lumOff val="80000"/>
                  </a:schemeClr>
                </a:solidFill>
              </a:rPr>
              <a:t>διατηρεί </a:t>
            </a:r>
            <a:r>
              <a:rPr lang="el-GR" sz="1600" u="sng" dirty="0">
                <a:solidFill>
                  <a:schemeClr val="accent4">
                    <a:lumMod val="20000"/>
                    <a:lumOff val="80000"/>
                  </a:schemeClr>
                </a:solidFill>
              </a:rPr>
              <a:t>λαϊκό χαρακτήρα</a:t>
            </a:r>
            <a:r>
              <a:rPr lang="el-GR" sz="1600" dirty="0">
                <a:solidFill>
                  <a:schemeClr val="accent4">
                    <a:lumMod val="20000"/>
                    <a:lumOff val="80000"/>
                  </a:schemeClr>
                </a:solidFill>
              </a:rPr>
              <a:t>. </a:t>
            </a:r>
          </a:p>
          <a:p>
            <a:pPr algn="just">
              <a:buFont typeface="Wingdings" pitchFamily="2" charset="2"/>
              <a:buChar char="ü"/>
            </a:pPr>
            <a:endParaRPr lang="el-GR" sz="1600" dirty="0">
              <a:solidFill>
                <a:schemeClr val="accent4">
                  <a:lumMod val="20000"/>
                  <a:lumOff val="80000"/>
                </a:schemeClr>
              </a:solidFill>
            </a:endParaRPr>
          </a:p>
          <a:p>
            <a:pPr algn="just">
              <a:buFont typeface="Wingdings" pitchFamily="2" charset="2"/>
              <a:buChar char="ü"/>
            </a:pPr>
            <a:r>
              <a:rPr lang="el-GR" sz="1600" dirty="0" smtClean="0">
                <a:solidFill>
                  <a:schemeClr val="accent4">
                    <a:lumMod val="20000"/>
                    <a:lumOff val="80000"/>
                  </a:schemeClr>
                </a:solidFill>
              </a:rPr>
              <a:t> </a:t>
            </a:r>
            <a:r>
              <a:rPr lang="el-GR" sz="1600" u="sng" dirty="0" smtClean="0">
                <a:solidFill>
                  <a:schemeClr val="accent4">
                    <a:lumMod val="20000"/>
                    <a:lumOff val="80000"/>
                  </a:schemeClr>
                </a:solidFill>
              </a:rPr>
              <a:t>ίδιος </a:t>
            </a:r>
            <a:r>
              <a:rPr lang="el-GR" sz="1600" u="sng" dirty="0">
                <a:solidFill>
                  <a:schemeClr val="accent4">
                    <a:lumMod val="20000"/>
                    <a:lumOff val="80000"/>
                  </a:schemeClr>
                </a:solidFill>
              </a:rPr>
              <a:t>χώρος και γιορτές </a:t>
            </a:r>
            <a:r>
              <a:rPr lang="el-GR" sz="1600" dirty="0">
                <a:solidFill>
                  <a:schemeClr val="accent4">
                    <a:lumMod val="20000"/>
                    <a:lumOff val="80000"/>
                  </a:schemeClr>
                </a:solidFill>
              </a:rPr>
              <a:t>με την Τραγωδία. </a:t>
            </a:r>
          </a:p>
          <a:p>
            <a:pPr algn="just"/>
            <a:r>
              <a:rPr lang="el-GR" sz="1400" dirty="0" smtClean="0">
                <a:solidFill>
                  <a:schemeClr val="accent4">
                    <a:lumMod val="20000"/>
                    <a:lumOff val="80000"/>
                  </a:schemeClr>
                </a:solidFill>
              </a:rPr>
              <a:t/>
            </a:r>
            <a:br>
              <a:rPr lang="el-GR" sz="1400" dirty="0" smtClean="0">
                <a:solidFill>
                  <a:schemeClr val="accent4">
                    <a:lumMod val="20000"/>
                    <a:lumOff val="80000"/>
                  </a:schemeClr>
                </a:solidFill>
              </a:rPr>
            </a:br>
            <a:r>
              <a:rPr lang="el-GR" sz="1400" dirty="0">
                <a:solidFill>
                  <a:schemeClr val="accent4">
                    <a:lumMod val="20000"/>
                    <a:lumOff val="80000"/>
                  </a:schemeClr>
                </a:solidFill>
              </a:rPr>
              <a:t>→ σχέση με το Σατυρικό Δράμα: “ Είναι πολύ πιθανό τα σημεία επαφής […], ως προς τη συμπεριφορά προσώπων και τη σύνθεση σκηνών, να ήταν πολύ περισσότερα από </a:t>
            </a:r>
            <a:r>
              <a:rPr lang="el-GR" sz="1400" dirty="0" err="1">
                <a:solidFill>
                  <a:schemeClr val="accent4">
                    <a:lumMod val="20000"/>
                    <a:lumOff val="80000"/>
                  </a:schemeClr>
                </a:solidFill>
              </a:rPr>
              <a:t>ό,τι</a:t>
            </a:r>
            <a:r>
              <a:rPr lang="el-GR" sz="1400" dirty="0">
                <a:solidFill>
                  <a:schemeClr val="accent4">
                    <a:lumMod val="20000"/>
                    <a:lumOff val="80000"/>
                  </a:schemeClr>
                </a:solidFill>
              </a:rPr>
              <a:t> μας επιτρέπει σήμερα η ελλειπτικότητα του υλικού να διαπιστώσουμε. Η διοχέτευση αυτών των στοιχείων από το ένα είδος στο άλλο ήταν αμοιβαία· ίσως να υπήρχε κοινή οφειλή σε απώτατες καταβολές. Η σύγχυση των ορίων γινόταν εντονότερη, όταν οι κωμικοί καταπιάνονταν με μυθικά θέματα.” </a:t>
            </a:r>
          </a:p>
          <a:p>
            <a:pPr algn="r"/>
            <a:r>
              <a:rPr lang="el-GR" sz="1400" dirty="0" err="1" smtClean="0">
                <a:solidFill>
                  <a:schemeClr val="accent4">
                    <a:lumMod val="20000"/>
                    <a:lumOff val="80000"/>
                  </a:schemeClr>
                </a:solidFill>
              </a:rPr>
              <a:t>Χουρμουζιάδης</a:t>
            </a:r>
            <a:r>
              <a:rPr lang="el-GR" sz="1400" dirty="0">
                <a:solidFill>
                  <a:schemeClr val="accent4">
                    <a:lumMod val="20000"/>
                    <a:lumOff val="80000"/>
                  </a:schemeClr>
                </a:solidFill>
              </a:rPr>
              <a:t>, </a:t>
            </a:r>
            <a:r>
              <a:rPr lang="el-GR" sz="1400" i="1" dirty="0">
                <a:solidFill>
                  <a:schemeClr val="accent4">
                    <a:lumMod val="20000"/>
                    <a:lumOff val="80000"/>
                  </a:schemeClr>
                </a:solidFill>
              </a:rPr>
              <a:t>Σατυρικά.</a:t>
            </a:r>
            <a:endParaRPr lang="el-GR" sz="1400" dirty="0">
              <a:solidFill>
                <a:schemeClr val="accent4">
                  <a:lumMod val="20000"/>
                  <a:lumOff val="80000"/>
                </a:schemeClr>
              </a:solidFill>
            </a:endParaRPr>
          </a:p>
          <a:p>
            <a:pPr algn="just">
              <a:buFont typeface="Wingdings" pitchFamily="2" charset="2"/>
              <a:buChar char="ü"/>
            </a:pPr>
            <a:endParaRPr lang="el-GR" sz="1400" dirty="0">
              <a:solidFill>
                <a:schemeClr val="accent4">
                  <a:lumMod val="20000"/>
                  <a:lumOff val="80000"/>
                </a:schemeClr>
              </a:solidFill>
            </a:endParaRPr>
          </a:p>
          <a:p>
            <a:pPr algn="just">
              <a:buFont typeface="Wingdings" pitchFamily="2" charset="2"/>
              <a:buChar char="ü"/>
            </a:pPr>
            <a:r>
              <a:rPr lang="el-GR" sz="1400" dirty="0" smtClean="0">
                <a:solidFill>
                  <a:schemeClr val="accent4">
                    <a:lumMod val="20000"/>
                    <a:lumOff val="80000"/>
                  </a:schemeClr>
                </a:solidFill>
              </a:rPr>
              <a:t> η </a:t>
            </a:r>
            <a:r>
              <a:rPr lang="el-GR" sz="1400" dirty="0">
                <a:solidFill>
                  <a:schemeClr val="accent4">
                    <a:lumMod val="20000"/>
                    <a:lumOff val="80000"/>
                  </a:schemeClr>
                </a:solidFill>
              </a:rPr>
              <a:t>ωρίμανση Αρχαίας κωμωδίας </a:t>
            </a:r>
            <a:r>
              <a:rPr lang="el-GR" sz="1400" b="1" dirty="0">
                <a:solidFill>
                  <a:schemeClr val="accent4">
                    <a:lumMod val="20000"/>
                    <a:lumOff val="80000"/>
                  </a:schemeClr>
                </a:solidFill>
              </a:rPr>
              <a:t>συμπίπτει με την ακμή της αθηναϊκής δημοκρατίας </a:t>
            </a:r>
            <a:r>
              <a:rPr lang="el-GR" sz="1400" dirty="0">
                <a:solidFill>
                  <a:schemeClr val="accent4">
                    <a:lumMod val="20000"/>
                    <a:lumOff val="80000"/>
                  </a:schemeClr>
                </a:solidFill>
              </a:rPr>
              <a:t>( 404 → κατάλυση αθηναϊκής δημοκρατίας και επιβολή του τυραννικού καθεστώτος των Τριάκοντα Τυράννων ).</a:t>
            </a:r>
          </a:p>
          <a:p>
            <a:pPr algn="ctr"/>
            <a:r>
              <a:rPr lang="el-GR" sz="1400" dirty="0" smtClean="0">
                <a:solidFill>
                  <a:schemeClr val="accent4">
                    <a:lumMod val="20000"/>
                    <a:lumOff val="80000"/>
                  </a:schemeClr>
                </a:solidFill>
              </a:rPr>
              <a:t/>
            </a:r>
            <a:br>
              <a:rPr lang="el-GR" sz="1400" dirty="0" smtClean="0">
                <a:solidFill>
                  <a:schemeClr val="accent4">
                    <a:lumMod val="20000"/>
                    <a:lumOff val="80000"/>
                  </a:schemeClr>
                </a:solidFill>
              </a:rPr>
            </a:br>
            <a:r>
              <a:rPr lang="el-GR" i="1" dirty="0" smtClean="0">
                <a:solidFill>
                  <a:schemeClr val="accent4">
                    <a:lumMod val="20000"/>
                    <a:lumOff val="80000"/>
                  </a:schemeClr>
                </a:solidFill>
              </a:rPr>
              <a:t>Χαρακτηριστικά </a:t>
            </a:r>
            <a:r>
              <a:rPr lang="el-GR" i="1" dirty="0">
                <a:solidFill>
                  <a:schemeClr val="accent4">
                    <a:lumMod val="20000"/>
                    <a:lumOff val="80000"/>
                  </a:schemeClr>
                </a:solidFill>
              </a:rPr>
              <a:t>γνωρίσματα Αρχαίας κωμωδίας</a:t>
            </a:r>
            <a:r>
              <a:rPr lang="el-GR" dirty="0">
                <a:solidFill>
                  <a:schemeClr val="accent4">
                    <a:lumMod val="20000"/>
                    <a:lumOff val="80000"/>
                  </a:schemeClr>
                </a:solidFill>
              </a:rPr>
              <a:t> </a:t>
            </a:r>
          </a:p>
          <a:p>
            <a:pPr algn="just"/>
            <a:r>
              <a:rPr lang="el-GR" sz="1400" dirty="0" smtClean="0">
                <a:solidFill>
                  <a:schemeClr val="accent4">
                    <a:lumMod val="20000"/>
                    <a:lumOff val="80000"/>
                  </a:schemeClr>
                </a:solidFill>
              </a:rPr>
              <a:t/>
            </a:r>
            <a:br>
              <a:rPr lang="el-GR" sz="1400" dirty="0" smtClean="0">
                <a:solidFill>
                  <a:schemeClr val="accent4">
                    <a:lumMod val="20000"/>
                    <a:lumOff val="80000"/>
                  </a:schemeClr>
                </a:solidFill>
              </a:rPr>
            </a:br>
            <a:r>
              <a:rPr lang="el-GR" sz="1600" b="1" i="1" dirty="0">
                <a:solidFill>
                  <a:schemeClr val="accent4">
                    <a:lumMod val="20000"/>
                    <a:lumOff val="80000"/>
                  </a:schemeClr>
                </a:solidFill>
              </a:rPr>
              <a:t>πολιτικός χαρακτήρας</a:t>
            </a:r>
            <a:r>
              <a:rPr lang="el-GR" sz="1600" dirty="0">
                <a:solidFill>
                  <a:schemeClr val="accent4">
                    <a:lumMod val="20000"/>
                    <a:lumOff val="80000"/>
                  </a:schemeClr>
                </a:solidFill>
              </a:rPr>
              <a:t> → πραγματεύεται θέματα της επικαιρότητας! </a:t>
            </a:r>
          </a:p>
          <a:p>
            <a:pPr algn="just"/>
            <a:r>
              <a:rPr lang="el-GR" sz="1400" dirty="0" smtClean="0">
                <a:solidFill>
                  <a:schemeClr val="accent4">
                    <a:lumMod val="20000"/>
                    <a:lumOff val="80000"/>
                  </a:schemeClr>
                </a:solidFill>
              </a:rPr>
              <a:t/>
            </a:r>
            <a:br>
              <a:rPr lang="el-GR" sz="1400" dirty="0" smtClean="0">
                <a:solidFill>
                  <a:schemeClr val="accent4">
                    <a:lumMod val="20000"/>
                    <a:lumOff val="80000"/>
                  </a:schemeClr>
                </a:solidFill>
              </a:rPr>
            </a:br>
            <a:r>
              <a:rPr lang="el-GR" sz="1600" b="1" i="1" dirty="0">
                <a:solidFill>
                  <a:schemeClr val="accent4">
                    <a:lumMod val="20000"/>
                    <a:lumOff val="80000"/>
                  </a:schemeClr>
                </a:solidFill>
              </a:rPr>
              <a:t>παρρησία</a:t>
            </a:r>
            <a:r>
              <a:rPr lang="el-GR" sz="1400" dirty="0">
                <a:solidFill>
                  <a:schemeClr val="accent4">
                    <a:lumMod val="20000"/>
                    <a:lumOff val="80000"/>
                  </a:schemeClr>
                </a:solidFill>
              </a:rPr>
              <a:t> → ο ποιητής έχει το δικαίωμα ελεύθερης έκφρασης της γνώμης του χωρίς να υπάρχει ο κίνδυνος να τον καταγγείλουν τα πρόσωπα που διακωμωδεί → </a:t>
            </a:r>
            <a:r>
              <a:rPr lang="el-GR" sz="1400" u="sng" dirty="0">
                <a:solidFill>
                  <a:schemeClr val="accent4">
                    <a:lumMod val="20000"/>
                    <a:lumOff val="80000"/>
                  </a:schemeClr>
                </a:solidFill>
              </a:rPr>
              <a:t>τον προστατεύει ο ιερός νόμος του Διονύσου</a:t>
            </a:r>
            <a:r>
              <a:rPr lang="el-GR" sz="1400" dirty="0">
                <a:solidFill>
                  <a:schemeClr val="accent4">
                    <a:lumMod val="20000"/>
                    <a:lumOff val="80000"/>
                  </a:schemeClr>
                </a:solidFill>
              </a:rPr>
              <a:t>.</a:t>
            </a:r>
          </a:p>
          <a:p>
            <a:pPr algn="just"/>
            <a:r>
              <a:rPr lang="el-GR" sz="1400" dirty="0" smtClean="0">
                <a:solidFill>
                  <a:schemeClr val="accent4">
                    <a:lumMod val="20000"/>
                    <a:lumOff val="80000"/>
                  </a:schemeClr>
                </a:solidFill>
              </a:rPr>
              <a:t/>
            </a:r>
            <a:br>
              <a:rPr lang="el-GR" sz="1400" dirty="0" smtClean="0">
                <a:solidFill>
                  <a:schemeClr val="accent4">
                    <a:lumMod val="20000"/>
                    <a:lumOff val="80000"/>
                  </a:schemeClr>
                </a:solidFill>
              </a:rPr>
            </a:br>
            <a:r>
              <a:rPr lang="el-GR" sz="1400" dirty="0">
                <a:solidFill>
                  <a:schemeClr val="accent4">
                    <a:lumMod val="20000"/>
                    <a:lumOff val="80000"/>
                  </a:schemeClr>
                </a:solidFill>
              </a:rPr>
              <a:t>Στόχος της ήταν </a:t>
            </a:r>
            <a:r>
              <a:rPr lang="el-GR" sz="1400" b="1" dirty="0">
                <a:solidFill>
                  <a:schemeClr val="accent4">
                    <a:lumMod val="20000"/>
                    <a:lumOff val="80000"/>
                  </a:schemeClr>
                </a:solidFill>
              </a:rPr>
              <a:t>αρχικά να τέρψει το ακροατήριο</a:t>
            </a:r>
            <a:r>
              <a:rPr lang="el-GR" sz="1400" dirty="0">
                <a:solidFill>
                  <a:schemeClr val="accent4">
                    <a:lumMod val="20000"/>
                    <a:lumOff val="80000"/>
                  </a:schemeClr>
                </a:solidFill>
              </a:rPr>
              <a:t>. </a:t>
            </a:r>
            <a:r>
              <a:rPr lang="el-GR" sz="1400" u="sng" dirty="0">
                <a:solidFill>
                  <a:schemeClr val="accent4">
                    <a:lumMod val="20000"/>
                    <a:lumOff val="80000"/>
                  </a:schemeClr>
                </a:solidFill>
              </a:rPr>
              <a:t>Στη συνέχεια αποκτά και πολιτική χροιά </a:t>
            </a:r>
            <a:r>
              <a:rPr lang="el-GR" sz="1400" dirty="0">
                <a:solidFill>
                  <a:schemeClr val="accent4">
                    <a:lumMod val="20000"/>
                    <a:lumOff val="80000"/>
                  </a:schemeClr>
                </a:solidFill>
              </a:rPr>
              <a:t>→ ασκεί οξύτατη κριτική σε ζητήματα που αφορούν στην πολιτειακή οργάνωση, τους θεσμούς και αυτούς που τους διαχειρίζονται. Αποσκοπεί στη βελτίωση των κακώς κειμένων της αθηναϊκής πολιτείας.</a:t>
            </a:r>
          </a:p>
          <a:p>
            <a:pPr algn="just"/>
            <a:r>
              <a:rPr lang="el-GR" sz="1400" dirty="0" smtClean="0">
                <a:solidFill>
                  <a:schemeClr val="accent4">
                    <a:lumMod val="20000"/>
                    <a:lumOff val="80000"/>
                  </a:schemeClr>
                </a:solidFill>
              </a:rPr>
              <a:t/>
            </a:r>
            <a:br>
              <a:rPr lang="el-GR" sz="1400" dirty="0" smtClean="0">
                <a:solidFill>
                  <a:schemeClr val="accent4">
                    <a:lumMod val="20000"/>
                    <a:lumOff val="80000"/>
                  </a:schemeClr>
                </a:solidFill>
              </a:rPr>
            </a:br>
            <a:r>
              <a:rPr lang="el-GR" sz="1400" dirty="0">
                <a:solidFill>
                  <a:schemeClr val="accent4">
                    <a:lumMod val="20000"/>
                    <a:lumOff val="80000"/>
                  </a:schemeClr>
                </a:solidFill>
              </a:rPr>
              <a:t>Γλώσσα → Αττική διάλεκτος.</a:t>
            </a:r>
          </a:p>
          <a:p>
            <a:pPr algn="just"/>
            <a:r>
              <a:rPr lang="el-GR" sz="1400" dirty="0" smtClean="0">
                <a:solidFill>
                  <a:schemeClr val="accent4">
                    <a:lumMod val="20000"/>
                    <a:lumOff val="80000"/>
                  </a:schemeClr>
                </a:solidFill>
              </a:rPr>
              <a:t/>
            </a:r>
            <a:br>
              <a:rPr lang="el-GR" sz="1400" dirty="0" smtClean="0">
                <a:solidFill>
                  <a:schemeClr val="accent4">
                    <a:lumMod val="20000"/>
                    <a:lumOff val="80000"/>
                  </a:schemeClr>
                </a:solidFill>
              </a:rPr>
            </a:br>
            <a:r>
              <a:rPr lang="el-GR" sz="1400" dirty="0">
                <a:solidFill>
                  <a:schemeClr val="accent4">
                    <a:lumMod val="20000"/>
                    <a:lumOff val="80000"/>
                  </a:schemeClr>
                </a:solidFill>
              </a:rPr>
              <a:t>Χορός → </a:t>
            </a:r>
            <a:r>
              <a:rPr lang="el-GR" sz="1600" b="1" dirty="0">
                <a:solidFill>
                  <a:schemeClr val="accent4">
                    <a:lumMod val="20000"/>
                    <a:lumOff val="80000"/>
                  </a:schemeClr>
                </a:solidFill>
              </a:rPr>
              <a:t>απαρτίζεται από 24 μέλη </a:t>
            </a:r>
            <a:r>
              <a:rPr lang="el-GR" sz="1400" dirty="0">
                <a:solidFill>
                  <a:schemeClr val="accent4">
                    <a:lumMod val="20000"/>
                    <a:lumOff val="80000"/>
                  </a:schemeClr>
                </a:solidFill>
              </a:rPr>
              <a:t>με χαρακτηριστική ανομοιογένεια. Άλλοτε είναι ντυμένοι σφήκες, άλλοτε βάτραχοι κλπ.</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lgn="ctr"/>
            <a:r>
              <a:rPr lang="el-GR" sz="3200" i="1" dirty="0" smtClean="0"/>
              <a:t>Θεματολογία της Αρχαίας κωμωδίας</a:t>
            </a:r>
            <a:endParaRPr lang="el-GR" sz="3200" dirty="0"/>
          </a:p>
        </p:txBody>
      </p:sp>
      <p:sp>
        <p:nvSpPr>
          <p:cNvPr id="4" name="3 - Ορθογώνιο"/>
          <p:cNvSpPr/>
          <p:nvPr/>
        </p:nvSpPr>
        <p:spPr>
          <a:xfrm>
            <a:off x="755576" y="1582341"/>
            <a:ext cx="8064896" cy="2585323"/>
          </a:xfrm>
          <a:prstGeom prst="rect">
            <a:avLst/>
          </a:prstGeom>
        </p:spPr>
        <p:txBody>
          <a:bodyPr wrap="square">
            <a:spAutoFit/>
          </a:bodyPr>
          <a:lstStyle/>
          <a:p>
            <a:pPr algn="just">
              <a:buFont typeface="Courier New" pitchFamily="49" charset="0"/>
              <a:buChar char="o"/>
            </a:pPr>
            <a:r>
              <a:rPr lang="el-GR" dirty="0" smtClean="0">
                <a:solidFill>
                  <a:schemeClr val="tx2"/>
                </a:solidFill>
              </a:rPr>
              <a:t> Πολιτική</a:t>
            </a:r>
            <a:r>
              <a:rPr lang="el-GR" dirty="0">
                <a:solidFill>
                  <a:schemeClr val="tx2"/>
                </a:solidFill>
              </a:rPr>
              <a:t>, κοινωνία, Παιδεία, οικογένεια , πατριαρχική δομή αθηναϊκής κοινωνίας.</a:t>
            </a:r>
          </a:p>
          <a:p>
            <a:pPr algn="just">
              <a:buFont typeface="Courier New" pitchFamily="49" charset="0"/>
              <a:buChar char="o"/>
            </a:pPr>
            <a:endParaRPr lang="el-GR" dirty="0">
              <a:solidFill>
                <a:schemeClr val="tx2"/>
              </a:solidFill>
            </a:endParaRPr>
          </a:p>
          <a:p>
            <a:pPr algn="just">
              <a:buFont typeface="Courier New" pitchFamily="49" charset="0"/>
              <a:buChar char="o"/>
            </a:pPr>
            <a:r>
              <a:rPr lang="el-GR" dirty="0" smtClean="0">
                <a:solidFill>
                  <a:schemeClr val="tx2"/>
                </a:solidFill>
              </a:rPr>
              <a:t> Άλλοτε </a:t>
            </a:r>
            <a:r>
              <a:rPr lang="el-GR" dirty="0">
                <a:solidFill>
                  <a:schemeClr val="tx2"/>
                </a:solidFill>
              </a:rPr>
              <a:t>ρεαλιστική, άλλοτε ουτοπική → φανταστικές πολιτείες στα σύννεφα ( </a:t>
            </a:r>
            <a:r>
              <a:rPr lang="el-GR" i="1" dirty="0">
                <a:solidFill>
                  <a:schemeClr val="tx2"/>
                </a:solidFill>
              </a:rPr>
              <a:t>Όρνιθες</a:t>
            </a:r>
            <a:r>
              <a:rPr lang="el-GR" dirty="0">
                <a:solidFill>
                  <a:schemeClr val="tx2"/>
                </a:solidFill>
              </a:rPr>
              <a:t> ), σύναψη ιδιωτικών συμφωνιών ειρήνης ( </a:t>
            </a:r>
            <a:r>
              <a:rPr lang="el-GR" dirty="0" err="1">
                <a:solidFill>
                  <a:schemeClr val="tx2"/>
                </a:solidFill>
              </a:rPr>
              <a:t>Ἀχαρνῆς</a:t>
            </a:r>
            <a:r>
              <a:rPr lang="el-GR" dirty="0">
                <a:solidFill>
                  <a:schemeClr val="tx2"/>
                </a:solidFill>
              </a:rPr>
              <a:t> ) και ανάληψη ηνίων της πόλης από τις γυναίκες. </a:t>
            </a:r>
          </a:p>
          <a:p>
            <a:pPr algn="just">
              <a:buFont typeface="Courier New" pitchFamily="49" charset="0"/>
              <a:buChar char="o"/>
            </a:pPr>
            <a:endParaRPr lang="el-GR" dirty="0">
              <a:solidFill>
                <a:schemeClr val="tx2"/>
              </a:solidFill>
            </a:endParaRPr>
          </a:p>
          <a:p>
            <a:pPr algn="just">
              <a:buFont typeface="Courier New" pitchFamily="49" charset="0"/>
              <a:buChar char="o"/>
            </a:pPr>
            <a:r>
              <a:rPr lang="el-GR" dirty="0" smtClean="0">
                <a:solidFill>
                  <a:schemeClr val="tx2"/>
                </a:solidFill>
              </a:rPr>
              <a:t> </a:t>
            </a:r>
            <a:r>
              <a:rPr lang="el-GR" dirty="0" err="1" smtClean="0">
                <a:solidFill>
                  <a:schemeClr val="tx2"/>
                </a:solidFill>
              </a:rPr>
              <a:t>Αφορμάται</a:t>
            </a:r>
            <a:r>
              <a:rPr lang="el-GR" dirty="0" smtClean="0">
                <a:solidFill>
                  <a:schemeClr val="tx2"/>
                </a:solidFill>
              </a:rPr>
              <a:t> </a:t>
            </a:r>
            <a:r>
              <a:rPr lang="el-GR" dirty="0">
                <a:solidFill>
                  <a:schemeClr val="tx2"/>
                </a:solidFill>
              </a:rPr>
              <a:t>από ιστορικά γεγονότα, άλλοτε εμπλέκει στην υπόθεση ιστορικά υπαρκτά πρόσωπα και άλλοτε ήρωες και θεούς. Ενίοτε παρωδεί τραγωδίες!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748464" cy="836712"/>
          </a:xfrm>
        </p:spPr>
        <p:txBody>
          <a:bodyPr/>
          <a:lstStyle/>
          <a:p>
            <a:pPr algn="ctr"/>
            <a:r>
              <a:rPr lang="el-GR" sz="2400" i="1" dirty="0" smtClean="0"/>
              <a:t>Δομή Αρχαίας κωμωδίας</a:t>
            </a:r>
            <a:endParaRPr lang="el-GR" sz="2400" dirty="0"/>
          </a:p>
        </p:txBody>
      </p:sp>
      <p:sp>
        <p:nvSpPr>
          <p:cNvPr id="3" name="2 - Ορθογώνιο"/>
          <p:cNvSpPr/>
          <p:nvPr/>
        </p:nvSpPr>
        <p:spPr>
          <a:xfrm>
            <a:off x="467544" y="476672"/>
            <a:ext cx="8676456" cy="6432530"/>
          </a:xfrm>
          <a:prstGeom prst="rect">
            <a:avLst/>
          </a:prstGeom>
        </p:spPr>
        <p:txBody>
          <a:bodyPr wrap="square">
            <a:spAutoFit/>
          </a:bodyPr>
          <a:lstStyle/>
          <a:p>
            <a:pPr algn="ctr"/>
            <a:r>
              <a:rPr lang="el-GR" sz="1600" b="1" dirty="0">
                <a:solidFill>
                  <a:schemeClr val="tx2"/>
                </a:solidFill>
              </a:rPr>
              <a:t>Πρόλογος: </a:t>
            </a:r>
          </a:p>
          <a:p>
            <a:pPr algn="just"/>
            <a:endParaRPr lang="el-GR" sz="1600" dirty="0" smtClean="0"/>
          </a:p>
          <a:p>
            <a:pPr algn="just"/>
            <a:r>
              <a:rPr lang="el-GR" sz="1600" u="sng" dirty="0" smtClean="0">
                <a:solidFill>
                  <a:schemeClr val="tx2"/>
                </a:solidFill>
              </a:rPr>
              <a:t>Σκοπός</a:t>
            </a:r>
            <a:r>
              <a:rPr lang="el-GR" sz="1600" dirty="0" smtClean="0">
                <a:solidFill>
                  <a:schemeClr val="tx2"/>
                </a:solidFill>
              </a:rPr>
              <a:t> </a:t>
            </a:r>
            <a:r>
              <a:rPr lang="el-GR" sz="1600" dirty="0">
                <a:solidFill>
                  <a:schemeClr val="tx2"/>
                </a:solidFill>
              </a:rPr>
              <a:t>→ 1) να κεντρίσει το ενδιαφέρον του κοινού ώστε να σταματήσει τις συζητήσεις και να επικεντρωθεί στην παράσταση. 2) να </a:t>
            </a:r>
            <a:r>
              <a:rPr lang="el-GR" sz="1600" dirty="0" err="1">
                <a:solidFill>
                  <a:schemeClr val="tx2"/>
                </a:solidFill>
              </a:rPr>
              <a:t>εισάξει</a:t>
            </a:r>
            <a:r>
              <a:rPr lang="el-GR" sz="1600" dirty="0">
                <a:solidFill>
                  <a:schemeClr val="tx2"/>
                </a:solidFill>
              </a:rPr>
              <a:t> τον θεατή στην υπόθεση ( </a:t>
            </a:r>
            <a:r>
              <a:rPr lang="el-GR" sz="1600" dirty="0" err="1">
                <a:solidFill>
                  <a:schemeClr val="tx2"/>
                </a:solidFill>
              </a:rPr>
              <a:t>ἵνα</a:t>
            </a:r>
            <a:r>
              <a:rPr lang="el-GR" sz="1600" dirty="0">
                <a:solidFill>
                  <a:schemeClr val="tx2"/>
                </a:solidFill>
              </a:rPr>
              <a:t> </a:t>
            </a:r>
            <a:r>
              <a:rPr lang="el-GR" sz="1600" dirty="0" err="1">
                <a:solidFill>
                  <a:schemeClr val="tx2"/>
                </a:solidFill>
              </a:rPr>
              <a:t>προειδῶσι</a:t>
            </a:r>
            <a:r>
              <a:rPr lang="el-GR" sz="1600" dirty="0">
                <a:solidFill>
                  <a:schemeClr val="tx2"/>
                </a:solidFill>
              </a:rPr>
              <a:t> </a:t>
            </a:r>
            <a:r>
              <a:rPr lang="el-GR" sz="1600" dirty="0" err="1">
                <a:solidFill>
                  <a:schemeClr val="tx2"/>
                </a:solidFill>
              </a:rPr>
              <a:t>περὶ</a:t>
            </a:r>
            <a:r>
              <a:rPr lang="el-GR" sz="1600" dirty="0">
                <a:solidFill>
                  <a:schemeClr val="tx2"/>
                </a:solidFill>
              </a:rPr>
              <a:t> </a:t>
            </a:r>
            <a:r>
              <a:rPr lang="el-GR" sz="1600" dirty="0" err="1">
                <a:solidFill>
                  <a:schemeClr val="tx2"/>
                </a:solidFill>
              </a:rPr>
              <a:t>οὗ</a:t>
            </a:r>
            <a:r>
              <a:rPr lang="el-GR" sz="1600" dirty="0">
                <a:solidFill>
                  <a:schemeClr val="tx2"/>
                </a:solidFill>
              </a:rPr>
              <a:t> ὁ λόγος </a:t>
            </a:r>
            <a:r>
              <a:rPr lang="el-GR" sz="1600" dirty="0" err="1">
                <a:solidFill>
                  <a:schemeClr val="tx2"/>
                </a:solidFill>
              </a:rPr>
              <a:t>καὶ</a:t>
            </a:r>
            <a:r>
              <a:rPr lang="el-GR" sz="1600" dirty="0">
                <a:solidFill>
                  <a:schemeClr val="tx2"/>
                </a:solidFill>
              </a:rPr>
              <a:t> </a:t>
            </a:r>
            <a:r>
              <a:rPr lang="el-GR" sz="1600" dirty="0" err="1">
                <a:solidFill>
                  <a:schemeClr val="tx2"/>
                </a:solidFill>
              </a:rPr>
              <a:t>μὴ</a:t>
            </a:r>
            <a:r>
              <a:rPr lang="el-GR" sz="1600" dirty="0">
                <a:solidFill>
                  <a:schemeClr val="tx2"/>
                </a:solidFill>
              </a:rPr>
              <a:t> </a:t>
            </a:r>
            <a:r>
              <a:rPr lang="el-GR" sz="1600" dirty="0" err="1">
                <a:solidFill>
                  <a:schemeClr val="tx2"/>
                </a:solidFill>
              </a:rPr>
              <a:t>κρέμηται</a:t>
            </a:r>
            <a:r>
              <a:rPr lang="el-GR" sz="1600" dirty="0">
                <a:solidFill>
                  <a:schemeClr val="tx2"/>
                </a:solidFill>
              </a:rPr>
              <a:t> ἡ διάνοια (</a:t>
            </a:r>
            <a:r>
              <a:rPr lang="el-GR" sz="1600" dirty="0" err="1">
                <a:solidFill>
                  <a:schemeClr val="tx2"/>
                </a:solidFill>
              </a:rPr>
              <a:t>Αριστοτ</a:t>
            </a:r>
            <a:r>
              <a:rPr lang="el-GR" sz="1600" dirty="0">
                <a:solidFill>
                  <a:schemeClr val="tx2"/>
                </a:solidFill>
              </a:rPr>
              <a:t>. Ρητορ. 1415a).</a:t>
            </a:r>
          </a:p>
          <a:p>
            <a:pPr algn="just"/>
            <a:r>
              <a:rPr lang="el-GR" sz="1600" dirty="0" smtClean="0">
                <a:solidFill>
                  <a:schemeClr val="tx2"/>
                </a:solidFill>
              </a:rPr>
              <a:t/>
            </a:r>
            <a:br>
              <a:rPr lang="el-GR" sz="1600" dirty="0" smtClean="0">
                <a:solidFill>
                  <a:schemeClr val="tx2"/>
                </a:solidFill>
              </a:rPr>
            </a:br>
            <a:r>
              <a:rPr lang="el-GR" sz="1600" u="sng" dirty="0">
                <a:solidFill>
                  <a:schemeClr val="tx2"/>
                </a:solidFill>
              </a:rPr>
              <a:t>Ενδεικτικά</a:t>
            </a:r>
            <a:r>
              <a:rPr lang="el-GR" sz="1600" dirty="0">
                <a:solidFill>
                  <a:schemeClr val="tx2"/>
                </a:solidFill>
              </a:rPr>
              <a:t>: στον Πρόλογο της </a:t>
            </a:r>
            <a:r>
              <a:rPr lang="el-GR" sz="1600" i="1" dirty="0">
                <a:solidFill>
                  <a:schemeClr val="tx2"/>
                </a:solidFill>
              </a:rPr>
              <a:t>Ειρήνης</a:t>
            </a:r>
            <a:r>
              <a:rPr lang="el-GR" sz="1600" dirty="0">
                <a:solidFill>
                  <a:schemeClr val="tx2"/>
                </a:solidFill>
              </a:rPr>
              <a:t> δύο δούλοι ταΐζουν το κοπροφάγο σκαθάρι, ενώ στον Πρόλογο των </a:t>
            </a:r>
            <a:r>
              <a:rPr lang="el-GR" sz="1600" i="1" dirty="0">
                <a:solidFill>
                  <a:schemeClr val="tx2"/>
                </a:solidFill>
              </a:rPr>
              <a:t>Ορνίθων </a:t>
            </a:r>
            <a:r>
              <a:rPr lang="el-GR" sz="1600" dirty="0">
                <a:solidFill>
                  <a:schemeClr val="tx2"/>
                </a:solidFill>
              </a:rPr>
              <a:t>δύο Αθηναίοι τριγυρνούν σε βραχώδη μέρη έχοντας ο καθένας τους ένα πτηνό για οδηγό. </a:t>
            </a:r>
          </a:p>
          <a:p>
            <a:pPr algn="just"/>
            <a:r>
              <a:rPr lang="el-GR" sz="1600" dirty="0" smtClean="0">
                <a:solidFill>
                  <a:schemeClr val="tx2"/>
                </a:solidFill>
              </a:rPr>
              <a:t/>
            </a:r>
            <a:br>
              <a:rPr lang="el-GR" sz="1600" dirty="0" smtClean="0">
                <a:solidFill>
                  <a:schemeClr val="tx2"/>
                </a:solidFill>
              </a:rPr>
            </a:br>
            <a:r>
              <a:rPr lang="el-GR" sz="1600" u="sng" dirty="0">
                <a:solidFill>
                  <a:schemeClr val="tx2"/>
                </a:solidFill>
              </a:rPr>
              <a:t>Τι αντίκριζαν οι θεατές στον Πρόλογο </a:t>
            </a:r>
            <a:r>
              <a:rPr lang="el-GR" sz="1600" dirty="0">
                <a:solidFill>
                  <a:schemeClr val="tx2"/>
                </a:solidFill>
              </a:rPr>
              <a:t>→ σκηνικό στημένο από δούλους και στη συνέχεια ένας ή δύο υποκριτές να προχωρούν στο προσκήνιο απαγγέλλοντας τους πρώτους στίχους του </a:t>
            </a:r>
            <a:r>
              <a:rPr lang="el-GR" sz="1600" i="1" dirty="0">
                <a:solidFill>
                  <a:schemeClr val="tx2"/>
                </a:solidFill>
              </a:rPr>
              <a:t>Προλόγου</a:t>
            </a:r>
            <a:r>
              <a:rPr lang="el-GR" sz="1600" dirty="0">
                <a:solidFill>
                  <a:schemeClr val="tx2"/>
                </a:solidFill>
              </a:rPr>
              <a:t>.</a:t>
            </a:r>
          </a:p>
          <a:p>
            <a:pPr algn="just"/>
            <a:endParaRPr lang="el-GR" sz="1600" dirty="0">
              <a:solidFill>
                <a:schemeClr val="tx2"/>
              </a:solidFill>
            </a:endParaRPr>
          </a:p>
          <a:p>
            <a:pPr algn="just"/>
            <a:r>
              <a:rPr lang="el-GR" sz="1600" u="sng" dirty="0" smtClean="0">
                <a:solidFill>
                  <a:schemeClr val="tx2"/>
                </a:solidFill>
              </a:rPr>
              <a:t>Η</a:t>
            </a:r>
            <a:r>
              <a:rPr lang="el-GR" sz="1600" u="sng" dirty="0">
                <a:solidFill>
                  <a:schemeClr val="tx2"/>
                </a:solidFill>
              </a:rPr>
              <a:t> </a:t>
            </a:r>
            <a:r>
              <a:rPr lang="el-GR" sz="1600" b="1" u="sng" dirty="0">
                <a:solidFill>
                  <a:schemeClr val="tx2"/>
                </a:solidFill>
              </a:rPr>
              <a:t>έμμεση</a:t>
            </a:r>
            <a:r>
              <a:rPr lang="el-GR" sz="1600" u="sng" dirty="0">
                <a:solidFill>
                  <a:schemeClr val="tx2"/>
                </a:solidFill>
              </a:rPr>
              <a:t> κατατόπιση </a:t>
            </a:r>
            <a:r>
              <a:rPr lang="el-GR" sz="1600" dirty="0">
                <a:solidFill>
                  <a:schemeClr val="tx2"/>
                </a:solidFill>
              </a:rPr>
              <a:t>του κοινού και η εισαγωγή στην υπόθεση γίνεται είτε μέσω του μονολόγου ενός υποκριτή ( </a:t>
            </a:r>
            <a:r>
              <a:rPr lang="el-GR" sz="1400" dirty="0">
                <a:solidFill>
                  <a:schemeClr val="tx2"/>
                </a:solidFill>
              </a:rPr>
              <a:t>στους  </a:t>
            </a:r>
            <a:r>
              <a:rPr lang="el-GR" sz="1400" i="1" dirty="0" err="1">
                <a:solidFill>
                  <a:schemeClr val="tx2"/>
                </a:solidFill>
              </a:rPr>
              <a:t>Ἀχαρνῆς</a:t>
            </a:r>
            <a:r>
              <a:rPr lang="el-GR" sz="1400" dirty="0">
                <a:solidFill>
                  <a:schemeClr val="tx2"/>
                </a:solidFill>
              </a:rPr>
              <a:t> με τον μονόλογο του </a:t>
            </a:r>
            <a:r>
              <a:rPr lang="el-GR" sz="1400" dirty="0" err="1" smtClean="0">
                <a:solidFill>
                  <a:schemeClr val="tx2"/>
                </a:solidFill>
              </a:rPr>
              <a:t>Δικαιόπολι</a:t>
            </a:r>
            <a:r>
              <a:rPr lang="el-GR" sz="1400" dirty="0" smtClean="0">
                <a:solidFill>
                  <a:schemeClr val="tx2"/>
                </a:solidFill>
              </a:rPr>
              <a:t>, </a:t>
            </a:r>
            <a:r>
              <a:rPr lang="el-GR" sz="1400" dirty="0">
                <a:solidFill>
                  <a:schemeClr val="tx2"/>
                </a:solidFill>
              </a:rPr>
              <a:t>που περιμένει </a:t>
            </a:r>
            <a:r>
              <a:rPr lang="el-GR" sz="1400" dirty="0" err="1">
                <a:solidFill>
                  <a:schemeClr val="tx2"/>
                </a:solidFill>
              </a:rPr>
              <a:t>ν᾽</a:t>
            </a:r>
            <a:r>
              <a:rPr lang="el-GR" sz="1400" dirty="0">
                <a:solidFill>
                  <a:schemeClr val="tx2"/>
                </a:solidFill>
              </a:rPr>
              <a:t> αρχίσει η εκκλησία του Δήμου, στις </a:t>
            </a:r>
            <a:r>
              <a:rPr lang="el-GR" sz="1400" i="1" dirty="0">
                <a:solidFill>
                  <a:schemeClr val="tx2"/>
                </a:solidFill>
              </a:rPr>
              <a:t>Νεφέλες</a:t>
            </a:r>
            <a:r>
              <a:rPr lang="el-GR" sz="1400" dirty="0">
                <a:solidFill>
                  <a:schemeClr val="tx2"/>
                </a:solidFill>
              </a:rPr>
              <a:t> με το μονόλογο του </a:t>
            </a:r>
            <a:r>
              <a:rPr lang="el-GR" sz="1400" dirty="0" err="1">
                <a:solidFill>
                  <a:schemeClr val="tx2"/>
                </a:solidFill>
              </a:rPr>
              <a:t>Στρεψιάδη</a:t>
            </a:r>
            <a:r>
              <a:rPr lang="el-GR" sz="1400" dirty="0">
                <a:solidFill>
                  <a:schemeClr val="tx2"/>
                </a:solidFill>
              </a:rPr>
              <a:t>, που μόλις ξύπνησε, στις </a:t>
            </a:r>
            <a:r>
              <a:rPr lang="el-GR" sz="1400" i="1" dirty="0" err="1">
                <a:solidFill>
                  <a:schemeClr val="tx2"/>
                </a:solidFill>
              </a:rPr>
              <a:t>Εκκλησιάζουσες</a:t>
            </a:r>
            <a:r>
              <a:rPr lang="el-GR" sz="1400" dirty="0">
                <a:solidFill>
                  <a:schemeClr val="tx2"/>
                </a:solidFill>
              </a:rPr>
              <a:t> με το μονόλογο της Πραξαγόρας, που περιμένει τις υπόλοιπες συνωμότριες </a:t>
            </a:r>
            <a:r>
              <a:rPr lang="el-GR" sz="1600" dirty="0">
                <a:solidFill>
                  <a:schemeClr val="tx2"/>
                </a:solidFill>
              </a:rPr>
              <a:t>) είτε μέσω του διαλόγου δύο υποκριτών (</a:t>
            </a:r>
            <a:r>
              <a:rPr lang="el-GR" sz="1600" b="1" dirty="0">
                <a:solidFill>
                  <a:schemeClr val="tx2"/>
                </a:solidFill>
              </a:rPr>
              <a:t> </a:t>
            </a:r>
            <a:r>
              <a:rPr lang="el-GR" sz="1400" dirty="0">
                <a:solidFill>
                  <a:schemeClr val="tx2"/>
                </a:solidFill>
              </a:rPr>
              <a:t>στη </a:t>
            </a:r>
            <a:r>
              <a:rPr lang="el-GR" sz="1400" i="1" dirty="0" err="1">
                <a:solidFill>
                  <a:schemeClr val="tx2"/>
                </a:solidFill>
              </a:rPr>
              <a:t>Λυσιστράτη</a:t>
            </a:r>
            <a:r>
              <a:rPr lang="el-GR" sz="1400" dirty="0">
                <a:solidFill>
                  <a:schemeClr val="tx2"/>
                </a:solidFill>
              </a:rPr>
              <a:t> η έμμεση κατατόπιση γίνεται με το διάλογο ανάμεσα στην πρωταγωνίστρια και την </a:t>
            </a:r>
            <a:r>
              <a:rPr lang="el-GR" sz="1400" dirty="0" err="1">
                <a:solidFill>
                  <a:schemeClr val="tx2"/>
                </a:solidFill>
              </a:rPr>
              <a:t>Καλονίκη</a:t>
            </a:r>
            <a:r>
              <a:rPr lang="el-GR" sz="1400" dirty="0">
                <a:solidFill>
                  <a:schemeClr val="tx2"/>
                </a:solidFill>
              </a:rPr>
              <a:t> που κουβεντιάζουν περιμένοντας τις άλλες γυναίκες, στις </a:t>
            </a:r>
            <a:r>
              <a:rPr lang="el-GR" sz="1400" i="1" dirty="0" err="1">
                <a:solidFill>
                  <a:schemeClr val="tx2"/>
                </a:solidFill>
              </a:rPr>
              <a:t>Θεσμοφοριάζουσες</a:t>
            </a:r>
            <a:r>
              <a:rPr lang="el-GR" sz="1400" dirty="0">
                <a:solidFill>
                  <a:schemeClr val="tx2"/>
                </a:solidFill>
              </a:rPr>
              <a:t> με το διάλογο ανάμεσα στον Ευριπίδη και το συγγενή του περιμένοντας τον </a:t>
            </a:r>
            <a:r>
              <a:rPr lang="el-GR" sz="1400" dirty="0" smtClean="0">
                <a:solidFill>
                  <a:schemeClr val="tx2"/>
                </a:solidFill>
              </a:rPr>
              <a:t>Αγάθωνα )</a:t>
            </a:r>
            <a:r>
              <a:rPr lang="el-GR" sz="1600" dirty="0" smtClean="0">
                <a:solidFill>
                  <a:schemeClr val="tx2"/>
                </a:solidFill>
              </a:rPr>
              <a:t>.</a:t>
            </a:r>
            <a:endParaRPr lang="el-GR" sz="1600" dirty="0">
              <a:solidFill>
                <a:schemeClr val="tx2"/>
              </a:solidFill>
            </a:endParaRPr>
          </a:p>
          <a:p>
            <a:pPr algn="just"/>
            <a:endParaRPr lang="el-GR" sz="1600" dirty="0" smtClean="0">
              <a:solidFill>
                <a:schemeClr val="tx2"/>
              </a:solidFill>
            </a:endParaRPr>
          </a:p>
          <a:p>
            <a:pPr algn="just"/>
            <a:r>
              <a:rPr lang="el-GR" sz="1600" u="sng" dirty="0" smtClean="0">
                <a:solidFill>
                  <a:schemeClr val="tx2"/>
                </a:solidFill>
              </a:rPr>
              <a:t>Η </a:t>
            </a:r>
            <a:r>
              <a:rPr lang="el-GR" sz="1600" b="1" u="sng" dirty="0" smtClean="0">
                <a:solidFill>
                  <a:schemeClr val="tx2"/>
                </a:solidFill>
              </a:rPr>
              <a:t>άμεση</a:t>
            </a:r>
            <a:r>
              <a:rPr lang="el-GR" sz="1600" u="sng" dirty="0">
                <a:solidFill>
                  <a:schemeClr val="tx2"/>
                </a:solidFill>
              </a:rPr>
              <a:t> κατατόπιση </a:t>
            </a:r>
            <a:r>
              <a:rPr lang="el-GR" sz="1600" dirty="0">
                <a:solidFill>
                  <a:schemeClr val="tx2"/>
                </a:solidFill>
              </a:rPr>
              <a:t>γίνεται όταν ένα από τα δραματικά πρόσωπα αποφασίζει ανοιχτά να διακόψει τη θεατρική σύμβαση, για να εξηγήσει στους θεατές την υπόθεση. Στους</a:t>
            </a:r>
            <a:r>
              <a:rPr lang="el-GR" sz="1600" i="1" dirty="0">
                <a:solidFill>
                  <a:schemeClr val="tx2"/>
                </a:solidFill>
              </a:rPr>
              <a:t> </a:t>
            </a:r>
            <a:r>
              <a:rPr lang="el-GR" sz="1600" i="1" dirty="0" err="1">
                <a:solidFill>
                  <a:schemeClr val="tx2"/>
                </a:solidFill>
              </a:rPr>
              <a:t>Ιππῆς</a:t>
            </a:r>
            <a:r>
              <a:rPr lang="el-GR" sz="1600" dirty="0">
                <a:solidFill>
                  <a:schemeClr val="tx2"/>
                </a:solidFill>
              </a:rPr>
              <a:t> για παράδειγμα, ο ένας από τους δύο δούλους ρωτά τον άλλον: Τί </a:t>
            </a:r>
            <a:r>
              <a:rPr lang="el-GR" sz="1600" dirty="0" err="1">
                <a:solidFill>
                  <a:schemeClr val="tx2"/>
                </a:solidFill>
              </a:rPr>
              <a:t>λές</a:t>
            </a:r>
            <a:r>
              <a:rPr lang="el-GR" sz="1600" dirty="0">
                <a:solidFill>
                  <a:schemeClr val="tx2"/>
                </a:solidFill>
              </a:rPr>
              <a:t>; Να εκθέσω στους θεατές το θέμα; Και ο άλλος απαντά: Γιατί όχι; Να τούς ζητήσουμε μονάχα / να δείξουν με την όψη τους αν όσα / </a:t>
            </a:r>
            <a:r>
              <a:rPr lang="el-GR" sz="1600" dirty="0" err="1">
                <a:solidFill>
                  <a:schemeClr val="tx2"/>
                </a:solidFill>
              </a:rPr>
              <a:t>κάνουμ᾽</a:t>
            </a:r>
            <a:r>
              <a:rPr lang="el-GR" sz="1600" dirty="0">
                <a:solidFill>
                  <a:schemeClr val="tx2"/>
                </a:solidFill>
              </a:rPr>
              <a:t> εμείς και λέμε τους αρέσουν.</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τρό">
  <a:themeElements>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Μετρό">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Μετρό">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2015</TotalTime>
  <Words>934</Words>
  <Application>Microsoft Office PowerPoint</Application>
  <PresentationFormat>Προβολή στην οθόνη (4:3)</PresentationFormat>
  <Paragraphs>321</Paragraphs>
  <Slides>31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Μετρό</vt:lpstr>
      <vt:lpstr>ΚΩΜΩΔΙΑ</vt:lpstr>
      <vt:lpstr>Διαφάνεια 2</vt:lpstr>
      <vt:lpstr>Διαφάνεια 3</vt:lpstr>
      <vt:lpstr>Διαφάνεια 4</vt:lpstr>
      <vt:lpstr>Διαφάνεια 5</vt:lpstr>
      <vt:lpstr>Διαφάνεια 6</vt:lpstr>
      <vt:lpstr>Διαφάνεια 7</vt:lpstr>
      <vt:lpstr>Θεματολογία της Αρχαίας κωμωδίας</vt:lpstr>
      <vt:lpstr>Δομή Αρχαίας κωμωδίας</vt:lpstr>
      <vt:lpstr>Διαφάνεια 10</vt:lpstr>
      <vt:lpstr>Διαφάνεια 11</vt:lpstr>
      <vt:lpstr>Διαφάνεια 12</vt:lpstr>
      <vt:lpstr>Κυριότεροι εκπρόσωποι της Αρχαίας κωμωδίας </vt:lpstr>
      <vt:lpstr>Ο Χορός στην Αρχαία κωμωδία  </vt:lpstr>
      <vt:lpstr>Διαφάνεια 15</vt:lpstr>
      <vt:lpstr>Διαφάνεια 16</vt:lpstr>
      <vt:lpstr>Διαφάνεια 17</vt:lpstr>
      <vt:lpstr>Διαφάνεια 18</vt:lpstr>
      <vt:lpstr>Διαφάνεια 19</vt:lpstr>
      <vt:lpstr>Διαφάνεια 20</vt:lpstr>
      <vt:lpstr>Αριστοφάνης ( 445 – 386 π.Χ )</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ΚΩΜΩΔΙΑ</dc:title>
  <dc:creator>User</dc:creator>
  <cp:lastModifiedBy>User</cp:lastModifiedBy>
  <cp:revision>87</cp:revision>
  <dcterms:created xsi:type="dcterms:W3CDTF">2025-03-11T20:50:03Z</dcterms:created>
  <dcterms:modified xsi:type="dcterms:W3CDTF">2025-04-17T17:05:10Z</dcterms:modified>
</cp:coreProperties>
</file>