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44"/>
  </p:notesMasterIdLst>
  <p:sldIdLst>
    <p:sldId id="256" r:id="rId3"/>
    <p:sldId id="257" r:id="rId4"/>
    <p:sldId id="258" r:id="rId5"/>
    <p:sldId id="275" r:id="rId6"/>
    <p:sldId id="260" r:id="rId7"/>
    <p:sldId id="261" r:id="rId8"/>
    <p:sldId id="262" r:id="rId9"/>
    <p:sldId id="264" r:id="rId10"/>
    <p:sldId id="265" r:id="rId11"/>
    <p:sldId id="266" r:id="rId12"/>
    <p:sldId id="267" r:id="rId13"/>
    <p:sldId id="268" r:id="rId14"/>
    <p:sldId id="269" r:id="rId15"/>
    <p:sldId id="270" r:id="rId16"/>
    <p:sldId id="277" r:id="rId17"/>
    <p:sldId id="271" r:id="rId18"/>
    <p:sldId id="272" r:id="rId19"/>
    <p:sldId id="273" r:id="rId20"/>
    <p:sldId id="274" r:id="rId21"/>
    <p:sldId id="278" r:id="rId22"/>
    <p:sldId id="279" r:id="rId23"/>
    <p:sldId id="296"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3" r:id="rId37"/>
    <p:sldId id="294" r:id="rId38"/>
    <p:sldId id="295" r:id="rId39"/>
    <p:sldId id="297" r:id="rId40"/>
    <p:sldId id="298" r:id="rId41"/>
    <p:sldId id="299" r:id="rId42"/>
    <p:sldId id="30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45B69-0511-45C9-AFFD-8D39A358F1B7}" type="datetimeFigureOut">
              <a:rPr lang="el-GR" smtClean="0"/>
              <a:t>9/6/2025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2286E-057B-4F9F-88C5-267F623F79B4}" type="slidenum">
              <a:rPr lang="el-GR" smtClean="0"/>
              <a:t>‹#›</a:t>
            </a:fld>
            <a:endParaRPr lang="el-GR"/>
          </a:p>
        </p:txBody>
      </p:sp>
    </p:spTree>
    <p:extLst>
      <p:ext uri="{BB962C8B-B14F-4D97-AF65-F5344CB8AC3E}">
        <p14:creationId xmlns:p14="http://schemas.microsoft.com/office/powerpoint/2010/main" val="170166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6/9/2025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6/9/2025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6/9/2025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6/9/2025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6/9/2025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6/9/2025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6/9/2025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01V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1"/>
            <a:ext cx="12192000" cy="30860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Picture Placeholder 11">
            <a:extLst>
              <a:ext uri="{FF2B5EF4-FFF2-40B4-BE49-F238E27FC236}">
                <a16:creationId xmlns:a16="http://schemas.microsoft.com/office/drawing/2014/main" id="{1C3C0C18-3CFA-482C-8E5E-2A541D4A1BFF}"/>
              </a:ext>
            </a:extLst>
          </p:cNvPr>
          <p:cNvSpPr>
            <a:spLocks noGrp="1"/>
          </p:cNvSpPr>
          <p:nvPr>
            <p:ph type="pic" sz="quarter" idx="10"/>
          </p:nvPr>
        </p:nvSpPr>
        <p:spPr>
          <a:xfrm>
            <a:off x="0" y="0"/>
            <a:ext cx="12192000" cy="2968542"/>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731446" y="5359155"/>
            <a:ext cx="5074268" cy="707816"/>
          </a:xfrm>
          <a:prstGeom prst="rect">
            <a:avLst/>
          </a:prstGeom>
        </p:spPr>
        <p:txBody>
          <a:bodyPr>
            <a:noAutofit/>
          </a:bodyPr>
          <a:lstStyle>
            <a:lvl1pPr marL="0" indent="0">
              <a:buNone/>
              <a:defRPr sz="18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731446" y="3429001"/>
            <a:ext cx="10873179" cy="1753090"/>
          </a:xfrm>
        </p:spPr>
        <p:txBody>
          <a:bodyPr anchor="b">
            <a:noAutofit/>
          </a:bodyPr>
          <a:lstStyle>
            <a:lvl1pPr>
              <a:defRPr sz="54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41692765-6536-09AA-A0BF-2358E9E5BE5F}"/>
              </a:ext>
            </a:extLst>
          </p:cNvPr>
          <p:cNvCxnSpPr/>
          <p:nvPr userDrawn="1"/>
        </p:nvCxnSpPr>
        <p:spPr>
          <a:xfrm>
            <a:off x="587375" y="3429000"/>
            <a:ext cx="0" cy="175309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6229350" y="5359155"/>
            <a:ext cx="5375274" cy="707816"/>
          </a:xfrm>
          <a:prstGeom prst="rect">
            <a:avLst/>
          </a:prstGeom>
        </p:spPr>
        <p:txBody>
          <a:bodyPr>
            <a:noAutofit/>
          </a:bodyPr>
          <a:lstStyle>
            <a:lvl1pPr marL="0" indent="0">
              <a:buNone/>
              <a:defRPr sz="18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16" name="Rectangle 15">
            <a:extLst>
              <a:ext uri="{FF2B5EF4-FFF2-40B4-BE49-F238E27FC236}">
                <a16:creationId xmlns:a16="http://schemas.microsoft.com/office/drawing/2014/main" id="{84ACAE9F-16AE-335B-D01B-39C3752803F0}"/>
              </a:ext>
            </a:extLst>
          </p:cNvPr>
          <p:cNvSpPr/>
          <p:nvPr userDrawn="1"/>
        </p:nvSpPr>
        <p:spPr>
          <a:xfrm rot="5400000">
            <a:off x="6037262" y="2074784"/>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8247333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01V2">
    <p:bg>
      <p:bgPr>
        <a:solidFill>
          <a:schemeClr val="bg2"/>
        </a:solidFill>
        <a:effectLst/>
      </p:bgPr>
    </p:bg>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731446" y="4614945"/>
            <a:ext cx="5074268" cy="707816"/>
          </a:xfrm>
          <a:prstGeom prst="rect">
            <a:avLst/>
          </a:prstGeom>
        </p:spPr>
        <p:txBody>
          <a:bodyPr>
            <a:noAutofit/>
          </a:bodyPr>
          <a:lstStyle>
            <a:lvl1pPr marL="0" indent="0">
              <a:buNone/>
              <a:defRPr sz="1800" b="0">
                <a:solidFill>
                  <a:schemeClr val="bg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731446" y="1628775"/>
            <a:ext cx="10873179" cy="2468025"/>
          </a:xfrm>
        </p:spPr>
        <p:txBody>
          <a:bodyPr anchor="ctr">
            <a:noAutofit/>
          </a:bodyPr>
          <a:lstStyle>
            <a:lvl1pPr algn="l">
              <a:defRPr sz="5400">
                <a:solidFill>
                  <a:schemeClr val="bg1"/>
                </a:solidFill>
              </a:defRPr>
            </a:lvl1pPr>
          </a:lstStyle>
          <a:p>
            <a:endParaRPr lang="en-GB" dirty="0"/>
          </a:p>
        </p:txBody>
      </p: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6229350" y="4614945"/>
            <a:ext cx="5375274" cy="707816"/>
          </a:xfrm>
          <a:prstGeom prst="rect">
            <a:avLst/>
          </a:prstGeom>
        </p:spPr>
        <p:txBody>
          <a:bodyPr>
            <a:noAutofit/>
          </a:bodyPr>
          <a:lstStyle>
            <a:lvl1pPr marL="0" indent="0">
              <a:buNone/>
              <a:defRPr sz="1800" b="0">
                <a:solidFill>
                  <a:schemeClr val="bg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cxnSp>
        <p:nvCxnSpPr>
          <p:cNvPr id="2" name="Straight Connector 1">
            <a:extLst>
              <a:ext uri="{FF2B5EF4-FFF2-40B4-BE49-F238E27FC236}">
                <a16:creationId xmlns:a16="http://schemas.microsoft.com/office/drawing/2014/main" id="{2346FEE9-501A-3130-038F-1856FF3A6460}"/>
              </a:ext>
            </a:extLst>
          </p:cNvPr>
          <p:cNvCxnSpPr>
            <a:cxnSpLocks/>
          </p:cNvCxnSpPr>
          <p:nvPr userDrawn="1"/>
        </p:nvCxnSpPr>
        <p:spPr>
          <a:xfrm>
            <a:off x="587375" y="2194987"/>
            <a:ext cx="0" cy="133560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1117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01V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0"/>
            <a:ext cx="12192000" cy="41905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731446" y="4614945"/>
            <a:ext cx="5074268" cy="707816"/>
          </a:xfrm>
          <a:prstGeom prst="rect">
            <a:avLst/>
          </a:prstGeom>
        </p:spPr>
        <p:txBody>
          <a:bodyPr>
            <a:noAutofit/>
          </a:bodyPr>
          <a:lstStyle>
            <a:lvl1pPr marL="0" indent="0">
              <a:buNone/>
              <a:defRPr sz="18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731446" y="584204"/>
            <a:ext cx="10873179" cy="3064462"/>
          </a:xfrm>
        </p:spPr>
        <p:txBody>
          <a:bodyPr anchor="b">
            <a:noAutofit/>
          </a:bodyPr>
          <a:lstStyle>
            <a:lvl1pPr algn="ctr">
              <a:defRPr sz="5400">
                <a:solidFill>
                  <a:schemeClr val="bg1"/>
                </a:solidFill>
              </a:defRPr>
            </a:lvl1pPr>
          </a:lstStyle>
          <a:p>
            <a:endParaRPr lang="en-GB" dirty="0"/>
          </a:p>
        </p:txBody>
      </p: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6229350" y="4614945"/>
            <a:ext cx="5375274" cy="707816"/>
          </a:xfrm>
          <a:prstGeom prst="rect">
            <a:avLst/>
          </a:prstGeom>
        </p:spPr>
        <p:txBody>
          <a:bodyPr>
            <a:noAutofit/>
          </a:bodyPr>
          <a:lstStyle>
            <a:lvl1pPr marL="0" indent="0" algn="r">
              <a:buNone/>
              <a:defRPr sz="18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16" name="Rectangle 15">
            <a:extLst>
              <a:ext uri="{FF2B5EF4-FFF2-40B4-BE49-F238E27FC236}">
                <a16:creationId xmlns:a16="http://schemas.microsoft.com/office/drawing/2014/main" id="{84ACAE9F-16AE-335B-D01B-39C3752803F0}"/>
              </a:ext>
            </a:extLst>
          </p:cNvPr>
          <p:cNvSpPr/>
          <p:nvPr userDrawn="1"/>
        </p:nvSpPr>
        <p:spPr>
          <a:xfrm rot="5400000">
            <a:off x="6037262" y="3296781"/>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Tree>
    <p:extLst>
      <p:ext uri="{BB962C8B-B14F-4D97-AF65-F5344CB8AC3E}">
        <p14:creationId xmlns:p14="http://schemas.microsoft.com/office/powerpoint/2010/main" val="243270129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S02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4079875" y="-1"/>
            <a:ext cx="8112125" cy="62356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76" name="Picture Placeholder 11">
            <a:extLst>
              <a:ext uri="{FF2B5EF4-FFF2-40B4-BE49-F238E27FC236}">
                <a16:creationId xmlns:a16="http://schemas.microsoft.com/office/drawing/2014/main" id="{A8355845-DE26-7198-B2CF-7868C1CEAA3F}"/>
              </a:ext>
            </a:extLst>
          </p:cNvPr>
          <p:cNvSpPr>
            <a:spLocks noGrp="1"/>
          </p:cNvSpPr>
          <p:nvPr>
            <p:ph type="pic" sz="quarter" idx="10"/>
          </p:nvPr>
        </p:nvSpPr>
        <p:spPr>
          <a:xfrm>
            <a:off x="701676" y="1117600"/>
            <a:ext cx="5271689" cy="4622800"/>
          </a:xfrm>
          <a:prstGeom prst="rect">
            <a:avLst/>
          </a:prstGeom>
          <a:solidFill>
            <a:schemeClr val="accent2">
              <a:lumMod val="20000"/>
              <a:lumOff val="80000"/>
            </a:schemeClr>
          </a:solidFill>
        </p:spPr>
        <p:txBody>
          <a:bodyPr anchor="ctr">
            <a:normAutofit/>
          </a:bodyPr>
          <a:lstStyle>
            <a:lvl1pPr marL="0" indent="0" algn="ctr">
              <a:buNone/>
              <a:defRPr sz="1333"/>
            </a:lvl1pPr>
          </a:lstStyle>
          <a:p>
            <a:endParaRPr lang="en-ID"/>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6560742" y="3821174"/>
            <a:ext cx="5043883" cy="323521"/>
          </a:xfrm>
          <a:prstGeom prst="rect">
            <a:avLst/>
          </a:prstGeom>
        </p:spPr>
        <p:txBody>
          <a:bodyPr tIns="0" bIns="0" anchor="t">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6560743" y="1485900"/>
            <a:ext cx="5043882" cy="1943100"/>
          </a:xfrm>
        </p:spPr>
        <p:txBody>
          <a:bodyPr anchor="b">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id="{441C7500-A827-04B9-B0EF-2DBB9A14BDDD}"/>
              </a:ext>
            </a:extLst>
          </p:cNvPr>
          <p:cNvCxnSpPr>
            <a:cxnSpLocks/>
          </p:cNvCxnSpPr>
          <p:nvPr userDrawn="1"/>
        </p:nvCxnSpPr>
        <p:spPr>
          <a:xfrm>
            <a:off x="6416675" y="1485900"/>
            <a:ext cx="0" cy="194103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86A68FF5-D245-3670-D1FD-1CBCD14BC34E}"/>
              </a:ext>
            </a:extLst>
          </p:cNvPr>
          <p:cNvSpPr/>
          <p:nvPr userDrawn="1"/>
        </p:nvSpPr>
        <p:spPr>
          <a:xfrm rot="10800000">
            <a:off x="584200" y="2476501"/>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Tree>
    <p:extLst>
      <p:ext uri="{BB962C8B-B14F-4D97-AF65-F5344CB8AC3E}">
        <p14:creationId xmlns:p14="http://schemas.microsoft.com/office/powerpoint/2010/main" val="127038063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S02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587375" y="1622423"/>
            <a:ext cx="11604625" cy="361315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1217613" y="4640352"/>
            <a:ext cx="10387012" cy="323521"/>
          </a:xfrm>
          <a:prstGeom prst="rect">
            <a:avLst/>
          </a:prstGeom>
        </p:spPr>
        <p:txBody>
          <a:bodyPr tIns="0" bIns="0" anchor="t">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1217613" y="2456418"/>
            <a:ext cx="10387012" cy="1943100"/>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id="{441C7500-A827-04B9-B0EF-2DBB9A14BDDD}"/>
              </a:ext>
            </a:extLst>
          </p:cNvPr>
          <p:cNvCxnSpPr>
            <a:cxnSpLocks/>
          </p:cNvCxnSpPr>
          <p:nvPr userDrawn="1"/>
        </p:nvCxnSpPr>
        <p:spPr>
          <a:xfrm>
            <a:off x="1063625" y="2457450"/>
            <a:ext cx="0" cy="194103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22676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S02V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587376" y="1622423"/>
            <a:ext cx="11017250" cy="361315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903288" y="4478427"/>
            <a:ext cx="10387012" cy="323521"/>
          </a:xfrm>
          <a:prstGeom prst="rect">
            <a:avLst/>
          </a:prstGeom>
        </p:spPr>
        <p:txBody>
          <a:bodyPr tIns="0" bIns="0" anchor="t">
            <a:noAutofit/>
          </a:bodyPr>
          <a:lstStyle>
            <a:lvl1pPr marL="0" indent="0" algn="ctr">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903288" y="2294493"/>
            <a:ext cx="10387012" cy="1943100"/>
          </a:xfrm>
        </p:spPr>
        <p:txBody>
          <a:bodyPr anchor="ctr">
            <a:noAutofit/>
          </a:bodyPr>
          <a:lstStyle>
            <a:lvl1pPr algn="ctr">
              <a:defRPr>
                <a:solidFill>
                  <a:srgbClr val="FFFFFF"/>
                </a:solidFill>
              </a:defRPr>
            </a:lvl1pPr>
          </a:lstStyle>
          <a:p>
            <a:r>
              <a:rPr lang="en-US" dirty="0"/>
              <a:t>Click to edit Master title style</a:t>
            </a:r>
            <a:endParaRPr lang="en-ID" dirty="0"/>
          </a:p>
        </p:txBody>
      </p:sp>
      <p:sp>
        <p:nvSpPr>
          <p:cNvPr id="2" name="Rectangle 1">
            <a:extLst>
              <a:ext uri="{FF2B5EF4-FFF2-40B4-BE49-F238E27FC236}">
                <a16:creationId xmlns:a16="http://schemas.microsoft.com/office/drawing/2014/main" id="{F06A6EF3-CA9F-A84F-60F9-29E0269F7913}"/>
              </a:ext>
            </a:extLst>
          </p:cNvPr>
          <p:cNvSpPr/>
          <p:nvPr userDrawn="1"/>
        </p:nvSpPr>
        <p:spPr>
          <a:xfrm rot="5400000">
            <a:off x="6037262" y="4344757"/>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Tree>
    <p:extLst>
      <p:ext uri="{BB962C8B-B14F-4D97-AF65-F5344CB8AC3E}">
        <p14:creationId xmlns:p14="http://schemas.microsoft.com/office/powerpoint/2010/main" val="216271321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S03V1">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113C14A-F91E-E368-53F3-9FC8BF33B412}"/>
              </a:ext>
            </a:extLst>
          </p:cNvPr>
          <p:cNvSpPr>
            <a:spLocks noGrp="1"/>
          </p:cNvSpPr>
          <p:nvPr>
            <p:ph type="body" sz="quarter" idx="40" hasCustomPrompt="1"/>
          </p:nvPr>
        </p:nvSpPr>
        <p:spPr>
          <a:xfrm>
            <a:off x="5086350" y="10337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 name="Rectangle 3">
            <a:extLst>
              <a:ext uri="{FF2B5EF4-FFF2-40B4-BE49-F238E27FC236}">
                <a16:creationId xmlns:a16="http://schemas.microsoft.com/office/drawing/2014/main" id="{DD6FF304-8F5A-AE9D-9F8A-073146069168}"/>
              </a:ext>
            </a:extLst>
          </p:cNvPr>
          <p:cNvSpPr/>
          <p:nvPr userDrawn="1"/>
        </p:nvSpPr>
        <p:spPr>
          <a:xfrm>
            <a:off x="0" y="-1"/>
            <a:ext cx="5086349" cy="62356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233585" y="1033780"/>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4" y="2343150"/>
            <a:ext cx="3564332" cy="2171700"/>
          </a:xfrm>
        </p:spPr>
        <p:txBody>
          <a:bodyPr anchor="ctr">
            <a:noAutofit/>
          </a:bodyPr>
          <a:lstStyle>
            <a:lvl1pPr>
              <a:defRPr>
                <a:solidFill>
                  <a:srgbClr val="FFFFFF"/>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2761200"/>
            <a:ext cx="0" cy="133560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61" name="Text Placeholder 60">
            <a:extLst>
              <a:ext uri="{FF2B5EF4-FFF2-40B4-BE49-F238E27FC236}">
                <a16:creationId xmlns:a16="http://schemas.microsoft.com/office/drawing/2014/main" id="{811B2AFA-044A-C36C-021E-F07CB653D8ED}"/>
              </a:ext>
            </a:extLst>
          </p:cNvPr>
          <p:cNvSpPr>
            <a:spLocks noGrp="1"/>
          </p:cNvSpPr>
          <p:nvPr>
            <p:ph type="body" sz="quarter" idx="41" hasCustomPrompt="1"/>
          </p:nvPr>
        </p:nvSpPr>
        <p:spPr>
          <a:xfrm>
            <a:off x="5086350" y="1648461"/>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2" name="Text Placeholder 29">
            <a:extLst>
              <a:ext uri="{FF2B5EF4-FFF2-40B4-BE49-F238E27FC236}">
                <a16:creationId xmlns:a16="http://schemas.microsoft.com/office/drawing/2014/main" id="{E78C0ED6-4AAA-EFB9-FCD1-E8A57F469F17}"/>
              </a:ext>
            </a:extLst>
          </p:cNvPr>
          <p:cNvSpPr>
            <a:spLocks noGrp="1"/>
          </p:cNvSpPr>
          <p:nvPr>
            <p:ph type="body" sz="quarter" idx="42"/>
          </p:nvPr>
        </p:nvSpPr>
        <p:spPr>
          <a:xfrm>
            <a:off x="5233585" y="1648461"/>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id="{77561A31-0F6B-EC29-74AA-F136A20142E2}"/>
              </a:ext>
            </a:extLst>
          </p:cNvPr>
          <p:cNvSpPr>
            <a:spLocks noGrp="1"/>
          </p:cNvSpPr>
          <p:nvPr>
            <p:ph type="body" sz="quarter" idx="43" hasCustomPrompt="1"/>
          </p:nvPr>
        </p:nvSpPr>
        <p:spPr>
          <a:xfrm>
            <a:off x="5086350" y="2263142"/>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4" name="Text Placeholder 29">
            <a:extLst>
              <a:ext uri="{FF2B5EF4-FFF2-40B4-BE49-F238E27FC236}">
                <a16:creationId xmlns:a16="http://schemas.microsoft.com/office/drawing/2014/main" id="{C8C3894D-D32B-CD32-7B1E-F2C516B79D47}"/>
              </a:ext>
            </a:extLst>
          </p:cNvPr>
          <p:cNvSpPr>
            <a:spLocks noGrp="1"/>
          </p:cNvSpPr>
          <p:nvPr>
            <p:ph type="body" sz="quarter" idx="44"/>
          </p:nvPr>
        </p:nvSpPr>
        <p:spPr>
          <a:xfrm>
            <a:off x="5233585" y="2263142"/>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id="{95A56C3A-206F-EAD8-B5FC-BF3EA7497040}"/>
              </a:ext>
            </a:extLst>
          </p:cNvPr>
          <p:cNvSpPr>
            <a:spLocks noGrp="1"/>
          </p:cNvSpPr>
          <p:nvPr>
            <p:ph type="body" sz="quarter" idx="45" hasCustomPrompt="1"/>
          </p:nvPr>
        </p:nvSpPr>
        <p:spPr>
          <a:xfrm>
            <a:off x="5086350" y="2877823"/>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6" name="Text Placeholder 29">
            <a:extLst>
              <a:ext uri="{FF2B5EF4-FFF2-40B4-BE49-F238E27FC236}">
                <a16:creationId xmlns:a16="http://schemas.microsoft.com/office/drawing/2014/main" id="{E7964B58-8A41-D8B1-8EDB-58FCBE0AFBA6}"/>
              </a:ext>
            </a:extLst>
          </p:cNvPr>
          <p:cNvSpPr>
            <a:spLocks noGrp="1"/>
          </p:cNvSpPr>
          <p:nvPr>
            <p:ph type="body" sz="quarter" idx="46"/>
          </p:nvPr>
        </p:nvSpPr>
        <p:spPr>
          <a:xfrm>
            <a:off x="5233585" y="2877823"/>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7" name="Text Placeholder 66">
            <a:extLst>
              <a:ext uri="{FF2B5EF4-FFF2-40B4-BE49-F238E27FC236}">
                <a16:creationId xmlns:a16="http://schemas.microsoft.com/office/drawing/2014/main" id="{DF3D4D0D-CC8E-E97F-3260-BD47F04F4BF1}"/>
              </a:ext>
            </a:extLst>
          </p:cNvPr>
          <p:cNvSpPr>
            <a:spLocks noGrp="1"/>
          </p:cNvSpPr>
          <p:nvPr>
            <p:ph type="body" sz="quarter" idx="47" hasCustomPrompt="1"/>
          </p:nvPr>
        </p:nvSpPr>
        <p:spPr>
          <a:xfrm>
            <a:off x="5086350" y="3492504"/>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8" name="Text Placeholder 29">
            <a:extLst>
              <a:ext uri="{FF2B5EF4-FFF2-40B4-BE49-F238E27FC236}">
                <a16:creationId xmlns:a16="http://schemas.microsoft.com/office/drawing/2014/main" id="{57EA9763-E16A-0112-AE6E-C8032ACF5328}"/>
              </a:ext>
            </a:extLst>
          </p:cNvPr>
          <p:cNvSpPr>
            <a:spLocks noGrp="1"/>
          </p:cNvSpPr>
          <p:nvPr>
            <p:ph type="body" sz="quarter" idx="48"/>
          </p:nvPr>
        </p:nvSpPr>
        <p:spPr>
          <a:xfrm>
            <a:off x="5233585" y="3492504"/>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9" name="Text Placeholder 68">
            <a:extLst>
              <a:ext uri="{FF2B5EF4-FFF2-40B4-BE49-F238E27FC236}">
                <a16:creationId xmlns:a16="http://schemas.microsoft.com/office/drawing/2014/main" id="{50030960-DEAA-31E8-F93C-19C0F3B11192}"/>
              </a:ext>
            </a:extLst>
          </p:cNvPr>
          <p:cNvSpPr>
            <a:spLocks noGrp="1"/>
          </p:cNvSpPr>
          <p:nvPr>
            <p:ph type="body" sz="quarter" idx="49" hasCustomPrompt="1"/>
          </p:nvPr>
        </p:nvSpPr>
        <p:spPr>
          <a:xfrm>
            <a:off x="5086350" y="4107185"/>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70" name="Text Placeholder 29">
            <a:extLst>
              <a:ext uri="{FF2B5EF4-FFF2-40B4-BE49-F238E27FC236}">
                <a16:creationId xmlns:a16="http://schemas.microsoft.com/office/drawing/2014/main" id="{335EAFCE-8F0D-D52C-3CCA-E88FAB2D5789}"/>
              </a:ext>
            </a:extLst>
          </p:cNvPr>
          <p:cNvSpPr>
            <a:spLocks noGrp="1"/>
          </p:cNvSpPr>
          <p:nvPr>
            <p:ph type="body" sz="quarter" idx="50"/>
          </p:nvPr>
        </p:nvSpPr>
        <p:spPr>
          <a:xfrm>
            <a:off x="5233585" y="4107185"/>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1" name="Text Placeholder 70">
            <a:extLst>
              <a:ext uri="{FF2B5EF4-FFF2-40B4-BE49-F238E27FC236}">
                <a16:creationId xmlns:a16="http://schemas.microsoft.com/office/drawing/2014/main" id="{6B6646DC-ED17-C9B8-7BAC-C865F4853153}"/>
              </a:ext>
            </a:extLst>
          </p:cNvPr>
          <p:cNvSpPr>
            <a:spLocks noGrp="1"/>
          </p:cNvSpPr>
          <p:nvPr>
            <p:ph type="body" sz="quarter" idx="51" hasCustomPrompt="1"/>
          </p:nvPr>
        </p:nvSpPr>
        <p:spPr>
          <a:xfrm>
            <a:off x="5086350" y="4721866"/>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72" name="Text Placeholder 29">
            <a:extLst>
              <a:ext uri="{FF2B5EF4-FFF2-40B4-BE49-F238E27FC236}">
                <a16:creationId xmlns:a16="http://schemas.microsoft.com/office/drawing/2014/main" id="{4D3773C6-9E41-7F11-9C11-83020A87CE2E}"/>
              </a:ext>
            </a:extLst>
          </p:cNvPr>
          <p:cNvSpPr>
            <a:spLocks noGrp="1"/>
          </p:cNvSpPr>
          <p:nvPr>
            <p:ph type="body" sz="quarter" idx="52"/>
          </p:nvPr>
        </p:nvSpPr>
        <p:spPr>
          <a:xfrm>
            <a:off x="5233585" y="4721866"/>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3" name="Text Placeholder 72">
            <a:extLst>
              <a:ext uri="{FF2B5EF4-FFF2-40B4-BE49-F238E27FC236}">
                <a16:creationId xmlns:a16="http://schemas.microsoft.com/office/drawing/2014/main" id="{6FEBD0ED-9E29-AAE1-53AD-36C907E671F8}"/>
              </a:ext>
            </a:extLst>
          </p:cNvPr>
          <p:cNvSpPr>
            <a:spLocks noGrp="1"/>
          </p:cNvSpPr>
          <p:nvPr>
            <p:ph type="body" sz="quarter" idx="53" hasCustomPrompt="1"/>
          </p:nvPr>
        </p:nvSpPr>
        <p:spPr>
          <a:xfrm>
            <a:off x="5086350" y="533654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74" name="Text Placeholder 29">
            <a:extLst>
              <a:ext uri="{FF2B5EF4-FFF2-40B4-BE49-F238E27FC236}">
                <a16:creationId xmlns:a16="http://schemas.microsoft.com/office/drawing/2014/main" id="{269CBBE2-6FC6-E558-760E-5D918AD813EA}"/>
              </a:ext>
            </a:extLst>
          </p:cNvPr>
          <p:cNvSpPr>
            <a:spLocks noGrp="1"/>
          </p:cNvSpPr>
          <p:nvPr>
            <p:ph type="body" sz="quarter" idx="54"/>
          </p:nvPr>
        </p:nvSpPr>
        <p:spPr>
          <a:xfrm>
            <a:off x="5233585" y="5336547"/>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89324542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S03V2">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60035A9-FF24-F5AF-5182-A3914CCC1030}"/>
              </a:ext>
            </a:extLst>
          </p:cNvPr>
          <p:cNvGrpSpPr/>
          <p:nvPr userDrawn="1"/>
        </p:nvGrpSpPr>
        <p:grpSpPr>
          <a:xfrm flipV="1">
            <a:off x="587375" y="3782853"/>
            <a:ext cx="11017250" cy="2452846"/>
            <a:chOff x="587375" y="3782853"/>
            <a:chExt cx="11017250" cy="2452846"/>
          </a:xfrm>
        </p:grpSpPr>
        <p:sp>
          <p:nvSpPr>
            <p:cNvPr id="8" name="Rectangle 7">
              <a:extLst>
                <a:ext uri="{FF2B5EF4-FFF2-40B4-BE49-F238E27FC236}">
                  <a16:creationId xmlns:a16="http://schemas.microsoft.com/office/drawing/2014/main" id="{9441AC7B-FDFF-B7EA-80AB-81299E4C8A1B}"/>
                </a:ext>
              </a:extLst>
            </p:cNvPr>
            <p:cNvSpPr/>
            <p:nvPr userDrawn="1"/>
          </p:nvSpPr>
          <p:spPr>
            <a:xfrm>
              <a:off x="587375" y="3782853"/>
              <a:ext cx="11017250" cy="24528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C278148-A0BB-C425-A419-556F60508034}"/>
                </a:ext>
              </a:extLst>
            </p:cNvPr>
            <p:cNvSpPr/>
            <p:nvPr userDrawn="1"/>
          </p:nvSpPr>
          <p:spPr>
            <a:xfrm rot="5400000">
              <a:off x="6037262" y="5224463"/>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7" name="Text Placeholder 16">
            <a:extLst>
              <a:ext uri="{FF2B5EF4-FFF2-40B4-BE49-F238E27FC236}">
                <a16:creationId xmlns:a16="http://schemas.microsoft.com/office/drawing/2014/main" id="{D113C14A-F91E-E368-53F3-9FC8BF33B412}"/>
              </a:ext>
            </a:extLst>
          </p:cNvPr>
          <p:cNvSpPr>
            <a:spLocks noGrp="1"/>
          </p:cNvSpPr>
          <p:nvPr>
            <p:ph type="body" sz="quarter" idx="40" hasCustomPrompt="1"/>
          </p:nvPr>
        </p:nvSpPr>
        <p:spPr>
          <a:xfrm>
            <a:off x="5086350" y="86382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 name="Rectangle 3">
            <a:extLst>
              <a:ext uri="{FF2B5EF4-FFF2-40B4-BE49-F238E27FC236}">
                <a16:creationId xmlns:a16="http://schemas.microsoft.com/office/drawing/2014/main" id="{DD6FF304-8F5A-AE9D-9F8A-073146069168}"/>
              </a:ext>
            </a:extLst>
          </p:cNvPr>
          <p:cNvSpPr/>
          <p:nvPr userDrawn="1"/>
        </p:nvSpPr>
        <p:spPr>
          <a:xfrm>
            <a:off x="0" y="584200"/>
            <a:ext cx="5086349" cy="284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233585" y="863820"/>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920750"/>
            <a:ext cx="3680533" cy="2171700"/>
          </a:xfrm>
        </p:spPr>
        <p:txBody>
          <a:bodyPr anchor="ctr">
            <a:noAutofit/>
          </a:bodyPr>
          <a:lstStyle>
            <a:lvl1pPr>
              <a:defRPr>
                <a:solidFill>
                  <a:srgbClr val="FFFFFF"/>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1338800"/>
            <a:ext cx="0" cy="133560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61" name="Text Placeholder 60">
            <a:extLst>
              <a:ext uri="{FF2B5EF4-FFF2-40B4-BE49-F238E27FC236}">
                <a16:creationId xmlns:a16="http://schemas.microsoft.com/office/drawing/2014/main" id="{811B2AFA-044A-C36C-021E-F07CB653D8ED}"/>
              </a:ext>
            </a:extLst>
          </p:cNvPr>
          <p:cNvSpPr>
            <a:spLocks noGrp="1"/>
          </p:cNvSpPr>
          <p:nvPr>
            <p:ph type="body" sz="quarter" idx="41" hasCustomPrompt="1"/>
          </p:nvPr>
        </p:nvSpPr>
        <p:spPr>
          <a:xfrm>
            <a:off x="5086350" y="1478501"/>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2" name="Text Placeholder 29">
            <a:extLst>
              <a:ext uri="{FF2B5EF4-FFF2-40B4-BE49-F238E27FC236}">
                <a16:creationId xmlns:a16="http://schemas.microsoft.com/office/drawing/2014/main" id="{E78C0ED6-4AAA-EFB9-FCD1-E8A57F469F17}"/>
              </a:ext>
            </a:extLst>
          </p:cNvPr>
          <p:cNvSpPr>
            <a:spLocks noGrp="1"/>
          </p:cNvSpPr>
          <p:nvPr>
            <p:ph type="body" sz="quarter" idx="42"/>
          </p:nvPr>
        </p:nvSpPr>
        <p:spPr>
          <a:xfrm>
            <a:off x="5233585" y="1478501"/>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id="{77561A31-0F6B-EC29-74AA-F136A20142E2}"/>
              </a:ext>
            </a:extLst>
          </p:cNvPr>
          <p:cNvSpPr>
            <a:spLocks noGrp="1"/>
          </p:cNvSpPr>
          <p:nvPr>
            <p:ph type="body" sz="quarter" idx="43" hasCustomPrompt="1"/>
          </p:nvPr>
        </p:nvSpPr>
        <p:spPr>
          <a:xfrm>
            <a:off x="5086350" y="2093182"/>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4" name="Text Placeholder 29">
            <a:extLst>
              <a:ext uri="{FF2B5EF4-FFF2-40B4-BE49-F238E27FC236}">
                <a16:creationId xmlns:a16="http://schemas.microsoft.com/office/drawing/2014/main" id="{C8C3894D-D32B-CD32-7B1E-F2C516B79D47}"/>
              </a:ext>
            </a:extLst>
          </p:cNvPr>
          <p:cNvSpPr>
            <a:spLocks noGrp="1"/>
          </p:cNvSpPr>
          <p:nvPr>
            <p:ph type="body" sz="quarter" idx="44"/>
          </p:nvPr>
        </p:nvSpPr>
        <p:spPr>
          <a:xfrm>
            <a:off x="5233585" y="2093182"/>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id="{95A56C3A-206F-EAD8-B5FC-BF3EA7497040}"/>
              </a:ext>
            </a:extLst>
          </p:cNvPr>
          <p:cNvSpPr>
            <a:spLocks noGrp="1"/>
          </p:cNvSpPr>
          <p:nvPr>
            <p:ph type="body" sz="quarter" idx="45" hasCustomPrompt="1"/>
          </p:nvPr>
        </p:nvSpPr>
        <p:spPr>
          <a:xfrm>
            <a:off x="5086350" y="2707863"/>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6" name="Text Placeholder 29">
            <a:extLst>
              <a:ext uri="{FF2B5EF4-FFF2-40B4-BE49-F238E27FC236}">
                <a16:creationId xmlns:a16="http://schemas.microsoft.com/office/drawing/2014/main" id="{E7964B58-8A41-D8B1-8EDB-58FCBE0AFBA6}"/>
              </a:ext>
            </a:extLst>
          </p:cNvPr>
          <p:cNvSpPr>
            <a:spLocks noGrp="1"/>
          </p:cNvSpPr>
          <p:nvPr>
            <p:ph type="body" sz="quarter" idx="46"/>
          </p:nvPr>
        </p:nvSpPr>
        <p:spPr>
          <a:xfrm>
            <a:off x="5233585" y="2707863"/>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Picture Placeholder 11">
            <a:extLst>
              <a:ext uri="{FF2B5EF4-FFF2-40B4-BE49-F238E27FC236}">
                <a16:creationId xmlns:a16="http://schemas.microsoft.com/office/drawing/2014/main" id="{7FEAEC78-CBED-438F-1CFE-067AC96B97B5}"/>
              </a:ext>
            </a:extLst>
          </p:cNvPr>
          <p:cNvSpPr>
            <a:spLocks noGrp="1"/>
          </p:cNvSpPr>
          <p:nvPr>
            <p:ph type="pic" sz="quarter" idx="10"/>
          </p:nvPr>
        </p:nvSpPr>
        <p:spPr>
          <a:xfrm>
            <a:off x="704850" y="3900328"/>
            <a:ext cx="10782300" cy="2333625"/>
          </a:xfrm>
          <a:prstGeom prst="rect">
            <a:avLst/>
          </a:prstGeom>
          <a:solidFill>
            <a:schemeClr val="accent2">
              <a:lumMod val="20000"/>
              <a:lumOff val="80000"/>
            </a:schemeClr>
          </a:solidFill>
        </p:spPr>
        <p:txBody>
          <a:bodyPr anchor="ctr">
            <a:normAutofit/>
          </a:bodyPr>
          <a:lstStyle>
            <a:lvl1pPr marL="0" indent="0" algn="ctr">
              <a:buNone/>
              <a:defRPr sz="1333"/>
            </a:lvl1pPr>
          </a:lstStyle>
          <a:p>
            <a:endParaRPr lang="en-ID"/>
          </a:p>
        </p:txBody>
      </p:sp>
    </p:spTree>
    <p:extLst>
      <p:ext uri="{BB962C8B-B14F-4D97-AF65-F5344CB8AC3E}">
        <p14:creationId xmlns:p14="http://schemas.microsoft.com/office/powerpoint/2010/main" val="16210498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mmary S04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4250544" y="2164935"/>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4397779" y="2098895"/>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4079876" y="593363"/>
            <a:ext cx="8112124" cy="13021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4397779" y="696887"/>
            <a:ext cx="7206841" cy="1095064"/>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4253711" y="696887"/>
            <a:ext cx="0" cy="109506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a:off x="4250544" y="2995503"/>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4397779" y="2929463"/>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a:off x="4250544" y="3826071"/>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4397779" y="3760031"/>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a:off x="4250544" y="4656639"/>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4397779" y="4590599"/>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a:off x="4250544" y="548720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4397779" y="5421167"/>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51" name="Rectangle 50">
            <a:extLst>
              <a:ext uri="{FF2B5EF4-FFF2-40B4-BE49-F238E27FC236}">
                <a16:creationId xmlns:a16="http://schemas.microsoft.com/office/drawing/2014/main" id="{2CF29C0E-E389-C3AB-7738-A08CB4F74F41}"/>
              </a:ext>
            </a:extLst>
          </p:cNvPr>
          <p:cNvSpPr/>
          <p:nvPr userDrawn="1"/>
        </p:nvSpPr>
        <p:spPr>
          <a:xfrm>
            <a:off x="-1" y="584199"/>
            <a:ext cx="3663165" cy="54440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Picture Placeholder 11">
            <a:extLst>
              <a:ext uri="{FF2B5EF4-FFF2-40B4-BE49-F238E27FC236}">
                <a16:creationId xmlns:a16="http://schemas.microsoft.com/office/drawing/2014/main" id="{9B208A22-0813-6CAE-ECAB-29C5A41BE16F}"/>
              </a:ext>
            </a:extLst>
          </p:cNvPr>
          <p:cNvSpPr>
            <a:spLocks noGrp="1"/>
          </p:cNvSpPr>
          <p:nvPr>
            <p:ph type="pic" sz="quarter" idx="10"/>
          </p:nvPr>
        </p:nvSpPr>
        <p:spPr>
          <a:xfrm>
            <a:off x="-1" y="701649"/>
            <a:ext cx="3545689" cy="5209101"/>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54" name="Rectangle 53">
            <a:extLst>
              <a:ext uri="{FF2B5EF4-FFF2-40B4-BE49-F238E27FC236}">
                <a16:creationId xmlns:a16="http://schemas.microsoft.com/office/drawing/2014/main" id="{21DA9EEE-E688-859F-C090-FAA63706DA41}"/>
              </a:ext>
            </a:extLst>
          </p:cNvPr>
          <p:cNvSpPr/>
          <p:nvPr userDrawn="1"/>
        </p:nvSpPr>
        <p:spPr>
          <a:xfrm>
            <a:off x="3545689" y="2476501"/>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1525817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mmary S04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905278" y="209085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1052513" y="2024817"/>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587374" y="593363"/>
            <a:ext cx="11604625" cy="106697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905278" y="678193"/>
            <a:ext cx="10699347" cy="897319"/>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761210" y="678193"/>
            <a:ext cx="0" cy="897319"/>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a:off x="905278" y="2921425"/>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1052513" y="2855385"/>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a:off x="905278" y="3751993"/>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1052513" y="3685953"/>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a:off x="905278" y="4582561"/>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1052513" y="4516521"/>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a:off x="905278" y="5413129"/>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1052513" y="5347089"/>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5608863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mmary S04V3">
    <p:spTree>
      <p:nvGrpSpPr>
        <p:cNvPr id="1" name=""/>
        <p:cNvGrpSpPr/>
        <p:nvPr/>
      </p:nvGrpSpPr>
      <p:grpSpPr>
        <a:xfrm>
          <a:off x="0" y="0"/>
          <a:ext cx="0" cy="0"/>
          <a:chOff x="0" y="0"/>
          <a:chExt cx="0" cy="0"/>
        </a:xfrm>
      </p:grpSpPr>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587375"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2840434"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5093493"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7346553"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9599613"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rot="5400000">
            <a:off x="1557734"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rot="5400000">
            <a:off x="3810794"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rot="5400000">
            <a:off x="6063854"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rot="5400000">
            <a:off x="8316914"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rot="5400000">
            <a:off x="10569972"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2" name="Title 1">
            <a:extLst>
              <a:ext uri="{FF2B5EF4-FFF2-40B4-BE49-F238E27FC236}">
                <a16:creationId xmlns:a16="http://schemas.microsoft.com/office/drawing/2014/main" id="{0CDA916C-63A0-466A-BC69-A6BB9AE21DB7}"/>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3" name="Straight Connector 2">
            <a:extLst>
              <a:ext uri="{FF2B5EF4-FFF2-40B4-BE49-F238E27FC236}">
                <a16:creationId xmlns:a16="http://schemas.microsoft.com/office/drawing/2014/main" id="{82C06518-9E58-A831-AE4A-4EECA507A2D8}"/>
              </a:ext>
            </a:extLst>
          </p:cNvPr>
          <p:cNvCxnSpPr>
            <a:cxnSpLocks/>
          </p:cNvCxnSpPr>
          <p:nvPr userDrawn="1"/>
        </p:nvCxnSpPr>
        <p:spPr>
          <a:xfrm>
            <a:off x="587375" y="585690"/>
            <a:ext cx="0" cy="70971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57459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Us S05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6096000" y="145208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2567262"/>
            <a:ext cx="5330824" cy="17189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584201" y="2703930"/>
            <a:ext cx="4425950" cy="1445652"/>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5196888" y="2879224"/>
            <a:ext cx="0" cy="109506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id="{17F8224B-2972-D6CA-7891-5E3A39916B6A}"/>
              </a:ext>
            </a:extLst>
          </p:cNvPr>
          <p:cNvSpPr>
            <a:spLocks noGrp="1"/>
          </p:cNvSpPr>
          <p:nvPr>
            <p:ph type="body" sz="quarter" idx="39" hasCustomPrompt="1"/>
          </p:nvPr>
        </p:nvSpPr>
        <p:spPr>
          <a:xfrm>
            <a:off x="6250977" y="1326515"/>
            <a:ext cx="5361390"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Website</a:t>
            </a:r>
            <a:endParaRPr lang="en-ID" dirty="0"/>
          </a:p>
        </p:txBody>
      </p:sp>
      <p:sp>
        <p:nvSpPr>
          <p:cNvPr id="9" name="Text Placeholder 29">
            <a:extLst>
              <a:ext uri="{FF2B5EF4-FFF2-40B4-BE49-F238E27FC236}">
                <a16:creationId xmlns:a16="http://schemas.microsoft.com/office/drawing/2014/main" id="{0150F3D9-C5BA-2CF3-577A-20D417C84D5B}"/>
              </a:ext>
            </a:extLst>
          </p:cNvPr>
          <p:cNvSpPr>
            <a:spLocks noGrp="1"/>
          </p:cNvSpPr>
          <p:nvPr>
            <p:ph type="body" sz="quarter" idx="40"/>
          </p:nvPr>
        </p:nvSpPr>
        <p:spPr>
          <a:xfrm>
            <a:off x="6250977" y="1722034"/>
            <a:ext cx="5361390" cy="32352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0" name="Text Placeholder 16">
            <a:extLst>
              <a:ext uri="{FF2B5EF4-FFF2-40B4-BE49-F238E27FC236}">
                <a16:creationId xmlns:a16="http://schemas.microsoft.com/office/drawing/2014/main" id="{8CDB50DB-14FB-8EC2-BBF8-9D39B761BAD8}"/>
              </a:ext>
            </a:extLst>
          </p:cNvPr>
          <p:cNvSpPr>
            <a:spLocks noGrp="1"/>
          </p:cNvSpPr>
          <p:nvPr>
            <p:ph type="body" sz="quarter" idx="42" hasCustomPrompt="1"/>
          </p:nvPr>
        </p:nvSpPr>
        <p:spPr>
          <a:xfrm>
            <a:off x="6096000" y="260927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2" name="Text Placeholder 29">
            <a:extLst>
              <a:ext uri="{FF2B5EF4-FFF2-40B4-BE49-F238E27FC236}">
                <a16:creationId xmlns:a16="http://schemas.microsoft.com/office/drawing/2014/main" id="{A3C8A60E-A492-680C-9A67-071F63EDE37B}"/>
              </a:ext>
            </a:extLst>
          </p:cNvPr>
          <p:cNvSpPr>
            <a:spLocks noGrp="1"/>
          </p:cNvSpPr>
          <p:nvPr>
            <p:ph type="body" sz="quarter" idx="43" hasCustomPrompt="1"/>
          </p:nvPr>
        </p:nvSpPr>
        <p:spPr>
          <a:xfrm>
            <a:off x="6250977" y="2483705"/>
            <a:ext cx="5361390"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Email</a:t>
            </a:r>
            <a:endParaRPr lang="en-ID" dirty="0"/>
          </a:p>
        </p:txBody>
      </p:sp>
      <p:sp>
        <p:nvSpPr>
          <p:cNvPr id="13" name="Text Placeholder 29">
            <a:extLst>
              <a:ext uri="{FF2B5EF4-FFF2-40B4-BE49-F238E27FC236}">
                <a16:creationId xmlns:a16="http://schemas.microsoft.com/office/drawing/2014/main" id="{54189725-F503-3346-0B77-41752024754B}"/>
              </a:ext>
            </a:extLst>
          </p:cNvPr>
          <p:cNvSpPr>
            <a:spLocks noGrp="1"/>
          </p:cNvSpPr>
          <p:nvPr>
            <p:ph type="body" sz="quarter" idx="44"/>
          </p:nvPr>
        </p:nvSpPr>
        <p:spPr>
          <a:xfrm>
            <a:off x="6250977" y="2879224"/>
            <a:ext cx="5361390" cy="32352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4" name="Text Placeholder 16">
            <a:extLst>
              <a:ext uri="{FF2B5EF4-FFF2-40B4-BE49-F238E27FC236}">
                <a16:creationId xmlns:a16="http://schemas.microsoft.com/office/drawing/2014/main" id="{6A7119A9-F6C1-3E78-A7B8-7A4695A37DF9}"/>
              </a:ext>
            </a:extLst>
          </p:cNvPr>
          <p:cNvSpPr>
            <a:spLocks noGrp="1"/>
          </p:cNvSpPr>
          <p:nvPr>
            <p:ph type="body" sz="quarter" idx="45" hasCustomPrompt="1"/>
          </p:nvPr>
        </p:nvSpPr>
        <p:spPr>
          <a:xfrm>
            <a:off x="6096000" y="376646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5" name="Text Placeholder 29">
            <a:extLst>
              <a:ext uri="{FF2B5EF4-FFF2-40B4-BE49-F238E27FC236}">
                <a16:creationId xmlns:a16="http://schemas.microsoft.com/office/drawing/2014/main" id="{0ECAA7E2-DF4B-A5D2-BE65-C795750AE429}"/>
              </a:ext>
            </a:extLst>
          </p:cNvPr>
          <p:cNvSpPr>
            <a:spLocks noGrp="1"/>
          </p:cNvSpPr>
          <p:nvPr>
            <p:ph type="body" sz="quarter" idx="46" hasCustomPrompt="1"/>
          </p:nvPr>
        </p:nvSpPr>
        <p:spPr>
          <a:xfrm>
            <a:off x="6250977" y="3640895"/>
            <a:ext cx="5361390"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Phone Number</a:t>
            </a:r>
            <a:endParaRPr lang="en-ID" dirty="0"/>
          </a:p>
        </p:txBody>
      </p:sp>
      <p:sp>
        <p:nvSpPr>
          <p:cNvPr id="16" name="Text Placeholder 29">
            <a:extLst>
              <a:ext uri="{FF2B5EF4-FFF2-40B4-BE49-F238E27FC236}">
                <a16:creationId xmlns:a16="http://schemas.microsoft.com/office/drawing/2014/main" id="{FFF608BC-B1D4-AD27-2B53-0F088AECCDBA}"/>
              </a:ext>
            </a:extLst>
          </p:cNvPr>
          <p:cNvSpPr>
            <a:spLocks noGrp="1"/>
          </p:cNvSpPr>
          <p:nvPr>
            <p:ph type="body" sz="quarter" idx="47"/>
          </p:nvPr>
        </p:nvSpPr>
        <p:spPr>
          <a:xfrm>
            <a:off x="6250977" y="4036414"/>
            <a:ext cx="5361390" cy="32352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 name="Text Placeholder 16">
            <a:extLst>
              <a:ext uri="{FF2B5EF4-FFF2-40B4-BE49-F238E27FC236}">
                <a16:creationId xmlns:a16="http://schemas.microsoft.com/office/drawing/2014/main" id="{61A8469B-66C0-388B-FF13-7E8091A3F56F}"/>
              </a:ext>
            </a:extLst>
          </p:cNvPr>
          <p:cNvSpPr>
            <a:spLocks noGrp="1"/>
          </p:cNvSpPr>
          <p:nvPr>
            <p:ph type="body" sz="quarter" idx="48" hasCustomPrompt="1"/>
          </p:nvPr>
        </p:nvSpPr>
        <p:spPr>
          <a:xfrm>
            <a:off x="6096000" y="492365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2"/>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8" name="Text Placeholder 29">
            <a:extLst>
              <a:ext uri="{FF2B5EF4-FFF2-40B4-BE49-F238E27FC236}">
                <a16:creationId xmlns:a16="http://schemas.microsoft.com/office/drawing/2014/main" id="{D2474B70-73D5-F138-81CA-B06F430971D8}"/>
              </a:ext>
            </a:extLst>
          </p:cNvPr>
          <p:cNvSpPr>
            <a:spLocks noGrp="1"/>
          </p:cNvSpPr>
          <p:nvPr>
            <p:ph type="body" sz="quarter" idx="49" hasCustomPrompt="1"/>
          </p:nvPr>
        </p:nvSpPr>
        <p:spPr>
          <a:xfrm>
            <a:off x="6250977" y="4798085"/>
            <a:ext cx="5361390"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Location</a:t>
            </a:r>
            <a:endParaRPr lang="en-ID" dirty="0"/>
          </a:p>
        </p:txBody>
      </p:sp>
      <p:sp>
        <p:nvSpPr>
          <p:cNvPr id="19" name="Text Placeholder 29">
            <a:extLst>
              <a:ext uri="{FF2B5EF4-FFF2-40B4-BE49-F238E27FC236}">
                <a16:creationId xmlns:a16="http://schemas.microsoft.com/office/drawing/2014/main" id="{A4A35D17-0A9F-3774-435D-AEBADBA7499D}"/>
              </a:ext>
            </a:extLst>
          </p:cNvPr>
          <p:cNvSpPr>
            <a:spLocks noGrp="1"/>
          </p:cNvSpPr>
          <p:nvPr>
            <p:ph type="body" sz="quarter" idx="50"/>
          </p:nvPr>
        </p:nvSpPr>
        <p:spPr>
          <a:xfrm>
            <a:off x="6250977" y="5193604"/>
            <a:ext cx="5361390" cy="32352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421572094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6/9/2025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Us S05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6476999" y="1326515"/>
            <a:ext cx="5127625"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2567262"/>
            <a:ext cx="5330824" cy="17189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584201" y="2703930"/>
            <a:ext cx="4425950" cy="1445652"/>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5196888" y="2879224"/>
            <a:ext cx="0" cy="109506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9">
            <a:extLst>
              <a:ext uri="{FF2B5EF4-FFF2-40B4-BE49-F238E27FC236}">
                <a16:creationId xmlns:a16="http://schemas.microsoft.com/office/drawing/2014/main" id="{6667C09D-F5FE-C8BE-C254-35A6F3EC9B49}"/>
              </a:ext>
            </a:extLst>
          </p:cNvPr>
          <p:cNvSpPr>
            <a:spLocks noGrp="1"/>
          </p:cNvSpPr>
          <p:nvPr>
            <p:ph type="body" sz="quarter" idx="44"/>
          </p:nvPr>
        </p:nvSpPr>
        <p:spPr>
          <a:xfrm>
            <a:off x="6476999" y="2520907"/>
            <a:ext cx="5127625"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5" name="Text Placeholder 29">
            <a:extLst>
              <a:ext uri="{FF2B5EF4-FFF2-40B4-BE49-F238E27FC236}">
                <a16:creationId xmlns:a16="http://schemas.microsoft.com/office/drawing/2014/main" id="{F313C270-1389-4400-B626-0F91E48EF99C}"/>
              </a:ext>
            </a:extLst>
          </p:cNvPr>
          <p:cNvSpPr>
            <a:spLocks noGrp="1"/>
          </p:cNvSpPr>
          <p:nvPr>
            <p:ph type="body" sz="quarter" idx="46"/>
          </p:nvPr>
        </p:nvSpPr>
        <p:spPr>
          <a:xfrm>
            <a:off x="6476999" y="3715299"/>
            <a:ext cx="5127625"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A68D81B6-7EAF-9410-F2E1-FEE807D73D14}"/>
              </a:ext>
            </a:extLst>
          </p:cNvPr>
          <p:cNvSpPr>
            <a:spLocks noGrp="1"/>
          </p:cNvSpPr>
          <p:nvPr>
            <p:ph type="body" sz="quarter" idx="48"/>
          </p:nvPr>
        </p:nvSpPr>
        <p:spPr>
          <a:xfrm>
            <a:off x="6476999" y="4909691"/>
            <a:ext cx="5127625"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8" name="Text Placeholder 5">
            <a:extLst>
              <a:ext uri="{FF2B5EF4-FFF2-40B4-BE49-F238E27FC236}">
                <a16:creationId xmlns:a16="http://schemas.microsoft.com/office/drawing/2014/main" id="{8B374301-5977-9039-ACCF-24F94B552430}"/>
              </a:ext>
            </a:extLst>
          </p:cNvPr>
          <p:cNvSpPr>
            <a:spLocks noGrp="1"/>
          </p:cNvSpPr>
          <p:nvPr>
            <p:ph type="body" sz="quarter" idx="49"/>
          </p:nvPr>
        </p:nvSpPr>
        <p:spPr>
          <a:xfrm>
            <a:off x="5839091" y="1373136"/>
            <a:ext cx="513817" cy="513817"/>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9" name="Text Placeholder 6">
            <a:extLst>
              <a:ext uri="{FF2B5EF4-FFF2-40B4-BE49-F238E27FC236}">
                <a16:creationId xmlns:a16="http://schemas.microsoft.com/office/drawing/2014/main" id="{189560EE-D986-44EE-9C19-CCA4ED43D787}"/>
              </a:ext>
            </a:extLst>
          </p:cNvPr>
          <p:cNvSpPr>
            <a:spLocks noGrp="1"/>
          </p:cNvSpPr>
          <p:nvPr>
            <p:ph type="body" sz="quarter" idx="43"/>
          </p:nvPr>
        </p:nvSpPr>
        <p:spPr>
          <a:xfrm>
            <a:off x="5825570" y="2540400"/>
            <a:ext cx="540860" cy="594946"/>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10" name="Text Placeholder 10">
            <a:extLst>
              <a:ext uri="{FF2B5EF4-FFF2-40B4-BE49-F238E27FC236}">
                <a16:creationId xmlns:a16="http://schemas.microsoft.com/office/drawing/2014/main" id="{9236B62B-08A6-31D4-74E0-38DBCD975150}"/>
              </a:ext>
            </a:extLst>
          </p:cNvPr>
          <p:cNvSpPr>
            <a:spLocks noGrp="1"/>
          </p:cNvSpPr>
          <p:nvPr>
            <p:ph type="body" sz="quarter" idx="50"/>
          </p:nvPr>
        </p:nvSpPr>
        <p:spPr>
          <a:xfrm>
            <a:off x="5825911" y="3788793"/>
            <a:ext cx="539842" cy="541115"/>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12" name="Text Placeholder 11">
            <a:extLst>
              <a:ext uri="{FF2B5EF4-FFF2-40B4-BE49-F238E27FC236}">
                <a16:creationId xmlns:a16="http://schemas.microsoft.com/office/drawing/2014/main" id="{C958D81A-543B-F585-166D-59207A4463AF}"/>
              </a:ext>
            </a:extLst>
          </p:cNvPr>
          <p:cNvSpPr>
            <a:spLocks noGrp="1"/>
          </p:cNvSpPr>
          <p:nvPr>
            <p:ph type="body" sz="quarter" idx="41"/>
          </p:nvPr>
        </p:nvSpPr>
        <p:spPr>
          <a:xfrm>
            <a:off x="5954486" y="4983355"/>
            <a:ext cx="283026" cy="459731"/>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Tree>
    <p:extLst>
      <p:ext uri="{BB962C8B-B14F-4D97-AF65-F5344CB8AC3E}">
        <p14:creationId xmlns:p14="http://schemas.microsoft.com/office/powerpoint/2010/main" val="29347814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S06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587374" y="2777944"/>
            <a:ext cx="11604625" cy="13021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905278" y="2881468"/>
            <a:ext cx="10699347" cy="1095064"/>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761210" y="2881468"/>
            <a:ext cx="0" cy="109506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905279" y="4334413"/>
            <a:ext cx="10699346" cy="607060"/>
          </a:xfrm>
          <a:prstGeom prst="rect">
            <a:avLst/>
          </a:prstGeom>
        </p:spPr>
        <p:txBody>
          <a:bodyPr tIns="0" bIns="0" anchor="t">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68077243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S06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587374" y="2589122"/>
            <a:ext cx="11604625" cy="16797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5086351" y="2881468"/>
            <a:ext cx="6290310" cy="1095064"/>
          </a:xfrm>
        </p:spPr>
        <p:txBody>
          <a:bodyPr anchor="ctr">
            <a:noAutofit/>
          </a:bodyPr>
          <a:lstStyle>
            <a:lvl1pPr algn="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11604625" y="2881468"/>
            <a:ext cx="0" cy="109506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5086351" y="4523235"/>
            <a:ext cx="6290310" cy="607060"/>
          </a:xfrm>
          <a:prstGeom prst="rect">
            <a:avLst/>
          </a:prstGeom>
        </p:spPr>
        <p:txBody>
          <a:bodyPr tIns="0" bIns="0" anchor="t">
            <a:noAutofit/>
          </a:bodyPr>
          <a:lstStyle>
            <a:lvl1pPr marL="0" indent="0" algn="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grpSp>
        <p:nvGrpSpPr>
          <p:cNvPr id="8" name="Group 7">
            <a:extLst>
              <a:ext uri="{FF2B5EF4-FFF2-40B4-BE49-F238E27FC236}">
                <a16:creationId xmlns:a16="http://schemas.microsoft.com/office/drawing/2014/main" id="{AAA87B1F-C374-0AA4-8837-F11E40D41CD1}"/>
              </a:ext>
            </a:extLst>
          </p:cNvPr>
          <p:cNvGrpSpPr/>
          <p:nvPr userDrawn="1"/>
        </p:nvGrpSpPr>
        <p:grpSpPr>
          <a:xfrm flipH="1">
            <a:off x="0" y="844550"/>
            <a:ext cx="4079875" cy="5168484"/>
            <a:chOff x="6400798" y="844550"/>
            <a:chExt cx="4079875" cy="5168484"/>
          </a:xfrm>
        </p:grpSpPr>
        <p:sp>
          <p:nvSpPr>
            <p:cNvPr id="9" name="Rectangle 8">
              <a:extLst>
                <a:ext uri="{FF2B5EF4-FFF2-40B4-BE49-F238E27FC236}">
                  <a16:creationId xmlns:a16="http://schemas.microsoft.com/office/drawing/2014/main" id="{1D087849-DB30-8735-4D8D-E3C4C2B69C6B}"/>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a:extLst>
                <a:ext uri="{FF2B5EF4-FFF2-40B4-BE49-F238E27FC236}">
                  <a16:creationId xmlns:a16="http://schemas.microsoft.com/office/drawing/2014/main" id="{B474C08B-82F0-D164-74FB-1E8FD06685E0}"/>
                </a:ext>
              </a:extLst>
            </p:cNvPr>
            <p:cNvSpPr/>
            <p:nvPr userDrawn="1"/>
          </p:nvSpPr>
          <p:spPr>
            <a:xfrm flipH="1">
              <a:off x="6400798" y="2476501"/>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Picture Placeholder 11">
            <a:extLst>
              <a:ext uri="{FF2B5EF4-FFF2-40B4-BE49-F238E27FC236}">
                <a16:creationId xmlns:a16="http://schemas.microsoft.com/office/drawing/2014/main" id="{A3D6DFE2-5D18-6526-6D2C-830832BEFEF4}"/>
              </a:ext>
            </a:extLst>
          </p:cNvPr>
          <p:cNvSpPr>
            <a:spLocks noGrp="1"/>
          </p:cNvSpPr>
          <p:nvPr>
            <p:ph type="pic" sz="quarter" idx="10"/>
          </p:nvPr>
        </p:nvSpPr>
        <p:spPr>
          <a:xfrm>
            <a:off x="0" y="962026"/>
            <a:ext cx="3962400" cy="4933948"/>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Tree>
    <p:extLst>
      <p:ext uri="{BB962C8B-B14F-4D97-AF65-F5344CB8AC3E}">
        <p14:creationId xmlns:p14="http://schemas.microsoft.com/office/powerpoint/2010/main" val="93028023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S06V3">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587374" y="2589122"/>
            <a:ext cx="11017251" cy="16797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784860" y="2881468"/>
            <a:ext cx="10591801" cy="1095064"/>
          </a:xfrm>
        </p:spPr>
        <p:txBody>
          <a:bodyPr anchor="ctr">
            <a:noAutofit/>
          </a:bodyPr>
          <a:lstStyle>
            <a:lvl1pPr algn="ctr">
              <a:defRPr>
                <a:solidFill>
                  <a:srgbClr val="FFFFFF"/>
                </a:solidFill>
              </a:defRPr>
            </a:lvl1pPr>
          </a:lstStyle>
          <a:p>
            <a:r>
              <a:rPr lang="en-US" dirty="0"/>
              <a:t>Click to edit Master text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815339" y="4334413"/>
            <a:ext cx="10561322" cy="607060"/>
          </a:xfrm>
          <a:prstGeom prst="rect">
            <a:avLst/>
          </a:prstGeom>
        </p:spPr>
        <p:txBody>
          <a:bodyPr tIns="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156139425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S07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hasCustomPrompt="1"/>
          </p:nvPr>
        </p:nvSpPr>
        <p:spPr>
          <a:xfrm>
            <a:off x="5254471" y="1756804"/>
            <a:ext cx="6350154" cy="348464"/>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hasCustomPrompt="1"/>
          </p:nvPr>
        </p:nvSpPr>
        <p:spPr>
          <a:xfrm>
            <a:off x="5254471" y="2177268"/>
            <a:ext cx="6350154" cy="348464"/>
          </a:xfrm>
          <a:prstGeom prst="rect">
            <a:avLst/>
          </a:prstGeom>
        </p:spPr>
        <p:txBody>
          <a:bodyPr tIns="0" bIns="0" anchor="ctr">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731443" y="1636148"/>
            <a:ext cx="4114905" cy="40678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853588" y="1756804"/>
            <a:ext cx="3870615" cy="3826522"/>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4" name="Text Placeholder 29">
            <a:extLst>
              <a:ext uri="{FF2B5EF4-FFF2-40B4-BE49-F238E27FC236}">
                <a16:creationId xmlns:a16="http://schemas.microsoft.com/office/drawing/2014/main" id="{724E3521-EAB7-34E5-366C-CEAB8361764C}"/>
              </a:ext>
            </a:extLst>
          </p:cNvPr>
          <p:cNvSpPr>
            <a:spLocks noGrp="1"/>
          </p:cNvSpPr>
          <p:nvPr>
            <p:ph type="body" sz="quarter" idx="37" hasCustomPrompt="1"/>
          </p:nvPr>
        </p:nvSpPr>
        <p:spPr>
          <a:xfrm>
            <a:off x="5254471" y="2597731"/>
            <a:ext cx="6350154" cy="2985595"/>
          </a:xfrm>
          <a:prstGeom prst="rect">
            <a:avLst/>
          </a:prstGeom>
        </p:spPr>
        <p:txBody>
          <a:bodyPr tIns="0" bIns="0" anchor="t">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Description</a:t>
            </a:r>
            <a:endParaRPr lang="en-ID" dirty="0"/>
          </a:p>
        </p:txBody>
      </p:sp>
      <p:sp>
        <p:nvSpPr>
          <p:cNvPr id="28" name="Rectangle 27">
            <a:extLst>
              <a:ext uri="{FF2B5EF4-FFF2-40B4-BE49-F238E27FC236}">
                <a16:creationId xmlns:a16="http://schemas.microsoft.com/office/drawing/2014/main" id="{0E2D268C-F2F5-0F07-54EC-3F1273607340}"/>
              </a:ext>
            </a:extLst>
          </p:cNvPr>
          <p:cNvSpPr/>
          <p:nvPr userDrawn="1"/>
        </p:nvSpPr>
        <p:spPr>
          <a:xfrm rot="5400000">
            <a:off x="2728568" y="4923656"/>
            <a:ext cx="120655" cy="14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3359111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S07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hasCustomPrompt="1"/>
          </p:nvPr>
        </p:nvSpPr>
        <p:spPr>
          <a:xfrm>
            <a:off x="1079178" y="4893728"/>
            <a:ext cx="2874186" cy="348464"/>
          </a:xfrm>
          <a:prstGeom prst="rect">
            <a:avLst/>
          </a:prstGeom>
        </p:spPr>
        <p:txBody>
          <a:bodyPr tIns="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hasCustomPrompt="1"/>
          </p:nvPr>
        </p:nvSpPr>
        <p:spPr>
          <a:xfrm>
            <a:off x="1079178" y="5314192"/>
            <a:ext cx="2874186" cy="348464"/>
          </a:xfrm>
          <a:prstGeom prst="rect">
            <a:avLst/>
          </a:prstGeom>
        </p:spPr>
        <p:txBody>
          <a:bodyPr tIns="0" bIns="0" anchor="t">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1079178" y="1835150"/>
            <a:ext cx="2874185" cy="28413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1207832" y="1962271"/>
            <a:ext cx="2616876" cy="2587065"/>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28" name="Rectangle 27">
            <a:extLst>
              <a:ext uri="{FF2B5EF4-FFF2-40B4-BE49-F238E27FC236}">
                <a16:creationId xmlns:a16="http://schemas.microsoft.com/office/drawing/2014/main" id="{0E2D268C-F2F5-0F07-54EC-3F1273607340}"/>
              </a:ext>
            </a:extLst>
          </p:cNvPr>
          <p:cNvSpPr/>
          <p:nvPr userDrawn="1"/>
        </p:nvSpPr>
        <p:spPr>
          <a:xfrm rot="5400000">
            <a:off x="2452710" y="4060092"/>
            <a:ext cx="127121" cy="11056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3" name="Text Placeholder 29">
            <a:extLst>
              <a:ext uri="{FF2B5EF4-FFF2-40B4-BE49-F238E27FC236}">
                <a16:creationId xmlns:a16="http://schemas.microsoft.com/office/drawing/2014/main" id="{4518A0DC-E128-0F12-668C-6928582E8AE7}"/>
              </a:ext>
            </a:extLst>
          </p:cNvPr>
          <p:cNvSpPr>
            <a:spLocks noGrp="1"/>
          </p:cNvSpPr>
          <p:nvPr>
            <p:ph type="body" sz="quarter" idx="37" hasCustomPrompt="1"/>
          </p:nvPr>
        </p:nvSpPr>
        <p:spPr>
          <a:xfrm>
            <a:off x="4670455" y="4893728"/>
            <a:ext cx="2874186" cy="348464"/>
          </a:xfrm>
          <a:prstGeom prst="rect">
            <a:avLst/>
          </a:prstGeom>
        </p:spPr>
        <p:txBody>
          <a:bodyPr tIns="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5" name="Text Placeholder 29">
            <a:extLst>
              <a:ext uri="{FF2B5EF4-FFF2-40B4-BE49-F238E27FC236}">
                <a16:creationId xmlns:a16="http://schemas.microsoft.com/office/drawing/2014/main" id="{1AD91590-639E-AE13-F03A-3358E4253525}"/>
              </a:ext>
            </a:extLst>
          </p:cNvPr>
          <p:cNvSpPr>
            <a:spLocks noGrp="1"/>
          </p:cNvSpPr>
          <p:nvPr>
            <p:ph type="body" sz="quarter" idx="38" hasCustomPrompt="1"/>
          </p:nvPr>
        </p:nvSpPr>
        <p:spPr>
          <a:xfrm>
            <a:off x="4670455" y="5314192"/>
            <a:ext cx="2874186" cy="348464"/>
          </a:xfrm>
          <a:prstGeom prst="rect">
            <a:avLst/>
          </a:prstGeom>
        </p:spPr>
        <p:txBody>
          <a:bodyPr tIns="0" bIns="0" anchor="t">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6" name="Rectangle 5">
            <a:extLst>
              <a:ext uri="{FF2B5EF4-FFF2-40B4-BE49-F238E27FC236}">
                <a16:creationId xmlns:a16="http://schemas.microsoft.com/office/drawing/2014/main" id="{EADFE187-0F7B-AEDF-1B44-0B8CFE9312A7}"/>
              </a:ext>
            </a:extLst>
          </p:cNvPr>
          <p:cNvSpPr/>
          <p:nvPr userDrawn="1"/>
        </p:nvSpPr>
        <p:spPr>
          <a:xfrm>
            <a:off x="4670455" y="1835150"/>
            <a:ext cx="2874185" cy="28413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Picture Placeholder 11">
            <a:extLst>
              <a:ext uri="{FF2B5EF4-FFF2-40B4-BE49-F238E27FC236}">
                <a16:creationId xmlns:a16="http://schemas.microsoft.com/office/drawing/2014/main" id="{5AE25CFC-20C3-CA57-19FC-39F1CFBB15C1}"/>
              </a:ext>
            </a:extLst>
          </p:cNvPr>
          <p:cNvSpPr>
            <a:spLocks noGrp="1"/>
          </p:cNvSpPr>
          <p:nvPr>
            <p:ph type="pic" sz="quarter" idx="39"/>
          </p:nvPr>
        </p:nvSpPr>
        <p:spPr>
          <a:xfrm>
            <a:off x="4799109" y="1962271"/>
            <a:ext cx="2616876" cy="2587065"/>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10" name="Rectangle 9">
            <a:extLst>
              <a:ext uri="{FF2B5EF4-FFF2-40B4-BE49-F238E27FC236}">
                <a16:creationId xmlns:a16="http://schemas.microsoft.com/office/drawing/2014/main" id="{44CB7378-D470-D566-E662-D91532AC6DD6}"/>
              </a:ext>
            </a:extLst>
          </p:cNvPr>
          <p:cNvSpPr/>
          <p:nvPr userDrawn="1"/>
        </p:nvSpPr>
        <p:spPr>
          <a:xfrm rot="5400000">
            <a:off x="6043987" y="4060092"/>
            <a:ext cx="127122" cy="11056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12" name="Text Placeholder 29">
            <a:extLst>
              <a:ext uri="{FF2B5EF4-FFF2-40B4-BE49-F238E27FC236}">
                <a16:creationId xmlns:a16="http://schemas.microsoft.com/office/drawing/2014/main" id="{83FECCF3-2E25-EAB1-41A5-5E1FEA812A0B}"/>
              </a:ext>
            </a:extLst>
          </p:cNvPr>
          <p:cNvSpPr>
            <a:spLocks noGrp="1"/>
          </p:cNvSpPr>
          <p:nvPr>
            <p:ph type="body" sz="quarter" idx="40" hasCustomPrompt="1"/>
          </p:nvPr>
        </p:nvSpPr>
        <p:spPr>
          <a:xfrm>
            <a:off x="8261732" y="4893728"/>
            <a:ext cx="2874186" cy="348464"/>
          </a:xfrm>
          <a:prstGeom prst="rect">
            <a:avLst/>
          </a:prstGeom>
        </p:spPr>
        <p:txBody>
          <a:bodyPr tIns="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13" name="Text Placeholder 29">
            <a:extLst>
              <a:ext uri="{FF2B5EF4-FFF2-40B4-BE49-F238E27FC236}">
                <a16:creationId xmlns:a16="http://schemas.microsoft.com/office/drawing/2014/main" id="{2B2B4892-0CEA-2DD3-86CF-FD80D9793E87}"/>
              </a:ext>
            </a:extLst>
          </p:cNvPr>
          <p:cNvSpPr>
            <a:spLocks noGrp="1"/>
          </p:cNvSpPr>
          <p:nvPr>
            <p:ph type="body" sz="quarter" idx="41" hasCustomPrompt="1"/>
          </p:nvPr>
        </p:nvSpPr>
        <p:spPr>
          <a:xfrm>
            <a:off x="8261732" y="5314192"/>
            <a:ext cx="2874186" cy="348464"/>
          </a:xfrm>
          <a:prstGeom prst="rect">
            <a:avLst/>
          </a:prstGeom>
        </p:spPr>
        <p:txBody>
          <a:bodyPr tIns="0" bIns="0" anchor="t">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14" name="Rectangle 13">
            <a:extLst>
              <a:ext uri="{FF2B5EF4-FFF2-40B4-BE49-F238E27FC236}">
                <a16:creationId xmlns:a16="http://schemas.microsoft.com/office/drawing/2014/main" id="{4C4EB633-B082-E5C3-C0E3-FB500C3C5D40}"/>
              </a:ext>
            </a:extLst>
          </p:cNvPr>
          <p:cNvSpPr/>
          <p:nvPr userDrawn="1"/>
        </p:nvSpPr>
        <p:spPr>
          <a:xfrm>
            <a:off x="8261732" y="1835150"/>
            <a:ext cx="2874185" cy="28413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Picture Placeholder 11">
            <a:extLst>
              <a:ext uri="{FF2B5EF4-FFF2-40B4-BE49-F238E27FC236}">
                <a16:creationId xmlns:a16="http://schemas.microsoft.com/office/drawing/2014/main" id="{3F9C9B23-D20C-05B8-AD8D-39646658B0D1}"/>
              </a:ext>
            </a:extLst>
          </p:cNvPr>
          <p:cNvSpPr>
            <a:spLocks noGrp="1"/>
          </p:cNvSpPr>
          <p:nvPr>
            <p:ph type="pic" sz="quarter" idx="42"/>
          </p:nvPr>
        </p:nvSpPr>
        <p:spPr>
          <a:xfrm>
            <a:off x="8390386" y="1962271"/>
            <a:ext cx="2616876" cy="2587065"/>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17" name="Rectangle 16">
            <a:extLst>
              <a:ext uri="{FF2B5EF4-FFF2-40B4-BE49-F238E27FC236}">
                <a16:creationId xmlns:a16="http://schemas.microsoft.com/office/drawing/2014/main" id="{DB6750B0-504C-340B-E057-D02F0879CB31}"/>
              </a:ext>
            </a:extLst>
          </p:cNvPr>
          <p:cNvSpPr/>
          <p:nvPr userDrawn="1"/>
        </p:nvSpPr>
        <p:spPr>
          <a:xfrm rot="5400000">
            <a:off x="9635264" y="4060092"/>
            <a:ext cx="127121" cy="11056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Tree>
    <p:extLst>
      <p:ext uri="{BB962C8B-B14F-4D97-AF65-F5344CB8AC3E}">
        <p14:creationId xmlns:p14="http://schemas.microsoft.com/office/powerpoint/2010/main" val="262073481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S07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hasCustomPrompt="1"/>
          </p:nvPr>
        </p:nvSpPr>
        <p:spPr>
          <a:xfrm>
            <a:off x="587375" y="4686373"/>
            <a:ext cx="2538356" cy="348464"/>
          </a:xfrm>
          <a:prstGeom prst="rect">
            <a:avLst/>
          </a:prstGeom>
        </p:spPr>
        <p:txBody>
          <a:bodyPr tIns="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hasCustomPrompt="1"/>
          </p:nvPr>
        </p:nvSpPr>
        <p:spPr>
          <a:xfrm>
            <a:off x="587375" y="5106837"/>
            <a:ext cx="2538356" cy="348464"/>
          </a:xfrm>
          <a:prstGeom prst="rect">
            <a:avLst/>
          </a:prstGeom>
        </p:spPr>
        <p:txBody>
          <a:bodyPr tIns="0" bIns="0" anchor="t">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587376" y="1997331"/>
            <a:ext cx="2538355" cy="247177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704975" y="2111792"/>
            <a:ext cx="2303156" cy="2242848"/>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28" name="Rectangle 27">
            <a:extLst>
              <a:ext uri="{FF2B5EF4-FFF2-40B4-BE49-F238E27FC236}">
                <a16:creationId xmlns:a16="http://schemas.microsoft.com/office/drawing/2014/main" id="{0E2D268C-F2F5-0F07-54EC-3F1273607340}"/>
              </a:ext>
            </a:extLst>
          </p:cNvPr>
          <p:cNvSpPr/>
          <p:nvPr userDrawn="1"/>
        </p:nvSpPr>
        <p:spPr>
          <a:xfrm rot="5400000">
            <a:off x="1797816" y="3857559"/>
            <a:ext cx="117475" cy="11056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56" name="Text Placeholder 29">
            <a:extLst>
              <a:ext uri="{FF2B5EF4-FFF2-40B4-BE49-F238E27FC236}">
                <a16:creationId xmlns:a16="http://schemas.microsoft.com/office/drawing/2014/main" id="{1ADF9CF5-2476-8E41-6350-A7C4DA45897F}"/>
              </a:ext>
            </a:extLst>
          </p:cNvPr>
          <p:cNvSpPr>
            <a:spLocks noGrp="1"/>
          </p:cNvSpPr>
          <p:nvPr>
            <p:ph type="body" sz="quarter" idx="37" hasCustomPrompt="1"/>
          </p:nvPr>
        </p:nvSpPr>
        <p:spPr>
          <a:xfrm>
            <a:off x="3413674" y="4686373"/>
            <a:ext cx="2538356" cy="348464"/>
          </a:xfrm>
          <a:prstGeom prst="rect">
            <a:avLst/>
          </a:prstGeom>
        </p:spPr>
        <p:txBody>
          <a:bodyPr tIns="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57" name="Text Placeholder 29">
            <a:extLst>
              <a:ext uri="{FF2B5EF4-FFF2-40B4-BE49-F238E27FC236}">
                <a16:creationId xmlns:a16="http://schemas.microsoft.com/office/drawing/2014/main" id="{0BDD4A12-1E41-0CB4-B1FE-BECEADBE28A9}"/>
              </a:ext>
            </a:extLst>
          </p:cNvPr>
          <p:cNvSpPr>
            <a:spLocks noGrp="1"/>
          </p:cNvSpPr>
          <p:nvPr>
            <p:ph type="body" sz="quarter" idx="38" hasCustomPrompt="1"/>
          </p:nvPr>
        </p:nvSpPr>
        <p:spPr>
          <a:xfrm>
            <a:off x="3413674" y="5106837"/>
            <a:ext cx="2538356" cy="348464"/>
          </a:xfrm>
          <a:prstGeom prst="rect">
            <a:avLst/>
          </a:prstGeom>
        </p:spPr>
        <p:txBody>
          <a:bodyPr tIns="0" bIns="0" anchor="t">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58" name="Rectangle 57">
            <a:extLst>
              <a:ext uri="{FF2B5EF4-FFF2-40B4-BE49-F238E27FC236}">
                <a16:creationId xmlns:a16="http://schemas.microsoft.com/office/drawing/2014/main" id="{1DFC2A2B-3E94-1715-B028-8AF8E20A67BF}"/>
              </a:ext>
            </a:extLst>
          </p:cNvPr>
          <p:cNvSpPr/>
          <p:nvPr userDrawn="1"/>
        </p:nvSpPr>
        <p:spPr>
          <a:xfrm>
            <a:off x="3413675" y="1997331"/>
            <a:ext cx="2538355" cy="247177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Picture Placeholder 11">
            <a:extLst>
              <a:ext uri="{FF2B5EF4-FFF2-40B4-BE49-F238E27FC236}">
                <a16:creationId xmlns:a16="http://schemas.microsoft.com/office/drawing/2014/main" id="{E225E4A7-3DEB-D57F-F54B-8666339A0553}"/>
              </a:ext>
            </a:extLst>
          </p:cNvPr>
          <p:cNvSpPr>
            <a:spLocks noGrp="1"/>
          </p:cNvSpPr>
          <p:nvPr>
            <p:ph type="pic" sz="quarter" idx="39"/>
          </p:nvPr>
        </p:nvSpPr>
        <p:spPr>
          <a:xfrm>
            <a:off x="3531274" y="2111792"/>
            <a:ext cx="2303156" cy="2242848"/>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60" name="Rectangle 59">
            <a:extLst>
              <a:ext uri="{FF2B5EF4-FFF2-40B4-BE49-F238E27FC236}">
                <a16:creationId xmlns:a16="http://schemas.microsoft.com/office/drawing/2014/main" id="{24F99E0D-C17C-BC62-15A3-4506F9D54E0D}"/>
              </a:ext>
            </a:extLst>
          </p:cNvPr>
          <p:cNvSpPr/>
          <p:nvPr userDrawn="1"/>
        </p:nvSpPr>
        <p:spPr>
          <a:xfrm rot="5400000">
            <a:off x="4624115" y="3857559"/>
            <a:ext cx="117475" cy="11056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61" name="Text Placeholder 29">
            <a:extLst>
              <a:ext uri="{FF2B5EF4-FFF2-40B4-BE49-F238E27FC236}">
                <a16:creationId xmlns:a16="http://schemas.microsoft.com/office/drawing/2014/main" id="{749365FB-0E00-0B39-739F-D213FDA3E49A}"/>
              </a:ext>
            </a:extLst>
          </p:cNvPr>
          <p:cNvSpPr>
            <a:spLocks noGrp="1"/>
          </p:cNvSpPr>
          <p:nvPr>
            <p:ph type="body" sz="quarter" idx="40" hasCustomPrompt="1"/>
          </p:nvPr>
        </p:nvSpPr>
        <p:spPr>
          <a:xfrm>
            <a:off x="6239973" y="4686373"/>
            <a:ext cx="2538356" cy="348464"/>
          </a:xfrm>
          <a:prstGeom prst="rect">
            <a:avLst/>
          </a:prstGeom>
        </p:spPr>
        <p:txBody>
          <a:bodyPr tIns="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62" name="Text Placeholder 29">
            <a:extLst>
              <a:ext uri="{FF2B5EF4-FFF2-40B4-BE49-F238E27FC236}">
                <a16:creationId xmlns:a16="http://schemas.microsoft.com/office/drawing/2014/main" id="{C80ED62C-19B8-98B1-DEE4-DA0DACC180E8}"/>
              </a:ext>
            </a:extLst>
          </p:cNvPr>
          <p:cNvSpPr>
            <a:spLocks noGrp="1"/>
          </p:cNvSpPr>
          <p:nvPr>
            <p:ph type="body" sz="quarter" idx="41" hasCustomPrompt="1"/>
          </p:nvPr>
        </p:nvSpPr>
        <p:spPr>
          <a:xfrm>
            <a:off x="6239973" y="5106837"/>
            <a:ext cx="2538356" cy="348464"/>
          </a:xfrm>
          <a:prstGeom prst="rect">
            <a:avLst/>
          </a:prstGeom>
        </p:spPr>
        <p:txBody>
          <a:bodyPr tIns="0" bIns="0" anchor="t">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63" name="Rectangle 62">
            <a:extLst>
              <a:ext uri="{FF2B5EF4-FFF2-40B4-BE49-F238E27FC236}">
                <a16:creationId xmlns:a16="http://schemas.microsoft.com/office/drawing/2014/main" id="{94827254-ACD9-3BAD-0F46-E7C297440429}"/>
              </a:ext>
            </a:extLst>
          </p:cNvPr>
          <p:cNvSpPr/>
          <p:nvPr userDrawn="1"/>
        </p:nvSpPr>
        <p:spPr>
          <a:xfrm>
            <a:off x="6239974" y="1997331"/>
            <a:ext cx="2538355" cy="247177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Picture Placeholder 11">
            <a:extLst>
              <a:ext uri="{FF2B5EF4-FFF2-40B4-BE49-F238E27FC236}">
                <a16:creationId xmlns:a16="http://schemas.microsoft.com/office/drawing/2014/main" id="{986D94D5-E16C-CED7-7F4B-47091AE12AA3}"/>
              </a:ext>
            </a:extLst>
          </p:cNvPr>
          <p:cNvSpPr>
            <a:spLocks noGrp="1"/>
          </p:cNvSpPr>
          <p:nvPr>
            <p:ph type="pic" sz="quarter" idx="42"/>
          </p:nvPr>
        </p:nvSpPr>
        <p:spPr>
          <a:xfrm>
            <a:off x="6357573" y="2111792"/>
            <a:ext cx="2303156" cy="2242848"/>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65" name="Rectangle 64">
            <a:extLst>
              <a:ext uri="{FF2B5EF4-FFF2-40B4-BE49-F238E27FC236}">
                <a16:creationId xmlns:a16="http://schemas.microsoft.com/office/drawing/2014/main" id="{A749C0DF-CEEC-1402-C026-AEE23E90E4F3}"/>
              </a:ext>
            </a:extLst>
          </p:cNvPr>
          <p:cNvSpPr/>
          <p:nvPr userDrawn="1"/>
        </p:nvSpPr>
        <p:spPr>
          <a:xfrm rot="5400000">
            <a:off x="7450414" y="3857559"/>
            <a:ext cx="117475" cy="11056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66" name="Text Placeholder 29">
            <a:extLst>
              <a:ext uri="{FF2B5EF4-FFF2-40B4-BE49-F238E27FC236}">
                <a16:creationId xmlns:a16="http://schemas.microsoft.com/office/drawing/2014/main" id="{5DB982F9-9E70-5295-2AC2-AB8A887B2CAE}"/>
              </a:ext>
            </a:extLst>
          </p:cNvPr>
          <p:cNvSpPr>
            <a:spLocks noGrp="1"/>
          </p:cNvSpPr>
          <p:nvPr>
            <p:ph type="body" sz="quarter" idx="43" hasCustomPrompt="1"/>
          </p:nvPr>
        </p:nvSpPr>
        <p:spPr>
          <a:xfrm>
            <a:off x="9066271" y="4686373"/>
            <a:ext cx="2538356" cy="348464"/>
          </a:xfrm>
          <a:prstGeom prst="rect">
            <a:avLst/>
          </a:prstGeom>
        </p:spPr>
        <p:txBody>
          <a:bodyPr tIns="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67" name="Text Placeholder 29">
            <a:extLst>
              <a:ext uri="{FF2B5EF4-FFF2-40B4-BE49-F238E27FC236}">
                <a16:creationId xmlns:a16="http://schemas.microsoft.com/office/drawing/2014/main" id="{CAFA9E86-DF70-CF38-6802-D2E3EB87364B}"/>
              </a:ext>
            </a:extLst>
          </p:cNvPr>
          <p:cNvSpPr>
            <a:spLocks noGrp="1"/>
          </p:cNvSpPr>
          <p:nvPr>
            <p:ph type="body" sz="quarter" idx="44" hasCustomPrompt="1"/>
          </p:nvPr>
        </p:nvSpPr>
        <p:spPr>
          <a:xfrm>
            <a:off x="9066271" y="5106837"/>
            <a:ext cx="2538356" cy="348464"/>
          </a:xfrm>
          <a:prstGeom prst="rect">
            <a:avLst/>
          </a:prstGeom>
        </p:spPr>
        <p:txBody>
          <a:bodyPr tIns="0" bIns="0" anchor="t">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68" name="Rectangle 67">
            <a:extLst>
              <a:ext uri="{FF2B5EF4-FFF2-40B4-BE49-F238E27FC236}">
                <a16:creationId xmlns:a16="http://schemas.microsoft.com/office/drawing/2014/main" id="{AE9A411D-631B-7C88-2CBD-FC7457A30235}"/>
              </a:ext>
            </a:extLst>
          </p:cNvPr>
          <p:cNvSpPr/>
          <p:nvPr userDrawn="1"/>
        </p:nvSpPr>
        <p:spPr>
          <a:xfrm>
            <a:off x="9066272" y="1997331"/>
            <a:ext cx="2538355" cy="247177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9" name="Picture Placeholder 11">
            <a:extLst>
              <a:ext uri="{FF2B5EF4-FFF2-40B4-BE49-F238E27FC236}">
                <a16:creationId xmlns:a16="http://schemas.microsoft.com/office/drawing/2014/main" id="{056E403A-C212-906A-0FB1-1364DCAB2FB0}"/>
              </a:ext>
            </a:extLst>
          </p:cNvPr>
          <p:cNvSpPr>
            <a:spLocks noGrp="1"/>
          </p:cNvSpPr>
          <p:nvPr>
            <p:ph type="pic" sz="quarter" idx="45"/>
          </p:nvPr>
        </p:nvSpPr>
        <p:spPr>
          <a:xfrm>
            <a:off x="9183871" y="2111792"/>
            <a:ext cx="2303156" cy="2242848"/>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70" name="Rectangle 69">
            <a:extLst>
              <a:ext uri="{FF2B5EF4-FFF2-40B4-BE49-F238E27FC236}">
                <a16:creationId xmlns:a16="http://schemas.microsoft.com/office/drawing/2014/main" id="{81BE01D9-6624-6803-8800-837FC0803980}"/>
              </a:ext>
            </a:extLst>
          </p:cNvPr>
          <p:cNvSpPr/>
          <p:nvPr userDrawn="1"/>
        </p:nvSpPr>
        <p:spPr>
          <a:xfrm rot="5400000">
            <a:off x="10276712" y="3857559"/>
            <a:ext cx="117475" cy="11056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Tree>
    <p:extLst>
      <p:ext uri="{BB962C8B-B14F-4D97-AF65-F5344CB8AC3E}">
        <p14:creationId xmlns:p14="http://schemas.microsoft.com/office/powerpoint/2010/main" val="234506482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07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hasCustomPrompt="1"/>
          </p:nvPr>
        </p:nvSpPr>
        <p:spPr>
          <a:xfrm>
            <a:off x="4079875" y="3029411"/>
            <a:ext cx="2016125" cy="279400"/>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hasCustomPrompt="1"/>
          </p:nvPr>
        </p:nvSpPr>
        <p:spPr>
          <a:xfrm>
            <a:off x="4079875" y="3380811"/>
            <a:ext cx="2016125" cy="279400"/>
          </a:xfrm>
          <a:prstGeom prst="rect">
            <a:avLst/>
          </a:prstGeom>
        </p:spPr>
        <p:txBody>
          <a:bodyPr tIns="0" bIns="0" anchor="ctr">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3" name="Text Placeholder 29">
            <a:extLst>
              <a:ext uri="{FF2B5EF4-FFF2-40B4-BE49-F238E27FC236}">
                <a16:creationId xmlns:a16="http://schemas.microsoft.com/office/drawing/2014/main" id="{7F64118B-63D9-5EFC-AE27-9905DF35ED7F}"/>
              </a:ext>
            </a:extLst>
          </p:cNvPr>
          <p:cNvSpPr>
            <a:spLocks noGrp="1"/>
          </p:cNvSpPr>
          <p:nvPr>
            <p:ph type="body" sz="quarter" idx="37" hasCustomPrompt="1"/>
          </p:nvPr>
        </p:nvSpPr>
        <p:spPr>
          <a:xfrm>
            <a:off x="731442" y="4847548"/>
            <a:ext cx="3093798" cy="348464"/>
          </a:xfrm>
          <a:prstGeom prst="rect">
            <a:avLst/>
          </a:prstGeom>
        </p:spPr>
        <p:txBody>
          <a:bodyPr tIns="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5" name="Text Placeholder 29">
            <a:extLst>
              <a:ext uri="{FF2B5EF4-FFF2-40B4-BE49-F238E27FC236}">
                <a16:creationId xmlns:a16="http://schemas.microsoft.com/office/drawing/2014/main" id="{3AB05E8A-864F-ADC5-0115-1C2B806822E8}"/>
              </a:ext>
            </a:extLst>
          </p:cNvPr>
          <p:cNvSpPr>
            <a:spLocks noGrp="1"/>
          </p:cNvSpPr>
          <p:nvPr>
            <p:ph type="body" sz="quarter" idx="38" hasCustomPrompt="1"/>
          </p:nvPr>
        </p:nvSpPr>
        <p:spPr>
          <a:xfrm>
            <a:off x="731442" y="5268012"/>
            <a:ext cx="3093798" cy="348464"/>
          </a:xfrm>
          <a:prstGeom prst="rect">
            <a:avLst/>
          </a:prstGeom>
        </p:spPr>
        <p:txBody>
          <a:bodyPr tIns="0" bIns="0" anchor="t">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6" name="Rectangle 5">
            <a:extLst>
              <a:ext uri="{FF2B5EF4-FFF2-40B4-BE49-F238E27FC236}">
                <a16:creationId xmlns:a16="http://schemas.microsoft.com/office/drawing/2014/main" id="{0A538E7C-9A0E-887C-DCD8-D9185C2A0319}"/>
              </a:ext>
            </a:extLst>
          </p:cNvPr>
          <p:cNvSpPr/>
          <p:nvPr userDrawn="1"/>
        </p:nvSpPr>
        <p:spPr>
          <a:xfrm>
            <a:off x="731443" y="1571870"/>
            <a:ext cx="3093797" cy="30584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Picture Placeholder 11">
            <a:extLst>
              <a:ext uri="{FF2B5EF4-FFF2-40B4-BE49-F238E27FC236}">
                <a16:creationId xmlns:a16="http://schemas.microsoft.com/office/drawing/2014/main" id="{D0DC1411-1564-8D8A-2591-A02159FC3503}"/>
              </a:ext>
            </a:extLst>
          </p:cNvPr>
          <p:cNvSpPr>
            <a:spLocks noGrp="1"/>
          </p:cNvSpPr>
          <p:nvPr>
            <p:ph type="pic" sz="quarter" idx="10"/>
          </p:nvPr>
        </p:nvSpPr>
        <p:spPr>
          <a:xfrm>
            <a:off x="869928" y="1718419"/>
            <a:ext cx="2816827" cy="2784738"/>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10" name="Rectangle 9">
            <a:extLst>
              <a:ext uri="{FF2B5EF4-FFF2-40B4-BE49-F238E27FC236}">
                <a16:creationId xmlns:a16="http://schemas.microsoft.com/office/drawing/2014/main" id="{0AD7F729-5269-AFDF-3998-4E3AB1894269}"/>
              </a:ext>
            </a:extLst>
          </p:cNvPr>
          <p:cNvSpPr/>
          <p:nvPr userDrawn="1"/>
        </p:nvSpPr>
        <p:spPr>
          <a:xfrm rot="5400000">
            <a:off x="2219604" y="4018734"/>
            <a:ext cx="117475" cy="11056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12" name="Rectangle 11">
            <a:extLst>
              <a:ext uri="{FF2B5EF4-FFF2-40B4-BE49-F238E27FC236}">
                <a16:creationId xmlns:a16="http://schemas.microsoft.com/office/drawing/2014/main" id="{F51AFC85-C5C5-55B1-F31B-8358F5C506EC}"/>
              </a:ext>
            </a:extLst>
          </p:cNvPr>
          <p:cNvSpPr/>
          <p:nvPr userDrawn="1"/>
        </p:nvSpPr>
        <p:spPr>
          <a:xfrm>
            <a:off x="4399911" y="1571870"/>
            <a:ext cx="1376052" cy="13603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Picture Placeholder 11">
            <a:extLst>
              <a:ext uri="{FF2B5EF4-FFF2-40B4-BE49-F238E27FC236}">
                <a16:creationId xmlns:a16="http://schemas.microsoft.com/office/drawing/2014/main" id="{90CB544A-EEAB-8813-FC92-1879C0FB622C}"/>
              </a:ext>
            </a:extLst>
          </p:cNvPr>
          <p:cNvSpPr>
            <a:spLocks noGrp="1"/>
          </p:cNvSpPr>
          <p:nvPr userDrawn="1">
            <p:ph type="pic" sz="quarter" idx="39"/>
          </p:nvPr>
        </p:nvSpPr>
        <p:spPr>
          <a:xfrm>
            <a:off x="4461506" y="1637052"/>
            <a:ext cx="1252862" cy="1238589"/>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14" name="Rectangle 13">
            <a:extLst>
              <a:ext uri="{FF2B5EF4-FFF2-40B4-BE49-F238E27FC236}">
                <a16:creationId xmlns:a16="http://schemas.microsoft.com/office/drawing/2014/main" id="{88AF028D-F8B6-8181-E023-6C7A6BAA5E44}"/>
              </a:ext>
            </a:extLst>
          </p:cNvPr>
          <p:cNvSpPr/>
          <p:nvPr userDrawn="1"/>
        </p:nvSpPr>
        <p:spPr>
          <a:xfrm rot="5400000">
            <a:off x="5059668" y="2658036"/>
            <a:ext cx="56538" cy="4917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34" name="Text Placeholder 29">
            <a:extLst>
              <a:ext uri="{FF2B5EF4-FFF2-40B4-BE49-F238E27FC236}">
                <a16:creationId xmlns:a16="http://schemas.microsoft.com/office/drawing/2014/main" id="{5786C9D3-1D93-ABE1-6A45-B596EA3EAADF}"/>
              </a:ext>
            </a:extLst>
          </p:cNvPr>
          <p:cNvSpPr>
            <a:spLocks noGrp="1"/>
          </p:cNvSpPr>
          <p:nvPr>
            <p:ph type="body" sz="quarter" idx="40" hasCustomPrompt="1"/>
          </p:nvPr>
        </p:nvSpPr>
        <p:spPr>
          <a:xfrm>
            <a:off x="6827775" y="3029411"/>
            <a:ext cx="2016125" cy="279400"/>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35" name="Text Placeholder 29">
            <a:extLst>
              <a:ext uri="{FF2B5EF4-FFF2-40B4-BE49-F238E27FC236}">
                <a16:creationId xmlns:a16="http://schemas.microsoft.com/office/drawing/2014/main" id="{7440F6D1-94E2-2729-C508-581BF4EEF180}"/>
              </a:ext>
            </a:extLst>
          </p:cNvPr>
          <p:cNvSpPr>
            <a:spLocks noGrp="1"/>
          </p:cNvSpPr>
          <p:nvPr>
            <p:ph type="body" sz="quarter" idx="41" hasCustomPrompt="1"/>
          </p:nvPr>
        </p:nvSpPr>
        <p:spPr>
          <a:xfrm>
            <a:off x="6827775" y="3380811"/>
            <a:ext cx="2016125" cy="279400"/>
          </a:xfrm>
          <a:prstGeom prst="rect">
            <a:avLst/>
          </a:prstGeom>
        </p:spPr>
        <p:txBody>
          <a:bodyPr tIns="0" bIns="0" anchor="ctr">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36" name="Rectangle 35">
            <a:extLst>
              <a:ext uri="{FF2B5EF4-FFF2-40B4-BE49-F238E27FC236}">
                <a16:creationId xmlns:a16="http://schemas.microsoft.com/office/drawing/2014/main" id="{402AB845-6A82-E0B3-7E5D-7AF9B866829C}"/>
              </a:ext>
            </a:extLst>
          </p:cNvPr>
          <p:cNvSpPr/>
          <p:nvPr userDrawn="1"/>
        </p:nvSpPr>
        <p:spPr>
          <a:xfrm>
            <a:off x="7147811" y="1571870"/>
            <a:ext cx="1376052" cy="13603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Picture Placeholder 11">
            <a:extLst>
              <a:ext uri="{FF2B5EF4-FFF2-40B4-BE49-F238E27FC236}">
                <a16:creationId xmlns:a16="http://schemas.microsoft.com/office/drawing/2014/main" id="{DA8FC45C-75AF-ADDF-65DD-847B5271A2B3}"/>
              </a:ext>
            </a:extLst>
          </p:cNvPr>
          <p:cNvSpPr>
            <a:spLocks noGrp="1"/>
          </p:cNvSpPr>
          <p:nvPr>
            <p:ph type="pic" sz="quarter" idx="42"/>
          </p:nvPr>
        </p:nvSpPr>
        <p:spPr>
          <a:xfrm>
            <a:off x="7209406" y="1637052"/>
            <a:ext cx="1252862" cy="1238589"/>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38" name="Rectangle 37">
            <a:extLst>
              <a:ext uri="{FF2B5EF4-FFF2-40B4-BE49-F238E27FC236}">
                <a16:creationId xmlns:a16="http://schemas.microsoft.com/office/drawing/2014/main" id="{C9F5C52D-3A8D-383E-1DFC-85B05949F4B3}"/>
              </a:ext>
            </a:extLst>
          </p:cNvPr>
          <p:cNvSpPr/>
          <p:nvPr userDrawn="1"/>
        </p:nvSpPr>
        <p:spPr>
          <a:xfrm rot="5400000">
            <a:off x="7807568" y="2658036"/>
            <a:ext cx="56538" cy="4917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39" name="Text Placeholder 29">
            <a:extLst>
              <a:ext uri="{FF2B5EF4-FFF2-40B4-BE49-F238E27FC236}">
                <a16:creationId xmlns:a16="http://schemas.microsoft.com/office/drawing/2014/main" id="{5EE6E35E-5AE7-F341-F239-83A187F0F2F9}"/>
              </a:ext>
            </a:extLst>
          </p:cNvPr>
          <p:cNvSpPr>
            <a:spLocks noGrp="1"/>
          </p:cNvSpPr>
          <p:nvPr>
            <p:ph type="body" sz="quarter" idx="43" hasCustomPrompt="1"/>
          </p:nvPr>
        </p:nvSpPr>
        <p:spPr>
          <a:xfrm>
            <a:off x="9575676" y="3029411"/>
            <a:ext cx="2016125" cy="279400"/>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40" name="Text Placeholder 29">
            <a:extLst>
              <a:ext uri="{FF2B5EF4-FFF2-40B4-BE49-F238E27FC236}">
                <a16:creationId xmlns:a16="http://schemas.microsoft.com/office/drawing/2014/main" id="{7D863F3F-E03A-FF0C-6619-4A7380EAF15A}"/>
              </a:ext>
            </a:extLst>
          </p:cNvPr>
          <p:cNvSpPr>
            <a:spLocks noGrp="1"/>
          </p:cNvSpPr>
          <p:nvPr>
            <p:ph type="body" sz="quarter" idx="44" hasCustomPrompt="1"/>
          </p:nvPr>
        </p:nvSpPr>
        <p:spPr>
          <a:xfrm>
            <a:off x="9575676" y="3380811"/>
            <a:ext cx="2016125" cy="279400"/>
          </a:xfrm>
          <a:prstGeom prst="rect">
            <a:avLst/>
          </a:prstGeom>
        </p:spPr>
        <p:txBody>
          <a:bodyPr tIns="0" bIns="0" anchor="ctr">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41" name="Rectangle 40">
            <a:extLst>
              <a:ext uri="{FF2B5EF4-FFF2-40B4-BE49-F238E27FC236}">
                <a16:creationId xmlns:a16="http://schemas.microsoft.com/office/drawing/2014/main" id="{43A5444E-5B77-B950-EE9E-C9ED056CB60F}"/>
              </a:ext>
            </a:extLst>
          </p:cNvPr>
          <p:cNvSpPr/>
          <p:nvPr userDrawn="1"/>
        </p:nvSpPr>
        <p:spPr>
          <a:xfrm>
            <a:off x="9895712" y="1571870"/>
            <a:ext cx="1376052" cy="13603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Picture Placeholder 11">
            <a:extLst>
              <a:ext uri="{FF2B5EF4-FFF2-40B4-BE49-F238E27FC236}">
                <a16:creationId xmlns:a16="http://schemas.microsoft.com/office/drawing/2014/main" id="{CF28028D-66A8-B0B1-0A15-CC40AF4BEAB4}"/>
              </a:ext>
            </a:extLst>
          </p:cNvPr>
          <p:cNvSpPr>
            <a:spLocks noGrp="1"/>
          </p:cNvSpPr>
          <p:nvPr>
            <p:ph type="pic" sz="quarter" idx="45"/>
          </p:nvPr>
        </p:nvSpPr>
        <p:spPr>
          <a:xfrm>
            <a:off x="9957307" y="1637052"/>
            <a:ext cx="1252862" cy="1238589"/>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43" name="Rectangle 42">
            <a:extLst>
              <a:ext uri="{FF2B5EF4-FFF2-40B4-BE49-F238E27FC236}">
                <a16:creationId xmlns:a16="http://schemas.microsoft.com/office/drawing/2014/main" id="{DFE314B1-57B2-4F2B-E7BD-883FDE48B21B}"/>
              </a:ext>
            </a:extLst>
          </p:cNvPr>
          <p:cNvSpPr/>
          <p:nvPr userDrawn="1"/>
        </p:nvSpPr>
        <p:spPr>
          <a:xfrm rot="5400000">
            <a:off x="10555469" y="2658036"/>
            <a:ext cx="56538" cy="4917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44" name="Text Placeholder 29">
            <a:extLst>
              <a:ext uri="{FF2B5EF4-FFF2-40B4-BE49-F238E27FC236}">
                <a16:creationId xmlns:a16="http://schemas.microsoft.com/office/drawing/2014/main" id="{43AEA689-1049-151B-2ACF-D9029E950109}"/>
              </a:ext>
            </a:extLst>
          </p:cNvPr>
          <p:cNvSpPr>
            <a:spLocks noGrp="1"/>
          </p:cNvSpPr>
          <p:nvPr>
            <p:ph type="body" sz="quarter" idx="46" hasCustomPrompt="1"/>
          </p:nvPr>
        </p:nvSpPr>
        <p:spPr>
          <a:xfrm>
            <a:off x="4079875" y="5448451"/>
            <a:ext cx="2016125" cy="279400"/>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45" name="Text Placeholder 29">
            <a:extLst>
              <a:ext uri="{FF2B5EF4-FFF2-40B4-BE49-F238E27FC236}">
                <a16:creationId xmlns:a16="http://schemas.microsoft.com/office/drawing/2014/main" id="{551D2FE5-497A-3A75-359D-A5CA4F61CCEF}"/>
              </a:ext>
            </a:extLst>
          </p:cNvPr>
          <p:cNvSpPr>
            <a:spLocks noGrp="1"/>
          </p:cNvSpPr>
          <p:nvPr>
            <p:ph type="body" sz="quarter" idx="47" hasCustomPrompt="1"/>
          </p:nvPr>
        </p:nvSpPr>
        <p:spPr>
          <a:xfrm>
            <a:off x="4079875" y="5799851"/>
            <a:ext cx="2016125" cy="279400"/>
          </a:xfrm>
          <a:prstGeom prst="rect">
            <a:avLst/>
          </a:prstGeom>
        </p:spPr>
        <p:txBody>
          <a:bodyPr tIns="0" bIns="0" anchor="ctr">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46" name="Rectangle 45">
            <a:extLst>
              <a:ext uri="{FF2B5EF4-FFF2-40B4-BE49-F238E27FC236}">
                <a16:creationId xmlns:a16="http://schemas.microsoft.com/office/drawing/2014/main" id="{D0962E8E-A4EB-F05A-E6A0-AD9A04ECE5C5}"/>
              </a:ext>
            </a:extLst>
          </p:cNvPr>
          <p:cNvSpPr/>
          <p:nvPr userDrawn="1"/>
        </p:nvSpPr>
        <p:spPr>
          <a:xfrm>
            <a:off x="4399911" y="3990910"/>
            <a:ext cx="1376052" cy="13603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Picture Placeholder 11">
            <a:extLst>
              <a:ext uri="{FF2B5EF4-FFF2-40B4-BE49-F238E27FC236}">
                <a16:creationId xmlns:a16="http://schemas.microsoft.com/office/drawing/2014/main" id="{6A50B464-6F40-13DB-4283-5C54180534D0}"/>
              </a:ext>
            </a:extLst>
          </p:cNvPr>
          <p:cNvSpPr>
            <a:spLocks noGrp="1"/>
          </p:cNvSpPr>
          <p:nvPr>
            <p:ph type="pic" sz="quarter" idx="48"/>
          </p:nvPr>
        </p:nvSpPr>
        <p:spPr>
          <a:xfrm>
            <a:off x="4461506" y="4056092"/>
            <a:ext cx="1252862" cy="1238589"/>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48" name="Rectangle 47">
            <a:extLst>
              <a:ext uri="{FF2B5EF4-FFF2-40B4-BE49-F238E27FC236}">
                <a16:creationId xmlns:a16="http://schemas.microsoft.com/office/drawing/2014/main" id="{EF5AE4CF-54F9-739C-7BDC-FF543E27961F}"/>
              </a:ext>
            </a:extLst>
          </p:cNvPr>
          <p:cNvSpPr/>
          <p:nvPr userDrawn="1"/>
        </p:nvSpPr>
        <p:spPr>
          <a:xfrm rot="5400000">
            <a:off x="5059668" y="5077076"/>
            <a:ext cx="56538" cy="4917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49" name="Text Placeholder 29">
            <a:extLst>
              <a:ext uri="{FF2B5EF4-FFF2-40B4-BE49-F238E27FC236}">
                <a16:creationId xmlns:a16="http://schemas.microsoft.com/office/drawing/2014/main" id="{376D9218-ACFF-1CB6-DD61-45099A00EAB8}"/>
              </a:ext>
            </a:extLst>
          </p:cNvPr>
          <p:cNvSpPr>
            <a:spLocks noGrp="1"/>
          </p:cNvSpPr>
          <p:nvPr>
            <p:ph type="body" sz="quarter" idx="49" hasCustomPrompt="1"/>
          </p:nvPr>
        </p:nvSpPr>
        <p:spPr>
          <a:xfrm>
            <a:off x="6827775" y="5448451"/>
            <a:ext cx="2016125" cy="279400"/>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50" name="Text Placeholder 29">
            <a:extLst>
              <a:ext uri="{FF2B5EF4-FFF2-40B4-BE49-F238E27FC236}">
                <a16:creationId xmlns:a16="http://schemas.microsoft.com/office/drawing/2014/main" id="{83034B80-257C-97C7-D556-7BB8C80E7E90}"/>
              </a:ext>
            </a:extLst>
          </p:cNvPr>
          <p:cNvSpPr>
            <a:spLocks noGrp="1"/>
          </p:cNvSpPr>
          <p:nvPr>
            <p:ph type="body" sz="quarter" idx="50" hasCustomPrompt="1"/>
          </p:nvPr>
        </p:nvSpPr>
        <p:spPr>
          <a:xfrm>
            <a:off x="6827775" y="5799851"/>
            <a:ext cx="2016125" cy="279400"/>
          </a:xfrm>
          <a:prstGeom prst="rect">
            <a:avLst/>
          </a:prstGeom>
        </p:spPr>
        <p:txBody>
          <a:bodyPr tIns="0" bIns="0" anchor="ctr">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51" name="Rectangle 50">
            <a:extLst>
              <a:ext uri="{FF2B5EF4-FFF2-40B4-BE49-F238E27FC236}">
                <a16:creationId xmlns:a16="http://schemas.microsoft.com/office/drawing/2014/main" id="{1F65FCA2-90E5-A6E5-5EA3-9F1A99254E71}"/>
              </a:ext>
            </a:extLst>
          </p:cNvPr>
          <p:cNvSpPr/>
          <p:nvPr userDrawn="1"/>
        </p:nvSpPr>
        <p:spPr>
          <a:xfrm>
            <a:off x="7147811" y="3990910"/>
            <a:ext cx="1376052" cy="13603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Picture Placeholder 11">
            <a:extLst>
              <a:ext uri="{FF2B5EF4-FFF2-40B4-BE49-F238E27FC236}">
                <a16:creationId xmlns:a16="http://schemas.microsoft.com/office/drawing/2014/main" id="{37C86593-6FB0-300B-B75D-9076D07FBC78}"/>
              </a:ext>
            </a:extLst>
          </p:cNvPr>
          <p:cNvSpPr>
            <a:spLocks noGrp="1"/>
          </p:cNvSpPr>
          <p:nvPr>
            <p:ph type="pic" sz="quarter" idx="51"/>
          </p:nvPr>
        </p:nvSpPr>
        <p:spPr>
          <a:xfrm>
            <a:off x="7209406" y="4056092"/>
            <a:ext cx="1252862" cy="1238589"/>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53" name="Rectangle 52">
            <a:extLst>
              <a:ext uri="{FF2B5EF4-FFF2-40B4-BE49-F238E27FC236}">
                <a16:creationId xmlns:a16="http://schemas.microsoft.com/office/drawing/2014/main" id="{AB737247-997F-70CB-38DA-EBA66288CBF2}"/>
              </a:ext>
            </a:extLst>
          </p:cNvPr>
          <p:cNvSpPr/>
          <p:nvPr userDrawn="1"/>
        </p:nvSpPr>
        <p:spPr>
          <a:xfrm rot="5400000">
            <a:off x="7807567" y="5077076"/>
            <a:ext cx="56539" cy="4917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54" name="Text Placeholder 29">
            <a:extLst>
              <a:ext uri="{FF2B5EF4-FFF2-40B4-BE49-F238E27FC236}">
                <a16:creationId xmlns:a16="http://schemas.microsoft.com/office/drawing/2014/main" id="{434B2A53-4811-465A-8A65-6EE43564DF9E}"/>
              </a:ext>
            </a:extLst>
          </p:cNvPr>
          <p:cNvSpPr>
            <a:spLocks noGrp="1"/>
          </p:cNvSpPr>
          <p:nvPr>
            <p:ph type="body" sz="quarter" idx="52" hasCustomPrompt="1"/>
          </p:nvPr>
        </p:nvSpPr>
        <p:spPr>
          <a:xfrm>
            <a:off x="9575676" y="5448451"/>
            <a:ext cx="2016125" cy="279400"/>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Name</a:t>
            </a:r>
            <a:endParaRPr lang="en-ID" dirty="0"/>
          </a:p>
        </p:txBody>
      </p:sp>
      <p:sp>
        <p:nvSpPr>
          <p:cNvPr id="55" name="Text Placeholder 29">
            <a:extLst>
              <a:ext uri="{FF2B5EF4-FFF2-40B4-BE49-F238E27FC236}">
                <a16:creationId xmlns:a16="http://schemas.microsoft.com/office/drawing/2014/main" id="{BF1C73F4-318E-2E28-0961-FB8906CEAB14}"/>
              </a:ext>
            </a:extLst>
          </p:cNvPr>
          <p:cNvSpPr>
            <a:spLocks noGrp="1"/>
          </p:cNvSpPr>
          <p:nvPr>
            <p:ph type="body" sz="quarter" idx="53" hasCustomPrompt="1"/>
          </p:nvPr>
        </p:nvSpPr>
        <p:spPr>
          <a:xfrm>
            <a:off x="9575676" y="5799851"/>
            <a:ext cx="2016125" cy="279400"/>
          </a:xfrm>
          <a:prstGeom prst="rect">
            <a:avLst/>
          </a:prstGeom>
        </p:spPr>
        <p:txBody>
          <a:bodyPr tIns="0" bIns="0" anchor="ctr">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Designation</a:t>
            </a:r>
            <a:endParaRPr lang="en-ID" dirty="0"/>
          </a:p>
        </p:txBody>
      </p:sp>
      <p:sp>
        <p:nvSpPr>
          <p:cNvPr id="56" name="Rectangle 55">
            <a:extLst>
              <a:ext uri="{FF2B5EF4-FFF2-40B4-BE49-F238E27FC236}">
                <a16:creationId xmlns:a16="http://schemas.microsoft.com/office/drawing/2014/main" id="{48D26E8A-CA91-9505-BFAB-5BBEAF3B52C5}"/>
              </a:ext>
            </a:extLst>
          </p:cNvPr>
          <p:cNvSpPr/>
          <p:nvPr userDrawn="1"/>
        </p:nvSpPr>
        <p:spPr>
          <a:xfrm>
            <a:off x="9895712" y="3990910"/>
            <a:ext cx="1376052" cy="13603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Picture Placeholder 11">
            <a:extLst>
              <a:ext uri="{FF2B5EF4-FFF2-40B4-BE49-F238E27FC236}">
                <a16:creationId xmlns:a16="http://schemas.microsoft.com/office/drawing/2014/main" id="{A2FC0688-BD0F-E835-F7A8-8DA7EFA8A5C7}"/>
              </a:ext>
            </a:extLst>
          </p:cNvPr>
          <p:cNvSpPr>
            <a:spLocks noGrp="1"/>
          </p:cNvSpPr>
          <p:nvPr>
            <p:ph type="pic" sz="quarter" idx="54"/>
          </p:nvPr>
        </p:nvSpPr>
        <p:spPr>
          <a:xfrm>
            <a:off x="9957307" y="4056092"/>
            <a:ext cx="1252862" cy="1238589"/>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dirty="0"/>
          </a:p>
        </p:txBody>
      </p:sp>
      <p:sp>
        <p:nvSpPr>
          <p:cNvPr id="58" name="Rectangle 57">
            <a:extLst>
              <a:ext uri="{FF2B5EF4-FFF2-40B4-BE49-F238E27FC236}">
                <a16:creationId xmlns:a16="http://schemas.microsoft.com/office/drawing/2014/main" id="{B4440F56-945F-3AA4-1251-7228FE59EBD7}"/>
              </a:ext>
            </a:extLst>
          </p:cNvPr>
          <p:cNvSpPr/>
          <p:nvPr userDrawn="1"/>
        </p:nvSpPr>
        <p:spPr>
          <a:xfrm rot="5400000">
            <a:off x="10555469" y="5077076"/>
            <a:ext cx="56538" cy="4917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Tree>
    <p:extLst>
      <p:ext uri="{BB962C8B-B14F-4D97-AF65-F5344CB8AC3E}">
        <p14:creationId xmlns:p14="http://schemas.microsoft.com/office/powerpoint/2010/main" val="367981162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s S08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19" name="Content Placeholder 17">
            <a:extLst>
              <a:ext uri="{FF2B5EF4-FFF2-40B4-BE49-F238E27FC236}">
                <a16:creationId xmlns:a16="http://schemas.microsoft.com/office/drawing/2014/main" id="{D6A9C922-A55E-7618-1823-587FBB425DFB}"/>
              </a:ext>
            </a:extLst>
          </p:cNvPr>
          <p:cNvSpPr>
            <a:spLocks noGrp="1"/>
          </p:cNvSpPr>
          <p:nvPr>
            <p:ph sz="quarter" idx="11"/>
          </p:nvPr>
        </p:nvSpPr>
        <p:spPr>
          <a:xfrm>
            <a:off x="731444" y="1543050"/>
            <a:ext cx="10873181" cy="4486274"/>
          </a:xfrm>
        </p:spPr>
        <p:txBody>
          <a:bodyPr/>
          <a:lstStyle>
            <a:lvl1pPr marL="285750" indent="-285750">
              <a:buClr>
                <a:schemeClr val="accent1"/>
              </a:buClr>
              <a:buFont typeface="Wingdings" panose="05000000000000000000" pitchFamily="2" charset="2"/>
              <a:buChar char="§"/>
              <a:defRPr sz="1800" b="0">
                <a:solidFill>
                  <a:schemeClr val="tx1"/>
                </a:solidFill>
              </a:defRPr>
            </a:lvl1pPr>
            <a:lvl2pPr marL="628673" indent="-171450">
              <a:buClr>
                <a:schemeClr val="accent1"/>
              </a:buClr>
              <a:buFont typeface="Wingdings" panose="05000000000000000000" pitchFamily="2" charset="2"/>
              <a:buChar char="§"/>
              <a:defRPr sz="1050" b="0">
                <a:solidFill>
                  <a:schemeClr val="tx1"/>
                </a:solidFill>
              </a:defRPr>
            </a:lvl2pPr>
            <a:lvl3pPr marL="1085896" indent="-171450">
              <a:buClr>
                <a:schemeClr val="accent1"/>
              </a:buClr>
              <a:buFont typeface="Wingdings" panose="05000000000000000000" pitchFamily="2" charset="2"/>
              <a:buChar char="§"/>
              <a:defRPr sz="1050" b="0">
                <a:solidFill>
                  <a:schemeClr val="tx1"/>
                </a:solidFill>
              </a:defRPr>
            </a:lvl3pPr>
            <a:lvl4pPr marL="1543119" indent="-171450">
              <a:buClr>
                <a:schemeClr val="accent1"/>
              </a:buClr>
              <a:buFont typeface="Wingdings" panose="05000000000000000000" pitchFamily="2" charset="2"/>
              <a:buChar char="§"/>
              <a:defRPr sz="1050" b="0">
                <a:solidFill>
                  <a:schemeClr val="tx1"/>
                </a:solidFill>
              </a:defRPr>
            </a:lvl4pPr>
            <a:lvl5pPr marL="2000341" indent="-171450">
              <a:buClr>
                <a:schemeClr val="accent1"/>
              </a:buClr>
              <a:buFont typeface="Wingdings" panose="05000000000000000000" pitchFamily="2" charset="2"/>
              <a:buChar char="§"/>
              <a:defRPr sz="105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989729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estion S09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2567262"/>
            <a:ext cx="5330824" cy="17189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584201" y="2703930"/>
            <a:ext cx="4425950" cy="1445652"/>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5196888" y="2879224"/>
            <a:ext cx="0" cy="109506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 Placeholder 29">
            <a:extLst>
              <a:ext uri="{FF2B5EF4-FFF2-40B4-BE49-F238E27FC236}">
                <a16:creationId xmlns:a16="http://schemas.microsoft.com/office/drawing/2014/main" id="{9BDF026E-254E-B87A-48B7-871E0FA3BF93}"/>
              </a:ext>
            </a:extLst>
          </p:cNvPr>
          <p:cNvSpPr>
            <a:spLocks noGrp="1"/>
          </p:cNvSpPr>
          <p:nvPr>
            <p:ph type="body" sz="quarter" idx="39"/>
          </p:nvPr>
        </p:nvSpPr>
        <p:spPr>
          <a:xfrm>
            <a:off x="6096000" y="1508593"/>
            <a:ext cx="5508619" cy="824940"/>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Text Placeholder 29">
            <a:extLst>
              <a:ext uri="{FF2B5EF4-FFF2-40B4-BE49-F238E27FC236}">
                <a16:creationId xmlns:a16="http://schemas.microsoft.com/office/drawing/2014/main" id="{12D822FC-7C13-905B-1DD8-093115672943}"/>
              </a:ext>
            </a:extLst>
          </p:cNvPr>
          <p:cNvSpPr>
            <a:spLocks noGrp="1"/>
          </p:cNvSpPr>
          <p:nvPr>
            <p:ph type="body" sz="quarter" idx="40"/>
          </p:nvPr>
        </p:nvSpPr>
        <p:spPr>
          <a:xfrm>
            <a:off x="6096000" y="2405530"/>
            <a:ext cx="5508619" cy="3052295"/>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10006275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Text Box T20V1">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9602D4-D75A-D7F4-FFCF-22F1F764C7A2}"/>
              </a:ext>
            </a:extLst>
          </p:cNvPr>
          <p:cNvSpPr/>
          <p:nvPr userDrawn="1"/>
        </p:nvSpPr>
        <p:spPr>
          <a:xfrm>
            <a:off x="587375" y="0"/>
            <a:ext cx="11017250" cy="24528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31442" y="3821174"/>
            <a:ext cx="10873177"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731442" y="4216693"/>
            <a:ext cx="10873177" cy="1734527"/>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2659380"/>
            <a:ext cx="10873182" cy="769620"/>
          </a:xfrm>
        </p:spPr>
        <p:txBody>
          <a:bodyPr anchor="ctr">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704850" y="0"/>
            <a:ext cx="10782300" cy="2333625"/>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2659380"/>
            <a:ext cx="0" cy="76755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26" name="Rectangle 25">
            <a:extLst>
              <a:ext uri="{FF2B5EF4-FFF2-40B4-BE49-F238E27FC236}">
                <a16:creationId xmlns:a16="http://schemas.microsoft.com/office/drawing/2014/main" id="{AAAC1303-0EC3-5E1E-D38D-9DAA61834E0B}"/>
              </a:ext>
            </a:extLst>
          </p:cNvPr>
          <p:cNvSpPr/>
          <p:nvPr userDrawn="1"/>
        </p:nvSpPr>
        <p:spPr>
          <a:xfrm rot="5400000">
            <a:off x="6036390" y="1440739"/>
            <a:ext cx="119220"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Tree>
    <p:extLst>
      <p:ext uri="{BB962C8B-B14F-4D97-AF65-F5344CB8AC3E}">
        <p14:creationId xmlns:p14="http://schemas.microsoft.com/office/powerpoint/2010/main" val="298176264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Text Box T20V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442C6-EECF-FD33-A672-5BDA5C831C7A}"/>
              </a:ext>
            </a:extLst>
          </p:cNvPr>
          <p:cNvSpPr/>
          <p:nvPr userDrawn="1"/>
        </p:nvSpPr>
        <p:spPr>
          <a:xfrm>
            <a:off x="6400798" y="844550"/>
            <a:ext cx="5791201"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31443" y="2573973"/>
            <a:ext cx="5364558"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731443" y="3256377"/>
            <a:ext cx="5364558" cy="2756657"/>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844965"/>
            <a:ext cx="5364557" cy="1334770"/>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6518274" y="962026"/>
            <a:ext cx="5673726" cy="4933948"/>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844550"/>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14" name="Rectangle 13">
            <a:extLst>
              <a:ext uri="{FF2B5EF4-FFF2-40B4-BE49-F238E27FC236}">
                <a16:creationId xmlns:a16="http://schemas.microsoft.com/office/drawing/2014/main" id="{EF328576-5150-CD3D-CA2F-222FFB2D228B}"/>
              </a:ext>
            </a:extLst>
          </p:cNvPr>
          <p:cNvSpPr/>
          <p:nvPr userDrawn="1"/>
        </p:nvSpPr>
        <p:spPr>
          <a:xfrm>
            <a:off x="6400798" y="2476501"/>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Tree>
    <p:extLst>
      <p:ext uri="{BB962C8B-B14F-4D97-AF65-F5344CB8AC3E}">
        <p14:creationId xmlns:p14="http://schemas.microsoft.com/office/powerpoint/2010/main" val="405978572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Text Box T20V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48E2C7-E138-739F-9BB2-FE2FD28A155A}"/>
              </a:ext>
            </a:extLst>
          </p:cNvPr>
          <p:cNvGrpSpPr/>
          <p:nvPr userDrawn="1"/>
        </p:nvGrpSpPr>
        <p:grpSpPr>
          <a:xfrm flipH="1">
            <a:off x="0" y="844550"/>
            <a:ext cx="4079875" cy="5168484"/>
            <a:chOff x="6400798" y="844550"/>
            <a:chExt cx="4079875" cy="5168484"/>
          </a:xfrm>
        </p:grpSpPr>
        <p:sp>
          <p:nvSpPr>
            <p:cNvPr id="10" name="Rectangle 9">
              <a:extLst>
                <a:ext uri="{FF2B5EF4-FFF2-40B4-BE49-F238E27FC236}">
                  <a16:creationId xmlns:a16="http://schemas.microsoft.com/office/drawing/2014/main" id="{FBD442C6-EECF-FD33-A672-5BDA5C831C7A}"/>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EF328576-5150-CD3D-CA2F-222FFB2D228B}"/>
                </a:ext>
              </a:extLst>
            </p:cNvPr>
            <p:cNvSpPr/>
            <p:nvPr userDrawn="1"/>
          </p:nvSpPr>
          <p:spPr>
            <a:xfrm flipH="1">
              <a:off x="6400798" y="2476501"/>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001816" y="2573973"/>
            <a:ext cx="6602807" cy="610408"/>
          </a:xfrm>
          <a:prstGeom prst="rect">
            <a:avLst/>
          </a:prstGeom>
          <a:solidFill>
            <a:schemeClr val="accent1"/>
          </a:solidFill>
        </p:spPr>
        <p:txBody>
          <a:bodyPr tIns="0" bIns="0" anchor="ctr">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5001816" y="3256377"/>
            <a:ext cx="6602807" cy="2756657"/>
          </a:xfrm>
          <a:prstGeom prst="rect">
            <a:avLst/>
          </a:prstGeom>
          <a:solidFill>
            <a:schemeClr val="accent1"/>
          </a:solidFill>
        </p:spPr>
        <p:txBody>
          <a:bodyPr lIns="91440" tIns="126000" rIns="91440" bIns="0">
            <a:noAutofit/>
          </a:bodyPr>
          <a:lstStyle>
            <a:lvl1pPr marL="0" indent="0">
              <a:buNone/>
              <a:defRPr sz="1600" b="0">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001817" y="844965"/>
            <a:ext cx="6602808" cy="1334770"/>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0" y="962026"/>
            <a:ext cx="3962400" cy="4933948"/>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857749" y="844550"/>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347439396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Text Box T20V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442C6-EECF-FD33-A672-5BDA5C831C7A}"/>
              </a:ext>
            </a:extLst>
          </p:cNvPr>
          <p:cNvSpPr/>
          <p:nvPr userDrawn="1"/>
        </p:nvSpPr>
        <p:spPr>
          <a:xfrm>
            <a:off x="587376" y="1394875"/>
            <a:ext cx="4558024" cy="40678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704849" y="1515531"/>
            <a:ext cx="4323075" cy="3826522"/>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14" name="Rectangle 13">
            <a:extLst>
              <a:ext uri="{FF2B5EF4-FFF2-40B4-BE49-F238E27FC236}">
                <a16:creationId xmlns:a16="http://schemas.microsoft.com/office/drawing/2014/main" id="{EF328576-5150-CD3D-CA2F-222FFB2D228B}"/>
              </a:ext>
            </a:extLst>
          </p:cNvPr>
          <p:cNvSpPr/>
          <p:nvPr userDrawn="1"/>
        </p:nvSpPr>
        <p:spPr>
          <a:xfrm>
            <a:off x="587375" y="2476293"/>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3" name="Rectangle 2">
            <a:extLst>
              <a:ext uri="{FF2B5EF4-FFF2-40B4-BE49-F238E27FC236}">
                <a16:creationId xmlns:a16="http://schemas.microsoft.com/office/drawing/2014/main" id="{C0033A8B-FF98-1E02-BE1A-38B8A2DBADF2}"/>
              </a:ext>
            </a:extLst>
          </p:cNvPr>
          <p:cNvSpPr/>
          <p:nvPr userDrawn="1"/>
        </p:nvSpPr>
        <p:spPr>
          <a:xfrm>
            <a:off x="5027925" y="2476293"/>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8"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6240067" y="2573973"/>
            <a:ext cx="5364558"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6240067" y="3256378"/>
            <a:ext cx="5364558" cy="220633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2" name="Title 1">
            <a:extLst>
              <a:ext uri="{FF2B5EF4-FFF2-40B4-BE49-F238E27FC236}">
                <a16:creationId xmlns:a16="http://schemas.microsoft.com/office/drawing/2014/main" id="{1036477C-8D55-B4B8-85DD-DAF85A20D8C5}"/>
              </a:ext>
            </a:extLst>
          </p:cNvPr>
          <p:cNvSpPr>
            <a:spLocks noGrp="1"/>
          </p:cNvSpPr>
          <p:nvPr>
            <p:ph type="title"/>
          </p:nvPr>
        </p:nvSpPr>
        <p:spPr>
          <a:xfrm>
            <a:off x="6240067" y="844965"/>
            <a:ext cx="5364557" cy="1334770"/>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3" name="Straight Connector 12">
            <a:extLst>
              <a:ext uri="{FF2B5EF4-FFF2-40B4-BE49-F238E27FC236}">
                <a16:creationId xmlns:a16="http://schemas.microsoft.com/office/drawing/2014/main" id="{0657BBCF-CA9E-FB2C-CA76-82D2795FF965}"/>
              </a:ext>
            </a:extLst>
          </p:cNvPr>
          <p:cNvCxnSpPr>
            <a:cxnSpLocks/>
          </p:cNvCxnSpPr>
          <p:nvPr userDrawn="1"/>
        </p:nvCxnSpPr>
        <p:spPr>
          <a:xfrm>
            <a:off x="6095999" y="844550"/>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6197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Text Box T20V5">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AC0811-B538-6793-87C0-3D6ED1AC6059}"/>
              </a:ext>
            </a:extLst>
          </p:cNvPr>
          <p:cNvGrpSpPr/>
          <p:nvPr userDrawn="1"/>
        </p:nvGrpSpPr>
        <p:grpSpPr>
          <a:xfrm rot="16200000">
            <a:off x="1643620" y="1669495"/>
            <a:ext cx="2922586" cy="6209826"/>
            <a:chOff x="2224091" y="-1834672"/>
            <a:chExt cx="2922586" cy="6209826"/>
          </a:xfrm>
        </p:grpSpPr>
        <p:sp>
          <p:nvSpPr>
            <p:cNvPr id="5" name="Rectangle 4">
              <a:extLst>
                <a:ext uri="{FF2B5EF4-FFF2-40B4-BE49-F238E27FC236}">
                  <a16:creationId xmlns:a16="http://schemas.microsoft.com/office/drawing/2014/main" id="{49286371-865F-C37D-9350-2A89CD104834}"/>
                </a:ext>
              </a:extLst>
            </p:cNvPr>
            <p:cNvSpPr/>
            <p:nvPr userDrawn="1"/>
          </p:nvSpPr>
          <p:spPr>
            <a:xfrm>
              <a:off x="2224091" y="-1834672"/>
              <a:ext cx="2922582" cy="62098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Freeform: Shape 7">
              <a:extLst>
                <a:ext uri="{FF2B5EF4-FFF2-40B4-BE49-F238E27FC236}">
                  <a16:creationId xmlns:a16="http://schemas.microsoft.com/office/drawing/2014/main"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gr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0" y="3429000"/>
            <a:ext cx="6096000" cy="2806699"/>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10" name="Rectangle 9">
            <a:extLst>
              <a:ext uri="{FF2B5EF4-FFF2-40B4-BE49-F238E27FC236}">
                <a16:creationId xmlns:a16="http://schemas.microsoft.com/office/drawing/2014/main" id="{FBD442C6-EECF-FD33-A672-5BDA5C831C7A}"/>
              </a:ext>
            </a:extLst>
          </p:cNvPr>
          <p:cNvSpPr/>
          <p:nvPr userDrawn="1"/>
        </p:nvSpPr>
        <p:spPr>
          <a:xfrm>
            <a:off x="7105650" y="-1"/>
            <a:ext cx="5086349" cy="62356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414818" y="1558925"/>
            <a:ext cx="4189807" cy="875618"/>
          </a:xfrm>
          <a:prstGeom prst="rect">
            <a:avLst/>
          </a:prstGeom>
        </p:spPr>
        <p:txBody>
          <a:bodyPr tIns="0" bIns="0" anchor="b">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7414818" y="2506539"/>
            <a:ext cx="4189807" cy="2792536"/>
          </a:xfrm>
          <a:prstGeom prst="rect">
            <a:avLst/>
          </a:prstGeom>
        </p:spPr>
        <p:txBody>
          <a:bodyPr tIns="0" bIns="0">
            <a:noAutofit/>
          </a:bodyPr>
          <a:lstStyle>
            <a:lvl1pPr marL="0" indent="0">
              <a:buNone/>
              <a:defRPr sz="1600" b="0">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844965"/>
            <a:ext cx="5364557" cy="1334770"/>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844550"/>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145915331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Text Box T20V6">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AC0811-B538-6793-87C0-3D6ED1AC6059}"/>
              </a:ext>
            </a:extLst>
          </p:cNvPr>
          <p:cNvGrpSpPr/>
          <p:nvPr userDrawn="1"/>
        </p:nvGrpSpPr>
        <p:grpSpPr>
          <a:xfrm rot="5400000">
            <a:off x="7629704" y="-1647525"/>
            <a:ext cx="2922586" cy="6217636"/>
            <a:chOff x="2224091" y="-1842482"/>
            <a:chExt cx="2922586" cy="6217636"/>
          </a:xfrm>
        </p:grpSpPr>
        <p:sp>
          <p:nvSpPr>
            <p:cNvPr id="5" name="Rectangle 4">
              <a:extLst>
                <a:ext uri="{FF2B5EF4-FFF2-40B4-BE49-F238E27FC236}">
                  <a16:creationId xmlns:a16="http://schemas.microsoft.com/office/drawing/2014/main" id="{49286371-865F-C37D-9350-2A89CD104834}"/>
                </a:ext>
              </a:extLst>
            </p:cNvPr>
            <p:cNvSpPr/>
            <p:nvPr userDrawn="1"/>
          </p:nvSpPr>
          <p:spPr>
            <a:xfrm>
              <a:off x="2224091" y="-1842482"/>
              <a:ext cx="2922582" cy="621763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Freeform: Shape 7">
              <a:extLst>
                <a:ext uri="{FF2B5EF4-FFF2-40B4-BE49-F238E27FC236}">
                  <a16:creationId xmlns:a16="http://schemas.microsoft.com/office/drawing/2014/main"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sp>
        <p:nvSpPr>
          <p:cNvPr id="10" name="Rectangle 9">
            <a:extLst>
              <a:ext uri="{FF2B5EF4-FFF2-40B4-BE49-F238E27FC236}">
                <a16:creationId xmlns:a16="http://schemas.microsoft.com/office/drawing/2014/main" id="{FBD442C6-EECF-FD33-A672-5BDA5C831C7A}"/>
              </a:ext>
            </a:extLst>
          </p:cNvPr>
          <p:cNvSpPr/>
          <p:nvPr userDrawn="1"/>
        </p:nvSpPr>
        <p:spPr>
          <a:xfrm>
            <a:off x="0" y="-1"/>
            <a:ext cx="5086349" cy="56554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309168" y="584200"/>
            <a:ext cx="4189807" cy="875618"/>
          </a:xfrm>
          <a:prstGeom prst="rect">
            <a:avLst/>
          </a:prstGeom>
        </p:spPr>
        <p:txBody>
          <a:bodyPr tIns="0" bIns="0" anchor="b">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309168" y="1531814"/>
            <a:ext cx="4189807" cy="2788441"/>
          </a:xfrm>
          <a:prstGeom prst="rect">
            <a:avLst/>
          </a:prstGeom>
        </p:spPr>
        <p:txBody>
          <a:bodyPr tIns="0" bIns="0">
            <a:noAutofit/>
          </a:bodyPr>
          <a:lstStyle>
            <a:lvl1pPr marL="0" indent="0">
              <a:buNone/>
              <a:defRPr sz="1600" b="0">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Title 1">
            <a:extLst>
              <a:ext uri="{FF2B5EF4-FFF2-40B4-BE49-F238E27FC236}">
                <a16:creationId xmlns:a16="http://schemas.microsoft.com/office/drawing/2014/main" id="{1036477C-8D55-B4B8-85DD-DAF85A20D8C5}"/>
              </a:ext>
            </a:extLst>
          </p:cNvPr>
          <p:cNvSpPr>
            <a:spLocks noGrp="1"/>
          </p:cNvSpPr>
          <p:nvPr>
            <p:ph type="title"/>
          </p:nvPr>
        </p:nvSpPr>
        <p:spPr>
          <a:xfrm>
            <a:off x="6240068" y="4320670"/>
            <a:ext cx="5364557" cy="1334770"/>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4" name="Straight Connector 3">
            <a:extLst>
              <a:ext uri="{FF2B5EF4-FFF2-40B4-BE49-F238E27FC236}">
                <a16:creationId xmlns:a16="http://schemas.microsoft.com/office/drawing/2014/main" id="{0657BBCF-CA9E-FB2C-CA76-82D2795FF965}"/>
              </a:ext>
            </a:extLst>
          </p:cNvPr>
          <p:cNvCxnSpPr>
            <a:cxnSpLocks/>
          </p:cNvCxnSpPr>
          <p:nvPr userDrawn="1"/>
        </p:nvCxnSpPr>
        <p:spPr>
          <a:xfrm>
            <a:off x="6096000" y="4320255"/>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6096000" y="0"/>
            <a:ext cx="6096000" cy="2806699"/>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Tree>
    <p:extLst>
      <p:ext uri="{BB962C8B-B14F-4D97-AF65-F5344CB8AC3E}">
        <p14:creationId xmlns:p14="http://schemas.microsoft.com/office/powerpoint/2010/main" val="2285404791"/>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Text Boxes T21V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E13754-AAF2-AD15-CFAE-7AA7F2563720}"/>
              </a:ext>
            </a:extLst>
          </p:cNvPr>
          <p:cNvSpPr/>
          <p:nvPr userDrawn="1"/>
        </p:nvSpPr>
        <p:spPr>
          <a:xfrm>
            <a:off x="-2378" y="-4761"/>
            <a:ext cx="5146674" cy="43751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1" y="0"/>
            <a:ext cx="5021579" cy="4251521"/>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6240067" y="2812098"/>
            <a:ext cx="5364558" cy="32450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6240067" y="3208595"/>
            <a:ext cx="5364558" cy="104292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6240067" y="584200"/>
            <a:ext cx="5364557" cy="1833660"/>
          </a:xfrm>
        </p:spPr>
        <p:txBody>
          <a:bodyPr anchor="b">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6095999" y="584200"/>
            <a:ext cx="0" cy="183366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62D270A3-A429-F424-E73F-8C35CF7A6C40}"/>
              </a:ext>
            </a:extLst>
          </p:cNvPr>
          <p:cNvSpPr/>
          <p:nvPr userDrawn="1"/>
        </p:nvSpPr>
        <p:spPr>
          <a:xfrm rot="5400000">
            <a:off x="4189126" y="3415220"/>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20" name="Text Placeholder 29">
            <a:extLst>
              <a:ext uri="{FF2B5EF4-FFF2-40B4-BE49-F238E27FC236}">
                <a16:creationId xmlns:a16="http://schemas.microsoft.com/office/drawing/2014/main" id="{7420A28C-E135-C56E-F79F-F283CD6B60DF}"/>
              </a:ext>
            </a:extLst>
          </p:cNvPr>
          <p:cNvSpPr>
            <a:spLocks noGrp="1"/>
          </p:cNvSpPr>
          <p:nvPr>
            <p:ph type="body" sz="quarter" idx="41"/>
          </p:nvPr>
        </p:nvSpPr>
        <p:spPr>
          <a:xfrm>
            <a:off x="594188" y="4528281"/>
            <a:ext cx="11010435" cy="32450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2AC36E79-BCA0-C596-D321-2B6E38193C55}"/>
              </a:ext>
            </a:extLst>
          </p:cNvPr>
          <p:cNvSpPr>
            <a:spLocks noGrp="1"/>
          </p:cNvSpPr>
          <p:nvPr>
            <p:ph type="body" sz="quarter" idx="42"/>
          </p:nvPr>
        </p:nvSpPr>
        <p:spPr>
          <a:xfrm>
            <a:off x="594188" y="4924777"/>
            <a:ext cx="11010435" cy="1166557"/>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177481326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Text Boxes T21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731444" y="1485900"/>
            <a:ext cx="4354906" cy="3886200"/>
          </a:xfrm>
        </p:spPr>
        <p:txBody>
          <a:bodyPr anchor="ctr">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587375" y="2512170"/>
            <a:ext cx="0" cy="183366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6095999" y="818485"/>
            <a:ext cx="55086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6095999" y="1500890"/>
            <a:ext cx="55086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2" name="Text Placeholder 29">
            <a:extLst>
              <a:ext uri="{FF2B5EF4-FFF2-40B4-BE49-F238E27FC236}">
                <a16:creationId xmlns:a16="http://schemas.microsoft.com/office/drawing/2014/main" id="{10E6AACB-9199-C0B7-282D-52AE821B16C9}"/>
              </a:ext>
            </a:extLst>
          </p:cNvPr>
          <p:cNvSpPr>
            <a:spLocks noGrp="1"/>
          </p:cNvSpPr>
          <p:nvPr>
            <p:ph type="body" sz="quarter" idx="41"/>
          </p:nvPr>
        </p:nvSpPr>
        <p:spPr>
          <a:xfrm>
            <a:off x="6095999" y="3663285"/>
            <a:ext cx="55086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103CFF70-7DC7-B43D-57C7-3C6435517D60}"/>
              </a:ext>
            </a:extLst>
          </p:cNvPr>
          <p:cNvSpPr>
            <a:spLocks noGrp="1"/>
          </p:cNvSpPr>
          <p:nvPr>
            <p:ph type="body" sz="quarter" idx="42"/>
          </p:nvPr>
        </p:nvSpPr>
        <p:spPr>
          <a:xfrm>
            <a:off x="6095999" y="4345690"/>
            <a:ext cx="55086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53542285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Text Boxes T22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F6E62-3413-1570-07FF-4E66972B963F}"/>
              </a:ext>
            </a:extLst>
          </p:cNvPr>
          <p:cNvSpPr/>
          <p:nvPr userDrawn="1"/>
        </p:nvSpPr>
        <p:spPr>
          <a:xfrm>
            <a:off x="0" y="0"/>
            <a:ext cx="12191999" cy="286226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731444" y="584200"/>
            <a:ext cx="10873180" cy="1833660"/>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587375" y="584200"/>
            <a:ext cx="0" cy="183366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584200" y="3432175"/>
            <a:ext cx="30359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584200" y="4114580"/>
            <a:ext cx="30359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A80A793C-55DC-602B-758B-1FA03A818170}"/>
              </a:ext>
            </a:extLst>
          </p:cNvPr>
          <p:cNvSpPr>
            <a:spLocks noGrp="1"/>
          </p:cNvSpPr>
          <p:nvPr>
            <p:ph type="body" sz="quarter" idx="41"/>
          </p:nvPr>
        </p:nvSpPr>
        <p:spPr>
          <a:xfrm>
            <a:off x="4578037" y="3432175"/>
            <a:ext cx="30359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0" name="Text Placeholder 29">
            <a:extLst>
              <a:ext uri="{FF2B5EF4-FFF2-40B4-BE49-F238E27FC236}">
                <a16:creationId xmlns:a16="http://schemas.microsoft.com/office/drawing/2014/main" id="{F448C94B-AA7A-7262-4B9F-836462086A78}"/>
              </a:ext>
            </a:extLst>
          </p:cNvPr>
          <p:cNvSpPr>
            <a:spLocks noGrp="1"/>
          </p:cNvSpPr>
          <p:nvPr>
            <p:ph type="body" sz="quarter" idx="42"/>
          </p:nvPr>
        </p:nvSpPr>
        <p:spPr>
          <a:xfrm>
            <a:off x="4578037" y="4114580"/>
            <a:ext cx="30359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4" name="Text Placeholder 29">
            <a:extLst>
              <a:ext uri="{FF2B5EF4-FFF2-40B4-BE49-F238E27FC236}">
                <a16:creationId xmlns:a16="http://schemas.microsoft.com/office/drawing/2014/main" id="{8E844AFC-B10F-3963-60E2-0CBF59257982}"/>
              </a:ext>
            </a:extLst>
          </p:cNvPr>
          <p:cNvSpPr>
            <a:spLocks noGrp="1"/>
          </p:cNvSpPr>
          <p:nvPr>
            <p:ph type="body" sz="quarter" idx="43"/>
          </p:nvPr>
        </p:nvSpPr>
        <p:spPr>
          <a:xfrm>
            <a:off x="8571874" y="3432175"/>
            <a:ext cx="30359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290D6F4A-B1FF-50CB-37C9-67C24FF49AE0}"/>
              </a:ext>
            </a:extLst>
          </p:cNvPr>
          <p:cNvSpPr>
            <a:spLocks noGrp="1"/>
          </p:cNvSpPr>
          <p:nvPr>
            <p:ph type="body" sz="quarter" idx="44"/>
          </p:nvPr>
        </p:nvSpPr>
        <p:spPr>
          <a:xfrm>
            <a:off x="8571874" y="4114580"/>
            <a:ext cx="30359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399965680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Text Boxes T22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4604943" y="1987041"/>
            <a:ext cx="6999682" cy="341168"/>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4604943" y="2400207"/>
            <a:ext cx="6999682" cy="787494"/>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 name="Rectangle 2">
            <a:extLst>
              <a:ext uri="{FF2B5EF4-FFF2-40B4-BE49-F238E27FC236}">
                <a16:creationId xmlns:a16="http://schemas.microsoft.com/office/drawing/2014/main" id="{BB2F9EFE-3E38-5624-6F5C-8EA73167EB3F}"/>
              </a:ext>
            </a:extLst>
          </p:cNvPr>
          <p:cNvSpPr/>
          <p:nvPr userDrawn="1"/>
        </p:nvSpPr>
        <p:spPr>
          <a:xfrm>
            <a:off x="-1" y="0"/>
            <a:ext cx="4114905" cy="57039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Picture Placeholder 11">
            <a:extLst>
              <a:ext uri="{FF2B5EF4-FFF2-40B4-BE49-F238E27FC236}">
                <a16:creationId xmlns:a16="http://schemas.microsoft.com/office/drawing/2014/main" id="{9DEBAB1A-CE11-600C-955B-5BF2329A4896}"/>
              </a:ext>
            </a:extLst>
          </p:cNvPr>
          <p:cNvSpPr>
            <a:spLocks noGrp="1"/>
          </p:cNvSpPr>
          <p:nvPr>
            <p:ph type="pic" sz="quarter" idx="10"/>
          </p:nvPr>
        </p:nvSpPr>
        <p:spPr>
          <a:xfrm>
            <a:off x="-1" y="0"/>
            <a:ext cx="3997431" cy="5583326"/>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13" name="Freeform: Shape 12">
            <a:extLst>
              <a:ext uri="{FF2B5EF4-FFF2-40B4-BE49-F238E27FC236}">
                <a16:creationId xmlns:a16="http://schemas.microsoft.com/office/drawing/2014/main" id="{584E6C11-0982-03C9-6259-106AF7B98437}"/>
              </a:ext>
            </a:extLst>
          </p:cNvPr>
          <p:cNvSpPr/>
          <p:nvPr userDrawn="1"/>
        </p:nvSpPr>
        <p:spPr>
          <a:xfrm rot="5400000">
            <a:off x="3159734" y="474881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16" name="Title 1">
            <a:extLst>
              <a:ext uri="{FF2B5EF4-FFF2-40B4-BE49-F238E27FC236}">
                <a16:creationId xmlns:a16="http://schemas.microsoft.com/office/drawing/2014/main" id="{8A0F98B3-5BC9-43CA-0E39-31CC70D805DB}"/>
              </a:ext>
            </a:extLst>
          </p:cNvPr>
          <p:cNvSpPr>
            <a:spLocks noGrp="1"/>
          </p:cNvSpPr>
          <p:nvPr>
            <p:ph type="title"/>
          </p:nvPr>
        </p:nvSpPr>
        <p:spPr>
          <a:xfrm>
            <a:off x="4604943" y="586105"/>
            <a:ext cx="6999681" cy="1153795"/>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7" name="Straight Connector 16">
            <a:extLst>
              <a:ext uri="{FF2B5EF4-FFF2-40B4-BE49-F238E27FC236}">
                <a16:creationId xmlns:a16="http://schemas.microsoft.com/office/drawing/2014/main" id="{287663E8-3304-8ACE-ACD6-6F356A49D537}"/>
              </a:ext>
            </a:extLst>
          </p:cNvPr>
          <p:cNvCxnSpPr>
            <a:cxnSpLocks/>
          </p:cNvCxnSpPr>
          <p:nvPr userDrawn="1"/>
        </p:nvCxnSpPr>
        <p:spPr>
          <a:xfrm>
            <a:off x="4460875" y="585690"/>
            <a:ext cx="0" cy="11542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29">
            <a:extLst>
              <a:ext uri="{FF2B5EF4-FFF2-40B4-BE49-F238E27FC236}">
                <a16:creationId xmlns:a16="http://schemas.microsoft.com/office/drawing/2014/main" id="{E5B64568-95A0-2550-729B-C36D47D0B4EE}"/>
              </a:ext>
            </a:extLst>
          </p:cNvPr>
          <p:cNvSpPr>
            <a:spLocks noGrp="1"/>
          </p:cNvSpPr>
          <p:nvPr>
            <p:ph type="body" sz="quarter" idx="41"/>
          </p:nvPr>
        </p:nvSpPr>
        <p:spPr>
          <a:xfrm>
            <a:off x="4604943" y="3444500"/>
            <a:ext cx="6999682" cy="341168"/>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9" name="Text Placeholder 29">
            <a:extLst>
              <a:ext uri="{FF2B5EF4-FFF2-40B4-BE49-F238E27FC236}">
                <a16:creationId xmlns:a16="http://schemas.microsoft.com/office/drawing/2014/main" id="{F93FF848-4697-1658-A41B-93D12D101890}"/>
              </a:ext>
            </a:extLst>
          </p:cNvPr>
          <p:cNvSpPr>
            <a:spLocks noGrp="1"/>
          </p:cNvSpPr>
          <p:nvPr>
            <p:ph type="body" sz="quarter" idx="42"/>
          </p:nvPr>
        </p:nvSpPr>
        <p:spPr>
          <a:xfrm>
            <a:off x="4604943" y="3857666"/>
            <a:ext cx="6999682" cy="787494"/>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0" name="Text Placeholder 29">
            <a:extLst>
              <a:ext uri="{FF2B5EF4-FFF2-40B4-BE49-F238E27FC236}">
                <a16:creationId xmlns:a16="http://schemas.microsoft.com/office/drawing/2014/main" id="{A3FB70CC-9CEB-83DB-0A62-F28AADFA24A2}"/>
              </a:ext>
            </a:extLst>
          </p:cNvPr>
          <p:cNvSpPr>
            <a:spLocks noGrp="1"/>
          </p:cNvSpPr>
          <p:nvPr>
            <p:ph type="body" sz="quarter" idx="43"/>
          </p:nvPr>
        </p:nvSpPr>
        <p:spPr>
          <a:xfrm>
            <a:off x="4604943" y="4901960"/>
            <a:ext cx="6999682" cy="341168"/>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413FB7C3-3697-76A3-E778-089B73350D63}"/>
              </a:ext>
            </a:extLst>
          </p:cNvPr>
          <p:cNvSpPr>
            <a:spLocks noGrp="1"/>
          </p:cNvSpPr>
          <p:nvPr>
            <p:ph type="body" sz="quarter" idx="44"/>
          </p:nvPr>
        </p:nvSpPr>
        <p:spPr>
          <a:xfrm>
            <a:off x="4604943" y="5315126"/>
            <a:ext cx="6999682" cy="787494"/>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101923854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0" y="3132666"/>
            <a:ext cx="5311775"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132666"/>
            <a:ext cx="5334000"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Text Boxes T23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F6E62-3413-1570-07FF-4E66972B963F}"/>
              </a:ext>
            </a:extLst>
          </p:cNvPr>
          <p:cNvSpPr/>
          <p:nvPr userDrawn="1"/>
        </p:nvSpPr>
        <p:spPr>
          <a:xfrm>
            <a:off x="0" y="1"/>
            <a:ext cx="12191999" cy="21336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731444" y="584200"/>
            <a:ext cx="10873180" cy="1301750"/>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587375" y="584200"/>
            <a:ext cx="0" cy="130175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584200" y="2432049"/>
            <a:ext cx="4502148" cy="540557"/>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584200" y="3044604"/>
            <a:ext cx="4502148" cy="106067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BF29A8C4-E01C-8823-3D21-FBEB0A37FD9D}"/>
              </a:ext>
            </a:extLst>
          </p:cNvPr>
          <p:cNvSpPr>
            <a:spLocks noGrp="1"/>
          </p:cNvSpPr>
          <p:nvPr>
            <p:ph type="body" sz="quarter" idx="41"/>
          </p:nvPr>
        </p:nvSpPr>
        <p:spPr>
          <a:xfrm>
            <a:off x="584200" y="4392614"/>
            <a:ext cx="4502148" cy="540557"/>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6" name="Text Placeholder 29">
            <a:extLst>
              <a:ext uri="{FF2B5EF4-FFF2-40B4-BE49-F238E27FC236}">
                <a16:creationId xmlns:a16="http://schemas.microsoft.com/office/drawing/2014/main" id="{36007328-114D-AECE-99A6-016A4CFBB612}"/>
              </a:ext>
            </a:extLst>
          </p:cNvPr>
          <p:cNvSpPr>
            <a:spLocks noGrp="1"/>
          </p:cNvSpPr>
          <p:nvPr>
            <p:ph type="body" sz="quarter" idx="42"/>
          </p:nvPr>
        </p:nvSpPr>
        <p:spPr>
          <a:xfrm>
            <a:off x="584200" y="5005169"/>
            <a:ext cx="4502148" cy="106067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 name="Text Placeholder 29">
            <a:extLst>
              <a:ext uri="{FF2B5EF4-FFF2-40B4-BE49-F238E27FC236}">
                <a16:creationId xmlns:a16="http://schemas.microsoft.com/office/drawing/2014/main" id="{2142D811-C93D-9F9B-677A-5ADF7CD3A81A}"/>
              </a:ext>
            </a:extLst>
          </p:cNvPr>
          <p:cNvSpPr>
            <a:spLocks noGrp="1"/>
          </p:cNvSpPr>
          <p:nvPr>
            <p:ph type="body" sz="quarter" idx="43"/>
          </p:nvPr>
        </p:nvSpPr>
        <p:spPr>
          <a:xfrm>
            <a:off x="7105654" y="2432049"/>
            <a:ext cx="4502148" cy="540557"/>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8" name="Text Placeholder 29">
            <a:extLst>
              <a:ext uri="{FF2B5EF4-FFF2-40B4-BE49-F238E27FC236}">
                <a16:creationId xmlns:a16="http://schemas.microsoft.com/office/drawing/2014/main" id="{0B048665-3CE8-1449-AE80-5C39685B7BA3}"/>
              </a:ext>
            </a:extLst>
          </p:cNvPr>
          <p:cNvSpPr>
            <a:spLocks noGrp="1"/>
          </p:cNvSpPr>
          <p:nvPr>
            <p:ph type="body" sz="quarter" idx="44"/>
          </p:nvPr>
        </p:nvSpPr>
        <p:spPr>
          <a:xfrm>
            <a:off x="7105654" y="3044604"/>
            <a:ext cx="4502148" cy="106067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9" name="Text Placeholder 29">
            <a:extLst>
              <a:ext uri="{FF2B5EF4-FFF2-40B4-BE49-F238E27FC236}">
                <a16:creationId xmlns:a16="http://schemas.microsoft.com/office/drawing/2014/main" id="{337177BD-61D7-4610-6C2F-89A1FACFC2A5}"/>
              </a:ext>
            </a:extLst>
          </p:cNvPr>
          <p:cNvSpPr>
            <a:spLocks noGrp="1"/>
          </p:cNvSpPr>
          <p:nvPr>
            <p:ph type="body" sz="quarter" idx="45"/>
          </p:nvPr>
        </p:nvSpPr>
        <p:spPr>
          <a:xfrm>
            <a:off x="7105654" y="4392614"/>
            <a:ext cx="4502148" cy="540557"/>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20" name="Text Placeholder 29">
            <a:extLst>
              <a:ext uri="{FF2B5EF4-FFF2-40B4-BE49-F238E27FC236}">
                <a16:creationId xmlns:a16="http://schemas.microsoft.com/office/drawing/2014/main" id="{EAACD5B2-3311-26B6-AFCF-4FD5DEBF7494}"/>
              </a:ext>
            </a:extLst>
          </p:cNvPr>
          <p:cNvSpPr>
            <a:spLocks noGrp="1"/>
          </p:cNvSpPr>
          <p:nvPr>
            <p:ph type="body" sz="quarter" idx="46"/>
          </p:nvPr>
        </p:nvSpPr>
        <p:spPr>
          <a:xfrm>
            <a:off x="7105654" y="5005169"/>
            <a:ext cx="4502148" cy="106067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15337664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Text Boxes T23V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2F9EFE-3E38-5624-6F5C-8EA73167EB3F}"/>
              </a:ext>
            </a:extLst>
          </p:cNvPr>
          <p:cNvSpPr/>
          <p:nvPr userDrawn="1"/>
        </p:nvSpPr>
        <p:spPr>
          <a:xfrm flipH="1">
            <a:off x="8381893" y="1538679"/>
            <a:ext cx="3810103" cy="45081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731443" y="1542541"/>
            <a:ext cx="7380682" cy="341168"/>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731443" y="1955707"/>
            <a:ext cx="7380682" cy="533493"/>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4" name="Picture Placeholder 11">
            <a:extLst>
              <a:ext uri="{FF2B5EF4-FFF2-40B4-BE49-F238E27FC236}">
                <a16:creationId xmlns:a16="http://schemas.microsoft.com/office/drawing/2014/main" id="{9DEBAB1A-CE11-600C-955B-5BF2329A4896}"/>
              </a:ext>
            </a:extLst>
          </p:cNvPr>
          <p:cNvSpPr>
            <a:spLocks noGrp="1"/>
          </p:cNvSpPr>
          <p:nvPr>
            <p:ph type="pic" sz="quarter" idx="10"/>
          </p:nvPr>
        </p:nvSpPr>
        <p:spPr>
          <a:xfrm>
            <a:off x="8499369" y="1658545"/>
            <a:ext cx="3692631" cy="4267606"/>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2" name="Title 1">
            <a:extLst>
              <a:ext uri="{FF2B5EF4-FFF2-40B4-BE49-F238E27FC236}">
                <a16:creationId xmlns:a16="http://schemas.microsoft.com/office/drawing/2014/main" id="{CB181972-256A-76B4-0FD9-61DDA03AA7F6}"/>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5" name="Straight Connector 4">
            <a:extLst>
              <a:ext uri="{FF2B5EF4-FFF2-40B4-BE49-F238E27FC236}">
                <a16:creationId xmlns:a16="http://schemas.microsoft.com/office/drawing/2014/main" id="{429E9EB5-3229-F5DC-7AD8-BAEE16B592B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29">
            <a:extLst>
              <a:ext uri="{FF2B5EF4-FFF2-40B4-BE49-F238E27FC236}">
                <a16:creationId xmlns:a16="http://schemas.microsoft.com/office/drawing/2014/main" id="{49F1EC6F-145D-0EDF-93B2-B29180FA0480}"/>
              </a:ext>
            </a:extLst>
          </p:cNvPr>
          <p:cNvSpPr>
            <a:spLocks noGrp="1"/>
          </p:cNvSpPr>
          <p:nvPr>
            <p:ph type="body" sz="quarter" idx="41"/>
          </p:nvPr>
        </p:nvSpPr>
        <p:spPr>
          <a:xfrm>
            <a:off x="731443" y="2721322"/>
            <a:ext cx="7380682" cy="341168"/>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8" name="Text Placeholder 29">
            <a:extLst>
              <a:ext uri="{FF2B5EF4-FFF2-40B4-BE49-F238E27FC236}">
                <a16:creationId xmlns:a16="http://schemas.microsoft.com/office/drawing/2014/main" id="{E05F433A-DD20-4C85-9DBB-0B8C1E977F5C}"/>
              </a:ext>
            </a:extLst>
          </p:cNvPr>
          <p:cNvSpPr>
            <a:spLocks noGrp="1"/>
          </p:cNvSpPr>
          <p:nvPr>
            <p:ph type="body" sz="quarter" idx="42"/>
          </p:nvPr>
        </p:nvSpPr>
        <p:spPr>
          <a:xfrm>
            <a:off x="731443" y="3134488"/>
            <a:ext cx="7380682" cy="533493"/>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0" name="Text Placeholder 29">
            <a:extLst>
              <a:ext uri="{FF2B5EF4-FFF2-40B4-BE49-F238E27FC236}">
                <a16:creationId xmlns:a16="http://schemas.microsoft.com/office/drawing/2014/main" id="{0940A55E-D619-99C7-21D8-21E0C29C4517}"/>
              </a:ext>
            </a:extLst>
          </p:cNvPr>
          <p:cNvSpPr>
            <a:spLocks noGrp="1"/>
          </p:cNvSpPr>
          <p:nvPr>
            <p:ph type="body" sz="quarter" idx="43"/>
          </p:nvPr>
        </p:nvSpPr>
        <p:spPr>
          <a:xfrm>
            <a:off x="731443" y="3900103"/>
            <a:ext cx="7380682" cy="341168"/>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2" name="Text Placeholder 29">
            <a:extLst>
              <a:ext uri="{FF2B5EF4-FFF2-40B4-BE49-F238E27FC236}">
                <a16:creationId xmlns:a16="http://schemas.microsoft.com/office/drawing/2014/main" id="{1BBECFA9-FFC1-ADE4-F361-2C7CE5C812B8}"/>
              </a:ext>
            </a:extLst>
          </p:cNvPr>
          <p:cNvSpPr>
            <a:spLocks noGrp="1"/>
          </p:cNvSpPr>
          <p:nvPr>
            <p:ph type="body" sz="quarter" idx="44"/>
          </p:nvPr>
        </p:nvSpPr>
        <p:spPr>
          <a:xfrm>
            <a:off x="731443" y="4313269"/>
            <a:ext cx="7380682" cy="533493"/>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4" name="Text Placeholder 29">
            <a:extLst>
              <a:ext uri="{FF2B5EF4-FFF2-40B4-BE49-F238E27FC236}">
                <a16:creationId xmlns:a16="http://schemas.microsoft.com/office/drawing/2014/main" id="{96E1E4FB-A003-416E-B5FD-06D318390D24}"/>
              </a:ext>
            </a:extLst>
          </p:cNvPr>
          <p:cNvSpPr>
            <a:spLocks noGrp="1"/>
          </p:cNvSpPr>
          <p:nvPr>
            <p:ph type="body" sz="quarter" idx="45"/>
          </p:nvPr>
        </p:nvSpPr>
        <p:spPr>
          <a:xfrm>
            <a:off x="731443" y="5078884"/>
            <a:ext cx="7380682" cy="341168"/>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F627812D-F4DE-F22F-9151-6D1510AA1EEA}"/>
              </a:ext>
            </a:extLst>
          </p:cNvPr>
          <p:cNvSpPr>
            <a:spLocks noGrp="1"/>
          </p:cNvSpPr>
          <p:nvPr>
            <p:ph type="body" sz="quarter" idx="46"/>
          </p:nvPr>
        </p:nvSpPr>
        <p:spPr>
          <a:xfrm>
            <a:off x="731443" y="5492050"/>
            <a:ext cx="7380682" cy="533493"/>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24" name="Rectangle 23">
            <a:extLst>
              <a:ext uri="{FF2B5EF4-FFF2-40B4-BE49-F238E27FC236}">
                <a16:creationId xmlns:a16="http://schemas.microsoft.com/office/drawing/2014/main" id="{A9E46C6C-267F-F99A-35B8-CFC1641BE967}"/>
              </a:ext>
            </a:extLst>
          </p:cNvPr>
          <p:cNvSpPr/>
          <p:nvPr userDrawn="1"/>
        </p:nvSpPr>
        <p:spPr>
          <a:xfrm>
            <a:off x="8381889" y="2717566"/>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40752435"/>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 with Contents C4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4" name="Table Placeholder 3">
            <a:extLst>
              <a:ext uri="{FF2B5EF4-FFF2-40B4-BE49-F238E27FC236}">
                <a16:creationId xmlns:a16="http://schemas.microsoft.com/office/drawing/2014/main" id="{9DD2B053-49CB-EC30-CB40-BD5B5A83362E}"/>
              </a:ext>
            </a:extLst>
          </p:cNvPr>
          <p:cNvSpPr>
            <a:spLocks noGrp="1"/>
          </p:cNvSpPr>
          <p:nvPr>
            <p:ph type="tbl" sz="quarter" idx="10"/>
          </p:nvPr>
        </p:nvSpPr>
        <p:spPr>
          <a:xfrm>
            <a:off x="587375" y="2793172"/>
            <a:ext cx="11017250" cy="3196466"/>
          </a:xfrm>
        </p:spPr>
        <p:txBody>
          <a:bodyPr/>
          <a:lstStyle>
            <a:lvl1pPr algn="ctr">
              <a:defRPr b="0">
                <a:solidFill>
                  <a:schemeClr val="tx1"/>
                </a:solidFill>
              </a:defRPr>
            </a:lvl1pPr>
          </a:lstStyle>
          <a:p>
            <a:endParaRPr lang="en-GB" dirty="0"/>
          </a:p>
        </p:txBody>
      </p:sp>
      <p:sp>
        <p:nvSpPr>
          <p:cNvPr id="17" name="Text Placeholder 29">
            <a:extLst>
              <a:ext uri="{FF2B5EF4-FFF2-40B4-BE49-F238E27FC236}">
                <a16:creationId xmlns:a16="http://schemas.microsoft.com/office/drawing/2014/main" id="{C88A6C4B-DACE-AD62-1602-DB64BFC7F7D9}"/>
              </a:ext>
            </a:extLst>
          </p:cNvPr>
          <p:cNvSpPr>
            <a:spLocks noGrp="1"/>
          </p:cNvSpPr>
          <p:nvPr>
            <p:ph type="body" sz="quarter" idx="40"/>
          </p:nvPr>
        </p:nvSpPr>
        <p:spPr>
          <a:xfrm>
            <a:off x="731443" y="1689638"/>
            <a:ext cx="10873182" cy="7092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Tree>
    <p:extLst>
      <p:ext uri="{BB962C8B-B14F-4D97-AF65-F5344CB8AC3E}">
        <p14:creationId xmlns:p14="http://schemas.microsoft.com/office/powerpoint/2010/main" val="191758556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Radial Bars C41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Oval 2">
            <a:extLst>
              <a:ext uri="{FF2B5EF4-FFF2-40B4-BE49-F238E27FC236}">
                <a16:creationId xmlns:a16="http://schemas.microsoft.com/office/drawing/2014/main" id="{3BBD3D9D-E2D7-5928-9ACE-BC305ADE7015}"/>
              </a:ext>
            </a:extLst>
          </p:cNvPr>
          <p:cNvSpPr/>
          <p:nvPr userDrawn="1"/>
        </p:nvSpPr>
        <p:spPr>
          <a:xfrm>
            <a:off x="5305353" y="1735993"/>
            <a:ext cx="1581292" cy="1581292"/>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 Placeholder 14">
            <a:extLst>
              <a:ext uri="{FF2B5EF4-FFF2-40B4-BE49-F238E27FC236}">
                <a16:creationId xmlns:a16="http://schemas.microsoft.com/office/drawing/2014/main" id="{6B6F7D80-7AE5-EF7E-CA93-91FFC8961EAC}"/>
              </a:ext>
            </a:extLst>
          </p:cNvPr>
          <p:cNvSpPr>
            <a:spLocks noGrp="1"/>
          </p:cNvSpPr>
          <p:nvPr>
            <p:ph type="body" sz="quarter" idx="34" hasCustomPrompt="1"/>
          </p:nvPr>
        </p:nvSpPr>
        <p:spPr>
          <a:xfrm>
            <a:off x="5305353"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6" name="Text Placeholder 6">
            <a:extLst>
              <a:ext uri="{FF2B5EF4-FFF2-40B4-BE49-F238E27FC236}">
                <a16:creationId xmlns:a16="http://schemas.microsoft.com/office/drawing/2014/main" id="{40FC2368-512D-2676-8BCC-4005ACA137B2}"/>
              </a:ext>
            </a:extLst>
          </p:cNvPr>
          <p:cNvSpPr>
            <a:spLocks noGrp="1"/>
          </p:cNvSpPr>
          <p:nvPr>
            <p:ph type="body" sz="quarter" idx="35" hasCustomPrompt="1"/>
          </p:nvPr>
        </p:nvSpPr>
        <p:spPr>
          <a:xfrm>
            <a:off x="5466419"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p:nvPr>
        </p:nvSpPr>
        <p:spPr>
          <a:xfrm>
            <a:off x="4555119"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p:nvPr>
        </p:nvSpPr>
        <p:spPr>
          <a:xfrm>
            <a:off x="4555119"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id="{705E8CF0-45DA-C681-8618-12E9EAF903D4}"/>
              </a:ext>
            </a:extLst>
          </p:cNvPr>
          <p:cNvSpPr/>
          <p:nvPr userDrawn="1"/>
        </p:nvSpPr>
        <p:spPr>
          <a:xfrm>
            <a:off x="9273097" y="1735993"/>
            <a:ext cx="1581292" cy="1581292"/>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14">
            <a:extLst>
              <a:ext uri="{FF2B5EF4-FFF2-40B4-BE49-F238E27FC236}">
                <a16:creationId xmlns:a16="http://schemas.microsoft.com/office/drawing/2014/main" id="{0BDF54D5-341A-BDB8-70D5-1D271A33068B}"/>
              </a:ext>
            </a:extLst>
          </p:cNvPr>
          <p:cNvSpPr>
            <a:spLocks noGrp="1"/>
          </p:cNvSpPr>
          <p:nvPr>
            <p:ph type="body" sz="quarter" idx="37" hasCustomPrompt="1"/>
          </p:nvPr>
        </p:nvSpPr>
        <p:spPr>
          <a:xfrm>
            <a:off x="9273097"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22" name="Text Placeholder 6">
            <a:extLst>
              <a:ext uri="{FF2B5EF4-FFF2-40B4-BE49-F238E27FC236}">
                <a16:creationId xmlns:a16="http://schemas.microsoft.com/office/drawing/2014/main" id="{E42ED014-DC96-68EC-18BA-293A5537638C}"/>
              </a:ext>
            </a:extLst>
          </p:cNvPr>
          <p:cNvSpPr>
            <a:spLocks noGrp="1"/>
          </p:cNvSpPr>
          <p:nvPr>
            <p:ph type="body" sz="quarter" idx="38" hasCustomPrompt="1"/>
          </p:nvPr>
        </p:nvSpPr>
        <p:spPr>
          <a:xfrm>
            <a:off x="9434163"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id="{C94D2F51-651E-57C6-669A-9421CC548657}"/>
              </a:ext>
            </a:extLst>
          </p:cNvPr>
          <p:cNvSpPr>
            <a:spLocks noGrp="1"/>
          </p:cNvSpPr>
          <p:nvPr>
            <p:ph type="body" sz="quarter" idx="39"/>
          </p:nvPr>
        </p:nvSpPr>
        <p:spPr>
          <a:xfrm>
            <a:off x="8522863"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id="{F189AE72-78C6-B559-D0A6-2C7C78AB19A4}"/>
              </a:ext>
            </a:extLst>
          </p:cNvPr>
          <p:cNvSpPr>
            <a:spLocks noGrp="1"/>
          </p:cNvSpPr>
          <p:nvPr>
            <p:ph type="body" sz="quarter" idx="40"/>
          </p:nvPr>
        </p:nvSpPr>
        <p:spPr>
          <a:xfrm>
            <a:off x="8522863"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1" y="1636148"/>
            <a:ext cx="4114905" cy="40678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1" y="1756804"/>
            <a:ext cx="3997431" cy="3826522"/>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28" name="Rectangle 27">
            <a:extLst>
              <a:ext uri="{FF2B5EF4-FFF2-40B4-BE49-F238E27FC236}">
                <a16:creationId xmlns:a16="http://schemas.microsoft.com/office/drawing/2014/main" id="{0E2D268C-F2F5-0F07-54EC-3F1273607340}"/>
              </a:ext>
            </a:extLst>
          </p:cNvPr>
          <p:cNvSpPr/>
          <p:nvPr userDrawn="1"/>
        </p:nvSpPr>
        <p:spPr>
          <a:xfrm>
            <a:off x="3997430" y="2717566"/>
            <a:ext cx="117475" cy="19049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8798689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Radial Bars C42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Oval 2">
            <a:extLst>
              <a:ext uri="{FF2B5EF4-FFF2-40B4-BE49-F238E27FC236}">
                <a16:creationId xmlns:a16="http://schemas.microsoft.com/office/drawing/2014/main" id="{3BBD3D9D-E2D7-5928-9ACE-BC305ADE7015}"/>
              </a:ext>
            </a:extLst>
          </p:cNvPr>
          <p:cNvSpPr/>
          <p:nvPr userDrawn="1"/>
        </p:nvSpPr>
        <p:spPr>
          <a:xfrm>
            <a:off x="5305353" y="1735993"/>
            <a:ext cx="1581292" cy="1581292"/>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 Placeholder 14">
            <a:extLst>
              <a:ext uri="{FF2B5EF4-FFF2-40B4-BE49-F238E27FC236}">
                <a16:creationId xmlns:a16="http://schemas.microsoft.com/office/drawing/2014/main" id="{6B6F7D80-7AE5-EF7E-CA93-91FFC8961EAC}"/>
              </a:ext>
            </a:extLst>
          </p:cNvPr>
          <p:cNvSpPr>
            <a:spLocks noGrp="1"/>
          </p:cNvSpPr>
          <p:nvPr>
            <p:ph type="body" sz="quarter" idx="34" hasCustomPrompt="1"/>
          </p:nvPr>
        </p:nvSpPr>
        <p:spPr>
          <a:xfrm>
            <a:off x="5305353"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6" name="Text Placeholder 6">
            <a:extLst>
              <a:ext uri="{FF2B5EF4-FFF2-40B4-BE49-F238E27FC236}">
                <a16:creationId xmlns:a16="http://schemas.microsoft.com/office/drawing/2014/main" id="{40FC2368-512D-2676-8BCC-4005ACA137B2}"/>
              </a:ext>
            </a:extLst>
          </p:cNvPr>
          <p:cNvSpPr>
            <a:spLocks noGrp="1"/>
          </p:cNvSpPr>
          <p:nvPr>
            <p:ph type="body" sz="quarter" idx="35" hasCustomPrompt="1"/>
          </p:nvPr>
        </p:nvSpPr>
        <p:spPr>
          <a:xfrm>
            <a:off x="5466419"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p:nvPr>
        </p:nvSpPr>
        <p:spPr>
          <a:xfrm>
            <a:off x="4555119"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p:nvPr>
        </p:nvSpPr>
        <p:spPr>
          <a:xfrm>
            <a:off x="4555119"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id="{705E8CF0-45DA-C681-8618-12E9EAF903D4}"/>
              </a:ext>
            </a:extLst>
          </p:cNvPr>
          <p:cNvSpPr/>
          <p:nvPr userDrawn="1"/>
        </p:nvSpPr>
        <p:spPr>
          <a:xfrm>
            <a:off x="9273097" y="1735993"/>
            <a:ext cx="1581292" cy="1581292"/>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14">
            <a:extLst>
              <a:ext uri="{FF2B5EF4-FFF2-40B4-BE49-F238E27FC236}">
                <a16:creationId xmlns:a16="http://schemas.microsoft.com/office/drawing/2014/main" id="{0BDF54D5-341A-BDB8-70D5-1D271A33068B}"/>
              </a:ext>
            </a:extLst>
          </p:cNvPr>
          <p:cNvSpPr>
            <a:spLocks noGrp="1"/>
          </p:cNvSpPr>
          <p:nvPr>
            <p:ph type="body" sz="quarter" idx="37" hasCustomPrompt="1"/>
          </p:nvPr>
        </p:nvSpPr>
        <p:spPr>
          <a:xfrm>
            <a:off x="9273097"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22" name="Text Placeholder 6">
            <a:extLst>
              <a:ext uri="{FF2B5EF4-FFF2-40B4-BE49-F238E27FC236}">
                <a16:creationId xmlns:a16="http://schemas.microsoft.com/office/drawing/2014/main" id="{E42ED014-DC96-68EC-18BA-293A5537638C}"/>
              </a:ext>
            </a:extLst>
          </p:cNvPr>
          <p:cNvSpPr>
            <a:spLocks noGrp="1"/>
          </p:cNvSpPr>
          <p:nvPr>
            <p:ph type="body" sz="quarter" idx="38" hasCustomPrompt="1"/>
          </p:nvPr>
        </p:nvSpPr>
        <p:spPr>
          <a:xfrm>
            <a:off x="9434163"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id="{C94D2F51-651E-57C6-669A-9421CC548657}"/>
              </a:ext>
            </a:extLst>
          </p:cNvPr>
          <p:cNvSpPr>
            <a:spLocks noGrp="1"/>
          </p:cNvSpPr>
          <p:nvPr>
            <p:ph type="body" sz="quarter" idx="39"/>
          </p:nvPr>
        </p:nvSpPr>
        <p:spPr>
          <a:xfrm>
            <a:off x="8522863"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id="{F189AE72-78C6-B559-D0A6-2C7C78AB19A4}"/>
              </a:ext>
            </a:extLst>
          </p:cNvPr>
          <p:cNvSpPr>
            <a:spLocks noGrp="1"/>
          </p:cNvSpPr>
          <p:nvPr>
            <p:ph type="body" sz="quarter" idx="40"/>
          </p:nvPr>
        </p:nvSpPr>
        <p:spPr>
          <a:xfrm>
            <a:off x="8522863"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Oval 3">
            <a:extLst>
              <a:ext uri="{FF2B5EF4-FFF2-40B4-BE49-F238E27FC236}">
                <a16:creationId xmlns:a16="http://schemas.microsoft.com/office/drawing/2014/main" id="{FD38544B-21D2-262C-C981-1D7DCCEB5D14}"/>
              </a:ext>
            </a:extLst>
          </p:cNvPr>
          <p:cNvSpPr/>
          <p:nvPr userDrawn="1"/>
        </p:nvSpPr>
        <p:spPr>
          <a:xfrm>
            <a:off x="1337611" y="1735993"/>
            <a:ext cx="1581292" cy="1581292"/>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 Placeholder 14">
            <a:extLst>
              <a:ext uri="{FF2B5EF4-FFF2-40B4-BE49-F238E27FC236}">
                <a16:creationId xmlns:a16="http://schemas.microsoft.com/office/drawing/2014/main" id="{C8D65A88-3D58-17DC-77F6-8AE7BB2AECE9}"/>
              </a:ext>
            </a:extLst>
          </p:cNvPr>
          <p:cNvSpPr>
            <a:spLocks noGrp="1"/>
          </p:cNvSpPr>
          <p:nvPr>
            <p:ph type="body" sz="quarter" idx="41" hasCustomPrompt="1"/>
          </p:nvPr>
        </p:nvSpPr>
        <p:spPr>
          <a:xfrm>
            <a:off x="1337611"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10" name="Text Placeholder 6">
            <a:extLst>
              <a:ext uri="{FF2B5EF4-FFF2-40B4-BE49-F238E27FC236}">
                <a16:creationId xmlns:a16="http://schemas.microsoft.com/office/drawing/2014/main" id="{569FB8B4-3C26-2BE2-C003-404C8606A6EE}"/>
              </a:ext>
            </a:extLst>
          </p:cNvPr>
          <p:cNvSpPr>
            <a:spLocks noGrp="1"/>
          </p:cNvSpPr>
          <p:nvPr>
            <p:ph type="body" sz="quarter" idx="42" hasCustomPrompt="1"/>
          </p:nvPr>
        </p:nvSpPr>
        <p:spPr>
          <a:xfrm>
            <a:off x="1498677"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id="{242A120D-BDA9-915C-DCD1-0AFC1BFF099D}"/>
              </a:ext>
            </a:extLst>
          </p:cNvPr>
          <p:cNvSpPr>
            <a:spLocks noGrp="1"/>
          </p:cNvSpPr>
          <p:nvPr>
            <p:ph type="body" sz="quarter" idx="43"/>
          </p:nvPr>
        </p:nvSpPr>
        <p:spPr>
          <a:xfrm>
            <a:off x="587377"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EB823991-32C7-EBE3-826D-F3860C4B1F23}"/>
              </a:ext>
            </a:extLst>
          </p:cNvPr>
          <p:cNvSpPr>
            <a:spLocks noGrp="1"/>
          </p:cNvSpPr>
          <p:nvPr>
            <p:ph type="body" sz="quarter" idx="44"/>
          </p:nvPr>
        </p:nvSpPr>
        <p:spPr>
          <a:xfrm>
            <a:off x="587377"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920560110"/>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Radial Bars C43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4" name="Oval 3">
            <a:extLst>
              <a:ext uri="{FF2B5EF4-FFF2-40B4-BE49-F238E27FC236}">
                <a16:creationId xmlns:a16="http://schemas.microsoft.com/office/drawing/2014/main" id="{FD38544B-21D2-262C-C981-1D7DCCEB5D14}"/>
              </a:ext>
            </a:extLst>
          </p:cNvPr>
          <p:cNvSpPr/>
          <p:nvPr userDrawn="1"/>
        </p:nvSpPr>
        <p:spPr>
          <a:xfrm>
            <a:off x="1088954" y="1735993"/>
            <a:ext cx="1581292" cy="1581292"/>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 Placeholder 14">
            <a:extLst>
              <a:ext uri="{FF2B5EF4-FFF2-40B4-BE49-F238E27FC236}">
                <a16:creationId xmlns:a16="http://schemas.microsoft.com/office/drawing/2014/main" id="{C8D65A88-3D58-17DC-77F6-8AE7BB2AECE9}"/>
              </a:ext>
            </a:extLst>
          </p:cNvPr>
          <p:cNvSpPr>
            <a:spLocks noGrp="1"/>
          </p:cNvSpPr>
          <p:nvPr>
            <p:ph type="body" sz="quarter" idx="41" hasCustomPrompt="1"/>
          </p:nvPr>
        </p:nvSpPr>
        <p:spPr>
          <a:xfrm>
            <a:off x="1088954"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10" name="Text Placeholder 6">
            <a:extLst>
              <a:ext uri="{FF2B5EF4-FFF2-40B4-BE49-F238E27FC236}">
                <a16:creationId xmlns:a16="http://schemas.microsoft.com/office/drawing/2014/main" id="{569FB8B4-3C26-2BE2-C003-404C8606A6EE}"/>
              </a:ext>
            </a:extLst>
          </p:cNvPr>
          <p:cNvSpPr>
            <a:spLocks noGrp="1"/>
          </p:cNvSpPr>
          <p:nvPr>
            <p:ph type="body" sz="quarter" idx="42" hasCustomPrompt="1"/>
          </p:nvPr>
        </p:nvSpPr>
        <p:spPr>
          <a:xfrm>
            <a:off x="1250020"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id="{242A120D-BDA9-915C-DCD1-0AFC1BFF099D}"/>
              </a:ext>
            </a:extLst>
          </p:cNvPr>
          <p:cNvSpPr>
            <a:spLocks noGrp="1"/>
          </p:cNvSpPr>
          <p:nvPr>
            <p:ph type="body" sz="quarter" idx="43"/>
          </p:nvPr>
        </p:nvSpPr>
        <p:spPr>
          <a:xfrm>
            <a:off x="587377" y="3566635"/>
            <a:ext cx="2584447"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EB823991-32C7-EBE3-826D-F3860C4B1F23}"/>
              </a:ext>
            </a:extLst>
          </p:cNvPr>
          <p:cNvSpPr>
            <a:spLocks noGrp="1"/>
          </p:cNvSpPr>
          <p:nvPr>
            <p:ph type="body" sz="quarter" idx="44"/>
          </p:nvPr>
        </p:nvSpPr>
        <p:spPr>
          <a:xfrm>
            <a:off x="587377" y="4191734"/>
            <a:ext cx="2584447"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4" name="Oval 13">
            <a:extLst>
              <a:ext uri="{FF2B5EF4-FFF2-40B4-BE49-F238E27FC236}">
                <a16:creationId xmlns:a16="http://schemas.microsoft.com/office/drawing/2014/main" id="{E7E1E9FA-AC4E-30FC-8A99-858797B97B66}"/>
              </a:ext>
            </a:extLst>
          </p:cNvPr>
          <p:cNvSpPr/>
          <p:nvPr userDrawn="1"/>
        </p:nvSpPr>
        <p:spPr>
          <a:xfrm>
            <a:off x="3899888" y="1735993"/>
            <a:ext cx="1581292" cy="1581292"/>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14">
            <a:extLst>
              <a:ext uri="{FF2B5EF4-FFF2-40B4-BE49-F238E27FC236}">
                <a16:creationId xmlns:a16="http://schemas.microsoft.com/office/drawing/2014/main" id="{4265B468-859F-1E06-22D4-D26275A00E31}"/>
              </a:ext>
            </a:extLst>
          </p:cNvPr>
          <p:cNvSpPr>
            <a:spLocks noGrp="1"/>
          </p:cNvSpPr>
          <p:nvPr>
            <p:ph type="body" sz="quarter" idx="45" hasCustomPrompt="1"/>
          </p:nvPr>
        </p:nvSpPr>
        <p:spPr>
          <a:xfrm>
            <a:off x="3899888"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17" name="Text Placeholder 6">
            <a:extLst>
              <a:ext uri="{FF2B5EF4-FFF2-40B4-BE49-F238E27FC236}">
                <a16:creationId xmlns:a16="http://schemas.microsoft.com/office/drawing/2014/main" id="{514370B5-E372-E43E-4B15-6602BD67418A}"/>
              </a:ext>
            </a:extLst>
          </p:cNvPr>
          <p:cNvSpPr>
            <a:spLocks noGrp="1"/>
          </p:cNvSpPr>
          <p:nvPr>
            <p:ph type="body" sz="quarter" idx="46" hasCustomPrompt="1"/>
          </p:nvPr>
        </p:nvSpPr>
        <p:spPr>
          <a:xfrm>
            <a:off x="4060954"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18" name="Text Placeholder 29">
            <a:extLst>
              <a:ext uri="{FF2B5EF4-FFF2-40B4-BE49-F238E27FC236}">
                <a16:creationId xmlns:a16="http://schemas.microsoft.com/office/drawing/2014/main" id="{3FD83ED0-13B6-25F1-C4A1-9418CE81206F}"/>
              </a:ext>
            </a:extLst>
          </p:cNvPr>
          <p:cNvSpPr>
            <a:spLocks noGrp="1"/>
          </p:cNvSpPr>
          <p:nvPr>
            <p:ph type="body" sz="quarter" idx="47"/>
          </p:nvPr>
        </p:nvSpPr>
        <p:spPr>
          <a:xfrm>
            <a:off x="3398311" y="3566635"/>
            <a:ext cx="2584447"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5" name="Text Placeholder 29">
            <a:extLst>
              <a:ext uri="{FF2B5EF4-FFF2-40B4-BE49-F238E27FC236}">
                <a16:creationId xmlns:a16="http://schemas.microsoft.com/office/drawing/2014/main" id="{134FB468-D9D9-CE74-160F-CAE980F40A01}"/>
              </a:ext>
            </a:extLst>
          </p:cNvPr>
          <p:cNvSpPr>
            <a:spLocks noGrp="1"/>
          </p:cNvSpPr>
          <p:nvPr>
            <p:ph type="body" sz="quarter" idx="48"/>
          </p:nvPr>
        </p:nvSpPr>
        <p:spPr>
          <a:xfrm>
            <a:off x="3398311" y="4191734"/>
            <a:ext cx="2584447"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6" name="Oval 25">
            <a:extLst>
              <a:ext uri="{FF2B5EF4-FFF2-40B4-BE49-F238E27FC236}">
                <a16:creationId xmlns:a16="http://schemas.microsoft.com/office/drawing/2014/main" id="{2BC5B901-E405-F8D7-B468-EF12534F70A7}"/>
              </a:ext>
            </a:extLst>
          </p:cNvPr>
          <p:cNvSpPr/>
          <p:nvPr userDrawn="1"/>
        </p:nvSpPr>
        <p:spPr>
          <a:xfrm>
            <a:off x="6710822" y="1735993"/>
            <a:ext cx="1581292" cy="1581292"/>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Text Placeholder 14">
            <a:extLst>
              <a:ext uri="{FF2B5EF4-FFF2-40B4-BE49-F238E27FC236}">
                <a16:creationId xmlns:a16="http://schemas.microsoft.com/office/drawing/2014/main" id="{7AE31375-8DF6-7D38-FF8B-0AFF50776C7E}"/>
              </a:ext>
            </a:extLst>
          </p:cNvPr>
          <p:cNvSpPr>
            <a:spLocks noGrp="1"/>
          </p:cNvSpPr>
          <p:nvPr>
            <p:ph type="body" sz="quarter" idx="49" hasCustomPrompt="1"/>
          </p:nvPr>
        </p:nvSpPr>
        <p:spPr>
          <a:xfrm>
            <a:off x="6710822"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28" name="Text Placeholder 6">
            <a:extLst>
              <a:ext uri="{FF2B5EF4-FFF2-40B4-BE49-F238E27FC236}">
                <a16:creationId xmlns:a16="http://schemas.microsoft.com/office/drawing/2014/main" id="{A9F3FB69-FD5E-FB1B-71E8-126089921296}"/>
              </a:ext>
            </a:extLst>
          </p:cNvPr>
          <p:cNvSpPr>
            <a:spLocks noGrp="1"/>
          </p:cNvSpPr>
          <p:nvPr>
            <p:ph type="body" sz="quarter" idx="50" hasCustomPrompt="1"/>
          </p:nvPr>
        </p:nvSpPr>
        <p:spPr>
          <a:xfrm>
            <a:off x="6871888"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29" name="Text Placeholder 29">
            <a:extLst>
              <a:ext uri="{FF2B5EF4-FFF2-40B4-BE49-F238E27FC236}">
                <a16:creationId xmlns:a16="http://schemas.microsoft.com/office/drawing/2014/main" id="{F87C084B-36BB-9476-B80C-744F7BE4FED2}"/>
              </a:ext>
            </a:extLst>
          </p:cNvPr>
          <p:cNvSpPr>
            <a:spLocks noGrp="1"/>
          </p:cNvSpPr>
          <p:nvPr>
            <p:ph type="body" sz="quarter" idx="51"/>
          </p:nvPr>
        </p:nvSpPr>
        <p:spPr>
          <a:xfrm>
            <a:off x="6209245" y="3566635"/>
            <a:ext cx="2584447"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0" name="Text Placeholder 29">
            <a:extLst>
              <a:ext uri="{FF2B5EF4-FFF2-40B4-BE49-F238E27FC236}">
                <a16:creationId xmlns:a16="http://schemas.microsoft.com/office/drawing/2014/main" id="{9F959F4C-7A2A-06AD-17DD-4B2E59F4DF05}"/>
              </a:ext>
            </a:extLst>
          </p:cNvPr>
          <p:cNvSpPr>
            <a:spLocks noGrp="1"/>
          </p:cNvSpPr>
          <p:nvPr>
            <p:ph type="body" sz="quarter" idx="52"/>
          </p:nvPr>
        </p:nvSpPr>
        <p:spPr>
          <a:xfrm>
            <a:off x="6209245" y="4191734"/>
            <a:ext cx="2584447"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1" name="Oval 30">
            <a:extLst>
              <a:ext uri="{FF2B5EF4-FFF2-40B4-BE49-F238E27FC236}">
                <a16:creationId xmlns:a16="http://schemas.microsoft.com/office/drawing/2014/main" id="{C4E01475-5550-5308-AF7E-15B3DFA38059}"/>
              </a:ext>
            </a:extLst>
          </p:cNvPr>
          <p:cNvSpPr/>
          <p:nvPr userDrawn="1"/>
        </p:nvSpPr>
        <p:spPr>
          <a:xfrm>
            <a:off x="9521755" y="1735993"/>
            <a:ext cx="1581292" cy="1581292"/>
          </a:xfrm>
          <a:prstGeom prst="ellipse">
            <a:avLst/>
          </a:prstGeom>
          <a:no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Text Placeholder 14">
            <a:extLst>
              <a:ext uri="{FF2B5EF4-FFF2-40B4-BE49-F238E27FC236}">
                <a16:creationId xmlns:a16="http://schemas.microsoft.com/office/drawing/2014/main" id="{3A6DDA42-B49F-7CE3-D280-F6C3AC46970C}"/>
              </a:ext>
            </a:extLst>
          </p:cNvPr>
          <p:cNvSpPr>
            <a:spLocks noGrp="1"/>
          </p:cNvSpPr>
          <p:nvPr>
            <p:ph type="body" sz="quarter" idx="53" hasCustomPrompt="1"/>
          </p:nvPr>
        </p:nvSpPr>
        <p:spPr>
          <a:xfrm>
            <a:off x="9521755"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33" name="Text Placeholder 6">
            <a:extLst>
              <a:ext uri="{FF2B5EF4-FFF2-40B4-BE49-F238E27FC236}">
                <a16:creationId xmlns:a16="http://schemas.microsoft.com/office/drawing/2014/main" id="{0A097F08-88D7-A010-3509-A554FC81FFFA}"/>
              </a:ext>
            </a:extLst>
          </p:cNvPr>
          <p:cNvSpPr>
            <a:spLocks noGrp="1"/>
          </p:cNvSpPr>
          <p:nvPr>
            <p:ph type="body" sz="quarter" idx="54" hasCustomPrompt="1"/>
          </p:nvPr>
        </p:nvSpPr>
        <p:spPr>
          <a:xfrm>
            <a:off x="9682821"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34" name="Text Placeholder 29">
            <a:extLst>
              <a:ext uri="{FF2B5EF4-FFF2-40B4-BE49-F238E27FC236}">
                <a16:creationId xmlns:a16="http://schemas.microsoft.com/office/drawing/2014/main" id="{1BD7CF50-58D1-87B1-841E-E21B253549DB}"/>
              </a:ext>
            </a:extLst>
          </p:cNvPr>
          <p:cNvSpPr>
            <a:spLocks noGrp="1"/>
          </p:cNvSpPr>
          <p:nvPr>
            <p:ph type="body" sz="quarter" idx="55"/>
          </p:nvPr>
        </p:nvSpPr>
        <p:spPr>
          <a:xfrm>
            <a:off x="9020178" y="3566635"/>
            <a:ext cx="2584447"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5" name="Text Placeholder 29">
            <a:extLst>
              <a:ext uri="{FF2B5EF4-FFF2-40B4-BE49-F238E27FC236}">
                <a16:creationId xmlns:a16="http://schemas.microsoft.com/office/drawing/2014/main" id="{38B6C0F0-5AF6-CF29-4B27-DF99ABC8C338}"/>
              </a:ext>
            </a:extLst>
          </p:cNvPr>
          <p:cNvSpPr>
            <a:spLocks noGrp="1"/>
          </p:cNvSpPr>
          <p:nvPr>
            <p:ph type="body" sz="quarter" idx="56"/>
          </p:nvPr>
        </p:nvSpPr>
        <p:spPr>
          <a:xfrm>
            <a:off x="9020178" y="4191734"/>
            <a:ext cx="2584447"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56216549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Chart C44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Chart Placeholder 6">
            <a:extLst>
              <a:ext uri="{FF2B5EF4-FFF2-40B4-BE49-F238E27FC236}">
                <a16:creationId xmlns:a16="http://schemas.microsoft.com/office/drawing/2014/main" id="{FF1F41E4-7D9B-768A-6C4F-63DD59094511}"/>
              </a:ext>
            </a:extLst>
          </p:cNvPr>
          <p:cNvSpPr>
            <a:spLocks noGrp="1"/>
          </p:cNvSpPr>
          <p:nvPr>
            <p:ph type="chart" sz="quarter" idx="41"/>
          </p:nvPr>
        </p:nvSpPr>
        <p:spPr>
          <a:xfrm>
            <a:off x="587374" y="1636713"/>
            <a:ext cx="4632325" cy="4067175"/>
          </a:xfrm>
          <a:solidFill>
            <a:schemeClr val="accent2">
              <a:lumMod val="20000"/>
              <a:lumOff val="80000"/>
            </a:schemeClr>
          </a:solidFill>
        </p:spPr>
        <p:txBody>
          <a:bodyPr vert="horz" lIns="91440" tIns="45720" rIns="91440" bIns="45720" rtlCol="0" anchor="t">
            <a:normAutofit/>
          </a:bodyPr>
          <a:lstStyle>
            <a:lvl1pPr>
              <a:defRPr lang="en-GB" sz="1333">
                <a:solidFill>
                  <a:schemeClr val="tx1"/>
                </a:solidFill>
              </a:defRPr>
            </a:lvl1pPr>
          </a:lstStyle>
          <a:p>
            <a:pPr lvl="0" algn="ctr"/>
            <a:endParaRPr lang="en-GB"/>
          </a:p>
        </p:txBody>
      </p:sp>
      <p:sp>
        <p:nvSpPr>
          <p:cNvPr id="5" name="Text Placeholder 29">
            <a:extLst>
              <a:ext uri="{FF2B5EF4-FFF2-40B4-BE49-F238E27FC236}">
                <a16:creationId xmlns:a16="http://schemas.microsoft.com/office/drawing/2014/main" id="{D425B81B-0AA8-71EA-DCA8-A9F3FF3E7B60}"/>
              </a:ext>
            </a:extLst>
          </p:cNvPr>
          <p:cNvSpPr>
            <a:spLocks noGrp="1"/>
          </p:cNvSpPr>
          <p:nvPr>
            <p:ph type="body" sz="quarter" idx="48"/>
          </p:nvPr>
        </p:nvSpPr>
        <p:spPr>
          <a:xfrm>
            <a:off x="6972300" y="1636713"/>
            <a:ext cx="4632325"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18765DFA-C25A-9B6D-BBB1-2893362F9CA1}"/>
              </a:ext>
            </a:extLst>
          </p:cNvPr>
          <p:cNvSpPr>
            <a:spLocks noGrp="1"/>
          </p:cNvSpPr>
          <p:nvPr>
            <p:ph type="body" sz="quarter" idx="49"/>
          </p:nvPr>
        </p:nvSpPr>
        <p:spPr>
          <a:xfrm>
            <a:off x="6972300" y="2261812"/>
            <a:ext cx="4632325" cy="3442075"/>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343556189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Chart C44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Chart Placeholder 6">
            <a:extLst>
              <a:ext uri="{FF2B5EF4-FFF2-40B4-BE49-F238E27FC236}">
                <a16:creationId xmlns:a16="http://schemas.microsoft.com/office/drawing/2014/main" id="{FF1F41E4-7D9B-768A-6C4F-63DD59094511}"/>
              </a:ext>
            </a:extLst>
          </p:cNvPr>
          <p:cNvSpPr>
            <a:spLocks noGrp="1"/>
          </p:cNvSpPr>
          <p:nvPr>
            <p:ph type="chart" sz="quarter" idx="41"/>
          </p:nvPr>
        </p:nvSpPr>
        <p:spPr>
          <a:xfrm>
            <a:off x="6975475" y="1636713"/>
            <a:ext cx="4632325" cy="4067175"/>
          </a:xfrm>
          <a:solidFill>
            <a:schemeClr val="accent2">
              <a:lumMod val="20000"/>
              <a:lumOff val="80000"/>
            </a:schemeClr>
          </a:solidFill>
        </p:spPr>
        <p:txBody>
          <a:bodyPr vert="horz" lIns="91440" tIns="45720" rIns="91440" bIns="45720" rtlCol="0" anchor="t">
            <a:normAutofit/>
          </a:bodyPr>
          <a:lstStyle>
            <a:lvl1pPr>
              <a:defRPr lang="en-GB" sz="1333">
                <a:solidFill>
                  <a:schemeClr val="tx1"/>
                </a:solidFill>
              </a:defRPr>
            </a:lvl1pPr>
          </a:lstStyle>
          <a:p>
            <a:pPr lvl="0" algn="ctr"/>
            <a:endParaRPr lang="en-GB"/>
          </a:p>
        </p:txBody>
      </p:sp>
      <p:sp>
        <p:nvSpPr>
          <p:cNvPr id="4" name="Text Placeholder 29">
            <a:extLst>
              <a:ext uri="{FF2B5EF4-FFF2-40B4-BE49-F238E27FC236}">
                <a16:creationId xmlns:a16="http://schemas.microsoft.com/office/drawing/2014/main" id="{D425B81B-0AA8-71EA-DCA8-A9F3FF3E7B60}"/>
              </a:ext>
            </a:extLst>
          </p:cNvPr>
          <p:cNvSpPr>
            <a:spLocks noGrp="1"/>
          </p:cNvSpPr>
          <p:nvPr>
            <p:ph type="body" sz="quarter" idx="48"/>
          </p:nvPr>
        </p:nvSpPr>
        <p:spPr>
          <a:xfrm>
            <a:off x="587374" y="1636713"/>
            <a:ext cx="4632325"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8765DFA-C25A-9B6D-BBB1-2893362F9CA1}"/>
              </a:ext>
            </a:extLst>
          </p:cNvPr>
          <p:cNvSpPr>
            <a:spLocks noGrp="1"/>
          </p:cNvSpPr>
          <p:nvPr>
            <p:ph type="body" sz="quarter" idx="49"/>
          </p:nvPr>
        </p:nvSpPr>
        <p:spPr>
          <a:xfrm>
            <a:off x="587374" y="2261812"/>
            <a:ext cx="4632325" cy="3442075"/>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167568971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I6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6337263" y="-2030450"/>
            <a:ext cx="117475" cy="1159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 Placeholder 3">
            <a:extLst>
              <a:ext uri="{FF2B5EF4-FFF2-40B4-BE49-F238E27FC236}">
                <a16:creationId xmlns:a16="http://schemas.microsoft.com/office/drawing/2014/main" id="{38F4C65B-B478-432C-11F3-1CCAEEB3A9AB}"/>
              </a:ext>
            </a:extLst>
          </p:cNvPr>
          <p:cNvSpPr>
            <a:spLocks noGrp="1"/>
          </p:cNvSpPr>
          <p:nvPr>
            <p:ph type="body" sz="quarter" idx="41" hasCustomPrompt="1"/>
          </p:nvPr>
        </p:nvSpPr>
        <p:spPr>
          <a:xfrm>
            <a:off x="88547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wrap="square" tIns="0" bIns="0" anchor="ctr">
            <a:noAutofit/>
          </a:bodyPr>
          <a:lstStyle>
            <a:lvl1pPr marL="0" indent="0">
              <a:buNone/>
              <a:defRPr sz="10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4043826"/>
            <a:ext cx="2989578"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4668926"/>
            <a:ext cx="2989578"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090297" y="3163716"/>
            <a:ext cx="2989578"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6F2E0537-39B8-01F9-6D88-D34A820CED5A}"/>
              </a:ext>
            </a:extLst>
          </p:cNvPr>
          <p:cNvSpPr>
            <a:spLocks noGrp="1"/>
          </p:cNvSpPr>
          <p:nvPr>
            <p:ph type="body" sz="quarter" idx="47" hasCustomPrompt="1"/>
          </p:nvPr>
        </p:nvSpPr>
        <p:spPr>
          <a:xfrm>
            <a:off x="4647849" y="1692565"/>
            <a:ext cx="1141764" cy="2664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2"/>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4852672" y="4043826"/>
            <a:ext cx="2989578"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79F67207-8633-F157-D417-A811F5C91240}"/>
              </a:ext>
            </a:extLst>
          </p:cNvPr>
          <p:cNvSpPr>
            <a:spLocks noGrp="1"/>
          </p:cNvSpPr>
          <p:nvPr>
            <p:ph type="body" sz="quarter" idx="52" hasCustomPrompt="1"/>
          </p:nvPr>
        </p:nvSpPr>
        <p:spPr>
          <a:xfrm>
            <a:off x="841022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8615047" y="4043826"/>
            <a:ext cx="2989578"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8615047" y="4668926"/>
            <a:ext cx="2989578"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8615047" y="3163716"/>
            <a:ext cx="2989578"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4852672" y="1718246"/>
            <a:ext cx="2989578"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4852672" y="2343346"/>
            <a:ext cx="2989578"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3103369026"/>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I60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6337263" y="-2030450"/>
            <a:ext cx="117475" cy="1159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 Placeholder 3">
            <a:extLst>
              <a:ext uri="{FF2B5EF4-FFF2-40B4-BE49-F238E27FC236}">
                <a16:creationId xmlns:a16="http://schemas.microsoft.com/office/drawing/2014/main" id="{3F029AF9-F63D-7CB3-576A-53A1C6A26AD3}"/>
              </a:ext>
            </a:extLst>
          </p:cNvPr>
          <p:cNvSpPr>
            <a:spLocks noGrp="1"/>
          </p:cNvSpPr>
          <p:nvPr>
            <p:ph type="body" sz="quarter" idx="41" hasCustomPrompt="1"/>
          </p:nvPr>
        </p:nvSpPr>
        <p:spPr>
          <a:xfrm>
            <a:off x="88547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4043826"/>
            <a:ext cx="2220323"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4668926"/>
            <a:ext cx="2220323"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090297" y="3163716"/>
            <a:ext cx="2220323"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C49A8A75-1625-4876-566C-AA3BA0A1B53D}"/>
              </a:ext>
            </a:extLst>
          </p:cNvPr>
          <p:cNvSpPr>
            <a:spLocks noGrp="1"/>
          </p:cNvSpPr>
          <p:nvPr>
            <p:ph type="body" sz="quarter" idx="47" hasCustomPrompt="1"/>
          </p:nvPr>
        </p:nvSpPr>
        <p:spPr>
          <a:xfrm>
            <a:off x="3645800" y="1692565"/>
            <a:ext cx="1141764" cy="2664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3850623" y="4043826"/>
            <a:ext cx="2220323"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097AFAFC-46E5-14BD-8600-6EB212449658}"/>
              </a:ext>
            </a:extLst>
          </p:cNvPr>
          <p:cNvSpPr>
            <a:spLocks noGrp="1"/>
          </p:cNvSpPr>
          <p:nvPr>
            <p:ph type="body" sz="quarter" idx="52" hasCustomPrompt="1"/>
          </p:nvPr>
        </p:nvSpPr>
        <p:spPr>
          <a:xfrm>
            <a:off x="6406126"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6610949" y="4043826"/>
            <a:ext cx="2220323"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6610949" y="4668926"/>
            <a:ext cx="2220323"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6610949" y="3163716"/>
            <a:ext cx="2220323"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 name="Text Placeholder 6">
            <a:extLst>
              <a:ext uri="{FF2B5EF4-FFF2-40B4-BE49-F238E27FC236}">
                <a16:creationId xmlns:a16="http://schemas.microsoft.com/office/drawing/2014/main" id="{3AFD2401-AE96-0584-838A-AD350CFC2E6B}"/>
              </a:ext>
            </a:extLst>
          </p:cNvPr>
          <p:cNvSpPr>
            <a:spLocks noGrp="1"/>
          </p:cNvSpPr>
          <p:nvPr>
            <p:ph type="body" sz="quarter" idx="57" hasCustomPrompt="1"/>
          </p:nvPr>
        </p:nvSpPr>
        <p:spPr>
          <a:xfrm>
            <a:off x="9166451" y="1692565"/>
            <a:ext cx="1141764" cy="2664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70" name="Text Placeholder 29">
            <a:extLst>
              <a:ext uri="{FF2B5EF4-FFF2-40B4-BE49-F238E27FC236}">
                <a16:creationId xmlns:a16="http://schemas.microsoft.com/office/drawing/2014/main" id="{32E39F6E-5616-1EC7-DA06-FA903B0B9CC4}"/>
              </a:ext>
            </a:extLst>
          </p:cNvPr>
          <p:cNvSpPr>
            <a:spLocks noGrp="1"/>
          </p:cNvSpPr>
          <p:nvPr>
            <p:ph type="body" sz="quarter" idx="60" hasCustomPrompt="1"/>
          </p:nvPr>
        </p:nvSpPr>
        <p:spPr>
          <a:xfrm>
            <a:off x="9371274" y="4043826"/>
            <a:ext cx="2220323"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3850623" y="1718246"/>
            <a:ext cx="2220323"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3850623" y="2343346"/>
            <a:ext cx="2220323"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id="{9F88D094-280F-4883-8661-9A0BF47D066B}"/>
              </a:ext>
            </a:extLst>
          </p:cNvPr>
          <p:cNvSpPr>
            <a:spLocks noGrp="1"/>
          </p:cNvSpPr>
          <p:nvPr>
            <p:ph type="body" sz="quarter" idx="58"/>
          </p:nvPr>
        </p:nvSpPr>
        <p:spPr>
          <a:xfrm>
            <a:off x="9371274" y="1718246"/>
            <a:ext cx="2220323"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id="{A9F31ADB-E84D-0E5A-C855-7382535346A9}"/>
              </a:ext>
            </a:extLst>
          </p:cNvPr>
          <p:cNvSpPr>
            <a:spLocks noGrp="1"/>
          </p:cNvSpPr>
          <p:nvPr>
            <p:ph type="body" sz="quarter" idx="59"/>
          </p:nvPr>
        </p:nvSpPr>
        <p:spPr>
          <a:xfrm>
            <a:off x="9371274" y="2343346"/>
            <a:ext cx="2220323"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37771227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 I60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6337263" y="-2030450"/>
            <a:ext cx="117475" cy="1159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 Placeholder 3">
            <a:extLst>
              <a:ext uri="{FF2B5EF4-FFF2-40B4-BE49-F238E27FC236}">
                <a16:creationId xmlns:a16="http://schemas.microsoft.com/office/drawing/2014/main" id="{CE975C31-219D-A02E-F222-1A57035DB6D1}"/>
              </a:ext>
            </a:extLst>
          </p:cNvPr>
          <p:cNvSpPr>
            <a:spLocks noGrp="1"/>
          </p:cNvSpPr>
          <p:nvPr>
            <p:ph type="body" sz="quarter" idx="41" hasCustomPrompt="1"/>
          </p:nvPr>
        </p:nvSpPr>
        <p:spPr>
          <a:xfrm>
            <a:off x="88547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4043826"/>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4668926"/>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090297" y="3163716"/>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A47A0D47-05C2-9BC0-F59C-51D49B0F64E1}"/>
              </a:ext>
            </a:extLst>
          </p:cNvPr>
          <p:cNvSpPr>
            <a:spLocks noGrp="1"/>
          </p:cNvSpPr>
          <p:nvPr>
            <p:ph type="body" sz="quarter" idx="47" hasCustomPrompt="1"/>
          </p:nvPr>
        </p:nvSpPr>
        <p:spPr>
          <a:xfrm>
            <a:off x="3074081" y="1699192"/>
            <a:ext cx="1141764" cy="266400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163" name="Text Placeholder 29">
            <a:extLst>
              <a:ext uri="{FF2B5EF4-FFF2-40B4-BE49-F238E27FC236}">
                <a16:creationId xmlns:a16="http://schemas.microsoft.com/office/drawing/2014/main" id="{C5DD8546-7846-83DD-C69C-139A5A7F21FE}"/>
              </a:ext>
            </a:extLst>
          </p:cNvPr>
          <p:cNvSpPr>
            <a:spLocks noGrp="1"/>
          </p:cNvSpPr>
          <p:nvPr>
            <p:ph type="body" sz="quarter" idx="48"/>
          </p:nvPr>
        </p:nvSpPr>
        <p:spPr>
          <a:xfrm>
            <a:off x="3278904" y="1718665"/>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id="{F16E4A49-2C01-191F-8326-F61D104B88EC}"/>
              </a:ext>
            </a:extLst>
          </p:cNvPr>
          <p:cNvSpPr>
            <a:spLocks noGrp="1"/>
          </p:cNvSpPr>
          <p:nvPr>
            <p:ph type="body" sz="quarter" idx="49"/>
          </p:nvPr>
        </p:nvSpPr>
        <p:spPr>
          <a:xfrm>
            <a:off x="3278904" y="2343765"/>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id="{B5F67B93-A329-BE6A-41F1-59E419F2B5B9}"/>
              </a:ext>
            </a:extLst>
          </p:cNvPr>
          <p:cNvSpPr>
            <a:spLocks noGrp="1"/>
          </p:cNvSpPr>
          <p:nvPr>
            <p:ph type="body" sz="quarter" idx="50" hasCustomPrompt="1"/>
          </p:nvPr>
        </p:nvSpPr>
        <p:spPr>
          <a:xfrm>
            <a:off x="3278904" y="4042675"/>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D126093C-560C-352B-BFD7-C3CC93BC36D7}"/>
              </a:ext>
            </a:extLst>
          </p:cNvPr>
          <p:cNvSpPr>
            <a:spLocks noGrp="1"/>
          </p:cNvSpPr>
          <p:nvPr>
            <p:ph type="body" sz="quarter" idx="52" hasCustomPrompt="1"/>
          </p:nvPr>
        </p:nvSpPr>
        <p:spPr>
          <a:xfrm>
            <a:off x="5262688"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168" name="Text Placeholder 29">
            <a:extLst>
              <a:ext uri="{FF2B5EF4-FFF2-40B4-BE49-F238E27FC236}">
                <a16:creationId xmlns:a16="http://schemas.microsoft.com/office/drawing/2014/main" id="{48A5C6E0-43E1-EBAC-3627-302E662E8650}"/>
              </a:ext>
            </a:extLst>
          </p:cNvPr>
          <p:cNvSpPr>
            <a:spLocks noGrp="1"/>
          </p:cNvSpPr>
          <p:nvPr>
            <p:ph type="body" sz="quarter" idx="53"/>
          </p:nvPr>
        </p:nvSpPr>
        <p:spPr>
          <a:xfrm>
            <a:off x="5467511" y="4043826"/>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id="{92ADEB34-3562-FF59-B5E4-127C5221B69D}"/>
              </a:ext>
            </a:extLst>
          </p:cNvPr>
          <p:cNvSpPr>
            <a:spLocks noGrp="1"/>
          </p:cNvSpPr>
          <p:nvPr>
            <p:ph type="body" sz="quarter" idx="54"/>
          </p:nvPr>
        </p:nvSpPr>
        <p:spPr>
          <a:xfrm>
            <a:off x="5467511" y="4668926"/>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id="{AEB128F4-BE54-8A4E-8B71-C822615400B1}"/>
              </a:ext>
            </a:extLst>
          </p:cNvPr>
          <p:cNvSpPr>
            <a:spLocks noGrp="1"/>
          </p:cNvSpPr>
          <p:nvPr>
            <p:ph type="body" sz="quarter" idx="55" hasCustomPrompt="1"/>
          </p:nvPr>
        </p:nvSpPr>
        <p:spPr>
          <a:xfrm>
            <a:off x="5467511" y="3163716"/>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 name="Text Placeholder 6">
            <a:extLst>
              <a:ext uri="{FF2B5EF4-FFF2-40B4-BE49-F238E27FC236}">
                <a16:creationId xmlns:a16="http://schemas.microsoft.com/office/drawing/2014/main" id="{4529A5CA-6490-C09D-8035-8669A156943B}"/>
              </a:ext>
            </a:extLst>
          </p:cNvPr>
          <p:cNvSpPr>
            <a:spLocks noGrp="1"/>
          </p:cNvSpPr>
          <p:nvPr>
            <p:ph type="body" sz="quarter" idx="57" hasCustomPrompt="1"/>
          </p:nvPr>
        </p:nvSpPr>
        <p:spPr>
          <a:xfrm>
            <a:off x="7451295" y="1699192"/>
            <a:ext cx="1141764" cy="266400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173" name="Text Placeholder 29">
            <a:extLst>
              <a:ext uri="{FF2B5EF4-FFF2-40B4-BE49-F238E27FC236}">
                <a16:creationId xmlns:a16="http://schemas.microsoft.com/office/drawing/2014/main" id="{F761310B-EE7F-0F87-C86E-E6D63D440E48}"/>
              </a:ext>
            </a:extLst>
          </p:cNvPr>
          <p:cNvSpPr>
            <a:spLocks noGrp="1"/>
          </p:cNvSpPr>
          <p:nvPr>
            <p:ph type="body" sz="quarter" idx="58"/>
          </p:nvPr>
        </p:nvSpPr>
        <p:spPr>
          <a:xfrm>
            <a:off x="7656118" y="1718665"/>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id="{22D679C5-9724-078D-4FB9-33695B27C36A}"/>
              </a:ext>
            </a:extLst>
          </p:cNvPr>
          <p:cNvSpPr>
            <a:spLocks noGrp="1"/>
          </p:cNvSpPr>
          <p:nvPr>
            <p:ph type="body" sz="quarter" idx="59"/>
          </p:nvPr>
        </p:nvSpPr>
        <p:spPr>
          <a:xfrm>
            <a:off x="7656118" y="2343765"/>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id="{6B7B7D1C-51CE-D9FF-4225-896F49CA329F}"/>
              </a:ext>
            </a:extLst>
          </p:cNvPr>
          <p:cNvSpPr>
            <a:spLocks noGrp="1"/>
          </p:cNvSpPr>
          <p:nvPr>
            <p:ph type="body" sz="quarter" idx="60" hasCustomPrompt="1"/>
          </p:nvPr>
        </p:nvSpPr>
        <p:spPr>
          <a:xfrm>
            <a:off x="7656118" y="4042675"/>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9" name="Text Placeholder 8">
            <a:extLst>
              <a:ext uri="{FF2B5EF4-FFF2-40B4-BE49-F238E27FC236}">
                <a16:creationId xmlns:a16="http://schemas.microsoft.com/office/drawing/2014/main" id="{7D41E683-1A91-BE24-5ADB-99D8017A12D9}"/>
              </a:ext>
            </a:extLst>
          </p:cNvPr>
          <p:cNvSpPr>
            <a:spLocks noGrp="1"/>
          </p:cNvSpPr>
          <p:nvPr>
            <p:ph type="body" sz="quarter" idx="62" hasCustomPrompt="1"/>
          </p:nvPr>
        </p:nvSpPr>
        <p:spPr>
          <a:xfrm>
            <a:off x="9639902"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178" name="Text Placeholder 29">
            <a:extLst>
              <a:ext uri="{FF2B5EF4-FFF2-40B4-BE49-F238E27FC236}">
                <a16:creationId xmlns:a16="http://schemas.microsoft.com/office/drawing/2014/main" id="{C9739B77-26F8-B08C-60D1-B8A8F10A4102}"/>
              </a:ext>
            </a:extLst>
          </p:cNvPr>
          <p:cNvSpPr>
            <a:spLocks noGrp="1"/>
          </p:cNvSpPr>
          <p:nvPr>
            <p:ph type="body" sz="quarter" idx="63"/>
          </p:nvPr>
        </p:nvSpPr>
        <p:spPr>
          <a:xfrm>
            <a:off x="9844725" y="4043826"/>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id="{58402617-6AC8-711D-F79A-1D2968B5E9FF}"/>
              </a:ext>
            </a:extLst>
          </p:cNvPr>
          <p:cNvSpPr>
            <a:spLocks noGrp="1"/>
          </p:cNvSpPr>
          <p:nvPr>
            <p:ph type="body" sz="quarter" idx="64"/>
          </p:nvPr>
        </p:nvSpPr>
        <p:spPr>
          <a:xfrm>
            <a:off x="9844725" y="4668926"/>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id="{EEF0B2A5-748A-C294-5F9B-7654A8F55050}"/>
              </a:ext>
            </a:extLst>
          </p:cNvPr>
          <p:cNvSpPr>
            <a:spLocks noGrp="1"/>
          </p:cNvSpPr>
          <p:nvPr>
            <p:ph type="body" sz="quarter" idx="65" hasCustomPrompt="1"/>
          </p:nvPr>
        </p:nvSpPr>
        <p:spPr>
          <a:xfrm>
            <a:off x="9844725" y="3163716"/>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198454740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I60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6337263" y="-2030450"/>
            <a:ext cx="117475" cy="1159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Text Placeholder 33">
            <a:extLst>
              <a:ext uri="{FF2B5EF4-FFF2-40B4-BE49-F238E27FC236}">
                <a16:creationId xmlns:a16="http://schemas.microsoft.com/office/drawing/2014/main" id="{EC45824E-FA98-3F48-43A4-48FA0DA290D3}"/>
              </a:ext>
            </a:extLst>
          </p:cNvPr>
          <p:cNvSpPr>
            <a:spLocks noGrp="1"/>
          </p:cNvSpPr>
          <p:nvPr>
            <p:ph type="body" sz="quarter" idx="41" hasCustomPrompt="1"/>
          </p:nvPr>
        </p:nvSpPr>
        <p:spPr>
          <a:xfrm>
            <a:off x="88547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4043826"/>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4668926"/>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090297" y="3163716"/>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35" name="Text Placeholder 34">
            <a:extLst>
              <a:ext uri="{FF2B5EF4-FFF2-40B4-BE49-F238E27FC236}">
                <a16:creationId xmlns:a16="http://schemas.microsoft.com/office/drawing/2014/main" id="{32042ABC-7363-45D1-6C7E-996659DD27C8}"/>
              </a:ext>
            </a:extLst>
          </p:cNvPr>
          <p:cNvSpPr>
            <a:spLocks noGrp="1"/>
          </p:cNvSpPr>
          <p:nvPr>
            <p:ph type="body" sz="quarter" idx="47" hasCustomPrompt="1"/>
          </p:nvPr>
        </p:nvSpPr>
        <p:spPr>
          <a:xfrm>
            <a:off x="2678597" y="1716813"/>
            <a:ext cx="1141764" cy="2664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6" name="Text Placeholder 29">
            <a:extLst>
              <a:ext uri="{FF2B5EF4-FFF2-40B4-BE49-F238E27FC236}">
                <a16:creationId xmlns:a16="http://schemas.microsoft.com/office/drawing/2014/main" id="{38C63DFC-2B10-361A-FCA7-CF7597B18397}"/>
              </a:ext>
            </a:extLst>
          </p:cNvPr>
          <p:cNvSpPr>
            <a:spLocks noGrp="1"/>
          </p:cNvSpPr>
          <p:nvPr>
            <p:ph type="body" sz="quarter" idx="48"/>
          </p:nvPr>
        </p:nvSpPr>
        <p:spPr>
          <a:xfrm>
            <a:off x="2883420" y="1720518"/>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id="{B083110B-0B44-1AE1-53ED-162013C095D9}"/>
              </a:ext>
            </a:extLst>
          </p:cNvPr>
          <p:cNvSpPr>
            <a:spLocks noGrp="1"/>
          </p:cNvSpPr>
          <p:nvPr>
            <p:ph type="body" sz="quarter" idx="49"/>
          </p:nvPr>
        </p:nvSpPr>
        <p:spPr>
          <a:xfrm>
            <a:off x="2883420" y="2345618"/>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A255DCBF-68F9-FF27-692F-BEEBCCC1EABD}"/>
              </a:ext>
            </a:extLst>
          </p:cNvPr>
          <p:cNvSpPr>
            <a:spLocks noGrp="1"/>
          </p:cNvSpPr>
          <p:nvPr>
            <p:ph type="body" sz="quarter" idx="50" hasCustomPrompt="1"/>
          </p:nvPr>
        </p:nvSpPr>
        <p:spPr>
          <a:xfrm>
            <a:off x="2883420" y="4040481"/>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36" name="Text Placeholder 35">
            <a:extLst>
              <a:ext uri="{FF2B5EF4-FFF2-40B4-BE49-F238E27FC236}">
                <a16:creationId xmlns:a16="http://schemas.microsoft.com/office/drawing/2014/main" id="{1BB48274-CC80-A14B-889A-6A18E60C2E7E}"/>
              </a:ext>
            </a:extLst>
          </p:cNvPr>
          <p:cNvSpPr>
            <a:spLocks noGrp="1"/>
          </p:cNvSpPr>
          <p:nvPr>
            <p:ph type="body" sz="quarter" idx="52" hasCustomPrompt="1"/>
          </p:nvPr>
        </p:nvSpPr>
        <p:spPr>
          <a:xfrm>
            <a:off x="4471720"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13" name="Text Placeholder 29">
            <a:extLst>
              <a:ext uri="{FF2B5EF4-FFF2-40B4-BE49-F238E27FC236}">
                <a16:creationId xmlns:a16="http://schemas.microsoft.com/office/drawing/2014/main" id="{94F075A8-69C1-48E5-5F7F-3498229CA9E4}"/>
              </a:ext>
            </a:extLst>
          </p:cNvPr>
          <p:cNvSpPr>
            <a:spLocks noGrp="1"/>
          </p:cNvSpPr>
          <p:nvPr>
            <p:ph type="body" sz="quarter" idx="53"/>
          </p:nvPr>
        </p:nvSpPr>
        <p:spPr>
          <a:xfrm>
            <a:off x="4676543" y="4043826"/>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id="{1EBDC6D4-7B18-8ABB-464C-5594F2C77E24}"/>
              </a:ext>
            </a:extLst>
          </p:cNvPr>
          <p:cNvSpPr>
            <a:spLocks noGrp="1"/>
          </p:cNvSpPr>
          <p:nvPr>
            <p:ph type="body" sz="quarter" idx="54"/>
          </p:nvPr>
        </p:nvSpPr>
        <p:spPr>
          <a:xfrm>
            <a:off x="4676543" y="4668926"/>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A7B1BFF0-812C-FDEC-F620-A11909471D21}"/>
              </a:ext>
            </a:extLst>
          </p:cNvPr>
          <p:cNvSpPr>
            <a:spLocks noGrp="1"/>
          </p:cNvSpPr>
          <p:nvPr>
            <p:ph type="body" sz="quarter" idx="55" hasCustomPrompt="1"/>
          </p:nvPr>
        </p:nvSpPr>
        <p:spPr>
          <a:xfrm>
            <a:off x="4676543" y="3163716"/>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39" name="Text Placeholder 38">
            <a:extLst>
              <a:ext uri="{FF2B5EF4-FFF2-40B4-BE49-F238E27FC236}">
                <a16:creationId xmlns:a16="http://schemas.microsoft.com/office/drawing/2014/main" id="{F789DB73-A7E4-0B6C-FAC9-BBEEAC72053A}"/>
              </a:ext>
            </a:extLst>
          </p:cNvPr>
          <p:cNvSpPr>
            <a:spLocks noGrp="1"/>
          </p:cNvSpPr>
          <p:nvPr>
            <p:ph type="body" sz="quarter" idx="57" hasCustomPrompt="1"/>
          </p:nvPr>
        </p:nvSpPr>
        <p:spPr>
          <a:xfrm>
            <a:off x="6264843" y="1716813"/>
            <a:ext cx="1141764" cy="2664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19" name="Text Placeholder 29">
            <a:extLst>
              <a:ext uri="{FF2B5EF4-FFF2-40B4-BE49-F238E27FC236}">
                <a16:creationId xmlns:a16="http://schemas.microsoft.com/office/drawing/2014/main" id="{DFB0D309-AB17-47AE-C87C-CB3AE74D48F7}"/>
              </a:ext>
            </a:extLst>
          </p:cNvPr>
          <p:cNvSpPr>
            <a:spLocks noGrp="1"/>
          </p:cNvSpPr>
          <p:nvPr>
            <p:ph type="body" sz="quarter" idx="58"/>
          </p:nvPr>
        </p:nvSpPr>
        <p:spPr>
          <a:xfrm>
            <a:off x="6469666" y="1720518"/>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id="{ED0C3C28-B9D9-204C-3BAC-8C8324471AB7}"/>
              </a:ext>
            </a:extLst>
          </p:cNvPr>
          <p:cNvSpPr>
            <a:spLocks noGrp="1"/>
          </p:cNvSpPr>
          <p:nvPr>
            <p:ph type="body" sz="quarter" idx="59"/>
          </p:nvPr>
        </p:nvSpPr>
        <p:spPr>
          <a:xfrm>
            <a:off x="6469666" y="2345618"/>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8DAE8AB0-2EDB-576D-0B84-B8E513187788}"/>
              </a:ext>
            </a:extLst>
          </p:cNvPr>
          <p:cNvSpPr>
            <a:spLocks noGrp="1"/>
          </p:cNvSpPr>
          <p:nvPr>
            <p:ph type="body" sz="quarter" idx="60" hasCustomPrompt="1"/>
          </p:nvPr>
        </p:nvSpPr>
        <p:spPr>
          <a:xfrm>
            <a:off x="6469666" y="4040481"/>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41" name="Text Placeholder 40">
            <a:extLst>
              <a:ext uri="{FF2B5EF4-FFF2-40B4-BE49-F238E27FC236}">
                <a16:creationId xmlns:a16="http://schemas.microsoft.com/office/drawing/2014/main" id="{AE0F66E6-C9FC-6A68-DE85-AF17E4FB36A5}"/>
              </a:ext>
            </a:extLst>
          </p:cNvPr>
          <p:cNvSpPr>
            <a:spLocks noGrp="1"/>
          </p:cNvSpPr>
          <p:nvPr>
            <p:ph type="body" sz="quarter" idx="62" hasCustomPrompt="1"/>
          </p:nvPr>
        </p:nvSpPr>
        <p:spPr>
          <a:xfrm>
            <a:off x="8057966"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26" name="Text Placeholder 29">
            <a:extLst>
              <a:ext uri="{FF2B5EF4-FFF2-40B4-BE49-F238E27FC236}">
                <a16:creationId xmlns:a16="http://schemas.microsoft.com/office/drawing/2014/main" id="{AD762095-069D-4BD6-640E-EA976F90EBE8}"/>
              </a:ext>
            </a:extLst>
          </p:cNvPr>
          <p:cNvSpPr>
            <a:spLocks noGrp="1"/>
          </p:cNvSpPr>
          <p:nvPr>
            <p:ph type="body" sz="quarter" idx="63"/>
          </p:nvPr>
        </p:nvSpPr>
        <p:spPr>
          <a:xfrm>
            <a:off x="8262789" y="4043826"/>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id="{8B4A0DAC-82E4-6662-A9B3-71544EC46FB8}"/>
              </a:ext>
            </a:extLst>
          </p:cNvPr>
          <p:cNvSpPr>
            <a:spLocks noGrp="1"/>
          </p:cNvSpPr>
          <p:nvPr>
            <p:ph type="body" sz="quarter" idx="64"/>
          </p:nvPr>
        </p:nvSpPr>
        <p:spPr>
          <a:xfrm>
            <a:off x="8262789" y="4668926"/>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id="{80354A45-56CA-A32F-60C5-C779D9B604C7}"/>
              </a:ext>
            </a:extLst>
          </p:cNvPr>
          <p:cNvSpPr>
            <a:spLocks noGrp="1"/>
          </p:cNvSpPr>
          <p:nvPr>
            <p:ph type="body" sz="quarter" idx="65" hasCustomPrompt="1"/>
          </p:nvPr>
        </p:nvSpPr>
        <p:spPr>
          <a:xfrm>
            <a:off x="8262789" y="3163716"/>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42" name="Text Placeholder 41">
            <a:extLst>
              <a:ext uri="{FF2B5EF4-FFF2-40B4-BE49-F238E27FC236}">
                <a16:creationId xmlns:a16="http://schemas.microsoft.com/office/drawing/2014/main" id="{97B36B24-800C-2D6E-5DD0-17E657548ECF}"/>
              </a:ext>
            </a:extLst>
          </p:cNvPr>
          <p:cNvSpPr>
            <a:spLocks noGrp="1"/>
          </p:cNvSpPr>
          <p:nvPr>
            <p:ph type="body" sz="quarter" idx="67" hasCustomPrompt="1"/>
          </p:nvPr>
        </p:nvSpPr>
        <p:spPr>
          <a:xfrm>
            <a:off x="9851089" y="1716813"/>
            <a:ext cx="1141764" cy="2664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2"/>
          </a:solidFill>
        </p:spPr>
        <p:txBody>
          <a:bodyPr vert="horz" wrap="square" lIns="91440" tIns="0" rIns="91440" bIns="0" rtlCol="0" anchor="ctr">
            <a:noAutofit/>
          </a:bodyPr>
          <a:lstStyle>
            <a:lvl1pPr>
              <a:defRPr lang="en-ID" sz="1000" dirty="0"/>
            </a:lvl1pPr>
          </a:lstStyle>
          <a:p>
            <a:pPr lvl="0"/>
            <a:r>
              <a:rPr lang="en-US" dirty="0"/>
              <a:t>.</a:t>
            </a:r>
            <a:endParaRPr lang="en-ID" dirty="0"/>
          </a:p>
        </p:txBody>
      </p:sp>
      <p:sp>
        <p:nvSpPr>
          <p:cNvPr id="31" name="Text Placeholder 29">
            <a:extLst>
              <a:ext uri="{FF2B5EF4-FFF2-40B4-BE49-F238E27FC236}">
                <a16:creationId xmlns:a16="http://schemas.microsoft.com/office/drawing/2014/main" id="{5F91528B-4016-9A18-C984-2859E73B2C44}"/>
              </a:ext>
            </a:extLst>
          </p:cNvPr>
          <p:cNvSpPr>
            <a:spLocks noGrp="1"/>
          </p:cNvSpPr>
          <p:nvPr>
            <p:ph type="body" sz="quarter" idx="68"/>
          </p:nvPr>
        </p:nvSpPr>
        <p:spPr>
          <a:xfrm>
            <a:off x="10055912" y="1720518"/>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id="{49AA65F4-5D9F-C19E-6142-74B8F0A68D43}"/>
              </a:ext>
            </a:extLst>
          </p:cNvPr>
          <p:cNvSpPr>
            <a:spLocks noGrp="1"/>
          </p:cNvSpPr>
          <p:nvPr>
            <p:ph type="body" sz="quarter" idx="69"/>
          </p:nvPr>
        </p:nvSpPr>
        <p:spPr>
          <a:xfrm>
            <a:off x="10055912" y="2345618"/>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4989308E-DDCB-3B4E-8245-6F016843BB64}"/>
              </a:ext>
            </a:extLst>
          </p:cNvPr>
          <p:cNvSpPr>
            <a:spLocks noGrp="1"/>
          </p:cNvSpPr>
          <p:nvPr>
            <p:ph type="body" sz="quarter" idx="70" hasCustomPrompt="1"/>
          </p:nvPr>
        </p:nvSpPr>
        <p:spPr>
          <a:xfrm>
            <a:off x="10055912" y="4040481"/>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859230932"/>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meline I60V5">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83CBED-341E-9027-5136-D2E9011380BC}"/>
              </a:ext>
            </a:extLst>
          </p:cNvPr>
          <p:cNvGrpSpPr/>
          <p:nvPr userDrawn="1"/>
        </p:nvGrpSpPr>
        <p:grpSpPr>
          <a:xfrm>
            <a:off x="4137023" y="3111644"/>
            <a:ext cx="3923434" cy="1307812"/>
            <a:chOff x="4134283" y="2771991"/>
            <a:chExt cx="3923434" cy="1307812"/>
          </a:xfrm>
        </p:grpSpPr>
        <p:grpSp>
          <p:nvGrpSpPr>
            <p:cNvPr id="8" name="Group 7">
              <a:extLst>
                <a:ext uri="{FF2B5EF4-FFF2-40B4-BE49-F238E27FC236}">
                  <a16:creationId xmlns:a16="http://schemas.microsoft.com/office/drawing/2014/main" id="{D696EBF9-8AB2-F4FA-7FAE-3BCD3D884CED}"/>
                </a:ext>
              </a:extLst>
            </p:cNvPr>
            <p:cNvGrpSpPr/>
            <p:nvPr userDrawn="1"/>
          </p:nvGrpSpPr>
          <p:grpSpPr>
            <a:xfrm>
              <a:off x="4134283" y="2771991"/>
              <a:ext cx="3923434" cy="1307812"/>
              <a:chOff x="4134283" y="2768888"/>
              <a:chExt cx="3923434" cy="1307812"/>
            </a:xfrm>
          </p:grpSpPr>
          <p:sp>
            <p:nvSpPr>
              <p:cNvPr id="14" name="Arc 47">
                <a:extLst>
                  <a:ext uri="{FF2B5EF4-FFF2-40B4-BE49-F238E27FC236}">
                    <a16:creationId xmlns:a16="http://schemas.microsoft.com/office/drawing/2014/main" id="{4D12145B-7BD1-58A9-8595-5786D4C8288E}"/>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48">
                <a:extLst>
                  <a:ext uri="{FF2B5EF4-FFF2-40B4-BE49-F238E27FC236}">
                    <a16:creationId xmlns:a16="http://schemas.microsoft.com/office/drawing/2014/main" id="{35F410C9-0806-C24E-88F1-F0B46FF46EE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49">
                <a:extLst>
                  <a:ext uri="{FF2B5EF4-FFF2-40B4-BE49-F238E27FC236}">
                    <a16:creationId xmlns:a16="http://schemas.microsoft.com/office/drawing/2014/main" id="{5C217920-EEE8-FF60-C8AB-64E1405FB7D1}"/>
                  </a:ext>
                </a:extLst>
              </p:cNvPr>
              <p:cNvSpPr/>
              <p:nvPr userDrawn="1"/>
            </p:nvSpPr>
            <p:spPr>
              <a:xfrm>
                <a:off x="6749906"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EC07D22F-9B24-068A-0853-66329223CF03}"/>
                </a:ext>
              </a:extLst>
            </p:cNvPr>
            <p:cNvGrpSpPr/>
            <p:nvPr userDrawn="1"/>
          </p:nvGrpSpPr>
          <p:grpSpPr>
            <a:xfrm>
              <a:off x="4134283" y="2771991"/>
              <a:ext cx="3923434" cy="1307812"/>
              <a:chOff x="4134283" y="2775094"/>
              <a:chExt cx="3923434" cy="1307812"/>
            </a:xfrm>
          </p:grpSpPr>
          <p:sp>
            <p:nvSpPr>
              <p:cNvPr id="10" name="Arc 9">
                <a:extLst>
                  <a:ext uri="{FF2B5EF4-FFF2-40B4-BE49-F238E27FC236}">
                    <a16:creationId xmlns:a16="http://schemas.microsoft.com/office/drawing/2014/main" id="{F67735F8-5205-EA06-C7D5-B6D58607C979}"/>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11">
                <a:extLst>
                  <a:ext uri="{FF2B5EF4-FFF2-40B4-BE49-F238E27FC236}">
                    <a16:creationId xmlns:a16="http://schemas.microsoft.com/office/drawing/2014/main" id="{3F9BD18F-83E3-0B59-1C8B-CCB9AB85D5A9}"/>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a:extLst>
                  <a:ext uri="{FF2B5EF4-FFF2-40B4-BE49-F238E27FC236}">
                    <a16:creationId xmlns:a16="http://schemas.microsoft.com/office/drawing/2014/main" id="{D1F84C90-514B-343E-5F5B-7AB8ACE9B5CD}"/>
                  </a:ext>
                </a:extLst>
              </p:cNvPr>
              <p:cNvSpPr/>
              <p:nvPr userDrawn="1"/>
            </p:nvSpPr>
            <p:spPr>
              <a:xfrm>
                <a:off x="6749906"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2077954"/>
            <a:ext cx="2989578" cy="553099"/>
          </a:xfrm>
          <a:prstGeom prst="rect">
            <a:avLst/>
          </a:prstGeom>
        </p:spPr>
        <p:txBody>
          <a:bodyPr tIns="0" bIns="0" anchor="b">
            <a:noAutofit/>
          </a:bodyPr>
          <a:lstStyle>
            <a:lvl1pPr marL="0" indent="0" algn="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2703054"/>
            <a:ext cx="2989578" cy="719417"/>
          </a:xfrm>
          <a:prstGeom prst="rect">
            <a:avLst/>
          </a:prstGeom>
        </p:spPr>
        <p:txBody>
          <a:bodyPr tIns="0" bIns="0">
            <a:noAutofit/>
          </a:bodyPr>
          <a:lstStyle>
            <a:lvl1pPr marL="0" indent="0" algn="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4160928"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5468739"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8112127" y="2077954"/>
            <a:ext cx="2989578"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8112127" y="2703054"/>
            <a:ext cx="2989578" cy="719417"/>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6776551"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4601211" y="4640443"/>
            <a:ext cx="2989578"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4601211" y="5265543"/>
            <a:ext cx="2989578" cy="719417"/>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05373586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meline I60V6">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D5833C4-DC12-C256-8147-AB2E873090F7}"/>
              </a:ext>
            </a:extLst>
          </p:cNvPr>
          <p:cNvGrpSpPr/>
          <p:nvPr userDrawn="1"/>
        </p:nvGrpSpPr>
        <p:grpSpPr>
          <a:xfrm>
            <a:off x="3423758" y="3111644"/>
            <a:ext cx="5231244" cy="1307812"/>
            <a:chOff x="4134283" y="3357980"/>
            <a:chExt cx="5231244" cy="1307812"/>
          </a:xfrm>
        </p:grpSpPr>
        <p:grpSp>
          <p:nvGrpSpPr>
            <p:cNvPr id="15" name="Group 14">
              <a:extLst>
                <a:ext uri="{FF2B5EF4-FFF2-40B4-BE49-F238E27FC236}">
                  <a16:creationId xmlns:a16="http://schemas.microsoft.com/office/drawing/2014/main" id="{301BCF58-0363-AD55-7706-7577015208AD}"/>
                </a:ext>
              </a:extLst>
            </p:cNvPr>
            <p:cNvGrpSpPr/>
            <p:nvPr userDrawn="1"/>
          </p:nvGrpSpPr>
          <p:grpSpPr>
            <a:xfrm>
              <a:off x="6749905" y="3357980"/>
              <a:ext cx="2615622" cy="1307812"/>
              <a:chOff x="4134283" y="2768888"/>
              <a:chExt cx="2615622" cy="1307812"/>
            </a:xfrm>
          </p:grpSpPr>
          <p:sp>
            <p:nvSpPr>
              <p:cNvPr id="27" name="Arc 47">
                <a:extLst>
                  <a:ext uri="{FF2B5EF4-FFF2-40B4-BE49-F238E27FC236}">
                    <a16:creationId xmlns:a16="http://schemas.microsoft.com/office/drawing/2014/main" id="{1BF9A4E5-A19D-055D-8E75-99214E96ED1B}"/>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Arc 48">
                <a:extLst>
                  <a:ext uri="{FF2B5EF4-FFF2-40B4-BE49-F238E27FC236}">
                    <a16:creationId xmlns:a16="http://schemas.microsoft.com/office/drawing/2014/main" id="{5CC87E2F-50E6-39DD-CDFC-305C19C07B9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8E84A738-0246-4B22-A768-845597DB34B1}"/>
                </a:ext>
              </a:extLst>
            </p:cNvPr>
            <p:cNvGrpSpPr/>
            <p:nvPr userDrawn="1"/>
          </p:nvGrpSpPr>
          <p:grpSpPr>
            <a:xfrm>
              <a:off x="4134283" y="3357980"/>
              <a:ext cx="2615622" cy="1307812"/>
              <a:chOff x="4134283" y="2768888"/>
              <a:chExt cx="2615622" cy="1307812"/>
            </a:xfrm>
          </p:grpSpPr>
          <p:sp>
            <p:nvSpPr>
              <p:cNvPr id="25" name="Arc 47">
                <a:extLst>
                  <a:ext uri="{FF2B5EF4-FFF2-40B4-BE49-F238E27FC236}">
                    <a16:creationId xmlns:a16="http://schemas.microsoft.com/office/drawing/2014/main" id="{05BC3C8F-7B44-2BED-6193-E93BB9B72472}"/>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Arc 48">
                <a:extLst>
                  <a:ext uri="{FF2B5EF4-FFF2-40B4-BE49-F238E27FC236}">
                    <a16:creationId xmlns:a16="http://schemas.microsoft.com/office/drawing/2014/main" id="{8F3EF4B7-90AB-C7DA-B8CB-018463EB1B1D}"/>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89FB1F07-E1F7-E735-3584-493086F95515}"/>
                </a:ext>
              </a:extLst>
            </p:cNvPr>
            <p:cNvGrpSpPr/>
            <p:nvPr userDrawn="1"/>
          </p:nvGrpSpPr>
          <p:grpSpPr>
            <a:xfrm>
              <a:off x="4134283" y="3357980"/>
              <a:ext cx="2615622" cy="1307812"/>
              <a:chOff x="4134283" y="2775094"/>
              <a:chExt cx="2615622" cy="1307812"/>
            </a:xfrm>
          </p:grpSpPr>
          <p:sp>
            <p:nvSpPr>
              <p:cNvPr id="23" name="Arc 22">
                <a:extLst>
                  <a:ext uri="{FF2B5EF4-FFF2-40B4-BE49-F238E27FC236}">
                    <a16:creationId xmlns:a16="http://schemas.microsoft.com/office/drawing/2014/main" id="{D0384BA1-F92B-41F3-C1AE-23727B73848C}"/>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a:extLst>
                  <a:ext uri="{FF2B5EF4-FFF2-40B4-BE49-F238E27FC236}">
                    <a16:creationId xmlns:a16="http://schemas.microsoft.com/office/drawing/2014/main" id="{5EBDB500-C547-2D2E-C1E5-DA481BCDCED5}"/>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E836FD13-85D3-B050-415C-DA5E49AA432F}"/>
                </a:ext>
              </a:extLst>
            </p:cNvPr>
            <p:cNvGrpSpPr/>
            <p:nvPr userDrawn="1"/>
          </p:nvGrpSpPr>
          <p:grpSpPr>
            <a:xfrm>
              <a:off x="6749905" y="3357980"/>
              <a:ext cx="2615622" cy="1307812"/>
              <a:chOff x="4134283" y="2775094"/>
              <a:chExt cx="2615622" cy="1307812"/>
            </a:xfrm>
          </p:grpSpPr>
          <p:sp>
            <p:nvSpPr>
              <p:cNvPr id="20" name="Arc 19">
                <a:extLst>
                  <a:ext uri="{FF2B5EF4-FFF2-40B4-BE49-F238E27FC236}">
                    <a16:creationId xmlns:a16="http://schemas.microsoft.com/office/drawing/2014/main" id="{17EDC98A-FAF8-1636-961C-0E3CB7409E03}"/>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a:extLst>
                  <a:ext uri="{FF2B5EF4-FFF2-40B4-BE49-F238E27FC236}">
                    <a16:creationId xmlns:a16="http://schemas.microsoft.com/office/drawing/2014/main" id="{52C6782D-6669-5C6D-6338-0D1D8E749EFB}"/>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760807" y="2946490"/>
            <a:ext cx="2526766" cy="553099"/>
          </a:xfrm>
          <a:prstGeom prst="rect">
            <a:avLst/>
          </a:prstGeom>
        </p:spPr>
        <p:txBody>
          <a:bodyPr tIns="0" bIns="0" anchor="b">
            <a:noAutofit/>
          </a:bodyPr>
          <a:lstStyle>
            <a:lvl1pPr marL="0" indent="0" algn="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760807" y="3571590"/>
            <a:ext cx="2526766" cy="972433"/>
          </a:xfrm>
          <a:prstGeom prst="rect">
            <a:avLst/>
          </a:prstGeom>
        </p:spPr>
        <p:txBody>
          <a:bodyPr tIns="0" bIns="0">
            <a:noAutofit/>
          </a:bodyPr>
          <a:lstStyle>
            <a:lvl1pPr marL="0" indent="0" algn="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5429903" y="1441696"/>
            <a:ext cx="2526766"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5429903" y="2066796"/>
            <a:ext cx="2526766" cy="972433"/>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4124015" y="4596925"/>
            <a:ext cx="2526766"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4124015" y="5222025"/>
            <a:ext cx="2526766" cy="972433"/>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id="{9F88D094-280F-4883-8661-9A0BF47D066B}"/>
              </a:ext>
            </a:extLst>
          </p:cNvPr>
          <p:cNvSpPr>
            <a:spLocks noGrp="1"/>
          </p:cNvSpPr>
          <p:nvPr>
            <p:ph type="body" sz="quarter" idx="58"/>
          </p:nvPr>
        </p:nvSpPr>
        <p:spPr>
          <a:xfrm>
            <a:off x="8901380" y="2946490"/>
            <a:ext cx="2526766"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id="{A9F31ADB-E84D-0E5A-C855-7382535346A9}"/>
              </a:ext>
            </a:extLst>
          </p:cNvPr>
          <p:cNvSpPr>
            <a:spLocks noGrp="1"/>
          </p:cNvSpPr>
          <p:nvPr>
            <p:ph type="body" sz="quarter" idx="59"/>
          </p:nvPr>
        </p:nvSpPr>
        <p:spPr>
          <a:xfrm>
            <a:off x="8901380" y="3571590"/>
            <a:ext cx="2526766" cy="972433"/>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3447663"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4756949"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6066235"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0" name="Text Placeholder 29">
            <a:extLst>
              <a:ext uri="{FF2B5EF4-FFF2-40B4-BE49-F238E27FC236}">
                <a16:creationId xmlns:a16="http://schemas.microsoft.com/office/drawing/2014/main" id="{32E39F6E-5616-1EC7-DA06-FA903B0B9CC4}"/>
              </a:ext>
            </a:extLst>
          </p:cNvPr>
          <p:cNvSpPr>
            <a:spLocks noGrp="1"/>
          </p:cNvSpPr>
          <p:nvPr>
            <p:ph type="body" sz="quarter" idx="60" hasCustomPrompt="1"/>
          </p:nvPr>
        </p:nvSpPr>
        <p:spPr>
          <a:xfrm>
            <a:off x="7375521"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3182925318"/>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meline I60V7">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E2AD4A-FFA7-E356-533B-3682CE748F60}"/>
              </a:ext>
            </a:extLst>
          </p:cNvPr>
          <p:cNvGrpSpPr/>
          <p:nvPr userDrawn="1"/>
        </p:nvGrpSpPr>
        <p:grpSpPr>
          <a:xfrm>
            <a:off x="2750272" y="3111644"/>
            <a:ext cx="6539055" cy="1307812"/>
            <a:chOff x="3480378" y="3357980"/>
            <a:chExt cx="6539055" cy="1307812"/>
          </a:xfrm>
        </p:grpSpPr>
        <p:sp>
          <p:nvSpPr>
            <p:cNvPr id="12" name="Arc 47">
              <a:extLst>
                <a:ext uri="{FF2B5EF4-FFF2-40B4-BE49-F238E27FC236}">
                  <a16:creationId xmlns:a16="http://schemas.microsoft.com/office/drawing/2014/main" id="{5ADE87A4-1E17-504F-FC08-4E5317FA8905}"/>
                </a:ext>
              </a:extLst>
            </p:cNvPr>
            <p:cNvSpPr/>
            <p:nvPr userDrawn="1"/>
          </p:nvSpPr>
          <p:spPr>
            <a:xfrm>
              <a:off x="871162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47">
              <a:extLst>
                <a:ext uri="{FF2B5EF4-FFF2-40B4-BE49-F238E27FC236}">
                  <a16:creationId xmlns:a16="http://schemas.microsoft.com/office/drawing/2014/main" id="{58CDE690-F1D3-A2E1-1A15-211FF078FDDB}"/>
                </a:ext>
              </a:extLst>
            </p:cNvPr>
            <p:cNvSpPr/>
            <p:nvPr userDrawn="1"/>
          </p:nvSpPr>
          <p:spPr>
            <a:xfrm>
              <a:off x="6096000"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48">
              <a:extLst>
                <a:ext uri="{FF2B5EF4-FFF2-40B4-BE49-F238E27FC236}">
                  <a16:creationId xmlns:a16="http://schemas.microsoft.com/office/drawing/2014/main" id="{98761B8C-B84E-693F-B36F-FB9CE49972F3}"/>
                </a:ext>
              </a:extLst>
            </p:cNvPr>
            <p:cNvSpPr/>
            <p:nvPr userDrawn="1"/>
          </p:nvSpPr>
          <p:spPr>
            <a:xfrm flipV="1">
              <a:off x="7403811"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47">
              <a:extLst>
                <a:ext uri="{FF2B5EF4-FFF2-40B4-BE49-F238E27FC236}">
                  <a16:creationId xmlns:a16="http://schemas.microsoft.com/office/drawing/2014/main" id="{1D5F6001-25C6-ED50-DAA0-C9A450EADBDD}"/>
                </a:ext>
              </a:extLst>
            </p:cNvPr>
            <p:cNvSpPr/>
            <p:nvPr userDrawn="1"/>
          </p:nvSpPr>
          <p:spPr>
            <a:xfrm>
              <a:off x="3480378"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48">
              <a:extLst>
                <a:ext uri="{FF2B5EF4-FFF2-40B4-BE49-F238E27FC236}">
                  <a16:creationId xmlns:a16="http://schemas.microsoft.com/office/drawing/2014/main" id="{0DB28EB5-007D-E1A3-1B43-13A6960317E9}"/>
                </a:ext>
              </a:extLst>
            </p:cNvPr>
            <p:cNvSpPr/>
            <p:nvPr userDrawn="1"/>
          </p:nvSpPr>
          <p:spPr>
            <a:xfrm flipV="1">
              <a:off x="4788189"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Arc 17">
              <a:extLst>
                <a:ext uri="{FF2B5EF4-FFF2-40B4-BE49-F238E27FC236}">
                  <a16:creationId xmlns:a16="http://schemas.microsoft.com/office/drawing/2014/main" id="{B5A7E809-373A-B623-3766-CF30FDAA10EB}"/>
                </a:ext>
              </a:extLst>
            </p:cNvPr>
            <p:cNvSpPr/>
            <p:nvPr userDrawn="1"/>
          </p:nvSpPr>
          <p:spPr>
            <a:xfrm>
              <a:off x="3480378"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a:extLst>
                <a:ext uri="{FF2B5EF4-FFF2-40B4-BE49-F238E27FC236}">
                  <a16:creationId xmlns:a16="http://schemas.microsoft.com/office/drawing/2014/main" id="{93CEF93B-B80E-035A-FF60-EEF1EF615D77}"/>
                </a:ext>
              </a:extLst>
            </p:cNvPr>
            <p:cNvSpPr/>
            <p:nvPr userDrawn="1"/>
          </p:nvSpPr>
          <p:spPr>
            <a:xfrm flipV="1">
              <a:off x="4788189"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a:extLst>
                <a:ext uri="{FF2B5EF4-FFF2-40B4-BE49-F238E27FC236}">
                  <a16:creationId xmlns:a16="http://schemas.microsoft.com/office/drawing/2014/main" id="{BAFB1B3D-BB79-C97B-8395-4A58A130AAD1}"/>
                </a:ext>
              </a:extLst>
            </p:cNvPr>
            <p:cNvSpPr/>
            <p:nvPr userDrawn="1"/>
          </p:nvSpPr>
          <p:spPr>
            <a:xfrm>
              <a:off x="6096000"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a:extLst>
                <a:ext uri="{FF2B5EF4-FFF2-40B4-BE49-F238E27FC236}">
                  <a16:creationId xmlns:a16="http://schemas.microsoft.com/office/drawing/2014/main" id="{5058C121-2A3B-AC59-790A-F454E0E4910D}"/>
                </a:ext>
              </a:extLst>
            </p:cNvPr>
            <p:cNvSpPr/>
            <p:nvPr userDrawn="1"/>
          </p:nvSpPr>
          <p:spPr>
            <a:xfrm flipV="1">
              <a:off x="7403811"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a:extLst>
                <a:ext uri="{FF2B5EF4-FFF2-40B4-BE49-F238E27FC236}">
                  <a16:creationId xmlns:a16="http://schemas.microsoft.com/office/drawing/2014/main" id="{64F625EA-4806-1F64-7CEA-1D02E08887B3}"/>
                </a:ext>
              </a:extLst>
            </p:cNvPr>
            <p:cNvSpPr/>
            <p:nvPr userDrawn="1"/>
          </p:nvSpPr>
          <p:spPr>
            <a:xfrm>
              <a:off x="871162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2401423" y="1507452"/>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2401423" y="2058171"/>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2774178"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63" name="Text Placeholder 29">
            <a:extLst>
              <a:ext uri="{FF2B5EF4-FFF2-40B4-BE49-F238E27FC236}">
                <a16:creationId xmlns:a16="http://schemas.microsoft.com/office/drawing/2014/main" id="{C5DD8546-7846-83DD-C69C-139A5A7F21FE}"/>
              </a:ext>
            </a:extLst>
          </p:cNvPr>
          <p:cNvSpPr>
            <a:spLocks noGrp="1"/>
          </p:cNvSpPr>
          <p:nvPr>
            <p:ph type="body" sz="quarter" idx="48"/>
          </p:nvPr>
        </p:nvSpPr>
        <p:spPr>
          <a:xfrm>
            <a:off x="3706574" y="4552265"/>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id="{F16E4A49-2C01-191F-8326-F61D104B88EC}"/>
              </a:ext>
            </a:extLst>
          </p:cNvPr>
          <p:cNvSpPr>
            <a:spLocks noGrp="1"/>
          </p:cNvSpPr>
          <p:nvPr>
            <p:ph type="body" sz="quarter" idx="49"/>
          </p:nvPr>
        </p:nvSpPr>
        <p:spPr>
          <a:xfrm>
            <a:off x="3706574" y="5102984"/>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id="{B5F67B93-A329-BE6A-41F1-59E419F2B5B9}"/>
              </a:ext>
            </a:extLst>
          </p:cNvPr>
          <p:cNvSpPr>
            <a:spLocks noGrp="1"/>
          </p:cNvSpPr>
          <p:nvPr>
            <p:ph type="body" sz="quarter" idx="50" hasCustomPrompt="1"/>
          </p:nvPr>
        </p:nvSpPr>
        <p:spPr>
          <a:xfrm>
            <a:off x="4081989"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68" name="Text Placeholder 29">
            <a:extLst>
              <a:ext uri="{FF2B5EF4-FFF2-40B4-BE49-F238E27FC236}">
                <a16:creationId xmlns:a16="http://schemas.microsoft.com/office/drawing/2014/main" id="{48A5C6E0-43E1-EBAC-3627-302E662E8650}"/>
              </a:ext>
            </a:extLst>
          </p:cNvPr>
          <p:cNvSpPr>
            <a:spLocks noGrp="1"/>
          </p:cNvSpPr>
          <p:nvPr>
            <p:ph type="body" sz="quarter" idx="53"/>
          </p:nvPr>
        </p:nvSpPr>
        <p:spPr>
          <a:xfrm>
            <a:off x="5011725" y="1507452"/>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id="{92ADEB34-3562-FF59-B5E4-127C5221B69D}"/>
              </a:ext>
            </a:extLst>
          </p:cNvPr>
          <p:cNvSpPr>
            <a:spLocks noGrp="1"/>
          </p:cNvSpPr>
          <p:nvPr>
            <p:ph type="body" sz="quarter" idx="54"/>
          </p:nvPr>
        </p:nvSpPr>
        <p:spPr>
          <a:xfrm>
            <a:off x="5011725" y="2058171"/>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id="{AEB128F4-BE54-8A4E-8B71-C822615400B1}"/>
              </a:ext>
            </a:extLst>
          </p:cNvPr>
          <p:cNvSpPr>
            <a:spLocks noGrp="1"/>
          </p:cNvSpPr>
          <p:nvPr>
            <p:ph type="body" sz="quarter" idx="55" hasCustomPrompt="1"/>
          </p:nvPr>
        </p:nvSpPr>
        <p:spPr>
          <a:xfrm>
            <a:off x="5389800"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73" name="Text Placeholder 29">
            <a:extLst>
              <a:ext uri="{FF2B5EF4-FFF2-40B4-BE49-F238E27FC236}">
                <a16:creationId xmlns:a16="http://schemas.microsoft.com/office/drawing/2014/main" id="{F761310B-EE7F-0F87-C86E-E6D63D440E48}"/>
              </a:ext>
            </a:extLst>
          </p:cNvPr>
          <p:cNvSpPr>
            <a:spLocks noGrp="1"/>
          </p:cNvSpPr>
          <p:nvPr>
            <p:ph type="body" sz="quarter" idx="58"/>
          </p:nvPr>
        </p:nvSpPr>
        <p:spPr>
          <a:xfrm>
            <a:off x="6316876" y="4552265"/>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id="{22D679C5-9724-078D-4FB9-33695B27C36A}"/>
              </a:ext>
            </a:extLst>
          </p:cNvPr>
          <p:cNvSpPr>
            <a:spLocks noGrp="1"/>
          </p:cNvSpPr>
          <p:nvPr>
            <p:ph type="body" sz="quarter" idx="59"/>
          </p:nvPr>
        </p:nvSpPr>
        <p:spPr>
          <a:xfrm>
            <a:off x="6316876" y="5102984"/>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id="{6B7B7D1C-51CE-D9FF-4225-896F49CA329F}"/>
              </a:ext>
            </a:extLst>
          </p:cNvPr>
          <p:cNvSpPr>
            <a:spLocks noGrp="1"/>
          </p:cNvSpPr>
          <p:nvPr>
            <p:ph type="body" sz="quarter" idx="60" hasCustomPrompt="1"/>
          </p:nvPr>
        </p:nvSpPr>
        <p:spPr>
          <a:xfrm>
            <a:off x="6697611"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78" name="Text Placeholder 29">
            <a:extLst>
              <a:ext uri="{FF2B5EF4-FFF2-40B4-BE49-F238E27FC236}">
                <a16:creationId xmlns:a16="http://schemas.microsoft.com/office/drawing/2014/main" id="{C9739B77-26F8-B08C-60D1-B8A8F10A4102}"/>
              </a:ext>
            </a:extLst>
          </p:cNvPr>
          <p:cNvSpPr>
            <a:spLocks noGrp="1"/>
          </p:cNvSpPr>
          <p:nvPr>
            <p:ph type="body" sz="quarter" idx="63"/>
          </p:nvPr>
        </p:nvSpPr>
        <p:spPr>
          <a:xfrm>
            <a:off x="7622026" y="1507452"/>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id="{58402617-6AC8-711D-F79A-1D2968B5E9FF}"/>
              </a:ext>
            </a:extLst>
          </p:cNvPr>
          <p:cNvSpPr>
            <a:spLocks noGrp="1"/>
          </p:cNvSpPr>
          <p:nvPr>
            <p:ph type="body" sz="quarter" idx="64"/>
          </p:nvPr>
        </p:nvSpPr>
        <p:spPr>
          <a:xfrm>
            <a:off x="7622026" y="2058171"/>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id="{EEF0B2A5-748A-C294-5F9B-7654A8F55050}"/>
              </a:ext>
            </a:extLst>
          </p:cNvPr>
          <p:cNvSpPr>
            <a:spLocks noGrp="1"/>
          </p:cNvSpPr>
          <p:nvPr>
            <p:ph type="body" sz="quarter" idx="65" hasCustomPrompt="1"/>
          </p:nvPr>
        </p:nvSpPr>
        <p:spPr>
          <a:xfrm>
            <a:off x="8005421"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2428473380"/>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meline I60V8">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3C0172F-B0C5-5179-7441-64802A951866}"/>
              </a:ext>
            </a:extLst>
          </p:cNvPr>
          <p:cNvGrpSpPr/>
          <p:nvPr userDrawn="1"/>
        </p:nvGrpSpPr>
        <p:grpSpPr>
          <a:xfrm>
            <a:off x="2105892" y="3111644"/>
            <a:ext cx="7846866" cy="1307812"/>
            <a:chOff x="2105892" y="3357980"/>
            <a:chExt cx="7846866" cy="1307812"/>
          </a:xfrm>
        </p:grpSpPr>
        <p:sp>
          <p:nvSpPr>
            <p:cNvPr id="8" name="Arc 48">
              <a:extLst>
                <a:ext uri="{FF2B5EF4-FFF2-40B4-BE49-F238E27FC236}">
                  <a16:creationId xmlns:a16="http://schemas.microsoft.com/office/drawing/2014/main" id="{9A253063-EE6B-D083-6F61-BBE64C38960B}"/>
                </a:ext>
              </a:extLst>
            </p:cNvPr>
            <p:cNvSpPr/>
            <p:nvPr userDrawn="1"/>
          </p:nvSpPr>
          <p:spPr>
            <a:xfrm flipV="1">
              <a:off x="8644947"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47">
              <a:extLst>
                <a:ext uri="{FF2B5EF4-FFF2-40B4-BE49-F238E27FC236}">
                  <a16:creationId xmlns:a16="http://schemas.microsoft.com/office/drawing/2014/main" id="{4EDBEE68-316F-FC47-07A7-0FAC8903F7DA}"/>
                </a:ext>
              </a:extLst>
            </p:cNvPr>
            <p:cNvSpPr/>
            <p:nvPr userDrawn="1"/>
          </p:nvSpPr>
          <p:spPr>
            <a:xfrm>
              <a:off x="7337136"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47">
              <a:extLst>
                <a:ext uri="{FF2B5EF4-FFF2-40B4-BE49-F238E27FC236}">
                  <a16:creationId xmlns:a16="http://schemas.microsoft.com/office/drawing/2014/main" id="{1EFE890F-CEFD-D528-19D9-E4CBFABB117D}"/>
                </a:ext>
              </a:extLst>
            </p:cNvPr>
            <p:cNvSpPr/>
            <p:nvPr userDrawn="1"/>
          </p:nvSpPr>
          <p:spPr>
            <a:xfrm>
              <a:off x="4721514"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48">
              <a:extLst>
                <a:ext uri="{FF2B5EF4-FFF2-40B4-BE49-F238E27FC236}">
                  <a16:creationId xmlns:a16="http://schemas.microsoft.com/office/drawing/2014/main" id="{A57667EE-D2C4-239A-030B-7C8B4BBAF00B}"/>
                </a:ext>
              </a:extLst>
            </p:cNvPr>
            <p:cNvSpPr/>
            <p:nvPr userDrawn="1"/>
          </p:nvSpPr>
          <p:spPr>
            <a:xfrm flipV="1">
              <a:off x="6029325"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Arc 47">
              <a:extLst>
                <a:ext uri="{FF2B5EF4-FFF2-40B4-BE49-F238E27FC236}">
                  <a16:creationId xmlns:a16="http://schemas.microsoft.com/office/drawing/2014/main" id="{00C81707-9191-4714-D517-44546ED45566}"/>
                </a:ext>
              </a:extLst>
            </p:cNvPr>
            <p:cNvSpPr/>
            <p:nvPr userDrawn="1"/>
          </p:nvSpPr>
          <p:spPr>
            <a:xfrm>
              <a:off x="210589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48">
              <a:extLst>
                <a:ext uri="{FF2B5EF4-FFF2-40B4-BE49-F238E27FC236}">
                  <a16:creationId xmlns:a16="http://schemas.microsoft.com/office/drawing/2014/main" id="{7FBC14EA-9CCC-BEEB-B54C-53700C77D219}"/>
                </a:ext>
              </a:extLst>
            </p:cNvPr>
            <p:cNvSpPr/>
            <p:nvPr userDrawn="1"/>
          </p:nvSpPr>
          <p:spPr>
            <a:xfrm flipV="1">
              <a:off x="3413703"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 name="Arc 23">
              <a:extLst>
                <a:ext uri="{FF2B5EF4-FFF2-40B4-BE49-F238E27FC236}">
                  <a16:creationId xmlns:a16="http://schemas.microsoft.com/office/drawing/2014/main" id="{B35155D2-A2D3-10AB-5EF6-072F8751001D}"/>
                </a:ext>
              </a:extLst>
            </p:cNvPr>
            <p:cNvSpPr/>
            <p:nvPr userDrawn="1"/>
          </p:nvSpPr>
          <p:spPr>
            <a:xfrm>
              <a:off x="210589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a:extLst>
                <a:ext uri="{FF2B5EF4-FFF2-40B4-BE49-F238E27FC236}">
                  <a16:creationId xmlns:a16="http://schemas.microsoft.com/office/drawing/2014/main" id="{AB8117C9-E8C5-9596-F171-65CE5050C18D}"/>
                </a:ext>
              </a:extLst>
            </p:cNvPr>
            <p:cNvSpPr/>
            <p:nvPr userDrawn="1"/>
          </p:nvSpPr>
          <p:spPr>
            <a:xfrm flipV="1">
              <a:off x="3413703"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28">
              <a:extLst>
                <a:ext uri="{FF2B5EF4-FFF2-40B4-BE49-F238E27FC236}">
                  <a16:creationId xmlns:a16="http://schemas.microsoft.com/office/drawing/2014/main" id="{10E889D3-429D-A6B3-DEB6-A47E3EFB5D17}"/>
                </a:ext>
              </a:extLst>
            </p:cNvPr>
            <p:cNvSpPr/>
            <p:nvPr userDrawn="1"/>
          </p:nvSpPr>
          <p:spPr>
            <a:xfrm>
              <a:off x="4721514"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a:extLst>
                <a:ext uri="{FF2B5EF4-FFF2-40B4-BE49-F238E27FC236}">
                  <a16:creationId xmlns:a16="http://schemas.microsoft.com/office/drawing/2014/main" id="{539BBFBC-57F0-2F45-4572-94B259910D99}"/>
                </a:ext>
              </a:extLst>
            </p:cNvPr>
            <p:cNvSpPr/>
            <p:nvPr userDrawn="1"/>
          </p:nvSpPr>
          <p:spPr>
            <a:xfrm flipV="1">
              <a:off x="6029325"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a:extLst>
                <a:ext uri="{FF2B5EF4-FFF2-40B4-BE49-F238E27FC236}">
                  <a16:creationId xmlns:a16="http://schemas.microsoft.com/office/drawing/2014/main" id="{D40E2498-6077-B609-5EFB-A6A94E3FCD7D}"/>
                </a:ext>
              </a:extLst>
            </p:cNvPr>
            <p:cNvSpPr/>
            <p:nvPr userDrawn="1"/>
          </p:nvSpPr>
          <p:spPr>
            <a:xfrm>
              <a:off x="7337136"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Arc 43">
              <a:extLst>
                <a:ext uri="{FF2B5EF4-FFF2-40B4-BE49-F238E27FC236}">
                  <a16:creationId xmlns:a16="http://schemas.microsoft.com/office/drawing/2014/main" id="{59492140-7C6C-86CC-854C-D950D30A7216}"/>
                </a:ext>
              </a:extLst>
            </p:cNvPr>
            <p:cNvSpPr/>
            <p:nvPr userDrawn="1"/>
          </p:nvSpPr>
          <p:spPr>
            <a:xfrm flipV="1">
              <a:off x="8644947"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817226" y="1540905"/>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817226" y="2091856"/>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2131218"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 name="Text Placeholder 29">
            <a:extLst>
              <a:ext uri="{FF2B5EF4-FFF2-40B4-BE49-F238E27FC236}">
                <a16:creationId xmlns:a16="http://schemas.microsoft.com/office/drawing/2014/main" id="{38C63DFC-2B10-361A-FCA7-CF7597B18397}"/>
              </a:ext>
            </a:extLst>
          </p:cNvPr>
          <p:cNvSpPr>
            <a:spLocks noGrp="1"/>
          </p:cNvSpPr>
          <p:nvPr>
            <p:ph type="body" sz="quarter" idx="48"/>
          </p:nvPr>
        </p:nvSpPr>
        <p:spPr>
          <a:xfrm>
            <a:off x="3126024" y="4553507"/>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id="{B083110B-0B44-1AE1-53ED-162013C095D9}"/>
              </a:ext>
            </a:extLst>
          </p:cNvPr>
          <p:cNvSpPr>
            <a:spLocks noGrp="1"/>
          </p:cNvSpPr>
          <p:nvPr>
            <p:ph type="body" sz="quarter" idx="49"/>
          </p:nvPr>
        </p:nvSpPr>
        <p:spPr>
          <a:xfrm>
            <a:off x="3126024" y="5104458"/>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A255DCBF-68F9-FF27-692F-BEEBCCC1EABD}"/>
              </a:ext>
            </a:extLst>
          </p:cNvPr>
          <p:cNvSpPr>
            <a:spLocks noGrp="1"/>
          </p:cNvSpPr>
          <p:nvPr>
            <p:ph type="body" sz="quarter" idx="50" hasCustomPrompt="1"/>
          </p:nvPr>
        </p:nvSpPr>
        <p:spPr>
          <a:xfrm>
            <a:off x="3437616"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3" name="Text Placeholder 29">
            <a:extLst>
              <a:ext uri="{FF2B5EF4-FFF2-40B4-BE49-F238E27FC236}">
                <a16:creationId xmlns:a16="http://schemas.microsoft.com/office/drawing/2014/main" id="{94F075A8-69C1-48E5-5F7F-3498229CA9E4}"/>
              </a:ext>
            </a:extLst>
          </p:cNvPr>
          <p:cNvSpPr>
            <a:spLocks noGrp="1"/>
          </p:cNvSpPr>
          <p:nvPr>
            <p:ph type="body" sz="quarter" idx="53"/>
          </p:nvPr>
        </p:nvSpPr>
        <p:spPr>
          <a:xfrm>
            <a:off x="4434822" y="1540905"/>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id="{1EBDC6D4-7B18-8ABB-464C-5594F2C77E24}"/>
              </a:ext>
            </a:extLst>
          </p:cNvPr>
          <p:cNvSpPr>
            <a:spLocks noGrp="1"/>
          </p:cNvSpPr>
          <p:nvPr>
            <p:ph type="body" sz="quarter" idx="54"/>
          </p:nvPr>
        </p:nvSpPr>
        <p:spPr>
          <a:xfrm>
            <a:off x="4434822" y="2091856"/>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A7B1BFF0-812C-FDEC-F620-A11909471D21}"/>
              </a:ext>
            </a:extLst>
          </p:cNvPr>
          <p:cNvSpPr>
            <a:spLocks noGrp="1"/>
          </p:cNvSpPr>
          <p:nvPr>
            <p:ph type="body" sz="quarter" idx="55" hasCustomPrompt="1"/>
          </p:nvPr>
        </p:nvSpPr>
        <p:spPr>
          <a:xfrm>
            <a:off x="4744014"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9" name="Text Placeholder 29">
            <a:extLst>
              <a:ext uri="{FF2B5EF4-FFF2-40B4-BE49-F238E27FC236}">
                <a16:creationId xmlns:a16="http://schemas.microsoft.com/office/drawing/2014/main" id="{DFB0D309-AB17-47AE-C87C-CB3AE74D48F7}"/>
              </a:ext>
            </a:extLst>
          </p:cNvPr>
          <p:cNvSpPr>
            <a:spLocks noGrp="1"/>
          </p:cNvSpPr>
          <p:nvPr>
            <p:ph type="body" sz="quarter" idx="58"/>
          </p:nvPr>
        </p:nvSpPr>
        <p:spPr>
          <a:xfrm>
            <a:off x="5743620" y="4553507"/>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id="{ED0C3C28-B9D9-204C-3BAC-8C8324471AB7}"/>
              </a:ext>
            </a:extLst>
          </p:cNvPr>
          <p:cNvSpPr>
            <a:spLocks noGrp="1"/>
          </p:cNvSpPr>
          <p:nvPr>
            <p:ph type="body" sz="quarter" idx="59"/>
          </p:nvPr>
        </p:nvSpPr>
        <p:spPr>
          <a:xfrm>
            <a:off x="5743620" y="5104458"/>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8DAE8AB0-2EDB-576D-0B84-B8E513187788}"/>
              </a:ext>
            </a:extLst>
          </p:cNvPr>
          <p:cNvSpPr>
            <a:spLocks noGrp="1"/>
          </p:cNvSpPr>
          <p:nvPr>
            <p:ph type="body" sz="quarter" idx="60" hasCustomPrompt="1"/>
          </p:nvPr>
        </p:nvSpPr>
        <p:spPr>
          <a:xfrm>
            <a:off x="6050412"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26" name="Text Placeholder 29">
            <a:extLst>
              <a:ext uri="{FF2B5EF4-FFF2-40B4-BE49-F238E27FC236}">
                <a16:creationId xmlns:a16="http://schemas.microsoft.com/office/drawing/2014/main" id="{AD762095-069D-4BD6-640E-EA976F90EBE8}"/>
              </a:ext>
            </a:extLst>
          </p:cNvPr>
          <p:cNvSpPr>
            <a:spLocks noGrp="1"/>
          </p:cNvSpPr>
          <p:nvPr>
            <p:ph type="body" sz="quarter" idx="63"/>
          </p:nvPr>
        </p:nvSpPr>
        <p:spPr>
          <a:xfrm>
            <a:off x="7052418" y="1540905"/>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id="{8B4A0DAC-82E4-6662-A9B3-71544EC46FB8}"/>
              </a:ext>
            </a:extLst>
          </p:cNvPr>
          <p:cNvSpPr>
            <a:spLocks noGrp="1"/>
          </p:cNvSpPr>
          <p:nvPr>
            <p:ph type="body" sz="quarter" idx="64"/>
          </p:nvPr>
        </p:nvSpPr>
        <p:spPr>
          <a:xfrm>
            <a:off x="7052418" y="2091856"/>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id="{80354A45-56CA-A32F-60C5-C779D9B604C7}"/>
              </a:ext>
            </a:extLst>
          </p:cNvPr>
          <p:cNvSpPr>
            <a:spLocks noGrp="1"/>
          </p:cNvSpPr>
          <p:nvPr>
            <p:ph type="body" sz="quarter" idx="65" hasCustomPrompt="1"/>
          </p:nvPr>
        </p:nvSpPr>
        <p:spPr>
          <a:xfrm>
            <a:off x="7356810"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31" name="Text Placeholder 29">
            <a:extLst>
              <a:ext uri="{FF2B5EF4-FFF2-40B4-BE49-F238E27FC236}">
                <a16:creationId xmlns:a16="http://schemas.microsoft.com/office/drawing/2014/main" id="{5F91528B-4016-9A18-C984-2859E73B2C44}"/>
              </a:ext>
            </a:extLst>
          </p:cNvPr>
          <p:cNvSpPr>
            <a:spLocks noGrp="1"/>
          </p:cNvSpPr>
          <p:nvPr>
            <p:ph type="body" sz="quarter" idx="68"/>
          </p:nvPr>
        </p:nvSpPr>
        <p:spPr>
          <a:xfrm>
            <a:off x="8361218" y="4553507"/>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id="{49AA65F4-5D9F-C19E-6142-74B8F0A68D43}"/>
              </a:ext>
            </a:extLst>
          </p:cNvPr>
          <p:cNvSpPr>
            <a:spLocks noGrp="1"/>
          </p:cNvSpPr>
          <p:nvPr>
            <p:ph type="body" sz="quarter" idx="69"/>
          </p:nvPr>
        </p:nvSpPr>
        <p:spPr>
          <a:xfrm>
            <a:off x="8361218" y="5104458"/>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4989308E-DDCB-3B4E-8245-6F016843BB64}"/>
              </a:ext>
            </a:extLst>
          </p:cNvPr>
          <p:cNvSpPr>
            <a:spLocks noGrp="1"/>
          </p:cNvSpPr>
          <p:nvPr>
            <p:ph type="body" sz="quarter" idx="70" hasCustomPrompt="1"/>
          </p:nvPr>
        </p:nvSpPr>
        <p:spPr>
          <a:xfrm>
            <a:off x="8663206"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4166445593"/>
      </p:ext>
    </p:extLst>
  </p:cSld>
  <p:clrMapOvr>
    <a:masterClrMapping/>
  </p:clrMapOvr>
  <p:extLst>
    <p:ext uri="{DCECCB84-F9BA-43D5-87BE-67443E8EF086}">
      <p15:sldGuideLst xmlns:p15="http://schemas.microsoft.com/office/powerpoint/2012/main">
        <p15:guide id="1" pos="1731" userDrawn="1">
          <p15:clr>
            <a:srgbClr val="FBAE40"/>
          </p15:clr>
        </p15:guide>
        <p15:guide id="2" pos="5858"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90778"/>
            <a:ext cx="10873181" cy="1334770"/>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90363"/>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275219273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1272959380"/>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0" y="0"/>
            <a:ext cx="1066667" cy="400000"/>
          </a:xfrm>
          <a:prstGeom prst="rect">
            <a:avLst/>
          </a:prstGeom>
          <a:extLst>
            <a:ext uri="{C572A759-6A51-4108-AA02-DFA0A04FC94B}">
              <ma14:wrappingTextBoxFlag xmlns="" xmlns:ma14="http://schemas.microsoft.com/office/mac/drawingml/2011/main" val="0"/>
            </a:ext>
          </a:extLst>
        </p:spPr>
        <p:txBody>
          <a:bodyPr/>
          <a:lstStyle>
            <a:lvl1pPr/>
          </a:lstStyle>
          <a:p>
            <a:pPr algn="l"/>
            <a:fld id="{F7021451-1387-4CA6-816F-3879F97B5CBC}" type="slidenum">
              <a:rPr lang="en-US" b="0"/>
              <a:t>‹#›</a:t>
            </a:fld>
            <a:endParaRPr lang="en-US"/>
          </a:p>
        </p:txBody>
      </p:sp>
    </p:spTree>
    <p:extLst>
      <p:ext uri="{BB962C8B-B14F-4D97-AF65-F5344CB8AC3E}">
        <p14:creationId xmlns:p14="http://schemas.microsoft.com/office/powerpoint/2010/main" val="425555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41" Type="http://schemas.openxmlformats.org/officeDocument/2006/relationships/slideLayout" Target="../slideLayouts/slideLayout58.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image" Target="../media/image3.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8" Type="http://schemas.openxmlformats.org/officeDocument/2006/relationships/slideLayout" Target="../slideLayouts/slideLayout25.xml"/><Relationship Id="rId5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6/9/2025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729" r:id="rId10"/>
    <p:sldLayoutId id="2147483730"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31CA77-4526-60BD-4614-F242B74D161D}"/>
              </a:ext>
            </a:extLst>
          </p:cNvPr>
          <p:cNvSpPr/>
          <p:nvPr userDrawn="1"/>
        </p:nvSpPr>
        <p:spPr>
          <a:xfrm>
            <a:off x="0" y="6235700"/>
            <a:ext cx="12192000" cy="6223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9F3A151A-46CB-1090-446C-0EDAEF296B59}"/>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8" name="Title Placeholder 7">
            <a:extLst>
              <a:ext uri="{FF2B5EF4-FFF2-40B4-BE49-F238E27FC236}">
                <a16:creationId xmlns:a16="http://schemas.microsoft.com/office/drawing/2014/main" id="{E8FF3198-2DCB-4FEF-C479-8E76289E1955}"/>
              </a:ext>
            </a:extLst>
          </p:cNvPr>
          <p:cNvSpPr>
            <a:spLocks noGrp="1"/>
          </p:cNvSpPr>
          <p:nvPr>
            <p:ph type="title"/>
          </p:nvPr>
        </p:nvSpPr>
        <p:spPr>
          <a:xfrm>
            <a:off x="660400" y="584200"/>
            <a:ext cx="10398125" cy="1107017"/>
          </a:xfrm>
          <a:prstGeom prst="rect">
            <a:avLst/>
          </a:prstGeom>
        </p:spPr>
        <p:txBody>
          <a:bodyPr vert="horz" lIns="91440" tIns="45720" rIns="91440" bIns="45720" rtlCol="0" anchor="ctr">
            <a:noAutofit/>
          </a:bodyPr>
          <a:lstStyle/>
          <a:p>
            <a:r>
              <a:rPr lang="en-US" dirty="0"/>
              <a:t>Click to edit Master title style</a:t>
            </a:r>
            <a:endParaRPr lang="en-ID" dirty="0"/>
          </a:p>
        </p:txBody>
      </p:sp>
      <p:sp>
        <p:nvSpPr>
          <p:cNvPr id="9" name="Text Placeholder 8">
            <a:extLst>
              <a:ext uri="{FF2B5EF4-FFF2-40B4-BE49-F238E27FC236}">
                <a16:creationId xmlns:a16="http://schemas.microsoft.com/office/drawing/2014/main" id="{5E489BE9-192C-49E8-B1F1-91EF667E3ACB}"/>
              </a:ext>
            </a:extLst>
          </p:cNvPr>
          <p:cNvSpPr>
            <a:spLocks noGrp="1"/>
          </p:cNvSpPr>
          <p:nvPr>
            <p:ph type="body" idx="1"/>
          </p:nvPr>
        </p:nvSpPr>
        <p:spPr>
          <a:xfrm>
            <a:off x="660400" y="1825625"/>
            <a:ext cx="10398125" cy="35591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grpSp>
        <p:nvGrpSpPr>
          <p:cNvPr id="16" name="Group 15" hidden="1">
            <a:extLst>
              <a:ext uri="{FF2B5EF4-FFF2-40B4-BE49-F238E27FC236}">
                <a16:creationId xmlns:a16="http://schemas.microsoft.com/office/drawing/2014/main" id="{9CBE7AA2-3D9C-E4A5-8EC5-AE78D1FAF192}"/>
              </a:ext>
            </a:extLst>
          </p:cNvPr>
          <p:cNvGrpSpPr/>
          <p:nvPr userDrawn="1"/>
        </p:nvGrpSpPr>
        <p:grpSpPr>
          <a:xfrm>
            <a:off x="0" y="0"/>
            <a:ext cx="12192000" cy="6858000"/>
            <a:chOff x="0" y="0"/>
            <a:chExt cx="12192000" cy="6858000"/>
          </a:xfrm>
        </p:grpSpPr>
        <p:grpSp>
          <p:nvGrpSpPr>
            <p:cNvPr id="17" name="Group 16" hidden="1">
              <a:extLst>
                <a:ext uri="{FF2B5EF4-FFF2-40B4-BE49-F238E27FC236}">
                  <a16:creationId xmlns:a16="http://schemas.microsoft.com/office/drawing/2014/main" id="{DC1AF556-CC80-A678-A2D5-5C8C86BAAE45}"/>
                </a:ext>
              </a:extLst>
            </p:cNvPr>
            <p:cNvGrpSpPr/>
            <p:nvPr userDrawn="1"/>
          </p:nvGrpSpPr>
          <p:grpSpPr>
            <a:xfrm>
              <a:off x="0" y="0"/>
              <a:ext cx="12192000" cy="6858000"/>
              <a:chOff x="0" y="0"/>
              <a:chExt cx="5166360" cy="6858000"/>
            </a:xfrm>
            <a:noFill/>
          </p:grpSpPr>
          <p:sp>
            <p:nvSpPr>
              <p:cNvPr id="19" name="Rectangle 18" hidden="1">
                <a:extLst>
                  <a:ext uri="{FF2B5EF4-FFF2-40B4-BE49-F238E27FC236}">
                    <a16:creationId xmlns:a16="http://schemas.microsoft.com/office/drawing/2014/main" id="{F152FD21-286B-1EF4-488B-A51A1DBD5450}"/>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hidden="1">
                <a:extLst>
                  <a:ext uri="{FF2B5EF4-FFF2-40B4-BE49-F238E27FC236}">
                    <a16:creationId xmlns:a16="http://schemas.microsoft.com/office/drawing/2014/main" id="{8BF54D69-F9E7-0DE6-C3A7-60EE2CD7A944}"/>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hidden="1">
                <a:extLst>
                  <a:ext uri="{FF2B5EF4-FFF2-40B4-BE49-F238E27FC236}">
                    <a16:creationId xmlns:a16="http://schemas.microsoft.com/office/drawing/2014/main" id="{6B753A8C-3034-646A-9496-4E86765F30FA}"/>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hidden="1">
                <a:extLst>
                  <a:ext uri="{FF2B5EF4-FFF2-40B4-BE49-F238E27FC236}">
                    <a16:creationId xmlns:a16="http://schemas.microsoft.com/office/drawing/2014/main" id="{F5A778D6-81DE-8B52-4635-AF9B44897873}"/>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hidden="1">
                <a:extLst>
                  <a:ext uri="{FF2B5EF4-FFF2-40B4-BE49-F238E27FC236}">
                    <a16:creationId xmlns:a16="http://schemas.microsoft.com/office/drawing/2014/main" id="{6FD8563E-664B-9D68-5E75-8203C4796A0B}"/>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hidden="1">
                <a:extLst>
                  <a:ext uri="{FF2B5EF4-FFF2-40B4-BE49-F238E27FC236}">
                    <a16:creationId xmlns:a16="http://schemas.microsoft.com/office/drawing/2014/main" id="{42D21107-5BDC-FC32-29DD-C1E608644F37}"/>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Frame 17" hidden="1">
              <a:extLst>
                <a:ext uri="{FF2B5EF4-FFF2-40B4-BE49-F238E27FC236}">
                  <a16:creationId xmlns:a16="http://schemas.microsoft.com/office/drawing/2014/main" id="{82A4C640-D8FF-346F-1885-79B3B285F1FF}"/>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 name="Footer Placeholder 4">
            <a:extLst>
              <a:ext uri="{FF2B5EF4-FFF2-40B4-BE49-F238E27FC236}">
                <a16:creationId xmlns:a16="http://schemas.microsoft.com/office/drawing/2014/main" id="{3B6C1C88-2ECB-FD04-A6A6-62C080CC9E13}"/>
              </a:ext>
            </a:extLst>
          </p:cNvPr>
          <p:cNvSpPr>
            <a:spLocks noGrp="1"/>
          </p:cNvSpPr>
          <p:nvPr>
            <p:ph type="ftr" sz="quarter" idx="3"/>
          </p:nvPr>
        </p:nvSpPr>
        <p:spPr>
          <a:xfrm>
            <a:off x="584200" y="6364288"/>
            <a:ext cx="54356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pic>
        <p:nvPicPr>
          <p:cNvPr id="3" name="Picture 2">
            <a:extLst>
              <a:ext uri="{FF2B5EF4-FFF2-40B4-BE49-F238E27FC236}">
                <a16:creationId xmlns:a16="http://schemas.microsoft.com/office/drawing/2014/main" id="{0F1F1619-8467-EEC2-A11B-AF39BC32B0EA}"/>
              </a:ext>
            </a:extLst>
          </p:cNvPr>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a:off x="8515350" y="6366220"/>
            <a:ext cx="2543175" cy="457200"/>
          </a:xfrm>
          <a:prstGeom prst="rect">
            <a:avLst/>
          </a:prstGeom>
        </p:spPr>
      </p:pic>
    </p:spTree>
    <p:extLst>
      <p:ext uri="{BB962C8B-B14F-4D97-AF65-F5344CB8AC3E}">
        <p14:creationId xmlns:p14="http://schemas.microsoft.com/office/powerpoint/2010/main" val="3196447035"/>
      </p:ext>
    </p:extLst>
  </p:cSld>
  <p:clrMap bg1="lt1" tx1="dk1" bg2="lt2" tx2="dk2" accent1="accent1" accent2="accent2" accent3="accent3" accent4="accent4" accent5="accent5" accent6="accent6" hlink="hlink" folHlink="folHlink"/>
  <p:sldLayoutIdLst>
    <p:sldLayoutId id="2147483661" r:id="rId1"/>
    <p:sldLayoutId id="2147483710" r:id="rId2"/>
    <p:sldLayoutId id="2147483709" r:id="rId3"/>
    <p:sldLayoutId id="2147483677" r:id="rId4"/>
    <p:sldLayoutId id="2147483711" r:id="rId5"/>
    <p:sldLayoutId id="2147483712" r:id="rId6"/>
    <p:sldLayoutId id="2147483687" r:id="rId7"/>
    <p:sldLayoutId id="2147483704" r:id="rId8"/>
    <p:sldLayoutId id="2147483697" r:id="rId9"/>
    <p:sldLayoutId id="2147483713" r:id="rId10"/>
    <p:sldLayoutId id="2147483714" r:id="rId11"/>
    <p:sldLayoutId id="2147483702" r:id="rId12"/>
    <p:sldLayoutId id="2147483703" r:id="rId13"/>
    <p:sldLayoutId id="2147483701"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662" r:id="rId23"/>
    <p:sldLayoutId id="2147483686" r:id="rId24"/>
    <p:sldLayoutId id="2147483679" r:id="rId25"/>
    <p:sldLayoutId id="2147483683" r:id="rId26"/>
    <p:sldLayoutId id="2147483680" r:id="rId27"/>
    <p:sldLayoutId id="2147483684" r:id="rId28"/>
    <p:sldLayoutId id="2147483678" r:id="rId29"/>
    <p:sldLayoutId id="2147483681" r:id="rId30"/>
    <p:sldLayoutId id="2147483682" r:id="rId31"/>
    <p:sldLayoutId id="2147483727" r:id="rId32"/>
    <p:sldLayoutId id="2147483698" r:id="rId33"/>
    <p:sldLayoutId id="2147483728" r:id="rId34"/>
    <p:sldLayoutId id="2147483685" r:id="rId35"/>
    <p:sldLayoutId id="2147483688" r:id="rId36"/>
    <p:sldLayoutId id="2147483689" r:id="rId37"/>
    <p:sldLayoutId id="2147483690" r:id="rId38"/>
    <p:sldLayoutId id="2147483699" r:id="rId39"/>
    <p:sldLayoutId id="2147483700" r:id="rId40"/>
    <p:sldLayoutId id="2147483696" r:id="rId41"/>
    <p:sldLayoutId id="2147483691" r:id="rId42"/>
    <p:sldLayoutId id="2147483692" r:id="rId43"/>
    <p:sldLayoutId id="2147483693" r:id="rId44"/>
    <p:sldLayoutId id="2147483705" r:id="rId45"/>
    <p:sldLayoutId id="2147483706" r:id="rId46"/>
    <p:sldLayoutId id="2147483707" r:id="rId47"/>
    <p:sldLayoutId id="2147483708" r:id="rId48"/>
    <p:sldLayoutId id="2147483694" r:id="rId49"/>
    <p:sldLayoutId id="2147483695" r:id="rId50"/>
    <p:sldLayoutId id="2147483731" r:id="rId51"/>
  </p:sldLayoutIdLst>
  <p:hf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100000"/>
        </a:lnSpc>
        <a:spcBef>
          <a:spcPts val="0"/>
        </a:spcBef>
        <a:buFont typeface="Arial" panose="020B0604020202020204" pitchFamily="34" charset="0"/>
        <a:buNone/>
        <a:defRPr sz="1400" b="1" kern="1200">
          <a:solidFill>
            <a:schemeClr val="tx1"/>
          </a:solidFill>
          <a:latin typeface="+mn-lt"/>
          <a:ea typeface="+mn-ea"/>
          <a:cs typeface="+mn-cs"/>
        </a:defRPr>
      </a:lvl1pPr>
      <a:lvl2pPr marL="457223" indent="0" algn="l" defTabSz="914446" rtl="0" eaLnBrk="1" latinLnBrk="0" hangingPunct="1">
        <a:lnSpc>
          <a:spcPct val="100000"/>
        </a:lnSpc>
        <a:spcBef>
          <a:spcPts val="0"/>
        </a:spcBef>
        <a:buFont typeface="Arial" panose="020B0604020202020204" pitchFamily="34" charset="0"/>
        <a:buNone/>
        <a:defRPr sz="933" kern="1200">
          <a:solidFill>
            <a:schemeClr val="tx1"/>
          </a:solidFill>
          <a:latin typeface="+mn-lt"/>
          <a:ea typeface="+mn-ea"/>
          <a:cs typeface="+mn-cs"/>
        </a:defRPr>
      </a:lvl2pPr>
      <a:lvl3pPr marL="914446" indent="0" algn="l" defTabSz="914446" rtl="0" eaLnBrk="1" latinLnBrk="0" hangingPunct="1">
        <a:lnSpc>
          <a:spcPct val="100000"/>
        </a:lnSpc>
        <a:spcBef>
          <a:spcPts val="0"/>
        </a:spcBef>
        <a:buFont typeface="Arial" panose="020B0604020202020204" pitchFamily="34" charset="0"/>
        <a:buNone/>
        <a:defRPr sz="933" kern="1200">
          <a:solidFill>
            <a:schemeClr val="tx1"/>
          </a:solidFill>
          <a:latin typeface="+mn-lt"/>
          <a:ea typeface="+mn-ea"/>
          <a:cs typeface="+mn-cs"/>
        </a:defRPr>
      </a:lvl3pPr>
      <a:lvl4pPr marL="1371669" indent="0" algn="l" defTabSz="914446" rtl="0" eaLnBrk="1" latinLnBrk="0" hangingPunct="1">
        <a:lnSpc>
          <a:spcPct val="100000"/>
        </a:lnSpc>
        <a:spcBef>
          <a:spcPts val="0"/>
        </a:spcBef>
        <a:buFont typeface="Arial" panose="020B0604020202020204" pitchFamily="34" charset="0"/>
        <a:buNone/>
        <a:defRPr sz="933" kern="1200">
          <a:solidFill>
            <a:schemeClr val="tx1"/>
          </a:solidFill>
          <a:latin typeface="+mn-lt"/>
          <a:ea typeface="+mn-ea"/>
          <a:cs typeface="+mn-cs"/>
        </a:defRPr>
      </a:lvl4pPr>
      <a:lvl5pPr marL="1828891" indent="0" algn="l" defTabSz="914446" rtl="0" eaLnBrk="1" latinLnBrk="0" hangingPunct="1">
        <a:lnSpc>
          <a:spcPct val="100000"/>
        </a:lnSpc>
        <a:spcBef>
          <a:spcPts val="0"/>
        </a:spcBef>
        <a:buFont typeface="Arial" panose="020B0604020202020204" pitchFamily="34" charset="0"/>
        <a:buNone/>
        <a:defRPr sz="933"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10" userDrawn="1">
          <p15:clr>
            <a:srgbClr val="F26B43"/>
          </p15:clr>
        </p15:guide>
        <p15:guide id="3" orient="horz" pos="368" userDrawn="1">
          <p15:clr>
            <a:srgbClr val="F26B43"/>
          </p15:clr>
        </p15:guide>
        <p15:guide id="5" orient="horz" pos="3928" userDrawn="1">
          <p15:clr>
            <a:srgbClr val="F26B43"/>
          </p15:clr>
        </p15:guide>
        <p15:guide id="6" orient="horz" pos="2160" userDrawn="1">
          <p15:clr>
            <a:srgbClr val="F26B43"/>
          </p15:clr>
        </p15:guide>
        <p15:guide id="7" pos="1277" userDrawn="1">
          <p15:clr>
            <a:srgbClr val="F26B43"/>
          </p15:clr>
        </p15:guide>
        <p15:guide id="8" pos="2570" userDrawn="1">
          <p15:clr>
            <a:srgbClr val="F26B43"/>
          </p15:clr>
        </p15:guide>
        <p15:guide id="9" pos="3840" userDrawn="1">
          <p15:clr>
            <a:srgbClr val="F26B43"/>
          </p15:clr>
        </p15:guide>
        <p15:guide id="10" pos="5110" userDrawn="1">
          <p15:clr>
            <a:srgbClr val="F26B43"/>
          </p15:clr>
        </p15:guide>
        <p15:guide id="11" pos="640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494557-0AD9-CB83-5FB3-1C995D980B6C}"/>
              </a:ext>
            </a:extLst>
          </p:cNvPr>
          <p:cNvSpPr>
            <a:spLocks noGrp="1"/>
          </p:cNvSpPr>
          <p:nvPr>
            <p:ph type="ctrTitle"/>
          </p:nvPr>
        </p:nvSpPr>
        <p:spPr>
          <a:xfrm>
            <a:off x="1371600" y="1240971"/>
            <a:ext cx="9448800" cy="1642188"/>
          </a:xfrm>
        </p:spPr>
        <p:txBody>
          <a:bodyPr>
            <a:normAutofit fontScale="90000"/>
          </a:bodyPr>
          <a:lstStyle/>
          <a:p>
            <a:r>
              <a:rPr lang="el-GR" dirty="0"/>
              <a:t>ΑΡΧΑΙΑ ΕΛΛΗΝΙΚΗ ΓΡΑΜΜΑΤΕΙΑ Ι</a:t>
            </a:r>
          </a:p>
        </p:txBody>
      </p:sp>
      <p:sp>
        <p:nvSpPr>
          <p:cNvPr id="3" name="Υπότιτλος 2">
            <a:extLst>
              <a:ext uri="{FF2B5EF4-FFF2-40B4-BE49-F238E27FC236}">
                <a16:creationId xmlns:a16="http://schemas.microsoft.com/office/drawing/2014/main" id="{0545297E-F3EC-F1BC-90DB-9CED241DA770}"/>
              </a:ext>
            </a:extLst>
          </p:cNvPr>
          <p:cNvSpPr>
            <a:spLocks noGrp="1"/>
          </p:cNvSpPr>
          <p:nvPr>
            <p:ph type="subTitle" idx="1"/>
          </p:nvPr>
        </p:nvSpPr>
        <p:spPr>
          <a:xfrm>
            <a:off x="0" y="2976466"/>
            <a:ext cx="12192000" cy="2911150"/>
          </a:xfrm>
        </p:spPr>
        <p:txBody>
          <a:bodyPr>
            <a:normAutofit/>
          </a:bodyPr>
          <a:lstStyle/>
          <a:p>
            <a:pPr algn="ctr"/>
            <a:r>
              <a:rPr lang="el-GR" dirty="0"/>
              <a:t>ΗΡΟΔΟΤΟΣ </a:t>
            </a:r>
          </a:p>
          <a:p>
            <a:r>
              <a:rPr lang="el-GR" i="1" dirty="0"/>
              <a:t>Η κατάπνιξη της Ιωνικής Επανάστασης και η μάχη του Μαραθώνα</a:t>
            </a:r>
            <a:r>
              <a:rPr lang="en-US" i="1" dirty="0"/>
              <a:t>: </a:t>
            </a:r>
            <a:r>
              <a:rPr lang="el-GR" i="1" dirty="0"/>
              <a:t>συγκριτική αποτίμηση πρωτογενών πηγών και σύγχρονης έρευνας</a:t>
            </a:r>
            <a:r>
              <a:rPr lang="el-GR" sz="1800" i="1" dirty="0"/>
              <a:t>.</a:t>
            </a:r>
            <a:endParaRPr lang="en-US" sz="1800" i="1" dirty="0"/>
          </a:p>
          <a:p>
            <a:endParaRPr lang="el-GR" dirty="0"/>
          </a:p>
        </p:txBody>
      </p:sp>
    </p:spTree>
    <p:extLst>
      <p:ext uri="{BB962C8B-B14F-4D97-AF65-F5344CB8AC3E}">
        <p14:creationId xmlns:p14="http://schemas.microsoft.com/office/powerpoint/2010/main" val="1275474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2C5691-50FB-F83E-806F-4413F01810E1}"/>
              </a:ext>
            </a:extLst>
          </p:cNvPr>
          <p:cNvSpPr txBox="1"/>
          <p:nvPr/>
        </p:nvSpPr>
        <p:spPr>
          <a:xfrm>
            <a:off x="0" y="1627849"/>
            <a:ext cx="12192000" cy="4524315"/>
          </a:xfrm>
          <a:prstGeom prst="rect">
            <a:avLst/>
          </a:prstGeom>
          <a:noFill/>
        </p:spPr>
        <p:txBody>
          <a:bodyPr wrap="square">
            <a:spAutoFit/>
          </a:bodyPr>
          <a:lstStyle/>
          <a:p>
            <a:r>
              <a:rPr lang="el-GR" dirty="0"/>
              <a:t>Είναι μεροληπτική εις βάρος των </a:t>
            </a:r>
            <a:r>
              <a:rPr lang="el-GR" dirty="0" err="1"/>
              <a:t>Ιώνων</a:t>
            </a:r>
            <a:r>
              <a:rPr lang="el-GR" dirty="0"/>
              <a:t> η </a:t>
            </a:r>
            <a:r>
              <a:rPr lang="el-GR" dirty="0" err="1"/>
              <a:t>ηροδότεια</a:t>
            </a:r>
            <a:r>
              <a:rPr lang="el-GR" dirty="0"/>
              <a:t> περιγραφή της Ιωνικής επανάστασης; </a:t>
            </a:r>
          </a:p>
          <a:p>
            <a:endParaRPr lang="el-GR" dirty="0"/>
          </a:p>
          <a:p>
            <a:r>
              <a:rPr lang="el-GR" dirty="0"/>
              <a:t>→ δίνει έμφαση σε προσωπικά κίνητρα αναφορικά με το ξέσπασμα της εξέγερσης</a:t>
            </a:r>
          </a:p>
          <a:p>
            <a:endParaRPr lang="el-GR" dirty="0"/>
          </a:p>
          <a:p>
            <a:r>
              <a:rPr lang="el-GR" dirty="0"/>
              <a:t>→ εστιάζει στη διχόνοια μεταξύ των </a:t>
            </a:r>
            <a:r>
              <a:rPr lang="el-GR" dirty="0" err="1"/>
              <a:t>Ιώνων</a:t>
            </a:r>
            <a:r>
              <a:rPr lang="el-GR" dirty="0"/>
              <a:t> και στην αδυναμία τους να διατηρήσουν ενότητα για την υλοποίηση του εγχειρήματος.</a:t>
            </a:r>
          </a:p>
          <a:p>
            <a:endParaRPr lang="el-GR" dirty="0"/>
          </a:p>
          <a:p>
            <a:endParaRPr lang="el-GR" dirty="0"/>
          </a:p>
          <a:p>
            <a:pPr marL="285750" indent="-285750">
              <a:buFont typeface="Wingdings" panose="05000000000000000000" pitchFamily="2" charset="2"/>
              <a:buChar char="q"/>
            </a:pPr>
            <a:r>
              <a:rPr lang="el-GR" dirty="0"/>
              <a:t>Ο Ηρόδοτος τονίζει τη βίαιη φύση των </a:t>
            </a:r>
            <a:r>
              <a:rPr lang="el-GR" dirty="0" err="1"/>
              <a:t>Ιώνων</a:t>
            </a:r>
            <a:r>
              <a:rPr lang="el-GR" dirty="0"/>
              <a:t> ως απόρροια της ανάμειξής τους με βαρβαρικά φύλα.</a:t>
            </a:r>
          </a:p>
          <a:p>
            <a:endParaRPr lang="el-GR" dirty="0"/>
          </a:p>
          <a:p>
            <a:endParaRPr lang="el-GR" dirty="0"/>
          </a:p>
          <a:p>
            <a:pPr algn="just"/>
            <a:r>
              <a:rPr lang="el-GR" sz="1600" dirty="0"/>
              <a:t>[1.146.2] </a:t>
            </a:r>
            <a:r>
              <a:rPr lang="el-GR" sz="1600" dirty="0" err="1"/>
              <a:t>οἱ</a:t>
            </a:r>
            <a:r>
              <a:rPr lang="el-GR" sz="1600" dirty="0"/>
              <a:t> </a:t>
            </a:r>
            <a:r>
              <a:rPr lang="el-GR" sz="1600" dirty="0" err="1"/>
              <a:t>δὲ</a:t>
            </a:r>
            <a:r>
              <a:rPr lang="el-GR" sz="1600" dirty="0"/>
              <a:t> </a:t>
            </a:r>
            <a:r>
              <a:rPr lang="el-GR" sz="1600" dirty="0" err="1"/>
              <a:t>αὐτῶν</a:t>
            </a:r>
            <a:r>
              <a:rPr lang="el-GR" sz="1600" dirty="0"/>
              <a:t> </a:t>
            </a:r>
            <a:r>
              <a:rPr lang="el-GR" sz="1600" dirty="0" err="1"/>
              <a:t>ἀπὸ</a:t>
            </a:r>
            <a:r>
              <a:rPr lang="el-GR" sz="1600" dirty="0"/>
              <a:t> </a:t>
            </a:r>
            <a:r>
              <a:rPr lang="el-GR" sz="1600" dirty="0" err="1"/>
              <a:t>τοῦ</a:t>
            </a:r>
            <a:r>
              <a:rPr lang="el-GR" sz="1600" dirty="0"/>
              <a:t> </a:t>
            </a:r>
            <a:r>
              <a:rPr lang="el-GR" sz="1600" dirty="0" err="1"/>
              <a:t>πρυτανηίου</a:t>
            </a:r>
            <a:r>
              <a:rPr lang="el-GR" sz="1600" dirty="0"/>
              <a:t> </a:t>
            </a:r>
            <a:r>
              <a:rPr lang="el-GR" sz="1600" dirty="0" err="1"/>
              <a:t>τοῦ</a:t>
            </a:r>
            <a:r>
              <a:rPr lang="el-GR" sz="1600" dirty="0"/>
              <a:t> </a:t>
            </a:r>
            <a:r>
              <a:rPr lang="el-GR" sz="1600" dirty="0" err="1"/>
              <a:t>Ἀθηναίων</a:t>
            </a:r>
            <a:r>
              <a:rPr lang="el-GR" sz="1600" dirty="0"/>
              <a:t> </a:t>
            </a:r>
            <a:r>
              <a:rPr lang="el-GR" sz="1600" dirty="0" err="1"/>
              <a:t>ὁρμηθέντες</a:t>
            </a:r>
            <a:r>
              <a:rPr lang="el-GR" sz="1600" dirty="0"/>
              <a:t> </a:t>
            </a:r>
            <a:r>
              <a:rPr lang="el-GR" sz="1600" dirty="0" err="1"/>
              <a:t>καὶ</a:t>
            </a:r>
            <a:r>
              <a:rPr lang="el-GR" sz="1600" dirty="0"/>
              <a:t> </a:t>
            </a:r>
            <a:r>
              <a:rPr lang="el-GR" sz="1600" dirty="0" err="1"/>
              <a:t>νομίζοντες</a:t>
            </a:r>
            <a:r>
              <a:rPr lang="el-GR" sz="1600" dirty="0"/>
              <a:t> γενναιότατοι </a:t>
            </a:r>
            <a:r>
              <a:rPr lang="el-GR" sz="1600" dirty="0" err="1"/>
              <a:t>εἶναι</a:t>
            </a:r>
            <a:r>
              <a:rPr lang="el-GR" sz="1600" dirty="0"/>
              <a:t> </a:t>
            </a:r>
            <a:r>
              <a:rPr lang="el-GR" sz="1600" dirty="0" err="1"/>
              <a:t>Ἰώνων</a:t>
            </a:r>
            <a:r>
              <a:rPr lang="el-GR" sz="1600" dirty="0"/>
              <a:t>, </a:t>
            </a:r>
            <a:r>
              <a:rPr lang="el-GR" sz="1600" dirty="0" err="1"/>
              <a:t>οὗτοι</a:t>
            </a:r>
            <a:r>
              <a:rPr lang="el-GR" sz="1600" dirty="0"/>
              <a:t> </a:t>
            </a:r>
            <a:r>
              <a:rPr lang="el-GR" sz="1600" dirty="0" err="1"/>
              <a:t>δὲ</a:t>
            </a:r>
            <a:r>
              <a:rPr lang="el-GR" sz="1600" dirty="0"/>
              <a:t> </a:t>
            </a:r>
            <a:r>
              <a:rPr lang="el-GR" sz="1600" dirty="0" err="1"/>
              <a:t>οὐ</a:t>
            </a:r>
            <a:r>
              <a:rPr lang="el-GR" sz="1600" dirty="0"/>
              <a:t> </a:t>
            </a:r>
            <a:r>
              <a:rPr lang="el-GR" sz="1600" dirty="0" err="1"/>
              <a:t>γυναῖκας</a:t>
            </a:r>
            <a:r>
              <a:rPr lang="el-GR" sz="1600" dirty="0"/>
              <a:t> </a:t>
            </a:r>
            <a:r>
              <a:rPr lang="el-GR" sz="1600" dirty="0" err="1"/>
              <a:t>ἠγάγοντο</a:t>
            </a:r>
            <a:r>
              <a:rPr lang="el-GR" sz="1600" dirty="0"/>
              <a:t> </a:t>
            </a:r>
            <a:r>
              <a:rPr lang="el-GR" sz="1600" dirty="0" err="1"/>
              <a:t>ἐς</a:t>
            </a:r>
            <a:r>
              <a:rPr lang="el-GR" sz="1600" dirty="0"/>
              <a:t> </a:t>
            </a:r>
            <a:r>
              <a:rPr lang="el-GR" sz="1600" dirty="0" err="1"/>
              <a:t>τὴν</a:t>
            </a:r>
            <a:r>
              <a:rPr lang="el-GR" sz="1600" dirty="0"/>
              <a:t> </a:t>
            </a:r>
            <a:r>
              <a:rPr lang="el-GR" sz="1600" dirty="0" err="1"/>
              <a:t>ἀποικίην</a:t>
            </a:r>
            <a:r>
              <a:rPr lang="el-GR" sz="1600" dirty="0"/>
              <a:t> </a:t>
            </a:r>
            <a:r>
              <a:rPr lang="el-GR" sz="1600" dirty="0" err="1"/>
              <a:t>ἀλλὰ</a:t>
            </a:r>
            <a:r>
              <a:rPr lang="el-GR" sz="1600" dirty="0"/>
              <a:t> </a:t>
            </a:r>
            <a:r>
              <a:rPr lang="el-GR" sz="1600" dirty="0" err="1"/>
              <a:t>Καείρας</a:t>
            </a:r>
            <a:r>
              <a:rPr lang="el-GR" sz="1600" dirty="0"/>
              <a:t> </a:t>
            </a:r>
            <a:r>
              <a:rPr lang="el-GR" sz="1600" dirty="0" err="1"/>
              <a:t>ἔσχον</a:t>
            </a:r>
            <a:r>
              <a:rPr lang="el-GR" sz="1600" dirty="0"/>
              <a:t>, </a:t>
            </a:r>
            <a:r>
              <a:rPr lang="el-GR" sz="1600" dirty="0" err="1"/>
              <a:t>τῶν</a:t>
            </a:r>
            <a:r>
              <a:rPr lang="el-GR" sz="1600" dirty="0"/>
              <a:t> </a:t>
            </a:r>
            <a:r>
              <a:rPr lang="el-GR" sz="1600" dirty="0" err="1"/>
              <a:t>ἐφόνευσαν</a:t>
            </a:r>
            <a:r>
              <a:rPr lang="el-GR" sz="1600" dirty="0"/>
              <a:t> </a:t>
            </a:r>
            <a:r>
              <a:rPr lang="el-GR" sz="1600" dirty="0" err="1"/>
              <a:t>τοὺς</a:t>
            </a:r>
            <a:r>
              <a:rPr lang="el-GR" sz="1600" dirty="0"/>
              <a:t> γονέας ( μτφ. Κι αυτοί ακόμη που ξεκίνησαν από το πρυτανείο των Αθηναίων, και </a:t>
            </a:r>
            <a:r>
              <a:rPr lang="el-GR" sz="1600" dirty="0" err="1"/>
              <a:t>γι</a:t>
            </a:r>
            <a:r>
              <a:rPr lang="el-GR" sz="1600" dirty="0"/>
              <a:t>᾽ αυτό πιστεύουν πως είναι οι πιο ευγενείς και καθαρόαιμοι </a:t>
            </a:r>
            <a:r>
              <a:rPr lang="el-GR" sz="1600" dirty="0" err="1"/>
              <a:t>Ίωνες</a:t>
            </a:r>
            <a:r>
              <a:rPr lang="el-GR" sz="1600" dirty="0"/>
              <a:t>, κι αυτοί ακόμη δεν έφεραν στην αποικία μαζί τους γυναίκες, αλλά παντρεύτηκαν γυναίκες από την </a:t>
            </a:r>
            <a:r>
              <a:rPr lang="el-GR" sz="1600" dirty="0" err="1"/>
              <a:t>Καρία</a:t>
            </a:r>
            <a:r>
              <a:rPr lang="el-GR" sz="1600" dirty="0"/>
              <a:t>, αφού πρώτα σκότωσαν τους γονείς τους )</a:t>
            </a:r>
          </a:p>
        </p:txBody>
      </p:sp>
    </p:spTree>
    <p:extLst>
      <p:ext uri="{BB962C8B-B14F-4D97-AF65-F5344CB8AC3E}">
        <p14:creationId xmlns:p14="http://schemas.microsoft.com/office/powerpoint/2010/main" val="121303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29F120-21B5-627E-2925-B1D9A7D3D55F}"/>
              </a:ext>
            </a:extLst>
          </p:cNvPr>
          <p:cNvSpPr txBox="1"/>
          <p:nvPr/>
        </p:nvSpPr>
        <p:spPr>
          <a:xfrm>
            <a:off x="0" y="1164134"/>
            <a:ext cx="12192000" cy="5693866"/>
          </a:xfrm>
          <a:prstGeom prst="rect">
            <a:avLst/>
          </a:prstGeom>
          <a:noFill/>
        </p:spPr>
        <p:txBody>
          <a:bodyPr wrap="square">
            <a:spAutoFit/>
          </a:bodyPr>
          <a:lstStyle/>
          <a:p>
            <a:pPr algn="just"/>
            <a:r>
              <a:rPr lang="en-US" sz="1400" dirty="0"/>
              <a:t>[1.146.1] </a:t>
            </a:r>
            <a:r>
              <a:rPr lang="el-GR" sz="1400" dirty="0" err="1"/>
              <a:t>ἐπεὶ</a:t>
            </a:r>
            <a:r>
              <a:rPr lang="el-GR" sz="1400" dirty="0"/>
              <a:t> </a:t>
            </a:r>
            <a:r>
              <a:rPr lang="el-GR" sz="1400" dirty="0" err="1"/>
              <a:t>ὥς</a:t>
            </a:r>
            <a:r>
              <a:rPr lang="el-GR" sz="1400" dirty="0"/>
              <a:t> </a:t>
            </a:r>
            <a:r>
              <a:rPr lang="el-GR" sz="1400" dirty="0" err="1"/>
              <a:t>γέ</a:t>
            </a:r>
            <a:r>
              <a:rPr lang="el-GR" sz="1400" dirty="0"/>
              <a:t> τι </a:t>
            </a:r>
            <a:r>
              <a:rPr lang="el-GR" sz="1400" dirty="0" err="1"/>
              <a:t>μᾶλλον</a:t>
            </a:r>
            <a:r>
              <a:rPr lang="el-GR" sz="1400" dirty="0"/>
              <a:t> </a:t>
            </a:r>
            <a:r>
              <a:rPr lang="el-GR" sz="1400" dirty="0" err="1"/>
              <a:t>οὗτοι</a:t>
            </a:r>
            <a:r>
              <a:rPr lang="el-GR" sz="1400" dirty="0"/>
              <a:t> </a:t>
            </a:r>
            <a:r>
              <a:rPr lang="el-GR" sz="1400" dirty="0" err="1"/>
              <a:t>Ἴωνές</a:t>
            </a:r>
            <a:r>
              <a:rPr lang="el-GR" sz="1400" dirty="0"/>
              <a:t> </a:t>
            </a:r>
            <a:r>
              <a:rPr lang="el-GR" sz="1400" dirty="0" err="1"/>
              <a:t>εἰσι</a:t>
            </a:r>
            <a:r>
              <a:rPr lang="el-GR" sz="1400" dirty="0"/>
              <a:t> </a:t>
            </a:r>
            <a:r>
              <a:rPr lang="el-GR" sz="1400" dirty="0" err="1"/>
              <a:t>τῶν</a:t>
            </a:r>
            <a:r>
              <a:rPr lang="el-GR" sz="1400" dirty="0"/>
              <a:t> </a:t>
            </a:r>
            <a:r>
              <a:rPr lang="el-GR" sz="1400" dirty="0" err="1"/>
              <a:t>ἄλλων</a:t>
            </a:r>
            <a:r>
              <a:rPr lang="el-GR" sz="1400" dirty="0"/>
              <a:t> </a:t>
            </a:r>
            <a:r>
              <a:rPr lang="el-GR" sz="1400" dirty="0" err="1"/>
              <a:t>Ἰώνων</a:t>
            </a:r>
            <a:r>
              <a:rPr lang="el-GR" sz="1400" dirty="0"/>
              <a:t> ἢ </a:t>
            </a:r>
            <a:r>
              <a:rPr lang="el-GR" sz="1400" dirty="0" err="1"/>
              <a:t>κάλλιόν</a:t>
            </a:r>
            <a:r>
              <a:rPr lang="el-GR" sz="1400" dirty="0"/>
              <a:t> τι </a:t>
            </a:r>
            <a:r>
              <a:rPr lang="el-GR" sz="1400" dirty="0" err="1"/>
              <a:t>γεγόνασι</a:t>
            </a:r>
            <a:r>
              <a:rPr lang="el-GR" sz="1400" dirty="0"/>
              <a:t>, </a:t>
            </a:r>
            <a:r>
              <a:rPr lang="el-GR" sz="1400" dirty="0" err="1"/>
              <a:t>μωρίη</a:t>
            </a:r>
            <a:r>
              <a:rPr lang="el-GR" sz="1400" dirty="0"/>
              <a:t> </a:t>
            </a:r>
            <a:r>
              <a:rPr lang="el-GR" sz="1400" dirty="0" err="1"/>
              <a:t>πολλὴ</a:t>
            </a:r>
            <a:r>
              <a:rPr lang="el-GR" sz="1400" dirty="0"/>
              <a:t> λέγειν, </a:t>
            </a:r>
            <a:r>
              <a:rPr lang="el-GR" sz="1400" dirty="0" err="1"/>
              <a:t>τῶν</a:t>
            </a:r>
            <a:r>
              <a:rPr lang="el-GR" sz="1400" dirty="0"/>
              <a:t> </a:t>
            </a:r>
            <a:r>
              <a:rPr lang="el-GR" sz="1400" dirty="0" err="1"/>
              <a:t>Ἄβαντες</a:t>
            </a:r>
            <a:r>
              <a:rPr lang="el-GR" sz="1400" dirty="0"/>
              <a:t> </a:t>
            </a:r>
            <a:r>
              <a:rPr lang="el-GR" sz="1400" dirty="0" err="1"/>
              <a:t>μὲν</a:t>
            </a:r>
            <a:r>
              <a:rPr lang="el-GR" sz="1400" dirty="0"/>
              <a:t> </a:t>
            </a:r>
            <a:r>
              <a:rPr lang="el-GR" sz="1400" dirty="0" err="1"/>
              <a:t>ἐξ</a:t>
            </a:r>
            <a:r>
              <a:rPr lang="el-GR" sz="1400" dirty="0"/>
              <a:t> </a:t>
            </a:r>
            <a:r>
              <a:rPr lang="el-GR" sz="1400" dirty="0" err="1"/>
              <a:t>Εὐβοίης</a:t>
            </a:r>
            <a:r>
              <a:rPr lang="el-GR" sz="1400" dirty="0"/>
              <a:t> </a:t>
            </a:r>
            <a:r>
              <a:rPr lang="el-GR" sz="1400" dirty="0" err="1"/>
              <a:t>εἰσὶ</a:t>
            </a:r>
            <a:r>
              <a:rPr lang="el-GR" sz="1400" dirty="0"/>
              <a:t> </a:t>
            </a:r>
            <a:r>
              <a:rPr lang="el-GR" sz="1400" dirty="0" err="1"/>
              <a:t>οὐκ</a:t>
            </a:r>
            <a:r>
              <a:rPr lang="el-GR" sz="1400" dirty="0"/>
              <a:t> </a:t>
            </a:r>
            <a:r>
              <a:rPr lang="el-GR" sz="1400" dirty="0" err="1"/>
              <a:t>ἐλαχίστη</a:t>
            </a:r>
            <a:r>
              <a:rPr lang="el-GR" sz="1400" dirty="0"/>
              <a:t> </a:t>
            </a:r>
            <a:r>
              <a:rPr lang="el-GR" sz="1400" dirty="0" err="1"/>
              <a:t>μοῖρα</a:t>
            </a:r>
            <a:r>
              <a:rPr lang="el-GR" sz="1400" dirty="0"/>
              <a:t>, </a:t>
            </a:r>
            <a:r>
              <a:rPr lang="el-GR" sz="1400" dirty="0" err="1"/>
              <a:t>τοῖσι</a:t>
            </a:r>
            <a:r>
              <a:rPr lang="el-GR" sz="1400" dirty="0"/>
              <a:t> </a:t>
            </a:r>
            <a:r>
              <a:rPr lang="el-GR" sz="1400" dirty="0" err="1"/>
              <a:t>Ἰωνίης</a:t>
            </a:r>
            <a:r>
              <a:rPr lang="el-GR" sz="1400" dirty="0"/>
              <a:t> </a:t>
            </a:r>
            <a:r>
              <a:rPr lang="el-GR" sz="1400" dirty="0" err="1"/>
              <a:t>μέτα</a:t>
            </a:r>
            <a:r>
              <a:rPr lang="el-GR" sz="1400" dirty="0"/>
              <a:t> </a:t>
            </a:r>
            <a:r>
              <a:rPr lang="el-GR" sz="1400" dirty="0" err="1"/>
              <a:t>οὐδὲ</a:t>
            </a:r>
            <a:r>
              <a:rPr lang="el-GR" sz="1400" dirty="0"/>
              <a:t> </a:t>
            </a:r>
            <a:r>
              <a:rPr lang="el-GR" sz="1400" dirty="0" err="1"/>
              <a:t>τοῦ</a:t>
            </a:r>
            <a:r>
              <a:rPr lang="el-GR" sz="1400" dirty="0"/>
              <a:t> </a:t>
            </a:r>
            <a:r>
              <a:rPr lang="el-GR" sz="1400" dirty="0" err="1"/>
              <a:t>οὐνόματος</a:t>
            </a:r>
            <a:r>
              <a:rPr lang="el-GR" sz="1400" dirty="0"/>
              <a:t> </a:t>
            </a:r>
            <a:r>
              <a:rPr lang="el-GR" sz="1400" dirty="0" err="1"/>
              <a:t>οὐδέν</a:t>
            </a:r>
            <a:r>
              <a:rPr lang="el-GR" sz="1400" dirty="0"/>
              <a:t>, </a:t>
            </a:r>
            <a:r>
              <a:rPr lang="el-GR" sz="1400" dirty="0" err="1"/>
              <a:t>Μινύαι</a:t>
            </a:r>
            <a:r>
              <a:rPr lang="el-GR" sz="1400" dirty="0"/>
              <a:t> </a:t>
            </a:r>
            <a:r>
              <a:rPr lang="el-GR" sz="1400" dirty="0" err="1"/>
              <a:t>δὲ</a:t>
            </a:r>
            <a:r>
              <a:rPr lang="el-GR" sz="1400" dirty="0"/>
              <a:t> </a:t>
            </a:r>
            <a:r>
              <a:rPr lang="el-GR" sz="1400" dirty="0" err="1"/>
              <a:t>Ὀρχομένιοί</a:t>
            </a:r>
            <a:r>
              <a:rPr lang="el-GR" sz="1400" dirty="0"/>
              <a:t> </a:t>
            </a:r>
            <a:r>
              <a:rPr lang="el-GR" sz="1400" dirty="0" err="1"/>
              <a:t>σφι</a:t>
            </a:r>
            <a:r>
              <a:rPr lang="el-GR" sz="1400" dirty="0"/>
              <a:t> </a:t>
            </a:r>
            <a:r>
              <a:rPr lang="el-GR" sz="1400" dirty="0" err="1"/>
              <a:t>ἀναμεμείχαται</a:t>
            </a:r>
            <a:r>
              <a:rPr lang="el-GR" sz="1400" dirty="0"/>
              <a:t> </a:t>
            </a:r>
            <a:r>
              <a:rPr lang="el-GR" sz="1400" dirty="0" err="1"/>
              <a:t>καὶ</a:t>
            </a:r>
            <a:r>
              <a:rPr lang="el-GR" sz="1400" dirty="0"/>
              <a:t> </a:t>
            </a:r>
            <a:r>
              <a:rPr lang="el-GR" sz="1400" dirty="0" err="1"/>
              <a:t>Καδμεῖοι</a:t>
            </a:r>
            <a:r>
              <a:rPr lang="el-GR" sz="1400" dirty="0"/>
              <a:t> </a:t>
            </a:r>
            <a:r>
              <a:rPr lang="el-GR" sz="1400" dirty="0" err="1"/>
              <a:t>καὶ</a:t>
            </a:r>
            <a:r>
              <a:rPr lang="el-GR" sz="1400" dirty="0"/>
              <a:t> </a:t>
            </a:r>
            <a:r>
              <a:rPr lang="el-GR" sz="1400" dirty="0" err="1"/>
              <a:t>Δρύοπες</a:t>
            </a:r>
            <a:r>
              <a:rPr lang="el-GR" sz="1400" dirty="0"/>
              <a:t> </a:t>
            </a:r>
            <a:r>
              <a:rPr lang="el-GR" sz="1400" dirty="0" err="1"/>
              <a:t>καὶ</a:t>
            </a:r>
            <a:r>
              <a:rPr lang="el-GR" sz="1400" dirty="0"/>
              <a:t> </a:t>
            </a:r>
            <a:r>
              <a:rPr lang="el-GR" sz="1400" dirty="0" err="1"/>
              <a:t>Φωκέες</a:t>
            </a:r>
            <a:r>
              <a:rPr lang="el-GR" sz="1400" dirty="0"/>
              <a:t> </a:t>
            </a:r>
            <a:r>
              <a:rPr lang="el-GR" sz="1400" dirty="0" err="1"/>
              <a:t>ἀποδάσμιοι</a:t>
            </a:r>
            <a:r>
              <a:rPr lang="el-GR" sz="1400" dirty="0"/>
              <a:t> </a:t>
            </a:r>
            <a:r>
              <a:rPr lang="el-GR" sz="1400" dirty="0" err="1"/>
              <a:t>καὶ</a:t>
            </a:r>
            <a:r>
              <a:rPr lang="el-GR" sz="1400" dirty="0"/>
              <a:t> </a:t>
            </a:r>
            <a:r>
              <a:rPr lang="el-GR" sz="1400" dirty="0" err="1"/>
              <a:t>Μολοσσοὶ</a:t>
            </a:r>
            <a:r>
              <a:rPr lang="el-GR" sz="1400" dirty="0"/>
              <a:t> </a:t>
            </a:r>
            <a:r>
              <a:rPr lang="el-GR" sz="1400" dirty="0" err="1"/>
              <a:t>καὶ</a:t>
            </a:r>
            <a:r>
              <a:rPr lang="el-GR" sz="1400" dirty="0"/>
              <a:t> </a:t>
            </a:r>
            <a:r>
              <a:rPr lang="el-GR" sz="1400" dirty="0" err="1"/>
              <a:t>Ἀρκάδες</a:t>
            </a:r>
            <a:r>
              <a:rPr lang="el-GR" sz="1400" dirty="0"/>
              <a:t> </a:t>
            </a:r>
            <a:r>
              <a:rPr lang="el-GR" sz="1400" dirty="0" err="1"/>
              <a:t>Πελασγοὶ</a:t>
            </a:r>
            <a:r>
              <a:rPr lang="el-GR" sz="1400" dirty="0"/>
              <a:t> </a:t>
            </a:r>
            <a:r>
              <a:rPr lang="el-GR" sz="1400" dirty="0" err="1"/>
              <a:t>καὶ</a:t>
            </a:r>
            <a:r>
              <a:rPr lang="el-GR" sz="1400" dirty="0"/>
              <a:t> </a:t>
            </a:r>
            <a:r>
              <a:rPr lang="el-GR" sz="1400" dirty="0" err="1"/>
              <a:t>Δωριέες</a:t>
            </a:r>
            <a:r>
              <a:rPr lang="el-GR" sz="1400" dirty="0"/>
              <a:t> </a:t>
            </a:r>
            <a:r>
              <a:rPr lang="el-GR" sz="1400" dirty="0" err="1"/>
              <a:t>Ἐπιδαύριοι</a:t>
            </a:r>
            <a:r>
              <a:rPr lang="el-GR" sz="1400" dirty="0"/>
              <a:t>, </a:t>
            </a:r>
            <a:r>
              <a:rPr lang="el-GR" sz="1400" dirty="0" err="1"/>
              <a:t>ἄλλα</a:t>
            </a:r>
            <a:r>
              <a:rPr lang="el-GR" sz="1400" dirty="0"/>
              <a:t> τε </a:t>
            </a:r>
            <a:r>
              <a:rPr lang="el-GR" sz="1400" dirty="0" err="1"/>
              <a:t>ἔθνεα</a:t>
            </a:r>
            <a:r>
              <a:rPr lang="el-GR" sz="1400" dirty="0"/>
              <a:t> </a:t>
            </a:r>
            <a:r>
              <a:rPr lang="el-GR" sz="1400" dirty="0" err="1"/>
              <a:t>πολλὰ</a:t>
            </a:r>
            <a:r>
              <a:rPr lang="el-GR" sz="1400" dirty="0"/>
              <a:t> </a:t>
            </a:r>
            <a:r>
              <a:rPr lang="el-GR" sz="1400" dirty="0" err="1"/>
              <a:t>ἀναμεμείχαται</a:t>
            </a:r>
            <a:r>
              <a:rPr lang="en-US" sz="1400" dirty="0"/>
              <a:t> (</a:t>
            </a:r>
            <a:r>
              <a:rPr lang="el-GR" sz="1400" i="1" dirty="0" err="1"/>
              <a:t>μτφ.αυτός</a:t>
            </a:r>
            <a:r>
              <a:rPr lang="el-GR" sz="1400" i="1" dirty="0"/>
              <a:t> είναι ο λόγος που οι </a:t>
            </a:r>
            <a:r>
              <a:rPr lang="el-GR" sz="1400" i="1" dirty="0" err="1"/>
              <a:t>Ίωνες</a:t>
            </a:r>
            <a:r>
              <a:rPr lang="el-GR" sz="1400" i="1" dirty="0"/>
              <a:t> της Μικράς Ασίας σχημάτισαν δώδεκα πόλεις· γιατί η εξήγηση, πως είναι τάχα αυτοί περισσότερο </a:t>
            </a:r>
            <a:r>
              <a:rPr lang="el-GR" sz="1400" i="1" dirty="0" err="1"/>
              <a:t>Ίωνες</a:t>
            </a:r>
            <a:r>
              <a:rPr lang="el-GR" sz="1400" i="1" dirty="0"/>
              <a:t> από τους άλλους </a:t>
            </a:r>
            <a:r>
              <a:rPr lang="el-GR" sz="1400" i="1" dirty="0" err="1"/>
              <a:t>Ίωνες</a:t>
            </a:r>
            <a:r>
              <a:rPr lang="el-GR" sz="1400" i="1" dirty="0"/>
              <a:t> ή ευγενέστερης καταγωγής, είναι μεγάλη ανοησία και να τη λέει κανείς: αφού ένα μεγάλο ποσοστό ανάμεσά τους αποτελούν οι </a:t>
            </a:r>
            <a:r>
              <a:rPr lang="el-GR" sz="1400" i="1" dirty="0" err="1"/>
              <a:t>Άβαντες</a:t>
            </a:r>
            <a:r>
              <a:rPr lang="el-GR" sz="1400" i="1" dirty="0"/>
              <a:t> από την Εύβοια, που με την Ιωνία δεν τους δένει ούτε καν το όνομα, κι είναι ακόμη ανακατωμένοι μαζί τους </a:t>
            </a:r>
            <a:r>
              <a:rPr lang="el-GR" sz="1400" i="1" dirty="0" err="1"/>
              <a:t>Μινύαι</a:t>
            </a:r>
            <a:r>
              <a:rPr lang="el-GR" sz="1400" i="1" dirty="0"/>
              <a:t> από τον Ορχομενό και Καδμείοι και </a:t>
            </a:r>
            <a:r>
              <a:rPr lang="el-GR" sz="1400" i="1" dirty="0" err="1"/>
              <a:t>Δρύοπες</a:t>
            </a:r>
            <a:r>
              <a:rPr lang="el-GR" sz="1400" i="1" dirty="0"/>
              <a:t> και μια αποσπασμένη ομάδα από </a:t>
            </a:r>
            <a:r>
              <a:rPr lang="el-GR" sz="1400" i="1" dirty="0" err="1"/>
              <a:t>Φωκείς</a:t>
            </a:r>
            <a:r>
              <a:rPr lang="el-GR" sz="1400" i="1" dirty="0"/>
              <a:t>, και Μολοσσοί και Πελασγοί από την Αρκαδία και Δωριείς από την Επίδαυρο· κι άλλες πολλές φυλές είναι ανακατωμένες μαζί τους</a:t>
            </a:r>
            <a:r>
              <a:rPr lang="el-GR" sz="1400" dirty="0"/>
              <a:t>)</a:t>
            </a:r>
          </a:p>
          <a:p>
            <a:pPr algn="just"/>
            <a:endParaRPr lang="el-GR" sz="1400" dirty="0"/>
          </a:p>
          <a:p>
            <a:pPr marL="285750" indent="-285750" algn="just">
              <a:buFont typeface="Wingdings" panose="05000000000000000000" pitchFamily="2" charset="2"/>
              <a:buChar char="q"/>
            </a:pPr>
            <a:r>
              <a:rPr lang="el-GR" sz="1400" dirty="0"/>
              <a:t>Ο Ηρόδοτος υπαινίσσεται τη δουλοπρέπεια των </a:t>
            </a:r>
            <a:r>
              <a:rPr lang="el-GR" sz="1400" dirty="0" err="1"/>
              <a:t>Ιώνων</a:t>
            </a:r>
            <a:r>
              <a:rPr lang="el-GR" sz="1400" dirty="0"/>
              <a:t> και την υποταγή τους σε ξένους βασιλείς → αποκρύπτουν το όνομά τους ως ένδειξη ντροπής.</a:t>
            </a:r>
          </a:p>
          <a:p>
            <a:pPr algn="just"/>
            <a:endParaRPr lang="el-GR" sz="1400" dirty="0"/>
          </a:p>
          <a:p>
            <a:pPr algn="just"/>
            <a:r>
              <a:rPr lang="el-GR" sz="1400" dirty="0"/>
              <a:t>1.147.1] βασιλέας </a:t>
            </a:r>
            <a:r>
              <a:rPr lang="el-GR" sz="1400" dirty="0" err="1"/>
              <a:t>δὲ</a:t>
            </a:r>
            <a:r>
              <a:rPr lang="el-GR" sz="1400" dirty="0"/>
              <a:t> </a:t>
            </a:r>
            <a:r>
              <a:rPr lang="el-GR" sz="1400" dirty="0" err="1"/>
              <a:t>ἐστήσαντο</a:t>
            </a:r>
            <a:r>
              <a:rPr lang="el-GR" sz="1400" dirty="0"/>
              <a:t> </a:t>
            </a:r>
            <a:r>
              <a:rPr lang="el-GR" sz="1400" dirty="0" err="1"/>
              <a:t>οἱ</a:t>
            </a:r>
            <a:r>
              <a:rPr lang="el-GR" sz="1400" dirty="0"/>
              <a:t> </a:t>
            </a:r>
            <a:r>
              <a:rPr lang="el-GR" sz="1400" dirty="0" err="1"/>
              <a:t>μὲν</a:t>
            </a:r>
            <a:r>
              <a:rPr lang="el-GR" sz="1400" dirty="0"/>
              <a:t> </a:t>
            </a:r>
            <a:r>
              <a:rPr lang="el-GR" sz="1400" dirty="0" err="1"/>
              <a:t>αὐτῶν</a:t>
            </a:r>
            <a:r>
              <a:rPr lang="el-GR" sz="1400" dirty="0"/>
              <a:t> </a:t>
            </a:r>
            <a:r>
              <a:rPr lang="el-GR" sz="1400" dirty="0" err="1"/>
              <a:t>Λυκίους</a:t>
            </a:r>
            <a:r>
              <a:rPr lang="el-GR" sz="1400" dirty="0"/>
              <a:t> </a:t>
            </a:r>
            <a:r>
              <a:rPr lang="el-GR" sz="1400" dirty="0" err="1"/>
              <a:t>ἀπὸ</a:t>
            </a:r>
            <a:r>
              <a:rPr lang="el-GR" sz="1400" dirty="0"/>
              <a:t> Γλαύκου </a:t>
            </a:r>
            <a:r>
              <a:rPr lang="el-GR" sz="1400" dirty="0" err="1"/>
              <a:t>τοῦ</a:t>
            </a:r>
            <a:r>
              <a:rPr lang="el-GR" sz="1400" dirty="0"/>
              <a:t> </a:t>
            </a:r>
            <a:r>
              <a:rPr lang="el-GR" sz="1400" dirty="0" err="1"/>
              <a:t>Ἱππολόχου</a:t>
            </a:r>
            <a:r>
              <a:rPr lang="el-GR" sz="1400" dirty="0"/>
              <a:t> </a:t>
            </a:r>
            <a:r>
              <a:rPr lang="el-GR" sz="1400" dirty="0" err="1"/>
              <a:t>γεγονότας</a:t>
            </a:r>
            <a:r>
              <a:rPr lang="el-GR" sz="1400" dirty="0"/>
              <a:t>, </a:t>
            </a:r>
            <a:r>
              <a:rPr lang="el-GR" sz="1400" dirty="0" err="1"/>
              <a:t>οἱ</a:t>
            </a:r>
            <a:r>
              <a:rPr lang="el-GR" sz="1400" dirty="0"/>
              <a:t> </a:t>
            </a:r>
            <a:r>
              <a:rPr lang="el-GR" sz="1400" dirty="0" err="1"/>
              <a:t>δὲ</a:t>
            </a:r>
            <a:r>
              <a:rPr lang="el-GR" sz="1400" dirty="0"/>
              <a:t> </a:t>
            </a:r>
            <a:r>
              <a:rPr lang="el-GR" sz="1400" dirty="0" err="1"/>
              <a:t>Καύκωνας</a:t>
            </a:r>
            <a:r>
              <a:rPr lang="el-GR" sz="1400" dirty="0"/>
              <a:t> </a:t>
            </a:r>
            <a:r>
              <a:rPr lang="el-GR" sz="1400" dirty="0" err="1"/>
              <a:t>Πυλίους</a:t>
            </a:r>
            <a:r>
              <a:rPr lang="el-GR" sz="1400" dirty="0"/>
              <a:t> </a:t>
            </a:r>
            <a:r>
              <a:rPr lang="el-GR" sz="1400" dirty="0" err="1"/>
              <a:t>ἀπὸ</a:t>
            </a:r>
            <a:r>
              <a:rPr lang="el-GR" sz="1400" dirty="0"/>
              <a:t> Κόδρου </a:t>
            </a:r>
            <a:r>
              <a:rPr lang="el-GR" sz="1400" dirty="0" err="1"/>
              <a:t>τοῦ</a:t>
            </a:r>
            <a:r>
              <a:rPr lang="el-GR" sz="1400" dirty="0"/>
              <a:t> </a:t>
            </a:r>
            <a:r>
              <a:rPr lang="el-GR" sz="1400" dirty="0" err="1"/>
              <a:t>Μελάνθου</a:t>
            </a:r>
            <a:r>
              <a:rPr lang="el-GR" sz="1400" dirty="0"/>
              <a:t>, </a:t>
            </a:r>
            <a:r>
              <a:rPr lang="el-GR" sz="1400" dirty="0" err="1"/>
              <a:t>οἱ</a:t>
            </a:r>
            <a:r>
              <a:rPr lang="el-GR" sz="1400" dirty="0"/>
              <a:t> </a:t>
            </a:r>
            <a:r>
              <a:rPr lang="el-GR" sz="1400" dirty="0" err="1"/>
              <a:t>δὲ</a:t>
            </a:r>
            <a:r>
              <a:rPr lang="el-GR" sz="1400" dirty="0"/>
              <a:t> </a:t>
            </a:r>
            <a:r>
              <a:rPr lang="el-GR" sz="1400" dirty="0" err="1"/>
              <a:t>καὶ</a:t>
            </a:r>
            <a:r>
              <a:rPr lang="el-GR" sz="1400" dirty="0"/>
              <a:t> </a:t>
            </a:r>
            <a:r>
              <a:rPr lang="el-GR" sz="1400" dirty="0" err="1"/>
              <a:t>συναμφοτέρους</a:t>
            </a:r>
            <a:r>
              <a:rPr lang="el-GR" sz="1400" dirty="0"/>
              <a:t>. </a:t>
            </a:r>
            <a:r>
              <a:rPr lang="el-GR" sz="1400" dirty="0" err="1"/>
              <a:t>ἀλλὰ</a:t>
            </a:r>
            <a:r>
              <a:rPr lang="el-GR" sz="1400" dirty="0"/>
              <a:t> </a:t>
            </a:r>
            <a:r>
              <a:rPr lang="el-GR" sz="1400" dirty="0" err="1"/>
              <a:t>γὰρ</a:t>
            </a:r>
            <a:r>
              <a:rPr lang="el-GR" sz="1400" dirty="0"/>
              <a:t> περιέχονται </a:t>
            </a:r>
            <a:r>
              <a:rPr lang="el-GR" sz="1400" dirty="0" err="1"/>
              <a:t>τοῦ</a:t>
            </a:r>
            <a:r>
              <a:rPr lang="el-GR" sz="1400" dirty="0"/>
              <a:t> </a:t>
            </a:r>
            <a:r>
              <a:rPr lang="el-GR" sz="1400" dirty="0" err="1"/>
              <a:t>οὐνόματος</a:t>
            </a:r>
            <a:r>
              <a:rPr lang="el-GR" sz="1400" dirty="0"/>
              <a:t> </a:t>
            </a:r>
            <a:r>
              <a:rPr lang="el-GR" sz="1400" dirty="0" err="1"/>
              <a:t>μᾶλλόν</a:t>
            </a:r>
            <a:r>
              <a:rPr lang="el-GR" sz="1400" dirty="0"/>
              <a:t> τι </a:t>
            </a:r>
            <a:r>
              <a:rPr lang="el-GR" sz="1400" dirty="0" err="1"/>
              <a:t>τῶν</a:t>
            </a:r>
            <a:r>
              <a:rPr lang="el-GR" sz="1400" dirty="0"/>
              <a:t> </a:t>
            </a:r>
            <a:r>
              <a:rPr lang="el-GR" sz="1400" dirty="0" err="1"/>
              <a:t>ἄλλων</a:t>
            </a:r>
            <a:r>
              <a:rPr lang="el-GR" sz="1400" dirty="0"/>
              <a:t> </a:t>
            </a:r>
            <a:r>
              <a:rPr lang="el-GR" sz="1400" dirty="0" err="1"/>
              <a:t>Ἰώνων</a:t>
            </a:r>
            <a:r>
              <a:rPr lang="el-GR" sz="1400" dirty="0"/>
              <a:t>· </a:t>
            </a:r>
            <a:r>
              <a:rPr lang="el-GR" sz="1400" dirty="0" err="1"/>
              <a:t>ἔστωσαν</a:t>
            </a:r>
            <a:r>
              <a:rPr lang="el-GR" sz="1400" dirty="0"/>
              <a:t> </a:t>
            </a:r>
            <a:r>
              <a:rPr lang="el-GR" sz="1400" dirty="0" err="1"/>
              <a:t>δὴ</a:t>
            </a:r>
            <a:r>
              <a:rPr lang="el-GR" sz="1400" dirty="0"/>
              <a:t> </a:t>
            </a:r>
            <a:r>
              <a:rPr lang="el-GR" sz="1400" dirty="0" err="1"/>
              <a:t>καὶ</a:t>
            </a:r>
            <a:r>
              <a:rPr lang="el-GR" sz="1400" dirty="0"/>
              <a:t> </a:t>
            </a:r>
            <a:r>
              <a:rPr lang="el-GR" sz="1400" dirty="0" err="1"/>
              <a:t>οἱ</a:t>
            </a:r>
            <a:r>
              <a:rPr lang="el-GR" sz="1400" dirty="0"/>
              <a:t> </a:t>
            </a:r>
            <a:r>
              <a:rPr lang="el-GR" sz="1400" dirty="0" err="1"/>
              <a:t>καθαρῶς</a:t>
            </a:r>
            <a:r>
              <a:rPr lang="el-GR" sz="1400" dirty="0"/>
              <a:t> </a:t>
            </a:r>
            <a:r>
              <a:rPr lang="el-GR" sz="1400" dirty="0" err="1"/>
              <a:t>γεγονότες</a:t>
            </a:r>
            <a:r>
              <a:rPr lang="el-GR" sz="1400" dirty="0"/>
              <a:t> </a:t>
            </a:r>
            <a:r>
              <a:rPr lang="el-GR" sz="1400" dirty="0" err="1"/>
              <a:t>Ἴωνες</a:t>
            </a:r>
            <a:r>
              <a:rPr lang="el-GR" sz="1400" dirty="0"/>
              <a:t> ( </a:t>
            </a:r>
            <a:r>
              <a:rPr lang="el-GR" sz="1400" i="1" dirty="0"/>
              <a:t>Κι όσο για βασιλιάδες, άλλοι από τους </a:t>
            </a:r>
            <a:r>
              <a:rPr lang="el-GR" sz="1400" i="1" dirty="0" err="1"/>
              <a:t>Ίωνες</a:t>
            </a:r>
            <a:r>
              <a:rPr lang="el-GR" sz="1400" i="1" dirty="0"/>
              <a:t> της Μικράς Ασίας έκαναν βασιλιάδες </a:t>
            </a:r>
            <a:r>
              <a:rPr lang="el-GR" sz="1400" i="1" dirty="0" err="1"/>
              <a:t>Λύκιους</a:t>
            </a:r>
            <a:r>
              <a:rPr lang="el-GR" sz="1400" i="1" dirty="0"/>
              <a:t> που κατάγονταν από τον Γλαύκο, το γιο του </a:t>
            </a:r>
            <a:r>
              <a:rPr lang="el-GR" sz="1400" i="1" dirty="0" err="1"/>
              <a:t>Ιππόλοχου</a:t>
            </a:r>
            <a:r>
              <a:rPr lang="el-GR" sz="1400" i="1" dirty="0"/>
              <a:t>, άλλοι </a:t>
            </a:r>
            <a:r>
              <a:rPr lang="el-GR" sz="1400" i="1" dirty="0" err="1"/>
              <a:t>Καύκωνες</a:t>
            </a:r>
            <a:r>
              <a:rPr lang="el-GR" sz="1400" i="1" dirty="0"/>
              <a:t> από την </a:t>
            </a:r>
            <a:r>
              <a:rPr lang="el-GR" sz="1400" i="1" dirty="0" err="1"/>
              <a:t>Πύλο</a:t>
            </a:r>
            <a:r>
              <a:rPr lang="el-GR" sz="1400" i="1" dirty="0"/>
              <a:t> που κατάγονταν από τον Κόδρο, το γιο του </a:t>
            </a:r>
            <a:r>
              <a:rPr lang="el-GR" sz="1400" i="1" dirty="0" err="1"/>
              <a:t>Μελάνθου</a:t>
            </a:r>
            <a:r>
              <a:rPr lang="el-GR" sz="1400" i="1" dirty="0"/>
              <a:t>, κι άλλοι κι από τις δυο γενιές. Αλλά αφού κρατούν αυτοί το όνομά τους με περισσότερο φανατισμό από τους άλλους </a:t>
            </a:r>
            <a:r>
              <a:rPr lang="el-GR" sz="1400" i="1" dirty="0" err="1"/>
              <a:t>Ίωνες</a:t>
            </a:r>
            <a:r>
              <a:rPr lang="el-GR" sz="1400" i="1" dirty="0"/>
              <a:t>, ας πούμε έστω πως είναι οι πιο καθαρόαιμοι </a:t>
            </a:r>
            <a:r>
              <a:rPr lang="el-GR" sz="1400" i="1" dirty="0" err="1"/>
              <a:t>Ίωνες</a:t>
            </a:r>
            <a:r>
              <a:rPr lang="el-GR" sz="1400" dirty="0"/>
              <a:t>.)</a:t>
            </a:r>
          </a:p>
          <a:p>
            <a:pPr algn="just"/>
            <a:endParaRPr lang="el-GR" sz="1400" dirty="0"/>
          </a:p>
          <a:p>
            <a:pPr algn="just"/>
            <a:endParaRPr lang="el-GR" sz="1400" dirty="0"/>
          </a:p>
          <a:p>
            <a:pPr algn="just"/>
            <a:endParaRPr lang="el-GR" sz="1400" dirty="0"/>
          </a:p>
          <a:p>
            <a:pPr algn="just"/>
            <a:r>
              <a:rPr lang="el-GR" sz="1400" dirty="0"/>
              <a:t>1.143.3] </a:t>
            </a:r>
            <a:r>
              <a:rPr lang="el-GR" sz="1400" dirty="0" err="1"/>
              <a:t>οἱ</a:t>
            </a:r>
            <a:r>
              <a:rPr lang="el-GR" sz="1400" dirty="0"/>
              <a:t> </a:t>
            </a:r>
            <a:r>
              <a:rPr lang="el-GR" sz="1400" dirty="0" err="1"/>
              <a:t>μέν</a:t>
            </a:r>
            <a:r>
              <a:rPr lang="el-GR" sz="1400" dirty="0"/>
              <a:t> νυν </a:t>
            </a:r>
            <a:r>
              <a:rPr lang="el-GR" sz="1400" dirty="0" err="1"/>
              <a:t>ἄλλοι</a:t>
            </a:r>
            <a:r>
              <a:rPr lang="el-GR" sz="1400" dirty="0"/>
              <a:t> </a:t>
            </a:r>
            <a:r>
              <a:rPr lang="el-GR" sz="1400" dirty="0" err="1"/>
              <a:t>Ἴωνες</a:t>
            </a:r>
            <a:r>
              <a:rPr lang="el-GR" sz="1400" dirty="0"/>
              <a:t> </a:t>
            </a:r>
            <a:r>
              <a:rPr lang="el-GR" sz="1400" dirty="0" err="1"/>
              <a:t>καὶ</a:t>
            </a:r>
            <a:r>
              <a:rPr lang="el-GR" sz="1400" dirty="0"/>
              <a:t> </a:t>
            </a:r>
            <a:r>
              <a:rPr lang="el-GR" sz="1400" dirty="0" err="1"/>
              <a:t>οἱ</a:t>
            </a:r>
            <a:r>
              <a:rPr lang="el-GR" sz="1400" dirty="0"/>
              <a:t> </a:t>
            </a:r>
            <a:r>
              <a:rPr lang="el-GR" sz="1400" dirty="0" err="1"/>
              <a:t>Ἀθηναῖοι</a:t>
            </a:r>
            <a:r>
              <a:rPr lang="el-GR" sz="1400" dirty="0"/>
              <a:t> </a:t>
            </a:r>
            <a:r>
              <a:rPr lang="el-GR" sz="1400" dirty="0" err="1"/>
              <a:t>ἔφυγον</a:t>
            </a:r>
            <a:r>
              <a:rPr lang="el-GR" sz="1400" dirty="0"/>
              <a:t> </a:t>
            </a:r>
            <a:r>
              <a:rPr lang="el-GR" sz="1400" dirty="0" err="1"/>
              <a:t>τὸ</a:t>
            </a:r>
            <a:r>
              <a:rPr lang="el-GR" sz="1400" dirty="0"/>
              <a:t> </a:t>
            </a:r>
            <a:r>
              <a:rPr lang="el-GR" sz="1400" dirty="0" err="1"/>
              <a:t>οὔνομα</a:t>
            </a:r>
            <a:r>
              <a:rPr lang="el-GR" sz="1400" dirty="0"/>
              <a:t>, </a:t>
            </a:r>
            <a:r>
              <a:rPr lang="el-GR" sz="1400" dirty="0" err="1"/>
              <a:t>οὐ</a:t>
            </a:r>
            <a:r>
              <a:rPr lang="el-GR" sz="1400" dirty="0"/>
              <a:t> βουλόμενοι </a:t>
            </a:r>
            <a:r>
              <a:rPr lang="el-GR" sz="1400" dirty="0" err="1"/>
              <a:t>Ἴωνες</a:t>
            </a:r>
            <a:r>
              <a:rPr lang="el-GR" sz="1400" dirty="0"/>
              <a:t> </a:t>
            </a:r>
            <a:r>
              <a:rPr lang="el-GR" sz="1400" dirty="0" err="1"/>
              <a:t>κεκλῆσθαι</a:t>
            </a:r>
            <a:r>
              <a:rPr lang="el-GR" sz="1400" dirty="0"/>
              <a:t>, </a:t>
            </a:r>
            <a:r>
              <a:rPr lang="el-GR" sz="1400" dirty="0" err="1"/>
              <a:t>ἀλλὰ</a:t>
            </a:r>
            <a:r>
              <a:rPr lang="el-GR" sz="1400" dirty="0"/>
              <a:t> </a:t>
            </a:r>
            <a:r>
              <a:rPr lang="el-GR" sz="1400" dirty="0" err="1"/>
              <a:t>καὶ</a:t>
            </a:r>
            <a:r>
              <a:rPr lang="el-GR" sz="1400" dirty="0"/>
              <a:t> </a:t>
            </a:r>
            <a:r>
              <a:rPr lang="el-GR" sz="1400" dirty="0" err="1"/>
              <a:t>νῦν</a:t>
            </a:r>
            <a:r>
              <a:rPr lang="el-GR" sz="1400" dirty="0"/>
              <a:t> </a:t>
            </a:r>
            <a:r>
              <a:rPr lang="el-GR" sz="1400" dirty="0" err="1"/>
              <a:t>φαίνονταί</a:t>
            </a:r>
            <a:r>
              <a:rPr lang="el-GR" sz="1400" dirty="0"/>
              <a:t> μοι </a:t>
            </a:r>
            <a:r>
              <a:rPr lang="el-GR" sz="1400" dirty="0" err="1"/>
              <a:t>οἱ</a:t>
            </a:r>
            <a:r>
              <a:rPr lang="el-GR" sz="1400" dirty="0"/>
              <a:t> </a:t>
            </a:r>
            <a:r>
              <a:rPr lang="el-GR" sz="1400" dirty="0" err="1"/>
              <a:t>πολλοὶ</a:t>
            </a:r>
            <a:r>
              <a:rPr lang="el-GR" sz="1400" dirty="0"/>
              <a:t> </a:t>
            </a:r>
            <a:r>
              <a:rPr lang="el-GR" sz="1400" dirty="0" err="1"/>
              <a:t>αὐτῶν</a:t>
            </a:r>
            <a:r>
              <a:rPr lang="el-GR" sz="1400" dirty="0"/>
              <a:t> </a:t>
            </a:r>
            <a:r>
              <a:rPr lang="el-GR" sz="1400" dirty="0" err="1"/>
              <a:t>ἐπαισχύνεσθαι</a:t>
            </a:r>
            <a:r>
              <a:rPr lang="el-GR" sz="1400" dirty="0"/>
              <a:t> </a:t>
            </a:r>
            <a:r>
              <a:rPr lang="el-GR" sz="1400" dirty="0" err="1"/>
              <a:t>τῷ</a:t>
            </a:r>
            <a:r>
              <a:rPr lang="el-GR" sz="1400" dirty="0"/>
              <a:t> </a:t>
            </a:r>
            <a:r>
              <a:rPr lang="el-GR" sz="1400" dirty="0" err="1"/>
              <a:t>οὐνόματι</a:t>
            </a:r>
            <a:r>
              <a:rPr lang="el-GR" sz="1400" dirty="0"/>
              <a:t>· </a:t>
            </a:r>
            <a:r>
              <a:rPr lang="el-GR" sz="1400" dirty="0" err="1"/>
              <a:t>αἱ</a:t>
            </a:r>
            <a:r>
              <a:rPr lang="el-GR" sz="1400" dirty="0"/>
              <a:t> </a:t>
            </a:r>
            <a:r>
              <a:rPr lang="el-GR" sz="1400" dirty="0" err="1"/>
              <a:t>δὲ</a:t>
            </a:r>
            <a:r>
              <a:rPr lang="el-GR" sz="1400" dirty="0"/>
              <a:t> </a:t>
            </a:r>
            <a:r>
              <a:rPr lang="el-GR" sz="1400" dirty="0" err="1"/>
              <a:t>δυώδεκα</a:t>
            </a:r>
            <a:r>
              <a:rPr lang="el-GR" sz="1400" dirty="0"/>
              <a:t> </a:t>
            </a:r>
            <a:r>
              <a:rPr lang="el-GR" sz="1400" dirty="0" err="1"/>
              <a:t>πόλιες</a:t>
            </a:r>
            <a:r>
              <a:rPr lang="el-GR" sz="1400" dirty="0"/>
              <a:t> </a:t>
            </a:r>
            <a:r>
              <a:rPr lang="el-GR" sz="1400" dirty="0" err="1"/>
              <a:t>αὗται</a:t>
            </a:r>
            <a:r>
              <a:rPr lang="el-GR" sz="1400" dirty="0"/>
              <a:t> </a:t>
            </a:r>
            <a:r>
              <a:rPr lang="el-GR" sz="1400" dirty="0" err="1"/>
              <a:t>τῷ</a:t>
            </a:r>
            <a:r>
              <a:rPr lang="el-GR" sz="1400" dirty="0"/>
              <a:t> τε </a:t>
            </a:r>
            <a:r>
              <a:rPr lang="el-GR" sz="1400" dirty="0" err="1"/>
              <a:t>οὐνόματι</a:t>
            </a:r>
            <a:r>
              <a:rPr lang="el-GR" sz="1400" dirty="0"/>
              <a:t> </a:t>
            </a:r>
            <a:r>
              <a:rPr lang="el-GR" sz="1400" dirty="0" err="1"/>
              <a:t>ἠγάλλοντο</a:t>
            </a:r>
            <a:r>
              <a:rPr lang="el-GR" sz="1400" dirty="0"/>
              <a:t> </a:t>
            </a:r>
            <a:r>
              <a:rPr lang="el-GR" sz="1400" dirty="0" err="1"/>
              <a:t>καὶ</a:t>
            </a:r>
            <a:r>
              <a:rPr lang="el-GR" sz="1400" dirty="0"/>
              <a:t> </a:t>
            </a:r>
            <a:r>
              <a:rPr lang="el-GR" sz="1400" dirty="0" err="1"/>
              <a:t>ἱρὸν</a:t>
            </a:r>
            <a:r>
              <a:rPr lang="el-GR" sz="1400" dirty="0"/>
              <a:t> </a:t>
            </a:r>
            <a:r>
              <a:rPr lang="el-GR" sz="1400" dirty="0" err="1"/>
              <a:t>ἱδρύσαντο</a:t>
            </a:r>
            <a:r>
              <a:rPr lang="el-GR" sz="1400" dirty="0"/>
              <a:t> </a:t>
            </a:r>
            <a:r>
              <a:rPr lang="el-GR" sz="1400" dirty="0" err="1"/>
              <a:t>ἐπὶ</a:t>
            </a:r>
            <a:r>
              <a:rPr lang="el-GR" sz="1400" dirty="0"/>
              <a:t> </a:t>
            </a:r>
            <a:r>
              <a:rPr lang="el-GR" sz="1400" dirty="0" err="1"/>
              <a:t>σφέων</a:t>
            </a:r>
            <a:r>
              <a:rPr lang="el-GR" sz="1400" dirty="0"/>
              <a:t> </a:t>
            </a:r>
            <a:r>
              <a:rPr lang="el-GR" sz="1400" dirty="0" err="1"/>
              <a:t>αὐτέων</a:t>
            </a:r>
            <a:r>
              <a:rPr lang="el-GR" sz="1400" dirty="0"/>
              <a:t>, </a:t>
            </a:r>
            <a:r>
              <a:rPr lang="el-GR" sz="1400" dirty="0" err="1"/>
              <a:t>τῷ</a:t>
            </a:r>
            <a:r>
              <a:rPr lang="el-GR" sz="1400" dirty="0"/>
              <a:t> </a:t>
            </a:r>
            <a:r>
              <a:rPr lang="el-GR" sz="1400" dirty="0" err="1"/>
              <a:t>οὔνομα</a:t>
            </a:r>
            <a:r>
              <a:rPr lang="el-GR" sz="1400" dirty="0"/>
              <a:t> </a:t>
            </a:r>
            <a:r>
              <a:rPr lang="el-GR" sz="1400" dirty="0" err="1"/>
              <a:t>ἔθεντο</a:t>
            </a:r>
            <a:r>
              <a:rPr lang="el-GR" sz="1400" dirty="0"/>
              <a:t> </a:t>
            </a:r>
            <a:r>
              <a:rPr lang="el-GR" sz="1400" dirty="0" err="1"/>
              <a:t>Πανιώνιον</a:t>
            </a:r>
            <a:r>
              <a:rPr lang="el-GR" sz="1400" dirty="0"/>
              <a:t> ( </a:t>
            </a:r>
            <a:r>
              <a:rPr lang="el-GR" sz="1400" i="1" dirty="0"/>
              <a:t>Οι άλλοι </a:t>
            </a:r>
            <a:r>
              <a:rPr lang="el-GR" sz="1400" i="1" dirty="0" err="1"/>
              <a:t>Ίωνες</a:t>
            </a:r>
            <a:r>
              <a:rPr lang="el-GR" sz="1400" i="1" dirty="0"/>
              <a:t> και οι Αθηναίοι ξέφυγαν </a:t>
            </a:r>
            <a:r>
              <a:rPr lang="el-GR" sz="1400" i="1" dirty="0" err="1"/>
              <a:t>απ</a:t>
            </a:r>
            <a:r>
              <a:rPr lang="el-GR" sz="1400" i="1" dirty="0"/>
              <a:t>᾽ αυτό το όνομα, γιατί δεν ήθελαν να λέγονται </a:t>
            </a:r>
            <a:r>
              <a:rPr lang="el-GR" sz="1400" i="1" dirty="0" err="1"/>
              <a:t>Ίωνες</a:t>
            </a:r>
            <a:r>
              <a:rPr lang="el-GR" sz="1400" i="1" dirty="0"/>
              <a:t>, αφού και σήμερα οι πιο πολλοί τους αισθάνονται ντροπή για το όνομά τους. Αλλά οι δώδεκα πόλεις που αναφέραμε καμάρωναν με το όνομά τους και έχτισαν και ιερό (μόνον </a:t>
            </a:r>
            <a:r>
              <a:rPr lang="el-GR" sz="1400" i="1" dirty="0" err="1"/>
              <a:t>γι</a:t>
            </a:r>
            <a:r>
              <a:rPr lang="el-GR" sz="1400" i="1" dirty="0"/>
              <a:t>᾽ αυτούς), που του έδωσαν το όνομα </a:t>
            </a:r>
            <a:r>
              <a:rPr lang="el-GR" sz="1400" i="1" dirty="0" err="1"/>
              <a:t>Πανιώνιον</a:t>
            </a:r>
            <a:r>
              <a:rPr lang="el-GR" sz="1400" dirty="0"/>
              <a:t>·)</a:t>
            </a:r>
          </a:p>
        </p:txBody>
      </p:sp>
    </p:spTree>
    <p:extLst>
      <p:ext uri="{BB962C8B-B14F-4D97-AF65-F5344CB8AC3E}">
        <p14:creationId xmlns:p14="http://schemas.microsoft.com/office/powerpoint/2010/main" val="353864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F1A20A-3F80-DAC2-DCFF-A79097BBF3FF}"/>
              </a:ext>
            </a:extLst>
          </p:cNvPr>
          <p:cNvSpPr txBox="1"/>
          <p:nvPr/>
        </p:nvSpPr>
        <p:spPr>
          <a:xfrm>
            <a:off x="83976" y="1470117"/>
            <a:ext cx="12192000" cy="3539430"/>
          </a:xfrm>
          <a:prstGeom prst="rect">
            <a:avLst/>
          </a:prstGeom>
          <a:noFill/>
        </p:spPr>
        <p:txBody>
          <a:bodyPr wrap="square">
            <a:spAutoFit/>
          </a:bodyPr>
          <a:lstStyle/>
          <a:p>
            <a:pPr algn="just"/>
            <a:r>
              <a:rPr lang="el-GR" sz="1600" i="1" dirty="0"/>
              <a:t>Ο Θεμιστοκλής, προσπαθώντας να προσαρτήσει τους </a:t>
            </a:r>
            <a:r>
              <a:rPr lang="el-GR" sz="1600" i="1" dirty="0" err="1"/>
              <a:t>Ίωνες</a:t>
            </a:r>
            <a:r>
              <a:rPr lang="el-GR" sz="1600" i="1" dirty="0"/>
              <a:t> πριν τη ναυμαχία του Αρτεμισίου, τους λέει ότι στρέφονται εναντίον των πατέρων τους → υπενθύμιση πως οι Περσικοί Πόλεμοι έχουν τις ρίζες τους στην Ιωνική επανάσταση.</a:t>
            </a:r>
          </a:p>
          <a:p>
            <a:pPr algn="just"/>
            <a:endParaRPr lang="el-GR" sz="1600" dirty="0"/>
          </a:p>
          <a:p>
            <a:pPr algn="just"/>
            <a:r>
              <a:rPr lang="el-GR" sz="1600" dirty="0"/>
              <a:t>[8.22.1] </a:t>
            </a:r>
            <a:r>
              <a:rPr lang="el-GR" sz="1600" dirty="0" err="1"/>
              <a:t>ἐντάμνων</a:t>
            </a:r>
            <a:r>
              <a:rPr lang="el-GR" sz="1600" dirty="0"/>
              <a:t> </a:t>
            </a:r>
            <a:r>
              <a:rPr lang="el-GR" sz="1600" dirty="0" err="1"/>
              <a:t>ἐν</a:t>
            </a:r>
            <a:r>
              <a:rPr lang="el-GR" sz="1600" dirty="0"/>
              <a:t> </a:t>
            </a:r>
            <a:r>
              <a:rPr lang="el-GR" sz="1600" dirty="0" err="1"/>
              <a:t>τοῖσι</a:t>
            </a:r>
            <a:r>
              <a:rPr lang="el-GR" sz="1600" dirty="0"/>
              <a:t> </a:t>
            </a:r>
            <a:r>
              <a:rPr lang="el-GR" sz="1600" dirty="0" err="1"/>
              <a:t>λίθοισι</a:t>
            </a:r>
            <a:r>
              <a:rPr lang="el-GR" sz="1600" dirty="0"/>
              <a:t> γράμματα, </a:t>
            </a:r>
            <a:r>
              <a:rPr lang="el-GR" sz="1600" dirty="0" err="1"/>
              <a:t>τὰ</a:t>
            </a:r>
            <a:r>
              <a:rPr lang="el-GR" sz="1600" dirty="0"/>
              <a:t> </a:t>
            </a:r>
            <a:r>
              <a:rPr lang="el-GR" sz="1600" dirty="0" err="1"/>
              <a:t>Ἴωνες</a:t>
            </a:r>
            <a:r>
              <a:rPr lang="el-GR" sz="1600" dirty="0"/>
              <a:t> </a:t>
            </a:r>
            <a:r>
              <a:rPr lang="el-GR" sz="1600" dirty="0" err="1"/>
              <a:t>ἐπελθόντες</a:t>
            </a:r>
            <a:r>
              <a:rPr lang="el-GR" sz="1600" dirty="0"/>
              <a:t> </a:t>
            </a:r>
            <a:r>
              <a:rPr lang="el-GR" sz="1600" dirty="0" err="1"/>
              <a:t>τῇ</a:t>
            </a:r>
            <a:r>
              <a:rPr lang="el-GR" sz="1600" dirty="0"/>
              <a:t> </a:t>
            </a:r>
            <a:r>
              <a:rPr lang="el-GR" sz="1600" dirty="0" err="1"/>
              <a:t>ὑστεραίῃ</a:t>
            </a:r>
            <a:r>
              <a:rPr lang="el-GR" sz="1600" dirty="0"/>
              <a:t> </a:t>
            </a:r>
            <a:r>
              <a:rPr lang="el-GR" sz="1600" dirty="0" err="1"/>
              <a:t>ἡμέρῃ</a:t>
            </a:r>
            <a:r>
              <a:rPr lang="el-GR" sz="1600" dirty="0"/>
              <a:t> </a:t>
            </a:r>
            <a:r>
              <a:rPr lang="el-GR" sz="1600" dirty="0" err="1"/>
              <a:t>ἐπὶ</a:t>
            </a:r>
            <a:r>
              <a:rPr lang="el-GR" sz="1600" dirty="0"/>
              <a:t> </a:t>
            </a:r>
            <a:r>
              <a:rPr lang="el-GR" sz="1600" dirty="0" err="1"/>
              <a:t>τὸ</a:t>
            </a:r>
            <a:r>
              <a:rPr lang="el-GR" sz="1600" dirty="0"/>
              <a:t> </a:t>
            </a:r>
            <a:r>
              <a:rPr lang="el-GR" sz="1600" dirty="0" err="1"/>
              <a:t>Ἀρτεμίσιον</a:t>
            </a:r>
            <a:r>
              <a:rPr lang="el-GR" sz="1600" dirty="0"/>
              <a:t> </a:t>
            </a:r>
            <a:r>
              <a:rPr lang="el-GR" sz="1600" dirty="0" err="1"/>
              <a:t>ἐπελέξαντο</a:t>
            </a:r>
            <a:r>
              <a:rPr lang="el-GR" sz="1600" dirty="0"/>
              <a:t>. </a:t>
            </a:r>
            <a:r>
              <a:rPr lang="el-GR" sz="1600" dirty="0" err="1"/>
              <a:t>τὰ</a:t>
            </a:r>
            <a:r>
              <a:rPr lang="el-GR" sz="1600" dirty="0"/>
              <a:t> </a:t>
            </a:r>
            <a:r>
              <a:rPr lang="el-GR" sz="1600" dirty="0" err="1"/>
              <a:t>δὲ</a:t>
            </a:r>
            <a:r>
              <a:rPr lang="el-GR" sz="1600" dirty="0"/>
              <a:t> γράμματα τάδε </a:t>
            </a:r>
            <a:r>
              <a:rPr lang="el-GR" sz="1600" dirty="0" err="1"/>
              <a:t>ἔλεγε</a:t>
            </a:r>
            <a:r>
              <a:rPr lang="el-GR" sz="1600" dirty="0"/>
              <a:t>· </a:t>
            </a:r>
            <a:r>
              <a:rPr lang="el-GR" sz="1600" dirty="0" err="1"/>
              <a:t>Ἄνδρες</a:t>
            </a:r>
            <a:r>
              <a:rPr lang="el-GR" sz="1600" dirty="0"/>
              <a:t> </a:t>
            </a:r>
            <a:r>
              <a:rPr lang="el-GR" sz="1600" dirty="0" err="1"/>
              <a:t>Ἴωνες</a:t>
            </a:r>
            <a:r>
              <a:rPr lang="el-GR" sz="1600" dirty="0"/>
              <a:t>, </a:t>
            </a:r>
            <a:r>
              <a:rPr lang="el-GR" sz="1600" dirty="0" err="1"/>
              <a:t>οὐ</a:t>
            </a:r>
            <a:r>
              <a:rPr lang="el-GR" sz="1600" dirty="0"/>
              <a:t> </a:t>
            </a:r>
            <a:r>
              <a:rPr lang="el-GR" sz="1600" dirty="0" err="1"/>
              <a:t>ποιέετε</a:t>
            </a:r>
            <a:r>
              <a:rPr lang="el-GR" sz="1600" dirty="0"/>
              <a:t> δίκαια </a:t>
            </a:r>
            <a:r>
              <a:rPr lang="el-GR" sz="1600" dirty="0" err="1"/>
              <a:t>ἐπὶ</a:t>
            </a:r>
            <a:r>
              <a:rPr lang="el-GR" sz="1600" dirty="0"/>
              <a:t> </a:t>
            </a:r>
            <a:r>
              <a:rPr lang="el-GR" sz="1600" dirty="0" err="1"/>
              <a:t>τοὺς</a:t>
            </a:r>
            <a:r>
              <a:rPr lang="el-GR" sz="1600" dirty="0"/>
              <a:t> πατέρας στρατευόμενοι </a:t>
            </a:r>
            <a:r>
              <a:rPr lang="el-GR" sz="1600" dirty="0" err="1"/>
              <a:t>καὶ</a:t>
            </a:r>
            <a:r>
              <a:rPr lang="el-GR" sz="1600" dirty="0"/>
              <a:t> </a:t>
            </a:r>
            <a:r>
              <a:rPr lang="el-GR" sz="1600" dirty="0" err="1"/>
              <a:t>τὴν</a:t>
            </a:r>
            <a:r>
              <a:rPr lang="el-GR" sz="1600" dirty="0"/>
              <a:t> </a:t>
            </a:r>
            <a:r>
              <a:rPr lang="el-GR" sz="1600" dirty="0" err="1"/>
              <a:t>Ἑλλάδα</a:t>
            </a:r>
            <a:r>
              <a:rPr lang="el-GR" sz="1600" dirty="0"/>
              <a:t> </a:t>
            </a:r>
            <a:r>
              <a:rPr lang="el-GR" sz="1600" dirty="0" err="1"/>
              <a:t>καταδουλούμενοι</a:t>
            </a:r>
            <a:r>
              <a:rPr lang="el-GR" sz="1600" dirty="0"/>
              <a:t>. ( </a:t>
            </a:r>
            <a:r>
              <a:rPr lang="el-GR" sz="1600" i="1" dirty="0"/>
              <a:t>χάραζε στους βράχους επιγραφές που, όταν κατόπι, την επόμενη μέρα, ήρθαν οι </a:t>
            </a:r>
            <a:r>
              <a:rPr lang="el-GR" sz="1600" i="1" dirty="0" err="1"/>
              <a:t>Ίωνες</a:t>
            </a:r>
            <a:r>
              <a:rPr lang="el-GR" sz="1600" i="1" dirty="0"/>
              <a:t> στο Αρτεμίσιο, τις διάβασαν. Κι οι επιγραφές έλεγαν τα εξής: «Άνδρες </a:t>
            </a:r>
            <a:r>
              <a:rPr lang="el-GR" sz="1600" i="1" dirty="0" err="1"/>
              <a:t>Ίωνες</a:t>
            </a:r>
            <a:r>
              <a:rPr lang="el-GR" sz="1600" i="1" dirty="0"/>
              <a:t>, η πράξη σας δεν είναι δίκαιη, να εκστρατεύετε εναντίον των πατέρων σας και να ρίχνετε σε σκλαβιά την Ελλάδα</a:t>
            </a:r>
            <a:r>
              <a:rPr lang="el-GR" sz="1600" dirty="0"/>
              <a:t>. )</a:t>
            </a:r>
          </a:p>
          <a:p>
            <a:pPr algn="just"/>
            <a:endParaRPr lang="el-GR" sz="1600" dirty="0"/>
          </a:p>
          <a:p>
            <a:pPr algn="just"/>
            <a:r>
              <a:rPr lang="el-GR" sz="1600" dirty="0"/>
              <a:t>[4.142.1] </a:t>
            </a:r>
            <a:r>
              <a:rPr lang="el-GR" sz="1600" dirty="0" err="1"/>
              <a:t>καὶ</a:t>
            </a:r>
            <a:r>
              <a:rPr lang="el-GR" sz="1600" dirty="0"/>
              <a:t> </a:t>
            </a:r>
            <a:r>
              <a:rPr lang="el-GR" sz="1600" dirty="0" err="1"/>
              <a:t>τοῦτο</a:t>
            </a:r>
            <a:r>
              <a:rPr lang="el-GR" sz="1600" dirty="0"/>
              <a:t> </a:t>
            </a:r>
            <a:r>
              <a:rPr lang="el-GR" sz="1600" dirty="0" err="1"/>
              <a:t>μέν</a:t>
            </a:r>
            <a:r>
              <a:rPr lang="el-GR" sz="1600" dirty="0"/>
              <a:t>, </a:t>
            </a:r>
            <a:r>
              <a:rPr lang="el-GR" sz="1600" dirty="0" err="1"/>
              <a:t>ὡς</a:t>
            </a:r>
            <a:r>
              <a:rPr lang="el-GR" sz="1600" dirty="0"/>
              <a:t> </a:t>
            </a:r>
            <a:r>
              <a:rPr lang="el-GR" sz="1600" dirty="0" err="1"/>
              <a:t>ἐόντας</a:t>
            </a:r>
            <a:r>
              <a:rPr lang="el-GR" sz="1600" dirty="0"/>
              <a:t> </a:t>
            </a:r>
            <a:r>
              <a:rPr lang="el-GR" sz="1600" dirty="0" err="1"/>
              <a:t>Ἴωνας</a:t>
            </a:r>
            <a:r>
              <a:rPr lang="el-GR" sz="1600" dirty="0"/>
              <a:t> </a:t>
            </a:r>
            <a:r>
              <a:rPr lang="el-GR" sz="1600" dirty="0" err="1"/>
              <a:t>ἐλευθέρους</a:t>
            </a:r>
            <a:r>
              <a:rPr lang="el-GR" sz="1600" dirty="0"/>
              <a:t>, κακίστους τε </a:t>
            </a:r>
            <a:r>
              <a:rPr lang="el-GR" sz="1600" dirty="0" err="1"/>
              <a:t>καὶ</a:t>
            </a:r>
            <a:r>
              <a:rPr lang="el-GR" sz="1600" dirty="0"/>
              <a:t> </a:t>
            </a:r>
            <a:r>
              <a:rPr lang="el-GR" sz="1600" dirty="0" err="1"/>
              <a:t>ἀνανδροτάτους</a:t>
            </a:r>
            <a:r>
              <a:rPr lang="el-GR" sz="1600" dirty="0"/>
              <a:t> </a:t>
            </a:r>
            <a:r>
              <a:rPr lang="el-GR" sz="1600" dirty="0" err="1"/>
              <a:t>κρίνουσι</a:t>
            </a:r>
            <a:r>
              <a:rPr lang="el-GR" sz="1600" dirty="0"/>
              <a:t> </a:t>
            </a:r>
            <a:r>
              <a:rPr lang="el-GR" sz="1600" dirty="0" err="1"/>
              <a:t>εἶναι</a:t>
            </a:r>
            <a:r>
              <a:rPr lang="el-GR" sz="1600" dirty="0"/>
              <a:t> </a:t>
            </a:r>
            <a:r>
              <a:rPr lang="el-GR" sz="1600" dirty="0" err="1"/>
              <a:t>ἁπάντων</a:t>
            </a:r>
            <a:r>
              <a:rPr lang="el-GR" sz="1600" dirty="0"/>
              <a:t> </a:t>
            </a:r>
            <a:r>
              <a:rPr lang="el-GR" sz="1600" dirty="0" err="1"/>
              <a:t>ἀνθρώπων</a:t>
            </a:r>
            <a:r>
              <a:rPr lang="el-GR" sz="1600" dirty="0"/>
              <a:t>, </a:t>
            </a:r>
            <a:r>
              <a:rPr lang="el-GR" sz="1600" dirty="0" err="1"/>
              <a:t>τοῦτο</a:t>
            </a:r>
            <a:r>
              <a:rPr lang="el-GR" sz="1600" dirty="0"/>
              <a:t> </a:t>
            </a:r>
            <a:r>
              <a:rPr lang="el-GR" sz="1600" dirty="0" err="1"/>
              <a:t>δέ</a:t>
            </a:r>
            <a:r>
              <a:rPr lang="el-GR" sz="1600" dirty="0"/>
              <a:t>, </a:t>
            </a:r>
            <a:r>
              <a:rPr lang="el-GR" sz="1600" dirty="0" err="1"/>
              <a:t>ὡς</a:t>
            </a:r>
            <a:r>
              <a:rPr lang="el-GR" sz="1600" dirty="0"/>
              <a:t> δούλων </a:t>
            </a:r>
            <a:r>
              <a:rPr lang="el-GR" sz="1600" dirty="0" err="1"/>
              <a:t>Ἰώνων</a:t>
            </a:r>
            <a:r>
              <a:rPr lang="el-GR" sz="1600" dirty="0"/>
              <a:t> </a:t>
            </a:r>
            <a:r>
              <a:rPr lang="el-GR" sz="1600" dirty="0" err="1"/>
              <a:t>τὸν</a:t>
            </a:r>
            <a:r>
              <a:rPr lang="el-GR" sz="1600" dirty="0"/>
              <a:t> </a:t>
            </a:r>
            <a:r>
              <a:rPr lang="el-GR" sz="1600" dirty="0" err="1"/>
              <a:t>λόγον</a:t>
            </a:r>
            <a:r>
              <a:rPr lang="el-GR" sz="1600" dirty="0"/>
              <a:t> </a:t>
            </a:r>
            <a:r>
              <a:rPr lang="el-GR" sz="1600" dirty="0" err="1"/>
              <a:t>ποιεύμενοι</a:t>
            </a:r>
            <a:r>
              <a:rPr lang="el-GR" sz="1600" dirty="0"/>
              <a:t>, </a:t>
            </a:r>
            <a:r>
              <a:rPr lang="el-GR" sz="1600" dirty="0" err="1"/>
              <a:t>ἀνδράποδα</a:t>
            </a:r>
            <a:r>
              <a:rPr lang="el-GR" sz="1600" dirty="0"/>
              <a:t> </a:t>
            </a:r>
            <a:r>
              <a:rPr lang="el-GR" sz="1600" dirty="0" err="1"/>
              <a:t>φιλοδέσποτά</a:t>
            </a:r>
            <a:r>
              <a:rPr lang="el-GR" sz="1600" dirty="0"/>
              <a:t> </a:t>
            </a:r>
            <a:r>
              <a:rPr lang="el-GR" sz="1600" dirty="0" err="1"/>
              <a:t>φασι</a:t>
            </a:r>
            <a:r>
              <a:rPr lang="el-GR" sz="1600" dirty="0"/>
              <a:t> </a:t>
            </a:r>
            <a:r>
              <a:rPr lang="el-GR" sz="1600" dirty="0" err="1"/>
              <a:t>εἶναι</a:t>
            </a:r>
            <a:r>
              <a:rPr lang="el-GR" sz="1600" dirty="0"/>
              <a:t> </a:t>
            </a:r>
            <a:r>
              <a:rPr lang="el-GR" sz="1600" dirty="0" err="1"/>
              <a:t>καὶ</a:t>
            </a:r>
            <a:r>
              <a:rPr lang="el-GR" sz="1600" dirty="0"/>
              <a:t> </a:t>
            </a:r>
            <a:r>
              <a:rPr lang="el-GR" sz="1600" dirty="0" err="1"/>
              <a:t>ἄδρηστα</a:t>
            </a:r>
            <a:r>
              <a:rPr lang="el-GR" sz="1600" dirty="0"/>
              <a:t> μάλιστα. </a:t>
            </a:r>
            <a:r>
              <a:rPr lang="el-GR" sz="1600" dirty="0" err="1"/>
              <a:t>ταῦτα</a:t>
            </a:r>
            <a:r>
              <a:rPr lang="el-GR" sz="1600" dirty="0"/>
              <a:t> </a:t>
            </a:r>
            <a:r>
              <a:rPr lang="el-GR" sz="1600" dirty="0" err="1"/>
              <a:t>μὲν</a:t>
            </a:r>
            <a:r>
              <a:rPr lang="el-GR" sz="1600" dirty="0"/>
              <a:t> </a:t>
            </a:r>
            <a:r>
              <a:rPr lang="el-GR" sz="1600" dirty="0" err="1"/>
              <a:t>δὴ</a:t>
            </a:r>
            <a:r>
              <a:rPr lang="el-GR" sz="1600" dirty="0"/>
              <a:t> </a:t>
            </a:r>
            <a:r>
              <a:rPr lang="el-GR" sz="1600" dirty="0" err="1"/>
              <a:t>Σκύθῃσι</a:t>
            </a:r>
            <a:r>
              <a:rPr lang="el-GR" sz="1600" dirty="0"/>
              <a:t> </a:t>
            </a:r>
            <a:r>
              <a:rPr lang="el-GR" sz="1600" dirty="0" err="1"/>
              <a:t>ἐς</a:t>
            </a:r>
            <a:r>
              <a:rPr lang="el-GR" sz="1600" dirty="0"/>
              <a:t> </a:t>
            </a:r>
            <a:r>
              <a:rPr lang="el-GR" sz="1600" dirty="0" err="1"/>
              <a:t>Ἴωνας</a:t>
            </a:r>
            <a:r>
              <a:rPr lang="el-GR" sz="1600" dirty="0"/>
              <a:t> </a:t>
            </a:r>
            <a:r>
              <a:rPr lang="el-GR" sz="1600" dirty="0" err="1"/>
              <a:t>ἀπέρριπται</a:t>
            </a:r>
            <a:r>
              <a:rPr lang="el-GR" sz="1600" dirty="0"/>
              <a:t>. ( </a:t>
            </a:r>
            <a:r>
              <a:rPr lang="el-GR" sz="1600" i="1" dirty="0"/>
              <a:t>Και για τους </a:t>
            </a:r>
            <a:r>
              <a:rPr lang="el-GR" sz="1600" i="1" dirty="0" err="1"/>
              <a:t>Ίωνες</a:t>
            </a:r>
            <a:r>
              <a:rPr lang="el-GR" sz="1600" i="1" dirty="0"/>
              <a:t> έκαναν διπλή κρίση: αν τους κατατάξει κανείς στους ελεύθερους, είναι οι πιο δειλοί κι οι πιο άναντροι του κόσμου, κι αν τους κατατάξει στους δούλους, δε βρίσκονται στον κόσμο ανδράποδα που να φιλούν έτσι τα πόδια του αφέντη τους και πιο ανίκανα ν᾽ </a:t>
            </a:r>
            <a:r>
              <a:rPr lang="el-GR" sz="1600" i="1" dirty="0" err="1"/>
              <a:t>αποδράσουν</a:t>
            </a:r>
            <a:r>
              <a:rPr lang="el-GR" sz="1600" i="1" dirty="0"/>
              <a:t>. </a:t>
            </a:r>
            <a:r>
              <a:rPr lang="el-GR" sz="1600" i="1" u="sng" dirty="0"/>
              <a:t>Αυτά σέρνουν στους </a:t>
            </a:r>
            <a:r>
              <a:rPr lang="el-GR" sz="1600" i="1" u="sng" dirty="0" err="1"/>
              <a:t>Ίωνες</a:t>
            </a:r>
            <a:r>
              <a:rPr lang="el-GR" sz="1600" i="1" u="sng" dirty="0"/>
              <a:t> οι </a:t>
            </a:r>
            <a:r>
              <a:rPr lang="el-GR" sz="1600" i="1" u="sng" dirty="0" err="1"/>
              <a:t>Σκύθες</a:t>
            </a:r>
            <a:r>
              <a:rPr lang="el-GR" sz="1600" i="1" dirty="0"/>
              <a:t>.</a:t>
            </a:r>
            <a:r>
              <a:rPr lang="el-GR" sz="1600" dirty="0"/>
              <a:t>)</a:t>
            </a:r>
          </a:p>
        </p:txBody>
      </p:sp>
    </p:spTree>
    <p:extLst>
      <p:ext uri="{BB962C8B-B14F-4D97-AF65-F5344CB8AC3E}">
        <p14:creationId xmlns:p14="http://schemas.microsoft.com/office/powerpoint/2010/main" val="1082852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471CBA-A10E-C765-ACC7-9E55B8542AE9}"/>
              </a:ext>
            </a:extLst>
          </p:cNvPr>
          <p:cNvSpPr txBox="1"/>
          <p:nvPr/>
        </p:nvSpPr>
        <p:spPr>
          <a:xfrm>
            <a:off x="0" y="916033"/>
            <a:ext cx="12192000" cy="6494085"/>
          </a:xfrm>
          <a:prstGeom prst="rect">
            <a:avLst/>
          </a:prstGeom>
          <a:noFill/>
        </p:spPr>
        <p:txBody>
          <a:bodyPr wrap="square">
            <a:spAutoFit/>
          </a:bodyPr>
          <a:lstStyle/>
          <a:p>
            <a:pPr algn="just"/>
            <a:endParaRPr lang="el-GR" sz="1600" dirty="0"/>
          </a:p>
          <a:p>
            <a:pPr algn="just"/>
            <a:endParaRPr lang="el-GR" sz="1600" dirty="0"/>
          </a:p>
          <a:p>
            <a:pPr algn="just"/>
            <a:r>
              <a:rPr lang="el-GR" sz="1600" dirty="0"/>
              <a:t>Θουκυδίδης → Ο πρέσβης των Αθηναίων, Εύφημος, όταν μεταβαίνει στις Συρακούσες κατηγορεί τους </a:t>
            </a:r>
            <a:r>
              <a:rPr lang="el-GR" sz="1600" dirty="0" err="1"/>
              <a:t>Ίωνες</a:t>
            </a:r>
            <a:r>
              <a:rPr lang="el-GR" sz="1600" dirty="0"/>
              <a:t> για υποταγή στους Πέρσες και προδοσία εναντίον της μητρόπολης, Αθήνας.</a:t>
            </a:r>
          </a:p>
          <a:p>
            <a:pPr algn="just"/>
            <a:endParaRPr lang="el-GR" sz="1600" dirty="0"/>
          </a:p>
          <a:p>
            <a:pPr algn="just"/>
            <a:r>
              <a:rPr lang="el-GR" sz="1600" dirty="0"/>
              <a:t>[6.82.3] </a:t>
            </a:r>
            <a:r>
              <a:rPr lang="el-GR" sz="1600" dirty="0" err="1"/>
              <a:t>αὐτοὶ</a:t>
            </a:r>
            <a:r>
              <a:rPr lang="el-GR" sz="1600" dirty="0"/>
              <a:t> </a:t>
            </a:r>
            <a:r>
              <a:rPr lang="el-GR" sz="1600" dirty="0" err="1"/>
              <a:t>δὲ</a:t>
            </a:r>
            <a:r>
              <a:rPr lang="el-GR" sz="1600" dirty="0"/>
              <a:t> </a:t>
            </a:r>
            <a:r>
              <a:rPr lang="el-GR" sz="1600" dirty="0" err="1"/>
              <a:t>τῶν</a:t>
            </a:r>
            <a:r>
              <a:rPr lang="el-GR" sz="1600" dirty="0"/>
              <a:t> </a:t>
            </a:r>
            <a:r>
              <a:rPr lang="el-GR" sz="1600" dirty="0" err="1"/>
              <a:t>ὑπὸ</a:t>
            </a:r>
            <a:r>
              <a:rPr lang="el-GR" sz="1600" dirty="0"/>
              <a:t> </a:t>
            </a:r>
            <a:r>
              <a:rPr lang="el-GR" sz="1600" dirty="0" err="1"/>
              <a:t>βασιλεῖ</a:t>
            </a:r>
            <a:r>
              <a:rPr lang="el-GR" sz="1600" dirty="0"/>
              <a:t> πρότερον </a:t>
            </a:r>
            <a:r>
              <a:rPr lang="el-GR" sz="1600" dirty="0" err="1"/>
              <a:t>ὄντων</a:t>
            </a:r>
            <a:r>
              <a:rPr lang="el-GR" sz="1600" dirty="0"/>
              <a:t> </a:t>
            </a:r>
            <a:r>
              <a:rPr lang="el-GR" sz="1600" dirty="0" err="1"/>
              <a:t>ἡγεμόνες</a:t>
            </a:r>
            <a:r>
              <a:rPr lang="el-GR" sz="1600" dirty="0"/>
              <a:t> </a:t>
            </a:r>
            <a:r>
              <a:rPr lang="el-GR" sz="1600" dirty="0" err="1"/>
              <a:t>καταστάντες</a:t>
            </a:r>
            <a:r>
              <a:rPr lang="el-GR" sz="1600" dirty="0"/>
              <a:t> </a:t>
            </a:r>
            <a:r>
              <a:rPr lang="el-GR" sz="1600" dirty="0" err="1"/>
              <a:t>οἰκοῦμεν</a:t>
            </a:r>
            <a:r>
              <a:rPr lang="el-GR" sz="1600" dirty="0"/>
              <a:t>, </a:t>
            </a:r>
            <a:r>
              <a:rPr lang="el-GR" sz="1600" dirty="0" err="1"/>
              <a:t>νομίσαντες</a:t>
            </a:r>
            <a:r>
              <a:rPr lang="el-GR" sz="1600" dirty="0"/>
              <a:t> </a:t>
            </a:r>
            <a:r>
              <a:rPr lang="el-GR" sz="1600" dirty="0" err="1"/>
              <a:t>ἥκιστ</a:t>
            </a:r>
            <a:r>
              <a:rPr lang="el-GR" sz="1600" dirty="0"/>
              <a:t>᾽ </a:t>
            </a:r>
            <a:r>
              <a:rPr lang="el-GR" sz="1600" dirty="0" err="1"/>
              <a:t>ἂν</a:t>
            </a:r>
            <a:r>
              <a:rPr lang="el-GR" sz="1600" dirty="0"/>
              <a:t> </a:t>
            </a:r>
            <a:r>
              <a:rPr lang="el-GR" sz="1600" dirty="0" err="1"/>
              <a:t>ὑπὸ</a:t>
            </a:r>
            <a:r>
              <a:rPr lang="el-GR" sz="1600" dirty="0"/>
              <a:t> </a:t>
            </a:r>
            <a:r>
              <a:rPr lang="el-GR" sz="1600" dirty="0" err="1"/>
              <a:t>Πελοποννησίοις</a:t>
            </a:r>
            <a:r>
              <a:rPr lang="el-GR" sz="1600" dirty="0"/>
              <a:t> </a:t>
            </a:r>
            <a:r>
              <a:rPr lang="el-GR" sz="1600" dirty="0" err="1"/>
              <a:t>οὕτως</a:t>
            </a:r>
            <a:r>
              <a:rPr lang="el-GR" sz="1600" dirty="0"/>
              <a:t> </a:t>
            </a:r>
            <a:r>
              <a:rPr lang="el-GR" sz="1600" dirty="0" err="1"/>
              <a:t>εἶναι</a:t>
            </a:r>
            <a:r>
              <a:rPr lang="el-GR" sz="1600" dirty="0"/>
              <a:t>, δύναμιν </a:t>
            </a:r>
            <a:r>
              <a:rPr lang="el-GR" sz="1600" dirty="0" err="1"/>
              <a:t>ἔχοντες</a:t>
            </a:r>
            <a:r>
              <a:rPr lang="el-GR" sz="1600" dirty="0"/>
              <a:t> ᾗ </a:t>
            </a:r>
            <a:r>
              <a:rPr lang="el-GR" sz="1600" dirty="0" err="1"/>
              <a:t>ἀμυνούμεθα</a:t>
            </a:r>
            <a:r>
              <a:rPr lang="el-GR" sz="1600" dirty="0"/>
              <a:t>, </a:t>
            </a:r>
            <a:r>
              <a:rPr lang="el-GR" sz="1600" dirty="0" err="1"/>
              <a:t>καὶ</a:t>
            </a:r>
            <a:r>
              <a:rPr lang="el-GR" sz="1600" dirty="0"/>
              <a:t> </a:t>
            </a:r>
            <a:r>
              <a:rPr lang="el-GR" sz="1600" dirty="0" err="1"/>
              <a:t>ἐς</a:t>
            </a:r>
            <a:r>
              <a:rPr lang="el-GR" sz="1600" dirty="0"/>
              <a:t> </a:t>
            </a:r>
            <a:r>
              <a:rPr lang="el-GR" sz="1600" dirty="0" err="1"/>
              <a:t>τὸ</a:t>
            </a:r>
            <a:r>
              <a:rPr lang="el-GR" sz="1600" dirty="0"/>
              <a:t> </a:t>
            </a:r>
            <a:r>
              <a:rPr lang="el-GR" sz="1600" dirty="0" err="1"/>
              <a:t>ἀκριβὲς</a:t>
            </a:r>
            <a:r>
              <a:rPr lang="el-GR" sz="1600" dirty="0"/>
              <a:t> </a:t>
            </a:r>
            <a:r>
              <a:rPr lang="el-GR" sz="1600" dirty="0" err="1"/>
              <a:t>εἰπεῖν</a:t>
            </a:r>
            <a:r>
              <a:rPr lang="el-GR" sz="1600" dirty="0"/>
              <a:t> </a:t>
            </a:r>
            <a:r>
              <a:rPr lang="el-GR" sz="1600" dirty="0" err="1"/>
              <a:t>οὐδὲ</a:t>
            </a:r>
            <a:r>
              <a:rPr lang="el-GR" sz="1600" dirty="0"/>
              <a:t> </a:t>
            </a:r>
            <a:r>
              <a:rPr lang="el-GR" sz="1600" dirty="0" err="1"/>
              <a:t>ἀδίκως</a:t>
            </a:r>
            <a:r>
              <a:rPr lang="el-GR" sz="1600" dirty="0"/>
              <a:t> </a:t>
            </a:r>
            <a:r>
              <a:rPr lang="el-GR" sz="1600" dirty="0" err="1"/>
              <a:t>καταστρεψάμενοι</a:t>
            </a:r>
            <a:r>
              <a:rPr lang="el-GR" sz="1600" dirty="0"/>
              <a:t> τούς τε </a:t>
            </a:r>
            <a:r>
              <a:rPr lang="el-GR" sz="1600" dirty="0" err="1"/>
              <a:t>Ἴωνας</a:t>
            </a:r>
            <a:r>
              <a:rPr lang="el-GR" sz="1600" dirty="0"/>
              <a:t> </a:t>
            </a:r>
            <a:r>
              <a:rPr lang="el-GR" sz="1600" dirty="0" err="1"/>
              <a:t>καὶ</a:t>
            </a:r>
            <a:r>
              <a:rPr lang="el-GR" sz="1600" dirty="0"/>
              <a:t> </a:t>
            </a:r>
            <a:r>
              <a:rPr lang="el-GR" sz="1600" dirty="0" err="1"/>
              <a:t>νησιώτας</a:t>
            </a:r>
            <a:r>
              <a:rPr lang="el-GR" sz="1600" dirty="0"/>
              <a:t>, </a:t>
            </a:r>
            <a:r>
              <a:rPr lang="el-GR" sz="1600" dirty="0" err="1"/>
              <a:t>οὓς</a:t>
            </a:r>
            <a:r>
              <a:rPr lang="el-GR" sz="1600" dirty="0"/>
              <a:t> </a:t>
            </a:r>
            <a:r>
              <a:rPr lang="el-GR" sz="1600" dirty="0" err="1"/>
              <a:t>ξυγγενεῖς</a:t>
            </a:r>
            <a:r>
              <a:rPr lang="el-GR" sz="1600" dirty="0"/>
              <a:t> </a:t>
            </a:r>
            <a:r>
              <a:rPr lang="el-GR" sz="1600" dirty="0" err="1"/>
              <a:t>φασὶν</a:t>
            </a:r>
            <a:r>
              <a:rPr lang="el-GR" sz="1600" dirty="0"/>
              <a:t> </a:t>
            </a:r>
            <a:r>
              <a:rPr lang="el-GR" sz="1600" dirty="0" err="1"/>
              <a:t>ὄντας</a:t>
            </a:r>
            <a:r>
              <a:rPr lang="el-GR" sz="1600" dirty="0"/>
              <a:t> </a:t>
            </a:r>
            <a:r>
              <a:rPr lang="el-GR" sz="1600" dirty="0" err="1"/>
              <a:t>ἡμᾶς</a:t>
            </a:r>
            <a:r>
              <a:rPr lang="el-GR" sz="1600" dirty="0"/>
              <a:t> </a:t>
            </a:r>
            <a:r>
              <a:rPr lang="el-GR" sz="1600" dirty="0" err="1"/>
              <a:t>Συρακόσιοι</a:t>
            </a:r>
            <a:r>
              <a:rPr lang="el-GR" sz="1600" dirty="0"/>
              <a:t> </a:t>
            </a:r>
            <a:r>
              <a:rPr lang="el-GR" sz="1600" dirty="0" err="1"/>
              <a:t>δεδουλῶσθαι</a:t>
            </a:r>
            <a:r>
              <a:rPr lang="el-GR" sz="1600" dirty="0"/>
              <a:t>. [6.82.4] </a:t>
            </a:r>
            <a:r>
              <a:rPr lang="el-GR" sz="1600" dirty="0" err="1"/>
              <a:t>ἦλθον</a:t>
            </a:r>
            <a:r>
              <a:rPr lang="el-GR" sz="1600" dirty="0"/>
              <a:t> </a:t>
            </a:r>
            <a:r>
              <a:rPr lang="el-GR" sz="1600" dirty="0" err="1"/>
              <a:t>γὰρ</a:t>
            </a:r>
            <a:r>
              <a:rPr lang="el-GR" sz="1600" dirty="0"/>
              <a:t> </a:t>
            </a:r>
            <a:r>
              <a:rPr lang="el-GR" sz="1600" dirty="0" err="1"/>
              <a:t>ἐπὶ</a:t>
            </a:r>
            <a:r>
              <a:rPr lang="el-GR" sz="1600" dirty="0"/>
              <a:t> </a:t>
            </a:r>
            <a:r>
              <a:rPr lang="el-GR" sz="1600" dirty="0" err="1"/>
              <a:t>τὴν</a:t>
            </a:r>
            <a:r>
              <a:rPr lang="el-GR" sz="1600" dirty="0"/>
              <a:t> </a:t>
            </a:r>
            <a:r>
              <a:rPr lang="el-GR" sz="1600" dirty="0" err="1"/>
              <a:t>μητρόπολιν</a:t>
            </a:r>
            <a:r>
              <a:rPr lang="el-GR" sz="1600" dirty="0"/>
              <a:t> </a:t>
            </a:r>
            <a:r>
              <a:rPr lang="el-GR" sz="1600" dirty="0" err="1"/>
              <a:t>ἐφ</a:t>
            </a:r>
            <a:r>
              <a:rPr lang="el-GR" sz="1600" dirty="0"/>
              <a:t>᾽ </a:t>
            </a:r>
            <a:r>
              <a:rPr lang="el-GR" sz="1600" dirty="0" err="1"/>
              <a:t>ἡμᾶς</a:t>
            </a:r>
            <a:r>
              <a:rPr lang="el-GR" sz="1600" dirty="0"/>
              <a:t> </a:t>
            </a:r>
            <a:r>
              <a:rPr lang="el-GR" sz="1600" dirty="0" err="1"/>
              <a:t>μετὰ</a:t>
            </a:r>
            <a:r>
              <a:rPr lang="el-GR" sz="1600" dirty="0"/>
              <a:t> </a:t>
            </a:r>
            <a:r>
              <a:rPr lang="el-GR" sz="1600" dirty="0" err="1"/>
              <a:t>τοῦ</a:t>
            </a:r>
            <a:r>
              <a:rPr lang="el-GR" sz="1600" dirty="0"/>
              <a:t> </a:t>
            </a:r>
            <a:r>
              <a:rPr lang="el-GR" sz="1600" dirty="0" err="1"/>
              <a:t>Μήδου</a:t>
            </a:r>
            <a:r>
              <a:rPr lang="el-GR" sz="1600" dirty="0"/>
              <a:t> </a:t>
            </a:r>
            <a:r>
              <a:rPr lang="el-GR" sz="1600" dirty="0" err="1"/>
              <a:t>καὶ</a:t>
            </a:r>
            <a:r>
              <a:rPr lang="el-GR" sz="1600" dirty="0"/>
              <a:t> </a:t>
            </a:r>
            <a:r>
              <a:rPr lang="el-GR" sz="1600" dirty="0" err="1"/>
              <a:t>οὐκ</a:t>
            </a:r>
            <a:r>
              <a:rPr lang="el-GR" sz="1600" dirty="0"/>
              <a:t> </a:t>
            </a:r>
            <a:r>
              <a:rPr lang="el-GR" sz="1600" dirty="0" err="1"/>
              <a:t>ἐτόλμησαν</a:t>
            </a:r>
            <a:r>
              <a:rPr lang="el-GR" sz="1600" dirty="0"/>
              <a:t> </a:t>
            </a:r>
            <a:r>
              <a:rPr lang="el-GR" sz="1600" dirty="0" err="1"/>
              <a:t>ἀποστάντες</a:t>
            </a:r>
            <a:r>
              <a:rPr lang="el-GR" sz="1600" dirty="0"/>
              <a:t> </a:t>
            </a:r>
            <a:r>
              <a:rPr lang="el-GR" sz="1600" dirty="0" err="1"/>
              <a:t>τὰ</a:t>
            </a:r>
            <a:r>
              <a:rPr lang="el-GR" sz="1600" dirty="0"/>
              <a:t> </a:t>
            </a:r>
            <a:r>
              <a:rPr lang="el-GR" sz="1600" dirty="0" err="1"/>
              <a:t>οἰκεῖα</a:t>
            </a:r>
            <a:r>
              <a:rPr lang="el-GR" sz="1600" dirty="0"/>
              <a:t> </a:t>
            </a:r>
            <a:r>
              <a:rPr lang="el-GR" sz="1600" dirty="0" err="1"/>
              <a:t>φθεῖραι</a:t>
            </a:r>
            <a:r>
              <a:rPr lang="el-GR" sz="1600" dirty="0"/>
              <a:t>, </a:t>
            </a:r>
            <a:r>
              <a:rPr lang="el-GR" sz="1600" dirty="0" err="1"/>
              <a:t>ὥσπερ</a:t>
            </a:r>
            <a:r>
              <a:rPr lang="el-GR" sz="1600" dirty="0"/>
              <a:t> </a:t>
            </a:r>
            <a:r>
              <a:rPr lang="el-GR" sz="1600" dirty="0" err="1"/>
              <a:t>ἡμεῖς</a:t>
            </a:r>
            <a:r>
              <a:rPr lang="el-GR" sz="1600" dirty="0"/>
              <a:t> </a:t>
            </a:r>
            <a:r>
              <a:rPr lang="el-GR" sz="1600" dirty="0" err="1"/>
              <a:t>ἐκλιπόντες</a:t>
            </a:r>
            <a:r>
              <a:rPr lang="el-GR" sz="1600" dirty="0"/>
              <a:t> </a:t>
            </a:r>
            <a:r>
              <a:rPr lang="el-GR" sz="1600" dirty="0" err="1"/>
              <a:t>τὴν</a:t>
            </a:r>
            <a:r>
              <a:rPr lang="el-GR" sz="1600" dirty="0"/>
              <a:t> πόλιν, </a:t>
            </a:r>
            <a:r>
              <a:rPr lang="el-GR" sz="1600" dirty="0" err="1"/>
              <a:t>δουλείαν</a:t>
            </a:r>
            <a:r>
              <a:rPr lang="el-GR" sz="1600" dirty="0"/>
              <a:t> </a:t>
            </a:r>
            <a:r>
              <a:rPr lang="el-GR" sz="1600" dirty="0" err="1"/>
              <a:t>δὲ</a:t>
            </a:r>
            <a:r>
              <a:rPr lang="el-GR" sz="1600" dirty="0"/>
              <a:t> </a:t>
            </a:r>
            <a:r>
              <a:rPr lang="el-GR" sz="1600" dirty="0" err="1"/>
              <a:t>αὐτοί</a:t>
            </a:r>
            <a:r>
              <a:rPr lang="el-GR" sz="1600" dirty="0"/>
              <a:t> τε </a:t>
            </a:r>
            <a:r>
              <a:rPr lang="el-GR" sz="1600" dirty="0" err="1"/>
              <a:t>ἐβούλοντο</a:t>
            </a:r>
            <a:r>
              <a:rPr lang="el-GR" sz="1600" dirty="0"/>
              <a:t> </a:t>
            </a:r>
            <a:r>
              <a:rPr lang="el-GR" sz="1600" dirty="0" err="1"/>
              <a:t>καὶ</a:t>
            </a:r>
            <a:r>
              <a:rPr lang="el-GR" sz="1600" dirty="0"/>
              <a:t> </a:t>
            </a:r>
            <a:r>
              <a:rPr lang="el-GR" sz="1600" dirty="0" err="1"/>
              <a:t>ἡμῖν</a:t>
            </a:r>
            <a:r>
              <a:rPr lang="el-GR" sz="1600" dirty="0"/>
              <a:t> </a:t>
            </a:r>
            <a:r>
              <a:rPr lang="el-GR" sz="1600" dirty="0" err="1"/>
              <a:t>τὸ</a:t>
            </a:r>
            <a:r>
              <a:rPr lang="el-GR" sz="1600" dirty="0"/>
              <a:t> </a:t>
            </a:r>
            <a:r>
              <a:rPr lang="el-GR" sz="1600" dirty="0" err="1"/>
              <a:t>αὐτὸ</a:t>
            </a:r>
            <a:r>
              <a:rPr lang="el-GR" sz="1600" dirty="0"/>
              <a:t> </a:t>
            </a:r>
            <a:r>
              <a:rPr lang="el-GR" sz="1600" dirty="0" err="1"/>
              <a:t>ἐπενεγκεῖν</a:t>
            </a:r>
            <a:r>
              <a:rPr lang="el-GR" sz="1600" dirty="0"/>
              <a:t>. [6.83.1] </a:t>
            </a:r>
            <a:r>
              <a:rPr lang="el-GR" sz="1600" dirty="0" err="1"/>
              <a:t>ἀνθ</a:t>
            </a:r>
            <a:r>
              <a:rPr lang="el-GR" sz="1600" dirty="0"/>
              <a:t>᾽ </a:t>
            </a:r>
            <a:r>
              <a:rPr lang="el-GR" sz="1600" dirty="0" err="1"/>
              <a:t>ὧν</a:t>
            </a:r>
            <a:r>
              <a:rPr lang="el-GR" sz="1600" dirty="0"/>
              <a:t> </a:t>
            </a:r>
            <a:r>
              <a:rPr lang="el-GR" sz="1600" dirty="0" err="1"/>
              <a:t>ἄξιοί</a:t>
            </a:r>
            <a:r>
              <a:rPr lang="el-GR" sz="1600" dirty="0"/>
              <a:t> τε </a:t>
            </a:r>
            <a:r>
              <a:rPr lang="el-GR" sz="1600" dirty="0" err="1"/>
              <a:t>ὄντες</a:t>
            </a:r>
            <a:r>
              <a:rPr lang="el-GR" sz="1600" dirty="0"/>
              <a:t> </a:t>
            </a:r>
            <a:r>
              <a:rPr lang="el-GR" sz="1600" dirty="0" err="1"/>
              <a:t>ἅμα</a:t>
            </a:r>
            <a:r>
              <a:rPr lang="el-GR" sz="1600" dirty="0"/>
              <a:t> </a:t>
            </a:r>
            <a:r>
              <a:rPr lang="el-GR" sz="1600" dirty="0" err="1"/>
              <a:t>ἄρχομεν</a:t>
            </a:r>
            <a:r>
              <a:rPr lang="el-GR" sz="1600" dirty="0"/>
              <a:t>, </a:t>
            </a:r>
            <a:r>
              <a:rPr lang="el-GR" sz="1600" dirty="0" err="1"/>
              <a:t>ὅτι</a:t>
            </a:r>
            <a:r>
              <a:rPr lang="el-GR" sz="1600" dirty="0"/>
              <a:t> τε </a:t>
            </a:r>
            <a:r>
              <a:rPr lang="el-GR" sz="1600" dirty="0" err="1"/>
              <a:t>ναυτικὸν</a:t>
            </a:r>
            <a:r>
              <a:rPr lang="el-GR" sz="1600" dirty="0"/>
              <a:t> </a:t>
            </a:r>
            <a:r>
              <a:rPr lang="el-GR" sz="1600" dirty="0" err="1"/>
              <a:t>πλεῖστόν</a:t>
            </a:r>
            <a:r>
              <a:rPr lang="el-GR" sz="1600" dirty="0"/>
              <a:t> τε </a:t>
            </a:r>
            <a:r>
              <a:rPr lang="el-GR" sz="1600" dirty="0" err="1"/>
              <a:t>καὶ</a:t>
            </a:r>
            <a:r>
              <a:rPr lang="el-GR" sz="1600" dirty="0"/>
              <a:t> </a:t>
            </a:r>
            <a:r>
              <a:rPr lang="el-GR" sz="1600" dirty="0" err="1"/>
              <a:t>προθυμίαν</a:t>
            </a:r>
            <a:r>
              <a:rPr lang="el-GR" sz="1600" dirty="0"/>
              <a:t> </a:t>
            </a:r>
            <a:r>
              <a:rPr lang="el-GR" sz="1600" dirty="0" err="1"/>
              <a:t>ἀπροφάσιστον</a:t>
            </a:r>
            <a:r>
              <a:rPr lang="el-GR" sz="1600" dirty="0"/>
              <a:t> </a:t>
            </a:r>
            <a:r>
              <a:rPr lang="el-GR" sz="1600" dirty="0" err="1"/>
              <a:t>παρεσχόμεθα</a:t>
            </a:r>
            <a:r>
              <a:rPr lang="el-GR" sz="1600" dirty="0"/>
              <a:t> </a:t>
            </a:r>
            <a:r>
              <a:rPr lang="el-GR" sz="1600" dirty="0" err="1"/>
              <a:t>ἐς</a:t>
            </a:r>
            <a:r>
              <a:rPr lang="el-GR" sz="1600" dirty="0"/>
              <a:t> </a:t>
            </a:r>
            <a:r>
              <a:rPr lang="el-GR" sz="1600" dirty="0" err="1"/>
              <a:t>τοὺς</a:t>
            </a:r>
            <a:r>
              <a:rPr lang="el-GR" sz="1600" dirty="0"/>
              <a:t> </a:t>
            </a:r>
            <a:r>
              <a:rPr lang="el-GR" sz="1600" dirty="0" err="1"/>
              <a:t>Ἕλληνας</a:t>
            </a:r>
            <a:r>
              <a:rPr lang="el-GR" sz="1600" dirty="0"/>
              <a:t>, </a:t>
            </a:r>
            <a:r>
              <a:rPr lang="el-GR" sz="1600" dirty="0" err="1"/>
              <a:t>καὶ</a:t>
            </a:r>
            <a:r>
              <a:rPr lang="el-GR" sz="1600" dirty="0"/>
              <a:t> διότι </a:t>
            </a:r>
            <a:r>
              <a:rPr lang="el-GR" sz="1600" dirty="0" err="1"/>
              <a:t>καὶ</a:t>
            </a:r>
            <a:r>
              <a:rPr lang="el-GR" sz="1600" dirty="0"/>
              <a:t> </a:t>
            </a:r>
            <a:r>
              <a:rPr lang="el-GR" sz="1600" dirty="0" err="1"/>
              <a:t>τῷ</a:t>
            </a:r>
            <a:r>
              <a:rPr lang="el-GR" sz="1600" dirty="0"/>
              <a:t> </a:t>
            </a:r>
            <a:r>
              <a:rPr lang="el-GR" sz="1600" dirty="0" err="1"/>
              <a:t>Μήδῳ</a:t>
            </a:r>
            <a:r>
              <a:rPr lang="el-GR" sz="1600" dirty="0"/>
              <a:t> </a:t>
            </a:r>
            <a:r>
              <a:rPr lang="el-GR" sz="1600" dirty="0" err="1"/>
              <a:t>ἑτοίμως</a:t>
            </a:r>
            <a:r>
              <a:rPr lang="el-GR" sz="1600" dirty="0"/>
              <a:t> </a:t>
            </a:r>
            <a:r>
              <a:rPr lang="el-GR" sz="1600" dirty="0" err="1"/>
              <a:t>τοῦτο</a:t>
            </a:r>
            <a:r>
              <a:rPr lang="el-GR" sz="1600" dirty="0"/>
              <a:t> </a:t>
            </a:r>
            <a:r>
              <a:rPr lang="el-GR" sz="1600" dirty="0" err="1"/>
              <a:t>δρῶντες</a:t>
            </a:r>
            <a:r>
              <a:rPr lang="el-GR" sz="1600" dirty="0"/>
              <a:t> </a:t>
            </a:r>
            <a:r>
              <a:rPr lang="el-GR" sz="1600" dirty="0" err="1"/>
              <a:t>οὗτοι</a:t>
            </a:r>
            <a:r>
              <a:rPr lang="el-GR" sz="1600" dirty="0"/>
              <a:t> </a:t>
            </a:r>
            <a:r>
              <a:rPr lang="el-GR" sz="1600" dirty="0" err="1"/>
              <a:t>ἡμᾶς</a:t>
            </a:r>
            <a:r>
              <a:rPr lang="el-GR" sz="1600" dirty="0"/>
              <a:t> </a:t>
            </a:r>
            <a:r>
              <a:rPr lang="el-GR" sz="1600" dirty="0" err="1"/>
              <a:t>ἔβλαπτον</a:t>
            </a:r>
            <a:r>
              <a:rPr lang="el-GR" sz="1600" dirty="0"/>
              <a:t>, </a:t>
            </a:r>
            <a:r>
              <a:rPr lang="el-GR" sz="1600" dirty="0" err="1"/>
              <a:t>ἅμα</a:t>
            </a:r>
            <a:r>
              <a:rPr lang="el-GR" sz="1600" dirty="0"/>
              <a:t> </a:t>
            </a:r>
            <a:r>
              <a:rPr lang="el-GR" sz="1600" dirty="0" err="1"/>
              <a:t>δὲ</a:t>
            </a:r>
            <a:r>
              <a:rPr lang="el-GR" sz="1600" dirty="0"/>
              <a:t> </a:t>
            </a:r>
            <a:r>
              <a:rPr lang="el-GR" sz="1600" dirty="0" err="1"/>
              <a:t>τῆς</a:t>
            </a:r>
            <a:r>
              <a:rPr lang="el-GR" sz="1600" dirty="0"/>
              <a:t> </a:t>
            </a:r>
            <a:r>
              <a:rPr lang="el-GR" sz="1600" dirty="0" err="1"/>
              <a:t>πρὸς</a:t>
            </a:r>
            <a:r>
              <a:rPr lang="el-GR" sz="1600" dirty="0"/>
              <a:t> </a:t>
            </a:r>
            <a:r>
              <a:rPr lang="el-GR" sz="1600" dirty="0" err="1"/>
              <a:t>Πελοποννησίους</a:t>
            </a:r>
            <a:r>
              <a:rPr lang="el-GR" sz="1600" dirty="0"/>
              <a:t> </a:t>
            </a:r>
            <a:r>
              <a:rPr lang="el-GR" sz="1600" dirty="0" err="1"/>
              <a:t>ἰσχύος</a:t>
            </a:r>
            <a:r>
              <a:rPr lang="el-GR" sz="1600" dirty="0"/>
              <a:t> </a:t>
            </a:r>
            <a:r>
              <a:rPr lang="el-GR" sz="1600" dirty="0" err="1"/>
              <a:t>ὀρεγόμενοι</a:t>
            </a:r>
            <a:r>
              <a:rPr lang="el-GR" sz="1600" dirty="0"/>
              <a:t> ( Εμείς, τότε, γίναμε αρχηγοί των πρώην υπηκόων του Βασιλέως κι έχομε από τότε την αρχηγία αυτήν, γιατί θεωρούμε ότι έπρεπε να έχομε αρκετή δύναμη για ν᾽ αντισταθούμε στους </a:t>
            </a:r>
            <a:r>
              <a:rPr lang="el-GR" sz="1600" dirty="0" err="1"/>
              <a:t>Πελοποννησίους</a:t>
            </a:r>
            <a:r>
              <a:rPr lang="el-GR" sz="1600" dirty="0"/>
              <a:t>, ώστε να διατρέχομε τον μικρότερο δυνατό κίνδυνο </a:t>
            </a:r>
            <a:r>
              <a:rPr lang="el-GR" sz="1600" dirty="0" err="1"/>
              <a:t>απ</a:t>
            </a:r>
            <a:r>
              <a:rPr lang="el-GR" sz="1600" dirty="0"/>
              <a:t>᾽ αυτούς. Και, για να πούμε την αλήθεια, δεν διαπράξαμε παρανομία υποβάλλοντας στην εξουσία μας τους </a:t>
            </a:r>
            <a:r>
              <a:rPr lang="el-GR" sz="1600" dirty="0" err="1"/>
              <a:t>Ίωνες</a:t>
            </a:r>
            <a:r>
              <a:rPr lang="el-GR" sz="1600" dirty="0"/>
              <a:t> και τους νησιώτες τους οποίους οι Συρακούσιοι μας κατηγορούν ότι υποδουλώσαμε αν και είναι ομόφυλοί μας. [6.82.4] Ακολούθησαν τον </a:t>
            </a:r>
            <a:r>
              <a:rPr lang="el-GR" sz="1600" dirty="0" err="1"/>
              <a:t>Μήδο</a:t>
            </a:r>
            <a:r>
              <a:rPr lang="el-GR" sz="1600" dirty="0"/>
              <a:t> εναντίον μας, εναντίον της μητροπόλεώς του, και δεν είχαν το θάρρος να επαναστατήσουν, θυσιάζοντας τα υπάρχοντά τους σαν και μας που εγκαταλείψαμε την πολιτεία μας. Ήθελαν να είναι δούλοι και να μας οδηγήσουν κι εμάς στην υποδούλωση.</a:t>
            </a:r>
          </a:p>
          <a:p>
            <a:pPr algn="just"/>
            <a:r>
              <a:rPr lang="el-GR" sz="1600" dirty="0"/>
              <a:t>[6.83.1] »</a:t>
            </a:r>
            <a:r>
              <a:rPr lang="el-GR" sz="1600" b="1" dirty="0"/>
              <a:t>Επομένως ασκούμε την ηγεμονία μας γιατί είμαστε άξιοί της</a:t>
            </a:r>
            <a:r>
              <a:rPr lang="el-GR" sz="1600" dirty="0"/>
              <a:t>, τόσο επειδή προσφέραμε στους Έλληνες το μεγαλύτερο ναυτικό και τον πιο απροφάσιστο ζήλο, όσο κι επειδή εκείνοι, βοηθώντας πρόθυμα τον </a:t>
            </a:r>
            <a:r>
              <a:rPr lang="el-GR" sz="1600" dirty="0" err="1"/>
              <a:t>Μήδο</a:t>
            </a:r>
            <a:r>
              <a:rPr lang="el-GR" sz="1600" dirty="0"/>
              <a:t>, μας έβλαπταν πολύ, τέλος επειδή επιθυμούσαμε να είμαστε ισχυροί απέναντι των </a:t>
            </a:r>
            <a:r>
              <a:rPr lang="el-GR" sz="1600" dirty="0" err="1"/>
              <a:t>Πελοποννησίων</a:t>
            </a:r>
            <a:r>
              <a:rPr lang="el-GR" sz="1600" dirty="0"/>
              <a:t>)</a:t>
            </a:r>
          </a:p>
          <a:p>
            <a:pPr algn="just"/>
            <a:endParaRPr lang="el-GR" sz="1600" dirty="0"/>
          </a:p>
          <a:p>
            <a:pPr algn="just"/>
            <a:r>
              <a:rPr lang="el-GR" sz="1600" u="sng" dirty="0"/>
              <a:t>Παραδοχή ηγεμονικής τάσης Αθήνας </a:t>
            </a:r>
            <a:r>
              <a:rPr lang="el-GR" sz="1600" u="sng" dirty="0">
                <a:sym typeface="Wingdings" panose="05000000000000000000" pitchFamily="2" charset="2"/>
              </a:rPr>
              <a:t> θυμηθείτε </a:t>
            </a:r>
            <a:r>
              <a:rPr lang="el-GR" sz="1600" i="1" u="sng" dirty="0" err="1">
                <a:sym typeface="Wingdings" panose="05000000000000000000" pitchFamily="2" charset="2"/>
              </a:rPr>
              <a:t>Οιδίποδα</a:t>
            </a:r>
            <a:r>
              <a:rPr lang="el-GR" sz="1600" i="1" u="sng" dirty="0">
                <a:sym typeface="Wingdings" panose="05000000000000000000" pitchFamily="2" charset="2"/>
              </a:rPr>
              <a:t> τύραννο </a:t>
            </a:r>
            <a:r>
              <a:rPr lang="el-GR" sz="1600" u="sng" dirty="0">
                <a:sym typeface="Wingdings" panose="05000000000000000000" pitchFamily="2" charset="2"/>
              </a:rPr>
              <a:t>και σχολιασμό όρου «</a:t>
            </a:r>
            <a:r>
              <a:rPr lang="el-GR" sz="1600" u="sng" dirty="0" err="1">
                <a:sym typeface="Wingdings" panose="05000000000000000000" pitchFamily="2" charset="2"/>
              </a:rPr>
              <a:t>τυραννίς</a:t>
            </a:r>
            <a:r>
              <a:rPr lang="el-GR" sz="1600" u="sng" dirty="0">
                <a:sym typeface="Wingdings" panose="05000000000000000000" pitchFamily="2" charset="2"/>
              </a:rPr>
              <a:t>»</a:t>
            </a:r>
            <a:endParaRPr lang="el-GR" sz="1600" u="sng" dirty="0"/>
          </a:p>
          <a:p>
            <a:pPr algn="just"/>
            <a:endParaRPr lang="el-GR" sz="1600" dirty="0"/>
          </a:p>
          <a:p>
            <a:pPr algn="just"/>
            <a:endParaRPr lang="el-GR" sz="1600" dirty="0"/>
          </a:p>
          <a:p>
            <a:pPr algn="just"/>
            <a:endParaRPr lang="el-GR" sz="1600" dirty="0"/>
          </a:p>
        </p:txBody>
      </p:sp>
    </p:spTree>
    <p:extLst>
      <p:ext uri="{BB962C8B-B14F-4D97-AF65-F5344CB8AC3E}">
        <p14:creationId xmlns:p14="http://schemas.microsoft.com/office/powerpoint/2010/main" val="3776420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7787E2-CEE1-048D-155C-690FD025AE95}"/>
              </a:ext>
            </a:extLst>
          </p:cNvPr>
          <p:cNvSpPr txBox="1"/>
          <p:nvPr/>
        </p:nvSpPr>
        <p:spPr>
          <a:xfrm>
            <a:off x="0" y="1360172"/>
            <a:ext cx="12192000" cy="5693866"/>
          </a:xfrm>
          <a:prstGeom prst="rect">
            <a:avLst/>
          </a:prstGeom>
          <a:noFill/>
        </p:spPr>
        <p:txBody>
          <a:bodyPr wrap="square">
            <a:spAutoFit/>
          </a:bodyPr>
          <a:lstStyle/>
          <a:p>
            <a:r>
              <a:rPr lang="el-GR" sz="1400" i="1" dirty="0"/>
              <a:t>Αφού συγκέντρωσε όλους τους Έλληνες που συμμετείχαν στην πολιορκία της Νάξου, ο Αρισταγόρας συλλαμβάνει τους τυράννους και στέλνει τον καθένα στην πόλη του για να δικαστεί - αρκετοί από αυτούς εκτελούνται ενώ άλλοι εξορίζονται</a:t>
            </a:r>
            <a:r>
              <a:rPr lang="el-GR" sz="1400" dirty="0"/>
              <a:t>.</a:t>
            </a:r>
          </a:p>
          <a:p>
            <a:endParaRPr lang="el-GR" sz="1400" dirty="0"/>
          </a:p>
          <a:p>
            <a:r>
              <a:rPr lang="el-GR" sz="1400" dirty="0"/>
              <a:t>[5.37.1] </a:t>
            </a:r>
            <a:r>
              <a:rPr lang="el-GR" sz="1400" dirty="0" err="1"/>
              <a:t>οὕτω</a:t>
            </a:r>
            <a:r>
              <a:rPr lang="el-GR" sz="1400" dirty="0"/>
              <a:t> </a:t>
            </a:r>
            <a:r>
              <a:rPr lang="el-GR" sz="1400" dirty="0" err="1"/>
              <a:t>δὴ</a:t>
            </a:r>
            <a:r>
              <a:rPr lang="el-GR" sz="1400" dirty="0"/>
              <a:t> </a:t>
            </a:r>
            <a:r>
              <a:rPr lang="el-GR" sz="1400" dirty="0" err="1"/>
              <a:t>ἐκ</a:t>
            </a:r>
            <a:r>
              <a:rPr lang="el-GR" sz="1400" dirty="0"/>
              <a:t> </a:t>
            </a:r>
            <a:r>
              <a:rPr lang="el-GR" sz="1400" dirty="0" err="1"/>
              <a:t>τοῦ</a:t>
            </a:r>
            <a:r>
              <a:rPr lang="el-GR" sz="1400" dirty="0"/>
              <a:t> </a:t>
            </a:r>
            <a:r>
              <a:rPr lang="el-GR" sz="1400" dirty="0" err="1"/>
              <a:t>ἐμφανέος</a:t>
            </a:r>
            <a:r>
              <a:rPr lang="el-GR" sz="1400" dirty="0"/>
              <a:t> ὁ </a:t>
            </a:r>
            <a:r>
              <a:rPr lang="el-GR" sz="1400" dirty="0" err="1"/>
              <a:t>Ἀρισταγόρης</a:t>
            </a:r>
            <a:r>
              <a:rPr lang="el-GR" sz="1400" dirty="0"/>
              <a:t> </a:t>
            </a:r>
            <a:r>
              <a:rPr lang="el-GR" sz="1400" dirty="0" err="1"/>
              <a:t>ἀπεστήκεε</a:t>
            </a:r>
            <a:r>
              <a:rPr lang="el-GR" sz="1400" dirty="0"/>
              <a:t>, </a:t>
            </a:r>
            <a:r>
              <a:rPr lang="el-GR" sz="1400" dirty="0" err="1"/>
              <a:t>πᾶν</a:t>
            </a:r>
            <a:r>
              <a:rPr lang="el-GR" sz="1400" dirty="0"/>
              <a:t> </a:t>
            </a:r>
            <a:r>
              <a:rPr lang="el-GR" sz="1400" dirty="0" err="1"/>
              <a:t>ἐπὶ</a:t>
            </a:r>
            <a:r>
              <a:rPr lang="el-GR" sz="1400" dirty="0"/>
              <a:t> </a:t>
            </a:r>
            <a:r>
              <a:rPr lang="el-GR" sz="1400" dirty="0" err="1"/>
              <a:t>Δαρείῳ</a:t>
            </a:r>
            <a:r>
              <a:rPr lang="el-GR" sz="1400" dirty="0"/>
              <a:t> </a:t>
            </a:r>
            <a:r>
              <a:rPr lang="el-GR" sz="1400" dirty="0" err="1"/>
              <a:t>μηχανώμενος</a:t>
            </a:r>
            <a:r>
              <a:rPr lang="el-GR" sz="1400" dirty="0"/>
              <a:t>. [5.37.2] </a:t>
            </a:r>
            <a:r>
              <a:rPr lang="el-GR" sz="1400" dirty="0" err="1"/>
              <a:t>καὶ</a:t>
            </a:r>
            <a:r>
              <a:rPr lang="el-GR" sz="1400" dirty="0"/>
              <a:t> </a:t>
            </a:r>
            <a:r>
              <a:rPr lang="el-GR" sz="1400" dirty="0" err="1"/>
              <a:t>πρῶτα</a:t>
            </a:r>
            <a:r>
              <a:rPr lang="el-GR" sz="1400" dirty="0"/>
              <a:t> </a:t>
            </a:r>
            <a:r>
              <a:rPr lang="el-GR" sz="1400" dirty="0" err="1"/>
              <a:t>μὲν</a:t>
            </a:r>
            <a:r>
              <a:rPr lang="el-GR" sz="1400" dirty="0"/>
              <a:t> </a:t>
            </a:r>
            <a:r>
              <a:rPr lang="el-GR" sz="1400" dirty="0" err="1"/>
              <a:t>λόγῳ</a:t>
            </a:r>
            <a:r>
              <a:rPr lang="el-GR" sz="1400" dirty="0"/>
              <a:t> </a:t>
            </a:r>
            <a:r>
              <a:rPr lang="el-GR" sz="1400" dirty="0" err="1"/>
              <a:t>μετεὶς</a:t>
            </a:r>
            <a:r>
              <a:rPr lang="el-GR" sz="1400" dirty="0"/>
              <a:t> </a:t>
            </a:r>
            <a:r>
              <a:rPr lang="el-GR" sz="1400" dirty="0" err="1"/>
              <a:t>τὴν</a:t>
            </a:r>
            <a:r>
              <a:rPr lang="el-GR" sz="1400" dirty="0"/>
              <a:t> τυραννίδα </a:t>
            </a:r>
            <a:r>
              <a:rPr lang="el-GR" sz="1400" dirty="0" err="1"/>
              <a:t>ἰσονομίην</a:t>
            </a:r>
            <a:r>
              <a:rPr lang="el-GR" sz="1400" dirty="0"/>
              <a:t> </a:t>
            </a:r>
            <a:r>
              <a:rPr lang="el-GR" sz="1400" dirty="0" err="1"/>
              <a:t>ἐποίεε</a:t>
            </a:r>
            <a:r>
              <a:rPr lang="el-GR" sz="1400" dirty="0"/>
              <a:t> </a:t>
            </a:r>
            <a:r>
              <a:rPr lang="el-GR" sz="1400" dirty="0" err="1"/>
              <a:t>τῇ</a:t>
            </a:r>
            <a:r>
              <a:rPr lang="el-GR" sz="1400" dirty="0"/>
              <a:t> </a:t>
            </a:r>
            <a:r>
              <a:rPr lang="el-GR" sz="1400" dirty="0" err="1"/>
              <a:t>Μιλήτῳ</a:t>
            </a:r>
            <a:r>
              <a:rPr lang="el-GR" sz="1400" dirty="0"/>
              <a:t>, </a:t>
            </a:r>
            <a:r>
              <a:rPr lang="el-GR" sz="1400" dirty="0" err="1"/>
              <a:t>ὡς</a:t>
            </a:r>
            <a:r>
              <a:rPr lang="el-GR" sz="1400" dirty="0"/>
              <a:t> </a:t>
            </a:r>
            <a:r>
              <a:rPr lang="el-GR" sz="1400" dirty="0" err="1"/>
              <a:t>ἂν</a:t>
            </a:r>
            <a:r>
              <a:rPr lang="el-GR" sz="1400" dirty="0"/>
              <a:t> </a:t>
            </a:r>
            <a:r>
              <a:rPr lang="el-GR" sz="1400" dirty="0" err="1"/>
              <a:t>ἑκόντες</a:t>
            </a:r>
            <a:r>
              <a:rPr lang="el-GR" sz="1400" dirty="0"/>
              <a:t> </a:t>
            </a:r>
            <a:r>
              <a:rPr lang="el-GR" sz="1400" dirty="0" err="1"/>
              <a:t>αὐτῷ</a:t>
            </a:r>
            <a:r>
              <a:rPr lang="el-GR" sz="1400" dirty="0"/>
              <a:t> </a:t>
            </a:r>
            <a:r>
              <a:rPr lang="el-GR" sz="1400" dirty="0" err="1"/>
              <a:t>οἱ</a:t>
            </a:r>
            <a:r>
              <a:rPr lang="el-GR" sz="1400" dirty="0"/>
              <a:t> </a:t>
            </a:r>
            <a:r>
              <a:rPr lang="el-GR" sz="1400" dirty="0" err="1"/>
              <a:t>Μιλήσιοι</a:t>
            </a:r>
            <a:r>
              <a:rPr lang="el-GR" sz="1400" dirty="0"/>
              <a:t> </a:t>
            </a:r>
            <a:r>
              <a:rPr lang="el-GR" sz="1400" dirty="0" err="1"/>
              <a:t>συναπισταίατο</a:t>
            </a:r>
            <a:r>
              <a:rPr lang="el-GR" sz="1400" dirty="0"/>
              <a:t>, </a:t>
            </a:r>
            <a:r>
              <a:rPr lang="el-GR" sz="1400" dirty="0" err="1"/>
              <a:t>μετὰ</a:t>
            </a:r>
            <a:r>
              <a:rPr lang="el-GR" sz="1400" dirty="0"/>
              <a:t> </a:t>
            </a:r>
            <a:r>
              <a:rPr lang="el-GR" sz="1400" dirty="0" err="1"/>
              <a:t>δὲ</a:t>
            </a:r>
            <a:r>
              <a:rPr lang="el-GR" sz="1400" dirty="0"/>
              <a:t> </a:t>
            </a:r>
            <a:r>
              <a:rPr lang="el-GR" sz="1400" dirty="0" err="1"/>
              <a:t>καὶ</a:t>
            </a:r>
            <a:r>
              <a:rPr lang="el-GR" sz="1400" dirty="0"/>
              <a:t> </a:t>
            </a:r>
            <a:r>
              <a:rPr lang="el-GR" sz="1400" dirty="0" err="1"/>
              <a:t>ἐν</a:t>
            </a:r>
            <a:r>
              <a:rPr lang="el-GR" sz="1400" dirty="0"/>
              <a:t> </a:t>
            </a:r>
            <a:r>
              <a:rPr lang="el-GR" sz="1400" dirty="0" err="1"/>
              <a:t>τῇ</a:t>
            </a:r>
            <a:r>
              <a:rPr lang="el-GR" sz="1400" dirty="0"/>
              <a:t> </a:t>
            </a:r>
            <a:r>
              <a:rPr lang="el-GR" sz="1400" dirty="0" err="1"/>
              <a:t>ἄλλῃ</a:t>
            </a:r>
            <a:r>
              <a:rPr lang="el-GR" sz="1400" dirty="0"/>
              <a:t> </a:t>
            </a:r>
            <a:r>
              <a:rPr lang="el-GR" sz="1400" dirty="0" err="1"/>
              <a:t>Ἰωνίῃ</a:t>
            </a:r>
            <a:r>
              <a:rPr lang="el-GR" sz="1400" dirty="0"/>
              <a:t> </a:t>
            </a:r>
            <a:r>
              <a:rPr lang="el-GR" sz="1400" dirty="0" err="1"/>
              <a:t>τὠυτὸ</a:t>
            </a:r>
            <a:r>
              <a:rPr lang="el-GR" sz="1400" dirty="0"/>
              <a:t> </a:t>
            </a:r>
            <a:r>
              <a:rPr lang="el-GR" sz="1400" dirty="0" err="1"/>
              <a:t>τοῦτο</a:t>
            </a:r>
            <a:r>
              <a:rPr lang="el-GR" sz="1400" dirty="0"/>
              <a:t> </a:t>
            </a:r>
            <a:r>
              <a:rPr lang="el-GR" sz="1400" dirty="0" err="1"/>
              <a:t>ἐποίεε</a:t>
            </a:r>
            <a:r>
              <a:rPr lang="el-GR" sz="1400" dirty="0"/>
              <a:t>, </a:t>
            </a:r>
            <a:r>
              <a:rPr lang="el-GR" sz="1400" dirty="0" err="1"/>
              <a:t>τοὺς</a:t>
            </a:r>
            <a:r>
              <a:rPr lang="el-GR" sz="1400" dirty="0"/>
              <a:t> </a:t>
            </a:r>
            <a:r>
              <a:rPr lang="el-GR" sz="1400" dirty="0" err="1"/>
              <a:t>μὲν</a:t>
            </a:r>
            <a:r>
              <a:rPr lang="el-GR" sz="1400" dirty="0"/>
              <a:t> </a:t>
            </a:r>
            <a:r>
              <a:rPr lang="el-GR" sz="1400" dirty="0" err="1"/>
              <a:t>ἐξελαύνων</a:t>
            </a:r>
            <a:r>
              <a:rPr lang="el-GR" sz="1400" dirty="0"/>
              <a:t> </a:t>
            </a:r>
            <a:r>
              <a:rPr lang="el-GR" sz="1400" dirty="0" err="1"/>
              <a:t>τῶν</a:t>
            </a:r>
            <a:r>
              <a:rPr lang="el-GR" sz="1400" dirty="0"/>
              <a:t> τυράννων, </a:t>
            </a:r>
            <a:r>
              <a:rPr lang="el-GR" sz="1400" dirty="0" err="1"/>
              <a:t>τοὺς</a:t>
            </a:r>
            <a:r>
              <a:rPr lang="el-GR" sz="1400" dirty="0"/>
              <a:t> δ᾽ </a:t>
            </a:r>
            <a:r>
              <a:rPr lang="el-GR" sz="1400" dirty="0" err="1"/>
              <a:t>ἔλαβε</a:t>
            </a:r>
            <a:r>
              <a:rPr lang="el-GR" sz="1400" dirty="0"/>
              <a:t> τυράννους </a:t>
            </a:r>
            <a:r>
              <a:rPr lang="el-GR" sz="1400" dirty="0" err="1"/>
              <a:t>ἀπὸ</a:t>
            </a:r>
            <a:r>
              <a:rPr lang="el-GR" sz="1400" dirty="0"/>
              <a:t> </a:t>
            </a:r>
            <a:r>
              <a:rPr lang="el-GR" sz="1400" dirty="0" err="1"/>
              <a:t>τῶν</a:t>
            </a:r>
            <a:r>
              <a:rPr lang="el-GR" sz="1400" dirty="0"/>
              <a:t> </a:t>
            </a:r>
            <a:r>
              <a:rPr lang="el-GR" sz="1400" dirty="0" err="1"/>
              <a:t>νεῶν</a:t>
            </a:r>
            <a:r>
              <a:rPr lang="el-GR" sz="1400" dirty="0"/>
              <a:t> </a:t>
            </a:r>
            <a:r>
              <a:rPr lang="el-GR" sz="1400" dirty="0" err="1"/>
              <a:t>τῶν</a:t>
            </a:r>
            <a:r>
              <a:rPr lang="el-GR" sz="1400" dirty="0"/>
              <a:t> </a:t>
            </a:r>
            <a:r>
              <a:rPr lang="el-GR" sz="1400" dirty="0" err="1"/>
              <a:t>συμπλευσασέων</a:t>
            </a:r>
            <a:r>
              <a:rPr lang="el-GR" sz="1400" dirty="0"/>
              <a:t> </a:t>
            </a:r>
            <a:r>
              <a:rPr lang="el-GR" sz="1400" dirty="0" err="1"/>
              <a:t>ἐπὶ</a:t>
            </a:r>
            <a:r>
              <a:rPr lang="el-GR" sz="1400" dirty="0"/>
              <a:t> </a:t>
            </a:r>
            <a:r>
              <a:rPr lang="el-GR" sz="1400" dirty="0" err="1"/>
              <a:t>Νάξον</a:t>
            </a:r>
            <a:r>
              <a:rPr lang="el-GR" sz="1400" dirty="0"/>
              <a:t>, τούτους </a:t>
            </a:r>
            <a:r>
              <a:rPr lang="el-GR" sz="1400" dirty="0" err="1"/>
              <a:t>δὲ</a:t>
            </a:r>
            <a:r>
              <a:rPr lang="el-GR" sz="1400" dirty="0"/>
              <a:t> φίλα βουλόμενος </a:t>
            </a:r>
            <a:r>
              <a:rPr lang="el-GR" sz="1400" dirty="0" err="1"/>
              <a:t>ποιέεσθαι</a:t>
            </a:r>
            <a:r>
              <a:rPr lang="el-GR" sz="1400" dirty="0"/>
              <a:t> </a:t>
            </a:r>
            <a:r>
              <a:rPr lang="el-GR" sz="1400" dirty="0" err="1"/>
              <a:t>τῇσι</a:t>
            </a:r>
            <a:r>
              <a:rPr lang="el-GR" sz="1400" dirty="0"/>
              <a:t> </a:t>
            </a:r>
            <a:r>
              <a:rPr lang="el-GR" sz="1400" dirty="0" err="1"/>
              <a:t>πόλισι</a:t>
            </a:r>
            <a:r>
              <a:rPr lang="el-GR" sz="1400" dirty="0"/>
              <a:t> </a:t>
            </a:r>
            <a:r>
              <a:rPr lang="el-GR" sz="1400" dirty="0" err="1"/>
              <a:t>ἐξεδίδου</a:t>
            </a:r>
            <a:r>
              <a:rPr lang="el-GR" sz="1400" dirty="0"/>
              <a:t>, </a:t>
            </a:r>
            <a:r>
              <a:rPr lang="el-GR" sz="1400" dirty="0" err="1"/>
              <a:t>ἄλλον</a:t>
            </a:r>
            <a:r>
              <a:rPr lang="el-GR" sz="1400" dirty="0"/>
              <a:t> </a:t>
            </a:r>
            <a:r>
              <a:rPr lang="el-GR" sz="1400" dirty="0" err="1"/>
              <a:t>ἐς</a:t>
            </a:r>
            <a:r>
              <a:rPr lang="el-GR" sz="1400" dirty="0"/>
              <a:t> </a:t>
            </a:r>
            <a:r>
              <a:rPr lang="el-GR" sz="1400" dirty="0" err="1"/>
              <a:t>ἄλλην</a:t>
            </a:r>
            <a:r>
              <a:rPr lang="el-GR" sz="1400" dirty="0"/>
              <a:t> πόλιν </a:t>
            </a:r>
            <a:r>
              <a:rPr lang="el-GR" sz="1400" dirty="0" err="1"/>
              <a:t>παραδιδούς</a:t>
            </a:r>
            <a:r>
              <a:rPr lang="el-GR" sz="1400" dirty="0"/>
              <a:t>, </a:t>
            </a:r>
            <a:r>
              <a:rPr lang="el-GR" sz="1400" dirty="0" err="1"/>
              <a:t>ὅθεν</a:t>
            </a:r>
            <a:r>
              <a:rPr lang="el-GR" sz="1400" dirty="0"/>
              <a:t> </a:t>
            </a:r>
            <a:r>
              <a:rPr lang="el-GR" sz="1400" dirty="0" err="1"/>
              <a:t>εἴη</a:t>
            </a:r>
            <a:r>
              <a:rPr lang="el-GR" sz="1400" dirty="0"/>
              <a:t> </a:t>
            </a:r>
            <a:r>
              <a:rPr lang="el-GR" sz="1400" dirty="0" err="1"/>
              <a:t>ἕκαστος</a:t>
            </a:r>
            <a:r>
              <a:rPr lang="el-GR" sz="1400" dirty="0"/>
              <a:t>. ( κι έτσι ο Αρισταγόρας κήρυξε φανερά επανάσταση κι έβαλε σ᾽ ενέργεια ό,τι περνούσε </a:t>
            </a:r>
            <a:r>
              <a:rPr lang="el-GR" sz="1400" dirty="0" err="1"/>
              <a:t>απ</a:t>
            </a:r>
            <a:r>
              <a:rPr lang="el-GR" sz="1400" dirty="0"/>
              <a:t>᾽ το χέρι του για να κάνει κακό στον Δαρείο. [5.37.2] Και πρώτα </a:t>
            </a:r>
            <a:r>
              <a:rPr lang="el-GR" sz="1400" dirty="0" err="1"/>
              <a:t>πρώτα</a:t>
            </a:r>
            <a:r>
              <a:rPr lang="el-GR" sz="1400" dirty="0"/>
              <a:t> παραιτήθηκε, έτσι για τα μάτια, από το αξίωμα του τυράννου κι έδωσε σ᾽ όλους τους </a:t>
            </a:r>
            <a:r>
              <a:rPr lang="el-GR" sz="1400" dirty="0" err="1"/>
              <a:t>Μιλησίους</a:t>
            </a:r>
            <a:r>
              <a:rPr lang="el-GR" sz="1400" dirty="0"/>
              <a:t> τα ίδια πολιτικά δικαιώματα, έτσι ώστε να επαναστατήσουν μαζί του οι </a:t>
            </a:r>
            <a:r>
              <a:rPr lang="el-GR" sz="1400" dirty="0" err="1"/>
              <a:t>Μιλήσιοι</a:t>
            </a:r>
            <a:r>
              <a:rPr lang="el-GR" sz="1400" dirty="0"/>
              <a:t> με τη θέλησή τους, κι ύστερα έκανε το ίδιο και στην υπόλοιπη Ιωνία: από τους τυράννους άλλους τους εκθρόνιζε, ενώ εκείνους που συνέλαβε </a:t>
            </a:r>
            <a:r>
              <a:rPr lang="el-GR" sz="1400" dirty="0" err="1"/>
              <a:t>απ</a:t>
            </a:r>
            <a:r>
              <a:rPr lang="el-GR" sz="1400" dirty="0"/>
              <a:t>᾽ τα καράβια που πήραν μέρος στην εκστρατεία εναντίον της Νάξου, για να δείξει τις φιλικές του διαθέσεις στις πολιτείες τους, τους έστελνε να τους κρίνει ο λαός, παραδίνοντας τον καθένα τους σ᾽ άλλη πόλη, σ᾽ αυτήν από την οποία καταγόταν.)</a:t>
            </a:r>
          </a:p>
          <a:p>
            <a:endParaRPr lang="el-GR" sz="1400" dirty="0"/>
          </a:p>
          <a:p>
            <a:endParaRPr lang="el-GR" sz="1400" dirty="0"/>
          </a:p>
          <a:p>
            <a:r>
              <a:rPr lang="el-GR" sz="1400" i="1" dirty="0"/>
              <a:t>Ο Αρισταγόρας μεταβαίνει στη Σπάρτη για να πείσει τον βασιλιά της Κλεομένη να συμμαχήσει με τους </a:t>
            </a:r>
            <a:r>
              <a:rPr lang="el-GR" sz="1400" i="1" dirty="0" err="1"/>
              <a:t>Ίωνες</a:t>
            </a:r>
            <a:r>
              <a:rPr lang="el-GR" sz="1400" i="1" dirty="0"/>
              <a:t>, δίχως ωστόσο το εγχείρημα του να στεφθεί με επιτυχία</a:t>
            </a:r>
            <a:r>
              <a:rPr lang="el-GR" sz="1400" dirty="0"/>
              <a:t>.</a:t>
            </a:r>
          </a:p>
          <a:p>
            <a:endParaRPr lang="el-GR" sz="1400" dirty="0"/>
          </a:p>
          <a:p>
            <a:r>
              <a:rPr lang="el-GR" sz="1400" dirty="0"/>
              <a:t>5.49.2] </a:t>
            </a:r>
            <a:r>
              <a:rPr lang="el-GR" sz="1400" dirty="0" err="1"/>
              <a:t>ἀπικνεόμενος</a:t>
            </a:r>
            <a:r>
              <a:rPr lang="el-GR" sz="1400" dirty="0"/>
              <a:t> </a:t>
            </a:r>
            <a:r>
              <a:rPr lang="el-GR" sz="1400" dirty="0" err="1"/>
              <a:t>δὲ</a:t>
            </a:r>
            <a:r>
              <a:rPr lang="el-GR" sz="1400" dirty="0"/>
              <a:t> </a:t>
            </a:r>
            <a:r>
              <a:rPr lang="el-GR" sz="1400" dirty="0" err="1"/>
              <a:t>ἐς</a:t>
            </a:r>
            <a:r>
              <a:rPr lang="el-GR" sz="1400" dirty="0"/>
              <a:t> λόγους ὁ </a:t>
            </a:r>
            <a:r>
              <a:rPr lang="el-GR" sz="1400" dirty="0" err="1"/>
              <a:t>Ἀρισταγόρης</a:t>
            </a:r>
            <a:r>
              <a:rPr lang="el-GR" sz="1400" dirty="0"/>
              <a:t> </a:t>
            </a:r>
            <a:r>
              <a:rPr lang="el-GR" sz="1400" dirty="0" err="1"/>
              <a:t>ἔλεγε</a:t>
            </a:r>
            <a:r>
              <a:rPr lang="el-GR" sz="1400" dirty="0"/>
              <a:t> </a:t>
            </a:r>
            <a:r>
              <a:rPr lang="el-GR" sz="1400" dirty="0" err="1"/>
              <a:t>πρὸς</a:t>
            </a:r>
            <a:r>
              <a:rPr lang="el-GR" sz="1400" dirty="0"/>
              <a:t> </a:t>
            </a:r>
            <a:r>
              <a:rPr lang="el-GR" sz="1400" dirty="0" err="1"/>
              <a:t>αὐτὸν</a:t>
            </a:r>
            <a:r>
              <a:rPr lang="el-GR" sz="1400" dirty="0"/>
              <a:t> τάδε· </a:t>
            </a:r>
            <a:r>
              <a:rPr lang="el-GR" sz="1400" dirty="0" err="1"/>
              <a:t>Κλεόμενες</a:t>
            </a:r>
            <a:r>
              <a:rPr lang="el-GR" sz="1400" dirty="0"/>
              <a:t>, </a:t>
            </a:r>
            <a:r>
              <a:rPr lang="el-GR" sz="1400" dirty="0" err="1"/>
              <a:t>σπουδὴν</a:t>
            </a:r>
            <a:r>
              <a:rPr lang="el-GR" sz="1400" dirty="0"/>
              <a:t> </a:t>
            </a:r>
            <a:r>
              <a:rPr lang="el-GR" sz="1400" dirty="0" err="1"/>
              <a:t>μὲν</a:t>
            </a:r>
            <a:r>
              <a:rPr lang="el-GR" sz="1400" dirty="0"/>
              <a:t> </a:t>
            </a:r>
            <a:r>
              <a:rPr lang="el-GR" sz="1400" dirty="0" err="1"/>
              <a:t>τὴν</a:t>
            </a:r>
            <a:r>
              <a:rPr lang="el-GR" sz="1400" dirty="0"/>
              <a:t> </a:t>
            </a:r>
            <a:r>
              <a:rPr lang="el-GR" sz="1400" dirty="0" err="1"/>
              <a:t>ἐμὴν</a:t>
            </a:r>
            <a:r>
              <a:rPr lang="el-GR" sz="1400" dirty="0"/>
              <a:t> </a:t>
            </a:r>
            <a:r>
              <a:rPr lang="el-GR" sz="1400" dirty="0" err="1"/>
              <a:t>μὴ</a:t>
            </a:r>
            <a:r>
              <a:rPr lang="el-GR" sz="1400" dirty="0"/>
              <a:t> </a:t>
            </a:r>
            <a:r>
              <a:rPr lang="el-GR" sz="1400" dirty="0" err="1"/>
              <a:t>θωμάσῃς</a:t>
            </a:r>
            <a:r>
              <a:rPr lang="el-GR" sz="1400" dirty="0"/>
              <a:t> </a:t>
            </a:r>
            <a:r>
              <a:rPr lang="el-GR" sz="1400" dirty="0" err="1"/>
              <a:t>τῆς</a:t>
            </a:r>
            <a:r>
              <a:rPr lang="el-GR" sz="1400" dirty="0"/>
              <a:t> </a:t>
            </a:r>
            <a:r>
              <a:rPr lang="el-GR" sz="1400" dirty="0" err="1"/>
              <a:t>ἐνθαῦτα</a:t>
            </a:r>
            <a:r>
              <a:rPr lang="el-GR" sz="1400" dirty="0"/>
              <a:t> </a:t>
            </a:r>
            <a:r>
              <a:rPr lang="el-GR" sz="1400" dirty="0" err="1"/>
              <a:t>ἀπίξιος</a:t>
            </a:r>
            <a:r>
              <a:rPr lang="el-GR" sz="1400" dirty="0"/>
              <a:t>· </a:t>
            </a:r>
            <a:r>
              <a:rPr lang="el-GR" sz="1400" dirty="0" err="1"/>
              <a:t>τὰ</a:t>
            </a:r>
            <a:r>
              <a:rPr lang="el-GR" sz="1400" dirty="0"/>
              <a:t> </a:t>
            </a:r>
            <a:r>
              <a:rPr lang="el-GR" sz="1400" dirty="0" err="1"/>
              <a:t>γὰρ</a:t>
            </a:r>
            <a:r>
              <a:rPr lang="el-GR" sz="1400" dirty="0"/>
              <a:t> </a:t>
            </a:r>
            <a:r>
              <a:rPr lang="el-GR" sz="1400" dirty="0" err="1"/>
              <a:t>κατήκοντά</a:t>
            </a:r>
            <a:r>
              <a:rPr lang="el-GR" sz="1400" dirty="0"/>
              <a:t> </a:t>
            </a:r>
            <a:r>
              <a:rPr lang="el-GR" sz="1400" dirty="0" err="1"/>
              <a:t>ἐστι</a:t>
            </a:r>
            <a:r>
              <a:rPr lang="el-GR" sz="1400" dirty="0"/>
              <a:t> </a:t>
            </a:r>
            <a:r>
              <a:rPr lang="el-GR" sz="1400" dirty="0" err="1"/>
              <a:t>τοιαῦτα</a:t>
            </a:r>
            <a:r>
              <a:rPr lang="el-GR" sz="1400" dirty="0"/>
              <a:t>· </a:t>
            </a:r>
            <a:r>
              <a:rPr lang="el-GR" sz="1400" dirty="0" err="1"/>
              <a:t>Ἰώνων</a:t>
            </a:r>
            <a:r>
              <a:rPr lang="el-GR" sz="1400" dirty="0"/>
              <a:t> </a:t>
            </a:r>
            <a:r>
              <a:rPr lang="el-GR" sz="1400" dirty="0" err="1"/>
              <a:t>παῖδας</a:t>
            </a:r>
            <a:r>
              <a:rPr lang="el-GR" sz="1400" dirty="0"/>
              <a:t> δούλους </a:t>
            </a:r>
            <a:r>
              <a:rPr lang="el-GR" sz="1400" dirty="0" err="1"/>
              <a:t>εἶναι</a:t>
            </a:r>
            <a:r>
              <a:rPr lang="el-GR" sz="1400" dirty="0"/>
              <a:t> </a:t>
            </a:r>
            <a:r>
              <a:rPr lang="el-GR" sz="1400" dirty="0" err="1"/>
              <a:t>ἀντ</a:t>
            </a:r>
            <a:r>
              <a:rPr lang="el-GR" sz="1400" dirty="0"/>
              <a:t>᾽ </a:t>
            </a:r>
            <a:r>
              <a:rPr lang="el-GR" sz="1400" dirty="0" err="1"/>
              <a:t>ἐλευθέρων</a:t>
            </a:r>
            <a:r>
              <a:rPr lang="el-GR" sz="1400" dirty="0"/>
              <a:t> </a:t>
            </a:r>
            <a:r>
              <a:rPr lang="el-GR" sz="1400" dirty="0" err="1"/>
              <a:t>ὄνειδος</a:t>
            </a:r>
            <a:r>
              <a:rPr lang="el-GR" sz="1400" dirty="0"/>
              <a:t> </a:t>
            </a:r>
            <a:r>
              <a:rPr lang="el-GR" sz="1400" dirty="0" err="1"/>
              <a:t>καὶ</a:t>
            </a:r>
            <a:r>
              <a:rPr lang="el-GR" sz="1400" dirty="0"/>
              <a:t> </a:t>
            </a:r>
            <a:r>
              <a:rPr lang="el-GR" sz="1400" dirty="0" err="1"/>
              <a:t>ἄλγος</a:t>
            </a:r>
            <a:r>
              <a:rPr lang="el-GR" sz="1400" dirty="0"/>
              <a:t> μέγιστον </a:t>
            </a:r>
            <a:r>
              <a:rPr lang="el-GR" sz="1400" dirty="0" err="1"/>
              <a:t>μὲν</a:t>
            </a:r>
            <a:r>
              <a:rPr lang="el-GR" sz="1400" dirty="0"/>
              <a:t> </a:t>
            </a:r>
            <a:r>
              <a:rPr lang="el-GR" sz="1400" dirty="0" err="1"/>
              <a:t>αὐτοῖσι</a:t>
            </a:r>
            <a:r>
              <a:rPr lang="el-GR" sz="1400" dirty="0"/>
              <a:t> </a:t>
            </a:r>
            <a:r>
              <a:rPr lang="el-GR" sz="1400" dirty="0" err="1"/>
              <a:t>ἡμῖν</a:t>
            </a:r>
            <a:r>
              <a:rPr lang="el-GR" sz="1400" dirty="0"/>
              <a:t>, </a:t>
            </a:r>
            <a:r>
              <a:rPr lang="el-GR" sz="1400" dirty="0" err="1"/>
              <a:t>ἔτι</a:t>
            </a:r>
            <a:r>
              <a:rPr lang="el-GR" sz="1400" dirty="0"/>
              <a:t> </a:t>
            </a:r>
            <a:r>
              <a:rPr lang="el-GR" sz="1400" dirty="0" err="1"/>
              <a:t>δὲ</a:t>
            </a:r>
            <a:r>
              <a:rPr lang="el-GR" sz="1400" dirty="0"/>
              <a:t> </a:t>
            </a:r>
            <a:r>
              <a:rPr lang="el-GR" sz="1400" dirty="0" err="1"/>
              <a:t>τῶν</a:t>
            </a:r>
            <a:r>
              <a:rPr lang="el-GR" sz="1400" dirty="0"/>
              <a:t> </a:t>
            </a:r>
            <a:r>
              <a:rPr lang="el-GR" sz="1400" dirty="0" err="1"/>
              <a:t>λοιπῶν</a:t>
            </a:r>
            <a:r>
              <a:rPr lang="el-GR" sz="1400" dirty="0"/>
              <a:t> </a:t>
            </a:r>
            <a:r>
              <a:rPr lang="el-GR" sz="1400" dirty="0" err="1"/>
              <a:t>ὑμῖν</a:t>
            </a:r>
            <a:r>
              <a:rPr lang="el-GR" sz="1400" dirty="0"/>
              <a:t>, </a:t>
            </a:r>
            <a:r>
              <a:rPr lang="el-GR" sz="1400" dirty="0" err="1"/>
              <a:t>ὅσῳ</a:t>
            </a:r>
            <a:r>
              <a:rPr lang="el-GR" sz="1400" dirty="0"/>
              <a:t> </a:t>
            </a:r>
            <a:r>
              <a:rPr lang="el-GR" sz="1400" dirty="0" err="1"/>
              <a:t>προέστατε</a:t>
            </a:r>
            <a:r>
              <a:rPr lang="el-GR" sz="1400" dirty="0"/>
              <a:t> </a:t>
            </a:r>
            <a:r>
              <a:rPr lang="el-GR" sz="1400" dirty="0" err="1"/>
              <a:t>τῆς</a:t>
            </a:r>
            <a:r>
              <a:rPr lang="el-GR" sz="1400" dirty="0"/>
              <a:t> </a:t>
            </a:r>
            <a:r>
              <a:rPr lang="el-GR" sz="1400" dirty="0" err="1"/>
              <a:t>Ἑλλάδος</a:t>
            </a:r>
            <a:r>
              <a:rPr lang="el-GR" sz="1400" dirty="0"/>
              <a:t>. [5.49.3] </a:t>
            </a:r>
            <a:r>
              <a:rPr lang="el-GR" sz="1400" dirty="0" err="1"/>
              <a:t>νῦν</a:t>
            </a:r>
            <a:r>
              <a:rPr lang="el-GR" sz="1400" dirty="0"/>
              <a:t> </a:t>
            </a:r>
            <a:r>
              <a:rPr lang="el-GR" sz="1400" dirty="0" err="1"/>
              <a:t>ὦν</a:t>
            </a:r>
            <a:r>
              <a:rPr lang="el-GR" sz="1400" dirty="0"/>
              <a:t> </a:t>
            </a:r>
            <a:r>
              <a:rPr lang="el-GR" sz="1400" dirty="0" err="1"/>
              <a:t>πρὸς</a:t>
            </a:r>
            <a:r>
              <a:rPr lang="el-GR" sz="1400" dirty="0"/>
              <a:t> </a:t>
            </a:r>
            <a:r>
              <a:rPr lang="el-GR" sz="1400" dirty="0" err="1"/>
              <a:t>θεῶν</a:t>
            </a:r>
            <a:r>
              <a:rPr lang="el-GR" sz="1400" dirty="0"/>
              <a:t> </a:t>
            </a:r>
            <a:r>
              <a:rPr lang="el-GR" sz="1400" dirty="0" err="1"/>
              <a:t>τῶν</a:t>
            </a:r>
            <a:r>
              <a:rPr lang="el-GR" sz="1400" dirty="0"/>
              <a:t> </a:t>
            </a:r>
            <a:r>
              <a:rPr lang="el-GR" sz="1400" dirty="0" err="1"/>
              <a:t>Ἑλληνίων</a:t>
            </a:r>
            <a:r>
              <a:rPr lang="el-GR" sz="1400" dirty="0"/>
              <a:t> </a:t>
            </a:r>
            <a:r>
              <a:rPr lang="el-GR" sz="1400" dirty="0" err="1"/>
              <a:t>ῥύσασθε</a:t>
            </a:r>
            <a:r>
              <a:rPr lang="el-GR" sz="1400" dirty="0"/>
              <a:t> </a:t>
            </a:r>
            <a:r>
              <a:rPr lang="el-GR" sz="1400" dirty="0" err="1"/>
              <a:t>Ἴωνας</a:t>
            </a:r>
            <a:r>
              <a:rPr lang="el-GR" sz="1400" dirty="0"/>
              <a:t> </a:t>
            </a:r>
            <a:r>
              <a:rPr lang="el-GR" sz="1400" dirty="0" err="1"/>
              <a:t>ἐκ</a:t>
            </a:r>
            <a:r>
              <a:rPr lang="el-GR" sz="1400" dirty="0"/>
              <a:t> </a:t>
            </a:r>
            <a:r>
              <a:rPr lang="el-GR" sz="1400" dirty="0" err="1"/>
              <a:t>δουλοσύνης</a:t>
            </a:r>
            <a:r>
              <a:rPr lang="el-GR" sz="1400" dirty="0"/>
              <a:t>, </a:t>
            </a:r>
            <a:r>
              <a:rPr lang="el-GR" sz="1400" dirty="0" err="1"/>
              <a:t>ἄνδρας</a:t>
            </a:r>
            <a:r>
              <a:rPr lang="el-GR" sz="1400" dirty="0"/>
              <a:t> </a:t>
            </a:r>
            <a:r>
              <a:rPr lang="el-GR" sz="1400" dirty="0" err="1"/>
              <a:t>ὁμαίμονας</a:t>
            </a:r>
            <a:r>
              <a:rPr lang="el-GR" sz="1400" dirty="0"/>
              <a:t> ( Αρχίζοντας τη συνομιλία τού έλεγε ο Αρισταγόρας τα εξής: «Κλεομένη, ο βιαστικός μου ερχομός μη σε παραξενέψει· γιατί </a:t>
            </a:r>
            <a:r>
              <a:rPr lang="el-GR" sz="1400" dirty="0" err="1"/>
              <a:t>νά</a:t>
            </a:r>
            <a:r>
              <a:rPr lang="el-GR" sz="1400" dirty="0"/>
              <a:t> </a:t>
            </a:r>
            <a:r>
              <a:rPr lang="el-GR" sz="1400" dirty="0" err="1"/>
              <a:t>ποιά</a:t>
            </a:r>
            <a:r>
              <a:rPr lang="el-GR" sz="1400" dirty="0"/>
              <a:t> είναι σήμερα η κατάσταση: να ζουν, αντί ελεύθεροι, δούλοι των </a:t>
            </a:r>
            <a:r>
              <a:rPr lang="el-GR" sz="1400" dirty="0" err="1"/>
              <a:t>Ιώνων</a:t>
            </a:r>
            <a:r>
              <a:rPr lang="el-GR" sz="1400" dirty="0"/>
              <a:t> τα παιδιά, ντροπή και πόνος ο πιο μεγάλος και για μας τους ίδιους, αλλά και για σας τους άλλους, στο μέτρο που είστε ηγέτες του ελληνικού κόσμου. [5.49.3] Τώρα λοιπόν, </a:t>
            </a:r>
            <a:r>
              <a:rPr lang="el-GR" sz="1400" dirty="0" err="1"/>
              <a:t>στ</a:t>
            </a:r>
            <a:r>
              <a:rPr lang="el-GR" sz="1400" dirty="0"/>
              <a:t>᾽ όνομα των θεών των Ελλήνων, λυτρώστε από τη σκλαβιά τους </a:t>
            </a:r>
            <a:r>
              <a:rPr lang="el-GR" sz="1400" dirty="0" err="1"/>
              <a:t>Ίωνες</a:t>
            </a:r>
            <a:r>
              <a:rPr lang="el-GR" sz="1400" dirty="0"/>
              <a:t>, που στις φλέβες τους κυλά το ίδιο αίμα με το δικό σας)</a:t>
            </a:r>
          </a:p>
          <a:p>
            <a:endParaRPr lang="el-GR" sz="1400" dirty="0"/>
          </a:p>
          <a:p>
            <a:endParaRPr lang="el-GR" sz="1400" dirty="0"/>
          </a:p>
        </p:txBody>
      </p:sp>
    </p:spTree>
    <p:extLst>
      <p:ext uri="{BB962C8B-B14F-4D97-AF65-F5344CB8AC3E}">
        <p14:creationId xmlns:p14="http://schemas.microsoft.com/office/powerpoint/2010/main" val="394377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44158F5-23D3-BD25-B897-0BC5F874C069}"/>
              </a:ext>
            </a:extLst>
          </p:cNvPr>
          <p:cNvPicPr>
            <a:picLocks noChangeAspect="1"/>
          </p:cNvPicPr>
          <p:nvPr/>
        </p:nvPicPr>
        <p:blipFill>
          <a:blip r:embed="rId2"/>
          <a:stretch>
            <a:fillRect/>
          </a:stretch>
        </p:blipFill>
        <p:spPr>
          <a:xfrm>
            <a:off x="0" y="9331"/>
            <a:ext cx="12192000" cy="6858000"/>
          </a:xfrm>
          <a:prstGeom prst="rect">
            <a:avLst/>
          </a:prstGeom>
        </p:spPr>
      </p:pic>
    </p:spTree>
    <p:extLst>
      <p:ext uri="{BB962C8B-B14F-4D97-AF65-F5344CB8AC3E}">
        <p14:creationId xmlns:p14="http://schemas.microsoft.com/office/powerpoint/2010/main" val="4271697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312BD5-52B9-320E-243B-D9BD9894D95F}"/>
              </a:ext>
            </a:extLst>
          </p:cNvPr>
          <p:cNvSpPr txBox="1"/>
          <p:nvPr/>
        </p:nvSpPr>
        <p:spPr>
          <a:xfrm>
            <a:off x="0" y="1443841"/>
            <a:ext cx="12192000" cy="5016758"/>
          </a:xfrm>
          <a:prstGeom prst="rect">
            <a:avLst/>
          </a:prstGeom>
          <a:noFill/>
        </p:spPr>
        <p:txBody>
          <a:bodyPr wrap="square">
            <a:spAutoFit/>
          </a:bodyPr>
          <a:lstStyle/>
          <a:p>
            <a:pPr algn="just"/>
            <a:r>
              <a:rPr lang="el-GR" sz="1600" dirty="0"/>
              <a:t>[...] [5.50.3] ὁ </a:t>
            </a:r>
            <a:r>
              <a:rPr lang="el-GR" sz="1600" dirty="0" err="1"/>
              <a:t>δὲ</a:t>
            </a:r>
            <a:r>
              <a:rPr lang="el-GR" sz="1600" dirty="0"/>
              <a:t> </a:t>
            </a:r>
            <a:r>
              <a:rPr lang="el-GR" sz="1600" dirty="0" err="1"/>
              <a:t>ὑπαρπάσας</a:t>
            </a:r>
            <a:r>
              <a:rPr lang="el-GR" sz="1600" dirty="0"/>
              <a:t> </a:t>
            </a:r>
            <a:r>
              <a:rPr lang="el-GR" sz="1600" dirty="0" err="1"/>
              <a:t>τὸν</a:t>
            </a:r>
            <a:r>
              <a:rPr lang="el-GR" sz="1600" dirty="0"/>
              <a:t> </a:t>
            </a:r>
            <a:r>
              <a:rPr lang="el-GR" sz="1600" dirty="0" err="1"/>
              <a:t>ἐπίλοιπον</a:t>
            </a:r>
            <a:r>
              <a:rPr lang="el-GR" sz="1600" dirty="0"/>
              <a:t> </a:t>
            </a:r>
            <a:r>
              <a:rPr lang="el-GR" sz="1600" dirty="0" err="1"/>
              <a:t>λόγον</a:t>
            </a:r>
            <a:r>
              <a:rPr lang="el-GR" sz="1600" dirty="0"/>
              <a:t> </a:t>
            </a:r>
            <a:r>
              <a:rPr lang="el-GR" sz="1600" dirty="0" err="1"/>
              <a:t>τὸν</a:t>
            </a:r>
            <a:r>
              <a:rPr lang="el-GR" sz="1600" dirty="0"/>
              <a:t> ὁ </a:t>
            </a:r>
            <a:r>
              <a:rPr lang="el-GR" sz="1600" dirty="0" err="1"/>
              <a:t>Ἀρισταγόρης</a:t>
            </a:r>
            <a:r>
              <a:rPr lang="el-GR" sz="1600" dirty="0"/>
              <a:t> </a:t>
            </a:r>
            <a:r>
              <a:rPr lang="el-GR" sz="1600" dirty="0" err="1"/>
              <a:t>ὅρμητο</a:t>
            </a:r>
            <a:r>
              <a:rPr lang="el-GR" sz="1600" dirty="0"/>
              <a:t> λέγειν </a:t>
            </a:r>
            <a:r>
              <a:rPr lang="el-GR" sz="1600" dirty="0" err="1"/>
              <a:t>περὶ</a:t>
            </a:r>
            <a:r>
              <a:rPr lang="el-GR" sz="1600" dirty="0"/>
              <a:t> </a:t>
            </a:r>
            <a:r>
              <a:rPr lang="el-GR" sz="1600" dirty="0" err="1"/>
              <a:t>τῆς</a:t>
            </a:r>
            <a:r>
              <a:rPr lang="el-GR" sz="1600" dirty="0"/>
              <a:t> </a:t>
            </a:r>
            <a:r>
              <a:rPr lang="el-GR" sz="1600" dirty="0" err="1"/>
              <a:t>ὁδοῦ</a:t>
            </a:r>
            <a:r>
              <a:rPr lang="el-GR" sz="1600" dirty="0"/>
              <a:t>, </a:t>
            </a:r>
            <a:r>
              <a:rPr lang="el-GR" sz="1600" dirty="0" err="1"/>
              <a:t>εἶπε</a:t>
            </a:r>
            <a:r>
              <a:rPr lang="el-GR" sz="1600" dirty="0"/>
              <a:t>· Ὦ </a:t>
            </a:r>
            <a:r>
              <a:rPr lang="el-GR" sz="1600" dirty="0" err="1"/>
              <a:t>ξεῖνε</a:t>
            </a:r>
            <a:r>
              <a:rPr lang="el-GR" sz="1600" dirty="0"/>
              <a:t> </a:t>
            </a:r>
            <a:r>
              <a:rPr lang="el-GR" sz="1600" dirty="0" err="1"/>
              <a:t>Μιλήσιε</a:t>
            </a:r>
            <a:r>
              <a:rPr lang="el-GR" sz="1600" dirty="0"/>
              <a:t>, </a:t>
            </a:r>
            <a:r>
              <a:rPr lang="el-GR" sz="1600" dirty="0" err="1"/>
              <a:t>ἀπαλλάσσεο</a:t>
            </a:r>
            <a:r>
              <a:rPr lang="el-GR" sz="1600" dirty="0"/>
              <a:t> </a:t>
            </a:r>
            <a:r>
              <a:rPr lang="el-GR" sz="1600" dirty="0" err="1"/>
              <a:t>ἐκ</a:t>
            </a:r>
            <a:r>
              <a:rPr lang="el-GR" sz="1600" dirty="0"/>
              <a:t> Σπάρτης </a:t>
            </a:r>
            <a:r>
              <a:rPr lang="el-GR" sz="1600" dirty="0" err="1"/>
              <a:t>πρὸ</a:t>
            </a:r>
            <a:r>
              <a:rPr lang="el-GR" sz="1600" dirty="0"/>
              <a:t> </a:t>
            </a:r>
            <a:r>
              <a:rPr lang="el-GR" sz="1600" dirty="0" err="1"/>
              <a:t>δύντος</a:t>
            </a:r>
            <a:r>
              <a:rPr lang="el-GR" sz="1600" dirty="0"/>
              <a:t> </a:t>
            </a:r>
            <a:r>
              <a:rPr lang="el-GR" sz="1600" dirty="0" err="1"/>
              <a:t>ἡλίου</a:t>
            </a:r>
            <a:r>
              <a:rPr lang="el-GR" sz="1600" dirty="0"/>
              <a:t>· </a:t>
            </a:r>
            <a:r>
              <a:rPr lang="el-GR" sz="1600" dirty="0" err="1"/>
              <a:t>οὐδένα</a:t>
            </a:r>
            <a:r>
              <a:rPr lang="el-GR" sz="1600" dirty="0"/>
              <a:t> </a:t>
            </a:r>
            <a:r>
              <a:rPr lang="el-GR" sz="1600" dirty="0" err="1"/>
              <a:t>γὰρ</a:t>
            </a:r>
            <a:r>
              <a:rPr lang="el-GR" sz="1600" dirty="0"/>
              <a:t> </a:t>
            </a:r>
            <a:r>
              <a:rPr lang="el-GR" sz="1600" dirty="0" err="1"/>
              <a:t>λόγον</a:t>
            </a:r>
            <a:r>
              <a:rPr lang="el-GR" sz="1600" dirty="0"/>
              <a:t> </a:t>
            </a:r>
            <a:r>
              <a:rPr lang="el-GR" sz="1600" dirty="0" err="1"/>
              <a:t>εὐεπέα</a:t>
            </a:r>
            <a:r>
              <a:rPr lang="el-GR" sz="1600" dirty="0"/>
              <a:t> λέγεις </a:t>
            </a:r>
            <a:r>
              <a:rPr lang="el-GR" sz="1600" dirty="0" err="1"/>
              <a:t>Λακεδαιμονίοισι</a:t>
            </a:r>
            <a:r>
              <a:rPr lang="el-GR" sz="1600" dirty="0"/>
              <a:t>, </a:t>
            </a:r>
            <a:r>
              <a:rPr lang="el-GR" sz="1600" dirty="0" err="1"/>
              <a:t>ἐθέλων</a:t>
            </a:r>
            <a:r>
              <a:rPr lang="el-GR" sz="1600" dirty="0"/>
              <a:t> </a:t>
            </a:r>
            <a:r>
              <a:rPr lang="el-GR" sz="1600" dirty="0" err="1"/>
              <a:t>σφέας</a:t>
            </a:r>
            <a:r>
              <a:rPr lang="el-GR" sz="1600" dirty="0"/>
              <a:t> </a:t>
            </a:r>
            <a:r>
              <a:rPr lang="el-GR" sz="1600" dirty="0" err="1"/>
              <a:t>ἀπὸ</a:t>
            </a:r>
            <a:r>
              <a:rPr lang="el-GR" sz="1600" dirty="0"/>
              <a:t> θαλάσσης </a:t>
            </a:r>
            <a:r>
              <a:rPr lang="el-GR" sz="1600" dirty="0" err="1"/>
              <a:t>τριῶν</a:t>
            </a:r>
            <a:r>
              <a:rPr lang="el-GR" sz="1600" dirty="0"/>
              <a:t> </a:t>
            </a:r>
            <a:r>
              <a:rPr lang="el-GR" sz="1600" dirty="0" err="1"/>
              <a:t>μηνῶν</a:t>
            </a:r>
            <a:r>
              <a:rPr lang="el-GR" sz="1600" dirty="0"/>
              <a:t> </a:t>
            </a:r>
            <a:r>
              <a:rPr lang="el-GR" sz="1600" dirty="0" err="1"/>
              <a:t>ὁδὸν</a:t>
            </a:r>
            <a:r>
              <a:rPr lang="el-GR" sz="1600" dirty="0"/>
              <a:t> </a:t>
            </a:r>
            <a:r>
              <a:rPr lang="el-GR" sz="1600" dirty="0" err="1"/>
              <a:t>ἀγαγεῖν</a:t>
            </a:r>
            <a:r>
              <a:rPr lang="el-GR" sz="1600" dirty="0"/>
              <a:t> ( </a:t>
            </a:r>
            <a:r>
              <a:rPr lang="el-GR" sz="1600" i="1" dirty="0"/>
              <a:t>Κι ο άλλος, κόβοντας στη μέση την περιγραφή που ο Αρισταγόρας είχε αρχίσει, του είπε: «Ξένε </a:t>
            </a:r>
            <a:r>
              <a:rPr lang="el-GR" sz="1600" i="1" dirty="0" err="1"/>
              <a:t>Μιλήσιε</a:t>
            </a:r>
            <a:r>
              <a:rPr lang="el-GR" sz="1600" i="1" dirty="0"/>
              <a:t>, να μη σε βρει η δύση του ήλιου στη Σπάρτη· γιατί τα λόγια που λες δε θ᾽ ακουστούν ευχάριστα από τους Σπαρτιάτες, που θέλεις να τους βάλεις να πορευτούν δρόμο τριών μηνών από τη θάλασσα</a:t>
            </a:r>
            <a:r>
              <a:rPr lang="el-GR" sz="1600" dirty="0"/>
              <a:t>.)</a:t>
            </a:r>
          </a:p>
          <a:p>
            <a:pPr algn="just"/>
            <a:endParaRPr lang="el-GR" sz="1600" dirty="0"/>
          </a:p>
          <a:p>
            <a:pPr algn="just"/>
            <a:endParaRPr lang="el-GR" sz="1600" dirty="0"/>
          </a:p>
          <a:p>
            <a:pPr algn="just"/>
            <a:endParaRPr lang="el-GR" sz="1600" dirty="0"/>
          </a:p>
          <a:p>
            <a:pPr algn="just"/>
            <a:endParaRPr lang="el-GR" sz="1600" dirty="0"/>
          </a:p>
          <a:p>
            <a:pPr algn="just"/>
            <a:r>
              <a:rPr lang="el-GR" sz="1600" i="1" dirty="0"/>
              <a:t>Η συμβολή των Αθηναίων και των </a:t>
            </a:r>
            <a:r>
              <a:rPr lang="el-GR" sz="1600" i="1" dirty="0" err="1"/>
              <a:t>Ερετριέων</a:t>
            </a:r>
            <a:r>
              <a:rPr lang="el-GR" sz="1600" i="1" dirty="0"/>
              <a:t> στην Ιωνική επανάσταση σύμφωνα με τον Ηρόδοτο</a:t>
            </a:r>
            <a:r>
              <a:rPr lang="el-GR" sz="1600" dirty="0"/>
              <a:t>.</a:t>
            </a:r>
          </a:p>
          <a:p>
            <a:pPr algn="just"/>
            <a:endParaRPr lang="el-GR" sz="1600" dirty="0"/>
          </a:p>
          <a:p>
            <a:pPr algn="just"/>
            <a:endParaRPr lang="el-GR" sz="1600" dirty="0"/>
          </a:p>
          <a:p>
            <a:pPr algn="just"/>
            <a:r>
              <a:rPr lang="el-GR" sz="1600" dirty="0"/>
              <a:t>[5.97.2] </a:t>
            </a:r>
            <a:r>
              <a:rPr lang="el-GR" sz="1600" dirty="0" err="1"/>
              <a:t>εἰ</a:t>
            </a:r>
            <a:r>
              <a:rPr lang="el-GR" sz="1600" dirty="0"/>
              <a:t> </a:t>
            </a:r>
            <a:r>
              <a:rPr lang="el-GR" sz="1600" dirty="0" err="1"/>
              <a:t>Κλεομένεα</a:t>
            </a:r>
            <a:r>
              <a:rPr lang="el-GR" sz="1600" dirty="0"/>
              <a:t> </a:t>
            </a:r>
            <a:r>
              <a:rPr lang="el-GR" sz="1600" dirty="0" err="1"/>
              <a:t>μὲν</a:t>
            </a:r>
            <a:r>
              <a:rPr lang="el-GR" sz="1600" dirty="0"/>
              <a:t> </a:t>
            </a:r>
            <a:r>
              <a:rPr lang="el-GR" sz="1600" dirty="0" err="1"/>
              <a:t>τὸν</a:t>
            </a:r>
            <a:r>
              <a:rPr lang="el-GR" sz="1600" dirty="0"/>
              <a:t> </a:t>
            </a:r>
            <a:r>
              <a:rPr lang="el-GR" sz="1600" dirty="0" err="1"/>
              <a:t>Λακεδαιμόνιον</a:t>
            </a:r>
            <a:r>
              <a:rPr lang="el-GR" sz="1600" dirty="0"/>
              <a:t> </a:t>
            </a:r>
            <a:r>
              <a:rPr lang="el-GR" sz="1600" dirty="0" err="1"/>
              <a:t>μοῦνον</a:t>
            </a:r>
            <a:r>
              <a:rPr lang="el-GR" sz="1600" dirty="0"/>
              <a:t> </a:t>
            </a:r>
            <a:r>
              <a:rPr lang="el-GR" sz="1600" dirty="0" err="1"/>
              <a:t>οὐκ</a:t>
            </a:r>
            <a:r>
              <a:rPr lang="el-GR" sz="1600" dirty="0"/>
              <a:t> </a:t>
            </a:r>
            <a:r>
              <a:rPr lang="el-GR" sz="1600" dirty="0" err="1"/>
              <a:t>οἷός</a:t>
            </a:r>
            <a:r>
              <a:rPr lang="el-GR" sz="1600" dirty="0"/>
              <a:t> τε </a:t>
            </a:r>
            <a:r>
              <a:rPr lang="el-GR" sz="1600" dirty="0" err="1"/>
              <a:t>ἐγένετο</a:t>
            </a:r>
            <a:r>
              <a:rPr lang="el-GR" sz="1600" dirty="0"/>
              <a:t> </a:t>
            </a:r>
            <a:r>
              <a:rPr lang="el-GR" sz="1600" dirty="0" err="1"/>
              <a:t>διαβάλλειν</a:t>
            </a:r>
            <a:r>
              <a:rPr lang="el-GR" sz="1600" dirty="0"/>
              <a:t>, </a:t>
            </a:r>
            <a:r>
              <a:rPr lang="el-GR" sz="1600" dirty="0" err="1"/>
              <a:t>τρεῖς</a:t>
            </a:r>
            <a:r>
              <a:rPr lang="el-GR" sz="1600" dirty="0"/>
              <a:t> </a:t>
            </a:r>
            <a:r>
              <a:rPr lang="el-GR" sz="1600" dirty="0" err="1"/>
              <a:t>δὲ</a:t>
            </a:r>
            <a:r>
              <a:rPr lang="el-GR" sz="1600" dirty="0"/>
              <a:t> μυριάδας </a:t>
            </a:r>
            <a:r>
              <a:rPr lang="el-GR" sz="1600" dirty="0" err="1"/>
              <a:t>Ἀθηναίων</a:t>
            </a:r>
            <a:r>
              <a:rPr lang="el-GR" sz="1600" dirty="0"/>
              <a:t> </a:t>
            </a:r>
            <a:r>
              <a:rPr lang="el-GR" sz="1600" dirty="0" err="1"/>
              <a:t>ἐποίησε</a:t>
            </a:r>
            <a:r>
              <a:rPr lang="el-GR" sz="1600" dirty="0"/>
              <a:t> </a:t>
            </a:r>
            <a:r>
              <a:rPr lang="el-GR" sz="1600" dirty="0" err="1"/>
              <a:t>τοῦτο</a:t>
            </a:r>
            <a:r>
              <a:rPr lang="el-GR" sz="1600" dirty="0"/>
              <a:t>. [5.97.3] </a:t>
            </a:r>
            <a:r>
              <a:rPr lang="el-GR" sz="1600" dirty="0" err="1"/>
              <a:t>Ἀθηναῖοι</a:t>
            </a:r>
            <a:r>
              <a:rPr lang="el-GR" sz="1600" dirty="0"/>
              <a:t> </a:t>
            </a:r>
            <a:r>
              <a:rPr lang="el-GR" sz="1600" dirty="0" err="1"/>
              <a:t>μὲν</a:t>
            </a:r>
            <a:r>
              <a:rPr lang="el-GR" sz="1600" dirty="0"/>
              <a:t> </a:t>
            </a:r>
            <a:r>
              <a:rPr lang="el-GR" sz="1600" dirty="0" err="1"/>
              <a:t>δὴ</a:t>
            </a:r>
            <a:r>
              <a:rPr lang="el-GR" sz="1600" dirty="0"/>
              <a:t> </a:t>
            </a:r>
            <a:r>
              <a:rPr lang="el-GR" sz="1600" dirty="0" err="1"/>
              <a:t>ἀναπεισθέντες</a:t>
            </a:r>
            <a:r>
              <a:rPr lang="el-GR" sz="1600" dirty="0"/>
              <a:t> </a:t>
            </a:r>
            <a:r>
              <a:rPr lang="el-GR" sz="1600" dirty="0" err="1"/>
              <a:t>ἐψηφίσαντο</a:t>
            </a:r>
            <a:r>
              <a:rPr lang="el-GR" sz="1600" dirty="0"/>
              <a:t> </a:t>
            </a:r>
            <a:r>
              <a:rPr lang="el-GR" sz="1600" dirty="0" err="1"/>
              <a:t>εἴκοσι</a:t>
            </a:r>
            <a:r>
              <a:rPr lang="el-GR" sz="1600" dirty="0"/>
              <a:t> νέας </a:t>
            </a:r>
            <a:r>
              <a:rPr lang="el-GR" sz="1600" dirty="0" err="1"/>
              <a:t>ἀποστεῖλαι</a:t>
            </a:r>
            <a:r>
              <a:rPr lang="el-GR" sz="1600" dirty="0"/>
              <a:t> </a:t>
            </a:r>
            <a:r>
              <a:rPr lang="el-GR" sz="1600" dirty="0" err="1"/>
              <a:t>βοηθοὺς</a:t>
            </a:r>
            <a:r>
              <a:rPr lang="el-GR" sz="1600" dirty="0"/>
              <a:t> </a:t>
            </a:r>
            <a:r>
              <a:rPr lang="el-GR" sz="1600" dirty="0" err="1"/>
              <a:t>Ἴωσι</a:t>
            </a:r>
            <a:r>
              <a:rPr lang="el-GR" sz="1600" dirty="0"/>
              <a:t>, </a:t>
            </a:r>
            <a:r>
              <a:rPr lang="el-GR" sz="1600" dirty="0" err="1"/>
              <a:t>στρατηγὸν</a:t>
            </a:r>
            <a:r>
              <a:rPr lang="el-GR" sz="1600" dirty="0"/>
              <a:t> </a:t>
            </a:r>
            <a:r>
              <a:rPr lang="el-GR" sz="1600" dirty="0" err="1"/>
              <a:t>ἀποδέξαντες</a:t>
            </a:r>
            <a:r>
              <a:rPr lang="el-GR" sz="1600" dirty="0"/>
              <a:t> </a:t>
            </a:r>
            <a:r>
              <a:rPr lang="el-GR" sz="1600" dirty="0" err="1"/>
              <a:t>αὐτῶν</a:t>
            </a:r>
            <a:r>
              <a:rPr lang="el-GR" sz="1600" dirty="0"/>
              <a:t> </a:t>
            </a:r>
            <a:r>
              <a:rPr lang="el-GR" sz="1600" dirty="0" err="1"/>
              <a:t>εἶναι</a:t>
            </a:r>
            <a:r>
              <a:rPr lang="el-GR" sz="1600" dirty="0"/>
              <a:t> </a:t>
            </a:r>
            <a:r>
              <a:rPr lang="el-GR" sz="1600" dirty="0" err="1"/>
              <a:t>Μελάνθιον</a:t>
            </a:r>
            <a:r>
              <a:rPr lang="el-GR" sz="1600" dirty="0"/>
              <a:t>, </a:t>
            </a:r>
            <a:r>
              <a:rPr lang="el-GR" sz="1600" dirty="0" err="1"/>
              <a:t>ἄνδρα</a:t>
            </a:r>
            <a:r>
              <a:rPr lang="el-GR" sz="1600" dirty="0"/>
              <a:t> </a:t>
            </a:r>
            <a:r>
              <a:rPr lang="el-GR" sz="1600" dirty="0" err="1"/>
              <a:t>τῶν</a:t>
            </a:r>
            <a:r>
              <a:rPr lang="el-GR" sz="1600" dirty="0"/>
              <a:t> </a:t>
            </a:r>
            <a:r>
              <a:rPr lang="el-GR" sz="1600" dirty="0" err="1"/>
              <a:t>ἀστῶν</a:t>
            </a:r>
            <a:r>
              <a:rPr lang="el-GR" sz="1600" dirty="0"/>
              <a:t> </a:t>
            </a:r>
            <a:r>
              <a:rPr lang="el-GR" sz="1600" dirty="0" err="1"/>
              <a:t>ἐόντα</a:t>
            </a:r>
            <a:r>
              <a:rPr lang="el-GR" sz="1600" dirty="0"/>
              <a:t> </a:t>
            </a:r>
            <a:r>
              <a:rPr lang="el-GR" sz="1600" dirty="0" err="1"/>
              <a:t>τὰ</a:t>
            </a:r>
            <a:r>
              <a:rPr lang="el-GR" sz="1600" dirty="0"/>
              <a:t> πάντα </a:t>
            </a:r>
            <a:r>
              <a:rPr lang="el-GR" sz="1600" dirty="0" err="1"/>
              <a:t>δόκιμον</a:t>
            </a:r>
            <a:r>
              <a:rPr lang="el-GR" sz="1600" dirty="0"/>
              <a:t>. </a:t>
            </a:r>
            <a:r>
              <a:rPr lang="el-GR" sz="1600" dirty="0" err="1"/>
              <a:t>αὗται</a:t>
            </a:r>
            <a:r>
              <a:rPr lang="el-GR" sz="1600" dirty="0"/>
              <a:t> </a:t>
            </a:r>
            <a:r>
              <a:rPr lang="el-GR" sz="1600" dirty="0" err="1"/>
              <a:t>δὲ</a:t>
            </a:r>
            <a:r>
              <a:rPr lang="el-GR" sz="1600" dirty="0"/>
              <a:t> </a:t>
            </a:r>
            <a:r>
              <a:rPr lang="el-GR" sz="1600" dirty="0" err="1"/>
              <a:t>αἱ</a:t>
            </a:r>
            <a:r>
              <a:rPr lang="el-GR" sz="1600" dirty="0"/>
              <a:t> νέες </a:t>
            </a:r>
            <a:r>
              <a:rPr lang="el-GR" sz="1600" dirty="0" err="1"/>
              <a:t>ἀρχὴ</a:t>
            </a:r>
            <a:r>
              <a:rPr lang="el-GR" sz="1600" dirty="0"/>
              <a:t> </a:t>
            </a:r>
            <a:r>
              <a:rPr lang="el-GR" sz="1600" dirty="0" err="1"/>
              <a:t>κακῶν</a:t>
            </a:r>
            <a:r>
              <a:rPr lang="el-GR" sz="1600" dirty="0"/>
              <a:t> </a:t>
            </a:r>
            <a:r>
              <a:rPr lang="el-GR" sz="1600" dirty="0" err="1"/>
              <a:t>ἐγένοντο</a:t>
            </a:r>
            <a:r>
              <a:rPr lang="el-GR" sz="1600" dirty="0"/>
              <a:t> </a:t>
            </a:r>
            <a:r>
              <a:rPr lang="el-GR" sz="1600" dirty="0" err="1"/>
              <a:t>Ἕλλησί</a:t>
            </a:r>
            <a:r>
              <a:rPr lang="el-GR" sz="1600" dirty="0"/>
              <a:t> τε </a:t>
            </a:r>
            <a:r>
              <a:rPr lang="el-GR" sz="1600" dirty="0" err="1"/>
              <a:t>καὶ</a:t>
            </a:r>
            <a:r>
              <a:rPr lang="el-GR" sz="1600" dirty="0"/>
              <a:t> </a:t>
            </a:r>
            <a:r>
              <a:rPr lang="el-GR" sz="1600" dirty="0" err="1"/>
              <a:t>βαρβάροισι</a:t>
            </a:r>
            <a:r>
              <a:rPr lang="el-GR" sz="1600" dirty="0"/>
              <a:t> (</a:t>
            </a:r>
            <a:r>
              <a:rPr lang="el-GR" sz="1600" i="1" dirty="0"/>
              <a:t>αφού τον Κλεομένη το Λακεδαιμόνιο μόνο του δεν μπόρεσε να εξαπατήσει, όμως το κατάφερε αυτό σε τριάντα χιλιάδες Αθηναίους. [5.97.3] Οι Αθηναίοι λοιπόν πείστηκαν στα λόγια του κι αποφάσισαν να στείλουν είκοσι καράβια βοήθεια στους </a:t>
            </a:r>
            <a:r>
              <a:rPr lang="el-GR" sz="1600" i="1" dirty="0" err="1"/>
              <a:t>Ίωνες</a:t>
            </a:r>
            <a:r>
              <a:rPr lang="el-GR" sz="1600" i="1" dirty="0"/>
              <a:t> κι ανέδειξαν στρατηγό τους τον </a:t>
            </a:r>
            <a:r>
              <a:rPr lang="el-GR" sz="1600" i="1" dirty="0" err="1"/>
              <a:t>Μελάνθιο</a:t>
            </a:r>
            <a:r>
              <a:rPr lang="el-GR" sz="1600" i="1" dirty="0"/>
              <a:t>, έναν πολίτη που από κάθε άποψη τον εκτιμούσαν. Κι αυτά τα καράβια στάθηκαν </a:t>
            </a:r>
            <a:r>
              <a:rPr lang="el-GR" sz="1600" i="1" dirty="0" err="1"/>
              <a:t>πρωταρχή</a:t>
            </a:r>
            <a:r>
              <a:rPr lang="el-GR" sz="1600" i="1" dirty="0"/>
              <a:t> των συμφορών και για τους Έλληνες και για τους βαρβάρους</a:t>
            </a:r>
            <a:r>
              <a:rPr lang="el-GR" sz="1600" dirty="0"/>
              <a:t>)</a:t>
            </a:r>
          </a:p>
          <a:p>
            <a:pPr algn="just"/>
            <a:endParaRPr lang="el-GR" sz="1600" dirty="0"/>
          </a:p>
        </p:txBody>
      </p:sp>
    </p:spTree>
    <p:extLst>
      <p:ext uri="{BB962C8B-B14F-4D97-AF65-F5344CB8AC3E}">
        <p14:creationId xmlns:p14="http://schemas.microsoft.com/office/powerpoint/2010/main" val="1947313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617C67-6EE6-6D2F-A8A0-118A8D3B9868}"/>
              </a:ext>
            </a:extLst>
          </p:cNvPr>
          <p:cNvSpPr txBox="1"/>
          <p:nvPr/>
        </p:nvSpPr>
        <p:spPr>
          <a:xfrm>
            <a:off x="0" y="1369313"/>
            <a:ext cx="12192000" cy="5816977"/>
          </a:xfrm>
          <a:prstGeom prst="rect">
            <a:avLst/>
          </a:prstGeom>
          <a:noFill/>
        </p:spPr>
        <p:txBody>
          <a:bodyPr wrap="square">
            <a:spAutoFit/>
          </a:bodyPr>
          <a:lstStyle/>
          <a:p>
            <a:pPr algn="ctr"/>
            <a:r>
              <a:rPr lang="el-GR" sz="1400" i="1" dirty="0"/>
              <a:t>Η αλήθεια μέσα από τα μάτια του Πλουτάρχου και άλλων ιστορικών της εποχής.</a:t>
            </a:r>
          </a:p>
          <a:p>
            <a:endParaRPr lang="el-GR" sz="1400" i="1" dirty="0"/>
          </a:p>
          <a:p>
            <a:pPr algn="just"/>
            <a:r>
              <a:rPr lang="el-GR" sz="1400" dirty="0"/>
              <a:t>Κεφ. 24. «</a:t>
            </a:r>
            <a:r>
              <a:rPr lang="el-GR" sz="1400" dirty="0" err="1"/>
              <a:t>Ἐν</a:t>
            </a:r>
            <a:r>
              <a:rPr lang="el-GR" sz="1400" dirty="0"/>
              <a:t> </a:t>
            </a:r>
            <a:r>
              <a:rPr lang="el-GR" sz="1400" dirty="0" err="1"/>
              <a:t>δὲ</a:t>
            </a:r>
            <a:r>
              <a:rPr lang="el-GR" sz="1400" dirty="0"/>
              <a:t> </a:t>
            </a:r>
            <a:r>
              <a:rPr lang="el-GR" sz="1400" dirty="0" err="1"/>
              <a:t>τοῖς</a:t>
            </a:r>
            <a:r>
              <a:rPr lang="el-GR" sz="1400" dirty="0"/>
              <a:t> </a:t>
            </a:r>
            <a:r>
              <a:rPr lang="el-GR" sz="1400" dirty="0" err="1"/>
              <a:t>ἐφεξῆς</a:t>
            </a:r>
            <a:r>
              <a:rPr lang="el-GR" sz="1400" dirty="0"/>
              <a:t> </a:t>
            </a:r>
            <a:r>
              <a:rPr lang="el-GR" sz="1400" dirty="0" err="1"/>
              <a:t>τὰ</a:t>
            </a:r>
            <a:r>
              <a:rPr lang="el-GR" sz="1400" dirty="0"/>
              <a:t> </a:t>
            </a:r>
            <a:r>
              <a:rPr lang="el-GR" sz="1400" dirty="0" err="1"/>
              <a:t>περὶ</a:t>
            </a:r>
            <a:r>
              <a:rPr lang="el-GR" sz="1400" dirty="0"/>
              <a:t> Σάρδεις διηγούμενος, </a:t>
            </a:r>
            <a:r>
              <a:rPr lang="el-GR" sz="1400" dirty="0" err="1"/>
              <a:t>ὡς</a:t>
            </a:r>
            <a:r>
              <a:rPr lang="el-GR" sz="1400" dirty="0"/>
              <a:t> </a:t>
            </a:r>
            <a:r>
              <a:rPr lang="el-GR" sz="1400" dirty="0" err="1"/>
              <a:t>ἐνῆν</a:t>
            </a:r>
            <a:r>
              <a:rPr lang="el-GR" sz="1400" dirty="0"/>
              <a:t> μάλιστα διέλυσε </a:t>
            </a:r>
            <a:r>
              <a:rPr lang="el-GR" sz="1400" dirty="0" err="1"/>
              <a:t>καὶ</a:t>
            </a:r>
            <a:r>
              <a:rPr lang="el-GR" sz="1400" dirty="0"/>
              <a:t> </a:t>
            </a:r>
            <a:r>
              <a:rPr lang="el-GR" sz="1400" dirty="0" err="1"/>
              <a:t>διελυμήνατο</a:t>
            </a:r>
            <a:r>
              <a:rPr lang="el-GR" sz="1400" dirty="0"/>
              <a:t> </a:t>
            </a:r>
            <a:r>
              <a:rPr lang="el-GR" sz="1400" dirty="0" err="1"/>
              <a:t>τὴν</a:t>
            </a:r>
            <a:r>
              <a:rPr lang="el-GR" sz="1400" dirty="0"/>
              <a:t> </a:t>
            </a:r>
            <a:r>
              <a:rPr lang="el-GR" sz="1400" dirty="0" err="1"/>
              <a:t>πρᾶξιν</a:t>
            </a:r>
            <a:r>
              <a:rPr lang="el-GR" sz="1400" dirty="0"/>
              <a:t>, </a:t>
            </a:r>
            <a:r>
              <a:rPr lang="el-GR" sz="1400" dirty="0" err="1"/>
              <a:t>ἃς</a:t>
            </a:r>
            <a:r>
              <a:rPr lang="el-GR" sz="1400" dirty="0"/>
              <a:t> </a:t>
            </a:r>
            <a:r>
              <a:rPr lang="el-GR" sz="1400" dirty="0" err="1"/>
              <a:t>μὲν</a:t>
            </a:r>
            <a:r>
              <a:rPr lang="el-GR" sz="1400" dirty="0"/>
              <a:t> </a:t>
            </a:r>
            <a:r>
              <a:rPr lang="el-GR" sz="1400" dirty="0" err="1"/>
              <a:t>Ἀθηναῖοι</a:t>
            </a:r>
            <a:r>
              <a:rPr lang="el-GR" sz="1400" dirty="0"/>
              <a:t> </a:t>
            </a:r>
            <a:r>
              <a:rPr lang="el-GR" sz="1400" dirty="0" err="1"/>
              <a:t>ναῦς</a:t>
            </a:r>
            <a:r>
              <a:rPr lang="el-GR" sz="1400" dirty="0"/>
              <a:t> </a:t>
            </a:r>
            <a:r>
              <a:rPr lang="el-GR" sz="1400" dirty="0" err="1"/>
              <a:t>ἐξέπεμψαν</a:t>
            </a:r>
            <a:r>
              <a:rPr lang="el-GR" sz="1400" dirty="0"/>
              <a:t> </a:t>
            </a:r>
            <a:r>
              <a:rPr lang="el-GR" sz="1400" dirty="0" err="1"/>
              <a:t>Ἴωσι</a:t>
            </a:r>
            <a:r>
              <a:rPr lang="el-GR" sz="1400" dirty="0"/>
              <a:t> </a:t>
            </a:r>
            <a:r>
              <a:rPr lang="el-GR" sz="1400" dirty="0" err="1"/>
              <a:t>τιμωροὺς</a:t>
            </a:r>
            <a:r>
              <a:rPr lang="el-GR" sz="1400" dirty="0"/>
              <a:t> </a:t>
            </a:r>
            <a:r>
              <a:rPr lang="el-GR" sz="1400" dirty="0" err="1"/>
              <a:t>ἀποστᾶσι</a:t>
            </a:r>
            <a:r>
              <a:rPr lang="el-GR" sz="1400" dirty="0"/>
              <a:t> βασιλέως </a:t>
            </a:r>
            <a:r>
              <a:rPr lang="el-GR" sz="1400" b="1" dirty="0" err="1"/>
              <a:t>ἀρχεκάκους</a:t>
            </a:r>
            <a:r>
              <a:rPr lang="el-GR" sz="1400" dirty="0"/>
              <a:t> </a:t>
            </a:r>
            <a:r>
              <a:rPr lang="el-GR" sz="1400" dirty="0" err="1"/>
              <a:t>τολμή</a:t>
            </a:r>
            <a:r>
              <a:rPr lang="el-GR" sz="1400" dirty="0"/>
              <a:t> σας </a:t>
            </a:r>
            <a:r>
              <a:rPr lang="el-GR" sz="1400" dirty="0" err="1"/>
              <a:t>προσειπεῖν</a:t>
            </a:r>
            <a:r>
              <a:rPr lang="el-GR" sz="1400" dirty="0"/>
              <a:t>, </a:t>
            </a:r>
            <a:r>
              <a:rPr lang="el-GR" sz="1400" dirty="0" err="1"/>
              <a:t>ὅτι</a:t>
            </a:r>
            <a:r>
              <a:rPr lang="el-GR" sz="1400" dirty="0"/>
              <a:t> </a:t>
            </a:r>
            <a:r>
              <a:rPr lang="el-GR" sz="1400" dirty="0" err="1"/>
              <a:t>τοσαύτας</a:t>
            </a:r>
            <a:r>
              <a:rPr lang="el-GR" sz="1400" dirty="0"/>
              <a:t> πόλεις </a:t>
            </a:r>
            <a:r>
              <a:rPr lang="el-GR" sz="1400" dirty="0" err="1"/>
              <a:t>καὶ</a:t>
            </a:r>
            <a:r>
              <a:rPr lang="el-GR" sz="1400" dirty="0"/>
              <a:t> </a:t>
            </a:r>
            <a:r>
              <a:rPr lang="el-GR" sz="1400" dirty="0" err="1"/>
              <a:t>τηλικαύτας</a:t>
            </a:r>
            <a:r>
              <a:rPr lang="el-GR" sz="1400" dirty="0"/>
              <a:t> </a:t>
            </a:r>
            <a:r>
              <a:rPr lang="el-GR" sz="1400" dirty="0" err="1"/>
              <a:t>Ἑλληνίδας</a:t>
            </a:r>
            <a:r>
              <a:rPr lang="el-GR" sz="1400" dirty="0"/>
              <a:t> </a:t>
            </a:r>
            <a:r>
              <a:rPr lang="el-GR" sz="1400" dirty="0" err="1"/>
              <a:t>ἐλευθεροῦν</a:t>
            </a:r>
            <a:r>
              <a:rPr lang="el-GR" sz="1400" dirty="0"/>
              <a:t> </a:t>
            </a:r>
            <a:r>
              <a:rPr lang="el-GR" sz="1400" dirty="0" err="1"/>
              <a:t>ἐπεχείρησαν</a:t>
            </a:r>
            <a:r>
              <a:rPr lang="el-GR" sz="1400" dirty="0"/>
              <a:t> </a:t>
            </a:r>
            <a:r>
              <a:rPr lang="el-GR" sz="1400" dirty="0" err="1"/>
              <a:t>ἀπὸ</a:t>
            </a:r>
            <a:r>
              <a:rPr lang="el-GR" sz="1400" dirty="0"/>
              <a:t> </a:t>
            </a:r>
            <a:r>
              <a:rPr lang="el-GR" sz="1400" dirty="0" err="1"/>
              <a:t>τῶν</a:t>
            </a:r>
            <a:r>
              <a:rPr lang="el-GR" sz="1400" dirty="0"/>
              <a:t> βαρβάρων, </a:t>
            </a:r>
            <a:r>
              <a:rPr lang="el-GR" sz="1400" dirty="0" err="1"/>
              <a:t>Ἐρετριέων</a:t>
            </a:r>
            <a:r>
              <a:rPr lang="el-GR" sz="1400" dirty="0"/>
              <a:t> </a:t>
            </a:r>
            <a:r>
              <a:rPr lang="el-GR" sz="1400" dirty="0" err="1"/>
              <a:t>δὲ</a:t>
            </a:r>
            <a:r>
              <a:rPr lang="el-GR" sz="1400" dirty="0"/>
              <a:t> </a:t>
            </a:r>
            <a:r>
              <a:rPr lang="el-GR" sz="1400" dirty="0" err="1"/>
              <a:t>κομιδῇ</a:t>
            </a:r>
            <a:r>
              <a:rPr lang="el-GR" sz="1400" dirty="0"/>
              <a:t> </a:t>
            </a:r>
            <a:r>
              <a:rPr lang="el-GR" sz="1400" dirty="0" err="1"/>
              <a:t>μνησθεὶς</a:t>
            </a:r>
            <a:r>
              <a:rPr lang="el-GR" sz="1400" dirty="0"/>
              <a:t> </a:t>
            </a:r>
            <a:r>
              <a:rPr lang="el-GR" sz="1400" dirty="0" err="1"/>
              <a:t>ἐν</a:t>
            </a:r>
            <a:r>
              <a:rPr lang="el-GR" sz="1400" dirty="0"/>
              <a:t> </a:t>
            </a:r>
            <a:r>
              <a:rPr lang="el-GR" sz="1400" dirty="0" err="1"/>
              <a:t>παρέργῳ</a:t>
            </a:r>
            <a:r>
              <a:rPr lang="el-GR" sz="1400" dirty="0"/>
              <a:t> </a:t>
            </a:r>
            <a:r>
              <a:rPr lang="el-GR" sz="1400" dirty="0" err="1"/>
              <a:t>καὶ</a:t>
            </a:r>
            <a:r>
              <a:rPr lang="el-GR" sz="1400" dirty="0"/>
              <a:t> </a:t>
            </a:r>
            <a:r>
              <a:rPr lang="el-GR" sz="1400" dirty="0" err="1"/>
              <a:t>παρασιωπήσας</a:t>
            </a:r>
            <a:r>
              <a:rPr lang="el-GR" sz="1400" dirty="0"/>
              <a:t> μέγα κατόρθωμα </a:t>
            </a:r>
            <a:r>
              <a:rPr lang="el-GR" sz="1400" dirty="0" err="1"/>
              <a:t>καὶ</a:t>
            </a:r>
            <a:r>
              <a:rPr lang="el-GR" sz="1400" dirty="0"/>
              <a:t> </a:t>
            </a:r>
            <a:r>
              <a:rPr lang="el-GR" sz="1400" dirty="0" err="1"/>
              <a:t>ἀοίδιμον</a:t>
            </a:r>
            <a:r>
              <a:rPr lang="el-GR" sz="1400" dirty="0"/>
              <a:t>. </a:t>
            </a:r>
            <a:r>
              <a:rPr lang="el-GR" sz="1400" dirty="0" err="1"/>
              <a:t>ἤδη</a:t>
            </a:r>
            <a:r>
              <a:rPr lang="el-GR" sz="1400" dirty="0"/>
              <a:t> </a:t>
            </a:r>
            <a:r>
              <a:rPr lang="el-GR" sz="1400" dirty="0" err="1"/>
              <a:t>γὰρ</a:t>
            </a:r>
            <a:r>
              <a:rPr lang="el-GR" sz="1400" dirty="0"/>
              <a:t> </a:t>
            </a:r>
            <a:r>
              <a:rPr lang="el-GR" sz="1400" dirty="0" err="1"/>
              <a:t>ὡς</a:t>
            </a:r>
            <a:r>
              <a:rPr lang="el-GR" sz="1400" dirty="0"/>
              <a:t> </a:t>
            </a:r>
            <a:r>
              <a:rPr lang="el-GR" sz="1400" dirty="0" err="1"/>
              <a:t>τῶν</a:t>
            </a:r>
            <a:r>
              <a:rPr lang="el-GR" sz="1400" dirty="0"/>
              <a:t> </a:t>
            </a:r>
            <a:r>
              <a:rPr lang="el-GR" sz="1400" dirty="0" err="1"/>
              <a:t>περὶ</a:t>
            </a:r>
            <a:r>
              <a:rPr lang="el-GR" sz="1400" dirty="0"/>
              <a:t> </a:t>
            </a:r>
            <a:r>
              <a:rPr lang="el-GR" sz="1400" dirty="0" err="1"/>
              <a:t>τὴν</a:t>
            </a:r>
            <a:r>
              <a:rPr lang="el-GR" sz="1400" dirty="0"/>
              <a:t> </a:t>
            </a:r>
            <a:r>
              <a:rPr lang="el-GR" sz="1400" dirty="0" err="1"/>
              <a:t>Ἰωνίαν</a:t>
            </a:r>
            <a:r>
              <a:rPr lang="el-GR" sz="1400" dirty="0"/>
              <a:t> συγκεχυμένων </a:t>
            </a:r>
            <a:r>
              <a:rPr lang="el-GR" sz="1400" dirty="0" err="1"/>
              <a:t>καὶ</a:t>
            </a:r>
            <a:r>
              <a:rPr lang="el-GR" sz="1400" dirty="0"/>
              <a:t> στόλου </a:t>
            </a:r>
            <a:r>
              <a:rPr lang="el-GR" sz="1400" dirty="0" err="1"/>
              <a:t>βασιλικοῦ</a:t>
            </a:r>
            <a:r>
              <a:rPr lang="el-GR" sz="1400" dirty="0"/>
              <a:t> </a:t>
            </a:r>
            <a:r>
              <a:rPr lang="el-GR" sz="1400" dirty="0" err="1"/>
              <a:t>προσπλέοντος</a:t>
            </a:r>
            <a:r>
              <a:rPr lang="el-GR" sz="1400" dirty="0"/>
              <a:t>, </a:t>
            </a:r>
            <a:r>
              <a:rPr lang="el-GR" sz="1400" dirty="0" err="1"/>
              <a:t>ἀπαντήσαντες</a:t>
            </a:r>
            <a:r>
              <a:rPr lang="el-GR" sz="1400" dirty="0"/>
              <a:t> </a:t>
            </a:r>
            <a:r>
              <a:rPr lang="el-GR" sz="1400" dirty="0" err="1"/>
              <a:t>ἔξω</a:t>
            </a:r>
            <a:r>
              <a:rPr lang="el-GR" sz="1400" dirty="0"/>
              <a:t> Κυπρίους </a:t>
            </a:r>
            <a:r>
              <a:rPr lang="el-GR" sz="1400" dirty="0" err="1"/>
              <a:t>ἐν</a:t>
            </a:r>
            <a:r>
              <a:rPr lang="el-GR" sz="1400" dirty="0"/>
              <a:t> </a:t>
            </a:r>
            <a:r>
              <a:rPr lang="el-GR" sz="1400" dirty="0" err="1"/>
              <a:t>τῷ</a:t>
            </a:r>
            <a:r>
              <a:rPr lang="el-GR" sz="1400" dirty="0"/>
              <a:t> </a:t>
            </a:r>
            <a:r>
              <a:rPr lang="el-GR" sz="1400" dirty="0" err="1"/>
              <a:t>Παμφυλίῳ</a:t>
            </a:r>
            <a:r>
              <a:rPr lang="el-GR" sz="1400" dirty="0"/>
              <a:t> </a:t>
            </a:r>
            <a:r>
              <a:rPr lang="el-GR" sz="1400" dirty="0" err="1"/>
              <a:t>πελάγει</a:t>
            </a:r>
            <a:r>
              <a:rPr lang="el-GR" sz="1400" dirty="0"/>
              <a:t> </a:t>
            </a:r>
            <a:r>
              <a:rPr lang="el-GR" sz="1400" dirty="0" err="1"/>
              <a:t>κατεναυμάχησαν</a:t>
            </a:r>
            <a:r>
              <a:rPr lang="el-GR" sz="1400" dirty="0"/>
              <a:t>∙ </a:t>
            </a:r>
            <a:r>
              <a:rPr lang="el-GR" sz="1400" dirty="0" err="1"/>
              <a:t>εἶτ</a:t>
            </a:r>
            <a:r>
              <a:rPr lang="el-GR" sz="1400" dirty="0"/>
              <a:t>’ </a:t>
            </a:r>
            <a:r>
              <a:rPr lang="el-GR" sz="1400" dirty="0" err="1"/>
              <a:t>ἀναστρέψαντες</a:t>
            </a:r>
            <a:r>
              <a:rPr lang="el-GR" sz="1400" dirty="0"/>
              <a:t> </a:t>
            </a:r>
            <a:r>
              <a:rPr lang="el-GR" sz="1400" dirty="0" err="1"/>
              <a:t>ὀπίσω</a:t>
            </a:r>
            <a:r>
              <a:rPr lang="el-GR" sz="1400" dirty="0"/>
              <a:t> </a:t>
            </a:r>
            <a:r>
              <a:rPr lang="el-GR" sz="1400" dirty="0" err="1"/>
              <a:t>καὶ</a:t>
            </a:r>
            <a:r>
              <a:rPr lang="el-GR" sz="1400" dirty="0"/>
              <a:t> </a:t>
            </a:r>
            <a:r>
              <a:rPr lang="el-GR" sz="1400" dirty="0" err="1"/>
              <a:t>τὰς</a:t>
            </a:r>
            <a:r>
              <a:rPr lang="el-GR" sz="1400" dirty="0"/>
              <a:t> </a:t>
            </a:r>
            <a:r>
              <a:rPr lang="el-GR" sz="1400" dirty="0" err="1"/>
              <a:t>ναῦς</a:t>
            </a:r>
            <a:r>
              <a:rPr lang="el-GR" sz="1400" dirty="0"/>
              <a:t> </a:t>
            </a:r>
            <a:r>
              <a:rPr lang="el-GR" sz="1400" dirty="0" err="1"/>
              <a:t>ἐν</a:t>
            </a:r>
            <a:r>
              <a:rPr lang="el-GR" sz="1400" dirty="0"/>
              <a:t> </a:t>
            </a:r>
            <a:r>
              <a:rPr lang="el-GR" sz="1400" dirty="0" err="1"/>
              <a:t>Ἐφέσῳ</a:t>
            </a:r>
            <a:r>
              <a:rPr lang="el-GR" sz="1400" dirty="0"/>
              <a:t> </a:t>
            </a:r>
            <a:r>
              <a:rPr lang="el-GR" sz="1400" dirty="0" err="1"/>
              <a:t>καταλιπόντες</a:t>
            </a:r>
            <a:r>
              <a:rPr lang="el-GR" sz="1400" dirty="0"/>
              <a:t> </a:t>
            </a:r>
            <a:r>
              <a:rPr lang="el-GR" sz="1400" dirty="0" err="1"/>
              <a:t>ἐπέθεντο</a:t>
            </a:r>
            <a:r>
              <a:rPr lang="el-GR" sz="1400" dirty="0"/>
              <a:t> </a:t>
            </a:r>
            <a:r>
              <a:rPr lang="el-GR" sz="1400" dirty="0" err="1"/>
              <a:t>Σάρδεσι</a:t>
            </a:r>
            <a:r>
              <a:rPr lang="el-GR" sz="1400" dirty="0"/>
              <a:t> </a:t>
            </a:r>
            <a:r>
              <a:rPr lang="el-GR" sz="1400" dirty="0" err="1"/>
              <a:t>καὶ</a:t>
            </a:r>
            <a:r>
              <a:rPr lang="el-GR" sz="1400" dirty="0"/>
              <a:t> </a:t>
            </a:r>
            <a:r>
              <a:rPr lang="el-GR" sz="1400" dirty="0" err="1"/>
              <a:t>Ἀρταφέρνην</a:t>
            </a:r>
            <a:r>
              <a:rPr lang="el-GR" sz="1400" dirty="0"/>
              <a:t> </a:t>
            </a:r>
            <a:r>
              <a:rPr lang="el-GR" sz="1400" dirty="0" err="1"/>
              <a:t>ἐπολιόρκουν</a:t>
            </a:r>
            <a:r>
              <a:rPr lang="el-GR" sz="1400" dirty="0"/>
              <a:t> </a:t>
            </a:r>
            <a:r>
              <a:rPr lang="el-GR" sz="1400" dirty="0" err="1"/>
              <a:t>εἰς</a:t>
            </a:r>
            <a:r>
              <a:rPr lang="el-GR" sz="1400" dirty="0"/>
              <a:t> </a:t>
            </a:r>
            <a:r>
              <a:rPr lang="el-GR" sz="1400" dirty="0" err="1"/>
              <a:t>τὴν</a:t>
            </a:r>
            <a:r>
              <a:rPr lang="el-GR" sz="1400" dirty="0"/>
              <a:t> </a:t>
            </a:r>
            <a:r>
              <a:rPr lang="el-GR" sz="1400" dirty="0" err="1"/>
              <a:t>ἀκρόπολιν</a:t>
            </a:r>
            <a:r>
              <a:rPr lang="el-GR" sz="1400" dirty="0"/>
              <a:t> </a:t>
            </a:r>
            <a:r>
              <a:rPr lang="el-GR" sz="1400" dirty="0" err="1"/>
              <a:t>κατα</a:t>
            </a:r>
            <a:r>
              <a:rPr lang="el-GR" sz="1400" dirty="0"/>
              <a:t> </a:t>
            </a:r>
            <a:r>
              <a:rPr lang="el-GR" sz="1400" dirty="0" err="1"/>
              <a:t>φυγόντα</a:t>
            </a:r>
            <a:r>
              <a:rPr lang="el-GR" sz="1400" dirty="0"/>
              <a:t>, βουλόμενοι </a:t>
            </a:r>
            <a:r>
              <a:rPr lang="el-GR" sz="1400" dirty="0" err="1"/>
              <a:t>τὴν</a:t>
            </a:r>
            <a:r>
              <a:rPr lang="el-GR" sz="1400" dirty="0"/>
              <a:t> Μιλήτου </a:t>
            </a:r>
            <a:r>
              <a:rPr lang="el-GR" sz="1400" dirty="0" err="1"/>
              <a:t>λῦσαι</a:t>
            </a:r>
            <a:r>
              <a:rPr lang="el-GR" sz="1400" dirty="0"/>
              <a:t> </a:t>
            </a:r>
            <a:r>
              <a:rPr lang="el-GR" sz="1400" dirty="0" err="1"/>
              <a:t>πολιορκίαν</a:t>
            </a:r>
            <a:r>
              <a:rPr lang="el-GR" sz="1400" dirty="0"/>
              <a:t>∙ </a:t>
            </a:r>
            <a:r>
              <a:rPr lang="el-GR" sz="1400" dirty="0" err="1"/>
              <a:t>καὶ</a:t>
            </a:r>
            <a:r>
              <a:rPr lang="el-GR" sz="1400" dirty="0"/>
              <a:t> </a:t>
            </a:r>
            <a:r>
              <a:rPr lang="el-GR" sz="1400" dirty="0" err="1"/>
              <a:t>τοῦτο</a:t>
            </a:r>
            <a:r>
              <a:rPr lang="el-GR" sz="1400" dirty="0"/>
              <a:t> </a:t>
            </a:r>
            <a:r>
              <a:rPr lang="el-GR" sz="1400" dirty="0" err="1"/>
              <a:t>μὲν</a:t>
            </a:r>
            <a:r>
              <a:rPr lang="el-GR" sz="1400" dirty="0"/>
              <a:t> </a:t>
            </a:r>
            <a:r>
              <a:rPr lang="el-GR" sz="1400" dirty="0" err="1"/>
              <a:t>ἔπραξαν</a:t>
            </a:r>
            <a:r>
              <a:rPr lang="el-GR" sz="1400" dirty="0"/>
              <a:t> </a:t>
            </a:r>
            <a:r>
              <a:rPr lang="el-GR" sz="1400" dirty="0" err="1"/>
              <a:t>καὶ</a:t>
            </a:r>
            <a:r>
              <a:rPr lang="el-GR" sz="1400" dirty="0"/>
              <a:t> </a:t>
            </a:r>
            <a:r>
              <a:rPr lang="el-GR" sz="1400" dirty="0" err="1"/>
              <a:t>τοὺς</a:t>
            </a:r>
            <a:r>
              <a:rPr lang="el-GR" sz="1400" dirty="0"/>
              <a:t> πολεμίους </a:t>
            </a:r>
            <a:r>
              <a:rPr lang="el-GR" sz="1400" dirty="0" err="1"/>
              <a:t>ἀνέστησαν</a:t>
            </a:r>
            <a:r>
              <a:rPr lang="el-GR" sz="1400" dirty="0"/>
              <a:t> </a:t>
            </a:r>
            <a:r>
              <a:rPr lang="el-GR" sz="1400" dirty="0" err="1"/>
              <a:t>ἐκεῖθεν</a:t>
            </a:r>
            <a:r>
              <a:rPr lang="el-GR" sz="1400" dirty="0"/>
              <a:t>, </a:t>
            </a:r>
            <a:r>
              <a:rPr lang="el-GR" sz="1400" dirty="0" err="1"/>
              <a:t>ἐν</a:t>
            </a:r>
            <a:r>
              <a:rPr lang="el-GR" sz="1400" dirty="0"/>
              <a:t> </a:t>
            </a:r>
            <a:r>
              <a:rPr lang="el-GR" sz="1400" dirty="0" err="1"/>
              <a:t>φόβῳ</a:t>
            </a:r>
            <a:r>
              <a:rPr lang="el-GR" sz="1400" dirty="0"/>
              <a:t> </a:t>
            </a:r>
            <a:r>
              <a:rPr lang="el-GR" sz="1400" dirty="0" err="1"/>
              <a:t>θαυμαστῷ</a:t>
            </a:r>
            <a:r>
              <a:rPr lang="el-GR" sz="1400" dirty="0"/>
              <a:t> γενομένους∙ πλήθους δ’ </a:t>
            </a:r>
            <a:r>
              <a:rPr lang="el-GR" sz="1400" dirty="0" err="1"/>
              <a:t>ἐπιχυθέντος</a:t>
            </a:r>
            <a:r>
              <a:rPr lang="el-GR" sz="1400" dirty="0"/>
              <a:t> </a:t>
            </a:r>
            <a:r>
              <a:rPr lang="el-GR" sz="1400" dirty="0" err="1"/>
              <a:t>αὐτοῖς</a:t>
            </a:r>
            <a:r>
              <a:rPr lang="el-GR" sz="1400" dirty="0"/>
              <a:t> </a:t>
            </a:r>
            <a:r>
              <a:rPr lang="el-GR" sz="1400" dirty="0" err="1"/>
              <a:t>ἀπεχώρησαν</a:t>
            </a:r>
            <a:r>
              <a:rPr lang="el-GR" sz="1400" dirty="0"/>
              <a:t>. </a:t>
            </a:r>
            <a:r>
              <a:rPr lang="el-GR" sz="1400" dirty="0" err="1"/>
              <a:t>ταῦτα</a:t>
            </a:r>
            <a:r>
              <a:rPr lang="el-GR" sz="1400" dirty="0"/>
              <a:t> δ’ </a:t>
            </a:r>
            <a:r>
              <a:rPr lang="el-GR" sz="1400" dirty="0" err="1"/>
              <a:t>ἄλλοι</a:t>
            </a:r>
            <a:r>
              <a:rPr lang="el-GR" sz="1400" dirty="0"/>
              <a:t> τε </a:t>
            </a:r>
            <a:r>
              <a:rPr lang="el-GR" sz="1400" dirty="0" err="1"/>
              <a:t>καὶ</a:t>
            </a:r>
            <a:r>
              <a:rPr lang="el-GR" sz="1400" dirty="0"/>
              <a:t> </a:t>
            </a:r>
            <a:r>
              <a:rPr lang="el-GR" sz="1400" dirty="0" err="1"/>
              <a:t>Λυσανίας</a:t>
            </a:r>
            <a:r>
              <a:rPr lang="el-GR" sz="1400" dirty="0"/>
              <a:t> ὁ </a:t>
            </a:r>
            <a:r>
              <a:rPr lang="el-GR" sz="1400" dirty="0" err="1"/>
              <a:t>Μαλλώτης</a:t>
            </a:r>
            <a:r>
              <a:rPr lang="el-GR" sz="1400" dirty="0"/>
              <a:t> </a:t>
            </a:r>
            <a:r>
              <a:rPr lang="el-GR" sz="1400" dirty="0" err="1"/>
              <a:t>ἐν</a:t>
            </a:r>
            <a:r>
              <a:rPr lang="el-GR" sz="1400" dirty="0"/>
              <a:t> </a:t>
            </a:r>
            <a:r>
              <a:rPr lang="el-GR" sz="1400" dirty="0" err="1"/>
              <a:t>τοῖς</a:t>
            </a:r>
            <a:r>
              <a:rPr lang="el-GR" sz="1400" dirty="0"/>
              <a:t> </a:t>
            </a:r>
            <a:r>
              <a:rPr lang="el-GR" sz="1400" dirty="0" err="1"/>
              <a:t>περὶ</a:t>
            </a:r>
            <a:r>
              <a:rPr lang="el-GR" sz="1400" dirty="0"/>
              <a:t> </a:t>
            </a:r>
            <a:r>
              <a:rPr lang="el-GR" sz="1400" dirty="0" err="1"/>
              <a:t>Ἐρετρίας</a:t>
            </a:r>
            <a:r>
              <a:rPr lang="el-GR" sz="1400" dirty="0"/>
              <a:t> </a:t>
            </a:r>
            <a:r>
              <a:rPr lang="el-GR" sz="1400" dirty="0" err="1"/>
              <a:t>εἴρηκε</a:t>
            </a:r>
            <a:r>
              <a:rPr lang="el-GR" sz="1400" dirty="0"/>
              <a:t>∙ </a:t>
            </a:r>
            <a:r>
              <a:rPr lang="el-GR" sz="1400" dirty="0" err="1"/>
              <a:t>καὶ</a:t>
            </a:r>
            <a:r>
              <a:rPr lang="el-GR" sz="1400" dirty="0"/>
              <a:t> </a:t>
            </a:r>
            <a:r>
              <a:rPr lang="el-GR" sz="1400" dirty="0" err="1"/>
              <a:t>καλῶς</a:t>
            </a:r>
            <a:r>
              <a:rPr lang="el-GR" sz="1400" dirty="0"/>
              <a:t> </a:t>
            </a:r>
            <a:r>
              <a:rPr lang="el-GR" sz="1400" dirty="0" err="1"/>
              <a:t>εἶχεν</a:t>
            </a:r>
            <a:r>
              <a:rPr lang="el-GR" sz="1400" dirty="0"/>
              <a:t>, </a:t>
            </a:r>
            <a:r>
              <a:rPr lang="el-GR" sz="1400" dirty="0" err="1"/>
              <a:t>εἰ</a:t>
            </a:r>
            <a:r>
              <a:rPr lang="el-GR" sz="1400" dirty="0"/>
              <a:t> </a:t>
            </a:r>
            <a:r>
              <a:rPr lang="el-GR" sz="1400" dirty="0" err="1"/>
              <a:t>καὶ</a:t>
            </a:r>
            <a:r>
              <a:rPr lang="el-GR" sz="1400" dirty="0"/>
              <a:t> </a:t>
            </a:r>
            <a:r>
              <a:rPr lang="el-GR" sz="1400" dirty="0" err="1"/>
              <a:t>διὰ</a:t>
            </a:r>
            <a:r>
              <a:rPr lang="el-GR" sz="1400" dirty="0"/>
              <a:t> </a:t>
            </a:r>
            <a:r>
              <a:rPr lang="el-GR" sz="1400" dirty="0" err="1"/>
              <a:t>μηδὲν</a:t>
            </a:r>
            <a:r>
              <a:rPr lang="el-GR" sz="1400" dirty="0"/>
              <a:t> </a:t>
            </a:r>
            <a:r>
              <a:rPr lang="el-GR" sz="1400" dirty="0" err="1"/>
              <a:t>ἄλλο</a:t>
            </a:r>
            <a:r>
              <a:rPr lang="el-GR" sz="1400" dirty="0"/>
              <a:t>, </a:t>
            </a:r>
            <a:r>
              <a:rPr lang="el-GR" sz="1400" dirty="0" err="1"/>
              <a:t>τῇ</a:t>
            </a:r>
            <a:r>
              <a:rPr lang="el-GR" sz="1400" dirty="0"/>
              <a:t> </a:t>
            </a:r>
            <a:r>
              <a:rPr lang="el-GR" sz="1400" dirty="0" err="1"/>
              <a:t>γοῦν</a:t>
            </a:r>
            <a:r>
              <a:rPr lang="el-GR" sz="1400" dirty="0"/>
              <a:t> </a:t>
            </a:r>
            <a:r>
              <a:rPr lang="el-GR" sz="1400" dirty="0" err="1"/>
              <a:t>ἁλώσει</a:t>
            </a:r>
            <a:r>
              <a:rPr lang="el-GR" sz="1400" dirty="0"/>
              <a:t> </a:t>
            </a:r>
            <a:r>
              <a:rPr lang="el-GR" sz="1400" dirty="0" err="1"/>
              <a:t>καὶ</a:t>
            </a:r>
            <a:r>
              <a:rPr lang="el-GR" sz="1400" dirty="0"/>
              <a:t> </a:t>
            </a:r>
            <a:r>
              <a:rPr lang="el-GR" sz="1400" dirty="0" err="1"/>
              <a:t>φθορᾷ</a:t>
            </a:r>
            <a:r>
              <a:rPr lang="el-GR" sz="1400" dirty="0"/>
              <a:t> </a:t>
            </a:r>
            <a:r>
              <a:rPr lang="el-GR" sz="1400" dirty="0" err="1"/>
              <a:t>τῆς</a:t>
            </a:r>
            <a:r>
              <a:rPr lang="el-GR" sz="1400" dirty="0"/>
              <a:t> πόλεως </a:t>
            </a:r>
            <a:r>
              <a:rPr lang="el-GR" sz="1400" dirty="0" err="1"/>
              <a:t>ἐπειπεῖν</a:t>
            </a:r>
            <a:r>
              <a:rPr lang="el-GR" sz="1400" dirty="0"/>
              <a:t> </a:t>
            </a:r>
            <a:r>
              <a:rPr lang="el-GR" sz="1400" dirty="0" err="1"/>
              <a:t>τὸ</a:t>
            </a:r>
            <a:r>
              <a:rPr lang="el-GR" sz="1400" dirty="0"/>
              <a:t> </a:t>
            </a:r>
            <a:r>
              <a:rPr lang="el-GR" sz="1400" dirty="0" err="1"/>
              <a:t>ἀνδραγάθημα</a:t>
            </a:r>
            <a:r>
              <a:rPr lang="el-GR" sz="1400" dirty="0"/>
              <a:t> </a:t>
            </a:r>
            <a:r>
              <a:rPr lang="el-GR" sz="1400" dirty="0" err="1"/>
              <a:t>τοῦτο</a:t>
            </a:r>
            <a:r>
              <a:rPr lang="el-GR" sz="1400" dirty="0"/>
              <a:t> </a:t>
            </a:r>
            <a:r>
              <a:rPr lang="el-GR" sz="1400" dirty="0" err="1"/>
              <a:t>καὶ</a:t>
            </a:r>
            <a:r>
              <a:rPr lang="el-GR" sz="1400" dirty="0"/>
              <a:t> </a:t>
            </a:r>
            <a:r>
              <a:rPr lang="el-GR" sz="1400" dirty="0" err="1"/>
              <a:t>τὴν</a:t>
            </a:r>
            <a:r>
              <a:rPr lang="el-GR" sz="1400" dirty="0"/>
              <a:t> </a:t>
            </a:r>
            <a:r>
              <a:rPr lang="el-GR" sz="1400" dirty="0" err="1"/>
              <a:t>ἀριστείαν</a:t>
            </a:r>
            <a:r>
              <a:rPr lang="el-GR" sz="1400" dirty="0"/>
              <a:t>. ὁ </a:t>
            </a:r>
            <a:r>
              <a:rPr lang="el-GR" sz="1400" dirty="0" err="1"/>
              <a:t>δὲ</a:t>
            </a:r>
            <a:r>
              <a:rPr lang="el-GR" sz="1400" dirty="0"/>
              <a:t> </a:t>
            </a:r>
            <a:r>
              <a:rPr lang="el-GR" sz="1400" dirty="0" err="1"/>
              <a:t>καὶ</a:t>
            </a:r>
            <a:r>
              <a:rPr lang="el-GR" sz="1400" dirty="0"/>
              <a:t> </a:t>
            </a:r>
            <a:r>
              <a:rPr lang="el-GR" sz="1400" dirty="0" err="1"/>
              <a:t>κρατηθέντας</a:t>
            </a:r>
            <a:r>
              <a:rPr lang="el-GR" sz="1400" dirty="0"/>
              <a:t> </a:t>
            </a:r>
            <a:r>
              <a:rPr lang="el-GR" sz="1400" dirty="0" err="1"/>
              <a:t>αὐτοὺς</a:t>
            </a:r>
            <a:r>
              <a:rPr lang="el-GR" sz="1400" dirty="0"/>
              <a:t> </a:t>
            </a:r>
            <a:r>
              <a:rPr lang="el-GR" sz="1400" dirty="0" err="1"/>
              <a:t>ὑπὸ</a:t>
            </a:r>
            <a:r>
              <a:rPr lang="el-GR" sz="1400" dirty="0"/>
              <a:t> </a:t>
            </a:r>
            <a:r>
              <a:rPr lang="el-GR" sz="1400" dirty="0" err="1"/>
              <a:t>τῶν</a:t>
            </a:r>
            <a:r>
              <a:rPr lang="el-GR" sz="1400" dirty="0"/>
              <a:t> βαρβάρων </a:t>
            </a:r>
            <a:r>
              <a:rPr lang="el-GR" sz="1400" dirty="0" err="1"/>
              <a:t>φησὶν</a:t>
            </a:r>
            <a:r>
              <a:rPr lang="el-GR" sz="1400" dirty="0"/>
              <a:t> </a:t>
            </a:r>
            <a:r>
              <a:rPr lang="el-GR" sz="1400" dirty="0" err="1"/>
              <a:t>εἰς</a:t>
            </a:r>
            <a:r>
              <a:rPr lang="el-GR" sz="1400" dirty="0"/>
              <a:t> </a:t>
            </a:r>
            <a:r>
              <a:rPr lang="el-GR" sz="1400" dirty="0" err="1"/>
              <a:t>τὰς</a:t>
            </a:r>
            <a:r>
              <a:rPr lang="el-GR" sz="1400" dirty="0"/>
              <a:t> </a:t>
            </a:r>
            <a:r>
              <a:rPr lang="el-GR" sz="1400" dirty="0" err="1"/>
              <a:t>ναῦς</a:t>
            </a:r>
            <a:r>
              <a:rPr lang="el-GR" sz="1400" dirty="0"/>
              <a:t> </a:t>
            </a:r>
            <a:r>
              <a:rPr lang="el-GR" sz="1400" dirty="0" err="1"/>
              <a:t>καταδιωχθῆναι</a:t>
            </a:r>
            <a:r>
              <a:rPr lang="el-GR" sz="1400" dirty="0"/>
              <a:t>, </a:t>
            </a:r>
            <a:r>
              <a:rPr lang="el-GR" sz="1400" dirty="0" err="1"/>
              <a:t>μηδὲν</a:t>
            </a:r>
            <a:r>
              <a:rPr lang="el-GR" sz="1400" dirty="0"/>
              <a:t> </a:t>
            </a:r>
            <a:r>
              <a:rPr lang="el-GR" sz="1400" dirty="0" err="1"/>
              <a:t>τοιοῦτο</a:t>
            </a:r>
            <a:r>
              <a:rPr lang="el-GR" sz="1400" dirty="0"/>
              <a:t> </a:t>
            </a:r>
            <a:r>
              <a:rPr lang="el-GR" sz="1400" dirty="0" err="1"/>
              <a:t>τοῦ</a:t>
            </a:r>
            <a:r>
              <a:rPr lang="el-GR" sz="1400" dirty="0"/>
              <a:t> </a:t>
            </a:r>
            <a:r>
              <a:rPr lang="el-GR" sz="1400" dirty="0" err="1"/>
              <a:t>Λαμψακηνοῦ</a:t>
            </a:r>
            <a:r>
              <a:rPr lang="el-GR" sz="1400" dirty="0"/>
              <a:t> </a:t>
            </a:r>
            <a:r>
              <a:rPr lang="el-GR" sz="1400" dirty="0" err="1"/>
              <a:t>Χάρωνος</a:t>
            </a:r>
            <a:r>
              <a:rPr lang="el-GR" sz="1400" dirty="0"/>
              <a:t> </a:t>
            </a:r>
            <a:r>
              <a:rPr lang="el-GR" sz="1400" dirty="0" err="1"/>
              <a:t>ἱστοροῦντος</a:t>
            </a:r>
            <a:r>
              <a:rPr lang="el-GR" sz="1400" dirty="0"/>
              <a:t>, </a:t>
            </a:r>
            <a:r>
              <a:rPr lang="el-GR" sz="1400" dirty="0" err="1"/>
              <a:t>ἀλλὰ</a:t>
            </a:r>
            <a:r>
              <a:rPr lang="el-GR" sz="1400" dirty="0"/>
              <a:t> </a:t>
            </a:r>
            <a:r>
              <a:rPr lang="el-GR" sz="1400" dirty="0" err="1"/>
              <a:t>ταυτὶ</a:t>
            </a:r>
            <a:r>
              <a:rPr lang="el-GR" sz="1400" dirty="0"/>
              <a:t> γράφοντος </a:t>
            </a:r>
            <a:r>
              <a:rPr lang="el-GR" sz="1400" dirty="0" err="1"/>
              <a:t>κατὰ</a:t>
            </a:r>
            <a:r>
              <a:rPr lang="el-GR" sz="1400" dirty="0"/>
              <a:t> </a:t>
            </a:r>
            <a:r>
              <a:rPr lang="el-GR" sz="1400" dirty="0" err="1"/>
              <a:t>λέξιν</a:t>
            </a:r>
            <a:r>
              <a:rPr lang="el-GR" sz="1400" dirty="0"/>
              <a:t>∙ “</a:t>
            </a:r>
            <a:r>
              <a:rPr lang="el-GR" sz="1400" dirty="0" err="1"/>
              <a:t>Ἀθηναῖοι</a:t>
            </a:r>
            <a:r>
              <a:rPr lang="el-GR" sz="1400" dirty="0"/>
              <a:t> δ’ </a:t>
            </a:r>
            <a:r>
              <a:rPr lang="el-GR" sz="1400" dirty="0" err="1"/>
              <a:t>εἴκοσι</a:t>
            </a:r>
            <a:r>
              <a:rPr lang="el-GR" sz="1400" dirty="0"/>
              <a:t> </a:t>
            </a:r>
            <a:r>
              <a:rPr lang="el-GR" sz="1400" dirty="0" err="1"/>
              <a:t>τριήρεσιν</a:t>
            </a:r>
            <a:r>
              <a:rPr lang="el-GR" sz="1400" dirty="0"/>
              <a:t> </a:t>
            </a:r>
            <a:r>
              <a:rPr lang="el-GR" sz="1400" dirty="0" err="1"/>
              <a:t>ἔπλευσαν</a:t>
            </a:r>
            <a:r>
              <a:rPr lang="el-GR" sz="1400" dirty="0"/>
              <a:t> </a:t>
            </a:r>
            <a:r>
              <a:rPr lang="el-GR" sz="1400" dirty="0" err="1"/>
              <a:t>ἐπικουρήσοντες</a:t>
            </a:r>
            <a:r>
              <a:rPr lang="el-GR" sz="1400" dirty="0"/>
              <a:t> </a:t>
            </a:r>
            <a:r>
              <a:rPr lang="el-GR" sz="1400" dirty="0" err="1"/>
              <a:t>τοῖς</a:t>
            </a:r>
            <a:r>
              <a:rPr lang="el-GR" sz="1400" dirty="0"/>
              <a:t> </a:t>
            </a:r>
            <a:r>
              <a:rPr lang="el-GR" sz="1400" dirty="0" err="1"/>
              <a:t>Ἴωσι</a:t>
            </a:r>
            <a:r>
              <a:rPr lang="el-GR" sz="1400" dirty="0"/>
              <a:t>, </a:t>
            </a:r>
            <a:r>
              <a:rPr lang="el-GR" sz="1400" dirty="0" err="1"/>
              <a:t>καὶ</a:t>
            </a:r>
            <a:r>
              <a:rPr lang="el-GR" sz="1400" dirty="0"/>
              <a:t> </a:t>
            </a:r>
            <a:r>
              <a:rPr lang="el-GR" sz="1400" dirty="0" err="1"/>
              <a:t>εἰς</a:t>
            </a:r>
            <a:r>
              <a:rPr lang="el-GR" sz="1400" dirty="0"/>
              <a:t> Σάρδεις </a:t>
            </a:r>
            <a:r>
              <a:rPr lang="el-GR" sz="1400" dirty="0" err="1"/>
              <a:t>ἐστρατεύσαντο</a:t>
            </a:r>
            <a:r>
              <a:rPr lang="el-GR" sz="1400" dirty="0"/>
              <a:t> </a:t>
            </a:r>
            <a:r>
              <a:rPr lang="el-GR" sz="1400" dirty="0" err="1"/>
              <a:t>καὶ</a:t>
            </a:r>
            <a:r>
              <a:rPr lang="el-GR" sz="1400" dirty="0"/>
              <a:t> </a:t>
            </a:r>
            <a:r>
              <a:rPr lang="el-GR" sz="1400" dirty="0" err="1"/>
              <a:t>εἷλον</a:t>
            </a:r>
            <a:r>
              <a:rPr lang="el-GR" sz="1400" dirty="0"/>
              <a:t> </a:t>
            </a:r>
            <a:r>
              <a:rPr lang="el-GR" sz="1400" dirty="0" err="1"/>
              <a:t>τὰ</a:t>
            </a:r>
            <a:r>
              <a:rPr lang="el-GR" sz="1400" dirty="0"/>
              <a:t> </a:t>
            </a:r>
            <a:r>
              <a:rPr lang="el-GR" sz="1400" dirty="0" err="1"/>
              <a:t>περὶ</a:t>
            </a:r>
            <a:r>
              <a:rPr lang="el-GR" sz="1400" dirty="0"/>
              <a:t> Σάρδεις </a:t>
            </a:r>
            <a:r>
              <a:rPr lang="el-GR" sz="1400" dirty="0" err="1"/>
              <a:t>ἅπαντα</a:t>
            </a:r>
            <a:r>
              <a:rPr lang="el-GR" sz="1400" dirty="0"/>
              <a:t> </a:t>
            </a:r>
            <a:r>
              <a:rPr lang="el-GR" sz="1400" dirty="0" err="1"/>
              <a:t>χωρὶς</a:t>
            </a:r>
            <a:r>
              <a:rPr lang="el-GR" sz="1400" dirty="0"/>
              <a:t> </a:t>
            </a:r>
            <a:r>
              <a:rPr lang="el-GR" sz="1400" dirty="0" err="1"/>
              <a:t>τοῦ</a:t>
            </a:r>
            <a:r>
              <a:rPr lang="el-GR" sz="1400" dirty="0"/>
              <a:t> τείχους </a:t>
            </a:r>
            <a:r>
              <a:rPr lang="el-GR" sz="1400" dirty="0" err="1"/>
              <a:t>τοῦ</a:t>
            </a:r>
            <a:r>
              <a:rPr lang="el-GR" sz="1400" dirty="0"/>
              <a:t> </a:t>
            </a:r>
            <a:r>
              <a:rPr lang="el-GR" sz="1400" dirty="0" err="1"/>
              <a:t>βασιληίου</a:t>
            </a:r>
            <a:r>
              <a:rPr lang="el-GR" sz="1400" dirty="0"/>
              <a:t>∙ </a:t>
            </a:r>
            <a:r>
              <a:rPr lang="el-GR" sz="1400" dirty="0" err="1"/>
              <a:t>ταῦτα</a:t>
            </a:r>
            <a:r>
              <a:rPr lang="el-GR" sz="1400" dirty="0"/>
              <a:t> </a:t>
            </a:r>
            <a:r>
              <a:rPr lang="el-GR" sz="1400" dirty="0" err="1"/>
              <a:t>δὲ</a:t>
            </a:r>
            <a:r>
              <a:rPr lang="el-GR" sz="1400" dirty="0"/>
              <a:t> </a:t>
            </a:r>
            <a:r>
              <a:rPr lang="el-GR" sz="1400" dirty="0" err="1"/>
              <a:t>ποιήσαντες</a:t>
            </a:r>
            <a:r>
              <a:rPr lang="el-GR" sz="1400" dirty="0"/>
              <a:t> </a:t>
            </a:r>
            <a:r>
              <a:rPr lang="el-GR" sz="1400" dirty="0" err="1"/>
              <a:t>ἐπαναχωροῦσιν</a:t>
            </a:r>
            <a:r>
              <a:rPr lang="el-GR" sz="1400" dirty="0"/>
              <a:t> </a:t>
            </a:r>
            <a:r>
              <a:rPr lang="el-GR" sz="1400" dirty="0" err="1"/>
              <a:t>εἰς</a:t>
            </a:r>
            <a:r>
              <a:rPr lang="el-GR" sz="1400" dirty="0"/>
              <a:t> </a:t>
            </a:r>
            <a:r>
              <a:rPr lang="el-GR" sz="1400" dirty="0" err="1"/>
              <a:t>Μίλητον</a:t>
            </a:r>
            <a:r>
              <a:rPr lang="el-GR" sz="1400" dirty="0"/>
              <a:t>”».</a:t>
            </a:r>
          </a:p>
          <a:p>
            <a:pPr algn="just"/>
            <a:endParaRPr lang="el-GR" sz="1400" dirty="0"/>
          </a:p>
          <a:p>
            <a:pPr algn="just"/>
            <a:endParaRPr lang="el-GR" sz="1400" dirty="0"/>
          </a:p>
          <a:p>
            <a:pPr algn="just"/>
            <a:r>
              <a:rPr lang="el-GR" sz="1200" dirty="0"/>
              <a:t>«Έπειτα, διηγούμενος τα γεγονότα σχετικά με τις Σάρδεις, κάνει ό,τι μπορεί για να καταστρέψει και να αφανίσει την πράξη. </a:t>
            </a:r>
            <a:r>
              <a:rPr lang="el-GR" sz="1200" u="sng" dirty="0"/>
              <a:t>Τόλμησε να πει ότι τα πλοία που έστειλαν οι Αθηναίοι για να βοηθήσουν τους </a:t>
            </a:r>
            <a:r>
              <a:rPr lang="el-GR" sz="1200" u="sng" dirty="0" err="1"/>
              <a:t>Ίωνες</a:t>
            </a:r>
            <a:r>
              <a:rPr lang="el-GR" sz="1200" u="sng" dirty="0"/>
              <a:t> που αποστάτησαν από τον βασιλέα ήταν η αρχή του κακού, διότι </a:t>
            </a:r>
            <a:r>
              <a:rPr lang="el-GR" sz="1200" u="sng" dirty="0" err="1"/>
              <a:t>επεχείρησαν</a:t>
            </a:r>
            <a:r>
              <a:rPr lang="el-GR" sz="1200" u="sng" dirty="0"/>
              <a:t> να ελευθερώσουν τόσες πολλές και τόσο μεγάλες ελληνικές πόλεις από τους βαρβάρους</a:t>
            </a:r>
            <a:r>
              <a:rPr lang="el-GR" sz="1200" dirty="0"/>
              <a:t>, </a:t>
            </a:r>
            <a:r>
              <a:rPr lang="el-GR" sz="1200" u="sng" dirty="0"/>
              <a:t>ενώ μνημονεύει τυχαία τους </a:t>
            </a:r>
            <a:r>
              <a:rPr lang="el-GR" sz="1200" u="sng" dirty="0" err="1"/>
              <a:t>Ερετριείς</a:t>
            </a:r>
            <a:r>
              <a:rPr lang="el-GR" sz="1200" u="sng" dirty="0"/>
              <a:t> και αποσιωπά το μεγάλο και φημισμένο κατόρθωμά τους</a:t>
            </a:r>
            <a:r>
              <a:rPr lang="el-GR" sz="1200" dirty="0"/>
              <a:t>. Όταν, δηλαδή, τα πράγματα στην Ιωνία ήταν συγκεχυμένα και ο στόλος του βασιλέως πλησίαζε, βγήκαν προς συνάντησή του και νίκησαν σε ναυμαχία τους Κυπρίους στο </a:t>
            </a:r>
            <a:r>
              <a:rPr lang="el-GR" sz="1200" dirty="0" err="1"/>
              <a:t>Παμφυλιακό</a:t>
            </a:r>
            <a:r>
              <a:rPr lang="el-GR" sz="1200" dirty="0"/>
              <a:t> πέλαγος. Έπειτα, επιστρέφοντας πίσω, άφησαν τα πλοία τους στην Έφεσο, επιτέθηκαν στις Σάρδεις και πολιορκούσαν τον Αρταφέρνη στην ακρόπολη, όπου είχε καταφύγει, θέλοντας να λύσουν την πολιορκία της Μιλήτου. Και το κατόρθωσαν αυτό καθώς ανάγκασαν τους εχθρούς να αποχωρήσουν από τη Μίλητο προκαλώντας τους μεγάλο φόβο∙ όταν, όμως, τους επιτέθηκε πολυάριθμος στρατός, υποχώρησαν. Τα γεγονότα αυτά τα διηγήθηκαν και άλλοι συγγραφείς, ανάμεσά τους και ο </a:t>
            </a:r>
            <a:r>
              <a:rPr lang="el-GR" sz="1200" dirty="0" err="1"/>
              <a:t>Λυσανίας</a:t>
            </a:r>
            <a:r>
              <a:rPr lang="el-GR" sz="1200" dirty="0"/>
              <a:t> ο </a:t>
            </a:r>
            <a:r>
              <a:rPr lang="el-GR" sz="1200" dirty="0" err="1"/>
              <a:t>Μαλλώτης</a:t>
            </a:r>
            <a:r>
              <a:rPr lang="el-GR" sz="1200" dirty="0"/>
              <a:t> στις Ιστορίες του για την Ερέτρια. Θα ήταν σωστό, αν όχι για κάποιο άλλο λόγο, τουλάχιστον για την άλωση και την καταστροφή της πόλεως να αφηγηθεί το ανδραγάθημα και το κατόρθωμα αυτό. Ο Ηρόδοτος, όμως, ισχυρίζεται πως εκείνοι ηττήθηκαν από τους βαρβάρους και καταδιώχθηκαν στα πλοία τους, ενώ ο Χάρων ο </a:t>
            </a:r>
            <a:r>
              <a:rPr lang="el-GR" sz="1200" dirty="0" err="1"/>
              <a:t>Λαμψακηνός</a:t>
            </a:r>
            <a:r>
              <a:rPr lang="el-GR" sz="1200" dirty="0"/>
              <a:t> δεν αναφέρει κάτι τέτοιο, αλλά γράφει επί λέξει τα εξής: ‘’οι Αθηναίοι έπλευσαν με είκοσι πλοία για να βοηθήσουν τους </a:t>
            </a:r>
            <a:r>
              <a:rPr lang="el-GR" sz="1200" dirty="0" err="1"/>
              <a:t>Ίωνες</a:t>
            </a:r>
            <a:r>
              <a:rPr lang="el-GR" sz="1200" dirty="0"/>
              <a:t>, εκστράτευσαν στις Σάρδεις και κυρίευσαν όλη την περιοχή των Σάρδεων εκτός του βασιλικού τείχους∙ μετά από αυτά επέστρεψαν στη Μίλητο».</a:t>
            </a:r>
          </a:p>
          <a:p>
            <a:endParaRPr lang="el-GR" dirty="0"/>
          </a:p>
        </p:txBody>
      </p:sp>
    </p:spTree>
    <p:extLst>
      <p:ext uri="{BB962C8B-B14F-4D97-AF65-F5344CB8AC3E}">
        <p14:creationId xmlns:p14="http://schemas.microsoft.com/office/powerpoint/2010/main" val="4124196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3D15A9-4F35-2778-74A4-F2FA5878838C}"/>
              </a:ext>
            </a:extLst>
          </p:cNvPr>
          <p:cNvSpPr>
            <a:spLocks noGrp="1"/>
          </p:cNvSpPr>
          <p:nvPr>
            <p:ph type="title"/>
          </p:nvPr>
        </p:nvSpPr>
        <p:spPr/>
        <p:txBody>
          <a:bodyPr>
            <a:normAutofit/>
          </a:bodyPr>
          <a:lstStyle/>
          <a:p>
            <a:pPr algn="ctr"/>
            <a:r>
              <a:rPr lang="el-GR" sz="2800" i="1" dirty="0" err="1"/>
              <a:t>ἀρχὴ</a:t>
            </a:r>
            <a:r>
              <a:rPr lang="el-GR" sz="2800" i="1" dirty="0"/>
              <a:t> </a:t>
            </a:r>
            <a:r>
              <a:rPr lang="el-GR" sz="2800" i="1" dirty="0" err="1"/>
              <a:t>κακῶν</a:t>
            </a:r>
            <a:endParaRPr lang="el-GR" sz="2800" i="1" dirty="0"/>
          </a:p>
        </p:txBody>
      </p:sp>
      <p:sp>
        <p:nvSpPr>
          <p:cNvPr id="4" name="TextBox 3">
            <a:extLst>
              <a:ext uri="{FF2B5EF4-FFF2-40B4-BE49-F238E27FC236}">
                <a16:creationId xmlns:a16="http://schemas.microsoft.com/office/drawing/2014/main" id="{C45E3288-B240-C043-FAF5-1D5AD4C114EF}"/>
              </a:ext>
            </a:extLst>
          </p:cNvPr>
          <p:cNvSpPr txBox="1"/>
          <p:nvPr/>
        </p:nvSpPr>
        <p:spPr>
          <a:xfrm>
            <a:off x="102638" y="2760345"/>
            <a:ext cx="12192000" cy="3693319"/>
          </a:xfrm>
          <a:prstGeom prst="rect">
            <a:avLst/>
          </a:prstGeom>
          <a:noFill/>
        </p:spPr>
        <p:txBody>
          <a:bodyPr wrap="square">
            <a:spAutoFit/>
          </a:bodyPr>
          <a:lstStyle/>
          <a:p>
            <a:r>
              <a:rPr lang="el-GR" i="1" dirty="0" err="1"/>
              <a:t>Macan</a:t>
            </a:r>
            <a:r>
              <a:rPr lang="el-GR" i="1" dirty="0"/>
              <a:t> R. W</a:t>
            </a:r>
            <a:r>
              <a:rPr lang="el-GR" dirty="0"/>
              <a:t>. → ο Ηρόδοτος με τη φράση </a:t>
            </a:r>
            <a:r>
              <a:rPr lang="el-GR" i="1" dirty="0" err="1"/>
              <a:t>ἀρχὴ</a:t>
            </a:r>
            <a:r>
              <a:rPr lang="el-GR" i="1" dirty="0"/>
              <a:t> </a:t>
            </a:r>
            <a:r>
              <a:rPr lang="el-GR" i="1" dirty="0" err="1"/>
              <a:t>κακῶν</a:t>
            </a:r>
            <a:r>
              <a:rPr lang="el-GR" i="1" dirty="0"/>
              <a:t> </a:t>
            </a:r>
            <a:r>
              <a:rPr lang="el-GR" dirty="0"/>
              <a:t>προσδίδει στην αφήγηση έναν πιο δραματικό τόνο.</a:t>
            </a:r>
          </a:p>
          <a:p>
            <a:endParaRPr lang="el-GR" dirty="0"/>
          </a:p>
          <a:p>
            <a:r>
              <a:rPr lang="el-GR" i="1" dirty="0"/>
              <a:t>Πλούταρχος</a:t>
            </a:r>
            <a:r>
              <a:rPr lang="el-GR" dirty="0"/>
              <a:t> → απορεί με τη χρήση της φράσης εκ μέρους του Ηροδότου, καθώς παρουσιάζεται ως </a:t>
            </a:r>
            <a:r>
              <a:rPr lang="el-GR" i="1" dirty="0" err="1"/>
              <a:t>ἀρχὴ</a:t>
            </a:r>
            <a:r>
              <a:rPr lang="el-GR" i="1" dirty="0"/>
              <a:t> </a:t>
            </a:r>
            <a:r>
              <a:rPr lang="el-GR" i="1" dirty="0" err="1"/>
              <a:t>κακῶν</a:t>
            </a:r>
            <a:r>
              <a:rPr lang="el-GR" dirty="0"/>
              <a:t> η αποστολή βοήθειας από την Αθήνα προς τους </a:t>
            </a:r>
            <a:r>
              <a:rPr lang="el-GR" dirty="0" err="1"/>
              <a:t>Ίωνες</a:t>
            </a:r>
            <a:r>
              <a:rPr lang="el-GR" dirty="0"/>
              <a:t>, μια ενέργεια με καλή προαίρεση, όχι κακή.</a:t>
            </a:r>
          </a:p>
          <a:p>
            <a:endParaRPr lang="el-GR" dirty="0"/>
          </a:p>
          <a:p>
            <a:endParaRPr lang="el-GR" dirty="0"/>
          </a:p>
          <a:p>
            <a:r>
              <a:rPr lang="el-GR" i="1" dirty="0" err="1"/>
              <a:t>Bowen</a:t>
            </a:r>
            <a:r>
              <a:rPr lang="el-GR" i="1" dirty="0"/>
              <a:t>, “</a:t>
            </a:r>
            <a:r>
              <a:rPr lang="el-GR" i="1" dirty="0" err="1"/>
              <a:t>Plutarch</a:t>
            </a:r>
            <a:r>
              <a:rPr lang="el-GR" i="1" dirty="0"/>
              <a:t>: The </a:t>
            </a:r>
            <a:r>
              <a:rPr lang="el-GR" i="1" dirty="0" err="1"/>
              <a:t>Malice</a:t>
            </a:r>
            <a:r>
              <a:rPr lang="el-GR" i="1" dirty="0"/>
              <a:t> of </a:t>
            </a:r>
            <a:r>
              <a:rPr lang="el-GR" i="1" dirty="0" err="1"/>
              <a:t>Herodotus</a:t>
            </a:r>
            <a:r>
              <a:rPr lang="el-GR" dirty="0"/>
              <a:t>” → η </a:t>
            </a:r>
            <a:r>
              <a:rPr lang="el-GR" i="1" dirty="0" err="1"/>
              <a:t>ἀρχὴ</a:t>
            </a:r>
            <a:r>
              <a:rPr lang="el-GR" i="1" dirty="0"/>
              <a:t> </a:t>
            </a:r>
            <a:r>
              <a:rPr lang="el-GR" i="1" dirty="0" err="1"/>
              <a:t>κακῶν</a:t>
            </a:r>
            <a:r>
              <a:rPr lang="el-GR" i="1" dirty="0"/>
              <a:t> </a:t>
            </a:r>
            <a:r>
              <a:rPr lang="el-GR" dirty="0"/>
              <a:t>δεν σχετίζεται με την αποτυχία της Ιωνικής επανάστασης. Η αρωγή της Αθήνας και της Ερέτριας σχετίζεται αποκλειστικά με την επικείμενη εισβολή των Περσών στον Ελλαδικό χώρο. Ειδάλλως, ο Ηρόδοτος θα συνέδεε την </a:t>
            </a:r>
            <a:r>
              <a:rPr lang="el-GR" i="1" dirty="0" err="1"/>
              <a:t>ἀρχὴ</a:t>
            </a:r>
            <a:r>
              <a:rPr lang="el-GR" i="1" dirty="0"/>
              <a:t> </a:t>
            </a:r>
            <a:r>
              <a:rPr lang="el-GR" i="1" dirty="0" err="1"/>
              <a:t>κακῶν</a:t>
            </a:r>
            <a:r>
              <a:rPr lang="el-GR" i="1" dirty="0"/>
              <a:t> </a:t>
            </a:r>
            <a:r>
              <a:rPr lang="el-GR" dirty="0"/>
              <a:t>με το ξέσπασμα της Ιωνικής επανάστασης. </a:t>
            </a:r>
          </a:p>
          <a:p>
            <a:endParaRPr lang="el-GR" dirty="0"/>
          </a:p>
          <a:p>
            <a:r>
              <a:rPr lang="el-GR" i="1" dirty="0" err="1"/>
              <a:t>ἀρχὴ</a:t>
            </a:r>
            <a:r>
              <a:rPr lang="el-GR" i="1" dirty="0"/>
              <a:t> </a:t>
            </a:r>
            <a:r>
              <a:rPr lang="el-GR" i="1" dirty="0" err="1"/>
              <a:t>κακῶν</a:t>
            </a:r>
            <a:r>
              <a:rPr lang="el-GR" i="1" dirty="0"/>
              <a:t> </a:t>
            </a:r>
            <a:r>
              <a:rPr lang="el-GR" dirty="0"/>
              <a:t>→ κατά τον Ηρόδοτο η ενέργεια της Αθήνας και της Ερέτριας σηματοδοτεί την έναρξη της Περσικής εισβολής στην Ελλάδα. </a:t>
            </a:r>
          </a:p>
        </p:txBody>
      </p:sp>
    </p:spTree>
    <p:extLst>
      <p:ext uri="{BB962C8B-B14F-4D97-AF65-F5344CB8AC3E}">
        <p14:creationId xmlns:p14="http://schemas.microsoft.com/office/powerpoint/2010/main" val="1681295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FFC5D1-D1A1-9B82-BD87-4CA9CBAA1224}"/>
              </a:ext>
            </a:extLst>
          </p:cNvPr>
          <p:cNvSpPr txBox="1"/>
          <p:nvPr/>
        </p:nvSpPr>
        <p:spPr>
          <a:xfrm>
            <a:off x="0" y="302359"/>
            <a:ext cx="12192000" cy="6771084"/>
          </a:xfrm>
          <a:prstGeom prst="rect">
            <a:avLst/>
          </a:prstGeom>
          <a:noFill/>
        </p:spPr>
        <p:txBody>
          <a:bodyPr wrap="square">
            <a:spAutoFit/>
          </a:bodyPr>
          <a:lstStyle/>
          <a:p>
            <a:endParaRPr lang="el-GR" sz="1400" dirty="0"/>
          </a:p>
          <a:p>
            <a:endParaRPr lang="el-GR" sz="1400" dirty="0"/>
          </a:p>
          <a:p>
            <a:endParaRPr lang="el-GR" sz="1400" dirty="0"/>
          </a:p>
          <a:p>
            <a:endParaRPr lang="el-GR" sz="1400" dirty="0"/>
          </a:p>
          <a:p>
            <a:endParaRPr lang="el-GR" sz="1400" dirty="0"/>
          </a:p>
          <a:p>
            <a:r>
              <a:rPr lang="el-GR" sz="1400" dirty="0"/>
              <a:t>Πλούταρχος → η μάχη των </a:t>
            </a:r>
            <a:r>
              <a:rPr lang="el-GR" sz="1400" dirty="0" err="1"/>
              <a:t>Ερετριέων</a:t>
            </a:r>
            <a:r>
              <a:rPr lang="el-GR" sz="1400" dirty="0"/>
              <a:t> με τους Κυπρίους συνέβη πριν την ελληνική εισβολή στις Σάρδεις.</a:t>
            </a:r>
          </a:p>
          <a:p>
            <a:endParaRPr lang="el-GR" sz="1400" dirty="0"/>
          </a:p>
          <a:p>
            <a:r>
              <a:rPr lang="el-GR" sz="1400" dirty="0"/>
              <a:t>Ηρόδοτος → η πρώτη ναυμαχία στην οποία αναφέρεται ο ιστορικός είναι αυτή που διεξήχθη στις Κλείδες της Κύπρου, μετά τη μάχη στις Σάρδεις (5.108.3). Εδώ οι </a:t>
            </a:r>
            <a:r>
              <a:rPr lang="el-GR" sz="1400" dirty="0" err="1"/>
              <a:t>Ίωνες</a:t>
            </a:r>
            <a:r>
              <a:rPr lang="el-GR" sz="1400" dirty="0"/>
              <a:t> επικρατούν των Φοινίκων ( 5.112.1). Οι Αθηναίοι εν τω μεταξύ είχαν ήδη εγκαταλείψει τους </a:t>
            </a:r>
            <a:r>
              <a:rPr lang="el-GR" sz="1400" dirty="0" err="1"/>
              <a:t>Ίωνες</a:t>
            </a:r>
            <a:r>
              <a:rPr lang="el-GR" sz="1400" dirty="0"/>
              <a:t> (5.103).</a:t>
            </a:r>
          </a:p>
          <a:p>
            <a:endParaRPr lang="el-GR" sz="1400" dirty="0"/>
          </a:p>
          <a:p>
            <a:pPr algn="just"/>
            <a:r>
              <a:rPr lang="el-GR" sz="1400" dirty="0" err="1"/>
              <a:t>Πλουτ</a:t>
            </a:r>
            <a:r>
              <a:rPr lang="el-GR" sz="1400" dirty="0"/>
              <a:t>. (861b) </a:t>
            </a:r>
            <a:r>
              <a:rPr lang="el-GR" sz="1400" dirty="0" err="1"/>
              <a:t>προσειπεῖν</a:t>
            </a:r>
            <a:r>
              <a:rPr lang="el-GR" sz="1400" dirty="0"/>
              <a:t>, </a:t>
            </a:r>
            <a:r>
              <a:rPr lang="el-GR" sz="1400" dirty="0" err="1"/>
              <a:t>ὅτι</a:t>
            </a:r>
            <a:r>
              <a:rPr lang="el-GR" sz="1400" dirty="0"/>
              <a:t> </a:t>
            </a:r>
            <a:r>
              <a:rPr lang="el-GR" sz="1400" dirty="0" err="1"/>
              <a:t>τοσαύτας</a:t>
            </a:r>
            <a:r>
              <a:rPr lang="el-GR" sz="1400" dirty="0"/>
              <a:t> πόλεις </a:t>
            </a:r>
            <a:r>
              <a:rPr lang="el-GR" sz="1400" dirty="0" err="1"/>
              <a:t>καὶ</a:t>
            </a:r>
            <a:r>
              <a:rPr lang="el-GR" sz="1400" dirty="0"/>
              <a:t> </a:t>
            </a:r>
            <a:r>
              <a:rPr lang="el-GR" sz="1400" dirty="0" err="1"/>
              <a:t>τηλικαύτας</a:t>
            </a:r>
            <a:r>
              <a:rPr lang="el-GR" sz="1400" dirty="0"/>
              <a:t> </a:t>
            </a:r>
            <a:r>
              <a:rPr lang="el-GR" sz="1400" dirty="0" err="1"/>
              <a:t>Ἑλληνίδας</a:t>
            </a:r>
            <a:r>
              <a:rPr lang="el-GR" sz="1400" dirty="0"/>
              <a:t> </a:t>
            </a:r>
            <a:r>
              <a:rPr lang="el-GR" sz="1400" dirty="0" err="1"/>
              <a:t>ἐλευθεροῦν</a:t>
            </a:r>
            <a:r>
              <a:rPr lang="el-GR" sz="1400" dirty="0"/>
              <a:t> </a:t>
            </a:r>
            <a:r>
              <a:rPr lang="el-GR" sz="1400" dirty="0" err="1"/>
              <a:t>ἐπεχείρησαν</a:t>
            </a:r>
            <a:r>
              <a:rPr lang="el-GR" sz="1400" dirty="0"/>
              <a:t> </a:t>
            </a:r>
            <a:r>
              <a:rPr lang="el-GR" sz="1400" dirty="0" err="1"/>
              <a:t>ἀπὸ</a:t>
            </a:r>
            <a:r>
              <a:rPr lang="el-GR" sz="1400" dirty="0"/>
              <a:t> </a:t>
            </a:r>
            <a:r>
              <a:rPr lang="el-GR" sz="1400" dirty="0" err="1"/>
              <a:t>τῶν</a:t>
            </a:r>
            <a:r>
              <a:rPr lang="el-GR" sz="1400" dirty="0"/>
              <a:t> βαρβάρων, </a:t>
            </a:r>
            <a:r>
              <a:rPr lang="el-GR" sz="1400" dirty="0" err="1"/>
              <a:t>Ἐρετριέων</a:t>
            </a:r>
            <a:r>
              <a:rPr lang="el-GR" sz="1400" dirty="0"/>
              <a:t> </a:t>
            </a:r>
            <a:r>
              <a:rPr lang="el-GR" sz="1400" dirty="0" err="1"/>
              <a:t>δὲ</a:t>
            </a:r>
            <a:r>
              <a:rPr lang="el-GR" sz="1400" dirty="0"/>
              <a:t> </a:t>
            </a:r>
            <a:r>
              <a:rPr lang="el-GR" sz="1400" dirty="0" err="1"/>
              <a:t>κομιδῇ</a:t>
            </a:r>
            <a:r>
              <a:rPr lang="el-GR" sz="1400" dirty="0"/>
              <a:t> </a:t>
            </a:r>
            <a:r>
              <a:rPr lang="el-GR" sz="1400" dirty="0" err="1"/>
              <a:t>μνησθεὶς</a:t>
            </a:r>
            <a:r>
              <a:rPr lang="el-GR" sz="1400" dirty="0"/>
              <a:t> </a:t>
            </a:r>
            <a:r>
              <a:rPr lang="el-GR" sz="1400" dirty="0" err="1"/>
              <a:t>ἐν</a:t>
            </a:r>
            <a:r>
              <a:rPr lang="el-GR" sz="1400" dirty="0"/>
              <a:t> </a:t>
            </a:r>
            <a:r>
              <a:rPr lang="el-GR" sz="1400" dirty="0" err="1"/>
              <a:t>παρέργῳ</a:t>
            </a:r>
            <a:r>
              <a:rPr lang="el-GR" sz="1400" dirty="0"/>
              <a:t> </a:t>
            </a:r>
            <a:r>
              <a:rPr lang="el-GR" sz="1400" dirty="0" err="1"/>
              <a:t>καὶ</a:t>
            </a:r>
            <a:r>
              <a:rPr lang="el-GR" sz="1400" dirty="0"/>
              <a:t> </a:t>
            </a:r>
            <a:r>
              <a:rPr lang="el-GR" sz="1400" dirty="0" err="1"/>
              <a:t>παρασιωπήσας</a:t>
            </a:r>
            <a:r>
              <a:rPr lang="el-GR" sz="1400" dirty="0"/>
              <a:t> μέγα κατόρθωμα </a:t>
            </a:r>
            <a:r>
              <a:rPr lang="el-GR" sz="1400" dirty="0" err="1"/>
              <a:t>καὶ</a:t>
            </a:r>
            <a:r>
              <a:rPr lang="el-GR" sz="1400" dirty="0"/>
              <a:t> </a:t>
            </a:r>
            <a:r>
              <a:rPr lang="el-GR" sz="1400" dirty="0" err="1"/>
              <a:t>ἀοίδιμον</a:t>
            </a:r>
            <a:r>
              <a:rPr lang="el-GR" sz="1400" dirty="0"/>
              <a:t>. </a:t>
            </a:r>
            <a:r>
              <a:rPr lang="el-GR" sz="1400" dirty="0" err="1"/>
              <a:t>Ἤδη</a:t>
            </a:r>
            <a:r>
              <a:rPr lang="el-GR" sz="1400" dirty="0"/>
              <a:t> </a:t>
            </a:r>
            <a:r>
              <a:rPr lang="el-GR" sz="1400" dirty="0" err="1"/>
              <a:t>γὰρ</a:t>
            </a:r>
            <a:r>
              <a:rPr lang="el-GR" sz="1400" dirty="0"/>
              <a:t> </a:t>
            </a:r>
            <a:r>
              <a:rPr lang="el-GR" sz="1400" dirty="0" err="1"/>
              <a:t>ὡς</a:t>
            </a:r>
            <a:r>
              <a:rPr lang="el-GR" sz="1400" dirty="0"/>
              <a:t> </a:t>
            </a:r>
            <a:r>
              <a:rPr lang="el-GR" sz="1400" dirty="0" err="1"/>
              <a:t>τῶν</a:t>
            </a:r>
            <a:r>
              <a:rPr lang="el-GR" sz="1400" dirty="0"/>
              <a:t> </a:t>
            </a:r>
            <a:r>
              <a:rPr lang="el-GR" sz="1400" dirty="0" err="1"/>
              <a:t>περὶ</a:t>
            </a:r>
            <a:r>
              <a:rPr lang="el-GR" sz="1400" dirty="0"/>
              <a:t> </a:t>
            </a:r>
            <a:r>
              <a:rPr lang="el-GR" sz="1400" dirty="0" err="1"/>
              <a:t>τὴν</a:t>
            </a:r>
            <a:r>
              <a:rPr lang="el-GR" sz="1400" dirty="0"/>
              <a:t> </a:t>
            </a:r>
            <a:r>
              <a:rPr lang="el-GR" sz="1400" dirty="0" err="1"/>
              <a:t>Ἰωνίαν</a:t>
            </a:r>
            <a:r>
              <a:rPr lang="el-GR" sz="1400" dirty="0"/>
              <a:t> συγκεχυμένων </a:t>
            </a:r>
            <a:r>
              <a:rPr lang="el-GR" sz="1400" dirty="0" err="1"/>
              <a:t>καὶ</a:t>
            </a:r>
            <a:r>
              <a:rPr lang="el-GR" sz="1400" dirty="0"/>
              <a:t> στόλου </a:t>
            </a:r>
            <a:r>
              <a:rPr lang="el-GR" sz="1400" dirty="0" err="1"/>
              <a:t>βασιλικοῦ</a:t>
            </a:r>
            <a:r>
              <a:rPr lang="el-GR" sz="1400" dirty="0"/>
              <a:t> </a:t>
            </a:r>
            <a:r>
              <a:rPr lang="el-GR" sz="1400" dirty="0" err="1"/>
              <a:t>προσπλέοντος</a:t>
            </a:r>
            <a:r>
              <a:rPr lang="el-GR" sz="1400" dirty="0"/>
              <a:t>, </a:t>
            </a:r>
            <a:r>
              <a:rPr lang="el-GR" sz="1400" dirty="0" err="1"/>
              <a:t>ἀπαντήσαντες</a:t>
            </a:r>
            <a:r>
              <a:rPr lang="el-GR" sz="1400" dirty="0"/>
              <a:t> </a:t>
            </a:r>
            <a:r>
              <a:rPr lang="el-GR" sz="1400" dirty="0" err="1"/>
              <a:t>ἔξω</a:t>
            </a:r>
            <a:r>
              <a:rPr lang="el-GR" sz="1400" dirty="0"/>
              <a:t> Κυπρίους </a:t>
            </a:r>
            <a:r>
              <a:rPr lang="el-GR" sz="1400" dirty="0" err="1"/>
              <a:t>ἐν</a:t>
            </a:r>
            <a:r>
              <a:rPr lang="el-GR" sz="1400" dirty="0"/>
              <a:t> </a:t>
            </a:r>
            <a:r>
              <a:rPr lang="el-GR" sz="1400" dirty="0" err="1"/>
              <a:t>τῷ</a:t>
            </a:r>
            <a:r>
              <a:rPr lang="el-GR" sz="1400" dirty="0"/>
              <a:t> </a:t>
            </a:r>
            <a:r>
              <a:rPr lang="el-GR" sz="1400" dirty="0" err="1"/>
              <a:t>Παμφυλίῳ</a:t>
            </a:r>
            <a:r>
              <a:rPr lang="el-GR" sz="1400" dirty="0"/>
              <a:t> </a:t>
            </a:r>
            <a:r>
              <a:rPr lang="el-GR" sz="1400" dirty="0" err="1"/>
              <a:t>πελάγει</a:t>
            </a:r>
            <a:r>
              <a:rPr lang="el-GR" sz="1400" dirty="0"/>
              <a:t> </a:t>
            </a:r>
            <a:r>
              <a:rPr lang="el-GR" sz="1400" dirty="0" err="1"/>
              <a:t>κατεναυμάχησαν</a:t>
            </a:r>
            <a:r>
              <a:rPr lang="el-GR" sz="1400" dirty="0"/>
              <a:t>· </a:t>
            </a:r>
            <a:r>
              <a:rPr lang="el-GR" sz="1400" dirty="0" err="1"/>
              <a:t>εἶτ</a:t>
            </a:r>
            <a:r>
              <a:rPr lang="el-GR" sz="1400" dirty="0"/>
              <a:t>´ </a:t>
            </a:r>
            <a:r>
              <a:rPr lang="el-GR" sz="1400" dirty="0" err="1"/>
              <a:t>ἀναστρέψαντες</a:t>
            </a:r>
            <a:r>
              <a:rPr lang="el-GR" sz="1400" dirty="0"/>
              <a:t> </a:t>
            </a:r>
            <a:r>
              <a:rPr lang="el-GR" sz="1400" dirty="0" err="1"/>
              <a:t>ὀπίσω</a:t>
            </a:r>
            <a:r>
              <a:rPr lang="el-GR" sz="1400" dirty="0"/>
              <a:t> </a:t>
            </a:r>
            <a:r>
              <a:rPr lang="el-GR" sz="1400" dirty="0" err="1"/>
              <a:t>καὶ</a:t>
            </a:r>
            <a:r>
              <a:rPr lang="el-GR" sz="1400" dirty="0"/>
              <a:t> </a:t>
            </a:r>
            <a:r>
              <a:rPr lang="el-GR" sz="1400" dirty="0" err="1"/>
              <a:t>τὰς</a:t>
            </a:r>
            <a:r>
              <a:rPr lang="el-GR" sz="1400" dirty="0"/>
              <a:t> </a:t>
            </a:r>
            <a:r>
              <a:rPr lang="el-GR" sz="1400" dirty="0" err="1"/>
              <a:t>ναῦς</a:t>
            </a:r>
            <a:r>
              <a:rPr lang="el-GR" sz="1400" dirty="0"/>
              <a:t> </a:t>
            </a:r>
            <a:r>
              <a:rPr lang="el-GR" sz="1400" dirty="0" err="1"/>
              <a:t>ἐν</a:t>
            </a:r>
            <a:r>
              <a:rPr lang="el-GR" sz="1400" dirty="0"/>
              <a:t> </a:t>
            </a:r>
            <a:r>
              <a:rPr lang="el-GR" sz="1400" dirty="0" err="1"/>
              <a:t>Ἐφέσῳ</a:t>
            </a:r>
            <a:r>
              <a:rPr lang="el-GR" sz="1400" dirty="0"/>
              <a:t> </a:t>
            </a:r>
            <a:r>
              <a:rPr lang="el-GR" sz="1400" dirty="0" err="1"/>
              <a:t>καταλιπόντες</a:t>
            </a:r>
            <a:r>
              <a:rPr lang="el-GR" sz="1400" dirty="0"/>
              <a:t> </a:t>
            </a:r>
            <a:r>
              <a:rPr lang="el-GR" sz="1400" dirty="0" err="1"/>
              <a:t>ἐπέθεντο</a:t>
            </a:r>
            <a:r>
              <a:rPr lang="el-GR" sz="1400" dirty="0"/>
              <a:t> </a:t>
            </a:r>
            <a:r>
              <a:rPr lang="el-GR" sz="1400" dirty="0" err="1"/>
              <a:t>Σάρδεσι</a:t>
            </a:r>
            <a:r>
              <a:rPr lang="el-GR" sz="1400" dirty="0"/>
              <a:t> </a:t>
            </a:r>
            <a:r>
              <a:rPr lang="el-GR" sz="1400" dirty="0" err="1"/>
              <a:t>καὶ</a:t>
            </a:r>
            <a:r>
              <a:rPr lang="el-GR" sz="1400" dirty="0"/>
              <a:t> </a:t>
            </a:r>
            <a:r>
              <a:rPr lang="el-GR" sz="1400" dirty="0" err="1"/>
              <a:t>Ἀρταφέρνην</a:t>
            </a:r>
            <a:r>
              <a:rPr lang="el-GR" sz="1400" dirty="0"/>
              <a:t> </a:t>
            </a:r>
            <a:r>
              <a:rPr lang="el-GR" sz="1400" dirty="0" err="1"/>
              <a:t>ἐπολιόρκουν</a:t>
            </a:r>
            <a:r>
              <a:rPr lang="el-GR" sz="1400" dirty="0"/>
              <a:t> </a:t>
            </a:r>
            <a:r>
              <a:rPr lang="el-GR" sz="1400" dirty="0" err="1"/>
              <a:t>εἰς</a:t>
            </a:r>
            <a:r>
              <a:rPr lang="el-GR" sz="1400" dirty="0"/>
              <a:t> </a:t>
            </a:r>
            <a:r>
              <a:rPr lang="el-GR" sz="1400" dirty="0" err="1"/>
              <a:t>τὴν</a:t>
            </a:r>
            <a:r>
              <a:rPr lang="el-GR" sz="1400" dirty="0"/>
              <a:t> </a:t>
            </a:r>
            <a:r>
              <a:rPr lang="el-GR" sz="1400" dirty="0" err="1"/>
              <a:t>ἀκρόπολιν</a:t>
            </a:r>
            <a:r>
              <a:rPr lang="el-GR" sz="1400" dirty="0"/>
              <a:t> </a:t>
            </a:r>
            <a:r>
              <a:rPr lang="el-GR" sz="1400" dirty="0" err="1"/>
              <a:t>καταφυγόντα</a:t>
            </a:r>
            <a:r>
              <a:rPr lang="el-GR" sz="1400" dirty="0"/>
              <a:t> (</a:t>
            </a:r>
            <a:r>
              <a:rPr lang="el-GR" sz="1400" i="1" dirty="0"/>
              <a:t>Είναι αναγκαίο να αναφερθεί ότι επιχείρησαν να ελευθερώσουν τόσες πολλές πόλεις και τόσους Έλληνες από τους βαρβάρους, ενώ </a:t>
            </a:r>
            <a:r>
              <a:rPr lang="el-GR" sz="1400" i="1" u="sng" dirty="0"/>
              <a:t>για τους </a:t>
            </a:r>
            <a:r>
              <a:rPr lang="el-GR" sz="1400" i="1" u="sng" dirty="0" err="1"/>
              <a:t>Ερετριείς</a:t>
            </a:r>
            <a:r>
              <a:rPr lang="el-GR" sz="1400" i="1" u="sng" dirty="0"/>
              <a:t>, η αναφορά γίνεται περιληπτικά, παραλείποντας το μεγάλο και ένδοξο κατόρθωμά τους</a:t>
            </a:r>
            <a:r>
              <a:rPr lang="el-GR" sz="1400" i="1" dirty="0"/>
              <a:t>. Γιατί ήδη, καθώς οι κάτοικοι γύρω από την Ιωνία ήταν αναστατωμένοι και </a:t>
            </a:r>
            <a:r>
              <a:rPr lang="el-GR" sz="1400" i="1" u="sng" dirty="0"/>
              <a:t>ο βασιλικός στόλος πλησίαζε, συνάντησαν τους Κύπριους έξω από το </a:t>
            </a:r>
            <a:r>
              <a:rPr lang="el-GR" sz="1400" i="1" u="sng" dirty="0" err="1"/>
              <a:t>Παμφυλιακό</a:t>
            </a:r>
            <a:r>
              <a:rPr lang="el-GR" sz="1400" i="1" u="sng" dirty="0"/>
              <a:t> πέλαγος και τους νίκησαν σε ναυμαχία</a:t>
            </a:r>
            <a:r>
              <a:rPr lang="el-GR" sz="1400" i="1" dirty="0"/>
              <a:t>. Στη συνέχεια, αναστρέφοντας και αφήνοντας τα πλοία τους στην Έφεσο, επιτέθηκαν στις Σάρδεις και πολιόρκησαν τον Αρταφέρνη, ο οποίος είχε καταφύγει στην ακρόπολη</a:t>
            </a:r>
            <a:r>
              <a:rPr lang="el-GR" sz="1400" dirty="0"/>
              <a:t>.)</a:t>
            </a:r>
          </a:p>
          <a:p>
            <a:endParaRPr lang="el-GR" sz="1400" dirty="0"/>
          </a:p>
          <a:p>
            <a:pPr marL="285750" indent="-285750">
              <a:buFont typeface="Courier New" panose="02070309020205020404" pitchFamily="49" charset="0"/>
              <a:buChar char="o"/>
            </a:pPr>
            <a:r>
              <a:rPr lang="el-GR" sz="1400" i="1" dirty="0"/>
              <a:t>Γεώργιος Γεμιστός Πλήθων </a:t>
            </a:r>
            <a:r>
              <a:rPr lang="el-GR" sz="1400" dirty="0"/>
              <a:t>→ “</a:t>
            </a:r>
            <a:r>
              <a:rPr lang="el-GR" sz="1400" dirty="0" err="1"/>
              <a:t>στόλῳ</a:t>
            </a:r>
            <a:r>
              <a:rPr lang="el-GR" sz="1400" dirty="0"/>
              <a:t> </a:t>
            </a:r>
            <a:r>
              <a:rPr lang="el-GR" sz="1400" dirty="0" err="1"/>
              <a:t>βασιλικῶ</a:t>
            </a:r>
            <a:r>
              <a:rPr lang="el-GR" sz="1400" dirty="0"/>
              <a:t> </a:t>
            </a:r>
            <a:r>
              <a:rPr lang="el-GR" sz="1400" dirty="0" err="1"/>
              <a:t>ἐκ</a:t>
            </a:r>
            <a:r>
              <a:rPr lang="el-GR" sz="1400" dirty="0"/>
              <a:t> Κύπρου </a:t>
            </a:r>
            <a:r>
              <a:rPr lang="el-GR" sz="1400" dirty="0" err="1"/>
              <a:t>τῇ</a:t>
            </a:r>
            <a:r>
              <a:rPr lang="el-GR" sz="1400" dirty="0"/>
              <a:t> </a:t>
            </a:r>
            <a:r>
              <a:rPr lang="el-GR" sz="1400" dirty="0" err="1"/>
              <a:t>Ἰωνίᾳ</a:t>
            </a:r>
            <a:r>
              <a:rPr lang="el-GR" sz="1400" dirty="0"/>
              <a:t> </a:t>
            </a:r>
            <a:r>
              <a:rPr lang="el-GR" sz="1400" dirty="0" err="1"/>
              <a:t>προσπλέοντι</a:t>
            </a:r>
            <a:r>
              <a:rPr lang="el-GR" sz="1400" dirty="0"/>
              <a:t> </a:t>
            </a:r>
            <a:r>
              <a:rPr lang="el-GR" sz="1400" dirty="0" err="1"/>
              <a:t>ἔξω</a:t>
            </a:r>
            <a:r>
              <a:rPr lang="el-GR" sz="1400" dirty="0"/>
              <a:t> </a:t>
            </a:r>
            <a:r>
              <a:rPr lang="el-GR" sz="1400" dirty="0" err="1"/>
              <a:t>ἐν</a:t>
            </a:r>
            <a:r>
              <a:rPr lang="el-GR" sz="1400" dirty="0"/>
              <a:t> </a:t>
            </a:r>
            <a:r>
              <a:rPr lang="el-GR" sz="1400" dirty="0" err="1"/>
              <a:t>τῷ</a:t>
            </a:r>
            <a:r>
              <a:rPr lang="el-GR" sz="1400" dirty="0"/>
              <a:t> </a:t>
            </a:r>
            <a:r>
              <a:rPr lang="el-GR" sz="1400" dirty="0" err="1"/>
              <a:t>Παμφυλίῳ</a:t>
            </a:r>
            <a:r>
              <a:rPr lang="el-GR" sz="1400" dirty="0"/>
              <a:t> </a:t>
            </a:r>
            <a:r>
              <a:rPr lang="el-GR" sz="1400" dirty="0" err="1"/>
              <a:t>πελάγει</a:t>
            </a:r>
            <a:r>
              <a:rPr lang="el-GR" sz="1400" dirty="0"/>
              <a:t> </a:t>
            </a:r>
            <a:r>
              <a:rPr lang="el-GR" sz="1400" dirty="0" err="1"/>
              <a:t>ἀπαντήσαντες</a:t>
            </a:r>
            <a:endParaRPr lang="el-GR" sz="1400" dirty="0"/>
          </a:p>
          <a:p>
            <a:r>
              <a:rPr lang="el-GR" sz="1400" dirty="0" err="1"/>
              <a:t>κατεναυμάχησαν</a:t>
            </a:r>
            <a:r>
              <a:rPr lang="el-GR" sz="1400" dirty="0"/>
              <a:t>” → </a:t>
            </a:r>
            <a:r>
              <a:rPr lang="el-GR" sz="1400" b="1" dirty="0"/>
              <a:t>υπονοείται ο βασιλικός στόλος των Περσών ο οποίος απέπλεε από την Κύπρο, όχι ο στόλος των Κυπρίων</a:t>
            </a:r>
            <a:r>
              <a:rPr lang="el-GR" sz="1400" dirty="0"/>
              <a:t>.</a:t>
            </a:r>
          </a:p>
          <a:p>
            <a:endParaRPr lang="el-GR" sz="1400" dirty="0"/>
          </a:p>
          <a:p>
            <a:pPr marL="285750" indent="-285750">
              <a:buFont typeface="Courier New" panose="02070309020205020404" pitchFamily="49" charset="0"/>
              <a:buChar char="o"/>
            </a:pPr>
            <a:r>
              <a:rPr lang="el-GR" sz="1400" i="1" dirty="0" err="1"/>
              <a:t>Bowen</a:t>
            </a:r>
            <a:r>
              <a:rPr lang="el-GR" sz="1400" i="1" dirty="0"/>
              <a:t> A</a:t>
            </a:r>
            <a:r>
              <a:rPr lang="el-GR" sz="1400" dirty="0"/>
              <a:t>. → “ </a:t>
            </a:r>
            <a:r>
              <a:rPr lang="el-GR" sz="1400" b="1" dirty="0"/>
              <a:t>συνενώνει τις θεωρίες του Γεωργίου Γεμιστού </a:t>
            </a:r>
            <a:r>
              <a:rPr lang="el-GR" sz="1400" b="1" dirty="0" err="1"/>
              <a:t>Πλήθωνα</a:t>
            </a:r>
            <a:r>
              <a:rPr lang="el-GR" sz="1400" b="1" dirty="0"/>
              <a:t> και του Πλουτάρχου</a:t>
            </a:r>
            <a:r>
              <a:rPr lang="el-GR" sz="1400" dirty="0"/>
              <a:t>, αναφέροντας πως οι Κύπριοι αποτελούσαν μέρος του βασιλικού στόλου του Δαρείου. </a:t>
            </a:r>
          </a:p>
          <a:p>
            <a:endParaRPr lang="el-GR" sz="1400" dirty="0"/>
          </a:p>
          <a:p>
            <a:pPr marL="285750" indent="-285750">
              <a:buFont typeface="Courier New" panose="02070309020205020404" pitchFamily="49" charset="0"/>
              <a:buChar char="o"/>
            </a:pPr>
            <a:r>
              <a:rPr lang="el-GR" sz="1400" i="1" dirty="0"/>
              <a:t>Ηρόδοτος</a:t>
            </a:r>
            <a:r>
              <a:rPr lang="el-GR" sz="1400" dirty="0"/>
              <a:t> → όλοι οι </a:t>
            </a:r>
            <a:r>
              <a:rPr lang="el-GR" sz="1400" b="1" dirty="0"/>
              <a:t>Κύπριοι</a:t>
            </a:r>
            <a:r>
              <a:rPr lang="el-GR" sz="1400" dirty="0"/>
              <a:t>, πλην των </a:t>
            </a:r>
            <a:r>
              <a:rPr lang="el-GR" sz="1400" dirty="0" err="1"/>
              <a:t>Αμαθουσίων</a:t>
            </a:r>
            <a:r>
              <a:rPr lang="el-GR" sz="1400" dirty="0"/>
              <a:t>, </a:t>
            </a:r>
            <a:r>
              <a:rPr lang="el-GR" sz="1400" b="1" dirty="0"/>
              <a:t>τάσσονται στο πλευρό των </a:t>
            </a:r>
            <a:r>
              <a:rPr lang="el-GR" sz="1400" b="1" dirty="0" err="1"/>
              <a:t>Ιώνων</a:t>
            </a:r>
            <a:r>
              <a:rPr lang="el-GR" sz="1400" dirty="0"/>
              <a:t>. </a:t>
            </a:r>
          </a:p>
          <a:p>
            <a:endParaRPr lang="el-GR" sz="1400" dirty="0"/>
          </a:p>
          <a:p>
            <a:r>
              <a:rPr lang="el-GR" sz="1400" dirty="0"/>
              <a:t>Ηρόδοτος [5.104.1] Κύπριοι </a:t>
            </a:r>
            <a:r>
              <a:rPr lang="el-GR" sz="1400" dirty="0" err="1"/>
              <a:t>δὲ</a:t>
            </a:r>
            <a:r>
              <a:rPr lang="el-GR" sz="1400" dirty="0"/>
              <a:t> </a:t>
            </a:r>
            <a:r>
              <a:rPr lang="el-GR" sz="1400" dirty="0" err="1"/>
              <a:t>ἐθελονταί</a:t>
            </a:r>
            <a:r>
              <a:rPr lang="el-GR" sz="1400" dirty="0"/>
              <a:t> </a:t>
            </a:r>
            <a:r>
              <a:rPr lang="el-GR" sz="1400" dirty="0" err="1"/>
              <a:t>σφι</a:t>
            </a:r>
            <a:r>
              <a:rPr lang="el-GR" sz="1400" dirty="0"/>
              <a:t> πάντες </a:t>
            </a:r>
            <a:r>
              <a:rPr lang="el-GR" sz="1400" dirty="0" err="1"/>
              <a:t>προσεγένοντο</a:t>
            </a:r>
            <a:r>
              <a:rPr lang="el-GR" sz="1400" dirty="0"/>
              <a:t> </a:t>
            </a:r>
            <a:r>
              <a:rPr lang="el-GR" sz="1400" dirty="0" err="1"/>
              <a:t>πλὴν</a:t>
            </a:r>
            <a:r>
              <a:rPr lang="el-GR" sz="1400" dirty="0"/>
              <a:t> </a:t>
            </a:r>
            <a:r>
              <a:rPr lang="el-GR" sz="1400" dirty="0" err="1"/>
              <a:t>Ἀμαθουσίων</a:t>
            </a:r>
            <a:r>
              <a:rPr lang="el-GR" sz="1400" dirty="0"/>
              <a:t>· </a:t>
            </a:r>
            <a:r>
              <a:rPr lang="el-GR" sz="1400" dirty="0" err="1"/>
              <a:t>ἀπέστησαν</a:t>
            </a:r>
            <a:r>
              <a:rPr lang="el-GR" sz="1400" dirty="0"/>
              <a:t> </a:t>
            </a:r>
            <a:r>
              <a:rPr lang="el-GR" sz="1400" dirty="0" err="1"/>
              <a:t>γὰρ</a:t>
            </a:r>
            <a:r>
              <a:rPr lang="el-GR" sz="1400" dirty="0"/>
              <a:t> </a:t>
            </a:r>
            <a:r>
              <a:rPr lang="el-GR" sz="1400" dirty="0" err="1"/>
              <a:t>καὶ</a:t>
            </a:r>
            <a:r>
              <a:rPr lang="el-GR" sz="1400" dirty="0"/>
              <a:t> </a:t>
            </a:r>
            <a:r>
              <a:rPr lang="el-GR" sz="1400" dirty="0" err="1"/>
              <a:t>οὗτοι</a:t>
            </a:r>
            <a:r>
              <a:rPr lang="el-GR" sz="1400" dirty="0"/>
              <a:t> </a:t>
            </a:r>
            <a:r>
              <a:rPr lang="el-GR" sz="1400" dirty="0" err="1"/>
              <a:t>ὧδε</a:t>
            </a:r>
            <a:r>
              <a:rPr lang="el-GR" sz="1400" dirty="0"/>
              <a:t> </a:t>
            </a:r>
            <a:r>
              <a:rPr lang="el-GR" sz="1400" dirty="0" err="1"/>
              <a:t>ἀπὸ</a:t>
            </a:r>
            <a:r>
              <a:rPr lang="el-GR" sz="1400" dirty="0"/>
              <a:t> </a:t>
            </a:r>
            <a:r>
              <a:rPr lang="el-GR" sz="1400" dirty="0" err="1"/>
              <a:t>Μήδων</a:t>
            </a:r>
            <a:r>
              <a:rPr lang="el-GR" sz="1400" dirty="0"/>
              <a:t>. ( Και οι Κύπριοι όλοι, εκτός από τους </a:t>
            </a:r>
            <a:r>
              <a:rPr lang="el-GR" sz="1400" dirty="0" err="1"/>
              <a:t>Αμαθουσίους</a:t>
            </a:r>
            <a:r>
              <a:rPr lang="el-GR" sz="1400" dirty="0"/>
              <a:t>, προσχώρησαν σ᾽ αυτούς) </a:t>
            </a:r>
          </a:p>
        </p:txBody>
      </p:sp>
    </p:spTree>
    <p:extLst>
      <p:ext uri="{BB962C8B-B14F-4D97-AF65-F5344CB8AC3E}">
        <p14:creationId xmlns:p14="http://schemas.microsoft.com/office/powerpoint/2010/main" val="412505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033C00-5941-1C1C-4DAC-85EDC719D8ED}"/>
              </a:ext>
            </a:extLst>
          </p:cNvPr>
          <p:cNvSpPr>
            <a:spLocks noGrp="1"/>
          </p:cNvSpPr>
          <p:nvPr>
            <p:ph type="title"/>
          </p:nvPr>
        </p:nvSpPr>
        <p:spPr>
          <a:xfrm>
            <a:off x="2895600" y="102638"/>
            <a:ext cx="7582678" cy="1147664"/>
          </a:xfrm>
        </p:spPr>
        <p:txBody>
          <a:bodyPr>
            <a:normAutofit/>
          </a:bodyPr>
          <a:lstStyle/>
          <a:p>
            <a:r>
              <a:rPr lang="el-GR" sz="2800" dirty="0"/>
              <a:t>Βιβλίο Δ ( Μελπομένη )</a:t>
            </a:r>
            <a:br>
              <a:rPr lang="el-GR" sz="2800" dirty="0"/>
            </a:br>
            <a:r>
              <a:rPr lang="el-GR" sz="1600" i="1" dirty="0"/>
              <a:t>Η εκστρατεία του Δαρείου στη </a:t>
            </a:r>
            <a:r>
              <a:rPr lang="el-GR" sz="1600" i="1" dirty="0" err="1"/>
              <a:t>Σκυθία</a:t>
            </a:r>
            <a:r>
              <a:rPr lang="el-GR" sz="1600" i="1" dirty="0"/>
              <a:t> ( 513 Π.Χ )</a:t>
            </a:r>
          </a:p>
        </p:txBody>
      </p:sp>
      <p:sp>
        <p:nvSpPr>
          <p:cNvPr id="3" name="Θέση περιεχομένου 2">
            <a:extLst>
              <a:ext uri="{FF2B5EF4-FFF2-40B4-BE49-F238E27FC236}">
                <a16:creationId xmlns:a16="http://schemas.microsoft.com/office/drawing/2014/main" id="{35DDF98C-06F4-ECE5-43CF-9F15C79CCBA1}"/>
              </a:ext>
            </a:extLst>
          </p:cNvPr>
          <p:cNvSpPr>
            <a:spLocks noGrp="1"/>
          </p:cNvSpPr>
          <p:nvPr>
            <p:ph idx="1"/>
          </p:nvPr>
        </p:nvSpPr>
        <p:spPr>
          <a:xfrm>
            <a:off x="0" y="1399592"/>
            <a:ext cx="12192000" cy="5458408"/>
          </a:xfrm>
        </p:spPr>
        <p:txBody>
          <a:bodyPr>
            <a:normAutofit/>
          </a:bodyPr>
          <a:lstStyle/>
          <a:p>
            <a:pPr marL="0" indent="0">
              <a:buNone/>
            </a:pPr>
            <a:r>
              <a:rPr lang="el-GR" sz="1600" dirty="0"/>
              <a:t>Αίτια σύμφωνα με τον Ηρόδοτο:</a:t>
            </a:r>
          </a:p>
          <a:p>
            <a:endParaRPr lang="el-GR" sz="1600" dirty="0"/>
          </a:p>
          <a:p>
            <a:r>
              <a:rPr lang="el-GR" sz="1600" dirty="0"/>
              <a:t>εκδίκηση από </a:t>
            </a:r>
            <a:r>
              <a:rPr lang="el-GR" sz="1600" dirty="0" err="1"/>
              <a:t>Σκύθες</a:t>
            </a:r>
            <a:r>
              <a:rPr lang="el-GR" sz="1600" dirty="0"/>
              <a:t> εξαιτίας της επιδρομής των </a:t>
            </a:r>
            <a:r>
              <a:rPr lang="el-GR" sz="1600" dirty="0" err="1"/>
              <a:t>Σκυθών</a:t>
            </a:r>
            <a:r>
              <a:rPr lang="el-GR" sz="1600" dirty="0"/>
              <a:t> κατά της </a:t>
            </a:r>
            <a:r>
              <a:rPr lang="el-GR" sz="1600" dirty="0" err="1"/>
              <a:t>Μηδίας</a:t>
            </a:r>
            <a:r>
              <a:rPr lang="el-GR" sz="1600" dirty="0"/>
              <a:t> έναν αιώνα νωρίτερα ( </a:t>
            </a:r>
            <a:r>
              <a:rPr lang="el-GR" sz="1600" dirty="0" err="1"/>
              <a:t>Ηροδ</a:t>
            </a:r>
            <a:r>
              <a:rPr lang="el-GR" sz="1600" dirty="0"/>
              <a:t>. )</a:t>
            </a:r>
          </a:p>
          <a:p>
            <a:pPr marL="0" indent="0" algn="just">
              <a:buNone/>
            </a:pPr>
            <a:r>
              <a:rPr lang="el-GR" sz="1400" dirty="0"/>
              <a:t>[4.1.1] </a:t>
            </a:r>
            <a:r>
              <a:rPr lang="el-GR" sz="1400" dirty="0" err="1"/>
              <a:t>Μετὰ</a:t>
            </a:r>
            <a:r>
              <a:rPr lang="el-GR" sz="1400" dirty="0"/>
              <a:t> </a:t>
            </a:r>
            <a:r>
              <a:rPr lang="el-GR" sz="1400" dirty="0" err="1"/>
              <a:t>δὲ</a:t>
            </a:r>
            <a:r>
              <a:rPr lang="el-GR" sz="1400" dirty="0"/>
              <a:t> </a:t>
            </a:r>
            <a:r>
              <a:rPr lang="el-GR" sz="1400" dirty="0" err="1"/>
              <a:t>τὴν</a:t>
            </a:r>
            <a:r>
              <a:rPr lang="el-GR" sz="1400" dirty="0"/>
              <a:t> </a:t>
            </a:r>
            <a:r>
              <a:rPr lang="el-GR" sz="1400" dirty="0" err="1"/>
              <a:t>Βαβυλῶνος</a:t>
            </a:r>
            <a:r>
              <a:rPr lang="el-GR" sz="1400" dirty="0"/>
              <a:t> </a:t>
            </a:r>
            <a:r>
              <a:rPr lang="el-GR" sz="1400" dirty="0" err="1"/>
              <a:t>αἵρεσιν</a:t>
            </a:r>
            <a:r>
              <a:rPr lang="el-GR" sz="1400" dirty="0"/>
              <a:t> </a:t>
            </a:r>
            <a:r>
              <a:rPr lang="el-GR" sz="1400" dirty="0" err="1"/>
              <a:t>ἐγένετο</a:t>
            </a:r>
            <a:r>
              <a:rPr lang="el-GR" sz="1400" dirty="0"/>
              <a:t> </a:t>
            </a:r>
            <a:r>
              <a:rPr lang="el-GR" sz="1400" dirty="0" err="1"/>
              <a:t>ἐπὶ</a:t>
            </a:r>
            <a:r>
              <a:rPr lang="el-GR" sz="1400" dirty="0"/>
              <a:t> </a:t>
            </a:r>
            <a:r>
              <a:rPr lang="el-GR" sz="1400" dirty="0" err="1"/>
              <a:t>Σκύθας</a:t>
            </a:r>
            <a:r>
              <a:rPr lang="el-GR" sz="1400" dirty="0"/>
              <a:t> </a:t>
            </a:r>
            <a:r>
              <a:rPr lang="el-GR" sz="1400" dirty="0" err="1"/>
              <a:t>αὐτοῦ</a:t>
            </a:r>
            <a:r>
              <a:rPr lang="el-GR" sz="1400" dirty="0"/>
              <a:t> Δαρείου </a:t>
            </a:r>
            <a:r>
              <a:rPr lang="el-GR" sz="1400" dirty="0" err="1"/>
              <a:t>ἔλασις</a:t>
            </a:r>
            <a:r>
              <a:rPr lang="el-GR" sz="1400" dirty="0"/>
              <a:t>. </a:t>
            </a:r>
            <a:r>
              <a:rPr lang="el-GR" sz="1400" dirty="0" err="1"/>
              <a:t>ἀνθεύσης</a:t>
            </a:r>
            <a:r>
              <a:rPr lang="el-GR" sz="1400" dirty="0"/>
              <a:t> </a:t>
            </a:r>
            <a:r>
              <a:rPr lang="el-GR" sz="1400" dirty="0" err="1"/>
              <a:t>γὰρ</a:t>
            </a:r>
            <a:r>
              <a:rPr lang="el-GR" sz="1400" dirty="0"/>
              <a:t> </a:t>
            </a:r>
            <a:r>
              <a:rPr lang="el-GR" sz="1400" dirty="0" err="1"/>
              <a:t>τῆς</a:t>
            </a:r>
            <a:r>
              <a:rPr lang="el-GR" sz="1400" dirty="0"/>
              <a:t> </a:t>
            </a:r>
            <a:r>
              <a:rPr lang="el-GR" sz="1400" dirty="0" err="1"/>
              <a:t>Ἀσίης</a:t>
            </a:r>
            <a:r>
              <a:rPr lang="el-GR" sz="1400" dirty="0"/>
              <a:t> </a:t>
            </a:r>
            <a:r>
              <a:rPr lang="el-GR" sz="1400" dirty="0" err="1"/>
              <a:t>ἀνδράσι</a:t>
            </a:r>
            <a:r>
              <a:rPr lang="el-GR" sz="1400" dirty="0"/>
              <a:t> </a:t>
            </a:r>
            <a:r>
              <a:rPr lang="el-GR" sz="1400" dirty="0" err="1"/>
              <a:t>καὶ</a:t>
            </a:r>
            <a:r>
              <a:rPr lang="el-GR" sz="1400" dirty="0"/>
              <a:t> χρημάτων μεγάλων </a:t>
            </a:r>
            <a:r>
              <a:rPr lang="el-GR" sz="1400" dirty="0" err="1"/>
              <a:t>συνιόντων</a:t>
            </a:r>
            <a:r>
              <a:rPr lang="el-GR" sz="1400" dirty="0"/>
              <a:t> </a:t>
            </a:r>
            <a:r>
              <a:rPr lang="el-GR" sz="1400" dirty="0" err="1"/>
              <a:t>ἐπεθύμησε</a:t>
            </a:r>
            <a:r>
              <a:rPr lang="el-GR" sz="1400" dirty="0"/>
              <a:t> ὁ </a:t>
            </a:r>
            <a:r>
              <a:rPr lang="el-GR" sz="1400" dirty="0" err="1"/>
              <a:t>Δαρεῖος</a:t>
            </a:r>
            <a:r>
              <a:rPr lang="el-GR" sz="1400" dirty="0"/>
              <a:t> </a:t>
            </a:r>
            <a:r>
              <a:rPr lang="el-GR" sz="1400" dirty="0" err="1"/>
              <a:t>τείσασθαι</a:t>
            </a:r>
            <a:r>
              <a:rPr lang="el-GR" sz="1400" dirty="0"/>
              <a:t> </a:t>
            </a:r>
            <a:r>
              <a:rPr lang="el-GR" sz="1400" dirty="0" err="1"/>
              <a:t>Σκύθας</a:t>
            </a:r>
            <a:r>
              <a:rPr lang="el-GR" sz="1400" dirty="0"/>
              <a:t>, </a:t>
            </a:r>
            <a:r>
              <a:rPr lang="el-GR" sz="1400" dirty="0" err="1"/>
              <a:t>ὅτι</a:t>
            </a:r>
            <a:r>
              <a:rPr lang="el-GR" sz="1400" dirty="0"/>
              <a:t> </a:t>
            </a:r>
            <a:r>
              <a:rPr lang="el-GR" sz="1400" dirty="0" err="1"/>
              <a:t>ἐκεῖνοι</a:t>
            </a:r>
            <a:r>
              <a:rPr lang="el-GR" sz="1400" dirty="0"/>
              <a:t> πρότεροι </a:t>
            </a:r>
            <a:r>
              <a:rPr lang="el-GR" sz="1400" dirty="0" err="1"/>
              <a:t>ἐσβαλόντες</a:t>
            </a:r>
            <a:r>
              <a:rPr lang="el-GR" sz="1400" dirty="0"/>
              <a:t> </a:t>
            </a:r>
            <a:r>
              <a:rPr lang="el-GR" sz="1400" dirty="0" err="1"/>
              <a:t>ἐς</a:t>
            </a:r>
            <a:r>
              <a:rPr lang="el-GR" sz="1400" dirty="0"/>
              <a:t> </a:t>
            </a:r>
            <a:r>
              <a:rPr lang="el-GR" sz="1400" dirty="0" err="1"/>
              <a:t>τὴν</a:t>
            </a:r>
            <a:r>
              <a:rPr lang="el-GR" sz="1400" dirty="0"/>
              <a:t> </a:t>
            </a:r>
            <a:r>
              <a:rPr lang="el-GR" sz="1400" dirty="0" err="1"/>
              <a:t>Μηδικὴν</a:t>
            </a:r>
            <a:r>
              <a:rPr lang="el-GR" sz="1400" dirty="0"/>
              <a:t> </a:t>
            </a:r>
            <a:r>
              <a:rPr lang="el-GR" sz="1400" dirty="0" err="1"/>
              <a:t>καὶ</a:t>
            </a:r>
            <a:r>
              <a:rPr lang="el-GR" sz="1400" dirty="0"/>
              <a:t> </a:t>
            </a:r>
            <a:r>
              <a:rPr lang="el-GR" sz="1400" dirty="0" err="1"/>
              <a:t>νικήσαντες</a:t>
            </a:r>
            <a:r>
              <a:rPr lang="el-GR" sz="1400" dirty="0"/>
              <a:t> </a:t>
            </a:r>
            <a:r>
              <a:rPr lang="el-GR" sz="1400" dirty="0" err="1"/>
              <a:t>μάχῃ</a:t>
            </a:r>
            <a:r>
              <a:rPr lang="el-GR" sz="1400" dirty="0"/>
              <a:t> </a:t>
            </a:r>
            <a:r>
              <a:rPr lang="el-GR" sz="1400" dirty="0" err="1"/>
              <a:t>τοὺς</a:t>
            </a:r>
            <a:r>
              <a:rPr lang="el-GR" sz="1400" dirty="0"/>
              <a:t> </a:t>
            </a:r>
            <a:r>
              <a:rPr lang="el-GR" sz="1400" dirty="0" err="1"/>
              <a:t>ἀντιουμένους</a:t>
            </a:r>
            <a:r>
              <a:rPr lang="el-GR" sz="1400" dirty="0"/>
              <a:t> </a:t>
            </a:r>
            <a:r>
              <a:rPr lang="el-GR" sz="1400" dirty="0" err="1"/>
              <a:t>ὑπῆρξαν</a:t>
            </a:r>
            <a:r>
              <a:rPr lang="el-GR" sz="1400" dirty="0"/>
              <a:t> </a:t>
            </a:r>
            <a:r>
              <a:rPr lang="el-GR" sz="1400" dirty="0" err="1"/>
              <a:t>ἀδικίης</a:t>
            </a:r>
            <a:r>
              <a:rPr lang="el-GR" sz="1400" dirty="0"/>
              <a:t> ( μτφ. </a:t>
            </a:r>
            <a:r>
              <a:rPr lang="el-GR" sz="1400" i="1" dirty="0"/>
              <a:t>άλωση της Βαβυλώνας ακολούθησε η εκστρατεία που έκανε εναντίον των </a:t>
            </a:r>
            <a:r>
              <a:rPr lang="el-GR" sz="1400" i="1" dirty="0" err="1"/>
              <a:t>Σκυθών</a:t>
            </a:r>
            <a:r>
              <a:rPr lang="el-GR" sz="1400" i="1" dirty="0"/>
              <a:t> ο Δαρείος, ο ίδιος του. Γιατί, καθώς η Ασία έδινε καλές σοδειές αντρών και συγκεντρωνόταν χρήμα πολύ, ο Δαρείος ένιωσε την επιθυμία να πάρει εκδίκηση από τους </a:t>
            </a:r>
            <a:r>
              <a:rPr lang="el-GR" sz="1400" i="1" dirty="0" err="1"/>
              <a:t>Σκύθες</a:t>
            </a:r>
            <a:r>
              <a:rPr lang="el-GR" sz="1400" i="1" dirty="0"/>
              <a:t>, επειδή εκείνοι, με το να κάνουν πρωτύτερα εισβολή στη </a:t>
            </a:r>
            <a:r>
              <a:rPr lang="el-GR" sz="1400" i="1" dirty="0" err="1"/>
              <a:t>Μηδία</a:t>
            </a:r>
            <a:r>
              <a:rPr lang="el-GR" sz="1400" i="1" dirty="0"/>
              <a:t> και να νικήσουν σε πόλεμο το στρατό που βγήκε να τους αντισταθεί, έκαναν την αρχή της αδικίας</a:t>
            </a:r>
            <a:r>
              <a:rPr lang="el-GR" sz="1400" dirty="0"/>
              <a:t> )</a:t>
            </a:r>
          </a:p>
          <a:p>
            <a:pPr marL="0" indent="0">
              <a:buNone/>
            </a:pPr>
            <a:endParaRPr lang="el-GR" sz="1400" dirty="0"/>
          </a:p>
          <a:p>
            <a:r>
              <a:rPr lang="el-GR" sz="1400" dirty="0"/>
              <a:t> </a:t>
            </a:r>
            <a:r>
              <a:rPr lang="el-GR" sz="1600" dirty="0"/>
              <a:t>ιμπεριαλιστική πολιτική Δαρείου Ά / προβολή ισχύος και υποταγή ενός λαού που απειθεί.</a:t>
            </a:r>
          </a:p>
          <a:p>
            <a:pPr marL="0" indent="0" algn="just">
              <a:buNone/>
            </a:pPr>
            <a:endParaRPr lang="el-GR" sz="1400" dirty="0"/>
          </a:p>
          <a:p>
            <a:pPr marL="0" indent="0" algn="just">
              <a:buNone/>
            </a:pPr>
            <a:r>
              <a:rPr lang="el-GR" sz="1400" dirty="0"/>
              <a:t>[4.118.4] μέγα </a:t>
            </a:r>
            <a:r>
              <a:rPr lang="el-GR" sz="1400" dirty="0" err="1"/>
              <a:t>δὲ</a:t>
            </a:r>
            <a:r>
              <a:rPr lang="el-GR" sz="1400" dirty="0"/>
              <a:t> </a:t>
            </a:r>
            <a:r>
              <a:rPr lang="el-GR" sz="1400" dirty="0" err="1"/>
              <a:t>ὑμῖν</a:t>
            </a:r>
            <a:r>
              <a:rPr lang="el-GR" sz="1400" dirty="0"/>
              <a:t> λόγων </a:t>
            </a:r>
            <a:r>
              <a:rPr lang="el-GR" sz="1400" dirty="0" err="1"/>
              <a:t>τῶνδε</a:t>
            </a:r>
            <a:r>
              <a:rPr lang="el-GR" sz="1400" dirty="0"/>
              <a:t> </a:t>
            </a:r>
            <a:r>
              <a:rPr lang="el-GR" sz="1400" dirty="0" err="1"/>
              <a:t>μαρτύριον</a:t>
            </a:r>
            <a:r>
              <a:rPr lang="el-GR" sz="1400" dirty="0"/>
              <a:t> </a:t>
            </a:r>
            <a:r>
              <a:rPr lang="el-GR" sz="1400" dirty="0" err="1"/>
              <a:t>ἐρέομεν</a:t>
            </a:r>
            <a:r>
              <a:rPr lang="el-GR" sz="1400" dirty="0"/>
              <a:t>· </a:t>
            </a:r>
            <a:r>
              <a:rPr lang="el-GR" sz="1400" dirty="0" err="1"/>
              <a:t>εἰ</a:t>
            </a:r>
            <a:r>
              <a:rPr lang="el-GR" sz="1400" dirty="0"/>
              <a:t> </a:t>
            </a:r>
            <a:r>
              <a:rPr lang="el-GR" sz="1400" dirty="0" err="1"/>
              <a:t>γὰρ</a:t>
            </a:r>
            <a:r>
              <a:rPr lang="el-GR" sz="1400" dirty="0"/>
              <a:t> </a:t>
            </a:r>
            <a:r>
              <a:rPr lang="el-GR" sz="1400" dirty="0" err="1"/>
              <a:t>ἐπ</a:t>
            </a:r>
            <a:r>
              <a:rPr lang="el-GR" sz="1400" dirty="0"/>
              <a:t>᾽ </a:t>
            </a:r>
            <a:r>
              <a:rPr lang="el-GR" sz="1400" dirty="0" err="1"/>
              <a:t>ἡμέας</a:t>
            </a:r>
            <a:r>
              <a:rPr lang="el-GR" sz="1400" dirty="0"/>
              <a:t> </a:t>
            </a:r>
            <a:r>
              <a:rPr lang="el-GR" sz="1400" dirty="0" err="1"/>
              <a:t>μούνους</a:t>
            </a:r>
            <a:r>
              <a:rPr lang="el-GR" sz="1400" dirty="0"/>
              <a:t> </a:t>
            </a:r>
            <a:r>
              <a:rPr lang="el-GR" sz="1400" dirty="0" err="1"/>
              <a:t>ἐστρατηλάτεε</a:t>
            </a:r>
            <a:r>
              <a:rPr lang="el-GR" sz="1400" dirty="0"/>
              <a:t> ὁ Πέρσης </a:t>
            </a:r>
            <a:r>
              <a:rPr lang="el-GR" sz="1400" dirty="0" err="1"/>
              <a:t>τείσασθαι</a:t>
            </a:r>
            <a:r>
              <a:rPr lang="el-GR" sz="1400" dirty="0"/>
              <a:t> </a:t>
            </a:r>
            <a:r>
              <a:rPr lang="el-GR" sz="1400" dirty="0" err="1"/>
              <a:t>τῆς</a:t>
            </a:r>
            <a:r>
              <a:rPr lang="el-GR" sz="1400" dirty="0"/>
              <a:t> </a:t>
            </a:r>
            <a:r>
              <a:rPr lang="el-GR" sz="1400" dirty="0" err="1"/>
              <a:t>πρόσθε</a:t>
            </a:r>
            <a:r>
              <a:rPr lang="el-GR" sz="1400" dirty="0"/>
              <a:t> </a:t>
            </a:r>
            <a:r>
              <a:rPr lang="el-GR" sz="1400" dirty="0" err="1"/>
              <a:t>δουλοσύνης</a:t>
            </a:r>
            <a:r>
              <a:rPr lang="el-GR" sz="1400" dirty="0"/>
              <a:t> βουλόμενος, </a:t>
            </a:r>
            <a:r>
              <a:rPr lang="el-GR" sz="1400" dirty="0" err="1"/>
              <a:t>χρῆν</a:t>
            </a:r>
            <a:r>
              <a:rPr lang="el-GR" sz="1400" dirty="0"/>
              <a:t> </a:t>
            </a:r>
            <a:r>
              <a:rPr lang="el-GR" sz="1400" dirty="0" err="1"/>
              <a:t>αὐτὸν</a:t>
            </a:r>
            <a:r>
              <a:rPr lang="el-GR" sz="1400" dirty="0"/>
              <a:t> πάντων </a:t>
            </a:r>
            <a:r>
              <a:rPr lang="el-GR" sz="1400" dirty="0" err="1"/>
              <a:t>τῶν</a:t>
            </a:r>
            <a:r>
              <a:rPr lang="el-GR" sz="1400" dirty="0"/>
              <a:t> </a:t>
            </a:r>
            <a:r>
              <a:rPr lang="el-GR" sz="1400" dirty="0" err="1"/>
              <a:t>ἄλλων</a:t>
            </a:r>
            <a:r>
              <a:rPr lang="el-GR" sz="1400" dirty="0"/>
              <a:t> </a:t>
            </a:r>
            <a:r>
              <a:rPr lang="el-GR" sz="1400" dirty="0" err="1"/>
              <a:t>ἀπεχόμενον</a:t>
            </a:r>
            <a:r>
              <a:rPr lang="el-GR" sz="1400" dirty="0"/>
              <a:t> </a:t>
            </a:r>
            <a:r>
              <a:rPr lang="el-GR" sz="1400" dirty="0" err="1"/>
              <a:t>ἰέναι</a:t>
            </a:r>
            <a:r>
              <a:rPr lang="el-GR" sz="1400" dirty="0"/>
              <a:t> </a:t>
            </a:r>
            <a:r>
              <a:rPr lang="el-GR" sz="1400" dirty="0" err="1"/>
              <a:t>οὕτω</a:t>
            </a:r>
            <a:r>
              <a:rPr lang="el-GR" sz="1400" dirty="0"/>
              <a:t> </a:t>
            </a:r>
            <a:r>
              <a:rPr lang="el-GR" sz="1400" dirty="0" err="1"/>
              <a:t>ἐπὶ</a:t>
            </a:r>
            <a:r>
              <a:rPr lang="el-GR" sz="1400" dirty="0"/>
              <a:t> </a:t>
            </a:r>
            <a:r>
              <a:rPr lang="el-GR" sz="1400" dirty="0" err="1"/>
              <a:t>τὴν</a:t>
            </a:r>
            <a:r>
              <a:rPr lang="el-GR" sz="1400" dirty="0"/>
              <a:t> </a:t>
            </a:r>
            <a:r>
              <a:rPr lang="el-GR" sz="1400" dirty="0" err="1"/>
              <a:t>ἡμετέρην</a:t>
            </a:r>
            <a:r>
              <a:rPr lang="el-GR" sz="1400" dirty="0"/>
              <a:t>, </a:t>
            </a:r>
            <a:r>
              <a:rPr lang="el-GR" sz="1400" dirty="0" err="1"/>
              <a:t>καὶ</a:t>
            </a:r>
            <a:r>
              <a:rPr lang="el-GR" sz="1400" dirty="0"/>
              <a:t> </a:t>
            </a:r>
            <a:r>
              <a:rPr lang="el-GR" sz="1400" dirty="0" err="1"/>
              <a:t>ἂν</a:t>
            </a:r>
            <a:r>
              <a:rPr lang="el-GR" sz="1400" dirty="0"/>
              <a:t> </a:t>
            </a:r>
            <a:r>
              <a:rPr lang="el-GR" sz="1400" dirty="0" err="1"/>
              <a:t>ἐδήλου</a:t>
            </a:r>
            <a:r>
              <a:rPr lang="el-GR" sz="1400" dirty="0"/>
              <a:t> </a:t>
            </a:r>
            <a:r>
              <a:rPr lang="el-GR" sz="1400" dirty="0" err="1"/>
              <a:t>πᾶσι</a:t>
            </a:r>
            <a:r>
              <a:rPr lang="el-GR" sz="1400" dirty="0"/>
              <a:t> </a:t>
            </a:r>
            <a:r>
              <a:rPr lang="el-GR" sz="1400" dirty="0" err="1"/>
              <a:t>ὡς</a:t>
            </a:r>
            <a:r>
              <a:rPr lang="el-GR" sz="1400" dirty="0"/>
              <a:t> </a:t>
            </a:r>
            <a:r>
              <a:rPr lang="el-GR" sz="1400" dirty="0" err="1"/>
              <a:t>ἐπὶ</a:t>
            </a:r>
            <a:r>
              <a:rPr lang="el-GR" sz="1400" dirty="0"/>
              <a:t> </a:t>
            </a:r>
            <a:r>
              <a:rPr lang="el-GR" sz="1400" dirty="0" err="1"/>
              <a:t>Σκύθας</a:t>
            </a:r>
            <a:r>
              <a:rPr lang="el-GR" sz="1400" dirty="0"/>
              <a:t> </a:t>
            </a:r>
            <a:r>
              <a:rPr lang="el-GR" sz="1400" dirty="0" err="1"/>
              <a:t>ἐλαύνει</a:t>
            </a:r>
            <a:r>
              <a:rPr lang="el-GR" sz="1400" dirty="0"/>
              <a:t> </a:t>
            </a:r>
            <a:r>
              <a:rPr lang="el-GR" sz="1400" dirty="0" err="1"/>
              <a:t>καὶ</a:t>
            </a:r>
            <a:r>
              <a:rPr lang="el-GR" sz="1400" dirty="0"/>
              <a:t> </a:t>
            </a:r>
            <a:r>
              <a:rPr lang="el-GR" sz="1400" dirty="0" err="1"/>
              <a:t>οὐκ</a:t>
            </a:r>
            <a:r>
              <a:rPr lang="el-GR" sz="1400" dirty="0"/>
              <a:t> </a:t>
            </a:r>
            <a:r>
              <a:rPr lang="el-GR" sz="1400" dirty="0" err="1"/>
              <a:t>ἐπὶ</a:t>
            </a:r>
            <a:r>
              <a:rPr lang="el-GR" sz="1400" dirty="0"/>
              <a:t> </a:t>
            </a:r>
            <a:r>
              <a:rPr lang="el-GR" sz="1400" dirty="0" err="1"/>
              <a:t>τοὺς</a:t>
            </a:r>
            <a:r>
              <a:rPr lang="el-GR" sz="1400" dirty="0"/>
              <a:t> </a:t>
            </a:r>
            <a:r>
              <a:rPr lang="el-GR" sz="1400" dirty="0" err="1"/>
              <a:t>ἄλλους</a:t>
            </a:r>
            <a:r>
              <a:rPr lang="el-GR" sz="1400" dirty="0"/>
              <a:t> ( Θα σας πούμε ένα μεγάλο επιχείρημα </a:t>
            </a:r>
            <a:r>
              <a:rPr lang="el-GR" sz="1400" dirty="0" err="1"/>
              <a:t>γι</a:t>
            </a:r>
            <a:r>
              <a:rPr lang="el-GR" sz="1400" dirty="0"/>
              <a:t>᾽ αυτά που λέμε· δηλαδή, αν ο Πέρσης κινούσε για εκστρατεία μονάχα εναντίον μας, θέλοντας να πάρει εκδίκηση για την παλιά του υποδούλωση, έπρεπε να βαδίσει εναντίον της χώρας μας χωρίς ν᾽ αγγίξει κανέναν άλλο, κι έτσι θα έκανε σε όλους φανερό πως κάνει εκστρατεία εναντίον των </a:t>
            </a:r>
            <a:r>
              <a:rPr lang="el-GR" sz="1400" dirty="0" err="1"/>
              <a:t>Σκυθών</a:t>
            </a:r>
            <a:r>
              <a:rPr lang="el-GR" sz="1400" dirty="0"/>
              <a:t>, όχι κι εναντίον άλλων )</a:t>
            </a:r>
          </a:p>
          <a:p>
            <a:pPr marL="0" indent="0" algn="just">
              <a:buNone/>
            </a:pPr>
            <a:endParaRPr lang="el-GR" sz="1400" dirty="0"/>
          </a:p>
          <a:p>
            <a:pPr marL="0" indent="0" algn="just">
              <a:buNone/>
            </a:pPr>
            <a:r>
              <a:rPr lang="el-GR" sz="1400" dirty="0"/>
              <a:t>[4.118.5] </a:t>
            </a:r>
            <a:r>
              <a:rPr lang="el-GR" sz="1400" dirty="0" err="1"/>
              <a:t>νῦν</a:t>
            </a:r>
            <a:r>
              <a:rPr lang="el-GR" sz="1400" dirty="0"/>
              <a:t> </a:t>
            </a:r>
            <a:r>
              <a:rPr lang="el-GR" sz="1400" dirty="0" err="1"/>
              <a:t>δὲ</a:t>
            </a:r>
            <a:r>
              <a:rPr lang="el-GR" sz="1400" dirty="0"/>
              <a:t> </a:t>
            </a:r>
            <a:r>
              <a:rPr lang="el-GR" sz="1400" dirty="0" err="1"/>
              <a:t>ἐπείτε</a:t>
            </a:r>
            <a:r>
              <a:rPr lang="el-GR" sz="1400" dirty="0"/>
              <a:t> τάχιστα </a:t>
            </a:r>
            <a:r>
              <a:rPr lang="el-GR" sz="1400" dirty="0" err="1"/>
              <a:t>διέβη</a:t>
            </a:r>
            <a:r>
              <a:rPr lang="el-GR" sz="1400" dirty="0"/>
              <a:t> ‹</a:t>
            </a:r>
            <a:r>
              <a:rPr lang="el-GR" sz="1400" dirty="0" err="1"/>
              <a:t>ἐς</a:t>
            </a:r>
            <a:r>
              <a:rPr lang="el-GR" sz="1400" dirty="0"/>
              <a:t>› </a:t>
            </a:r>
            <a:r>
              <a:rPr lang="el-GR" sz="1400" dirty="0" err="1"/>
              <a:t>τήνδε</a:t>
            </a:r>
            <a:r>
              <a:rPr lang="el-GR" sz="1400" dirty="0"/>
              <a:t> </a:t>
            </a:r>
            <a:r>
              <a:rPr lang="el-GR" sz="1400" dirty="0" err="1"/>
              <a:t>τὴν</a:t>
            </a:r>
            <a:r>
              <a:rPr lang="el-GR" sz="1400" dirty="0"/>
              <a:t> </a:t>
            </a:r>
            <a:r>
              <a:rPr lang="el-GR" sz="1400" dirty="0" err="1"/>
              <a:t>ἤπειρον</a:t>
            </a:r>
            <a:r>
              <a:rPr lang="el-GR" sz="1400" dirty="0"/>
              <a:t>, </a:t>
            </a:r>
            <a:r>
              <a:rPr lang="el-GR" sz="1400" dirty="0" err="1"/>
              <a:t>τοὺς</a:t>
            </a:r>
            <a:r>
              <a:rPr lang="el-GR" sz="1400" dirty="0"/>
              <a:t> </a:t>
            </a:r>
            <a:r>
              <a:rPr lang="el-GR" sz="1400" dirty="0" err="1"/>
              <a:t>αἰεὶ</a:t>
            </a:r>
            <a:r>
              <a:rPr lang="el-GR" sz="1400" dirty="0"/>
              <a:t> </a:t>
            </a:r>
            <a:r>
              <a:rPr lang="el-GR" sz="1400" dirty="0" err="1"/>
              <a:t>ἐμποδὼν</a:t>
            </a:r>
            <a:r>
              <a:rPr lang="el-GR" sz="1400" dirty="0"/>
              <a:t> γινομένους </a:t>
            </a:r>
            <a:r>
              <a:rPr lang="el-GR" sz="1400" dirty="0" err="1"/>
              <a:t>ἡμεροῦται</a:t>
            </a:r>
            <a:r>
              <a:rPr lang="el-GR" sz="1400" dirty="0"/>
              <a:t> πάντας. τούς τε </a:t>
            </a:r>
            <a:r>
              <a:rPr lang="el-GR" sz="1400" dirty="0" err="1"/>
              <a:t>δὴ</a:t>
            </a:r>
            <a:r>
              <a:rPr lang="el-GR" sz="1400" dirty="0"/>
              <a:t> </a:t>
            </a:r>
            <a:r>
              <a:rPr lang="el-GR" sz="1400" dirty="0" err="1"/>
              <a:t>ἄλλους</a:t>
            </a:r>
            <a:r>
              <a:rPr lang="el-GR" sz="1400" dirty="0"/>
              <a:t> </a:t>
            </a:r>
            <a:r>
              <a:rPr lang="el-GR" sz="1400" dirty="0" err="1"/>
              <a:t>ἔχει</a:t>
            </a:r>
            <a:r>
              <a:rPr lang="el-GR" sz="1400" dirty="0"/>
              <a:t> </a:t>
            </a:r>
            <a:r>
              <a:rPr lang="el-GR" sz="1400" dirty="0" err="1"/>
              <a:t>ὑπ</a:t>
            </a:r>
            <a:r>
              <a:rPr lang="el-GR" sz="1400" dirty="0"/>
              <a:t>᾽ </a:t>
            </a:r>
            <a:r>
              <a:rPr lang="el-GR" sz="1400" dirty="0" err="1"/>
              <a:t>ἑωυτῷ</a:t>
            </a:r>
            <a:r>
              <a:rPr lang="el-GR" sz="1400" dirty="0"/>
              <a:t> </a:t>
            </a:r>
            <a:r>
              <a:rPr lang="el-GR" sz="1400" dirty="0" err="1"/>
              <a:t>Θρήικας</a:t>
            </a:r>
            <a:r>
              <a:rPr lang="el-GR" sz="1400" dirty="0"/>
              <a:t> </a:t>
            </a:r>
            <a:r>
              <a:rPr lang="el-GR" sz="1400" dirty="0" err="1"/>
              <a:t>καὶ</a:t>
            </a:r>
            <a:r>
              <a:rPr lang="el-GR" sz="1400" dirty="0"/>
              <a:t> </a:t>
            </a:r>
            <a:r>
              <a:rPr lang="el-GR" sz="1400" dirty="0" err="1"/>
              <a:t>δὴ</a:t>
            </a:r>
            <a:r>
              <a:rPr lang="el-GR" sz="1400" dirty="0"/>
              <a:t> </a:t>
            </a:r>
            <a:r>
              <a:rPr lang="el-GR" sz="1400" dirty="0" err="1"/>
              <a:t>καὶ</a:t>
            </a:r>
            <a:r>
              <a:rPr lang="el-GR" sz="1400" dirty="0"/>
              <a:t> </a:t>
            </a:r>
            <a:r>
              <a:rPr lang="el-GR" sz="1400" dirty="0" err="1"/>
              <a:t>τοὺς</a:t>
            </a:r>
            <a:r>
              <a:rPr lang="el-GR" sz="1400" dirty="0"/>
              <a:t> </a:t>
            </a:r>
            <a:r>
              <a:rPr lang="el-GR" sz="1400" dirty="0" err="1"/>
              <a:t>ἡμῖν</a:t>
            </a:r>
            <a:r>
              <a:rPr lang="el-GR" sz="1400" dirty="0"/>
              <a:t> </a:t>
            </a:r>
            <a:r>
              <a:rPr lang="el-GR" sz="1400" dirty="0" err="1"/>
              <a:t>ἐόντας</a:t>
            </a:r>
            <a:r>
              <a:rPr lang="el-GR" sz="1400" dirty="0"/>
              <a:t> </a:t>
            </a:r>
            <a:r>
              <a:rPr lang="el-GR" sz="1400" dirty="0" err="1"/>
              <a:t>πλησιοχώρους</a:t>
            </a:r>
            <a:r>
              <a:rPr lang="el-GR" sz="1400" dirty="0"/>
              <a:t> Γέτας ( Αντίθετα τώρα, μόλις διάβηκε στην ήπειρό μας, αμέσως </a:t>
            </a:r>
            <a:r>
              <a:rPr lang="el-GR" sz="1400" dirty="0" err="1"/>
              <a:t>βάλθηκε</a:t>
            </a:r>
            <a:r>
              <a:rPr lang="el-GR" sz="1400" dirty="0"/>
              <a:t> να </a:t>
            </a:r>
            <a:r>
              <a:rPr lang="el-GR" sz="1400" dirty="0" err="1"/>
              <a:t>υποτάζει</a:t>
            </a:r>
            <a:r>
              <a:rPr lang="el-GR" sz="1400" dirty="0"/>
              <a:t> τους πάντες, κι έτσι έχει κιόλας στην εξουσία του και τους υπόλοιπους Θράκες, αλλά ακόμα και τους γείτονές μας, τους Γέτες» )</a:t>
            </a:r>
          </a:p>
          <a:p>
            <a:pPr marL="0" indent="0">
              <a:buNone/>
            </a:pPr>
            <a:endParaRPr lang="el-GR" sz="1400" dirty="0"/>
          </a:p>
          <a:p>
            <a:pPr marL="0" indent="0">
              <a:buNone/>
            </a:pPr>
            <a:endParaRPr lang="el-GR" sz="1600" dirty="0"/>
          </a:p>
          <a:p>
            <a:pPr marL="0" indent="0">
              <a:buNone/>
            </a:pPr>
            <a:endParaRPr lang="el-GR" sz="1600" dirty="0"/>
          </a:p>
        </p:txBody>
      </p:sp>
    </p:spTree>
    <p:extLst>
      <p:ext uri="{BB962C8B-B14F-4D97-AF65-F5344CB8AC3E}">
        <p14:creationId xmlns:p14="http://schemas.microsoft.com/office/powerpoint/2010/main" val="1730316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82C9D2-A71F-DCC1-4936-4D41C7EAF61D}"/>
              </a:ext>
            </a:extLst>
          </p:cNvPr>
          <p:cNvSpPr txBox="1"/>
          <p:nvPr/>
        </p:nvSpPr>
        <p:spPr>
          <a:xfrm>
            <a:off x="65314" y="1379577"/>
            <a:ext cx="12192000" cy="5478423"/>
          </a:xfrm>
          <a:prstGeom prst="rect">
            <a:avLst/>
          </a:prstGeom>
          <a:noFill/>
        </p:spPr>
        <p:txBody>
          <a:bodyPr wrap="square">
            <a:spAutoFit/>
          </a:bodyPr>
          <a:lstStyle/>
          <a:p>
            <a:pPr algn="just"/>
            <a:r>
              <a:rPr lang="el-GR" sz="1400" i="1" dirty="0"/>
              <a:t>Μετά την επικράτηση των Περσών στη μάχη της Εφέσου, οι Αθηναίοι και οι </a:t>
            </a:r>
            <a:r>
              <a:rPr lang="el-GR" sz="1400" i="1" dirty="0" err="1"/>
              <a:t>Ερετριείς</a:t>
            </a:r>
            <a:r>
              <a:rPr lang="el-GR" sz="1400" i="1" dirty="0"/>
              <a:t> λύνουν τη συμμαχία τους με τους Έλληνες και επιστρέφουν στην Ελλάδα. Παρόλα αυτά οι </a:t>
            </a:r>
            <a:r>
              <a:rPr lang="el-GR" sz="1400" i="1" dirty="0" err="1"/>
              <a:t>Ίωνες</a:t>
            </a:r>
            <a:r>
              <a:rPr lang="el-GR" sz="1400" i="1" dirty="0"/>
              <a:t> καταλαμβάνουν το Βυζάντιο και εξαπλώνουν την επανάσταση στην </a:t>
            </a:r>
            <a:r>
              <a:rPr lang="el-GR" sz="1400" i="1" dirty="0" err="1"/>
              <a:t>Καρία</a:t>
            </a:r>
            <a:r>
              <a:rPr lang="el-GR" sz="1400" i="1" dirty="0"/>
              <a:t> και την Κύπρο.</a:t>
            </a:r>
          </a:p>
          <a:p>
            <a:pPr algn="just"/>
            <a:endParaRPr lang="el-GR" sz="1400" i="1" dirty="0"/>
          </a:p>
          <a:p>
            <a:pPr algn="just"/>
            <a:endParaRPr lang="el-GR" sz="1400" dirty="0"/>
          </a:p>
          <a:p>
            <a:pPr algn="just"/>
            <a:r>
              <a:rPr lang="el-GR" sz="1400" dirty="0"/>
              <a:t>[5.103.1] Τότε </a:t>
            </a:r>
            <a:r>
              <a:rPr lang="el-GR" sz="1400" dirty="0" err="1"/>
              <a:t>μὲν</a:t>
            </a:r>
            <a:r>
              <a:rPr lang="el-GR" sz="1400" dirty="0"/>
              <a:t> </a:t>
            </a:r>
            <a:r>
              <a:rPr lang="el-GR" sz="1400" dirty="0" err="1"/>
              <a:t>δὴ</a:t>
            </a:r>
            <a:r>
              <a:rPr lang="el-GR" sz="1400" dirty="0"/>
              <a:t> </a:t>
            </a:r>
            <a:r>
              <a:rPr lang="el-GR" sz="1400" dirty="0" err="1"/>
              <a:t>οὕτω</a:t>
            </a:r>
            <a:r>
              <a:rPr lang="el-GR" sz="1400" dirty="0"/>
              <a:t> </a:t>
            </a:r>
            <a:r>
              <a:rPr lang="el-GR" sz="1400" dirty="0" err="1"/>
              <a:t>ἠγωνίσαντο</a:t>
            </a:r>
            <a:r>
              <a:rPr lang="el-GR" sz="1400" dirty="0"/>
              <a:t>· </a:t>
            </a:r>
            <a:r>
              <a:rPr lang="el-GR" sz="1400" dirty="0" err="1"/>
              <a:t>μετὰ</a:t>
            </a:r>
            <a:r>
              <a:rPr lang="el-GR" sz="1400" dirty="0"/>
              <a:t> </a:t>
            </a:r>
            <a:r>
              <a:rPr lang="el-GR" sz="1400" dirty="0" err="1"/>
              <a:t>δὲ</a:t>
            </a:r>
            <a:r>
              <a:rPr lang="el-GR" sz="1400" dirty="0"/>
              <a:t> </a:t>
            </a:r>
            <a:r>
              <a:rPr lang="el-GR" sz="1400" dirty="0" err="1"/>
              <a:t>Ἀθηναῖοι</a:t>
            </a:r>
            <a:r>
              <a:rPr lang="el-GR" sz="1400" dirty="0"/>
              <a:t> </a:t>
            </a:r>
            <a:r>
              <a:rPr lang="el-GR" sz="1400" dirty="0" err="1"/>
              <a:t>μὲν</a:t>
            </a:r>
            <a:r>
              <a:rPr lang="el-GR" sz="1400" dirty="0"/>
              <a:t> </a:t>
            </a:r>
            <a:r>
              <a:rPr lang="el-GR" sz="1400" dirty="0" err="1"/>
              <a:t>τὸ</a:t>
            </a:r>
            <a:r>
              <a:rPr lang="el-GR" sz="1400" dirty="0"/>
              <a:t> </a:t>
            </a:r>
            <a:r>
              <a:rPr lang="el-GR" sz="1400" dirty="0" err="1"/>
              <a:t>παράπαν</a:t>
            </a:r>
            <a:r>
              <a:rPr lang="el-GR" sz="1400" dirty="0"/>
              <a:t> </a:t>
            </a:r>
            <a:r>
              <a:rPr lang="el-GR" sz="1400" dirty="0" err="1"/>
              <a:t>ἀπολιπόντες</a:t>
            </a:r>
            <a:r>
              <a:rPr lang="el-GR" sz="1400" dirty="0"/>
              <a:t> </a:t>
            </a:r>
            <a:r>
              <a:rPr lang="el-GR" sz="1400" dirty="0" err="1"/>
              <a:t>τοὺς</a:t>
            </a:r>
            <a:r>
              <a:rPr lang="el-GR" sz="1400" dirty="0"/>
              <a:t> </a:t>
            </a:r>
            <a:r>
              <a:rPr lang="el-GR" sz="1400" dirty="0" err="1"/>
              <a:t>Ἴωνας</a:t>
            </a:r>
            <a:r>
              <a:rPr lang="el-GR" sz="1400" dirty="0"/>
              <a:t> </a:t>
            </a:r>
            <a:r>
              <a:rPr lang="el-GR" sz="1400" dirty="0" err="1"/>
              <a:t>ἐπικαλεομένου</a:t>
            </a:r>
            <a:r>
              <a:rPr lang="el-GR" sz="1400" dirty="0"/>
              <a:t> </a:t>
            </a:r>
            <a:r>
              <a:rPr lang="el-GR" sz="1400" dirty="0" err="1"/>
              <a:t>σφέας</a:t>
            </a:r>
            <a:r>
              <a:rPr lang="el-GR" sz="1400" dirty="0"/>
              <a:t> </a:t>
            </a:r>
            <a:r>
              <a:rPr lang="el-GR" sz="1400" dirty="0" err="1"/>
              <a:t>πολλὰ</a:t>
            </a:r>
            <a:r>
              <a:rPr lang="el-GR" sz="1400" dirty="0"/>
              <a:t> </a:t>
            </a:r>
            <a:r>
              <a:rPr lang="el-GR" sz="1400" dirty="0" err="1"/>
              <a:t>δι</a:t>
            </a:r>
            <a:r>
              <a:rPr lang="el-GR" sz="1400" dirty="0"/>
              <a:t>᾽ </a:t>
            </a:r>
            <a:r>
              <a:rPr lang="el-GR" sz="1400" dirty="0" err="1"/>
              <a:t>ἀγγέλων</a:t>
            </a:r>
            <a:r>
              <a:rPr lang="el-GR" sz="1400" dirty="0"/>
              <a:t> </a:t>
            </a:r>
            <a:r>
              <a:rPr lang="el-GR" sz="1400" dirty="0" err="1"/>
              <a:t>Ἀρισταγόρεω</a:t>
            </a:r>
            <a:r>
              <a:rPr lang="el-GR" sz="1400" dirty="0"/>
              <a:t> </a:t>
            </a:r>
            <a:r>
              <a:rPr lang="el-GR" sz="1400" dirty="0" err="1"/>
              <a:t>οὐκ</a:t>
            </a:r>
            <a:r>
              <a:rPr lang="el-GR" sz="1400" dirty="0"/>
              <a:t> </a:t>
            </a:r>
            <a:r>
              <a:rPr lang="el-GR" sz="1400" dirty="0" err="1"/>
              <a:t>ἔφασαν</a:t>
            </a:r>
            <a:r>
              <a:rPr lang="el-GR" sz="1400" dirty="0"/>
              <a:t> </a:t>
            </a:r>
            <a:r>
              <a:rPr lang="el-GR" sz="1400" dirty="0" err="1"/>
              <a:t>τιμωρήσειν</a:t>
            </a:r>
            <a:r>
              <a:rPr lang="el-GR" sz="1400" dirty="0"/>
              <a:t> </a:t>
            </a:r>
            <a:r>
              <a:rPr lang="el-GR" sz="1400" dirty="0" err="1"/>
              <a:t>σφι</a:t>
            </a:r>
            <a:r>
              <a:rPr lang="el-GR" sz="1400" dirty="0"/>
              <a:t>. </a:t>
            </a:r>
            <a:r>
              <a:rPr lang="el-GR" sz="1400" dirty="0" err="1"/>
              <a:t>Ἴωνες</a:t>
            </a:r>
            <a:r>
              <a:rPr lang="el-GR" sz="1400" dirty="0"/>
              <a:t> </a:t>
            </a:r>
            <a:r>
              <a:rPr lang="el-GR" sz="1400" dirty="0" err="1"/>
              <a:t>δὲ</a:t>
            </a:r>
            <a:r>
              <a:rPr lang="el-GR" sz="1400" dirty="0"/>
              <a:t> </a:t>
            </a:r>
            <a:r>
              <a:rPr lang="el-GR" sz="1400" dirty="0" err="1"/>
              <a:t>τῆς</a:t>
            </a:r>
            <a:r>
              <a:rPr lang="el-GR" sz="1400" dirty="0"/>
              <a:t> </a:t>
            </a:r>
            <a:r>
              <a:rPr lang="el-GR" sz="1400" dirty="0" err="1"/>
              <a:t>Ἀθηναίων</a:t>
            </a:r>
            <a:r>
              <a:rPr lang="el-GR" sz="1400" dirty="0"/>
              <a:t> </a:t>
            </a:r>
            <a:r>
              <a:rPr lang="el-GR" sz="1400" dirty="0" err="1"/>
              <a:t>συμμαχίης</a:t>
            </a:r>
            <a:r>
              <a:rPr lang="el-GR" sz="1400" dirty="0"/>
              <a:t> </a:t>
            </a:r>
            <a:r>
              <a:rPr lang="el-GR" sz="1400" dirty="0" err="1"/>
              <a:t>στερηθέντες</a:t>
            </a:r>
            <a:r>
              <a:rPr lang="el-GR" sz="1400" dirty="0"/>
              <a:t> (</a:t>
            </a:r>
            <a:r>
              <a:rPr lang="el-GR" sz="1400" dirty="0" err="1"/>
              <a:t>οὕτω</a:t>
            </a:r>
            <a:r>
              <a:rPr lang="el-GR" sz="1400" dirty="0"/>
              <a:t> γάρ </a:t>
            </a:r>
            <a:r>
              <a:rPr lang="el-GR" sz="1400" dirty="0" err="1"/>
              <a:t>σφι</a:t>
            </a:r>
            <a:r>
              <a:rPr lang="el-GR" sz="1400" dirty="0"/>
              <a:t> </a:t>
            </a:r>
            <a:r>
              <a:rPr lang="el-GR" sz="1400" dirty="0" err="1"/>
              <a:t>ὑπῆρχε</a:t>
            </a:r>
            <a:r>
              <a:rPr lang="el-GR" sz="1400" dirty="0"/>
              <a:t> </a:t>
            </a:r>
            <a:r>
              <a:rPr lang="el-GR" sz="1400" dirty="0" err="1"/>
              <a:t>πεποιημένα</a:t>
            </a:r>
            <a:r>
              <a:rPr lang="el-GR" sz="1400" dirty="0"/>
              <a:t> </a:t>
            </a:r>
            <a:r>
              <a:rPr lang="el-GR" sz="1400" dirty="0" err="1"/>
              <a:t>ἐς</a:t>
            </a:r>
            <a:r>
              <a:rPr lang="el-GR" sz="1400" dirty="0"/>
              <a:t> </a:t>
            </a:r>
            <a:r>
              <a:rPr lang="el-GR" sz="1400" dirty="0" err="1"/>
              <a:t>Δαρεῖον</a:t>
            </a:r>
            <a:r>
              <a:rPr lang="el-GR" sz="1400" dirty="0"/>
              <a:t>) </a:t>
            </a:r>
            <a:r>
              <a:rPr lang="el-GR" sz="1400" dirty="0" err="1"/>
              <a:t>οὐδὲν</a:t>
            </a:r>
            <a:r>
              <a:rPr lang="el-GR" sz="1400" dirty="0"/>
              <a:t> </a:t>
            </a:r>
            <a:r>
              <a:rPr lang="el-GR" sz="1400" dirty="0" err="1"/>
              <a:t>δὴ</a:t>
            </a:r>
            <a:r>
              <a:rPr lang="el-GR" sz="1400" dirty="0"/>
              <a:t> </a:t>
            </a:r>
            <a:r>
              <a:rPr lang="el-GR" sz="1400" dirty="0" err="1"/>
              <a:t>ἧσσον</a:t>
            </a:r>
            <a:r>
              <a:rPr lang="el-GR" sz="1400" dirty="0"/>
              <a:t> </a:t>
            </a:r>
            <a:r>
              <a:rPr lang="el-GR" sz="1400" dirty="0" err="1"/>
              <a:t>τὸν</a:t>
            </a:r>
            <a:r>
              <a:rPr lang="el-GR" sz="1400" dirty="0"/>
              <a:t> </a:t>
            </a:r>
            <a:r>
              <a:rPr lang="el-GR" sz="1400" dirty="0" err="1"/>
              <a:t>πρὸς</a:t>
            </a:r>
            <a:r>
              <a:rPr lang="el-GR" sz="1400" dirty="0"/>
              <a:t> βασιλέα </a:t>
            </a:r>
            <a:r>
              <a:rPr lang="el-GR" sz="1400" dirty="0" err="1"/>
              <a:t>πόλεμον</a:t>
            </a:r>
            <a:r>
              <a:rPr lang="el-GR" sz="1400" dirty="0"/>
              <a:t> </a:t>
            </a:r>
            <a:r>
              <a:rPr lang="el-GR" sz="1400" dirty="0" err="1"/>
              <a:t>ἐσκευάζοντο</a:t>
            </a:r>
            <a:r>
              <a:rPr lang="el-GR" sz="1400" dirty="0"/>
              <a:t> ( </a:t>
            </a:r>
            <a:r>
              <a:rPr lang="el-GR" sz="1400" i="1" dirty="0"/>
              <a:t>Έτσι λοιπόν αγωνίστηκαν τότε· αργότερα όμως οι Αθηναίοι εγκατέλειψαν οριστικά τους </a:t>
            </a:r>
            <a:r>
              <a:rPr lang="el-GR" sz="1400" i="1" dirty="0" err="1"/>
              <a:t>Ίωνες</a:t>
            </a:r>
            <a:r>
              <a:rPr lang="el-GR" sz="1400" i="1" dirty="0"/>
              <a:t>, κι όσο κι αν έστελνε και </a:t>
            </a:r>
            <a:r>
              <a:rPr lang="el-GR" sz="1400" i="1" dirty="0" err="1"/>
              <a:t>ξανάστελνε</a:t>
            </a:r>
            <a:r>
              <a:rPr lang="el-GR" sz="1400" i="1" dirty="0"/>
              <a:t> αγγελιοφόρους ο Αρισταγόρας καλώντας τους σε βοήθεια, αρνήθηκαν να τον βοηθήσουν. Κι οι </a:t>
            </a:r>
            <a:r>
              <a:rPr lang="el-GR" sz="1400" i="1" dirty="0" err="1"/>
              <a:t>Ίωνες</a:t>
            </a:r>
            <a:r>
              <a:rPr lang="el-GR" sz="1400" i="1" dirty="0"/>
              <a:t>, αν και έχασαν τη συμμαχία των Αθηναίων, όμως (γιατί τόσο πολύ με τα έργα τους είχαν προκαλέσει τον Δαρείο) με την ίδια δραστηριότητα έκαναν προετοιμασίες για τον πόλεμο εναντίον του βασιλιά</a:t>
            </a:r>
            <a:r>
              <a:rPr lang="el-GR" sz="1400" dirty="0"/>
              <a:t>. )</a:t>
            </a:r>
          </a:p>
          <a:p>
            <a:pPr algn="just"/>
            <a:endParaRPr lang="el-GR" sz="1400" dirty="0"/>
          </a:p>
          <a:p>
            <a:pPr algn="just"/>
            <a:endParaRPr lang="el-GR" sz="1400" dirty="0"/>
          </a:p>
          <a:p>
            <a:pPr algn="just"/>
            <a:r>
              <a:rPr lang="el-GR" sz="1400" dirty="0"/>
              <a:t>[5.103.2] </a:t>
            </a:r>
            <a:r>
              <a:rPr lang="el-GR" sz="1400" dirty="0" err="1"/>
              <a:t>πλώσαντες</a:t>
            </a:r>
            <a:r>
              <a:rPr lang="el-GR" sz="1400" dirty="0"/>
              <a:t> </a:t>
            </a:r>
            <a:r>
              <a:rPr lang="el-GR" sz="1400" dirty="0" err="1"/>
              <a:t>δὲ</a:t>
            </a:r>
            <a:r>
              <a:rPr lang="el-GR" sz="1400" dirty="0"/>
              <a:t> </a:t>
            </a:r>
            <a:r>
              <a:rPr lang="el-GR" sz="1400" dirty="0" err="1"/>
              <a:t>ἐς</a:t>
            </a:r>
            <a:r>
              <a:rPr lang="el-GR" sz="1400" dirty="0"/>
              <a:t> </a:t>
            </a:r>
            <a:r>
              <a:rPr lang="el-GR" sz="1400" dirty="0" err="1"/>
              <a:t>τὸν</a:t>
            </a:r>
            <a:r>
              <a:rPr lang="el-GR" sz="1400" dirty="0"/>
              <a:t> </a:t>
            </a:r>
            <a:r>
              <a:rPr lang="el-GR" sz="1400" dirty="0" err="1"/>
              <a:t>Ἑλλήσποντον</a:t>
            </a:r>
            <a:r>
              <a:rPr lang="el-GR" sz="1400" dirty="0"/>
              <a:t> </a:t>
            </a:r>
            <a:r>
              <a:rPr lang="el-GR" sz="1400" dirty="0" err="1"/>
              <a:t>Βυζάντιόν</a:t>
            </a:r>
            <a:r>
              <a:rPr lang="el-GR" sz="1400" dirty="0"/>
              <a:t> τε </a:t>
            </a:r>
            <a:r>
              <a:rPr lang="el-GR" sz="1400" dirty="0" err="1"/>
              <a:t>καὶ</a:t>
            </a:r>
            <a:r>
              <a:rPr lang="el-GR" sz="1400" dirty="0"/>
              <a:t> </a:t>
            </a:r>
            <a:r>
              <a:rPr lang="el-GR" sz="1400" dirty="0" err="1"/>
              <a:t>τὰς</a:t>
            </a:r>
            <a:r>
              <a:rPr lang="el-GR" sz="1400" dirty="0"/>
              <a:t> </a:t>
            </a:r>
            <a:r>
              <a:rPr lang="el-GR" sz="1400" dirty="0" err="1"/>
              <a:t>ἄλλας</a:t>
            </a:r>
            <a:r>
              <a:rPr lang="el-GR" sz="1400" dirty="0"/>
              <a:t> πόλις πάσας </a:t>
            </a:r>
            <a:r>
              <a:rPr lang="el-GR" sz="1400" dirty="0" err="1"/>
              <a:t>τὰς</a:t>
            </a:r>
            <a:r>
              <a:rPr lang="el-GR" sz="1400" dirty="0"/>
              <a:t> </a:t>
            </a:r>
            <a:r>
              <a:rPr lang="el-GR" sz="1400" dirty="0" err="1"/>
              <a:t>ταύτῃ</a:t>
            </a:r>
            <a:r>
              <a:rPr lang="el-GR" sz="1400" dirty="0"/>
              <a:t> </a:t>
            </a:r>
            <a:r>
              <a:rPr lang="el-GR" sz="1400" dirty="0" err="1"/>
              <a:t>ὑπ</a:t>
            </a:r>
            <a:r>
              <a:rPr lang="el-GR" sz="1400" dirty="0"/>
              <a:t>᾽ </a:t>
            </a:r>
            <a:r>
              <a:rPr lang="el-GR" sz="1400" dirty="0" err="1"/>
              <a:t>ἑωυτοῖσι</a:t>
            </a:r>
            <a:r>
              <a:rPr lang="el-GR" sz="1400" dirty="0"/>
              <a:t> </a:t>
            </a:r>
            <a:r>
              <a:rPr lang="el-GR" sz="1400" dirty="0" err="1"/>
              <a:t>ἐποιήσαντο</a:t>
            </a:r>
            <a:r>
              <a:rPr lang="el-GR" sz="1400" dirty="0"/>
              <a:t>, </a:t>
            </a:r>
            <a:r>
              <a:rPr lang="el-GR" sz="1400" dirty="0" err="1"/>
              <a:t>ἐκπλώσαντές</a:t>
            </a:r>
            <a:r>
              <a:rPr lang="el-GR" sz="1400" dirty="0"/>
              <a:t> τε </a:t>
            </a:r>
            <a:r>
              <a:rPr lang="el-GR" sz="1400" dirty="0" err="1"/>
              <a:t>ἔξω</a:t>
            </a:r>
            <a:r>
              <a:rPr lang="el-GR" sz="1400" dirty="0"/>
              <a:t> </a:t>
            </a:r>
            <a:r>
              <a:rPr lang="el-GR" sz="1400" dirty="0" err="1"/>
              <a:t>τὸν</a:t>
            </a:r>
            <a:r>
              <a:rPr lang="el-GR" sz="1400" dirty="0"/>
              <a:t> </a:t>
            </a:r>
            <a:r>
              <a:rPr lang="el-GR" sz="1400" dirty="0" err="1"/>
              <a:t>Ἑλλήσποντον</a:t>
            </a:r>
            <a:r>
              <a:rPr lang="el-GR" sz="1400" dirty="0"/>
              <a:t> </a:t>
            </a:r>
            <a:r>
              <a:rPr lang="el-GR" sz="1400" dirty="0" err="1"/>
              <a:t>Καρίης</a:t>
            </a:r>
            <a:r>
              <a:rPr lang="el-GR" sz="1400" dirty="0"/>
              <a:t> </a:t>
            </a:r>
            <a:r>
              <a:rPr lang="el-GR" sz="1400" dirty="0" err="1"/>
              <a:t>τὴν</a:t>
            </a:r>
            <a:r>
              <a:rPr lang="el-GR" sz="1400" dirty="0"/>
              <a:t> </a:t>
            </a:r>
            <a:r>
              <a:rPr lang="el-GR" sz="1400" dirty="0" err="1"/>
              <a:t>πολλὴν</a:t>
            </a:r>
            <a:r>
              <a:rPr lang="el-GR" sz="1400" dirty="0"/>
              <a:t> </a:t>
            </a:r>
            <a:r>
              <a:rPr lang="el-GR" sz="1400" dirty="0" err="1"/>
              <a:t>προσεκτήσαντο</a:t>
            </a:r>
            <a:r>
              <a:rPr lang="el-GR" sz="1400" dirty="0"/>
              <a:t> </a:t>
            </a:r>
            <a:r>
              <a:rPr lang="el-GR" sz="1400" dirty="0" err="1"/>
              <a:t>σφίσι</a:t>
            </a:r>
            <a:r>
              <a:rPr lang="el-GR" sz="1400" dirty="0"/>
              <a:t> </a:t>
            </a:r>
            <a:r>
              <a:rPr lang="el-GR" sz="1400" dirty="0" err="1"/>
              <a:t>σύμμαχον</a:t>
            </a:r>
            <a:r>
              <a:rPr lang="el-GR" sz="1400" dirty="0"/>
              <a:t> </a:t>
            </a:r>
            <a:r>
              <a:rPr lang="el-GR" sz="1400" dirty="0" err="1"/>
              <a:t>εἶναι</a:t>
            </a:r>
            <a:r>
              <a:rPr lang="el-GR" sz="1400" dirty="0"/>
              <a:t>· </a:t>
            </a:r>
            <a:r>
              <a:rPr lang="el-GR" sz="1400" dirty="0" err="1"/>
              <a:t>καὶ</a:t>
            </a:r>
            <a:r>
              <a:rPr lang="el-GR" sz="1400" dirty="0"/>
              <a:t> </a:t>
            </a:r>
            <a:r>
              <a:rPr lang="el-GR" sz="1400" dirty="0" err="1"/>
              <a:t>γὰρ</a:t>
            </a:r>
            <a:r>
              <a:rPr lang="el-GR" sz="1400" dirty="0"/>
              <a:t> </a:t>
            </a:r>
            <a:r>
              <a:rPr lang="el-GR" sz="1400" dirty="0" err="1"/>
              <a:t>τὴν</a:t>
            </a:r>
            <a:r>
              <a:rPr lang="el-GR" sz="1400" dirty="0"/>
              <a:t> </a:t>
            </a:r>
            <a:r>
              <a:rPr lang="el-GR" sz="1400" dirty="0" err="1"/>
              <a:t>Καῦνον</a:t>
            </a:r>
            <a:r>
              <a:rPr lang="el-GR" sz="1400" dirty="0"/>
              <a:t> πρότερον </a:t>
            </a:r>
            <a:r>
              <a:rPr lang="el-GR" sz="1400" dirty="0" err="1"/>
              <a:t>οὐ</a:t>
            </a:r>
            <a:r>
              <a:rPr lang="el-GR" sz="1400" dirty="0"/>
              <a:t> </a:t>
            </a:r>
            <a:r>
              <a:rPr lang="el-GR" sz="1400" dirty="0" err="1"/>
              <a:t>βουλομένην</a:t>
            </a:r>
            <a:r>
              <a:rPr lang="el-GR" sz="1400" dirty="0"/>
              <a:t> </a:t>
            </a:r>
            <a:r>
              <a:rPr lang="el-GR" sz="1400" dirty="0" err="1"/>
              <a:t>συμμαχέειν</a:t>
            </a:r>
            <a:r>
              <a:rPr lang="el-GR" sz="1400" dirty="0"/>
              <a:t>, </a:t>
            </a:r>
            <a:r>
              <a:rPr lang="el-GR" sz="1400" dirty="0" err="1"/>
              <a:t>ὡς</a:t>
            </a:r>
            <a:r>
              <a:rPr lang="el-GR" sz="1400" dirty="0"/>
              <a:t> </a:t>
            </a:r>
            <a:r>
              <a:rPr lang="el-GR" sz="1400" dirty="0" err="1"/>
              <a:t>ἐνέπρησαν</a:t>
            </a:r>
            <a:r>
              <a:rPr lang="el-GR" sz="1400" dirty="0"/>
              <a:t> </a:t>
            </a:r>
            <a:r>
              <a:rPr lang="el-GR" sz="1400" dirty="0" err="1"/>
              <a:t>τὰς</a:t>
            </a:r>
            <a:r>
              <a:rPr lang="el-GR" sz="1400" dirty="0"/>
              <a:t> </a:t>
            </a:r>
            <a:r>
              <a:rPr lang="el-GR" sz="1400" dirty="0" err="1"/>
              <a:t>Σάρδις</a:t>
            </a:r>
            <a:r>
              <a:rPr lang="el-GR" sz="1400" dirty="0"/>
              <a:t>, τότε </a:t>
            </a:r>
            <a:r>
              <a:rPr lang="el-GR" sz="1400" dirty="0" err="1"/>
              <a:t>σφι</a:t>
            </a:r>
            <a:r>
              <a:rPr lang="el-GR" sz="1400" dirty="0"/>
              <a:t> </a:t>
            </a:r>
            <a:r>
              <a:rPr lang="el-GR" sz="1400" dirty="0" err="1"/>
              <a:t>καὶ</a:t>
            </a:r>
            <a:r>
              <a:rPr lang="el-GR" sz="1400" dirty="0"/>
              <a:t> </a:t>
            </a:r>
            <a:r>
              <a:rPr lang="el-GR" sz="1400" dirty="0" err="1"/>
              <a:t>αὕτη</a:t>
            </a:r>
            <a:r>
              <a:rPr lang="el-GR" sz="1400" dirty="0"/>
              <a:t> </a:t>
            </a:r>
            <a:r>
              <a:rPr lang="el-GR" sz="1400" dirty="0" err="1"/>
              <a:t>προσεγένετο</a:t>
            </a:r>
            <a:r>
              <a:rPr lang="el-GR" sz="1400" dirty="0"/>
              <a:t> ( </a:t>
            </a:r>
            <a:r>
              <a:rPr lang="el-GR" sz="1400" i="1" dirty="0"/>
              <a:t>Πήγαν λοιπόν με τα καράβια τους στον Ελλήσποντο και </a:t>
            </a:r>
            <a:r>
              <a:rPr lang="el-GR" sz="1400" b="1" i="1" dirty="0"/>
              <a:t>υπέταξαν το Βυζάντιο </a:t>
            </a:r>
            <a:r>
              <a:rPr lang="el-GR" sz="1400" i="1" dirty="0"/>
              <a:t>κι όλες τις άλλες πόλεις της περιοχής, κι ύστερα βγήκαν με το στόλο τους από τον Ελλήσποντο και </a:t>
            </a:r>
            <a:r>
              <a:rPr lang="el-GR" sz="1400" b="1" i="1" dirty="0"/>
              <a:t>πρόσθεσαν στη συμμαχία τους το μεγαλύτερο μέρος της </a:t>
            </a:r>
            <a:r>
              <a:rPr lang="el-GR" sz="1400" b="1" i="1" dirty="0" err="1"/>
              <a:t>Καρίας</a:t>
            </a:r>
            <a:r>
              <a:rPr lang="el-GR" sz="1400" i="1" dirty="0"/>
              <a:t>· γιατί και η Καύνος, που πρωτύτερα αρνιόταν να μπει στη συμμαχία τους, τότε, όταν πυρπόλησαν τις Σάρδεις, κι αυτή προσχώρησε σ᾽ αυτούς</a:t>
            </a:r>
            <a:r>
              <a:rPr lang="el-GR" sz="1400" dirty="0"/>
              <a:t>. )</a:t>
            </a:r>
          </a:p>
          <a:p>
            <a:pPr algn="just"/>
            <a:endParaRPr lang="el-GR" sz="1400" dirty="0"/>
          </a:p>
          <a:p>
            <a:pPr algn="just"/>
            <a:endParaRPr lang="el-GR" sz="1400" dirty="0"/>
          </a:p>
          <a:p>
            <a:pPr algn="just"/>
            <a:r>
              <a:rPr lang="el-GR" sz="1400" dirty="0"/>
              <a:t>[5.104.1] Κύπριοι </a:t>
            </a:r>
            <a:r>
              <a:rPr lang="el-GR" sz="1400" dirty="0" err="1"/>
              <a:t>δὲ</a:t>
            </a:r>
            <a:r>
              <a:rPr lang="el-GR" sz="1400" dirty="0"/>
              <a:t> </a:t>
            </a:r>
            <a:r>
              <a:rPr lang="el-GR" sz="1400" dirty="0" err="1"/>
              <a:t>ἐθελονταί</a:t>
            </a:r>
            <a:r>
              <a:rPr lang="el-GR" sz="1400" dirty="0"/>
              <a:t> </a:t>
            </a:r>
            <a:r>
              <a:rPr lang="el-GR" sz="1400" dirty="0" err="1"/>
              <a:t>σφι</a:t>
            </a:r>
            <a:r>
              <a:rPr lang="el-GR" sz="1400" dirty="0"/>
              <a:t> πάντες </a:t>
            </a:r>
            <a:r>
              <a:rPr lang="el-GR" sz="1400" dirty="0" err="1"/>
              <a:t>προσεγένοντο</a:t>
            </a:r>
            <a:r>
              <a:rPr lang="el-GR" sz="1400" dirty="0"/>
              <a:t> </a:t>
            </a:r>
            <a:r>
              <a:rPr lang="el-GR" sz="1400" dirty="0" err="1"/>
              <a:t>πλὴν</a:t>
            </a:r>
            <a:r>
              <a:rPr lang="el-GR" sz="1400" dirty="0"/>
              <a:t> </a:t>
            </a:r>
            <a:r>
              <a:rPr lang="el-GR" sz="1400" dirty="0" err="1"/>
              <a:t>Ἀμαθουσίων</a:t>
            </a:r>
            <a:r>
              <a:rPr lang="el-GR" sz="1400" dirty="0"/>
              <a:t>· </a:t>
            </a:r>
            <a:r>
              <a:rPr lang="el-GR" sz="1400" dirty="0" err="1"/>
              <a:t>ἀπέστησαν</a:t>
            </a:r>
            <a:r>
              <a:rPr lang="el-GR" sz="1400" dirty="0"/>
              <a:t> </a:t>
            </a:r>
            <a:r>
              <a:rPr lang="el-GR" sz="1400" dirty="0" err="1"/>
              <a:t>γὰρ</a:t>
            </a:r>
            <a:r>
              <a:rPr lang="el-GR" sz="1400" dirty="0"/>
              <a:t> </a:t>
            </a:r>
            <a:r>
              <a:rPr lang="el-GR" sz="1400" dirty="0" err="1"/>
              <a:t>καὶ</a:t>
            </a:r>
            <a:r>
              <a:rPr lang="el-GR" sz="1400" dirty="0"/>
              <a:t> </a:t>
            </a:r>
            <a:r>
              <a:rPr lang="el-GR" sz="1400" dirty="0" err="1"/>
              <a:t>οὗτοι</a:t>
            </a:r>
            <a:r>
              <a:rPr lang="el-GR" sz="1400" dirty="0"/>
              <a:t> </a:t>
            </a:r>
            <a:r>
              <a:rPr lang="el-GR" sz="1400" dirty="0" err="1"/>
              <a:t>ὧδε</a:t>
            </a:r>
            <a:r>
              <a:rPr lang="el-GR" sz="1400" dirty="0"/>
              <a:t> </a:t>
            </a:r>
            <a:r>
              <a:rPr lang="el-GR" sz="1400" dirty="0" err="1"/>
              <a:t>ἀπὸ</a:t>
            </a:r>
            <a:r>
              <a:rPr lang="el-GR" sz="1400" dirty="0"/>
              <a:t> </a:t>
            </a:r>
            <a:r>
              <a:rPr lang="el-GR" sz="1400" dirty="0" err="1"/>
              <a:t>Μήδων</a:t>
            </a:r>
            <a:r>
              <a:rPr lang="el-GR" sz="1400" dirty="0"/>
              <a:t>. </a:t>
            </a:r>
            <a:r>
              <a:rPr lang="el-GR" sz="1400" dirty="0" err="1"/>
              <a:t>ἦν</a:t>
            </a:r>
            <a:r>
              <a:rPr lang="el-GR" sz="1400" dirty="0"/>
              <a:t> </a:t>
            </a:r>
            <a:r>
              <a:rPr lang="el-GR" sz="1400" dirty="0" err="1"/>
              <a:t>Ὀνήσιλος</a:t>
            </a:r>
            <a:r>
              <a:rPr lang="el-GR" sz="1400" dirty="0"/>
              <a:t> </a:t>
            </a:r>
            <a:r>
              <a:rPr lang="el-GR" sz="1400" dirty="0" err="1"/>
              <a:t>Γόργου</a:t>
            </a:r>
            <a:r>
              <a:rPr lang="el-GR" sz="1400" dirty="0"/>
              <a:t> </a:t>
            </a:r>
            <a:r>
              <a:rPr lang="el-GR" sz="1400" dirty="0" err="1"/>
              <a:t>μὲν</a:t>
            </a:r>
            <a:r>
              <a:rPr lang="el-GR" sz="1400" dirty="0"/>
              <a:t> </a:t>
            </a:r>
            <a:r>
              <a:rPr lang="el-GR" sz="1400" dirty="0" err="1"/>
              <a:t>τοῦ</a:t>
            </a:r>
            <a:r>
              <a:rPr lang="el-GR" sz="1400" dirty="0"/>
              <a:t> </a:t>
            </a:r>
            <a:r>
              <a:rPr lang="el-GR" sz="1400" dirty="0" err="1"/>
              <a:t>Σαλαμινίων</a:t>
            </a:r>
            <a:r>
              <a:rPr lang="el-GR" sz="1400" dirty="0"/>
              <a:t> </a:t>
            </a:r>
            <a:r>
              <a:rPr lang="el-GR" sz="1400" dirty="0" err="1"/>
              <a:t>βασιλέος</a:t>
            </a:r>
            <a:r>
              <a:rPr lang="el-GR" sz="1400" dirty="0"/>
              <a:t> </a:t>
            </a:r>
            <a:r>
              <a:rPr lang="el-GR" sz="1400" dirty="0" err="1"/>
              <a:t>ἀδελφεὸς</a:t>
            </a:r>
            <a:r>
              <a:rPr lang="el-GR" sz="1400" dirty="0"/>
              <a:t> </a:t>
            </a:r>
            <a:r>
              <a:rPr lang="el-GR" sz="1400" dirty="0" err="1"/>
              <a:t>νεώτερος</a:t>
            </a:r>
            <a:r>
              <a:rPr lang="el-GR" sz="1400" dirty="0"/>
              <a:t>, </a:t>
            </a:r>
            <a:r>
              <a:rPr lang="el-GR" sz="1400" dirty="0" err="1"/>
              <a:t>Χέρσιος</a:t>
            </a:r>
            <a:r>
              <a:rPr lang="el-GR" sz="1400" dirty="0"/>
              <a:t> </a:t>
            </a:r>
            <a:r>
              <a:rPr lang="el-GR" sz="1400" dirty="0" err="1"/>
              <a:t>δὲ</a:t>
            </a:r>
            <a:r>
              <a:rPr lang="el-GR" sz="1400" dirty="0"/>
              <a:t> </a:t>
            </a:r>
            <a:r>
              <a:rPr lang="el-GR" sz="1400" dirty="0" err="1"/>
              <a:t>τοῦ</a:t>
            </a:r>
            <a:r>
              <a:rPr lang="el-GR" sz="1400" dirty="0"/>
              <a:t> </a:t>
            </a:r>
            <a:r>
              <a:rPr lang="el-GR" sz="1400" dirty="0" err="1"/>
              <a:t>Σιρώμου</a:t>
            </a:r>
            <a:r>
              <a:rPr lang="el-GR" sz="1400" dirty="0"/>
              <a:t> </a:t>
            </a:r>
            <a:r>
              <a:rPr lang="el-GR" sz="1400" dirty="0" err="1"/>
              <a:t>τοῦ</a:t>
            </a:r>
            <a:r>
              <a:rPr lang="el-GR" sz="1400" dirty="0"/>
              <a:t> </a:t>
            </a:r>
            <a:r>
              <a:rPr lang="el-GR" sz="1400" dirty="0" err="1"/>
              <a:t>Εὐέλθοντος</a:t>
            </a:r>
            <a:r>
              <a:rPr lang="el-GR" sz="1400" dirty="0"/>
              <a:t> </a:t>
            </a:r>
            <a:r>
              <a:rPr lang="el-GR" sz="1400" dirty="0" err="1"/>
              <a:t>παῖς</a:t>
            </a:r>
            <a:r>
              <a:rPr lang="el-GR" sz="1400" dirty="0"/>
              <a:t> ( </a:t>
            </a:r>
            <a:r>
              <a:rPr lang="el-GR" sz="1400" i="1" dirty="0"/>
              <a:t>Και οι Κύπριοι όλοι, εκτός από τους </a:t>
            </a:r>
            <a:r>
              <a:rPr lang="el-GR" sz="1400" i="1" dirty="0" err="1"/>
              <a:t>Αμαθουσίους</a:t>
            </a:r>
            <a:r>
              <a:rPr lang="el-GR" sz="1400" i="1" dirty="0"/>
              <a:t>, προσχώρησαν σ᾽ αυτούς αυθόρμητα· γιατί κι αυτοί σήκωσαν επανάσταση εναντίον των </a:t>
            </a:r>
            <a:r>
              <a:rPr lang="el-GR" sz="1400" i="1" dirty="0" err="1"/>
              <a:t>Μήδων</a:t>
            </a:r>
            <a:r>
              <a:rPr lang="el-GR" sz="1400" i="1" dirty="0"/>
              <a:t> με τον ακόλουθο τρόπο: ήταν ο </a:t>
            </a:r>
            <a:r>
              <a:rPr lang="el-GR" sz="1400" i="1" dirty="0" err="1"/>
              <a:t>Ονήσιλος</a:t>
            </a:r>
            <a:r>
              <a:rPr lang="el-GR" sz="1400" i="1" dirty="0"/>
              <a:t>, μικρότερος αδερφός του βασιλιά της Σαλαμίνας, του </a:t>
            </a:r>
            <a:r>
              <a:rPr lang="el-GR" sz="1400" i="1" dirty="0" err="1"/>
              <a:t>Γόργου</a:t>
            </a:r>
            <a:r>
              <a:rPr lang="el-GR" sz="1400" i="1" dirty="0"/>
              <a:t>, και γιος του </a:t>
            </a:r>
            <a:r>
              <a:rPr lang="el-GR" sz="1400" i="1" dirty="0" err="1"/>
              <a:t>Χέρση</a:t>
            </a:r>
            <a:r>
              <a:rPr lang="el-GR" sz="1400" i="1" dirty="0"/>
              <a:t>, του γιου του </a:t>
            </a:r>
            <a:r>
              <a:rPr lang="el-GR" sz="1400" i="1" dirty="0" err="1"/>
              <a:t>Σιρώμη</a:t>
            </a:r>
            <a:r>
              <a:rPr lang="el-GR" sz="1400" i="1" dirty="0"/>
              <a:t>, του γιου του </a:t>
            </a:r>
            <a:r>
              <a:rPr lang="el-GR" sz="1400" i="1" dirty="0" err="1"/>
              <a:t>Ευέλθοντα</a:t>
            </a:r>
            <a:r>
              <a:rPr lang="el-GR" sz="1400" dirty="0"/>
              <a:t>. )</a:t>
            </a:r>
          </a:p>
        </p:txBody>
      </p:sp>
    </p:spTree>
    <p:extLst>
      <p:ext uri="{BB962C8B-B14F-4D97-AF65-F5344CB8AC3E}">
        <p14:creationId xmlns:p14="http://schemas.microsoft.com/office/powerpoint/2010/main" val="436785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19BFC6-C038-E382-A9A5-8C13DF93B921}"/>
              </a:ext>
            </a:extLst>
          </p:cNvPr>
          <p:cNvSpPr txBox="1"/>
          <p:nvPr/>
        </p:nvSpPr>
        <p:spPr>
          <a:xfrm>
            <a:off x="0" y="1379577"/>
            <a:ext cx="12192000" cy="5262979"/>
          </a:xfrm>
          <a:prstGeom prst="rect">
            <a:avLst/>
          </a:prstGeom>
          <a:noFill/>
        </p:spPr>
        <p:txBody>
          <a:bodyPr wrap="square">
            <a:spAutoFit/>
          </a:bodyPr>
          <a:lstStyle/>
          <a:p>
            <a:pPr algn="just"/>
            <a:r>
              <a:rPr lang="el-GR" sz="1400" dirty="0" err="1"/>
              <a:t>πολιορκέοντι</a:t>
            </a:r>
            <a:r>
              <a:rPr lang="el-GR" sz="1400" dirty="0"/>
              <a:t> </a:t>
            </a:r>
            <a:r>
              <a:rPr lang="el-GR" sz="1400" dirty="0" err="1"/>
              <a:t>τῷ</a:t>
            </a:r>
            <a:r>
              <a:rPr lang="el-GR" sz="1400" dirty="0"/>
              <a:t> </a:t>
            </a:r>
            <a:r>
              <a:rPr lang="el-GR" sz="1400" dirty="0" err="1"/>
              <a:t>Σαλαμινίῳ</a:t>
            </a:r>
            <a:r>
              <a:rPr lang="el-GR" sz="1400" dirty="0"/>
              <a:t> </a:t>
            </a:r>
            <a:r>
              <a:rPr lang="el-GR" sz="1400" dirty="0" err="1"/>
              <a:t>Ὀνησίλῳ</a:t>
            </a:r>
            <a:r>
              <a:rPr lang="el-GR" sz="1400" dirty="0"/>
              <a:t> </a:t>
            </a:r>
            <a:r>
              <a:rPr lang="el-GR" sz="1400" dirty="0" err="1"/>
              <a:t>Ἀμαθουσίους</a:t>
            </a:r>
            <a:r>
              <a:rPr lang="el-GR" sz="1400" dirty="0"/>
              <a:t> </a:t>
            </a:r>
            <a:r>
              <a:rPr lang="el-GR" sz="1400" dirty="0" err="1"/>
              <a:t>ἐξαγγέλλεται</a:t>
            </a:r>
            <a:r>
              <a:rPr lang="el-GR" sz="1400" dirty="0"/>
              <a:t> </a:t>
            </a:r>
            <a:r>
              <a:rPr lang="el-GR" sz="1400" dirty="0" err="1"/>
              <a:t>νηυσὶ</a:t>
            </a:r>
            <a:r>
              <a:rPr lang="el-GR" sz="1400" dirty="0"/>
              <a:t> </a:t>
            </a:r>
            <a:r>
              <a:rPr lang="el-GR" sz="1400" dirty="0" err="1"/>
              <a:t>στρατιὴν</a:t>
            </a:r>
            <a:r>
              <a:rPr lang="el-GR" sz="1400" dirty="0"/>
              <a:t> </a:t>
            </a:r>
            <a:r>
              <a:rPr lang="el-GR" sz="1400" dirty="0" err="1"/>
              <a:t>πολλὴν</a:t>
            </a:r>
            <a:r>
              <a:rPr lang="el-GR" sz="1400" dirty="0"/>
              <a:t> </a:t>
            </a:r>
            <a:r>
              <a:rPr lang="el-GR" sz="1400" dirty="0" err="1"/>
              <a:t>ἄγοντα</a:t>
            </a:r>
            <a:r>
              <a:rPr lang="el-GR" sz="1400" dirty="0"/>
              <a:t> </a:t>
            </a:r>
            <a:r>
              <a:rPr lang="el-GR" sz="1400" dirty="0" err="1"/>
              <a:t>Περσικὴν</a:t>
            </a:r>
            <a:r>
              <a:rPr lang="el-GR" sz="1400" dirty="0"/>
              <a:t> </a:t>
            </a:r>
            <a:r>
              <a:rPr lang="el-GR" sz="1400" dirty="0" err="1"/>
              <a:t>Ἀρτύβιον</a:t>
            </a:r>
            <a:r>
              <a:rPr lang="el-GR" sz="1400" dirty="0"/>
              <a:t> </a:t>
            </a:r>
            <a:r>
              <a:rPr lang="el-GR" sz="1400" dirty="0" err="1"/>
              <a:t>ἄνδρα</a:t>
            </a:r>
            <a:r>
              <a:rPr lang="el-GR" sz="1400" dirty="0"/>
              <a:t> </a:t>
            </a:r>
            <a:r>
              <a:rPr lang="el-GR" sz="1400" dirty="0" err="1"/>
              <a:t>Πέρσην</a:t>
            </a:r>
            <a:r>
              <a:rPr lang="el-GR" sz="1400" dirty="0"/>
              <a:t> </a:t>
            </a:r>
            <a:r>
              <a:rPr lang="el-GR" sz="1400" dirty="0" err="1"/>
              <a:t>προσδόκιμον</a:t>
            </a:r>
            <a:r>
              <a:rPr lang="el-GR" sz="1400" dirty="0"/>
              <a:t> </a:t>
            </a:r>
            <a:r>
              <a:rPr lang="el-GR" sz="1400" dirty="0" err="1"/>
              <a:t>ἐς</a:t>
            </a:r>
            <a:r>
              <a:rPr lang="el-GR" sz="1400" dirty="0"/>
              <a:t> </a:t>
            </a:r>
            <a:r>
              <a:rPr lang="el-GR" sz="1400" dirty="0" err="1"/>
              <a:t>τὴν</a:t>
            </a:r>
            <a:r>
              <a:rPr lang="el-GR" sz="1400" dirty="0"/>
              <a:t> </a:t>
            </a:r>
            <a:r>
              <a:rPr lang="el-GR" sz="1400" dirty="0" err="1"/>
              <a:t>Κύπρον</a:t>
            </a:r>
            <a:r>
              <a:rPr lang="el-GR" sz="1400" dirty="0"/>
              <a:t> </a:t>
            </a:r>
            <a:r>
              <a:rPr lang="el-GR" sz="1400" dirty="0" err="1"/>
              <a:t>εἶναι</a:t>
            </a:r>
            <a:r>
              <a:rPr lang="el-GR" sz="1400" dirty="0"/>
              <a:t>. [5.108.2] </a:t>
            </a:r>
            <a:r>
              <a:rPr lang="el-GR" sz="1400" dirty="0" err="1"/>
              <a:t>πυθόμενος</a:t>
            </a:r>
            <a:r>
              <a:rPr lang="el-GR" sz="1400" dirty="0"/>
              <a:t> </a:t>
            </a:r>
            <a:r>
              <a:rPr lang="el-GR" sz="1400" dirty="0" err="1"/>
              <a:t>δὲ</a:t>
            </a:r>
            <a:r>
              <a:rPr lang="el-GR" sz="1400" dirty="0"/>
              <a:t> </a:t>
            </a:r>
            <a:r>
              <a:rPr lang="el-GR" sz="1400" dirty="0" err="1"/>
              <a:t>ταῦτα</a:t>
            </a:r>
            <a:r>
              <a:rPr lang="el-GR" sz="1400" dirty="0"/>
              <a:t> ὁ </a:t>
            </a:r>
            <a:r>
              <a:rPr lang="el-GR" sz="1400" dirty="0" err="1"/>
              <a:t>Ὀνήσιλος</a:t>
            </a:r>
            <a:r>
              <a:rPr lang="el-GR" sz="1400" dirty="0"/>
              <a:t> κήρυκας </a:t>
            </a:r>
            <a:r>
              <a:rPr lang="el-GR" sz="1400" dirty="0" err="1"/>
              <a:t>διέπεμπε</a:t>
            </a:r>
            <a:r>
              <a:rPr lang="el-GR" sz="1400" dirty="0"/>
              <a:t> </a:t>
            </a:r>
            <a:r>
              <a:rPr lang="el-GR" sz="1400" dirty="0" err="1"/>
              <a:t>ἐς</a:t>
            </a:r>
            <a:r>
              <a:rPr lang="el-GR" sz="1400" dirty="0"/>
              <a:t> </a:t>
            </a:r>
            <a:r>
              <a:rPr lang="el-GR" sz="1400" dirty="0" err="1"/>
              <a:t>τὴν</a:t>
            </a:r>
            <a:r>
              <a:rPr lang="el-GR" sz="1400" dirty="0"/>
              <a:t> </a:t>
            </a:r>
            <a:r>
              <a:rPr lang="el-GR" sz="1400" dirty="0" err="1"/>
              <a:t>Ἰωνίην</a:t>
            </a:r>
            <a:r>
              <a:rPr lang="el-GR" sz="1400" dirty="0"/>
              <a:t> </a:t>
            </a:r>
            <a:r>
              <a:rPr lang="el-GR" sz="1400" dirty="0" err="1"/>
              <a:t>ἐπικαλεύμενός</a:t>
            </a:r>
            <a:r>
              <a:rPr lang="el-GR" sz="1400" dirty="0"/>
              <a:t> </a:t>
            </a:r>
            <a:r>
              <a:rPr lang="el-GR" sz="1400" dirty="0" err="1"/>
              <a:t>σφεας</a:t>
            </a:r>
            <a:r>
              <a:rPr lang="el-GR" sz="1400" dirty="0"/>
              <a:t>. </a:t>
            </a:r>
            <a:r>
              <a:rPr lang="el-GR" sz="1400" dirty="0" err="1"/>
              <a:t>Ἴωνες</a:t>
            </a:r>
            <a:r>
              <a:rPr lang="el-GR" sz="1400" dirty="0"/>
              <a:t> </a:t>
            </a:r>
            <a:r>
              <a:rPr lang="el-GR" sz="1400" dirty="0" err="1"/>
              <a:t>δὲ</a:t>
            </a:r>
            <a:r>
              <a:rPr lang="el-GR" sz="1400" dirty="0"/>
              <a:t> </a:t>
            </a:r>
            <a:r>
              <a:rPr lang="el-GR" sz="1400" dirty="0" err="1"/>
              <a:t>οὐκ</a:t>
            </a:r>
            <a:r>
              <a:rPr lang="el-GR" sz="1400" dirty="0"/>
              <a:t> </a:t>
            </a:r>
            <a:r>
              <a:rPr lang="el-GR" sz="1400" dirty="0" err="1"/>
              <a:t>ἐς</a:t>
            </a:r>
            <a:r>
              <a:rPr lang="el-GR" sz="1400" dirty="0"/>
              <a:t> </a:t>
            </a:r>
            <a:r>
              <a:rPr lang="el-GR" sz="1400" dirty="0" err="1"/>
              <a:t>μακρὴν</a:t>
            </a:r>
            <a:r>
              <a:rPr lang="el-GR" sz="1400" dirty="0"/>
              <a:t> </a:t>
            </a:r>
            <a:r>
              <a:rPr lang="el-GR" sz="1400" dirty="0" err="1"/>
              <a:t>βουλευσάμενοι</a:t>
            </a:r>
            <a:r>
              <a:rPr lang="el-GR" sz="1400" dirty="0"/>
              <a:t> </a:t>
            </a:r>
            <a:r>
              <a:rPr lang="el-GR" sz="1400" dirty="0" err="1"/>
              <a:t>ἧκον</a:t>
            </a:r>
            <a:r>
              <a:rPr lang="el-GR" sz="1400" dirty="0"/>
              <a:t> </a:t>
            </a:r>
            <a:r>
              <a:rPr lang="el-GR" sz="1400" dirty="0" err="1"/>
              <a:t>πολλῷ</a:t>
            </a:r>
            <a:r>
              <a:rPr lang="el-GR" sz="1400" dirty="0"/>
              <a:t> </a:t>
            </a:r>
            <a:r>
              <a:rPr lang="el-GR" sz="1400" dirty="0" err="1"/>
              <a:t>στόλῳ</a:t>
            </a:r>
            <a:r>
              <a:rPr lang="el-GR" sz="1400" dirty="0"/>
              <a:t>. </a:t>
            </a:r>
            <a:r>
              <a:rPr lang="el-GR" sz="1400" dirty="0" err="1"/>
              <a:t>Ἴωνές</a:t>
            </a:r>
            <a:r>
              <a:rPr lang="el-GR" sz="1400" dirty="0"/>
              <a:t> τε </a:t>
            </a:r>
            <a:r>
              <a:rPr lang="el-GR" sz="1400" dirty="0" err="1"/>
              <a:t>δὴ</a:t>
            </a:r>
            <a:r>
              <a:rPr lang="el-GR" sz="1400" dirty="0"/>
              <a:t> </a:t>
            </a:r>
            <a:r>
              <a:rPr lang="el-GR" sz="1400" dirty="0" err="1"/>
              <a:t>παρῆσαν</a:t>
            </a:r>
            <a:r>
              <a:rPr lang="el-GR" sz="1400" dirty="0"/>
              <a:t> </a:t>
            </a:r>
            <a:r>
              <a:rPr lang="el-GR" sz="1400" dirty="0" err="1"/>
              <a:t>ἐς</a:t>
            </a:r>
            <a:r>
              <a:rPr lang="el-GR" sz="1400" dirty="0"/>
              <a:t> </a:t>
            </a:r>
            <a:r>
              <a:rPr lang="el-GR" sz="1400" dirty="0" err="1"/>
              <a:t>τὴν</a:t>
            </a:r>
            <a:r>
              <a:rPr lang="el-GR" sz="1400" dirty="0"/>
              <a:t> </a:t>
            </a:r>
            <a:r>
              <a:rPr lang="el-GR" sz="1400" dirty="0" err="1"/>
              <a:t>Κύπρον</a:t>
            </a:r>
            <a:r>
              <a:rPr lang="el-GR" sz="1400" dirty="0"/>
              <a:t> </a:t>
            </a:r>
            <a:r>
              <a:rPr lang="el-GR" sz="1400" dirty="0" err="1"/>
              <a:t>καὶ</a:t>
            </a:r>
            <a:r>
              <a:rPr lang="el-GR" sz="1400" dirty="0"/>
              <a:t> </a:t>
            </a:r>
            <a:r>
              <a:rPr lang="el-GR" sz="1400" dirty="0" err="1"/>
              <a:t>οἱ</a:t>
            </a:r>
            <a:r>
              <a:rPr lang="el-GR" sz="1400" dirty="0"/>
              <a:t> </a:t>
            </a:r>
            <a:r>
              <a:rPr lang="el-GR" sz="1400" dirty="0" err="1"/>
              <a:t>Πέρσαι</a:t>
            </a:r>
            <a:r>
              <a:rPr lang="el-GR" sz="1400" dirty="0"/>
              <a:t> </a:t>
            </a:r>
            <a:r>
              <a:rPr lang="el-GR" sz="1400" dirty="0" err="1"/>
              <a:t>νηυσὶ</a:t>
            </a:r>
            <a:r>
              <a:rPr lang="el-GR" sz="1400" dirty="0"/>
              <a:t> </a:t>
            </a:r>
            <a:r>
              <a:rPr lang="el-GR" sz="1400" dirty="0" err="1"/>
              <a:t>διαβάντες</a:t>
            </a:r>
            <a:r>
              <a:rPr lang="el-GR" sz="1400" dirty="0"/>
              <a:t> </a:t>
            </a:r>
            <a:r>
              <a:rPr lang="el-GR" sz="1400" dirty="0" err="1"/>
              <a:t>ἐκ</a:t>
            </a:r>
            <a:r>
              <a:rPr lang="el-GR" sz="1400" dirty="0"/>
              <a:t> </a:t>
            </a:r>
            <a:r>
              <a:rPr lang="el-GR" sz="1400" dirty="0" err="1"/>
              <a:t>τῆς</a:t>
            </a:r>
            <a:r>
              <a:rPr lang="el-GR" sz="1400" dirty="0"/>
              <a:t> </a:t>
            </a:r>
            <a:r>
              <a:rPr lang="el-GR" sz="1400" dirty="0" err="1"/>
              <a:t>Κιλικίης</a:t>
            </a:r>
            <a:r>
              <a:rPr lang="el-GR" sz="1400" dirty="0"/>
              <a:t> </a:t>
            </a:r>
            <a:r>
              <a:rPr lang="el-GR" sz="1400" dirty="0" err="1"/>
              <a:t>ἤισαν</a:t>
            </a:r>
            <a:r>
              <a:rPr lang="el-GR" sz="1400" dirty="0"/>
              <a:t> </a:t>
            </a:r>
            <a:r>
              <a:rPr lang="el-GR" sz="1400" dirty="0" err="1"/>
              <a:t>ἐπὶ</a:t>
            </a:r>
            <a:r>
              <a:rPr lang="el-GR" sz="1400" dirty="0"/>
              <a:t> </a:t>
            </a:r>
            <a:r>
              <a:rPr lang="el-GR" sz="1400" dirty="0" err="1"/>
              <a:t>τὴν</a:t>
            </a:r>
            <a:r>
              <a:rPr lang="el-GR" sz="1400" dirty="0"/>
              <a:t> </a:t>
            </a:r>
            <a:r>
              <a:rPr lang="el-GR" sz="1400" dirty="0" err="1"/>
              <a:t>Σαλαμῖνα</a:t>
            </a:r>
            <a:r>
              <a:rPr lang="el-GR" sz="1400" dirty="0"/>
              <a:t> </a:t>
            </a:r>
            <a:r>
              <a:rPr lang="el-GR" sz="1400" dirty="0" err="1"/>
              <a:t>πεζῇ</a:t>
            </a:r>
            <a:r>
              <a:rPr lang="el-GR" sz="1400" dirty="0"/>
              <a:t>· </a:t>
            </a:r>
            <a:r>
              <a:rPr lang="el-GR" sz="1400" dirty="0" err="1"/>
              <a:t>τῇσι</a:t>
            </a:r>
            <a:r>
              <a:rPr lang="el-GR" sz="1400" dirty="0"/>
              <a:t> </a:t>
            </a:r>
            <a:r>
              <a:rPr lang="el-GR" sz="1400" dirty="0" err="1"/>
              <a:t>δὲ</a:t>
            </a:r>
            <a:r>
              <a:rPr lang="el-GR" sz="1400" dirty="0"/>
              <a:t> </a:t>
            </a:r>
            <a:r>
              <a:rPr lang="el-GR" sz="1400" dirty="0" err="1"/>
              <a:t>νηυσὶ</a:t>
            </a:r>
            <a:r>
              <a:rPr lang="el-GR" sz="1400" dirty="0"/>
              <a:t> </a:t>
            </a:r>
            <a:r>
              <a:rPr lang="el-GR" sz="1400" dirty="0" err="1"/>
              <a:t>οἱ</a:t>
            </a:r>
            <a:r>
              <a:rPr lang="el-GR" sz="1400" dirty="0"/>
              <a:t> Φοίνικες </a:t>
            </a:r>
            <a:r>
              <a:rPr lang="el-GR" sz="1400" dirty="0" err="1"/>
              <a:t>περιέπλεον</a:t>
            </a:r>
            <a:r>
              <a:rPr lang="el-GR" sz="1400" dirty="0"/>
              <a:t> </a:t>
            </a:r>
            <a:r>
              <a:rPr lang="el-GR" sz="1400" dirty="0" err="1"/>
              <a:t>τὴν</a:t>
            </a:r>
            <a:r>
              <a:rPr lang="el-GR" sz="1400" dirty="0"/>
              <a:t> </a:t>
            </a:r>
            <a:r>
              <a:rPr lang="el-GR" sz="1400" dirty="0" err="1"/>
              <a:t>ἄκρην</a:t>
            </a:r>
            <a:r>
              <a:rPr lang="el-GR" sz="1400" dirty="0"/>
              <a:t> </a:t>
            </a:r>
            <a:r>
              <a:rPr lang="el-GR" sz="1400" dirty="0" err="1"/>
              <a:t>αἳ</a:t>
            </a:r>
            <a:r>
              <a:rPr lang="el-GR" sz="1400" dirty="0"/>
              <a:t> </a:t>
            </a:r>
            <a:r>
              <a:rPr lang="el-GR" sz="1400" dirty="0" err="1"/>
              <a:t>καλεῦνται</a:t>
            </a:r>
            <a:r>
              <a:rPr lang="el-GR" sz="1400" dirty="0"/>
              <a:t> </a:t>
            </a:r>
            <a:r>
              <a:rPr lang="el-GR" sz="1400" dirty="0" err="1"/>
              <a:t>Κληίδες</a:t>
            </a:r>
            <a:r>
              <a:rPr lang="el-GR" sz="1400" dirty="0"/>
              <a:t> </a:t>
            </a:r>
            <a:r>
              <a:rPr lang="el-GR" sz="1400" dirty="0" err="1"/>
              <a:t>τῆς</a:t>
            </a:r>
            <a:r>
              <a:rPr lang="el-GR" sz="1400" dirty="0"/>
              <a:t> Κύπρου ( </a:t>
            </a:r>
            <a:r>
              <a:rPr lang="el-GR" sz="1400" i="1" dirty="0"/>
              <a:t>ο </a:t>
            </a:r>
            <a:r>
              <a:rPr lang="el-GR" sz="1400" i="1" dirty="0" err="1"/>
              <a:t>Ονήσιλος</a:t>
            </a:r>
            <a:r>
              <a:rPr lang="el-GR" sz="1400" i="1" dirty="0"/>
              <a:t> ο </a:t>
            </a:r>
            <a:r>
              <a:rPr lang="el-GR" sz="1400" i="1" dirty="0" err="1"/>
              <a:t>Σαλαμίνιος</a:t>
            </a:r>
            <a:r>
              <a:rPr lang="el-GR" sz="1400" i="1" dirty="0"/>
              <a:t> πολιορκούσε τους </a:t>
            </a:r>
            <a:r>
              <a:rPr lang="el-GR" sz="1400" i="1" dirty="0" err="1"/>
              <a:t>Αμαθουσίους</a:t>
            </a:r>
            <a:r>
              <a:rPr lang="el-GR" sz="1400" i="1" dirty="0"/>
              <a:t>, όταν του ήρθε η είδηση πως ο Πέρσης </a:t>
            </a:r>
            <a:r>
              <a:rPr lang="el-GR" sz="1400" i="1" dirty="0" err="1"/>
              <a:t>Αρτύβιος</a:t>
            </a:r>
            <a:r>
              <a:rPr lang="el-GR" sz="1400" i="1" dirty="0"/>
              <a:t>, έχοντας μαζί του πολύ στρατό με καράβια, όπου να ᾽ναι φτάνει στην Κύπρο. [5.108.2] Όταν πήρε αυτή την πληροφορία ο </a:t>
            </a:r>
            <a:r>
              <a:rPr lang="el-GR" sz="1400" i="1" dirty="0" err="1"/>
              <a:t>Ονήσιλος</a:t>
            </a:r>
            <a:r>
              <a:rPr lang="el-GR" sz="1400" i="1" dirty="0"/>
              <a:t>, έστελνε κήρυκες σ᾽ όλη την Ιωνία καλώντας τους σε βοήθεια. Κι οι </a:t>
            </a:r>
            <a:r>
              <a:rPr lang="el-GR" sz="1400" i="1" dirty="0" err="1"/>
              <a:t>Ίωνες</a:t>
            </a:r>
            <a:r>
              <a:rPr lang="el-GR" sz="1400" i="1" dirty="0"/>
              <a:t> πήραν αμέσως απόφαση κι έφτασαν με μεγάλο στόλο. Και μάλιστα φάνηκαν οι </a:t>
            </a:r>
            <a:r>
              <a:rPr lang="el-GR" sz="1400" i="1" dirty="0" err="1"/>
              <a:t>Ίωνες</a:t>
            </a:r>
            <a:r>
              <a:rPr lang="el-GR" sz="1400" i="1" dirty="0"/>
              <a:t> στην Κύπρο την ώρα που οι Πέρσες, που πέρασαν στο νησί με καράβια από την Κιλικία, προχωρούσαν εναντίον της Σαλαμίνας πεζοί κι οι Φοίνικες με τα καράβια τους έκαναν περιπολίες γύρω από το ακρωτήριο, που έχει τ᾽ όνομα Κλείδες της Κύπρου</a:t>
            </a:r>
            <a:r>
              <a:rPr lang="el-GR" sz="1400" dirty="0"/>
              <a:t>.)</a:t>
            </a:r>
          </a:p>
          <a:p>
            <a:pPr algn="just"/>
            <a:endParaRPr lang="el-GR" sz="1400" dirty="0"/>
          </a:p>
          <a:p>
            <a:pPr algn="just"/>
            <a:endParaRPr lang="el-GR" sz="1400" dirty="0"/>
          </a:p>
          <a:p>
            <a:pPr algn="just"/>
            <a:endParaRPr lang="el-GR" sz="1400" dirty="0"/>
          </a:p>
          <a:p>
            <a:pPr algn="just"/>
            <a:r>
              <a:rPr lang="el-GR" sz="1400" dirty="0" err="1"/>
              <a:t>Ἀρτύβιος</a:t>
            </a:r>
            <a:r>
              <a:rPr lang="el-GR" sz="1400" dirty="0"/>
              <a:t> </a:t>
            </a:r>
            <a:r>
              <a:rPr lang="el-GR" sz="1400" dirty="0" err="1"/>
              <a:t>μὲν</a:t>
            </a:r>
            <a:r>
              <a:rPr lang="el-GR" sz="1400" dirty="0"/>
              <a:t> </a:t>
            </a:r>
            <a:r>
              <a:rPr lang="el-GR" sz="1400" dirty="0" err="1"/>
              <a:t>δὴ</a:t>
            </a:r>
            <a:r>
              <a:rPr lang="el-GR" sz="1400" dirty="0"/>
              <a:t> ὁ </a:t>
            </a:r>
            <a:r>
              <a:rPr lang="el-GR" sz="1400" dirty="0" err="1"/>
              <a:t>στρατηγὸς</a:t>
            </a:r>
            <a:r>
              <a:rPr lang="el-GR" sz="1400" dirty="0"/>
              <a:t> </a:t>
            </a:r>
            <a:r>
              <a:rPr lang="el-GR" sz="1400" dirty="0" err="1"/>
              <a:t>τῶν</a:t>
            </a:r>
            <a:r>
              <a:rPr lang="el-GR" sz="1400" dirty="0"/>
              <a:t> </a:t>
            </a:r>
            <a:r>
              <a:rPr lang="el-GR" sz="1400" dirty="0" err="1"/>
              <a:t>Περσέων</a:t>
            </a:r>
            <a:r>
              <a:rPr lang="el-GR" sz="1400" dirty="0"/>
              <a:t> </a:t>
            </a:r>
            <a:r>
              <a:rPr lang="el-GR" sz="1400" dirty="0" err="1"/>
              <a:t>ὁμοῦ</a:t>
            </a:r>
            <a:r>
              <a:rPr lang="el-GR" sz="1400" dirty="0"/>
              <a:t> </a:t>
            </a:r>
            <a:r>
              <a:rPr lang="el-GR" sz="1400" dirty="0" err="1"/>
              <a:t>τῷ</a:t>
            </a:r>
            <a:r>
              <a:rPr lang="el-GR" sz="1400" dirty="0"/>
              <a:t> </a:t>
            </a:r>
            <a:r>
              <a:rPr lang="el-GR" sz="1400" dirty="0" err="1"/>
              <a:t>ἵππῳ</a:t>
            </a:r>
            <a:r>
              <a:rPr lang="el-GR" sz="1400" dirty="0"/>
              <a:t> πίπτει </a:t>
            </a:r>
            <a:r>
              <a:rPr lang="el-GR" sz="1400" dirty="0" err="1"/>
              <a:t>αὐτοῦ</a:t>
            </a:r>
            <a:r>
              <a:rPr lang="el-GR" sz="1400" dirty="0"/>
              <a:t> </a:t>
            </a:r>
            <a:r>
              <a:rPr lang="el-GR" sz="1400" dirty="0" err="1"/>
              <a:t>ταύτῃ</a:t>
            </a:r>
            <a:r>
              <a:rPr lang="el-GR" sz="1400" dirty="0"/>
              <a:t>· [5.113.1] </a:t>
            </a:r>
            <a:r>
              <a:rPr lang="el-GR" sz="1400" dirty="0" err="1"/>
              <a:t>μαχομένων</a:t>
            </a:r>
            <a:r>
              <a:rPr lang="el-GR" sz="1400" dirty="0"/>
              <a:t> </a:t>
            </a:r>
            <a:r>
              <a:rPr lang="el-GR" sz="1400" dirty="0" err="1"/>
              <a:t>δὲ</a:t>
            </a:r>
            <a:r>
              <a:rPr lang="el-GR" sz="1400" dirty="0"/>
              <a:t> </a:t>
            </a:r>
            <a:r>
              <a:rPr lang="el-GR" sz="1400" dirty="0" err="1"/>
              <a:t>καὶ</a:t>
            </a:r>
            <a:r>
              <a:rPr lang="el-GR" sz="1400" dirty="0"/>
              <a:t> </a:t>
            </a:r>
            <a:r>
              <a:rPr lang="el-GR" sz="1400" dirty="0" err="1"/>
              <a:t>τῶν</a:t>
            </a:r>
            <a:r>
              <a:rPr lang="el-GR" sz="1400" dirty="0"/>
              <a:t> </a:t>
            </a:r>
            <a:r>
              <a:rPr lang="el-GR" sz="1400" dirty="0" err="1"/>
              <a:t>ἄλλων</a:t>
            </a:r>
            <a:r>
              <a:rPr lang="el-GR" sz="1400" dirty="0"/>
              <a:t> </a:t>
            </a:r>
            <a:r>
              <a:rPr lang="el-GR" sz="1400" dirty="0" err="1"/>
              <a:t>Στησήνωρ</a:t>
            </a:r>
            <a:r>
              <a:rPr lang="el-GR" sz="1400" dirty="0"/>
              <a:t>, τύραννος </a:t>
            </a:r>
            <a:r>
              <a:rPr lang="el-GR" sz="1400" dirty="0" err="1"/>
              <a:t>ἐὼν</a:t>
            </a:r>
            <a:r>
              <a:rPr lang="el-GR" sz="1400" dirty="0"/>
              <a:t> </a:t>
            </a:r>
            <a:r>
              <a:rPr lang="el-GR" sz="1400" dirty="0" err="1"/>
              <a:t>Κουρίου</a:t>
            </a:r>
            <a:r>
              <a:rPr lang="el-GR" sz="1400" dirty="0"/>
              <a:t>, </a:t>
            </a:r>
            <a:r>
              <a:rPr lang="el-GR" sz="1400" dirty="0" err="1"/>
              <a:t>προδιδοῖ</a:t>
            </a:r>
            <a:r>
              <a:rPr lang="el-GR" sz="1400" dirty="0"/>
              <a:t> </a:t>
            </a:r>
            <a:r>
              <a:rPr lang="el-GR" sz="1400" dirty="0" err="1"/>
              <a:t>ἔχων</a:t>
            </a:r>
            <a:r>
              <a:rPr lang="el-GR" sz="1400" dirty="0"/>
              <a:t> δύναμιν </a:t>
            </a:r>
            <a:r>
              <a:rPr lang="el-GR" sz="1400" dirty="0" err="1"/>
              <a:t>ἀνδρῶν</a:t>
            </a:r>
            <a:r>
              <a:rPr lang="el-GR" sz="1400" dirty="0"/>
              <a:t> </a:t>
            </a:r>
            <a:r>
              <a:rPr lang="el-GR" sz="1400" dirty="0" err="1"/>
              <a:t>περὶ</a:t>
            </a:r>
            <a:r>
              <a:rPr lang="el-GR" sz="1400" dirty="0"/>
              <a:t> </a:t>
            </a:r>
            <a:r>
              <a:rPr lang="el-GR" sz="1400" dirty="0" err="1"/>
              <a:t>ἑωυτὸν</a:t>
            </a:r>
            <a:r>
              <a:rPr lang="el-GR" sz="1400" dirty="0"/>
              <a:t> </a:t>
            </a:r>
            <a:r>
              <a:rPr lang="el-GR" sz="1400" dirty="0" err="1"/>
              <a:t>οὐ</a:t>
            </a:r>
            <a:r>
              <a:rPr lang="el-GR" sz="1400" dirty="0"/>
              <a:t> </a:t>
            </a:r>
            <a:r>
              <a:rPr lang="el-GR" sz="1400" dirty="0" err="1"/>
              <a:t>σμικρήν</a:t>
            </a:r>
            <a:r>
              <a:rPr lang="el-GR" sz="1400" dirty="0"/>
              <a:t>. </a:t>
            </a:r>
            <a:r>
              <a:rPr lang="el-GR" sz="1400" dirty="0" err="1"/>
              <a:t>οἱ</a:t>
            </a:r>
            <a:r>
              <a:rPr lang="el-GR" sz="1400" dirty="0"/>
              <a:t> </a:t>
            </a:r>
            <a:r>
              <a:rPr lang="el-GR" sz="1400" dirty="0" err="1"/>
              <a:t>δὲ</a:t>
            </a:r>
            <a:r>
              <a:rPr lang="el-GR" sz="1400" dirty="0"/>
              <a:t> </a:t>
            </a:r>
            <a:r>
              <a:rPr lang="el-GR" sz="1400" dirty="0" err="1"/>
              <a:t>Κουριέες</a:t>
            </a:r>
            <a:r>
              <a:rPr lang="el-GR" sz="1400" dirty="0"/>
              <a:t> </a:t>
            </a:r>
            <a:r>
              <a:rPr lang="el-GR" sz="1400" dirty="0" err="1"/>
              <a:t>οὗτοι</a:t>
            </a:r>
            <a:r>
              <a:rPr lang="el-GR" sz="1400" dirty="0"/>
              <a:t> λέγονται </a:t>
            </a:r>
            <a:r>
              <a:rPr lang="el-GR" sz="1400" dirty="0" err="1"/>
              <a:t>εἶναι</a:t>
            </a:r>
            <a:r>
              <a:rPr lang="el-GR" sz="1400" dirty="0"/>
              <a:t> </a:t>
            </a:r>
            <a:r>
              <a:rPr lang="el-GR" sz="1400" dirty="0" err="1"/>
              <a:t>Ἀργείων</a:t>
            </a:r>
            <a:r>
              <a:rPr lang="el-GR" sz="1400" dirty="0"/>
              <a:t> </a:t>
            </a:r>
            <a:r>
              <a:rPr lang="el-GR" sz="1400" dirty="0" err="1"/>
              <a:t>ἄποικοι</a:t>
            </a:r>
            <a:r>
              <a:rPr lang="el-GR" sz="1400" dirty="0"/>
              <a:t>. </a:t>
            </a:r>
            <a:r>
              <a:rPr lang="el-GR" sz="1400" dirty="0" err="1"/>
              <a:t>προδόντων</a:t>
            </a:r>
            <a:r>
              <a:rPr lang="el-GR" sz="1400" dirty="0"/>
              <a:t> </a:t>
            </a:r>
            <a:r>
              <a:rPr lang="el-GR" sz="1400" dirty="0" err="1"/>
              <a:t>δὲ</a:t>
            </a:r>
            <a:r>
              <a:rPr lang="el-GR" sz="1400" dirty="0"/>
              <a:t> </a:t>
            </a:r>
            <a:r>
              <a:rPr lang="el-GR" sz="1400" dirty="0" err="1"/>
              <a:t>τῶν</a:t>
            </a:r>
            <a:r>
              <a:rPr lang="el-GR" sz="1400" dirty="0"/>
              <a:t> </a:t>
            </a:r>
            <a:r>
              <a:rPr lang="el-GR" sz="1400" dirty="0" err="1"/>
              <a:t>Κουριέων</a:t>
            </a:r>
            <a:r>
              <a:rPr lang="el-GR" sz="1400" dirty="0"/>
              <a:t> </a:t>
            </a:r>
            <a:r>
              <a:rPr lang="el-GR" sz="1400" dirty="0" err="1"/>
              <a:t>αὐτίκα</a:t>
            </a:r>
            <a:r>
              <a:rPr lang="el-GR" sz="1400" dirty="0"/>
              <a:t> </a:t>
            </a:r>
            <a:r>
              <a:rPr lang="el-GR" sz="1400" dirty="0" err="1"/>
              <a:t>καὶ</a:t>
            </a:r>
            <a:r>
              <a:rPr lang="el-GR" sz="1400" dirty="0"/>
              <a:t> </a:t>
            </a:r>
            <a:r>
              <a:rPr lang="el-GR" sz="1400" dirty="0" err="1"/>
              <a:t>τὰ</a:t>
            </a:r>
            <a:r>
              <a:rPr lang="el-GR" sz="1400" dirty="0"/>
              <a:t> </a:t>
            </a:r>
            <a:r>
              <a:rPr lang="el-GR" sz="1400" dirty="0" err="1"/>
              <a:t>Σαλαμινίων</a:t>
            </a:r>
            <a:r>
              <a:rPr lang="el-GR" sz="1400" dirty="0"/>
              <a:t> πολεμιστήρια </a:t>
            </a:r>
            <a:r>
              <a:rPr lang="el-GR" sz="1400" dirty="0" err="1"/>
              <a:t>ἅρματα</a:t>
            </a:r>
            <a:r>
              <a:rPr lang="el-GR" sz="1400" dirty="0"/>
              <a:t> </a:t>
            </a:r>
            <a:r>
              <a:rPr lang="el-GR" sz="1400" dirty="0" err="1"/>
              <a:t>τὠυτὸ</a:t>
            </a:r>
            <a:r>
              <a:rPr lang="el-GR" sz="1400" dirty="0"/>
              <a:t> </a:t>
            </a:r>
            <a:r>
              <a:rPr lang="el-GR" sz="1400" dirty="0" err="1"/>
              <a:t>τοῖσι</a:t>
            </a:r>
            <a:r>
              <a:rPr lang="el-GR" sz="1400" dirty="0"/>
              <a:t> </a:t>
            </a:r>
            <a:r>
              <a:rPr lang="el-GR" sz="1400" dirty="0" err="1"/>
              <a:t>Κουριεῦσι</a:t>
            </a:r>
            <a:r>
              <a:rPr lang="el-GR" sz="1400" dirty="0"/>
              <a:t> </a:t>
            </a:r>
            <a:r>
              <a:rPr lang="el-GR" sz="1400" dirty="0" err="1"/>
              <a:t>ἐποίεον</a:t>
            </a:r>
            <a:r>
              <a:rPr lang="el-GR" sz="1400" dirty="0"/>
              <a:t>. γινομένων </a:t>
            </a:r>
            <a:r>
              <a:rPr lang="el-GR" sz="1400" dirty="0" err="1"/>
              <a:t>δὲ</a:t>
            </a:r>
            <a:r>
              <a:rPr lang="el-GR" sz="1400" dirty="0"/>
              <a:t> τούτων </a:t>
            </a:r>
            <a:r>
              <a:rPr lang="el-GR" sz="1400" dirty="0" err="1"/>
              <a:t>κατυπέρτεροι</a:t>
            </a:r>
            <a:r>
              <a:rPr lang="el-GR" sz="1400" dirty="0"/>
              <a:t> </a:t>
            </a:r>
            <a:r>
              <a:rPr lang="el-GR" sz="1400" dirty="0" err="1"/>
              <a:t>ἦσαν</a:t>
            </a:r>
            <a:r>
              <a:rPr lang="el-GR" sz="1400" dirty="0"/>
              <a:t> </a:t>
            </a:r>
            <a:r>
              <a:rPr lang="el-GR" sz="1400" dirty="0" err="1"/>
              <a:t>οἱ</a:t>
            </a:r>
            <a:r>
              <a:rPr lang="el-GR" sz="1400" dirty="0"/>
              <a:t> </a:t>
            </a:r>
            <a:r>
              <a:rPr lang="el-GR" sz="1400" dirty="0" err="1"/>
              <a:t>Πέρσαι</a:t>
            </a:r>
            <a:r>
              <a:rPr lang="el-GR" sz="1400" dirty="0"/>
              <a:t> </a:t>
            </a:r>
            <a:r>
              <a:rPr lang="el-GR" sz="1400" dirty="0" err="1"/>
              <a:t>τῶν</a:t>
            </a:r>
            <a:r>
              <a:rPr lang="el-GR" sz="1400" dirty="0"/>
              <a:t> Κυπρίων. [5.113.2] </a:t>
            </a:r>
            <a:r>
              <a:rPr lang="el-GR" sz="1400" dirty="0" err="1"/>
              <a:t>τετραμμένου</a:t>
            </a:r>
            <a:r>
              <a:rPr lang="el-GR" sz="1400" dirty="0"/>
              <a:t> </a:t>
            </a:r>
            <a:r>
              <a:rPr lang="el-GR" sz="1400" dirty="0" err="1"/>
              <a:t>δὲ</a:t>
            </a:r>
            <a:r>
              <a:rPr lang="el-GR" sz="1400" dirty="0"/>
              <a:t> </a:t>
            </a:r>
            <a:r>
              <a:rPr lang="el-GR" sz="1400" dirty="0" err="1"/>
              <a:t>τοῦ</a:t>
            </a:r>
            <a:r>
              <a:rPr lang="el-GR" sz="1400" dirty="0"/>
              <a:t> στρατοπέδου </a:t>
            </a:r>
            <a:r>
              <a:rPr lang="el-GR" sz="1400" dirty="0" err="1"/>
              <a:t>ἄλλοι</a:t>
            </a:r>
            <a:r>
              <a:rPr lang="el-GR" sz="1400" dirty="0"/>
              <a:t> τε </a:t>
            </a:r>
            <a:r>
              <a:rPr lang="el-GR" sz="1400" dirty="0" err="1"/>
              <a:t>ἔπεσον</a:t>
            </a:r>
            <a:r>
              <a:rPr lang="el-GR" sz="1400" dirty="0"/>
              <a:t> </a:t>
            </a:r>
            <a:r>
              <a:rPr lang="el-GR" sz="1400" dirty="0" err="1"/>
              <a:t>πολλοὶ</a:t>
            </a:r>
            <a:r>
              <a:rPr lang="el-GR" sz="1400" dirty="0"/>
              <a:t> </a:t>
            </a:r>
            <a:r>
              <a:rPr lang="el-GR" sz="1400" dirty="0" err="1"/>
              <a:t>καὶ</a:t>
            </a:r>
            <a:r>
              <a:rPr lang="el-GR" sz="1400" dirty="0"/>
              <a:t> </a:t>
            </a:r>
            <a:r>
              <a:rPr lang="el-GR" sz="1400" dirty="0" err="1"/>
              <a:t>δὴ</a:t>
            </a:r>
            <a:r>
              <a:rPr lang="el-GR" sz="1400" dirty="0"/>
              <a:t> </a:t>
            </a:r>
            <a:r>
              <a:rPr lang="el-GR" sz="1400" dirty="0" err="1"/>
              <a:t>καὶ</a:t>
            </a:r>
            <a:r>
              <a:rPr lang="el-GR" sz="1400" dirty="0"/>
              <a:t> </a:t>
            </a:r>
            <a:r>
              <a:rPr lang="el-GR" sz="1400" dirty="0" err="1"/>
              <a:t>Ὀνήσιλός</a:t>
            </a:r>
            <a:r>
              <a:rPr lang="el-GR" sz="1400" dirty="0"/>
              <a:t> τε ὁ </a:t>
            </a:r>
            <a:r>
              <a:rPr lang="el-GR" sz="1400" dirty="0" err="1"/>
              <a:t>Χέρσιος</a:t>
            </a:r>
            <a:r>
              <a:rPr lang="el-GR" sz="1400" dirty="0"/>
              <a:t>, </a:t>
            </a:r>
            <a:r>
              <a:rPr lang="el-GR" sz="1400" dirty="0" err="1"/>
              <a:t>ὅς</a:t>
            </a:r>
            <a:r>
              <a:rPr lang="el-GR" sz="1400" dirty="0"/>
              <a:t> περ </a:t>
            </a:r>
            <a:r>
              <a:rPr lang="el-GR" sz="1400" dirty="0" err="1"/>
              <a:t>τὴν</a:t>
            </a:r>
            <a:r>
              <a:rPr lang="el-GR" sz="1400" dirty="0"/>
              <a:t> Κυπρίων </a:t>
            </a:r>
            <a:r>
              <a:rPr lang="el-GR" sz="1400" dirty="0" err="1"/>
              <a:t>ἀπόστασιν</a:t>
            </a:r>
            <a:r>
              <a:rPr lang="el-GR" sz="1400" dirty="0"/>
              <a:t> </a:t>
            </a:r>
            <a:r>
              <a:rPr lang="el-GR" sz="1400" dirty="0" err="1"/>
              <a:t>ἔπρηξε</a:t>
            </a:r>
            <a:r>
              <a:rPr lang="el-GR" sz="1400" dirty="0"/>
              <a:t>, </a:t>
            </a:r>
            <a:r>
              <a:rPr lang="el-GR" sz="1400" dirty="0" err="1"/>
              <a:t>καὶ</a:t>
            </a:r>
            <a:r>
              <a:rPr lang="el-GR" sz="1400" dirty="0"/>
              <a:t> ὁ </a:t>
            </a:r>
            <a:r>
              <a:rPr lang="el-GR" sz="1400" dirty="0" err="1"/>
              <a:t>Σολίων</a:t>
            </a:r>
            <a:r>
              <a:rPr lang="el-GR" sz="1400" dirty="0"/>
              <a:t> </a:t>
            </a:r>
            <a:r>
              <a:rPr lang="el-GR" sz="1400" dirty="0" err="1"/>
              <a:t>βασιλεὺς</a:t>
            </a:r>
            <a:r>
              <a:rPr lang="el-GR" sz="1400" dirty="0"/>
              <a:t> </a:t>
            </a:r>
            <a:r>
              <a:rPr lang="el-GR" sz="1400" dirty="0" err="1"/>
              <a:t>Ἀριστόκυπρος</a:t>
            </a:r>
            <a:r>
              <a:rPr lang="el-GR" sz="1400" dirty="0"/>
              <a:t> ὁ </a:t>
            </a:r>
            <a:r>
              <a:rPr lang="el-GR" sz="1400" dirty="0" err="1"/>
              <a:t>Φιλοκύπρου</a:t>
            </a:r>
            <a:r>
              <a:rPr lang="el-GR" sz="1400" dirty="0"/>
              <a:t>, </a:t>
            </a:r>
            <a:r>
              <a:rPr lang="el-GR" sz="1400" dirty="0" err="1"/>
              <a:t>Φιλοκύπρου</a:t>
            </a:r>
            <a:r>
              <a:rPr lang="el-GR" sz="1400" dirty="0"/>
              <a:t> </a:t>
            </a:r>
            <a:r>
              <a:rPr lang="el-GR" sz="1400" dirty="0" err="1"/>
              <a:t>δὲ</a:t>
            </a:r>
            <a:r>
              <a:rPr lang="el-GR" sz="1400" dirty="0"/>
              <a:t> τούτου </a:t>
            </a:r>
            <a:r>
              <a:rPr lang="el-GR" sz="1400" dirty="0" err="1"/>
              <a:t>τὸν</a:t>
            </a:r>
            <a:r>
              <a:rPr lang="el-GR" sz="1400" dirty="0"/>
              <a:t> Σόλων ὁ </a:t>
            </a:r>
            <a:r>
              <a:rPr lang="el-GR" sz="1400" dirty="0" err="1"/>
              <a:t>Ἀθηναῖος</a:t>
            </a:r>
            <a:r>
              <a:rPr lang="el-GR" sz="1400" dirty="0"/>
              <a:t> </a:t>
            </a:r>
            <a:r>
              <a:rPr lang="el-GR" sz="1400" dirty="0" err="1"/>
              <a:t>ἀπικόμενος</a:t>
            </a:r>
            <a:r>
              <a:rPr lang="el-GR" sz="1400" dirty="0"/>
              <a:t> </a:t>
            </a:r>
            <a:r>
              <a:rPr lang="el-GR" sz="1400" dirty="0" err="1"/>
              <a:t>ἐς</a:t>
            </a:r>
            <a:r>
              <a:rPr lang="el-GR" sz="1400" dirty="0"/>
              <a:t> </a:t>
            </a:r>
            <a:r>
              <a:rPr lang="el-GR" sz="1400" dirty="0" err="1"/>
              <a:t>Κύπρον</a:t>
            </a:r>
            <a:r>
              <a:rPr lang="el-GR" sz="1400" dirty="0"/>
              <a:t> </a:t>
            </a:r>
            <a:r>
              <a:rPr lang="el-GR" sz="1400" dirty="0" err="1"/>
              <a:t>ἐν</a:t>
            </a:r>
            <a:r>
              <a:rPr lang="el-GR" sz="1400" dirty="0"/>
              <a:t> </a:t>
            </a:r>
            <a:r>
              <a:rPr lang="el-GR" sz="1400" dirty="0" err="1"/>
              <a:t>ἔπεσι</a:t>
            </a:r>
            <a:r>
              <a:rPr lang="el-GR" sz="1400" dirty="0"/>
              <a:t> </a:t>
            </a:r>
            <a:r>
              <a:rPr lang="el-GR" sz="1400" dirty="0" err="1"/>
              <a:t>αἴνεσε</a:t>
            </a:r>
            <a:r>
              <a:rPr lang="el-GR" sz="1400" dirty="0"/>
              <a:t> τυράννων μάλιστα. ( </a:t>
            </a:r>
            <a:r>
              <a:rPr lang="el-GR" sz="1400" i="1" dirty="0"/>
              <a:t>Έτσι λοιπόν έπεσε νεκρός ο </a:t>
            </a:r>
            <a:r>
              <a:rPr lang="el-GR" sz="1400" i="1" dirty="0" err="1"/>
              <a:t>Αρτύβιος</a:t>
            </a:r>
            <a:r>
              <a:rPr lang="el-GR" sz="1400" i="1" dirty="0"/>
              <a:t>, ο στρατηγός των Περσών, μαζί με τ᾽ άλογό του. [5.113.1] </a:t>
            </a:r>
            <a:r>
              <a:rPr lang="el-GR" sz="1400" b="1" i="1" dirty="0"/>
              <a:t>Είχαν μπει κι οι υπόλοιποι στη μάχη, όταν ο </a:t>
            </a:r>
            <a:r>
              <a:rPr lang="el-GR" sz="1400" b="1" i="1" dirty="0" err="1"/>
              <a:t>Στησήνωρ</a:t>
            </a:r>
            <a:r>
              <a:rPr lang="el-GR" sz="1400" b="1" i="1" dirty="0"/>
              <a:t>, ο τύραννος του </a:t>
            </a:r>
            <a:r>
              <a:rPr lang="el-GR" sz="1400" b="1" i="1" dirty="0" err="1"/>
              <a:t>Κουρίου</a:t>
            </a:r>
            <a:r>
              <a:rPr lang="el-GR" sz="1400" b="1" i="1" dirty="0"/>
              <a:t>, μαζί με το σώμα των πολεμιστών του</a:t>
            </a:r>
            <a:r>
              <a:rPr lang="el-GR" sz="1400" i="1" dirty="0"/>
              <a:t>, που δεν ήταν μικρό, περνά στους εχθρούς· κι οι </a:t>
            </a:r>
            <a:r>
              <a:rPr lang="el-GR" sz="1400" i="1" dirty="0" err="1"/>
              <a:t>Κουριείς</a:t>
            </a:r>
            <a:r>
              <a:rPr lang="el-GR" sz="1400" i="1" dirty="0"/>
              <a:t> αυτοί θεωρούνται άποικοι των Αργείων. Και με το που πήγαν οι </a:t>
            </a:r>
            <a:r>
              <a:rPr lang="el-GR" sz="1400" i="1" dirty="0" err="1"/>
              <a:t>Κουριείς</a:t>
            </a:r>
            <a:r>
              <a:rPr lang="el-GR" sz="1400" i="1" dirty="0"/>
              <a:t> με τον εχθρό, αμέσως και τα πολεμικά άρματα των </a:t>
            </a:r>
            <a:r>
              <a:rPr lang="el-GR" sz="1400" i="1" dirty="0" err="1"/>
              <a:t>Σαλαμινίων</a:t>
            </a:r>
            <a:r>
              <a:rPr lang="el-GR" sz="1400" i="1" dirty="0"/>
              <a:t> ακολούθησαν το παράδειγμα των </a:t>
            </a:r>
            <a:r>
              <a:rPr lang="el-GR" sz="1400" i="1" dirty="0" err="1"/>
              <a:t>Κουριέων</a:t>
            </a:r>
            <a:r>
              <a:rPr lang="el-GR" sz="1400" i="1" dirty="0"/>
              <a:t>. </a:t>
            </a:r>
            <a:r>
              <a:rPr lang="el-GR" sz="1400" i="1" dirty="0" err="1"/>
              <a:t>Ύστερ</a:t>
            </a:r>
            <a:r>
              <a:rPr lang="el-GR" sz="1400" i="1" dirty="0"/>
              <a:t>᾽ </a:t>
            </a:r>
            <a:r>
              <a:rPr lang="el-GR" sz="1400" i="1" dirty="0" err="1"/>
              <a:t>απ</a:t>
            </a:r>
            <a:r>
              <a:rPr lang="el-GR" sz="1400" i="1" dirty="0"/>
              <a:t>᾽ αυτό οι Πέρσες πήραν να βάζουν κάτω τους Κυπρίους. [5.113.2] Και καθώς ο στρατός τους τράπηκε σε φυγή, </a:t>
            </a:r>
            <a:r>
              <a:rPr lang="el-GR" sz="1400" b="1" i="1" dirty="0"/>
              <a:t>έπεσαν νεκροί και πολλοί άλλοι και προπάντων ο </a:t>
            </a:r>
            <a:r>
              <a:rPr lang="el-GR" sz="1400" b="1" i="1" dirty="0" err="1"/>
              <a:t>Ονήσιλος</a:t>
            </a:r>
            <a:r>
              <a:rPr lang="el-GR" sz="1400" i="1" dirty="0"/>
              <a:t>, ο γιος του </a:t>
            </a:r>
            <a:r>
              <a:rPr lang="el-GR" sz="1400" i="1" dirty="0" err="1"/>
              <a:t>Χέρση</a:t>
            </a:r>
            <a:r>
              <a:rPr lang="el-GR" sz="1400" i="1" dirty="0"/>
              <a:t>, αυτός που ξεσήκωσε την επανάσταση των Κυπρίων, κι ο βασιλιάς των Σόλων </a:t>
            </a:r>
            <a:r>
              <a:rPr lang="el-GR" sz="1400" i="1" dirty="0" err="1"/>
              <a:t>Αριστόκυπρος</a:t>
            </a:r>
            <a:r>
              <a:rPr lang="el-GR" sz="1400" i="1" dirty="0"/>
              <a:t>, γιος του </a:t>
            </a:r>
            <a:r>
              <a:rPr lang="el-GR" sz="1400" i="1" dirty="0" err="1"/>
              <a:t>Φιλοκύπρου</a:t>
            </a:r>
            <a:r>
              <a:rPr lang="el-GR" sz="1400" i="1" dirty="0"/>
              <a:t>, του </a:t>
            </a:r>
            <a:r>
              <a:rPr lang="el-GR" sz="1400" i="1" dirty="0" err="1"/>
              <a:t>Φιλοκύπρου</a:t>
            </a:r>
            <a:r>
              <a:rPr lang="el-GR" sz="1400" i="1" dirty="0"/>
              <a:t> εκείνου που ο Σόλων ο Αθηναίος, όταν πήγε στην Κύπρο, τον εγκωμίασε στα ποιήματά του περισσότερο από κάθε άλλον τύραννο</a:t>
            </a:r>
            <a:r>
              <a:rPr lang="el-GR" sz="1400" dirty="0"/>
              <a:t>.)</a:t>
            </a:r>
          </a:p>
        </p:txBody>
      </p:sp>
    </p:spTree>
    <p:extLst>
      <p:ext uri="{BB962C8B-B14F-4D97-AF65-F5344CB8AC3E}">
        <p14:creationId xmlns:p14="http://schemas.microsoft.com/office/powerpoint/2010/main" val="3908979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A1C4787-9DE0-2167-0B38-082D4CCBD1A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44613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0218BE-4A4E-F7B0-D83C-F61FDF645AEC}"/>
              </a:ext>
            </a:extLst>
          </p:cNvPr>
          <p:cNvSpPr>
            <a:spLocks noGrp="1"/>
          </p:cNvSpPr>
          <p:nvPr>
            <p:ph type="title"/>
          </p:nvPr>
        </p:nvSpPr>
        <p:spPr>
          <a:xfrm>
            <a:off x="2895600" y="762000"/>
            <a:ext cx="8610600" cy="1188098"/>
          </a:xfrm>
        </p:spPr>
        <p:txBody>
          <a:bodyPr>
            <a:normAutofit/>
          </a:bodyPr>
          <a:lstStyle/>
          <a:p>
            <a:r>
              <a:rPr lang="el-GR" sz="1800" dirty="0" err="1"/>
              <a:t>Φιλοπερσική</a:t>
            </a:r>
            <a:r>
              <a:rPr lang="el-GR" sz="1800" dirty="0"/>
              <a:t> παράταξη → </a:t>
            </a:r>
            <a:r>
              <a:rPr lang="el-GR" sz="1800" dirty="0" err="1"/>
              <a:t>Γόργος</a:t>
            </a:r>
            <a:r>
              <a:rPr lang="el-GR" sz="1800" dirty="0"/>
              <a:t> ( βασιλιάς Σαλαμίνας )</a:t>
            </a:r>
            <a:br>
              <a:rPr lang="el-GR" sz="1800" dirty="0"/>
            </a:br>
            <a:r>
              <a:rPr lang="el-GR" sz="1800" dirty="0" err="1"/>
              <a:t>Φιλοϊωνική</a:t>
            </a:r>
            <a:r>
              <a:rPr lang="el-GR" sz="1800" dirty="0"/>
              <a:t> παράταξη → </a:t>
            </a:r>
            <a:r>
              <a:rPr lang="el-GR" sz="1800" dirty="0" err="1"/>
              <a:t>Ονήσιλος</a:t>
            </a:r>
            <a:r>
              <a:rPr lang="el-GR" sz="1800" dirty="0"/>
              <a:t> ( αδερφός του </a:t>
            </a:r>
            <a:r>
              <a:rPr lang="el-GR" sz="1800" dirty="0" err="1"/>
              <a:t>Γόργου</a:t>
            </a:r>
            <a:r>
              <a:rPr lang="el-GR" sz="1800" dirty="0"/>
              <a:t> </a:t>
            </a:r>
            <a:r>
              <a:rPr lang="el-GR" dirty="0"/>
              <a:t>)</a:t>
            </a:r>
          </a:p>
        </p:txBody>
      </p:sp>
      <p:sp>
        <p:nvSpPr>
          <p:cNvPr id="3" name="Θέση κειμένου 2">
            <a:extLst>
              <a:ext uri="{FF2B5EF4-FFF2-40B4-BE49-F238E27FC236}">
                <a16:creationId xmlns:a16="http://schemas.microsoft.com/office/drawing/2014/main" id="{357D581A-ECFC-841E-EB75-86C31BEBA2EF}"/>
              </a:ext>
            </a:extLst>
          </p:cNvPr>
          <p:cNvSpPr>
            <a:spLocks noGrp="1"/>
          </p:cNvSpPr>
          <p:nvPr>
            <p:ph type="body" idx="1"/>
          </p:nvPr>
        </p:nvSpPr>
        <p:spPr>
          <a:xfrm>
            <a:off x="914409" y="2183802"/>
            <a:ext cx="5079991" cy="435573"/>
          </a:xfrm>
        </p:spPr>
        <p:txBody>
          <a:bodyPr>
            <a:normAutofit/>
          </a:bodyPr>
          <a:lstStyle/>
          <a:p>
            <a:r>
              <a:rPr lang="el-GR" sz="2400" b="1" dirty="0"/>
              <a:t>Αιτίες κυπριακής επανάστασης</a:t>
            </a:r>
          </a:p>
        </p:txBody>
      </p:sp>
      <p:sp>
        <p:nvSpPr>
          <p:cNvPr id="4" name="Θέση περιεχομένου 3">
            <a:extLst>
              <a:ext uri="{FF2B5EF4-FFF2-40B4-BE49-F238E27FC236}">
                <a16:creationId xmlns:a16="http://schemas.microsoft.com/office/drawing/2014/main" id="{62734649-74FF-9BB0-0DDE-0D9989B74A47}"/>
              </a:ext>
            </a:extLst>
          </p:cNvPr>
          <p:cNvSpPr>
            <a:spLocks noGrp="1"/>
          </p:cNvSpPr>
          <p:nvPr>
            <p:ph sz="half" idx="2"/>
          </p:nvPr>
        </p:nvSpPr>
        <p:spPr/>
        <p:txBody>
          <a:bodyPr>
            <a:normAutofit fontScale="85000" lnSpcReduction="20000"/>
          </a:bodyPr>
          <a:lstStyle/>
          <a:p>
            <a:pPr algn="just">
              <a:buFont typeface="Wingdings" panose="05000000000000000000" pitchFamily="2" charset="2"/>
              <a:buChar char="v"/>
            </a:pPr>
            <a:r>
              <a:rPr lang="el-GR" dirty="0"/>
              <a:t>δυσβάσταχτη φορολογία και καταπίεση </a:t>
            </a:r>
          </a:p>
          <a:p>
            <a:pPr marL="0" indent="0" algn="just">
              <a:buNone/>
            </a:pPr>
            <a:endParaRPr lang="el-GR" dirty="0"/>
          </a:p>
          <a:p>
            <a:pPr algn="just">
              <a:buFont typeface="Wingdings" panose="05000000000000000000" pitchFamily="2" charset="2"/>
              <a:buChar char="v"/>
            </a:pPr>
            <a:r>
              <a:rPr lang="el-GR" dirty="0"/>
              <a:t>φόβος βασιλέων Κύπρου για τερματισμό της πολιτικής ανεξαρτησίας τους.</a:t>
            </a:r>
          </a:p>
          <a:p>
            <a:pPr marL="0" indent="0" algn="just">
              <a:buNone/>
            </a:pPr>
            <a:endParaRPr lang="el-GR" dirty="0"/>
          </a:p>
          <a:p>
            <a:pPr algn="just">
              <a:buFont typeface="Wingdings" panose="05000000000000000000" pitchFamily="2" charset="2"/>
              <a:buChar char="v"/>
            </a:pPr>
            <a:r>
              <a:rPr lang="el-GR" dirty="0"/>
              <a:t>β ελληνικός αποικισμός → τόνωση του εθνικού φρονήματος των Κυπρίων και ανάπτυξη ελληνικής συνείδησης, κυρίως μέσω των αναπτυγμένων εμπορικών σχέσεων.</a:t>
            </a:r>
          </a:p>
          <a:p>
            <a:pPr marL="0" indent="0">
              <a:buNone/>
            </a:pPr>
            <a:endParaRPr lang="el-GR" dirty="0"/>
          </a:p>
          <a:p>
            <a:pPr marL="0" indent="0">
              <a:buNone/>
            </a:pPr>
            <a:endParaRPr lang="el-GR" dirty="0"/>
          </a:p>
          <a:p>
            <a:pPr marL="0" indent="0">
              <a:buNone/>
            </a:pPr>
            <a:endParaRPr lang="el-GR" dirty="0"/>
          </a:p>
        </p:txBody>
      </p:sp>
      <p:sp>
        <p:nvSpPr>
          <p:cNvPr id="5" name="Θέση κειμένου 4">
            <a:extLst>
              <a:ext uri="{FF2B5EF4-FFF2-40B4-BE49-F238E27FC236}">
                <a16:creationId xmlns:a16="http://schemas.microsoft.com/office/drawing/2014/main" id="{F9C1E195-6738-5E66-0814-EAFB198AFF51}"/>
              </a:ext>
            </a:extLst>
          </p:cNvPr>
          <p:cNvSpPr>
            <a:spLocks noGrp="1"/>
          </p:cNvSpPr>
          <p:nvPr>
            <p:ph type="body" sz="quarter" idx="3"/>
          </p:nvPr>
        </p:nvSpPr>
        <p:spPr>
          <a:xfrm>
            <a:off x="6400800" y="2183802"/>
            <a:ext cx="5105400" cy="759423"/>
          </a:xfrm>
        </p:spPr>
        <p:txBody>
          <a:bodyPr>
            <a:noAutofit/>
          </a:bodyPr>
          <a:lstStyle/>
          <a:p>
            <a:r>
              <a:rPr lang="el-GR" sz="2400" b="1" dirty="0"/>
              <a:t>Συνέπειες κατάπνιξης κυπριακής επανάστασης</a:t>
            </a:r>
          </a:p>
        </p:txBody>
      </p:sp>
      <p:sp>
        <p:nvSpPr>
          <p:cNvPr id="6" name="Θέση περιεχομένου 5">
            <a:extLst>
              <a:ext uri="{FF2B5EF4-FFF2-40B4-BE49-F238E27FC236}">
                <a16:creationId xmlns:a16="http://schemas.microsoft.com/office/drawing/2014/main" id="{5ECC34CF-C6D5-BD73-338E-18387C15B582}"/>
              </a:ext>
            </a:extLst>
          </p:cNvPr>
          <p:cNvSpPr>
            <a:spLocks noGrp="1"/>
          </p:cNvSpPr>
          <p:nvPr>
            <p:ph sz="quarter" idx="4"/>
          </p:nvPr>
        </p:nvSpPr>
        <p:spPr/>
        <p:txBody>
          <a:bodyPr>
            <a:normAutofit fontScale="85000" lnSpcReduction="20000"/>
          </a:bodyPr>
          <a:lstStyle/>
          <a:p>
            <a:pPr algn="just">
              <a:buFont typeface="Wingdings" panose="05000000000000000000" pitchFamily="2" charset="2"/>
              <a:buChar char="v"/>
            </a:pPr>
            <a:r>
              <a:rPr lang="el-GR" dirty="0"/>
              <a:t>τοποθέτηση </a:t>
            </a:r>
            <a:r>
              <a:rPr lang="el-GR" dirty="0" err="1"/>
              <a:t>φιλόπερσων</a:t>
            </a:r>
            <a:r>
              <a:rPr lang="el-GR" dirty="0"/>
              <a:t> βασιλιάδων στον θρόνο</a:t>
            </a:r>
          </a:p>
          <a:p>
            <a:pPr marL="0" indent="0" algn="just">
              <a:buNone/>
            </a:pPr>
            <a:endParaRPr lang="el-GR" dirty="0"/>
          </a:p>
          <a:p>
            <a:pPr algn="just">
              <a:buFont typeface="Wingdings" panose="05000000000000000000" pitchFamily="2" charset="2"/>
              <a:buChar char="v"/>
            </a:pPr>
            <a:r>
              <a:rPr lang="el-GR" dirty="0"/>
              <a:t>παροχή στρατιωτικής αρωγής στην περσική αυτοκρατορία</a:t>
            </a:r>
          </a:p>
          <a:p>
            <a:pPr marL="0" indent="0" algn="just">
              <a:buNone/>
            </a:pPr>
            <a:endParaRPr lang="el-GR" dirty="0"/>
          </a:p>
          <a:p>
            <a:pPr algn="just">
              <a:buFont typeface="Wingdings" panose="05000000000000000000" pitchFamily="2" charset="2"/>
              <a:buChar char="v"/>
            </a:pPr>
            <a:r>
              <a:rPr lang="el-GR" dirty="0"/>
              <a:t>εκχώρηση αξιωμάτων σε Φοίνικες → η ενίσχυση των Φοινίκων εκμηδενίζει την πιθανότητα συνεργασίας τους με τους Κυπρίους και το ξέσπασμα νέας επανάστασης</a:t>
            </a:r>
          </a:p>
        </p:txBody>
      </p:sp>
    </p:spTree>
    <p:extLst>
      <p:ext uri="{BB962C8B-B14F-4D97-AF65-F5344CB8AC3E}">
        <p14:creationId xmlns:p14="http://schemas.microsoft.com/office/powerpoint/2010/main" val="3601150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F59E58-C8E0-CE1A-6013-0A955167E1C4}"/>
              </a:ext>
            </a:extLst>
          </p:cNvPr>
          <p:cNvSpPr txBox="1"/>
          <p:nvPr/>
        </p:nvSpPr>
        <p:spPr>
          <a:xfrm>
            <a:off x="0" y="1137478"/>
            <a:ext cx="12192000" cy="6186309"/>
          </a:xfrm>
          <a:prstGeom prst="rect">
            <a:avLst/>
          </a:prstGeom>
          <a:noFill/>
        </p:spPr>
        <p:txBody>
          <a:bodyPr wrap="square">
            <a:spAutoFit/>
          </a:bodyPr>
          <a:lstStyle/>
          <a:p>
            <a:pPr algn="just"/>
            <a:endParaRPr lang="el-GR" sz="1400" dirty="0"/>
          </a:p>
          <a:p>
            <a:pPr algn="just"/>
            <a:r>
              <a:rPr lang="el-GR" sz="1400" i="1" dirty="0"/>
              <a:t>Ανασύνταξη και περσική αντεπίθεση ( 497 </a:t>
            </a:r>
            <a:r>
              <a:rPr lang="el-GR" sz="1400" i="1" dirty="0" err="1"/>
              <a:t>π.Χ</a:t>
            </a:r>
            <a:r>
              <a:rPr lang="el-GR" sz="1400" i="1" dirty="0"/>
              <a:t> ). Ο περσικός στρατός υπό τη διοίκηση των γαμπρών του Δαρείου: </a:t>
            </a:r>
            <a:r>
              <a:rPr lang="el-GR" sz="1400" i="1" dirty="0" err="1"/>
              <a:t>Οτάνη</a:t>
            </a:r>
            <a:r>
              <a:rPr lang="el-GR" sz="1400" i="1" dirty="0"/>
              <a:t>, </a:t>
            </a:r>
            <a:r>
              <a:rPr lang="el-GR" sz="1400" i="1" dirty="0" err="1"/>
              <a:t>Υμαίη</a:t>
            </a:r>
            <a:r>
              <a:rPr lang="el-GR" sz="1400" i="1" dirty="0"/>
              <a:t> και </a:t>
            </a:r>
            <a:r>
              <a:rPr lang="el-GR" sz="1400" i="1" dirty="0" err="1"/>
              <a:t>Δαυρίση</a:t>
            </a:r>
            <a:r>
              <a:rPr lang="el-GR" sz="1400" dirty="0"/>
              <a:t>. </a:t>
            </a:r>
          </a:p>
          <a:p>
            <a:pPr algn="just"/>
            <a:endParaRPr lang="el-GR" sz="1400" dirty="0"/>
          </a:p>
          <a:p>
            <a:pPr algn="just"/>
            <a:endParaRPr lang="el-GR" sz="1400" dirty="0"/>
          </a:p>
          <a:p>
            <a:pPr algn="just"/>
            <a:r>
              <a:rPr lang="el-GR" sz="1400" dirty="0" err="1"/>
              <a:t>Δαυρίσης</a:t>
            </a:r>
            <a:r>
              <a:rPr lang="el-GR" sz="1400" dirty="0"/>
              <a:t> → κατευθύνεται στον Ελλήσποντο</a:t>
            </a:r>
          </a:p>
          <a:p>
            <a:pPr algn="just"/>
            <a:endParaRPr lang="el-GR" sz="1400" dirty="0"/>
          </a:p>
          <a:p>
            <a:pPr algn="just"/>
            <a:endParaRPr lang="el-GR" sz="1400" dirty="0"/>
          </a:p>
          <a:p>
            <a:pPr algn="just"/>
            <a:r>
              <a:rPr lang="el-GR" sz="1400" dirty="0"/>
              <a:t>5.117.1] </a:t>
            </a:r>
            <a:r>
              <a:rPr lang="el-GR" sz="1400" dirty="0" err="1"/>
              <a:t>Δαυρίσης</a:t>
            </a:r>
            <a:r>
              <a:rPr lang="el-GR" sz="1400" dirty="0"/>
              <a:t> </a:t>
            </a:r>
            <a:r>
              <a:rPr lang="el-GR" sz="1400" dirty="0" err="1"/>
              <a:t>μὲν</a:t>
            </a:r>
            <a:r>
              <a:rPr lang="el-GR" sz="1400" dirty="0"/>
              <a:t> </a:t>
            </a:r>
            <a:r>
              <a:rPr lang="el-GR" sz="1400" dirty="0" err="1"/>
              <a:t>τραπόμενος</a:t>
            </a:r>
            <a:r>
              <a:rPr lang="el-GR" sz="1400" dirty="0"/>
              <a:t> </a:t>
            </a:r>
            <a:r>
              <a:rPr lang="el-GR" sz="1400" dirty="0" err="1"/>
              <a:t>πρὸς</a:t>
            </a:r>
            <a:r>
              <a:rPr lang="el-GR" sz="1400" dirty="0"/>
              <a:t> </a:t>
            </a:r>
            <a:r>
              <a:rPr lang="el-GR" sz="1400" dirty="0" err="1"/>
              <a:t>τὰς</a:t>
            </a:r>
            <a:r>
              <a:rPr lang="el-GR" sz="1400" dirty="0"/>
              <a:t> </a:t>
            </a:r>
            <a:r>
              <a:rPr lang="el-GR" sz="1400" dirty="0" err="1"/>
              <a:t>ἐν</a:t>
            </a:r>
            <a:r>
              <a:rPr lang="el-GR" sz="1400" dirty="0"/>
              <a:t> </a:t>
            </a:r>
            <a:r>
              <a:rPr lang="el-GR" sz="1400" dirty="0" err="1"/>
              <a:t>Ἑλλησπόντῳ</a:t>
            </a:r>
            <a:r>
              <a:rPr lang="el-GR" sz="1400" dirty="0"/>
              <a:t> πόλις </a:t>
            </a:r>
            <a:r>
              <a:rPr lang="el-GR" sz="1400" dirty="0" err="1"/>
              <a:t>εἷλε</a:t>
            </a:r>
            <a:r>
              <a:rPr lang="el-GR" sz="1400" dirty="0"/>
              <a:t> </a:t>
            </a:r>
            <a:r>
              <a:rPr lang="el-GR" sz="1400" dirty="0" err="1"/>
              <a:t>μὲν</a:t>
            </a:r>
            <a:r>
              <a:rPr lang="el-GR" sz="1400" dirty="0"/>
              <a:t> </a:t>
            </a:r>
            <a:r>
              <a:rPr lang="el-GR" sz="1400" dirty="0" err="1"/>
              <a:t>Δάρδανον</a:t>
            </a:r>
            <a:r>
              <a:rPr lang="el-GR" sz="1400" dirty="0"/>
              <a:t>, </a:t>
            </a:r>
            <a:r>
              <a:rPr lang="el-GR" sz="1400" dirty="0" err="1"/>
              <a:t>εἷλε</a:t>
            </a:r>
            <a:r>
              <a:rPr lang="el-GR" sz="1400" dirty="0"/>
              <a:t> </a:t>
            </a:r>
            <a:r>
              <a:rPr lang="el-GR" sz="1400" dirty="0" err="1"/>
              <a:t>δὲ</a:t>
            </a:r>
            <a:r>
              <a:rPr lang="el-GR" sz="1400" dirty="0"/>
              <a:t> </a:t>
            </a:r>
            <a:r>
              <a:rPr lang="el-GR" sz="1400" dirty="0" err="1"/>
              <a:t>Ἄβυδόν</a:t>
            </a:r>
            <a:r>
              <a:rPr lang="el-GR" sz="1400" dirty="0"/>
              <a:t> τε </a:t>
            </a:r>
            <a:r>
              <a:rPr lang="el-GR" sz="1400" dirty="0" err="1"/>
              <a:t>καὶ</a:t>
            </a:r>
            <a:r>
              <a:rPr lang="el-GR" sz="1400" dirty="0"/>
              <a:t> </a:t>
            </a:r>
            <a:r>
              <a:rPr lang="el-GR" sz="1400" dirty="0" err="1"/>
              <a:t>Περκώτην</a:t>
            </a:r>
            <a:r>
              <a:rPr lang="el-GR" sz="1400" dirty="0"/>
              <a:t> </a:t>
            </a:r>
            <a:r>
              <a:rPr lang="el-GR" sz="1400" dirty="0" err="1"/>
              <a:t>καὶ</a:t>
            </a:r>
            <a:r>
              <a:rPr lang="el-GR" sz="1400" dirty="0"/>
              <a:t> </a:t>
            </a:r>
            <a:r>
              <a:rPr lang="el-GR" sz="1400" dirty="0" err="1"/>
              <a:t>Λάμψακον</a:t>
            </a:r>
            <a:r>
              <a:rPr lang="el-GR" sz="1400" dirty="0"/>
              <a:t> </a:t>
            </a:r>
            <a:r>
              <a:rPr lang="el-GR" sz="1400" dirty="0" err="1"/>
              <a:t>καὶ</a:t>
            </a:r>
            <a:r>
              <a:rPr lang="el-GR" sz="1400" dirty="0"/>
              <a:t> </a:t>
            </a:r>
            <a:r>
              <a:rPr lang="el-GR" sz="1400" dirty="0" err="1"/>
              <a:t>Παισόν</a:t>
            </a:r>
            <a:r>
              <a:rPr lang="el-GR" sz="1400" dirty="0"/>
              <a:t>· ταύτας μίαν </a:t>
            </a:r>
            <a:r>
              <a:rPr lang="el-GR" sz="1400" dirty="0" err="1"/>
              <a:t>ἐπ</a:t>
            </a:r>
            <a:r>
              <a:rPr lang="el-GR" sz="1400" dirty="0"/>
              <a:t>᾽ </a:t>
            </a:r>
            <a:r>
              <a:rPr lang="el-GR" sz="1400" dirty="0" err="1"/>
              <a:t>ἡμέρῃ</a:t>
            </a:r>
            <a:r>
              <a:rPr lang="el-GR" sz="1400" dirty="0"/>
              <a:t> </a:t>
            </a:r>
            <a:r>
              <a:rPr lang="el-GR" sz="1400" dirty="0" err="1"/>
              <a:t>ἑκάστῃ</a:t>
            </a:r>
            <a:r>
              <a:rPr lang="el-GR" sz="1400" dirty="0"/>
              <a:t> </a:t>
            </a:r>
            <a:r>
              <a:rPr lang="el-GR" sz="1400" dirty="0" err="1"/>
              <a:t>αἵρεε</a:t>
            </a:r>
            <a:r>
              <a:rPr lang="el-GR" sz="1400" dirty="0"/>
              <a:t>, </a:t>
            </a:r>
            <a:r>
              <a:rPr lang="el-GR" sz="1400" dirty="0" err="1"/>
              <a:t>ἀπὸ</a:t>
            </a:r>
            <a:r>
              <a:rPr lang="el-GR" sz="1400" dirty="0"/>
              <a:t> </a:t>
            </a:r>
            <a:r>
              <a:rPr lang="el-GR" sz="1400" dirty="0" err="1"/>
              <a:t>δὲ</a:t>
            </a:r>
            <a:r>
              <a:rPr lang="el-GR" sz="1400" dirty="0"/>
              <a:t> </a:t>
            </a:r>
            <a:r>
              <a:rPr lang="el-GR" sz="1400" dirty="0" err="1"/>
              <a:t>Παισοῦ</a:t>
            </a:r>
            <a:r>
              <a:rPr lang="el-GR" sz="1400" dirty="0"/>
              <a:t> </a:t>
            </a:r>
            <a:r>
              <a:rPr lang="el-GR" sz="1400" dirty="0" err="1"/>
              <a:t>ἐλαύνοντί</a:t>
            </a:r>
            <a:r>
              <a:rPr lang="el-GR" sz="1400" dirty="0"/>
              <a:t> </a:t>
            </a:r>
            <a:r>
              <a:rPr lang="el-GR" sz="1400" dirty="0" err="1"/>
              <a:t>οἱ</a:t>
            </a:r>
            <a:r>
              <a:rPr lang="el-GR" sz="1400" dirty="0"/>
              <a:t> </a:t>
            </a:r>
            <a:r>
              <a:rPr lang="el-GR" sz="1400" dirty="0" err="1"/>
              <a:t>ἐπὶ</a:t>
            </a:r>
            <a:r>
              <a:rPr lang="el-GR" sz="1400" dirty="0"/>
              <a:t> </a:t>
            </a:r>
            <a:r>
              <a:rPr lang="el-GR" sz="1400" dirty="0" err="1"/>
              <a:t>Πάριον</a:t>
            </a:r>
            <a:r>
              <a:rPr lang="el-GR" sz="1400" dirty="0"/>
              <a:t> πόλιν </a:t>
            </a:r>
            <a:r>
              <a:rPr lang="el-GR" sz="1400" dirty="0" err="1"/>
              <a:t>ἦλθε</a:t>
            </a:r>
            <a:r>
              <a:rPr lang="el-GR" sz="1400" dirty="0"/>
              <a:t> </a:t>
            </a:r>
            <a:r>
              <a:rPr lang="el-GR" sz="1400" dirty="0" err="1"/>
              <a:t>ἀγγελίη</a:t>
            </a:r>
            <a:r>
              <a:rPr lang="el-GR" sz="1400" dirty="0"/>
              <a:t> </a:t>
            </a:r>
            <a:r>
              <a:rPr lang="el-GR" sz="1400" dirty="0" err="1"/>
              <a:t>τοὺς</a:t>
            </a:r>
            <a:r>
              <a:rPr lang="el-GR" sz="1400" dirty="0"/>
              <a:t> </a:t>
            </a:r>
            <a:r>
              <a:rPr lang="el-GR" sz="1400" dirty="0" err="1"/>
              <a:t>Κᾶρας</a:t>
            </a:r>
            <a:r>
              <a:rPr lang="el-GR" sz="1400" dirty="0"/>
              <a:t> </a:t>
            </a:r>
            <a:r>
              <a:rPr lang="el-GR" sz="1400" dirty="0" err="1"/>
              <a:t>τὠυτὸ</a:t>
            </a:r>
            <a:r>
              <a:rPr lang="el-GR" sz="1400" dirty="0"/>
              <a:t> </a:t>
            </a:r>
            <a:r>
              <a:rPr lang="el-GR" sz="1400" dirty="0" err="1"/>
              <a:t>Ἴωσι</a:t>
            </a:r>
            <a:r>
              <a:rPr lang="el-GR" sz="1400" dirty="0"/>
              <a:t> </a:t>
            </a:r>
            <a:r>
              <a:rPr lang="el-GR" sz="1400" dirty="0" err="1"/>
              <a:t>φρονήσαντας</a:t>
            </a:r>
            <a:r>
              <a:rPr lang="el-GR" sz="1400" dirty="0"/>
              <a:t> </a:t>
            </a:r>
            <a:r>
              <a:rPr lang="el-GR" sz="1400" dirty="0" err="1"/>
              <a:t>ἀπεστάναι</a:t>
            </a:r>
            <a:r>
              <a:rPr lang="el-GR" sz="1400" dirty="0"/>
              <a:t> </a:t>
            </a:r>
            <a:r>
              <a:rPr lang="el-GR" sz="1400" dirty="0" err="1"/>
              <a:t>ἀπὸ</a:t>
            </a:r>
            <a:r>
              <a:rPr lang="el-GR" sz="1400" dirty="0"/>
              <a:t> </a:t>
            </a:r>
            <a:r>
              <a:rPr lang="el-GR" sz="1400" dirty="0" err="1"/>
              <a:t>Περσέων</a:t>
            </a:r>
            <a:r>
              <a:rPr lang="el-GR" sz="1400" dirty="0"/>
              <a:t>. </a:t>
            </a:r>
            <a:r>
              <a:rPr lang="el-GR" sz="1400" dirty="0" err="1"/>
              <a:t>ἀποστρέψας</a:t>
            </a:r>
            <a:r>
              <a:rPr lang="el-GR" sz="1400" dirty="0"/>
              <a:t> </a:t>
            </a:r>
            <a:r>
              <a:rPr lang="el-GR" sz="1400" dirty="0" err="1"/>
              <a:t>ὦν</a:t>
            </a:r>
            <a:r>
              <a:rPr lang="el-GR" sz="1400" dirty="0"/>
              <a:t> </a:t>
            </a:r>
            <a:r>
              <a:rPr lang="el-GR" sz="1400" dirty="0" err="1"/>
              <a:t>ἐκ</a:t>
            </a:r>
            <a:r>
              <a:rPr lang="el-GR" sz="1400" dirty="0"/>
              <a:t> </a:t>
            </a:r>
            <a:r>
              <a:rPr lang="el-GR" sz="1400" dirty="0" err="1"/>
              <a:t>τοῦ</a:t>
            </a:r>
            <a:r>
              <a:rPr lang="el-GR" sz="1400" dirty="0"/>
              <a:t> </a:t>
            </a:r>
            <a:r>
              <a:rPr lang="el-GR" sz="1400" dirty="0" err="1"/>
              <a:t>Ἑλλησπόντου</a:t>
            </a:r>
            <a:r>
              <a:rPr lang="el-GR" sz="1400" dirty="0"/>
              <a:t> </a:t>
            </a:r>
            <a:r>
              <a:rPr lang="el-GR" sz="1400" dirty="0" err="1"/>
              <a:t>ἤλαυνε</a:t>
            </a:r>
            <a:r>
              <a:rPr lang="el-GR" sz="1400" dirty="0"/>
              <a:t> </a:t>
            </a:r>
            <a:r>
              <a:rPr lang="el-GR" sz="1400" dirty="0" err="1"/>
              <a:t>τὸν</a:t>
            </a:r>
            <a:r>
              <a:rPr lang="el-GR" sz="1400" dirty="0"/>
              <a:t> </a:t>
            </a:r>
            <a:r>
              <a:rPr lang="el-GR" sz="1400" dirty="0" err="1"/>
              <a:t>στρατὸν</a:t>
            </a:r>
            <a:r>
              <a:rPr lang="el-GR" sz="1400" dirty="0"/>
              <a:t> </a:t>
            </a:r>
            <a:r>
              <a:rPr lang="el-GR" sz="1400" dirty="0" err="1"/>
              <a:t>ἐπὶ</a:t>
            </a:r>
            <a:r>
              <a:rPr lang="el-GR" sz="1400" dirty="0"/>
              <a:t> </a:t>
            </a:r>
            <a:r>
              <a:rPr lang="el-GR" sz="1400" dirty="0" err="1"/>
              <a:t>τὴν</a:t>
            </a:r>
            <a:r>
              <a:rPr lang="el-GR" sz="1400" dirty="0"/>
              <a:t> </a:t>
            </a:r>
            <a:r>
              <a:rPr lang="el-GR" sz="1400" dirty="0" err="1"/>
              <a:t>Καρίην</a:t>
            </a:r>
            <a:r>
              <a:rPr lang="el-GR" sz="1400" dirty="0"/>
              <a:t> ( </a:t>
            </a:r>
            <a:r>
              <a:rPr lang="el-GR" sz="1400" i="1" dirty="0"/>
              <a:t>Ο </a:t>
            </a:r>
            <a:r>
              <a:rPr lang="el-GR" sz="1400" i="1" dirty="0" err="1"/>
              <a:t>Δαυρίσης</a:t>
            </a:r>
            <a:r>
              <a:rPr lang="el-GR" sz="1400" i="1" dirty="0"/>
              <a:t> λοιπόν στράφηκε προς τις πόλεις του Ελλησπόντου και κυρίεψε τη Δάρδανο, κυρίεψε και την Άβυδο και την </a:t>
            </a:r>
            <a:r>
              <a:rPr lang="el-GR" sz="1400" i="1" dirty="0" err="1"/>
              <a:t>Περκώτη</a:t>
            </a:r>
            <a:r>
              <a:rPr lang="el-GR" sz="1400" i="1" dirty="0"/>
              <a:t> και τη Λάμψακο και την Παισό· κάθε μέρα κυρίευε κι από μια τους, αλλά, όταν από την Παισό κατευθυνόταν προς την πόλη Πάριο, του ήρθε είδηση πως οι Κάρες έγιναν ένα με τους </a:t>
            </a:r>
            <a:r>
              <a:rPr lang="el-GR" sz="1400" i="1" dirty="0" err="1"/>
              <a:t>Ίωνες</a:t>
            </a:r>
            <a:r>
              <a:rPr lang="el-GR" sz="1400" i="1" dirty="0"/>
              <a:t> κι επαναστάτησαν εναντίον των Περσών. Γύρισε λοιπόν από τον Ελλήσποντο και κατευθύνθηκε με το στρατό του εναντίον της </a:t>
            </a:r>
            <a:r>
              <a:rPr lang="el-GR" sz="1400" i="1" dirty="0" err="1"/>
              <a:t>Καρίας</a:t>
            </a:r>
            <a:r>
              <a:rPr lang="el-GR" sz="1400" dirty="0"/>
              <a:t>.)</a:t>
            </a:r>
          </a:p>
          <a:p>
            <a:pPr algn="just"/>
            <a:endParaRPr lang="el-GR" sz="1400" dirty="0"/>
          </a:p>
          <a:p>
            <a:pPr algn="just"/>
            <a:r>
              <a:rPr lang="el-GR" sz="1400" dirty="0" err="1"/>
              <a:t>Υμαίης</a:t>
            </a:r>
            <a:r>
              <a:rPr lang="el-GR" sz="1400" dirty="0"/>
              <a:t> → εκστρατεύει αρχικά στην Προποντίδα και εν συνεχεία στον Ελλήσποντο.</a:t>
            </a:r>
          </a:p>
          <a:p>
            <a:pPr algn="just"/>
            <a:endParaRPr lang="el-GR" sz="1400" dirty="0"/>
          </a:p>
          <a:p>
            <a:pPr algn="just"/>
            <a:endParaRPr lang="el-GR" sz="1400" dirty="0"/>
          </a:p>
          <a:p>
            <a:pPr algn="just"/>
            <a:r>
              <a:rPr lang="el-GR" sz="1400" dirty="0"/>
              <a:t>[5.122.1] </a:t>
            </a:r>
            <a:r>
              <a:rPr lang="el-GR" sz="1400" dirty="0" err="1"/>
              <a:t>Ὑμαίης</a:t>
            </a:r>
            <a:r>
              <a:rPr lang="el-GR" sz="1400" dirty="0"/>
              <a:t> </a:t>
            </a:r>
            <a:r>
              <a:rPr lang="el-GR" sz="1400" dirty="0" err="1"/>
              <a:t>δὲ</a:t>
            </a:r>
            <a:r>
              <a:rPr lang="el-GR" sz="1400" dirty="0"/>
              <a:t> </a:t>
            </a:r>
            <a:r>
              <a:rPr lang="el-GR" sz="1400" dirty="0" err="1"/>
              <a:t>καὶ</a:t>
            </a:r>
            <a:r>
              <a:rPr lang="el-GR" sz="1400" dirty="0"/>
              <a:t> </a:t>
            </a:r>
            <a:r>
              <a:rPr lang="el-GR" sz="1400" dirty="0" err="1"/>
              <a:t>αὐτὸς</a:t>
            </a:r>
            <a:r>
              <a:rPr lang="el-GR" sz="1400" dirty="0"/>
              <a:t> </a:t>
            </a:r>
            <a:r>
              <a:rPr lang="el-GR" sz="1400" dirty="0" err="1"/>
              <a:t>ἐὼν</a:t>
            </a:r>
            <a:r>
              <a:rPr lang="el-GR" sz="1400" dirty="0"/>
              <a:t> </a:t>
            </a:r>
            <a:r>
              <a:rPr lang="el-GR" sz="1400" dirty="0" err="1"/>
              <a:t>τῶν</a:t>
            </a:r>
            <a:r>
              <a:rPr lang="el-GR" sz="1400" dirty="0"/>
              <a:t> </a:t>
            </a:r>
            <a:r>
              <a:rPr lang="el-GR" sz="1400" dirty="0" err="1"/>
              <a:t>ἐπιδιωξάντων</a:t>
            </a:r>
            <a:r>
              <a:rPr lang="el-GR" sz="1400" dirty="0"/>
              <a:t> </a:t>
            </a:r>
            <a:r>
              <a:rPr lang="el-GR" sz="1400" dirty="0" err="1"/>
              <a:t>τοὺς</a:t>
            </a:r>
            <a:r>
              <a:rPr lang="el-GR" sz="1400" dirty="0"/>
              <a:t> </a:t>
            </a:r>
            <a:r>
              <a:rPr lang="el-GR" sz="1400" dirty="0" err="1"/>
              <a:t>ἐς</a:t>
            </a:r>
            <a:r>
              <a:rPr lang="el-GR" sz="1400" dirty="0"/>
              <a:t> </a:t>
            </a:r>
            <a:r>
              <a:rPr lang="el-GR" sz="1400" dirty="0" err="1"/>
              <a:t>Σάρδις</a:t>
            </a:r>
            <a:r>
              <a:rPr lang="el-GR" sz="1400" dirty="0"/>
              <a:t> </a:t>
            </a:r>
            <a:r>
              <a:rPr lang="el-GR" sz="1400" dirty="0" err="1"/>
              <a:t>στρατευσαμένους</a:t>
            </a:r>
            <a:r>
              <a:rPr lang="el-GR" sz="1400" dirty="0"/>
              <a:t> </a:t>
            </a:r>
            <a:r>
              <a:rPr lang="el-GR" sz="1400" dirty="0" err="1"/>
              <a:t>Ἰώνων</a:t>
            </a:r>
            <a:r>
              <a:rPr lang="el-GR" sz="1400" dirty="0"/>
              <a:t>, </a:t>
            </a:r>
            <a:r>
              <a:rPr lang="el-GR" sz="1400" dirty="0" err="1"/>
              <a:t>τραπόμενος</a:t>
            </a:r>
            <a:r>
              <a:rPr lang="el-GR" sz="1400" dirty="0"/>
              <a:t> </a:t>
            </a:r>
            <a:r>
              <a:rPr lang="el-GR" sz="1400" dirty="0" err="1"/>
              <a:t>ἐς</a:t>
            </a:r>
            <a:r>
              <a:rPr lang="el-GR" sz="1400" dirty="0"/>
              <a:t> </a:t>
            </a:r>
            <a:r>
              <a:rPr lang="el-GR" sz="1400" dirty="0" err="1"/>
              <a:t>τὴν</a:t>
            </a:r>
            <a:r>
              <a:rPr lang="el-GR" sz="1400" dirty="0"/>
              <a:t> Προποντίδα </a:t>
            </a:r>
            <a:r>
              <a:rPr lang="el-GR" sz="1400" dirty="0" err="1"/>
              <a:t>εἷλε</a:t>
            </a:r>
            <a:r>
              <a:rPr lang="el-GR" sz="1400" dirty="0"/>
              <a:t> </a:t>
            </a:r>
            <a:r>
              <a:rPr lang="el-GR" sz="1400" dirty="0" err="1"/>
              <a:t>Κίον</a:t>
            </a:r>
            <a:r>
              <a:rPr lang="el-GR" sz="1400" dirty="0"/>
              <a:t> </a:t>
            </a:r>
            <a:r>
              <a:rPr lang="el-GR" sz="1400" dirty="0" err="1"/>
              <a:t>τὴν</a:t>
            </a:r>
            <a:r>
              <a:rPr lang="el-GR" sz="1400" dirty="0"/>
              <a:t> </a:t>
            </a:r>
            <a:r>
              <a:rPr lang="el-GR" sz="1400" dirty="0" err="1"/>
              <a:t>Μυσίην</a:t>
            </a:r>
            <a:r>
              <a:rPr lang="el-GR" sz="1400" dirty="0"/>
              <a:t>. [5.122.2] ταύτην </a:t>
            </a:r>
            <a:r>
              <a:rPr lang="el-GR" sz="1400" dirty="0" err="1"/>
              <a:t>δὲ</a:t>
            </a:r>
            <a:r>
              <a:rPr lang="el-GR" sz="1400" dirty="0"/>
              <a:t> </a:t>
            </a:r>
            <a:r>
              <a:rPr lang="el-GR" sz="1400" dirty="0" err="1"/>
              <a:t>ἐξελών</a:t>
            </a:r>
            <a:r>
              <a:rPr lang="el-GR" sz="1400" dirty="0"/>
              <a:t>, </a:t>
            </a:r>
            <a:r>
              <a:rPr lang="el-GR" sz="1400" dirty="0" err="1"/>
              <a:t>ὡς</a:t>
            </a:r>
            <a:r>
              <a:rPr lang="el-GR" sz="1400" dirty="0"/>
              <a:t> </a:t>
            </a:r>
            <a:r>
              <a:rPr lang="el-GR" sz="1400" dirty="0" err="1"/>
              <a:t>ἐπύθετο</a:t>
            </a:r>
            <a:r>
              <a:rPr lang="el-GR" sz="1400" dirty="0"/>
              <a:t> </a:t>
            </a:r>
            <a:r>
              <a:rPr lang="el-GR" sz="1400" dirty="0" err="1"/>
              <a:t>τὸν</a:t>
            </a:r>
            <a:r>
              <a:rPr lang="el-GR" sz="1400" dirty="0"/>
              <a:t> </a:t>
            </a:r>
            <a:r>
              <a:rPr lang="el-GR" sz="1400" dirty="0" err="1"/>
              <a:t>Ἑλλήσποντον</a:t>
            </a:r>
            <a:r>
              <a:rPr lang="el-GR" sz="1400" dirty="0"/>
              <a:t> </a:t>
            </a:r>
            <a:r>
              <a:rPr lang="el-GR" sz="1400" dirty="0" err="1"/>
              <a:t>ἐκλελοιπέναι</a:t>
            </a:r>
            <a:r>
              <a:rPr lang="el-GR" sz="1400" dirty="0"/>
              <a:t> </a:t>
            </a:r>
            <a:r>
              <a:rPr lang="el-GR" sz="1400" dirty="0" err="1"/>
              <a:t>Δαυρίσην</a:t>
            </a:r>
            <a:r>
              <a:rPr lang="el-GR" sz="1400" dirty="0"/>
              <a:t> </a:t>
            </a:r>
            <a:r>
              <a:rPr lang="el-GR" sz="1400" dirty="0" err="1"/>
              <a:t>καὶ</a:t>
            </a:r>
            <a:r>
              <a:rPr lang="el-GR" sz="1400" dirty="0"/>
              <a:t> </a:t>
            </a:r>
            <a:r>
              <a:rPr lang="el-GR" sz="1400" dirty="0" err="1"/>
              <a:t>στρατεύεσθαι</a:t>
            </a:r>
            <a:r>
              <a:rPr lang="el-GR" sz="1400" dirty="0"/>
              <a:t> </a:t>
            </a:r>
            <a:r>
              <a:rPr lang="el-GR" sz="1400" dirty="0" err="1"/>
              <a:t>ἐπὶ</a:t>
            </a:r>
            <a:r>
              <a:rPr lang="el-GR" sz="1400" dirty="0"/>
              <a:t> </a:t>
            </a:r>
            <a:r>
              <a:rPr lang="el-GR" sz="1400" dirty="0" err="1"/>
              <a:t>Καρίης</a:t>
            </a:r>
            <a:r>
              <a:rPr lang="el-GR" sz="1400" dirty="0"/>
              <a:t>, </a:t>
            </a:r>
            <a:r>
              <a:rPr lang="el-GR" sz="1400" dirty="0" err="1"/>
              <a:t>καταλιπὼν</a:t>
            </a:r>
            <a:r>
              <a:rPr lang="el-GR" sz="1400" dirty="0"/>
              <a:t> </a:t>
            </a:r>
            <a:r>
              <a:rPr lang="el-GR" sz="1400" dirty="0" err="1"/>
              <a:t>τὴν</a:t>
            </a:r>
            <a:r>
              <a:rPr lang="el-GR" sz="1400" dirty="0"/>
              <a:t> Προποντίδα </a:t>
            </a:r>
            <a:r>
              <a:rPr lang="el-GR" sz="1400" dirty="0" err="1"/>
              <a:t>ἐπὶ</a:t>
            </a:r>
            <a:r>
              <a:rPr lang="el-GR" sz="1400" dirty="0"/>
              <a:t> </a:t>
            </a:r>
            <a:r>
              <a:rPr lang="el-GR" sz="1400" dirty="0" err="1"/>
              <a:t>τὸν</a:t>
            </a:r>
            <a:r>
              <a:rPr lang="el-GR" sz="1400" dirty="0"/>
              <a:t> </a:t>
            </a:r>
            <a:r>
              <a:rPr lang="el-GR" sz="1400" dirty="0" err="1"/>
              <a:t>Ἑλλήσποντον</a:t>
            </a:r>
            <a:r>
              <a:rPr lang="el-GR" sz="1400" dirty="0"/>
              <a:t> </a:t>
            </a:r>
            <a:r>
              <a:rPr lang="el-GR" sz="1400" dirty="0" err="1"/>
              <a:t>ἦγε</a:t>
            </a:r>
            <a:r>
              <a:rPr lang="el-GR" sz="1400" dirty="0"/>
              <a:t> </a:t>
            </a:r>
            <a:r>
              <a:rPr lang="el-GR" sz="1400" dirty="0" err="1"/>
              <a:t>τὸν</a:t>
            </a:r>
            <a:r>
              <a:rPr lang="el-GR" sz="1400" dirty="0"/>
              <a:t> </a:t>
            </a:r>
            <a:r>
              <a:rPr lang="el-GR" sz="1400" dirty="0" err="1"/>
              <a:t>στρατόν</a:t>
            </a:r>
            <a:r>
              <a:rPr lang="el-GR" sz="1400" dirty="0"/>
              <a:t>, </a:t>
            </a:r>
            <a:r>
              <a:rPr lang="el-GR" sz="1400" dirty="0" err="1"/>
              <a:t>καὶ</a:t>
            </a:r>
            <a:r>
              <a:rPr lang="el-GR" sz="1400" dirty="0"/>
              <a:t> </a:t>
            </a:r>
            <a:r>
              <a:rPr lang="el-GR" sz="1400" dirty="0" err="1"/>
              <a:t>εἷλε</a:t>
            </a:r>
            <a:r>
              <a:rPr lang="el-GR" sz="1400" dirty="0"/>
              <a:t> </a:t>
            </a:r>
            <a:r>
              <a:rPr lang="el-GR" sz="1400" dirty="0" err="1"/>
              <a:t>μὲν</a:t>
            </a:r>
            <a:r>
              <a:rPr lang="el-GR" sz="1400" dirty="0"/>
              <a:t> </a:t>
            </a:r>
            <a:r>
              <a:rPr lang="el-GR" sz="1400" dirty="0" err="1"/>
              <a:t>Αἰολέας</a:t>
            </a:r>
            <a:r>
              <a:rPr lang="el-GR" sz="1400" dirty="0"/>
              <a:t> πάντας </a:t>
            </a:r>
            <a:r>
              <a:rPr lang="el-GR" sz="1400" dirty="0" err="1"/>
              <a:t>ὅσοι</a:t>
            </a:r>
            <a:r>
              <a:rPr lang="el-GR" sz="1400" dirty="0"/>
              <a:t> </a:t>
            </a:r>
            <a:r>
              <a:rPr lang="el-GR" sz="1400" dirty="0" err="1"/>
              <a:t>τὴν</a:t>
            </a:r>
            <a:r>
              <a:rPr lang="el-GR" sz="1400" dirty="0"/>
              <a:t> </a:t>
            </a:r>
            <a:r>
              <a:rPr lang="el-GR" sz="1400" dirty="0" err="1"/>
              <a:t>Ἰλιάδα</a:t>
            </a:r>
            <a:r>
              <a:rPr lang="el-GR" sz="1400" dirty="0"/>
              <a:t> νέμονται, </a:t>
            </a:r>
            <a:r>
              <a:rPr lang="el-GR" sz="1400" dirty="0" err="1"/>
              <a:t>εἷλε</a:t>
            </a:r>
            <a:r>
              <a:rPr lang="el-GR" sz="1400" dirty="0"/>
              <a:t> </a:t>
            </a:r>
            <a:r>
              <a:rPr lang="el-GR" sz="1400" dirty="0" err="1"/>
              <a:t>δὲ</a:t>
            </a:r>
            <a:r>
              <a:rPr lang="el-GR" sz="1400" dirty="0"/>
              <a:t> </a:t>
            </a:r>
            <a:r>
              <a:rPr lang="el-GR" sz="1400" dirty="0" err="1"/>
              <a:t>Γέργιθας</a:t>
            </a:r>
            <a:r>
              <a:rPr lang="el-GR" sz="1400" dirty="0"/>
              <a:t> </a:t>
            </a:r>
            <a:r>
              <a:rPr lang="el-GR" sz="1400" dirty="0" err="1"/>
              <a:t>τοὺς</a:t>
            </a:r>
            <a:r>
              <a:rPr lang="el-GR" sz="1400" dirty="0"/>
              <a:t> </a:t>
            </a:r>
            <a:r>
              <a:rPr lang="el-GR" sz="1400" dirty="0" err="1"/>
              <a:t>ὑπολειφθέντας</a:t>
            </a:r>
            <a:r>
              <a:rPr lang="el-GR" sz="1400" dirty="0"/>
              <a:t> </a:t>
            </a:r>
            <a:r>
              <a:rPr lang="el-GR" sz="1400" dirty="0" err="1"/>
              <a:t>τῶν</a:t>
            </a:r>
            <a:r>
              <a:rPr lang="el-GR" sz="1400" dirty="0"/>
              <a:t> </a:t>
            </a:r>
            <a:r>
              <a:rPr lang="el-GR" sz="1400" dirty="0" err="1"/>
              <a:t>ἀρχαίων</a:t>
            </a:r>
            <a:r>
              <a:rPr lang="el-GR" sz="1400" dirty="0"/>
              <a:t> </a:t>
            </a:r>
            <a:r>
              <a:rPr lang="el-GR" sz="1400" dirty="0" err="1"/>
              <a:t>Τευκρῶν</a:t>
            </a:r>
            <a:r>
              <a:rPr lang="el-GR" sz="1400" dirty="0"/>
              <a:t>. </a:t>
            </a:r>
            <a:r>
              <a:rPr lang="el-GR" sz="1400" dirty="0" err="1"/>
              <a:t>αὐτός</a:t>
            </a:r>
            <a:r>
              <a:rPr lang="el-GR" sz="1400" dirty="0"/>
              <a:t> τε </a:t>
            </a:r>
            <a:r>
              <a:rPr lang="el-GR" sz="1400" dirty="0" err="1"/>
              <a:t>Ὑμαίης</a:t>
            </a:r>
            <a:r>
              <a:rPr lang="el-GR" sz="1400" dirty="0"/>
              <a:t> </a:t>
            </a:r>
            <a:r>
              <a:rPr lang="el-GR" sz="1400" dirty="0" err="1"/>
              <a:t>αἱρέων</a:t>
            </a:r>
            <a:r>
              <a:rPr lang="el-GR" sz="1400" dirty="0"/>
              <a:t> </a:t>
            </a:r>
            <a:r>
              <a:rPr lang="el-GR" sz="1400" dirty="0" err="1"/>
              <a:t>ταῦτα</a:t>
            </a:r>
            <a:r>
              <a:rPr lang="el-GR" sz="1400" dirty="0"/>
              <a:t> </a:t>
            </a:r>
            <a:r>
              <a:rPr lang="el-GR" sz="1400" dirty="0" err="1"/>
              <a:t>τὰ</a:t>
            </a:r>
            <a:r>
              <a:rPr lang="el-GR" sz="1400" dirty="0"/>
              <a:t> </a:t>
            </a:r>
            <a:r>
              <a:rPr lang="el-GR" sz="1400" dirty="0" err="1"/>
              <a:t>ἔθνεα</a:t>
            </a:r>
            <a:r>
              <a:rPr lang="el-GR" sz="1400" dirty="0"/>
              <a:t> </a:t>
            </a:r>
            <a:r>
              <a:rPr lang="el-GR" sz="1400" dirty="0" err="1"/>
              <a:t>νούσῳ</a:t>
            </a:r>
            <a:r>
              <a:rPr lang="el-GR" sz="1400" dirty="0"/>
              <a:t> </a:t>
            </a:r>
            <a:r>
              <a:rPr lang="el-GR" sz="1400" dirty="0" err="1"/>
              <a:t>τελευτᾷ</a:t>
            </a:r>
            <a:r>
              <a:rPr lang="el-GR" sz="1400" dirty="0"/>
              <a:t> </a:t>
            </a:r>
            <a:r>
              <a:rPr lang="el-GR" sz="1400" dirty="0" err="1"/>
              <a:t>ἐν</a:t>
            </a:r>
            <a:r>
              <a:rPr lang="el-GR" sz="1400" dirty="0"/>
              <a:t> </a:t>
            </a:r>
            <a:r>
              <a:rPr lang="el-GR" sz="1400" dirty="0" err="1"/>
              <a:t>τῇ</a:t>
            </a:r>
            <a:r>
              <a:rPr lang="el-GR" sz="1400" dirty="0"/>
              <a:t> </a:t>
            </a:r>
            <a:r>
              <a:rPr lang="el-GR" sz="1400" dirty="0" err="1"/>
              <a:t>Τρῳάδι</a:t>
            </a:r>
            <a:r>
              <a:rPr lang="el-GR" sz="1400" dirty="0"/>
              <a:t> ( </a:t>
            </a:r>
            <a:r>
              <a:rPr lang="el-GR" sz="1400" i="1" dirty="0"/>
              <a:t>κι ο </a:t>
            </a:r>
            <a:r>
              <a:rPr lang="el-GR" sz="1400" i="1" dirty="0" err="1"/>
              <a:t>Υμαίης</a:t>
            </a:r>
            <a:r>
              <a:rPr lang="el-GR" sz="1400" i="1" dirty="0"/>
              <a:t>, κι αυτός από κείνους που καταδίωξαν τους </a:t>
            </a:r>
            <a:r>
              <a:rPr lang="el-GR" sz="1400" i="1" dirty="0" err="1"/>
              <a:t>Ίωνες</a:t>
            </a:r>
            <a:r>
              <a:rPr lang="el-GR" sz="1400" i="1" dirty="0"/>
              <a:t> που εκστράτευσαν εναντίον των Σάρδεων, στράφηκε προς την Προποντίδα και κυρίεψε την </a:t>
            </a:r>
            <a:r>
              <a:rPr lang="el-GR" sz="1400" i="1" dirty="0" err="1"/>
              <a:t>Κίο</a:t>
            </a:r>
            <a:r>
              <a:rPr lang="el-GR" sz="1400" i="1" dirty="0"/>
              <a:t> της </a:t>
            </a:r>
            <a:r>
              <a:rPr lang="el-GR" sz="1400" i="1" dirty="0" err="1"/>
              <a:t>Μυσίας</a:t>
            </a:r>
            <a:r>
              <a:rPr lang="el-GR" sz="1400" i="1" dirty="0"/>
              <a:t>. [5.122.2] Κυρίεψε αυτή την πολιτεία και κατόπι, όταν έμαθε πως ο </a:t>
            </a:r>
            <a:r>
              <a:rPr lang="el-GR" sz="1400" i="1" dirty="0" err="1"/>
              <a:t>Δαυρίσης</a:t>
            </a:r>
            <a:r>
              <a:rPr lang="el-GR" sz="1400" i="1" dirty="0"/>
              <a:t> είχε εγκαταλείψει τον Ελλήσποντο και βάδιζε με το στρατό του εναντίον της </a:t>
            </a:r>
            <a:r>
              <a:rPr lang="el-GR" sz="1400" i="1" dirty="0" err="1"/>
              <a:t>Καρίας</a:t>
            </a:r>
            <a:r>
              <a:rPr lang="el-GR" sz="1400" i="1" dirty="0"/>
              <a:t>, άφησε κατά μέρος την Προποντίδα και οδήγησε το στρατό του εναντίον του Ελλησπόντου και κυρίεψε όλες τις αιολικές πόλεις της περιοχής της Τροίας, κυρίεψε και τους </a:t>
            </a:r>
            <a:r>
              <a:rPr lang="el-GR" sz="1400" i="1" dirty="0" err="1"/>
              <a:t>Γέργιθες</a:t>
            </a:r>
            <a:r>
              <a:rPr lang="el-GR" sz="1400" i="1" dirty="0"/>
              <a:t>, τ᾽ απομεινάρια των αρχαίων </a:t>
            </a:r>
            <a:r>
              <a:rPr lang="el-GR" sz="1400" i="1" dirty="0" err="1"/>
              <a:t>Τευκρών</a:t>
            </a:r>
            <a:r>
              <a:rPr lang="el-GR" sz="1400" i="1" dirty="0"/>
              <a:t>. Τέλος ετούτος ο </a:t>
            </a:r>
            <a:r>
              <a:rPr lang="el-GR" sz="1400" i="1" dirty="0" err="1"/>
              <a:t>Υμαίης</a:t>
            </a:r>
            <a:r>
              <a:rPr lang="el-GR" sz="1400" i="1" dirty="0"/>
              <a:t>, που κυρίεψε όλους αυτούς τους λαούς, πέθανε άρρωστος στην Τρωάδα</a:t>
            </a:r>
            <a:r>
              <a:rPr lang="el-GR" sz="1400" dirty="0"/>
              <a:t>.)</a:t>
            </a:r>
          </a:p>
          <a:p>
            <a:pPr algn="just"/>
            <a:endParaRPr lang="el-GR" sz="1400" dirty="0"/>
          </a:p>
          <a:p>
            <a:endParaRPr lang="el-GR" dirty="0"/>
          </a:p>
        </p:txBody>
      </p:sp>
    </p:spTree>
    <p:extLst>
      <p:ext uri="{BB962C8B-B14F-4D97-AF65-F5344CB8AC3E}">
        <p14:creationId xmlns:p14="http://schemas.microsoft.com/office/powerpoint/2010/main" val="3284224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744F85-96E8-568D-A546-2098315B9D42}"/>
              </a:ext>
            </a:extLst>
          </p:cNvPr>
          <p:cNvSpPr txBox="1"/>
          <p:nvPr/>
        </p:nvSpPr>
        <p:spPr>
          <a:xfrm>
            <a:off x="74645" y="-895165"/>
            <a:ext cx="12192000" cy="7694414"/>
          </a:xfrm>
          <a:prstGeom prst="rect">
            <a:avLst/>
          </a:prstGeom>
          <a:noFill/>
        </p:spPr>
        <p:txBody>
          <a:bodyPr wrap="square">
            <a:spAutoFit/>
          </a:bodyPr>
          <a:lstStyle/>
          <a:p>
            <a:endParaRPr lang="el-GR" dirty="0"/>
          </a:p>
          <a:p>
            <a:endParaRPr lang="el-GR" dirty="0"/>
          </a:p>
          <a:p>
            <a:endParaRPr lang="el-GR" dirty="0"/>
          </a:p>
          <a:p>
            <a:endParaRPr lang="el-GR" dirty="0"/>
          </a:p>
          <a:p>
            <a:endParaRPr lang="el-GR" dirty="0"/>
          </a:p>
          <a:p>
            <a:endParaRPr lang="el-GR" dirty="0"/>
          </a:p>
          <a:p>
            <a:endParaRPr lang="el-GR" sz="1600" dirty="0"/>
          </a:p>
          <a:p>
            <a:endParaRPr lang="el-GR" sz="1600" dirty="0"/>
          </a:p>
          <a:p>
            <a:endParaRPr lang="el-GR" sz="1600" dirty="0"/>
          </a:p>
          <a:p>
            <a:r>
              <a:rPr lang="el-GR" sz="1600" dirty="0" err="1"/>
              <a:t>Οτάνης</a:t>
            </a:r>
            <a:r>
              <a:rPr lang="el-GR" sz="1600" dirty="0"/>
              <a:t> και Αρταφέρνης → επιτίθενται στην Ιωνία. Εν τω μεταξύ ο Αρισταγόρας με τους υποστηρικτές του καταφεύγει στη Μύρκινο της Θράκης όπου θα βρει θάνατο έπειτα από προδοσία.</a:t>
            </a:r>
          </a:p>
          <a:p>
            <a:endParaRPr lang="el-GR" sz="1600" dirty="0"/>
          </a:p>
          <a:p>
            <a:pPr algn="just"/>
            <a:r>
              <a:rPr lang="el-GR" sz="1600" dirty="0"/>
              <a:t>[5.123.1] </a:t>
            </a:r>
            <a:r>
              <a:rPr lang="el-GR" sz="1600" dirty="0" err="1"/>
              <a:t>οὗτος</a:t>
            </a:r>
            <a:r>
              <a:rPr lang="el-GR" sz="1600" dirty="0"/>
              <a:t> </a:t>
            </a:r>
            <a:r>
              <a:rPr lang="el-GR" sz="1600" dirty="0" err="1"/>
              <a:t>μὲν</a:t>
            </a:r>
            <a:r>
              <a:rPr lang="el-GR" sz="1600" dirty="0"/>
              <a:t> </a:t>
            </a:r>
            <a:r>
              <a:rPr lang="el-GR" sz="1600" dirty="0" err="1"/>
              <a:t>δὴ</a:t>
            </a:r>
            <a:r>
              <a:rPr lang="el-GR" sz="1600" dirty="0"/>
              <a:t> </a:t>
            </a:r>
            <a:r>
              <a:rPr lang="el-GR" sz="1600" dirty="0" err="1"/>
              <a:t>οὕτω</a:t>
            </a:r>
            <a:r>
              <a:rPr lang="el-GR" sz="1600" dirty="0"/>
              <a:t> </a:t>
            </a:r>
            <a:r>
              <a:rPr lang="el-GR" sz="1600" dirty="0" err="1"/>
              <a:t>ἐτελεύτησε</a:t>
            </a:r>
            <a:r>
              <a:rPr lang="el-GR" sz="1600" dirty="0"/>
              <a:t>, </a:t>
            </a:r>
            <a:r>
              <a:rPr lang="el-GR" sz="1600" dirty="0" err="1"/>
              <a:t>Ἀρταφρένης</a:t>
            </a:r>
            <a:r>
              <a:rPr lang="el-GR" sz="1600" dirty="0"/>
              <a:t> </a:t>
            </a:r>
            <a:r>
              <a:rPr lang="el-GR" sz="1600" dirty="0" err="1"/>
              <a:t>δὲ</a:t>
            </a:r>
            <a:r>
              <a:rPr lang="el-GR" sz="1600" dirty="0"/>
              <a:t> ὁ </a:t>
            </a:r>
            <a:r>
              <a:rPr lang="el-GR" sz="1600" dirty="0" err="1"/>
              <a:t>Σαρδίων</a:t>
            </a:r>
            <a:r>
              <a:rPr lang="el-GR" sz="1600" dirty="0"/>
              <a:t> </a:t>
            </a:r>
            <a:r>
              <a:rPr lang="el-GR" sz="1600" dirty="0" err="1"/>
              <a:t>ὕπαρχος</a:t>
            </a:r>
            <a:r>
              <a:rPr lang="el-GR" sz="1600" dirty="0"/>
              <a:t> </a:t>
            </a:r>
            <a:r>
              <a:rPr lang="el-GR" sz="1600" dirty="0" err="1"/>
              <a:t>καὶ</a:t>
            </a:r>
            <a:r>
              <a:rPr lang="el-GR" sz="1600" dirty="0"/>
              <a:t> </a:t>
            </a:r>
            <a:r>
              <a:rPr lang="el-GR" sz="1600" dirty="0" err="1"/>
              <a:t>Ὀτάνης</a:t>
            </a:r>
            <a:r>
              <a:rPr lang="el-GR" sz="1600" dirty="0"/>
              <a:t> ὁ τρίτος </a:t>
            </a:r>
            <a:r>
              <a:rPr lang="el-GR" sz="1600" dirty="0" err="1"/>
              <a:t>στρατηγὸς</a:t>
            </a:r>
            <a:r>
              <a:rPr lang="el-GR" sz="1600" dirty="0"/>
              <a:t> </a:t>
            </a:r>
            <a:r>
              <a:rPr lang="el-GR" sz="1600" dirty="0" err="1"/>
              <a:t>ἐτάχθησαν</a:t>
            </a:r>
            <a:r>
              <a:rPr lang="el-GR" sz="1600" dirty="0"/>
              <a:t> </a:t>
            </a:r>
            <a:r>
              <a:rPr lang="el-GR" sz="1600" dirty="0" err="1"/>
              <a:t>ἐπὶ</a:t>
            </a:r>
            <a:r>
              <a:rPr lang="el-GR" sz="1600" dirty="0"/>
              <a:t> </a:t>
            </a:r>
            <a:r>
              <a:rPr lang="el-GR" sz="1600" dirty="0" err="1"/>
              <a:t>τὴν</a:t>
            </a:r>
            <a:r>
              <a:rPr lang="el-GR" sz="1600" dirty="0"/>
              <a:t> </a:t>
            </a:r>
            <a:r>
              <a:rPr lang="el-GR" sz="1600" dirty="0" err="1"/>
              <a:t>Ἰωνίην</a:t>
            </a:r>
            <a:r>
              <a:rPr lang="el-GR" sz="1600" dirty="0"/>
              <a:t> </a:t>
            </a:r>
            <a:r>
              <a:rPr lang="el-GR" sz="1600" dirty="0" err="1"/>
              <a:t>καὶ</a:t>
            </a:r>
            <a:r>
              <a:rPr lang="el-GR" sz="1600" dirty="0"/>
              <a:t> </a:t>
            </a:r>
            <a:r>
              <a:rPr lang="el-GR" sz="1600" dirty="0" err="1"/>
              <a:t>τὴν</a:t>
            </a:r>
            <a:r>
              <a:rPr lang="el-GR" sz="1600" dirty="0"/>
              <a:t> </a:t>
            </a:r>
            <a:r>
              <a:rPr lang="el-GR" sz="1600" dirty="0" err="1"/>
              <a:t>προσεχέα</a:t>
            </a:r>
            <a:r>
              <a:rPr lang="el-GR" sz="1600" dirty="0"/>
              <a:t> </a:t>
            </a:r>
            <a:r>
              <a:rPr lang="el-GR" sz="1600" dirty="0" err="1"/>
              <a:t>Αἰολίδα</a:t>
            </a:r>
            <a:r>
              <a:rPr lang="el-GR" sz="1600" dirty="0"/>
              <a:t> </a:t>
            </a:r>
            <a:r>
              <a:rPr lang="el-GR" sz="1600" dirty="0" err="1"/>
              <a:t>στρατεύεσθαι</a:t>
            </a:r>
            <a:r>
              <a:rPr lang="el-GR" sz="1600" dirty="0"/>
              <a:t>. </a:t>
            </a:r>
            <a:r>
              <a:rPr lang="el-GR" sz="1600" dirty="0" err="1"/>
              <a:t>Ἰωνίης</a:t>
            </a:r>
            <a:r>
              <a:rPr lang="el-GR" sz="1600" dirty="0"/>
              <a:t> </a:t>
            </a:r>
            <a:r>
              <a:rPr lang="el-GR" sz="1600" dirty="0" err="1"/>
              <a:t>μέν</a:t>
            </a:r>
            <a:r>
              <a:rPr lang="el-GR" sz="1600" dirty="0"/>
              <a:t> νυν </a:t>
            </a:r>
            <a:r>
              <a:rPr lang="el-GR" sz="1600" dirty="0" err="1"/>
              <a:t>Κλαζομενὰς</a:t>
            </a:r>
            <a:r>
              <a:rPr lang="el-GR" sz="1600" dirty="0"/>
              <a:t> </a:t>
            </a:r>
            <a:r>
              <a:rPr lang="el-GR" sz="1600" dirty="0" err="1"/>
              <a:t>αἱρέουσι</a:t>
            </a:r>
            <a:r>
              <a:rPr lang="el-GR" sz="1600" dirty="0"/>
              <a:t>, </a:t>
            </a:r>
            <a:r>
              <a:rPr lang="el-GR" sz="1600" dirty="0" err="1"/>
              <a:t>Αἰολέων</a:t>
            </a:r>
            <a:r>
              <a:rPr lang="el-GR" sz="1600" dirty="0"/>
              <a:t> </a:t>
            </a:r>
            <a:r>
              <a:rPr lang="el-GR" sz="1600" dirty="0" err="1"/>
              <a:t>δὲ</a:t>
            </a:r>
            <a:r>
              <a:rPr lang="el-GR" sz="1600" dirty="0"/>
              <a:t> </a:t>
            </a:r>
            <a:r>
              <a:rPr lang="el-GR" sz="1600" dirty="0" err="1"/>
              <a:t>Κύμην</a:t>
            </a:r>
            <a:r>
              <a:rPr lang="el-GR" sz="1600" dirty="0"/>
              <a:t>. </a:t>
            </a:r>
            <a:r>
              <a:rPr lang="el-GR" sz="1600" i="1" dirty="0"/>
              <a:t>( Αυτός λοιπόν τέτοιο θάνατο βρήκε, κι ο </a:t>
            </a:r>
            <a:r>
              <a:rPr lang="el-GR" sz="1600" i="1" dirty="0" err="1"/>
              <a:t>Αρταφρένης</a:t>
            </a:r>
            <a:r>
              <a:rPr lang="el-GR" sz="1600" i="1" dirty="0"/>
              <a:t>, ο αντιβασιλέας των Σάρδεων, κι ο </a:t>
            </a:r>
            <a:r>
              <a:rPr lang="el-GR" sz="1600" i="1" dirty="0" err="1"/>
              <a:t>Οτάνης</a:t>
            </a:r>
            <a:r>
              <a:rPr lang="el-GR" sz="1600" i="1" dirty="0"/>
              <a:t>, ο τρίτος στρατηγός, πήραν διαταγή να βαδίσουν με στρατό εναντίον της Ιωνίας και της γειτονικής της Αιολίδας. Κυριεύουν λοιπόν τις Κλαζομενές της Ιωνίας και την Κύμη της </a:t>
            </a:r>
            <a:r>
              <a:rPr lang="el-GR" sz="1600" i="1" dirty="0" err="1"/>
              <a:t>Αιολίας</a:t>
            </a:r>
            <a:r>
              <a:rPr lang="el-GR" sz="1600" dirty="0"/>
              <a:t>.)</a:t>
            </a:r>
          </a:p>
          <a:p>
            <a:pPr algn="just"/>
            <a:endParaRPr lang="el-GR" sz="1600" dirty="0"/>
          </a:p>
          <a:p>
            <a:pPr algn="just"/>
            <a:r>
              <a:rPr lang="el-GR" sz="1600" dirty="0"/>
              <a:t>Θουκυδίδης [4.102.1] </a:t>
            </a:r>
            <a:r>
              <a:rPr lang="el-GR" sz="1600" dirty="0" err="1"/>
              <a:t>Τοῦ</a:t>
            </a:r>
            <a:r>
              <a:rPr lang="el-GR" sz="1600" dirty="0"/>
              <a:t> δ’ </a:t>
            </a:r>
            <a:r>
              <a:rPr lang="el-GR" sz="1600" dirty="0" err="1"/>
              <a:t>αὐτοῦ</a:t>
            </a:r>
            <a:r>
              <a:rPr lang="el-GR" sz="1600" dirty="0"/>
              <a:t> </a:t>
            </a:r>
            <a:r>
              <a:rPr lang="el-GR" sz="1600" dirty="0" err="1"/>
              <a:t>χειμῶνος</a:t>
            </a:r>
            <a:r>
              <a:rPr lang="el-GR" sz="1600" dirty="0"/>
              <a:t> </a:t>
            </a:r>
            <a:r>
              <a:rPr lang="el-GR" sz="1600" dirty="0" err="1"/>
              <a:t>Βρασίδας</a:t>
            </a:r>
            <a:r>
              <a:rPr lang="el-GR" sz="1600" dirty="0"/>
              <a:t> </a:t>
            </a:r>
            <a:r>
              <a:rPr lang="el-GR" sz="1600" dirty="0" err="1"/>
              <a:t>ἔχων</a:t>
            </a:r>
            <a:r>
              <a:rPr lang="el-GR" sz="1600" dirty="0"/>
              <a:t> </a:t>
            </a:r>
            <a:r>
              <a:rPr lang="el-GR" sz="1600" dirty="0" err="1"/>
              <a:t>τοὺς</a:t>
            </a:r>
            <a:r>
              <a:rPr lang="el-GR" sz="1600" dirty="0"/>
              <a:t> </a:t>
            </a:r>
            <a:r>
              <a:rPr lang="el-GR" sz="1600" dirty="0" err="1"/>
              <a:t>ἐπὶ</a:t>
            </a:r>
            <a:r>
              <a:rPr lang="el-GR" sz="1600" dirty="0"/>
              <a:t> </a:t>
            </a:r>
            <a:r>
              <a:rPr lang="el-GR" sz="1600" dirty="0" err="1"/>
              <a:t>Θρᾴκης</a:t>
            </a:r>
            <a:r>
              <a:rPr lang="el-GR" sz="1600" dirty="0"/>
              <a:t> </a:t>
            </a:r>
            <a:r>
              <a:rPr lang="el-GR" sz="1600" dirty="0" err="1"/>
              <a:t>ξυμμάχους</a:t>
            </a:r>
            <a:r>
              <a:rPr lang="el-GR" sz="1600" dirty="0"/>
              <a:t> </a:t>
            </a:r>
            <a:r>
              <a:rPr lang="el-GR" sz="1600" dirty="0" err="1"/>
              <a:t>ἐστράτευσεν</a:t>
            </a:r>
            <a:r>
              <a:rPr lang="el-GR" sz="1600" dirty="0"/>
              <a:t> </a:t>
            </a:r>
            <a:r>
              <a:rPr lang="el-GR" sz="1600" dirty="0" err="1"/>
              <a:t>ἐς</a:t>
            </a:r>
            <a:r>
              <a:rPr lang="el-GR" sz="1600" dirty="0"/>
              <a:t> </a:t>
            </a:r>
            <a:r>
              <a:rPr lang="el-GR" sz="1600" dirty="0" err="1"/>
              <a:t>Ἀμφίπολιν</a:t>
            </a:r>
            <a:r>
              <a:rPr lang="el-GR" sz="1600" dirty="0"/>
              <a:t> </a:t>
            </a:r>
            <a:r>
              <a:rPr lang="el-GR" sz="1600" dirty="0" err="1"/>
              <a:t>τὴν</a:t>
            </a:r>
            <a:r>
              <a:rPr lang="el-GR" sz="1600" dirty="0"/>
              <a:t> </a:t>
            </a:r>
            <a:r>
              <a:rPr lang="el-GR" sz="1600" dirty="0" err="1"/>
              <a:t>ἐπὶ</a:t>
            </a:r>
            <a:r>
              <a:rPr lang="el-GR" sz="1600" dirty="0"/>
              <a:t> </a:t>
            </a:r>
            <a:r>
              <a:rPr lang="el-GR" sz="1600" dirty="0" err="1"/>
              <a:t>Στρυμόνι</a:t>
            </a:r>
            <a:r>
              <a:rPr lang="el-GR" sz="1600" dirty="0"/>
              <a:t> </a:t>
            </a:r>
            <a:r>
              <a:rPr lang="el-GR" sz="1600" dirty="0" err="1"/>
              <a:t>ποταμῷ</a:t>
            </a:r>
            <a:r>
              <a:rPr lang="el-GR" sz="1600" dirty="0"/>
              <a:t> </a:t>
            </a:r>
            <a:r>
              <a:rPr lang="el-GR" sz="1600" dirty="0" err="1"/>
              <a:t>Ἀθηναίων</a:t>
            </a:r>
            <a:r>
              <a:rPr lang="el-GR" sz="1600" dirty="0"/>
              <a:t> </a:t>
            </a:r>
            <a:r>
              <a:rPr lang="el-GR" sz="1600" dirty="0" err="1"/>
              <a:t>ἀποικίαν</a:t>
            </a:r>
            <a:r>
              <a:rPr lang="el-GR" sz="1600" dirty="0"/>
              <a:t>. [4.102.2] </a:t>
            </a:r>
            <a:r>
              <a:rPr lang="el-GR" sz="1600" dirty="0" err="1"/>
              <a:t>τὸ</a:t>
            </a:r>
            <a:r>
              <a:rPr lang="el-GR" sz="1600" dirty="0"/>
              <a:t> </a:t>
            </a:r>
            <a:r>
              <a:rPr lang="el-GR" sz="1600" dirty="0" err="1"/>
              <a:t>δὲ</a:t>
            </a:r>
            <a:r>
              <a:rPr lang="el-GR" sz="1600" dirty="0"/>
              <a:t> </a:t>
            </a:r>
            <a:r>
              <a:rPr lang="el-GR" sz="1600" dirty="0" err="1"/>
              <a:t>χωρίον</a:t>
            </a:r>
            <a:r>
              <a:rPr lang="el-GR" sz="1600" dirty="0"/>
              <a:t> </a:t>
            </a:r>
            <a:r>
              <a:rPr lang="el-GR" sz="1600" dirty="0" err="1"/>
              <a:t>τοῦτο</a:t>
            </a:r>
            <a:r>
              <a:rPr lang="el-GR" sz="1600" dirty="0"/>
              <a:t> </a:t>
            </a:r>
            <a:r>
              <a:rPr lang="el-GR" sz="1600" dirty="0" err="1"/>
              <a:t>ἐφ</a:t>
            </a:r>
            <a:r>
              <a:rPr lang="el-GR" sz="1600" dirty="0"/>
              <a:t>’ </a:t>
            </a:r>
            <a:r>
              <a:rPr lang="el-GR" sz="1600" dirty="0" err="1"/>
              <a:t>οὗ</a:t>
            </a:r>
            <a:r>
              <a:rPr lang="el-GR" sz="1600" dirty="0"/>
              <a:t> </a:t>
            </a:r>
            <a:r>
              <a:rPr lang="el-GR" sz="1600" dirty="0" err="1"/>
              <a:t>νῦν</a:t>
            </a:r>
            <a:r>
              <a:rPr lang="el-GR" sz="1600" dirty="0"/>
              <a:t> ἡ </a:t>
            </a:r>
            <a:r>
              <a:rPr lang="el-GR" sz="1600" dirty="0" err="1"/>
              <a:t>πόλις</a:t>
            </a:r>
            <a:r>
              <a:rPr lang="el-GR" sz="1600" dirty="0"/>
              <a:t> </a:t>
            </a:r>
            <a:r>
              <a:rPr lang="el-GR" sz="1600" dirty="0" err="1"/>
              <a:t>ἐστὶν</a:t>
            </a:r>
            <a:r>
              <a:rPr lang="el-GR" sz="1600" dirty="0"/>
              <a:t> </a:t>
            </a:r>
            <a:r>
              <a:rPr lang="el-GR" sz="1600" dirty="0" err="1"/>
              <a:t>ἐπείρασε</a:t>
            </a:r>
            <a:r>
              <a:rPr lang="el-GR" sz="1600" dirty="0"/>
              <a:t> </a:t>
            </a:r>
            <a:r>
              <a:rPr lang="el-GR" sz="1600" dirty="0" err="1"/>
              <a:t>μὲν</a:t>
            </a:r>
            <a:r>
              <a:rPr lang="el-GR" sz="1600" dirty="0"/>
              <a:t> </a:t>
            </a:r>
            <a:r>
              <a:rPr lang="el-GR" sz="1600" dirty="0" err="1"/>
              <a:t>πρότερον</a:t>
            </a:r>
            <a:r>
              <a:rPr lang="el-GR" sz="1600" dirty="0"/>
              <a:t> </a:t>
            </a:r>
            <a:r>
              <a:rPr lang="el-GR" sz="1600" dirty="0" err="1"/>
              <a:t>καὶ</a:t>
            </a:r>
            <a:r>
              <a:rPr lang="el-GR" sz="1600" dirty="0"/>
              <a:t> </a:t>
            </a:r>
            <a:r>
              <a:rPr lang="el-GR" sz="1600" dirty="0" err="1"/>
              <a:t>Ἀρισταγόρας</a:t>
            </a:r>
            <a:r>
              <a:rPr lang="el-GR" sz="1600" dirty="0"/>
              <a:t> ὁ </a:t>
            </a:r>
            <a:r>
              <a:rPr lang="el-GR" sz="1600" dirty="0" err="1"/>
              <a:t>Μιλήσιος</a:t>
            </a:r>
            <a:r>
              <a:rPr lang="el-GR" sz="1600" dirty="0"/>
              <a:t> </a:t>
            </a:r>
            <a:r>
              <a:rPr lang="el-GR" sz="1600" dirty="0" err="1"/>
              <a:t>φεύγων</a:t>
            </a:r>
            <a:r>
              <a:rPr lang="el-GR" sz="1600" dirty="0"/>
              <a:t> </a:t>
            </a:r>
            <a:r>
              <a:rPr lang="el-GR" sz="1600" dirty="0" err="1"/>
              <a:t>βασιλέα</a:t>
            </a:r>
            <a:r>
              <a:rPr lang="el-GR" sz="1600" dirty="0"/>
              <a:t> </a:t>
            </a:r>
            <a:r>
              <a:rPr lang="el-GR" sz="1600" dirty="0" err="1"/>
              <a:t>Δαρεῖον</a:t>
            </a:r>
            <a:r>
              <a:rPr lang="el-GR" sz="1600" dirty="0"/>
              <a:t> </a:t>
            </a:r>
            <a:r>
              <a:rPr lang="el-GR" sz="1600" dirty="0" err="1"/>
              <a:t>κατοικίσαι</a:t>
            </a:r>
            <a:r>
              <a:rPr lang="el-GR" sz="1600" dirty="0"/>
              <a:t>, </a:t>
            </a:r>
            <a:r>
              <a:rPr lang="el-GR" sz="1600" dirty="0" err="1"/>
              <a:t>ἀλλὰ</a:t>
            </a:r>
            <a:r>
              <a:rPr lang="el-GR" sz="1600" dirty="0"/>
              <a:t> </a:t>
            </a:r>
            <a:r>
              <a:rPr lang="el-GR" sz="1600" dirty="0" err="1"/>
              <a:t>ὑπὸ</a:t>
            </a:r>
            <a:r>
              <a:rPr lang="el-GR" sz="1600" dirty="0"/>
              <a:t> </a:t>
            </a:r>
            <a:r>
              <a:rPr lang="el-GR" sz="1600" dirty="0" err="1"/>
              <a:t>Ἠδώνων</a:t>
            </a:r>
            <a:r>
              <a:rPr lang="el-GR" sz="1600" dirty="0"/>
              <a:t> </a:t>
            </a:r>
            <a:r>
              <a:rPr lang="el-GR" sz="1600" dirty="0" err="1"/>
              <a:t>ἐξεκρούσθη</a:t>
            </a:r>
            <a:r>
              <a:rPr lang="el-GR" sz="1600" dirty="0"/>
              <a:t> ( </a:t>
            </a:r>
            <a:r>
              <a:rPr lang="el-GR" sz="1600" i="1" dirty="0"/>
              <a:t>Κατά την </a:t>
            </a:r>
            <a:r>
              <a:rPr lang="el-GR" sz="1600" i="1" dirty="0" err="1"/>
              <a:t>διάρκειαν</a:t>
            </a:r>
            <a:r>
              <a:rPr lang="el-GR" sz="1600" i="1" dirty="0"/>
              <a:t> του ιδίου </a:t>
            </a:r>
            <a:r>
              <a:rPr lang="el-GR" sz="1600" i="1" dirty="0" err="1"/>
              <a:t>χειμώνος</a:t>
            </a:r>
            <a:r>
              <a:rPr lang="el-GR" sz="1600" i="1" dirty="0"/>
              <a:t>, ο Βρασίδας, επί κεφαλής του συμμαχικού στρατού της Χαλκιδικής, </a:t>
            </a:r>
            <a:r>
              <a:rPr lang="el-GR" sz="1600" i="1" dirty="0" err="1"/>
              <a:t>εξεστράτευσεν</a:t>
            </a:r>
            <a:r>
              <a:rPr lang="el-GR" sz="1600" i="1" dirty="0"/>
              <a:t> εναντίον της Αμφιπόλεως, αποικίας των Αθηναίων, κειμένης εις τας </a:t>
            </a:r>
            <a:r>
              <a:rPr lang="el-GR" sz="1600" i="1" dirty="0" err="1"/>
              <a:t>όχθας</a:t>
            </a:r>
            <a:r>
              <a:rPr lang="el-GR" sz="1600" i="1" dirty="0"/>
              <a:t> του ποταμού </a:t>
            </a:r>
            <a:r>
              <a:rPr lang="el-GR" sz="1600" i="1" dirty="0" err="1"/>
              <a:t>Στρυμόνος</a:t>
            </a:r>
            <a:r>
              <a:rPr lang="el-GR" sz="1600" i="1" dirty="0"/>
              <a:t>. [4.102.2] </a:t>
            </a:r>
            <a:r>
              <a:rPr lang="el-GR" sz="1600" i="1" u="sng" dirty="0"/>
              <a:t>Την </a:t>
            </a:r>
            <a:r>
              <a:rPr lang="el-GR" sz="1600" i="1" u="sng" dirty="0" err="1"/>
              <a:t>θέσιν</a:t>
            </a:r>
            <a:r>
              <a:rPr lang="el-GR" sz="1600" i="1" u="sng" dirty="0"/>
              <a:t>, εις την οποίαν κείται σήμερον η πόλις, </a:t>
            </a:r>
            <a:r>
              <a:rPr lang="el-GR" sz="1600" i="1" u="sng" dirty="0" err="1"/>
              <a:t>επεχείρησε</a:t>
            </a:r>
            <a:r>
              <a:rPr lang="el-GR" sz="1600" i="1" u="sng" dirty="0"/>
              <a:t> ν' </a:t>
            </a:r>
            <a:r>
              <a:rPr lang="el-GR" sz="1600" i="1" u="sng" dirty="0" err="1"/>
              <a:t>αποικίση</a:t>
            </a:r>
            <a:r>
              <a:rPr lang="el-GR" sz="1600" i="1" u="sng" dirty="0"/>
              <a:t> προηγουμένως ο </a:t>
            </a:r>
            <a:r>
              <a:rPr lang="el-GR" sz="1600" i="1" u="sng" dirty="0" err="1"/>
              <a:t>Μιλήσιος</a:t>
            </a:r>
            <a:r>
              <a:rPr lang="el-GR" sz="1600" i="1" u="sng" dirty="0"/>
              <a:t> Αρισταγόρας, όταν, καταδιωκόμενος από τον βασιλέα </a:t>
            </a:r>
            <a:r>
              <a:rPr lang="el-GR" sz="1600" i="1" u="sng" dirty="0" err="1"/>
              <a:t>Δαρείον</a:t>
            </a:r>
            <a:r>
              <a:rPr lang="el-GR" sz="1600" i="1" u="sng" dirty="0"/>
              <a:t>, </a:t>
            </a:r>
            <a:r>
              <a:rPr lang="el-GR" sz="1600" i="1" u="sng" dirty="0" err="1"/>
              <a:t>ηναγκάσθη</a:t>
            </a:r>
            <a:r>
              <a:rPr lang="el-GR" sz="1600" i="1" u="sng" dirty="0"/>
              <a:t> να </a:t>
            </a:r>
            <a:r>
              <a:rPr lang="el-GR" sz="1600" i="1" u="sng" dirty="0" err="1"/>
              <a:t>φύγη</a:t>
            </a:r>
            <a:r>
              <a:rPr lang="el-GR" sz="1600" i="1" u="sng" dirty="0"/>
              <a:t>, αλλ' </a:t>
            </a:r>
            <a:r>
              <a:rPr lang="el-GR" sz="1600" i="1" u="sng" dirty="0" err="1"/>
              <a:t>εξετοπίσθη</a:t>
            </a:r>
            <a:r>
              <a:rPr lang="el-GR" sz="1600" i="1" u="sng" dirty="0"/>
              <a:t> από τους </a:t>
            </a:r>
            <a:r>
              <a:rPr lang="el-GR" sz="1600" i="1" u="sng" dirty="0" err="1"/>
              <a:t>Ηδώνας</a:t>
            </a:r>
            <a:r>
              <a:rPr lang="el-GR" sz="1600" dirty="0"/>
              <a:t>.)</a:t>
            </a:r>
          </a:p>
          <a:p>
            <a:pPr algn="just"/>
            <a:endParaRPr lang="el-GR" sz="1600" dirty="0"/>
          </a:p>
          <a:p>
            <a:pPr algn="just"/>
            <a:r>
              <a:rPr lang="el-GR" sz="1600" b="1" dirty="0" err="1"/>
              <a:t>Holland</a:t>
            </a:r>
            <a:r>
              <a:rPr lang="el-GR" sz="1600" b="1" dirty="0"/>
              <a:t> → ο Αρισταγόρας ήταν ο πλέον κατάλληλος να ηγηθεί της εξέγερσης. Ο θάνατός του καταδίκασε την επανάσταση σε αποτυχία</a:t>
            </a:r>
            <a:r>
              <a:rPr lang="el-GR" sz="1600" dirty="0"/>
              <a:t>.</a:t>
            </a:r>
          </a:p>
          <a:p>
            <a:endParaRPr lang="el-GR" dirty="0"/>
          </a:p>
        </p:txBody>
      </p:sp>
    </p:spTree>
    <p:extLst>
      <p:ext uri="{BB962C8B-B14F-4D97-AF65-F5344CB8AC3E}">
        <p14:creationId xmlns:p14="http://schemas.microsoft.com/office/powerpoint/2010/main" val="2773118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7AEC7B-61AB-C4C0-ACF0-94AFB9C649D9}"/>
              </a:ext>
            </a:extLst>
          </p:cNvPr>
          <p:cNvSpPr txBox="1"/>
          <p:nvPr/>
        </p:nvSpPr>
        <p:spPr>
          <a:xfrm>
            <a:off x="0" y="-234722"/>
            <a:ext cx="12192000" cy="6463308"/>
          </a:xfrm>
          <a:prstGeom prst="rect">
            <a:avLst/>
          </a:prstGeom>
          <a:noFill/>
        </p:spPr>
        <p:txBody>
          <a:bodyPr wrap="square">
            <a:spAutoFit/>
          </a:bodyPr>
          <a:lstStyle/>
          <a:p>
            <a:pPr algn="just"/>
            <a:endParaRPr lang="el-GR" sz="1400" dirty="0"/>
          </a:p>
          <a:p>
            <a:pPr algn="just"/>
            <a:endParaRPr lang="el-GR" sz="1400" dirty="0"/>
          </a:p>
          <a:p>
            <a:pPr algn="just"/>
            <a:endParaRPr lang="el-GR" sz="1400" dirty="0"/>
          </a:p>
          <a:p>
            <a:pPr algn="just"/>
            <a:endParaRPr lang="el-GR" sz="1400" dirty="0"/>
          </a:p>
          <a:p>
            <a:pPr algn="just"/>
            <a:endParaRPr lang="el-GR" sz="1400" dirty="0"/>
          </a:p>
          <a:p>
            <a:pPr algn="just"/>
            <a:endParaRPr lang="el-GR" sz="1400" dirty="0"/>
          </a:p>
          <a:p>
            <a:pPr algn="just"/>
            <a:endParaRPr lang="el-GR" sz="1400" dirty="0"/>
          </a:p>
          <a:p>
            <a:pPr algn="just"/>
            <a:endParaRPr lang="el-GR" sz="1400" dirty="0"/>
          </a:p>
          <a:p>
            <a:pPr algn="just"/>
            <a:r>
              <a:rPr lang="el-GR" sz="1400" dirty="0"/>
              <a:t>494 </a:t>
            </a:r>
            <a:r>
              <a:rPr lang="el-GR" sz="1400" dirty="0" err="1"/>
              <a:t>π.Χ</a:t>
            </a:r>
            <a:r>
              <a:rPr lang="el-GR" sz="1400" dirty="0"/>
              <a:t> → </a:t>
            </a:r>
            <a:r>
              <a:rPr lang="el-GR" sz="1400" i="1" dirty="0"/>
              <a:t>η ναυμαχία της </a:t>
            </a:r>
            <a:r>
              <a:rPr lang="el-GR" sz="1400" i="1" dirty="0" err="1"/>
              <a:t>Λάδης</a:t>
            </a:r>
            <a:r>
              <a:rPr lang="el-GR" sz="1400" i="1" dirty="0"/>
              <a:t> και το τέλος της Ιωνικής επανάστασης: οι Πέρσες αφού συγκεντρώνουν 600 πλοία από την Κύπρο, την Αίγυπτο, τη Φοινίκη και την Κιλικία, υπό την ηγεσία του Δάτη, </a:t>
            </a:r>
            <a:r>
              <a:rPr lang="el-GR" sz="1400" i="1" dirty="0" err="1"/>
              <a:t>επιδράμουν</a:t>
            </a:r>
            <a:r>
              <a:rPr lang="el-GR" sz="1400" i="1" dirty="0"/>
              <a:t> κατά της Μιλήτου</a:t>
            </a:r>
            <a:r>
              <a:rPr lang="el-GR" sz="1400" dirty="0"/>
              <a:t>. </a:t>
            </a:r>
          </a:p>
          <a:p>
            <a:pPr algn="just"/>
            <a:endParaRPr lang="el-GR" sz="1400" dirty="0"/>
          </a:p>
          <a:p>
            <a:pPr algn="just"/>
            <a:r>
              <a:rPr lang="el-GR" sz="1400" dirty="0"/>
              <a:t>[6.8.1] </a:t>
            </a:r>
            <a:r>
              <a:rPr lang="el-GR" sz="1400" dirty="0" err="1"/>
              <a:t>μετὰ</a:t>
            </a:r>
            <a:r>
              <a:rPr lang="el-GR" sz="1400" dirty="0"/>
              <a:t> </a:t>
            </a:r>
            <a:r>
              <a:rPr lang="el-GR" sz="1400" dirty="0" err="1"/>
              <a:t>δὲ</a:t>
            </a:r>
            <a:r>
              <a:rPr lang="el-GR" sz="1400" dirty="0"/>
              <a:t> </a:t>
            </a:r>
            <a:r>
              <a:rPr lang="el-GR" sz="1400" dirty="0" err="1"/>
              <a:t>ταῦτα</a:t>
            </a:r>
            <a:r>
              <a:rPr lang="el-GR" sz="1400" dirty="0"/>
              <a:t> </a:t>
            </a:r>
            <a:r>
              <a:rPr lang="el-GR" sz="1400" dirty="0" err="1"/>
              <a:t>πεπληρωμένῃσι</a:t>
            </a:r>
            <a:r>
              <a:rPr lang="el-GR" sz="1400" dirty="0"/>
              <a:t> </a:t>
            </a:r>
            <a:r>
              <a:rPr lang="el-GR" sz="1400" dirty="0" err="1"/>
              <a:t>τῇσι</a:t>
            </a:r>
            <a:r>
              <a:rPr lang="el-GR" sz="1400" dirty="0"/>
              <a:t> </a:t>
            </a:r>
            <a:r>
              <a:rPr lang="el-GR" sz="1400" dirty="0" err="1"/>
              <a:t>νηυσὶ</a:t>
            </a:r>
            <a:r>
              <a:rPr lang="el-GR" sz="1400" dirty="0"/>
              <a:t> </a:t>
            </a:r>
            <a:r>
              <a:rPr lang="el-GR" sz="1400" dirty="0" err="1"/>
              <a:t>παρῆσαν</a:t>
            </a:r>
            <a:r>
              <a:rPr lang="el-GR" sz="1400" dirty="0"/>
              <a:t> </a:t>
            </a:r>
            <a:r>
              <a:rPr lang="el-GR" sz="1400" dirty="0" err="1"/>
              <a:t>οἱ</a:t>
            </a:r>
            <a:r>
              <a:rPr lang="el-GR" sz="1400" dirty="0"/>
              <a:t> </a:t>
            </a:r>
            <a:r>
              <a:rPr lang="el-GR" sz="1400" dirty="0" err="1"/>
              <a:t>Ἴωνες</a:t>
            </a:r>
            <a:r>
              <a:rPr lang="el-GR" sz="1400" dirty="0"/>
              <a:t>, </a:t>
            </a:r>
            <a:r>
              <a:rPr lang="el-GR" sz="1400" dirty="0" err="1"/>
              <a:t>σὺν</a:t>
            </a:r>
            <a:r>
              <a:rPr lang="el-GR" sz="1400" dirty="0"/>
              <a:t> </a:t>
            </a:r>
            <a:r>
              <a:rPr lang="el-GR" sz="1400" dirty="0" err="1"/>
              <a:t>δέ</a:t>
            </a:r>
            <a:r>
              <a:rPr lang="el-GR" sz="1400" dirty="0"/>
              <a:t> </a:t>
            </a:r>
            <a:r>
              <a:rPr lang="el-GR" sz="1400" dirty="0" err="1"/>
              <a:t>σφι</a:t>
            </a:r>
            <a:r>
              <a:rPr lang="el-GR" sz="1400" dirty="0"/>
              <a:t> </a:t>
            </a:r>
            <a:r>
              <a:rPr lang="el-GR" sz="1400" dirty="0" err="1"/>
              <a:t>καὶ</a:t>
            </a:r>
            <a:r>
              <a:rPr lang="el-GR" sz="1400" dirty="0"/>
              <a:t> </a:t>
            </a:r>
            <a:r>
              <a:rPr lang="el-GR" sz="1400" dirty="0" err="1"/>
              <a:t>Αἰολέων</a:t>
            </a:r>
            <a:r>
              <a:rPr lang="el-GR" sz="1400" dirty="0"/>
              <a:t> </a:t>
            </a:r>
            <a:r>
              <a:rPr lang="el-GR" sz="1400" dirty="0" err="1"/>
              <a:t>οἳ</a:t>
            </a:r>
            <a:r>
              <a:rPr lang="el-GR" sz="1400" dirty="0"/>
              <a:t> </a:t>
            </a:r>
            <a:r>
              <a:rPr lang="el-GR" sz="1400" dirty="0" err="1"/>
              <a:t>Λέσβον</a:t>
            </a:r>
            <a:r>
              <a:rPr lang="el-GR" sz="1400" dirty="0"/>
              <a:t> νέμονται· </a:t>
            </a:r>
            <a:r>
              <a:rPr lang="el-GR" sz="1400" dirty="0" err="1"/>
              <a:t>ἐτάσσοντο</a:t>
            </a:r>
            <a:r>
              <a:rPr lang="el-GR" sz="1400" dirty="0"/>
              <a:t> </a:t>
            </a:r>
            <a:r>
              <a:rPr lang="el-GR" sz="1400" dirty="0" err="1"/>
              <a:t>δὲ</a:t>
            </a:r>
            <a:r>
              <a:rPr lang="el-GR" sz="1400" dirty="0"/>
              <a:t> </a:t>
            </a:r>
            <a:r>
              <a:rPr lang="el-GR" sz="1400" dirty="0" err="1"/>
              <a:t>ὧδε</a:t>
            </a:r>
            <a:r>
              <a:rPr lang="el-GR" sz="1400" dirty="0"/>
              <a:t>· </a:t>
            </a:r>
            <a:r>
              <a:rPr lang="el-GR" sz="1400" dirty="0" err="1"/>
              <a:t>τὸ</a:t>
            </a:r>
            <a:r>
              <a:rPr lang="el-GR" sz="1400" dirty="0"/>
              <a:t> </a:t>
            </a:r>
            <a:r>
              <a:rPr lang="el-GR" sz="1400" dirty="0" err="1"/>
              <a:t>μὲν</a:t>
            </a:r>
            <a:r>
              <a:rPr lang="el-GR" sz="1400" dirty="0"/>
              <a:t> </a:t>
            </a:r>
            <a:r>
              <a:rPr lang="el-GR" sz="1400" dirty="0" err="1"/>
              <a:t>πρὸς</a:t>
            </a:r>
            <a:r>
              <a:rPr lang="el-GR" sz="1400" dirty="0"/>
              <a:t> </a:t>
            </a:r>
            <a:r>
              <a:rPr lang="el-GR" sz="1400" dirty="0" err="1"/>
              <a:t>τὴν</a:t>
            </a:r>
            <a:r>
              <a:rPr lang="el-GR" sz="1400" dirty="0"/>
              <a:t> </a:t>
            </a:r>
            <a:r>
              <a:rPr lang="el-GR" sz="1400" dirty="0" err="1"/>
              <a:t>ἠῶ</a:t>
            </a:r>
            <a:r>
              <a:rPr lang="el-GR" sz="1400" dirty="0"/>
              <a:t> </a:t>
            </a:r>
            <a:r>
              <a:rPr lang="el-GR" sz="1400" dirty="0" err="1"/>
              <a:t>εἶχον</a:t>
            </a:r>
            <a:r>
              <a:rPr lang="el-GR" sz="1400" dirty="0"/>
              <a:t> </a:t>
            </a:r>
            <a:r>
              <a:rPr lang="el-GR" sz="1400" dirty="0" err="1"/>
              <a:t>κέρας</a:t>
            </a:r>
            <a:r>
              <a:rPr lang="el-GR" sz="1400" dirty="0"/>
              <a:t> </a:t>
            </a:r>
            <a:r>
              <a:rPr lang="el-GR" sz="1400" dirty="0" err="1"/>
              <a:t>αὐτοὶ</a:t>
            </a:r>
            <a:r>
              <a:rPr lang="el-GR" sz="1400" dirty="0"/>
              <a:t> </a:t>
            </a:r>
            <a:r>
              <a:rPr lang="el-GR" sz="1400" b="1" dirty="0" err="1"/>
              <a:t>Μιλήσιοι</a:t>
            </a:r>
            <a:r>
              <a:rPr lang="el-GR" sz="1400" dirty="0"/>
              <a:t>, </a:t>
            </a:r>
            <a:r>
              <a:rPr lang="el-GR" sz="1400" b="1" dirty="0"/>
              <a:t>νέας παρεχόμενοι </a:t>
            </a:r>
            <a:r>
              <a:rPr lang="el-GR" sz="1400" b="1" dirty="0" err="1"/>
              <a:t>ὀγδώκοντα</a:t>
            </a:r>
            <a:r>
              <a:rPr lang="el-GR" sz="1400" dirty="0"/>
              <a:t>· </a:t>
            </a:r>
            <a:r>
              <a:rPr lang="el-GR" sz="1400" dirty="0" err="1"/>
              <a:t>εἴχοντο</a:t>
            </a:r>
            <a:r>
              <a:rPr lang="el-GR" sz="1400" dirty="0"/>
              <a:t> </a:t>
            </a:r>
            <a:r>
              <a:rPr lang="el-GR" sz="1400" dirty="0" err="1"/>
              <a:t>δὲ</a:t>
            </a:r>
            <a:r>
              <a:rPr lang="el-GR" sz="1400" dirty="0"/>
              <a:t> τούτων </a:t>
            </a:r>
            <a:r>
              <a:rPr lang="el-GR" sz="1400" b="1" dirty="0" err="1"/>
              <a:t>Πριηνέες</a:t>
            </a:r>
            <a:r>
              <a:rPr lang="el-GR" sz="1400" b="1" dirty="0"/>
              <a:t> </a:t>
            </a:r>
            <a:r>
              <a:rPr lang="el-GR" sz="1400" b="1" dirty="0" err="1"/>
              <a:t>δυώδεκα</a:t>
            </a:r>
            <a:r>
              <a:rPr lang="el-GR" sz="1400" b="1" dirty="0"/>
              <a:t> </a:t>
            </a:r>
            <a:r>
              <a:rPr lang="el-GR" sz="1400" b="1" dirty="0" err="1"/>
              <a:t>νηυσὶ</a:t>
            </a:r>
            <a:r>
              <a:rPr lang="el-GR" sz="1400" b="1" dirty="0"/>
              <a:t> </a:t>
            </a:r>
            <a:r>
              <a:rPr lang="el-GR" sz="1400" b="1" dirty="0" err="1"/>
              <a:t>καὶ</a:t>
            </a:r>
            <a:r>
              <a:rPr lang="el-GR" sz="1400" b="1" dirty="0"/>
              <a:t> </a:t>
            </a:r>
            <a:r>
              <a:rPr lang="el-GR" sz="1400" b="1" dirty="0" err="1"/>
              <a:t>Μυήσιοι</a:t>
            </a:r>
            <a:r>
              <a:rPr lang="el-GR" sz="1400" b="1" dirty="0"/>
              <a:t> </a:t>
            </a:r>
            <a:r>
              <a:rPr lang="el-GR" sz="1400" b="1" dirty="0" err="1"/>
              <a:t>τρισὶ</a:t>
            </a:r>
            <a:r>
              <a:rPr lang="el-GR" sz="1400" b="1" dirty="0"/>
              <a:t> </a:t>
            </a:r>
            <a:r>
              <a:rPr lang="el-GR" sz="1400" b="1" dirty="0" err="1"/>
              <a:t>νηυσί</a:t>
            </a:r>
            <a:r>
              <a:rPr lang="el-GR" sz="1400" dirty="0"/>
              <a:t>, </a:t>
            </a:r>
            <a:r>
              <a:rPr lang="el-GR" sz="1400" dirty="0" err="1"/>
              <a:t>Μυησίων</a:t>
            </a:r>
            <a:r>
              <a:rPr lang="el-GR" sz="1400" dirty="0"/>
              <a:t> </a:t>
            </a:r>
            <a:r>
              <a:rPr lang="el-GR" sz="1400" dirty="0" err="1"/>
              <a:t>δὲ</a:t>
            </a:r>
            <a:r>
              <a:rPr lang="el-GR" sz="1400" dirty="0"/>
              <a:t> </a:t>
            </a:r>
            <a:r>
              <a:rPr lang="el-GR" sz="1400" b="1" dirty="0" err="1"/>
              <a:t>Τήιοι</a:t>
            </a:r>
            <a:r>
              <a:rPr lang="el-GR" sz="1400" b="1" dirty="0"/>
              <a:t> </a:t>
            </a:r>
            <a:r>
              <a:rPr lang="el-GR" sz="1400" b="1" dirty="0" err="1"/>
              <a:t>εἴχοντο</a:t>
            </a:r>
            <a:r>
              <a:rPr lang="el-GR" sz="1400" b="1" dirty="0"/>
              <a:t> </a:t>
            </a:r>
            <a:r>
              <a:rPr lang="el-GR" sz="1400" b="1" dirty="0" err="1"/>
              <a:t>ἑπτακαίδεκα</a:t>
            </a:r>
            <a:r>
              <a:rPr lang="el-GR" sz="1400" b="1" dirty="0"/>
              <a:t> </a:t>
            </a:r>
            <a:r>
              <a:rPr lang="el-GR" sz="1400" b="1" dirty="0" err="1"/>
              <a:t>νηυσί</a:t>
            </a:r>
            <a:r>
              <a:rPr lang="el-GR" sz="1400" dirty="0"/>
              <a:t>, </a:t>
            </a:r>
            <a:r>
              <a:rPr lang="el-GR" sz="1400" dirty="0" err="1"/>
              <a:t>Τηίων</a:t>
            </a:r>
            <a:r>
              <a:rPr lang="el-GR" sz="1400" dirty="0"/>
              <a:t> </a:t>
            </a:r>
            <a:r>
              <a:rPr lang="el-GR" sz="1400" dirty="0" err="1"/>
              <a:t>δὲ</a:t>
            </a:r>
            <a:r>
              <a:rPr lang="el-GR" sz="1400" dirty="0"/>
              <a:t> </a:t>
            </a:r>
            <a:r>
              <a:rPr lang="el-GR" sz="1400" b="1" dirty="0" err="1"/>
              <a:t>εἴχοντο</a:t>
            </a:r>
            <a:r>
              <a:rPr lang="el-GR" sz="1400" b="1" dirty="0"/>
              <a:t> </a:t>
            </a:r>
            <a:r>
              <a:rPr lang="el-GR" sz="1400" b="1" dirty="0" err="1"/>
              <a:t>Χῖοι</a:t>
            </a:r>
            <a:r>
              <a:rPr lang="el-GR" sz="1400" b="1" dirty="0"/>
              <a:t> </a:t>
            </a:r>
            <a:r>
              <a:rPr lang="el-GR" sz="1400" b="1" dirty="0" err="1"/>
              <a:t>ἑκατὸν</a:t>
            </a:r>
            <a:r>
              <a:rPr lang="el-GR" sz="1400" b="1" dirty="0"/>
              <a:t> </a:t>
            </a:r>
            <a:r>
              <a:rPr lang="el-GR" sz="1400" b="1" dirty="0" err="1"/>
              <a:t>νηυσί</a:t>
            </a:r>
            <a:r>
              <a:rPr lang="el-GR" sz="1400" dirty="0"/>
              <a:t>· [6.8.2] </a:t>
            </a:r>
            <a:r>
              <a:rPr lang="el-GR" sz="1400" dirty="0" err="1"/>
              <a:t>πρὸς</a:t>
            </a:r>
            <a:r>
              <a:rPr lang="el-GR" sz="1400" dirty="0"/>
              <a:t> </a:t>
            </a:r>
            <a:r>
              <a:rPr lang="el-GR" sz="1400" dirty="0" err="1"/>
              <a:t>δὲ</a:t>
            </a:r>
            <a:r>
              <a:rPr lang="el-GR" sz="1400" dirty="0"/>
              <a:t> </a:t>
            </a:r>
            <a:r>
              <a:rPr lang="el-GR" sz="1400" dirty="0" err="1"/>
              <a:t>τούτοισι</a:t>
            </a:r>
            <a:r>
              <a:rPr lang="el-GR" sz="1400" dirty="0"/>
              <a:t> </a:t>
            </a:r>
            <a:r>
              <a:rPr lang="el-GR" sz="1400" dirty="0" err="1"/>
              <a:t>Ἐρυθραῖοί</a:t>
            </a:r>
            <a:r>
              <a:rPr lang="el-GR" sz="1400" dirty="0"/>
              <a:t> τε </a:t>
            </a:r>
            <a:r>
              <a:rPr lang="el-GR" sz="1400" dirty="0" err="1"/>
              <a:t>ἐτάσσοντο</a:t>
            </a:r>
            <a:r>
              <a:rPr lang="el-GR" sz="1400" dirty="0"/>
              <a:t> </a:t>
            </a:r>
            <a:r>
              <a:rPr lang="el-GR" sz="1400" dirty="0" err="1"/>
              <a:t>καὶ</a:t>
            </a:r>
            <a:r>
              <a:rPr lang="el-GR" sz="1400" dirty="0"/>
              <a:t> </a:t>
            </a:r>
            <a:r>
              <a:rPr lang="el-GR" sz="1400" dirty="0" err="1"/>
              <a:t>Φωκαιέες</a:t>
            </a:r>
            <a:r>
              <a:rPr lang="el-GR" sz="1400" dirty="0"/>
              <a:t>, </a:t>
            </a:r>
            <a:r>
              <a:rPr lang="el-GR" sz="1400" b="1" dirty="0" err="1"/>
              <a:t>Ἐρυθραῖοι</a:t>
            </a:r>
            <a:r>
              <a:rPr lang="el-GR" sz="1400" b="1" dirty="0"/>
              <a:t> </a:t>
            </a:r>
            <a:r>
              <a:rPr lang="el-GR" sz="1400" b="1" dirty="0" err="1"/>
              <a:t>μὲν</a:t>
            </a:r>
            <a:r>
              <a:rPr lang="el-GR" sz="1400" b="1" dirty="0"/>
              <a:t> </a:t>
            </a:r>
            <a:r>
              <a:rPr lang="el-GR" sz="1400" b="1" dirty="0" err="1"/>
              <a:t>ὀκτὼ</a:t>
            </a:r>
            <a:r>
              <a:rPr lang="el-GR" sz="1400" b="1" dirty="0"/>
              <a:t> νέας παρεχόμενοι</a:t>
            </a:r>
            <a:r>
              <a:rPr lang="el-GR" sz="1400" dirty="0"/>
              <a:t>, </a:t>
            </a:r>
            <a:r>
              <a:rPr lang="el-GR" sz="1400" b="1" dirty="0" err="1"/>
              <a:t>Φωκαιέες</a:t>
            </a:r>
            <a:r>
              <a:rPr lang="el-GR" sz="1400" b="1" dirty="0"/>
              <a:t> </a:t>
            </a:r>
            <a:r>
              <a:rPr lang="el-GR" sz="1400" b="1" dirty="0" err="1"/>
              <a:t>δὲ</a:t>
            </a:r>
            <a:r>
              <a:rPr lang="el-GR" sz="1400" b="1" dirty="0"/>
              <a:t> </a:t>
            </a:r>
            <a:r>
              <a:rPr lang="el-GR" sz="1400" b="1" dirty="0" err="1"/>
              <a:t>τρεῖς</a:t>
            </a:r>
            <a:r>
              <a:rPr lang="el-GR" sz="1400" dirty="0"/>
              <a:t>· </a:t>
            </a:r>
            <a:r>
              <a:rPr lang="el-GR" sz="1400" dirty="0" err="1"/>
              <a:t>Φωκαιέων</a:t>
            </a:r>
            <a:r>
              <a:rPr lang="el-GR" sz="1400" dirty="0"/>
              <a:t> </a:t>
            </a:r>
            <a:r>
              <a:rPr lang="el-GR" sz="1400" dirty="0" err="1"/>
              <a:t>δὲ</a:t>
            </a:r>
            <a:r>
              <a:rPr lang="el-GR" sz="1400" dirty="0"/>
              <a:t> </a:t>
            </a:r>
            <a:r>
              <a:rPr lang="el-GR" sz="1400" dirty="0" err="1"/>
              <a:t>εἴχοντο</a:t>
            </a:r>
            <a:r>
              <a:rPr lang="el-GR" sz="1400" dirty="0"/>
              <a:t> </a:t>
            </a:r>
            <a:r>
              <a:rPr lang="el-GR" sz="1400" b="1" dirty="0"/>
              <a:t>Λέσβιοι </a:t>
            </a:r>
            <a:r>
              <a:rPr lang="el-GR" sz="1400" b="1" dirty="0" err="1"/>
              <a:t>νηυσὶ</a:t>
            </a:r>
            <a:r>
              <a:rPr lang="el-GR" sz="1400" b="1" dirty="0"/>
              <a:t> </a:t>
            </a:r>
            <a:r>
              <a:rPr lang="el-GR" sz="1400" b="1" dirty="0" err="1"/>
              <a:t>ἑβδομήκοντα</a:t>
            </a:r>
            <a:r>
              <a:rPr lang="el-GR" sz="1400" dirty="0"/>
              <a:t>· </a:t>
            </a:r>
            <a:r>
              <a:rPr lang="el-GR" sz="1400" dirty="0" err="1"/>
              <a:t>τελευταῖοι</a:t>
            </a:r>
            <a:r>
              <a:rPr lang="el-GR" sz="1400" dirty="0"/>
              <a:t> </a:t>
            </a:r>
            <a:r>
              <a:rPr lang="el-GR" sz="1400" dirty="0" err="1"/>
              <a:t>δὲ</a:t>
            </a:r>
            <a:r>
              <a:rPr lang="el-GR" sz="1400" dirty="0"/>
              <a:t> </a:t>
            </a:r>
            <a:r>
              <a:rPr lang="el-GR" sz="1400" dirty="0" err="1"/>
              <a:t>ἐτάσσοντο</a:t>
            </a:r>
            <a:r>
              <a:rPr lang="el-GR" sz="1400" dirty="0"/>
              <a:t> </a:t>
            </a:r>
            <a:r>
              <a:rPr lang="el-GR" sz="1400" dirty="0" err="1"/>
              <a:t>ἔχοντες</a:t>
            </a:r>
            <a:r>
              <a:rPr lang="el-GR" sz="1400" dirty="0"/>
              <a:t> </a:t>
            </a:r>
            <a:r>
              <a:rPr lang="el-GR" sz="1400" dirty="0" err="1"/>
              <a:t>τὸ</a:t>
            </a:r>
            <a:r>
              <a:rPr lang="el-GR" sz="1400" dirty="0"/>
              <a:t> </a:t>
            </a:r>
            <a:r>
              <a:rPr lang="el-GR" sz="1400" dirty="0" err="1"/>
              <a:t>πρὸς</a:t>
            </a:r>
            <a:r>
              <a:rPr lang="el-GR" sz="1400" dirty="0"/>
              <a:t> </a:t>
            </a:r>
            <a:r>
              <a:rPr lang="el-GR" sz="1400" dirty="0" err="1"/>
              <a:t>ἑσπέρην</a:t>
            </a:r>
            <a:r>
              <a:rPr lang="el-GR" sz="1400" dirty="0"/>
              <a:t> </a:t>
            </a:r>
            <a:r>
              <a:rPr lang="el-GR" sz="1400" dirty="0" err="1"/>
              <a:t>κέρας</a:t>
            </a:r>
            <a:r>
              <a:rPr lang="el-GR" sz="1400" dirty="0"/>
              <a:t> </a:t>
            </a:r>
            <a:r>
              <a:rPr lang="el-GR" sz="1400" b="1" dirty="0"/>
              <a:t>Σάμιοι </a:t>
            </a:r>
            <a:r>
              <a:rPr lang="el-GR" sz="1400" b="1" dirty="0" err="1"/>
              <a:t>ἑξήκοντα</a:t>
            </a:r>
            <a:r>
              <a:rPr lang="el-GR" sz="1400" b="1" dirty="0"/>
              <a:t> </a:t>
            </a:r>
            <a:r>
              <a:rPr lang="el-GR" sz="1400" b="1" dirty="0" err="1"/>
              <a:t>νηυσί</a:t>
            </a:r>
            <a:r>
              <a:rPr lang="el-GR" sz="1400" dirty="0"/>
              <a:t>. </a:t>
            </a:r>
            <a:r>
              <a:rPr lang="el-GR" sz="1400" dirty="0" err="1"/>
              <a:t>πασέων</a:t>
            </a:r>
            <a:r>
              <a:rPr lang="el-GR" sz="1400" dirty="0"/>
              <a:t> </a:t>
            </a:r>
            <a:r>
              <a:rPr lang="el-GR" sz="1400" dirty="0" err="1"/>
              <a:t>δὲ</a:t>
            </a:r>
            <a:r>
              <a:rPr lang="el-GR" sz="1400" dirty="0"/>
              <a:t> </a:t>
            </a:r>
            <a:r>
              <a:rPr lang="el-GR" sz="1400" dirty="0" err="1"/>
              <a:t>τουτέων</a:t>
            </a:r>
            <a:r>
              <a:rPr lang="el-GR" sz="1400" dirty="0"/>
              <a:t> </a:t>
            </a:r>
            <a:r>
              <a:rPr lang="el-GR" sz="1400" b="1" u="sng" dirty="0"/>
              <a:t>ὁ σύμπας </a:t>
            </a:r>
            <a:r>
              <a:rPr lang="el-GR" sz="1400" b="1" u="sng" dirty="0" err="1"/>
              <a:t>ἀριθμὸς</a:t>
            </a:r>
            <a:r>
              <a:rPr lang="el-GR" sz="1400" b="1" u="sng" dirty="0"/>
              <a:t> </a:t>
            </a:r>
            <a:r>
              <a:rPr lang="el-GR" sz="1400" b="1" u="sng" dirty="0" err="1"/>
              <a:t>ἐγένετο</a:t>
            </a:r>
            <a:r>
              <a:rPr lang="el-GR" sz="1400" b="1" u="sng" dirty="0"/>
              <a:t> </a:t>
            </a:r>
            <a:r>
              <a:rPr lang="el-GR" sz="1400" b="1" u="sng" dirty="0" err="1"/>
              <a:t>τρεῖς</a:t>
            </a:r>
            <a:r>
              <a:rPr lang="el-GR" sz="1400" b="1" u="sng" dirty="0"/>
              <a:t> </a:t>
            </a:r>
            <a:r>
              <a:rPr lang="el-GR" sz="1400" b="1" u="sng" dirty="0" err="1"/>
              <a:t>καὶ</a:t>
            </a:r>
            <a:r>
              <a:rPr lang="el-GR" sz="1400" b="1" u="sng" dirty="0"/>
              <a:t> </a:t>
            </a:r>
            <a:r>
              <a:rPr lang="el-GR" sz="1400" b="1" u="sng" dirty="0" err="1"/>
              <a:t>πεντήκοντα</a:t>
            </a:r>
            <a:r>
              <a:rPr lang="el-GR" sz="1400" b="1" u="sng" dirty="0"/>
              <a:t> </a:t>
            </a:r>
            <a:r>
              <a:rPr lang="el-GR" sz="1400" b="1" u="sng" dirty="0" err="1"/>
              <a:t>καaὶ</a:t>
            </a:r>
            <a:r>
              <a:rPr lang="el-GR" sz="1400" b="1" u="sng" dirty="0"/>
              <a:t> </a:t>
            </a:r>
            <a:r>
              <a:rPr lang="el-GR" sz="1400" b="1" u="sng" dirty="0" err="1"/>
              <a:t>τριηκόσιαι</a:t>
            </a:r>
            <a:r>
              <a:rPr lang="el-GR" sz="1400" b="1" u="sng" dirty="0"/>
              <a:t> </a:t>
            </a:r>
            <a:r>
              <a:rPr lang="el-GR" sz="1400" b="1" u="sng" dirty="0" err="1"/>
              <a:t>τριήρεες</a:t>
            </a:r>
            <a:r>
              <a:rPr lang="el-GR" sz="1400" b="1" u="sng" dirty="0"/>
              <a:t> </a:t>
            </a:r>
            <a:r>
              <a:rPr lang="el-GR" sz="1400" dirty="0"/>
              <a:t>( </a:t>
            </a:r>
            <a:r>
              <a:rPr lang="el-GR" sz="1400" i="1" dirty="0"/>
              <a:t>Κι </a:t>
            </a:r>
            <a:r>
              <a:rPr lang="el-GR" sz="1400" i="1" dirty="0" err="1"/>
              <a:t>ύστερ</a:t>
            </a:r>
            <a:r>
              <a:rPr lang="el-GR" sz="1400" i="1" dirty="0"/>
              <a:t>᾽ </a:t>
            </a:r>
            <a:r>
              <a:rPr lang="el-GR" sz="1400" i="1" dirty="0" err="1"/>
              <a:t>απ</a:t>
            </a:r>
            <a:r>
              <a:rPr lang="el-GR" sz="1400" i="1" dirty="0"/>
              <a:t>᾽ αυτά έφτασαν εκεί οι </a:t>
            </a:r>
            <a:r>
              <a:rPr lang="el-GR" sz="1400" i="1" dirty="0" err="1"/>
              <a:t>Ίωνες</a:t>
            </a:r>
            <a:r>
              <a:rPr lang="el-GR" sz="1400" i="1" dirty="0"/>
              <a:t> με τα καράβια τους αρματωμένα και μαζί τους από τους Αιολείς αυτοί που κατοικούν στη Λέσβο· </a:t>
            </a:r>
            <a:r>
              <a:rPr lang="el-GR" sz="1400" i="1" dirty="0" err="1"/>
              <a:t>νά</a:t>
            </a:r>
            <a:r>
              <a:rPr lang="el-GR" sz="1400" i="1" dirty="0"/>
              <a:t> πώς παρατάχτηκαν: την πτέρυγα προς τ᾽ ανατολικά την είχαν οι </a:t>
            </a:r>
            <a:r>
              <a:rPr lang="el-GR" sz="1400" i="1" dirty="0" err="1"/>
              <a:t>Μιλήσιοι</a:t>
            </a:r>
            <a:r>
              <a:rPr lang="el-GR" sz="1400" i="1" dirty="0"/>
              <a:t> οι ίδιοι, που συμμετείχαν με ογδόντα καράβια· αμέσως μετά </a:t>
            </a:r>
            <a:r>
              <a:rPr lang="el-GR" sz="1400" i="1" dirty="0" err="1"/>
              <a:t>απ</a:t>
            </a:r>
            <a:r>
              <a:rPr lang="el-GR" sz="1400" i="1" dirty="0"/>
              <a:t>᾽ αυτούς παρατάχτηκαν τα δώδεκα καράβια της </a:t>
            </a:r>
            <a:r>
              <a:rPr lang="el-GR" sz="1400" i="1" dirty="0" err="1"/>
              <a:t>Πριήνης</a:t>
            </a:r>
            <a:r>
              <a:rPr lang="el-GR" sz="1400" i="1" dirty="0"/>
              <a:t> και τα τρία </a:t>
            </a:r>
            <a:r>
              <a:rPr lang="el-GR" sz="1400" i="1" dirty="0" err="1"/>
              <a:t>απ</a:t>
            </a:r>
            <a:r>
              <a:rPr lang="el-GR" sz="1400" i="1" dirty="0"/>
              <a:t>᾽ τη </a:t>
            </a:r>
            <a:r>
              <a:rPr lang="el-GR" sz="1400" i="1" dirty="0" err="1"/>
              <a:t>Μυούντα</a:t>
            </a:r>
            <a:r>
              <a:rPr lang="el-GR" sz="1400" i="1" dirty="0"/>
              <a:t>, κι αμέσως μετά τους </a:t>
            </a:r>
            <a:r>
              <a:rPr lang="el-GR" sz="1400" i="1" dirty="0" err="1"/>
              <a:t>Μυουντίους</a:t>
            </a:r>
            <a:r>
              <a:rPr lang="el-GR" sz="1400" i="1" dirty="0"/>
              <a:t> τα δεκαεφτά καράβια της </a:t>
            </a:r>
            <a:r>
              <a:rPr lang="el-GR" sz="1400" i="1" dirty="0" err="1"/>
              <a:t>Τέω</a:t>
            </a:r>
            <a:r>
              <a:rPr lang="el-GR" sz="1400" i="1" dirty="0"/>
              <a:t>, κι αμέσως μετά τους </a:t>
            </a:r>
            <a:r>
              <a:rPr lang="el-GR" sz="1400" i="1" dirty="0" err="1"/>
              <a:t>Τηίους</a:t>
            </a:r>
            <a:r>
              <a:rPr lang="el-GR" sz="1400" i="1" dirty="0"/>
              <a:t> παρατάχτηκαν εκατό καράβια των </a:t>
            </a:r>
            <a:r>
              <a:rPr lang="el-GR" sz="1400" i="1" dirty="0" err="1"/>
              <a:t>Χίων</a:t>
            </a:r>
            <a:r>
              <a:rPr lang="el-GR" sz="1400" i="1" dirty="0"/>
              <a:t>· [6.8.2] σ᾽ αυτή την παράταξη προστέθηκαν οι Ερυθραίοι και οι </a:t>
            </a:r>
            <a:r>
              <a:rPr lang="el-GR" sz="1400" i="1" dirty="0" err="1"/>
              <a:t>Φωκαείς</a:t>
            </a:r>
            <a:r>
              <a:rPr lang="el-GR" sz="1400" i="1" dirty="0"/>
              <a:t>, οι Ερυθραίοι που έδιναν οχτώ καράβια και οι </a:t>
            </a:r>
            <a:r>
              <a:rPr lang="el-GR" sz="1400" i="1" dirty="0" err="1"/>
              <a:t>Φωκαείς</a:t>
            </a:r>
            <a:r>
              <a:rPr lang="el-GR" sz="1400" i="1" dirty="0"/>
              <a:t> τρία· αμέσως μετά τα καράβια της Φώκαιας παρατάχτηκαν οι Λέσβιοι με εβδομήντα καράβια· την παράταξη έκλειναν οι Σάμιοι που κρατούσαν τη δυτική πτέρυγα με εξήντα καράβια. Ο συνολικός αριθμός όλων αυτών των καραβιών έφτασε τις τριακόσιες πενήντα τρεις </a:t>
            </a:r>
            <a:r>
              <a:rPr lang="el-GR" sz="1400" i="1" dirty="0" err="1"/>
              <a:t>τριήρεις</a:t>
            </a:r>
            <a:r>
              <a:rPr lang="el-GR" sz="1400" dirty="0"/>
              <a:t>.)</a:t>
            </a:r>
          </a:p>
          <a:p>
            <a:pPr algn="just"/>
            <a:endParaRPr lang="el-GR" sz="1400" dirty="0"/>
          </a:p>
          <a:p>
            <a:pPr algn="just"/>
            <a:r>
              <a:rPr lang="el-GR" sz="1400" i="1" dirty="0" err="1"/>
              <a:t>τοῦ</a:t>
            </a:r>
            <a:r>
              <a:rPr lang="el-GR" sz="1400" i="1" dirty="0"/>
              <a:t> </a:t>
            </a:r>
            <a:r>
              <a:rPr lang="el-GR" sz="1400" i="1" dirty="0" err="1"/>
              <a:t>δὲ</a:t>
            </a:r>
            <a:r>
              <a:rPr lang="el-GR" sz="1400" i="1" dirty="0"/>
              <a:t> </a:t>
            </a:r>
            <a:r>
              <a:rPr lang="el-GR" sz="1400" i="1" dirty="0" err="1"/>
              <a:t>ναυτικοῦ</a:t>
            </a:r>
            <a:r>
              <a:rPr lang="el-GR" sz="1400" i="1" dirty="0"/>
              <a:t> Φοίνικες </a:t>
            </a:r>
            <a:r>
              <a:rPr lang="el-GR" sz="1400" i="1" dirty="0" err="1"/>
              <a:t>μὲν</a:t>
            </a:r>
            <a:r>
              <a:rPr lang="el-GR" sz="1400" i="1" dirty="0"/>
              <a:t> </a:t>
            </a:r>
            <a:r>
              <a:rPr lang="el-GR" sz="1400" i="1" dirty="0" err="1"/>
              <a:t>ἦσαν</a:t>
            </a:r>
            <a:r>
              <a:rPr lang="el-GR" sz="1400" i="1" dirty="0"/>
              <a:t> </a:t>
            </a:r>
            <a:r>
              <a:rPr lang="el-GR" sz="1400" b="1" i="1" dirty="0"/>
              <a:t>προθυμότατοι</a:t>
            </a:r>
            <a:r>
              <a:rPr lang="el-GR" sz="1400" i="1" dirty="0"/>
              <a:t>, </a:t>
            </a:r>
            <a:r>
              <a:rPr lang="el-GR" sz="1400" i="1" dirty="0" err="1"/>
              <a:t>συνεστρατεύοντο</a:t>
            </a:r>
            <a:r>
              <a:rPr lang="el-GR" sz="1400" i="1" dirty="0"/>
              <a:t> </a:t>
            </a:r>
            <a:r>
              <a:rPr lang="el-GR" sz="1400" i="1" dirty="0" err="1"/>
              <a:t>δὲ</a:t>
            </a:r>
            <a:r>
              <a:rPr lang="el-GR" sz="1400" i="1" dirty="0"/>
              <a:t> </a:t>
            </a:r>
            <a:r>
              <a:rPr lang="el-GR" sz="1400" i="1" dirty="0" err="1"/>
              <a:t>καὶ</a:t>
            </a:r>
            <a:r>
              <a:rPr lang="el-GR" sz="1400" i="1" dirty="0"/>
              <a:t> Κύπριοι </a:t>
            </a:r>
            <a:r>
              <a:rPr lang="el-GR" sz="1400" i="1" dirty="0" err="1"/>
              <a:t>νεωστὶ</a:t>
            </a:r>
            <a:r>
              <a:rPr lang="el-GR" sz="1400" i="1" dirty="0"/>
              <a:t> κατεστραμμένοι </a:t>
            </a:r>
            <a:r>
              <a:rPr lang="el-GR" sz="1400" i="1" dirty="0" err="1"/>
              <a:t>καὶ</a:t>
            </a:r>
            <a:r>
              <a:rPr lang="el-GR" sz="1400" i="1" dirty="0"/>
              <a:t> </a:t>
            </a:r>
            <a:r>
              <a:rPr lang="el-GR" sz="1400" i="1" dirty="0" err="1"/>
              <a:t>Κίλικές</a:t>
            </a:r>
            <a:r>
              <a:rPr lang="el-GR" sz="1400" i="1" dirty="0"/>
              <a:t> τε </a:t>
            </a:r>
            <a:r>
              <a:rPr lang="el-GR" sz="1400" i="1" dirty="0" err="1"/>
              <a:t>καὶ</a:t>
            </a:r>
            <a:r>
              <a:rPr lang="el-GR" sz="1400" i="1" dirty="0"/>
              <a:t> </a:t>
            </a:r>
            <a:r>
              <a:rPr lang="el-GR" sz="1400" i="1" dirty="0" err="1"/>
              <a:t>Αἰγύπτιοι</a:t>
            </a:r>
            <a:r>
              <a:rPr lang="el-GR" sz="1400" i="1" dirty="0"/>
              <a:t> </a:t>
            </a:r>
            <a:r>
              <a:rPr lang="el-GR" sz="1400" dirty="0"/>
              <a:t>→ ο Ηρόδοτος υπαινίσσεται ότι πίσω από τον ζήλο των Φοινίκων βρίσκεται το κίνητρο για εκδίκηση της ήττας που υπέστησαν από τους </a:t>
            </a:r>
            <a:r>
              <a:rPr lang="el-GR" sz="1400" dirty="0" err="1"/>
              <a:t>Ίωνες</a:t>
            </a:r>
            <a:r>
              <a:rPr lang="el-GR" sz="1400" dirty="0"/>
              <a:t> στο </a:t>
            </a:r>
            <a:r>
              <a:rPr lang="el-GR" sz="1400" dirty="0" err="1"/>
              <a:t>Παμφυλιακό</a:t>
            </a:r>
            <a:r>
              <a:rPr lang="el-GR" sz="1400" dirty="0"/>
              <a:t> πέλαγος και την Κύπρο.</a:t>
            </a:r>
          </a:p>
          <a:p>
            <a:endParaRPr lang="el-GR" dirty="0"/>
          </a:p>
          <a:p>
            <a:endParaRPr lang="el-GR" dirty="0"/>
          </a:p>
        </p:txBody>
      </p:sp>
    </p:spTree>
    <p:extLst>
      <p:ext uri="{BB962C8B-B14F-4D97-AF65-F5344CB8AC3E}">
        <p14:creationId xmlns:p14="http://schemas.microsoft.com/office/powerpoint/2010/main" val="4265481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EA738-31D2-0613-D6CC-828AA448133B}"/>
              </a:ext>
            </a:extLst>
          </p:cNvPr>
          <p:cNvSpPr txBox="1"/>
          <p:nvPr/>
        </p:nvSpPr>
        <p:spPr>
          <a:xfrm>
            <a:off x="0" y="1328326"/>
            <a:ext cx="12192000" cy="5816977"/>
          </a:xfrm>
          <a:prstGeom prst="rect">
            <a:avLst/>
          </a:prstGeom>
          <a:noFill/>
        </p:spPr>
        <p:txBody>
          <a:bodyPr wrap="square">
            <a:spAutoFit/>
          </a:bodyPr>
          <a:lstStyle/>
          <a:p>
            <a:pPr algn="just"/>
            <a:r>
              <a:rPr lang="el-GR" sz="1400" i="1" dirty="0"/>
              <a:t>Οι Πέρσες αντικρίζοντας το μέγεθος του ελληνικού στόλου φοβήθηκαν ότι δε θα τα καταφέρουν. Έτσι παρακινούν τους πρώην τυράννους των ιωνικών πόλεων, τους οποίους οι ίδιοι είχαν εγκαταστήσει, να πείσουν τους Έλληνες να υποχωρήσουν, με την πρόφαση ότι ο Δαρείος θα τους δώσει χάρη. Ακολουθεί μέρος δημηγορίας των τυράννων</a:t>
            </a:r>
            <a:r>
              <a:rPr lang="el-GR" sz="1400" dirty="0"/>
              <a:t>:</a:t>
            </a:r>
          </a:p>
          <a:p>
            <a:pPr algn="just"/>
            <a:endParaRPr lang="el-GR" sz="1400" dirty="0"/>
          </a:p>
          <a:p>
            <a:pPr algn="just"/>
            <a:r>
              <a:rPr lang="el-GR" sz="1200" dirty="0"/>
              <a:t>[6.9.3] </a:t>
            </a:r>
            <a:r>
              <a:rPr lang="el-GR" sz="1200" dirty="0" err="1"/>
              <a:t>Ἄνδρες</a:t>
            </a:r>
            <a:r>
              <a:rPr lang="el-GR" sz="1200" dirty="0"/>
              <a:t> </a:t>
            </a:r>
            <a:r>
              <a:rPr lang="el-GR" sz="1200" dirty="0" err="1"/>
              <a:t>Ἴωνες</a:t>
            </a:r>
            <a:r>
              <a:rPr lang="el-GR" sz="1200" dirty="0"/>
              <a:t>, </a:t>
            </a:r>
            <a:r>
              <a:rPr lang="el-GR" sz="1200" dirty="0" err="1"/>
              <a:t>νῦν</a:t>
            </a:r>
            <a:r>
              <a:rPr lang="el-GR" sz="1200" dirty="0"/>
              <a:t> τις </a:t>
            </a:r>
            <a:r>
              <a:rPr lang="el-GR" sz="1200" dirty="0" err="1"/>
              <a:t>ὑμέων</a:t>
            </a:r>
            <a:r>
              <a:rPr lang="el-GR" sz="1200" dirty="0"/>
              <a:t> </a:t>
            </a:r>
            <a:r>
              <a:rPr lang="el-GR" sz="1200" dirty="0" err="1"/>
              <a:t>εὖ</a:t>
            </a:r>
            <a:r>
              <a:rPr lang="el-GR" sz="1200" dirty="0"/>
              <a:t> </a:t>
            </a:r>
            <a:r>
              <a:rPr lang="el-GR" sz="1200" dirty="0" err="1"/>
              <a:t>ποιήσας</a:t>
            </a:r>
            <a:r>
              <a:rPr lang="el-GR" sz="1200" dirty="0"/>
              <a:t> </a:t>
            </a:r>
            <a:r>
              <a:rPr lang="el-GR" sz="1200" dirty="0" err="1"/>
              <a:t>φανήτω</a:t>
            </a:r>
            <a:r>
              <a:rPr lang="el-GR" sz="1200" dirty="0"/>
              <a:t> </a:t>
            </a:r>
            <a:r>
              <a:rPr lang="el-GR" sz="1200" dirty="0" err="1"/>
              <a:t>τὸν</a:t>
            </a:r>
            <a:r>
              <a:rPr lang="el-GR" sz="1200" dirty="0"/>
              <a:t> </a:t>
            </a:r>
            <a:r>
              <a:rPr lang="el-GR" sz="1200" dirty="0" err="1"/>
              <a:t>βασιλέος</a:t>
            </a:r>
            <a:r>
              <a:rPr lang="el-GR" sz="1200" dirty="0"/>
              <a:t> </a:t>
            </a:r>
            <a:r>
              <a:rPr lang="el-GR" sz="1200" dirty="0" err="1"/>
              <a:t>οἶκον</a:t>
            </a:r>
            <a:r>
              <a:rPr lang="el-GR" sz="1200" dirty="0"/>
              <a:t>· </a:t>
            </a:r>
            <a:r>
              <a:rPr lang="el-GR" sz="1200" dirty="0" err="1"/>
              <a:t>τοὺς</a:t>
            </a:r>
            <a:r>
              <a:rPr lang="el-GR" sz="1200" dirty="0"/>
              <a:t> </a:t>
            </a:r>
            <a:r>
              <a:rPr lang="el-GR" sz="1200" dirty="0" err="1"/>
              <a:t>γὰρ</a:t>
            </a:r>
            <a:r>
              <a:rPr lang="el-GR" sz="1200" dirty="0"/>
              <a:t> </a:t>
            </a:r>
            <a:r>
              <a:rPr lang="el-GR" sz="1200" dirty="0" err="1"/>
              <a:t>ἑωυτοῦ</a:t>
            </a:r>
            <a:r>
              <a:rPr lang="el-GR" sz="1200" dirty="0"/>
              <a:t> </a:t>
            </a:r>
            <a:r>
              <a:rPr lang="el-GR" sz="1200" dirty="0" err="1"/>
              <a:t>ἕκαστος</a:t>
            </a:r>
            <a:r>
              <a:rPr lang="el-GR" sz="1200" dirty="0"/>
              <a:t> </a:t>
            </a:r>
            <a:r>
              <a:rPr lang="el-GR" sz="1200" dirty="0" err="1"/>
              <a:t>ὑμέων</a:t>
            </a:r>
            <a:r>
              <a:rPr lang="el-GR" sz="1200" dirty="0"/>
              <a:t> </a:t>
            </a:r>
            <a:r>
              <a:rPr lang="el-GR" sz="1200" dirty="0" err="1"/>
              <a:t>πολιήτας</a:t>
            </a:r>
            <a:r>
              <a:rPr lang="el-GR" sz="1200" dirty="0"/>
              <a:t> </a:t>
            </a:r>
            <a:r>
              <a:rPr lang="el-GR" sz="1200" dirty="0" err="1"/>
              <a:t>πειράσθω</a:t>
            </a:r>
            <a:r>
              <a:rPr lang="el-GR" sz="1200" dirty="0"/>
              <a:t> </a:t>
            </a:r>
            <a:r>
              <a:rPr lang="el-GR" sz="1200" dirty="0" err="1"/>
              <a:t>ἀποσχίζων</a:t>
            </a:r>
            <a:r>
              <a:rPr lang="el-GR" sz="1200" dirty="0"/>
              <a:t> </a:t>
            </a:r>
            <a:r>
              <a:rPr lang="el-GR" sz="1200" dirty="0" err="1"/>
              <a:t>ἀπὸ</a:t>
            </a:r>
            <a:r>
              <a:rPr lang="el-GR" sz="1200" dirty="0"/>
              <a:t> </a:t>
            </a:r>
            <a:r>
              <a:rPr lang="el-GR" sz="1200" dirty="0" err="1"/>
              <a:t>τοῦ</a:t>
            </a:r>
            <a:r>
              <a:rPr lang="el-GR" sz="1200" dirty="0"/>
              <a:t> </a:t>
            </a:r>
            <a:r>
              <a:rPr lang="el-GR" sz="1200" dirty="0" err="1"/>
              <a:t>λοιποῦ</a:t>
            </a:r>
            <a:r>
              <a:rPr lang="el-GR" sz="1200" dirty="0"/>
              <a:t> </a:t>
            </a:r>
            <a:r>
              <a:rPr lang="el-GR" sz="1200" dirty="0" err="1"/>
              <a:t>συμμαχικοῦ</a:t>
            </a:r>
            <a:r>
              <a:rPr lang="el-GR" sz="1200" dirty="0"/>
              <a:t>. </a:t>
            </a:r>
            <a:r>
              <a:rPr lang="el-GR" sz="1200" dirty="0" err="1"/>
              <a:t>προϊσχόμενοι</a:t>
            </a:r>
            <a:r>
              <a:rPr lang="el-GR" sz="1200" dirty="0"/>
              <a:t> </a:t>
            </a:r>
            <a:r>
              <a:rPr lang="el-GR" sz="1200" dirty="0" err="1"/>
              <a:t>δὲ</a:t>
            </a:r>
            <a:r>
              <a:rPr lang="el-GR" sz="1200" dirty="0"/>
              <a:t> </a:t>
            </a:r>
            <a:r>
              <a:rPr lang="el-GR" sz="1200" dirty="0" err="1"/>
              <a:t>ἐπαγγείλασθε</a:t>
            </a:r>
            <a:r>
              <a:rPr lang="el-GR" sz="1200" dirty="0"/>
              <a:t> τάδε, </a:t>
            </a:r>
            <a:r>
              <a:rPr lang="el-GR" sz="1200" dirty="0" err="1"/>
              <a:t>ὡς</a:t>
            </a:r>
            <a:r>
              <a:rPr lang="el-GR" sz="1200" dirty="0"/>
              <a:t> </a:t>
            </a:r>
            <a:r>
              <a:rPr lang="el-GR" sz="1200" dirty="0" err="1"/>
              <a:t>πείσονταί</a:t>
            </a:r>
            <a:r>
              <a:rPr lang="el-GR" sz="1200" dirty="0"/>
              <a:t> τε </a:t>
            </a:r>
            <a:r>
              <a:rPr lang="el-GR" sz="1200" dirty="0" err="1"/>
              <a:t>ἄχαρι</a:t>
            </a:r>
            <a:r>
              <a:rPr lang="el-GR" sz="1200" dirty="0"/>
              <a:t> </a:t>
            </a:r>
            <a:r>
              <a:rPr lang="el-GR" sz="1200" dirty="0" err="1"/>
              <a:t>οὐδὲν</a:t>
            </a:r>
            <a:r>
              <a:rPr lang="el-GR" sz="1200" dirty="0"/>
              <a:t> </a:t>
            </a:r>
            <a:r>
              <a:rPr lang="el-GR" sz="1200" dirty="0" err="1"/>
              <a:t>διὰ</a:t>
            </a:r>
            <a:r>
              <a:rPr lang="el-GR" sz="1200" dirty="0"/>
              <a:t> </a:t>
            </a:r>
            <a:r>
              <a:rPr lang="el-GR" sz="1200" dirty="0" err="1"/>
              <a:t>τὴν</a:t>
            </a:r>
            <a:r>
              <a:rPr lang="el-GR" sz="1200" dirty="0"/>
              <a:t> </a:t>
            </a:r>
            <a:r>
              <a:rPr lang="el-GR" sz="1200" dirty="0" err="1"/>
              <a:t>ἀπόστασιν</a:t>
            </a:r>
            <a:r>
              <a:rPr lang="el-GR" sz="1200" dirty="0"/>
              <a:t>, </a:t>
            </a:r>
            <a:r>
              <a:rPr lang="el-GR" sz="1200" dirty="0" err="1"/>
              <a:t>οὐδέ</a:t>
            </a:r>
            <a:r>
              <a:rPr lang="el-GR" sz="1200" dirty="0"/>
              <a:t> </a:t>
            </a:r>
            <a:r>
              <a:rPr lang="el-GR" sz="1200" dirty="0" err="1"/>
              <a:t>σφι</a:t>
            </a:r>
            <a:r>
              <a:rPr lang="el-GR" sz="1200" dirty="0"/>
              <a:t> </a:t>
            </a:r>
            <a:r>
              <a:rPr lang="el-GR" sz="1200" dirty="0" err="1"/>
              <a:t>οὔτε</a:t>
            </a:r>
            <a:r>
              <a:rPr lang="el-GR" sz="1200" dirty="0"/>
              <a:t> </a:t>
            </a:r>
            <a:r>
              <a:rPr lang="el-GR" sz="1200" dirty="0" err="1"/>
              <a:t>τὰ</a:t>
            </a:r>
            <a:r>
              <a:rPr lang="el-GR" sz="1200" dirty="0"/>
              <a:t> </a:t>
            </a:r>
            <a:r>
              <a:rPr lang="el-GR" sz="1200" dirty="0" err="1"/>
              <a:t>ἱρὰ</a:t>
            </a:r>
            <a:r>
              <a:rPr lang="el-GR" sz="1200" dirty="0"/>
              <a:t> </a:t>
            </a:r>
            <a:r>
              <a:rPr lang="el-GR" sz="1200" dirty="0" err="1"/>
              <a:t>οὔτε</a:t>
            </a:r>
            <a:r>
              <a:rPr lang="el-GR" sz="1200" dirty="0"/>
              <a:t> </a:t>
            </a:r>
            <a:r>
              <a:rPr lang="el-GR" sz="1200" dirty="0" err="1"/>
              <a:t>τὰ</a:t>
            </a:r>
            <a:r>
              <a:rPr lang="el-GR" sz="1200" dirty="0"/>
              <a:t> </a:t>
            </a:r>
            <a:r>
              <a:rPr lang="el-GR" sz="1200" dirty="0" err="1"/>
              <a:t>ἴδια</a:t>
            </a:r>
            <a:r>
              <a:rPr lang="el-GR" sz="1200" dirty="0"/>
              <a:t> </a:t>
            </a:r>
            <a:r>
              <a:rPr lang="el-GR" sz="1200" dirty="0" err="1"/>
              <a:t>ἐμπεπρήσεται</a:t>
            </a:r>
            <a:r>
              <a:rPr lang="el-GR" sz="1200" dirty="0"/>
              <a:t>, </a:t>
            </a:r>
            <a:r>
              <a:rPr lang="el-GR" sz="1200" dirty="0" err="1"/>
              <a:t>οὐδὲ</a:t>
            </a:r>
            <a:r>
              <a:rPr lang="el-GR" sz="1200" dirty="0"/>
              <a:t> </a:t>
            </a:r>
            <a:r>
              <a:rPr lang="el-GR" sz="1200" dirty="0" err="1"/>
              <a:t>βιαιότερον</a:t>
            </a:r>
            <a:r>
              <a:rPr lang="el-GR" sz="1200" dirty="0"/>
              <a:t> </a:t>
            </a:r>
            <a:r>
              <a:rPr lang="el-GR" sz="1200" dirty="0" err="1"/>
              <a:t>ἕξουσι</a:t>
            </a:r>
            <a:r>
              <a:rPr lang="el-GR" sz="1200" dirty="0"/>
              <a:t> </a:t>
            </a:r>
            <a:r>
              <a:rPr lang="el-GR" sz="1200" dirty="0" err="1"/>
              <a:t>οὐδὲν</a:t>
            </a:r>
            <a:r>
              <a:rPr lang="el-GR" sz="1200" dirty="0"/>
              <a:t> ἢ πρότερον </a:t>
            </a:r>
            <a:r>
              <a:rPr lang="el-GR" sz="1200" dirty="0" err="1"/>
              <a:t>εἶχον</a:t>
            </a:r>
            <a:r>
              <a:rPr lang="el-GR" sz="1200" dirty="0"/>
              <a:t>· [6.9.4] </a:t>
            </a:r>
            <a:r>
              <a:rPr lang="el-GR" sz="1200" dirty="0" err="1"/>
              <a:t>εἰ</a:t>
            </a:r>
            <a:r>
              <a:rPr lang="el-GR" sz="1200" dirty="0"/>
              <a:t> </a:t>
            </a:r>
            <a:r>
              <a:rPr lang="el-GR" sz="1200" dirty="0" err="1"/>
              <a:t>δὲ</a:t>
            </a:r>
            <a:r>
              <a:rPr lang="el-GR" sz="1200" dirty="0"/>
              <a:t> </a:t>
            </a:r>
            <a:r>
              <a:rPr lang="el-GR" sz="1200" dirty="0" err="1"/>
              <a:t>ταῦτα</a:t>
            </a:r>
            <a:r>
              <a:rPr lang="el-GR" sz="1200" dirty="0"/>
              <a:t> </a:t>
            </a:r>
            <a:r>
              <a:rPr lang="el-GR" sz="1200" dirty="0" err="1"/>
              <a:t>μὲν</a:t>
            </a:r>
            <a:r>
              <a:rPr lang="el-GR" sz="1200" dirty="0"/>
              <a:t> </a:t>
            </a:r>
            <a:r>
              <a:rPr lang="el-GR" sz="1200" dirty="0" err="1"/>
              <a:t>οὐ</a:t>
            </a:r>
            <a:r>
              <a:rPr lang="el-GR" sz="1200" dirty="0"/>
              <a:t> </a:t>
            </a:r>
            <a:r>
              <a:rPr lang="el-GR" sz="1200" dirty="0" err="1"/>
              <a:t>ποιήσουσι</a:t>
            </a:r>
            <a:r>
              <a:rPr lang="el-GR" sz="1200" dirty="0"/>
              <a:t>, </a:t>
            </a:r>
            <a:r>
              <a:rPr lang="el-GR" sz="1200" dirty="0" err="1"/>
              <a:t>οἱ</a:t>
            </a:r>
            <a:r>
              <a:rPr lang="el-GR" sz="1200" dirty="0"/>
              <a:t> </a:t>
            </a:r>
            <a:r>
              <a:rPr lang="el-GR" sz="1200" dirty="0" err="1"/>
              <a:t>δὲ</a:t>
            </a:r>
            <a:r>
              <a:rPr lang="el-GR" sz="1200" dirty="0"/>
              <a:t> πάντως </a:t>
            </a:r>
            <a:r>
              <a:rPr lang="el-GR" sz="1200" dirty="0" err="1"/>
              <a:t>διὰ</a:t>
            </a:r>
            <a:r>
              <a:rPr lang="el-GR" sz="1200" dirty="0"/>
              <a:t> μάχης </a:t>
            </a:r>
            <a:r>
              <a:rPr lang="el-GR" sz="1200" dirty="0" err="1"/>
              <a:t>ἐλεύσονται</a:t>
            </a:r>
            <a:r>
              <a:rPr lang="el-GR" sz="1200" dirty="0"/>
              <a:t>, τάδε </a:t>
            </a:r>
            <a:r>
              <a:rPr lang="el-GR" sz="1200" dirty="0" err="1"/>
              <a:t>ἤδη</a:t>
            </a:r>
            <a:r>
              <a:rPr lang="el-GR" sz="1200" dirty="0"/>
              <a:t> </a:t>
            </a:r>
            <a:r>
              <a:rPr lang="el-GR" sz="1200" dirty="0" err="1"/>
              <a:t>σφι</a:t>
            </a:r>
            <a:r>
              <a:rPr lang="el-GR" sz="1200" dirty="0"/>
              <a:t> λέγετε </a:t>
            </a:r>
            <a:r>
              <a:rPr lang="el-GR" sz="1200" dirty="0" err="1"/>
              <a:t>ἐπηρεάζοντες</a:t>
            </a:r>
            <a:r>
              <a:rPr lang="el-GR" sz="1200" dirty="0"/>
              <a:t>, </a:t>
            </a:r>
            <a:r>
              <a:rPr lang="el-GR" sz="1200" dirty="0" err="1"/>
              <a:t>τά</a:t>
            </a:r>
            <a:r>
              <a:rPr lang="el-GR" sz="1200" dirty="0"/>
              <a:t> περ </a:t>
            </a:r>
            <a:r>
              <a:rPr lang="el-GR" sz="1200" dirty="0" err="1"/>
              <a:t>σφέας</a:t>
            </a:r>
            <a:r>
              <a:rPr lang="el-GR" sz="1200" dirty="0"/>
              <a:t> </a:t>
            </a:r>
            <a:r>
              <a:rPr lang="el-GR" sz="1200" dirty="0" err="1"/>
              <a:t>κατέξει</a:t>
            </a:r>
            <a:r>
              <a:rPr lang="el-GR" sz="1200" dirty="0"/>
              <a:t>, </a:t>
            </a:r>
            <a:r>
              <a:rPr lang="el-GR" sz="1200" dirty="0" err="1"/>
              <a:t>ὡς</a:t>
            </a:r>
            <a:r>
              <a:rPr lang="el-GR" sz="1200" dirty="0"/>
              <a:t> </a:t>
            </a:r>
            <a:r>
              <a:rPr lang="el-GR" sz="1200" dirty="0" err="1"/>
              <a:t>ἑσσωθέντες</a:t>
            </a:r>
            <a:r>
              <a:rPr lang="el-GR" sz="1200" dirty="0"/>
              <a:t> </a:t>
            </a:r>
            <a:r>
              <a:rPr lang="el-GR" sz="1200" dirty="0" err="1"/>
              <a:t>τῇ</a:t>
            </a:r>
            <a:r>
              <a:rPr lang="el-GR" sz="1200" dirty="0"/>
              <a:t> </a:t>
            </a:r>
            <a:r>
              <a:rPr lang="el-GR" sz="1200" dirty="0" err="1"/>
              <a:t>μάχῃ</a:t>
            </a:r>
            <a:r>
              <a:rPr lang="el-GR" sz="1200" dirty="0"/>
              <a:t> </a:t>
            </a:r>
            <a:r>
              <a:rPr lang="el-GR" sz="1200" dirty="0" err="1"/>
              <a:t>ἐξανδραποδιεῦνται</a:t>
            </a:r>
            <a:r>
              <a:rPr lang="el-GR" sz="1200" dirty="0"/>
              <a:t> </a:t>
            </a:r>
            <a:r>
              <a:rPr lang="el-GR" sz="1200" dirty="0" err="1"/>
              <a:t>καὶ</a:t>
            </a:r>
            <a:r>
              <a:rPr lang="el-GR" sz="1200" dirty="0"/>
              <a:t> </a:t>
            </a:r>
            <a:r>
              <a:rPr lang="el-GR" sz="1200" dirty="0" err="1"/>
              <a:t>ὥς</a:t>
            </a:r>
            <a:r>
              <a:rPr lang="el-GR" sz="1200" dirty="0"/>
              <a:t> </a:t>
            </a:r>
            <a:r>
              <a:rPr lang="el-GR" sz="1200" dirty="0" err="1"/>
              <a:t>σφεων</a:t>
            </a:r>
            <a:r>
              <a:rPr lang="el-GR" sz="1200" dirty="0"/>
              <a:t> </a:t>
            </a:r>
            <a:r>
              <a:rPr lang="el-GR" sz="1200" dirty="0" err="1"/>
              <a:t>τοὺς</a:t>
            </a:r>
            <a:r>
              <a:rPr lang="el-GR" sz="1200" dirty="0"/>
              <a:t> </a:t>
            </a:r>
            <a:r>
              <a:rPr lang="el-GR" sz="1200" dirty="0" err="1"/>
              <a:t>παῖδας</a:t>
            </a:r>
            <a:r>
              <a:rPr lang="el-GR" sz="1200" dirty="0"/>
              <a:t> </a:t>
            </a:r>
            <a:r>
              <a:rPr lang="el-GR" sz="1200" dirty="0" err="1"/>
              <a:t>ἐκτομίας</a:t>
            </a:r>
            <a:r>
              <a:rPr lang="el-GR" sz="1200" dirty="0"/>
              <a:t> </a:t>
            </a:r>
            <a:r>
              <a:rPr lang="el-GR" sz="1200" dirty="0" err="1"/>
              <a:t>ποιήσομεν</a:t>
            </a:r>
            <a:r>
              <a:rPr lang="el-GR" sz="1200" dirty="0"/>
              <a:t>, </a:t>
            </a:r>
            <a:r>
              <a:rPr lang="el-GR" sz="1200" dirty="0" err="1"/>
              <a:t>τὰς</a:t>
            </a:r>
            <a:r>
              <a:rPr lang="el-GR" sz="1200" dirty="0"/>
              <a:t> </a:t>
            </a:r>
            <a:r>
              <a:rPr lang="el-GR" sz="1200" dirty="0" err="1"/>
              <a:t>δὲ</a:t>
            </a:r>
            <a:r>
              <a:rPr lang="el-GR" sz="1200" dirty="0"/>
              <a:t> παρθένους </a:t>
            </a:r>
            <a:r>
              <a:rPr lang="el-GR" sz="1200" dirty="0" err="1"/>
              <a:t>ἀνασπάστους</a:t>
            </a:r>
            <a:r>
              <a:rPr lang="el-GR" sz="1200" dirty="0"/>
              <a:t> </a:t>
            </a:r>
            <a:r>
              <a:rPr lang="el-GR" sz="1200" dirty="0" err="1"/>
              <a:t>ἐς</a:t>
            </a:r>
            <a:r>
              <a:rPr lang="el-GR" sz="1200" dirty="0"/>
              <a:t> Βάκτρα, </a:t>
            </a:r>
            <a:r>
              <a:rPr lang="el-GR" sz="1200" dirty="0" err="1"/>
              <a:t>καὶ</a:t>
            </a:r>
            <a:r>
              <a:rPr lang="el-GR" sz="1200" dirty="0"/>
              <a:t> </a:t>
            </a:r>
            <a:r>
              <a:rPr lang="el-GR" sz="1200" dirty="0" err="1"/>
              <a:t>ὡς</a:t>
            </a:r>
            <a:r>
              <a:rPr lang="el-GR" sz="1200" dirty="0"/>
              <a:t> </a:t>
            </a:r>
            <a:r>
              <a:rPr lang="el-GR" sz="1200" dirty="0" err="1"/>
              <a:t>τὴν</a:t>
            </a:r>
            <a:r>
              <a:rPr lang="el-GR" sz="1200" dirty="0"/>
              <a:t> </a:t>
            </a:r>
            <a:r>
              <a:rPr lang="el-GR" sz="1200" dirty="0" err="1"/>
              <a:t>χώρην</a:t>
            </a:r>
            <a:r>
              <a:rPr lang="el-GR" sz="1200" dirty="0"/>
              <a:t> </a:t>
            </a:r>
            <a:r>
              <a:rPr lang="el-GR" sz="1200" dirty="0" err="1"/>
              <a:t>ἄλλοισι</a:t>
            </a:r>
            <a:r>
              <a:rPr lang="el-GR" sz="1200" dirty="0"/>
              <a:t> </a:t>
            </a:r>
            <a:r>
              <a:rPr lang="el-GR" sz="1200" dirty="0" err="1"/>
              <a:t>παραδώσομεν</a:t>
            </a:r>
            <a:r>
              <a:rPr lang="el-GR" sz="1200" dirty="0"/>
              <a:t> ( </a:t>
            </a:r>
            <a:r>
              <a:rPr lang="el-GR" sz="1200" i="1" dirty="0"/>
              <a:t>Άνδρες </a:t>
            </a:r>
            <a:r>
              <a:rPr lang="el-GR" sz="1200" i="1" dirty="0" err="1"/>
              <a:t>Ίωνες</a:t>
            </a:r>
            <a:r>
              <a:rPr lang="el-GR" sz="1200" i="1" dirty="0"/>
              <a:t>, ήρθε η ώρα ο καθένας σας ν᾽ αποδειχθεί ευεργέτης του βασιλικού οίκου· δηλαδή, ας προσπαθήσει ο καθένας σας ν᾽ αποσπάσει τους συμπολίτες του από την υπόλοιπη συμμαχική δύναμη. Κάνοντάς τους την πρότασή σας δώστε τις παρακάτω υποσχέσεις, ότι για την επανάστασή τους δε θα πάθουν κανένα κακό κι ούτε θα δοθούν στις φλόγες είτε οι ναοί τους είτε τα σπίτια τους κι ούτε θα έχουν καταπίεση κάπως βαρύτερη </a:t>
            </a:r>
            <a:r>
              <a:rPr lang="el-GR" sz="1200" i="1" dirty="0" err="1"/>
              <a:t>απ</a:t>
            </a:r>
            <a:r>
              <a:rPr lang="el-GR" sz="1200" i="1" dirty="0"/>
              <a:t>᾽ αυτήν που είχαν πριν. [6.9.4] Όμως, αν δε συμμορφωθούν μ᾽ αυτά κι επιμείνουν οπωσδήποτε να μας πολεμήσουν, τότε πέστε τους απειλητικά τί τους περιμένει: πως νικημένοι στον πόλεμο θα γίνουν ανδράποδα, και τ᾽ αγόρια τους θα τα ευνουχίσουμε και τις παρθένες τους θα τις αρπάξουμε και θα τις στείλουμε με τη βία στα Βάκτρα και τη γη τους θα την παραδώσουμε σε άλλους</a:t>
            </a:r>
            <a:r>
              <a:rPr lang="el-GR" sz="1200" dirty="0"/>
              <a:t>.)</a:t>
            </a:r>
          </a:p>
          <a:p>
            <a:pPr algn="just"/>
            <a:endParaRPr lang="el-GR" sz="1400" dirty="0"/>
          </a:p>
          <a:p>
            <a:pPr algn="just"/>
            <a:r>
              <a:rPr lang="el-GR" sz="1400" dirty="0"/>
              <a:t>Επικεφαλής του ελληνικού στόλου τίθεται ο Διονύσιος από τη Φώκαια, αν και η Φώκαια αριθμούσε μόλις τρία πλοία. </a:t>
            </a:r>
            <a:r>
              <a:rPr lang="el-GR" sz="1400" u="sng" dirty="0"/>
              <a:t>Κατά τον </a:t>
            </a:r>
            <a:r>
              <a:rPr lang="el-GR" sz="1400" u="sng" dirty="0" err="1"/>
              <a:t>Burn</a:t>
            </a:r>
            <a:r>
              <a:rPr lang="el-GR" sz="1400" u="sng" dirty="0"/>
              <a:t> A.R και τον </a:t>
            </a:r>
            <a:r>
              <a:rPr lang="el-GR" sz="1400" u="sng" dirty="0" err="1"/>
              <a:t>McQueen</a:t>
            </a:r>
            <a:r>
              <a:rPr lang="el-GR" sz="1400" u="sng" dirty="0"/>
              <a:t> E.T, αυτό έγινε ώστε να αποφευχθούν έριδες μεταξύ των υπολοίπων πόλεων</a:t>
            </a:r>
            <a:r>
              <a:rPr lang="el-GR" sz="1400" dirty="0"/>
              <a:t>. Ωστόσο υποβάλλει τα στρατεύματα σε επίπονη εξάσκηση με αποτέλεσμα την πρόκληση ανταρσίας μία μόλις εβδομάδα αργότερα. </a:t>
            </a:r>
          </a:p>
          <a:p>
            <a:pPr algn="just"/>
            <a:endParaRPr lang="el-GR" sz="1400" dirty="0"/>
          </a:p>
          <a:p>
            <a:pPr algn="just"/>
            <a:r>
              <a:rPr lang="el-GR" sz="1400" b="1" dirty="0"/>
              <a:t>Σάμιοι </a:t>
            </a:r>
            <a:r>
              <a:rPr lang="el-GR" sz="1400" dirty="0"/>
              <a:t>→ από τα 60 πλοία, μόλις 11 παραμένουν στο πλευρό των Ελλήνων. Τα υπόλοιπα τους προδίδουν αποδεχόμενα τις προτάσεις που έφερε εκ μέρους των Περσών ο πρώην τύραννος της Σάμου και αδερφός του τυράννου Πολυκράτη, </a:t>
            </a:r>
            <a:r>
              <a:rPr lang="el-GR" sz="1400" dirty="0" err="1"/>
              <a:t>Αιάκης</a:t>
            </a:r>
            <a:r>
              <a:rPr lang="el-GR" sz="1400" dirty="0"/>
              <a:t>.</a:t>
            </a:r>
          </a:p>
          <a:p>
            <a:pPr algn="just"/>
            <a:endParaRPr lang="el-GR" sz="1400" dirty="0"/>
          </a:p>
          <a:p>
            <a:pPr algn="just"/>
            <a:r>
              <a:rPr lang="el-GR" sz="1400" b="1" dirty="0"/>
              <a:t>Λέσβιοι</a:t>
            </a:r>
            <a:r>
              <a:rPr lang="el-GR" sz="1400" dirty="0"/>
              <a:t> → αποχώρηση είτε λόγω πανικού είτε λόγω </a:t>
            </a:r>
            <a:r>
              <a:rPr lang="el-GR" sz="1400" dirty="0" err="1"/>
              <a:t>προσυνεννόησης</a:t>
            </a:r>
            <a:r>
              <a:rPr lang="el-GR" sz="1400" dirty="0"/>
              <a:t> με τους Πέρσες.</a:t>
            </a:r>
          </a:p>
          <a:p>
            <a:pPr algn="just"/>
            <a:endParaRPr lang="el-GR" sz="1400" dirty="0"/>
          </a:p>
          <a:p>
            <a:pPr algn="just"/>
            <a:r>
              <a:rPr lang="el-GR" sz="1400" b="1" dirty="0" err="1"/>
              <a:t>Χίοι</a:t>
            </a:r>
            <a:r>
              <a:rPr lang="el-GR" sz="1400" dirty="0"/>
              <a:t> → όσοι επέζησαν από τη σύγκρουση κατέφυγαν στη Μυκάλη, όπου και εγκατέλειψαν τα πλοία τους. Στη συνέχεια πηγαίνουν στην Έφεσο, όπου οι κάτοικοι εξαιτίας της νύχτας τους εξέλαβαν ως επιδρομείς που είχαν έρθει να αρπάξουν τις γυναίκες τους. Για αυτό τους εξόντωσαν. → </a:t>
            </a:r>
            <a:r>
              <a:rPr lang="el-GR" sz="1400" b="1" dirty="0"/>
              <a:t>δεν αποκλείεται να πρόκειται για προδοσία των </a:t>
            </a:r>
            <a:r>
              <a:rPr lang="el-GR" sz="1400" b="1" dirty="0" err="1"/>
              <a:t>Εφεσίων</a:t>
            </a:r>
            <a:r>
              <a:rPr lang="el-GR" sz="1400" dirty="0"/>
              <a:t>.</a:t>
            </a:r>
          </a:p>
        </p:txBody>
      </p:sp>
    </p:spTree>
    <p:extLst>
      <p:ext uri="{BB962C8B-B14F-4D97-AF65-F5344CB8AC3E}">
        <p14:creationId xmlns:p14="http://schemas.microsoft.com/office/powerpoint/2010/main" val="3295711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83AFDF4-3ED2-6967-D198-8C2938981563}"/>
              </a:ext>
            </a:extLst>
          </p:cNvPr>
          <p:cNvSpPr>
            <a:spLocks noGrp="1"/>
          </p:cNvSpPr>
          <p:nvPr>
            <p:ph type="title"/>
          </p:nvPr>
        </p:nvSpPr>
        <p:spPr/>
        <p:txBody>
          <a:bodyPr/>
          <a:lstStyle/>
          <a:p>
            <a:r>
              <a:rPr lang="el-GR" sz="3600" dirty="0"/>
              <a:t>Αιτίες της ήττας στη ναυμαχία της </a:t>
            </a:r>
            <a:r>
              <a:rPr lang="el-GR" sz="3600" dirty="0" err="1"/>
              <a:t>Λάδης</a:t>
            </a:r>
            <a:endParaRPr lang="el-GR" sz="3600" dirty="0"/>
          </a:p>
        </p:txBody>
      </p:sp>
      <p:sp>
        <p:nvSpPr>
          <p:cNvPr id="13" name="Θέση κειμένου 12">
            <a:extLst>
              <a:ext uri="{FF2B5EF4-FFF2-40B4-BE49-F238E27FC236}">
                <a16:creationId xmlns:a16="http://schemas.microsoft.com/office/drawing/2014/main" id="{515AA2A2-8358-CBB7-38A6-F845A9F440B5}"/>
              </a:ext>
            </a:extLst>
          </p:cNvPr>
          <p:cNvSpPr>
            <a:spLocks noGrp="1"/>
          </p:cNvSpPr>
          <p:nvPr>
            <p:ph type="body" sz="quarter" idx="40"/>
          </p:nvPr>
        </p:nvSpPr>
        <p:spPr>
          <a:xfrm>
            <a:off x="584200" y="3429000"/>
            <a:ext cx="3035925" cy="2365376"/>
          </a:xfrm>
        </p:spPr>
        <p:txBody>
          <a:bodyPr/>
          <a:lstStyle/>
          <a:p>
            <a:pPr algn="just"/>
            <a:r>
              <a:rPr lang="el-GR" dirty="0"/>
              <a:t>Ηρόδοτος → η μαλθακότητα και η απειθαρχία των </a:t>
            </a:r>
            <a:r>
              <a:rPr lang="el-GR" dirty="0" err="1"/>
              <a:t>Ιώνων</a:t>
            </a:r>
            <a:r>
              <a:rPr lang="el-GR" dirty="0"/>
              <a:t>. </a:t>
            </a:r>
          </a:p>
          <a:p>
            <a:pPr algn="just"/>
            <a:endParaRPr lang="el-GR" dirty="0"/>
          </a:p>
          <a:p>
            <a:pPr algn="just"/>
            <a:r>
              <a:rPr lang="el-GR" i="1" dirty="0"/>
              <a:t>Δικαιολογείται η προδοτική στάση των </a:t>
            </a:r>
            <a:r>
              <a:rPr lang="el-GR" i="1" dirty="0" err="1"/>
              <a:t>Σαμίων</a:t>
            </a:r>
            <a:r>
              <a:rPr lang="el-GR" dirty="0"/>
              <a:t>.</a:t>
            </a:r>
          </a:p>
        </p:txBody>
      </p:sp>
      <p:sp>
        <p:nvSpPr>
          <p:cNvPr id="15" name="Θέση κειμένου 14">
            <a:extLst>
              <a:ext uri="{FF2B5EF4-FFF2-40B4-BE49-F238E27FC236}">
                <a16:creationId xmlns:a16="http://schemas.microsoft.com/office/drawing/2014/main" id="{2FC851DE-FDE4-ADDD-4E14-7F4ACEF683E4}"/>
              </a:ext>
            </a:extLst>
          </p:cNvPr>
          <p:cNvSpPr>
            <a:spLocks noGrp="1"/>
          </p:cNvSpPr>
          <p:nvPr>
            <p:ph type="body" sz="quarter" idx="42"/>
          </p:nvPr>
        </p:nvSpPr>
        <p:spPr>
          <a:xfrm>
            <a:off x="4578037" y="3429000"/>
            <a:ext cx="3035925" cy="2365376"/>
          </a:xfrm>
        </p:spPr>
        <p:txBody>
          <a:bodyPr/>
          <a:lstStyle/>
          <a:p>
            <a:r>
              <a:rPr lang="el-GR" dirty="0"/>
              <a:t>Επίπονη σωματική άσκηση που επέβαλε ο Διονύσιος → </a:t>
            </a:r>
            <a:r>
              <a:rPr lang="el-GR" i="1" dirty="0"/>
              <a:t>έντονη αντίδραση των πληρωμάτων</a:t>
            </a:r>
            <a:r>
              <a:rPr lang="el-GR" dirty="0"/>
              <a:t>.</a:t>
            </a:r>
          </a:p>
        </p:txBody>
      </p:sp>
      <p:sp>
        <p:nvSpPr>
          <p:cNvPr id="17" name="Θέση κειμένου 16">
            <a:extLst>
              <a:ext uri="{FF2B5EF4-FFF2-40B4-BE49-F238E27FC236}">
                <a16:creationId xmlns:a16="http://schemas.microsoft.com/office/drawing/2014/main" id="{86DBB883-9C8C-6BC7-E19B-AA72B7218236}"/>
              </a:ext>
            </a:extLst>
          </p:cNvPr>
          <p:cNvSpPr>
            <a:spLocks noGrp="1"/>
          </p:cNvSpPr>
          <p:nvPr>
            <p:ph type="body" sz="quarter" idx="44"/>
          </p:nvPr>
        </p:nvSpPr>
        <p:spPr>
          <a:xfrm>
            <a:off x="8571874" y="3429000"/>
            <a:ext cx="3035925" cy="2365376"/>
          </a:xfrm>
        </p:spPr>
        <p:txBody>
          <a:bodyPr/>
          <a:lstStyle/>
          <a:p>
            <a:r>
              <a:rPr lang="el-GR" dirty="0"/>
              <a:t>Βασική αιτία → </a:t>
            </a:r>
            <a:r>
              <a:rPr lang="el-GR" b="1" dirty="0"/>
              <a:t>προδοσία</a:t>
            </a:r>
            <a:r>
              <a:rPr lang="el-GR" dirty="0"/>
              <a:t>. </a:t>
            </a:r>
            <a:r>
              <a:rPr lang="el-GR" i="1" dirty="0"/>
              <a:t>Η απομάκρυνση των </a:t>
            </a:r>
            <a:r>
              <a:rPr lang="el-GR" i="1" dirty="0" err="1"/>
              <a:t>Σαμίων</a:t>
            </a:r>
            <a:r>
              <a:rPr lang="el-GR" i="1" dirty="0"/>
              <a:t> και των Λεσβίων στέρησε από τους Έλληνες συνολικά 130 πλοία</a:t>
            </a:r>
            <a:r>
              <a:rPr lang="el-GR" dirty="0"/>
              <a:t>.</a:t>
            </a:r>
          </a:p>
        </p:txBody>
      </p:sp>
    </p:spTree>
    <p:extLst>
      <p:ext uri="{BB962C8B-B14F-4D97-AF65-F5344CB8AC3E}">
        <p14:creationId xmlns:p14="http://schemas.microsoft.com/office/powerpoint/2010/main" val="2856229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A0AF3FED-7A5D-0CA8-81CB-A726E1757691}"/>
              </a:ext>
            </a:extLst>
          </p:cNvPr>
          <p:cNvSpPr>
            <a:spLocks noGrp="1"/>
          </p:cNvSpPr>
          <p:nvPr>
            <p:ph type="sldNum" sz="quarter" idx="4"/>
          </p:nvPr>
        </p:nvSpPr>
        <p:spPr/>
        <p:txBody>
          <a:bodyPr/>
          <a:lstStyle/>
          <a:p>
            <a:fld id="{5E0C3BBE-9543-48E5-A6E1-C646F9A01966}" type="slidenum">
              <a:rPr lang="en-ID" smtClean="0"/>
              <a:pPr/>
              <a:t>29</a:t>
            </a:fld>
            <a:endParaRPr lang="en-ID" dirty="0"/>
          </a:p>
        </p:txBody>
      </p:sp>
      <p:sp>
        <p:nvSpPr>
          <p:cNvPr id="3" name="Θέση υποσέλιδου 2">
            <a:extLst>
              <a:ext uri="{FF2B5EF4-FFF2-40B4-BE49-F238E27FC236}">
                <a16:creationId xmlns:a16="http://schemas.microsoft.com/office/drawing/2014/main" id="{89AAFF9F-4030-C192-7F92-D3602E0E5C52}"/>
              </a:ext>
            </a:extLst>
          </p:cNvPr>
          <p:cNvSpPr>
            <a:spLocks noGrp="1"/>
          </p:cNvSpPr>
          <p:nvPr>
            <p:ph type="ftr" sz="quarter" idx="3"/>
          </p:nvPr>
        </p:nvSpPr>
        <p:spPr/>
        <p:txBody>
          <a:bodyPr/>
          <a:lstStyle/>
          <a:p>
            <a:r>
              <a:rPr lang="en-US"/>
              <a:t>PRESENTATION TITLE</a:t>
            </a:r>
            <a:endParaRPr lang="en-US" dirty="0"/>
          </a:p>
        </p:txBody>
      </p:sp>
      <p:pic>
        <p:nvPicPr>
          <p:cNvPr id="14" name="Θέση εικόνας 13">
            <a:extLst>
              <a:ext uri="{FF2B5EF4-FFF2-40B4-BE49-F238E27FC236}">
                <a16:creationId xmlns:a16="http://schemas.microsoft.com/office/drawing/2014/main" id="{4587E73A-6E34-FC07-A636-23B3EB3927BC}"/>
              </a:ext>
            </a:extLst>
          </p:cNvPr>
          <p:cNvPicPr>
            <a:picLocks noGrp="1" noChangeAspect="1"/>
          </p:cNvPicPr>
          <p:nvPr>
            <p:ph type="pic" sz="quarter" idx="10"/>
          </p:nvPr>
        </p:nvPicPr>
        <p:blipFill>
          <a:blip r:embed="rId2"/>
          <a:srcRect l="16439" r="16439"/>
          <a:stretch>
            <a:fillRect/>
          </a:stretch>
        </p:blipFill>
        <p:spPr>
          <a:xfrm>
            <a:off x="-160" y="1616270"/>
            <a:ext cx="4086968" cy="3403600"/>
          </a:xfrm>
          <a:prstGeom prst="rect">
            <a:avLst/>
          </a:prstGeom>
        </p:spPr>
      </p:pic>
      <p:sp>
        <p:nvSpPr>
          <p:cNvPr id="13" name="Θέση κειμένου 12">
            <a:extLst>
              <a:ext uri="{FF2B5EF4-FFF2-40B4-BE49-F238E27FC236}">
                <a16:creationId xmlns:a16="http://schemas.microsoft.com/office/drawing/2014/main" id="{35BE3590-E16F-41FB-C12B-A54BD1B24C3C}"/>
              </a:ext>
            </a:extLst>
          </p:cNvPr>
          <p:cNvSpPr>
            <a:spLocks noGrp="1"/>
          </p:cNvSpPr>
          <p:nvPr>
            <p:ph type="body" sz="quarter" idx="39"/>
          </p:nvPr>
        </p:nvSpPr>
        <p:spPr>
          <a:xfrm>
            <a:off x="4655978" y="2062065"/>
            <a:ext cx="7536022" cy="4124131"/>
          </a:xfrm>
        </p:spPr>
        <p:txBody>
          <a:bodyPr/>
          <a:lstStyle/>
          <a:p>
            <a:pPr algn="just"/>
            <a:r>
              <a:rPr lang="el-GR" sz="1400" dirty="0"/>
              <a:t>[6.31.1] ὁ </a:t>
            </a:r>
            <a:r>
              <a:rPr lang="el-GR" sz="1400" dirty="0" err="1"/>
              <a:t>δὲ</a:t>
            </a:r>
            <a:r>
              <a:rPr lang="el-GR" sz="1400" dirty="0"/>
              <a:t> </a:t>
            </a:r>
            <a:r>
              <a:rPr lang="el-GR" sz="1400" dirty="0" err="1"/>
              <a:t>ναυτικὸς</a:t>
            </a:r>
            <a:r>
              <a:rPr lang="el-GR" sz="1400" dirty="0"/>
              <a:t> </a:t>
            </a:r>
            <a:r>
              <a:rPr lang="el-GR" sz="1400" dirty="0" err="1"/>
              <a:t>στρατὸς</a:t>
            </a:r>
            <a:r>
              <a:rPr lang="el-GR" sz="1400" dirty="0"/>
              <a:t> ὁ </a:t>
            </a:r>
            <a:r>
              <a:rPr lang="el-GR" sz="1400" dirty="0" err="1"/>
              <a:t>Περσέων</a:t>
            </a:r>
            <a:r>
              <a:rPr lang="el-GR" sz="1400" dirty="0"/>
              <a:t> </a:t>
            </a:r>
            <a:r>
              <a:rPr lang="el-GR" sz="1400" dirty="0" err="1"/>
              <a:t>χειμερίσας</a:t>
            </a:r>
            <a:r>
              <a:rPr lang="el-GR" sz="1400" dirty="0"/>
              <a:t> </a:t>
            </a:r>
            <a:r>
              <a:rPr lang="el-GR" sz="1400" dirty="0" err="1"/>
              <a:t>περὶ</a:t>
            </a:r>
            <a:r>
              <a:rPr lang="el-GR" sz="1400" dirty="0"/>
              <a:t> </a:t>
            </a:r>
            <a:r>
              <a:rPr lang="el-GR" sz="1400" dirty="0" err="1"/>
              <a:t>Μίλητον</a:t>
            </a:r>
            <a:r>
              <a:rPr lang="el-GR" sz="1400" dirty="0"/>
              <a:t> </a:t>
            </a:r>
            <a:r>
              <a:rPr lang="el-GR" sz="1400" dirty="0" err="1"/>
              <a:t>τῷ</a:t>
            </a:r>
            <a:r>
              <a:rPr lang="el-GR" sz="1400" dirty="0"/>
              <a:t> </a:t>
            </a:r>
            <a:r>
              <a:rPr lang="el-GR" sz="1400" dirty="0" err="1"/>
              <a:t>δευτέρῳ</a:t>
            </a:r>
            <a:r>
              <a:rPr lang="el-GR" sz="1400" dirty="0"/>
              <a:t> </a:t>
            </a:r>
            <a:r>
              <a:rPr lang="el-GR" sz="1400" dirty="0" err="1"/>
              <a:t>ἔτεϊ</a:t>
            </a:r>
            <a:r>
              <a:rPr lang="el-GR" sz="1400" dirty="0"/>
              <a:t> </a:t>
            </a:r>
            <a:r>
              <a:rPr lang="el-GR" sz="1400" dirty="0" err="1"/>
              <a:t>ὡς</a:t>
            </a:r>
            <a:r>
              <a:rPr lang="el-GR" sz="1400" dirty="0"/>
              <a:t> </a:t>
            </a:r>
            <a:r>
              <a:rPr lang="el-GR" sz="1400" dirty="0" err="1"/>
              <a:t>ἀνέπλωσε</a:t>
            </a:r>
            <a:r>
              <a:rPr lang="el-GR" sz="1400" dirty="0"/>
              <a:t>, </a:t>
            </a:r>
            <a:r>
              <a:rPr lang="el-GR" sz="1400" dirty="0" err="1"/>
              <a:t>αἱρέει</a:t>
            </a:r>
            <a:r>
              <a:rPr lang="el-GR" sz="1400" dirty="0"/>
              <a:t> </a:t>
            </a:r>
            <a:r>
              <a:rPr lang="el-GR" sz="1400" dirty="0" err="1"/>
              <a:t>εὐπετέως</a:t>
            </a:r>
            <a:r>
              <a:rPr lang="el-GR" sz="1400" dirty="0"/>
              <a:t> </a:t>
            </a:r>
            <a:r>
              <a:rPr lang="el-GR" sz="1400" dirty="0" err="1"/>
              <a:t>τὰς</a:t>
            </a:r>
            <a:r>
              <a:rPr lang="el-GR" sz="1400" dirty="0"/>
              <a:t> νήσους </a:t>
            </a:r>
            <a:r>
              <a:rPr lang="el-GR" sz="1400" dirty="0" err="1"/>
              <a:t>τὰς</a:t>
            </a:r>
            <a:r>
              <a:rPr lang="el-GR" sz="1400" dirty="0"/>
              <a:t> </a:t>
            </a:r>
            <a:r>
              <a:rPr lang="el-GR" sz="1400" dirty="0" err="1"/>
              <a:t>πρὸς</a:t>
            </a:r>
            <a:r>
              <a:rPr lang="el-GR" sz="1400" dirty="0"/>
              <a:t> </a:t>
            </a:r>
            <a:r>
              <a:rPr lang="el-GR" sz="1400" dirty="0" err="1"/>
              <a:t>τῇ</a:t>
            </a:r>
            <a:r>
              <a:rPr lang="el-GR" sz="1400" dirty="0"/>
              <a:t> </a:t>
            </a:r>
            <a:r>
              <a:rPr lang="el-GR" sz="1400" dirty="0" err="1"/>
              <a:t>ἠπείρῳ</a:t>
            </a:r>
            <a:r>
              <a:rPr lang="el-GR" sz="1400" dirty="0"/>
              <a:t> κειμένας, </a:t>
            </a:r>
            <a:r>
              <a:rPr lang="el-GR" sz="1400" dirty="0" err="1"/>
              <a:t>Χίον</a:t>
            </a:r>
            <a:r>
              <a:rPr lang="el-GR" sz="1400" dirty="0"/>
              <a:t> </a:t>
            </a:r>
            <a:r>
              <a:rPr lang="el-GR" sz="1400" dirty="0" err="1"/>
              <a:t>καὶ</a:t>
            </a:r>
            <a:r>
              <a:rPr lang="el-GR" sz="1400" dirty="0"/>
              <a:t> </a:t>
            </a:r>
            <a:r>
              <a:rPr lang="el-GR" sz="1400" dirty="0" err="1"/>
              <a:t>Λέσβον</a:t>
            </a:r>
            <a:r>
              <a:rPr lang="el-GR" sz="1400" dirty="0"/>
              <a:t> </a:t>
            </a:r>
            <a:r>
              <a:rPr lang="el-GR" sz="1400" dirty="0" err="1"/>
              <a:t>καὶ</a:t>
            </a:r>
            <a:r>
              <a:rPr lang="el-GR" sz="1400" dirty="0"/>
              <a:t> </a:t>
            </a:r>
            <a:r>
              <a:rPr lang="el-GR" sz="1400" dirty="0" err="1"/>
              <a:t>Τένεδον</a:t>
            </a:r>
            <a:r>
              <a:rPr lang="el-GR" sz="1400" dirty="0"/>
              <a:t>. </a:t>
            </a:r>
            <a:r>
              <a:rPr lang="el-GR" sz="1400" dirty="0" err="1"/>
              <a:t>ὅκως</a:t>
            </a:r>
            <a:r>
              <a:rPr lang="el-GR" sz="1400" dirty="0"/>
              <a:t> </a:t>
            </a:r>
            <a:r>
              <a:rPr lang="el-GR" sz="1400" dirty="0" err="1"/>
              <a:t>δὲ</a:t>
            </a:r>
            <a:r>
              <a:rPr lang="el-GR" sz="1400" dirty="0"/>
              <a:t> </a:t>
            </a:r>
            <a:r>
              <a:rPr lang="el-GR" sz="1400" dirty="0" err="1"/>
              <a:t>λάβοι</a:t>
            </a:r>
            <a:r>
              <a:rPr lang="el-GR" sz="1400" dirty="0"/>
              <a:t> </a:t>
            </a:r>
            <a:r>
              <a:rPr lang="el-GR" sz="1400" dirty="0" err="1"/>
              <a:t>τινὰ</a:t>
            </a:r>
            <a:r>
              <a:rPr lang="el-GR" sz="1400" dirty="0"/>
              <a:t> </a:t>
            </a:r>
            <a:r>
              <a:rPr lang="el-GR" sz="1400" dirty="0" err="1"/>
              <a:t>τῶν</a:t>
            </a:r>
            <a:r>
              <a:rPr lang="el-GR" sz="1400" dirty="0"/>
              <a:t> νήσων, </a:t>
            </a:r>
            <a:r>
              <a:rPr lang="el-GR" sz="1400" dirty="0" err="1"/>
              <a:t>ὡς</a:t>
            </a:r>
            <a:r>
              <a:rPr lang="el-GR" sz="1400" dirty="0"/>
              <a:t> </a:t>
            </a:r>
            <a:r>
              <a:rPr lang="el-GR" sz="1400" dirty="0" err="1"/>
              <a:t>ἑκάστην</a:t>
            </a:r>
            <a:r>
              <a:rPr lang="el-GR" sz="1400" dirty="0"/>
              <a:t> </a:t>
            </a:r>
            <a:r>
              <a:rPr lang="el-GR" sz="1400" dirty="0" err="1"/>
              <a:t>αἱρέοντες</a:t>
            </a:r>
            <a:r>
              <a:rPr lang="el-GR" sz="1400" dirty="0"/>
              <a:t> </a:t>
            </a:r>
            <a:r>
              <a:rPr lang="el-GR" sz="1400" dirty="0" err="1"/>
              <a:t>οἱ</a:t>
            </a:r>
            <a:r>
              <a:rPr lang="el-GR" sz="1400" dirty="0"/>
              <a:t> βάρβαροι </a:t>
            </a:r>
            <a:r>
              <a:rPr lang="el-GR" sz="1400" dirty="0" err="1"/>
              <a:t>ἐσαγήνευον</a:t>
            </a:r>
            <a:r>
              <a:rPr lang="el-GR" sz="1400" dirty="0"/>
              <a:t> </a:t>
            </a:r>
            <a:r>
              <a:rPr lang="el-GR" sz="1400" dirty="0" err="1"/>
              <a:t>τοὺς</a:t>
            </a:r>
            <a:r>
              <a:rPr lang="el-GR" sz="1400" dirty="0"/>
              <a:t> </a:t>
            </a:r>
            <a:r>
              <a:rPr lang="el-GR" sz="1400" dirty="0" err="1"/>
              <a:t>ἀνθρώπους</a:t>
            </a:r>
            <a:r>
              <a:rPr lang="el-GR" sz="1400" dirty="0"/>
              <a:t>. (</a:t>
            </a:r>
            <a:r>
              <a:rPr lang="el-GR" sz="1400" u="sng" dirty="0"/>
              <a:t>Και το ναυτικό των Περσών, αφού ξεχείμασε στην περιοχή της Μιλήτου, τον επόμενο χρόνο αρμενίζοντας προς τα πάνω κυρίευε εύκολα τα νησιά που βρίσκονταν κοντά στη στεριά, τη Χίο και τη Λέσβο και την Τένεδο. Και κάθε φορά που έπαιρνε κάποιο </a:t>
            </a:r>
            <a:r>
              <a:rPr lang="el-GR" sz="1400" u="sng" dirty="0" err="1"/>
              <a:t>απ</a:t>
            </a:r>
            <a:r>
              <a:rPr lang="el-GR" sz="1400" u="sng" dirty="0"/>
              <a:t>᾽ τα νησιά, μόλις οι βάρβαροι κυρίευαν το καθένα, έπιαναν τους κατοίκους σαν τα ψάρια στο δίχτυ </a:t>
            </a:r>
            <a:r>
              <a:rPr lang="el-GR" sz="1400" dirty="0"/>
              <a:t>) [...] 6.32.1] </a:t>
            </a:r>
            <a:r>
              <a:rPr lang="el-GR" sz="1400" dirty="0" err="1"/>
              <a:t>ἐνθαῦτα</a:t>
            </a:r>
            <a:r>
              <a:rPr lang="el-GR" sz="1400" dirty="0"/>
              <a:t> </a:t>
            </a:r>
            <a:r>
              <a:rPr lang="el-GR" sz="1400" dirty="0" err="1"/>
              <a:t>Περσέων</a:t>
            </a:r>
            <a:r>
              <a:rPr lang="el-GR" sz="1400" dirty="0"/>
              <a:t> </a:t>
            </a:r>
            <a:r>
              <a:rPr lang="el-GR" sz="1400" dirty="0" err="1"/>
              <a:t>οἱ</a:t>
            </a:r>
            <a:r>
              <a:rPr lang="el-GR" sz="1400" dirty="0"/>
              <a:t> </a:t>
            </a:r>
            <a:r>
              <a:rPr lang="el-GR" sz="1400" dirty="0" err="1"/>
              <a:t>στρατηγοὶ</a:t>
            </a:r>
            <a:r>
              <a:rPr lang="el-GR" sz="1400" dirty="0"/>
              <a:t> </a:t>
            </a:r>
            <a:r>
              <a:rPr lang="el-GR" sz="1400" dirty="0" err="1"/>
              <a:t>οὐκ</a:t>
            </a:r>
            <a:r>
              <a:rPr lang="el-GR" sz="1400" dirty="0"/>
              <a:t> </a:t>
            </a:r>
            <a:r>
              <a:rPr lang="el-GR" sz="1400" dirty="0" err="1"/>
              <a:t>ἐψεύσαντο</a:t>
            </a:r>
            <a:r>
              <a:rPr lang="el-GR" sz="1400" dirty="0"/>
              <a:t> </a:t>
            </a:r>
            <a:r>
              <a:rPr lang="el-GR" sz="1400" dirty="0" err="1"/>
              <a:t>τὰς</a:t>
            </a:r>
            <a:r>
              <a:rPr lang="el-GR" sz="1400" dirty="0"/>
              <a:t> </a:t>
            </a:r>
            <a:r>
              <a:rPr lang="el-GR" sz="1400" dirty="0" err="1"/>
              <a:t>ἀπειλὰς</a:t>
            </a:r>
            <a:r>
              <a:rPr lang="el-GR" sz="1400" dirty="0"/>
              <a:t> </a:t>
            </a:r>
            <a:r>
              <a:rPr lang="el-GR" sz="1400" dirty="0" err="1"/>
              <a:t>τὰς</a:t>
            </a:r>
            <a:r>
              <a:rPr lang="el-GR" sz="1400" dirty="0"/>
              <a:t> </a:t>
            </a:r>
            <a:r>
              <a:rPr lang="el-GR" sz="1400" dirty="0" err="1"/>
              <a:t>ἐπηπείλησαν</a:t>
            </a:r>
            <a:r>
              <a:rPr lang="el-GR" sz="1400" dirty="0"/>
              <a:t> </a:t>
            </a:r>
            <a:r>
              <a:rPr lang="el-GR" sz="1400" dirty="0" err="1"/>
              <a:t>τοῖσι</a:t>
            </a:r>
            <a:r>
              <a:rPr lang="el-GR" sz="1400" dirty="0"/>
              <a:t> </a:t>
            </a:r>
            <a:r>
              <a:rPr lang="el-GR" sz="1400" dirty="0" err="1"/>
              <a:t>Ἴωσι</a:t>
            </a:r>
            <a:r>
              <a:rPr lang="el-GR" sz="1400" dirty="0"/>
              <a:t> </a:t>
            </a:r>
            <a:r>
              <a:rPr lang="el-GR" sz="1400" dirty="0" err="1"/>
              <a:t>στρατοπεδευομένοισι</a:t>
            </a:r>
            <a:r>
              <a:rPr lang="el-GR" sz="1400" dirty="0"/>
              <a:t> </a:t>
            </a:r>
            <a:r>
              <a:rPr lang="el-GR" sz="1400" dirty="0" err="1"/>
              <a:t>ἐναντία</a:t>
            </a:r>
            <a:r>
              <a:rPr lang="el-GR" sz="1400" dirty="0"/>
              <a:t> </a:t>
            </a:r>
            <a:r>
              <a:rPr lang="el-GR" sz="1400" dirty="0" err="1"/>
              <a:t>σφίσι</a:t>
            </a:r>
            <a:r>
              <a:rPr lang="el-GR" sz="1400" dirty="0"/>
              <a:t>. </a:t>
            </a:r>
            <a:r>
              <a:rPr lang="el-GR" sz="1400" dirty="0" err="1"/>
              <a:t>ὡς</a:t>
            </a:r>
            <a:r>
              <a:rPr lang="el-GR" sz="1400" dirty="0"/>
              <a:t> </a:t>
            </a:r>
            <a:r>
              <a:rPr lang="el-GR" sz="1400" dirty="0" err="1"/>
              <a:t>γὰρ</a:t>
            </a:r>
            <a:r>
              <a:rPr lang="el-GR" sz="1400" dirty="0"/>
              <a:t> </a:t>
            </a:r>
            <a:r>
              <a:rPr lang="el-GR" sz="1400" dirty="0" err="1"/>
              <a:t>δὴ</a:t>
            </a:r>
            <a:r>
              <a:rPr lang="el-GR" sz="1400" dirty="0"/>
              <a:t> </a:t>
            </a:r>
            <a:r>
              <a:rPr lang="el-GR" sz="1400" dirty="0" err="1"/>
              <a:t>ἐπεκράτησαν</a:t>
            </a:r>
            <a:r>
              <a:rPr lang="el-GR" sz="1400" dirty="0"/>
              <a:t> </a:t>
            </a:r>
            <a:r>
              <a:rPr lang="el-GR" sz="1400" dirty="0" err="1"/>
              <a:t>τῶν</a:t>
            </a:r>
            <a:r>
              <a:rPr lang="el-GR" sz="1400" dirty="0"/>
              <a:t> </a:t>
            </a:r>
            <a:r>
              <a:rPr lang="el-GR" sz="1400" dirty="0" err="1"/>
              <a:t>πολίων</a:t>
            </a:r>
            <a:r>
              <a:rPr lang="el-GR" sz="1400" dirty="0"/>
              <a:t>, </a:t>
            </a:r>
            <a:r>
              <a:rPr lang="el-GR" sz="1400" dirty="0" err="1"/>
              <a:t>παῖδάς</a:t>
            </a:r>
            <a:r>
              <a:rPr lang="el-GR" sz="1400" dirty="0"/>
              <a:t> τε </a:t>
            </a:r>
            <a:r>
              <a:rPr lang="el-GR" sz="1400" dirty="0" err="1"/>
              <a:t>τοὺς</a:t>
            </a:r>
            <a:r>
              <a:rPr lang="el-GR" sz="1400" dirty="0"/>
              <a:t> </a:t>
            </a:r>
            <a:r>
              <a:rPr lang="el-GR" sz="1400" dirty="0" err="1"/>
              <a:t>εὐειδεστάτους</a:t>
            </a:r>
            <a:r>
              <a:rPr lang="el-GR" sz="1400" dirty="0"/>
              <a:t> </a:t>
            </a:r>
            <a:r>
              <a:rPr lang="el-GR" sz="1400" dirty="0" err="1"/>
              <a:t>ἐκλεγόμενοι</a:t>
            </a:r>
            <a:r>
              <a:rPr lang="el-GR" sz="1400" dirty="0"/>
              <a:t> </a:t>
            </a:r>
            <a:r>
              <a:rPr lang="el-GR" sz="1400" dirty="0" err="1"/>
              <a:t>ἐξέταμνον</a:t>
            </a:r>
            <a:r>
              <a:rPr lang="el-GR" sz="1400" dirty="0"/>
              <a:t> </a:t>
            </a:r>
            <a:r>
              <a:rPr lang="el-GR" sz="1400" dirty="0" err="1"/>
              <a:t>καὶ</a:t>
            </a:r>
            <a:r>
              <a:rPr lang="el-GR" sz="1400" dirty="0"/>
              <a:t> </a:t>
            </a:r>
            <a:r>
              <a:rPr lang="el-GR" sz="1400" dirty="0" err="1"/>
              <a:t>ἐποίευν</a:t>
            </a:r>
            <a:r>
              <a:rPr lang="el-GR" sz="1400" dirty="0"/>
              <a:t> </a:t>
            </a:r>
            <a:r>
              <a:rPr lang="el-GR" sz="1400" dirty="0" err="1"/>
              <a:t>ἀντὶ</a:t>
            </a:r>
            <a:r>
              <a:rPr lang="el-GR" sz="1400" dirty="0"/>
              <a:t> </a:t>
            </a:r>
            <a:r>
              <a:rPr lang="el-GR" sz="1400" dirty="0" err="1"/>
              <a:t>εἶναι</a:t>
            </a:r>
            <a:r>
              <a:rPr lang="el-GR" sz="1400" dirty="0"/>
              <a:t> </a:t>
            </a:r>
            <a:r>
              <a:rPr lang="el-GR" sz="1400" dirty="0" err="1"/>
              <a:t>ἐνορχέας</a:t>
            </a:r>
            <a:r>
              <a:rPr lang="el-GR" sz="1400" dirty="0"/>
              <a:t> </a:t>
            </a:r>
            <a:r>
              <a:rPr lang="el-GR" sz="1400" dirty="0" err="1"/>
              <a:t>εὐνούχους</a:t>
            </a:r>
            <a:r>
              <a:rPr lang="el-GR" sz="1400" dirty="0"/>
              <a:t>, </a:t>
            </a:r>
            <a:r>
              <a:rPr lang="el-GR" sz="1400" dirty="0" err="1"/>
              <a:t>καὶ</a:t>
            </a:r>
            <a:r>
              <a:rPr lang="el-GR" sz="1400" dirty="0"/>
              <a:t> παρθένους </a:t>
            </a:r>
            <a:r>
              <a:rPr lang="el-GR" sz="1400" dirty="0" err="1"/>
              <a:t>τὰς</a:t>
            </a:r>
            <a:r>
              <a:rPr lang="el-GR" sz="1400" dirty="0"/>
              <a:t> </a:t>
            </a:r>
            <a:r>
              <a:rPr lang="el-GR" sz="1400" dirty="0" err="1"/>
              <a:t>καλλιστευούσας</a:t>
            </a:r>
            <a:r>
              <a:rPr lang="el-GR" sz="1400" dirty="0"/>
              <a:t> </a:t>
            </a:r>
            <a:r>
              <a:rPr lang="el-GR" sz="1400" dirty="0" err="1"/>
              <a:t>ἀνασπάστους</a:t>
            </a:r>
            <a:r>
              <a:rPr lang="el-GR" sz="1400" dirty="0"/>
              <a:t> </a:t>
            </a:r>
            <a:r>
              <a:rPr lang="el-GR" sz="1400" dirty="0" err="1"/>
              <a:t>παρὰ</a:t>
            </a:r>
            <a:r>
              <a:rPr lang="el-GR" sz="1400" dirty="0"/>
              <a:t> βασιλέα· </a:t>
            </a:r>
            <a:r>
              <a:rPr lang="el-GR" sz="1400" dirty="0" err="1"/>
              <a:t>ταῦτά</a:t>
            </a:r>
            <a:r>
              <a:rPr lang="el-GR" sz="1400" dirty="0"/>
              <a:t> τε </a:t>
            </a:r>
            <a:r>
              <a:rPr lang="el-GR" sz="1400" dirty="0" err="1"/>
              <a:t>δὴ</a:t>
            </a:r>
            <a:r>
              <a:rPr lang="el-GR" sz="1400" dirty="0"/>
              <a:t> </a:t>
            </a:r>
            <a:r>
              <a:rPr lang="el-GR" sz="1400" dirty="0" err="1"/>
              <a:t>ἐποίευν</a:t>
            </a:r>
            <a:r>
              <a:rPr lang="el-GR" sz="1400" dirty="0"/>
              <a:t> </a:t>
            </a:r>
            <a:r>
              <a:rPr lang="el-GR" sz="1400" dirty="0" err="1"/>
              <a:t>καὶ</a:t>
            </a:r>
            <a:r>
              <a:rPr lang="el-GR" sz="1400" dirty="0"/>
              <a:t> </a:t>
            </a:r>
            <a:r>
              <a:rPr lang="el-GR" sz="1400" dirty="0" err="1"/>
              <a:t>τὰς</a:t>
            </a:r>
            <a:r>
              <a:rPr lang="el-GR" sz="1400" dirty="0"/>
              <a:t> </a:t>
            </a:r>
            <a:r>
              <a:rPr lang="el-GR" sz="1400" dirty="0" err="1"/>
              <a:t>πόλιας</a:t>
            </a:r>
            <a:r>
              <a:rPr lang="el-GR" sz="1400" dirty="0"/>
              <a:t> </a:t>
            </a:r>
            <a:r>
              <a:rPr lang="el-GR" sz="1400" dirty="0" err="1"/>
              <a:t>ἐνεπίμπρασαν</a:t>
            </a:r>
            <a:r>
              <a:rPr lang="el-GR" sz="1400" dirty="0"/>
              <a:t> </a:t>
            </a:r>
            <a:r>
              <a:rPr lang="el-GR" sz="1400" dirty="0" err="1"/>
              <a:t>αὐτοῖσι</a:t>
            </a:r>
            <a:r>
              <a:rPr lang="el-GR" sz="1400" dirty="0"/>
              <a:t> </a:t>
            </a:r>
            <a:r>
              <a:rPr lang="el-GR" sz="1400" dirty="0" err="1"/>
              <a:t>τοῖσι</a:t>
            </a:r>
            <a:r>
              <a:rPr lang="el-GR" sz="1400" dirty="0"/>
              <a:t> </a:t>
            </a:r>
            <a:r>
              <a:rPr lang="el-GR" sz="1400" dirty="0" err="1"/>
              <a:t>ἱροῖσι</a:t>
            </a:r>
            <a:r>
              <a:rPr lang="el-GR" sz="1400" dirty="0"/>
              <a:t>. </a:t>
            </a:r>
            <a:r>
              <a:rPr lang="el-GR" sz="1400" dirty="0" err="1"/>
              <a:t>οὕτω</a:t>
            </a:r>
            <a:r>
              <a:rPr lang="el-GR" sz="1400" dirty="0"/>
              <a:t> </a:t>
            </a:r>
            <a:r>
              <a:rPr lang="el-GR" sz="1400" dirty="0" err="1"/>
              <a:t>δὴ</a:t>
            </a:r>
            <a:r>
              <a:rPr lang="el-GR" sz="1400" dirty="0"/>
              <a:t> </a:t>
            </a:r>
            <a:r>
              <a:rPr lang="el-GR" sz="1400" dirty="0" err="1"/>
              <a:t>τὸ</a:t>
            </a:r>
            <a:r>
              <a:rPr lang="el-GR" sz="1400" dirty="0"/>
              <a:t> τρίτον </a:t>
            </a:r>
            <a:r>
              <a:rPr lang="el-GR" sz="1400" dirty="0" err="1"/>
              <a:t>Ἴωνες</a:t>
            </a:r>
            <a:r>
              <a:rPr lang="el-GR" sz="1400" dirty="0"/>
              <a:t> </a:t>
            </a:r>
            <a:r>
              <a:rPr lang="el-GR" sz="1400" dirty="0" err="1"/>
              <a:t>κατεδουλώθησαν</a:t>
            </a:r>
            <a:r>
              <a:rPr lang="el-GR" sz="1400" dirty="0"/>
              <a:t>, </a:t>
            </a:r>
            <a:r>
              <a:rPr lang="el-GR" sz="1400" dirty="0" err="1"/>
              <a:t>πρῶτον</a:t>
            </a:r>
            <a:r>
              <a:rPr lang="el-GR" sz="1400" dirty="0"/>
              <a:t> </a:t>
            </a:r>
            <a:r>
              <a:rPr lang="el-GR" sz="1400" dirty="0" err="1"/>
              <a:t>μὲν</a:t>
            </a:r>
            <a:r>
              <a:rPr lang="el-GR" sz="1400" dirty="0"/>
              <a:t> </a:t>
            </a:r>
            <a:r>
              <a:rPr lang="el-GR" sz="1400" dirty="0" err="1"/>
              <a:t>ὑπὸ</a:t>
            </a:r>
            <a:r>
              <a:rPr lang="el-GR" sz="1400" dirty="0"/>
              <a:t> </a:t>
            </a:r>
            <a:r>
              <a:rPr lang="el-GR" sz="1400" dirty="0" err="1"/>
              <a:t>Λυδῶν</a:t>
            </a:r>
            <a:r>
              <a:rPr lang="el-GR" sz="1400" dirty="0"/>
              <a:t>, </a:t>
            </a:r>
            <a:r>
              <a:rPr lang="el-GR" sz="1400" dirty="0" err="1"/>
              <a:t>δὶς</a:t>
            </a:r>
            <a:r>
              <a:rPr lang="el-GR" sz="1400" dirty="0"/>
              <a:t> </a:t>
            </a:r>
            <a:r>
              <a:rPr lang="el-GR" sz="1400" dirty="0" err="1"/>
              <a:t>δὲ</a:t>
            </a:r>
            <a:r>
              <a:rPr lang="el-GR" sz="1400" dirty="0"/>
              <a:t> </a:t>
            </a:r>
            <a:r>
              <a:rPr lang="el-GR" sz="1400" dirty="0" err="1"/>
              <a:t>ἐπεξῆς</a:t>
            </a:r>
            <a:r>
              <a:rPr lang="el-GR" sz="1400" dirty="0"/>
              <a:t> τότε </a:t>
            </a:r>
            <a:r>
              <a:rPr lang="el-GR" sz="1400" dirty="0" err="1"/>
              <a:t>ὑπὸ</a:t>
            </a:r>
            <a:r>
              <a:rPr lang="el-GR" sz="1400" dirty="0"/>
              <a:t> </a:t>
            </a:r>
            <a:r>
              <a:rPr lang="el-GR" sz="1400" dirty="0" err="1"/>
              <a:t>Περσέων</a:t>
            </a:r>
            <a:r>
              <a:rPr lang="el-GR" sz="1400" dirty="0"/>
              <a:t>. </a:t>
            </a:r>
            <a:r>
              <a:rPr lang="el-GR" sz="1400" i="1" dirty="0"/>
              <a:t>( </a:t>
            </a:r>
            <a:r>
              <a:rPr lang="el-GR" sz="1400" u="sng" dirty="0"/>
              <a:t>Οι στρατηγοί των Περσών έδειξαν τότε πως οι απειλές με τις οποίες απείλησαν τους </a:t>
            </a:r>
            <a:r>
              <a:rPr lang="el-GR" sz="1400" u="sng" dirty="0" err="1"/>
              <a:t>Ίωνες</a:t>
            </a:r>
            <a:r>
              <a:rPr lang="el-GR" sz="1400" u="sng" dirty="0"/>
              <a:t> που τους είχαν αντιπαραταχτεί δεν ήταν ψεύτικες. Γιατί μόλις κυρίευαν τις πόλεις τους, διάλεγαν τα ομορφότερα αγόρια, τα ευνούχιζαν κι από παλικάρια τα έκαναν ευνούχους· τις κοπέλες πάλι που είχαν τα πρωτεία στην ομορφιά τις άρπαζαν με τη βία και τις έστελναν στο βασιλιά. Και, σα να μην έφταναν </a:t>
            </a:r>
            <a:r>
              <a:rPr lang="el-GR" sz="1400" u="sng" dirty="0" err="1"/>
              <a:t>όλ</a:t>
            </a:r>
            <a:r>
              <a:rPr lang="el-GR" sz="1400" u="sng" dirty="0"/>
              <a:t>᾽ αυτά, παράδιναν στις φλόγες τις πόλεις μαζί με τους ναούς. Έτσι λοιπόν για τρίτη φορά οι </a:t>
            </a:r>
            <a:r>
              <a:rPr lang="el-GR" sz="1400" u="sng" dirty="0" err="1"/>
              <a:t>Ίωνες</a:t>
            </a:r>
            <a:r>
              <a:rPr lang="el-GR" sz="1400" u="sng" dirty="0"/>
              <a:t> έπεσαν σε βαριά σκλαβιά, πρώτα στους </a:t>
            </a:r>
            <a:r>
              <a:rPr lang="el-GR" sz="1400" u="sng" dirty="0" err="1"/>
              <a:t>Λυδούς</a:t>
            </a:r>
            <a:r>
              <a:rPr lang="el-GR" sz="1400" u="sng" dirty="0"/>
              <a:t> και δυο φορές, τη μια μετά την άλλη, τότε στους Πέρσες</a:t>
            </a:r>
            <a:r>
              <a:rPr lang="el-GR" sz="1400" dirty="0"/>
              <a:t>.)</a:t>
            </a:r>
          </a:p>
        </p:txBody>
      </p:sp>
      <p:sp>
        <p:nvSpPr>
          <p:cNvPr id="11" name="Τίτλος 10">
            <a:extLst>
              <a:ext uri="{FF2B5EF4-FFF2-40B4-BE49-F238E27FC236}">
                <a16:creationId xmlns:a16="http://schemas.microsoft.com/office/drawing/2014/main" id="{5DD564F4-9E08-72A9-6A34-30816A0F1056}"/>
              </a:ext>
            </a:extLst>
          </p:cNvPr>
          <p:cNvSpPr>
            <a:spLocks noGrp="1"/>
          </p:cNvSpPr>
          <p:nvPr>
            <p:ph type="title"/>
          </p:nvPr>
        </p:nvSpPr>
        <p:spPr>
          <a:xfrm>
            <a:off x="4777273" y="261257"/>
            <a:ext cx="7414726" cy="2453952"/>
          </a:xfrm>
        </p:spPr>
        <p:txBody>
          <a:bodyPr/>
          <a:lstStyle/>
          <a:p>
            <a:pPr algn="just"/>
            <a:r>
              <a:rPr lang="el-GR" sz="1400" dirty="0"/>
              <a:t>494 - 493 </a:t>
            </a:r>
            <a:r>
              <a:rPr lang="el-GR" sz="1400" dirty="0" err="1"/>
              <a:t>π.Χ</a:t>
            </a:r>
            <a:r>
              <a:rPr lang="el-GR" sz="1400" dirty="0"/>
              <a:t> → </a:t>
            </a:r>
            <a:r>
              <a:rPr lang="el-GR" sz="1400" i="1" dirty="0"/>
              <a:t>Μετά την καταστροφή της Μιλήτου, την οποία οι Πέρσες παρέδωσαν στους Κάρες από την </a:t>
            </a:r>
            <a:r>
              <a:rPr lang="el-GR" sz="1400" i="1" dirty="0" err="1"/>
              <a:t>Πήδασο</a:t>
            </a:r>
            <a:r>
              <a:rPr lang="el-GR" sz="1400" i="1" dirty="0"/>
              <a:t>, καταλαμβάνουν τη Χίο, τη Λέσβο και την Τένεδο, καθώς και την ασιατική και ευρωπαϊκή ακτή του Ελλησπόντου.</a:t>
            </a:r>
            <a:br>
              <a:rPr lang="el-GR" sz="1400" i="1" dirty="0"/>
            </a:br>
            <a:br>
              <a:rPr lang="el-GR" i="1" dirty="0"/>
            </a:br>
            <a:endParaRPr lang="el-GR" i="1" dirty="0"/>
          </a:p>
        </p:txBody>
      </p:sp>
    </p:spTree>
    <p:extLst>
      <p:ext uri="{BB962C8B-B14F-4D97-AF65-F5344CB8AC3E}">
        <p14:creationId xmlns:p14="http://schemas.microsoft.com/office/powerpoint/2010/main" val="62793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90FC6B3-5616-C0A2-E207-8606F642CF32}"/>
              </a:ext>
            </a:extLst>
          </p:cNvPr>
          <p:cNvSpPr>
            <a:spLocks noGrp="1"/>
          </p:cNvSpPr>
          <p:nvPr>
            <p:ph type="title"/>
          </p:nvPr>
        </p:nvSpPr>
        <p:spPr>
          <a:xfrm>
            <a:off x="2895600" y="233265"/>
            <a:ext cx="8610600" cy="1073021"/>
          </a:xfrm>
        </p:spPr>
        <p:txBody>
          <a:bodyPr>
            <a:normAutofit/>
          </a:bodyPr>
          <a:lstStyle/>
          <a:p>
            <a:r>
              <a:rPr lang="el-GR" sz="2000" i="1" dirty="0" err="1"/>
              <a:t>Θεωριεσ</a:t>
            </a:r>
            <a:r>
              <a:rPr lang="el-GR" sz="2000" i="1" dirty="0"/>
              <a:t> </a:t>
            </a:r>
            <a:r>
              <a:rPr lang="el-GR" sz="2000" i="1" dirty="0" err="1"/>
              <a:t>σχετικα</a:t>
            </a:r>
            <a:r>
              <a:rPr lang="el-GR" sz="2000" i="1" dirty="0"/>
              <a:t> με την </a:t>
            </a:r>
            <a:r>
              <a:rPr lang="el-GR" sz="2000" i="1" dirty="0" err="1"/>
              <a:t>εκστρατεια</a:t>
            </a:r>
            <a:r>
              <a:rPr lang="el-GR" sz="2000" i="1" dirty="0"/>
              <a:t> στη </a:t>
            </a:r>
            <a:r>
              <a:rPr lang="el-GR" sz="2000" i="1" dirty="0" err="1"/>
              <a:t>σκυθια</a:t>
            </a:r>
            <a:endParaRPr lang="el-GR" sz="2000" i="1" dirty="0"/>
          </a:p>
        </p:txBody>
      </p:sp>
      <p:sp>
        <p:nvSpPr>
          <p:cNvPr id="6" name="TextBox 5">
            <a:extLst>
              <a:ext uri="{FF2B5EF4-FFF2-40B4-BE49-F238E27FC236}">
                <a16:creationId xmlns:a16="http://schemas.microsoft.com/office/drawing/2014/main" id="{C7EE4DD4-449C-353F-4AEA-308BDD46B65E}"/>
              </a:ext>
            </a:extLst>
          </p:cNvPr>
          <p:cNvSpPr txBox="1"/>
          <p:nvPr/>
        </p:nvSpPr>
        <p:spPr>
          <a:xfrm>
            <a:off x="0" y="65314"/>
            <a:ext cx="12192000" cy="6463308"/>
          </a:xfrm>
          <a:prstGeom prst="rect">
            <a:avLst/>
          </a:prstGeom>
          <a:noFill/>
        </p:spPr>
        <p:txBody>
          <a:bodyPr wrap="square">
            <a:spAutoFit/>
          </a:bodyPr>
          <a:lstStyle/>
          <a:p>
            <a:endParaRPr lang="el-GR" dirty="0"/>
          </a:p>
          <a:p>
            <a:endParaRPr lang="el-GR" dirty="0"/>
          </a:p>
          <a:p>
            <a:endParaRPr lang="el-GR" dirty="0"/>
          </a:p>
          <a:p>
            <a:endParaRPr lang="el-GR" dirty="0"/>
          </a:p>
          <a:p>
            <a:endParaRPr lang="el-GR" dirty="0"/>
          </a:p>
          <a:p>
            <a:endParaRPr lang="el-GR" dirty="0"/>
          </a:p>
          <a:p>
            <a:pPr marL="285750" indent="-285750">
              <a:buFont typeface="Wingdings" panose="05000000000000000000" pitchFamily="2" charset="2"/>
              <a:buChar char="v"/>
            </a:pPr>
            <a:r>
              <a:rPr lang="el-GR" dirty="0"/>
              <a:t>χαρακτήρα εξερεύνησης</a:t>
            </a:r>
          </a:p>
          <a:p>
            <a:endParaRPr lang="el-GR" dirty="0"/>
          </a:p>
          <a:p>
            <a:endParaRPr lang="el-GR" dirty="0"/>
          </a:p>
          <a:p>
            <a:pPr marL="285750" indent="-285750">
              <a:buFont typeface="Wingdings" panose="05000000000000000000" pitchFamily="2" charset="2"/>
              <a:buChar char="v"/>
            </a:pPr>
            <a:r>
              <a:rPr lang="el-GR" dirty="0"/>
              <a:t>εξασφάλιση βόρειων ασιατικών συνόρων Περσικής αυτοκρατορίας από επιδρομές μέσω της κατάκτησης των περιοχών της νότιας Ουκρανίας, της Ρωσίας, του Καυκάσου, ακόμα και της κεντρικής Ασίας.</a:t>
            </a:r>
          </a:p>
          <a:p>
            <a:endParaRPr lang="el-GR" dirty="0"/>
          </a:p>
          <a:p>
            <a:pPr marL="285750" indent="-285750">
              <a:buFont typeface="Wingdings" panose="05000000000000000000" pitchFamily="2" charset="2"/>
              <a:buChar char="v"/>
            </a:pPr>
            <a:r>
              <a:rPr lang="el-GR" dirty="0"/>
              <a:t>υποδούλωση Θράκης και καθιέρωση Ίστρου ( σημ. Δούναβη ) ως φυσικό σύνορο στη βόρεια Ευρώπη.</a:t>
            </a:r>
          </a:p>
          <a:p>
            <a:endParaRPr lang="el-GR" dirty="0"/>
          </a:p>
          <a:p>
            <a:pPr marL="285750" indent="-285750">
              <a:buFont typeface="Wingdings" panose="05000000000000000000" pitchFamily="2" charset="2"/>
              <a:buChar char="v"/>
            </a:pPr>
            <a:r>
              <a:rPr lang="el-GR" dirty="0"/>
              <a:t>επίδειξη ισχύος απέναντι στους </a:t>
            </a:r>
            <a:r>
              <a:rPr lang="el-GR" dirty="0" err="1"/>
              <a:t>Σκύθες</a:t>
            </a:r>
            <a:r>
              <a:rPr lang="el-GR" dirty="0"/>
              <a:t> και εκφοβισμός τους ώστε να μην προβούν σε </a:t>
            </a:r>
            <a:r>
              <a:rPr lang="el-GR" dirty="0" err="1"/>
              <a:t>πλαγιοκόπηση</a:t>
            </a:r>
            <a:r>
              <a:rPr lang="el-GR" dirty="0"/>
              <a:t> των Περσών στην περίπτωση που οι τελευταίοι αποφασίσουν να </a:t>
            </a:r>
            <a:r>
              <a:rPr lang="el-GR" dirty="0" err="1"/>
              <a:t>επιδράμουν</a:t>
            </a:r>
            <a:r>
              <a:rPr lang="el-GR" dirty="0"/>
              <a:t> στην Ελλάδα. </a:t>
            </a:r>
          </a:p>
          <a:p>
            <a:endParaRPr lang="el-GR" dirty="0"/>
          </a:p>
          <a:p>
            <a:pPr marL="285750" indent="-285750">
              <a:buFont typeface="Wingdings" panose="05000000000000000000" pitchFamily="2" charset="2"/>
              <a:buChar char="v"/>
            </a:pPr>
            <a:r>
              <a:rPr lang="el-GR" dirty="0"/>
              <a:t>εισροή νέων φόρων στην αυτοκρατορία μέσω της προσθήκης νέων επαρχιών.</a:t>
            </a:r>
          </a:p>
          <a:p>
            <a:endParaRPr lang="el-GR" dirty="0"/>
          </a:p>
          <a:p>
            <a:pPr marL="285750" indent="-285750">
              <a:buFont typeface="Wingdings" panose="05000000000000000000" pitchFamily="2" charset="2"/>
              <a:buChar char="v"/>
            </a:pPr>
            <a:r>
              <a:rPr lang="el-GR" dirty="0"/>
              <a:t>διάνοιξη νέων εμπορικών οδών και πρόσβαση σε πλουτοπαραγωγικές πηγές - ιδίως προς όφελος των </a:t>
            </a:r>
            <a:r>
              <a:rPr lang="el-GR" dirty="0" err="1"/>
              <a:t>Ιώνων</a:t>
            </a:r>
            <a:r>
              <a:rPr lang="el-GR" dirty="0"/>
              <a:t> υπηκόων του.</a:t>
            </a:r>
          </a:p>
          <a:p>
            <a:endParaRPr lang="el-GR" dirty="0"/>
          </a:p>
          <a:p>
            <a:pPr marL="285750" indent="-285750">
              <a:buFont typeface="Wingdings" panose="05000000000000000000" pitchFamily="2" charset="2"/>
              <a:buChar char="v"/>
            </a:pPr>
            <a:r>
              <a:rPr lang="el-GR" dirty="0"/>
              <a:t>πρόσβαση στα χρυσωρυχεία της χώρας των </a:t>
            </a:r>
            <a:r>
              <a:rPr lang="el-GR" dirty="0" err="1"/>
              <a:t>Αγάθυρσων</a:t>
            </a:r>
            <a:r>
              <a:rPr lang="el-GR" dirty="0"/>
              <a:t> ( σημ. Τρανσυλβανία ) </a:t>
            </a:r>
          </a:p>
        </p:txBody>
      </p:sp>
    </p:spTree>
    <p:extLst>
      <p:ext uri="{BB962C8B-B14F-4D97-AF65-F5344CB8AC3E}">
        <p14:creationId xmlns:p14="http://schemas.microsoft.com/office/powerpoint/2010/main" val="1820837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a:extLst>
              <a:ext uri="{FF2B5EF4-FFF2-40B4-BE49-F238E27FC236}">
                <a16:creationId xmlns:a16="http://schemas.microsoft.com/office/drawing/2014/main" id="{E7171F91-4190-C930-BE82-E1770246D45F}"/>
              </a:ext>
            </a:extLst>
          </p:cNvPr>
          <p:cNvSpPr>
            <a:spLocks noGrp="1"/>
          </p:cNvSpPr>
          <p:nvPr>
            <p:ph type="body" sz="quarter" idx="14"/>
          </p:nvPr>
        </p:nvSpPr>
        <p:spPr>
          <a:xfrm>
            <a:off x="0" y="1535239"/>
            <a:ext cx="6229350" cy="4688279"/>
          </a:xfrm>
        </p:spPr>
        <p:txBody>
          <a:bodyPr/>
          <a:lstStyle/>
          <a:p>
            <a:pPr algn="ctr"/>
            <a:r>
              <a:rPr lang="el-GR" dirty="0"/>
              <a:t>Γενεαλογία Μιλτιάδη κατά τον λογογράφο Φερεκύδη τον Αθηναίο</a:t>
            </a:r>
          </a:p>
          <a:p>
            <a:endParaRPr lang="el-GR" dirty="0"/>
          </a:p>
          <a:p>
            <a:pPr algn="just"/>
            <a:r>
              <a:rPr lang="el-GR" dirty="0" err="1"/>
              <a:t>Φιλαῖος</a:t>
            </a:r>
            <a:r>
              <a:rPr lang="el-GR" dirty="0"/>
              <a:t> </a:t>
            </a:r>
            <a:r>
              <a:rPr lang="el-GR" dirty="0" err="1"/>
              <a:t>δὲ</a:t>
            </a:r>
            <a:r>
              <a:rPr lang="el-GR" dirty="0"/>
              <a:t> ὁ </a:t>
            </a:r>
            <a:r>
              <a:rPr lang="el-GR" dirty="0" err="1"/>
              <a:t>Αἴαντος</a:t>
            </a:r>
            <a:r>
              <a:rPr lang="el-GR" dirty="0"/>
              <a:t> </a:t>
            </a:r>
            <a:r>
              <a:rPr lang="el-GR" dirty="0" err="1"/>
              <a:t>οἰκεῖ</a:t>
            </a:r>
            <a:r>
              <a:rPr lang="el-GR" dirty="0"/>
              <a:t> </a:t>
            </a:r>
            <a:r>
              <a:rPr lang="el-GR" dirty="0" err="1"/>
              <a:t>ἐν</a:t>
            </a:r>
            <a:r>
              <a:rPr lang="el-GR" dirty="0"/>
              <a:t> </a:t>
            </a:r>
            <a:r>
              <a:rPr lang="el-GR" dirty="0" err="1"/>
              <a:t>Ἀθήναις</a:t>
            </a:r>
            <a:r>
              <a:rPr lang="el-GR" dirty="0"/>
              <a:t>. </a:t>
            </a:r>
            <a:r>
              <a:rPr lang="el-GR" dirty="0" err="1"/>
              <a:t>ἐκ</a:t>
            </a:r>
            <a:r>
              <a:rPr lang="el-GR" dirty="0"/>
              <a:t> τούτου </a:t>
            </a:r>
            <a:r>
              <a:rPr lang="el-GR" dirty="0" err="1"/>
              <a:t>δὲ</a:t>
            </a:r>
            <a:r>
              <a:rPr lang="el-GR" dirty="0"/>
              <a:t> γίνεται </a:t>
            </a:r>
            <a:r>
              <a:rPr lang="el-GR" dirty="0" err="1"/>
              <a:t>Αἶκλος</a:t>
            </a:r>
            <a:r>
              <a:rPr lang="el-GR" dirty="0"/>
              <a:t>· </a:t>
            </a:r>
            <a:r>
              <a:rPr lang="el-GR" dirty="0" err="1"/>
              <a:t>τοῦ</a:t>
            </a:r>
            <a:r>
              <a:rPr lang="el-GR" dirty="0"/>
              <a:t> </a:t>
            </a:r>
            <a:r>
              <a:rPr lang="el-GR" dirty="0" err="1"/>
              <a:t>δὲ</a:t>
            </a:r>
            <a:r>
              <a:rPr lang="el-GR" dirty="0"/>
              <a:t> </a:t>
            </a:r>
            <a:r>
              <a:rPr lang="el-GR" dirty="0" err="1"/>
              <a:t>Ἐπίλυκος</a:t>
            </a:r>
            <a:r>
              <a:rPr lang="el-GR" dirty="0"/>
              <a:t>· </a:t>
            </a:r>
            <a:r>
              <a:rPr lang="el-GR" dirty="0" err="1"/>
              <a:t>τοῦ</a:t>
            </a:r>
            <a:r>
              <a:rPr lang="el-GR" dirty="0"/>
              <a:t> </a:t>
            </a:r>
            <a:r>
              <a:rPr lang="el-GR" dirty="0" err="1"/>
              <a:t>δὲ</a:t>
            </a:r>
            <a:r>
              <a:rPr lang="el-GR" dirty="0"/>
              <a:t> </a:t>
            </a:r>
            <a:r>
              <a:rPr lang="el-GR" dirty="0" err="1"/>
              <a:t>Ἀκέστωρ</a:t>
            </a:r>
            <a:r>
              <a:rPr lang="el-GR" dirty="0"/>
              <a:t>· </a:t>
            </a:r>
            <a:r>
              <a:rPr lang="el-GR" dirty="0" err="1"/>
              <a:t>τοῦ</a:t>
            </a:r>
            <a:r>
              <a:rPr lang="el-GR" dirty="0"/>
              <a:t> </a:t>
            </a:r>
            <a:r>
              <a:rPr lang="el-GR" dirty="0" err="1"/>
              <a:t>δὲ</a:t>
            </a:r>
            <a:r>
              <a:rPr lang="el-GR" dirty="0"/>
              <a:t> </a:t>
            </a:r>
            <a:r>
              <a:rPr lang="el-GR" dirty="0" err="1"/>
              <a:t>Ἀγήνωρ</a:t>
            </a:r>
            <a:r>
              <a:rPr lang="el-GR" dirty="0"/>
              <a:t>· </a:t>
            </a:r>
            <a:r>
              <a:rPr lang="el-GR" dirty="0" err="1"/>
              <a:t>τοῦ</a:t>
            </a:r>
            <a:r>
              <a:rPr lang="el-GR" dirty="0"/>
              <a:t> </a:t>
            </a:r>
            <a:r>
              <a:rPr lang="el-GR" dirty="0" err="1"/>
              <a:t>δὲ</a:t>
            </a:r>
            <a:r>
              <a:rPr lang="el-GR" dirty="0"/>
              <a:t> </a:t>
            </a:r>
            <a:r>
              <a:rPr lang="el-GR" dirty="0" err="1"/>
              <a:t>Οὔλιος</a:t>
            </a:r>
            <a:r>
              <a:rPr lang="el-GR" dirty="0"/>
              <a:t>· </a:t>
            </a:r>
            <a:r>
              <a:rPr lang="el-GR" dirty="0" err="1"/>
              <a:t>τοῦ</a:t>
            </a:r>
            <a:r>
              <a:rPr lang="el-GR" dirty="0"/>
              <a:t> </a:t>
            </a:r>
            <a:r>
              <a:rPr lang="el-GR" dirty="0" err="1"/>
              <a:t>δὲ</a:t>
            </a:r>
            <a:r>
              <a:rPr lang="el-GR" dirty="0"/>
              <a:t> </a:t>
            </a:r>
            <a:r>
              <a:rPr lang="el-GR" dirty="0" err="1"/>
              <a:t>Λύκης</a:t>
            </a:r>
            <a:r>
              <a:rPr lang="el-GR" dirty="0"/>
              <a:t>· </a:t>
            </a:r>
            <a:r>
              <a:rPr lang="el-GR" dirty="0" err="1"/>
              <a:t>τοῦ</a:t>
            </a:r>
            <a:r>
              <a:rPr lang="el-GR" dirty="0"/>
              <a:t> </a:t>
            </a:r>
            <a:r>
              <a:rPr lang="el-GR" dirty="0" err="1"/>
              <a:t>δὲ</a:t>
            </a:r>
            <a:r>
              <a:rPr lang="el-GR" dirty="0"/>
              <a:t> †</a:t>
            </a:r>
            <a:r>
              <a:rPr lang="el-GR" dirty="0" err="1"/>
              <a:t>Τοφῶν</a:t>
            </a:r>
            <a:r>
              <a:rPr lang="el-GR" dirty="0"/>
              <a:t>· </a:t>
            </a:r>
            <a:r>
              <a:rPr lang="el-GR" dirty="0" err="1"/>
              <a:t>τοῦ</a:t>
            </a:r>
            <a:r>
              <a:rPr lang="el-GR" dirty="0"/>
              <a:t> </a:t>
            </a:r>
            <a:r>
              <a:rPr lang="el-GR" dirty="0" err="1"/>
              <a:t>δὲ</a:t>
            </a:r>
            <a:r>
              <a:rPr lang="el-GR" dirty="0"/>
              <a:t> </a:t>
            </a:r>
            <a:r>
              <a:rPr lang="el-GR" dirty="0" err="1"/>
              <a:t>Φιλαῖος</a:t>
            </a:r>
            <a:r>
              <a:rPr lang="el-GR" dirty="0"/>
              <a:t>· </a:t>
            </a:r>
            <a:r>
              <a:rPr lang="el-GR" dirty="0" err="1"/>
              <a:t>τοῦ</a:t>
            </a:r>
            <a:r>
              <a:rPr lang="el-GR" dirty="0"/>
              <a:t> </a:t>
            </a:r>
            <a:r>
              <a:rPr lang="el-GR" dirty="0" err="1"/>
              <a:t>δὲ</a:t>
            </a:r>
            <a:r>
              <a:rPr lang="el-GR" dirty="0"/>
              <a:t> </a:t>
            </a:r>
            <a:r>
              <a:rPr lang="el-GR" dirty="0" err="1"/>
              <a:t>Ἀγαμήστωρ</a:t>
            </a:r>
            <a:r>
              <a:rPr lang="el-GR" dirty="0"/>
              <a:t>· </a:t>
            </a:r>
            <a:r>
              <a:rPr lang="el-GR" dirty="0" err="1"/>
              <a:t>τοῦ</a:t>
            </a:r>
            <a:r>
              <a:rPr lang="el-GR" dirty="0"/>
              <a:t> </a:t>
            </a:r>
            <a:r>
              <a:rPr lang="el-GR" dirty="0" err="1"/>
              <a:t>δὲ</a:t>
            </a:r>
            <a:r>
              <a:rPr lang="el-GR" dirty="0"/>
              <a:t> </a:t>
            </a:r>
            <a:r>
              <a:rPr lang="el-GR" dirty="0" err="1"/>
              <a:t>Τείσανδρος</a:t>
            </a:r>
            <a:r>
              <a:rPr lang="el-GR" dirty="0"/>
              <a:t> </a:t>
            </a:r>
            <a:r>
              <a:rPr lang="el-GR" dirty="0" err="1"/>
              <a:t>ἐφ</a:t>
            </a:r>
            <a:r>
              <a:rPr lang="el-GR" dirty="0"/>
              <a:t>’ </a:t>
            </a:r>
            <a:r>
              <a:rPr lang="el-GR" dirty="0" err="1"/>
              <a:t>οὗ</a:t>
            </a:r>
            <a:r>
              <a:rPr lang="el-GR" dirty="0"/>
              <a:t> </a:t>
            </a:r>
            <a:r>
              <a:rPr lang="el-GR" dirty="0" err="1"/>
              <a:t>ἄρχοντος</a:t>
            </a:r>
            <a:r>
              <a:rPr lang="el-GR" dirty="0"/>
              <a:t> </a:t>
            </a:r>
            <a:r>
              <a:rPr lang="el-GR" dirty="0" err="1"/>
              <a:t>ἐν</a:t>
            </a:r>
            <a:r>
              <a:rPr lang="el-GR" dirty="0"/>
              <a:t> </a:t>
            </a:r>
            <a:r>
              <a:rPr lang="el-GR" dirty="0" err="1"/>
              <a:t>Ἀθήναις</a:t>
            </a:r>
            <a:r>
              <a:rPr lang="el-GR" dirty="0"/>
              <a:t> 〈 … 〉· </a:t>
            </a:r>
            <a:r>
              <a:rPr lang="el-GR" dirty="0" err="1"/>
              <a:t>τοῦ</a:t>
            </a:r>
            <a:r>
              <a:rPr lang="el-GR" dirty="0"/>
              <a:t> </a:t>
            </a:r>
            <a:r>
              <a:rPr lang="el-GR" dirty="0" err="1"/>
              <a:t>δὲ</a:t>
            </a:r>
            <a:r>
              <a:rPr lang="el-GR" dirty="0"/>
              <a:t> Μιλτιάδης· </a:t>
            </a:r>
            <a:r>
              <a:rPr lang="el-GR" dirty="0" err="1"/>
              <a:t>τοῦ</a:t>
            </a:r>
            <a:r>
              <a:rPr lang="el-GR" dirty="0"/>
              <a:t> </a:t>
            </a:r>
            <a:r>
              <a:rPr lang="el-GR" dirty="0" err="1"/>
              <a:t>δὲ</a:t>
            </a:r>
            <a:r>
              <a:rPr lang="el-GR" dirty="0"/>
              <a:t> </a:t>
            </a:r>
            <a:r>
              <a:rPr lang="el-GR" dirty="0" err="1"/>
              <a:t>Ἱπποκλείδης</a:t>
            </a:r>
            <a:r>
              <a:rPr lang="el-GR" dirty="0"/>
              <a:t>, </a:t>
            </a:r>
            <a:r>
              <a:rPr lang="el-GR" dirty="0" err="1"/>
              <a:t>ἐφ</a:t>
            </a:r>
            <a:r>
              <a:rPr lang="el-GR" dirty="0"/>
              <a:t>’ </a:t>
            </a:r>
            <a:r>
              <a:rPr lang="el-GR" dirty="0" err="1"/>
              <a:t>οὗ</a:t>
            </a:r>
            <a:r>
              <a:rPr lang="el-GR" dirty="0"/>
              <a:t> </a:t>
            </a:r>
            <a:r>
              <a:rPr lang="el-GR" dirty="0" err="1"/>
              <a:t>ἄρχοντος</a:t>
            </a:r>
            <a:r>
              <a:rPr lang="el-GR" dirty="0"/>
              <a:t> </a:t>
            </a:r>
            <a:r>
              <a:rPr lang="el-GR" dirty="0" err="1"/>
              <a:t>Παναθήναια</a:t>
            </a:r>
            <a:r>
              <a:rPr lang="el-GR" dirty="0"/>
              <a:t> </a:t>
            </a:r>
            <a:r>
              <a:rPr lang="el-GR" dirty="0" err="1"/>
              <a:t>ἐτέθη</a:t>
            </a:r>
            <a:r>
              <a:rPr lang="el-GR" dirty="0"/>
              <a:t>· </a:t>
            </a:r>
            <a:r>
              <a:rPr lang="el-GR" dirty="0" err="1"/>
              <a:t>τοῦ</a:t>
            </a:r>
            <a:r>
              <a:rPr lang="el-GR" dirty="0"/>
              <a:t> </a:t>
            </a:r>
            <a:r>
              <a:rPr lang="el-GR" dirty="0" err="1"/>
              <a:t>δὲ</a:t>
            </a:r>
            <a:r>
              <a:rPr lang="el-GR" dirty="0"/>
              <a:t> Μιλτιάδης, </a:t>
            </a:r>
            <a:r>
              <a:rPr lang="el-GR" dirty="0" err="1"/>
              <a:t>ὃς</a:t>
            </a:r>
            <a:r>
              <a:rPr lang="el-GR" dirty="0"/>
              <a:t> </a:t>
            </a:r>
            <a:r>
              <a:rPr lang="el-GR" dirty="0" err="1"/>
              <a:t>ὤικισε</a:t>
            </a:r>
            <a:r>
              <a:rPr lang="el-GR" dirty="0"/>
              <a:t> </a:t>
            </a:r>
            <a:r>
              <a:rPr lang="el-GR" dirty="0" err="1"/>
              <a:t>Χερσόνησον</a:t>
            </a:r>
            <a:r>
              <a:rPr lang="el-GR" dirty="0"/>
              <a:t>. (</a:t>
            </a:r>
            <a:r>
              <a:rPr lang="en-US" dirty="0"/>
              <a:t>F 2 EGM)</a:t>
            </a:r>
          </a:p>
          <a:p>
            <a:endParaRPr lang="el-GR" dirty="0"/>
          </a:p>
        </p:txBody>
      </p:sp>
      <p:sp>
        <p:nvSpPr>
          <p:cNvPr id="7" name="Τίτλος 6">
            <a:extLst>
              <a:ext uri="{FF2B5EF4-FFF2-40B4-BE49-F238E27FC236}">
                <a16:creationId xmlns:a16="http://schemas.microsoft.com/office/drawing/2014/main" id="{E2DC2DA8-2026-DD34-7E07-8E231C889416}"/>
              </a:ext>
            </a:extLst>
          </p:cNvPr>
          <p:cNvSpPr>
            <a:spLocks noGrp="1"/>
          </p:cNvSpPr>
          <p:nvPr>
            <p:ph type="ctrTitle"/>
          </p:nvPr>
        </p:nvSpPr>
        <p:spPr>
          <a:xfrm>
            <a:off x="731446" y="128588"/>
            <a:ext cx="10873179" cy="1406652"/>
          </a:xfrm>
        </p:spPr>
        <p:txBody>
          <a:bodyPr/>
          <a:lstStyle/>
          <a:p>
            <a:endParaRPr lang="el-GR" sz="2400" dirty="0"/>
          </a:p>
        </p:txBody>
      </p:sp>
      <p:sp>
        <p:nvSpPr>
          <p:cNvPr id="9" name="Θέση κειμένου 8">
            <a:extLst>
              <a:ext uri="{FF2B5EF4-FFF2-40B4-BE49-F238E27FC236}">
                <a16:creationId xmlns:a16="http://schemas.microsoft.com/office/drawing/2014/main" id="{D25193CC-1F31-63DF-9D12-032CF78B0793}"/>
              </a:ext>
            </a:extLst>
          </p:cNvPr>
          <p:cNvSpPr>
            <a:spLocks noGrp="1"/>
          </p:cNvSpPr>
          <p:nvPr>
            <p:ph type="body" sz="quarter" idx="15"/>
          </p:nvPr>
        </p:nvSpPr>
        <p:spPr>
          <a:xfrm>
            <a:off x="6229350" y="1535238"/>
            <a:ext cx="5962650" cy="4688279"/>
          </a:xfrm>
        </p:spPr>
        <p:txBody>
          <a:bodyPr/>
          <a:lstStyle/>
          <a:p>
            <a:pPr algn="ctr"/>
            <a:r>
              <a:rPr lang="el-GR" i="1" dirty="0"/>
              <a:t>Γενεαλογία Μιλτιάδη κατά τον Ηρόδοτο</a:t>
            </a:r>
          </a:p>
          <a:p>
            <a:pPr algn="just"/>
            <a:endParaRPr lang="el-GR" dirty="0"/>
          </a:p>
          <a:p>
            <a:pPr algn="just"/>
            <a:endParaRPr lang="el-GR" dirty="0"/>
          </a:p>
          <a:p>
            <a:pPr algn="just"/>
            <a:r>
              <a:rPr lang="el-GR" dirty="0"/>
              <a:t>Ηρόδοτος [6.35.1] </a:t>
            </a:r>
            <a:r>
              <a:rPr lang="el-GR" dirty="0" err="1"/>
              <a:t>ἐν</a:t>
            </a:r>
            <a:r>
              <a:rPr lang="el-GR" dirty="0"/>
              <a:t> </a:t>
            </a:r>
            <a:r>
              <a:rPr lang="el-GR" dirty="0" err="1"/>
              <a:t>δὲ</a:t>
            </a:r>
            <a:r>
              <a:rPr lang="el-GR" dirty="0"/>
              <a:t> </a:t>
            </a:r>
            <a:r>
              <a:rPr lang="el-GR" dirty="0" err="1"/>
              <a:t>τῇσι</a:t>
            </a:r>
            <a:r>
              <a:rPr lang="el-GR" dirty="0"/>
              <a:t> </a:t>
            </a:r>
            <a:r>
              <a:rPr lang="el-GR" dirty="0" err="1"/>
              <a:t>Ἀθήνῃσι</a:t>
            </a:r>
            <a:r>
              <a:rPr lang="el-GR" dirty="0"/>
              <a:t> </a:t>
            </a:r>
            <a:r>
              <a:rPr lang="el-GR" dirty="0" err="1"/>
              <a:t>τηνικαῦτα</a:t>
            </a:r>
            <a:r>
              <a:rPr lang="el-GR" dirty="0"/>
              <a:t> </a:t>
            </a:r>
            <a:r>
              <a:rPr lang="el-GR" dirty="0" err="1"/>
              <a:t>εἶχε</a:t>
            </a:r>
            <a:r>
              <a:rPr lang="el-GR" dirty="0"/>
              <a:t> </a:t>
            </a:r>
            <a:r>
              <a:rPr lang="el-GR" dirty="0" err="1"/>
              <a:t>μὲν</a:t>
            </a:r>
            <a:r>
              <a:rPr lang="el-GR" dirty="0"/>
              <a:t> </a:t>
            </a:r>
            <a:r>
              <a:rPr lang="el-GR" dirty="0" err="1"/>
              <a:t>τὸ</a:t>
            </a:r>
            <a:r>
              <a:rPr lang="el-GR" dirty="0"/>
              <a:t> </a:t>
            </a:r>
            <a:r>
              <a:rPr lang="el-GR" dirty="0" err="1"/>
              <a:t>πᾶν</a:t>
            </a:r>
            <a:r>
              <a:rPr lang="el-GR" dirty="0"/>
              <a:t> κράτος Πεισίστρατος, </a:t>
            </a:r>
            <a:r>
              <a:rPr lang="el-GR" dirty="0" err="1"/>
              <a:t>ἀτὰρ</a:t>
            </a:r>
            <a:r>
              <a:rPr lang="el-GR" dirty="0"/>
              <a:t> </a:t>
            </a:r>
            <a:r>
              <a:rPr lang="el-GR" dirty="0" err="1"/>
              <a:t>ἐδυνάστευέ</a:t>
            </a:r>
            <a:r>
              <a:rPr lang="el-GR" dirty="0"/>
              <a:t> </a:t>
            </a:r>
            <a:r>
              <a:rPr lang="el-GR" dirty="0" err="1"/>
              <a:t>γε</a:t>
            </a:r>
            <a:r>
              <a:rPr lang="el-GR" dirty="0"/>
              <a:t> </a:t>
            </a:r>
            <a:r>
              <a:rPr lang="el-GR" dirty="0" err="1"/>
              <a:t>καὶ</a:t>
            </a:r>
            <a:r>
              <a:rPr lang="el-GR" dirty="0"/>
              <a:t> Μιλτιάδης ὁ </a:t>
            </a:r>
            <a:r>
              <a:rPr lang="el-GR" dirty="0" err="1"/>
              <a:t>Κυψέλου</a:t>
            </a:r>
            <a:r>
              <a:rPr lang="el-GR" dirty="0"/>
              <a:t>, </a:t>
            </a:r>
            <a:r>
              <a:rPr lang="el-GR" dirty="0" err="1"/>
              <a:t>ἐὼν</a:t>
            </a:r>
            <a:r>
              <a:rPr lang="el-GR" dirty="0"/>
              <a:t> </a:t>
            </a:r>
            <a:r>
              <a:rPr lang="el-GR" dirty="0" err="1"/>
              <a:t>οἰκίης</a:t>
            </a:r>
            <a:r>
              <a:rPr lang="el-GR" dirty="0"/>
              <a:t> </a:t>
            </a:r>
            <a:r>
              <a:rPr lang="el-GR" dirty="0" err="1"/>
              <a:t>τεθριπποτρόφου</a:t>
            </a:r>
            <a:r>
              <a:rPr lang="el-GR" dirty="0"/>
              <a:t>, </a:t>
            </a:r>
            <a:r>
              <a:rPr lang="el-GR" dirty="0" err="1"/>
              <a:t>τὰ</a:t>
            </a:r>
            <a:r>
              <a:rPr lang="el-GR" dirty="0"/>
              <a:t> </a:t>
            </a:r>
            <a:r>
              <a:rPr lang="el-GR" dirty="0" err="1"/>
              <a:t>μὲν</a:t>
            </a:r>
            <a:r>
              <a:rPr lang="el-GR" dirty="0"/>
              <a:t> </a:t>
            </a:r>
            <a:r>
              <a:rPr lang="el-GR" dirty="0" err="1"/>
              <a:t>ἀνέκαθεν</a:t>
            </a:r>
            <a:r>
              <a:rPr lang="el-GR" dirty="0"/>
              <a:t> </a:t>
            </a:r>
            <a:r>
              <a:rPr lang="el-GR" dirty="0" err="1"/>
              <a:t>ἀπ</a:t>
            </a:r>
            <a:r>
              <a:rPr lang="el-GR" dirty="0"/>
              <a:t>᾽ </a:t>
            </a:r>
            <a:r>
              <a:rPr lang="el-GR" dirty="0" err="1"/>
              <a:t>Αἰακοῦ</a:t>
            </a:r>
            <a:r>
              <a:rPr lang="el-GR" dirty="0"/>
              <a:t> τε </a:t>
            </a:r>
            <a:r>
              <a:rPr lang="el-GR" dirty="0" err="1"/>
              <a:t>καὶ</a:t>
            </a:r>
            <a:r>
              <a:rPr lang="el-GR" dirty="0"/>
              <a:t> </a:t>
            </a:r>
            <a:r>
              <a:rPr lang="el-GR" dirty="0" err="1"/>
              <a:t>Αἰγίνης</a:t>
            </a:r>
            <a:r>
              <a:rPr lang="el-GR" dirty="0"/>
              <a:t> </a:t>
            </a:r>
            <a:r>
              <a:rPr lang="el-GR" dirty="0" err="1"/>
              <a:t>γεγονώς</a:t>
            </a:r>
            <a:r>
              <a:rPr lang="el-GR" dirty="0"/>
              <a:t>, </a:t>
            </a:r>
            <a:r>
              <a:rPr lang="el-GR" dirty="0" err="1"/>
              <a:t>τὰ</a:t>
            </a:r>
            <a:r>
              <a:rPr lang="el-GR" dirty="0"/>
              <a:t> </a:t>
            </a:r>
            <a:r>
              <a:rPr lang="el-GR" dirty="0" err="1"/>
              <a:t>δὲ</a:t>
            </a:r>
            <a:r>
              <a:rPr lang="el-GR" dirty="0"/>
              <a:t> </a:t>
            </a:r>
            <a:r>
              <a:rPr lang="el-GR" dirty="0" err="1"/>
              <a:t>νεώτερα</a:t>
            </a:r>
            <a:r>
              <a:rPr lang="el-GR" dirty="0"/>
              <a:t> </a:t>
            </a:r>
            <a:r>
              <a:rPr lang="el-GR" dirty="0" err="1"/>
              <a:t>Ἀθηναῖος</a:t>
            </a:r>
            <a:r>
              <a:rPr lang="el-GR" dirty="0"/>
              <a:t>, </a:t>
            </a:r>
            <a:r>
              <a:rPr lang="el-GR" dirty="0" err="1"/>
              <a:t>Φιλαίου</a:t>
            </a:r>
            <a:r>
              <a:rPr lang="el-GR" dirty="0"/>
              <a:t> </a:t>
            </a:r>
            <a:r>
              <a:rPr lang="el-GR" dirty="0" err="1"/>
              <a:t>τοῦ</a:t>
            </a:r>
            <a:r>
              <a:rPr lang="el-GR" dirty="0"/>
              <a:t> </a:t>
            </a:r>
            <a:r>
              <a:rPr lang="el-GR" dirty="0" err="1"/>
              <a:t>Αἴαντος</a:t>
            </a:r>
            <a:r>
              <a:rPr lang="el-GR" dirty="0"/>
              <a:t> </a:t>
            </a:r>
            <a:r>
              <a:rPr lang="el-GR" dirty="0" err="1"/>
              <a:t>παιδὸς</a:t>
            </a:r>
            <a:r>
              <a:rPr lang="el-GR" dirty="0"/>
              <a:t>, γενομένου πρώτου </a:t>
            </a:r>
            <a:r>
              <a:rPr lang="el-GR" dirty="0" err="1"/>
              <a:t>τῆς</a:t>
            </a:r>
            <a:r>
              <a:rPr lang="el-GR" dirty="0"/>
              <a:t> </a:t>
            </a:r>
            <a:r>
              <a:rPr lang="el-GR" dirty="0" err="1"/>
              <a:t>οἰκίης</a:t>
            </a:r>
            <a:r>
              <a:rPr lang="el-GR" dirty="0"/>
              <a:t> ταύτης </a:t>
            </a:r>
            <a:r>
              <a:rPr lang="el-GR" dirty="0" err="1"/>
              <a:t>Ἀθηναίου</a:t>
            </a:r>
            <a:r>
              <a:rPr lang="el-GR" dirty="0"/>
              <a:t> ( Εκείνη την εποχή λοιπόν στην Αθήνα όλη η εξουσία βρισκόταν βέβαια στα χέρια του Πεισιστράτου, όμως είχε δύναμη κι ο Μιλτιάδης, ο γιος του </a:t>
            </a:r>
            <a:r>
              <a:rPr lang="el-GR" dirty="0" err="1"/>
              <a:t>Κυψέλου</a:t>
            </a:r>
            <a:r>
              <a:rPr lang="el-GR" dirty="0"/>
              <a:t>, που ήταν από οικογένεια που συντηρούσε άλογα </a:t>
            </a:r>
            <a:r>
              <a:rPr lang="el-GR" dirty="0" err="1"/>
              <a:t>γι</a:t>
            </a:r>
            <a:r>
              <a:rPr lang="el-GR" dirty="0"/>
              <a:t>᾽ αγώνες τεθρίππων· η καταγωγή του κρατούσε από τον Αιακό και την Αίγινα, και στη νεότερη εποχή </a:t>
            </a:r>
            <a:r>
              <a:rPr lang="el-GR" dirty="0" err="1"/>
              <a:t>απ</a:t>
            </a:r>
            <a:r>
              <a:rPr lang="el-GR" dirty="0"/>
              <a:t>᾽ την Αθήνα, </a:t>
            </a:r>
            <a:r>
              <a:rPr lang="el-GR" dirty="0" err="1"/>
              <a:t>απ</a:t>
            </a:r>
            <a:r>
              <a:rPr lang="el-GR" dirty="0"/>
              <a:t>᾽ τη γενιά του </a:t>
            </a:r>
            <a:r>
              <a:rPr lang="el-GR" dirty="0" err="1"/>
              <a:t>Φιλαίου</a:t>
            </a:r>
            <a:r>
              <a:rPr lang="el-GR" dirty="0"/>
              <a:t>, του γιου του Αίαντα, που πρώτος </a:t>
            </a:r>
            <a:r>
              <a:rPr lang="el-GR" dirty="0" err="1"/>
              <a:t>απ</a:t>
            </a:r>
            <a:r>
              <a:rPr lang="el-GR" dirty="0"/>
              <a:t>᾽ αυτή την οικογένεια εγκαταστάθηκε στην Αθήνα)</a:t>
            </a:r>
          </a:p>
        </p:txBody>
      </p:sp>
      <p:sp>
        <p:nvSpPr>
          <p:cNvPr id="2" name="Θέση αριθμού διαφάνειας 1">
            <a:extLst>
              <a:ext uri="{FF2B5EF4-FFF2-40B4-BE49-F238E27FC236}">
                <a16:creationId xmlns:a16="http://schemas.microsoft.com/office/drawing/2014/main" id="{4B94B9CF-1085-41D7-216A-48448C93664E}"/>
              </a:ext>
            </a:extLst>
          </p:cNvPr>
          <p:cNvSpPr>
            <a:spLocks noGrp="1"/>
          </p:cNvSpPr>
          <p:nvPr>
            <p:ph type="sldNum" sz="quarter" idx="4"/>
          </p:nvPr>
        </p:nvSpPr>
        <p:spPr/>
        <p:txBody>
          <a:bodyPr/>
          <a:lstStyle/>
          <a:p>
            <a:fld id="{5E0C3BBE-9543-48E5-A6E1-C646F9A01966}" type="slidenum">
              <a:rPr lang="en-ID" smtClean="0"/>
              <a:pPr/>
              <a:t>30</a:t>
            </a:fld>
            <a:endParaRPr lang="en-ID" dirty="0"/>
          </a:p>
        </p:txBody>
      </p:sp>
      <p:sp>
        <p:nvSpPr>
          <p:cNvPr id="3" name="Θέση υποσέλιδου 2">
            <a:extLst>
              <a:ext uri="{FF2B5EF4-FFF2-40B4-BE49-F238E27FC236}">
                <a16:creationId xmlns:a16="http://schemas.microsoft.com/office/drawing/2014/main" id="{8F088478-BA64-21CF-B627-B374FF4FBAD7}"/>
              </a:ext>
            </a:extLst>
          </p:cNvPr>
          <p:cNvSpPr>
            <a:spLocks noGrp="1"/>
          </p:cNvSpPr>
          <p:nvPr>
            <p:ph type="ftr" sz="quarter" idx="3"/>
          </p:nvPr>
        </p:nvSpPr>
        <p:spPr/>
        <p:txBody>
          <a:bodyPr/>
          <a:lstStyle/>
          <a:p>
            <a:r>
              <a:rPr lang="en-US"/>
              <a:t>PRESENTATION TITLE</a:t>
            </a:r>
            <a:endParaRPr lang="en-US" dirty="0"/>
          </a:p>
        </p:txBody>
      </p:sp>
    </p:spTree>
    <p:extLst>
      <p:ext uri="{BB962C8B-B14F-4D97-AF65-F5344CB8AC3E}">
        <p14:creationId xmlns:p14="http://schemas.microsoft.com/office/powerpoint/2010/main" val="3964358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984718F9-ACF8-A289-276D-0664F8892022}"/>
              </a:ext>
            </a:extLst>
          </p:cNvPr>
          <p:cNvSpPr>
            <a:spLocks noGrp="1"/>
          </p:cNvSpPr>
          <p:nvPr>
            <p:ph type="sldNum" sz="quarter" idx="4"/>
          </p:nvPr>
        </p:nvSpPr>
        <p:spPr/>
        <p:txBody>
          <a:bodyPr/>
          <a:lstStyle/>
          <a:p>
            <a:fld id="{5E0C3BBE-9543-48E5-A6E1-C646F9A01966}" type="slidenum">
              <a:rPr lang="en-ID" smtClean="0"/>
              <a:pPr/>
              <a:t>31</a:t>
            </a:fld>
            <a:endParaRPr lang="en-ID" dirty="0"/>
          </a:p>
        </p:txBody>
      </p:sp>
      <p:sp>
        <p:nvSpPr>
          <p:cNvPr id="6" name="Θέση υποσέλιδου 5">
            <a:extLst>
              <a:ext uri="{FF2B5EF4-FFF2-40B4-BE49-F238E27FC236}">
                <a16:creationId xmlns:a16="http://schemas.microsoft.com/office/drawing/2014/main" id="{54C094ED-AF35-E15F-E206-64F31D4EAF7F}"/>
              </a:ext>
            </a:extLst>
          </p:cNvPr>
          <p:cNvSpPr>
            <a:spLocks noGrp="1"/>
          </p:cNvSpPr>
          <p:nvPr>
            <p:ph type="ftr" sz="quarter" idx="3"/>
          </p:nvPr>
        </p:nvSpPr>
        <p:spPr/>
        <p:txBody>
          <a:bodyPr/>
          <a:lstStyle/>
          <a:p>
            <a:r>
              <a:rPr lang="en-US"/>
              <a:t>PRESENTATION TITLE</a:t>
            </a:r>
            <a:endParaRPr lang="en-US" dirty="0"/>
          </a:p>
        </p:txBody>
      </p:sp>
      <p:sp>
        <p:nvSpPr>
          <p:cNvPr id="7" name="Τίτλος 6">
            <a:extLst>
              <a:ext uri="{FF2B5EF4-FFF2-40B4-BE49-F238E27FC236}">
                <a16:creationId xmlns:a16="http://schemas.microsoft.com/office/drawing/2014/main" id="{13D377D9-6C5D-CF8E-1A03-14D0CB533527}"/>
              </a:ext>
            </a:extLst>
          </p:cNvPr>
          <p:cNvSpPr>
            <a:spLocks noGrp="1"/>
          </p:cNvSpPr>
          <p:nvPr>
            <p:ph type="title"/>
          </p:nvPr>
        </p:nvSpPr>
        <p:spPr/>
        <p:txBody>
          <a:bodyPr/>
          <a:lstStyle/>
          <a:p>
            <a:pPr algn="just"/>
            <a:r>
              <a:rPr lang="el-GR" sz="2400" i="1" dirty="0">
                <a:latin typeface="Bahnschrift SemiBold" panose="020B0502040204020203" pitchFamily="34" charset="0"/>
              </a:rPr>
              <a:t>Τα περσικά στρατεύματα υπό την ηγεσία του Μαρδόνιου αναγκάζουν τους Μακεδόνες να συμμαχήσουν μαζί του και στη συνέχεια επανακτούν τη Θράκη. </a:t>
            </a:r>
            <a:br>
              <a:rPr lang="el-GR" i="1" dirty="0">
                <a:latin typeface="Bahnschrift SemiBold" panose="020B0502040204020203" pitchFamily="34" charset="0"/>
              </a:rPr>
            </a:br>
            <a:br>
              <a:rPr lang="el-GR" i="1" dirty="0">
                <a:latin typeface="Bahnschrift SemiBold" panose="020B0502040204020203" pitchFamily="34" charset="0"/>
              </a:rPr>
            </a:br>
            <a:endParaRPr lang="el-GR" i="1" dirty="0">
              <a:latin typeface="Bahnschrift SemiBold" panose="020B0502040204020203" pitchFamily="34" charset="0"/>
            </a:endParaRPr>
          </a:p>
        </p:txBody>
      </p:sp>
      <p:sp>
        <p:nvSpPr>
          <p:cNvPr id="9" name="Θέση κειμένου 8">
            <a:extLst>
              <a:ext uri="{FF2B5EF4-FFF2-40B4-BE49-F238E27FC236}">
                <a16:creationId xmlns:a16="http://schemas.microsoft.com/office/drawing/2014/main" id="{AB3B3E1B-DAA8-0152-C46B-736A7BA0CF42}"/>
              </a:ext>
            </a:extLst>
          </p:cNvPr>
          <p:cNvSpPr>
            <a:spLocks noGrp="1"/>
          </p:cNvSpPr>
          <p:nvPr>
            <p:ph type="body" sz="quarter" idx="40"/>
          </p:nvPr>
        </p:nvSpPr>
        <p:spPr>
          <a:xfrm>
            <a:off x="0" y="2873829"/>
            <a:ext cx="4578037" cy="3399971"/>
          </a:xfrm>
        </p:spPr>
        <p:txBody>
          <a:bodyPr/>
          <a:lstStyle/>
          <a:p>
            <a:pPr algn="just"/>
            <a:r>
              <a:rPr lang="el-GR" sz="1400" dirty="0"/>
              <a:t>[6.43.4] </a:t>
            </a:r>
            <a:r>
              <a:rPr lang="el-GR" sz="1400" dirty="0" err="1"/>
              <a:t>ἐπορεύοντο</a:t>
            </a:r>
            <a:r>
              <a:rPr lang="el-GR" sz="1400" dirty="0"/>
              <a:t> </a:t>
            </a:r>
            <a:r>
              <a:rPr lang="el-GR" sz="1400" dirty="0" err="1"/>
              <a:t>δὲ</a:t>
            </a:r>
            <a:r>
              <a:rPr lang="el-GR" sz="1400" dirty="0"/>
              <a:t> </a:t>
            </a:r>
            <a:r>
              <a:rPr lang="el-GR" sz="1400" b="1" dirty="0" err="1"/>
              <a:t>ἐπί</a:t>
            </a:r>
            <a:r>
              <a:rPr lang="el-GR" sz="1400" b="1" dirty="0"/>
              <a:t> τε </a:t>
            </a:r>
            <a:r>
              <a:rPr lang="el-GR" sz="1400" b="1" dirty="0" err="1"/>
              <a:t>Ἐρέτριαν</a:t>
            </a:r>
            <a:r>
              <a:rPr lang="el-GR" sz="1400" b="1" dirty="0"/>
              <a:t> </a:t>
            </a:r>
            <a:r>
              <a:rPr lang="el-GR" sz="1400" b="1" dirty="0" err="1"/>
              <a:t>καὶ</a:t>
            </a:r>
            <a:r>
              <a:rPr lang="el-GR" sz="1400" b="1" dirty="0"/>
              <a:t> </a:t>
            </a:r>
            <a:r>
              <a:rPr lang="el-GR" sz="1400" b="1" dirty="0" err="1"/>
              <a:t>Ἀθήνας</a:t>
            </a:r>
            <a:r>
              <a:rPr lang="el-GR" sz="1400" dirty="0"/>
              <a:t>. [6.44.1] </a:t>
            </a:r>
            <a:r>
              <a:rPr lang="el-GR" sz="1400" dirty="0" err="1"/>
              <a:t>αὗται</a:t>
            </a:r>
            <a:r>
              <a:rPr lang="el-GR" sz="1400" dirty="0"/>
              <a:t> </a:t>
            </a:r>
            <a:r>
              <a:rPr lang="el-GR" sz="1400" dirty="0" err="1"/>
              <a:t>μὲν</a:t>
            </a:r>
            <a:r>
              <a:rPr lang="el-GR" sz="1400" dirty="0"/>
              <a:t> </a:t>
            </a:r>
            <a:r>
              <a:rPr lang="el-GR" sz="1400" dirty="0" err="1"/>
              <a:t>ὦν</a:t>
            </a:r>
            <a:r>
              <a:rPr lang="el-GR" sz="1400" dirty="0"/>
              <a:t> </a:t>
            </a:r>
            <a:r>
              <a:rPr lang="el-GR" sz="1400" dirty="0" err="1"/>
              <a:t>σφι</a:t>
            </a:r>
            <a:r>
              <a:rPr lang="el-GR" sz="1400" dirty="0"/>
              <a:t> πρόσχημα </a:t>
            </a:r>
            <a:r>
              <a:rPr lang="el-GR" sz="1400" dirty="0" err="1"/>
              <a:t>ἦσαν</a:t>
            </a:r>
            <a:r>
              <a:rPr lang="el-GR" sz="1400" dirty="0"/>
              <a:t> </a:t>
            </a:r>
            <a:r>
              <a:rPr lang="el-GR" sz="1400" dirty="0" err="1"/>
              <a:t>τοῦ</a:t>
            </a:r>
            <a:r>
              <a:rPr lang="el-GR" sz="1400" dirty="0"/>
              <a:t> στόλου, </a:t>
            </a:r>
            <a:r>
              <a:rPr lang="el-GR" sz="1400" dirty="0" err="1"/>
              <a:t>ἀτὰρ</a:t>
            </a:r>
            <a:r>
              <a:rPr lang="el-GR" sz="1400" dirty="0"/>
              <a:t> </a:t>
            </a:r>
            <a:r>
              <a:rPr lang="el-GR" sz="1400" dirty="0" err="1"/>
              <a:t>ἐν</a:t>
            </a:r>
            <a:r>
              <a:rPr lang="el-GR" sz="1400" dirty="0"/>
              <a:t> </a:t>
            </a:r>
            <a:r>
              <a:rPr lang="el-GR" sz="1400" dirty="0" err="1"/>
              <a:t>νόῳ</a:t>
            </a:r>
            <a:r>
              <a:rPr lang="el-GR" sz="1400" dirty="0"/>
              <a:t> </a:t>
            </a:r>
            <a:r>
              <a:rPr lang="el-GR" sz="1400" dirty="0" err="1"/>
              <a:t>ἔχοντες</a:t>
            </a:r>
            <a:r>
              <a:rPr lang="el-GR" sz="1400" dirty="0"/>
              <a:t> </a:t>
            </a:r>
            <a:r>
              <a:rPr lang="el-GR" sz="1400" dirty="0" err="1"/>
              <a:t>ὅσας</a:t>
            </a:r>
            <a:r>
              <a:rPr lang="el-GR" sz="1400" dirty="0"/>
              <a:t> </a:t>
            </a:r>
            <a:r>
              <a:rPr lang="el-GR" sz="1400" dirty="0" err="1"/>
              <a:t>ἂν</a:t>
            </a:r>
            <a:r>
              <a:rPr lang="el-GR" sz="1400" dirty="0"/>
              <a:t> </a:t>
            </a:r>
            <a:r>
              <a:rPr lang="el-GR" sz="1400" dirty="0" err="1"/>
              <a:t>πλείστας</a:t>
            </a:r>
            <a:r>
              <a:rPr lang="el-GR" sz="1400" dirty="0"/>
              <a:t> </a:t>
            </a:r>
            <a:r>
              <a:rPr lang="el-GR" sz="1400" dirty="0" err="1"/>
              <a:t>δύνωνται</a:t>
            </a:r>
            <a:r>
              <a:rPr lang="el-GR" sz="1400" dirty="0"/>
              <a:t> </a:t>
            </a:r>
            <a:r>
              <a:rPr lang="el-GR" sz="1400" dirty="0" err="1"/>
              <a:t>καταστρέφεσθαι</a:t>
            </a:r>
            <a:r>
              <a:rPr lang="el-GR" sz="1400" dirty="0"/>
              <a:t> </a:t>
            </a:r>
            <a:r>
              <a:rPr lang="el-GR" sz="1400" dirty="0" err="1"/>
              <a:t>τῶν</a:t>
            </a:r>
            <a:r>
              <a:rPr lang="el-GR" sz="1400" dirty="0"/>
              <a:t> </a:t>
            </a:r>
            <a:r>
              <a:rPr lang="el-GR" sz="1400" dirty="0" err="1"/>
              <a:t>Ἑλληνίδων</a:t>
            </a:r>
            <a:r>
              <a:rPr lang="el-GR" sz="1400" dirty="0"/>
              <a:t> </a:t>
            </a:r>
            <a:r>
              <a:rPr lang="el-GR" sz="1400" dirty="0" err="1"/>
              <a:t>πολίων</a:t>
            </a:r>
            <a:r>
              <a:rPr lang="el-GR" sz="1400" dirty="0"/>
              <a:t>, </a:t>
            </a:r>
            <a:r>
              <a:rPr lang="el-GR" sz="1400" dirty="0" err="1"/>
              <a:t>τοῦτο</a:t>
            </a:r>
            <a:r>
              <a:rPr lang="el-GR" sz="1400" dirty="0"/>
              <a:t> </a:t>
            </a:r>
            <a:r>
              <a:rPr lang="el-GR" sz="1400" dirty="0" err="1"/>
              <a:t>μὲν</a:t>
            </a:r>
            <a:r>
              <a:rPr lang="el-GR" sz="1400" dirty="0"/>
              <a:t> </a:t>
            </a:r>
            <a:r>
              <a:rPr lang="el-GR" sz="1400" dirty="0" err="1"/>
              <a:t>δὴ</a:t>
            </a:r>
            <a:r>
              <a:rPr lang="el-GR" sz="1400" dirty="0"/>
              <a:t> </a:t>
            </a:r>
            <a:r>
              <a:rPr lang="el-GR" sz="1400" dirty="0" err="1"/>
              <a:t>τῇσι</a:t>
            </a:r>
            <a:r>
              <a:rPr lang="el-GR" sz="1400" dirty="0"/>
              <a:t> </a:t>
            </a:r>
            <a:r>
              <a:rPr lang="el-GR" sz="1400" dirty="0" err="1"/>
              <a:t>νηυσὶ</a:t>
            </a:r>
            <a:r>
              <a:rPr lang="el-GR" sz="1400" dirty="0"/>
              <a:t> </a:t>
            </a:r>
            <a:r>
              <a:rPr lang="el-GR" sz="1400" dirty="0" err="1"/>
              <a:t>Θασίους</a:t>
            </a:r>
            <a:r>
              <a:rPr lang="el-GR" sz="1400" dirty="0"/>
              <a:t> </a:t>
            </a:r>
            <a:r>
              <a:rPr lang="el-GR" sz="1400" dirty="0" err="1"/>
              <a:t>οὐδὲ</a:t>
            </a:r>
            <a:r>
              <a:rPr lang="el-GR" sz="1400" dirty="0"/>
              <a:t> </a:t>
            </a:r>
            <a:r>
              <a:rPr lang="el-GR" sz="1400" dirty="0" err="1"/>
              <a:t>χεῖρας</a:t>
            </a:r>
            <a:r>
              <a:rPr lang="el-GR" sz="1400" dirty="0"/>
              <a:t> </a:t>
            </a:r>
            <a:r>
              <a:rPr lang="el-GR" sz="1400" dirty="0" err="1"/>
              <a:t>ἀνταειραμένους</a:t>
            </a:r>
            <a:r>
              <a:rPr lang="el-GR" sz="1400" dirty="0"/>
              <a:t> </a:t>
            </a:r>
            <a:r>
              <a:rPr lang="el-GR" sz="1400" dirty="0" err="1"/>
              <a:t>κατεστρέψαντο</a:t>
            </a:r>
            <a:r>
              <a:rPr lang="el-GR" sz="1400" dirty="0"/>
              <a:t>, </a:t>
            </a:r>
            <a:r>
              <a:rPr lang="el-GR" sz="1400" dirty="0" err="1"/>
              <a:t>τοῦτο</a:t>
            </a:r>
            <a:r>
              <a:rPr lang="el-GR" sz="1400" dirty="0"/>
              <a:t> </a:t>
            </a:r>
            <a:r>
              <a:rPr lang="el-GR" sz="1400" dirty="0" err="1"/>
              <a:t>δὲ</a:t>
            </a:r>
            <a:r>
              <a:rPr lang="el-GR" sz="1400" dirty="0"/>
              <a:t> </a:t>
            </a:r>
            <a:r>
              <a:rPr lang="el-GR" sz="1400" dirty="0" err="1"/>
              <a:t>τῷ</a:t>
            </a:r>
            <a:r>
              <a:rPr lang="el-GR" sz="1400" dirty="0"/>
              <a:t> </a:t>
            </a:r>
            <a:r>
              <a:rPr lang="el-GR" sz="1400" dirty="0" err="1"/>
              <a:t>πεζῷ</a:t>
            </a:r>
            <a:r>
              <a:rPr lang="el-GR" sz="1400" dirty="0"/>
              <a:t> Μακεδόνας </a:t>
            </a:r>
            <a:r>
              <a:rPr lang="el-GR" sz="1400" dirty="0" err="1"/>
              <a:t>πρὸς</a:t>
            </a:r>
            <a:r>
              <a:rPr lang="el-GR" sz="1400" dirty="0"/>
              <a:t> </a:t>
            </a:r>
            <a:r>
              <a:rPr lang="el-GR" sz="1400" dirty="0" err="1"/>
              <a:t>τοῖσι</a:t>
            </a:r>
            <a:r>
              <a:rPr lang="el-GR" sz="1400" dirty="0"/>
              <a:t> </a:t>
            </a:r>
            <a:r>
              <a:rPr lang="el-GR" sz="1400" dirty="0" err="1"/>
              <a:t>ὑπάρχουσι</a:t>
            </a:r>
            <a:r>
              <a:rPr lang="el-GR" sz="1400" dirty="0"/>
              <a:t> δούλους </a:t>
            </a:r>
            <a:r>
              <a:rPr lang="el-GR" sz="1400" dirty="0" err="1"/>
              <a:t>προσεκτήσαντο</a:t>
            </a:r>
            <a:r>
              <a:rPr lang="el-GR" sz="1400" dirty="0"/>
              <a:t>· </a:t>
            </a:r>
            <a:r>
              <a:rPr lang="el-GR" sz="1400" dirty="0" err="1"/>
              <a:t>τὰ</a:t>
            </a:r>
            <a:r>
              <a:rPr lang="el-GR" sz="1400" dirty="0"/>
              <a:t> </a:t>
            </a:r>
            <a:r>
              <a:rPr lang="el-GR" sz="1400" dirty="0" err="1"/>
              <a:t>γὰρ</a:t>
            </a:r>
            <a:r>
              <a:rPr lang="el-GR" sz="1400" dirty="0"/>
              <a:t> </a:t>
            </a:r>
            <a:r>
              <a:rPr lang="el-GR" sz="1400" b="1" dirty="0" err="1"/>
              <a:t>ἐντὸς</a:t>
            </a:r>
            <a:r>
              <a:rPr lang="el-GR" sz="1400" b="1" dirty="0"/>
              <a:t> Μακεδόνων </a:t>
            </a:r>
            <a:r>
              <a:rPr lang="el-GR" sz="1400" b="1" dirty="0" err="1"/>
              <a:t>ἔθνεα</a:t>
            </a:r>
            <a:r>
              <a:rPr lang="el-GR" sz="1400" b="1" dirty="0"/>
              <a:t> πάντα </a:t>
            </a:r>
            <a:r>
              <a:rPr lang="el-GR" sz="1400" b="1" dirty="0" err="1"/>
              <a:t>σφι</a:t>
            </a:r>
            <a:r>
              <a:rPr lang="el-GR" sz="1400" b="1" dirty="0"/>
              <a:t> </a:t>
            </a:r>
            <a:r>
              <a:rPr lang="el-GR" sz="1400" b="1" dirty="0" err="1"/>
              <a:t>ἤδη</a:t>
            </a:r>
            <a:r>
              <a:rPr lang="el-GR" sz="1400" b="1" dirty="0"/>
              <a:t> </a:t>
            </a:r>
            <a:r>
              <a:rPr lang="el-GR" sz="1400" b="1" dirty="0" err="1"/>
              <a:t>ἦν</a:t>
            </a:r>
            <a:r>
              <a:rPr lang="el-GR" sz="1400" b="1" dirty="0"/>
              <a:t> </a:t>
            </a:r>
            <a:r>
              <a:rPr lang="el-GR" sz="1400" b="1" dirty="0" err="1"/>
              <a:t>ὑποχείρια</a:t>
            </a:r>
            <a:r>
              <a:rPr lang="el-GR" sz="1400" b="1" dirty="0"/>
              <a:t> γεγονότα </a:t>
            </a:r>
            <a:r>
              <a:rPr lang="el-GR" sz="1400" dirty="0"/>
              <a:t>( </a:t>
            </a:r>
            <a:r>
              <a:rPr lang="el-GR" sz="1200" i="1" dirty="0"/>
              <a:t>η πορεία τους είχε σκοπό να χτυπήσουν την Ερέτρια και την Αθήνα. ([6.44.1] Οι δυο αυτές πόλεις ήταν η πρόφαση για την εκστρατεία, ενώ το σχέδιό τους ήταν να υποδουλώσουν όσο γίνεται περισσότερες ελληνικές πόλεις, κι έτσι τη μια φορά υποδούλωσαν με το στόλο τους τους </a:t>
            </a:r>
            <a:r>
              <a:rPr lang="el-GR" sz="1200" i="1" dirty="0" err="1"/>
              <a:t>Θασίους</a:t>
            </a:r>
            <a:r>
              <a:rPr lang="el-GR" sz="1200" i="1" dirty="0"/>
              <a:t>, που ούτε καν πρόβαλαν αντίσταση, την άλλη με το πεζικό τους πρόσθεσαν, στους λαούς που είχαν σκλαβώσει, τους Μακεδόνες· γιατί όλοι οι λαοί που ζούσαν ανατολικά από τη Μακεδονία είχαν κιόλας υποταχτεί</a:t>
            </a:r>
            <a:r>
              <a:rPr lang="el-GR" sz="1200" dirty="0"/>
              <a:t>.)</a:t>
            </a:r>
          </a:p>
        </p:txBody>
      </p:sp>
      <p:sp>
        <p:nvSpPr>
          <p:cNvPr id="11" name="Θέση κειμένου 10">
            <a:extLst>
              <a:ext uri="{FF2B5EF4-FFF2-40B4-BE49-F238E27FC236}">
                <a16:creationId xmlns:a16="http://schemas.microsoft.com/office/drawing/2014/main" id="{47329BCC-DE76-8359-4488-0734CA7DB483}"/>
              </a:ext>
            </a:extLst>
          </p:cNvPr>
          <p:cNvSpPr>
            <a:spLocks noGrp="1"/>
          </p:cNvSpPr>
          <p:nvPr>
            <p:ph type="body" sz="quarter" idx="42"/>
          </p:nvPr>
        </p:nvSpPr>
        <p:spPr>
          <a:xfrm>
            <a:off x="4578037" y="2873829"/>
            <a:ext cx="3993837" cy="3399971"/>
          </a:xfrm>
        </p:spPr>
        <p:txBody>
          <a:bodyPr/>
          <a:lstStyle/>
          <a:p>
            <a:pPr algn="just"/>
            <a:r>
              <a:rPr lang="el-GR" sz="1400" dirty="0" err="1"/>
              <a:t>ἐπιπεσὼν</a:t>
            </a:r>
            <a:r>
              <a:rPr lang="el-GR" sz="1400" dirty="0"/>
              <a:t> </a:t>
            </a:r>
            <a:r>
              <a:rPr lang="el-GR" sz="1400" dirty="0" err="1"/>
              <a:t>δέ</a:t>
            </a:r>
            <a:r>
              <a:rPr lang="el-GR" sz="1400" dirty="0"/>
              <a:t> </a:t>
            </a:r>
            <a:r>
              <a:rPr lang="el-GR" sz="1400" dirty="0" err="1"/>
              <a:t>σφι</a:t>
            </a:r>
            <a:r>
              <a:rPr lang="el-GR" sz="1400" dirty="0"/>
              <a:t> </a:t>
            </a:r>
            <a:r>
              <a:rPr lang="el-GR" sz="1400" dirty="0" err="1"/>
              <a:t>περιπλέουσι</a:t>
            </a:r>
            <a:r>
              <a:rPr lang="el-GR" sz="1400" dirty="0"/>
              <a:t> </a:t>
            </a:r>
            <a:r>
              <a:rPr lang="el-GR" sz="1400" dirty="0" err="1"/>
              <a:t>βορῆς</a:t>
            </a:r>
            <a:r>
              <a:rPr lang="el-GR" sz="1400" dirty="0"/>
              <a:t> </a:t>
            </a:r>
            <a:r>
              <a:rPr lang="el-GR" sz="1400" dirty="0" err="1"/>
              <a:t>ἄνεμος</a:t>
            </a:r>
            <a:r>
              <a:rPr lang="el-GR" sz="1400" dirty="0"/>
              <a:t> μέγας τε </a:t>
            </a:r>
            <a:r>
              <a:rPr lang="el-GR" sz="1400" dirty="0" err="1"/>
              <a:t>καὶ</a:t>
            </a:r>
            <a:r>
              <a:rPr lang="el-GR" sz="1400" dirty="0"/>
              <a:t> </a:t>
            </a:r>
            <a:r>
              <a:rPr lang="el-GR" sz="1400" dirty="0" err="1"/>
              <a:t>ἄπορος</a:t>
            </a:r>
            <a:r>
              <a:rPr lang="el-GR" sz="1400" dirty="0"/>
              <a:t> κάρτα </a:t>
            </a:r>
            <a:r>
              <a:rPr lang="el-GR" sz="1400" dirty="0" err="1"/>
              <a:t>τρηχέως</a:t>
            </a:r>
            <a:r>
              <a:rPr lang="el-GR" sz="1400" dirty="0"/>
              <a:t> </a:t>
            </a:r>
            <a:r>
              <a:rPr lang="el-GR" sz="1400" dirty="0" err="1"/>
              <a:t>περιέσπε</a:t>
            </a:r>
            <a:r>
              <a:rPr lang="el-GR" sz="1400" dirty="0"/>
              <a:t> </a:t>
            </a:r>
            <a:r>
              <a:rPr lang="el-GR" sz="1400" b="1" dirty="0" err="1"/>
              <a:t>πλήθεϊ</a:t>
            </a:r>
            <a:r>
              <a:rPr lang="el-GR" sz="1400" b="1" dirty="0"/>
              <a:t> </a:t>
            </a:r>
            <a:r>
              <a:rPr lang="el-GR" sz="1400" b="1" dirty="0" err="1"/>
              <a:t>πολλὰς</a:t>
            </a:r>
            <a:r>
              <a:rPr lang="el-GR" sz="1400" b="1" dirty="0"/>
              <a:t> </a:t>
            </a:r>
            <a:r>
              <a:rPr lang="el-GR" sz="1400" b="1" dirty="0" err="1"/>
              <a:t>τῶν</a:t>
            </a:r>
            <a:r>
              <a:rPr lang="el-GR" sz="1400" b="1" dirty="0"/>
              <a:t> </a:t>
            </a:r>
            <a:r>
              <a:rPr lang="el-GR" sz="1400" b="1" dirty="0" err="1"/>
              <a:t>νεῶν</a:t>
            </a:r>
            <a:r>
              <a:rPr lang="el-GR" sz="1400" b="1" dirty="0"/>
              <a:t> </a:t>
            </a:r>
            <a:r>
              <a:rPr lang="el-GR" sz="1400" b="1" dirty="0" err="1"/>
              <a:t>ἐκβάλλων</a:t>
            </a:r>
            <a:r>
              <a:rPr lang="el-GR" sz="1400" b="1" dirty="0"/>
              <a:t> </a:t>
            </a:r>
            <a:r>
              <a:rPr lang="el-GR" sz="1400" b="1" dirty="0" err="1"/>
              <a:t>πρὸς</a:t>
            </a:r>
            <a:r>
              <a:rPr lang="el-GR" sz="1400" b="1" dirty="0"/>
              <a:t> </a:t>
            </a:r>
            <a:r>
              <a:rPr lang="el-GR" sz="1400" b="1" dirty="0" err="1"/>
              <a:t>τὸν</a:t>
            </a:r>
            <a:r>
              <a:rPr lang="el-GR" sz="1400" b="1" dirty="0"/>
              <a:t> </a:t>
            </a:r>
            <a:r>
              <a:rPr lang="el-GR" sz="1400" b="1" dirty="0" err="1"/>
              <a:t>Ἄθων</a:t>
            </a:r>
            <a:r>
              <a:rPr lang="el-GR" sz="1400" dirty="0"/>
              <a:t>. [6.44.3] λέγεται </a:t>
            </a:r>
            <a:r>
              <a:rPr lang="el-GR" sz="1400" dirty="0" err="1"/>
              <a:t>γὰρ</a:t>
            </a:r>
            <a:r>
              <a:rPr lang="el-GR" sz="1400" dirty="0"/>
              <a:t> </a:t>
            </a:r>
            <a:r>
              <a:rPr lang="el-GR" sz="1400" dirty="0" err="1"/>
              <a:t>κατὰ</a:t>
            </a:r>
            <a:r>
              <a:rPr lang="el-GR" sz="1400" dirty="0"/>
              <a:t> </a:t>
            </a:r>
            <a:r>
              <a:rPr lang="el-GR" sz="1400" dirty="0" err="1"/>
              <a:t>τριηκοσίας</a:t>
            </a:r>
            <a:r>
              <a:rPr lang="el-GR" sz="1400" dirty="0"/>
              <a:t> </a:t>
            </a:r>
            <a:r>
              <a:rPr lang="el-GR" sz="1400" dirty="0" err="1"/>
              <a:t>μὲν</a:t>
            </a:r>
            <a:r>
              <a:rPr lang="el-GR" sz="1400" dirty="0"/>
              <a:t> </a:t>
            </a:r>
            <a:r>
              <a:rPr lang="el-GR" sz="1400" dirty="0" err="1"/>
              <a:t>τῶν</a:t>
            </a:r>
            <a:r>
              <a:rPr lang="el-GR" sz="1400" dirty="0"/>
              <a:t> </a:t>
            </a:r>
            <a:r>
              <a:rPr lang="el-GR" sz="1400" dirty="0" err="1"/>
              <a:t>νεῶν</a:t>
            </a:r>
            <a:r>
              <a:rPr lang="el-GR" sz="1400" dirty="0"/>
              <a:t> </a:t>
            </a:r>
            <a:r>
              <a:rPr lang="el-GR" sz="1400" dirty="0" err="1"/>
              <a:t>τὰς</a:t>
            </a:r>
            <a:r>
              <a:rPr lang="el-GR" sz="1400" dirty="0"/>
              <a:t> διαφθαρείσας </a:t>
            </a:r>
            <a:r>
              <a:rPr lang="el-GR" sz="1400" dirty="0" err="1"/>
              <a:t>εἶναι</a:t>
            </a:r>
            <a:r>
              <a:rPr lang="el-GR" sz="1400" dirty="0"/>
              <a:t>, </a:t>
            </a:r>
            <a:r>
              <a:rPr lang="el-GR" sz="1400" dirty="0" err="1"/>
              <a:t>ὑπὲρ</a:t>
            </a:r>
            <a:r>
              <a:rPr lang="el-GR" sz="1400" dirty="0"/>
              <a:t> </a:t>
            </a:r>
            <a:r>
              <a:rPr lang="el-GR" sz="1400" dirty="0" err="1"/>
              <a:t>δὲ</a:t>
            </a:r>
            <a:r>
              <a:rPr lang="el-GR" sz="1400" dirty="0"/>
              <a:t> δύο μυριάδας </a:t>
            </a:r>
            <a:r>
              <a:rPr lang="el-GR" sz="1400" dirty="0" err="1"/>
              <a:t>ἀνθρώπων</a:t>
            </a:r>
            <a:r>
              <a:rPr lang="el-GR" sz="1400" dirty="0"/>
              <a:t>· </a:t>
            </a:r>
            <a:r>
              <a:rPr lang="el-GR" sz="1400" dirty="0" err="1"/>
              <a:t>ὥστε</a:t>
            </a:r>
            <a:r>
              <a:rPr lang="el-GR" sz="1400" dirty="0"/>
              <a:t> </a:t>
            </a:r>
            <a:r>
              <a:rPr lang="el-GR" sz="1400" dirty="0" err="1"/>
              <a:t>γὰρ</a:t>
            </a:r>
            <a:r>
              <a:rPr lang="el-GR" sz="1400" dirty="0"/>
              <a:t> θηριωδεστάτης </a:t>
            </a:r>
            <a:r>
              <a:rPr lang="el-GR" sz="1400" dirty="0" err="1"/>
              <a:t>ἐούσης</a:t>
            </a:r>
            <a:r>
              <a:rPr lang="el-GR" sz="1400" dirty="0"/>
              <a:t> </a:t>
            </a:r>
            <a:r>
              <a:rPr lang="el-GR" sz="1400" dirty="0" err="1"/>
              <a:t>τῆς</a:t>
            </a:r>
            <a:r>
              <a:rPr lang="el-GR" sz="1400" dirty="0"/>
              <a:t> θαλάσσης ταύτης </a:t>
            </a:r>
            <a:r>
              <a:rPr lang="el-GR" sz="1400" dirty="0" err="1"/>
              <a:t>τῆς</a:t>
            </a:r>
            <a:r>
              <a:rPr lang="el-GR" sz="1400" dirty="0"/>
              <a:t> </a:t>
            </a:r>
            <a:r>
              <a:rPr lang="el-GR" sz="1400" dirty="0" err="1"/>
              <a:t>περὶ</a:t>
            </a:r>
            <a:r>
              <a:rPr lang="el-GR" sz="1400" dirty="0"/>
              <a:t> </a:t>
            </a:r>
            <a:r>
              <a:rPr lang="el-GR" sz="1400" dirty="0" err="1"/>
              <a:t>τὸν</a:t>
            </a:r>
            <a:r>
              <a:rPr lang="el-GR" sz="1400" dirty="0"/>
              <a:t> </a:t>
            </a:r>
            <a:r>
              <a:rPr lang="el-GR" sz="1400" dirty="0" err="1"/>
              <a:t>Ἄθων</a:t>
            </a:r>
            <a:r>
              <a:rPr lang="el-GR" sz="1400" dirty="0"/>
              <a:t> </a:t>
            </a:r>
            <a:r>
              <a:rPr lang="el-GR" sz="1400" dirty="0" err="1"/>
              <a:t>οἱ</a:t>
            </a:r>
            <a:r>
              <a:rPr lang="el-GR" sz="1400" dirty="0"/>
              <a:t> </a:t>
            </a:r>
            <a:r>
              <a:rPr lang="el-GR" sz="1400" dirty="0" err="1"/>
              <a:t>μὲν</a:t>
            </a:r>
            <a:r>
              <a:rPr lang="el-GR" sz="1400" dirty="0"/>
              <a:t> </a:t>
            </a:r>
            <a:r>
              <a:rPr lang="el-GR" sz="1400" dirty="0" err="1"/>
              <a:t>ὑπὸ</a:t>
            </a:r>
            <a:r>
              <a:rPr lang="el-GR" sz="1400" dirty="0"/>
              <a:t> </a:t>
            </a:r>
            <a:r>
              <a:rPr lang="el-GR" sz="1400" dirty="0" err="1"/>
              <a:t>τῶν</a:t>
            </a:r>
            <a:r>
              <a:rPr lang="el-GR" sz="1400" dirty="0"/>
              <a:t> θηρίων </a:t>
            </a:r>
            <a:r>
              <a:rPr lang="el-GR" sz="1400" dirty="0" err="1"/>
              <a:t>διεφθείροντο</a:t>
            </a:r>
            <a:r>
              <a:rPr lang="el-GR" sz="1400" dirty="0"/>
              <a:t> </a:t>
            </a:r>
            <a:r>
              <a:rPr lang="el-GR" sz="1400" dirty="0" err="1"/>
              <a:t>ἁρπαζόμενοι</a:t>
            </a:r>
            <a:r>
              <a:rPr lang="el-GR" sz="1400" dirty="0"/>
              <a:t>, </a:t>
            </a:r>
            <a:r>
              <a:rPr lang="el-GR" sz="1400" dirty="0" err="1"/>
              <a:t>οἱ</a:t>
            </a:r>
            <a:r>
              <a:rPr lang="el-GR" sz="1400" dirty="0"/>
              <a:t> </a:t>
            </a:r>
            <a:r>
              <a:rPr lang="el-GR" sz="1400" dirty="0" err="1"/>
              <a:t>δὲ</a:t>
            </a:r>
            <a:r>
              <a:rPr lang="el-GR" sz="1400" dirty="0"/>
              <a:t> </a:t>
            </a:r>
            <a:r>
              <a:rPr lang="el-GR" sz="1400" dirty="0" err="1"/>
              <a:t>πρὸς</a:t>
            </a:r>
            <a:r>
              <a:rPr lang="el-GR" sz="1400" dirty="0"/>
              <a:t> </a:t>
            </a:r>
            <a:r>
              <a:rPr lang="el-GR" sz="1400" dirty="0" err="1"/>
              <a:t>τὰς</a:t>
            </a:r>
            <a:r>
              <a:rPr lang="el-GR" sz="1400" dirty="0"/>
              <a:t> πέτρας </a:t>
            </a:r>
            <a:r>
              <a:rPr lang="el-GR" sz="1400" dirty="0" err="1"/>
              <a:t>ἀρασσόμενοι</a:t>
            </a:r>
            <a:r>
              <a:rPr lang="el-GR" sz="1200" dirty="0"/>
              <a:t>· (</a:t>
            </a:r>
            <a:r>
              <a:rPr lang="el-GR" sz="1200" i="1" dirty="0"/>
              <a:t>όμως, καθώς αρμένιζαν στα νερά του, τους χτύπησε δυνατό αγριοβόρι που δεν </a:t>
            </a:r>
            <a:r>
              <a:rPr lang="el-GR" sz="1200" i="1" dirty="0" err="1"/>
              <a:t>πολεμιόταν</a:t>
            </a:r>
            <a:r>
              <a:rPr lang="el-GR" sz="1200" i="1" dirty="0"/>
              <a:t> με τίποτε και τους τσάκισε για τα καλά ρίχνοντας αμέτρητα καράβια τους στα βράχια του Άθω. [6.44.3] Γιατί λένε πως τα καράβια που χάθηκαν ήταν κάπου τριακόσια και οι άνθρωποι πάνω από είκοσι χιλιάδες· γιατί έτσι που η θάλασσα που περιβρέχει τον Άθω είναι γεμάτη σκυλόψαρα όσο καμιά άλλη, τους άρπαζαν τα σκυλόψαρα και τους κατασπάραζαν, ενώ άλλους τούς τσάκιζε το κύμα πάνω στα βράχια</a:t>
            </a:r>
            <a:r>
              <a:rPr lang="el-GR" sz="1200" dirty="0"/>
              <a:t>)</a:t>
            </a:r>
          </a:p>
        </p:txBody>
      </p:sp>
      <p:sp>
        <p:nvSpPr>
          <p:cNvPr id="13" name="Θέση κειμένου 12">
            <a:extLst>
              <a:ext uri="{FF2B5EF4-FFF2-40B4-BE49-F238E27FC236}">
                <a16:creationId xmlns:a16="http://schemas.microsoft.com/office/drawing/2014/main" id="{CA44E58F-40A1-E3A0-47D6-8C70188E527E}"/>
              </a:ext>
            </a:extLst>
          </p:cNvPr>
          <p:cNvSpPr>
            <a:spLocks noGrp="1"/>
          </p:cNvSpPr>
          <p:nvPr>
            <p:ph type="body" sz="quarter" idx="44"/>
          </p:nvPr>
        </p:nvSpPr>
        <p:spPr>
          <a:xfrm>
            <a:off x="8571874" y="2873829"/>
            <a:ext cx="3620126" cy="3399971"/>
          </a:xfrm>
        </p:spPr>
        <p:txBody>
          <a:bodyPr/>
          <a:lstStyle/>
          <a:p>
            <a:pPr algn="just"/>
            <a:r>
              <a:rPr lang="el-GR" sz="1400" dirty="0"/>
              <a:t>[6.45.1] </a:t>
            </a:r>
            <a:r>
              <a:rPr lang="el-GR" sz="1400" dirty="0" err="1"/>
              <a:t>Μαρδονίῳ</a:t>
            </a:r>
            <a:r>
              <a:rPr lang="el-GR" sz="1400" dirty="0"/>
              <a:t> </a:t>
            </a:r>
            <a:r>
              <a:rPr lang="el-GR" sz="1400" dirty="0" err="1"/>
              <a:t>δὲ</a:t>
            </a:r>
            <a:r>
              <a:rPr lang="el-GR" sz="1400" dirty="0"/>
              <a:t> </a:t>
            </a:r>
            <a:r>
              <a:rPr lang="el-GR" sz="1400" dirty="0" err="1"/>
              <a:t>καὶ</a:t>
            </a:r>
            <a:r>
              <a:rPr lang="el-GR" sz="1400" dirty="0"/>
              <a:t> </a:t>
            </a:r>
            <a:r>
              <a:rPr lang="el-GR" sz="1400" dirty="0" err="1"/>
              <a:t>τῷ</a:t>
            </a:r>
            <a:r>
              <a:rPr lang="el-GR" sz="1400" dirty="0"/>
              <a:t> </a:t>
            </a:r>
            <a:r>
              <a:rPr lang="el-GR" sz="1400" dirty="0" err="1"/>
              <a:t>πεζῷ</a:t>
            </a:r>
            <a:r>
              <a:rPr lang="el-GR" sz="1400" dirty="0"/>
              <a:t> </a:t>
            </a:r>
            <a:r>
              <a:rPr lang="el-GR" sz="1400" dirty="0" err="1"/>
              <a:t>στρατοπεδευομένῳ</a:t>
            </a:r>
            <a:r>
              <a:rPr lang="el-GR" sz="1400" dirty="0"/>
              <a:t> </a:t>
            </a:r>
            <a:r>
              <a:rPr lang="el-GR" sz="1400" dirty="0" err="1"/>
              <a:t>ἐν</a:t>
            </a:r>
            <a:r>
              <a:rPr lang="el-GR" sz="1400" dirty="0"/>
              <a:t> </a:t>
            </a:r>
            <a:r>
              <a:rPr lang="el-GR" sz="1400" dirty="0" err="1"/>
              <a:t>Μακεδονίῃ</a:t>
            </a:r>
            <a:r>
              <a:rPr lang="el-GR" sz="1400" dirty="0"/>
              <a:t> </a:t>
            </a:r>
            <a:r>
              <a:rPr lang="el-GR" sz="1400" dirty="0" err="1"/>
              <a:t>νυκτὸς</a:t>
            </a:r>
            <a:r>
              <a:rPr lang="el-GR" sz="1400" dirty="0"/>
              <a:t> </a:t>
            </a:r>
            <a:r>
              <a:rPr lang="el-GR" sz="1400" b="1" dirty="0" err="1"/>
              <a:t>Βρύγοι</a:t>
            </a:r>
            <a:r>
              <a:rPr lang="el-GR" sz="1400" b="1" dirty="0"/>
              <a:t> </a:t>
            </a:r>
            <a:r>
              <a:rPr lang="el-GR" sz="1400" b="1" dirty="0" err="1"/>
              <a:t>Θρήικες</a:t>
            </a:r>
            <a:r>
              <a:rPr lang="el-GR" sz="1400" b="1" dirty="0"/>
              <a:t> </a:t>
            </a:r>
            <a:r>
              <a:rPr lang="el-GR" sz="1400" dirty="0" err="1"/>
              <a:t>ἐπεχείρησαν</a:t>
            </a:r>
            <a:r>
              <a:rPr lang="el-GR" sz="1400" dirty="0"/>
              <a:t>· </a:t>
            </a:r>
            <a:r>
              <a:rPr lang="el-GR" sz="1400" dirty="0" err="1"/>
              <a:t>καί</a:t>
            </a:r>
            <a:r>
              <a:rPr lang="el-GR" sz="1400" dirty="0"/>
              <a:t> </a:t>
            </a:r>
            <a:r>
              <a:rPr lang="el-GR" sz="1400" dirty="0" err="1"/>
              <a:t>σφεων</a:t>
            </a:r>
            <a:r>
              <a:rPr lang="el-GR" sz="1400" dirty="0"/>
              <a:t> </a:t>
            </a:r>
            <a:r>
              <a:rPr lang="el-GR" sz="1400" dirty="0" err="1"/>
              <a:t>πολλοὺς</a:t>
            </a:r>
            <a:r>
              <a:rPr lang="el-GR" sz="1400" dirty="0"/>
              <a:t> </a:t>
            </a:r>
            <a:r>
              <a:rPr lang="el-GR" sz="1400" dirty="0" err="1"/>
              <a:t>φονεύουσι</a:t>
            </a:r>
            <a:r>
              <a:rPr lang="el-GR" sz="1400" dirty="0"/>
              <a:t> </a:t>
            </a:r>
            <a:r>
              <a:rPr lang="el-GR" sz="1400" dirty="0" err="1"/>
              <a:t>οἱ</a:t>
            </a:r>
            <a:r>
              <a:rPr lang="el-GR" sz="1400" dirty="0"/>
              <a:t> </a:t>
            </a:r>
            <a:r>
              <a:rPr lang="el-GR" sz="1400" dirty="0" err="1"/>
              <a:t>Βρύγοι</a:t>
            </a:r>
            <a:r>
              <a:rPr lang="el-GR" sz="1400" dirty="0"/>
              <a:t>, </a:t>
            </a:r>
            <a:r>
              <a:rPr lang="el-GR" sz="1400" dirty="0" err="1"/>
              <a:t>Μαρδόνιόν</a:t>
            </a:r>
            <a:r>
              <a:rPr lang="el-GR" sz="1400" dirty="0"/>
              <a:t> τε </a:t>
            </a:r>
            <a:r>
              <a:rPr lang="el-GR" sz="1400" dirty="0" err="1"/>
              <a:t>αὐτὸν</a:t>
            </a:r>
            <a:r>
              <a:rPr lang="el-GR" sz="1400" dirty="0"/>
              <a:t> </a:t>
            </a:r>
            <a:r>
              <a:rPr lang="el-GR" sz="1400" dirty="0" err="1"/>
              <a:t>τρωματίζουσι</a:t>
            </a:r>
            <a:r>
              <a:rPr lang="el-GR" sz="1400" dirty="0"/>
              <a:t>. </a:t>
            </a:r>
            <a:r>
              <a:rPr lang="el-GR" sz="1400" dirty="0" err="1"/>
              <a:t>οὐ</a:t>
            </a:r>
            <a:r>
              <a:rPr lang="el-GR" sz="1400" dirty="0"/>
              <a:t> </a:t>
            </a:r>
            <a:r>
              <a:rPr lang="el-GR" sz="1400" dirty="0" err="1"/>
              <a:t>μὲν</a:t>
            </a:r>
            <a:r>
              <a:rPr lang="el-GR" sz="1400" dirty="0"/>
              <a:t> </a:t>
            </a:r>
            <a:r>
              <a:rPr lang="el-GR" sz="1400" dirty="0" err="1"/>
              <a:t>οὐδὲ</a:t>
            </a:r>
            <a:r>
              <a:rPr lang="el-GR" sz="1400" dirty="0"/>
              <a:t> </a:t>
            </a:r>
            <a:r>
              <a:rPr lang="el-GR" sz="1400" dirty="0" err="1"/>
              <a:t>αὐτοὶ</a:t>
            </a:r>
            <a:r>
              <a:rPr lang="el-GR" sz="1400" dirty="0"/>
              <a:t> </a:t>
            </a:r>
            <a:r>
              <a:rPr lang="el-GR" sz="1400" dirty="0" err="1"/>
              <a:t>δουλοσύνην</a:t>
            </a:r>
            <a:r>
              <a:rPr lang="el-GR" sz="1400" dirty="0"/>
              <a:t> </a:t>
            </a:r>
            <a:r>
              <a:rPr lang="el-GR" sz="1400" dirty="0" err="1"/>
              <a:t>διέφυγον</a:t>
            </a:r>
            <a:r>
              <a:rPr lang="el-GR" sz="1400" dirty="0"/>
              <a:t> </a:t>
            </a:r>
            <a:r>
              <a:rPr lang="el-GR" sz="1400" dirty="0" err="1"/>
              <a:t>πρὸς</a:t>
            </a:r>
            <a:r>
              <a:rPr lang="el-GR" sz="1400" dirty="0"/>
              <a:t> </a:t>
            </a:r>
            <a:r>
              <a:rPr lang="el-GR" sz="1400" dirty="0" err="1"/>
              <a:t>Περσέων</a:t>
            </a:r>
            <a:r>
              <a:rPr lang="el-GR" sz="1400" dirty="0"/>
              <a:t>· </a:t>
            </a:r>
            <a:r>
              <a:rPr lang="el-GR" sz="1400" dirty="0" err="1"/>
              <a:t>οὐ</a:t>
            </a:r>
            <a:r>
              <a:rPr lang="el-GR" sz="1400" dirty="0"/>
              <a:t> </a:t>
            </a:r>
            <a:r>
              <a:rPr lang="el-GR" sz="1400" dirty="0" err="1"/>
              <a:t>γὰρ</a:t>
            </a:r>
            <a:r>
              <a:rPr lang="el-GR" sz="1400" dirty="0"/>
              <a:t> </a:t>
            </a:r>
            <a:r>
              <a:rPr lang="el-GR" sz="1400" dirty="0" err="1"/>
              <a:t>δὴ</a:t>
            </a:r>
            <a:r>
              <a:rPr lang="el-GR" sz="1400" dirty="0"/>
              <a:t> πρότερον </a:t>
            </a:r>
            <a:r>
              <a:rPr lang="el-GR" sz="1400" dirty="0" err="1"/>
              <a:t>ἀπανέστη</a:t>
            </a:r>
            <a:r>
              <a:rPr lang="el-GR" sz="1400" dirty="0"/>
              <a:t> </a:t>
            </a:r>
            <a:r>
              <a:rPr lang="el-GR" sz="1400" dirty="0" err="1"/>
              <a:t>ἐκ</a:t>
            </a:r>
            <a:r>
              <a:rPr lang="el-GR" sz="1400" dirty="0"/>
              <a:t> </a:t>
            </a:r>
            <a:r>
              <a:rPr lang="el-GR" sz="1400" dirty="0" err="1"/>
              <a:t>τῶν</a:t>
            </a:r>
            <a:r>
              <a:rPr lang="el-GR" sz="1400" dirty="0"/>
              <a:t> </a:t>
            </a:r>
            <a:r>
              <a:rPr lang="el-GR" sz="1400" dirty="0" err="1"/>
              <a:t>χωρέων</a:t>
            </a:r>
            <a:r>
              <a:rPr lang="el-GR" sz="1400" dirty="0"/>
              <a:t> </a:t>
            </a:r>
            <a:r>
              <a:rPr lang="el-GR" sz="1400" dirty="0" err="1"/>
              <a:t>τουτέων</a:t>
            </a:r>
            <a:r>
              <a:rPr lang="el-GR" sz="1400" dirty="0"/>
              <a:t> Μαρδόνιος </a:t>
            </a:r>
            <a:r>
              <a:rPr lang="el-GR" sz="1400" dirty="0" err="1"/>
              <a:t>πρὶν</a:t>
            </a:r>
            <a:r>
              <a:rPr lang="el-GR" sz="1400" dirty="0"/>
              <a:t> ἤ </a:t>
            </a:r>
            <a:r>
              <a:rPr lang="el-GR" sz="1400" b="1" dirty="0" err="1"/>
              <a:t>σφεας</a:t>
            </a:r>
            <a:r>
              <a:rPr lang="el-GR" sz="1400" b="1" dirty="0"/>
              <a:t> </a:t>
            </a:r>
            <a:r>
              <a:rPr lang="el-GR" sz="1400" b="1" dirty="0" err="1"/>
              <a:t>ὑποχειρίους</a:t>
            </a:r>
            <a:r>
              <a:rPr lang="el-GR" sz="1400" b="1" dirty="0"/>
              <a:t> </a:t>
            </a:r>
            <a:r>
              <a:rPr lang="el-GR" sz="1400" b="1" dirty="0" err="1"/>
              <a:t>ἐποιήσατο</a:t>
            </a:r>
            <a:r>
              <a:rPr lang="el-GR" sz="1400" dirty="0"/>
              <a:t>. ( Ο Μαρδόνιος και το πεζικό που στρατοπέδευε στη Μακεδονία δέχτηκαν νυχτερινή επίθεση από τους </a:t>
            </a:r>
            <a:r>
              <a:rPr lang="el-GR" sz="1400" dirty="0" err="1"/>
              <a:t>Βρύγες</a:t>
            </a:r>
            <a:r>
              <a:rPr lang="el-GR" sz="1400" dirty="0"/>
              <a:t>, φυλή Θρακών· κι οι </a:t>
            </a:r>
            <a:r>
              <a:rPr lang="el-GR" sz="1400" dirty="0" err="1"/>
              <a:t>Βρύγες</a:t>
            </a:r>
            <a:r>
              <a:rPr lang="el-GR" sz="1400" dirty="0"/>
              <a:t> σκοτώνουν πολλούς από τους στρατιώτες, τραυματίζουν και τον ίδιο τον Μαρδόνιο· όμως μ᾽ </a:t>
            </a:r>
            <a:r>
              <a:rPr lang="el-GR" sz="1400" dirty="0" err="1"/>
              <a:t>όλ</a:t>
            </a:r>
            <a:r>
              <a:rPr lang="el-GR" sz="1400" dirty="0"/>
              <a:t>᾽ αυτά ούτε κι αυτοί ξέφυγαν το ζυγό των Περσών)</a:t>
            </a:r>
          </a:p>
        </p:txBody>
      </p:sp>
    </p:spTree>
    <p:extLst>
      <p:ext uri="{BB962C8B-B14F-4D97-AF65-F5344CB8AC3E}">
        <p14:creationId xmlns:p14="http://schemas.microsoft.com/office/powerpoint/2010/main" val="1644663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FFD9A1BD-C6A5-C405-7ACF-923B263F72BA}"/>
              </a:ext>
            </a:extLst>
          </p:cNvPr>
          <p:cNvSpPr>
            <a:spLocks noGrp="1"/>
          </p:cNvSpPr>
          <p:nvPr>
            <p:ph type="sldNum" sz="quarter" idx="4"/>
          </p:nvPr>
        </p:nvSpPr>
        <p:spPr/>
        <p:txBody>
          <a:bodyPr/>
          <a:lstStyle/>
          <a:p>
            <a:fld id="{5E0C3BBE-9543-48E5-A6E1-C646F9A01966}" type="slidenum">
              <a:rPr lang="en-ID" smtClean="0"/>
              <a:pPr/>
              <a:t>32</a:t>
            </a:fld>
            <a:endParaRPr lang="en-ID" dirty="0"/>
          </a:p>
        </p:txBody>
      </p:sp>
      <p:sp>
        <p:nvSpPr>
          <p:cNvPr id="3" name="Θέση υποσέλιδου 2">
            <a:extLst>
              <a:ext uri="{FF2B5EF4-FFF2-40B4-BE49-F238E27FC236}">
                <a16:creationId xmlns:a16="http://schemas.microsoft.com/office/drawing/2014/main" id="{6B99312E-EB95-1EFC-7FF5-520B36FEC623}"/>
              </a:ext>
            </a:extLst>
          </p:cNvPr>
          <p:cNvSpPr>
            <a:spLocks noGrp="1"/>
          </p:cNvSpPr>
          <p:nvPr>
            <p:ph type="ftr" sz="quarter" idx="3"/>
          </p:nvPr>
        </p:nvSpPr>
        <p:spPr/>
        <p:txBody>
          <a:bodyPr/>
          <a:lstStyle/>
          <a:p>
            <a:r>
              <a:rPr lang="en-US"/>
              <a:t>PRESENTATION TITLE</a:t>
            </a:r>
            <a:endParaRPr lang="en-US" dirty="0"/>
          </a:p>
        </p:txBody>
      </p:sp>
      <p:sp>
        <p:nvSpPr>
          <p:cNvPr id="4" name="Τίτλος 3">
            <a:extLst>
              <a:ext uri="{FF2B5EF4-FFF2-40B4-BE49-F238E27FC236}">
                <a16:creationId xmlns:a16="http://schemas.microsoft.com/office/drawing/2014/main" id="{1DECCECD-0846-FD75-7629-EB1CA118B13B}"/>
              </a:ext>
            </a:extLst>
          </p:cNvPr>
          <p:cNvSpPr>
            <a:spLocks noGrp="1"/>
          </p:cNvSpPr>
          <p:nvPr>
            <p:ph type="title"/>
          </p:nvPr>
        </p:nvSpPr>
        <p:spPr/>
        <p:txBody>
          <a:bodyPr/>
          <a:lstStyle/>
          <a:p>
            <a:r>
              <a:rPr lang="el-GR" sz="2400" i="1" dirty="0"/>
              <a:t>Η παράδοση της Νάξου στον Δάτη και τον Αρταφέρνη ( γιο του Αρταφέρνη, τυράννου των Σάρδεων ). </a:t>
            </a:r>
          </a:p>
        </p:txBody>
      </p:sp>
      <p:sp>
        <p:nvSpPr>
          <p:cNvPr id="6" name="Θέση κειμένου 5">
            <a:extLst>
              <a:ext uri="{FF2B5EF4-FFF2-40B4-BE49-F238E27FC236}">
                <a16:creationId xmlns:a16="http://schemas.microsoft.com/office/drawing/2014/main" id="{26FFDD7D-A16C-DCDB-063B-911AB68FF1B5}"/>
              </a:ext>
            </a:extLst>
          </p:cNvPr>
          <p:cNvSpPr>
            <a:spLocks noGrp="1"/>
          </p:cNvSpPr>
          <p:nvPr>
            <p:ph type="body" sz="quarter" idx="40"/>
          </p:nvPr>
        </p:nvSpPr>
        <p:spPr>
          <a:xfrm>
            <a:off x="0" y="2873829"/>
            <a:ext cx="6008914" cy="3399971"/>
          </a:xfrm>
        </p:spPr>
        <p:txBody>
          <a:bodyPr/>
          <a:lstStyle/>
          <a:p>
            <a:pPr algn="just"/>
            <a:r>
              <a:rPr lang="el-GR" dirty="0"/>
              <a:t>[6.94.2] </a:t>
            </a:r>
            <a:r>
              <a:rPr lang="el-GR" dirty="0" err="1"/>
              <a:t>Μαρδόνιον</a:t>
            </a:r>
            <a:r>
              <a:rPr lang="el-GR" dirty="0"/>
              <a:t> </a:t>
            </a:r>
            <a:r>
              <a:rPr lang="el-GR" dirty="0" err="1"/>
              <a:t>μὲν</a:t>
            </a:r>
            <a:r>
              <a:rPr lang="el-GR" dirty="0"/>
              <a:t> </a:t>
            </a:r>
            <a:r>
              <a:rPr lang="el-GR" dirty="0" err="1"/>
              <a:t>δὴ</a:t>
            </a:r>
            <a:r>
              <a:rPr lang="el-GR" dirty="0"/>
              <a:t> </a:t>
            </a:r>
            <a:r>
              <a:rPr lang="el-GR" dirty="0" err="1"/>
              <a:t>φλαύρως</a:t>
            </a:r>
            <a:r>
              <a:rPr lang="el-GR" dirty="0"/>
              <a:t> </a:t>
            </a:r>
            <a:r>
              <a:rPr lang="el-GR" dirty="0" err="1"/>
              <a:t>πρήξαντα</a:t>
            </a:r>
            <a:r>
              <a:rPr lang="el-GR" dirty="0"/>
              <a:t> </a:t>
            </a:r>
            <a:r>
              <a:rPr lang="el-GR" dirty="0" err="1"/>
              <a:t>τῷ</a:t>
            </a:r>
            <a:r>
              <a:rPr lang="el-GR" dirty="0"/>
              <a:t> </a:t>
            </a:r>
            <a:r>
              <a:rPr lang="el-GR" dirty="0" err="1"/>
              <a:t>στόλῳ</a:t>
            </a:r>
            <a:r>
              <a:rPr lang="el-GR" dirty="0"/>
              <a:t> παραλύει </a:t>
            </a:r>
            <a:r>
              <a:rPr lang="el-GR" dirty="0" err="1"/>
              <a:t>τῆς</a:t>
            </a:r>
            <a:r>
              <a:rPr lang="el-GR" dirty="0"/>
              <a:t> </a:t>
            </a:r>
            <a:r>
              <a:rPr lang="el-GR" dirty="0" err="1"/>
              <a:t>στρατηγίης</a:t>
            </a:r>
            <a:r>
              <a:rPr lang="el-GR" dirty="0"/>
              <a:t>, </a:t>
            </a:r>
            <a:r>
              <a:rPr lang="el-GR" b="1" dirty="0" err="1"/>
              <a:t>ἄλλους</a:t>
            </a:r>
            <a:r>
              <a:rPr lang="el-GR" b="1" dirty="0"/>
              <a:t> </a:t>
            </a:r>
            <a:r>
              <a:rPr lang="el-GR" b="1" dirty="0" err="1"/>
              <a:t>δὲ</a:t>
            </a:r>
            <a:r>
              <a:rPr lang="el-GR" b="1" dirty="0"/>
              <a:t> </a:t>
            </a:r>
            <a:r>
              <a:rPr lang="el-GR" b="1" dirty="0" err="1"/>
              <a:t>στρατηγοὺς</a:t>
            </a:r>
            <a:r>
              <a:rPr lang="el-GR" b="1" dirty="0"/>
              <a:t> </a:t>
            </a:r>
            <a:r>
              <a:rPr lang="el-GR" b="1" dirty="0" err="1"/>
              <a:t>ἀποδέξας</a:t>
            </a:r>
            <a:r>
              <a:rPr lang="el-GR" b="1" dirty="0"/>
              <a:t> </a:t>
            </a:r>
            <a:r>
              <a:rPr lang="el-GR" b="1" dirty="0" err="1"/>
              <a:t>ἀπέστελλε</a:t>
            </a:r>
            <a:r>
              <a:rPr lang="el-GR" b="1" dirty="0"/>
              <a:t> </a:t>
            </a:r>
            <a:r>
              <a:rPr lang="el-GR" b="1" dirty="0" err="1"/>
              <a:t>ἐπί</a:t>
            </a:r>
            <a:r>
              <a:rPr lang="el-GR" b="1" dirty="0"/>
              <a:t> τε </a:t>
            </a:r>
            <a:r>
              <a:rPr lang="el-GR" b="1" dirty="0" err="1"/>
              <a:t>Ἐρέτριαν</a:t>
            </a:r>
            <a:r>
              <a:rPr lang="el-GR" b="1" dirty="0"/>
              <a:t> </a:t>
            </a:r>
            <a:r>
              <a:rPr lang="el-GR" b="1" dirty="0" err="1"/>
              <a:t>καὶ</a:t>
            </a:r>
            <a:r>
              <a:rPr lang="el-GR" b="1" dirty="0"/>
              <a:t> </a:t>
            </a:r>
            <a:r>
              <a:rPr lang="el-GR" b="1" dirty="0" err="1"/>
              <a:t>Ἀθήνας</a:t>
            </a:r>
            <a:r>
              <a:rPr lang="el-GR" b="1" dirty="0"/>
              <a:t>, </a:t>
            </a:r>
            <a:r>
              <a:rPr lang="el-GR" b="1" dirty="0" err="1"/>
              <a:t>Δᾶτίν</a:t>
            </a:r>
            <a:r>
              <a:rPr lang="el-GR" b="1" dirty="0"/>
              <a:t> τε, </a:t>
            </a:r>
            <a:r>
              <a:rPr lang="el-GR" b="1" dirty="0" err="1"/>
              <a:t>ἐόντα</a:t>
            </a:r>
            <a:r>
              <a:rPr lang="el-GR" b="1" dirty="0"/>
              <a:t> </a:t>
            </a:r>
            <a:r>
              <a:rPr lang="el-GR" b="1" dirty="0" err="1"/>
              <a:t>Μῆδον</a:t>
            </a:r>
            <a:r>
              <a:rPr lang="el-GR" b="1" dirty="0"/>
              <a:t> γένος, </a:t>
            </a:r>
            <a:r>
              <a:rPr lang="el-GR" b="1" dirty="0" err="1"/>
              <a:t>καὶ</a:t>
            </a:r>
            <a:r>
              <a:rPr lang="el-GR" b="1" dirty="0"/>
              <a:t> </a:t>
            </a:r>
            <a:r>
              <a:rPr lang="el-GR" b="1" dirty="0" err="1"/>
              <a:t>Ἀρταφρένεα</a:t>
            </a:r>
            <a:r>
              <a:rPr lang="el-GR" b="1" dirty="0"/>
              <a:t> </a:t>
            </a:r>
            <a:r>
              <a:rPr lang="el-GR" b="1" dirty="0" err="1"/>
              <a:t>τὸν</a:t>
            </a:r>
            <a:r>
              <a:rPr lang="el-GR" b="1" dirty="0"/>
              <a:t> </a:t>
            </a:r>
            <a:r>
              <a:rPr lang="el-GR" b="1" dirty="0" err="1"/>
              <a:t>Ἀρταφρένεος</a:t>
            </a:r>
            <a:r>
              <a:rPr lang="el-GR" b="1" dirty="0"/>
              <a:t> </a:t>
            </a:r>
            <a:r>
              <a:rPr lang="el-GR" b="1" dirty="0" err="1"/>
              <a:t>παῖδα</a:t>
            </a:r>
            <a:r>
              <a:rPr lang="el-GR" dirty="0"/>
              <a:t>, </a:t>
            </a:r>
            <a:r>
              <a:rPr lang="el-GR" dirty="0" err="1"/>
              <a:t>ἀδελφιδέον</a:t>
            </a:r>
            <a:r>
              <a:rPr lang="el-GR" dirty="0"/>
              <a:t> </a:t>
            </a:r>
            <a:r>
              <a:rPr lang="el-GR" dirty="0" err="1"/>
              <a:t>ἑωυτοῦ</a:t>
            </a:r>
            <a:r>
              <a:rPr lang="el-GR" dirty="0"/>
              <a:t>· </a:t>
            </a:r>
            <a:r>
              <a:rPr lang="el-GR" dirty="0" err="1"/>
              <a:t>ἐντειλάμενος</a:t>
            </a:r>
            <a:r>
              <a:rPr lang="el-GR" dirty="0"/>
              <a:t> </a:t>
            </a:r>
            <a:r>
              <a:rPr lang="el-GR" dirty="0" err="1"/>
              <a:t>δὲ</a:t>
            </a:r>
            <a:r>
              <a:rPr lang="el-GR" dirty="0"/>
              <a:t> </a:t>
            </a:r>
            <a:r>
              <a:rPr lang="el-GR" dirty="0" err="1"/>
              <a:t>ἀπέπεμπε</a:t>
            </a:r>
            <a:r>
              <a:rPr lang="el-GR" dirty="0"/>
              <a:t> </a:t>
            </a:r>
            <a:r>
              <a:rPr lang="el-GR" dirty="0" err="1"/>
              <a:t>ἐξανδραποδίσαντας</a:t>
            </a:r>
            <a:r>
              <a:rPr lang="el-GR" dirty="0"/>
              <a:t> </a:t>
            </a:r>
            <a:r>
              <a:rPr lang="el-GR" dirty="0" err="1"/>
              <a:t>Ἀθήνας</a:t>
            </a:r>
            <a:r>
              <a:rPr lang="el-GR" dirty="0"/>
              <a:t> </a:t>
            </a:r>
            <a:r>
              <a:rPr lang="el-GR" dirty="0" err="1"/>
              <a:t>καὶ</a:t>
            </a:r>
            <a:r>
              <a:rPr lang="el-GR" dirty="0"/>
              <a:t> </a:t>
            </a:r>
            <a:r>
              <a:rPr lang="el-GR" dirty="0" err="1"/>
              <a:t>Ἐρέτριαν</a:t>
            </a:r>
            <a:r>
              <a:rPr lang="el-GR" dirty="0"/>
              <a:t> </a:t>
            </a:r>
            <a:r>
              <a:rPr lang="el-GR" dirty="0" err="1"/>
              <a:t>ἀνάγειν</a:t>
            </a:r>
            <a:r>
              <a:rPr lang="el-GR" dirty="0"/>
              <a:t> </a:t>
            </a:r>
            <a:r>
              <a:rPr lang="el-GR" dirty="0" err="1"/>
              <a:t>ἑωυτῷ</a:t>
            </a:r>
            <a:r>
              <a:rPr lang="el-GR" dirty="0"/>
              <a:t> </a:t>
            </a:r>
            <a:r>
              <a:rPr lang="el-GR" dirty="0" err="1"/>
              <a:t>ἐς</a:t>
            </a:r>
            <a:r>
              <a:rPr lang="el-GR" dirty="0"/>
              <a:t> </a:t>
            </a:r>
            <a:r>
              <a:rPr lang="el-GR" dirty="0" err="1"/>
              <a:t>ὄψιν</a:t>
            </a:r>
            <a:r>
              <a:rPr lang="el-GR" dirty="0"/>
              <a:t> </a:t>
            </a:r>
            <a:r>
              <a:rPr lang="el-GR" dirty="0" err="1"/>
              <a:t>τὰ</a:t>
            </a:r>
            <a:r>
              <a:rPr lang="el-GR" dirty="0"/>
              <a:t> </a:t>
            </a:r>
            <a:r>
              <a:rPr lang="el-GR" dirty="0" err="1"/>
              <a:t>ἀνδράποδα</a:t>
            </a:r>
            <a:r>
              <a:rPr lang="el-GR" dirty="0"/>
              <a:t> </a:t>
            </a:r>
          </a:p>
          <a:p>
            <a:pPr algn="just"/>
            <a:endParaRPr lang="el-GR" dirty="0"/>
          </a:p>
          <a:p>
            <a:pPr algn="just"/>
            <a:r>
              <a:rPr lang="el-GR" dirty="0"/>
              <a:t>( Λοιπόν τον Μαρδόνιο, επειδή η εκστρατεία του κατέληξε σε πανωλεθρία, τον παύει από στρατηγό· διόρισε άλλους στρατηγούς και τους έστελνε εναντίον της Ερέτριας και της Αθήνας, τον Δάτη, που ήταν </a:t>
            </a:r>
            <a:r>
              <a:rPr lang="el-GR" dirty="0" err="1"/>
              <a:t>Μήδος</a:t>
            </a:r>
            <a:r>
              <a:rPr lang="el-GR" dirty="0"/>
              <a:t> στην καταγωγή, και τον </a:t>
            </a:r>
            <a:r>
              <a:rPr lang="el-GR" dirty="0" err="1"/>
              <a:t>Αρταφρένη</a:t>
            </a:r>
            <a:r>
              <a:rPr lang="el-GR" dirty="0"/>
              <a:t>, ανεψιό του από αδερφό (γιο του </a:t>
            </a:r>
            <a:r>
              <a:rPr lang="el-GR" dirty="0" err="1"/>
              <a:t>Αρταφρένη</a:t>
            </a:r>
            <a:r>
              <a:rPr lang="el-GR" dirty="0"/>
              <a:t>)· και τους έστελνε με την εντολή να κυριέψουν την Αθήνα και την Ερέτρια και τους κατοίκους τους να τους κάνουν ανδράποδα και να τους φέρουν μπροστά του.</a:t>
            </a:r>
          </a:p>
        </p:txBody>
      </p:sp>
      <p:sp>
        <p:nvSpPr>
          <p:cNvPr id="8" name="Θέση κειμένου 7">
            <a:extLst>
              <a:ext uri="{FF2B5EF4-FFF2-40B4-BE49-F238E27FC236}">
                <a16:creationId xmlns:a16="http://schemas.microsoft.com/office/drawing/2014/main" id="{411BEE3E-7144-86B3-8713-54A0D1874FD1}"/>
              </a:ext>
            </a:extLst>
          </p:cNvPr>
          <p:cNvSpPr>
            <a:spLocks noGrp="1"/>
          </p:cNvSpPr>
          <p:nvPr>
            <p:ph type="body" sz="quarter" idx="42"/>
          </p:nvPr>
        </p:nvSpPr>
        <p:spPr>
          <a:xfrm>
            <a:off x="6096000" y="2873829"/>
            <a:ext cx="6096000" cy="3399971"/>
          </a:xfrm>
        </p:spPr>
        <p:txBody>
          <a:bodyPr/>
          <a:lstStyle/>
          <a:p>
            <a:pPr algn="just"/>
            <a:r>
              <a:rPr lang="el-GR" sz="1400" dirty="0"/>
              <a:t>6.95.2] </a:t>
            </a:r>
            <a:r>
              <a:rPr lang="el-GR" sz="1400" b="1" dirty="0" err="1"/>
              <a:t>ἐσβαλόμενοι</a:t>
            </a:r>
            <a:r>
              <a:rPr lang="el-GR" sz="1400" b="1" dirty="0"/>
              <a:t> </a:t>
            </a:r>
            <a:r>
              <a:rPr lang="el-GR" sz="1400" b="1" dirty="0" err="1"/>
              <a:t>δὲ</a:t>
            </a:r>
            <a:r>
              <a:rPr lang="el-GR" sz="1400" b="1" dirty="0"/>
              <a:t> </a:t>
            </a:r>
            <a:r>
              <a:rPr lang="el-GR" sz="1400" b="1" dirty="0" err="1"/>
              <a:t>τοὺς</a:t>
            </a:r>
            <a:r>
              <a:rPr lang="el-GR" sz="1400" b="1" dirty="0"/>
              <a:t> </a:t>
            </a:r>
            <a:r>
              <a:rPr lang="el-GR" sz="1400" b="1" dirty="0" err="1"/>
              <a:t>ἵππους</a:t>
            </a:r>
            <a:r>
              <a:rPr lang="el-GR" sz="1400" b="1" dirty="0"/>
              <a:t> </a:t>
            </a:r>
            <a:r>
              <a:rPr lang="el-GR" sz="1400" b="1" dirty="0" err="1"/>
              <a:t>ἐς</a:t>
            </a:r>
            <a:r>
              <a:rPr lang="el-GR" sz="1400" b="1" dirty="0"/>
              <a:t> ταύτας </a:t>
            </a:r>
            <a:r>
              <a:rPr lang="el-GR" sz="1400" b="1" dirty="0" err="1"/>
              <a:t>καὶ</a:t>
            </a:r>
            <a:r>
              <a:rPr lang="el-GR" sz="1400" b="1" dirty="0"/>
              <a:t> </a:t>
            </a:r>
            <a:r>
              <a:rPr lang="el-GR" sz="1400" b="1" dirty="0" err="1"/>
              <a:t>τὸν</a:t>
            </a:r>
            <a:r>
              <a:rPr lang="el-GR" sz="1400" b="1" dirty="0"/>
              <a:t> </a:t>
            </a:r>
            <a:r>
              <a:rPr lang="el-GR" sz="1400" b="1" dirty="0" err="1"/>
              <a:t>πεζὸν</a:t>
            </a:r>
            <a:r>
              <a:rPr lang="el-GR" sz="1400" b="1" dirty="0"/>
              <a:t> </a:t>
            </a:r>
            <a:r>
              <a:rPr lang="el-GR" sz="1400" b="1" dirty="0" err="1"/>
              <a:t>στρατὸν</a:t>
            </a:r>
            <a:r>
              <a:rPr lang="el-GR" sz="1400" b="1" dirty="0"/>
              <a:t> </a:t>
            </a:r>
            <a:r>
              <a:rPr lang="el-GR" sz="1400" b="1" dirty="0" err="1"/>
              <a:t>ἐσβιβάσαντες</a:t>
            </a:r>
            <a:r>
              <a:rPr lang="el-GR" sz="1400" b="1" dirty="0"/>
              <a:t> [</a:t>
            </a:r>
            <a:r>
              <a:rPr lang="el-GR" sz="1400" b="1" dirty="0" err="1"/>
              <a:t>ἐς</a:t>
            </a:r>
            <a:r>
              <a:rPr lang="el-GR" sz="1400" b="1" dirty="0"/>
              <a:t> </a:t>
            </a:r>
            <a:r>
              <a:rPr lang="el-GR" sz="1400" b="1" dirty="0" err="1"/>
              <a:t>τὰς</a:t>
            </a:r>
            <a:r>
              <a:rPr lang="el-GR" sz="1400" b="1" dirty="0"/>
              <a:t> νέας] </a:t>
            </a:r>
            <a:r>
              <a:rPr lang="el-GR" sz="1400" b="1" dirty="0" err="1"/>
              <a:t>ἔπλεον</a:t>
            </a:r>
            <a:r>
              <a:rPr lang="el-GR" sz="1400" b="1" dirty="0"/>
              <a:t> </a:t>
            </a:r>
            <a:r>
              <a:rPr lang="el-GR" sz="1400" b="1" dirty="0" err="1"/>
              <a:t>ἑξακοσίῃσι</a:t>
            </a:r>
            <a:r>
              <a:rPr lang="el-GR" sz="1400" b="1" dirty="0"/>
              <a:t> </a:t>
            </a:r>
            <a:r>
              <a:rPr lang="el-GR" sz="1400" b="1" dirty="0" err="1"/>
              <a:t>τριήρεσι</a:t>
            </a:r>
            <a:r>
              <a:rPr lang="el-GR" sz="1400" b="1" dirty="0"/>
              <a:t> </a:t>
            </a:r>
            <a:r>
              <a:rPr lang="el-GR" sz="1400" b="1" dirty="0" err="1"/>
              <a:t>ἐς</a:t>
            </a:r>
            <a:r>
              <a:rPr lang="el-GR" sz="1400" b="1" dirty="0"/>
              <a:t> </a:t>
            </a:r>
            <a:r>
              <a:rPr lang="el-GR" sz="1400" b="1" dirty="0" err="1"/>
              <a:t>τὴν</a:t>
            </a:r>
            <a:r>
              <a:rPr lang="el-GR" sz="1400" b="1" dirty="0"/>
              <a:t> </a:t>
            </a:r>
            <a:r>
              <a:rPr lang="el-GR" sz="1400" b="1" dirty="0" err="1"/>
              <a:t>Ἰωνίην</a:t>
            </a:r>
            <a:r>
              <a:rPr lang="el-GR" sz="1400" b="1" dirty="0"/>
              <a:t> </a:t>
            </a:r>
            <a:r>
              <a:rPr lang="el-GR" sz="1400" dirty="0"/>
              <a:t>[...] [6.95.2] </a:t>
            </a:r>
            <a:r>
              <a:rPr lang="el-GR" sz="1400" dirty="0" err="1"/>
              <a:t>πρὸς</a:t>
            </a:r>
            <a:r>
              <a:rPr lang="el-GR" sz="1400" dirty="0"/>
              <a:t> </a:t>
            </a:r>
            <a:r>
              <a:rPr lang="el-GR" sz="1400" dirty="0" err="1"/>
              <a:t>δὲ</a:t>
            </a:r>
            <a:r>
              <a:rPr lang="el-GR" sz="1400" dirty="0"/>
              <a:t> </a:t>
            </a:r>
            <a:r>
              <a:rPr lang="el-GR" sz="1400" dirty="0" err="1"/>
              <a:t>καὶ</a:t>
            </a:r>
            <a:r>
              <a:rPr lang="el-GR" sz="1400" dirty="0"/>
              <a:t> ἡ Νάξος </a:t>
            </a:r>
            <a:r>
              <a:rPr lang="el-GR" sz="1400" dirty="0" err="1"/>
              <a:t>σφέας</a:t>
            </a:r>
            <a:r>
              <a:rPr lang="el-GR" sz="1400" dirty="0"/>
              <a:t> </a:t>
            </a:r>
            <a:r>
              <a:rPr lang="el-GR" sz="1400" dirty="0" err="1"/>
              <a:t>ἠνάγκαζε</a:t>
            </a:r>
            <a:r>
              <a:rPr lang="el-GR" sz="1400" dirty="0"/>
              <a:t> πρότερον </a:t>
            </a:r>
            <a:r>
              <a:rPr lang="el-GR" sz="1400" dirty="0" err="1"/>
              <a:t>οὐκ</a:t>
            </a:r>
            <a:r>
              <a:rPr lang="el-GR" sz="1400" dirty="0"/>
              <a:t> </a:t>
            </a:r>
            <a:r>
              <a:rPr lang="el-GR" sz="1400" dirty="0" err="1"/>
              <a:t>ἁλοῦσα</a:t>
            </a:r>
            <a:r>
              <a:rPr lang="el-GR" sz="1400" dirty="0"/>
              <a:t>. [6.96.1] </a:t>
            </a:r>
            <a:r>
              <a:rPr lang="el-GR" sz="1400" dirty="0" err="1"/>
              <a:t>ἐπεὶ</a:t>
            </a:r>
            <a:r>
              <a:rPr lang="el-GR" sz="1400" dirty="0"/>
              <a:t> </a:t>
            </a:r>
            <a:r>
              <a:rPr lang="el-GR" sz="1400" dirty="0" err="1"/>
              <a:t>δὲ</a:t>
            </a:r>
            <a:r>
              <a:rPr lang="el-GR" sz="1400" dirty="0"/>
              <a:t> </a:t>
            </a:r>
            <a:r>
              <a:rPr lang="el-GR" sz="1400" dirty="0" err="1"/>
              <a:t>ἐκ</a:t>
            </a:r>
            <a:r>
              <a:rPr lang="el-GR" sz="1400" dirty="0"/>
              <a:t> </a:t>
            </a:r>
            <a:r>
              <a:rPr lang="el-GR" sz="1400" dirty="0" err="1"/>
              <a:t>τοῦ</a:t>
            </a:r>
            <a:r>
              <a:rPr lang="el-GR" sz="1400" dirty="0"/>
              <a:t> </a:t>
            </a:r>
            <a:r>
              <a:rPr lang="el-GR" sz="1400" dirty="0" err="1"/>
              <a:t>Ἰκαρίου</a:t>
            </a:r>
            <a:r>
              <a:rPr lang="el-GR" sz="1400" dirty="0"/>
              <a:t> </a:t>
            </a:r>
            <a:r>
              <a:rPr lang="el-GR" sz="1400" dirty="0" err="1"/>
              <a:t>πελάγεος</a:t>
            </a:r>
            <a:r>
              <a:rPr lang="el-GR" sz="1400" dirty="0"/>
              <a:t> προσφερόμενοι </a:t>
            </a:r>
            <a:r>
              <a:rPr lang="el-GR" sz="1400" dirty="0" err="1"/>
              <a:t>προσέμειξαν</a:t>
            </a:r>
            <a:r>
              <a:rPr lang="el-GR" sz="1400" dirty="0"/>
              <a:t> </a:t>
            </a:r>
            <a:r>
              <a:rPr lang="el-GR" sz="1400" dirty="0" err="1"/>
              <a:t>τῇ</a:t>
            </a:r>
            <a:r>
              <a:rPr lang="el-GR" sz="1400" dirty="0"/>
              <a:t> </a:t>
            </a:r>
            <a:r>
              <a:rPr lang="el-GR" sz="1400" dirty="0" err="1"/>
              <a:t>Νάξῳ</a:t>
            </a:r>
            <a:r>
              <a:rPr lang="el-GR" sz="1400" dirty="0"/>
              <a:t> (</a:t>
            </a:r>
            <a:r>
              <a:rPr lang="el-GR" sz="1400" dirty="0" err="1"/>
              <a:t>ἐπὶ</a:t>
            </a:r>
            <a:r>
              <a:rPr lang="el-GR" sz="1400" dirty="0"/>
              <a:t> ταύτην </a:t>
            </a:r>
            <a:r>
              <a:rPr lang="el-GR" sz="1400" dirty="0" err="1"/>
              <a:t>γὰρ</a:t>
            </a:r>
            <a:r>
              <a:rPr lang="el-GR" sz="1400" dirty="0"/>
              <a:t> </a:t>
            </a:r>
            <a:r>
              <a:rPr lang="el-GR" sz="1400" dirty="0" err="1"/>
              <a:t>δὴ</a:t>
            </a:r>
            <a:r>
              <a:rPr lang="el-GR" sz="1400" dirty="0"/>
              <a:t> </a:t>
            </a:r>
            <a:r>
              <a:rPr lang="el-GR" sz="1400" dirty="0" err="1"/>
              <a:t>πρώτην</a:t>
            </a:r>
            <a:r>
              <a:rPr lang="el-GR" sz="1400" dirty="0"/>
              <a:t> </a:t>
            </a:r>
            <a:r>
              <a:rPr lang="el-GR" sz="1400" dirty="0" err="1"/>
              <a:t>ἐπεῖχον</a:t>
            </a:r>
            <a:r>
              <a:rPr lang="el-GR" sz="1400" dirty="0"/>
              <a:t> </a:t>
            </a:r>
            <a:r>
              <a:rPr lang="el-GR" sz="1400" dirty="0" err="1"/>
              <a:t>στρατεύεσθαι</a:t>
            </a:r>
            <a:r>
              <a:rPr lang="el-GR" sz="1400" dirty="0"/>
              <a:t> </a:t>
            </a:r>
            <a:r>
              <a:rPr lang="el-GR" sz="1400" dirty="0" err="1"/>
              <a:t>οἱ</a:t>
            </a:r>
            <a:r>
              <a:rPr lang="el-GR" sz="1400" dirty="0"/>
              <a:t> </a:t>
            </a:r>
            <a:r>
              <a:rPr lang="el-GR" sz="1400" dirty="0" err="1"/>
              <a:t>Πέρσαι</a:t>
            </a:r>
            <a:r>
              <a:rPr lang="el-GR" sz="1400" dirty="0"/>
              <a:t>), </a:t>
            </a:r>
            <a:r>
              <a:rPr lang="el-GR" sz="1400" dirty="0" err="1"/>
              <a:t>μεμνημένοι</a:t>
            </a:r>
            <a:r>
              <a:rPr lang="el-GR" sz="1400" dirty="0"/>
              <a:t> </a:t>
            </a:r>
            <a:r>
              <a:rPr lang="el-GR" sz="1400" dirty="0" err="1"/>
              <a:t>τῶν</a:t>
            </a:r>
            <a:r>
              <a:rPr lang="el-GR" sz="1400" dirty="0"/>
              <a:t> πρότερον </a:t>
            </a:r>
            <a:r>
              <a:rPr lang="el-GR" sz="1400" dirty="0" err="1"/>
              <a:t>οἱ</a:t>
            </a:r>
            <a:r>
              <a:rPr lang="el-GR" sz="1400" dirty="0"/>
              <a:t> </a:t>
            </a:r>
            <a:r>
              <a:rPr lang="el-GR" sz="1400" dirty="0" err="1"/>
              <a:t>Νάξιοι</a:t>
            </a:r>
            <a:r>
              <a:rPr lang="el-GR" sz="1400" dirty="0"/>
              <a:t> </a:t>
            </a:r>
            <a:r>
              <a:rPr lang="el-GR" sz="1400" dirty="0" err="1"/>
              <a:t>πρὸς</a:t>
            </a:r>
            <a:r>
              <a:rPr lang="el-GR" sz="1400" dirty="0"/>
              <a:t> </a:t>
            </a:r>
            <a:r>
              <a:rPr lang="el-GR" sz="1400" dirty="0" err="1"/>
              <a:t>τὰ</a:t>
            </a:r>
            <a:r>
              <a:rPr lang="el-GR" sz="1400" dirty="0"/>
              <a:t> </a:t>
            </a:r>
            <a:r>
              <a:rPr lang="el-GR" sz="1400" dirty="0" err="1"/>
              <a:t>ὄρεα</a:t>
            </a:r>
            <a:r>
              <a:rPr lang="el-GR" sz="1400" dirty="0"/>
              <a:t> </a:t>
            </a:r>
            <a:r>
              <a:rPr lang="el-GR" sz="1400" dirty="0" err="1"/>
              <a:t>οἴχοντο</a:t>
            </a:r>
            <a:r>
              <a:rPr lang="el-GR" sz="1400" dirty="0"/>
              <a:t> </a:t>
            </a:r>
            <a:r>
              <a:rPr lang="el-GR" sz="1400" dirty="0" err="1"/>
              <a:t>φεύγοντες</a:t>
            </a:r>
            <a:r>
              <a:rPr lang="el-GR" sz="1400" dirty="0"/>
              <a:t> </a:t>
            </a:r>
            <a:r>
              <a:rPr lang="el-GR" sz="1400" dirty="0" err="1"/>
              <a:t>οὐδὲ</a:t>
            </a:r>
            <a:r>
              <a:rPr lang="el-GR" sz="1400" dirty="0"/>
              <a:t> </a:t>
            </a:r>
            <a:r>
              <a:rPr lang="el-GR" sz="1400" dirty="0" err="1"/>
              <a:t>ὑπέμειναν</a:t>
            </a:r>
            <a:endParaRPr lang="el-GR" sz="1400" dirty="0"/>
          </a:p>
          <a:p>
            <a:pPr algn="just"/>
            <a:endParaRPr lang="el-GR" sz="1400" dirty="0"/>
          </a:p>
          <a:p>
            <a:pPr algn="just"/>
            <a:r>
              <a:rPr lang="el-GR" sz="1400" dirty="0"/>
              <a:t>( Κι αφού έβαλαν τ᾽ άλογα μες σ᾽ αυτά, επιβίβασαν και το πεζικό κι αρμένιζαν, εξακόσιες </a:t>
            </a:r>
            <a:r>
              <a:rPr lang="el-GR" sz="1400" dirty="0" err="1"/>
              <a:t>τριήρεις</a:t>
            </a:r>
            <a:r>
              <a:rPr lang="el-GR" sz="1400" dirty="0"/>
              <a:t> στόλος, στην Ιωνία [...] έπειτα, ήταν και η Νάξος που τους υποχρέωνε να πάρουν αυτό το δρόμο, μια και την προηγούμενη φορά δεν έπεσε στα χέρια τους. [6.96.1] Κι όταν συνεχίζοντας την πορεία τους από το Ικάριο πέλαγος έπιασαν στεριά στη Νάξο (γιατί ο πρώτος στόχος της εκστρατείας των Περσών ήταν η Νάξος), οι </a:t>
            </a:r>
            <a:r>
              <a:rPr lang="el-GR" sz="1400" dirty="0" err="1"/>
              <a:t>Νάξιοι</a:t>
            </a:r>
            <a:r>
              <a:rPr lang="el-GR" sz="1400" dirty="0"/>
              <a:t> θυμήθηκαν τον κίνδυνο που τους απείλησε την προηγούμενη φορά και κατέφυγαν βιαστικά στα βουνά χωρίς να προβάλουν αντίσταση. )</a:t>
            </a:r>
          </a:p>
          <a:p>
            <a:endParaRPr lang="el-GR" dirty="0"/>
          </a:p>
          <a:p>
            <a:endParaRPr lang="el-GR" dirty="0"/>
          </a:p>
        </p:txBody>
      </p:sp>
    </p:spTree>
    <p:extLst>
      <p:ext uri="{BB962C8B-B14F-4D97-AF65-F5344CB8AC3E}">
        <p14:creationId xmlns:p14="http://schemas.microsoft.com/office/powerpoint/2010/main" val="668896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Θέση κειμένου 13">
            <a:extLst>
              <a:ext uri="{FF2B5EF4-FFF2-40B4-BE49-F238E27FC236}">
                <a16:creationId xmlns:a16="http://schemas.microsoft.com/office/drawing/2014/main" id="{41CD8A7A-73A4-413C-3414-DE15DF688C59}"/>
              </a:ext>
            </a:extLst>
          </p:cNvPr>
          <p:cNvSpPr>
            <a:spLocks noGrp="1"/>
          </p:cNvSpPr>
          <p:nvPr>
            <p:ph type="body" sz="quarter" idx="40"/>
          </p:nvPr>
        </p:nvSpPr>
        <p:spPr>
          <a:xfrm>
            <a:off x="0" y="2179735"/>
            <a:ext cx="6363478" cy="4034453"/>
          </a:xfrm>
        </p:spPr>
        <p:txBody>
          <a:bodyPr/>
          <a:lstStyle/>
          <a:p>
            <a:pPr algn="just"/>
            <a:r>
              <a:rPr lang="el-GR" dirty="0"/>
              <a:t>[6.110.1] </a:t>
            </a:r>
            <a:r>
              <a:rPr lang="el-GR" dirty="0" err="1"/>
              <a:t>ταῦτα</a:t>
            </a:r>
            <a:r>
              <a:rPr lang="el-GR" dirty="0"/>
              <a:t> λέγων ὁ Μιλτιάδης </a:t>
            </a:r>
            <a:r>
              <a:rPr lang="el-GR" dirty="0" err="1"/>
              <a:t>προσκτᾶται</a:t>
            </a:r>
            <a:r>
              <a:rPr lang="el-GR" dirty="0"/>
              <a:t> </a:t>
            </a:r>
            <a:r>
              <a:rPr lang="el-GR" dirty="0" err="1"/>
              <a:t>τὸν</a:t>
            </a:r>
            <a:r>
              <a:rPr lang="el-GR" dirty="0"/>
              <a:t> </a:t>
            </a:r>
            <a:r>
              <a:rPr lang="el-GR" dirty="0" err="1"/>
              <a:t>Καλλίμαχον</a:t>
            </a:r>
            <a:r>
              <a:rPr lang="el-GR" dirty="0"/>
              <a:t>· </a:t>
            </a:r>
            <a:r>
              <a:rPr lang="el-GR" dirty="0" err="1"/>
              <a:t>προσγενομένης</a:t>
            </a:r>
            <a:r>
              <a:rPr lang="el-GR" dirty="0"/>
              <a:t> </a:t>
            </a:r>
            <a:r>
              <a:rPr lang="el-GR" dirty="0" err="1"/>
              <a:t>δὲ</a:t>
            </a:r>
            <a:r>
              <a:rPr lang="el-GR" dirty="0"/>
              <a:t> </a:t>
            </a:r>
            <a:r>
              <a:rPr lang="el-GR" dirty="0" err="1"/>
              <a:t>τοῦ</a:t>
            </a:r>
            <a:r>
              <a:rPr lang="el-GR" dirty="0"/>
              <a:t> πολεμάρχου </a:t>
            </a:r>
            <a:r>
              <a:rPr lang="el-GR" dirty="0" err="1"/>
              <a:t>τῆς</a:t>
            </a:r>
            <a:r>
              <a:rPr lang="el-GR" dirty="0"/>
              <a:t> γνώμης </a:t>
            </a:r>
            <a:r>
              <a:rPr lang="el-GR" dirty="0" err="1"/>
              <a:t>ἐκεκύρωτο</a:t>
            </a:r>
            <a:r>
              <a:rPr lang="el-GR" dirty="0"/>
              <a:t> </a:t>
            </a:r>
            <a:r>
              <a:rPr lang="el-GR" dirty="0" err="1"/>
              <a:t>συμβάλλειν</a:t>
            </a:r>
            <a:r>
              <a:rPr lang="el-GR" dirty="0"/>
              <a:t>. </a:t>
            </a:r>
            <a:r>
              <a:rPr lang="el-GR" dirty="0" err="1"/>
              <a:t>μετὰ</a:t>
            </a:r>
            <a:r>
              <a:rPr lang="el-GR" dirty="0"/>
              <a:t> </a:t>
            </a:r>
            <a:r>
              <a:rPr lang="el-GR" dirty="0" err="1"/>
              <a:t>δὲ</a:t>
            </a:r>
            <a:r>
              <a:rPr lang="el-GR" dirty="0"/>
              <a:t> </a:t>
            </a:r>
            <a:r>
              <a:rPr lang="el-GR" dirty="0" err="1"/>
              <a:t>οἱ</a:t>
            </a:r>
            <a:r>
              <a:rPr lang="el-GR" dirty="0"/>
              <a:t> </a:t>
            </a:r>
            <a:r>
              <a:rPr lang="el-GR" dirty="0" err="1"/>
              <a:t>στρατηγοὶ</a:t>
            </a:r>
            <a:r>
              <a:rPr lang="el-GR" dirty="0"/>
              <a:t> </a:t>
            </a:r>
            <a:r>
              <a:rPr lang="el-GR" dirty="0" err="1"/>
              <a:t>τῶν</a:t>
            </a:r>
            <a:r>
              <a:rPr lang="el-GR" dirty="0"/>
              <a:t> ἡ γνώμη </a:t>
            </a:r>
            <a:r>
              <a:rPr lang="el-GR" dirty="0" err="1"/>
              <a:t>ἔφερε</a:t>
            </a:r>
            <a:r>
              <a:rPr lang="el-GR" dirty="0"/>
              <a:t> </a:t>
            </a:r>
            <a:r>
              <a:rPr lang="el-GR" dirty="0" err="1"/>
              <a:t>συμβάλλειν</a:t>
            </a:r>
            <a:r>
              <a:rPr lang="el-GR" dirty="0"/>
              <a:t>, </a:t>
            </a:r>
            <a:r>
              <a:rPr lang="el-GR" dirty="0" err="1"/>
              <a:t>ὡς</a:t>
            </a:r>
            <a:r>
              <a:rPr lang="el-GR" dirty="0"/>
              <a:t> </a:t>
            </a:r>
            <a:r>
              <a:rPr lang="el-GR" dirty="0" err="1"/>
              <a:t>ἑκάστου</a:t>
            </a:r>
            <a:r>
              <a:rPr lang="el-GR" dirty="0"/>
              <a:t> </a:t>
            </a:r>
            <a:r>
              <a:rPr lang="el-GR" dirty="0" err="1"/>
              <a:t>αὐτῶν</a:t>
            </a:r>
            <a:r>
              <a:rPr lang="el-GR" dirty="0"/>
              <a:t> </a:t>
            </a:r>
            <a:r>
              <a:rPr lang="el-GR" dirty="0" err="1"/>
              <a:t>ἐγίνετο</a:t>
            </a:r>
            <a:r>
              <a:rPr lang="el-GR" dirty="0"/>
              <a:t> </a:t>
            </a:r>
            <a:r>
              <a:rPr lang="el-GR" dirty="0" err="1"/>
              <a:t>πρυτανηίη</a:t>
            </a:r>
            <a:r>
              <a:rPr lang="el-GR" dirty="0"/>
              <a:t> </a:t>
            </a:r>
            <a:r>
              <a:rPr lang="el-GR" dirty="0" err="1"/>
              <a:t>τῆς</a:t>
            </a:r>
            <a:r>
              <a:rPr lang="el-GR" dirty="0"/>
              <a:t> </a:t>
            </a:r>
            <a:r>
              <a:rPr lang="el-GR" dirty="0" err="1"/>
              <a:t>ἡμέρης</a:t>
            </a:r>
            <a:r>
              <a:rPr lang="el-GR" dirty="0"/>
              <a:t>, </a:t>
            </a:r>
            <a:r>
              <a:rPr lang="el-GR" dirty="0" err="1"/>
              <a:t>Μιλτιάδῃ</a:t>
            </a:r>
            <a:r>
              <a:rPr lang="el-GR" dirty="0"/>
              <a:t> </a:t>
            </a:r>
            <a:r>
              <a:rPr lang="el-GR" dirty="0" err="1"/>
              <a:t>παρεδίδοσαν</a:t>
            </a:r>
            <a:r>
              <a:rPr lang="el-GR" dirty="0"/>
              <a:t>· ὁ </a:t>
            </a:r>
            <a:r>
              <a:rPr lang="el-GR" dirty="0" err="1"/>
              <a:t>δὲ</a:t>
            </a:r>
            <a:r>
              <a:rPr lang="el-GR" dirty="0"/>
              <a:t> </a:t>
            </a:r>
            <a:r>
              <a:rPr lang="el-GR" dirty="0" err="1"/>
              <a:t>δεκόμενος</a:t>
            </a:r>
            <a:r>
              <a:rPr lang="el-GR" dirty="0"/>
              <a:t> </a:t>
            </a:r>
            <a:r>
              <a:rPr lang="el-GR" dirty="0" err="1"/>
              <a:t>οὔτι</a:t>
            </a:r>
            <a:r>
              <a:rPr lang="el-GR" dirty="0"/>
              <a:t> </a:t>
            </a:r>
            <a:r>
              <a:rPr lang="el-GR" dirty="0" err="1"/>
              <a:t>κω</a:t>
            </a:r>
            <a:r>
              <a:rPr lang="el-GR" dirty="0"/>
              <a:t> </a:t>
            </a:r>
            <a:r>
              <a:rPr lang="el-GR" dirty="0" err="1"/>
              <a:t>συμβολὴν</a:t>
            </a:r>
            <a:r>
              <a:rPr lang="el-GR" dirty="0"/>
              <a:t> </a:t>
            </a:r>
            <a:r>
              <a:rPr lang="el-GR" dirty="0" err="1"/>
              <a:t>ἐποιέετο</a:t>
            </a:r>
            <a:r>
              <a:rPr lang="el-GR" dirty="0"/>
              <a:t>, </a:t>
            </a:r>
            <a:r>
              <a:rPr lang="el-GR" dirty="0" err="1"/>
              <a:t>πρίν</a:t>
            </a:r>
            <a:r>
              <a:rPr lang="el-GR" dirty="0"/>
              <a:t> </a:t>
            </a:r>
            <a:r>
              <a:rPr lang="el-GR" dirty="0" err="1"/>
              <a:t>γε</a:t>
            </a:r>
            <a:r>
              <a:rPr lang="el-GR" dirty="0"/>
              <a:t> </a:t>
            </a:r>
            <a:r>
              <a:rPr lang="el-GR" dirty="0" err="1"/>
              <a:t>δὴ</a:t>
            </a:r>
            <a:r>
              <a:rPr lang="el-GR" dirty="0"/>
              <a:t> </a:t>
            </a:r>
            <a:r>
              <a:rPr lang="el-GR" dirty="0" err="1"/>
              <a:t>αὐτοῦ</a:t>
            </a:r>
            <a:r>
              <a:rPr lang="el-GR" dirty="0"/>
              <a:t> </a:t>
            </a:r>
            <a:r>
              <a:rPr lang="el-GR" dirty="0" err="1"/>
              <a:t>πρυτανηίη</a:t>
            </a:r>
            <a:r>
              <a:rPr lang="el-GR" dirty="0"/>
              <a:t> </a:t>
            </a:r>
            <a:r>
              <a:rPr lang="el-GR" dirty="0" err="1"/>
              <a:t>ἐγένετο</a:t>
            </a:r>
            <a:r>
              <a:rPr lang="el-GR" dirty="0"/>
              <a:t>. ( </a:t>
            </a:r>
            <a:r>
              <a:rPr lang="el-GR" i="1" dirty="0"/>
              <a:t>Μ᾽ αυτά τα λόγια ο Μιλτιάδης προσεταιρίζεται τον Καλλίμαχο· και με την προσθήκη της γνώμης του πολεμάρχου πάρθηκε η τελική απόφαση, να δώσουν μάχη. Κατόπιν, οι στρατηγοί που είχαν ταχθεί με τη γνώμη να δώσουν μάχη, όταν με τη σειρά του ο καθένας αποχτούσε το γενικό πρόσταγμα για μια μέρα, το παραχωρούσε στον Μιλτιάδη· κι αυτός το δεχόταν, δεν έλεγε όμως να δώσει μάχη παρά μόνο όταν έφτασε η μέρα που είχε με τη σειρά του το γενικό πρόσταγμα</a:t>
            </a:r>
            <a:r>
              <a:rPr lang="el-GR" dirty="0"/>
              <a:t>)</a:t>
            </a:r>
          </a:p>
          <a:p>
            <a:pPr algn="just"/>
            <a:endParaRPr lang="el-GR" dirty="0"/>
          </a:p>
          <a:p>
            <a:pPr algn="just"/>
            <a:r>
              <a:rPr lang="el-GR" i="1" dirty="0"/>
              <a:t>ὁ </a:t>
            </a:r>
            <a:r>
              <a:rPr lang="el-GR" i="1" dirty="0" err="1"/>
              <a:t>δὲ</a:t>
            </a:r>
            <a:r>
              <a:rPr lang="el-GR" i="1" dirty="0"/>
              <a:t> </a:t>
            </a:r>
            <a:r>
              <a:rPr lang="el-GR" i="1" dirty="0" err="1"/>
              <a:t>δεκόμενος</a:t>
            </a:r>
            <a:r>
              <a:rPr lang="el-GR" i="1" dirty="0"/>
              <a:t> </a:t>
            </a:r>
            <a:r>
              <a:rPr lang="el-GR" i="1" dirty="0" err="1"/>
              <a:t>οὔτι</a:t>
            </a:r>
            <a:r>
              <a:rPr lang="el-GR" i="1" dirty="0"/>
              <a:t> </a:t>
            </a:r>
            <a:r>
              <a:rPr lang="el-GR" i="1" dirty="0" err="1"/>
              <a:t>κω</a:t>
            </a:r>
            <a:r>
              <a:rPr lang="el-GR" i="1" dirty="0"/>
              <a:t> </a:t>
            </a:r>
            <a:r>
              <a:rPr lang="el-GR" i="1" dirty="0" err="1"/>
              <a:t>συμβολὴν</a:t>
            </a:r>
            <a:r>
              <a:rPr lang="el-GR" i="1" dirty="0"/>
              <a:t> </a:t>
            </a:r>
            <a:r>
              <a:rPr lang="el-GR" i="1" dirty="0" err="1"/>
              <a:t>ἐποιέετο</a:t>
            </a:r>
            <a:r>
              <a:rPr lang="el-GR" i="1" dirty="0"/>
              <a:t>, </a:t>
            </a:r>
            <a:r>
              <a:rPr lang="el-GR" i="1" dirty="0" err="1"/>
              <a:t>πρίν</a:t>
            </a:r>
            <a:r>
              <a:rPr lang="el-GR" i="1" dirty="0"/>
              <a:t> </a:t>
            </a:r>
            <a:r>
              <a:rPr lang="el-GR" i="1" dirty="0" err="1"/>
              <a:t>γε</a:t>
            </a:r>
            <a:r>
              <a:rPr lang="el-GR" i="1" dirty="0"/>
              <a:t> </a:t>
            </a:r>
            <a:r>
              <a:rPr lang="el-GR" i="1" dirty="0" err="1"/>
              <a:t>δὴ</a:t>
            </a:r>
            <a:r>
              <a:rPr lang="el-GR" i="1" dirty="0"/>
              <a:t> </a:t>
            </a:r>
            <a:r>
              <a:rPr lang="el-GR" i="1" dirty="0" err="1"/>
              <a:t>αὐτοῦ</a:t>
            </a:r>
            <a:r>
              <a:rPr lang="el-GR" i="1" dirty="0"/>
              <a:t> </a:t>
            </a:r>
            <a:r>
              <a:rPr lang="el-GR" i="1" dirty="0" err="1"/>
              <a:t>πρυτανηίη</a:t>
            </a:r>
            <a:r>
              <a:rPr lang="el-GR" i="1" dirty="0"/>
              <a:t> </a:t>
            </a:r>
            <a:r>
              <a:rPr lang="el-GR" i="1" dirty="0" err="1"/>
              <a:t>ἐγένετο</a:t>
            </a:r>
            <a:r>
              <a:rPr lang="el-GR" dirty="0"/>
              <a:t>: σύγχρονη έρευνα → </a:t>
            </a:r>
            <a:r>
              <a:rPr lang="el-GR" u="sng" dirty="0"/>
              <a:t>η μάχη λαμβάνει χώρα στις 12 Σεπτεμβρίου του 490 </a:t>
            </a:r>
            <a:r>
              <a:rPr lang="el-GR" u="sng" dirty="0" err="1"/>
              <a:t>π.Χ</a:t>
            </a:r>
            <a:r>
              <a:rPr lang="el-GR" u="sng" dirty="0"/>
              <a:t> με βάση το Ιουλιανό Ημερολόγιο </a:t>
            </a:r>
            <a:r>
              <a:rPr lang="el-GR" dirty="0"/>
              <a:t>( </a:t>
            </a:r>
            <a:r>
              <a:rPr lang="el-GR" dirty="0" err="1"/>
              <a:t>Philipp</a:t>
            </a:r>
            <a:r>
              <a:rPr lang="el-GR" dirty="0"/>
              <a:t> </a:t>
            </a:r>
            <a:r>
              <a:rPr lang="el-GR" dirty="0" err="1"/>
              <a:t>August</a:t>
            </a:r>
            <a:r>
              <a:rPr lang="el-GR" dirty="0"/>
              <a:t> </a:t>
            </a:r>
            <a:r>
              <a:rPr lang="el-GR" dirty="0" err="1"/>
              <a:t>Böckh</a:t>
            </a:r>
            <a:r>
              <a:rPr lang="el-GR" dirty="0"/>
              <a:t> )</a:t>
            </a:r>
          </a:p>
          <a:p>
            <a:endParaRPr lang="el-GR" dirty="0"/>
          </a:p>
          <a:p>
            <a:endParaRPr lang="el-GR" dirty="0"/>
          </a:p>
          <a:p>
            <a:endParaRPr lang="el-GR" dirty="0"/>
          </a:p>
        </p:txBody>
      </p:sp>
      <p:sp>
        <p:nvSpPr>
          <p:cNvPr id="11" name="Τίτλος 10">
            <a:extLst>
              <a:ext uri="{FF2B5EF4-FFF2-40B4-BE49-F238E27FC236}">
                <a16:creationId xmlns:a16="http://schemas.microsoft.com/office/drawing/2014/main" id="{077D0A46-1CF3-DC0A-9C09-350811930A0B}"/>
              </a:ext>
            </a:extLst>
          </p:cNvPr>
          <p:cNvSpPr>
            <a:spLocks noGrp="1"/>
          </p:cNvSpPr>
          <p:nvPr>
            <p:ph type="title"/>
          </p:nvPr>
        </p:nvSpPr>
        <p:spPr/>
        <p:txBody>
          <a:bodyPr/>
          <a:lstStyle/>
          <a:p>
            <a:pPr algn="just"/>
            <a:r>
              <a:rPr lang="el-GR" sz="1600" i="1" dirty="0">
                <a:latin typeface="Arial Unicode MS" panose="020B0604020202020204" pitchFamily="34" charset="-128"/>
                <a:ea typeface="Arial Unicode MS" panose="020B0604020202020204" pitchFamily="34" charset="-128"/>
                <a:cs typeface="Arial Unicode MS" panose="020B0604020202020204" pitchFamily="34" charset="-128"/>
              </a:rPr>
              <a:t>Σύμφωνα με τον Ηρόδοτο ο Μιλτιάδης αποφάσισε να επιτεθεί τη μέρα κατά την οποία θα ήταν στρατηγός ο ίδιος. Πέρσες και Έλληνες για 5 μέρες τηρούν στάση αναμονής δίχως να επιτίθεται ο ένας στον άλλον. </a:t>
            </a:r>
            <a:br>
              <a:rPr lang="el-GR" dirty="0"/>
            </a:br>
            <a:endParaRPr lang="el-GR" dirty="0"/>
          </a:p>
        </p:txBody>
      </p:sp>
      <p:sp>
        <p:nvSpPr>
          <p:cNvPr id="2" name="Θέση αριθμού διαφάνειας 1">
            <a:extLst>
              <a:ext uri="{FF2B5EF4-FFF2-40B4-BE49-F238E27FC236}">
                <a16:creationId xmlns:a16="http://schemas.microsoft.com/office/drawing/2014/main" id="{066955A5-8CB0-D09F-8BC0-777B756CEF2A}"/>
              </a:ext>
            </a:extLst>
          </p:cNvPr>
          <p:cNvSpPr>
            <a:spLocks noGrp="1"/>
          </p:cNvSpPr>
          <p:nvPr>
            <p:ph type="sldNum" sz="quarter" idx="4"/>
          </p:nvPr>
        </p:nvSpPr>
        <p:spPr/>
        <p:txBody>
          <a:bodyPr/>
          <a:lstStyle/>
          <a:p>
            <a:fld id="{5E0C3BBE-9543-48E5-A6E1-C646F9A01966}" type="slidenum">
              <a:rPr lang="en-ID" smtClean="0"/>
              <a:pPr/>
              <a:t>33</a:t>
            </a:fld>
            <a:endParaRPr lang="en-ID" dirty="0"/>
          </a:p>
        </p:txBody>
      </p:sp>
      <p:sp>
        <p:nvSpPr>
          <p:cNvPr id="3" name="Θέση υποσέλιδου 2">
            <a:extLst>
              <a:ext uri="{FF2B5EF4-FFF2-40B4-BE49-F238E27FC236}">
                <a16:creationId xmlns:a16="http://schemas.microsoft.com/office/drawing/2014/main" id="{070153E0-E24B-B4CC-F6F8-D1DC6385526F}"/>
              </a:ext>
            </a:extLst>
          </p:cNvPr>
          <p:cNvSpPr>
            <a:spLocks noGrp="1"/>
          </p:cNvSpPr>
          <p:nvPr>
            <p:ph type="ftr" sz="quarter" idx="3"/>
          </p:nvPr>
        </p:nvSpPr>
        <p:spPr/>
        <p:txBody>
          <a:bodyPr/>
          <a:lstStyle/>
          <a:p>
            <a:r>
              <a:rPr lang="en-US"/>
              <a:t>PRESENTATION TITLE</a:t>
            </a:r>
            <a:endParaRPr lang="en-US" dirty="0"/>
          </a:p>
        </p:txBody>
      </p:sp>
      <p:sp>
        <p:nvSpPr>
          <p:cNvPr id="17" name="Θέση εικόνας 16">
            <a:extLst>
              <a:ext uri="{FF2B5EF4-FFF2-40B4-BE49-F238E27FC236}">
                <a16:creationId xmlns:a16="http://schemas.microsoft.com/office/drawing/2014/main" id="{8BD03396-93BF-9D4B-FF3E-11F12C7F2483}"/>
              </a:ext>
            </a:extLst>
          </p:cNvPr>
          <p:cNvSpPr>
            <a:spLocks noGrp="1"/>
          </p:cNvSpPr>
          <p:nvPr>
            <p:ph type="pic" sz="quarter" idx="10"/>
          </p:nvPr>
        </p:nvSpPr>
        <p:spPr/>
      </p:sp>
      <p:pic>
        <p:nvPicPr>
          <p:cNvPr id="18" name="Εικόνα 17">
            <a:extLst>
              <a:ext uri="{FF2B5EF4-FFF2-40B4-BE49-F238E27FC236}">
                <a16:creationId xmlns:a16="http://schemas.microsoft.com/office/drawing/2014/main" id="{E1AB9DD3-040C-3FFF-96FD-B51067E29372}"/>
              </a:ext>
            </a:extLst>
          </p:cNvPr>
          <p:cNvPicPr>
            <a:picLocks noChangeAspect="1"/>
          </p:cNvPicPr>
          <p:nvPr/>
        </p:nvPicPr>
        <p:blipFill>
          <a:blip r:embed="rId2"/>
          <a:stretch>
            <a:fillRect/>
          </a:stretch>
        </p:blipFill>
        <p:spPr>
          <a:xfrm>
            <a:off x="6518274" y="962026"/>
            <a:ext cx="5673726" cy="4933948"/>
          </a:xfrm>
          <a:prstGeom prst="rect">
            <a:avLst/>
          </a:prstGeom>
        </p:spPr>
      </p:pic>
    </p:spTree>
    <p:extLst>
      <p:ext uri="{BB962C8B-B14F-4D97-AF65-F5344CB8AC3E}">
        <p14:creationId xmlns:p14="http://schemas.microsoft.com/office/powerpoint/2010/main" val="3234076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Θέση κειμένου 12">
            <a:extLst>
              <a:ext uri="{FF2B5EF4-FFF2-40B4-BE49-F238E27FC236}">
                <a16:creationId xmlns:a16="http://schemas.microsoft.com/office/drawing/2014/main" id="{44704F35-2E96-AD89-2E98-65B380FB06B4}"/>
              </a:ext>
            </a:extLst>
          </p:cNvPr>
          <p:cNvSpPr>
            <a:spLocks noGrp="1"/>
          </p:cNvSpPr>
          <p:nvPr>
            <p:ph type="body" sz="quarter" idx="14"/>
          </p:nvPr>
        </p:nvSpPr>
        <p:spPr>
          <a:xfrm>
            <a:off x="0" y="4189446"/>
            <a:ext cx="6096000" cy="2084350"/>
          </a:xfrm>
        </p:spPr>
        <p:txBody>
          <a:bodyPr/>
          <a:lstStyle/>
          <a:p>
            <a:pPr algn="ctr"/>
            <a:r>
              <a:rPr lang="el-GR" sz="1400" dirty="0"/>
              <a:t>Έλληνες </a:t>
            </a:r>
          </a:p>
          <a:p>
            <a:endParaRPr lang="el-GR" sz="1400" dirty="0"/>
          </a:p>
          <a:p>
            <a:pPr marL="285750" indent="-285750">
              <a:buFont typeface="Courier New" panose="02070309020205020404" pitchFamily="49" charset="0"/>
              <a:buChar char="o"/>
            </a:pPr>
            <a:r>
              <a:rPr lang="el-GR" sz="1400" dirty="0"/>
              <a:t>Ηρόδοτος → δεν παραθέτει πληροφορίες σχετικά με τον αριθμό των ελληνικών στρατευμάτων</a:t>
            </a:r>
          </a:p>
          <a:p>
            <a:endParaRPr lang="el-GR" sz="1400" dirty="0"/>
          </a:p>
          <a:p>
            <a:pPr marL="285750" indent="-285750">
              <a:buFont typeface="Courier New" panose="02070309020205020404" pitchFamily="49" charset="0"/>
              <a:buChar char="o"/>
            </a:pPr>
            <a:r>
              <a:rPr lang="el-GR" sz="1400" dirty="0" err="1"/>
              <a:t>Κορνήλιος</a:t>
            </a:r>
            <a:r>
              <a:rPr lang="el-GR" sz="1400" dirty="0"/>
              <a:t> </a:t>
            </a:r>
            <a:r>
              <a:rPr lang="el-GR" sz="1400" dirty="0" err="1"/>
              <a:t>Νέπως</a:t>
            </a:r>
            <a:r>
              <a:rPr lang="el-GR" sz="1400" dirty="0"/>
              <a:t>, Πλούταρχος, Παυσανίας → 9.000 Αθηναίοι, 1.000 </a:t>
            </a:r>
            <a:r>
              <a:rPr lang="el-GR" sz="1400" dirty="0" err="1"/>
              <a:t>Πλαταιείς</a:t>
            </a:r>
            <a:endParaRPr lang="el-GR" sz="1400" dirty="0"/>
          </a:p>
          <a:p>
            <a:endParaRPr lang="el-GR" sz="1400" dirty="0"/>
          </a:p>
          <a:p>
            <a:pPr marL="285750" indent="-285750">
              <a:buFont typeface="Courier New" panose="02070309020205020404" pitchFamily="49" charset="0"/>
              <a:buChar char="o"/>
            </a:pPr>
            <a:r>
              <a:rPr lang="el-GR" sz="1400" b="1" dirty="0"/>
              <a:t>Σύγχρονη έρευνα </a:t>
            </a:r>
            <a:r>
              <a:rPr lang="el-GR" sz="1400" dirty="0"/>
              <a:t>→ συμφωνεί ως προς τους αριθμούς.</a:t>
            </a:r>
          </a:p>
        </p:txBody>
      </p:sp>
      <p:sp>
        <p:nvSpPr>
          <p:cNvPr id="12" name="Τίτλος 11">
            <a:extLst>
              <a:ext uri="{FF2B5EF4-FFF2-40B4-BE49-F238E27FC236}">
                <a16:creationId xmlns:a16="http://schemas.microsoft.com/office/drawing/2014/main" id="{D78A5C90-5367-7826-DE08-B41A5928545A}"/>
              </a:ext>
            </a:extLst>
          </p:cNvPr>
          <p:cNvSpPr>
            <a:spLocks noGrp="1"/>
          </p:cNvSpPr>
          <p:nvPr>
            <p:ph type="ctrTitle"/>
          </p:nvPr>
        </p:nvSpPr>
        <p:spPr>
          <a:xfrm>
            <a:off x="731446" y="584204"/>
            <a:ext cx="10873179" cy="2401592"/>
          </a:xfrm>
        </p:spPr>
        <p:txBody>
          <a:bodyPr/>
          <a:lstStyle/>
          <a:p>
            <a:r>
              <a:rPr lang="el-GR" sz="3600" dirty="0">
                <a:latin typeface="Arial Unicode MS" panose="020B0604020202020204" pitchFamily="34" charset="-128"/>
                <a:ea typeface="Arial Unicode MS" panose="020B0604020202020204" pitchFamily="34" charset="-128"/>
                <a:cs typeface="Arial Unicode MS" panose="020B0604020202020204" pitchFamily="34" charset="-128"/>
              </a:rPr>
              <a:t>Τα στρατεύματα</a:t>
            </a:r>
          </a:p>
        </p:txBody>
      </p:sp>
      <p:sp>
        <p:nvSpPr>
          <p:cNvPr id="14" name="Θέση κειμένου 13">
            <a:extLst>
              <a:ext uri="{FF2B5EF4-FFF2-40B4-BE49-F238E27FC236}">
                <a16:creationId xmlns:a16="http://schemas.microsoft.com/office/drawing/2014/main" id="{073C5641-583E-FCCE-CAB3-F6951A74D966}"/>
              </a:ext>
            </a:extLst>
          </p:cNvPr>
          <p:cNvSpPr>
            <a:spLocks noGrp="1"/>
          </p:cNvSpPr>
          <p:nvPr>
            <p:ph type="body" sz="quarter" idx="15"/>
          </p:nvPr>
        </p:nvSpPr>
        <p:spPr>
          <a:xfrm>
            <a:off x="6229349" y="4189446"/>
            <a:ext cx="5891115" cy="2084350"/>
          </a:xfrm>
        </p:spPr>
        <p:txBody>
          <a:bodyPr/>
          <a:lstStyle/>
          <a:p>
            <a:pPr algn="ctr"/>
            <a:r>
              <a:rPr lang="el-GR" sz="1400" dirty="0"/>
              <a:t>Πέρσες </a:t>
            </a:r>
          </a:p>
          <a:p>
            <a:pPr marL="285750" indent="-285750" algn="l">
              <a:buFont typeface="Courier New" panose="02070309020205020404" pitchFamily="49" charset="0"/>
              <a:buChar char="o"/>
            </a:pPr>
            <a:r>
              <a:rPr lang="el-GR" sz="1400" dirty="0"/>
              <a:t>Σιμωνίδης ο </a:t>
            </a:r>
            <a:r>
              <a:rPr lang="el-GR" sz="1400" dirty="0" err="1"/>
              <a:t>Κείος</a:t>
            </a:r>
            <a:r>
              <a:rPr lang="el-GR" sz="1400" dirty="0"/>
              <a:t> → 200.000</a:t>
            </a:r>
          </a:p>
          <a:p>
            <a:pPr algn="l"/>
            <a:endParaRPr lang="el-GR" sz="1400" dirty="0"/>
          </a:p>
          <a:p>
            <a:pPr marL="285750" indent="-285750" algn="l">
              <a:buFont typeface="Courier New" panose="02070309020205020404" pitchFamily="49" charset="0"/>
              <a:buChar char="o"/>
            </a:pPr>
            <a:r>
              <a:rPr lang="el-GR" sz="1400" dirty="0" err="1"/>
              <a:t>Κορνήλιος</a:t>
            </a:r>
            <a:r>
              <a:rPr lang="el-GR" sz="1400" dirty="0"/>
              <a:t> </a:t>
            </a:r>
            <a:r>
              <a:rPr lang="el-GR" sz="1400" dirty="0" err="1"/>
              <a:t>Νέπως</a:t>
            </a:r>
            <a:r>
              <a:rPr lang="el-GR" sz="1400" dirty="0"/>
              <a:t> → 200.000 + 10.000 ιππείς ( οι μισοί αναχώρησαν για το Σούνιο, οι άλλοι μισοί παρέμειναν )</a:t>
            </a:r>
          </a:p>
          <a:p>
            <a:pPr algn="l"/>
            <a:endParaRPr lang="el-GR" sz="1400" dirty="0"/>
          </a:p>
          <a:p>
            <a:pPr marL="285750" indent="-285750" algn="l">
              <a:buFont typeface="Courier New" panose="02070309020205020404" pitchFamily="49" charset="0"/>
              <a:buChar char="o"/>
            </a:pPr>
            <a:r>
              <a:rPr lang="el-GR" sz="1400" dirty="0"/>
              <a:t>Πλούταρχος, Παυσανίας, Σούδα → 300.000 </a:t>
            </a:r>
          </a:p>
          <a:p>
            <a:pPr algn="l"/>
            <a:endParaRPr lang="el-GR" sz="1400" dirty="0"/>
          </a:p>
          <a:p>
            <a:pPr marL="285750" indent="-285750" algn="l">
              <a:buFont typeface="Courier New" panose="02070309020205020404" pitchFamily="49" charset="0"/>
              <a:buChar char="o"/>
            </a:pPr>
            <a:r>
              <a:rPr lang="el-GR" sz="1400" b="1" dirty="0"/>
              <a:t>Σύγχρονη έρευνα </a:t>
            </a:r>
            <a:r>
              <a:rPr lang="el-GR" sz="1400" dirty="0"/>
              <a:t>→ 20.000 – 100.000 + 1.000 ιππείς</a:t>
            </a:r>
            <a:r>
              <a:rPr lang="el-GR" dirty="0"/>
              <a:t>.</a:t>
            </a:r>
          </a:p>
        </p:txBody>
      </p:sp>
      <p:sp>
        <p:nvSpPr>
          <p:cNvPr id="2" name="Θέση αριθμού διαφάνειας 1">
            <a:extLst>
              <a:ext uri="{FF2B5EF4-FFF2-40B4-BE49-F238E27FC236}">
                <a16:creationId xmlns:a16="http://schemas.microsoft.com/office/drawing/2014/main" id="{763BFBBD-D74A-37BC-C3AB-11B703355DCA}"/>
              </a:ext>
            </a:extLst>
          </p:cNvPr>
          <p:cNvSpPr>
            <a:spLocks noGrp="1"/>
          </p:cNvSpPr>
          <p:nvPr>
            <p:ph type="sldNum" sz="quarter" idx="4"/>
          </p:nvPr>
        </p:nvSpPr>
        <p:spPr/>
        <p:txBody>
          <a:bodyPr/>
          <a:lstStyle/>
          <a:p>
            <a:fld id="{5E0C3BBE-9543-48E5-A6E1-C646F9A01966}" type="slidenum">
              <a:rPr lang="en-ID" smtClean="0"/>
              <a:pPr/>
              <a:t>34</a:t>
            </a:fld>
            <a:endParaRPr lang="en-ID" dirty="0"/>
          </a:p>
        </p:txBody>
      </p:sp>
      <p:sp>
        <p:nvSpPr>
          <p:cNvPr id="3" name="Θέση υποσέλιδου 2">
            <a:extLst>
              <a:ext uri="{FF2B5EF4-FFF2-40B4-BE49-F238E27FC236}">
                <a16:creationId xmlns:a16="http://schemas.microsoft.com/office/drawing/2014/main" id="{51653FAD-1194-BDEA-414B-B9F8E95EB6CF}"/>
              </a:ext>
            </a:extLst>
          </p:cNvPr>
          <p:cNvSpPr>
            <a:spLocks noGrp="1"/>
          </p:cNvSpPr>
          <p:nvPr>
            <p:ph type="ftr" sz="quarter" idx="3"/>
          </p:nvPr>
        </p:nvSpPr>
        <p:spPr/>
        <p:txBody>
          <a:bodyPr/>
          <a:lstStyle/>
          <a:p>
            <a:r>
              <a:rPr lang="en-US"/>
              <a:t>PRESENTATION TITLE</a:t>
            </a:r>
            <a:endParaRPr lang="en-US" dirty="0"/>
          </a:p>
        </p:txBody>
      </p:sp>
    </p:spTree>
    <p:extLst>
      <p:ext uri="{BB962C8B-B14F-4D97-AF65-F5344CB8AC3E}">
        <p14:creationId xmlns:p14="http://schemas.microsoft.com/office/powerpoint/2010/main" val="234239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id="{16BA92CA-8B5C-EC49-CED7-59D17ABD3129}"/>
              </a:ext>
            </a:extLst>
          </p:cNvPr>
          <p:cNvSpPr>
            <a:spLocks noGrp="1"/>
          </p:cNvSpPr>
          <p:nvPr>
            <p:ph type="sldNum" sz="quarter" idx="4"/>
          </p:nvPr>
        </p:nvSpPr>
        <p:spPr/>
        <p:txBody>
          <a:bodyPr/>
          <a:lstStyle/>
          <a:p>
            <a:fld id="{5E0C3BBE-9543-48E5-A6E1-C646F9A01966}" type="slidenum">
              <a:rPr lang="en-ID" smtClean="0"/>
              <a:pPr/>
              <a:t>35</a:t>
            </a:fld>
            <a:endParaRPr lang="en-ID" dirty="0"/>
          </a:p>
        </p:txBody>
      </p:sp>
      <p:sp>
        <p:nvSpPr>
          <p:cNvPr id="6" name="Θέση υποσέλιδου 5">
            <a:extLst>
              <a:ext uri="{FF2B5EF4-FFF2-40B4-BE49-F238E27FC236}">
                <a16:creationId xmlns:a16="http://schemas.microsoft.com/office/drawing/2014/main" id="{17022314-13CD-D5BF-95F2-6B31C4212D01}"/>
              </a:ext>
            </a:extLst>
          </p:cNvPr>
          <p:cNvSpPr>
            <a:spLocks noGrp="1"/>
          </p:cNvSpPr>
          <p:nvPr>
            <p:ph type="ftr" sz="quarter" idx="3"/>
          </p:nvPr>
        </p:nvSpPr>
        <p:spPr/>
        <p:txBody>
          <a:bodyPr/>
          <a:lstStyle/>
          <a:p>
            <a:r>
              <a:rPr lang="en-US"/>
              <a:t>PRESENTATION TITLE</a:t>
            </a:r>
            <a:endParaRPr lang="en-US" dirty="0"/>
          </a:p>
        </p:txBody>
      </p:sp>
      <p:sp>
        <p:nvSpPr>
          <p:cNvPr id="7" name="Τίτλος 6">
            <a:extLst>
              <a:ext uri="{FF2B5EF4-FFF2-40B4-BE49-F238E27FC236}">
                <a16:creationId xmlns:a16="http://schemas.microsoft.com/office/drawing/2014/main" id="{92F05B72-1224-E363-4A60-B29FDC7AFFA6}"/>
              </a:ext>
            </a:extLst>
          </p:cNvPr>
          <p:cNvSpPr>
            <a:spLocks noGrp="1"/>
          </p:cNvSpPr>
          <p:nvPr>
            <p:ph type="title"/>
          </p:nvPr>
        </p:nvSpPr>
        <p:spPr/>
        <p:txBody>
          <a:bodyPr/>
          <a:lstStyle/>
          <a:p>
            <a:r>
              <a:rPr lang="el-GR" dirty="0"/>
              <a:t>Το πεδίο της μάχης</a:t>
            </a:r>
          </a:p>
        </p:txBody>
      </p:sp>
      <p:sp>
        <p:nvSpPr>
          <p:cNvPr id="8" name="Θέση κειμένου 7">
            <a:extLst>
              <a:ext uri="{FF2B5EF4-FFF2-40B4-BE49-F238E27FC236}">
                <a16:creationId xmlns:a16="http://schemas.microsoft.com/office/drawing/2014/main" id="{21EECCDD-5AE9-CA9C-C38E-16384CECE60F}"/>
              </a:ext>
            </a:extLst>
          </p:cNvPr>
          <p:cNvSpPr>
            <a:spLocks noGrp="1"/>
          </p:cNvSpPr>
          <p:nvPr>
            <p:ph type="body" sz="quarter" idx="50"/>
          </p:nvPr>
        </p:nvSpPr>
        <p:spPr>
          <a:xfrm>
            <a:off x="815339" y="4334412"/>
            <a:ext cx="10561322" cy="760101"/>
          </a:xfrm>
        </p:spPr>
        <p:txBody>
          <a:bodyPr/>
          <a:lstStyle/>
          <a:p>
            <a:pPr marL="285750" indent="-285750" algn="just">
              <a:buFont typeface="Wingdings" panose="05000000000000000000" pitchFamily="2" charset="2"/>
              <a:buChar char="Ø"/>
            </a:pPr>
            <a:r>
              <a:rPr lang="el-GR" dirty="0"/>
              <a:t>Απόσταση που διένυσαν τρέχοντας οι Έλληνες κατά τον Ηρόδοτο ώστε να φτάσουν στους Πέρσες → 8 στάδια ( περίπου 1.456 μέτρα ) → </a:t>
            </a:r>
            <a:r>
              <a:rPr lang="el-GR" u="sng" dirty="0"/>
              <a:t>αδύνατο λόγω βάρους οπλισμού</a:t>
            </a:r>
            <a:r>
              <a:rPr lang="el-GR" dirty="0"/>
              <a:t>.</a:t>
            </a:r>
          </a:p>
          <a:p>
            <a:endParaRPr lang="el-GR" dirty="0"/>
          </a:p>
          <a:p>
            <a:endParaRPr lang="el-GR" dirty="0"/>
          </a:p>
          <a:p>
            <a:pPr marL="285750" indent="-285750">
              <a:buFont typeface="Wingdings" panose="05000000000000000000" pitchFamily="2" charset="2"/>
              <a:buChar char="Ø"/>
            </a:pPr>
            <a:r>
              <a:rPr lang="el-GR" dirty="0"/>
              <a:t>Σύγχρονη έρευνα: διένυσαν τρέχοντας μόλις 125 μέτρα → τόσο ήταν το βεληνεκές των Περσικών βελών, τα οποία βρέθηκαν στον τύμβο.</a:t>
            </a:r>
          </a:p>
        </p:txBody>
      </p:sp>
    </p:spTree>
    <p:extLst>
      <p:ext uri="{BB962C8B-B14F-4D97-AF65-F5344CB8AC3E}">
        <p14:creationId xmlns:p14="http://schemas.microsoft.com/office/powerpoint/2010/main" val="106844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55A522B7-74B4-D5DA-5C77-0D15BB77196C}"/>
              </a:ext>
            </a:extLst>
          </p:cNvPr>
          <p:cNvSpPr>
            <a:spLocks noGrp="1"/>
          </p:cNvSpPr>
          <p:nvPr>
            <p:ph type="title"/>
          </p:nvPr>
        </p:nvSpPr>
        <p:spPr>
          <a:xfrm>
            <a:off x="731443" y="1"/>
            <a:ext cx="10873182" cy="1295400"/>
          </a:xfrm>
        </p:spPr>
        <p:txBody>
          <a:bodyPr/>
          <a:lstStyle/>
          <a:p>
            <a:r>
              <a:rPr lang="el-GR" sz="3200" dirty="0">
                <a:latin typeface="Bahnschrift Light" panose="020B0502040204020203" pitchFamily="34" charset="0"/>
              </a:rPr>
              <a:t>Στρατηγική Μιλτιάδη</a:t>
            </a:r>
            <a:r>
              <a:rPr lang="en-US" sz="3200" dirty="0">
                <a:latin typeface="Bahnschrift Light" panose="020B0502040204020203" pitchFamily="34" charset="0"/>
              </a:rPr>
              <a:t>: </a:t>
            </a:r>
            <a:r>
              <a:rPr lang="el-GR" sz="3200" dirty="0">
                <a:latin typeface="Bahnschrift Light" panose="020B0502040204020203" pitchFamily="34" charset="0"/>
              </a:rPr>
              <a:t>αποδυνάμωση του κέντρου και ενίσχυση των άκρων της φάλαγγας.</a:t>
            </a:r>
          </a:p>
        </p:txBody>
      </p:sp>
      <p:sp>
        <p:nvSpPr>
          <p:cNvPr id="2" name="Θέση αριθμού διαφάνειας 1">
            <a:extLst>
              <a:ext uri="{FF2B5EF4-FFF2-40B4-BE49-F238E27FC236}">
                <a16:creationId xmlns:a16="http://schemas.microsoft.com/office/drawing/2014/main" id="{A2A2B94F-044F-8412-91C2-0FCFC2962C82}"/>
              </a:ext>
            </a:extLst>
          </p:cNvPr>
          <p:cNvSpPr>
            <a:spLocks noGrp="1"/>
          </p:cNvSpPr>
          <p:nvPr>
            <p:ph type="sldNum" sz="quarter" idx="4"/>
          </p:nvPr>
        </p:nvSpPr>
        <p:spPr/>
        <p:txBody>
          <a:bodyPr/>
          <a:lstStyle/>
          <a:p>
            <a:fld id="{5E0C3BBE-9543-48E5-A6E1-C646F9A01966}" type="slidenum">
              <a:rPr lang="en-ID" smtClean="0"/>
              <a:pPr/>
              <a:t>36</a:t>
            </a:fld>
            <a:endParaRPr lang="en-ID" dirty="0"/>
          </a:p>
        </p:txBody>
      </p:sp>
      <p:sp>
        <p:nvSpPr>
          <p:cNvPr id="3" name="Θέση υποσέλιδου 2">
            <a:extLst>
              <a:ext uri="{FF2B5EF4-FFF2-40B4-BE49-F238E27FC236}">
                <a16:creationId xmlns:a16="http://schemas.microsoft.com/office/drawing/2014/main" id="{44B057FB-5357-D2E3-AD64-5992ABE3B4A4}"/>
              </a:ext>
            </a:extLst>
          </p:cNvPr>
          <p:cNvSpPr>
            <a:spLocks noGrp="1"/>
          </p:cNvSpPr>
          <p:nvPr>
            <p:ph type="ftr" sz="quarter" idx="3"/>
          </p:nvPr>
        </p:nvSpPr>
        <p:spPr/>
        <p:txBody>
          <a:bodyPr/>
          <a:lstStyle/>
          <a:p>
            <a:r>
              <a:rPr lang="en-US"/>
              <a:t>PRESENTATION TITLE</a:t>
            </a:r>
            <a:endParaRPr lang="en-US" dirty="0"/>
          </a:p>
        </p:txBody>
      </p:sp>
      <p:pic>
        <p:nvPicPr>
          <p:cNvPr id="10" name="Θέση γραφήματος 9">
            <a:extLst>
              <a:ext uri="{FF2B5EF4-FFF2-40B4-BE49-F238E27FC236}">
                <a16:creationId xmlns:a16="http://schemas.microsoft.com/office/drawing/2014/main" id="{F295A5F8-23BA-B71E-1E7A-E629789EDBDA}"/>
              </a:ext>
            </a:extLst>
          </p:cNvPr>
          <p:cNvPicPr>
            <a:picLocks noGrp="1" noChangeAspect="1"/>
          </p:cNvPicPr>
          <p:nvPr>
            <p:ph type="chart" sz="quarter" idx="41"/>
          </p:nvPr>
        </p:nvPicPr>
        <p:blipFill>
          <a:blip r:embed="rId2"/>
          <a:stretch>
            <a:fillRect/>
          </a:stretch>
        </p:blipFill>
        <p:spPr>
          <a:xfrm>
            <a:off x="587376" y="1933179"/>
            <a:ext cx="4544462" cy="3474243"/>
          </a:xfrm>
          <a:prstGeom prst="rect">
            <a:avLst/>
          </a:prstGeom>
        </p:spPr>
      </p:pic>
      <p:pic>
        <p:nvPicPr>
          <p:cNvPr id="11" name="Εικόνα 10">
            <a:extLst>
              <a:ext uri="{FF2B5EF4-FFF2-40B4-BE49-F238E27FC236}">
                <a16:creationId xmlns:a16="http://schemas.microsoft.com/office/drawing/2014/main" id="{AED21FCB-6A08-3ADE-FF6E-D4F304B2AE7D}"/>
              </a:ext>
            </a:extLst>
          </p:cNvPr>
          <p:cNvPicPr>
            <a:picLocks noChangeAspect="1"/>
          </p:cNvPicPr>
          <p:nvPr/>
        </p:nvPicPr>
        <p:blipFill>
          <a:blip r:embed="rId3"/>
          <a:stretch>
            <a:fillRect/>
          </a:stretch>
        </p:blipFill>
        <p:spPr>
          <a:xfrm>
            <a:off x="6907212" y="1933179"/>
            <a:ext cx="4762500" cy="3571875"/>
          </a:xfrm>
          <a:prstGeom prst="rect">
            <a:avLst/>
          </a:prstGeom>
        </p:spPr>
      </p:pic>
      <p:sp>
        <p:nvSpPr>
          <p:cNvPr id="9" name="Θέση κειμένου 8">
            <a:extLst>
              <a:ext uri="{FF2B5EF4-FFF2-40B4-BE49-F238E27FC236}">
                <a16:creationId xmlns:a16="http://schemas.microsoft.com/office/drawing/2014/main" id="{8EBD68A8-988F-811A-4BFB-0209331CD315}"/>
              </a:ext>
            </a:extLst>
          </p:cNvPr>
          <p:cNvSpPr>
            <a:spLocks noGrp="1"/>
          </p:cNvSpPr>
          <p:nvPr>
            <p:ph type="body" sz="quarter" idx="49"/>
          </p:nvPr>
        </p:nvSpPr>
        <p:spPr>
          <a:xfrm>
            <a:off x="6972300" y="1933180"/>
            <a:ext cx="4632325" cy="3474242"/>
          </a:xfrm>
        </p:spPr>
        <p:txBody>
          <a:bodyPr/>
          <a:lstStyle/>
          <a:p>
            <a:endParaRPr lang="el-GR" dirty="0"/>
          </a:p>
        </p:txBody>
      </p:sp>
    </p:spTree>
    <p:extLst>
      <p:ext uri="{BB962C8B-B14F-4D97-AF65-F5344CB8AC3E}">
        <p14:creationId xmlns:p14="http://schemas.microsoft.com/office/powerpoint/2010/main" val="3375130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71CA34F2-ED62-51A5-737C-5972890918B9}"/>
              </a:ext>
            </a:extLst>
          </p:cNvPr>
          <p:cNvSpPr>
            <a:spLocks noGrp="1"/>
          </p:cNvSpPr>
          <p:nvPr>
            <p:ph type="title"/>
          </p:nvPr>
        </p:nvSpPr>
        <p:spPr/>
        <p:txBody>
          <a:bodyPr/>
          <a:lstStyle/>
          <a:p>
            <a:pPr algn="ctr"/>
            <a:r>
              <a:rPr lang="el-GR" sz="3200" dirty="0"/>
              <a:t>Αρχαιολογική έρευνα - τύμβος του Μαραθώνα </a:t>
            </a:r>
          </a:p>
        </p:txBody>
      </p:sp>
      <p:sp>
        <p:nvSpPr>
          <p:cNvPr id="3" name="Θέση αριθμού διαφάνειας 2">
            <a:extLst>
              <a:ext uri="{FF2B5EF4-FFF2-40B4-BE49-F238E27FC236}">
                <a16:creationId xmlns:a16="http://schemas.microsoft.com/office/drawing/2014/main" id="{13AC0ECE-9A07-31AC-AF5D-7E766027EAD2}"/>
              </a:ext>
            </a:extLst>
          </p:cNvPr>
          <p:cNvSpPr>
            <a:spLocks noGrp="1"/>
          </p:cNvSpPr>
          <p:nvPr>
            <p:ph type="sldNum" sz="quarter" idx="4"/>
          </p:nvPr>
        </p:nvSpPr>
        <p:spPr/>
        <p:txBody>
          <a:bodyPr/>
          <a:lstStyle/>
          <a:p>
            <a:fld id="{5E0C3BBE-9543-48E5-A6E1-C646F9A01966}" type="slidenum">
              <a:rPr lang="en-ID" smtClean="0"/>
              <a:pPr/>
              <a:t>37</a:t>
            </a:fld>
            <a:endParaRPr lang="en-ID" dirty="0"/>
          </a:p>
        </p:txBody>
      </p:sp>
      <p:sp>
        <p:nvSpPr>
          <p:cNvPr id="4" name="Θέση υποσέλιδου 3">
            <a:extLst>
              <a:ext uri="{FF2B5EF4-FFF2-40B4-BE49-F238E27FC236}">
                <a16:creationId xmlns:a16="http://schemas.microsoft.com/office/drawing/2014/main" id="{E10AFBFB-74F3-F951-5EA2-CC3BED17FD37}"/>
              </a:ext>
            </a:extLst>
          </p:cNvPr>
          <p:cNvSpPr>
            <a:spLocks noGrp="1"/>
          </p:cNvSpPr>
          <p:nvPr>
            <p:ph type="ftr" sz="quarter" idx="3"/>
          </p:nvPr>
        </p:nvSpPr>
        <p:spPr/>
        <p:txBody>
          <a:bodyPr/>
          <a:lstStyle/>
          <a:p>
            <a:r>
              <a:rPr lang="en-US"/>
              <a:t>PRESENTATION TITLE</a:t>
            </a:r>
            <a:endParaRPr lang="en-US" dirty="0"/>
          </a:p>
        </p:txBody>
      </p:sp>
      <p:pic>
        <p:nvPicPr>
          <p:cNvPr id="13" name="Θέση εικόνας 12">
            <a:extLst>
              <a:ext uri="{FF2B5EF4-FFF2-40B4-BE49-F238E27FC236}">
                <a16:creationId xmlns:a16="http://schemas.microsoft.com/office/drawing/2014/main" id="{E83E464F-0D4E-130F-F12D-30576BF0B624}"/>
              </a:ext>
            </a:extLst>
          </p:cNvPr>
          <p:cNvPicPr>
            <a:picLocks noGrp="1" noChangeAspect="1"/>
          </p:cNvPicPr>
          <p:nvPr>
            <p:ph type="pic" sz="quarter" idx="10"/>
          </p:nvPr>
        </p:nvPicPr>
        <p:blipFill>
          <a:blip r:embed="rId2"/>
          <a:srcRect l="16260" r="16260"/>
          <a:stretch>
            <a:fillRect/>
          </a:stretch>
        </p:blipFill>
        <p:spPr>
          <a:prstGeom prst="rect">
            <a:avLst/>
          </a:prstGeom>
        </p:spPr>
      </p:pic>
      <p:sp>
        <p:nvSpPr>
          <p:cNvPr id="12" name="Θέση κειμένου 11">
            <a:extLst>
              <a:ext uri="{FF2B5EF4-FFF2-40B4-BE49-F238E27FC236}">
                <a16:creationId xmlns:a16="http://schemas.microsoft.com/office/drawing/2014/main" id="{3B3C91EE-34B5-1FCC-BFB5-653A879A443D}"/>
              </a:ext>
            </a:extLst>
          </p:cNvPr>
          <p:cNvSpPr>
            <a:spLocks noGrp="1"/>
          </p:cNvSpPr>
          <p:nvPr>
            <p:ph type="body" sz="quarter" idx="37"/>
          </p:nvPr>
        </p:nvSpPr>
        <p:spPr>
          <a:xfrm>
            <a:off x="5085184" y="1295401"/>
            <a:ext cx="7106815" cy="4976494"/>
          </a:xfrm>
        </p:spPr>
        <p:txBody>
          <a:bodyPr/>
          <a:lstStyle/>
          <a:p>
            <a:pPr algn="just"/>
            <a:r>
              <a:rPr lang="el-GR" sz="1400" dirty="0"/>
              <a:t>Θουκυδίδης [2.34.5] </a:t>
            </a:r>
            <a:r>
              <a:rPr lang="el-GR" sz="1400" dirty="0" err="1"/>
              <a:t>τιθέασιν</a:t>
            </a:r>
            <a:r>
              <a:rPr lang="el-GR" sz="1400" dirty="0"/>
              <a:t> </a:t>
            </a:r>
            <a:r>
              <a:rPr lang="el-GR" sz="1400" dirty="0" err="1"/>
              <a:t>οὖν</a:t>
            </a:r>
            <a:r>
              <a:rPr lang="el-GR" sz="1400" dirty="0"/>
              <a:t> </a:t>
            </a:r>
            <a:r>
              <a:rPr lang="el-GR" sz="1400" dirty="0" err="1"/>
              <a:t>ἐς</a:t>
            </a:r>
            <a:r>
              <a:rPr lang="el-GR" sz="1400" dirty="0"/>
              <a:t> </a:t>
            </a:r>
            <a:r>
              <a:rPr lang="el-GR" sz="1400" dirty="0" err="1"/>
              <a:t>τὸ</a:t>
            </a:r>
            <a:r>
              <a:rPr lang="el-GR" sz="1400" dirty="0"/>
              <a:t> δημόσιον </a:t>
            </a:r>
            <a:r>
              <a:rPr lang="el-GR" sz="1400" dirty="0" err="1"/>
              <a:t>σῆμα</a:t>
            </a:r>
            <a:r>
              <a:rPr lang="el-GR" sz="1400" dirty="0"/>
              <a:t>, ὅ </a:t>
            </a:r>
            <a:r>
              <a:rPr lang="el-GR" sz="1400" dirty="0" err="1"/>
              <a:t>ἐστιν</a:t>
            </a:r>
            <a:r>
              <a:rPr lang="el-GR" sz="1400" dirty="0"/>
              <a:t> </a:t>
            </a:r>
            <a:r>
              <a:rPr lang="el-GR" sz="1400" dirty="0" err="1"/>
              <a:t>ἐπὶ</a:t>
            </a:r>
            <a:r>
              <a:rPr lang="el-GR" sz="1400" dirty="0"/>
              <a:t> </a:t>
            </a:r>
            <a:r>
              <a:rPr lang="el-GR" sz="1400" dirty="0" err="1"/>
              <a:t>τοῦ</a:t>
            </a:r>
            <a:r>
              <a:rPr lang="el-GR" sz="1400" dirty="0"/>
              <a:t> καλλίστου προαστείου </a:t>
            </a:r>
            <a:r>
              <a:rPr lang="el-GR" sz="1400" dirty="0" err="1"/>
              <a:t>τῆς</a:t>
            </a:r>
            <a:r>
              <a:rPr lang="el-GR" sz="1400" dirty="0"/>
              <a:t> πόλεως, </a:t>
            </a:r>
            <a:r>
              <a:rPr lang="el-GR" sz="1400" dirty="0" err="1"/>
              <a:t>καὶ</a:t>
            </a:r>
            <a:r>
              <a:rPr lang="el-GR" sz="1400" dirty="0"/>
              <a:t> </a:t>
            </a:r>
            <a:r>
              <a:rPr lang="el-GR" sz="1400" dirty="0" err="1"/>
              <a:t>αἰεὶ</a:t>
            </a:r>
            <a:r>
              <a:rPr lang="el-GR" sz="1400" dirty="0"/>
              <a:t> </a:t>
            </a:r>
            <a:r>
              <a:rPr lang="el-GR" sz="1400" dirty="0" err="1"/>
              <a:t>ἐν</a:t>
            </a:r>
            <a:r>
              <a:rPr lang="el-GR" sz="1400" dirty="0"/>
              <a:t> </a:t>
            </a:r>
            <a:r>
              <a:rPr lang="el-GR" sz="1400" dirty="0" err="1"/>
              <a:t>αὐτῷ</a:t>
            </a:r>
            <a:r>
              <a:rPr lang="el-GR" sz="1400" dirty="0"/>
              <a:t> </a:t>
            </a:r>
            <a:r>
              <a:rPr lang="el-GR" sz="1400" dirty="0" err="1"/>
              <a:t>θάπτουσι</a:t>
            </a:r>
            <a:r>
              <a:rPr lang="el-GR" sz="1400" dirty="0"/>
              <a:t> </a:t>
            </a:r>
            <a:r>
              <a:rPr lang="el-GR" sz="1400" dirty="0" err="1"/>
              <a:t>τοὺς</a:t>
            </a:r>
            <a:r>
              <a:rPr lang="el-GR" sz="1400" dirty="0"/>
              <a:t> </a:t>
            </a:r>
            <a:r>
              <a:rPr lang="el-GR" sz="1400" dirty="0" err="1"/>
              <a:t>ἐκ</a:t>
            </a:r>
            <a:r>
              <a:rPr lang="el-GR" sz="1400" dirty="0"/>
              <a:t> </a:t>
            </a:r>
            <a:r>
              <a:rPr lang="el-GR" sz="1400" dirty="0" err="1"/>
              <a:t>τῶν</a:t>
            </a:r>
            <a:r>
              <a:rPr lang="el-GR" sz="1400" dirty="0"/>
              <a:t> πολέμων, </a:t>
            </a:r>
            <a:r>
              <a:rPr lang="el-GR" sz="1400" dirty="0" err="1"/>
              <a:t>πλήν</a:t>
            </a:r>
            <a:r>
              <a:rPr lang="el-GR" sz="1400" dirty="0"/>
              <a:t> </a:t>
            </a:r>
            <a:r>
              <a:rPr lang="el-GR" sz="1400" dirty="0" err="1"/>
              <a:t>γε</a:t>
            </a:r>
            <a:r>
              <a:rPr lang="el-GR" sz="1400" dirty="0"/>
              <a:t> </a:t>
            </a:r>
            <a:r>
              <a:rPr lang="el-GR" sz="1400" dirty="0" err="1"/>
              <a:t>τοὺς</a:t>
            </a:r>
            <a:r>
              <a:rPr lang="el-GR" sz="1400" dirty="0"/>
              <a:t> </a:t>
            </a:r>
            <a:r>
              <a:rPr lang="el-GR" sz="1400" dirty="0" err="1"/>
              <a:t>ἐν</a:t>
            </a:r>
            <a:r>
              <a:rPr lang="el-GR" sz="1400" dirty="0"/>
              <a:t> </a:t>
            </a:r>
            <a:r>
              <a:rPr lang="el-GR" sz="1400" dirty="0" err="1"/>
              <a:t>Μαραθῶνι</a:t>
            </a:r>
            <a:r>
              <a:rPr lang="el-GR" sz="1400" dirty="0"/>
              <a:t>· </a:t>
            </a:r>
            <a:r>
              <a:rPr lang="el-GR" sz="1400" dirty="0" err="1"/>
              <a:t>ἐκείνων</a:t>
            </a:r>
            <a:r>
              <a:rPr lang="el-GR" sz="1400" dirty="0"/>
              <a:t> </a:t>
            </a:r>
            <a:r>
              <a:rPr lang="el-GR" sz="1400" dirty="0" err="1"/>
              <a:t>δὲ</a:t>
            </a:r>
            <a:r>
              <a:rPr lang="el-GR" sz="1400" dirty="0"/>
              <a:t> </a:t>
            </a:r>
            <a:r>
              <a:rPr lang="el-GR" sz="1400" dirty="0" err="1"/>
              <a:t>διαπρεπῆ</a:t>
            </a:r>
            <a:r>
              <a:rPr lang="el-GR" sz="1400" dirty="0"/>
              <a:t> </a:t>
            </a:r>
            <a:r>
              <a:rPr lang="el-GR" sz="1400" dirty="0" err="1"/>
              <a:t>τὴν</a:t>
            </a:r>
            <a:r>
              <a:rPr lang="el-GR" sz="1400" dirty="0"/>
              <a:t> </a:t>
            </a:r>
            <a:r>
              <a:rPr lang="el-GR" sz="1400" dirty="0" err="1"/>
              <a:t>ἀρετὴν</a:t>
            </a:r>
            <a:r>
              <a:rPr lang="el-GR" sz="1400" dirty="0"/>
              <a:t> </a:t>
            </a:r>
            <a:r>
              <a:rPr lang="el-GR" sz="1400" dirty="0" err="1"/>
              <a:t>κρίναντες</a:t>
            </a:r>
            <a:r>
              <a:rPr lang="el-GR" sz="1400" dirty="0"/>
              <a:t> </a:t>
            </a:r>
            <a:r>
              <a:rPr lang="el-GR" sz="1400" dirty="0" err="1"/>
              <a:t>αὐτοῦ</a:t>
            </a:r>
            <a:r>
              <a:rPr lang="el-GR" sz="1400" dirty="0"/>
              <a:t> </a:t>
            </a:r>
            <a:r>
              <a:rPr lang="el-GR" sz="1400" dirty="0" err="1"/>
              <a:t>καὶ</a:t>
            </a:r>
            <a:r>
              <a:rPr lang="el-GR" sz="1400" dirty="0"/>
              <a:t> </a:t>
            </a:r>
            <a:r>
              <a:rPr lang="el-GR" sz="1400" dirty="0" err="1"/>
              <a:t>τὸν</a:t>
            </a:r>
            <a:r>
              <a:rPr lang="el-GR" sz="1400" dirty="0"/>
              <a:t> </a:t>
            </a:r>
            <a:r>
              <a:rPr lang="el-GR" sz="1400" dirty="0" err="1"/>
              <a:t>τάφον</a:t>
            </a:r>
            <a:r>
              <a:rPr lang="el-GR" sz="1400" dirty="0"/>
              <a:t> </a:t>
            </a:r>
            <a:r>
              <a:rPr lang="el-GR" sz="1400" dirty="0" err="1"/>
              <a:t>ἐποίησαν</a:t>
            </a:r>
            <a:r>
              <a:rPr lang="el-GR" sz="1400" dirty="0"/>
              <a:t>. (</a:t>
            </a:r>
            <a:r>
              <a:rPr lang="el-GR" sz="1400" i="1" dirty="0"/>
              <a:t>Αποθέτουν τους νεκρούς στο δημόσιο νεκροταφείο που βρίσκεται στο ωραιότερο προάστιο της πόλης. Εκεί θάβουν πάντα τους νεκρούς του πολέμου. Μόνη εξαίρεση έκαναν για όσους έπεσαν στον Μαραθώνα. Αυτούς, για την εξαιρετική τους ανδρεία, έκριναν πως έπρεπε να τους θάψουν στον τόπο της μάχης</a:t>
            </a:r>
            <a:r>
              <a:rPr lang="el-GR" sz="1400" dirty="0"/>
              <a:t>.)</a:t>
            </a:r>
          </a:p>
          <a:p>
            <a:pPr algn="just"/>
            <a:endParaRPr lang="el-GR" sz="1400" dirty="0"/>
          </a:p>
          <a:p>
            <a:pPr algn="just"/>
            <a:r>
              <a:rPr lang="el-GR" sz="1400" b="1" dirty="0"/>
              <a:t>Παυσανίας</a:t>
            </a:r>
            <a:r>
              <a:rPr lang="el-GR" sz="1400" dirty="0"/>
              <a:t> ( 2ος αι </a:t>
            </a:r>
            <a:r>
              <a:rPr lang="el-GR" sz="1400" dirty="0" err="1"/>
              <a:t>μ.Χ</a:t>
            </a:r>
            <a:r>
              <a:rPr lang="el-GR" sz="1400" dirty="0"/>
              <a:t> )→ </a:t>
            </a:r>
            <a:r>
              <a:rPr lang="el-GR" sz="1400" u="sng" dirty="0"/>
              <a:t>όπως ο </a:t>
            </a:r>
            <a:r>
              <a:rPr lang="el-GR" sz="1400" b="1" u="sng" dirty="0"/>
              <a:t>Ηρόδοτος</a:t>
            </a:r>
            <a:r>
              <a:rPr lang="el-GR" sz="1400" u="sng" dirty="0"/>
              <a:t>,  ούτε ο ίδιος επιβεβαιώνει την ύπαρξη τύμβου στον Μαραθώνα</a:t>
            </a:r>
            <a:r>
              <a:rPr lang="el-GR" sz="1400" dirty="0"/>
              <a:t>, αλλά τάφου με ενεπίγραφες στήλες των ονομάτων των πεσόντων.</a:t>
            </a:r>
          </a:p>
          <a:p>
            <a:pPr algn="just"/>
            <a:endParaRPr lang="el-GR" sz="1400" dirty="0"/>
          </a:p>
          <a:p>
            <a:pPr algn="just"/>
            <a:r>
              <a:rPr lang="el-GR" sz="1400" dirty="0"/>
              <a:t>Τύμβος: ανασκαφικά δεδομένα → προέρχεται από συσσώρευση χώματος από διαφορετικές θέσεις. Περιέχει όστρακα που χρονολογούνται από την Πρωτοελλαδική εποχή ( 3.200 - 2.600 )</a:t>
            </a:r>
          </a:p>
          <a:p>
            <a:pPr algn="just"/>
            <a:endParaRPr lang="el-GR" sz="1400" dirty="0"/>
          </a:p>
          <a:p>
            <a:pPr algn="just"/>
            <a:r>
              <a:rPr lang="el-GR" sz="1400" dirty="0"/>
              <a:t>Ηρώδης Αττικός ( 2ος αι </a:t>
            </a:r>
            <a:r>
              <a:rPr lang="el-GR" sz="1400" dirty="0" err="1"/>
              <a:t>μ.Χ</a:t>
            </a:r>
            <a:r>
              <a:rPr lang="el-GR" sz="1400" dirty="0"/>
              <a:t> ) → σε τοίχο στην έπαυλή του στην Εύα των Κάτω </a:t>
            </a:r>
            <a:r>
              <a:rPr lang="el-GR" sz="1400" dirty="0" err="1"/>
              <a:t>Δολιανών</a:t>
            </a:r>
            <a:r>
              <a:rPr lang="el-GR" sz="1400" dirty="0"/>
              <a:t> Κυνουρίας βρέθηκε ενεπίγραφη στήλη με τα ονόματα των πεσόντων της </a:t>
            </a:r>
            <a:r>
              <a:rPr lang="el-GR" sz="1400" dirty="0" err="1"/>
              <a:t>Ερεχθηίδος</a:t>
            </a:r>
            <a:r>
              <a:rPr lang="el-GR" sz="1400" dirty="0"/>
              <a:t> Φυλής </a:t>
            </a:r>
          </a:p>
          <a:p>
            <a:pPr algn="just"/>
            <a:endParaRPr lang="el-GR" sz="1400" dirty="0"/>
          </a:p>
          <a:p>
            <a:pPr algn="just"/>
            <a:r>
              <a:rPr lang="el-GR" sz="1400" dirty="0"/>
              <a:t>Θ. &amp; Γ. Σπυρόπουλος → η στήλη μεταφέρθηκε πιθανότατα μαζί με άλλες από την περιοχή ταφής των πεσόντων στην έπαυλη του Ηρώδη από τον ίδιο! </a:t>
            </a:r>
          </a:p>
          <a:p>
            <a:pPr algn="just"/>
            <a:endParaRPr lang="el-GR" sz="1400" dirty="0"/>
          </a:p>
          <a:p>
            <a:pPr algn="just"/>
            <a:r>
              <a:rPr lang="el-GR" sz="1400" b="1" dirty="0"/>
              <a:t>Συμπερασματικά</a:t>
            </a:r>
            <a:r>
              <a:rPr lang="el-GR" sz="1400" dirty="0"/>
              <a:t> → ο τύμβος του Μαραθώνα δεν χρονολογείται στην εποχή της ομώνυμης μάχης. Κατασκευάστηκε από τον ίδιο τον Ηρώδη τον Αττικό. Υπήρχαν εννέα ακόμη ενεπίγραφες στήλες, μια για κάθε Αττική φυλή.</a:t>
            </a:r>
          </a:p>
          <a:p>
            <a:endParaRPr lang="el-GR" dirty="0"/>
          </a:p>
          <a:p>
            <a:endParaRPr lang="el-GR" dirty="0"/>
          </a:p>
          <a:p>
            <a:endParaRPr lang="el-GR" dirty="0"/>
          </a:p>
        </p:txBody>
      </p:sp>
    </p:spTree>
    <p:extLst>
      <p:ext uri="{BB962C8B-B14F-4D97-AF65-F5344CB8AC3E}">
        <p14:creationId xmlns:p14="http://schemas.microsoft.com/office/powerpoint/2010/main" val="3776334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C01B97EF-C1C7-151A-A257-3C39907B5065}"/>
              </a:ext>
            </a:extLst>
          </p:cNvPr>
          <p:cNvSpPr>
            <a:spLocks noGrp="1"/>
          </p:cNvSpPr>
          <p:nvPr>
            <p:ph type="sldNum" sz="quarter" idx="4"/>
          </p:nvPr>
        </p:nvSpPr>
        <p:spPr/>
        <p:txBody>
          <a:bodyPr/>
          <a:lstStyle/>
          <a:p>
            <a:fld id="{5E0C3BBE-9543-48E5-A6E1-C646F9A01966}" type="slidenum">
              <a:rPr lang="en-ID" smtClean="0"/>
              <a:pPr/>
              <a:t>38</a:t>
            </a:fld>
            <a:endParaRPr lang="en-ID" dirty="0"/>
          </a:p>
        </p:txBody>
      </p:sp>
      <p:sp>
        <p:nvSpPr>
          <p:cNvPr id="4" name="Θέση υποσέλιδου 3">
            <a:extLst>
              <a:ext uri="{FF2B5EF4-FFF2-40B4-BE49-F238E27FC236}">
                <a16:creationId xmlns:a16="http://schemas.microsoft.com/office/drawing/2014/main" id="{911DA24C-9277-314A-3EC4-C06EBDF17400}"/>
              </a:ext>
            </a:extLst>
          </p:cNvPr>
          <p:cNvSpPr>
            <a:spLocks noGrp="1"/>
          </p:cNvSpPr>
          <p:nvPr>
            <p:ph type="ftr" sz="quarter" idx="3"/>
          </p:nvPr>
        </p:nvSpPr>
        <p:spPr/>
        <p:txBody>
          <a:bodyPr/>
          <a:lstStyle/>
          <a:p>
            <a:r>
              <a:rPr lang="en-US"/>
              <a:t>PRESENTATION TITLE</a:t>
            </a:r>
            <a:endParaRPr lang="en-US" dirty="0"/>
          </a:p>
        </p:txBody>
      </p:sp>
      <p:sp>
        <p:nvSpPr>
          <p:cNvPr id="9" name="Τίτλος 8">
            <a:extLst>
              <a:ext uri="{FF2B5EF4-FFF2-40B4-BE49-F238E27FC236}">
                <a16:creationId xmlns:a16="http://schemas.microsoft.com/office/drawing/2014/main" id="{A377C055-DA3F-7DE3-2240-778328A476EE}"/>
              </a:ext>
            </a:extLst>
          </p:cNvPr>
          <p:cNvSpPr>
            <a:spLocks noGrp="1"/>
          </p:cNvSpPr>
          <p:nvPr>
            <p:ph type="title"/>
          </p:nvPr>
        </p:nvSpPr>
        <p:spPr/>
        <p:txBody>
          <a:bodyPr/>
          <a:lstStyle/>
          <a:p>
            <a:pPr algn="ctr"/>
            <a:r>
              <a:rPr lang="el-GR" sz="2000" dirty="0"/>
              <a:t>Β’ Περσική εισβολή</a:t>
            </a:r>
            <a:br>
              <a:rPr lang="el-GR" sz="2000" dirty="0"/>
            </a:br>
            <a:br>
              <a:rPr lang="el-GR" sz="2000" dirty="0"/>
            </a:br>
            <a:br>
              <a:rPr lang="el-GR" sz="2000" dirty="0"/>
            </a:br>
            <a:r>
              <a:rPr lang="el-GR" sz="2000" dirty="0"/>
              <a:t>ελληνικές πόλεις που παρέχουν στήριξη στον Ξέρξη. </a:t>
            </a:r>
          </a:p>
        </p:txBody>
      </p:sp>
      <p:sp>
        <p:nvSpPr>
          <p:cNvPr id="10" name="Θέση κειμένου 9">
            <a:extLst>
              <a:ext uri="{FF2B5EF4-FFF2-40B4-BE49-F238E27FC236}">
                <a16:creationId xmlns:a16="http://schemas.microsoft.com/office/drawing/2014/main" id="{A56C88EE-14EF-8758-63CF-AE55E9E0574D}"/>
              </a:ext>
            </a:extLst>
          </p:cNvPr>
          <p:cNvSpPr>
            <a:spLocks noGrp="1"/>
          </p:cNvSpPr>
          <p:nvPr>
            <p:ph type="body" sz="quarter" idx="39"/>
          </p:nvPr>
        </p:nvSpPr>
        <p:spPr>
          <a:xfrm>
            <a:off x="444241" y="2417861"/>
            <a:ext cx="3035925" cy="394219"/>
          </a:xfrm>
        </p:spPr>
        <p:txBody>
          <a:bodyPr/>
          <a:lstStyle/>
          <a:p>
            <a:pPr algn="ctr"/>
            <a:r>
              <a:rPr lang="el-GR" sz="2800" i="1" dirty="0">
                <a:solidFill>
                  <a:schemeClr val="bg1"/>
                </a:solidFill>
              </a:rPr>
              <a:t>Θεσσαλία</a:t>
            </a:r>
          </a:p>
        </p:txBody>
      </p:sp>
      <p:sp>
        <p:nvSpPr>
          <p:cNvPr id="11" name="Θέση κειμένου 10">
            <a:extLst>
              <a:ext uri="{FF2B5EF4-FFF2-40B4-BE49-F238E27FC236}">
                <a16:creationId xmlns:a16="http://schemas.microsoft.com/office/drawing/2014/main" id="{C5EC9EEB-2A9B-CD1B-9432-BD9566B2E1D6}"/>
              </a:ext>
            </a:extLst>
          </p:cNvPr>
          <p:cNvSpPr>
            <a:spLocks noGrp="1"/>
          </p:cNvSpPr>
          <p:nvPr>
            <p:ph type="body" sz="quarter" idx="40"/>
          </p:nvPr>
        </p:nvSpPr>
        <p:spPr>
          <a:xfrm>
            <a:off x="0" y="2897287"/>
            <a:ext cx="4578037" cy="3376514"/>
          </a:xfrm>
        </p:spPr>
        <p:txBody>
          <a:bodyPr/>
          <a:lstStyle/>
          <a:p>
            <a:pPr algn="just"/>
            <a:r>
              <a:rPr lang="el-GR" sz="1200" dirty="0"/>
              <a:t>[7.131.1] </a:t>
            </a:r>
            <a:r>
              <a:rPr lang="el-GR" sz="1200" dirty="0" err="1"/>
              <a:t>οἱ</a:t>
            </a:r>
            <a:r>
              <a:rPr lang="el-GR" sz="1200" dirty="0"/>
              <a:t> </a:t>
            </a:r>
            <a:r>
              <a:rPr lang="el-GR" sz="1200" dirty="0" err="1"/>
              <a:t>δὲ</a:t>
            </a:r>
            <a:r>
              <a:rPr lang="el-GR" sz="1200" dirty="0"/>
              <a:t> </a:t>
            </a:r>
            <a:r>
              <a:rPr lang="el-GR" sz="1200" dirty="0" err="1"/>
              <a:t>δὴ</a:t>
            </a:r>
            <a:r>
              <a:rPr lang="el-GR" sz="1200" dirty="0"/>
              <a:t> κήρυκες </a:t>
            </a:r>
            <a:r>
              <a:rPr lang="el-GR" sz="1200" dirty="0" err="1"/>
              <a:t>οἱ</a:t>
            </a:r>
            <a:r>
              <a:rPr lang="el-GR" sz="1200" dirty="0"/>
              <a:t> </a:t>
            </a:r>
            <a:r>
              <a:rPr lang="el-GR" sz="1200" dirty="0" err="1"/>
              <a:t>ἀποπεμφθέντες</a:t>
            </a:r>
            <a:r>
              <a:rPr lang="el-GR" sz="1200" dirty="0"/>
              <a:t> </a:t>
            </a:r>
            <a:r>
              <a:rPr lang="el-GR" sz="1200" dirty="0" err="1"/>
              <a:t>ἐς</a:t>
            </a:r>
            <a:r>
              <a:rPr lang="el-GR" sz="1200" dirty="0"/>
              <a:t> </a:t>
            </a:r>
            <a:r>
              <a:rPr lang="el-GR" sz="1200" dirty="0" err="1"/>
              <a:t>τὴν</a:t>
            </a:r>
            <a:r>
              <a:rPr lang="el-GR" sz="1200" dirty="0"/>
              <a:t> </a:t>
            </a:r>
            <a:r>
              <a:rPr lang="el-GR" sz="1200" dirty="0" err="1"/>
              <a:t>Ἑλλάδα</a:t>
            </a:r>
            <a:r>
              <a:rPr lang="el-GR" sz="1200" dirty="0"/>
              <a:t> </a:t>
            </a:r>
            <a:r>
              <a:rPr lang="el-GR" sz="1200" dirty="0" err="1"/>
              <a:t>ἐπὶ</a:t>
            </a:r>
            <a:r>
              <a:rPr lang="el-GR" sz="1200" dirty="0"/>
              <a:t> </a:t>
            </a:r>
            <a:r>
              <a:rPr lang="el-GR" sz="1200" dirty="0" err="1"/>
              <a:t>γῆς</a:t>
            </a:r>
            <a:r>
              <a:rPr lang="el-GR" sz="1200" dirty="0"/>
              <a:t> </a:t>
            </a:r>
            <a:r>
              <a:rPr lang="el-GR" sz="1200" dirty="0" err="1"/>
              <a:t>αἴτησιν</a:t>
            </a:r>
            <a:r>
              <a:rPr lang="el-GR" sz="1200" dirty="0"/>
              <a:t> </a:t>
            </a:r>
            <a:r>
              <a:rPr lang="el-GR" sz="1200" dirty="0" err="1"/>
              <a:t>ἀπίκατο</a:t>
            </a:r>
            <a:r>
              <a:rPr lang="el-GR" sz="1200" dirty="0"/>
              <a:t> </a:t>
            </a:r>
            <a:r>
              <a:rPr lang="el-GR" sz="1200" dirty="0" err="1"/>
              <a:t>οἱ</a:t>
            </a:r>
            <a:r>
              <a:rPr lang="el-GR" sz="1200" dirty="0"/>
              <a:t> </a:t>
            </a:r>
            <a:r>
              <a:rPr lang="el-GR" sz="1200" dirty="0" err="1"/>
              <a:t>μὲν</a:t>
            </a:r>
            <a:r>
              <a:rPr lang="el-GR" sz="1200" dirty="0"/>
              <a:t> </a:t>
            </a:r>
            <a:r>
              <a:rPr lang="el-GR" sz="1200" dirty="0" err="1"/>
              <a:t>κεινοί</a:t>
            </a:r>
            <a:r>
              <a:rPr lang="el-GR" sz="1200" dirty="0"/>
              <a:t>, </a:t>
            </a:r>
            <a:r>
              <a:rPr lang="el-GR" sz="1200" dirty="0" err="1"/>
              <a:t>οἱ</a:t>
            </a:r>
            <a:r>
              <a:rPr lang="el-GR" sz="1200" dirty="0"/>
              <a:t> </a:t>
            </a:r>
            <a:r>
              <a:rPr lang="el-GR" sz="1200" dirty="0" err="1"/>
              <a:t>δὲ</a:t>
            </a:r>
            <a:r>
              <a:rPr lang="el-GR" sz="1200" dirty="0"/>
              <a:t> φέροντες </a:t>
            </a:r>
            <a:r>
              <a:rPr lang="el-GR" sz="1200" dirty="0" err="1"/>
              <a:t>γῆν</a:t>
            </a:r>
            <a:r>
              <a:rPr lang="el-GR" sz="1200" dirty="0"/>
              <a:t> τε </a:t>
            </a:r>
            <a:r>
              <a:rPr lang="el-GR" sz="1200" dirty="0" err="1"/>
              <a:t>καὶ</a:t>
            </a:r>
            <a:r>
              <a:rPr lang="el-GR" sz="1200" dirty="0"/>
              <a:t> </a:t>
            </a:r>
            <a:r>
              <a:rPr lang="el-GR" sz="1200" dirty="0" err="1"/>
              <a:t>ὕδωρ</a:t>
            </a:r>
            <a:r>
              <a:rPr lang="el-GR" sz="1200" dirty="0"/>
              <a:t>. [7.132.1] </a:t>
            </a:r>
            <a:r>
              <a:rPr lang="el-GR" sz="1200" dirty="0" err="1"/>
              <a:t>τῶν</a:t>
            </a:r>
            <a:r>
              <a:rPr lang="el-GR" sz="1200" dirty="0"/>
              <a:t> </a:t>
            </a:r>
            <a:r>
              <a:rPr lang="el-GR" sz="1200" dirty="0" err="1"/>
              <a:t>δὲ</a:t>
            </a:r>
            <a:r>
              <a:rPr lang="el-GR" sz="1200" dirty="0"/>
              <a:t> </a:t>
            </a:r>
            <a:r>
              <a:rPr lang="el-GR" sz="1200" dirty="0" err="1"/>
              <a:t>δόντων</a:t>
            </a:r>
            <a:r>
              <a:rPr lang="el-GR" sz="1200" dirty="0"/>
              <a:t> </a:t>
            </a:r>
            <a:r>
              <a:rPr lang="el-GR" sz="1200" dirty="0" err="1"/>
              <a:t>ταῦτα</a:t>
            </a:r>
            <a:r>
              <a:rPr lang="el-GR" sz="1200" dirty="0"/>
              <a:t> </a:t>
            </a:r>
            <a:r>
              <a:rPr lang="el-GR" sz="1200" dirty="0" err="1"/>
              <a:t>ἐγένοντο</a:t>
            </a:r>
            <a:r>
              <a:rPr lang="el-GR" sz="1200" dirty="0"/>
              <a:t> </a:t>
            </a:r>
            <a:r>
              <a:rPr lang="el-GR" sz="1200" dirty="0" err="1"/>
              <a:t>οἵδε</a:t>
            </a:r>
            <a:r>
              <a:rPr lang="el-GR" sz="1200" dirty="0"/>
              <a:t>, Θεσσαλοί, Δόλοπες, </a:t>
            </a:r>
            <a:r>
              <a:rPr lang="el-GR" sz="1200" dirty="0" err="1"/>
              <a:t>Ἐνιῆνες</a:t>
            </a:r>
            <a:r>
              <a:rPr lang="el-GR" sz="1200" dirty="0"/>
              <a:t>, </a:t>
            </a:r>
            <a:r>
              <a:rPr lang="el-GR" sz="1200" dirty="0" err="1"/>
              <a:t>Περραιβοί</a:t>
            </a:r>
            <a:r>
              <a:rPr lang="el-GR" sz="1200" dirty="0"/>
              <a:t>, </a:t>
            </a:r>
            <a:r>
              <a:rPr lang="el-GR" sz="1200" dirty="0" err="1"/>
              <a:t>Λοκροί</a:t>
            </a:r>
            <a:r>
              <a:rPr lang="el-GR" sz="1200" dirty="0"/>
              <a:t>, </a:t>
            </a:r>
            <a:r>
              <a:rPr lang="el-GR" sz="1200" dirty="0" err="1"/>
              <a:t>Μάγνητες</a:t>
            </a:r>
            <a:r>
              <a:rPr lang="el-GR" sz="1200" dirty="0"/>
              <a:t>, </a:t>
            </a:r>
            <a:r>
              <a:rPr lang="el-GR" sz="1200" dirty="0" err="1"/>
              <a:t>Μηλιέες</a:t>
            </a:r>
            <a:r>
              <a:rPr lang="el-GR" sz="1200" dirty="0"/>
              <a:t>, </a:t>
            </a:r>
            <a:r>
              <a:rPr lang="el-GR" sz="1200" dirty="0" err="1"/>
              <a:t>Ἀχαιοὶ</a:t>
            </a:r>
            <a:r>
              <a:rPr lang="el-GR" sz="1200" dirty="0"/>
              <a:t> </a:t>
            </a:r>
            <a:r>
              <a:rPr lang="el-GR" sz="1200" dirty="0" err="1"/>
              <a:t>οἱ</a:t>
            </a:r>
            <a:r>
              <a:rPr lang="el-GR" sz="1200" dirty="0"/>
              <a:t> </a:t>
            </a:r>
            <a:r>
              <a:rPr lang="el-GR" sz="1200" dirty="0" err="1"/>
              <a:t>Φθιῶται</a:t>
            </a:r>
            <a:r>
              <a:rPr lang="el-GR" sz="1200" dirty="0"/>
              <a:t>, </a:t>
            </a:r>
            <a:r>
              <a:rPr lang="el-GR" sz="1200" dirty="0" err="1"/>
              <a:t>καὶ</a:t>
            </a:r>
            <a:r>
              <a:rPr lang="el-GR" sz="1200" dirty="0"/>
              <a:t> </a:t>
            </a:r>
            <a:r>
              <a:rPr lang="el-GR" sz="1200" dirty="0" err="1"/>
              <a:t>Θηβαῖοι</a:t>
            </a:r>
            <a:r>
              <a:rPr lang="el-GR" sz="1200" dirty="0"/>
              <a:t> </a:t>
            </a:r>
            <a:r>
              <a:rPr lang="el-GR" sz="1200" dirty="0" err="1"/>
              <a:t>καὶ</a:t>
            </a:r>
            <a:r>
              <a:rPr lang="el-GR" sz="1200" dirty="0"/>
              <a:t> </a:t>
            </a:r>
            <a:r>
              <a:rPr lang="el-GR" sz="1200" dirty="0" err="1"/>
              <a:t>οἱ</a:t>
            </a:r>
            <a:r>
              <a:rPr lang="el-GR" sz="1200" dirty="0"/>
              <a:t> </a:t>
            </a:r>
            <a:r>
              <a:rPr lang="el-GR" sz="1200" dirty="0" err="1"/>
              <a:t>ἄλλοι</a:t>
            </a:r>
            <a:r>
              <a:rPr lang="el-GR" sz="1200" dirty="0"/>
              <a:t> </a:t>
            </a:r>
            <a:r>
              <a:rPr lang="el-GR" sz="1200" dirty="0" err="1"/>
              <a:t>Βοιωτοὶ</a:t>
            </a:r>
            <a:r>
              <a:rPr lang="el-GR" sz="1200" dirty="0"/>
              <a:t> </a:t>
            </a:r>
            <a:r>
              <a:rPr lang="el-GR" sz="1200" dirty="0" err="1"/>
              <a:t>πλὴν</a:t>
            </a:r>
            <a:r>
              <a:rPr lang="el-GR" sz="1200" dirty="0"/>
              <a:t> </a:t>
            </a:r>
            <a:r>
              <a:rPr lang="el-GR" sz="1200" dirty="0" err="1"/>
              <a:t>Θεσπιέων</a:t>
            </a:r>
            <a:r>
              <a:rPr lang="el-GR" sz="1200" dirty="0"/>
              <a:t> τε </a:t>
            </a:r>
            <a:r>
              <a:rPr lang="el-GR" sz="1200" dirty="0" err="1"/>
              <a:t>καὶ</a:t>
            </a:r>
            <a:r>
              <a:rPr lang="el-GR" sz="1200" dirty="0"/>
              <a:t> </a:t>
            </a:r>
            <a:r>
              <a:rPr lang="el-GR" sz="1200" dirty="0" err="1"/>
              <a:t>Πλαταιέων</a:t>
            </a:r>
            <a:r>
              <a:rPr lang="el-GR" sz="1200" dirty="0"/>
              <a:t> ( </a:t>
            </a:r>
            <a:r>
              <a:rPr lang="el-GR" sz="1200" b="1" i="1" dirty="0"/>
              <a:t>Και στο μεταξύ γύρισαν οι κήρυκες που είχε στείλει στην Ελλάδα για να ζητήσουν </a:t>
            </a:r>
            <a:r>
              <a:rPr lang="el-GR" sz="1200" b="1" i="1" dirty="0" err="1"/>
              <a:t>γην</a:t>
            </a:r>
            <a:r>
              <a:rPr lang="el-GR" sz="1200" b="1" i="1" dirty="0"/>
              <a:t> και ύδωρ, άλλοι με άδεια χέρια κι άλλοι φέρνοντας </a:t>
            </a:r>
            <a:r>
              <a:rPr lang="el-GR" sz="1200" b="1" i="1" dirty="0" err="1"/>
              <a:t>γην</a:t>
            </a:r>
            <a:r>
              <a:rPr lang="el-GR" sz="1200" b="1" i="1" dirty="0"/>
              <a:t> και ύδωρ. [7.132.1] </a:t>
            </a:r>
            <a:r>
              <a:rPr lang="el-GR" sz="1200" b="1" i="1" dirty="0" err="1"/>
              <a:t>Νά</a:t>
            </a:r>
            <a:r>
              <a:rPr lang="el-GR" sz="1200" b="1" i="1" dirty="0"/>
              <a:t> ο κατάλογος εκείνων που τα έδωσαν: Θεσσαλοί, Δόλοπες, </a:t>
            </a:r>
            <a:r>
              <a:rPr lang="el-GR" sz="1200" b="1" i="1" dirty="0" err="1"/>
              <a:t>Ενιάνες</a:t>
            </a:r>
            <a:r>
              <a:rPr lang="el-GR" sz="1200" b="1" i="1" dirty="0"/>
              <a:t>, </a:t>
            </a:r>
            <a:r>
              <a:rPr lang="el-GR" sz="1200" b="1" i="1" dirty="0" err="1"/>
              <a:t>Περραιβοί</a:t>
            </a:r>
            <a:r>
              <a:rPr lang="el-GR" sz="1200" b="1" i="1" dirty="0"/>
              <a:t>, </a:t>
            </a:r>
            <a:r>
              <a:rPr lang="el-GR" sz="1200" b="1" i="1" dirty="0" err="1"/>
              <a:t>Λοκροί</a:t>
            </a:r>
            <a:r>
              <a:rPr lang="el-GR" sz="1200" b="1" i="1" dirty="0"/>
              <a:t>, </a:t>
            </a:r>
            <a:r>
              <a:rPr lang="el-GR" sz="1200" b="1" i="1" dirty="0" err="1"/>
              <a:t>Μάγνητες</a:t>
            </a:r>
            <a:r>
              <a:rPr lang="el-GR" sz="1200" b="1" i="1" dirty="0"/>
              <a:t>, </a:t>
            </a:r>
            <a:r>
              <a:rPr lang="el-GR" sz="1200" b="1" i="1" dirty="0" err="1"/>
              <a:t>Μαλιείς</a:t>
            </a:r>
            <a:r>
              <a:rPr lang="el-GR" sz="1200" b="1" i="1" dirty="0"/>
              <a:t>, Αχαιοί της Φθιώτιδας, Θηβαίοι και οι υπόλοιποι </a:t>
            </a:r>
            <a:r>
              <a:rPr lang="el-GR" sz="1200" b="1" i="1" dirty="0" err="1"/>
              <a:t>Βοιωτοί</a:t>
            </a:r>
            <a:r>
              <a:rPr lang="el-GR" sz="1200" b="1" i="1" dirty="0"/>
              <a:t>, εκτός </a:t>
            </a:r>
            <a:r>
              <a:rPr lang="el-GR" sz="1200" b="1" i="1" dirty="0" err="1"/>
              <a:t>απ</a:t>
            </a:r>
            <a:r>
              <a:rPr lang="el-GR" sz="1200" b="1" i="1" dirty="0"/>
              <a:t>᾽ τους </a:t>
            </a:r>
            <a:r>
              <a:rPr lang="el-GR" sz="1200" b="1" i="1" dirty="0" err="1"/>
              <a:t>Θεσπιείς</a:t>
            </a:r>
            <a:r>
              <a:rPr lang="el-GR" sz="1200" b="1" i="1" dirty="0"/>
              <a:t> και τους </a:t>
            </a:r>
            <a:r>
              <a:rPr lang="el-GR" sz="1200" b="1" i="1" dirty="0" err="1"/>
              <a:t>Πλαταιείς</a:t>
            </a:r>
            <a:r>
              <a:rPr lang="el-GR" sz="1200" dirty="0"/>
              <a:t>. )</a:t>
            </a:r>
          </a:p>
          <a:p>
            <a:pPr algn="just"/>
            <a:r>
              <a:rPr lang="el-GR" sz="1200" dirty="0"/>
              <a:t>[...] [ 7.6.2 ] </a:t>
            </a:r>
            <a:r>
              <a:rPr lang="el-GR" sz="1200" dirty="0" err="1"/>
              <a:t>τοῦτο</a:t>
            </a:r>
            <a:r>
              <a:rPr lang="el-GR" sz="1200" dirty="0"/>
              <a:t> </a:t>
            </a:r>
            <a:r>
              <a:rPr lang="el-GR" sz="1200" dirty="0" err="1"/>
              <a:t>μὲν</a:t>
            </a:r>
            <a:r>
              <a:rPr lang="el-GR" sz="1200" dirty="0"/>
              <a:t> </a:t>
            </a:r>
            <a:r>
              <a:rPr lang="el-GR" sz="1200" dirty="0" err="1"/>
              <a:t>ἀπὸ</a:t>
            </a:r>
            <a:r>
              <a:rPr lang="el-GR" sz="1200" dirty="0"/>
              <a:t> </a:t>
            </a:r>
            <a:r>
              <a:rPr lang="el-GR" sz="1200" dirty="0" err="1"/>
              <a:t>τῆς</a:t>
            </a:r>
            <a:r>
              <a:rPr lang="el-GR" sz="1200" dirty="0"/>
              <a:t> </a:t>
            </a:r>
            <a:r>
              <a:rPr lang="el-GR" sz="1200" dirty="0" err="1"/>
              <a:t>Θεσσαλίης</a:t>
            </a:r>
            <a:r>
              <a:rPr lang="el-GR" sz="1200" dirty="0"/>
              <a:t> </a:t>
            </a:r>
            <a:r>
              <a:rPr lang="el-GR" sz="1200" dirty="0" err="1"/>
              <a:t>παρὰ</a:t>
            </a:r>
            <a:r>
              <a:rPr lang="el-GR" sz="1200" dirty="0"/>
              <a:t> </a:t>
            </a:r>
            <a:r>
              <a:rPr lang="el-GR" sz="1200" dirty="0" err="1"/>
              <a:t>τῶν</a:t>
            </a:r>
            <a:r>
              <a:rPr lang="el-GR" sz="1200" dirty="0"/>
              <a:t> </a:t>
            </a:r>
            <a:r>
              <a:rPr lang="el-GR" sz="1200" dirty="0" err="1"/>
              <a:t>Ἀλευαδέων</a:t>
            </a:r>
            <a:r>
              <a:rPr lang="el-GR" sz="1200" dirty="0"/>
              <a:t> </a:t>
            </a:r>
            <a:r>
              <a:rPr lang="el-GR" sz="1200" dirty="0" err="1"/>
              <a:t>ἀπιγμένοι</a:t>
            </a:r>
            <a:r>
              <a:rPr lang="el-GR" sz="1200" dirty="0"/>
              <a:t> </a:t>
            </a:r>
            <a:r>
              <a:rPr lang="el-GR" sz="1200" dirty="0" err="1"/>
              <a:t>ἄγγελοι</a:t>
            </a:r>
            <a:r>
              <a:rPr lang="el-GR" sz="1200" dirty="0"/>
              <a:t> </a:t>
            </a:r>
            <a:r>
              <a:rPr lang="el-GR" sz="1200" dirty="0" err="1"/>
              <a:t>ἐπεκαλέοντο</a:t>
            </a:r>
            <a:r>
              <a:rPr lang="el-GR" sz="1200" dirty="0"/>
              <a:t> βασιλέα </a:t>
            </a:r>
            <a:r>
              <a:rPr lang="el-GR" sz="1200" dirty="0" err="1"/>
              <a:t>πᾶσαν</a:t>
            </a:r>
            <a:r>
              <a:rPr lang="el-GR" sz="1200" dirty="0"/>
              <a:t> </a:t>
            </a:r>
            <a:r>
              <a:rPr lang="el-GR" sz="1200" dirty="0" err="1"/>
              <a:t>προθυμίην</a:t>
            </a:r>
            <a:r>
              <a:rPr lang="el-GR" sz="1200" dirty="0"/>
              <a:t> παρεχόμενοι </a:t>
            </a:r>
            <a:r>
              <a:rPr lang="el-GR" sz="1200" dirty="0" err="1"/>
              <a:t>ἐπὶ</a:t>
            </a:r>
            <a:r>
              <a:rPr lang="el-GR" sz="1200" dirty="0"/>
              <a:t> </a:t>
            </a:r>
            <a:r>
              <a:rPr lang="el-GR" sz="1200" dirty="0" err="1"/>
              <a:t>τὴν</a:t>
            </a:r>
            <a:r>
              <a:rPr lang="el-GR" sz="1200" dirty="0"/>
              <a:t> </a:t>
            </a:r>
            <a:r>
              <a:rPr lang="el-GR" sz="1200" dirty="0" err="1"/>
              <a:t>Ἑλλάδα</a:t>
            </a:r>
            <a:r>
              <a:rPr lang="el-GR" sz="1200" dirty="0"/>
              <a:t> (</a:t>
            </a:r>
            <a:r>
              <a:rPr lang="el-GR" sz="1200" dirty="0" err="1"/>
              <a:t>οἱ</a:t>
            </a:r>
            <a:r>
              <a:rPr lang="el-GR" sz="1200" dirty="0"/>
              <a:t> </a:t>
            </a:r>
            <a:r>
              <a:rPr lang="el-GR" sz="1200" dirty="0" err="1"/>
              <a:t>δὲ</a:t>
            </a:r>
            <a:r>
              <a:rPr lang="el-GR" sz="1200" dirty="0"/>
              <a:t> </a:t>
            </a:r>
            <a:r>
              <a:rPr lang="el-GR" sz="1200" dirty="0" err="1"/>
              <a:t>Ἀλευάδαι</a:t>
            </a:r>
            <a:r>
              <a:rPr lang="el-GR" sz="1200" dirty="0"/>
              <a:t> </a:t>
            </a:r>
            <a:r>
              <a:rPr lang="el-GR" sz="1200" dirty="0" err="1"/>
              <a:t>οὗτοι</a:t>
            </a:r>
            <a:r>
              <a:rPr lang="el-GR" sz="1200" dirty="0"/>
              <a:t> </a:t>
            </a:r>
            <a:r>
              <a:rPr lang="el-GR" sz="1200" dirty="0" err="1"/>
              <a:t>ἦσαν</a:t>
            </a:r>
            <a:r>
              <a:rPr lang="el-GR" sz="1200" dirty="0"/>
              <a:t> </a:t>
            </a:r>
            <a:r>
              <a:rPr lang="el-GR" sz="1200" dirty="0" err="1"/>
              <a:t>Θεσσαλίης</a:t>
            </a:r>
            <a:r>
              <a:rPr lang="el-GR" sz="1200" dirty="0"/>
              <a:t> </a:t>
            </a:r>
            <a:r>
              <a:rPr lang="el-GR" sz="1200" dirty="0" err="1"/>
              <a:t>βασιλέες</a:t>
            </a:r>
            <a:r>
              <a:rPr lang="el-GR" sz="1200" dirty="0"/>
              <a:t> ( </a:t>
            </a:r>
            <a:r>
              <a:rPr lang="el-GR" sz="1200" b="1" i="1" dirty="0"/>
              <a:t>Πρώτα </a:t>
            </a:r>
            <a:r>
              <a:rPr lang="el-GR" sz="1200" b="1" i="1" dirty="0" err="1"/>
              <a:t>πρώτα</a:t>
            </a:r>
            <a:r>
              <a:rPr lang="el-GR" sz="1200" b="1" i="1" dirty="0"/>
              <a:t> έφτασαν αγγελιοφόροι των </a:t>
            </a:r>
            <a:r>
              <a:rPr lang="el-GR" sz="1200" b="1" i="1" dirty="0" err="1"/>
              <a:t>Αλευάδων</a:t>
            </a:r>
            <a:r>
              <a:rPr lang="el-GR" sz="1200" b="1" i="1" dirty="0"/>
              <a:t> από τη Θεσσαλία και καλούσαν το βασιλιά να βαδίσει εναντίον της Ελλάδας· </a:t>
            </a:r>
            <a:r>
              <a:rPr lang="el-GR" sz="1200" b="1" i="1" dirty="0" err="1"/>
              <a:t>απ</a:t>
            </a:r>
            <a:r>
              <a:rPr lang="el-GR" sz="1200" b="1" i="1" dirty="0"/>
              <a:t>᾽ τη μεριά τους, έλεγαν, ολόψυχα θα ταχθούν στο πλευρό του (κι οι </a:t>
            </a:r>
            <a:r>
              <a:rPr lang="el-GR" sz="1200" b="1" i="1" dirty="0" err="1"/>
              <a:t>Αλευάδες</a:t>
            </a:r>
            <a:r>
              <a:rPr lang="el-GR" sz="1200" b="1" i="1" dirty="0"/>
              <a:t> ήταν βασιλιάδες της Θεσσαλίας</a:t>
            </a:r>
            <a:r>
              <a:rPr lang="el-GR" sz="1200" dirty="0"/>
              <a:t>)·</a:t>
            </a:r>
          </a:p>
        </p:txBody>
      </p:sp>
      <p:sp>
        <p:nvSpPr>
          <p:cNvPr id="14" name="Θέση κειμένου 13">
            <a:extLst>
              <a:ext uri="{FF2B5EF4-FFF2-40B4-BE49-F238E27FC236}">
                <a16:creationId xmlns:a16="http://schemas.microsoft.com/office/drawing/2014/main" id="{E16CA90A-907E-8098-7925-87D6234A9DDE}"/>
              </a:ext>
            </a:extLst>
          </p:cNvPr>
          <p:cNvSpPr>
            <a:spLocks noGrp="1"/>
          </p:cNvSpPr>
          <p:nvPr>
            <p:ph type="body" sz="quarter" idx="43"/>
          </p:nvPr>
        </p:nvSpPr>
        <p:spPr>
          <a:xfrm>
            <a:off x="6913984" y="2332654"/>
            <a:ext cx="4693815" cy="479426"/>
          </a:xfrm>
        </p:spPr>
        <p:txBody>
          <a:bodyPr/>
          <a:lstStyle/>
          <a:p>
            <a:pPr algn="ctr"/>
            <a:r>
              <a:rPr lang="el-GR" sz="2800" i="1" dirty="0">
                <a:solidFill>
                  <a:schemeClr val="bg1"/>
                </a:solidFill>
              </a:rPr>
              <a:t>Άργος</a:t>
            </a:r>
          </a:p>
        </p:txBody>
      </p:sp>
      <p:sp>
        <p:nvSpPr>
          <p:cNvPr id="15" name="Θέση κειμένου 14">
            <a:extLst>
              <a:ext uri="{FF2B5EF4-FFF2-40B4-BE49-F238E27FC236}">
                <a16:creationId xmlns:a16="http://schemas.microsoft.com/office/drawing/2014/main" id="{F95A2BF3-2EF5-C4E2-C372-A681D7B1EAAA}"/>
              </a:ext>
            </a:extLst>
          </p:cNvPr>
          <p:cNvSpPr>
            <a:spLocks noGrp="1"/>
          </p:cNvSpPr>
          <p:nvPr>
            <p:ph type="body" sz="quarter" idx="44"/>
          </p:nvPr>
        </p:nvSpPr>
        <p:spPr>
          <a:xfrm>
            <a:off x="6307494" y="2897287"/>
            <a:ext cx="5884506" cy="3376513"/>
          </a:xfrm>
        </p:spPr>
        <p:txBody>
          <a:bodyPr/>
          <a:lstStyle/>
          <a:p>
            <a:pPr algn="just"/>
            <a:r>
              <a:rPr lang="el-GR" sz="1400" dirty="0"/>
              <a:t>7.152.3] </a:t>
            </a:r>
            <a:r>
              <a:rPr lang="el-GR" sz="1400" dirty="0" err="1"/>
              <a:t>οὕτω</a:t>
            </a:r>
            <a:r>
              <a:rPr lang="el-GR" sz="1400" dirty="0"/>
              <a:t> [</a:t>
            </a:r>
            <a:r>
              <a:rPr lang="el-GR" sz="1400" dirty="0" err="1"/>
              <a:t>δὴ</a:t>
            </a:r>
            <a:r>
              <a:rPr lang="el-GR" sz="1400" dirty="0"/>
              <a:t>] </a:t>
            </a:r>
            <a:r>
              <a:rPr lang="el-GR" sz="1400" dirty="0" err="1"/>
              <a:t>οὐδ</a:t>
            </a:r>
            <a:r>
              <a:rPr lang="el-GR" sz="1400" dirty="0"/>
              <a:t>᾽ </a:t>
            </a:r>
            <a:r>
              <a:rPr lang="el-GR" sz="1400" dirty="0" err="1"/>
              <a:t>Ἀργείοισι</a:t>
            </a:r>
            <a:r>
              <a:rPr lang="el-GR" sz="1400" dirty="0"/>
              <a:t> </a:t>
            </a:r>
            <a:r>
              <a:rPr lang="el-GR" sz="1400" dirty="0" err="1"/>
              <a:t>αἴσχιστα</a:t>
            </a:r>
            <a:r>
              <a:rPr lang="el-GR" sz="1400" dirty="0"/>
              <a:t> </a:t>
            </a:r>
            <a:r>
              <a:rPr lang="el-GR" sz="1400" dirty="0" err="1"/>
              <a:t>πεποίηται</a:t>
            </a:r>
            <a:r>
              <a:rPr lang="el-GR" sz="1400" dirty="0"/>
              <a:t>. </a:t>
            </a:r>
            <a:r>
              <a:rPr lang="el-GR" sz="1400" dirty="0" err="1"/>
              <a:t>ἐγὼ</a:t>
            </a:r>
            <a:r>
              <a:rPr lang="el-GR" sz="1400" dirty="0"/>
              <a:t> </a:t>
            </a:r>
            <a:r>
              <a:rPr lang="el-GR" sz="1400" dirty="0" err="1"/>
              <a:t>δὲ</a:t>
            </a:r>
            <a:r>
              <a:rPr lang="el-GR" sz="1400" dirty="0"/>
              <a:t> </a:t>
            </a:r>
            <a:r>
              <a:rPr lang="el-GR" sz="1400" dirty="0" err="1"/>
              <a:t>ὀφείλω</a:t>
            </a:r>
            <a:r>
              <a:rPr lang="el-GR" sz="1400" dirty="0"/>
              <a:t> λέγειν </a:t>
            </a:r>
            <a:r>
              <a:rPr lang="el-GR" sz="1400" dirty="0" err="1"/>
              <a:t>τὰ</a:t>
            </a:r>
            <a:r>
              <a:rPr lang="el-GR" sz="1400" dirty="0"/>
              <a:t> λεγόμενα, </a:t>
            </a:r>
            <a:r>
              <a:rPr lang="el-GR" sz="1400" dirty="0" err="1"/>
              <a:t>πείθεσθαί</a:t>
            </a:r>
            <a:r>
              <a:rPr lang="el-GR" sz="1400" dirty="0"/>
              <a:t> </a:t>
            </a:r>
            <a:r>
              <a:rPr lang="el-GR" sz="1400" dirty="0" err="1"/>
              <a:t>γε</a:t>
            </a:r>
            <a:r>
              <a:rPr lang="el-GR" sz="1400" dirty="0"/>
              <a:t> </a:t>
            </a:r>
            <a:r>
              <a:rPr lang="el-GR" sz="1400" dirty="0" err="1"/>
              <a:t>μὲν</a:t>
            </a:r>
            <a:r>
              <a:rPr lang="el-GR" sz="1400" dirty="0"/>
              <a:t> </a:t>
            </a:r>
            <a:r>
              <a:rPr lang="el-GR" sz="1400" dirty="0" err="1"/>
              <a:t>οὐ</a:t>
            </a:r>
            <a:r>
              <a:rPr lang="el-GR" sz="1400" dirty="0"/>
              <a:t> παντάπασιν </a:t>
            </a:r>
            <a:r>
              <a:rPr lang="el-GR" sz="1400" dirty="0" err="1"/>
              <a:t>ὀφείλω</a:t>
            </a:r>
            <a:r>
              <a:rPr lang="el-GR" sz="1400" dirty="0"/>
              <a:t>, </a:t>
            </a:r>
            <a:r>
              <a:rPr lang="el-GR" sz="1400" dirty="0" err="1"/>
              <a:t>καί</a:t>
            </a:r>
            <a:r>
              <a:rPr lang="el-GR" sz="1400" dirty="0"/>
              <a:t> μοι </a:t>
            </a:r>
            <a:r>
              <a:rPr lang="el-GR" sz="1400" dirty="0" err="1"/>
              <a:t>τοῦτο</a:t>
            </a:r>
            <a:r>
              <a:rPr lang="el-GR" sz="1400" dirty="0"/>
              <a:t> </a:t>
            </a:r>
            <a:r>
              <a:rPr lang="el-GR" sz="1400" dirty="0" err="1"/>
              <a:t>τὸ</a:t>
            </a:r>
            <a:r>
              <a:rPr lang="el-GR" sz="1400" dirty="0"/>
              <a:t> </a:t>
            </a:r>
            <a:r>
              <a:rPr lang="el-GR" sz="1400" dirty="0" err="1"/>
              <a:t>ἔπος</a:t>
            </a:r>
            <a:r>
              <a:rPr lang="el-GR" sz="1400" dirty="0"/>
              <a:t> </a:t>
            </a:r>
            <a:r>
              <a:rPr lang="el-GR" sz="1400" dirty="0" err="1"/>
              <a:t>ἐχέτω</a:t>
            </a:r>
            <a:r>
              <a:rPr lang="el-GR" sz="1400" dirty="0"/>
              <a:t> </a:t>
            </a:r>
            <a:r>
              <a:rPr lang="el-GR" sz="1400" dirty="0" err="1"/>
              <a:t>ἐς</a:t>
            </a:r>
            <a:r>
              <a:rPr lang="el-GR" sz="1400" dirty="0"/>
              <a:t> πάντα </a:t>
            </a:r>
            <a:r>
              <a:rPr lang="el-GR" sz="1400" dirty="0" err="1"/>
              <a:t>τὸν</a:t>
            </a:r>
            <a:r>
              <a:rPr lang="el-GR" sz="1400" dirty="0"/>
              <a:t> </a:t>
            </a:r>
            <a:r>
              <a:rPr lang="el-GR" sz="1400" dirty="0" err="1"/>
              <a:t>λόγον</a:t>
            </a:r>
            <a:r>
              <a:rPr lang="el-GR" sz="1400" dirty="0"/>
              <a:t>· </a:t>
            </a:r>
            <a:r>
              <a:rPr lang="el-GR" sz="1400" dirty="0" err="1"/>
              <a:t>ἐπεὶ</a:t>
            </a:r>
            <a:r>
              <a:rPr lang="el-GR" sz="1400" dirty="0"/>
              <a:t> </a:t>
            </a:r>
            <a:r>
              <a:rPr lang="el-GR" sz="1400" dirty="0" err="1"/>
              <a:t>καὶ</a:t>
            </a:r>
            <a:r>
              <a:rPr lang="el-GR" sz="1400" dirty="0"/>
              <a:t> </a:t>
            </a:r>
            <a:r>
              <a:rPr lang="el-GR" sz="1400" dirty="0" err="1"/>
              <a:t>ταῦτα</a:t>
            </a:r>
            <a:r>
              <a:rPr lang="el-GR" sz="1400" dirty="0"/>
              <a:t> λέγεται, </a:t>
            </a:r>
            <a:r>
              <a:rPr lang="el-GR" sz="1400" dirty="0" err="1"/>
              <a:t>ὡς</a:t>
            </a:r>
            <a:r>
              <a:rPr lang="el-GR" sz="1400" dirty="0"/>
              <a:t> </a:t>
            </a:r>
            <a:r>
              <a:rPr lang="el-GR" sz="1400" dirty="0" err="1"/>
              <a:t>ἄρα</a:t>
            </a:r>
            <a:r>
              <a:rPr lang="el-GR" sz="1400" dirty="0"/>
              <a:t> </a:t>
            </a:r>
            <a:r>
              <a:rPr lang="el-GR" sz="1400" dirty="0" err="1"/>
              <a:t>Ἀργεῖοι</a:t>
            </a:r>
            <a:r>
              <a:rPr lang="el-GR" sz="1400" dirty="0"/>
              <a:t> </a:t>
            </a:r>
            <a:r>
              <a:rPr lang="el-GR" sz="1400" dirty="0" err="1"/>
              <a:t>ἦσαν</a:t>
            </a:r>
            <a:r>
              <a:rPr lang="el-GR" sz="1400" dirty="0"/>
              <a:t> </a:t>
            </a:r>
            <a:r>
              <a:rPr lang="el-GR" sz="1400" dirty="0" err="1"/>
              <a:t>οἱ</a:t>
            </a:r>
            <a:r>
              <a:rPr lang="el-GR" sz="1400" dirty="0"/>
              <a:t> </a:t>
            </a:r>
            <a:r>
              <a:rPr lang="el-GR" sz="1400" dirty="0" err="1"/>
              <a:t>ἐπικαλεσάμενοι</a:t>
            </a:r>
            <a:r>
              <a:rPr lang="el-GR" sz="1400" dirty="0"/>
              <a:t> </a:t>
            </a:r>
            <a:r>
              <a:rPr lang="el-GR" sz="1400" dirty="0" err="1"/>
              <a:t>τὸν</a:t>
            </a:r>
            <a:r>
              <a:rPr lang="el-GR" sz="1400" dirty="0"/>
              <a:t> </a:t>
            </a:r>
            <a:r>
              <a:rPr lang="el-GR" sz="1400" dirty="0" err="1"/>
              <a:t>Πέρσην</a:t>
            </a:r>
            <a:r>
              <a:rPr lang="el-GR" sz="1400" dirty="0"/>
              <a:t> </a:t>
            </a:r>
            <a:r>
              <a:rPr lang="el-GR" sz="1400" dirty="0" err="1"/>
              <a:t>ἐπὶ</a:t>
            </a:r>
            <a:r>
              <a:rPr lang="el-GR" sz="1400" dirty="0"/>
              <a:t> </a:t>
            </a:r>
            <a:r>
              <a:rPr lang="el-GR" sz="1400" dirty="0" err="1"/>
              <a:t>τὴν</a:t>
            </a:r>
            <a:r>
              <a:rPr lang="el-GR" sz="1400" dirty="0"/>
              <a:t> </a:t>
            </a:r>
            <a:r>
              <a:rPr lang="el-GR" sz="1400" dirty="0" err="1"/>
              <a:t>Ἑλλάδα</a:t>
            </a:r>
            <a:r>
              <a:rPr lang="el-GR" sz="1400" dirty="0"/>
              <a:t>, </a:t>
            </a:r>
            <a:r>
              <a:rPr lang="el-GR" sz="1400" dirty="0" err="1"/>
              <a:t>ἐπειδή</a:t>
            </a:r>
            <a:r>
              <a:rPr lang="el-GR" sz="1400" dirty="0"/>
              <a:t> </a:t>
            </a:r>
            <a:r>
              <a:rPr lang="el-GR" sz="1400" dirty="0" err="1"/>
              <a:t>σφι</a:t>
            </a:r>
            <a:r>
              <a:rPr lang="el-GR" sz="1400" dirty="0"/>
              <a:t> </a:t>
            </a:r>
            <a:r>
              <a:rPr lang="el-GR" sz="1400" dirty="0" err="1"/>
              <a:t>πρὸς</a:t>
            </a:r>
            <a:r>
              <a:rPr lang="el-GR" sz="1400" dirty="0"/>
              <a:t> </a:t>
            </a:r>
            <a:r>
              <a:rPr lang="el-GR" sz="1400" dirty="0" err="1"/>
              <a:t>τοὺς</a:t>
            </a:r>
            <a:r>
              <a:rPr lang="el-GR" sz="1400" dirty="0"/>
              <a:t> Λακεδαιμονίους </a:t>
            </a:r>
            <a:r>
              <a:rPr lang="el-GR" sz="1400" dirty="0" err="1"/>
              <a:t>κακῶς</a:t>
            </a:r>
            <a:r>
              <a:rPr lang="el-GR" sz="1400" dirty="0"/>
              <a:t> ἡ </a:t>
            </a:r>
            <a:r>
              <a:rPr lang="el-GR" sz="1400" dirty="0" err="1"/>
              <a:t>αἰχμὴ</a:t>
            </a:r>
            <a:r>
              <a:rPr lang="el-GR" sz="1400" dirty="0"/>
              <a:t> </a:t>
            </a:r>
            <a:r>
              <a:rPr lang="el-GR" sz="1400" dirty="0" err="1"/>
              <a:t>ἑστήκεε</a:t>
            </a:r>
            <a:r>
              <a:rPr lang="el-GR" sz="1400" dirty="0"/>
              <a:t>, </a:t>
            </a:r>
            <a:r>
              <a:rPr lang="el-GR" sz="1400" dirty="0" err="1"/>
              <a:t>πᾶν</a:t>
            </a:r>
            <a:r>
              <a:rPr lang="el-GR" sz="1400" dirty="0"/>
              <a:t> </a:t>
            </a:r>
            <a:r>
              <a:rPr lang="el-GR" sz="1400" dirty="0" err="1"/>
              <a:t>δὴ</a:t>
            </a:r>
            <a:r>
              <a:rPr lang="el-GR" sz="1400" dirty="0"/>
              <a:t> βουλόμενοι </a:t>
            </a:r>
            <a:r>
              <a:rPr lang="el-GR" sz="1400" dirty="0" err="1"/>
              <a:t>σφίσι</a:t>
            </a:r>
            <a:r>
              <a:rPr lang="el-GR" sz="1400" dirty="0"/>
              <a:t> </a:t>
            </a:r>
            <a:r>
              <a:rPr lang="el-GR" sz="1400" dirty="0" err="1"/>
              <a:t>εἶναι</a:t>
            </a:r>
            <a:r>
              <a:rPr lang="el-GR" sz="1400" dirty="0"/>
              <a:t> </a:t>
            </a:r>
            <a:r>
              <a:rPr lang="el-GR" sz="1400" dirty="0" err="1"/>
              <a:t>πρὸ</a:t>
            </a:r>
            <a:r>
              <a:rPr lang="el-GR" sz="1400" dirty="0"/>
              <a:t> </a:t>
            </a:r>
            <a:r>
              <a:rPr lang="el-GR" sz="1400" dirty="0" err="1"/>
              <a:t>τῆς</a:t>
            </a:r>
            <a:r>
              <a:rPr lang="el-GR" sz="1400" dirty="0"/>
              <a:t> </a:t>
            </a:r>
            <a:r>
              <a:rPr lang="el-GR" sz="1400" dirty="0" err="1"/>
              <a:t>παρεούσης</a:t>
            </a:r>
            <a:r>
              <a:rPr lang="el-GR" sz="1400" dirty="0"/>
              <a:t> λύπης </a:t>
            </a:r>
          </a:p>
          <a:p>
            <a:pPr algn="just"/>
            <a:endParaRPr lang="el-GR" sz="1400" dirty="0"/>
          </a:p>
          <a:p>
            <a:pPr algn="just"/>
            <a:r>
              <a:rPr lang="el-GR" sz="1400" dirty="0"/>
              <a:t>( </a:t>
            </a:r>
            <a:r>
              <a:rPr lang="el-GR" sz="1400" b="1" dirty="0"/>
              <a:t>Με αυτό το σκεπτικό κι η συμπεριφορά των Αργείων δεν ήταν η χειρότερη που μπορούσε να γίνει. Από τη μεριά μου, έχω υποχρέωση να λέω τα λεγόμενα, δεν έχω όμως υποχρέωση να τα πιστεύω πέρα για πέρα, κι αυτή μου η διακήρυξη θα ισχύει σε όλα όσα εξιστορώ· για παράδειγμα, άκουσα να λένε κι αυτό, πως τάχα οι Αργείοι ήταν εκείνοι που προσκάλεσαν τον Πέρση εναντίον της Ελλάδας, επειδή ο στρατός τους τσακίστηκε στον πόλεμο με τους Λακεδαιμονίους· προτιμούσαν λοιπόν οτιδήποτε άλλο μπορούσε να τους έρθει παρά τη συμφορά που τους βρήκε </a:t>
            </a:r>
            <a:r>
              <a:rPr lang="el-GR" sz="1400" dirty="0"/>
              <a:t>).</a:t>
            </a:r>
          </a:p>
          <a:p>
            <a:endParaRPr lang="el-GR" dirty="0"/>
          </a:p>
          <a:p>
            <a:endParaRPr lang="el-GR" dirty="0"/>
          </a:p>
        </p:txBody>
      </p:sp>
    </p:spTree>
    <p:extLst>
      <p:ext uri="{BB962C8B-B14F-4D97-AF65-F5344CB8AC3E}">
        <p14:creationId xmlns:p14="http://schemas.microsoft.com/office/powerpoint/2010/main" val="3044449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9BDACDE5-E533-83ED-C355-C6361001E962}"/>
              </a:ext>
            </a:extLst>
          </p:cNvPr>
          <p:cNvSpPr>
            <a:spLocks noGrp="1"/>
          </p:cNvSpPr>
          <p:nvPr>
            <p:ph type="sldNum" sz="quarter" idx="4"/>
          </p:nvPr>
        </p:nvSpPr>
        <p:spPr/>
        <p:txBody>
          <a:bodyPr/>
          <a:lstStyle/>
          <a:p>
            <a:fld id="{5E0C3BBE-9543-48E5-A6E1-C646F9A01966}" type="slidenum">
              <a:rPr lang="en-ID" smtClean="0"/>
              <a:pPr/>
              <a:t>39</a:t>
            </a:fld>
            <a:endParaRPr lang="en-ID" dirty="0"/>
          </a:p>
        </p:txBody>
      </p:sp>
      <p:sp>
        <p:nvSpPr>
          <p:cNvPr id="3" name="Θέση υποσέλιδου 2">
            <a:extLst>
              <a:ext uri="{FF2B5EF4-FFF2-40B4-BE49-F238E27FC236}">
                <a16:creationId xmlns:a16="http://schemas.microsoft.com/office/drawing/2014/main" id="{50FD9E1B-40F4-5AA0-4717-889AB9D35E2C}"/>
              </a:ext>
            </a:extLst>
          </p:cNvPr>
          <p:cNvSpPr>
            <a:spLocks noGrp="1"/>
          </p:cNvSpPr>
          <p:nvPr>
            <p:ph type="ftr" sz="quarter" idx="3"/>
          </p:nvPr>
        </p:nvSpPr>
        <p:spPr/>
        <p:txBody>
          <a:bodyPr/>
          <a:lstStyle/>
          <a:p>
            <a:r>
              <a:rPr lang="en-US"/>
              <a:t>PRESENTATION TITLE</a:t>
            </a:r>
            <a:endParaRPr lang="en-US" dirty="0"/>
          </a:p>
        </p:txBody>
      </p:sp>
      <p:sp>
        <p:nvSpPr>
          <p:cNvPr id="14" name="Τίτλος 13">
            <a:extLst>
              <a:ext uri="{FF2B5EF4-FFF2-40B4-BE49-F238E27FC236}">
                <a16:creationId xmlns:a16="http://schemas.microsoft.com/office/drawing/2014/main" id="{32B935AB-A3E5-BC8A-BA9D-C2085C80FDB0}"/>
              </a:ext>
            </a:extLst>
          </p:cNvPr>
          <p:cNvSpPr>
            <a:spLocks noGrp="1"/>
          </p:cNvSpPr>
          <p:nvPr>
            <p:ph type="title"/>
          </p:nvPr>
        </p:nvSpPr>
        <p:spPr>
          <a:xfrm>
            <a:off x="731444" y="0"/>
            <a:ext cx="4354906" cy="6223518"/>
          </a:xfrm>
        </p:spPr>
        <p:txBody>
          <a:bodyPr/>
          <a:lstStyle/>
          <a:p>
            <a:pPr algn="just"/>
            <a:r>
              <a:rPr lang="el-GR" sz="1600" dirty="0">
                <a:latin typeface="Bahnschrift Light" panose="020B0502040204020203" pitchFamily="34" charset="0"/>
              </a:rPr>
              <a:t>[7.152.3] </a:t>
            </a:r>
            <a:r>
              <a:rPr lang="el-GR" sz="1600" dirty="0" err="1">
                <a:latin typeface="Bahnschrift Light" panose="020B0502040204020203" pitchFamily="34" charset="0"/>
              </a:rPr>
              <a:t>οὕτω</a:t>
            </a:r>
            <a:r>
              <a:rPr lang="el-GR" sz="1600" dirty="0">
                <a:latin typeface="Bahnschrift Light" panose="020B0502040204020203" pitchFamily="34" charset="0"/>
              </a:rPr>
              <a:t> [</a:t>
            </a:r>
            <a:r>
              <a:rPr lang="el-GR" sz="1600" dirty="0" err="1">
                <a:latin typeface="Bahnschrift Light" panose="020B0502040204020203" pitchFamily="34" charset="0"/>
              </a:rPr>
              <a:t>δὴ</a:t>
            </a:r>
            <a:r>
              <a:rPr lang="el-GR" sz="1600" dirty="0">
                <a:latin typeface="Bahnschrift Light" panose="020B0502040204020203" pitchFamily="34" charset="0"/>
              </a:rPr>
              <a:t>] </a:t>
            </a:r>
            <a:r>
              <a:rPr lang="el-GR" sz="1600" dirty="0" err="1">
                <a:latin typeface="Bahnschrift Light" panose="020B0502040204020203" pitchFamily="34" charset="0"/>
              </a:rPr>
              <a:t>οὐδ</a:t>
            </a:r>
            <a:r>
              <a:rPr lang="el-GR" sz="1600" dirty="0">
                <a:latin typeface="Bahnschrift Light" panose="020B0502040204020203" pitchFamily="34" charset="0"/>
              </a:rPr>
              <a:t>᾽ </a:t>
            </a:r>
            <a:r>
              <a:rPr lang="el-GR" sz="1600" dirty="0" err="1">
                <a:latin typeface="Bahnschrift Light" panose="020B0502040204020203" pitchFamily="34" charset="0"/>
              </a:rPr>
              <a:t>Ἀργείοισι</a:t>
            </a:r>
            <a:r>
              <a:rPr lang="el-GR" sz="1600" dirty="0">
                <a:latin typeface="Bahnschrift Light" panose="020B0502040204020203" pitchFamily="34" charset="0"/>
              </a:rPr>
              <a:t> </a:t>
            </a:r>
            <a:r>
              <a:rPr lang="el-GR" sz="1600" dirty="0" err="1">
                <a:latin typeface="Bahnschrift Light" panose="020B0502040204020203" pitchFamily="34" charset="0"/>
              </a:rPr>
              <a:t>αἴσχιστα</a:t>
            </a:r>
            <a:r>
              <a:rPr lang="el-GR" sz="1600" dirty="0">
                <a:latin typeface="Bahnschrift Light" panose="020B0502040204020203" pitchFamily="34" charset="0"/>
              </a:rPr>
              <a:t> </a:t>
            </a:r>
            <a:r>
              <a:rPr lang="el-GR" sz="1600" dirty="0" err="1">
                <a:latin typeface="Bahnschrift Light" panose="020B0502040204020203" pitchFamily="34" charset="0"/>
              </a:rPr>
              <a:t>πεποίηται</a:t>
            </a:r>
            <a:r>
              <a:rPr lang="el-GR" sz="1600" dirty="0">
                <a:latin typeface="Bahnschrift Light" panose="020B0502040204020203" pitchFamily="34" charset="0"/>
              </a:rPr>
              <a:t>. </a:t>
            </a:r>
            <a:r>
              <a:rPr lang="el-GR" sz="1600" b="1" dirty="0" err="1">
                <a:latin typeface="Bahnschrift Light" panose="020B0502040204020203" pitchFamily="34" charset="0"/>
              </a:rPr>
              <a:t>ἐγὼ</a:t>
            </a:r>
            <a:r>
              <a:rPr lang="el-GR" sz="1600" b="1" dirty="0">
                <a:latin typeface="Bahnschrift Light" panose="020B0502040204020203" pitchFamily="34" charset="0"/>
              </a:rPr>
              <a:t> </a:t>
            </a:r>
            <a:r>
              <a:rPr lang="el-GR" sz="1600" b="1" dirty="0" err="1">
                <a:latin typeface="Bahnschrift Light" panose="020B0502040204020203" pitchFamily="34" charset="0"/>
              </a:rPr>
              <a:t>δὲ</a:t>
            </a:r>
            <a:r>
              <a:rPr lang="el-GR" sz="1600" b="1" dirty="0">
                <a:latin typeface="Bahnschrift Light" panose="020B0502040204020203" pitchFamily="34" charset="0"/>
              </a:rPr>
              <a:t> </a:t>
            </a:r>
            <a:r>
              <a:rPr lang="el-GR" sz="1600" b="1" dirty="0" err="1">
                <a:latin typeface="Bahnschrift Light" panose="020B0502040204020203" pitchFamily="34" charset="0"/>
              </a:rPr>
              <a:t>ὀφείλω</a:t>
            </a:r>
            <a:r>
              <a:rPr lang="el-GR" sz="1600" b="1" dirty="0">
                <a:latin typeface="Bahnschrift Light" panose="020B0502040204020203" pitchFamily="34" charset="0"/>
              </a:rPr>
              <a:t> λέγειν </a:t>
            </a:r>
            <a:r>
              <a:rPr lang="el-GR" sz="1600" b="1" dirty="0" err="1">
                <a:latin typeface="Bahnschrift Light" panose="020B0502040204020203" pitchFamily="34" charset="0"/>
              </a:rPr>
              <a:t>τὰ</a:t>
            </a:r>
            <a:r>
              <a:rPr lang="el-GR" sz="1600" b="1" dirty="0">
                <a:latin typeface="Bahnschrift Light" panose="020B0502040204020203" pitchFamily="34" charset="0"/>
              </a:rPr>
              <a:t> λεγόμενα, </a:t>
            </a:r>
            <a:r>
              <a:rPr lang="el-GR" sz="1600" b="1" dirty="0" err="1">
                <a:latin typeface="Bahnschrift Light" panose="020B0502040204020203" pitchFamily="34" charset="0"/>
              </a:rPr>
              <a:t>πείθεσθαί</a:t>
            </a:r>
            <a:r>
              <a:rPr lang="el-GR" sz="1600" b="1" dirty="0">
                <a:latin typeface="Bahnschrift Light" panose="020B0502040204020203" pitchFamily="34" charset="0"/>
              </a:rPr>
              <a:t> </a:t>
            </a:r>
            <a:r>
              <a:rPr lang="el-GR" sz="1600" b="1" dirty="0" err="1">
                <a:latin typeface="Bahnschrift Light" panose="020B0502040204020203" pitchFamily="34" charset="0"/>
              </a:rPr>
              <a:t>γε</a:t>
            </a:r>
            <a:r>
              <a:rPr lang="el-GR" sz="1600" b="1" dirty="0">
                <a:latin typeface="Bahnschrift Light" panose="020B0502040204020203" pitchFamily="34" charset="0"/>
              </a:rPr>
              <a:t> </a:t>
            </a:r>
            <a:r>
              <a:rPr lang="el-GR" sz="1600" b="1" dirty="0" err="1">
                <a:latin typeface="Bahnschrift Light" panose="020B0502040204020203" pitchFamily="34" charset="0"/>
              </a:rPr>
              <a:t>μὲν</a:t>
            </a:r>
            <a:r>
              <a:rPr lang="el-GR" sz="1600" b="1" dirty="0">
                <a:latin typeface="Bahnschrift Light" panose="020B0502040204020203" pitchFamily="34" charset="0"/>
              </a:rPr>
              <a:t> </a:t>
            </a:r>
            <a:r>
              <a:rPr lang="el-GR" sz="1600" b="1" dirty="0" err="1">
                <a:latin typeface="Bahnschrift Light" panose="020B0502040204020203" pitchFamily="34" charset="0"/>
              </a:rPr>
              <a:t>οὐ</a:t>
            </a:r>
            <a:r>
              <a:rPr lang="el-GR" sz="1600" b="1" dirty="0">
                <a:latin typeface="Bahnschrift Light" panose="020B0502040204020203" pitchFamily="34" charset="0"/>
              </a:rPr>
              <a:t> παντάπασιν </a:t>
            </a:r>
            <a:r>
              <a:rPr lang="el-GR" sz="1600" b="1" dirty="0" err="1">
                <a:latin typeface="Bahnschrift Light" panose="020B0502040204020203" pitchFamily="34" charset="0"/>
              </a:rPr>
              <a:t>ὀφείλω</a:t>
            </a:r>
            <a:r>
              <a:rPr lang="el-GR" sz="1600" b="1" dirty="0">
                <a:latin typeface="Bahnschrift Light" panose="020B0502040204020203" pitchFamily="34" charset="0"/>
              </a:rPr>
              <a:t>, </a:t>
            </a:r>
            <a:r>
              <a:rPr lang="el-GR" sz="1600" b="1" dirty="0" err="1">
                <a:latin typeface="Bahnschrift Light" panose="020B0502040204020203" pitchFamily="34" charset="0"/>
              </a:rPr>
              <a:t>καί</a:t>
            </a:r>
            <a:r>
              <a:rPr lang="el-GR" sz="1600" b="1" dirty="0">
                <a:latin typeface="Bahnschrift Light" panose="020B0502040204020203" pitchFamily="34" charset="0"/>
              </a:rPr>
              <a:t> μοι </a:t>
            </a:r>
            <a:r>
              <a:rPr lang="el-GR" sz="1600" b="1" dirty="0" err="1">
                <a:latin typeface="Bahnschrift Light" panose="020B0502040204020203" pitchFamily="34" charset="0"/>
              </a:rPr>
              <a:t>τοῦτο</a:t>
            </a:r>
            <a:r>
              <a:rPr lang="el-GR" sz="1600" b="1" dirty="0">
                <a:latin typeface="Bahnschrift Light" panose="020B0502040204020203" pitchFamily="34" charset="0"/>
              </a:rPr>
              <a:t> </a:t>
            </a:r>
            <a:r>
              <a:rPr lang="el-GR" sz="1600" b="1" dirty="0" err="1">
                <a:latin typeface="Bahnschrift Light" panose="020B0502040204020203" pitchFamily="34" charset="0"/>
              </a:rPr>
              <a:t>τὸ</a:t>
            </a:r>
            <a:r>
              <a:rPr lang="el-GR" sz="1600" b="1" dirty="0">
                <a:latin typeface="Bahnschrift Light" panose="020B0502040204020203" pitchFamily="34" charset="0"/>
              </a:rPr>
              <a:t> </a:t>
            </a:r>
            <a:r>
              <a:rPr lang="el-GR" sz="1600" b="1" dirty="0" err="1">
                <a:latin typeface="Bahnschrift Light" panose="020B0502040204020203" pitchFamily="34" charset="0"/>
              </a:rPr>
              <a:t>ἔπος</a:t>
            </a:r>
            <a:r>
              <a:rPr lang="el-GR" sz="1600" b="1" dirty="0">
                <a:latin typeface="Bahnschrift Light" panose="020B0502040204020203" pitchFamily="34" charset="0"/>
              </a:rPr>
              <a:t> </a:t>
            </a:r>
            <a:r>
              <a:rPr lang="el-GR" sz="1600" b="1" dirty="0" err="1">
                <a:latin typeface="Bahnschrift Light" panose="020B0502040204020203" pitchFamily="34" charset="0"/>
              </a:rPr>
              <a:t>ἐχέτω</a:t>
            </a:r>
            <a:r>
              <a:rPr lang="el-GR" sz="1600" b="1" dirty="0">
                <a:latin typeface="Bahnschrift Light" panose="020B0502040204020203" pitchFamily="34" charset="0"/>
              </a:rPr>
              <a:t> </a:t>
            </a:r>
            <a:r>
              <a:rPr lang="el-GR" sz="1600" b="1" dirty="0" err="1">
                <a:latin typeface="Bahnschrift Light" panose="020B0502040204020203" pitchFamily="34" charset="0"/>
              </a:rPr>
              <a:t>ἐς</a:t>
            </a:r>
            <a:r>
              <a:rPr lang="el-GR" sz="1600" b="1" dirty="0">
                <a:latin typeface="Bahnschrift Light" panose="020B0502040204020203" pitchFamily="34" charset="0"/>
              </a:rPr>
              <a:t> πάντα </a:t>
            </a:r>
            <a:r>
              <a:rPr lang="el-GR" sz="1600" b="1" dirty="0" err="1">
                <a:latin typeface="Bahnschrift Light" panose="020B0502040204020203" pitchFamily="34" charset="0"/>
              </a:rPr>
              <a:t>τὸν</a:t>
            </a:r>
            <a:r>
              <a:rPr lang="el-GR" sz="1600" b="1" dirty="0">
                <a:latin typeface="Bahnschrift Light" panose="020B0502040204020203" pitchFamily="34" charset="0"/>
              </a:rPr>
              <a:t> </a:t>
            </a:r>
            <a:r>
              <a:rPr lang="el-GR" sz="1600" b="1" dirty="0" err="1">
                <a:latin typeface="Bahnschrift Light" panose="020B0502040204020203" pitchFamily="34" charset="0"/>
              </a:rPr>
              <a:t>λόγον</a:t>
            </a:r>
            <a:r>
              <a:rPr lang="el-GR" sz="1600" dirty="0">
                <a:latin typeface="Bahnschrift Light" panose="020B0502040204020203" pitchFamily="34" charset="0"/>
              </a:rPr>
              <a:t>· </a:t>
            </a:r>
            <a:r>
              <a:rPr lang="el-GR" sz="1600" u="sng" dirty="0" err="1">
                <a:latin typeface="Bahnschrift Light" panose="020B0502040204020203" pitchFamily="34" charset="0"/>
              </a:rPr>
              <a:t>ἐπεὶ</a:t>
            </a:r>
            <a:r>
              <a:rPr lang="el-GR" sz="1600" u="sng" dirty="0">
                <a:latin typeface="Bahnschrift Light" panose="020B0502040204020203" pitchFamily="34" charset="0"/>
              </a:rPr>
              <a:t> </a:t>
            </a:r>
            <a:r>
              <a:rPr lang="el-GR" sz="1600" u="sng" dirty="0" err="1">
                <a:latin typeface="Bahnschrift Light" panose="020B0502040204020203" pitchFamily="34" charset="0"/>
              </a:rPr>
              <a:t>καὶ</a:t>
            </a:r>
            <a:r>
              <a:rPr lang="el-GR" sz="1600" u="sng" dirty="0">
                <a:latin typeface="Bahnschrift Light" panose="020B0502040204020203" pitchFamily="34" charset="0"/>
              </a:rPr>
              <a:t> </a:t>
            </a:r>
            <a:r>
              <a:rPr lang="el-GR" sz="1600" u="sng" dirty="0" err="1">
                <a:latin typeface="Bahnschrift Light" panose="020B0502040204020203" pitchFamily="34" charset="0"/>
              </a:rPr>
              <a:t>ταῦτα</a:t>
            </a:r>
            <a:r>
              <a:rPr lang="el-GR" sz="1600" u="sng" dirty="0">
                <a:latin typeface="Bahnschrift Light" panose="020B0502040204020203" pitchFamily="34" charset="0"/>
              </a:rPr>
              <a:t> λέγεται</a:t>
            </a:r>
            <a:r>
              <a:rPr lang="el-GR" sz="1600" dirty="0">
                <a:latin typeface="Bahnschrift Light" panose="020B0502040204020203" pitchFamily="34" charset="0"/>
              </a:rPr>
              <a:t>, </a:t>
            </a:r>
            <a:r>
              <a:rPr lang="el-GR" sz="1600" b="1" dirty="0" err="1">
                <a:latin typeface="Bahnschrift Light" panose="020B0502040204020203" pitchFamily="34" charset="0"/>
              </a:rPr>
              <a:t>ὡς</a:t>
            </a:r>
            <a:r>
              <a:rPr lang="el-GR" sz="1600" dirty="0">
                <a:latin typeface="Bahnschrift Light" panose="020B0502040204020203" pitchFamily="34" charset="0"/>
              </a:rPr>
              <a:t> </a:t>
            </a:r>
            <a:r>
              <a:rPr lang="el-GR" sz="1600" dirty="0" err="1">
                <a:latin typeface="Bahnschrift Light" panose="020B0502040204020203" pitchFamily="34" charset="0"/>
              </a:rPr>
              <a:t>ἄρα</a:t>
            </a:r>
            <a:r>
              <a:rPr lang="el-GR" sz="1600" dirty="0">
                <a:latin typeface="Bahnschrift Light" panose="020B0502040204020203" pitchFamily="34" charset="0"/>
              </a:rPr>
              <a:t> </a:t>
            </a:r>
            <a:r>
              <a:rPr lang="el-GR" sz="1600" dirty="0" err="1">
                <a:latin typeface="Bahnschrift Light" panose="020B0502040204020203" pitchFamily="34" charset="0"/>
              </a:rPr>
              <a:t>Ἀργεῖοι</a:t>
            </a:r>
            <a:r>
              <a:rPr lang="el-GR" sz="1600" dirty="0">
                <a:latin typeface="Bahnschrift Light" panose="020B0502040204020203" pitchFamily="34" charset="0"/>
              </a:rPr>
              <a:t> </a:t>
            </a:r>
            <a:r>
              <a:rPr lang="el-GR" sz="1600" dirty="0" err="1">
                <a:latin typeface="Bahnschrift Light" panose="020B0502040204020203" pitchFamily="34" charset="0"/>
              </a:rPr>
              <a:t>ἦσαν</a:t>
            </a:r>
            <a:r>
              <a:rPr lang="el-GR" sz="1600" dirty="0">
                <a:latin typeface="Bahnschrift Light" panose="020B0502040204020203" pitchFamily="34" charset="0"/>
              </a:rPr>
              <a:t> </a:t>
            </a:r>
            <a:r>
              <a:rPr lang="el-GR" sz="1600" dirty="0" err="1">
                <a:latin typeface="Bahnschrift Light" panose="020B0502040204020203" pitchFamily="34" charset="0"/>
              </a:rPr>
              <a:t>οἱ</a:t>
            </a:r>
            <a:r>
              <a:rPr lang="el-GR" sz="1600" dirty="0">
                <a:latin typeface="Bahnschrift Light" panose="020B0502040204020203" pitchFamily="34" charset="0"/>
              </a:rPr>
              <a:t> </a:t>
            </a:r>
            <a:r>
              <a:rPr lang="el-GR" sz="1600" dirty="0" err="1">
                <a:latin typeface="Bahnschrift Light" panose="020B0502040204020203" pitchFamily="34" charset="0"/>
              </a:rPr>
              <a:t>ἐπικαλεσάμενοι</a:t>
            </a:r>
            <a:r>
              <a:rPr lang="el-GR" sz="1600" dirty="0">
                <a:latin typeface="Bahnschrift Light" panose="020B0502040204020203" pitchFamily="34" charset="0"/>
              </a:rPr>
              <a:t> </a:t>
            </a:r>
            <a:r>
              <a:rPr lang="el-GR" sz="1600" dirty="0" err="1">
                <a:latin typeface="Bahnschrift Light" panose="020B0502040204020203" pitchFamily="34" charset="0"/>
              </a:rPr>
              <a:t>τὸν</a:t>
            </a:r>
            <a:r>
              <a:rPr lang="el-GR" sz="1600" dirty="0">
                <a:latin typeface="Bahnschrift Light" panose="020B0502040204020203" pitchFamily="34" charset="0"/>
              </a:rPr>
              <a:t> </a:t>
            </a:r>
            <a:r>
              <a:rPr lang="el-GR" sz="1600" dirty="0" err="1">
                <a:latin typeface="Bahnschrift Light" panose="020B0502040204020203" pitchFamily="34" charset="0"/>
              </a:rPr>
              <a:t>Πέρσην</a:t>
            </a:r>
            <a:r>
              <a:rPr lang="el-GR" sz="1600" dirty="0">
                <a:latin typeface="Bahnschrift Light" panose="020B0502040204020203" pitchFamily="34" charset="0"/>
              </a:rPr>
              <a:t> </a:t>
            </a:r>
            <a:r>
              <a:rPr lang="el-GR" sz="1600" dirty="0" err="1">
                <a:latin typeface="Bahnschrift Light" panose="020B0502040204020203" pitchFamily="34" charset="0"/>
              </a:rPr>
              <a:t>ἐπὶ</a:t>
            </a:r>
            <a:r>
              <a:rPr lang="el-GR" sz="1600" dirty="0">
                <a:latin typeface="Bahnschrift Light" panose="020B0502040204020203" pitchFamily="34" charset="0"/>
              </a:rPr>
              <a:t> </a:t>
            </a:r>
            <a:r>
              <a:rPr lang="el-GR" sz="1600" dirty="0" err="1">
                <a:latin typeface="Bahnschrift Light" panose="020B0502040204020203" pitchFamily="34" charset="0"/>
              </a:rPr>
              <a:t>τὴν</a:t>
            </a:r>
            <a:r>
              <a:rPr lang="el-GR" sz="1600" dirty="0">
                <a:latin typeface="Bahnschrift Light" panose="020B0502040204020203" pitchFamily="34" charset="0"/>
              </a:rPr>
              <a:t> </a:t>
            </a:r>
            <a:r>
              <a:rPr lang="el-GR" sz="1600" dirty="0" err="1">
                <a:latin typeface="Bahnschrift Light" panose="020B0502040204020203" pitchFamily="34" charset="0"/>
              </a:rPr>
              <a:t>Ἑλλάδα</a:t>
            </a:r>
            <a:r>
              <a:rPr lang="el-GR" sz="1600" dirty="0">
                <a:latin typeface="Bahnschrift Light" panose="020B0502040204020203" pitchFamily="34" charset="0"/>
              </a:rPr>
              <a:t>, </a:t>
            </a:r>
            <a:r>
              <a:rPr lang="el-GR" sz="1600" dirty="0" err="1">
                <a:latin typeface="Bahnschrift Light" panose="020B0502040204020203" pitchFamily="34" charset="0"/>
              </a:rPr>
              <a:t>ἐπειδή</a:t>
            </a:r>
            <a:r>
              <a:rPr lang="el-GR" sz="1600" dirty="0">
                <a:latin typeface="Bahnschrift Light" panose="020B0502040204020203" pitchFamily="34" charset="0"/>
              </a:rPr>
              <a:t> </a:t>
            </a:r>
            <a:r>
              <a:rPr lang="el-GR" sz="1600" dirty="0" err="1">
                <a:latin typeface="Bahnschrift Light" panose="020B0502040204020203" pitchFamily="34" charset="0"/>
              </a:rPr>
              <a:t>σφι</a:t>
            </a:r>
            <a:r>
              <a:rPr lang="el-GR" sz="1600" dirty="0">
                <a:latin typeface="Bahnschrift Light" panose="020B0502040204020203" pitchFamily="34" charset="0"/>
              </a:rPr>
              <a:t> </a:t>
            </a:r>
            <a:r>
              <a:rPr lang="el-GR" sz="1600" dirty="0" err="1">
                <a:latin typeface="Bahnschrift Light" panose="020B0502040204020203" pitchFamily="34" charset="0"/>
              </a:rPr>
              <a:t>πρὸς</a:t>
            </a:r>
            <a:r>
              <a:rPr lang="el-GR" sz="1600" dirty="0">
                <a:latin typeface="Bahnschrift Light" panose="020B0502040204020203" pitchFamily="34" charset="0"/>
              </a:rPr>
              <a:t> </a:t>
            </a:r>
            <a:r>
              <a:rPr lang="el-GR" sz="1600" dirty="0" err="1">
                <a:latin typeface="Bahnschrift Light" panose="020B0502040204020203" pitchFamily="34" charset="0"/>
              </a:rPr>
              <a:t>τοὺς</a:t>
            </a:r>
            <a:r>
              <a:rPr lang="el-GR" sz="1600" dirty="0">
                <a:latin typeface="Bahnschrift Light" panose="020B0502040204020203" pitchFamily="34" charset="0"/>
              </a:rPr>
              <a:t> Λακεδαιμονίους </a:t>
            </a:r>
            <a:r>
              <a:rPr lang="el-GR" sz="1600" dirty="0" err="1">
                <a:latin typeface="Bahnschrift Light" panose="020B0502040204020203" pitchFamily="34" charset="0"/>
              </a:rPr>
              <a:t>κακῶς</a:t>
            </a:r>
            <a:r>
              <a:rPr lang="el-GR" sz="1600" dirty="0">
                <a:latin typeface="Bahnschrift Light" panose="020B0502040204020203" pitchFamily="34" charset="0"/>
              </a:rPr>
              <a:t> ἡ </a:t>
            </a:r>
            <a:r>
              <a:rPr lang="el-GR" sz="1600" dirty="0" err="1">
                <a:latin typeface="Bahnschrift Light" panose="020B0502040204020203" pitchFamily="34" charset="0"/>
              </a:rPr>
              <a:t>αἰχμὴ</a:t>
            </a:r>
            <a:r>
              <a:rPr lang="el-GR" sz="1600" dirty="0">
                <a:latin typeface="Bahnschrift Light" panose="020B0502040204020203" pitchFamily="34" charset="0"/>
              </a:rPr>
              <a:t> </a:t>
            </a:r>
            <a:r>
              <a:rPr lang="el-GR" sz="1600" dirty="0" err="1">
                <a:latin typeface="Bahnschrift Light" panose="020B0502040204020203" pitchFamily="34" charset="0"/>
              </a:rPr>
              <a:t>ἑστήκεε</a:t>
            </a:r>
            <a:r>
              <a:rPr lang="el-GR" sz="1600" dirty="0">
                <a:latin typeface="Bahnschrift Light" panose="020B0502040204020203" pitchFamily="34" charset="0"/>
              </a:rPr>
              <a:t>, </a:t>
            </a:r>
            <a:r>
              <a:rPr lang="el-GR" sz="1600" dirty="0" err="1">
                <a:latin typeface="Bahnschrift Light" panose="020B0502040204020203" pitchFamily="34" charset="0"/>
              </a:rPr>
              <a:t>πᾶν</a:t>
            </a:r>
            <a:r>
              <a:rPr lang="el-GR" sz="1600" dirty="0">
                <a:latin typeface="Bahnschrift Light" panose="020B0502040204020203" pitchFamily="34" charset="0"/>
              </a:rPr>
              <a:t> </a:t>
            </a:r>
            <a:r>
              <a:rPr lang="el-GR" sz="1600" dirty="0" err="1">
                <a:latin typeface="Bahnschrift Light" panose="020B0502040204020203" pitchFamily="34" charset="0"/>
              </a:rPr>
              <a:t>δὴ</a:t>
            </a:r>
            <a:r>
              <a:rPr lang="el-GR" sz="1600" dirty="0">
                <a:latin typeface="Bahnschrift Light" panose="020B0502040204020203" pitchFamily="34" charset="0"/>
              </a:rPr>
              <a:t> βουλόμενοι </a:t>
            </a:r>
            <a:r>
              <a:rPr lang="el-GR" sz="1600" dirty="0" err="1">
                <a:latin typeface="Bahnschrift Light" panose="020B0502040204020203" pitchFamily="34" charset="0"/>
              </a:rPr>
              <a:t>σφίσι</a:t>
            </a:r>
            <a:r>
              <a:rPr lang="el-GR" sz="1600" dirty="0">
                <a:latin typeface="Bahnschrift Light" panose="020B0502040204020203" pitchFamily="34" charset="0"/>
              </a:rPr>
              <a:t> </a:t>
            </a:r>
            <a:r>
              <a:rPr lang="el-GR" sz="1600" dirty="0" err="1">
                <a:latin typeface="Bahnschrift Light" panose="020B0502040204020203" pitchFamily="34" charset="0"/>
              </a:rPr>
              <a:t>εἶναι</a:t>
            </a:r>
            <a:r>
              <a:rPr lang="el-GR" sz="1600" dirty="0">
                <a:latin typeface="Bahnschrift Light" panose="020B0502040204020203" pitchFamily="34" charset="0"/>
              </a:rPr>
              <a:t> </a:t>
            </a:r>
            <a:r>
              <a:rPr lang="el-GR" sz="1600" dirty="0" err="1">
                <a:latin typeface="Bahnschrift Light" panose="020B0502040204020203" pitchFamily="34" charset="0"/>
              </a:rPr>
              <a:t>πρὸ</a:t>
            </a:r>
            <a:r>
              <a:rPr lang="el-GR" sz="1600" dirty="0">
                <a:latin typeface="Bahnschrift Light" panose="020B0502040204020203" pitchFamily="34" charset="0"/>
              </a:rPr>
              <a:t> </a:t>
            </a:r>
            <a:r>
              <a:rPr lang="el-GR" sz="1600" dirty="0" err="1">
                <a:latin typeface="Bahnschrift Light" panose="020B0502040204020203" pitchFamily="34" charset="0"/>
              </a:rPr>
              <a:t>τῆς</a:t>
            </a:r>
            <a:r>
              <a:rPr lang="el-GR" sz="1600" dirty="0">
                <a:latin typeface="Bahnschrift Light" panose="020B0502040204020203" pitchFamily="34" charset="0"/>
              </a:rPr>
              <a:t> </a:t>
            </a:r>
            <a:r>
              <a:rPr lang="el-GR" sz="1600" dirty="0" err="1">
                <a:latin typeface="Bahnschrift Light" panose="020B0502040204020203" pitchFamily="34" charset="0"/>
              </a:rPr>
              <a:t>παρεούσης</a:t>
            </a:r>
            <a:r>
              <a:rPr lang="el-GR" sz="1600" dirty="0">
                <a:latin typeface="Bahnschrift Light" panose="020B0502040204020203" pitchFamily="34" charset="0"/>
              </a:rPr>
              <a:t> λύπης </a:t>
            </a:r>
            <a:br>
              <a:rPr lang="el-GR" sz="1600" dirty="0">
                <a:latin typeface="Bahnschrift Light" panose="020B0502040204020203" pitchFamily="34" charset="0"/>
              </a:rPr>
            </a:br>
            <a:br>
              <a:rPr lang="el-GR" sz="1600" dirty="0">
                <a:latin typeface="Bahnschrift Light" panose="020B0502040204020203" pitchFamily="34" charset="0"/>
              </a:rPr>
            </a:br>
            <a:r>
              <a:rPr lang="el-GR" sz="1600" dirty="0">
                <a:latin typeface="Bahnschrift Light" panose="020B0502040204020203" pitchFamily="34" charset="0"/>
              </a:rPr>
              <a:t>μτφ. Με αυτό το σκεπτικό κι η συμπεριφορά των Αργείων δεν ήταν η χειρότερη που μπορούσε να γίνει. Από τη μεριά μου, έχω υποχρέωση να λέω τα λεγόμενα, δεν έχω όμως υποχρέωση να τα πιστεύω πέρα για πέρα, κι αυτή μου η διακήρυξη θα ισχύει σε όλα όσα εξιστορώ· για παράδειγμα, άκουσα να λένε κι αυτό, πως τάχα οι Αργείοι ήταν εκείνοι που προσκάλεσαν τον Πέρση εναντίον της Ελλάδας, επειδή ο στρατός τους τσακίστηκε στον πόλεμο με τους Λακεδαιμονίους· προτιμούσαν λοιπόν οτιδήποτε άλλο μπορούσε να τους έρθει παρά τη συμφορά που τους βρήκε.</a:t>
            </a:r>
          </a:p>
        </p:txBody>
      </p:sp>
      <p:sp>
        <p:nvSpPr>
          <p:cNvPr id="24" name="Θέση κειμένου 23">
            <a:extLst>
              <a:ext uri="{FF2B5EF4-FFF2-40B4-BE49-F238E27FC236}">
                <a16:creationId xmlns:a16="http://schemas.microsoft.com/office/drawing/2014/main" id="{59075DC4-7716-E57A-BE64-13B98B90DC4E}"/>
              </a:ext>
            </a:extLst>
          </p:cNvPr>
          <p:cNvSpPr>
            <a:spLocks noGrp="1"/>
          </p:cNvSpPr>
          <p:nvPr>
            <p:ph type="body" sz="quarter" idx="40"/>
          </p:nvPr>
        </p:nvSpPr>
        <p:spPr>
          <a:xfrm>
            <a:off x="5495731" y="128587"/>
            <a:ext cx="6475445" cy="3025160"/>
          </a:xfrm>
        </p:spPr>
        <p:txBody>
          <a:bodyPr/>
          <a:lstStyle/>
          <a:p>
            <a:pPr algn="ctr"/>
            <a:r>
              <a:rPr lang="el-GR" sz="1400" i="1" dirty="0"/>
              <a:t>Πλούταρχος για Ηρόδοτο ( περί Ηροδότου κακοήθειας )</a:t>
            </a:r>
          </a:p>
          <a:p>
            <a:endParaRPr lang="el-GR" sz="1400" dirty="0"/>
          </a:p>
          <a:p>
            <a:pPr algn="just"/>
            <a:r>
              <a:rPr lang="el-GR" sz="1400" dirty="0" err="1"/>
              <a:t>Ἐπεὶ</a:t>
            </a:r>
            <a:r>
              <a:rPr lang="el-GR" sz="1400" dirty="0"/>
              <a:t> δ´ </a:t>
            </a:r>
            <a:r>
              <a:rPr lang="el-GR" sz="1400" dirty="0" err="1"/>
              <a:t>Ἀργείους</a:t>
            </a:r>
            <a:r>
              <a:rPr lang="el-GR" sz="1400" dirty="0"/>
              <a:t> </a:t>
            </a:r>
            <a:r>
              <a:rPr lang="el-GR" sz="1400" dirty="0" err="1"/>
              <a:t>ἅπαντες</a:t>
            </a:r>
            <a:r>
              <a:rPr lang="el-GR" sz="1400" dirty="0"/>
              <a:t> </a:t>
            </a:r>
            <a:r>
              <a:rPr lang="el-GR" sz="1400" dirty="0" err="1"/>
              <a:t>ἴσασιν</a:t>
            </a:r>
            <a:r>
              <a:rPr lang="el-GR" sz="1400" dirty="0"/>
              <a:t> </a:t>
            </a:r>
            <a:r>
              <a:rPr lang="el-GR" sz="1400" dirty="0" err="1"/>
              <a:t>οὐκ</a:t>
            </a:r>
            <a:r>
              <a:rPr lang="el-GR" sz="1400" dirty="0"/>
              <a:t> </a:t>
            </a:r>
            <a:r>
              <a:rPr lang="el-GR" sz="1400" dirty="0" err="1"/>
              <a:t>ἀπειπαμένους</a:t>
            </a:r>
            <a:r>
              <a:rPr lang="el-GR" sz="1400" dirty="0"/>
              <a:t> </a:t>
            </a:r>
            <a:r>
              <a:rPr lang="el-GR" sz="1400" dirty="0" err="1"/>
              <a:t>τοῖς</a:t>
            </a:r>
            <a:r>
              <a:rPr lang="el-GR" sz="1400" dirty="0"/>
              <a:t> </a:t>
            </a:r>
            <a:r>
              <a:rPr lang="el-GR" sz="1400" dirty="0" err="1"/>
              <a:t>Ἕλλησι</a:t>
            </a:r>
            <a:r>
              <a:rPr lang="el-GR" sz="1400" dirty="0"/>
              <a:t> </a:t>
            </a:r>
            <a:r>
              <a:rPr lang="el-GR" sz="1400" dirty="0" err="1"/>
              <a:t>τὴν</a:t>
            </a:r>
            <a:r>
              <a:rPr lang="el-GR" sz="1400" dirty="0"/>
              <a:t> </a:t>
            </a:r>
            <a:r>
              <a:rPr lang="el-GR" sz="1400" dirty="0" err="1"/>
              <a:t>συμμαχίαν</a:t>
            </a:r>
            <a:r>
              <a:rPr lang="el-GR" sz="1400" dirty="0"/>
              <a:t>, </a:t>
            </a:r>
            <a:r>
              <a:rPr lang="el-GR" sz="1400" dirty="0" err="1"/>
              <a:t>ἡγεῖσθαι</a:t>
            </a:r>
            <a:r>
              <a:rPr lang="el-GR" sz="1400" dirty="0"/>
              <a:t> </a:t>
            </a:r>
            <a:r>
              <a:rPr lang="el-GR" sz="1400" dirty="0" err="1"/>
              <a:t>δὲ</a:t>
            </a:r>
            <a:r>
              <a:rPr lang="el-GR" sz="1400" dirty="0"/>
              <a:t> </a:t>
            </a:r>
            <a:r>
              <a:rPr lang="el-GR" sz="1400" dirty="0" err="1"/>
              <a:t>κατὰ</a:t>
            </a:r>
            <a:r>
              <a:rPr lang="el-GR" sz="1400" dirty="0"/>
              <a:t> </a:t>
            </a:r>
            <a:r>
              <a:rPr lang="el-GR" sz="1400" dirty="0" err="1"/>
              <a:t>τὸ</a:t>
            </a:r>
            <a:r>
              <a:rPr lang="el-GR" sz="1400" dirty="0"/>
              <a:t> </a:t>
            </a:r>
            <a:r>
              <a:rPr lang="el-GR" sz="1400" dirty="0" err="1"/>
              <a:t>ἥμισυ</a:t>
            </a:r>
            <a:r>
              <a:rPr lang="el-GR" sz="1400" dirty="0"/>
              <a:t> πάσης </a:t>
            </a:r>
            <a:r>
              <a:rPr lang="el-GR" sz="1400" dirty="0" err="1"/>
              <a:t>τῆς</a:t>
            </a:r>
            <a:r>
              <a:rPr lang="el-GR" sz="1400" dirty="0"/>
              <a:t> συμμαχίας </a:t>
            </a:r>
            <a:r>
              <a:rPr lang="el-GR" sz="1400" dirty="0" err="1"/>
              <a:t>ἀξιώσαντας</a:t>
            </a:r>
            <a:r>
              <a:rPr lang="el-GR" sz="1400" dirty="0"/>
              <a:t>, (863</a:t>
            </a:r>
            <a:r>
              <a:rPr lang="en-US" sz="1400" dirty="0"/>
              <a:t>c) </a:t>
            </a:r>
            <a:r>
              <a:rPr lang="el-GR" sz="1400" dirty="0" err="1"/>
              <a:t>ὡς</a:t>
            </a:r>
            <a:r>
              <a:rPr lang="el-GR" sz="1400" dirty="0"/>
              <a:t> </a:t>
            </a:r>
            <a:r>
              <a:rPr lang="el-GR" sz="1400" dirty="0" err="1"/>
              <a:t>ἂν</a:t>
            </a:r>
            <a:r>
              <a:rPr lang="el-GR" sz="1400" dirty="0"/>
              <a:t> </a:t>
            </a:r>
            <a:r>
              <a:rPr lang="el-GR" sz="1400" dirty="0" err="1"/>
              <a:t>μὴ</a:t>
            </a:r>
            <a:r>
              <a:rPr lang="el-GR" sz="1400" dirty="0"/>
              <a:t> </a:t>
            </a:r>
            <a:r>
              <a:rPr lang="el-GR" sz="1400" dirty="0" err="1"/>
              <a:t>Λακεδαιμονίοις</a:t>
            </a:r>
            <a:r>
              <a:rPr lang="el-GR" sz="1400" dirty="0"/>
              <a:t> </a:t>
            </a:r>
            <a:r>
              <a:rPr lang="el-GR" sz="1400" dirty="0" err="1"/>
              <a:t>ἐχθίστοις</a:t>
            </a:r>
            <a:r>
              <a:rPr lang="el-GR" sz="1400" dirty="0"/>
              <a:t> </a:t>
            </a:r>
            <a:r>
              <a:rPr lang="el-GR" sz="1400" dirty="0" err="1"/>
              <a:t>καὶ</a:t>
            </a:r>
            <a:r>
              <a:rPr lang="el-GR" sz="1400" dirty="0"/>
              <a:t> </a:t>
            </a:r>
            <a:r>
              <a:rPr lang="el-GR" sz="1400" dirty="0" err="1"/>
              <a:t>πολεμιωτάτοις</a:t>
            </a:r>
            <a:r>
              <a:rPr lang="el-GR" sz="1400" dirty="0"/>
              <a:t> </a:t>
            </a:r>
            <a:r>
              <a:rPr lang="el-GR" sz="1400" dirty="0" err="1"/>
              <a:t>οὖσι</a:t>
            </a:r>
            <a:r>
              <a:rPr lang="el-GR" sz="1400" dirty="0"/>
              <a:t> </a:t>
            </a:r>
            <a:r>
              <a:rPr lang="el-GR" sz="1400" dirty="0" err="1"/>
              <a:t>ποιοῦντες</a:t>
            </a:r>
            <a:r>
              <a:rPr lang="el-GR" sz="1400" dirty="0"/>
              <a:t> </a:t>
            </a:r>
            <a:r>
              <a:rPr lang="el-GR" sz="1400" dirty="0" err="1"/>
              <a:t>ἀεὶ</a:t>
            </a:r>
            <a:r>
              <a:rPr lang="el-GR" sz="1400" dirty="0"/>
              <a:t> </a:t>
            </a:r>
            <a:r>
              <a:rPr lang="el-GR" sz="1400" dirty="0" err="1"/>
              <a:t>τὸ</a:t>
            </a:r>
            <a:r>
              <a:rPr lang="el-GR" sz="1400" dirty="0"/>
              <a:t> </a:t>
            </a:r>
            <a:r>
              <a:rPr lang="el-GR" sz="1400" dirty="0" err="1"/>
              <a:t>προστασσόμενον</a:t>
            </a:r>
            <a:r>
              <a:rPr lang="el-GR" sz="1400" dirty="0"/>
              <a:t> </a:t>
            </a:r>
            <a:r>
              <a:rPr lang="el-GR" sz="1400" dirty="0" err="1"/>
              <a:t>ἕπωνται</a:t>
            </a:r>
            <a:r>
              <a:rPr lang="el-GR" sz="1400" dirty="0"/>
              <a:t>, </a:t>
            </a:r>
            <a:r>
              <a:rPr lang="el-GR" sz="1400" dirty="0" err="1"/>
              <a:t>καὶ</a:t>
            </a:r>
            <a:r>
              <a:rPr lang="el-GR" sz="1400" dirty="0"/>
              <a:t> </a:t>
            </a:r>
            <a:r>
              <a:rPr lang="el-GR" sz="1400" dirty="0" err="1"/>
              <a:t>τοῦτ</a:t>
            </a:r>
            <a:r>
              <a:rPr lang="el-GR" sz="1400" dirty="0"/>
              <a:t>´ </a:t>
            </a:r>
            <a:r>
              <a:rPr lang="el-GR" sz="1400" dirty="0" err="1"/>
              <a:t>ἄλλως</a:t>
            </a:r>
            <a:r>
              <a:rPr lang="el-GR" sz="1400" dirty="0"/>
              <a:t> </a:t>
            </a:r>
            <a:r>
              <a:rPr lang="el-GR" sz="1400" dirty="0" err="1"/>
              <a:t>οὐκ</a:t>
            </a:r>
            <a:r>
              <a:rPr lang="el-GR" sz="1400" dirty="0"/>
              <a:t> </a:t>
            </a:r>
            <a:r>
              <a:rPr lang="el-GR" sz="1400" dirty="0" err="1"/>
              <a:t>ἦν</a:t>
            </a:r>
            <a:r>
              <a:rPr lang="el-GR" sz="1400" dirty="0"/>
              <a:t>, </a:t>
            </a:r>
            <a:r>
              <a:rPr lang="el-GR" sz="1400" dirty="0" err="1"/>
              <a:t>αἰτίαν</a:t>
            </a:r>
            <a:r>
              <a:rPr lang="el-GR" sz="1400" dirty="0"/>
              <a:t> </a:t>
            </a:r>
            <a:r>
              <a:rPr lang="el-GR" sz="1400" dirty="0" err="1"/>
              <a:t>κακοηθεστάτην</a:t>
            </a:r>
            <a:r>
              <a:rPr lang="el-GR" sz="1400" dirty="0"/>
              <a:t> </a:t>
            </a:r>
            <a:r>
              <a:rPr lang="el-GR" sz="1400" dirty="0" err="1"/>
              <a:t>ὑποβάλλεται</a:t>
            </a:r>
            <a:r>
              <a:rPr lang="el-GR" sz="1400" dirty="0"/>
              <a:t>, γράφων,</a:t>
            </a:r>
          </a:p>
          <a:p>
            <a:pPr algn="just"/>
            <a:endParaRPr lang="el-GR" sz="1400" dirty="0"/>
          </a:p>
          <a:p>
            <a:pPr algn="just"/>
            <a:r>
              <a:rPr lang="el-GR" sz="1400" dirty="0"/>
              <a:t>« </a:t>
            </a:r>
            <a:r>
              <a:rPr lang="el-GR" sz="1400" b="1" dirty="0" err="1"/>
              <a:t>Ἐπεὶ</a:t>
            </a:r>
            <a:r>
              <a:rPr lang="el-GR" sz="1400" b="1" dirty="0"/>
              <a:t> </a:t>
            </a:r>
            <a:r>
              <a:rPr lang="el-GR" sz="1400" b="1" dirty="0" err="1"/>
              <a:t>δέ</a:t>
            </a:r>
            <a:r>
              <a:rPr lang="el-GR" sz="1400" b="1" dirty="0"/>
              <a:t> </a:t>
            </a:r>
            <a:r>
              <a:rPr lang="el-GR" sz="1400" b="1" dirty="0" err="1"/>
              <a:t>σφεας</a:t>
            </a:r>
            <a:r>
              <a:rPr lang="el-GR" sz="1400" b="1" dirty="0"/>
              <a:t> </a:t>
            </a:r>
            <a:r>
              <a:rPr lang="el-GR" sz="1400" b="1" dirty="0" err="1"/>
              <a:t>παραλαμβάνειν</a:t>
            </a:r>
            <a:r>
              <a:rPr lang="el-GR" sz="1400" b="1" dirty="0"/>
              <a:t> </a:t>
            </a:r>
            <a:r>
              <a:rPr lang="el-GR" sz="1400" b="1" dirty="0" err="1"/>
              <a:t>τοὺς</a:t>
            </a:r>
            <a:r>
              <a:rPr lang="el-GR" sz="1400" b="1" dirty="0"/>
              <a:t> </a:t>
            </a:r>
            <a:r>
              <a:rPr lang="el-GR" sz="1400" b="1" dirty="0" err="1"/>
              <a:t>Ἕλληνας</a:t>
            </a:r>
            <a:r>
              <a:rPr lang="el-GR" sz="1400" b="1" dirty="0"/>
              <a:t>, </a:t>
            </a:r>
            <a:r>
              <a:rPr lang="el-GR" sz="1400" b="1" dirty="0" err="1"/>
              <a:t>οὕτω</a:t>
            </a:r>
            <a:r>
              <a:rPr lang="el-GR" sz="1400" b="1" dirty="0"/>
              <a:t> </a:t>
            </a:r>
            <a:r>
              <a:rPr lang="el-GR" sz="1400" b="1" dirty="0" err="1"/>
              <a:t>δὴ</a:t>
            </a:r>
            <a:r>
              <a:rPr lang="el-GR" sz="1400" b="1" dirty="0"/>
              <a:t> </a:t>
            </a:r>
            <a:r>
              <a:rPr lang="el-GR" sz="1400" b="1" dirty="0" err="1"/>
              <a:t>ἐπισταμένους</a:t>
            </a:r>
            <a:r>
              <a:rPr lang="el-GR" sz="1400" b="1" dirty="0"/>
              <a:t>, </a:t>
            </a:r>
            <a:r>
              <a:rPr lang="el-GR" sz="1400" b="1" dirty="0" err="1"/>
              <a:t>ὅτι</a:t>
            </a:r>
            <a:r>
              <a:rPr lang="el-GR" sz="1400" b="1" dirty="0"/>
              <a:t> </a:t>
            </a:r>
            <a:r>
              <a:rPr lang="el-GR" sz="1400" b="1" dirty="0" err="1"/>
              <a:t>οὐ</a:t>
            </a:r>
            <a:r>
              <a:rPr lang="el-GR" sz="1400" b="1" dirty="0"/>
              <a:t> </a:t>
            </a:r>
            <a:r>
              <a:rPr lang="el-GR" sz="1400" b="1" dirty="0" err="1"/>
              <a:t>μεταδώσουσι</a:t>
            </a:r>
            <a:r>
              <a:rPr lang="el-GR" sz="1400" b="1" dirty="0"/>
              <a:t> </a:t>
            </a:r>
            <a:r>
              <a:rPr lang="el-GR" sz="1400" b="1" dirty="0" err="1"/>
              <a:t>τῆς</a:t>
            </a:r>
            <a:r>
              <a:rPr lang="el-GR" sz="1400" b="1" dirty="0"/>
              <a:t> </a:t>
            </a:r>
            <a:r>
              <a:rPr lang="el-GR" sz="1400" b="1" dirty="0" err="1"/>
              <a:t>ἀρχῆς</a:t>
            </a:r>
            <a:r>
              <a:rPr lang="el-GR" sz="1400" b="1" dirty="0"/>
              <a:t> Λακεδαιμόνιοι, </a:t>
            </a:r>
            <a:r>
              <a:rPr lang="el-GR" sz="1400" b="1" dirty="0" err="1"/>
              <a:t>μεταιτέειν</a:t>
            </a:r>
            <a:r>
              <a:rPr lang="el-GR" sz="1400" b="1" dirty="0"/>
              <a:t>, </a:t>
            </a:r>
            <a:r>
              <a:rPr lang="el-GR" sz="1400" b="1" dirty="0" err="1"/>
              <a:t>ἵνα</a:t>
            </a:r>
            <a:r>
              <a:rPr lang="el-GR" sz="1400" b="1" dirty="0"/>
              <a:t> </a:t>
            </a:r>
            <a:r>
              <a:rPr lang="el-GR" sz="1400" b="1" dirty="0" err="1"/>
              <a:t>ἐπὶ</a:t>
            </a:r>
            <a:r>
              <a:rPr lang="el-GR" sz="1400" b="1" dirty="0"/>
              <a:t> προφάσεως </a:t>
            </a:r>
            <a:r>
              <a:rPr lang="el-GR" sz="1400" b="1" dirty="0" err="1"/>
              <a:t>ἡσυχίαν</a:t>
            </a:r>
            <a:r>
              <a:rPr lang="el-GR" sz="1400" b="1" dirty="0"/>
              <a:t> </a:t>
            </a:r>
            <a:r>
              <a:rPr lang="el-GR" sz="1400" b="1" dirty="0" err="1"/>
              <a:t>ἄγωσι</a:t>
            </a:r>
            <a:r>
              <a:rPr lang="el-GR" sz="1400" dirty="0"/>
              <a:t>. »</a:t>
            </a:r>
          </a:p>
          <a:p>
            <a:pPr algn="just"/>
            <a:endParaRPr lang="el-GR" sz="1400" dirty="0"/>
          </a:p>
          <a:p>
            <a:pPr algn="just"/>
            <a:r>
              <a:rPr lang="el-GR" sz="1400" dirty="0"/>
              <a:t>Τούτων δ´ </a:t>
            </a:r>
            <a:r>
              <a:rPr lang="el-GR" sz="1400" dirty="0" err="1"/>
              <a:t>ὕστερον</a:t>
            </a:r>
            <a:r>
              <a:rPr lang="el-GR" sz="1400" dirty="0"/>
              <a:t> </a:t>
            </a:r>
            <a:r>
              <a:rPr lang="el-GR" sz="1400" dirty="0" err="1"/>
              <a:t>ἀναμνῆσαί</a:t>
            </a:r>
            <a:r>
              <a:rPr lang="el-GR" sz="1400" dirty="0"/>
              <a:t> </a:t>
            </a:r>
            <a:r>
              <a:rPr lang="el-GR" sz="1400" dirty="0" err="1"/>
              <a:t>φησιν</a:t>
            </a:r>
            <a:r>
              <a:rPr lang="el-GR" sz="1400" dirty="0"/>
              <a:t> </a:t>
            </a:r>
            <a:r>
              <a:rPr lang="el-GR" sz="1400" dirty="0" err="1"/>
              <a:t>Ἀρταξέρξην</a:t>
            </a:r>
            <a:r>
              <a:rPr lang="el-GR" sz="1400" dirty="0"/>
              <a:t> </a:t>
            </a:r>
            <a:r>
              <a:rPr lang="el-GR" sz="1400" dirty="0" err="1"/>
              <a:t>ἀναβάντας</a:t>
            </a:r>
            <a:r>
              <a:rPr lang="el-GR" sz="1400" dirty="0"/>
              <a:t> </a:t>
            </a:r>
            <a:r>
              <a:rPr lang="el-GR" sz="1400" dirty="0" err="1"/>
              <a:t>εἰς</a:t>
            </a:r>
            <a:r>
              <a:rPr lang="el-GR" sz="1400" dirty="0"/>
              <a:t> </a:t>
            </a:r>
            <a:r>
              <a:rPr lang="el-GR" sz="1400" dirty="0" err="1"/>
              <a:t>Σοῦσα</a:t>
            </a:r>
            <a:r>
              <a:rPr lang="el-GR" sz="1400" dirty="0"/>
              <a:t> πρέσβεις </a:t>
            </a:r>
            <a:r>
              <a:rPr lang="el-GR" sz="1400" dirty="0" err="1"/>
              <a:t>Ἀργείων</a:t>
            </a:r>
            <a:r>
              <a:rPr lang="el-GR" sz="1400" dirty="0"/>
              <a:t>, </a:t>
            </a:r>
            <a:r>
              <a:rPr lang="el-GR" sz="1400" dirty="0" err="1"/>
              <a:t>κἀκεῖνον</a:t>
            </a:r>
            <a:r>
              <a:rPr lang="el-GR" sz="1400" dirty="0"/>
              <a:t> </a:t>
            </a:r>
            <a:r>
              <a:rPr lang="el-GR" sz="1400" dirty="0" err="1"/>
              <a:t>εἰπεῖν</a:t>
            </a:r>
            <a:r>
              <a:rPr lang="el-GR" sz="1400" dirty="0"/>
              <a:t> </a:t>
            </a:r>
            <a:r>
              <a:rPr lang="el-GR" sz="1400" dirty="0" err="1"/>
              <a:t>ὡς</a:t>
            </a:r>
            <a:endParaRPr lang="el-GR" sz="1400" dirty="0"/>
          </a:p>
          <a:p>
            <a:pPr algn="ctr"/>
            <a:r>
              <a:rPr lang="el-GR" sz="1400" dirty="0"/>
              <a:t>« </a:t>
            </a:r>
            <a:r>
              <a:rPr lang="el-GR" sz="1400" b="1" dirty="0" err="1"/>
              <a:t>Οὐδεμίαν</a:t>
            </a:r>
            <a:r>
              <a:rPr lang="el-GR" sz="1400" b="1" dirty="0"/>
              <a:t> </a:t>
            </a:r>
            <a:r>
              <a:rPr lang="el-GR" sz="1400" b="1" dirty="0" err="1"/>
              <a:t>νομίζοι</a:t>
            </a:r>
            <a:r>
              <a:rPr lang="el-GR" sz="1400" b="1" dirty="0"/>
              <a:t> πόλιν </a:t>
            </a:r>
            <a:r>
              <a:rPr lang="el-GR" sz="1400" b="1" dirty="0" err="1"/>
              <a:t>Ἄργεος</a:t>
            </a:r>
            <a:r>
              <a:rPr lang="el-GR" sz="1400" b="1" dirty="0"/>
              <a:t> </a:t>
            </a:r>
            <a:r>
              <a:rPr lang="el-GR" sz="1400" b="1" dirty="0" err="1"/>
              <a:t>φιλιωτέρην</a:t>
            </a:r>
            <a:r>
              <a:rPr lang="el-GR" sz="1400" b="1" dirty="0"/>
              <a:t> </a:t>
            </a:r>
            <a:r>
              <a:rPr lang="el-GR" sz="1400" dirty="0"/>
              <a:t>»·</a:t>
            </a:r>
          </a:p>
          <a:p>
            <a:pPr algn="just"/>
            <a:endParaRPr lang="el-GR" sz="1400" dirty="0"/>
          </a:p>
        </p:txBody>
      </p:sp>
      <p:sp>
        <p:nvSpPr>
          <p:cNvPr id="26" name="Θέση κειμένου 25">
            <a:extLst>
              <a:ext uri="{FF2B5EF4-FFF2-40B4-BE49-F238E27FC236}">
                <a16:creationId xmlns:a16="http://schemas.microsoft.com/office/drawing/2014/main" id="{ED6BA954-9D1A-9800-368C-CC3291D8CC15}"/>
              </a:ext>
            </a:extLst>
          </p:cNvPr>
          <p:cNvSpPr>
            <a:spLocks noGrp="1"/>
          </p:cNvSpPr>
          <p:nvPr>
            <p:ph type="body" sz="quarter" idx="42"/>
          </p:nvPr>
        </p:nvSpPr>
        <p:spPr>
          <a:xfrm>
            <a:off x="5365103" y="2761861"/>
            <a:ext cx="6826898" cy="3340360"/>
          </a:xfrm>
        </p:spPr>
        <p:txBody>
          <a:bodyPr/>
          <a:lstStyle/>
          <a:p>
            <a:endParaRPr lang="el-GR" sz="1400" dirty="0"/>
          </a:p>
          <a:p>
            <a:endParaRPr lang="el-GR" sz="1400" dirty="0"/>
          </a:p>
          <a:p>
            <a:endParaRPr lang="el-GR" sz="1400" dirty="0"/>
          </a:p>
          <a:p>
            <a:endParaRPr lang="el-GR" sz="1400" dirty="0"/>
          </a:p>
          <a:p>
            <a:pPr algn="just"/>
            <a:endParaRPr lang="el-GR" sz="1400" dirty="0"/>
          </a:p>
          <a:p>
            <a:pPr algn="just"/>
            <a:r>
              <a:rPr lang="el-GR" sz="1400" dirty="0"/>
              <a:t>Μτφ. «Επειδή όλοι οι Αργείοι γνωρίζουν ότι δεν έσπασαν τη συμμαχία τους με τους Έλληνες, αλλά επιθυμούσαν να ηγηθούν της μισής συμμαχίας, ώστε να μην ακολουθούν πάντα τις εντολές των Λακεδαιμονίων, που ήταν οι πιο εχθρικοί και πολεμόχαροι, και αυτό δεν ήταν δυνατόν με άλλο τρόπο, τους αποδίδεται η πιο κακοήθης κατηγορία, γράφοντας: « </a:t>
            </a:r>
            <a:r>
              <a:rPr lang="el-GR" sz="1400" b="1" dirty="0"/>
              <a:t>Επειδή θέλουν να παραλάβουν τους Έλληνες, γνωρίζοντας ότι οι Λακεδαιμόνιοι δεν θα παραχωρήσουν την εξουσία, για να μεταβάλουν τη δικαιολογία σε ησυχία.</a:t>
            </a:r>
            <a:r>
              <a:rPr lang="el-GR" sz="1400" dirty="0"/>
              <a:t>»</a:t>
            </a:r>
          </a:p>
          <a:p>
            <a:pPr algn="just"/>
            <a:endParaRPr lang="el-GR" sz="1400" dirty="0"/>
          </a:p>
          <a:p>
            <a:pPr algn="just"/>
            <a:r>
              <a:rPr lang="el-GR" sz="1400" dirty="0"/>
              <a:t>Μετά από αυτά, αναφέρει ότι οι Αργείοι έστειλαν πρέσβεις στον Αρταξέρξη στη Σούσα, και εκείνος τους είπε ότι «</a:t>
            </a:r>
            <a:r>
              <a:rPr lang="el-GR" sz="1400" b="1" dirty="0"/>
              <a:t>καμία πόλη δεν θεωρείται πιο φιλική από την Άργος</a:t>
            </a:r>
            <a:r>
              <a:rPr lang="el-GR" sz="1400" dirty="0"/>
              <a:t>»</a:t>
            </a:r>
          </a:p>
        </p:txBody>
      </p:sp>
    </p:spTree>
    <p:extLst>
      <p:ext uri="{BB962C8B-B14F-4D97-AF65-F5344CB8AC3E}">
        <p14:creationId xmlns:p14="http://schemas.microsoft.com/office/powerpoint/2010/main" val="353881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1141DA1-538D-99CB-EF5E-6414DE99CE99}"/>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05404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01601550-C4BB-D7DC-A4CC-4A6E28085282}"/>
              </a:ext>
            </a:extLst>
          </p:cNvPr>
          <p:cNvSpPr>
            <a:spLocks noGrp="1"/>
          </p:cNvSpPr>
          <p:nvPr>
            <p:ph type="sldNum" sz="quarter" idx="4"/>
          </p:nvPr>
        </p:nvSpPr>
        <p:spPr/>
        <p:txBody>
          <a:bodyPr/>
          <a:lstStyle/>
          <a:p>
            <a:fld id="{5E0C3BBE-9543-48E5-A6E1-C646F9A01966}" type="slidenum">
              <a:rPr lang="en-ID" smtClean="0"/>
              <a:pPr/>
              <a:t>40</a:t>
            </a:fld>
            <a:endParaRPr lang="en-ID" dirty="0"/>
          </a:p>
        </p:txBody>
      </p:sp>
      <p:sp>
        <p:nvSpPr>
          <p:cNvPr id="3" name="Θέση υποσέλιδου 2">
            <a:extLst>
              <a:ext uri="{FF2B5EF4-FFF2-40B4-BE49-F238E27FC236}">
                <a16:creationId xmlns:a16="http://schemas.microsoft.com/office/drawing/2014/main" id="{B1EC46D8-8ACC-9A20-BFF9-FE99F8717020}"/>
              </a:ext>
            </a:extLst>
          </p:cNvPr>
          <p:cNvSpPr>
            <a:spLocks noGrp="1"/>
          </p:cNvSpPr>
          <p:nvPr>
            <p:ph type="ftr" sz="quarter" idx="3"/>
          </p:nvPr>
        </p:nvSpPr>
        <p:spPr/>
        <p:txBody>
          <a:bodyPr/>
          <a:lstStyle/>
          <a:p>
            <a:r>
              <a:rPr lang="en-US"/>
              <a:t>PRESENTATION TITLE</a:t>
            </a:r>
            <a:endParaRPr lang="en-US" dirty="0"/>
          </a:p>
        </p:txBody>
      </p:sp>
      <p:sp>
        <p:nvSpPr>
          <p:cNvPr id="6" name="Θέση κειμένου 5">
            <a:extLst>
              <a:ext uri="{FF2B5EF4-FFF2-40B4-BE49-F238E27FC236}">
                <a16:creationId xmlns:a16="http://schemas.microsoft.com/office/drawing/2014/main" id="{9DB39E57-8C54-A024-0A4E-D0A3E3186C41}"/>
              </a:ext>
            </a:extLst>
          </p:cNvPr>
          <p:cNvSpPr>
            <a:spLocks noGrp="1"/>
          </p:cNvSpPr>
          <p:nvPr>
            <p:ph type="body" sz="quarter" idx="40"/>
          </p:nvPr>
        </p:nvSpPr>
        <p:spPr>
          <a:xfrm>
            <a:off x="839755" y="0"/>
            <a:ext cx="11028784" cy="6232849"/>
          </a:xfrm>
        </p:spPr>
        <p:txBody>
          <a:bodyPr/>
          <a:lstStyle/>
          <a:p>
            <a:pPr algn="just"/>
            <a:endParaRPr lang="el-GR" sz="1200" dirty="0"/>
          </a:p>
          <a:p>
            <a:pPr algn="ctr"/>
            <a:r>
              <a:rPr lang="el-GR" sz="1800" dirty="0"/>
              <a:t>Πλούταρχος για Ηρόδοτο ( </a:t>
            </a:r>
            <a:r>
              <a:rPr lang="el-GR" sz="1800" i="1" dirty="0"/>
              <a:t>περί Ηροδότου κακοήθειας </a:t>
            </a:r>
            <a:r>
              <a:rPr lang="el-GR" sz="1800" dirty="0"/>
              <a:t>)</a:t>
            </a:r>
          </a:p>
          <a:p>
            <a:pPr algn="just"/>
            <a:endParaRPr lang="el-GR" sz="1200" dirty="0"/>
          </a:p>
          <a:p>
            <a:pPr algn="just"/>
            <a:r>
              <a:rPr lang="el-GR" sz="1400" dirty="0" err="1"/>
              <a:t>εἶθ</a:t>
            </a:r>
            <a:r>
              <a:rPr lang="el-GR" sz="1400" dirty="0"/>
              <a:t>´ </a:t>
            </a:r>
            <a:r>
              <a:rPr lang="el-GR" sz="1400" dirty="0" err="1"/>
              <a:t>ὑπειπών</a:t>
            </a:r>
            <a:r>
              <a:rPr lang="el-GR" sz="1400" dirty="0"/>
              <a:t>, </a:t>
            </a:r>
            <a:r>
              <a:rPr lang="el-GR" sz="1400" dirty="0" err="1"/>
              <a:t>ὥσπερ</a:t>
            </a:r>
            <a:r>
              <a:rPr lang="el-GR" sz="1400" dirty="0"/>
              <a:t> </a:t>
            </a:r>
            <a:r>
              <a:rPr lang="el-GR" sz="1400" dirty="0" err="1"/>
              <a:t>εἴωθε</a:t>
            </a:r>
            <a:r>
              <a:rPr lang="el-GR" sz="1400" dirty="0"/>
              <a:t>, </a:t>
            </a:r>
            <a:r>
              <a:rPr lang="el-GR" sz="1400" dirty="0" err="1"/>
              <a:t>καὶ</a:t>
            </a:r>
            <a:r>
              <a:rPr lang="el-GR" sz="1400" dirty="0"/>
              <a:t> </a:t>
            </a:r>
            <a:r>
              <a:rPr lang="el-GR" sz="1400" dirty="0" err="1"/>
              <a:t>ἀναδυόμενος</a:t>
            </a:r>
            <a:r>
              <a:rPr lang="el-GR" sz="1400" dirty="0"/>
              <a:t> </a:t>
            </a:r>
            <a:r>
              <a:rPr lang="el-GR" sz="1400" dirty="0" err="1"/>
              <a:t>οὐκ</a:t>
            </a:r>
            <a:r>
              <a:rPr lang="el-GR" sz="1400" dirty="0"/>
              <a:t> </a:t>
            </a:r>
            <a:r>
              <a:rPr lang="el-GR" sz="1400" dirty="0" err="1"/>
              <a:t>εἰδέναι</a:t>
            </a:r>
            <a:r>
              <a:rPr lang="el-GR" sz="1400" dirty="0"/>
              <a:t> </a:t>
            </a:r>
            <a:r>
              <a:rPr lang="el-GR" sz="1400" dirty="0" err="1"/>
              <a:t>φησὶ</a:t>
            </a:r>
            <a:r>
              <a:rPr lang="el-GR" sz="1400" dirty="0"/>
              <a:t> </a:t>
            </a:r>
            <a:r>
              <a:rPr lang="el-GR" sz="1400" dirty="0" err="1"/>
              <a:t>περὶ</a:t>
            </a:r>
            <a:r>
              <a:rPr lang="el-GR" sz="1400" dirty="0"/>
              <a:t> τούτων </a:t>
            </a:r>
            <a:r>
              <a:rPr lang="el-GR" sz="1400" dirty="0" err="1"/>
              <a:t>ἀτρεκέως</a:t>
            </a:r>
            <a:r>
              <a:rPr lang="el-GR" sz="1400" dirty="0"/>
              <a:t>, </a:t>
            </a:r>
            <a:r>
              <a:rPr lang="el-GR" sz="1400" dirty="0" err="1"/>
              <a:t>εἰδέναι</a:t>
            </a:r>
            <a:r>
              <a:rPr lang="el-GR" sz="1400" dirty="0"/>
              <a:t> δ´ </a:t>
            </a:r>
            <a:r>
              <a:rPr lang="el-GR" sz="1400" dirty="0" err="1"/>
              <a:t>ὅτι</a:t>
            </a:r>
            <a:r>
              <a:rPr lang="el-GR" sz="1400" dirty="0"/>
              <a:t> </a:t>
            </a:r>
            <a:r>
              <a:rPr lang="el-GR" sz="1400" dirty="0" err="1"/>
              <a:t>πᾶσιν</a:t>
            </a:r>
            <a:r>
              <a:rPr lang="el-GR" sz="1400" dirty="0"/>
              <a:t> </a:t>
            </a:r>
            <a:r>
              <a:rPr lang="el-GR" sz="1400" dirty="0" err="1"/>
              <a:t>ἀνθρώποις</a:t>
            </a:r>
            <a:r>
              <a:rPr lang="el-GR" sz="1400" dirty="0"/>
              <a:t> </a:t>
            </a:r>
            <a:r>
              <a:rPr lang="el-GR" sz="1400" dirty="0" err="1"/>
              <a:t>ἐστὶν</a:t>
            </a:r>
            <a:r>
              <a:rPr lang="el-GR" sz="1400" dirty="0"/>
              <a:t> (863</a:t>
            </a:r>
            <a:r>
              <a:rPr lang="en-US" sz="1400" dirty="0"/>
              <a:t>d) </a:t>
            </a:r>
            <a:r>
              <a:rPr lang="el-GR" sz="1400" dirty="0" err="1"/>
              <a:t>ἐγκλήματα</a:t>
            </a:r>
            <a:r>
              <a:rPr lang="el-GR" sz="1400" dirty="0"/>
              <a:t>,</a:t>
            </a:r>
          </a:p>
          <a:p>
            <a:pPr algn="just"/>
            <a:endParaRPr lang="el-GR" sz="1400" dirty="0"/>
          </a:p>
          <a:p>
            <a:pPr algn="just"/>
            <a:r>
              <a:rPr lang="el-GR" sz="1400" dirty="0"/>
              <a:t>« </a:t>
            </a:r>
            <a:r>
              <a:rPr lang="el-GR" sz="1400" b="1" dirty="0" err="1"/>
              <a:t>Καὶ</a:t>
            </a:r>
            <a:r>
              <a:rPr lang="el-GR" sz="1400" b="1" dirty="0"/>
              <a:t> </a:t>
            </a:r>
            <a:r>
              <a:rPr lang="el-GR" sz="1400" b="1" dirty="0" err="1"/>
              <a:t>οὐκ</a:t>
            </a:r>
            <a:r>
              <a:rPr lang="el-GR" sz="1400" b="1" dirty="0"/>
              <a:t> </a:t>
            </a:r>
            <a:r>
              <a:rPr lang="el-GR" sz="1400" b="1" dirty="0" err="1"/>
              <a:t>Ἀργείοισιν</a:t>
            </a:r>
            <a:r>
              <a:rPr lang="el-GR" sz="1400" b="1" dirty="0"/>
              <a:t> </a:t>
            </a:r>
            <a:r>
              <a:rPr lang="el-GR" sz="1400" b="1" dirty="0" err="1"/>
              <a:t>αἴσχιστα</a:t>
            </a:r>
            <a:r>
              <a:rPr lang="el-GR" sz="1400" b="1" dirty="0"/>
              <a:t> </a:t>
            </a:r>
            <a:r>
              <a:rPr lang="el-GR" sz="1400" b="1" dirty="0" err="1"/>
              <a:t>πεποίηται</a:t>
            </a:r>
            <a:r>
              <a:rPr lang="el-GR" sz="1400" b="1" dirty="0"/>
              <a:t>. </a:t>
            </a:r>
            <a:r>
              <a:rPr lang="el-GR" sz="1400" b="1" dirty="0" err="1"/>
              <a:t>Ἐγὼ</a:t>
            </a:r>
            <a:r>
              <a:rPr lang="el-GR" sz="1400" b="1" dirty="0"/>
              <a:t> </a:t>
            </a:r>
            <a:r>
              <a:rPr lang="el-GR" sz="1400" b="1" dirty="0" err="1"/>
              <a:t>δὲ</a:t>
            </a:r>
            <a:r>
              <a:rPr lang="el-GR" sz="1400" b="1" dirty="0"/>
              <a:t> λέγειν </a:t>
            </a:r>
            <a:r>
              <a:rPr lang="el-GR" sz="1400" b="1" dirty="0" err="1"/>
              <a:t>ὀφείλω</a:t>
            </a:r>
            <a:r>
              <a:rPr lang="el-GR" sz="1400" b="1" dirty="0"/>
              <a:t> </a:t>
            </a:r>
            <a:r>
              <a:rPr lang="el-GR" sz="1400" b="1" dirty="0" err="1"/>
              <a:t>τὰ</a:t>
            </a:r>
            <a:r>
              <a:rPr lang="el-GR" sz="1400" b="1" dirty="0"/>
              <a:t> λεγόμενα, </a:t>
            </a:r>
            <a:r>
              <a:rPr lang="el-GR" sz="1400" b="1" dirty="0" err="1"/>
              <a:t>πείθεσθαί</a:t>
            </a:r>
            <a:r>
              <a:rPr lang="el-GR" sz="1400" b="1" dirty="0"/>
              <a:t> </a:t>
            </a:r>
            <a:r>
              <a:rPr lang="el-GR" sz="1400" b="1" dirty="0" err="1"/>
              <a:t>γε</a:t>
            </a:r>
            <a:r>
              <a:rPr lang="el-GR" sz="1400" b="1" dirty="0"/>
              <a:t> </a:t>
            </a:r>
            <a:r>
              <a:rPr lang="el-GR" sz="1400" b="1" dirty="0" err="1"/>
              <a:t>μὴν</a:t>
            </a:r>
            <a:r>
              <a:rPr lang="el-GR" sz="1400" b="1" dirty="0"/>
              <a:t> </a:t>
            </a:r>
            <a:r>
              <a:rPr lang="el-GR" sz="1400" b="1" dirty="0" err="1"/>
              <a:t>οὐ</a:t>
            </a:r>
            <a:r>
              <a:rPr lang="el-GR" sz="1400" b="1" dirty="0"/>
              <a:t> </a:t>
            </a:r>
            <a:r>
              <a:rPr lang="el-GR" sz="1400" b="1" dirty="0" err="1"/>
              <a:t>παντάπασι</a:t>
            </a:r>
            <a:r>
              <a:rPr lang="el-GR" sz="1400" b="1" dirty="0"/>
              <a:t> </a:t>
            </a:r>
            <a:r>
              <a:rPr lang="el-GR" sz="1400" b="1" dirty="0" err="1"/>
              <a:t>ὀφείλω</a:t>
            </a:r>
            <a:r>
              <a:rPr lang="el-GR" sz="1400" b="1" dirty="0"/>
              <a:t>, </a:t>
            </a:r>
            <a:r>
              <a:rPr lang="el-GR" sz="1400" b="1" dirty="0" err="1"/>
              <a:t>καί</a:t>
            </a:r>
            <a:r>
              <a:rPr lang="el-GR" sz="1400" b="1" dirty="0"/>
              <a:t> μοι </a:t>
            </a:r>
            <a:r>
              <a:rPr lang="el-GR" sz="1400" b="1" dirty="0" err="1"/>
              <a:t>τὸ</a:t>
            </a:r>
            <a:r>
              <a:rPr lang="el-GR" sz="1400" b="1" dirty="0"/>
              <a:t> </a:t>
            </a:r>
            <a:r>
              <a:rPr lang="el-GR" sz="1400" b="1" dirty="0" err="1"/>
              <a:t>ἔπος</a:t>
            </a:r>
            <a:r>
              <a:rPr lang="el-GR" sz="1400" b="1" dirty="0"/>
              <a:t> </a:t>
            </a:r>
            <a:r>
              <a:rPr lang="el-GR" sz="1400" b="1" dirty="0" err="1"/>
              <a:t>τοῦτο</a:t>
            </a:r>
            <a:r>
              <a:rPr lang="el-GR" sz="1400" b="1" dirty="0"/>
              <a:t> </a:t>
            </a:r>
            <a:r>
              <a:rPr lang="el-GR" sz="1400" b="1" dirty="0" err="1"/>
              <a:t>ἐχέτω</a:t>
            </a:r>
            <a:r>
              <a:rPr lang="el-GR" sz="1400" b="1" dirty="0"/>
              <a:t> </a:t>
            </a:r>
            <a:r>
              <a:rPr lang="el-GR" sz="1400" b="1" dirty="0" err="1"/>
              <a:t>ἐς</a:t>
            </a:r>
            <a:r>
              <a:rPr lang="el-GR" sz="1400" b="1" dirty="0"/>
              <a:t> πάντα </a:t>
            </a:r>
            <a:r>
              <a:rPr lang="el-GR" sz="1400" b="1" dirty="0" err="1"/>
              <a:t>τὸν</a:t>
            </a:r>
            <a:r>
              <a:rPr lang="el-GR" sz="1400" b="1" dirty="0"/>
              <a:t> </a:t>
            </a:r>
            <a:r>
              <a:rPr lang="el-GR" sz="1400" b="1" dirty="0" err="1"/>
              <a:t>λόγον</a:t>
            </a:r>
            <a:r>
              <a:rPr lang="el-GR" sz="1400" b="1" dirty="0"/>
              <a:t>. </a:t>
            </a:r>
            <a:r>
              <a:rPr lang="el-GR" sz="1400" b="1" dirty="0" err="1"/>
              <a:t>Ἐπεὶ</a:t>
            </a:r>
            <a:r>
              <a:rPr lang="el-GR" sz="1400" b="1" dirty="0"/>
              <a:t> </a:t>
            </a:r>
            <a:r>
              <a:rPr lang="el-GR" sz="1400" b="1" dirty="0" err="1"/>
              <a:t>καὶ</a:t>
            </a:r>
            <a:r>
              <a:rPr lang="el-GR" sz="1400" b="1" dirty="0"/>
              <a:t> </a:t>
            </a:r>
            <a:r>
              <a:rPr lang="el-GR" sz="1400" b="1" dirty="0" err="1"/>
              <a:t>ταῦτα</a:t>
            </a:r>
            <a:r>
              <a:rPr lang="el-GR" sz="1400" b="1" dirty="0"/>
              <a:t> λέγεται, </a:t>
            </a:r>
            <a:r>
              <a:rPr lang="el-GR" sz="1400" b="1" dirty="0" err="1"/>
              <a:t>ὡς</a:t>
            </a:r>
            <a:r>
              <a:rPr lang="el-GR" sz="1400" b="1" dirty="0"/>
              <a:t> </a:t>
            </a:r>
            <a:r>
              <a:rPr lang="el-GR" sz="1400" b="1" dirty="0" err="1"/>
              <a:t>ἄρα</a:t>
            </a:r>
            <a:r>
              <a:rPr lang="el-GR" sz="1400" b="1" dirty="0"/>
              <a:t> </a:t>
            </a:r>
            <a:r>
              <a:rPr lang="el-GR" sz="1400" b="1" dirty="0" err="1"/>
              <a:t>Ἀργεῖοι</a:t>
            </a:r>
            <a:r>
              <a:rPr lang="el-GR" sz="1400" b="1" dirty="0"/>
              <a:t> </a:t>
            </a:r>
            <a:r>
              <a:rPr lang="el-GR" sz="1400" b="1" dirty="0" err="1"/>
              <a:t>ἦσαν</a:t>
            </a:r>
            <a:r>
              <a:rPr lang="el-GR" sz="1400" b="1" dirty="0"/>
              <a:t> </a:t>
            </a:r>
            <a:r>
              <a:rPr lang="el-GR" sz="1400" b="1" dirty="0" err="1"/>
              <a:t>οἱ</a:t>
            </a:r>
            <a:r>
              <a:rPr lang="el-GR" sz="1400" b="1" dirty="0"/>
              <a:t> </a:t>
            </a:r>
            <a:r>
              <a:rPr lang="el-GR" sz="1400" b="1" dirty="0" err="1"/>
              <a:t>ἐπικαλεσάμενοι</a:t>
            </a:r>
            <a:r>
              <a:rPr lang="el-GR" sz="1400" b="1" dirty="0"/>
              <a:t> </a:t>
            </a:r>
            <a:r>
              <a:rPr lang="el-GR" sz="1400" b="1" dirty="0" err="1"/>
              <a:t>τὸν</a:t>
            </a:r>
            <a:r>
              <a:rPr lang="el-GR" sz="1400" b="1" dirty="0"/>
              <a:t> </a:t>
            </a:r>
            <a:r>
              <a:rPr lang="el-GR" sz="1400" b="1" dirty="0" err="1"/>
              <a:t>Πέρσην</a:t>
            </a:r>
            <a:r>
              <a:rPr lang="el-GR" sz="1400" b="1" dirty="0"/>
              <a:t> </a:t>
            </a:r>
            <a:r>
              <a:rPr lang="el-GR" sz="1400" b="1" dirty="0" err="1"/>
              <a:t>ἐπὶ</a:t>
            </a:r>
            <a:r>
              <a:rPr lang="el-GR" sz="1400" b="1" dirty="0"/>
              <a:t> </a:t>
            </a:r>
            <a:r>
              <a:rPr lang="el-GR" sz="1400" b="1" dirty="0" err="1"/>
              <a:t>τὴν</a:t>
            </a:r>
            <a:r>
              <a:rPr lang="el-GR" sz="1400" b="1" dirty="0"/>
              <a:t> </a:t>
            </a:r>
            <a:r>
              <a:rPr lang="el-GR" sz="1400" b="1" dirty="0" err="1"/>
              <a:t>Ἑλλάδα</a:t>
            </a:r>
            <a:r>
              <a:rPr lang="el-GR" sz="1400" b="1" dirty="0"/>
              <a:t>, </a:t>
            </a:r>
            <a:r>
              <a:rPr lang="el-GR" sz="1400" b="1" dirty="0" err="1"/>
              <a:t>ἐπειδή</a:t>
            </a:r>
            <a:r>
              <a:rPr lang="el-GR" sz="1400" b="1" dirty="0"/>
              <a:t> </a:t>
            </a:r>
            <a:r>
              <a:rPr lang="el-GR" sz="1400" b="1" dirty="0" err="1"/>
              <a:t>σφιν</a:t>
            </a:r>
            <a:r>
              <a:rPr lang="el-GR" sz="1400" b="1" dirty="0"/>
              <a:t> </a:t>
            </a:r>
            <a:r>
              <a:rPr lang="el-GR" sz="1400" b="1" dirty="0" err="1"/>
              <a:t>πρὸς</a:t>
            </a:r>
            <a:r>
              <a:rPr lang="el-GR" sz="1400" b="1" dirty="0"/>
              <a:t> </a:t>
            </a:r>
            <a:r>
              <a:rPr lang="el-GR" sz="1400" b="1" dirty="0" err="1"/>
              <a:t>τοὺς</a:t>
            </a:r>
            <a:r>
              <a:rPr lang="el-GR" sz="1400" b="1" dirty="0"/>
              <a:t> Λακεδαιμονίους </a:t>
            </a:r>
            <a:r>
              <a:rPr lang="el-GR" sz="1400" b="1" dirty="0" err="1"/>
              <a:t>κακῶς</a:t>
            </a:r>
            <a:r>
              <a:rPr lang="el-GR" sz="1400" b="1" dirty="0"/>
              <a:t> ἡ </a:t>
            </a:r>
            <a:r>
              <a:rPr lang="el-GR" sz="1400" b="1" dirty="0" err="1"/>
              <a:t>αἰχμὴ</a:t>
            </a:r>
            <a:r>
              <a:rPr lang="el-GR" sz="1400" b="1" dirty="0"/>
              <a:t> </a:t>
            </a:r>
            <a:r>
              <a:rPr lang="el-GR" sz="1400" b="1" dirty="0" err="1"/>
              <a:t>ἑστήκεε</a:t>
            </a:r>
            <a:r>
              <a:rPr lang="el-GR" sz="1400" b="1" dirty="0"/>
              <a:t>, </a:t>
            </a:r>
            <a:r>
              <a:rPr lang="el-GR" sz="1400" b="1" dirty="0" err="1"/>
              <a:t>πᾶν</a:t>
            </a:r>
            <a:r>
              <a:rPr lang="el-GR" sz="1400" b="1" dirty="0"/>
              <a:t> </a:t>
            </a:r>
            <a:r>
              <a:rPr lang="el-GR" sz="1400" b="1" dirty="0" err="1"/>
              <a:t>δὴ</a:t>
            </a:r>
            <a:r>
              <a:rPr lang="el-GR" sz="1400" b="1" dirty="0"/>
              <a:t> βουλόμενοι </a:t>
            </a:r>
            <a:r>
              <a:rPr lang="el-GR" sz="1400" b="1" dirty="0" err="1"/>
              <a:t>σφίσι</a:t>
            </a:r>
            <a:r>
              <a:rPr lang="el-GR" sz="1400" b="1" dirty="0"/>
              <a:t> </a:t>
            </a:r>
            <a:r>
              <a:rPr lang="el-GR" sz="1400" b="1" dirty="0" err="1"/>
              <a:t>εἶναι</a:t>
            </a:r>
            <a:r>
              <a:rPr lang="el-GR" sz="1400" b="1" dirty="0"/>
              <a:t> </a:t>
            </a:r>
            <a:r>
              <a:rPr lang="el-GR" sz="1400" b="1" dirty="0" err="1"/>
              <a:t>πρὸ</a:t>
            </a:r>
            <a:r>
              <a:rPr lang="el-GR" sz="1400" b="1" dirty="0"/>
              <a:t> </a:t>
            </a:r>
            <a:r>
              <a:rPr lang="el-GR" sz="1400" b="1" dirty="0" err="1"/>
              <a:t>τῆς</a:t>
            </a:r>
            <a:r>
              <a:rPr lang="el-GR" sz="1400" b="1" dirty="0"/>
              <a:t> παρούσης λύπης</a:t>
            </a:r>
            <a:r>
              <a:rPr lang="el-GR" sz="1400" dirty="0"/>
              <a:t>. »</a:t>
            </a:r>
          </a:p>
          <a:p>
            <a:pPr algn="just"/>
            <a:endParaRPr lang="el-GR" sz="1400" dirty="0"/>
          </a:p>
          <a:p>
            <a:pPr algn="just"/>
            <a:r>
              <a:rPr lang="el-GR" sz="1400" dirty="0" err="1"/>
              <a:t>Ἆρ</a:t>
            </a:r>
            <a:r>
              <a:rPr lang="el-GR" sz="1400" dirty="0"/>
              <a:t>´ </a:t>
            </a:r>
            <a:r>
              <a:rPr lang="el-GR" sz="1400" dirty="0" err="1"/>
              <a:t>οὖν</a:t>
            </a:r>
            <a:r>
              <a:rPr lang="el-GR" sz="1400" dirty="0"/>
              <a:t> </a:t>
            </a:r>
            <a:r>
              <a:rPr lang="el-GR" sz="1400" dirty="0" err="1"/>
              <a:t>οὐχ</a:t>
            </a:r>
            <a:r>
              <a:rPr lang="el-GR" sz="1400" dirty="0"/>
              <a:t>, </a:t>
            </a:r>
            <a:r>
              <a:rPr lang="el-GR" sz="1400" dirty="0" err="1"/>
              <a:t>ὅπερ</a:t>
            </a:r>
            <a:r>
              <a:rPr lang="el-GR" sz="1400" dirty="0"/>
              <a:t> </a:t>
            </a:r>
            <a:r>
              <a:rPr lang="el-GR" sz="1400" dirty="0" err="1"/>
              <a:t>αὐτὸς</a:t>
            </a:r>
            <a:r>
              <a:rPr lang="el-GR" sz="1400" dirty="0"/>
              <a:t> </a:t>
            </a:r>
            <a:r>
              <a:rPr lang="el-GR" sz="1400" dirty="0" err="1"/>
              <a:t>τὸν</a:t>
            </a:r>
            <a:r>
              <a:rPr lang="el-GR" sz="1400" dirty="0"/>
              <a:t> </a:t>
            </a:r>
            <a:r>
              <a:rPr lang="el-GR" sz="1400" dirty="0" err="1"/>
              <a:t>Αἰθίοπά</a:t>
            </a:r>
            <a:r>
              <a:rPr lang="el-GR" sz="1400" dirty="0"/>
              <a:t> </a:t>
            </a:r>
            <a:r>
              <a:rPr lang="el-GR" sz="1400" dirty="0" err="1"/>
              <a:t>φησι</a:t>
            </a:r>
            <a:r>
              <a:rPr lang="el-GR" sz="1400" dirty="0"/>
              <a:t> </a:t>
            </a:r>
            <a:r>
              <a:rPr lang="el-GR" sz="1400" dirty="0" err="1"/>
              <a:t>πρὸς</a:t>
            </a:r>
            <a:r>
              <a:rPr lang="el-GR" sz="1400" dirty="0"/>
              <a:t> (863</a:t>
            </a:r>
            <a:r>
              <a:rPr lang="en-US" sz="1400" dirty="0"/>
              <a:t>e) </a:t>
            </a:r>
            <a:r>
              <a:rPr lang="el-GR" sz="1400" dirty="0" err="1"/>
              <a:t>τὰ</a:t>
            </a:r>
            <a:r>
              <a:rPr lang="el-GR" sz="1400" dirty="0"/>
              <a:t> μύρα </a:t>
            </a:r>
            <a:r>
              <a:rPr lang="el-GR" sz="1400" dirty="0" err="1"/>
              <a:t>καὶ</a:t>
            </a:r>
            <a:r>
              <a:rPr lang="el-GR" sz="1400" dirty="0"/>
              <a:t> </a:t>
            </a:r>
            <a:r>
              <a:rPr lang="el-GR" sz="1400" dirty="0" err="1"/>
              <a:t>τὴν</a:t>
            </a:r>
            <a:r>
              <a:rPr lang="el-GR" sz="1400" dirty="0"/>
              <a:t> </a:t>
            </a:r>
            <a:r>
              <a:rPr lang="el-GR" sz="1400" dirty="0" err="1"/>
              <a:t>πορφύραν</a:t>
            </a:r>
            <a:r>
              <a:rPr lang="el-GR" sz="1400" dirty="0"/>
              <a:t> </a:t>
            </a:r>
            <a:r>
              <a:rPr lang="el-GR" sz="1400" dirty="0" err="1"/>
              <a:t>εἰπεῖν</a:t>
            </a:r>
            <a:r>
              <a:rPr lang="el-GR" sz="1400" dirty="0"/>
              <a:t>, </a:t>
            </a:r>
            <a:r>
              <a:rPr lang="el-GR" sz="1400" dirty="0" err="1"/>
              <a:t>ὡς</a:t>
            </a:r>
            <a:r>
              <a:rPr lang="el-GR" sz="1400" dirty="0"/>
              <a:t> </a:t>
            </a:r>
            <a:r>
              <a:rPr lang="el-GR" sz="1400" dirty="0" err="1"/>
              <a:t>δολερὰ</a:t>
            </a:r>
            <a:r>
              <a:rPr lang="el-GR" sz="1400" dirty="0"/>
              <a:t> </a:t>
            </a:r>
            <a:r>
              <a:rPr lang="el-GR" sz="1400" dirty="0" err="1"/>
              <a:t>μὲν</a:t>
            </a:r>
            <a:r>
              <a:rPr lang="el-GR" sz="1400" dirty="0"/>
              <a:t> </a:t>
            </a:r>
            <a:r>
              <a:rPr lang="el-GR" sz="1400" dirty="0" err="1"/>
              <a:t>τὰ</a:t>
            </a:r>
            <a:r>
              <a:rPr lang="el-GR" sz="1400" dirty="0"/>
              <a:t> </a:t>
            </a:r>
            <a:r>
              <a:rPr lang="el-GR" sz="1400" dirty="0" err="1"/>
              <a:t>χρίματα</a:t>
            </a:r>
            <a:r>
              <a:rPr lang="el-GR" sz="1400" dirty="0"/>
              <a:t> </a:t>
            </a:r>
            <a:r>
              <a:rPr lang="el-GR" sz="1400" b="1" dirty="0" err="1"/>
              <a:t>δολερὰ</a:t>
            </a:r>
            <a:r>
              <a:rPr lang="el-GR" sz="1400" dirty="0"/>
              <a:t> </a:t>
            </a:r>
            <a:r>
              <a:rPr lang="el-GR" sz="1400" dirty="0" err="1"/>
              <a:t>δὲ</a:t>
            </a:r>
            <a:r>
              <a:rPr lang="el-GR" sz="1400" dirty="0"/>
              <a:t> </a:t>
            </a:r>
            <a:r>
              <a:rPr lang="el-GR" sz="1400" dirty="0" err="1"/>
              <a:t>τὰ</a:t>
            </a:r>
            <a:r>
              <a:rPr lang="el-GR" sz="1400" dirty="0"/>
              <a:t> </a:t>
            </a:r>
            <a:r>
              <a:rPr lang="el-GR" sz="1400" dirty="0" err="1"/>
              <a:t>εἵματα</a:t>
            </a:r>
            <a:r>
              <a:rPr lang="el-GR" sz="1400" dirty="0"/>
              <a:t> </a:t>
            </a:r>
            <a:r>
              <a:rPr lang="el-GR" sz="1400" dirty="0" err="1"/>
              <a:t>τῶν</a:t>
            </a:r>
            <a:r>
              <a:rPr lang="el-GR" sz="1400" dirty="0"/>
              <a:t> </a:t>
            </a:r>
            <a:r>
              <a:rPr lang="el-GR" sz="1400" dirty="0" err="1"/>
              <a:t>Περσέων</a:t>
            </a:r>
            <a:r>
              <a:rPr lang="el-GR" sz="1400" dirty="0"/>
              <a:t> </a:t>
            </a:r>
            <a:r>
              <a:rPr lang="el-GR" sz="1400" dirty="0" err="1"/>
              <a:t>ἐστί</a:t>
            </a:r>
            <a:r>
              <a:rPr lang="el-GR" sz="1400" dirty="0"/>
              <a:t>, </a:t>
            </a:r>
            <a:r>
              <a:rPr lang="el-GR" sz="1400" dirty="0" err="1"/>
              <a:t>τοῦτ</a:t>
            </a:r>
            <a:r>
              <a:rPr lang="el-GR" sz="1400" dirty="0"/>
              <a:t>´ </a:t>
            </a:r>
            <a:r>
              <a:rPr lang="el-GR" sz="1400" dirty="0" err="1"/>
              <a:t>ἄν</a:t>
            </a:r>
            <a:r>
              <a:rPr lang="el-GR" sz="1400" dirty="0"/>
              <a:t> τις </a:t>
            </a:r>
            <a:r>
              <a:rPr lang="el-GR" sz="1400" dirty="0" err="1"/>
              <a:t>εἴποι</a:t>
            </a:r>
            <a:r>
              <a:rPr lang="el-GR" sz="1400" dirty="0"/>
              <a:t> </a:t>
            </a:r>
            <a:r>
              <a:rPr lang="el-GR" sz="1400" dirty="0" err="1"/>
              <a:t>πρὸς</a:t>
            </a:r>
            <a:r>
              <a:rPr lang="el-GR" sz="1400" dirty="0"/>
              <a:t> </a:t>
            </a:r>
            <a:r>
              <a:rPr lang="el-GR" sz="1400" dirty="0" err="1"/>
              <a:t>αὐτόν</a:t>
            </a:r>
            <a:r>
              <a:rPr lang="el-GR" sz="1400" dirty="0"/>
              <a:t>, </a:t>
            </a:r>
            <a:r>
              <a:rPr lang="el-GR" sz="1400" u="sng" dirty="0" err="1"/>
              <a:t>ὡς</a:t>
            </a:r>
            <a:r>
              <a:rPr lang="el-GR" sz="1400" u="sng" dirty="0"/>
              <a:t> </a:t>
            </a:r>
            <a:r>
              <a:rPr lang="el-GR" sz="1400" u="sng" dirty="0" err="1"/>
              <a:t>δολερὰ</a:t>
            </a:r>
            <a:r>
              <a:rPr lang="el-GR" sz="1400" u="sng" dirty="0"/>
              <a:t> </a:t>
            </a:r>
            <a:r>
              <a:rPr lang="el-GR" sz="1400" u="sng" dirty="0" err="1"/>
              <a:t>μὲν</a:t>
            </a:r>
            <a:r>
              <a:rPr lang="el-GR" sz="1400" u="sng" dirty="0"/>
              <a:t> </a:t>
            </a:r>
            <a:r>
              <a:rPr lang="el-GR" sz="1400" u="sng" dirty="0" err="1"/>
              <a:t>τὰ</a:t>
            </a:r>
            <a:r>
              <a:rPr lang="el-GR" sz="1400" u="sng" dirty="0"/>
              <a:t> </a:t>
            </a:r>
            <a:r>
              <a:rPr lang="el-GR" sz="1400" u="sng" dirty="0" err="1"/>
              <a:t>ῥήματα</a:t>
            </a:r>
            <a:r>
              <a:rPr lang="el-GR" sz="1400" u="sng" dirty="0"/>
              <a:t> </a:t>
            </a:r>
            <a:r>
              <a:rPr lang="el-GR" sz="1400" u="sng" dirty="0" err="1"/>
              <a:t>δολερὰ</a:t>
            </a:r>
            <a:r>
              <a:rPr lang="el-GR" sz="1400" u="sng" dirty="0"/>
              <a:t> </a:t>
            </a:r>
            <a:r>
              <a:rPr lang="el-GR" sz="1400" u="sng" dirty="0" err="1"/>
              <a:t>δὲ</a:t>
            </a:r>
            <a:r>
              <a:rPr lang="el-GR" sz="1400" u="sng" dirty="0"/>
              <a:t> </a:t>
            </a:r>
            <a:r>
              <a:rPr lang="el-GR" sz="1400" u="sng" dirty="0" err="1"/>
              <a:t>τὰ</a:t>
            </a:r>
            <a:r>
              <a:rPr lang="el-GR" sz="1400" u="sng" dirty="0"/>
              <a:t> σχήματα </a:t>
            </a:r>
            <a:r>
              <a:rPr lang="el-GR" sz="1400" u="sng" dirty="0" err="1"/>
              <a:t>τῶν</a:t>
            </a:r>
            <a:r>
              <a:rPr lang="el-GR" sz="1400" u="sng" dirty="0"/>
              <a:t> </a:t>
            </a:r>
            <a:r>
              <a:rPr lang="el-GR" sz="1400" u="sng" dirty="0" err="1"/>
              <a:t>Ἡροδότου</a:t>
            </a:r>
            <a:r>
              <a:rPr lang="el-GR" sz="1400" u="sng" dirty="0"/>
              <a:t> λόγων</a:t>
            </a:r>
            <a:r>
              <a:rPr lang="el-GR" sz="1400" dirty="0"/>
              <a:t>,</a:t>
            </a:r>
          </a:p>
          <a:p>
            <a:pPr algn="just"/>
            <a:endParaRPr lang="el-GR" sz="1400" dirty="0"/>
          </a:p>
          <a:p>
            <a:pPr algn="just"/>
            <a:r>
              <a:rPr lang="el-GR" sz="1400" dirty="0" err="1"/>
              <a:t>Ἑλικτὰ</a:t>
            </a:r>
            <a:r>
              <a:rPr lang="el-GR" sz="1400" dirty="0"/>
              <a:t> </a:t>
            </a:r>
            <a:r>
              <a:rPr lang="el-GR" sz="1400" dirty="0" err="1"/>
              <a:t>κοὐδὲν</a:t>
            </a:r>
            <a:r>
              <a:rPr lang="el-GR" sz="1400" dirty="0"/>
              <a:t> </a:t>
            </a:r>
            <a:r>
              <a:rPr lang="el-GR" sz="1400" dirty="0" err="1"/>
              <a:t>ὑγιὲς</a:t>
            </a:r>
            <a:r>
              <a:rPr lang="el-GR" sz="1400" dirty="0"/>
              <a:t> </a:t>
            </a:r>
            <a:r>
              <a:rPr lang="el-GR" sz="1400" dirty="0" err="1"/>
              <a:t>ἀλλὰ</a:t>
            </a:r>
            <a:r>
              <a:rPr lang="el-GR" sz="1400" dirty="0"/>
              <a:t> </a:t>
            </a:r>
            <a:r>
              <a:rPr lang="el-GR" sz="1400" dirty="0" err="1"/>
              <a:t>πᾶν</a:t>
            </a:r>
            <a:r>
              <a:rPr lang="el-GR" sz="1400" dirty="0"/>
              <a:t> πέριξ,</a:t>
            </a:r>
          </a:p>
          <a:p>
            <a:pPr algn="just"/>
            <a:endParaRPr lang="el-GR" sz="1400" dirty="0"/>
          </a:p>
          <a:p>
            <a:pPr algn="just"/>
            <a:r>
              <a:rPr lang="el-GR" sz="1400" dirty="0" err="1"/>
              <a:t>ὥσπερ</a:t>
            </a:r>
            <a:r>
              <a:rPr lang="el-GR" sz="1400" dirty="0"/>
              <a:t> </a:t>
            </a:r>
            <a:r>
              <a:rPr lang="el-GR" sz="1400" dirty="0" err="1"/>
              <a:t>οἱ</a:t>
            </a:r>
            <a:r>
              <a:rPr lang="el-GR" sz="1400" dirty="0"/>
              <a:t> </a:t>
            </a:r>
            <a:r>
              <a:rPr lang="el-GR" sz="1400" dirty="0" err="1"/>
              <a:t>ζῳγράφοι</a:t>
            </a:r>
            <a:r>
              <a:rPr lang="el-GR" sz="1400" dirty="0"/>
              <a:t> </a:t>
            </a:r>
            <a:r>
              <a:rPr lang="el-GR" sz="1400" dirty="0" err="1"/>
              <a:t>τὰ</a:t>
            </a:r>
            <a:r>
              <a:rPr lang="el-GR" sz="1400" dirty="0"/>
              <a:t> </a:t>
            </a:r>
            <a:r>
              <a:rPr lang="el-GR" sz="1400" dirty="0" err="1"/>
              <a:t>λαμπρὰ</a:t>
            </a:r>
            <a:r>
              <a:rPr lang="el-GR" sz="1400" dirty="0"/>
              <a:t> </a:t>
            </a:r>
            <a:r>
              <a:rPr lang="el-GR" sz="1400" dirty="0" err="1"/>
              <a:t>τῇ</a:t>
            </a:r>
            <a:r>
              <a:rPr lang="el-GR" sz="1400" dirty="0"/>
              <a:t> </a:t>
            </a:r>
            <a:r>
              <a:rPr lang="el-GR" sz="1400" dirty="0" err="1"/>
              <a:t>σκιᾷ</a:t>
            </a:r>
            <a:r>
              <a:rPr lang="el-GR" sz="1400" dirty="0"/>
              <a:t> τρανότερα </a:t>
            </a:r>
            <a:r>
              <a:rPr lang="el-GR" sz="1400" dirty="0" err="1"/>
              <a:t>ποιοῦσιν</a:t>
            </a:r>
            <a:r>
              <a:rPr lang="el-GR" sz="1400" dirty="0"/>
              <a:t>, </a:t>
            </a:r>
            <a:r>
              <a:rPr lang="el-GR" sz="1400" dirty="0" err="1"/>
              <a:t>οὕτω</a:t>
            </a:r>
            <a:r>
              <a:rPr lang="el-GR" sz="1400" dirty="0"/>
              <a:t> </a:t>
            </a:r>
            <a:r>
              <a:rPr lang="el-GR" sz="1400" dirty="0" err="1"/>
              <a:t>ταῖς</a:t>
            </a:r>
            <a:r>
              <a:rPr lang="el-GR" sz="1400" dirty="0"/>
              <a:t> </a:t>
            </a:r>
            <a:r>
              <a:rPr lang="el-GR" sz="1400" dirty="0" err="1"/>
              <a:t>ἀρνήσεσι</a:t>
            </a:r>
            <a:r>
              <a:rPr lang="el-GR" sz="1400" dirty="0"/>
              <a:t> </a:t>
            </a:r>
            <a:r>
              <a:rPr lang="el-GR" sz="1400" dirty="0" err="1"/>
              <a:t>τὰς</a:t>
            </a:r>
            <a:r>
              <a:rPr lang="el-GR" sz="1400" dirty="0"/>
              <a:t> </a:t>
            </a:r>
            <a:r>
              <a:rPr lang="el-GR" sz="1400" dirty="0" err="1"/>
              <a:t>διαβολὰς</a:t>
            </a:r>
            <a:r>
              <a:rPr lang="el-GR" sz="1400" dirty="0"/>
              <a:t> </a:t>
            </a:r>
            <a:r>
              <a:rPr lang="el-GR" sz="1400" dirty="0" err="1"/>
              <a:t>ἐπιτείνοντος</a:t>
            </a:r>
            <a:r>
              <a:rPr lang="el-GR" sz="1400" dirty="0"/>
              <a:t> </a:t>
            </a:r>
            <a:r>
              <a:rPr lang="el-GR" sz="1400" dirty="0" err="1"/>
              <a:t>αὐτοῦ</a:t>
            </a:r>
            <a:r>
              <a:rPr lang="el-GR" sz="1400" dirty="0"/>
              <a:t> </a:t>
            </a:r>
            <a:r>
              <a:rPr lang="el-GR" sz="1400" dirty="0" err="1"/>
              <a:t>καὶ</a:t>
            </a:r>
            <a:r>
              <a:rPr lang="el-GR" sz="1400" dirty="0"/>
              <a:t> </a:t>
            </a:r>
            <a:r>
              <a:rPr lang="el-GR" sz="1400" dirty="0" err="1"/>
              <a:t>τὰς</a:t>
            </a:r>
            <a:r>
              <a:rPr lang="el-GR" sz="1400" dirty="0"/>
              <a:t> </a:t>
            </a:r>
            <a:r>
              <a:rPr lang="el-GR" sz="1400" dirty="0" err="1"/>
              <a:t>ὑπονοίας</a:t>
            </a:r>
            <a:r>
              <a:rPr lang="el-GR" sz="1400" dirty="0"/>
              <a:t> </a:t>
            </a:r>
            <a:r>
              <a:rPr lang="el-GR" sz="1400" dirty="0" err="1"/>
              <a:t>ταῖς</a:t>
            </a:r>
            <a:r>
              <a:rPr lang="el-GR" sz="1400" dirty="0"/>
              <a:t> </a:t>
            </a:r>
            <a:r>
              <a:rPr lang="el-GR" sz="1400" dirty="0" err="1"/>
              <a:t>ἀμφιβολίαις</a:t>
            </a:r>
            <a:r>
              <a:rPr lang="el-GR" sz="1400" dirty="0"/>
              <a:t> </a:t>
            </a:r>
            <a:r>
              <a:rPr lang="el-GR" sz="1400" dirty="0" err="1"/>
              <a:t>βαθυτέρας</a:t>
            </a:r>
            <a:r>
              <a:rPr lang="el-GR" sz="1400" dirty="0"/>
              <a:t> </a:t>
            </a:r>
            <a:r>
              <a:rPr lang="el-GR" sz="1400" dirty="0" err="1"/>
              <a:t>ποιοῦντος</a:t>
            </a:r>
            <a:r>
              <a:rPr lang="el-GR" sz="1400" dirty="0"/>
              <a:t>; </a:t>
            </a:r>
            <a:r>
              <a:rPr lang="el-GR" sz="1400" dirty="0" err="1"/>
              <a:t>Ἀργεῖοι</a:t>
            </a:r>
            <a:r>
              <a:rPr lang="el-GR" sz="1400" dirty="0"/>
              <a:t> δ´ </a:t>
            </a:r>
            <a:r>
              <a:rPr lang="el-GR" sz="1400" dirty="0" err="1"/>
              <a:t>ὅτι</a:t>
            </a:r>
            <a:r>
              <a:rPr lang="el-GR" sz="1400" dirty="0"/>
              <a:t> </a:t>
            </a:r>
            <a:r>
              <a:rPr lang="el-GR" sz="1400" dirty="0" err="1"/>
              <a:t>μὲν</a:t>
            </a:r>
            <a:r>
              <a:rPr lang="el-GR" sz="1400" dirty="0"/>
              <a:t> </a:t>
            </a:r>
            <a:r>
              <a:rPr lang="el-GR" sz="1400" dirty="0" err="1"/>
              <a:t>οὐ</a:t>
            </a:r>
            <a:r>
              <a:rPr lang="el-GR" sz="1400" dirty="0"/>
              <a:t> </a:t>
            </a:r>
            <a:r>
              <a:rPr lang="el-GR" sz="1400" dirty="0" err="1"/>
              <a:t>συναράμενοι</a:t>
            </a:r>
            <a:r>
              <a:rPr lang="el-GR" sz="1400" dirty="0"/>
              <a:t> </a:t>
            </a:r>
            <a:r>
              <a:rPr lang="el-GR" sz="1400" dirty="0" err="1"/>
              <a:t>τοῖς</a:t>
            </a:r>
            <a:r>
              <a:rPr lang="el-GR" sz="1400" dirty="0"/>
              <a:t> </a:t>
            </a:r>
            <a:r>
              <a:rPr lang="el-GR" sz="1400" dirty="0" err="1"/>
              <a:t>Ἕλλησιν</a:t>
            </a:r>
            <a:r>
              <a:rPr lang="el-GR" sz="1400" dirty="0"/>
              <a:t>, </a:t>
            </a:r>
            <a:r>
              <a:rPr lang="el-GR" sz="1400" dirty="0" err="1"/>
              <a:t>ἀλλὰ</a:t>
            </a:r>
            <a:r>
              <a:rPr lang="el-GR" sz="1400" dirty="0"/>
              <a:t> </a:t>
            </a:r>
            <a:r>
              <a:rPr lang="el-GR" sz="1400" dirty="0" err="1"/>
              <a:t>διὰ</a:t>
            </a:r>
            <a:r>
              <a:rPr lang="el-GR" sz="1400" dirty="0"/>
              <a:t> </a:t>
            </a:r>
            <a:r>
              <a:rPr lang="el-GR" sz="1400" dirty="0" err="1"/>
              <a:t>τὴν</a:t>
            </a:r>
            <a:r>
              <a:rPr lang="el-GR" sz="1400" dirty="0"/>
              <a:t> </a:t>
            </a:r>
            <a:r>
              <a:rPr lang="el-GR" sz="1400" dirty="0" err="1"/>
              <a:t>ἡγεμονίαν</a:t>
            </a:r>
            <a:r>
              <a:rPr lang="el-GR" sz="1400" dirty="0"/>
              <a:t> (863</a:t>
            </a:r>
            <a:r>
              <a:rPr lang="en-US" sz="1400" dirty="0"/>
              <a:t>f) </a:t>
            </a:r>
            <a:r>
              <a:rPr lang="el-GR" sz="1400" dirty="0" err="1"/>
              <a:t>καὶ</a:t>
            </a:r>
            <a:r>
              <a:rPr lang="el-GR" sz="1400" dirty="0"/>
              <a:t> </a:t>
            </a:r>
            <a:r>
              <a:rPr lang="el-GR" sz="1400" dirty="0" err="1"/>
              <a:t>τῆς</a:t>
            </a:r>
            <a:r>
              <a:rPr lang="el-GR" sz="1400" dirty="0"/>
              <a:t> </a:t>
            </a:r>
            <a:r>
              <a:rPr lang="el-GR" sz="1400" dirty="0" err="1"/>
              <a:t>ἀρετῆς</a:t>
            </a:r>
            <a:r>
              <a:rPr lang="el-GR" sz="1400" dirty="0"/>
              <a:t> </a:t>
            </a:r>
            <a:r>
              <a:rPr lang="el-GR" sz="1400" dirty="0" err="1"/>
              <a:t>Λακεδαιμονίοις</a:t>
            </a:r>
            <a:r>
              <a:rPr lang="el-GR" sz="1400" dirty="0"/>
              <a:t> </a:t>
            </a:r>
            <a:r>
              <a:rPr lang="el-GR" sz="1400" dirty="0" err="1"/>
              <a:t>ἐκστάντες</a:t>
            </a:r>
            <a:r>
              <a:rPr lang="el-GR" sz="1400" dirty="0"/>
              <a:t>, </a:t>
            </a:r>
            <a:r>
              <a:rPr lang="el-GR" sz="1400" dirty="0" err="1"/>
              <a:t>κατῄσχυναν</a:t>
            </a:r>
            <a:r>
              <a:rPr lang="el-GR" sz="1400" dirty="0"/>
              <a:t> </a:t>
            </a:r>
            <a:r>
              <a:rPr lang="el-GR" sz="1400" dirty="0" err="1"/>
              <a:t>τὸν</a:t>
            </a:r>
            <a:r>
              <a:rPr lang="el-GR" sz="1400" dirty="0"/>
              <a:t> </a:t>
            </a:r>
            <a:r>
              <a:rPr lang="el-GR" sz="1400" dirty="0" err="1"/>
              <a:t>Ἡρακλέα</a:t>
            </a:r>
            <a:r>
              <a:rPr lang="el-GR" sz="1400" dirty="0"/>
              <a:t> </a:t>
            </a:r>
            <a:r>
              <a:rPr lang="el-GR" sz="1400" dirty="0" err="1"/>
              <a:t>καὶ</a:t>
            </a:r>
            <a:r>
              <a:rPr lang="el-GR" sz="1400" dirty="0"/>
              <a:t> </a:t>
            </a:r>
            <a:r>
              <a:rPr lang="el-GR" sz="1400" dirty="0" err="1"/>
              <a:t>τὴν</a:t>
            </a:r>
            <a:r>
              <a:rPr lang="el-GR" sz="1400" dirty="0"/>
              <a:t> </a:t>
            </a:r>
            <a:r>
              <a:rPr lang="el-GR" sz="1400" dirty="0" err="1"/>
              <a:t>εὐγένειαν</a:t>
            </a:r>
            <a:r>
              <a:rPr lang="el-GR" sz="1400" dirty="0"/>
              <a:t>, </a:t>
            </a:r>
            <a:r>
              <a:rPr lang="el-GR" sz="1400" dirty="0" err="1"/>
              <a:t>οὐκ</a:t>
            </a:r>
            <a:r>
              <a:rPr lang="el-GR" sz="1400" dirty="0"/>
              <a:t> </a:t>
            </a:r>
            <a:r>
              <a:rPr lang="el-GR" sz="1400" dirty="0" err="1"/>
              <a:t>ἔστιν</a:t>
            </a:r>
            <a:r>
              <a:rPr lang="el-GR" sz="1400" dirty="0"/>
              <a:t> </a:t>
            </a:r>
            <a:r>
              <a:rPr lang="el-GR" sz="1400" dirty="0" err="1"/>
              <a:t>ἀντειπεῖν</a:t>
            </a:r>
            <a:endParaRPr lang="el-GR" sz="1400" dirty="0"/>
          </a:p>
          <a:p>
            <a:endParaRPr lang="el-GR" dirty="0"/>
          </a:p>
          <a:p>
            <a:pPr algn="just"/>
            <a:endParaRPr lang="el-GR" sz="1200" dirty="0"/>
          </a:p>
          <a:p>
            <a:pPr algn="just"/>
            <a:endParaRPr lang="el-GR" sz="1200" dirty="0"/>
          </a:p>
          <a:p>
            <a:pPr algn="just"/>
            <a:r>
              <a:rPr lang="el-GR" sz="1200" dirty="0"/>
              <a:t>Μτφ. Στη συνέχεια, λέει, όπως συνήθως, και ανεβαίνοντας, φαίνεται να μην γνωρίζει ακριβώς για αυτά τα θέματα, αλλά ξέρει ότι για όλους τους ανθρώπους υπάρχουν κατηγορίες, «</a:t>
            </a:r>
            <a:r>
              <a:rPr lang="el-GR" sz="1200" b="1" dirty="0"/>
              <a:t>και δεν έχουν κάνει τα χειρότερα οι Αργείοι. Εγώ όμως πρέπει να λέω όσα λέγονται, αν και δεν πρέπει να πιστεύω σε όλα, και αυτό το λόγο ας τον κρατήσουμε για όλη τη συζήτηση. Επειδή λέγεται επίσης ότι οι Αργείοι ήταν αυτοί που κάλεσαν τους Πέρσες στην Ελλάδα, επειδή είχαν κακή σχέση με τους Λακεδαιμονίους, και ήθελαν να είναι μπροστά από την τρέχουσα λύπη</a:t>
            </a:r>
            <a:r>
              <a:rPr lang="el-GR" sz="1200" dirty="0"/>
              <a:t>.»</a:t>
            </a:r>
          </a:p>
          <a:p>
            <a:pPr algn="just"/>
            <a:endParaRPr lang="el-GR" sz="1200" dirty="0"/>
          </a:p>
          <a:p>
            <a:pPr algn="just"/>
            <a:r>
              <a:rPr lang="el-GR" sz="1200" dirty="0"/>
              <a:t>Άρα, όπως λέει ο ίδιος ο Αιθίοπας για τα μύρα και την πορφύρα, ότι τα αρώματα είναι δολερά και τα ρούχα των Περσών είναι δολερά, έτσι κάποιος θα μπορούσε να πει για αυτόν, ότι </a:t>
            </a:r>
            <a:r>
              <a:rPr lang="el-GR" sz="1200" u="sng" dirty="0"/>
              <a:t>τα λόγια του είναι δολερά και τα σχήματα των λόγων του Ηροδότου είναι ελικοειδή και τίποτα υγιές, αλλά όλα γύρω</a:t>
            </a:r>
            <a:r>
              <a:rPr lang="el-GR" sz="1200" dirty="0"/>
              <a:t>.»</a:t>
            </a:r>
          </a:p>
          <a:p>
            <a:pPr algn="just"/>
            <a:endParaRPr lang="el-GR" sz="1200" dirty="0"/>
          </a:p>
          <a:p>
            <a:pPr algn="just"/>
            <a:r>
              <a:rPr lang="el-GR" sz="1200" dirty="0"/>
              <a:t>Όπως οι ζωγράφοι κάνουν τα λαμπρά πιο φωτεινά με τη σκιά, έτσι και αυτός εντείνει τις κατηγορίες με τις αρνήσεις και κάνει τις υποψίες πιο βαθιές με τις αμφιβολίες του; Οι Αργείοι, επειδή δεν συμμάχησαν με τους Έλληνες, αλλά εξαιτίας της ηγεμονίας και της αρετής των Λακεδαιμονίων, ντρόπιασαν τον Ηρακλή και την ευγένεια, δεν είναι δυνατόν να αντεπιτεθούν.»</a:t>
            </a:r>
          </a:p>
        </p:txBody>
      </p:sp>
    </p:spTree>
    <p:extLst>
      <p:ext uri="{BB962C8B-B14F-4D97-AF65-F5344CB8AC3E}">
        <p14:creationId xmlns:p14="http://schemas.microsoft.com/office/powerpoint/2010/main" val="3364471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5DCC2B9D-4007-7D0E-9865-75FA610CC854}"/>
              </a:ext>
            </a:extLst>
          </p:cNvPr>
          <p:cNvSpPr>
            <a:spLocks noGrp="1"/>
          </p:cNvSpPr>
          <p:nvPr>
            <p:ph type="sldNum" sz="quarter" idx="4"/>
          </p:nvPr>
        </p:nvSpPr>
        <p:spPr/>
        <p:txBody>
          <a:bodyPr/>
          <a:lstStyle/>
          <a:p>
            <a:fld id="{5E0C3BBE-9543-48E5-A6E1-C646F9A01966}" type="slidenum">
              <a:rPr lang="en-ID" smtClean="0"/>
              <a:pPr/>
              <a:t>41</a:t>
            </a:fld>
            <a:endParaRPr lang="en-ID" dirty="0"/>
          </a:p>
        </p:txBody>
      </p:sp>
      <p:sp>
        <p:nvSpPr>
          <p:cNvPr id="3" name="Θέση υποσέλιδου 2">
            <a:extLst>
              <a:ext uri="{FF2B5EF4-FFF2-40B4-BE49-F238E27FC236}">
                <a16:creationId xmlns:a16="http://schemas.microsoft.com/office/drawing/2014/main" id="{D223F476-7B05-065B-7407-0CD4EEA9819F}"/>
              </a:ext>
            </a:extLst>
          </p:cNvPr>
          <p:cNvSpPr>
            <a:spLocks noGrp="1"/>
          </p:cNvSpPr>
          <p:nvPr>
            <p:ph type="ftr" sz="quarter" idx="3"/>
          </p:nvPr>
        </p:nvSpPr>
        <p:spPr/>
        <p:txBody>
          <a:bodyPr/>
          <a:lstStyle/>
          <a:p>
            <a:r>
              <a:rPr lang="en-US"/>
              <a:t>PRESENTATION TITLE</a:t>
            </a:r>
            <a:endParaRPr lang="en-US" dirty="0"/>
          </a:p>
        </p:txBody>
      </p:sp>
      <p:sp>
        <p:nvSpPr>
          <p:cNvPr id="11" name="Θέση κειμένου 10">
            <a:extLst>
              <a:ext uri="{FF2B5EF4-FFF2-40B4-BE49-F238E27FC236}">
                <a16:creationId xmlns:a16="http://schemas.microsoft.com/office/drawing/2014/main" id="{E3CA6AE6-17D4-0EE2-8B07-7812412157F9}"/>
              </a:ext>
            </a:extLst>
          </p:cNvPr>
          <p:cNvSpPr>
            <a:spLocks noGrp="1"/>
          </p:cNvSpPr>
          <p:nvPr>
            <p:ph type="body" sz="quarter" idx="42"/>
          </p:nvPr>
        </p:nvSpPr>
        <p:spPr>
          <a:xfrm>
            <a:off x="158620" y="2164702"/>
            <a:ext cx="11905861" cy="1264298"/>
          </a:xfrm>
        </p:spPr>
        <p:txBody>
          <a:bodyPr/>
          <a:lstStyle/>
          <a:p>
            <a:pPr algn="just"/>
            <a:endParaRPr lang="el-GR" sz="1400" b="0" dirty="0"/>
          </a:p>
          <a:p>
            <a:pPr algn="just"/>
            <a:endParaRPr lang="el-GR" sz="1400" b="0" dirty="0"/>
          </a:p>
          <a:p>
            <a:pPr algn="just"/>
            <a:endParaRPr lang="el-GR" sz="1400" b="0" dirty="0"/>
          </a:p>
          <a:p>
            <a:pPr algn="just"/>
            <a:r>
              <a:rPr lang="el-GR" sz="1400" b="0" dirty="0"/>
              <a:t>1) Πλούταρχος → χρησιμοποιεί τον όρο « δολερά »  για να χαρακτηρίσει τα λόγια και τα σχήματα λόγου του Ηροδότου. Τη λέξη « δολερά » χρησιμοποιεί ο ίδιος ο Ηρόδοτος στο Γ βιβλίο όταν αναφέρεται στους Πέρσες κατασκόπους που επισκέπτονται τον βασιλιά των </a:t>
            </a:r>
            <a:r>
              <a:rPr lang="el-GR" sz="1400" b="0" dirty="0" err="1"/>
              <a:t>Αιθιόπων</a:t>
            </a:r>
            <a:r>
              <a:rPr lang="el-GR" sz="1400" b="0" dirty="0"/>
              <a:t> ( </a:t>
            </a:r>
            <a:r>
              <a:rPr lang="el-GR" sz="1400" b="0" dirty="0" err="1"/>
              <a:t>τ</a:t>
            </a:r>
            <a:r>
              <a:rPr lang="el-GR" sz="1400" dirty="0" err="1"/>
              <a:t>αῦτα</a:t>
            </a:r>
            <a:r>
              <a:rPr lang="el-GR" sz="1400" dirty="0"/>
              <a:t> </a:t>
            </a:r>
            <a:r>
              <a:rPr lang="el-GR" sz="1400" dirty="0" err="1"/>
              <a:t>δὲ</a:t>
            </a:r>
            <a:r>
              <a:rPr lang="el-GR" sz="1400" dirty="0"/>
              <a:t> </a:t>
            </a:r>
            <a:r>
              <a:rPr lang="el-GR" sz="1400" dirty="0" err="1"/>
              <a:t>εἴπας</a:t>
            </a:r>
            <a:r>
              <a:rPr lang="el-GR" sz="1400" dirty="0"/>
              <a:t> </a:t>
            </a:r>
            <a:r>
              <a:rPr lang="el-GR" sz="1400" dirty="0" err="1"/>
              <a:t>καὶ</a:t>
            </a:r>
            <a:r>
              <a:rPr lang="el-GR" sz="1400" dirty="0"/>
              <a:t> </a:t>
            </a:r>
            <a:r>
              <a:rPr lang="el-GR" sz="1400" dirty="0" err="1"/>
              <a:t>ἀνεὶς</a:t>
            </a:r>
            <a:r>
              <a:rPr lang="el-GR" sz="1400" dirty="0"/>
              <a:t> </a:t>
            </a:r>
            <a:r>
              <a:rPr lang="el-GR" sz="1400" dirty="0" err="1"/>
              <a:t>τὸ</a:t>
            </a:r>
            <a:r>
              <a:rPr lang="el-GR" sz="1400" dirty="0"/>
              <a:t> </a:t>
            </a:r>
            <a:r>
              <a:rPr lang="el-GR" sz="1400" dirty="0" err="1"/>
              <a:t>τόξον</a:t>
            </a:r>
            <a:r>
              <a:rPr lang="el-GR" sz="1400" dirty="0"/>
              <a:t> </a:t>
            </a:r>
            <a:r>
              <a:rPr lang="el-GR" sz="1400" dirty="0" err="1"/>
              <a:t>παρέδωκε</a:t>
            </a:r>
            <a:r>
              <a:rPr lang="el-GR" sz="1400" dirty="0"/>
              <a:t> </a:t>
            </a:r>
            <a:r>
              <a:rPr lang="el-GR" sz="1400" dirty="0" err="1"/>
              <a:t>τοῖσι</a:t>
            </a:r>
            <a:r>
              <a:rPr lang="el-GR" sz="1400" dirty="0"/>
              <a:t> </a:t>
            </a:r>
            <a:r>
              <a:rPr lang="el-GR" sz="1400" dirty="0" err="1"/>
              <a:t>ἥκουσι</a:t>
            </a:r>
            <a:r>
              <a:rPr lang="el-GR" sz="1400" dirty="0"/>
              <a:t>. </a:t>
            </a:r>
            <a:r>
              <a:rPr lang="el-GR" sz="1400" dirty="0" err="1"/>
              <a:t>λαβὼν</a:t>
            </a:r>
            <a:r>
              <a:rPr lang="el-GR" sz="1400" dirty="0"/>
              <a:t> </a:t>
            </a:r>
            <a:r>
              <a:rPr lang="el-GR" sz="1400" dirty="0" err="1"/>
              <a:t>δὲ</a:t>
            </a:r>
            <a:r>
              <a:rPr lang="el-GR" sz="1400" dirty="0"/>
              <a:t> </a:t>
            </a:r>
            <a:r>
              <a:rPr lang="el-GR" sz="1400" dirty="0" err="1"/>
              <a:t>τὸ</a:t>
            </a:r>
            <a:r>
              <a:rPr lang="el-GR" sz="1400" dirty="0"/>
              <a:t> </a:t>
            </a:r>
            <a:r>
              <a:rPr lang="el-GR" sz="1400" dirty="0" err="1"/>
              <a:t>εἷμα</a:t>
            </a:r>
            <a:r>
              <a:rPr lang="el-GR" sz="1400" dirty="0"/>
              <a:t> </a:t>
            </a:r>
            <a:r>
              <a:rPr lang="el-GR" sz="1400" dirty="0" err="1"/>
              <a:t>τὸ</a:t>
            </a:r>
            <a:r>
              <a:rPr lang="el-GR" sz="1400" dirty="0"/>
              <a:t> </a:t>
            </a:r>
            <a:r>
              <a:rPr lang="el-GR" sz="1400" dirty="0" err="1"/>
              <a:t>πορφύρεον</a:t>
            </a:r>
            <a:r>
              <a:rPr lang="el-GR" sz="1400" dirty="0"/>
              <a:t> </a:t>
            </a:r>
            <a:r>
              <a:rPr lang="el-GR" sz="1400" dirty="0" err="1"/>
              <a:t>εἰρώτα</a:t>
            </a:r>
            <a:r>
              <a:rPr lang="el-GR" sz="1400" dirty="0"/>
              <a:t> ὅ τι </a:t>
            </a:r>
            <a:r>
              <a:rPr lang="el-GR" sz="1400" dirty="0" err="1"/>
              <a:t>εἴη</a:t>
            </a:r>
            <a:r>
              <a:rPr lang="el-GR" sz="1400" dirty="0"/>
              <a:t> </a:t>
            </a:r>
            <a:r>
              <a:rPr lang="el-GR" sz="1400" dirty="0" err="1"/>
              <a:t>καὶ</a:t>
            </a:r>
            <a:r>
              <a:rPr lang="el-GR" sz="1400" dirty="0"/>
              <a:t> </a:t>
            </a:r>
            <a:r>
              <a:rPr lang="el-GR" sz="1400" dirty="0" err="1"/>
              <a:t>ὅκως</a:t>
            </a:r>
            <a:r>
              <a:rPr lang="el-GR" sz="1400" dirty="0"/>
              <a:t> </a:t>
            </a:r>
            <a:r>
              <a:rPr lang="el-GR" sz="1400" dirty="0" err="1"/>
              <a:t>πεποιημένον</a:t>
            </a:r>
            <a:r>
              <a:rPr lang="el-GR" sz="1400" dirty="0"/>
              <a:t>. </a:t>
            </a:r>
            <a:r>
              <a:rPr lang="el-GR" sz="1400" dirty="0" err="1"/>
              <a:t>εἰπόντων</a:t>
            </a:r>
            <a:r>
              <a:rPr lang="el-GR" sz="1400" dirty="0"/>
              <a:t> </a:t>
            </a:r>
            <a:r>
              <a:rPr lang="el-GR" sz="1400" dirty="0" err="1"/>
              <a:t>δὲ</a:t>
            </a:r>
            <a:r>
              <a:rPr lang="el-GR" sz="1400" dirty="0"/>
              <a:t> </a:t>
            </a:r>
            <a:r>
              <a:rPr lang="el-GR" sz="1400" dirty="0" err="1"/>
              <a:t>τῶν</a:t>
            </a:r>
            <a:r>
              <a:rPr lang="el-GR" sz="1400" dirty="0"/>
              <a:t> </a:t>
            </a:r>
            <a:r>
              <a:rPr lang="el-GR" sz="1400" dirty="0" err="1"/>
              <a:t>Ἰχθυοφάγων</a:t>
            </a:r>
            <a:r>
              <a:rPr lang="el-GR" sz="1400" dirty="0"/>
              <a:t> </a:t>
            </a:r>
            <a:r>
              <a:rPr lang="el-GR" sz="1400" dirty="0" err="1"/>
              <a:t>τὴν</a:t>
            </a:r>
            <a:r>
              <a:rPr lang="el-GR" sz="1400" dirty="0"/>
              <a:t> </a:t>
            </a:r>
            <a:r>
              <a:rPr lang="el-GR" sz="1400" dirty="0" err="1"/>
              <a:t>ἀληθείην</a:t>
            </a:r>
            <a:r>
              <a:rPr lang="el-GR" sz="1400" dirty="0"/>
              <a:t> </a:t>
            </a:r>
            <a:r>
              <a:rPr lang="el-GR" sz="1400" dirty="0" err="1"/>
              <a:t>περὶ</a:t>
            </a:r>
            <a:r>
              <a:rPr lang="el-GR" sz="1400" dirty="0"/>
              <a:t> </a:t>
            </a:r>
            <a:r>
              <a:rPr lang="el-GR" sz="1400" dirty="0" err="1"/>
              <a:t>τῆς</a:t>
            </a:r>
            <a:r>
              <a:rPr lang="el-GR" sz="1400" dirty="0"/>
              <a:t> </a:t>
            </a:r>
            <a:r>
              <a:rPr lang="el-GR" sz="1400" dirty="0" err="1"/>
              <a:t>πορφύρης</a:t>
            </a:r>
            <a:r>
              <a:rPr lang="el-GR" sz="1400" dirty="0"/>
              <a:t> </a:t>
            </a:r>
            <a:r>
              <a:rPr lang="el-GR" sz="1400" dirty="0" err="1"/>
              <a:t>καὶ</a:t>
            </a:r>
            <a:r>
              <a:rPr lang="el-GR" sz="1400" dirty="0"/>
              <a:t> </a:t>
            </a:r>
            <a:r>
              <a:rPr lang="el-GR" sz="1400" dirty="0" err="1"/>
              <a:t>τῆς</a:t>
            </a:r>
            <a:r>
              <a:rPr lang="el-GR" sz="1400" dirty="0"/>
              <a:t> </a:t>
            </a:r>
            <a:r>
              <a:rPr lang="el-GR" sz="1400" dirty="0" err="1"/>
              <a:t>βαφῆς</a:t>
            </a:r>
            <a:r>
              <a:rPr lang="el-GR" sz="1400" dirty="0"/>
              <a:t>, </a:t>
            </a:r>
            <a:r>
              <a:rPr lang="el-GR" sz="1400" dirty="0" err="1"/>
              <a:t>δολεροὺς</a:t>
            </a:r>
            <a:r>
              <a:rPr lang="el-GR" sz="1400" dirty="0"/>
              <a:t> </a:t>
            </a:r>
            <a:r>
              <a:rPr lang="el-GR" sz="1400" dirty="0" err="1"/>
              <a:t>μὲν</a:t>
            </a:r>
            <a:r>
              <a:rPr lang="el-GR" sz="1400" dirty="0"/>
              <a:t> </a:t>
            </a:r>
            <a:r>
              <a:rPr lang="el-GR" sz="1400" dirty="0" err="1"/>
              <a:t>τοὺς</a:t>
            </a:r>
            <a:r>
              <a:rPr lang="el-GR" sz="1400" dirty="0"/>
              <a:t> </a:t>
            </a:r>
            <a:r>
              <a:rPr lang="el-GR" sz="1400" dirty="0" err="1"/>
              <a:t>ἀνθρώπους</a:t>
            </a:r>
            <a:r>
              <a:rPr lang="el-GR" sz="1400" dirty="0"/>
              <a:t> </a:t>
            </a:r>
            <a:r>
              <a:rPr lang="el-GR" sz="1400" dirty="0" err="1"/>
              <a:t>ἔφη</a:t>
            </a:r>
            <a:r>
              <a:rPr lang="el-GR" sz="1400" dirty="0"/>
              <a:t> </a:t>
            </a:r>
            <a:r>
              <a:rPr lang="el-GR" sz="1400" dirty="0" err="1"/>
              <a:t>εἶναι</a:t>
            </a:r>
            <a:r>
              <a:rPr lang="el-GR" sz="1400" dirty="0"/>
              <a:t>, </a:t>
            </a:r>
            <a:r>
              <a:rPr lang="el-GR" sz="1400" dirty="0" err="1"/>
              <a:t>δολερὰ</a:t>
            </a:r>
            <a:r>
              <a:rPr lang="el-GR" sz="1400" dirty="0"/>
              <a:t> </a:t>
            </a:r>
            <a:r>
              <a:rPr lang="el-GR" sz="1400" dirty="0" err="1"/>
              <a:t>δὲ</a:t>
            </a:r>
            <a:r>
              <a:rPr lang="el-GR" sz="1400" dirty="0"/>
              <a:t> </a:t>
            </a:r>
            <a:r>
              <a:rPr lang="el-GR" sz="1400" dirty="0" err="1"/>
              <a:t>αὐτῶν</a:t>
            </a:r>
            <a:r>
              <a:rPr lang="el-GR" sz="1400" dirty="0"/>
              <a:t> </a:t>
            </a:r>
            <a:r>
              <a:rPr lang="el-GR" sz="1400" dirty="0" err="1"/>
              <a:t>τὰ</a:t>
            </a:r>
            <a:r>
              <a:rPr lang="el-GR" sz="1400" dirty="0"/>
              <a:t> </a:t>
            </a:r>
            <a:r>
              <a:rPr lang="el-GR" sz="1400" dirty="0" err="1"/>
              <a:t>εἵματα</a:t>
            </a:r>
            <a:r>
              <a:rPr lang="el-GR" sz="1400" dirty="0"/>
              <a:t> </a:t>
            </a:r>
            <a:r>
              <a:rPr lang="el-GR" sz="1400" b="0" dirty="0"/>
              <a:t>= Αυτά είπε ο βασιλιάς, ξετέντωσε το τόξο και το έδωσε στους επισκέπτες. Ύστερα πήρε την πορφύρα και τους ρώτησε τί πράγμα είναι αυτό και πώς είναι φτιαγμένο. Και όταν οι Ιχθυοφάγοι τού είπαν την αλήθεια για την πορφύρα και για τη βαφή, αυτός είπε ότι δολεροί είναι οι άνθρωποι, δολερά και τα ρούχα τους. )</a:t>
            </a:r>
          </a:p>
          <a:p>
            <a:pPr algn="just"/>
            <a:endParaRPr lang="el-GR" sz="1400" b="0" dirty="0"/>
          </a:p>
          <a:p>
            <a:pPr algn="just"/>
            <a:r>
              <a:rPr lang="el-GR" sz="1400" b="0" dirty="0"/>
              <a:t>Πλούταρχος → Ο Ηρόδοτος σκόπιμα επικαλύπτει την ψευδή ιστορική διήγησή του με τους σχήματα λόγου ώστε να την κάνει ευχάριστη στον αναγνώστη καθιστώντας τον κοινωνό αυτής.</a:t>
            </a:r>
          </a:p>
          <a:p>
            <a:endParaRPr lang="el-GR" dirty="0"/>
          </a:p>
          <a:p>
            <a:endParaRPr lang="el-GR" dirty="0"/>
          </a:p>
          <a:p>
            <a:endParaRPr lang="el-GR" dirty="0"/>
          </a:p>
        </p:txBody>
      </p:sp>
      <p:sp>
        <p:nvSpPr>
          <p:cNvPr id="9" name="Τίτλος 8">
            <a:extLst>
              <a:ext uri="{FF2B5EF4-FFF2-40B4-BE49-F238E27FC236}">
                <a16:creationId xmlns:a16="http://schemas.microsoft.com/office/drawing/2014/main" id="{69687067-B454-5F72-E1EE-F9A95EAA1635}"/>
              </a:ext>
            </a:extLst>
          </p:cNvPr>
          <p:cNvSpPr>
            <a:spLocks noGrp="1"/>
          </p:cNvSpPr>
          <p:nvPr>
            <p:ph type="title"/>
          </p:nvPr>
        </p:nvSpPr>
        <p:spPr/>
        <p:txBody>
          <a:bodyPr/>
          <a:lstStyle/>
          <a:p>
            <a:pPr algn="ctr"/>
            <a:r>
              <a:rPr lang="el-GR" dirty="0"/>
              <a:t>Πλούταρχος για τον Ηρόδοτο</a:t>
            </a:r>
          </a:p>
        </p:txBody>
      </p:sp>
      <p:sp>
        <p:nvSpPr>
          <p:cNvPr id="13" name="Θέση κειμένου 12">
            <a:extLst>
              <a:ext uri="{FF2B5EF4-FFF2-40B4-BE49-F238E27FC236}">
                <a16:creationId xmlns:a16="http://schemas.microsoft.com/office/drawing/2014/main" id="{F6642BC1-C885-4745-0277-1D860AA64F3B}"/>
              </a:ext>
            </a:extLst>
          </p:cNvPr>
          <p:cNvSpPr>
            <a:spLocks noGrp="1"/>
          </p:cNvSpPr>
          <p:nvPr>
            <p:ph type="body" sz="quarter" idx="44"/>
          </p:nvPr>
        </p:nvSpPr>
        <p:spPr>
          <a:xfrm>
            <a:off x="158620" y="3873228"/>
            <a:ext cx="11803225" cy="1444051"/>
          </a:xfrm>
        </p:spPr>
        <p:txBody>
          <a:bodyPr/>
          <a:lstStyle/>
          <a:p>
            <a:r>
              <a:rPr lang="el-GR" sz="1400" b="0" dirty="0"/>
              <a:t>2) Πλούταρχος </a:t>
            </a:r>
            <a:r>
              <a:rPr lang="el-GR" sz="1400" b="0" dirty="0">
                <a:sym typeface="Wingdings" panose="05000000000000000000" pitchFamily="2" charset="2"/>
              </a:rPr>
              <a:t> </a:t>
            </a:r>
            <a:r>
              <a:rPr lang="el-GR" sz="1400" b="0" dirty="0" err="1"/>
              <a:t>Ἑλικτὰ</a:t>
            </a:r>
            <a:r>
              <a:rPr lang="el-GR" sz="1400" b="0" dirty="0"/>
              <a:t> </a:t>
            </a:r>
            <a:r>
              <a:rPr lang="el-GR" sz="1400" b="0" dirty="0" err="1"/>
              <a:t>κοὐδὲν</a:t>
            </a:r>
            <a:r>
              <a:rPr lang="el-GR" sz="1400" b="0" dirty="0"/>
              <a:t> </a:t>
            </a:r>
            <a:r>
              <a:rPr lang="el-GR" sz="1400" b="0" dirty="0" err="1"/>
              <a:t>ὑγιὲς</a:t>
            </a:r>
            <a:r>
              <a:rPr lang="el-GR" sz="1400" b="0" dirty="0"/>
              <a:t> </a:t>
            </a:r>
            <a:r>
              <a:rPr lang="el-GR" sz="1400" b="0" dirty="0" err="1"/>
              <a:t>ἀλλὰ</a:t>
            </a:r>
            <a:r>
              <a:rPr lang="el-GR" sz="1400" b="0" dirty="0"/>
              <a:t> </a:t>
            </a:r>
            <a:r>
              <a:rPr lang="el-GR" sz="1400" b="0" dirty="0" err="1"/>
              <a:t>πᾶν</a:t>
            </a:r>
            <a:r>
              <a:rPr lang="el-GR" sz="1400" b="0" dirty="0"/>
              <a:t> πέριξ: </a:t>
            </a:r>
            <a:r>
              <a:rPr lang="el-GR" sz="1400" b="0" dirty="0" err="1"/>
              <a:t>ἑλικτὰ</a:t>
            </a:r>
            <a:r>
              <a:rPr lang="el-GR" sz="1400" b="0" dirty="0"/>
              <a:t> </a:t>
            </a:r>
            <a:r>
              <a:rPr lang="el-GR" sz="1400" b="0" dirty="0" err="1"/>
              <a:t>κοὐδὲν</a:t>
            </a:r>
            <a:r>
              <a:rPr lang="el-GR" sz="1400" b="0" dirty="0"/>
              <a:t> </a:t>
            </a:r>
            <a:r>
              <a:rPr lang="el-GR" sz="1400" b="0" dirty="0" err="1"/>
              <a:t>ὑγιές</a:t>
            </a:r>
            <a:r>
              <a:rPr lang="el-GR" sz="1400" b="0" dirty="0"/>
              <a:t>, </a:t>
            </a:r>
            <a:r>
              <a:rPr lang="el-GR" sz="1400" b="0" dirty="0" err="1"/>
              <a:t>ἀλλὰ</a:t>
            </a:r>
            <a:r>
              <a:rPr lang="el-GR" sz="1400" b="0" dirty="0"/>
              <a:t> </a:t>
            </a:r>
            <a:r>
              <a:rPr lang="el-GR" sz="1400" b="0" dirty="0" err="1"/>
              <a:t>πᾶν</a:t>
            </a:r>
            <a:r>
              <a:rPr lang="el-GR" sz="1400" b="0" dirty="0"/>
              <a:t> πέριξ </a:t>
            </a:r>
            <a:r>
              <a:rPr lang="el-GR" sz="1400" b="0" dirty="0" err="1"/>
              <a:t>φρονοῦντες</a:t>
            </a:r>
            <a:r>
              <a:rPr lang="el-GR" sz="1400" b="0" dirty="0"/>
              <a:t>, </a:t>
            </a:r>
            <a:r>
              <a:rPr lang="el-GR" sz="1400" b="0" dirty="0" err="1"/>
              <a:t>ἀδίκως</a:t>
            </a:r>
            <a:r>
              <a:rPr lang="el-GR" sz="1400" b="0" dirty="0"/>
              <a:t> </a:t>
            </a:r>
            <a:r>
              <a:rPr lang="el-GR" sz="1400" b="0" dirty="0" err="1"/>
              <a:t>εὐτυχεῖτ</a:t>
            </a:r>
            <a:r>
              <a:rPr lang="el-GR" sz="1400" b="0" dirty="0"/>
              <a:t>᾽ </a:t>
            </a:r>
            <a:r>
              <a:rPr lang="el-GR" sz="1400" b="0" dirty="0" err="1"/>
              <a:t>ἀν</a:t>
            </a:r>
            <a:r>
              <a:rPr lang="el-GR" sz="1400" b="0" dirty="0"/>
              <a:t>᾽ </a:t>
            </a:r>
            <a:r>
              <a:rPr lang="el-GR" sz="1400" b="0" dirty="0" err="1"/>
              <a:t>Ἑλλάδα</a:t>
            </a:r>
            <a:r>
              <a:rPr lang="el-GR" sz="1400" b="0" dirty="0"/>
              <a:t> ( </a:t>
            </a:r>
            <a:r>
              <a:rPr lang="el-GR" sz="1400" b="0" dirty="0" err="1"/>
              <a:t>Ευρ</a:t>
            </a:r>
            <a:r>
              <a:rPr lang="el-GR" sz="1400" b="0" dirty="0"/>
              <a:t>. </a:t>
            </a:r>
            <a:r>
              <a:rPr lang="el-GR" sz="1400" b="0" dirty="0" err="1"/>
              <a:t>Ανδρ</a:t>
            </a:r>
            <a:r>
              <a:rPr lang="el-GR" sz="1400" b="0" dirty="0"/>
              <a:t>. 448 ) → μτφ. που ο νους σας είναι πώς θα τυλίξετε τον άλλον με τεχνάσματα, πόσο άδικα ευτυχείτε στην Ελλάδα.</a:t>
            </a:r>
          </a:p>
          <a:p>
            <a:endParaRPr lang="el-GR" sz="1400" b="0" dirty="0"/>
          </a:p>
          <a:p>
            <a:r>
              <a:rPr lang="el-GR" sz="1400" b="0" dirty="0"/>
              <a:t>Ο Πλούταρχος τονίζει τη διγλωσσία και την αδυναμία του Ηροδότου να παραθέσει μια σαφή θέση γύρω από ένα ζήτημα, δημιουργώντας έτσι σύγχυση στον αναγνώστη και ανασφάλεια σχετικά με την ιστορική διήγησή του.</a:t>
            </a:r>
          </a:p>
          <a:p>
            <a:endParaRPr lang="el-GR" dirty="0"/>
          </a:p>
          <a:p>
            <a:endParaRPr lang="el-GR" dirty="0"/>
          </a:p>
        </p:txBody>
      </p:sp>
      <p:sp>
        <p:nvSpPr>
          <p:cNvPr id="15" name="Θέση κειμένου 14">
            <a:extLst>
              <a:ext uri="{FF2B5EF4-FFF2-40B4-BE49-F238E27FC236}">
                <a16:creationId xmlns:a16="http://schemas.microsoft.com/office/drawing/2014/main" id="{C98AD74B-56DE-1C5E-85D6-69FC75A6D3BF}"/>
              </a:ext>
            </a:extLst>
          </p:cNvPr>
          <p:cNvSpPr>
            <a:spLocks noGrp="1"/>
          </p:cNvSpPr>
          <p:nvPr>
            <p:ph type="body" sz="quarter" idx="46"/>
          </p:nvPr>
        </p:nvSpPr>
        <p:spPr>
          <a:xfrm>
            <a:off x="158620" y="5019869"/>
            <a:ext cx="11874759" cy="1159938"/>
          </a:xfrm>
        </p:spPr>
        <p:txBody>
          <a:bodyPr/>
          <a:lstStyle/>
          <a:p>
            <a:pPr algn="just"/>
            <a:r>
              <a:rPr lang="el-GR" sz="1600" b="0" dirty="0"/>
              <a:t>3) Πλούταρχος </a:t>
            </a:r>
            <a:r>
              <a:rPr lang="el-GR" sz="1600" b="0" dirty="0">
                <a:sym typeface="Wingdings" panose="05000000000000000000" pitchFamily="2" charset="2"/>
              </a:rPr>
              <a:t> </a:t>
            </a:r>
            <a:r>
              <a:rPr lang="el-GR" sz="1600" b="0" dirty="0" err="1"/>
              <a:t>ὥσπερ</a:t>
            </a:r>
            <a:r>
              <a:rPr lang="el-GR" sz="1600" b="0" dirty="0"/>
              <a:t> </a:t>
            </a:r>
            <a:r>
              <a:rPr lang="el-GR" sz="1600" b="0" dirty="0" err="1"/>
              <a:t>οἱ</a:t>
            </a:r>
            <a:r>
              <a:rPr lang="el-GR" sz="1600" b="0" dirty="0"/>
              <a:t> </a:t>
            </a:r>
            <a:r>
              <a:rPr lang="el-GR" sz="1600" b="0" dirty="0" err="1"/>
              <a:t>ζῳγράφοι</a:t>
            </a:r>
            <a:r>
              <a:rPr lang="el-GR" sz="1600" b="0" dirty="0"/>
              <a:t> </a:t>
            </a:r>
            <a:r>
              <a:rPr lang="el-GR" sz="1600" b="0" dirty="0" err="1"/>
              <a:t>τὰ</a:t>
            </a:r>
            <a:r>
              <a:rPr lang="el-GR" sz="1600" b="0" dirty="0"/>
              <a:t> </a:t>
            </a:r>
            <a:r>
              <a:rPr lang="el-GR" sz="1600" b="0" dirty="0" err="1"/>
              <a:t>λαμπρὰ</a:t>
            </a:r>
            <a:r>
              <a:rPr lang="el-GR" sz="1600" b="0" dirty="0"/>
              <a:t> </a:t>
            </a:r>
            <a:r>
              <a:rPr lang="el-GR" sz="1600" b="0" dirty="0" err="1"/>
              <a:t>τῇ</a:t>
            </a:r>
            <a:r>
              <a:rPr lang="el-GR" sz="1600" b="0" dirty="0"/>
              <a:t> </a:t>
            </a:r>
            <a:r>
              <a:rPr lang="el-GR" sz="1600" b="0" dirty="0" err="1"/>
              <a:t>σκιᾷ</a:t>
            </a:r>
            <a:r>
              <a:rPr lang="el-GR" sz="1600" b="0" dirty="0"/>
              <a:t> τρανότερα </a:t>
            </a:r>
            <a:r>
              <a:rPr lang="el-GR" sz="1600" b="0" dirty="0" err="1"/>
              <a:t>ποιοῦσιν</a:t>
            </a:r>
            <a:r>
              <a:rPr lang="el-GR" sz="1600" b="0" dirty="0"/>
              <a:t>, </a:t>
            </a:r>
            <a:r>
              <a:rPr lang="el-GR" sz="1600" b="0" dirty="0" err="1"/>
              <a:t>οὕτω</a:t>
            </a:r>
            <a:r>
              <a:rPr lang="el-GR" sz="1600" b="0" dirty="0"/>
              <a:t> </a:t>
            </a:r>
            <a:r>
              <a:rPr lang="el-GR" sz="1600" b="0" dirty="0" err="1"/>
              <a:t>ταῖς</a:t>
            </a:r>
            <a:r>
              <a:rPr lang="el-GR" sz="1600" b="0" dirty="0"/>
              <a:t> </a:t>
            </a:r>
            <a:r>
              <a:rPr lang="el-GR" sz="1600" b="0" dirty="0" err="1"/>
              <a:t>ἀρνήσεσι</a:t>
            </a:r>
            <a:r>
              <a:rPr lang="el-GR" sz="1600" b="0" dirty="0"/>
              <a:t> </a:t>
            </a:r>
            <a:r>
              <a:rPr lang="el-GR" sz="1600" b="0" dirty="0" err="1"/>
              <a:t>τὰς</a:t>
            </a:r>
            <a:r>
              <a:rPr lang="el-GR" sz="1600" b="0" dirty="0"/>
              <a:t> </a:t>
            </a:r>
            <a:r>
              <a:rPr lang="el-GR" sz="1600" b="0" dirty="0" err="1"/>
              <a:t>διαβολὰς</a:t>
            </a:r>
            <a:r>
              <a:rPr lang="el-GR" sz="1600" b="0" dirty="0"/>
              <a:t> </a:t>
            </a:r>
            <a:r>
              <a:rPr lang="el-GR" sz="1600" b="0" dirty="0" err="1"/>
              <a:t>ἐπιτείνοντος</a:t>
            </a:r>
            <a:r>
              <a:rPr lang="el-GR" sz="1600" b="0" dirty="0"/>
              <a:t> </a:t>
            </a:r>
            <a:r>
              <a:rPr lang="el-GR" sz="1600" b="0" dirty="0" err="1"/>
              <a:t>αὐτοῦ</a:t>
            </a:r>
            <a:r>
              <a:rPr lang="el-GR" sz="1600" b="0" dirty="0"/>
              <a:t> </a:t>
            </a:r>
            <a:r>
              <a:rPr lang="el-GR" sz="1600" b="0" dirty="0" err="1"/>
              <a:t>καὶ</a:t>
            </a:r>
            <a:r>
              <a:rPr lang="el-GR" sz="1600" b="0" dirty="0"/>
              <a:t> </a:t>
            </a:r>
            <a:r>
              <a:rPr lang="el-GR" sz="1600" b="0" dirty="0" err="1"/>
              <a:t>τὰς</a:t>
            </a:r>
            <a:r>
              <a:rPr lang="el-GR" sz="1600" b="0" dirty="0"/>
              <a:t> </a:t>
            </a:r>
            <a:r>
              <a:rPr lang="el-GR" sz="1600" b="0" dirty="0" err="1"/>
              <a:t>ὑπονοίας</a:t>
            </a:r>
            <a:r>
              <a:rPr lang="el-GR" sz="1600" b="0" dirty="0"/>
              <a:t> </a:t>
            </a:r>
            <a:r>
              <a:rPr lang="el-GR" sz="1600" b="0" dirty="0" err="1"/>
              <a:t>ταῖς</a:t>
            </a:r>
            <a:r>
              <a:rPr lang="el-GR" sz="1600" b="0" dirty="0"/>
              <a:t> </a:t>
            </a:r>
            <a:r>
              <a:rPr lang="el-GR" sz="1600" b="0" dirty="0" err="1"/>
              <a:t>ἀμφιβολίαις</a:t>
            </a:r>
            <a:r>
              <a:rPr lang="el-GR" sz="1600" b="0" dirty="0"/>
              <a:t> </a:t>
            </a:r>
            <a:r>
              <a:rPr lang="el-GR" sz="1600" b="0" dirty="0" err="1"/>
              <a:t>βαθυτέρας</a:t>
            </a:r>
            <a:r>
              <a:rPr lang="el-GR" sz="1600" b="0" dirty="0"/>
              <a:t> </a:t>
            </a:r>
            <a:r>
              <a:rPr lang="el-GR" sz="1600" b="0" dirty="0" err="1"/>
              <a:t>ποιοῦντος</a:t>
            </a:r>
            <a:r>
              <a:rPr lang="el-GR" sz="1600" b="0" dirty="0"/>
              <a:t> → όπως ένας ζωγράφος τονίζει μέσω της αντίθεσης της σκιάς τα ζωντανά χρώματα ενός έργου, έτσι και ο Ηρόδοτος τονίζοντας πως δεν ασπάζεται τα όσα λέγονται, κατευθύνει με συγκεκαλυμμένο τρόπο τον αναγνώστη να σκεφτεί πως αυτό που αναφέρει ίσως να ενέχει μια δόση αλήθειας, διεγείροντας την καχυποψία του.</a:t>
            </a:r>
          </a:p>
        </p:txBody>
      </p:sp>
    </p:spTree>
    <p:extLst>
      <p:ext uri="{BB962C8B-B14F-4D97-AF65-F5344CB8AC3E}">
        <p14:creationId xmlns:p14="http://schemas.microsoft.com/office/powerpoint/2010/main" val="2842183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BB8F6E-90AF-C645-CA39-D41C8FE5EFD9}"/>
              </a:ext>
            </a:extLst>
          </p:cNvPr>
          <p:cNvSpPr>
            <a:spLocks noGrp="1"/>
          </p:cNvSpPr>
          <p:nvPr>
            <p:ph type="title"/>
          </p:nvPr>
        </p:nvSpPr>
        <p:spPr>
          <a:xfrm>
            <a:off x="2895600" y="643812"/>
            <a:ext cx="8610600" cy="970384"/>
          </a:xfrm>
        </p:spPr>
        <p:txBody>
          <a:bodyPr>
            <a:noAutofit/>
          </a:bodyPr>
          <a:lstStyle/>
          <a:p>
            <a:r>
              <a:rPr lang="el-GR" sz="2000" dirty="0"/>
              <a:t>Βιβλίο Ε ( Τερψιχόρη )</a:t>
            </a:r>
            <a:br>
              <a:rPr lang="el-GR" sz="2000" dirty="0"/>
            </a:br>
            <a:br>
              <a:rPr lang="el-GR" sz="1800" dirty="0"/>
            </a:br>
            <a:r>
              <a:rPr lang="el-GR" sz="1600" i="1" dirty="0"/>
              <a:t>Η Ιωνική επανάσταση ( 499 -494 </a:t>
            </a:r>
            <a:r>
              <a:rPr lang="el-GR" sz="1600" i="1" dirty="0" err="1"/>
              <a:t>π.Χ</a:t>
            </a:r>
            <a:r>
              <a:rPr lang="el-GR" sz="1600" i="1" dirty="0"/>
              <a:t> )</a:t>
            </a:r>
          </a:p>
        </p:txBody>
      </p:sp>
      <p:sp>
        <p:nvSpPr>
          <p:cNvPr id="4" name="TextBox 3">
            <a:extLst>
              <a:ext uri="{FF2B5EF4-FFF2-40B4-BE49-F238E27FC236}">
                <a16:creationId xmlns:a16="http://schemas.microsoft.com/office/drawing/2014/main" id="{F1E4C663-2784-78E4-5C6C-DDE076A0876F}"/>
              </a:ext>
            </a:extLst>
          </p:cNvPr>
          <p:cNvSpPr txBox="1"/>
          <p:nvPr/>
        </p:nvSpPr>
        <p:spPr>
          <a:xfrm>
            <a:off x="0" y="-647988"/>
            <a:ext cx="12192000" cy="6894195"/>
          </a:xfrm>
          <a:prstGeom prst="rect">
            <a:avLst/>
          </a:prstGeom>
          <a:noFill/>
        </p:spPr>
        <p:txBody>
          <a:bodyPr wrap="square">
            <a:spAutoFit/>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pPr algn="just"/>
            <a:endParaRPr lang="el-GR" sz="1400" dirty="0"/>
          </a:p>
          <a:p>
            <a:pPr algn="just"/>
            <a:endParaRPr lang="el-GR" sz="1400" dirty="0"/>
          </a:p>
          <a:p>
            <a:pPr algn="just"/>
            <a:r>
              <a:rPr lang="el-GR" sz="1400" i="1" dirty="0"/>
              <a:t>Ηρόδοτος</a:t>
            </a:r>
            <a:r>
              <a:rPr lang="el-GR" sz="1400" dirty="0"/>
              <a:t> [1.142.3] </a:t>
            </a:r>
            <a:r>
              <a:rPr lang="el-GR" sz="1400" dirty="0" err="1"/>
              <a:t>γλῶσσαν</a:t>
            </a:r>
            <a:r>
              <a:rPr lang="el-GR" sz="1400" dirty="0"/>
              <a:t> </a:t>
            </a:r>
            <a:r>
              <a:rPr lang="el-GR" sz="1400" dirty="0" err="1"/>
              <a:t>δὲ</a:t>
            </a:r>
            <a:r>
              <a:rPr lang="el-GR" sz="1400" dirty="0"/>
              <a:t> </a:t>
            </a:r>
            <a:r>
              <a:rPr lang="el-GR" sz="1400" dirty="0" err="1"/>
              <a:t>οὐ</a:t>
            </a:r>
            <a:r>
              <a:rPr lang="el-GR" sz="1400" dirty="0"/>
              <a:t> </a:t>
            </a:r>
            <a:r>
              <a:rPr lang="el-GR" sz="1400" dirty="0" err="1"/>
              <a:t>τὴν</a:t>
            </a:r>
            <a:r>
              <a:rPr lang="el-GR" sz="1400" dirty="0"/>
              <a:t> </a:t>
            </a:r>
            <a:r>
              <a:rPr lang="el-GR" sz="1400" dirty="0" err="1"/>
              <a:t>αὐτὴν</a:t>
            </a:r>
            <a:r>
              <a:rPr lang="el-GR" sz="1400" dirty="0"/>
              <a:t> </a:t>
            </a:r>
            <a:r>
              <a:rPr lang="el-GR" sz="1400" dirty="0" err="1"/>
              <a:t>οὗτοι</a:t>
            </a:r>
            <a:r>
              <a:rPr lang="el-GR" sz="1400" dirty="0"/>
              <a:t> </a:t>
            </a:r>
            <a:r>
              <a:rPr lang="el-GR" sz="1400" dirty="0" err="1"/>
              <a:t>νενομίκασι</a:t>
            </a:r>
            <a:r>
              <a:rPr lang="el-GR" sz="1400" dirty="0"/>
              <a:t>, </a:t>
            </a:r>
            <a:r>
              <a:rPr lang="el-GR" sz="1400" dirty="0" err="1"/>
              <a:t>ἀλλὰ</a:t>
            </a:r>
            <a:r>
              <a:rPr lang="el-GR" sz="1400" dirty="0"/>
              <a:t> τρόπους </a:t>
            </a:r>
            <a:r>
              <a:rPr lang="el-GR" sz="1400" dirty="0" err="1"/>
              <a:t>τέσσερας</a:t>
            </a:r>
            <a:r>
              <a:rPr lang="el-GR" sz="1400" dirty="0"/>
              <a:t> </a:t>
            </a:r>
            <a:r>
              <a:rPr lang="el-GR" sz="1400" dirty="0" err="1"/>
              <a:t>παραγωγέων</a:t>
            </a:r>
            <a:r>
              <a:rPr lang="el-GR" sz="1400" dirty="0"/>
              <a:t>. Μίλητος </a:t>
            </a:r>
            <a:r>
              <a:rPr lang="el-GR" sz="1400" dirty="0" err="1"/>
              <a:t>μὲν</a:t>
            </a:r>
            <a:r>
              <a:rPr lang="el-GR" sz="1400" dirty="0"/>
              <a:t> </a:t>
            </a:r>
            <a:r>
              <a:rPr lang="el-GR" sz="1400" dirty="0" err="1"/>
              <a:t>αὐτέων</a:t>
            </a:r>
            <a:r>
              <a:rPr lang="el-GR" sz="1400" dirty="0"/>
              <a:t> πρώτη </a:t>
            </a:r>
            <a:r>
              <a:rPr lang="el-GR" sz="1400" dirty="0" err="1"/>
              <a:t>κεῖται</a:t>
            </a:r>
            <a:r>
              <a:rPr lang="el-GR" sz="1400" dirty="0"/>
              <a:t> πόλις </a:t>
            </a:r>
            <a:r>
              <a:rPr lang="el-GR" sz="1400" dirty="0" err="1"/>
              <a:t>πρὸς</a:t>
            </a:r>
            <a:r>
              <a:rPr lang="el-GR" sz="1400" dirty="0"/>
              <a:t> </a:t>
            </a:r>
            <a:r>
              <a:rPr lang="el-GR" sz="1400" dirty="0" err="1"/>
              <a:t>μεσαμβρίην</a:t>
            </a:r>
            <a:r>
              <a:rPr lang="el-GR" sz="1400" dirty="0"/>
              <a:t>, </a:t>
            </a:r>
            <a:r>
              <a:rPr lang="el-GR" sz="1400" dirty="0" err="1"/>
              <a:t>μετὰ</a:t>
            </a:r>
            <a:r>
              <a:rPr lang="el-GR" sz="1400" dirty="0"/>
              <a:t> </a:t>
            </a:r>
            <a:r>
              <a:rPr lang="el-GR" sz="1400" dirty="0" err="1"/>
              <a:t>δὲ</a:t>
            </a:r>
            <a:r>
              <a:rPr lang="el-GR" sz="1400" dirty="0"/>
              <a:t> </a:t>
            </a:r>
            <a:r>
              <a:rPr lang="el-GR" sz="1400" dirty="0" err="1"/>
              <a:t>Μυοῦς</a:t>
            </a:r>
            <a:r>
              <a:rPr lang="el-GR" sz="1400" dirty="0"/>
              <a:t> τε </a:t>
            </a:r>
            <a:r>
              <a:rPr lang="el-GR" sz="1400" dirty="0" err="1"/>
              <a:t>καὶ</a:t>
            </a:r>
            <a:r>
              <a:rPr lang="el-GR" sz="1400" dirty="0"/>
              <a:t> </a:t>
            </a:r>
            <a:r>
              <a:rPr lang="el-GR" sz="1400" dirty="0" err="1"/>
              <a:t>Πριήνη</a:t>
            </a:r>
            <a:r>
              <a:rPr lang="el-GR" sz="1400" dirty="0"/>
              <a:t>· </a:t>
            </a:r>
            <a:r>
              <a:rPr lang="el-GR" sz="1400" dirty="0" err="1"/>
              <a:t>αὗται</a:t>
            </a:r>
            <a:r>
              <a:rPr lang="el-GR" sz="1400" dirty="0"/>
              <a:t> </a:t>
            </a:r>
            <a:r>
              <a:rPr lang="el-GR" sz="1400" dirty="0" err="1"/>
              <a:t>μὲν</a:t>
            </a:r>
            <a:r>
              <a:rPr lang="el-GR" sz="1400" dirty="0"/>
              <a:t> </a:t>
            </a:r>
            <a:r>
              <a:rPr lang="el-GR" sz="1400" dirty="0" err="1"/>
              <a:t>ἐν</a:t>
            </a:r>
            <a:r>
              <a:rPr lang="el-GR" sz="1400" dirty="0"/>
              <a:t> </a:t>
            </a:r>
            <a:r>
              <a:rPr lang="el-GR" sz="1400" dirty="0" err="1"/>
              <a:t>τῇ</a:t>
            </a:r>
            <a:r>
              <a:rPr lang="el-GR" sz="1400" dirty="0"/>
              <a:t> </a:t>
            </a:r>
            <a:r>
              <a:rPr lang="el-GR" sz="1400" dirty="0" err="1"/>
              <a:t>Καρίῃ</a:t>
            </a:r>
            <a:r>
              <a:rPr lang="el-GR" sz="1400" dirty="0"/>
              <a:t> </a:t>
            </a:r>
            <a:r>
              <a:rPr lang="el-GR" sz="1400" dirty="0" err="1"/>
              <a:t>κατοίκηνται</a:t>
            </a:r>
            <a:r>
              <a:rPr lang="el-GR" sz="1400" dirty="0"/>
              <a:t> </a:t>
            </a:r>
            <a:r>
              <a:rPr lang="el-GR" sz="1400" dirty="0" err="1"/>
              <a:t>κατὰ</a:t>
            </a:r>
            <a:r>
              <a:rPr lang="el-GR" sz="1400" dirty="0"/>
              <a:t> </a:t>
            </a:r>
            <a:r>
              <a:rPr lang="el-GR" sz="1400" dirty="0" err="1"/>
              <a:t>ταὐτὰ</a:t>
            </a:r>
            <a:r>
              <a:rPr lang="el-GR" sz="1400" dirty="0"/>
              <a:t> διαλεγόμεναι </a:t>
            </a:r>
            <a:r>
              <a:rPr lang="el-GR" sz="1400" dirty="0" err="1"/>
              <a:t>σφίσι</a:t>
            </a:r>
            <a:r>
              <a:rPr lang="el-GR" sz="1400" dirty="0"/>
              <a:t>, </a:t>
            </a:r>
            <a:r>
              <a:rPr lang="el-GR" sz="1400" dirty="0" err="1"/>
              <a:t>αἵδε</a:t>
            </a:r>
            <a:r>
              <a:rPr lang="el-GR" sz="1400" dirty="0"/>
              <a:t> </a:t>
            </a:r>
            <a:r>
              <a:rPr lang="el-GR" sz="1400" dirty="0" err="1"/>
              <a:t>δὲ</a:t>
            </a:r>
            <a:r>
              <a:rPr lang="el-GR" sz="1400" dirty="0"/>
              <a:t> </a:t>
            </a:r>
            <a:r>
              <a:rPr lang="el-GR" sz="1400" dirty="0" err="1"/>
              <a:t>ἐν</a:t>
            </a:r>
            <a:r>
              <a:rPr lang="el-GR" sz="1400" dirty="0"/>
              <a:t> </a:t>
            </a:r>
            <a:r>
              <a:rPr lang="el-GR" sz="1400" dirty="0" err="1"/>
              <a:t>τῇ</a:t>
            </a:r>
            <a:r>
              <a:rPr lang="el-GR" sz="1400" dirty="0"/>
              <a:t> </a:t>
            </a:r>
            <a:r>
              <a:rPr lang="el-GR" sz="1400" dirty="0" err="1"/>
              <a:t>Λυδίῃ</a:t>
            </a:r>
            <a:r>
              <a:rPr lang="el-GR" sz="1400" dirty="0"/>
              <a:t>· </a:t>
            </a:r>
            <a:r>
              <a:rPr lang="el-GR" sz="1400" dirty="0" err="1"/>
              <a:t>Ἔφεσος</a:t>
            </a:r>
            <a:r>
              <a:rPr lang="el-GR" sz="1400" dirty="0"/>
              <a:t>, </a:t>
            </a:r>
            <a:r>
              <a:rPr lang="el-GR" sz="1400" dirty="0" err="1"/>
              <a:t>Κολοφών</a:t>
            </a:r>
            <a:r>
              <a:rPr lang="el-GR" sz="1400" dirty="0"/>
              <a:t>, Λέβεδος, Τέως, Κλαζομεναί, Φώκαια ( μτφ. Δε χρησιμοποιούν όλοι οι </a:t>
            </a:r>
            <a:r>
              <a:rPr lang="el-GR" sz="1400" dirty="0" err="1"/>
              <a:t>Ίωνες</a:t>
            </a:r>
            <a:r>
              <a:rPr lang="el-GR" sz="1400" dirty="0"/>
              <a:t> την ίδια γλώσσα αλλά τέσσερα διαφορετικά ιδιώματα. Προς νότο η πρώτη πόλη στη σειρά είναι η Μίλητος, ύστερα έρχονται η </a:t>
            </a:r>
            <a:r>
              <a:rPr lang="el-GR" sz="1400" dirty="0" err="1"/>
              <a:t>Μυούς</a:t>
            </a:r>
            <a:r>
              <a:rPr lang="el-GR" sz="1400" dirty="0"/>
              <a:t> και η </a:t>
            </a:r>
            <a:r>
              <a:rPr lang="el-GR" sz="1400" dirty="0" err="1"/>
              <a:t>Πριήνη</a:t>
            </a:r>
            <a:r>
              <a:rPr lang="el-GR" sz="1400" dirty="0"/>
              <a:t>· αυτές βρίσκονται στην </a:t>
            </a:r>
            <a:r>
              <a:rPr lang="el-GR" sz="1400" dirty="0" err="1"/>
              <a:t>Καρία</a:t>
            </a:r>
            <a:r>
              <a:rPr lang="el-GR" sz="1400" dirty="0"/>
              <a:t> και μιλούν το ίδιο ιδίωμα μεταξύ τους. Οι πόλεις πάλι στη Λυδία είναι η Έφεσος, η </a:t>
            </a:r>
            <a:r>
              <a:rPr lang="el-GR" sz="1400" dirty="0" err="1"/>
              <a:t>Κολοφών</a:t>
            </a:r>
            <a:r>
              <a:rPr lang="el-GR" sz="1400" dirty="0"/>
              <a:t>, Λέβεδος, Τέως, Κλαζομεναί και η Φώκαια )</a:t>
            </a:r>
          </a:p>
          <a:p>
            <a:endParaRPr lang="el-GR" dirty="0"/>
          </a:p>
          <a:p>
            <a:pPr algn="just"/>
            <a:r>
              <a:rPr lang="el-GR" sz="1400" dirty="0"/>
              <a:t>[...] </a:t>
            </a:r>
            <a:r>
              <a:rPr lang="el-GR" sz="1400" dirty="0" err="1"/>
              <a:t>ἔτι</a:t>
            </a:r>
            <a:r>
              <a:rPr lang="el-GR" sz="1400" dirty="0"/>
              <a:t> </a:t>
            </a:r>
            <a:r>
              <a:rPr lang="el-GR" sz="1400" dirty="0" err="1"/>
              <a:t>δὲ</a:t>
            </a:r>
            <a:r>
              <a:rPr lang="el-GR" sz="1400" dirty="0"/>
              <a:t> </a:t>
            </a:r>
            <a:r>
              <a:rPr lang="el-GR" sz="1400" dirty="0" err="1"/>
              <a:t>τρεῖς</a:t>
            </a:r>
            <a:r>
              <a:rPr lang="el-GR" sz="1400" dirty="0"/>
              <a:t> </a:t>
            </a:r>
            <a:r>
              <a:rPr lang="el-GR" sz="1400" dirty="0" err="1"/>
              <a:t>ὑπόλοιποι</a:t>
            </a:r>
            <a:r>
              <a:rPr lang="el-GR" sz="1400" dirty="0"/>
              <a:t> </a:t>
            </a:r>
            <a:r>
              <a:rPr lang="el-GR" sz="1400" dirty="0" err="1"/>
              <a:t>Ἰάδες</a:t>
            </a:r>
            <a:r>
              <a:rPr lang="el-GR" sz="1400" dirty="0"/>
              <a:t> </a:t>
            </a:r>
            <a:r>
              <a:rPr lang="el-GR" sz="1400" dirty="0" err="1"/>
              <a:t>πόλιες</a:t>
            </a:r>
            <a:r>
              <a:rPr lang="el-GR" sz="1400" dirty="0"/>
              <a:t>, </a:t>
            </a:r>
            <a:r>
              <a:rPr lang="el-GR" sz="1400" dirty="0" err="1"/>
              <a:t>τῶν</a:t>
            </a:r>
            <a:r>
              <a:rPr lang="el-GR" sz="1400" dirty="0"/>
              <a:t> </a:t>
            </a:r>
            <a:r>
              <a:rPr lang="el-GR" sz="1400" dirty="0" err="1"/>
              <a:t>αἱ</a:t>
            </a:r>
            <a:r>
              <a:rPr lang="el-GR" sz="1400" dirty="0"/>
              <a:t> δύο </a:t>
            </a:r>
            <a:r>
              <a:rPr lang="el-GR" sz="1400" dirty="0" err="1"/>
              <a:t>μὲν</a:t>
            </a:r>
            <a:r>
              <a:rPr lang="el-GR" sz="1400" dirty="0"/>
              <a:t> νήσους </a:t>
            </a:r>
            <a:r>
              <a:rPr lang="el-GR" sz="1400" dirty="0" err="1"/>
              <a:t>οἰκέαται</a:t>
            </a:r>
            <a:r>
              <a:rPr lang="el-GR" sz="1400" dirty="0"/>
              <a:t>, </a:t>
            </a:r>
            <a:r>
              <a:rPr lang="el-GR" sz="1400" dirty="0" err="1"/>
              <a:t>Σάμον</a:t>
            </a:r>
            <a:r>
              <a:rPr lang="el-GR" sz="1400" dirty="0"/>
              <a:t> τε </a:t>
            </a:r>
            <a:r>
              <a:rPr lang="el-GR" sz="1400" dirty="0" err="1"/>
              <a:t>καὶ</a:t>
            </a:r>
            <a:r>
              <a:rPr lang="el-GR" sz="1400" dirty="0"/>
              <a:t> </a:t>
            </a:r>
            <a:r>
              <a:rPr lang="el-GR" sz="1400" dirty="0" err="1"/>
              <a:t>Χίον</a:t>
            </a:r>
            <a:r>
              <a:rPr lang="el-GR" sz="1400" dirty="0"/>
              <a:t>, ἡ </a:t>
            </a:r>
            <a:r>
              <a:rPr lang="el-GR" sz="1400" dirty="0" err="1"/>
              <a:t>δὲ</a:t>
            </a:r>
            <a:r>
              <a:rPr lang="el-GR" sz="1400" dirty="0"/>
              <a:t> μία </a:t>
            </a:r>
            <a:r>
              <a:rPr lang="el-GR" sz="1400" dirty="0" err="1"/>
              <a:t>ἐν</a:t>
            </a:r>
            <a:r>
              <a:rPr lang="el-GR" sz="1400" dirty="0"/>
              <a:t> </a:t>
            </a:r>
            <a:r>
              <a:rPr lang="el-GR" sz="1400" dirty="0" err="1"/>
              <a:t>τῇ</a:t>
            </a:r>
            <a:r>
              <a:rPr lang="el-GR" sz="1400" dirty="0"/>
              <a:t> </a:t>
            </a:r>
            <a:r>
              <a:rPr lang="el-GR" sz="1400" dirty="0" err="1"/>
              <a:t>ἠπείρῳ</a:t>
            </a:r>
            <a:r>
              <a:rPr lang="el-GR" sz="1400" dirty="0"/>
              <a:t> </a:t>
            </a:r>
            <a:r>
              <a:rPr lang="el-GR" sz="1400" dirty="0" err="1"/>
              <a:t>ἵδρυται</a:t>
            </a:r>
            <a:r>
              <a:rPr lang="el-GR" sz="1400" dirty="0"/>
              <a:t>, </a:t>
            </a:r>
            <a:r>
              <a:rPr lang="el-GR" sz="1400" dirty="0" err="1"/>
              <a:t>Ἐρυθραί</a:t>
            </a:r>
            <a:r>
              <a:rPr lang="el-GR" sz="1400" dirty="0"/>
              <a:t> ( Υπολείπονται άλλες τρεις ιωνικές πόλεις, που οι δύο είναι χτισμένες σε νησιά, στη Σάμο και στη Χίο, ενώ η τρίτη βρίσκεται στη στεριά, δηλαδή οι </a:t>
            </a:r>
            <a:r>
              <a:rPr lang="el-GR" sz="1400" dirty="0" err="1"/>
              <a:t>Ερυθραί</a:t>
            </a:r>
            <a:r>
              <a:rPr lang="el-GR" sz="1400" dirty="0"/>
              <a:t> ).</a:t>
            </a:r>
          </a:p>
          <a:p>
            <a:pPr algn="just"/>
            <a:endParaRPr lang="el-GR" sz="1400" dirty="0"/>
          </a:p>
          <a:p>
            <a:pPr algn="just"/>
            <a:r>
              <a:rPr lang="el-GR" sz="1400" dirty="0"/>
              <a:t>[...] </a:t>
            </a:r>
            <a:r>
              <a:rPr lang="el-GR" sz="1400" dirty="0" err="1"/>
              <a:t>αἱ</a:t>
            </a:r>
            <a:r>
              <a:rPr lang="el-GR" sz="1400" dirty="0"/>
              <a:t> </a:t>
            </a:r>
            <a:r>
              <a:rPr lang="el-GR" sz="1400" dirty="0" err="1"/>
              <a:t>δὲ</a:t>
            </a:r>
            <a:r>
              <a:rPr lang="el-GR" sz="1400" dirty="0"/>
              <a:t> </a:t>
            </a:r>
            <a:r>
              <a:rPr lang="el-GR" sz="1400" dirty="0" err="1"/>
              <a:t>δυώδεκα</a:t>
            </a:r>
            <a:r>
              <a:rPr lang="el-GR" sz="1400" dirty="0"/>
              <a:t> </a:t>
            </a:r>
            <a:r>
              <a:rPr lang="el-GR" sz="1400" dirty="0" err="1"/>
              <a:t>πόλιες</a:t>
            </a:r>
            <a:r>
              <a:rPr lang="el-GR" sz="1400" dirty="0"/>
              <a:t> </a:t>
            </a:r>
            <a:r>
              <a:rPr lang="el-GR" sz="1400" dirty="0" err="1"/>
              <a:t>αὗται</a:t>
            </a:r>
            <a:r>
              <a:rPr lang="el-GR" sz="1400" dirty="0"/>
              <a:t> </a:t>
            </a:r>
            <a:r>
              <a:rPr lang="el-GR" sz="1400" dirty="0" err="1"/>
              <a:t>τῷ</a:t>
            </a:r>
            <a:r>
              <a:rPr lang="el-GR" sz="1400" dirty="0"/>
              <a:t> τε </a:t>
            </a:r>
            <a:r>
              <a:rPr lang="el-GR" sz="1400" dirty="0" err="1"/>
              <a:t>οὐνόματι</a:t>
            </a:r>
            <a:r>
              <a:rPr lang="el-GR" sz="1400" dirty="0"/>
              <a:t> </a:t>
            </a:r>
            <a:r>
              <a:rPr lang="el-GR" sz="1400" dirty="0" err="1"/>
              <a:t>ἠγάλλοντο</a:t>
            </a:r>
            <a:r>
              <a:rPr lang="el-GR" sz="1400" dirty="0"/>
              <a:t> </a:t>
            </a:r>
            <a:r>
              <a:rPr lang="el-GR" sz="1400" dirty="0" err="1"/>
              <a:t>καὶ</a:t>
            </a:r>
            <a:r>
              <a:rPr lang="el-GR" sz="1400" dirty="0"/>
              <a:t> </a:t>
            </a:r>
            <a:r>
              <a:rPr lang="el-GR" sz="1400" dirty="0" err="1"/>
              <a:t>ἱρὸν</a:t>
            </a:r>
            <a:r>
              <a:rPr lang="el-GR" sz="1400" dirty="0"/>
              <a:t> </a:t>
            </a:r>
            <a:r>
              <a:rPr lang="el-GR" sz="1400" dirty="0" err="1"/>
              <a:t>ἱδρύσαντο</a:t>
            </a:r>
            <a:r>
              <a:rPr lang="el-GR" sz="1400" dirty="0"/>
              <a:t> </a:t>
            </a:r>
            <a:r>
              <a:rPr lang="el-GR" sz="1400" dirty="0" err="1"/>
              <a:t>ἐπὶ</a:t>
            </a:r>
            <a:r>
              <a:rPr lang="el-GR" sz="1400" dirty="0"/>
              <a:t> </a:t>
            </a:r>
            <a:r>
              <a:rPr lang="el-GR" sz="1400" dirty="0" err="1"/>
              <a:t>σφέων</a:t>
            </a:r>
            <a:r>
              <a:rPr lang="el-GR" sz="1400" dirty="0"/>
              <a:t> </a:t>
            </a:r>
            <a:r>
              <a:rPr lang="el-GR" sz="1400" dirty="0" err="1"/>
              <a:t>αὐτέων</a:t>
            </a:r>
            <a:r>
              <a:rPr lang="el-GR" sz="1400" dirty="0"/>
              <a:t>, </a:t>
            </a:r>
            <a:r>
              <a:rPr lang="el-GR" sz="1400" dirty="0" err="1"/>
              <a:t>τῷ</a:t>
            </a:r>
            <a:r>
              <a:rPr lang="el-GR" sz="1400" dirty="0"/>
              <a:t> </a:t>
            </a:r>
            <a:r>
              <a:rPr lang="el-GR" sz="1400" dirty="0" err="1"/>
              <a:t>οὔνομα</a:t>
            </a:r>
            <a:r>
              <a:rPr lang="el-GR" sz="1400" dirty="0"/>
              <a:t> </a:t>
            </a:r>
            <a:r>
              <a:rPr lang="el-GR" sz="1400" dirty="0" err="1"/>
              <a:t>ἔθεντο</a:t>
            </a:r>
            <a:r>
              <a:rPr lang="el-GR" sz="1400" dirty="0"/>
              <a:t> </a:t>
            </a:r>
            <a:r>
              <a:rPr lang="el-GR" sz="1400" dirty="0" err="1"/>
              <a:t>Πανιώνιον</a:t>
            </a:r>
            <a:r>
              <a:rPr lang="el-GR" sz="1400" dirty="0"/>
              <a:t> ( </a:t>
            </a:r>
            <a:r>
              <a:rPr lang="el-GR" sz="1400" u="sng" dirty="0"/>
              <a:t>Αλλά οι δώδεκα πόλεις που αναφέραμε καμάρωναν με το όνομά τους και έχτισαν και ιερό (μόνον </a:t>
            </a:r>
            <a:r>
              <a:rPr lang="el-GR" sz="1400" u="sng" dirty="0" err="1"/>
              <a:t>γι</a:t>
            </a:r>
            <a:r>
              <a:rPr lang="el-GR" sz="1400" u="sng" dirty="0"/>
              <a:t>᾽ αυτούς), που του έδωσαν το όνομα </a:t>
            </a:r>
            <a:r>
              <a:rPr lang="el-GR" sz="1400" u="sng" dirty="0" err="1"/>
              <a:t>Πανιώνιον</a:t>
            </a:r>
            <a:r>
              <a:rPr lang="el-GR" sz="1400" dirty="0"/>
              <a:t>· )</a:t>
            </a:r>
          </a:p>
          <a:p>
            <a:pPr algn="just"/>
            <a:endParaRPr lang="el-GR" sz="1400" dirty="0"/>
          </a:p>
          <a:p>
            <a:pPr algn="just"/>
            <a:r>
              <a:rPr lang="el-GR" sz="1400" i="1" dirty="0"/>
              <a:t>Θουκυδίδης</a:t>
            </a:r>
            <a:r>
              <a:rPr lang="el-GR" sz="1400" dirty="0"/>
              <a:t>: [1.12.2] ἥ τε </a:t>
            </a:r>
            <a:r>
              <a:rPr lang="el-GR" sz="1400" dirty="0" err="1"/>
              <a:t>γὰρ</a:t>
            </a:r>
            <a:r>
              <a:rPr lang="el-GR" sz="1400" dirty="0"/>
              <a:t> </a:t>
            </a:r>
            <a:r>
              <a:rPr lang="el-GR" sz="1400" dirty="0" err="1"/>
              <a:t>ἀναχώρησις</a:t>
            </a:r>
            <a:r>
              <a:rPr lang="el-GR" sz="1400" dirty="0"/>
              <a:t> </a:t>
            </a:r>
            <a:r>
              <a:rPr lang="el-GR" sz="1400" dirty="0" err="1"/>
              <a:t>τῶν</a:t>
            </a:r>
            <a:r>
              <a:rPr lang="el-GR" sz="1400" dirty="0"/>
              <a:t> </a:t>
            </a:r>
            <a:r>
              <a:rPr lang="el-GR" sz="1400" dirty="0" err="1"/>
              <a:t>Ἑλλήνων</a:t>
            </a:r>
            <a:r>
              <a:rPr lang="el-GR" sz="1400" dirty="0"/>
              <a:t> </a:t>
            </a:r>
            <a:r>
              <a:rPr lang="el-GR" sz="1400" dirty="0" err="1"/>
              <a:t>ἐξ</a:t>
            </a:r>
            <a:r>
              <a:rPr lang="el-GR" sz="1400" dirty="0"/>
              <a:t> </a:t>
            </a:r>
            <a:r>
              <a:rPr lang="el-GR" sz="1400" dirty="0" err="1"/>
              <a:t>Ἰλίου</a:t>
            </a:r>
            <a:r>
              <a:rPr lang="el-GR" sz="1400" dirty="0"/>
              <a:t> </a:t>
            </a:r>
            <a:r>
              <a:rPr lang="el-GR" sz="1400" dirty="0" err="1"/>
              <a:t>χρονία</a:t>
            </a:r>
            <a:r>
              <a:rPr lang="el-GR" sz="1400" dirty="0"/>
              <a:t> γενομένη </a:t>
            </a:r>
            <a:r>
              <a:rPr lang="el-GR" sz="1400" dirty="0" err="1"/>
              <a:t>πολλὰ</a:t>
            </a:r>
            <a:r>
              <a:rPr lang="el-GR" sz="1400" dirty="0"/>
              <a:t> </a:t>
            </a:r>
            <a:r>
              <a:rPr lang="el-GR" sz="1400" dirty="0" err="1"/>
              <a:t>ἐνεόχμωσε</a:t>
            </a:r>
            <a:r>
              <a:rPr lang="el-GR" sz="1400" dirty="0"/>
              <a:t>, </a:t>
            </a:r>
            <a:r>
              <a:rPr lang="el-GR" sz="1400" dirty="0" err="1"/>
              <a:t>καὶ</a:t>
            </a:r>
            <a:r>
              <a:rPr lang="el-GR" sz="1400" dirty="0"/>
              <a:t> στάσεις </a:t>
            </a:r>
            <a:r>
              <a:rPr lang="el-GR" sz="1400" dirty="0" err="1"/>
              <a:t>ἐν</a:t>
            </a:r>
            <a:r>
              <a:rPr lang="el-GR" sz="1400" dirty="0"/>
              <a:t> </a:t>
            </a:r>
            <a:r>
              <a:rPr lang="el-GR" sz="1400" dirty="0" err="1"/>
              <a:t>ταῖς</a:t>
            </a:r>
            <a:r>
              <a:rPr lang="el-GR" sz="1400" dirty="0"/>
              <a:t> </a:t>
            </a:r>
            <a:r>
              <a:rPr lang="el-GR" sz="1400" dirty="0" err="1"/>
              <a:t>πόλεσιν</a:t>
            </a:r>
            <a:r>
              <a:rPr lang="el-GR" sz="1400" dirty="0"/>
              <a:t> </a:t>
            </a:r>
            <a:r>
              <a:rPr lang="el-GR" sz="1400" dirty="0" err="1"/>
              <a:t>ὡς</a:t>
            </a:r>
            <a:r>
              <a:rPr lang="el-GR" sz="1400" dirty="0"/>
              <a:t> </a:t>
            </a:r>
            <a:r>
              <a:rPr lang="el-GR" sz="1400" dirty="0" err="1"/>
              <a:t>ἐπὶ</a:t>
            </a:r>
            <a:r>
              <a:rPr lang="el-GR" sz="1400" dirty="0"/>
              <a:t> </a:t>
            </a:r>
            <a:r>
              <a:rPr lang="el-GR" sz="1400" dirty="0" err="1"/>
              <a:t>πολὺ</a:t>
            </a:r>
            <a:r>
              <a:rPr lang="el-GR" sz="1400" dirty="0"/>
              <a:t> </a:t>
            </a:r>
            <a:r>
              <a:rPr lang="el-GR" sz="1400" dirty="0" err="1"/>
              <a:t>ἐγίγνοντο</a:t>
            </a:r>
            <a:r>
              <a:rPr lang="el-GR" sz="1400" dirty="0"/>
              <a:t>, </a:t>
            </a:r>
            <a:r>
              <a:rPr lang="el-GR" sz="1400" dirty="0" err="1"/>
              <a:t>ἀφ</a:t>
            </a:r>
            <a:r>
              <a:rPr lang="el-GR" sz="1400" dirty="0"/>
              <a:t>᾽ </a:t>
            </a:r>
            <a:r>
              <a:rPr lang="el-GR" sz="1400" dirty="0" err="1"/>
              <a:t>ὧν</a:t>
            </a:r>
            <a:r>
              <a:rPr lang="el-GR" sz="1400" dirty="0"/>
              <a:t> </a:t>
            </a:r>
            <a:r>
              <a:rPr lang="el-GR" sz="1400" dirty="0" err="1"/>
              <a:t>ἐκπίπτοντες</a:t>
            </a:r>
            <a:r>
              <a:rPr lang="el-GR" sz="1400" dirty="0"/>
              <a:t> </a:t>
            </a:r>
            <a:r>
              <a:rPr lang="el-GR" sz="1400" dirty="0" err="1"/>
              <a:t>τὰς</a:t>
            </a:r>
            <a:r>
              <a:rPr lang="el-GR" sz="1400" dirty="0"/>
              <a:t> πόλεις </a:t>
            </a:r>
            <a:r>
              <a:rPr lang="el-GR" sz="1400" dirty="0" err="1"/>
              <a:t>ἔκτιζον</a:t>
            </a:r>
            <a:r>
              <a:rPr lang="el-GR" sz="1400" dirty="0"/>
              <a:t> ( Η μακρόχρονη απουσία των Ελλήνων στην Τροία προκάλεσε πολλές αναταραχές και σε πολλές πολιτείες έγιναν επαναστάσεις που ανάγκασαν πολλούς να φύγουν και να πάνε να ιδρύσουν άλλες πολιτείες. )</a:t>
            </a:r>
          </a:p>
          <a:p>
            <a:pPr algn="just"/>
            <a:r>
              <a:rPr lang="el-GR" sz="1400" dirty="0"/>
              <a:t>[...] [1.12.4] μόλις τε </a:t>
            </a:r>
            <a:r>
              <a:rPr lang="el-GR" sz="1400" dirty="0" err="1"/>
              <a:t>ἐν</a:t>
            </a:r>
            <a:r>
              <a:rPr lang="el-GR" sz="1400" dirty="0"/>
              <a:t> </a:t>
            </a:r>
            <a:r>
              <a:rPr lang="el-GR" sz="1400" dirty="0" err="1"/>
              <a:t>πολλῷ</a:t>
            </a:r>
            <a:r>
              <a:rPr lang="el-GR" sz="1400" dirty="0"/>
              <a:t> </a:t>
            </a:r>
            <a:r>
              <a:rPr lang="el-GR" sz="1400" dirty="0" err="1"/>
              <a:t>χρόνῳ</a:t>
            </a:r>
            <a:r>
              <a:rPr lang="el-GR" sz="1400" dirty="0"/>
              <a:t> </a:t>
            </a:r>
            <a:r>
              <a:rPr lang="el-GR" sz="1400" dirty="0" err="1"/>
              <a:t>ἡσυχάσασα</a:t>
            </a:r>
            <a:r>
              <a:rPr lang="el-GR" sz="1400" dirty="0"/>
              <a:t> ἡ </a:t>
            </a:r>
            <a:r>
              <a:rPr lang="el-GR" sz="1400" dirty="0" err="1"/>
              <a:t>Ἑλλὰς</a:t>
            </a:r>
            <a:r>
              <a:rPr lang="el-GR" sz="1400" dirty="0"/>
              <a:t> βεβαίως </a:t>
            </a:r>
            <a:r>
              <a:rPr lang="el-GR" sz="1400" dirty="0" err="1"/>
              <a:t>καὶ</a:t>
            </a:r>
            <a:r>
              <a:rPr lang="el-GR" sz="1400" dirty="0"/>
              <a:t> </a:t>
            </a:r>
            <a:r>
              <a:rPr lang="el-GR" sz="1400" dirty="0" err="1"/>
              <a:t>οὐκέτι</a:t>
            </a:r>
            <a:r>
              <a:rPr lang="el-GR" sz="1400" dirty="0"/>
              <a:t> </a:t>
            </a:r>
            <a:r>
              <a:rPr lang="el-GR" sz="1400" dirty="0" err="1"/>
              <a:t>ἀνισταμένη</a:t>
            </a:r>
            <a:r>
              <a:rPr lang="el-GR" sz="1400" dirty="0"/>
              <a:t> </a:t>
            </a:r>
            <a:r>
              <a:rPr lang="el-GR" sz="1400" dirty="0" err="1"/>
              <a:t>ἀποικίας</a:t>
            </a:r>
            <a:r>
              <a:rPr lang="el-GR" sz="1400" dirty="0"/>
              <a:t> </a:t>
            </a:r>
            <a:r>
              <a:rPr lang="el-GR" sz="1400" dirty="0" err="1"/>
              <a:t>ἐξέπεμψε</a:t>
            </a:r>
            <a:r>
              <a:rPr lang="el-GR" sz="1400" dirty="0"/>
              <a:t>, </a:t>
            </a:r>
            <a:r>
              <a:rPr lang="el-GR" sz="1400" dirty="0" err="1"/>
              <a:t>καὶ</a:t>
            </a:r>
            <a:r>
              <a:rPr lang="el-GR" sz="1400" dirty="0"/>
              <a:t> </a:t>
            </a:r>
            <a:r>
              <a:rPr lang="el-GR" sz="1400" dirty="0" err="1"/>
              <a:t>Ἴωνας</a:t>
            </a:r>
            <a:r>
              <a:rPr lang="el-GR" sz="1400" dirty="0"/>
              <a:t> </a:t>
            </a:r>
            <a:r>
              <a:rPr lang="el-GR" sz="1400" dirty="0" err="1"/>
              <a:t>μὲν</a:t>
            </a:r>
            <a:r>
              <a:rPr lang="el-GR" sz="1400" dirty="0"/>
              <a:t> </a:t>
            </a:r>
            <a:r>
              <a:rPr lang="el-GR" sz="1400" dirty="0" err="1"/>
              <a:t>Ἀθηναῖοι</a:t>
            </a:r>
            <a:r>
              <a:rPr lang="el-GR" sz="1400" dirty="0"/>
              <a:t> </a:t>
            </a:r>
            <a:r>
              <a:rPr lang="el-GR" sz="1400" dirty="0" err="1"/>
              <a:t>καὶ</a:t>
            </a:r>
            <a:r>
              <a:rPr lang="el-GR" sz="1400" dirty="0"/>
              <a:t> </a:t>
            </a:r>
            <a:r>
              <a:rPr lang="el-GR" sz="1400" dirty="0" err="1"/>
              <a:t>νησιωτῶν</a:t>
            </a:r>
            <a:r>
              <a:rPr lang="el-GR" sz="1400" dirty="0"/>
              <a:t> </a:t>
            </a:r>
            <a:r>
              <a:rPr lang="el-GR" sz="1400" dirty="0" err="1"/>
              <a:t>τοὺς</a:t>
            </a:r>
            <a:r>
              <a:rPr lang="el-GR" sz="1400" dirty="0"/>
              <a:t> </a:t>
            </a:r>
            <a:r>
              <a:rPr lang="el-GR" sz="1400" dirty="0" err="1"/>
              <a:t>πολλοὺς</a:t>
            </a:r>
            <a:r>
              <a:rPr lang="el-GR" sz="1400" dirty="0"/>
              <a:t> </a:t>
            </a:r>
            <a:r>
              <a:rPr lang="el-GR" sz="1400" dirty="0" err="1"/>
              <a:t>ᾤκισαν</a:t>
            </a:r>
            <a:r>
              <a:rPr lang="el-GR" sz="1400" dirty="0"/>
              <a:t> ( Μόνο μετά από πολλά χρόνια η Ελλάδα ησύχασε οριστικά, σταμάτησαν οι μετοικεσίες και έτσι μπόρεσε να ιδρύσει αποικίες. Οι Αθηναίοι εγκαταστάθηκαν στις Ιωνικές πολιτείες και στα περισσότερα νησιά. )</a:t>
            </a:r>
          </a:p>
        </p:txBody>
      </p:sp>
    </p:spTree>
    <p:extLst>
      <p:ext uri="{BB962C8B-B14F-4D97-AF65-F5344CB8AC3E}">
        <p14:creationId xmlns:p14="http://schemas.microsoft.com/office/powerpoint/2010/main" val="2873276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460CC0-E201-3FD7-40A3-96851BFB82FC}"/>
              </a:ext>
            </a:extLst>
          </p:cNvPr>
          <p:cNvSpPr txBox="1"/>
          <p:nvPr/>
        </p:nvSpPr>
        <p:spPr>
          <a:xfrm>
            <a:off x="0" y="1026369"/>
            <a:ext cx="12192000" cy="5478423"/>
          </a:xfrm>
          <a:prstGeom prst="rect">
            <a:avLst/>
          </a:prstGeom>
          <a:noFill/>
        </p:spPr>
        <p:txBody>
          <a:bodyPr wrap="square">
            <a:spAutoFit/>
          </a:bodyPr>
          <a:lstStyle/>
          <a:p>
            <a:pPr algn="just"/>
            <a:endParaRPr lang="el-GR" sz="1400" dirty="0"/>
          </a:p>
          <a:p>
            <a:pPr algn="just"/>
            <a:endParaRPr lang="el-GR" sz="1400" dirty="0"/>
          </a:p>
          <a:p>
            <a:pPr algn="just"/>
            <a:r>
              <a:rPr lang="el-GR" sz="1400" i="1" dirty="0" err="1"/>
              <a:t>Λυδοί</a:t>
            </a:r>
            <a:r>
              <a:rPr lang="el-GR" sz="1400" dirty="0"/>
              <a:t> → εξαπλώνονται αναγκάζοντας πόλεις τις </a:t>
            </a:r>
            <a:r>
              <a:rPr lang="el-GR" sz="1400" dirty="0" err="1"/>
              <a:t>Καρίας</a:t>
            </a:r>
            <a:r>
              <a:rPr lang="el-GR" sz="1400" dirty="0"/>
              <a:t> να τους ακολουθούν στις εκστρατείες. Την αυτονομία της διατηρεί η Μίλητος.</a:t>
            </a:r>
          </a:p>
          <a:p>
            <a:pPr algn="just"/>
            <a:endParaRPr lang="el-GR" sz="1400" dirty="0"/>
          </a:p>
          <a:p>
            <a:pPr algn="just"/>
            <a:endParaRPr lang="el-GR" sz="1400" dirty="0"/>
          </a:p>
          <a:p>
            <a:pPr algn="just"/>
            <a:r>
              <a:rPr lang="el-GR" sz="1400" dirty="0"/>
              <a:t>511/510 </a:t>
            </a:r>
            <a:r>
              <a:rPr lang="el-GR" sz="1400" dirty="0" err="1"/>
              <a:t>π.Χ</a:t>
            </a:r>
            <a:r>
              <a:rPr lang="el-GR" sz="1400" dirty="0"/>
              <a:t> → αναλαμβάνει τύραννος της Μιλήτου ο Αρισταγόρας, αντικαθιστώντας τον θείο ( και πεθερό του κατά πολλούς ), Ιστιαίο. Το 500 δέχεται αντιπροσωπεία </a:t>
            </a:r>
            <a:r>
              <a:rPr lang="el-GR" sz="1400" dirty="0" err="1"/>
              <a:t>Ναξίων</a:t>
            </a:r>
            <a:r>
              <a:rPr lang="el-GR" sz="1400" dirty="0"/>
              <a:t> οι οποίοι τον πείθουν να τους βοηθήσει να ανακτήσουν την εξουσία στο νησί. Κατόπιν ζητά τη βοήθεια του τυράννου της Λυδίας, Αρταφέρνη, ο οποίος αφού εξασφαλίζει την έγκριση του Δαρείου δέχεται να τον συνδράμει:</a:t>
            </a:r>
          </a:p>
          <a:p>
            <a:pPr algn="just"/>
            <a:endParaRPr lang="el-GR" sz="1400" dirty="0"/>
          </a:p>
          <a:p>
            <a:pPr algn="just"/>
            <a:r>
              <a:rPr lang="el-GR" sz="1400" dirty="0"/>
              <a:t>[5.30.2] </a:t>
            </a:r>
            <a:r>
              <a:rPr lang="el-GR" sz="1400" dirty="0" err="1"/>
              <a:t>τῆς</a:t>
            </a:r>
            <a:r>
              <a:rPr lang="el-GR" sz="1400" dirty="0"/>
              <a:t> </a:t>
            </a:r>
            <a:r>
              <a:rPr lang="el-GR" sz="1400" dirty="0" err="1"/>
              <a:t>δὲ</a:t>
            </a:r>
            <a:r>
              <a:rPr lang="el-GR" sz="1400" dirty="0"/>
              <a:t> Μιλήτου </a:t>
            </a:r>
            <a:r>
              <a:rPr lang="el-GR" sz="1400" dirty="0" err="1"/>
              <a:t>ἐτύγχανε</a:t>
            </a:r>
            <a:r>
              <a:rPr lang="el-GR" sz="1400" dirty="0"/>
              <a:t> </a:t>
            </a:r>
            <a:r>
              <a:rPr lang="el-GR" sz="1400" dirty="0" err="1"/>
              <a:t>ἐπίτροπος</a:t>
            </a:r>
            <a:r>
              <a:rPr lang="el-GR" sz="1400" dirty="0"/>
              <a:t> </a:t>
            </a:r>
            <a:r>
              <a:rPr lang="el-GR" sz="1400" dirty="0" err="1"/>
              <a:t>ἐὼν</a:t>
            </a:r>
            <a:r>
              <a:rPr lang="el-GR" sz="1400" dirty="0"/>
              <a:t> </a:t>
            </a:r>
            <a:r>
              <a:rPr lang="el-GR" sz="1400" dirty="0" err="1"/>
              <a:t>Ἀρισταγόρης</a:t>
            </a:r>
            <a:r>
              <a:rPr lang="el-GR" sz="1400" dirty="0"/>
              <a:t> ὁ </a:t>
            </a:r>
            <a:r>
              <a:rPr lang="el-GR" sz="1400" dirty="0" err="1"/>
              <a:t>Μολπαγόρεω</a:t>
            </a:r>
            <a:r>
              <a:rPr lang="el-GR" sz="1400" dirty="0"/>
              <a:t>, γαμβρός τε </a:t>
            </a:r>
            <a:r>
              <a:rPr lang="el-GR" sz="1400" dirty="0" err="1"/>
              <a:t>ἐὼν</a:t>
            </a:r>
            <a:r>
              <a:rPr lang="el-GR" sz="1400" dirty="0"/>
              <a:t> </a:t>
            </a:r>
            <a:r>
              <a:rPr lang="el-GR" sz="1400" dirty="0" err="1"/>
              <a:t>καὶ</a:t>
            </a:r>
            <a:r>
              <a:rPr lang="el-GR" sz="1400" dirty="0"/>
              <a:t> </a:t>
            </a:r>
            <a:r>
              <a:rPr lang="el-GR" sz="1400" dirty="0" err="1"/>
              <a:t>ἀνεψιὸς</a:t>
            </a:r>
            <a:r>
              <a:rPr lang="el-GR" sz="1400" dirty="0"/>
              <a:t> </a:t>
            </a:r>
            <a:r>
              <a:rPr lang="el-GR" sz="1400" dirty="0" err="1"/>
              <a:t>Ἱστιαίου</a:t>
            </a:r>
            <a:r>
              <a:rPr lang="el-GR" sz="1400" dirty="0"/>
              <a:t> </a:t>
            </a:r>
            <a:r>
              <a:rPr lang="el-GR" sz="1400" dirty="0" err="1"/>
              <a:t>τοῦ</a:t>
            </a:r>
            <a:r>
              <a:rPr lang="el-GR" sz="1400" dirty="0"/>
              <a:t> </a:t>
            </a:r>
            <a:r>
              <a:rPr lang="el-GR" sz="1400" dirty="0" err="1"/>
              <a:t>Λυσαγόρεω</a:t>
            </a:r>
            <a:r>
              <a:rPr lang="el-GR" sz="1400" dirty="0"/>
              <a:t>, </a:t>
            </a:r>
            <a:r>
              <a:rPr lang="el-GR" sz="1400" dirty="0" err="1"/>
              <a:t>τὸν</a:t>
            </a:r>
            <a:r>
              <a:rPr lang="el-GR" sz="1400" dirty="0"/>
              <a:t> ὁ </a:t>
            </a:r>
            <a:r>
              <a:rPr lang="el-GR" sz="1400" dirty="0" err="1"/>
              <a:t>Δαρεῖος</a:t>
            </a:r>
            <a:r>
              <a:rPr lang="el-GR" sz="1400" dirty="0"/>
              <a:t> </a:t>
            </a:r>
            <a:r>
              <a:rPr lang="el-GR" sz="1400" dirty="0" err="1"/>
              <a:t>ἐν</a:t>
            </a:r>
            <a:r>
              <a:rPr lang="el-GR" sz="1400" dirty="0"/>
              <a:t> </a:t>
            </a:r>
            <a:r>
              <a:rPr lang="el-GR" sz="1400" dirty="0" err="1"/>
              <a:t>Σούσοισι</a:t>
            </a:r>
            <a:r>
              <a:rPr lang="el-GR" sz="1400" dirty="0"/>
              <a:t> </a:t>
            </a:r>
            <a:r>
              <a:rPr lang="el-GR" sz="1400" dirty="0" err="1"/>
              <a:t>κατεῖχε</a:t>
            </a:r>
            <a:r>
              <a:rPr lang="el-GR" sz="1400" dirty="0"/>
              <a:t>. ὁ </a:t>
            </a:r>
            <a:r>
              <a:rPr lang="el-GR" sz="1400" dirty="0" err="1"/>
              <a:t>γὰρ</a:t>
            </a:r>
            <a:r>
              <a:rPr lang="el-GR" sz="1400" dirty="0"/>
              <a:t> </a:t>
            </a:r>
            <a:r>
              <a:rPr lang="el-GR" sz="1400" dirty="0" err="1"/>
              <a:t>Ἱστιαῖος</a:t>
            </a:r>
            <a:r>
              <a:rPr lang="el-GR" sz="1400" dirty="0"/>
              <a:t> τύραννος </a:t>
            </a:r>
            <a:r>
              <a:rPr lang="el-GR" sz="1400" dirty="0" err="1"/>
              <a:t>ἦν</a:t>
            </a:r>
            <a:r>
              <a:rPr lang="el-GR" sz="1400" dirty="0"/>
              <a:t> Μιλήτου </a:t>
            </a:r>
            <a:r>
              <a:rPr lang="el-GR" sz="1400" dirty="0" err="1"/>
              <a:t>καὶ</a:t>
            </a:r>
            <a:r>
              <a:rPr lang="el-GR" sz="1400" dirty="0"/>
              <a:t> </a:t>
            </a:r>
            <a:r>
              <a:rPr lang="el-GR" sz="1400" dirty="0" err="1"/>
              <a:t>ἐτύγχανε</a:t>
            </a:r>
            <a:r>
              <a:rPr lang="el-GR" sz="1400" dirty="0"/>
              <a:t> </a:t>
            </a:r>
            <a:r>
              <a:rPr lang="el-GR" sz="1400" dirty="0" err="1"/>
              <a:t>τοῦτον</a:t>
            </a:r>
            <a:r>
              <a:rPr lang="el-GR" sz="1400" dirty="0"/>
              <a:t> </a:t>
            </a:r>
            <a:r>
              <a:rPr lang="el-GR" sz="1400" dirty="0" err="1"/>
              <a:t>τὸν</a:t>
            </a:r>
            <a:r>
              <a:rPr lang="el-GR" sz="1400" dirty="0"/>
              <a:t> </a:t>
            </a:r>
            <a:r>
              <a:rPr lang="el-GR" sz="1400" dirty="0" err="1"/>
              <a:t>χρόνον</a:t>
            </a:r>
            <a:r>
              <a:rPr lang="el-GR" sz="1400" dirty="0"/>
              <a:t> </a:t>
            </a:r>
            <a:r>
              <a:rPr lang="el-GR" sz="1400" dirty="0" err="1"/>
              <a:t>ἐὼν</a:t>
            </a:r>
            <a:r>
              <a:rPr lang="el-GR" sz="1400" dirty="0"/>
              <a:t> </a:t>
            </a:r>
            <a:r>
              <a:rPr lang="el-GR" sz="1400" dirty="0" err="1"/>
              <a:t>ἐν</a:t>
            </a:r>
            <a:r>
              <a:rPr lang="el-GR" sz="1400" dirty="0"/>
              <a:t> </a:t>
            </a:r>
            <a:r>
              <a:rPr lang="el-GR" sz="1400" dirty="0" err="1"/>
              <a:t>Σούσοισι</a:t>
            </a:r>
            <a:r>
              <a:rPr lang="el-GR" sz="1400" dirty="0"/>
              <a:t>, </a:t>
            </a:r>
            <a:r>
              <a:rPr lang="el-GR" sz="1400" dirty="0" err="1"/>
              <a:t>ὅτε</a:t>
            </a:r>
            <a:r>
              <a:rPr lang="el-GR" sz="1400" dirty="0"/>
              <a:t> </a:t>
            </a:r>
            <a:r>
              <a:rPr lang="el-GR" sz="1400" dirty="0" err="1"/>
              <a:t>οἱ</a:t>
            </a:r>
            <a:r>
              <a:rPr lang="el-GR" sz="1400" dirty="0"/>
              <a:t> </a:t>
            </a:r>
            <a:r>
              <a:rPr lang="el-GR" sz="1400" dirty="0" err="1"/>
              <a:t>Νάξιοι</a:t>
            </a:r>
            <a:r>
              <a:rPr lang="el-GR" sz="1400" dirty="0"/>
              <a:t> </a:t>
            </a:r>
            <a:r>
              <a:rPr lang="el-GR" sz="1400" dirty="0" err="1"/>
              <a:t>ἦλθον</a:t>
            </a:r>
            <a:r>
              <a:rPr lang="el-GR" sz="1400" dirty="0"/>
              <a:t>, </a:t>
            </a:r>
            <a:r>
              <a:rPr lang="el-GR" sz="1400" dirty="0" err="1"/>
              <a:t>ξεῖνοι</a:t>
            </a:r>
            <a:r>
              <a:rPr lang="el-GR" sz="1400" dirty="0"/>
              <a:t> </a:t>
            </a:r>
            <a:r>
              <a:rPr lang="el-GR" sz="1400" dirty="0" err="1"/>
              <a:t>πρὶν</a:t>
            </a:r>
            <a:r>
              <a:rPr lang="el-GR" sz="1400" dirty="0"/>
              <a:t> </a:t>
            </a:r>
            <a:r>
              <a:rPr lang="el-GR" sz="1400" dirty="0" err="1"/>
              <a:t>ἐόντες</a:t>
            </a:r>
            <a:r>
              <a:rPr lang="el-GR" sz="1400" dirty="0"/>
              <a:t> </a:t>
            </a:r>
            <a:r>
              <a:rPr lang="el-GR" sz="1400" dirty="0" err="1"/>
              <a:t>τῷ</a:t>
            </a:r>
            <a:r>
              <a:rPr lang="el-GR" sz="1400" dirty="0"/>
              <a:t> </a:t>
            </a:r>
            <a:r>
              <a:rPr lang="el-GR" sz="1400" dirty="0" err="1"/>
              <a:t>Ἱστιαίῳ</a:t>
            </a:r>
            <a:r>
              <a:rPr lang="el-GR" sz="1400" dirty="0"/>
              <a:t> ( μτφ. </a:t>
            </a:r>
            <a:r>
              <a:rPr lang="el-GR" sz="1400" i="1" dirty="0"/>
              <a:t>Συνέβαινε τότε να είναι τοποτηρητής του τυράννου στη Μίλητο ο Αρισταγόρας, γιος του </a:t>
            </a:r>
            <a:r>
              <a:rPr lang="el-GR" sz="1400" i="1" dirty="0" err="1"/>
              <a:t>Μολπαγόρα</a:t>
            </a:r>
            <a:r>
              <a:rPr lang="el-GR" sz="1400" i="1" dirty="0"/>
              <a:t>, που ήταν γαμπρός κι </a:t>
            </a:r>
            <a:r>
              <a:rPr lang="el-GR" sz="1400" i="1" dirty="0" err="1"/>
              <a:t>εξάδερφος</a:t>
            </a:r>
            <a:r>
              <a:rPr lang="el-GR" sz="1400" i="1" dirty="0"/>
              <a:t> του Ιστιαίου, του γιου του </a:t>
            </a:r>
            <a:r>
              <a:rPr lang="el-GR" sz="1400" i="1" dirty="0" err="1"/>
              <a:t>Λυσαγόρα</a:t>
            </a:r>
            <a:r>
              <a:rPr lang="el-GR" sz="1400" i="1" dirty="0"/>
              <a:t>, εκείνου που ο Δαρείος κρατούσε στα Σούσα. Γιατί τύραννος της Μιλήτου ήταν ο Ιστιαίος και συνέβαινε αυτό τον καιρό, όταν ήρθαν οι </a:t>
            </a:r>
            <a:r>
              <a:rPr lang="el-GR" sz="1400" i="1" dirty="0" err="1"/>
              <a:t>Νάξιοι</a:t>
            </a:r>
            <a:r>
              <a:rPr lang="el-GR" sz="1400" i="1" dirty="0"/>
              <a:t>, που στο παρελθόν είχαν δεσμό από φιλοξενία με τον Ιστιαίο, αυτός να βρίσκεται στα Σούσα</a:t>
            </a:r>
            <a:r>
              <a:rPr lang="el-GR" sz="1400" dirty="0"/>
              <a:t>. )</a:t>
            </a:r>
          </a:p>
          <a:p>
            <a:pPr algn="just"/>
            <a:endParaRPr lang="el-GR" sz="1400" dirty="0"/>
          </a:p>
          <a:p>
            <a:pPr algn="just"/>
            <a:r>
              <a:rPr lang="el-GR" sz="1400" dirty="0"/>
              <a:t>[...]</a:t>
            </a:r>
          </a:p>
          <a:p>
            <a:pPr algn="just"/>
            <a:endParaRPr lang="el-GR" sz="1400" dirty="0"/>
          </a:p>
          <a:p>
            <a:pPr algn="just"/>
            <a:r>
              <a:rPr lang="el-GR" sz="1400" dirty="0"/>
              <a:t>[5.32.1] ὁ </a:t>
            </a:r>
            <a:r>
              <a:rPr lang="el-GR" sz="1400" dirty="0" err="1"/>
              <a:t>μὲν</a:t>
            </a:r>
            <a:r>
              <a:rPr lang="el-GR" sz="1400" dirty="0"/>
              <a:t> </a:t>
            </a:r>
            <a:r>
              <a:rPr lang="el-GR" sz="1400" dirty="0" err="1"/>
              <a:t>δὴ</a:t>
            </a:r>
            <a:r>
              <a:rPr lang="el-GR" sz="1400" dirty="0"/>
              <a:t> </a:t>
            </a:r>
            <a:r>
              <a:rPr lang="el-GR" sz="1400" dirty="0" err="1"/>
              <a:t>Ἀρισταγόρης</a:t>
            </a:r>
            <a:r>
              <a:rPr lang="el-GR" sz="1400" dirty="0"/>
              <a:t> </a:t>
            </a:r>
            <a:r>
              <a:rPr lang="el-GR" sz="1400" dirty="0" err="1"/>
              <a:t>ὡς</a:t>
            </a:r>
            <a:r>
              <a:rPr lang="el-GR" sz="1400" dirty="0"/>
              <a:t> </a:t>
            </a:r>
            <a:r>
              <a:rPr lang="el-GR" sz="1400" dirty="0" err="1"/>
              <a:t>ταῦτα</a:t>
            </a:r>
            <a:r>
              <a:rPr lang="el-GR" sz="1400" dirty="0"/>
              <a:t> </a:t>
            </a:r>
            <a:r>
              <a:rPr lang="el-GR" sz="1400" dirty="0" err="1"/>
              <a:t>ἤκουσε</a:t>
            </a:r>
            <a:r>
              <a:rPr lang="el-GR" sz="1400" dirty="0"/>
              <a:t>, </a:t>
            </a:r>
            <a:r>
              <a:rPr lang="el-GR" sz="1400" dirty="0" err="1"/>
              <a:t>περιχαρὴς</a:t>
            </a:r>
            <a:r>
              <a:rPr lang="el-GR" sz="1400" dirty="0"/>
              <a:t> </a:t>
            </a:r>
            <a:r>
              <a:rPr lang="el-GR" sz="1400" dirty="0" err="1"/>
              <a:t>ἐὼν</a:t>
            </a:r>
            <a:r>
              <a:rPr lang="el-GR" sz="1400" dirty="0"/>
              <a:t> </a:t>
            </a:r>
            <a:r>
              <a:rPr lang="el-GR" sz="1400" dirty="0" err="1"/>
              <a:t>ἀπήιε</a:t>
            </a:r>
            <a:r>
              <a:rPr lang="el-GR" sz="1400" dirty="0"/>
              <a:t> </a:t>
            </a:r>
            <a:r>
              <a:rPr lang="el-GR" sz="1400" dirty="0" err="1"/>
              <a:t>ἐς</a:t>
            </a:r>
            <a:r>
              <a:rPr lang="el-GR" sz="1400" dirty="0"/>
              <a:t> </a:t>
            </a:r>
            <a:r>
              <a:rPr lang="el-GR" sz="1400" dirty="0" err="1"/>
              <a:t>Μίλητον</a:t>
            </a:r>
            <a:r>
              <a:rPr lang="el-GR" sz="1400" dirty="0"/>
              <a:t>, ὁ </a:t>
            </a:r>
            <a:r>
              <a:rPr lang="el-GR" sz="1400" dirty="0" err="1"/>
              <a:t>δὲ</a:t>
            </a:r>
            <a:r>
              <a:rPr lang="el-GR" sz="1400" dirty="0"/>
              <a:t> </a:t>
            </a:r>
            <a:r>
              <a:rPr lang="el-GR" sz="1400" dirty="0" err="1"/>
              <a:t>Ἀρταφρένης</a:t>
            </a:r>
            <a:r>
              <a:rPr lang="el-GR" sz="1400" dirty="0"/>
              <a:t>, </a:t>
            </a:r>
            <a:r>
              <a:rPr lang="el-GR" sz="1400" dirty="0" err="1"/>
              <a:t>ὥς</a:t>
            </a:r>
            <a:r>
              <a:rPr lang="el-GR" sz="1400" dirty="0"/>
              <a:t> </a:t>
            </a:r>
            <a:r>
              <a:rPr lang="el-GR" sz="1400" dirty="0" err="1"/>
              <a:t>οἱ</a:t>
            </a:r>
            <a:r>
              <a:rPr lang="el-GR" sz="1400" dirty="0"/>
              <a:t> </a:t>
            </a:r>
            <a:r>
              <a:rPr lang="el-GR" sz="1400" dirty="0" err="1"/>
              <a:t>πέμψαντι</a:t>
            </a:r>
            <a:r>
              <a:rPr lang="el-GR" sz="1400" dirty="0"/>
              <a:t> </a:t>
            </a:r>
            <a:r>
              <a:rPr lang="el-GR" sz="1400" dirty="0" err="1"/>
              <a:t>ἐς</a:t>
            </a:r>
            <a:r>
              <a:rPr lang="el-GR" sz="1400" dirty="0"/>
              <a:t> </a:t>
            </a:r>
            <a:r>
              <a:rPr lang="el-GR" sz="1400" dirty="0" err="1"/>
              <a:t>Σοῦσα</a:t>
            </a:r>
            <a:r>
              <a:rPr lang="el-GR" sz="1400" dirty="0"/>
              <a:t> </a:t>
            </a:r>
            <a:r>
              <a:rPr lang="el-GR" sz="1400" dirty="0" err="1"/>
              <a:t>καὶ</a:t>
            </a:r>
            <a:r>
              <a:rPr lang="el-GR" sz="1400" dirty="0"/>
              <a:t> </a:t>
            </a:r>
            <a:r>
              <a:rPr lang="el-GR" sz="1400" dirty="0" err="1"/>
              <a:t>ὑπερθέντι</a:t>
            </a:r>
            <a:r>
              <a:rPr lang="el-GR" sz="1400" dirty="0"/>
              <a:t> </a:t>
            </a:r>
            <a:r>
              <a:rPr lang="el-GR" sz="1400" dirty="0" err="1"/>
              <a:t>τὰ</a:t>
            </a:r>
            <a:r>
              <a:rPr lang="el-GR" sz="1400" dirty="0"/>
              <a:t> </a:t>
            </a:r>
            <a:r>
              <a:rPr lang="el-GR" sz="1400" dirty="0" err="1"/>
              <a:t>ἐκ</a:t>
            </a:r>
            <a:r>
              <a:rPr lang="el-GR" sz="1400" dirty="0"/>
              <a:t> </a:t>
            </a:r>
            <a:r>
              <a:rPr lang="el-GR" sz="1400" dirty="0" err="1"/>
              <a:t>τοῦ</a:t>
            </a:r>
            <a:r>
              <a:rPr lang="el-GR" sz="1400" dirty="0"/>
              <a:t> </a:t>
            </a:r>
            <a:r>
              <a:rPr lang="el-GR" sz="1400" dirty="0" err="1"/>
              <a:t>Ἀρισταγόρεω</a:t>
            </a:r>
            <a:r>
              <a:rPr lang="el-GR" sz="1400" dirty="0"/>
              <a:t> λεγόμενα </a:t>
            </a:r>
            <a:r>
              <a:rPr lang="el-GR" sz="1400" dirty="0" err="1"/>
              <a:t>συνέπαινος</a:t>
            </a:r>
            <a:r>
              <a:rPr lang="el-GR" sz="1400" dirty="0"/>
              <a:t> </a:t>
            </a:r>
            <a:r>
              <a:rPr lang="el-GR" sz="1400" dirty="0" err="1"/>
              <a:t>καὶ</a:t>
            </a:r>
            <a:r>
              <a:rPr lang="el-GR" sz="1400" dirty="0"/>
              <a:t> </a:t>
            </a:r>
            <a:r>
              <a:rPr lang="el-GR" sz="1400" dirty="0" err="1"/>
              <a:t>αὐτὸς</a:t>
            </a:r>
            <a:r>
              <a:rPr lang="el-GR" sz="1400" dirty="0"/>
              <a:t> </a:t>
            </a:r>
            <a:r>
              <a:rPr lang="el-GR" sz="1400" dirty="0" err="1"/>
              <a:t>Δαρεῖος</a:t>
            </a:r>
            <a:r>
              <a:rPr lang="el-GR" sz="1400" dirty="0"/>
              <a:t> </a:t>
            </a:r>
            <a:r>
              <a:rPr lang="el-GR" sz="1400" dirty="0" err="1"/>
              <a:t>ἐγένετο</a:t>
            </a:r>
            <a:r>
              <a:rPr lang="el-GR" sz="1400" dirty="0"/>
              <a:t>, </a:t>
            </a:r>
            <a:r>
              <a:rPr lang="el-GR" sz="1400" dirty="0" err="1"/>
              <a:t>παρεσκευάσατο</a:t>
            </a:r>
            <a:r>
              <a:rPr lang="el-GR" sz="1400" dirty="0"/>
              <a:t> </a:t>
            </a:r>
            <a:r>
              <a:rPr lang="el-GR" sz="1400" dirty="0" err="1"/>
              <a:t>μὲν</a:t>
            </a:r>
            <a:r>
              <a:rPr lang="el-GR" sz="1400" dirty="0"/>
              <a:t> </a:t>
            </a:r>
            <a:r>
              <a:rPr lang="el-GR" sz="1400" dirty="0" err="1"/>
              <a:t>διηκοσίας</a:t>
            </a:r>
            <a:r>
              <a:rPr lang="el-GR" sz="1400" dirty="0"/>
              <a:t> </a:t>
            </a:r>
            <a:r>
              <a:rPr lang="el-GR" sz="1400" dirty="0" err="1"/>
              <a:t>τριήρεας</a:t>
            </a:r>
            <a:r>
              <a:rPr lang="el-GR" sz="1400" dirty="0"/>
              <a:t>, </a:t>
            </a:r>
            <a:r>
              <a:rPr lang="el-GR" sz="1400" dirty="0" err="1"/>
              <a:t>πολλὸν</a:t>
            </a:r>
            <a:r>
              <a:rPr lang="el-GR" sz="1400" dirty="0"/>
              <a:t> </a:t>
            </a:r>
            <a:r>
              <a:rPr lang="el-GR" sz="1400" dirty="0" err="1"/>
              <a:t>δὲ</a:t>
            </a:r>
            <a:r>
              <a:rPr lang="el-GR" sz="1400" dirty="0"/>
              <a:t> κάρτα </a:t>
            </a:r>
            <a:r>
              <a:rPr lang="el-GR" sz="1400" dirty="0" err="1"/>
              <a:t>ὅμιλον</a:t>
            </a:r>
            <a:r>
              <a:rPr lang="el-GR" sz="1400" dirty="0"/>
              <a:t> </a:t>
            </a:r>
            <a:r>
              <a:rPr lang="el-GR" sz="1400" dirty="0" err="1"/>
              <a:t>Περσέων</a:t>
            </a:r>
            <a:r>
              <a:rPr lang="el-GR" sz="1400" dirty="0"/>
              <a:t> τε </a:t>
            </a:r>
            <a:r>
              <a:rPr lang="el-GR" sz="1400" dirty="0" err="1"/>
              <a:t>καὶ</a:t>
            </a:r>
            <a:r>
              <a:rPr lang="el-GR" sz="1400" dirty="0"/>
              <a:t> </a:t>
            </a:r>
            <a:r>
              <a:rPr lang="el-GR" sz="1400" dirty="0" err="1"/>
              <a:t>τῶν</a:t>
            </a:r>
            <a:r>
              <a:rPr lang="el-GR" sz="1400" dirty="0"/>
              <a:t> </a:t>
            </a:r>
            <a:r>
              <a:rPr lang="el-GR" sz="1400" dirty="0" err="1"/>
              <a:t>ἄλλων</a:t>
            </a:r>
            <a:r>
              <a:rPr lang="el-GR" sz="1400" dirty="0"/>
              <a:t> συμμάχων, </a:t>
            </a:r>
            <a:r>
              <a:rPr lang="el-GR" sz="1400" dirty="0" err="1"/>
              <a:t>στρατηγὸν</a:t>
            </a:r>
            <a:r>
              <a:rPr lang="el-GR" sz="1400" dirty="0"/>
              <a:t> </a:t>
            </a:r>
            <a:r>
              <a:rPr lang="el-GR" sz="1400" dirty="0" err="1"/>
              <a:t>δὲ</a:t>
            </a:r>
            <a:r>
              <a:rPr lang="el-GR" sz="1400" dirty="0"/>
              <a:t> τούτων </a:t>
            </a:r>
            <a:r>
              <a:rPr lang="el-GR" sz="1400" dirty="0" err="1"/>
              <a:t>ἀπέδεξε</a:t>
            </a:r>
            <a:r>
              <a:rPr lang="el-GR" sz="1400" dirty="0"/>
              <a:t> </a:t>
            </a:r>
            <a:r>
              <a:rPr lang="el-GR" sz="1400" dirty="0" err="1"/>
              <a:t>Μεγαβάτην</a:t>
            </a:r>
            <a:r>
              <a:rPr lang="el-GR" sz="1400" dirty="0"/>
              <a:t> </a:t>
            </a:r>
            <a:r>
              <a:rPr lang="el-GR" sz="1400" dirty="0" err="1"/>
              <a:t>ἄνδρα</a:t>
            </a:r>
            <a:r>
              <a:rPr lang="el-GR" sz="1400" dirty="0"/>
              <a:t> </a:t>
            </a:r>
            <a:r>
              <a:rPr lang="el-GR" sz="1400" dirty="0" err="1"/>
              <a:t>Πέρσην</a:t>
            </a:r>
            <a:r>
              <a:rPr lang="el-GR" sz="1400" dirty="0"/>
              <a:t> </a:t>
            </a:r>
            <a:r>
              <a:rPr lang="el-GR" sz="1400" dirty="0" err="1"/>
              <a:t>τῶν</a:t>
            </a:r>
            <a:r>
              <a:rPr lang="el-GR" sz="1400" dirty="0"/>
              <a:t> </a:t>
            </a:r>
            <a:r>
              <a:rPr lang="el-GR" sz="1400" dirty="0" err="1"/>
              <a:t>Ἀχαιμενιδέων</a:t>
            </a:r>
            <a:r>
              <a:rPr lang="el-GR" sz="1400" dirty="0"/>
              <a:t>, </a:t>
            </a:r>
            <a:r>
              <a:rPr lang="el-GR" sz="1400" dirty="0" err="1"/>
              <a:t>ἑωυτοῦ</a:t>
            </a:r>
            <a:r>
              <a:rPr lang="el-GR" sz="1400" dirty="0"/>
              <a:t> τε </a:t>
            </a:r>
            <a:r>
              <a:rPr lang="el-GR" sz="1400" dirty="0" err="1"/>
              <a:t>καὶ</a:t>
            </a:r>
            <a:r>
              <a:rPr lang="el-GR" sz="1400" dirty="0"/>
              <a:t> Δαρείου </a:t>
            </a:r>
            <a:r>
              <a:rPr lang="el-GR" sz="1400" dirty="0" err="1"/>
              <a:t>ἀνεψιόν</a:t>
            </a:r>
            <a:r>
              <a:rPr lang="el-GR" sz="1400" dirty="0"/>
              <a:t> ( μτφ. </a:t>
            </a:r>
            <a:r>
              <a:rPr lang="el-GR" sz="1400" i="1" dirty="0"/>
              <a:t>Λοιπόν, όταν τ᾽ άκουσε αυτά ο Αρισταγόρας, καταχαρούμενος γύρισε στη Μίλητο· κι ο </a:t>
            </a:r>
            <a:r>
              <a:rPr lang="el-GR" sz="1400" i="1" dirty="0" err="1"/>
              <a:t>Αρταφρένης</a:t>
            </a:r>
            <a:r>
              <a:rPr lang="el-GR" sz="1400" i="1" dirty="0"/>
              <a:t>, καθώς κι ο ίδιος ο Δαρείος έδωσε τη συγκατάθεσή του, όταν έστειλε αγγελιοφόρο στα Σούσα και ζήτησε την έγκριση της πρότασής του, αμέσως ετοίμασε διακόσιες </a:t>
            </a:r>
            <a:r>
              <a:rPr lang="el-GR" sz="1400" i="1" dirty="0" err="1"/>
              <a:t>τριήρεις</a:t>
            </a:r>
            <a:r>
              <a:rPr lang="el-GR" sz="1400" i="1" dirty="0"/>
              <a:t> και πάρα πολύ μεγάλο στρατό από Πέρσες κι από τους διάφορους συμμάχους τους και διόρισε στρατηγό τους τον </a:t>
            </a:r>
            <a:r>
              <a:rPr lang="el-GR" sz="1400" i="1" dirty="0" err="1"/>
              <a:t>Μεγαβάτη</a:t>
            </a:r>
            <a:r>
              <a:rPr lang="el-GR" sz="1400" i="1" dirty="0"/>
              <a:t>, Πέρση </a:t>
            </a:r>
            <a:r>
              <a:rPr lang="el-GR" sz="1400" i="1" dirty="0" err="1"/>
              <a:t>απ</a:t>
            </a:r>
            <a:r>
              <a:rPr lang="el-GR" sz="1400" i="1" dirty="0"/>
              <a:t>᾽ τη γενιά των </a:t>
            </a:r>
            <a:r>
              <a:rPr lang="el-GR" sz="1400" i="1" dirty="0" err="1"/>
              <a:t>Αχαιμενιδών</a:t>
            </a:r>
            <a:r>
              <a:rPr lang="el-GR" sz="1400" i="1" dirty="0"/>
              <a:t>, ξάδερφο δικό του και του Δαρείου </a:t>
            </a:r>
            <a:r>
              <a:rPr lang="el-GR" sz="1400" dirty="0"/>
              <a:t>).</a:t>
            </a:r>
          </a:p>
        </p:txBody>
      </p:sp>
    </p:spTree>
    <p:extLst>
      <p:ext uri="{BB962C8B-B14F-4D97-AF65-F5344CB8AC3E}">
        <p14:creationId xmlns:p14="http://schemas.microsoft.com/office/powerpoint/2010/main" val="2335896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8E821F-055F-1F43-3FC1-003BEA29429A}"/>
              </a:ext>
            </a:extLst>
          </p:cNvPr>
          <p:cNvSpPr txBox="1"/>
          <p:nvPr/>
        </p:nvSpPr>
        <p:spPr>
          <a:xfrm>
            <a:off x="0" y="1620494"/>
            <a:ext cx="12192000" cy="5016758"/>
          </a:xfrm>
          <a:prstGeom prst="rect">
            <a:avLst/>
          </a:prstGeom>
          <a:noFill/>
        </p:spPr>
        <p:txBody>
          <a:bodyPr wrap="square">
            <a:spAutoFit/>
          </a:bodyPr>
          <a:lstStyle/>
          <a:p>
            <a:pPr algn="just"/>
            <a:r>
              <a:rPr lang="el-GR" sz="1600" i="1" dirty="0"/>
              <a:t>Η αποτυχία της πολιορκίας της Νάξου (499) και οι επόμενες ενέργειες του Αρισταγόρα: εξαιτίας της αδυναμίας αποπληρωμής του χρέους προς τον Αρταφέρνη και φοβούμενος ότι θα χάσει την τυραννία της Μιλήτου ο Αρισταγόρας παρακινεί τους κατοίκους να εξεγερθούν κατά του Πέρση βασιλιά, εγκαθιδρύοντας δημοκρατία</a:t>
            </a:r>
            <a:r>
              <a:rPr lang="el-GR" sz="1600" dirty="0"/>
              <a:t>.</a:t>
            </a:r>
          </a:p>
          <a:p>
            <a:pPr algn="just"/>
            <a:endParaRPr lang="el-GR" sz="1600" dirty="0"/>
          </a:p>
          <a:p>
            <a:pPr algn="just"/>
            <a:endParaRPr lang="el-GR" sz="1600" dirty="0"/>
          </a:p>
          <a:p>
            <a:pPr algn="just"/>
            <a:r>
              <a:rPr lang="el-GR" sz="1600" dirty="0"/>
              <a:t>[5.35.1] </a:t>
            </a:r>
            <a:r>
              <a:rPr lang="el-GR" sz="1600" dirty="0" err="1"/>
              <a:t>Ἀρισταγόρης</a:t>
            </a:r>
            <a:r>
              <a:rPr lang="el-GR" sz="1600" dirty="0"/>
              <a:t> </a:t>
            </a:r>
            <a:r>
              <a:rPr lang="el-GR" sz="1600" dirty="0" err="1"/>
              <a:t>δὲ</a:t>
            </a:r>
            <a:r>
              <a:rPr lang="el-GR" sz="1600" dirty="0"/>
              <a:t> </a:t>
            </a:r>
            <a:r>
              <a:rPr lang="el-GR" sz="1600" dirty="0" err="1"/>
              <a:t>οὐκ</a:t>
            </a:r>
            <a:r>
              <a:rPr lang="el-GR" sz="1600" dirty="0"/>
              <a:t> </a:t>
            </a:r>
            <a:r>
              <a:rPr lang="el-GR" sz="1600" dirty="0" err="1"/>
              <a:t>εἶχε</a:t>
            </a:r>
            <a:r>
              <a:rPr lang="el-GR" sz="1600" dirty="0"/>
              <a:t> </a:t>
            </a:r>
            <a:r>
              <a:rPr lang="el-GR" sz="1600" dirty="0" err="1"/>
              <a:t>τὴν</a:t>
            </a:r>
            <a:r>
              <a:rPr lang="el-GR" sz="1600" dirty="0"/>
              <a:t> </a:t>
            </a:r>
            <a:r>
              <a:rPr lang="el-GR" sz="1600" dirty="0" err="1"/>
              <a:t>ὑπόσχεσιν</a:t>
            </a:r>
            <a:r>
              <a:rPr lang="el-GR" sz="1600" dirty="0"/>
              <a:t> </a:t>
            </a:r>
            <a:r>
              <a:rPr lang="el-GR" sz="1600" dirty="0" err="1"/>
              <a:t>τῷ</a:t>
            </a:r>
            <a:r>
              <a:rPr lang="el-GR" sz="1600" dirty="0"/>
              <a:t> </a:t>
            </a:r>
            <a:r>
              <a:rPr lang="el-GR" sz="1600" dirty="0" err="1"/>
              <a:t>Ἀρταφρένεϊ</a:t>
            </a:r>
            <a:r>
              <a:rPr lang="el-GR" sz="1600" dirty="0"/>
              <a:t> </a:t>
            </a:r>
            <a:r>
              <a:rPr lang="el-GR" sz="1600" dirty="0" err="1"/>
              <a:t>ἐκτελέσαι</a:t>
            </a:r>
            <a:r>
              <a:rPr lang="el-GR" sz="1600" dirty="0"/>
              <a:t>· </a:t>
            </a:r>
            <a:r>
              <a:rPr lang="el-GR" sz="1600" dirty="0" err="1"/>
              <a:t>ἅμα</a:t>
            </a:r>
            <a:r>
              <a:rPr lang="el-GR" sz="1600" dirty="0"/>
              <a:t> </a:t>
            </a:r>
            <a:r>
              <a:rPr lang="el-GR" sz="1600" dirty="0" err="1"/>
              <a:t>δὲ</a:t>
            </a:r>
            <a:r>
              <a:rPr lang="el-GR" sz="1600" dirty="0"/>
              <a:t> </a:t>
            </a:r>
            <a:r>
              <a:rPr lang="el-GR" sz="1600" dirty="0" err="1"/>
              <a:t>ἐπίεζέ</a:t>
            </a:r>
            <a:r>
              <a:rPr lang="el-GR" sz="1600" dirty="0"/>
              <a:t> </a:t>
            </a:r>
            <a:r>
              <a:rPr lang="el-GR" sz="1600" dirty="0" err="1"/>
              <a:t>μιν</a:t>
            </a:r>
            <a:r>
              <a:rPr lang="el-GR" sz="1600" dirty="0"/>
              <a:t> ἡ δαπάνη </a:t>
            </a:r>
            <a:r>
              <a:rPr lang="el-GR" sz="1600" dirty="0" err="1"/>
              <a:t>τῆς</a:t>
            </a:r>
            <a:r>
              <a:rPr lang="el-GR" sz="1600" dirty="0"/>
              <a:t> </a:t>
            </a:r>
            <a:r>
              <a:rPr lang="el-GR" sz="1600" dirty="0" err="1"/>
              <a:t>στρατιῆς</a:t>
            </a:r>
            <a:r>
              <a:rPr lang="el-GR" sz="1600" dirty="0"/>
              <a:t> </a:t>
            </a:r>
            <a:r>
              <a:rPr lang="el-GR" sz="1600" dirty="0" err="1"/>
              <a:t>ἀπαιτεομένη</a:t>
            </a:r>
            <a:r>
              <a:rPr lang="el-GR" sz="1600" dirty="0"/>
              <a:t>, </a:t>
            </a:r>
            <a:r>
              <a:rPr lang="el-GR" sz="1600" dirty="0" err="1"/>
              <a:t>ἀρρώδεέ</a:t>
            </a:r>
            <a:r>
              <a:rPr lang="el-GR" sz="1600" dirty="0"/>
              <a:t> τε </a:t>
            </a:r>
            <a:r>
              <a:rPr lang="el-GR" sz="1600" dirty="0" err="1"/>
              <a:t>τοῦ</a:t>
            </a:r>
            <a:r>
              <a:rPr lang="el-GR" sz="1600" dirty="0"/>
              <a:t> </a:t>
            </a:r>
            <a:r>
              <a:rPr lang="el-GR" sz="1600" dirty="0" err="1"/>
              <a:t>στρατοῦ</a:t>
            </a:r>
            <a:r>
              <a:rPr lang="el-GR" sz="1600" dirty="0"/>
              <a:t> </a:t>
            </a:r>
            <a:r>
              <a:rPr lang="el-GR" sz="1600" dirty="0" err="1"/>
              <a:t>πρήξαντος</a:t>
            </a:r>
            <a:r>
              <a:rPr lang="el-GR" sz="1600" dirty="0"/>
              <a:t> </a:t>
            </a:r>
            <a:r>
              <a:rPr lang="el-GR" sz="1600" dirty="0" err="1"/>
              <a:t>κακῶς</a:t>
            </a:r>
            <a:r>
              <a:rPr lang="el-GR" sz="1600" dirty="0"/>
              <a:t> </a:t>
            </a:r>
            <a:r>
              <a:rPr lang="el-GR" sz="1600" dirty="0" err="1"/>
              <a:t>καὶ</a:t>
            </a:r>
            <a:r>
              <a:rPr lang="el-GR" sz="1600" dirty="0"/>
              <a:t> </a:t>
            </a:r>
            <a:r>
              <a:rPr lang="el-GR" sz="1600" dirty="0" err="1"/>
              <a:t>Μεγαβάτῃ</a:t>
            </a:r>
            <a:r>
              <a:rPr lang="el-GR" sz="1600" dirty="0"/>
              <a:t> διαβεβλημένος, </a:t>
            </a:r>
            <a:r>
              <a:rPr lang="el-GR" sz="1600" dirty="0" err="1"/>
              <a:t>ἐδόκεέ</a:t>
            </a:r>
            <a:r>
              <a:rPr lang="el-GR" sz="1600" dirty="0"/>
              <a:t> τε </a:t>
            </a:r>
            <a:r>
              <a:rPr lang="el-GR" sz="1600" dirty="0" err="1"/>
              <a:t>τὴν</a:t>
            </a:r>
            <a:r>
              <a:rPr lang="el-GR" sz="1600" dirty="0"/>
              <a:t> </a:t>
            </a:r>
            <a:r>
              <a:rPr lang="el-GR" sz="1600" dirty="0" err="1"/>
              <a:t>βασιληίην</a:t>
            </a:r>
            <a:r>
              <a:rPr lang="el-GR" sz="1600" dirty="0"/>
              <a:t> </a:t>
            </a:r>
            <a:r>
              <a:rPr lang="el-GR" sz="1600" dirty="0" err="1"/>
              <a:t>τῆς</a:t>
            </a:r>
            <a:r>
              <a:rPr lang="el-GR" sz="1600" dirty="0"/>
              <a:t> Μιλήτου </a:t>
            </a:r>
            <a:r>
              <a:rPr lang="el-GR" sz="1600" dirty="0" err="1"/>
              <a:t>ἀπαιρεθήσεσθαι</a:t>
            </a:r>
            <a:r>
              <a:rPr lang="el-GR" sz="1600" dirty="0"/>
              <a:t>. [5.35.2] </a:t>
            </a:r>
            <a:r>
              <a:rPr lang="el-GR" sz="1600" dirty="0" err="1"/>
              <a:t>ἀρρωδέων</a:t>
            </a:r>
            <a:r>
              <a:rPr lang="el-GR" sz="1600" dirty="0"/>
              <a:t> </a:t>
            </a:r>
            <a:r>
              <a:rPr lang="el-GR" sz="1600" dirty="0" err="1"/>
              <a:t>δὲ</a:t>
            </a:r>
            <a:r>
              <a:rPr lang="el-GR" sz="1600" dirty="0"/>
              <a:t> τούτων </a:t>
            </a:r>
            <a:r>
              <a:rPr lang="el-GR" sz="1600" dirty="0" err="1"/>
              <a:t>ἕκαστα</a:t>
            </a:r>
            <a:r>
              <a:rPr lang="el-GR" sz="1600" dirty="0"/>
              <a:t> </a:t>
            </a:r>
            <a:r>
              <a:rPr lang="el-GR" sz="1600" dirty="0" err="1"/>
              <a:t>ἐβουλεύετο</a:t>
            </a:r>
            <a:r>
              <a:rPr lang="el-GR" sz="1600" dirty="0"/>
              <a:t> </a:t>
            </a:r>
            <a:r>
              <a:rPr lang="el-GR" sz="1600" dirty="0" err="1"/>
              <a:t>ἀπόστασιν</a:t>
            </a:r>
            <a:r>
              <a:rPr lang="el-GR" sz="1600" dirty="0"/>
              <a:t>· συνέπιπτε </a:t>
            </a:r>
            <a:r>
              <a:rPr lang="el-GR" sz="1600" dirty="0" err="1"/>
              <a:t>γὰρ</a:t>
            </a:r>
            <a:r>
              <a:rPr lang="el-GR" sz="1600" dirty="0"/>
              <a:t> </a:t>
            </a:r>
            <a:r>
              <a:rPr lang="el-GR" sz="1600" dirty="0" err="1"/>
              <a:t>καὶ</a:t>
            </a:r>
            <a:r>
              <a:rPr lang="el-GR" sz="1600" dirty="0"/>
              <a:t> </a:t>
            </a:r>
            <a:r>
              <a:rPr lang="el-GR" sz="1600" dirty="0" err="1"/>
              <a:t>τὸν</a:t>
            </a:r>
            <a:r>
              <a:rPr lang="el-GR" sz="1600" dirty="0"/>
              <a:t> </a:t>
            </a:r>
            <a:r>
              <a:rPr lang="el-GR" sz="1600" dirty="0" err="1"/>
              <a:t>ἐστιγμένον</a:t>
            </a:r>
            <a:r>
              <a:rPr lang="el-GR" sz="1600" dirty="0"/>
              <a:t> </a:t>
            </a:r>
            <a:r>
              <a:rPr lang="el-GR" sz="1600" dirty="0" err="1"/>
              <a:t>τὴν</a:t>
            </a:r>
            <a:r>
              <a:rPr lang="el-GR" sz="1600" dirty="0"/>
              <a:t> </a:t>
            </a:r>
            <a:r>
              <a:rPr lang="el-GR" sz="1600" dirty="0" err="1"/>
              <a:t>κεφαλὴν</a:t>
            </a:r>
            <a:r>
              <a:rPr lang="el-GR" sz="1600" dirty="0"/>
              <a:t> </a:t>
            </a:r>
            <a:r>
              <a:rPr lang="el-GR" sz="1600" dirty="0" err="1"/>
              <a:t>ἀπῖχθαι</a:t>
            </a:r>
            <a:r>
              <a:rPr lang="el-GR" sz="1600" dirty="0"/>
              <a:t> </a:t>
            </a:r>
            <a:r>
              <a:rPr lang="el-GR" sz="1600" dirty="0" err="1"/>
              <a:t>ἐκ</a:t>
            </a:r>
            <a:r>
              <a:rPr lang="el-GR" sz="1600" dirty="0"/>
              <a:t> </a:t>
            </a:r>
            <a:r>
              <a:rPr lang="el-GR" sz="1600" dirty="0" err="1"/>
              <a:t>Σούσων</a:t>
            </a:r>
            <a:r>
              <a:rPr lang="el-GR" sz="1600" dirty="0"/>
              <a:t> </a:t>
            </a:r>
            <a:r>
              <a:rPr lang="el-GR" sz="1600" dirty="0" err="1"/>
              <a:t>παρὰ</a:t>
            </a:r>
            <a:r>
              <a:rPr lang="el-GR" sz="1600" dirty="0"/>
              <a:t> </a:t>
            </a:r>
            <a:r>
              <a:rPr lang="el-GR" sz="1600" dirty="0" err="1"/>
              <a:t>Ἱστιαίου</a:t>
            </a:r>
            <a:r>
              <a:rPr lang="el-GR" sz="1600" dirty="0"/>
              <a:t>, σημαίνοντα </a:t>
            </a:r>
            <a:r>
              <a:rPr lang="el-GR" sz="1600" dirty="0" err="1"/>
              <a:t>ἀπίστασθαι</a:t>
            </a:r>
            <a:r>
              <a:rPr lang="el-GR" sz="1600" dirty="0"/>
              <a:t> </a:t>
            </a:r>
            <a:r>
              <a:rPr lang="el-GR" sz="1600" dirty="0" err="1"/>
              <a:t>Ἀρισταγόρην</a:t>
            </a:r>
            <a:r>
              <a:rPr lang="el-GR" sz="1600" dirty="0"/>
              <a:t> </a:t>
            </a:r>
            <a:r>
              <a:rPr lang="el-GR" sz="1600" dirty="0" err="1"/>
              <a:t>ἀπὸ</a:t>
            </a:r>
            <a:r>
              <a:rPr lang="el-GR" sz="1600" dirty="0"/>
              <a:t> </a:t>
            </a:r>
            <a:r>
              <a:rPr lang="el-GR" sz="1600" dirty="0" err="1"/>
              <a:t>βασιλέος</a:t>
            </a:r>
            <a:r>
              <a:rPr lang="el-GR" sz="1600" dirty="0"/>
              <a:t> ( μτφ. </a:t>
            </a:r>
            <a:r>
              <a:rPr lang="el-GR" sz="1600" i="1" dirty="0"/>
              <a:t>Ο Αρισταγόρας λοιπόν δεν είχε τρόπο να εκπληρώσει τις υποσχέσεις που έδωσε στον </a:t>
            </a:r>
            <a:r>
              <a:rPr lang="el-GR" sz="1600" i="1" dirty="0" err="1"/>
              <a:t>Αρταφρένη</a:t>
            </a:r>
            <a:r>
              <a:rPr lang="el-GR" sz="1600" i="1" dirty="0"/>
              <a:t>· συνάμα τον πίεζαν τα έξοδα που απαιτούσε το εκστρατευτικό σώμα και τον έπιασε φόβος που η εκστρατεία απέτυχε και τον κατέτρεχε ο </a:t>
            </a:r>
            <a:r>
              <a:rPr lang="el-GR" sz="1600" i="1" dirty="0" err="1"/>
              <a:t>Μεγαβάτης</a:t>
            </a:r>
            <a:r>
              <a:rPr lang="el-GR" sz="1600" i="1" dirty="0"/>
              <a:t>· και το πήρε απόφαση πως θα χάσει τη βασιλική εξουσία της Μιλήτου</a:t>
            </a:r>
            <a:r>
              <a:rPr lang="el-GR" sz="1600" dirty="0"/>
              <a:t>. )</a:t>
            </a:r>
          </a:p>
          <a:p>
            <a:pPr algn="just"/>
            <a:endParaRPr lang="el-GR" sz="1600" dirty="0"/>
          </a:p>
          <a:p>
            <a:pPr algn="just"/>
            <a:r>
              <a:rPr lang="el-GR" sz="1600" dirty="0"/>
              <a:t>[...]</a:t>
            </a:r>
          </a:p>
          <a:p>
            <a:pPr algn="just"/>
            <a:endParaRPr lang="el-GR" sz="1600" dirty="0"/>
          </a:p>
          <a:p>
            <a:pPr algn="just"/>
            <a:r>
              <a:rPr lang="el-GR" sz="1600" dirty="0"/>
              <a:t>[5.36.2] </a:t>
            </a:r>
            <a:r>
              <a:rPr lang="el-GR" sz="1600" dirty="0" err="1"/>
              <a:t>οἱ</a:t>
            </a:r>
            <a:r>
              <a:rPr lang="el-GR" sz="1600" dirty="0"/>
              <a:t> </a:t>
            </a:r>
            <a:r>
              <a:rPr lang="el-GR" sz="1600" dirty="0" err="1"/>
              <a:t>μὲν</a:t>
            </a:r>
            <a:r>
              <a:rPr lang="el-GR" sz="1600" dirty="0"/>
              <a:t> </a:t>
            </a:r>
            <a:r>
              <a:rPr lang="el-GR" sz="1600" dirty="0" err="1"/>
              <a:t>δὴ</a:t>
            </a:r>
            <a:r>
              <a:rPr lang="el-GR" sz="1600" dirty="0"/>
              <a:t> </a:t>
            </a:r>
            <a:r>
              <a:rPr lang="el-GR" sz="1600" dirty="0" err="1"/>
              <a:t>ἄλλοι</a:t>
            </a:r>
            <a:r>
              <a:rPr lang="el-GR" sz="1600" dirty="0"/>
              <a:t> πάντες </a:t>
            </a:r>
            <a:r>
              <a:rPr lang="el-GR" sz="1600" dirty="0" err="1"/>
              <a:t>γνώμην</a:t>
            </a:r>
            <a:r>
              <a:rPr lang="el-GR" sz="1600" dirty="0"/>
              <a:t> </a:t>
            </a:r>
            <a:r>
              <a:rPr lang="el-GR" sz="1600" dirty="0" err="1"/>
              <a:t>κατὰ</a:t>
            </a:r>
            <a:r>
              <a:rPr lang="el-GR" sz="1600" dirty="0"/>
              <a:t> </a:t>
            </a:r>
            <a:r>
              <a:rPr lang="el-GR" sz="1600" dirty="0" err="1"/>
              <a:t>τὠυτὸ</a:t>
            </a:r>
            <a:r>
              <a:rPr lang="el-GR" sz="1600" dirty="0"/>
              <a:t> </a:t>
            </a:r>
            <a:r>
              <a:rPr lang="el-GR" sz="1600" dirty="0" err="1"/>
              <a:t>ἐξεφέροντο</a:t>
            </a:r>
            <a:r>
              <a:rPr lang="el-GR" sz="1600" dirty="0"/>
              <a:t>, </a:t>
            </a:r>
            <a:r>
              <a:rPr lang="el-GR" sz="1600" dirty="0" err="1"/>
              <a:t>κελεύοντες</a:t>
            </a:r>
            <a:r>
              <a:rPr lang="el-GR" sz="1600" dirty="0"/>
              <a:t> </a:t>
            </a:r>
            <a:r>
              <a:rPr lang="el-GR" sz="1600" dirty="0" err="1"/>
              <a:t>ἀπίστασθαι</a:t>
            </a:r>
            <a:r>
              <a:rPr lang="el-GR" sz="1600" dirty="0"/>
              <a:t>, </a:t>
            </a:r>
            <a:r>
              <a:rPr lang="el-GR" sz="1600" dirty="0" err="1"/>
              <a:t>Ἑκαταῖος</a:t>
            </a:r>
            <a:r>
              <a:rPr lang="el-GR" sz="1600" dirty="0"/>
              <a:t> δ᾽ ὁ </a:t>
            </a:r>
            <a:r>
              <a:rPr lang="el-GR" sz="1600" dirty="0" err="1"/>
              <a:t>λογοποιὸς</a:t>
            </a:r>
            <a:r>
              <a:rPr lang="el-GR" sz="1600" dirty="0"/>
              <a:t> </a:t>
            </a:r>
            <a:r>
              <a:rPr lang="el-GR" sz="1600" dirty="0" err="1"/>
              <a:t>πρῶτα</a:t>
            </a:r>
            <a:r>
              <a:rPr lang="el-GR" sz="1600" dirty="0"/>
              <a:t> </a:t>
            </a:r>
            <a:r>
              <a:rPr lang="el-GR" sz="1600" dirty="0" err="1"/>
              <a:t>μὲν</a:t>
            </a:r>
            <a:r>
              <a:rPr lang="el-GR" sz="1600" dirty="0"/>
              <a:t> </a:t>
            </a:r>
            <a:r>
              <a:rPr lang="el-GR" sz="1600" dirty="0" err="1"/>
              <a:t>οὐκ</a:t>
            </a:r>
            <a:r>
              <a:rPr lang="el-GR" sz="1600" dirty="0"/>
              <a:t> </a:t>
            </a:r>
            <a:r>
              <a:rPr lang="el-GR" sz="1600" dirty="0" err="1"/>
              <a:t>ἔα</a:t>
            </a:r>
            <a:r>
              <a:rPr lang="el-GR" sz="1600" dirty="0"/>
              <a:t> </a:t>
            </a:r>
            <a:r>
              <a:rPr lang="el-GR" sz="1600" dirty="0" err="1"/>
              <a:t>πόλεμον</a:t>
            </a:r>
            <a:r>
              <a:rPr lang="el-GR" sz="1600" dirty="0"/>
              <a:t> </a:t>
            </a:r>
            <a:r>
              <a:rPr lang="el-GR" sz="1600" dirty="0" err="1"/>
              <a:t>βασιλέϊ</a:t>
            </a:r>
            <a:r>
              <a:rPr lang="el-GR" sz="1600" dirty="0"/>
              <a:t> </a:t>
            </a:r>
            <a:r>
              <a:rPr lang="el-GR" sz="1600" dirty="0" err="1"/>
              <a:t>τῷ</a:t>
            </a:r>
            <a:r>
              <a:rPr lang="el-GR" sz="1600" dirty="0"/>
              <a:t> </a:t>
            </a:r>
            <a:r>
              <a:rPr lang="el-GR" sz="1600" dirty="0" err="1"/>
              <a:t>Περσέων</a:t>
            </a:r>
            <a:r>
              <a:rPr lang="el-GR" sz="1600" dirty="0"/>
              <a:t> </a:t>
            </a:r>
            <a:r>
              <a:rPr lang="el-GR" sz="1600" dirty="0" err="1"/>
              <a:t>ἀναιρέεσθαι</a:t>
            </a:r>
            <a:r>
              <a:rPr lang="el-GR" sz="1600" dirty="0"/>
              <a:t>, </a:t>
            </a:r>
            <a:r>
              <a:rPr lang="el-GR" sz="1600" dirty="0" err="1"/>
              <a:t>καταλέγων</a:t>
            </a:r>
            <a:r>
              <a:rPr lang="el-GR" sz="1600" dirty="0"/>
              <a:t> </a:t>
            </a:r>
            <a:r>
              <a:rPr lang="el-GR" sz="1600" dirty="0" err="1"/>
              <a:t>τά</a:t>
            </a:r>
            <a:r>
              <a:rPr lang="el-GR" sz="1600" dirty="0"/>
              <a:t> τε </a:t>
            </a:r>
            <a:r>
              <a:rPr lang="el-GR" sz="1600" dirty="0" err="1"/>
              <a:t>ἔθνεα</a:t>
            </a:r>
            <a:r>
              <a:rPr lang="el-GR" sz="1600" dirty="0"/>
              <a:t> πάντα </a:t>
            </a:r>
            <a:r>
              <a:rPr lang="el-GR" sz="1600" dirty="0" err="1"/>
              <a:t>τῶν</a:t>
            </a:r>
            <a:r>
              <a:rPr lang="el-GR" sz="1600" dirty="0"/>
              <a:t> </a:t>
            </a:r>
            <a:r>
              <a:rPr lang="el-GR" sz="1600" dirty="0" err="1"/>
              <a:t>ἦρχε</a:t>
            </a:r>
            <a:r>
              <a:rPr lang="el-GR" sz="1600" dirty="0"/>
              <a:t> </a:t>
            </a:r>
            <a:r>
              <a:rPr lang="el-GR" sz="1600" dirty="0" err="1"/>
              <a:t>Δαρεῖος</a:t>
            </a:r>
            <a:r>
              <a:rPr lang="el-GR" sz="1600" dirty="0"/>
              <a:t> </a:t>
            </a:r>
            <a:r>
              <a:rPr lang="el-GR" sz="1600" dirty="0" err="1"/>
              <a:t>καὶ</a:t>
            </a:r>
            <a:r>
              <a:rPr lang="el-GR" sz="1600" dirty="0"/>
              <a:t> </a:t>
            </a:r>
            <a:r>
              <a:rPr lang="el-GR" sz="1600" dirty="0" err="1"/>
              <a:t>τὴν</a:t>
            </a:r>
            <a:r>
              <a:rPr lang="el-GR" sz="1600" dirty="0"/>
              <a:t> δύναμιν </a:t>
            </a:r>
            <a:r>
              <a:rPr lang="el-GR" sz="1600" dirty="0" err="1"/>
              <a:t>αὐτοῦ</a:t>
            </a:r>
            <a:r>
              <a:rPr lang="el-GR" sz="1600" dirty="0"/>
              <a:t> ( μτφ. </a:t>
            </a:r>
            <a:r>
              <a:rPr lang="el-GR" sz="1600" i="1" dirty="0"/>
              <a:t>Λοιπόν όλοι οι άλλοι διατύπωσαν την ίδια γνώμη, προτρέποντας σε επανάσταση, ο Εκαταίος ο λογογράφος όμως πρώτα </a:t>
            </a:r>
            <a:r>
              <a:rPr lang="el-GR" sz="1600" i="1" dirty="0" err="1"/>
              <a:t>πρώτα</a:t>
            </a:r>
            <a:r>
              <a:rPr lang="el-GR" sz="1600" i="1" dirty="0"/>
              <a:t> τους απέτρεπε ν᾽ αναλάβουν πόλεμο εναντίον του βασιλιά των Περσών, αραδιάζοντας όλα τα έθνη που εξουσίαζε ο Δαρείος και τη δύναμη που είχε </a:t>
            </a:r>
            <a:r>
              <a:rPr lang="el-GR" sz="1600" dirty="0"/>
              <a:t>)</a:t>
            </a:r>
          </a:p>
        </p:txBody>
      </p:sp>
    </p:spTree>
    <p:extLst>
      <p:ext uri="{BB962C8B-B14F-4D97-AF65-F5344CB8AC3E}">
        <p14:creationId xmlns:p14="http://schemas.microsoft.com/office/powerpoint/2010/main" val="291066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895C44-7BC0-6C57-894C-390A83660F0D}"/>
              </a:ext>
            </a:extLst>
          </p:cNvPr>
          <p:cNvSpPr>
            <a:spLocks noGrp="1"/>
          </p:cNvSpPr>
          <p:nvPr>
            <p:ph type="title"/>
          </p:nvPr>
        </p:nvSpPr>
        <p:spPr>
          <a:xfrm>
            <a:off x="2895600" y="0"/>
            <a:ext cx="8610600" cy="1296955"/>
          </a:xfrm>
        </p:spPr>
        <p:txBody>
          <a:bodyPr>
            <a:normAutofit fontScale="90000"/>
          </a:bodyPr>
          <a:lstStyle/>
          <a:p>
            <a:br>
              <a:rPr lang="el-GR" sz="2400" dirty="0"/>
            </a:br>
            <a:r>
              <a:rPr lang="el-GR" sz="2400" dirty="0" err="1"/>
              <a:t>Αιτια</a:t>
            </a:r>
            <a:r>
              <a:rPr lang="el-GR" sz="2400" dirty="0"/>
              <a:t> </a:t>
            </a:r>
            <a:r>
              <a:rPr lang="el-GR" sz="2400" dirty="0" err="1"/>
              <a:t>ιωνικησ</a:t>
            </a:r>
            <a:r>
              <a:rPr lang="el-GR" sz="2400" dirty="0"/>
              <a:t> </a:t>
            </a:r>
            <a:r>
              <a:rPr lang="el-GR" sz="2400" dirty="0" err="1"/>
              <a:t>επαναστασης</a:t>
            </a:r>
            <a:br>
              <a:rPr lang="el-GR" dirty="0"/>
            </a:br>
            <a:br>
              <a:rPr lang="el-GR" dirty="0"/>
            </a:br>
            <a:r>
              <a:rPr lang="el-GR" sz="1600" i="1" dirty="0" err="1"/>
              <a:t>ηροδοτοσ</a:t>
            </a:r>
            <a:r>
              <a:rPr lang="el-GR" sz="1600" i="1" dirty="0"/>
              <a:t> </a:t>
            </a:r>
            <a:r>
              <a:rPr lang="en-US" sz="1600" i="1" dirty="0"/>
              <a:t>vs </a:t>
            </a:r>
            <a:r>
              <a:rPr lang="el-GR" sz="1600" i="1" dirty="0" err="1"/>
              <a:t>συγχρονη</a:t>
            </a:r>
            <a:r>
              <a:rPr lang="el-GR" sz="1600" i="1" dirty="0"/>
              <a:t> </a:t>
            </a:r>
            <a:r>
              <a:rPr lang="el-GR" sz="1600" i="1" dirty="0" err="1"/>
              <a:t>ερευνα</a:t>
            </a:r>
            <a:endParaRPr lang="el-GR" sz="1600" i="1" dirty="0"/>
          </a:p>
        </p:txBody>
      </p:sp>
      <p:sp>
        <p:nvSpPr>
          <p:cNvPr id="4" name="TextBox 3">
            <a:extLst>
              <a:ext uri="{FF2B5EF4-FFF2-40B4-BE49-F238E27FC236}">
                <a16:creationId xmlns:a16="http://schemas.microsoft.com/office/drawing/2014/main" id="{997DFE4A-6E41-9AB8-2DBC-C2433FD923FF}"/>
              </a:ext>
            </a:extLst>
          </p:cNvPr>
          <p:cNvSpPr txBox="1"/>
          <p:nvPr/>
        </p:nvSpPr>
        <p:spPr>
          <a:xfrm>
            <a:off x="0" y="-326885"/>
            <a:ext cx="12192000" cy="7017306"/>
          </a:xfrm>
          <a:prstGeom prst="rect">
            <a:avLst/>
          </a:prstGeom>
          <a:noFill/>
        </p:spPr>
        <p:txBody>
          <a:bodyPr wrap="square">
            <a:spAutoFit/>
          </a:bodyPr>
          <a:lstStyle/>
          <a:p>
            <a:endParaRPr lang="el-GR" dirty="0"/>
          </a:p>
          <a:p>
            <a:endParaRPr lang="el-GR" dirty="0"/>
          </a:p>
          <a:p>
            <a:endParaRPr lang="el-GR" dirty="0"/>
          </a:p>
          <a:p>
            <a:endParaRPr lang="el-GR" dirty="0"/>
          </a:p>
          <a:p>
            <a:endParaRPr lang="el-GR" dirty="0"/>
          </a:p>
          <a:p>
            <a:endParaRPr lang="el-GR" dirty="0"/>
          </a:p>
          <a:p>
            <a:endParaRPr lang="el-GR" dirty="0"/>
          </a:p>
          <a:p>
            <a:pPr marL="285750" indent="-285750">
              <a:buFont typeface="Wingdings" panose="05000000000000000000" pitchFamily="2" charset="2"/>
              <a:buChar char="v"/>
            </a:pPr>
            <a:r>
              <a:rPr lang="el-GR" dirty="0"/>
              <a:t>Αίτια Ιωνικής επανάστασης σύμφωνα με τον Ηρόδοτο → ενέργειες Αρισταγόρα και Ιστιαίου.</a:t>
            </a:r>
          </a:p>
          <a:p>
            <a:endParaRPr lang="el-GR" dirty="0"/>
          </a:p>
          <a:p>
            <a:pPr marL="285750" indent="-285750">
              <a:buFont typeface="Wingdings" panose="05000000000000000000" pitchFamily="2" charset="2"/>
              <a:buChar char="v"/>
            </a:pPr>
            <a:r>
              <a:rPr lang="el-GR" dirty="0"/>
              <a:t>Αίτια ιωνικής επανάστασης σύμφωνα με </a:t>
            </a:r>
            <a:r>
              <a:rPr lang="el-GR" dirty="0" err="1"/>
              <a:t>νεώτερη</a:t>
            </a:r>
            <a:r>
              <a:rPr lang="el-GR" dirty="0"/>
              <a:t> έρευνα → οικονομικοί, κοινωνικοί και πολιτικοί λόγοι:</a:t>
            </a:r>
          </a:p>
          <a:p>
            <a:endParaRPr lang="el-GR" dirty="0"/>
          </a:p>
          <a:p>
            <a:pPr marL="285750" indent="-285750">
              <a:buFont typeface="Arial" panose="020B0604020202020204" pitchFamily="34" charset="0"/>
              <a:buChar char="•"/>
            </a:pPr>
            <a:r>
              <a:rPr lang="el-GR" sz="1400" dirty="0"/>
              <a:t>β’ μισό 6ου αι → στον εμπορικό τομέα οι ιωνικές πόλεις χάνουν τη «μάχη» στο κομμάτι παραγωγής εξαγώγιμων προϊόντων στην Ανατολική Μεσόγειο από την Αθήνα και στη ναυτιλία και το διαμετακομιστικό εμπόριο από τους Φοίνικες → σε συνδυασμό με την υποχρεωτική καταβολή υψηλών φόρων και την παροχή στρατευμάτων για τις ανάγκες των περσικών εκστρατειών → οικονομική εξασθένιση </a:t>
            </a:r>
          </a:p>
          <a:p>
            <a:endParaRPr lang="el-GR" sz="1400" dirty="0"/>
          </a:p>
          <a:p>
            <a:pPr marL="285750" indent="-285750">
              <a:buFont typeface="Arial" panose="020B0604020202020204" pitchFamily="34" charset="0"/>
              <a:buChar char="•"/>
            </a:pPr>
            <a:r>
              <a:rPr lang="el-GR" sz="1400" dirty="0"/>
              <a:t>525 </a:t>
            </a:r>
            <a:r>
              <a:rPr lang="el-GR" sz="1400" dirty="0" err="1"/>
              <a:t>π.Χ</a:t>
            </a:r>
            <a:r>
              <a:rPr lang="el-GR" sz="1400" dirty="0"/>
              <a:t> → ο Πέρσης βασιλιάς Καμβύσης Β’ επικρατεί του </a:t>
            </a:r>
            <a:r>
              <a:rPr lang="el-GR" sz="1400" dirty="0" err="1"/>
              <a:t>Ψαμμήτιχου</a:t>
            </a:r>
            <a:r>
              <a:rPr lang="el-GR" sz="1400" dirty="0"/>
              <a:t> Γ’ της Αιγύπτου και θέτει υπό την κυριαρχία του την Αίγυπτο → παρακμή εμπορικής δραστηριότητας </a:t>
            </a:r>
            <a:r>
              <a:rPr lang="el-GR" sz="1400" dirty="0" err="1"/>
              <a:t>Ιώνων</a:t>
            </a:r>
            <a:r>
              <a:rPr lang="el-GR" sz="1400" dirty="0"/>
              <a:t> στην περιοχή του Νείλου.</a:t>
            </a:r>
          </a:p>
          <a:p>
            <a:endParaRPr lang="el-GR" sz="1400" dirty="0"/>
          </a:p>
          <a:p>
            <a:pPr marL="285750" indent="-285750">
              <a:buFont typeface="Arial" panose="020B0604020202020204" pitchFamily="34" charset="0"/>
              <a:buChar char="•"/>
            </a:pPr>
            <a:r>
              <a:rPr lang="el-GR" sz="1400" dirty="0"/>
              <a:t>Η κατάληψη των Στενών του Ελλησπόντου κατά τη σκυθική εκστρατεία περιορίζει την εμπορική δραστηριότητα των </a:t>
            </a:r>
            <a:r>
              <a:rPr lang="el-GR" sz="1400" dirty="0" err="1"/>
              <a:t>Ιώνων</a:t>
            </a:r>
            <a:r>
              <a:rPr lang="el-GR" sz="1400" dirty="0"/>
              <a:t> στον Εύξεινο Πόντο </a:t>
            </a:r>
          </a:p>
          <a:p>
            <a:endParaRPr lang="el-GR" sz="1400" dirty="0"/>
          </a:p>
          <a:p>
            <a:pPr marL="285750" indent="-285750">
              <a:buFont typeface="Arial" panose="020B0604020202020204" pitchFamily="34" charset="0"/>
              <a:buChar char="•"/>
            </a:pPr>
            <a:r>
              <a:rPr lang="el-GR" sz="1400" dirty="0"/>
              <a:t>Η καταστροφή της </a:t>
            </a:r>
            <a:r>
              <a:rPr lang="el-GR" sz="1400" dirty="0" err="1"/>
              <a:t>Συβάρεως</a:t>
            </a:r>
            <a:r>
              <a:rPr lang="el-GR" sz="1400" dirty="0"/>
              <a:t> ( 510 </a:t>
            </a:r>
            <a:r>
              <a:rPr lang="el-GR" sz="1400" dirty="0" err="1"/>
              <a:t>π.Χ</a:t>
            </a:r>
            <a:r>
              <a:rPr lang="el-GR" sz="1400" dirty="0"/>
              <a:t> ) από τον Κρότωνα, δέκα μόλις χρόνια πριν το ξέσπασμα της Ιωνικής επανάστασης → περιορίζεται η εμπορική δραστηριότητα των </a:t>
            </a:r>
            <a:r>
              <a:rPr lang="el-GR" sz="1400" dirty="0" err="1"/>
              <a:t>Ιώνων</a:t>
            </a:r>
            <a:r>
              <a:rPr lang="el-GR" sz="1400" dirty="0"/>
              <a:t> στη Δύση.</a:t>
            </a:r>
          </a:p>
          <a:p>
            <a:endParaRPr lang="el-GR" sz="1400" dirty="0"/>
          </a:p>
          <a:p>
            <a:pPr marL="285750" indent="-285750">
              <a:buFont typeface="Arial" panose="020B0604020202020204" pitchFamily="34" charset="0"/>
              <a:buChar char="•"/>
            </a:pPr>
            <a:r>
              <a:rPr lang="el-GR" sz="1400" dirty="0"/>
              <a:t>διακυβέρνηση τυράννων → δεν έχει λαϊκό έρεισμα, αλλά επιβάλλονται ως αρχή από τους Πέρσες → ο αγώνας για πολιτειακή αλλαγή τον οποίο διακηρύσσει ο Αρισταγόρας συνυφαίνεται με την ευκαιρία αποτίναξης του περσικού ζυγού</a:t>
            </a:r>
          </a:p>
          <a:p>
            <a:endParaRPr lang="el-GR" sz="1400" dirty="0"/>
          </a:p>
          <a:p>
            <a:pPr marL="285750" indent="-285750">
              <a:buFont typeface="Arial" panose="020B0604020202020204" pitchFamily="34" charset="0"/>
              <a:buChar char="•"/>
            </a:pPr>
            <a:r>
              <a:rPr lang="el-GR" sz="1400" dirty="0"/>
              <a:t>Προσπάθεια του Ιστιαίου να </a:t>
            </a:r>
            <a:r>
              <a:rPr lang="el-GR" sz="1400" dirty="0" err="1"/>
              <a:t>απεμπλακεί</a:t>
            </a:r>
            <a:r>
              <a:rPr lang="el-GR" sz="1400" dirty="0"/>
              <a:t> από το καθεστώς «αιχμαλωσίας» του και την καταπίεση που βίωνε στα Σούσα </a:t>
            </a:r>
          </a:p>
        </p:txBody>
      </p:sp>
    </p:spTree>
    <p:extLst>
      <p:ext uri="{BB962C8B-B14F-4D97-AF65-F5344CB8AC3E}">
        <p14:creationId xmlns:p14="http://schemas.microsoft.com/office/powerpoint/2010/main" val="57151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086DB5-8D69-0ED9-B2B0-F7E86649A02C}"/>
              </a:ext>
            </a:extLst>
          </p:cNvPr>
          <p:cNvSpPr txBox="1"/>
          <p:nvPr/>
        </p:nvSpPr>
        <p:spPr>
          <a:xfrm>
            <a:off x="0" y="1377326"/>
            <a:ext cx="12192000" cy="3970318"/>
          </a:xfrm>
          <a:prstGeom prst="rect">
            <a:avLst/>
          </a:prstGeom>
          <a:noFill/>
        </p:spPr>
        <p:txBody>
          <a:bodyPr wrap="square">
            <a:spAutoFit/>
          </a:bodyPr>
          <a:lstStyle/>
          <a:p>
            <a:r>
              <a:rPr lang="el-GR" sz="1400" dirty="0"/>
              <a:t>Προσπάθεια του Ιστιαίου να </a:t>
            </a:r>
            <a:r>
              <a:rPr lang="el-GR" sz="1400" dirty="0" err="1"/>
              <a:t>απεμπλακεί</a:t>
            </a:r>
            <a:r>
              <a:rPr lang="el-GR" sz="1400" dirty="0"/>
              <a:t> από το καθεστώς «αιχμαλωσίας» του και την καταπίεση που βίωνε στα Σούσα →</a:t>
            </a:r>
          </a:p>
          <a:p>
            <a:endParaRPr lang="el-GR" sz="1400" dirty="0"/>
          </a:p>
          <a:p>
            <a:pPr algn="just"/>
            <a:r>
              <a:rPr lang="el-GR" sz="1400" dirty="0"/>
              <a:t>[5.106.4] </a:t>
            </a:r>
            <a:r>
              <a:rPr lang="el-GR" sz="1400" dirty="0" err="1"/>
              <a:t>ἀλλ</a:t>
            </a:r>
            <a:r>
              <a:rPr lang="el-GR" sz="1400" dirty="0"/>
              <a:t>᾽ </a:t>
            </a:r>
            <a:r>
              <a:rPr lang="el-GR" sz="1400" dirty="0" err="1"/>
              <a:t>εἴπερ</a:t>
            </a:r>
            <a:r>
              <a:rPr lang="el-GR" sz="1400" dirty="0"/>
              <a:t> τι </a:t>
            </a:r>
            <a:r>
              <a:rPr lang="el-GR" sz="1400" dirty="0" err="1"/>
              <a:t>τοιοῦτον</a:t>
            </a:r>
            <a:r>
              <a:rPr lang="el-GR" sz="1400" dirty="0"/>
              <a:t> </a:t>
            </a:r>
            <a:r>
              <a:rPr lang="el-GR" sz="1400" dirty="0" err="1"/>
              <a:t>οἷον</a:t>
            </a:r>
            <a:r>
              <a:rPr lang="el-GR" sz="1400" dirty="0"/>
              <a:t> </a:t>
            </a:r>
            <a:r>
              <a:rPr lang="el-GR" sz="1400" dirty="0" err="1"/>
              <a:t>σὺ</a:t>
            </a:r>
            <a:r>
              <a:rPr lang="el-GR" sz="1400" dirty="0"/>
              <a:t> </a:t>
            </a:r>
            <a:r>
              <a:rPr lang="el-GR" sz="1400" dirty="0" err="1"/>
              <a:t>εἴρηκας</a:t>
            </a:r>
            <a:r>
              <a:rPr lang="el-GR" sz="1400" dirty="0"/>
              <a:t> </a:t>
            </a:r>
            <a:r>
              <a:rPr lang="el-GR" sz="1400" dirty="0" err="1"/>
              <a:t>πρήσσει</a:t>
            </a:r>
            <a:r>
              <a:rPr lang="el-GR" sz="1400" dirty="0"/>
              <a:t> ὁ </a:t>
            </a:r>
            <a:r>
              <a:rPr lang="el-GR" sz="1400" dirty="0" err="1"/>
              <a:t>ἐμὸς</a:t>
            </a:r>
            <a:r>
              <a:rPr lang="el-GR" sz="1400" dirty="0"/>
              <a:t> </a:t>
            </a:r>
            <a:r>
              <a:rPr lang="el-GR" sz="1400" dirty="0" err="1"/>
              <a:t>ἐπίτροπος</a:t>
            </a:r>
            <a:r>
              <a:rPr lang="el-GR" sz="1400" dirty="0"/>
              <a:t>, </a:t>
            </a:r>
            <a:r>
              <a:rPr lang="el-GR" sz="1400" dirty="0" err="1"/>
              <a:t>ἴσθι</a:t>
            </a:r>
            <a:r>
              <a:rPr lang="el-GR" sz="1400" dirty="0"/>
              <a:t> </a:t>
            </a:r>
            <a:r>
              <a:rPr lang="el-GR" sz="1400" dirty="0" err="1"/>
              <a:t>αὐτὸν</a:t>
            </a:r>
            <a:r>
              <a:rPr lang="el-GR" sz="1400" dirty="0"/>
              <a:t> </a:t>
            </a:r>
            <a:r>
              <a:rPr lang="el-GR" sz="1400" dirty="0" err="1"/>
              <a:t>ἐπ</a:t>
            </a:r>
            <a:r>
              <a:rPr lang="el-GR" sz="1400" dirty="0"/>
              <a:t>᾽ </a:t>
            </a:r>
            <a:r>
              <a:rPr lang="el-GR" sz="1400" dirty="0" err="1"/>
              <a:t>ἑωυτοῦ</a:t>
            </a:r>
            <a:r>
              <a:rPr lang="el-GR" sz="1400" dirty="0"/>
              <a:t> </a:t>
            </a:r>
            <a:r>
              <a:rPr lang="el-GR" sz="1400" dirty="0" err="1"/>
              <a:t>βαλλόμενον</a:t>
            </a:r>
            <a:r>
              <a:rPr lang="el-GR" sz="1400" dirty="0"/>
              <a:t> </a:t>
            </a:r>
            <a:r>
              <a:rPr lang="el-GR" sz="1400" dirty="0" err="1"/>
              <a:t>πεπρηχέναι</a:t>
            </a:r>
            <a:r>
              <a:rPr lang="el-GR" sz="1400" dirty="0"/>
              <a:t>. </a:t>
            </a:r>
            <a:r>
              <a:rPr lang="el-GR" sz="1400" dirty="0" err="1"/>
              <a:t>ἀρχὴν</a:t>
            </a:r>
            <a:r>
              <a:rPr lang="el-GR" sz="1400" dirty="0"/>
              <a:t> </a:t>
            </a:r>
            <a:r>
              <a:rPr lang="el-GR" sz="1400" dirty="0" err="1"/>
              <a:t>δὲ</a:t>
            </a:r>
            <a:r>
              <a:rPr lang="el-GR" sz="1400" dirty="0"/>
              <a:t> </a:t>
            </a:r>
            <a:r>
              <a:rPr lang="el-GR" sz="1400" dirty="0" err="1"/>
              <a:t>ἔγωγε</a:t>
            </a:r>
            <a:r>
              <a:rPr lang="el-GR" sz="1400" dirty="0"/>
              <a:t> </a:t>
            </a:r>
            <a:r>
              <a:rPr lang="el-GR" sz="1400" dirty="0" err="1"/>
              <a:t>οὐδὲ</a:t>
            </a:r>
            <a:r>
              <a:rPr lang="el-GR" sz="1400" dirty="0"/>
              <a:t> </a:t>
            </a:r>
            <a:r>
              <a:rPr lang="el-GR" sz="1400" dirty="0" err="1"/>
              <a:t>ἐνδέκομαι</a:t>
            </a:r>
            <a:r>
              <a:rPr lang="el-GR" sz="1400" dirty="0"/>
              <a:t> </a:t>
            </a:r>
            <a:r>
              <a:rPr lang="el-GR" sz="1400" dirty="0" err="1"/>
              <a:t>τὸν</a:t>
            </a:r>
            <a:r>
              <a:rPr lang="el-GR" sz="1400" dirty="0"/>
              <a:t> </a:t>
            </a:r>
            <a:r>
              <a:rPr lang="el-GR" sz="1400" dirty="0" err="1"/>
              <a:t>λόγον</a:t>
            </a:r>
            <a:r>
              <a:rPr lang="el-GR" sz="1400" dirty="0"/>
              <a:t>, </a:t>
            </a:r>
            <a:r>
              <a:rPr lang="el-GR" sz="1400" dirty="0" err="1"/>
              <a:t>ὅκως</a:t>
            </a:r>
            <a:r>
              <a:rPr lang="el-GR" sz="1400" dirty="0"/>
              <a:t> τι </a:t>
            </a:r>
            <a:r>
              <a:rPr lang="el-GR" sz="1400" dirty="0" err="1"/>
              <a:t>Μιλήσιοι</a:t>
            </a:r>
            <a:r>
              <a:rPr lang="el-GR" sz="1400" dirty="0"/>
              <a:t> </a:t>
            </a:r>
            <a:r>
              <a:rPr lang="el-GR" sz="1400" dirty="0" err="1"/>
              <a:t>καὶ</a:t>
            </a:r>
            <a:r>
              <a:rPr lang="el-GR" sz="1400" dirty="0"/>
              <a:t> ὁ </a:t>
            </a:r>
            <a:r>
              <a:rPr lang="el-GR" sz="1400" dirty="0" err="1"/>
              <a:t>ἐμὸς</a:t>
            </a:r>
            <a:r>
              <a:rPr lang="el-GR" sz="1400" dirty="0"/>
              <a:t> </a:t>
            </a:r>
            <a:r>
              <a:rPr lang="el-GR" sz="1400" dirty="0" err="1"/>
              <a:t>ἐπίτροπος</a:t>
            </a:r>
            <a:r>
              <a:rPr lang="el-GR" sz="1400" dirty="0"/>
              <a:t> </a:t>
            </a:r>
            <a:r>
              <a:rPr lang="el-GR" sz="1400" dirty="0" err="1"/>
              <a:t>νεώτερον</a:t>
            </a:r>
            <a:r>
              <a:rPr lang="el-GR" sz="1400" dirty="0"/>
              <a:t> </a:t>
            </a:r>
            <a:r>
              <a:rPr lang="el-GR" sz="1400" dirty="0" err="1"/>
              <a:t>πρήσσουσι</a:t>
            </a:r>
            <a:r>
              <a:rPr lang="el-GR" sz="1400" dirty="0"/>
              <a:t> </a:t>
            </a:r>
            <a:r>
              <a:rPr lang="el-GR" sz="1400" dirty="0" err="1"/>
              <a:t>περὶ</a:t>
            </a:r>
            <a:r>
              <a:rPr lang="el-GR" sz="1400" dirty="0"/>
              <a:t> </a:t>
            </a:r>
            <a:r>
              <a:rPr lang="el-GR" sz="1400" dirty="0" err="1"/>
              <a:t>πρήγματα</a:t>
            </a:r>
            <a:r>
              <a:rPr lang="el-GR" sz="1400" dirty="0"/>
              <a:t> </a:t>
            </a:r>
            <a:r>
              <a:rPr lang="el-GR" sz="1400" dirty="0" err="1"/>
              <a:t>τὰ</a:t>
            </a:r>
            <a:r>
              <a:rPr lang="el-GR" sz="1400" dirty="0"/>
              <a:t> </a:t>
            </a:r>
            <a:r>
              <a:rPr lang="el-GR" sz="1400" dirty="0" err="1"/>
              <a:t>σά</a:t>
            </a:r>
            <a:r>
              <a:rPr lang="el-GR" sz="1400" dirty="0"/>
              <a:t>· </a:t>
            </a:r>
            <a:r>
              <a:rPr lang="el-GR" sz="1400" dirty="0" err="1"/>
              <a:t>εἰ</a:t>
            </a:r>
            <a:r>
              <a:rPr lang="el-GR" sz="1400" dirty="0"/>
              <a:t> δ᾽ </a:t>
            </a:r>
            <a:r>
              <a:rPr lang="el-GR" sz="1400" dirty="0" err="1"/>
              <a:t>ἄρα</a:t>
            </a:r>
            <a:r>
              <a:rPr lang="el-GR" sz="1400" dirty="0"/>
              <a:t> τι </a:t>
            </a:r>
            <a:r>
              <a:rPr lang="el-GR" sz="1400" dirty="0" err="1"/>
              <a:t>τοιοῦτο</a:t>
            </a:r>
            <a:r>
              <a:rPr lang="el-GR" sz="1400" dirty="0"/>
              <a:t> </a:t>
            </a:r>
            <a:r>
              <a:rPr lang="el-GR" sz="1400" dirty="0" err="1"/>
              <a:t>ποιεῦσι</a:t>
            </a:r>
            <a:r>
              <a:rPr lang="el-GR" sz="1400" dirty="0"/>
              <a:t> </a:t>
            </a:r>
            <a:r>
              <a:rPr lang="el-GR" sz="1400" dirty="0" err="1"/>
              <a:t>καὶ</a:t>
            </a:r>
            <a:r>
              <a:rPr lang="el-GR" sz="1400" dirty="0"/>
              <a:t> </a:t>
            </a:r>
            <a:r>
              <a:rPr lang="el-GR" sz="1400" dirty="0" err="1"/>
              <a:t>σὺ</a:t>
            </a:r>
            <a:r>
              <a:rPr lang="el-GR" sz="1400" dirty="0"/>
              <a:t> </a:t>
            </a:r>
            <a:r>
              <a:rPr lang="el-GR" sz="1400" dirty="0" err="1"/>
              <a:t>τὸ</a:t>
            </a:r>
            <a:r>
              <a:rPr lang="el-GR" sz="1400" dirty="0"/>
              <a:t> </a:t>
            </a:r>
            <a:r>
              <a:rPr lang="el-GR" sz="1400" dirty="0" err="1"/>
              <a:t>ἐὸν</a:t>
            </a:r>
            <a:r>
              <a:rPr lang="el-GR" sz="1400" dirty="0"/>
              <a:t> </a:t>
            </a:r>
            <a:r>
              <a:rPr lang="el-GR" sz="1400" dirty="0" err="1"/>
              <a:t>ἀκήκοας</a:t>
            </a:r>
            <a:r>
              <a:rPr lang="el-GR" sz="1400" dirty="0"/>
              <a:t>, ὦ </a:t>
            </a:r>
            <a:r>
              <a:rPr lang="el-GR" sz="1400" dirty="0" err="1"/>
              <a:t>βασιλεῦ</a:t>
            </a:r>
            <a:r>
              <a:rPr lang="el-GR" sz="1400" dirty="0"/>
              <a:t>, μάθε </a:t>
            </a:r>
            <a:r>
              <a:rPr lang="el-GR" sz="1400" dirty="0" err="1"/>
              <a:t>οἷον</a:t>
            </a:r>
            <a:r>
              <a:rPr lang="el-GR" sz="1400" dirty="0"/>
              <a:t> </a:t>
            </a:r>
            <a:r>
              <a:rPr lang="el-GR" sz="1400" dirty="0" err="1"/>
              <a:t>πρῆγμα</a:t>
            </a:r>
            <a:r>
              <a:rPr lang="el-GR" sz="1400" dirty="0"/>
              <a:t> </a:t>
            </a:r>
            <a:r>
              <a:rPr lang="el-GR" sz="1400" dirty="0" err="1"/>
              <a:t>ἐργάσαο</a:t>
            </a:r>
            <a:r>
              <a:rPr lang="el-GR" sz="1400" dirty="0"/>
              <a:t> </a:t>
            </a:r>
            <a:r>
              <a:rPr lang="el-GR" sz="1400" dirty="0" err="1"/>
              <a:t>ἐμὲ</a:t>
            </a:r>
            <a:r>
              <a:rPr lang="el-GR" sz="1400" dirty="0"/>
              <a:t> </a:t>
            </a:r>
            <a:r>
              <a:rPr lang="el-GR" sz="1400" dirty="0" err="1"/>
              <a:t>ἀπὸ</a:t>
            </a:r>
            <a:r>
              <a:rPr lang="el-GR" sz="1400" dirty="0"/>
              <a:t> θαλάσσης </a:t>
            </a:r>
            <a:r>
              <a:rPr lang="el-GR" sz="1400" dirty="0" err="1"/>
              <a:t>ἀνάσπαστον</a:t>
            </a:r>
            <a:r>
              <a:rPr lang="el-GR" sz="1400" dirty="0"/>
              <a:t> </a:t>
            </a:r>
            <a:r>
              <a:rPr lang="el-GR" sz="1400" dirty="0" err="1"/>
              <a:t>ποιήσας</a:t>
            </a:r>
            <a:r>
              <a:rPr lang="el-GR" sz="1400" dirty="0"/>
              <a:t>. [5.106.5] </a:t>
            </a:r>
            <a:r>
              <a:rPr lang="el-GR" sz="1400" dirty="0" err="1"/>
              <a:t>Ἴωνες</a:t>
            </a:r>
            <a:r>
              <a:rPr lang="el-GR" sz="1400" dirty="0"/>
              <a:t> </a:t>
            </a:r>
            <a:r>
              <a:rPr lang="el-GR" sz="1400" dirty="0" err="1"/>
              <a:t>γὰρ</a:t>
            </a:r>
            <a:r>
              <a:rPr lang="el-GR" sz="1400" dirty="0"/>
              <a:t> </a:t>
            </a:r>
            <a:r>
              <a:rPr lang="el-GR" sz="1400" dirty="0" err="1"/>
              <a:t>οἴκασι</a:t>
            </a:r>
            <a:r>
              <a:rPr lang="el-GR" sz="1400" dirty="0"/>
              <a:t> </a:t>
            </a:r>
            <a:r>
              <a:rPr lang="el-GR" sz="1400" dirty="0" err="1"/>
              <a:t>ἐμεῦ</a:t>
            </a:r>
            <a:r>
              <a:rPr lang="el-GR" sz="1400" dirty="0"/>
              <a:t> </a:t>
            </a:r>
            <a:r>
              <a:rPr lang="el-GR" sz="1400" dirty="0" err="1"/>
              <a:t>ἐξ</a:t>
            </a:r>
            <a:r>
              <a:rPr lang="el-GR" sz="1400" dirty="0"/>
              <a:t> </a:t>
            </a:r>
            <a:r>
              <a:rPr lang="el-GR" sz="1400" dirty="0" err="1"/>
              <a:t>ὀφθαλμῶν</a:t>
            </a:r>
            <a:r>
              <a:rPr lang="el-GR" sz="1400" dirty="0"/>
              <a:t> </a:t>
            </a:r>
            <a:r>
              <a:rPr lang="el-GR" sz="1400" dirty="0" err="1"/>
              <a:t>σφι</a:t>
            </a:r>
            <a:r>
              <a:rPr lang="el-GR" sz="1400" dirty="0"/>
              <a:t> γενομένου </a:t>
            </a:r>
            <a:r>
              <a:rPr lang="el-GR" sz="1400" dirty="0" err="1"/>
              <a:t>ποιῆσαι</a:t>
            </a:r>
            <a:r>
              <a:rPr lang="el-GR" sz="1400" dirty="0"/>
              <a:t> </a:t>
            </a:r>
            <a:r>
              <a:rPr lang="el-GR" sz="1400" dirty="0" err="1"/>
              <a:t>τῶν</a:t>
            </a:r>
            <a:r>
              <a:rPr lang="el-GR" sz="1400" dirty="0"/>
              <a:t> πάλαι </a:t>
            </a:r>
            <a:r>
              <a:rPr lang="el-GR" sz="1400" dirty="0" err="1"/>
              <a:t>ἵμερον</a:t>
            </a:r>
            <a:r>
              <a:rPr lang="el-GR" sz="1400" dirty="0"/>
              <a:t> </a:t>
            </a:r>
            <a:r>
              <a:rPr lang="el-GR" sz="1400" dirty="0" err="1"/>
              <a:t>εἶχον</a:t>
            </a:r>
            <a:r>
              <a:rPr lang="el-GR" sz="1400" dirty="0"/>
              <a:t>· </a:t>
            </a:r>
            <a:r>
              <a:rPr lang="el-GR" sz="1400" dirty="0" err="1"/>
              <a:t>ἐμέο</a:t>
            </a:r>
            <a:r>
              <a:rPr lang="el-GR" sz="1400" dirty="0"/>
              <a:t> δ᾽ </a:t>
            </a:r>
            <a:r>
              <a:rPr lang="el-GR" sz="1400" dirty="0" err="1"/>
              <a:t>ἂν</a:t>
            </a:r>
            <a:r>
              <a:rPr lang="el-GR" sz="1400" dirty="0"/>
              <a:t> </a:t>
            </a:r>
            <a:r>
              <a:rPr lang="el-GR" sz="1400" dirty="0" err="1"/>
              <a:t>ἐόντος</a:t>
            </a:r>
            <a:r>
              <a:rPr lang="el-GR" sz="1400" dirty="0"/>
              <a:t> </a:t>
            </a:r>
            <a:r>
              <a:rPr lang="el-GR" sz="1400" dirty="0" err="1"/>
              <a:t>ἐν</a:t>
            </a:r>
            <a:r>
              <a:rPr lang="el-GR" sz="1400" dirty="0"/>
              <a:t> </a:t>
            </a:r>
            <a:r>
              <a:rPr lang="el-GR" sz="1400" dirty="0" err="1"/>
              <a:t>Ἰωνίῃ</a:t>
            </a:r>
            <a:r>
              <a:rPr lang="el-GR" sz="1400" dirty="0"/>
              <a:t> </a:t>
            </a:r>
            <a:r>
              <a:rPr lang="el-GR" sz="1400" dirty="0" err="1"/>
              <a:t>οὐδεμία</a:t>
            </a:r>
            <a:r>
              <a:rPr lang="el-GR" sz="1400" dirty="0"/>
              <a:t> πόλις </a:t>
            </a:r>
            <a:r>
              <a:rPr lang="el-GR" sz="1400" dirty="0" err="1"/>
              <a:t>ὑπεκίνησε</a:t>
            </a:r>
            <a:r>
              <a:rPr lang="el-GR" sz="1400" dirty="0"/>
              <a:t>. </a:t>
            </a:r>
            <a:r>
              <a:rPr lang="el-GR" sz="1400" dirty="0" err="1"/>
              <a:t>νῦν</a:t>
            </a:r>
            <a:r>
              <a:rPr lang="el-GR" sz="1400" dirty="0"/>
              <a:t> </a:t>
            </a:r>
            <a:r>
              <a:rPr lang="el-GR" sz="1400" dirty="0" err="1"/>
              <a:t>ὦν</a:t>
            </a:r>
            <a:r>
              <a:rPr lang="el-GR" sz="1400" dirty="0"/>
              <a:t> </a:t>
            </a:r>
            <a:r>
              <a:rPr lang="el-GR" sz="1400" dirty="0" err="1"/>
              <a:t>ὡς</a:t>
            </a:r>
            <a:r>
              <a:rPr lang="el-GR" sz="1400" dirty="0"/>
              <a:t> τάχος </a:t>
            </a:r>
            <a:r>
              <a:rPr lang="el-GR" sz="1400" dirty="0" err="1"/>
              <a:t>ἄφες</a:t>
            </a:r>
            <a:r>
              <a:rPr lang="el-GR" sz="1400" dirty="0"/>
              <a:t> με </a:t>
            </a:r>
            <a:r>
              <a:rPr lang="el-GR" sz="1400" dirty="0" err="1"/>
              <a:t>πορευθῆναι</a:t>
            </a:r>
            <a:r>
              <a:rPr lang="el-GR" sz="1400" dirty="0"/>
              <a:t> </a:t>
            </a:r>
            <a:r>
              <a:rPr lang="el-GR" sz="1400" dirty="0" err="1"/>
              <a:t>ἐς</a:t>
            </a:r>
            <a:r>
              <a:rPr lang="el-GR" sz="1400" dirty="0"/>
              <a:t> </a:t>
            </a:r>
            <a:r>
              <a:rPr lang="el-GR" sz="1400" dirty="0" err="1"/>
              <a:t>Ἰωνίην</a:t>
            </a:r>
            <a:r>
              <a:rPr lang="el-GR" sz="1400" dirty="0"/>
              <a:t>, </a:t>
            </a:r>
            <a:r>
              <a:rPr lang="el-GR" sz="1400" dirty="0" err="1"/>
              <a:t>ἵνα</a:t>
            </a:r>
            <a:r>
              <a:rPr lang="el-GR" sz="1400" dirty="0"/>
              <a:t> τοι </a:t>
            </a:r>
            <a:r>
              <a:rPr lang="el-GR" sz="1400" dirty="0" err="1"/>
              <a:t>κεῖνά</a:t>
            </a:r>
            <a:r>
              <a:rPr lang="el-GR" sz="1400" dirty="0"/>
              <a:t> τε πάντα καταρτίσω </a:t>
            </a:r>
            <a:r>
              <a:rPr lang="el-GR" sz="1400" dirty="0" err="1"/>
              <a:t>ἐς</a:t>
            </a:r>
            <a:r>
              <a:rPr lang="el-GR" sz="1400" dirty="0"/>
              <a:t> </a:t>
            </a:r>
            <a:r>
              <a:rPr lang="el-GR" sz="1400" dirty="0" err="1"/>
              <a:t>τὠυτὸ</a:t>
            </a:r>
            <a:r>
              <a:rPr lang="el-GR" sz="1400" dirty="0"/>
              <a:t> </a:t>
            </a:r>
            <a:r>
              <a:rPr lang="el-GR" sz="1400" dirty="0" err="1"/>
              <a:t>καὶ</a:t>
            </a:r>
            <a:r>
              <a:rPr lang="el-GR" sz="1400" dirty="0"/>
              <a:t> </a:t>
            </a:r>
            <a:r>
              <a:rPr lang="el-GR" sz="1400" dirty="0" err="1"/>
              <a:t>τὸν</a:t>
            </a:r>
            <a:r>
              <a:rPr lang="el-GR" sz="1400" dirty="0"/>
              <a:t> Μιλήτου </a:t>
            </a:r>
            <a:r>
              <a:rPr lang="el-GR" sz="1400" dirty="0" err="1"/>
              <a:t>ἐπίτροπον</a:t>
            </a:r>
            <a:r>
              <a:rPr lang="el-GR" sz="1400" dirty="0"/>
              <a:t> </a:t>
            </a:r>
            <a:r>
              <a:rPr lang="el-GR" sz="1400" dirty="0" err="1"/>
              <a:t>τοῦτον</a:t>
            </a:r>
            <a:r>
              <a:rPr lang="el-GR" sz="1400" dirty="0"/>
              <a:t> </a:t>
            </a:r>
            <a:r>
              <a:rPr lang="el-GR" sz="1400" dirty="0" err="1"/>
              <a:t>τὸν</a:t>
            </a:r>
            <a:r>
              <a:rPr lang="el-GR" sz="1400" dirty="0"/>
              <a:t> </a:t>
            </a:r>
            <a:r>
              <a:rPr lang="el-GR" sz="1400" dirty="0" err="1"/>
              <a:t>ταῦτα</a:t>
            </a:r>
            <a:r>
              <a:rPr lang="el-GR" sz="1400" dirty="0"/>
              <a:t> </a:t>
            </a:r>
            <a:r>
              <a:rPr lang="el-GR" sz="1400" dirty="0" err="1"/>
              <a:t>μηχανησάμενον</a:t>
            </a:r>
            <a:r>
              <a:rPr lang="el-GR" sz="1400" dirty="0"/>
              <a:t> </a:t>
            </a:r>
            <a:r>
              <a:rPr lang="el-GR" sz="1400" dirty="0" err="1"/>
              <a:t>ἐγχειρίθετον</a:t>
            </a:r>
            <a:r>
              <a:rPr lang="el-GR" sz="1400" dirty="0"/>
              <a:t> </a:t>
            </a:r>
            <a:r>
              <a:rPr lang="el-GR" sz="1400" dirty="0" err="1"/>
              <a:t>παραδῶ</a:t>
            </a:r>
            <a:r>
              <a:rPr lang="el-GR" sz="1400" dirty="0"/>
              <a:t>. [5.106.6] </a:t>
            </a:r>
            <a:r>
              <a:rPr lang="el-GR" sz="1400" dirty="0" err="1"/>
              <a:t>ταῦτα</a:t>
            </a:r>
            <a:r>
              <a:rPr lang="el-GR" sz="1400" dirty="0"/>
              <a:t> </a:t>
            </a:r>
            <a:r>
              <a:rPr lang="el-GR" sz="1400" dirty="0" err="1"/>
              <a:t>δὲ</a:t>
            </a:r>
            <a:r>
              <a:rPr lang="el-GR" sz="1400" dirty="0"/>
              <a:t> </a:t>
            </a:r>
            <a:r>
              <a:rPr lang="el-GR" sz="1400" dirty="0" err="1"/>
              <a:t>κατὰ</a:t>
            </a:r>
            <a:r>
              <a:rPr lang="el-GR" sz="1400" dirty="0"/>
              <a:t> </a:t>
            </a:r>
            <a:r>
              <a:rPr lang="el-GR" sz="1400" dirty="0" err="1"/>
              <a:t>νόον</a:t>
            </a:r>
            <a:r>
              <a:rPr lang="el-GR" sz="1400" dirty="0"/>
              <a:t> </a:t>
            </a:r>
            <a:r>
              <a:rPr lang="el-GR" sz="1400" dirty="0" err="1"/>
              <a:t>τὸν</a:t>
            </a:r>
            <a:r>
              <a:rPr lang="el-GR" sz="1400" dirty="0"/>
              <a:t> </a:t>
            </a:r>
            <a:r>
              <a:rPr lang="el-GR" sz="1400" dirty="0" err="1"/>
              <a:t>σὸν</a:t>
            </a:r>
            <a:r>
              <a:rPr lang="el-GR" sz="1400" dirty="0"/>
              <a:t> </a:t>
            </a:r>
            <a:r>
              <a:rPr lang="el-GR" sz="1400" dirty="0" err="1"/>
              <a:t>ποιήσας</a:t>
            </a:r>
            <a:r>
              <a:rPr lang="el-GR" sz="1400" dirty="0"/>
              <a:t> </a:t>
            </a:r>
            <a:r>
              <a:rPr lang="el-GR" sz="1400" dirty="0" err="1"/>
              <a:t>θεοὺς</a:t>
            </a:r>
            <a:r>
              <a:rPr lang="el-GR" sz="1400" dirty="0"/>
              <a:t> </a:t>
            </a:r>
            <a:r>
              <a:rPr lang="el-GR" sz="1400" dirty="0" err="1"/>
              <a:t>ἐπόμνυμι</a:t>
            </a:r>
            <a:r>
              <a:rPr lang="el-GR" sz="1400" dirty="0"/>
              <a:t> </a:t>
            </a:r>
            <a:r>
              <a:rPr lang="el-GR" sz="1400" dirty="0" err="1"/>
              <a:t>τοὺς</a:t>
            </a:r>
            <a:r>
              <a:rPr lang="el-GR" sz="1400" dirty="0"/>
              <a:t> </a:t>
            </a:r>
            <a:r>
              <a:rPr lang="el-GR" sz="1400" dirty="0" err="1"/>
              <a:t>βασιληίους</a:t>
            </a:r>
            <a:r>
              <a:rPr lang="el-GR" sz="1400" dirty="0"/>
              <a:t> </a:t>
            </a:r>
            <a:r>
              <a:rPr lang="el-GR" sz="1400" dirty="0" err="1"/>
              <a:t>μὴ</a:t>
            </a:r>
            <a:r>
              <a:rPr lang="el-GR" sz="1400" dirty="0"/>
              <a:t> </a:t>
            </a:r>
            <a:r>
              <a:rPr lang="el-GR" sz="1400" dirty="0" err="1"/>
              <a:t>μὲν</a:t>
            </a:r>
            <a:r>
              <a:rPr lang="el-GR" sz="1400" dirty="0"/>
              <a:t> πρότερον </a:t>
            </a:r>
            <a:r>
              <a:rPr lang="el-GR" sz="1400" dirty="0" err="1"/>
              <a:t>ἐκδύσεσθαι</a:t>
            </a:r>
            <a:r>
              <a:rPr lang="el-GR" sz="1400" dirty="0"/>
              <a:t> </a:t>
            </a:r>
            <a:r>
              <a:rPr lang="el-GR" sz="1400" dirty="0" err="1"/>
              <a:t>τὸν</a:t>
            </a:r>
            <a:r>
              <a:rPr lang="el-GR" sz="1400" dirty="0"/>
              <a:t> </a:t>
            </a:r>
            <a:r>
              <a:rPr lang="el-GR" sz="1400" dirty="0" err="1"/>
              <a:t>ἔχων</a:t>
            </a:r>
            <a:r>
              <a:rPr lang="el-GR" sz="1400" dirty="0"/>
              <a:t> </a:t>
            </a:r>
            <a:r>
              <a:rPr lang="el-GR" sz="1400" dirty="0" err="1"/>
              <a:t>κιθῶνα</a:t>
            </a:r>
            <a:r>
              <a:rPr lang="el-GR" sz="1400" dirty="0"/>
              <a:t> </a:t>
            </a:r>
            <a:r>
              <a:rPr lang="el-GR" sz="1400" dirty="0" err="1"/>
              <a:t>καταβήσομαι</a:t>
            </a:r>
            <a:r>
              <a:rPr lang="el-GR" sz="1400" dirty="0"/>
              <a:t> </a:t>
            </a:r>
            <a:r>
              <a:rPr lang="el-GR" sz="1400" dirty="0" err="1"/>
              <a:t>ἐς</a:t>
            </a:r>
            <a:r>
              <a:rPr lang="el-GR" sz="1400" dirty="0"/>
              <a:t> </a:t>
            </a:r>
            <a:r>
              <a:rPr lang="el-GR" sz="1400" dirty="0" err="1"/>
              <a:t>Ἰωνίην</a:t>
            </a:r>
            <a:r>
              <a:rPr lang="el-GR" sz="1400" dirty="0"/>
              <a:t> </a:t>
            </a:r>
            <a:r>
              <a:rPr lang="el-GR" sz="1400" dirty="0" err="1"/>
              <a:t>πρὶν</a:t>
            </a:r>
            <a:r>
              <a:rPr lang="el-GR" sz="1400" dirty="0"/>
              <a:t> </a:t>
            </a:r>
            <a:r>
              <a:rPr lang="el-GR" sz="1400" dirty="0" err="1"/>
              <a:t>ἄν</a:t>
            </a:r>
            <a:r>
              <a:rPr lang="el-GR" sz="1400" dirty="0"/>
              <a:t> τοι </a:t>
            </a:r>
            <a:r>
              <a:rPr lang="el-GR" sz="1400" dirty="0" err="1"/>
              <a:t>Σαρδὼ</a:t>
            </a:r>
            <a:r>
              <a:rPr lang="el-GR" sz="1400" dirty="0"/>
              <a:t> </a:t>
            </a:r>
            <a:r>
              <a:rPr lang="el-GR" sz="1400" dirty="0" err="1"/>
              <a:t>νῆσον</a:t>
            </a:r>
            <a:r>
              <a:rPr lang="el-GR" sz="1400" dirty="0"/>
              <a:t> </a:t>
            </a:r>
            <a:r>
              <a:rPr lang="el-GR" sz="1400" dirty="0" err="1"/>
              <a:t>τὴν</a:t>
            </a:r>
            <a:r>
              <a:rPr lang="el-GR" sz="1400" dirty="0"/>
              <a:t> </a:t>
            </a:r>
            <a:r>
              <a:rPr lang="el-GR" sz="1400" dirty="0" err="1"/>
              <a:t>μεγίστην</a:t>
            </a:r>
            <a:r>
              <a:rPr lang="el-GR" sz="1400" dirty="0"/>
              <a:t> </a:t>
            </a:r>
            <a:r>
              <a:rPr lang="el-GR" sz="1400" dirty="0" err="1"/>
              <a:t>δασμοφόρον</a:t>
            </a:r>
            <a:r>
              <a:rPr lang="el-GR" sz="1400" dirty="0"/>
              <a:t> ποιήσω ( Αν όμως ο τοποτηρητής μου έκανε μια πράξη σαν κι αυτή που είπες εσύ, να ξέρεις ότι την έπραξε κάνοντας του κεφαλιού του. Άλλωστε εγώ αποκλείω εντελώς τον ισχυρισμό ότι οι </a:t>
            </a:r>
            <a:r>
              <a:rPr lang="el-GR" sz="1400" dirty="0" err="1"/>
              <a:t>Μιλήσιοι</a:t>
            </a:r>
            <a:r>
              <a:rPr lang="el-GR" sz="1400" dirty="0"/>
              <a:t> κι ο τοποτηρητής μου προκάλεσαν αναταραχή στο κράτος σου· στην περίπτωση όμως που έκαναν κάτι τέτοιο κι οι πληροφορίες σου είναι αληθινές, κατάλαβε, βασιλιά μου, πόσο άστοχη ήταν η ενέργειά σου να με ξεσηκώσεις άρον–άρον από τα παράλια και να με φέρεις εδώ. [5.106.5] Γιατί μου φαίνεται πως οι </a:t>
            </a:r>
            <a:r>
              <a:rPr lang="el-GR" sz="1400" dirty="0" err="1"/>
              <a:t>Ίωνες</a:t>
            </a:r>
            <a:r>
              <a:rPr lang="el-GR" sz="1400" dirty="0"/>
              <a:t>, από την ώρα που μ᾽ έχασαν </a:t>
            </a:r>
            <a:r>
              <a:rPr lang="el-GR" sz="1400" dirty="0" err="1"/>
              <a:t>απ</a:t>
            </a:r>
            <a:r>
              <a:rPr lang="el-GR" sz="1400" dirty="0"/>
              <a:t>᾽ τα μάτια τους, έκαναν αυτό που από παλιά επιθυμούσαν· αν όμως ήμουνα εγώ στην Ιωνία, καμιά πόλη δε θα ᾽</a:t>
            </a:r>
            <a:r>
              <a:rPr lang="el-GR" sz="1400" dirty="0" err="1"/>
              <a:t>κανε</a:t>
            </a:r>
            <a:r>
              <a:rPr lang="el-GR" sz="1400" dirty="0"/>
              <a:t> το παραμικρό κίνημα. Τώρα λοιπόν δώσε μου το ελεύθερο να πάω στην Ιωνία όσο πιο γρήγορα γίνεται, ώστε και σ᾽ όλη εκείνη την περιοχή να ξαναφέρω την προηγούμενη τάξη κι ετούτον τον τοποτηρητή μου στη Μίλητο που έκανε αυτή τη σκευωρία δεμένο να τον παραδώσω στα χέρια σου. [5.106.6] Κι όταν αυτά τα εκτελέσω κατά το θέλημά σου, παίρνω όρκο στους θεούς των βασιλιάδων μας να μη βγάλω από πάνω μου το πουκάμισο που φορώντας το θα κατεβώ στην Ιωνία, προτού τη Σαρδηνία, το πιο μεγάλο νησί του κόσμου, την κάνω να πληρώνει φόρο σε σένα».)</a:t>
            </a:r>
          </a:p>
        </p:txBody>
      </p:sp>
    </p:spTree>
    <p:extLst>
      <p:ext uri="{BB962C8B-B14F-4D97-AF65-F5344CB8AC3E}">
        <p14:creationId xmlns:p14="http://schemas.microsoft.com/office/powerpoint/2010/main" val="1890959019"/>
      </p:ext>
    </p:extLst>
  </p:cSld>
  <p:clrMapOvr>
    <a:masterClrMapping/>
  </p:clrMapOvr>
</p:sld>
</file>

<file path=ppt/theme/theme1.xml><?xml version="1.0" encoding="utf-8"?>
<a:theme xmlns:a="http://schemas.openxmlformats.org/drawingml/2006/main" name="ΙΧΝΟΣ ΑΤΜΟΥ">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Coral">
  <a:themeElements>
    <a:clrScheme name="Custom 156">
      <a:dk1>
        <a:srgbClr val="414042"/>
      </a:dk1>
      <a:lt1>
        <a:sysClr val="window" lastClr="FFFFFF"/>
      </a:lt1>
      <a:dk2>
        <a:srgbClr val="E57373"/>
      </a:dk2>
      <a:lt2>
        <a:srgbClr val="E57373"/>
      </a:lt2>
      <a:accent1>
        <a:srgbClr val="E57373"/>
      </a:accent1>
      <a:accent2>
        <a:srgbClr val="6D6E71"/>
      </a:accent2>
      <a:accent3>
        <a:srgbClr val="F28B82"/>
      </a:accent3>
      <a:accent4>
        <a:srgbClr val="414042"/>
      </a:accent4>
      <a:accent5>
        <a:srgbClr val="B0B1B5"/>
      </a:accent5>
      <a:accent6>
        <a:srgbClr val="D32F2F"/>
      </a:accent6>
      <a:hlink>
        <a:srgbClr val="0563C1"/>
      </a:hlink>
      <a:folHlink>
        <a:srgbClr val="954F72"/>
      </a:folHlink>
    </a:clrScheme>
    <a:fontScheme name="Custom 126">
      <a:majorFont>
        <a:latin typeface="Arial Black"/>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55A44AE-07AB-4CCB-9EA0-34D6856D1B44}">
  <we:reference id="wa200005566" version="3.0.0.3" store="el-GR" storeType="OMEX"/>
  <we:alternateReferences>
    <we:reference id="wa200005566" version="3.0.0.3" store="wa200005566" storeType="OMEX"/>
  </we:alternateReferences>
  <we:properties>
    <we:property name="theme" value="{&quot;name&quot;:&quot;Coral&quot;,&quot;color&quot;:&quot;#EF4444&quot;,&quot;colorPalette&quot;:[],&quot;previewImages&quot;:[&quot;https://cpp.appsdowonders.com/assets/SlideTitle-coral.png&quot;,&quot;https://cpp.appsdowonders.com/assets/SlideTextbox1-coral.png&quot;,&quot;https://cpp.appsdowonders.com/assets/SlideTextbox3-coral.png&quot;,&quot;https://cpp.appsdowonders.com/assets/SlideTable-coral.png&quot;,&quot;https://cpp.appsdowonders.com/assets/SlideTimeline-coral.png&quot;],&quot;isDefault&quot;:true,&quot;index&quot;:0}"/>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TM04033937[[fn=ΙΧΝΟΣ ΑΤΜΟΥ]]</Template>
  <TotalTime>4685</TotalTime>
  <Words>11408</Words>
  <Application>Microsoft Office PowerPoint</Application>
  <PresentationFormat>Ευρεία οθόνη</PresentationFormat>
  <Paragraphs>417</Paragraphs>
  <Slides>41</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2</vt:i4>
      </vt:variant>
      <vt:variant>
        <vt:lpstr>Τίτλοι διαφανειών</vt:lpstr>
      </vt:variant>
      <vt:variant>
        <vt:i4>41</vt:i4>
      </vt:variant>
    </vt:vector>
  </HeadingPairs>
  <TitlesOfParts>
    <vt:vector size="52" baseType="lpstr">
      <vt:lpstr>Arial Unicode MS</vt:lpstr>
      <vt:lpstr>Arial</vt:lpstr>
      <vt:lpstr>Arial Black</vt:lpstr>
      <vt:lpstr>Bahnschrift Light</vt:lpstr>
      <vt:lpstr>Bahnschrift SemiBold</vt:lpstr>
      <vt:lpstr>Calibri</vt:lpstr>
      <vt:lpstr>Century Gothic</vt:lpstr>
      <vt:lpstr>Courier New</vt:lpstr>
      <vt:lpstr>Wingdings</vt:lpstr>
      <vt:lpstr>ΙΧΝΟΣ ΑΤΜΟΥ</vt:lpstr>
      <vt:lpstr>Coral</vt:lpstr>
      <vt:lpstr>ΑΡΧΑΙΑ ΕΛΛΗΝΙΚΗ ΓΡΑΜΜΑΤΕΙΑ Ι</vt:lpstr>
      <vt:lpstr>Βιβλίο Δ ( Μελπομένη ) Η εκστρατεία του Δαρείου στη Σκυθία ( 513 Π.Χ )</vt:lpstr>
      <vt:lpstr>Θεωριεσ σχετικα με την εκστρατεια στη σκυθια</vt:lpstr>
      <vt:lpstr>Παρουσίαση του PowerPoint</vt:lpstr>
      <vt:lpstr>Βιβλίο Ε ( Τερψιχόρη )  Η Ιωνική επανάσταση ( 499 -494 π.Χ )</vt:lpstr>
      <vt:lpstr>Παρουσίαση του PowerPoint</vt:lpstr>
      <vt:lpstr>Παρουσίαση του PowerPoint</vt:lpstr>
      <vt:lpstr> Αιτια ιωνικησ επαναστασης  ηροδοτοσ vs συγχρονη ερευνα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ἀρχὴ κακῶν</vt:lpstr>
      <vt:lpstr>Παρουσίαση του PowerPoint</vt:lpstr>
      <vt:lpstr>Παρουσίαση του PowerPoint</vt:lpstr>
      <vt:lpstr>Παρουσίαση του PowerPoint</vt:lpstr>
      <vt:lpstr>Παρουσίαση του PowerPoint</vt:lpstr>
      <vt:lpstr>Φιλοπερσική παράταξη → Γόργος ( βασιλιάς Σαλαμίνας ) Φιλοϊωνική παράταξη → Ονήσιλος ( αδερφός του Γόργου )</vt:lpstr>
      <vt:lpstr>Παρουσίαση του PowerPoint</vt:lpstr>
      <vt:lpstr>Παρουσίαση του PowerPoint</vt:lpstr>
      <vt:lpstr>Παρουσίαση του PowerPoint</vt:lpstr>
      <vt:lpstr>Παρουσίαση του PowerPoint</vt:lpstr>
      <vt:lpstr>Αιτίες της ήττας στη ναυμαχία της Λάδης</vt:lpstr>
      <vt:lpstr>494 - 493 π.Χ → Μετά την καταστροφή της Μιλήτου, την οποία οι Πέρσες παρέδωσαν στους Κάρες από την Πήδασο, καταλαμβάνουν τη Χίο, τη Λέσβο και την Τένεδο, καθώς και την ασιατική και ευρωπαϊκή ακτή του Ελλησπόντου.  </vt:lpstr>
      <vt:lpstr>Παρουσίαση του PowerPoint</vt:lpstr>
      <vt:lpstr>Τα περσικά στρατεύματα υπό την ηγεσία του Μαρδόνιου αναγκάζουν τους Μακεδόνες να συμμαχήσουν μαζί του και στη συνέχεια επανακτούν τη Θράκη.   </vt:lpstr>
      <vt:lpstr>Η παράδοση της Νάξου στον Δάτη και τον Αρταφέρνη ( γιο του Αρταφέρνη, τυράννου των Σάρδεων ). </vt:lpstr>
      <vt:lpstr>Σύμφωνα με τον Ηρόδοτο ο Μιλτιάδης αποφάσισε να επιτεθεί τη μέρα κατά την οποία θα ήταν στρατηγός ο ίδιος. Πέρσες και Έλληνες για 5 μέρες τηρούν στάση αναμονής δίχως να επιτίθεται ο ένας στον άλλον.  </vt:lpstr>
      <vt:lpstr>Τα στρατεύματα</vt:lpstr>
      <vt:lpstr>Το πεδίο της μάχης</vt:lpstr>
      <vt:lpstr>Στρατηγική Μιλτιάδη: αποδυνάμωση του κέντρου και ενίσχυση των άκρων της φάλαγγας.</vt:lpstr>
      <vt:lpstr>Αρχαιολογική έρευνα - τύμβος του Μαραθώνα </vt:lpstr>
      <vt:lpstr>Β’ Περσική εισβολή   ελληνικές πόλεις που παρέχουν στήριξη στον Ξέρξη. </vt:lpstr>
      <vt:lpstr>[7.152.3] οὕτω [δὴ] οὐδ᾽ Ἀργείοισι αἴσχιστα πεποίηται. ἐγὼ δὲ ὀφείλω λέγειν τὰ λεγόμενα, πείθεσθαί γε μὲν οὐ παντάπασιν ὀφείλω, καί μοι τοῦτο τὸ ἔπος ἐχέτω ἐς πάντα τὸν λόγον· ἐπεὶ καὶ ταῦτα λέγεται, ὡς ἄρα Ἀργεῖοι ἦσαν οἱ ἐπικαλεσάμενοι τὸν Πέρσην ἐπὶ τὴν Ἑλλάδα, ἐπειδή σφι πρὸς τοὺς Λακεδαιμονίους κακῶς ἡ αἰχμὴ ἑστήκεε, πᾶν δὴ βουλόμενοι σφίσι εἶναι πρὸ τῆς παρεούσης λύπης   μτφ. Με αυτό το σκεπτικό κι η συμπεριφορά των Αργείων δεν ήταν η χειρότερη που μπορούσε να γίνει. Από τη μεριά μου, έχω υποχρέωση να λέω τα λεγόμενα, δεν έχω όμως υποχρέωση να τα πιστεύω πέρα για πέρα, κι αυτή μου η διακήρυξη θα ισχύει σε όλα όσα εξιστορώ· για παράδειγμα, άκουσα να λένε κι αυτό, πως τάχα οι Αργείοι ήταν εκείνοι που προσκάλεσαν τον Πέρση εναντίον της Ελλάδας, επειδή ο στρατός τους τσακίστηκε στον πόλεμο με τους Λακεδαιμονίους· προτιμούσαν λοιπόν οτιδήποτε άλλο μπορούσε να τους έρθει παρά τη συμφορά που τους βρήκε.</vt:lpstr>
      <vt:lpstr>Παρουσίαση του PowerPoint</vt:lpstr>
      <vt:lpstr>Πλούταρχος για τον Ηρόδοτο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54</cp:revision>
  <dcterms:created xsi:type="dcterms:W3CDTF">2025-05-14T08:09:15Z</dcterms:created>
  <dcterms:modified xsi:type="dcterms:W3CDTF">2025-06-09T16:31:44Z</dcterms:modified>
</cp:coreProperties>
</file>