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41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87" r:id="rId20"/>
    <p:sldId id="274" r:id="rId21"/>
    <p:sldId id="275" r:id="rId22"/>
    <p:sldId id="276" r:id="rId23"/>
    <p:sldId id="288" r:id="rId24"/>
    <p:sldId id="277" r:id="rId25"/>
    <p:sldId id="278" r:id="rId26"/>
    <p:sldId id="289" r:id="rId27"/>
    <p:sldId id="290" r:id="rId28"/>
    <p:sldId id="291" r:id="rId29"/>
    <p:sldId id="292" r:id="rId30"/>
    <p:sldId id="293" r:id="rId31"/>
    <p:sldId id="294" r:id="rId32"/>
    <p:sldId id="279" r:id="rId33"/>
    <p:sldId id="295" r:id="rId34"/>
    <p:sldId id="280" r:id="rId35"/>
    <p:sldId id="281" r:id="rId36"/>
    <p:sldId id="283" r:id="rId37"/>
    <p:sldId id="284" r:id="rId38"/>
    <p:sldId id="285" r:id="rId39"/>
    <p:sldId id="286" r:id="rId40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8" autoAdjust="0"/>
    <p:restoredTop sz="94673" autoAdjust="0"/>
  </p:normalViewPr>
  <p:slideViewPr>
    <p:cSldViewPr>
      <p:cViewPr varScale="1">
        <p:scale>
          <a:sx n="82" d="100"/>
          <a:sy n="82" d="100"/>
        </p:scale>
        <p:origin x="1488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81688-966F-40FD-8808-DFD60C48652B}" type="datetimeFigureOut">
              <a:rPr lang="el-GR" smtClean="0"/>
              <a:pPr/>
              <a:t>1/5/2026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10C505-D3A7-4A7B-8422-347438A280C8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0C505-D3A7-4A7B-8422-347438A280C8}" type="slidenum">
              <a:rPr lang="el-GR" smtClean="0"/>
              <a:pPr/>
              <a:t>3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Ισοσκελές τρίγωνο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- Τίτλος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28" name="27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A019AAF7-D345-4DEB-B75E-EA743A24375B}" type="datetimeFigureOut">
              <a:rPr lang="el-GR" smtClean="0"/>
              <a:pPr/>
              <a:t>1/5/2026</a:t>
            </a:fld>
            <a:endParaRPr lang="el-GR"/>
          </a:p>
        </p:txBody>
      </p:sp>
      <p:sp>
        <p:nvSpPr>
          <p:cNvPr id="17" name="16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l-GR"/>
          </a:p>
        </p:txBody>
      </p:sp>
      <p:sp>
        <p:nvSpPr>
          <p:cNvPr id="29" name="2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2068B667-6BDE-4D7D-84ED-0AB5E9D3608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9AAF7-D345-4DEB-B75E-EA743A24375B}" type="datetimeFigureOut">
              <a:rPr lang="el-GR" smtClean="0"/>
              <a:pPr/>
              <a:t>1/5/2026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8B667-6BDE-4D7D-84ED-0AB5E9D3608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9AAF7-D345-4DEB-B75E-EA743A24375B}" type="datetimeFigureOut">
              <a:rPr lang="el-GR" smtClean="0"/>
              <a:pPr/>
              <a:t>1/5/2026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8B667-6BDE-4D7D-84ED-0AB5E9D3608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A019AAF7-D345-4DEB-B75E-EA743A24375B}" type="datetimeFigureOut">
              <a:rPr lang="el-GR" smtClean="0"/>
              <a:pPr/>
              <a:t>1/5/2026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8B667-6BDE-4D7D-84ED-0AB5E9D3608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Ορθογώνιο τρίγωνο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- Ισοσκελές τρίγωνο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A019AAF7-D345-4DEB-B75E-EA743A24375B}" type="datetimeFigureOut">
              <a:rPr lang="el-GR" smtClean="0"/>
              <a:pPr/>
              <a:t>1/5/2026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2068B667-6BDE-4D7D-84ED-0AB5E9D36084}" type="slidenum">
              <a:rPr lang="el-GR" smtClean="0"/>
              <a:pPr/>
              <a:t>‹#›</a:t>
            </a:fld>
            <a:endParaRPr lang="el-GR"/>
          </a:p>
        </p:txBody>
      </p:sp>
      <p:cxnSp>
        <p:nvCxnSpPr>
          <p:cNvPr id="11" name="10 - Ευθεία γραμμή σύνδεσης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9 - Ευθεία γραμμή σύνδεσης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A019AAF7-D345-4DEB-B75E-EA743A24375B}" type="datetimeFigureOut">
              <a:rPr lang="el-GR" smtClean="0"/>
              <a:pPr/>
              <a:t>1/5/2026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2068B667-6BDE-4D7D-84ED-0AB5E9D3608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Σύγκριση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A019AAF7-D345-4DEB-B75E-EA743A24375B}" type="datetimeFigureOut">
              <a:rPr lang="el-GR" smtClean="0"/>
              <a:pPr/>
              <a:t>1/5/2026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2068B667-6BDE-4D7D-84ED-0AB5E9D3608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9AAF7-D345-4DEB-B75E-EA743A24375B}" type="datetimeFigureOut">
              <a:rPr lang="el-GR" smtClean="0"/>
              <a:pPr/>
              <a:t>1/5/2026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8B667-6BDE-4D7D-84ED-0AB5E9D3608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A019AAF7-D345-4DEB-B75E-EA743A24375B}" type="datetimeFigureOut">
              <a:rPr lang="el-GR" smtClean="0"/>
              <a:pPr/>
              <a:t>1/5/2026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2068B667-6BDE-4D7D-84ED-0AB5E9D3608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A019AAF7-D345-4DEB-B75E-EA743A24375B}" type="datetimeFigureOut">
              <a:rPr lang="el-GR" smtClean="0"/>
              <a:pPr/>
              <a:t>1/5/2026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2068B667-6BDE-4D7D-84ED-0AB5E9D3608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l-GR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A019AAF7-D345-4DEB-B75E-EA743A24375B}" type="datetimeFigureOut">
              <a:rPr lang="el-GR" smtClean="0"/>
              <a:pPr/>
              <a:t>1/5/2026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2068B667-6BDE-4D7D-84ED-0AB5E9D3608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- Ορθογώνιο τρίγωνο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7 - Ευθεία γραμμή σύνδεσης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8 - Ευθεία γραμμή σύνδεσης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21 - Θέση τίτλου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13" name="1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/>
              <a:t>Δεύτερου επιπέδου</a:t>
            </a:r>
          </a:p>
          <a:p>
            <a:pPr lvl="2" eaLnBrk="1" latinLnBrk="0" hangingPunct="1"/>
            <a:r>
              <a:rPr kumimoji="0" lang="el-GR"/>
              <a:t>Τρίτου επιπέδου</a:t>
            </a:r>
          </a:p>
          <a:p>
            <a:pPr lvl="3" eaLnBrk="1" latinLnBrk="0" hangingPunct="1"/>
            <a:r>
              <a:rPr kumimoji="0" lang="el-GR"/>
              <a:t>Τέταρτου επιπέδου</a:t>
            </a:r>
          </a:p>
          <a:p>
            <a:pPr lvl="4" eaLnBrk="1" latinLnBrk="0" hangingPunct="1"/>
            <a:r>
              <a:rPr kumimoji="0" lang="el-GR"/>
              <a:t>Πέμπτου επιπέδου</a:t>
            </a:r>
            <a:endParaRPr kumimoji="0" lang="en-US"/>
          </a:p>
        </p:txBody>
      </p:sp>
      <p:sp>
        <p:nvSpPr>
          <p:cNvPr id="14" name="1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A019AAF7-D345-4DEB-B75E-EA743A24375B}" type="datetimeFigureOut">
              <a:rPr lang="el-GR" smtClean="0"/>
              <a:pPr/>
              <a:t>1/5/2026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l-GR"/>
          </a:p>
        </p:txBody>
      </p:sp>
      <p:sp>
        <p:nvSpPr>
          <p:cNvPr id="23" name="22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2068B667-6BDE-4D7D-84ED-0AB5E9D36084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l-GR" dirty="0"/>
              <a:t>Αρχαία Ελληνική Γραμματεία  Ι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0" y="3068960"/>
            <a:ext cx="9144000" cy="1542728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l-GR" dirty="0"/>
              <a:t>Εισαγωγή στο Αρχαίο Θέατρο</a:t>
            </a:r>
            <a:endParaRPr lang="en-US" dirty="0"/>
          </a:p>
          <a:p>
            <a:pPr algn="ctr"/>
            <a:endParaRPr lang="en-US" dirty="0"/>
          </a:p>
          <a:p>
            <a:r>
              <a:rPr lang="el-GR" dirty="0" err="1"/>
              <a:t>Συρόπουλος</a:t>
            </a:r>
            <a:r>
              <a:rPr lang="el-GR" dirty="0"/>
              <a:t> Σ. – Καθηγητής Αρχαίας Ελληνικής Γραμματείας</a:t>
            </a:r>
          </a:p>
          <a:p>
            <a:r>
              <a:rPr lang="el-GR" dirty="0" err="1"/>
              <a:t>Κούμπελης</a:t>
            </a:r>
            <a:r>
              <a:rPr lang="el-GR" dirty="0"/>
              <a:t> Κ. – Υποψήφιος Διδάκτωρ Αρχαίας Ελληνικής Γραμματείας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Ορθογώνιο"/>
          <p:cNvSpPr/>
          <p:nvPr/>
        </p:nvSpPr>
        <p:spPr>
          <a:xfrm>
            <a:off x="0" y="1"/>
            <a:ext cx="9144000" cy="720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6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Επισκόπηση Μεγάλων Διονυσίων</a:t>
            </a:r>
            <a:r>
              <a:rPr lang="el-GR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 </a:t>
            </a:r>
          </a:p>
          <a:p>
            <a:pPr>
              <a:buFont typeface="Wingdings" pitchFamily="2" charset="2"/>
              <a:buChar char="Ø"/>
            </a:pPr>
            <a:endParaRPr lang="en-US" sz="1600" dirty="0"/>
          </a:p>
          <a:p>
            <a:pPr algn="just">
              <a:buFont typeface="Wingdings" pitchFamily="2" charset="2"/>
              <a:buChar char="Ø"/>
            </a:pPr>
            <a:r>
              <a:rPr lang="en-US" sz="1400" i="1" dirty="0"/>
              <a:t> </a:t>
            </a:r>
            <a:r>
              <a:rPr lang="el-GR" sz="1400" i="1" u="sng" dirty="0"/>
              <a:t>8η Ελαφηβολιώνα</a:t>
            </a:r>
            <a:r>
              <a:rPr lang="el-GR" sz="1400" dirty="0"/>
              <a:t>: παρουσίαση ποιητών και έργων τους ( από το 444 </a:t>
            </a:r>
            <a:r>
              <a:rPr lang="el-GR" sz="1400" dirty="0" err="1"/>
              <a:t>π.Χ</a:t>
            </a:r>
            <a:r>
              <a:rPr lang="el-GR" sz="1400" dirty="0"/>
              <a:t> κι έπειτα στο </a:t>
            </a:r>
            <a:r>
              <a:rPr lang="el-GR" sz="1400" i="1" dirty="0"/>
              <a:t>Ωδείο</a:t>
            </a:r>
            <a:r>
              <a:rPr lang="el-GR" sz="1400" dirty="0"/>
              <a:t> του Περικλή )</a:t>
            </a:r>
            <a:r>
              <a:rPr lang="en-US" sz="1400" dirty="0"/>
              <a:t>.</a:t>
            </a:r>
            <a:endParaRPr lang="el-GR" sz="1400" dirty="0"/>
          </a:p>
          <a:p>
            <a:pPr algn="just"/>
            <a:endParaRPr lang="en-US" sz="1400" dirty="0"/>
          </a:p>
          <a:p>
            <a:pPr algn="just">
              <a:buFont typeface="Wingdings" pitchFamily="2" charset="2"/>
              <a:buChar char="Ø"/>
            </a:pPr>
            <a:r>
              <a:rPr lang="en-US" sz="1400" dirty="0"/>
              <a:t> </a:t>
            </a:r>
            <a:r>
              <a:rPr lang="el-GR" sz="1400" i="1" u="sng" dirty="0"/>
              <a:t>9η Ελαφηβολιώνα</a:t>
            </a:r>
            <a:r>
              <a:rPr lang="el-GR" sz="1400" dirty="0"/>
              <a:t>: επαναφορά του λατρευτικού αγάλματος του Διονύσου στον ιερό χώρο κοντά στο θέατρο</a:t>
            </a:r>
            <a:r>
              <a:rPr lang="en-US" sz="1400" dirty="0"/>
              <a:t>.</a:t>
            </a:r>
            <a:endParaRPr lang="el-GR" sz="1400" dirty="0"/>
          </a:p>
          <a:p>
            <a:pPr algn="just"/>
            <a:endParaRPr lang="en-US" sz="1400" dirty="0"/>
          </a:p>
          <a:p>
            <a:pPr algn="just">
              <a:buFont typeface="Wingdings" pitchFamily="2" charset="2"/>
              <a:buChar char="Ø"/>
            </a:pPr>
            <a:r>
              <a:rPr lang="el-GR" sz="1400" i="1" u="sng" dirty="0"/>
              <a:t>10η Ελαφηβολιώνα </a:t>
            </a:r>
            <a:r>
              <a:rPr lang="el-GR" sz="1400" dirty="0"/>
              <a:t>(πρώτη μέρα αγώνων): Πομπή, θυσία και αγώνες διθυράμβου.</a:t>
            </a:r>
          </a:p>
          <a:p>
            <a:pPr algn="just"/>
            <a:endParaRPr lang="en-US" sz="1400" dirty="0"/>
          </a:p>
          <a:p>
            <a:pPr algn="just">
              <a:buFont typeface="Wingdings" pitchFamily="2" charset="2"/>
              <a:buChar char="Ø"/>
            </a:pPr>
            <a:r>
              <a:rPr lang="en-US" sz="1400" dirty="0"/>
              <a:t> </a:t>
            </a:r>
            <a:r>
              <a:rPr lang="el-GR" sz="1400" i="1" u="sng" dirty="0"/>
              <a:t>11η Ελαφηβολιώνα</a:t>
            </a:r>
            <a:r>
              <a:rPr lang="el-GR" sz="1400" dirty="0"/>
              <a:t>: αγώνες κωμωδίας ( διαγωνίζονται και οι 5 ποιητές εντός ημέρας. Κατά τη διάρκεια του Πελοποννησιακού Πολέμου—&gt; 1 κωμωδία ανά ημέρα, για τρεις ημέρες)</a:t>
            </a:r>
          </a:p>
          <a:p>
            <a:pPr algn="just"/>
            <a:endParaRPr lang="en-US" sz="1400" dirty="0"/>
          </a:p>
          <a:p>
            <a:pPr algn="just">
              <a:buFont typeface="Wingdings" pitchFamily="2" charset="2"/>
              <a:buChar char="Ø"/>
            </a:pPr>
            <a:r>
              <a:rPr lang="en-US" sz="1400" dirty="0"/>
              <a:t> </a:t>
            </a:r>
            <a:r>
              <a:rPr lang="el-GR" sz="1400" i="1" u="sng" dirty="0"/>
              <a:t>12η - 14η Ελαφηβολιώνα</a:t>
            </a:r>
            <a:r>
              <a:rPr lang="el-GR" sz="1400" dirty="0"/>
              <a:t>: αγώνες τραγωδίας</a:t>
            </a:r>
            <a:r>
              <a:rPr lang="en-US" sz="1400" dirty="0"/>
              <a:t>.</a:t>
            </a:r>
            <a:r>
              <a:rPr lang="el-GR" sz="1400" dirty="0"/>
              <a:t> </a:t>
            </a:r>
            <a:endParaRPr lang="en-US" sz="1400" dirty="0"/>
          </a:p>
          <a:p>
            <a:pPr algn="just">
              <a:buFont typeface="Wingdings" pitchFamily="2" charset="2"/>
              <a:buChar char="Ø"/>
            </a:pPr>
            <a:endParaRPr lang="en-US" sz="1100" dirty="0"/>
          </a:p>
          <a:p>
            <a:pPr algn="ctr"/>
            <a:r>
              <a:rPr lang="el-GR" sz="16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Πίνακας πρώτων χρονολογικά νικητών</a:t>
            </a:r>
            <a:r>
              <a:rPr lang="el-GR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 &amp; επαναλήψεων</a:t>
            </a:r>
          </a:p>
          <a:p>
            <a:pPr>
              <a:buFont typeface="Courier New" pitchFamily="49" charset="0"/>
              <a:buChar char="o"/>
            </a:pPr>
            <a:endParaRPr lang="en-US" sz="1100" dirty="0"/>
          </a:p>
          <a:p>
            <a:pPr>
              <a:buFont typeface="Courier New" pitchFamily="49" charset="0"/>
              <a:buChar char="o"/>
            </a:pPr>
            <a:r>
              <a:rPr lang="el-GR" sz="1400" b="1" dirty="0"/>
              <a:t>534 </a:t>
            </a:r>
            <a:r>
              <a:rPr lang="el-GR" sz="1400" b="1" dirty="0" err="1"/>
              <a:t>π.Χ</a:t>
            </a:r>
            <a:r>
              <a:rPr lang="el-GR" sz="1400" dirty="0"/>
              <a:t>: πρώτος νικητής σε αγώνες τραγωδίας ( Θέσπις )</a:t>
            </a:r>
          </a:p>
          <a:p>
            <a:endParaRPr lang="en-US" sz="1400" dirty="0"/>
          </a:p>
          <a:p>
            <a:pPr>
              <a:buFont typeface="Courier New" pitchFamily="49" charset="0"/>
              <a:buChar char="o"/>
            </a:pPr>
            <a:r>
              <a:rPr lang="en-US" sz="1400" b="1" dirty="0"/>
              <a:t> </a:t>
            </a:r>
            <a:r>
              <a:rPr lang="el-GR" sz="1400" b="1" dirty="0"/>
              <a:t>509 </a:t>
            </a:r>
            <a:r>
              <a:rPr lang="el-GR" sz="1400" b="1" dirty="0" err="1"/>
              <a:t>π.Χ</a:t>
            </a:r>
            <a:r>
              <a:rPr lang="el-GR" sz="1400" dirty="0"/>
              <a:t>: αγώνες ανδρικών διθυραμβικών χορών ( νικητής Υπόδικος από Χαλκίδα )</a:t>
            </a:r>
          </a:p>
          <a:p>
            <a:pPr>
              <a:buFont typeface="Courier New" pitchFamily="49" charset="0"/>
              <a:buChar char="o"/>
            </a:pPr>
            <a:endParaRPr lang="en-US" sz="1400" dirty="0"/>
          </a:p>
          <a:p>
            <a:pPr>
              <a:buFont typeface="Courier New" pitchFamily="49" charset="0"/>
              <a:buChar char="o"/>
            </a:pPr>
            <a:r>
              <a:rPr lang="el-GR" sz="1400" b="1" dirty="0"/>
              <a:t>486 </a:t>
            </a:r>
            <a:r>
              <a:rPr lang="el-GR" sz="1400" b="1" dirty="0" err="1"/>
              <a:t>π.Χ</a:t>
            </a:r>
            <a:r>
              <a:rPr lang="el-GR" sz="1400" dirty="0"/>
              <a:t>: πρώτος νικητής σε αγώνες κωμωδίας ( </a:t>
            </a:r>
            <a:r>
              <a:rPr lang="el-GR" sz="1400" dirty="0" err="1"/>
              <a:t>Χιονίδης</a:t>
            </a:r>
            <a:r>
              <a:rPr lang="el-GR" sz="1400" dirty="0"/>
              <a:t> )</a:t>
            </a:r>
          </a:p>
          <a:p>
            <a:pPr>
              <a:buFont typeface="Courier New" pitchFamily="49" charset="0"/>
              <a:buChar char="o"/>
            </a:pPr>
            <a:endParaRPr lang="en-US" sz="1400" dirty="0"/>
          </a:p>
          <a:p>
            <a:pPr>
              <a:buFont typeface="Courier New" pitchFamily="49" charset="0"/>
              <a:buChar char="o"/>
            </a:pPr>
            <a:r>
              <a:rPr lang="el-GR" sz="1400" b="1" dirty="0"/>
              <a:t>447 </a:t>
            </a:r>
            <a:r>
              <a:rPr lang="el-GR" sz="1400" b="1" dirty="0" err="1"/>
              <a:t>π.Χ</a:t>
            </a:r>
            <a:r>
              <a:rPr lang="el-GR" sz="1400" dirty="0"/>
              <a:t>: αγώνες υποκριτών τραγωδίας </a:t>
            </a:r>
          </a:p>
          <a:p>
            <a:pPr>
              <a:buFont typeface="Courier New" pitchFamily="49" charset="0"/>
              <a:buChar char="o"/>
            </a:pPr>
            <a:endParaRPr lang="en-US" sz="1400" dirty="0"/>
          </a:p>
          <a:p>
            <a:pPr>
              <a:buFont typeface="Courier New" pitchFamily="49" charset="0"/>
              <a:buChar char="o"/>
            </a:pPr>
            <a:r>
              <a:rPr lang="el-GR" sz="1400" b="1" dirty="0"/>
              <a:t>386 </a:t>
            </a:r>
            <a:r>
              <a:rPr lang="el-GR" sz="1400" b="1" dirty="0" err="1"/>
              <a:t>π.Χ</a:t>
            </a:r>
            <a:r>
              <a:rPr lang="el-GR" sz="1400" dirty="0"/>
              <a:t>: πρώτη επανάληψη τραγωδίας ( εκτός συναγωνισμού )</a:t>
            </a:r>
          </a:p>
          <a:p>
            <a:pPr>
              <a:buFont typeface="Courier New" pitchFamily="49" charset="0"/>
              <a:buChar char="o"/>
            </a:pPr>
            <a:endParaRPr lang="en-US" sz="1400" dirty="0"/>
          </a:p>
          <a:p>
            <a:pPr>
              <a:buFont typeface="Courier New" pitchFamily="49" charset="0"/>
              <a:buChar char="o"/>
            </a:pPr>
            <a:r>
              <a:rPr lang="el-GR" sz="1400" b="1" dirty="0"/>
              <a:t>339 </a:t>
            </a:r>
            <a:r>
              <a:rPr lang="el-GR" sz="1400" b="1" dirty="0" err="1"/>
              <a:t>π.Χ</a:t>
            </a:r>
            <a:r>
              <a:rPr lang="el-GR" sz="1400" b="1" dirty="0"/>
              <a:t>:</a:t>
            </a:r>
            <a:r>
              <a:rPr lang="el-GR" sz="1400" dirty="0"/>
              <a:t> πρώτη επανάληψη κωμωδίας ( εκτός συναγωνισμού )</a:t>
            </a:r>
            <a:endParaRPr lang="el-GR" sz="1400" b="1" dirty="0"/>
          </a:p>
          <a:p>
            <a:pPr>
              <a:buFont typeface="Courier New" pitchFamily="49" charset="0"/>
              <a:buChar char="o"/>
            </a:pPr>
            <a:endParaRPr lang="en-US" sz="1400" dirty="0"/>
          </a:p>
          <a:p>
            <a:pPr>
              <a:buFont typeface="Courier New" pitchFamily="49" charset="0"/>
              <a:buChar char="o"/>
            </a:pPr>
            <a:r>
              <a:rPr lang="el-GR" sz="1400" b="1" dirty="0"/>
              <a:t>Μετά το</a:t>
            </a:r>
            <a:r>
              <a:rPr lang="el-GR" sz="1400" dirty="0"/>
              <a:t> </a:t>
            </a:r>
            <a:r>
              <a:rPr lang="el-GR" sz="1400" b="1" dirty="0"/>
              <a:t>329 </a:t>
            </a:r>
            <a:r>
              <a:rPr lang="el-GR" sz="1400" b="1" dirty="0" err="1"/>
              <a:t>π.Χ</a:t>
            </a:r>
            <a:r>
              <a:rPr lang="el-GR" sz="1400" dirty="0"/>
              <a:t>: αγώνες υποκριτών κωμωδίας </a:t>
            </a:r>
          </a:p>
          <a:p>
            <a:pPr>
              <a:buFont typeface="Courier New" pitchFamily="49" charset="0"/>
              <a:buChar char="o"/>
            </a:pPr>
            <a:endParaRPr lang="en-US" sz="1400" dirty="0"/>
          </a:p>
          <a:p>
            <a:pPr>
              <a:buFont typeface="Courier New" pitchFamily="49" charset="0"/>
              <a:buChar char="o"/>
            </a:pPr>
            <a:r>
              <a:rPr lang="el-GR" sz="1400" b="1" dirty="0"/>
              <a:t>315 </a:t>
            </a:r>
            <a:r>
              <a:rPr lang="el-GR" sz="1400" b="1" dirty="0" err="1"/>
              <a:t>π.Χ</a:t>
            </a:r>
            <a:r>
              <a:rPr lang="el-GR" sz="1400" b="1" dirty="0"/>
              <a:t>: </a:t>
            </a:r>
            <a:r>
              <a:rPr lang="el-GR" sz="1400" dirty="0"/>
              <a:t>κατάργηση του θεσμού της </a:t>
            </a:r>
            <a:r>
              <a:rPr lang="el-GR" sz="1400" i="1" dirty="0"/>
              <a:t>χορηγίας</a:t>
            </a:r>
            <a:r>
              <a:rPr lang="el-GR" sz="1400" dirty="0"/>
              <a:t>. Διοργάνωση από </a:t>
            </a:r>
            <a:r>
              <a:rPr lang="el-GR" sz="1400" i="1" dirty="0"/>
              <a:t>αγωνοθέτη</a:t>
            </a:r>
            <a:r>
              <a:rPr lang="el-GR" sz="1400" dirty="0"/>
              <a:t>.</a:t>
            </a:r>
            <a:endParaRPr lang="el-GR" sz="1400" b="1" dirty="0"/>
          </a:p>
          <a:p>
            <a:pPr algn="just">
              <a:buFont typeface="Wingdings" pitchFamily="2" charset="2"/>
              <a:buChar char="Ø"/>
            </a:pPr>
            <a:endParaRPr lang="el-GR" sz="16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0" y="0"/>
            <a:ext cx="9144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Λήναια</a:t>
            </a:r>
            <a:r>
              <a:rPr lang="el-GR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 </a:t>
            </a:r>
          </a:p>
          <a:p>
            <a:pPr>
              <a:buFont typeface="Wingdings" pitchFamily="2" charset="2"/>
              <a:buChar char="q"/>
            </a:pP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 </a:t>
            </a:r>
            <a:r>
              <a:rPr lang="el-GR" dirty="0"/>
              <a:t>Γιορτή αρχαιότερη από τα Διονύσια.</a:t>
            </a:r>
          </a:p>
          <a:p>
            <a:pPr>
              <a:buFont typeface="Wingdings" pitchFamily="2" charset="2"/>
              <a:buChar char="q"/>
            </a:pP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 </a:t>
            </a:r>
            <a:r>
              <a:rPr lang="el-GR" dirty="0"/>
              <a:t>Τελούνταν τον μήνα </a:t>
            </a:r>
            <a:r>
              <a:rPr lang="el-GR" i="1" dirty="0" err="1"/>
              <a:t>Γαμηλιώνα</a:t>
            </a:r>
            <a:r>
              <a:rPr lang="el-GR" dirty="0"/>
              <a:t> ( Ιανουάριος / Φεβρουάριος) στον ιερό χώρο του </a:t>
            </a:r>
            <a:r>
              <a:rPr lang="el-GR" i="1" dirty="0"/>
              <a:t>Ληναίου</a:t>
            </a:r>
            <a:r>
              <a:rPr lang="el-GR" dirty="0"/>
              <a:t>. Όταν αναλαμβάνει τη διοργάνωση το κράτος, μεταφέρεται στο θέατρο του Διονύσου. Ετυμ.: </a:t>
            </a:r>
            <a:r>
              <a:rPr lang="el-GR" i="1" dirty="0" err="1"/>
              <a:t>ληναί</a:t>
            </a:r>
            <a:r>
              <a:rPr lang="el-GR" dirty="0"/>
              <a:t> = </a:t>
            </a:r>
            <a:r>
              <a:rPr lang="el-GR" dirty="0" err="1"/>
              <a:t>βάκχες</a:t>
            </a:r>
            <a:r>
              <a:rPr lang="el-GR" dirty="0"/>
              <a:t> </a:t>
            </a:r>
          </a:p>
          <a:p>
            <a:br>
              <a:rPr lang="el-GR" dirty="0"/>
            </a:br>
            <a:r>
              <a:rPr lang="el-GR" u="sng" dirty="0"/>
              <a:t>Τοποθεσία </a:t>
            </a:r>
            <a:r>
              <a:rPr lang="el-GR" i="1" u="sng" dirty="0"/>
              <a:t>Ληναίου</a:t>
            </a:r>
            <a:r>
              <a:rPr lang="el-GR" dirty="0"/>
              <a:t>: με βάση τις γραπτές μαρτυρίες πιθανότατα στην περιοχή της αγοράς. Ωστόσο οι ανασκαφές δεν έφεραν στο φως περαιτέρω ενδείξεις. </a:t>
            </a:r>
          </a:p>
          <a:p>
            <a:pPr>
              <a:buFont typeface="Wingdings" pitchFamily="2" charset="2"/>
              <a:buChar char="q"/>
            </a:pP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i="1" dirty="0"/>
              <a:t> </a:t>
            </a:r>
            <a:r>
              <a:rPr lang="el-GR" i="1" dirty="0"/>
              <a:t>Αρμόδιος</a:t>
            </a:r>
            <a:r>
              <a:rPr lang="el-GR" dirty="0"/>
              <a:t>: άρχων βασιλεύς ( κρατικός άρχοντας με θρησκευτικά καθήκοντα )</a:t>
            </a:r>
          </a:p>
          <a:p>
            <a:br>
              <a:rPr lang="el-GR" dirty="0"/>
            </a:br>
            <a:r>
              <a:rPr lang="el-GR" i="1" u="sng" dirty="0"/>
              <a:t>Κωμωδία στα </a:t>
            </a:r>
            <a:r>
              <a:rPr lang="el-GR" i="1" u="sng" dirty="0" err="1"/>
              <a:t>Λήναια</a:t>
            </a:r>
            <a:r>
              <a:rPr lang="el-GR" dirty="0"/>
              <a:t>: εισήχθη επίσημα στους αγώνες των </a:t>
            </a:r>
            <a:r>
              <a:rPr lang="el-GR" i="1" dirty="0" err="1"/>
              <a:t>Ληναίων</a:t>
            </a:r>
            <a:r>
              <a:rPr lang="el-GR" dirty="0"/>
              <a:t> γύρω στο 440 </a:t>
            </a:r>
            <a:r>
              <a:rPr lang="el-GR" dirty="0" err="1"/>
              <a:t>π.Χ.</a:t>
            </a:r>
            <a:r>
              <a:rPr lang="el-GR" dirty="0"/>
              <a:t> —&gt; </a:t>
            </a:r>
            <a:r>
              <a:rPr lang="el-GR" b="1" dirty="0"/>
              <a:t>διαγωνίζονται 5 κωμικοί με ένα έργο ο καθένας</a:t>
            </a:r>
            <a:r>
              <a:rPr lang="el-GR" dirty="0"/>
              <a:t>.</a:t>
            </a:r>
          </a:p>
          <a:p>
            <a:br>
              <a:rPr lang="el-GR" dirty="0"/>
            </a:br>
            <a:r>
              <a:rPr lang="el-GR" i="1" u="sng" dirty="0"/>
              <a:t>Τραγωδία στα </a:t>
            </a:r>
            <a:r>
              <a:rPr lang="el-GR" i="1" u="sng" dirty="0" err="1"/>
              <a:t>Λήναια</a:t>
            </a:r>
            <a:r>
              <a:rPr lang="el-GR" dirty="0"/>
              <a:t>: εισήχθη επίσημα στους αγώνες μια δεκαετία περίπου μετά την κωμωδία —&gt; </a:t>
            </a:r>
            <a:r>
              <a:rPr lang="el-GR" b="1" dirty="0"/>
              <a:t>διαγωνίζονται 2 τραγικοί με δύο τραγωδίες ο καθένας </a:t>
            </a:r>
            <a:r>
              <a:rPr lang="el-GR" dirty="0"/>
              <a:t>( δεν υπάρχει σατυρικό δράμα ).</a:t>
            </a:r>
          </a:p>
          <a:p>
            <a:br>
              <a:rPr lang="el-GR" dirty="0"/>
            </a:br>
            <a:r>
              <a:rPr lang="el-GR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Λήναια</a:t>
            </a:r>
            <a:r>
              <a:rPr lang="el-GR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:</a:t>
            </a:r>
            <a:r>
              <a:rPr lang="el-GR" dirty="0"/>
              <a:t> γιορτή με τοπικό χαρακτήρα ≠ </a:t>
            </a:r>
            <a:r>
              <a:rPr lang="el-GR" b="1" dirty="0"/>
              <a:t>Διονύσια</a:t>
            </a:r>
            <a:r>
              <a:rPr lang="el-GR" dirty="0"/>
              <a:t>: γιορτή με πανελλήνιο χαρακτήρα ( οφείλεται στην υποχώρηση των τρικυμιών</a:t>
            </a:r>
            <a:r>
              <a:rPr lang="en-US" dirty="0"/>
              <a:t> )</a:t>
            </a:r>
            <a:br>
              <a:rPr lang="el-GR" dirty="0"/>
            </a:br>
            <a:endParaRPr lang="en-US" dirty="0"/>
          </a:p>
          <a:p>
            <a:pPr algn="ctr"/>
            <a:r>
              <a:rPr lang="el-GR" b="1" u="sng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Η κωμωδία κατέχει σημαντικότερη θέση από την τραγωδία!</a:t>
            </a:r>
            <a:endParaRPr lang="el-GR" u="sng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Ορθογώνιο"/>
          <p:cNvSpPr/>
          <p:nvPr/>
        </p:nvSpPr>
        <p:spPr>
          <a:xfrm>
            <a:off x="0" y="0"/>
            <a:ext cx="9144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Συντελεστές της παράστασης</a:t>
            </a:r>
            <a:endParaRPr lang="el-GR" sz="1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1600" dirty="0"/>
              <a:t> </a:t>
            </a:r>
            <a:r>
              <a:rPr lang="el-GR" sz="1600" i="1" dirty="0"/>
              <a:t>Άρχων</a:t>
            </a:r>
          </a:p>
          <a:p>
            <a:pPr algn="just"/>
            <a:br>
              <a:rPr lang="el-GR" sz="1600" dirty="0"/>
            </a:br>
            <a:r>
              <a:rPr lang="el-GR" sz="1600" i="1" dirty="0"/>
              <a:t>Ανάληψη καθηκόντων</a:t>
            </a:r>
            <a:r>
              <a:rPr lang="el-GR" sz="1600" dirty="0"/>
              <a:t>: καλοκαίρι ( περίπου 1η Ιουλίου —&gt; μήνας </a:t>
            </a:r>
            <a:r>
              <a:rPr lang="el-GR" sz="1600" i="1" dirty="0" err="1"/>
              <a:t>Σκιροφοριών</a:t>
            </a:r>
            <a:r>
              <a:rPr lang="el-GR" sz="1600" dirty="0"/>
              <a:t> )</a:t>
            </a:r>
          </a:p>
          <a:p>
            <a:pPr algn="just"/>
            <a:r>
              <a:rPr lang="el-GR" sz="1600" b="1" dirty="0"/>
              <a:t>Πρωταρχικό μέλημα</a:t>
            </a:r>
            <a:r>
              <a:rPr lang="el-GR" sz="1600" dirty="0"/>
              <a:t>: εύρεση ποιητών στους οποίους θα  « δώσουν Χορό »  ( </a:t>
            </a:r>
            <a:r>
              <a:rPr lang="el-GR" sz="1600" i="1" dirty="0" err="1"/>
              <a:t>διδόναι</a:t>
            </a:r>
            <a:r>
              <a:rPr lang="el-GR" sz="1600" i="1" dirty="0"/>
              <a:t> </a:t>
            </a:r>
            <a:r>
              <a:rPr lang="el-GR" sz="1600" i="1" dirty="0" err="1"/>
              <a:t>Χορόν</a:t>
            </a:r>
            <a:r>
              <a:rPr lang="el-GR" sz="1600" dirty="0"/>
              <a:t> )</a:t>
            </a:r>
          </a:p>
          <a:p>
            <a:pPr algn="just"/>
            <a:endParaRPr lang="el-GR" sz="1600" i="1" dirty="0"/>
          </a:p>
          <a:p>
            <a:pPr algn="just"/>
            <a:r>
              <a:rPr lang="el-GR" sz="1600" i="1" u="sng" dirty="0"/>
              <a:t>Κριτήρια επιλογής ποιητών</a:t>
            </a:r>
            <a:r>
              <a:rPr lang="el-GR" sz="1600" dirty="0"/>
              <a:t>: </a:t>
            </a:r>
            <a:r>
              <a:rPr lang="el-GR" sz="1600" b="1" dirty="0"/>
              <a:t>άγνωστα</a:t>
            </a:r>
            <a:r>
              <a:rPr lang="el-GR" sz="1600" dirty="0"/>
              <a:t>. Πιθανότατα βάση φήμης του ποιητή και προσωπικότητάς του —&gt; ευνοούνται οι ποιητές εγνωσμένης αξίας —&gt; κριτήρια πολιτικού και ιδεολογικού χαρακτήρα!!</a:t>
            </a:r>
          </a:p>
          <a:p>
            <a:pPr algn="just"/>
            <a:r>
              <a:rPr lang="el-GR" sz="1600" b="1" dirty="0"/>
              <a:t>Επόμενο βήμα άρχοντα</a:t>
            </a:r>
            <a:r>
              <a:rPr lang="el-GR" sz="1600" dirty="0"/>
              <a:t>: εύρεση </a:t>
            </a:r>
            <a:r>
              <a:rPr lang="el-GR" sz="1600" i="1" dirty="0"/>
              <a:t>χορηγού</a:t>
            </a:r>
            <a:r>
              <a:rPr lang="el-GR" sz="1600" dirty="0"/>
              <a:t> ( </a:t>
            </a:r>
            <a:r>
              <a:rPr lang="el-GR" sz="1600" dirty="0" err="1"/>
              <a:t>ἡγοῦμαι</a:t>
            </a:r>
            <a:r>
              <a:rPr lang="el-GR" sz="1600" dirty="0"/>
              <a:t> + χορός = αρχηγός του χορού )</a:t>
            </a:r>
          </a:p>
          <a:p>
            <a:pPr algn="just">
              <a:buFont typeface="Arial" pitchFamily="34" charset="0"/>
              <a:buChar char="•"/>
            </a:pPr>
            <a:endParaRPr lang="el-GR" sz="1600" dirty="0"/>
          </a:p>
          <a:p>
            <a:pPr algn="just">
              <a:buFont typeface="Wingdings" pitchFamily="2" charset="2"/>
              <a:buChar char="§"/>
            </a:pPr>
            <a:r>
              <a:rPr lang="el-GR" sz="1600" i="1" dirty="0"/>
              <a:t> Χορηγός</a:t>
            </a:r>
            <a:r>
              <a:rPr lang="el-GR" sz="1600" dirty="0"/>
              <a:t> </a:t>
            </a:r>
          </a:p>
          <a:p>
            <a:pPr algn="just"/>
            <a:br>
              <a:rPr lang="el-GR" sz="1600" dirty="0"/>
            </a:br>
            <a:r>
              <a:rPr lang="el-GR" sz="1600" b="1" dirty="0"/>
              <a:t>Αρχικά </a:t>
            </a:r>
            <a:r>
              <a:rPr lang="el-GR" sz="1600" b="1" i="1" dirty="0"/>
              <a:t>χορηγός</a:t>
            </a:r>
            <a:r>
              <a:rPr lang="el-GR" sz="1600" b="1" dirty="0"/>
              <a:t> και </a:t>
            </a:r>
            <a:r>
              <a:rPr lang="el-GR" sz="1600" b="1" i="1" dirty="0"/>
              <a:t>ποιητής </a:t>
            </a:r>
            <a:r>
              <a:rPr lang="el-GR" sz="1600" b="1" dirty="0"/>
              <a:t>ταυτίζονταν.</a:t>
            </a:r>
          </a:p>
          <a:p>
            <a:pPr algn="just"/>
            <a:br>
              <a:rPr lang="el-GR" sz="1600" dirty="0"/>
            </a:br>
            <a:r>
              <a:rPr lang="el-GR" sz="1600" u="sng" dirty="0"/>
              <a:t>συνήθως</a:t>
            </a:r>
            <a:r>
              <a:rPr lang="el-GR" sz="1600" dirty="0"/>
              <a:t> προβαίνει στην ανάληψη καθηκόντων </a:t>
            </a:r>
            <a:r>
              <a:rPr lang="el-GR" sz="1600" u="sng" dirty="0"/>
              <a:t>οικειοθελώς</a:t>
            </a:r>
            <a:r>
              <a:rPr lang="el-GR" sz="1600" dirty="0"/>
              <a:t>. </a:t>
            </a:r>
            <a:r>
              <a:rPr lang="el-GR" sz="1600" b="1" dirty="0"/>
              <a:t>Ωστόσο</a:t>
            </a:r>
            <a:r>
              <a:rPr lang="el-GR" sz="1600" dirty="0"/>
              <a:t>: η εξαιρετικά δαπανηρή </a:t>
            </a:r>
            <a:r>
              <a:rPr lang="el-GR" sz="1600" i="1" dirty="0"/>
              <a:t>λειτουργία</a:t>
            </a:r>
            <a:r>
              <a:rPr lang="el-GR" sz="1600" dirty="0"/>
              <a:t> ( μορφή έμμεσης φορολογίας ) της χορηγίας ωθούσε αρκετούς χορηγούς στην υποβολή ενστάσεων σε περίπτωση που τον υποδείκνυαν οι τοπικές αρχές και ο ίδιος δεν επιθυμούσε την </a:t>
            </a:r>
            <a:r>
              <a:rPr lang="el-GR" sz="1600" dirty="0" err="1"/>
              <a:t>επώμιση</a:t>
            </a:r>
            <a:r>
              <a:rPr lang="el-GR" sz="1600" dirty="0"/>
              <a:t> της </a:t>
            </a:r>
            <a:r>
              <a:rPr lang="el-GR" sz="1600" i="1" dirty="0"/>
              <a:t>λειτουργίας</a:t>
            </a:r>
            <a:r>
              <a:rPr lang="el-GR" sz="1600" dirty="0"/>
              <a:t>. Τότε, υποδεικνύει με τη σειρά του έναν άλλον εύπορο πολίτη που θεωρεί ότι έχει μεγαλύτερη περιουσία από τον ίδιο. Το άτομο που υποδείκνυε ο αρχικός </a:t>
            </a:r>
            <a:r>
              <a:rPr lang="el-GR" sz="1600" i="1" dirty="0"/>
              <a:t>χορηγός</a:t>
            </a:r>
            <a:r>
              <a:rPr lang="el-GR" sz="1600" dirty="0"/>
              <a:t> είχε το δικαίωμα της </a:t>
            </a:r>
            <a:r>
              <a:rPr lang="el-GR" sz="1600" i="1" dirty="0" err="1"/>
              <a:t>αντιδόσεως</a:t>
            </a:r>
            <a:r>
              <a:rPr lang="el-GR" sz="1600" i="1" dirty="0"/>
              <a:t> </a:t>
            </a:r>
            <a:r>
              <a:rPr lang="el-GR" sz="1600" dirty="0"/>
              <a:t>( ανταλλαγή περιουσίας ). Για αυτό ο αρχικός χορηγός θα έπρεπε να είναι απόλυτα σίγουρος ότι διαθέτει εξακριβωμένα στοιχεία για το άτομο που προτείνει να τον αντικαταστήσει.</a:t>
            </a:r>
          </a:p>
          <a:p>
            <a:pPr algn="just"/>
            <a:br>
              <a:rPr lang="el-GR" sz="1600" dirty="0"/>
            </a:br>
            <a:r>
              <a:rPr lang="el-GR" sz="1600" dirty="0"/>
              <a:t>Σε κάθε </a:t>
            </a:r>
            <a:r>
              <a:rPr lang="el-GR" sz="1600" i="1" dirty="0"/>
              <a:t>χορηγό</a:t>
            </a:r>
            <a:r>
              <a:rPr lang="el-GR" sz="1600" dirty="0"/>
              <a:t> </a:t>
            </a:r>
            <a:r>
              <a:rPr lang="el-GR" sz="1600" u="sng" dirty="0"/>
              <a:t>αντιστοιχεί ένας χορός</a:t>
            </a:r>
            <a:r>
              <a:rPr lang="el-GR" sz="1600" dirty="0"/>
              <a:t>.</a:t>
            </a:r>
          </a:p>
          <a:p>
            <a:pPr algn="just"/>
            <a:r>
              <a:rPr lang="el-GR" sz="1600" dirty="0"/>
              <a:t>Ενδεικτικά: </a:t>
            </a:r>
            <a:r>
              <a:rPr lang="el-GR" sz="1600" i="1" dirty="0"/>
              <a:t>5 χορηγοί για τις κωμωδία και 3 για την τραγωδία.</a:t>
            </a:r>
            <a:endParaRPr lang="el-GR" sz="1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0" y="0"/>
            <a:ext cx="914400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l-GR" sz="1400" dirty="0"/>
              <a:t> Ο </a:t>
            </a:r>
            <a:r>
              <a:rPr lang="el-GR" sz="1400" i="1" dirty="0"/>
              <a:t>χορηγός</a:t>
            </a:r>
            <a:r>
              <a:rPr lang="el-GR" sz="1400" dirty="0"/>
              <a:t> που αντιστοιχούσε σε κάθε ποιητή προέκυπτε κατόπιν κλήρωσης.</a:t>
            </a:r>
          </a:p>
          <a:p>
            <a:pPr algn="just"/>
            <a:r>
              <a:rPr lang="el-GR" sz="1400" dirty="0"/>
              <a:t>Απαγορεύεται η άρνηση συμμετοχής στον χορό! Οι πολίτες που υποδείκνυε ο </a:t>
            </a:r>
            <a:r>
              <a:rPr lang="el-GR" sz="1400" i="1" dirty="0"/>
              <a:t>χορηγός</a:t>
            </a:r>
            <a:r>
              <a:rPr lang="el-GR" sz="1400" dirty="0"/>
              <a:t> ήταν υποχρεωμένοι να λάβουν μέρος στον χορό. Ειδάλλως επιβαλλόταν πρόστιμο.</a:t>
            </a:r>
          </a:p>
          <a:p>
            <a:pPr algn="just"/>
            <a:r>
              <a:rPr lang="el-GR" sz="1400" dirty="0"/>
              <a:t>Κατά τους μήνες της προετοιμασίας ο </a:t>
            </a:r>
            <a:r>
              <a:rPr lang="el-GR" sz="1400" i="1" dirty="0"/>
              <a:t>χορηγός</a:t>
            </a:r>
            <a:r>
              <a:rPr lang="el-GR" sz="1400" dirty="0"/>
              <a:t> συντηρεί τα μέλη του </a:t>
            </a:r>
            <a:r>
              <a:rPr lang="el-GR" sz="1400" i="1" dirty="0"/>
              <a:t>χορού</a:t>
            </a:r>
            <a:r>
              <a:rPr lang="el-GR" sz="1400" dirty="0"/>
              <a:t>, τον </a:t>
            </a:r>
            <a:r>
              <a:rPr lang="el-GR" sz="1400" i="1" dirty="0"/>
              <a:t>χοροδιδάσκαλο</a:t>
            </a:r>
            <a:r>
              <a:rPr lang="el-GR" sz="1400" dirty="0"/>
              <a:t> και τον </a:t>
            </a:r>
            <a:r>
              <a:rPr lang="el-GR" sz="1400" i="1" dirty="0"/>
              <a:t>αυλητή</a:t>
            </a:r>
            <a:r>
              <a:rPr lang="el-GR" sz="1400" dirty="0"/>
              <a:t>.</a:t>
            </a:r>
          </a:p>
          <a:p>
            <a:pPr>
              <a:buFont typeface="Wingdings" pitchFamily="2" charset="2"/>
              <a:buChar char="ü"/>
            </a:pPr>
            <a:endParaRPr lang="el-GR" sz="1400" dirty="0"/>
          </a:p>
          <a:p>
            <a:pPr>
              <a:buFont typeface="Wingdings" pitchFamily="2" charset="2"/>
              <a:buChar char="ü"/>
            </a:pPr>
            <a:r>
              <a:rPr lang="el-GR" sz="1400" dirty="0"/>
              <a:t> Επιβαρύνεται με τα έξοδα για τα κοστούμια και τα προσωπεία ( σε μεταγενέστερη εποχή υπάρχει η δυνατότητα ενοικίασης της σκευής ). Στον διθύραμβο οι πολυέξοδες δαπάνες της σκευής εξισορροπούνται από την κάλυψη του μεγάλου αριθμού των μελών του χορού. </a:t>
            </a:r>
          </a:p>
          <a:p>
            <a:br>
              <a:rPr lang="el-GR" sz="1400" dirty="0"/>
            </a:br>
            <a:r>
              <a:rPr lang="el-GR" sz="1400" b="1" dirty="0"/>
              <a:t>Ενδεικτικά</a:t>
            </a:r>
            <a:r>
              <a:rPr lang="el-GR" sz="1400" dirty="0"/>
              <a:t>:</a:t>
            </a:r>
          </a:p>
          <a:p>
            <a:br>
              <a:rPr lang="el-GR" sz="1400" dirty="0"/>
            </a:br>
            <a:r>
              <a:rPr lang="el-GR" sz="1400" dirty="0"/>
              <a:t>Τραγωδία: 12 χορευτές ( αργότερα 15 )</a:t>
            </a:r>
          </a:p>
          <a:p>
            <a:r>
              <a:rPr lang="el-GR" sz="1400" dirty="0"/>
              <a:t>Κωμωδία: 24 χορευτές</a:t>
            </a:r>
          </a:p>
          <a:p>
            <a:r>
              <a:rPr lang="el-GR" sz="1400" dirty="0"/>
              <a:t>Διθύραμβος: 50 χορευτές</a:t>
            </a:r>
          </a:p>
          <a:p>
            <a:br>
              <a:rPr lang="el-GR" sz="1400" dirty="0"/>
            </a:br>
            <a:br>
              <a:rPr lang="el-GR" sz="1400" dirty="0"/>
            </a:br>
            <a:r>
              <a:rPr lang="el-GR" sz="1400" b="1" i="1" dirty="0" err="1"/>
              <a:t>Παραχορήγημα</a:t>
            </a:r>
            <a:r>
              <a:rPr lang="el-GR" sz="1400" dirty="0"/>
              <a:t>: εκτός από τα παραπάνω κάποιες φορές  ο </a:t>
            </a:r>
            <a:r>
              <a:rPr lang="el-GR" sz="1400" i="1" dirty="0"/>
              <a:t>χορηγός</a:t>
            </a:r>
            <a:r>
              <a:rPr lang="el-GR" sz="1400" dirty="0"/>
              <a:t> κάλυπτε και κάποια επιπρόσθετα έξοδα, όπως:</a:t>
            </a:r>
          </a:p>
          <a:p>
            <a:pPr>
              <a:buFont typeface="Courier New" pitchFamily="49" charset="0"/>
              <a:buChar char="o"/>
            </a:pPr>
            <a:endParaRPr lang="el-GR" sz="1400" dirty="0"/>
          </a:p>
          <a:p>
            <a:pPr>
              <a:buFont typeface="Courier New" pitchFamily="49" charset="0"/>
              <a:buChar char="o"/>
            </a:pPr>
            <a:r>
              <a:rPr lang="el-GR" sz="1400" dirty="0"/>
              <a:t> </a:t>
            </a:r>
            <a:r>
              <a:rPr lang="el-GR" sz="1400" u="sng" dirty="0"/>
              <a:t>πρόσωπα που ήταν απαραίτητα για την εξέλιξη της πλοκής </a:t>
            </a:r>
            <a:r>
              <a:rPr lang="el-GR" sz="1400" dirty="0"/>
              <a:t>( </a:t>
            </a:r>
            <a:r>
              <a:rPr lang="el-GR" sz="1400" dirty="0" err="1"/>
              <a:t>π.χ</a:t>
            </a:r>
            <a:r>
              <a:rPr lang="el-GR" sz="1400" dirty="0"/>
              <a:t> </a:t>
            </a:r>
            <a:r>
              <a:rPr lang="el-GR" sz="1400" dirty="0" err="1"/>
              <a:t>Πυλάδης</a:t>
            </a:r>
            <a:r>
              <a:rPr lang="el-GR" sz="1400" dirty="0"/>
              <a:t>, φίλος του Ορέστη ). Η διαφορά τους με τους κομπάρσους είναι ότι είναι - αν και σε περιορισμένη έκταση - ομιλούντα πρόσωπα.</a:t>
            </a:r>
          </a:p>
          <a:p>
            <a:pPr>
              <a:buFont typeface="Courier New" pitchFamily="49" charset="0"/>
              <a:buChar char="o"/>
            </a:pPr>
            <a:endParaRPr lang="el-GR" sz="1400" dirty="0"/>
          </a:p>
          <a:p>
            <a:pPr>
              <a:buFont typeface="Courier New" pitchFamily="49" charset="0"/>
              <a:buChar char="o"/>
            </a:pPr>
            <a:r>
              <a:rPr lang="el-GR" sz="1400" dirty="0"/>
              <a:t> </a:t>
            </a:r>
            <a:r>
              <a:rPr lang="el-GR" sz="1400" u="sng" dirty="0"/>
              <a:t>κομπάρσο</a:t>
            </a:r>
            <a:r>
              <a:rPr lang="el-GR" sz="1400" dirty="0"/>
              <a:t>ι ( δούλοι ή οπλίτες που συμβολίζουν τη βασιλική ή στρατιωτική εξουσία )</a:t>
            </a:r>
          </a:p>
          <a:p>
            <a:pPr>
              <a:buFont typeface="Courier New" pitchFamily="49" charset="0"/>
              <a:buChar char="o"/>
            </a:pPr>
            <a:endParaRPr lang="el-GR" sz="1400" dirty="0"/>
          </a:p>
          <a:p>
            <a:pPr>
              <a:buFont typeface="Courier New" pitchFamily="49" charset="0"/>
              <a:buChar char="o"/>
            </a:pPr>
            <a:r>
              <a:rPr lang="el-GR" sz="1400" dirty="0"/>
              <a:t> </a:t>
            </a:r>
            <a:r>
              <a:rPr lang="el-GR" sz="1400" u="sng" dirty="0"/>
              <a:t>συμπληρωματικός χορός </a:t>
            </a:r>
            <a:r>
              <a:rPr lang="el-GR" sz="1400" dirty="0"/>
              <a:t>( συμβαίνει συχνά κατά τον 5ο αιώνα )</a:t>
            </a:r>
          </a:p>
          <a:p>
            <a:br>
              <a:rPr lang="el-GR" sz="1400" dirty="0"/>
            </a:br>
            <a:br>
              <a:rPr lang="el-GR" sz="1400" dirty="0"/>
            </a:br>
            <a:r>
              <a:rPr lang="el-GR" sz="1400" b="1" dirty="0"/>
              <a:t>315 </a:t>
            </a:r>
            <a:r>
              <a:rPr lang="el-GR" sz="1400" b="1" dirty="0" err="1"/>
              <a:t>π.Χ.</a:t>
            </a:r>
            <a:r>
              <a:rPr lang="el-GR" sz="1400" dirty="0"/>
              <a:t> —&gt; επί Δημητρίου </a:t>
            </a:r>
            <a:r>
              <a:rPr lang="el-GR" sz="1400" dirty="0" err="1"/>
              <a:t>Φαληρέα</a:t>
            </a:r>
            <a:r>
              <a:rPr lang="el-GR" sz="1400" dirty="0"/>
              <a:t> καταργείται η </a:t>
            </a:r>
            <a:r>
              <a:rPr lang="el-GR" sz="1400" i="1" dirty="0"/>
              <a:t>χορηγία</a:t>
            </a:r>
            <a:r>
              <a:rPr lang="el-GR" sz="1400" dirty="0"/>
              <a:t> και στο εξής τα έξοδα για το ανέβασμα μιας παράστασης προέρχονται από δημόσιους πόρους. Τον </a:t>
            </a:r>
            <a:r>
              <a:rPr lang="el-GR" sz="1400" i="1" dirty="0"/>
              <a:t>χορηγό</a:t>
            </a:r>
            <a:r>
              <a:rPr lang="el-GR" sz="1400" dirty="0"/>
              <a:t> αντικαθιστά ο </a:t>
            </a:r>
            <a:r>
              <a:rPr lang="el-GR" sz="1400" i="1" dirty="0"/>
              <a:t>αγωνοθέτης</a:t>
            </a:r>
            <a:r>
              <a:rPr lang="el-GR" sz="1400" dirty="0"/>
              <a:t> ( κρατικός υπάλληλος ).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0" y="0"/>
            <a:ext cx="914400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l-GR" sz="1600" i="1" dirty="0"/>
              <a:t> Σκηνοθέτης</a:t>
            </a:r>
            <a:r>
              <a:rPr lang="el-GR" sz="1600" dirty="0"/>
              <a:t> </a:t>
            </a:r>
          </a:p>
          <a:p>
            <a:br>
              <a:rPr lang="el-GR" sz="1400" dirty="0"/>
            </a:br>
            <a:r>
              <a:rPr lang="el-GR" sz="1400" u="sng" dirty="0"/>
              <a:t>Τραγωδία</a:t>
            </a:r>
            <a:r>
              <a:rPr lang="el-GR" sz="1400" dirty="0"/>
              <a:t>:</a:t>
            </a:r>
          </a:p>
          <a:p>
            <a:br>
              <a:rPr lang="el-GR" sz="1400" dirty="0"/>
            </a:br>
            <a:r>
              <a:rPr lang="el-GR" sz="1400" b="1" dirty="0"/>
              <a:t>5ος αιώνας</a:t>
            </a:r>
            <a:r>
              <a:rPr lang="el-GR" sz="1400" dirty="0"/>
              <a:t>: χρέη σκηνοθέτη εκτελεί ο ποιητής</a:t>
            </a:r>
          </a:p>
          <a:p>
            <a:br>
              <a:rPr lang="el-GR" sz="1400" dirty="0"/>
            </a:br>
            <a:r>
              <a:rPr lang="el-GR" sz="1400" dirty="0"/>
              <a:t>( κρατήρας </a:t>
            </a:r>
            <a:r>
              <a:rPr lang="el-GR" sz="1400" dirty="0" err="1"/>
              <a:t>Προνόμου</a:t>
            </a:r>
            <a:r>
              <a:rPr lang="el-GR" sz="1400" dirty="0"/>
              <a:t> που απεικονίζει ποιητή ως σκηνοθέτη )</a:t>
            </a:r>
          </a:p>
          <a:p>
            <a:br>
              <a:rPr lang="el-GR" sz="1400" dirty="0"/>
            </a:br>
            <a:r>
              <a:rPr lang="el-GR" sz="1400" b="1" dirty="0"/>
              <a:t>4ος αιώνας</a:t>
            </a:r>
            <a:r>
              <a:rPr lang="el-GR" sz="1400" dirty="0"/>
              <a:t>: στο εξής τη σκηνοθεσία αναλαμβάνει ο πρωταγωνιστής. </a:t>
            </a:r>
          </a:p>
          <a:p>
            <a:br>
              <a:rPr lang="el-GR" sz="1400" dirty="0"/>
            </a:br>
            <a:br>
              <a:rPr lang="el-GR" sz="1400" dirty="0"/>
            </a:br>
            <a:r>
              <a:rPr lang="el-GR" sz="1400" u="sng" dirty="0"/>
              <a:t>Κωμωδία</a:t>
            </a:r>
            <a:r>
              <a:rPr lang="el-GR" sz="1400" dirty="0"/>
              <a:t>:</a:t>
            </a:r>
          </a:p>
          <a:p>
            <a:br>
              <a:rPr lang="el-GR" sz="1400" dirty="0"/>
            </a:br>
            <a:r>
              <a:rPr lang="el-GR" sz="1400" dirty="0"/>
              <a:t>Ποιητής και σκηνοθέτης ως επί το πλείστον </a:t>
            </a:r>
            <a:r>
              <a:rPr lang="el-GR" sz="1400" b="1" dirty="0"/>
              <a:t>δεν ταυτίζονται.</a:t>
            </a:r>
            <a:endParaRPr lang="el-GR" sz="1400" dirty="0"/>
          </a:p>
          <a:p>
            <a:br>
              <a:rPr lang="el-GR" sz="1400" dirty="0"/>
            </a:br>
            <a:br>
              <a:rPr lang="el-GR" sz="1400" dirty="0"/>
            </a:br>
            <a:br>
              <a:rPr lang="el-GR" sz="1400" dirty="0"/>
            </a:br>
            <a:br>
              <a:rPr lang="el-GR" sz="1400" dirty="0"/>
            </a:br>
            <a:br>
              <a:rPr lang="el-GR" sz="1400" dirty="0"/>
            </a:br>
            <a:r>
              <a:rPr lang="el-GR" sz="1400" b="1" dirty="0"/>
              <a:t>Γενικότερα</a:t>
            </a:r>
            <a:r>
              <a:rPr lang="el-GR" sz="1400" dirty="0"/>
              <a:t>: αν κάποιος ποιητής παραιτούνταν από την προσωπική σκηνοθεσία, τότε αυτήν αναλάμβανε ο </a:t>
            </a:r>
            <a:r>
              <a:rPr lang="el-GR" sz="1400" i="1" dirty="0"/>
              <a:t>χοροδιδάσκαλος</a:t>
            </a:r>
            <a:r>
              <a:rPr lang="el-GR" sz="1400" dirty="0"/>
              <a:t>. </a:t>
            </a:r>
            <a:r>
              <a:rPr lang="el-GR" sz="1400" u="sng" dirty="0"/>
              <a:t>Συχνά </a:t>
            </a:r>
            <a:r>
              <a:rPr lang="el-GR" sz="1400" i="1" u="sng" dirty="0"/>
              <a:t>χοροδιδάσκαλος</a:t>
            </a:r>
            <a:r>
              <a:rPr lang="el-GR" sz="1400" u="sng" dirty="0"/>
              <a:t> και </a:t>
            </a:r>
            <a:r>
              <a:rPr lang="el-GR" sz="1400" i="1" u="sng" dirty="0"/>
              <a:t>ποιητής</a:t>
            </a:r>
            <a:r>
              <a:rPr lang="el-GR" sz="1400" u="sng" dirty="0"/>
              <a:t> ταυτίζονται</a:t>
            </a:r>
            <a:r>
              <a:rPr lang="el-GR" sz="1400" dirty="0"/>
              <a:t>. </a:t>
            </a:r>
          </a:p>
          <a:p>
            <a:br>
              <a:rPr lang="el-GR" dirty="0"/>
            </a:br>
            <a:endParaRPr lang="el-GR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0" y="0"/>
            <a:ext cx="91440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el-GR" sz="1400" i="1" dirty="0"/>
              <a:t> </a:t>
            </a:r>
            <a:r>
              <a:rPr lang="el-GR" sz="1600" i="1" dirty="0"/>
              <a:t>Χοροδιδάσκαλος</a:t>
            </a:r>
            <a:r>
              <a:rPr lang="el-GR" sz="1600" dirty="0"/>
              <a:t> </a:t>
            </a:r>
          </a:p>
          <a:p>
            <a:pPr algn="just"/>
            <a:br>
              <a:rPr lang="el-GR" sz="1400" dirty="0"/>
            </a:br>
            <a:br>
              <a:rPr lang="el-GR" sz="1400" dirty="0"/>
            </a:br>
            <a:br>
              <a:rPr lang="el-GR" sz="1400" dirty="0"/>
            </a:br>
            <a:r>
              <a:rPr lang="el-GR" sz="1400" b="1" i="1" dirty="0"/>
              <a:t>Διθύραμβος</a:t>
            </a:r>
            <a:r>
              <a:rPr lang="el-GR" sz="1400" dirty="0"/>
              <a:t>: </a:t>
            </a:r>
            <a:r>
              <a:rPr lang="el-GR" sz="1400" dirty="0" err="1"/>
              <a:t>διθυραμβοποιοί</a:t>
            </a:r>
            <a:r>
              <a:rPr lang="el-GR" sz="1400" dirty="0"/>
              <a:t> → ως επί το πλείστον μη Αθηναίοι. → δεν μετείχαν στις προετοιμασίες της γιορτής. </a:t>
            </a:r>
            <a:r>
              <a:rPr lang="el-GR" sz="1400" b="1" dirty="0"/>
              <a:t>Άρα</a:t>
            </a:r>
            <a:r>
              <a:rPr lang="el-GR" sz="1400" dirty="0"/>
              <a:t>: πρόσληψη χοροδιδασκάλου = συχνό φαινόμενο στον διθύραμβο.</a:t>
            </a:r>
          </a:p>
          <a:p>
            <a:pPr algn="just"/>
            <a:br>
              <a:rPr lang="el-GR" sz="1400" dirty="0"/>
            </a:br>
            <a:r>
              <a:rPr lang="el-GR" sz="1400" b="1" i="1" dirty="0"/>
              <a:t>Κωμωδία</a:t>
            </a:r>
            <a:r>
              <a:rPr lang="el-GR" sz="1400" dirty="0"/>
              <a:t>: κωμικοί ποιητές —&gt; στην περίπτωση που ήταν Αθηναίοι επωμίζονταν οι ίδιοι την ευθύνη εύρεσης χοροδιδασκάλου. </a:t>
            </a:r>
            <a:r>
              <a:rPr lang="el-GR" sz="1400" b="1" dirty="0"/>
              <a:t>Άρα</a:t>
            </a:r>
            <a:r>
              <a:rPr lang="el-GR" sz="1400" dirty="0"/>
              <a:t>: ο χορηγός περιορίζεται στην κάλυψη των εξόδων.</a:t>
            </a:r>
          </a:p>
          <a:p>
            <a:pPr algn="just">
              <a:buFont typeface="Wingdings" pitchFamily="2" charset="2"/>
              <a:buChar char="§"/>
            </a:pPr>
            <a:endParaRPr lang="el-GR" sz="1400" dirty="0"/>
          </a:p>
          <a:p>
            <a:pPr algn="just"/>
            <a:br>
              <a:rPr lang="el-GR" sz="1400" dirty="0"/>
            </a:br>
            <a:br>
              <a:rPr lang="el-GR" sz="1400" dirty="0"/>
            </a:br>
            <a:r>
              <a:rPr lang="el-GR" sz="1400" dirty="0"/>
              <a:t>  </a:t>
            </a:r>
            <a:r>
              <a:rPr lang="el-GR" sz="1600" i="1" dirty="0"/>
              <a:t>Υποκριτής</a:t>
            </a:r>
            <a:r>
              <a:rPr lang="el-GR" sz="1400" dirty="0"/>
              <a:t> (Ετυμ. </a:t>
            </a:r>
            <a:r>
              <a:rPr lang="el-GR" sz="1400" i="1" dirty="0" err="1"/>
              <a:t>ὑποκρίνω</a:t>
            </a:r>
            <a:r>
              <a:rPr lang="el-GR" sz="1400" i="1" dirty="0"/>
              <a:t> =</a:t>
            </a:r>
            <a:r>
              <a:rPr lang="el-GR" sz="1400" dirty="0"/>
              <a:t> παριστάνω πρόσωπο σε θεατρικό έργο, υποδύομαι έναν ρόλο )</a:t>
            </a:r>
          </a:p>
          <a:p>
            <a:pPr algn="just"/>
            <a:br>
              <a:rPr lang="el-GR" sz="1400" dirty="0"/>
            </a:br>
            <a:r>
              <a:rPr lang="el-GR" sz="1400" b="1" i="1" dirty="0"/>
              <a:t>πρώτος χρονολογικά υποκριτής</a:t>
            </a:r>
            <a:r>
              <a:rPr lang="el-GR" sz="1400" dirty="0"/>
              <a:t>: Θέσπις από τον δήμο Ικαρίας —&gt; ο πρώτος που στάθηκε απέναντι από τον </a:t>
            </a:r>
            <a:r>
              <a:rPr lang="el-GR" sz="1400" i="1" dirty="0"/>
              <a:t>χορό</a:t>
            </a:r>
            <a:r>
              <a:rPr lang="el-GR" sz="1400" dirty="0"/>
              <a:t> και </a:t>
            </a:r>
            <a:r>
              <a:rPr lang="el-GR" sz="1400" dirty="0" err="1"/>
              <a:t>συνδιάλεχθηκε</a:t>
            </a:r>
            <a:r>
              <a:rPr lang="el-GR" sz="1400" dirty="0"/>
              <a:t> μαζί του.</a:t>
            </a:r>
            <a:endParaRPr lang="el-GR" sz="1400" i="1" dirty="0"/>
          </a:p>
          <a:p>
            <a:pPr algn="just"/>
            <a:br>
              <a:rPr lang="el-GR" sz="1400" dirty="0"/>
            </a:br>
            <a:r>
              <a:rPr lang="el-GR" sz="1400" b="1" u="sng" dirty="0"/>
              <a:t>Σε ένα πρώιμο στάδιο </a:t>
            </a:r>
            <a:r>
              <a:rPr lang="el-GR" sz="1400" u="sng" dirty="0"/>
              <a:t>ο υποκριτής ήταν ένας και τον υποδυόταν ο ίδιος ο ποιητής</a:t>
            </a:r>
            <a:r>
              <a:rPr lang="el-GR" sz="1400" dirty="0"/>
              <a:t>. </a:t>
            </a:r>
          </a:p>
          <a:p>
            <a:pPr algn="just"/>
            <a:br>
              <a:rPr lang="el-GR" sz="1400" dirty="0"/>
            </a:br>
            <a:r>
              <a:rPr lang="el-GR" sz="1400" i="1" dirty="0"/>
              <a:t>Αισχύλος</a:t>
            </a:r>
            <a:r>
              <a:rPr lang="el-GR" sz="1400" dirty="0"/>
              <a:t>: προσθέτει τον δεύτερο </a:t>
            </a:r>
            <a:r>
              <a:rPr lang="el-GR" sz="1400" i="1" dirty="0"/>
              <a:t>υποκριτή</a:t>
            </a:r>
            <a:endParaRPr lang="el-GR" sz="1400" dirty="0"/>
          </a:p>
          <a:p>
            <a:pPr algn="just"/>
            <a:br>
              <a:rPr lang="el-GR" sz="1400" dirty="0"/>
            </a:br>
            <a:r>
              <a:rPr lang="el-GR" sz="1400" i="1" dirty="0"/>
              <a:t>Σοφοκλής</a:t>
            </a:r>
            <a:r>
              <a:rPr lang="el-GR" sz="1400" dirty="0"/>
              <a:t>: προσθέτει τον τρίτο </a:t>
            </a:r>
            <a:r>
              <a:rPr lang="el-GR" sz="1400" i="1" dirty="0"/>
              <a:t>υποκριτή</a:t>
            </a:r>
            <a:r>
              <a:rPr lang="el-GR" sz="1400" dirty="0"/>
              <a:t>.</a:t>
            </a:r>
          </a:p>
          <a:p>
            <a:pPr algn="just"/>
            <a:br>
              <a:rPr lang="el-GR" sz="1400" dirty="0"/>
            </a:br>
            <a:r>
              <a:rPr lang="el-GR" sz="1400" i="1" dirty="0"/>
              <a:t>Κωμωδία</a:t>
            </a:r>
            <a:r>
              <a:rPr lang="el-GR" sz="1400" dirty="0"/>
              <a:t>: από 4 έως 7 υποκριτές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Ορθογώνιο"/>
          <p:cNvSpPr/>
          <p:nvPr/>
        </p:nvSpPr>
        <p:spPr>
          <a:xfrm>
            <a:off x="0" y="0"/>
            <a:ext cx="9144000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b="1" dirty="0"/>
              <a:t>Λεξικό Σούδα</a:t>
            </a:r>
            <a:r>
              <a:rPr lang="el-GR" sz="1400" dirty="0"/>
              <a:t>: σύμφωνα με αυτό, ο Θέσπις έπαιζε έχοντας το πρόσωπό του βαμμένο με ψιμύθιο ( λευκός ανθρακικός μόλυβδος → χρησιμοποιούνταν ως καλλυντικό στην αρχαιότητα ).</a:t>
            </a:r>
          </a:p>
          <a:p>
            <a:br>
              <a:rPr lang="el-GR" sz="1400" dirty="0"/>
            </a:br>
            <a:br>
              <a:rPr lang="el-GR" sz="1400" dirty="0"/>
            </a:br>
            <a:r>
              <a:rPr lang="el-GR" sz="1400" u="sng" dirty="0"/>
              <a:t>Το προσωπείο αποπνέει μια </a:t>
            </a:r>
            <a:r>
              <a:rPr lang="el-GR" sz="1400" u="sng" dirty="0" err="1"/>
              <a:t>στατικότητα</a:t>
            </a:r>
            <a:r>
              <a:rPr lang="el-GR" sz="1400" dirty="0"/>
              <a:t>. Ο ακροατής καταλαβαίνει τη συναισθηματική κατάσταση του υποκριτή μέσω του βάθους της φωνής και των κινήσεων!</a:t>
            </a:r>
          </a:p>
          <a:p>
            <a:br>
              <a:rPr lang="el-GR" sz="1400" dirty="0"/>
            </a:br>
            <a:r>
              <a:rPr lang="el-GR" sz="1400" b="1" dirty="0"/>
              <a:t>Γυναικείοι ρόλοι </a:t>
            </a:r>
            <a:r>
              <a:rPr lang="el-GR" sz="1400" dirty="0"/>
              <a:t>—&gt; τους υποδύονται αποκλειστικά άνδρες </a:t>
            </a:r>
            <a:r>
              <a:rPr lang="el-GR" sz="1400" i="1" dirty="0"/>
              <a:t>υποκριτές</a:t>
            </a:r>
            <a:r>
              <a:rPr lang="el-GR" sz="1400" dirty="0"/>
              <a:t>. </a:t>
            </a:r>
          </a:p>
          <a:p>
            <a:br>
              <a:rPr lang="el-GR" sz="1400" dirty="0"/>
            </a:br>
            <a:r>
              <a:rPr lang="el-GR" sz="1400" dirty="0"/>
              <a:t>Προσωπεία </a:t>
            </a:r>
            <a:r>
              <a:rPr lang="el-GR" sz="1400" b="1" dirty="0"/>
              <a:t>ανδρικών ρόλων</a:t>
            </a:r>
            <a:r>
              <a:rPr lang="el-GR" sz="1400" dirty="0"/>
              <a:t> στην κωμωδία —&gt; ερυθράς απόχρωσης με γενειάδα, γαμψή μύτη και οστεώδες σαγόνι.</a:t>
            </a:r>
          </a:p>
          <a:p>
            <a:br>
              <a:rPr lang="el-GR" sz="1400" dirty="0"/>
            </a:br>
            <a:r>
              <a:rPr lang="el-GR" sz="1400" dirty="0"/>
              <a:t>Προσωπεία </a:t>
            </a:r>
            <a:r>
              <a:rPr lang="el-GR" sz="1400" b="1" dirty="0"/>
              <a:t>γυναικείων ρόλων</a:t>
            </a:r>
            <a:r>
              <a:rPr lang="el-GR" sz="1400" dirty="0"/>
              <a:t> στην κωμωδία —&gt; συνήθης λευκής απόχρωσης, πιθανόν ως ένδειξη νεότητας ή θηλυκότητας, με υπερτονισμένα τα γυναικεία χαρακτηριστικά.</a:t>
            </a:r>
          </a:p>
          <a:p>
            <a:br>
              <a:rPr lang="el-GR" sz="1400" dirty="0"/>
            </a:br>
            <a:r>
              <a:rPr lang="el-GR" sz="1400" u="sng" dirty="0"/>
              <a:t>Ενδυμασία </a:t>
            </a:r>
            <a:r>
              <a:rPr lang="el-GR" sz="1400" b="1" u="sng" dirty="0"/>
              <a:t>ανδρικών ρόλων</a:t>
            </a:r>
            <a:r>
              <a:rPr lang="el-GR" sz="1400" u="sng" dirty="0"/>
              <a:t> στην κωμωδία</a:t>
            </a:r>
            <a:r>
              <a:rPr lang="el-GR" sz="1400" dirty="0"/>
              <a:t>:</a:t>
            </a:r>
          </a:p>
          <a:p>
            <a:br>
              <a:rPr lang="el-GR" sz="1400" dirty="0"/>
            </a:br>
            <a:br>
              <a:rPr lang="el-GR" sz="1400" dirty="0"/>
            </a:br>
            <a:r>
              <a:rPr lang="el-GR" sz="1400" dirty="0"/>
              <a:t> τα </a:t>
            </a:r>
            <a:r>
              <a:rPr lang="el-GR" sz="1400" i="1" dirty="0"/>
              <a:t>σωμάτια</a:t>
            </a:r>
            <a:r>
              <a:rPr lang="el-GR" sz="1400" dirty="0"/>
              <a:t>: παραγεμίσματα μέσα από το ντύσιμο, μπρός και πίσω, για να φουσκώνουν οι κοιλιές και τα οπίσθια.</a:t>
            </a:r>
          </a:p>
          <a:p>
            <a:br>
              <a:rPr lang="el-GR" sz="1400" dirty="0"/>
            </a:br>
            <a:r>
              <a:rPr lang="el-GR" sz="1400" dirty="0"/>
              <a:t> ο </a:t>
            </a:r>
            <a:r>
              <a:rPr lang="el-GR" sz="1400" i="1" dirty="0" err="1"/>
              <a:t>φαλλός</a:t>
            </a:r>
            <a:endParaRPr lang="el-GR" sz="1400" dirty="0"/>
          </a:p>
          <a:p>
            <a:br>
              <a:rPr lang="el-GR" sz="1400" dirty="0"/>
            </a:br>
            <a:r>
              <a:rPr lang="el-GR" sz="1400" dirty="0"/>
              <a:t>οι </a:t>
            </a:r>
            <a:r>
              <a:rPr lang="el-GR" sz="1400" i="1" dirty="0" err="1"/>
              <a:t>ἐμβάδες</a:t>
            </a:r>
            <a:r>
              <a:rPr lang="el-GR" sz="1400" dirty="0"/>
              <a:t>: κανονικά καθημερινά δερμάτινα υποδήματα (όχι πέδιλα!) σαν αυτά που φορούσαν οι Αθηναίοι. </a:t>
            </a:r>
          </a:p>
          <a:p>
            <a:br>
              <a:rPr lang="el-GR" sz="1400" dirty="0"/>
            </a:br>
            <a:r>
              <a:rPr lang="el-GR" sz="1400" i="1" dirty="0"/>
              <a:t>κόθορνοι</a:t>
            </a:r>
            <a:r>
              <a:rPr lang="el-GR" sz="1400" dirty="0"/>
              <a:t>: μαλακά μποτάκια που ταίριαζαν και στα δύο πόδια. Στην </a:t>
            </a:r>
            <a:r>
              <a:rPr lang="el-GR" sz="1400" b="1" dirty="0"/>
              <a:t>κωμωδία</a:t>
            </a:r>
            <a:r>
              <a:rPr lang="el-GR" sz="1400" dirty="0"/>
              <a:t> </a:t>
            </a:r>
            <a:r>
              <a:rPr lang="el-GR" sz="1400" dirty="0" err="1"/>
              <a:t>κόθορνους</a:t>
            </a:r>
            <a:r>
              <a:rPr lang="el-GR" sz="1400" dirty="0"/>
              <a:t> φορούν οι άντρες που υποδύονται γυναικείους ρόλους (</a:t>
            </a:r>
            <a:r>
              <a:rPr lang="el-GR" sz="1400" dirty="0" err="1"/>
              <a:t>π.χ</a:t>
            </a:r>
            <a:r>
              <a:rPr lang="el-GR" sz="1400" dirty="0"/>
              <a:t> </a:t>
            </a:r>
            <a:r>
              <a:rPr lang="el-GR" sz="1400" i="1" dirty="0" err="1"/>
              <a:t>Λυσιστράτη</a:t>
            </a:r>
            <a:r>
              <a:rPr lang="el-GR" sz="1400" dirty="0"/>
              <a:t>), ή θεούς ( </a:t>
            </a:r>
            <a:r>
              <a:rPr lang="el-GR" sz="1400" dirty="0" err="1"/>
              <a:t>π.χ</a:t>
            </a:r>
            <a:r>
              <a:rPr lang="el-GR" sz="1400" dirty="0"/>
              <a:t> Διόνυσος στους </a:t>
            </a:r>
            <a:r>
              <a:rPr lang="el-GR" sz="1400" i="1" dirty="0"/>
              <a:t>Βατράχους</a:t>
            </a:r>
            <a:r>
              <a:rPr lang="el-GR" sz="1400" dirty="0"/>
              <a:t>).</a:t>
            </a:r>
            <a:endParaRPr lang="el-GR" sz="1400" i="1" dirty="0"/>
          </a:p>
          <a:p>
            <a:br>
              <a:rPr lang="el-GR" sz="1400" dirty="0"/>
            </a:br>
            <a:endParaRPr lang="el-GR" sz="1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0" y="0"/>
            <a:ext cx="914400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err="1"/>
              <a:t>Pickard</a:t>
            </a:r>
            <a:r>
              <a:rPr lang="el-GR" sz="1400" dirty="0"/>
              <a:t>-</a:t>
            </a:r>
            <a:r>
              <a:rPr lang="el-GR" sz="1400" dirty="0" err="1"/>
              <a:t>Cambridge</a:t>
            </a:r>
            <a:r>
              <a:rPr lang="el-GR" sz="1400" dirty="0"/>
              <a:t>: « οι ποιητές ήταν απολύτως ελεύθεροι να ντύσουν τους χορευτές και τους υποκριτές τους σύμφωνα με τους χαρακτήρες που παρίσταναν.»</a:t>
            </a:r>
          </a:p>
          <a:p>
            <a:br>
              <a:rPr lang="el-GR" sz="1400" dirty="0"/>
            </a:br>
            <a:r>
              <a:rPr lang="el-GR" sz="1400" b="1" dirty="0"/>
              <a:t>Επισήμανση</a:t>
            </a:r>
            <a:r>
              <a:rPr lang="el-GR" sz="1400" dirty="0"/>
              <a:t>: τόσο οι άνδρες όσο και οι «γυναίκες» φορούν </a:t>
            </a:r>
            <a:r>
              <a:rPr lang="el-GR" sz="1400" i="1" dirty="0"/>
              <a:t>χιτώνα</a:t>
            </a:r>
            <a:r>
              <a:rPr lang="el-GR" sz="1400" dirty="0"/>
              <a:t> και </a:t>
            </a:r>
            <a:r>
              <a:rPr lang="el-GR" sz="1400" i="1" dirty="0" err="1"/>
              <a:t>ιμάτιον</a:t>
            </a:r>
            <a:r>
              <a:rPr lang="el-GR" sz="1400" dirty="0"/>
              <a:t>. Οι γυναίκες επιπλέον φορούσαν πιθανότατα και </a:t>
            </a:r>
            <a:r>
              <a:rPr lang="el-GR" sz="1400" i="1" dirty="0"/>
              <a:t>κοσμήματα</a:t>
            </a:r>
            <a:r>
              <a:rPr lang="el-GR" sz="1400" dirty="0"/>
              <a:t>. Τα χαρακτηριστικά αυτά διατηρούνται αναλλοίωτα στην Αρχαία και Μέση κωμωδία. Στη Νέα προσιδιάζουν στον ρουχισμό του κοινού πολίτη!</a:t>
            </a:r>
          </a:p>
          <a:p>
            <a:br>
              <a:rPr lang="el-GR" sz="1400" dirty="0"/>
            </a:br>
            <a:br>
              <a:rPr lang="el-GR" sz="1400" dirty="0"/>
            </a:br>
            <a:r>
              <a:rPr lang="el-GR" sz="1400" dirty="0"/>
              <a:t>Τραγωδία —&gt; προς τα τέλη του 5ου αιώνα οι υποκριτές φορούν </a:t>
            </a:r>
            <a:r>
              <a:rPr lang="el-GR" sz="1400" i="1" dirty="0"/>
              <a:t>χειριδωτό χιτώνα</a:t>
            </a:r>
            <a:r>
              <a:rPr lang="el-GR" sz="1400" dirty="0"/>
              <a:t> ( ποδήρης, πολυτελής χιτώνας με λαμπερά πολύχρωμα σχέδια και μακριά μανίκια ).</a:t>
            </a:r>
          </a:p>
          <a:p>
            <a:br>
              <a:rPr lang="el-GR" sz="1400" dirty="0"/>
            </a:br>
            <a:br>
              <a:rPr lang="el-GR" sz="1400" dirty="0"/>
            </a:br>
            <a:r>
              <a:rPr lang="el-GR" sz="1400" dirty="0"/>
              <a:t>υποκριτές = </a:t>
            </a:r>
            <a:r>
              <a:rPr lang="el-GR" sz="1400" b="1" dirty="0"/>
              <a:t>Αρχικά ήταν ερασιτέχνες</a:t>
            </a:r>
            <a:r>
              <a:rPr lang="el-GR" sz="1400" dirty="0"/>
              <a:t>.</a:t>
            </a:r>
          </a:p>
          <a:p>
            <a:br>
              <a:rPr lang="el-GR" sz="1400" dirty="0"/>
            </a:br>
            <a:r>
              <a:rPr lang="el-GR" sz="1400" b="1" dirty="0"/>
              <a:t>Ωστόσο</a:t>
            </a:r>
            <a:r>
              <a:rPr lang="el-GR" sz="1400" dirty="0"/>
              <a:t>: το 386 </a:t>
            </a:r>
            <a:r>
              <a:rPr lang="el-GR" sz="1400" dirty="0" err="1"/>
              <a:t>π.Χ</a:t>
            </a:r>
            <a:r>
              <a:rPr lang="el-GR" sz="1400" dirty="0"/>
              <a:t> καθιερώνεται η επανάληψη παραστάσεων. Οι καλοί υποκριτές γίνονται περιζήτητοι. </a:t>
            </a:r>
          </a:p>
          <a:p>
            <a:br>
              <a:rPr lang="el-GR" sz="1400" dirty="0"/>
            </a:br>
            <a:r>
              <a:rPr lang="el-GR" sz="1400" b="1" dirty="0"/>
              <a:t>Τέλη 5ου - αρχές 4ου αιώνα: ΔΕΝ πρέπει να υπήρχαν περισσότεροι από 50 υποκριτές στην Ελλάδα!!!</a:t>
            </a:r>
          </a:p>
          <a:p>
            <a:br>
              <a:rPr lang="el-GR" sz="1400" dirty="0"/>
            </a:br>
            <a:br>
              <a:rPr lang="el-GR" sz="1400" dirty="0"/>
            </a:br>
            <a:r>
              <a:rPr lang="el-GR" sz="1400" b="1" dirty="0"/>
              <a:t>Μόνο</a:t>
            </a:r>
            <a:r>
              <a:rPr lang="el-GR" sz="1400" dirty="0"/>
              <a:t> ο πρωταγωνιστής είχε επίσημο ρόλο. Ο δεύτερος και ο τρίτος υποκριτής έχουν συμπληρωματικό ρόλο. </a:t>
            </a:r>
            <a:r>
              <a:rPr lang="el-GR" sz="1400" b="1" dirty="0"/>
              <a:t>Βραβείο</a:t>
            </a:r>
            <a:r>
              <a:rPr lang="el-GR" sz="1400" dirty="0"/>
              <a:t> κερδίζει ο πρώτος!</a:t>
            </a:r>
          </a:p>
          <a:p>
            <a:br>
              <a:rPr lang="el-GR" sz="1400" dirty="0"/>
            </a:br>
            <a:r>
              <a:rPr lang="el-GR" sz="1400" dirty="0"/>
              <a:t> </a:t>
            </a:r>
            <a:r>
              <a:rPr lang="el-GR" sz="1400" b="1" dirty="0"/>
              <a:t>Αμοιβή</a:t>
            </a:r>
            <a:r>
              <a:rPr lang="el-GR" sz="1400" dirty="0"/>
              <a:t>: πληρώνονται από τον </a:t>
            </a:r>
            <a:r>
              <a:rPr lang="el-GR" sz="1400" i="1" dirty="0"/>
              <a:t>άρχοντα</a:t>
            </a:r>
            <a:r>
              <a:rPr lang="el-GR" sz="1400" dirty="0"/>
              <a:t>, όχι από τον </a:t>
            </a:r>
            <a:r>
              <a:rPr lang="el-GR" sz="1400" i="1" dirty="0"/>
              <a:t>χορηγό</a:t>
            </a:r>
            <a:r>
              <a:rPr lang="el-GR" sz="1400" dirty="0"/>
              <a:t>. </a:t>
            </a:r>
          </a:p>
          <a:p>
            <a:br>
              <a:rPr lang="el-GR" sz="1400" dirty="0"/>
            </a:br>
            <a:r>
              <a:rPr lang="el-GR" sz="1400" u="sng" dirty="0"/>
              <a:t>Ενδεικτικά</a:t>
            </a:r>
            <a:r>
              <a:rPr lang="el-GR" sz="1400" dirty="0"/>
              <a:t>: ο κωμικός υποκριτής αμείβεται με 300 δραχμές —&gt; 1 παράσταση υποκριτή = 9 μήνες εργασίας ενός απλού πολίτη.</a:t>
            </a:r>
          </a:p>
          <a:p>
            <a:br>
              <a:rPr lang="el-GR" sz="1400" dirty="0"/>
            </a:br>
            <a:r>
              <a:rPr lang="el-GR" sz="1400" b="1" dirty="0"/>
              <a:t>Πρωταγωνιστής</a:t>
            </a:r>
            <a:r>
              <a:rPr lang="el-GR" sz="1400" dirty="0"/>
              <a:t>: επιλέγει ο ίδιος τον </a:t>
            </a:r>
            <a:r>
              <a:rPr lang="el-GR" sz="1400" i="1" dirty="0"/>
              <a:t>δευτεραγωνιστή</a:t>
            </a:r>
            <a:r>
              <a:rPr lang="el-GR" sz="1400" dirty="0"/>
              <a:t> και τον </a:t>
            </a:r>
            <a:r>
              <a:rPr lang="el-GR" sz="1400" i="1" dirty="0"/>
              <a:t>τριταγωνιστή</a:t>
            </a:r>
            <a:r>
              <a:rPr lang="el-GR" sz="1400" dirty="0"/>
              <a:t>.</a:t>
            </a:r>
          </a:p>
          <a:p>
            <a:br>
              <a:rPr lang="el-GR" sz="1400" dirty="0"/>
            </a:br>
            <a:br>
              <a:rPr lang="el-GR" sz="1400" dirty="0"/>
            </a:br>
            <a:r>
              <a:rPr lang="el-GR" sz="1400" dirty="0"/>
              <a:t>1ος αιώνας </a:t>
            </a:r>
            <a:r>
              <a:rPr lang="el-GR" sz="1400" dirty="0" err="1"/>
              <a:t>π.Χ</a:t>
            </a:r>
            <a:r>
              <a:rPr lang="el-GR" sz="1400" dirty="0"/>
              <a:t> —&gt; υποκριτές παίζουν τόσο σε τραγικές όσο και σε κωμικές παραστάσεις.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0" y="-1"/>
            <a:ext cx="914400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el-GR" sz="1600" i="1" dirty="0"/>
              <a:t> Κριτές</a:t>
            </a:r>
            <a:r>
              <a:rPr lang="el-GR" sz="1600" dirty="0"/>
              <a:t> </a:t>
            </a:r>
          </a:p>
          <a:p>
            <a:pPr algn="just"/>
            <a:br>
              <a:rPr lang="el-GR" sz="1200" dirty="0"/>
            </a:br>
            <a:r>
              <a:rPr lang="el-GR" sz="1200" b="1" dirty="0"/>
              <a:t>Εκλογή και διορισμός τους </a:t>
            </a:r>
            <a:r>
              <a:rPr lang="el-GR" sz="1200" dirty="0"/>
              <a:t>—&gt; λίγο πριν την έναρξη της παράστασης.</a:t>
            </a:r>
          </a:p>
          <a:p>
            <a:pPr algn="just"/>
            <a:br>
              <a:rPr lang="el-GR" sz="1200" dirty="0"/>
            </a:br>
            <a:r>
              <a:rPr lang="el-GR" sz="1200" u="sng" dirty="0"/>
              <a:t>Δεν υπάρχει ομοιογένεια ως προς τα κριτήρια με βάση τα οποία αποφαίνονταν</a:t>
            </a:r>
            <a:r>
              <a:rPr lang="el-GR" sz="1200" dirty="0"/>
              <a:t>. Άλλοι κριτές επιζητούν την διασκέδαση και το γέλιο ( βλ. Κωμωδία ), ενώ άλλοι έχουν υψηλότερες “πνευματικές” απολαύσεις.</a:t>
            </a:r>
          </a:p>
          <a:p>
            <a:pPr algn="just"/>
            <a:br>
              <a:rPr lang="el-GR" sz="1200" dirty="0"/>
            </a:br>
            <a:r>
              <a:rPr lang="el-GR" sz="1200" dirty="0"/>
              <a:t>Όπως και ο </a:t>
            </a:r>
            <a:r>
              <a:rPr lang="el-GR" sz="1200" i="1" dirty="0"/>
              <a:t>επώνυμος άρχων</a:t>
            </a:r>
            <a:r>
              <a:rPr lang="el-GR" sz="1200" dirty="0"/>
              <a:t>, </a:t>
            </a:r>
            <a:r>
              <a:rPr lang="el-GR" sz="1200" u="sng" dirty="0"/>
              <a:t>ούτε κι αυτοί είναι εξειδικευμένο προσωπικό</a:t>
            </a:r>
            <a:r>
              <a:rPr lang="el-GR" sz="1200" dirty="0"/>
              <a:t>. Λαμβάνουν αποφάσεις με γνώμονα το συναίσθημα και τις επευφημίες του κοινού!</a:t>
            </a:r>
          </a:p>
          <a:p>
            <a:pPr algn="just"/>
            <a:br>
              <a:rPr lang="el-GR" sz="1200" dirty="0"/>
            </a:br>
            <a:r>
              <a:rPr lang="el-GR" sz="1200" b="1" dirty="0"/>
              <a:t>Ενδεικτικά</a:t>
            </a:r>
            <a:r>
              <a:rPr lang="el-GR" sz="1200" dirty="0"/>
              <a:t>: το 468 </a:t>
            </a:r>
            <a:r>
              <a:rPr lang="el-GR" sz="1200" dirty="0" err="1"/>
              <a:t>π.Χ</a:t>
            </a:r>
            <a:r>
              <a:rPr lang="el-GR" sz="1200" dirty="0"/>
              <a:t> ο </a:t>
            </a:r>
            <a:r>
              <a:rPr lang="el-GR" sz="1200" dirty="0" err="1"/>
              <a:t>εικοσιτετράχρονος</a:t>
            </a:r>
            <a:r>
              <a:rPr lang="el-GR" sz="1200" dirty="0"/>
              <a:t> Σοφοκλής κερδίζει τον Αισχύλο, αφού οι επευφημίες του κοινού αναγκάζουν τον </a:t>
            </a:r>
            <a:r>
              <a:rPr lang="el-GR" sz="1200" i="1" dirty="0"/>
              <a:t>άρχοντα</a:t>
            </a:r>
            <a:r>
              <a:rPr lang="el-GR" sz="1200" dirty="0"/>
              <a:t> να συγκαλέσει τους δέκα στρατηγούς ( μεταξύ αυτών και ο Κίμων ) να συνεδριάσουν - αντί της κριτικής επιτροπής - για τη λήψη της τελικής απόφασης.  </a:t>
            </a:r>
          </a:p>
          <a:p>
            <a:pPr algn="ctr"/>
            <a:br>
              <a:rPr lang="el-GR" sz="1200" dirty="0"/>
            </a:br>
            <a:r>
              <a:rPr lang="el-GR" sz="1200" b="1" dirty="0"/>
              <a:t>Επιλογή κριτών και λήψη απόφασης για αγώνες που διαρκούν </a:t>
            </a:r>
            <a:r>
              <a:rPr lang="el-GR" sz="1200" b="1" u="sng" dirty="0"/>
              <a:t>ΜΙΑ</a:t>
            </a:r>
            <a:r>
              <a:rPr lang="el-GR" sz="1200" b="1" dirty="0"/>
              <a:t> ημέρα.</a:t>
            </a:r>
            <a:endParaRPr lang="el-GR" sz="1200" dirty="0"/>
          </a:p>
          <a:p>
            <a:pPr algn="just"/>
            <a:br>
              <a:rPr lang="el-GR" sz="1200" dirty="0"/>
            </a:br>
            <a:r>
              <a:rPr lang="el-GR" sz="1200" dirty="0"/>
              <a:t>1 ) το συμβούλιο κάθε φυλής προτείνει κάποια ονόματα ( πιθανόν η διαδικασία επαναλαμβάνεται ξεχωριστά για κάθε αγώνα ).</a:t>
            </a:r>
          </a:p>
          <a:p>
            <a:pPr algn="just"/>
            <a:br>
              <a:rPr lang="el-GR" sz="1200" dirty="0"/>
            </a:br>
            <a:r>
              <a:rPr lang="el-GR" sz="1200" dirty="0"/>
              <a:t>2) τα ονόματα των υποψηφίων εκπροσώπων κάθε φυλής τοποθετούνται σε κάλπη, η οποία φυλάσσεται στην Ακρόπολη. </a:t>
            </a:r>
          </a:p>
          <a:p>
            <a:pPr algn="just"/>
            <a:br>
              <a:rPr lang="el-GR" sz="1200" dirty="0"/>
            </a:br>
            <a:r>
              <a:rPr lang="el-GR" sz="1200" dirty="0"/>
              <a:t>3) ανήμερα της διεξαγωγής των δραματικών αγώνων γίνεται κατόπιν κλήρωσης η επιλογή των δέκα κριτών ( ένας από κάθε φυλή ).</a:t>
            </a:r>
          </a:p>
          <a:p>
            <a:pPr algn="just"/>
            <a:br>
              <a:rPr lang="el-GR" sz="1200" dirty="0"/>
            </a:br>
            <a:r>
              <a:rPr lang="el-GR" sz="1200" dirty="0"/>
              <a:t>4) οι κριτές καταγράφουν κατά σειρά προτίμησης τα ονόματα των διαγωνιζομένων ( δεν δίνουν σημασία στη μυστική ψηφοφορία).</a:t>
            </a:r>
          </a:p>
          <a:p>
            <a:pPr algn="just"/>
            <a:br>
              <a:rPr lang="el-GR" sz="1200" dirty="0"/>
            </a:br>
            <a:r>
              <a:rPr lang="el-GR" sz="1200" dirty="0"/>
              <a:t>5) οι πινακίδες με τα αναγραφόμενα ονόματα τοποθετούνται σε μία κάλπη προκειμένου να γίνει η καταμέτρηση. </a:t>
            </a:r>
          </a:p>
          <a:p>
            <a:pPr algn="just"/>
            <a:br>
              <a:rPr lang="el-GR" sz="1200" dirty="0"/>
            </a:br>
            <a:r>
              <a:rPr lang="el-GR" sz="1200" dirty="0"/>
              <a:t>6) από τις δέκα πινακίδες, επιλέγονται μόνο οι 5 και εξ’ αυτών προκύπτει ο νικητής. Οι υπόλοιπες ακυρώνονται!</a:t>
            </a:r>
          </a:p>
          <a:p>
            <a:pPr algn="just"/>
            <a:br>
              <a:rPr lang="el-GR" sz="1200"/>
            </a:br>
            <a:endParaRPr lang="el-GR" sz="12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619672" y="1340768"/>
            <a:ext cx="2624352" cy="3672408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5" name="4 - Θέση εικόνας" descr="174042647820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30" b="130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0" y="6021288"/>
            <a:ext cx="8476488" cy="531912"/>
          </a:xfrm>
          <a:noFill/>
          <a:ln>
            <a:noFill/>
          </a:ln>
        </p:spPr>
        <p:txBody>
          <a:bodyPr/>
          <a:lstStyle/>
          <a:p>
            <a:endParaRPr lang="el-G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395536" y="332656"/>
            <a:ext cx="7239000" cy="1213320"/>
          </a:xfrm>
        </p:spPr>
        <p:txBody>
          <a:bodyPr>
            <a:normAutofit/>
          </a:bodyPr>
          <a:lstStyle/>
          <a:p>
            <a:pPr algn="ctr"/>
            <a:r>
              <a:rPr lang="el-GR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Από πού αντλούμε πληροφορίες για το Αρχαίο Θέατρο</a:t>
            </a:r>
            <a:r>
              <a:rPr lang="el-GR" sz="1800" dirty="0"/>
              <a:t> 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idx="1"/>
          </p:nvPr>
        </p:nvSpPr>
        <p:spPr>
          <a:xfrm>
            <a:off x="179512" y="1196752"/>
            <a:ext cx="8712968" cy="5472608"/>
          </a:xfrm>
        </p:spPr>
        <p:txBody>
          <a:bodyPr>
            <a:normAutofit/>
          </a:bodyPr>
          <a:lstStyle/>
          <a:p>
            <a:r>
              <a:rPr lang="el-GR" sz="1400" b="1" dirty="0"/>
              <a:t>Πηγές</a:t>
            </a:r>
            <a:r>
              <a:rPr lang="el-GR" sz="1400" dirty="0"/>
              <a:t>: </a:t>
            </a:r>
          </a:p>
          <a:p>
            <a:endParaRPr lang="el-GR" sz="1400" dirty="0"/>
          </a:p>
          <a:p>
            <a:pPr>
              <a:buFont typeface="Wingdings" pitchFamily="2" charset="2"/>
              <a:buChar char="q"/>
            </a:pPr>
            <a:r>
              <a:rPr lang="el-GR" sz="1400" dirty="0"/>
              <a:t> Δραματικά κείμενα</a:t>
            </a:r>
          </a:p>
          <a:p>
            <a:pPr>
              <a:buFont typeface="Wingdings" pitchFamily="2" charset="2"/>
              <a:buChar char="q"/>
            </a:pPr>
            <a:endParaRPr lang="el-GR" sz="1400" dirty="0"/>
          </a:p>
          <a:p>
            <a:pPr>
              <a:buFont typeface="Wingdings" pitchFamily="2" charset="2"/>
              <a:buChar char="q"/>
            </a:pPr>
            <a:r>
              <a:rPr lang="el-GR" sz="1400" dirty="0"/>
              <a:t>Αρχαιολογικό Υλικό:</a:t>
            </a:r>
          </a:p>
          <a:p>
            <a:br>
              <a:rPr lang="el-GR" sz="1400" dirty="0"/>
            </a:br>
            <a:r>
              <a:rPr lang="el-GR" sz="1400" dirty="0"/>
              <a:t>α) Μνημεία ( κυρίως τα υπολείμματα των αρχαίων θεάτρων ) </a:t>
            </a:r>
          </a:p>
          <a:p>
            <a:br>
              <a:rPr lang="el-GR" sz="1400" dirty="0"/>
            </a:br>
            <a:r>
              <a:rPr lang="el-GR" sz="1400" dirty="0"/>
              <a:t>β) Εικονογραφικό υλικό: ψηφιδωτά, αγγεία, ανάγλυφα, τοιχογραφίες.  </a:t>
            </a:r>
          </a:p>
          <a:p>
            <a:br>
              <a:rPr lang="el-GR" sz="1400" dirty="0"/>
            </a:br>
            <a:r>
              <a:rPr lang="el-GR" sz="1400" dirty="0"/>
              <a:t>γ) αγαλματίδια από τερακότα, μάσκες, θεατρικά « εισιτήρια » από πηλό ή μολύβι.</a:t>
            </a:r>
          </a:p>
          <a:p>
            <a:pPr>
              <a:buFont typeface="Wingdings" pitchFamily="2" charset="2"/>
              <a:buChar char="q"/>
            </a:pPr>
            <a:endParaRPr lang="el-GR" sz="1400" dirty="0"/>
          </a:p>
          <a:p>
            <a:pPr>
              <a:buFont typeface="Wingdings" pitchFamily="2" charset="2"/>
              <a:buChar char="q"/>
            </a:pPr>
            <a:r>
              <a:rPr lang="el-GR" sz="1400" dirty="0"/>
              <a:t>Γραπτές μαρτυρίες: </a:t>
            </a:r>
          </a:p>
          <a:p>
            <a:br>
              <a:rPr lang="el-GR" sz="1400" dirty="0"/>
            </a:br>
            <a:r>
              <a:rPr lang="el-GR" sz="1400" dirty="0"/>
              <a:t>α) συστηματικές πραγματείες ( Αριστοτέλη </a:t>
            </a:r>
            <a:r>
              <a:rPr lang="el-GR" sz="1400" i="1" dirty="0"/>
              <a:t>Περί</a:t>
            </a:r>
            <a:r>
              <a:rPr lang="el-GR" sz="1400" dirty="0"/>
              <a:t> </a:t>
            </a:r>
            <a:r>
              <a:rPr lang="el-GR" sz="1400" i="1" dirty="0"/>
              <a:t>Ποιητικής</a:t>
            </a:r>
            <a:r>
              <a:rPr lang="el-GR" sz="1400" dirty="0"/>
              <a:t>, </a:t>
            </a:r>
            <a:r>
              <a:rPr lang="el-GR" sz="1400" dirty="0" err="1"/>
              <a:t>Ορατίου</a:t>
            </a:r>
            <a:r>
              <a:rPr lang="el-GR" sz="1400" dirty="0"/>
              <a:t> </a:t>
            </a:r>
            <a:r>
              <a:rPr lang="el-GR" sz="1400" i="1" dirty="0" err="1"/>
              <a:t>Ars</a:t>
            </a:r>
            <a:r>
              <a:rPr lang="el-GR" sz="1400" i="1" dirty="0"/>
              <a:t> </a:t>
            </a:r>
            <a:r>
              <a:rPr lang="el-GR" sz="1400" i="1" dirty="0" err="1"/>
              <a:t>Poetica</a:t>
            </a:r>
            <a:r>
              <a:rPr lang="el-GR" sz="1400" i="1" dirty="0"/>
              <a:t>,</a:t>
            </a:r>
            <a:r>
              <a:rPr lang="el-GR" sz="1400" dirty="0"/>
              <a:t> Βιτρουβίου </a:t>
            </a:r>
            <a:r>
              <a:rPr lang="el-GR" sz="1400" dirty="0" err="1"/>
              <a:t>De</a:t>
            </a:r>
            <a:r>
              <a:rPr lang="el-GR" sz="1400" dirty="0"/>
              <a:t> </a:t>
            </a:r>
            <a:r>
              <a:rPr lang="el-GR" sz="1400" dirty="0" err="1"/>
              <a:t>Architectura</a:t>
            </a:r>
            <a:r>
              <a:rPr lang="el-GR" sz="1400" dirty="0"/>
              <a:t> 5 )</a:t>
            </a:r>
          </a:p>
          <a:p>
            <a:br>
              <a:rPr lang="el-GR" sz="1400" dirty="0"/>
            </a:br>
            <a:r>
              <a:rPr lang="el-GR" sz="1400" dirty="0"/>
              <a:t>β) σχετικά κεφάλαια ή σημειώσεις ιστορικών, φιλοσόφων, ρητόρων </a:t>
            </a:r>
            <a:r>
              <a:rPr lang="el-GR" sz="1400" dirty="0" err="1"/>
              <a:t>κ.α</a:t>
            </a:r>
            <a:r>
              <a:rPr lang="el-GR" sz="1400" dirty="0"/>
              <a:t> (</a:t>
            </a:r>
            <a:r>
              <a:rPr lang="el-GR" sz="1400" dirty="0" err="1"/>
              <a:t>π.χ</a:t>
            </a:r>
            <a:r>
              <a:rPr lang="el-GR" sz="1400" dirty="0"/>
              <a:t> 21ος λόγος του Δημοσθένη —&gt; </a:t>
            </a:r>
            <a:r>
              <a:rPr lang="el-GR" sz="1400" i="1" dirty="0"/>
              <a:t>Κατά </a:t>
            </a:r>
            <a:r>
              <a:rPr lang="el-GR" sz="1400" i="1" dirty="0" err="1"/>
              <a:t>Μειδίου</a:t>
            </a:r>
            <a:r>
              <a:rPr lang="el-GR" sz="1400" dirty="0"/>
              <a:t> )</a:t>
            </a:r>
          </a:p>
          <a:p>
            <a:br>
              <a:rPr lang="el-GR" sz="1400" dirty="0"/>
            </a:br>
            <a:r>
              <a:rPr lang="el-GR" sz="1400" dirty="0"/>
              <a:t>γ) επιγραφές: αναθηματικές πλάκες με ονόματα χορηγών ή νικητών υποκριτών. </a:t>
            </a:r>
            <a:r>
              <a:rPr lang="el-GR" sz="1400" dirty="0" err="1"/>
              <a:t>π,χ</a:t>
            </a:r>
            <a:r>
              <a:rPr lang="el-GR" sz="1400" dirty="0"/>
              <a:t> Πάριο Μάρμαρο </a:t>
            </a:r>
          </a:p>
          <a:p>
            <a:endParaRPr lang="el-GR" sz="1400" dirty="0"/>
          </a:p>
        </p:txBody>
      </p:sp>
      <p:sp>
        <p:nvSpPr>
          <p:cNvPr id="7" name="6 - TextBox"/>
          <p:cNvSpPr txBox="1"/>
          <p:nvPr/>
        </p:nvSpPr>
        <p:spPr>
          <a:xfrm flipV="1">
            <a:off x="9143998" y="551723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0" y="0"/>
            <a:ext cx="9144000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ΚΤΙΡΙΑΚΕΣ ΕΓΚΑΤΑΣΤΑΣΕΙΣ</a:t>
            </a:r>
            <a:endParaRPr lang="el-GR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br>
              <a:rPr lang="el-GR" sz="1400" dirty="0"/>
            </a:br>
            <a:br>
              <a:rPr lang="el-GR" sz="1400" dirty="0"/>
            </a:br>
            <a:r>
              <a:rPr lang="el-GR" sz="1400" u="sng" dirty="0"/>
              <a:t>Τα περισσότερα από τα έργα του 5ου αιώνα διδάχθηκαν στο </a:t>
            </a:r>
            <a:r>
              <a:rPr lang="el-GR" sz="1400" i="1" u="sng" dirty="0"/>
              <a:t>θέατρο του Διονύσου</a:t>
            </a:r>
            <a:r>
              <a:rPr lang="el-GR" sz="1400" dirty="0"/>
              <a:t>. Οι ολοένα και περισσότερο προστιθέμενες καινοτομίες που εισήγαγαν κατά καιρούς τα έργα αυτά οδήγησαν σε μια αναδιαμόρφωση των εγκαταστάσεων του </a:t>
            </a:r>
            <a:r>
              <a:rPr lang="el-GR" sz="1400" i="1" dirty="0"/>
              <a:t>θεάτρου του Διονύσου</a:t>
            </a:r>
            <a:r>
              <a:rPr lang="el-GR" sz="1400" dirty="0"/>
              <a:t>. </a:t>
            </a:r>
          </a:p>
          <a:p>
            <a:br>
              <a:rPr lang="el-GR" sz="1400" dirty="0"/>
            </a:br>
            <a:r>
              <a:rPr lang="el-GR" sz="1400" dirty="0"/>
              <a:t>Εξέλιξη δράματος ← → τεχνικές δυνατότητες πραγμάτωσής του.</a:t>
            </a:r>
          </a:p>
          <a:p>
            <a:br>
              <a:rPr lang="el-GR" sz="1400" dirty="0"/>
            </a:br>
            <a:br>
              <a:rPr lang="el-GR" sz="1400" dirty="0"/>
            </a:br>
            <a:r>
              <a:rPr lang="el-GR" sz="1400" b="1" i="1" dirty="0"/>
              <a:t>Ναός του Διονύσου </a:t>
            </a:r>
            <a:r>
              <a:rPr lang="el-GR" sz="1400" b="1" i="1" dirty="0" err="1"/>
              <a:t>Ελευθερέα</a:t>
            </a:r>
            <a:r>
              <a:rPr lang="en-US" sz="1400" dirty="0"/>
              <a:t>:</a:t>
            </a:r>
            <a:r>
              <a:rPr lang="el-GR" sz="1400" dirty="0"/>
              <a:t> βρίσκεται στη νότια πλαγιά της Ακρόπολης. Είναι ο πυρήνας του θεάτρου του Διονύσου. </a:t>
            </a:r>
            <a:r>
              <a:rPr lang="el-GR" sz="1400" u="sng" dirty="0"/>
              <a:t>Εδώ χτίζεται τον 6ο αι. </a:t>
            </a:r>
            <a:r>
              <a:rPr lang="el-GR" sz="1400" u="sng" dirty="0" err="1"/>
              <a:t>π.Χ</a:t>
            </a:r>
            <a:r>
              <a:rPr lang="el-GR" sz="1400" u="sng" dirty="0"/>
              <a:t> το πρώτο θεατρικό κτίσμα</a:t>
            </a:r>
            <a:r>
              <a:rPr lang="el-GR" sz="1400" dirty="0"/>
              <a:t>. </a:t>
            </a:r>
          </a:p>
          <a:p>
            <a:br>
              <a:rPr lang="el-GR" sz="1400" dirty="0"/>
            </a:br>
            <a:br>
              <a:rPr lang="el-GR" sz="1400" dirty="0"/>
            </a:br>
            <a:r>
              <a:rPr lang="el-GR" sz="1400" dirty="0"/>
              <a:t>Ανάμεσα στους θεατές και τους συντελεστές της παράστασης δεν υπάρχει κάποιο χώρισμα στην ορχήστρα.</a:t>
            </a:r>
          </a:p>
          <a:p>
            <a:br>
              <a:rPr lang="el-GR" sz="1400" dirty="0"/>
            </a:br>
            <a:r>
              <a:rPr lang="el-GR" sz="1400" i="1" dirty="0"/>
              <a:t>χορός</a:t>
            </a:r>
            <a:r>
              <a:rPr lang="el-GR" sz="1400" dirty="0"/>
              <a:t>: </a:t>
            </a:r>
            <a:r>
              <a:rPr lang="el-GR" sz="1400" b="1" dirty="0"/>
              <a:t>ορχήστρα</a:t>
            </a:r>
            <a:r>
              <a:rPr lang="el-GR" sz="1400" dirty="0"/>
              <a:t> → το αρχαιότερο τμήμα του θεάτρου. ημικυκλική (ή κυκλική, π.χ. Επίδαυρος) πλατεία στο κέντρο του θεάτρου.</a:t>
            </a:r>
          </a:p>
          <a:p>
            <a:br>
              <a:rPr lang="el-GR" sz="1400" dirty="0"/>
            </a:br>
            <a:r>
              <a:rPr lang="el-GR" sz="1400" b="1" dirty="0"/>
              <a:t>θυμέλη</a:t>
            </a:r>
            <a:r>
              <a:rPr lang="el-GR" sz="1400" dirty="0"/>
              <a:t>: ο βωμός του Διονύσου στο κέντρο της ορχήστρας.</a:t>
            </a:r>
          </a:p>
          <a:p>
            <a:br>
              <a:rPr lang="el-GR" sz="1400" dirty="0"/>
            </a:br>
            <a:r>
              <a:rPr lang="el-GR" sz="1400" b="1" dirty="0" err="1"/>
              <a:t>εύριπος</a:t>
            </a:r>
            <a:r>
              <a:rPr lang="el-GR" sz="1400" dirty="0"/>
              <a:t>: αγωγός απορροής των υδάτων στην περιφέρεια της ορχήστρας</a:t>
            </a:r>
          </a:p>
          <a:p>
            <a:br>
              <a:rPr lang="el-GR" sz="1400" dirty="0"/>
            </a:br>
            <a:r>
              <a:rPr lang="el-GR" sz="1400" b="1" dirty="0" err="1"/>
              <a:t>αναλημματικοί</a:t>
            </a:r>
            <a:r>
              <a:rPr lang="el-GR" sz="1400" b="1" dirty="0"/>
              <a:t> τοίχοι</a:t>
            </a:r>
            <a:r>
              <a:rPr lang="el-GR" sz="1400" dirty="0"/>
              <a:t>: οι τοίχοι στήριξης του εδάφους στα άκρα του κοίλου</a:t>
            </a:r>
          </a:p>
          <a:p>
            <a:br>
              <a:rPr lang="el-GR" sz="1400" dirty="0"/>
            </a:br>
            <a:r>
              <a:rPr lang="el-GR" sz="1400" b="1" dirty="0"/>
              <a:t>αντηρίδες</a:t>
            </a:r>
            <a:r>
              <a:rPr lang="el-GR" sz="1400" dirty="0"/>
              <a:t>: πυργοειδείς τοίχοι κάθετοι προς τους </a:t>
            </a:r>
            <a:r>
              <a:rPr lang="el-GR" sz="1400" dirty="0" err="1"/>
              <a:t>αναλημματικούς</a:t>
            </a:r>
            <a:r>
              <a:rPr lang="el-GR" sz="1400" dirty="0"/>
              <a:t> που χρησιμεύουν στην καλύτερη στήριξή τους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0" y="0"/>
            <a:ext cx="91440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1400" i="1" dirty="0"/>
              <a:t>θεατές</a:t>
            </a:r>
            <a:r>
              <a:rPr lang="el-GR" sz="1400" dirty="0"/>
              <a:t>: </a:t>
            </a:r>
            <a:r>
              <a:rPr lang="el-GR" sz="1400" b="1" dirty="0"/>
              <a:t>αρχικά</a:t>
            </a:r>
            <a:r>
              <a:rPr lang="el-GR" sz="1400" dirty="0"/>
              <a:t> κάθονταν όρθιοι γύρω από την ορχήστρα, στην πλαγιά, στη </a:t>
            </a:r>
            <a:r>
              <a:rPr lang="el-GR" sz="1400" b="1" dirty="0"/>
              <a:t>συνέχεια</a:t>
            </a:r>
            <a:r>
              <a:rPr lang="el-GR" sz="1400" dirty="0"/>
              <a:t> κάθονταν σε ξύλινα εδώλια. Για να πάρει τη μορφή που απέκτησε αργότερα το θέατρο ( </a:t>
            </a:r>
            <a:r>
              <a:rPr lang="el-GR" sz="1400" i="1" dirty="0"/>
              <a:t>κοίλη</a:t>
            </a:r>
            <a:r>
              <a:rPr lang="el-GR" sz="1400" dirty="0"/>
              <a:t> μορφή), πέρασε αρκετός καιρός.</a:t>
            </a:r>
          </a:p>
          <a:p>
            <a:pPr algn="just"/>
            <a:br>
              <a:rPr lang="el-GR" sz="1400" dirty="0"/>
            </a:br>
            <a:r>
              <a:rPr lang="el-GR" sz="1400" b="1" dirty="0"/>
              <a:t>διαζώματα</a:t>
            </a:r>
            <a:r>
              <a:rPr lang="el-GR" sz="1400" dirty="0"/>
              <a:t>: οριζόντιοι διάδρομοι που χωρίζουν τις θέσεις των θεατών σε οριζόντιες ζώνες.</a:t>
            </a:r>
          </a:p>
          <a:p>
            <a:pPr algn="just"/>
            <a:br>
              <a:rPr lang="el-GR" sz="1400" dirty="0"/>
            </a:br>
            <a:r>
              <a:rPr lang="el-GR" sz="1400" b="1" dirty="0"/>
              <a:t>σκάλες</a:t>
            </a:r>
            <a:r>
              <a:rPr lang="el-GR" sz="1400" dirty="0"/>
              <a:t>: κλιμακωτοί εγκάρσιοι διάδρομοι για την πρόσβαση των θεατών στις θέσεις τους.</a:t>
            </a:r>
          </a:p>
          <a:p>
            <a:pPr algn="just"/>
            <a:br>
              <a:rPr lang="el-GR" sz="1400" dirty="0"/>
            </a:br>
            <a:r>
              <a:rPr lang="el-GR" sz="1400" b="1" dirty="0"/>
              <a:t>κερκίδες</a:t>
            </a:r>
            <a:r>
              <a:rPr lang="el-GR" sz="1400" dirty="0"/>
              <a:t> : ομάδες καθισμάτων σε σφηνοειδή τμήματα που δημιουργούνται από τον χωρισμό των ζωνών με τις σκάλες.</a:t>
            </a:r>
          </a:p>
          <a:p>
            <a:pPr algn="just"/>
            <a:br>
              <a:rPr lang="el-GR" sz="1400" dirty="0"/>
            </a:br>
            <a:r>
              <a:rPr lang="el-GR" sz="1400" b="1" dirty="0"/>
              <a:t>εδώλια</a:t>
            </a:r>
            <a:r>
              <a:rPr lang="el-GR" sz="1400" dirty="0"/>
              <a:t>: τα καθίσματα, οι θέσεις των θεατών.</a:t>
            </a:r>
          </a:p>
          <a:p>
            <a:pPr algn="just"/>
            <a:br>
              <a:rPr lang="el-GR" sz="1400" dirty="0"/>
            </a:br>
            <a:r>
              <a:rPr lang="el-GR" sz="1400" b="1" dirty="0"/>
              <a:t>σκηνή</a:t>
            </a:r>
            <a:r>
              <a:rPr lang="el-GR" sz="1400" dirty="0"/>
              <a:t> → αποκτά τελευταία την οριστική μορφή της. </a:t>
            </a:r>
          </a:p>
          <a:p>
            <a:pPr algn="ctr"/>
            <a:br>
              <a:rPr lang="el-GR" sz="1400" dirty="0"/>
            </a:br>
            <a:r>
              <a:rPr lang="el-GR" sz="1400" b="1" u="sng" dirty="0">
                <a:solidFill>
                  <a:schemeClr val="tx1">
                    <a:lumMod val="95000"/>
                  </a:schemeClr>
                </a:solidFill>
              </a:rPr>
              <a:t>Σκηνή</a:t>
            </a:r>
            <a:endParaRPr lang="el-GR" sz="1400" u="sng" dirty="0">
              <a:solidFill>
                <a:schemeClr val="tx1">
                  <a:lumMod val="95000"/>
                </a:schemeClr>
              </a:solidFill>
            </a:endParaRPr>
          </a:p>
          <a:p>
            <a:pPr algn="just"/>
            <a:br>
              <a:rPr lang="el-GR" sz="1400" dirty="0"/>
            </a:br>
            <a:br>
              <a:rPr lang="el-GR" sz="1400" dirty="0"/>
            </a:br>
            <a:r>
              <a:rPr lang="el-GR" sz="1400" b="1" dirty="0"/>
              <a:t>Αρχικά</a:t>
            </a:r>
            <a:r>
              <a:rPr lang="el-GR" sz="1400" dirty="0"/>
              <a:t>: ξύλινο παράπηγμα που χρησίμευε ως αποθηκευτικός χώρος ή αποδυτήρια.</a:t>
            </a:r>
          </a:p>
          <a:p>
            <a:pPr algn="just"/>
            <a:br>
              <a:rPr lang="el-GR" sz="1400" dirty="0"/>
            </a:br>
            <a:r>
              <a:rPr lang="el-GR" sz="1400" b="1" dirty="0"/>
              <a:t>Μετέπειτα</a:t>
            </a:r>
            <a:r>
              <a:rPr lang="el-GR" sz="1400" dirty="0"/>
              <a:t>: εισάγεται από τον Αισχύλο ως τμήμα της σκηνικής δράσης. </a:t>
            </a:r>
          </a:p>
          <a:p>
            <a:pPr algn="just"/>
            <a:br>
              <a:rPr lang="el-GR" sz="1400" dirty="0"/>
            </a:br>
            <a:r>
              <a:rPr lang="el-GR" sz="1400" dirty="0"/>
              <a:t>Μεταξύ της </a:t>
            </a:r>
            <a:r>
              <a:rPr lang="el-GR" sz="1400" i="1" dirty="0"/>
              <a:t>σκηνής</a:t>
            </a:r>
            <a:r>
              <a:rPr lang="el-GR" sz="1400" dirty="0"/>
              <a:t> και της </a:t>
            </a:r>
            <a:r>
              <a:rPr lang="el-GR" sz="1400" i="1" dirty="0"/>
              <a:t>ορχήστρας</a:t>
            </a:r>
            <a:r>
              <a:rPr lang="el-GR" sz="1400" dirty="0"/>
              <a:t> βρίσκεται ο κύριος χώρος δράσης των ομιλητών → </a:t>
            </a:r>
            <a:r>
              <a:rPr lang="el-GR" sz="1400" b="1" dirty="0" err="1"/>
              <a:t>λογεῖον</a:t>
            </a:r>
            <a:r>
              <a:rPr lang="el-GR" sz="1400" dirty="0"/>
              <a:t> → στην πορεία ανυψώνεται μερικές βαθμίδες, ώστε να είναι ορατοί οι </a:t>
            </a:r>
            <a:r>
              <a:rPr lang="el-GR" sz="1400" i="1" dirty="0"/>
              <a:t>υποκριτές</a:t>
            </a:r>
            <a:r>
              <a:rPr lang="el-GR" sz="1400" dirty="0"/>
              <a:t> </a:t>
            </a:r>
            <a:r>
              <a:rPr lang="el-GR" sz="1400" dirty="0" err="1"/>
              <a:t>απο</a:t>
            </a:r>
            <a:r>
              <a:rPr lang="el-GR" sz="1400" dirty="0"/>
              <a:t> τους θεατές και να μην τους κρύβει ο </a:t>
            </a:r>
            <a:r>
              <a:rPr lang="el-GR" sz="1400" i="1" dirty="0"/>
              <a:t>χορός</a:t>
            </a:r>
            <a:r>
              <a:rPr lang="el-GR" sz="1400" dirty="0"/>
              <a:t>.</a:t>
            </a:r>
          </a:p>
          <a:p>
            <a:pPr algn="just"/>
            <a:br>
              <a:rPr lang="el-GR" sz="1400" dirty="0"/>
            </a:br>
            <a:br>
              <a:rPr lang="el-GR" sz="1400" dirty="0"/>
            </a:br>
            <a:br>
              <a:rPr lang="el-GR" sz="1400" dirty="0"/>
            </a:br>
            <a:r>
              <a:rPr lang="el-GR" sz="1400" b="1" dirty="0"/>
              <a:t>Επισήμανση</a:t>
            </a:r>
            <a:r>
              <a:rPr lang="el-GR" sz="1400" dirty="0"/>
              <a:t>! Η σκηνή χρησιμοποιήθηκε κατά πάσα πιθανότητα για πρώτη φορά στην </a:t>
            </a:r>
            <a:r>
              <a:rPr lang="el-GR" sz="1400" i="1" dirty="0" err="1"/>
              <a:t>Ορέστεια</a:t>
            </a:r>
            <a:r>
              <a:rPr lang="el-GR" sz="1400" dirty="0"/>
              <a:t> του Αισχύλου, το 458 </a:t>
            </a:r>
            <a:r>
              <a:rPr lang="el-GR" sz="1400" dirty="0" err="1"/>
              <a:t>π.Χ.</a:t>
            </a:r>
            <a:endParaRPr lang="el-GR" sz="14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0" y="-1"/>
            <a:ext cx="91440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1600" b="1" dirty="0" err="1"/>
              <a:t>θεολογεῖον</a:t>
            </a:r>
            <a:r>
              <a:rPr lang="el-GR" sz="1600" b="1" dirty="0"/>
              <a:t>: </a:t>
            </a:r>
            <a:r>
              <a:rPr lang="el-GR" sz="1600" dirty="0"/>
              <a:t>πρόσθετο δάπεδο, πάνω από το </a:t>
            </a:r>
            <a:r>
              <a:rPr lang="el-GR" sz="1600" dirty="0" err="1"/>
              <a:t>λογείον</a:t>
            </a:r>
            <a:r>
              <a:rPr lang="el-GR" sz="1600" dirty="0"/>
              <a:t> </a:t>
            </a:r>
            <a:r>
              <a:rPr lang="el-GR" sz="1600" i="1" dirty="0" err="1"/>
              <a:t>λογεῖον</a:t>
            </a:r>
            <a:r>
              <a:rPr lang="el-GR" sz="1600" dirty="0"/>
              <a:t>. Συναντάται στα μεγαλύτερα θέατρα. Εδώ κάνουν την εμφάνισή τους οι θεοί.</a:t>
            </a:r>
          </a:p>
          <a:p>
            <a:pPr algn="just"/>
            <a:br>
              <a:rPr lang="el-GR" sz="1600" dirty="0"/>
            </a:br>
            <a:r>
              <a:rPr lang="el-GR" sz="1600" b="1" dirty="0"/>
              <a:t>Προεδρία: </a:t>
            </a:r>
            <a:r>
              <a:rPr lang="el-GR" sz="1600" dirty="0"/>
              <a:t>οι πρώτες σειρές. Πάνω σε λίθινη υποδοχή τοποθετούνταν τιμητικά καθίσματα, όπου κάθονταν ο ιερέας του Διονύσου και οι κρατικοί λειτουργοί. </a:t>
            </a:r>
          </a:p>
          <a:p>
            <a:pPr algn="just"/>
            <a:br>
              <a:rPr lang="el-GR" sz="1600" dirty="0"/>
            </a:br>
            <a:r>
              <a:rPr lang="el-GR" sz="1600" b="1" dirty="0"/>
              <a:t>πάροδοι</a:t>
            </a:r>
            <a:r>
              <a:rPr lang="el-GR" sz="1600" dirty="0"/>
              <a:t>: Είσοδοι για τους θεατές και τους συντελεστές της παράστασης. Βρίσκονταν δεξιά και αριστερά της σκηνής. </a:t>
            </a:r>
          </a:p>
          <a:p>
            <a:pPr algn="just"/>
            <a:br>
              <a:rPr lang="el-GR" sz="1600" dirty="0"/>
            </a:br>
            <a:r>
              <a:rPr lang="el-GR" sz="1600" b="1" dirty="0"/>
              <a:t>παρασκήνια</a:t>
            </a:r>
            <a:r>
              <a:rPr lang="el-GR" sz="1600" dirty="0"/>
              <a:t>: δύο προεξέχουσες πτέρυγες που χρησίμευαν ως αποθηκευτικός χώρος. </a:t>
            </a:r>
          </a:p>
          <a:p>
            <a:pPr algn="just"/>
            <a:br>
              <a:rPr lang="el-GR" sz="1600" dirty="0"/>
            </a:br>
            <a:br>
              <a:rPr lang="el-GR" sz="1600" dirty="0"/>
            </a:br>
            <a:r>
              <a:rPr lang="el-GR" sz="1600" b="1" dirty="0" err="1"/>
              <a:t>προσκήνιον</a:t>
            </a:r>
            <a:r>
              <a:rPr lang="el-GR" sz="1600" dirty="0"/>
              <a:t>: μια στοά με κίονες που βρισκόταν στην πρόσοψη της σκηνής.</a:t>
            </a:r>
          </a:p>
          <a:p>
            <a:pPr algn="just"/>
            <a:br>
              <a:rPr lang="el-GR" sz="1600" dirty="0"/>
            </a:br>
            <a:br>
              <a:rPr lang="el-GR" sz="1600" dirty="0"/>
            </a:br>
            <a:r>
              <a:rPr lang="el-GR" sz="1600" b="1" dirty="0"/>
              <a:t>Ωστόσο</a:t>
            </a:r>
            <a:r>
              <a:rPr lang="el-GR" sz="1600" dirty="0"/>
              <a:t>: οι διαστάσεις του θεάτρου του Διονύσου κατά τον 5ο αι. υπερβαίνουν κατά πολύ τις προηγούμενες. Η </a:t>
            </a:r>
            <a:r>
              <a:rPr lang="el-GR" sz="1600" i="1" dirty="0"/>
              <a:t>προεδρία</a:t>
            </a:r>
            <a:r>
              <a:rPr lang="el-GR" sz="1600" dirty="0"/>
              <a:t> απέχει από την τελευταία σειρά 80 μέτρα, ενώ από τη σκηνή 12.</a:t>
            </a:r>
          </a:p>
          <a:p>
            <a:pPr algn="just"/>
            <a:br>
              <a:rPr lang="el-GR" sz="1600" dirty="0"/>
            </a:br>
            <a:r>
              <a:rPr lang="el-GR" sz="1600" u="sng" dirty="0"/>
              <a:t>Κοινό και χωρητικότητα</a:t>
            </a:r>
            <a:r>
              <a:rPr lang="el-GR" sz="1600" dirty="0"/>
              <a:t>: Αθηναίοι πολίτες, μέτοικοι, ξένοι επισκέπτες, γυναίκες, αγόρια και δούλοι. Οι τελευταίοι υπό την προϋπόθεση να συνοδεύουν τον κύριό τους. Το θέατρο του Διονύσου χωρούσε από 14.000 έως 17.000 θεατές. </a:t>
            </a:r>
          </a:p>
          <a:p>
            <a:pPr algn="just"/>
            <a:br>
              <a:rPr lang="el-GR" sz="1600" dirty="0"/>
            </a:br>
            <a:r>
              <a:rPr lang="el-GR" sz="1600" b="1" dirty="0"/>
              <a:t>Επισήμανση</a:t>
            </a:r>
            <a:r>
              <a:rPr lang="el-GR" sz="1600" dirty="0"/>
              <a:t>! Το αρχαίο θέατρο του Διονύσου αποκτά τη σημερινή μορφή του τον 4ο αι. Την ύστερη Ελληνιστική περίοδο προστίθενται 67 μαρμάρινοι θρόνοι περιμετρικά της ορχήστρας. Μέχρι τον 1ο αι. </a:t>
            </a:r>
            <a:r>
              <a:rPr lang="el-GR" sz="1600" dirty="0" err="1"/>
              <a:t>μ.Χ</a:t>
            </a:r>
            <a:r>
              <a:rPr lang="el-GR" sz="1600" dirty="0"/>
              <a:t> το δάπεδο της ορχήστρας ήταν πλέον μαρμάρινο. 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 flipH="1">
            <a:off x="2195736" y="1268760"/>
            <a:ext cx="144016" cy="3600400"/>
          </a:xfrm>
        </p:spPr>
        <p:txBody>
          <a:bodyPr>
            <a:normAutofit fontScale="90000"/>
          </a:bodyPr>
          <a:lstStyle/>
          <a:p>
            <a:endParaRPr lang="el-GR" dirty="0"/>
          </a:p>
        </p:txBody>
      </p:sp>
      <p:pic>
        <p:nvPicPr>
          <p:cNvPr id="5" name="4 - Θέση εικόνας" descr="174055952260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6394" r="16394"/>
          <a:stretch>
            <a:fillRect/>
          </a:stretch>
        </p:blipFill>
        <p:spPr>
          <a:xfrm>
            <a:off x="0" y="0"/>
            <a:ext cx="9144000" cy="5860366"/>
          </a:xfrm>
        </p:spPr>
      </p:pic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0" y="5867400"/>
            <a:ext cx="8476488" cy="685800"/>
          </a:xfrm>
          <a:noFill/>
          <a:ln>
            <a:noFill/>
          </a:ln>
        </p:spPr>
        <p:txBody>
          <a:bodyPr/>
          <a:lstStyle/>
          <a:p>
            <a:r>
              <a:rPr lang="el-GR" dirty="0"/>
              <a:t>Σκηνή και τα μέρη της.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0" y="0"/>
            <a:ext cx="91440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Σκηνικό φόντο</a:t>
            </a:r>
            <a:endParaRPr lang="el-GR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just"/>
            <a:br>
              <a:rPr lang="el-GR" sz="1600" dirty="0"/>
            </a:br>
            <a:endParaRPr lang="el-GR" sz="1600" dirty="0"/>
          </a:p>
          <a:p>
            <a:pPr algn="just"/>
            <a:r>
              <a:rPr lang="el-GR" sz="1600" dirty="0"/>
              <a:t>Χώροι όπου διαδραματίζονται τα γεγονότα:</a:t>
            </a:r>
          </a:p>
          <a:p>
            <a:pPr algn="just"/>
            <a:br>
              <a:rPr lang="el-GR" sz="1600" dirty="0"/>
            </a:br>
            <a:endParaRPr lang="el-GR" sz="1600" dirty="0"/>
          </a:p>
          <a:p>
            <a:pPr algn="just">
              <a:buFont typeface="Wingdings" pitchFamily="2" charset="2"/>
              <a:buChar char="v"/>
            </a:pPr>
            <a:r>
              <a:rPr lang="el-GR" sz="1600" dirty="0"/>
              <a:t>ανάκτορα</a:t>
            </a:r>
          </a:p>
          <a:p>
            <a:pPr algn="just">
              <a:buFont typeface="Wingdings" pitchFamily="2" charset="2"/>
              <a:buChar char="v"/>
            </a:pPr>
            <a:r>
              <a:rPr lang="el-GR" sz="1600" dirty="0"/>
              <a:t>ναός</a:t>
            </a:r>
          </a:p>
          <a:p>
            <a:pPr algn="just">
              <a:buFont typeface="Wingdings" pitchFamily="2" charset="2"/>
              <a:buChar char="v"/>
            </a:pPr>
            <a:r>
              <a:rPr lang="el-GR" sz="1600" dirty="0"/>
              <a:t>στρατόπεδο</a:t>
            </a:r>
          </a:p>
          <a:p>
            <a:pPr algn="just">
              <a:buFont typeface="Wingdings" pitchFamily="2" charset="2"/>
              <a:buChar char="v"/>
            </a:pPr>
            <a:r>
              <a:rPr lang="el-GR" sz="1600" dirty="0"/>
              <a:t>ερημικός τόπος</a:t>
            </a:r>
          </a:p>
          <a:p>
            <a:pPr algn="just"/>
            <a:br>
              <a:rPr lang="el-GR" sz="1600" dirty="0"/>
            </a:br>
            <a:br>
              <a:rPr lang="el-GR" sz="1600" dirty="0"/>
            </a:br>
            <a:r>
              <a:rPr lang="el-GR" sz="1600" u="sng" dirty="0"/>
              <a:t>Πρώτος που χρησιμοποίησε τη </a:t>
            </a:r>
            <a:r>
              <a:rPr lang="el-GR" sz="1600" i="1" u="sng" dirty="0"/>
              <a:t>σκηνογραφία</a:t>
            </a:r>
            <a:r>
              <a:rPr lang="el-GR" sz="1600" dirty="0"/>
              <a:t> ( διαμόρφωση της σκηνής με τη βοήθεια της ζωγραφικής ) → κατά τον Βιτρούβιο εισήχθη από τον Αισχύλο. Κατά άλλους από τον Σοφοκλή.</a:t>
            </a:r>
          </a:p>
          <a:p>
            <a:pPr algn="just"/>
            <a:br>
              <a:rPr lang="el-GR" sz="1600" dirty="0"/>
            </a:br>
            <a:br>
              <a:rPr lang="el-GR" sz="1600" dirty="0"/>
            </a:br>
            <a:r>
              <a:rPr lang="el-GR" sz="1600" dirty="0"/>
              <a:t>Σκηνογραφία = ζωγραφισμένος τοίχος του σκηνικού οικοδομήματος.</a:t>
            </a:r>
          </a:p>
          <a:p>
            <a:pPr algn="just"/>
            <a:br>
              <a:rPr lang="el-GR" sz="1600" dirty="0"/>
            </a:br>
            <a:br>
              <a:rPr lang="el-GR" sz="1600" dirty="0"/>
            </a:br>
            <a:r>
              <a:rPr lang="el-GR" sz="1600" b="1" dirty="0"/>
              <a:t>Ελληνιστική εποχή</a:t>
            </a:r>
            <a:r>
              <a:rPr lang="el-GR" sz="1600" dirty="0"/>
              <a:t>: ανάμεσα στους κίονες που στήριζαν το </a:t>
            </a:r>
            <a:r>
              <a:rPr lang="el-GR" sz="1600" i="1" dirty="0" err="1"/>
              <a:t>λογεῖον</a:t>
            </a:r>
            <a:r>
              <a:rPr lang="el-GR" sz="1600" dirty="0"/>
              <a:t> χρησιμοποιήθηκαν ζωγραφισμένοι πίνακες.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0" y="0"/>
            <a:ext cx="9144000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Μηχανισμοί αρχαίου θεάτρου</a:t>
            </a:r>
          </a:p>
          <a:p>
            <a:pPr algn="just"/>
            <a:br>
              <a:rPr lang="el-GR" sz="1400" dirty="0"/>
            </a:br>
            <a:r>
              <a:rPr lang="el-GR" sz="1400" dirty="0" err="1"/>
              <a:t>Επουδενί</a:t>
            </a:r>
            <a:r>
              <a:rPr lang="el-GR" sz="1400" dirty="0"/>
              <a:t> δεν αποσκοπούσαν στην πιστή αναπαράσταση των πραγματικών γεγονότων! </a:t>
            </a:r>
          </a:p>
          <a:p>
            <a:pPr algn="just"/>
            <a:br>
              <a:rPr lang="el-GR" sz="1400" dirty="0"/>
            </a:br>
            <a:r>
              <a:rPr lang="el-GR" sz="1400" dirty="0"/>
              <a:t>Αλλά: </a:t>
            </a:r>
            <a:r>
              <a:rPr lang="en-US" sz="1400" dirty="0"/>
              <a:t>“</a:t>
            </a:r>
            <a:r>
              <a:rPr lang="el-GR" sz="1400" dirty="0"/>
              <a:t> έδειχναν τη φρίκη και το θαύμα” ( </a:t>
            </a:r>
            <a:r>
              <a:rPr lang="el-GR" sz="1400" dirty="0" err="1"/>
              <a:t>Melchinger</a:t>
            </a:r>
            <a:r>
              <a:rPr lang="el-GR" sz="1400" dirty="0"/>
              <a:t> )</a:t>
            </a:r>
          </a:p>
          <a:p>
            <a:pPr algn="just"/>
            <a:br>
              <a:rPr lang="el-GR" sz="1400" dirty="0"/>
            </a:br>
            <a:r>
              <a:rPr lang="el-GR" sz="1400" b="1" i="1" dirty="0"/>
              <a:t>εκκύκλημα</a:t>
            </a:r>
            <a:r>
              <a:rPr lang="el-GR" sz="1400" dirty="0"/>
              <a:t>: τροχοφόρο δάπεδο πάνω στο οποίο τοποθετούνταν οι σωροί των νεκρών. Η αναγγελία μιας δολοφονίας ή το άνοιγμα των πυλών της σκηνής ώστε να δει ο θεατής τη σωρό δεν αρκούσαν. </a:t>
            </a:r>
          </a:p>
          <a:p>
            <a:pPr algn="just"/>
            <a:br>
              <a:rPr lang="el-GR" sz="1400" dirty="0"/>
            </a:br>
            <a:r>
              <a:rPr lang="el-GR" sz="1400" dirty="0"/>
              <a:t>Οι πράξεις βίας, αίματος και φρίκης λάμβαναν χώρα σε εξωτερικό χώρο, όχι μπροστά στα μάτια των θεατών. Οι σκηνές έντονου σωματικού πόνου και οι θάνατοι ( όχι βίαιοι ) εκτυλίσσονται μπροστά στα μάτια των θεατών. </a:t>
            </a:r>
          </a:p>
          <a:p>
            <a:pPr algn="just"/>
            <a:br>
              <a:rPr lang="el-GR" sz="1400" dirty="0"/>
            </a:br>
            <a:r>
              <a:rPr lang="el-GR" sz="1400" b="1" i="1" dirty="0"/>
              <a:t>μηχανή</a:t>
            </a:r>
            <a:r>
              <a:rPr lang="el-GR" sz="1400" dirty="0"/>
              <a:t>: ανυψωτικός μηχανισμός που έμοιαζε με γερανό. Απαραίτητη για την έλευση ηρώων από κάποιον </a:t>
            </a:r>
            <a:r>
              <a:rPr lang="el-GR" sz="1400" dirty="0" err="1"/>
              <a:t>εξω</a:t>
            </a:r>
            <a:r>
              <a:rPr lang="el-GR" sz="1400" dirty="0"/>
              <a:t>-σκηνικό χώρο ( αρχ. ελλ. </a:t>
            </a:r>
            <a:r>
              <a:rPr lang="el-GR" sz="1400" i="1" dirty="0" err="1"/>
              <a:t>ἀπὸ</a:t>
            </a:r>
            <a:r>
              <a:rPr lang="el-GR" sz="1400" i="1" dirty="0"/>
              <a:t> </a:t>
            </a:r>
            <a:r>
              <a:rPr lang="el-GR" sz="1400" i="1" dirty="0" err="1"/>
              <a:t>μηχανῆς</a:t>
            </a:r>
            <a:r>
              <a:rPr lang="el-GR" sz="1400" i="1" dirty="0"/>
              <a:t> θεός</a:t>
            </a:r>
            <a:r>
              <a:rPr lang="el-GR" sz="1400" dirty="0"/>
              <a:t>, λατ. </a:t>
            </a:r>
            <a:r>
              <a:rPr lang="el-GR" sz="1400" i="1" dirty="0" err="1"/>
              <a:t>Deus</a:t>
            </a:r>
            <a:r>
              <a:rPr lang="el-GR" sz="1400" i="1" dirty="0"/>
              <a:t> </a:t>
            </a:r>
            <a:r>
              <a:rPr lang="el-GR" sz="1400" i="1" dirty="0" err="1"/>
              <a:t>ex</a:t>
            </a:r>
            <a:r>
              <a:rPr lang="el-GR" sz="1400" i="1" dirty="0"/>
              <a:t> </a:t>
            </a:r>
            <a:r>
              <a:rPr lang="el-GR" sz="1400" i="1" dirty="0" err="1"/>
              <a:t>machina</a:t>
            </a:r>
            <a:r>
              <a:rPr lang="el-GR" sz="1400" i="1" dirty="0"/>
              <a:t> </a:t>
            </a:r>
            <a:r>
              <a:rPr lang="el-GR" sz="1400" dirty="0"/>
              <a:t>).</a:t>
            </a:r>
          </a:p>
          <a:p>
            <a:pPr algn="just"/>
            <a:br>
              <a:rPr lang="el-GR" sz="1400" dirty="0"/>
            </a:br>
            <a:r>
              <a:rPr lang="el-GR" sz="1400" dirty="0"/>
              <a:t>.</a:t>
            </a:r>
          </a:p>
          <a:p>
            <a:pPr algn="just"/>
            <a:r>
              <a:rPr lang="el-GR" sz="1400" u="sng" dirty="0"/>
              <a:t>Η εισαγωγή του στον χώρο του θεάτρου αποδίδεται στον Ευριπίδη</a:t>
            </a:r>
            <a:br>
              <a:rPr lang="el-GR" sz="1400" dirty="0"/>
            </a:br>
            <a:br>
              <a:rPr lang="el-GR" sz="1400" dirty="0"/>
            </a:br>
            <a:r>
              <a:rPr lang="el-GR" sz="1400" b="1" i="1" dirty="0" err="1"/>
              <a:t>βροντεῖον</a:t>
            </a:r>
            <a:r>
              <a:rPr lang="el-GR" sz="1400" dirty="0"/>
              <a:t>: </a:t>
            </a:r>
            <a:r>
              <a:rPr lang="el-GR" sz="1400" dirty="0" err="1"/>
              <a:t>μηχανισκος</a:t>
            </a:r>
            <a:r>
              <a:rPr lang="el-GR" sz="1400" dirty="0"/>
              <a:t> για τη μιμητική αναπαραγωγή της βροντής. Τεντωμένο δέρμα πάνω στο οποίο άδειαζαν μολύβδινες σφαίρες ώστε να προκληθεί κρότος. Άλλη εκδοχή: ανάδευαν χαλίκια μέσα σε ένα μεταλλικό κύπελλο.</a:t>
            </a:r>
            <a:endParaRPr lang="el-GR" sz="1400" i="1" dirty="0"/>
          </a:p>
          <a:p>
            <a:pPr algn="just"/>
            <a:br>
              <a:rPr lang="el-GR" sz="1400" dirty="0"/>
            </a:br>
            <a:r>
              <a:rPr lang="el-GR" sz="1400" b="1" i="1" dirty="0"/>
              <a:t>περίακτοι</a:t>
            </a:r>
            <a:r>
              <a:rPr lang="el-GR" sz="1400" dirty="0"/>
              <a:t>:</a:t>
            </a:r>
            <a:r>
              <a:rPr lang="el-GR" sz="1400" i="1" dirty="0"/>
              <a:t> </a:t>
            </a:r>
            <a:r>
              <a:rPr lang="el-GR" sz="1400" dirty="0"/>
              <a:t>δύο ξύλινοι πρισματικοί στύλοι, με πίνακες στερεωμένους πάνω τους, οι οποίοι περιστρέφονταν αλλάζοντας το σκηνικό.</a:t>
            </a:r>
          </a:p>
          <a:p>
            <a:pPr algn="just"/>
            <a:br>
              <a:rPr lang="el-GR" sz="1400" dirty="0"/>
            </a:br>
            <a:r>
              <a:rPr lang="el-GR" sz="1400" b="1" i="1" dirty="0" err="1"/>
              <a:t>χαρώνειος</a:t>
            </a:r>
            <a:r>
              <a:rPr lang="el-GR" sz="1400" b="1" i="1" dirty="0"/>
              <a:t> κλίμακα</a:t>
            </a:r>
            <a:r>
              <a:rPr lang="el-GR" sz="1400" dirty="0"/>
              <a:t>: καταπακτή στο κέντρο της ορχήστρας. Από εδώ ανέβαιναν ήρωες που “έρχονταν” από τον Κάτω Κόσμο.</a:t>
            </a:r>
            <a:r>
              <a:rPr lang="el-GR" sz="1200" dirty="0"/>
              <a:t> </a:t>
            </a:r>
            <a:endParaRPr lang="el-GR" sz="1200" i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4BDABCF4-1986-BCD0-4064-884E19A56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05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1117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2F5894B7-9E20-B184-5F2F-10C5DFE3E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872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46B2CEBB-4EF2-51BC-5B62-AD0A0F5F8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106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ED60CA58-66F5-D4C1-1BAF-C52986E42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192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174042647816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79512" y="116632"/>
            <a:ext cx="8784976" cy="410445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4 - TextBox"/>
          <p:cNvSpPr txBox="1"/>
          <p:nvPr/>
        </p:nvSpPr>
        <p:spPr>
          <a:xfrm>
            <a:off x="179512" y="4293097"/>
            <a:ext cx="7848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Segoe UI Semilight" pitchFamily="34" charset="0"/>
                <a:cs typeface="Segoe UI Semilight" pitchFamily="34" charset="0"/>
              </a:rPr>
              <a:t>Κρατήρας του </a:t>
            </a:r>
            <a:r>
              <a:rPr lang="el-GR" sz="1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Segoe UI Semilight" pitchFamily="34" charset="0"/>
                <a:cs typeface="Segoe UI Semilight" pitchFamily="34" charset="0"/>
              </a:rPr>
              <a:t>Προνόμου</a:t>
            </a:r>
            <a:r>
              <a:rPr lang="el-GR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Segoe UI Semilight" pitchFamily="34" charset="0"/>
                <a:cs typeface="Segoe UI Semilight" pitchFamily="34" charset="0"/>
              </a:rPr>
              <a:t>. Αρχαιολογικό μουσείο Νεάπολης, Ιταλία.</a:t>
            </a:r>
          </a:p>
        </p:txBody>
      </p:sp>
      <p:pic>
        <p:nvPicPr>
          <p:cNvPr id="16386" name="Picture 2" descr="4061. Κρατήρας Ελικωτός 40cm,Πρόνομος - Ιφιγένει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4221088"/>
            <a:ext cx="3096345" cy="26369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F99963E5-DA63-7F2A-F41F-53FD7BAD9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639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57881318-868D-2287-A6EE-57E59C427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0975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 flipH="1">
            <a:off x="827584" y="1700808"/>
            <a:ext cx="288032" cy="3024336"/>
          </a:xfrm>
        </p:spPr>
        <p:txBody>
          <a:bodyPr>
            <a:normAutofit fontScale="90000"/>
          </a:bodyPr>
          <a:lstStyle/>
          <a:p>
            <a:endParaRPr lang="el-GR" dirty="0"/>
          </a:p>
        </p:txBody>
      </p:sp>
      <p:pic>
        <p:nvPicPr>
          <p:cNvPr id="5" name="4 - Θέση εικόνας" descr="Aspendos_Amphitheatre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524" r="5524"/>
          <a:stretch>
            <a:fillRect/>
          </a:stretch>
        </p:blipFill>
        <p:spPr>
          <a:xfrm>
            <a:off x="0" y="0"/>
            <a:ext cx="9144000" cy="5733256"/>
          </a:xfrm>
        </p:spPr>
      </p:pic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0" y="5867400"/>
            <a:ext cx="8476488" cy="685800"/>
          </a:xfrm>
          <a:noFill/>
          <a:ln>
            <a:solidFill>
              <a:schemeClr val="tx1"/>
            </a:solidFill>
          </a:ln>
        </p:spPr>
        <p:txBody>
          <a:bodyPr/>
          <a:lstStyle/>
          <a:p>
            <a:r>
              <a:rPr lang="el-GR" dirty="0"/>
              <a:t>Αρχαίο Θέατρο </a:t>
            </a:r>
            <a:r>
              <a:rPr lang="el-GR" dirty="0" err="1"/>
              <a:t>Ασπένδου</a:t>
            </a:r>
            <a:r>
              <a:rPr lang="el-GR" dirty="0"/>
              <a:t>. Το καλύτερα διατηρημένο της αρχαιότητας (</a:t>
            </a:r>
            <a:r>
              <a:rPr lang="el-GR" dirty="0" err="1"/>
              <a:t>περ</a:t>
            </a:r>
            <a:r>
              <a:rPr lang="el-GR" dirty="0"/>
              <a:t>. 160 </a:t>
            </a:r>
            <a:r>
              <a:rPr lang="el-GR" dirty="0" err="1"/>
              <a:t>μ.Χ</a:t>
            </a:r>
            <a:r>
              <a:rPr lang="el-GR" dirty="0"/>
              <a:t>)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0DD0FE01-F02C-6DE8-4D57-EE3B24257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04864" y="-459432"/>
            <a:ext cx="15553728" cy="748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5837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 flipH="1">
            <a:off x="1133856" y="1916832"/>
            <a:ext cx="485816" cy="2736304"/>
          </a:xfrm>
        </p:spPr>
        <p:txBody>
          <a:bodyPr>
            <a:normAutofit fontScale="90000"/>
          </a:bodyPr>
          <a:lstStyle/>
          <a:p>
            <a:endParaRPr lang="el-GR" dirty="0"/>
          </a:p>
        </p:txBody>
      </p:sp>
      <p:pic>
        <p:nvPicPr>
          <p:cNvPr id="5" name="4 - Θέση εικόνας" descr="Aspendos_2004-1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30" b="130"/>
          <a:stretch>
            <a:fillRect/>
          </a:stretch>
        </p:blipFill>
        <p:spPr>
          <a:xfrm>
            <a:off x="0" y="0"/>
            <a:ext cx="9144000" cy="5860366"/>
          </a:xfrm>
        </p:spPr>
      </p:pic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0" y="5867400"/>
            <a:ext cx="8476488" cy="685800"/>
          </a:xfrm>
          <a:noFill/>
          <a:ln>
            <a:noFill/>
          </a:ln>
        </p:spPr>
        <p:txBody>
          <a:bodyPr/>
          <a:lstStyle/>
          <a:p>
            <a:r>
              <a:rPr lang="el-GR" dirty="0"/>
              <a:t>Ο </a:t>
            </a:r>
            <a:r>
              <a:rPr lang="el-GR" dirty="0" err="1"/>
              <a:t>εσωτερκός</a:t>
            </a:r>
            <a:r>
              <a:rPr lang="el-GR" dirty="0"/>
              <a:t> διάκοσμος της σκηνής.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19456" y="2204864"/>
            <a:ext cx="914400" cy="2736304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5" name="4 - Θέση εικόνας" descr="Aspendos_2004-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30" b="130"/>
          <a:stretch>
            <a:fillRect/>
          </a:stretch>
        </p:blipFill>
        <p:spPr>
          <a:xfrm>
            <a:off x="0" y="0"/>
            <a:ext cx="9144000" cy="5860366"/>
          </a:xfrm>
        </p:spPr>
      </p:pic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0" y="5867400"/>
            <a:ext cx="8476488" cy="685800"/>
          </a:xfrm>
          <a:noFill/>
          <a:ln>
            <a:noFill/>
          </a:ln>
        </p:spPr>
        <p:txBody>
          <a:bodyPr/>
          <a:lstStyle/>
          <a:p>
            <a:r>
              <a:rPr lang="el-GR" dirty="0"/>
              <a:t>Είσοδος στη σκηνή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115616" y="2636912"/>
            <a:ext cx="432048" cy="2088232"/>
          </a:xfrm>
        </p:spPr>
        <p:txBody>
          <a:bodyPr>
            <a:normAutofit fontScale="90000"/>
          </a:bodyPr>
          <a:lstStyle/>
          <a:p>
            <a:endParaRPr lang="el-GR" dirty="0"/>
          </a:p>
        </p:txBody>
      </p:sp>
      <p:pic>
        <p:nvPicPr>
          <p:cNvPr id="5" name="4 - Θέση εικόνας" descr="174042647820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418" r="5418"/>
          <a:stretch>
            <a:fillRect/>
          </a:stretch>
        </p:blipFill>
        <p:spPr>
          <a:xfrm>
            <a:off x="0" y="0"/>
            <a:ext cx="9144000" cy="5805264"/>
          </a:xfrm>
        </p:spPr>
      </p:pic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0" y="5867400"/>
            <a:ext cx="8476488" cy="685800"/>
          </a:xfrm>
          <a:noFill/>
          <a:ln>
            <a:noFill/>
          </a:ln>
        </p:spPr>
        <p:txBody>
          <a:bodyPr/>
          <a:lstStyle/>
          <a:p>
            <a:r>
              <a:rPr lang="el-GR" dirty="0"/>
              <a:t>Θέατρο του Διονύσου.</a:t>
            </a:r>
          </a:p>
          <a:p>
            <a:endParaRPr lang="el-GR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75656" y="2204864"/>
            <a:ext cx="1008112" cy="2232248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5" name="4 - Θέση εικόνας" descr="174042647818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30" b="130"/>
          <a:stretch>
            <a:fillRect/>
          </a:stretch>
        </p:blipFill>
        <p:spPr>
          <a:xfrm>
            <a:off x="0" y="0"/>
            <a:ext cx="9144000" cy="5860366"/>
          </a:xfrm>
        </p:spPr>
      </p:pic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0" y="5867400"/>
            <a:ext cx="8476488" cy="685800"/>
          </a:xfrm>
          <a:noFill/>
          <a:ln>
            <a:noFill/>
          </a:ln>
        </p:spPr>
        <p:txBody>
          <a:bodyPr/>
          <a:lstStyle/>
          <a:p>
            <a:r>
              <a:rPr lang="el-GR" dirty="0"/>
              <a:t>Αρχαίο Θέατρο Μεγαλόπολης. Το μεγαλύτερο σε έκταση του αρχαίου ελληνικού κόσμου σύμφωνα με τον Παυσανία (χωρητικότητα 18.000-20.000) (</a:t>
            </a:r>
            <a:r>
              <a:rPr lang="el-GR" dirty="0" err="1"/>
              <a:t>περ</a:t>
            </a:r>
            <a:r>
              <a:rPr lang="el-GR" dirty="0"/>
              <a:t>. 370 </a:t>
            </a:r>
            <a:r>
              <a:rPr lang="el-GR" dirty="0" err="1"/>
              <a:t>π.Χ</a:t>
            </a:r>
            <a:r>
              <a:rPr lang="el-GR" dirty="0"/>
              <a:t>)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 flipH="1">
            <a:off x="1979711" y="1484784"/>
            <a:ext cx="45719" cy="2880320"/>
          </a:xfrm>
        </p:spPr>
        <p:txBody>
          <a:bodyPr>
            <a:normAutofit fontScale="90000"/>
          </a:bodyPr>
          <a:lstStyle/>
          <a:p>
            <a:endParaRPr lang="el-GR" dirty="0"/>
          </a:p>
        </p:txBody>
      </p:sp>
      <p:pic>
        <p:nvPicPr>
          <p:cNvPr id="5" name="4 - Θέση εικόνας" descr="174042647818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2867" r="12867"/>
          <a:stretch>
            <a:fillRect/>
          </a:stretch>
        </p:blipFill>
        <p:spPr>
          <a:xfrm>
            <a:off x="0" y="0"/>
            <a:ext cx="9144000" cy="5860366"/>
          </a:xfrm>
        </p:spPr>
      </p:pic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0" y="5867400"/>
            <a:ext cx="8476488" cy="685800"/>
          </a:xfrm>
          <a:noFill/>
          <a:ln>
            <a:noFill/>
          </a:ln>
        </p:spPr>
        <p:txBody>
          <a:bodyPr/>
          <a:lstStyle/>
          <a:p>
            <a:r>
              <a:rPr lang="el-GR" dirty="0"/>
              <a:t>Αρχαίο Θέατρο Θορικού. Το αρχαιότερο θέατρο του αρχαίου ελληνικού κόσμου.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627784" y="2492896"/>
            <a:ext cx="216024" cy="3096344"/>
          </a:xfrm>
        </p:spPr>
        <p:txBody>
          <a:bodyPr>
            <a:normAutofit fontScale="90000"/>
          </a:bodyPr>
          <a:lstStyle/>
          <a:p>
            <a:endParaRPr lang="el-GR" dirty="0"/>
          </a:p>
        </p:txBody>
      </p:sp>
      <p:pic>
        <p:nvPicPr>
          <p:cNvPr id="5" name="4 - Θέση εικόνας" descr="174042647819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483" r="5483"/>
          <a:stretch>
            <a:fillRect/>
          </a:stretch>
        </p:blipFill>
        <p:spPr>
          <a:xfrm>
            <a:off x="0" y="0"/>
            <a:ext cx="9144000" cy="5860366"/>
          </a:xfrm>
        </p:spPr>
      </p:pic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0" y="5867400"/>
            <a:ext cx="8476488" cy="685800"/>
          </a:xfrm>
          <a:noFill/>
          <a:ln>
            <a:noFill/>
          </a:ln>
        </p:spPr>
        <p:txBody>
          <a:bodyPr/>
          <a:lstStyle/>
          <a:p>
            <a:r>
              <a:rPr lang="el-GR" dirty="0"/>
              <a:t>Αρχαίο Θέατρο Δωδώνης.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Αποκαλύφθηκε σπάνιο ψηφιδωτό με παράσταση Σατύρων στην Ερέτρια | Το Κουτί  της Πανδώρα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8784976" cy="5691759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0" y="5805264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Βοτσαλωτό ψηφιδωτό δάπεδο με παράσταση Σατύρων ( 4</a:t>
            </a:r>
            <a:r>
              <a:rPr lang="el-GR" sz="1600" baseline="30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ος</a:t>
            </a:r>
            <a:r>
              <a:rPr lang="el-GR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αι. ). Ερέτρια</a:t>
            </a:r>
            <a:r>
              <a:rPr lang="el-GR" dirty="0"/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206 Classical Greek Theatre, Classical Drama and Theat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764704"/>
            <a:ext cx="7128792" cy="54726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Priests Seating at the Theatre of Dionysus | Carved marble c… | Flick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8928992" cy="5976664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0" y="6237312"/>
            <a:ext cx="9036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latin typeface="Bahnschrift SemiLight" pitchFamily="34" charset="0"/>
              </a:rPr>
              <a:t>ΙΕΡΕΩΣ ΔΗΜΗΤΡΟΣ ΚΑΙ ΦΕΝΕΦΑΙΤΗΣ, ΙΕΡΕΩΣ ΔΙΟΣΤΕΛΕΙΟΥ ΚΑΙ ΒΟΥΙΥΓΟΥ, ΙΕΡΕΩΣ ΘΗΣΕΩΣ. ΘΕΑΤΡΟ ΤΟΥ ΔΙΟΝΥΣΟΥ</a:t>
            </a:r>
            <a:r>
              <a:rPr lang="el-GR" sz="1200" dirty="0"/>
              <a:t>.</a:t>
            </a:r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000" b="0" i="0" u="none" strike="noStrike" cap="none" normalizeH="0" baseline="0">
                <a:ln>
                  <a:noFill/>
                </a:ln>
                <a:solidFill>
                  <a:srgbClr val="212124"/>
                </a:solidFill>
                <a:effectLst/>
                <a:latin typeface="Proxima Nova"/>
                <a:cs typeface="Arial" pitchFamily="34" charset="0"/>
              </a:rPr>
              <a:t>ΙΕΡΕΩΣ ΔΗΜΗΤΡΟΣ ΚΑΙ ΦΕΝΕΦΑΙΤΗΣ", "ΙΕΡΕΩΣ ΔΙΟΣΤΕΛΕΙΟΥ ΒΟΥΙΥΓΟΥ", "ΙΕΡΕΩΣ ΘΗΣΕΩΣ</a:t>
            </a:r>
            <a:endParaRPr kumimoji="0" lang="el-G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000" b="0" i="0" u="none" strike="noStrike" cap="none" normalizeH="0" baseline="0">
                <a:ln>
                  <a:noFill/>
                </a:ln>
                <a:solidFill>
                  <a:srgbClr val="212124"/>
                </a:solidFill>
                <a:effectLst/>
                <a:latin typeface="Proxima Nova"/>
                <a:cs typeface="Arial" pitchFamily="34" charset="0"/>
              </a:rPr>
              <a:t>ΙΕΡΕΩΣ ΔΗΜΗΤΡΟΣ ΚΑΙ ΦΕΝΕΦΑΙΤΗΣ", "ΙΕΡΕΩΣ ΔΙΟΣΤΕΛΕΙΟΥ ΒΟΥΙΥΓΟΥ", "ΙΕΡΕΩΣ ΘΗΣΕΩΣ</a:t>
            </a:r>
            <a:endParaRPr kumimoji="0" lang="el-G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000" b="0" i="0" u="none" strike="noStrike" cap="none" normalizeH="0" baseline="0">
                <a:ln>
                  <a:noFill/>
                </a:ln>
                <a:solidFill>
                  <a:srgbClr val="212124"/>
                </a:solidFill>
                <a:effectLst/>
                <a:latin typeface="Proxima Nova"/>
                <a:cs typeface="Arial" pitchFamily="34" charset="0"/>
              </a:rPr>
              <a:t>ΙΕΡΕΩΣ ΔΗΜΗΤΡΟΣ ΚΑΙ ΦΕΝΕΦΑΙΤΗΣ", "ΙΕΡΕΩΣ ΔΙΟΣΤΕΛΕΙΟΥ ΒΟΥΙΥΓΟΥ", "ΙΕΡΕΩΣ ΘΗΣΕΩΣ</a:t>
            </a:r>
            <a:endParaRPr kumimoji="0" lang="el-G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Autofit/>
          </a:bodyPr>
          <a:lstStyle/>
          <a:p>
            <a:pPr algn="ctr"/>
            <a:r>
              <a:rPr lang="el-GR" sz="2800" b="1" dirty="0" err="1">
                <a:solidFill>
                  <a:schemeClr val="tx1"/>
                </a:solidFill>
              </a:rPr>
              <a:t>ἐν</a:t>
            </a:r>
            <a:r>
              <a:rPr lang="el-GR" sz="2800" b="1" dirty="0">
                <a:solidFill>
                  <a:schemeClr val="tx1"/>
                </a:solidFill>
              </a:rPr>
              <a:t> </a:t>
            </a:r>
            <a:r>
              <a:rPr lang="el-GR" sz="2800" b="1" dirty="0" err="1">
                <a:solidFill>
                  <a:schemeClr val="tx1"/>
                </a:solidFill>
              </a:rPr>
              <a:t>ἄστει</a:t>
            </a:r>
            <a:r>
              <a:rPr lang="el-GR" sz="2800" b="1" dirty="0">
                <a:solidFill>
                  <a:schemeClr val="tx1"/>
                </a:solidFill>
              </a:rPr>
              <a:t> Διονύσια</a:t>
            </a:r>
            <a:endParaRPr lang="el-GR" sz="2800" dirty="0">
              <a:solidFill>
                <a:schemeClr val="tx1"/>
              </a:solidFill>
            </a:endParaRP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0" y="476672"/>
            <a:ext cx="4495800" cy="6264695"/>
          </a:xfrm>
        </p:spPr>
        <p:txBody>
          <a:bodyPr>
            <a:noAutofit/>
          </a:bodyPr>
          <a:lstStyle/>
          <a:p>
            <a:r>
              <a:rPr lang="el-GR" sz="1400" b="1" dirty="0"/>
              <a:t>Μήνας</a:t>
            </a:r>
            <a:r>
              <a:rPr lang="en-US" sz="1400" dirty="0"/>
              <a:t>:</a:t>
            </a:r>
            <a:r>
              <a:rPr lang="el-GR" sz="1400" dirty="0"/>
              <a:t> </a:t>
            </a:r>
            <a:r>
              <a:rPr lang="el-GR" sz="1400" i="1" dirty="0"/>
              <a:t>Ελαφηβολιών</a:t>
            </a:r>
            <a:r>
              <a:rPr lang="el-GR" sz="1400" dirty="0"/>
              <a:t> ( Μάρτιος / Απρίλιος) —&gt; τότε κοπάζουν οι χειμερινές τρικυμίες και είναι δυνατή η </a:t>
            </a:r>
            <a:r>
              <a:rPr lang="el-GR" sz="1400" dirty="0" err="1"/>
              <a:t>ναυσιπλοϊα</a:t>
            </a:r>
            <a:r>
              <a:rPr lang="el-GR" sz="1400" dirty="0"/>
              <a:t> / τότε στέλνουν τα μέλη της Συμμαχίας τις εισφορές τους στην Αθήνα</a:t>
            </a:r>
            <a:r>
              <a:rPr lang="en-US" sz="1400" dirty="0"/>
              <a:t>.</a:t>
            </a:r>
            <a:endParaRPr lang="el-GR" sz="1400" dirty="0"/>
          </a:p>
          <a:p>
            <a:endParaRPr lang="el-GR" sz="1400" b="1" i="1" dirty="0"/>
          </a:p>
          <a:p>
            <a:r>
              <a:rPr lang="el-GR" sz="1400" b="1" i="1" dirty="0"/>
              <a:t>Θεσμοθέτηση γιορτής</a:t>
            </a:r>
            <a:r>
              <a:rPr lang="el-GR" sz="1400" i="1" dirty="0"/>
              <a:t>: Πεισίστρατος - θεσπίζει αγώνες τραγωδίας και διθυράμβου.</a:t>
            </a:r>
          </a:p>
          <a:p>
            <a:endParaRPr lang="el-GR" sz="1400" i="1" dirty="0"/>
          </a:p>
          <a:p>
            <a:r>
              <a:rPr lang="el-GR" sz="1400" i="1" dirty="0"/>
              <a:t>Απαρχές</a:t>
            </a:r>
            <a:r>
              <a:rPr lang="el-GR" sz="1400" dirty="0"/>
              <a:t>: γιορτάζονται από το β’ μισό του 6ου αιώνα</a:t>
            </a:r>
          </a:p>
          <a:p>
            <a:r>
              <a:rPr lang="el-GR" sz="1400" b="1" i="1" dirty="0"/>
              <a:t>Αρμόδιος</a:t>
            </a:r>
            <a:r>
              <a:rPr lang="el-GR" sz="1400" dirty="0"/>
              <a:t>: επώνυμος άρχων ( κρατικός εκπρόσωπος στις μη θρησκευτικές υποθέσεις )</a:t>
            </a:r>
          </a:p>
          <a:p>
            <a:r>
              <a:rPr lang="el-GR" sz="1400" b="1" i="1" dirty="0"/>
              <a:t>Διάρκεια</a:t>
            </a:r>
            <a:r>
              <a:rPr lang="el-GR" sz="1400" dirty="0"/>
              <a:t>: Μετά την εισαγωγή αγώνων κωμωδίας διαρκούν 5 ημέρες ( 486 π Χ. ). Μέχρι τότε διαρκούσε 4 ημέρες. </a:t>
            </a:r>
          </a:p>
          <a:p>
            <a:endParaRPr lang="el-GR" sz="1400" b="1" i="1" dirty="0"/>
          </a:p>
          <a:p>
            <a:r>
              <a:rPr lang="el-GR" sz="1400" b="1" i="1" dirty="0"/>
              <a:t>Σκοπός</a:t>
            </a:r>
            <a:r>
              <a:rPr lang="el-GR" sz="1400" dirty="0"/>
              <a:t>: αυτοπροβολή της Αθήνας στα υπόλοιπα μέλη της Συμμαχίας ( εξυπηρέτηση πολιτικών σκοπιμοτήτων )</a:t>
            </a:r>
          </a:p>
          <a:p>
            <a:endParaRPr lang="el-GR" sz="1400" b="1" i="1" dirty="0"/>
          </a:p>
          <a:p>
            <a:r>
              <a:rPr lang="el-GR" sz="1400" b="1" i="1" dirty="0"/>
              <a:t>Προάγων</a:t>
            </a:r>
            <a:r>
              <a:rPr lang="el-GR" sz="1400" dirty="0"/>
              <a:t>: δύο ημέρες πριν τους αγώνες παρουσιάζονταν στο κοινό οι </a:t>
            </a:r>
            <a:r>
              <a:rPr lang="el-GR" sz="1400" i="1" dirty="0"/>
              <a:t>χορηγοί</a:t>
            </a:r>
            <a:r>
              <a:rPr lang="el-GR" sz="1400" dirty="0"/>
              <a:t>, οι </a:t>
            </a:r>
            <a:r>
              <a:rPr lang="el-GR" sz="1400" i="1" dirty="0"/>
              <a:t>ποιητές</a:t>
            </a:r>
            <a:r>
              <a:rPr lang="el-GR" sz="1400" dirty="0"/>
              <a:t>, οι </a:t>
            </a:r>
            <a:r>
              <a:rPr lang="el-GR" sz="1400" i="1" dirty="0"/>
              <a:t>υποκριτές</a:t>
            </a:r>
            <a:r>
              <a:rPr lang="el-GR" sz="1400" dirty="0"/>
              <a:t>, ο </a:t>
            </a:r>
            <a:r>
              <a:rPr lang="el-GR" sz="1400" i="1" dirty="0"/>
              <a:t>χορός</a:t>
            </a:r>
            <a:r>
              <a:rPr lang="el-GR" sz="1400" dirty="0"/>
              <a:t> ( μετά την ολοκλήρωση του </a:t>
            </a:r>
            <a:r>
              <a:rPr lang="el-GR" sz="1400" i="1" dirty="0"/>
              <a:t>Ωδείου</a:t>
            </a:r>
            <a:r>
              <a:rPr lang="el-GR" sz="1400" dirty="0"/>
              <a:t> από τον Περικλή το 444 </a:t>
            </a:r>
            <a:r>
              <a:rPr lang="el-GR" sz="1400" dirty="0" err="1"/>
              <a:t>π.Χ</a:t>
            </a:r>
            <a:r>
              <a:rPr lang="el-GR" sz="1400" dirty="0"/>
              <a:t> λάμβανε χώρα εκεί ).</a:t>
            </a:r>
          </a:p>
          <a:p>
            <a:pPr>
              <a:buNone/>
            </a:pPr>
            <a:endParaRPr lang="el-GR" sz="1400" dirty="0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half" idx="2"/>
          </p:nvPr>
        </p:nvSpPr>
        <p:spPr>
          <a:xfrm>
            <a:off x="4644008" y="476672"/>
            <a:ext cx="4499992" cy="6264696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l-GR" dirty="0"/>
              <a:t>Συμμετέχουν: </a:t>
            </a:r>
          </a:p>
          <a:p>
            <a:endParaRPr lang="el-GR" dirty="0"/>
          </a:p>
          <a:p>
            <a:r>
              <a:rPr lang="el-GR" i="1" u="sng" dirty="0"/>
              <a:t>Τρεις τραγικοί ποιητές</a:t>
            </a:r>
            <a:r>
              <a:rPr lang="el-GR" u="sng" dirty="0"/>
              <a:t> </a:t>
            </a:r>
            <a:r>
              <a:rPr lang="el-GR" dirty="0"/>
              <a:t>παρουσιάζουν επί τρεις ημέρες από μια τετραλογία ο καθένας ( 3 τραγωδίες και ένα σατυρικό δράμα ).</a:t>
            </a:r>
          </a:p>
          <a:p>
            <a:endParaRPr lang="el-GR" dirty="0"/>
          </a:p>
          <a:p>
            <a:r>
              <a:rPr lang="el-GR" i="1" u="sng" dirty="0"/>
              <a:t>Πέντε κωμικοί ποιητές</a:t>
            </a:r>
            <a:r>
              <a:rPr lang="el-GR" dirty="0"/>
              <a:t> ( διαγωνίζονται σε ξεχωριστή ημέρα, παρουσιάζοντας από ένα μόλις έργο ο καθένας).</a:t>
            </a:r>
          </a:p>
          <a:p>
            <a:endParaRPr lang="el-GR" dirty="0"/>
          </a:p>
          <a:p>
            <a:r>
              <a:rPr lang="el-GR" u="sng" dirty="0"/>
              <a:t>Περισσότεροι από 150 </a:t>
            </a:r>
            <a:r>
              <a:rPr lang="el-GR" dirty="0"/>
              <a:t>χορευτές για τις </a:t>
            </a:r>
            <a:r>
              <a:rPr lang="el-GR" b="1" dirty="0"/>
              <a:t>δραματικές παραστάσεις</a:t>
            </a:r>
          </a:p>
          <a:p>
            <a:endParaRPr lang="el-GR" dirty="0"/>
          </a:p>
          <a:p>
            <a:r>
              <a:rPr lang="el-GR" u="sng" dirty="0"/>
              <a:t>Περισσότεροι από 1.000 </a:t>
            </a:r>
            <a:r>
              <a:rPr lang="el-GR" dirty="0"/>
              <a:t>τραγουδιστές στον </a:t>
            </a:r>
            <a:r>
              <a:rPr lang="el-GR" b="1" dirty="0"/>
              <a:t>διθύραμβο</a:t>
            </a:r>
            <a:r>
              <a:rPr lang="el-GR" dirty="0"/>
              <a:t> </a:t>
            </a:r>
          </a:p>
          <a:p>
            <a:endParaRPr lang="el-GR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- Ορθογώνιο"/>
          <p:cNvSpPr/>
          <p:nvPr/>
        </p:nvSpPr>
        <p:spPr>
          <a:xfrm>
            <a:off x="0" y="1"/>
            <a:ext cx="9144000" cy="8202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Έναρξη γιορτής</a:t>
            </a:r>
            <a:endParaRPr lang="el-GR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algn="just"/>
            <a:br>
              <a:rPr lang="el-GR" dirty="0"/>
            </a:br>
            <a:r>
              <a:rPr lang="el-GR" dirty="0"/>
              <a:t>Μια ημέρα πριν την έναρξη των αγώνων ( πιθανότατα την </a:t>
            </a:r>
            <a:r>
              <a:rPr lang="el-GR" i="1" dirty="0"/>
              <a:t>9η Ελαφηβολιώνα</a:t>
            </a:r>
            <a:r>
              <a:rPr lang="el-GR" dirty="0"/>
              <a:t> ) διεξάγεται η συμβολική </a:t>
            </a:r>
            <a:r>
              <a:rPr lang="el-GR" u="sng" dirty="0"/>
              <a:t>άφιξη του θεού Διονύσου </a:t>
            </a:r>
            <a:r>
              <a:rPr lang="el-GR" dirty="0"/>
              <a:t>στην Αθήνα από τις </a:t>
            </a:r>
            <a:r>
              <a:rPr lang="el-GR" i="1" dirty="0"/>
              <a:t>Ελευθερές</a:t>
            </a:r>
            <a:r>
              <a:rPr lang="el-GR" dirty="0"/>
              <a:t>. Το </a:t>
            </a:r>
            <a:r>
              <a:rPr lang="el-GR" u="sng" dirty="0"/>
              <a:t>άγαλμα του θεού </a:t>
            </a:r>
            <a:r>
              <a:rPr lang="el-GR" dirty="0"/>
              <a:t>μεταφερόταν σε έναν ναΐσκο έξω από τα τείχη της πόλης. Μετά τη δύση του ηλίου το έφερναν με συνοδεία πυρσών στη μόνιμη θέση του, στο ιερό κοντά στο θέατρο. </a:t>
            </a:r>
          </a:p>
          <a:p>
            <a:endParaRPr lang="el-GR" dirty="0"/>
          </a:p>
          <a:p>
            <a:r>
              <a:rPr lang="el-GR" sz="1600" b="1" dirty="0"/>
              <a:t>1η μέρα γιορτής</a:t>
            </a:r>
            <a:r>
              <a:rPr lang="el-GR" sz="1600" dirty="0"/>
              <a:t>: </a:t>
            </a:r>
          </a:p>
          <a:p>
            <a:pPr>
              <a:buFont typeface="Wingdings" pitchFamily="2" charset="2"/>
              <a:buChar char="v"/>
            </a:pPr>
            <a:endParaRPr lang="el-GR" sz="1400" dirty="0"/>
          </a:p>
          <a:p>
            <a:pPr algn="just">
              <a:buFont typeface="Wingdings" pitchFamily="2" charset="2"/>
              <a:buChar char="v"/>
            </a:pPr>
            <a:r>
              <a:rPr lang="el-GR" sz="1400" u="sng" dirty="0"/>
              <a:t>Πομπή της θυσίας </a:t>
            </a:r>
            <a:r>
              <a:rPr lang="el-GR" sz="1400" dirty="0"/>
              <a:t>(τελείται νωρίς το πρωί ): λαμβάνουν μέρος και γυναίκες!</a:t>
            </a:r>
          </a:p>
          <a:p>
            <a:pPr algn="just">
              <a:buFont typeface="Wingdings" pitchFamily="2" charset="2"/>
              <a:buChar char="v"/>
            </a:pPr>
            <a:endParaRPr lang="el-GR" sz="1400" dirty="0"/>
          </a:p>
          <a:p>
            <a:pPr algn="just">
              <a:buFont typeface="Wingdings" pitchFamily="2" charset="2"/>
              <a:buChar char="v"/>
            </a:pPr>
            <a:r>
              <a:rPr lang="el-GR" sz="1400" u="sng" dirty="0"/>
              <a:t>Ενδυμασία κοινού</a:t>
            </a:r>
            <a:r>
              <a:rPr lang="el-GR" sz="1400" dirty="0"/>
              <a:t>: Οι </a:t>
            </a:r>
            <a:r>
              <a:rPr lang="el-GR" sz="1400" b="1" dirty="0"/>
              <a:t>Αθηναίοι πολίτες</a:t>
            </a:r>
            <a:r>
              <a:rPr lang="el-GR" sz="1400" dirty="0"/>
              <a:t> φορούν λευκά, ενώ οι </a:t>
            </a:r>
            <a:r>
              <a:rPr lang="el-GR" sz="1400" i="1" u="sng" dirty="0">
                <a:solidFill>
                  <a:srgbClr val="FF0000"/>
                </a:solidFill>
              </a:rPr>
              <a:t>μέτοικοι κόκκινα</a:t>
            </a:r>
            <a:r>
              <a:rPr lang="el-GR" sz="1400" dirty="0"/>
              <a:t>. Ιδιαίτερα πολυτελή ενδύματα φορούν οι </a:t>
            </a:r>
            <a:r>
              <a:rPr lang="el-GR" sz="1400" i="1" dirty="0"/>
              <a:t>χορηγοί</a:t>
            </a:r>
            <a:r>
              <a:rPr lang="el-GR" sz="1400" dirty="0"/>
              <a:t>.</a:t>
            </a:r>
          </a:p>
          <a:p>
            <a:pPr algn="just">
              <a:buFont typeface="Wingdings" pitchFamily="2" charset="2"/>
              <a:buChar char="v"/>
            </a:pPr>
            <a:endParaRPr lang="el-GR" sz="1400" dirty="0"/>
          </a:p>
          <a:p>
            <a:pPr algn="just">
              <a:buFont typeface="Wingdings" pitchFamily="2" charset="2"/>
              <a:buChar char="v"/>
            </a:pPr>
            <a:r>
              <a:rPr lang="el-GR" sz="1400" dirty="0"/>
              <a:t>Στη συνέχεια μεταβαίνουν στον χώρο του θεάτρου —&gt; ακολουθεί απονομή τιμητικών διακρίσεων ( μοίρασμα πανοπλίας στους ενήλικους γιους πεσόντων, στεφάνια στους επιφανείς πολίτες ) και εκδηλώσεις αυτοπροβολής της Αθήνας ( έκθεση ετήσιου πλεονάσματος από τις κρατικές εισφορές σε μορφή ταλάντων στο κέντρο της ορχήστρας, σύμφωνα με τον Ισοκράτη.</a:t>
            </a:r>
          </a:p>
          <a:p>
            <a:pPr algn="just">
              <a:buFont typeface="Wingdings" pitchFamily="2" charset="2"/>
              <a:buChar char="v"/>
            </a:pPr>
            <a:endParaRPr lang="el-GR" sz="1400" dirty="0"/>
          </a:p>
          <a:p>
            <a:pPr algn="just">
              <a:buFont typeface="Wingdings" pitchFamily="2" charset="2"/>
              <a:buChar char="v"/>
            </a:pPr>
            <a:r>
              <a:rPr lang="el-GR" sz="1400" u="sng" dirty="0"/>
              <a:t>Αγώνες διθυράμβου</a:t>
            </a:r>
          </a:p>
          <a:p>
            <a:pPr algn="just"/>
            <a:br>
              <a:rPr lang="el-GR" sz="1400" dirty="0"/>
            </a:br>
            <a:r>
              <a:rPr lang="el-GR" sz="1400" b="1" dirty="0"/>
              <a:t>Διθύραμβος</a:t>
            </a:r>
            <a:r>
              <a:rPr lang="el-GR" sz="1400" dirty="0"/>
              <a:t>: </a:t>
            </a:r>
            <a:r>
              <a:rPr lang="el-GR" sz="1400" u="sng" dirty="0"/>
              <a:t>πρόγονος της τραγωδίας</a:t>
            </a:r>
            <a:r>
              <a:rPr lang="el-GR" sz="1400" dirty="0"/>
              <a:t>. Συνδέεται με τη λατρεία του Διονύσου.</a:t>
            </a:r>
          </a:p>
          <a:p>
            <a:pPr algn="just"/>
            <a:br>
              <a:rPr lang="el-GR" sz="1400" dirty="0"/>
            </a:br>
            <a:r>
              <a:rPr lang="el-GR" sz="1400" dirty="0"/>
              <a:t>-Συνεχίζει τη δική του αυτόνομη πορεία μετά τη γέννηση της τραγωδίας.</a:t>
            </a:r>
          </a:p>
          <a:p>
            <a:pPr algn="just"/>
            <a:br>
              <a:rPr lang="el-GR" sz="1400" dirty="0"/>
            </a:br>
            <a:r>
              <a:rPr lang="el-GR" sz="1400" dirty="0"/>
              <a:t>-Θυμίζει πολύ τα χορικά μέρη της τραγωδίας από μορφικής άποψης. </a:t>
            </a:r>
          </a:p>
          <a:p>
            <a:pPr algn="just"/>
            <a:br>
              <a:rPr lang="el-GR" sz="1400" dirty="0"/>
            </a:br>
            <a:r>
              <a:rPr lang="el-GR" sz="1400" dirty="0"/>
              <a:t>-σταδιακά εξελίσσεται —&gt; διευρυμένη θεματολογία, κατά κανόνα από τον χώρο της μυθολογίας.</a:t>
            </a:r>
            <a:r>
              <a:rPr lang="el-GR" dirty="0"/>
              <a:t> </a:t>
            </a:r>
          </a:p>
          <a:p>
            <a:pPr algn="just"/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sz="11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0" y="0"/>
            <a:ext cx="914400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b="1" dirty="0"/>
              <a:t>2η ημέρα</a:t>
            </a:r>
            <a:r>
              <a:rPr lang="en-US" sz="1600" b="1" dirty="0"/>
              <a:t>:</a:t>
            </a:r>
            <a:r>
              <a:rPr lang="el-GR" sz="1600" b="1" dirty="0"/>
              <a:t> </a:t>
            </a:r>
            <a:endParaRPr lang="el-GR" sz="1600" dirty="0"/>
          </a:p>
          <a:p>
            <a:pPr>
              <a:buFont typeface="Wingdings" pitchFamily="2" charset="2"/>
              <a:buChar char="v"/>
            </a:pPr>
            <a:endParaRPr lang="el-GR" sz="1400" dirty="0"/>
          </a:p>
          <a:p>
            <a:pPr>
              <a:buFont typeface="Wingdings" pitchFamily="2" charset="2"/>
              <a:buChar char="v"/>
            </a:pPr>
            <a:endParaRPr lang="el-GR" sz="1400" dirty="0"/>
          </a:p>
          <a:p>
            <a:pPr>
              <a:buFont typeface="Wingdings" pitchFamily="2" charset="2"/>
              <a:buChar char="v"/>
            </a:pPr>
            <a:endParaRPr lang="el-GR" sz="1400" dirty="0"/>
          </a:p>
          <a:p>
            <a:pPr>
              <a:buFont typeface="Wingdings" pitchFamily="2" charset="2"/>
              <a:buChar char="v"/>
            </a:pPr>
            <a:endParaRPr lang="el-GR" sz="1400" dirty="0"/>
          </a:p>
          <a:p>
            <a:pPr algn="just">
              <a:buFont typeface="Wingdings" pitchFamily="2" charset="2"/>
              <a:buChar char="v"/>
            </a:pPr>
            <a:r>
              <a:rPr lang="el-GR" sz="1400" dirty="0"/>
              <a:t>Αγώνες κωμωδίας.</a:t>
            </a:r>
          </a:p>
          <a:p>
            <a:pPr algn="just"/>
            <a:br>
              <a:rPr lang="el-GR" sz="1400" dirty="0"/>
            </a:br>
            <a:r>
              <a:rPr lang="el-GR" sz="1400" dirty="0"/>
              <a:t>Κατά τη διάρκεια του Πελοποννησιακού Πολέμου ( 431 - 404 ) γίνονται περικοπές και οι κωμωδίες από 5 μειώνονται σε τρεις. Οι αγώνες διαρκούν ξανά τρεις ημέρες. Εντός κάθε ημέρας διδασκόταν </a:t>
            </a:r>
            <a:r>
              <a:rPr lang="el-GR" sz="1400" b="1" dirty="0"/>
              <a:t>μια τετραλογία τραγωδίας </a:t>
            </a:r>
            <a:r>
              <a:rPr lang="el-GR" sz="1400" dirty="0"/>
              <a:t>( διαρκούσε συνολικά περίπου 7 ώρες: 2 ώρες η τραγωδία, 1 ώρα τι σατυρικό δράμα ) και </a:t>
            </a:r>
            <a:r>
              <a:rPr lang="el-GR" sz="1400" b="1" dirty="0"/>
              <a:t>ένα έργο κωμωδίας</a:t>
            </a:r>
            <a:r>
              <a:rPr lang="el-GR" sz="1400" dirty="0"/>
              <a:t>.</a:t>
            </a:r>
          </a:p>
          <a:p>
            <a:pPr algn="just"/>
            <a:br>
              <a:rPr lang="el-GR" sz="1400" dirty="0"/>
            </a:br>
            <a:r>
              <a:rPr lang="el-GR" sz="1400" dirty="0"/>
              <a:t>Η σειρά των διαγωνιζομένων καθορίζεται από κλήρωση. </a:t>
            </a:r>
            <a:r>
              <a:rPr lang="el-GR" sz="1400" b="1" dirty="0"/>
              <a:t>Ο τελευταίος έχει το πλεονέκτημα</a:t>
            </a:r>
            <a:r>
              <a:rPr lang="el-GR" sz="1400" dirty="0"/>
              <a:t> ( νωπή εντύπωση από το έργο του στη μνήμη των κριτών ).</a:t>
            </a:r>
          </a:p>
          <a:p>
            <a:pPr algn="just"/>
            <a:br>
              <a:rPr lang="el-GR" sz="1400" dirty="0"/>
            </a:br>
            <a:endParaRPr lang="el-GR" sz="1400" dirty="0"/>
          </a:p>
          <a:p>
            <a:pPr algn="just"/>
            <a:endParaRPr lang="el-GR" sz="1400" b="1" dirty="0"/>
          </a:p>
          <a:p>
            <a:pPr algn="just"/>
            <a:endParaRPr lang="el-GR" sz="1400" b="1" dirty="0"/>
          </a:p>
          <a:p>
            <a:pPr algn="just"/>
            <a:r>
              <a:rPr lang="el-GR" sz="1600" b="1" dirty="0"/>
              <a:t>3η - 5η ημέρα:</a:t>
            </a:r>
            <a:endParaRPr lang="el-GR" sz="1600" dirty="0"/>
          </a:p>
          <a:p>
            <a:pPr algn="just">
              <a:buFont typeface="Wingdings" pitchFamily="2" charset="2"/>
              <a:buChar char="v"/>
            </a:pPr>
            <a:endParaRPr lang="en-US" sz="1400" dirty="0"/>
          </a:p>
          <a:p>
            <a:pPr algn="just">
              <a:buFont typeface="Wingdings" pitchFamily="2" charset="2"/>
              <a:buChar char="v"/>
            </a:pPr>
            <a:r>
              <a:rPr lang="el-GR" sz="1400" dirty="0"/>
              <a:t>Αγώνες τραγωδίας </a:t>
            </a:r>
          </a:p>
          <a:p>
            <a:pPr algn="just">
              <a:buFont typeface="Wingdings" pitchFamily="2" charset="2"/>
              <a:buChar char="v"/>
            </a:pPr>
            <a:endParaRPr lang="en-US" sz="1400" dirty="0"/>
          </a:p>
          <a:p>
            <a:pPr algn="just">
              <a:buFont typeface="Wingdings" pitchFamily="2" charset="2"/>
              <a:buChar char="v"/>
            </a:pPr>
            <a:r>
              <a:rPr lang="el-GR" sz="1400" dirty="0"/>
              <a:t>Ανάδειξη νικητών τραγωδίας το βράδυ της 5ης ημέρας —&gt; ολοκλήρωση </a:t>
            </a:r>
            <a:r>
              <a:rPr lang="el-GR" sz="1400" i="1" dirty="0"/>
              <a:t>Μεγάλων Διονυσίων</a:t>
            </a:r>
            <a:r>
              <a:rPr lang="el-GR" sz="1400" dirty="0"/>
              <a:t>. </a:t>
            </a:r>
          </a:p>
          <a:p>
            <a:pPr algn="just">
              <a:buFont typeface="Wingdings" pitchFamily="2" charset="2"/>
              <a:buChar char="v"/>
            </a:pPr>
            <a:endParaRPr lang="en-US" sz="1400" dirty="0"/>
          </a:p>
          <a:p>
            <a:pPr algn="just">
              <a:buFont typeface="Wingdings" pitchFamily="2" charset="2"/>
              <a:buChar char="v"/>
            </a:pPr>
            <a:r>
              <a:rPr lang="el-GR" sz="1400" dirty="0"/>
              <a:t>Σύγκληση Εκκλησίας του Δήμου</a:t>
            </a:r>
            <a:r>
              <a:rPr lang="en-US" sz="1400" dirty="0"/>
              <a:t>: </a:t>
            </a:r>
            <a:r>
              <a:rPr lang="el-GR" sz="1400" dirty="0"/>
              <a:t>Εξεταζόταν η διοργάνωση της γιορτής από τους αξιωματούχους και γίνονταν τυχόν ενστάσεις από πολίτες για γεγονότα που διατάραξαν την ομαλή διεξαγωγή της γιορτής.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Ζωντάνια">
  <a:themeElements>
    <a:clrScheme name="Ζωντάνια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Ζωντάνια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Ζωντάνια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7390</TotalTime>
  <Words>3523</Words>
  <Application>Microsoft Office PowerPoint</Application>
  <PresentationFormat>Προβολή στην οθόνη (4:3)</PresentationFormat>
  <Paragraphs>267</Paragraphs>
  <Slides>39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11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39</vt:i4>
      </vt:variant>
    </vt:vector>
  </HeadingPairs>
  <TitlesOfParts>
    <vt:vector size="51" baseType="lpstr">
      <vt:lpstr>Arial Unicode MS</vt:lpstr>
      <vt:lpstr>Arial</vt:lpstr>
      <vt:lpstr>Bahnschrift SemiLight</vt:lpstr>
      <vt:lpstr>Calibri</vt:lpstr>
      <vt:lpstr>Century Gothic</vt:lpstr>
      <vt:lpstr>Courier New</vt:lpstr>
      <vt:lpstr>Proxima Nova</vt:lpstr>
      <vt:lpstr>Segoe UI Semilight</vt:lpstr>
      <vt:lpstr>Verdana</vt:lpstr>
      <vt:lpstr>Wingdings</vt:lpstr>
      <vt:lpstr>Wingdings 2</vt:lpstr>
      <vt:lpstr>Ζωντάνια</vt:lpstr>
      <vt:lpstr>Αρχαία Ελληνική Γραμματεία  Ι</vt:lpstr>
      <vt:lpstr>Από πού αντλούμε πληροφορίες για το Αρχαίο Θέατρο 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ἐν ἄστει Διονύσια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Αρχαία Ελληνική Γραμματεία  Ι</dc:title>
  <dc:creator>User</dc:creator>
  <cp:lastModifiedBy>User</cp:lastModifiedBy>
  <cp:revision>87</cp:revision>
  <dcterms:created xsi:type="dcterms:W3CDTF">2025-02-24T19:22:31Z</dcterms:created>
  <dcterms:modified xsi:type="dcterms:W3CDTF">2026-05-01T10:34:44Z</dcterms:modified>
</cp:coreProperties>
</file>