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7" name="6 - Ορθογώνιο"/>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2362200" y="4038600"/>
            <a:ext cx="6477000" cy="1828800"/>
          </a:xfrm>
        </p:spPr>
        <p:txBody>
          <a:bodyPr anchor="b"/>
          <a:lstStyle>
            <a:lvl1pPr>
              <a:defRPr cap="all" baseline="0"/>
            </a:lvl1pPr>
          </a:lstStyle>
          <a:p>
            <a:r>
              <a:rPr kumimoji="0" lang="el-GR"/>
              <a:t>Kλικ για επεξεργασία του τίτλου</a:t>
            </a:r>
            <a:endParaRPr kumimoji="0" lang="en-US"/>
          </a:p>
        </p:txBody>
      </p:sp>
      <p:sp>
        <p:nvSpPr>
          <p:cNvPr id="9" name="8 - Υπότιτλος"/>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EC8B786-1B78-459C-BA90-91FB01BD805A}" type="datetimeFigureOut">
              <a:rPr lang="el-GR" smtClean="0"/>
              <a:pPr/>
              <a:t>6/5/2026</a:t>
            </a:fld>
            <a:endParaRPr lang="el-GR"/>
          </a:p>
        </p:txBody>
      </p:sp>
      <p:sp>
        <p:nvSpPr>
          <p:cNvPr id="17" name="16 - Θέση υποσέλιδου"/>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l-GR"/>
          </a:p>
        </p:txBody>
      </p:sp>
      <p:sp>
        <p:nvSpPr>
          <p:cNvPr id="29" name="28 - Θέση αριθμού διαφάνειας"/>
          <p:cNvSpPr>
            <a:spLocks noGrp="1"/>
          </p:cNvSpPr>
          <p:nvPr>
            <p:ph type="sldNum" sz="quarter" idx="12"/>
          </p:nvPr>
        </p:nvSpPr>
        <p:spPr>
          <a:xfrm>
            <a:off x="8001000" y="228600"/>
            <a:ext cx="838200" cy="381000"/>
          </a:xfrm>
        </p:spPr>
        <p:txBody>
          <a:bodyPr/>
          <a:lstStyle>
            <a:lvl1pPr>
              <a:defRPr>
                <a:solidFill>
                  <a:schemeClr val="tx2"/>
                </a:solidFill>
              </a:defRPr>
            </a:lvl1pPr>
          </a:lstStyle>
          <a:p>
            <a:fld id="{E67DA7B9-7EEF-4FD4-9950-2F678E8EAB4E}"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FEC8B786-1B78-459C-BA90-91FB01BD805A}" type="datetimeFigureOut">
              <a:rPr lang="el-GR" smtClean="0"/>
              <a:pPr/>
              <a:t>6/5/2026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67DA7B9-7EEF-4FD4-9950-2F678E8EAB4E}"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1"/>
      </p:bgRef>
    </p:bg>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609600"/>
            <a:ext cx="2057400" cy="5516563"/>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609600"/>
            <a:ext cx="5562600" cy="5516564"/>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a:xfrm>
            <a:off x="6553200" y="6248402"/>
            <a:ext cx="2209800" cy="365125"/>
          </a:xfrm>
        </p:spPr>
        <p:txBody>
          <a:bodyPr/>
          <a:lstStyle/>
          <a:p>
            <a:fld id="{FEC8B786-1B78-459C-BA90-91FB01BD805A}" type="datetimeFigureOut">
              <a:rPr lang="el-GR" smtClean="0"/>
              <a:pPr/>
              <a:t>6/5/2026</a:t>
            </a:fld>
            <a:endParaRPr lang="el-GR"/>
          </a:p>
        </p:txBody>
      </p:sp>
      <p:sp>
        <p:nvSpPr>
          <p:cNvPr id="5" name="4 - Θέση υποσέλιδου"/>
          <p:cNvSpPr>
            <a:spLocks noGrp="1"/>
          </p:cNvSpPr>
          <p:nvPr>
            <p:ph type="ftr" sz="quarter" idx="11"/>
          </p:nvPr>
        </p:nvSpPr>
        <p:spPr>
          <a:xfrm>
            <a:off x="457201" y="6248207"/>
            <a:ext cx="5573483" cy="365125"/>
          </a:xfrm>
        </p:spPr>
        <p:txBody>
          <a:bodyPr/>
          <a:lstStyle/>
          <a:p>
            <a:endParaRPr lang="el-GR"/>
          </a:p>
        </p:txBody>
      </p:sp>
      <p:sp>
        <p:nvSpPr>
          <p:cNvPr id="7" name="6 - Ορθογώνιο"/>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 Ορθογώνιο"/>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 Ορθογώνιο"/>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rot="5400000">
            <a:off x="5989638" y="144462"/>
            <a:ext cx="533400" cy="244476"/>
          </a:xfrm>
        </p:spPr>
        <p:txBody>
          <a:bodyPr/>
          <a:lstStyle/>
          <a:p>
            <a:fld id="{E67DA7B9-7EEF-4FD4-9950-2F678E8EAB4E}"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12648" y="228600"/>
            <a:ext cx="8153400" cy="990600"/>
          </a:xfrm>
        </p:spPr>
        <p:txBody>
          <a:bodyPr/>
          <a:lstStyle/>
          <a:p>
            <a:r>
              <a:rPr kumimoji="0" lang="el-GR"/>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FEC8B786-1B78-459C-BA90-91FB01BD805A}" type="datetimeFigureOut">
              <a:rPr lang="el-GR" smtClean="0"/>
              <a:pPr/>
              <a:t>6/5/2026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E67DA7B9-7EEF-4FD4-9950-2F678E8EAB4E}" type="slidenum">
              <a:rPr lang="el-GR" smtClean="0"/>
              <a:pPr/>
              <a:t>‹#›</a:t>
            </a:fld>
            <a:endParaRPr lang="el-GR"/>
          </a:p>
        </p:txBody>
      </p:sp>
      <p:sp>
        <p:nvSpPr>
          <p:cNvPr id="8" name="7 - Θέση περιεχομένου"/>
          <p:cNvSpPr>
            <a:spLocks noGrp="1"/>
          </p:cNvSpPr>
          <p:nvPr>
            <p:ph sz="quarter" idx="1"/>
          </p:nvPr>
        </p:nvSpPr>
        <p:spPr>
          <a:xfrm>
            <a:off x="612648" y="1600200"/>
            <a:ext cx="8153400" cy="44958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7" name="6 - Ορθογώνιο"/>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l-GR"/>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FEC8B786-1B78-459C-BA90-91FB01BD805A}" type="datetimeFigureOut">
              <a:rPr lang="el-GR" smtClean="0"/>
              <a:pPr/>
              <a:t>6/5/2026</a:t>
            </a:fld>
            <a:endParaRPr lang="el-GR"/>
          </a:p>
        </p:txBody>
      </p:sp>
      <p:sp>
        <p:nvSpPr>
          <p:cNvPr id="13" name="12 - Θέση αριθμού διαφάνειας"/>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67DA7B9-7EEF-4FD4-9950-2F678E8EAB4E}" type="slidenum">
              <a:rPr lang="el-GR" smtClean="0"/>
              <a:pPr/>
              <a:t>‹#›</a:t>
            </a:fld>
            <a:endParaRPr lang="el-GR"/>
          </a:p>
        </p:txBody>
      </p:sp>
      <p:sp>
        <p:nvSpPr>
          <p:cNvPr id="14" name="13 - Θέση υποσέλιδου"/>
          <p:cNvSpPr>
            <a:spLocks noGrp="1"/>
          </p:cNvSpPr>
          <p:nvPr>
            <p:ph type="ftr" sz="quarter" idx="12"/>
          </p:nvPr>
        </p:nvSpPr>
        <p:spPr/>
        <p:txBody>
          <a:bodyPr/>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9" name="8 - Θέση περιεχομένου"/>
          <p:cNvSpPr>
            <a:spLocks noGrp="1"/>
          </p:cNvSpPr>
          <p:nvPr>
            <p:ph sz="quarter" idx="1"/>
          </p:nvPr>
        </p:nvSpPr>
        <p:spPr>
          <a:xfrm>
            <a:off x="609600" y="1589567"/>
            <a:ext cx="3886200" cy="45720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1" name="10 - Θέση περιεχομένου"/>
          <p:cNvSpPr>
            <a:spLocks noGrp="1"/>
          </p:cNvSpPr>
          <p:nvPr>
            <p:ph sz="quarter" idx="2"/>
          </p:nvPr>
        </p:nvSpPr>
        <p:spPr>
          <a:xfrm>
            <a:off x="4844901" y="1589567"/>
            <a:ext cx="3886200" cy="45720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8" name="7 - Θέση ημερομηνίας"/>
          <p:cNvSpPr>
            <a:spLocks noGrp="1"/>
          </p:cNvSpPr>
          <p:nvPr>
            <p:ph type="dt" sz="half" idx="15"/>
          </p:nvPr>
        </p:nvSpPr>
        <p:spPr/>
        <p:txBody>
          <a:bodyPr rtlCol="0"/>
          <a:lstStyle/>
          <a:p>
            <a:fld id="{FEC8B786-1B78-459C-BA90-91FB01BD805A}" type="datetimeFigureOut">
              <a:rPr lang="el-GR" smtClean="0"/>
              <a:pPr/>
              <a:t>6/5/2026</a:t>
            </a:fld>
            <a:endParaRPr lang="el-GR"/>
          </a:p>
        </p:txBody>
      </p:sp>
      <p:sp>
        <p:nvSpPr>
          <p:cNvPr id="10" name="9 - Θέση αριθμού διαφάνειας"/>
          <p:cNvSpPr>
            <a:spLocks noGrp="1"/>
          </p:cNvSpPr>
          <p:nvPr>
            <p:ph type="sldNum" sz="quarter" idx="16"/>
          </p:nvPr>
        </p:nvSpPr>
        <p:spPr/>
        <p:txBody>
          <a:bodyPr rtlCol="0"/>
          <a:lstStyle/>
          <a:p>
            <a:fld id="{E67DA7B9-7EEF-4FD4-9950-2F678E8EAB4E}" type="slidenum">
              <a:rPr lang="el-GR" smtClean="0"/>
              <a:pPr/>
              <a:t>‹#›</a:t>
            </a:fld>
            <a:endParaRPr lang="el-GR"/>
          </a:p>
        </p:txBody>
      </p:sp>
      <p:sp>
        <p:nvSpPr>
          <p:cNvPr id="12" name="11 - Θέση υποσέλιδου"/>
          <p:cNvSpPr>
            <a:spLocks noGrp="1"/>
          </p:cNvSpPr>
          <p:nvPr>
            <p:ph type="ftr" sz="quarter" idx="17"/>
          </p:nvPr>
        </p:nvSpPr>
        <p:spPr/>
        <p:txBody>
          <a:bodyPr rtlCol="0"/>
          <a:lstStyle/>
          <a:p>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273050"/>
            <a:ext cx="8153400" cy="869950"/>
          </a:xfrm>
        </p:spPr>
        <p:txBody>
          <a:bodyPr anchor="ctr"/>
          <a:lstStyle>
            <a:lvl1pPr>
              <a:defRPr/>
            </a:lvl1pPr>
          </a:lstStyle>
          <a:p>
            <a:r>
              <a:rPr kumimoji="0" lang="el-GR"/>
              <a:t>Kλικ για επεξεργασία του τίτλου</a:t>
            </a:r>
            <a:endParaRPr kumimoji="0" lang="en-US"/>
          </a:p>
        </p:txBody>
      </p:sp>
      <p:sp>
        <p:nvSpPr>
          <p:cNvPr id="11" name="10 - Θέση περιεχομένου"/>
          <p:cNvSpPr>
            <a:spLocks noGrp="1"/>
          </p:cNvSpPr>
          <p:nvPr>
            <p:ph sz="quarter" idx="2"/>
          </p:nvPr>
        </p:nvSpPr>
        <p:spPr>
          <a:xfrm>
            <a:off x="609600" y="2438400"/>
            <a:ext cx="3886200" cy="35814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3" name="12 - Θέση περιεχομένου"/>
          <p:cNvSpPr>
            <a:spLocks noGrp="1"/>
          </p:cNvSpPr>
          <p:nvPr>
            <p:ph sz="quarter" idx="4"/>
          </p:nvPr>
        </p:nvSpPr>
        <p:spPr>
          <a:xfrm>
            <a:off x="4800600" y="2438400"/>
            <a:ext cx="3886200" cy="35814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0" name="9 - Θέση ημερομηνίας"/>
          <p:cNvSpPr>
            <a:spLocks noGrp="1"/>
          </p:cNvSpPr>
          <p:nvPr>
            <p:ph type="dt" sz="half" idx="15"/>
          </p:nvPr>
        </p:nvSpPr>
        <p:spPr/>
        <p:txBody>
          <a:bodyPr rtlCol="0"/>
          <a:lstStyle/>
          <a:p>
            <a:fld id="{FEC8B786-1B78-459C-BA90-91FB01BD805A}" type="datetimeFigureOut">
              <a:rPr lang="el-GR" smtClean="0"/>
              <a:pPr/>
              <a:t>6/5/2026</a:t>
            </a:fld>
            <a:endParaRPr lang="el-GR"/>
          </a:p>
        </p:txBody>
      </p:sp>
      <p:sp>
        <p:nvSpPr>
          <p:cNvPr id="12" name="11 - Θέση αριθμού διαφάνειας"/>
          <p:cNvSpPr>
            <a:spLocks noGrp="1"/>
          </p:cNvSpPr>
          <p:nvPr>
            <p:ph type="sldNum" sz="quarter" idx="16"/>
          </p:nvPr>
        </p:nvSpPr>
        <p:spPr/>
        <p:txBody>
          <a:bodyPr rtlCol="0"/>
          <a:lstStyle/>
          <a:p>
            <a:fld id="{E67DA7B9-7EEF-4FD4-9950-2F678E8EAB4E}" type="slidenum">
              <a:rPr lang="el-GR" smtClean="0"/>
              <a:pPr/>
              <a:t>‹#›</a:t>
            </a:fld>
            <a:endParaRPr lang="el-GR"/>
          </a:p>
        </p:txBody>
      </p:sp>
      <p:sp>
        <p:nvSpPr>
          <p:cNvPr id="14" name="13 - Θέση υποσέλιδου"/>
          <p:cNvSpPr>
            <a:spLocks noGrp="1"/>
          </p:cNvSpPr>
          <p:nvPr>
            <p:ph type="ftr" sz="quarter" idx="17"/>
          </p:nvPr>
        </p:nvSpPr>
        <p:spPr/>
        <p:txBody>
          <a:bodyPr rtlCol="0"/>
          <a:lstStyle/>
          <a:p>
            <a:endParaRPr lang="el-GR"/>
          </a:p>
        </p:txBody>
      </p:sp>
      <p:sp>
        <p:nvSpPr>
          <p:cNvPr id="16" name="15 - Θέση κειμένου"/>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a:t>Kλικ για επεξεργασία των στυλ του υποδείγματος</a:t>
            </a:r>
          </a:p>
        </p:txBody>
      </p:sp>
      <p:sp>
        <p:nvSpPr>
          <p:cNvPr id="15" name="14 - Θέση κειμένου"/>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FEC8B786-1B78-459C-BA90-91FB01BD805A}" type="datetimeFigureOut">
              <a:rPr lang="el-GR" smtClean="0"/>
              <a:pPr/>
              <a:t>6/5/2026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E67DA7B9-7EEF-4FD4-9950-2F678E8EAB4E}"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EC8B786-1B78-459C-BA90-91FB01BD805A}" type="datetimeFigureOut">
              <a:rPr lang="el-GR" smtClean="0"/>
              <a:pPr/>
              <a:t>6/5/2026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a:xfrm>
            <a:off x="0" y="6248400"/>
            <a:ext cx="533400" cy="381000"/>
          </a:xfrm>
        </p:spPr>
        <p:txBody>
          <a:bodyPr/>
          <a:lstStyle>
            <a:lvl1pPr>
              <a:defRPr>
                <a:solidFill>
                  <a:schemeClr val="tx2"/>
                </a:solidFill>
              </a:defRPr>
            </a:lvl1pPr>
          </a:lstStyle>
          <a:p>
            <a:fld id="{E67DA7B9-7EEF-4FD4-9950-2F678E8EAB4E}"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3050"/>
            <a:ext cx="8077200" cy="869950"/>
          </a:xfrm>
        </p:spPr>
        <p:txBody>
          <a:bodyPr anchor="ctr"/>
          <a:lstStyle>
            <a:lvl1pPr algn="l">
              <a:buNone/>
              <a:defRPr sz="4400" b="0"/>
            </a:lvl1pPr>
          </a:lstStyle>
          <a:p>
            <a:r>
              <a:rPr kumimoji="0" lang="el-GR"/>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FEC8B786-1B78-459C-BA90-91FB01BD805A}" type="datetimeFigureOut">
              <a:rPr lang="el-GR" smtClean="0"/>
              <a:pPr/>
              <a:t>6/5/2026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E67DA7B9-7EEF-4FD4-9950-2F678E8EAB4E}" type="slidenum">
              <a:rPr lang="el-GR" smtClean="0"/>
              <a:pPr/>
              <a:t>‹#›</a:t>
            </a:fld>
            <a:endParaRPr lang="el-GR"/>
          </a:p>
        </p:txBody>
      </p:sp>
      <p:sp>
        <p:nvSpPr>
          <p:cNvPr id="3" name="2 - Θέση κειμένου"/>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9" name="8 - Θέση περιεχομένου"/>
          <p:cNvSpPr>
            <a:spLocks noGrp="1"/>
          </p:cNvSpPr>
          <p:nvPr>
            <p:ph sz="quarter" idx="1"/>
          </p:nvPr>
        </p:nvSpPr>
        <p:spPr>
          <a:xfrm>
            <a:off x="2362200" y="1752600"/>
            <a:ext cx="6400800" cy="44196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a:t>Kλικ για επεξεργασία των στυλ του υποδείγματος</a:t>
            </a:r>
          </a:p>
        </p:txBody>
      </p:sp>
      <p:sp>
        <p:nvSpPr>
          <p:cNvPr id="8" name="7 - Ορθογώνιο"/>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l-GR"/>
              <a:t>Kλικ για επεξεργασία του τίτλου</a:t>
            </a:r>
            <a:endParaRPr kumimoji="0" lang="en-US"/>
          </a:p>
        </p:txBody>
      </p:sp>
      <p:sp>
        <p:nvSpPr>
          <p:cNvPr id="11" name="10 - Ορθογώνιο"/>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Θέση ημερομηνίας"/>
          <p:cNvSpPr>
            <a:spLocks noGrp="1"/>
          </p:cNvSpPr>
          <p:nvPr>
            <p:ph type="dt" sz="half" idx="10"/>
          </p:nvPr>
        </p:nvSpPr>
        <p:spPr>
          <a:xfrm>
            <a:off x="6248400" y="6248400"/>
            <a:ext cx="2667000" cy="365125"/>
          </a:xfrm>
        </p:spPr>
        <p:txBody>
          <a:bodyPr rtlCol="0"/>
          <a:lstStyle/>
          <a:p>
            <a:fld id="{FEC8B786-1B78-459C-BA90-91FB01BD805A}" type="datetimeFigureOut">
              <a:rPr lang="el-GR" smtClean="0"/>
              <a:pPr/>
              <a:t>6/5/2026</a:t>
            </a:fld>
            <a:endParaRPr lang="el-GR"/>
          </a:p>
        </p:txBody>
      </p:sp>
      <p:sp>
        <p:nvSpPr>
          <p:cNvPr id="13" name="12 - Θέση αριθμού διαφάνειας"/>
          <p:cNvSpPr>
            <a:spLocks noGrp="1"/>
          </p:cNvSpPr>
          <p:nvPr>
            <p:ph type="sldNum" sz="quarter" idx="11"/>
          </p:nvPr>
        </p:nvSpPr>
        <p:spPr>
          <a:xfrm>
            <a:off x="0" y="4667249"/>
            <a:ext cx="1447800" cy="663578"/>
          </a:xfrm>
        </p:spPr>
        <p:txBody>
          <a:bodyPr rtlCol="0"/>
          <a:lstStyle>
            <a:lvl1pPr>
              <a:defRPr sz="2800"/>
            </a:lvl1pPr>
          </a:lstStyle>
          <a:p>
            <a:fld id="{E67DA7B9-7EEF-4FD4-9950-2F678E8EAB4E}" type="slidenum">
              <a:rPr lang="el-GR" smtClean="0"/>
              <a:pPr/>
              <a:t>‹#›</a:t>
            </a:fld>
            <a:endParaRPr lang="el-GR"/>
          </a:p>
        </p:txBody>
      </p:sp>
      <p:sp>
        <p:nvSpPr>
          <p:cNvPr id="14" name="13 - Θέση υποσέλιδου"/>
          <p:cNvSpPr>
            <a:spLocks noGrp="1"/>
          </p:cNvSpPr>
          <p:nvPr>
            <p:ph type="ftr" sz="quarter" idx="12"/>
          </p:nvPr>
        </p:nvSpPr>
        <p:spPr>
          <a:xfrm>
            <a:off x="1600200" y="6248206"/>
            <a:ext cx="4572000" cy="365125"/>
          </a:xfrm>
        </p:spPr>
        <p:txBody>
          <a:bodyPr rtlCol="0"/>
          <a:lstStyle/>
          <a:p>
            <a:endParaRPr lang="el-GR"/>
          </a:p>
        </p:txBody>
      </p:sp>
      <p:sp>
        <p:nvSpPr>
          <p:cNvPr id="3" name="2 - Θέση εικόνας"/>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609600" y="228600"/>
            <a:ext cx="8153400" cy="990600"/>
          </a:xfrm>
          <a:prstGeom prst="rect">
            <a:avLst/>
          </a:prstGeom>
        </p:spPr>
        <p:txBody>
          <a:bodyPr vert="horz" anchor="ctr">
            <a:normAutofit/>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13 - Θέση ημερομηνίας"/>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EC8B786-1B78-459C-BA90-91FB01BD805A}" type="datetimeFigureOut">
              <a:rPr lang="el-GR" smtClean="0"/>
              <a:pPr/>
              <a:t>6/5/2026</a:t>
            </a:fld>
            <a:endParaRPr lang="el-GR"/>
          </a:p>
        </p:txBody>
      </p:sp>
      <p:sp>
        <p:nvSpPr>
          <p:cNvPr id="3" name="2 - Θέση υποσέλιδου"/>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l-GR"/>
          </a:p>
        </p:txBody>
      </p:sp>
      <p:sp>
        <p:nvSpPr>
          <p:cNvPr id="7" name="6 - Ορθογώνιο"/>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67DA7B9-7EEF-4FD4-9950-2F678E8EAB4E}"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pPr algn="r"/>
            <a:r>
              <a:rPr lang="el-GR" sz="3600" dirty="0" err="1"/>
              <a:t>Αρχαια</a:t>
            </a:r>
            <a:r>
              <a:rPr lang="el-GR" sz="3600" dirty="0"/>
              <a:t> </a:t>
            </a:r>
            <a:r>
              <a:rPr lang="el-GR" sz="3600" dirty="0" err="1"/>
              <a:t>ελληνικη</a:t>
            </a:r>
            <a:r>
              <a:rPr lang="el-GR" sz="3600" dirty="0"/>
              <a:t> </a:t>
            </a:r>
            <a:r>
              <a:rPr lang="el-GR" sz="3600" dirty="0" err="1"/>
              <a:t>γραμματεια</a:t>
            </a:r>
            <a:r>
              <a:rPr lang="el-GR" sz="3600" dirty="0"/>
              <a:t> ι</a:t>
            </a:r>
            <a:br>
              <a:rPr lang="el-GR" sz="3600" dirty="0"/>
            </a:br>
            <a:br>
              <a:rPr lang="el-GR" sz="3600" dirty="0"/>
            </a:br>
            <a:r>
              <a:rPr lang="el-GR" sz="3100" dirty="0" err="1"/>
              <a:t>συροπουλοσ</a:t>
            </a:r>
            <a:r>
              <a:rPr lang="el-GR" sz="3100" dirty="0"/>
              <a:t> σ.</a:t>
            </a:r>
            <a:br>
              <a:rPr lang="el-GR" sz="3100" dirty="0"/>
            </a:br>
            <a:r>
              <a:rPr lang="el-GR" sz="3100" dirty="0"/>
              <a:t> </a:t>
            </a:r>
            <a:r>
              <a:rPr lang="el-GR" sz="3100" dirty="0" err="1"/>
              <a:t>κουμπελησ</a:t>
            </a:r>
            <a:r>
              <a:rPr lang="el-GR" sz="3100" dirty="0"/>
              <a:t> κ.</a:t>
            </a:r>
          </a:p>
        </p:txBody>
      </p:sp>
      <p:sp>
        <p:nvSpPr>
          <p:cNvPr id="3" name="2 - Υπότιτλος"/>
          <p:cNvSpPr>
            <a:spLocks noGrp="1"/>
          </p:cNvSpPr>
          <p:nvPr>
            <p:ph type="subTitle" idx="1"/>
          </p:nvPr>
        </p:nvSpPr>
        <p:spPr/>
        <p:txBody>
          <a:bodyPr>
            <a:normAutofit fontScale="77500" lnSpcReduction="20000"/>
          </a:bodyPr>
          <a:lstStyle/>
          <a:p>
            <a:pPr algn="ctr"/>
            <a:r>
              <a:rPr lang="el-GR" b="1" dirty="0"/>
              <a:t>ΙΣΤΟΡΙΟΓΡΑΦΙΑ</a:t>
            </a:r>
          </a:p>
          <a:p>
            <a:pPr algn="ctr"/>
            <a:r>
              <a:rPr lang="el-GR" dirty="0"/>
              <a:t>«ΗΡΟΔΟΤΟΣ»</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0" y="0"/>
            <a:ext cx="9144000" cy="6494085"/>
          </a:xfrm>
          <a:prstGeom prst="rect">
            <a:avLst/>
          </a:prstGeom>
        </p:spPr>
        <p:txBody>
          <a:bodyPr wrap="square">
            <a:spAutoFit/>
          </a:bodyPr>
          <a:lstStyle/>
          <a:p>
            <a:pPr algn="just"/>
            <a:r>
              <a:rPr lang="el-GR" sz="1600" b="1" dirty="0" err="1"/>
              <a:t>Άτης</a:t>
            </a:r>
            <a:r>
              <a:rPr lang="el-GR" sz="1600" dirty="0"/>
              <a:t> → ένας εκ των δύο γιων του Κροίσου. Μια μέρα εμφανίζεται στον ύπνο του Κροίσου όνειρο σύμφωνα με το οποίο ο ένας εκ των δύο γιων του θα σκοτωθεί από σιδερένια αιχμή. Λίγο αργότερα φτάνει στην πόλη ένας εξόριστος ονόματι </a:t>
            </a:r>
            <a:r>
              <a:rPr lang="el-GR" sz="1600" b="1" dirty="0"/>
              <a:t>Άδραστος</a:t>
            </a:r>
            <a:r>
              <a:rPr lang="el-GR" sz="1600" dirty="0"/>
              <a:t>, ο οποίος άθελά του σκότωσε τον αδελφό του με αποτέλεσμα να εξοριστεί από τον πατέρα του. Κατόπιν φτάνουν στον Κροίσο αγγελιοφόροι από τη </a:t>
            </a:r>
            <a:r>
              <a:rPr lang="el-GR" sz="1600" dirty="0" err="1"/>
              <a:t>Μυσία</a:t>
            </a:r>
            <a:r>
              <a:rPr lang="el-GR" sz="1600" dirty="0"/>
              <a:t>, ζητώντας του να στείλει τον γιο του με συνοδεία στρατού ώστε να αφανίσουν έναν κάπρο που προκαλούσε ζημιές στην ευρύτερη περιοχή. Αφού πείθεται, επιτρέπει στον γιο του να πάει, έχοντας μαζί του τον Άδραστο. Στο κυνήγι ο τελευταίος σκοτώνει </a:t>
            </a:r>
            <a:r>
              <a:rPr lang="el-GR" sz="1600" dirty="0" err="1"/>
              <a:t>καταλάθος</a:t>
            </a:r>
            <a:r>
              <a:rPr lang="el-GR" sz="1600" dirty="0"/>
              <a:t> τον </a:t>
            </a:r>
            <a:r>
              <a:rPr lang="el-GR" sz="1600" dirty="0" err="1"/>
              <a:t>Άτη</a:t>
            </a:r>
            <a:r>
              <a:rPr lang="el-GR" sz="1600" dirty="0"/>
              <a:t>, επαληθεύοντας το όνειρο. Όταν επιστρέφει η σωρός του </a:t>
            </a:r>
            <a:r>
              <a:rPr lang="el-GR" sz="1600" dirty="0" err="1"/>
              <a:t>Άτη</a:t>
            </a:r>
            <a:r>
              <a:rPr lang="el-GR" sz="1600" dirty="0"/>
              <a:t> στον Κροίσο, ο βασιλιάς της Λυδίας του χαρίζει τη ζωή. Μη μπορώντας ωστόσο να συγχωρέσει τον εαυτό του ο Άδραστος αυτοκτονεί πάνω στο μνήμα του </a:t>
            </a:r>
            <a:r>
              <a:rPr lang="el-GR" sz="1600" dirty="0" err="1"/>
              <a:t>Άτη</a:t>
            </a:r>
            <a:r>
              <a:rPr lang="el-GR" sz="1600" dirty="0"/>
              <a:t>.</a:t>
            </a:r>
          </a:p>
          <a:p>
            <a:pPr algn="just"/>
            <a:br>
              <a:rPr lang="el-GR" sz="1600" dirty="0"/>
            </a:br>
            <a:br>
              <a:rPr lang="el-GR" sz="1600" dirty="0"/>
            </a:br>
            <a:br>
              <a:rPr lang="el-GR" sz="1600" dirty="0"/>
            </a:br>
            <a:r>
              <a:rPr lang="el-GR" sz="1600" dirty="0"/>
              <a:t>1.46.2] </a:t>
            </a:r>
            <a:r>
              <a:rPr lang="el-GR" sz="1600" dirty="0" err="1"/>
              <a:t>μετὰ</a:t>
            </a:r>
            <a:r>
              <a:rPr lang="el-GR" sz="1600" dirty="0"/>
              <a:t> </a:t>
            </a:r>
            <a:r>
              <a:rPr lang="el-GR" sz="1600" dirty="0" err="1"/>
              <a:t>ὦν</a:t>
            </a:r>
            <a:r>
              <a:rPr lang="el-GR" sz="1600" dirty="0"/>
              <a:t> </a:t>
            </a:r>
            <a:r>
              <a:rPr lang="el-GR" sz="1600" dirty="0" err="1"/>
              <a:t>τὴν</a:t>
            </a:r>
            <a:r>
              <a:rPr lang="el-GR" sz="1600" dirty="0"/>
              <a:t> </a:t>
            </a:r>
            <a:r>
              <a:rPr lang="el-GR" sz="1600" dirty="0" err="1"/>
              <a:t>διάνοιαν</a:t>
            </a:r>
            <a:r>
              <a:rPr lang="el-GR" sz="1600" dirty="0"/>
              <a:t> </a:t>
            </a:r>
            <a:r>
              <a:rPr lang="el-GR" sz="1600" dirty="0" err="1"/>
              <a:t>ταύτην</a:t>
            </a:r>
            <a:r>
              <a:rPr lang="el-GR" sz="1600" dirty="0"/>
              <a:t> </a:t>
            </a:r>
            <a:r>
              <a:rPr lang="el-GR" sz="1600" dirty="0" err="1"/>
              <a:t>αὐτίκα</a:t>
            </a:r>
            <a:r>
              <a:rPr lang="el-GR" sz="1600" dirty="0"/>
              <a:t> </a:t>
            </a:r>
            <a:r>
              <a:rPr lang="el-GR" sz="1600" dirty="0" err="1"/>
              <a:t>ἀπεπειρᾶτο</a:t>
            </a:r>
            <a:r>
              <a:rPr lang="el-GR" sz="1600" dirty="0"/>
              <a:t> </a:t>
            </a:r>
            <a:r>
              <a:rPr lang="el-GR" sz="1600" dirty="0" err="1"/>
              <a:t>τῶν</a:t>
            </a:r>
            <a:r>
              <a:rPr lang="el-GR" sz="1600" dirty="0"/>
              <a:t> </a:t>
            </a:r>
            <a:r>
              <a:rPr lang="el-GR" sz="1600" dirty="0" err="1"/>
              <a:t>μαντηίων</a:t>
            </a:r>
            <a:r>
              <a:rPr lang="el-GR" sz="1600" dirty="0"/>
              <a:t> </a:t>
            </a:r>
            <a:r>
              <a:rPr lang="el-GR" sz="1600" dirty="0" err="1"/>
              <a:t>τῶν</a:t>
            </a:r>
            <a:r>
              <a:rPr lang="el-GR" sz="1600" dirty="0"/>
              <a:t> </a:t>
            </a:r>
            <a:r>
              <a:rPr lang="el-GR" sz="1600" dirty="0" err="1"/>
              <a:t>τε</a:t>
            </a:r>
            <a:r>
              <a:rPr lang="el-GR" sz="1600" dirty="0"/>
              <a:t> </a:t>
            </a:r>
            <a:r>
              <a:rPr lang="el-GR" sz="1600" dirty="0" err="1"/>
              <a:t>ἐν</a:t>
            </a:r>
            <a:r>
              <a:rPr lang="el-GR" sz="1600" dirty="0"/>
              <a:t> </a:t>
            </a:r>
            <a:r>
              <a:rPr lang="el-GR" sz="1600" dirty="0" err="1"/>
              <a:t>Ἕλλησι</a:t>
            </a:r>
            <a:r>
              <a:rPr lang="el-GR" sz="1600" dirty="0"/>
              <a:t> </a:t>
            </a:r>
            <a:r>
              <a:rPr lang="el-GR" sz="1600" dirty="0" err="1"/>
              <a:t>καὶ</a:t>
            </a:r>
            <a:r>
              <a:rPr lang="el-GR" sz="1600" dirty="0"/>
              <a:t> </a:t>
            </a:r>
            <a:r>
              <a:rPr lang="el-GR" sz="1600" dirty="0" err="1"/>
              <a:t>τοῦ</a:t>
            </a:r>
            <a:r>
              <a:rPr lang="el-GR" sz="1600" dirty="0"/>
              <a:t> </a:t>
            </a:r>
            <a:r>
              <a:rPr lang="el-GR" sz="1600" dirty="0" err="1"/>
              <a:t>ἐν</a:t>
            </a:r>
            <a:r>
              <a:rPr lang="el-GR" sz="1600" dirty="0"/>
              <a:t> </a:t>
            </a:r>
            <a:r>
              <a:rPr lang="el-GR" sz="1600" dirty="0" err="1"/>
              <a:t>Λιβύῃ</a:t>
            </a:r>
            <a:r>
              <a:rPr lang="el-GR" sz="1600" dirty="0"/>
              <a:t>, </a:t>
            </a:r>
            <a:r>
              <a:rPr lang="el-GR" sz="1600" dirty="0" err="1"/>
              <a:t>διαπέμψας</a:t>
            </a:r>
            <a:r>
              <a:rPr lang="el-GR" sz="1600" dirty="0"/>
              <a:t> </a:t>
            </a:r>
            <a:r>
              <a:rPr lang="el-GR" sz="1600" dirty="0" err="1"/>
              <a:t>ἄλλους</a:t>
            </a:r>
            <a:r>
              <a:rPr lang="el-GR" sz="1600" dirty="0"/>
              <a:t> </a:t>
            </a:r>
            <a:r>
              <a:rPr lang="el-GR" sz="1600" dirty="0" err="1"/>
              <a:t>ἄλλῃ</a:t>
            </a:r>
            <a:r>
              <a:rPr lang="el-GR" sz="1600" dirty="0"/>
              <a:t>, </a:t>
            </a:r>
            <a:r>
              <a:rPr lang="el-GR" sz="1600" dirty="0" err="1"/>
              <a:t>τοὺς</a:t>
            </a:r>
            <a:r>
              <a:rPr lang="el-GR" sz="1600" dirty="0"/>
              <a:t> </a:t>
            </a:r>
            <a:r>
              <a:rPr lang="el-GR" sz="1600" dirty="0" err="1"/>
              <a:t>μὲν</a:t>
            </a:r>
            <a:r>
              <a:rPr lang="el-GR" sz="1600" dirty="0"/>
              <a:t> </a:t>
            </a:r>
            <a:r>
              <a:rPr lang="el-GR" sz="1600" dirty="0" err="1"/>
              <a:t>ἐς</a:t>
            </a:r>
            <a:r>
              <a:rPr lang="el-GR" sz="1600" dirty="0"/>
              <a:t> </a:t>
            </a:r>
            <a:r>
              <a:rPr lang="el-GR" sz="1600" dirty="0" err="1"/>
              <a:t>Δελφοὺς</a:t>
            </a:r>
            <a:r>
              <a:rPr lang="el-GR" sz="1600" dirty="0"/>
              <a:t> </a:t>
            </a:r>
            <a:r>
              <a:rPr lang="el-GR" sz="1600" dirty="0" err="1"/>
              <a:t>ἰέναι</a:t>
            </a:r>
            <a:r>
              <a:rPr lang="el-GR" sz="1600" dirty="0"/>
              <a:t>, </a:t>
            </a:r>
            <a:r>
              <a:rPr lang="el-GR" sz="1600" dirty="0" err="1"/>
              <a:t>τοὺς</a:t>
            </a:r>
            <a:r>
              <a:rPr lang="el-GR" sz="1600" dirty="0"/>
              <a:t> </a:t>
            </a:r>
            <a:r>
              <a:rPr lang="el-GR" sz="1600" dirty="0" err="1"/>
              <a:t>δὲ</a:t>
            </a:r>
            <a:r>
              <a:rPr lang="el-GR" sz="1600" dirty="0"/>
              <a:t> </a:t>
            </a:r>
            <a:r>
              <a:rPr lang="el-GR" sz="1600" dirty="0" err="1"/>
              <a:t>ἐς</a:t>
            </a:r>
            <a:r>
              <a:rPr lang="el-GR" sz="1600" dirty="0"/>
              <a:t> </a:t>
            </a:r>
            <a:r>
              <a:rPr lang="el-GR" sz="1600" dirty="0" err="1"/>
              <a:t>Ἄβας</a:t>
            </a:r>
            <a:r>
              <a:rPr lang="el-GR" sz="1600" dirty="0"/>
              <a:t> </a:t>
            </a:r>
            <a:r>
              <a:rPr lang="el-GR" sz="1600" dirty="0" err="1"/>
              <a:t>τὰς</a:t>
            </a:r>
            <a:r>
              <a:rPr lang="el-GR" sz="1600" dirty="0"/>
              <a:t> </a:t>
            </a:r>
            <a:r>
              <a:rPr lang="el-GR" sz="1600" dirty="0" err="1"/>
              <a:t>Φωκέων</a:t>
            </a:r>
            <a:r>
              <a:rPr lang="el-GR" sz="1600" dirty="0"/>
              <a:t>, </a:t>
            </a:r>
            <a:r>
              <a:rPr lang="el-GR" sz="1600" dirty="0" err="1"/>
              <a:t>τοὺς</a:t>
            </a:r>
            <a:r>
              <a:rPr lang="el-GR" sz="1600" dirty="0"/>
              <a:t> </a:t>
            </a:r>
            <a:r>
              <a:rPr lang="el-GR" sz="1600" dirty="0" err="1"/>
              <a:t>δὲ</a:t>
            </a:r>
            <a:r>
              <a:rPr lang="el-GR" sz="1600" dirty="0"/>
              <a:t> </a:t>
            </a:r>
            <a:r>
              <a:rPr lang="el-GR" sz="1600" dirty="0" err="1"/>
              <a:t>ἐς</a:t>
            </a:r>
            <a:r>
              <a:rPr lang="el-GR" sz="1600" dirty="0"/>
              <a:t> </a:t>
            </a:r>
            <a:r>
              <a:rPr lang="el-GR" sz="1600" dirty="0" err="1"/>
              <a:t>Δωδώνην</a:t>
            </a:r>
            <a:r>
              <a:rPr lang="el-GR" sz="1600" dirty="0"/>
              <a:t>· </a:t>
            </a:r>
            <a:r>
              <a:rPr lang="el-GR" sz="1600" dirty="0" err="1"/>
              <a:t>οἱ</a:t>
            </a:r>
            <a:r>
              <a:rPr lang="el-GR" sz="1600" dirty="0"/>
              <a:t> </a:t>
            </a:r>
            <a:r>
              <a:rPr lang="el-GR" sz="1600" dirty="0" err="1"/>
              <a:t>δέ</a:t>
            </a:r>
            <a:r>
              <a:rPr lang="el-GR" sz="1600" dirty="0"/>
              <a:t> </a:t>
            </a:r>
            <a:r>
              <a:rPr lang="el-GR" sz="1600" dirty="0" err="1"/>
              <a:t>τινες</a:t>
            </a:r>
            <a:r>
              <a:rPr lang="el-GR" sz="1600" dirty="0"/>
              <a:t> </a:t>
            </a:r>
            <a:r>
              <a:rPr lang="el-GR" sz="1600" dirty="0" err="1"/>
              <a:t>ἐπέμποντο</a:t>
            </a:r>
            <a:r>
              <a:rPr lang="el-GR" sz="1600" dirty="0"/>
              <a:t> παρά τε </a:t>
            </a:r>
            <a:r>
              <a:rPr lang="el-GR" sz="1600" dirty="0" err="1"/>
              <a:t>Ἀμφιάρεων</a:t>
            </a:r>
            <a:r>
              <a:rPr lang="el-GR" sz="1600" dirty="0"/>
              <a:t> </a:t>
            </a:r>
            <a:r>
              <a:rPr lang="el-GR" sz="1600" dirty="0" err="1"/>
              <a:t>καὶ</a:t>
            </a:r>
            <a:r>
              <a:rPr lang="el-GR" sz="1600" dirty="0"/>
              <a:t> </a:t>
            </a:r>
            <a:r>
              <a:rPr lang="el-GR" sz="1600" dirty="0" err="1"/>
              <a:t>παρὰ</a:t>
            </a:r>
            <a:r>
              <a:rPr lang="el-GR" sz="1600" dirty="0"/>
              <a:t> </a:t>
            </a:r>
            <a:r>
              <a:rPr lang="el-GR" sz="1600" dirty="0" err="1"/>
              <a:t>Τροφώνιον</a:t>
            </a:r>
            <a:r>
              <a:rPr lang="el-GR" sz="1600" dirty="0"/>
              <a:t>, </a:t>
            </a:r>
            <a:r>
              <a:rPr lang="el-GR" sz="1600" dirty="0" err="1"/>
              <a:t>οἱ</a:t>
            </a:r>
            <a:r>
              <a:rPr lang="el-GR" sz="1600" dirty="0"/>
              <a:t> </a:t>
            </a:r>
            <a:r>
              <a:rPr lang="el-GR" sz="1600" dirty="0" err="1"/>
              <a:t>δὲ</a:t>
            </a:r>
            <a:r>
              <a:rPr lang="el-GR" sz="1600" dirty="0"/>
              <a:t> </a:t>
            </a:r>
            <a:r>
              <a:rPr lang="el-GR" sz="1600" dirty="0" err="1"/>
              <a:t>τῆς</a:t>
            </a:r>
            <a:r>
              <a:rPr lang="el-GR" sz="1600" dirty="0"/>
              <a:t> </a:t>
            </a:r>
            <a:r>
              <a:rPr lang="el-GR" sz="1600" dirty="0" err="1"/>
              <a:t>Μιλησίης</a:t>
            </a:r>
            <a:r>
              <a:rPr lang="el-GR" sz="1600" dirty="0"/>
              <a:t> </a:t>
            </a:r>
            <a:r>
              <a:rPr lang="el-GR" sz="1600" dirty="0" err="1"/>
              <a:t>ἐς</a:t>
            </a:r>
            <a:r>
              <a:rPr lang="el-GR" sz="1600" dirty="0"/>
              <a:t> </a:t>
            </a:r>
            <a:r>
              <a:rPr lang="el-GR" sz="1600" dirty="0" err="1"/>
              <a:t>Βραγχίδας</a:t>
            </a:r>
            <a:r>
              <a:rPr lang="el-GR" sz="1600" dirty="0"/>
              <a:t>· [1.46.3] </a:t>
            </a:r>
            <a:r>
              <a:rPr lang="el-GR" sz="1600" dirty="0" err="1"/>
              <a:t>ταῦτα</a:t>
            </a:r>
            <a:r>
              <a:rPr lang="el-GR" sz="1600" dirty="0"/>
              <a:t> </a:t>
            </a:r>
            <a:r>
              <a:rPr lang="el-GR" sz="1600" dirty="0" err="1"/>
              <a:t>μέν</a:t>
            </a:r>
            <a:r>
              <a:rPr lang="el-GR" sz="1600" dirty="0"/>
              <a:t> νυν </a:t>
            </a:r>
            <a:r>
              <a:rPr lang="el-GR" sz="1600" dirty="0" err="1"/>
              <a:t>τὰ</a:t>
            </a:r>
            <a:r>
              <a:rPr lang="el-GR" sz="1600" dirty="0"/>
              <a:t> </a:t>
            </a:r>
            <a:r>
              <a:rPr lang="el-GR" sz="1600" dirty="0" err="1"/>
              <a:t>Ἑλληνικὰ</a:t>
            </a:r>
            <a:r>
              <a:rPr lang="el-GR" sz="1600" dirty="0"/>
              <a:t> </a:t>
            </a:r>
            <a:r>
              <a:rPr lang="el-GR" sz="1600" dirty="0" err="1"/>
              <a:t>μαντήια</a:t>
            </a:r>
            <a:r>
              <a:rPr lang="el-GR" sz="1600" dirty="0"/>
              <a:t> </a:t>
            </a:r>
            <a:r>
              <a:rPr lang="el-GR" sz="1600" dirty="0" err="1"/>
              <a:t>ἐς</a:t>
            </a:r>
            <a:r>
              <a:rPr lang="el-GR" sz="1600" dirty="0"/>
              <a:t> </a:t>
            </a:r>
            <a:r>
              <a:rPr lang="el-GR" sz="1600" dirty="0" err="1"/>
              <a:t>τὰ</a:t>
            </a:r>
            <a:r>
              <a:rPr lang="el-GR" sz="1600" dirty="0"/>
              <a:t> </a:t>
            </a:r>
            <a:r>
              <a:rPr lang="el-GR" sz="1600" dirty="0" err="1"/>
              <a:t>ἀπέπεμψε</a:t>
            </a:r>
            <a:r>
              <a:rPr lang="el-GR" sz="1600" dirty="0"/>
              <a:t> </a:t>
            </a:r>
            <a:r>
              <a:rPr lang="el-GR" sz="1600" dirty="0" err="1"/>
              <a:t>μαντευσόμενος</a:t>
            </a:r>
            <a:r>
              <a:rPr lang="el-GR" sz="1600" dirty="0"/>
              <a:t> </a:t>
            </a:r>
            <a:r>
              <a:rPr lang="el-GR" sz="1600" dirty="0" err="1"/>
              <a:t>Κροῖσος</a:t>
            </a:r>
            <a:r>
              <a:rPr lang="el-GR" sz="1600" dirty="0"/>
              <a:t>·</a:t>
            </a:r>
          </a:p>
          <a:p>
            <a:pPr algn="just"/>
            <a:br>
              <a:rPr lang="el-GR" sz="1600" dirty="0"/>
            </a:br>
            <a:r>
              <a:rPr lang="el-GR" sz="1600" dirty="0"/>
              <a:t>1.46.2] Με αυτή τη σκέψη στο μυαλό του ζήτησε αμέσως να δοκιμάσει τα ελληνικά μαντεία κι αυτό που ήταν στη Λιβύη, και έστειλε ανθρώπους του άλλους αλλού: Μερικούς να πάνε στους Δελφούς, κάποιους στις </a:t>
            </a:r>
            <a:r>
              <a:rPr lang="el-GR" sz="1600" dirty="0" err="1"/>
              <a:t>Άβες</a:t>
            </a:r>
            <a:r>
              <a:rPr lang="el-GR" sz="1600" dirty="0"/>
              <a:t> της Φωκίδος κι άλλους στη Δωδώνη· μερικοί να τραβήξουν για το ιερό του Αμφιάραου και του Τροφώνιου, και άλλοι για τις Βραγχίδες της χώρας των </a:t>
            </a:r>
            <a:r>
              <a:rPr lang="el-GR" sz="1600" dirty="0" err="1"/>
              <a:t>Μιλησίων</a:t>
            </a:r>
            <a:r>
              <a:rPr lang="el-GR" sz="1600" dirty="0"/>
              <a:t>. [1.46.3] Αυτά είναι τα ελληνικά μαντεία, όπου ο Κροίσος έστειλε ανθρώπους του για να πάρει χρησμό</a:t>
            </a:r>
          </a:p>
          <a:p>
            <a:pPr algn="just"/>
            <a:br>
              <a:rPr lang="el-GR" sz="1600" dirty="0"/>
            </a:br>
            <a:br>
              <a:rPr lang="el-GR" sz="1600" dirty="0"/>
            </a:br>
            <a:r>
              <a:rPr lang="el-GR" sz="1600" dirty="0"/>
              <a:t>[1.53.3] </a:t>
            </a:r>
            <a:r>
              <a:rPr lang="el-GR" sz="1600" dirty="0" err="1"/>
              <a:t>οἱ</a:t>
            </a:r>
            <a:r>
              <a:rPr lang="el-GR" sz="1600" dirty="0"/>
              <a:t> </a:t>
            </a:r>
            <a:r>
              <a:rPr lang="el-GR" sz="1600" dirty="0" err="1"/>
              <a:t>μὲν</a:t>
            </a:r>
            <a:r>
              <a:rPr lang="el-GR" sz="1600" dirty="0"/>
              <a:t> </a:t>
            </a:r>
            <a:r>
              <a:rPr lang="el-GR" sz="1600" dirty="0" err="1"/>
              <a:t>ταῦτα</a:t>
            </a:r>
            <a:r>
              <a:rPr lang="el-GR" sz="1600" dirty="0"/>
              <a:t> </a:t>
            </a:r>
            <a:r>
              <a:rPr lang="el-GR" sz="1600" dirty="0" err="1"/>
              <a:t>ἐπειρώτων</a:t>
            </a:r>
            <a:r>
              <a:rPr lang="el-GR" sz="1600" dirty="0"/>
              <a:t>, </a:t>
            </a:r>
            <a:r>
              <a:rPr lang="el-GR" sz="1600" dirty="0" err="1"/>
              <a:t>τῶν</a:t>
            </a:r>
            <a:r>
              <a:rPr lang="el-GR" sz="1600" dirty="0"/>
              <a:t> </a:t>
            </a:r>
            <a:r>
              <a:rPr lang="el-GR" sz="1600" dirty="0" err="1"/>
              <a:t>δὲ</a:t>
            </a:r>
            <a:r>
              <a:rPr lang="el-GR" sz="1600" dirty="0"/>
              <a:t> </a:t>
            </a:r>
            <a:r>
              <a:rPr lang="el-GR" sz="1600" dirty="0" err="1"/>
              <a:t>μαντηίων</a:t>
            </a:r>
            <a:r>
              <a:rPr lang="el-GR" sz="1600" dirty="0"/>
              <a:t> </a:t>
            </a:r>
            <a:r>
              <a:rPr lang="el-GR" sz="1600" dirty="0" err="1"/>
              <a:t>ἀμφοτέρων</a:t>
            </a:r>
            <a:r>
              <a:rPr lang="el-GR" sz="1600" dirty="0"/>
              <a:t> </a:t>
            </a:r>
            <a:r>
              <a:rPr lang="el-GR" sz="1600" dirty="0" err="1"/>
              <a:t>ἐς</a:t>
            </a:r>
            <a:r>
              <a:rPr lang="el-GR" sz="1600" dirty="0"/>
              <a:t> </a:t>
            </a:r>
            <a:r>
              <a:rPr lang="el-GR" sz="1600" dirty="0" err="1"/>
              <a:t>τὠυτὸ</a:t>
            </a:r>
            <a:r>
              <a:rPr lang="el-GR" sz="1600" dirty="0"/>
              <a:t> </a:t>
            </a:r>
            <a:r>
              <a:rPr lang="el-GR" sz="1600" dirty="0" err="1"/>
              <a:t>αἱ</a:t>
            </a:r>
            <a:r>
              <a:rPr lang="el-GR" sz="1600" dirty="0"/>
              <a:t> </a:t>
            </a:r>
            <a:r>
              <a:rPr lang="el-GR" sz="1600" dirty="0" err="1"/>
              <a:t>γνῶμαι</a:t>
            </a:r>
            <a:r>
              <a:rPr lang="el-GR" sz="1600" dirty="0"/>
              <a:t> </a:t>
            </a:r>
            <a:r>
              <a:rPr lang="el-GR" sz="1600" dirty="0" err="1"/>
              <a:t>συνέδραμον</a:t>
            </a:r>
            <a:r>
              <a:rPr lang="el-GR" sz="1600" dirty="0"/>
              <a:t>, </a:t>
            </a:r>
            <a:r>
              <a:rPr lang="el-GR" sz="1600" dirty="0" err="1"/>
              <a:t>προλέγουσαι</a:t>
            </a:r>
            <a:r>
              <a:rPr lang="el-GR" sz="1600" dirty="0"/>
              <a:t> </a:t>
            </a:r>
            <a:r>
              <a:rPr lang="el-GR" sz="1600" dirty="0" err="1"/>
              <a:t>Κροίσῳ</a:t>
            </a:r>
            <a:r>
              <a:rPr lang="el-GR" sz="1600" dirty="0"/>
              <a:t>, </a:t>
            </a:r>
            <a:r>
              <a:rPr lang="el-GR" sz="1600" b="1" dirty="0" err="1"/>
              <a:t>ἢν</a:t>
            </a:r>
            <a:r>
              <a:rPr lang="el-GR" sz="1600" b="1" dirty="0"/>
              <a:t> </a:t>
            </a:r>
            <a:r>
              <a:rPr lang="el-GR" sz="1600" b="1" dirty="0" err="1"/>
              <a:t>στρατεύηται</a:t>
            </a:r>
            <a:r>
              <a:rPr lang="el-GR" sz="1600" b="1" dirty="0"/>
              <a:t> </a:t>
            </a:r>
            <a:r>
              <a:rPr lang="el-GR" sz="1600" b="1" dirty="0" err="1"/>
              <a:t>ἐπὶ</a:t>
            </a:r>
            <a:r>
              <a:rPr lang="el-GR" sz="1600" b="1" dirty="0"/>
              <a:t> Πέρσας, </a:t>
            </a:r>
            <a:r>
              <a:rPr lang="el-GR" sz="1600" b="1" dirty="0" err="1"/>
              <a:t>μεγάλην</a:t>
            </a:r>
            <a:r>
              <a:rPr lang="el-GR" sz="1600" b="1" dirty="0"/>
              <a:t> </a:t>
            </a:r>
            <a:r>
              <a:rPr lang="el-GR" sz="1600" b="1" dirty="0" err="1"/>
              <a:t>ἀρχήν</a:t>
            </a:r>
            <a:r>
              <a:rPr lang="el-GR" sz="1600" b="1" dirty="0"/>
              <a:t> </a:t>
            </a:r>
            <a:r>
              <a:rPr lang="el-GR" sz="1600" b="1" dirty="0" err="1"/>
              <a:t>μιν</a:t>
            </a:r>
            <a:r>
              <a:rPr lang="el-GR" sz="1600" b="1" dirty="0"/>
              <a:t> </a:t>
            </a:r>
            <a:r>
              <a:rPr lang="el-GR" sz="1600" b="1" dirty="0" err="1"/>
              <a:t>καταλύσειν</a:t>
            </a:r>
            <a:r>
              <a:rPr lang="el-GR" sz="1600" dirty="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1800" i="1" dirty="0"/>
              <a:t>Το ενδιαφέρον του Κροίσου για συμμαχία με την Αθήνα</a:t>
            </a:r>
            <a:r>
              <a:rPr lang="el-GR" sz="1800" dirty="0"/>
              <a:t>. </a:t>
            </a:r>
            <a:r>
              <a:rPr lang="el-GR" sz="1800" i="1" dirty="0"/>
              <a:t>Η τυραννίδα του Πεισίστρατου</a:t>
            </a:r>
            <a:r>
              <a:rPr lang="el-GR" sz="1800" dirty="0"/>
              <a:t>.</a:t>
            </a:r>
          </a:p>
        </p:txBody>
      </p:sp>
      <p:sp>
        <p:nvSpPr>
          <p:cNvPr id="3" name="2 - Θέση περιεχομένου"/>
          <p:cNvSpPr>
            <a:spLocks noGrp="1"/>
          </p:cNvSpPr>
          <p:nvPr>
            <p:ph sz="quarter" idx="1"/>
          </p:nvPr>
        </p:nvSpPr>
        <p:spPr>
          <a:xfrm>
            <a:off x="0" y="1484784"/>
            <a:ext cx="9144000" cy="5373216"/>
          </a:xfrm>
        </p:spPr>
        <p:txBody>
          <a:bodyPr>
            <a:normAutofit/>
          </a:bodyPr>
          <a:lstStyle/>
          <a:p>
            <a:pPr>
              <a:buFont typeface="Courier New" pitchFamily="49" charset="0"/>
              <a:buChar char="o"/>
            </a:pPr>
            <a:r>
              <a:rPr lang="el-GR" sz="1400" dirty="0"/>
              <a:t>γενέσθαι </a:t>
            </a:r>
            <a:r>
              <a:rPr lang="el-GR" sz="1400" dirty="0" err="1"/>
              <a:t>οἱ</a:t>
            </a:r>
            <a:r>
              <a:rPr lang="el-GR" sz="1400" dirty="0"/>
              <a:t> </a:t>
            </a:r>
            <a:r>
              <a:rPr lang="el-GR" sz="1400" dirty="0" err="1"/>
              <a:t>μετὰ</a:t>
            </a:r>
            <a:r>
              <a:rPr lang="el-GR" sz="1400" dirty="0"/>
              <a:t> </a:t>
            </a:r>
            <a:r>
              <a:rPr lang="el-GR" sz="1400" dirty="0" err="1"/>
              <a:t>ταῦτα</a:t>
            </a:r>
            <a:r>
              <a:rPr lang="el-GR" sz="1400" dirty="0"/>
              <a:t> </a:t>
            </a:r>
            <a:r>
              <a:rPr lang="el-GR" sz="1400" dirty="0" err="1"/>
              <a:t>τὸν</a:t>
            </a:r>
            <a:r>
              <a:rPr lang="el-GR" sz="1400" dirty="0"/>
              <a:t> </a:t>
            </a:r>
            <a:r>
              <a:rPr lang="el-GR" sz="1400" dirty="0" err="1"/>
              <a:t>Πεισίστρατον</a:t>
            </a:r>
            <a:r>
              <a:rPr lang="el-GR" sz="1400" dirty="0"/>
              <a:t> </a:t>
            </a:r>
            <a:r>
              <a:rPr lang="el-GR" sz="1400" dirty="0" err="1"/>
              <a:t>τοῦτον</a:t>
            </a:r>
            <a:r>
              <a:rPr lang="el-GR" sz="1400" dirty="0"/>
              <a:t>, </a:t>
            </a:r>
            <a:r>
              <a:rPr lang="el-GR" sz="1400" dirty="0" err="1"/>
              <a:t>ὃς</a:t>
            </a:r>
            <a:r>
              <a:rPr lang="el-GR" sz="1400" dirty="0"/>
              <a:t> </a:t>
            </a:r>
            <a:r>
              <a:rPr lang="el-GR" sz="1400" dirty="0" err="1"/>
              <a:t>στασιαζόντων</a:t>
            </a:r>
            <a:r>
              <a:rPr lang="el-GR" sz="1400" dirty="0"/>
              <a:t> </a:t>
            </a:r>
            <a:r>
              <a:rPr lang="el-GR" sz="1400" dirty="0" err="1"/>
              <a:t>τῶν</a:t>
            </a:r>
            <a:r>
              <a:rPr lang="el-GR" sz="1400" dirty="0"/>
              <a:t> </a:t>
            </a:r>
            <a:r>
              <a:rPr lang="el-GR" sz="1400" dirty="0" err="1"/>
              <a:t>παράλων</a:t>
            </a:r>
            <a:r>
              <a:rPr lang="el-GR" sz="1400" dirty="0"/>
              <a:t> </a:t>
            </a:r>
            <a:r>
              <a:rPr lang="el-GR" sz="1400" dirty="0" err="1"/>
              <a:t>καὶ</a:t>
            </a:r>
            <a:r>
              <a:rPr lang="el-GR" sz="1400" dirty="0"/>
              <a:t> </a:t>
            </a:r>
            <a:r>
              <a:rPr lang="el-GR" sz="1400" dirty="0" err="1"/>
              <a:t>τῶν</a:t>
            </a:r>
            <a:r>
              <a:rPr lang="el-GR" sz="1400" dirty="0"/>
              <a:t> </a:t>
            </a:r>
            <a:r>
              <a:rPr lang="el-GR" sz="1400" dirty="0" err="1"/>
              <a:t>ἐκ</a:t>
            </a:r>
            <a:r>
              <a:rPr lang="el-GR" sz="1400" dirty="0"/>
              <a:t> </a:t>
            </a:r>
            <a:r>
              <a:rPr lang="el-GR" sz="1400" dirty="0" err="1"/>
              <a:t>τοῦ</a:t>
            </a:r>
            <a:r>
              <a:rPr lang="el-GR" sz="1400" dirty="0"/>
              <a:t> πεδίου </a:t>
            </a:r>
            <a:r>
              <a:rPr lang="el-GR" sz="1400" dirty="0" err="1"/>
              <a:t>Ἀθηναίων</a:t>
            </a:r>
            <a:r>
              <a:rPr lang="el-GR" sz="1400" dirty="0"/>
              <a:t>, </a:t>
            </a:r>
            <a:r>
              <a:rPr lang="el-GR" sz="1400" dirty="0" err="1"/>
              <a:t>καὶ</a:t>
            </a:r>
            <a:r>
              <a:rPr lang="el-GR" sz="1400" dirty="0"/>
              <a:t> </a:t>
            </a:r>
            <a:r>
              <a:rPr lang="el-GR" sz="1400" dirty="0" err="1"/>
              <a:t>τῶν</a:t>
            </a:r>
            <a:r>
              <a:rPr lang="el-GR" sz="1400" dirty="0"/>
              <a:t> </a:t>
            </a:r>
            <a:r>
              <a:rPr lang="el-GR" sz="1400" dirty="0" err="1"/>
              <a:t>μὲν</a:t>
            </a:r>
            <a:r>
              <a:rPr lang="el-GR" sz="1400" dirty="0"/>
              <a:t> </a:t>
            </a:r>
            <a:r>
              <a:rPr lang="el-GR" sz="1400" dirty="0" err="1"/>
              <a:t>προεστεῶτος</a:t>
            </a:r>
            <a:r>
              <a:rPr lang="el-GR" sz="1400" dirty="0"/>
              <a:t> </a:t>
            </a:r>
            <a:r>
              <a:rPr lang="el-GR" sz="1400" dirty="0" err="1"/>
              <a:t>Μεγακλέος</a:t>
            </a:r>
            <a:r>
              <a:rPr lang="el-GR" sz="1400" dirty="0"/>
              <a:t> </a:t>
            </a:r>
            <a:r>
              <a:rPr lang="el-GR" sz="1400" dirty="0" err="1"/>
              <a:t>τοῦ</a:t>
            </a:r>
            <a:r>
              <a:rPr lang="el-GR" sz="1400" dirty="0"/>
              <a:t> </a:t>
            </a:r>
            <a:r>
              <a:rPr lang="el-GR" sz="1400" dirty="0" err="1"/>
              <a:t>Ἀλκμέωνος</a:t>
            </a:r>
            <a:r>
              <a:rPr lang="el-GR" sz="1400" dirty="0"/>
              <a:t>, </a:t>
            </a:r>
            <a:r>
              <a:rPr lang="el-GR" sz="1400" dirty="0" err="1"/>
              <a:t>τῶν</a:t>
            </a:r>
            <a:r>
              <a:rPr lang="el-GR" sz="1400" dirty="0"/>
              <a:t> </a:t>
            </a:r>
            <a:r>
              <a:rPr lang="el-GR" sz="1400" dirty="0" err="1"/>
              <a:t>δὲ</a:t>
            </a:r>
            <a:r>
              <a:rPr lang="el-GR" sz="1400" dirty="0"/>
              <a:t> </a:t>
            </a:r>
            <a:r>
              <a:rPr lang="el-GR" sz="1400" dirty="0" err="1"/>
              <a:t>ἐκ</a:t>
            </a:r>
            <a:r>
              <a:rPr lang="el-GR" sz="1400" dirty="0"/>
              <a:t> </a:t>
            </a:r>
            <a:r>
              <a:rPr lang="el-GR" sz="1400" dirty="0" err="1"/>
              <a:t>τοῦ</a:t>
            </a:r>
            <a:r>
              <a:rPr lang="el-GR" sz="1400" dirty="0"/>
              <a:t> πεδίου Λυκούργου ‹</a:t>
            </a:r>
            <a:r>
              <a:rPr lang="el-GR" sz="1400" dirty="0" err="1"/>
              <a:t>τοῦ</a:t>
            </a:r>
            <a:r>
              <a:rPr lang="el-GR" sz="1400" dirty="0"/>
              <a:t>› </a:t>
            </a:r>
            <a:r>
              <a:rPr lang="el-GR" sz="1400" dirty="0" err="1"/>
              <a:t>Ἀριστολαΐδεω</a:t>
            </a:r>
            <a:r>
              <a:rPr lang="el-GR" sz="1400" dirty="0"/>
              <a:t>, </a:t>
            </a:r>
            <a:r>
              <a:rPr lang="el-GR" sz="1400" dirty="0" err="1"/>
              <a:t>καταφρονήσας</a:t>
            </a:r>
            <a:r>
              <a:rPr lang="el-GR" sz="1400" dirty="0"/>
              <a:t> </a:t>
            </a:r>
            <a:r>
              <a:rPr lang="el-GR" sz="1400" dirty="0" err="1"/>
              <a:t>τὴν</a:t>
            </a:r>
            <a:r>
              <a:rPr lang="el-GR" sz="1400" dirty="0"/>
              <a:t> τυραννίδα </a:t>
            </a:r>
            <a:r>
              <a:rPr lang="el-GR" sz="1400" dirty="0" err="1"/>
              <a:t>ἤγειρε</a:t>
            </a:r>
            <a:r>
              <a:rPr lang="el-GR" sz="1400" dirty="0"/>
              <a:t> </a:t>
            </a:r>
            <a:r>
              <a:rPr lang="el-GR" sz="1400" dirty="0" err="1"/>
              <a:t>τρίτην</a:t>
            </a:r>
            <a:r>
              <a:rPr lang="el-GR" sz="1400" dirty="0"/>
              <a:t> </a:t>
            </a:r>
            <a:r>
              <a:rPr lang="el-GR" sz="1400" dirty="0" err="1"/>
              <a:t>στάσιν</a:t>
            </a:r>
            <a:r>
              <a:rPr lang="el-GR" sz="1400" dirty="0"/>
              <a:t>, συλλέξας </a:t>
            </a:r>
            <a:r>
              <a:rPr lang="el-GR" sz="1400" dirty="0" err="1"/>
              <a:t>δὲ</a:t>
            </a:r>
            <a:r>
              <a:rPr lang="el-GR" sz="1400" dirty="0"/>
              <a:t> </a:t>
            </a:r>
            <a:r>
              <a:rPr lang="el-GR" sz="1400" dirty="0" err="1"/>
              <a:t>στασιώτας</a:t>
            </a:r>
            <a:r>
              <a:rPr lang="el-GR" sz="1400" dirty="0"/>
              <a:t> </a:t>
            </a:r>
            <a:r>
              <a:rPr lang="el-GR" sz="1400" dirty="0" err="1"/>
              <a:t>καὶ</a:t>
            </a:r>
            <a:r>
              <a:rPr lang="el-GR" sz="1400" dirty="0"/>
              <a:t> </a:t>
            </a:r>
            <a:r>
              <a:rPr lang="el-GR" sz="1400" dirty="0" err="1"/>
              <a:t>τῷ</a:t>
            </a:r>
            <a:r>
              <a:rPr lang="el-GR" sz="1400" dirty="0"/>
              <a:t> </a:t>
            </a:r>
            <a:r>
              <a:rPr lang="el-GR" sz="1400" dirty="0" err="1"/>
              <a:t>λόγῳ</a:t>
            </a:r>
            <a:r>
              <a:rPr lang="el-GR" sz="1400" dirty="0"/>
              <a:t> </a:t>
            </a:r>
            <a:r>
              <a:rPr lang="el-GR" sz="1400" dirty="0" err="1"/>
              <a:t>τῶν</a:t>
            </a:r>
            <a:r>
              <a:rPr lang="el-GR" sz="1400" dirty="0"/>
              <a:t> </a:t>
            </a:r>
            <a:r>
              <a:rPr lang="el-GR" sz="1400" dirty="0" err="1"/>
              <a:t>ὑπερακρίων</a:t>
            </a:r>
            <a:r>
              <a:rPr lang="el-GR" sz="1400" dirty="0"/>
              <a:t> </a:t>
            </a:r>
            <a:r>
              <a:rPr lang="el-GR" sz="1400" dirty="0" err="1"/>
              <a:t>προστὰς</a:t>
            </a:r>
            <a:r>
              <a:rPr lang="el-GR" sz="1400" dirty="0"/>
              <a:t> </a:t>
            </a:r>
            <a:r>
              <a:rPr lang="el-GR" sz="1400" dirty="0" err="1"/>
              <a:t>μηχανᾶται</a:t>
            </a:r>
            <a:r>
              <a:rPr lang="el-GR" sz="1400" dirty="0"/>
              <a:t> </a:t>
            </a:r>
            <a:r>
              <a:rPr lang="el-GR" sz="1400" dirty="0" err="1"/>
              <a:t>τοιάδε</a:t>
            </a:r>
            <a:r>
              <a:rPr lang="el-GR" sz="1400" dirty="0"/>
              <a:t>· [1.59.4] </a:t>
            </a:r>
            <a:r>
              <a:rPr lang="el-GR" sz="1400" dirty="0" err="1"/>
              <a:t>τρωματίσας</a:t>
            </a:r>
            <a:r>
              <a:rPr lang="el-GR" sz="1400" dirty="0"/>
              <a:t> </a:t>
            </a:r>
            <a:r>
              <a:rPr lang="el-GR" sz="1400" dirty="0" err="1"/>
              <a:t>ἑωυτόν</a:t>
            </a:r>
            <a:r>
              <a:rPr lang="el-GR" sz="1400" dirty="0"/>
              <a:t> </a:t>
            </a:r>
            <a:r>
              <a:rPr lang="el-GR" sz="1400" dirty="0" err="1"/>
              <a:t>τε</a:t>
            </a:r>
            <a:r>
              <a:rPr lang="el-GR" sz="1400" dirty="0"/>
              <a:t> </a:t>
            </a:r>
            <a:r>
              <a:rPr lang="el-GR" sz="1400" dirty="0" err="1"/>
              <a:t>καὶ</a:t>
            </a:r>
            <a:r>
              <a:rPr lang="el-GR" sz="1400" dirty="0"/>
              <a:t> </a:t>
            </a:r>
            <a:r>
              <a:rPr lang="el-GR" sz="1400" dirty="0" err="1"/>
              <a:t>ἡμιόνους</a:t>
            </a:r>
            <a:r>
              <a:rPr lang="el-GR" sz="1400" dirty="0"/>
              <a:t> </a:t>
            </a:r>
            <a:r>
              <a:rPr lang="el-GR" sz="1400" dirty="0" err="1"/>
              <a:t>ἤλασε</a:t>
            </a:r>
            <a:r>
              <a:rPr lang="el-GR" sz="1400" dirty="0"/>
              <a:t> </a:t>
            </a:r>
            <a:r>
              <a:rPr lang="el-GR" sz="1400" dirty="0" err="1"/>
              <a:t>ἐς</a:t>
            </a:r>
            <a:r>
              <a:rPr lang="el-GR" sz="1400" dirty="0"/>
              <a:t> </a:t>
            </a:r>
            <a:r>
              <a:rPr lang="el-GR" sz="1400" dirty="0" err="1"/>
              <a:t>τὴν</a:t>
            </a:r>
            <a:r>
              <a:rPr lang="el-GR" sz="1400" dirty="0"/>
              <a:t> </a:t>
            </a:r>
            <a:r>
              <a:rPr lang="el-GR" sz="1400" dirty="0" err="1"/>
              <a:t>ἀγορὴν</a:t>
            </a:r>
            <a:r>
              <a:rPr lang="el-GR" sz="1400" dirty="0"/>
              <a:t> </a:t>
            </a:r>
            <a:r>
              <a:rPr lang="el-GR" sz="1400" dirty="0" err="1"/>
              <a:t>τὸ</a:t>
            </a:r>
            <a:r>
              <a:rPr lang="el-GR" sz="1400" dirty="0"/>
              <a:t> </a:t>
            </a:r>
            <a:r>
              <a:rPr lang="el-GR" sz="1400" dirty="0" err="1"/>
              <a:t>ζεῦγος</a:t>
            </a:r>
            <a:r>
              <a:rPr lang="el-GR" sz="1400" dirty="0"/>
              <a:t> </a:t>
            </a:r>
            <a:r>
              <a:rPr lang="el-GR" sz="1400" dirty="0" err="1"/>
              <a:t>ὡς</a:t>
            </a:r>
            <a:r>
              <a:rPr lang="el-GR" sz="1400" dirty="0"/>
              <a:t> </a:t>
            </a:r>
            <a:r>
              <a:rPr lang="el-GR" sz="1400" dirty="0" err="1"/>
              <a:t>ἐκπεφευγὼς</a:t>
            </a:r>
            <a:r>
              <a:rPr lang="el-GR" sz="1400" dirty="0"/>
              <a:t> </a:t>
            </a:r>
            <a:r>
              <a:rPr lang="el-GR" sz="1400" dirty="0" err="1"/>
              <a:t>τοὺς</a:t>
            </a:r>
            <a:r>
              <a:rPr lang="el-GR" sz="1400" dirty="0"/>
              <a:t> </a:t>
            </a:r>
            <a:r>
              <a:rPr lang="el-GR" sz="1400" dirty="0" err="1"/>
              <a:t>ἐχθρούς</a:t>
            </a:r>
            <a:r>
              <a:rPr lang="el-GR" sz="1400" dirty="0"/>
              <a:t>, </a:t>
            </a:r>
            <a:r>
              <a:rPr lang="el-GR" sz="1400" dirty="0" err="1"/>
              <a:t>οἵ</a:t>
            </a:r>
            <a:r>
              <a:rPr lang="el-GR" sz="1400" dirty="0"/>
              <a:t> </a:t>
            </a:r>
            <a:r>
              <a:rPr lang="el-GR" sz="1400" dirty="0" err="1"/>
              <a:t>μιν</a:t>
            </a:r>
            <a:r>
              <a:rPr lang="el-GR" sz="1400" dirty="0"/>
              <a:t> </a:t>
            </a:r>
            <a:r>
              <a:rPr lang="el-GR" sz="1400" dirty="0" err="1"/>
              <a:t>ἐλαύνοντα</a:t>
            </a:r>
            <a:r>
              <a:rPr lang="el-GR" sz="1400" dirty="0"/>
              <a:t> </a:t>
            </a:r>
            <a:r>
              <a:rPr lang="el-GR" sz="1400" dirty="0" err="1"/>
              <a:t>ἐς</a:t>
            </a:r>
            <a:r>
              <a:rPr lang="el-GR" sz="1400" dirty="0"/>
              <a:t> </a:t>
            </a:r>
            <a:r>
              <a:rPr lang="el-GR" sz="1400" dirty="0" err="1"/>
              <a:t>ἀγρὸν</a:t>
            </a:r>
            <a:r>
              <a:rPr lang="el-GR" sz="1400" dirty="0"/>
              <a:t> </a:t>
            </a:r>
            <a:r>
              <a:rPr lang="el-GR" sz="1400" dirty="0" err="1"/>
              <a:t>ἠθέλησαν</a:t>
            </a:r>
            <a:r>
              <a:rPr lang="el-GR" sz="1400" dirty="0"/>
              <a:t> </a:t>
            </a:r>
            <a:r>
              <a:rPr lang="el-GR" sz="1400" dirty="0" err="1"/>
              <a:t>ἀπολέσαι</a:t>
            </a:r>
            <a:r>
              <a:rPr lang="el-GR" sz="1400" dirty="0"/>
              <a:t> </a:t>
            </a:r>
            <a:r>
              <a:rPr lang="el-GR" sz="1400" dirty="0" err="1"/>
              <a:t>δῆθεν</a:t>
            </a:r>
            <a:r>
              <a:rPr lang="el-GR" sz="1400" dirty="0"/>
              <a:t>, </a:t>
            </a:r>
            <a:r>
              <a:rPr lang="el-GR" sz="1400" dirty="0" err="1"/>
              <a:t>ἐδέετό</a:t>
            </a:r>
            <a:r>
              <a:rPr lang="el-GR" sz="1400" dirty="0"/>
              <a:t> τε </a:t>
            </a:r>
            <a:r>
              <a:rPr lang="el-GR" sz="1400" dirty="0" err="1"/>
              <a:t>τοῦ</a:t>
            </a:r>
            <a:r>
              <a:rPr lang="el-GR" sz="1400" dirty="0"/>
              <a:t> δήμου </a:t>
            </a:r>
            <a:r>
              <a:rPr lang="el-GR" sz="1400" dirty="0" err="1"/>
              <a:t>φυλακῆς</a:t>
            </a:r>
            <a:r>
              <a:rPr lang="el-GR" sz="1400" dirty="0"/>
              <a:t> </a:t>
            </a:r>
            <a:r>
              <a:rPr lang="el-GR" sz="1400" dirty="0" err="1"/>
              <a:t>τινος</a:t>
            </a:r>
            <a:r>
              <a:rPr lang="el-GR" sz="1400" dirty="0"/>
              <a:t> </a:t>
            </a:r>
            <a:r>
              <a:rPr lang="el-GR" sz="1400" dirty="0" err="1"/>
              <a:t>πρὸς</a:t>
            </a:r>
            <a:r>
              <a:rPr lang="el-GR" sz="1400" dirty="0"/>
              <a:t> </a:t>
            </a:r>
            <a:r>
              <a:rPr lang="el-GR" sz="1400" dirty="0" err="1"/>
              <a:t>αὐτοῦ</a:t>
            </a:r>
            <a:r>
              <a:rPr lang="el-GR" sz="1400" dirty="0"/>
              <a:t> </a:t>
            </a:r>
            <a:r>
              <a:rPr lang="el-GR" sz="1400" dirty="0" err="1"/>
              <a:t>κυρῆσαι</a:t>
            </a:r>
            <a:r>
              <a:rPr lang="el-GR" sz="1400" dirty="0"/>
              <a:t>, </a:t>
            </a:r>
            <a:r>
              <a:rPr lang="el-GR" sz="1400" dirty="0" err="1"/>
              <a:t>πρότερον</a:t>
            </a:r>
            <a:r>
              <a:rPr lang="el-GR" sz="1400" dirty="0"/>
              <a:t> </a:t>
            </a:r>
            <a:r>
              <a:rPr lang="el-GR" sz="1400" dirty="0" err="1"/>
              <a:t>εὐδοκιμήσας</a:t>
            </a:r>
            <a:r>
              <a:rPr lang="el-GR" sz="1400" dirty="0"/>
              <a:t> </a:t>
            </a:r>
            <a:r>
              <a:rPr lang="el-GR" sz="1400" dirty="0" err="1"/>
              <a:t>ἐν</a:t>
            </a:r>
            <a:r>
              <a:rPr lang="el-GR" sz="1400" dirty="0"/>
              <a:t> </a:t>
            </a:r>
            <a:r>
              <a:rPr lang="el-GR" sz="1400" dirty="0" err="1"/>
              <a:t>τῇ</a:t>
            </a:r>
            <a:r>
              <a:rPr lang="el-GR" sz="1400" dirty="0"/>
              <a:t> </a:t>
            </a:r>
            <a:r>
              <a:rPr lang="el-GR" sz="1400" dirty="0" err="1"/>
              <a:t>πρὸς</a:t>
            </a:r>
            <a:r>
              <a:rPr lang="el-GR" sz="1400" dirty="0"/>
              <a:t> Μεγαρέας </a:t>
            </a:r>
            <a:r>
              <a:rPr lang="el-GR" sz="1400" dirty="0" err="1"/>
              <a:t>γενομένῃ</a:t>
            </a:r>
            <a:r>
              <a:rPr lang="el-GR" sz="1400" dirty="0"/>
              <a:t> </a:t>
            </a:r>
            <a:r>
              <a:rPr lang="el-GR" sz="1400" dirty="0" err="1"/>
              <a:t>στρατηγίῃ</a:t>
            </a:r>
            <a:r>
              <a:rPr lang="el-GR" sz="1400" dirty="0"/>
              <a:t>, </a:t>
            </a:r>
            <a:r>
              <a:rPr lang="el-GR" sz="1400" dirty="0" err="1"/>
              <a:t>Νίσαιάν</a:t>
            </a:r>
            <a:r>
              <a:rPr lang="el-GR" sz="1400" dirty="0"/>
              <a:t> τε </a:t>
            </a:r>
            <a:r>
              <a:rPr lang="el-GR" sz="1400" dirty="0" err="1"/>
              <a:t>ἑλὼν</a:t>
            </a:r>
            <a:r>
              <a:rPr lang="el-GR" sz="1400" dirty="0"/>
              <a:t> </a:t>
            </a:r>
            <a:r>
              <a:rPr lang="el-GR" sz="1400" dirty="0" err="1"/>
              <a:t>καὶ</a:t>
            </a:r>
            <a:r>
              <a:rPr lang="el-GR" sz="1400" dirty="0"/>
              <a:t> </a:t>
            </a:r>
            <a:r>
              <a:rPr lang="el-GR" sz="1400" dirty="0" err="1"/>
              <a:t>ἄλλα</a:t>
            </a:r>
            <a:r>
              <a:rPr lang="el-GR" sz="1400" dirty="0"/>
              <a:t> </a:t>
            </a:r>
            <a:r>
              <a:rPr lang="el-GR" sz="1400" dirty="0" err="1"/>
              <a:t>ἀποδεξάμενος</a:t>
            </a:r>
            <a:r>
              <a:rPr lang="el-GR" sz="1400" dirty="0"/>
              <a:t> μεγάλα </a:t>
            </a:r>
            <a:r>
              <a:rPr lang="el-GR" sz="1400" dirty="0" err="1"/>
              <a:t>ἔργα</a:t>
            </a:r>
            <a:endParaRPr lang="el-GR" sz="1400" dirty="0"/>
          </a:p>
          <a:p>
            <a:pPr>
              <a:buNone/>
            </a:pPr>
            <a:r>
              <a:rPr lang="el-GR" sz="1400" b="1" dirty="0"/>
              <a:t>Εγκαθίδρυση πρώτης </a:t>
            </a:r>
            <a:r>
              <a:rPr lang="el-GR" sz="1400" b="1" dirty="0" err="1"/>
              <a:t>τυρανίδας</a:t>
            </a:r>
            <a:r>
              <a:rPr lang="el-GR" sz="1400" b="1" dirty="0"/>
              <a:t> </a:t>
            </a:r>
            <a:r>
              <a:rPr lang="el-GR" sz="1400" b="1" dirty="0">
                <a:sym typeface="Wingdings" pitchFamily="2" charset="2"/>
              </a:rPr>
              <a:t> 561 </a:t>
            </a:r>
            <a:r>
              <a:rPr lang="el-GR" sz="1400" b="1" dirty="0" err="1">
                <a:sym typeface="Wingdings" pitchFamily="2" charset="2"/>
              </a:rPr>
              <a:t>π.Χ</a:t>
            </a:r>
            <a:endParaRPr lang="el-GR" sz="1400" b="1" dirty="0">
              <a:sym typeface="Wingdings" pitchFamily="2" charset="2"/>
            </a:endParaRPr>
          </a:p>
          <a:p>
            <a:pPr>
              <a:buNone/>
            </a:pPr>
            <a:endParaRPr lang="el-GR" sz="1400" b="1" dirty="0">
              <a:sym typeface="Wingdings" pitchFamily="2" charset="2"/>
            </a:endParaRPr>
          </a:p>
          <a:p>
            <a:pPr>
              <a:buFont typeface="Courier New" pitchFamily="49" charset="0"/>
              <a:buChar char="o"/>
            </a:pPr>
            <a:r>
              <a:rPr lang="el-GR" sz="1400" dirty="0"/>
              <a:t>[1.60.1] </a:t>
            </a:r>
            <a:r>
              <a:rPr lang="el-GR" sz="1400" dirty="0" err="1"/>
              <a:t>μετὰ</a:t>
            </a:r>
            <a:r>
              <a:rPr lang="el-GR" sz="1400" dirty="0"/>
              <a:t> </a:t>
            </a:r>
            <a:r>
              <a:rPr lang="el-GR" sz="1400" dirty="0" err="1"/>
              <a:t>δὲ</a:t>
            </a:r>
            <a:r>
              <a:rPr lang="el-GR" sz="1400" dirty="0"/>
              <a:t> </a:t>
            </a:r>
            <a:r>
              <a:rPr lang="el-GR" sz="1400" dirty="0" err="1"/>
              <a:t>οὐ</a:t>
            </a:r>
            <a:r>
              <a:rPr lang="el-GR" sz="1400" dirty="0"/>
              <a:t> </a:t>
            </a:r>
            <a:r>
              <a:rPr lang="el-GR" sz="1400" dirty="0" err="1"/>
              <a:t>πολλὸν</a:t>
            </a:r>
            <a:r>
              <a:rPr lang="el-GR" sz="1400" dirty="0"/>
              <a:t> </a:t>
            </a:r>
            <a:r>
              <a:rPr lang="el-GR" sz="1400" dirty="0" err="1"/>
              <a:t>χρόνον</a:t>
            </a:r>
            <a:r>
              <a:rPr lang="el-GR" sz="1400" dirty="0"/>
              <a:t> </a:t>
            </a:r>
            <a:r>
              <a:rPr lang="el-GR" sz="1400" dirty="0" err="1"/>
              <a:t>τὠυτὸ</a:t>
            </a:r>
            <a:r>
              <a:rPr lang="el-GR" sz="1400" dirty="0"/>
              <a:t> </a:t>
            </a:r>
            <a:r>
              <a:rPr lang="el-GR" sz="1400" dirty="0" err="1"/>
              <a:t>φρονήσαντες</a:t>
            </a:r>
            <a:r>
              <a:rPr lang="el-GR" sz="1400" dirty="0"/>
              <a:t> </a:t>
            </a:r>
            <a:r>
              <a:rPr lang="el-GR" sz="1400" dirty="0" err="1"/>
              <a:t>οἵ</a:t>
            </a:r>
            <a:r>
              <a:rPr lang="el-GR" sz="1400" dirty="0"/>
              <a:t> τε </a:t>
            </a:r>
            <a:r>
              <a:rPr lang="el-GR" sz="1400" dirty="0" err="1"/>
              <a:t>τοῦ</a:t>
            </a:r>
            <a:r>
              <a:rPr lang="el-GR" sz="1400" dirty="0"/>
              <a:t> </a:t>
            </a:r>
            <a:r>
              <a:rPr lang="el-GR" sz="1400" dirty="0" err="1"/>
              <a:t>Μεγακλέος</a:t>
            </a:r>
            <a:r>
              <a:rPr lang="el-GR" sz="1400" dirty="0"/>
              <a:t> </a:t>
            </a:r>
            <a:r>
              <a:rPr lang="el-GR" sz="1400" dirty="0" err="1"/>
              <a:t>στασιῶται</a:t>
            </a:r>
            <a:r>
              <a:rPr lang="el-GR" sz="1400" dirty="0"/>
              <a:t> </a:t>
            </a:r>
            <a:r>
              <a:rPr lang="el-GR" sz="1400" dirty="0" err="1"/>
              <a:t>καὶ</a:t>
            </a:r>
            <a:r>
              <a:rPr lang="el-GR" sz="1400" dirty="0"/>
              <a:t> </a:t>
            </a:r>
            <a:r>
              <a:rPr lang="el-GR" sz="1400" dirty="0" err="1"/>
              <a:t>οἱ</a:t>
            </a:r>
            <a:r>
              <a:rPr lang="el-GR" sz="1400" dirty="0"/>
              <a:t> </a:t>
            </a:r>
            <a:r>
              <a:rPr lang="el-GR" sz="1400" dirty="0" err="1"/>
              <a:t>τοῦ</a:t>
            </a:r>
            <a:r>
              <a:rPr lang="el-GR" sz="1400" dirty="0"/>
              <a:t> Λυκούργου </a:t>
            </a:r>
            <a:r>
              <a:rPr lang="el-GR" sz="1400" dirty="0" err="1"/>
              <a:t>ἐξελαύνουσί</a:t>
            </a:r>
            <a:r>
              <a:rPr lang="el-GR" sz="1400" dirty="0"/>
              <a:t> </a:t>
            </a:r>
            <a:r>
              <a:rPr lang="el-GR" sz="1400" dirty="0" err="1"/>
              <a:t>μιν</a:t>
            </a:r>
            <a:r>
              <a:rPr lang="el-GR" sz="1400" dirty="0"/>
              <a:t>. </a:t>
            </a:r>
            <a:r>
              <a:rPr lang="el-GR" sz="1400" dirty="0" err="1"/>
              <a:t>οὕτω</a:t>
            </a:r>
            <a:r>
              <a:rPr lang="el-GR" sz="1400" dirty="0"/>
              <a:t> </a:t>
            </a:r>
            <a:r>
              <a:rPr lang="el-GR" sz="1400" dirty="0" err="1"/>
              <a:t>μὲν</a:t>
            </a:r>
            <a:r>
              <a:rPr lang="el-GR" sz="1400" dirty="0"/>
              <a:t> Πεισίστρατος </a:t>
            </a:r>
            <a:r>
              <a:rPr lang="el-GR" sz="1400" dirty="0" err="1"/>
              <a:t>ἔσχε</a:t>
            </a:r>
            <a:r>
              <a:rPr lang="el-GR" sz="1400" dirty="0"/>
              <a:t> </a:t>
            </a:r>
            <a:r>
              <a:rPr lang="el-GR" sz="1400" dirty="0" err="1"/>
              <a:t>τὸ</a:t>
            </a:r>
            <a:r>
              <a:rPr lang="el-GR" sz="1400" dirty="0"/>
              <a:t> </a:t>
            </a:r>
            <a:r>
              <a:rPr lang="el-GR" sz="1400" dirty="0" err="1"/>
              <a:t>πρῶτον</a:t>
            </a:r>
            <a:r>
              <a:rPr lang="el-GR" sz="1400" dirty="0"/>
              <a:t> </a:t>
            </a:r>
            <a:r>
              <a:rPr lang="el-GR" sz="1400" dirty="0" err="1"/>
              <a:t>Ἀθήνας</a:t>
            </a:r>
            <a:r>
              <a:rPr lang="el-GR" sz="1400" dirty="0"/>
              <a:t> </a:t>
            </a:r>
            <a:r>
              <a:rPr lang="el-GR" sz="1400" dirty="0" err="1"/>
              <a:t>καὶ</a:t>
            </a:r>
            <a:r>
              <a:rPr lang="el-GR" sz="1400" dirty="0"/>
              <a:t> </a:t>
            </a:r>
            <a:r>
              <a:rPr lang="el-GR" sz="1400" dirty="0" err="1"/>
              <a:t>τὴν</a:t>
            </a:r>
            <a:r>
              <a:rPr lang="el-GR" sz="1400" dirty="0"/>
              <a:t> τυραννίδα </a:t>
            </a:r>
            <a:r>
              <a:rPr lang="el-GR" sz="1400" dirty="0" err="1"/>
              <a:t>οὔ</a:t>
            </a:r>
            <a:r>
              <a:rPr lang="el-GR" sz="1400" dirty="0"/>
              <a:t> </a:t>
            </a:r>
            <a:r>
              <a:rPr lang="el-GR" sz="1400" dirty="0" err="1"/>
              <a:t>κω</a:t>
            </a:r>
            <a:r>
              <a:rPr lang="el-GR" sz="1400" dirty="0"/>
              <a:t> κάρτα </a:t>
            </a:r>
            <a:r>
              <a:rPr lang="el-GR" sz="1400" dirty="0" err="1"/>
              <a:t>ἐρριζωμένην</a:t>
            </a:r>
            <a:r>
              <a:rPr lang="el-GR" sz="1400" dirty="0"/>
              <a:t> </a:t>
            </a:r>
            <a:r>
              <a:rPr lang="el-GR" sz="1400" dirty="0" err="1"/>
              <a:t>ἔχων</a:t>
            </a:r>
            <a:r>
              <a:rPr lang="el-GR" sz="1400" dirty="0"/>
              <a:t> </a:t>
            </a:r>
            <a:r>
              <a:rPr lang="el-GR" sz="1400" dirty="0" err="1"/>
              <a:t>ἀπέβαλε</a:t>
            </a:r>
            <a:r>
              <a:rPr lang="el-GR" sz="1400" dirty="0"/>
              <a:t>, </a:t>
            </a:r>
            <a:r>
              <a:rPr lang="el-GR" sz="1400" dirty="0" err="1"/>
              <a:t>οἱ</a:t>
            </a:r>
            <a:r>
              <a:rPr lang="el-GR" sz="1400" dirty="0"/>
              <a:t> </a:t>
            </a:r>
            <a:r>
              <a:rPr lang="el-GR" sz="1400" dirty="0" err="1"/>
              <a:t>δὲ</a:t>
            </a:r>
            <a:r>
              <a:rPr lang="el-GR" sz="1400" dirty="0"/>
              <a:t> </a:t>
            </a:r>
            <a:r>
              <a:rPr lang="el-GR" sz="1400" dirty="0" err="1"/>
              <a:t>ἐξελάσαντες</a:t>
            </a:r>
            <a:r>
              <a:rPr lang="el-GR" sz="1400" dirty="0"/>
              <a:t> </a:t>
            </a:r>
            <a:r>
              <a:rPr lang="el-GR" sz="1400" dirty="0" err="1"/>
              <a:t>Πεισίστρατον</a:t>
            </a:r>
            <a:r>
              <a:rPr lang="el-GR" sz="1400" dirty="0"/>
              <a:t> </a:t>
            </a:r>
            <a:r>
              <a:rPr lang="el-GR" sz="1400" dirty="0" err="1"/>
              <a:t>αὖτις</a:t>
            </a:r>
            <a:r>
              <a:rPr lang="el-GR" sz="1400" dirty="0"/>
              <a:t> </a:t>
            </a:r>
            <a:r>
              <a:rPr lang="el-GR" sz="1400" b="1" dirty="0" err="1"/>
              <a:t>ἐκ</a:t>
            </a:r>
            <a:r>
              <a:rPr lang="el-GR" sz="1400" b="1" dirty="0"/>
              <a:t> </a:t>
            </a:r>
            <a:r>
              <a:rPr lang="el-GR" sz="1400" b="1" dirty="0" err="1"/>
              <a:t>νέης</a:t>
            </a:r>
            <a:r>
              <a:rPr lang="el-GR" sz="1400" b="1" dirty="0"/>
              <a:t> </a:t>
            </a:r>
            <a:r>
              <a:rPr lang="el-GR" sz="1400" b="1" dirty="0" err="1"/>
              <a:t>ἐπ᾽</a:t>
            </a:r>
            <a:r>
              <a:rPr lang="el-GR" sz="1400" b="1" dirty="0"/>
              <a:t> </a:t>
            </a:r>
            <a:r>
              <a:rPr lang="el-GR" sz="1400" b="1" dirty="0" err="1"/>
              <a:t>ἀλλήλοισι</a:t>
            </a:r>
            <a:r>
              <a:rPr lang="el-GR" sz="1400" b="1" dirty="0"/>
              <a:t> </a:t>
            </a:r>
            <a:r>
              <a:rPr lang="el-GR" sz="1400" b="1" dirty="0" err="1"/>
              <a:t>ἐστασίασαν</a:t>
            </a:r>
            <a:r>
              <a:rPr lang="el-GR" sz="1400" dirty="0"/>
              <a:t>.</a:t>
            </a:r>
          </a:p>
          <a:p>
            <a:pPr>
              <a:buNone/>
            </a:pPr>
            <a:r>
              <a:rPr lang="el-GR" sz="1400" b="1" dirty="0"/>
              <a:t>Πρώτη εξορία </a:t>
            </a:r>
            <a:r>
              <a:rPr lang="el-GR" sz="1400" b="1" dirty="0">
                <a:sym typeface="Wingdings" pitchFamily="2" charset="2"/>
              </a:rPr>
              <a:t> εντός ενός έτους (561/560)</a:t>
            </a:r>
          </a:p>
          <a:p>
            <a:pPr>
              <a:buNone/>
            </a:pPr>
            <a:endParaRPr lang="el-GR" sz="1400" b="1" dirty="0">
              <a:sym typeface="Wingdings" pitchFamily="2" charset="2"/>
            </a:endParaRPr>
          </a:p>
          <a:p>
            <a:pPr>
              <a:buFont typeface="Courier New" pitchFamily="49" charset="0"/>
              <a:buChar char="o"/>
            </a:pPr>
            <a:r>
              <a:rPr lang="el-GR" sz="1400" dirty="0"/>
              <a:t>[1.60.2] </a:t>
            </a:r>
            <a:r>
              <a:rPr lang="el-GR" sz="1400" b="1" dirty="0" err="1"/>
              <a:t>περιελαυνόμενος</a:t>
            </a:r>
            <a:r>
              <a:rPr lang="el-GR" sz="1400" b="1" dirty="0"/>
              <a:t> </a:t>
            </a:r>
            <a:r>
              <a:rPr lang="el-GR" sz="1400" b="1" dirty="0" err="1"/>
              <a:t>δὲ</a:t>
            </a:r>
            <a:r>
              <a:rPr lang="el-GR" sz="1400" b="1" dirty="0"/>
              <a:t> </a:t>
            </a:r>
            <a:r>
              <a:rPr lang="el-GR" sz="1400" b="1" dirty="0" err="1"/>
              <a:t>τῇ</a:t>
            </a:r>
            <a:r>
              <a:rPr lang="el-GR" sz="1400" b="1" dirty="0"/>
              <a:t> </a:t>
            </a:r>
            <a:r>
              <a:rPr lang="el-GR" sz="1400" b="1" dirty="0" err="1"/>
              <a:t>στάσι</a:t>
            </a:r>
            <a:r>
              <a:rPr lang="el-GR" sz="1400" b="1" dirty="0"/>
              <a:t> ὁ </a:t>
            </a:r>
            <a:r>
              <a:rPr lang="el-GR" sz="1400" b="1" dirty="0" err="1"/>
              <a:t>Μεγακλέης</a:t>
            </a:r>
            <a:r>
              <a:rPr lang="el-GR" sz="1400" b="1" dirty="0"/>
              <a:t> </a:t>
            </a:r>
            <a:r>
              <a:rPr lang="el-GR" sz="1400" b="1" dirty="0" err="1"/>
              <a:t>ἐπεκηρυκεύετο</a:t>
            </a:r>
            <a:r>
              <a:rPr lang="el-GR" sz="1400" b="1" dirty="0"/>
              <a:t> </a:t>
            </a:r>
            <a:r>
              <a:rPr lang="el-GR" sz="1400" b="1" dirty="0" err="1"/>
              <a:t>Πεισιστράτῳ</a:t>
            </a:r>
            <a:r>
              <a:rPr lang="el-GR" sz="1400" dirty="0"/>
              <a:t>, </a:t>
            </a:r>
            <a:r>
              <a:rPr lang="el-GR" sz="1400" dirty="0" err="1"/>
              <a:t>εἰ</a:t>
            </a:r>
            <a:r>
              <a:rPr lang="el-GR" sz="1400" dirty="0"/>
              <a:t> </a:t>
            </a:r>
            <a:r>
              <a:rPr lang="el-GR" sz="1400" dirty="0" err="1"/>
              <a:t>βούλοιτό</a:t>
            </a:r>
            <a:r>
              <a:rPr lang="el-GR" sz="1400" dirty="0"/>
              <a:t> </a:t>
            </a:r>
            <a:r>
              <a:rPr lang="el-GR" sz="1400" dirty="0" err="1"/>
              <a:t>οἱ</a:t>
            </a:r>
            <a:r>
              <a:rPr lang="el-GR" sz="1400" dirty="0"/>
              <a:t> </a:t>
            </a:r>
            <a:r>
              <a:rPr lang="el-GR" sz="1400" dirty="0" err="1"/>
              <a:t>τὴν</a:t>
            </a:r>
            <a:r>
              <a:rPr lang="el-GR" sz="1400" dirty="0"/>
              <a:t> θυγατέρα </a:t>
            </a:r>
            <a:r>
              <a:rPr lang="el-GR" sz="1400" dirty="0" err="1"/>
              <a:t>ἔχειν</a:t>
            </a:r>
            <a:r>
              <a:rPr lang="el-GR" sz="1400" dirty="0"/>
              <a:t> </a:t>
            </a:r>
            <a:r>
              <a:rPr lang="el-GR" sz="1400" dirty="0" err="1"/>
              <a:t>γυναῖκα</a:t>
            </a:r>
            <a:r>
              <a:rPr lang="el-GR" sz="1400" dirty="0"/>
              <a:t> </a:t>
            </a:r>
            <a:r>
              <a:rPr lang="el-GR" sz="1400" dirty="0" err="1"/>
              <a:t>ἐπὶ</a:t>
            </a:r>
            <a:r>
              <a:rPr lang="el-GR" sz="1400" dirty="0"/>
              <a:t> </a:t>
            </a:r>
            <a:r>
              <a:rPr lang="el-GR" sz="1400" dirty="0" err="1"/>
              <a:t>τῇ</a:t>
            </a:r>
            <a:r>
              <a:rPr lang="el-GR" sz="1400" dirty="0"/>
              <a:t> </a:t>
            </a:r>
            <a:r>
              <a:rPr lang="el-GR" sz="1400" dirty="0" err="1"/>
              <a:t>τυραννίδι</a:t>
            </a:r>
            <a:r>
              <a:rPr lang="el-GR" sz="1400" dirty="0"/>
              <a:t>. [1.60.3] </a:t>
            </a:r>
            <a:r>
              <a:rPr lang="el-GR" sz="1400" dirty="0" err="1"/>
              <a:t>ἐνδεξαμένου</a:t>
            </a:r>
            <a:r>
              <a:rPr lang="el-GR" sz="1400" dirty="0"/>
              <a:t> </a:t>
            </a:r>
            <a:r>
              <a:rPr lang="el-GR" sz="1400" dirty="0" err="1"/>
              <a:t>δὲ</a:t>
            </a:r>
            <a:r>
              <a:rPr lang="el-GR" sz="1400" dirty="0"/>
              <a:t> </a:t>
            </a:r>
            <a:r>
              <a:rPr lang="el-GR" sz="1400" dirty="0" err="1"/>
              <a:t>τὸν</a:t>
            </a:r>
            <a:r>
              <a:rPr lang="el-GR" sz="1400" dirty="0"/>
              <a:t> </a:t>
            </a:r>
            <a:r>
              <a:rPr lang="el-GR" sz="1400" dirty="0" err="1"/>
              <a:t>λόγον</a:t>
            </a:r>
            <a:r>
              <a:rPr lang="el-GR" sz="1400" dirty="0"/>
              <a:t> </a:t>
            </a:r>
            <a:r>
              <a:rPr lang="el-GR" sz="1400" dirty="0" err="1"/>
              <a:t>καὶ</a:t>
            </a:r>
            <a:r>
              <a:rPr lang="el-GR" sz="1400" dirty="0"/>
              <a:t> </a:t>
            </a:r>
            <a:r>
              <a:rPr lang="el-GR" sz="1400" dirty="0" err="1"/>
              <a:t>ὁμολογήσαντος</a:t>
            </a:r>
            <a:r>
              <a:rPr lang="el-GR" sz="1400" dirty="0"/>
              <a:t> </a:t>
            </a:r>
            <a:r>
              <a:rPr lang="el-GR" sz="1400" dirty="0" err="1"/>
              <a:t>ἐπὶ</a:t>
            </a:r>
            <a:r>
              <a:rPr lang="el-GR" sz="1400" dirty="0"/>
              <a:t> </a:t>
            </a:r>
            <a:r>
              <a:rPr lang="el-GR" sz="1400" dirty="0" err="1"/>
              <a:t>τούτοισι</a:t>
            </a:r>
            <a:r>
              <a:rPr lang="el-GR" sz="1400" dirty="0"/>
              <a:t> Πεισιστράτου </a:t>
            </a:r>
            <a:r>
              <a:rPr lang="el-GR" sz="1400" dirty="0" err="1"/>
              <a:t>μηχανῶνται</a:t>
            </a:r>
            <a:r>
              <a:rPr lang="el-GR" sz="1400" dirty="0"/>
              <a:t> </a:t>
            </a:r>
            <a:r>
              <a:rPr lang="el-GR" sz="1400" dirty="0" err="1"/>
              <a:t>δὴ</a:t>
            </a:r>
            <a:r>
              <a:rPr lang="el-GR" sz="1400" dirty="0"/>
              <a:t> </a:t>
            </a:r>
            <a:r>
              <a:rPr lang="el-GR" sz="1400" dirty="0" err="1"/>
              <a:t>ἐπὶ</a:t>
            </a:r>
            <a:r>
              <a:rPr lang="el-GR" sz="1400" dirty="0"/>
              <a:t> </a:t>
            </a:r>
            <a:r>
              <a:rPr lang="el-GR" sz="1400" dirty="0" err="1"/>
              <a:t>τῇ</a:t>
            </a:r>
            <a:r>
              <a:rPr lang="el-GR" sz="1400" dirty="0"/>
              <a:t> </a:t>
            </a:r>
            <a:r>
              <a:rPr lang="el-GR" sz="1400" dirty="0" err="1"/>
              <a:t>κατόδῳ</a:t>
            </a:r>
            <a:r>
              <a:rPr lang="el-GR" sz="1400" dirty="0"/>
              <a:t> </a:t>
            </a:r>
            <a:r>
              <a:rPr lang="el-GR" sz="1400" dirty="0" err="1"/>
              <a:t>πρῆγμα</a:t>
            </a:r>
            <a:r>
              <a:rPr lang="el-GR" sz="1400" dirty="0"/>
              <a:t> </a:t>
            </a:r>
            <a:r>
              <a:rPr lang="el-GR" sz="1400" dirty="0" err="1"/>
              <a:t>εὐηθέστατον</a:t>
            </a:r>
            <a:r>
              <a:rPr lang="el-GR" sz="1400" dirty="0"/>
              <a:t>, </a:t>
            </a:r>
            <a:r>
              <a:rPr lang="el-GR" sz="1400" dirty="0" err="1"/>
              <a:t>ὡς</a:t>
            </a:r>
            <a:r>
              <a:rPr lang="el-GR" sz="1400" dirty="0"/>
              <a:t> </a:t>
            </a:r>
            <a:r>
              <a:rPr lang="el-GR" sz="1400" dirty="0" err="1"/>
              <a:t>ἐγὼ</a:t>
            </a:r>
            <a:r>
              <a:rPr lang="el-GR" sz="1400" dirty="0"/>
              <a:t> </a:t>
            </a:r>
            <a:r>
              <a:rPr lang="el-GR" sz="1400" dirty="0" err="1"/>
              <a:t>εὑρίσκω</a:t>
            </a:r>
            <a:r>
              <a:rPr lang="el-GR" sz="1400" dirty="0"/>
              <a:t>, </a:t>
            </a:r>
            <a:r>
              <a:rPr lang="el-GR" sz="1400" dirty="0" err="1"/>
              <a:t>μακρῷ</a:t>
            </a:r>
            <a:r>
              <a:rPr lang="el-GR" sz="1400" dirty="0"/>
              <a:t> (</a:t>
            </a:r>
            <a:r>
              <a:rPr lang="el-GR" sz="1400" dirty="0" err="1"/>
              <a:t>ἐπεί</a:t>
            </a:r>
            <a:r>
              <a:rPr lang="el-GR" sz="1400" dirty="0"/>
              <a:t> </a:t>
            </a:r>
            <a:r>
              <a:rPr lang="el-GR" sz="1400" dirty="0" err="1"/>
              <a:t>γε</a:t>
            </a:r>
            <a:r>
              <a:rPr lang="el-GR" sz="1400" dirty="0"/>
              <a:t> </a:t>
            </a:r>
            <a:r>
              <a:rPr lang="el-GR" sz="1400" dirty="0" err="1"/>
              <a:t>ἀπεκρίθη</a:t>
            </a:r>
            <a:r>
              <a:rPr lang="el-GR" sz="1400" dirty="0"/>
              <a:t> </a:t>
            </a:r>
            <a:r>
              <a:rPr lang="el-GR" sz="1400" dirty="0" err="1"/>
              <a:t>ἐκ</a:t>
            </a:r>
            <a:r>
              <a:rPr lang="el-GR" sz="1400" dirty="0"/>
              <a:t> </a:t>
            </a:r>
            <a:r>
              <a:rPr lang="el-GR" sz="1400" dirty="0" err="1"/>
              <a:t>παλαιτέρου</a:t>
            </a:r>
            <a:r>
              <a:rPr lang="el-GR" sz="1400" dirty="0"/>
              <a:t> </a:t>
            </a:r>
            <a:r>
              <a:rPr lang="el-GR" sz="1400" dirty="0" err="1"/>
              <a:t>τοῦ</a:t>
            </a:r>
            <a:r>
              <a:rPr lang="el-GR" sz="1400" dirty="0"/>
              <a:t> βαρβάρου </a:t>
            </a:r>
            <a:r>
              <a:rPr lang="el-GR" sz="1400" dirty="0" err="1"/>
              <a:t>ἔθνεος</a:t>
            </a:r>
            <a:r>
              <a:rPr lang="el-GR" sz="1400" dirty="0"/>
              <a:t> </a:t>
            </a:r>
            <a:r>
              <a:rPr lang="el-GR" sz="1400" dirty="0" err="1"/>
              <a:t>τὸ</a:t>
            </a:r>
            <a:r>
              <a:rPr lang="el-GR" sz="1400" dirty="0"/>
              <a:t> </a:t>
            </a:r>
            <a:r>
              <a:rPr lang="el-GR" sz="1400" dirty="0" err="1"/>
              <a:t>Ἑλληνικὸν</a:t>
            </a:r>
            <a:r>
              <a:rPr lang="el-GR" sz="1400" dirty="0"/>
              <a:t> </a:t>
            </a:r>
            <a:r>
              <a:rPr lang="el-GR" sz="1400" dirty="0" err="1"/>
              <a:t>ἐὸν</a:t>
            </a:r>
            <a:r>
              <a:rPr lang="el-GR" sz="1400" dirty="0"/>
              <a:t> </a:t>
            </a:r>
            <a:r>
              <a:rPr lang="el-GR" sz="1400" dirty="0" err="1"/>
              <a:t>καὶ</a:t>
            </a:r>
            <a:r>
              <a:rPr lang="el-GR" sz="1400" dirty="0"/>
              <a:t> </a:t>
            </a:r>
            <a:r>
              <a:rPr lang="el-GR" sz="1400" dirty="0" err="1"/>
              <a:t>δεξιώτερον</a:t>
            </a:r>
            <a:r>
              <a:rPr lang="el-GR" sz="1400" dirty="0"/>
              <a:t> </a:t>
            </a:r>
            <a:r>
              <a:rPr lang="el-GR" sz="1400" dirty="0" err="1"/>
              <a:t>καὶ</a:t>
            </a:r>
            <a:r>
              <a:rPr lang="el-GR" sz="1400" dirty="0"/>
              <a:t> </a:t>
            </a:r>
            <a:r>
              <a:rPr lang="el-GR" sz="1400" dirty="0" err="1"/>
              <a:t>εὐηθείης</a:t>
            </a:r>
            <a:r>
              <a:rPr lang="el-GR" sz="1400" dirty="0"/>
              <a:t> </a:t>
            </a:r>
            <a:r>
              <a:rPr lang="el-GR" sz="1400" dirty="0" err="1"/>
              <a:t>ἠλιθίου</a:t>
            </a:r>
            <a:r>
              <a:rPr lang="el-GR" sz="1400" dirty="0"/>
              <a:t> </a:t>
            </a:r>
            <a:r>
              <a:rPr lang="el-GR" sz="1400" dirty="0" err="1"/>
              <a:t>ἀπηλλαγμένον</a:t>
            </a:r>
            <a:r>
              <a:rPr lang="el-GR" sz="1400" dirty="0"/>
              <a:t> </a:t>
            </a:r>
            <a:r>
              <a:rPr lang="el-GR" sz="1400" dirty="0" err="1"/>
              <a:t>μᾶλλον</a:t>
            </a:r>
            <a:r>
              <a:rPr lang="el-GR" sz="1400" dirty="0"/>
              <a:t>)</a:t>
            </a:r>
          </a:p>
          <a:p>
            <a:pPr>
              <a:buNone/>
            </a:pPr>
            <a:r>
              <a:rPr lang="el-GR" sz="1400" b="1" dirty="0"/>
              <a:t>Δεύτερη εγκαθίδρυση τυραννίδας </a:t>
            </a:r>
            <a:r>
              <a:rPr lang="el-GR" sz="1400" b="1" dirty="0">
                <a:sym typeface="Wingdings" pitchFamily="2" charset="2"/>
              </a:rPr>
              <a:t> 558 </a:t>
            </a:r>
            <a:r>
              <a:rPr lang="el-GR" sz="1400" b="1" dirty="0" err="1">
                <a:sym typeface="Wingdings" pitchFamily="2" charset="2"/>
              </a:rPr>
              <a:t>π.Χ</a:t>
            </a:r>
            <a:endParaRPr lang="el-GR" sz="14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117693"/>
            <a:ext cx="9144000" cy="7571303"/>
          </a:xfrm>
          <a:prstGeom prst="rect">
            <a:avLst/>
          </a:prstGeom>
        </p:spPr>
        <p:txBody>
          <a:bodyPr wrap="square">
            <a:spAutoFit/>
          </a:bodyPr>
          <a:lstStyle/>
          <a:p>
            <a:pPr algn="just">
              <a:buFont typeface="Wingdings" pitchFamily="2" charset="2"/>
              <a:buChar char="Ø"/>
            </a:pPr>
            <a:r>
              <a:rPr lang="el-GR" dirty="0" err="1"/>
              <a:t>οἷα</a:t>
            </a:r>
            <a:r>
              <a:rPr lang="el-GR" dirty="0"/>
              <a:t> </a:t>
            </a:r>
            <a:r>
              <a:rPr lang="el-GR" dirty="0" err="1"/>
              <a:t>δὲ</a:t>
            </a:r>
            <a:r>
              <a:rPr lang="el-GR" dirty="0"/>
              <a:t> παίδων </a:t>
            </a:r>
            <a:r>
              <a:rPr lang="el-GR" dirty="0" err="1"/>
              <a:t>τέ</a:t>
            </a:r>
            <a:r>
              <a:rPr lang="el-GR" dirty="0"/>
              <a:t> </a:t>
            </a:r>
            <a:r>
              <a:rPr lang="el-GR" dirty="0" err="1"/>
              <a:t>οἱ</a:t>
            </a:r>
            <a:r>
              <a:rPr lang="el-GR" dirty="0"/>
              <a:t> </a:t>
            </a:r>
            <a:r>
              <a:rPr lang="el-GR" dirty="0" err="1"/>
              <a:t>ὑπαρχόντων</a:t>
            </a:r>
            <a:r>
              <a:rPr lang="el-GR" dirty="0"/>
              <a:t> </a:t>
            </a:r>
            <a:r>
              <a:rPr lang="el-GR" dirty="0" err="1"/>
              <a:t>νεηνιέων</a:t>
            </a:r>
            <a:r>
              <a:rPr lang="el-GR" dirty="0"/>
              <a:t> </a:t>
            </a:r>
            <a:r>
              <a:rPr lang="el-GR" dirty="0" err="1"/>
              <a:t>καὶ</a:t>
            </a:r>
            <a:r>
              <a:rPr lang="el-GR" dirty="0"/>
              <a:t> λεγομένων </a:t>
            </a:r>
            <a:r>
              <a:rPr lang="el-GR" b="1" dirty="0" err="1"/>
              <a:t>ἐναγέων</a:t>
            </a:r>
            <a:r>
              <a:rPr lang="el-GR" dirty="0"/>
              <a:t> </a:t>
            </a:r>
            <a:r>
              <a:rPr lang="el-GR" dirty="0" err="1"/>
              <a:t>εἶναι</a:t>
            </a:r>
            <a:r>
              <a:rPr lang="el-GR" dirty="0"/>
              <a:t> </a:t>
            </a:r>
            <a:r>
              <a:rPr lang="el-GR" dirty="0" err="1"/>
              <a:t>τῶν</a:t>
            </a:r>
            <a:r>
              <a:rPr lang="el-GR" dirty="0"/>
              <a:t> </a:t>
            </a:r>
            <a:r>
              <a:rPr lang="el-GR" dirty="0" err="1"/>
              <a:t>Ἀλκμεωνιδέων</a:t>
            </a:r>
            <a:r>
              <a:rPr lang="el-GR" dirty="0"/>
              <a:t>, </a:t>
            </a:r>
            <a:r>
              <a:rPr lang="el-GR" dirty="0" err="1"/>
              <a:t>οὐ</a:t>
            </a:r>
            <a:r>
              <a:rPr lang="el-GR" dirty="0"/>
              <a:t> βουλόμενός </a:t>
            </a:r>
            <a:r>
              <a:rPr lang="el-GR" dirty="0" err="1"/>
              <a:t>οἱ</a:t>
            </a:r>
            <a:r>
              <a:rPr lang="el-GR" dirty="0"/>
              <a:t> γενέσθαι </a:t>
            </a:r>
            <a:r>
              <a:rPr lang="el-GR" dirty="0" err="1"/>
              <a:t>ἐκ</a:t>
            </a:r>
            <a:r>
              <a:rPr lang="el-GR" dirty="0"/>
              <a:t> </a:t>
            </a:r>
            <a:r>
              <a:rPr lang="el-GR" dirty="0" err="1"/>
              <a:t>τῆς</a:t>
            </a:r>
            <a:r>
              <a:rPr lang="el-GR" dirty="0"/>
              <a:t> </a:t>
            </a:r>
            <a:r>
              <a:rPr lang="el-GR" dirty="0" err="1"/>
              <a:t>νεογάμου</a:t>
            </a:r>
            <a:r>
              <a:rPr lang="el-GR" dirty="0"/>
              <a:t> </a:t>
            </a:r>
            <a:r>
              <a:rPr lang="el-GR" dirty="0" err="1"/>
              <a:t>γυναικὸς</a:t>
            </a:r>
            <a:r>
              <a:rPr lang="el-GR" dirty="0"/>
              <a:t> τέκνα </a:t>
            </a:r>
            <a:r>
              <a:rPr lang="el-GR" dirty="0" err="1"/>
              <a:t>ἐμίσγετό</a:t>
            </a:r>
            <a:r>
              <a:rPr lang="el-GR" dirty="0"/>
              <a:t> </a:t>
            </a:r>
            <a:r>
              <a:rPr lang="el-GR" dirty="0" err="1"/>
              <a:t>οἱ</a:t>
            </a:r>
            <a:r>
              <a:rPr lang="el-GR" dirty="0"/>
              <a:t> </a:t>
            </a:r>
            <a:r>
              <a:rPr lang="el-GR" dirty="0" err="1"/>
              <a:t>οὐ</a:t>
            </a:r>
            <a:r>
              <a:rPr lang="el-GR" dirty="0"/>
              <a:t> </a:t>
            </a:r>
            <a:r>
              <a:rPr lang="el-GR" dirty="0" err="1"/>
              <a:t>κατὰ</a:t>
            </a:r>
            <a:r>
              <a:rPr lang="el-GR" dirty="0"/>
              <a:t> </a:t>
            </a:r>
            <a:r>
              <a:rPr lang="el-GR" dirty="0" err="1"/>
              <a:t>νόμον</a:t>
            </a:r>
            <a:r>
              <a:rPr lang="el-GR" dirty="0"/>
              <a:t>.</a:t>
            </a:r>
          </a:p>
          <a:p>
            <a:br>
              <a:rPr lang="el-GR" dirty="0"/>
            </a:br>
            <a:endParaRPr lang="el-GR" dirty="0"/>
          </a:p>
          <a:p>
            <a:pPr algn="just">
              <a:buFont typeface="Wingdings" pitchFamily="2" charset="2"/>
              <a:buChar char="Ø"/>
            </a:pPr>
            <a:r>
              <a:rPr lang="el-GR" dirty="0" err="1"/>
              <a:t>μαθὼν</a:t>
            </a:r>
            <a:r>
              <a:rPr lang="el-GR" dirty="0"/>
              <a:t> </a:t>
            </a:r>
            <a:r>
              <a:rPr lang="el-GR" dirty="0" err="1"/>
              <a:t>δὲ</a:t>
            </a:r>
            <a:r>
              <a:rPr lang="el-GR" dirty="0"/>
              <a:t> ὁ Πεισίστρατος </a:t>
            </a:r>
            <a:r>
              <a:rPr lang="el-GR" dirty="0" err="1"/>
              <a:t>τὰ</a:t>
            </a:r>
            <a:r>
              <a:rPr lang="el-GR" dirty="0"/>
              <a:t> </a:t>
            </a:r>
            <a:r>
              <a:rPr lang="el-GR" dirty="0" err="1"/>
              <a:t>ποιεύμενα</a:t>
            </a:r>
            <a:r>
              <a:rPr lang="el-GR" dirty="0"/>
              <a:t> </a:t>
            </a:r>
            <a:r>
              <a:rPr lang="el-GR" dirty="0" err="1"/>
              <a:t>ἐπ᾽</a:t>
            </a:r>
            <a:r>
              <a:rPr lang="el-GR" dirty="0"/>
              <a:t> </a:t>
            </a:r>
            <a:r>
              <a:rPr lang="el-GR" dirty="0" err="1"/>
              <a:t>ἑωυτῷ</a:t>
            </a:r>
            <a:r>
              <a:rPr lang="el-GR" dirty="0"/>
              <a:t> </a:t>
            </a:r>
            <a:r>
              <a:rPr lang="el-GR" dirty="0" err="1"/>
              <a:t>ἀπαλλάσσετο</a:t>
            </a:r>
            <a:r>
              <a:rPr lang="el-GR" dirty="0"/>
              <a:t> </a:t>
            </a:r>
            <a:r>
              <a:rPr lang="el-GR" dirty="0" err="1"/>
              <a:t>ἐκ</a:t>
            </a:r>
            <a:r>
              <a:rPr lang="el-GR" dirty="0"/>
              <a:t> </a:t>
            </a:r>
            <a:r>
              <a:rPr lang="el-GR" dirty="0" err="1"/>
              <a:t>τῆς</a:t>
            </a:r>
            <a:r>
              <a:rPr lang="el-GR" dirty="0"/>
              <a:t> </a:t>
            </a:r>
            <a:r>
              <a:rPr lang="el-GR" dirty="0" err="1"/>
              <a:t>χώρης</a:t>
            </a:r>
            <a:r>
              <a:rPr lang="el-GR" dirty="0"/>
              <a:t> </a:t>
            </a:r>
            <a:r>
              <a:rPr lang="el-GR" dirty="0" err="1"/>
              <a:t>τὸ</a:t>
            </a:r>
            <a:r>
              <a:rPr lang="el-GR" dirty="0"/>
              <a:t> παράπαν, </a:t>
            </a:r>
            <a:r>
              <a:rPr lang="el-GR" dirty="0" err="1"/>
              <a:t>ἀπικόμενος</a:t>
            </a:r>
            <a:r>
              <a:rPr lang="el-GR" dirty="0"/>
              <a:t> </a:t>
            </a:r>
            <a:r>
              <a:rPr lang="el-GR" dirty="0" err="1"/>
              <a:t>δὲ</a:t>
            </a:r>
            <a:r>
              <a:rPr lang="el-GR" dirty="0"/>
              <a:t> </a:t>
            </a:r>
            <a:r>
              <a:rPr lang="el-GR" dirty="0" err="1"/>
              <a:t>ἐς</a:t>
            </a:r>
            <a:r>
              <a:rPr lang="el-GR" dirty="0"/>
              <a:t> </a:t>
            </a:r>
            <a:r>
              <a:rPr lang="el-GR" dirty="0" err="1"/>
              <a:t>Ἐρέτριαν</a:t>
            </a:r>
            <a:r>
              <a:rPr lang="el-GR" dirty="0"/>
              <a:t> </a:t>
            </a:r>
            <a:r>
              <a:rPr lang="el-GR" dirty="0" err="1"/>
              <a:t>ἐβουλεύετο</a:t>
            </a:r>
            <a:r>
              <a:rPr lang="el-GR" dirty="0"/>
              <a:t> </a:t>
            </a:r>
            <a:r>
              <a:rPr lang="el-GR" dirty="0" err="1"/>
              <a:t>ἅμα</a:t>
            </a:r>
            <a:r>
              <a:rPr lang="el-GR" dirty="0"/>
              <a:t> </a:t>
            </a:r>
            <a:r>
              <a:rPr lang="el-GR" dirty="0" err="1"/>
              <a:t>τοῖσι</a:t>
            </a:r>
            <a:r>
              <a:rPr lang="el-GR" dirty="0"/>
              <a:t> </a:t>
            </a:r>
            <a:r>
              <a:rPr lang="el-GR" dirty="0" err="1"/>
              <a:t>παισί</a:t>
            </a:r>
            <a:r>
              <a:rPr lang="el-GR" dirty="0"/>
              <a:t>. [1.61.3] </a:t>
            </a:r>
            <a:r>
              <a:rPr lang="el-GR" dirty="0" err="1"/>
              <a:t>Ἱππίεω</a:t>
            </a:r>
            <a:r>
              <a:rPr lang="el-GR" dirty="0"/>
              <a:t> </a:t>
            </a:r>
            <a:r>
              <a:rPr lang="el-GR" dirty="0" err="1"/>
              <a:t>δὲ</a:t>
            </a:r>
            <a:r>
              <a:rPr lang="el-GR" dirty="0"/>
              <a:t> </a:t>
            </a:r>
            <a:r>
              <a:rPr lang="el-GR" dirty="0" err="1"/>
              <a:t>γνώμῃ</a:t>
            </a:r>
            <a:r>
              <a:rPr lang="el-GR" dirty="0"/>
              <a:t> νικήσαντος </a:t>
            </a:r>
            <a:r>
              <a:rPr lang="el-GR" dirty="0" err="1"/>
              <a:t>ἀνακτᾶσθαι</a:t>
            </a:r>
            <a:r>
              <a:rPr lang="el-GR" dirty="0"/>
              <a:t> </a:t>
            </a:r>
            <a:r>
              <a:rPr lang="el-GR" dirty="0" err="1"/>
              <a:t>ὀπίσω</a:t>
            </a:r>
            <a:r>
              <a:rPr lang="el-GR" dirty="0"/>
              <a:t> </a:t>
            </a:r>
            <a:r>
              <a:rPr lang="el-GR" dirty="0" err="1"/>
              <a:t>τὴν</a:t>
            </a:r>
            <a:r>
              <a:rPr lang="el-GR" dirty="0"/>
              <a:t> τυραννίδα, </a:t>
            </a:r>
            <a:r>
              <a:rPr lang="el-GR" dirty="0" err="1"/>
              <a:t>ἐνθαῦτα</a:t>
            </a:r>
            <a:r>
              <a:rPr lang="el-GR" dirty="0"/>
              <a:t> </a:t>
            </a:r>
            <a:r>
              <a:rPr lang="el-GR" dirty="0" err="1"/>
              <a:t>ἤγειρον</a:t>
            </a:r>
            <a:r>
              <a:rPr lang="el-GR" dirty="0"/>
              <a:t> </a:t>
            </a:r>
            <a:r>
              <a:rPr lang="el-GR" dirty="0" err="1"/>
              <a:t>δωτίνας</a:t>
            </a:r>
            <a:r>
              <a:rPr lang="el-GR" dirty="0"/>
              <a:t> </a:t>
            </a:r>
            <a:r>
              <a:rPr lang="el-GR" dirty="0" err="1"/>
              <a:t>ἐκ</a:t>
            </a:r>
            <a:r>
              <a:rPr lang="el-GR" dirty="0"/>
              <a:t> </a:t>
            </a:r>
            <a:r>
              <a:rPr lang="el-GR" dirty="0" err="1"/>
              <a:t>τῶν</a:t>
            </a:r>
            <a:r>
              <a:rPr lang="el-GR" dirty="0"/>
              <a:t> </a:t>
            </a:r>
            <a:r>
              <a:rPr lang="el-GR" dirty="0" err="1"/>
              <a:t>πολίων</a:t>
            </a:r>
            <a:r>
              <a:rPr lang="el-GR" dirty="0"/>
              <a:t> </a:t>
            </a:r>
            <a:r>
              <a:rPr lang="el-GR" dirty="0" err="1"/>
              <a:t>αἵτινές</a:t>
            </a:r>
            <a:r>
              <a:rPr lang="el-GR" dirty="0"/>
              <a:t> </a:t>
            </a:r>
            <a:r>
              <a:rPr lang="el-GR" dirty="0" err="1"/>
              <a:t>σφι</a:t>
            </a:r>
            <a:r>
              <a:rPr lang="el-GR" dirty="0"/>
              <a:t> </a:t>
            </a:r>
            <a:r>
              <a:rPr lang="el-GR" dirty="0" err="1"/>
              <a:t>προαιδέατό</a:t>
            </a:r>
            <a:r>
              <a:rPr lang="el-GR" dirty="0"/>
              <a:t> </a:t>
            </a:r>
            <a:r>
              <a:rPr lang="el-GR" dirty="0" err="1"/>
              <a:t>κού</a:t>
            </a:r>
            <a:r>
              <a:rPr lang="el-GR" dirty="0"/>
              <a:t> τι. </a:t>
            </a:r>
            <a:r>
              <a:rPr lang="el-GR" dirty="0" err="1"/>
              <a:t>πολλῶν</a:t>
            </a:r>
            <a:r>
              <a:rPr lang="el-GR" dirty="0"/>
              <a:t> </a:t>
            </a:r>
            <a:r>
              <a:rPr lang="el-GR" dirty="0" err="1"/>
              <a:t>δὲ</a:t>
            </a:r>
            <a:r>
              <a:rPr lang="el-GR" dirty="0"/>
              <a:t> μεγάλα παρασχόντων χρήματα </a:t>
            </a:r>
            <a:r>
              <a:rPr lang="el-GR" dirty="0" err="1"/>
              <a:t>Θηβαῖοι</a:t>
            </a:r>
            <a:r>
              <a:rPr lang="el-GR" dirty="0"/>
              <a:t> </a:t>
            </a:r>
            <a:r>
              <a:rPr lang="el-GR" dirty="0" err="1"/>
              <a:t>ὑπερεβάλοντο</a:t>
            </a:r>
            <a:r>
              <a:rPr lang="el-GR" dirty="0"/>
              <a:t> </a:t>
            </a:r>
            <a:r>
              <a:rPr lang="el-GR" dirty="0" err="1"/>
              <a:t>τῇ</a:t>
            </a:r>
            <a:r>
              <a:rPr lang="el-GR" dirty="0"/>
              <a:t> </a:t>
            </a:r>
            <a:r>
              <a:rPr lang="el-GR" dirty="0" err="1"/>
              <a:t>δόσι</a:t>
            </a:r>
            <a:r>
              <a:rPr lang="el-GR" dirty="0"/>
              <a:t> </a:t>
            </a:r>
            <a:r>
              <a:rPr lang="el-GR" dirty="0" err="1"/>
              <a:t>τῶν</a:t>
            </a:r>
            <a:r>
              <a:rPr lang="el-GR" dirty="0"/>
              <a:t> χρημάτων</a:t>
            </a:r>
          </a:p>
          <a:p>
            <a:pPr algn="just"/>
            <a:endParaRPr lang="el-GR" dirty="0"/>
          </a:p>
          <a:p>
            <a:r>
              <a:rPr lang="el-GR" b="1" dirty="0"/>
              <a:t>Δεύτερη εξορία </a:t>
            </a:r>
            <a:r>
              <a:rPr lang="el-GR" b="1" dirty="0">
                <a:sym typeface="Wingdings" pitchFamily="2" charset="2"/>
              </a:rPr>
              <a:t> Μεγακλής και Λυκούργος συμμαχούν και ανατρέπουν εκ νέου τον Πεισίστρατο ( 556 </a:t>
            </a:r>
            <a:r>
              <a:rPr lang="el-GR" b="1" dirty="0" err="1">
                <a:sym typeface="Wingdings" pitchFamily="2" charset="2"/>
              </a:rPr>
              <a:t>π.Χ</a:t>
            </a:r>
            <a:r>
              <a:rPr lang="el-GR" b="1" dirty="0">
                <a:sym typeface="Wingdings" pitchFamily="2" charset="2"/>
              </a:rPr>
              <a:t> )</a:t>
            </a:r>
            <a:br>
              <a:rPr lang="el-GR" dirty="0"/>
            </a:br>
            <a:endParaRPr lang="el-GR" dirty="0"/>
          </a:p>
          <a:p>
            <a:pPr algn="just">
              <a:buFont typeface="Wingdings" pitchFamily="2" charset="2"/>
              <a:buChar char="Ø"/>
            </a:pPr>
            <a:r>
              <a:rPr lang="el-GR" dirty="0"/>
              <a:t>1.64.1] πειθομένων </a:t>
            </a:r>
            <a:r>
              <a:rPr lang="el-GR" dirty="0" err="1"/>
              <a:t>δὲ</a:t>
            </a:r>
            <a:r>
              <a:rPr lang="el-GR" dirty="0"/>
              <a:t> </a:t>
            </a:r>
            <a:r>
              <a:rPr lang="el-GR" dirty="0" err="1"/>
              <a:t>τῶν</a:t>
            </a:r>
            <a:r>
              <a:rPr lang="el-GR" dirty="0"/>
              <a:t> </a:t>
            </a:r>
            <a:r>
              <a:rPr lang="el-GR" dirty="0" err="1"/>
              <a:t>Ἀθηναίων</a:t>
            </a:r>
            <a:r>
              <a:rPr lang="el-GR" dirty="0"/>
              <a:t>, </a:t>
            </a:r>
            <a:r>
              <a:rPr lang="el-GR" dirty="0" err="1"/>
              <a:t>οὕτω</a:t>
            </a:r>
            <a:r>
              <a:rPr lang="el-GR" dirty="0"/>
              <a:t> </a:t>
            </a:r>
            <a:r>
              <a:rPr lang="el-GR" dirty="0" err="1"/>
              <a:t>δὴ</a:t>
            </a:r>
            <a:r>
              <a:rPr lang="el-GR" dirty="0"/>
              <a:t> Πεισίστρατος </a:t>
            </a:r>
            <a:r>
              <a:rPr lang="el-GR" dirty="0" err="1"/>
              <a:t>τὸ</a:t>
            </a:r>
            <a:r>
              <a:rPr lang="el-GR" dirty="0"/>
              <a:t> τρίτον </a:t>
            </a:r>
            <a:r>
              <a:rPr lang="el-GR" dirty="0" err="1"/>
              <a:t>σχὼν</a:t>
            </a:r>
            <a:r>
              <a:rPr lang="el-GR" dirty="0"/>
              <a:t> </a:t>
            </a:r>
            <a:r>
              <a:rPr lang="el-GR" dirty="0" err="1"/>
              <a:t>Ἀθήνας</a:t>
            </a:r>
            <a:r>
              <a:rPr lang="el-GR" dirty="0"/>
              <a:t> </a:t>
            </a:r>
            <a:r>
              <a:rPr lang="el-GR" dirty="0" err="1"/>
              <a:t>ἐρρίζωσε</a:t>
            </a:r>
            <a:r>
              <a:rPr lang="el-GR" dirty="0"/>
              <a:t> </a:t>
            </a:r>
            <a:r>
              <a:rPr lang="el-GR" dirty="0" err="1"/>
              <a:t>τὴν</a:t>
            </a:r>
            <a:r>
              <a:rPr lang="el-GR" dirty="0"/>
              <a:t> τυραννίδα </a:t>
            </a:r>
            <a:r>
              <a:rPr lang="el-GR" dirty="0" err="1"/>
              <a:t>ἐπικούροισί</a:t>
            </a:r>
            <a:r>
              <a:rPr lang="el-GR" dirty="0"/>
              <a:t> </a:t>
            </a:r>
            <a:r>
              <a:rPr lang="el-GR" dirty="0" err="1"/>
              <a:t>τε</a:t>
            </a:r>
            <a:r>
              <a:rPr lang="el-GR" dirty="0"/>
              <a:t> </a:t>
            </a:r>
            <a:r>
              <a:rPr lang="el-GR" dirty="0" err="1"/>
              <a:t>πολλοῖσι</a:t>
            </a:r>
            <a:r>
              <a:rPr lang="el-GR" dirty="0"/>
              <a:t> </a:t>
            </a:r>
            <a:r>
              <a:rPr lang="el-GR" dirty="0" err="1"/>
              <a:t>καὶ</a:t>
            </a:r>
            <a:r>
              <a:rPr lang="el-GR" dirty="0"/>
              <a:t> χρημάτων </a:t>
            </a:r>
            <a:r>
              <a:rPr lang="el-GR" dirty="0" err="1"/>
              <a:t>συνόδοισι</a:t>
            </a:r>
            <a:r>
              <a:rPr lang="el-GR" dirty="0"/>
              <a:t>, </a:t>
            </a:r>
            <a:r>
              <a:rPr lang="el-GR" dirty="0" err="1"/>
              <a:t>τῶν</a:t>
            </a:r>
            <a:r>
              <a:rPr lang="el-GR" dirty="0"/>
              <a:t> </a:t>
            </a:r>
            <a:r>
              <a:rPr lang="el-GR" dirty="0" err="1"/>
              <a:t>μὲν</a:t>
            </a:r>
            <a:r>
              <a:rPr lang="el-GR" dirty="0"/>
              <a:t> </a:t>
            </a:r>
            <a:r>
              <a:rPr lang="el-GR" dirty="0" err="1"/>
              <a:t>αὐτόθεν</a:t>
            </a:r>
            <a:r>
              <a:rPr lang="el-GR" dirty="0"/>
              <a:t>, </a:t>
            </a:r>
            <a:r>
              <a:rPr lang="el-GR" dirty="0" err="1"/>
              <a:t>τῶν</a:t>
            </a:r>
            <a:r>
              <a:rPr lang="el-GR" dirty="0"/>
              <a:t> </a:t>
            </a:r>
            <a:r>
              <a:rPr lang="el-GR" dirty="0" err="1"/>
              <a:t>δὲ</a:t>
            </a:r>
            <a:r>
              <a:rPr lang="el-GR" dirty="0"/>
              <a:t> </a:t>
            </a:r>
            <a:r>
              <a:rPr lang="el-GR" dirty="0" err="1"/>
              <a:t>ἀπὸ</a:t>
            </a:r>
            <a:r>
              <a:rPr lang="el-GR" dirty="0"/>
              <a:t> Στρυμόνος </a:t>
            </a:r>
            <a:r>
              <a:rPr lang="el-GR" dirty="0" err="1"/>
              <a:t>ποταμοῦ</a:t>
            </a:r>
            <a:r>
              <a:rPr lang="el-GR" dirty="0"/>
              <a:t> </a:t>
            </a:r>
            <a:r>
              <a:rPr lang="el-GR" dirty="0" err="1"/>
              <a:t>συνιόντων</a:t>
            </a:r>
            <a:r>
              <a:rPr lang="el-GR" dirty="0"/>
              <a:t>, </a:t>
            </a:r>
            <a:r>
              <a:rPr lang="el-GR" dirty="0" err="1"/>
              <a:t>ὁμήρους</a:t>
            </a:r>
            <a:r>
              <a:rPr lang="el-GR" dirty="0"/>
              <a:t> τε </a:t>
            </a:r>
            <a:r>
              <a:rPr lang="el-GR" dirty="0" err="1"/>
              <a:t>τῶν</a:t>
            </a:r>
            <a:r>
              <a:rPr lang="el-GR" dirty="0"/>
              <a:t> παραμεινάντων </a:t>
            </a:r>
            <a:r>
              <a:rPr lang="el-GR" dirty="0" err="1"/>
              <a:t>Ἀθηναίων</a:t>
            </a:r>
            <a:r>
              <a:rPr lang="el-GR" dirty="0"/>
              <a:t> </a:t>
            </a:r>
            <a:r>
              <a:rPr lang="el-GR" dirty="0" err="1"/>
              <a:t>καὶ</a:t>
            </a:r>
            <a:r>
              <a:rPr lang="el-GR" dirty="0"/>
              <a:t> </a:t>
            </a:r>
            <a:r>
              <a:rPr lang="el-GR" dirty="0" err="1"/>
              <a:t>μὴ</a:t>
            </a:r>
            <a:r>
              <a:rPr lang="el-GR" dirty="0"/>
              <a:t> </a:t>
            </a:r>
            <a:r>
              <a:rPr lang="el-GR" dirty="0" err="1"/>
              <a:t>αὐτίκα</a:t>
            </a:r>
            <a:r>
              <a:rPr lang="el-GR" dirty="0"/>
              <a:t> </a:t>
            </a:r>
            <a:r>
              <a:rPr lang="el-GR" dirty="0" err="1"/>
              <a:t>φυγόντων</a:t>
            </a:r>
            <a:r>
              <a:rPr lang="el-GR" dirty="0"/>
              <a:t> </a:t>
            </a:r>
            <a:r>
              <a:rPr lang="el-GR" dirty="0" err="1"/>
              <a:t>παῖδας</a:t>
            </a:r>
            <a:r>
              <a:rPr lang="el-GR" dirty="0"/>
              <a:t> </a:t>
            </a:r>
            <a:r>
              <a:rPr lang="el-GR" dirty="0" err="1"/>
              <a:t>λαβὼν</a:t>
            </a:r>
            <a:r>
              <a:rPr lang="el-GR" dirty="0"/>
              <a:t> </a:t>
            </a:r>
            <a:r>
              <a:rPr lang="el-GR" dirty="0" err="1"/>
              <a:t>καὶ</a:t>
            </a:r>
            <a:r>
              <a:rPr lang="el-GR" dirty="0"/>
              <a:t> </a:t>
            </a:r>
            <a:r>
              <a:rPr lang="el-GR" dirty="0" err="1"/>
              <a:t>καταστήσας</a:t>
            </a:r>
            <a:r>
              <a:rPr lang="el-GR" dirty="0"/>
              <a:t> </a:t>
            </a:r>
            <a:r>
              <a:rPr lang="el-GR" dirty="0" err="1"/>
              <a:t>ἐς</a:t>
            </a:r>
            <a:r>
              <a:rPr lang="el-GR" dirty="0"/>
              <a:t> </a:t>
            </a:r>
            <a:r>
              <a:rPr lang="el-GR" dirty="0" err="1"/>
              <a:t>Νάξον</a:t>
            </a:r>
            <a:r>
              <a:rPr lang="el-GR" dirty="0"/>
              <a:t> [1.64.2] (</a:t>
            </a:r>
            <a:r>
              <a:rPr lang="el-GR" dirty="0" err="1"/>
              <a:t>καὶ</a:t>
            </a:r>
            <a:r>
              <a:rPr lang="el-GR" dirty="0"/>
              <a:t> </a:t>
            </a:r>
            <a:r>
              <a:rPr lang="el-GR" dirty="0" err="1"/>
              <a:t>γὰρ</a:t>
            </a:r>
            <a:r>
              <a:rPr lang="el-GR" dirty="0"/>
              <a:t> </a:t>
            </a:r>
            <a:r>
              <a:rPr lang="el-GR" dirty="0" err="1"/>
              <a:t>ταύτην</a:t>
            </a:r>
            <a:r>
              <a:rPr lang="el-GR" dirty="0"/>
              <a:t> ὁ Πεισίστρατος </a:t>
            </a:r>
            <a:r>
              <a:rPr lang="el-GR" dirty="0" err="1"/>
              <a:t>κατεστρέψατο</a:t>
            </a:r>
            <a:r>
              <a:rPr lang="el-GR" dirty="0"/>
              <a:t> </a:t>
            </a:r>
            <a:r>
              <a:rPr lang="el-GR" dirty="0" err="1"/>
              <a:t>πολέμῳ</a:t>
            </a:r>
            <a:r>
              <a:rPr lang="el-GR" dirty="0"/>
              <a:t> </a:t>
            </a:r>
            <a:r>
              <a:rPr lang="el-GR" dirty="0" err="1"/>
              <a:t>καὶ</a:t>
            </a:r>
            <a:r>
              <a:rPr lang="el-GR" dirty="0"/>
              <a:t> </a:t>
            </a:r>
            <a:r>
              <a:rPr lang="el-GR" dirty="0" err="1"/>
              <a:t>ἐπέτρεψε</a:t>
            </a:r>
            <a:r>
              <a:rPr lang="el-GR" dirty="0"/>
              <a:t> </a:t>
            </a:r>
            <a:r>
              <a:rPr lang="el-GR" dirty="0" err="1"/>
              <a:t>Λυγδάμι</a:t>
            </a:r>
            <a:r>
              <a:rPr lang="el-GR" dirty="0"/>
              <a:t>)</a:t>
            </a:r>
          </a:p>
          <a:p>
            <a:pPr algn="just">
              <a:buFont typeface="Wingdings" pitchFamily="2" charset="2"/>
              <a:buChar char="Ø"/>
            </a:pPr>
            <a:endParaRPr lang="el-GR" dirty="0"/>
          </a:p>
          <a:p>
            <a:pPr algn="just"/>
            <a:r>
              <a:rPr lang="el-GR" b="1" dirty="0" err="1"/>
              <a:t>Έγκαθίδρυση</a:t>
            </a:r>
            <a:r>
              <a:rPr lang="el-GR" b="1" dirty="0"/>
              <a:t> τρίτης τυραννίδας </a:t>
            </a:r>
            <a:r>
              <a:rPr lang="el-GR" b="1" dirty="0">
                <a:sym typeface="Wingdings" pitchFamily="2" charset="2"/>
              </a:rPr>
              <a:t> 545 </a:t>
            </a:r>
            <a:r>
              <a:rPr lang="el-GR" b="1" dirty="0" err="1">
                <a:sym typeface="Wingdings" pitchFamily="2" charset="2"/>
              </a:rPr>
              <a:t>π.Χ</a:t>
            </a:r>
            <a:endParaRPr lang="el-GR" b="1" dirty="0"/>
          </a:p>
          <a:p>
            <a:pPr algn="just"/>
            <a:endParaRPr lang="el-GR" dirty="0"/>
          </a:p>
          <a:p>
            <a:pPr algn="just"/>
            <a:endParaRPr lang="el-GR" dirty="0"/>
          </a:p>
          <a:p>
            <a:pPr algn="just">
              <a:buFont typeface="Wingdings" pitchFamily="2" charset="2"/>
              <a:buChar char="Ø"/>
            </a:pPr>
            <a:endParaRPr lang="el-GR" dirty="0"/>
          </a:p>
          <a:p>
            <a:pPr algn="just">
              <a:buFont typeface="Wingdings" pitchFamily="2" charset="2"/>
              <a:buChar char="Ø"/>
            </a:pPr>
            <a:endParaRPr lang="el-GR" dirty="0"/>
          </a:p>
          <a:p>
            <a:pPr algn="just">
              <a:buFont typeface="Wingdings" pitchFamily="2" charset="2"/>
              <a:buChar char="Ø"/>
            </a:pPr>
            <a:endParaRPr lang="el-GR" dirty="0"/>
          </a:p>
          <a:p>
            <a:pPr algn="just">
              <a:buFont typeface="Wingdings" pitchFamily="2" charset="2"/>
              <a:buChar char="Ø"/>
            </a:pPr>
            <a:endParaRPr lang="el-GR" dirty="0"/>
          </a:p>
          <a:p>
            <a:pPr algn="just">
              <a:buFont typeface="Wingdings" pitchFamily="2" charset="2"/>
              <a:buChar char="Ø"/>
            </a:pP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sz="3100" i="1" dirty="0"/>
              <a:t>Ο Κροίσος ζητά πληροφορίες για τη Σπάρτη</a:t>
            </a:r>
            <a:br>
              <a:rPr lang="el-GR" dirty="0"/>
            </a:br>
            <a:endParaRPr lang="el-GR" dirty="0"/>
          </a:p>
        </p:txBody>
      </p:sp>
      <p:sp>
        <p:nvSpPr>
          <p:cNvPr id="3" name="2 - Θέση περιεχομένου"/>
          <p:cNvSpPr>
            <a:spLocks noGrp="1"/>
          </p:cNvSpPr>
          <p:nvPr>
            <p:ph sz="quarter" idx="1"/>
          </p:nvPr>
        </p:nvSpPr>
        <p:spPr>
          <a:xfrm>
            <a:off x="0" y="1484784"/>
            <a:ext cx="9144000" cy="5373216"/>
          </a:xfrm>
        </p:spPr>
        <p:txBody>
          <a:bodyPr>
            <a:normAutofit fontScale="47500" lnSpcReduction="20000"/>
          </a:bodyPr>
          <a:lstStyle/>
          <a:p>
            <a:pPr algn="just">
              <a:buFont typeface="Wingdings" pitchFamily="2" charset="2"/>
              <a:buChar char="Ø"/>
            </a:pPr>
            <a:r>
              <a:rPr lang="el-GR" sz="4300" dirty="0"/>
              <a:t>1.65.1] </a:t>
            </a:r>
            <a:r>
              <a:rPr lang="el-GR" sz="4300" dirty="0" err="1"/>
              <a:t>Τοὺς</a:t>
            </a:r>
            <a:r>
              <a:rPr lang="el-GR" sz="4300" dirty="0"/>
              <a:t> </a:t>
            </a:r>
            <a:r>
              <a:rPr lang="el-GR" sz="4300" dirty="0" err="1"/>
              <a:t>μέν</a:t>
            </a:r>
            <a:r>
              <a:rPr lang="el-GR" sz="4300" dirty="0"/>
              <a:t> νυν </a:t>
            </a:r>
            <a:r>
              <a:rPr lang="el-GR" sz="4300" dirty="0" err="1"/>
              <a:t>Ἀθηναίους</a:t>
            </a:r>
            <a:r>
              <a:rPr lang="el-GR" sz="4300" dirty="0"/>
              <a:t> </a:t>
            </a:r>
            <a:r>
              <a:rPr lang="el-GR" sz="4300" dirty="0" err="1"/>
              <a:t>τοιαῦτα</a:t>
            </a:r>
            <a:r>
              <a:rPr lang="el-GR" sz="4300" dirty="0"/>
              <a:t> </a:t>
            </a:r>
            <a:r>
              <a:rPr lang="el-GR" sz="4300" dirty="0" err="1"/>
              <a:t>τὸν</a:t>
            </a:r>
            <a:r>
              <a:rPr lang="el-GR" sz="4300" dirty="0"/>
              <a:t> </a:t>
            </a:r>
            <a:r>
              <a:rPr lang="el-GR" sz="4300" dirty="0" err="1"/>
              <a:t>χρόνον</a:t>
            </a:r>
            <a:r>
              <a:rPr lang="el-GR" sz="4300" dirty="0"/>
              <a:t> </a:t>
            </a:r>
            <a:r>
              <a:rPr lang="el-GR" sz="4300" dirty="0" err="1"/>
              <a:t>τοῦτον</a:t>
            </a:r>
            <a:r>
              <a:rPr lang="el-GR" sz="4300" dirty="0"/>
              <a:t> </a:t>
            </a:r>
            <a:r>
              <a:rPr lang="el-GR" sz="4300" dirty="0" err="1"/>
              <a:t>ἐπυνθάνετο</a:t>
            </a:r>
            <a:r>
              <a:rPr lang="el-GR" sz="4300" dirty="0"/>
              <a:t> ὁ </a:t>
            </a:r>
            <a:r>
              <a:rPr lang="el-GR" sz="4300" dirty="0" err="1"/>
              <a:t>Κροῖσος</a:t>
            </a:r>
            <a:r>
              <a:rPr lang="el-GR" sz="4300" dirty="0"/>
              <a:t> κατέχοντα, </a:t>
            </a:r>
            <a:r>
              <a:rPr lang="el-GR" sz="4300" dirty="0" err="1"/>
              <a:t>τοὺς</a:t>
            </a:r>
            <a:r>
              <a:rPr lang="el-GR" sz="4300" dirty="0"/>
              <a:t> </a:t>
            </a:r>
            <a:r>
              <a:rPr lang="el-GR" sz="4300" dirty="0" err="1"/>
              <a:t>δὲ</a:t>
            </a:r>
            <a:r>
              <a:rPr lang="el-GR" sz="4300" dirty="0"/>
              <a:t> Λακεδαιμονίους </a:t>
            </a:r>
            <a:r>
              <a:rPr lang="el-GR" sz="4300" dirty="0" err="1"/>
              <a:t>ἐκ</a:t>
            </a:r>
            <a:r>
              <a:rPr lang="el-GR" sz="4300" dirty="0"/>
              <a:t> </a:t>
            </a:r>
            <a:r>
              <a:rPr lang="el-GR" sz="4300" dirty="0" err="1"/>
              <a:t>κακῶν</a:t>
            </a:r>
            <a:r>
              <a:rPr lang="el-GR" sz="4300" dirty="0"/>
              <a:t> τε μεγάλων </a:t>
            </a:r>
            <a:r>
              <a:rPr lang="el-GR" sz="4300" dirty="0" err="1"/>
              <a:t>πεφευγότας</a:t>
            </a:r>
            <a:r>
              <a:rPr lang="el-GR" sz="4300" dirty="0"/>
              <a:t> </a:t>
            </a:r>
            <a:r>
              <a:rPr lang="el-GR" sz="4300" dirty="0" err="1"/>
              <a:t>καὶ</a:t>
            </a:r>
            <a:r>
              <a:rPr lang="el-GR" sz="4300" dirty="0"/>
              <a:t> </a:t>
            </a:r>
            <a:r>
              <a:rPr lang="el-GR" sz="4300" dirty="0" err="1"/>
              <a:t>ἐόντας</a:t>
            </a:r>
            <a:r>
              <a:rPr lang="el-GR" sz="4300" dirty="0"/>
              <a:t> </a:t>
            </a:r>
            <a:r>
              <a:rPr lang="el-GR" sz="4300" dirty="0" err="1"/>
              <a:t>ἤδη</a:t>
            </a:r>
            <a:r>
              <a:rPr lang="el-GR" sz="4300" dirty="0"/>
              <a:t> </a:t>
            </a:r>
            <a:r>
              <a:rPr lang="el-GR" sz="4300" dirty="0" err="1"/>
              <a:t>τῷ</a:t>
            </a:r>
            <a:r>
              <a:rPr lang="el-GR" sz="4300" dirty="0"/>
              <a:t> </a:t>
            </a:r>
            <a:r>
              <a:rPr lang="el-GR" sz="4300" dirty="0" err="1"/>
              <a:t>πολέμῳ</a:t>
            </a:r>
            <a:r>
              <a:rPr lang="el-GR" sz="4300" dirty="0"/>
              <a:t> </a:t>
            </a:r>
            <a:r>
              <a:rPr lang="el-GR" sz="4300" dirty="0" err="1"/>
              <a:t>κατυπερτέρους</a:t>
            </a:r>
            <a:r>
              <a:rPr lang="el-GR" sz="4300" dirty="0"/>
              <a:t> </a:t>
            </a:r>
            <a:r>
              <a:rPr lang="el-GR" sz="4300" dirty="0" err="1"/>
              <a:t>Τεγεητέων</a:t>
            </a:r>
            <a:r>
              <a:rPr lang="el-GR" sz="4300" dirty="0"/>
              <a:t>. </a:t>
            </a:r>
            <a:r>
              <a:rPr lang="el-GR" sz="4300" dirty="0" err="1"/>
              <a:t>ἐπὶ</a:t>
            </a:r>
            <a:r>
              <a:rPr lang="el-GR" sz="4300" dirty="0"/>
              <a:t> </a:t>
            </a:r>
            <a:r>
              <a:rPr lang="el-GR" sz="4300" dirty="0" err="1"/>
              <a:t>γὰρ</a:t>
            </a:r>
            <a:r>
              <a:rPr lang="el-GR" sz="4300" dirty="0"/>
              <a:t> Λέοντος βασιλεύοντος </a:t>
            </a:r>
            <a:r>
              <a:rPr lang="el-GR" sz="4300" dirty="0" err="1"/>
              <a:t>καὶ</a:t>
            </a:r>
            <a:r>
              <a:rPr lang="el-GR" sz="4300" dirty="0"/>
              <a:t> </a:t>
            </a:r>
            <a:r>
              <a:rPr lang="el-GR" sz="4300" dirty="0" err="1"/>
              <a:t>Ἡγησικλέος</a:t>
            </a:r>
            <a:r>
              <a:rPr lang="el-GR" sz="4300" dirty="0"/>
              <a:t> </a:t>
            </a:r>
            <a:r>
              <a:rPr lang="el-GR" sz="4300" dirty="0" err="1"/>
              <a:t>ἐν</a:t>
            </a:r>
            <a:r>
              <a:rPr lang="el-GR" sz="4300" dirty="0"/>
              <a:t> </a:t>
            </a:r>
            <a:r>
              <a:rPr lang="el-GR" sz="4300" dirty="0" err="1"/>
              <a:t>Σπάρτῃ</a:t>
            </a:r>
            <a:r>
              <a:rPr lang="el-GR" sz="4300" dirty="0"/>
              <a:t> </a:t>
            </a:r>
            <a:r>
              <a:rPr lang="el-GR" sz="4300" dirty="0" err="1"/>
              <a:t>τοὺς</a:t>
            </a:r>
            <a:r>
              <a:rPr lang="el-GR" sz="4300" dirty="0"/>
              <a:t> </a:t>
            </a:r>
            <a:r>
              <a:rPr lang="el-GR" sz="4300" dirty="0" err="1"/>
              <a:t>ἄλλους</a:t>
            </a:r>
            <a:r>
              <a:rPr lang="el-GR" sz="4300" dirty="0"/>
              <a:t> πολέμους </a:t>
            </a:r>
            <a:r>
              <a:rPr lang="el-GR" sz="4300" dirty="0" err="1"/>
              <a:t>εὐτυχέοντες</a:t>
            </a:r>
            <a:r>
              <a:rPr lang="el-GR" sz="4300" dirty="0"/>
              <a:t> </a:t>
            </a:r>
            <a:r>
              <a:rPr lang="el-GR" sz="4300" dirty="0" err="1"/>
              <a:t>οἱ</a:t>
            </a:r>
            <a:r>
              <a:rPr lang="el-GR" sz="4300" dirty="0"/>
              <a:t> Λακεδαιμόνιοι </a:t>
            </a:r>
            <a:r>
              <a:rPr lang="el-GR" sz="4300" dirty="0" err="1"/>
              <a:t>πρὸς</a:t>
            </a:r>
            <a:r>
              <a:rPr lang="el-GR" sz="4300" dirty="0"/>
              <a:t> </a:t>
            </a:r>
            <a:r>
              <a:rPr lang="el-GR" sz="4300" dirty="0" err="1"/>
              <a:t>Τεγεήτας</a:t>
            </a:r>
            <a:r>
              <a:rPr lang="el-GR" sz="4300" dirty="0"/>
              <a:t> </a:t>
            </a:r>
            <a:r>
              <a:rPr lang="el-GR" sz="4300" dirty="0" err="1"/>
              <a:t>μούνους</a:t>
            </a:r>
            <a:r>
              <a:rPr lang="el-GR" sz="4300" dirty="0"/>
              <a:t> </a:t>
            </a:r>
            <a:r>
              <a:rPr lang="el-GR" sz="4300" dirty="0" err="1"/>
              <a:t>προσέπταιον</a:t>
            </a:r>
            <a:r>
              <a:rPr lang="el-GR" sz="4300" dirty="0"/>
              <a:t>.</a:t>
            </a:r>
          </a:p>
          <a:p>
            <a:pPr>
              <a:buNone/>
            </a:pPr>
            <a:br>
              <a:rPr lang="el-GR" dirty="0"/>
            </a:br>
            <a:endParaRPr lang="el-GR" dirty="0"/>
          </a:p>
          <a:p>
            <a:pPr algn="just">
              <a:buFont typeface="Wingdings" pitchFamily="2" charset="2"/>
              <a:buChar char="Ø"/>
            </a:pPr>
            <a:r>
              <a:rPr lang="el-GR" sz="4300" dirty="0" err="1"/>
              <a:t>οἱ</a:t>
            </a:r>
            <a:r>
              <a:rPr lang="el-GR" sz="4300" dirty="0"/>
              <a:t> </a:t>
            </a:r>
            <a:r>
              <a:rPr lang="el-GR" sz="4300" dirty="0" err="1"/>
              <a:t>μὲν</a:t>
            </a:r>
            <a:r>
              <a:rPr lang="el-GR" sz="4300" dirty="0"/>
              <a:t> </a:t>
            </a:r>
            <a:r>
              <a:rPr lang="el-GR" sz="4300" dirty="0" err="1"/>
              <a:t>δή</a:t>
            </a:r>
            <a:r>
              <a:rPr lang="el-GR" sz="4300" dirty="0"/>
              <a:t> </a:t>
            </a:r>
            <a:r>
              <a:rPr lang="el-GR" sz="4300" dirty="0" err="1"/>
              <a:t>τινες</a:t>
            </a:r>
            <a:r>
              <a:rPr lang="el-GR" sz="4300" dirty="0"/>
              <a:t> </a:t>
            </a:r>
            <a:r>
              <a:rPr lang="el-GR" sz="4300" dirty="0" err="1"/>
              <a:t>πρὸς</a:t>
            </a:r>
            <a:r>
              <a:rPr lang="el-GR" sz="4300" dirty="0"/>
              <a:t> </a:t>
            </a:r>
            <a:r>
              <a:rPr lang="el-GR" sz="4300" dirty="0" err="1"/>
              <a:t>τούτοισι</a:t>
            </a:r>
            <a:r>
              <a:rPr lang="el-GR" sz="4300" dirty="0"/>
              <a:t> </a:t>
            </a:r>
            <a:r>
              <a:rPr lang="el-GR" sz="4300" dirty="0" err="1"/>
              <a:t>λέγουσι</a:t>
            </a:r>
            <a:r>
              <a:rPr lang="el-GR" sz="4300" dirty="0"/>
              <a:t> </a:t>
            </a:r>
            <a:r>
              <a:rPr lang="el-GR" sz="4300" dirty="0" err="1"/>
              <a:t>καὶ</a:t>
            </a:r>
            <a:r>
              <a:rPr lang="el-GR" sz="4300" dirty="0"/>
              <a:t> </a:t>
            </a:r>
            <a:r>
              <a:rPr lang="el-GR" sz="4300" dirty="0" err="1"/>
              <a:t>φράσαι</a:t>
            </a:r>
            <a:r>
              <a:rPr lang="el-GR" sz="4300" dirty="0"/>
              <a:t> </a:t>
            </a:r>
            <a:r>
              <a:rPr lang="el-GR" sz="4300" dirty="0" err="1"/>
              <a:t>αὐτῷ</a:t>
            </a:r>
            <a:r>
              <a:rPr lang="el-GR" sz="4300" dirty="0"/>
              <a:t> </a:t>
            </a:r>
            <a:r>
              <a:rPr lang="el-GR" sz="4300" dirty="0" err="1"/>
              <a:t>τὴν</a:t>
            </a:r>
            <a:r>
              <a:rPr lang="el-GR" sz="4300" dirty="0"/>
              <a:t> </a:t>
            </a:r>
            <a:r>
              <a:rPr lang="el-GR" sz="4300" dirty="0" err="1"/>
              <a:t>Πυθίην</a:t>
            </a:r>
            <a:r>
              <a:rPr lang="el-GR" sz="4300" dirty="0"/>
              <a:t> </a:t>
            </a:r>
            <a:r>
              <a:rPr lang="el-GR" sz="4300" dirty="0" err="1"/>
              <a:t>τὸν</a:t>
            </a:r>
            <a:r>
              <a:rPr lang="el-GR" sz="4300" dirty="0"/>
              <a:t> </a:t>
            </a:r>
            <a:r>
              <a:rPr lang="el-GR" sz="4300" dirty="0" err="1"/>
              <a:t>νῦν</a:t>
            </a:r>
            <a:r>
              <a:rPr lang="el-GR" sz="4300" dirty="0"/>
              <a:t> </a:t>
            </a:r>
            <a:r>
              <a:rPr lang="el-GR" sz="4300" dirty="0" err="1"/>
              <a:t>κατεστεῶτα</a:t>
            </a:r>
            <a:r>
              <a:rPr lang="el-GR" sz="4300" dirty="0"/>
              <a:t> </a:t>
            </a:r>
            <a:r>
              <a:rPr lang="el-GR" sz="4300" dirty="0" err="1"/>
              <a:t>κόσμον</a:t>
            </a:r>
            <a:r>
              <a:rPr lang="el-GR" sz="4300" dirty="0"/>
              <a:t> </a:t>
            </a:r>
            <a:r>
              <a:rPr lang="el-GR" sz="4300" dirty="0" err="1"/>
              <a:t>Σπαρτιήτῃσι</a:t>
            </a:r>
            <a:r>
              <a:rPr lang="el-GR" sz="4300" dirty="0"/>
              <a:t>, </a:t>
            </a:r>
            <a:r>
              <a:rPr lang="el-GR" sz="4300" dirty="0" err="1"/>
              <a:t>ὡς</a:t>
            </a:r>
            <a:r>
              <a:rPr lang="el-GR" sz="4300" dirty="0"/>
              <a:t> </a:t>
            </a:r>
            <a:r>
              <a:rPr lang="el-GR" sz="4300" dirty="0" err="1"/>
              <a:t>δ᾽</a:t>
            </a:r>
            <a:r>
              <a:rPr lang="el-GR" sz="4300" dirty="0"/>
              <a:t> </a:t>
            </a:r>
            <a:r>
              <a:rPr lang="el-GR" sz="4300" dirty="0" err="1"/>
              <a:t>αὐτοὶ</a:t>
            </a:r>
            <a:r>
              <a:rPr lang="el-GR" sz="4300" dirty="0"/>
              <a:t> Λακεδαιμόνιοι </a:t>
            </a:r>
            <a:r>
              <a:rPr lang="el-GR" sz="4300" dirty="0" err="1"/>
              <a:t>λέγουσι</a:t>
            </a:r>
            <a:r>
              <a:rPr lang="el-GR" sz="4300" dirty="0"/>
              <a:t>, </a:t>
            </a:r>
            <a:r>
              <a:rPr lang="el-GR" sz="4300" dirty="0" err="1"/>
              <a:t>Λυκοῦργον</a:t>
            </a:r>
            <a:r>
              <a:rPr lang="el-GR" sz="4300" dirty="0"/>
              <a:t> </a:t>
            </a:r>
            <a:r>
              <a:rPr lang="el-GR" sz="4300" dirty="0" err="1"/>
              <a:t>ἐπιτροπεύσαντα</a:t>
            </a:r>
            <a:r>
              <a:rPr lang="el-GR" sz="4300" dirty="0"/>
              <a:t> </a:t>
            </a:r>
            <a:r>
              <a:rPr lang="el-GR" sz="4300" dirty="0" err="1"/>
              <a:t>Λεωβώτεω</a:t>
            </a:r>
            <a:r>
              <a:rPr lang="el-GR" sz="4300" dirty="0"/>
              <a:t>, </a:t>
            </a:r>
            <a:r>
              <a:rPr lang="el-GR" sz="4300" dirty="0" err="1"/>
              <a:t>ἀδελφιδέου</a:t>
            </a:r>
            <a:r>
              <a:rPr lang="el-GR" sz="4300" dirty="0"/>
              <a:t> </a:t>
            </a:r>
            <a:r>
              <a:rPr lang="el-GR" sz="4300" dirty="0" err="1"/>
              <a:t>μὲν</a:t>
            </a:r>
            <a:r>
              <a:rPr lang="el-GR" sz="4300" dirty="0"/>
              <a:t> </a:t>
            </a:r>
            <a:r>
              <a:rPr lang="el-GR" sz="4300" dirty="0" err="1"/>
              <a:t>ἑωυτοῦ</a:t>
            </a:r>
            <a:r>
              <a:rPr lang="el-GR" sz="4300" dirty="0"/>
              <a:t>, βασιλεύοντος </a:t>
            </a:r>
            <a:r>
              <a:rPr lang="el-GR" sz="4300" dirty="0" err="1"/>
              <a:t>δὲ</a:t>
            </a:r>
            <a:r>
              <a:rPr lang="el-GR" sz="4300" dirty="0"/>
              <a:t> </a:t>
            </a:r>
            <a:r>
              <a:rPr lang="el-GR" sz="4300" dirty="0" err="1"/>
              <a:t>Σπαρτιητέων</a:t>
            </a:r>
            <a:r>
              <a:rPr lang="el-GR" sz="4300" dirty="0"/>
              <a:t>, </a:t>
            </a:r>
            <a:r>
              <a:rPr lang="el-GR" sz="4300" dirty="0" err="1"/>
              <a:t>ἐκ</a:t>
            </a:r>
            <a:r>
              <a:rPr lang="el-GR" sz="4300" dirty="0"/>
              <a:t> Κρήτης </a:t>
            </a:r>
            <a:r>
              <a:rPr lang="el-GR" sz="4300" dirty="0" err="1"/>
              <a:t>ἀγαγέσθαι</a:t>
            </a:r>
            <a:r>
              <a:rPr lang="el-GR" sz="4300" dirty="0"/>
              <a:t> </a:t>
            </a:r>
            <a:r>
              <a:rPr lang="el-GR" sz="4300" dirty="0" err="1"/>
              <a:t>ταῦτα</a:t>
            </a:r>
            <a:endParaRPr lang="el-GR" sz="4300" dirty="0"/>
          </a:p>
          <a:p>
            <a:pPr>
              <a:buFont typeface="Wingdings" pitchFamily="2" charset="2"/>
              <a:buChar char="Ø"/>
            </a:pPr>
            <a:endParaRPr lang="el-GR" dirty="0"/>
          </a:p>
          <a:p>
            <a:pPr>
              <a:buFont typeface="Wingdings" pitchFamily="2" charset="2"/>
              <a:buChar char="Ø"/>
            </a:pPr>
            <a:r>
              <a:rPr lang="el-GR" sz="4300" b="1" dirty="0"/>
              <a:t>Νομοθεσία Λυκούργου → άγνωστο αν αποτελεί ιστορικά υπαρκτό πρόσωπο</a:t>
            </a:r>
            <a:r>
              <a:rPr lang="el-GR" sz="4300" dirty="0"/>
              <a:t>.</a:t>
            </a:r>
          </a:p>
          <a:p>
            <a:pPr>
              <a:buNone/>
            </a:pPr>
            <a:endParaRPr lang="el-GR" dirty="0"/>
          </a:p>
          <a:p>
            <a:pPr>
              <a:buFont typeface="Wingdings" pitchFamily="2" charset="2"/>
              <a:buChar char="Ø"/>
            </a:pPr>
            <a:r>
              <a:rPr lang="el-GR" sz="4300" dirty="0"/>
              <a:t>1.70.1] Τούτων τε </a:t>
            </a:r>
            <a:r>
              <a:rPr lang="el-GR" sz="4300" dirty="0" err="1"/>
              <a:t>ὦν</a:t>
            </a:r>
            <a:r>
              <a:rPr lang="el-GR" sz="4300" dirty="0"/>
              <a:t> </a:t>
            </a:r>
            <a:r>
              <a:rPr lang="el-GR" sz="4300" dirty="0" err="1"/>
              <a:t>εἵνεκεν</a:t>
            </a:r>
            <a:r>
              <a:rPr lang="el-GR" sz="4300" dirty="0"/>
              <a:t> </a:t>
            </a:r>
            <a:r>
              <a:rPr lang="el-GR" sz="4300" dirty="0" err="1"/>
              <a:t>οἱ</a:t>
            </a:r>
            <a:r>
              <a:rPr lang="el-GR" sz="4300" dirty="0"/>
              <a:t> Λακεδαιμόνιοι </a:t>
            </a:r>
            <a:r>
              <a:rPr lang="el-GR" sz="4300" b="1" dirty="0" err="1"/>
              <a:t>τὴν</a:t>
            </a:r>
            <a:r>
              <a:rPr lang="el-GR" sz="4300" b="1" dirty="0"/>
              <a:t> </a:t>
            </a:r>
            <a:r>
              <a:rPr lang="el-GR" sz="4300" b="1" dirty="0" err="1"/>
              <a:t>συμμαχίην</a:t>
            </a:r>
            <a:r>
              <a:rPr lang="el-GR" sz="4300" b="1" dirty="0"/>
              <a:t> </a:t>
            </a:r>
            <a:r>
              <a:rPr lang="el-GR" sz="4300" b="1" dirty="0" err="1"/>
              <a:t>ἐδέξαντο</a:t>
            </a:r>
            <a:r>
              <a:rPr lang="el-GR" sz="4300" dirty="0"/>
              <a:t>, </a:t>
            </a:r>
            <a:r>
              <a:rPr lang="el-GR" sz="4300" dirty="0" err="1"/>
              <a:t>καὶ</a:t>
            </a:r>
            <a:r>
              <a:rPr lang="el-GR" sz="4300" dirty="0"/>
              <a:t> </a:t>
            </a:r>
            <a:r>
              <a:rPr lang="el-GR" sz="4300" dirty="0" err="1"/>
              <a:t>ὅτι</a:t>
            </a:r>
            <a:r>
              <a:rPr lang="el-GR" sz="4300" dirty="0"/>
              <a:t> </a:t>
            </a:r>
            <a:r>
              <a:rPr lang="el-GR" sz="4300" dirty="0" err="1"/>
              <a:t>ἐκ</a:t>
            </a:r>
            <a:r>
              <a:rPr lang="el-GR" sz="4300" dirty="0"/>
              <a:t> πάντων </a:t>
            </a:r>
            <a:r>
              <a:rPr lang="el-GR" sz="4300" dirty="0" err="1"/>
              <a:t>σφέας</a:t>
            </a:r>
            <a:r>
              <a:rPr lang="el-GR" sz="4300" dirty="0"/>
              <a:t> </a:t>
            </a:r>
            <a:r>
              <a:rPr lang="el-GR" sz="4300" dirty="0" err="1"/>
              <a:t>προκρίνας</a:t>
            </a:r>
            <a:r>
              <a:rPr lang="el-GR" sz="4300" dirty="0"/>
              <a:t> </a:t>
            </a:r>
            <a:r>
              <a:rPr lang="el-GR" sz="4300" dirty="0" err="1"/>
              <a:t>Ἑλλήνων</a:t>
            </a:r>
            <a:r>
              <a:rPr lang="el-GR" sz="4300" dirty="0"/>
              <a:t> </a:t>
            </a:r>
            <a:r>
              <a:rPr lang="el-GR" sz="4300" dirty="0" err="1"/>
              <a:t>αἱρέετο</a:t>
            </a:r>
            <a:r>
              <a:rPr lang="el-GR" sz="4300" dirty="0"/>
              <a:t> φίλους</a:t>
            </a:r>
          </a:p>
          <a:p>
            <a:pPr>
              <a:buNone/>
            </a:pPr>
            <a:br>
              <a:rPr lang="el-GR" dirty="0"/>
            </a:br>
            <a:endParaRPr lang="el-GR" dirty="0"/>
          </a:p>
          <a:p>
            <a:pPr>
              <a:buNone/>
            </a:pPr>
            <a:br>
              <a:rPr lang="el-GR" dirty="0"/>
            </a:br>
            <a:br>
              <a:rPr lang="el-GR" dirty="0"/>
            </a:b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1800" i="1" dirty="0"/>
              <a:t>Η πτώση των </a:t>
            </a:r>
            <a:r>
              <a:rPr lang="el-GR" sz="1800" i="1" dirty="0" err="1"/>
              <a:t>Λυδών</a:t>
            </a:r>
            <a:r>
              <a:rPr lang="el-GR" sz="1800" i="1" dirty="0"/>
              <a:t> και η αιχμαλωσία του Κροίσου - ο Κροίσος σύμβουλος του </a:t>
            </a:r>
            <a:r>
              <a:rPr lang="el-GR" sz="1800" i="1" dirty="0" err="1"/>
              <a:t>Κύρου</a:t>
            </a:r>
            <a:endParaRPr lang="el-GR" sz="1800" dirty="0"/>
          </a:p>
        </p:txBody>
      </p:sp>
      <p:sp>
        <p:nvSpPr>
          <p:cNvPr id="3" name="2 - Θέση περιεχομένου"/>
          <p:cNvSpPr>
            <a:spLocks noGrp="1"/>
          </p:cNvSpPr>
          <p:nvPr>
            <p:ph sz="quarter" idx="1"/>
          </p:nvPr>
        </p:nvSpPr>
        <p:spPr>
          <a:xfrm>
            <a:off x="0" y="1484784"/>
            <a:ext cx="9144000" cy="5373216"/>
          </a:xfrm>
        </p:spPr>
        <p:txBody>
          <a:bodyPr>
            <a:normAutofit fontScale="92500"/>
          </a:bodyPr>
          <a:lstStyle/>
          <a:p>
            <a:pPr algn="just">
              <a:buFont typeface="Wingdings" pitchFamily="2" charset="2"/>
              <a:buChar char="v"/>
            </a:pPr>
            <a:r>
              <a:rPr lang="el-GR" sz="1400" dirty="0"/>
              <a:t>[1.73.1] </a:t>
            </a:r>
            <a:r>
              <a:rPr lang="el-GR" sz="1400" dirty="0" err="1"/>
              <a:t>Ἐστρατεύετο</a:t>
            </a:r>
            <a:r>
              <a:rPr lang="el-GR" sz="1400" dirty="0"/>
              <a:t> </a:t>
            </a:r>
            <a:r>
              <a:rPr lang="el-GR" sz="1400" dirty="0" err="1"/>
              <a:t>δὲ</a:t>
            </a:r>
            <a:r>
              <a:rPr lang="el-GR" sz="1400" dirty="0"/>
              <a:t> ὁ </a:t>
            </a:r>
            <a:r>
              <a:rPr lang="el-GR" sz="1400" dirty="0" err="1"/>
              <a:t>Κροῖσος</a:t>
            </a:r>
            <a:r>
              <a:rPr lang="el-GR" sz="1400" dirty="0"/>
              <a:t> </a:t>
            </a:r>
            <a:r>
              <a:rPr lang="el-GR" sz="1400" dirty="0" err="1"/>
              <a:t>ἐπὶ</a:t>
            </a:r>
            <a:r>
              <a:rPr lang="el-GR" sz="1400" dirty="0"/>
              <a:t> </a:t>
            </a:r>
            <a:r>
              <a:rPr lang="el-GR" sz="1400" dirty="0" err="1"/>
              <a:t>τὴν</a:t>
            </a:r>
            <a:r>
              <a:rPr lang="el-GR" sz="1400" dirty="0"/>
              <a:t> </a:t>
            </a:r>
            <a:r>
              <a:rPr lang="el-GR" sz="1400" dirty="0" err="1"/>
              <a:t>Καππαδοκίην</a:t>
            </a:r>
            <a:r>
              <a:rPr lang="el-GR" sz="1400" dirty="0"/>
              <a:t> </a:t>
            </a:r>
            <a:r>
              <a:rPr lang="el-GR" sz="1400" dirty="0" err="1"/>
              <a:t>τῶνδε</a:t>
            </a:r>
            <a:r>
              <a:rPr lang="el-GR" sz="1400" dirty="0"/>
              <a:t> </a:t>
            </a:r>
            <a:r>
              <a:rPr lang="el-GR" sz="1400" dirty="0" err="1"/>
              <a:t>εἵνεκα</a:t>
            </a:r>
            <a:r>
              <a:rPr lang="el-GR" sz="1400" dirty="0"/>
              <a:t>, </a:t>
            </a:r>
            <a:r>
              <a:rPr lang="el-GR" sz="1400" dirty="0" err="1"/>
              <a:t>καὶ</a:t>
            </a:r>
            <a:r>
              <a:rPr lang="el-GR" sz="1400" dirty="0"/>
              <a:t> </a:t>
            </a:r>
            <a:r>
              <a:rPr lang="el-GR" sz="1400" b="1" dirty="0" err="1"/>
              <a:t>γῆς</a:t>
            </a:r>
            <a:r>
              <a:rPr lang="el-GR" sz="1400" b="1" dirty="0"/>
              <a:t> </a:t>
            </a:r>
            <a:r>
              <a:rPr lang="el-GR" sz="1400" b="1" dirty="0" err="1"/>
              <a:t>ἱμέρῳ</a:t>
            </a:r>
            <a:r>
              <a:rPr lang="el-GR" sz="1400" b="1" dirty="0"/>
              <a:t> </a:t>
            </a:r>
            <a:r>
              <a:rPr lang="el-GR" sz="1400" b="1" dirty="0" err="1"/>
              <a:t>προσκτήσασθαι</a:t>
            </a:r>
            <a:r>
              <a:rPr lang="el-GR" sz="1400" dirty="0"/>
              <a:t> </a:t>
            </a:r>
            <a:r>
              <a:rPr lang="el-GR" sz="1400" dirty="0" err="1"/>
              <a:t>πρὸς</a:t>
            </a:r>
            <a:r>
              <a:rPr lang="el-GR" sz="1400" dirty="0"/>
              <a:t> </a:t>
            </a:r>
            <a:r>
              <a:rPr lang="el-GR" sz="1400" dirty="0" err="1"/>
              <a:t>τὴν</a:t>
            </a:r>
            <a:r>
              <a:rPr lang="el-GR" sz="1400" dirty="0"/>
              <a:t> </a:t>
            </a:r>
            <a:r>
              <a:rPr lang="el-GR" sz="1400" dirty="0" err="1"/>
              <a:t>ἑωυτοῦ</a:t>
            </a:r>
            <a:r>
              <a:rPr lang="el-GR" sz="1400" dirty="0"/>
              <a:t> </a:t>
            </a:r>
            <a:r>
              <a:rPr lang="el-GR" sz="1400" dirty="0" err="1"/>
              <a:t>μοῖραν</a:t>
            </a:r>
            <a:r>
              <a:rPr lang="el-GR" sz="1400" dirty="0"/>
              <a:t> βουλόμενος, </a:t>
            </a:r>
            <a:r>
              <a:rPr lang="el-GR" sz="1400" dirty="0" err="1"/>
              <a:t>καὶ</a:t>
            </a:r>
            <a:r>
              <a:rPr lang="el-GR" sz="1400" dirty="0"/>
              <a:t> </a:t>
            </a:r>
            <a:r>
              <a:rPr lang="el-GR" sz="1400" b="1" dirty="0"/>
              <a:t>μάλιστα </a:t>
            </a:r>
            <a:r>
              <a:rPr lang="el-GR" sz="1400" b="1" dirty="0" err="1"/>
              <a:t>τῷ</a:t>
            </a:r>
            <a:r>
              <a:rPr lang="el-GR" sz="1400" b="1" dirty="0"/>
              <a:t> </a:t>
            </a:r>
            <a:r>
              <a:rPr lang="el-GR" sz="1400" b="1" dirty="0" err="1"/>
              <a:t>χρηστηρίῳ</a:t>
            </a:r>
            <a:r>
              <a:rPr lang="el-GR" sz="1400" b="1" dirty="0"/>
              <a:t> </a:t>
            </a:r>
            <a:r>
              <a:rPr lang="el-GR" sz="1400" b="1" dirty="0" err="1"/>
              <a:t>πίσυνος</a:t>
            </a:r>
            <a:r>
              <a:rPr lang="el-GR" sz="1400" dirty="0"/>
              <a:t> </a:t>
            </a:r>
            <a:r>
              <a:rPr lang="el-GR" sz="1400" dirty="0" err="1"/>
              <a:t>ἐών</a:t>
            </a:r>
            <a:r>
              <a:rPr lang="el-GR" sz="1400" dirty="0"/>
              <a:t>, </a:t>
            </a:r>
            <a:r>
              <a:rPr lang="el-GR" sz="1400" dirty="0" err="1"/>
              <a:t>καὶ</a:t>
            </a:r>
            <a:r>
              <a:rPr lang="el-GR" sz="1400" dirty="0"/>
              <a:t> </a:t>
            </a:r>
            <a:r>
              <a:rPr lang="el-GR" sz="1400" dirty="0" err="1"/>
              <a:t>τείσασθαι</a:t>
            </a:r>
            <a:r>
              <a:rPr lang="el-GR" sz="1400" dirty="0"/>
              <a:t> </a:t>
            </a:r>
            <a:r>
              <a:rPr lang="el-GR" sz="1400" dirty="0" err="1"/>
              <a:t>θέλων</a:t>
            </a:r>
            <a:r>
              <a:rPr lang="el-GR" sz="1400" dirty="0"/>
              <a:t> </a:t>
            </a:r>
            <a:r>
              <a:rPr lang="el-GR" sz="1400" dirty="0" err="1"/>
              <a:t>ὑπὲρ</a:t>
            </a:r>
            <a:r>
              <a:rPr lang="el-GR" sz="1400" dirty="0"/>
              <a:t> </a:t>
            </a:r>
            <a:r>
              <a:rPr lang="el-GR" sz="1400" dirty="0" err="1"/>
              <a:t>Ἀστυάγεος</a:t>
            </a:r>
            <a:r>
              <a:rPr lang="el-GR" sz="1400" dirty="0"/>
              <a:t> </a:t>
            </a:r>
            <a:r>
              <a:rPr lang="el-GR" sz="1400" dirty="0" err="1"/>
              <a:t>Κῦρον</a:t>
            </a:r>
            <a:r>
              <a:rPr lang="el-GR" sz="1400" dirty="0"/>
              <a:t>. [1.73.2] </a:t>
            </a:r>
            <a:r>
              <a:rPr lang="el-GR" sz="1400" dirty="0" err="1"/>
              <a:t>Ἀστυάγεα</a:t>
            </a:r>
            <a:r>
              <a:rPr lang="el-GR" sz="1400" dirty="0"/>
              <a:t> </a:t>
            </a:r>
            <a:r>
              <a:rPr lang="el-GR" sz="1400" dirty="0" err="1"/>
              <a:t>γὰρ</a:t>
            </a:r>
            <a:r>
              <a:rPr lang="el-GR" sz="1400" dirty="0"/>
              <a:t> </a:t>
            </a:r>
            <a:r>
              <a:rPr lang="el-GR" sz="1400" dirty="0" err="1"/>
              <a:t>τὸν</a:t>
            </a:r>
            <a:r>
              <a:rPr lang="el-GR" sz="1400" dirty="0"/>
              <a:t> </a:t>
            </a:r>
            <a:r>
              <a:rPr lang="el-GR" sz="1400" dirty="0" err="1"/>
              <a:t>Κυαξάρεω</a:t>
            </a:r>
            <a:r>
              <a:rPr lang="el-GR" sz="1400" dirty="0"/>
              <a:t>, </a:t>
            </a:r>
            <a:r>
              <a:rPr lang="el-GR" sz="1400" dirty="0" err="1"/>
              <a:t>ἐόντα</a:t>
            </a:r>
            <a:r>
              <a:rPr lang="el-GR" sz="1400" dirty="0"/>
              <a:t> Κροίσου </a:t>
            </a:r>
            <a:r>
              <a:rPr lang="el-GR" sz="1400" dirty="0" err="1"/>
              <a:t>μὲν</a:t>
            </a:r>
            <a:r>
              <a:rPr lang="el-GR" sz="1400" dirty="0"/>
              <a:t> </a:t>
            </a:r>
            <a:r>
              <a:rPr lang="el-GR" sz="1400" dirty="0" err="1"/>
              <a:t>γαμβρόν</a:t>
            </a:r>
            <a:r>
              <a:rPr lang="el-GR" sz="1400" dirty="0"/>
              <a:t>, </a:t>
            </a:r>
            <a:r>
              <a:rPr lang="el-GR" sz="1400" dirty="0" err="1"/>
              <a:t>Μήδων</a:t>
            </a:r>
            <a:r>
              <a:rPr lang="el-GR" sz="1400" dirty="0"/>
              <a:t> </a:t>
            </a:r>
            <a:r>
              <a:rPr lang="el-GR" sz="1400" dirty="0" err="1"/>
              <a:t>δὲ</a:t>
            </a:r>
            <a:r>
              <a:rPr lang="el-GR" sz="1400" dirty="0"/>
              <a:t> βασιλέα, </a:t>
            </a:r>
            <a:r>
              <a:rPr lang="el-GR" sz="1400" dirty="0" err="1"/>
              <a:t>Κῦρος</a:t>
            </a:r>
            <a:r>
              <a:rPr lang="el-GR" sz="1400" dirty="0"/>
              <a:t> ὁ </a:t>
            </a:r>
            <a:r>
              <a:rPr lang="el-GR" sz="1400" dirty="0" err="1"/>
              <a:t>Καμβύσεω</a:t>
            </a:r>
            <a:r>
              <a:rPr lang="el-GR" sz="1400" dirty="0"/>
              <a:t> </a:t>
            </a:r>
            <a:r>
              <a:rPr lang="el-GR" sz="1400" dirty="0" err="1"/>
              <a:t>καταστρεψάμενος</a:t>
            </a:r>
            <a:r>
              <a:rPr lang="el-GR" sz="1400" dirty="0"/>
              <a:t> </a:t>
            </a:r>
            <a:r>
              <a:rPr lang="el-GR" sz="1400" dirty="0" err="1"/>
              <a:t>εἶχε</a:t>
            </a:r>
            <a:endParaRPr lang="el-GR" sz="1400" dirty="0"/>
          </a:p>
          <a:p>
            <a:pPr algn="just">
              <a:buNone/>
            </a:pPr>
            <a:endParaRPr lang="el-GR" sz="1400" dirty="0"/>
          </a:p>
          <a:p>
            <a:pPr>
              <a:buFont typeface="Wingdings" pitchFamily="2" charset="2"/>
              <a:buChar char="v"/>
            </a:pPr>
            <a:r>
              <a:rPr lang="el-GR" sz="1400" dirty="0"/>
              <a:t>[1.75.1] </a:t>
            </a:r>
            <a:r>
              <a:rPr lang="el-GR" sz="1400" dirty="0" err="1"/>
              <a:t>Τοῦτον</a:t>
            </a:r>
            <a:r>
              <a:rPr lang="el-GR" sz="1400" dirty="0"/>
              <a:t> </a:t>
            </a:r>
            <a:r>
              <a:rPr lang="el-GR" sz="1400" dirty="0" err="1"/>
              <a:t>δὴ</a:t>
            </a:r>
            <a:r>
              <a:rPr lang="el-GR" sz="1400" dirty="0"/>
              <a:t> </a:t>
            </a:r>
            <a:r>
              <a:rPr lang="el-GR" sz="1400" dirty="0" err="1"/>
              <a:t>ὦν</a:t>
            </a:r>
            <a:r>
              <a:rPr lang="el-GR" sz="1400" dirty="0"/>
              <a:t> </a:t>
            </a:r>
            <a:r>
              <a:rPr lang="el-GR" sz="1400" dirty="0" err="1"/>
              <a:t>τὸν</a:t>
            </a:r>
            <a:r>
              <a:rPr lang="el-GR" sz="1400" dirty="0"/>
              <a:t> </a:t>
            </a:r>
            <a:r>
              <a:rPr lang="el-GR" sz="1400" dirty="0" err="1"/>
              <a:t>Ἀστυάγεα</a:t>
            </a:r>
            <a:r>
              <a:rPr lang="el-GR" sz="1400" dirty="0"/>
              <a:t> </a:t>
            </a:r>
            <a:r>
              <a:rPr lang="el-GR" sz="1400" dirty="0" err="1"/>
              <a:t>Κῦρος</a:t>
            </a:r>
            <a:r>
              <a:rPr lang="el-GR" sz="1400" dirty="0"/>
              <a:t> </a:t>
            </a:r>
            <a:r>
              <a:rPr lang="el-GR" sz="1400" dirty="0" err="1"/>
              <a:t>ἐόντα</a:t>
            </a:r>
            <a:r>
              <a:rPr lang="el-GR" sz="1400" dirty="0"/>
              <a:t> </a:t>
            </a:r>
            <a:r>
              <a:rPr lang="el-GR" sz="1400" dirty="0" err="1"/>
              <a:t>ἑωυτοῦ</a:t>
            </a:r>
            <a:r>
              <a:rPr lang="el-GR" sz="1400" dirty="0"/>
              <a:t> </a:t>
            </a:r>
            <a:r>
              <a:rPr lang="el-GR" sz="1400" dirty="0" err="1"/>
              <a:t>μητροπάτορα</a:t>
            </a:r>
            <a:r>
              <a:rPr lang="el-GR" sz="1400" dirty="0"/>
              <a:t> </a:t>
            </a:r>
            <a:r>
              <a:rPr lang="el-GR" sz="1400" dirty="0" err="1"/>
              <a:t>καταστρεψάμενος</a:t>
            </a:r>
            <a:r>
              <a:rPr lang="el-GR" sz="1400" dirty="0"/>
              <a:t> </a:t>
            </a:r>
            <a:r>
              <a:rPr lang="el-GR" sz="1400" dirty="0" err="1"/>
              <a:t>εἶχε</a:t>
            </a:r>
            <a:r>
              <a:rPr lang="el-GR" sz="1400" dirty="0"/>
              <a:t> </a:t>
            </a:r>
            <a:r>
              <a:rPr lang="el-GR" sz="1400" dirty="0" err="1"/>
              <a:t>δι᾽</a:t>
            </a:r>
            <a:r>
              <a:rPr lang="el-GR" sz="1400" dirty="0"/>
              <a:t> </a:t>
            </a:r>
            <a:r>
              <a:rPr lang="el-GR" sz="1400" dirty="0" err="1"/>
              <a:t>αἰτίην</a:t>
            </a:r>
            <a:r>
              <a:rPr lang="el-GR" sz="1400" dirty="0"/>
              <a:t> </a:t>
            </a:r>
            <a:r>
              <a:rPr lang="el-GR" sz="1400" dirty="0" err="1"/>
              <a:t>τὴν</a:t>
            </a:r>
            <a:r>
              <a:rPr lang="el-GR" sz="1400" dirty="0"/>
              <a:t> </a:t>
            </a:r>
            <a:r>
              <a:rPr lang="el-GR" sz="1400" dirty="0" err="1"/>
              <a:t>ἐγὼ</a:t>
            </a:r>
            <a:r>
              <a:rPr lang="el-GR" sz="1400" dirty="0"/>
              <a:t> </a:t>
            </a:r>
            <a:r>
              <a:rPr lang="el-GR" sz="1400" dirty="0" err="1"/>
              <a:t>ἐν</a:t>
            </a:r>
            <a:r>
              <a:rPr lang="el-GR" sz="1400" dirty="0"/>
              <a:t> </a:t>
            </a:r>
            <a:r>
              <a:rPr lang="el-GR" sz="1400" dirty="0" err="1"/>
              <a:t>τοῖσι</a:t>
            </a:r>
            <a:r>
              <a:rPr lang="el-GR" sz="1400" dirty="0"/>
              <a:t> </a:t>
            </a:r>
            <a:r>
              <a:rPr lang="el-GR" sz="1400" dirty="0" err="1"/>
              <a:t>ὀπίσω</a:t>
            </a:r>
            <a:r>
              <a:rPr lang="el-GR" sz="1400" dirty="0"/>
              <a:t> </a:t>
            </a:r>
            <a:r>
              <a:rPr lang="el-GR" sz="1400" dirty="0" err="1"/>
              <a:t>λόγοισι</a:t>
            </a:r>
            <a:r>
              <a:rPr lang="el-GR" sz="1400" dirty="0"/>
              <a:t> </a:t>
            </a:r>
            <a:r>
              <a:rPr lang="el-GR" sz="1400" dirty="0" err="1"/>
              <a:t>σημανέω</a:t>
            </a:r>
            <a:endParaRPr lang="el-GR" sz="1400" dirty="0"/>
          </a:p>
          <a:p>
            <a:endParaRPr lang="el-GR" sz="1400" dirty="0"/>
          </a:p>
          <a:p>
            <a:pPr>
              <a:buNone/>
            </a:pPr>
            <a:r>
              <a:rPr lang="el-GR" sz="1400" b="1" dirty="0"/>
              <a:t>Θαλής ο Μιλήσιος → βοηθά το στράτευμα του Κροίσου να διασχίσει τον </a:t>
            </a:r>
            <a:r>
              <a:rPr lang="el-GR" sz="1400" b="1" dirty="0" err="1"/>
              <a:t>Άλη</a:t>
            </a:r>
            <a:r>
              <a:rPr lang="el-GR" sz="1400" b="1" dirty="0"/>
              <a:t> ποταμό.</a:t>
            </a:r>
            <a:r>
              <a:rPr lang="el-GR" sz="1400" dirty="0"/>
              <a:t> </a:t>
            </a:r>
          </a:p>
          <a:p>
            <a:endParaRPr lang="el-GR" sz="1400" dirty="0"/>
          </a:p>
          <a:p>
            <a:pPr>
              <a:buNone/>
            </a:pPr>
            <a:r>
              <a:rPr lang="el-GR" sz="1400" dirty="0"/>
              <a:t>Κροίσος → </a:t>
            </a:r>
            <a:r>
              <a:rPr lang="el-GR" sz="1400" b="1" dirty="0"/>
              <a:t>καλεί σε βοήθεια τους Αιγύπτιους, τους Βαβυλώνιους και τους Λακεδαιμονίους</a:t>
            </a:r>
            <a:r>
              <a:rPr lang="el-GR" sz="1400" dirty="0"/>
              <a:t>. Οι Αιγύπτιοι, οι Βαβυλώνιοι και οι Λακεδαιμόνιοι είχαν συμφωνήσει να βοηθήσουν τον Κροίσο, αλλά κανένας από αυτούς δεν έφτασε εγκαίρως για να παίξει σημαντικό ρόλο στη μάχη</a:t>
            </a:r>
          </a:p>
          <a:p>
            <a:endParaRPr lang="el-GR" sz="1400" dirty="0"/>
          </a:p>
          <a:p>
            <a:r>
              <a:rPr lang="el-GR" sz="1400" dirty="0"/>
              <a:t>Σπάρτη → </a:t>
            </a:r>
            <a:r>
              <a:rPr lang="el-GR" sz="1400" u="sng" dirty="0"/>
              <a:t>βρισκόταν σε διαμάχη με τους </a:t>
            </a:r>
            <a:r>
              <a:rPr lang="el-GR" sz="1400" u="sng" dirty="0" err="1"/>
              <a:t>Αργείους</a:t>
            </a:r>
            <a:r>
              <a:rPr lang="el-GR" sz="1400" dirty="0"/>
              <a:t>.</a:t>
            </a:r>
          </a:p>
          <a:p>
            <a:endParaRPr lang="el-GR" sz="1400" dirty="0"/>
          </a:p>
          <a:p>
            <a:r>
              <a:rPr lang="el-GR" sz="1400" dirty="0"/>
              <a:t>Κύρος → </a:t>
            </a:r>
            <a:r>
              <a:rPr lang="el-GR" sz="1400" u="sng" dirty="0"/>
              <a:t>παρατάσσει καμήλες απέναντι στο ιππικό των </a:t>
            </a:r>
            <a:r>
              <a:rPr lang="el-GR" sz="1400" u="sng" dirty="0" err="1"/>
              <a:t>Λυδών</a:t>
            </a:r>
            <a:r>
              <a:rPr lang="el-GR" sz="1400" dirty="0"/>
              <a:t>.  </a:t>
            </a:r>
            <a:r>
              <a:rPr lang="el-GR" sz="1400" dirty="0">
                <a:sym typeface="Wingdings" pitchFamily="2" charset="2"/>
              </a:rPr>
              <a:t> </a:t>
            </a:r>
            <a:r>
              <a:rPr lang="el-GR" sz="1400" b="1" dirty="0">
                <a:sym typeface="Wingdings" pitchFamily="2" charset="2"/>
              </a:rPr>
              <a:t>μάχη των Σάρδεων, 546 </a:t>
            </a:r>
            <a:r>
              <a:rPr lang="el-GR" sz="1400" b="1" dirty="0" err="1">
                <a:sym typeface="Wingdings" pitchFamily="2" charset="2"/>
              </a:rPr>
              <a:t>π.Χ</a:t>
            </a:r>
            <a:endParaRPr lang="el-GR" sz="1400" b="1" dirty="0"/>
          </a:p>
          <a:p>
            <a:endParaRPr lang="el-GR" sz="1400" dirty="0"/>
          </a:p>
          <a:p>
            <a:pPr algn="just">
              <a:buFont typeface="Wingdings" pitchFamily="2" charset="2"/>
              <a:buChar char="v"/>
            </a:pPr>
            <a:r>
              <a:rPr lang="el-GR" sz="1400" dirty="0"/>
              <a:t>[1.83.1] τοιούτων </a:t>
            </a:r>
            <a:r>
              <a:rPr lang="el-GR" sz="1400" dirty="0" err="1"/>
              <a:t>δὲ</a:t>
            </a:r>
            <a:r>
              <a:rPr lang="el-GR" sz="1400" dirty="0"/>
              <a:t> </a:t>
            </a:r>
            <a:r>
              <a:rPr lang="el-GR" sz="1400" dirty="0" err="1"/>
              <a:t>τοῖσι</a:t>
            </a:r>
            <a:r>
              <a:rPr lang="el-GR" sz="1400" dirty="0"/>
              <a:t> </a:t>
            </a:r>
            <a:r>
              <a:rPr lang="el-GR" sz="1400" dirty="0" err="1"/>
              <a:t>Σπαρτιήτῃσι</a:t>
            </a:r>
            <a:r>
              <a:rPr lang="el-GR" sz="1400" dirty="0"/>
              <a:t> </a:t>
            </a:r>
            <a:r>
              <a:rPr lang="el-GR" sz="1400" dirty="0" err="1"/>
              <a:t>ἐνεστεώτων</a:t>
            </a:r>
            <a:r>
              <a:rPr lang="el-GR" sz="1400" dirty="0"/>
              <a:t> </a:t>
            </a:r>
            <a:r>
              <a:rPr lang="el-GR" sz="1400" dirty="0" err="1"/>
              <a:t>πρηγμάτων</a:t>
            </a:r>
            <a:r>
              <a:rPr lang="el-GR" sz="1400" dirty="0"/>
              <a:t> </a:t>
            </a:r>
            <a:r>
              <a:rPr lang="el-GR" sz="1400" dirty="0" err="1"/>
              <a:t>ἧκε</a:t>
            </a:r>
            <a:r>
              <a:rPr lang="el-GR" sz="1400" dirty="0"/>
              <a:t> ὁ </a:t>
            </a:r>
            <a:r>
              <a:rPr lang="el-GR" sz="1400" dirty="0" err="1"/>
              <a:t>Σαρδιηνὸς</a:t>
            </a:r>
            <a:r>
              <a:rPr lang="el-GR" sz="1400" dirty="0"/>
              <a:t> </a:t>
            </a:r>
            <a:r>
              <a:rPr lang="el-GR" sz="1400" dirty="0" err="1"/>
              <a:t>κῆρυξ</a:t>
            </a:r>
            <a:r>
              <a:rPr lang="el-GR" sz="1400" dirty="0"/>
              <a:t> δεόμενος </a:t>
            </a:r>
            <a:r>
              <a:rPr lang="el-GR" sz="1400" dirty="0" err="1"/>
              <a:t>Κροίσῳ</a:t>
            </a:r>
            <a:r>
              <a:rPr lang="el-GR" sz="1400" dirty="0"/>
              <a:t> </a:t>
            </a:r>
            <a:r>
              <a:rPr lang="el-GR" sz="1400" dirty="0" err="1"/>
              <a:t>βοηθέειν</a:t>
            </a:r>
            <a:r>
              <a:rPr lang="el-GR" sz="1400" dirty="0"/>
              <a:t> </a:t>
            </a:r>
            <a:r>
              <a:rPr lang="el-GR" sz="1400" dirty="0" err="1"/>
              <a:t>πολιορκεομένῳ</a:t>
            </a:r>
            <a:r>
              <a:rPr lang="el-GR" sz="1400" dirty="0"/>
              <a:t>. </a:t>
            </a:r>
            <a:r>
              <a:rPr lang="el-GR" sz="1400" dirty="0" err="1"/>
              <a:t>οἱ</a:t>
            </a:r>
            <a:r>
              <a:rPr lang="el-GR" sz="1400" dirty="0"/>
              <a:t> </a:t>
            </a:r>
            <a:r>
              <a:rPr lang="el-GR" sz="1400" dirty="0" err="1"/>
              <a:t>δὲ</a:t>
            </a:r>
            <a:r>
              <a:rPr lang="el-GR" sz="1400" dirty="0"/>
              <a:t> </a:t>
            </a:r>
            <a:r>
              <a:rPr lang="el-GR" sz="1400" dirty="0" err="1"/>
              <a:t>ὅμως</a:t>
            </a:r>
            <a:r>
              <a:rPr lang="el-GR" sz="1400" dirty="0"/>
              <a:t>, </a:t>
            </a:r>
            <a:r>
              <a:rPr lang="el-GR" sz="1400" dirty="0" err="1"/>
              <a:t>ἐπείτε</a:t>
            </a:r>
            <a:r>
              <a:rPr lang="el-GR" sz="1400" dirty="0"/>
              <a:t> </a:t>
            </a:r>
            <a:r>
              <a:rPr lang="el-GR" sz="1400" dirty="0" err="1"/>
              <a:t>ἐπύθοντο</a:t>
            </a:r>
            <a:r>
              <a:rPr lang="el-GR" sz="1400" dirty="0"/>
              <a:t> </a:t>
            </a:r>
            <a:r>
              <a:rPr lang="el-GR" sz="1400" dirty="0" err="1"/>
              <a:t>τοῦ</a:t>
            </a:r>
            <a:r>
              <a:rPr lang="el-GR" sz="1400" dirty="0"/>
              <a:t> </a:t>
            </a:r>
            <a:r>
              <a:rPr lang="el-GR" sz="1400" dirty="0" err="1"/>
              <a:t>κήρυκος</a:t>
            </a:r>
            <a:r>
              <a:rPr lang="el-GR" sz="1400" dirty="0"/>
              <a:t>, </a:t>
            </a:r>
            <a:r>
              <a:rPr lang="el-GR" sz="1400" dirty="0" err="1"/>
              <a:t>ὁρμέατο</a:t>
            </a:r>
            <a:r>
              <a:rPr lang="el-GR" sz="1400" dirty="0"/>
              <a:t> </a:t>
            </a:r>
            <a:r>
              <a:rPr lang="el-GR" sz="1400" dirty="0" err="1"/>
              <a:t>βοηθέειν</a:t>
            </a:r>
            <a:r>
              <a:rPr lang="el-GR" sz="1400" dirty="0"/>
              <a:t>. </a:t>
            </a:r>
            <a:r>
              <a:rPr lang="el-GR" sz="1400" dirty="0" err="1"/>
              <a:t>καί</a:t>
            </a:r>
            <a:r>
              <a:rPr lang="el-GR" sz="1400" dirty="0"/>
              <a:t> </a:t>
            </a:r>
            <a:r>
              <a:rPr lang="el-GR" sz="1400" dirty="0" err="1"/>
              <a:t>σφι</a:t>
            </a:r>
            <a:r>
              <a:rPr lang="el-GR" sz="1400" dirty="0"/>
              <a:t> </a:t>
            </a:r>
            <a:r>
              <a:rPr lang="el-GR" sz="1400" dirty="0" err="1"/>
              <a:t>ἤδη</a:t>
            </a:r>
            <a:r>
              <a:rPr lang="el-GR" sz="1400" dirty="0"/>
              <a:t> </a:t>
            </a:r>
            <a:r>
              <a:rPr lang="el-GR" sz="1400" dirty="0" err="1"/>
              <a:t>παρεσκευασμένοισι</a:t>
            </a:r>
            <a:r>
              <a:rPr lang="el-GR" sz="1400" dirty="0"/>
              <a:t> </a:t>
            </a:r>
            <a:r>
              <a:rPr lang="el-GR" sz="1400" dirty="0" err="1"/>
              <a:t>καὶ</a:t>
            </a:r>
            <a:r>
              <a:rPr lang="el-GR" sz="1400" dirty="0"/>
              <a:t> </a:t>
            </a:r>
            <a:r>
              <a:rPr lang="el-GR" sz="1400" dirty="0" err="1"/>
              <a:t>νεῶν</a:t>
            </a:r>
            <a:r>
              <a:rPr lang="el-GR" sz="1400" dirty="0"/>
              <a:t> </a:t>
            </a:r>
            <a:r>
              <a:rPr lang="el-GR" sz="1400" dirty="0" err="1"/>
              <a:t>ἐουσέων</a:t>
            </a:r>
            <a:r>
              <a:rPr lang="el-GR" sz="1400" dirty="0"/>
              <a:t> </a:t>
            </a:r>
            <a:r>
              <a:rPr lang="el-GR" sz="1400" dirty="0" err="1"/>
              <a:t>ἑτοίμων</a:t>
            </a:r>
            <a:r>
              <a:rPr lang="el-GR" sz="1400" dirty="0"/>
              <a:t> </a:t>
            </a:r>
            <a:r>
              <a:rPr lang="el-GR" sz="1400" dirty="0" err="1"/>
              <a:t>ἦλθε</a:t>
            </a:r>
            <a:r>
              <a:rPr lang="el-GR" sz="1400" dirty="0"/>
              <a:t> </a:t>
            </a:r>
            <a:r>
              <a:rPr lang="el-GR" sz="1400" dirty="0" err="1"/>
              <a:t>ἄλλη</a:t>
            </a:r>
            <a:r>
              <a:rPr lang="el-GR" sz="1400" dirty="0"/>
              <a:t> </a:t>
            </a:r>
            <a:r>
              <a:rPr lang="el-GR" sz="1400" dirty="0" err="1"/>
              <a:t>ἀγγελίη</a:t>
            </a:r>
            <a:r>
              <a:rPr lang="el-GR" sz="1400" dirty="0"/>
              <a:t> </a:t>
            </a:r>
            <a:r>
              <a:rPr lang="el-GR" sz="1400" dirty="0" err="1"/>
              <a:t>ὡς</a:t>
            </a:r>
            <a:r>
              <a:rPr lang="el-GR" sz="1400" dirty="0"/>
              <a:t> </a:t>
            </a:r>
            <a:r>
              <a:rPr lang="el-GR" sz="1400" dirty="0" err="1"/>
              <a:t>ἡλώκοι</a:t>
            </a:r>
            <a:r>
              <a:rPr lang="el-GR" sz="1400" dirty="0"/>
              <a:t> </a:t>
            </a:r>
            <a:r>
              <a:rPr lang="el-GR" sz="1400" dirty="0" err="1"/>
              <a:t>τὸ</a:t>
            </a:r>
            <a:r>
              <a:rPr lang="el-GR" sz="1400" dirty="0"/>
              <a:t> </a:t>
            </a:r>
            <a:r>
              <a:rPr lang="el-GR" sz="1400" dirty="0" err="1"/>
              <a:t>τεῖχος</a:t>
            </a:r>
            <a:r>
              <a:rPr lang="el-GR" sz="1400" dirty="0"/>
              <a:t> </a:t>
            </a:r>
            <a:r>
              <a:rPr lang="el-GR" sz="1400" dirty="0" err="1"/>
              <a:t>τῶν</a:t>
            </a:r>
            <a:r>
              <a:rPr lang="el-GR" sz="1400" dirty="0"/>
              <a:t> </a:t>
            </a:r>
            <a:r>
              <a:rPr lang="el-GR" sz="1400" dirty="0" err="1"/>
              <a:t>Λυδῶν</a:t>
            </a:r>
            <a:r>
              <a:rPr lang="el-GR" sz="1400" dirty="0"/>
              <a:t> </a:t>
            </a:r>
            <a:r>
              <a:rPr lang="el-GR" sz="1400" dirty="0" err="1"/>
              <a:t>καὶ</a:t>
            </a:r>
            <a:r>
              <a:rPr lang="el-GR" sz="1400" dirty="0"/>
              <a:t> </a:t>
            </a:r>
            <a:r>
              <a:rPr lang="el-GR" sz="1400" dirty="0" err="1"/>
              <a:t>ἔχοιτο</a:t>
            </a:r>
            <a:r>
              <a:rPr lang="el-GR" sz="1400" dirty="0"/>
              <a:t> </a:t>
            </a:r>
            <a:r>
              <a:rPr lang="el-GR" sz="1400" dirty="0" err="1"/>
              <a:t>Κροῖσος</a:t>
            </a:r>
            <a:r>
              <a:rPr lang="el-GR" sz="1400" dirty="0"/>
              <a:t> </a:t>
            </a:r>
            <a:r>
              <a:rPr lang="el-GR" sz="1400" dirty="0" err="1"/>
              <a:t>ζωγρηθείς</a:t>
            </a:r>
            <a:r>
              <a:rPr lang="el-GR" sz="1400" dirty="0"/>
              <a:t>. </a:t>
            </a:r>
            <a:r>
              <a:rPr lang="el-GR" sz="1400" dirty="0" err="1"/>
              <a:t>οὕτω</a:t>
            </a:r>
            <a:r>
              <a:rPr lang="el-GR" sz="1400" dirty="0"/>
              <a:t> </a:t>
            </a:r>
            <a:r>
              <a:rPr lang="el-GR" sz="1400" dirty="0" err="1"/>
              <a:t>δὴ</a:t>
            </a:r>
            <a:r>
              <a:rPr lang="el-GR" sz="1400" dirty="0"/>
              <a:t> </a:t>
            </a:r>
            <a:r>
              <a:rPr lang="el-GR" sz="1400" dirty="0" err="1"/>
              <a:t>οὗτοι</a:t>
            </a:r>
            <a:r>
              <a:rPr lang="el-GR" sz="1400" dirty="0"/>
              <a:t> </a:t>
            </a:r>
            <a:r>
              <a:rPr lang="el-GR" sz="1400" dirty="0" err="1"/>
              <a:t>μὲν</a:t>
            </a:r>
            <a:r>
              <a:rPr lang="el-GR" sz="1400" dirty="0"/>
              <a:t> </a:t>
            </a:r>
            <a:r>
              <a:rPr lang="el-GR" sz="1400" dirty="0" err="1"/>
              <a:t>συμφορὴν</a:t>
            </a:r>
            <a:r>
              <a:rPr lang="el-GR" sz="1400" dirty="0"/>
              <a:t> </a:t>
            </a:r>
            <a:r>
              <a:rPr lang="el-GR" sz="1400" dirty="0" err="1"/>
              <a:t>ποιησάμενοι</a:t>
            </a:r>
            <a:r>
              <a:rPr lang="el-GR" sz="1400" dirty="0"/>
              <a:t> </a:t>
            </a:r>
            <a:r>
              <a:rPr lang="el-GR" sz="1400" dirty="0" err="1"/>
              <a:t>μεγάλην</a:t>
            </a:r>
            <a:r>
              <a:rPr lang="el-GR" sz="1400" dirty="0"/>
              <a:t> </a:t>
            </a:r>
            <a:r>
              <a:rPr lang="el-GR" sz="1400" dirty="0" err="1"/>
              <a:t>ἐπέπαυντο</a:t>
            </a:r>
            <a:r>
              <a:rPr lang="el-GR" sz="1400" dirty="0"/>
              <a:t>.</a:t>
            </a:r>
          </a:p>
          <a:p>
            <a:endParaRPr lang="el-GR" sz="1400" dirty="0"/>
          </a:p>
          <a:p>
            <a:pPr algn="just">
              <a:buNone/>
            </a:pPr>
            <a:endParaRPr lang="el-GR"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1280px-Map_achaemenid_empire_grc.svg.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a:bodyPr>
          <a:lstStyle/>
          <a:p>
            <a:pPr algn="ctr"/>
            <a:r>
              <a:rPr lang="el-GR" sz="2800" dirty="0"/>
              <a:t>Η άνοδος του </a:t>
            </a:r>
            <a:r>
              <a:rPr lang="el-GR" sz="2800" dirty="0" err="1"/>
              <a:t>Κύρου</a:t>
            </a:r>
            <a:r>
              <a:rPr lang="el-GR" sz="2800" dirty="0"/>
              <a:t> στον θρόνο της </a:t>
            </a:r>
            <a:r>
              <a:rPr lang="el-GR" sz="2800" dirty="0" err="1"/>
              <a:t>Μηδίας</a:t>
            </a:r>
            <a:endParaRPr lang="el-GR" sz="2800" dirty="0"/>
          </a:p>
        </p:txBody>
      </p:sp>
      <p:sp>
        <p:nvSpPr>
          <p:cNvPr id="6" name="5 - Θέση περιεχομένου"/>
          <p:cNvSpPr>
            <a:spLocks noGrp="1"/>
          </p:cNvSpPr>
          <p:nvPr>
            <p:ph sz="quarter" idx="1"/>
          </p:nvPr>
        </p:nvSpPr>
        <p:spPr>
          <a:xfrm>
            <a:off x="0" y="1484784"/>
            <a:ext cx="9144000" cy="5373216"/>
          </a:xfrm>
        </p:spPr>
        <p:txBody>
          <a:bodyPr>
            <a:normAutofit fontScale="25000" lnSpcReduction="20000"/>
          </a:bodyPr>
          <a:lstStyle/>
          <a:p>
            <a:pPr algn="just">
              <a:buNone/>
            </a:pPr>
            <a:r>
              <a:rPr lang="el-GR" sz="5600" dirty="0"/>
              <a:t>[1.95.2] </a:t>
            </a:r>
            <a:r>
              <a:rPr lang="el-GR" sz="5600" b="1" dirty="0" err="1"/>
              <a:t>Ἀσσυρίων</a:t>
            </a:r>
            <a:r>
              <a:rPr lang="el-GR" sz="5600" b="1" dirty="0"/>
              <a:t> </a:t>
            </a:r>
            <a:r>
              <a:rPr lang="el-GR" sz="5600" b="1" dirty="0" err="1"/>
              <a:t>ἀρχόντων</a:t>
            </a:r>
            <a:r>
              <a:rPr lang="el-GR" sz="5600" b="1" dirty="0"/>
              <a:t> </a:t>
            </a:r>
            <a:r>
              <a:rPr lang="el-GR" sz="5600" b="1" dirty="0" err="1"/>
              <a:t>τῆς</a:t>
            </a:r>
            <a:r>
              <a:rPr lang="el-GR" sz="5600" b="1" dirty="0"/>
              <a:t> </a:t>
            </a:r>
            <a:r>
              <a:rPr lang="el-GR" sz="5600" b="1" dirty="0" err="1"/>
              <a:t>ἄνω</a:t>
            </a:r>
            <a:r>
              <a:rPr lang="el-GR" sz="5600" b="1" dirty="0"/>
              <a:t> </a:t>
            </a:r>
            <a:r>
              <a:rPr lang="el-GR" sz="5600" b="1" dirty="0" err="1"/>
              <a:t>Ἀσίης</a:t>
            </a:r>
            <a:r>
              <a:rPr lang="el-GR" sz="5600" b="1" dirty="0"/>
              <a:t> </a:t>
            </a:r>
            <a:r>
              <a:rPr lang="el-GR" sz="5600" b="1" dirty="0" err="1"/>
              <a:t>ἐπ᾽</a:t>
            </a:r>
            <a:r>
              <a:rPr lang="el-GR" sz="5600" b="1" dirty="0"/>
              <a:t> </a:t>
            </a:r>
            <a:r>
              <a:rPr lang="el-GR" sz="5600" b="1" dirty="0" err="1"/>
              <a:t>ἔτεα</a:t>
            </a:r>
            <a:r>
              <a:rPr lang="el-GR" sz="5600" b="1" dirty="0"/>
              <a:t> </a:t>
            </a:r>
            <a:r>
              <a:rPr lang="el-GR" sz="5600" b="1" dirty="0" err="1"/>
              <a:t>εἴκοσι</a:t>
            </a:r>
            <a:r>
              <a:rPr lang="el-GR" sz="5600" b="1" dirty="0"/>
              <a:t> </a:t>
            </a:r>
            <a:r>
              <a:rPr lang="el-GR" sz="5600" b="1" dirty="0" err="1"/>
              <a:t>καὶ</a:t>
            </a:r>
            <a:r>
              <a:rPr lang="el-GR" sz="5600" b="1" dirty="0"/>
              <a:t> πεντακόσια</a:t>
            </a:r>
            <a:r>
              <a:rPr lang="el-GR" sz="5600" dirty="0"/>
              <a:t>, </a:t>
            </a:r>
            <a:r>
              <a:rPr lang="el-GR" sz="5600" dirty="0" err="1"/>
              <a:t>πρῶτοι</a:t>
            </a:r>
            <a:r>
              <a:rPr lang="el-GR" sz="5600" dirty="0"/>
              <a:t> </a:t>
            </a:r>
            <a:r>
              <a:rPr lang="el-GR" sz="5600" dirty="0" err="1"/>
              <a:t>ἀπ᾽</a:t>
            </a:r>
            <a:r>
              <a:rPr lang="el-GR" sz="5600" dirty="0"/>
              <a:t> </a:t>
            </a:r>
            <a:r>
              <a:rPr lang="el-GR" sz="5600" dirty="0" err="1"/>
              <a:t>αὐτῶν</a:t>
            </a:r>
            <a:r>
              <a:rPr lang="el-GR" sz="5600" dirty="0"/>
              <a:t> </a:t>
            </a:r>
            <a:r>
              <a:rPr lang="el-GR" sz="5600" b="1" dirty="0" err="1"/>
              <a:t>Μῆδοι</a:t>
            </a:r>
            <a:r>
              <a:rPr lang="el-GR" sz="5600" dirty="0"/>
              <a:t> </a:t>
            </a:r>
            <a:r>
              <a:rPr lang="el-GR" sz="5600" dirty="0" err="1"/>
              <a:t>ἤρξαντο</a:t>
            </a:r>
            <a:r>
              <a:rPr lang="el-GR" sz="5600" dirty="0"/>
              <a:t> </a:t>
            </a:r>
            <a:r>
              <a:rPr lang="el-GR" sz="5600" dirty="0" err="1"/>
              <a:t>ἀπίστασθαι</a:t>
            </a:r>
            <a:r>
              <a:rPr lang="el-GR" sz="5600" dirty="0"/>
              <a:t>· </a:t>
            </a:r>
            <a:r>
              <a:rPr lang="el-GR" sz="5600" dirty="0" err="1"/>
              <a:t>καί</a:t>
            </a:r>
            <a:r>
              <a:rPr lang="el-GR" sz="5600" dirty="0"/>
              <a:t> </a:t>
            </a:r>
            <a:r>
              <a:rPr lang="el-GR" sz="5600" dirty="0" err="1"/>
              <a:t>κως</a:t>
            </a:r>
            <a:r>
              <a:rPr lang="el-GR" sz="5600" dirty="0"/>
              <a:t> </a:t>
            </a:r>
            <a:r>
              <a:rPr lang="el-GR" sz="5600" dirty="0" err="1"/>
              <a:t>οὗτοι</a:t>
            </a:r>
            <a:r>
              <a:rPr lang="el-GR" sz="5600" dirty="0"/>
              <a:t> </a:t>
            </a:r>
            <a:r>
              <a:rPr lang="el-GR" sz="5600" dirty="0" err="1"/>
              <a:t>περὶ</a:t>
            </a:r>
            <a:r>
              <a:rPr lang="el-GR" sz="5600" dirty="0"/>
              <a:t> </a:t>
            </a:r>
            <a:r>
              <a:rPr lang="el-GR" sz="5600" dirty="0" err="1"/>
              <a:t>τῆς</a:t>
            </a:r>
            <a:r>
              <a:rPr lang="el-GR" sz="5600" dirty="0"/>
              <a:t> </a:t>
            </a:r>
            <a:r>
              <a:rPr lang="el-GR" sz="5600" dirty="0" err="1"/>
              <a:t>ἐλευθερίης</a:t>
            </a:r>
            <a:r>
              <a:rPr lang="el-GR" sz="5600" dirty="0"/>
              <a:t> </a:t>
            </a:r>
            <a:r>
              <a:rPr lang="el-GR" sz="5600" dirty="0" err="1"/>
              <a:t>μαχεσάμενοι</a:t>
            </a:r>
            <a:r>
              <a:rPr lang="el-GR" sz="5600" dirty="0"/>
              <a:t> </a:t>
            </a:r>
            <a:r>
              <a:rPr lang="el-GR" sz="5600" dirty="0" err="1"/>
              <a:t>τοῖσι</a:t>
            </a:r>
            <a:r>
              <a:rPr lang="el-GR" sz="5600" dirty="0"/>
              <a:t> </a:t>
            </a:r>
            <a:r>
              <a:rPr lang="el-GR" sz="5600" dirty="0" err="1"/>
              <a:t>Ἀσσυρίοισι</a:t>
            </a:r>
            <a:r>
              <a:rPr lang="el-GR" sz="5600" dirty="0"/>
              <a:t> </a:t>
            </a:r>
            <a:r>
              <a:rPr lang="el-GR" sz="5600" dirty="0" err="1"/>
              <a:t>ἐγένοντο</a:t>
            </a:r>
            <a:r>
              <a:rPr lang="el-GR" sz="5600" dirty="0"/>
              <a:t> </a:t>
            </a:r>
            <a:r>
              <a:rPr lang="el-GR" sz="5600" dirty="0" err="1"/>
              <a:t>ἄνδρες</a:t>
            </a:r>
            <a:r>
              <a:rPr lang="el-GR" sz="5600" dirty="0"/>
              <a:t> </a:t>
            </a:r>
            <a:r>
              <a:rPr lang="el-GR" sz="5600" dirty="0" err="1"/>
              <a:t>ἀγαθοὶ</a:t>
            </a:r>
            <a:r>
              <a:rPr lang="el-GR" sz="5600" dirty="0"/>
              <a:t> </a:t>
            </a:r>
            <a:r>
              <a:rPr lang="el-GR" sz="5600" dirty="0" err="1"/>
              <a:t>καὶ</a:t>
            </a:r>
            <a:r>
              <a:rPr lang="el-GR" sz="5600" dirty="0"/>
              <a:t> </a:t>
            </a:r>
            <a:r>
              <a:rPr lang="el-GR" sz="5600" dirty="0" err="1"/>
              <a:t>ἀπωσάμενοι</a:t>
            </a:r>
            <a:r>
              <a:rPr lang="el-GR" sz="5600" dirty="0"/>
              <a:t> </a:t>
            </a:r>
            <a:r>
              <a:rPr lang="el-GR" sz="5600" dirty="0" err="1"/>
              <a:t>τὴν</a:t>
            </a:r>
            <a:r>
              <a:rPr lang="el-GR" sz="5600" dirty="0"/>
              <a:t> </a:t>
            </a:r>
            <a:r>
              <a:rPr lang="el-GR" sz="5600" dirty="0" err="1"/>
              <a:t>δουλοσύνην</a:t>
            </a:r>
            <a:r>
              <a:rPr lang="el-GR" sz="5600" dirty="0"/>
              <a:t> </a:t>
            </a:r>
            <a:r>
              <a:rPr lang="el-GR" sz="5600" dirty="0" err="1"/>
              <a:t>ἐλευθερώθησαν</a:t>
            </a:r>
            <a:r>
              <a:rPr lang="el-GR" sz="5600" dirty="0"/>
              <a:t>. </a:t>
            </a:r>
            <a:r>
              <a:rPr lang="el-GR" sz="5600" dirty="0" err="1"/>
              <a:t>μετὰ</a:t>
            </a:r>
            <a:r>
              <a:rPr lang="el-GR" sz="5600" dirty="0"/>
              <a:t> </a:t>
            </a:r>
            <a:r>
              <a:rPr lang="el-GR" sz="5600" dirty="0" err="1"/>
              <a:t>δὲ</a:t>
            </a:r>
            <a:r>
              <a:rPr lang="el-GR" sz="5600" dirty="0"/>
              <a:t> τούτους </a:t>
            </a:r>
            <a:r>
              <a:rPr lang="el-GR" sz="5600" dirty="0" err="1"/>
              <a:t>καὶ</a:t>
            </a:r>
            <a:r>
              <a:rPr lang="el-GR" sz="5600" dirty="0"/>
              <a:t> </a:t>
            </a:r>
            <a:r>
              <a:rPr lang="el-GR" sz="5600" dirty="0" err="1"/>
              <a:t>τὰ</a:t>
            </a:r>
            <a:r>
              <a:rPr lang="el-GR" sz="5600" dirty="0"/>
              <a:t> </a:t>
            </a:r>
            <a:r>
              <a:rPr lang="el-GR" sz="5600" dirty="0" err="1"/>
              <a:t>ἄλλα</a:t>
            </a:r>
            <a:r>
              <a:rPr lang="el-GR" sz="5600" dirty="0"/>
              <a:t> </a:t>
            </a:r>
            <a:r>
              <a:rPr lang="el-GR" sz="5600" dirty="0" err="1"/>
              <a:t>ἔθνεα</a:t>
            </a:r>
            <a:r>
              <a:rPr lang="el-GR" sz="5600" dirty="0"/>
              <a:t> </a:t>
            </a:r>
            <a:r>
              <a:rPr lang="el-GR" sz="5600" dirty="0" err="1"/>
              <a:t>ἐποίεε</a:t>
            </a:r>
            <a:r>
              <a:rPr lang="el-GR" sz="5600" dirty="0"/>
              <a:t> </a:t>
            </a:r>
            <a:r>
              <a:rPr lang="el-GR" sz="5600" dirty="0" err="1"/>
              <a:t>τὠυτὸ</a:t>
            </a:r>
            <a:r>
              <a:rPr lang="el-GR" sz="5600" dirty="0"/>
              <a:t> </a:t>
            </a:r>
            <a:r>
              <a:rPr lang="el-GR" sz="5600" dirty="0" err="1"/>
              <a:t>τοῖσι</a:t>
            </a:r>
            <a:r>
              <a:rPr lang="el-GR" sz="5600" dirty="0"/>
              <a:t> </a:t>
            </a:r>
            <a:r>
              <a:rPr lang="el-GR" sz="5600" dirty="0" err="1"/>
              <a:t>Μήδοισι</a:t>
            </a:r>
            <a:r>
              <a:rPr lang="el-GR" sz="5600" dirty="0"/>
              <a:t>.</a:t>
            </a:r>
          </a:p>
          <a:p>
            <a:pPr algn="just">
              <a:buFont typeface="Wingdings" pitchFamily="2" charset="2"/>
              <a:buChar char="q"/>
            </a:pPr>
            <a:endParaRPr lang="el-GR" sz="5600" dirty="0"/>
          </a:p>
          <a:p>
            <a:pPr algn="just">
              <a:buNone/>
            </a:pPr>
            <a:r>
              <a:rPr lang="el-GR" sz="5600" dirty="0"/>
              <a:t>Αστυάγης → τελευταίος βασιλιάς της </a:t>
            </a:r>
            <a:r>
              <a:rPr lang="el-GR" sz="5600" dirty="0" err="1"/>
              <a:t>Μηδίας</a:t>
            </a:r>
            <a:r>
              <a:rPr lang="el-GR" sz="5600" dirty="0"/>
              <a:t> ( 585 - 549 </a:t>
            </a:r>
            <a:r>
              <a:rPr lang="el-GR" sz="5600" dirty="0" err="1"/>
              <a:t>π.Χ</a:t>
            </a:r>
            <a:r>
              <a:rPr lang="el-GR" sz="5600" dirty="0"/>
              <a:t> )</a:t>
            </a:r>
          </a:p>
          <a:p>
            <a:pPr algn="just"/>
            <a:br>
              <a:rPr lang="el-GR" sz="5600" dirty="0"/>
            </a:br>
            <a:r>
              <a:rPr lang="el-GR" sz="5600" dirty="0"/>
              <a:t>→  Ο </a:t>
            </a:r>
            <a:r>
              <a:rPr lang="el-GR" sz="5600" b="1" dirty="0"/>
              <a:t>Αστυάγης</a:t>
            </a:r>
            <a:r>
              <a:rPr lang="el-GR" sz="5600" dirty="0"/>
              <a:t> είχε για κόρη του την </a:t>
            </a:r>
            <a:r>
              <a:rPr lang="el-GR" sz="5600" dirty="0" err="1"/>
              <a:t>Μανδάνη</a:t>
            </a:r>
            <a:r>
              <a:rPr lang="el-GR" sz="5600" dirty="0"/>
              <a:t> που εξαιτίας ενός ονείρου που είδε την πάντρεψε με έναν Πέρση, τον Καμβύση. Αργότερα είδε ένα άλλο όνειρο που σήμαινε, σύμφωνα με τους ερμηνευτές, ότι ο γιος της </a:t>
            </a:r>
            <a:r>
              <a:rPr lang="el-GR" sz="5600" dirty="0" err="1"/>
              <a:t>Μανδάνης</a:t>
            </a:r>
            <a:r>
              <a:rPr lang="el-GR" sz="5600" dirty="0"/>
              <a:t> θα του έπαιρνε τον θρόνο. Έτσι όταν το παιδί γεννήθηκε ο Αστυάγης ανέθεσε στον </a:t>
            </a:r>
            <a:r>
              <a:rPr lang="el-GR" sz="5600" dirty="0" err="1"/>
              <a:t>Άρπαγο</a:t>
            </a:r>
            <a:r>
              <a:rPr lang="el-GR" sz="5600" dirty="0"/>
              <a:t>, συγγενή του και διαχειριστή της ιδιοκτησίας του, να το θανατώσει. Ο Άρπαγος μη θέλοντας να αναμειχθεί σε τέτοιο φόνο διέταξε έναν από τους βοσκούς του βασιλιά, τον </a:t>
            </a:r>
            <a:r>
              <a:rPr lang="el-GR" sz="5600" dirty="0" err="1"/>
              <a:t>Μιτραδάτη</a:t>
            </a:r>
            <a:r>
              <a:rPr lang="el-GR" sz="5600" dirty="0"/>
              <a:t> να παρατήσει το βρέφος στο βουνό. Όμως εκείνος το λυπήθηκε και παρουσίασε στον </a:t>
            </a:r>
            <a:r>
              <a:rPr lang="el-GR" sz="5600" dirty="0" err="1"/>
              <a:t>Άρπαγο</a:t>
            </a:r>
            <a:r>
              <a:rPr lang="el-GR" sz="5600" dirty="0"/>
              <a:t> όχι τον νεκρό </a:t>
            </a:r>
            <a:r>
              <a:rPr lang="el-GR" sz="5600" dirty="0" err="1"/>
              <a:t>Κύρο</a:t>
            </a:r>
            <a:r>
              <a:rPr lang="el-GR" sz="5600" dirty="0"/>
              <a:t>, αλλά τον γιο του που είχε γεννηθεί νεκρός.</a:t>
            </a:r>
          </a:p>
          <a:p>
            <a:pPr algn="just"/>
            <a:br>
              <a:rPr lang="el-GR" sz="5600" dirty="0"/>
            </a:br>
            <a:r>
              <a:rPr lang="el-GR" sz="5600" u="sng" dirty="0"/>
              <a:t>Όταν ο Κύρος έφτασε σε ηλικία δέκα ετών η ταυτότητα του αποκαλύφθηκε</a:t>
            </a:r>
            <a:r>
              <a:rPr lang="el-GR" sz="5600" dirty="0"/>
              <a:t>. Ο Κύρος έκανε τον βασιλιά σ ’ένα παιχνίδι που έπαιζε με άλλα παιδιά. Ο γιος ενός επιφανούς </a:t>
            </a:r>
            <a:r>
              <a:rPr lang="el-GR" sz="5600" dirty="0" err="1"/>
              <a:t>Μήδου</a:t>
            </a:r>
            <a:r>
              <a:rPr lang="el-GR" sz="5600" dirty="0"/>
              <a:t> όμως δεν τον υπάκουσε και έτσι ο Κύρος τον μαστίγωσε. Μετά από παράπονα του πατέρα του παιδιού ο Αστυάγης κάλεσε τον </a:t>
            </a:r>
            <a:r>
              <a:rPr lang="el-GR" sz="5600" dirty="0" err="1"/>
              <a:t>Κύρο</a:t>
            </a:r>
            <a:r>
              <a:rPr lang="el-GR" sz="5600" dirty="0"/>
              <a:t> και τον βοσκό στο παλάτι του και έτσι κατάλαβε ποιος ήταν. Μετά από αυτά ο Αστυάγης για να τιμωρήσει τον </a:t>
            </a:r>
            <a:r>
              <a:rPr lang="el-GR" sz="5600" dirty="0" err="1"/>
              <a:t>Άρπαγο</a:t>
            </a:r>
            <a:r>
              <a:rPr lang="el-GR" sz="5600" dirty="0"/>
              <a:t> έσφαξε τον γιο του και του τον έδωσε να τον φάει. Επίσης έστειλε τον </a:t>
            </a:r>
            <a:r>
              <a:rPr lang="el-GR" sz="5600" dirty="0" err="1"/>
              <a:t>Κύρο</a:t>
            </a:r>
            <a:r>
              <a:rPr lang="el-GR" sz="5600" dirty="0"/>
              <a:t> πίσω στην Περσία, στους γονείς του, επειδή οι μάγοι του είπαν ότι δεν υπήρχε πια κίνδυνος να του πάρει τον θρόνο, με τη δικαιολογία ότι έγινε ήδη βασιλιάς στο παιχνίδι που έπαιζε με τα άλλα παιδιά.</a:t>
            </a:r>
          </a:p>
          <a:p>
            <a:pPr algn="just"/>
            <a:br>
              <a:rPr lang="el-GR" sz="5600" dirty="0"/>
            </a:br>
            <a:r>
              <a:rPr lang="el-GR" sz="5600" dirty="0"/>
              <a:t>Τα επόμενα χρόνια ο Άρπαγος για να εκδικηθεί τον Αστυάγη έπεισε τους </a:t>
            </a:r>
            <a:r>
              <a:rPr lang="el-GR" sz="5600" dirty="0" err="1"/>
              <a:t>Μήδους</a:t>
            </a:r>
            <a:r>
              <a:rPr lang="el-GR" sz="5600" dirty="0"/>
              <a:t> ευγενείς να εκθρονίσουν τον Αστυάγη για χάρη του </a:t>
            </a:r>
            <a:r>
              <a:rPr lang="el-GR" sz="5600" dirty="0" err="1"/>
              <a:t>Κύρου</a:t>
            </a:r>
            <a:r>
              <a:rPr lang="el-GR" sz="5600" dirty="0"/>
              <a:t>. Έτσι, όταν οι Πέρσες έκαναν εκστρατεία εναντίον της </a:t>
            </a:r>
            <a:r>
              <a:rPr lang="el-GR" sz="5600" dirty="0" err="1"/>
              <a:t>Μηδίας</a:t>
            </a:r>
            <a:r>
              <a:rPr lang="el-GR" sz="5600" dirty="0"/>
              <a:t> στην μάχη που έγινε οι </a:t>
            </a:r>
            <a:r>
              <a:rPr lang="el-GR" sz="5600" dirty="0" err="1"/>
              <a:t>Μήδοι</a:t>
            </a:r>
            <a:r>
              <a:rPr lang="el-GR" sz="5600" dirty="0"/>
              <a:t> που ήταν μπλεγμένοι στην συνωμοσία αυτομόλησαν στους Πέρσες και έτσι οι Πέρσες νίκησαν. Σ ’αυτή την μάχη ο Αστυάγης όρισε αρχηγό τον </a:t>
            </a:r>
            <a:r>
              <a:rPr lang="el-GR" sz="5600" dirty="0" err="1"/>
              <a:t>Άρπαγο</a:t>
            </a:r>
            <a:r>
              <a:rPr lang="el-GR" sz="5600" dirty="0"/>
              <a:t> ξεχνώντας προφανώς πώς του είχε φερθεί. Στην συνέχεια έγινε και άλλη μάχη όπου οι </a:t>
            </a:r>
            <a:r>
              <a:rPr lang="el-GR" sz="5600" dirty="0" err="1"/>
              <a:t>Μήδοι</a:t>
            </a:r>
            <a:r>
              <a:rPr lang="el-GR" sz="5600" dirty="0"/>
              <a:t> ηττήθηκαν εκ νέου και ο Αστυάγης πιάστηκε αιχμάλωτος. Έτσι η βασιλεία του Αστυάγη έλαβε τέλος μετά από τριάντα πέντε χρόνια.</a:t>
            </a:r>
          </a:p>
          <a:p>
            <a:br>
              <a:rPr lang="el-GR" sz="5600" dirty="0"/>
            </a:br>
            <a:endParaRPr lang="el-GR" sz="5600" dirty="0"/>
          </a:p>
          <a:p>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3970318"/>
          </a:xfrm>
          <a:prstGeom prst="rect">
            <a:avLst/>
          </a:prstGeom>
        </p:spPr>
        <p:txBody>
          <a:bodyPr wrap="square">
            <a:spAutoFit/>
          </a:bodyPr>
          <a:lstStyle/>
          <a:p>
            <a:r>
              <a:rPr lang="el-GR" dirty="0"/>
              <a:t>1.177.1] </a:t>
            </a:r>
            <a:r>
              <a:rPr lang="el-GR" dirty="0" err="1"/>
              <a:t>Τὰ</a:t>
            </a:r>
            <a:r>
              <a:rPr lang="el-GR" dirty="0"/>
              <a:t> </a:t>
            </a:r>
            <a:r>
              <a:rPr lang="el-GR" dirty="0" err="1"/>
              <a:t>μέν</a:t>
            </a:r>
            <a:r>
              <a:rPr lang="el-GR" dirty="0"/>
              <a:t> νυν κάτω </a:t>
            </a:r>
            <a:r>
              <a:rPr lang="el-GR" dirty="0" err="1"/>
              <a:t>τῆς</a:t>
            </a:r>
            <a:r>
              <a:rPr lang="el-GR" dirty="0"/>
              <a:t> </a:t>
            </a:r>
            <a:r>
              <a:rPr lang="el-GR" dirty="0" err="1"/>
              <a:t>Ἀσίης</a:t>
            </a:r>
            <a:r>
              <a:rPr lang="el-GR" dirty="0"/>
              <a:t> </a:t>
            </a:r>
            <a:r>
              <a:rPr lang="el-GR" dirty="0" err="1"/>
              <a:t>Ἅρπαγος</a:t>
            </a:r>
            <a:r>
              <a:rPr lang="el-GR" dirty="0"/>
              <a:t> </a:t>
            </a:r>
            <a:r>
              <a:rPr lang="el-GR" dirty="0" err="1"/>
              <a:t>ἀνάστατα</a:t>
            </a:r>
            <a:r>
              <a:rPr lang="el-GR" dirty="0"/>
              <a:t> </a:t>
            </a:r>
            <a:r>
              <a:rPr lang="el-GR" dirty="0" err="1"/>
              <a:t>ἐποίεε</a:t>
            </a:r>
            <a:r>
              <a:rPr lang="el-GR" dirty="0"/>
              <a:t>, </a:t>
            </a:r>
            <a:r>
              <a:rPr lang="el-GR" dirty="0" err="1"/>
              <a:t>τὰ</a:t>
            </a:r>
            <a:r>
              <a:rPr lang="el-GR" dirty="0"/>
              <a:t> </a:t>
            </a:r>
            <a:r>
              <a:rPr lang="el-GR" dirty="0" err="1"/>
              <a:t>δὲ</a:t>
            </a:r>
            <a:r>
              <a:rPr lang="el-GR" dirty="0"/>
              <a:t> </a:t>
            </a:r>
            <a:r>
              <a:rPr lang="el-GR" dirty="0" err="1"/>
              <a:t>ἄνω</a:t>
            </a:r>
            <a:r>
              <a:rPr lang="el-GR" dirty="0"/>
              <a:t> </a:t>
            </a:r>
            <a:r>
              <a:rPr lang="el-GR" dirty="0" err="1"/>
              <a:t>αὐτῆς</a:t>
            </a:r>
            <a:r>
              <a:rPr lang="el-GR" dirty="0"/>
              <a:t> </a:t>
            </a:r>
            <a:r>
              <a:rPr lang="el-GR" dirty="0" err="1"/>
              <a:t>αὐτὸς</a:t>
            </a:r>
            <a:r>
              <a:rPr lang="el-GR" dirty="0"/>
              <a:t> </a:t>
            </a:r>
            <a:r>
              <a:rPr lang="el-GR" dirty="0" err="1"/>
              <a:t>Κῦρος</a:t>
            </a:r>
            <a:r>
              <a:rPr lang="el-GR" dirty="0"/>
              <a:t>, </a:t>
            </a:r>
            <a:r>
              <a:rPr lang="el-GR" dirty="0" err="1"/>
              <a:t>πᾶν</a:t>
            </a:r>
            <a:r>
              <a:rPr lang="el-GR" dirty="0"/>
              <a:t> </a:t>
            </a:r>
            <a:r>
              <a:rPr lang="el-GR" dirty="0" err="1"/>
              <a:t>ἔθνος</a:t>
            </a:r>
            <a:r>
              <a:rPr lang="el-GR" dirty="0"/>
              <a:t> καταστρεφόμενος </a:t>
            </a:r>
            <a:r>
              <a:rPr lang="el-GR" dirty="0" err="1"/>
              <a:t>καὶ</a:t>
            </a:r>
            <a:r>
              <a:rPr lang="el-GR" dirty="0"/>
              <a:t> </a:t>
            </a:r>
            <a:r>
              <a:rPr lang="el-GR" dirty="0" err="1"/>
              <a:t>οὐδὲν</a:t>
            </a:r>
            <a:r>
              <a:rPr lang="el-GR" dirty="0"/>
              <a:t> </a:t>
            </a:r>
            <a:r>
              <a:rPr lang="el-GR" dirty="0" err="1"/>
              <a:t>παριείς</a:t>
            </a:r>
            <a:r>
              <a:rPr lang="el-GR" dirty="0"/>
              <a:t>. </a:t>
            </a:r>
            <a:r>
              <a:rPr lang="el-GR" dirty="0" err="1"/>
              <a:t>τὰ</a:t>
            </a:r>
            <a:r>
              <a:rPr lang="el-GR" dirty="0"/>
              <a:t> </a:t>
            </a:r>
            <a:r>
              <a:rPr lang="el-GR" dirty="0" err="1"/>
              <a:t>μέν</a:t>
            </a:r>
            <a:r>
              <a:rPr lang="el-GR" dirty="0"/>
              <a:t> νυν </a:t>
            </a:r>
            <a:r>
              <a:rPr lang="el-GR" dirty="0" err="1"/>
              <a:t>αὐτῶν</a:t>
            </a:r>
            <a:r>
              <a:rPr lang="el-GR" dirty="0"/>
              <a:t> πλέω </a:t>
            </a:r>
            <a:r>
              <a:rPr lang="el-GR" dirty="0" err="1"/>
              <a:t>παρήσομεν</a:t>
            </a:r>
            <a:r>
              <a:rPr lang="el-GR" dirty="0"/>
              <a:t>, </a:t>
            </a:r>
            <a:r>
              <a:rPr lang="el-GR" dirty="0" err="1"/>
              <a:t>τὰ</a:t>
            </a:r>
            <a:r>
              <a:rPr lang="el-GR" dirty="0"/>
              <a:t> </a:t>
            </a:r>
            <a:r>
              <a:rPr lang="el-GR" dirty="0" err="1"/>
              <a:t>δέ</a:t>
            </a:r>
            <a:r>
              <a:rPr lang="el-GR" dirty="0"/>
              <a:t> </a:t>
            </a:r>
            <a:r>
              <a:rPr lang="el-GR" dirty="0" err="1"/>
              <a:t>οἱ</a:t>
            </a:r>
            <a:r>
              <a:rPr lang="el-GR" dirty="0"/>
              <a:t> παρέσχε τε </a:t>
            </a:r>
            <a:r>
              <a:rPr lang="el-GR" dirty="0" err="1"/>
              <a:t>πόνον</a:t>
            </a:r>
            <a:r>
              <a:rPr lang="el-GR" dirty="0"/>
              <a:t> </a:t>
            </a:r>
            <a:r>
              <a:rPr lang="el-GR" dirty="0" err="1"/>
              <a:t>πλεῖστον</a:t>
            </a:r>
            <a:r>
              <a:rPr lang="el-GR" dirty="0"/>
              <a:t> </a:t>
            </a:r>
            <a:r>
              <a:rPr lang="el-GR" dirty="0" err="1"/>
              <a:t>καὶ</a:t>
            </a:r>
            <a:r>
              <a:rPr lang="el-GR" dirty="0"/>
              <a:t> </a:t>
            </a:r>
            <a:r>
              <a:rPr lang="el-GR" dirty="0" err="1"/>
              <a:t>ἀξιαπηγητότατά</a:t>
            </a:r>
            <a:r>
              <a:rPr lang="el-GR" dirty="0"/>
              <a:t> </a:t>
            </a:r>
            <a:r>
              <a:rPr lang="el-GR" dirty="0" err="1"/>
              <a:t>ἐστι</a:t>
            </a:r>
            <a:r>
              <a:rPr lang="el-GR" dirty="0"/>
              <a:t>, τούτων </a:t>
            </a:r>
            <a:r>
              <a:rPr lang="el-GR" dirty="0" err="1"/>
              <a:t>ἐπιμνήσομαι</a:t>
            </a:r>
            <a:r>
              <a:rPr lang="el-GR" dirty="0"/>
              <a:t>. [1.178.1] </a:t>
            </a:r>
            <a:r>
              <a:rPr lang="el-GR" dirty="0" err="1"/>
              <a:t>Κῦρος</a:t>
            </a:r>
            <a:r>
              <a:rPr lang="el-GR" dirty="0"/>
              <a:t> </a:t>
            </a:r>
            <a:r>
              <a:rPr lang="el-GR" dirty="0" err="1"/>
              <a:t>ἐπείτε</a:t>
            </a:r>
            <a:r>
              <a:rPr lang="el-GR" dirty="0"/>
              <a:t> </a:t>
            </a:r>
            <a:r>
              <a:rPr lang="el-GR" dirty="0" err="1"/>
              <a:t>τὰ</a:t>
            </a:r>
            <a:r>
              <a:rPr lang="el-GR" dirty="0"/>
              <a:t> πάντα </a:t>
            </a:r>
            <a:r>
              <a:rPr lang="el-GR" dirty="0" err="1"/>
              <a:t>τῆς</a:t>
            </a:r>
            <a:r>
              <a:rPr lang="el-GR" dirty="0"/>
              <a:t> </a:t>
            </a:r>
            <a:r>
              <a:rPr lang="el-GR" dirty="0" err="1"/>
              <a:t>ἠπείρου</a:t>
            </a:r>
            <a:r>
              <a:rPr lang="el-GR" dirty="0"/>
              <a:t> </a:t>
            </a:r>
            <a:r>
              <a:rPr lang="el-GR" dirty="0" err="1"/>
              <a:t>ὑποχείρια</a:t>
            </a:r>
            <a:r>
              <a:rPr lang="el-GR" dirty="0"/>
              <a:t> </a:t>
            </a:r>
            <a:r>
              <a:rPr lang="el-GR" dirty="0" err="1"/>
              <a:t>ἐποιήσατο</a:t>
            </a:r>
            <a:r>
              <a:rPr lang="el-GR" dirty="0"/>
              <a:t>, </a:t>
            </a:r>
            <a:r>
              <a:rPr lang="el-GR" b="1" dirty="0" err="1"/>
              <a:t>Ἀσσυρίοισι</a:t>
            </a:r>
            <a:r>
              <a:rPr lang="el-GR" dirty="0"/>
              <a:t> </a:t>
            </a:r>
            <a:r>
              <a:rPr lang="el-GR" dirty="0" err="1"/>
              <a:t>ἐπετίθετο</a:t>
            </a:r>
            <a:r>
              <a:rPr lang="el-GR" dirty="0"/>
              <a:t>. </a:t>
            </a:r>
            <a:r>
              <a:rPr lang="el-GR" dirty="0" err="1"/>
              <a:t>τῆς</a:t>
            </a:r>
            <a:r>
              <a:rPr lang="el-GR" dirty="0"/>
              <a:t> </a:t>
            </a:r>
            <a:r>
              <a:rPr lang="el-GR" dirty="0" err="1"/>
              <a:t>δὲ</a:t>
            </a:r>
            <a:r>
              <a:rPr lang="el-GR" dirty="0"/>
              <a:t> </a:t>
            </a:r>
            <a:r>
              <a:rPr lang="el-GR" dirty="0" err="1"/>
              <a:t>Ἀσσυρίης</a:t>
            </a:r>
            <a:r>
              <a:rPr lang="el-GR" dirty="0"/>
              <a:t> </a:t>
            </a:r>
            <a:r>
              <a:rPr lang="el-GR" dirty="0" err="1"/>
              <a:t>ἐστὶ</a:t>
            </a:r>
            <a:r>
              <a:rPr lang="el-GR" dirty="0"/>
              <a:t> </a:t>
            </a:r>
            <a:r>
              <a:rPr lang="el-GR" dirty="0" err="1"/>
              <a:t>μέν</a:t>
            </a:r>
            <a:r>
              <a:rPr lang="el-GR" dirty="0"/>
              <a:t> κου </a:t>
            </a:r>
            <a:r>
              <a:rPr lang="el-GR" dirty="0" err="1"/>
              <a:t>καὶ</a:t>
            </a:r>
            <a:r>
              <a:rPr lang="el-GR" dirty="0"/>
              <a:t> </a:t>
            </a:r>
            <a:r>
              <a:rPr lang="el-GR" dirty="0" err="1"/>
              <a:t>ἄλλα</a:t>
            </a:r>
            <a:r>
              <a:rPr lang="el-GR" dirty="0"/>
              <a:t> </a:t>
            </a:r>
            <a:r>
              <a:rPr lang="el-GR" dirty="0" err="1"/>
              <a:t>πολίσματα</a:t>
            </a:r>
            <a:r>
              <a:rPr lang="el-GR" dirty="0"/>
              <a:t> μεγάλα πολλά, </a:t>
            </a:r>
            <a:r>
              <a:rPr lang="el-GR" dirty="0" err="1"/>
              <a:t>τὸ</a:t>
            </a:r>
            <a:r>
              <a:rPr lang="el-GR" dirty="0"/>
              <a:t> </a:t>
            </a:r>
            <a:r>
              <a:rPr lang="el-GR" dirty="0" err="1"/>
              <a:t>δὲ</a:t>
            </a:r>
            <a:r>
              <a:rPr lang="el-GR" dirty="0"/>
              <a:t> </a:t>
            </a:r>
            <a:r>
              <a:rPr lang="el-GR" dirty="0" err="1"/>
              <a:t>ὀνομαστότατον</a:t>
            </a:r>
            <a:r>
              <a:rPr lang="el-GR" dirty="0"/>
              <a:t> </a:t>
            </a:r>
            <a:r>
              <a:rPr lang="el-GR" dirty="0" err="1"/>
              <a:t>καὶ</a:t>
            </a:r>
            <a:r>
              <a:rPr lang="el-GR" dirty="0"/>
              <a:t> </a:t>
            </a:r>
            <a:r>
              <a:rPr lang="el-GR" dirty="0" err="1"/>
              <a:t>ἰσχυρότατον</a:t>
            </a:r>
            <a:r>
              <a:rPr lang="el-GR" dirty="0"/>
              <a:t> </a:t>
            </a:r>
            <a:r>
              <a:rPr lang="el-GR" dirty="0" err="1"/>
              <a:t>καὶ</a:t>
            </a:r>
            <a:r>
              <a:rPr lang="el-GR" dirty="0"/>
              <a:t> </a:t>
            </a:r>
            <a:r>
              <a:rPr lang="el-GR" dirty="0" err="1"/>
              <a:t>ἔνθα</a:t>
            </a:r>
            <a:r>
              <a:rPr lang="el-GR" dirty="0"/>
              <a:t> </a:t>
            </a:r>
            <a:r>
              <a:rPr lang="el-GR" dirty="0" err="1"/>
              <a:t>σφι</a:t>
            </a:r>
            <a:r>
              <a:rPr lang="el-GR" dirty="0"/>
              <a:t> Νίνου </a:t>
            </a:r>
            <a:r>
              <a:rPr lang="el-GR" dirty="0" err="1"/>
              <a:t>ἀναστάτου</a:t>
            </a:r>
            <a:r>
              <a:rPr lang="el-GR" dirty="0"/>
              <a:t> γενομένης </a:t>
            </a:r>
            <a:r>
              <a:rPr lang="el-GR" dirty="0" err="1"/>
              <a:t>τὰ</a:t>
            </a:r>
            <a:r>
              <a:rPr lang="el-GR" dirty="0"/>
              <a:t> </a:t>
            </a:r>
            <a:r>
              <a:rPr lang="el-GR" dirty="0" err="1"/>
              <a:t>βασιλήια</a:t>
            </a:r>
            <a:r>
              <a:rPr lang="el-GR" dirty="0"/>
              <a:t> </a:t>
            </a:r>
            <a:r>
              <a:rPr lang="el-GR" dirty="0" err="1"/>
              <a:t>κατεστήκεε</a:t>
            </a:r>
            <a:r>
              <a:rPr lang="el-GR" dirty="0"/>
              <a:t>, </a:t>
            </a:r>
            <a:r>
              <a:rPr lang="el-GR" b="1" dirty="0" err="1"/>
              <a:t>ἦν</a:t>
            </a:r>
            <a:r>
              <a:rPr lang="el-GR" b="1" dirty="0"/>
              <a:t> </a:t>
            </a:r>
            <a:r>
              <a:rPr lang="el-GR" b="1" dirty="0" err="1"/>
              <a:t>Βαβυλών</a:t>
            </a:r>
            <a:r>
              <a:rPr lang="el-GR" dirty="0"/>
              <a:t>, </a:t>
            </a:r>
            <a:r>
              <a:rPr lang="el-GR" dirty="0" err="1"/>
              <a:t>ἐοῦσα</a:t>
            </a:r>
            <a:r>
              <a:rPr lang="el-GR" dirty="0"/>
              <a:t> τοιαύτη </a:t>
            </a:r>
            <a:r>
              <a:rPr lang="el-GR" dirty="0" err="1"/>
              <a:t>δή</a:t>
            </a:r>
            <a:r>
              <a:rPr lang="el-GR" dirty="0"/>
              <a:t> τις πόλις.</a:t>
            </a:r>
          </a:p>
          <a:p>
            <a:endParaRPr lang="el-GR" dirty="0"/>
          </a:p>
          <a:p>
            <a:endParaRPr lang="el-GR" dirty="0"/>
          </a:p>
          <a:p>
            <a:endParaRPr lang="el-GR" dirty="0"/>
          </a:p>
          <a:p>
            <a:endParaRPr lang="el-GR" dirty="0"/>
          </a:p>
          <a:p>
            <a:endParaRPr lang="el-GR" dirty="0"/>
          </a:p>
          <a:p>
            <a:br>
              <a:rPr lang="el-GR" dirty="0"/>
            </a:br>
            <a:endParaRPr lang="el-GR" dirty="0"/>
          </a:p>
        </p:txBody>
      </p:sp>
      <p:sp>
        <p:nvSpPr>
          <p:cNvPr id="5" name="4 - Ορθογώνιο"/>
          <p:cNvSpPr/>
          <p:nvPr/>
        </p:nvSpPr>
        <p:spPr>
          <a:xfrm>
            <a:off x="0" y="2348880"/>
            <a:ext cx="9144000" cy="1754326"/>
          </a:xfrm>
          <a:prstGeom prst="rect">
            <a:avLst/>
          </a:prstGeom>
        </p:spPr>
        <p:txBody>
          <a:bodyPr wrap="square">
            <a:spAutoFit/>
          </a:bodyPr>
          <a:lstStyle/>
          <a:p>
            <a:r>
              <a:rPr lang="el-GR" b="1" dirty="0" err="1"/>
              <a:t>Μεσσαγέτες</a:t>
            </a:r>
            <a:r>
              <a:rPr lang="el-GR" dirty="0"/>
              <a:t> → Μετά τη Βαβυλώνα ο Κύρος κινείται εναντίον των </a:t>
            </a:r>
            <a:r>
              <a:rPr lang="el-GR" dirty="0" err="1"/>
              <a:t>Μεσσαγετών</a:t>
            </a:r>
            <a:r>
              <a:rPr lang="el-GR" dirty="0"/>
              <a:t>, λαού που κατοικεί ανατολικά της Κασπίας θάλασσας σε μια απέραντη πεδιάδα </a:t>
            </a:r>
          </a:p>
          <a:p>
            <a:br>
              <a:rPr lang="el-GR" dirty="0"/>
            </a:br>
            <a:br>
              <a:rPr lang="el-GR" dirty="0"/>
            </a:br>
            <a:r>
              <a:rPr lang="el-GR" b="1" dirty="0"/>
              <a:t>Κύρος → 529 → σκοτώνεται σε μάχη κατά των </a:t>
            </a:r>
            <a:r>
              <a:rPr lang="el-GR" b="1" dirty="0" err="1"/>
              <a:t>Μεσσαγετών</a:t>
            </a:r>
            <a:r>
              <a:rPr lang="el-GR" b="1" dirty="0"/>
              <a:t>. Τον διαδέχεται ο γιος του Καμβύσης.</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Herodotus_world_map-el.svg.png"/>
          <p:cNvPicPr>
            <a:picLocks noChangeAspect="1"/>
          </p:cNvPicPr>
          <p:nvPr/>
        </p:nvPicPr>
        <p:blipFill>
          <a:blip r:embed="rId2" cstate="print"/>
          <a:stretch>
            <a:fillRect/>
          </a:stretch>
        </p:blipFill>
        <p:spPr>
          <a:xfrm>
            <a:off x="-108520" y="0"/>
            <a:ext cx="9865096" cy="738944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2648" y="0"/>
            <a:ext cx="8153400" cy="1219200"/>
          </a:xfrm>
        </p:spPr>
        <p:txBody>
          <a:bodyPr>
            <a:normAutofit fontScale="90000"/>
          </a:bodyPr>
          <a:lstStyle/>
          <a:p>
            <a:pPr algn="ctr"/>
            <a:r>
              <a:rPr lang="el-GR" dirty="0"/>
              <a:t>Βιβλίο Β΄ - </a:t>
            </a:r>
            <a:r>
              <a:rPr lang="el-GR" i="1" dirty="0"/>
              <a:t>Ευτέρπη</a:t>
            </a:r>
            <a:br>
              <a:rPr lang="el-GR" dirty="0"/>
            </a:br>
            <a:r>
              <a:rPr lang="el-GR" dirty="0"/>
              <a:t>Η άνοδος του Καμβύση </a:t>
            </a:r>
            <a:r>
              <a:rPr lang="el-GR" dirty="0" err="1"/>
              <a:t>Β΄στον</a:t>
            </a:r>
            <a:r>
              <a:rPr lang="el-GR" dirty="0"/>
              <a:t> θρόνο</a:t>
            </a:r>
          </a:p>
        </p:txBody>
      </p:sp>
      <p:sp>
        <p:nvSpPr>
          <p:cNvPr id="3" name="2 - Θέση περιεχομένου"/>
          <p:cNvSpPr>
            <a:spLocks noGrp="1"/>
          </p:cNvSpPr>
          <p:nvPr>
            <p:ph sz="quarter" idx="1"/>
          </p:nvPr>
        </p:nvSpPr>
        <p:spPr>
          <a:xfrm>
            <a:off x="0" y="1484784"/>
            <a:ext cx="9144000" cy="5373216"/>
          </a:xfrm>
        </p:spPr>
        <p:txBody>
          <a:bodyPr>
            <a:normAutofit fontScale="70000" lnSpcReduction="20000"/>
          </a:bodyPr>
          <a:lstStyle/>
          <a:p>
            <a:pPr>
              <a:buNone/>
            </a:pPr>
            <a:endParaRPr lang="el-GR" dirty="0"/>
          </a:p>
          <a:p>
            <a:pPr algn="just">
              <a:buFont typeface="Wingdings" pitchFamily="2" charset="2"/>
              <a:buChar char="q"/>
            </a:pPr>
            <a:r>
              <a:rPr lang="el-GR" sz="1700" dirty="0"/>
              <a:t>[2.1.1] </a:t>
            </a:r>
            <a:r>
              <a:rPr lang="el-GR" sz="1700" b="1" dirty="0" err="1"/>
              <a:t>Τελευτήσαντος</a:t>
            </a:r>
            <a:r>
              <a:rPr lang="el-GR" sz="1700" b="1" dirty="0"/>
              <a:t> </a:t>
            </a:r>
            <a:r>
              <a:rPr lang="el-GR" sz="1700" b="1" dirty="0" err="1"/>
              <a:t>δὲ</a:t>
            </a:r>
            <a:r>
              <a:rPr lang="el-GR" sz="1700" b="1" dirty="0"/>
              <a:t> </a:t>
            </a:r>
            <a:r>
              <a:rPr lang="el-GR" sz="1700" b="1" dirty="0" err="1"/>
              <a:t>Κύρου</a:t>
            </a:r>
            <a:r>
              <a:rPr lang="el-GR" sz="1700" b="1" dirty="0"/>
              <a:t> παρέλαβε </a:t>
            </a:r>
            <a:r>
              <a:rPr lang="el-GR" sz="1700" b="1" dirty="0" err="1"/>
              <a:t>τὴν</a:t>
            </a:r>
            <a:r>
              <a:rPr lang="el-GR" sz="1700" b="1" dirty="0"/>
              <a:t> </a:t>
            </a:r>
            <a:r>
              <a:rPr lang="el-GR" sz="1700" b="1" dirty="0" err="1"/>
              <a:t>βασιληίην</a:t>
            </a:r>
            <a:r>
              <a:rPr lang="el-GR" sz="1700" b="1" dirty="0"/>
              <a:t> Καμβύσης</a:t>
            </a:r>
            <a:r>
              <a:rPr lang="el-GR" sz="1700" dirty="0"/>
              <a:t>, </a:t>
            </a:r>
            <a:r>
              <a:rPr lang="el-GR" sz="1700" dirty="0" err="1"/>
              <a:t>Κύρου</a:t>
            </a:r>
            <a:r>
              <a:rPr lang="el-GR" sz="1700" dirty="0"/>
              <a:t> </a:t>
            </a:r>
            <a:r>
              <a:rPr lang="el-GR" sz="1700" dirty="0" err="1"/>
              <a:t>ἐὼν</a:t>
            </a:r>
            <a:r>
              <a:rPr lang="el-GR" sz="1700" dirty="0"/>
              <a:t> </a:t>
            </a:r>
            <a:r>
              <a:rPr lang="el-GR" sz="1700" dirty="0" err="1"/>
              <a:t>παῖς</a:t>
            </a:r>
            <a:r>
              <a:rPr lang="el-GR" sz="1700" dirty="0"/>
              <a:t> </a:t>
            </a:r>
            <a:r>
              <a:rPr lang="el-GR" sz="1700" dirty="0" err="1"/>
              <a:t>καὶ</a:t>
            </a:r>
            <a:r>
              <a:rPr lang="el-GR" sz="1700" dirty="0"/>
              <a:t> </a:t>
            </a:r>
            <a:r>
              <a:rPr lang="el-GR" sz="1700" dirty="0" err="1"/>
              <a:t>Κασσανδάνης</a:t>
            </a:r>
            <a:r>
              <a:rPr lang="el-GR" sz="1700" dirty="0"/>
              <a:t> </a:t>
            </a:r>
            <a:r>
              <a:rPr lang="el-GR" sz="1700" dirty="0" err="1"/>
              <a:t>τῆς</a:t>
            </a:r>
            <a:r>
              <a:rPr lang="el-GR" sz="1700" dirty="0"/>
              <a:t> </a:t>
            </a:r>
            <a:r>
              <a:rPr lang="el-GR" sz="1700" dirty="0" err="1"/>
              <a:t>Φαρνάσπεω</a:t>
            </a:r>
            <a:r>
              <a:rPr lang="el-GR" sz="1700" dirty="0"/>
              <a:t> </a:t>
            </a:r>
            <a:r>
              <a:rPr lang="el-GR" sz="1700" dirty="0" err="1"/>
              <a:t>θυγατρός</a:t>
            </a:r>
            <a:r>
              <a:rPr lang="el-GR" sz="1700" dirty="0"/>
              <a:t>, </a:t>
            </a:r>
            <a:r>
              <a:rPr lang="el-GR" sz="1700" dirty="0" err="1"/>
              <a:t>τῆς</a:t>
            </a:r>
            <a:r>
              <a:rPr lang="el-GR" sz="1700" dirty="0"/>
              <a:t> </a:t>
            </a:r>
            <a:r>
              <a:rPr lang="el-GR" sz="1700" dirty="0" err="1"/>
              <a:t>προαποθανούσης</a:t>
            </a:r>
            <a:r>
              <a:rPr lang="el-GR" sz="1700" dirty="0"/>
              <a:t> </a:t>
            </a:r>
            <a:r>
              <a:rPr lang="el-GR" sz="1700" dirty="0" err="1"/>
              <a:t>Κῦρος</a:t>
            </a:r>
            <a:r>
              <a:rPr lang="el-GR" sz="1700" dirty="0"/>
              <a:t> </a:t>
            </a:r>
            <a:r>
              <a:rPr lang="el-GR" sz="1700" dirty="0" err="1"/>
              <a:t>αὐτός</a:t>
            </a:r>
            <a:r>
              <a:rPr lang="el-GR" sz="1700" dirty="0"/>
              <a:t> τε μέγα πένθος </a:t>
            </a:r>
            <a:r>
              <a:rPr lang="el-GR" sz="1700" dirty="0" err="1"/>
              <a:t>ἐποιήσατο</a:t>
            </a:r>
            <a:r>
              <a:rPr lang="el-GR" sz="1700" dirty="0"/>
              <a:t> </a:t>
            </a:r>
            <a:r>
              <a:rPr lang="el-GR" sz="1700" dirty="0" err="1"/>
              <a:t>καὶ</a:t>
            </a:r>
            <a:r>
              <a:rPr lang="el-GR" sz="1700" dirty="0"/>
              <a:t> </a:t>
            </a:r>
            <a:r>
              <a:rPr lang="el-GR" sz="1700" dirty="0" err="1"/>
              <a:t>τοῖσι</a:t>
            </a:r>
            <a:r>
              <a:rPr lang="el-GR" sz="1700" dirty="0"/>
              <a:t> </a:t>
            </a:r>
            <a:r>
              <a:rPr lang="el-GR" sz="1700" dirty="0" err="1"/>
              <a:t>ἄλλοισι</a:t>
            </a:r>
            <a:r>
              <a:rPr lang="el-GR" sz="1700" dirty="0"/>
              <a:t> </a:t>
            </a:r>
            <a:r>
              <a:rPr lang="el-GR" sz="1700" dirty="0" err="1"/>
              <a:t>προεῖπε</a:t>
            </a:r>
            <a:r>
              <a:rPr lang="el-GR" sz="1700" dirty="0"/>
              <a:t> </a:t>
            </a:r>
            <a:r>
              <a:rPr lang="el-GR" sz="1700" dirty="0" err="1"/>
              <a:t>πᾶσι</a:t>
            </a:r>
            <a:r>
              <a:rPr lang="el-GR" sz="1700" dirty="0"/>
              <a:t> </a:t>
            </a:r>
            <a:r>
              <a:rPr lang="el-GR" sz="1700" dirty="0" err="1"/>
              <a:t>τῶν</a:t>
            </a:r>
            <a:r>
              <a:rPr lang="el-GR" sz="1700" dirty="0"/>
              <a:t> </a:t>
            </a:r>
            <a:r>
              <a:rPr lang="el-GR" sz="1700" dirty="0" err="1"/>
              <a:t>ἦρχε</a:t>
            </a:r>
            <a:r>
              <a:rPr lang="el-GR" sz="1700" dirty="0"/>
              <a:t> πένθος </a:t>
            </a:r>
            <a:r>
              <a:rPr lang="el-GR" sz="1700" dirty="0" err="1"/>
              <a:t>ποιέεσθαι</a:t>
            </a:r>
            <a:endParaRPr lang="el-GR" sz="1700" dirty="0"/>
          </a:p>
          <a:p>
            <a:pPr algn="just">
              <a:buFont typeface="Wingdings" pitchFamily="2" charset="2"/>
              <a:buChar char="q"/>
            </a:pPr>
            <a:r>
              <a:rPr lang="el-GR" sz="1700" dirty="0"/>
              <a:t>2.1.2] ταύτης </a:t>
            </a:r>
            <a:r>
              <a:rPr lang="el-GR" sz="1700" dirty="0" err="1"/>
              <a:t>δὴ</a:t>
            </a:r>
            <a:r>
              <a:rPr lang="el-GR" sz="1700" dirty="0"/>
              <a:t> </a:t>
            </a:r>
            <a:r>
              <a:rPr lang="el-GR" sz="1700" dirty="0" err="1"/>
              <a:t>τῆς</a:t>
            </a:r>
            <a:r>
              <a:rPr lang="el-GR" sz="1700" dirty="0"/>
              <a:t> </a:t>
            </a:r>
            <a:r>
              <a:rPr lang="el-GR" sz="1700" dirty="0" err="1"/>
              <a:t>γυναικὸς</a:t>
            </a:r>
            <a:r>
              <a:rPr lang="el-GR" sz="1700" dirty="0"/>
              <a:t> </a:t>
            </a:r>
            <a:r>
              <a:rPr lang="el-GR" sz="1700" dirty="0" err="1"/>
              <a:t>ἐὼν</a:t>
            </a:r>
            <a:r>
              <a:rPr lang="el-GR" sz="1700" dirty="0"/>
              <a:t> </a:t>
            </a:r>
            <a:r>
              <a:rPr lang="el-GR" sz="1700" dirty="0" err="1"/>
              <a:t>παῖς</a:t>
            </a:r>
            <a:r>
              <a:rPr lang="el-GR" sz="1700" dirty="0"/>
              <a:t> </a:t>
            </a:r>
            <a:r>
              <a:rPr lang="el-GR" sz="1700" dirty="0" err="1"/>
              <a:t>καὶ</a:t>
            </a:r>
            <a:r>
              <a:rPr lang="el-GR" sz="1700" dirty="0"/>
              <a:t> </a:t>
            </a:r>
            <a:r>
              <a:rPr lang="el-GR" sz="1700" dirty="0" err="1"/>
              <a:t>Κύρου</a:t>
            </a:r>
            <a:r>
              <a:rPr lang="el-GR" sz="1700" dirty="0"/>
              <a:t> Καμβύσης </a:t>
            </a:r>
            <a:r>
              <a:rPr lang="el-GR" sz="1700" dirty="0" err="1"/>
              <a:t>Ἴωνας</a:t>
            </a:r>
            <a:r>
              <a:rPr lang="el-GR" sz="1700" dirty="0"/>
              <a:t> </a:t>
            </a:r>
            <a:r>
              <a:rPr lang="el-GR" sz="1700" dirty="0" err="1"/>
              <a:t>μὲν</a:t>
            </a:r>
            <a:r>
              <a:rPr lang="el-GR" sz="1700" dirty="0"/>
              <a:t> </a:t>
            </a:r>
            <a:r>
              <a:rPr lang="el-GR" sz="1700" dirty="0" err="1"/>
              <a:t>καὶ</a:t>
            </a:r>
            <a:r>
              <a:rPr lang="el-GR" sz="1700" dirty="0"/>
              <a:t> </a:t>
            </a:r>
            <a:r>
              <a:rPr lang="el-GR" sz="1700" dirty="0" err="1"/>
              <a:t>Αἰολέας</a:t>
            </a:r>
            <a:r>
              <a:rPr lang="el-GR" sz="1700" dirty="0"/>
              <a:t> </a:t>
            </a:r>
            <a:r>
              <a:rPr lang="el-GR" sz="1700" b="1" dirty="0" err="1"/>
              <a:t>ὡς</a:t>
            </a:r>
            <a:r>
              <a:rPr lang="el-GR" sz="1700" b="1" dirty="0"/>
              <a:t> δούλους </a:t>
            </a:r>
            <a:r>
              <a:rPr lang="el-GR" sz="1700" b="1" dirty="0" err="1"/>
              <a:t>πατρωίους</a:t>
            </a:r>
            <a:r>
              <a:rPr lang="el-GR" sz="1700" b="1" dirty="0"/>
              <a:t> </a:t>
            </a:r>
            <a:r>
              <a:rPr lang="el-GR" sz="1700" b="1" dirty="0" err="1"/>
              <a:t>ἐόντας</a:t>
            </a:r>
            <a:r>
              <a:rPr lang="el-GR" sz="1700" b="1" dirty="0"/>
              <a:t> </a:t>
            </a:r>
            <a:r>
              <a:rPr lang="el-GR" sz="1700" b="1" dirty="0" err="1"/>
              <a:t>ἐνόμιζε</a:t>
            </a:r>
            <a:r>
              <a:rPr lang="el-GR" sz="1700" dirty="0"/>
              <a:t>, </a:t>
            </a:r>
            <a:r>
              <a:rPr lang="el-GR" sz="1700" dirty="0" err="1"/>
              <a:t>ἐπὶ</a:t>
            </a:r>
            <a:r>
              <a:rPr lang="el-GR" sz="1700" dirty="0"/>
              <a:t> </a:t>
            </a:r>
            <a:r>
              <a:rPr lang="el-GR" sz="1700" dirty="0" err="1"/>
              <a:t>δὲ</a:t>
            </a:r>
            <a:r>
              <a:rPr lang="el-GR" sz="1700" dirty="0"/>
              <a:t> </a:t>
            </a:r>
            <a:r>
              <a:rPr lang="el-GR" sz="1700" dirty="0" err="1"/>
              <a:t>Αἴγυπτον</a:t>
            </a:r>
            <a:r>
              <a:rPr lang="el-GR" sz="1700" dirty="0"/>
              <a:t> </a:t>
            </a:r>
            <a:r>
              <a:rPr lang="el-GR" sz="1700" dirty="0" err="1"/>
              <a:t>ἐποιέετο</a:t>
            </a:r>
            <a:r>
              <a:rPr lang="el-GR" sz="1700" dirty="0"/>
              <a:t> </a:t>
            </a:r>
            <a:r>
              <a:rPr lang="el-GR" sz="1700" dirty="0" err="1"/>
              <a:t>στρατηλασίην</a:t>
            </a:r>
            <a:r>
              <a:rPr lang="el-GR" sz="1700" dirty="0"/>
              <a:t>, </a:t>
            </a:r>
            <a:r>
              <a:rPr lang="el-GR" sz="1700" dirty="0" err="1"/>
              <a:t>ἄλλους</a:t>
            </a:r>
            <a:r>
              <a:rPr lang="el-GR" sz="1700" dirty="0"/>
              <a:t> τε </a:t>
            </a:r>
            <a:r>
              <a:rPr lang="el-GR" sz="1700" dirty="0" err="1"/>
              <a:t>παραλαβὼν</a:t>
            </a:r>
            <a:r>
              <a:rPr lang="el-GR" sz="1700" dirty="0"/>
              <a:t> </a:t>
            </a:r>
            <a:r>
              <a:rPr lang="el-GR" sz="1700" dirty="0" err="1"/>
              <a:t>τῶν</a:t>
            </a:r>
            <a:r>
              <a:rPr lang="el-GR" sz="1700" dirty="0"/>
              <a:t> </a:t>
            </a:r>
            <a:r>
              <a:rPr lang="el-GR" sz="1700" dirty="0" err="1"/>
              <a:t>ἦρχε</a:t>
            </a:r>
            <a:r>
              <a:rPr lang="el-GR" sz="1700" dirty="0"/>
              <a:t> </a:t>
            </a:r>
            <a:r>
              <a:rPr lang="el-GR" sz="1700" dirty="0" err="1"/>
              <a:t>καὶ</a:t>
            </a:r>
            <a:r>
              <a:rPr lang="el-GR" sz="1700" dirty="0"/>
              <a:t> </a:t>
            </a:r>
            <a:r>
              <a:rPr lang="el-GR" sz="1700" dirty="0" err="1"/>
              <a:t>δὴ</a:t>
            </a:r>
            <a:r>
              <a:rPr lang="el-GR" sz="1700" dirty="0"/>
              <a:t> </a:t>
            </a:r>
            <a:r>
              <a:rPr lang="el-GR" sz="1700" dirty="0" err="1"/>
              <a:t>καὶ</a:t>
            </a:r>
            <a:r>
              <a:rPr lang="el-GR" sz="1700" dirty="0"/>
              <a:t> </a:t>
            </a:r>
            <a:r>
              <a:rPr lang="el-GR" sz="1700" dirty="0" err="1"/>
              <a:t>Ἑλλήνων</a:t>
            </a:r>
            <a:r>
              <a:rPr lang="el-GR" sz="1700" dirty="0"/>
              <a:t> </a:t>
            </a:r>
            <a:r>
              <a:rPr lang="el-GR" sz="1700" dirty="0" err="1"/>
              <a:t>τῶν</a:t>
            </a:r>
            <a:r>
              <a:rPr lang="el-GR" sz="1700" dirty="0"/>
              <a:t> </a:t>
            </a:r>
            <a:r>
              <a:rPr lang="el-GR" sz="1700" dirty="0" err="1"/>
              <a:t>ἐπεκράτεε</a:t>
            </a:r>
            <a:r>
              <a:rPr lang="el-GR" sz="1700" dirty="0"/>
              <a:t>.</a:t>
            </a:r>
          </a:p>
          <a:p>
            <a:pPr algn="just">
              <a:buNone/>
            </a:pPr>
            <a:endParaRPr lang="en-US" dirty="0"/>
          </a:p>
          <a:p>
            <a:pPr algn="just">
              <a:buNone/>
            </a:pPr>
            <a:r>
              <a:rPr lang="el-GR" sz="2000" b="1" dirty="0"/>
              <a:t>Ήθη Αιγυπτίων </a:t>
            </a:r>
            <a:r>
              <a:rPr lang="en-US" sz="2000" dirty="0"/>
              <a:t>:</a:t>
            </a:r>
            <a:endParaRPr lang="el-GR" sz="2000" dirty="0">
              <a:sym typeface="Wingdings" pitchFamily="2" charset="2"/>
            </a:endParaRPr>
          </a:p>
          <a:p>
            <a:pPr algn="just"/>
            <a:r>
              <a:rPr lang="el-GR" sz="1800" dirty="0"/>
              <a:t>[2.35.2] </a:t>
            </a:r>
            <a:r>
              <a:rPr lang="el-GR" sz="1800" dirty="0" err="1"/>
              <a:t>ἐν</a:t>
            </a:r>
            <a:r>
              <a:rPr lang="el-GR" sz="1800" dirty="0"/>
              <a:t> </a:t>
            </a:r>
            <a:r>
              <a:rPr lang="el-GR" sz="1800" dirty="0" err="1"/>
              <a:t>τοῖσι</a:t>
            </a:r>
            <a:r>
              <a:rPr lang="el-GR" sz="1800" dirty="0"/>
              <a:t> </a:t>
            </a:r>
            <a:r>
              <a:rPr lang="el-GR" sz="1800" dirty="0" err="1"/>
              <a:t>αἱ</a:t>
            </a:r>
            <a:r>
              <a:rPr lang="el-GR" sz="1800" dirty="0"/>
              <a:t> </a:t>
            </a:r>
            <a:r>
              <a:rPr lang="el-GR" sz="1800" dirty="0" err="1"/>
              <a:t>μὲν</a:t>
            </a:r>
            <a:r>
              <a:rPr lang="el-GR" sz="1800" dirty="0"/>
              <a:t> </a:t>
            </a:r>
            <a:r>
              <a:rPr lang="el-GR" sz="1800" dirty="0" err="1"/>
              <a:t>γυναῖκες</a:t>
            </a:r>
            <a:r>
              <a:rPr lang="el-GR" sz="1800" dirty="0"/>
              <a:t> </a:t>
            </a:r>
            <a:r>
              <a:rPr lang="el-GR" sz="1800" dirty="0" err="1"/>
              <a:t>ἀγοράζουσι</a:t>
            </a:r>
            <a:r>
              <a:rPr lang="el-GR" sz="1800" dirty="0"/>
              <a:t> </a:t>
            </a:r>
            <a:r>
              <a:rPr lang="el-GR" sz="1800" dirty="0" err="1"/>
              <a:t>καὶ</a:t>
            </a:r>
            <a:r>
              <a:rPr lang="el-GR" sz="1800" dirty="0"/>
              <a:t> </a:t>
            </a:r>
            <a:r>
              <a:rPr lang="el-GR" sz="1800" dirty="0" err="1"/>
              <a:t>καπηλεύουσι</a:t>
            </a:r>
            <a:r>
              <a:rPr lang="el-GR" sz="1800" dirty="0"/>
              <a:t>, </a:t>
            </a:r>
            <a:r>
              <a:rPr lang="el-GR" sz="1800" dirty="0" err="1"/>
              <a:t>οἱ</a:t>
            </a:r>
            <a:r>
              <a:rPr lang="el-GR" sz="1800" dirty="0"/>
              <a:t> </a:t>
            </a:r>
            <a:r>
              <a:rPr lang="el-GR" sz="1800" dirty="0" err="1"/>
              <a:t>δὲ</a:t>
            </a:r>
            <a:r>
              <a:rPr lang="el-GR" sz="1800" dirty="0"/>
              <a:t> </a:t>
            </a:r>
            <a:r>
              <a:rPr lang="el-GR" sz="1800" dirty="0" err="1"/>
              <a:t>ἄνδρες</a:t>
            </a:r>
            <a:r>
              <a:rPr lang="el-GR" sz="1800" dirty="0"/>
              <a:t> </a:t>
            </a:r>
            <a:r>
              <a:rPr lang="el-GR" sz="1800" dirty="0" err="1"/>
              <a:t>κατ᾽</a:t>
            </a:r>
            <a:r>
              <a:rPr lang="el-GR" sz="1800" dirty="0"/>
              <a:t> </a:t>
            </a:r>
            <a:r>
              <a:rPr lang="el-GR" sz="1800" dirty="0" err="1"/>
              <a:t>οἴκους</a:t>
            </a:r>
            <a:r>
              <a:rPr lang="el-GR" sz="1800" dirty="0"/>
              <a:t> </a:t>
            </a:r>
            <a:r>
              <a:rPr lang="el-GR" sz="1800" dirty="0" err="1"/>
              <a:t>ἐόντες</a:t>
            </a:r>
            <a:r>
              <a:rPr lang="el-GR" sz="1800" dirty="0"/>
              <a:t> </a:t>
            </a:r>
            <a:r>
              <a:rPr lang="el-GR" sz="1800" dirty="0" err="1"/>
              <a:t>ὑφαίνουσι</a:t>
            </a:r>
            <a:endParaRPr lang="el-GR" sz="1800" dirty="0"/>
          </a:p>
          <a:p>
            <a:pPr algn="just"/>
            <a:r>
              <a:rPr lang="el-GR" sz="1800" dirty="0"/>
              <a:t>2.35.3] </a:t>
            </a:r>
            <a:r>
              <a:rPr lang="el-GR" sz="1800" dirty="0" err="1"/>
              <a:t>οὐρέουσι</a:t>
            </a:r>
            <a:r>
              <a:rPr lang="el-GR" sz="1800" dirty="0"/>
              <a:t> </a:t>
            </a:r>
            <a:r>
              <a:rPr lang="el-GR" sz="1800" dirty="0" err="1"/>
              <a:t>αἱ</a:t>
            </a:r>
            <a:r>
              <a:rPr lang="el-GR" sz="1800" dirty="0"/>
              <a:t> </a:t>
            </a:r>
            <a:r>
              <a:rPr lang="el-GR" sz="1800" dirty="0" err="1"/>
              <a:t>μὲν</a:t>
            </a:r>
            <a:r>
              <a:rPr lang="el-GR" sz="1800" dirty="0"/>
              <a:t> </a:t>
            </a:r>
            <a:r>
              <a:rPr lang="el-GR" sz="1800" dirty="0" err="1"/>
              <a:t>γυναῖκες</a:t>
            </a:r>
            <a:r>
              <a:rPr lang="el-GR" sz="1800" dirty="0"/>
              <a:t> </a:t>
            </a:r>
            <a:r>
              <a:rPr lang="el-GR" sz="1800" dirty="0" err="1"/>
              <a:t>ὀρθαί</a:t>
            </a:r>
            <a:r>
              <a:rPr lang="el-GR" sz="1800" dirty="0"/>
              <a:t>, </a:t>
            </a:r>
            <a:r>
              <a:rPr lang="el-GR" sz="1800" dirty="0" err="1"/>
              <a:t>οἱ</a:t>
            </a:r>
            <a:r>
              <a:rPr lang="el-GR" sz="1800" dirty="0"/>
              <a:t> </a:t>
            </a:r>
            <a:r>
              <a:rPr lang="el-GR" sz="1800" dirty="0" err="1"/>
              <a:t>δὲ</a:t>
            </a:r>
            <a:r>
              <a:rPr lang="el-GR" sz="1800" dirty="0"/>
              <a:t> </a:t>
            </a:r>
            <a:r>
              <a:rPr lang="el-GR" sz="1800" dirty="0" err="1"/>
              <a:t>ἄνδρες</a:t>
            </a:r>
            <a:r>
              <a:rPr lang="el-GR" sz="1800" dirty="0"/>
              <a:t> </a:t>
            </a:r>
            <a:r>
              <a:rPr lang="el-GR" sz="1800" dirty="0" err="1"/>
              <a:t>κατήμενοι</a:t>
            </a:r>
            <a:r>
              <a:rPr lang="el-GR" sz="1800" dirty="0"/>
              <a:t>. </a:t>
            </a:r>
            <a:r>
              <a:rPr lang="el-GR" sz="1800" dirty="0" err="1"/>
              <a:t>εὐμαρείῃ</a:t>
            </a:r>
            <a:r>
              <a:rPr lang="el-GR" sz="1800" dirty="0"/>
              <a:t> </a:t>
            </a:r>
            <a:r>
              <a:rPr lang="el-GR" sz="1800" dirty="0" err="1"/>
              <a:t>χρέωνται</a:t>
            </a:r>
            <a:r>
              <a:rPr lang="el-GR" sz="1800" dirty="0"/>
              <a:t> </a:t>
            </a:r>
            <a:r>
              <a:rPr lang="el-GR" sz="1800" dirty="0" err="1"/>
              <a:t>ἐν</a:t>
            </a:r>
            <a:r>
              <a:rPr lang="el-GR" sz="1800" dirty="0"/>
              <a:t> </a:t>
            </a:r>
            <a:r>
              <a:rPr lang="el-GR" sz="1800" dirty="0" err="1"/>
              <a:t>τοῖσι</a:t>
            </a:r>
            <a:r>
              <a:rPr lang="el-GR" sz="1800" dirty="0"/>
              <a:t> </a:t>
            </a:r>
            <a:r>
              <a:rPr lang="el-GR" sz="1800" dirty="0" err="1"/>
              <a:t>οἴκοισι</a:t>
            </a:r>
            <a:r>
              <a:rPr lang="el-GR" sz="1800" dirty="0"/>
              <a:t>, </a:t>
            </a:r>
            <a:r>
              <a:rPr lang="el-GR" sz="1800" dirty="0" err="1"/>
              <a:t>ἐσθίουσι</a:t>
            </a:r>
            <a:r>
              <a:rPr lang="el-GR" sz="1800" dirty="0"/>
              <a:t> </a:t>
            </a:r>
            <a:r>
              <a:rPr lang="el-GR" sz="1800" dirty="0" err="1"/>
              <a:t>δὲ</a:t>
            </a:r>
            <a:r>
              <a:rPr lang="el-GR" sz="1800" dirty="0"/>
              <a:t> </a:t>
            </a:r>
            <a:r>
              <a:rPr lang="el-GR" sz="1800" dirty="0" err="1"/>
              <a:t>ἔξω</a:t>
            </a:r>
            <a:r>
              <a:rPr lang="el-GR" sz="1800" dirty="0"/>
              <a:t> </a:t>
            </a:r>
            <a:r>
              <a:rPr lang="el-GR" sz="1800" dirty="0" err="1"/>
              <a:t>ἐν</a:t>
            </a:r>
            <a:r>
              <a:rPr lang="el-GR" sz="1800" dirty="0"/>
              <a:t> </a:t>
            </a:r>
            <a:r>
              <a:rPr lang="el-GR" sz="1800" dirty="0" err="1"/>
              <a:t>τῇσι</a:t>
            </a:r>
            <a:r>
              <a:rPr lang="el-GR" sz="1800" dirty="0"/>
              <a:t> </a:t>
            </a:r>
            <a:r>
              <a:rPr lang="el-GR" sz="1800" dirty="0" err="1"/>
              <a:t>ὁδοῖσι</a:t>
            </a:r>
            <a:r>
              <a:rPr lang="el-GR" sz="1800" dirty="0"/>
              <a:t>, </a:t>
            </a:r>
            <a:r>
              <a:rPr lang="el-GR" sz="1800" dirty="0" err="1"/>
              <a:t>ἐπιλέγοντες</a:t>
            </a:r>
            <a:r>
              <a:rPr lang="el-GR" sz="1800" dirty="0"/>
              <a:t> </a:t>
            </a:r>
            <a:r>
              <a:rPr lang="el-GR" sz="1800" dirty="0" err="1"/>
              <a:t>ὡς</a:t>
            </a:r>
            <a:r>
              <a:rPr lang="el-GR" sz="1800" dirty="0"/>
              <a:t> </a:t>
            </a:r>
            <a:r>
              <a:rPr lang="el-GR" sz="1800" dirty="0" err="1"/>
              <a:t>τὰ</a:t>
            </a:r>
            <a:r>
              <a:rPr lang="el-GR" sz="1800" dirty="0"/>
              <a:t> </a:t>
            </a:r>
            <a:r>
              <a:rPr lang="el-GR" sz="1800" dirty="0" err="1"/>
              <a:t>μὲν</a:t>
            </a:r>
            <a:r>
              <a:rPr lang="el-GR" sz="1800" dirty="0"/>
              <a:t> </a:t>
            </a:r>
            <a:r>
              <a:rPr lang="el-GR" sz="1800" dirty="0" err="1"/>
              <a:t>αἰσχρὰ</a:t>
            </a:r>
            <a:r>
              <a:rPr lang="el-GR" sz="1800" dirty="0"/>
              <a:t> </a:t>
            </a:r>
            <a:r>
              <a:rPr lang="el-GR" sz="1800" dirty="0" err="1"/>
              <a:t>ἀναγκαῖα</a:t>
            </a:r>
            <a:r>
              <a:rPr lang="el-GR" sz="1800" dirty="0"/>
              <a:t> </a:t>
            </a:r>
            <a:r>
              <a:rPr lang="el-GR" sz="1800" dirty="0" err="1"/>
              <a:t>δὲ</a:t>
            </a:r>
            <a:r>
              <a:rPr lang="el-GR" sz="1800" dirty="0"/>
              <a:t> </a:t>
            </a:r>
            <a:r>
              <a:rPr lang="el-GR" sz="1800" dirty="0" err="1"/>
              <a:t>ἐν</a:t>
            </a:r>
            <a:r>
              <a:rPr lang="el-GR" sz="1800" dirty="0"/>
              <a:t> </a:t>
            </a:r>
            <a:r>
              <a:rPr lang="el-GR" sz="1800" dirty="0" err="1"/>
              <a:t>ἀποκρύφῳ</a:t>
            </a:r>
            <a:r>
              <a:rPr lang="el-GR" sz="1800" dirty="0"/>
              <a:t> </a:t>
            </a:r>
            <a:r>
              <a:rPr lang="el-GR" sz="1800" dirty="0" err="1"/>
              <a:t>ἐστὶ</a:t>
            </a:r>
            <a:r>
              <a:rPr lang="el-GR" sz="1800" dirty="0"/>
              <a:t> </a:t>
            </a:r>
            <a:r>
              <a:rPr lang="el-GR" sz="1800" dirty="0" err="1"/>
              <a:t>ποιέειν</a:t>
            </a:r>
            <a:r>
              <a:rPr lang="el-GR" sz="1800" dirty="0"/>
              <a:t> </a:t>
            </a:r>
            <a:r>
              <a:rPr lang="el-GR" sz="1800" dirty="0" err="1"/>
              <a:t>χρεόν</a:t>
            </a:r>
            <a:r>
              <a:rPr lang="el-GR" sz="1800" dirty="0"/>
              <a:t>, </a:t>
            </a:r>
            <a:r>
              <a:rPr lang="el-GR" sz="1800" dirty="0" err="1"/>
              <a:t>τὰ</a:t>
            </a:r>
            <a:r>
              <a:rPr lang="el-GR" sz="1800" dirty="0"/>
              <a:t> </a:t>
            </a:r>
            <a:r>
              <a:rPr lang="el-GR" sz="1800" dirty="0" err="1"/>
              <a:t>δὲ</a:t>
            </a:r>
            <a:r>
              <a:rPr lang="el-GR" sz="1800" dirty="0"/>
              <a:t> </a:t>
            </a:r>
            <a:r>
              <a:rPr lang="el-GR" sz="1800" dirty="0" err="1"/>
              <a:t>μὴ</a:t>
            </a:r>
            <a:r>
              <a:rPr lang="el-GR" sz="1800" dirty="0"/>
              <a:t> </a:t>
            </a:r>
            <a:r>
              <a:rPr lang="el-GR" sz="1800" dirty="0" err="1"/>
              <a:t>αἰσχρὰ</a:t>
            </a:r>
            <a:r>
              <a:rPr lang="el-GR" sz="1800" dirty="0"/>
              <a:t> </a:t>
            </a:r>
            <a:r>
              <a:rPr lang="el-GR" sz="1800" dirty="0" err="1"/>
              <a:t>ἀναφανδόν</a:t>
            </a:r>
            <a:r>
              <a:rPr lang="el-GR" sz="1800" dirty="0"/>
              <a:t>.</a:t>
            </a:r>
          </a:p>
          <a:p>
            <a:r>
              <a:rPr lang="el-GR" sz="1800" dirty="0"/>
              <a:t>2.47.2] </a:t>
            </a:r>
            <a:r>
              <a:rPr lang="el-GR" sz="1800" dirty="0" err="1"/>
              <a:t>τοῖσι</a:t>
            </a:r>
            <a:r>
              <a:rPr lang="el-GR" sz="1800" dirty="0"/>
              <a:t> </a:t>
            </a:r>
            <a:r>
              <a:rPr lang="el-GR" sz="1800" dirty="0" err="1"/>
              <a:t>μέν</a:t>
            </a:r>
            <a:r>
              <a:rPr lang="el-GR" sz="1800" dirty="0"/>
              <a:t> νυν </a:t>
            </a:r>
            <a:r>
              <a:rPr lang="el-GR" sz="1800" dirty="0" err="1"/>
              <a:t>ἄλλοισι</a:t>
            </a:r>
            <a:r>
              <a:rPr lang="el-GR" sz="1800" dirty="0"/>
              <a:t> </a:t>
            </a:r>
            <a:r>
              <a:rPr lang="el-GR" sz="1800" dirty="0" err="1"/>
              <a:t>θεοῖσι</a:t>
            </a:r>
            <a:r>
              <a:rPr lang="el-GR" sz="1800" dirty="0"/>
              <a:t> </a:t>
            </a:r>
            <a:r>
              <a:rPr lang="el-GR" sz="1800" dirty="0" err="1"/>
              <a:t>θύειν</a:t>
            </a:r>
            <a:r>
              <a:rPr lang="el-GR" sz="1800" dirty="0"/>
              <a:t> </a:t>
            </a:r>
            <a:r>
              <a:rPr lang="el-GR" sz="1800" b="1" dirty="0" err="1"/>
              <a:t>ὗς</a:t>
            </a:r>
            <a:r>
              <a:rPr lang="el-GR" sz="1800" dirty="0"/>
              <a:t> </a:t>
            </a:r>
            <a:r>
              <a:rPr lang="el-GR" sz="1800" dirty="0" err="1"/>
              <a:t>οὐ</a:t>
            </a:r>
            <a:r>
              <a:rPr lang="el-GR" sz="1800" dirty="0"/>
              <a:t> </a:t>
            </a:r>
            <a:r>
              <a:rPr lang="el-GR" sz="1800" dirty="0" err="1"/>
              <a:t>δικαιεῦσι</a:t>
            </a:r>
            <a:r>
              <a:rPr lang="el-GR" sz="1800" dirty="0"/>
              <a:t> </a:t>
            </a:r>
            <a:r>
              <a:rPr lang="el-GR" sz="1800" dirty="0" err="1"/>
              <a:t>Αἰγύπτιοι</a:t>
            </a:r>
            <a:r>
              <a:rPr lang="el-GR" sz="1800" dirty="0"/>
              <a:t>, </a:t>
            </a:r>
            <a:r>
              <a:rPr lang="el-GR" sz="1800" dirty="0" err="1"/>
              <a:t>Σελήνῃ</a:t>
            </a:r>
            <a:r>
              <a:rPr lang="el-GR" sz="1800" dirty="0"/>
              <a:t> </a:t>
            </a:r>
            <a:r>
              <a:rPr lang="el-GR" sz="1800" dirty="0" err="1"/>
              <a:t>δὲ</a:t>
            </a:r>
            <a:r>
              <a:rPr lang="el-GR" sz="1800" dirty="0"/>
              <a:t> </a:t>
            </a:r>
            <a:r>
              <a:rPr lang="el-GR" sz="1800" dirty="0" err="1"/>
              <a:t>καὶ</a:t>
            </a:r>
            <a:r>
              <a:rPr lang="el-GR" sz="1800" dirty="0"/>
              <a:t> </a:t>
            </a:r>
            <a:r>
              <a:rPr lang="el-GR" sz="1800" dirty="0" err="1"/>
              <a:t>Διονύσῳ</a:t>
            </a:r>
            <a:r>
              <a:rPr lang="el-GR" sz="1800" dirty="0"/>
              <a:t> </a:t>
            </a:r>
            <a:r>
              <a:rPr lang="el-GR" sz="1800" dirty="0" err="1"/>
              <a:t>μούνοισι</a:t>
            </a:r>
            <a:r>
              <a:rPr lang="el-GR" sz="1800" dirty="0"/>
              <a:t> </a:t>
            </a:r>
            <a:r>
              <a:rPr lang="el-GR" sz="1800" dirty="0" err="1"/>
              <a:t>τοῦ</a:t>
            </a:r>
            <a:r>
              <a:rPr lang="el-GR" sz="1800" dirty="0"/>
              <a:t> </a:t>
            </a:r>
            <a:r>
              <a:rPr lang="el-GR" sz="1800" dirty="0" err="1"/>
              <a:t>αὐτοῦ</a:t>
            </a:r>
            <a:r>
              <a:rPr lang="el-GR" sz="1800" dirty="0"/>
              <a:t> χρόνου, </a:t>
            </a:r>
            <a:r>
              <a:rPr lang="el-GR" sz="1800" dirty="0" err="1"/>
              <a:t>τῇ</a:t>
            </a:r>
            <a:r>
              <a:rPr lang="el-GR" sz="1800" dirty="0"/>
              <a:t> </a:t>
            </a:r>
            <a:r>
              <a:rPr lang="el-GR" sz="1800" dirty="0" err="1"/>
              <a:t>αὐτῇ</a:t>
            </a:r>
            <a:r>
              <a:rPr lang="el-GR" sz="1800" dirty="0"/>
              <a:t> </a:t>
            </a:r>
            <a:r>
              <a:rPr lang="el-GR" sz="1800" dirty="0" err="1"/>
              <a:t>πανσελήνῳ</a:t>
            </a:r>
            <a:r>
              <a:rPr lang="el-GR" sz="1800" dirty="0"/>
              <a:t>, </a:t>
            </a:r>
            <a:r>
              <a:rPr lang="el-GR" sz="1800" dirty="0" err="1"/>
              <a:t>τοὺς</a:t>
            </a:r>
            <a:r>
              <a:rPr lang="el-GR" sz="1800" dirty="0"/>
              <a:t> </a:t>
            </a:r>
            <a:r>
              <a:rPr lang="el-GR" sz="1800" b="1" dirty="0" err="1"/>
              <a:t>ὗς</a:t>
            </a:r>
            <a:r>
              <a:rPr lang="el-GR" sz="1800" dirty="0"/>
              <a:t> </a:t>
            </a:r>
            <a:r>
              <a:rPr lang="el-GR" sz="1800" dirty="0" err="1"/>
              <a:t>θύσαντες</a:t>
            </a:r>
            <a:r>
              <a:rPr lang="el-GR" sz="1800" dirty="0"/>
              <a:t> </a:t>
            </a:r>
            <a:r>
              <a:rPr lang="el-GR" sz="1800" dirty="0" err="1"/>
              <a:t>πατέονται</a:t>
            </a:r>
            <a:r>
              <a:rPr lang="el-GR" sz="1800" dirty="0"/>
              <a:t> </a:t>
            </a:r>
            <a:r>
              <a:rPr lang="el-GR" sz="1800" dirty="0" err="1"/>
              <a:t>τῶν</a:t>
            </a:r>
            <a:r>
              <a:rPr lang="el-GR" sz="1800" dirty="0"/>
              <a:t> </a:t>
            </a:r>
            <a:r>
              <a:rPr lang="el-GR" sz="1800" dirty="0" err="1"/>
              <a:t>κρεῶν</a:t>
            </a:r>
            <a:r>
              <a:rPr lang="el-GR" sz="1800" dirty="0"/>
              <a:t>.</a:t>
            </a:r>
          </a:p>
          <a:p>
            <a:r>
              <a:rPr lang="el-GR" sz="1800" dirty="0"/>
              <a:t>2.48.2] </a:t>
            </a:r>
            <a:r>
              <a:rPr lang="el-GR" sz="1800" dirty="0" err="1"/>
              <a:t>τὴν</a:t>
            </a:r>
            <a:r>
              <a:rPr lang="el-GR" sz="1800" dirty="0"/>
              <a:t> </a:t>
            </a:r>
            <a:r>
              <a:rPr lang="el-GR" sz="1800" dirty="0" err="1"/>
              <a:t>δὲ</a:t>
            </a:r>
            <a:r>
              <a:rPr lang="el-GR" sz="1800" dirty="0"/>
              <a:t> </a:t>
            </a:r>
            <a:r>
              <a:rPr lang="el-GR" sz="1800" dirty="0" err="1"/>
              <a:t>ἄλλην</a:t>
            </a:r>
            <a:r>
              <a:rPr lang="el-GR" sz="1800" dirty="0"/>
              <a:t> </a:t>
            </a:r>
            <a:r>
              <a:rPr lang="el-GR" sz="1800" dirty="0" err="1"/>
              <a:t>ἀνάγουσι</a:t>
            </a:r>
            <a:r>
              <a:rPr lang="el-GR" sz="1800" dirty="0"/>
              <a:t> </a:t>
            </a:r>
            <a:r>
              <a:rPr lang="el-GR" sz="1800" dirty="0" err="1"/>
              <a:t>ὁρτὴν</a:t>
            </a:r>
            <a:r>
              <a:rPr lang="el-GR" sz="1800" dirty="0"/>
              <a:t> </a:t>
            </a:r>
            <a:r>
              <a:rPr lang="el-GR" sz="1800" dirty="0" err="1"/>
              <a:t>τῷ</a:t>
            </a:r>
            <a:r>
              <a:rPr lang="el-GR" sz="1800" dirty="0"/>
              <a:t> </a:t>
            </a:r>
            <a:r>
              <a:rPr lang="el-GR" sz="1800" dirty="0" err="1"/>
              <a:t>Διονύσῳ</a:t>
            </a:r>
            <a:r>
              <a:rPr lang="el-GR" sz="1800" dirty="0"/>
              <a:t> </a:t>
            </a:r>
            <a:r>
              <a:rPr lang="el-GR" sz="1800" dirty="0" err="1"/>
              <a:t>οἱ</a:t>
            </a:r>
            <a:r>
              <a:rPr lang="el-GR" sz="1800" dirty="0"/>
              <a:t> </a:t>
            </a:r>
            <a:r>
              <a:rPr lang="el-GR" sz="1800" dirty="0" err="1"/>
              <a:t>Αἰγύπτιοι</a:t>
            </a:r>
            <a:r>
              <a:rPr lang="el-GR" sz="1800" dirty="0"/>
              <a:t> </a:t>
            </a:r>
            <a:r>
              <a:rPr lang="el-GR" sz="1800" dirty="0" err="1"/>
              <a:t>πλὴν</a:t>
            </a:r>
            <a:r>
              <a:rPr lang="el-GR" sz="1800" dirty="0"/>
              <a:t> </a:t>
            </a:r>
            <a:r>
              <a:rPr lang="el-GR" sz="1800" dirty="0" err="1"/>
              <a:t>χορῶν</a:t>
            </a:r>
            <a:r>
              <a:rPr lang="el-GR" sz="1800" dirty="0"/>
              <a:t> </a:t>
            </a:r>
            <a:r>
              <a:rPr lang="el-GR" sz="1800" dirty="0" err="1"/>
              <a:t>κατὰ</a:t>
            </a:r>
            <a:r>
              <a:rPr lang="el-GR" sz="1800" dirty="0"/>
              <a:t> </a:t>
            </a:r>
            <a:r>
              <a:rPr lang="el-GR" sz="1800" dirty="0" err="1"/>
              <a:t>ταὐτὰ</a:t>
            </a:r>
            <a:r>
              <a:rPr lang="el-GR" sz="1800" dirty="0"/>
              <a:t> </a:t>
            </a:r>
            <a:r>
              <a:rPr lang="el-GR" sz="1800" dirty="0" err="1"/>
              <a:t>σχεδὸν</a:t>
            </a:r>
            <a:r>
              <a:rPr lang="el-GR" sz="1800" dirty="0"/>
              <a:t> πάντα </a:t>
            </a:r>
            <a:r>
              <a:rPr lang="el-GR" sz="1800" dirty="0" err="1"/>
              <a:t>Ἕλλησι</a:t>
            </a:r>
            <a:r>
              <a:rPr lang="el-GR" sz="1800" dirty="0"/>
              <a:t>· </a:t>
            </a:r>
            <a:r>
              <a:rPr lang="el-GR" sz="1800" dirty="0" err="1"/>
              <a:t>ἀντὶ</a:t>
            </a:r>
            <a:r>
              <a:rPr lang="el-GR" sz="1800" dirty="0"/>
              <a:t> </a:t>
            </a:r>
            <a:r>
              <a:rPr lang="el-GR" sz="1800" dirty="0" err="1"/>
              <a:t>δὲ</a:t>
            </a:r>
            <a:r>
              <a:rPr lang="el-GR" sz="1800" dirty="0"/>
              <a:t> </a:t>
            </a:r>
            <a:r>
              <a:rPr lang="el-GR" sz="1800" dirty="0" err="1"/>
              <a:t>φαλλῶν</a:t>
            </a:r>
            <a:r>
              <a:rPr lang="el-GR" sz="1800" dirty="0"/>
              <a:t> </a:t>
            </a:r>
            <a:r>
              <a:rPr lang="el-GR" sz="1800" dirty="0" err="1"/>
              <a:t>ἄλλα</a:t>
            </a:r>
            <a:r>
              <a:rPr lang="el-GR" sz="1800" dirty="0"/>
              <a:t> </a:t>
            </a:r>
            <a:r>
              <a:rPr lang="el-GR" sz="1800" dirty="0" err="1"/>
              <a:t>σφί</a:t>
            </a:r>
            <a:r>
              <a:rPr lang="el-GR" sz="1800" dirty="0"/>
              <a:t> </a:t>
            </a:r>
            <a:r>
              <a:rPr lang="el-GR" sz="1800" dirty="0" err="1"/>
              <a:t>ἐστι</a:t>
            </a:r>
            <a:r>
              <a:rPr lang="el-GR" sz="1800" dirty="0"/>
              <a:t> </a:t>
            </a:r>
            <a:r>
              <a:rPr lang="el-GR" sz="1800" dirty="0" err="1"/>
              <a:t>ἐξευρημένα</a:t>
            </a:r>
            <a:r>
              <a:rPr lang="el-GR" sz="1800" dirty="0"/>
              <a:t>, </a:t>
            </a:r>
            <a:r>
              <a:rPr lang="el-GR" sz="1800" dirty="0" err="1"/>
              <a:t>ὅσον</a:t>
            </a:r>
            <a:r>
              <a:rPr lang="el-GR" sz="1800" dirty="0"/>
              <a:t> τε </a:t>
            </a:r>
            <a:r>
              <a:rPr lang="el-GR" sz="1800" dirty="0" err="1"/>
              <a:t>πηχυαῖα</a:t>
            </a:r>
            <a:r>
              <a:rPr lang="el-GR" sz="1800" dirty="0"/>
              <a:t> </a:t>
            </a:r>
            <a:r>
              <a:rPr lang="el-GR" sz="1800" dirty="0" err="1"/>
              <a:t>ἀγάλματα</a:t>
            </a:r>
            <a:r>
              <a:rPr lang="el-GR" sz="1800" dirty="0"/>
              <a:t> νευρόσπαστα, </a:t>
            </a:r>
            <a:r>
              <a:rPr lang="el-GR" sz="1800" dirty="0" err="1"/>
              <a:t>τὰ</a:t>
            </a:r>
            <a:r>
              <a:rPr lang="el-GR" sz="1800" dirty="0"/>
              <a:t> </a:t>
            </a:r>
            <a:r>
              <a:rPr lang="el-GR" sz="1800" dirty="0" err="1"/>
              <a:t>περιφορέουσι</a:t>
            </a:r>
            <a:r>
              <a:rPr lang="el-GR" sz="1800" dirty="0"/>
              <a:t> </a:t>
            </a:r>
            <a:r>
              <a:rPr lang="el-GR" sz="1800" dirty="0" err="1"/>
              <a:t>κατὰ</a:t>
            </a:r>
            <a:r>
              <a:rPr lang="el-GR" sz="1800" dirty="0"/>
              <a:t> </a:t>
            </a:r>
            <a:r>
              <a:rPr lang="el-GR" sz="1800" dirty="0" err="1"/>
              <a:t>κώμας</a:t>
            </a:r>
            <a:r>
              <a:rPr lang="el-GR" sz="1800" dirty="0"/>
              <a:t> </a:t>
            </a:r>
            <a:r>
              <a:rPr lang="el-GR" sz="1800" dirty="0" err="1"/>
              <a:t>γυναῖκες</a:t>
            </a:r>
            <a:r>
              <a:rPr lang="el-GR" sz="1800" dirty="0"/>
              <a:t>, </a:t>
            </a:r>
            <a:r>
              <a:rPr lang="el-GR" sz="1800" dirty="0" err="1"/>
              <a:t>νεῦον</a:t>
            </a:r>
            <a:r>
              <a:rPr lang="el-GR" sz="1800" dirty="0"/>
              <a:t> </a:t>
            </a:r>
            <a:r>
              <a:rPr lang="el-GR" sz="1800" dirty="0" err="1"/>
              <a:t>τὸ</a:t>
            </a:r>
            <a:r>
              <a:rPr lang="el-GR" sz="1800" dirty="0"/>
              <a:t> </a:t>
            </a:r>
            <a:r>
              <a:rPr lang="el-GR" sz="1800" dirty="0" err="1"/>
              <a:t>αἰδοῖον</a:t>
            </a:r>
            <a:r>
              <a:rPr lang="el-GR" sz="1800" dirty="0"/>
              <a:t>, </a:t>
            </a:r>
            <a:r>
              <a:rPr lang="el-GR" sz="1800" dirty="0" err="1"/>
              <a:t>οὐ</a:t>
            </a:r>
            <a:r>
              <a:rPr lang="el-GR" sz="1800" dirty="0"/>
              <a:t> </a:t>
            </a:r>
            <a:r>
              <a:rPr lang="el-GR" sz="1800" dirty="0" err="1"/>
              <a:t>πολλῷ</a:t>
            </a:r>
            <a:r>
              <a:rPr lang="el-GR" sz="1800" dirty="0"/>
              <a:t> </a:t>
            </a:r>
            <a:r>
              <a:rPr lang="el-GR" sz="1800" dirty="0" err="1"/>
              <a:t>τεῳ</a:t>
            </a:r>
            <a:r>
              <a:rPr lang="el-GR" sz="1800" dirty="0"/>
              <a:t> </a:t>
            </a:r>
            <a:r>
              <a:rPr lang="el-GR" sz="1800" dirty="0" err="1"/>
              <a:t>ἔλασσον</a:t>
            </a:r>
            <a:r>
              <a:rPr lang="el-GR" sz="1800" dirty="0"/>
              <a:t> </a:t>
            </a:r>
            <a:r>
              <a:rPr lang="el-GR" sz="1800" dirty="0" err="1"/>
              <a:t>ἐὸν</a:t>
            </a:r>
            <a:r>
              <a:rPr lang="el-GR" sz="1800" dirty="0"/>
              <a:t> </a:t>
            </a:r>
            <a:r>
              <a:rPr lang="el-GR" sz="1800" dirty="0" err="1"/>
              <a:t>τοῦ</a:t>
            </a:r>
            <a:r>
              <a:rPr lang="el-GR" sz="1800" dirty="0"/>
              <a:t> </a:t>
            </a:r>
            <a:r>
              <a:rPr lang="el-GR" sz="1800" dirty="0" err="1"/>
              <a:t>ἄλλου</a:t>
            </a:r>
            <a:r>
              <a:rPr lang="el-GR" sz="1800" dirty="0"/>
              <a:t> σώματος· </a:t>
            </a:r>
            <a:r>
              <a:rPr lang="el-GR" sz="1800" dirty="0" err="1"/>
              <a:t>προηγέεται</a:t>
            </a:r>
            <a:r>
              <a:rPr lang="el-GR" sz="1800" dirty="0"/>
              <a:t> </a:t>
            </a:r>
            <a:r>
              <a:rPr lang="el-GR" sz="1800" dirty="0" err="1"/>
              <a:t>δὲ</a:t>
            </a:r>
            <a:r>
              <a:rPr lang="el-GR" sz="1800" dirty="0"/>
              <a:t> </a:t>
            </a:r>
            <a:r>
              <a:rPr lang="el-GR" sz="1800" dirty="0" err="1"/>
              <a:t>αὐλός</a:t>
            </a:r>
            <a:r>
              <a:rPr lang="el-GR" sz="1800" dirty="0"/>
              <a:t>, </a:t>
            </a:r>
            <a:r>
              <a:rPr lang="el-GR" sz="1800" dirty="0" err="1"/>
              <a:t>αἱ</a:t>
            </a:r>
            <a:r>
              <a:rPr lang="el-GR" sz="1800" dirty="0"/>
              <a:t> </a:t>
            </a:r>
            <a:r>
              <a:rPr lang="el-GR" sz="1800" dirty="0" err="1"/>
              <a:t>δὲ</a:t>
            </a:r>
            <a:r>
              <a:rPr lang="el-GR" sz="1800" dirty="0"/>
              <a:t> </a:t>
            </a:r>
            <a:r>
              <a:rPr lang="el-GR" sz="1800" dirty="0" err="1"/>
              <a:t>ἕπονται</a:t>
            </a:r>
            <a:r>
              <a:rPr lang="el-GR" sz="1800" dirty="0"/>
              <a:t> </a:t>
            </a:r>
            <a:r>
              <a:rPr lang="el-GR" sz="1800" dirty="0" err="1"/>
              <a:t>ἀείδουσαι</a:t>
            </a:r>
            <a:r>
              <a:rPr lang="el-GR" sz="1800" dirty="0"/>
              <a:t> </a:t>
            </a:r>
            <a:r>
              <a:rPr lang="el-GR" sz="1800" dirty="0" err="1"/>
              <a:t>τὸν</a:t>
            </a:r>
            <a:r>
              <a:rPr lang="el-GR" sz="1800" dirty="0"/>
              <a:t> </a:t>
            </a:r>
            <a:r>
              <a:rPr lang="el-GR" sz="1800" dirty="0" err="1"/>
              <a:t>Διόνυσον</a:t>
            </a:r>
            <a:r>
              <a:rPr lang="el-GR" sz="1800" dirty="0"/>
              <a:t>. </a:t>
            </a:r>
          </a:p>
          <a:p>
            <a:endParaRPr lang="en-US" sz="1800" dirty="0"/>
          </a:p>
          <a:p>
            <a:r>
              <a:rPr lang="el-GR" sz="1800" dirty="0"/>
              <a:t>2.48.2] Όσο για την υπόλοιπη εορτή του Διόνυσου, σε όλα σχεδόν, παρεκτός στους χορούς, οι Αιγύπτιοι την τελούν όπως και οι Έλληνες· ωστόσο, αντί για τους </a:t>
            </a:r>
            <a:r>
              <a:rPr lang="el-GR" sz="1800" dirty="0" err="1"/>
              <a:t>φαλλούς</a:t>
            </a:r>
            <a:r>
              <a:rPr lang="el-GR" sz="1800" dirty="0"/>
              <a:t>, αυτοί έχουν βρει και κάνουν άλλα πράγματα, όπως οι μαριονέτες, έναν πήχη ψηλές, που τις περιφέρουν στα χωριά οι γυναίκες και που το γεννητικό τους όργανο κουνιέται και δεν είναι πολύ μικρότερο από το υπόλοιπο σώμα· μπροστά πηγαίνει το σουραύλι και ακολουθούν οι γυναίκες τραγουδώντας τον Διόνυσο</a:t>
            </a:r>
          </a:p>
          <a:p>
            <a:pPr>
              <a:buNone/>
            </a:pPr>
            <a:br>
              <a:rPr lang="el-GR" sz="1800" dirty="0"/>
            </a:br>
            <a:br>
              <a:rPr lang="el-GR" sz="1800" dirty="0"/>
            </a:br>
            <a:r>
              <a:rPr lang="el-GR" sz="1800" b="1" dirty="0"/>
              <a:t>Ήρα, Ποσειδώνας, Θέμις, Νηρηίδες, Διόσκουροι, Εστία, Χάριτες </a:t>
            </a:r>
            <a:r>
              <a:rPr lang="el-GR" sz="1800" dirty="0"/>
              <a:t>→ πλην των συγκεκριμένων τα ονόματα όλων των άλλων ελληνικών θεοτήτων προϋπήρχαν στην Αίγυπτο! </a:t>
            </a:r>
          </a:p>
          <a:p>
            <a:pPr algn="just">
              <a:buNone/>
            </a:pPr>
            <a:br>
              <a:rPr lang="el-GR" sz="1600" dirty="0"/>
            </a:br>
            <a:endParaRPr lang="el-GR" sz="1600" dirty="0"/>
          </a:p>
          <a:p>
            <a:pPr>
              <a:buNone/>
            </a:pP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t>ΗΡΟΔΟΤΟΣ</a:t>
            </a:r>
          </a:p>
        </p:txBody>
      </p:sp>
      <p:sp>
        <p:nvSpPr>
          <p:cNvPr id="3" name="2 - Θέση περιεχομένου"/>
          <p:cNvSpPr>
            <a:spLocks noGrp="1"/>
          </p:cNvSpPr>
          <p:nvPr>
            <p:ph sz="quarter" idx="1"/>
          </p:nvPr>
        </p:nvSpPr>
        <p:spPr>
          <a:xfrm>
            <a:off x="0" y="1484784"/>
            <a:ext cx="9144000" cy="5373216"/>
          </a:xfrm>
        </p:spPr>
        <p:txBody>
          <a:bodyPr>
            <a:normAutofit fontScale="55000" lnSpcReduction="20000"/>
          </a:bodyPr>
          <a:lstStyle/>
          <a:p>
            <a:endParaRPr lang="el-GR" dirty="0"/>
          </a:p>
          <a:p>
            <a:r>
              <a:rPr lang="el-GR" dirty="0"/>
              <a:t>Τόπος γέννησης: Αλικαρνασσός</a:t>
            </a:r>
          </a:p>
          <a:p>
            <a:endParaRPr lang="el-GR" dirty="0"/>
          </a:p>
          <a:p>
            <a:r>
              <a:rPr lang="el-GR" dirty="0"/>
              <a:t>Σούδα → γόνος αριστοκρατικής οικογένειας.</a:t>
            </a:r>
          </a:p>
          <a:p>
            <a:endParaRPr lang="el-GR" dirty="0"/>
          </a:p>
          <a:p>
            <a:r>
              <a:rPr lang="el-GR" dirty="0" err="1"/>
              <a:t>Ἡρόδοτος</a:t>
            </a:r>
            <a:r>
              <a:rPr lang="el-GR" dirty="0"/>
              <a:t>, </a:t>
            </a:r>
            <a:r>
              <a:rPr lang="el-GR" dirty="0" err="1"/>
              <a:t>Λύξου</a:t>
            </a:r>
            <a:r>
              <a:rPr lang="el-GR" dirty="0"/>
              <a:t> </a:t>
            </a:r>
            <a:r>
              <a:rPr lang="el-GR" dirty="0" err="1"/>
              <a:t>καὶ</a:t>
            </a:r>
            <a:r>
              <a:rPr lang="el-GR" dirty="0"/>
              <a:t> </a:t>
            </a:r>
            <a:r>
              <a:rPr lang="el-GR" dirty="0" err="1"/>
              <a:t>Δρυοῦς</a:t>
            </a:r>
            <a:r>
              <a:rPr lang="el-GR" dirty="0"/>
              <a:t>, </a:t>
            </a:r>
            <a:r>
              <a:rPr lang="el-GR" dirty="0" err="1"/>
              <a:t>Ἁλικαρνασεύς</a:t>
            </a:r>
            <a:r>
              <a:rPr lang="el-GR" dirty="0"/>
              <a:t>, </a:t>
            </a:r>
            <a:r>
              <a:rPr lang="el-GR" dirty="0" err="1"/>
              <a:t>τῶν</a:t>
            </a:r>
            <a:r>
              <a:rPr lang="el-GR" dirty="0"/>
              <a:t> </a:t>
            </a:r>
            <a:r>
              <a:rPr lang="el-GR" dirty="0" err="1"/>
              <a:t>ἐπιφανῶν</a:t>
            </a:r>
            <a:r>
              <a:rPr lang="el-GR" dirty="0"/>
              <a:t>, </a:t>
            </a:r>
            <a:r>
              <a:rPr lang="el-GR" dirty="0" err="1"/>
              <a:t>καὶ</a:t>
            </a:r>
            <a:r>
              <a:rPr lang="el-GR" dirty="0"/>
              <a:t> </a:t>
            </a:r>
            <a:r>
              <a:rPr lang="el-GR" dirty="0" err="1"/>
              <a:t>ἀδελφὸν</a:t>
            </a:r>
            <a:r>
              <a:rPr lang="el-GR" dirty="0"/>
              <a:t> </a:t>
            </a:r>
            <a:r>
              <a:rPr lang="el-GR" dirty="0" err="1"/>
              <a:t>ἐσχηκὼς</a:t>
            </a:r>
            <a:r>
              <a:rPr lang="el-GR" dirty="0"/>
              <a:t> </a:t>
            </a:r>
            <a:r>
              <a:rPr lang="el-GR" dirty="0" err="1"/>
              <a:t>Θεόδωρον</a:t>
            </a:r>
            <a:r>
              <a:rPr lang="el-GR" dirty="0"/>
              <a:t>, </a:t>
            </a:r>
            <a:r>
              <a:rPr lang="el-GR" dirty="0" err="1"/>
              <a:t>μετέστη</a:t>
            </a:r>
            <a:r>
              <a:rPr lang="el-GR" dirty="0"/>
              <a:t> δ’ </a:t>
            </a:r>
            <a:r>
              <a:rPr lang="el-GR" dirty="0" err="1"/>
              <a:t>ἐν</a:t>
            </a:r>
            <a:r>
              <a:rPr lang="el-GR" dirty="0"/>
              <a:t> </a:t>
            </a:r>
            <a:r>
              <a:rPr lang="el-GR" dirty="0" err="1"/>
              <a:t>Σάμῳ</a:t>
            </a:r>
            <a:r>
              <a:rPr lang="el-GR" dirty="0"/>
              <a:t> </a:t>
            </a:r>
            <a:r>
              <a:rPr lang="el-GR" dirty="0" err="1"/>
              <a:t>διὰ</a:t>
            </a:r>
            <a:r>
              <a:rPr lang="el-GR" dirty="0"/>
              <a:t> </a:t>
            </a:r>
            <a:r>
              <a:rPr lang="el-GR" dirty="0" err="1"/>
              <a:t>Λύγδαμιν</a:t>
            </a:r>
            <a:r>
              <a:rPr lang="el-GR" dirty="0"/>
              <a:t> </a:t>
            </a:r>
            <a:r>
              <a:rPr lang="el-GR" dirty="0" err="1"/>
              <a:t>τὸν</a:t>
            </a:r>
            <a:r>
              <a:rPr lang="el-GR" dirty="0"/>
              <a:t> </a:t>
            </a:r>
            <a:r>
              <a:rPr lang="el-GR" dirty="0" err="1"/>
              <a:t>ἀπὸ</a:t>
            </a:r>
            <a:r>
              <a:rPr lang="el-GR" dirty="0"/>
              <a:t> </a:t>
            </a:r>
            <a:r>
              <a:rPr lang="el-GR" dirty="0" err="1"/>
              <a:t>Ἀρτεμισίας</a:t>
            </a:r>
            <a:r>
              <a:rPr lang="el-GR" dirty="0"/>
              <a:t> τρίτον </a:t>
            </a:r>
            <a:r>
              <a:rPr lang="el-GR" dirty="0" err="1"/>
              <a:t>τύραννον</a:t>
            </a:r>
            <a:r>
              <a:rPr lang="el-GR" dirty="0"/>
              <a:t>.</a:t>
            </a:r>
          </a:p>
          <a:p>
            <a:endParaRPr lang="el-GR" dirty="0"/>
          </a:p>
          <a:p>
            <a:r>
              <a:rPr lang="el-GR" dirty="0" err="1"/>
              <a:t>γενόμενον</a:t>
            </a:r>
            <a:r>
              <a:rPr lang="el-GR" dirty="0"/>
              <a:t> </a:t>
            </a:r>
            <a:r>
              <a:rPr lang="el-GR" dirty="0" err="1"/>
              <a:t>Ἁλικαρνασσοῦ</a:t>
            </a:r>
            <a:r>
              <a:rPr lang="el-GR" dirty="0"/>
              <a:t> [...] </a:t>
            </a:r>
            <a:r>
              <a:rPr lang="el-GR" b="1" dirty="0" err="1"/>
              <a:t>ἐν</a:t>
            </a:r>
            <a:r>
              <a:rPr lang="el-GR" b="1" dirty="0"/>
              <a:t> </a:t>
            </a:r>
            <a:r>
              <a:rPr lang="el-GR" b="1" dirty="0" err="1"/>
              <a:t>οὖν</a:t>
            </a:r>
            <a:r>
              <a:rPr lang="el-GR" b="1" dirty="0"/>
              <a:t> </a:t>
            </a:r>
            <a:r>
              <a:rPr lang="el-GR" b="1" dirty="0" err="1"/>
              <a:t>τῇ</a:t>
            </a:r>
            <a:r>
              <a:rPr lang="el-GR" b="1" dirty="0"/>
              <a:t> </a:t>
            </a:r>
            <a:r>
              <a:rPr lang="el-GR" b="1" dirty="0" err="1"/>
              <a:t>Σάμῳ</a:t>
            </a:r>
            <a:r>
              <a:rPr lang="el-GR" b="1" dirty="0"/>
              <a:t> </a:t>
            </a:r>
            <a:r>
              <a:rPr lang="el-GR" b="1" dirty="0" err="1"/>
              <a:t>καὶ</a:t>
            </a:r>
            <a:r>
              <a:rPr lang="el-GR" b="1" dirty="0"/>
              <a:t> </a:t>
            </a:r>
            <a:r>
              <a:rPr lang="el-GR" b="1" dirty="0" err="1"/>
              <a:t>τὴν</a:t>
            </a:r>
            <a:r>
              <a:rPr lang="el-GR" b="1" dirty="0"/>
              <a:t> </a:t>
            </a:r>
            <a:r>
              <a:rPr lang="el-GR" b="1" dirty="0" err="1"/>
              <a:t>Ἰάδα</a:t>
            </a:r>
            <a:r>
              <a:rPr lang="el-GR" b="1" dirty="0"/>
              <a:t> </a:t>
            </a:r>
            <a:r>
              <a:rPr lang="el-GR" b="1" dirty="0" err="1"/>
              <a:t>ἠσκήθη</a:t>
            </a:r>
            <a:r>
              <a:rPr lang="el-GR" b="1" dirty="0"/>
              <a:t> </a:t>
            </a:r>
            <a:r>
              <a:rPr lang="el-GR" b="1" dirty="0" err="1"/>
              <a:t>διάλεκτον</a:t>
            </a:r>
            <a:r>
              <a:rPr lang="el-GR" b="1" dirty="0"/>
              <a:t> </a:t>
            </a:r>
            <a:r>
              <a:rPr lang="el-GR" b="1" dirty="0" err="1"/>
              <a:t>καὶ</a:t>
            </a:r>
            <a:r>
              <a:rPr lang="el-GR" b="1" dirty="0"/>
              <a:t> </a:t>
            </a:r>
            <a:r>
              <a:rPr lang="el-GR" b="1" dirty="0" err="1"/>
              <a:t>ἔγραψεν</a:t>
            </a:r>
            <a:r>
              <a:rPr lang="el-GR" b="1" dirty="0"/>
              <a:t> </a:t>
            </a:r>
            <a:r>
              <a:rPr lang="el-GR" b="1" dirty="0" err="1"/>
              <a:t>ἱστορίαν</a:t>
            </a:r>
            <a:r>
              <a:rPr lang="el-GR" b="1" dirty="0"/>
              <a:t> </a:t>
            </a:r>
            <a:r>
              <a:rPr lang="el-GR" b="1" dirty="0" err="1"/>
              <a:t>ἐν</a:t>
            </a:r>
            <a:r>
              <a:rPr lang="el-GR" b="1" dirty="0"/>
              <a:t> </a:t>
            </a:r>
            <a:r>
              <a:rPr lang="el-GR" b="1" dirty="0" err="1"/>
              <a:t>βιβλίοις</a:t>
            </a:r>
            <a:r>
              <a:rPr lang="el-GR" b="1" dirty="0"/>
              <a:t> </a:t>
            </a:r>
            <a:r>
              <a:rPr lang="el-GR" dirty="0"/>
              <a:t>θ′, </a:t>
            </a:r>
            <a:r>
              <a:rPr lang="el-GR" dirty="0" err="1"/>
              <a:t>ἀρξάμενος</a:t>
            </a:r>
            <a:r>
              <a:rPr lang="el-GR" dirty="0"/>
              <a:t> </a:t>
            </a:r>
            <a:r>
              <a:rPr lang="el-GR" dirty="0" err="1"/>
              <a:t>ἀπὸ</a:t>
            </a:r>
            <a:r>
              <a:rPr lang="el-GR" dirty="0"/>
              <a:t> </a:t>
            </a:r>
            <a:r>
              <a:rPr lang="el-GR" dirty="0" err="1"/>
              <a:t>Κύρου</a:t>
            </a:r>
            <a:r>
              <a:rPr lang="el-GR" dirty="0"/>
              <a:t> </a:t>
            </a:r>
            <a:r>
              <a:rPr lang="el-GR" dirty="0" err="1"/>
              <a:t>τοῦ</a:t>
            </a:r>
            <a:r>
              <a:rPr lang="el-GR" dirty="0"/>
              <a:t> </a:t>
            </a:r>
            <a:r>
              <a:rPr lang="el-GR" dirty="0" err="1"/>
              <a:t>Πέρσου</a:t>
            </a:r>
            <a:r>
              <a:rPr lang="el-GR" dirty="0"/>
              <a:t> </a:t>
            </a:r>
            <a:r>
              <a:rPr lang="el-GR" dirty="0" err="1"/>
              <a:t>καὶ</a:t>
            </a:r>
            <a:r>
              <a:rPr lang="el-GR" dirty="0"/>
              <a:t> </a:t>
            </a:r>
            <a:r>
              <a:rPr lang="el-GR" dirty="0" err="1"/>
              <a:t>Κανδαύλου</a:t>
            </a:r>
            <a:r>
              <a:rPr lang="el-GR" dirty="0"/>
              <a:t> </a:t>
            </a:r>
            <a:r>
              <a:rPr lang="el-GR" dirty="0" err="1"/>
              <a:t>τοῦ</a:t>
            </a:r>
            <a:r>
              <a:rPr lang="el-GR" dirty="0"/>
              <a:t> </a:t>
            </a:r>
            <a:r>
              <a:rPr lang="el-GR" dirty="0" err="1"/>
              <a:t>Λυδῶν</a:t>
            </a:r>
            <a:r>
              <a:rPr lang="el-GR" dirty="0"/>
              <a:t> βασιλέως. </a:t>
            </a:r>
            <a:r>
              <a:rPr lang="el-GR" dirty="0" err="1"/>
              <a:t>ἐλθὼν</a:t>
            </a:r>
            <a:r>
              <a:rPr lang="el-GR" dirty="0"/>
              <a:t> </a:t>
            </a:r>
            <a:r>
              <a:rPr lang="el-GR" dirty="0" err="1"/>
              <a:t>δὲ</a:t>
            </a:r>
            <a:r>
              <a:rPr lang="el-GR" dirty="0"/>
              <a:t> </a:t>
            </a:r>
            <a:r>
              <a:rPr lang="el-GR" dirty="0" err="1"/>
              <a:t>εἰς</a:t>
            </a:r>
            <a:r>
              <a:rPr lang="el-GR" dirty="0"/>
              <a:t> </a:t>
            </a:r>
            <a:r>
              <a:rPr lang="el-GR" dirty="0" err="1"/>
              <a:t>Ἁλικαρνασσὸν</a:t>
            </a:r>
            <a:r>
              <a:rPr lang="el-GR" dirty="0"/>
              <a:t> </a:t>
            </a:r>
            <a:r>
              <a:rPr lang="el-GR" dirty="0" err="1"/>
              <a:t>καὶ</a:t>
            </a:r>
            <a:r>
              <a:rPr lang="el-GR" dirty="0"/>
              <a:t> </a:t>
            </a:r>
            <a:r>
              <a:rPr lang="el-GR" dirty="0" err="1"/>
              <a:t>τὸν</a:t>
            </a:r>
            <a:r>
              <a:rPr lang="el-GR" dirty="0"/>
              <a:t> </a:t>
            </a:r>
            <a:r>
              <a:rPr lang="el-GR" dirty="0" err="1"/>
              <a:t>τύραννον</a:t>
            </a:r>
            <a:r>
              <a:rPr lang="el-GR" dirty="0"/>
              <a:t> </a:t>
            </a:r>
            <a:r>
              <a:rPr lang="el-GR" b="1" dirty="0" err="1"/>
              <a:t>ἐξελάσας</a:t>
            </a:r>
            <a:r>
              <a:rPr lang="el-GR" dirty="0"/>
              <a:t>, </a:t>
            </a:r>
            <a:r>
              <a:rPr lang="el-GR" dirty="0" err="1"/>
              <a:t>ἐπειδὴ</a:t>
            </a:r>
            <a:r>
              <a:rPr lang="el-GR" dirty="0"/>
              <a:t> </a:t>
            </a:r>
            <a:r>
              <a:rPr lang="el-GR" dirty="0" err="1"/>
              <a:t>ὕστερον</a:t>
            </a:r>
            <a:r>
              <a:rPr lang="el-GR" dirty="0"/>
              <a:t> </a:t>
            </a:r>
            <a:r>
              <a:rPr lang="el-GR" dirty="0" err="1"/>
              <a:t>εἶδεν</a:t>
            </a:r>
            <a:r>
              <a:rPr lang="el-GR" dirty="0"/>
              <a:t> </a:t>
            </a:r>
            <a:r>
              <a:rPr lang="el-GR" dirty="0" err="1"/>
              <a:t>ἑαυτὸν</a:t>
            </a:r>
            <a:r>
              <a:rPr lang="el-GR" dirty="0"/>
              <a:t> </a:t>
            </a:r>
            <a:r>
              <a:rPr lang="el-GR" dirty="0" err="1"/>
              <a:t>φθονούμενον</a:t>
            </a:r>
            <a:r>
              <a:rPr lang="el-GR" dirty="0"/>
              <a:t> </a:t>
            </a:r>
            <a:r>
              <a:rPr lang="el-GR" dirty="0" err="1"/>
              <a:t>ὑπὸ</a:t>
            </a:r>
            <a:r>
              <a:rPr lang="el-GR" dirty="0"/>
              <a:t> </a:t>
            </a:r>
            <a:r>
              <a:rPr lang="el-GR" dirty="0" err="1"/>
              <a:t>τῶν</a:t>
            </a:r>
            <a:r>
              <a:rPr lang="el-GR" dirty="0"/>
              <a:t> </a:t>
            </a:r>
            <a:r>
              <a:rPr lang="el-GR" dirty="0" err="1"/>
              <a:t>πολιτῶν</a:t>
            </a:r>
            <a:r>
              <a:rPr lang="el-GR" dirty="0"/>
              <a:t>, </a:t>
            </a:r>
            <a:r>
              <a:rPr lang="el-GR" dirty="0" err="1"/>
              <a:t>εἰς</a:t>
            </a:r>
            <a:r>
              <a:rPr lang="el-GR" dirty="0"/>
              <a:t> </a:t>
            </a:r>
            <a:r>
              <a:rPr lang="el-GR" dirty="0" err="1"/>
              <a:t>τὸ</a:t>
            </a:r>
            <a:r>
              <a:rPr lang="el-GR" dirty="0"/>
              <a:t> </a:t>
            </a:r>
            <a:r>
              <a:rPr lang="el-GR" dirty="0" err="1"/>
              <a:t>Θούριον</a:t>
            </a:r>
            <a:r>
              <a:rPr lang="el-GR" dirty="0"/>
              <a:t> </a:t>
            </a:r>
            <a:r>
              <a:rPr lang="el-GR" dirty="0" err="1"/>
              <a:t>ἀποικιζόμενον</a:t>
            </a:r>
            <a:r>
              <a:rPr lang="el-GR" dirty="0"/>
              <a:t> </a:t>
            </a:r>
            <a:r>
              <a:rPr lang="el-GR" dirty="0" err="1"/>
              <a:t>ὑπὸ</a:t>
            </a:r>
            <a:r>
              <a:rPr lang="el-GR" dirty="0"/>
              <a:t> </a:t>
            </a:r>
            <a:r>
              <a:rPr lang="el-GR" dirty="0" err="1"/>
              <a:t>Ἀθηναίων</a:t>
            </a:r>
            <a:r>
              <a:rPr lang="el-GR" dirty="0"/>
              <a:t> </a:t>
            </a:r>
            <a:r>
              <a:rPr lang="el-GR" dirty="0" err="1"/>
              <a:t>ἐθελοντὴς</a:t>
            </a:r>
            <a:r>
              <a:rPr lang="el-GR" dirty="0"/>
              <a:t> </a:t>
            </a:r>
            <a:r>
              <a:rPr lang="el-GR" dirty="0" err="1"/>
              <a:t>ἦλθε</a:t>
            </a:r>
            <a:r>
              <a:rPr lang="el-GR" dirty="0"/>
              <a:t> </a:t>
            </a:r>
            <a:r>
              <a:rPr lang="el-GR" dirty="0" err="1"/>
              <a:t>κἀκεῖ</a:t>
            </a:r>
            <a:r>
              <a:rPr lang="el-GR" dirty="0"/>
              <a:t> </a:t>
            </a:r>
            <a:r>
              <a:rPr lang="el-GR" dirty="0" err="1"/>
              <a:t>τελευτήσας</a:t>
            </a:r>
            <a:r>
              <a:rPr lang="el-GR" dirty="0"/>
              <a:t> </a:t>
            </a:r>
            <a:r>
              <a:rPr lang="el-GR" dirty="0" err="1"/>
              <a:t>ἐπὶ</a:t>
            </a:r>
            <a:r>
              <a:rPr lang="el-GR" dirty="0"/>
              <a:t> </a:t>
            </a:r>
            <a:r>
              <a:rPr lang="el-GR" dirty="0" err="1"/>
              <a:t>τῆς</a:t>
            </a:r>
            <a:r>
              <a:rPr lang="el-GR" dirty="0"/>
              <a:t> </a:t>
            </a:r>
            <a:r>
              <a:rPr lang="el-GR" dirty="0" err="1"/>
              <a:t>ἀγορᾶς</a:t>
            </a:r>
            <a:r>
              <a:rPr lang="el-GR" dirty="0"/>
              <a:t> </a:t>
            </a:r>
            <a:r>
              <a:rPr lang="el-GR" dirty="0" err="1"/>
              <a:t>τέθαπται</a:t>
            </a:r>
            <a:r>
              <a:rPr lang="el-GR" dirty="0"/>
              <a:t>. </a:t>
            </a:r>
            <a:r>
              <a:rPr lang="el-GR" dirty="0" err="1"/>
              <a:t>τινὲς</a:t>
            </a:r>
            <a:r>
              <a:rPr lang="el-GR" dirty="0"/>
              <a:t> </a:t>
            </a:r>
            <a:r>
              <a:rPr lang="el-GR" dirty="0" err="1"/>
              <a:t>δὲ</a:t>
            </a:r>
            <a:r>
              <a:rPr lang="el-GR" dirty="0"/>
              <a:t> </a:t>
            </a:r>
            <a:r>
              <a:rPr lang="el-GR" dirty="0" err="1"/>
              <a:t>ἐν</a:t>
            </a:r>
            <a:r>
              <a:rPr lang="el-GR" dirty="0"/>
              <a:t> </a:t>
            </a:r>
            <a:r>
              <a:rPr lang="el-GR" dirty="0" err="1"/>
              <a:t>Πέλλαις</a:t>
            </a:r>
            <a:r>
              <a:rPr lang="el-GR" dirty="0"/>
              <a:t> </a:t>
            </a:r>
            <a:r>
              <a:rPr lang="el-GR" dirty="0" err="1"/>
              <a:t>αὐτὸν</a:t>
            </a:r>
            <a:r>
              <a:rPr lang="el-GR" dirty="0"/>
              <a:t> </a:t>
            </a:r>
            <a:r>
              <a:rPr lang="el-GR" dirty="0" err="1"/>
              <a:t>τελευτῆσαί</a:t>
            </a:r>
            <a:r>
              <a:rPr lang="el-GR" dirty="0"/>
              <a:t> </a:t>
            </a:r>
            <a:r>
              <a:rPr lang="el-GR" dirty="0" err="1"/>
              <a:t>φασιν</a:t>
            </a:r>
            <a:r>
              <a:rPr lang="el-GR" dirty="0"/>
              <a:t>. </a:t>
            </a:r>
          </a:p>
          <a:p>
            <a:r>
              <a:rPr lang="el-GR" b="1" dirty="0"/>
              <a:t>Εξορία</a:t>
            </a:r>
            <a:r>
              <a:rPr lang="el-GR" dirty="0"/>
              <a:t> </a:t>
            </a:r>
            <a:r>
              <a:rPr lang="el-GR" dirty="0">
                <a:sym typeface="Wingdings" pitchFamily="2" charset="2"/>
              </a:rPr>
              <a:t> 468/7 </a:t>
            </a:r>
            <a:r>
              <a:rPr lang="el-GR" dirty="0" err="1">
                <a:sym typeface="Wingdings" pitchFamily="2" charset="2"/>
              </a:rPr>
              <a:t>π.Χ</a:t>
            </a:r>
            <a:r>
              <a:rPr lang="el-GR" dirty="0">
                <a:sym typeface="Wingdings" pitchFamily="2" charset="2"/>
              </a:rPr>
              <a:t> /  455 </a:t>
            </a:r>
            <a:r>
              <a:rPr lang="el-GR" dirty="0" err="1">
                <a:sym typeface="Wingdings" pitchFamily="2" charset="2"/>
              </a:rPr>
              <a:t>π.Χ</a:t>
            </a:r>
            <a:r>
              <a:rPr lang="el-GR" dirty="0">
                <a:sym typeface="Wingdings" pitchFamily="2" charset="2"/>
              </a:rPr>
              <a:t> </a:t>
            </a:r>
            <a:r>
              <a:rPr lang="el-GR" dirty="0" err="1">
                <a:sym typeface="Wingdings" pitchFamily="2" charset="2"/>
              </a:rPr>
              <a:t></a:t>
            </a:r>
            <a:r>
              <a:rPr lang="el-GR" b="1" dirty="0" err="1">
                <a:sym typeface="Wingdings" pitchFamily="2" charset="2"/>
              </a:rPr>
              <a:t>επάνοδος</a:t>
            </a:r>
            <a:r>
              <a:rPr lang="el-GR" b="1" dirty="0">
                <a:sym typeface="Wingdings" pitchFamily="2" charset="2"/>
              </a:rPr>
              <a:t> στην Αλικαρνασσό μετά την πτώση του </a:t>
            </a:r>
            <a:r>
              <a:rPr lang="el-GR" b="1" dirty="0" err="1">
                <a:sym typeface="Wingdings" pitchFamily="2" charset="2"/>
              </a:rPr>
              <a:t>Λύγδαμι</a:t>
            </a:r>
            <a:r>
              <a:rPr lang="el-GR" dirty="0">
                <a:sym typeface="Wingdings" pitchFamily="2" charset="2"/>
              </a:rPr>
              <a:t>.</a:t>
            </a:r>
            <a:endParaRPr lang="el-GR" dirty="0"/>
          </a:p>
          <a:p>
            <a:endParaRPr lang="el-GR" dirty="0"/>
          </a:p>
          <a:p>
            <a:r>
              <a:rPr lang="el-GR" dirty="0"/>
              <a:t>[2.143.1] </a:t>
            </a:r>
            <a:r>
              <a:rPr lang="el-GR" dirty="0" err="1"/>
              <a:t>Πρότερον</a:t>
            </a:r>
            <a:r>
              <a:rPr lang="el-GR" dirty="0"/>
              <a:t> </a:t>
            </a:r>
            <a:r>
              <a:rPr lang="el-GR" dirty="0" err="1"/>
              <a:t>δὲ</a:t>
            </a:r>
            <a:r>
              <a:rPr lang="el-GR" dirty="0"/>
              <a:t> </a:t>
            </a:r>
            <a:r>
              <a:rPr lang="el-GR" dirty="0" err="1"/>
              <a:t>Ἑκαταίῳ</a:t>
            </a:r>
            <a:r>
              <a:rPr lang="el-GR" dirty="0"/>
              <a:t> </a:t>
            </a:r>
            <a:r>
              <a:rPr lang="el-GR" dirty="0" err="1"/>
              <a:t>τῷ</a:t>
            </a:r>
            <a:r>
              <a:rPr lang="el-GR" dirty="0"/>
              <a:t> </a:t>
            </a:r>
            <a:r>
              <a:rPr lang="el-GR" dirty="0" err="1"/>
              <a:t>λογοποιῷ</a:t>
            </a:r>
            <a:r>
              <a:rPr lang="el-GR" dirty="0"/>
              <a:t> </a:t>
            </a:r>
            <a:r>
              <a:rPr lang="el-GR" dirty="0" err="1"/>
              <a:t>ἐν</a:t>
            </a:r>
            <a:r>
              <a:rPr lang="el-GR" dirty="0"/>
              <a:t> </a:t>
            </a:r>
            <a:r>
              <a:rPr lang="el-GR" dirty="0" err="1"/>
              <a:t>Θήβῃσι</a:t>
            </a:r>
            <a:r>
              <a:rPr lang="el-GR" dirty="0"/>
              <a:t> </a:t>
            </a:r>
            <a:r>
              <a:rPr lang="el-GR" b="1" dirty="0" err="1"/>
              <a:t>γενεηλογήσαντί</a:t>
            </a:r>
            <a:r>
              <a:rPr lang="el-GR" dirty="0"/>
              <a:t> [τε] </a:t>
            </a:r>
            <a:r>
              <a:rPr lang="el-GR" dirty="0" err="1"/>
              <a:t>ἑωυτὸν</a:t>
            </a:r>
            <a:r>
              <a:rPr lang="el-GR" dirty="0"/>
              <a:t> </a:t>
            </a:r>
            <a:r>
              <a:rPr lang="el-GR" dirty="0" err="1"/>
              <a:t>καὶ</a:t>
            </a:r>
            <a:r>
              <a:rPr lang="el-GR" dirty="0"/>
              <a:t> </a:t>
            </a:r>
            <a:r>
              <a:rPr lang="el-GR" dirty="0" err="1"/>
              <a:t>ἀναδήσαντι</a:t>
            </a:r>
            <a:r>
              <a:rPr lang="el-GR" dirty="0"/>
              <a:t> </a:t>
            </a:r>
            <a:r>
              <a:rPr lang="el-GR" dirty="0" err="1"/>
              <a:t>τὴν</a:t>
            </a:r>
            <a:r>
              <a:rPr lang="el-GR" dirty="0"/>
              <a:t> </a:t>
            </a:r>
            <a:r>
              <a:rPr lang="el-GR" dirty="0" err="1"/>
              <a:t>πατριὴν</a:t>
            </a:r>
            <a:r>
              <a:rPr lang="el-GR" dirty="0"/>
              <a:t> </a:t>
            </a:r>
            <a:r>
              <a:rPr lang="el-GR" dirty="0" err="1"/>
              <a:t>ἐς</a:t>
            </a:r>
            <a:r>
              <a:rPr lang="el-GR" dirty="0"/>
              <a:t> </a:t>
            </a:r>
            <a:r>
              <a:rPr lang="el-GR" dirty="0" err="1"/>
              <a:t>ἑκκαιδέκατον</a:t>
            </a:r>
            <a:r>
              <a:rPr lang="el-GR" dirty="0"/>
              <a:t> </a:t>
            </a:r>
            <a:r>
              <a:rPr lang="el-GR" dirty="0" err="1"/>
              <a:t>θεὸν</a:t>
            </a:r>
            <a:r>
              <a:rPr lang="el-GR" dirty="0"/>
              <a:t> </a:t>
            </a:r>
            <a:r>
              <a:rPr lang="el-GR" dirty="0" err="1"/>
              <a:t>ἐποίησαν</a:t>
            </a:r>
            <a:r>
              <a:rPr lang="el-GR" dirty="0"/>
              <a:t> </a:t>
            </a:r>
            <a:r>
              <a:rPr lang="el-GR" dirty="0" err="1"/>
              <a:t>οἱ</a:t>
            </a:r>
            <a:r>
              <a:rPr lang="el-GR" dirty="0"/>
              <a:t> </a:t>
            </a:r>
            <a:r>
              <a:rPr lang="el-GR" dirty="0" err="1"/>
              <a:t>ἱρέες</a:t>
            </a:r>
            <a:r>
              <a:rPr lang="el-GR" dirty="0"/>
              <a:t> </a:t>
            </a:r>
            <a:r>
              <a:rPr lang="el-GR" dirty="0" err="1"/>
              <a:t>τοῦ</a:t>
            </a:r>
            <a:r>
              <a:rPr lang="el-GR" dirty="0"/>
              <a:t> </a:t>
            </a:r>
            <a:r>
              <a:rPr lang="el-GR" dirty="0" err="1"/>
              <a:t>Διὸς</a:t>
            </a:r>
            <a:r>
              <a:rPr lang="el-GR" dirty="0"/>
              <a:t> </a:t>
            </a:r>
            <a:r>
              <a:rPr lang="el-GR" dirty="0" err="1"/>
              <a:t>οἷόν</a:t>
            </a:r>
            <a:r>
              <a:rPr lang="el-GR" dirty="0"/>
              <a:t> τι </a:t>
            </a:r>
            <a:r>
              <a:rPr lang="el-GR" dirty="0" err="1"/>
              <a:t>καὶ</a:t>
            </a:r>
            <a:r>
              <a:rPr lang="el-GR" dirty="0"/>
              <a:t> </a:t>
            </a:r>
            <a:r>
              <a:rPr lang="el-GR" dirty="0" err="1"/>
              <a:t>ἐμοὶ</a:t>
            </a:r>
            <a:r>
              <a:rPr lang="el-GR" dirty="0"/>
              <a:t> </a:t>
            </a:r>
            <a:r>
              <a:rPr lang="el-GR" dirty="0" err="1"/>
              <a:t>οὐ</a:t>
            </a:r>
            <a:r>
              <a:rPr lang="el-GR" dirty="0"/>
              <a:t> </a:t>
            </a:r>
            <a:r>
              <a:rPr lang="el-GR" dirty="0" err="1"/>
              <a:t>γενεηλογήσαντι</a:t>
            </a:r>
            <a:r>
              <a:rPr lang="el-GR" dirty="0"/>
              <a:t> </a:t>
            </a:r>
            <a:r>
              <a:rPr lang="el-GR" dirty="0" err="1"/>
              <a:t>ἐμεωυτόν</a:t>
            </a:r>
            <a:r>
              <a:rPr lang="el-GR" dirty="0"/>
              <a:t>·</a:t>
            </a:r>
          </a:p>
          <a:p>
            <a:br>
              <a:rPr lang="el-GR" dirty="0"/>
            </a:br>
            <a:br>
              <a:rPr lang="el-GR" dirty="0"/>
            </a:br>
            <a:r>
              <a:rPr lang="el-GR" dirty="0"/>
              <a:t>→ κατάγεται από αξιόλογη γενιά, όχι όμως από θεούς → ένδειξη ότι δεν ανήκε σε αριστοκρατική οικογένεια.</a:t>
            </a:r>
          </a:p>
          <a:p>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5693866"/>
          </a:xfrm>
          <a:prstGeom prst="rect">
            <a:avLst/>
          </a:prstGeom>
        </p:spPr>
        <p:txBody>
          <a:bodyPr wrap="square">
            <a:spAutoFit/>
          </a:bodyPr>
          <a:lstStyle/>
          <a:p>
            <a:pPr algn="just"/>
            <a:r>
              <a:rPr lang="en-US" sz="1400" dirty="0"/>
              <a:t>[</a:t>
            </a:r>
            <a:r>
              <a:rPr lang="el-GR" sz="1400" dirty="0"/>
              <a:t>2.84.1] ἡ </a:t>
            </a:r>
            <a:r>
              <a:rPr lang="el-GR" sz="1400" dirty="0" err="1"/>
              <a:t>δὲ</a:t>
            </a:r>
            <a:r>
              <a:rPr lang="el-GR" sz="1400" dirty="0"/>
              <a:t> </a:t>
            </a:r>
            <a:r>
              <a:rPr lang="el-GR" sz="1400" b="1" dirty="0" err="1"/>
              <a:t>ἰητρικὴ</a:t>
            </a:r>
            <a:r>
              <a:rPr lang="el-GR" sz="1400" dirty="0"/>
              <a:t> </a:t>
            </a:r>
            <a:r>
              <a:rPr lang="el-GR" sz="1400" dirty="0" err="1"/>
              <a:t>κατὰ</a:t>
            </a:r>
            <a:r>
              <a:rPr lang="el-GR" sz="1400" dirty="0"/>
              <a:t> τάδε </a:t>
            </a:r>
            <a:r>
              <a:rPr lang="el-GR" sz="1400" dirty="0" err="1"/>
              <a:t>σφι</a:t>
            </a:r>
            <a:r>
              <a:rPr lang="el-GR" sz="1400" dirty="0"/>
              <a:t> </a:t>
            </a:r>
            <a:r>
              <a:rPr lang="el-GR" sz="1400" dirty="0" err="1"/>
              <a:t>δέδασται</a:t>
            </a:r>
            <a:r>
              <a:rPr lang="el-GR" sz="1400" dirty="0"/>
              <a:t>· </a:t>
            </a:r>
            <a:r>
              <a:rPr lang="el-GR" sz="1400" dirty="0" err="1"/>
              <a:t>μιῆς</a:t>
            </a:r>
            <a:r>
              <a:rPr lang="el-GR" sz="1400" dirty="0"/>
              <a:t> </a:t>
            </a:r>
            <a:r>
              <a:rPr lang="el-GR" sz="1400" dirty="0" err="1"/>
              <a:t>νούσου</a:t>
            </a:r>
            <a:r>
              <a:rPr lang="el-GR" sz="1400" dirty="0"/>
              <a:t> </a:t>
            </a:r>
            <a:r>
              <a:rPr lang="el-GR" sz="1400" dirty="0" err="1"/>
              <a:t>ἕκαστος</a:t>
            </a:r>
            <a:r>
              <a:rPr lang="el-GR" sz="1400" dirty="0"/>
              <a:t> </a:t>
            </a:r>
            <a:r>
              <a:rPr lang="el-GR" sz="1400" dirty="0" err="1"/>
              <a:t>ἰητρός</a:t>
            </a:r>
            <a:r>
              <a:rPr lang="el-GR" sz="1400" dirty="0"/>
              <a:t> </a:t>
            </a:r>
            <a:r>
              <a:rPr lang="el-GR" sz="1400" dirty="0" err="1"/>
              <a:t>ἐστι</a:t>
            </a:r>
            <a:r>
              <a:rPr lang="el-GR" sz="1400" dirty="0"/>
              <a:t> </a:t>
            </a:r>
            <a:r>
              <a:rPr lang="el-GR" sz="1400" dirty="0" err="1"/>
              <a:t>καὶ</a:t>
            </a:r>
            <a:r>
              <a:rPr lang="el-GR" sz="1400" dirty="0"/>
              <a:t> </a:t>
            </a:r>
            <a:r>
              <a:rPr lang="el-GR" sz="1400" dirty="0" err="1"/>
              <a:t>οὐ</a:t>
            </a:r>
            <a:r>
              <a:rPr lang="el-GR" sz="1400" dirty="0"/>
              <a:t> </a:t>
            </a:r>
            <a:r>
              <a:rPr lang="el-GR" sz="1400" dirty="0" err="1"/>
              <a:t>πλεόνων</a:t>
            </a:r>
            <a:r>
              <a:rPr lang="el-GR" sz="1400" dirty="0"/>
              <a:t>. πάντα </a:t>
            </a:r>
            <a:r>
              <a:rPr lang="el-GR" sz="1400" dirty="0" err="1"/>
              <a:t>δ᾽</a:t>
            </a:r>
            <a:r>
              <a:rPr lang="el-GR" sz="1400" dirty="0"/>
              <a:t> </a:t>
            </a:r>
            <a:r>
              <a:rPr lang="el-GR" sz="1400" dirty="0" err="1"/>
              <a:t>ἰητρῶν</a:t>
            </a:r>
            <a:r>
              <a:rPr lang="el-GR" sz="1400" dirty="0"/>
              <a:t> </a:t>
            </a:r>
            <a:r>
              <a:rPr lang="el-GR" sz="1400" dirty="0" err="1"/>
              <a:t>ἐστι</a:t>
            </a:r>
            <a:r>
              <a:rPr lang="el-GR" sz="1400" dirty="0"/>
              <a:t> </a:t>
            </a:r>
            <a:r>
              <a:rPr lang="el-GR" sz="1400" dirty="0" err="1"/>
              <a:t>πλέα</a:t>
            </a:r>
            <a:r>
              <a:rPr lang="el-GR" sz="1400" dirty="0"/>
              <a:t>· </a:t>
            </a:r>
            <a:r>
              <a:rPr lang="el-GR" sz="1400" dirty="0" err="1"/>
              <a:t>οἱ</a:t>
            </a:r>
            <a:r>
              <a:rPr lang="el-GR" sz="1400" dirty="0"/>
              <a:t> </a:t>
            </a:r>
            <a:r>
              <a:rPr lang="el-GR" sz="1400" dirty="0" err="1"/>
              <a:t>μὲν</a:t>
            </a:r>
            <a:r>
              <a:rPr lang="el-GR" sz="1400" dirty="0"/>
              <a:t> </a:t>
            </a:r>
            <a:r>
              <a:rPr lang="el-GR" sz="1400" dirty="0" err="1"/>
              <a:t>γὰρ</a:t>
            </a:r>
            <a:r>
              <a:rPr lang="el-GR" sz="1400" dirty="0"/>
              <a:t> </a:t>
            </a:r>
            <a:r>
              <a:rPr lang="el-GR" sz="1400" dirty="0" err="1"/>
              <a:t>ὀφθαλμῶν</a:t>
            </a:r>
            <a:r>
              <a:rPr lang="el-GR" sz="1400" dirty="0"/>
              <a:t> </a:t>
            </a:r>
            <a:r>
              <a:rPr lang="el-GR" sz="1400" dirty="0" err="1"/>
              <a:t>ἰητροὶ</a:t>
            </a:r>
            <a:r>
              <a:rPr lang="el-GR" sz="1400" dirty="0"/>
              <a:t> </a:t>
            </a:r>
            <a:r>
              <a:rPr lang="el-GR" sz="1400" dirty="0" err="1"/>
              <a:t>κατεστέασι</a:t>
            </a:r>
            <a:r>
              <a:rPr lang="el-GR" sz="1400" dirty="0"/>
              <a:t>, </a:t>
            </a:r>
            <a:r>
              <a:rPr lang="el-GR" sz="1400" dirty="0" err="1"/>
              <a:t>οἱ</a:t>
            </a:r>
            <a:r>
              <a:rPr lang="el-GR" sz="1400" dirty="0"/>
              <a:t> </a:t>
            </a:r>
            <a:r>
              <a:rPr lang="el-GR" sz="1400" dirty="0" err="1"/>
              <a:t>δὲ</a:t>
            </a:r>
            <a:r>
              <a:rPr lang="el-GR" sz="1400" dirty="0"/>
              <a:t> </a:t>
            </a:r>
            <a:r>
              <a:rPr lang="el-GR" sz="1400" dirty="0" err="1"/>
              <a:t>κεφαλῆς</a:t>
            </a:r>
            <a:r>
              <a:rPr lang="el-GR" sz="1400" dirty="0"/>
              <a:t>, </a:t>
            </a:r>
            <a:r>
              <a:rPr lang="el-GR" sz="1400" dirty="0" err="1"/>
              <a:t>οἱ</a:t>
            </a:r>
            <a:r>
              <a:rPr lang="el-GR" sz="1400" dirty="0"/>
              <a:t> </a:t>
            </a:r>
            <a:r>
              <a:rPr lang="el-GR" sz="1400" dirty="0" err="1"/>
              <a:t>δὲ</a:t>
            </a:r>
            <a:r>
              <a:rPr lang="el-GR" sz="1400" dirty="0"/>
              <a:t> </a:t>
            </a:r>
            <a:r>
              <a:rPr lang="el-GR" sz="1400" dirty="0" err="1"/>
              <a:t>ὀδόντων</a:t>
            </a:r>
            <a:r>
              <a:rPr lang="el-GR" sz="1400" dirty="0"/>
              <a:t>, </a:t>
            </a:r>
            <a:r>
              <a:rPr lang="el-GR" sz="1400" dirty="0" err="1"/>
              <a:t>οἱ</a:t>
            </a:r>
            <a:r>
              <a:rPr lang="el-GR" sz="1400" dirty="0"/>
              <a:t> </a:t>
            </a:r>
            <a:r>
              <a:rPr lang="el-GR" sz="1400" dirty="0" err="1"/>
              <a:t>δὲ</a:t>
            </a:r>
            <a:r>
              <a:rPr lang="el-GR" sz="1400" dirty="0"/>
              <a:t> </a:t>
            </a:r>
            <a:r>
              <a:rPr lang="el-GR" sz="1400" dirty="0" err="1"/>
              <a:t>τῶν</a:t>
            </a:r>
            <a:r>
              <a:rPr lang="el-GR" sz="1400" dirty="0"/>
              <a:t> </a:t>
            </a:r>
            <a:r>
              <a:rPr lang="el-GR" sz="1400" dirty="0" err="1"/>
              <a:t>κατὰ</a:t>
            </a:r>
            <a:r>
              <a:rPr lang="el-GR" sz="1400" dirty="0"/>
              <a:t> </a:t>
            </a:r>
            <a:r>
              <a:rPr lang="el-GR" sz="1400" dirty="0" err="1"/>
              <a:t>νηδύν</a:t>
            </a:r>
            <a:r>
              <a:rPr lang="el-GR" sz="1400" dirty="0"/>
              <a:t>, </a:t>
            </a:r>
            <a:r>
              <a:rPr lang="el-GR" sz="1400" dirty="0" err="1"/>
              <a:t>οἱ</a:t>
            </a:r>
            <a:r>
              <a:rPr lang="el-GR" sz="1400" dirty="0"/>
              <a:t> </a:t>
            </a:r>
            <a:r>
              <a:rPr lang="el-GR" sz="1400" dirty="0" err="1"/>
              <a:t>δὲ</a:t>
            </a:r>
            <a:r>
              <a:rPr lang="el-GR" sz="1400" dirty="0"/>
              <a:t> </a:t>
            </a:r>
            <a:r>
              <a:rPr lang="el-GR" sz="1400" dirty="0" err="1"/>
              <a:t>τῶν</a:t>
            </a:r>
            <a:r>
              <a:rPr lang="el-GR" sz="1400" dirty="0"/>
              <a:t> </a:t>
            </a:r>
            <a:r>
              <a:rPr lang="el-GR" sz="1400" dirty="0" err="1"/>
              <a:t>ἀφανέων</a:t>
            </a:r>
            <a:r>
              <a:rPr lang="el-GR" sz="1400" dirty="0"/>
              <a:t> </a:t>
            </a:r>
            <a:r>
              <a:rPr lang="el-GR" sz="1400" dirty="0" err="1"/>
              <a:t>νούσων</a:t>
            </a:r>
            <a:endParaRPr lang="el-GR" sz="1400" dirty="0"/>
          </a:p>
          <a:p>
            <a:pPr algn="just"/>
            <a:endParaRPr lang="el-GR" sz="1400" dirty="0"/>
          </a:p>
          <a:p>
            <a:pPr algn="just"/>
            <a:r>
              <a:rPr lang="en-US" sz="1400" dirty="0"/>
              <a:t>[</a:t>
            </a:r>
            <a:r>
              <a:rPr lang="el-GR" sz="1400" dirty="0"/>
              <a:t>2.86.2] </a:t>
            </a:r>
            <a:r>
              <a:rPr lang="el-GR" sz="1400" dirty="0" err="1"/>
              <a:t>οὗτοι</a:t>
            </a:r>
            <a:r>
              <a:rPr lang="el-GR" sz="1400" dirty="0"/>
              <a:t>, </a:t>
            </a:r>
            <a:r>
              <a:rPr lang="el-GR" sz="1400" dirty="0" err="1"/>
              <a:t>ἐπεάν</a:t>
            </a:r>
            <a:r>
              <a:rPr lang="el-GR" sz="1400" dirty="0"/>
              <a:t> </a:t>
            </a:r>
            <a:r>
              <a:rPr lang="el-GR" sz="1400" dirty="0" err="1"/>
              <a:t>σφι</a:t>
            </a:r>
            <a:r>
              <a:rPr lang="el-GR" sz="1400" dirty="0"/>
              <a:t> </a:t>
            </a:r>
            <a:r>
              <a:rPr lang="el-GR" sz="1400" dirty="0" err="1"/>
              <a:t>κομισθῇ</a:t>
            </a:r>
            <a:r>
              <a:rPr lang="el-GR" sz="1400" dirty="0"/>
              <a:t> νεκρός, </a:t>
            </a:r>
            <a:r>
              <a:rPr lang="el-GR" sz="1400" dirty="0" err="1"/>
              <a:t>δεικνύουσι</a:t>
            </a:r>
            <a:r>
              <a:rPr lang="el-GR" sz="1400" dirty="0"/>
              <a:t> </a:t>
            </a:r>
            <a:r>
              <a:rPr lang="el-GR" sz="1400" dirty="0" err="1"/>
              <a:t>τοῖσι</a:t>
            </a:r>
            <a:r>
              <a:rPr lang="el-GR" sz="1400" dirty="0"/>
              <a:t> </a:t>
            </a:r>
            <a:r>
              <a:rPr lang="el-GR" sz="1400" dirty="0" err="1"/>
              <a:t>κομίσασι</a:t>
            </a:r>
            <a:r>
              <a:rPr lang="el-GR" sz="1400" dirty="0"/>
              <a:t> παραδείγματα </a:t>
            </a:r>
            <a:r>
              <a:rPr lang="el-GR" sz="1400" dirty="0" err="1"/>
              <a:t>νεκρῶν</a:t>
            </a:r>
            <a:r>
              <a:rPr lang="el-GR" sz="1400" dirty="0"/>
              <a:t> ξύλινα, </a:t>
            </a:r>
            <a:r>
              <a:rPr lang="el-GR" sz="1400" dirty="0" err="1"/>
              <a:t>τῇ</a:t>
            </a:r>
            <a:r>
              <a:rPr lang="el-GR" sz="1400" dirty="0"/>
              <a:t> </a:t>
            </a:r>
            <a:r>
              <a:rPr lang="el-GR" sz="1400" dirty="0" err="1"/>
              <a:t>γραφῇ</a:t>
            </a:r>
            <a:r>
              <a:rPr lang="el-GR" sz="1400" dirty="0"/>
              <a:t> </a:t>
            </a:r>
            <a:r>
              <a:rPr lang="el-GR" sz="1400" dirty="0" err="1"/>
              <a:t>μεμιμημένα</a:t>
            </a:r>
            <a:r>
              <a:rPr lang="el-GR" sz="1400" dirty="0"/>
              <a:t>, </a:t>
            </a:r>
            <a:r>
              <a:rPr lang="el-GR" sz="1400" dirty="0" err="1"/>
              <a:t>καὶ</a:t>
            </a:r>
            <a:r>
              <a:rPr lang="el-GR" sz="1400" dirty="0"/>
              <a:t> </a:t>
            </a:r>
            <a:r>
              <a:rPr lang="el-GR" sz="1400" dirty="0" err="1"/>
              <a:t>τὴν</a:t>
            </a:r>
            <a:r>
              <a:rPr lang="el-GR" sz="1400" dirty="0"/>
              <a:t> </a:t>
            </a:r>
            <a:r>
              <a:rPr lang="el-GR" sz="1400" dirty="0" err="1"/>
              <a:t>μὲν</a:t>
            </a:r>
            <a:r>
              <a:rPr lang="el-GR" sz="1400" dirty="0"/>
              <a:t> </a:t>
            </a:r>
            <a:r>
              <a:rPr lang="el-GR" sz="1400" dirty="0" err="1"/>
              <a:t>σπουδαιοτάτην</a:t>
            </a:r>
            <a:r>
              <a:rPr lang="el-GR" sz="1400" dirty="0"/>
              <a:t> </a:t>
            </a:r>
            <a:r>
              <a:rPr lang="el-GR" sz="1400" dirty="0" err="1"/>
              <a:t>αὐτέων</a:t>
            </a:r>
            <a:r>
              <a:rPr lang="el-GR" sz="1400" dirty="0"/>
              <a:t> </a:t>
            </a:r>
            <a:r>
              <a:rPr lang="el-GR" sz="1400" dirty="0" err="1"/>
              <a:t>φασὶ</a:t>
            </a:r>
            <a:r>
              <a:rPr lang="el-GR" sz="1400" dirty="0"/>
              <a:t> </a:t>
            </a:r>
            <a:r>
              <a:rPr lang="el-GR" sz="1400" dirty="0" err="1"/>
              <a:t>εἶναι</a:t>
            </a:r>
            <a:r>
              <a:rPr lang="el-GR" sz="1400" dirty="0"/>
              <a:t> </a:t>
            </a:r>
            <a:r>
              <a:rPr lang="el-GR" sz="1400" dirty="0" err="1"/>
              <a:t>τοῦ</a:t>
            </a:r>
            <a:r>
              <a:rPr lang="el-GR" sz="1400" dirty="0"/>
              <a:t> </a:t>
            </a:r>
            <a:r>
              <a:rPr lang="el-GR" sz="1400" dirty="0" err="1"/>
              <a:t>οὐκ</a:t>
            </a:r>
            <a:r>
              <a:rPr lang="el-GR" sz="1400" dirty="0"/>
              <a:t> </a:t>
            </a:r>
            <a:r>
              <a:rPr lang="el-GR" sz="1400" dirty="0" err="1"/>
              <a:t>ὅσιον</a:t>
            </a:r>
            <a:r>
              <a:rPr lang="el-GR" sz="1400" dirty="0"/>
              <a:t> </a:t>
            </a:r>
            <a:r>
              <a:rPr lang="el-GR" sz="1400" dirty="0" err="1"/>
              <a:t>ποιεῦμαι</a:t>
            </a:r>
            <a:r>
              <a:rPr lang="el-GR" sz="1400" dirty="0"/>
              <a:t> </a:t>
            </a:r>
            <a:r>
              <a:rPr lang="el-GR" sz="1400" dirty="0" err="1"/>
              <a:t>τὸ</a:t>
            </a:r>
            <a:r>
              <a:rPr lang="el-GR" sz="1400" dirty="0"/>
              <a:t> </a:t>
            </a:r>
            <a:r>
              <a:rPr lang="el-GR" sz="1400" dirty="0" err="1"/>
              <a:t>οὔνομα</a:t>
            </a:r>
            <a:r>
              <a:rPr lang="el-GR" sz="1400" dirty="0"/>
              <a:t> </a:t>
            </a:r>
            <a:r>
              <a:rPr lang="el-GR" sz="1400" dirty="0" err="1"/>
              <a:t>ἐπὶ</a:t>
            </a:r>
            <a:r>
              <a:rPr lang="el-GR" sz="1400" dirty="0"/>
              <a:t> </a:t>
            </a:r>
            <a:r>
              <a:rPr lang="el-GR" sz="1400" dirty="0" err="1"/>
              <a:t>τοιούτῳ</a:t>
            </a:r>
            <a:r>
              <a:rPr lang="el-GR" sz="1400" dirty="0"/>
              <a:t> </a:t>
            </a:r>
            <a:r>
              <a:rPr lang="el-GR" sz="1400" dirty="0" err="1"/>
              <a:t>πρήγματι</a:t>
            </a:r>
            <a:r>
              <a:rPr lang="el-GR" sz="1400" dirty="0"/>
              <a:t> </a:t>
            </a:r>
            <a:r>
              <a:rPr lang="el-GR" sz="1400" dirty="0" err="1"/>
              <a:t>ὀνομάζειν</a:t>
            </a:r>
            <a:r>
              <a:rPr lang="el-GR" sz="1400" dirty="0"/>
              <a:t>, </a:t>
            </a:r>
            <a:r>
              <a:rPr lang="el-GR" sz="1400" dirty="0" err="1"/>
              <a:t>τὴν</a:t>
            </a:r>
            <a:r>
              <a:rPr lang="el-GR" sz="1400" dirty="0"/>
              <a:t> </a:t>
            </a:r>
            <a:r>
              <a:rPr lang="el-GR" sz="1400" dirty="0" err="1"/>
              <a:t>δὲ</a:t>
            </a:r>
            <a:r>
              <a:rPr lang="el-GR" sz="1400" dirty="0"/>
              <a:t> </a:t>
            </a:r>
            <a:r>
              <a:rPr lang="el-GR" sz="1400" dirty="0" err="1"/>
              <a:t>δευτέρην</a:t>
            </a:r>
            <a:r>
              <a:rPr lang="el-GR" sz="1400" dirty="0"/>
              <a:t> </a:t>
            </a:r>
            <a:r>
              <a:rPr lang="el-GR" sz="1400" dirty="0" err="1"/>
              <a:t>δεικνύουσι</a:t>
            </a:r>
            <a:r>
              <a:rPr lang="el-GR" sz="1400" dirty="0"/>
              <a:t> </a:t>
            </a:r>
            <a:r>
              <a:rPr lang="el-GR" sz="1400" dirty="0" err="1"/>
              <a:t>ὑποδεεστέρην</a:t>
            </a:r>
            <a:r>
              <a:rPr lang="el-GR" sz="1400" dirty="0"/>
              <a:t> τε ταύτης </a:t>
            </a:r>
            <a:r>
              <a:rPr lang="el-GR" sz="1400" dirty="0" err="1"/>
              <a:t>καὶ</a:t>
            </a:r>
            <a:r>
              <a:rPr lang="el-GR" sz="1400" dirty="0"/>
              <a:t> </a:t>
            </a:r>
            <a:r>
              <a:rPr lang="el-GR" sz="1400" dirty="0" err="1"/>
              <a:t>εὐτελεστέρην</a:t>
            </a:r>
            <a:r>
              <a:rPr lang="el-GR" sz="1400" dirty="0"/>
              <a:t>, </a:t>
            </a:r>
            <a:r>
              <a:rPr lang="el-GR" sz="1400" dirty="0" err="1"/>
              <a:t>τὴν</a:t>
            </a:r>
            <a:r>
              <a:rPr lang="el-GR" sz="1400" dirty="0"/>
              <a:t> </a:t>
            </a:r>
            <a:r>
              <a:rPr lang="el-GR" sz="1400" dirty="0" err="1"/>
              <a:t>δὲ</a:t>
            </a:r>
            <a:r>
              <a:rPr lang="el-GR" sz="1400" dirty="0"/>
              <a:t> </a:t>
            </a:r>
            <a:r>
              <a:rPr lang="el-GR" sz="1400" dirty="0" err="1"/>
              <a:t>τρίτην</a:t>
            </a:r>
            <a:r>
              <a:rPr lang="el-GR" sz="1400" dirty="0"/>
              <a:t> </a:t>
            </a:r>
            <a:r>
              <a:rPr lang="el-GR" sz="1400" dirty="0" err="1"/>
              <a:t>εὐτελεστάτην</a:t>
            </a:r>
            <a:r>
              <a:rPr lang="el-GR" sz="1400" dirty="0"/>
              <a:t>· </a:t>
            </a:r>
            <a:r>
              <a:rPr lang="el-GR" sz="1400" dirty="0" err="1"/>
              <a:t>φράσαντες</a:t>
            </a:r>
            <a:r>
              <a:rPr lang="el-GR" sz="1400" dirty="0"/>
              <a:t> </a:t>
            </a:r>
            <a:r>
              <a:rPr lang="el-GR" sz="1400" dirty="0" err="1"/>
              <a:t>δὲ</a:t>
            </a:r>
            <a:r>
              <a:rPr lang="el-GR" sz="1400" dirty="0"/>
              <a:t> </a:t>
            </a:r>
            <a:r>
              <a:rPr lang="el-GR" sz="1400" dirty="0" err="1"/>
              <a:t>πυνθάνονται</a:t>
            </a:r>
            <a:r>
              <a:rPr lang="el-GR" sz="1400" dirty="0"/>
              <a:t> </a:t>
            </a:r>
            <a:r>
              <a:rPr lang="el-GR" sz="1400" dirty="0" err="1"/>
              <a:t>παρ᾽</a:t>
            </a:r>
            <a:r>
              <a:rPr lang="el-GR" sz="1400" dirty="0"/>
              <a:t> </a:t>
            </a:r>
            <a:r>
              <a:rPr lang="el-GR" sz="1400" dirty="0" err="1"/>
              <a:t>αὐτῶν</a:t>
            </a:r>
            <a:r>
              <a:rPr lang="el-GR" sz="1400" dirty="0"/>
              <a:t> </a:t>
            </a:r>
            <a:r>
              <a:rPr lang="el-GR" sz="1400" dirty="0" err="1"/>
              <a:t>κατὰ</a:t>
            </a:r>
            <a:r>
              <a:rPr lang="el-GR" sz="1400" dirty="0"/>
              <a:t> </a:t>
            </a:r>
            <a:r>
              <a:rPr lang="el-GR" sz="1400" dirty="0" err="1"/>
              <a:t>ἥντινα</a:t>
            </a:r>
            <a:r>
              <a:rPr lang="el-GR" sz="1400" dirty="0"/>
              <a:t> </a:t>
            </a:r>
            <a:r>
              <a:rPr lang="el-GR" sz="1400" dirty="0" err="1"/>
              <a:t>βούλονταί</a:t>
            </a:r>
            <a:r>
              <a:rPr lang="el-GR" sz="1400" dirty="0"/>
              <a:t> </a:t>
            </a:r>
            <a:r>
              <a:rPr lang="el-GR" sz="1400" dirty="0" err="1"/>
              <a:t>σφι</a:t>
            </a:r>
            <a:r>
              <a:rPr lang="el-GR" sz="1400" dirty="0"/>
              <a:t> </a:t>
            </a:r>
            <a:r>
              <a:rPr lang="el-GR" sz="1400" dirty="0" err="1"/>
              <a:t>σκευασθῆναι</a:t>
            </a:r>
            <a:r>
              <a:rPr lang="el-GR" sz="1400" dirty="0"/>
              <a:t> </a:t>
            </a:r>
            <a:r>
              <a:rPr lang="el-GR" sz="1400" dirty="0" err="1"/>
              <a:t>τὸν</a:t>
            </a:r>
            <a:r>
              <a:rPr lang="el-GR" sz="1400" dirty="0"/>
              <a:t> </a:t>
            </a:r>
            <a:r>
              <a:rPr lang="el-GR" sz="1400" dirty="0" err="1"/>
              <a:t>νεκρόν</a:t>
            </a:r>
            <a:r>
              <a:rPr lang="el-GR" sz="1400" dirty="0"/>
              <a:t>.</a:t>
            </a:r>
          </a:p>
          <a:p>
            <a:pPr algn="just"/>
            <a:br>
              <a:rPr lang="el-GR" sz="1400" dirty="0"/>
            </a:br>
            <a:r>
              <a:rPr lang="el-GR" sz="1400" dirty="0"/>
              <a:t>2.86.3] </a:t>
            </a:r>
            <a:r>
              <a:rPr lang="el-GR" sz="1400" dirty="0" err="1"/>
              <a:t>οἱ</a:t>
            </a:r>
            <a:r>
              <a:rPr lang="el-GR" sz="1400" dirty="0"/>
              <a:t> </a:t>
            </a:r>
            <a:r>
              <a:rPr lang="el-GR" sz="1400" dirty="0" err="1"/>
              <a:t>μὲν</a:t>
            </a:r>
            <a:r>
              <a:rPr lang="el-GR" sz="1400" dirty="0"/>
              <a:t> </a:t>
            </a:r>
            <a:r>
              <a:rPr lang="el-GR" sz="1400" dirty="0" err="1"/>
              <a:t>δὴ</a:t>
            </a:r>
            <a:r>
              <a:rPr lang="el-GR" sz="1400" dirty="0"/>
              <a:t> </a:t>
            </a:r>
            <a:r>
              <a:rPr lang="el-GR" sz="1400" dirty="0" err="1"/>
              <a:t>ἐκποδὼν</a:t>
            </a:r>
            <a:r>
              <a:rPr lang="el-GR" sz="1400" dirty="0"/>
              <a:t> </a:t>
            </a:r>
            <a:r>
              <a:rPr lang="el-GR" sz="1400" dirty="0" err="1"/>
              <a:t>μισθῷ</a:t>
            </a:r>
            <a:r>
              <a:rPr lang="el-GR" sz="1400" dirty="0"/>
              <a:t> </a:t>
            </a:r>
            <a:r>
              <a:rPr lang="el-GR" sz="1400" dirty="0" err="1"/>
              <a:t>ὁμολογήσαντες</a:t>
            </a:r>
            <a:r>
              <a:rPr lang="el-GR" sz="1400" dirty="0"/>
              <a:t> </a:t>
            </a:r>
            <a:r>
              <a:rPr lang="el-GR" sz="1400" dirty="0" err="1"/>
              <a:t>ἀπαλλάσσονται</a:t>
            </a:r>
            <a:r>
              <a:rPr lang="el-GR" sz="1400" dirty="0"/>
              <a:t>, </a:t>
            </a:r>
            <a:r>
              <a:rPr lang="el-GR" sz="1400" dirty="0" err="1"/>
              <a:t>οἱ</a:t>
            </a:r>
            <a:r>
              <a:rPr lang="el-GR" sz="1400" dirty="0"/>
              <a:t> </a:t>
            </a:r>
            <a:r>
              <a:rPr lang="el-GR" sz="1400" dirty="0" err="1"/>
              <a:t>δὲ</a:t>
            </a:r>
            <a:r>
              <a:rPr lang="el-GR" sz="1400" dirty="0"/>
              <a:t> </a:t>
            </a:r>
            <a:r>
              <a:rPr lang="el-GR" sz="1400" dirty="0" err="1"/>
              <a:t>ὑπολειπόμενοι</a:t>
            </a:r>
            <a:r>
              <a:rPr lang="el-GR" sz="1400" dirty="0"/>
              <a:t> </a:t>
            </a:r>
            <a:r>
              <a:rPr lang="el-GR" sz="1400" dirty="0" err="1"/>
              <a:t>ἐν</a:t>
            </a:r>
            <a:r>
              <a:rPr lang="el-GR" sz="1400" dirty="0"/>
              <a:t> </a:t>
            </a:r>
            <a:r>
              <a:rPr lang="el-GR" sz="1400" dirty="0" err="1"/>
              <a:t>οἰκήμασι</a:t>
            </a:r>
            <a:r>
              <a:rPr lang="el-GR" sz="1400" dirty="0"/>
              <a:t> </a:t>
            </a:r>
            <a:r>
              <a:rPr lang="el-GR" sz="1400" dirty="0" err="1"/>
              <a:t>ὧδε</a:t>
            </a:r>
            <a:r>
              <a:rPr lang="el-GR" sz="1400" dirty="0"/>
              <a:t> </a:t>
            </a:r>
            <a:r>
              <a:rPr lang="el-GR" sz="1400" dirty="0" err="1"/>
              <a:t>τὰ</a:t>
            </a:r>
            <a:r>
              <a:rPr lang="el-GR" sz="1400" dirty="0"/>
              <a:t> σπουδαιότατα </a:t>
            </a:r>
            <a:r>
              <a:rPr lang="el-GR" sz="1400" dirty="0" err="1"/>
              <a:t>ταριχεύουσι</a:t>
            </a:r>
            <a:r>
              <a:rPr lang="el-GR" sz="1400" dirty="0"/>
              <a:t>· </a:t>
            </a:r>
            <a:r>
              <a:rPr lang="el-GR" sz="1400" dirty="0" err="1"/>
              <a:t>πρῶτα</a:t>
            </a:r>
            <a:r>
              <a:rPr lang="el-GR" sz="1400" dirty="0"/>
              <a:t> </a:t>
            </a:r>
            <a:r>
              <a:rPr lang="el-GR" sz="1400" dirty="0" err="1"/>
              <a:t>μὲν</a:t>
            </a:r>
            <a:r>
              <a:rPr lang="el-GR" sz="1400" dirty="0"/>
              <a:t> </a:t>
            </a:r>
            <a:r>
              <a:rPr lang="el-GR" sz="1400" dirty="0" err="1"/>
              <a:t>σκολιῷ</a:t>
            </a:r>
            <a:r>
              <a:rPr lang="el-GR" sz="1400" dirty="0"/>
              <a:t> </a:t>
            </a:r>
            <a:r>
              <a:rPr lang="el-GR" sz="1400" dirty="0" err="1"/>
              <a:t>σιδήρῳ</a:t>
            </a:r>
            <a:r>
              <a:rPr lang="el-GR" sz="1400" dirty="0"/>
              <a:t> </a:t>
            </a:r>
            <a:r>
              <a:rPr lang="el-GR" sz="1400" dirty="0" err="1"/>
              <a:t>διὰ</a:t>
            </a:r>
            <a:r>
              <a:rPr lang="el-GR" sz="1400" dirty="0"/>
              <a:t> </a:t>
            </a:r>
            <a:r>
              <a:rPr lang="el-GR" sz="1400" dirty="0" err="1"/>
              <a:t>τῶν</a:t>
            </a:r>
            <a:r>
              <a:rPr lang="el-GR" sz="1400" dirty="0"/>
              <a:t> </a:t>
            </a:r>
            <a:r>
              <a:rPr lang="el-GR" sz="1400" dirty="0" err="1"/>
              <a:t>μυξωτήρων</a:t>
            </a:r>
            <a:r>
              <a:rPr lang="el-GR" sz="1400" dirty="0"/>
              <a:t> </a:t>
            </a:r>
            <a:r>
              <a:rPr lang="el-GR" sz="1400" dirty="0" err="1"/>
              <a:t>ἐξάγουσι</a:t>
            </a:r>
            <a:r>
              <a:rPr lang="el-GR" sz="1400" dirty="0"/>
              <a:t> </a:t>
            </a:r>
            <a:r>
              <a:rPr lang="el-GR" sz="1400" dirty="0" err="1"/>
              <a:t>τὸν</a:t>
            </a:r>
            <a:r>
              <a:rPr lang="el-GR" sz="1400" dirty="0"/>
              <a:t> </a:t>
            </a:r>
            <a:r>
              <a:rPr lang="el-GR" sz="1400" dirty="0" err="1"/>
              <a:t>ἐγκέφαλον</a:t>
            </a:r>
            <a:r>
              <a:rPr lang="el-GR" sz="1400" dirty="0"/>
              <a:t>, </a:t>
            </a:r>
            <a:r>
              <a:rPr lang="el-GR" sz="1400" dirty="0" err="1"/>
              <a:t>τὰ</a:t>
            </a:r>
            <a:r>
              <a:rPr lang="el-GR" sz="1400" dirty="0"/>
              <a:t> </a:t>
            </a:r>
            <a:r>
              <a:rPr lang="el-GR" sz="1400" dirty="0" err="1"/>
              <a:t>μὲν</a:t>
            </a:r>
            <a:r>
              <a:rPr lang="el-GR" sz="1400" dirty="0"/>
              <a:t> </a:t>
            </a:r>
            <a:r>
              <a:rPr lang="el-GR" sz="1400" dirty="0" err="1"/>
              <a:t>αὐτοῦ</a:t>
            </a:r>
            <a:r>
              <a:rPr lang="el-GR" sz="1400" dirty="0"/>
              <a:t> </a:t>
            </a:r>
            <a:r>
              <a:rPr lang="el-GR" sz="1400" dirty="0" err="1"/>
              <a:t>οὕτω</a:t>
            </a:r>
            <a:r>
              <a:rPr lang="el-GR" sz="1400" dirty="0"/>
              <a:t> </a:t>
            </a:r>
            <a:r>
              <a:rPr lang="el-GR" sz="1400" dirty="0" err="1"/>
              <a:t>ἐξάγοντες</a:t>
            </a:r>
            <a:r>
              <a:rPr lang="el-GR" sz="1400" dirty="0"/>
              <a:t>, </a:t>
            </a:r>
            <a:r>
              <a:rPr lang="el-GR" sz="1400" dirty="0" err="1"/>
              <a:t>τὰ</a:t>
            </a:r>
            <a:r>
              <a:rPr lang="el-GR" sz="1400" dirty="0"/>
              <a:t> </a:t>
            </a:r>
            <a:r>
              <a:rPr lang="el-GR" sz="1400" dirty="0" err="1"/>
              <a:t>δὲ</a:t>
            </a:r>
            <a:r>
              <a:rPr lang="el-GR" sz="1400" dirty="0"/>
              <a:t> </a:t>
            </a:r>
            <a:r>
              <a:rPr lang="el-GR" sz="1400" dirty="0" err="1"/>
              <a:t>ἐγχέοντες</a:t>
            </a:r>
            <a:r>
              <a:rPr lang="el-GR" sz="1400" dirty="0"/>
              <a:t> φάρμακα. [2.86.4] </a:t>
            </a:r>
            <a:r>
              <a:rPr lang="el-GR" sz="1400" dirty="0" err="1"/>
              <a:t>μετὰ</a:t>
            </a:r>
            <a:r>
              <a:rPr lang="el-GR" sz="1400" dirty="0"/>
              <a:t> </a:t>
            </a:r>
            <a:r>
              <a:rPr lang="el-GR" sz="1400" dirty="0" err="1"/>
              <a:t>δὲ</a:t>
            </a:r>
            <a:r>
              <a:rPr lang="el-GR" sz="1400" dirty="0"/>
              <a:t> </a:t>
            </a:r>
            <a:r>
              <a:rPr lang="el-GR" sz="1400" dirty="0" err="1"/>
              <a:t>λίθῳ</a:t>
            </a:r>
            <a:r>
              <a:rPr lang="el-GR" sz="1400" dirty="0"/>
              <a:t> </a:t>
            </a:r>
            <a:r>
              <a:rPr lang="el-GR" sz="1400" dirty="0" err="1"/>
              <a:t>Αἰθιοπικῷ</a:t>
            </a:r>
            <a:r>
              <a:rPr lang="el-GR" sz="1400" dirty="0"/>
              <a:t> </a:t>
            </a:r>
            <a:r>
              <a:rPr lang="el-GR" sz="1400" dirty="0" err="1"/>
              <a:t>ὀξέϊ</a:t>
            </a:r>
            <a:r>
              <a:rPr lang="el-GR" sz="1400" dirty="0"/>
              <a:t> </a:t>
            </a:r>
            <a:r>
              <a:rPr lang="el-GR" sz="1400" dirty="0" err="1"/>
              <a:t>παρασχίσαντες</a:t>
            </a:r>
            <a:r>
              <a:rPr lang="el-GR" sz="1400" dirty="0"/>
              <a:t> </a:t>
            </a:r>
            <a:r>
              <a:rPr lang="el-GR" sz="1400" dirty="0" err="1"/>
              <a:t>παρὰ</a:t>
            </a:r>
            <a:r>
              <a:rPr lang="el-GR" sz="1400" dirty="0"/>
              <a:t> </a:t>
            </a:r>
            <a:r>
              <a:rPr lang="el-GR" sz="1400" dirty="0" err="1"/>
              <a:t>τὴν</a:t>
            </a:r>
            <a:r>
              <a:rPr lang="el-GR" sz="1400" dirty="0"/>
              <a:t> </a:t>
            </a:r>
            <a:r>
              <a:rPr lang="el-GR" sz="1400" dirty="0" err="1"/>
              <a:t>λαπάρην</a:t>
            </a:r>
            <a:r>
              <a:rPr lang="el-GR" sz="1400" dirty="0"/>
              <a:t> </a:t>
            </a:r>
            <a:r>
              <a:rPr lang="el-GR" sz="1400" dirty="0" err="1"/>
              <a:t>ἐξ</a:t>
            </a:r>
            <a:r>
              <a:rPr lang="el-GR" sz="1400" dirty="0"/>
              <a:t> </a:t>
            </a:r>
            <a:r>
              <a:rPr lang="el-GR" sz="1400" dirty="0" err="1"/>
              <a:t>ὦν</a:t>
            </a:r>
            <a:r>
              <a:rPr lang="el-GR" sz="1400" dirty="0"/>
              <a:t> </a:t>
            </a:r>
            <a:r>
              <a:rPr lang="el-GR" sz="1400" dirty="0" err="1"/>
              <a:t>εἷλον</a:t>
            </a:r>
            <a:r>
              <a:rPr lang="el-GR" sz="1400" dirty="0"/>
              <a:t> </a:t>
            </a:r>
            <a:r>
              <a:rPr lang="el-GR" sz="1400" dirty="0" err="1"/>
              <a:t>τὴν</a:t>
            </a:r>
            <a:r>
              <a:rPr lang="el-GR" sz="1400" dirty="0"/>
              <a:t> </a:t>
            </a:r>
            <a:r>
              <a:rPr lang="el-GR" sz="1400" dirty="0" err="1"/>
              <a:t>κοιλίην</a:t>
            </a:r>
            <a:r>
              <a:rPr lang="el-GR" sz="1400" dirty="0"/>
              <a:t> </a:t>
            </a:r>
            <a:r>
              <a:rPr lang="el-GR" sz="1400" dirty="0" err="1"/>
              <a:t>πᾶσαν</a:t>
            </a:r>
            <a:r>
              <a:rPr lang="el-GR" sz="1400" dirty="0"/>
              <a:t>, </a:t>
            </a:r>
            <a:r>
              <a:rPr lang="el-GR" sz="1400" dirty="0" err="1"/>
              <a:t>ἐκκαθήραντες</a:t>
            </a:r>
            <a:r>
              <a:rPr lang="el-GR" sz="1400" dirty="0"/>
              <a:t> </a:t>
            </a:r>
            <a:r>
              <a:rPr lang="el-GR" sz="1400" dirty="0" err="1"/>
              <a:t>δὲ</a:t>
            </a:r>
            <a:r>
              <a:rPr lang="el-GR" sz="1400" dirty="0"/>
              <a:t> </a:t>
            </a:r>
            <a:r>
              <a:rPr lang="el-GR" sz="1400" dirty="0" err="1"/>
              <a:t>αὐτὴν</a:t>
            </a:r>
            <a:r>
              <a:rPr lang="el-GR" sz="1400" dirty="0"/>
              <a:t> </a:t>
            </a:r>
            <a:r>
              <a:rPr lang="el-GR" sz="1400" dirty="0" err="1"/>
              <a:t>καὶ</a:t>
            </a:r>
            <a:r>
              <a:rPr lang="el-GR" sz="1400" dirty="0"/>
              <a:t> διηθήσαντες </a:t>
            </a:r>
            <a:r>
              <a:rPr lang="el-GR" sz="1400" dirty="0" err="1"/>
              <a:t>οἴνῳ</a:t>
            </a:r>
            <a:r>
              <a:rPr lang="el-GR" sz="1400" dirty="0"/>
              <a:t> </a:t>
            </a:r>
            <a:r>
              <a:rPr lang="el-GR" sz="1400" dirty="0" err="1"/>
              <a:t>φοινικηίῳ</a:t>
            </a:r>
            <a:r>
              <a:rPr lang="el-GR" sz="1400" dirty="0"/>
              <a:t> </a:t>
            </a:r>
            <a:r>
              <a:rPr lang="el-GR" sz="1400" dirty="0" err="1"/>
              <a:t>αὖτις</a:t>
            </a:r>
            <a:r>
              <a:rPr lang="el-GR" sz="1400" dirty="0"/>
              <a:t> </a:t>
            </a:r>
            <a:r>
              <a:rPr lang="el-GR" sz="1400" dirty="0" err="1"/>
              <a:t>διηθέουσι</a:t>
            </a:r>
            <a:r>
              <a:rPr lang="el-GR" sz="1400" dirty="0"/>
              <a:t> </a:t>
            </a:r>
            <a:r>
              <a:rPr lang="el-GR" sz="1400" dirty="0" err="1"/>
              <a:t>θυμιήμασι</a:t>
            </a:r>
            <a:r>
              <a:rPr lang="el-GR" sz="1400" dirty="0"/>
              <a:t> </a:t>
            </a:r>
            <a:r>
              <a:rPr lang="el-GR" sz="1400" dirty="0" err="1"/>
              <a:t>τετριμμένοισι</a:t>
            </a:r>
            <a:r>
              <a:rPr lang="el-GR" sz="1400" dirty="0"/>
              <a:t>.</a:t>
            </a:r>
          </a:p>
          <a:p>
            <a:br>
              <a:rPr lang="el-GR" dirty="0"/>
            </a:br>
            <a:r>
              <a:rPr lang="el-GR" sz="1400" dirty="0"/>
              <a:t>2.86.5] </a:t>
            </a:r>
            <a:r>
              <a:rPr lang="el-GR" sz="1400" dirty="0" err="1"/>
              <a:t>ἔπειτα</a:t>
            </a:r>
            <a:r>
              <a:rPr lang="el-GR" sz="1400" dirty="0"/>
              <a:t> </a:t>
            </a:r>
            <a:r>
              <a:rPr lang="el-GR" sz="1400" dirty="0" err="1"/>
              <a:t>τὴν</a:t>
            </a:r>
            <a:r>
              <a:rPr lang="el-GR" sz="1400" dirty="0"/>
              <a:t> </a:t>
            </a:r>
            <a:r>
              <a:rPr lang="el-GR" sz="1400" dirty="0" err="1"/>
              <a:t>νηδὺν</a:t>
            </a:r>
            <a:r>
              <a:rPr lang="el-GR" sz="1400" dirty="0"/>
              <a:t> </a:t>
            </a:r>
            <a:r>
              <a:rPr lang="el-GR" sz="1400" dirty="0" err="1"/>
              <a:t>σμύρνης</a:t>
            </a:r>
            <a:r>
              <a:rPr lang="el-GR" sz="1400" dirty="0"/>
              <a:t> </a:t>
            </a:r>
            <a:r>
              <a:rPr lang="el-GR" sz="1400" dirty="0" err="1"/>
              <a:t>ἀκηράτου</a:t>
            </a:r>
            <a:r>
              <a:rPr lang="el-GR" sz="1400" dirty="0"/>
              <a:t> τετριμμένης </a:t>
            </a:r>
            <a:r>
              <a:rPr lang="el-GR" sz="1400" dirty="0" err="1"/>
              <a:t>καὶ</a:t>
            </a:r>
            <a:r>
              <a:rPr lang="el-GR" sz="1400" dirty="0"/>
              <a:t> </a:t>
            </a:r>
            <a:r>
              <a:rPr lang="el-GR" sz="1400" dirty="0" err="1"/>
              <a:t>κασίης</a:t>
            </a:r>
            <a:r>
              <a:rPr lang="el-GR" sz="1400" dirty="0"/>
              <a:t> </a:t>
            </a:r>
            <a:r>
              <a:rPr lang="el-GR" sz="1400" dirty="0" err="1"/>
              <a:t>καὶ</a:t>
            </a:r>
            <a:r>
              <a:rPr lang="el-GR" sz="1400" dirty="0"/>
              <a:t> </a:t>
            </a:r>
            <a:r>
              <a:rPr lang="el-GR" sz="1400" dirty="0" err="1"/>
              <a:t>τῶν</a:t>
            </a:r>
            <a:r>
              <a:rPr lang="el-GR" sz="1400" dirty="0"/>
              <a:t> </a:t>
            </a:r>
            <a:r>
              <a:rPr lang="el-GR" sz="1400" dirty="0" err="1"/>
              <a:t>ἄλλων</a:t>
            </a:r>
            <a:r>
              <a:rPr lang="el-GR" sz="1400" dirty="0"/>
              <a:t> </a:t>
            </a:r>
            <a:r>
              <a:rPr lang="el-GR" sz="1400" dirty="0" err="1"/>
              <a:t>θυμιημάτων</a:t>
            </a:r>
            <a:r>
              <a:rPr lang="el-GR" sz="1400" dirty="0"/>
              <a:t>, </a:t>
            </a:r>
            <a:r>
              <a:rPr lang="el-GR" sz="1400" dirty="0" err="1"/>
              <a:t>πλὴν</a:t>
            </a:r>
            <a:r>
              <a:rPr lang="el-GR" sz="1400" dirty="0"/>
              <a:t> </a:t>
            </a:r>
            <a:r>
              <a:rPr lang="el-GR" sz="1400" dirty="0" err="1"/>
              <a:t>λιβανωτοῦ</a:t>
            </a:r>
            <a:r>
              <a:rPr lang="el-GR" sz="1400" dirty="0"/>
              <a:t>, </a:t>
            </a:r>
            <a:r>
              <a:rPr lang="el-GR" sz="1400" dirty="0" err="1"/>
              <a:t>πλήσαντες</a:t>
            </a:r>
            <a:r>
              <a:rPr lang="el-GR" sz="1400" dirty="0"/>
              <a:t> </a:t>
            </a:r>
            <a:r>
              <a:rPr lang="el-GR" sz="1400" dirty="0" err="1"/>
              <a:t>συρράπτουσι</a:t>
            </a:r>
            <a:r>
              <a:rPr lang="el-GR" sz="1400" dirty="0"/>
              <a:t> </a:t>
            </a:r>
            <a:r>
              <a:rPr lang="el-GR" sz="1400" dirty="0" err="1"/>
              <a:t>ὀπίσω</a:t>
            </a:r>
            <a:r>
              <a:rPr lang="el-GR" sz="1400" dirty="0"/>
              <a:t>. </a:t>
            </a:r>
            <a:r>
              <a:rPr lang="el-GR" sz="1400" dirty="0" err="1"/>
              <a:t>ταῦτα</a:t>
            </a:r>
            <a:r>
              <a:rPr lang="el-GR" sz="1400" dirty="0"/>
              <a:t> </a:t>
            </a:r>
            <a:r>
              <a:rPr lang="el-GR" sz="1400" dirty="0" err="1"/>
              <a:t>δὲ</a:t>
            </a:r>
            <a:r>
              <a:rPr lang="el-GR" sz="1400" dirty="0"/>
              <a:t> </a:t>
            </a:r>
            <a:r>
              <a:rPr lang="el-GR" sz="1400" dirty="0" err="1"/>
              <a:t>ποιήσαντες</a:t>
            </a:r>
            <a:r>
              <a:rPr lang="el-GR" sz="1400" dirty="0"/>
              <a:t> </a:t>
            </a:r>
            <a:r>
              <a:rPr lang="el-GR" sz="1400" dirty="0" err="1"/>
              <a:t>ταριχεύουσι</a:t>
            </a:r>
            <a:r>
              <a:rPr lang="el-GR" sz="1400" dirty="0"/>
              <a:t> </a:t>
            </a:r>
            <a:r>
              <a:rPr lang="el-GR" sz="1400" dirty="0" err="1"/>
              <a:t>λίτρῳ</a:t>
            </a:r>
            <a:r>
              <a:rPr lang="el-GR" sz="1400" dirty="0"/>
              <a:t>, </a:t>
            </a:r>
            <a:r>
              <a:rPr lang="el-GR" sz="1400" dirty="0" err="1"/>
              <a:t>κρύψαντες</a:t>
            </a:r>
            <a:r>
              <a:rPr lang="el-GR" sz="1400" dirty="0"/>
              <a:t> </a:t>
            </a:r>
            <a:r>
              <a:rPr lang="el-GR" sz="1400" dirty="0" err="1"/>
              <a:t>ἡμέρας</a:t>
            </a:r>
            <a:r>
              <a:rPr lang="el-GR" sz="1400" dirty="0"/>
              <a:t> </a:t>
            </a:r>
            <a:r>
              <a:rPr lang="el-GR" sz="1400" dirty="0" err="1"/>
              <a:t>ἑβδομήκοντα</a:t>
            </a:r>
            <a:r>
              <a:rPr lang="el-GR" sz="1400" dirty="0"/>
              <a:t>· </a:t>
            </a:r>
            <a:r>
              <a:rPr lang="el-GR" sz="1400" dirty="0" err="1"/>
              <a:t>πλεῦνας</a:t>
            </a:r>
            <a:r>
              <a:rPr lang="el-GR" sz="1400" dirty="0"/>
              <a:t> </a:t>
            </a:r>
            <a:r>
              <a:rPr lang="el-GR" sz="1400" dirty="0" err="1"/>
              <a:t>δὲ</a:t>
            </a:r>
            <a:r>
              <a:rPr lang="el-GR" sz="1400" dirty="0"/>
              <a:t> </a:t>
            </a:r>
            <a:r>
              <a:rPr lang="el-GR" sz="1400" dirty="0" err="1"/>
              <a:t>τουτέων</a:t>
            </a:r>
            <a:r>
              <a:rPr lang="el-GR" sz="1400" dirty="0"/>
              <a:t> </a:t>
            </a:r>
            <a:r>
              <a:rPr lang="el-GR" sz="1400" dirty="0" err="1"/>
              <a:t>οὐκ</a:t>
            </a:r>
            <a:r>
              <a:rPr lang="el-GR" sz="1400" dirty="0"/>
              <a:t> </a:t>
            </a:r>
            <a:r>
              <a:rPr lang="el-GR" sz="1400" dirty="0" err="1"/>
              <a:t>ἔξεστι</a:t>
            </a:r>
            <a:r>
              <a:rPr lang="el-GR" sz="1400" dirty="0"/>
              <a:t> </a:t>
            </a:r>
            <a:r>
              <a:rPr lang="el-GR" sz="1400" dirty="0" err="1"/>
              <a:t>ταριχεύειν</a:t>
            </a:r>
            <a:r>
              <a:rPr lang="el-GR" sz="1400" dirty="0"/>
              <a:t>. [2.86.6] </a:t>
            </a:r>
            <a:r>
              <a:rPr lang="el-GR" sz="1400" dirty="0" err="1"/>
              <a:t>ἐπεὰν</a:t>
            </a:r>
            <a:r>
              <a:rPr lang="el-GR" sz="1400" dirty="0"/>
              <a:t> </a:t>
            </a:r>
            <a:r>
              <a:rPr lang="el-GR" sz="1400" dirty="0" err="1"/>
              <a:t>δὲ</a:t>
            </a:r>
            <a:r>
              <a:rPr lang="el-GR" sz="1400" dirty="0"/>
              <a:t> </a:t>
            </a:r>
            <a:r>
              <a:rPr lang="el-GR" sz="1400" dirty="0" err="1"/>
              <a:t>παρέλθωσι</a:t>
            </a:r>
            <a:r>
              <a:rPr lang="el-GR" sz="1400" dirty="0"/>
              <a:t> </a:t>
            </a:r>
            <a:r>
              <a:rPr lang="el-GR" sz="1400" dirty="0" err="1"/>
              <a:t>αἱ</a:t>
            </a:r>
            <a:r>
              <a:rPr lang="el-GR" sz="1400" dirty="0"/>
              <a:t> </a:t>
            </a:r>
            <a:r>
              <a:rPr lang="el-GR" sz="1400" dirty="0" err="1"/>
              <a:t>ἑβδομήκοντα</a:t>
            </a:r>
            <a:r>
              <a:rPr lang="el-GR" sz="1400" dirty="0"/>
              <a:t>, </a:t>
            </a:r>
            <a:r>
              <a:rPr lang="el-GR" sz="1400" dirty="0" err="1"/>
              <a:t>λούσαντες</a:t>
            </a:r>
            <a:r>
              <a:rPr lang="el-GR" sz="1400" dirty="0"/>
              <a:t> </a:t>
            </a:r>
            <a:r>
              <a:rPr lang="el-GR" sz="1400" dirty="0" err="1"/>
              <a:t>τὸν</a:t>
            </a:r>
            <a:r>
              <a:rPr lang="el-GR" sz="1400" dirty="0"/>
              <a:t> </a:t>
            </a:r>
            <a:r>
              <a:rPr lang="el-GR" sz="1400" dirty="0" err="1"/>
              <a:t>νεκρὸν</a:t>
            </a:r>
            <a:r>
              <a:rPr lang="el-GR" sz="1400" dirty="0"/>
              <a:t> </a:t>
            </a:r>
            <a:r>
              <a:rPr lang="el-GR" sz="1400" dirty="0" err="1"/>
              <a:t>κατειλίσσουσι</a:t>
            </a:r>
            <a:r>
              <a:rPr lang="el-GR" sz="1400" dirty="0"/>
              <a:t> </a:t>
            </a:r>
            <a:r>
              <a:rPr lang="el-GR" sz="1400" dirty="0" err="1"/>
              <a:t>πᾶν</a:t>
            </a:r>
            <a:r>
              <a:rPr lang="el-GR" sz="1400" dirty="0"/>
              <a:t> </a:t>
            </a:r>
            <a:r>
              <a:rPr lang="el-GR" sz="1400" dirty="0" err="1"/>
              <a:t>αὐτοῦ</a:t>
            </a:r>
            <a:r>
              <a:rPr lang="el-GR" sz="1400" dirty="0"/>
              <a:t> </a:t>
            </a:r>
            <a:r>
              <a:rPr lang="el-GR" sz="1400" dirty="0" err="1"/>
              <a:t>τὸ</a:t>
            </a:r>
            <a:r>
              <a:rPr lang="el-GR" sz="1400" dirty="0"/>
              <a:t> </a:t>
            </a:r>
            <a:r>
              <a:rPr lang="el-GR" sz="1400" dirty="0" err="1"/>
              <a:t>σῶμα</a:t>
            </a:r>
            <a:r>
              <a:rPr lang="el-GR" sz="1400" dirty="0"/>
              <a:t> σινδόνος </a:t>
            </a:r>
            <a:r>
              <a:rPr lang="el-GR" sz="1400" dirty="0" err="1"/>
              <a:t>βυσσίνης</a:t>
            </a:r>
            <a:r>
              <a:rPr lang="el-GR" sz="1400" dirty="0"/>
              <a:t> </a:t>
            </a:r>
            <a:r>
              <a:rPr lang="el-GR" sz="1400" dirty="0" err="1"/>
              <a:t>τελαμῶσι</a:t>
            </a:r>
            <a:r>
              <a:rPr lang="el-GR" sz="1400" dirty="0"/>
              <a:t> </a:t>
            </a:r>
            <a:r>
              <a:rPr lang="el-GR" sz="1400" dirty="0" err="1"/>
              <a:t>κατατετμημένοισι</a:t>
            </a:r>
            <a:r>
              <a:rPr lang="el-GR" sz="1400" dirty="0"/>
              <a:t>, </a:t>
            </a:r>
            <a:r>
              <a:rPr lang="el-GR" sz="1400" dirty="0" err="1"/>
              <a:t>ὑποχρίοντες</a:t>
            </a:r>
            <a:r>
              <a:rPr lang="el-GR" sz="1400" dirty="0"/>
              <a:t> </a:t>
            </a:r>
            <a:r>
              <a:rPr lang="el-GR" sz="1400" dirty="0" err="1"/>
              <a:t>τῷ</a:t>
            </a:r>
            <a:r>
              <a:rPr lang="el-GR" sz="1400" dirty="0"/>
              <a:t> κόμμι, </a:t>
            </a:r>
            <a:r>
              <a:rPr lang="el-GR" sz="1400" dirty="0" err="1"/>
              <a:t>τῷ</a:t>
            </a:r>
            <a:r>
              <a:rPr lang="el-GR" sz="1400" dirty="0"/>
              <a:t> </a:t>
            </a:r>
            <a:r>
              <a:rPr lang="el-GR" sz="1400" dirty="0" err="1"/>
              <a:t>δὴ</a:t>
            </a:r>
            <a:r>
              <a:rPr lang="el-GR" sz="1400" dirty="0"/>
              <a:t> </a:t>
            </a:r>
            <a:r>
              <a:rPr lang="el-GR" sz="1400" dirty="0" err="1"/>
              <a:t>ἀντὶ</a:t>
            </a:r>
            <a:r>
              <a:rPr lang="el-GR" sz="1400" dirty="0"/>
              <a:t> </a:t>
            </a:r>
            <a:r>
              <a:rPr lang="el-GR" sz="1400" dirty="0" err="1"/>
              <a:t>κόλλης</a:t>
            </a:r>
            <a:r>
              <a:rPr lang="el-GR" sz="1400" dirty="0"/>
              <a:t> </a:t>
            </a:r>
            <a:r>
              <a:rPr lang="el-GR" sz="1400" dirty="0" err="1"/>
              <a:t>τὰ</a:t>
            </a:r>
            <a:r>
              <a:rPr lang="el-GR" sz="1400" dirty="0"/>
              <a:t> </a:t>
            </a:r>
            <a:r>
              <a:rPr lang="el-GR" sz="1400" dirty="0" err="1"/>
              <a:t>πολλὰ</a:t>
            </a:r>
            <a:r>
              <a:rPr lang="el-GR" sz="1400" dirty="0"/>
              <a:t> </a:t>
            </a:r>
            <a:r>
              <a:rPr lang="el-GR" sz="1400" dirty="0" err="1"/>
              <a:t>χρέωνται</a:t>
            </a:r>
            <a:r>
              <a:rPr lang="el-GR" sz="1400" dirty="0"/>
              <a:t> </a:t>
            </a:r>
            <a:r>
              <a:rPr lang="el-GR" sz="1400" dirty="0" err="1"/>
              <a:t>Αἰγύπτιοι</a:t>
            </a:r>
            <a:endParaRPr lang="el-GR" sz="1400" dirty="0"/>
          </a:p>
          <a:p>
            <a:br>
              <a:rPr lang="el-GR" dirty="0"/>
            </a:br>
            <a:endParaRPr lang="el-GR" dirty="0"/>
          </a:p>
          <a:p>
            <a:br>
              <a:rPr lang="el-GR" dirty="0"/>
            </a:br>
            <a:endParaRPr lang="el-GR" dirty="0"/>
          </a:p>
          <a:p>
            <a:br>
              <a:rPr lang="el-GR" dirty="0"/>
            </a:br>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612648" y="620688"/>
            <a:ext cx="8153400" cy="598512"/>
          </a:xfrm>
        </p:spPr>
        <p:txBody>
          <a:bodyPr>
            <a:normAutofit fontScale="90000"/>
          </a:bodyPr>
          <a:lstStyle/>
          <a:p>
            <a:r>
              <a:rPr lang="el-GR" sz="2200" dirty="0"/>
              <a:t>η εκδοχή του μύθου της αρπαγής της Ελένης από τον Αλέξανδρο σύμφωνα με τον Ηρόδοτο και τους Αιγύπτιους ιερείς.</a:t>
            </a:r>
            <a:br>
              <a:rPr lang="el-GR" dirty="0"/>
            </a:br>
            <a:endParaRPr lang="el-GR" dirty="0"/>
          </a:p>
        </p:txBody>
      </p:sp>
      <p:sp>
        <p:nvSpPr>
          <p:cNvPr id="4" name="3 - Θέση περιεχομένου"/>
          <p:cNvSpPr>
            <a:spLocks noGrp="1"/>
          </p:cNvSpPr>
          <p:nvPr>
            <p:ph sz="quarter" idx="1"/>
          </p:nvPr>
        </p:nvSpPr>
        <p:spPr>
          <a:xfrm>
            <a:off x="107504" y="1600200"/>
            <a:ext cx="8928992" cy="4495800"/>
          </a:xfrm>
        </p:spPr>
        <p:txBody>
          <a:bodyPr>
            <a:normAutofit fontScale="70000" lnSpcReduction="20000"/>
          </a:bodyPr>
          <a:lstStyle/>
          <a:p>
            <a:pPr algn="just"/>
            <a:r>
              <a:rPr lang="el-GR" dirty="0"/>
              <a:t>Όταν ο Αλέξανδρος (</a:t>
            </a:r>
            <a:r>
              <a:rPr lang="el-GR" dirty="0" err="1"/>
              <a:t>Πάρης</a:t>
            </a:r>
            <a:r>
              <a:rPr lang="el-GR" dirty="0"/>
              <a:t>) έκλεψε την Ελένη από τη Σπάρτη, έφυγε με πλοίο για την Τροία.</a:t>
            </a:r>
          </a:p>
          <a:p>
            <a:pPr algn="just"/>
            <a:endParaRPr lang="en-US" dirty="0"/>
          </a:p>
          <a:p>
            <a:pPr algn="just"/>
            <a:r>
              <a:rPr lang="el-GR" dirty="0"/>
              <a:t>Κατά τη διάρκεια του ταξιδιού, ισχυροί άνεμοι τον έβγαλαν από πορεία και τον οδήγησαν στην Αίγυπτο, στο λιμάνι </a:t>
            </a:r>
            <a:r>
              <a:rPr lang="el-GR" dirty="0" err="1"/>
              <a:t>Κάνωβο</a:t>
            </a:r>
            <a:r>
              <a:rPr lang="el-GR" dirty="0"/>
              <a:t>, κοντά στη σημερινή Αλεξάνδρεια. Εκεί, ο βασιλιάς Πρωτέας της Αιγύπτου, αφού έμαθε τι είχε συμβεί, καταδίκασε την πράξη του </a:t>
            </a:r>
            <a:r>
              <a:rPr lang="el-GR" dirty="0" err="1"/>
              <a:t>Πάρη</a:t>
            </a:r>
            <a:r>
              <a:rPr lang="el-GR" dirty="0"/>
              <a:t> ως ανέντιμη. Ο Πρωτέας διέταξε να κρατηθεί η Ελένη στην Αίγυπτο, ενώ ο </a:t>
            </a:r>
            <a:r>
              <a:rPr lang="el-GR" dirty="0" err="1"/>
              <a:t>Πάρης</a:t>
            </a:r>
            <a:r>
              <a:rPr lang="el-GR" dirty="0"/>
              <a:t> αναγκάστηκε να φύγει χωρίς αυτήν. Όταν οι Έλληνες πήγαν να πολιορκήσουν την Τροία ζητώντας την επιστροφή της Ελένης, οι Τρώες (σύμφωνα με την εκδοχή αυτή) έλεγαν αλήθεια ότι δεν την είχαν. Οι Έλληνες δεν τους πίστεψαν και κατέστρεψαν την Τροία άδικα, ενώ η Ελένη βρισκόταν όλο αυτό το διάστημα στην Αίγυπτο.</a:t>
            </a:r>
          </a:p>
          <a:p>
            <a:pPr algn="just">
              <a:buNone/>
            </a:pPr>
            <a:endParaRPr lang="en-US" dirty="0"/>
          </a:p>
          <a:p>
            <a:pPr algn="just">
              <a:buNone/>
            </a:pPr>
            <a:r>
              <a:rPr lang="el-GR" b="1" dirty="0"/>
              <a:t>Αμφισβήτηση παραδοσιακού μύθου → προβολή αιγυπτιακού πολιτισμού </a:t>
            </a:r>
            <a:endParaRPr lang="en-US" b="1" dirty="0"/>
          </a:p>
          <a:p>
            <a:pPr algn="just">
              <a:buNone/>
            </a:pPr>
            <a:r>
              <a:rPr lang="el-GR" b="1" dirty="0"/>
              <a:t>ως υπόδειγμα φιλοξενίας</a:t>
            </a:r>
            <a:r>
              <a:rPr lang="el-GR" dirty="0"/>
              <a:t>.</a:t>
            </a:r>
          </a:p>
          <a:p>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2648" y="476672"/>
            <a:ext cx="8153400" cy="742528"/>
          </a:xfrm>
        </p:spPr>
        <p:txBody>
          <a:bodyPr>
            <a:normAutofit fontScale="90000"/>
          </a:bodyPr>
          <a:lstStyle/>
          <a:p>
            <a:pPr algn="ctr"/>
            <a:r>
              <a:rPr lang="el-GR" sz="2700" dirty="0"/>
              <a:t>Βιβλίο Γ – Θάλεια</a:t>
            </a:r>
            <a:br>
              <a:rPr lang="el-GR" sz="2700" dirty="0"/>
            </a:br>
            <a:r>
              <a:rPr lang="el-GR" sz="2700" dirty="0"/>
              <a:t>Η κατάληψη της Αιγύπτου από τους Πέρσες</a:t>
            </a:r>
            <a:br>
              <a:rPr lang="el-GR" dirty="0"/>
            </a:br>
            <a:endParaRPr lang="el-GR" dirty="0"/>
          </a:p>
        </p:txBody>
      </p:sp>
      <p:sp>
        <p:nvSpPr>
          <p:cNvPr id="3" name="2 - Θέση περιεχομένου"/>
          <p:cNvSpPr>
            <a:spLocks noGrp="1"/>
          </p:cNvSpPr>
          <p:nvPr>
            <p:ph sz="quarter" idx="1"/>
          </p:nvPr>
        </p:nvSpPr>
        <p:spPr>
          <a:xfrm>
            <a:off x="107504" y="1600200"/>
            <a:ext cx="8928992" cy="5141168"/>
          </a:xfrm>
        </p:spPr>
        <p:txBody>
          <a:bodyPr>
            <a:normAutofit fontScale="32500" lnSpcReduction="20000"/>
          </a:bodyPr>
          <a:lstStyle/>
          <a:p>
            <a:pPr algn="just"/>
            <a:r>
              <a:rPr lang="el-GR" sz="5600" dirty="0"/>
              <a:t>[3.13.1] </a:t>
            </a:r>
            <a:r>
              <a:rPr lang="el-GR" sz="5600" dirty="0" err="1"/>
              <a:t>οἱ</a:t>
            </a:r>
            <a:r>
              <a:rPr lang="el-GR" sz="5600" dirty="0"/>
              <a:t> </a:t>
            </a:r>
            <a:r>
              <a:rPr lang="el-GR" sz="5600" dirty="0" err="1"/>
              <a:t>δὲ</a:t>
            </a:r>
            <a:r>
              <a:rPr lang="el-GR" sz="5600" dirty="0"/>
              <a:t> </a:t>
            </a:r>
            <a:r>
              <a:rPr lang="el-GR" sz="5600" dirty="0" err="1"/>
              <a:t>Αἰγύπτιοι</a:t>
            </a:r>
            <a:r>
              <a:rPr lang="el-GR" sz="5600" dirty="0"/>
              <a:t> </a:t>
            </a:r>
            <a:r>
              <a:rPr lang="el-GR" sz="5600" dirty="0" err="1"/>
              <a:t>ἐκ</a:t>
            </a:r>
            <a:r>
              <a:rPr lang="el-GR" sz="5600" dirty="0"/>
              <a:t> </a:t>
            </a:r>
            <a:r>
              <a:rPr lang="el-GR" sz="5600" dirty="0" err="1"/>
              <a:t>τῆς</a:t>
            </a:r>
            <a:r>
              <a:rPr lang="el-GR" sz="5600" dirty="0"/>
              <a:t> μάχης </a:t>
            </a:r>
            <a:r>
              <a:rPr lang="el-GR" sz="5600" dirty="0" err="1"/>
              <a:t>ὡς</a:t>
            </a:r>
            <a:r>
              <a:rPr lang="el-GR" sz="5600" dirty="0"/>
              <a:t> </a:t>
            </a:r>
            <a:r>
              <a:rPr lang="el-GR" sz="5600" dirty="0" err="1"/>
              <a:t>ἐτράποντο</a:t>
            </a:r>
            <a:r>
              <a:rPr lang="el-GR" sz="5600" dirty="0"/>
              <a:t>, </a:t>
            </a:r>
            <a:r>
              <a:rPr lang="el-GR" sz="5600" dirty="0" err="1"/>
              <a:t>ἔφευγον</a:t>
            </a:r>
            <a:r>
              <a:rPr lang="el-GR" sz="5600" dirty="0"/>
              <a:t> </a:t>
            </a:r>
            <a:r>
              <a:rPr lang="el-GR" sz="5600" dirty="0" err="1"/>
              <a:t>οὐδενὶ</a:t>
            </a:r>
            <a:r>
              <a:rPr lang="el-GR" sz="5600" dirty="0"/>
              <a:t> </a:t>
            </a:r>
            <a:r>
              <a:rPr lang="el-GR" sz="5600" dirty="0" err="1"/>
              <a:t>κόσμῳ</a:t>
            </a:r>
            <a:r>
              <a:rPr lang="el-GR" sz="5600" dirty="0"/>
              <a:t>. </a:t>
            </a:r>
            <a:r>
              <a:rPr lang="el-GR" sz="5600" dirty="0" err="1"/>
              <a:t>κατειληθέντων</a:t>
            </a:r>
            <a:r>
              <a:rPr lang="el-GR" sz="5600" dirty="0"/>
              <a:t> </a:t>
            </a:r>
            <a:r>
              <a:rPr lang="el-GR" sz="5600" dirty="0" err="1"/>
              <a:t>δὲ</a:t>
            </a:r>
            <a:r>
              <a:rPr lang="el-GR" sz="5600" dirty="0"/>
              <a:t> </a:t>
            </a:r>
            <a:r>
              <a:rPr lang="el-GR" sz="5600" dirty="0" err="1"/>
              <a:t>ἐς</a:t>
            </a:r>
            <a:r>
              <a:rPr lang="el-GR" sz="5600" dirty="0"/>
              <a:t> </a:t>
            </a:r>
            <a:r>
              <a:rPr lang="el-GR" sz="5600" dirty="0" err="1"/>
              <a:t>Μέμφιν</a:t>
            </a:r>
            <a:r>
              <a:rPr lang="el-GR" sz="5600" dirty="0"/>
              <a:t> </a:t>
            </a:r>
            <a:r>
              <a:rPr lang="el-GR" sz="5600" dirty="0" err="1"/>
              <a:t>ἔπεμπε</a:t>
            </a:r>
            <a:r>
              <a:rPr lang="el-GR" sz="5600" dirty="0"/>
              <a:t> </a:t>
            </a:r>
            <a:r>
              <a:rPr lang="el-GR" sz="5600" dirty="0" err="1"/>
              <a:t>ἀνὰ</a:t>
            </a:r>
            <a:r>
              <a:rPr lang="el-GR" sz="5600" dirty="0"/>
              <a:t> </a:t>
            </a:r>
            <a:r>
              <a:rPr lang="el-GR" sz="5600" dirty="0" err="1"/>
              <a:t>ποταμὸν</a:t>
            </a:r>
            <a:r>
              <a:rPr lang="el-GR" sz="5600" dirty="0"/>
              <a:t> Καμβύσης νέα </a:t>
            </a:r>
            <a:r>
              <a:rPr lang="el-GR" sz="5600" dirty="0" err="1"/>
              <a:t>Μυτιληναίην</a:t>
            </a:r>
            <a:r>
              <a:rPr lang="el-GR" sz="5600" dirty="0"/>
              <a:t> κήρυκα </a:t>
            </a:r>
            <a:r>
              <a:rPr lang="el-GR" sz="5600" dirty="0" err="1"/>
              <a:t>ἄγουσαν</a:t>
            </a:r>
            <a:r>
              <a:rPr lang="el-GR" sz="5600" dirty="0"/>
              <a:t> </a:t>
            </a:r>
            <a:r>
              <a:rPr lang="el-GR" sz="5600" dirty="0" err="1"/>
              <a:t>ἄνδρα</a:t>
            </a:r>
            <a:r>
              <a:rPr lang="el-GR" sz="5600" dirty="0"/>
              <a:t> </a:t>
            </a:r>
            <a:r>
              <a:rPr lang="el-GR" sz="5600" dirty="0" err="1"/>
              <a:t>Πέρσην</a:t>
            </a:r>
            <a:r>
              <a:rPr lang="el-GR" sz="5600" dirty="0"/>
              <a:t>, </a:t>
            </a:r>
            <a:r>
              <a:rPr lang="el-GR" sz="5600" dirty="0" err="1"/>
              <a:t>ἐς</a:t>
            </a:r>
            <a:r>
              <a:rPr lang="el-GR" sz="5600" dirty="0"/>
              <a:t> </a:t>
            </a:r>
            <a:r>
              <a:rPr lang="el-GR" sz="5600" dirty="0" err="1"/>
              <a:t>ὁμολογίην</a:t>
            </a:r>
            <a:r>
              <a:rPr lang="el-GR" sz="5600" dirty="0"/>
              <a:t> </a:t>
            </a:r>
            <a:r>
              <a:rPr lang="el-GR" sz="5600" dirty="0" err="1"/>
              <a:t>προκαλεόμενος</a:t>
            </a:r>
            <a:r>
              <a:rPr lang="el-GR" sz="5600" dirty="0"/>
              <a:t> </a:t>
            </a:r>
            <a:r>
              <a:rPr lang="el-GR" sz="5600" dirty="0" err="1"/>
              <a:t>Αἰγυπτίους</a:t>
            </a:r>
            <a:r>
              <a:rPr lang="el-GR" sz="5600" dirty="0"/>
              <a:t>. [3.13.2] </a:t>
            </a:r>
            <a:r>
              <a:rPr lang="el-GR" sz="5600" dirty="0" err="1"/>
              <a:t>οἱ</a:t>
            </a:r>
            <a:r>
              <a:rPr lang="el-GR" sz="5600" dirty="0"/>
              <a:t> </a:t>
            </a:r>
            <a:r>
              <a:rPr lang="el-GR" sz="5600" dirty="0" err="1"/>
              <a:t>δὲ</a:t>
            </a:r>
            <a:r>
              <a:rPr lang="el-GR" sz="5600" dirty="0"/>
              <a:t> </a:t>
            </a:r>
            <a:r>
              <a:rPr lang="el-GR" sz="5600" dirty="0" err="1"/>
              <a:t>ἐπείτε</a:t>
            </a:r>
            <a:r>
              <a:rPr lang="el-GR" sz="5600" dirty="0"/>
              <a:t> </a:t>
            </a:r>
            <a:r>
              <a:rPr lang="el-GR" sz="5600" dirty="0" err="1"/>
              <a:t>τὴν</a:t>
            </a:r>
            <a:r>
              <a:rPr lang="el-GR" sz="5600" dirty="0"/>
              <a:t> νέα </a:t>
            </a:r>
            <a:r>
              <a:rPr lang="el-GR" sz="5600" dirty="0" err="1"/>
              <a:t>εἶδον</a:t>
            </a:r>
            <a:r>
              <a:rPr lang="el-GR" sz="5600" dirty="0"/>
              <a:t> </a:t>
            </a:r>
            <a:r>
              <a:rPr lang="el-GR" sz="5600" dirty="0" err="1"/>
              <a:t>ἐσελθοῦσαν</a:t>
            </a:r>
            <a:r>
              <a:rPr lang="el-GR" sz="5600" dirty="0"/>
              <a:t> </a:t>
            </a:r>
            <a:r>
              <a:rPr lang="el-GR" sz="5600" dirty="0" err="1"/>
              <a:t>ἐς</a:t>
            </a:r>
            <a:r>
              <a:rPr lang="el-GR" sz="5600" dirty="0"/>
              <a:t> </a:t>
            </a:r>
            <a:r>
              <a:rPr lang="el-GR" sz="5600" dirty="0" err="1"/>
              <a:t>τὴν</a:t>
            </a:r>
            <a:r>
              <a:rPr lang="el-GR" sz="5600" dirty="0"/>
              <a:t> </a:t>
            </a:r>
            <a:r>
              <a:rPr lang="el-GR" sz="5600" dirty="0" err="1"/>
              <a:t>Μέμφιν</a:t>
            </a:r>
            <a:r>
              <a:rPr lang="el-GR" sz="5600" dirty="0"/>
              <a:t>, </a:t>
            </a:r>
            <a:r>
              <a:rPr lang="el-GR" sz="5600" dirty="0" err="1"/>
              <a:t>ἐκχυθέντες</a:t>
            </a:r>
            <a:r>
              <a:rPr lang="el-GR" sz="5600" dirty="0"/>
              <a:t> </a:t>
            </a:r>
            <a:r>
              <a:rPr lang="el-GR" sz="5600" dirty="0" err="1"/>
              <a:t>ἁλέες</a:t>
            </a:r>
            <a:r>
              <a:rPr lang="el-GR" sz="5600" dirty="0"/>
              <a:t> </a:t>
            </a:r>
            <a:r>
              <a:rPr lang="el-GR" sz="5600" dirty="0" err="1"/>
              <a:t>ἐκ</a:t>
            </a:r>
            <a:r>
              <a:rPr lang="el-GR" sz="5600" dirty="0"/>
              <a:t> </a:t>
            </a:r>
            <a:r>
              <a:rPr lang="el-GR" sz="5600" dirty="0" err="1"/>
              <a:t>τοῦ</a:t>
            </a:r>
            <a:r>
              <a:rPr lang="el-GR" sz="5600" dirty="0"/>
              <a:t> </a:t>
            </a:r>
            <a:r>
              <a:rPr lang="el-GR" sz="5600" dirty="0" err="1"/>
              <a:t>τείχεος</a:t>
            </a:r>
            <a:r>
              <a:rPr lang="el-GR" sz="5600" dirty="0"/>
              <a:t> </a:t>
            </a:r>
            <a:r>
              <a:rPr lang="el-GR" sz="5600" dirty="0" err="1"/>
              <a:t>τήν</a:t>
            </a:r>
            <a:r>
              <a:rPr lang="el-GR" sz="5600" dirty="0"/>
              <a:t> τε νέα διέφθειραν </a:t>
            </a:r>
            <a:r>
              <a:rPr lang="el-GR" sz="5600" dirty="0" err="1"/>
              <a:t>καὶ</a:t>
            </a:r>
            <a:r>
              <a:rPr lang="el-GR" sz="5600" dirty="0"/>
              <a:t> </a:t>
            </a:r>
            <a:r>
              <a:rPr lang="el-GR" sz="5600" dirty="0" err="1"/>
              <a:t>τοὺς</a:t>
            </a:r>
            <a:r>
              <a:rPr lang="el-GR" sz="5600" dirty="0"/>
              <a:t> </a:t>
            </a:r>
            <a:r>
              <a:rPr lang="el-GR" sz="5600" dirty="0" err="1"/>
              <a:t>ἄνδρας</a:t>
            </a:r>
            <a:r>
              <a:rPr lang="el-GR" sz="5600" dirty="0"/>
              <a:t> </a:t>
            </a:r>
            <a:r>
              <a:rPr lang="el-GR" sz="5600" dirty="0" err="1"/>
              <a:t>κρεοργηδὸν</a:t>
            </a:r>
            <a:r>
              <a:rPr lang="el-GR" sz="5600" dirty="0"/>
              <a:t> διασπάσαντες </a:t>
            </a:r>
            <a:r>
              <a:rPr lang="el-GR" sz="5600" dirty="0" err="1"/>
              <a:t>ἐφόρεον</a:t>
            </a:r>
            <a:r>
              <a:rPr lang="el-GR" sz="5600" dirty="0"/>
              <a:t> </a:t>
            </a:r>
            <a:r>
              <a:rPr lang="el-GR" sz="5600" dirty="0" err="1"/>
              <a:t>ἐς</a:t>
            </a:r>
            <a:r>
              <a:rPr lang="el-GR" sz="5600" dirty="0"/>
              <a:t> </a:t>
            </a:r>
            <a:r>
              <a:rPr lang="el-GR" sz="5600" dirty="0" err="1"/>
              <a:t>τὸ</a:t>
            </a:r>
            <a:r>
              <a:rPr lang="el-GR" sz="5600" dirty="0"/>
              <a:t> </a:t>
            </a:r>
            <a:r>
              <a:rPr lang="el-GR" sz="5600" dirty="0" err="1"/>
              <a:t>τεῖχος</a:t>
            </a:r>
            <a:r>
              <a:rPr lang="el-GR" sz="5600" dirty="0"/>
              <a:t>. [3.13.3] </a:t>
            </a:r>
            <a:r>
              <a:rPr lang="el-GR" sz="5600" dirty="0" err="1"/>
              <a:t>καὶ</a:t>
            </a:r>
            <a:r>
              <a:rPr lang="el-GR" sz="5600" dirty="0"/>
              <a:t> </a:t>
            </a:r>
            <a:r>
              <a:rPr lang="el-GR" sz="5600" dirty="0" err="1"/>
              <a:t>Αἰγύπτιοι</a:t>
            </a:r>
            <a:r>
              <a:rPr lang="el-GR" sz="5600" dirty="0"/>
              <a:t> </a:t>
            </a:r>
            <a:r>
              <a:rPr lang="el-GR" sz="5600" dirty="0" err="1"/>
              <a:t>μὲν</a:t>
            </a:r>
            <a:r>
              <a:rPr lang="el-GR" sz="5600" dirty="0"/>
              <a:t> </a:t>
            </a:r>
            <a:r>
              <a:rPr lang="el-GR" sz="5600" dirty="0" err="1"/>
              <a:t>μετὰ</a:t>
            </a:r>
            <a:r>
              <a:rPr lang="el-GR" sz="5600" dirty="0"/>
              <a:t> </a:t>
            </a:r>
            <a:r>
              <a:rPr lang="el-GR" sz="5600" dirty="0" err="1"/>
              <a:t>τοῦτο</a:t>
            </a:r>
            <a:r>
              <a:rPr lang="el-GR" sz="5600" dirty="0"/>
              <a:t> </a:t>
            </a:r>
            <a:r>
              <a:rPr lang="el-GR" sz="5600" dirty="0" err="1"/>
              <a:t>πολιορκεόμενοι</a:t>
            </a:r>
            <a:r>
              <a:rPr lang="el-GR" sz="5600" dirty="0"/>
              <a:t> </a:t>
            </a:r>
            <a:r>
              <a:rPr lang="el-GR" sz="5600" dirty="0" err="1"/>
              <a:t>χρόνῳ</a:t>
            </a:r>
            <a:r>
              <a:rPr lang="el-GR" sz="5600" dirty="0"/>
              <a:t> παρέστησαν, </a:t>
            </a:r>
            <a:r>
              <a:rPr lang="el-GR" sz="5600" dirty="0" err="1"/>
              <a:t>οἱ</a:t>
            </a:r>
            <a:r>
              <a:rPr lang="el-GR" sz="5600" dirty="0"/>
              <a:t> </a:t>
            </a:r>
            <a:r>
              <a:rPr lang="el-GR" sz="5600" dirty="0" err="1"/>
              <a:t>δὲ</a:t>
            </a:r>
            <a:r>
              <a:rPr lang="el-GR" sz="5600" dirty="0"/>
              <a:t> </a:t>
            </a:r>
            <a:r>
              <a:rPr lang="el-GR" sz="5600" dirty="0" err="1"/>
              <a:t>προσεχέες</a:t>
            </a:r>
            <a:r>
              <a:rPr lang="el-GR" sz="5600" dirty="0"/>
              <a:t> </a:t>
            </a:r>
            <a:r>
              <a:rPr lang="el-GR" sz="5600" b="1" dirty="0"/>
              <a:t>Λίβυες </a:t>
            </a:r>
            <a:r>
              <a:rPr lang="el-GR" sz="5600" b="1" dirty="0" err="1"/>
              <a:t>δείσαντες</a:t>
            </a:r>
            <a:r>
              <a:rPr lang="el-GR" sz="5600" b="1" dirty="0"/>
              <a:t> </a:t>
            </a:r>
            <a:r>
              <a:rPr lang="el-GR" sz="5600" dirty="0" err="1"/>
              <a:t>τὰ</a:t>
            </a:r>
            <a:r>
              <a:rPr lang="el-GR" sz="5600" dirty="0"/>
              <a:t> </a:t>
            </a:r>
            <a:r>
              <a:rPr lang="el-GR" sz="5600" dirty="0" err="1"/>
              <a:t>περὶ</a:t>
            </a:r>
            <a:r>
              <a:rPr lang="el-GR" sz="5600" dirty="0"/>
              <a:t> </a:t>
            </a:r>
            <a:r>
              <a:rPr lang="el-GR" sz="5600" dirty="0" err="1"/>
              <a:t>τὴν</a:t>
            </a:r>
            <a:r>
              <a:rPr lang="el-GR" sz="5600" dirty="0"/>
              <a:t> </a:t>
            </a:r>
            <a:r>
              <a:rPr lang="el-GR" sz="5600" dirty="0" err="1"/>
              <a:t>Αἴγυπτον</a:t>
            </a:r>
            <a:r>
              <a:rPr lang="el-GR" sz="5600" dirty="0"/>
              <a:t> γεγονότα </a:t>
            </a:r>
            <a:r>
              <a:rPr lang="el-GR" sz="5600" dirty="0" err="1"/>
              <a:t>παρέδοσαν</a:t>
            </a:r>
            <a:r>
              <a:rPr lang="el-GR" sz="5600" dirty="0"/>
              <a:t> </a:t>
            </a:r>
            <a:r>
              <a:rPr lang="el-GR" sz="5600" dirty="0" err="1"/>
              <a:t>σφέας</a:t>
            </a:r>
            <a:r>
              <a:rPr lang="el-GR" sz="5600" dirty="0"/>
              <a:t> </a:t>
            </a:r>
            <a:r>
              <a:rPr lang="el-GR" sz="5600" dirty="0" err="1"/>
              <a:t>αὐτοὺς</a:t>
            </a:r>
            <a:r>
              <a:rPr lang="el-GR" sz="5600" dirty="0"/>
              <a:t> </a:t>
            </a:r>
            <a:r>
              <a:rPr lang="el-GR" sz="5600" dirty="0" err="1"/>
              <a:t>ἀμαχητὶ</a:t>
            </a:r>
            <a:r>
              <a:rPr lang="el-GR" sz="5600" dirty="0"/>
              <a:t> </a:t>
            </a:r>
            <a:r>
              <a:rPr lang="el-GR" sz="5600" dirty="0" err="1"/>
              <a:t>καὶ</a:t>
            </a:r>
            <a:r>
              <a:rPr lang="el-GR" sz="5600" dirty="0"/>
              <a:t> </a:t>
            </a:r>
            <a:r>
              <a:rPr lang="el-GR" sz="5600" dirty="0" err="1"/>
              <a:t>φόρον</a:t>
            </a:r>
            <a:r>
              <a:rPr lang="el-GR" sz="5600" dirty="0"/>
              <a:t> τε </a:t>
            </a:r>
            <a:r>
              <a:rPr lang="el-GR" sz="5600" dirty="0" err="1"/>
              <a:t>ἐτάξαντο</a:t>
            </a:r>
            <a:r>
              <a:rPr lang="el-GR" sz="5600" dirty="0"/>
              <a:t> </a:t>
            </a:r>
            <a:r>
              <a:rPr lang="el-GR" sz="5600" dirty="0" err="1"/>
              <a:t>καὶ</a:t>
            </a:r>
            <a:r>
              <a:rPr lang="el-GR" sz="5600" dirty="0"/>
              <a:t> </a:t>
            </a:r>
            <a:r>
              <a:rPr lang="el-GR" sz="5600" dirty="0" err="1"/>
              <a:t>δῶρα</a:t>
            </a:r>
            <a:r>
              <a:rPr lang="el-GR" sz="5600" dirty="0"/>
              <a:t> </a:t>
            </a:r>
            <a:r>
              <a:rPr lang="el-GR" sz="5600" dirty="0" err="1"/>
              <a:t>ἔπεμπον</a:t>
            </a:r>
            <a:r>
              <a:rPr lang="el-GR" sz="5600" dirty="0"/>
              <a:t>. </a:t>
            </a:r>
            <a:r>
              <a:rPr lang="el-GR" sz="5600" dirty="0" err="1"/>
              <a:t>ὡς</a:t>
            </a:r>
            <a:r>
              <a:rPr lang="el-GR" sz="5600" dirty="0"/>
              <a:t> </a:t>
            </a:r>
            <a:r>
              <a:rPr lang="el-GR" sz="5600" dirty="0" err="1"/>
              <a:t>δὲ</a:t>
            </a:r>
            <a:r>
              <a:rPr lang="el-GR" sz="5600" dirty="0"/>
              <a:t> </a:t>
            </a:r>
            <a:r>
              <a:rPr lang="el-GR" sz="5600" b="1" dirty="0" err="1"/>
              <a:t>Κυρηναῖοι</a:t>
            </a:r>
            <a:r>
              <a:rPr lang="el-GR" sz="5600" b="1" dirty="0"/>
              <a:t> </a:t>
            </a:r>
            <a:r>
              <a:rPr lang="el-GR" sz="5600" b="1" dirty="0" err="1"/>
              <a:t>καὶ</a:t>
            </a:r>
            <a:r>
              <a:rPr lang="el-GR" sz="5600" b="1" dirty="0"/>
              <a:t> </a:t>
            </a:r>
            <a:r>
              <a:rPr lang="el-GR" sz="5600" b="1" dirty="0" err="1"/>
              <a:t>Βαρκαῖοι</a:t>
            </a:r>
            <a:r>
              <a:rPr lang="el-GR" sz="5600" b="1" dirty="0"/>
              <a:t>, </a:t>
            </a:r>
            <a:r>
              <a:rPr lang="el-GR" sz="5600" b="1" dirty="0" err="1"/>
              <a:t>δείσαντες</a:t>
            </a:r>
            <a:r>
              <a:rPr lang="el-GR" sz="5600" dirty="0"/>
              <a:t> </a:t>
            </a:r>
            <a:r>
              <a:rPr lang="el-GR" sz="5600" dirty="0" err="1"/>
              <a:t>ὁμοίως</a:t>
            </a:r>
            <a:r>
              <a:rPr lang="el-GR" sz="5600" dirty="0"/>
              <a:t> </a:t>
            </a:r>
            <a:r>
              <a:rPr lang="el-GR" sz="5600" dirty="0" err="1"/>
              <a:t>καὶ</a:t>
            </a:r>
            <a:r>
              <a:rPr lang="el-GR" sz="5600" dirty="0"/>
              <a:t> </a:t>
            </a:r>
            <a:r>
              <a:rPr lang="el-GR" sz="5600" dirty="0" err="1"/>
              <a:t>οἱ</a:t>
            </a:r>
            <a:r>
              <a:rPr lang="el-GR" sz="5600" dirty="0"/>
              <a:t> Λίβυες, </a:t>
            </a:r>
            <a:r>
              <a:rPr lang="el-GR" sz="5600" dirty="0" err="1"/>
              <a:t>ἕτερα</a:t>
            </a:r>
            <a:r>
              <a:rPr lang="el-GR" sz="5600" dirty="0"/>
              <a:t> </a:t>
            </a:r>
            <a:r>
              <a:rPr lang="el-GR" sz="5600" dirty="0" err="1"/>
              <a:t>τοιαῦτα</a:t>
            </a:r>
            <a:r>
              <a:rPr lang="el-GR" sz="5600" dirty="0"/>
              <a:t> </a:t>
            </a:r>
            <a:r>
              <a:rPr lang="el-GR" sz="5600" dirty="0" err="1"/>
              <a:t>ἐποίησαν</a:t>
            </a:r>
            <a:endParaRPr lang="el-GR" sz="5600" dirty="0"/>
          </a:p>
          <a:p>
            <a:pPr algn="just">
              <a:buFont typeface="Wingdings" pitchFamily="2" charset="2"/>
              <a:buChar char="q"/>
            </a:pPr>
            <a:endParaRPr lang="el-GR" sz="4300" dirty="0"/>
          </a:p>
          <a:p>
            <a:pPr algn="just">
              <a:buFont typeface="Wingdings" pitchFamily="2" charset="2"/>
              <a:buChar char="q"/>
            </a:pPr>
            <a:r>
              <a:rPr lang="el-GR" sz="4300" dirty="0"/>
              <a:t>[3.17.1] </a:t>
            </a:r>
            <a:r>
              <a:rPr lang="el-GR" sz="4300" dirty="0" err="1"/>
              <a:t>Μετὰ</a:t>
            </a:r>
            <a:r>
              <a:rPr lang="el-GR" sz="4300" dirty="0"/>
              <a:t> </a:t>
            </a:r>
            <a:r>
              <a:rPr lang="el-GR" sz="4300" dirty="0" err="1"/>
              <a:t>δὲ</a:t>
            </a:r>
            <a:r>
              <a:rPr lang="el-GR" sz="4300" dirty="0"/>
              <a:t> </a:t>
            </a:r>
            <a:r>
              <a:rPr lang="el-GR" sz="4300" dirty="0" err="1"/>
              <a:t>ταῦτα</a:t>
            </a:r>
            <a:r>
              <a:rPr lang="el-GR" sz="4300" dirty="0"/>
              <a:t> ὁ Καμβύσης </a:t>
            </a:r>
            <a:r>
              <a:rPr lang="el-GR" sz="4300" dirty="0" err="1"/>
              <a:t>ἐβουλεύσατο</a:t>
            </a:r>
            <a:r>
              <a:rPr lang="el-GR" sz="4300" dirty="0"/>
              <a:t> </a:t>
            </a:r>
            <a:r>
              <a:rPr lang="el-GR" sz="4300" dirty="0" err="1"/>
              <a:t>τριφασίας</a:t>
            </a:r>
            <a:r>
              <a:rPr lang="el-GR" sz="4300" dirty="0"/>
              <a:t> </a:t>
            </a:r>
            <a:r>
              <a:rPr lang="el-GR" sz="4300" dirty="0" err="1"/>
              <a:t>στρατηίας</a:t>
            </a:r>
            <a:r>
              <a:rPr lang="el-GR" sz="4300" dirty="0"/>
              <a:t>, </a:t>
            </a:r>
            <a:r>
              <a:rPr lang="el-GR" sz="4300" dirty="0" err="1"/>
              <a:t>ἐπί</a:t>
            </a:r>
            <a:r>
              <a:rPr lang="el-GR" sz="4300" dirty="0"/>
              <a:t> τε </a:t>
            </a:r>
            <a:r>
              <a:rPr lang="el-GR" sz="4300" b="1" dirty="0"/>
              <a:t>Καρχηδονίους</a:t>
            </a:r>
            <a:r>
              <a:rPr lang="el-GR" sz="4300" dirty="0"/>
              <a:t> </a:t>
            </a:r>
            <a:r>
              <a:rPr lang="el-GR" sz="4300" dirty="0" err="1"/>
              <a:t>καὶ</a:t>
            </a:r>
            <a:r>
              <a:rPr lang="el-GR" sz="4300" dirty="0"/>
              <a:t> </a:t>
            </a:r>
            <a:r>
              <a:rPr lang="el-GR" sz="4300" dirty="0" err="1"/>
              <a:t>ἐπὶ</a:t>
            </a:r>
            <a:r>
              <a:rPr lang="el-GR" sz="4300" dirty="0"/>
              <a:t> </a:t>
            </a:r>
            <a:r>
              <a:rPr lang="el-GR" sz="4300" b="1" dirty="0" err="1"/>
              <a:t>Ἀμμωνίους</a:t>
            </a:r>
            <a:r>
              <a:rPr lang="el-GR" sz="4300" dirty="0"/>
              <a:t> </a:t>
            </a:r>
            <a:r>
              <a:rPr lang="el-GR" sz="4300" dirty="0" err="1"/>
              <a:t>καὶ</a:t>
            </a:r>
            <a:r>
              <a:rPr lang="el-GR" sz="4300" dirty="0"/>
              <a:t> </a:t>
            </a:r>
            <a:r>
              <a:rPr lang="el-GR" sz="4300" dirty="0" err="1"/>
              <a:t>ἐπὶ</a:t>
            </a:r>
            <a:r>
              <a:rPr lang="el-GR" sz="4300" dirty="0"/>
              <a:t> </a:t>
            </a:r>
            <a:r>
              <a:rPr lang="el-GR" sz="4300" dirty="0" err="1"/>
              <a:t>τοὺς</a:t>
            </a:r>
            <a:r>
              <a:rPr lang="el-GR" sz="4300" dirty="0"/>
              <a:t> </a:t>
            </a:r>
            <a:r>
              <a:rPr lang="el-GR" sz="4300" dirty="0" err="1"/>
              <a:t>μακροβίους</a:t>
            </a:r>
            <a:r>
              <a:rPr lang="el-GR" sz="4300" dirty="0"/>
              <a:t> </a:t>
            </a:r>
            <a:r>
              <a:rPr lang="el-GR" sz="4300" b="1" dirty="0" err="1"/>
              <a:t>Αἰθίοπας</a:t>
            </a:r>
            <a:r>
              <a:rPr lang="el-GR" sz="4300" dirty="0"/>
              <a:t>, </a:t>
            </a:r>
            <a:r>
              <a:rPr lang="el-GR" sz="4300" dirty="0" err="1"/>
              <a:t>οἰκημένους</a:t>
            </a:r>
            <a:r>
              <a:rPr lang="el-GR" sz="4300" dirty="0"/>
              <a:t> </a:t>
            </a:r>
            <a:r>
              <a:rPr lang="el-GR" sz="4300" dirty="0" err="1"/>
              <a:t>δὲ</a:t>
            </a:r>
            <a:r>
              <a:rPr lang="el-GR" sz="4300" dirty="0"/>
              <a:t> Λιβύης </a:t>
            </a:r>
            <a:r>
              <a:rPr lang="el-GR" sz="4300" dirty="0" err="1"/>
              <a:t>ἐπὶ</a:t>
            </a:r>
            <a:r>
              <a:rPr lang="el-GR" sz="4300" dirty="0"/>
              <a:t> </a:t>
            </a:r>
            <a:r>
              <a:rPr lang="el-GR" sz="4300" dirty="0" err="1"/>
              <a:t>τῇ</a:t>
            </a:r>
            <a:r>
              <a:rPr lang="el-GR" sz="4300" dirty="0"/>
              <a:t> </a:t>
            </a:r>
            <a:r>
              <a:rPr lang="el-GR" sz="4300" dirty="0" err="1"/>
              <a:t>νοτίῃ</a:t>
            </a:r>
            <a:r>
              <a:rPr lang="el-GR" sz="4300" dirty="0"/>
              <a:t> </a:t>
            </a:r>
            <a:r>
              <a:rPr lang="el-GR" sz="4300" dirty="0" err="1"/>
              <a:t>θαλάσσῃ</a:t>
            </a:r>
            <a:endParaRPr lang="el-GR" sz="4300" dirty="0"/>
          </a:p>
          <a:p>
            <a:pPr algn="just"/>
            <a:br>
              <a:rPr lang="el-GR" sz="4300" dirty="0"/>
            </a:br>
            <a:r>
              <a:rPr lang="el-GR" sz="4300" dirty="0"/>
              <a:t>3.17.1] Ύστερα </a:t>
            </a:r>
            <a:r>
              <a:rPr lang="el-GR" sz="4300" dirty="0" err="1"/>
              <a:t>απ᾽</a:t>
            </a:r>
            <a:r>
              <a:rPr lang="el-GR" sz="4300" dirty="0"/>
              <a:t> αυτά ο Καμβύσης σκέφτηκε να κάνει τριπλή εκστρατεία: εναντίον των </a:t>
            </a:r>
            <a:r>
              <a:rPr lang="el-GR" sz="4300" b="1" dirty="0"/>
              <a:t>Καρχηδονίων</a:t>
            </a:r>
            <a:r>
              <a:rPr lang="el-GR" sz="4300" dirty="0"/>
              <a:t>, των Αμμωνίων και των </a:t>
            </a:r>
            <a:r>
              <a:rPr lang="el-GR" sz="4300" dirty="0" err="1"/>
              <a:t>μακροβίων</a:t>
            </a:r>
            <a:r>
              <a:rPr lang="el-GR" sz="4300" dirty="0"/>
              <a:t> Αιθιόπων που κατοικούν στη Λιβύη, κοντά στη νότια θάλασσα.</a:t>
            </a:r>
          </a:p>
          <a:p>
            <a:pPr algn="just"/>
            <a:br>
              <a:rPr lang="el-GR" sz="4300" dirty="0"/>
            </a:br>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i="1" dirty="0"/>
              <a:t>Καμβύσης και Πολυκράτης της Σάμου</a:t>
            </a:r>
            <a:br>
              <a:rPr lang="el-GR" dirty="0"/>
            </a:br>
            <a:endParaRPr lang="el-GR" dirty="0"/>
          </a:p>
        </p:txBody>
      </p:sp>
      <p:sp>
        <p:nvSpPr>
          <p:cNvPr id="3" name="2 - Θέση περιεχομένου"/>
          <p:cNvSpPr>
            <a:spLocks noGrp="1"/>
          </p:cNvSpPr>
          <p:nvPr>
            <p:ph sz="quarter" idx="1"/>
          </p:nvPr>
        </p:nvSpPr>
        <p:spPr>
          <a:xfrm>
            <a:off x="179512" y="1600200"/>
            <a:ext cx="8712968" cy="4997152"/>
          </a:xfrm>
        </p:spPr>
        <p:txBody>
          <a:bodyPr>
            <a:normAutofit fontScale="62500" lnSpcReduction="20000"/>
          </a:bodyPr>
          <a:lstStyle/>
          <a:p>
            <a:pPr algn="just"/>
            <a:r>
              <a:rPr lang="el-GR" sz="2600" dirty="0"/>
              <a:t>3.39.1] </a:t>
            </a:r>
            <a:r>
              <a:rPr lang="el-GR" sz="2600" dirty="0" err="1"/>
              <a:t>Καμβύσεω</a:t>
            </a:r>
            <a:r>
              <a:rPr lang="el-GR" sz="2600" dirty="0"/>
              <a:t> </a:t>
            </a:r>
            <a:r>
              <a:rPr lang="el-GR" sz="2600" dirty="0" err="1"/>
              <a:t>δὲ</a:t>
            </a:r>
            <a:r>
              <a:rPr lang="el-GR" sz="2600" dirty="0"/>
              <a:t> </a:t>
            </a:r>
            <a:r>
              <a:rPr lang="el-GR" sz="2600" dirty="0" err="1"/>
              <a:t>ἐπ᾽</a:t>
            </a:r>
            <a:r>
              <a:rPr lang="el-GR" sz="2600" dirty="0"/>
              <a:t> </a:t>
            </a:r>
            <a:r>
              <a:rPr lang="el-GR" sz="2600" dirty="0" err="1"/>
              <a:t>Αἴγυπτον</a:t>
            </a:r>
            <a:r>
              <a:rPr lang="el-GR" sz="2600" dirty="0"/>
              <a:t> στρατευομένου </a:t>
            </a:r>
            <a:r>
              <a:rPr lang="el-GR" sz="2600" dirty="0" err="1"/>
              <a:t>ἐποιήσαντο</a:t>
            </a:r>
            <a:r>
              <a:rPr lang="el-GR" sz="2600" dirty="0"/>
              <a:t> </a:t>
            </a:r>
            <a:r>
              <a:rPr lang="el-GR" sz="2600" dirty="0" err="1"/>
              <a:t>καὶ</a:t>
            </a:r>
            <a:r>
              <a:rPr lang="el-GR" sz="2600" dirty="0"/>
              <a:t> Λακεδαιμόνιοι </a:t>
            </a:r>
            <a:r>
              <a:rPr lang="el-GR" sz="2600" dirty="0" err="1"/>
              <a:t>στρατηίην</a:t>
            </a:r>
            <a:r>
              <a:rPr lang="el-GR" sz="2600" dirty="0"/>
              <a:t> </a:t>
            </a:r>
            <a:r>
              <a:rPr lang="el-GR" sz="2600" dirty="0" err="1"/>
              <a:t>ἐπὶ</a:t>
            </a:r>
            <a:r>
              <a:rPr lang="el-GR" sz="2600" dirty="0"/>
              <a:t> </a:t>
            </a:r>
            <a:r>
              <a:rPr lang="el-GR" sz="2600" dirty="0" err="1"/>
              <a:t>Σάμον</a:t>
            </a:r>
            <a:r>
              <a:rPr lang="el-GR" sz="2600" dirty="0"/>
              <a:t> τε </a:t>
            </a:r>
            <a:r>
              <a:rPr lang="el-GR" sz="2600" dirty="0" err="1"/>
              <a:t>καὶ</a:t>
            </a:r>
            <a:r>
              <a:rPr lang="el-GR" sz="2600" dirty="0"/>
              <a:t> </a:t>
            </a:r>
            <a:r>
              <a:rPr lang="el-GR" sz="2600" dirty="0" err="1"/>
              <a:t>Πολυκράτεα</a:t>
            </a:r>
            <a:r>
              <a:rPr lang="el-GR" sz="2600" dirty="0"/>
              <a:t> </a:t>
            </a:r>
            <a:r>
              <a:rPr lang="el-GR" sz="2600" dirty="0" err="1"/>
              <a:t>τὸν</a:t>
            </a:r>
            <a:r>
              <a:rPr lang="el-GR" sz="2600" dirty="0"/>
              <a:t> </a:t>
            </a:r>
            <a:r>
              <a:rPr lang="el-GR" sz="2600" dirty="0" err="1"/>
              <a:t>Αἰάκεος</a:t>
            </a:r>
            <a:r>
              <a:rPr lang="el-GR" sz="2600" dirty="0"/>
              <a:t>, </a:t>
            </a:r>
            <a:r>
              <a:rPr lang="el-GR" sz="2600" dirty="0" err="1"/>
              <a:t>ὃς</a:t>
            </a:r>
            <a:r>
              <a:rPr lang="el-GR" sz="2600" dirty="0"/>
              <a:t> </a:t>
            </a:r>
            <a:r>
              <a:rPr lang="el-GR" sz="2600" dirty="0" err="1"/>
              <a:t>ἔσχε</a:t>
            </a:r>
            <a:r>
              <a:rPr lang="el-GR" sz="2600" dirty="0"/>
              <a:t> </a:t>
            </a:r>
            <a:r>
              <a:rPr lang="el-GR" sz="2600" dirty="0" err="1"/>
              <a:t>Σάμον</a:t>
            </a:r>
            <a:r>
              <a:rPr lang="el-GR" sz="2600" dirty="0"/>
              <a:t> </a:t>
            </a:r>
            <a:r>
              <a:rPr lang="el-GR" sz="2600" dirty="0" err="1"/>
              <a:t>ἐπαναστάς</a:t>
            </a:r>
            <a:r>
              <a:rPr lang="el-GR" sz="2600" dirty="0"/>
              <a:t>. [3.39.2] </a:t>
            </a:r>
            <a:r>
              <a:rPr lang="el-GR" sz="2600" dirty="0" err="1"/>
              <a:t>καὶ</a:t>
            </a:r>
            <a:r>
              <a:rPr lang="el-GR" sz="2600" dirty="0"/>
              <a:t> </a:t>
            </a:r>
            <a:r>
              <a:rPr lang="el-GR" sz="2600" dirty="0" err="1"/>
              <a:t>τὰ</a:t>
            </a:r>
            <a:r>
              <a:rPr lang="el-GR" sz="2600" dirty="0"/>
              <a:t> </a:t>
            </a:r>
            <a:r>
              <a:rPr lang="el-GR" sz="2600" dirty="0" err="1"/>
              <a:t>μὲν</a:t>
            </a:r>
            <a:r>
              <a:rPr lang="el-GR" sz="2600" dirty="0"/>
              <a:t> </a:t>
            </a:r>
            <a:r>
              <a:rPr lang="el-GR" sz="2600" dirty="0" err="1"/>
              <a:t>πρῶτα</a:t>
            </a:r>
            <a:r>
              <a:rPr lang="el-GR" sz="2600" dirty="0"/>
              <a:t> </a:t>
            </a:r>
            <a:r>
              <a:rPr lang="el-GR" sz="2600" dirty="0" err="1"/>
              <a:t>τριχῇ</a:t>
            </a:r>
            <a:r>
              <a:rPr lang="el-GR" sz="2600" dirty="0"/>
              <a:t> </a:t>
            </a:r>
            <a:r>
              <a:rPr lang="el-GR" sz="2600" dirty="0" err="1"/>
              <a:t>δασάμενος</a:t>
            </a:r>
            <a:r>
              <a:rPr lang="el-GR" sz="2600" dirty="0"/>
              <a:t> </a:t>
            </a:r>
            <a:r>
              <a:rPr lang="el-GR" sz="2600" dirty="0" err="1"/>
              <a:t>τὴν</a:t>
            </a:r>
            <a:r>
              <a:rPr lang="el-GR" sz="2600" dirty="0"/>
              <a:t> </a:t>
            </a:r>
            <a:r>
              <a:rPr lang="el-GR" sz="2600" dirty="0" err="1"/>
              <a:t>πόλιν</a:t>
            </a:r>
            <a:r>
              <a:rPr lang="el-GR" sz="2600" dirty="0"/>
              <a:t> </a:t>
            </a:r>
            <a:r>
              <a:rPr lang="el-GR" sz="2600" dirty="0" err="1"/>
              <a:t>τοῖσι</a:t>
            </a:r>
            <a:r>
              <a:rPr lang="el-GR" sz="2600" dirty="0"/>
              <a:t> </a:t>
            </a:r>
            <a:r>
              <a:rPr lang="el-GR" sz="2600" dirty="0" err="1"/>
              <a:t>ἀδελφεοῖσι</a:t>
            </a:r>
            <a:r>
              <a:rPr lang="el-GR" sz="2600" dirty="0"/>
              <a:t> </a:t>
            </a:r>
            <a:r>
              <a:rPr lang="el-GR" sz="2600" dirty="0" err="1"/>
              <a:t>Πανταγνώτῳ</a:t>
            </a:r>
            <a:r>
              <a:rPr lang="el-GR" sz="2600" dirty="0"/>
              <a:t> </a:t>
            </a:r>
            <a:r>
              <a:rPr lang="el-GR" sz="2600" dirty="0" err="1"/>
              <a:t>καὶ</a:t>
            </a:r>
            <a:r>
              <a:rPr lang="el-GR" sz="2600" dirty="0"/>
              <a:t> </a:t>
            </a:r>
            <a:r>
              <a:rPr lang="el-GR" sz="2600" dirty="0" err="1"/>
              <a:t>Συλοσῶντι</a:t>
            </a:r>
            <a:r>
              <a:rPr lang="el-GR" sz="2600" dirty="0"/>
              <a:t> </a:t>
            </a:r>
            <a:r>
              <a:rPr lang="el-GR" sz="2600" dirty="0" err="1"/>
              <a:t>ἔνειμε</a:t>
            </a:r>
            <a:r>
              <a:rPr lang="el-GR" sz="2600" dirty="0"/>
              <a:t>, </a:t>
            </a:r>
            <a:r>
              <a:rPr lang="el-GR" sz="2600" dirty="0" err="1"/>
              <a:t>μετὰ</a:t>
            </a:r>
            <a:r>
              <a:rPr lang="el-GR" sz="2600" dirty="0"/>
              <a:t> </a:t>
            </a:r>
            <a:r>
              <a:rPr lang="el-GR" sz="2600" dirty="0" err="1"/>
              <a:t>δὲ</a:t>
            </a:r>
            <a:r>
              <a:rPr lang="el-GR" sz="2600" dirty="0"/>
              <a:t> </a:t>
            </a:r>
            <a:r>
              <a:rPr lang="el-GR" sz="2600" dirty="0" err="1"/>
              <a:t>τὸν</a:t>
            </a:r>
            <a:r>
              <a:rPr lang="el-GR" sz="2600" dirty="0"/>
              <a:t> </a:t>
            </a:r>
            <a:r>
              <a:rPr lang="el-GR" sz="2600" dirty="0" err="1"/>
              <a:t>μὲν</a:t>
            </a:r>
            <a:r>
              <a:rPr lang="el-GR" sz="2600" dirty="0"/>
              <a:t> </a:t>
            </a:r>
            <a:r>
              <a:rPr lang="el-GR" sz="2600" dirty="0" err="1"/>
              <a:t>αὐτῶν</a:t>
            </a:r>
            <a:r>
              <a:rPr lang="el-GR" sz="2600" dirty="0"/>
              <a:t> </a:t>
            </a:r>
            <a:r>
              <a:rPr lang="el-GR" sz="2600" dirty="0" err="1"/>
              <a:t>ἀποκτείνας</a:t>
            </a:r>
            <a:r>
              <a:rPr lang="el-GR" sz="2600" dirty="0"/>
              <a:t>, </a:t>
            </a:r>
            <a:r>
              <a:rPr lang="el-GR" sz="2600" dirty="0" err="1"/>
              <a:t>τὸν</a:t>
            </a:r>
            <a:r>
              <a:rPr lang="el-GR" sz="2600" dirty="0"/>
              <a:t> </a:t>
            </a:r>
            <a:r>
              <a:rPr lang="el-GR" sz="2600" dirty="0" err="1"/>
              <a:t>δὲ</a:t>
            </a:r>
            <a:r>
              <a:rPr lang="el-GR" sz="2600" dirty="0"/>
              <a:t> νεώτερον </a:t>
            </a:r>
            <a:r>
              <a:rPr lang="el-GR" sz="2600" dirty="0" err="1"/>
              <a:t>Συλοσῶντα</a:t>
            </a:r>
            <a:r>
              <a:rPr lang="el-GR" sz="2600" dirty="0"/>
              <a:t> </a:t>
            </a:r>
            <a:r>
              <a:rPr lang="el-GR" sz="2600" dirty="0" err="1"/>
              <a:t>ἐξελάσας</a:t>
            </a:r>
            <a:r>
              <a:rPr lang="el-GR" sz="2600" dirty="0"/>
              <a:t> </a:t>
            </a:r>
            <a:r>
              <a:rPr lang="el-GR" sz="2600" dirty="0" err="1"/>
              <a:t>ἔσχε</a:t>
            </a:r>
            <a:r>
              <a:rPr lang="el-GR" sz="2600" dirty="0"/>
              <a:t> </a:t>
            </a:r>
            <a:r>
              <a:rPr lang="el-GR" sz="2600" dirty="0" err="1"/>
              <a:t>πᾶσαν</a:t>
            </a:r>
            <a:r>
              <a:rPr lang="el-GR" sz="2600" dirty="0"/>
              <a:t> </a:t>
            </a:r>
            <a:r>
              <a:rPr lang="el-GR" sz="2600" dirty="0" err="1"/>
              <a:t>Σάμον</a:t>
            </a:r>
            <a:r>
              <a:rPr lang="el-GR" sz="2600" dirty="0"/>
              <a:t>, </a:t>
            </a:r>
            <a:r>
              <a:rPr lang="el-GR" sz="2600" dirty="0" err="1"/>
              <a:t>ἔχων</a:t>
            </a:r>
            <a:r>
              <a:rPr lang="el-GR" sz="2600" dirty="0"/>
              <a:t> </a:t>
            </a:r>
            <a:r>
              <a:rPr lang="el-GR" sz="2600" dirty="0" err="1"/>
              <a:t>δὲ</a:t>
            </a:r>
            <a:r>
              <a:rPr lang="el-GR" sz="2600" dirty="0"/>
              <a:t> </a:t>
            </a:r>
            <a:r>
              <a:rPr lang="el-GR" sz="2600" dirty="0" err="1"/>
              <a:t>ξεινίην</a:t>
            </a:r>
            <a:r>
              <a:rPr lang="el-GR" sz="2600" dirty="0"/>
              <a:t> </a:t>
            </a:r>
            <a:r>
              <a:rPr lang="el-GR" sz="2600" dirty="0" err="1"/>
              <a:t>Ἀμάσι</a:t>
            </a:r>
            <a:r>
              <a:rPr lang="el-GR" sz="2600" dirty="0"/>
              <a:t> </a:t>
            </a:r>
            <a:r>
              <a:rPr lang="el-GR" sz="2600" dirty="0" err="1"/>
              <a:t>τῷ</a:t>
            </a:r>
            <a:r>
              <a:rPr lang="el-GR" sz="2600" dirty="0"/>
              <a:t> </a:t>
            </a:r>
            <a:r>
              <a:rPr lang="el-GR" sz="2600" dirty="0" err="1"/>
              <a:t>Αἰγύπτου</a:t>
            </a:r>
            <a:r>
              <a:rPr lang="el-GR" sz="2600" dirty="0"/>
              <a:t> </a:t>
            </a:r>
            <a:r>
              <a:rPr lang="el-GR" sz="2600" dirty="0" err="1"/>
              <a:t>βασιλέϊ</a:t>
            </a:r>
            <a:r>
              <a:rPr lang="el-GR" sz="2600" dirty="0"/>
              <a:t> </a:t>
            </a:r>
            <a:r>
              <a:rPr lang="el-GR" sz="2600" dirty="0" err="1"/>
              <a:t>συνεθήκατο</a:t>
            </a:r>
            <a:r>
              <a:rPr lang="el-GR" sz="2600" dirty="0"/>
              <a:t>, πέμπων τε </a:t>
            </a:r>
            <a:r>
              <a:rPr lang="el-GR" sz="2600" dirty="0" err="1"/>
              <a:t>δῶρα</a:t>
            </a:r>
            <a:r>
              <a:rPr lang="el-GR" sz="2600" dirty="0"/>
              <a:t> </a:t>
            </a:r>
            <a:r>
              <a:rPr lang="el-GR" sz="2600" dirty="0" err="1"/>
              <a:t>καὶ</a:t>
            </a:r>
            <a:r>
              <a:rPr lang="el-GR" sz="2600" dirty="0"/>
              <a:t> </a:t>
            </a:r>
            <a:r>
              <a:rPr lang="el-GR" sz="2600" dirty="0" err="1"/>
              <a:t>δεκόμενος</a:t>
            </a:r>
            <a:r>
              <a:rPr lang="el-GR" sz="2600" dirty="0"/>
              <a:t> </a:t>
            </a:r>
            <a:r>
              <a:rPr lang="el-GR" sz="2600" dirty="0" err="1"/>
              <a:t>ἄλλα</a:t>
            </a:r>
            <a:r>
              <a:rPr lang="el-GR" sz="2600" dirty="0"/>
              <a:t> </a:t>
            </a:r>
            <a:r>
              <a:rPr lang="el-GR" sz="2600" dirty="0" err="1"/>
              <a:t>παρ᾽</a:t>
            </a:r>
            <a:r>
              <a:rPr lang="el-GR" sz="2600" dirty="0"/>
              <a:t> </a:t>
            </a:r>
            <a:r>
              <a:rPr lang="el-GR" sz="2600" dirty="0" err="1"/>
              <a:t>ἐκείνου</a:t>
            </a:r>
            <a:endParaRPr lang="el-GR" sz="2600" dirty="0"/>
          </a:p>
          <a:p>
            <a:pPr algn="just"/>
            <a:endParaRPr lang="el-GR" sz="2600" dirty="0"/>
          </a:p>
          <a:p>
            <a:pPr algn="just"/>
            <a:r>
              <a:rPr lang="el-GR" sz="2600" dirty="0"/>
              <a:t>[3.39.1] Ωστόσο, ο Καμβύσης έκανε την εκστρατεία του κατά της Αιγύπτου, έκαναν και οι Λακεδαιμόνιοι εκστρατεία κατά της Σάμου και του Πολυκράτη, γιου του </a:t>
            </a:r>
            <a:r>
              <a:rPr lang="el-GR" sz="2600" dirty="0" err="1"/>
              <a:t>Αιάκη</a:t>
            </a:r>
            <a:r>
              <a:rPr lang="el-GR" sz="2600" dirty="0"/>
              <a:t>, ο οποίος έκανε κίνημα και κατέλαβε την εξουσία στη Σάμο. [3.39.2] Και στην αρχή χώρισε την πόλη στα τρία και τη μοιράστηκε με τους αδελφούς του, τον </a:t>
            </a:r>
            <a:r>
              <a:rPr lang="el-GR" sz="2600" dirty="0" err="1"/>
              <a:t>Παντάγνωτο</a:t>
            </a:r>
            <a:r>
              <a:rPr lang="el-GR" sz="2600" dirty="0"/>
              <a:t> και τον </a:t>
            </a:r>
            <a:r>
              <a:rPr lang="el-GR" sz="2600" dirty="0" err="1"/>
              <a:t>Συλοσώντα</a:t>
            </a:r>
            <a:r>
              <a:rPr lang="el-GR" sz="2600" dirty="0"/>
              <a:t>, ύστερα όμως σκότωσε τον πρώτο, έδιωξε τον νεότερο, τον </a:t>
            </a:r>
            <a:r>
              <a:rPr lang="el-GR" sz="2600" dirty="0" err="1"/>
              <a:t>Συλοσώντα</a:t>
            </a:r>
            <a:r>
              <a:rPr lang="el-GR" sz="2600" dirty="0"/>
              <a:t>, και πήρε όλη τη Σάμο, και έχοντας φιλία και συμμαχία με τον </a:t>
            </a:r>
            <a:r>
              <a:rPr lang="el-GR" sz="2600" dirty="0" err="1"/>
              <a:t>Άμαση</a:t>
            </a:r>
            <a:r>
              <a:rPr lang="el-GR" sz="2600" dirty="0"/>
              <a:t>, τον βασιλιά της Αιγύπτου, του έστελνε δώρα και έπαιρνε και από αυτόν.</a:t>
            </a:r>
          </a:p>
          <a:p>
            <a:pPr algn="just"/>
            <a:endParaRPr lang="el-GR" sz="2600" dirty="0"/>
          </a:p>
          <a:p>
            <a:pPr algn="just">
              <a:buNone/>
            </a:pPr>
            <a:r>
              <a:rPr lang="el-GR" sz="2600" dirty="0">
                <a:sym typeface="Wingdings" pitchFamily="2" charset="2"/>
              </a:rPr>
              <a:t> </a:t>
            </a:r>
            <a:r>
              <a:rPr lang="el-GR" sz="2600" dirty="0"/>
              <a:t>Είχε 100 </a:t>
            </a:r>
            <a:r>
              <a:rPr lang="el-GR" sz="2600" dirty="0" err="1"/>
              <a:t>πεντηκοντόρους</a:t>
            </a:r>
            <a:r>
              <a:rPr lang="el-GR" sz="2600" dirty="0"/>
              <a:t> και χίλιους τοξότες → μεγαλύτερος στόλος στην Ελλάδα την εποχή εκείνη.</a:t>
            </a:r>
          </a:p>
          <a:p>
            <a:pPr algn="just"/>
            <a:endParaRPr lang="el-GR" sz="2600" dirty="0"/>
          </a:p>
          <a:p>
            <a:pPr algn="just"/>
            <a:r>
              <a:rPr lang="el-GR" sz="2600" dirty="0"/>
              <a:t>Όταν ο Καμβύσης ετοιμαζόταν για την εκστρατεία στην Αίγυπτο, Ο Πολυκράτης της Σάμου τον ενίσχυσε με 40 τριήρεις. Σε αυτές τοποθετεί όσους θεωρεί επικίνδυνους για επανάσταση, ενώ ζητάει από τον Καμβύση να μην τους επιστρέψει στη Σάμο. </a:t>
            </a:r>
          </a:p>
          <a:p>
            <a:pPr>
              <a:buNone/>
            </a:pPr>
            <a:br>
              <a:rPr lang="el-GR" dirty="0"/>
            </a:br>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7848302"/>
          </a:xfrm>
          <a:prstGeom prst="rect">
            <a:avLst/>
          </a:prstGeom>
        </p:spPr>
        <p:txBody>
          <a:bodyPr wrap="square">
            <a:spAutoFit/>
          </a:bodyPr>
          <a:lstStyle/>
          <a:p>
            <a:pPr algn="just"/>
            <a:r>
              <a:rPr lang="el-GR" sz="1400" dirty="0"/>
              <a:t>[</a:t>
            </a:r>
            <a:r>
              <a:rPr lang="el-GR" sz="1600" dirty="0"/>
              <a:t>3.61.1] </a:t>
            </a:r>
            <a:r>
              <a:rPr lang="el-GR" sz="1600" dirty="0" err="1"/>
              <a:t>Καμβύσῃ</a:t>
            </a:r>
            <a:r>
              <a:rPr lang="el-GR" sz="1600" dirty="0"/>
              <a:t> </a:t>
            </a:r>
            <a:r>
              <a:rPr lang="el-GR" sz="1600" dirty="0" err="1"/>
              <a:t>δὲ</a:t>
            </a:r>
            <a:r>
              <a:rPr lang="el-GR" sz="1600" dirty="0"/>
              <a:t> </a:t>
            </a:r>
            <a:r>
              <a:rPr lang="el-GR" sz="1600" dirty="0" err="1"/>
              <a:t>τῷ</a:t>
            </a:r>
            <a:r>
              <a:rPr lang="el-GR" sz="1600" dirty="0"/>
              <a:t> </a:t>
            </a:r>
            <a:r>
              <a:rPr lang="el-GR" sz="1600" dirty="0" err="1"/>
              <a:t>Κύρου</a:t>
            </a:r>
            <a:r>
              <a:rPr lang="el-GR" sz="1600" dirty="0"/>
              <a:t> </a:t>
            </a:r>
            <a:r>
              <a:rPr lang="el-GR" sz="1600" dirty="0" err="1"/>
              <a:t>χρονίζοντι</a:t>
            </a:r>
            <a:r>
              <a:rPr lang="el-GR" sz="1600" dirty="0"/>
              <a:t> </a:t>
            </a:r>
            <a:r>
              <a:rPr lang="el-GR" sz="1600" dirty="0" err="1"/>
              <a:t>περὶ</a:t>
            </a:r>
            <a:r>
              <a:rPr lang="el-GR" sz="1600" dirty="0"/>
              <a:t> </a:t>
            </a:r>
            <a:r>
              <a:rPr lang="el-GR" sz="1600" dirty="0" err="1"/>
              <a:t>Αἴγυπτον</a:t>
            </a:r>
            <a:r>
              <a:rPr lang="el-GR" sz="1600" dirty="0"/>
              <a:t> </a:t>
            </a:r>
            <a:r>
              <a:rPr lang="el-GR" sz="1600" dirty="0" err="1"/>
              <a:t>καὶ</a:t>
            </a:r>
            <a:r>
              <a:rPr lang="el-GR" sz="1600" dirty="0"/>
              <a:t> </a:t>
            </a:r>
            <a:r>
              <a:rPr lang="el-GR" sz="1600" dirty="0" err="1"/>
              <a:t>παραφρονήσαντι</a:t>
            </a:r>
            <a:r>
              <a:rPr lang="el-GR" sz="1600" dirty="0"/>
              <a:t> </a:t>
            </a:r>
            <a:r>
              <a:rPr lang="el-GR" sz="1600" dirty="0" err="1"/>
              <a:t>ἐπανιστέαται</a:t>
            </a:r>
            <a:r>
              <a:rPr lang="el-GR" sz="1600" dirty="0"/>
              <a:t> </a:t>
            </a:r>
            <a:r>
              <a:rPr lang="el-GR" sz="1600" dirty="0" err="1"/>
              <a:t>ἄνδρες</a:t>
            </a:r>
            <a:r>
              <a:rPr lang="el-GR" sz="1600" dirty="0"/>
              <a:t> μάγοι δύο </a:t>
            </a:r>
            <a:r>
              <a:rPr lang="el-GR" sz="1600" dirty="0" err="1"/>
              <a:t>ἀδελφεοί</a:t>
            </a:r>
            <a:r>
              <a:rPr lang="el-GR" sz="1600" dirty="0"/>
              <a:t>, </a:t>
            </a:r>
            <a:r>
              <a:rPr lang="el-GR" sz="1600" dirty="0" err="1"/>
              <a:t>τῶν</a:t>
            </a:r>
            <a:r>
              <a:rPr lang="el-GR" sz="1600" dirty="0"/>
              <a:t> </a:t>
            </a:r>
            <a:r>
              <a:rPr lang="el-GR" sz="1600" dirty="0" err="1"/>
              <a:t>τὸν</a:t>
            </a:r>
            <a:r>
              <a:rPr lang="el-GR" sz="1600" dirty="0"/>
              <a:t> </a:t>
            </a:r>
            <a:r>
              <a:rPr lang="el-GR" sz="1600" dirty="0" err="1"/>
              <a:t>ἕτερον</a:t>
            </a:r>
            <a:r>
              <a:rPr lang="el-GR" sz="1600" dirty="0"/>
              <a:t> </a:t>
            </a:r>
            <a:r>
              <a:rPr lang="el-GR" sz="1600" dirty="0" err="1"/>
              <a:t>κατελελοίπεε</a:t>
            </a:r>
            <a:r>
              <a:rPr lang="el-GR" sz="1600" dirty="0"/>
              <a:t> </a:t>
            </a:r>
            <a:r>
              <a:rPr lang="el-GR" sz="1600" dirty="0" err="1"/>
              <a:t>τῶν</a:t>
            </a:r>
            <a:r>
              <a:rPr lang="el-GR" sz="1600" dirty="0"/>
              <a:t> </a:t>
            </a:r>
            <a:r>
              <a:rPr lang="el-GR" sz="1600" dirty="0" err="1"/>
              <a:t>οἰκίων</a:t>
            </a:r>
            <a:r>
              <a:rPr lang="el-GR" sz="1600" dirty="0"/>
              <a:t> </a:t>
            </a:r>
            <a:r>
              <a:rPr lang="el-GR" sz="1600" dirty="0" err="1"/>
              <a:t>μελεδωνὸν</a:t>
            </a:r>
            <a:r>
              <a:rPr lang="el-GR" sz="1600" dirty="0"/>
              <a:t> ὁ Καμβύσης. </a:t>
            </a:r>
            <a:r>
              <a:rPr lang="el-GR" sz="1600" dirty="0" err="1"/>
              <a:t>οὗτος</a:t>
            </a:r>
            <a:r>
              <a:rPr lang="el-GR" sz="1600" dirty="0"/>
              <a:t> </a:t>
            </a:r>
            <a:r>
              <a:rPr lang="el-GR" sz="1600" dirty="0" err="1"/>
              <a:t>δὴ</a:t>
            </a:r>
            <a:r>
              <a:rPr lang="el-GR" sz="1600" dirty="0"/>
              <a:t> </a:t>
            </a:r>
            <a:r>
              <a:rPr lang="el-GR" sz="1600" dirty="0" err="1"/>
              <a:t>ὦν</a:t>
            </a:r>
            <a:r>
              <a:rPr lang="el-GR" sz="1600" dirty="0"/>
              <a:t> </a:t>
            </a:r>
            <a:r>
              <a:rPr lang="el-GR" sz="1600" dirty="0" err="1"/>
              <a:t>οἱ</a:t>
            </a:r>
            <a:r>
              <a:rPr lang="el-GR" sz="1600" dirty="0"/>
              <a:t> </a:t>
            </a:r>
            <a:r>
              <a:rPr lang="el-GR" sz="1600" dirty="0" err="1"/>
              <a:t>ἐπανέστη</a:t>
            </a:r>
            <a:r>
              <a:rPr lang="el-GR" sz="1600" dirty="0"/>
              <a:t> μαθών τε </a:t>
            </a:r>
            <a:r>
              <a:rPr lang="el-GR" sz="1600" dirty="0" err="1"/>
              <a:t>τὸν</a:t>
            </a:r>
            <a:r>
              <a:rPr lang="el-GR" sz="1600" dirty="0"/>
              <a:t> </a:t>
            </a:r>
            <a:r>
              <a:rPr lang="el-GR" sz="1600" dirty="0" err="1"/>
              <a:t>Σμέρδιος</a:t>
            </a:r>
            <a:r>
              <a:rPr lang="el-GR" sz="1600" dirty="0"/>
              <a:t> θάνατον </a:t>
            </a:r>
            <a:r>
              <a:rPr lang="el-GR" sz="1600" dirty="0" err="1"/>
              <a:t>ὡς</a:t>
            </a:r>
            <a:r>
              <a:rPr lang="el-GR" sz="1600" dirty="0"/>
              <a:t> </a:t>
            </a:r>
            <a:r>
              <a:rPr lang="el-GR" sz="1600" dirty="0" err="1"/>
              <a:t>κρύπτοιτο</a:t>
            </a:r>
            <a:r>
              <a:rPr lang="el-GR" sz="1600" dirty="0"/>
              <a:t> γενόμενος, </a:t>
            </a:r>
            <a:r>
              <a:rPr lang="el-GR" sz="1600" dirty="0" err="1"/>
              <a:t>καὶ</a:t>
            </a:r>
            <a:r>
              <a:rPr lang="el-GR" sz="1600" dirty="0"/>
              <a:t> </a:t>
            </a:r>
            <a:r>
              <a:rPr lang="el-GR" sz="1600" dirty="0" err="1"/>
              <a:t>ὡς</a:t>
            </a:r>
            <a:r>
              <a:rPr lang="el-GR" sz="1600" dirty="0"/>
              <a:t> </a:t>
            </a:r>
            <a:r>
              <a:rPr lang="el-GR" sz="1600" dirty="0" err="1"/>
              <a:t>ὀλίγοι</a:t>
            </a:r>
            <a:r>
              <a:rPr lang="el-GR" sz="1600" dirty="0"/>
              <a:t> </a:t>
            </a:r>
            <a:r>
              <a:rPr lang="el-GR" sz="1600" dirty="0" err="1"/>
              <a:t>εἴησαν</a:t>
            </a:r>
            <a:r>
              <a:rPr lang="el-GR" sz="1600" dirty="0"/>
              <a:t> </a:t>
            </a:r>
            <a:r>
              <a:rPr lang="el-GR" sz="1600" dirty="0" err="1"/>
              <a:t>οἱ</a:t>
            </a:r>
            <a:r>
              <a:rPr lang="el-GR" sz="1600" dirty="0"/>
              <a:t> </a:t>
            </a:r>
            <a:r>
              <a:rPr lang="el-GR" sz="1600" dirty="0" err="1"/>
              <a:t>ἐπιστάμενοι</a:t>
            </a:r>
            <a:r>
              <a:rPr lang="el-GR" sz="1600" dirty="0"/>
              <a:t> </a:t>
            </a:r>
            <a:r>
              <a:rPr lang="el-GR" sz="1600" dirty="0" err="1"/>
              <a:t>αὐτὸν</a:t>
            </a:r>
            <a:r>
              <a:rPr lang="el-GR" sz="1600" dirty="0"/>
              <a:t> </a:t>
            </a:r>
            <a:r>
              <a:rPr lang="el-GR" sz="1600" dirty="0" err="1"/>
              <a:t>Περσέων</a:t>
            </a:r>
            <a:r>
              <a:rPr lang="el-GR" sz="1600" dirty="0"/>
              <a:t>, </a:t>
            </a:r>
            <a:r>
              <a:rPr lang="el-GR" sz="1600" dirty="0" err="1"/>
              <a:t>οἱ</a:t>
            </a:r>
            <a:r>
              <a:rPr lang="el-GR" sz="1600" dirty="0"/>
              <a:t> </a:t>
            </a:r>
            <a:r>
              <a:rPr lang="el-GR" sz="1600" dirty="0" err="1"/>
              <a:t>δὲ</a:t>
            </a:r>
            <a:r>
              <a:rPr lang="el-GR" sz="1600" dirty="0"/>
              <a:t> </a:t>
            </a:r>
            <a:r>
              <a:rPr lang="el-GR" sz="1600" dirty="0" err="1"/>
              <a:t>πολλοὶ</a:t>
            </a:r>
            <a:r>
              <a:rPr lang="el-GR" sz="1600" dirty="0"/>
              <a:t> </a:t>
            </a:r>
            <a:r>
              <a:rPr lang="el-GR" sz="1600" dirty="0" err="1"/>
              <a:t>περιεόντα</a:t>
            </a:r>
            <a:r>
              <a:rPr lang="el-GR" sz="1600" dirty="0"/>
              <a:t> </a:t>
            </a:r>
            <a:r>
              <a:rPr lang="el-GR" sz="1600" dirty="0" err="1"/>
              <a:t>μιν</a:t>
            </a:r>
            <a:r>
              <a:rPr lang="el-GR" sz="1600" dirty="0"/>
              <a:t> </a:t>
            </a:r>
            <a:r>
              <a:rPr lang="el-GR" sz="1600" dirty="0" err="1"/>
              <a:t>εἰδείησαν</a:t>
            </a:r>
            <a:r>
              <a:rPr lang="el-GR" sz="1600" dirty="0"/>
              <a:t>. [3.61.2] </a:t>
            </a:r>
            <a:r>
              <a:rPr lang="el-GR" sz="1600" dirty="0" err="1"/>
              <a:t>πρὸς</a:t>
            </a:r>
            <a:r>
              <a:rPr lang="el-GR" sz="1600" dirty="0"/>
              <a:t> </a:t>
            </a:r>
            <a:r>
              <a:rPr lang="el-GR" sz="1600" dirty="0" err="1"/>
              <a:t>ταῦτα</a:t>
            </a:r>
            <a:r>
              <a:rPr lang="el-GR" sz="1600" dirty="0"/>
              <a:t> </a:t>
            </a:r>
            <a:r>
              <a:rPr lang="el-GR" sz="1600" dirty="0" err="1"/>
              <a:t>βουλεύσας</a:t>
            </a:r>
            <a:r>
              <a:rPr lang="el-GR" sz="1600" dirty="0"/>
              <a:t> τάδε </a:t>
            </a:r>
            <a:r>
              <a:rPr lang="el-GR" sz="1600" dirty="0" err="1"/>
              <a:t>ἐπεχείρησε</a:t>
            </a:r>
            <a:r>
              <a:rPr lang="el-GR" sz="1600" dirty="0"/>
              <a:t> </a:t>
            </a:r>
            <a:r>
              <a:rPr lang="el-GR" sz="1600" dirty="0" err="1"/>
              <a:t>τοῖσι</a:t>
            </a:r>
            <a:r>
              <a:rPr lang="el-GR" sz="1600" dirty="0"/>
              <a:t> </a:t>
            </a:r>
            <a:r>
              <a:rPr lang="el-GR" sz="1600" dirty="0" err="1"/>
              <a:t>βασιληίοισι</a:t>
            </a:r>
            <a:r>
              <a:rPr lang="el-GR" sz="1600" dirty="0"/>
              <a:t>· </a:t>
            </a:r>
            <a:r>
              <a:rPr lang="el-GR" sz="1600" dirty="0" err="1"/>
              <a:t>ἦν</a:t>
            </a:r>
            <a:r>
              <a:rPr lang="el-GR" sz="1600" dirty="0"/>
              <a:t> </a:t>
            </a:r>
            <a:r>
              <a:rPr lang="el-GR" sz="1600" dirty="0" err="1"/>
              <a:t>οἱ</a:t>
            </a:r>
            <a:r>
              <a:rPr lang="el-GR" sz="1600" dirty="0"/>
              <a:t> </a:t>
            </a:r>
            <a:r>
              <a:rPr lang="el-GR" sz="1600" dirty="0" err="1"/>
              <a:t>ἀδελφεός</a:t>
            </a:r>
            <a:r>
              <a:rPr lang="el-GR" sz="1600" dirty="0"/>
              <a:t>, </a:t>
            </a:r>
            <a:r>
              <a:rPr lang="el-GR" sz="1600" dirty="0" err="1"/>
              <a:t>τὸν</a:t>
            </a:r>
            <a:r>
              <a:rPr lang="el-GR" sz="1600" dirty="0"/>
              <a:t> </a:t>
            </a:r>
            <a:r>
              <a:rPr lang="el-GR" sz="1600" dirty="0" err="1"/>
              <a:t>εἶπά</a:t>
            </a:r>
            <a:r>
              <a:rPr lang="el-GR" sz="1600" dirty="0"/>
              <a:t> </a:t>
            </a:r>
            <a:r>
              <a:rPr lang="el-GR" sz="1600" dirty="0" err="1"/>
              <a:t>οἱ</a:t>
            </a:r>
            <a:r>
              <a:rPr lang="el-GR" sz="1600" dirty="0"/>
              <a:t> </a:t>
            </a:r>
            <a:r>
              <a:rPr lang="el-GR" sz="1600" dirty="0" err="1"/>
              <a:t>συνεπαναστῆναι</a:t>
            </a:r>
            <a:r>
              <a:rPr lang="el-GR" sz="1600" dirty="0"/>
              <a:t>, </a:t>
            </a:r>
            <a:r>
              <a:rPr lang="el-GR" sz="1600" dirty="0" err="1"/>
              <a:t>οἰκὼς</a:t>
            </a:r>
            <a:r>
              <a:rPr lang="el-GR" sz="1600" dirty="0"/>
              <a:t> μάλιστα </a:t>
            </a:r>
            <a:r>
              <a:rPr lang="el-GR" sz="1600" dirty="0" err="1"/>
              <a:t>τὸ</a:t>
            </a:r>
            <a:r>
              <a:rPr lang="el-GR" sz="1600" dirty="0"/>
              <a:t> </a:t>
            </a:r>
            <a:r>
              <a:rPr lang="el-GR" sz="1600" dirty="0" err="1"/>
              <a:t>εἶδος</a:t>
            </a:r>
            <a:r>
              <a:rPr lang="el-GR" sz="1600" dirty="0"/>
              <a:t> </a:t>
            </a:r>
            <a:r>
              <a:rPr lang="el-GR" sz="1600" dirty="0" err="1"/>
              <a:t>Σμέρδι</a:t>
            </a:r>
            <a:r>
              <a:rPr lang="el-GR" sz="1600" dirty="0"/>
              <a:t> </a:t>
            </a:r>
            <a:r>
              <a:rPr lang="el-GR" sz="1600" dirty="0" err="1"/>
              <a:t>τῷ</a:t>
            </a:r>
            <a:r>
              <a:rPr lang="el-GR" sz="1600" dirty="0"/>
              <a:t> </a:t>
            </a:r>
            <a:r>
              <a:rPr lang="el-GR" sz="1600" dirty="0" err="1"/>
              <a:t>Κύρου</a:t>
            </a:r>
            <a:r>
              <a:rPr lang="el-GR" sz="1600" dirty="0"/>
              <a:t>, </a:t>
            </a:r>
            <a:r>
              <a:rPr lang="el-GR" sz="1600" dirty="0" err="1"/>
              <a:t>τὸν</a:t>
            </a:r>
            <a:r>
              <a:rPr lang="el-GR" sz="1600" dirty="0"/>
              <a:t> ὁ Καμβύσης, </a:t>
            </a:r>
            <a:r>
              <a:rPr lang="el-GR" sz="1600" dirty="0" err="1"/>
              <a:t>ἐόντα</a:t>
            </a:r>
            <a:r>
              <a:rPr lang="el-GR" sz="1600" dirty="0"/>
              <a:t> </a:t>
            </a:r>
            <a:r>
              <a:rPr lang="el-GR" sz="1600" dirty="0" err="1"/>
              <a:t>ἑωυτοῦ</a:t>
            </a:r>
            <a:r>
              <a:rPr lang="el-GR" sz="1600" dirty="0"/>
              <a:t> </a:t>
            </a:r>
            <a:r>
              <a:rPr lang="el-GR" sz="1600" dirty="0" err="1"/>
              <a:t>ἀδελφεόν</a:t>
            </a:r>
            <a:r>
              <a:rPr lang="el-GR" sz="1600" dirty="0"/>
              <a:t>, </a:t>
            </a:r>
            <a:r>
              <a:rPr lang="el-GR" sz="1600" dirty="0" err="1"/>
              <a:t>ἀπέκτεινε</a:t>
            </a:r>
            <a:r>
              <a:rPr lang="el-GR" sz="1600" dirty="0"/>
              <a:t>. </a:t>
            </a:r>
            <a:r>
              <a:rPr lang="el-GR" sz="1600" dirty="0" err="1"/>
              <a:t>ἦν</a:t>
            </a:r>
            <a:r>
              <a:rPr lang="el-GR" sz="1600" dirty="0"/>
              <a:t> τε </a:t>
            </a:r>
            <a:r>
              <a:rPr lang="el-GR" sz="1600" dirty="0" err="1"/>
              <a:t>δὴ</a:t>
            </a:r>
            <a:r>
              <a:rPr lang="el-GR" sz="1600" dirty="0"/>
              <a:t> </a:t>
            </a:r>
            <a:r>
              <a:rPr lang="el-GR" sz="1600" dirty="0" err="1"/>
              <a:t>ὅμοιος</a:t>
            </a:r>
            <a:r>
              <a:rPr lang="el-GR" sz="1600" dirty="0"/>
              <a:t> </a:t>
            </a:r>
            <a:r>
              <a:rPr lang="el-GR" sz="1600" dirty="0" err="1"/>
              <a:t>εἶδος</a:t>
            </a:r>
            <a:r>
              <a:rPr lang="el-GR" sz="1600" dirty="0"/>
              <a:t> </a:t>
            </a:r>
            <a:r>
              <a:rPr lang="el-GR" sz="1600" dirty="0" err="1"/>
              <a:t>τῷ</a:t>
            </a:r>
            <a:r>
              <a:rPr lang="el-GR" sz="1600" dirty="0"/>
              <a:t> </a:t>
            </a:r>
            <a:r>
              <a:rPr lang="el-GR" sz="1600" dirty="0" err="1"/>
              <a:t>Σμέρδι</a:t>
            </a:r>
            <a:r>
              <a:rPr lang="el-GR" sz="1600" dirty="0"/>
              <a:t> </a:t>
            </a:r>
            <a:r>
              <a:rPr lang="el-GR" sz="1600" dirty="0" err="1"/>
              <a:t>καὶ</a:t>
            </a:r>
            <a:r>
              <a:rPr lang="el-GR" sz="1600" dirty="0"/>
              <a:t> </a:t>
            </a:r>
            <a:r>
              <a:rPr lang="el-GR" sz="1600" dirty="0" err="1"/>
              <a:t>δὴ</a:t>
            </a:r>
            <a:r>
              <a:rPr lang="el-GR" sz="1600" dirty="0"/>
              <a:t> </a:t>
            </a:r>
            <a:r>
              <a:rPr lang="el-GR" sz="1600" dirty="0" err="1"/>
              <a:t>καὶ</a:t>
            </a:r>
            <a:r>
              <a:rPr lang="el-GR" sz="1600" dirty="0"/>
              <a:t> </a:t>
            </a:r>
            <a:r>
              <a:rPr lang="el-GR" sz="1600" dirty="0" err="1"/>
              <a:t>οὔνομα</a:t>
            </a:r>
            <a:r>
              <a:rPr lang="el-GR" sz="1600" dirty="0"/>
              <a:t> </a:t>
            </a:r>
            <a:r>
              <a:rPr lang="el-GR" sz="1600" dirty="0" err="1"/>
              <a:t>τὠυτὸ</a:t>
            </a:r>
            <a:r>
              <a:rPr lang="el-GR" sz="1600" dirty="0"/>
              <a:t> </a:t>
            </a:r>
            <a:r>
              <a:rPr lang="el-GR" sz="1600" dirty="0" err="1"/>
              <a:t>εἶχε</a:t>
            </a:r>
            <a:r>
              <a:rPr lang="el-GR" sz="1600" dirty="0"/>
              <a:t> </a:t>
            </a:r>
            <a:r>
              <a:rPr lang="el-GR" sz="1600" dirty="0" err="1"/>
              <a:t>Σμέρδιν</a:t>
            </a:r>
            <a:r>
              <a:rPr lang="el-GR" sz="1600" dirty="0"/>
              <a:t>.</a:t>
            </a:r>
          </a:p>
          <a:p>
            <a:pPr algn="just"/>
            <a:br>
              <a:rPr lang="el-GR" sz="1600" dirty="0"/>
            </a:br>
            <a:br>
              <a:rPr lang="el-GR" sz="1600" dirty="0"/>
            </a:br>
            <a:r>
              <a:rPr lang="el-GR" sz="1600" dirty="0"/>
              <a:t>[3.66.1] </a:t>
            </a:r>
            <a:r>
              <a:rPr lang="el-GR" sz="1600" dirty="0" err="1"/>
              <a:t>Πέρσαι</a:t>
            </a:r>
            <a:r>
              <a:rPr lang="el-GR" sz="1600" dirty="0"/>
              <a:t> </a:t>
            </a:r>
            <a:r>
              <a:rPr lang="el-GR" sz="1600" dirty="0" err="1"/>
              <a:t>δὲ</a:t>
            </a:r>
            <a:r>
              <a:rPr lang="el-GR" sz="1600" dirty="0"/>
              <a:t> </a:t>
            </a:r>
            <a:r>
              <a:rPr lang="el-GR" sz="1600" dirty="0" err="1"/>
              <a:t>ὡς</a:t>
            </a:r>
            <a:r>
              <a:rPr lang="el-GR" sz="1600" dirty="0"/>
              <a:t> </a:t>
            </a:r>
            <a:r>
              <a:rPr lang="el-GR" sz="1600" dirty="0" err="1"/>
              <a:t>τὸν</a:t>
            </a:r>
            <a:r>
              <a:rPr lang="el-GR" sz="1600" dirty="0"/>
              <a:t> βασιλέα </a:t>
            </a:r>
            <a:r>
              <a:rPr lang="el-GR" sz="1600" dirty="0" err="1"/>
              <a:t>εἶδον</a:t>
            </a:r>
            <a:r>
              <a:rPr lang="el-GR" sz="1600" dirty="0"/>
              <a:t> </a:t>
            </a:r>
            <a:r>
              <a:rPr lang="el-GR" sz="1600" dirty="0" err="1"/>
              <a:t>ἀνακλαύσαντα</a:t>
            </a:r>
            <a:r>
              <a:rPr lang="el-GR" sz="1600" dirty="0"/>
              <a:t>, πάντες </a:t>
            </a:r>
            <a:r>
              <a:rPr lang="el-GR" sz="1600" dirty="0" err="1"/>
              <a:t>τά</a:t>
            </a:r>
            <a:r>
              <a:rPr lang="el-GR" sz="1600" dirty="0"/>
              <a:t> τε </a:t>
            </a:r>
            <a:r>
              <a:rPr lang="el-GR" sz="1600" dirty="0" err="1"/>
              <a:t>ἐσθῆτος</a:t>
            </a:r>
            <a:r>
              <a:rPr lang="el-GR" sz="1600" dirty="0"/>
              <a:t> </a:t>
            </a:r>
            <a:r>
              <a:rPr lang="el-GR" sz="1600" dirty="0" err="1"/>
              <a:t>ἐχόμενα</a:t>
            </a:r>
            <a:r>
              <a:rPr lang="el-GR" sz="1600" dirty="0"/>
              <a:t> </a:t>
            </a:r>
            <a:r>
              <a:rPr lang="el-GR" sz="1600" dirty="0" err="1"/>
              <a:t>εἶχον</a:t>
            </a:r>
            <a:r>
              <a:rPr lang="el-GR" sz="1600" dirty="0"/>
              <a:t>, </a:t>
            </a:r>
            <a:r>
              <a:rPr lang="el-GR" sz="1600" dirty="0" err="1"/>
              <a:t>ταῦτα</a:t>
            </a:r>
            <a:r>
              <a:rPr lang="el-GR" sz="1600" dirty="0"/>
              <a:t> </a:t>
            </a:r>
            <a:r>
              <a:rPr lang="el-GR" sz="1600" dirty="0" err="1"/>
              <a:t>κατηρείκοντο</a:t>
            </a:r>
            <a:r>
              <a:rPr lang="el-GR" sz="1600" dirty="0"/>
              <a:t> </a:t>
            </a:r>
            <a:r>
              <a:rPr lang="el-GR" sz="1600" dirty="0" err="1"/>
              <a:t>καὶ</a:t>
            </a:r>
            <a:r>
              <a:rPr lang="el-GR" sz="1600" dirty="0"/>
              <a:t> </a:t>
            </a:r>
            <a:r>
              <a:rPr lang="el-GR" sz="1600" dirty="0" err="1"/>
              <a:t>οἰμωγῇ</a:t>
            </a:r>
            <a:r>
              <a:rPr lang="el-GR" sz="1600" dirty="0"/>
              <a:t> </a:t>
            </a:r>
            <a:r>
              <a:rPr lang="el-GR" sz="1600" dirty="0" err="1"/>
              <a:t>ἀφθόνῳ</a:t>
            </a:r>
            <a:r>
              <a:rPr lang="el-GR" sz="1600" dirty="0"/>
              <a:t> </a:t>
            </a:r>
            <a:r>
              <a:rPr lang="el-GR" sz="1600" dirty="0" err="1"/>
              <a:t>διεχρέωντο</a:t>
            </a:r>
            <a:r>
              <a:rPr lang="el-GR" sz="1600" dirty="0"/>
              <a:t>. [3.66.2] </a:t>
            </a:r>
            <a:r>
              <a:rPr lang="el-GR" sz="1600" dirty="0" err="1"/>
              <a:t>μετὰ</a:t>
            </a:r>
            <a:r>
              <a:rPr lang="el-GR" sz="1600" dirty="0"/>
              <a:t> </a:t>
            </a:r>
            <a:r>
              <a:rPr lang="el-GR" sz="1600" dirty="0" err="1"/>
              <a:t>δὲ</a:t>
            </a:r>
            <a:r>
              <a:rPr lang="el-GR" sz="1600" dirty="0"/>
              <a:t> </a:t>
            </a:r>
            <a:r>
              <a:rPr lang="el-GR" sz="1600" dirty="0" err="1"/>
              <a:t>ταῦτα</a:t>
            </a:r>
            <a:r>
              <a:rPr lang="el-GR" sz="1600" dirty="0"/>
              <a:t> </a:t>
            </a:r>
            <a:r>
              <a:rPr lang="el-GR" sz="1600" dirty="0" err="1"/>
              <a:t>ὡς</a:t>
            </a:r>
            <a:r>
              <a:rPr lang="el-GR" sz="1600" dirty="0"/>
              <a:t> </a:t>
            </a:r>
            <a:r>
              <a:rPr lang="el-GR" sz="1600" dirty="0" err="1"/>
              <a:t>ἐσφακέλισέ</a:t>
            </a:r>
            <a:r>
              <a:rPr lang="el-GR" sz="1600" dirty="0"/>
              <a:t> τε </a:t>
            </a:r>
            <a:r>
              <a:rPr lang="el-GR" sz="1600" dirty="0" err="1"/>
              <a:t>τὸ</a:t>
            </a:r>
            <a:r>
              <a:rPr lang="el-GR" sz="1600" dirty="0"/>
              <a:t> </a:t>
            </a:r>
            <a:r>
              <a:rPr lang="el-GR" sz="1600" dirty="0" err="1"/>
              <a:t>ὀστέον</a:t>
            </a:r>
            <a:r>
              <a:rPr lang="el-GR" sz="1600" dirty="0"/>
              <a:t> </a:t>
            </a:r>
            <a:r>
              <a:rPr lang="el-GR" sz="1600" dirty="0" err="1"/>
              <a:t>καὶ</a:t>
            </a:r>
            <a:r>
              <a:rPr lang="el-GR" sz="1600" dirty="0"/>
              <a:t> ὁ </a:t>
            </a:r>
            <a:r>
              <a:rPr lang="el-GR" sz="1600" dirty="0" err="1"/>
              <a:t>μηρὸς</a:t>
            </a:r>
            <a:r>
              <a:rPr lang="el-GR" sz="1600" dirty="0"/>
              <a:t> τάχιστα </a:t>
            </a:r>
            <a:r>
              <a:rPr lang="el-GR" sz="1600" dirty="0" err="1"/>
              <a:t>ἐσάπη</a:t>
            </a:r>
            <a:r>
              <a:rPr lang="el-GR" sz="1600" dirty="0"/>
              <a:t>, </a:t>
            </a:r>
            <a:r>
              <a:rPr lang="el-GR" sz="1600" dirty="0" err="1"/>
              <a:t>ἀπήνεικε</a:t>
            </a:r>
            <a:r>
              <a:rPr lang="el-GR" sz="1600" dirty="0"/>
              <a:t> </a:t>
            </a:r>
            <a:r>
              <a:rPr lang="el-GR" sz="1600" dirty="0" err="1"/>
              <a:t>Καμβύσεα</a:t>
            </a:r>
            <a:r>
              <a:rPr lang="el-GR" sz="1600" dirty="0"/>
              <a:t> </a:t>
            </a:r>
            <a:r>
              <a:rPr lang="el-GR" sz="1600" dirty="0" err="1"/>
              <a:t>τὸν</a:t>
            </a:r>
            <a:r>
              <a:rPr lang="el-GR" sz="1600" dirty="0"/>
              <a:t> </a:t>
            </a:r>
            <a:r>
              <a:rPr lang="el-GR" sz="1600" dirty="0" err="1"/>
              <a:t>Κύρου</a:t>
            </a:r>
            <a:r>
              <a:rPr lang="el-GR" sz="1600" dirty="0"/>
              <a:t>, βασιλεύσαντα </a:t>
            </a:r>
            <a:r>
              <a:rPr lang="el-GR" sz="1600" dirty="0" err="1"/>
              <a:t>μὲν</a:t>
            </a:r>
            <a:r>
              <a:rPr lang="el-GR" sz="1600" dirty="0"/>
              <a:t> </a:t>
            </a:r>
            <a:r>
              <a:rPr lang="el-GR" sz="1600" dirty="0" err="1"/>
              <a:t>τὰ</a:t>
            </a:r>
            <a:r>
              <a:rPr lang="el-GR" sz="1600" dirty="0"/>
              <a:t> πάντα </a:t>
            </a:r>
            <a:r>
              <a:rPr lang="el-GR" sz="1600" dirty="0" err="1"/>
              <a:t>ἑπτὰ</a:t>
            </a:r>
            <a:r>
              <a:rPr lang="el-GR" sz="1600" dirty="0"/>
              <a:t> </a:t>
            </a:r>
            <a:r>
              <a:rPr lang="el-GR" sz="1600" dirty="0" err="1"/>
              <a:t>ἔτεα</a:t>
            </a:r>
            <a:r>
              <a:rPr lang="el-GR" sz="1600" dirty="0"/>
              <a:t> </a:t>
            </a:r>
            <a:r>
              <a:rPr lang="el-GR" sz="1600" dirty="0" err="1"/>
              <a:t>καὶ</a:t>
            </a:r>
            <a:r>
              <a:rPr lang="el-GR" sz="1600" dirty="0"/>
              <a:t> πέντε </a:t>
            </a:r>
            <a:r>
              <a:rPr lang="el-GR" sz="1600" dirty="0" err="1"/>
              <a:t>μῆνας</a:t>
            </a:r>
            <a:r>
              <a:rPr lang="el-GR" sz="1600" dirty="0"/>
              <a:t>, </a:t>
            </a:r>
            <a:r>
              <a:rPr lang="el-GR" sz="1600" dirty="0" err="1"/>
              <a:t>ἄπαιδα</a:t>
            </a:r>
            <a:r>
              <a:rPr lang="el-GR" sz="1600" dirty="0"/>
              <a:t> </a:t>
            </a:r>
            <a:r>
              <a:rPr lang="el-GR" sz="1600" dirty="0" err="1"/>
              <a:t>δὲ</a:t>
            </a:r>
            <a:r>
              <a:rPr lang="el-GR" sz="1600" dirty="0"/>
              <a:t> </a:t>
            </a:r>
            <a:r>
              <a:rPr lang="el-GR" sz="1600" dirty="0" err="1"/>
              <a:t>τὸ</a:t>
            </a:r>
            <a:r>
              <a:rPr lang="el-GR" sz="1600" dirty="0"/>
              <a:t> παράπαν </a:t>
            </a:r>
            <a:r>
              <a:rPr lang="el-GR" sz="1600" dirty="0" err="1"/>
              <a:t>ἐόντα</a:t>
            </a:r>
            <a:r>
              <a:rPr lang="el-GR" sz="1600" dirty="0"/>
              <a:t> </a:t>
            </a:r>
            <a:r>
              <a:rPr lang="el-GR" sz="1600" dirty="0" err="1"/>
              <a:t>ἔρσενος</a:t>
            </a:r>
            <a:r>
              <a:rPr lang="el-GR" sz="1600" dirty="0"/>
              <a:t> </a:t>
            </a:r>
            <a:r>
              <a:rPr lang="el-GR" sz="1600" dirty="0" err="1"/>
              <a:t>καὶ</a:t>
            </a:r>
            <a:r>
              <a:rPr lang="el-GR" sz="1600" dirty="0"/>
              <a:t> θήλεος γόνου.</a:t>
            </a:r>
          </a:p>
          <a:p>
            <a:pPr algn="just"/>
            <a:endParaRPr lang="el-GR" sz="1600" dirty="0"/>
          </a:p>
          <a:p>
            <a:pPr algn="just"/>
            <a:r>
              <a:rPr lang="el-GR" sz="1600" b="1" dirty="0"/>
              <a:t>Βασιλεία Καμβύση </a:t>
            </a:r>
            <a:r>
              <a:rPr lang="el-GR" sz="1600" b="1" dirty="0">
                <a:sym typeface="Wingdings" pitchFamily="2" charset="2"/>
              </a:rPr>
              <a:t> 529 (θάνατος </a:t>
            </a:r>
            <a:r>
              <a:rPr lang="el-GR" sz="1600" b="1" err="1">
                <a:sym typeface="Wingdings" pitchFamily="2" charset="2"/>
              </a:rPr>
              <a:t>Κύρου</a:t>
            </a:r>
            <a:r>
              <a:rPr lang="el-GR" sz="1600" b="1">
                <a:sym typeface="Wingdings" pitchFamily="2" charset="2"/>
              </a:rPr>
              <a:t> Β)΄ </a:t>
            </a:r>
            <a:r>
              <a:rPr lang="el-GR" sz="1600" b="1" dirty="0">
                <a:sym typeface="Wingdings" pitchFamily="2" charset="2"/>
              </a:rPr>
              <a:t>- </a:t>
            </a:r>
            <a:r>
              <a:rPr lang="el-GR" sz="1600" b="1">
                <a:sym typeface="Wingdings" pitchFamily="2" charset="2"/>
              </a:rPr>
              <a:t>522)</a:t>
            </a:r>
            <a:endParaRPr lang="el-GR" sz="1600" dirty="0">
              <a:sym typeface="Wingdings" pitchFamily="2" charset="2"/>
            </a:endParaRPr>
          </a:p>
          <a:p>
            <a:pPr algn="just"/>
            <a:endParaRPr lang="el-GR" sz="1600" dirty="0">
              <a:sym typeface="Wingdings" pitchFamily="2" charset="2"/>
            </a:endParaRPr>
          </a:p>
          <a:p>
            <a:pPr algn="just"/>
            <a:r>
              <a:rPr lang="el-GR" sz="1600" dirty="0"/>
              <a:t>[3.68.2] </a:t>
            </a:r>
            <a:r>
              <a:rPr lang="el-GR" sz="1600" dirty="0" err="1"/>
              <a:t>οὗτος</a:t>
            </a:r>
            <a:r>
              <a:rPr lang="el-GR" sz="1600" dirty="0"/>
              <a:t> ὁ </a:t>
            </a:r>
            <a:r>
              <a:rPr lang="el-GR" sz="1600" dirty="0" err="1"/>
              <a:t>Ὀτάνης</a:t>
            </a:r>
            <a:r>
              <a:rPr lang="el-GR" sz="1600" dirty="0"/>
              <a:t> </a:t>
            </a:r>
            <a:r>
              <a:rPr lang="el-GR" sz="1600" dirty="0" err="1"/>
              <a:t>πρῶτος</a:t>
            </a:r>
            <a:r>
              <a:rPr lang="el-GR" sz="1600" dirty="0"/>
              <a:t> </a:t>
            </a:r>
            <a:r>
              <a:rPr lang="el-GR" sz="1600" dirty="0" err="1"/>
              <a:t>ὑπώπτευσε</a:t>
            </a:r>
            <a:r>
              <a:rPr lang="el-GR" sz="1600" dirty="0"/>
              <a:t> </a:t>
            </a:r>
            <a:r>
              <a:rPr lang="el-GR" sz="1600" dirty="0" err="1"/>
              <a:t>τὸν</a:t>
            </a:r>
            <a:r>
              <a:rPr lang="el-GR" sz="1600" dirty="0"/>
              <a:t> </a:t>
            </a:r>
            <a:r>
              <a:rPr lang="el-GR" sz="1600" dirty="0" err="1"/>
              <a:t>μάγον</a:t>
            </a:r>
            <a:r>
              <a:rPr lang="el-GR" sz="1600" dirty="0"/>
              <a:t> </a:t>
            </a:r>
            <a:r>
              <a:rPr lang="el-GR" sz="1600" dirty="0" err="1"/>
              <a:t>ὡς</a:t>
            </a:r>
            <a:r>
              <a:rPr lang="el-GR" sz="1600" dirty="0"/>
              <a:t> </a:t>
            </a:r>
            <a:r>
              <a:rPr lang="el-GR" sz="1600" dirty="0" err="1"/>
              <a:t>οὐκ</a:t>
            </a:r>
            <a:r>
              <a:rPr lang="el-GR" sz="1600" dirty="0"/>
              <a:t> </a:t>
            </a:r>
            <a:r>
              <a:rPr lang="el-GR" sz="1600" dirty="0" err="1"/>
              <a:t>εἴη</a:t>
            </a:r>
            <a:r>
              <a:rPr lang="el-GR" sz="1600" dirty="0"/>
              <a:t> ὁ </a:t>
            </a:r>
            <a:r>
              <a:rPr lang="el-GR" sz="1600" dirty="0" err="1"/>
              <a:t>Κύρου</a:t>
            </a:r>
            <a:r>
              <a:rPr lang="el-GR" sz="1600" dirty="0"/>
              <a:t> </a:t>
            </a:r>
            <a:r>
              <a:rPr lang="el-GR" sz="1600" dirty="0" err="1"/>
              <a:t>Σμέρδις</a:t>
            </a:r>
            <a:r>
              <a:rPr lang="el-GR" sz="1600" dirty="0"/>
              <a:t> </a:t>
            </a:r>
            <a:r>
              <a:rPr lang="el-GR" sz="1600" dirty="0" err="1"/>
              <a:t>ἀλλ᾽</a:t>
            </a:r>
            <a:r>
              <a:rPr lang="el-GR" sz="1600" dirty="0"/>
              <a:t> </a:t>
            </a:r>
            <a:r>
              <a:rPr lang="el-GR" sz="1600" dirty="0" err="1"/>
              <a:t>ὅς</a:t>
            </a:r>
            <a:r>
              <a:rPr lang="el-GR" sz="1600" dirty="0"/>
              <a:t> </a:t>
            </a:r>
            <a:r>
              <a:rPr lang="el-GR" sz="1600" dirty="0" err="1"/>
              <a:t>περ</a:t>
            </a:r>
            <a:r>
              <a:rPr lang="el-GR" sz="1600" dirty="0"/>
              <a:t> </a:t>
            </a:r>
            <a:r>
              <a:rPr lang="el-GR" sz="1600" dirty="0" err="1"/>
              <a:t>ἦν</a:t>
            </a:r>
            <a:r>
              <a:rPr lang="el-GR" sz="1600" dirty="0"/>
              <a:t>, </a:t>
            </a:r>
            <a:r>
              <a:rPr lang="el-GR" sz="1600" dirty="0" err="1"/>
              <a:t>τῇδε</a:t>
            </a:r>
            <a:r>
              <a:rPr lang="el-GR" sz="1600" dirty="0"/>
              <a:t> </a:t>
            </a:r>
            <a:r>
              <a:rPr lang="el-GR" sz="1600" dirty="0" err="1"/>
              <a:t>συμβαλόμενος</a:t>
            </a:r>
            <a:r>
              <a:rPr lang="el-GR" sz="1600" dirty="0"/>
              <a:t>, </a:t>
            </a:r>
            <a:r>
              <a:rPr lang="el-GR" sz="1600" dirty="0" err="1"/>
              <a:t>ὅτι</a:t>
            </a:r>
            <a:r>
              <a:rPr lang="el-GR" sz="1600" dirty="0"/>
              <a:t> τε </a:t>
            </a:r>
            <a:r>
              <a:rPr lang="el-GR" sz="1600" dirty="0" err="1"/>
              <a:t>οὐκ</a:t>
            </a:r>
            <a:r>
              <a:rPr lang="el-GR" sz="1600" dirty="0"/>
              <a:t> </a:t>
            </a:r>
            <a:r>
              <a:rPr lang="el-GR" sz="1600" dirty="0" err="1"/>
              <a:t>ἐξεφοίτα</a:t>
            </a:r>
            <a:r>
              <a:rPr lang="el-GR" sz="1600" dirty="0"/>
              <a:t> </a:t>
            </a:r>
            <a:r>
              <a:rPr lang="el-GR" sz="1600" dirty="0" err="1"/>
              <a:t>ἐκ</a:t>
            </a:r>
            <a:r>
              <a:rPr lang="el-GR" sz="1600" dirty="0"/>
              <a:t> </a:t>
            </a:r>
            <a:r>
              <a:rPr lang="el-GR" sz="1600" dirty="0" err="1"/>
              <a:t>τῆς</a:t>
            </a:r>
            <a:r>
              <a:rPr lang="el-GR" sz="1600" dirty="0"/>
              <a:t> </a:t>
            </a:r>
            <a:r>
              <a:rPr lang="el-GR" sz="1600" dirty="0" err="1"/>
              <a:t>ἀκροπόλιος</a:t>
            </a:r>
            <a:r>
              <a:rPr lang="el-GR" sz="1600" dirty="0"/>
              <a:t> </a:t>
            </a:r>
            <a:r>
              <a:rPr lang="el-GR" sz="1600" dirty="0" err="1"/>
              <a:t>καὶ</a:t>
            </a:r>
            <a:r>
              <a:rPr lang="el-GR" sz="1600" dirty="0"/>
              <a:t> </a:t>
            </a:r>
            <a:r>
              <a:rPr lang="el-GR" sz="1600" dirty="0" err="1"/>
              <a:t>ὅτι</a:t>
            </a:r>
            <a:r>
              <a:rPr lang="el-GR" sz="1600" dirty="0"/>
              <a:t> </a:t>
            </a:r>
            <a:r>
              <a:rPr lang="el-GR" sz="1600" dirty="0" err="1"/>
              <a:t>οὐκ</a:t>
            </a:r>
            <a:r>
              <a:rPr lang="el-GR" sz="1600" dirty="0"/>
              <a:t> </a:t>
            </a:r>
            <a:r>
              <a:rPr lang="el-GR" sz="1600" dirty="0" err="1"/>
              <a:t>ἐκάλεε</a:t>
            </a:r>
            <a:r>
              <a:rPr lang="el-GR" sz="1600" dirty="0"/>
              <a:t> </a:t>
            </a:r>
            <a:r>
              <a:rPr lang="el-GR" sz="1600" dirty="0" err="1"/>
              <a:t>ἐς</a:t>
            </a:r>
            <a:r>
              <a:rPr lang="el-GR" sz="1600" dirty="0"/>
              <a:t> </a:t>
            </a:r>
            <a:r>
              <a:rPr lang="el-GR" sz="1600" dirty="0" err="1"/>
              <a:t>ὄψιν</a:t>
            </a:r>
            <a:r>
              <a:rPr lang="el-GR" sz="1600" dirty="0"/>
              <a:t> </a:t>
            </a:r>
            <a:r>
              <a:rPr lang="el-GR" sz="1600" dirty="0" err="1"/>
              <a:t>ἑωυτῷ</a:t>
            </a:r>
            <a:r>
              <a:rPr lang="el-GR" sz="1600" dirty="0"/>
              <a:t> </a:t>
            </a:r>
            <a:r>
              <a:rPr lang="el-GR" sz="1600" dirty="0" err="1"/>
              <a:t>οὐδένα</a:t>
            </a:r>
            <a:r>
              <a:rPr lang="el-GR" sz="1600" dirty="0"/>
              <a:t> </a:t>
            </a:r>
            <a:r>
              <a:rPr lang="el-GR" sz="1600" dirty="0" err="1"/>
              <a:t>τῶν</a:t>
            </a:r>
            <a:r>
              <a:rPr lang="el-GR" sz="1600" dirty="0"/>
              <a:t> </a:t>
            </a:r>
            <a:r>
              <a:rPr lang="el-GR" sz="1600" dirty="0" err="1"/>
              <a:t>λογίμων</a:t>
            </a:r>
            <a:r>
              <a:rPr lang="el-GR" sz="1600" dirty="0"/>
              <a:t> </a:t>
            </a:r>
            <a:r>
              <a:rPr lang="el-GR" sz="1600" dirty="0" err="1"/>
              <a:t>Περσέων</a:t>
            </a:r>
            <a:endParaRPr lang="el-GR" sz="1600" dirty="0"/>
          </a:p>
          <a:p>
            <a:pPr algn="just"/>
            <a:br>
              <a:rPr lang="el-GR" sz="1600" dirty="0"/>
            </a:br>
            <a:r>
              <a:rPr lang="el-GR" sz="1600" i="1" dirty="0" err="1"/>
              <a:t>Οτάνης</a:t>
            </a:r>
            <a:r>
              <a:rPr lang="el-GR" sz="1600" dirty="0" err="1"/>
              <a:t>→</a:t>
            </a:r>
            <a:r>
              <a:rPr lang="el-GR" sz="1600" dirty="0"/>
              <a:t> γιος επιφανή Πέρση. Πρώτος υποπτεύεται την ταυτότητα του </a:t>
            </a:r>
            <a:r>
              <a:rPr lang="el-GR" sz="1600" dirty="0" err="1"/>
              <a:t>ψευδο</a:t>
            </a:r>
            <a:r>
              <a:rPr lang="el-GR" sz="1600" dirty="0"/>
              <a:t> - </a:t>
            </a:r>
            <a:r>
              <a:rPr lang="el-GR" sz="1600" dirty="0" err="1"/>
              <a:t>Σμέρδι</a:t>
            </a:r>
            <a:r>
              <a:rPr lang="el-GR" sz="1600" dirty="0"/>
              <a:t>. Αρχικά σκέφτεται να στείλει την κόρη του στην </a:t>
            </a:r>
            <a:r>
              <a:rPr lang="el-GR" sz="1600" dirty="0" err="1"/>
              <a:t>Άτοσσα</a:t>
            </a:r>
            <a:r>
              <a:rPr lang="el-GR" sz="1600" dirty="0"/>
              <a:t>, αδερφή του Καμβύση και του </a:t>
            </a:r>
            <a:r>
              <a:rPr lang="el-GR" sz="1600" dirty="0" err="1"/>
              <a:t>Σμέρδι</a:t>
            </a:r>
            <a:r>
              <a:rPr lang="el-GR" sz="1600" dirty="0"/>
              <a:t> ώστε να τη ρωτήσει αν πρόκειται για τον αδερφό της ή κάποιον σφετεριστή. Η κόρη απαντά στον </a:t>
            </a:r>
            <a:r>
              <a:rPr lang="el-GR" sz="1600" dirty="0" err="1"/>
              <a:t>Οτάνη</a:t>
            </a:r>
            <a:r>
              <a:rPr lang="el-GR" sz="1600" dirty="0"/>
              <a:t> πώς ο βασιλιάς έχει διασκορπίσει τις γυναίκες εδώ κι εκεί και πως δεν είναι εύκολο να έρθει σε επαφή με την </a:t>
            </a:r>
            <a:r>
              <a:rPr lang="el-GR" sz="1600" dirty="0" err="1"/>
              <a:t>Άτοσσα</a:t>
            </a:r>
            <a:r>
              <a:rPr lang="el-GR" sz="1600" dirty="0"/>
              <a:t>. Τότε ο </a:t>
            </a:r>
            <a:r>
              <a:rPr lang="el-GR" sz="1600" dirty="0" err="1"/>
              <a:t>Οτάνης</a:t>
            </a:r>
            <a:r>
              <a:rPr lang="el-GR" sz="1600" dirty="0"/>
              <a:t> την προτρέπει το εξής: όταν αποκοιμηθεί ο βασιλιάς, η κόρη να ελέγξει αν τα αυτιά του είναι κομμένα. Στην περίπτωση αυτή δεν πρόκειται για τον αληθινό </a:t>
            </a:r>
            <a:r>
              <a:rPr lang="el-GR" sz="1600" dirty="0" err="1"/>
              <a:t>Σμέρδι</a:t>
            </a:r>
            <a:r>
              <a:rPr lang="el-GR" sz="1600" dirty="0"/>
              <a:t>.</a:t>
            </a:r>
          </a:p>
          <a:p>
            <a:endParaRPr lang="el-GR" dirty="0"/>
          </a:p>
          <a:p>
            <a:endParaRPr lang="el-GR" dirty="0"/>
          </a:p>
          <a:p>
            <a:endParaRPr lang="el-GR" dirty="0"/>
          </a:p>
          <a:p>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7571303"/>
          </a:xfrm>
          <a:prstGeom prst="rect">
            <a:avLst/>
          </a:prstGeom>
        </p:spPr>
        <p:txBody>
          <a:bodyPr wrap="square">
            <a:spAutoFit/>
          </a:bodyPr>
          <a:lstStyle/>
          <a:p>
            <a:r>
              <a:rPr lang="el-GR" dirty="0"/>
              <a:t>Συμμετέχει στην προσπάθεια ανατροπής του τυράννου της Αλικαρνασσού, </a:t>
            </a:r>
            <a:r>
              <a:rPr lang="el-GR" dirty="0" err="1"/>
              <a:t>Λύγδαμι</a:t>
            </a:r>
            <a:r>
              <a:rPr lang="el-GR" dirty="0"/>
              <a:t> Β’, ο οποίος ακολούθησε </a:t>
            </a:r>
            <a:r>
              <a:rPr lang="el-GR" b="1" dirty="0" err="1"/>
              <a:t>φιλοπερσική</a:t>
            </a:r>
            <a:r>
              <a:rPr lang="el-GR" b="1" dirty="0"/>
              <a:t> πολιτική</a:t>
            </a:r>
            <a:r>
              <a:rPr lang="el-GR" dirty="0"/>
              <a:t> → εξορίζεται το 468/7 στη Σάμο, μαζί με την οικογένειά του. </a:t>
            </a:r>
            <a:r>
              <a:rPr lang="el-GR" b="1" dirty="0"/>
              <a:t>Ο επικός ποιητής και θείος του, </a:t>
            </a:r>
            <a:r>
              <a:rPr lang="el-GR" b="1" dirty="0" err="1"/>
              <a:t>Πανύασις</a:t>
            </a:r>
            <a:r>
              <a:rPr lang="el-GR" b="1" dirty="0"/>
              <a:t>, δολοφονείται</a:t>
            </a:r>
            <a:r>
              <a:rPr lang="el-GR" dirty="0"/>
              <a:t>.</a:t>
            </a:r>
          </a:p>
          <a:p>
            <a:br>
              <a:rPr lang="el-GR" dirty="0"/>
            </a:br>
            <a:br>
              <a:rPr lang="el-GR" dirty="0"/>
            </a:br>
            <a:r>
              <a:rPr lang="el-GR" b="1" dirty="0"/>
              <a:t>Σάμος και ιωνικό πνεύμα </a:t>
            </a:r>
            <a:r>
              <a:rPr lang="el-GR" dirty="0"/>
              <a:t>→ αν και δωρική στην ίδρυσή της, η Αλικαρνασσός ανήκε στη σφαίρα επιρροής των Ιώνων. Ο εμπειρισμός ( </a:t>
            </a:r>
            <a:r>
              <a:rPr lang="el-GR" b="1" dirty="0"/>
              <a:t>αυτοψία</a:t>
            </a:r>
            <a:r>
              <a:rPr lang="el-GR" dirty="0"/>
              <a:t> → καταγραφή όσων άκουγε ή έβλεπε ο ίδιος ), ο </a:t>
            </a:r>
            <a:r>
              <a:rPr lang="el-GR" b="1" dirty="0"/>
              <a:t>ορθολογισμός</a:t>
            </a:r>
            <a:r>
              <a:rPr lang="el-GR" dirty="0"/>
              <a:t> ( αποσύνδεση από τους μύθους και αναζήτηση </a:t>
            </a:r>
            <a:r>
              <a:rPr lang="el-GR" dirty="0" err="1"/>
              <a:t>αιτιακών</a:t>
            </a:r>
            <a:r>
              <a:rPr lang="el-GR" dirty="0"/>
              <a:t> σχέσεων ) και η </a:t>
            </a:r>
            <a:r>
              <a:rPr lang="el-GR" b="1" dirty="0"/>
              <a:t>γνώση της ιωνικής διαλέκτου </a:t>
            </a:r>
            <a:r>
              <a:rPr lang="el-GR" dirty="0"/>
              <a:t>ενισχύεται ακόμη περισσότερο στην ιωνική Σάμο.</a:t>
            </a:r>
          </a:p>
          <a:p>
            <a:br>
              <a:rPr lang="el-GR" dirty="0"/>
            </a:br>
            <a:br>
              <a:rPr lang="el-GR" dirty="0"/>
            </a:br>
            <a:br>
              <a:rPr lang="el-GR" dirty="0"/>
            </a:br>
            <a:r>
              <a:rPr lang="el-GR" u="sng" dirty="0"/>
              <a:t>Επιστρέφει στην Αλικαρνασσό μετά την πτώση του </a:t>
            </a:r>
            <a:r>
              <a:rPr lang="el-GR" u="sng" dirty="0" err="1"/>
              <a:t>Λύγδαμι</a:t>
            </a:r>
            <a:r>
              <a:rPr lang="el-GR" dirty="0"/>
              <a:t>  ( πριν το 454 </a:t>
            </a:r>
            <a:r>
              <a:rPr lang="el-GR" dirty="0" err="1"/>
              <a:t>π.Χ</a:t>
            </a:r>
            <a:r>
              <a:rPr lang="el-GR" dirty="0"/>
              <a:t> )</a:t>
            </a:r>
          </a:p>
          <a:p>
            <a:br>
              <a:rPr lang="el-GR" dirty="0"/>
            </a:br>
            <a:r>
              <a:rPr lang="el-GR" dirty="0"/>
              <a:t>Στο μεσοδιάστημα της επιστροφής του στην Αλικαρνασσό και της μετακίνησής του στην Αθήνα πραγματοποιεί πλήθος ταξιδιών </a:t>
            </a:r>
          </a:p>
          <a:p>
            <a:br>
              <a:rPr lang="el-GR" dirty="0"/>
            </a:br>
            <a:r>
              <a:rPr lang="el-GR" b="1" dirty="0"/>
              <a:t>Αθήνα</a:t>
            </a:r>
            <a:r>
              <a:rPr lang="el-GR" dirty="0"/>
              <a:t> → μέσα της δεκαετίας του 440 </a:t>
            </a:r>
            <a:r>
              <a:rPr lang="el-GR" dirty="0" err="1"/>
              <a:t>π.Χ.</a:t>
            </a:r>
            <a:endParaRPr lang="el-GR" dirty="0"/>
          </a:p>
          <a:p>
            <a:br>
              <a:rPr lang="el-GR" dirty="0"/>
            </a:br>
            <a:r>
              <a:rPr lang="el-GR" b="1" dirty="0"/>
              <a:t>Έρχεται σε επαφή με την ιπποκρατική σχολή που άκμαζε στην Κω και την Κνίδο</a:t>
            </a:r>
          </a:p>
          <a:p>
            <a:endParaRPr lang="el-GR" b="1" dirty="0"/>
          </a:p>
          <a:p>
            <a:r>
              <a:rPr lang="el-GR" dirty="0"/>
              <a:t>444/3 → ίδρυση αποικίας των Θουρίων στον κόλπο του Τάραντα από τους Αθηναίους. Πιθανότατα τόπος ταφής του ιστορικού. Η άποψη ότι αποτέλεσε έναν εκ των πρώτων αποίκων των Θουρίων μαζί με τους φιλοσόφους Εμπεδοκλή και Πρωταγόρα αμφισβητείται. </a:t>
            </a:r>
            <a:r>
              <a:rPr lang="el-GR" b="1" dirty="0"/>
              <a:t> </a:t>
            </a:r>
            <a:endParaRPr lang="el-GR" dirty="0"/>
          </a:p>
          <a:p>
            <a:br>
              <a:rPr lang="el-GR" dirty="0"/>
            </a:b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t>Η ιστορία του </a:t>
            </a:r>
            <a:r>
              <a:rPr lang="el-GR" dirty="0" err="1"/>
              <a:t>Ινταφέρνη</a:t>
            </a:r>
            <a:endParaRPr lang="el-GR" dirty="0"/>
          </a:p>
        </p:txBody>
      </p:sp>
      <p:sp>
        <p:nvSpPr>
          <p:cNvPr id="3" name="2 - Θέση κειμένου"/>
          <p:cNvSpPr>
            <a:spLocks noGrp="1"/>
          </p:cNvSpPr>
          <p:nvPr>
            <p:ph type="body" sz="quarter" idx="1"/>
          </p:nvPr>
        </p:nvSpPr>
        <p:spPr>
          <a:xfrm>
            <a:off x="609600" y="1484784"/>
            <a:ext cx="3886200" cy="504056"/>
          </a:xfrm>
        </p:spPr>
        <p:txBody>
          <a:bodyPr>
            <a:normAutofit fontScale="32500" lnSpcReduction="20000"/>
          </a:bodyPr>
          <a:lstStyle/>
          <a:p>
            <a:endParaRPr lang="el-GR" dirty="0"/>
          </a:p>
          <a:p>
            <a:pPr algn="ctr"/>
            <a:r>
              <a:rPr lang="el-GR" sz="4900" dirty="0"/>
              <a:t>Αντιγόνη </a:t>
            </a:r>
          </a:p>
          <a:p>
            <a:endParaRPr lang="el-GR" dirty="0"/>
          </a:p>
        </p:txBody>
      </p:sp>
      <p:sp>
        <p:nvSpPr>
          <p:cNvPr id="4" name="3 - Θέση περιεχομένου"/>
          <p:cNvSpPr>
            <a:spLocks noGrp="1"/>
          </p:cNvSpPr>
          <p:nvPr>
            <p:ph sz="quarter" idx="2"/>
          </p:nvPr>
        </p:nvSpPr>
        <p:spPr>
          <a:xfrm>
            <a:off x="0" y="1916832"/>
            <a:ext cx="4788024" cy="4941168"/>
          </a:xfrm>
        </p:spPr>
        <p:txBody>
          <a:bodyPr>
            <a:normAutofit fontScale="70000" lnSpcReduction="20000"/>
          </a:bodyPr>
          <a:lstStyle/>
          <a:p>
            <a:endParaRPr lang="el-GR" dirty="0"/>
          </a:p>
          <a:p>
            <a:r>
              <a:rPr lang="el-GR" dirty="0"/>
              <a:t>καίτοι </a:t>
            </a:r>
            <a:r>
              <a:rPr lang="el-GR" dirty="0" err="1"/>
              <a:t>σ᾽</a:t>
            </a:r>
            <a:r>
              <a:rPr lang="el-GR" dirty="0"/>
              <a:t> </a:t>
            </a:r>
            <a:r>
              <a:rPr lang="el-GR" dirty="0" err="1"/>
              <a:t>ἐγὼ</a:t>
            </a:r>
            <a:r>
              <a:rPr lang="el-GR" dirty="0"/>
              <a:t> </a:t>
            </a:r>
            <a:r>
              <a:rPr lang="el-GR" dirty="0" err="1"/>
              <a:t>᾽τίμησα</a:t>
            </a:r>
            <a:r>
              <a:rPr lang="el-GR" dirty="0"/>
              <a:t> </a:t>
            </a:r>
            <a:r>
              <a:rPr lang="el-GR" dirty="0" err="1"/>
              <a:t>τοῖς</a:t>
            </a:r>
            <a:r>
              <a:rPr lang="el-GR" dirty="0"/>
              <a:t> </a:t>
            </a:r>
            <a:r>
              <a:rPr lang="el-GR" dirty="0" err="1"/>
              <a:t>φρονοῦσιν</a:t>
            </a:r>
            <a:r>
              <a:rPr lang="el-GR" dirty="0"/>
              <a:t> </a:t>
            </a:r>
            <a:r>
              <a:rPr lang="el-GR" dirty="0" err="1"/>
              <a:t>εὖ</a:t>
            </a:r>
            <a:r>
              <a:rPr lang="el-GR" dirty="0"/>
              <a:t>.</a:t>
            </a:r>
          </a:p>
          <a:p>
            <a:r>
              <a:rPr lang="el-GR" dirty="0" err="1"/>
              <a:t>οὐ</a:t>
            </a:r>
            <a:r>
              <a:rPr lang="el-GR" dirty="0"/>
              <a:t> γάρ </a:t>
            </a:r>
            <a:r>
              <a:rPr lang="el-GR" dirty="0" err="1"/>
              <a:t>ποτ᾽</a:t>
            </a:r>
            <a:r>
              <a:rPr lang="el-GR" dirty="0"/>
              <a:t> </a:t>
            </a:r>
            <a:r>
              <a:rPr lang="el-GR" dirty="0" err="1"/>
              <a:t>οὔτ᾽</a:t>
            </a:r>
            <a:r>
              <a:rPr lang="el-GR" dirty="0"/>
              <a:t> </a:t>
            </a:r>
            <a:r>
              <a:rPr lang="el-GR" dirty="0" err="1"/>
              <a:t>ἂν</a:t>
            </a:r>
            <a:r>
              <a:rPr lang="el-GR" dirty="0"/>
              <a:t> </a:t>
            </a:r>
            <a:r>
              <a:rPr lang="el-GR" dirty="0" err="1"/>
              <a:t>εἰ</a:t>
            </a:r>
            <a:r>
              <a:rPr lang="el-GR" dirty="0"/>
              <a:t> τέκνων </a:t>
            </a:r>
            <a:r>
              <a:rPr lang="el-GR" dirty="0" err="1"/>
              <a:t>μήτηρ</a:t>
            </a:r>
            <a:r>
              <a:rPr lang="el-GR" dirty="0"/>
              <a:t> </a:t>
            </a:r>
            <a:r>
              <a:rPr lang="el-GR" dirty="0" err="1"/>
              <a:t>ἔφυν</a:t>
            </a:r>
            <a:endParaRPr lang="el-GR" dirty="0"/>
          </a:p>
          <a:p>
            <a:r>
              <a:rPr lang="el-GR" dirty="0" err="1"/>
              <a:t>οὔτ᾽</a:t>
            </a:r>
            <a:r>
              <a:rPr lang="el-GR" dirty="0"/>
              <a:t> </a:t>
            </a:r>
            <a:r>
              <a:rPr lang="el-GR" dirty="0" err="1"/>
              <a:t>εἰ</a:t>
            </a:r>
            <a:r>
              <a:rPr lang="el-GR" dirty="0"/>
              <a:t> </a:t>
            </a:r>
            <a:r>
              <a:rPr lang="el-GR" dirty="0" err="1"/>
              <a:t>πόσις</a:t>
            </a:r>
            <a:r>
              <a:rPr lang="el-GR" dirty="0"/>
              <a:t> </a:t>
            </a:r>
            <a:r>
              <a:rPr lang="el-GR" dirty="0" err="1"/>
              <a:t>μοι</a:t>
            </a:r>
            <a:r>
              <a:rPr lang="el-GR" dirty="0"/>
              <a:t> </a:t>
            </a:r>
            <a:r>
              <a:rPr lang="el-GR" dirty="0" err="1"/>
              <a:t>κατθανὼν</a:t>
            </a:r>
            <a:r>
              <a:rPr lang="el-GR" dirty="0"/>
              <a:t> </a:t>
            </a:r>
            <a:r>
              <a:rPr lang="el-GR" dirty="0" err="1"/>
              <a:t>ἐτήκετο</a:t>
            </a:r>
            <a:r>
              <a:rPr lang="el-GR" dirty="0"/>
              <a:t>,</a:t>
            </a:r>
          </a:p>
          <a:p>
            <a:r>
              <a:rPr lang="el-GR" dirty="0" err="1"/>
              <a:t>βίᾳ</a:t>
            </a:r>
            <a:r>
              <a:rPr lang="el-GR" dirty="0"/>
              <a:t> </a:t>
            </a:r>
            <a:r>
              <a:rPr lang="el-GR" dirty="0" err="1"/>
              <a:t>πολιτῶν</a:t>
            </a:r>
            <a:r>
              <a:rPr lang="el-GR" dirty="0"/>
              <a:t> </a:t>
            </a:r>
            <a:r>
              <a:rPr lang="el-GR" dirty="0" err="1"/>
              <a:t>τόνδ᾽</a:t>
            </a:r>
            <a:r>
              <a:rPr lang="el-GR" dirty="0"/>
              <a:t> </a:t>
            </a:r>
            <a:r>
              <a:rPr lang="el-GR" dirty="0" err="1"/>
              <a:t>ἂν</a:t>
            </a:r>
            <a:r>
              <a:rPr lang="el-GR" dirty="0"/>
              <a:t> </a:t>
            </a:r>
            <a:r>
              <a:rPr lang="el-GR" dirty="0" err="1"/>
              <a:t>ᾐρόμην</a:t>
            </a:r>
            <a:r>
              <a:rPr lang="el-GR" dirty="0"/>
              <a:t> </a:t>
            </a:r>
            <a:r>
              <a:rPr lang="el-GR" dirty="0" err="1"/>
              <a:t>πόνον</a:t>
            </a:r>
            <a:r>
              <a:rPr lang="el-GR" dirty="0"/>
              <a:t>.</a:t>
            </a:r>
          </a:p>
          <a:p>
            <a:r>
              <a:rPr lang="el-GR" dirty="0"/>
              <a:t>τίνος νόμου </a:t>
            </a:r>
            <a:r>
              <a:rPr lang="el-GR" dirty="0" err="1"/>
              <a:t>δὴ</a:t>
            </a:r>
            <a:r>
              <a:rPr lang="el-GR" dirty="0"/>
              <a:t> </a:t>
            </a:r>
            <a:r>
              <a:rPr lang="el-GR" dirty="0" err="1"/>
              <a:t>ταῦτα</a:t>
            </a:r>
            <a:r>
              <a:rPr lang="el-GR" dirty="0"/>
              <a:t> </a:t>
            </a:r>
            <a:r>
              <a:rPr lang="el-GR" dirty="0" err="1"/>
              <a:t>πρὸς</a:t>
            </a:r>
            <a:r>
              <a:rPr lang="el-GR" dirty="0"/>
              <a:t> χάριν λέγω;</a:t>
            </a:r>
          </a:p>
          <a:p>
            <a:r>
              <a:rPr lang="el-GR" b="1" dirty="0" err="1"/>
              <a:t>πόσις</a:t>
            </a:r>
            <a:r>
              <a:rPr lang="el-GR" dirty="0"/>
              <a:t> </a:t>
            </a:r>
            <a:r>
              <a:rPr lang="el-GR" dirty="0" err="1"/>
              <a:t>μὲν</a:t>
            </a:r>
            <a:r>
              <a:rPr lang="el-GR" dirty="0"/>
              <a:t> </a:t>
            </a:r>
            <a:r>
              <a:rPr lang="el-GR" dirty="0" err="1"/>
              <a:t>ἄν</a:t>
            </a:r>
            <a:r>
              <a:rPr lang="el-GR" dirty="0"/>
              <a:t> </a:t>
            </a:r>
            <a:r>
              <a:rPr lang="el-GR" dirty="0" err="1"/>
              <a:t>μοι</a:t>
            </a:r>
            <a:r>
              <a:rPr lang="el-GR" dirty="0"/>
              <a:t> </a:t>
            </a:r>
            <a:r>
              <a:rPr lang="el-GR" dirty="0" err="1"/>
              <a:t>κατθανόντος</a:t>
            </a:r>
            <a:r>
              <a:rPr lang="el-GR" dirty="0"/>
              <a:t> </a:t>
            </a:r>
            <a:r>
              <a:rPr lang="el-GR" dirty="0" err="1"/>
              <a:t>ἄλλος</a:t>
            </a:r>
            <a:r>
              <a:rPr lang="el-GR" dirty="0"/>
              <a:t> </a:t>
            </a:r>
            <a:r>
              <a:rPr lang="el-GR" dirty="0" err="1"/>
              <a:t>ἦν</a:t>
            </a:r>
            <a:r>
              <a:rPr lang="el-GR" dirty="0"/>
              <a:t>,</a:t>
            </a:r>
          </a:p>
          <a:p>
            <a:r>
              <a:rPr lang="el-GR" dirty="0" err="1"/>
              <a:t>καὶ</a:t>
            </a:r>
            <a:r>
              <a:rPr lang="el-GR" dirty="0"/>
              <a:t> </a:t>
            </a:r>
            <a:r>
              <a:rPr lang="el-GR" b="1" dirty="0" err="1"/>
              <a:t>παῖς</a:t>
            </a:r>
            <a:r>
              <a:rPr lang="el-GR" dirty="0"/>
              <a:t> </a:t>
            </a:r>
            <a:r>
              <a:rPr lang="el-GR" dirty="0" err="1"/>
              <a:t>ἀπ᾽</a:t>
            </a:r>
            <a:r>
              <a:rPr lang="el-GR" dirty="0"/>
              <a:t> </a:t>
            </a:r>
            <a:r>
              <a:rPr lang="el-GR" dirty="0" err="1"/>
              <a:t>ἄλλου</a:t>
            </a:r>
            <a:r>
              <a:rPr lang="el-GR" dirty="0"/>
              <a:t> φωτός, </a:t>
            </a:r>
            <a:r>
              <a:rPr lang="el-GR" dirty="0" err="1"/>
              <a:t>εἰ</a:t>
            </a:r>
            <a:r>
              <a:rPr lang="el-GR" dirty="0"/>
              <a:t> </a:t>
            </a:r>
            <a:r>
              <a:rPr lang="el-GR" dirty="0" err="1"/>
              <a:t>τοῦδ᾽</a:t>
            </a:r>
            <a:r>
              <a:rPr lang="el-GR" dirty="0"/>
              <a:t> </a:t>
            </a:r>
            <a:r>
              <a:rPr lang="el-GR" dirty="0" err="1"/>
              <a:t>ἤμπλακον</a:t>
            </a:r>
            <a:r>
              <a:rPr lang="el-GR" dirty="0"/>
              <a:t>,</a:t>
            </a:r>
          </a:p>
          <a:p>
            <a:r>
              <a:rPr lang="el-GR" b="1" dirty="0" err="1"/>
              <a:t>μητρὸς</a:t>
            </a:r>
            <a:r>
              <a:rPr lang="el-GR" dirty="0"/>
              <a:t> </a:t>
            </a:r>
            <a:r>
              <a:rPr lang="el-GR" dirty="0" err="1"/>
              <a:t>δ᾽</a:t>
            </a:r>
            <a:r>
              <a:rPr lang="el-GR" dirty="0"/>
              <a:t> </a:t>
            </a:r>
            <a:r>
              <a:rPr lang="el-GR" dirty="0" err="1"/>
              <a:t>ἐν</a:t>
            </a:r>
            <a:r>
              <a:rPr lang="el-GR" dirty="0"/>
              <a:t> </a:t>
            </a:r>
            <a:r>
              <a:rPr lang="el-GR" dirty="0" err="1"/>
              <a:t>Ἅιδου</a:t>
            </a:r>
            <a:r>
              <a:rPr lang="el-GR" dirty="0"/>
              <a:t> </a:t>
            </a:r>
            <a:r>
              <a:rPr lang="el-GR" dirty="0" err="1"/>
              <a:t>καὶ</a:t>
            </a:r>
            <a:r>
              <a:rPr lang="el-GR" dirty="0"/>
              <a:t> </a:t>
            </a:r>
            <a:r>
              <a:rPr lang="el-GR" b="1" dirty="0" err="1"/>
              <a:t>πατρὸς</a:t>
            </a:r>
            <a:r>
              <a:rPr lang="el-GR" dirty="0"/>
              <a:t> </a:t>
            </a:r>
            <a:r>
              <a:rPr lang="el-GR" dirty="0" err="1"/>
              <a:t>κεκευθότοιν</a:t>
            </a:r>
            <a:endParaRPr lang="el-GR" dirty="0"/>
          </a:p>
          <a:p>
            <a:r>
              <a:rPr lang="el-GR" dirty="0" err="1"/>
              <a:t>οὐκ</a:t>
            </a:r>
            <a:r>
              <a:rPr lang="el-GR" dirty="0"/>
              <a:t> </a:t>
            </a:r>
            <a:r>
              <a:rPr lang="el-GR" dirty="0" err="1"/>
              <a:t>ἔστ᾽</a:t>
            </a:r>
            <a:r>
              <a:rPr lang="el-GR" dirty="0"/>
              <a:t> </a:t>
            </a:r>
            <a:r>
              <a:rPr lang="el-GR" dirty="0" err="1"/>
              <a:t>ἀδελφὸς</a:t>
            </a:r>
            <a:r>
              <a:rPr lang="el-GR" dirty="0"/>
              <a:t> </a:t>
            </a:r>
            <a:r>
              <a:rPr lang="el-GR" dirty="0" err="1"/>
              <a:t>ὅστις</a:t>
            </a:r>
            <a:r>
              <a:rPr lang="el-GR" dirty="0"/>
              <a:t> </a:t>
            </a:r>
            <a:r>
              <a:rPr lang="el-GR" dirty="0" err="1"/>
              <a:t>ἂν</a:t>
            </a:r>
            <a:r>
              <a:rPr lang="el-GR" dirty="0"/>
              <a:t> </a:t>
            </a:r>
            <a:r>
              <a:rPr lang="el-GR" dirty="0" err="1"/>
              <a:t>βλάστοι</a:t>
            </a:r>
            <a:r>
              <a:rPr lang="el-GR" dirty="0"/>
              <a:t> ποτέ.</a:t>
            </a:r>
          </a:p>
          <a:p>
            <a:pPr>
              <a:buNone/>
            </a:pPr>
            <a:endParaRPr lang="el-GR" dirty="0"/>
          </a:p>
        </p:txBody>
      </p:sp>
      <p:sp>
        <p:nvSpPr>
          <p:cNvPr id="5" name="4 - Θέση κειμένου"/>
          <p:cNvSpPr>
            <a:spLocks noGrp="1"/>
          </p:cNvSpPr>
          <p:nvPr>
            <p:ph type="body" sz="quarter" idx="3"/>
          </p:nvPr>
        </p:nvSpPr>
        <p:spPr>
          <a:xfrm>
            <a:off x="4800600" y="1484784"/>
            <a:ext cx="3886200" cy="432048"/>
          </a:xfrm>
        </p:spPr>
        <p:txBody>
          <a:bodyPr/>
          <a:lstStyle/>
          <a:p>
            <a:pPr algn="ctr"/>
            <a:r>
              <a:rPr lang="el-GR" dirty="0"/>
              <a:t>Ηρόδοτος</a:t>
            </a:r>
          </a:p>
        </p:txBody>
      </p:sp>
      <p:sp>
        <p:nvSpPr>
          <p:cNvPr id="6" name="5 - Θέση περιεχομένου"/>
          <p:cNvSpPr>
            <a:spLocks noGrp="1"/>
          </p:cNvSpPr>
          <p:nvPr>
            <p:ph sz="quarter" idx="4"/>
          </p:nvPr>
        </p:nvSpPr>
        <p:spPr>
          <a:xfrm>
            <a:off x="4800600" y="1988840"/>
            <a:ext cx="4343400" cy="4869160"/>
          </a:xfrm>
        </p:spPr>
        <p:txBody>
          <a:bodyPr>
            <a:normAutofit fontScale="62500" lnSpcReduction="20000"/>
          </a:bodyPr>
          <a:lstStyle/>
          <a:p>
            <a:pPr>
              <a:buNone/>
            </a:pPr>
            <a:r>
              <a:rPr lang="el-GR" dirty="0" err="1"/>
              <a:t>πυθόμενος</a:t>
            </a:r>
            <a:r>
              <a:rPr lang="el-GR" dirty="0"/>
              <a:t> </a:t>
            </a:r>
            <a:r>
              <a:rPr lang="el-GR" dirty="0" err="1"/>
              <a:t>δὲ</a:t>
            </a:r>
            <a:r>
              <a:rPr lang="el-GR" dirty="0"/>
              <a:t> </a:t>
            </a:r>
            <a:r>
              <a:rPr lang="el-GR" dirty="0" err="1"/>
              <a:t>Δαρεῖος</a:t>
            </a:r>
            <a:r>
              <a:rPr lang="el-GR" dirty="0"/>
              <a:t> </a:t>
            </a:r>
            <a:r>
              <a:rPr lang="el-GR" dirty="0" err="1"/>
              <a:t>ταῦτα</a:t>
            </a:r>
            <a:r>
              <a:rPr lang="el-GR" dirty="0"/>
              <a:t> </a:t>
            </a:r>
            <a:r>
              <a:rPr lang="el-GR" dirty="0" err="1"/>
              <a:t>καὶ</a:t>
            </a:r>
            <a:endParaRPr lang="el-GR" dirty="0"/>
          </a:p>
          <a:p>
            <a:pPr>
              <a:buNone/>
            </a:pPr>
            <a:r>
              <a:rPr lang="el-GR" dirty="0" err="1"/>
              <a:t>θωμάσας</a:t>
            </a:r>
            <a:r>
              <a:rPr lang="el-GR" dirty="0"/>
              <a:t> </a:t>
            </a:r>
            <a:r>
              <a:rPr lang="el-GR" dirty="0" err="1"/>
              <a:t>τὸν</a:t>
            </a:r>
            <a:r>
              <a:rPr lang="el-GR" dirty="0"/>
              <a:t> </a:t>
            </a:r>
            <a:r>
              <a:rPr lang="el-GR" dirty="0" err="1"/>
              <a:t>λόγον</a:t>
            </a:r>
            <a:r>
              <a:rPr lang="el-GR" dirty="0"/>
              <a:t> </a:t>
            </a:r>
            <a:r>
              <a:rPr lang="el-GR" dirty="0" err="1"/>
              <a:t>πέμψας</a:t>
            </a:r>
            <a:r>
              <a:rPr lang="el-GR" dirty="0"/>
              <a:t> </a:t>
            </a:r>
            <a:r>
              <a:rPr lang="el-GR" dirty="0" err="1"/>
              <a:t>ἠγόρευε</a:t>
            </a:r>
            <a:r>
              <a:rPr lang="el-GR" dirty="0"/>
              <a:t>· </a:t>
            </a:r>
          </a:p>
          <a:p>
            <a:pPr>
              <a:buNone/>
            </a:pPr>
            <a:r>
              <a:rPr lang="el-GR" dirty="0"/>
              <a:t>Ὦ </a:t>
            </a:r>
            <a:r>
              <a:rPr lang="el-GR" dirty="0" err="1"/>
              <a:t>γύναι</a:t>
            </a:r>
            <a:r>
              <a:rPr lang="el-GR" dirty="0"/>
              <a:t>, </a:t>
            </a:r>
            <a:r>
              <a:rPr lang="el-GR" dirty="0" err="1"/>
              <a:t>εἰρωτᾷ</a:t>
            </a:r>
            <a:r>
              <a:rPr lang="el-GR" dirty="0"/>
              <a:t> σε </a:t>
            </a:r>
            <a:r>
              <a:rPr lang="el-GR" dirty="0" err="1"/>
              <a:t>βασιλεὺς</a:t>
            </a:r>
            <a:r>
              <a:rPr lang="el-GR" dirty="0"/>
              <a:t> τίνα </a:t>
            </a:r>
          </a:p>
          <a:p>
            <a:pPr>
              <a:buNone/>
            </a:pPr>
            <a:r>
              <a:rPr lang="el-GR" dirty="0" err="1"/>
              <a:t>ἔχουσα</a:t>
            </a:r>
            <a:r>
              <a:rPr lang="el-GR" dirty="0"/>
              <a:t> </a:t>
            </a:r>
            <a:r>
              <a:rPr lang="el-GR" dirty="0" err="1"/>
              <a:t>γνώμην</a:t>
            </a:r>
            <a:r>
              <a:rPr lang="el-GR" dirty="0"/>
              <a:t> </a:t>
            </a:r>
            <a:r>
              <a:rPr lang="el-GR" dirty="0" err="1"/>
              <a:t>τὸν</a:t>
            </a:r>
            <a:r>
              <a:rPr lang="el-GR" dirty="0"/>
              <a:t> </a:t>
            </a:r>
            <a:r>
              <a:rPr lang="el-GR" dirty="0" err="1"/>
              <a:t>ἄνδρα</a:t>
            </a:r>
            <a:r>
              <a:rPr lang="el-GR" dirty="0"/>
              <a:t> τε </a:t>
            </a:r>
            <a:r>
              <a:rPr lang="el-GR" dirty="0" err="1"/>
              <a:t>καὶ</a:t>
            </a:r>
            <a:r>
              <a:rPr lang="el-GR" dirty="0"/>
              <a:t> </a:t>
            </a:r>
            <a:r>
              <a:rPr lang="el-GR" dirty="0" err="1"/>
              <a:t>τὰ</a:t>
            </a:r>
            <a:r>
              <a:rPr lang="el-GR" dirty="0"/>
              <a:t> </a:t>
            </a:r>
          </a:p>
          <a:p>
            <a:pPr>
              <a:buNone/>
            </a:pPr>
            <a:r>
              <a:rPr lang="el-GR" dirty="0"/>
              <a:t>τέκνα </a:t>
            </a:r>
            <a:r>
              <a:rPr lang="el-GR" dirty="0" err="1"/>
              <a:t>ἐγκαταλιποῦσα</a:t>
            </a:r>
            <a:r>
              <a:rPr lang="el-GR" dirty="0"/>
              <a:t> </a:t>
            </a:r>
            <a:r>
              <a:rPr lang="el-GR" dirty="0" err="1"/>
              <a:t>τὸν</a:t>
            </a:r>
            <a:r>
              <a:rPr lang="el-GR" dirty="0"/>
              <a:t> </a:t>
            </a:r>
            <a:r>
              <a:rPr lang="el-GR" dirty="0" err="1"/>
              <a:t>ἀδελφεὸν</a:t>
            </a:r>
            <a:r>
              <a:rPr lang="el-GR" dirty="0"/>
              <a:t> </a:t>
            </a:r>
          </a:p>
          <a:p>
            <a:pPr>
              <a:buNone/>
            </a:pPr>
            <a:r>
              <a:rPr lang="el-GR" dirty="0" err="1"/>
              <a:t>εἵλευ</a:t>
            </a:r>
            <a:r>
              <a:rPr lang="el-GR" dirty="0"/>
              <a:t> </a:t>
            </a:r>
            <a:r>
              <a:rPr lang="el-GR" dirty="0" err="1"/>
              <a:t>περιεῖναί</a:t>
            </a:r>
            <a:r>
              <a:rPr lang="el-GR" dirty="0"/>
              <a:t> </a:t>
            </a:r>
            <a:r>
              <a:rPr lang="el-GR" dirty="0" err="1"/>
              <a:t>τοι</a:t>
            </a:r>
            <a:r>
              <a:rPr lang="el-GR" dirty="0"/>
              <a:t>, </a:t>
            </a:r>
            <a:r>
              <a:rPr lang="el-GR" dirty="0" err="1"/>
              <a:t>ὃς</a:t>
            </a:r>
            <a:r>
              <a:rPr lang="el-GR" dirty="0"/>
              <a:t> </a:t>
            </a:r>
            <a:r>
              <a:rPr lang="el-GR" dirty="0" err="1"/>
              <a:t>καὶ</a:t>
            </a:r>
            <a:r>
              <a:rPr lang="el-GR" dirty="0"/>
              <a:t> </a:t>
            </a:r>
          </a:p>
          <a:p>
            <a:pPr>
              <a:buNone/>
            </a:pPr>
            <a:r>
              <a:rPr lang="el-GR" dirty="0" err="1"/>
              <a:t>ἀλλοτριώτερός</a:t>
            </a:r>
            <a:r>
              <a:rPr lang="el-GR" dirty="0"/>
              <a:t> </a:t>
            </a:r>
            <a:r>
              <a:rPr lang="el-GR" dirty="0" err="1"/>
              <a:t>τοι</a:t>
            </a:r>
            <a:r>
              <a:rPr lang="el-GR" dirty="0"/>
              <a:t> </a:t>
            </a:r>
            <a:r>
              <a:rPr lang="el-GR" dirty="0" err="1"/>
              <a:t>τῶν</a:t>
            </a:r>
            <a:r>
              <a:rPr lang="el-GR" dirty="0"/>
              <a:t> παίδων </a:t>
            </a:r>
            <a:r>
              <a:rPr lang="el-GR" dirty="0" err="1"/>
              <a:t>καὶ</a:t>
            </a:r>
            <a:r>
              <a:rPr lang="el-GR" dirty="0"/>
              <a:t> </a:t>
            </a:r>
          </a:p>
          <a:p>
            <a:pPr>
              <a:buNone/>
            </a:pPr>
            <a:r>
              <a:rPr lang="el-GR" dirty="0" err="1"/>
              <a:t>ἧσσον</a:t>
            </a:r>
            <a:r>
              <a:rPr lang="el-GR" dirty="0"/>
              <a:t> </a:t>
            </a:r>
            <a:r>
              <a:rPr lang="el-GR" dirty="0" err="1"/>
              <a:t>κεχαρισμένος</a:t>
            </a:r>
            <a:r>
              <a:rPr lang="el-GR" dirty="0"/>
              <a:t> </a:t>
            </a:r>
            <a:r>
              <a:rPr lang="el-GR" dirty="0" err="1"/>
              <a:t>τοῦ</a:t>
            </a:r>
            <a:r>
              <a:rPr lang="el-GR" dirty="0"/>
              <a:t> </a:t>
            </a:r>
            <a:r>
              <a:rPr lang="el-GR" dirty="0" err="1"/>
              <a:t>ἀνδρός</a:t>
            </a:r>
            <a:r>
              <a:rPr lang="el-GR" dirty="0"/>
              <a:t> </a:t>
            </a:r>
            <a:r>
              <a:rPr lang="el-GR" dirty="0" err="1"/>
              <a:t>ἐστι</a:t>
            </a:r>
            <a:r>
              <a:rPr lang="el-GR" dirty="0"/>
              <a:t>. </a:t>
            </a:r>
          </a:p>
          <a:p>
            <a:pPr>
              <a:buNone/>
            </a:pPr>
            <a:r>
              <a:rPr lang="el-GR" dirty="0"/>
              <a:t>ἡ </a:t>
            </a:r>
            <a:r>
              <a:rPr lang="el-GR" dirty="0" err="1"/>
              <a:t>δ᾽</a:t>
            </a:r>
            <a:r>
              <a:rPr lang="el-GR" dirty="0"/>
              <a:t> </a:t>
            </a:r>
            <a:r>
              <a:rPr lang="el-GR" dirty="0" err="1"/>
              <a:t>ἀμείβετο</a:t>
            </a:r>
            <a:r>
              <a:rPr lang="el-GR" dirty="0"/>
              <a:t> </a:t>
            </a:r>
            <a:r>
              <a:rPr lang="el-GR" dirty="0" err="1"/>
              <a:t>τοῖσδε</a:t>
            </a:r>
            <a:r>
              <a:rPr lang="el-GR" dirty="0"/>
              <a:t>· </a:t>
            </a:r>
          </a:p>
          <a:p>
            <a:pPr>
              <a:buNone/>
            </a:pPr>
            <a:r>
              <a:rPr lang="el-GR" dirty="0"/>
              <a:t>Ὦ </a:t>
            </a:r>
            <a:r>
              <a:rPr lang="el-GR" dirty="0" err="1"/>
              <a:t>βασιλεῦ</a:t>
            </a:r>
            <a:r>
              <a:rPr lang="el-GR" dirty="0"/>
              <a:t>, </a:t>
            </a:r>
            <a:r>
              <a:rPr lang="el-GR" dirty="0" err="1"/>
              <a:t>ἀνὴρ</a:t>
            </a:r>
            <a:r>
              <a:rPr lang="el-GR" dirty="0"/>
              <a:t> </a:t>
            </a:r>
            <a:r>
              <a:rPr lang="el-GR" dirty="0" err="1"/>
              <a:t>μέν</a:t>
            </a:r>
            <a:r>
              <a:rPr lang="el-GR" dirty="0"/>
              <a:t> </a:t>
            </a:r>
            <a:r>
              <a:rPr lang="el-GR" dirty="0" err="1"/>
              <a:t>μοι</a:t>
            </a:r>
            <a:r>
              <a:rPr lang="el-GR" dirty="0"/>
              <a:t> </a:t>
            </a:r>
            <a:r>
              <a:rPr lang="el-GR" dirty="0" err="1"/>
              <a:t>ἂν</a:t>
            </a:r>
            <a:r>
              <a:rPr lang="el-GR" dirty="0"/>
              <a:t> </a:t>
            </a:r>
            <a:r>
              <a:rPr lang="el-GR" dirty="0" err="1"/>
              <a:t>ἄλλος</a:t>
            </a:r>
            <a:r>
              <a:rPr lang="el-GR" dirty="0"/>
              <a:t> </a:t>
            </a:r>
          </a:p>
          <a:p>
            <a:pPr>
              <a:buNone/>
            </a:pPr>
            <a:r>
              <a:rPr lang="el-GR" dirty="0"/>
              <a:t>γένοιτο, </a:t>
            </a:r>
            <a:r>
              <a:rPr lang="el-GR" dirty="0" err="1"/>
              <a:t>εἰ</a:t>
            </a:r>
            <a:r>
              <a:rPr lang="el-GR" dirty="0"/>
              <a:t> δαίμων </a:t>
            </a:r>
            <a:r>
              <a:rPr lang="el-GR" dirty="0" err="1"/>
              <a:t>ἐθέλοι</a:t>
            </a:r>
            <a:r>
              <a:rPr lang="el-GR" dirty="0"/>
              <a:t>, </a:t>
            </a:r>
            <a:r>
              <a:rPr lang="el-GR" dirty="0" err="1"/>
              <a:t>καὶ</a:t>
            </a:r>
            <a:r>
              <a:rPr lang="el-GR" dirty="0"/>
              <a:t> </a:t>
            </a:r>
            <a:r>
              <a:rPr lang="el-GR" b="1" dirty="0"/>
              <a:t>τέκνα </a:t>
            </a:r>
          </a:p>
          <a:p>
            <a:pPr>
              <a:buNone/>
            </a:pPr>
            <a:r>
              <a:rPr lang="el-GR" dirty="0" err="1"/>
              <a:t>ἄλλα</a:t>
            </a:r>
            <a:r>
              <a:rPr lang="el-GR" dirty="0"/>
              <a:t>, </a:t>
            </a:r>
            <a:r>
              <a:rPr lang="el-GR" dirty="0" err="1"/>
              <a:t>εἰ</a:t>
            </a:r>
            <a:r>
              <a:rPr lang="el-GR" dirty="0"/>
              <a:t> </a:t>
            </a:r>
            <a:r>
              <a:rPr lang="el-GR" dirty="0" err="1"/>
              <a:t>ταῦτα</a:t>
            </a:r>
            <a:r>
              <a:rPr lang="el-GR" dirty="0"/>
              <a:t> </a:t>
            </a:r>
            <a:r>
              <a:rPr lang="el-GR" dirty="0" err="1"/>
              <a:t>ἀποβάλοιμι</a:t>
            </a:r>
            <a:r>
              <a:rPr lang="el-GR" dirty="0"/>
              <a:t>· </a:t>
            </a:r>
            <a:r>
              <a:rPr lang="el-GR" b="1" dirty="0" err="1"/>
              <a:t>πατρὸς</a:t>
            </a:r>
            <a:r>
              <a:rPr lang="el-GR" dirty="0"/>
              <a:t> </a:t>
            </a:r>
            <a:r>
              <a:rPr lang="el-GR" dirty="0" err="1"/>
              <a:t>δὲ</a:t>
            </a:r>
            <a:r>
              <a:rPr lang="el-GR" dirty="0"/>
              <a:t> </a:t>
            </a:r>
            <a:r>
              <a:rPr lang="el-GR" dirty="0" err="1"/>
              <a:t>καὶ</a:t>
            </a:r>
            <a:r>
              <a:rPr lang="el-GR" dirty="0"/>
              <a:t> </a:t>
            </a:r>
          </a:p>
          <a:p>
            <a:pPr>
              <a:buNone/>
            </a:pPr>
            <a:r>
              <a:rPr lang="el-GR" b="1" dirty="0" err="1"/>
              <a:t>μητρὸς</a:t>
            </a:r>
            <a:r>
              <a:rPr lang="el-GR" dirty="0"/>
              <a:t> </a:t>
            </a:r>
            <a:r>
              <a:rPr lang="el-GR" dirty="0" err="1"/>
              <a:t>οὐκέτι</a:t>
            </a:r>
            <a:r>
              <a:rPr lang="el-GR" dirty="0"/>
              <a:t> </a:t>
            </a:r>
            <a:r>
              <a:rPr lang="el-GR" dirty="0" err="1"/>
              <a:t>μοι</a:t>
            </a:r>
            <a:r>
              <a:rPr lang="el-GR" dirty="0"/>
              <a:t> </a:t>
            </a:r>
            <a:r>
              <a:rPr lang="el-GR" dirty="0" err="1"/>
              <a:t>ζωόντων</a:t>
            </a:r>
            <a:r>
              <a:rPr lang="el-GR" dirty="0"/>
              <a:t> </a:t>
            </a:r>
            <a:r>
              <a:rPr lang="el-GR" b="1" dirty="0" err="1"/>
              <a:t>ἀδελφεὸς</a:t>
            </a:r>
            <a:r>
              <a:rPr lang="el-GR" b="1" dirty="0"/>
              <a:t> </a:t>
            </a:r>
            <a:r>
              <a:rPr lang="el-GR" b="1" dirty="0" err="1"/>
              <a:t>ἂν</a:t>
            </a:r>
            <a:r>
              <a:rPr lang="el-GR" b="1" dirty="0"/>
              <a:t> </a:t>
            </a:r>
          </a:p>
          <a:p>
            <a:pPr>
              <a:buNone/>
            </a:pPr>
            <a:r>
              <a:rPr lang="el-GR" b="1" dirty="0" err="1"/>
              <a:t>ἄλλος</a:t>
            </a:r>
            <a:r>
              <a:rPr lang="el-GR" b="1" dirty="0"/>
              <a:t> </a:t>
            </a:r>
            <a:r>
              <a:rPr lang="el-GR" b="1" dirty="0" err="1"/>
              <a:t>οὐδενὶ</a:t>
            </a:r>
            <a:r>
              <a:rPr lang="el-GR" b="1" dirty="0"/>
              <a:t> </a:t>
            </a:r>
            <a:r>
              <a:rPr lang="el-GR" b="1" dirty="0" err="1"/>
              <a:t>τρόπῳ</a:t>
            </a:r>
            <a:r>
              <a:rPr lang="el-GR" b="1" dirty="0"/>
              <a:t> γένοιτο</a:t>
            </a:r>
            <a:r>
              <a:rPr lang="el-GR" dirty="0"/>
              <a:t>. </a:t>
            </a:r>
            <a:r>
              <a:rPr lang="el-GR" dirty="0" err="1"/>
              <a:t>ταύτῃ</a:t>
            </a:r>
            <a:r>
              <a:rPr lang="el-GR" dirty="0"/>
              <a:t> </a:t>
            </a:r>
            <a:r>
              <a:rPr lang="el-GR" dirty="0" err="1"/>
              <a:t>τῇ</a:t>
            </a:r>
            <a:r>
              <a:rPr lang="el-GR" dirty="0"/>
              <a:t> </a:t>
            </a:r>
          </a:p>
          <a:p>
            <a:pPr>
              <a:buNone/>
            </a:pPr>
            <a:r>
              <a:rPr lang="el-GR" dirty="0" err="1"/>
              <a:t>γνώμῃ</a:t>
            </a:r>
            <a:r>
              <a:rPr lang="el-GR" dirty="0"/>
              <a:t> χρεωμένη </a:t>
            </a:r>
            <a:r>
              <a:rPr lang="el-GR" dirty="0" err="1"/>
              <a:t>ἔλεξα</a:t>
            </a:r>
            <a:r>
              <a:rPr lang="el-GR" dirty="0"/>
              <a:t> </a:t>
            </a:r>
            <a:r>
              <a:rPr lang="el-GR" dirty="0" err="1"/>
              <a:t>ταῦτα</a:t>
            </a:r>
            <a:r>
              <a:rPr lang="el-GR"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 Ορθογώνιο"/>
          <p:cNvSpPr/>
          <p:nvPr/>
        </p:nvSpPr>
        <p:spPr>
          <a:xfrm>
            <a:off x="0" y="394692"/>
            <a:ext cx="9144000" cy="6186309"/>
          </a:xfrm>
          <a:prstGeom prst="rect">
            <a:avLst/>
          </a:prstGeom>
        </p:spPr>
        <p:txBody>
          <a:bodyPr wrap="square">
            <a:spAutoFit/>
          </a:bodyPr>
          <a:lstStyle/>
          <a:p>
            <a:pPr algn="ctr"/>
            <a:r>
              <a:rPr lang="el-GR" b="1" i="1" dirty="0"/>
              <a:t>Ιστορία ή Ιστορίες</a:t>
            </a:r>
            <a:r>
              <a:rPr lang="el-GR" i="1" dirty="0"/>
              <a:t> </a:t>
            </a:r>
          </a:p>
          <a:p>
            <a:br>
              <a:rPr lang="el-GR" dirty="0"/>
            </a:br>
            <a:br>
              <a:rPr lang="el-GR" dirty="0"/>
            </a:br>
            <a:r>
              <a:rPr lang="el-GR" dirty="0" err="1"/>
              <a:t>Πρ</a:t>
            </a:r>
            <a:r>
              <a:rPr lang="el-GR" dirty="0"/>
              <a:t>. “</a:t>
            </a:r>
            <a:r>
              <a:rPr lang="el-GR" dirty="0" err="1"/>
              <a:t>Ἡροδότου</a:t>
            </a:r>
            <a:r>
              <a:rPr lang="el-GR" dirty="0"/>
              <a:t> </a:t>
            </a:r>
            <a:r>
              <a:rPr lang="el-GR" dirty="0" err="1"/>
              <a:t>Ἁλικαρνησσέος</a:t>
            </a:r>
            <a:r>
              <a:rPr lang="el-GR" dirty="0"/>
              <a:t> </a:t>
            </a:r>
            <a:r>
              <a:rPr lang="el-GR" dirty="0" err="1"/>
              <a:t>ἱστορίης</a:t>
            </a:r>
            <a:r>
              <a:rPr lang="el-GR" dirty="0"/>
              <a:t> </a:t>
            </a:r>
            <a:r>
              <a:rPr lang="el-GR" dirty="0" err="1"/>
              <a:t>ἀπόδεξις</a:t>
            </a:r>
            <a:r>
              <a:rPr lang="el-GR" dirty="0"/>
              <a:t> </a:t>
            </a:r>
            <a:r>
              <a:rPr lang="el-GR" dirty="0" err="1"/>
              <a:t>ἥδε</a:t>
            </a:r>
            <a:r>
              <a:rPr lang="el-GR" dirty="0"/>
              <a:t>, </a:t>
            </a:r>
            <a:r>
              <a:rPr lang="el-GR" dirty="0" err="1"/>
              <a:t>ὡς</a:t>
            </a:r>
            <a:r>
              <a:rPr lang="el-GR" dirty="0"/>
              <a:t> μήτε </a:t>
            </a:r>
            <a:r>
              <a:rPr lang="el-GR" dirty="0" err="1"/>
              <a:t>τὰ</a:t>
            </a:r>
            <a:r>
              <a:rPr lang="el-GR" dirty="0"/>
              <a:t> γενόμενα </a:t>
            </a:r>
            <a:r>
              <a:rPr lang="el-GR" dirty="0" err="1"/>
              <a:t>ἐξ</a:t>
            </a:r>
            <a:r>
              <a:rPr lang="el-GR" dirty="0"/>
              <a:t> </a:t>
            </a:r>
            <a:r>
              <a:rPr lang="el-GR" dirty="0" err="1"/>
              <a:t>ἀνθρώπων</a:t>
            </a:r>
            <a:r>
              <a:rPr lang="el-GR" dirty="0"/>
              <a:t> </a:t>
            </a:r>
            <a:r>
              <a:rPr lang="el-GR" dirty="0" err="1"/>
              <a:t>τῷ</a:t>
            </a:r>
            <a:r>
              <a:rPr lang="el-GR" dirty="0"/>
              <a:t> </a:t>
            </a:r>
            <a:r>
              <a:rPr lang="el-GR" dirty="0" err="1"/>
              <a:t>χρόνῳ</a:t>
            </a:r>
            <a:r>
              <a:rPr lang="el-GR" dirty="0"/>
              <a:t> </a:t>
            </a:r>
            <a:r>
              <a:rPr lang="el-GR" dirty="0" err="1"/>
              <a:t>ἐξίτηλα</a:t>
            </a:r>
            <a:r>
              <a:rPr lang="el-GR" dirty="0"/>
              <a:t> </a:t>
            </a:r>
            <a:r>
              <a:rPr lang="el-GR" dirty="0" err="1"/>
              <a:t>γένηται</a:t>
            </a:r>
            <a:r>
              <a:rPr lang="el-GR" dirty="0"/>
              <a:t>, μήτε </a:t>
            </a:r>
            <a:r>
              <a:rPr lang="el-GR" dirty="0" err="1"/>
              <a:t>ἔργα</a:t>
            </a:r>
            <a:r>
              <a:rPr lang="el-GR" dirty="0"/>
              <a:t> μεγάλα τε </a:t>
            </a:r>
            <a:r>
              <a:rPr lang="el-GR" dirty="0" err="1"/>
              <a:t>καὶ</a:t>
            </a:r>
            <a:r>
              <a:rPr lang="el-GR" dirty="0"/>
              <a:t> </a:t>
            </a:r>
            <a:r>
              <a:rPr lang="el-GR" dirty="0" err="1"/>
              <a:t>θωμαστά</a:t>
            </a:r>
            <a:r>
              <a:rPr lang="el-GR" dirty="0"/>
              <a:t>, </a:t>
            </a:r>
            <a:r>
              <a:rPr lang="el-GR" dirty="0" err="1"/>
              <a:t>τὰ</a:t>
            </a:r>
            <a:r>
              <a:rPr lang="el-GR" dirty="0"/>
              <a:t> </a:t>
            </a:r>
            <a:r>
              <a:rPr lang="el-GR" dirty="0" err="1"/>
              <a:t>μὲν</a:t>
            </a:r>
            <a:r>
              <a:rPr lang="el-GR" dirty="0"/>
              <a:t> </a:t>
            </a:r>
            <a:r>
              <a:rPr lang="el-GR" dirty="0" err="1"/>
              <a:t>Ἕλλησι</a:t>
            </a:r>
            <a:r>
              <a:rPr lang="el-GR" dirty="0"/>
              <a:t>, </a:t>
            </a:r>
            <a:r>
              <a:rPr lang="el-GR" dirty="0" err="1"/>
              <a:t>τὰ</a:t>
            </a:r>
            <a:r>
              <a:rPr lang="el-GR" dirty="0"/>
              <a:t> </a:t>
            </a:r>
            <a:r>
              <a:rPr lang="el-GR" dirty="0" err="1"/>
              <a:t>δὲ</a:t>
            </a:r>
            <a:r>
              <a:rPr lang="el-GR" dirty="0"/>
              <a:t> </a:t>
            </a:r>
            <a:r>
              <a:rPr lang="el-GR" dirty="0" err="1"/>
              <a:t>βαρβάροισι</a:t>
            </a:r>
            <a:r>
              <a:rPr lang="el-GR" dirty="0"/>
              <a:t> </a:t>
            </a:r>
            <a:r>
              <a:rPr lang="el-GR" dirty="0" err="1"/>
              <a:t>ἀποδεχθέντα</a:t>
            </a:r>
            <a:r>
              <a:rPr lang="el-GR" dirty="0"/>
              <a:t>, </a:t>
            </a:r>
            <a:r>
              <a:rPr lang="el-GR" dirty="0" err="1"/>
              <a:t>ἀκλέα</a:t>
            </a:r>
            <a:r>
              <a:rPr lang="el-GR" dirty="0"/>
              <a:t> </a:t>
            </a:r>
            <a:r>
              <a:rPr lang="el-GR" dirty="0" err="1"/>
              <a:t>γένηται</a:t>
            </a:r>
            <a:r>
              <a:rPr lang="el-GR" dirty="0"/>
              <a:t>, </a:t>
            </a:r>
            <a:r>
              <a:rPr lang="el-GR" dirty="0" err="1"/>
              <a:t>τά</a:t>
            </a:r>
            <a:r>
              <a:rPr lang="el-GR" dirty="0"/>
              <a:t> τε </a:t>
            </a:r>
            <a:r>
              <a:rPr lang="el-GR" dirty="0" err="1"/>
              <a:t>ἄλλα</a:t>
            </a:r>
            <a:r>
              <a:rPr lang="el-GR" dirty="0"/>
              <a:t> </a:t>
            </a:r>
            <a:r>
              <a:rPr lang="el-GR" dirty="0" err="1"/>
              <a:t>καὶ</a:t>
            </a:r>
            <a:r>
              <a:rPr lang="el-GR" dirty="0"/>
              <a:t> </a:t>
            </a:r>
            <a:r>
              <a:rPr lang="el-GR" dirty="0" err="1"/>
              <a:t>δι᾽</a:t>
            </a:r>
            <a:r>
              <a:rPr lang="el-GR" dirty="0"/>
              <a:t> </a:t>
            </a:r>
            <a:r>
              <a:rPr lang="el-GR" dirty="0" err="1"/>
              <a:t>ἣν</a:t>
            </a:r>
            <a:r>
              <a:rPr lang="el-GR" dirty="0"/>
              <a:t> </a:t>
            </a:r>
            <a:r>
              <a:rPr lang="el-GR" dirty="0" err="1"/>
              <a:t>αἰτίην</a:t>
            </a:r>
            <a:r>
              <a:rPr lang="el-GR" dirty="0"/>
              <a:t> </a:t>
            </a:r>
            <a:r>
              <a:rPr lang="el-GR" dirty="0" err="1"/>
              <a:t>ἐπολέμησαν</a:t>
            </a:r>
            <a:r>
              <a:rPr lang="el-GR" dirty="0"/>
              <a:t> </a:t>
            </a:r>
            <a:r>
              <a:rPr lang="el-GR" dirty="0" err="1"/>
              <a:t>ἀλλήλοισι</a:t>
            </a:r>
            <a:r>
              <a:rPr lang="el-GR" dirty="0"/>
              <a:t>.”</a:t>
            </a:r>
          </a:p>
          <a:p>
            <a:br>
              <a:rPr lang="el-GR" dirty="0"/>
            </a:br>
            <a:endParaRPr lang="el-GR" dirty="0"/>
          </a:p>
          <a:p>
            <a:br>
              <a:rPr lang="el-GR" dirty="0"/>
            </a:br>
            <a:br>
              <a:rPr lang="el-GR" dirty="0"/>
            </a:br>
            <a:r>
              <a:rPr lang="el-GR" dirty="0"/>
              <a:t>Ιστοριογραφία → ακολουθεί τη σύμβαση του έπους, σύμφωνα με την οποία </a:t>
            </a:r>
            <a:r>
              <a:rPr lang="el-GR" b="1" dirty="0"/>
              <a:t>ο δημιουργός δεν αναφέρεται στον ίδιο τον εαυτό του</a:t>
            </a:r>
            <a:r>
              <a:rPr lang="el-GR" dirty="0"/>
              <a:t> → λιγοστές πληροφορίες.</a:t>
            </a:r>
          </a:p>
          <a:p>
            <a:br>
              <a:rPr lang="el-GR" dirty="0"/>
            </a:br>
            <a:br>
              <a:rPr lang="el-GR" dirty="0"/>
            </a:br>
            <a:r>
              <a:rPr lang="el-GR" b="1" dirty="0" err="1"/>
              <a:t>Πρωτοπρόσωπη</a:t>
            </a:r>
            <a:r>
              <a:rPr lang="el-GR" b="1" dirty="0"/>
              <a:t> αφήγηση </a:t>
            </a:r>
            <a:r>
              <a:rPr lang="el-GR" dirty="0"/>
              <a:t>→ μοιράζεται τις σκέψεις του, όσα είδε και άκουσε, προαναγγέλλει όσα θα ακολουθήσουν. </a:t>
            </a:r>
          </a:p>
          <a:p>
            <a:br>
              <a:rPr lang="el-GR" dirty="0"/>
            </a:br>
            <a:br>
              <a:rPr lang="el-GR" dirty="0"/>
            </a:br>
            <a:r>
              <a:rPr lang="el-GR" b="1" i="1" dirty="0"/>
              <a:t>Ηροδότου </a:t>
            </a:r>
            <a:r>
              <a:rPr lang="el-GR" b="1" i="1" dirty="0" err="1"/>
              <a:t>Μούσαι</a:t>
            </a:r>
            <a:r>
              <a:rPr lang="el-GR" dirty="0"/>
              <a:t> → ονομασία που αποδόθηκε στο έργο του από τους Αλεξανδρινούς φιλολόγους. Το χωρίζουν σε 9 βιβλία, δίνοντας σε καθένα το όνομα μιας μούσας.</a:t>
            </a:r>
          </a:p>
          <a:p>
            <a:br>
              <a:rPr lang="el-GR" dirty="0"/>
            </a:b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t>Βιβλίο Ι - </a:t>
            </a:r>
            <a:r>
              <a:rPr lang="el-GR" i="1" dirty="0"/>
              <a:t>Κλειώ</a:t>
            </a:r>
          </a:p>
        </p:txBody>
      </p:sp>
      <p:sp>
        <p:nvSpPr>
          <p:cNvPr id="3" name="2 - Θέση περιεχομένου"/>
          <p:cNvSpPr>
            <a:spLocks noGrp="1"/>
          </p:cNvSpPr>
          <p:nvPr>
            <p:ph sz="quarter" idx="1"/>
          </p:nvPr>
        </p:nvSpPr>
        <p:spPr>
          <a:xfrm>
            <a:off x="0" y="1484784"/>
            <a:ext cx="9144000" cy="5373216"/>
          </a:xfrm>
        </p:spPr>
        <p:txBody>
          <a:bodyPr>
            <a:normAutofit/>
          </a:bodyPr>
          <a:lstStyle/>
          <a:p>
            <a:pPr algn="just"/>
            <a:endParaRPr lang="el-GR" sz="1700" i="1" dirty="0"/>
          </a:p>
          <a:p>
            <a:pPr algn="ctr">
              <a:buNone/>
            </a:pPr>
            <a:r>
              <a:rPr lang="el-GR" sz="1700" b="1" i="1" dirty="0"/>
              <a:t>Η κλοπή της Ιώς, της Ευρώπης και της Μήδειας ως κίνητρο για την κλοπή της Ελένης</a:t>
            </a:r>
            <a:r>
              <a:rPr lang="el-GR" sz="1700" b="1" dirty="0"/>
              <a:t>.</a:t>
            </a:r>
          </a:p>
          <a:p>
            <a:pPr algn="just">
              <a:buNone/>
            </a:pPr>
            <a:r>
              <a:rPr lang="el-GR" sz="1800" dirty="0"/>
              <a:t>[</a:t>
            </a:r>
            <a:r>
              <a:rPr lang="el-GR" sz="1500" dirty="0"/>
              <a:t>1.1.1] </a:t>
            </a:r>
            <a:r>
              <a:rPr lang="el-GR" sz="1500" dirty="0" err="1"/>
              <a:t>Περσέων</a:t>
            </a:r>
            <a:r>
              <a:rPr lang="el-GR" sz="1500" dirty="0"/>
              <a:t> </a:t>
            </a:r>
            <a:r>
              <a:rPr lang="el-GR" sz="1500" dirty="0" err="1"/>
              <a:t>μέν</a:t>
            </a:r>
            <a:r>
              <a:rPr lang="el-GR" sz="1500" dirty="0"/>
              <a:t> νυν </a:t>
            </a:r>
            <a:r>
              <a:rPr lang="el-GR" sz="1500" dirty="0" err="1"/>
              <a:t>οἱ</a:t>
            </a:r>
            <a:r>
              <a:rPr lang="el-GR" sz="1500" dirty="0"/>
              <a:t> λόγιοι Φοίνικας </a:t>
            </a:r>
            <a:r>
              <a:rPr lang="el-GR" sz="1500" dirty="0" err="1"/>
              <a:t>αἰτίους</a:t>
            </a:r>
            <a:r>
              <a:rPr lang="el-GR" sz="1500" dirty="0"/>
              <a:t> </a:t>
            </a:r>
            <a:r>
              <a:rPr lang="el-GR" sz="1500" dirty="0" err="1"/>
              <a:t>φασὶ</a:t>
            </a:r>
            <a:r>
              <a:rPr lang="el-GR" sz="1500" dirty="0"/>
              <a:t> γενέσθαι </a:t>
            </a:r>
            <a:r>
              <a:rPr lang="el-GR" sz="1500" dirty="0" err="1"/>
              <a:t>τῆς</a:t>
            </a:r>
            <a:r>
              <a:rPr lang="el-GR" sz="1500" dirty="0"/>
              <a:t> </a:t>
            </a:r>
            <a:r>
              <a:rPr lang="el-GR" sz="1500" dirty="0" err="1"/>
              <a:t>διαφορῆς</a:t>
            </a:r>
            <a:r>
              <a:rPr lang="el-GR" sz="1500" dirty="0"/>
              <a:t>· τούτους γάρ, </a:t>
            </a:r>
            <a:r>
              <a:rPr lang="el-GR" sz="1500" dirty="0" err="1"/>
              <a:t>ἀπὸ</a:t>
            </a:r>
            <a:r>
              <a:rPr lang="el-GR" sz="1500" dirty="0"/>
              <a:t> </a:t>
            </a:r>
            <a:r>
              <a:rPr lang="el-GR" sz="1500" dirty="0" err="1"/>
              <a:t>τῆς</a:t>
            </a:r>
            <a:r>
              <a:rPr lang="el-GR" sz="1500" dirty="0"/>
              <a:t> </a:t>
            </a:r>
            <a:r>
              <a:rPr lang="el-GR" sz="1500" dirty="0" err="1"/>
              <a:t>Ἐρυθρῆς</a:t>
            </a:r>
            <a:endParaRPr lang="el-GR" sz="1500" dirty="0"/>
          </a:p>
          <a:p>
            <a:pPr algn="just">
              <a:buNone/>
            </a:pPr>
            <a:r>
              <a:rPr lang="el-GR" sz="1500" dirty="0" err="1"/>
              <a:t>καλεομένης</a:t>
            </a:r>
            <a:r>
              <a:rPr lang="el-GR" sz="1500" dirty="0"/>
              <a:t> θαλάσσης </a:t>
            </a:r>
            <a:r>
              <a:rPr lang="el-GR" sz="1500" dirty="0" err="1"/>
              <a:t>ἀπικομένους</a:t>
            </a:r>
            <a:r>
              <a:rPr lang="el-GR" sz="1500" dirty="0"/>
              <a:t> </a:t>
            </a:r>
            <a:r>
              <a:rPr lang="el-GR" sz="1500" dirty="0" err="1"/>
              <a:t>ἐπὶ</a:t>
            </a:r>
            <a:r>
              <a:rPr lang="el-GR" sz="1500" dirty="0"/>
              <a:t> </a:t>
            </a:r>
            <a:r>
              <a:rPr lang="el-GR" sz="1500" dirty="0" err="1"/>
              <a:t>τήνδε</a:t>
            </a:r>
            <a:r>
              <a:rPr lang="el-GR" sz="1500" dirty="0"/>
              <a:t> </a:t>
            </a:r>
            <a:r>
              <a:rPr lang="el-GR" sz="1500" dirty="0" err="1"/>
              <a:t>τὴν</a:t>
            </a:r>
            <a:r>
              <a:rPr lang="el-GR" sz="1500" dirty="0"/>
              <a:t> θάλασσαν </a:t>
            </a:r>
            <a:r>
              <a:rPr lang="el-GR" sz="1500" dirty="0" err="1"/>
              <a:t>καὶ</a:t>
            </a:r>
            <a:r>
              <a:rPr lang="el-GR" sz="1500" dirty="0"/>
              <a:t> </a:t>
            </a:r>
            <a:r>
              <a:rPr lang="el-GR" sz="1500" dirty="0" err="1"/>
              <a:t>οἰκήσαντας</a:t>
            </a:r>
            <a:r>
              <a:rPr lang="el-GR" sz="1500" dirty="0"/>
              <a:t> </a:t>
            </a:r>
            <a:r>
              <a:rPr lang="el-GR" sz="1500" dirty="0" err="1"/>
              <a:t>τοῦτον</a:t>
            </a:r>
            <a:r>
              <a:rPr lang="el-GR" sz="1500" dirty="0"/>
              <a:t> </a:t>
            </a:r>
            <a:r>
              <a:rPr lang="el-GR" sz="1500" dirty="0" err="1"/>
              <a:t>τὸν</a:t>
            </a:r>
            <a:r>
              <a:rPr lang="el-GR" sz="1500" dirty="0"/>
              <a:t> </a:t>
            </a:r>
            <a:r>
              <a:rPr lang="el-GR" sz="1500" dirty="0" err="1"/>
              <a:t>χῶρον</a:t>
            </a:r>
            <a:r>
              <a:rPr lang="el-GR" sz="1500" dirty="0"/>
              <a:t> </a:t>
            </a:r>
            <a:r>
              <a:rPr lang="el-GR" sz="1500" dirty="0" err="1"/>
              <a:t>τὸν</a:t>
            </a:r>
            <a:r>
              <a:rPr lang="el-GR" sz="1500" dirty="0"/>
              <a:t> </a:t>
            </a:r>
            <a:r>
              <a:rPr lang="el-GR" sz="1500" dirty="0" err="1"/>
              <a:t>καὶ</a:t>
            </a:r>
            <a:r>
              <a:rPr lang="el-GR" sz="1500" dirty="0"/>
              <a:t> </a:t>
            </a:r>
            <a:r>
              <a:rPr lang="el-GR" sz="1500" dirty="0" err="1"/>
              <a:t>νῦν</a:t>
            </a:r>
            <a:r>
              <a:rPr lang="el-GR" sz="1500" dirty="0"/>
              <a:t> </a:t>
            </a:r>
          </a:p>
          <a:p>
            <a:pPr algn="just">
              <a:buNone/>
            </a:pPr>
            <a:r>
              <a:rPr lang="el-GR" sz="1500" dirty="0" err="1"/>
              <a:t>οἰκέουσι</a:t>
            </a:r>
            <a:r>
              <a:rPr lang="el-GR" sz="1500" dirty="0"/>
              <a:t>, </a:t>
            </a:r>
            <a:r>
              <a:rPr lang="el-GR" sz="1500" dirty="0" err="1"/>
              <a:t>αὐτίκα</a:t>
            </a:r>
            <a:r>
              <a:rPr lang="el-GR" sz="1500" dirty="0"/>
              <a:t> </a:t>
            </a:r>
            <a:r>
              <a:rPr lang="el-GR" sz="1500" dirty="0" err="1"/>
              <a:t>ναυτιλίῃσι</a:t>
            </a:r>
            <a:r>
              <a:rPr lang="el-GR" sz="1500" dirty="0"/>
              <a:t> </a:t>
            </a:r>
            <a:r>
              <a:rPr lang="el-GR" sz="1500" dirty="0" err="1"/>
              <a:t>μακρῇσι</a:t>
            </a:r>
            <a:r>
              <a:rPr lang="el-GR" sz="1500" dirty="0"/>
              <a:t> </a:t>
            </a:r>
            <a:r>
              <a:rPr lang="el-GR" sz="1500" dirty="0" err="1"/>
              <a:t>ἐπιθέσθαι</a:t>
            </a:r>
            <a:r>
              <a:rPr lang="el-GR" sz="1500" dirty="0"/>
              <a:t>, </a:t>
            </a:r>
            <a:r>
              <a:rPr lang="el-GR" sz="1500" dirty="0" err="1"/>
              <a:t>ἀπαγινέοντας</a:t>
            </a:r>
            <a:r>
              <a:rPr lang="el-GR" sz="1500" dirty="0"/>
              <a:t> </a:t>
            </a:r>
            <a:r>
              <a:rPr lang="el-GR" sz="1500" dirty="0" err="1"/>
              <a:t>δὲ</a:t>
            </a:r>
            <a:r>
              <a:rPr lang="el-GR" sz="1500" dirty="0"/>
              <a:t> φορτία </a:t>
            </a:r>
            <a:r>
              <a:rPr lang="el-GR" sz="1500" dirty="0" err="1"/>
              <a:t>Αἰγύπτιά</a:t>
            </a:r>
            <a:r>
              <a:rPr lang="el-GR" sz="1500" dirty="0"/>
              <a:t> τε </a:t>
            </a:r>
            <a:r>
              <a:rPr lang="el-GR" sz="1500" dirty="0" err="1"/>
              <a:t>καὶ</a:t>
            </a:r>
            <a:r>
              <a:rPr lang="el-GR" sz="1500" dirty="0"/>
              <a:t> </a:t>
            </a:r>
            <a:r>
              <a:rPr lang="el-GR" sz="1500" dirty="0" err="1"/>
              <a:t>Ἀσσύρια</a:t>
            </a:r>
            <a:r>
              <a:rPr lang="el-GR" sz="1500" dirty="0"/>
              <a:t> </a:t>
            </a:r>
            <a:r>
              <a:rPr lang="el-GR" sz="1500" dirty="0" err="1"/>
              <a:t>τῇ</a:t>
            </a:r>
            <a:r>
              <a:rPr lang="el-GR" sz="1500" dirty="0"/>
              <a:t> τε </a:t>
            </a:r>
            <a:r>
              <a:rPr lang="el-GR" sz="1500" dirty="0" err="1"/>
              <a:t>ἄλλῃ</a:t>
            </a:r>
            <a:r>
              <a:rPr lang="el-GR" sz="1500" dirty="0"/>
              <a:t> </a:t>
            </a:r>
          </a:p>
          <a:p>
            <a:pPr algn="just">
              <a:buNone/>
            </a:pPr>
            <a:r>
              <a:rPr lang="el-GR" sz="1500" dirty="0"/>
              <a:t>[</a:t>
            </a:r>
            <a:r>
              <a:rPr lang="el-GR" sz="1500" dirty="0" err="1"/>
              <a:t>χώρῃ</a:t>
            </a:r>
            <a:r>
              <a:rPr lang="el-GR" sz="1500" dirty="0"/>
              <a:t>] </a:t>
            </a:r>
            <a:r>
              <a:rPr lang="el-GR" sz="1500" dirty="0" err="1"/>
              <a:t>ἐσαπικνέεσθαι</a:t>
            </a:r>
            <a:r>
              <a:rPr lang="el-GR" sz="1500" dirty="0"/>
              <a:t> </a:t>
            </a:r>
            <a:r>
              <a:rPr lang="el-GR" sz="1500" dirty="0" err="1"/>
              <a:t>καὶ</a:t>
            </a:r>
            <a:r>
              <a:rPr lang="el-GR" sz="1500" dirty="0"/>
              <a:t> </a:t>
            </a:r>
            <a:r>
              <a:rPr lang="el-GR" sz="1500" dirty="0" err="1"/>
              <a:t>δὴ</a:t>
            </a:r>
            <a:r>
              <a:rPr lang="el-GR" sz="1500" dirty="0"/>
              <a:t> </a:t>
            </a:r>
            <a:r>
              <a:rPr lang="el-GR" sz="1500" dirty="0" err="1"/>
              <a:t>καὶ</a:t>
            </a:r>
            <a:r>
              <a:rPr lang="el-GR" sz="1500" dirty="0"/>
              <a:t> </a:t>
            </a:r>
            <a:r>
              <a:rPr lang="el-GR" sz="1500" dirty="0" err="1"/>
              <a:t>ἐς</a:t>
            </a:r>
            <a:r>
              <a:rPr lang="el-GR" sz="1500" dirty="0"/>
              <a:t> </a:t>
            </a:r>
            <a:r>
              <a:rPr lang="el-GR" sz="1500" b="1" dirty="0" err="1"/>
              <a:t>Ἄργος</a:t>
            </a:r>
            <a:r>
              <a:rPr lang="el-GR" sz="1500" dirty="0"/>
              <a:t>· [1.1.2] </a:t>
            </a:r>
          </a:p>
          <a:p>
            <a:pPr algn="just">
              <a:buNone/>
            </a:pPr>
            <a:r>
              <a:rPr lang="el-GR" sz="1500" dirty="0"/>
              <a:t>[...] </a:t>
            </a:r>
            <a:r>
              <a:rPr lang="el-GR" sz="1500" dirty="0" err="1"/>
              <a:t>τοῦ</a:t>
            </a:r>
            <a:r>
              <a:rPr lang="el-GR" sz="1500" dirty="0"/>
              <a:t> </a:t>
            </a:r>
            <a:r>
              <a:rPr lang="el-GR" sz="1500" dirty="0" err="1"/>
              <a:t>βασιλέος</a:t>
            </a:r>
            <a:r>
              <a:rPr lang="el-GR" sz="1500" dirty="0"/>
              <a:t> θυγατέρα· </a:t>
            </a:r>
            <a:r>
              <a:rPr lang="el-GR" sz="1500" dirty="0" err="1"/>
              <a:t>τὸ</a:t>
            </a:r>
            <a:r>
              <a:rPr lang="el-GR" sz="1500" dirty="0"/>
              <a:t> </a:t>
            </a:r>
            <a:r>
              <a:rPr lang="el-GR" sz="1500" dirty="0" err="1"/>
              <a:t>δέ</a:t>
            </a:r>
            <a:r>
              <a:rPr lang="el-GR" sz="1500" dirty="0"/>
              <a:t> </a:t>
            </a:r>
            <a:r>
              <a:rPr lang="el-GR" sz="1500" dirty="0" err="1"/>
              <a:t>οἱ</a:t>
            </a:r>
            <a:r>
              <a:rPr lang="el-GR" sz="1500" dirty="0"/>
              <a:t> </a:t>
            </a:r>
            <a:r>
              <a:rPr lang="el-GR" sz="1500" dirty="0" err="1"/>
              <a:t>οὔνομα</a:t>
            </a:r>
            <a:r>
              <a:rPr lang="el-GR" sz="1500" dirty="0"/>
              <a:t> </a:t>
            </a:r>
            <a:r>
              <a:rPr lang="el-GR" sz="1500" dirty="0" err="1"/>
              <a:t>εἶναι</a:t>
            </a:r>
            <a:r>
              <a:rPr lang="el-GR" sz="1500" dirty="0"/>
              <a:t>, </a:t>
            </a:r>
            <a:r>
              <a:rPr lang="el-GR" sz="1500" dirty="0" err="1"/>
              <a:t>κατὰ</a:t>
            </a:r>
            <a:r>
              <a:rPr lang="el-GR" sz="1500" dirty="0"/>
              <a:t> </a:t>
            </a:r>
            <a:r>
              <a:rPr lang="el-GR" sz="1500" dirty="0" err="1"/>
              <a:t>τὠυτὸ</a:t>
            </a:r>
            <a:r>
              <a:rPr lang="el-GR" sz="1500" dirty="0"/>
              <a:t> </a:t>
            </a:r>
            <a:r>
              <a:rPr lang="el-GR" sz="1500" dirty="0" err="1"/>
              <a:t>τὸ</a:t>
            </a:r>
            <a:r>
              <a:rPr lang="el-GR" sz="1500" dirty="0"/>
              <a:t> </a:t>
            </a:r>
            <a:r>
              <a:rPr lang="el-GR" sz="1500" dirty="0" err="1"/>
              <a:t>καὶ</a:t>
            </a:r>
            <a:r>
              <a:rPr lang="el-GR" sz="1500" dirty="0"/>
              <a:t> </a:t>
            </a:r>
            <a:r>
              <a:rPr lang="el-GR" sz="1500" dirty="0" err="1"/>
              <a:t>Ἕλληνες</a:t>
            </a:r>
            <a:r>
              <a:rPr lang="el-GR" sz="1500" dirty="0"/>
              <a:t> </a:t>
            </a:r>
            <a:r>
              <a:rPr lang="el-GR" sz="1500" dirty="0" err="1"/>
              <a:t>λέγουσι</a:t>
            </a:r>
            <a:r>
              <a:rPr lang="el-GR" sz="1500" dirty="0"/>
              <a:t>, </a:t>
            </a:r>
            <a:r>
              <a:rPr lang="el-GR" sz="1500" b="1" dirty="0" err="1"/>
              <a:t>Ἰοῦν</a:t>
            </a:r>
            <a:r>
              <a:rPr lang="el-GR" sz="1500" b="1" dirty="0"/>
              <a:t> </a:t>
            </a:r>
            <a:r>
              <a:rPr lang="el-GR" sz="1500" b="1" dirty="0" err="1"/>
              <a:t>τὴν</a:t>
            </a:r>
            <a:r>
              <a:rPr lang="el-GR" sz="1500" b="1" dirty="0"/>
              <a:t> </a:t>
            </a:r>
            <a:r>
              <a:rPr lang="el-GR" sz="1500" b="1" dirty="0" err="1"/>
              <a:t>Ἰνάχου</a:t>
            </a:r>
            <a:r>
              <a:rPr lang="el-GR" sz="1500" dirty="0"/>
              <a:t>. [1.1.4] </a:t>
            </a:r>
          </a:p>
          <a:p>
            <a:pPr algn="just">
              <a:buNone/>
            </a:pPr>
            <a:r>
              <a:rPr lang="el-GR" sz="1500" dirty="0"/>
              <a:t>ταύτας </a:t>
            </a:r>
            <a:r>
              <a:rPr lang="el-GR" sz="1500" dirty="0" err="1"/>
              <a:t>στάσας</a:t>
            </a:r>
            <a:r>
              <a:rPr lang="el-GR" sz="1500" dirty="0"/>
              <a:t> </a:t>
            </a:r>
            <a:r>
              <a:rPr lang="el-GR" sz="1500" dirty="0" err="1"/>
              <a:t>κατὰ</a:t>
            </a:r>
            <a:r>
              <a:rPr lang="el-GR" sz="1500" dirty="0"/>
              <a:t> </a:t>
            </a:r>
            <a:r>
              <a:rPr lang="el-GR" sz="1500" dirty="0" err="1"/>
              <a:t>πρύμνην</a:t>
            </a:r>
            <a:r>
              <a:rPr lang="el-GR" sz="1500" dirty="0"/>
              <a:t> </a:t>
            </a:r>
            <a:r>
              <a:rPr lang="el-GR" sz="1500" dirty="0" err="1"/>
              <a:t>τῆς</a:t>
            </a:r>
            <a:r>
              <a:rPr lang="el-GR" sz="1500" dirty="0"/>
              <a:t> </a:t>
            </a:r>
            <a:r>
              <a:rPr lang="el-GR" sz="1500" dirty="0" err="1"/>
              <a:t>νεὸς</a:t>
            </a:r>
            <a:r>
              <a:rPr lang="el-GR" sz="1500" dirty="0"/>
              <a:t> </a:t>
            </a:r>
            <a:r>
              <a:rPr lang="el-GR" sz="1500" dirty="0" err="1"/>
              <a:t>ὠνέεσθαι</a:t>
            </a:r>
            <a:r>
              <a:rPr lang="el-GR" sz="1500" dirty="0"/>
              <a:t> </a:t>
            </a:r>
            <a:r>
              <a:rPr lang="el-GR" sz="1500" dirty="0" err="1"/>
              <a:t>τῶν</a:t>
            </a:r>
            <a:r>
              <a:rPr lang="el-GR" sz="1500" dirty="0"/>
              <a:t> φορτίων </a:t>
            </a:r>
            <a:r>
              <a:rPr lang="el-GR" sz="1500" dirty="0" err="1"/>
              <a:t>τῶν</a:t>
            </a:r>
            <a:r>
              <a:rPr lang="el-GR" sz="1500" dirty="0"/>
              <a:t> </a:t>
            </a:r>
            <a:r>
              <a:rPr lang="el-GR" sz="1500" dirty="0" err="1"/>
              <a:t>σφι</a:t>
            </a:r>
            <a:r>
              <a:rPr lang="el-GR" sz="1500" dirty="0"/>
              <a:t> </a:t>
            </a:r>
            <a:r>
              <a:rPr lang="el-GR" sz="1500" dirty="0" err="1"/>
              <a:t>ἦν</a:t>
            </a:r>
            <a:r>
              <a:rPr lang="el-GR" sz="1500" dirty="0"/>
              <a:t> </a:t>
            </a:r>
            <a:r>
              <a:rPr lang="el-GR" sz="1500" dirty="0" err="1"/>
              <a:t>θυμὸς</a:t>
            </a:r>
            <a:r>
              <a:rPr lang="el-GR" sz="1500" dirty="0"/>
              <a:t> μάλιστα, </a:t>
            </a:r>
            <a:r>
              <a:rPr lang="el-GR" sz="1500" dirty="0" err="1"/>
              <a:t>καὶ</a:t>
            </a:r>
            <a:r>
              <a:rPr lang="el-GR" sz="1500" dirty="0"/>
              <a:t> </a:t>
            </a:r>
            <a:r>
              <a:rPr lang="el-GR" sz="1500" dirty="0" err="1"/>
              <a:t>τοὺς</a:t>
            </a:r>
            <a:r>
              <a:rPr lang="el-GR" sz="1500" dirty="0"/>
              <a:t> Φοίνικας </a:t>
            </a:r>
          </a:p>
          <a:p>
            <a:pPr algn="just">
              <a:buNone/>
            </a:pPr>
            <a:r>
              <a:rPr lang="el-GR" sz="1500" dirty="0" err="1"/>
              <a:t>διακελευσαμένους</a:t>
            </a:r>
            <a:r>
              <a:rPr lang="el-GR" sz="1500" dirty="0"/>
              <a:t> </a:t>
            </a:r>
            <a:r>
              <a:rPr lang="el-GR" sz="1500" dirty="0" err="1"/>
              <a:t>ὁρμῆσαι</a:t>
            </a:r>
            <a:r>
              <a:rPr lang="el-GR" sz="1500" dirty="0"/>
              <a:t> </a:t>
            </a:r>
            <a:r>
              <a:rPr lang="el-GR" sz="1500" dirty="0" err="1"/>
              <a:t>ἐπ᾽</a:t>
            </a:r>
            <a:r>
              <a:rPr lang="el-GR" sz="1500" dirty="0"/>
              <a:t> </a:t>
            </a:r>
            <a:r>
              <a:rPr lang="el-GR" sz="1500" dirty="0" err="1"/>
              <a:t>αὐτάς</a:t>
            </a:r>
            <a:r>
              <a:rPr lang="el-GR" sz="1500" dirty="0"/>
              <a:t>. </a:t>
            </a:r>
            <a:r>
              <a:rPr lang="el-GR" sz="1500" dirty="0" err="1"/>
              <a:t>τὰς</a:t>
            </a:r>
            <a:r>
              <a:rPr lang="el-GR" sz="1500" dirty="0"/>
              <a:t> </a:t>
            </a:r>
            <a:r>
              <a:rPr lang="el-GR" sz="1500" dirty="0" err="1"/>
              <a:t>μὲν</a:t>
            </a:r>
            <a:r>
              <a:rPr lang="el-GR" sz="1500" dirty="0"/>
              <a:t> </a:t>
            </a:r>
            <a:r>
              <a:rPr lang="el-GR" sz="1500" dirty="0" err="1"/>
              <a:t>δὴ</a:t>
            </a:r>
            <a:r>
              <a:rPr lang="el-GR" sz="1500" dirty="0"/>
              <a:t> </a:t>
            </a:r>
            <a:r>
              <a:rPr lang="el-GR" sz="1500" dirty="0" err="1"/>
              <a:t>πλεῦνας</a:t>
            </a:r>
            <a:r>
              <a:rPr lang="el-GR" sz="1500" dirty="0"/>
              <a:t> </a:t>
            </a:r>
            <a:r>
              <a:rPr lang="el-GR" sz="1500" dirty="0" err="1"/>
              <a:t>τῶν</a:t>
            </a:r>
            <a:r>
              <a:rPr lang="el-GR" sz="1500" dirty="0"/>
              <a:t> </a:t>
            </a:r>
            <a:r>
              <a:rPr lang="el-GR" sz="1500" dirty="0" err="1"/>
              <a:t>γυναικῶν</a:t>
            </a:r>
            <a:r>
              <a:rPr lang="el-GR" sz="1500" dirty="0"/>
              <a:t> </a:t>
            </a:r>
            <a:r>
              <a:rPr lang="el-GR" sz="1500" dirty="0" err="1"/>
              <a:t>ἀποφυγεῖν</a:t>
            </a:r>
            <a:r>
              <a:rPr lang="el-GR" sz="1500" dirty="0"/>
              <a:t>, </a:t>
            </a:r>
            <a:r>
              <a:rPr lang="el-GR" sz="1500" dirty="0" err="1"/>
              <a:t>τὴν</a:t>
            </a:r>
            <a:r>
              <a:rPr lang="el-GR" sz="1500" dirty="0"/>
              <a:t> </a:t>
            </a:r>
            <a:r>
              <a:rPr lang="el-GR" sz="1500" dirty="0" err="1"/>
              <a:t>δὲ</a:t>
            </a:r>
            <a:r>
              <a:rPr lang="el-GR" sz="1500" dirty="0"/>
              <a:t> </a:t>
            </a:r>
            <a:r>
              <a:rPr lang="el-GR" sz="1500" dirty="0" err="1"/>
              <a:t>Ἰοῦν</a:t>
            </a:r>
            <a:r>
              <a:rPr lang="el-GR" sz="1500" dirty="0"/>
              <a:t> </a:t>
            </a:r>
            <a:r>
              <a:rPr lang="el-GR" sz="1500" dirty="0" err="1"/>
              <a:t>σὺν</a:t>
            </a:r>
            <a:r>
              <a:rPr lang="el-GR" sz="1500" dirty="0"/>
              <a:t> </a:t>
            </a:r>
            <a:r>
              <a:rPr lang="el-GR" sz="1500" dirty="0" err="1"/>
              <a:t>ἄλλῃσι</a:t>
            </a:r>
            <a:r>
              <a:rPr lang="el-GR" sz="1500" dirty="0"/>
              <a:t> </a:t>
            </a:r>
          </a:p>
          <a:p>
            <a:pPr algn="just">
              <a:buNone/>
            </a:pPr>
            <a:r>
              <a:rPr lang="el-GR" sz="1500" dirty="0" err="1"/>
              <a:t>ἁρπασθῆναι</a:t>
            </a:r>
            <a:r>
              <a:rPr lang="el-GR" sz="1500" dirty="0"/>
              <a:t>· </a:t>
            </a:r>
            <a:r>
              <a:rPr lang="el-GR" sz="1500" dirty="0" err="1"/>
              <a:t>ἐσβαλομένους</a:t>
            </a:r>
            <a:r>
              <a:rPr lang="el-GR" sz="1500" dirty="0"/>
              <a:t> </a:t>
            </a:r>
            <a:r>
              <a:rPr lang="el-GR" sz="1500" dirty="0" err="1"/>
              <a:t>δὲ</a:t>
            </a:r>
            <a:r>
              <a:rPr lang="el-GR" sz="1500" dirty="0"/>
              <a:t> </a:t>
            </a:r>
            <a:r>
              <a:rPr lang="el-GR" sz="1500" dirty="0" err="1"/>
              <a:t>ἐς</a:t>
            </a:r>
            <a:r>
              <a:rPr lang="el-GR" sz="1500" dirty="0"/>
              <a:t> </a:t>
            </a:r>
            <a:r>
              <a:rPr lang="el-GR" sz="1500" dirty="0" err="1"/>
              <a:t>τὴν</a:t>
            </a:r>
            <a:r>
              <a:rPr lang="el-GR" sz="1500" dirty="0"/>
              <a:t> νέα </a:t>
            </a:r>
            <a:r>
              <a:rPr lang="el-GR" sz="1500" dirty="0" err="1"/>
              <a:t>οἴχεσθαι</a:t>
            </a:r>
            <a:r>
              <a:rPr lang="el-GR" sz="1500" dirty="0"/>
              <a:t> </a:t>
            </a:r>
            <a:r>
              <a:rPr lang="el-GR" sz="1500" dirty="0" err="1"/>
              <a:t>ἀποπλέοντας</a:t>
            </a:r>
            <a:r>
              <a:rPr lang="el-GR" sz="1500" dirty="0"/>
              <a:t> </a:t>
            </a:r>
            <a:r>
              <a:rPr lang="el-GR" sz="1500" dirty="0" err="1"/>
              <a:t>ἐπ᾽</a:t>
            </a:r>
            <a:r>
              <a:rPr lang="el-GR" sz="1500" dirty="0"/>
              <a:t> </a:t>
            </a:r>
            <a:r>
              <a:rPr lang="el-GR" sz="1500" dirty="0" err="1"/>
              <a:t>Αἰγύπτου</a:t>
            </a:r>
            <a:r>
              <a:rPr lang="el-GR" sz="1500" dirty="0"/>
              <a:t>.</a:t>
            </a:r>
          </a:p>
          <a:p>
            <a:pPr algn="just">
              <a:buNone/>
            </a:pPr>
            <a:endParaRPr lang="el-GR" sz="1500" dirty="0"/>
          </a:p>
          <a:p>
            <a:pPr algn="just">
              <a:buNone/>
            </a:pPr>
            <a:r>
              <a:rPr lang="el-GR" sz="1500" dirty="0"/>
              <a:t>1.2.1] </a:t>
            </a:r>
            <a:r>
              <a:rPr lang="el-GR" sz="1500" dirty="0" err="1"/>
              <a:t>οὕτω</a:t>
            </a:r>
            <a:r>
              <a:rPr lang="el-GR" sz="1500" dirty="0"/>
              <a:t> </a:t>
            </a:r>
            <a:r>
              <a:rPr lang="el-GR" sz="1500" dirty="0" err="1"/>
              <a:t>μὲν</a:t>
            </a:r>
            <a:r>
              <a:rPr lang="el-GR" sz="1500" dirty="0"/>
              <a:t> </a:t>
            </a:r>
            <a:r>
              <a:rPr lang="el-GR" sz="1500" dirty="0" err="1"/>
              <a:t>Ἰοῦν</a:t>
            </a:r>
            <a:r>
              <a:rPr lang="el-GR" sz="1500" dirty="0"/>
              <a:t> </a:t>
            </a:r>
            <a:r>
              <a:rPr lang="el-GR" sz="1500" dirty="0" err="1"/>
              <a:t>ἐς</a:t>
            </a:r>
            <a:r>
              <a:rPr lang="el-GR" sz="1500" dirty="0"/>
              <a:t> </a:t>
            </a:r>
            <a:r>
              <a:rPr lang="el-GR" sz="1500" dirty="0" err="1"/>
              <a:t>Αἴγυπτον</a:t>
            </a:r>
            <a:r>
              <a:rPr lang="el-GR" sz="1500" dirty="0"/>
              <a:t> </a:t>
            </a:r>
            <a:r>
              <a:rPr lang="el-GR" sz="1500" dirty="0" err="1"/>
              <a:t>ἀπικέσθαι</a:t>
            </a:r>
            <a:r>
              <a:rPr lang="el-GR" sz="1500" dirty="0"/>
              <a:t> </a:t>
            </a:r>
            <a:r>
              <a:rPr lang="el-GR" sz="1500" dirty="0" err="1"/>
              <a:t>λέγουσι</a:t>
            </a:r>
            <a:r>
              <a:rPr lang="el-GR" sz="1500" dirty="0"/>
              <a:t> </a:t>
            </a:r>
            <a:r>
              <a:rPr lang="el-GR" sz="1500" dirty="0" err="1"/>
              <a:t>Πέρσαι</a:t>
            </a:r>
            <a:r>
              <a:rPr lang="el-GR" sz="1500" dirty="0"/>
              <a:t>, </a:t>
            </a:r>
            <a:r>
              <a:rPr lang="el-GR" sz="1500" dirty="0" err="1"/>
              <a:t>οὐκ</a:t>
            </a:r>
            <a:r>
              <a:rPr lang="el-GR" sz="1500" dirty="0"/>
              <a:t> </a:t>
            </a:r>
            <a:r>
              <a:rPr lang="el-GR" sz="1500" dirty="0" err="1"/>
              <a:t>ὡς</a:t>
            </a:r>
            <a:r>
              <a:rPr lang="el-GR" sz="1500" dirty="0"/>
              <a:t> </a:t>
            </a:r>
            <a:r>
              <a:rPr lang="el-GR" sz="1500" dirty="0" err="1"/>
              <a:t>Ἕλληνες</a:t>
            </a:r>
            <a:r>
              <a:rPr lang="el-GR" sz="1500" dirty="0"/>
              <a:t>, </a:t>
            </a:r>
            <a:r>
              <a:rPr lang="el-GR" sz="1500" dirty="0" err="1"/>
              <a:t>καὶ</a:t>
            </a:r>
            <a:r>
              <a:rPr lang="el-GR" sz="1500" dirty="0"/>
              <a:t> </a:t>
            </a:r>
            <a:r>
              <a:rPr lang="el-GR" sz="1500" dirty="0" err="1"/>
              <a:t>τῶν</a:t>
            </a:r>
            <a:r>
              <a:rPr lang="el-GR" sz="1500" dirty="0"/>
              <a:t> </a:t>
            </a:r>
            <a:r>
              <a:rPr lang="el-GR" sz="1500" dirty="0" err="1"/>
              <a:t>ἀδικημάτων</a:t>
            </a:r>
            <a:r>
              <a:rPr lang="el-GR" sz="1500" dirty="0"/>
              <a:t> </a:t>
            </a:r>
            <a:r>
              <a:rPr lang="el-GR" sz="1500" dirty="0" err="1"/>
              <a:t>πρῶτον</a:t>
            </a:r>
            <a:r>
              <a:rPr lang="el-GR" sz="1500" dirty="0"/>
              <a:t> </a:t>
            </a:r>
            <a:r>
              <a:rPr lang="el-GR" sz="1500" dirty="0" err="1"/>
              <a:t>τοῦτο</a:t>
            </a:r>
            <a:r>
              <a:rPr lang="el-GR" sz="1500" dirty="0"/>
              <a:t> </a:t>
            </a:r>
          </a:p>
          <a:p>
            <a:pPr algn="just">
              <a:buNone/>
            </a:pPr>
            <a:r>
              <a:rPr lang="el-GR" sz="1500" dirty="0" err="1"/>
              <a:t>ἄρξαι</a:t>
            </a:r>
            <a:r>
              <a:rPr lang="el-GR" sz="1500" dirty="0"/>
              <a:t>· </a:t>
            </a:r>
            <a:r>
              <a:rPr lang="el-GR" sz="1500" dirty="0" err="1"/>
              <a:t>μετὰ</a:t>
            </a:r>
            <a:r>
              <a:rPr lang="el-GR" sz="1500" dirty="0"/>
              <a:t> </a:t>
            </a:r>
            <a:r>
              <a:rPr lang="el-GR" sz="1500" dirty="0" err="1"/>
              <a:t>δὲ</a:t>
            </a:r>
            <a:r>
              <a:rPr lang="el-GR" sz="1500" dirty="0"/>
              <a:t> </a:t>
            </a:r>
            <a:r>
              <a:rPr lang="el-GR" sz="1500" dirty="0" err="1"/>
              <a:t>ταῦτα</a:t>
            </a:r>
            <a:r>
              <a:rPr lang="el-GR" sz="1500" dirty="0"/>
              <a:t> </a:t>
            </a:r>
            <a:r>
              <a:rPr lang="el-GR" sz="1500" dirty="0" err="1"/>
              <a:t>Ἑλλήνων</a:t>
            </a:r>
            <a:r>
              <a:rPr lang="el-GR" sz="1500" dirty="0"/>
              <a:t> </a:t>
            </a:r>
            <a:r>
              <a:rPr lang="el-GR" sz="1500" dirty="0" err="1"/>
              <a:t>τινάς</a:t>
            </a:r>
            <a:r>
              <a:rPr lang="el-GR" sz="1500" dirty="0"/>
              <a:t> (</a:t>
            </a:r>
            <a:r>
              <a:rPr lang="el-GR" sz="1500" dirty="0" err="1"/>
              <a:t>οὐ</a:t>
            </a:r>
            <a:r>
              <a:rPr lang="el-GR" sz="1500" dirty="0"/>
              <a:t> </a:t>
            </a:r>
            <a:r>
              <a:rPr lang="el-GR" sz="1500" dirty="0" err="1"/>
              <a:t>γὰρ</a:t>
            </a:r>
            <a:r>
              <a:rPr lang="el-GR" sz="1500" dirty="0"/>
              <a:t> </a:t>
            </a:r>
            <a:r>
              <a:rPr lang="el-GR" sz="1500" dirty="0" err="1"/>
              <a:t>ἔχουσι</a:t>
            </a:r>
            <a:r>
              <a:rPr lang="el-GR" sz="1500" dirty="0"/>
              <a:t> </a:t>
            </a:r>
            <a:r>
              <a:rPr lang="el-GR" sz="1500" dirty="0" err="1"/>
              <a:t>τοὔνομα</a:t>
            </a:r>
            <a:r>
              <a:rPr lang="el-GR" sz="1500" dirty="0"/>
              <a:t> </a:t>
            </a:r>
            <a:r>
              <a:rPr lang="el-GR" sz="1500" dirty="0" err="1"/>
              <a:t>ἀπηγήσασθαι</a:t>
            </a:r>
            <a:r>
              <a:rPr lang="el-GR" sz="1500" dirty="0"/>
              <a:t>) </a:t>
            </a:r>
            <a:r>
              <a:rPr lang="el-GR" sz="1500" dirty="0" err="1"/>
              <a:t>φασὶ</a:t>
            </a:r>
            <a:r>
              <a:rPr lang="el-GR" sz="1500" dirty="0"/>
              <a:t> </a:t>
            </a:r>
            <a:r>
              <a:rPr lang="el-GR" sz="1500" dirty="0" err="1"/>
              <a:t>τῆς</a:t>
            </a:r>
            <a:r>
              <a:rPr lang="el-GR" sz="1500" dirty="0"/>
              <a:t> Φοινίκης </a:t>
            </a:r>
            <a:r>
              <a:rPr lang="el-GR" sz="1500" dirty="0" err="1"/>
              <a:t>ἐς</a:t>
            </a:r>
            <a:r>
              <a:rPr lang="el-GR" sz="1500" dirty="0"/>
              <a:t> </a:t>
            </a:r>
            <a:r>
              <a:rPr lang="el-GR" sz="1500" dirty="0" err="1"/>
              <a:t>Τύρον</a:t>
            </a:r>
            <a:r>
              <a:rPr lang="el-GR" sz="1500" dirty="0"/>
              <a:t> </a:t>
            </a:r>
          </a:p>
          <a:p>
            <a:pPr algn="just">
              <a:buNone/>
            </a:pPr>
            <a:r>
              <a:rPr lang="el-GR" sz="1500" dirty="0" err="1"/>
              <a:t>προσσχόντας</a:t>
            </a:r>
            <a:r>
              <a:rPr lang="el-GR" sz="1500" dirty="0"/>
              <a:t> </a:t>
            </a:r>
            <a:r>
              <a:rPr lang="el-GR" sz="1500" dirty="0" err="1"/>
              <a:t>ἁρπάσαι</a:t>
            </a:r>
            <a:r>
              <a:rPr lang="el-GR" sz="1500" dirty="0"/>
              <a:t> </a:t>
            </a:r>
            <a:r>
              <a:rPr lang="el-GR" sz="1500" dirty="0" err="1"/>
              <a:t>τοῦ</a:t>
            </a:r>
            <a:r>
              <a:rPr lang="el-GR" sz="1500" dirty="0"/>
              <a:t> </a:t>
            </a:r>
            <a:r>
              <a:rPr lang="el-GR" sz="1500" dirty="0" err="1"/>
              <a:t>βασιλέος</a:t>
            </a:r>
            <a:r>
              <a:rPr lang="el-GR" sz="1500" dirty="0"/>
              <a:t> </a:t>
            </a:r>
            <a:r>
              <a:rPr lang="el-GR" sz="1500" dirty="0" err="1"/>
              <a:t>τὴν</a:t>
            </a:r>
            <a:r>
              <a:rPr lang="el-GR" sz="1500" dirty="0"/>
              <a:t> θυγατέρα </a:t>
            </a:r>
            <a:r>
              <a:rPr lang="el-GR" sz="1500" dirty="0" err="1"/>
              <a:t>Εὐρώπην</a:t>
            </a:r>
            <a:endParaRPr lang="el-GR" sz="1500" dirty="0"/>
          </a:p>
          <a:p>
            <a:pPr>
              <a:buNone/>
            </a:pP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Ορθογώνιο"/>
          <p:cNvSpPr/>
          <p:nvPr/>
        </p:nvSpPr>
        <p:spPr>
          <a:xfrm>
            <a:off x="0" y="0"/>
            <a:ext cx="9144000" cy="6463308"/>
          </a:xfrm>
          <a:prstGeom prst="rect">
            <a:avLst/>
          </a:prstGeom>
        </p:spPr>
        <p:txBody>
          <a:bodyPr wrap="square">
            <a:spAutoFit/>
          </a:bodyPr>
          <a:lstStyle/>
          <a:p>
            <a:r>
              <a:rPr lang="el-GR" dirty="0" err="1"/>
              <a:t>καταπλώσαντας</a:t>
            </a:r>
            <a:r>
              <a:rPr lang="el-GR" dirty="0"/>
              <a:t> </a:t>
            </a:r>
            <a:r>
              <a:rPr lang="el-GR" dirty="0" err="1"/>
              <a:t>γὰρ</a:t>
            </a:r>
            <a:r>
              <a:rPr lang="el-GR" dirty="0"/>
              <a:t> </a:t>
            </a:r>
            <a:r>
              <a:rPr lang="el-GR" dirty="0" err="1"/>
              <a:t>μακρῇ</a:t>
            </a:r>
            <a:r>
              <a:rPr lang="el-GR" dirty="0"/>
              <a:t> </a:t>
            </a:r>
            <a:r>
              <a:rPr lang="el-GR" dirty="0" err="1"/>
              <a:t>νηῒ</a:t>
            </a:r>
            <a:r>
              <a:rPr lang="el-GR" dirty="0"/>
              <a:t> </a:t>
            </a:r>
            <a:r>
              <a:rPr lang="el-GR" dirty="0" err="1"/>
              <a:t>ἐς</a:t>
            </a:r>
            <a:r>
              <a:rPr lang="el-GR" dirty="0"/>
              <a:t> </a:t>
            </a:r>
            <a:r>
              <a:rPr lang="el-GR" dirty="0" err="1"/>
              <a:t>Αἶάν</a:t>
            </a:r>
            <a:r>
              <a:rPr lang="el-GR" dirty="0"/>
              <a:t> τε </a:t>
            </a:r>
            <a:r>
              <a:rPr lang="el-GR" dirty="0" err="1"/>
              <a:t>τὴν</a:t>
            </a:r>
            <a:r>
              <a:rPr lang="el-GR" dirty="0"/>
              <a:t> Κολχίδα </a:t>
            </a:r>
            <a:r>
              <a:rPr lang="el-GR" dirty="0" err="1"/>
              <a:t>καὶ</a:t>
            </a:r>
            <a:r>
              <a:rPr lang="el-GR" dirty="0"/>
              <a:t> </a:t>
            </a:r>
            <a:r>
              <a:rPr lang="el-GR" dirty="0" err="1"/>
              <a:t>ἐπὶ</a:t>
            </a:r>
            <a:r>
              <a:rPr lang="el-GR" dirty="0"/>
              <a:t> </a:t>
            </a:r>
            <a:r>
              <a:rPr lang="el-GR" dirty="0" err="1"/>
              <a:t>Φᾶσιν</a:t>
            </a:r>
            <a:r>
              <a:rPr lang="el-GR" dirty="0"/>
              <a:t> ποταμόν, </a:t>
            </a:r>
            <a:r>
              <a:rPr lang="el-GR" dirty="0" err="1"/>
              <a:t>ἐνθεῦτεν</a:t>
            </a:r>
            <a:r>
              <a:rPr lang="el-GR" dirty="0"/>
              <a:t>, </a:t>
            </a:r>
            <a:r>
              <a:rPr lang="el-GR" dirty="0" err="1"/>
              <a:t>διαπρηξαμένους</a:t>
            </a:r>
            <a:r>
              <a:rPr lang="el-GR" dirty="0"/>
              <a:t> </a:t>
            </a:r>
            <a:r>
              <a:rPr lang="el-GR" dirty="0" err="1"/>
              <a:t>καὶ</a:t>
            </a:r>
            <a:r>
              <a:rPr lang="el-GR" dirty="0"/>
              <a:t> </a:t>
            </a:r>
            <a:r>
              <a:rPr lang="el-GR" dirty="0" err="1"/>
              <a:t>τἆλλα</a:t>
            </a:r>
            <a:r>
              <a:rPr lang="el-GR" dirty="0"/>
              <a:t> </a:t>
            </a:r>
            <a:r>
              <a:rPr lang="el-GR" dirty="0" err="1"/>
              <a:t>τῶν</a:t>
            </a:r>
            <a:r>
              <a:rPr lang="el-GR" dirty="0"/>
              <a:t> </a:t>
            </a:r>
            <a:r>
              <a:rPr lang="el-GR" dirty="0" err="1"/>
              <a:t>εἵνεκεν</a:t>
            </a:r>
            <a:r>
              <a:rPr lang="el-GR" dirty="0"/>
              <a:t> </a:t>
            </a:r>
            <a:r>
              <a:rPr lang="el-GR" dirty="0" err="1"/>
              <a:t>ἀπίκατο</a:t>
            </a:r>
            <a:r>
              <a:rPr lang="el-GR" dirty="0"/>
              <a:t>, </a:t>
            </a:r>
            <a:r>
              <a:rPr lang="el-GR" dirty="0" err="1"/>
              <a:t>ἁρπάσαι</a:t>
            </a:r>
            <a:r>
              <a:rPr lang="el-GR" dirty="0"/>
              <a:t> </a:t>
            </a:r>
            <a:r>
              <a:rPr lang="el-GR" dirty="0" err="1"/>
              <a:t>τοῦ</a:t>
            </a:r>
            <a:r>
              <a:rPr lang="el-GR" dirty="0"/>
              <a:t> </a:t>
            </a:r>
            <a:r>
              <a:rPr lang="el-GR" dirty="0" err="1"/>
              <a:t>βασιλέος</a:t>
            </a:r>
            <a:r>
              <a:rPr lang="el-GR" dirty="0"/>
              <a:t> </a:t>
            </a:r>
            <a:r>
              <a:rPr lang="el-GR" dirty="0" err="1"/>
              <a:t>τὴν</a:t>
            </a:r>
            <a:r>
              <a:rPr lang="el-GR" dirty="0"/>
              <a:t> θυγατέρα </a:t>
            </a:r>
            <a:r>
              <a:rPr lang="el-GR" dirty="0" err="1"/>
              <a:t>Μηδείην</a:t>
            </a:r>
            <a:endParaRPr lang="el-GR" dirty="0"/>
          </a:p>
          <a:p>
            <a:br>
              <a:rPr lang="el-GR" dirty="0"/>
            </a:br>
            <a:br>
              <a:rPr lang="el-GR" dirty="0"/>
            </a:br>
            <a:r>
              <a:rPr lang="el-GR" dirty="0"/>
              <a:t>1.2.3] </a:t>
            </a:r>
            <a:r>
              <a:rPr lang="el-GR" dirty="0" err="1"/>
              <a:t>πέμψαντα</a:t>
            </a:r>
            <a:r>
              <a:rPr lang="el-GR" dirty="0"/>
              <a:t> </a:t>
            </a:r>
            <a:r>
              <a:rPr lang="el-GR" dirty="0" err="1"/>
              <a:t>δὲ</a:t>
            </a:r>
            <a:r>
              <a:rPr lang="el-GR" dirty="0"/>
              <a:t> </a:t>
            </a:r>
            <a:r>
              <a:rPr lang="el-GR" dirty="0" err="1"/>
              <a:t>τὸν</a:t>
            </a:r>
            <a:r>
              <a:rPr lang="el-GR" dirty="0"/>
              <a:t> </a:t>
            </a:r>
            <a:r>
              <a:rPr lang="el-GR" dirty="0" err="1"/>
              <a:t>Κόλχον</a:t>
            </a:r>
            <a:r>
              <a:rPr lang="el-GR" dirty="0"/>
              <a:t> [βασιλέα] </a:t>
            </a:r>
            <a:r>
              <a:rPr lang="el-GR" dirty="0" err="1"/>
              <a:t>ἐς</a:t>
            </a:r>
            <a:r>
              <a:rPr lang="el-GR" dirty="0"/>
              <a:t> </a:t>
            </a:r>
            <a:r>
              <a:rPr lang="el-GR" dirty="0" err="1"/>
              <a:t>τὴν</a:t>
            </a:r>
            <a:r>
              <a:rPr lang="el-GR" dirty="0"/>
              <a:t> </a:t>
            </a:r>
            <a:r>
              <a:rPr lang="el-GR" dirty="0" err="1"/>
              <a:t>Ἑλλάδα</a:t>
            </a:r>
            <a:r>
              <a:rPr lang="el-GR" dirty="0"/>
              <a:t> κήρυκα </a:t>
            </a:r>
            <a:r>
              <a:rPr lang="el-GR" dirty="0" err="1"/>
              <a:t>αἰτέειν</a:t>
            </a:r>
            <a:r>
              <a:rPr lang="el-GR" dirty="0"/>
              <a:t> τε </a:t>
            </a:r>
            <a:r>
              <a:rPr lang="el-GR" dirty="0" err="1"/>
              <a:t>δίκας</a:t>
            </a:r>
            <a:r>
              <a:rPr lang="el-GR" dirty="0"/>
              <a:t> </a:t>
            </a:r>
            <a:r>
              <a:rPr lang="el-GR" dirty="0" err="1"/>
              <a:t>τῆς</a:t>
            </a:r>
            <a:r>
              <a:rPr lang="el-GR" dirty="0"/>
              <a:t> </a:t>
            </a:r>
            <a:r>
              <a:rPr lang="el-GR" dirty="0" err="1"/>
              <a:t>ἁρπαγῆς</a:t>
            </a:r>
            <a:r>
              <a:rPr lang="el-GR" dirty="0"/>
              <a:t> </a:t>
            </a:r>
            <a:r>
              <a:rPr lang="el-GR" dirty="0" err="1"/>
              <a:t>καὶ</a:t>
            </a:r>
            <a:r>
              <a:rPr lang="el-GR" dirty="0"/>
              <a:t> </a:t>
            </a:r>
            <a:r>
              <a:rPr lang="el-GR" dirty="0" err="1"/>
              <a:t>ἀπαιτέειν</a:t>
            </a:r>
            <a:r>
              <a:rPr lang="el-GR" dirty="0"/>
              <a:t> </a:t>
            </a:r>
            <a:r>
              <a:rPr lang="el-GR" dirty="0" err="1"/>
              <a:t>τὴν</a:t>
            </a:r>
            <a:r>
              <a:rPr lang="el-GR" dirty="0"/>
              <a:t> θυγατέρα· </a:t>
            </a:r>
            <a:r>
              <a:rPr lang="el-GR" dirty="0" err="1"/>
              <a:t>τοὺς</a:t>
            </a:r>
            <a:r>
              <a:rPr lang="el-GR" dirty="0"/>
              <a:t> </a:t>
            </a:r>
            <a:r>
              <a:rPr lang="el-GR" dirty="0" err="1"/>
              <a:t>δὲ</a:t>
            </a:r>
            <a:r>
              <a:rPr lang="el-GR" dirty="0"/>
              <a:t> </a:t>
            </a:r>
            <a:r>
              <a:rPr lang="el-GR" dirty="0" err="1"/>
              <a:t>ὑποκρίνασθαι</a:t>
            </a:r>
            <a:r>
              <a:rPr lang="el-GR" dirty="0"/>
              <a:t> </a:t>
            </a:r>
            <a:r>
              <a:rPr lang="el-GR" dirty="0" err="1"/>
              <a:t>ὡς</a:t>
            </a:r>
            <a:r>
              <a:rPr lang="el-GR" dirty="0"/>
              <a:t> </a:t>
            </a:r>
            <a:r>
              <a:rPr lang="el-GR" dirty="0" err="1"/>
              <a:t>οὐδὲ</a:t>
            </a:r>
            <a:r>
              <a:rPr lang="el-GR" dirty="0"/>
              <a:t> </a:t>
            </a:r>
            <a:r>
              <a:rPr lang="el-GR" dirty="0" err="1"/>
              <a:t>ἐκεῖνοι</a:t>
            </a:r>
            <a:r>
              <a:rPr lang="el-GR" dirty="0"/>
              <a:t> </a:t>
            </a:r>
            <a:r>
              <a:rPr lang="el-GR" dirty="0" err="1"/>
              <a:t>Ἰοῦς</a:t>
            </a:r>
            <a:r>
              <a:rPr lang="el-GR" dirty="0"/>
              <a:t> </a:t>
            </a:r>
            <a:r>
              <a:rPr lang="el-GR" dirty="0" err="1"/>
              <a:t>τῆς</a:t>
            </a:r>
            <a:r>
              <a:rPr lang="el-GR" dirty="0"/>
              <a:t> </a:t>
            </a:r>
            <a:r>
              <a:rPr lang="el-GR" dirty="0" err="1"/>
              <a:t>Ἀργείης</a:t>
            </a:r>
            <a:r>
              <a:rPr lang="el-GR" dirty="0"/>
              <a:t> </a:t>
            </a:r>
            <a:r>
              <a:rPr lang="el-GR" dirty="0" err="1"/>
              <a:t>ἔδοσάν</a:t>
            </a:r>
            <a:r>
              <a:rPr lang="el-GR" dirty="0"/>
              <a:t> </a:t>
            </a:r>
            <a:r>
              <a:rPr lang="el-GR" dirty="0" err="1"/>
              <a:t>σφι</a:t>
            </a:r>
            <a:r>
              <a:rPr lang="el-GR" dirty="0"/>
              <a:t> </a:t>
            </a:r>
            <a:r>
              <a:rPr lang="el-GR" dirty="0" err="1"/>
              <a:t>δίκας</a:t>
            </a:r>
            <a:r>
              <a:rPr lang="el-GR" dirty="0"/>
              <a:t> </a:t>
            </a:r>
            <a:r>
              <a:rPr lang="el-GR" dirty="0" err="1"/>
              <a:t>τῆς</a:t>
            </a:r>
            <a:r>
              <a:rPr lang="el-GR" dirty="0"/>
              <a:t> </a:t>
            </a:r>
            <a:r>
              <a:rPr lang="el-GR" dirty="0" err="1"/>
              <a:t>ἁρπαγῆς</a:t>
            </a:r>
            <a:r>
              <a:rPr lang="el-GR" dirty="0"/>
              <a:t>· </a:t>
            </a:r>
            <a:r>
              <a:rPr lang="el-GR" dirty="0" err="1"/>
              <a:t>οὐδὲ</a:t>
            </a:r>
            <a:r>
              <a:rPr lang="el-GR" dirty="0"/>
              <a:t> </a:t>
            </a:r>
            <a:r>
              <a:rPr lang="el-GR" dirty="0" err="1"/>
              <a:t>ὦν</a:t>
            </a:r>
            <a:r>
              <a:rPr lang="el-GR" dirty="0"/>
              <a:t> </a:t>
            </a:r>
            <a:r>
              <a:rPr lang="el-GR" dirty="0" err="1"/>
              <a:t>αὐτοὶ</a:t>
            </a:r>
            <a:r>
              <a:rPr lang="el-GR" dirty="0"/>
              <a:t> </a:t>
            </a:r>
            <a:r>
              <a:rPr lang="el-GR" dirty="0" err="1"/>
              <a:t>δώσειν</a:t>
            </a:r>
            <a:r>
              <a:rPr lang="el-GR" dirty="0"/>
              <a:t> </a:t>
            </a:r>
            <a:r>
              <a:rPr lang="el-GR" dirty="0" err="1"/>
              <a:t>ἐκείνοισι</a:t>
            </a:r>
            <a:endParaRPr lang="el-GR" dirty="0"/>
          </a:p>
          <a:p>
            <a:br>
              <a:rPr lang="el-GR" dirty="0"/>
            </a:br>
            <a:endParaRPr lang="el-GR" dirty="0"/>
          </a:p>
          <a:p>
            <a:br>
              <a:rPr lang="el-GR" dirty="0"/>
            </a:br>
            <a:r>
              <a:rPr lang="el-GR" dirty="0"/>
              <a:t>1.3.1] </a:t>
            </a:r>
            <a:r>
              <a:rPr lang="el-GR" dirty="0" err="1"/>
              <a:t>δευτέρῃ</a:t>
            </a:r>
            <a:r>
              <a:rPr lang="el-GR" dirty="0"/>
              <a:t> </a:t>
            </a:r>
            <a:r>
              <a:rPr lang="el-GR" dirty="0" err="1"/>
              <a:t>δὲ</a:t>
            </a:r>
            <a:r>
              <a:rPr lang="el-GR" dirty="0"/>
              <a:t> </a:t>
            </a:r>
            <a:r>
              <a:rPr lang="el-GR" dirty="0" err="1"/>
              <a:t>λέγουσι</a:t>
            </a:r>
            <a:r>
              <a:rPr lang="el-GR" dirty="0"/>
              <a:t> </a:t>
            </a:r>
            <a:r>
              <a:rPr lang="el-GR" dirty="0" err="1"/>
              <a:t>γενεῇ</a:t>
            </a:r>
            <a:r>
              <a:rPr lang="el-GR" dirty="0"/>
              <a:t> </a:t>
            </a:r>
            <a:r>
              <a:rPr lang="el-GR" dirty="0" err="1"/>
              <a:t>μετὰ</a:t>
            </a:r>
            <a:r>
              <a:rPr lang="el-GR" dirty="0"/>
              <a:t> </a:t>
            </a:r>
            <a:r>
              <a:rPr lang="el-GR" dirty="0" err="1"/>
              <a:t>ταῦτα</a:t>
            </a:r>
            <a:r>
              <a:rPr lang="el-GR" dirty="0"/>
              <a:t> </a:t>
            </a:r>
            <a:r>
              <a:rPr lang="el-GR" dirty="0" err="1"/>
              <a:t>Ἀλέξανδρον</a:t>
            </a:r>
            <a:r>
              <a:rPr lang="el-GR" dirty="0"/>
              <a:t> </a:t>
            </a:r>
            <a:r>
              <a:rPr lang="el-GR" dirty="0" err="1"/>
              <a:t>τὸν</a:t>
            </a:r>
            <a:r>
              <a:rPr lang="el-GR" dirty="0"/>
              <a:t> Πριάμου </a:t>
            </a:r>
            <a:r>
              <a:rPr lang="el-GR" dirty="0" err="1"/>
              <a:t>ἀκηκοότα</a:t>
            </a:r>
            <a:r>
              <a:rPr lang="el-GR" dirty="0"/>
              <a:t> </a:t>
            </a:r>
            <a:r>
              <a:rPr lang="el-GR" dirty="0" err="1"/>
              <a:t>ταῦτα</a:t>
            </a:r>
            <a:r>
              <a:rPr lang="el-GR" dirty="0"/>
              <a:t> </a:t>
            </a:r>
            <a:r>
              <a:rPr lang="el-GR" dirty="0" err="1"/>
              <a:t>ἐθελῆσαί</a:t>
            </a:r>
            <a:r>
              <a:rPr lang="el-GR" dirty="0"/>
              <a:t> </a:t>
            </a:r>
            <a:r>
              <a:rPr lang="el-GR" dirty="0" err="1"/>
              <a:t>οἱ</a:t>
            </a:r>
            <a:r>
              <a:rPr lang="el-GR" dirty="0"/>
              <a:t> </a:t>
            </a:r>
            <a:r>
              <a:rPr lang="el-GR" dirty="0" err="1"/>
              <a:t>ἐκ</a:t>
            </a:r>
            <a:r>
              <a:rPr lang="el-GR" dirty="0"/>
              <a:t> </a:t>
            </a:r>
            <a:r>
              <a:rPr lang="el-GR" dirty="0" err="1"/>
              <a:t>τῆς</a:t>
            </a:r>
            <a:r>
              <a:rPr lang="el-GR" dirty="0"/>
              <a:t> </a:t>
            </a:r>
            <a:r>
              <a:rPr lang="el-GR" dirty="0" err="1"/>
              <a:t>Ἑλλάδος</a:t>
            </a:r>
            <a:r>
              <a:rPr lang="el-GR" dirty="0"/>
              <a:t> </a:t>
            </a:r>
            <a:r>
              <a:rPr lang="el-GR" dirty="0" err="1"/>
              <a:t>δι᾽</a:t>
            </a:r>
            <a:r>
              <a:rPr lang="el-GR" dirty="0"/>
              <a:t> </a:t>
            </a:r>
            <a:r>
              <a:rPr lang="el-GR" dirty="0" err="1"/>
              <a:t>ἁρπαγῆς</a:t>
            </a:r>
            <a:r>
              <a:rPr lang="el-GR" dirty="0"/>
              <a:t> γενέσθαι </a:t>
            </a:r>
            <a:r>
              <a:rPr lang="el-GR" dirty="0" err="1"/>
              <a:t>γυναῖκα</a:t>
            </a:r>
            <a:r>
              <a:rPr lang="el-GR" dirty="0"/>
              <a:t>, </a:t>
            </a:r>
            <a:r>
              <a:rPr lang="el-GR" dirty="0" err="1"/>
              <a:t>ἐπιστάμενον</a:t>
            </a:r>
            <a:r>
              <a:rPr lang="el-GR" dirty="0"/>
              <a:t> πάντως </a:t>
            </a:r>
            <a:r>
              <a:rPr lang="el-GR" dirty="0" err="1"/>
              <a:t>ὅτι</a:t>
            </a:r>
            <a:r>
              <a:rPr lang="el-GR" dirty="0"/>
              <a:t> </a:t>
            </a:r>
            <a:r>
              <a:rPr lang="el-GR" dirty="0" err="1"/>
              <a:t>οὐ</a:t>
            </a:r>
            <a:r>
              <a:rPr lang="el-GR" dirty="0"/>
              <a:t> δώσει </a:t>
            </a:r>
            <a:r>
              <a:rPr lang="el-GR" dirty="0" err="1"/>
              <a:t>δίκας</a:t>
            </a:r>
            <a:r>
              <a:rPr lang="el-GR" dirty="0"/>
              <a:t>· </a:t>
            </a:r>
            <a:r>
              <a:rPr lang="el-GR" dirty="0" err="1"/>
              <a:t>οὐδὲ</a:t>
            </a:r>
            <a:r>
              <a:rPr lang="el-GR" dirty="0"/>
              <a:t> </a:t>
            </a:r>
            <a:r>
              <a:rPr lang="el-GR" dirty="0" err="1"/>
              <a:t>γὰρ</a:t>
            </a:r>
            <a:r>
              <a:rPr lang="el-GR" dirty="0"/>
              <a:t> </a:t>
            </a:r>
            <a:r>
              <a:rPr lang="el-GR" dirty="0" err="1"/>
              <a:t>ἐκείνους</a:t>
            </a:r>
            <a:r>
              <a:rPr lang="el-GR" dirty="0"/>
              <a:t> </a:t>
            </a:r>
            <a:r>
              <a:rPr lang="el-GR" dirty="0" err="1"/>
              <a:t>διδόναι</a:t>
            </a:r>
            <a:endParaRPr lang="el-GR" dirty="0"/>
          </a:p>
          <a:p>
            <a:br>
              <a:rPr lang="el-GR" dirty="0"/>
            </a:br>
            <a:endParaRPr lang="el-GR" dirty="0"/>
          </a:p>
          <a:p>
            <a:r>
              <a:rPr lang="el-GR" dirty="0"/>
              <a:t>[1.5.1] </a:t>
            </a:r>
            <a:r>
              <a:rPr lang="el-GR" dirty="0" err="1"/>
              <a:t>Οὕτω</a:t>
            </a:r>
            <a:r>
              <a:rPr lang="el-GR" dirty="0"/>
              <a:t> </a:t>
            </a:r>
            <a:r>
              <a:rPr lang="el-GR" dirty="0" err="1"/>
              <a:t>μὲν</a:t>
            </a:r>
            <a:r>
              <a:rPr lang="el-GR" dirty="0"/>
              <a:t> </a:t>
            </a:r>
            <a:r>
              <a:rPr lang="el-GR" dirty="0" err="1"/>
              <a:t>Πέρσαι</a:t>
            </a:r>
            <a:r>
              <a:rPr lang="el-GR" dirty="0"/>
              <a:t> </a:t>
            </a:r>
            <a:r>
              <a:rPr lang="el-GR" dirty="0" err="1"/>
              <a:t>λέγουσι</a:t>
            </a:r>
            <a:r>
              <a:rPr lang="el-GR" dirty="0"/>
              <a:t> γενέσθαι, </a:t>
            </a:r>
            <a:r>
              <a:rPr lang="el-GR" dirty="0" err="1"/>
              <a:t>καὶ</a:t>
            </a:r>
            <a:r>
              <a:rPr lang="el-GR" dirty="0"/>
              <a:t> </a:t>
            </a:r>
            <a:r>
              <a:rPr lang="el-GR" dirty="0" err="1"/>
              <a:t>διὰ</a:t>
            </a:r>
            <a:r>
              <a:rPr lang="el-GR" dirty="0"/>
              <a:t> </a:t>
            </a:r>
            <a:r>
              <a:rPr lang="el-GR" dirty="0" err="1"/>
              <a:t>τὴν</a:t>
            </a:r>
            <a:r>
              <a:rPr lang="el-GR" dirty="0"/>
              <a:t> </a:t>
            </a:r>
            <a:r>
              <a:rPr lang="el-GR" dirty="0" err="1"/>
              <a:t>Ἰλίου</a:t>
            </a:r>
            <a:r>
              <a:rPr lang="el-GR" dirty="0"/>
              <a:t> </a:t>
            </a:r>
            <a:r>
              <a:rPr lang="el-GR" dirty="0" err="1"/>
              <a:t>ἅλωσιν</a:t>
            </a:r>
            <a:r>
              <a:rPr lang="el-GR" dirty="0"/>
              <a:t> </a:t>
            </a:r>
            <a:r>
              <a:rPr lang="el-GR" dirty="0" err="1"/>
              <a:t>εὑρίσκουσι</a:t>
            </a:r>
            <a:r>
              <a:rPr lang="el-GR" dirty="0"/>
              <a:t> </a:t>
            </a:r>
            <a:r>
              <a:rPr lang="el-GR" dirty="0" err="1"/>
              <a:t>σφίσι</a:t>
            </a:r>
            <a:r>
              <a:rPr lang="el-GR" dirty="0"/>
              <a:t> </a:t>
            </a:r>
            <a:r>
              <a:rPr lang="el-GR" dirty="0" err="1"/>
              <a:t>ἐοῦσαν</a:t>
            </a:r>
            <a:r>
              <a:rPr lang="el-GR" dirty="0"/>
              <a:t> </a:t>
            </a:r>
            <a:r>
              <a:rPr lang="el-GR" b="1" dirty="0" err="1"/>
              <a:t>τὴν</a:t>
            </a:r>
            <a:r>
              <a:rPr lang="el-GR" b="1" dirty="0"/>
              <a:t> </a:t>
            </a:r>
            <a:r>
              <a:rPr lang="el-GR" b="1" dirty="0" err="1"/>
              <a:t>ἀρχὴν</a:t>
            </a:r>
            <a:r>
              <a:rPr lang="el-GR" b="1" dirty="0"/>
              <a:t> </a:t>
            </a:r>
            <a:r>
              <a:rPr lang="el-GR" b="1" dirty="0" err="1"/>
              <a:t>τῆς</a:t>
            </a:r>
            <a:r>
              <a:rPr lang="el-GR" b="1" dirty="0"/>
              <a:t> </a:t>
            </a:r>
            <a:r>
              <a:rPr lang="el-GR" b="1" dirty="0" err="1"/>
              <a:t>ἔχθρης</a:t>
            </a:r>
            <a:r>
              <a:rPr lang="el-GR" dirty="0"/>
              <a:t> </a:t>
            </a:r>
            <a:r>
              <a:rPr lang="el-GR" dirty="0" err="1"/>
              <a:t>τῆς</a:t>
            </a:r>
            <a:r>
              <a:rPr lang="el-GR" dirty="0"/>
              <a:t> </a:t>
            </a:r>
            <a:r>
              <a:rPr lang="el-GR" dirty="0" err="1"/>
              <a:t>ἐς</a:t>
            </a:r>
            <a:r>
              <a:rPr lang="el-GR" dirty="0"/>
              <a:t> </a:t>
            </a:r>
            <a:r>
              <a:rPr lang="el-GR" dirty="0" err="1"/>
              <a:t>τοὺς</a:t>
            </a:r>
            <a:r>
              <a:rPr lang="el-GR" dirty="0"/>
              <a:t> </a:t>
            </a:r>
            <a:r>
              <a:rPr lang="el-GR" dirty="0" err="1"/>
              <a:t>Ἕλληνας</a:t>
            </a:r>
            <a:endParaRPr lang="el-GR" dirty="0"/>
          </a:p>
          <a:p>
            <a:br>
              <a:rPr lang="el-GR" dirty="0"/>
            </a:br>
            <a:br>
              <a:rPr lang="el-GR" dirty="0"/>
            </a:br>
            <a:r>
              <a:rPr lang="el-GR" dirty="0"/>
              <a:t>1.5.2] </a:t>
            </a:r>
            <a:r>
              <a:rPr lang="el-GR" dirty="0" err="1"/>
              <a:t>περὶ</a:t>
            </a:r>
            <a:r>
              <a:rPr lang="el-GR" dirty="0"/>
              <a:t> </a:t>
            </a:r>
            <a:r>
              <a:rPr lang="el-GR" dirty="0" err="1"/>
              <a:t>δὲ</a:t>
            </a:r>
            <a:r>
              <a:rPr lang="el-GR" dirty="0"/>
              <a:t> </a:t>
            </a:r>
            <a:r>
              <a:rPr lang="el-GR" dirty="0" err="1"/>
              <a:t>τῆς</a:t>
            </a:r>
            <a:r>
              <a:rPr lang="el-GR" dirty="0"/>
              <a:t> </a:t>
            </a:r>
            <a:r>
              <a:rPr lang="el-GR" dirty="0" err="1"/>
              <a:t>Ἰοῦς</a:t>
            </a:r>
            <a:r>
              <a:rPr lang="el-GR" dirty="0"/>
              <a:t> </a:t>
            </a:r>
            <a:r>
              <a:rPr lang="el-GR" dirty="0" err="1"/>
              <a:t>οὐκ</a:t>
            </a:r>
            <a:r>
              <a:rPr lang="el-GR" dirty="0"/>
              <a:t> </a:t>
            </a:r>
            <a:r>
              <a:rPr lang="el-GR" dirty="0" err="1"/>
              <a:t>ὁμολογέουσι</a:t>
            </a:r>
            <a:r>
              <a:rPr lang="el-GR" dirty="0"/>
              <a:t> </a:t>
            </a:r>
            <a:r>
              <a:rPr lang="el-GR" dirty="0" err="1"/>
              <a:t>Πέρσῃσι</a:t>
            </a:r>
            <a:r>
              <a:rPr lang="el-GR" dirty="0"/>
              <a:t> </a:t>
            </a:r>
            <a:r>
              <a:rPr lang="el-GR" dirty="0" err="1"/>
              <a:t>οὕτω</a:t>
            </a:r>
            <a:r>
              <a:rPr lang="el-GR" dirty="0"/>
              <a:t> Φοίνικες· </a:t>
            </a:r>
            <a:r>
              <a:rPr lang="el-GR" dirty="0" err="1"/>
              <a:t>οὐ</a:t>
            </a:r>
            <a:r>
              <a:rPr lang="el-GR" dirty="0"/>
              <a:t> </a:t>
            </a:r>
            <a:r>
              <a:rPr lang="el-GR" dirty="0" err="1"/>
              <a:t>γὰρ</a:t>
            </a:r>
            <a:r>
              <a:rPr lang="el-GR" dirty="0"/>
              <a:t> </a:t>
            </a:r>
            <a:r>
              <a:rPr lang="el-GR" dirty="0" err="1"/>
              <a:t>ἁρπαγῇ</a:t>
            </a:r>
            <a:r>
              <a:rPr lang="el-GR" dirty="0"/>
              <a:t> </a:t>
            </a:r>
            <a:r>
              <a:rPr lang="el-GR" dirty="0" err="1"/>
              <a:t>σφέας</a:t>
            </a:r>
            <a:r>
              <a:rPr lang="el-GR" dirty="0"/>
              <a:t> </a:t>
            </a:r>
            <a:r>
              <a:rPr lang="el-GR" dirty="0" err="1"/>
              <a:t>χρησαμένους</a:t>
            </a:r>
            <a:r>
              <a:rPr lang="el-GR" dirty="0"/>
              <a:t> </a:t>
            </a:r>
            <a:r>
              <a:rPr lang="el-GR" dirty="0" err="1"/>
              <a:t>λέγουσι</a:t>
            </a:r>
            <a:r>
              <a:rPr lang="el-GR" dirty="0"/>
              <a:t> </a:t>
            </a:r>
            <a:r>
              <a:rPr lang="el-GR" dirty="0" err="1"/>
              <a:t>ἀγαγεῖν</a:t>
            </a:r>
            <a:r>
              <a:rPr lang="el-GR" dirty="0"/>
              <a:t> </a:t>
            </a:r>
            <a:r>
              <a:rPr lang="el-GR" dirty="0" err="1"/>
              <a:t>αὐτὴν</a:t>
            </a:r>
            <a:r>
              <a:rPr lang="el-GR" dirty="0"/>
              <a:t> </a:t>
            </a:r>
            <a:r>
              <a:rPr lang="el-GR" dirty="0" err="1"/>
              <a:t>ἐς</a:t>
            </a:r>
            <a:r>
              <a:rPr lang="el-GR" dirty="0"/>
              <a:t> </a:t>
            </a:r>
            <a:r>
              <a:rPr lang="el-GR" dirty="0" err="1"/>
              <a:t>Αἴγυπτον</a:t>
            </a:r>
            <a:r>
              <a:rPr lang="el-GR" dirty="0"/>
              <a:t>, </a:t>
            </a:r>
            <a:r>
              <a:rPr lang="el-GR" dirty="0" err="1"/>
              <a:t>ἀλλ᾽</a:t>
            </a:r>
            <a:r>
              <a:rPr lang="el-GR" dirty="0"/>
              <a:t> </a:t>
            </a:r>
            <a:r>
              <a:rPr lang="el-GR" dirty="0" err="1"/>
              <a:t>ὡς</a:t>
            </a:r>
            <a:r>
              <a:rPr lang="el-GR" dirty="0"/>
              <a:t> </a:t>
            </a:r>
            <a:r>
              <a:rPr lang="el-GR" dirty="0" err="1"/>
              <a:t>ἐν</a:t>
            </a:r>
            <a:r>
              <a:rPr lang="el-GR" dirty="0"/>
              <a:t> </a:t>
            </a:r>
            <a:r>
              <a:rPr lang="el-GR" dirty="0" err="1"/>
              <a:t>τῷ</a:t>
            </a:r>
            <a:r>
              <a:rPr lang="el-GR" dirty="0"/>
              <a:t> </a:t>
            </a:r>
            <a:r>
              <a:rPr lang="el-GR" dirty="0" err="1"/>
              <a:t>Ἄργεϊ</a:t>
            </a:r>
            <a:r>
              <a:rPr lang="el-GR" dirty="0"/>
              <a:t> </a:t>
            </a:r>
            <a:r>
              <a:rPr lang="el-GR" dirty="0" err="1"/>
              <a:t>ἐμίσγετο</a:t>
            </a:r>
            <a:r>
              <a:rPr lang="el-GR" dirty="0"/>
              <a:t> </a:t>
            </a:r>
            <a:r>
              <a:rPr lang="el-GR" dirty="0" err="1"/>
              <a:t>τῷ</a:t>
            </a:r>
            <a:r>
              <a:rPr lang="el-GR" dirty="0"/>
              <a:t> </a:t>
            </a:r>
            <a:r>
              <a:rPr lang="el-GR" dirty="0" err="1"/>
              <a:t>ναυκλήρῳ</a:t>
            </a:r>
            <a:r>
              <a:rPr lang="el-GR" dirty="0"/>
              <a:t> </a:t>
            </a:r>
            <a:r>
              <a:rPr lang="el-GR" dirty="0" err="1"/>
              <a:t>τῆς</a:t>
            </a:r>
            <a:r>
              <a:rPr lang="el-GR" dirty="0"/>
              <a:t> </a:t>
            </a:r>
            <a:r>
              <a:rPr lang="el-GR" dirty="0" err="1"/>
              <a:t>νεός</a:t>
            </a:r>
            <a:r>
              <a:rPr lang="el-GR" dirty="0"/>
              <a:t>· </a:t>
            </a:r>
            <a:r>
              <a:rPr lang="el-GR" dirty="0" err="1"/>
              <a:t>ἐπεὶ</a:t>
            </a:r>
            <a:r>
              <a:rPr lang="el-GR" dirty="0"/>
              <a:t> </a:t>
            </a:r>
            <a:r>
              <a:rPr lang="el-GR" dirty="0" err="1"/>
              <a:t>δὲ</a:t>
            </a:r>
            <a:r>
              <a:rPr lang="el-GR" dirty="0"/>
              <a:t> </a:t>
            </a:r>
            <a:r>
              <a:rPr lang="el-GR" dirty="0" err="1"/>
              <a:t>ἔμαθε</a:t>
            </a:r>
            <a:r>
              <a:rPr lang="el-GR" dirty="0"/>
              <a:t> </a:t>
            </a:r>
            <a:r>
              <a:rPr lang="el-GR" dirty="0" err="1"/>
              <a:t>ἔγκυος</a:t>
            </a:r>
            <a:r>
              <a:rPr lang="el-GR" dirty="0"/>
              <a:t> </a:t>
            </a:r>
            <a:r>
              <a:rPr lang="el-GR" dirty="0" err="1"/>
              <a:t>ἐοῦσα</a:t>
            </a:r>
            <a:r>
              <a:rPr lang="el-GR" dirty="0"/>
              <a:t>, </a:t>
            </a:r>
            <a:r>
              <a:rPr lang="el-GR" dirty="0" err="1"/>
              <a:t>αἰδεομένη</a:t>
            </a:r>
            <a:r>
              <a:rPr lang="el-GR" dirty="0"/>
              <a:t> </a:t>
            </a:r>
            <a:r>
              <a:rPr lang="el-GR" dirty="0" err="1"/>
              <a:t>τοὺς</a:t>
            </a:r>
            <a:r>
              <a:rPr lang="el-GR" dirty="0"/>
              <a:t> </a:t>
            </a:r>
            <a:r>
              <a:rPr lang="el-GR" dirty="0" err="1"/>
              <a:t>τοκέας</a:t>
            </a:r>
            <a:r>
              <a:rPr lang="el-GR" dirty="0"/>
              <a:t>, </a:t>
            </a:r>
            <a:r>
              <a:rPr lang="el-GR" dirty="0" err="1"/>
              <a:t>οὕτω</a:t>
            </a:r>
            <a:r>
              <a:rPr lang="el-GR" dirty="0"/>
              <a:t> </a:t>
            </a:r>
            <a:r>
              <a:rPr lang="el-GR" dirty="0" err="1"/>
              <a:t>δὴ</a:t>
            </a:r>
            <a:r>
              <a:rPr lang="el-GR" dirty="0"/>
              <a:t> </a:t>
            </a:r>
            <a:r>
              <a:rPr lang="el-GR" dirty="0" err="1"/>
              <a:t>ἐθελοντὴν</a:t>
            </a:r>
            <a:r>
              <a:rPr lang="el-GR" dirty="0"/>
              <a:t> </a:t>
            </a:r>
            <a:r>
              <a:rPr lang="el-GR" dirty="0" err="1"/>
              <a:t>αὐτὴν</a:t>
            </a:r>
            <a:r>
              <a:rPr lang="el-GR" dirty="0"/>
              <a:t> </a:t>
            </a:r>
            <a:r>
              <a:rPr lang="el-GR" dirty="0" err="1"/>
              <a:t>τοῖσι</a:t>
            </a:r>
            <a:r>
              <a:rPr lang="el-GR" dirty="0"/>
              <a:t> </a:t>
            </a:r>
            <a:r>
              <a:rPr lang="el-GR" dirty="0" err="1"/>
              <a:t>Φοίνιξι</a:t>
            </a:r>
            <a:r>
              <a:rPr lang="el-GR" dirty="0"/>
              <a:t> </a:t>
            </a:r>
            <a:r>
              <a:rPr lang="el-GR" dirty="0" err="1"/>
              <a:t>συνεκπλῶσαι</a:t>
            </a:r>
            <a:r>
              <a:rPr lang="el-GR" dirty="0"/>
              <a:t>, </a:t>
            </a:r>
            <a:r>
              <a:rPr lang="el-GR" dirty="0" err="1"/>
              <a:t>ὡς</a:t>
            </a:r>
            <a:r>
              <a:rPr lang="el-GR" dirty="0"/>
              <a:t> </a:t>
            </a:r>
            <a:r>
              <a:rPr lang="el-GR" dirty="0" err="1"/>
              <a:t>ἂν</a:t>
            </a:r>
            <a:r>
              <a:rPr lang="el-GR" dirty="0"/>
              <a:t> </a:t>
            </a:r>
            <a:r>
              <a:rPr lang="el-GR" dirty="0" err="1"/>
              <a:t>μὴ</a:t>
            </a:r>
            <a:r>
              <a:rPr lang="el-GR" dirty="0"/>
              <a:t> κατάδηλος </a:t>
            </a:r>
            <a:r>
              <a:rPr lang="el-GR" dirty="0" err="1"/>
              <a:t>γένηται</a:t>
            </a:r>
            <a:r>
              <a:rPr lang="el-GR"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692696"/>
            <a:ext cx="9144000" cy="5355312"/>
          </a:xfrm>
          <a:prstGeom prst="rect">
            <a:avLst/>
          </a:prstGeom>
        </p:spPr>
        <p:txBody>
          <a:bodyPr wrap="square">
            <a:spAutoFit/>
          </a:bodyPr>
          <a:lstStyle/>
          <a:p>
            <a:r>
              <a:rPr lang="el-GR" b="1" dirty="0"/>
              <a:t>Πέρσες</a:t>
            </a:r>
            <a:r>
              <a:rPr lang="el-GR" dirty="0"/>
              <a:t>:</a:t>
            </a:r>
          </a:p>
          <a:p>
            <a:br>
              <a:rPr lang="el-GR" dirty="0"/>
            </a:br>
            <a:r>
              <a:rPr lang="el-GR" b="1" dirty="0"/>
              <a:t>Ιώ</a:t>
            </a:r>
            <a:r>
              <a:rPr lang="el-GR" dirty="0"/>
              <a:t> → </a:t>
            </a:r>
            <a:r>
              <a:rPr lang="el-GR" dirty="0" err="1"/>
              <a:t>απήχθη</a:t>
            </a:r>
            <a:r>
              <a:rPr lang="el-GR" dirty="0"/>
              <a:t> από τους Φοίνικες όταν κατέφθασαν με τα πλοία τους στο Άργος για εμπόριο.</a:t>
            </a:r>
          </a:p>
          <a:p>
            <a:br>
              <a:rPr lang="el-GR" dirty="0"/>
            </a:br>
            <a:r>
              <a:rPr lang="el-GR" b="1" dirty="0"/>
              <a:t>Ευρώπη</a:t>
            </a:r>
            <a:r>
              <a:rPr lang="el-GR" dirty="0"/>
              <a:t> → </a:t>
            </a:r>
            <a:r>
              <a:rPr lang="el-GR" dirty="0" err="1"/>
              <a:t>απήχθη</a:t>
            </a:r>
            <a:r>
              <a:rPr lang="el-GR" dirty="0"/>
              <a:t> από τους Έλληνες ( </a:t>
            </a:r>
            <a:r>
              <a:rPr lang="el-GR" dirty="0" err="1"/>
              <a:t>Κρήτες</a:t>
            </a:r>
            <a:r>
              <a:rPr lang="el-GR" dirty="0"/>
              <a:t> κατά τους Πέρσες ) όταν πάτησαν το πόδι τους στην Τύρο της Φοινίκης.</a:t>
            </a:r>
          </a:p>
          <a:p>
            <a:br>
              <a:rPr lang="el-GR" dirty="0"/>
            </a:br>
            <a:br>
              <a:rPr lang="el-GR" dirty="0"/>
            </a:br>
            <a:r>
              <a:rPr lang="el-GR" b="1" dirty="0"/>
              <a:t>Μήδεια</a:t>
            </a:r>
            <a:r>
              <a:rPr lang="el-GR" dirty="0"/>
              <a:t> → απήγαγαν τη Μήδεια από την Κολχίδα. Σύμφωνα με αυτή την εκδοχή του μύθου, είναι κόρη του </a:t>
            </a:r>
            <a:r>
              <a:rPr lang="el-GR" dirty="0" err="1"/>
              <a:t>Κόλχη</a:t>
            </a:r>
            <a:r>
              <a:rPr lang="el-GR" dirty="0"/>
              <a:t>, όχι του Αιήτη, όπως συμβαίνει στην ομώνυμη τραγωδία του Ευριπίδη.</a:t>
            </a:r>
          </a:p>
          <a:p>
            <a:br>
              <a:rPr lang="el-GR" dirty="0"/>
            </a:br>
            <a:br>
              <a:rPr lang="el-GR" dirty="0"/>
            </a:br>
            <a:r>
              <a:rPr lang="el-GR" b="1" dirty="0"/>
              <a:t>Αρπαγή Ελένης </a:t>
            </a:r>
            <a:r>
              <a:rPr lang="el-GR" dirty="0"/>
              <a:t>→ πράξη ανταπόδοσης.</a:t>
            </a:r>
          </a:p>
          <a:p>
            <a:br>
              <a:rPr lang="el-GR" dirty="0"/>
            </a:br>
            <a:br>
              <a:rPr lang="el-GR" dirty="0"/>
            </a:br>
            <a:br>
              <a:rPr lang="el-GR" dirty="0"/>
            </a:br>
            <a:br>
              <a:rPr lang="el-GR" dirty="0"/>
            </a:br>
            <a:r>
              <a:rPr lang="el-GR" b="1" dirty="0"/>
              <a:t>Φοίνικες</a:t>
            </a:r>
            <a:r>
              <a:rPr lang="el-GR" dirty="0"/>
              <a:t> → η Ιώ έμεινε έγκυος από τον καπετάνιο του Φοινικικού πλοίου και από ντροπή προς την οικογένειά της διέφυγε μαζί του από το Άργος.</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sz="2000" i="1" dirty="0"/>
              <a:t>Ο Κροίσος, η υποταγή των ελληνικών πόλεων και η σύγκρουση με τους Πέρσες </a:t>
            </a:r>
            <a:br>
              <a:rPr lang="el-GR" dirty="0"/>
            </a:br>
            <a:endParaRPr lang="el-GR" dirty="0"/>
          </a:p>
        </p:txBody>
      </p:sp>
      <p:sp>
        <p:nvSpPr>
          <p:cNvPr id="3" name="2 - Θέση περιεχομένου"/>
          <p:cNvSpPr>
            <a:spLocks noGrp="1"/>
          </p:cNvSpPr>
          <p:nvPr>
            <p:ph sz="quarter" idx="1"/>
          </p:nvPr>
        </p:nvSpPr>
        <p:spPr>
          <a:xfrm>
            <a:off x="0" y="1484784"/>
            <a:ext cx="9144000" cy="5373216"/>
          </a:xfrm>
        </p:spPr>
        <p:txBody>
          <a:bodyPr>
            <a:normAutofit fontScale="47500" lnSpcReduction="20000"/>
          </a:bodyPr>
          <a:lstStyle/>
          <a:p>
            <a:pPr algn="just">
              <a:buFont typeface="Wingdings" pitchFamily="2" charset="2"/>
              <a:buChar char="Ø"/>
            </a:pPr>
            <a:endParaRPr lang="el-GR" dirty="0"/>
          </a:p>
          <a:p>
            <a:pPr algn="just">
              <a:buFont typeface="Wingdings" pitchFamily="2" charset="2"/>
              <a:buChar char="Ø"/>
            </a:pPr>
            <a:r>
              <a:rPr lang="el-GR" sz="3400" dirty="0"/>
              <a:t>1.26.1] </a:t>
            </a:r>
            <a:r>
              <a:rPr lang="el-GR" sz="3400" dirty="0" err="1"/>
              <a:t>Τελευτήσαντος</a:t>
            </a:r>
            <a:r>
              <a:rPr lang="el-GR" sz="3400" dirty="0"/>
              <a:t> </a:t>
            </a:r>
            <a:r>
              <a:rPr lang="el-GR" sz="3400" dirty="0" err="1"/>
              <a:t>δὲ</a:t>
            </a:r>
            <a:r>
              <a:rPr lang="el-GR" sz="3400" dirty="0"/>
              <a:t> </a:t>
            </a:r>
            <a:r>
              <a:rPr lang="el-GR" sz="3400" dirty="0" err="1"/>
              <a:t>Ἀλυάττεω</a:t>
            </a:r>
            <a:r>
              <a:rPr lang="el-GR" sz="3400" dirty="0"/>
              <a:t> </a:t>
            </a:r>
            <a:r>
              <a:rPr lang="el-GR" sz="3400" dirty="0" err="1"/>
              <a:t>ἐξεδέξατο</a:t>
            </a:r>
            <a:r>
              <a:rPr lang="el-GR" sz="3400" dirty="0"/>
              <a:t> </a:t>
            </a:r>
            <a:r>
              <a:rPr lang="el-GR" sz="3400" dirty="0" err="1"/>
              <a:t>τὴν</a:t>
            </a:r>
            <a:r>
              <a:rPr lang="el-GR" sz="3400" dirty="0"/>
              <a:t> </a:t>
            </a:r>
            <a:r>
              <a:rPr lang="el-GR" sz="3400" dirty="0" err="1"/>
              <a:t>βασιληίην</a:t>
            </a:r>
            <a:r>
              <a:rPr lang="el-GR" sz="3400" dirty="0"/>
              <a:t> </a:t>
            </a:r>
            <a:r>
              <a:rPr lang="el-GR" sz="3400" dirty="0" err="1"/>
              <a:t>Κροῖσος</a:t>
            </a:r>
            <a:r>
              <a:rPr lang="el-GR" sz="3400" dirty="0"/>
              <a:t> ὁ </a:t>
            </a:r>
            <a:r>
              <a:rPr lang="el-GR" sz="3400" dirty="0" err="1"/>
              <a:t>Ἀλυάττεω</a:t>
            </a:r>
            <a:r>
              <a:rPr lang="el-GR" sz="3400" dirty="0"/>
              <a:t>, </a:t>
            </a:r>
            <a:r>
              <a:rPr lang="el-GR" sz="3400" dirty="0" err="1"/>
              <a:t>ἐτέων</a:t>
            </a:r>
            <a:r>
              <a:rPr lang="el-GR" sz="3400" dirty="0"/>
              <a:t> </a:t>
            </a:r>
            <a:r>
              <a:rPr lang="el-GR" sz="3400" dirty="0" err="1"/>
              <a:t>ἐὼν</a:t>
            </a:r>
            <a:r>
              <a:rPr lang="el-GR" sz="3400" dirty="0"/>
              <a:t> </a:t>
            </a:r>
            <a:r>
              <a:rPr lang="el-GR" sz="3400" dirty="0" err="1"/>
              <a:t>ἡλικίην</a:t>
            </a:r>
            <a:r>
              <a:rPr lang="el-GR" sz="3400" dirty="0"/>
              <a:t> πέντε </a:t>
            </a:r>
            <a:r>
              <a:rPr lang="el-GR" sz="3400" dirty="0" err="1"/>
              <a:t>καὶ</a:t>
            </a:r>
            <a:r>
              <a:rPr lang="el-GR" sz="3400" dirty="0"/>
              <a:t> </a:t>
            </a:r>
            <a:r>
              <a:rPr lang="el-GR" sz="3400" dirty="0" err="1"/>
              <a:t>τριήκοντα</a:t>
            </a:r>
            <a:r>
              <a:rPr lang="el-GR" sz="3400" dirty="0"/>
              <a:t>, </a:t>
            </a:r>
            <a:r>
              <a:rPr lang="el-GR" sz="3400" dirty="0" err="1"/>
              <a:t>ὃς</a:t>
            </a:r>
            <a:r>
              <a:rPr lang="el-GR" sz="3400" dirty="0"/>
              <a:t> </a:t>
            </a:r>
            <a:r>
              <a:rPr lang="el-GR" sz="3400" dirty="0" err="1"/>
              <a:t>δὴ</a:t>
            </a:r>
            <a:r>
              <a:rPr lang="el-GR" sz="3400" dirty="0"/>
              <a:t> </a:t>
            </a:r>
            <a:r>
              <a:rPr lang="el-GR" sz="3400" dirty="0" err="1"/>
              <a:t>Ἑλλήνων</a:t>
            </a:r>
            <a:r>
              <a:rPr lang="el-GR" sz="3400" dirty="0"/>
              <a:t> </a:t>
            </a:r>
            <a:r>
              <a:rPr lang="el-GR" sz="3400" dirty="0" err="1"/>
              <a:t>πρώτοισι</a:t>
            </a:r>
            <a:r>
              <a:rPr lang="el-GR" sz="3400" dirty="0"/>
              <a:t> </a:t>
            </a:r>
            <a:r>
              <a:rPr lang="el-GR" sz="3400" dirty="0" err="1"/>
              <a:t>ἐπεθήκατο</a:t>
            </a:r>
            <a:r>
              <a:rPr lang="el-GR" sz="3400" dirty="0"/>
              <a:t> </a:t>
            </a:r>
            <a:r>
              <a:rPr lang="el-GR" sz="3400" dirty="0" err="1"/>
              <a:t>Ἐφεσίοισι</a:t>
            </a:r>
            <a:r>
              <a:rPr lang="el-GR" sz="3400" dirty="0"/>
              <a:t>.</a:t>
            </a:r>
          </a:p>
          <a:p>
            <a:pPr algn="just">
              <a:buFont typeface="Wingdings" pitchFamily="2" charset="2"/>
              <a:buChar char="Ø"/>
            </a:pPr>
            <a:endParaRPr lang="el-GR" sz="3400" dirty="0"/>
          </a:p>
          <a:p>
            <a:pPr algn="just">
              <a:buFont typeface="Wingdings" pitchFamily="2" charset="2"/>
              <a:buChar char="Ø"/>
            </a:pPr>
            <a:r>
              <a:rPr lang="el-GR" sz="3400" dirty="0"/>
              <a:t>1.26.3] </a:t>
            </a:r>
            <a:r>
              <a:rPr lang="el-GR" sz="3400" dirty="0" err="1"/>
              <a:t>πρώτοισι</a:t>
            </a:r>
            <a:r>
              <a:rPr lang="el-GR" sz="3400" dirty="0"/>
              <a:t> </a:t>
            </a:r>
            <a:r>
              <a:rPr lang="el-GR" sz="3400" dirty="0" err="1"/>
              <a:t>μὲν</a:t>
            </a:r>
            <a:r>
              <a:rPr lang="el-GR" sz="3400" dirty="0"/>
              <a:t> </a:t>
            </a:r>
            <a:r>
              <a:rPr lang="el-GR" sz="3400" dirty="0" err="1"/>
              <a:t>δὴ</a:t>
            </a:r>
            <a:r>
              <a:rPr lang="el-GR" sz="3400" dirty="0"/>
              <a:t> </a:t>
            </a:r>
            <a:r>
              <a:rPr lang="el-GR" sz="3400" dirty="0" err="1"/>
              <a:t>τούτοισι</a:t>
            </a:r>
            <a:r>
              <a:rPr lang="el-GR" sz="3400" dirty="0"/>
              <a:t> </a:t>
            </a:r>
            <a:r>
              <a:rPr lang="el-GR" sz="3400" dirty="0" err="1"/>
              <a:t>ἐπεχείρησε</a:t>
            </a:r>
            <a:r>
              <a:rPr lang="el-GR" sz="3400" dirty="0"/>
              <a:t> ὁ </a:t>
            </a:r>
            <a:r>
              <a:rPr lang="el-GR" sz="3400" dirty="0" err="1"/>
              <a:t>Κροῖσος</a:t>
            </a:r>
            <a:r>
              <a:rPr lang="el-GR" sz="3400" dirty="0"/>
              <a:t>, </a:t>
            </a:r>
            <a:r>
              <a:rPr lang="el-GR" sz="3400" dirty="0" err="1"/>
              <a:t>μετὰ</a:t>
            </a:r>
            <a:r>
              <a:rPr lang="el-GR" sz="3400" dirty="0"/>
              <a:t> </a:t>
            </a:r>
            <a:r>
              <a:rPr lang="el-GR" sz="3400" dirty="0" err="1"/>
              <a:t>δὲ</a:t>
            </a:r>
            <a:r>
              <a:rPr lang="el-GR" sz="3400" dirty="0"/>
              <a:t> </a:t>
            </a:r>
            <a:r>
              <a:rPr lang="el-GR" sz="3400" dirty="0" err="1"/>
              <a:t>ἐν</a:t>
            </a:r>
            <a:r>
              <a:rPr lang="el-GR" sz="3400" dirty="0"/>
              <a:t> </a:t>
            </a:r>
            <a:r>
              <a:rPr lang="el-GR" sz="3400" dirty="0" err="1"/>
              <a:t>μέρεϊ</a:t>
            </a:r>
            <a:r>
              <a:rPr lang="el-GR" sz="3400" dirty="0"/>
              <a:t> </a:t>
            </a:r>
            <a:r>
              <a:rPr lang="el-GR" sz="3400" dirty="0" err="1"/>
              <a:t>ἑκάστοισι</a:t>
            </a:r>
            <a:r>
              <a:rPr lang="el-GR" sz="3400" dirty="0"/>
              <a:t> </a:t>
            </a:r>
            <a:r>
              <a:rPr lang="el-GR" sz="3400" b="1" dirty="0" err="1"/>
              <a:t>Ἰώνων</a:t>
            </a:r>
            <a:r>
              <a:rPr lang="el-GR" sz="3400" b="1" dirty="0"/>
              <a:t> τε </a:t>
            </a:r>
            <a:r>
              <a:rPr lang="el-GR" sz="3400" b="1" dirty="0" err="1"/>
              <a:t>καὶ</a:t>
            </a:r>
            <a:r>
              <a:rPr lang="el-GR" sz="3400" b="1" dirty="0"/>
              <a:t> </a:t>
            </a:r>
            <a:r>
              <a:rPr lang="el-GR" sz="3400" b="1" dirty="0" err="1"/>
              <a:t>Αἰολέων</a:t>
            </a:r>
            <a:r>
              <a:rPr lang="el-GR" sz="3400" dirty="0"/>
              <a:t>, </a:t>
            </a:r>
            <a:r>
              <a:rPr lang="el-GR" sz="3400" dirty="0" err="1"/>
              <a:t>ἄλλοισι</a:t>
            </a:r>
            <a:r>
              <a:rPr lang="el-GR" sz="3400" dirty="0"/>
              <a:t> </a:t>
            </a:r>
            <a:r>
              <a:rPr lang="el-GR" sz="3400" dirty="0" err="1"/>
              <a:t>ἄλλας</a:t>
            </a:r>
            <a:r>
              <a:rPr lang="el-GR" sz="3400" dirty="0"/>
              <a:t> </a:t>
            </a:r>
            <a:r>
              <a:rPr lang="el-GR" sz="3400" dirty="0" err="1"/>
              <a:t>αἰτίας</a:t>
            </a:r>
            <a:r>
              <a:rPr lang="el-GR" sz="3400" dirty="0"/>
              <a:t> </a:t>
            </a:r>
            <a:r>
              <a:rPr lang="el-GR" sz="3400" dirty="0" err="1"/>
              <a:t>ἐπιφέρων</a:t>
            </a:r>
            <a:r>
              <a:rPr lang="el-GR" sz="3400" dirty="0"/>
              <a:t>, </a:t>
            </a:r>
            <a:r>
              <a:rPr lang="el-GR" sz="3400" dirty="0" err="1"/>
              <a:t>τῶν</a:t>
            </a:r>
            <a:r>
              <a:rPr lang="el-GR" sz="3400" dirty="0"/>
              <a:t> </a:t>
            </a:r>
            <a:r>
              <a:rPr lang="el-GR" sz="3400" dirty="0" err="1"/>
              <a:t>μὲν</a:t>
            </a:r>
            <a:r>
              <a:rPr lang="el-GR" sz="3400" dirty="0"/>
              <a:t> </a:t>
            </a:r>
            <a:r>
              <a:rPr lang="el-GR" sz="3400" dirty="0" err="1"/>
              <a:t>ἐδύνατο</a:t>
            </a:r>
            <a:r>
              <a:rPr lang="el-GR" sz="3400" dirty="0"/>
              <a:t> </a:t>
            </a:r>
            <a:r>
              <a:rPr lang="el-GR" sz="3400" dirty="0" err="1"/>
              <a:t>μέζονας</a:t>
            </a:r>
            <a:r>
              <a:rPr lang="el-GR" sz="3400" dirty="0"/>
              <a:t> </a:t>
            </a:r>
            <a:r>
              <a:rPr lang="el-GR" sz="3400" dirty="0" err="1"/>
              <a:t>παρευρίσκειν</a:t>
            </a:r>
            <a:r>
              <a:rPr lang="el-GR" sz="3400" dirty="0"/>
              <a:t>, </a:t>
            </a:r>
            <a:r>
              <a:rPr lang="el-GR" sz="3400" dirty="0" err="1"/>
              <a:t>μέζονα</a:t>
            </a:r>
            <a:r>
              <a:rPr lang="el-GR" sz="3400" dirty="0"/>
              <a:t> </a:t>
            </a:r>
            <a:r>
              <a:rPr lang="el-GR" sz="3400" dirty="0" err="1"/>
              <a:t>ἐπαιτιώμενος</a:t>
            </a:r>
            <a:r>
              <a:rPr lang="el-GR" sz="3400" dirty="0"/>
              <a:t>, </a:t>
            </a:r>
            <a:r>
              <a:rPr lang="el-GR" sz="3400" dirty="0" err="1"/>
              <a:t>τοῖσι</a:t>
            </a:r>
            <a:r>
              <a:rPr lang="el-GR" sz="3400" dirty="0"/>
              <a:t> </a:t>
            </a:r>
            <a:r>
              <a:rPr lang="el-GR" sz="3400" dirty="0" err="1"/>
              <a:t>δὲ</a:t>
            </a:r>
            <a:r>
              <a:rPr lang="el-GR" sz="3400" dirty="0"/>
              <a:t> </a:t>
            </a:r>
            <a:r>
              <a:rPr lang="el-GR" sz="3400" dirty="0" err="1"/>
              <a:t>αὐτῶν</a:t>
            </a:r>
            <a:r>
              <a:rPr lang="el-GR" sz="3400" dirty="0"/>
              <a:t> </a:t>
            </a:r>
            <a:r>
              <a:rPr lang="el-GR" sz="3400" dirty="0" err="1"/>
              <a:t>καὶ</a:t>
            </a:r>
            <a:r>
              <a:rPr lang="el-GR" sz="3400" dirty="0"/>
              <a:t> </a:t>
            </a:r>
            <a:r>
              <a:rPr lang="el-GR" sz="3400" dirty="0" err="1"/>
              <a:t>φαῦλα</a:t>
            </a:r>
            <a:r>
              <a:rPr lang="el-GR" sz="3400" dirty="0"/>
              <a:t> </a:t>
            </a:r>
            <a:r>
              <a:rPr lang="el-GR" sz="3400" dirty="0" err="1"/>
              <a:t>ἐπιφέρων</a:t>
            </a:r>
            <a:endParaRPr lang="el-GR" sz="3400" dirty="0"/>
          </a:p>
          <a:p>
            <a:pPr algn="just">
              <a:buFont typeface="Wingdings" pitchFamily="2" charset="2"/>
              <a:buChar char="Ø"/>
            </a:pPr>
            <a:endParaRPr lang="el-GR" sz="3400" dirty="0"/>
          </a:p>
          <a:p>
            <a:pPr algn="just">
              <a:buFont typeface="Wingdings" pitchFamily="2" charset="2"/>
              <a:buChar char="Ø"/>
            </a:pPr>
            <a:endParaRPr lang="el-GR" sz="3400" dirty="0"/>
          </a:p>
          <a:p>
            <a:pPr algn="just">
              <a:buFont typeface="Wingdings" pitchFamily="2" charset="2"/>
              <a:buChar char="Ø"/>
            </a:pPr>
            <a:r>
              <a:rPr lang="el-GR" sz="3400" dirty="0"/>
              <a:t>1.28.1] χρόνου </a:t>
            </a:r>
            <a:r>
              <a:rPr lang="el-GR" sz="3400" dirty="0" err="1"/>
              <a:t>δὲ</a:t>
            </a:r>
            <a:r>
              <a:rPr lang="el-GR" sz="3400" dirty="0"/>
              <a:t> </a:t>
            </a:r>
            <a:r>
              <a:rPr lang="el-GR" sz="3400" dirty="0" err="1"/>
              <a:t>ἐπιγινομένου</a:t>
            </a:r>
            <a:r>
              <a:rPr lang="el-GR" sz="3400" dirty="0"/>
              <a:t> </a:t>
            </a:r>
            <a:r>
              <a:rPr lang="el-GR" sz="3400" dirty="0" err="1"/>
              <a:t>καὶ</a:t>
            </a:r>
            <a:r>
              <a:rPr lang="el-GR" sz="3400" dirty="0"/>
              <a:t> κατεστραμμένων </a:t>
            </a:r>
            <a:r>
              <a:rPr lang="el-GR" sz="3400" dirty="0" err="1"/>
              <a:t>σχεδὸν</a:t>
            </a:r>
            <a:r>
              <a:rPr lang="el-GR" sz="3400" dirty="0"/>
              <a:t> πάντων </a:t>
            </a:r>
            <a:r>
              <a:rPr lang="el-GR" sz="3400" dirty="0" err="1"/>
              <a:t>τῶν</a:t>
            </a:r>
            <a:r>
              <a:rPr lang="el-GR" sz="3400" dirty="0"/>
              <a:t> </a:t>
            </a:r>
            <a:r>
              <a:rPr lang="el-GR" sz="3400" dirty="0" err="1"/>
              <a:t>ἐντὸς</a:t>
            </a:r>
            <a:r>
              <a:rPr lang="el-GR" sz="3400" dirty="0"/>
              <a:t> </a:t>
            </a:r>
            <a:r>
              <a:rPr lang="el-GR" sz="3400" dirty="0" err="1"/>
              <a:t>Ἅλυος</a:t>
            </a:r>
            <a:r>
              <a:rPr lang="el-GR" sz="3400" dirty="0"/>
              <a:t> </a:t>
            </a:r>
            <a:r>
              <a:rPr lang="el-GR" sz="3400" dirty="0" err="1"/>
              <a:t>ποταμοῦ</a:t>
            </a:r>
            <a:r>
              <a:rPr lang="el-GR" sz="3400" dirty="0"/>
              <a:t> </a:t>
            </a:r>
            <a:r>
              <a:rPr lang="el-GR" sz="3400" dirty="0" err="1"/>
              <a:t>οἰκημένων</a:t>
            </a:r>
            <a:r>
              <a:rPr lang="el-GR" sz="3400" dirty="0"/>
              <a:t>· </a:t>
            </a:r>
            <a:r>
              <a:rPr lang="el-GR" sz="3400" b="1" dirty="0" err="1"/>
              <a:t>πλὴν</a:t>
            </a:r>
            <a:r>
              <a:rPr lang="el-GR" sz="3400" b="1" dirty="0"/>
              <a:t> </a:t>
            </a:r>
            <a:r>
              <a:rPr lang="el-GR" sz="3400" b="1" dirty="0" err="1"/>
              <a:t>γὰρ</a:t>
            </a:r>
            <a:r>
              <a:rPr lang="el-GR" sz="3400" b="1" dirty="0"/>
              <a:t> </a:t>
            </a:r>
            <a:r>
              <a:rPr lang="el-GR" sz="3400" b="1" dirty="0" err="1"/>
              <a:t>Κιλίκων</a:t>
            </a:r>
            <a:r>
              <a:rPr lang="el-GR" sz="3400" b="1" dirty="0"/>
              <a:t> </a:t>
            </a:r>
            <a:r>
              <a:rPr lang="el-GR" sz="3400" b="1" dirty="0" err="1"/>
              <a:t>καὶ</a:t>
            </a:r>
            <a:r>
              <a:rPr lang="el-GR" sz="3400" b="1" dirty="0"/>
              <a:t> </a:t>
            </a:r>
            <a:r>
              <a:rPr lang="el-GR" sz="3400" b="1" dirty="0" err="1"/>
              <a:t>Λυκίων</a:t>
            </a:r>
            <a:r>
              <a:rPr lang="el-GR" sz="3400" dirty="0"/>
              <a:t> </a:t>
            </a:r>
            <a:r>
              <a:rPr lang="el-GR" sz="3400" dirty="0" err="1"/>
              <a:t>τοὺς</a:t>
            </a:r>
            <a:r>
              <a:rPr lang="el-GR" sz="3400" dirty="0"/>
              <a:t> </a:t>
            </a:r>
            <a:r>
              <a:rPr lang="el-GR" sz="3400" dirty="0" err="1"/>
              <a:t>ἄλλους</a:t>
            </a:r>
            <a:r>
              <a:rPr lang="el-GR" sz="3400" dirty="0"/>
              <a:t> </a:t>
            </a:r>
            <a:r>
              <a:rPr lang="el-GR" sz="3400" dirty="0" err="1"/>
              <a:t>πάντας</a:t>
            </a:r>
            <a:r>
              <a:rPr lang="el-GR" sz="3400" dirty="0"/>
              <a:t> </a:t>
            </a:r>
            <a:r>
              <a:rPr lang="el-GR" sz="3400" dirty="0" err="1"/>
              <a:t>ὑπ᾽</a:t>
            </a:r>
            <a:r>
              <a:rPr lang="el-GR" sz="3400" dirty="0"/>
              <a:t> </a:t>
            </a:r>
            <a:r>
              <a:rPr lang="el-GR" sz="3400" dirty="0" err="1"/>
              <a:t>ἑωυτῷ</a:t>
            </a:r>
            <a:r>
              <a:rPr lang="el-GR" sz="3400" dirty="0"/>
              <a:t> </a:t>
            </a:r>
            <a:r>
              <a:rPr lang="el-GR" sz="3400" dirty="0" err="1"/>
              <a:t>εἶχε</a:t>
            </a:r>
            <a:r>
              <a:rPr lang="el-GR" sz="3400" dirty="0"/>
              <a:t> </a:t>
            </a:r>
            <a:r>
              <a:rPr lang="el-GR" sz="3400" dirty="0" err="1"/>
              <a:t>καταστρεψάμενος</a:t>
            </a:r>
            <a:r>
              <a:rPr lang="el-GR" sz="3400" dirty="0"/>
              <a:t> ὁ </a:t>
            </a:r>
            <a:r>
              <a:rPr lang="el-GR" sz="3400" dirty="0" err="1"/>
              <a:t>Κροῖσος</a:t>
            </a:r>
            <a:r>
              <a:rPr lang="el-GR" sz="3400" dirty="0"/>
              <a:t>· </a:t>
            </a:r>
            <a:r>
              <a:rPr lang="el-GR" sz="3400" dirty="0" err="1"/>
              <a:t>εἰσὶ</a:t>
            </a:r>
            <a:r>
              <a:rPr lang="el-GR" sz="3400" dirty="0"/>
              <a:t> </a:t>
            </a:r>
            <a:r>
              <a:rPr lang="el-GR" sz="3400" dirty="0" err="1"/>
              <a:t>δὲ</a:t>
            </a:r>
            <a:r>
              <a:rPr lang="el-GR" sz="3400" dirty="0"/>
              <a:t> </a:t>
            </a:r>
            <a:r>
              <a:rPr lang="el-GR" sz="3400" dirty="0" err="1"/>
              <a:t>οἵδε</a:t>
            </a:r>
            <a:r>
              <a:rPr lang="el-GR" sz="3400" dirty="0"/>
              <a:t>, </a:t>
            </a:r>
            <a:r>
              <a:rPr lang="el-GR" sz="3400" dirty="0" err="1"/>
              <a:t>Λυδοί</a:t>
            </a:r>
            <a:r>
              <a:rPr lang="el-GR" sz="3400" dirty="0"/>
              <a:t>, </a:t>
            </a:r>
            <a:r>
              <a:rPr lang="el-GR" sz="3400" dirty="0" err="1"/>
              <a:t>Φρύγες</a:t>
            </a:r>
            <a:r>
              <a:rPr lang="el-GR" sz="3400" dirty="0"/>
              <a:t>, </a:t>
            </a:r>
            <a:r>
              <a:rPr lang="el-GR" sz="3400" dirty="0" err="1"/>
              <a:t>Μυσοί</a:t>
            </a:r>
            <a:r>
              <a:rPr lang="el-GR" sz="3400" dirty="0"/>
              <a:t>, </a:t>
            </a:r>
            <a:r>
              <a:rPr lang="el-GR" sz="3400" dirty="0" err="1"/>
              <a:t>Μαριανδυνοί</a:t>
            </a:r>
            <a:r>
              <a:rPr lang="el-GR" sz="3400" dirty="0"/>
              <a:t>, Χάλυβες, </a:t>
            </a:r>
            <a:r>
              <a:rPr lang="el-GR" sz="3400" dirty="0" err="1"/>
              <a:t>Παφλαγόνες</a:t>
            </a:r>
            <a:r>
              <a:rPr lang="el-GR" sz="3400" dirty="0"/>
              <a:t>, </a:t>
            </a:r>
            <a:r>
              <a:rPr lang="el-GR" sz="3400" dirty="0" err="1"/>
              <a:t>Θρήικες</a:t>
            </a:r>
            <a:r>
              <a:rPr lang="el-GR" sz="3400" dirty="0"/>
              <a:t> </a:t>
            </a:r>
            <a:r>
              <a:rPr lang="el-GR" sz="3400" dirty="0" err="1"/>
              <a:t>οἱ</a:t>
            </a:r>
            <a:r>
              <a:rPr lang="el-GR" sz="3400" dirty="0"/>
              <a:t> </a:t>
            </a:r>
            <a:r>
              <a:rPr lang="el-GR" sz="3400" dirty="0" err="1"/>
              <a:t>Θυνοί</a:t>
            </a:r>
            <a:r>
              <a:rPr lang="el-GR" sz="3400" dirty="0"/>
              <a:t> τε </a:t>
            </a:r>
            <a:r>
              <a:rPr lang="el-GR" sz="3400" dirty="0" err="1"/>
              <a:t>καὶ</a:t>
            </a:r>
            <a:r>
              <a:rPr lang="el-GR" sz="3400" dirty="0"/>
              <a:t> Βιθυνοί, </a:t>
            </a:r>
            <a:r>
              <a:rPr lang="el-GR" sz="3400" dirty="0" err="1"/>
              <a:t>Κᾶρες</a:t>
            </a:r>
            <a:r>
              <a:rPr lang="el-GR" sz="3400" dirty="0"/>
              <a:t>, </a:t>
            </a:r>
            <a:r>
              <a:rPr lang="el-GR" sz="3400" dirty="0" err="1"/>
              <a:t>Ἴωνες</a:t>
            </a:r>
            <a:r>
              <a:rPr lang="el-GR" sz="3400" dirty="0"/>
              <a:t>, </a:t>
            </a:r>
            <a:r>
              <a:rPr lang="el-GR" sz="3400" dirty="0" err="1"/>
              <a:t>Δωριέες</a:t>
            </a:r>
            <a:r>
              <a:rPr lang="el-GR" sz="3400" dirty="0"/>
              <a:t>, </a:t>
            </a:r>
            <a:r>
              <a:rPr lang="el-GR" sz="3400" dirty="0" err="1"/>
              <a:t>Αἰολέες</a:t>
            </a:r>
            <a:r>
              <a:rPr lang="el-GR" sz="3400" dirty="0"/>
              <a:t>, </a:t>
            </a:r>
            <a:r>
              <a:rPr lang="el-GR" sz="3400" dirty="0" err="1"/>
              <a:t>Πάμφυλοι</a:t>
            </a:r>
            <a:endParaRPr lang="el-GR" sz="3400" dirty="0"/>
          </a:p>
          <a:p>
            <a:pPr algn="just">
              <a:buFont typeface="Wingdings" pitchFamily="2" charset="2"/>
              <a:buChar char="Ø"/>
            </a:pPr>
            <a:endParaRPr lang="el-GR" sz="3400" dirty="0"/>
          </a:p>
          <a:p>
            <a:pPr algn="just">
              <a:buFont typeface="Wingdings" pitchFamily="2" charset="2"/>
              <a:buChar char="Ø"/>
            </a:pPr>
            <a:endParaRPr lang="el-GR" sz="3400" dirty="0"/>
          </a:p>
          <a:p>
            <a:pPr algn="just">
              <a:buFont typeface="Wingdings" pitchFamily="2" charset="2"/>
              <a:buChar char="Ø"/>
            </a:pPr>
            <a:r>
              <a:rPr lang="el-GR" sz="3400" dirty="0"/>
              <a:t>1.29.1] κατεστραμμένων </a:t>
            </a:r>
            <a:r>
              <a:rPr lang="el-GR" sz="3400" dirty="0" err="1"/>
              <a:t>δὴ</a:t>
            </a:r>
            <a:r>
              <a:rPr lang="el-GR" sz="3400" dirty="0"/>
              <a:t> τούτων </a:t>
            </a:r>
            <a:r>
              <a:rPr lang="el-GR" sz="3400" dirty="0" err="1"/>
              <a:t>καὶ</a:t>
            </a:r>
            <a:r>
              <a:rPr lang="el-GR" sz="3400" dirty="0"/>
              <a:t> </a:t>
            </a:r>
            <a:r>
              <a:rPr lang="el-GR" sz="3400" dirty="0" err="1"/>
              <a:t>προσεπικτωμένου</a:t>
            </a:r>
            <a:r>
              <a:rPr lang="el-GR" sz="3400" dirty="0"/>
              <a:t> Κροίσου </a:t>
            </a:r>
            <a:r>
              <a:rPr lang="el-GR" sz="3400" dirty="0" err="1"/>
              <a:t>Λυδοῖσι</a:t>
            </a:r>
            <a:r>
              <a:rPr lang="el-GR" sz="3400" dirty="0"/>
              <a:t>, </a:t>
            </a:r>
            <a:r>
              <a:rPr lang="el-GR" sz="3400" dirty="0" err="1"/>
              <a:t>ἀπικνέονται</a:t>
            </a:r>
            <a:r>
              <a:rPr lang="el-GR" sz="3400" dirty="0"/>
              <a:t> </a:t>
            </a:r>
            <a:r>
              <a:rPr lang="el-GR" sz="3400" dirty="0" err="1"/>
              <a:t>ἐς</a:t>
            </a:r>
            <a:r>
              <a:rPr lang="el-GR" sz="3400" dirty="0"/>
              <a:t> </a:t>
            </a:r>
            <a:r>
              <a:rPr lang="el-GR" sz="3400" dirty="0" err="1"/>
              <a:t>Σάρδις</a:t>
            </a:r>
            <a:r>
              <a:rPr lang="el-GR" sz="3400" dirty="0"/>
              <a:t> </a:t>
            </a:r>
            <a:r>
              <a:rPr lang="el-GR" sz="3400" dirty="0" err="1"/>
              <a:t>ἀκμαζούσας</a:t>
            </a:r>
            <a:r>
              <a:rPr lang="el-GR" sz="3400" dirty="0"/>
              <a:t> </a:t>
            </a:r>
            <a:r>
              <a:rPr lang="el-GR" sz="3400" dirty="0" err="1"/>
              <a:t>πλούτῳ</a:t>
            </a:r>
            <a:r>
              <a:rPr lang="el-GR" sz="3400" dirty="0"/>
              <a:t> </a:t>
            </a:r>
            <a:r>
              <a:rPr lang="el-GR" sz="3400" dirty="0" err="1"/>
              <a:t>ἄλλοι</a:t>
            </a:r>
            <a:r>
              <a:rPr lang="el-GR" sz="3400" dirty="0"/>
              <a:t> </a:t>
            </a:r>
            <a:r>
              <a:rPr lang="el-GR" sz="3400" dirty="0" err="1"/>
              <a:t>τε</a:t>
            </a:r>
            <a:r>
              <a:rPr lang="el-GR" sz="3400" dirty="0"/>
              <a:t> </a:t>
            </a:r>
            <a:r>
              <a:rPr lang="el-GR" sz="3400" dirty="0" err="1"/>
              <a:t>οἱ</a:t>
            </a:r>
            <a:r>
              <a:rPr lang="el-GR" sz="3400" dirty="0"/>
              <a:t> πάντες </a:t>
            </a:r>
            <a:r>
              <a:rPr lang="el-GR" sz="3400" dirty="0" err="1"/>
              <a:t>ἐκ</a:t>
            </a:r>
            <a:r>
              <a:rPr lang="el-GR" sz="3400" dirty="0"/>
              <a:t> </a:t>
            </a:r>
            <a:r>
              <a:rPr lang="el-GR" sz="3400" dirty="0" err="1"/>
              <a:t>τῆς</a:t>
            </a:r>
            <a:r>
              <a:rPr lang="el-GR" sz="3400" dirty="0"/>
              <a:t> </a:t>
            </a:r>
            <a:r>
              <a:rPr lang="el-GR" sz="3400" dirty="0" err="1"/>
              <a:t>Ἑλλάδος</a:t>
            </a:r>
            <a:r>
              <a:rPr lang="el-GR" sz="3400" dirty="0"/>
              <a:t> </a:t>
            </a:r>
            <a:r>
              <a:rPr lang="el-GR" sz="3400" dirty="0" err="1"/>
              <a:t>σοφισταί</a:t>
            </a:r>
            <a:r>
              <a:rPr lang="el-GR" sz="3400" dirty="0"/>
              <a:t>, </a:t>
            </a:r>
            <a:r>
              <a:rPr lang="el-GR" sz="3400" dirty="0" err="1"/>
              <a:t>οἳ</a:t>
            </a:r>
            <a:r>
              <a:rPr lang="el-GR" sz="3400" dirty="0"/>
              <a:t> </a:t>
            </a:r>
            <a:r>
              <a:rPr lang="el-GR" sz="3400" dirty="0" err="1"/>
              <a:t>τοῦτον</a:t>
            </a:r>
            <a:r>
              <a:rPr lang="el-GR" sz="3400" dirty="0"/>
              <a:t> </a:t>
            </a:r>
            <a:r>
              <a:rPr lang="el-GR" sz="3400" dirty="0" err="1"/>
              <a:t>τὸν</a:t>
            </a:r>
            <a:r>
              <a:rPr lang="el-GR" sz="3400" dirty="0"/>
              <a:t> </a:t>
            </a:r>
            <a:r>
              <a:rPr lang="el-GR" sz="3400" dirty="0" err="1"/>
              <a:t>χρόνον</a:t>
            </a:r>
            <a:r>
              <a:rPr lang="el-GR" sz="3400" dirty="0"/>
              <a:t> </a:t>
            </a:r>
            <a:r>
              <a:rPr lang="el-GR" sz="3400" dirty="0" err="1"/>
              <a:t>ἐτύγχανον</a:t>
            </a:r>
            <a:r>
              <a:rPr lang="el-GR" sz="3400" dirty="0"/>
              <a:t> </a:t>
            </a:r>
            <a:r>
              <a:rPr lang="el-GR" sz="3400" dirty="0" err="1"/>
              <a:t>ἐόντες</a:t>
            </a:r>
            <a:r>
              <a:rPr lang="el-GR" sz="3400" dirty="0"/>
              <a:t>, </a:t>
            </a:r>
            <a:r>
              <a:rPr lang="el-GR" sz="3400" dirty="0" err="1"/>
              <a:t>ὡς</a:t>
            </a:r>
            <a:r>
              <a:rPr lang="el-GR" sz="3400" dirty="0"/>
              <a:t> </a:t>
            </a:r>
            <a:r>
              <a:rPr lang="el-GR" sz="3400" dirty="0" err="1"/>
              <a:t>ἕκαστος</a:t>
            </a:r>
            <a:r>
              <a:rPr lang="el-GR" sz="3400" dirty="0"/>
              <a:t> </a:t>
            </a:r>
            <a:r>
              <a:rPr lang="el-GR" sz="3400" dirty="0" err="1"/>
              <a:t>αὐτῶν</a:t>
            </a:r>
            <a:r>
              <a:rPr lang="el-GR" sz="3400" dirty="0"/>
              <a:t> </a:t>
            </a:r>
            <a:r>
              <a:rPr lang="el-GR" sz="3400" dirty="0" err="1"/>
              <a:t>ἀπικνέοιτο</a:t>
            </a:r>
            <a:r>
              <a:rPr lang="el-GR" sz="3400" dirty="0"/>
              <a:t>, </a:t>
            </a:r>
            <a:r>
              <a:rPr lang="el-GR" sz="3400" dirty="0" err="1"/>
              <a:t>καὶ</a:t>
            </a:r>
            <a:r>
              <a:rPr lang="el-GR" sz="3400" dirty="0"/>
              <a:t> </a:t>
            </a:r>
            <a:r>
              <a:rPr lang="el-GR" sz="3400" dirty="0" err="1"/>
              <a:t>δὴ</a:t>
            </a:r>
            <a:r>
              <a:rPr lang="el-GR" sz="3400" dirty="0"/>
              <a:t> </a:t>
            </a:r>
            <a:r>
              <a:rPr lang="el-GR" sz="3400" dirty="0" err="1"/>
              <a:t>καὶ</a:t>
            </a:r>
            <a:r>
              <a:rPr lang="el-GR" sz="3400" dirty="0"/>
              <a:t> </a:t>
            </a:r>
            <a:r>
              <a:rPr lang="el-GR" sz="3400" b="1" dirty="0"/>
              <a:t>Σόλων </a:t>
            </a:r>
            <a:r>
              <a:rPr lang="el-GR" sz="3400" b="1" dirty="0" err="1"/>
              <a:t>ἀνὴρ</a:t>
            </a:r>
            <a:r>
              <a:rPr lang="el-GR" sz="3400" b="1" dirty="0"/>
              <a:t> </a:t>
            </a:r>
            <a:r>
              <a:rPr lang="el-GR" sz="3400" b="1" dirty="0" err="1"/>
              <a:t>Ἀθηναῖος</a:t>
            </a:r>
            <a:r>
              <a:rPr lang="el-GR" sz="3400" dirty="0"/>
              <a:t>, </a:t>
            </a:r>
            <a:r>
              <a:rPr lang="el-GR" sz="3400" dirty="0" err="1"/>
              <a:t>ὃς</a:t>
            </a:r>
            <a:r>
              <a:rPr lang="el-GR" sz="3400" dirty="0"/>
              <a:t> </a:t>
            </a:r>
            <a:r>
              <a:rPr lang="el-GR" sz="3400" dirty="0" err="1"/>
              <a:t>Ἀθηναίοισι</a:t>
            </a:r>
            <a:r>
              <a:rPr lang="el-GR" sz="3400" dirty="0"/>
              <a:t> νόμους </a:t>
            </a:r>
            <a:r>
              <a:rPr lang="el-GR" sz="3400" dirty="0" err="1"/>
              <a:t>κελεύσασι</a:t>
            </a:r>
            <a:r>
              <a:rPr lang="el-GR" sz="3400" dirty="0"/>
              <a:t> </a:t>
            </a:r>
            <a:r>
              <a:rPr lang="el-GR" sz="3400" dirty="0" err="1"/>
              <a:t>ποιήσας</a:t>
            </a:r>
            <a:r>
              <a:rPr lang="el-GR" sz="3400" dirty="0"/>
              <a:t> </a:t>
            </a:r>
            <a:r>
              <a:rPr lang="el-GR" sz="3400" dirty="0" err="1"/>
              <a:t>ἀπεδήμησε</a:t>
            </a:r>
            <a:r>
              <a:rPr lang="el-GR" sz="3400" dirty="0"/>
              <a:t> </a:t>
            </a:r>
            <a:r>
              <a:rPr lang="el-GR" sz="3400" dirty="0" err="1"/>
              <a:t>ἔτεα</a:t>
            </a:r>
            <a:r>
              <a:rPr lang="el-GR" sz="3400" dirty="0"/>
              <a:t> δέκα, </a:t>
            </a:r>
            <a:r>
              <a:rPr lang="el-GR" sz="3400" dirty="0" err="1"/>
              <a:t>κατὰ</a:t>
            </a:r>
            <a:r>
              <a:rPr lang="el-GR" sz="3400" dirty="0"/>
              <a:t> </a:t>
            </a:r>
            <a:r>
              <a:rPr lang="el-GR" sz="3400" dirty="0" err="1"/>
              <a:t>θεωρίης</a:t>
            </a:r>
            <a:r>
              <a:rPr lang="el-GR" sz="3400" dirty="0"/>
              <a:t> </a:t>
            </a:r>
            <a:r>
              <a:rPr lang="el-GR" sz="3400" dirty="0" err="1"/>
              <a:t>πρόφασιν</a:t>
            </a:r>
            <a:r>
              <a:rPr lang="el-GR" sz="3400" dirty="0"/>
              <a:t> </a:t>
            </a:r>
            <a:r>
              <a:rPr lang="el-GR" sz="3400" dirty="0" err="1"/>
              <a:t>ἐκπλώσας</a:t>
            </a:r>
            <a:r>
              <a:rPr lang="el-GR" sz="3400" dirty="0"/>
              <a:t>, </a:t>
            </a:r>
            <a:r>
              <a:rPr lang="el-GR" sz="3400" dirty="0" err="1"/>
              <a:t>ἵνα</a:t>
            </a:r>
            <a:r>
              <a:rPr lang="el-GR" sz="3400" dirty="0"/>
              <a:t> </a:t>
            </a:r>
            <a:r>
              <a:rPr lang="el-GR" sz="3400" dirty="0" err="1"/>
              <a:t>δὴ</a:t>
            </a:r>
            <a:r>
              <a:rPr lang="el-GR" sz="3400" dirty="0"/>
              <a:t> </a:t>
            </a:r>
            <a:r>
              <a:rPr lang="el-GR" sz="3400" dirty="0" err="1"/>
              <a:t>μή</a:t>
            </a:r>
            <a:r>
              <a:rPr lang="el-GR" sz="3400" dirty="0"/>
              <a:t> </a:t>
            </a:r>
            <a:r>
              <a:rPr lang="el-GR" sz="3400" dirty="0" err="1"/>
              <a:t>τινα</a:t>
            </a:r>
            <a:r>
              <a:rPr lang="el-GR" sz="3400" dirty="0"/>
              <a:t> </a:t>
            </a:r>
            <a:r>
              <a:rPr lang="el-GR" sz="3400" dirty="0" err="1"/>
              <a:t>τῶν</a:t>
            </a:r>
            <a:r>
              <a:rPr lang="el-GR" sz="3400" dirty="0"/>
              <a:t> νόμων </a:t>
            </a:r>
            <a:r>
              <a:rPr lang="el-GR" sz="3400" dirty="0" err="1"/>
              <a:t>ἀναγκασθῇ</a:t>
            </a:r>
            <a:r>
              <a:rPr lang="el-GR" sz="3400" dirty="0"/>
              <a:t> </a:t>
            </a:r>
            <a:r>
              <a:rPr lang="el-GR" sz="3400" dirty="0" err="1"/>
              <a:t>λῦσαι</a:t>
            </a:r>
            <a:r>
              <a:rPr lang="el-GR" sz="3400" dirty="0"/>
              <a:t> </a:t>
            </a:r>
            <a:r>
              <a:rPr lang="el-GR" sz="3400" dirty="0" err="1"/>
              <a:t>τῶν</a:t>
            </a:r>
            <a:r>
              <a:rPr lang="el-GR" sz="3400" dirty="0"/>
              <a:t> </a:t>
            </a:r>
            <a:r>
              <a:rPr lang="el-GR" sz="3400" dirty="0" err="1"/>
              <a:t>ἔθετο</a:t>
            </a:r>
            <a:endParaRPr lang="el-GR" sz="3400" dirty="0"/>
          </a:p>
          <a:p>
            <a:pPr algn="just">
              <a:buNone/>
            </a:pPr>
            <a:br>
              <a:rPr lang="el-GR" sz="3400" dirty="0"/>
            </a:br>
            <a:endParaRPr lang="el-GR" sz="3400" dirty="0"/>
          </a:p>
          <a:p>
            <a:endParaRPr lang="el-GR"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άμεσος">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5847</TotalTime>
  <Words>4834</Words>
  <Application>Microsoft Office PowerPoint</Application>
  <PresentationFormat>Προβολή στην οθόνη (4:3)</PresentationFormat>
  <Paragraphs>221</Paragraphs>
  <Slides>24</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24</vt:i4>
      </vt:variant>
    </vt:vector>
  </HeadingPairs>
  <TitlesOfParts>
    <vt:vector size="30" baseType="lpstr">
      <vt:lpstr>Calibri</vt:lpstr>
      <vt:lpstr>Courier New</vt:lpstr>
      <vt:lpstr>Tw Cen MT</vt:lpstr>
      <vt:lpstr>Wingdings</vt:lpstr>
      <vt:lpstr>Wingdings 2</vt:lpstr>
      <vt:lpstr>Διάμεσος</vt:lpstr>
      <vt:lpstr>Αρχαια ελληνικη γραμματεια ι  συροπουλοσ σ.  κουμπελησ κ.</vt:lpstr>
      <vt:lpstr>ΗΡΟΔΟΤΟΣ</vt:lpstr>
      <vt:lpstr>Παρουσίαση του PowerPoint</vt:lpstr>
      <vt:lpstr>Η ιστορία του Ινταφέρνη</vt:lpstr>
      <vt:lpstr>Παρουσίαση του PowerPoint</vt:lpstr>
      <vt:lpstr>Βιβλίο Ι - Κλειώ</vt:lpstr>
      <vt:lpstr>Παρουσίαση του PowerPoint</vt:lpstr>
      <vt:lpstr>Παρουσίαση του PowerPoint</vt:lpstr>
      <vt:lpstr>Ο Κροίσος, η υποταγή των ελληνικών πόλεων και η σύγκρουση με τους Πέρσες  </vt:lpstr>
      <vt:lpstr>Παρουσίαση του PowerPoint</vt:lpstr>
      <vt:lpstr>Το ενδιαφέρον του Κροίσου για συμμαχία με την Αθήνα. Η τυραννίδα του Πεισίστρατου.</vt:lpstr>
      <vt:lpstr>Παρουσίαση του PowerPoint</vt:lpstr>
      <vt:lpstr>Ο Κροίσος ζητά πληροφορίες για τη Σπάρτη </vt:lpstr>
      <vt:lpstr>Η πτώση των Λυδών και η αιχμαλωσία του Κροίσου - ο Κροίσος σύμβουλος του Κύρου</vt:lpstr>
      <vt:lpstr>Παρουσίαση του PowerPoint</vt:lpstr>
      <vt:lpstr>Η άνοδος του Κύρου στον θρόνο της Μηδίας</vt:lpstr>
      <vt:lpstr>Παρουσίαση του PowerPoint</vt:lpstr>
      <vt:lpstr>Παρουσίαση του PowerPoint</vt:lpstr>
      <vt:lpstr>Βιβλίο Β΄ - Ευτέρπη Η άνοδος του Καμβύση Β΄στον θρόνο</vt:lpstr>
      <vt:lpstr>Παρουσίαση του PowerPoint</vt:lpstr>
      <vt:lpstr>η εκδοχή του μύθου της αρπαγής της Ελένης από τον Αλέξανδρο σύμφωνα με τον Ηρόδοτο και τους Αιγύπτιους ιερείς. </vt:lpstr>
      <vt:lpstr>Βιβλίο Γ – Θάλεια Η κατάληψη της Αιγύπτου από τους Πέρσες </vt:lpstr>
      <vt:lpstr>Καμβύσης και Πολυκράτης της Σάμου </vt:lpstr>
      <vt:lpstr>Παρουσίαση του PowerPoint</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Αρχαια ελληνικη γραμματεια ι</dc:title>
  <dc:creator>User</dc:creator>
  <cp:lastModifiedBy>User</cp:lastModifiedBy>
  <cp:revision>34</cp:revision>
  <dcterms:created xsi:type="dcterms:W3CDTF">2025-04-09T08:03:54Z</dcterms:created>
  <dcterms:modified xsi:type="dcterms:W3CDTF">2026-05-06T05:35:47Z</dcterms:modified>
</cp:coreProperties>
</file>