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76" r:id="rId6"/>
    <p:sldId id="260" r:id="rId7"/>
    <p:sldId id="261" r:id="rId8"/>
    <p:sldId id="262" r:id="rId9"/>
    <p:sldId id="281" r:id="rId10"/>
    <p:sldId id="263" r:id="rId11"/>
    <p:sldId id="264" r:id="rId12"/>
    <p:sldId id="279" r:id="rId13"/>
    <p:sldId id="265" r:id="rId14"/>
    <p:sldId id="266" r:id="rId15"/>
    <p:sldId id="267" r:id="rId16"/>
    <p:sldId id="280" r:id="rId17"/>
    <p:sldId id="268" r:id="rId18"/>
    <p:sldId id="269" r:id="rId19"/>
    <p:sldId id="270" r:id="rId20"/>
    <p:sldId id="271" r:id="rId21"/>
    <p:sldId id="272" r:id="rId22"/>
    <p:sldId id="273" r:id="rId23"/>
    <p:sldId id="274"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47A15E4A-45F3-4994-A6CB-43D94AD632FE}" type="datetimeFigureOut">
              <a:rPr lang="el-GR" smtClean="0"/>
              <a:pPr/>
              <a:t>17/4/2025</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42CD96D-A6F7-4735-93D2-1B0CFE715456}"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7A15E4A-45F3-4994-A6CB-43D94AD632FE}" type="datetimeFigureOut">
              <a:rPr lang="el-GR" smtClean="0"/>
              <a:pPr/>
              <a:t>17/4/2025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42CD96D-A6F7-4735-93D2-1B0CFE715456}"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642CD96D-A6F7-4735-93D2-1B0CFE715456}"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7A15E4A-45F3-4994-A6CB-43D94AD632FE}" type="datetimeFigureOut">
              <a:rPr lang="el-GR" smtClean="0"/>
              <a:pPr/>
              <a:t>17/4/2025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47A15E4A-45F3-4994-A6CB-43D94AD632FE}" type="datetimeFigureOut">
              <a:rPr lang="el-GR" smtClean="0"/>
              <a:pPr/>
              <a:t>17/4/2025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642CD96D-A6F7-4735-93D2-1B0CFE715456}"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47A15E4A-45F3-4994-A6CB-43D94AD632FE}" type="datetimeFigureOut">
              <a:rPr lang="el-GR" smtClean="0"/>
              <a:pPr/>
              <a:t>17/4/2025</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42CD96D-A6F7-4735-93D2-1B0CFE715456}"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47A15E4A-45F3-4994-A6CB-43D94AD632FE}" type="datetimeFigureOut">
              <a:rPr lang="el-GR" smtClean="0"/>
              <a:pPr/>
              <a:t>17/4/2025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42CD96D-A6F7-4735-93D2-1B0CFE715456}"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47A15E4A-45F3-4994-A6CB-43D94AD632FE}" type="datetimeFigureOut">
              <a:rPr lang="el-GR" smtClean="0"/>
              <a:pPr/>
              <a:t>17/4/2025</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642CD96D-A6F7-4735-93D2-1B0CFE715456}"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47A15E4A-45F3-4994-A6CB-43D94AD632FE}" type="datetimeFigureOut">
              <a:rPr lang="el-GR" smtClean="0"/>
              <a:pPr/>
              <a:t>17/4/2025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642CD96D-A6F7-4735-93D2-1B0CFE71545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47A15E4A-45F3-4994-A6CB-43D94AD632FE}" type="datetimeFigureOut">
              <a:rPr lang="el-GR" smtClean="0"/>
              <a:pPr/>
              <a:t>17/4/2025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642CD96D-A6F7-4735-93D2-1B0CFE71545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42CD96D-A6F7-4735-93D2-1B0CFE715456}"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47A15E4A-45F3-4994-A6CB-43D94AD632FE}" type="datetimeFigureOut">
              <a:rPr lang="el-GR" smtClean="0"/>
              <a:pPr/>
              <a:t>17/4/2025</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642CD96D-A6F7-4735-93D2-1B0CFE715456}"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47A15E4A-45F3-4994-A6CB-43D94AD632FE}" type="datetimeFigureOut">
              <a:rPr lang="el-GR" smtClean="0"/>
              <a:pPr/>
              <a:t>17/4/2025</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7A15E4A-45F3-4994-A6CB-43D94AD632FE}" type="datetimeFigureOut">
              <a:rPr lang="el-GR" smtClean="0"/>
              <a:pPr/>
              <a:t>17/4/2025</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42CD96D-A6F7-4735-93D2-1B0CFE715456}"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79512" y="2819400"/>
            <a:ext cx="8784976" cy="3561928"/>
          </a:xfrm>
        </p:spPr>
        <p:txBody>
          <a:bodyPr>
            <a:normAutofit/>
          </a:bodyPr>
          <a:lstStyle/>
          <a:p>
            <a:r>
              <a:rPr lang="el-GR" sz="2100" b="0" dirty="0" smtClean="0"/>
              <a:t>ΕΙΣΑΓΩΓΗ ΣΤΗΝ ΙΣΤΟΡΙΟΓΡΑΦΙΑ</a:t>
            </a:r>
          </a:p>
          <a:p>
            <a:r>
              <a:rPr lang="el-GR" sz="2100" b="0" dirty="0" smtClean="0"/>
              <a:t>-</a:t>
            </a:r>
          </a:p>
          <a:p>
            <a:r>
              <a:rPr lang="el-GR" sz="2100" b="0" dirty="0" smtClean="0"/>
              <a:t>ΠΡΟΔΡΟΜΟΙ </a:t>
            </a:r>
            <a:r>
              <a:rPr lang="el-GR" sz="2100" b="0" dirty="0" err="1" smtClean="0"/>
              <a:t>ΤηΣ</a:t>
            </a:r>
            <a:r>
              <a:rPr lang="el-GR" sz="2100" b="0" dirty="0" smtClean="0"/>
              <a:t> ΑΡΧΑΙΑΣ ΕΛΛΗΝΙΚΗΣ </a:t>
            </a:r>
            <a:r>
              <a:rPr lang="el-GR" sz="2100" dirty="0" smtClean="0"/>
              <a:t>ΙΣΤΟΡΙΟΓΡΑΦΙΑΣ</a:t>
            </a:r>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p:txBody>
      </p:sp>
      <p:sp>
        <p:nvSpPr>
          <p:cNvPr id="2" name="1 - Τίτλος"/>
          <p:cNvSpPr>
            <a:spLocks noGrp="1"/>
          </p:cNvSpPr>
          <p:nvPr>
            <p:ph type="ctrTitle"/>
          </p:nvPr>
        </p:nvSpPr>
        <p:spPr/>
        <p:txBody>
          <a:bodyPr/>
          <a:lstStyle/>
          <a:p>
            <a:r>
              <a:rPr lang="el-GR" dirty="0" smtClean="0"/>
              <a:t>ΑΡΧΑΙΑ ΕΛΛΗΝΙΚΗ ΓΡΑΜΜΑΤΕΙΑ Ι</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3000375" y="5301208"/>
            <a:ext cx="5867400" cy="1224136"/>
          </a:xfrm>
        </p:spPr>
        <p:txBody>
          <a:bodyPr/>
          <a:lstStyle/>
          <a:p>
            <a:pPr algn="ctr"/>
            <a:r>
              <a:rPr lang="el-GR" sz="1600" i="1" dirty="0" smtClean="0"/>
              <a:t>Περίπλους</a:t>
            </a:r>
            <a:r>
              <a:rPr lang="el-GR" sz="1600" dirty="0" smtClean="0"/>
              <a:t> του Άννωνα</a:t>
            </a:r>
            <a:br>
              <a:rPr lang="el-GR" sz="1600" dirty="0" smtClean="0"/>
            </a:br>
            <a:r>
              <a:rPr lang="el-GR" sz="1600" i="1" dirty="0" err="1" smtClean="0"/>
              <a:t>Άννων</a:t>
            </a:r>
            <a:r>
              <a:rPr lang="el-GR" sz="1600" i="1" dirty="0" smtClean="0"/>
              <a:t> ο Καρχηδόνιος</a:t>
            </a:r>
            <a:r>
              <a:rPr lang="el-GR" sz="1600" dirty="0" smtClean="0"/>
              <a:t> → εξερευνά τις δυτικές ακτές της Αφρικής. Ο </a:t>
            </a:r>
            <a:r>
              <a:rPr lang="el-GR" sz="1600" i="1" dirty="0" smtClean="0"/>
              <a:t>περίπλους</a:t>
            </a:r>
            <a:r>
              <a:rPr lang="el-GR" sz="1600" dirty="0" smtClean="0"/>
              <a:t> του αποτελεί το πλησιέστερο στην καρχηδονιακή λογοτεχνία δείγμα</a:t>
            </a:r>
            <a:r>
              <a:rPr lang="el-GR" dirty="0" smtClean="0"/>
              <a:t/>
            </a:r>
            <a:br>
              <a:rPr lang="el-GR" dirty="0" smtClean="0"/>
            </a:br>
            <a:endParaRPr lang="el-GR" dirty="0"/>
          </a:p>
        </p:txBody>
      </p:sp>
      <p:pic>
        <p:nvPicPr>
          <p:cNvPr id="7" name="6 - Θέση εικόνας" descr="1743623304628.png"/>
          <p:cNvPicPr>
            <a:picLocks noGrp="1" noChangeAspect="1"/>
          </p:cNvPicPr>
          <p:nvPr>
            <p:ph type="pic" idx="1"/>
          </p:nvPr>
        </p:nvPicPr>
        <p:blipFill>
          <a:blip r:embed="rId2" cstate="print"/>
          <a:srcRect t="12743" b="12743"/>
          <a:stretch>
            <a:fillRect/>
          </a:stretch>
        </p:blipFill>
        <p:spPr>
          <a:xfrm>
            <a:off x="2915816" y="620688"/>
            <a:ext cx="6048797" cy="4752528"/>
          </a:xfrm>
        </p:spPr>
      </p:pic>
      <p:sp>
        <p:nvSpPr>
          <p:cNvPr id="6" name="5 - Θέση κειμένου"/>
          <p:cNvSpPr>
            <a:spLocks noGrp="1"/>
          </p:cNvSpPr>
          <p:nvPr>
            <p:ph type="body" sz="half" idx="2"/>
          </p:nvPr>
        </p:nvSpPr>
        <p:spPr>
          <a:xfrm>
            <a:off x="179512" y="764704"/>
            <a:ext cx="2736304" cy="6093296"/>
          </a:xfrm>
        </p:spPr>
        <p:txBody>
          <a:bodyPr>
            <a:normAutofit fontScale="77500" lnSpcReduction="20000"/>
          </a:bodyPr>
          <a:lstStyle/>
          <a:p>
            <a:r>
              <a:rPr lang="el-GR" sz="1800" dirty="0" err="1" smtClean="0">
                <a:solidFill>
                  <a:schemeClr val="bg1"/>
                </a:solidFill>
              </a:rPr>
              <a:t>Ἔδοξε</a:t>
            </a:r>
            <a:r>
              <a:rPr lang="el-GR" sz="1800" dirty="0" smtClean="0">
                <a:solidFill>
                  <a:schemeClr val="bg1"/>
                </a:solidFill>
              </a:rPr>
              <a:t> </a:t>
            </a:r>
            <a:r>
              <a:rPr lang="el-GR" sz="1800" dirty="0" err="1" smtClean="0">
                <a:solidFill>
                  <a:schemeClr val="bg1"/>
                </a:solidFill>
              </a:rPr>
              <a:t>Καρχηδονίοις</a:t>
            </a:r>
            <a:r>
              <a:rPr lang="el-GR" sz="1800" dirty="0" smtClean="0">
                <a:solidFill>
                  <a:schemeClr val="bg1"/>
                </a:solidFill>
              </a:rPr>
              <a:t> </a:t>
            </a:r>
            <a:r>
              <a:rPr lang="el-GR" sz="1800" dirty="0" err="1" smtClean="0">
                <a:solidFill>
                  <a:schemeClr val="bg1"/>
                </a:solidFill>
              </a:rPr>
              <a:t>Ἅννωνα</a:t>
            </a:r>
            <a:r>
              <a:rPr lang="el-GR" sz="1800" dirty="0" smtClean="0">
                <a:solidFill>
                  <a:schemeClr val="bg1"/>
                </a:solidFill>
              </a:rPr>
              <a:t> </a:t>
            </a:r>
            <a:r>
              <a:rPr lang="el-GR" sz="1800" dirty="0" err="1" smtClean="0">
                <a:solidFill>
                  <a:schemeClr val="bg1"/>
                </a:solidFill>
              </a:rPr>
              <a:t>πλεῖν</a:t>
            </a:r>
            <a:r>
              <a:rPr lang="el-GR" sz="1800" dirty="0" smtClean="0">
                <a:solidFill>
                  <a:schemeClr val="bg1"/>
                </a:solidFill>
              </a:rPr>
              <a:t> </a:t>
            </a:r>
            <a:r>
              <a:rPr lang="el-GR" sz="1800" dirty="0" err="1" smtClean="0">
                <a:solidFill>
                  <a:schemeClr val="bg1"/>
                </a:solidFill>
              </a:rPr>
              <a:t>ἔξω</a:t>
            </a:r>
            <a:r>
              <a:rPr lang="el-GR" sz="1800" dirty="0" smtClean="0">
                <a:solidFill>
                  <a:schemeClr val="bg1"/>
                </a:solidFill>
              </a:rPr>
              <a:t> </a:t>
            </a:r>
            <a:r>
              <a:rPr lang="el-GR" sz="1800" b="1" dirty="0" err="1" smtClean="0">
                <a:solidFill>
                  <a:schemeClr val="bg1"/>
                </a:solidFill>
              </a:rPr>
              <a:t>Στηλῶν</a:t>
            </a:r>
            <a:r>
              <a:rPr lang="el-GR" sz="1800" b="1" dirty="0" smtClean="0">
                <a:solidFill>
                  <a:schemeClr val="bg1"/>
                </a:solidFill>
              </a:rPr>
              <a:t> </a:t>
            </a:r>
            <a:r>
              <a:rPr lang="el-GR" sz="1800" b="1" dirty="0" err="1" smtClean="0">
                <a:solidFill>
                  <a:schemeClr val="bg1"/>
                </a:solidFill>
              </a:rPr>
              <a:t>Ἡρακλείων</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πόλεις </a:t>
            </a:r>
            <a:r>
              <a:rPr lang="el-GR" sz="1800" dirty="0" err="1" smtClean="0">
                <a:solidFill>
                  <a:schemeClr val="bg1"/>
                </a:solidFill>
              </a:rPr>
              <a:t>κτίζειν</a:t>
            </a:r>
            <a:r>
              <a:rPr lang="el-GR" sz="1800" dirty="0" smtClean="0">
                <a:solidFill>
                  <a:schemeClr val="bg1"/>
                </a:solidFill>
              </a:rPr>
              <a:t> </a:t>
            </a:r>
            <a:r>
              <a:rPr lang="el-GR" sz="1800" dirty="0" err="1" smtClean="0">
                <a:solidFill>
                  <a:schemeClr val="bg1"/>
                </a:solidFill>
              </a:rPr>
              <a:t>Λιβυφοινίκων</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a:t>
            </a:r>
            <a:r>
              <a:rPr lang="el-GR" sz="1800" dirty="0" err="1" smtClean="0">
                <a:solidFill>
                  <a:schemeClr val="bg1"/>
                </a:solidFill>
              </a:rPr>
              <a:t>ἔπλευσε</a:t>
            </a:r>
            <a:r>
              <a:rPr lang="el-GR" sz="1800" dirty="0" smtClean="0">
                <a:solidFill>
                  <a:schemeClr val="bg1"/>
                </a:solidFill>
              </a:rPr>
              <a:t> </a:t>
            </a:r>
            <a:r>
              <a:rPr lang="el-GR" sz="1800" dirty="0" err="1" smtClean="0">
                <a:solidFill>
                  <a:schemeClr val="bg1"/>
                </a:solidFill>
              </a:rPr>
              <a:t>πεντηκοντόρους</a:t>
            </a:r>
            <a:r>
              <a:rPr lang="el-GR" sz="1800" dirty="0" smtClean="0">
                <a:solidFill>
                  <a:schemeClr val="bg1"/>
                </a:solidFill>
              </a:rPr>
              <a:t> </a:t>
            </a:r>
            <a:r>
              <a:rPr lang="el-GR" sz="1800" dirty="0" err="1" smtClean="0">
                <a:solidFill>
                  <a:schemeClr val="bg1"/>
                </a:solidFill>
              </a:rPr>
              <a:t>ἑξήκοντα</a:t>
            </a:r>
            <a:r>
              <a:rPr lang="el-GR" sz="1800" dirty="0" smtClean="0">
                <a:solidFill>
                  <a:schemeClr val="bg1"/>
                </a:solidFill>
              </a:rPr>
              <a:t> </a:t>
            </a:r>
            <a:r>
              <a:rPr lang="el-GR" sz="1800" dirty="0" err="1" smtClean="0">
                <a:solidFill>
                  <a:schemeClr val="bg1"/>
                </a:solidFill>
              </a:rPr>
              <a:t>ἄγων</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a:t>
            </a:r>
            <a:r>
              <a:rPr lang="el-GR" sz="1800" dirty="0" err="1" smtClean="0">
                <a:solidFill>
                  <a:schemeClr val="bg1"/>
                </a:solidFill>
              </a:rPr>
              <a:t>πλῆθος</a:t>
            </a:r>
            <a:r>
              <a:rPr lang="el-GR" sz="1800" dirty="0" smtClean="0">
                <a:solidFill>
                  <a:schemeClr val="bg1"/>
                </a:solidFill>
              </a:rPr>
              <a:t> </a:t>
            </a:r>
            <a:r>
              <a:rPr lang="el-GR" sz="1800" dirty="0" err="1" smtClean="0">
                <a:solidFill>
                  <a:schemeClr val="bg1"/>
                </a:solidFill>
              </a:rPr>
              <a:t>ἀνδρῶν</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a:t>
            </a:r>
            <a:r>
              <a:rPr lang="el-GR" sz="1800" dirty="0" err="1" smtClean="0">
                <a:solidFill>
                  <a:schemeClr val="bg1"/>
                </a:solidFill>
              </a:rPr>
              <a:t>γυναικῶν</a:t>
            </a:r>
            <a:r>
              <a:rPr lang="el-GR" sz="1800" dirty="0" smtClean="0">
                <a:solidFill>
                  <a:schemeClr val="bg1"/>
                </a:solidFill>
              </a:rPr>
              <a:t> </a:t>
            </a:r>
            <a:r>
              <a:rPr lang="el-GR" sz="1800" dirty="0" err="1" smtClean="0">
                <a:solidFill>
                  <a:schemeClr val="bg1"/>
                </a:solidFill>
              </a:rPr>
              <a:t>εἰς</a:t>
            </a:r>
            <a:r>
              <a:rPr lang="el-GR" sz="1800" dirty="0" smtClean="0">
                <a:solidFill>
                  <a:schemeClr val="bg1"/>
                </a:solidFill>
              </a:rPr>
              <a:t> </a:t>
            </a:r>
            <a:r>
              <a:rPr lang="el-GR" sz="1800" dirty="0" err="1" smtClean="0">
                <a:solidFill>
                  <a:schemeClr val="bg1"/>
                </a:solidFill>
              </a:rPr>
              <a:t>ἀριθμὸν</a:t>
            </a:r>
            <a:r>
              <a:rPr lang="el-GR" sz="1800" dirty="0" smtClean="0">
                <a:solidFill>
                  <a:schemeClr val="bg1"/>
                </a:solidFill>
              </a:rPr>
              <a:t> μυριάδων </a:t>
            </a:r>
            <a:r>
              <a:rPr lang="el-GR" sz="1800" dirty="0" err="1" smtClean="0">
                <a:solidFill>
                  <a:schemeClr val="bg1"/>
                </a:solidFill>
              </a:rPr>
              <a:t>τριῶν</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a:t>
            </a:r>
            <a:r>
              <a:rPr lang="el-GR" sz="1800" dirty="0" err="1" smtClean="0">
                <a:solidFill>
                  <a:schemeClr val="bg1"/>
                </a:solidFill>
              </a:rPr>
              <a:t>σῖτα</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a:t>
            </a:r>
            <a:r>
              <a:rPr lang="el-GR" sz="1800" dirty="0" err="1" smtClean="0">
                <a:solidFill>
                  <a:schemeClr val="bg1"/>
                </a:solidFill>
              </a:rPr>
              <a:t>τὴν</a:t>
            </a:r>
            <a:r>
              <a:rPr lang="el-GR" sz="1800" dirty="0" smtClean="0">
                <a:solidFill>
                  <a:schemeClr val="bg1"/>
                </a:solidFill>
              </a:rPr>
              <a:t> </a:t>
            </a:r>
            <a:r>
              <a:rPr lang="el-GR" sz="1800" dirty="0" err="1" smtClean="0">
                <a:solidFill>
                  <a:schemeClr val="bg1"/>
                </a:solidFill>
              </a:rPr>
              <a:t>ἄλλην</a:t>
            </a:r>
            <a:r>
              <a:rPr lang="el-GR" sz="1800" dirty="0" smtClean="0">
                <a:solidFill>
                  <a:schemeClr val="bg1"/>
                </a:solidFill>
              </a:rPr>
              <a:t> </a:t>
            </a:r>
            <a:r>
              <a:rPr lang="el-GR" sz="1800" dirty="0" err="1" smtClean="0">
                <a:solidFill>
                  <a:schemeClr val="bg1"/>
                </a:solidFill>
              </a:rPr>
              <a:t>παρασκευήν</a:t>
            </a:r>
            <a:r>
              <a:rPr lang="el-GR" sz="1800" dirty="0" smtClean="0">
                <a:solidFill>
                  <a:schemeClr val="bg1"/>
                </a:solidFill>
              </a:rPr>
              <a:t>.</a:t>
            </a:r>
          </a:p>
          <a:p>
            <a:r>
              <a:rPr lang="el-GR" sz="1800" dirty="0" smtClean="0">
                <a:solidFill>
                  <a:schemeClr val="bg1"/>
                </a:solidFill>
              </a:rPr>
              <a:t/>
            </a:r>
            <a:br>
              <a:rPr lang="el-GR" sz="1800" dirty="0" smtClean="0">
                <a:solidFill>
                  <a:schemeClr val="bg1"/>
                </a:solidFill>
              </a:rPr>
            </a:br>
            <a:r>
              <a:rPr lang="el-GR" sz="1800" dirty="0" smtClean="0">
                <a:solidFill>
                  <a:schemeClr val="bg1"/>
                </a:solidFill>
              </a:rPr>
              <a:t>2. </a:t>
            </a:r>
            <a:r>
              <a:rPr lang="el-GR" sz="1800" dirty="0" err="1" smtClean="0">
                <a:solidFill>
                  <a:schemeClr val="bg1"/>
                </a:solidFill>
              </a:rPr>
              <a:t>Ὡς</a:t>
            </a:r>
            <a:r>
              <a:rPr lang="el-GR" sz="1800" dirty="0" smtClean="0">
                <a:solidFill>
                  <a:schemeClr val="bg1"/>
                </a:solidFill>
              </a:rPr>
              <a:t> </a:t>
            </a:r>
            <a:r>
              <a:rPr lang="el-GR" sz="1800" dirty="0" err="1" smtClean="0">
                <a:solidFill>
                  <a:schemeClr val="bg1"/>
                </a:solidFill>
              </a:rPr>
              <a:t>δ᾽</a:t>
            </a:r>
            <a:r>
              <a:rPr lang="el-GR" sz="1800" dirty="0" smtClean="0">
                <a:solidFill>
                  <a:schemeClr val="bg1"/>
                </a:solidFill>
              </a:rPr>
              <a:t> </a:t>
            </a:r>
            <a:r>
              <a:rPr lang="el-GR" sz="1800" dirty="0" err="1" smtClean="0">
                <a:solidFill>
                  <a:schemeClr val="bg1"/>
                </a:solidFill>
              </a:rPr>
              <a:t>ἀναχθέντες</a:t>
            </a:r>
            <a:r>
              <a:rPr lang="el-GR" sz="1800" dirty="0" smtClean="0">
                <a:solidFill>
                  <a:schemeClr val="bg1"/>
                </a:solidFill>
              </a:rPr>
              <a:t> </a:t>
            </a:r>
            <a:r>
              <a:rPr lang="el-GR" sz="1800" dirty="0" err="1" smtClean="0">
                <a:solidFill>
                  <a:schemeClr val="bg1"/>
                </a:solidFill>
              </a:rPr>
              <a:t>τὰς</a:t>
            </a:r>
            <a:r>
              <a:rPr lang="el-GR" sz="1800" dirty="0" smtClean="0">
                <a:solidFill>
                  <a:schemeClr val="bg1"/>
                </a:solidFill>
              </a:rPr>
              <a:t> </a:t>
            </a:r>
            <a:r>
              <a:rPr lang="el-GR" sz="1800" dirty="0" err="1" smtClean="0">
                <a:solidFill>
                  <a:schemeClr val="bg1"/>
                </a:solidFill>
              </a:rPr>
              <a:t>Στήλας</a:t>
            </a:r>
            <a:r>
              <a:rPr lang="el-GR" sz="1800" dirty="0" smtClean="0">
                <a:solidFill>
                  <a:schemeClr val="bg1"/>
                </a:solidFill>
              </a:rPr>
              <a:t> </a:t>
            </a:r>
            <a:r>
              <a:rPr lang="el-GR" sz="1800" dirty="0" err="1" smtClean="0">
                <a:solidFill>
                  <a:schemeClr val="bg1"/>
                </a:solidFill>
              </a:rPr>
              <a:t>παρημείψαμεν</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a:t>
            </a:r>
            <a:r>
              <a:rPr lang="el-GR" sz="1800" dirty="0" err="1" smtClean="0">
                <a:solidFill>
                  <a:schemeClr val="bg1"/>
                </a:solidFill>
              </a:rPr>
              <a:t>ἔξω</a:t>
            </a:r>
            <a:r>
              <a:rPr lang="el-GR" sz="1800" dirty="0" smtClean="0">
                <a:solidFill>
                  <a:schemeClr val="bg1"/>
                </a:solidFill>
              </a:rPr>
              <a:t> </a:t>
            </a:r>
            <a:r>
              <a:rPr lang="el-GR" sz="1800" dirty="0" err="1" smtClean="0">
                <a:solidFill>
                  <a:schemeClr val="bg1"/>
                </a:solidFill>
              </a:rPr>
              <a:t>πλοῦν</a:t>
            </a:r>
            <a:r>
              <a:rPr lang="el-GR" sz="1800" dirty="0" smtClean="0">
                <a:solidFill>
                  <a:schemeClr val="bg1"/>
                </a:solidFill>
              </a:rPr>
              <a:t> </a:t>
            </a:r>
            <a:r>
              <a:rPr lang="el-GR" sz="1800" dirty="0" err="1" smtClean="0">
                <a:solidFill>
                  <a:schemeClr val="bg1"/>
                </a:solidFill>
              </a:rPr>
              <a:t>δυοῖν</a:t>
            </a:r>
            <a:r>
              <a:rPr lang="el-GR" sz="1800" dirty="0" smtClean="0">
                <a:solidFill>
                  <a:schemeClr val="bg1"/>
                </a:solidFill>
              </a:rPr>
              <a:t> </a:t>
            </a:r>
            <a:r>
              <a:rPr lang="el-GR" sz="1800" dirty="0" err="1" smtClean="0">
                <a:solidFill>
                  <a:schemeClr val="bg1"/>
                </a:solidFill>
              </a:rPr>
              <a:t>ἡμερῶν</a:t>
            </a:r>
            <a:r>
              <a:rPr lang="el-GR" sz="1800" dirty="0" smtClean="0">
                <a:solidFill>
                  <a:schemeClr val="bg1"/>
                </a:solidFill>
              </a:rPr>
              <a:t> </a:t>
            </a:r>
            <a:r>
              <a:rPr lang="el-GR" sz="1800" dirty="0" err="1" smtClean="0">
                <a:solidFill>
                  <a:schemeClr val="bg1"/>
                </a:solidFill>
              </a:rPr>
              <a:t>ἐπλεύσαμεν</a:t>
            </a:r>
            <a:r>
              <a:rPr lang="el-GR" sz="1800" dirty="0" smtClean="0">
                <a:solidFill>
                  <a:schemeClr val="bg1"/>
                </a:solidFill>
              </a:rPr>
              <a:t>, </a:t>
            </a:r>
            <a:r>
              <a:rPr lang="el-GR" sz="1800" dirty="0" err="1" smtClean="0">
                <a:solidFill>
                  <a:schemeClr val="bg1"/>
                </a:solidFill>
              </a:rPr>
              <a:t>ἐκτίσαμεν</a:t>
            </a:r>
            <a:r>
              <a:rPr lang="el-GR" sz="1800" dirty="0" smtClean="0">
                <a:solidFill>
                  <a:schemeClr val="bg1"/>
                </a:solidFill>
              </a:rPr>
              <a:t> </a:t>
            </a:r>
            <a:r>
              <a:rPr lang="el-GR" sz="1800" dirty="0" err="1" smtClean="0">
                <a:solidFill>
                  <a:schemeClr val="bg1"/>
                </a:solidFill>
              </a:rPr>
              <a:t>πρώτην</a:t>
            </a:r>
            <a:r>
              <a:rPr lang="el-GR" sz="1800" dirty="0" smtClean="0">
                <a:solidFill>
                  <a:schemeClr val="bg1"/>
                </a:solidFill>
              </a:rPr>
              <a:t> </a:t>
            </a:r>
            <a:r>
              <a:rPr lang="el-GR" sz="1800" dirty="0" err="1" smtClean="0">
                <a:solidFill>
                  <a:schemeClr val="bg1"/>
                </a:solidFill>
              </a:rPr>
              <a:t>πόλιν</a:t>
            </a:r>
            <a:r>
              <a:rPr lang="el-GR" sz="1800" dirty="0" smtClean="0">
                <a:solidFill>
                  <a:schemeClr val="bg1"/>
                </a:solidFill>
              </a:rPr>
              <a:t>, </a:t>
            </a:r>
            <a:r>
              <a:rPr lang="el-GR" sz="1800" dirty="0" err="1" smtClean="0">
                <a:solidFill>
                  <a:schemeClr val="bg1"/>
                </a:solidFill>
              </a:rPr>
              <a:t>ἥντινα</a:t>
            </a:r>
            <a:r>
              <a:rPr lang="el-GR" sz="1800" dirty="0" smtClean="0">
                <a:solidFill>
                  <a:schemeClr val="bg1"/>
                </a:solidFill>
              </a:rPr>
              <a:t> </a:t>
            </a:r>
            <a:r>
              <a:rPr lang="el-GR" sz="1800" dirty="0" err="1" smtClean="0">
                <a:solidFill>
                  <a:schemeClr val="bg1"/>
                </a:solidFill>
              </a:rPr>
              <a:t>ὠνομάσαμεν</a:t>
            </a:r>
            <a:r>
              <a:rPr lang="el-GR" sz="1800" dirty="0" smtClean="0">
                <a:solidFill>
                  <a:schemeClr val="bg1"/>
                </a:solidFill>
              </a:rPr>
              <a:t> </a:t>
            </a:r>
            <a:r>
              <a:rPr lang="el-GR" sz="1800" dirty="0" err="1" smtClean="0">
                <a:solidFill>
                  <a:schemeClr val="bg1"/>
                </a:solidFill>
              </a:rPr>
              <a:t>Θυμιατήριον</a:t>
            </a:r>
            <a:r>
              <a:rPr lang="el-GR" sz="1800" dirty="0" smtClean="0">
                <a:solidFill>
                  <a:schemeClr val="bg1"/>
                </a:solidFill>
              </a:rPr>
              <a:t>· πεδίον </a:t>
            </a:r>
            <a:r>
              <a:rPr lang="el-GR" sz="1800" dirty="0" err="1" smtClean="0">
                <a:solidFill>
                  <a:schemeClr val="bg1"/>
                </a:solidFill>
              </a:rPr>
              <a:t>δ᾽</a:t>
            </a:r>
            <a:r>
              <a:rPr lang="el-GR" sz="1800" dirty="0" smtClean="0">
                <a:solidFill>
                  <a:schemeClr val="bg1"/>
                </a:solidFill>
              </a:rPr>
              <a:t> </a:t>
            </a:r>
            <a:r>
              <a:rPr lang="el-GR" sz="1800" dirty="0" err="1" smtClean="0">
                <a:solidFill>
                  <a:schemeClr val="bg1"/>
                </a:solidFill>
              </a:rPr>
              <a:t>αὐτῇ</a:t>
            </a:r>
            <a:r>
              <a:rPr lang="el-GR" sz="1800" dirty="0" smtClean="0">
                <a:solidFill>
                  <a:schemeClr val="bg1"/>
                </a:solidFill>
              </a:rPr>
              <a:t> μέγα </a:t>
            </a:r>
            <a:r>
              <a:rPr lang="el-GR" sz="1800" dirty="0" err="1" smtClean="0">
                <a:solidFill>
                  <a:schemeClr val="bg1"/>
                </a:solidFill>
              </a:rPr>
              <a:t>ὑπῆν</a:t>
            </a:r>
            <a:r>
              <a:rPr lang="el-GR" sz="1800" dirty="0" smtClean="0">
                <a:solidFill>
                  <a:schemeClr val="bg1"/>
                </a:solidFill>
              </a:rPr>
              <a:t>.</a:t>
            </a:r>
          </a:p>
          <a:p>
            <a:r>
              <a:rPr lang="el-GR" sz="1800" dirty="0" smtClean="0">
                <a:solidFill>
                  <a:schemeClr val="bg1"/>
                </a:solidFill>
              </a:rPr>
              <a:t/>
            </a:r>
            <a:br>
              <a:rPr lang="el-GR" sz="1800" dirty="0" smtClean="0">
                <a:solidFill>
                  <a:schemeClr val="bg1"/>
                </a:solidFill>
              </a:rPr>
            </a:br>
            <a:r>
              <a:rPr lang="el-GR" sz="1800" dirty="0" smtClean="0">
                <a:solidFill>
                  <a:schemeClr val="bg1"/>
                </a:solidFill>
              </a:rPr>
              <a:t>3. </a:t>
            </a:r>
            <a:r>
              <a:rPr lang="el-GR" sz="1800" dirty="0" err="1" smtClean="0">
                <a:solidFill>
                  <a:schemeClr val="bg1"/>
                </a:solidFill>
              </a:rPr>
              <a:t>Κἄπειτα</a:t>
            </a:r>
            <a:r>
              <a:rPr lang="el-GR" sz="1800" dirty="0" smtClean="0">
                <a:solidFill>
                  <a:schemeClr val="bg1"/>
                </a:solidFill>
              </a:rPr>
              <a:t> </a:t>
            </a:r>
            <a:r>
              <a:rPr lang="el-GR" sz="1800" dirty="0" err="1" smtClean="0">
                <a:solidFill>
                  <a:schemeClr val="bg1"/>
                </a:solidFill>
              </a:rPr>
              <a:t>πρὸς</a:t>
            </a:r>
            <a:r>
              <a:rPr lang="el-GR" sz="1800" dirty="0" smtClean="0">
                <a:solidFill>
                  <a:schemeClr val="bg1"/>
                </a:solidFill>
              </a:rPr>
              <a:t> </a:t>
            </a:r>
            <a:r>
              <a:rPr lang="el-GR" sz="1800" dirty="0" err="1" smtClean="0">
                <a:solidFill>
                  <a:schemeClr val="bg1"/>
                </a:solidFill>
              </a:rPr>
              <a:t>ἑσπέραν</a:t>
            </a:r>
            <a:r>
              <a:rPr lang="el-GR" sz="1800" dirty="0" smtClean="0">
                <a:solidFill>
                  <a:schemeClr val="bg1"/>
                </a:solidFill>
              </a:rPr>
              <a:t> </a:t>
            </a:r>
            <a:r>
              <a:rPr lang="el-GR" sz="1800" dirty="0" err="1" smtClean="0">
                <a:solidFill>
                  <a:schemeClr val="bg1"/>
                </a:solidFill>
              </a:rPr>
              <a:t>ἀναχθέντες</a:t>
            </a:r>
            <a:r>
              <a:rPr lang="el-GR" sz="1800" dirty="0" smtClean="0">
                <a:solidFill>
                  <a:schemeClr val="bg1"/>
                </a:solidFill>
              </a:rPr>
              <a:t> </a:t>
            </a:r>
            <a:r>
              <a:rPr lang="el-GR" sz="1800" dirty="0" err="1" smtClean="0">
                <a:solidFill>
                  <a:schemeClr val="bg1"/>
                </a:solidFill>
              </a:rPr>
              <a:t>ἐπὶ</a:t>
            </a:r>
            <a:r>
              <a:rPr lang="el-GR" sz="1800" dirty="0" smtClean="0">
                <a:solidFill>
                  <a:schemeClr val="bg1"/>
                </a:solidFill>
              </a:rPr>
              <a:t> </a:t>
            </a:r>
            <a:r>
              <a:rPr lang="el-GR" sz="1800" dirty="0" err="1" smtClean="0">
                <a:solidFill>
                  <a:schemeClr val="bg1"/>
                </a:solidFill>
              </a:rPr>
              <a:t>Σολόεντα</a:t>
            </a:r>
            <a:r>
              <a:rPr lang="el-GR" sz="1800" dirty="0" smtClean="0">
                <a:solidFill>
                  <a:schemeClr val="bg1"/>
                </a:solidFill>
              </a:rPr>
              <a:t>, </a:t>
            </a:r>
            <a:r>
              <a:rPr lang="el-GR" sz="1800" dirty="0" err="1" smtClean="0">
                <a:solidFill>
                  <a:schemeClr val="bg1"/>
                </a:solidFill>
              </a:rPr>
              <a:t>Λιβυκὸν</a:t>
            </a:r>
            <a:r>
              <a:rPr lang="el-GR" sz="1800" dirty="0" smtClean="0">
                <a:solidFill>
                  <a:schemeClr val="bg1"/>
                </a:solidFill>
              </a:rPr>
              <a:t> </a:t>
            </a:r>
            <a:r>
              <a:rPr lang="el-GR" sz="1800" dirty="0" err="1" smtClean="0">
                <a:solidFill>
                  <a:schemeClr val="bg1"/>
                </a:solidFill>
              </a:rPr>
              <a:t>ἀκρωτήριον</a:t>
            </a:r>
            <a:r>
              <a:rPr lang="el-GR" sz="1800" dirty="0" smtClean="0">
                <a:solidFill>
                  <a:schemeClr val="bg1"/>
                </a:solidFill>
              </a:rPr>
              <a:t> λάσιον </a:t>
            </a:r>
            <a:r>
              <a:rPr lang="el-GR" sz="1800" dirty="0" err="1" smtClean="0">
                <a:solidFill>
                  <a:schemeClr val="bg1"/>
                </a:solidFill>
              </a:rPr>
              <a:t>δένδρεσι</a:t>
            </a:r>
            <a:r>
              <a:rPr lang="el-GR" sz="1800" dirty="0" smtClean="0">
                <a:solidFill>
                  <a:schemeClr val="bg1"/>
                </a:solidFill>
              </a:rPr>
              <a:t>, </a:t>
            </a:r>
            <a:r>
              <a:rPr lang="el-GR" sz="1800" dirty="0" err="1" smtClean="0">
                <a:solidFill>
                  <a:schemeClr val="bg1"/>
                </a:solidFill>
              </a:rPr>
              <a:t>συνήλθομεν</a:t>
            </a:r>
            <a:r>
              <a:rPr lang="el-GR" sz="1800" dirty="0" smtClean="0">
                <a:solidFill>
                  <a:schemeClr val="bg1"/>
                </a:solidFill>
              </a:rPr>
              <a:t>.</a:t>
            </a:r>
          </a:p>
          <a:p>
            <a:r>
              <a:rPr lang="el-GR" sz="1800" dirty="0" smtClean="0">
                <a:solidFill>
                  <a:schemeClr val="bg1"/>
                </a:solidFill>
              </a:rPr>
              <a:t/>
            </a:r>
            <a:br>
              <a:rPr lang="el-GR" sz="1800" dirty="0" smtClean="0">
                <a:solidFill>
                  <a:schemeClr val="bg1"/>
                </a:solidFill>
              </a:rPr>
            </a:br>
            <a:r>
              <a:rPr lang="el-GR" sz="1800" dirty="0" smtClean="0">
                <a:solidFill>
                  <a:schemeClr val="bg1"/>
                </a:solidFill>
              </a:rPr>
              <a:t>4. </a:t>
            </a:r>
            <a:r>
              <a:rPr lang="el-GR" sz="1800" b="1" dirty="0" err="1" smtClean="0">
                <a:solidFill>
                  <a:schemeClr val="bg1"/>
                </a:solidFill>
              </a:rPr>
              <a:t>Ἔνθα</a:t>
            </a:r>
            <a:r>
              <a:rPr lang="el-GR" sz="1800" b="1" dirty="0" smtClean="0">
                <a:solidFill>
                  <a:schemeClr val="bg1"/>
                </a:solidFill>
              </a:rPr>
              <a:t> </a:t>
            </a:r>
            <a:r>
              <a:rPr lang="el-GR" sz="1800" b="1" dirty="0" err="1" smtClean="0">
                <a:solidFill>
                  <a:schemeClr val="bg1"/>
                </a:solidFill>
              </a:rPr>
              <a:t>Ποσειδῶνος</a:t>
            </a:r>
            <a:r>
              <a:rPr lang="el-GR" sz="1800" b="1" dirty="0" smtClean="0">
                <a:solidFill>
                  <a:schemeClr val="bg1"/>
                </a:solidFill>
              </a:rPr>
              <a:t> </a:t>
            </a:r>
            <a:r>
              <a:rPr lang="el-GR" sz="1800" b="1" dirty="0" err="1" smtClean="0">
                <a:solidFill>
                  <a:schemeClr val="bg1"/>
                </a:solidFill>
              </a:rPr>
              <a:t>ἱερὸν</a:t>
            </a:r>
            <a:r>
              <a:rPr lang="el-GR" sz="1800" b="1" dirty="0" smtClean="0">
                <a:solidFill>
                  <a:schemeClr val="bg1"/>
                </a:solidFill>
              </a:rPr>
              <a:t> </a:t>
            </a:r>
            <a:r>
              <a:rPr lang="el-GR" sz="1800" b="1" dirty="0" err="1" smtClean="0">
                <a:solidFill>
                  <a:schemeClr val="bg1"/>
                </a:solidFill>
              </a:rPr>
              <a:t>ἱδρυσάμε</a:t>
            </a:r>
            <a:r>
              <a:rPr lang="el-GR" sz="1800" dirty="0" err="1" smtClean="0">
                <a:solidFill>
                  <a:schemeClr val="bg1"/>
                </a:solidFill>
              </a:rPr>
              <a:t>νοι</a:t>
            </a:r>
            <a:r>
              <a:rPr lang="el-GR" sz="1800" dirty="0" smtClean="0">
                <a:solidFill>
                  <a:schemeClr val="bg1"/>
                </a:solidFill>
              </a:rPr>
              <a:t> πάλιν </a:t>
            </a:r>
            <a:r>
              <a:rPr lang="el-GR" sz="1800" dirty="0" err="1" smtClean="0">
                <a:solidFill>
                  <a:schemeClr val="bg1"/>
                </a:solidFill>
              </a:rPr>
              <a:t>ἐπέβημεν</a:t>
            </a:r>
            <a:r>
              <a:rPr lang="el-GR" sz="1800" dirty="0" smtClean="0">
                <a:solidFill>
                  <a:schemeClr val="bg1"/>
                </a:solidFill>
              </a:rPr>
              <a:t> </a:t>
            </a:r>
            <a:r>
              <a:rPr lang="el-GR" sz="1800" dirty="0" err="1" smtClean="0">
                <a:solidFill>
                  <a:schemeClr val="bg1"/>
                </a:solidFill>
              </a:rPr>
              <a:t>πρὸς</a:t>
            </a:r>
            <a:r>
              <a:rPr lang="el-GR" sz="1800" dirty="0" smtClean="0">
                <a:solidFill>
                  <a:schemeClr val="bg1"/>
                </a:solidFill>
              </a:rPr>
              <a:t> </a:t>
            </a:r>
            <a:r>
              <a:rPr lang="el-GR" sz="1800" dirty="0" err="1" smtClean="0">
                <a:solidFill>
                  <a:schemeClr val="bg1"/>
                </a:solidFill>
              </a:rPr>
              <a:t>ἥλιον</a:t>
            </a:r>
            <a:r>
              <a:rPr lang="el-GR" sz="1800" dirty="0" smtClean="0">
                <a:solidFill>
                  <a:schemeClr val="bg1"/>
                </a:solidFill>
              </a:rPr>
              <a:t> </a:t>
            </a:r>
            <a:r>
              <a:rPr lang="el-GR" sz="1800" dirty="0" err="1" smtClean="0">
                <a:solidFill>
                  <a:schemeClr val="bg1"/>
                </a:solidFill>
              </a:rPr>
              <a:t>ἀνίσχοντα</a:t>
            </a:r>
            <a:r>
              <a:rPr lang="el-GR" sz="1800" dirty="0" smtClean="0">
                <a:solidFill>
                  <a:schemeClr val="bg1"/>
                </a:solidFill>
              </a:rPr>
              <a:t> </a:t>
            </a:r>
            <a:r>
              <a:rPr lang="el-GR" sz="1800" dirty="0" err="1" smtClean="0">
                <a:solidFill>
                  <a:schemeClr val="bg1"/>
                </a:solidFill>
              </a:rPr>
              <a:t>ἡμέρας</a:t>
            </a:r>
            <a:r>
              <a:rPr lang="el-GR" sz="1800" dirty="0" smtClean="0">
                <a:solidFill>
                  <a:schemeClr val="bg1"/>
                </a:solidFill>
              </a:rPr>
              <a:t> </a:t>
            </a:r>
            <a:r>
              <a:rPr lang="el-GR" sz="1800" dirty="0" err="1" smtClean="0">
                <a:solidFill>
                  <a:schemeClr val="bg1"/>
                </a:solidFill>
              </a:rPr>
              <a:t>ἥμισυ</a:t>
            </a:r>
            <a:r>
              <a:rPr lang="el-GR" sz="1800" dirty="0" smtClean="0">
                <a:solidFill>
                  <a:schemeClr val="bg1"/>
                </a:solidFill>
              </a:rPr>
              <a:t>, </a:t>
            </a:r>
            <a:r>
              <a:rPr lang="el-GR" sz="1800" dirty="0" err="1" smtClean="0">
                <a:solidFill>
                  <a:schemeClr val="bg1"/>
                </a:solidFill>
              </a:rPr>
              <a:t>ἄχρι</a:t>
            </a:r>
            <a:r>
              <a:rPr lang="el-GR" sz="1800" dirty="0" smtClean="0">
                <a:solidFill>
                  <a:schemeClr val="bg1"/>
                </a:solidFill>
              </a:rPr>
              <a:t> </a:t>
            </a:r>
            <a:r>
              <a:rPr lang="el-GR" sz="1800" dirty="0" err="1" smtClean="0">
                <a:solidFill>
                  <a:schemeClr val="bg1"/>
                </a:solidFill>
              </a:rPr>
              <a:t>ἐκομίσθημεν</a:t>
            </a:r>
            <a:r>
              <a:rPr lang="el-GR" sz="1800" dirty="0" smtClean="0">
                <a:solidFill>
                  <a:schemeClr val="bg1"/>
                </a:solidFill>
              </a:rPr>
              <a:t> </a:t>
            </a:r>
            <a:r>
              <a:rPr lang="el-GR" sz="1800" dirty="0" err="1" smtClean="0">
                <a:solidFill>
                  <a:schemeClr val="bg1"/>
                </a:solidFill>
              </a:rPr>
              <a:t>εἰς</a:t>
            </a:r>
            <a:r>
              <a:rPr lang="el-GR" sz="1800" dirty="0" smtClean="0">
                <a:solidFill>
                  <a:schemeClr val="bg1"/>
                </a:solidFill>
              </a:rPr>
              <a:t> </a:t>
            </a:r>
            <a:r>
              <a:rPr lang="el-GR" sz="1800" dirty="0" err="1" smtClean="0">
                <a:solidFill>
                  <a:schemeClr val="bg1"/>
                </a:solidFill>
              </a:rPr>
              <a:t>λίμνην</a:t>
            </a:r>
            <a:r>
              <a:rPr lang="el-GR" sz="1800" dirty="0" smtClean="0">
                <a:solidFill>
                  <a:schemeClr val="bg1"/>
                </a:solidFill>
              </a:rPr>
              <a:t> </a:t>
            </a:r>
            <a:r>
              <a:rPr lang="el-GR" sz="1800" dirty="0" err="1" smtClean="0">
                <a:solidFill>
                  <a:schemeClr val="bg1"/>
                </a:solidFill>
              </a:rPr>
              <a:t>οὐ</a:t>
            </a:r>
            <a:r>
              <a:rPr lang="el-GR" sz="1800" dirty="0" smtClean="0">
                <a:solidFill>
                  <a:schemeClr val="bg1"/>
                </a:solidFill>
              </a:rPr>
              <a:t> </a:t>
            </a:r>
            <a:r>
              <a:rPr lang="el-GR" sz="1800" dirty="0" err="1" smtClean="0">
                <a:solidFill>
                  <a:schemeClr val="bg1"/>
                </a:solidFill>
              </a:rPr>
              <a:t>πόῤῥω</a:t>
            </a:r>
            <a:r>
              <a:rPr lang="el-GR" sz="1800" dirty="0" smtClean="0">
                <a:solidFill>
                  <a:schemeClr val="bg1"/>
                </a:solidFill>
              </a:rPr>
              <a:t> </a:t>
            </a:r>
            <a:r>
              <a:rPr lang="el-GR" sz="1800" dirty="0" err="1" smtClean="0">
                <a:solidFill>
                  <a:schemeClr val="bg1"/>
                </a:solidFill>
              </a:rPr>
              <a:t>τῆς</a:t>
            </a:r>
            <a:r>
              <a:rPr lang="el-GR" sz="1800" dirty="0" smtClean="0">
                <a:solidFill>
                  <a:schemeClr val="bg1"/>
                </a:solidFill>
              </a:rPr>
              <a:t> </a:t>
            </a:r>
            <a:r>
              <a:rPr lang="el-GR" sz="1800" dirty="0" err="1" smtClean="0">
                <a:solidFill>
                  <a:schemeClr val="bg1"/>
                </a:solidFill>
              </a:rPr>
              <a:t>θαλάττης</a:t>
            </a:r>
            <a:r>
              <a:rPr lang="el-GR" sz="1800" dirty="0" smtClean="0">
                <a:solidFill>
                  <a:schemeClr val="bg1"/>
                </a:solidFill>
              </a:rPr>
              <a:t> </a:t>
            </a:r>
            <a:r>
              <a:rPr lang="el-GR" sz="1800" dirty="0" err="1" smtClean="0">
                <a:solidFill>
                  <a:schemeClr val="bg1"/>
                </a:solidFill>
              </a:rPr>
              <a:t>κειμένην</a:t>
            </a:r>
            <a:r>
              <a:rPr lang="el-GR" sz="1800" dirty="0" smtClean="0">
                <a:solidFill>
                  <a:schemeClr val="bg1"/>
                </a:solidFill>
              </a:rPr>
              <a:t>, καλάμου </a:t>
            </a:r>
            <a:r>
              <a:rPr lang="el-GR" sz="1800" dirty="0" err="1" smtClean="0">
                <a:solidFill>
                  <a:schemeClr val="bg1"/>
                </a:solidFill>
              </a:rPr>
              <a:t>μεστὴν</a:t>
            </a:r>
            <a:r>
              <a:rPr lang="el-GR" sz="1800" dirty="0" smtClean="0">
                <a:solidFill>
                  <a:schemeClr val="bg1"/>
                </a:solidFill>
              </a:rPr>
              <a:t> </a:t>
            </a:r>
            <a:r>
              <a:rPr lang="el-GR" sz="1800" dirty="0" err="1" smtClean="0">
                <a:solidFill>
                  <a:schemeClr val="bg1"/>
                </a:solidFill>
              </a:rPr>
              <a:t>πολλοῦ</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μεγάλου· </a:t>
            </a:r>
            <a:r>
              <a:rPr lang="el-GR" sz="1800" dirty="0" err="1" smtClean="0">
                <a:solidFill>
                  <a:schemeClr val="bg1"/>
                </a:solidFill>
              </a:rPr>
              <a:t>ἐνῆσαν</a:t>
            </a:r>
            <a:r>
              <a:rPr lang="el-GR" sz="1800" dirty="0" smtClean="0">
                <a:solidFill>
                  <a:schemeClr val="bg1"/>
                </a:solidFill>
              </a:rPr>
              <a:t> </a:t>
            </a:r>
            <a:r>
              <a:rPr lang="el-GR" sz="1800" dirty="0" err="1" smtClean="0">
                <a:solidFill>
                  <a:schemeClr val="bg1"/>
                </a:solidFill>
              </a:rPr>
              <a:t>δὲ</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a:t>
            </a:r>
            <a:r>
              <a:rPr lang="el-GR" sz="1800" dirty="0" err="1" smtClean="0">
                <a:solidFill>
                  <a:schemeClr val="bg1"/>
                </a:solidFill>
              </a:rPr>
              <a:t>ἐλέφαντες</a:t>
            </a:r>
            <a:r>
              <a:rPr lang="el-GR" sz="1800" dirty="0" smtClean="0">
                <a:solidFill>
                  <a:schemeClr val="bg1"/>
                </a:solidFill>
              </a:rPr>
              <a:t> </a:t>
            </a:r>
            <a:r>
              <a:rPr lang="el-GR" sz="1800" dirty="0" err="1" smtClean="0">
                <a:solidFill>
                  <a:schemeClr val="bg1"/>
                </a:solidFill>
              </a:rPr>
              <a:t>καὶ</a:t>
            </a:r>
            <a:r>
              <a:rPr lang="el-GR" sz="1800" dirty="0" smtClean="0">
                <a:solidFill>
                  <a:schemeClr val="bg1"/>
                </a:solidFill>
              </a:rPr>
              <a:t> </a:t>
            </a:r>
            <a:r>
              <a:rPr lang="el-GR" sz="1800" dirty="0" err="1" smtClean="0">
                <a:solidFill>
                  <a:schemeClr val="bg1"/>
                </a:solidFill>
              </a:rPr>
              <a:t>τἆλλα</a:t>
            </a:r>
            <a:r>
              <a:rPr lang="el-GR" sz="1800" dirty="0" smtClean="0">
                <a:solidFill>
                  <a:schemeClr val="bg1"/>
                </a:solidFill>
              </a:rPr>
              <a:t> θηρία </a:t>
            </a:r>
            <a:r>
              <a:rPr lang="el-GR" sz="1800" dirty="0" err="1" smtClean="0">
                <a:solidFill>
                  <a:schemeClr val="bg1"/>
                </a:solidFill>
              </a:rPr>
              <a:t>νεμόμενα</a:t>
            </a:r>
            <a:r>
              <a:rPr lang="el-GR" sz="1800" dirty="0" smtClean="0">
                <a:solidFill>
                  <a:schemeClr val="bg1"/>
                </a:solidFill>
              </a:rPr>
              <a:t> πάμπολλα.</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179512" y="0"/>
            <a:ext cx="8784976" cy="1052736"/>
          </a:xfrm>
        </p:spPr>
        <p:txBody>
          <a:bodyPr>
            <a:normAutofit fontScale="90000"/>
          </a:bodyPr>
          <a:lstStyle/>
          <a:p>
            <a:r>
              <a:rPr lang="el-GR" dirty="0" smtClean="0"/>
              <a:t>ΠΡΟΔΡΟΜΟΙ ΤΗΣ ΑΡΧΑΙΑΣ ΕΛΛΗΝΙΚΗΣ ΙΣΤΟΡΙΟΓΡΑΦΙΑΣ</a:t>
            </a:r>
            <a:endParaRPr lang="el-GR" dirty="0"/>
          </a:p>
        </p:txBody>
      </p:sp>
      <p:sp>
        <p:nvSpPr>
          <p:cNvPr id="6" name="5 - Θέση περιεχομένου"/>
          <p:cNvSpPr>
            <a:spLocks noGrp="1"/>
          </p:cNvSpPr>
          <p:nvPr>
            <p:ph sz="quarter" idx="1"/>
          </p:nvPr>
        </p:nvSpPr>
        <p:spPr>
          <a:xfrm>
            <a:off x="179512" y="1412776"/>
            <a:ext cx="8784976" cy="4968552"/>
          </a:xfrm>
        </p:spPr>
        <p:txBody>
          <a:bodyPr>
            <a:normAutofit/>
          </a:bodyPr>
          <a:lstStyle/>
          <a:p>
            <a:pPr algn="ctr">
              <a:buNone/>
            </a:pPr>
            <a:endParaRPr lang="el-GR" sz="1600" b="1" dirty="0" smtClean="0"/>
          </a:p>
          <a:p>
            <a:pPr algn="ctr">
              <a:buNone/>
            </a:pPr>
            <a:r>
              <a:rPr lang="el-GR" sz="1600" b="1" dirty="0" smtClean="0"/>
              <a:t>4) ΙΩΝΕΣ ΦΙΛΟΣΟΦΟΙ</a:t>
            </a:r>
          </a:p>
          <a:p>
            <a:endParaRPr lang="el-GR" sz="1600" dirty="0" smtClean="0"/>
          </a:p>
          <a:p>
            <a:r>
              <a:rPr lang="el-GR" sz="1600" dirty="0" smtClean="0"/>
              <a:t>Ορθολογική ερμηνεία του κόσμου, απαλλαγμένη από δεισιδαιμονίες και μεταφυσικές εξηγήσεις.</a:t>
            </a:r>
          </a:p>
          <a:p>
            <a:endParaRPr lang="el-GR" sz="1600" dirty="0" smtClean="0"/>
          </a:p>
          <a:p>
            <a:r>
              <a:rPr lang="el-GR" sz="1600" dirty="0" smtClean="0"/>
              <a:t> </a:t>
            </a:r>
            <a:r>
              <a:rPr lang="el-GR" sz="1600" i="1" dirty="0" err="1" smtClean="0"/>
              <a:t>Αναξιμάνδρος</a:t>
            </a:r>
            <a:r>
              <a:rPr lang="el-GR" sz="1600" i="1" dirty="0" smtClean="0"/>
              <a:t> ο Μιλήσιος</a:t>
            </a:r>
            <a:r>
              <a:rPr lang="el-GR" sz="1600" dirty="0" smtClean="0"/>
              <a:t> ( </a:t>
            </a:r>
            <a:r>
              <a:rPr lang="el-GR" sz="1600" dirty="0" err="1" smtClean="0"/>
              <a:t>περ</a:t>
            </a:r>
            <a:r>
              <a:rPr lang="el-GR" sz="1600" dirty="0" smtClean="0"/>
              <a:t>. 610-546 )</a:t>
            </a:r>
          </a:p>
          <a:p>
            <a:endParaRPr lang="el-GR" sz="1600" dirty="0" smtClean="0"/>
          </a:p>
          <a:p>
            <a:r>
              <a:rPr lang="el-GR" sz="1600" b="1" dirty="0" smtClean="0"/>
              <a:t>απαλοιφή κάθε μυθολογικού στοιχείου </a:t>
            </a:r>
            <a:r>
              <a:rPr lang="el-GR" sz="1600" dirty="0" smtClean="0"/>
              <a:t>και άσκηση κριτικής στην παράδοση.</a:t>
            </a:r>
          </a:p>
          <a:p>
            <a:endParaRPr lang="el-GR" sz="1600" dirty="0" smtClean="0"/>
          </a:p>
          <a:p>
            <a:r>
              <a:rPr lang="el-GR" sz="1600" b="1" dirty="0" smtClean="0"/>
              <a:t>ο πρώτος που σχεδιάζει γεωγραφικό χάρτη</a:t>
            </a:r>
            <a:r>
              <a:rPr lang="el-GR" sz="1600" dirty="0" smtClean="0"/>
              <a:t>.</a:t>
            </a:r>
          </a:p>
          <a:p>
            <a:endParaRPr lang="el-GR" sz="1600" dirty="0" smtClean="0"/>
          </a:p>
          <a:p>
            <a:r>
              <a:rPr lang="el-GR" sz="1600" dirty="0" smtClean="0"/>
              <a:t>μαθητής του Θαλή, ιδρυτή της πρώτης φιλοσοφικής σχολής.</a:t>
            </a:r>
          </a:p>
          <a:p>
            <a:pPr>
              <a:buNone/>
            </a:pPr>
            <a:r>
              <a:rPr lang="el-GR" sz="1600" dirty="0" smtClean="0"/>
              <a:t/>
            </a:r>
            <a:br>
              <a:rPr lang="el-GR" sz="1600" dirty="0" smtClean="0"/>
            </a:br>
            <a:r>
              <a:rPr lang="el-GR" sz="1600" dirty="0" smtClean="0"/>
              <a:t/>
            </a:r>
            <a:br>
              <a:rPr lang="el-GR" sz="1600" dirty="0" smtClean="0"/>
            </a:br>
            <a:r>
              <a:rPr lang="el-GR" sz="1600" dirty="0" smtClean="0"/>
              <a:t/>
            </a:r>
            <a:br>
              <a:rPr lang="el-GR" sz="1600" dirty="0" smtClean="0"/>
            </a:br>
            <a:r>
              <a:rPr lang="el-GR" sz="1600" dirty="0" smtClean="0"/>
              <a:t>Σημαντική εξέλιξη → </a:t>
            </a:r>
            <a:r>
              <a:rPr lang="el-GR" sz="1600" b="1" dirty="0" smtClean="0"/>
              <a:t>εξέλιξη πεζού λόγου κατά τον 6ο αιώνα</a:t>
            </a:r>
            <a:r>
              <a:rPr lang="el-GR" sz="1600" dirty="0" smtClean="0"/>
              <a:t>.</a:t>
            </a:r>
          </a:p>
          <a:p>
            <a:pPr algn="ctr">
              <a:buNone/>
            </a:pPr>
            <a:endParaRPr lang="el-GR" sz="1600"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896144"/>
          </a:xfrm>
        </p:spPr>
        <p:txBody>
          <a:bodyPr>
            <a:normAutofit fontScale="90000"/>
          </a:bodyPr>
          <a:lstStyle/>
          <a:p>
            <a:r>
              <a:rPr lang="el-GR" dirty="0" smtClean="0"/>
              <a:t>Χάρτης του κόσμου σύμφωνα με τον Αναξίμανδρο</a:t>
            </a:r>
            <a:endParaRPr lang="el-GR" dirty="0"/>
          </a:p>
        </p:txBody>
      </p:sp>
      <p:pic>
        <p:nvPicPr>
          <p:cNvPr id="4" name="3 - Θέση περιεχομένου" descr="1743623304621.png"/>
          <p:cNvPicPr>
            <a:picLocks noGrp="1" noChangeAspect="1"/>
          </p:cNvPicPr>
          <p:nvPr>
            <p:ph sz="quarter" idx="1"/>
          </p:nvPr>
        </p:nvPicPr>
        <p:blipFill>
          <a:blip r:embed="rId2" cstate="print"/>
          <a:stretch>
            <a:fillRect/>
          </a:stretch>
        </p:blipFill>
        <p:spPr>
          <a:xfrm>
            <a:off x="395536" y="1412776"/>
            <a:ext cx="9001000" cy="5445223"/>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171400"/>
            <a:ext cx="8534400" cy="1224136"/>
          </a:xfrm>
        </p:spPr>
        <p:txBody>
          <a:bodyPr>
            <a:normAutofit/>
          </a:bodyPr>
          <a:lstStyle/>
          <a:p>
            <a:r>
              <a:rPr lang="el-GR" dirty="0" smtClean="0"/>
              <a:t>ΠΡΟΔΡΟΜΟΙ ΤΗΣ ΑΡΧΑΙΑΣ ΕΛΛΗΝΙΚΗΣ ΙΣΤΟΡΙΟΓΡΑΦΙΑΣ</a:t>
            </a:r>
            <a:endParaRPr lang="el-GR" dirty="0"/>
          </a:p>
        </p:txBody>
      </p:sp>
      <p:sp>
        <p:nvSpPr>
          <p:cNvPr id="3" name="2 - Θέση περιεχομένου"/>
          <p:cNvSpPr>
            <a:spLocks noGrp="1"/>
          </p:cNvSpPr>
          <p:nvPr>
            <p:ph sz="quarter" idx="1"/>
          </p:nvPr>
        </p:nvSpPr>
        <p:spPr>
          <a:xfrm>
            <a:off x="179512" y="1527048"/>
            <a:ext cx="8784976" cy="4854280"/>
          </a:xfrm>
        </p:spPr>
        <p:txBody>
          <a:bodyPr>
            <a:normAutofit fontScale="85000" lnSpcReduction="20000"/>
          </a:bodyPr>
          <a:lstStyle/>
          <a:p>
            <a:pPr algn="ctr">
              <a:buNone/>
            </a:pPr>
            <a:r>
              <a:rPr lang="el-GR" sz="1800" b="1" dirty="0" smtClean="0"/>
              <a:t>5) Λογογράφοι</a:t>
            </a:r>
          </a:p>
          <a:p>
            <a:pPr algn="ctr">
              <a:buNone/>
            </a:pPr>
            <a:endParaRPr lang="el-GR" sz="1800" dirty="0" smtClean="0"/>
          </a:p>
          <a:p>
            <a:pPr algn="ctr">
              <a:buNone/>
            </a:pPr>
            <a:r>
              <a:rPr lang="el-GR" sz="1800" i="1" dirty="0" smtClean="0"/>
              <a:t>Ομοιότητες με Ιστοριογραφία</a:t>
            </a:r>
            <a:r>
              <a:rPr lang="el-GR" sz="1800" dirty="0" smtClean="0"/>
              <a:t> </a:t>
            </a:r>
          </a:p>
          <a:p>
            <a:endParaRPr lang="el-GR" sz="1800" dirty="0" smtClean="0"/>
          </a:p>
          <a:p>
            <a:r>
              <a:rPr lang="el-GR" sz="1800" dirty="0" smtClean="0"/>
              <a:t> αφήγηση και προσπάθεια χρονολογικής κατάταξης παρελθόντων γεγονότων </a:t>
            </a:r>
          </a:p>
          <a:p>
            <a:endParaRPr lang="el-GR" sz="1800" dirty="0" smtClean="0"/>
          </a:p>
          <a:p>
            <a:r>
              <a:rPr lang="el-GR" sz="1800" dirty="0" smtClean="0"/>
              <a:t> κριτική μέθοδος.</a:t>
            </a:r>
          </a:p>
          <a:p>
            <a:pPr algn="ctr">
              <a:buNone/>
            </a:pPr>
            <a:endParaRPr lang="el-GR" sz="1800" b="1" dirty="0" smtClean="0"/>
          </a:p>
          <a:p>
            <a:pPr algn="ctr">
              <a:buNone/>
            </a:pPr>
            <a:r>
              <a:rPr lang="el-GR" sz="2100" dirty="0" smtClean="0"/>
              <a:t>Εκαταίος ο Μιλήσιος</a:t>
            </a:r>
          </a:p>
          <a:p>
            <a:endParaRPr lang="el-GR" sz="1800" dirty="0" smtClean="0"/>
          </a:p>
          <a:p>
            <a:r>
              <a:rPr lang="el-GR" sz="1800" dirty="0" smtClean="0"/>
              <a:t>σύγχρονος του Δαρείου Ά </a:t>
            </a:r>
          </a:p>
          <a:p>
            <a:endParaRPr lang="el-GR" sz="1800" dirty="0" smtClean="0"/>
          </a:p>
          <a:p>
            <a:pPr algn="just"/>
            <a:r>
              <a:rPr lang="el-GR" sz="1800" dirty="0" smtClean="0"/>
              <a:t>Ηρόδοτος ( [5.36.2] </a:t>
            </a:r>
            <a:r>
              <a:rPr lang="el-GR" sz="1800" dirty="0" err="1" smtClean="0"/>
              <a:t>οἱ</a:t>
            </a:r>
            <a:r>
              <a:rPr lang="el-GR" sz="1800" dirty="0" smtClean="0"/>
              <a:t> </a:t>
            </a:r>
            <a:r>
              <a:rPr lang="el-GR" sz="1800" dirty="0" err="1" smtClean="0"/>
              <a:t>μὲν</a:t>
            </a:r>
            <a:r>
              <a:rPr lang="el-GR" sz="1800" dirty="0" smtClean="0"/>
              <a:t> </a:t>
            </a:r>
            <a:r>
              <a:rPr lang="el-GR" sz="1800" dirty="0" err="1" smtClean="0"/>
              <a:t>δὴ</a:t>
            </a:r>
            <a:r>
              <a:rPr lang="el-GR" sz="1800" dirty="0" smtClean="0"/>
              <a:t> </a:t>
            </a:r>
            <a:r>
              <a:rPr lang="el-GR" sz="1800" dirty="0" err="1" smtClean="0"/>
              <a:t>ἄλλοι</a:t>
            </a:r>
            <a:r>
              <a:rPr lang="el-GR" sz="1800" dirty="0" smtClean="0"/>
              <a:t> πάντες </a:t>
            </a:r>
            <a:r>
              <a:rPr lang="el-GR" sz="1800" dirty="0" err="1" smtClean="0"/>
              <a:t>γνώμην</a:t>
            </a:r>
            <a:r>
              <a:rPr lang="el-GR" sz="1800" dirty="0" smtClean="0"/>
              <a:t> </a:t>
            </a:r>
            <a:r>
              <a:rPr lang="el-GR" sz="1800" dirty="0" err="1" smtClean="0"/>
              <a:t>κατὰ</a:t>
            </a:r>
            <a:r>
              <a:rPr lang="el-GR" sz="1800" dirty="0" smtClean="0"/>
              <a:t> </a:t>
            </a:r>
            <a:r>
              <a:rPr lang="el-GR" sz="1800" dirty="0" err="1" smtClean="0"/>
              <a:t>τὠυτὸ</a:t>
            </a:r>
            <a:r>
              <a:rPr lang="el-GR" sz="1800" dirty="0" smtClean="0"/>
              <a:t> </a:t>
            </a:r>
            <a:r>
              <a:rPr lang="el-GR" sz="1800" dirty="0" err="1" smtClean="0"/>
              <a:t>ἐξεφέροντο</a:t>
            </a:r>
            <a:r>
              <a:rPr lang="el-GR" sz="1800" dirty="0" smtClean="0"/>
              <a:t>, </a:t>
            </a:r>
            <a:r>
              <a:rPr lang="el-GR" sz="1800" dirty="0" err="1" smtClean="0"/>
              <a:t>κελεύοντες</a:t>
            </a:r>
            <a:r>
              <a:rPr lang="el-GR" sz="1800" dirty="0" smtClean="0"/>
              <a:t> </a:t>
            </a:r>
            <a:r>
              <a:rPr lang="el-GR" sz="1800" dirty="0" err="1" smtClean="0"/>
              <a:t>ἀπίστασθαι</a:t>
            </a:r>
            <a:r>
              <a:rPr lang="el-GR" sz="1800" dirty="0" smtClean="0"/>
              <a:t>, </a:t>
            </a:r>
            <a:r>
              <a:rPr lang="el-GR" sz="1800" dirty="0" err="1" smtClean="0"/>
              <a:t>Ἑκαταῖος</a:t>
            </a:r>
            <a:r>
              <a:rPr lang="el-GR" sz="1800" dirty="0" smtClean="0"/>
              <a:t> </a:t>
            </a:r>
            <a:r>
              <a:rPr lang="el-GR" sz="1800" dirty="0" err="1" smtClean="0"/>
              <a:t>δ᾽</a:t>
            </a:r>
            <a:r>
              <a:rPr lang="el-GR" sz="1800" dirty="0" smtClean="0"/>
              <a:t> ὁ </a:t>
            </a:r>
            <a:r>
              <a:rPr lang="el-GR" sz="1800" dirty="0" err="1" smtClean="0"/>
              <a:t>λογοποιὸς</a:t>
            </a:r>
            <a:r>
              <a:rPr lang="el-GR" sz="1800" dirty="0" smtClean="0"/>
              <a:t> </a:t>
            </a:r>
            <a:r>
              <a:rPr lang="el-GR" sz="1800" dirty="0" err="1" smtClean="0"/>
              <a:t>πρῶτα</a:t>
            </a:r>
            <a:r>
              <a:rPr lang="el-GR" sz="1800" dirty="0" smtClean="0"/>
              <a:t> </a:t>
            </a:r>
            <a:r>
              <a:rPr lang="el-GR" sz="1800" dirty="0" err="1" smtClean="0"/>
              <a:t>μὲν</a:t>
            </a:r>
            <a:r>
              <a:rPr lang="el-GR" sz="1800" dirty="0" smtClean="0"/>
              <a:t> </a:t>
            </a:r>
            <a:r>
              <a:rPr lang="el-GR" sz="1800" dirty="0" err="1" smtClean="0"/>
              <a:t>οὐκ</a:t>
            </a:r>
            <a:r>
              <a:rPr lang="el-GR" sz="1800" dirty="0" smtClean="0"/>
              <a:t> </a:t>
            </a:r>
            <a:r>
              <a:rPr lang="el-GR" sz="1800" dirty="0" err="1" smtClean="0"/>
              <a:t>ἔα</a:t>
            </a:r>
            <a:r>
              <a:rPr lang="el-GR" sz="1800" dirty="0" smtClean="0"/>
              <a:t> </a:t>
            </a:r>
            <a:r>
              <a:rPr lang="el-GR" sz="1800" dirty="0" err="1" smtClean="0"/>
              <a:t>πόλεμον</a:t>
            </a:r>
            <a:r>
              <a:rPr lang="el-GR" sz="1800" dirty="0" smtClean="0"/>
              <a:t> </a:t>
            </a:r>
            <a:r>
              <a:rPr lang="el-GR" sz="1800" dirty="0" err="1" smtClean="0"/>
              <a:t>βασιλέϊ</a:t>
            </a:r>
            <a:r>
              <a:rPr lang="el-GR" sz="1800" dirty="0" smtClean="0"/>
              <a:t> </a:t>
            </a:r>
            <a:r>
              <a:rPr lang="el-GR" sz="1800" dirty="0" err="1" smtClean="0"/>
              <a:t>τῷ</a:t>
            </a:r>
            <a:r>
              <a:rPr lang="el-GR" sz="1800" dirty="0" smtClean="0"/>
              <a:t> </a:t>
            </a:r>
            <a:r>
              <a:rPr lang="el-GR" sz="1800" dirty="0" err="1" smtClean="0"/>
              <a:t>Περσέων</a:t>
            </a:r>
            <a:r>
              <a:rPr lang="el-GR" sz="1800" dirty="0" smtClean="0"/>
              <a:t> </a:t>
            </a:r>
            <a:r>
              <a:rPr lang="el-GR" sz="1800" dirty="0" err="1" smtClean="0"/>
              <a:t>ἀναιρέεσθαι</a:t>
            </a:r>
            <a:r>
              <a:rPr lang="el-GR" sz="1800" dirty="0" smtClean="0"/>
              <a:t>, </a:t>
            </a:r>
            <a:r>
              <a:rPr lang="el-GR" sz="1800" dirty="0" err="1" smtClean="0"/>
              <a:t>καταλέγων</a:t>
            </a:r>
            <a:r>
              <a:rPr lang="el-GR" sz="1800" dirty="0" smtClean="0"/>
              <a:t> </a:t>
            </a:r>
            <a:r>
              <a:rPr lang="el-GR" sz="1800" dirty="0" err="1" smtClean="0"/>
              <a:t>τά</a:t>
            </a:r>
            <a:r>
              <a:rPr lang="el-GR" sz="1800" dirty="0" smtClean="0"/>
              <a:t> τε </a:t>
            </a:r>
            <a:r>
              <a:rPr lang="el-GR" sz="1800" dirty="0" err="1" smtClean="0"/>
              <a:t>ἔθνεα</a:t>
            </a:r>
            <a:r>
              <a:rPr lang="el-GR" sz="1800" dirty="0" smtClean="0"/>
              <a:t> πάντα </a:t>
            </a:r>
            <a:r>
              <a:rPr lang="el-GR" sz="1800" dirty="0" err="1" smtClean="0"/>
              <a:t>τῶν</a:t>
            </a:r>
            <a:r>
              <a:rPr lang="el-GR" sz="1800" dirty="0" smtClean="0"/>
              <a:t> </a:t>
            </a:r>
            <a:r>
              <a:rPr lang="el-GR" sz="1800" dirty="0" err="1" smtClean="0"/>
              <a:t>ἦρχε</a:t>
            </a:r>
            <a:r>
              <a:rPr lang="el-GR" sz="1800" dirty="0" smtClean="0"/>
              <a:t> </a:t>
            </a:r>
            <a:r>
              <a:rPr lang="el-GR" sz="1800" dirty="0" err="1" smtClean="0"/>
              <a:t>Δαρεῖος</a:t>
            </a:r>
            <a:r>
              <a:rPr lang="el-GR" sz="1800" dirty="0" smtClean="0"/>
              <a:t> </a:t>
            </a:r>
            <a:r>
              <a:rPr lang="el-GR" sz="1800" dirty="0" err="1" smtClean="0"/>
              <a:t>καὶ</a:t>
            </a:r>
            <a:r>
              <a:rPr lang="el-GR" sz="1800" dirty="0" smtClean="0"/>
              <a:t> </a:t>
            </a:r>
            <a:r>
              <a:rPr lang="el-GR" sz="1800" dirty="0" err="1" smtClean="0"/>
              <a:t>τὴν</a:t>
            </a:r>
            <a:r>
              <a:rPr lang="el-GR" sz="1800" dirty="0" smtClean="0"/>
              <a:t> δύναμιν </a:t>
            </a:r>
            <a:r>
              <a:rPr lang="el-GR" sz="1800" dirty="0" err="1" smtClean="0"/>
              <a:t>αὐτοῦ</a:t>
            </a:r>
            <a:r>
              <a:rPr lang="el-GR" sz="1800" dirty="0" smtClean="0"/>
              <a:t>· </a:t>
            </a:r>
            <a:r>
              <a:rPr lang="el-GR" sz="1800" dirty="0" err="1" smtClean="0"/>
              <a:t>ἐπείτε</a:t>
            </a:r>
            <a:r>
              <a:rPr lang="el-GR" sz="1800" dirty="0" smtClean="0"/>
              <a:t> </a:t>
            </a:r>
            <a:r>
              <a:rPr lang="el-GR" sz="1800" dirty="0" err="1" smtClean="0"/>
              <a:t>δὲ</a:t>
            </a:r>
            <a:r>
              <a:rPr lang="el-GR" sz="1800" dirty="0" smtClean="0"/>
              <a:t> </a:t>
            </a:r>
            <a:r>
              <a:rPr lang="el-GR" sz="1800" dirty="0" err="1" smtClean="0"/>
              <a:t>οὐκ</a:t>
            </a:r>
            <a:r>
              <a:rPr lang="el-GR" sz="1800" dirty="0" smtClean="0"/>
              <a:t> </a:t>
            </a:r>
            <a:r>
              <a:rPr lang="el-GR" sz="1800" dirty="0" err="1" smtClean="0"/>
              <a:t>ἔπειθε</a:t>
            </a:r>
            <a:r>
              <a:rPr lang="el-GR" sz="1800" dirty="0" smtClean="0"/>
              <a:t>, δεύτερα </a:t>
            </a:r>
            <a:r>
              <a:rPr lang="el-GR" sz="1800" dirty="0" err="1" smtClean="0"/>
              <a:t>συνεβούλευε</a:t>
            </a:r>
            <a:r>
              <a:rPr lang="el-GR" sz="1800" dirty="0" smtClean="0"/>
              <a:t> </a:t>
            </a:r>
            <a:r>
              <a:rPr lang="el-GR" sz="1800" dirty="0" err="1" smtClean="0"/>
              <a:t>ποιέειν</a:t>
            </a:r>
            <a:r>
              <a:rPr lang="el-GR" sz="1800" dirty="0" smtClean="0"/>
              <a:t> </a:t>
            </a:r>
            <a:r>
              <a:rPr lang="el-GR" sz="1800" dirty="0" err="1" smtClean="0"/>
              <a:t>ὅκως</a:t>
            </a:r>
            <a:r>
              <a:rPr lang="el-GR" sz="1800" dirty="0" smtClean="0"/>
              <a:t> </a:t>
            </a:r>
            <a:r>
              <a:rPr lang="el-GR" sz="1800" dirty="0" err="1" smtClean="0"/>
              <a:t>ναυκρατέες</a:t>
            </a:r>
            <a:r>
              <a:rPr lang="el-GR" sz="1800" dirty="0" smtClean="0"/>
              <a:t> </a:t>
            </a:r>
            <a:r>
              <a:rPr lang="el-GR" sz="1800" dirty="0" err="1" smtClean="0"/>
              <a:t>τῆς</a:t>
            </a:r>
            <a:r>
              <a:rPr lang="el-GR" sz="1800" dirty="0" smtClean="0"/>
              <a:t> θαλάσσης </a:t>
            </a:r>
            <a:r>
              <a:rPr lang="el-GR" sz="1800" dirty="0" err="1" smtClean="0"/>
              <a:t>ἔσονται</a:t>
            </a:r>
            <a:r>
              <a:rPr lang="el-GR" sz="1800" dirty="0" smtClean="0"/>
              <a:t>. )</a:t>
            </a:r>
          </a:p>
          <a:p>
            <a:pPr algn="just"/>
            <a:r>
              <a:rPr lang="el-GR" sz="1800" dirty="0" smtClean="0"/>
              <a:t/>
            </a:r>
            <a:br>
              <a:rPr lang="el-GR" sz="1800" dirty="0" smtClean="0"/>
            </a:br>
            <a:r>
              <a:rPr lang="el-GR" sz="1800" dirty="0" smtClean="0"/>
              <a:t/>
            </a:r>
            <a:br>
              <a:rPr lang="el-GR" sz="1800" dirty="0" smtClean="0"/>
            </a:br>
            <a:r>
              <a:rPr lang="el-GR" sz="1800" dirty="0" smtClean="0"/>
              <a:t>[5.36.2] Λοιπόν όλοι οι άλλοι διατύπωσαν την ίδια γνώμη, προτρέποντας σε επανάσταση, ο </a:t>
            </a:r>
            <a:r>
              <a:rPr lang="el-GR" sz="1800" b="1" dirty="0" smtClean="0"/>
              <a:t>Εκαταίος ο λογογράφος </a:t>
            </a:r>
            <a:r>
              <a:rPr lang="el-GR" sz="1800" dirty="0" smtClean="0"/>
              <a:t>όμως πρώτα </a:t>
            </a:r>
            <a:r>
              <a:rPr lang="el-GR" sz="1800" dirty="0" err="1" smtClean="0"/>
              <a:t>πρώτα</a:t>
            </a:r>
            <a:r>
              <a:rPr lang="el-GR" sz="1800" dirty="0" smtClean="0"/>
              <a:t> τους απέτρεπε </a:t>
            </a:r>
            <a:r>
              <a:rPr lang="el-GR" sz="1800" dirty="0" err="1" smtClean="0"/>
              <a:t>ν᾽</a:t>
            </a:r>
            <a:r>
              <a:rPr lang="el-GR" sz="1800" dirty="0" smtClean="0"/>
              <a:t> αναλάβουν πόλεμο εναντίον του βασιλιά των Περσών, αραδιάζοντας όλα τα έθνη που εξουσίαζε ο Δαρείος και τη δύναμη που είχε, κι επειδή δεν τους έπειθε, τους έδωσε μια δεύτερη συμβουλή, να γίνουν κυρίαρχοι της θάλασσας</a:t>
            </a:r>
          </a:p>
          <a:p>
            <a:pPr algn="ctr">
              <a:buNone/>
            </a:pPr>
            <a:endParaRPr lang="el-GR" sz="18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79512" y="188640"/>
            <a:ext cx="8856984" cy="5355312"/>
          </a:xfrm>
          <a:prstGeom prst="rect">
            <a:avLst/>
          </a:prstGeom>
        </p:spPr>
        <p:txBody>
          <a:bodyPr wrap="square">
            <a:spAutoFit/>
          </a:bodyPr>
          <a:lstStyle/>
          <a:p>
            <a:r>
              <a:rPr lang="el-GR" i="1" dirty="0" err="1"/>
              <a:t>Γενεηλογίαι</a:t>
            </a:r>
            <a:r>
              <a:rPr lang="el-GR" i="1" dirty="0"/>
              <a:t> ή Περί Ιστορίας</a:t>
            </a:r>
            <a:r>
              <a:rPr lang="el-GR" dirty="0"/>
              <a:t> → έργο με μυθολογικό και ιστορικό χαρακτήρα. Προσπαθεί να  ερμηνεύσει τις μυθολογικές παραδόσεις της εποχής του με βάση τη λογική ( “Γράφω ταύτα ως </a:t>
            </a:r>
            <a:r>
              <a:rPr lang="el-GR" dirty="0" err="1"/>
              <a:t>εμοί</a:t>
            </a:r>
            <a:r>
              <a:rPr lang="el-GR" dirty="0"/>
              <a:t> </a:t>
            </a:r>
            <a:r>
              <a:rPr lang="el-GR" dirty="0" err="1"/>
              <a:t>δοκεῖ</a:t>
            </a:r>
            <a:r>
              <a:rPr lang="el-GR" dirty="0"/>
              <a:t> </a:t>
            </a:r>
            <a:r>
              <a:rPr lang="el-GR" dirty="0" err="1"/>
              <a:t>αληθέα</a:t>
            </a:r>
            <a:r>
              <a:rPr lang="el-GR" dirty="0"/>
              <a:t> </a:t>
            </a:r>
            <a:r>
              <a:rPr lang="el-GR" dirty="0" err="1"/>
              <a:t>εἶναι</a:t>
            </a:r>
            <a:r>
              <a:rPr lang="el-GR" dirty="0"/>
              <a:t>" (Γράφω αυτά όπως μου φαίνονται αληθινά).</a:t>
            </a:r>
          </a:p>
          <a:p>
            <a:r>
              <a:rPr lang="el-GR" dirty="0" smtClean="0"/>
              <a:t/>
            </a:r>
            <a:br>
              <a:rPr lang="el-GR" dirty="0" smtClean="0"/>
            </a:br>
            <a:r>
              <a:rPr lang="el-GR" dirty="0" smtClean="0"/>
              <a:t/>
            </a:r>
            <a:br>
              <a:rPr lang="el-GR" dirty="0" smtClean="0"/>
            </a:br>
            <a:r>
              <a:rPr lang="el-GR" b="1" dirty="0"/>
              <a:t>Ο μύθος υπόκειται για πρώτη φορά σε κριτική ανάλυση</a:t>
            </a:r>
            <a:r>
              <a:rPr lang="el-GR" dirty="0"/>
              <a:t>! Επηρεάζει σημαντικά τον Ηρόδοτο.</a:t>
            </a:r>
          </a:p>
          <a:p>
            <a:r>
              <a:rPr lang="el-GR" dirty="0" smtClean="0"/>
              <a:t/>
            </a:r>
            <a:br>
              <a:rPr lang="el-GR" dirty="0" smtClean="0"/>
            </a:br>
            <a:r>
              <a:rPr lang="el-GR" dirty="0" smtClean="0"/>
              <a:t/>
            </a:r>
            <a:br>
              <a:rPr lang="el-GR" dirty="0" smtClean="0"/>
            </a:br>
            <a:r>
              <a:rPr lang="el-GR" dirty="0"/>
              <a:t>→ 4 βιβλία</a:t>
            </a:r>
          </a:p>
          <a:p>
            <a:r>
              <a:rPr lang="el-GR" dirty="0" smtClean="0"/>
              <a:t/>
            </a:r>
            <a:br>
              <a:rPr lang="el-GR" dirty="0" smtClean="0"/>
            </a:br>
            <a:r>
              <a:rPr lang="el-GR" dirty="0"/>
              <a:t>→ μέτρο χρονολόγησης → </a:t>
            </a:r>
            <a:r>
              <a:rPr lang="el-GR" i="1" dirty="0" err="1"/>
              <a:t>γενεή</a:t>
            </a:r>
            <a:r>
              <a:rPr lang="el-GR" i="1" dirty="0"/>
              <a:t> </a:t>
            </a:r>
            <a:r>
              <a:rPr lang="el-GR" dirty="0"/>
              <a:t>( 40 έτη )</a:t>
            </a:r>
          </a:p>
          <a:p>
            <a:r>
              <a:rPr lang="el-GR" dirty="0" smtClean="0"/>
              <a:t/>
            </a:r>
            <a:br>
              <a:rPr lang="el-GR" dirty="0" smtClean="0"/>
            </a:br>
            <a:r>
              <a:rPr lang="el-GR" b="1" dirty="0"/>
              <a:t>→ για την αναζήτηση του </a:t>
            </a:r>
            <a:r>
              <a:rPr lang="el-GR" b="1" i="1" dirty="0"/>
              <a:t>πρώτου ευρετή</a:t>
            </a:r>
            <a:r>
              <a:rPr lang="el-GR" b="1" dirty="0"/>
              <a:t> ακολουθεί τη μέθοδο της </a:t>
            </a:r>
            <a:r>
              <a:rPr lang="el-GR" b="1" i="1" dirty="0"/>
              <a:t>ετυμολογικής προσέγγισης</a:t>
            </a:r>
            <a:r>
              <a:rPr lang="el-GR" dirty="0"/>
              <a:t> ( εμφάνιση του </a:t>
            </a:r>
            <a:r>
              <a:rPr lang="el-GR" dirty="0" err="1"/>
              <a:t>κλήματος→</a:t>
            </a:r>
            <a:r>
              <a:rPr lang="el-GR" dirty="0"/>
              <a:t> </a:t>
            </a:r>
            <a:r>
              <a:rPr lang="el-GR" i="1" dirty="0" err="1"/>
              <a:t>Φύτιος</a:t>
            </a:r>
            <a:r>
              <a:rPr lang="el-GR" dirty="0"/>
              <a:t> (= "αυτόν που κάνει να φυτρώσει κάτι") και </a:t>
            </a:r>
            <a:r>
              <a:rPr lang="el-GR" i="1" dirty="0"/>
              <a:t>Οινέας</a:t>
            </a:r>
            <a:r>
              <a:rPr lang="el-GR" dirty="0"/>
              <a:t> (</a:t>
            </a:r>
            <a:r>
              <a:rPr lang="el-GR" dirty="0" err="1"/>
              <a:t>οἴνη</a:t>
            </a:r>
            <a:r>
              <a:rPr lang="el-GR" dirty="0"/>
              <a:t> = αρχαϊκή ονομασία του κλήματος).</a:t>
            </a:r>
          </a:p>
          <a:p>
            <a:r>
              <a:rPr lang="el-GR" dirty="0" smtClean="0"/>
              <a:t/>
            </a:r>
            <a:br>
              <a:rPr lang="el-GR" dirty="0" smtClean="0"/>
            </a:b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79512" y="188640"/>
            <a:ext cx="8784976" cy="6001643"/>
          </a:xfrm>
          <a:prstGeom prst="rect">
            <a:avLst/>
          </a:prstGeom>
        </p:spPr>
        <p:txBody>
          <a:bodyPr wrap="square">
            <a:spAutoFit/>
          </a:bodyPr>
          <a:lstStyle/>
          <a:p>
            <a:r>
              <a:rPr lang="el-GR" sz="1600" i="1" dirty="0" err="1"/>
              <a:t>Ὀρεσθεὺς</a:t>
            </a:r>
            <a:r>
              <a:rPr lang="el-GR" sz="1600" i="1" dirty="0"/>
              <a:t> ὁ Δευκαλίωνος </a:t>
            </a:r>
            <a:r>
              <a:rPr lang="el-GR" sz="1600" i="1" dirty="0" err="1"/>
              <a:t>ἦλθεν</a:t>
            </a:r>
            <a:r>
              <a:rPr lang="el-GR" sz="1600" i="1" dirty="0"/>
              <a:t> </a:t>
            </a:r>
            <a:r>
              <a:rPr lang="el-GR" sz="1600" i="1" dirty="0" err="1"/>
              <a:t>εἰς</a:t>
            </a:r>
            <a:r>
              <a:rPr lang="el-GR" sz="1600" i="1" dirty="0"/>
              <a:t> </a:t>
            </a:r>
            <a:r>
              <a:rPr lang="el-GR" sz="1600" i="1" dirty="0" err="1"/>
              <a:t>Αἰτωλίαν</a:t>
            </a:r>
            <a:r>
              <a:rPr lang="el-GR" sz="1600" i="1" dirty="0"/>
              <a:t> </a:t>
            </a:r>
            <a:r>
              <a:rPr lang="el-GR" sz="1600" i="1" dirty="0" err="1"/>
              <a:t>ἐπὶ</a:t>
            </a:r>
            <a:r>
              <a:rPr lang="el-GR" sz="1600" i="1" dirty="0"/>
              <a:t> </a:t>
            </a:r>
            <a:r>
              <a:rPr lang="el-GR" sz="1600" i="1" dirty="0" err="1"/>
              <a:t>βασιλείᾳ</a:t>
            </a:r>
            <a:r>
              <a:rPr lang="el-GR" sz="1600" i="1" dirty="0"/>
              <a:t>, </a:t>
            </a:r>
            <a:r>
              <a:rPr lang="el-GR" sz="1600" i="1" dirty="0" err="1"/>
              <a:t>καὶ</a:t>
            </a:r>
            <a:r>
              <a:rPr lang="el-GR" sz="1600" i="1" dirty="0"/>
              <a:t> κύων </a:t>
            </a:r>
            <a:r>
              <a:rPr lang="el-GR" sz="1600" i="1" dirty="0" err="1"/>
              <a:t>αὐτοῦ</a:t>
            </a:r>
            <a:r>
              <a:rPr lang="el-GR" sz="1600" i="1" dirty="0"/>
              <a:t> στέλεχος </a:t>
            </a:r>
            <a:r>
              <a:rPr lang="el-GR" sz="1600" i="1" dirty="0" err="1"/>
              <a:t>ἔτεκε</a:t>
            </a:r>
            <a:r>
              <a:rPr lang="el-GR" sz="1600" i="1" dirty="0"/>
              <a:t>, </a:t>
            </a:r>
            <a:r>
              <a:rPr lang="el-GR" sz="1600" i="1" dirty="0" err="1"/>
              <a:t>καὶ</a:t>
            </a:r>
            <a:r>
              <a:rPr lang="el-GR" sz="1600" i="1" dirty="0"/>
              <a:t> </a:t>
            </a:r>
            <a:r>
              <a:rPr lang="el-GR" sz="1600" i="1" dirty="0" err="1"/>
              <a:t>ὃς</a:t>
            </a:r>
            <a:r>
              <a:rPr lang="el-GR" sz="1600" i="1" dirty="0"/>
              <a:t> </a:t>
            </a:r>
            <a:r>
              <a:rPr lang="el-GR" sz="1600" i="1" dirty="0" err="1"/>
              <a:t>ἐκέλευσεν</a:t>
            </a:r>
            <a:r>
              <a:rPr lang="el-GR" sz="1600" i="1" dirty="0"/>
              <a:t> </a:t>
            </a:r>
            <a:r>
              <a:rPr lang="el-GR" sz="1600" i="1" dirty="0" err="1"/>
              <a:t>αὐτὸ</a:t>
            </a:r>
            <a:r>
              <a:rPr lang="el-GR" sz="1600" i="1" dirty="0"/>
              <a:t> </a:t>
            </a:r>
            <a:r>
              <a:rPr lang="el-GR" sz="1600" i="1" dirty="0" err="1"/>
              <a:t>κατορυχθῆναι</a:t>
            </a:r>
            <a:r>
              <a:rPr lang="el-GR" sz="1600" i="1" dirty="0"/>
              <a:t>, </a:t>
            </a:r>
            <a:r>
              <a:rPr lang="el-GR" sz="1600" i="1" dirty="0" err="1"/>
              <a:t>καὶ</a:t>
            </a:r>
            <a:r>
              <a:rPr lang="el-GR" sz="1600" i="1" dirty="0"/>
              <a:t> </a:t>
            </a:r>
            <a:r>
              <a:rPr lang="el-GR" sz="1600" i="1" dirty="0" err="1"/>
              <a:t>ἐξ</a:t>
            </a:r>
            <a:r>
              <a:rPr lang="el-GR" sz="1600" i="1" dirty="0"/>
              <a:t> </a:t>
            </a:r>
            <a:r>
              <a:rPr lang="el-GR" sz="1600" i="1" dirty="0" err="1"/>
              <a:t>αὐτοῦ</a:t>
            </a:r>
            <a:r>
              <a:rPr lang="el-GR" sz="1600" i="1" dirty="0"/>
              <a:t> </a:t>
            </a:r>
            <a:r>
              <a:rPr lang="el-GR" sz="1600" i="1" dirty="0" err="1"/>
              <a:t>ἔφυ</a:t>
            </a:r>
            <a:r>
              <a:rPr lang="el-GR" sz="1600" i="1" dirty="0"/>
              <a:t> </a:t>
            </a:r>
            <a:r>
              <a:rPr lang="el-GR" sz="1600" i="1" dirty="0" err="1"/>
              <a:t>ἄμπελος</a:t>
            </a:r>
            <a:r>
              <a:rPr lang="el-GR" sz="1600" i="1" dirty="0"/>
              <a:t> </a:t>
            </a:r>
            <a:r>
              <a:rPr lang="el-GR" sz="1600" i="1" dirty="0" err="1"/>
              <a:t>πολυστάφυλος</a:t>
            </a:r>
            <a:r>
              <a:rPr lang="el-GR" sz="1600" i="1" dirty="0"/>
              <a:t>· </a:t>
            </a:r>
            <a:r>
              <a:rPr lang="el-GR" sz="1600" i="1" dirty="0" err="1"/>
              <a:t>διὸ</a:t>
            </a:r>
            <a:r>
              <a:rPr lang="el-GR" sz="1600" i="1" dirty="0"/>
              <a:t> </a:t>
            </a:r>
            <a:r>
              <a:rPr lang="el-GR" sz="1600" i="1" dirty="0" err="1"/>
              <a:t>καὶ</a:t>
            </a:r>
            <a:r>
              <a:rPr lang="el-GR" sz="1600" i="1" dirty="0"/>
              <a:t> </a:t>
            </a:r>
            <a:r>
              <a:rPr lang="el-GR" sz="1600" i="1" dirty="0" err="1"/>
              <a:t>τὸν</a:t>
            </a:r>
            <a:r>
              <a:rPr lang="el-GR" sz="1600" i="1" dirty="0"/>
              <a:t> </a:t>
            </a:r>
            <a:r>
              <a:rPr lang="el-GR" sz="1600" i="1" dirty="0" err="1"/>
              <a:t>αὑτοῦ</a:t>
            </a:r>
            <a:r>
              <a:rPr lang="el-GR" sz="1600" i="1" dirty="0"/>
              <a:t> </a:t>
            </a:r>
            <a:r>
              <a:rPr lang="el-GR" sz="1600" i="1" dirty="0" err="1"/>
              <a:t>παῖδα</a:t>
            </a:r>
            <a:r>
              <a:rPr lang="el-GR" sz="1600" i="1" dirty="0"/>
              <a:t> </a:t>
            </a:r>
            <a:r>
              <a:rPr lang="el-GR" sz="1600" i="1" dirty="0" err="1"/>
              <a:t>Φύτιον</a:t>
            </a:r>
            <a:r>
              <a:rPr lang="el-GR" sz="1600" i="1" dirty="0"/>
              <a:t> </a:t>
            </a:r>
            <a:r>
              <a:rPr lang="el-GR" sz="1600" i="1" dirty="0" err="1"/>
              <a:t>ἐκάλεσε</a:t>
            </a:r>
            <a:r>
              <a:rPr lang="el-GR" sz="1600" i="1" dirty="0"/>
              <a:t>. τούτου </a:t>
            </a:r>
            <a:r>
              <a:rPr lang="el-GR" sz="1600" i="1" dirty="0" err="1"/>
              <a:t>δ᾽</a:t>
            </a:r>
            <a:r>
              <a:rPr lang="el-GR" sz="1600" i="1" dirty="0"/>
              <a:t> </a:t>
            </a:r>
            <a:r>
              <a:rPr lang="el-GR" sz="1600" i="1" dirty="0" err="1"/>
              <a:t>Οἰνεὺς</a:t>
            </a:r>
            <a:r>
              <a:rPr lang="el-GR" sz="1600" i="1" dirty="0"/>
              <a:t> </a:t>
            </a:r>
            <a:r>
              <a:rPr lang="el-GR" sz="1600" i="1" dirty="0" err="1"/>
              <a:t>ἐγένετο</a:t>
            </a:r>
            <a:r>
              <a:rPr lang="el-GR" sz="1600" i="1" dirty="0"/>
              <a:t>, </a:t>
            </a:r>
            <a:r>
              <a:rPr lang="el-GR" sz="1600" i="1" dirty="0" err="1"/>
              <a:t>κληθεὶς</a:t>
            </a:r>
            <a:r>
              <a:rPr lang="el-GR" sz="1600" i="1" dirty="0"/>
              <a:t> </a:t>
            </a:r>
            <a:r>
              <a:rPr lang="el-GR" sz="1600" i="1" dirty="0" err="1"/>
              <a:t>ἀπὸ</a:t>
            </a:r>
            <a:r>
              <a:rPr lang="el-GR" sz="1600" i="1" dirty="0"/>
              <a:t> </a:t>
            </a:r>
            <a:r>
              <a:rPr lang="el-GR" sz="1600" i="1" dirty="0" err="1"/>
              <a:t>τῶν</a:t>
            </a:r>
            <a:r>
              <a:rPr lang="el-GR" sz="1600" i="1" dirty="0"/>
              <a:t> </a:t>
            </a:r>
            <a:r>
              <a:rPr lang="el-GR" sz="1600" i="1" dirty="0" err="1"/>
              <a:t>ἀμπέλων</a:t>
            </a:r>
            <a:r>
              <a:rPr lang="el-GR" sz="1600" i="1" dirty="0"/>
              <a:t>. </a:t>
            </a:r>
            <a:r>
              <a:rPr lang="el-GR" sz="1600" i="1" dirty="0" err="1"/>
              <a:t>Οἰνέως</a:t>
            </a:r>
            <a:r>
              <a:rPr lang="el-GR" sz="1600" i="1" dirty="0"/>
              <a:t> </a:t>
            </a:r>
            <a:r>
              <a:rPr lang="el-GR" sz="1600" i="1" dirty="0" err="1"/>
              <a:t>δ᾽</a:t>
            </a:r>
            <a:r>
              <a:rPr lang="el-GR" sz="1600" i="1" dirty="0"/>
              <a:t> </a:t>
            </a:r>
            <a:r>
              <a:rPr lang="el-GR" sz="1600" i="1" dirty="0" err="1"/>
              <a:t>ἐγένετο</a:t>
            </a:r>
            <a:r>
              <a:rPr lang="el-GR" sz="1600" i="1" dirty="0"/>
              <a:t> </a:t>
            </a:r>
            <a:r>
              <a:rPr lang="el-GR" sz="1600" i="1" dirty="0" err="1"/>
              <a:t>Αἰτωλός</a:t>
            </a:r>
            <a:r>
              <a:rPr lang="el-GR" sz="1600" i="1" dirty="0"/>
              <a:t>.</a:t>
            </a:r>
          </a:p>
          <a:p>
            <a:r>
              <a:rPr lang="el-GR" sz="1600" dirty="0" smtClean="0"/>
              <a:t/>
            </a:r>
            <a:br>
              <a:rPr lang="el-GR" sz="1600" dirty="0" smtClean="0"/>
            </a:br>
            <a:r>
              <a:rPr lang="el-GR" sz="1600" dirty="0" smtClean="0"/>
              <a:t>Ο </a:t>
            </a:r>
            <a:r>
              <a:rPr lang="el-GR" sz="1600" dirty="0" err="1"/>
              <a:t>Ορεσθέας</a:t>
            </a:r>
            <a:r>
              <a:rPr lang="el-GR" sz="1600" dirty="0"/>
              <a:t>, ο γιος του Δευκαλίωνος, πήγε στην Αιτωλία για να γίνει βασιλιάς, και μια σκύλα του γέννησε ένα ξύλο, και εκείνος είπε να το θάψουν στο χώμα, και από αυτό φύτρωσε κλήμα </a:t>
            </a:r>
            <a:r>
              <a:rPr lang="el-GR" sz="1600" dirty="0" err="1"/>
              <a:t>πολυστάφυλο</a:t>
            </a:r>
            <a:r>
              <a:rPr lang="el-GR" sz="1600" dirty="0"/>
              <a:t>· </a:t>
            </a:r>
            <a:r>
              <a:rPr lang="el-GR" sz="1600" dirty="0" err="1"/>
              <a:t>γι᾽</a:t>
            </a:r>
            <a:r>
              <a:rPr lang="el-GR" sz="1600" dirty="0"/>
              <a:t> αυτό και τον γιο του τον ονόμασε </a:t>
            </a:r>
            <a:r>
              <a:rPr lang="el-GR" sz="1600" dirty="0" err="1"/>
              <a:t>Φύτιο</a:t>
            </a:r>
            <a:r>
              <a:rPr lang="el-GR" sz="1600" dirty="0"/>
              <a:t>. Από αυτόν γεννήθηκε ο Οινέας, που πήρε το όνομά του από τα κλήματα. Και από τον Οινέα </a:t>
            </a:r>
            <a:r>
              <a:rPr lang="el-GR" sz="1600" dirty="0" err="1"/>
              <a:t>εγεννήθη</a:t>
            </a:r>
            <a:r>
              <a:rPr lang="el-GR" sz="1600" dirty="0"/>
              <a:t> ο Αιτωλός.</a:t>
            </a:r>
          </a:p>
          <a:p>
            <a:pPr>
              <a:buFont typeface="Wingdings" pitchFamily="2" charset="2"/>
              <a:buChar char="Ø"/>
            </a:pPr>
            <a:endParaRPr lang="el-GR" sz="1600" dirty="0"/>
          </a:p>
          <a:p>
            <a:pPr>
              <a:buFont typeface="Wingdings" pitchFamily="2" charset="2"/>
              <a:buChar char="Ø"/>
            </a:pPr>
            <a:r>
              <a:rPr lang="el-GR" sz="1600" i="1" dirty="0" smtClean="0"/>
              <a:t>Κριτική μέθοδος</a:t>
            </a:r>
            <a:r>
              <a:rPr lang="el-GR" sz="1600" dirty="0" smtClean="0"/>
              <a:t> → πρέπει </a:t>
            </a:r>
            <a:r>
              <a:rPr lang="el-GR" sz="1600" b="1" dirty="0" smtClean="0"/>
              <a:t>πρώτα</a:t>
            </a:r>
            <a:r>
              <a:rPr lang="el-GR" sz="1600" dirty="0" smtClean="0"/>
              <a:t> να διερευνάται ο τρόπος που δημιουργείται μια παράδοση και </a:t>
            </a:r>
            <a:r>
              <a:rPr lang="el-GR" sz="1600" b="1" dirty="0" smtClean="0"/>
              <a:t>μετά</a:t>
            </a:r>
            <a:r>
              <a:rPr lang="el-GR" sz="1600" dirty="0" smtClean="0"/>
              <a:t> να διατυπώνεται οποιαδήποτε άποψη σχετικά με την αξιοπιστία της. </a:t>
            </a:r>
            <a:r>
              <a:rPr lang="el-GR" sz="1600" b="1" dirty="0" smtClean="0"/>
              <a:t>Στηρίζεται στη </a:t>
            </a:r>
            <a:r>
              <a:rPr lang="el-GR" sz="1600" b="1" i="1" dirty="0" smtClean="0"/>
              <a:t>δόξα</a:t>
            </a:r>
            <a:r>
              <a:rPr lang="el-GR" sz="1600" b="1" dirty="0" smtClean="0"/>
              <a:t> ( γνώμη ) όχι στην αλήθεια!</a:t>
            </a:r>
            <a:endParaRPr lang="el-GR" sz="1600" dirty="0" smtClean="0"/>
          </a:p>
          <a:p>
            <a:r>
              <a:rPr lang="el-GR" sz="1600" dirty="0" smtClean="0"/>
              <a:t/>
            </a:r>
            <a:br>
              <a:rPr lang="el-GR" sz="1600" dirty="0" smtClean="0"/>
            </a:br>
            <a:r>
              <a:rPr lang="el-GR" sz="1600" i="1" dirty="0" err="1" smtClean="0"/>
              <a:t>Ἑκαταῖος</a:t>
            </a:r>
            <a:r>
              <a:rPr lang="el-GR" sz="1600" i="1" dirty="0" smtClean="0"/>
              <a:t> </a:t>
            </a:r>
            <a:r>
              <a:rPr lang="el-GR" sz="1600" i="1" dirty="0"/>
              <a:t>Μιλήσιος </a:t>
            </a:r>
            <a:r>
              <a:rPr lang="el-GR" sz="1600" i="1" dirty="0" err="1"/>
              <a:t>ὧδε</a:t>
            </a:r>
            <a:r>
              <a:rPr lang="el-GR" sz="1600" i="1" dirty="0"/>
              <a:t> </a:t>
            </a:r>
            <a:r>
              <a:rPr lang="el-GR" sz="1600" i="1" dirty="0" err="1"/>
              <a:t>μυθεῖται</a:t>
            </a:r>
            <a:r>
              <a:rPr lang="el-GR" sz="1600" i="1" dirty="0"/>
              <a:t>· τάδε γράφω, </a:t>
            </a:r>
            <a:r>
              <a:rPr lang="el-GR" sz="1600" i="1" dirty="0" err="1"/>
              <a:t>ὥς</a:t>
            </a:r>
            <a:r>
              <a:rPr lang="el-GR" sz="1600" i="1" dirty="0"/>
              <a:t> </a:t>
            </a:r>
            <a:r>
              <a:rPr lang="el-GR" sz="1600" i="1" dirty="0" err="1"/>
              <a:t>μοι</a:t>
            </a:r>
            <a:r>
              <a:rPr lang="el-GR" sz="1600" i="1" dirty="0"/>
              <a:t> </a:t>
            </a:r>
            <a:r>
              <a:rPr lang="el-GR" sz="1600" i="1" dirty="0" err="1"/>
              <a:t>δοκεῖ</a:t>
            </a:r>
            <a:r>
              <a:rPr lang="el-GR" sz="1600" i="1" dirty="0"/>
              <a:t> </a:t>
            </a:r>
            <a:r>
              <a:rPr lang="el-GR" sz="1600" i="1" dirty="0" err="1"/>
              <a:t>ἀληθέα</a:t>
            </a:r>
            <a:r>
              <a:rPr lang="el-GR" sz="1600" i="1" dirty="0"/>
              <a:t> </a:t>
            </a:r>
            <a:r>
              <a:rPr lang="el-GR" sz="1600" i="1" dirty="0" err="1"/>
              <a:t>εἶναι</a:t>
            </a:r>
            <a:r>
              <a:rPr lang="el-GR" sz="1600" i="1" dirty="0"/>
              <a:t>· </a:t>
            </a:r>
            <a:r>
              <a:rPr lang="el-GR" sz="1600" i="1" dirty="0" err="1"/>
              <a:t>οἱ</a:t>
            </a:r>
            <a:r>
              <a:rPr lang="el-GR" sz="1600" i="1" dirty="0"/>
              <a:t> </a:t>
            </a:r>
            <a:r>
              <a:rPr lang="el-GR" sz="1600" i="1" dirty="0" err="1"/>
              <a:t>γὰρ</a:t>
            </a:r>
            <a:r>
              <a:rPr lang="el-GR" sz="1600" i="1" dirty="0"/>
              <a:t> </a:t>
            </a:r>
            <a:r>
              <a:rPr lang="el-GR" sz="1600" i="1" dirty="0" err="1"/>
              <a:t>Ἑλλήνων</a:t>
            </a:r>
            <a:r>
              <a:rPr lang="el-GR" sz="1600" i="1" dirty="0"/>
              <a:t> λόγοι πολλοί τε </a:t>
            </a:r>
            <a:r>
              <a:rPr lang="el-GR" sz="1600" i="1" dirty="0" err="1"/>
              <a:t>καὶ</a:t>
            </a:r>
            <a:r>
              <a:rPr lang="el-GR" sz="1600" i="1" dirty="0"/>
              <a:t> </a:t>
            </a:r>
            <a:r>
              <a:rPr lang="el-GR" sz="1600" i="1" dirty="0" err="1"/>
              <a:t>γελοῖοι</a:t>
            </a:r>
            <a:r>
              <a:rPr lang="el-GR" sz="1600" i="1" dirty="0"/>
              <a:t>, </a:t>
            </a:r>
            <a:r>
              <a:rPr lang="el-GR" sz="1600" i="1" dirty="0" err="1"/>
              <a:t>ὡς</a:t>
            </a:r>
            <a:r>
              <a:rPr lang="el-GR" sz="1600" i="1" dirty="0"/>
              <a:t> </a:t>
            </a:r>
            <a:r>
              <a:rPr lang="el-GR" sz="1600" i="1" dirty="0" err="1"/>
              <a:t>ἐμοὶ</a:t>
            </a:r>
            <a:r>
              <a:rPr lang="el-GR" sz="1600" i="1" dirty="0"/>
              <a:t> φαίνονται, </a:t>
            </a:r>
            <a:r>
              <a:rPr lang="el-GR" sz="1600" i="1" dirty="0" err="1"/>
              <a:t>εἰσίν</a:t>
            </a:r>
            <a:r>
              <a:rPr lang="el-GR" sz="1600" i="1" dirty="0"/>
              <a:t> </a:t>
            </a:r>
          </a:p>
          <a:p>
            <a:endParaRPr lang="el-GR" sz="1600" dirty="0" smtClean="0"/>
          </a:p>
          <a:p>
            <a:r>
              <a:rPr lang="el-GR" sz="1600" dirty="0" smtClean="0"/>
              <a:t>[</a:t>
            </a:r>
            <a:r>
              <a:rPr lang="el-GR" sz="1600" dirty="0"/>
              <a:t>αυτά λέει ο Εκαταίος από τη Μίλητο· γράφω τα παρακάτω έτσι όπως νομίζω ότι ανταποκρίνονται στην αλήθεια· γιατί όσα λέγουν οι Έλληνες είναι, καθώς μου φαίνεται, πολλά και γελοία].</a:t>
            </a:r>
          </a:p>
          <a:p>
            <a:endParaRPr lang="el-GR" sz="1200" dirty="0" smtClean="0"/>
          </a:p>
          <a:p>
            <a:r>
              <a:rPr lang="el-GR" sz="1600" dirty="0" smtClean="0"/>
              <a:t>Άλλα </a:t>
            </a:r>
            <a:r>
              <a:rPr lang="el-GR" sz="1600" dirty="0"/>
              <a:t>έργα: Περίοδος </a:t>
            </a:r>
            <a:r>
              <a:rPr lang="el-GR" sz="1600" dirty="0" err="1"/>
              <a:t>Γῆς</a:t>
            </a:r>
            <a:r>
              <a:rPr lang="el-GR" sz="1600" dirty="0"/>
              <a:t> → 2 βιβλία. εξηγείται ο χάρτης του δασκάλου του, του Αναξίμανδρου.</a:t>
            </a:r>
          </a:p>
          <a:p>
            <a:r>
              <a:rPr lang="el-GR" dirty="0" smtClean="0"/>
              <a:t/>
            </a:r>
            <a:br>
              <a:rPr lang="el-GR" dirty="0" smtClean="0"/>
            </a:b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χάρτης του κόσμου σύμφωνα με τον Εκαταίο</a:t>
            </a:r>
            <a:endParaRPr lang="el-GR" dirty="0"/>
          </a:p>
        </p:txBody>
      </p:sp>
      <p:pic>
        <p:nvPicPr>
          <p:cNvPr id="4" name="3 - Θέση περιεχομένου" descr="1743623304618.png"/>
          <p:cNvPicPr>
            <a:picLocks noGrp="1" noChangeAspect="1"/>
          </p:cNvPicPr>
          <p:nvPr>
            <p:ph sz="quarter" idx="1"/>
          </p:nvPr>
        </p:nvPicPr>
        <p:blipFill>
          <a:blip r:embed="rId2" cstate="print"/>
          <a:stretch>
            <a:fillRect/>
          </a:stretch>
        </p:blipFill>
        <p:spPr>
          <a:xfrm>
            <a:off x="0" y="1484784"/>
            <a:ext cx="9144000" cy="4968552"/>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79512" y="188640"/>
            <a:ext cx="8784976" cy="5262979"/>
          </a:xfrm>
          <a:prstGeom prst="rect">
            <a:avLst/>
          </a:prstGeom>
        </p:spPr>
        <p:txBody>
          <a:bodyPr wrap="square">
            <a:spAutoFit/>
          </a:bodyPr>
          <a:lstStyle/>
          <a:p>
            <a:pPr algn="ctr"/>
            <a:r>
              <a:rPr lang="el-GR" dirty="0" err="1"/>
              <a:t>Ακουσίλαος</a:t>
            </a:r>
            <a:r>
              <a:rPr lang="el-GR" dirty="0"/>
              <a:t> από το Άργος:</a:t>
            </a:r>
          </a:p>
          <a:p>
            <a:r>
              <a:rPr lang="el-GR" dirty="0" smtClean="0"/>
              <a:t/>
            </a:r>
            <a:br>
              <a:rPr lang="el-GR" dirty="0" smtClean="0"/>
            </a:br>
            <a:r>
              <a:rPr lang="el-GR" dirty="0" err="1"/>
              <a:t>Γενεαλογίαι</a:t>
            </a:r>
            <a:r>
              <a:rPr lang="el-GR" dirty="0"/>
              <a:t>:</a:t>
            </a:r>
          </a:p>
          <a:p>
            <a:r>
              <a:rPr lang="el-GR" dirty="0" smtClean="0"/>
              <a:t/>
            </a:r>
            <a:br>
              <a:rPr lang="el-GR" dirty="0" smtClean="0"/>
            </a:br>
            <a:r>
              <a:rPr lang="el-GR" dirty="0"/>
              <a:t>→ 3 βιβλία ( Γεγονότα από τη </a:t>
            </a:r>
            <a:r>
              <a:rPr lang="el-GR" i="1" dirty="0"/>
              <a:t>Θεογονία</a:t>
            </a:r>
            <a:r>
              <a:rPr lang="el-GR" dirty="0"/>
              <a:t> μέχρι το τέλος του Τρωικού Πολέμου )</a:t>
            </a:r>
          </a:p>
          <a:p>
            <a:r>
              <a:rPr lang="el-GR" dirty="0" smtClean="0"/>
              <a:t/>
            </a:r>
            <a:br>
              <a:rPr lang="el-GR" dirty="0" smtClean="0"/>
            </a:br>
            <a:r>
              <a:rPr lang="el-GR" dirty="0" smtClean="0"/>
              <a:t/>
            </a:r>
            <a:br>
              <a:rPr lang="el-GR" dirty="0" smtClean="0"/>
            </a:br>
            <a:r>
              <a:rPr lang="el-GR" dirty="0"/>
              <a:t>Αργίτικη προπαγάνδα → Το Άργος είναι η κοιτίδα της ανθρωπότητας. Εδώ γεννάται ο </a:t>
            </a:r>
            <a:r>
              <a:rPr lang="el-GR" b="1" dirty="0" err="1"/>
              <a:t>Φορωνέας</a:t>
            </a:r>
            <a:r>
              <a:rPr lang="el-GR" dirty="0"/>
              <a:t>  και από αυτόν κατάγεται ο Σπάρτων ( ιδρυτής της Σπάρτης )</a:t>
            </a:r>
          </a:p>
          <a:p>
            <a:r>
              <a:rPr lang="el-GR" dirty="0" smtClean="0"/>
              <a:t/>
            </a:r>
            <a:br>
              <a:rPr lang="el-GR" dirty="0" smtClean="0"/>
            </a:br>
            <a:r>
              <a:rPr lang="el-GR" dirty="0" err="1"/>
              <a:t>Ἀκουσίλαος</a:t>
            </a:r>
            <a:r>
              <a:rPr lang="el-GR" dirty="0"/>
              <a:t> </a:t>
            </a:r>
            <a:r>
              <a:rPr lang="el-GR" dirty="0" err="1"/>
              <a:t>ἐν</a:t>
            </a:r>
            <a:r>
              <a:rPr lang="el-GR" dirty="0"/>
              <a:t> </a:t>
            </a:r>
            <a:r>
              <a:rPr lang="el-GR" dirty="0" err="1"/>
              <a:t>τῇ</a:t>
            </a:r>
            <a:r>
              <a:rPr lang="el-GR" dirty="0"/>
              <a:t> </a:t>
            </a:r>
            <a:r>
              <a:rPr lang="el-GR" dirty="0" err="1"/>
              <a:t>πρώτῃ</a:t>
            </a:r>
            <a:r>
              <a:rPr lang="el-GR" dirty="0"/>
              <a:t> </a:t>
            </a:r>
            <a:r>
              <a:rPr lang="el-GR" dirty="0" err="1"/>
              <a:t>φησὶν</a:t>
            </a:r>
            <a:r>
              <a:rPr lang="el-GR" dirty="0"/>
              <a:t> </a:t>
            </a:r>
            <a:r>
              <a:rPr lang="el-GR" dirty="0" err="1"/>
              <a:t>Ἄργον</a:t>
            </a:r>
            <a:r>
              <a:rPr lang="el-GR" dirty="0"/>
              <a:t> </a:t>
            </a:r>
            <a:r>
              <a:rPr lang="el-GR" dirty="0" err="1"/>
              <a:t>τὸν</a:t>
            </a:r>
            <a:r>
              <a:rPr lang="el-GR" dirty="0"/>
              <a:t> Διός </a:t>
            </a:r>
            <a:r>
              <a:rPr lang="el-GR" dirty="0" err="1"/>
              <a:t>καὶ</a:t>
            </a:r>
            <a:r>
              <a:rPr lang="el-GR" dirty="0"/>
              <a:t> Νιόβης </a:t>
            </a:r>
            <a:r>
              <a:rPr lang="el-GR" dirty="0" err="1"/>
              <a:t>εἶναι</a:t>
            </a:r>
            <a:r>
              <a:rPr lang="el-GR" dirty="0"/>
              <a:t> πατέρα </a:t>
            </a:r>
            <a:r>
              <a:rPr lang="el-GR" dirty="0" err="1"/>
              <a:t>Ἰάσου</a:t>
            </a:r>
            <a:r>
              <a:rPr lang="el-GR" dirty="0"/>
              <a:t> </a:t>
            </a:r>
            <a:r>
              <a:rPr lang="el-GR" dirty="0" err="1"/>
              <a:t>καὶ</a:t>
            </a:r>
            <a:r>
              <a:rPr lang="el-GR" dirty="0"/>
              <a:t> </a:t>
            </a:r>
            <a:r>
              <a:rPr lang="el-GR" dirty="0" err="1"/>
              <a:t>Τριόπα</a:t>
            </a:r>
            <a:r>
              <a:rPr lang="el-GR" dirty="0"/>
              <a:t>.»</a:t>
            </a:r>
          </a:p>
          <a:p>
            <a:pPr algn="r"/>
            <a:r>
              <a:rPr lang="el-GR" sz="1200" dirty="0"/>
              <a:t>(</a:t>
            </a:r>
            <a:r>
              <a:rPr lang="el-GR" sz="1200" b="1" dirty="0"/>
              <a:t>Παυσανίας</a:t>
            </a:r>
            <a:r>
              <a:rPr lang="el-GR" sz="1200" dirty="0"/>
              <a:t>, 2.16.1)</a:t>
            </a:r>
          </a:p>
          <a:p>
            <a:endParaRPr lang="el-GR" dirty="0" smtClean="0"/>
          </a:p>
          <a:p>
            <a:r>
              <a:rPr lang="el-GR" dirty="0" smtClean="0"/>
              <a:t>(= </a:t>
            </a:r>
            <a:r>
              <a:rPr lang="el-GR" dirty="0"/>
              <a:t>Ο </a:t>
            </a:r>
            <a:r>
              <a:rPr lang="el-GR" dirty="0" err="1"/>
              <a:t>Ακουσίλαος</a:t>
            </a:r>
            <a:r>
              <a:rPr lang="el-GR" dirty="0"/>
              <a:t> στο πρώτο του βιβλίο λέει ότι ο Άργος, γιος του Δία και της Νιόβης, ήταν ο πατέρας του Ιάσου και του </a:t>
            </a:r>
            <a:r>
              <a:rPr lang="el-GR" dirty="0" err="1"/>
              <a:t>Τριόπα</a:t>
            </a:r>
            <a:r>
              <a:rPr lang="el-GR" dirty="0"/>
              <a:t>.)</a:t>
            </a:r>
          </a:p>
          <a:p>
            <a:r>
              <a:rPr lang="el-GR" dirty="0" smtClean="0"/>
              <a:t/>
            </a:r>
            <a:br>
              <a:rPr lang="el-GR" dirty="0" smtClean="0"/>
            </a:br>
            <a:r>
              <a:rPr lang="el-GR" dirty="0"/>
              <a:t>Νιόβη = κόρη του </a:t>
            </a:r>
            <a:r>
              <a:rPr lang="el-GR" dirty="0" err="1"/>
              <a:t>Φορωνέα</a:t>
            </a:r>
            <a:r>
              <a:rPr lang="el-GR" dirty="0"/>
              <a:t> και μητέρα του </a:t>
            </a:r>
            <a:r>
              <a:rPr lang="el-GR" dirty="0" err="1"/>
              <a:t>Άργου</a:t>
            </a:r>
            <a:r>
              <a:rPr lang="el-GR" dirty="0"/>
              <a:t>. Πρώτη θνητή που αγάπησε ο Δίας.</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107504" y="620688"/>
            <a:ext cx="8784976" cy="5755422"/>
          </a:xfrm>
          <a:prstGeom prst="rect">
            <a:avLst/>
          </a:prstGeom>
        </p:spPr>
        <p:txBody>
          <a:bodyPr wrap="square">
            <a:spAutoFit/>
          </a:bodyPr>
          <a:lstStyle/>
          <a:p>
            <a:pPr algn="ctr"/>
            <a:r>
              <a:rPr lang="el-GR" sz="1600" dirty="0" err="1"/>
              <a:t>Ακουσίλαος</a:t>
            </a:r>
            <a:r>
              <a:rPr lang="el-GR" sz="1600" dirty="0"/>
              <a:t> ← → Ησίοδος </a:t>
            </a:r>
          </a:p>
          <a:p>
            <a:pPr algn="just"/>
            <a:r>
              <a:rPr lang="el-GR" sz="1600" dirty="0" smtClean="0"/>
              <a:t/>
            </a:r>
            <a:br>
              <a:rPr lang="el-GR" sz="1600" dirty="0" smtClean="0"/>
            </a:br>
            <a:r>
              <a:rPr lang="el-GR" sz="1600" dirty="0" smtClean="0"/>
              <a:t>[</a:t>
            </a:r>
            <a:r>
              <a:rPr lang="el-GR" sz="1600" dirty="0"/>
              <a:t>178a] </a:t>
            </a:r>
            <a:r>
              <a:rPr lang="el-GR" sz="1600" dirty="0" err="1"/>
              <a:t>Πρῶτον</a:t>
            </a:r>
            <a:r>
              <a:rPr lang="el-GR" sz="1600" dirty="0"/>
              <a:t> </a:t>
            </a:r>
            <a:r>
              <a:rPr lang="el-GR" sz="1600" dirty="0" err="1"/>
              <a:t>μὲν</a:t>
            </a:r>
            <a:r>
              <a:rPr lang="el-GR" sz="1600" dirty="0"/>
              <a:t> γάρ, </a:t>
            </a:r>
            <a:r>
              <a:rPr lang="el-GR" sz="1600" dirty="0" err="1"/>
              <a:t>ὥσπερ</a:t>
            </a:r>
            <a:r>
              <a:rPr lang="el-GR" sz="1600" dirty="0"/>
              <a:t> λέγω, </a:t>
            </a:r>
            <a:r>
              <a:rPr lang="el-GR" sz="1600" dirty="0" err="1"/>
              <a:t>ἔφη</a:t>
            </a:r>
            <a:r>
              <a:rPr lang="el-GR" sz="1600" dirty="0"/>
              <a:t> </a:t>
            </a:r>
            <a:r>
              <a:rPr lang="el-GR" sz="1600" dirty="0" err="1"/>
              <a:t>Φαῖδρον</a:t>
            </a:r>
            <a:r>
              <a:rPr lang="el-GR" sz="1600" dirty="0"/>
              <a:t> </a:t>
            </a:r>
            <a:r>
              <a:rPr lang="el-GR" sz="1600" dirty="0" err="1"/>
              <a:t>ἀρξάμενον</a:t>
            </a:r>
            <a:r>
              <a:rPr lang="el-GR" sz="1600" dirty="0"/>
              <a:t> </a:t>
            </a:r>
            <a:r>
              <a:rPr lang="el-GR" sz="1600" dirty="0" err="1"/>
              <a:t>ἐνθένδε</a:t>
            </a:r>
            <a:r>
              <a:rPr lang="el-GR" sz="1600" dirty="0"/>
              <a:t> </a:t>
            </a:r>
            <a:r>
              <a:rPr lang="el-GR" sz="1600" dirty="0" err="1"/>
              <a:t>ποθὲν</a:t>
            </a:r>
            <a:r>
              <a:rPr lang="el-GR" sz="1600" dirty="0"/>
              <a:t> λέγειν, </a:t>
            </a:r>
            <a:r>
              <a:rPr lang="el-GR" sz="1600" dirty="0" err="1"/>
              <a:t>ὅτι</a:t>
            </a:r>
            <a:r>
              <a:rPr lang="el-GR" sz="1600" dirty="0"/>
              <a:t> μέγας </a:t>
            </a:r>
            <a:r>
              <a:rPr lang="el-GR" sz="1600" dirty="0" err="1"/>
              <a:t>θεὸς</a:t>
            </a:r>
            <a:r>
              <a:rPr lang="el-GR" sz="1600" dirty="0"/>
              <a:t> </a:t>
            </a:r>
            <a:r>
              <a:rPr lang="el-GR" sz="1600" dirty="0" err="1"/>
              <a:t>εἴη</a:t>
            </a:r>
            <a:r>
              <a:rPr lang="el-GR" sz="1600" dirty="0"/>
              <a:t> ὁ </a:t>
            </a:r>
            <a:r>
              <a:rPr lang="el-GR" sz="1600" dirty="0" err="1"/>
              <a:t>Ἔρως</a:t>
            </a:r>
            <a:r>
              <a:rPr lang="el-GR" sz="1600" dirty="0"/>
              <a:t> </a:t>
            </a:r>
            <a:r>
              <a:rPr lang="el-GR" sz="1600" dirty="0" err="1"/>
              <a:t>καὶ</a:t>
            </a:r>
            <a:r>
              <a:rPr lang="el-GR" sz="1600" dirty="0"/>
              <a:t> </a:t>
            </a:r>
            <a:r>
              <a:rPr lang="el-GR" sz="1600" dirty="0" err="1"/>
              <a:t>θαυμαστὸς</a:t>
            </a:r>
            <a:r>
              <a:rPr lang="el-GR" sz="1600" dirty="0"/>
              <a:t> </a:t>
            </a:r>
            <a:r>
              <a:rPr lang="el-GR" sz="1600" dirty="0" err="1"/>
              <a:t>ἐν</a:t>
            </a:r>
            <a:r>
              <a:rPr lang="el-GR" sz="1600" dirty="0"/>
              <a:t> </a:t>
            </a:r>
            <a:r>
              <a:rPr lang="el-GR" sz="1600" dirty="0" err="1"/>
              <a:t>ἀνθρώποις</a:t>
            </a:r>
            <a:r>
              <a:rPr lang="el-GR" sz="1600" dirty="0"/>
              <a:t> τε </a:t>
            </a:r>
            <a:r>
              <a:rPr lang="el-GR" sz="1600" dirty="0" err="1"/>
              <a:t>καὶ</a:t>
            </a:r>
            <a:r>
              <a:rPr lang="el-GR" sz="1600" dirty="0"/>
              <a:t> </a:t>
            </a:r>
            <a:r>
              <a:rPr lang="el-GR" sz="1600" dirty="0" err="1"/>
              <a:t>θεοῖς</a:t>
            </a:r>
            <a:r>
              <a:rPr lang="el-GR" sz="1600" dirty="0"/>
              <a:t>, </a:t>
            </a:r>
            <a:r>
              <a:rPr lang="el-GR" sz="1600" dirty="0" err="1"/>
              <a:t>πολλαχῇ</a:t>
            </a:r>
            <a:r>
              <a:rPr lang="el-GR" sz="1600" dirty="0"/>
              <a:t> </a:t>
            </a:r>
            <a:r>
              <a:rPr lang="el-GR" sz="1600" dirty="0" err="1"/>
              <a:t>μὲν</a:t>
            </a:r>
            <a:r>
              <a:rPr lang="el-GR" sz="1600" dirty="0"/>
              <a:t> </a:t>
            </a:r>
            <a:r>
              <a:rPr lang="el-GR" sz="1600" dirty="0" err="1"/>
              <a:t>καὶ</a:t>
            </a:r>
            <a:r>
              <a:rPr lang="el-GR" sz="1600" dirty="0"/>
              <a:t> </a:t>
            </a:r>
            <a:r>
              <a:rPr lang="el-GR" sz="1600" dirty="0" err="1"/>
              <a:t>ἄλλῃ</a:t>
            </a:r>
            <a:r>
              <a:rPr lang="el-GR" sz="1600" dirty="0"/>
              <a:t>, </a:t>
            </a:r>
            <a:r>
              <a:rPr lang="el-GR" sz="1600" dirty="0" err="1"/>
              <a:t>οὐχ</a:t>
            </a:r>
            <a:r>
              <a:rPr lang="el-GR" sz="1600" dirty="0"/>
              <a:t> </a:t>
            </a:r>
            <a:r>
              <a:rPr lang="el-GR" sz="1600" dirty="0" err="1"/>
              <a:t>ἥκιστα</a:t>
            </a:r>
            <a:r>
              <a:rPr lang="el-GR" sz="1600" dirty="0"/>
              <a:t> </a:t>
            </a:r>
            <a:r>
              <a:rPr lang="el-GR" sz="1600" dirty="0" err="1"/>
              <a:t>δὲ</a:t>
            </a:r>
            <a:r>
              <a:rPr lang="el-GR" sz="1600" dirty="0"/>
              <a:t> </a:t>
            </a:r>
            <a:r>
              <a:rPr lang="el-GR" sz="1600" dirty="0" err="1"/>
              <a:t>κατὰ</a:t>
            </a:r>
            <a:r>
              <a:rPr lang="el-GR" sz="1600" dirty="0"/>
              <a:t> </a:t>
            </a:r>
            <a:r>
              <a:rPr lang="el-GR" sz="1600" dirty="0" err="1"/>
              <a:t>τὴν</a:t>
            </a:r>
            <a:r>
              <a:rPr lang="el-GR" sz="1600" dirty="0"/>
              <a:t> </a:t>
            </a:r>
            <a:r>
              <a:rPr lang="el-GR" sz="1600" dirty="0" err="1"/>
              <a:t>γένεσιν</a:t>
            </a:r>
            <a:r>
              <a:rPr lang="el-GR" sz="1600" dirty="0"/>
              <a:t>. </a:t>
            </a:r>
            <a:r>
              <a:rPr lang="el-GR" sz="1600" dirty="0" err="1"/>
              <a:t>τὸ</a:t>
            </a:r>
            <a:r>
              <a:rPr lang="el-GR" sz="1600" dirty="0"/>
              <a:t> </a:t>
            </a:r>
            <a:r>
              <a:rPr lang="el-GR" sz="1600" dirty="0" err="1"/>
              <a:t>γὰρ</a:t>
            </a:r>
            <a:r>
              <a:rPr lang="el-GR" sz="1600" dirty="0"/>
              <a:t> </a:t>
            </a:r>
            <a:r>
              <a:rPr lang="el-GR" sz="1600" dirty="0" err="1"/>
              <a:t>ἐν</a:t>
            </a:r>
            <a:r>
              <a:rPr lang="el-GR" sz="1600" dirty="0"/>
              <a:t> </a:t>
            </a:r>
            <a:r>
              <a:rPr lang="el-GR" sz="1600" dirty="0" err="1"/>
              <a:t>τοῖς</a:t>
            </a:r>
            <a:r>
              <a:rPr lang="el-GR" sz="1600" dirty="0"/>
              <a:t>[178b] </a:t>
            </a:r>
            <a:r>
              <a:rPr lang="el-GR" sz="1600" dirty="0" err="1"/>
              <a:t>πρεσβύτατον</a:t>
            </a:r>
            <a:r>
              <a:rPr lang="el-GR" sz="1600" dirty="0"/>
              <a:t> </a:t>
            </a:r>
            <a:r>
              <a:rPr lang="el-GR" sz="1600" dirty="0" err="1"/>
              <a:t>εἶναι</a:t>
            </a:r>
            <a:r>
              <a:rPr lang="el-GR" sz="1600" dirty="0"/>
              <a:t> </a:t>
            </a:r>
            <a:r>
              <a:rPr lang="el-GR" sz="1600" dirty="0" err="1"/>
              <a:t>τὸν</a:t>
            </a:r>
            <a:r>
              <a:rPr lang="el-GR" sz="1600" dirty="0"/>
              <a:t> </a:t>
            </a:r>
            <a:r>
              <a:rPr lang="el-GR" sz="1600" dirty="0" err="1"/>
              <a:t>θεὸν</a:t>
            </a:r>
            <a:r>
              <a:rPr lang="el-GR" sz="1600" dirty="0"/>
              <a:t> </a:t>
            </a:r>
            <a:r>
              <a:rPr lang="el-GR" sz="1600" dirty="0" err="1"/>
              <a:t>τίμιον</a:t>
            </a:r>
            <a:r>
              <a:rPr lang="el-GR" sz="1600" dirty="0"/>
              <a:t>, ἦ </a:t>
            </a:r>
            <a:r>
              <a:rPr lang="el-GR" sz="1600" dirty="0" err="1"/>
              <a:t>δ᾽</a:t>
            </a:r>
            <a:r>
              <a:rPr lang="el-GR" sz="1600" dirty="0"/>
              <a:t> </a:t>
            </a:r>
            <a:r>
              <a:rPr lang="el-GR" sz="1600" dirty="0" err="1"/>
              <a:t>ὅς</a:t>
            </a:r>
            <a:r>
              <a:rPr lang="el-GR" sz="1600" dirty="0"/>
              <a:t>, </a:t>
            </a:r>
            <a:r>
              <a:rPr lang="el-GR" sz="1600" dirty="0" err="1"/>
              <a:t>τεκμήριον</a:t>
            </a:r>
            <a:r>
              <a:rPr lang="el-GR" sz="1600" dirty="0"/>
              <a:t> </a:t>
            </a:r>
            <a:r>
              <a:rPr lang="el-GR" sz="1600" dirty="0" err="1"/>
              <a:t>δὲ</a:t>
            </a:r>
            <a:r>
              <a:rPr lang="el-GR" sz="1600" dirty="0"/>
              <a:t> τούτου· </a:t>
            </a:r>
            <a:r>
              <a:rPr lang="el-GR" sz="1600" dirty="0" err="1"/>
              <a:t>γονῆς</a:t>
            </a:r>
            <a:r>
              <a:rPr lang="el-GR" sz="1600" dirty="0"/>
              <a:t> </a:t>
            </a:r>
            <a:r>
              <a:rPr lang="el-GR" sz="1600" dirty="0" err="1"/>
              <a:t>γὰρ</a:t>
            </a:r>
            <a:r>
              <a:rPr lang="el-GR" sz="1600" dirty="0"/>
              <a:t> </a:t>
            </a:r>
            <a:r>
              <a:rPr lang="el-GR" sz="1600" dirty="0" err="1"/>
              <a:t>Ἔρωτος</a:t>
            </a:r>
            <a:r>
              <a:rPr lang="el-GR" sz="1600" dirty="0"/>
              <a:t> </a:t>
            </a:r>
            <a:r>
              <a:rPr lang="el-GR" sz="1600" dirty="0" err="1"/>
              <a:t>οὔτ᾽</a:t>
            </a:r>
            <a:r>
              <a:rPr lang="el-GR" sz="1600" dirty="0"/>
              <a:t> </a:t>
            </a:r>
            <a:r>
              <a:rPr lang="el-GR" sz="1600" dirty="0" err="1"/>
              <a:t>εἰσὶν</a:t>
            </a:r>
            <a:r>
              <a:rPr lang="el-GR" sz="1600" dirty="0"/>
              <a:t> </a:t>
            </a:r>
            <a:r>
              <a:rPr lang="el-GR" sz="1600" dirty="0" err="1"/>
              <a:t>οὔτε</a:t>
            </a:r>
            <a:r>
              <a:rPr lang="el-GR" sz="1600" dirty="0"/>
              <a:t> λέγονται </a:t>
            </a:r>
            <a:r>
              <a:rPr lang="el-GR" sz="1600" dirty="0" err="1"/>
              <a:t>ὑπ᾽</a:t>
            </a:r>
            <a:r>
              <a:rPr lang="el-GR" sz="1600" dirty="0"/>
              <a:t> </a:t>
            </a:r>
            <a:r>
              <a:rPr lang="el-GR" sz="1600" dirty="0" err="1"/>
              <a:t>οὐδενὸς</a:t>
            </a:r>
            <a:r>
              <a:rPr lang="el-GR" sz="1600" dirty="0"/>
              <a:t> </a:t>
            </a:r>
            <a:r>
              <a:rPr lang="el-GR" sz="1600" dirty="0" err="1"/>
              <a:t>οὔτε</a:t>
            </a:r>
            <a:r>
              <a:rPr lang="el-GR" sz="1600" dirty="0"/>
              <a:t> </a:t>
            </a:r>
            <a:r>
              <a:rPr lang="el-GR" sz="1600" dirty="0" err="1"/>
              <a:t>ἰδιώτου</a:t>
            </a:r>
            <a:r>
              <a:rPr lang="el-GR" sz="1600" dirty="0"/>
              <a:t> </a:t>
            </a:r>
            <a:r>
              <a:rPr lang="el-GR" sz="1600" dirty="0" err="1"/>
              <a:t>οὔτε</a:t>
            </a:r>
            <a:r>
              <a:rPr lang="el-GR" sz="1600" dirty="0"/>
              <a:t> </a:t>
            </a:r>
            <a:r>
              <a:rPr lang="el-GR" sz="1600" dirty="0" err="1"/>
              <a:t>ποιητοῦ</a:t>
            </a:r>
            <a:r>
              <a:rPr lang="el-GR" sz="1600" dirty="0"/>
              <a:t>, </a:t>
            </a:r>
            <a:r>
              <a:rPr lang="el-GR" sz="1600" dirty="0" err="1"/>
              <a:t>ἀλλ᾽</a:t>
            </a:r>
            <a:r>
              <a:rPr lang="el-GR" sz="1600" dirty="0"/>
              <a:t> </a:t>
            </a:r>
            <a:r>
              <a:rPr lang="el-GR" sz="1600" dirty="0" err="1"/>
              <a:t>Ἡσίοδος</a:t>
            </a:r>
            <a:r>
              <a:rPr lang="el-GR" sz="1600" dirty="0"/>
              <a:t> </a:t>
            </a:r>
            <a:r>
              <a:rPr lang="el-GR" sz="1600" dirty="0" err="1"/>
              <a:t>πρῶτον</a:t>
            </a:r>
            <a:r>
              <a:rPr lang="el-GR" sz="1600" dirty="0"/>
              <a:t> </a:t>
            </a:r>
            <a:r>
              <a:rPr lang="el-GR" sz="1600" dirty="0" err="1"/>
              <a:t>μὲν</a:t>
            </a:r>
            <a:r>
              <a:rPr lang="el-GR" sz="1600" dirty="0"/>
              <a:t> Χάος </a:t>
            </a:r>
            <a:r>
              <a:rPr lang="el-GR" sz="1600" dirty="0" err="1"/>
              <a:t>φησὶ</a:t>
            </a:r>
            <a:r>
              <a:rPr lang="el-GR" sz="1600" dirty="0"/>
              <a:t> γενέσθαι— </a:t>
            </a:r>
            <a:r>
              <a:rPr lang="el-GR" sz="1600" dirty="0" err="1"/>
              <a:t>αὐτὰρ</a:t>
            </a:r>
            <a:r>
              <a:rPr lang="el-GR" sz="1600" dirty="0"/>
              <a:t> </a:t>
            </a:r>
            <a:r>
              <a:rPr lang="el-GR" sz="1600" dirty="0" err="1"/>
              <a:t>ἔπειτα</a:t>
            </a:r>
            <a:r>
              <a:rPr lang="el-GR" sz="1600" dirty="0"/>
              <a:t> </a:t>
            </a:r>
            <a:r>
              <a:rPr lang="el-GR" sz="1600" dirty="0" err="1"/>
              <a:t>Γαῖ᾽</a:t>
            </a:r>
            <a:r>
              <a:rPr lang="el-GR" sz="1600" dirty="0"/>
              <a:t> </a:t>
            </a:r>
            <a:r>
              <a:rPr lang="el-GR" sz="1600" dirty="0" err="1"/>
              <a:t>εὐρύστερνος</a:t>
            </a:r>
            <a:r>
              <a:rPr lang="el-GR" sz="1600" dirty="0"/>
              <a:t>, πάντων </a:t>
            </a:r>
            <a:r>
              <a:rPr lang="el-GR" sz="1600" dirty="0" err="1"/>
              <a:t>ἕδος</a:t>
            </a:r>
            <a:r>
              <a:rPr lang="el-GR" sz="1600" dirty="0"/>
              <a:t> </a:t>
            </a:r>
            <a:r>
              <a:rPr lang="el-GR" sz="1600" dirty="0" err="1"/>
              <a:t>ἀσφαλὲς</a:t>
            </a:r>
            <a:r>
              <a:rPr lang="el-GR" sz="1600" dirty="0"/>
              <a:t> </a:t>
            </a:r>
            <a:r>
              <a:rPr lang="el-GR" sz="1600" dirty="0" err="1"/>
              <a:t>αἰεί</a:t>
            </a:r>
            <a:r>
              <a:rPr lang="el-GR" sz="1600" dirty="0"/>
              <a:t>, </a:t>
            </a:r>
            <a:r>
              <a:rPr lang="el-GR" sz="1600" dirty="0" err="1"/>
              <a:t>ἠδ᾽</a:t>
            </a:r>
            <a:r>
              <a:rPr lang="el-GR" sz="1600" dirty="0"/>
              <a:t> </a:t>
            </a:r>
            <a:r>
              <a:rPr lang="el-GR" sz="1600" dirty="0" err="1"/>
              <a:t>Ἔρος</a:t>
            </a:r>
            <a:r>
              <a:rPr lang="el-GR" sz="1600" dirty="0"/>
              <a:t> </a:t>
            </a:r>
            <a:r>
              <a:rPr lang="el-GR" sz="1600" dirty="0" err="1"/>
              <a:t>Ἡσιόδῳ</a:t>
            </a:r>
            <a:r>
              <a:rPr lang="el-GR" sz="1600" dirty="0"/>
              <a:t> </a:t>
            </a:r>
            <a:r>
              <a:rPr lang="el-GR" sz="1600" dirty="0" err="1"/>
              <a:t>δὲ</a:t>
            </a:r>
            <a:r>
              <a:rPr lang="el-GR" sz="1600" dirty="0"/>
              <a:t> </a:t>
            </a:r>
            <a:r>
              <a:rPr lang="el-GR" sz="1600" dirty="0" err="1"/>
              <a:t>καὶ</a:t>
            </a:r>
            <a:r>
              <a:rPr lang="el-GR" sz="1600" dirty="0"/>
              <a:t> </a:t>
            </a:r>
            <a:r>
              <a:rPr lang="el-GR" sz="1600" dirty="0" err="1"/>
              <a:t>Ἀκουσίλεως</a:t>
            </a:r>
            <a:r>
              <a:rPr lang="el-GR" sz="1600" dirty="0"/>
              <a:t> </a:t>
            </a:r>
            <a:r>
              <a:rPr lang="el-GR" sz="1600" dirty="0" err="1"/>
              <a:t>σύμφησιν</a:t>
            </a:r>
            <a:r>
              <a:rPr lang="el-GR" sz="1600" dirty="0"/>
              <a:t> </a:t>
            </a:r>
            <a:r>
              <a:rPr lang="el-GR" sz="1600" dirty="0" err="1"/>
              <a:t>μετὰ</a:t>
            </a:r>
            <a:r>
              <a:rPr lang="el-GR" sz="1600" dirty="0"/>
              <a:t> </a:t>
            </a:r>
            <a:r>
              <a:rPr lang="el-GR" sz="1600" dirty="0" err="1"/>
              <a:t>τὸ</a:t>
            </a:r>
            <a:r>
              <a:rPr lang="el-GR" sz="1600" dirty="0"/>
              <a:t> Χάος δύο τούτω γενέσθαι, </a:t>
            </a:r>
            <a:r>
              <a:rPr lang="el-GR" sz="1600" dirty="0" err="1"/>
              <a:t>Γῆν</a:t>
            </a:r>
            <a:r>
              <a:rPr lang="el-GR" sz="1600" dirty="0"/>
              <a:t> τε </a:t>
            </a:r>
            <a:r>
              <a:rPr lang="el-GR" sz="1600" dirty="0" err="1"/>
              <a:t>καὶ</a:t>
            </a:r>
            <a:r>
              <a:rPr lang="el-GR" sz="1600" dirty="0"/>
              <a:t> </a:t>
            </a:r>
            <a:r>
              <a:rPr lang="el-GR" sz="1600" dirty="0" err="1"/>
              <a:t>Ἔρωτα</a:t>
            </a:r>
            <a:r>
              <a:rPr lang="el-GR" sz="1600" dirty="0"/>
              <a:t>. Παρμενίδης </a:t>
            </a:r>
            <a:r>
              <a:rPr lang="el-GR" sz="1600" dirty="0" err="1"/>
              <a:t>δὲ</a:t>
            </a:r>
            <a:r>
              <a:rPr lang="el-GR" sz="1600" dirty="0"/>
              <a:t> </a:t>
            </a:r>
            <a:r>
              <a:rPr lang="el-GR" sz="1600" dirty="0" err="1"/>
              <a:t>τὴν</a:t>
            </a:r>
            <a:r>
              <a:rPr lang="el-GR" sz="1600" dirty="0"/>
              <a:t> </a:t>
            </a:r>
            <a:r>
              <a:rPr lang="el-GR" sz="1600" dirty="0" err="1"/>
              <a:t>γένεσιν</a:t>
            </a:r>
            <a:r>
              <a:rPr lang="el-GR" sz="1600" dirty="0"/>
              <a:t> λέγει— </a:t>
            </a:r>
            <a:r>
              <a:rPr lang="el-GR" sz="1600" dirty="0" err="1"/>
              <a:t>πρώτιστον</a:t>
            </a:r>
            <a:r>
              <a:rPr lang="el-GR" sz="1600" dirty="0"/>
              <a:t> </a:t>
            </a:r>
            <a:r>
              <a:rPr lang="el-GR" sz="1600" dirty="0" err="1"/>
              <a:t>μὲν</a:t>
            </a:r>
            <a:r>
              <a:rPr lang="el-GR" sz="1600" dirty="0"/>
              <a:t> </a:t>
            </a:r>
            <a:r>
              <a:rPr lang="el-GR" sz="1600" dirty="0" err="1"/>
              <a:t>Ἔρωτα</a:t>
            </a:r>
            <a:r>
              <a:rPr lang="el-GR" sz="1600" dirty="0"/>
              <a:t> </a:t>
            </a:r>
            <a:r>
              <a:rPr lang="el-GR" sz="1600" dirty="0" err="1"/>
              <a:t>θεῶν</a:t>
            </a:r>
            <a:r>
              <a:rPr lang="el-GR" sz="1600" dirty="0"/>
              <a:t> </a:t>
            </a:r>
            <a:r>
              <a:rPr lang="el-GR" sz="1600" dirty="0" err="1"/>
              <a:t>μητίσατο</a:t>
            </a:r>
            <a:r>
              <a:rPr lang="el-GR" sz="1600" dirty="0"/>
              <a:t> πάντων.</a:t>
            </a:r>
          </a:p>
          <a:p>
            <a:pPr algn="just"/>
            <a:r>
              <a:rPr lang="el-GR" sz="1600" dirty="0" smtClean="0"/>
              <a:t/>
            </a:r>
            <a:br>
              <a:rPr lang="el-GR" sz="1600" dirty="0" smtClean="0"/>
            </a:br>
            <a:r>
              <a:rPr lang="el-GR" sz="1600" dirty="0"/>
              <a:t>[178a] Πρώτος λοιπόν, όπως είπα παραπάνω, σύμφωνα με τη διήγηση του Αριστοδήμου, μίλησε ο Φαίδρος· άρχισε κάπου </a:t>
            </a:r>
            <a:r>
              <a:rPr lang="el-GR" sz="1600" dirty="0" err="1"/>
              <a:t>απ᾽</a:t>
            </a:r>
            <a:r>
              <a:rPr lang="el-GR" sz="1600" dirty="0"/>
              <a:t> αυτό το σημείο, ότι ο Έρωτας είναι θεός μεγάλος και προκαλεί τον θαυμασμό ανθρώπων και θεών, και για πολλούς άλλους λόγους, εξαιρέτως όμως για </a:t>
            </a:r>
            <a:r>
              <a:rPr lang="el-GR" sz="1600" dirty="0" err="1"/>
              <a:t>ό,τι</a:t>
            </a:r>
            <a:r>
              <a:rPr lang="el-GR" sz="1600" dirty="0"/>
              <a:t> αφορά στη γέννησή του. Γιατί είναι σπουδαίο[178b] το που είναι ανάμεσα στους αρχαίους θεούς ο αρχαιότερος, είπε, και </a:t>
            </a:r>
            <a:r>
              <a:rPr lang="el-GR" sz="1600" dirty="0" err="1"/>
              <a:t>νά</a:t>
            </a:r>
            <a:r>
              <a:rPr lang="el-GR" sz="1600" dirty="0"/>
              <a:t> η απόδειξη: δηλαδή, γονείς του Έρωτα ούτε υπάρχουν ούτε αναφέρονται από κανένα, θες πεζογράφο, θες ποιητή· αλλά ο Ησίοδος λέει ότι πρωτόπλαστο δημιουργήθηκε το Χάος, και κατόπι, η ευρύστερνη Γαία, το βάθρο το ασάλευτο, το αιώνιο όλων των πάντων, κι ο Έρωτας· </a:t>
            </a:r>
            <a:r>
              <a:rPr lang="el-GR" sz="1600" b="1" dirty="0"/>
              <a:t>με τον Ησίοδο συμφωνεί κι ο </a:t>
            </a:r>
            <a:r>
              <a:rPr lang="el-GR" sz="1600" b="1" dirty="0" err="1"/>
              <a:t>Ακουσίλαος</a:t>
            </a:r>
            <a:r>
              <a:rPr lang="el-GR" sz="1600" dirty="0"/>
              <a:t>, ότι μετά το Χάος ήρθαν στον κόσμο τούτα τα δύο, η Γη κι ο Έρωτας. Ο Παρμενίδης πάλι λέει ότι η </a:t>
            </a:r>
            <a:r>
              <a:rPr lang="el-GR" sz="1600" dirty="0" err="1"/>
              <a:t>Γένεσις</a:t>
            </a:r>
            <a:r>
              <a:rPr lang="el-GR" sz="1600" dirty="0"/>
              <a:t> ολόπρωτα </a:t>
            </a:r>
            <a:r>
              <a:rPr lang="el-GR" sz="1600" dirty="0" err="1"/>
              <a:t>απ᾽</a:t>
            </a:r>
            <a:r>
              <a:rPr lang="el-GR" sz="1600" dirty="0"/>
              <a:t> τους θεούς, </a:t>
            </a:r>
            <a:r>
              <a:rPr lang="el-GR" sz="1600" dirty="0" err="1"/>
              <a:t>απ᾽</a:t>
            </a:r>
            <a:r>
              <a:rPr lang="el-GR" sz="1600" dirty="0"/>
              <a:t> όλους,</a:t>
            </a:r>
          </a:p>
          <a:p>
            <a:pPr algn="just"/>
            <a:r>
              <a:rPr lang="el-GR" sz="1600" dirty="0"/>
              <a:t>τον Έρωτα μελέτησε</a:t>
            </a:r>
            <a:r>
              <a:rPr lang="el-GR" sz="1600" dirty="0" smtClean="0"/>
              <a:t>.</a:t>
            </a:r>
          </a:p>
          <a:p>
            <a:pPr algn="r"/>
            <a:r>
              <a:rPr lang="el-GR" sz="1600" dirty="0" smtClean="0"/>
              <a:t>Πλάτων, </a:t>
            </a:r>
            <a:r>
              <a:rPr lang="el-GR" sz="1600" i="1" dirty="0" err="1" smtClean="0"/>
              <a:t>Συμπόσιον</a:t>
            </a:r>
            <a:r>
              <a:rPr lang="el-GR" sz="1600" i="1" dirty="0" smtClean="0"/>
              <a:t>.</a:t>
            </a:r>
            <a:endParaRPr lang="el-GR" sz="1600"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79512" y="188640"/>
            <a:ext cx="8784976" cy="5355312"/>
          </a:xfrm>
          <a:prstGeom prst="rect">
            <a:avLst/>
          </a:prstGeom>
        </p:spPr>
        <p:txBody>
          <a:bodyPr wrap="square">
            <a:spAutoFit/>
          </a:bodyPr>
          <a:lstStyle/>
          <a:p>
            <a:r>
              <a:rPr lang="el-GR" b="1" dirty="0"/>
              <a:t>Ησίοδος</a:t>
            </a:r>
            <a:r>
              <a:rPr lang="el-GR" dirty="0"/>
              <a:t>: Η </a:t>
            </a:r>
            <a:r>
              <a:rPr lang="el-GR" i="1" dirty="0"/>
              <a:t>Θεογονία</a:t>
            </a:r>
            <a:r>
              <a:rPr lang="el-GR" dirty="0"/>
              <a:t> του βασίζεται σε ποιητική αφήγηση και στηρίζεται σε προφορικές παραδόσεις, τις οποίες παρουσιάζει με </a:t>
            </a:r>
            <a:r>
              <a:rPr lang="el-GR" b="1" dirty="0"/>
              <a:t>έντονο θρησκευτικό</a:t>
            </a:r>
            <a:r>
              <a:rPr lang="el-GR" dirty="0"/>
              <a:t> και κοσμογονικό </a:t>
            </a:r>
            <a:r>
              <a:rPr lang="el-GR" b="1" dirty="0"/>
              <a:t>χαρακτήρα</a:t>
            </a:r>
            <a:r>
              <a:rPr lang="el-GR" dirty="0"/>
              <a:t>. </a:t>
            </a:r>
            <a:r>
              <a:rPr lang="el-GR" u="sng" dirty="0"/>
              <a:t>Ο ίδιος αναφέρει ότι έλαβε τη γνώση του από τις Μούσες</a:t>
            </a:r>
            <a:r>
              <a:rPr lang="el-GR" dirty="0"/>
              <a:t>.</a:t>
            </a:r>
          </a:p>
          <a:p>
            <a:r>
              <a:rPr lang="el-GR" dirty="0" smtClean="0"/>
              <a:t/>
            </a:r>
            <a:br>
              <a:rPr lang="el-GR" dirty="0" smtClean="0"/>
            </a:br>
            <a:r>
              <a:rPr lang="el-GR" b="1" dirty="0" err="1"/>
              <a:t>Ακουσίλαος</a:t>
            </a:r>
            <a:r>
              <a:rPr lang="el-GR" dirty="0"/>
              <a:t>: Υποστήριζε ότι η </a:t>
            </a:r>
            <a:r>
              <a:rPr lang="el-GR" i="1" dirty="0"/>
              <a:t>Γενεαλογία</a:t>
            </a:r>
            <a:r>
              <a:rPr lang="el-GR" dirty="0"/>
              <a:t> του βασιζόταν σε </a:t>
            </a:r>
            <a:r>
              <a:rPr lang="el-GR" b="1" dirty="0"/>
              <a:t>παλαιά χάλκινα αρχεία</a:t>
            </a:r>
            <a:r>
              <a:rPr lang="el-GR" dirty="0"/>
              <a:t> που ανακαλύφθηκαν στο σπίτι του, παρουσιάζοντας τον εαυτό του ως </a:t>
            </a:r>
            <a:r>
              <a:rPr lang="el-GR" b="1" dirty="0"/>
              <a:t>ιστορικό καταγραφέα</a:t>
            </a:r>
            <a:r>
              <a:rPr lang="el-GR" dirty="0"/>
              <a:t> και όχι ως ποιητή που αντλεί έμπνευση από τις Μούσες.</a:t>
            </a:r>
          </a:p>
          <a:p>
            <a:r>
              <a:rPr lang="el-GR" dirty="0" smtClean="0"/>
              <a:t/>
            </a:r>
            <a:br>
              <a:rPr lang="el-GR" dirty="0" smtClean="0"/>
            </a:br>
            <a:r>
              <a:rPr lang="el-GR" dirty="0" smtClean="0"/>
              <a:t/>
            </a:r>
            <a:br>
              <a:rPr lang="el-GR" dirty="0" smtClean="0"/>
            </a:br>
            <a:r>
              <a:rPr lang="el-GR" dirty="0" smtClean="0"/>
              <a:t/>
            </a:r>
            <a:br>
              <a:rPr lang="el-GR" dirty="0" smtClean="0"/>
            </a:br>
            <a:r>
              <a:rPr lang="el-GR" b="1" dirty="0"/>
              <a:t>Ησίοδος</a:t>
            </a:r>
            <a:r>
              <a:rPr lang="el-GR" dirty="0"/>
              <a:t>: Ο Προμηθέας κλέβει τη φωτιά από τους θεούς και δίνει στους ανθρώπους, οδηγώντας στη δημιουργία της </a:t>
            </a:r>
            <a:r>
              <a:rPr lang="el-GR" b="1" dirty="0"/>
              <a:t>Πανδώρας</a:t>
            </a:r>
            <a:r>
              <a:rPr lang="el-GR" dirty="0"/>
              <a:t> ως τιμωρία.</a:t>
            </a:r>
          </a:p>
          <a:p>
            <a:r>
              <a:rPr lang="el-GR" dirty="0" smtClean="0"/>
              <a:t/>
            </a:r>
            <a:br>
              <a:rPr lang="el-GR" dirty="0" smtClean="0"/>
            </a:br>
            <a:r>
              <a:rPr lang="el-GR" b="1" dirty="0" err="1"/>
              <a:t>Ακουσίλαος</a:t>
            </a:r>
            <a:r>
              <a:rPr lang="el-GR" dirty="0"/>
              <a:t>: Αναφέρει ότι ο πρώτος άνθρωπος προήλθε απευθείας από τη Γη.</a:t>
            </a:r>
          </a:p>
          <a:p>
            <a:r>
              <a:rPr lang="el-GR" dirty="0" smtClean="0"/>
              <a:t/>
            </a:r>
            <a:br>
              <a:rPr lang="el-GR" dirty="0" smtClean="0"/>
            </a:br>
            <a:r>
              <a:rPr lang="el-GR" dirty="0"/>
              <a:t>("</a:t>
            </a:r>
            <a:r>
              <a:rPr lang="el-GR" dirty="0" err="1"/>
              <a:t>Πρῶτον</a:t>
            </a:r>
            <a:r>
              <a:rPr lang="el-GR" dirty="0"/>
              <a:t> </a:t>
            </a:r>
            <a:r>
              <a:rPr lang="el-GR" dirty="0" err="1"/>
              <a:t>ἄνθρωπον</a:t>
            </a:r>
            <a:r>
              <a:rPr lang="el-GR" dirty="0"/>
              <a:t> </a:t>
            </a:r>
            <a:r>
              <a:rPr lang="el-GR" dirty="0" err="1"/>
              <a:t>Ἕλληνες</a:t>
            </a:r>
            <a:r>
              <a:rPr lang="el-GR" dirty="0"/>
              <a:t> </a:t>
            </a:r>
            <a:r>
              <a:rPr lang="el-GR" dirty="0" err="1"/>
              <a:t>ἐκ</a:t>
            </a:r>
            <a:r>
              <a:rPr lang="el-GR" dirty="0"/>
              <a:t> </a:t>
            </a:r>
            <a:r>
              <a:rPr lang="el-GR" dirty="0" err="1"/>
              <a:t>γῆς</a:t>
            </a:r>
            <a:r>
              <a:rPr lang="el-GR" dirty="0"/>
              <a:t> </a:t>
            </a:r>
            <a:r>
              <a:rPr lang="el-GR" dirty="0" err="1"/>
              <a:t>γεγονέναι</a:t>
            </a:r>
            <a:r>
              <a:rPr lang="el-GR" dirty="0"/>
              <a:t> </a:t>
            </a:r>
            <a:r>
              <a:rPr lang="el-GR" dirty="0" err="1"/>
              <a:t>λέγουσι</a:t>
            </a:r>
            <a:r>
              <a:rPr lang="el-GR" dirty="0"/>
              <a:t>", </a:t>
            </a:r>
            <a:r>
              <a:rPr lang="el-GR" i="1" dirty="0"/>
              <a:t>Ιωάννης Στοβαίος</a:t>
            </a:r>
            <a:r>
              <a:rPr lang="el-GR" dirty="0"/>
              <a:t>, </a:t>
            </a:r>
            <a:r>
              <a:rPr lang="el-GR" dirty="0" err="1"/>
              <a:t>Ανθολόγιον</a:t>
            </a:r>
            <a:r>
              <a:rPr lang="el-GR" dirty="0"/>
              <a:t> 1.8.30), </a:t>
            </a:r>
            <a:r>
              <a:rPr lang="el-GR" b="1" dirty="0"/>
              <a:t>κάτι που απουσιάζει από τον Ησίοδο</a:t>
            </a:r>
            <a:r>
              <a:rPr lang="el-GR" dirty="0"/>
              <a:t>.</a:t>
            </a:r>
          </a:p>
          <a:p>
            <a:r>
              <a:rPr lang="el-GR" dirty="0" smtClean="0"/>
              <a:t/>
            </a:r>
            <a:br>
              <a:rPr lang="el-GR" dirty="0" smtClean="0"/>
            </a:b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ΕΙΝΑΙ ΙΣΤΟΡΙΟΓΡΑΦΙΑ</a:t>
            </a:r>
            <a:endParaRPr lang="el-GR" dirty="0"/>
          </a:p>
        </p:txBody>
      </p:sp>
      <p:sp>
        <p:nvSpPr>
          <p:cNvPr id="3" name="2 - Θέση περιεχομένου"/>
          <p:cNvSpPr>
            <a:spLocks noGrp="1"/>
          </p:cNvSpPr>
          <p:nvPr>
            <p:ph sz="quarter" idx="1"/>
          </p:nvPr>
        </p:nvSpPr>
        <p:spPr>
          <a:xfrm>
            <a:off x="301752" y="1527048"/>
            <a:ext cx="8503920" cy="4854280"/>
          </a:xfrm>
        </p:spPr>
        <p:txBody>
          <a:bodyPr>
            <a:normAutofit fontScale="32500" lnSpcReduction="20000"/>
          </a:bodyPr>
          <a:lstStyle/>
          <a:p>
            <a:r>
              <a:rPr lang="el-GR" sz="4900" dirty="0" err="1" smtClean="0"/>
              <a:t>οἶδα</a:t>
            </a:r>
            <a:r>
              <a:rPr lang="el-GR" sz="4900" dirty="0" smtClean="0"/>
              <a:t> = γνωρίζω</a:t>
            </a:r>
          </a:p>
          <a:p>
            <a:pPr>
              <a:buNone/>
            </a:pPr>
            <a:r>
              <a:rPr lang="el-GR" sz="4900" dirty="0" smtClean="0"/>
              <a:t/>
            </a:r>
            <a:br>
              <a:rPr lang="el-GR" sz="4900" dirty="0" smtClean="0"/>
            </a:br>
            <a:r>
              <a:rPr lang="el-GR" sz="4900" dirty="0" smtClean="0"/>
              <a:t>( </a:t>
            </a:r>
            <a:r>
              <a:rPr lang="el-GR" sz="4900" i="1" dirty="0" err="1" smtClean="0"/>
              <a:t>ἕν</a:t>
            </a:r>
            <a:r>
              <a:rPr lang="el-GR" sz="4900" i="1" dirty="0" smtClean="0"/>
              <a:t> </a:t>
            </a:r>
            <a:r>
              <a:rPr lang="el-GR" sz="4900" i="1" dirty="0" err="1" smtClean="0"/>
              <a:t>οἶδα</a:t>
            </a:r>
            <a:r>
              <a:rPr lang="el-GR" sz="4900" i="1" dirty="0" smtClean="0"/>
              <a:t>, </a:t>
            </a:r>
            <a:r>
              <a:rPr lang="el-GR" sz="4900" i="1" dirty="0" err="1" smtClean="0"/>
              <a:t>ὅτι</a:t>
            </a:r>
            <a:r>
              <a:rPr lang="el-GR" sz="4900" i="1" dirty="0" smtClean="0"/>
              <a:t> </a:t>
            </a:r>
            <a:r>
              <a:rPr lang="el-GR" sz="4900" i="1" dirty="0" err="1" smtClean="0"/>
              <a:t>οὐδὲν</a:t>
            </a:r>
            <a:r>
              <a:rPr lang="el-GR" sz="4900" i="1" dirty="0" smtClean="0"/>
              <a:t> </a:t>
            </a:r>
            <a:r>
              <a:rPr lang="el-GR" sz="4900" i="1" dirty="0" err="1" smtClean="0"/>
              <a:t>οἶδα</a:t>
            </a:r>
            <a:r>
              <a:rPr lang="el-GR" sz="4900" dirty="0" smtClean="0"/>
              <a:t> )</a:t>
            </a:r>
          </a:p>
          <a:p>
            <a:pPr>
              <a:buNone/>
            </a:pPr>
            <a:r>
              <a:rPr lang="el-GR" sz="4900" dirty="0" smtClean="0"/>
              <a:t/>
            </a:r>
            <a:br>
              <a:rPr lang="el-GR" sz="4900" dirty="0" smtClean="0"/>
            </a:br>
            <a:r>
              <a:rPr lang="el-GR" sz="4900" b="1" dirty="0" err="1" smtClean="0"/>
              <a:t>Ετυμ</a:t>
            </a:r>
            <a:r>
              <a:rPr lang="el-GR" sz="4900" dirty="0" smtClean="0"/>
              <a:t>: β’ ενικό Προστακτικής → </a:t>
            </a:r>
            <a:r>
              <a:rPr lang="el-GR" sz="4900" b="1" dirty="0" err="1" smtClean="0"/>
              <a:t>ἴστ</a:t>
            </a:r>
            <a:r>
              <a:rPr lang="el-GR" sz="4900" dirty="0" err="1" smtClean="0"/>
              <a:t>ω</a:t>
            </a:r>
            <a:r>
              <a:rPr lang="el-GR" sz="4900" dirty="0" smtClean="0"/>
              <a:t> </a:t>
            </a:r>
          </a:p>
          <a:p>
            <a:pPr>
              <a:buNone/>
            </a:pPr>
            <a:r>
              <a:rPr lang="el-GR" sz="4900" dirty="0" smtClean="0"/>
              <a:t/>
            </a:r>
            <a:br>
              <a:rPr lang="el-GR" sz="4900" dirty="0" smtClean="0"/>
            </a:br>
            <a:endParaRPr lang="el-GR" sz="4900" dirty="0" smtClean="0"/>
          </a:p>
          <a:p>
            <a:pPr>
              <a:buNone/>
            </a:pPr>
            <a:r>
              <a:rPr lang="el-GR" sz="4900" dirty="0" smtClean="0"/>
              <a:t/>
            </a:r>
            <a:br>
              <a:rPr lang="el-GR" sz="4900" dirty="0" smtClean="0"/>
            </a:br>
            <a:r>
              <a:rPr lang="el-GR" sz="4900" dirty="0" smtClean="0"/>
              <a:t>Εφεύρεση του ελληνικού πνεύματος κατά τη μετάβαση από τον 6ο αι </a:t>
            </a:r>
            <a:r>
              <a:rPr lang="el-GR" sz="4900" dirty="0" err="1" smtClean="0"/>
              <a:t>π.Χ</a:t>
            </a:r>
            <a:r>
              <a:rPr lang="el-GR" sz="4900" dirty="0" smtClean="0"/>
              <a:t> στον 5ο.</a:t>
            </a:r>
          </a:p>
          <a:p>
            <a:pPr>
              <a:buNone/>
            </a:pPr>
            <a:r>
              <a:rPr lang="el-GR" sz="4900" dirty="0" smtClean="0"/>
              <a:t/>
            </a:r>
            <a:br>
              <a:rPr lang="el-GR" sz="4900" dirty="0" smtClean="0"/>
            </a:br>
            <a:r>
              <a:rPr lang="el-GR" sz="4900" dirty="0" smtClean="0"/>
              <a:t/>
            </a:r>
            <a:br>
              <a:rPr lang="el-GR" sz="4900" dirty="0" smtClean="0"/>
            </a:br>
            <a:r>
              <a:rPr lang="el-GR" sz="4900" dirty="0" smtClean="0"/>
              <a:t>Διαχρονικά χαρακτηριστικά γνωρίσματα ιστοριογραφίας:</a:t>
            </a:r>
          </a:p>
          <a:p>
            <a:pPr>
              <a:buFont typeface="Wingdings" pitchFamily="2" charset="2"/>
              <a:buChar char="q"/>
            </a:pPr>
            <a:endParaRPr lang="el-GR" sz="4900" dirty="0" smtClean="0"/>
          </a:p>
          <a:p>
            <a:pPr>
              <a:buFont typeface="Wingdings" pitchFamily="2" charset="2"/>
              <a:buChar char="q"/>
            </a:pPr>
            <a:r>
              <a:rPr lang="el-GR" sz="4900" dirty="0" smtClean="0"/>
              <a:t>η </a:t>
            </a:r>
            <a:r>
              <a:rPr lang="el-GR" sz="4900" b="1" dirty="0" smtClean="0"/>
              <a:t>άσκηση κριτικής στην παράδοση</a:t>
            </a:r>
          </a:p>
          <a:p>
            <a:pPr>
              <a:buFont typeface="Wingdings" pitchFamily="2" charset="2"/>
              <a:buChar char="q"/>
            </a:pPr>
            <a:endParaRPr lang="el-GR" sz="4900" dirty="0" smtClean="0"/>
          </a:p>
          <a:p>
            <a:pPr>
              <a:buFont typeface="Wingdings" pitchFamily="2" charset="2"/>
              <a:buChar char="q"/>
            </a:pPr>
            <a:r>
              <a:rPr lang="el-GR" sz="4900" b="1" dirty="0" smtClean="0"/>
              <a:t>αναζήτηση ορθολογικών</a:t>
            </a:r>
            <a:r>
              <a:rPr lang="el-GR" sz="4900" dirty="0" smtClean="0"/>
              <a:t>, μη μεταφυσικών </a:t>
            </a:r>
            <a:r>
              <a:rPr lang="el-GR" sz="4900" b="1" dirty="0" smtClean="0"/>
              <a:t>αιτιών</a:t>
            </a:r>
          </a:p>
          <a:p>
            <a:pPr>
              <a:buFont typeface="Wingdings" pitchFamily="2" charset="2"/>
              <a:buChar char="q"/>
            </a:pPr>
            <a:endParaRPr lang="el-GR" sz="4900" dirty="0" smtClean="0"/>
          </a:p>
          <a:p>
            <a:pPr>
              <a:buFont typeface="Wingdings" pitchFamily="2" charset="2"/>
              <a:buChar char="q"/>
            </a:pPr>
            <a:r>
              <a:rPr lang="el-GR" sz="4900" b="1" dirty="0" smtClean="0"/>
              <a:t>Αφηγηματικότητα</a:t>
            </a:r>
            <a:r>
              <a:rPr lang="el-GR" sz="4900" dirty="0" smtClean="0"/>
              <a:t> → ανασύνθεση χρονικά εκτεταμένων γεγονότων στα οποία συμμετέχει ένας μεγάλος αριθμός προσώπων και τα οποία συγκροτούνται από ποικίλες ενέργειες, εξελίξεις και συμβάντα με όλες τις μεταξύ τους σχέσεις» (</a:t>
            </a:r>
            <a:r>
              <a:rPr lang="el-GR" sz="4900" dirty="0" err="1" smtClean="0"/>
              <a:t>Chr</a:t>
            </a:r>
            <a:r>
              <a:rPr lang="el-GR" sz="4900" dirty="0" smtClean="0"/>
              <a:t>. </a:t>
            </a:r>
            <a:r>
              <a:rPr lang="el-GR" sz="4900" dirty="0" err="1" smtClean="0"/>
              <a:t>Meier</a:t>
            </a:r>
            <a:r>
              <a:rPr lang="el-GR" sz="4900" dirty="0" smtClean="0"/>
              <a:t>)</a:t>
            </a:r>
          </a:p>
          <a:p>
            <a:pPr>
              <a:buNone/>
            </a:pPr>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79512" y="116632"/>
            <a:ext cx="8784976" cy="6740307"/>
          </a:xfrm>
          <a:prstGeom prst="rect">
            <a:avLst/>
          </a:prstGeom>
        </p:spPr>
        <p:txBody>
          <a:bodyPr wrap="square">
            <a:spAutoFit/>
          </a:bodyPr>
          <a:lstStyle/>
          <a:p>
            <a:pPr algn="ctr"/>
            <a:r>
              <a:rPr lang="el-GR" dirty="0"/>
              <a:t>Φερεκύδης ο </a:t>
            </a:r>
            <a:r>
              <a:rPr lang="el-GR" dirty="0" smtClean="0"/>
              <a:t>Αθηναίος</a:t>
            </a:r>
            <a:endParaRPr lang="el-GR" dirty="0"/>
          </a:p>
          <a:p>
            <a:r>
              <a:rPr lang="el-GR" dirty="0" smtClean="0"/>
              <a:t/>
            </a:r>
            <a:br>
              <a:rPr lang="el-GR" dirty="0" smtClean="0"/>
            </a:br>
            <a:r>
              <a:rPr lang="el-GR" i="1" dirty="0" err="1"/>
              <a:t>Ιστορίαι</a:t>
            </a:r>
            <a:r>
              <a:rPr lang="el-GR" dirty="0"/>
              <a:t>:</a:t>
            </a:r>
          </a:p>
          <a:p>
            <a:endParaRPr lang="el-GR" dirty="0" smtClean="0"/>
          </a:p>
          <a:p>
            <a:pPr>
              <a:buFont typeface="Wingdings"/>
              <a:buChar char="à"/>
            </a:pPr>
            <a:r>
              <a:rPr lang="el-GR" dirty="0" smtClean="0">
                <a:sym typeface="Wingdings" pitchFamily="2" charset="2"/>
              </a:rPr>
              <a:t>10 βιβλία</a:t>
            </a:r>
            <a:r>
              <a:rPr lang="el-GR" dirty="0" smtClean="0"/>
              <a:t/>
            </a:r>
            <a:br>
              <a:rPr lang="el-GR" dirty="0" smtClean="0"/>
            </a:br>
            <a:endParaRPr lang="el-GR" dirty="0" smtClean="0"/>
          </a:p>
          <a:p>
            <a:pPr>
              <a:buFont typeface="Wingdings"/>
              <a:buChar char="à"/>
            </a:pPr>
            <a:r>
              <a:rPr lang="el-GR" dirty="0" smtClean="0"/>
              <a:t>→ </a:t>
            </a:r>
            <a:r>
              <a:rPr lang="el-GR" dirty="0"/>
              <a:t>α’ μισό 5ου αι. </a:t>
            </a:r>
          </a:p>
          <a:p>
            <a:r>
              <a:rPr lang="el-GR" dirty="0" smtClean="0"/>
              <a:t/>
            </a:r>
            <a:br>
              <a:rPr lang="el-GR" dirty="0" smtClean="0"/>
            </a:br>
            <a:r>
              <a:rPr lang="el-GR" dirty="0"/>
              <a:t>→ δεν ακολουθείται χρονολογική οργάνωση του υλικού</a:t>
            </a:r>
          </a:p>
          <a:p>
            <a:r>
              <a:rPr lang="el-GR" dirty="0" smtClean="0"/>
              <a:t/>
            </a:r>
            <a:br>
              <a:rPr lang="el-GR" dirty="0" smtClean="0"/>
            </a:br>
            <a:r>
              <a:rPr lang="el-GR" dirty="0"/>
              <a:t>→ απουσιάζει η κριτική στάση απέναντι στην παράδοση</a:t>
            </a:r>
          </a:p>
          <a:p>
            <a:r>
              <a:rPr lang="el-GR" dirty="0" smtClean="0"/>
              <a:t/>
            </a:r>
            <a:br>
              <a:rPr lang="el-GR" dirty="0" smtClean="0"/>
            </a:br>
            <a:r>
              <a:rPr lang="el-GR" dirty="0"/>
              <a:t>→ αναφορά σε γενεαλογικά δέντρα ηρώων.</a:t>
            </a:r>
          </a:p>
          <a:p>
            <a:pPr algn="just"/>
            <a:r>
              <a:rPr lang="el-GR" dirty="0" smtClean="0"/>
              <a:t/>
            </a:r>
            <a:br>
              <a:rPr lang="el-GR" dirty="0" smtClean="0"/>
            </a:br>
            <a:r>
              <a:rPr lang="el-GR" b="1" dirty="0"/>
              <a:t>Καινοτομία</a:t>
            </a:r>
            <a:r>
              <a:rPr lang="el-GR" dirty="0"/>
              <a:t>: </a:t>
            </a:r>
            <a:r>
              <a:rPr lang="el-GR" u="sng" dirty="0"/>
              <a:t>προσπάθεια γεφύρωσης του χάσματος από την εποχή των ηρώων έως το πρόσφατο Ιστορικό παρελθόν</a:t>
            </a:r>
            <a:r>
              <a:rPr lang="el-GR" dirty="0"/>
              <a:t> ( γένος των </a:t>
            </a:r>
            <a:r>
              <a:rPr lang="el-GR" dirty="0" err="1"/>
              <a:t>Φιλαϊδών</a:t>
            </a:r>
            <a:r>
              <a:rPr lang="el-GR" dirty="0"/>
              <a:t> → Αίαντας )</a:t>
            </a:r>
          </a:p>
          <a:p>
            <a:pPr algn="just"/>
            <a:r>
              <a:rPr lang="el-GR" dirty="0" smtClean="0"/>
              <a:t/>
            </a:r>
            <a:br>
              <a:rPr lang="el-GR" dirty="0" smtClean="0"/>
            </a:br>
            <a:r>
              <a:rPr lang="el-GR" dirty="0" err="1" smtClean="0"/>
              <a:t>Φιλαῖος</a:t>
            </a:r>
            <a:r>
              <a:rPr lang="el-GR" dirty="0" smtClean="0"/>
              <a:t> </a:t>
            </a:r>
            <a:r>
              <a:rPr lang="el-GR" dirty="0" err="1"/>
              <a:t>δὲ</a:t>
            </a:r>
            <a:r>
              <a:rPr lang="el-GR" dirty="0"/>
              <a:t> ὁ </a:t>
            </a:r>
            <a:r>
              <a:rPr lang="el-GR" dirty="0" err="1"/>
              <a:t>Αἴαντος</a:t>
            </a:r>
            <a:r>
              <a:rPr lang="el-GR" dirty="0"/>
              <a:t> </a:t>
            </a:r>
            <a:r>
              <a:rPr lang="el-GR" dirty="0" err="1"/>
              <a:t>οἰκεῖ</a:t>
            </a:r>
            <a:r>
              <a:rPr lang="el-GR" dirty="0"/>
              <a:t> </a:t>
            </a:r>
            <a:r>
              <a:rPr lang="el-GR" dirty="0" err="1"/>
              <a:t>ἐν</a:t>
            </a:r>
            <a:r>
              <a:rPr lang="el-GR" dirty="0"/>
              <a:t> </a:t>
            </a:r>
            <a:r>
              <a:rPr lang="el-GR" dirty="0" err="1"/>
              <a:t>Ἀθήναις</a:t>
            </a:r>
            <a:r>
              <a:rPr lang="el-GR" dirty="0"/>
              <a:t>. </a:t>
            </a:r>
            <a:r>
              <a:rPr lang="el-GR" dirty="0" err="1"/>
              <a:t>ἐκ</a:t>
            </a:r>
            <a:r>
              <a:rPr lang="el-GR" dirty="0"/>
              <a:t> τούτου </a:t>
            </a:r>
            <a:r>
              <a:rPr lang="el-GR" dirty="0" err="1"/>
              <a:t>δὲ</a:t>
            </a:r>
            <a:r>
              <a:rPr lang="el-GR" dirty="0"/>
              <a:t> γίνεται </a:t>
            </a:r>
            <a:r>
              <a:rPr lang="el-GR" dirty="0" err="1"/>
              <a:t>Αἶκλος</a:t>
            </a:r>
            <a:r>
              <a:rPr lang="el-GR" dirty="0"/>
              <a:t>· </a:t>
            </a:r>
            <a:r>
              <a:rPr lang="el-GR" dirty="0" err="1"/>
              <a:t>τοῦ</a:t>
            </a:r>
            <a:r>
              <a:rPr lang="el-GR" dirty="0"/>
              <a:t> </a:t>
            </a:r>
            <a:r>
              <a:rPr lang="el-GR" dirty="0" err="1"/>
              <a:t>δὲ</a:t>
            </a:r>
            <a:r>
              <a:rPr lang="el-GR" dirty="0"/>
              <a:t> </a:t>
            </a:r>
            <a:r>
              <a:rPr lang="el-GR" dirty="0" err="1"/>
              <a:t>Ἐπίλυκος</a:t>
            </a:r>
            <a:r>
              <a:rPr lang="el-GR" dirty="0"/>
              <a:t>· </a:t>
            </a:r>
            <a:r>
              <a:rPr lang="el-GR" dirty="0" err="1"/>
              <a:t>τοῦ</a:t>
            </a:r>
            <a:r>
              <a:rPr lang="el-GR" dirty="0"/>
              <a:t> </a:t>
            </a:r>
            <a:r>
              <a:rPr lang="el-GR" dirty="0" err="1"/>
              <a:t>δὲ</a:t>
            </a:r>
            <a:r>
              <a:rPr lang="el-GR" dirty="0"/>
              <a:t> </a:t>
            </a:r>
            <a:r>
              <a:rPr lang="el-GR" dirty="0" err="1"/>
              <a:t>Ἀκέστωρ</a:t>
            </a:r>
            <a:r>
              <a:rPr lang="el-GR" dirty="0"/>
              <a:t>· </a:t>
            </a:r>
            <a:r>
              <a:rPr lang="el-GR" dirty="0" err="1"/>
              <a:t>τοῦ</a:t>
            </a:r>
            <a:r>
              <a:rPr lang="el-GR" dirty="0"/>
              <a:t> </a:t>
            </a:r>
            <a:r>
              <a:rPr lang="el-GR" dirty="0" err="1"/>
              <a:t>δὲ</a:t>
            </a:r>
            <a:r>
              <a:rPr lang="el-GR" dirty="0"/>
              <a:t> </a:t>
            </a:r>
            <a:r>
              <a:rPr lang="el-GR" dirty="0" err="1"/>
              <a:t>Ἀγήνωρ</a:t>
            </a:r>
            <a:r>
              <a:rPr lang="el-GR" dirty="0"/>
              <a:t>· </a:t>
            </a:r>
            <a:r>
              <a:rPr lang="el-GR" dirty="0" err="1"/>
              <a:t>τοῦ</a:t>
            </a:r>
            <a:r>
              <a:rPr lang="el-GR" dirty="0"/>
              <a:t> </a:t>
            </a:r>
            <a:r>
              <a:rPr lang="el-GR" dirty="0" err="1"/>
              <a:t>δὲ</a:t>
            </a:r>
            <a:r>
              <a:rPr lang="el-GR" dirty="0"/>
              <a:t> </a:t>
            </a:r>
            <a:r>
              <a:rPr lang="el-GR" dirty="0" err="1"/>
              <a:t>Οὔλιος</a:t>
            </a:r>
            <a:r>
              <a:rPr lang="el-GR" dirty="0"/>
              <a:t>· </a:t>
            </a:r>
            <a:r>
              <a:rPr lang="el-GR" dirty="0" err="1"/>
              <a:t>τοῦ</a:t>
            </a:r>
            <a:r>
              <a:rPr lang="el-GR" dirty="0"/>
              <a:t> </a:t>
            </a:r>
            <a:r>
              <a:rPr lang="el-GR" dirty="0" err="1"/>
              <a:t>δὲ</a:t>
            </a:r>
            <a:r>
              <a:rPr lang="el-GR" dirty="0"/>
              <a:t> </a:t>
            </a:r>
            <a:r>
              <a:rPr lang="el-GR" dirty="0" err="1"/>
              <a:t>Λύκης</a:t>
            </a:r>
            <a:r>
              <a:rPr lang="el-GR" dirty="0"/>
              <a:t>· </a:t>
            </a:r>
            <a:r>
              <a:rPr lang="el-GR" dirty="0" err="1"/>
              <a:t>τοῦ</a:t>
            </a:r>
            <a:r>
              <a:rPr lang="el-GR" dirty="0"/>
              <a:t> </a:t>
            </a:r>
            <a:r>
              <a:rPr lang="el-GR" dirty="0" err="1"/>
              <a:t>δὲ</a:t>
            </a:r>
            <a:r>
              <a:rPr lang="el-GR" dirty="0"/>
              <a:t> †</a:t>
            </a:r>
            <a:r>
              <a:rPr lang="el-GR" dirty="0" err="1"/>
              <a:t>Τοφῶν</a:t>
            </a:r>
            <a:r>
              <a:rPr lang="el-GR" dirty="0"/>
              <a:t>· </a:t>
            </a:r>
            <a:r>
              <a:rPr lang="el-GR" dirty="0" err="1"/>
              <a:t>τοῦ</a:t>
            </a:r>
            <a:r>
              <a:rPr lang="el-GR" dirty="0"/>
              <a:t> </a:t>
            </a:r>
            <a:r>
              <a:rPr lang="el-GR" dirty="0" err="1"/>
              <a:t>δὲ</a:t>
            </a:r>
            <a:r>
              <a:rPr lang="el-GR" dirty="0"/>
              <a:t> </a:t>
            </a:r>
            <a:r>
              <a:rPr lang="el-GR" dirty="0" err="1"/>
              <a:t>Φιλαῖος</a:t>
            </a:r>
            <a:r>
              <a:rPr lang="el-GR" dirty="0"/>
              <a:t>· </a:t>
            </a:r>
            <a:r>
              <a:rPr lang="el-GR" dirty="0" err="1"/>
              <a:t>τοῦ</a:t>
            </a:r>
            <a:r>
              <a:rPr lang="el-GR" dirty="0"/>
              <a:t> </a:t>
            </a:r>
            <a:r>
              <a:rPr lang="el-GR" dirty="0" err="1"/>
              <a:t>δὲ</a:t>
            </a:r>
            <a:r>
              <a:rPr lang="el-GR" dirty="0"/>
              <a:t> </a:t>
            </a:r>
            <a:r>
              <a:rPr lang="el-GR" dirty="0" err="1"/>
              <a:t>Ἀγαμήστωρ</a:t>
            </a:r>
            <a:r>
              <a:rPr lang="el-GR" dirty="0"/>
              <a:t>· </a:t>
            </a:r>
            <a:r>
              <a:rPr lang="el-GR" dirty="0" err="1"/>
              <a:t>τοῦ</a:t>
            </a:r>
            <a:r>
              <a:rPr lang="el-GR" dirty="0"/>
              <a:t> </a:t>
            </a:r>
            <a:r>
              <a:rPr lang="el-GR" dirty="0" err="1"/>
              <a:t>δὲ</a:t>
            </a:r>
            <a:r>
              <a:rPr lang="el-GR" dirty="0"/>
              <a:t> </a:t>
            </a:r>
            <a:r>
              <a:rPr lang="el-GR" dirty="0" err="1"/>
              <a:t>Τείσανδρος</a:t>
            </a:r>
            <a:r>
              <a:rPr lang="el-GR" dirty="0"/>
              <a:t> </a:t>
            </a:r>
            <a:r>
              <a:rPr lang="el-GR" dirty="0" err="1"/>
              <a:t>ἐφ</a:t>
            </a:r>
            <a:r>
              <a:rPr lang="el-GR" dirty="0"/>
              <a:t>’ </a:t>
            </a:r>
            <a:r>
              <a:rPr lang="el-GR" dirty="0" err="1"/>
              <a:t>οὗ</a:t>
            </a:r>
            <a:r>
              <a:rPr lang="el-GR" dirty="0"/>
              <a:t> </a:t>
            </a:r>
            <a:r>
              <a:rPr lang="el-GR" dirty="0" err="1"/>
              <a:t>ἄρχοντος</a:t>
            </a:r>
            <a:r>
              <a:rPr lang="el-GR" dirty="0"/>
              <a:t> </a:t>
            </a:r>
            <a:r>
              <a:rPr lang="el-GR" dirty="0" err="1"/>
              <a:t>ἐν</a:t>
            </a:r>
            <a:r>
              <a:rPr lang="el-GR" dirty="0"/>
              <a:t> </a:t>
            </a:r>
            <a:r>
              <a:rPr lang="el-GR" dirty="0" err="1"/>
              <a:t>Ἀθήναις</a:t>
            </a:r>
            <a:r>
              <a:rPr lang="el-GR" dirty="0"/>
              <a:t> 〈 … 〉· </a:t>
            </a:r>
            <a:r>
              <a:rPr lang="el-GR" dirty="0" err="1"/>
              <a:t>τοῦ</a:t>
            </a:r>
            <a:r>
              <a:rPr lang="el-GR" dirty="0"/>
              <a:t> </a:t>
            </a:r>
            <a:r>
              <a:rPr lang="el-GR" dirty="0" err="1"/>
              <a:t>δὲ</a:t>
            </a:r>
            <a:r>
              <a:rPr lang="el-GR" dirty="0"/>
              <a:t> Μιλτιάδης· </a:t>
            </a:r>
            <a:r>
              <a:rPr lang="el-GR" dirty="0" err="1"/>
              <a:t>τοῦ</a:t>
            </a:r>
            <a:r>
              <a:rPr lang="el-GR" dirty="0"/>
              <a:t> </a:t>
            </a:r>
            <a:r>
              <a:rPr lang="el-GR" dirty="0" err="1"/>
              <a:t>δὲ</a:t>
            </a:r>
            <a:r>
              <a:rPr lang="el-GR" dirty="0"/>
              <a:t> </a:t>
            </a:r>
            <a:r>
              <a:rPr lang="el-GR" dirty="0" err="1"/>
              <a:t>Ἱπποκλείδης</a:t>
            </a:r>
            <a:r>
              <a:rPr lang="el-GR" dirty="0"/>
              <a:t>, </a:t>
            </a:r>
            <a:r>
              <a:rPr lang="el-GR" dirty="0" err="1"/>
              <a:t>ἐφ</a:t>
            </a:r>
            <a:r>
              <a:rPr lang="el-GR" dirty="0"/>
              <a:t>’ </a:t>
            </a:r>
            <a:r>
              <a:rPr lang="el-GR" dirty="0" err="1"/>
              <a:t>οὗ</a:t>
            </a:r>
            <a:r>
              <a:rPr lang="el-GR" dirty="0"/>
              <a:t> </a:t>
            </a:r>
            <a:r>
              <a:rPr lang="el-GR" dirty="0" err="1"/>
              <a:t>ἄρχοντος</a:t>
            </a:r>
            <a:r>
              <a:rPr lang="el-GR" dirty="0"/>
              <a:t> Παναθήναια </a:t>
            </a:r>
            <a:r>
              <a:rPr lang="el-GR" dirty="0" err="1"/>
              <a:t>ἐτέθη</a:t>
            </a:r>
            <a:r>
              <a:rPr lang="el-GR" dirty="0"/>
              <a:t>· </a:t>
            </a:r>
            <a:r>
              <a:rPr lang="el-GR" dirty="0" err="1"/>
              <a:t>τοῦ</a:t>
            </a:r>
            <a:r>
              <a:rPr lang="el-GR" dirty="0"/>
              <a:t> </a:t>
            </a:r>
            <a:r>
              <a:rPr lang="el-GR" dirty="0" err="1"/>
              <a:t>δὲ</a:t>
            </a:r>
            <a:r>
              <a:rPr lang="el-GR" dirty="0"/>
              <a:t> Μιλτιάδης, </a:t>
            </a:r>
            <a:r>
              <a:rPr lang="el-GR" dirty="0" err="1"/>
              <a:t>ὃς</a:t>
            </a:r>
            <a:r>
              <a:rPr lang="el-GR" dirty="0"/>
              <a:t> </a:t>
            </a:r>
            <a:r>
              <a:rPr lang="el-GR" dirty="0" err="1"/>
              <a:t>ὤικισε</a:t>
            </a:r>
            <a:r>
              <a:rPr lang="el-GR" dirty="0"/>
              <a:t> </a:t>
            </a:r>
            <a:r>
              <a:rPr lang="el-GR" dirty="0" err="1"/>
              <a:t>Χερσόνησον</a:t>
            </a:r>
            <a:r>
              <a:rPr lang="el-GR" dirty="0"/>
              <a:t>. (</a:t>
            </a:r>
            <a:r>
              <a:rPr lang="en-US" dirty="0"/>
              <a:t>F 2 EGM)</a:t>
            </a:r>
          </a:p>
          <a:p>
            <a:pPr algn="just"/>
            <a:r>
              <a:rPr lang="en-US" dirty="0" smtClean="0"/>
              <a:t/>
            </a:r>
            <a:br>
              <a:rPr lang="en-US" dirty="0" smtClean="0"/>
            </a:b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79512" y="188641"/>
            <a:ext cx="8784976" cy="10895290"/>
          </a:xfrm>
          <a:prstGeom prst="rect">
            <a:avLst/>
          </a:prstGeom>
        </p:spPr>
        <p:txBody>
          <a:bodyPr wrap="square">
            <a:spAutoFit/>
          </a:bodyPr>
          <a:lstStyle/>
          <a:p>
            <a:pPr algn="ctr"/>
            <a:r>
              <a:rPr lang="el-GR" dirty="0"/>
              <a:t>Ίων ο Χίος</a:t>
            </a:r>
          </a:p>
          <a:p>
            <a:r>
              <a:rPr lang="el-GR" dirty="0" smtClean="0"/>
              <a:t/>
            </a:r>
            <a:br>
              <a:rPr lang="el-GR" dirty="0" smtClean="0"/>
            </a:br>
            <a:r>
              <a:rPr lang="el-GR" dirty="0"/>
              <a:t>→ σύγχρονος του Ηροδότου</a:t>
            </a:r>
          </a:p>
          <a:p>
            <a:r>
              <a:rPr lang="el-GR" dirty="0" smtClean="0"/>
              <a:t/>
            </a:r>
            <a:br>
              <a:rPr lang="el-GR" dirty="0" smtClean="0"/>
            </a:br>
            <a:r>
              <a:rPr lang="el-GR" dirty="0"/>
              <a:t>→ γνώριμος του Αισχύλου, του Σοφοκλή και του Ευριπίδη → συμμετέχει σε αγώνες τραγωδίας, ενώ γράφει και κωμωδίες.</a:t>
            </a:r>
          </a:p>
          <a:p>
            <a:r>
              <a:rPr lang="el-GR" dirty="0" smtClean="0"/>
              <a:t/>
            </a:r>
            <a:br>
              <a:rPr lang="el-GR" dirty="0" smtClean="0"/>
            </a:br>
            <a:r>
              <a:rPr lang="el-GR" dirty="0"/>
              <a:t>→ γράφει λυρικά ποιήματα, διθυράμβους, παιάνες, ωδές, ελεγείες, ιστορικά, φιλοσοφικά, ταξιδιωτικά κείμενα </a:t>
            </a:r>
            <a:r>
              <a:rPr lang="el-GR" dirty="0" err="1" smtClean="0"/>
              <a:t>κ.α</a:t>
            </a:r>
            <a:endParaRPr lang="el-GR" dirty="0" smtClean="0"/>
          </a:p>
          <a:p>
            <a:endParaRPr lang="el-GR" dirty="0"/>
          </a:p>
          <a:p>
            <a:r>
              <a:rPr lang="el-GR" dirty="0"/>
              <a:t>Έργα σχετικά με την Ιστοριογραφία:</a:t>
            </a:r>
          </a:p>
          <a:p>
            <a:r>
              <a:rPr lang="el-GR" dirty="0" smtClean="0"/>
              <a:t/>
            </a:r>
            <a:br>
              <a:rPr lang="el-GR" dirty="0" smtClean="0"/>
            </a:br>
            <a:r>
              <a:rPr lang="el-GR" i="1" dirty="0"/>
              <a:t>Χίου </a:t>
            </a:r>
            <a:r>
              <a:rPr lang="el-GR" i="1" dirty="0" err="1"/>
              <a:t>κτίσις</a:t>
            </a:r>
            <a:r>
              <a:rPr lang="el-GR" dirty="0"/>
              <a:t>:</a:t>
            </a:r>
          </a:p>
          <a:p>
            <a:pPr algn="just"/>
            <a:r>
              <a:rPr lang="el-GR" dirty="0" smtClean="0"/>
              <a:t/>
            </a:r>
            <a:br>
              <a:rPr lang="el-GR" dirty="0" smtClean="0"/>
            </a:br>
            <a:r>
              <a:rPr lang="el-GR" dirty="0"/>
              <a:t>→ </a:t>
            </a:r>
            <a:r>
              <a:rPr lang="el-GR" sz="1400" dirty="0"/>
              <a:t>αναφορά στην ίδρυση και τη μυθολογία της </a:t>
            </a:r>
            <a:r>
              <a:rPr lang="el-GR" sz="1400" dirty="0" smtClean="0"/>
              <a:t>Χίου.</a:t>
            </a:r>
            <a:endParaRPr lang="el-GR" sz="1400" dirty="0"/>
          </a:p>
          <a:p>
            <a:pPr algn="just"/>
            <a:r>
              <a:rPr lang="el-GR" sz="1400" dirty="0" smtClean="0"/>
              <a:t/>
            </a:r>
            <a:br>
              <a:rPr lang="el-GR" sz="1400" dirty="0" smtClean="0"/>
            </a:br>
            <a:r>
              <a:rPr lang="el-GR" sz="1400" dirty="0"/>
              <a:t>→ </a:t>
            </a:r>
            <a:r>
              <a:rPr lang="el-GR" sz="1400" dirty="0" err="1"/>
              <a:t>ἼΩνι</a:t>
            </a:r>
            <a:r>
              <a:rPr lang="el-GR" sz="1400" dirty="0"/>
              <a:t> </a:t>
            </a:r>
            <a:r>
              <a:rPr lang="el-GR" sz="1400" dirty="0" err="1"/>
              <a:t>δὲ</a:t>
            </a:r>
            <a:r>
              <a:rPr lang="el-GR" sz="1400" dirty="0"/>
              <a:t> </a:t>
            </a:r>
            <a:r>
              <a:rPr lang="el-GR" sz="1400" dirty="0" err="1"/>
              <a:t>τῷ</a:t>
            </a:r>
            <a:r>
              <a:rPr lang="el-GR" sz="1400" dirty="0"/>
              <a:t> </a:t>
            </a:r>
            <a:r>
              <a:rPr lang="el-GR" sz="1400" dirty="0" err="1"/>
              <a:t>ποιήσαντι</a:t>
            </a:r>
            <a:r>
              <a:rPr lang="el-GR" sz="1400" dirty="0"/>
              <a:t> </a:t>
            </a:r>
            <a:r>
              <a:rPr lang="el-GR" sz="1400" dirty="0" err="1"/>
              <a:t>τραγῳδίαν</a:t>
            </a:r>
            <a:r>
              <a:rPr lang="el-GR" sz="1400" dirty="0"/>
              <a:t> </a:t>
            </a:r>
            <a:r>
              <a:rPr lang="el-GR" sz="1400" dirty="0" err="1"/>
              <a:t>ἐστὶν</a:t>
            </a:r>
            <a:r>
              <a:rPr lang="el-GR" sz="1400" dirty="0"/>
              <a:t> </a:t>
            </a:r>
            <a:r>
              <a:rPr lang="el-GR" sz="1400" dirty="0" err="1"/>
              <a:t>ἐν</a:t>
            </a:r>
            <a:r>
              <a:rPr lang="el-GR" sz="1400" dirty="0"/>
              <a:t> </a:t>
            </a:r>
            <a:r>
              <a:rPr lang="el-GR" sz="1400" dirty="0" err="1"/>
              <a:t>τῇ</a:t>
            </a:r>
            <a:r>
              <a:rPr lang="el-GR" sz="1400" dirty="0"/>
              <a:t> </a:t>
            </a:r>
            <a:r>
              <a:rPr lang="el-GR" sz="1400" dirty="0" err="1"/>
              <a:t>συγγραφῇ</a:t>
            </a:r>
            <a:r>
              <a:rPr lang="el-GR" sz="1400" dirty="0"/>
              <a:t> </a:t>
            </a:r>
            <a:r>
              <a:rPr lang="el-GR" sz="1400" dirty="0" err="1"/>
              <a:t>τοιάδε</a:t>
            </a:r>
            <a:r>
              <a:rPr lang="el-GR" sz="1400" dirty="0"/>
              <a:t> </a:t>
            </a:r>
            <a:r>
              <a:rPr lang="el-GR" sz="1400" dirty="0" err="1"/>
              <a:t>εἰρημένα</a:t>
            </a:r>
            <a:r>
              <a:rPr lang="el-GR" sz="1400" dirty="0"/>
              <a:t>, </a:t>
            </a:r>
            <a:r>
              <a:rPr lang="el-GR" sz="1400" dirty="0" err="1"/>
              <a:t>Ποσειδῶνα</a:t>
            </a:r>
            <a:r>
              <a:rPr lang="el-GR" sz="1400" dirty="0"/>
              <a:t> </a:t>
            </a:r>
            <a:r>
              <a:rPr lang="el-GR" sz="1400" dirty="0" err="1"/>
              <a:t>ἐς</a:t>
            </a:r>
            <a:r>
              <a:rPr lang="el-GR" sz="1400" dirty="0"/>
              <a:t> </a:t>
            </a:r>
            <a:r>
              <a:rPr lang="el-GR" sz="1400" dirty="0" err="1"/>
              <a:t>τὴν</a:t>
            </a:r>
            <a:r>
              <a:rPr lang="el-GR" sz="1400" dirty="0"/>
              <a:t> </a:t>
            </a:r>
            <a:r>
              <a:rPr lang="el-GR" sz="1400" dirty="0" err="1"/>
              <a:t>νῆσον</a:t>
            </a:r>
            <a:r>
              <a:rPr lang="el-GR" sz="1400" dirty="0"/>
              <a:t> </a:t>
            </a:r>
            <a:r>
              <a:rPr lang="el-GR" sz="1400" dirty="0" err="1"/>
              <a:t>ἔρημον</a:t>
            </a:r>
            <a:r>
              <a:rPr lang="el-GR" sz="1400" dirty="0"/>
              <a:t> </a:t>
            </a:r>
            <a:r>
              <a:rPr lang="el-GR" sz="1400" dirty="0" err="1"/>
              <a:t>οὖσαν</a:t>
            </a:r>
            <a:r>
              <a:rPr lang="el-GR" sz="1400" dirty="0"/>
              <a:t> </a:t>
            </a:r>
            <a:r>
              <a:rPr lang="el-GR" sz="1400" dirty="0" err="1"/>
              <a:t>ἀφικέσθαι</a:t>
            </a:r>
            <a:r>
              <a:rPr lang="el-GR" sz="1400" dirty="0"/>
              <a:t> </a:t>
            </a:r>
            <a:r>
              <a:rPr lang="el-GR" sz="1400" dirty="0" err="1"/>
              <a:t>καὶ</a:t>
            </a:r>
            <a:r>
              <a:rPr lang="el-GR" sz="1400" dirty="0"/>
              <a:t> </a:t>
            </a:r>
            <a:r>
              <a:rPr lang="el-GR" sz="1400" dirty="0" err="1"/>
              <a:t>νύμφῃ</a:t>
            </a:r>
            <a:r>
              <a:rPr lang="el-GR" sz="1400" dirty="0"/>
              <a:t> </a:t>
            </a:r>
            <a:r>
              <a:rPr lang="el-GR" sz="1400" dirty="0" err="1"/>
              <a:t>τε</a:t>
            </a:r>
            <a:r>
              <a:rPr lang="el-GR" sz="1400" dirty="0"/>
              <a:t> </a:t>
            </a:r>
            <a:r>
              <a:rPr lang="el-GR" sz="1400" dirty="0" err="1"/>
              <a:t>ἐνταῦθα</a:t>
            </a:r>
            <a:r>
              <a:rPr lang="el-GR" sz="1400" dirty="0"/>
              <a:t> </a:t>
            </a:r>
            <a:r>
              <a:rPr lang="el-GR" sz="1400" dirty="0" err="1"/>
              <a:t>συγγενέσθαι</a:t>
            </a:r>
            <a:r>
              <a:rPr lang="el-GR" sz="1400" dirty="0"/>
              <a:t> </a:t>
            </a:r>
            <a:r>
              <a:rPr lang="el-GR" sz="1400" dirty="0" err="1"/>
              <a:t>καὶ</a:t>
            </a:r>
            <a:r>
              <a:rPr lang="el-GR" sz="1400" dirty="0"/>
              <a:t> </a:t>
            </a:r>
            <a:r>
              <a:rPr lang="el-GR" sz="1400" dirty="0" err="1"/>
              <a:t>ὑπὸ</a:t>
            </a:r>
            <a:r>
              <a:rPr lang="el-GR" sz="1400" dirty="0"/>
              <a:t> </a:t>
            </a:r>
            <a:r>
              <a:rPr lang="el-GR" sz="1400" dirty="0" err="1"/>
              <a:t>τὰς</a:t>
            </a:r>
            <a:r>
              <a:rPr lang="el-GR" sz="1400" dirty="0"/>
              <a:t> </a:t>
            </a:r>
            <a:r>
              <a:rPr lang="el-GR" sz="1400" dirty="0" err="1"/>
              <a:t>ὠδῖνας</a:t>
            </a:r>
            <a:r>
              <a:rPr lang="el-GR" sz="1400" dirty="0"/>
              <a:t> </a:t>
            </a:r>
            <a:r>
              <a:rPr lang="el-GR" sz="1400" dirty="0" err="1"/>
              <a:t>τῆς</a:t>
            </a:r>
            <a:r>
              <a:rPr lang="el-GR" sz="1400" dirty="0"/>
              <a:t> νύμφης </a:t>
            </a:r>
            <a:r>
              <a:rPr lang="el-GR" sz="1400" b="1" dirty="0"/>
              <a:t>χιόνα </a:t>
            </a:r>
            <a:r>
              <a:rPr lang="el-GR" sz="1400" b="1" dirty="0" err="1"/>
              <a:t>ἐξ</a:t>
            </a:r>
            <a:r>
              <a:rPr lang="el-GR" sz="1400" b="1" dirty="0"/>
              <a:t> </a:t>
            </a:r>
            <a:r>
              <a:rPr lang="el-GR" sz="1400" b="1" dirty="0" err="1"/>
              <a:t>οὐρανοῦ</a:t>
            </a:r>
            <a:r>
              <a:rPr lang="el-GR" sz="1400" b="1" dirty="0"/>
              <a:t> </a:t>
            </a:r>
            <a:r>
              <a:rPr lang="el-GR" sz="1400" b="1" dirty="0" err="1"/>
              <a:t>πεσεῖν</a:t>
            </a:r>
            <a:r>
              <a:rPr lang="el-GR" sz="1400" dirty="0"/>
              <a:t> </a:t>
            </a:r>
            <a:r>
              <a:rPr lang="el-GR" sz="1400" dirty="0" err="1"/>
              <a:t>ἐς</a:t>
            </a:r>
            <a:r>
              <a:rPr lang="el-GR" sz="1400" dirty="0"/>
              <a:t> </a:t>
            </a:r>
            <a:r>
              <a:rPr lang="el-GR" sz="1400" dirty="0" err="1"/>
              <a:t>τὴν</a:t>
            </a:r>
            <a:r>
              <a:rPr lang="el-GR" sz="1400" dirty="0"/>
              <a:t> </a:t>
            </a:r>
            <a:r>
              <a:rPr lang="el-GR" sz="1400" dirty="0" err="1"/>
              <a:t>γῆν</a:t>
            </a:r>
            <a:r>
              <a:rPr lang="el-GR" sz="1400" dirty="0"/>
              <a:t>, </a:t>
            </a:r>
            <a:r>
              <a:rPr lang="el-GR" sz="1400" dirty="0" err="1"/>
              <a:t>καὶ</a:t>
            </a:r>
            <a:r>
              <a:rPr lang="el-GR" sz="1400" dirty="0"/>
              <a:t> </a:t>
            </a:r>
            <a:r>
              <a:rPr lang="el-GR" sz="1400" dirty="0" err="1"/>
              <a:t>ἀπὸ</a:t>
            </a:r>
            <a:r>
              <a:rPr lang="el-GR" sz="1400" dirty="0"/>
              <a:t> τούτου </a:t>
            </a:r>
            <a:r>
              <a:rPr lang="el-GR" sz="1400" dirty="0" err="1"/>
              <a:t>Ποσειδῶνα</a:t>
            </a:r>
            <a:r>
              <a:rPr lang="el-GR" sz="1400" dirty="0"/>
              <a:t> </a:t>
            </a:r>
            <a:r>
              <a:rPr lang="el-GR" sz="1400" dirty="0" err="1"/>
              <a:t>τῷ</a:t>
            </a:r>
            <a:r>
              <a:rPr lang="el-GR" sz="1400" dirty="0"/>
              <a:t> </a:t>
            </a:r>
            <a:r>
              <a:rPr lang="el-GR" sz="1400" dirty="0" err="1"/>
              <a:t>παιδὶ</a:t>
            </a:r>
            <a:r>
              <a:rPr lang="el-GR" sz="1400" dirty="0"/>
              <a:t> </a:t>
            </a:r>
            <a:r>
              <a:rPr lang="el-GR" sz="1400" dirty="0" err="1"/>
              <a:t>ὄνομα</a:t>
            </a:r>
            <a:r>
              <a:rPr lang="el-GR" sz="1400" dirty="0"/>
              <a:t> </a:t>
            </a:r>
            <a:r>
              <a:rPr lang="el-GR" sz="1400" dirty="0" err="1"/>
              <a:t>θέσθαι</a:t>
            </a:r>
            <a:r>
              <a:rPr lang="el-GR" sz="1400" dirty="0"/>
              <a:t> </a:t>
            </a:r>
            <a:r>
              <a:rPr lang="el-GR" sz="1400" b="1" dirty="0" err="1"/>
              <a:t>Χίον</a:t>
            </a:r>
            <a:r>
              <a:rPr lang="el-GR" sz="1400" dirty="0"/>
              <a:t>: </a:t>
            </a:r>
            <a:r>
              <a:rPr lang="el-GR" sz="1400" dirty="0" err="1"/>
              <a:t>συγγενέσθαι</a:t>
            </a:r>
            <a:r>
              <a:rPr lang="el-GR" sz="1400" dirty="0"/>
              <a:t> </a:t>
            </a:r>
            <a:r>
              <a:rPr lang="el-GR" sz="1400" dirty="0" err="1"/>
              <a:t>δὲ</a:t>
            </a:r>
            <a:r>
              <a:rPr lang="el-GR" sz="1400" dirty="0"/>
              <a:t> </a:t>
            </a:r>
            <a:r>
              <a:rPr lang="el-GR" sz="1400" dirty="0" err="1"/>
              <a:t>αὐτὸν</a:t>
            </a:r>
            <a:r>
              <a:rPr lang="el-GR" sz="1400" dirty="0"/>
              <a:t> </a:t>
            </a:r>
            <a:r>
              <a:rPr lang="el-GR" sz="1400" dirty="0" err="1"/>
              <a:t>καὶ</a:t>
            </a:r>
            <a:r>
              <a:rPr lang="el-GR" sz="1400" dirty="0"/>
              <a:t> </a:t>
            </a:r>
            <a:r>
              <a:rPr lang="el-GR" sz="1400" dirty="0" err="1"/>
              <a:t>ἑτέρᾳ</a:t>
            </a:r>
            <a:r>
              <a:rPr lang="el-GR" sz="1400" dirty="0"/>
              <a:t> </a:t>
            </a:r>
            <a:r>
              <a:rPr lang="el-GR" sz="1400" dirty="0" err="1"/>
              <a:t>νύμφῃ</a:t>
            </a:r>
            <a:r>
              <a:rPr lang="el-GR" sz="1400" dirty="0"/>
              <a:t>, </a:t>
            </a:r>
            <a:r>
              <a:rPr lang="el-GR" sz="1400" dirty="0" err="1"/>
              <a:t>καὶ</a:t>
            </a:r>
            <a:r>
              <a:rPr lang="el-GR" sz="1400" dirty="0"/>
              <a:t> γενέσθαι </a:t>
            </a:r>
            <a:r>
              <a:rPr lang="el-GR" sz="1400" dirty="0" err="1"/>
              <a:t>οἱ</a:t>
            </a:r>
            <a:r>
              <a:rPr lang="el-GR" sz="1400" dirty="0"/>
              <a:t> </a:t>
            </a:r>
            <a:r>
              <a:rPr lang="el-GR" sz="1400" dirty="0" err="1"/>
              <a:t>παῖδας</a:t>
            </a:r>
            <a:r>
              <a:rPr lang="el-GR" sz="1400" dirty="0"/>
              <a:t> </a:t>
            </a:r>
            <a:r>
              <a:rPr lang="el-GR" sz="1400" dirty="0" err="1"/>
              <a:t>Ἄγελόν</a:t>
            </a:r>
            <a:r>
              <a:rPr lang="el-GR" sz="1400" dirty="0"/>
              <a:t> τε </a:t>
            </a:r>
            <a:r>
              <a:rPr lang="el-GR" sz="1400" dirty="0" err="1"/>
              <a:t>καὶ</a:t>
            </a:r>
            <a:r>
              <a:rPr lang="el-GR" sz="1400" dirty="0"/>
              <a:t> Μέλανα: </a:t>
            </a:r>
            <a:r>
              <a:rPr lang="el-GR" sz="1400" dirty="0" err="1"/>
              <a:t>ἀνὰ</a:t>
            </a:r>
            <a:r>
              <a:rPr lang="el-GR" sz="1400" dirty="0"/>
              <a:t> </a:t>
            </a:r>
            <a:r>
              <a:rPr lang="el-GR" sz="1400" dirty="0" err="1"/>
              <a:t>χρόνον</a:t>
            </a:r>
            <a:r>
              <a:rPr lang="el-GR" sz="1400" dirty="0"/>
              <a:t> </a:t>
            </a:r>
            <a:r>
              <a:rPr lang="el-GR" sz="1400" dirty="0" err="1"/>
              <a:t>δὲ</a:t>
            </a:r>
            <a:r>
              <a:rPr lang="el-GR" sz="1400" dirty="0"/>
              <a:t> </a:t>
            </a:r>
            <a:r>
              <a:rPr lang="el-GR" sz="1400" dirty="0" err="1"/>
              <a:t>καὶ</a:t>
            </a:r>
            <a:r>
              <a:rPr lang="el-GR" sz="1400" dirty="0"/>
              <a:t> </a:t>
            </a:r>
            <a:r>
              <a:rPr lang="el-GR" sz="1400" dirty="0" err="1"/>
              <a:t>Οἰνοπίωνα</a:t>
            </a:r>
            <a:r>
              <a:rPr lang="el-GR" sz="1400" dirty="0"/>
              <a:t> </a:t>
            </a:r>
            <a:r>
              <a:rPr lang="el-GR" sz="1400" dirty="0" err="1"/>
              <a:t>ἐς</a:t>
            </a:r>
            <a:r>
              <a:rPr lang="el-GR" sz="1400" dirty="0"/>
              <a:t> </a:t>
            </a:r>
            <a:r>
              <a:rPr lang="el-GR" sz="1400" dirty="0" err="1"/>
              <a:t>τὴν</a:t>
            </a:r>
            <a:r>
              <a:rPr lang="el-GR" sz="1400" dirty="0"/>
              <a:t> </a:t>
            </a:r>
            <a:r>
              <a:rPr lang="el-GR" sz="1400" dirty="0" err="1"/>
              <a:t>Χίον</a:t>
            </a:r>
            <a:r>
              <a:rPr lang="el-GR" sz="1400" dirty="0"/>
              <a:t> </a:t>
            </a:r>
            <a:r>
              <a:rPr lang="el-GR" sz="1400" dirty="0" err="1"/>
              <a:t>κατᾶραι</a:t>
            </a:r>
            <a:r>
              <a:rPr lang="el-GR" sz="1400" dirty="0"/>
              <a:t> </a:t>
            </a:r>
            <a:r>
              <a:rPr lang="el-GR" sz="1400" dirty="0" err="1"/>
              <a:t>ναυσὶν</a:t>
            </a:r>
            <a:r>
              <a:rPr lang="el-GR" sz="1400" dirty="0"/>
              <a:t> </a:t>
            </a:r>
            <a:r>
              <a:rPr lang="el-GR" sz="1400" dirty="0" err="1"/>
              <a:t>ἐκ</a:t>
            </a:r>
            <a:r>
              <a:rPr lang="el-GR" sz="1400" dirty="0"/>
              <a:t> Κρήτης, </a:t>
            </a:r>
            <a:r>
              <a:rPr lang="el-GR" sz="1400" dirty="0" err="1"/>
              <a:t>ἕπεσθαι</a:t>
            </a:r>
            <a:r>
              <a:rPr lang="el-GR" sz="1400" dirty="0"/>
              <a:t> </a:t>
            </a:r>
            <a:r>
              <a:rPr lang="el-GR" sz="1400" dirty="0" err="1"/>
              <a:t>δέ</a:t>
            </a:r>
            <a:r>
              <a:rPr lang="el-GR" sz="1400" dirty="0"/>
              <a:t> </a:t>
            </a:r>
            <a:r>
              <a:rPr lang="el-GR" sz="1400" dirty="0" err="1"/>
              <a:t>οἱ</a:t>
            </a:r>
            <a:r>
              <a:rPr lang="el-GR" sz="1400" dirty="0"/>
              <a:t> </a:t>
            </a:r>
            <a:r>
              <a:rPr lang="el-GR" sz="1400" dirty="0" err="1"/>
              <a:t>καὶ</a:t>
            </a:r>
            <a:r>
              <a:rPr lang="el-GR" sz="1400" dirty="0"/>
              <a:t> </a:t>
            </a:r>
            <a:r>
              <a:rPr lang="el-GR" sz="1400" dirty="0" err="1"/>
              <a:t>τοὺς</a:t>
            </a:r>
            <a:r>
              <a:rPr lang="el-GR" sz="1400" dirty="0"/>
              <a:t> </a:t>
            </a:r>
            <a:r>
              <a:rPr lang="el-GR" sz="1400" dirty="0" err="1"/>
              <a:t>παῖδας</a:t>
            </a:r>
            <a:r>
              <a:rPr lang="el-GR" sz="1400" dirty="0"/>
              <a:t> </a:t>
            </a:r>
            <a:r>
              <a:rPr lang="el-GR" sz="1400" dirty="0" err="1"/>
              <a:t>Τάλον</a:t>
            </a:r>
            <a:r>
              <a:rPr lang="el-GR" sz="1400" dirty="0"/>
              <a:t> </a:t>
            </a:r>
            <a:r>
              <a:rPr lang="el-GR" sz="1400" dirty="0" err="1"/>
              <a:t>καὶ</a:t>
            </a:r>
            <a:r>
              <a:rPr lang="el-GR" sz="1400" dirty="0"/>
              <a:t> </a:t>
            </a:r>
            <a:r>
              <a:rPr lang="el-GR" sz="1400" dirty="0" err="1"/>
              <a:t>Εὐάνθην</a:t>
            </a:r>
            <a:r>
              <a:rPr lang="el-GR" sz="1400" dirty="0"/>
              <a:t> </a:t>
            </a:r>
            <a:r>
              <a:rPr lang="el-GR" sz="1400" dirty="0" err="1"/>
              <a:t>καὶ</a:t>
            </a:r>
            <a:r>
              <a:rPr lang="el-GR" sz="1400" dirty="0"/>
              <a:t> Μέλανα </a:t>
            </a:r>
            <a:r>
              <a:rPr lang="el-GR" sz="1400" dirty="0" err="1"/>
              <a:t>καὶ</a:t>
            </a:r>
            <a:r>
              <a:rPr lang="el-GR" sz="1400" dirty="0"/>
              <a:t> </a:t>
            </a:r>
            <a:r>
              <a:rPr lang="el-GR" sz="1400" dirty="0" err="1"/>
              <a:t>Σάλαγόν</a:t>
            </a:r>
            <a:r>
              <a:rPr lang="el-GR" sz="1400" dirty="0"/>
              <a:t> τε </a:t>
            </a:r>
            <a:r>
              <a:rPr lang="el-GR" sz="1400" dirty="0" err="1"/>
              <a:t>καὶ</a:t>
            </a:r>
            <a:r>
              <a:rPr lang="el-GR" sz="1400" dirty="0"/>
              <a:t> </a:t>
            </a:r>
            <a:r>
              <a:rPr lang="el-GR" sz="1400" dirty="0" err="1"/>
              <a:t>Ἀθάμαντα</a:t>
            </a:r>
            <a:r>
              <a:rPr lang="el-GR" sz="1400" dirty="0"/>
              <a:t>.</a:t>
            </a:r>
          </a:p>
          <a:p>
            <a:pPr algn="r"/>
            <a:r>
              <a:rPr lang="el-GR" sz="1400" dirty="0" smtClean="0"/>
              <a:t/>
            </a:r>
            <a:br>
              <a:rPr lang="el-GR" sz="1400" dirty="0" smtClean="0"/>
            </a:br>
            <a:r>
              <a:rPr lang="el-GR" sz="1400" dirty="0"/>
              <a:t>Παυσανίας 7.4.8 -10</a:t>
            </a:r>
          </a:p>
          <a:p>
            <a:r>
              <a:rPr lang="el-GR" dirty="0" smtClean="0"/>
              <a:t/>
            </a:r>
            <a:br>
              <a:rPr lang="el-GR" dirty="0" smtClean="0"/>
            </a:br>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endParaRPr lang="el-GR" dirty="0" smtClean="0"/>
          </a:p>
          <a:p>
            <a:endParaRPr lang="el-GR" dirty="0"/>
          </a:p>
          <a:p>
            <a:r>
              <a:rPr lang="el-GR" dirty="0" smtClean="0"/>
              <a:t/>
            </a:r>
            <a:br>
              <a:rPr lang="el-GR" dirty="0" smtClean="0"/>
            </a:b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79512" y="188640"/>
            <a:ext cx="8784976" cy="6294031"/>
          </a:xfrm>
          <a:prstGeom prst="rect">
            <a:avLst/>
          </a:prstGeom>
        </p:spPr>
        <p:txBody>
          <a:bodyPr wrap="square">
            <a:spAutoFit/>
          </a:bodyPr>
          <a:lstStyle/>
          <a:p>
            <a:pPr algn="just"/>
            <a:r>
              <a:rPr lang="el-GR" sz="1100" dirty="0" smtClean="0"/>
              <a:t/>
            </a:r>
            <a:br>
              <a:rPr lang="el-GR" sz="1100" dirty="0" smtClean="0"/>
            </a:br>
            <a:r>
              <a:rPr lang="el-GR" sz="1400" dirty="0" err="1" smtClean="0"/>
              <a:t>ἱστορίας</a:t>
            </a:r>
            <a:r>
              <a:rPr lang="el-GR" sz="1400" dirty="0" smtClean="0"/>
              <a:t> </a:t>
            </a:r>
            <a:r>
              <a:rPr lang="el-GR" sz="1400" dirty="0"/>
              <a:t>γενέσθαι </a:t>
            </a:r>
            <a:r>
              <a:rPr lang="el-GR" sz="1400" dirty="0" err="1"/>
              <a:t>ἐν</a:t>
            </a:r>
            <a:r>
              <a:rPr lang="el-GR" sz="1400" dirty="0"/>
              <a:t> </a:t>
            </a:r>
            <a:r>
              <a:rPr lang="el-GR" sz="1400" dirty="0" err="1"/>
              <a:t>τῇ</a:t>
            </a:r>
            <a:r>
              <a:rPr lang="el-GR" sz="1400" dirty="0"/>
              <a:t> </a:t>
            </a:r>
            <a:r>
              <a:rPr lang="el-GR" sz="1400" dirty="0" err="1"/>
              <a:t>νήσῳ</a:t>
            </a:r>
            <a:r>
              <a:rPr lang="el-GR" sz="1400" dirty="0"/>
              <a:t> </a:t>
            </a:r>
            <a:r>
              <a:rPr lang="el-GR" sz="1400" dirty="0" err="1"/>
              <a:t>παρὰ</a:t>
            </a:r>
            <a:r>
              <a:rPr lang="el-GR" sz="1400" dirty="0"/>
              <a:t> </a:t>
            </a:r>
            <a:r>
              <a:rPr lang="el-GR" sz="1400" dirty="0" err="1"/>
              <a:t>τὸ</a:t>
            </a:r>
            <a:r>
              <a:rPr lang="el-GR" sz="1400" dirty="0"/>
              <a:t> </a:t>
            </a:r>
            <a:r>
              <a:rPr lang="el-GR" sz="1400" dirty="0" err="1"/>
              <a:t>ὄρος</a:t>
            </a:r>
            <a:r>
              <a:rPr lang="el-GR" sz="1400" dirty="0"/>
              <a:t> </a:t>
            </a:r>
            <a:r>
              <a:rPr lang="el-GR" sz="1400" dirty="0" err="1"/>
              <a:t>τὸ</a:t>
            </a:r>
            <a:r>
              <a:rPr lang="el-GR" sz="1400" dirty="0"/>
              <a:t> </a:t>
            </a:r>
            <a:r>
              <a:rPr lang="el-GR" sz="1400" dirty="0" err="1"/>
              <a:t>καλούμενον</a:t>
            </a:r>
            <a:r>
              <a:rPr lang="el-GR" sz="1400" dirty="0"/>
              <a:t> </a:t>
            </a:r>
            <a:r>
              <a:rPr lang="el-GR" sz="1400" dirty="0" err="1"/>
              <a:t>Πελινναῖον</a:t>
            </a:r>
            <a:r>
              <a:rPr lang="el-GR" sz="1400" dirty="0"/>
              <a:t> </a:t>
            </a:r>
            <a:r>
              <a:rPr lang="el-GR" sz="1400" dirty="0" err="1"/>
              <a:t>ἐν</a:t>
            </a:r>
            <a:r>
              <a:rPr lang="el-GR" sz="1400" dirty="0"/>
              <a:t> </a:t>
            </a:r>
            <a:r>
              <a:rPr lang="el-GR" sz="1400" dirty="0" err="1"/>
              <a:t>αὐλῶνί</a:t>
            </a:r>
            <a:r>
              <a:rPr lang="el-GR" sz="1400" dirty="0"/>
              <a:t> </a:t>
            </a:r>
            <a:r>
              <a:rPr lang="el-GR" sz="1400" dirty="0" err="1"/>
              <a:t>τινι</a:t>
            </a:r>
            <a:r>
              <a:rPr lang="el-GR" sz="1400" dirty="0"/>
              <a:t> </a:t>
            </a:r>
            <a:r>
              <a:rPr lang="el-GR" sz="1400" dirty="0" err="1"/>
              <a:t>δασεῖ</a:t>
            </a:r>
            <a:r>
              <a:rPr lang="el-GR" sz="1400" dirty="0"/>
              <a:t> </a:t>
            </a:r>
            <a:r>
              <a:rPr lang="el-GR" sz="1400" dirty="0" err="1"/>
              <a:t>καὶ</a:t>
            </a:r>
            <a:r>
              <a:rPr lang="el-GR" sz="1400" dirty="0"/>
              <a:t> δένδρων </a:t>
            </a:r>
            <a:r>
              <a:rPr lang="el-GR" sz="1400" dirty="0" err="1"/>
              <a:t>ὑψηλῶν</a:t>
            </a:r>
            <a:r>
              <a:rPr lang="el-GR" sz="1400" dirty="0"/>
              <a:t> </a:t>
            </a:r>
            <a:r>
              <a:rPr lang="el-GR" sz="1400" dirty="0" err="1"/>
              <a:t>πεπληρωμένῳ</a:t>
            </a:r>
            <a:r>
              <a:rPr lang="el-GR" sz="1400" dirty="0"/>
              <a:t> δράκοντα </a:t>
            </a:r>
            <a:r>
              <a:rPr lang="el-GR" sz="1400" dirty="0" err="1"/>
              <a:t>μεγέθει</a:t>
            </a:r>
            <a:r>
              <a:rPr lang="el-GR" sz="1400" dirty="0"/>
              <a:t> </a:t>
            </a:r>
            <a:r>
              <a:rPr lang="el-GR" sz="1400" dirty="0" err="1"/>
              <a:t>μέγιστον</a:t>
            </a:r>
            <a:r>
              <a:rPr lang="el-GR" sz="1400" dirty="0"/>
              <a:t>, </a:t>
            </a:r>
            <a:r>
              <a:rPr lang="el-GR" sz="1400" dirty="0" err="1"/>
              <a:t>οὗπερ</a:t>
            </a:r>
            <a:r>
              <a:rPr lang="el-GR" sz="1400" dirty="0"/>
              <a:t> </a:t>
            </a:r>
            <a:r>
              <a:rPr lang="el-GR" sz="1400" dirty="0" err="1"/>
              <a:t>οὖν</a:t>
            </a:r>
            <a:r>
              <a:rPr lang="el-GR" sz="1400" dirty="0"/>
              <a:t> </a:t>
            </a:r>
            <a:r>
              <a:rPr lang="el-GR" sz="1400" dirty="0" err="1"/>
              <a:t>καὶ</a:t>
            </a:r>
            <a:r>
              <a:rPr lang="el-GR" sz="1400" dirty="0"/>
              <a:t> </a:t>
            </a:r>
            <a:r>
              <a:rPr lang="el-GR" sz="1400" dirty="0" err="1"/>
              <a:t>τὸν</a:t>
            </a:r>
            <a:r>
              <a:rPr lang="el-GR" sz="1400" dirty="0"/>
              <a:t> </a:t>
            </a:r>
            <a:r>
              <a:rPr lang="el-GR" sz="1400" dirty="0" err="1"/>
              <a:t>συριγμὸν</a:t>
            </a:r>
            <a:r>
              <a:rPr lang="el-GR" sz="1400" dirty="0"/>
              <a:t> </a:t>
            </a:r>
            <a:r>
              <a:rPr lang="el-GR" sz="1400" dirty="0" err="1"/>
              <a:t>ἐπεφρίκεσαν</a:t>
            </a:r>
            <a:r>
              <a:rPr lang="el-GR" sz="1400" dirty="0"/>
              <a:t> </a:t>
            </a:r>
            <a:r>
              <a:rPr lang="el-GR" sz="1400" dirty="0" err="1"/>
              <a:t>οἱ</a:t>
            </a:r>
            <a:r>
              <a:rPr lang="el-GR" sz="1400" dirty="0"/>
              <a:t> </a:t>
            </a:r>
            <a:r>
              <a:rPr lang="el-GR" sz="1400" dirty="0" err="1"/>
              <a:t>τὴν</a:t>
            </a:r>
            <a:r>
              <a:rPr lang="el-GR" sz="1400" dirty="0"/>
              <a:t> </a:t>
            </a:r>
            <a:r>
              <a:rPr lang="el-GR" sz="1400" dirty="0" err="1"/>
              <a:t>Χίον</a:t>
            </a:r>
            <a:r>
              <a:rPr lang="el-GR" sz="1400" dirty="0"/>
              <a:t> </a:t>
            </a:r>
            <a:r>
              <a:rPr lang="el-GR" sz="1400" dirty="0" err="1"/>
              <a:t>κατοικοῦντες</a:t>
            </a:r>
            <a:r>
              <a:rPr lang="el-GR" sz="1400" dirty="0"/>
              <a:t>. </a:t>
            </a:r>
            <a:r>
              <a:rPr lang="el-GR" sz="1400" dirty="0" err="1"/>
              <a:t>οὔκουν</a:t>
            </a:r>
            <a:r>
              <a:rPr lang="el-GR" sz="1400" dirty="0"/>
              <a:t> </a:t>
            </a:r>
            <a:r>
              <a:rPr lang="el-GR" sz="1400" dirty="0" err="1"/>
              <a:t>οὐδὲ</a:t>
            </a:r>
            <a:r>
              <a:rPr lang="el-GR" sz="1400" dirty="0"/>
              <a:t> </a:t>
            </a:r>
            <a:r>
              <a:rPr lang="el-GR" sz="1400" dirty="0" err="1"/>
              <a:t>ἐτόλμων</a:t>
            </a:r>
            <a:r>
              <a:rPr lang="el-GR" sz="1400" dirty="0"/>
              <a:t> </a:t>
            </a:r>
            <a:r>
              <a:rPr lang="el-GR" sz="1400" dirty="0" err="1"/>
              <a:t>τινὲς</a:t>
            </a:r>
            <a:r>
              <a:rPr lang="el-GR" sz="1400" dirty="0"/>
              <a:t> ἢ </a:t>
            </a:r>
            <a:r>
              <a:rPr lang="el-GR" sz="1400" dirty="0" err="1"/>
              <a:t>τῶν</a:t>
            </a:r>
            <a:r>
              <a:rPr lang="el-GR" sz="1400" dirty="0"/>
              <a:t> </a:t>
            </a:r>
            <a:r>
              <a:rPr lang="el-GR" sz="1400" dirty="0" err="1"/>
              <a:t>γεωργούντων</a:t>
            </a:r>
            <a:r>
              <a:rPr lang="el-GR" sz="1400" dirty="0"/>
              <a:t> ἢ </a:t>
            </a:r>
            <a:r>
              <a:rPr lang="el-GR" sz="1400" dirty="0" err="1"/>
              <a:t>τῶν</a:t>
            </a:r>
            <a:r>
              <a:rPr lang="el-GR" sz="1400" dirty="0"/>
              <a:t> </a:t>
            </a:r>
            <a:r>
              <a:rPr lang="el-GR" sz="1400" dirty="0" err="1"/>
              <a:t>νεμόντων</a:t>
            </a:r>
            <a:r>
              <a:rPr lang="el-GR" sz="1400" dirty="0"/>
              <a:t> πλησίον γενόμενοι </a:t>
            </a:r>
            <a:r>
              <a:rPr lang="el-GR" sz="1400" dirty="0" err="1"/>
              <a:t>καταγνῶναι</a:t>
            </a:r>
            <a:r>
              <a:rPr lang="el-GR" sz="1400" dirty="0"/>
              <a:t> </a:t>
            </a:r>
            <a:r>
              <a:rPr lang="el-GR" sz="1400" dirty="0" err="1"/>
              <a:t>τὸ</a:t>
            </a:r>
            <a:r>
              <a:rPr lang="el-GR" sz="1400" dirty="0"/>
              <a:t> μέγεθος, </a:t>
            </a:r>
            <a:r>
              <a:rPr lang="el-GR" sz="1400" dirty="0" err="1"/>
              <a:t>ἀλλὰ</a:t>
            </a:r>
            <a:r>
              <a:rPr lang="el-GR" sz="1400" dirty="0"/>
              <a:t> </a:t>
            </a:r>
            <a:r>
              <a:rPr lang="el-GR" sz="1400" dirty="0" err="1"/>
              <a:t>ἐκ</a:t>
            </a:r>
            <a:r>
              <a:rPr lang="el-GR" sz="1400" dirty="0"/>
              <a:t> μόνης </a:t>
            </a:r>
            <a:r>
              <a:rPr lang="el-GR" sz="1400" dirty="0" err="1"/>
              <a:t>τῆς</a:t>
            </a:r>
            <a:r>
              <a:rPr lang="el-GR" sz="1400" dirty="0"/>
              <a:t> </a:t>
            </a:r>
            <a:r>
              <a:rPr lang="el-GR" sz="1400" dirty="0" err="1"/>
              <a:t>σύριγγος</a:t>
            </a:r>
            <a:r>
              <a:rPr lang="el-GR" sz="1400" dirty="0"/>
              <a:t> </a:t>
            </a:r>
            <a:r>
              <a:rPr lang="el-GR" sz="1400" dirty="0" err="1"/>
              <a:t>πελώριόν</a:t>
            </a:r>
            <a:r>
              <a:rPr lang="el-GR" sz="1400" dirty="0"/>
              <a:t> τε </a:t>
            </a:r>
            <a:r>
              <a:rPr lang="el-GR" sz="1400" dirty="0" err="1"/>
              <a:t>καὶ</a:t>
            </a:r>
            <a:r>
              <a:rPr lang="el-GR" sz="1400" dirty="0"/>
              <a:t> </a:t>
            </a:r>
            <a:r>
              <a:rPr lang="el-GR" sz="1400" dirty="0" err="1"/>
              <a:t>ἐκπληκτικὸν</a:t>
            </a:r>
            <a:r>
              <a:rPr lang="el-GR" sz="1400" dirty="0"/>
              <a:t> </a:t>
            </a:r>
            <a:r>
              <a:rPr lang="el-GR" sz="1400" dirty="0" err="1"/>
              <a:t>τὸ</a:t>
            </a:r>
            <a:r>
              <a:rPr lang="el-GR" sz="1400" dirty="0"/>
              <a:t> </a:t>
            </a:r>
            <a:r>
              <a:rPr lang="el-GR" sz="1400" dirty="0" err="1"/>
              <a:t>θηρίον</a:t>
            </a:r>
            <a:r>
              <a:rPr lang="el-GR" sz="1400" dirty="0"/>
              <a:t> </a:t>
            </a:r>
            <a:r>
              <a:rPr lang="el-GR" sz="1400" dirty="0" err="1"/>
              <a:t>εἶναι</a:t>
            </a:r>
            <a:r>
              <a:rPr lang="el-GR" sz="1400" dirty="0"/>
              <a:t> </a:t>
            </a:r>
            <a:r>
              <a:rPr lang="el-GR" sz="1400" dirty="0" err="1"/>
              <a:t>ἐπίστευον</a:t>
            </a:r>
            <a:r>
              <a:rPr lang="el-GR" sz="1400" dirty="0"/>
              <a:t>: </a:t>
            </a:r>
            <a:r>
              <a:rPr lang="el-GR" sz="1400" dirty="0" err="1"/>
              <a:t>ἐγνώσθη</a:t>
            </a:r>
            <a:r>
              <a:rPr lang="el-GR" sz="1400" dirty="0"/>
              <a:t> </a:t>
            </a:r>
            <a:r>
              <a:rPr lang="el-GR" sz="1400" dirty="0" err="1"/>
              <a:t>δ᾽</a:t>
            </a:r>
            <a:r>
              <a:rPr lang="el-GR" sz="1400" dirty="0"/>
              <a:t> </a:t>
            </a:r>
            <a:r>
              <a:rPr lang="el-GR" sz="1400" dirty="0" err="1"/>
              <a:t>οὖν</a:t>
            </a:r>
            <a:r>
              <a:rPr lang="el-GR" sz="1400" dirty="0"/>
              <a:t> </a:t>
            </a:r>
            <a:r>
              <a:rPr lang="el-GR" sz="1400" dirty="0" err="1"/>
              <a:t>ὅσος</a:t>
            </a:r>
            <a:r>
              <a:rPr lang="el-GR" sz="1400" dirty="0"/>
              <a:t> </a:t>
            </a:r>
            <a:r>
              <a:rPr lang="el-GR" sz="1400" dirty="0" err="1"/>
              <a:t>ποτὲ</a:t>
            </a:r>
            <a:r>
              <a:rPr lang="el-GR" sz="1400" dirty="0"/>
              <a:t> </a:t>
            </a:r>
            <a:r>
              <a:rPr lang="el-GR" sz="1400" dirty="0" err="1"/>
              <a:t>τὸ</a:t>
            </a:r>
            <a:r>
              <a:rPr lang="el-GR" sz="1400" dirty="0"/>
              <a:t> μέγεθος </a:t>
            </a:r>
            <a:r>
              <a:rPr lang="el-GR" sz="1400" dirty="0" err="1"/>
              <a:t>ἦν</a:t>
            </a:r>
            <a:r>
              <a:rPr lang="el-GR" sz="1400" dirty="0"/>
              <a:t> </a:t>
            </a:r>
            <a:r>
              <a:rPr lang="el-GR" sz="1400" dirty="0" err="1"/>
              <a:t>δαιμονίᾳ</a:t>
            </a:r>
            <a:r>
              <a:rPr lang="el-GR" sz="1400" dirty="0"/>
              <a:t> </a:t>
            </a:r>
            <a:r>
              <a:rPr lang="el-GR" sz="1400" dirty="0" err="1"/>
              <a:t>τινὶ</a:t>
            </a:r>
            <a:r>
              <a:rPr lang="el-GR" sz="1400" dirty="0"/>
              <a:t> </a:t>
            </a:r>
            <a:r>
              <a:rPr lang="el-GR" sz="1400" dirty="0" err="1"/>
              <a:t>καὶ</a:t>
            </a:r>
            <a:r>
              <a:rPr lang="el-GR" sz="1400" dirty="0"/>
              <a:t> </a:t>
            </a:r>
            <a:r>
              <a:rPr lang="el-GR" sz="1400" dirty="0" err="1"/>
              <a:t>θαυμαστῇ</a:t>
            </a:r>
            <a:r>
              <a:rPr lang="el-GR" sz="1400" dirty="0"/>
              <a:t> </a:t>
            </a:r>
            <a:r>
              <a:rPr lang="el-GR" sz="1400" dirty="0" err="1"/>
              <a:t>μηχανῇ</a:t>
            </a:r>
            <a:r>
              <a:rPr lang="el-GR" sz="1400" dirty="0"/>
              <a:t> </a:t>
            </a:r>
            <a:r>
              <a:rPr lang="el-GR" sz="1400" dirty="0" err="1"/>
              <a:t>ναὶ</a:t>
            </a:r>
            <a:r>
              <a:rPr lang="el-GR" sz="1400" dirty="0"/>
              <a:t> </a:t>
            </a:r>
            <a:r>
              <a:rPr lang="el-GR" sz="1400" dirty="0" err="1"/>
              <a:t>μὰ</a:t>
            </a:r>
            <a:r>
              <a:rPr lang="el-GR" sz="1400" dirty="0"/>
              <a:t> Δία. </a:t>
            </a:r>
            <a:r>
              <a:rPr lang="el-GR" sz="1400" dirty="0" err="1"/>
              <a:t>σφοδροῦ</a:t>
            </a:r>
            <a:r>
              <a:rPr lang="el-GR" sz="1400" dirty="0"/>
              <a:t> </a:t>
            </a:r>
            <a:r>
              <a:rPr lang="el-GR" sz="1400" dirty="0" err="1"/>
              <a:t>γὰρ</a:t>
            </a:r>
            <a:r>
              <a:rPr lang="el-GR" sz="1400" dirty="0"/>
              <a:t> </a:t>
            </a:r>
            <a:r>
              <a:rPr lang="el-GR" sz="1400" dirty="0" err="1"/>
              <a:t>ἀνέμου</a:t>
            </a:r>
            <a:r>
              <a:rPr lang="el-GR" sz="1400" dirty="0"/>
              <a:t> </a:t>
            </a:r>
            <a:r>
              <a:rPr lang="el-GR" sz="1400" dirty="0" err="1"/>
              <a:t>καὶ</a:t>
            </a:r>
            <a:r>
              <a:rPr lang="el-GR" sz="1400" dirty="0"/>
              <a:t> </a:t>
            </a:r>
            <a:r>
              <a:rPr lang="el-GR" sz="1400" dirty="0" err="1"/>
              <a:t>σκληροῦ</a:t>
            </a:r>
            <a:r>
              <a:rPr lang="el-GR" sz="1400" dirty="0"/>
              <a:t> </a:t>
            </a:r>
            <a:r>
              <a:rPr lang="el-GR" sz="1400" dirty="0" err="1"/>
              <a:t>προσπεσόντος</a:t>
            </a:r>
            <a:r>
              <a:rPr lang="el-GR" sz="1400" dirty="0"/>
              <a:t> </a:t>
            </a:r>
            <a:r>
              <a:rPr lang="el-GR" sz="1400" dirty="0" err="1"/>
              <a:t>ἐρρίφη</a:t>
            </a:r>
            <a:r>
              <a:rPr lang="el-GR" sz="1400" dirty="0"/>
              <a:t> </a:t>
            </a:r>
            <a:r>
              <a:rPr lang="el-GR" sz="1400" dirty="0" err="1"/>
              <a:t>πρὸς</a:t>
            </a:r>
            <a:r>
              <a:rPr lang="el-GR" sz="1400" dirty="0"/>
              <a:t> </a:t>
            </a:r>
            <a:r>
              <a:rPr lang="el-GR" sz="1400" dirty="0" err="1"/>
              <a:t>ἄλληλα</a:t>
            </a:r>
            <a:r>
              <a:rPr lang="el-GR" sz="1400" dirty="0"/>
              <a:t> </a:t>
            </a:r>
            <a:r>
              <a:rPr lang="el-GR" sz="1400" dirty="0" err="1"/>
              <a:t>τὰ</a:t>
            </a:r>
            <a:r>
              <a:rPr lang="el-GR" sz="1400" dirty="0"/>
              <a:t> </a:t>
            </a:r>
            <a:r>
              <a:rPr lang="el-GR" sz="1400" dirty="0" err="1"/>
              <a:t>ἐν</a:t>
            </a:r>
            <a:r>
              <a:rPr lang="el-GR" sz="1400" dirty="0"/>
              <a:t> </a:t>
            </a:r>
            <a:r>
              <a:rPr lang="el-GR" sz="1400" dirty="0" err="1"/>
              <a:t>τῷ</a:t>
            </a:r>
            <a:r>
              <a:rPr lang="el-GR" sz="1400" dirty="0"/>
              <a:t> </a:t>
            </a:r>
            <a:r>
              <a:rPr lang="el-GR" sz="1400" dirty="0" err="1"/>
              <a:t>αὐλῶνι</a:t>
            </a:r>
            <a:r>
              <a:rPr lang="el-GR" sz="1400" dirty="0"/>
              <a:t> δένδρα, </a:t>
            </a:r>
            <a:r>
              <a:rPr lang="el-GR" sz="1400" dirty="0" err="1"/>
              <a:t>καὶ</a:t>
            </a:r>
            <a:r>
              <a:rPr lang="el-GR" sz="1400" dirty="0"/>
              <a:t> </a:t>
            </a:r>
            <a:r>
              <a:rPr lang="el-GR" sz="1400" dirty="0" err="1"/>
              <a:t>οἱ</a:t>
            </a:r>
            <a:r>
              <a:rPr lang="el-GR" sz="1400" dirty="0"/>
              <a:t> κλάδοι βιαίως </a:t>
            </a:r>
            <a:r>
              <a:rPr lang="el-GR" sz="1400" dirty="0" err="1"/>
              <a:t>ἀραττόμενοι</a:t>
            </a:r>
            <a:r>
              <a:rPr lang="el-GR" sz="1400" dirty="0"/>
              <a:t> </a:t>
            </a:r>
            <a:r>
              <a:rPr lang="el-GR" sz="1400" dirty="0" err="1"/>
              <a:t>τίκτουσι</a:t>
            </a:r>
            <a:r>
              <a:rPr lang="el-GR" sz="1400" dirty="0"/>
              <a:t> </a:t>
            </a:r>
            <a:r>
              <a:rPr lang="el-GR" sz="1400" dirty="0" err="1"/>
              <a:t>πῦρ</a:t>
            </a:r>
            <a:r>
              <a:rPr lang="el-GR" sz="1400" dirty="0"/>
              <a:t>, </a:t>
            </a:r>
            <a:r>
              <a:rPr lang="el-GR" sz="1400" dirty="0" err="1"/>
              <a:t>καὶ</a:t>
            </a:r>
            <a:r>
              <a:rPr lang="el-GR" sz="1400" dirty="0"/>
              <a:t> </a:t>
            </a:r>
            <a:r>
              <a:rPr lang="el-GR" sz="1400" dirty="0" err="1"/>
              <a:t>αἴρεται</a:t>
            </a:r>
            <a:r>
              <a:rPr lang="el-GR" sz="1400" dirty="0"/>
              <a:t> μεγίστη </a:t>
            </a:r>
            <a:r>
              <a:rPr lang="el-GR" sz="1400" dirty="0" err="1"/>
              <a:t>φλόξ</a:t>
            </a:r>
            <a:r>
              <a:rPr lang="el-GR" sz="1400" dirty="0"/>
              <a:t>, </a:t>
            </a:r>
            <a:r>
              <a:rPr lang="el-GR" sz="1400" dirty="0" err="1"/>
              <a:t>καὶ</a:t>
            </a:r>
            <a:r>
              <a:rPr lang="el-GR" sz="1400" dirty="0"/>
              <a:t> περιλαμβάνει </a:t>
            </a:r>
            <a:r>
              <a:rPr lang="el-GR" sz="1400" dirty="0" err="1"/>
              <a:t>τὸν</a:t>
            </a:r>
            <a:r>
              <a:rPr lang="el-GR" sz="1400" dirty="0"/>
              <a:t> πάντα </a:t>
            </a:r>
            <a:r>
              <a:rPr lang="el-GR" sz="1400" dirty="0" err="1"/>
              <a:t>χῶρον</a:t>
            </a:r>
            <a:r>
              <a:rPr lang="el-GR" sz="1400" dirty="0"/>
              <a:t> </a:t>
            </a:r>
            <a:r>
              <a:rPr lang="el-GR" sz="1400" dirty="0" err="1"/>
              <a:t>καὶ</a:t>
            </a:r>
            <a:r>
              <a:rPr lang="el-GR" sz="1400" dirty="0"/>
              <a:t> </a:t>
            </a:r>
            <a:r>
              <a:rPr lang="el-GR" sz="1400" dirty="0" err="1"/>
              <a:t>κυκλοῦται</a:t>
            </a:r>
            <a:r>
              <a:rPr lang="el-GR" sz="1400" dirty="0"/>
              <a:t> </a:t>
            </a:r>
            <a:r>
              <a:rPr lang="el-GR" sz="1400" dirty="0" err="1"/>
              <a:t>τὸν</a:t>
            </a:r>
            <a:r>
              <a:rPr lang="el-GR" sz="1400" dirty="0"/>
              <a:t> </a:t>
            </a:r>
            <a:r>
              <a:rPr lang="el-GR" sz="1400" dirty="0" err="1"/>
              <a:t>θῆρα</a:t>
            </a:r>
            <a:r>
              <a:rPr lang="el-GR" sz="1400" dirty="0"/>
              <a:t>: ὃ </a:t>
            </a:r>
            <a:r>
              <a:rPr lang="el-GR" sz="1400" dirty="0" err="1"/>
              <a:t>δὲ</a:t>
            </a:r>
            <a:r>
              <a:rPr lang="el-GR" sz="1400" dirty="0"/>
              <a:t> </a:t>
            </a:r>
            <a:r>
              <a:rPr lang="el-GR" sz="1400" dirty="0" err="1"/>
              <a:t>ἀποληφθεὶς</a:t>
            </a:r>
            <a:r>
              <a:rPr lang="el-GR" sz="1400" dirty="0"/>
              <a:t> </a:t>
            </a:r>
            <a:r>
              <a:rPr lang="el-GR" sz="1400" dirty="0" err="1"/>
              <a:t>καὶ</a:t>
            </a:r>
            <a:r>
              <a:rPr lang="el-GR" sz="1400" dirty="0"/>
              <a:t> </a:t>
            </a:r>
            <a:r>
              <a:rPr lang="el-GR" sz="1400" dirty="0" err="1"/>
              <a:t>ἐξερπύσαι</a:t>
            </a:r>
            <a:r>
              <a:rPr lang="el-GR" sz="1400" dirty="0"/>
              <a:t> </a:t>
            </a:r>
            <a:r>
              <a:rPr lang="el-GR" sz="1400" dirty="0" err="1"/>
              <a:t>μὴ</a:t>
            </a:r>
            <a:r>
              <a:rPr lang="el-GR" sz="1400" dirty="0"/>
              <a:t> δυνάμενος </a:t>
            </a:r>
            <a:r>
              <a:rPr lang="el-GR" sz="1400" dirty="0" err="1"/>
              <a:t>καταπίμπραται</a:t>
            </a:r>
            <a:r>
              <a:rPr lang="el-GR" sz="1400" dirty="0"/>
              <a:t>. </a:t>
            </a:r>
            <a:r>
              <a:rPr lang="el-GR" sz="1400" dirty="0" err="1"/>
              <a:t>οὐκοῦν</a:t>
            </a:r>
            <a:r>
              <a:rPr lang="el-GR" sz="1400" dirty="0"/>
              <a:t> </a:t>
            </a:r>
            <a:r>
              <a:rPr lang="el-GR" sz="1400" dirty="0" err="1"/>
              <a:t>γυμνωθέντος</a:t>
            </a:r>
            <a:r>
              <a:rPr lang="el-GR" sz="1400" dirty="0"/>
              <a:t> </a:t>
            </a:r>
            <a:r>
              <a:rPr lang="el-GR" sz="1400" dirty="0" err="1"/>
              <a:t>τοῦ</a:t>
            </a:r>
            <a:r>
              <a:rPr lang="el-GR" sz="1400" dirty="0"/>
              <a:t> τόπου γίνεται </a:t>
            </a:r>
            <a:r>
              <a:rPr lang="el-GR" sz="1400" dirty="0" err="1"/>
              <a:t>κάτοπτα</a:t>
            </a:r>
            <a:r>
              <a:rPr lang="el-GR" sz="1400" dirty="0"/>
              <a:t> πάντα: </a:t>
            </a:r>
            <a:r>
              <a:rPr lang="el-GR" sz="1400" dirty="0" err="1"/>
              <a:t>καὶ</a:t>
            </a:r>
            <a:r>
              <a:rPr lang="el-GR" sz="1400" dirty="0"/>
              <a:t> </a:t>
            </a:r>
            <a:r>
              <a:rPr lang="el-GR" sz="1400" dirty="0" err="1"/>
              <a:t>οἱ</a:t>
            </a:r>
            <a:r>
              <a:rPr lang="el-GR" sz="1400" dirty="0"/>
              <a:t> </a:t>
            </a:r>
            <a:r>
              <a:rPr lang="el-GR" sz="1400" dirty="0" err="1"/>
              <a:t>Χῖοι</a:t>
            </a:r>
            <a:r>
              <a:rPr lang="el-GR" sz="1400" dirty="0"/>
              <a:t> </a:t>
            </a:r>
            <a:r>
              <a:rPr lang="el-GR" sz="1400" dirty="0" err="1"/>
              <a:t>ἐλευθερωθέντες</a:t>
            </a:r>
            <a:r>
              <a:rPr lang="el-GR" sz="1400" dirty="0"/>
              <a:t> </a:t>
            </a:r>
            <a:r>
              <a:rPr lang="el-GR" sz="1400" dirty="0" err="1"/>
              <a:t>τοῦ</a:t>
            </a:r>
            <a:r>
              <a:rPr lang="el-GR" sz="1400" dirty="0"/>
              <a:t> δέους </a:t>
            </a:r>
            <a:r>
              <a:rPr lang="el-GR" sz="1400" dirty="0" err="1"/>
              <a:t>ἧκον</a:t>
            </a:r>
            <a:r>
              <a:rPr lang="el-GR" sz="1400" dirty="0"/>
              <a:t> </a:t>
            </a:r>
            <a:r>
              <a:rPr lang="el-GR" sz="1400" dirty="0" err="1"/>
              <a:t>ἐπὶ</a:t>
            </a:r>
            <a:r>
              <a:rPr lang="el-GR" sz="1400" dirty="0"/>
              <a:t> </a:t>
            </a:r>
            <a:r>
              <a:rPr lang="el-GR" sz="1400" dirty="0" err="1"/>
              <a:t>θέαν</a:t>
            </a:r>
            <a:r>
              <a:rPr lang="el-GR" sz="1400" dirty="0"/>
              <a:t>, </a:t>
            </a:r>
            <a:r>
              <a:rPr lang="el-GR" sz="1400" dirty="0" err="1"/>
              <a:t>καὶ</a:t>
            </a:r>
            <a:r>
              <a:rPr lang="el-GR" sz="1400" dirty="0"/>
              <a:t> </a:t>
            </a:r>
            <a:r>
              <a:rPr lang="el-GR" sz="1400" dirty="0" err="1"/>
              <a:t>καταλαμβάνουσι</a:t>
            </a:r>
            <a:r>
              <a:rPr lang="el-GR" sz="1400" dirty="0"/>
              <a:t> </a:t>
            </a:r>
            <a:r>
              <a:rPr lang="el-GR" sz="1400" dirty="0" err="1"/>
              <a:t>τὰ</a:t>
            </a:r>
            <a:r>
              <a:rPr lang="el-GR" sz="1400" dirty="0"/>
              <a:t> </a:t>
            </a:r>
            <a:r>
              <a:rPr lang="el-GR" sz="1400" dirty="0" err="1"/>
              <a:t>ὀστᾶ</a:t>
            </a:r>
            <a:r>
              <a:rPr lang="el-GR" sz="1400" dirty="0"/>
              <a:t> </a:t>
            </a:r>
            <a:r>
              <a:rPr lang="el-GR" sz="1400" dirty="0" err="1"/>
              <a:t>μεγέθει</a:t>
            </a:r>
            <a:r>
              <a:rPr lang="el-GR" sz="1400" dirty="0"/>
              <a:t> μέγιστα </a:t>
            </a:r>
            <a:r>
              <a:rPr lang="el-GR" sz="1400" dirty="0" err="1"/>
              <a:t>καὶ</a:t>
            </a:r>
            <a:r>
              <a:rPr lang="el-GR" sz="1400" dirty="0"/>
              <a:t> </a:t>
            </a:r>
            <a:r>
              <a:rPr lang="el-GR" sz="1400" dirty="0" err="1"/>
              <a:t>τὴν</a:t>
            </a:r>
            <a:r>
              <a:rPr lang="el-GR" sz="1400" dirty="0"/>
              <a:t> </a:t>
            </a:r>
            <a:r>
              <a:rPr lang="el-GR" sz="1400" dirty="0" err="1"/>
              <a:t>κεφαλὴν</a:t>
            </a:r>
            <a:r>
              <a:rPr lang="el-GR" sz="1400" dirty="0"/>
              <a:t> </a:t>
            </a:r>
            <a:r>
              <a:rPr lang="el-GR" sz="1400" dirty="0" err="1"/>
              <a:t>ἐκπληκτικήν</a:t>
            </a:r>
            <a:r>
              <a:rPr lang="el-GR" sz="1400" dirty="0"/>
              <a:t>, </a:t>
            </a:r>
            <a:r>
              <a:rPr lang="el-GR" sz="1400" dirty="0" err="1"/>
              <a:t>ὡς</a:t>
            </a:r>
            <a:r>
              <a:rPr lang="el-GR" sz="1400" dirty="0"/>
              <a:t> </a:t>
            </a:r>
            <a:r>
              <a:rPr lang="el-GR" sz="1400" dirty="0" err="1"/>
              <a:t>ἐκ</a:t>
            </a:r>
            <a:r>
              <a:rPr lang="el-GR" sz="1400" dirty="0"/>
              <a:t> τούτων </a:t>
            </a:r>
            <a:r>
              <a:rPr lang="el-GR" sz="1400" dirty="0" err="1"/>
              <a:t>ἔχειν</a:t>
            </a:r>
            <a:r>
              <a:rPr lang="el-GR" sz="1400" dirty="0"/>
              <a:t> </a:t>
            </a:r>
            <a:r>
              <a:rPr lang="el-GR" sz="1400" dirty="0" err="1"/>
              <a:t>συμβαλεῖν</a:t>
            </a:r>
            <a:r>
              <a:rPr lang="el-GR" sz="1400" dirty="0"/>
              <a:t> </a:t>
            </a:r>
            <a:r>
              <a:rPr lang="el-GR" sz="1400" dirty="0" err="1"/>
              <a:t>ὅσος</a:t>
            </a:r>
            <a:r>
              <a:rPr lang="el-GR" sz="1400" dirty="0"/>
              <a:t> τε </a:t>
            </a:r>
            <a:r>
              <a:rPr lang="el-GR" sz="1400" dirty="0" err="1"/>
              <a:t>ἐκεῖνος</a:t>
            </a:r>
            <a:r>
              <a:rPr lang="el-GR" sz="1400" dirty="0"/>
              <a:t> </a:t>
            </a:r>
            <a:r>
              <a:rPr lang="el-GR" sz="1400" dirty="0" err="1"/>
              <a:t>ἦν</a:t>
            </a:r>
            <a:r>
              <a:rPr lang="el-GR" sz="1400" dirty="0"/>
              <a:t> </a:t>
            </a:r>
            <a:r>
              <a:rPr lang="el-GR" sz="1400" dirty="0" err="1"/>
              <a:t>καὶ</a:t>
            </a:r>
            <a:r>
              <a:rPr lang="el-GR" sz="1400" dirty="0"/>
              <a:t> </a:t>
            </a:r>
            <a:r>
              <a:rPr lang="el-GR" sz="1400" dirty="0" err="1"/>
              <a:t>ὁποῖος</a:t>
            </a:r>
            <a:r>
              <a:rPr lang="el-GR" sz="1400" dirty="0"/>
              <a:t> </a:t>
            </a:r>
            <a:r>
              <a:rPr lang="el-GR" sz="1400" dirty="0" err="1"/>
              <a:t>ἔτι</a:t>
            </a:r>
            <a:r>
              <a:rPr lang="el-GR" sz="1400" dirty="0"/>
              <a:t> </a:t>
            </a:r>
            <a:r>
              <a:rPr lang="el-GR" sz="1400" dirty="0" err="1"/>
              <a:t>περιών</a:t>
            </a:r>
            <a:endParaRPr lang="el-GR" sz="1400" dirty="0"/>
          </a:p>
          <a:p>
            <a:pPr algn="just"/>
            <a:r>
              <a:rPr lang="el-GR" sz="1400" dirty="0" smtClean="0"/>
              <a:t/>
            </a:r>
            <a:br>
              <a:rPr lang="el-GR" sz="1400" dirty="0" smtClean="0"/>
            </a:br>
            <a:r>
              <a:rPr lang="el-GR" sz="1400" dirty="0"/>
              <a:t>Μετάφραση:</a:t>
            </a:r>
          </a:p>
          <a:p>
            <a:pPr algn="just"/>
            <a:r>
              <a:rPr lang="el-GR" sz="1400" dirty="0" smtClean="0"/>
              <a:t/>
            </a:r>
            <a:br>
              <a:rPr lang="el-GR" sz="1400" dirty="0" smtClean="0"/>
            </a:br>
            <a:r>
              <a:rPr lang="el-GR" sz="1400" dirty="0"/>
              <a:t>Αυτή η μαρτυρία μου άφησε εντύπωση και θέλησα να δείξω τη φυσική τους μεγαλοπρέπεια και το πόσο μακριά έφταναν τα μεγέθη τους, όπως είναι φυσικό για τέτοια πλάσματα. Συνεχίζουν λέγοντας και εκείνοι που κατέγραψαν την ιστορία για τη Χίο ότι στη νήσο, κοντά στο όρος </a:t>
            </a:r>
            <a:r>
              <a:rPr lang="el-GR" sz="1400" dirty="0" err="1"/>
              <a:t>Πελινναῖον</a:t>
            </a:r>
            <a:r>
              <a:rPr lang="el-GR" sz="1400" dirty="0"/>
              <a:t>, υπήρχε δράκοντας πολύ μεγάλος, τον οποίον οι κάτοικοι της Χίου φοβούνταν από το θρόισμα του. Ούτε οι γεωργοί ούτε οι βοσκοί τολμούσαν να κατανοήσουν το μέγεθος του θηρίου, και πίστευαν πως ήταν ένα τέρας από τη σύριγγα του φθόνου του θηρίου, καθώς αυτός ο θρόισμα ήταν ιδιαίτερα τρομακτικός. Κατά την αναφορά, έφτασε η στιγμή που το θηρίο φαίνεται να είχε αναγνωριστεί και να εξερράγη. Εξαιτίας μιας σφοδρής καταιγίδας, το δράκοντα ανατράπηκε και επλήγη από τους κλάδους των δέντρων, με αποτέλεσμα να ξεσπάσει φωτιά, και το θηρίο να καεί.</a:t>
            </a:r>
          </a:p>
          <a:p>
            <a:pPr algn="just"/>
            <a:r>
              <a:rPr lang="el-GR" sz="1400" dirty="0"/>
              <a:t>Και έτσι, μόλις έγινε το μέρος γυμνό, οι </a:t>
            </a:r>
            <a:r>
              <a:rPr lang="el-GR" sz="1400" dirty="0" err="1"/>
              <a:t>Χῖοι</a:t>
            </a:r>
            <a:r>
              <a:rPr lang="el-GR" sz="1400" dirty="0"/>
              <a:t>, που ελευθερώθηκαν από τον φόβο, ήρθαν για να δουν και ανακάλυψαν τα οστά του θηρίου, τα οποία είχαν τεράστιες διαστάσεις και την κεφαλή του, η οποία προκαλούσε φόβο, καθώς ήταν σαφές από τα υπολείμματα πως το πλάσμα ήταν άκρως εντυπωσιακό και καταπληκτικό.</a:t>
            </a:r>
          </a:p>
          <a:p>
            <a:pPr algn="r"/>
            <a:r>
              <a:rPr lang="el-GR" sz="1400" dirty="0" smtClean="0"/>
              <a:t/>
            </a:r>
            <a:br>
              <a:rPr lang="el-GR" sz="1400" dirty="0" smtClean="0"/>
            </a:br>
            <a:r>
              <a:rPr lang="el-GR" sz="1400" dirty="0" smtClean="0"/>
              <a:t>Αιλιανός</a:t>
            </a:r>
            <a:r>
              <a:rPr lang="el-GR" sz="1400" dirty="0"/>
              <a:t>, </a:t>
            </a:r>
            <a:r>
              <a:rPr lang="el-GR" sz="1400" dirty="0" err="1"/>
              <a:t>De</a:t>
            </a:r>
            <a:r>
              <a:rPr lang="el-GR" sz="1400" dirty="0"/>
              <a:t> </a:t>
            </a:r>
            <a:r>
              <a:rPr lang="el-GR" sz="1400" dirty="0" err="1"/>
              <a:t>natura</a:t>
            </a:r>
            <a:r>
              <a:rPr lang="el-GR" sz="1400" dirty="0"/>
              <a:t> </a:t>
            </a:r>
            <a:r>
              <a:rPr lang="el-GR" sz="1400" dirty="0" err="1"/>
              <a:t>animalium</a:t>
            </a:r>
            <a:r>
              <a:rPr lang="el-GR" sz="1400" dirty="0"/>
              <a:t>, 16.39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79512" y="188640"/>
            <a:ext cx="8784976" cy="4955203"/>
          </a:xfrm>
          <a:prstGeom prst="rect">
            <a:avLst/>
          </a:prstGeom>
        </p:spPr>
        <p:txBody>
          <a:bodyPr wrap="square">
            <a:spAutoFit/>
          </a:bodyPr>
          <a:lstStyle/>
          <a:p>
            <a:r>
              <a:rPr lang="el-GR" sz="1400" i="1" dirty="0" err="1"/>
              <a:t>Ἐπιδημίαι</a:t>
            </a:r>
            <a:r>
              <a:rPr lang="el-GR" sz="1400" dirty="0"/>
              <a:t> → είδος ταξιδιωτικού ημερολογίου </a:t>
            </a:r>
          </a:p>
          <a:p>
            <a:r>
              <a:rPr lang="el-GR" sz="1400" dirty="0" smtClean="0"/>
              <a:t/>
            </a:r>
            <a:br>
              <a:rPr lang="el-GR" sz="1400" dirty="0" smtClean="0"/>
            </a:br>
            <a:r>
              <a:rPr lang="el-GR" sz="1400" dirty="0"/>
              <a:t>→ Συλλογή αναμνήσεων από τις επισκέψεις του σε τόπους και τις συναντήσεις του με σημαντικά πρόσωπα της εποχής.</a:t>
            </a:r>
          </a:p>
          <a:p>
            <a:r>
              <a:rPr lang="el-GR" sz="1400" dirty="0" smtClean="0"/>
              <a:t/>
            </a:r>
            <a:br>
              <a:rPr lang="el-GR" sz="1400" dirty="0" smtClean="0"/>
            </a:br>
            <a:r>
              <a:rPr lang="el-GR" sz="1400" dirty="0"/>
              <a:t>→ </a:t>
            </a:r>
            <a:r>
              <a:rPr lang="el-GR" sz="1400" b="1" dirty="0"/>
              <a:t>το πρώτο γραπτό μνημείο που ανήκει στο είδος των απομνημονευμάτων</a:t>
            </a:r>
            <a:r>
              <a:rPr lang="el-GR" sz="1400" dirty="0"/>
              <a:t>.</a:t>
            </a:r>
          </a:p>
          <a:p>
            <a:r>
              <a:rPr lang="el-GR" sz="1400" dirty="0" smtClean="0"/>
              <a:t/>
            </a:r>
            <a:br>
              <a:rPr lang="el-GR" sz="1400" dirty="0" smtClean="0"/>
            </a:br>
            <a:r>
              <a:rPr lang="el-GR" sz="1400" dirty="0"/>
              <a:t>→ ο Ίων φιλοξενήθηκε στο σπίτι του Κίμωνα κατά τη διάρκεια του πρώτου ταξιδιού στην Αθήνα που έκανε όταν ήταν ακόμη έφηβος, του Θεμιστοκλή, του Περικλή, του Σωκράτη και του Σοφοκλή.</a:t>
            </a:r>
          </a:p>
          <a:p>
            <a:pPr algn="just"/>
            <a:r>
              <a:rPr lang="el-GR" sz="1400" dirty="0" smtClean="0"/>
              <a:t/>
            </a:r>
            <a:br>
              <a:rPr lang="el-GR" sz="1400" dirty="0" smtClean="0"/>
            </a:br>
            <a:r>
              <a:rPr lang="el-GR" sz="1400" dirty="0" smtClean="0"/>
              <a:t/>
            </a:r>
            <a:br>
              <a:rPr lang="el-GR" sz="1400" dirty="0" smtClean="0"/>
            </a:br>
            <a:r>
              <a:rPr lang="el-GR" sz="1600" dirty="0" err="1"/>
              <a:t>Ἴων</a:t>
            </a:r>
            <a:r>
              <a:rPr lang="el-GR" sz="1600" dirty="0"/>
              <a:t> </a:t>
            </a:r>
            <a:r>
              <a:rPr lang="el-GR" sz="1600" dirty="0" err="1"/>
              <a:t>γοῦν</a:t>
            </a:r>
            <a:r>
              <a:rPr lang="el-GR" sz="1600" dirty="0"/>
              <a:t> ὁ </a:t>
            </a:r>
            <a:r>
              <a:rPr lang="el-GR" sz="1600" dirty="0" err="1"/>
              <a:t>ποιητὴς</a:t>
            </a:r>
            <a:r>
              <a:rPr lang="el-GR" sz="1600" dirty="0"/>
              <a:t> </a:t>
            </a:r>
            <a:r>
              <a:rPr lang="el-GR" sz="1600" dirty="0" err="1"/>
              <a:t>ἐν</a:t>
            </a:r>
            <a:r>
              <a:rPr lang="el-GR" sz="1600" dirty="0"/>
              <a:t> </a:t>
            </a:r>
            <a:r>
              <a:rPr lang="el-GR" sz="1600" dirty="0" err="1"/>
              <a:t>ταῖς</a:t>
            </a:r>
            <a:r>
              <a:rPr lang="el-GR" sz="1600" dirty="0"/>
              <a:t> </a:t>
            </a:r>
            <a:r>
              <a:rPr lang="el-GR" sz="1600" dirty="0" err="1"/>
              <a:t>ἐπιγραφομέναις</a:t>
            </a:r>
            <a:r>
              <a:rPr lang="el-GR" sz="1600" dirty="0"/>
              <a:t> </a:t>
            </a:r>
            <a:r>
              <a:rPr lang="el-GR" sz="1600" dirty="0" err="1"/>
              <a:t>Ἐπιδημίαις</a:t>
            </a:r>
            <a:r>
              <a:rPr lang="el-GR" sz="1600" dirty="0"/>
              <a:t> γράφει </a:t>
            </a:r>
            <a:r>
              <a:rPr lang="el-GR" sz="1600" dirty="0" err="1"/>
              <a:t>οὕτως</a:t>
            </a:r>
            <a:r>
              <a:rPr lang="el-GR" sz="1600" dirty="0"/>
              <a:t>:: ‘ </a:t>
            </a:r>
            <a:r>
              <a:rPr lang="el-GR" sz="1600" b="1" dirty="0" err="1"/>
              <a:t>Σοφοκλεῖ</a:t>
            </a:r>
            <a:endParaRPr lang="el-GR" sz="1600" dirty="0"/>
          </a:p>
          <a:p>
            <a:pPr algn="just"/>
            <a:r>
              <a:rPr lang="el-GR" sz="1600" dirty="0" err="1"/>
              <a:t>τῷ</a:t>
            </a:r>
            <a:r>
              <a:rPr lang="el-GR" sz="1600" dirty="0"/>
              <a:t> </a:t>
            </a:r>
            <a:r>
              <a:rPr lang="el-GR" sz="1600" dirty="0" err="1"/>
              <a:t>ποιητῇ</a:t>
            </a:r>
            <a:r>
              <a:rPr lang="el-GR" sz="1600" dirty="0"/>
              <a:t> </a:t>
            </a:r>
            <a:r>
              <a:rPr lang="el-GR" sz="1600" dirty="0" err="1"/>
              <a:t>ἐν</a:t>
            </a:r>
            <a:r>
              <a:rPr lang="el-GR" sz="1600" dirty="0"/>
              <a:t> </a:t>
            </a:r>
            <a:r>
              <a:rPr lang="el-GR" sz="1600" dirty="0" err="1"/>
              <a:t>Χίῳ</a:t>
            </a:r>
            <a:r>
              <a:rPr lang="el-GR" sz="1600" dirty="0"/>
              <a:t> </a:t>
            </a:r>
            <a:r>
              <a:rPr lang="el-GR" sz="1600" dirty="0" err="1"/>
              <a:t>συνήντησα</a:t>
            </a:r>
            <a:r>
              <a:rPr lang="el-GR" sz="1600" dirty="0"/>
              <a:t> </a:t>
            </a:r>
            <a:r>
              <a:rPr lang="el-GR" sz="1600" b="1" dirty="0" err="1"/>
              <a:t>ὅτε</a:t>
            </a:r>
            <a:r>
              <a:rPr lang="el-GR" sz="1600" b="1" dirty="0"/>
              <a:t> </a:t>
            </a:r>
            <a:r>
              <a:rPr lang="el-GR" sz="1600" b="1" dirty="0" err="1"/>
              <a:t>ἔπλει</a:t>
            </a:r>
            <a:r>
              <a:rPr lang="el-GR" sz="1600" b="1" dirty="0"/>
              <a:t> </a:t>
            </a:r>
            <a:r>
              <a:rPr lang="el-GR" sz="1600" b="1" dirty="0" err="1"/>
              <a:t>εἰς</a:t>
            </a:r>
            <a:r>
              <a:rPr lang="el-GR" sz="1600" b="1" dirty="0"/>
              <a:t> </a:t>
            </a:r>
            <a:r>
              <a:rPr lang="el-GR" sz="1600" b="1" dirty="0" err="1"/>
              <a:t>Λέσβον</a:t>
            </a:r>
            <a:r>
              <a:rPr lang="el-GR" sz="1600" b="1" dirty="0"/>
              <a:t> στρατηγός</a:t>
            </a:r>
            <a:r>
              <a:rPr lang="el-GR" sz="1600" dirty="0"/>
              <a:t>, </a:t>
            </a:r>
            <a:r>
              <a:rPr lang="el-GR" sz="1600" dirty="0" err="1"/>
              <a:t>ἀνδρὶ</a:t>
            </a:r>
            <a:r>
              <a:rPr lang="el-GR" sz="1600" dirty="0"/>
              <a:t> </a:t>
            </a:r>
            <a:r>
              <a:rPr lang="el-GR" sz="1600" dirty="0" err="1"/>
              <a:t>παιδιώδει</a:t>
            </a:r>
            <a:endParaRPr lang="el-GR" sz="1600" dirty="0"/>
          </a:p>
          <a:p>
            <a:pPr algn="just"/>
            <a:r>
              <a:rPr lang="el-GR" sz="1600" dirty="0" err="1"/>
              <a:t>παρ᾽</a:t>
            </a:r>
            <a:r>
              <a:rPr lang="el-GR" sz="1600" dirty="0"/>
              <a:t> </a:t>
            </a:r>
            <a:r>
              <a:rPr lang="el-GR" sz="1600" dirty="0" err="1"/>
              <a:t>οἶνον</a:t>
            </a:r>
            <a:r>
              <a:rPr lang="el-GR" sz="1600" dirty="0"/>
              <a:t> </a:t>
            </a:r>
            <a:r>
              <a:rPr lang="el-GR" sz="1600" dirty="0" err="1"/>
              <a:t>καὶ</a:t>
            </a:r>
            <a:r>
              <a:rPr lang="el-GR" sz="1600" dirty="0"/>
              <a:t> </a:t>
            </a:r>
            <a:r>
              <a:rPr lang="el-GR" sz="1600" dirty="0" err="1"/>
              <a:t>δεξιῷ</a:t>
            </a:r>
            <a:r>
              <a:rPr lang="el-GR" sz="1600" dirty="0"/>
              <a:t>. </a:t>
            </a:r>
            <a:r>
              <a:rPr lang="el-GR" sz="1600" dirty="0" err="1"/>
              <a:t>Ἑρμησίλεω</a:t>
            </a:r>
            <a:r>
              <a:rPr lang="el-GR" sz="1600" dirty="0"/>
              <a:t> </a:t>
            </a:r>
            <a:r>
              <a:rPr lang="el-GR" sz="1600" dirty="0" err="1"/>
              <a:t>δὲ</a:t>
            </a:r>
            <a:r>
              <a:rPr lang="el-GR" sz="1600" dirty="0"/>
              <a:t> ξένου </a:t>
            </a:r>
            <a:r>
              <a:rPr lang="el-GR" sz="1600" dirty="0" err="1"/>
              <a:t>οἱ</a:t>
            </a:r>
            <a:r>
              <a:rPr lang="el-GR" sz="1600" dirty="0"/>
              <a:t> </a:t>
            </a:r>
            <a:r>
              <a:rPr lang="el-GR" sz="1600" dirty="0" err="1"/>
              <a:t>ἐόντος</a:t>
            </a:r>
            <a:r>
              <a:rPr lang="el-GR" sz="1600" dirty="0"/>
              <a:t> </a:t>
            </a:r>
            <a:r>
              <a:rPr lang="el-GR" sz="1600" dirty="0" err="1"/>
              <a:t>καὶ</a:t>
            </a:r>
            <a:r>
              <a:rPr lang="el-GR" sz="1600" dirty="0"/>
              <a:t> προξένου </a:t>
            </a:r>
            <a:r>
              <a:rPr lang="el-GR" sz="1600" dirty="0" err="1"/>
              <a:t>Ἀθηναίων</a:t>
            </a:r>
            <a:endParaRPr lang="el-GR" sz="1600" dirty="0"/>
          </a:p>
          <a:p>
            <a:pPr algn="just"/>
            <a:r>
              <a:rPr lang="el-GR" sz="1600" dirty="0" err="1"/>
              <a:t>ἑστιῶντος</a:t>
            </a:r>
            <a:r>
              <a:rPr lang="el-GR" sz="1600" dirty="0"/>
              <a:t> </a:t>
            </a:r>
            <a:r>
              <a:rPr lang="el-GR" sz="1600" dirty="0" err="1"/>
              <a:t>αὐτόν</a:t>
            </a:r>
            <a:r>
              <a:rPr lang="el-GR" sz="1600" dirty="0"/>
              <a:t>, </a:t>
            </a:r>
            <a:r>
              <a:rPr lang="el-GR" sz="1600" dirty="0" err="1"/>
              <a:t>ἐπεὶ</a:t>
            </a:r>
            <a:r>
              <a:rPr lang="el-GR" sz="1600" dirty="0"/>
              <a:t> </a:t>
            </a:r>
            <a:r>
              <a:rPr lang="el-GR" sz="1600" dirty="0" err="1"/>
              <a:t>παρὰ</a:t>
            </a:r>
            <a:r>
              <a:rPr lang="el-GR" sz="1600" dirty="0"/>
              <a:t> </a:t>
            </a:r>
            <a:r>
              <a:rPr lang="el-GR" sz="1600" dirty="0" err="1"/>
              <a:t>τὸ</a:t>
            </a:r>
            <a:r>
              <a:rPr lang="el-GR" sz="1600" dirty="0"/>
              <a:t> </a:t>
            </a:r>
            <a:r>
              <a:rPr lang="el-GR" sz="1600" dirty="0" err="1"/>
              <a:t>πῦρ</a:t>
            </a:r>
            <a:r>
              <a:rPr lang="el-GR" sz="1600" dirty="0"/>
              <a:t> </a:t>
            </a:r>
            <a:r>
              <a:rPr lang="el-GR" sz="1600" dirty="0" err="1"/>
              <a:t>ἑστεὼς</a:t>
            </a:r>
            <a:r>
              <a:rPr lang="el-GR" sz="1600" dirty="0"/>
              <a:t> ὁ </a:t>
            </a:r>
            <a:r>
              <a:rPr lang="el-GR" sz="1600" dirty="0" err="1"/>
              <a:t>τὸν</a:t>
            </a:r>
            <a:r>
              <a:rPr lang="el-GR" sz="1600" dirty="0"/>
              <a:t> </a:t>
            </a:r>
            <a:r>
              <a:rPr lang="el-GR" sz="1600" dirty="0" err="1"/>
              <a:t>οἶνον</a:t>
            </a:r>
            <a:r>
              <a:rPr lang="el-GR" sz="1600" dirty="0"/>
              <a:t> </a:t>
            </a:r>
            <a:r>
              <a:rPr lang="el-GR" sz="1600" dirty="0" err="1"/>
              <a:t>ἐγχέων</a:t>
            </a:r>
            <a:r>
              <a:rPr lang="el-GR" sz="1600" dirty="0"/>
              <a:t> </a:t>
            </a:r>
            <a:r>
              <a:rPr lang="el-GR" sz="1600" dirty="0" err="1"/>
              <a:t>παῖς</a:t>
            </a:r>
            <a:r>
              <a:rPr lang="el-GR" sz="1600" dirty="0"/>
              <a:t> </a:t>
            </a:r>
            <a:r>
              <a:rPr lang="el-GR" sz="1600" dirty="0" err="1"/>
              <a:t>ὡραῖος</a:t>
            </a:r>
            <a:r>
              <a:rPr lang="el-GR" sz="1600" dirty="0"/>
              <a:t> </a:t>
            </a:r>
            <a:r>
              <a:rPr lang="el-GR" sz="1600" dirty="0" err="1"/>
              <a:t>καὶ</a:t>
            </a:r>
            <a:r>
              <a:rPr lang="el-GR" sz="1600" dirty="0"/>
              <a:t> </a:t>
            </a:r>
            <a:r>
              <a:rPr lang="el-GR" sz="1600" dirty="0" err="1"/>
              <a:t>ἐρυθρὸς</a:t>
            </a:r>
            <a:endParaRPr lang="el-GR" sz="1600" dirty="0"/>
          </a:p>
          <a:p>
            <a:pPr algn="just"/>
            <a:r>
              <a:rPr lang="el-GR" sz="1600" dirty="0" err="1"/>
              <a:t>ἐὼν</a:t>
            </a:r>
            <a:r>
              <a:rPr lang="el-GR" sz="1600" dirty="0"/>
              <a:t> ... , </a:t>
            </a:r>
            <a:r>
              <a:rPr lang="el-GR" sz="1600" dirty="0" err="1"/>
              <a:t>δῆλος</a:t>
            </a:r>
            <a:r>
              <a:rPr lang="el-GR" sz="1600" dirty="0"/>
              <a:t> </a:t>
            </a:r>
            <a:r>
              <a:rPr lang="el-GR" sz="1600" dirty="0" err="1"/>
              <a:t>ἦν</a:t>
            </a:r>
            <a:r>
              <a:rPr lang="el-GR" sz="1600" dirty="0"/>
              <a:t> </a:t>
            </a:r>
            <a:r>
              <a:rPr lang="el-GR" sz="1600" dirty="0" err="1"/>
              <a:t>πτοεόμενος</a:t>
            </a:r>
            <a:r>
              <a:rPr lang="el-GR" sz="1600" dirty="0"/>
              <a:t>: </a:t>
            </a:r>
            <a:r>
              <a:rPr lang="el-GR" sz="1600" dirty="0" err="1"/>
              <a:t>εἶπέ</a:t>
            </a:r>
            <a:r>
              <a:rPr lang="el-GR" sz="1600" dirty="0"/>
              <a:t> τε: ' </a:t>
            </a:r>
            <a:r>
              <a:rPr lang="el-GR" sz="1600" dirty="0" err="1"/>
              <a:t>βούλει</a:t>
            </a:r>
            <a:r>
              <a:rPr lang="el-GR" sz="1600" dirty="0"/>
              <a:t> με </a:t>
            </a:r>
            <a:r>
              <a:rPr lang="el-GR" sz="1600" dirty="0" err="1"/>
              <a:t>ἡδέως</a:t>
            </a:r>
            <a:r>
              <a:rPr lang="el-GR" sz="1600" dirty="0"/>
              <a:t> </a:t>
            </a:r>
            <a:r>
              <a:rPr lang="el-GR" sz="1600" dirty="0" err="1"/>
              <a:t>πίνειν</a:t>
            </a:r>
            <a:r>
              <a:rPr lang="el-GR" sz="1600" dirty="0"/>
              <a:t>; ` </a:t>
            </a:r>
            <a:r>
              <a:rPr lang="el-GR" sz="1600" dirty="0" err="1"/>
              <a:t>φάντος</a:t>
            </a:r>
            <a:r>
              <a:rPr lang="el-GR" sz="1600" dirty="0"/>
              <a:t> </a:t>
            </a:r>
            <a:r>
              <a:rPr lang="el-GR" sz="1600" dirty="0" err="1"/>
              <a:t>δ᾽</a:t>
            </a:r>
            <a:r>
              <a:rPr lang="el-GR" sz="1600" dirty="0"/>
              <a:t> </a:t>
            </a:r>
            <a:r>
              <a:rPr lang="el-GR" sz="1600" dirty="0" err="1"/>
              <a:t>αὐτοῦ</a:t>
            </a:r>
            <a:endParaRPr lang="el-GR" sz="1600" dirty="0"/>
          </a:p>
          <a:p>
            <a:pPr algn="just"/>
            <a:r>
              <a:rPr lang="el-GR" sz="1600" dirty="0"/>
              <a:t>βραδέως </a:t>
            </a:r>
            <a:r>
              <a:rPr lang="el-GR" sz="1600" dirty="0" err="1"/>
              <a:t>τοίνυν</a:t>
            </a:r>
            <a:r>
              <a:rPr lang="el-GR" sz="1600" dirty="0"/>
              <a:t> </a:t>
            </a:r>
            <a:r>
              <a:rPr lang="el-GR" sz="1600" dirty="0" err="1"/>
              <a:t>καὶ</a:t>
            </a:r>
            <a:r>
              <a:rPr lang="el-GR" sz="1600" dirty="0"/>
              <a:t> πρόσφερέ </a:t>
            </a:r>
            <a:r>
              <a:rPr lang="el-GR" sz="1600" dirty="0" err="1"/>
              <a:t>μοι</a:t>
            </a:r>
            <a:r>
              <a:rPr lang="el-GR" sz="1600" dirty="0"/>
              <a:t> </a:t>
            </a:r>
            <a:r>
              <a:rPr lang="el-GR" sz="1600" dirty="0" err="1"/>
              <a:t>καὶ</a:t>
            </a:r>
            <a:r>
              <a:rPr lang="el-GR" sz="1600" dirty="0"/>
              <a:t> </a:t>
            </a:r>
            <a:r>
              <a:rPr lang="el-GR" sz="1600" dirty="0" err="1"/>
              <a:t>ἀπόφερε</a:t>
            </a:r>
            <a:r>
              <a:rPr lang="el-GR" sz="1600" dirty="0"/>
              <a:t> </a:t>
            </a:r>
            <a:r>
              <a:rPr lang="el-GR" sz="1600" dirty="0" err="1"/>
              <a:t>τὴν</a:t>
            </a:r>
            <a:r>
              <a:rPr lang="el-GR" sz="1600" dirty="0"/>
              <a:t> κύλικα.' </a:t>
            </a:r>
            <a:r>
              <a:rPr lang="el-GR" sz="1600" dirty="0" err="1"/>
              <a:t>ἔτι</a:t>
            </a:r>
            <a:r>
              <a:rPr lang="el-GR" sz="1600" dirty="0"/>
              <a:t> </a:t>
            </a:r>
            <a:r>
              <a:rPr lang="el-GR" sz="1600" dirty="0" err="1"/>
              <a:t>πολὺ</a:t>
            </a:r>
            <a:r>
              <a:rPr lang="el-GR" sz="1600" dirty="0"/>
              <a:t> </a:t>
            </a:r>
            <a:r>
              <a:rPr lang="el-GR" sz="1600" dirty="0" err="1"/>
              <a:t>μᾶλλον</a:t>
            </a:r>
            <a:r>
              <a:rPr lang="el-GR" sz="1600" dirty="0"/>
              <a:t> </a:t>
            </a:r>
            <a:r>
              <a:rPr lang="el-GR" sz="1600" dirty="0" err="1"/>
              <a:t>ἐρυθριάσαντος</a:t>
            </a:r>
            <a:endParaRPr lang="el-GR" sz="1600" dirty="0"/>
          </a:p>
          <a:p>
            <a:pPr algn="just"/>
            <a:r>
              <a:rPr lang="el-GR" sz="1600" dirty="0" err="1"/>
              <a:t>τοῦ</a:t>
            </a:r>
            <a:r>
              <a:rPr lang="el-GR" sz="1600" dirty="0"/>
              <a:t> </a:t>
            </a:r>
            <a:r>
              <a:rPr lang="el-GR" sz="1600" dirty="0" err="1"/>
              <a:t>παιδὸς</a:t>
            </a:r>
            <a:r>
              <a:rPr lang="el-GR" sz="1600" dirty="0"/>
              <a:t> </a:t>
            </a:r>
            <a:r>
              <a:rPr lang="el-GR" sz="1600" dirty="0" err="1"/>
              <a:t>εἶπε</a:t>
            </a:r>
            <a:r>
              <a:rPr lang="el-GR" sz="1600" dirty="0"/>
              <a:t> </a:t>
            </a:r>
            <a:r>
              <a:rPr lang="el-GR" sz="1600" dirty="0" err="1"/>
              <a:t>πρὸς</a:t>
            </a:r>
            <a:r>
              <a:rPr lang="el-GR" sz="1600" dirty="0"/>
              <a:t> </a:t>
            </a:r>
            <a:r>
              <a:rPr lang="el-GR" sz="1600" dirty="0" err="1"/>
              <a:t>τὸν</a:t>
            </a:r>
            <a:r>
              <a:rPr lang="el-GR" sz="1600" dirty="0"/>
              <a:t> </a:t>
            </a:r>
            <a:r>
              <a:rPr lang="el-GR" sz="1600" dirty="0" err="1"/>
              <a:t>συγκατακείμενον</a:t>
            </a:r>
            <a:r>
              <a:rPr lang="el-GR" sz="1600" dirty="0"/>
              <a:t> ' </a:t>
            </a:r>
            <a:r>
              <a:rPr lang="el-GR" sz="1600" dirty="0" err="1"/>
              <a:t>ὡς</a:t>
            </a:r>
            <a:r>
              <a:rPr lang="el-GR" sz="1600" dirty="0"/>
              <a:t> </a:t>
            </a:r>
            <a:r>
              <a:rPr lang="el-GR" sz="1600" dirty="0" err="1"/>
              <a:t>καλῶς</a:t>
            </a:r>
            <a:r>
              <a:rPr lang="el-GR" sz="1600" dirty="0"/>
              <a:t> Φρύνιχος </a:t>
            </a:r>
            <a:r>
              <a:rPr lang="el-GR" sz="1600" dirty="0" err="1"/>
              <a:t>ἐποίησεν</a:t>
            </a:r>
            <a:r>
              <a:rPr lang="el-GR" sz="1600" dirty="0"/>
              <a:t> </a:t>
            </a:r>
            <a:r>
              <a:rPr lang="el-GR" sz="1600" dirty="0" err="1"/>
              <a:t>εἴπας</a:t>
            </a:r>
            <a:r>
              <a:rPr lang="el-GR" sz="1600" dirty="0"/>
              <a:t>:</a:t>
            </a:r>
          </a:p>
          <a:p>
            <a:pPr algn="just"/>
            <a:r>
              <a:rPr lang="el-GR" sz="1400" dirty="0" smtClean="0"/>
              <a:t/>
            </a:r>
            <a:br>
              <a:rPr lang="el-GR" sz="1400" dirty="0" smtClean="0"/>
            </a:br>
            <a:r>
              <a:rPr lang="el-GR" dirty="0" smtClean="0"/>
              <a:t/>
            </a:r>
            <a:br>
              <a:rPr lang="el-GR" dirty="0" smtClean="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301752" y="-171400"/>
            <a:ext cx="8534400" cy="1368152"/>
          </a:xfrm>
        </p:spPr>
        <p:txBody>
          <a:bodyPr>
            <a:normAutofit/>
          </a:bodyPr>
          <a:lstStyle/>
          <a:p>
            <a:r>
              <a:rPr lang="el-GR" dirty="0" smtClean="0"/>
              <a:t>ΠΡΟΔΡΟΜΟΙ ΤΗΣ ΑΡΧΑΙΑΣ ΕΛΛΗΝΙΚΗΣ ΙΣΤΟΡΙΟΓΡΑΦΙΑΣ</a:t>
            </a:r>
            <a:endParaRPr lang="el-GR" dirty="0"/>
          </a:p>
        </p:txBody>
      </p:sp>
      <p:sp>
        <p:nvSpPr>
          <p:cNvPr id="5" name="4 - Θέση περιεχομένου"/>
          <p:cNvSpPr>
            <a:spLocks noGrp="1"/>
          </p:cNvSpPr>
          <p:nvPr>
            <p:ph sz="quarter" idx="1"/>
          </p:nvPr>
        </p:nvSpPr>
        <p:spPr>
          <a:xfrm>
            <a:off x="179512" y="1556792"/>
            <a:ext cx="8784976" cy="4854280"/>
          </a:xfrm>
        </p:spPr>
        <p:txBody>
          <a:bodyPr>
            <a:normAutofit fontScale="55000" lnSpcReduction="20000"/>
          </a:bodyPr>
          <a:lstStyle/>
          <a:p>
            <a:pPr algn="ctr">
              <a:buNone/>
            </a:pPr>
            <a:r>
              <a:rPr lang="el-GR" b="1" dirty="0" smtClean="0"/>
              <a:t>1) ΕΠΙΚΗ ΠΟΙΗΣΗ</a:t>
            </a:r>
          </a:p>
          <a:p>
            <a:pPr>
              <a:buNone/>
            </a:pPr>
            <a:r>
              <a:rPr lang="el-GR" dirty="0" smtClean="0"/>
              <a:t/>
            </a:r>
            <a:br>
              <a:rPr lang="el-GR" dirty="0" smtClean="0"/>
            </a:br>
            <a:r>
              <a:rPr lang="el-GR" u="sng" dirty="0" smtClean="0"/>
              <a:t>Ενδεικτικά</a:t>
            </a:r>
            <a:r>
              <a:rPr lang="el-GR" dirty="0" smtClean="0"/>
              <a:t>: ο κατεξοχήν ορθολογιστής Θουκυδίδης χρησιμοποιεί τον Όμηρο ως ιστορική πηγή για τον Τρωικό Πόλεμο.</a:t>
            </a:r>
          </a:p>
          <a:p>
            <a:pPr>
              <a:buFont typeface="Wingdings" pitchFamily="2" charset="2"/>
              <a:buChar char="v"/>
            </a:pPr>
            <a:endParaRPr lang="el-GR" dirty="0" smtClean="0"/>
          </a:p>
          <a:p>
            <a:pPr>
              <a:buFont typeface="Wingdings" pitchFamily="2" charset="2"/>
              <a:buChar char="v"/>
            </a:pPr>
            <a:r>
              <a:rPr lang="el-GR" dirty="0" smtClean="0"/>
              <a:t>Αρχαϊκή επική ποίηση → συνδυάζει γνωρίσματα της μεταγενέστερης ιστοριογραφίας:</a:t>
            </a:r>
          </a:p>
          <a:p>
            <a:pPr>
              <a:buNone/>
            </a:pPr>
            <a:r>
              <a:rPr lang="el-GR" dirty="0" smtClean="0"/>
              <a:t>( </a:t>
            </a:r>
            <a:r>
              <a:rPr lang="el-GR" b="1" dirty="0" smtClean="0"/>
              <a:t>Ποιήματα επικού κύκλου</a:t>
            </a:r>
            <a:r>
              <a:rPr lang="en-US" dirty="0" smtClean="0"/>
              <a:t>: </a:t>
            </a:r>
            <a:r>
              <a:rPr lang="el-GR" i="1" dirty="0" err="1" smtClean="0"/>
              <a:t>Τηλεγονία</a:t>
            </a:r>
            <a:r>
              <a:rPr lang="el-GR" i="1" dirty="0" smtClean="0"/>
              <a:t>,  </a:t>
            </a:r>
            <a:r>
              <a:rPr lang="el-GR" i="1" dirty="0" err="1" smtClean="0"/>
              <a:t>Αιθιοπίς</a:t>
            </a:r>
            <a:r>
              <a:rPr lang="el-GR" i="1" dirty="0" smtClean="0"/>
              <a:t>, Κύπρια, Μικρά </a:t>
            </a:r>
            <a:r>
              <a:rPr lang="el-GR" i="1" dirty="0" err="1" smtClean="0"/>
              <a:t>Ιλιάς</a:t>
            </a:r>
            <a:r>
              <a:rPr lang="el-GR" i="1" dirty="0" smtClean="0"/>
              <a:t>, Ιλίου </a:t>
            </a:r>
            <a:r>
              <a:rPr lang="el-GR" i="1" dirty="0" err="1" smtClean="0"/>
              <a:t>πέρσις</a:t>
            </a:r>
            <a:r>
              <a:rPr lang="el-GR" i="1" dirty="0" smtClean="0"/>
              <a:t>, Νόστοι </a:t>
            </a:r>
            <a:r>
              <a:rPr lang="el-GR" dirty="0" smtClean="0"/>
              <a:t>/ </a:t>
            </a:r>
            <a:r>
              <a:rPr lang="el-GR" b="1" dirty="0" smtClean="0"/>
              <a:t>Ομηρικοί ύμνοι </a:t>
            </a:r>
            <a:r>
              <a:rPr lang="el-GR" dirty="0" smtClean="0"/>
              <a:t>)</a:t>
            </a:r>
            <a:br>
              <a:rPr lang="el-GR" dirty="0" smtClean="0"/>
            </a:br>
            <a:endParaRPr lang="el-GR" dirty="0" smtClean="0"/>
          </a:p>
          <a:p>
            <a:pPr>
              <a:buNone/>
            </a:pPr>
            <a:r>
              <a:rPr lang="el-GR" u="sng" dirty="0" smtClean="0"/>
              <a:t>συνείδηση διαφοράς </a:t>
            </a:r>
            <a:r>
              <a:rPr lang="el-GR" dirty="0" smtClean="0"/>
              <a:t>μεταξύ του ένδοξου παρελθόντος και ταπεινού παρόντος</a:t>
            </a:r>
          </a:p>
          <a:p>
            <a:pPr>
              <a:buNone/>
            </a:pPr>
            <a:r>
              <a:rPr lang="el-GR" dirty="0" smtClean="0"/>
              <a:t/>
            </a:r>
            <a:br>
              <a:rPr lang="el-GR" dirty="0" smtClean="0"/>
            </a:br>
            <a:r>
              <a:rPr lang="el-GR" dirty="0" smtClean="0"/>
              <a:t>διάρθρωση των γεγονότων στο επίπεδο του </a:t>
            </a:r>
            <a:r>
              <a:rPr lang="el-GR" b="1" dirty="0" smtClean="0"/>
              <a:t>χωροχρόνου</a:t>
            </a:r>
            <a:r>
              <a:rPr lang="el-GR" dirty="0" smtClean="0"/>
              <a:t> με βάση γενεαλογικά, γεωγραφικά και εθνολογικά κριτήρια.</a:t>
            </a:r>
          </a:p>
          <a:p>
            <a:pPr>
              <a:buNone/>
            </a:pPr>
            <a:r>
              <a:rPr lang="el-GR" dirty="0" smtClean="0"/>
              <a:t/>
            </a:r>
            <a:br>
              <a:rPr lang="el-GR" dirty="0" smtClean="0"/>
            </a:br>
            <a:r>
              <a:rPr lang="el-GR" dirty="0" smtClean="0"/>
              <a:t>αιτιότητα </a:t>
            </a:r>
          </a:p>
          <a:p>
            <a:pPr>
              <a:buNone/>
            </a:pPr>
            <a:r>
              <a:rPr lang="el-GR" dirty="0" smtClean="0"/>
              <a:t/>
            </a:r>
            <a:br>
              <a:rPr lang="el-GR" dirty="0" smtClean="0"/>
            </a:br>
            <a:r>
              <a:rPr lang="el-GR" dirty="0" smtClean="0"/>
              <a:t>μεθοδολογία ( αυτοψία, αξιοπιστία πληροφοριών )</a:t>
            </a:r>
          </a:p>
          <a:p>
            <a:pPr>
              <a:buNone/>
            </a:pPr>
            <a:r>
              <a:rPr lang="el-GR" dirty="0" smtClean="0"/>
              <a:t/>
            </a:r>
            <a:br>
              <a:rPr lang="el-GR" dirty="0" smtClean="0"/>
            </a:br>
            <a:r>
              <a:rPr lang="el-GR" dirty="0" smtClean="0"/>
              <a:t/>
            </a:r>
            <a:br>
              <a:rPr lang="el-GR" dirty="0" smtClean="0"/>
            </a:br>
            <a:r>
              <a:rPr lang="el-GR" i="1" dirty="0" err="1" smtClean="0"/>
              <a:t>κλέα</a:t>
            </a:r>
            <a:r>
              <a:rPr lang="el-GR" i="1" dirty="0" smtClean="0"/>
              <a:t> </a:t>
            </a:r>
            <a:r>
              <a:rPr lang="el-GR" i="1" dirty="0" err="1" smtClean="0"/>
              <a:t>ἀνδρῶν</a:t>
            </a:r>
            <a:r>
              <a:rPr lang="el-GR" i="1" dirty="0" smtClean="0"/>
              <a:t> </a:t>
            </a:r>
            <a:r>
              <a:rPr lang="el-GR" dirty="0" smtClean="0"/>
              <a:t>( έπος ) → πολεμική ιστορία ( κανόνας στην ιστοριογραφία από τον Θουκυδίδη κι έπειτα )</a:t>
            </a:r>
          </a:p>
          <a:p>
            <a:pPr>
              <a:buNone/>
            </a:pP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71400"/>
            <a:ext cx="8784976" cy="1800200"/>
          </a:xfrm>
        </p:spPr>
        <p:txBody>
          <a:bodyPr>
            <a:normAutofit fontScale="90000"/>
          </a:bodyPr>
          <a:lstStyle/>
          <a:p>
            <a:r>
              <a:rPr lang="el-GR" dirty="0" smtClean="0"/>
              <a:t>Λογοτεχνικοί-εκφραστικοί τρόποι της αρχαίας ιστοριογραφίας κατάγονται από το έπος:</a:t>
            </a:r>
            <a:br>
              <a:rPr lang="el-GR" dirty="0" smtClean="0"/>
            </a:b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δημηγορίες</a:t>
            </a:r>
          </a:p>
          <a:p>
            <a:endParaRPr lang="el-GR" dirty="0" smtClean="0"/>
          </a:p>
          <a:p>
            <a:r>
              <a:rPr lang="el-GR" dirty="0" smtClean="0"/>
              <a:t>κατάλογοι </a:t>
            </a:r>
          </a:p>
          <a:p>
            <a:endParaRPr lang="el-GR" dirty="0" smtClean="0"/>
          </a:p>
          <a:p>
            <a:r>
              <a:rPr lang="el-GR" dirty="0" err="1" smtClean="0"/>
              <a:t>ἐκφράσεις</a:t>
            </a:r>
            <a:r>
              <a:rPr lang="el-GR" dirty="0" smtClean="0"/>
              <a:t> → λεπτομερείς δηλαδή περιγραφές συγκεκριμένων αντικειμένων ή τόπων.</a:t>
            </a:r>
          </a:p>
          <a:p>
            <a:endParaRPr lang="el-GR" dirty="0" smtClean="0"/>
          </a:p>
          <a:p>
            <a:r>
              <a:rPr lang="el-GR" dirty="0" smtClean="0"/>
              <a:t>αφηγηματική τεχνική έπους → δίνει στον Ηρόδοτο και τον Θουκυδίδη τη δυνατότητα να οργανώσουν τις πολύπλοκες αφηγήσεις τους.</a:t>
            </a: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κειμένου"/>
          <p:cNvSpPr>
            <a:spLocks noGrp="1"/>
          </p:cNvSpPr>
          <p:nvPr>
            <p:ph type="body" idx="1"/>
          </p:nvPr>
        </p:nvSpPr>
        <p:spPr>
          <a:xfrm>
            <a:off x="301752" y="1524000"/>
            <a:ext cx="4040188" cy="608856"/>
          </a:xfrm>
        </p:spPr>
        <p:txBody>
          <a:bodyPr/>
          <a:lstStyle/>
          <a:p>
            <a:pPr algn="ctr"/>
            <a:r>
              <a:rPr lang="el-GR" dirty="0" err="1" smtClean="0"/>
              <a:t>Ιλιάδα</a:t>
            </a:r>
            <a:endParaRPr lang="el-GR" dirty="0"/>
          </a:p>
        </p:txBody>
      </p:sp>
      <p:sp>
        <p:nvSpPr>
          <p:cNvPr id="7" name="6 - Θέση κειμένου"/>
          <p:cNvSpPr>
            <a:spLocks noGrp="1"/>
          </p:cNvSpPr>
          <p:nvPr>
            <p:ph type="body" sz="half" idx="3"/>
          </p:nvPr>
        </p:nvSpPr>
        <p:spPr/>
        <p:txBody>
          <a:bodyPr/>
          <a:lstStyle/>
          <a:p>
            <a:pPr algn="ctr"/>
            <a:r>
              <a:rPr lang="el-GR" dirty="0" smtClean="0"/>
              <a:t>Θουκυδίδης</a:t>
            </a:r>
            <a:endParaRPr lang="el-GR" dirty="0"/>
          </a:p>
        </p:txBody>
      </p:sp>
      <p:sp>
        <p:nvSpPr>
          <p:cNvPr id="6" name="5 - Θέση περιεχομένου"/>
          <p:cNvSpPr>
            <a:spLocks noGrp="1"/>
          </p:cNvSpPr>
          <p:nvPr>
            <p:ph sz="quarter" idx="2"/>
          </p:nvPr>
        </p:nvSpPr>
        <p:spPr>
          <a:xfrm>
            <a:off x="179512" y="2276872"/>
            <a:ext cx="4392488" cy="4176464"/>
          </a:xfrm>
        </p:spPr>
        <p:txBody>
          <a:bodyPr>
            <a:normAutofit fontScale="25000" lnSpcReduction="20000"/>
          </a:bodyPr>
          <a:lstStyle/>
          <a:p>
            <a:pPr fontAlgn="base">
              <a:buNone/>
            </a:pPr>
            <a:r>
              <a:rPr lang="el-GR" sz="4800" dirty="0" err="1" smtClean="0"/>
              <a:t>οἱ</a:t>
            </a:r>
            <a:r>
              <a:rPr lang="el-GR" sz="4800" dirty="0" smtClean="0"/>
              <a:t> </a:t>
            </a:r>
            <a:r>
              <a:rPr lang="el-GR" sz="4800" dirty="0" err="1" smtClean="0"/>
              <a:t>δ᾽</a:t>
            </a:r>
            <a:r>
              <a:rPr lang="el-GR" sz="4800" dirty="0" smtClean="0"/>
              <a:t> </a:t>
            </a:r>
            <a:r>
              <a:rPr lang="el-GR" sz="4800" dirty="0" err="1" smtClean="0"/>
              <a:t>ἐπεὶ</a:t>
            </a:r>
            <a:r>
              <a:rPr lang="el-GR" sz="4800" dirty="0" smtClean="0"/>
              <a:t> </a:t>
            </a:r>
            <a:r>
              <a:rPr lang="el-GR" sz="4800" dirty="0" err="1" smtClean="0"/>
              <a:t>οὖν</a:t>
            </a:r>
            <a:r>
              <a:rPr lang="el-GR" sz="4800" dirty="0" smtClean="0"/>
              <a:t> </a:t>
            </a:r>
            <a:r>
              <a:rPr lang="el-GR" sz="4800" dirty="0" err="1" smtClean="0"/>
              <a:t>ἤγερθεν</a:t>
            </a:r>
            <a:r>
              <a:rPr lang="el-GR" sz="4800" dirty="0" smtClean="0"/>
              <a:t> </a:t>
            </a:r>
            <a:r>
              <a:rPr lang="el-GR" sz="4800" dirty="0" err="1" smtClean="0"/>
              <a:t>ὁμηγερέες</a:t>
            </a:r>
            <a:r>
              <a:rPr lang="el-GR" sz="4800" dirty="0" smtClean="0"/>
              <a:t> </a:t>
            </a:r>
            <a:r>
              <a:rPr lang="el-GR" sz="4800" dirty="0" err="1" smtClean="0"/>
              <a:t>τ᾽</a:t>
            </a:r>
            <a:r>
              <a:rPr lang="el-GR" sz="4800" dirty="0" smtClean="0"/>
              <a:t> </a:t>
            </a:r>
            <a:r>
              <a:rPr lang="el-GR" sz="4800" dirty="0" err="1" smtClean="0"/>
              <a:t>ἐγένοντο</a:t>
            </a:r>
            <a:r>
              <a:rPr lang="el-GR" sz="4800" dirty="0" smtClean="0"/>
              <a:t>,</a:t>
            </a:r>
          </a:p>
          <a:p>
            <a:pPr fontAlgn="base">
              <a:buNone/>
            </a:pPr>
            <a:r>
              <a:rPr lang="el-GR" sz="4800" dirty="0" err="1" smtClean="0"/>
              <a:t>τοῖσι</a:t>
            </a:r>
            <a:r>
              <a:rPr lang="el-GR" sz="4800" dirty="0" smtClean="0"/>
              <a:t> </a:t>
            </a:r>
            <a:r>
              <a:rPr lang="el-GR" sz="4800" dirty="0" err="1" smtClean="0"/>
              <a:t>δ᾽</a:t>
            </a:r>
            <a:r>
              <a:rPr lang="el-GR" sz="4800" dirty="0" smtClean="0"/>
              <a:t> </a:t>
            </a:r>
            <a:r>
              <a:rPr lang="el-GR" sz="4800" dirty="0" err="1" smtClean="0"/>
              <a:t>ἀνιστάμενος</a:t>
            </a:r>
            <a:r>
              <a:rPr lang="el-GR" sz="4800" dirty="0" smtClean="0"/>
              <a:t> </a:t>
            </a:r>
            <a:r>
              <a:rPr lang="el-GR" sz="4800" dirty="0" err="1" smtClean="0"/>
              <a:t>μετέφη</a:t>
            </a:r>
            <a:r>
              <a:rPr lang="el-GR" sz="4800" dirty="0" smtClean="0"/>
              <a:t> πόδας </a:t>
            </a:r>
            <a:r>
              <a:rPr lang="el-GR" sz="4800" dirty="0" err="1" smtClean="0"/>
              <a:t>ὠκὺς</a:t>
            </a:r>
            <a:r>
              <a:rPr lang="el-GR" sz="4800" dirty="0" smtClean="0"/>
              <a:t> </a:t>
            </a:r>
            <a:r>
              <a:rPr lang="el-GR" sz="4800" dirty="0" err="1" smtClean="0"/>
              <a:t>Ἀχιλλεύς</a:t>
            </a:r>
            <a:r>
              <a:rPr lang="el-GR" sz="4800" dirty="0" smtClean="0"/>
              <a:t>·</a:t>
            </a:r>
          </a:p>
          <a:p>
            <a:pPr fontAlgn="base">
              <a:buNone/>
            </a:pPr>
            <a:r>
              <a:rPr lang="el-GR" sz="4800" dirty="0" smtClean="0"/>
              <a:t>«</a:t>
            </a:r>
            <a:r>
              <a:rPr lang="el-GR" sz="4800" dirty="0" err="1" smtClean="0"/>
              <a:t>Ἀτρεΐδη</a:t>
            </a:r>
            <a:r>
              <a:rPr lang="el-GR" sz="4800" dirty="0" smtClean="0"/>
              <a:t>, </a:t>
            </a:r>
            <a:r>
              <a:rPr lang="el-GR" sz="4800" dirty="0" err="1" smtClean="0"/>
              <a:t>νῦν</a:t>
            </a:r>
            <a:r>
              <a:rPr lang="el-GR" sz="4800" dirty="0" smtClean="0"/>
              <a:t> </a:t>
            </a:r>
            <a:r>
              <a:rPr lang="el-GR" sz="4800" dirty="0" err="1" smtClean="0"/>
              <a:t>ἄμμε</a:t>
            </a:r>
            <a:r>
              <a:rPr lang="el-GR" sz="4800" dirty="0" smtClean="0"/>
              <a:t> </a:t>
            </a:r>
            <a:r>
              <a:rPr lang="el-GR" sz="4800" dirty="0" err="1" smtClean="0"/>
              <a:t>παλιμπλαγχθέντας</a:t>
            </a:r>
            <a:r>
              <a:rPr lang="el-GR" sz="4800" dirty="0" smtClean="0"/>
              <a:t> </a:t>
            </a:r>
            <a:r>
              <a:rPr lang="el-GR" sz="4800" dirty="0" err="1" smtClean="0"/>
              <a:t>ὀΐω</a:t>
            </a:r>
            <a:endParaRPr lang="el-GR" sz="4800" dirty="0" smtClean="0"/>
          </a:p>
          <a:p>
            <a:pPr fontAlgn="base">
              <a:buNone/>
            </a:pPr>
            <a:r>
              <a:rPr lang="el-GR" sz="4800" dirty="0" err="1" smtClean="0"/>
              <a:t>ἂψ</a:t>
            </a:r>
            <a:r>
              <a:rPr lang="el-GR" sz="4800" dirty="0" smtClean="0"/>
              <a:t> </a:t>
            </a:r>
            <a:r>
              <a:rPr lang="el-GR" sz="4800" dirty="0" err="1" smtClean="0"/>
              <a:t>ἀπονοστήσειν</a:t>
            </a:r>
            <a:r>
              <a:rPr lang="el-GR" sz="4800" dirty="0" smtClean="0"/>
              <a:t>, </a:t>
            </a:r>
            <a:r>
              <a:rPr lang="el-GR" sz="4800" dirty="0" err="1" smtClean="0"/>
              <a:t>εἴ</a:t>
            </a:r>
            <a:r>
              <a:rPr lang="el-GR" sz="4800" dirty="0" smtClean="0"/>
              <a:t> </a:t>
            </a:r>
            <a:r>
              <a:rPr lang="el-GR" sz="4800" dirty="0" err="1" smtClean="0"/>
              <a:t>κεν</a:t>
            </a:r>
            <a:r>
              <a:rPr lang="el-GR" sz="4800" dirty="0" smtClean="0"/>
              <a:t> θάνατόν </a:t>
            </a:r>
            <a:r>
              <a:rPr lang="el-GR" sz="4800" dirty="0" err="1" smtClean="0"/>
              <a:t>γε</a:t>
            </a:r>
            <a:r>
              <a:rPr lang="el-GR" sz="4800" dirty="0" smtClean="0"/>
              <a:t> </a:t>
            </a:r>
            <a:r>
              <a:rPr lang="el-GR" sz="4800" dirty="0" err="1" smtClean="0"/>
              <a:t>φύγοιμεν</a:t>
            </a:r>
            <a:r>
              <a:rPr lang="el-GR" sz="4800" dirty="0" smtClean="0"/>
              <a:t>, </a:t>
            </a:r>
          </a:p>
          <a:p>
            <a:pPr fontAlgn="base">
              <a:buNone/>
            </a:pPr>
            <a:r>
              <a:rPr lang="el-GR" sz="4800" dirty="0" err="1" smtClean="0"/>
              <a:t>εἰ</a:t>
            </a:r>
            <a:r>
              <a:rPr lang="el-GR" sz="4800" dirty="0" smtClean="0"/>
              <a:t> </a:t>
            </a:r>
            <a:r>
              <a:rPr lang="el-GR" sz="4800" dirty="0" err="1" smtClean="0"/>
              <a:t>δὴ</a:t>
            </a:r>
            <a:r>
              <a:rPr lang="el-GR" sz="4800" dirty="0" smtClean="0"/>
              <a:t> </a:t>
            </a:r>
            <a:r>
              <a:rPr lang="el-GR" sz="4800" dirty="0" err="1" smtClean="0"/>
              <a:t>ὁμοῦ</a:t>
            </a:r>
            <a:r>
              <a:rPr lang="el-GR" sz="4800" dirty="0" smtClean="0"/>
              <a:t> πόλεμός τε </a:t>
            </a:r>
            <a:r>
              <a:rPr lang="el-GR" sz="4800" dirty="0" err="1" smtClean="0"/>
              <a:t>δαμᾷ</a:t>
            </a:r>
            <a:r>
              <a:rPr lang="el-GR" sz="4800" dirty="0" smtClean="0"/>
              <a:t> </a:t>
            </a:r>
            <a:r>
              <a:rPr lang="el-GR" sz="4800" dirty="0" err="1" smtClean="0"/>
              <a:t>καὶ</a:t>
            </a:r>
            <a:r>
              <a:rPr lang="el-GR" sz="4800" dirty="0" smtClean="0"/>
              <a:t> </a:t>
            </a:r>
            <a:r>
              <a:rPr lang="el-GR" sz="4800" dirty="0" err="1" smtClean="0"/>
              <a:t>λοιμὸς</a:t>
            </a:r>
            <a:r>
              <a:rPr lang="el-GR" sz="4800" dirty="0" smtClean="0"/>
              <a:t> </a:t>
            </a:r>
            <a:r>
              <a:rPr lang="el-GR" sz="4800" dirty="0" err="1" smtClean="0"/>
              <a:t>Ἀχαιούς</a:t>
            </a:r>
            <a:r>
              <a:rPr lang="el-GR" sz="4800" dirty="0" smtClean="0"/>
              <a:t>·</a:t>
            </a:r>
          </a:p>
          <a:p>
            <a:pPr fontAlgn="base">
              <a:buNone/>
            </a:pPr>
            <a:r>
              <a:rPr lang="el-GR" sz="4800" dirty="0" err="1" smtClean="0"/>
              <a:t>ἀλλ᾽</a:t>
            </a:r>
            <a:r>
              <a:rPr lang="el-GR" sz="4800" dirty="0" smtClean="0"/>
              <a:t> </a:t>
            </a:r>
            <a:r>
              <a:rPr lang="el-GR" sz="4800" dirty="0" err="1" smtClean="0"/>
              <a:t>ἄγε</a:t>
            </a:r>
            <a:r>
              <a:rPr lang="el-GR" sz="4800" dirty="0" smtClean="0"/>
              <a:t> </a:t>
            </a:r>
            <a:r>
              <a:rPr lang="el-GR" sz="4800" dirty="0" err="1" smtClean="0"/>
              <a:t>δή</a:t>
            </a:r>
            <a:r>
              <a:rPr lang="el-GR" sz="4800" dirty="0" smtClean="0"/>
              <a:t> </a:t>
            </a:r>
            <a:r>
              <a:rPr lang="el-GR" sz="4800" dirty="0" err="1" smtClean="0"/>
              <a:t>τινα</a:t>
            </a:r>
            <a:r>
              <a:rPr lang="el-GR" sz="4800" dirty="0" smtClean="0"/>
              <a:t> μάντιν </a:t>
            </a:r>
            <a:r>
              <a:rPr lang="el-GR" sz="4800" dirty="0" err="1" smtClean="0"/>
              <a:t>ἐρείομεν</a:t>
            </a:r>
            <a:r>
              <a:rPr lang="el-GR" sz="4800" dirty="0" smtClean="0"/>
              <a:t> ἢ </a:t>
            </a:r>
            <a:r>
              <a:rPr lang="el-GR" sz="4800" dirty="0" err="1" smtClean="0"/>
              <a:t>ἱερῆα</a:t>
            </a:r>
            <a:r>
              <a:rPr lang="el-GR" sz="4800" dirty="0" smtClean="0"/>
              <a:t>,</a:t>
            </a:r>
          </a:p>
          <a:p>
            <a:pPr fontAlgn="base">
              <a:buNone/>
            </a:pPr>
            <a:r>
              <a:rPr lang="el-GR" sz="4800" dirty="0" smtClean="0"/>
              <a:t>ἢ </a:t>
            </a:r>
            <a:r>
              <a:rPr lang="el-GR" sz="4800" dirty="0" err="1" smtClean="0"/>
              <a:t>καὶ</a:t>
            </a:r>
            <a:r>
              <a:rPr lang="el-GR" sz="4800" dirty="0" smtClean="0"/>
              <a:t> </a:t>
            </a:r>
            <a:r>
              <a:rPr lang="el-GR" sz="4800" dirty="0" err="1" smtClean="0"/>
              <a:t>ὀνειροπόλον</a:t>
            </a:r>
            <a:r>
              <a:rPr lang="el-GR" sz="4800" dirty="0" smtClean="0"/>
              <a:t>, </a:t>
            </a:r>
            <a:r>
              <a:rPr lang="el-GR" sz="4800" dirty="0" err="1" smtClean="0"/>
              <a:t>καὶ</a:t>
            </a:r>
            <a:r>
              <a:rPr lang="el-GR" sz="4800" dirty="0" smtClean="0"/>
              <a:t> γάρ </a:t>
            </a:r>
            <a:r>
              <a:rPr lang="el-GR" sz="4800" dirty="0" err="1" smtClean="0"/>
              <a:t>τ᾽</a:t>
            </a:r>
            <a:r>
              <a:rPr lang="el-GR" sz="4800" dirty="0" smtClean="0"/>
              <a:t> </a:t>
            </a:r>
            <a:r>
              <a:rPr lang="el-GR" sz="4800" dirty="0" err="1" smtClean="0"/>
              <a:t>ὄναρ</a:t>
            </a:r>
            <a:r>
              <a:rPr lang="el-GR" sz="4800" dirty="0" smtClean="0"/>
              <a:t> </a:t>
            </a:r>
            <a:r>
              <a:rPr lang="el-GR" sz="4800" dirty="0" err="1" smtClean="0"/>
              <a:t>ἐκ</a:t>
            </a:r>
            <a:r>
              <a:rPr lang="el-GR" sz="4800" dirty="0" smtClean="0"/>
              <a:t> Διός </a:t>
            </a:r>
            <a:r>
              <a:rPr lang="el-GR" sz="4800" dirty="0" err="1" smtClean="0"/>
              <a:t>ἐστιν</a:t>
            </a:r>
            <a:r>
              <a:rPr lang="el-GR" sz="4800" dirty="0" smtClean="0"/>
              <a:t>,</a:t>
            </a:r>
          </a:p>
          <a:p>
            <a:pPr fontAlgn="base">
              <a:buNone/>
            </a:pPr>
            <a:r>
              <a:rPr lang="el-GR" sz="4800" dirty="0" err="1" smtClean="0"/>
              <a:t>ὅς</a:t>
            </a:r>
            <a:r>
              <a:rPr lang="el-GR" sz="4800" dirty="0" smtClean="0"/>
              <a:t> </a:t>
            </a:r>
            <a:r>
              <a:rPr lang="el-GR" sz="4800" dirty="0" err="1" smtClean="0"/>
              <a:t>κ᾽</a:t>
            </a:r>
            <a:r>
              <a:rPr lang="el-GR" sz="4800" dirty="0" smtClean="0"/>
              <a:t> </a:t>
            </a:r>
            <a:r>
              <a:rPr lang="el-GR" sz="4800" dirty="0" err="1" smtClean="0"/>
              <a:t>εἴποι</a:t>
            </a:r>
            <a:r>
              <a:rPr lang="el-GR" sz="4800" dirty="0" smtClean="0"/>
              <a:t> ὅ τι </a:t>
            </a:r>
            <a:r>
              <a:rPr lang="el-GR" sz="4800" dirty="0" err="1" smtClean="0"/>
              <a:t>τόσσον</a:t>
            </a:r>
            <a:r>
              <a:rPr lang="el-GR" sz="4800" dirty="0" smtClean="0"/>
              <a:t> </a:t>
            </a:r>
            <a:r>
              <a:rPr lang="el-GR" sz="4800" dirty="0" err="1" smtClean="0"/>
              <a:t>ἐχώσατο</a:t>
            </a:r>
            <a:r>
              <a:rPr lang="el-GR" sz="4800" dirty="0" smtClean="0"/>
              <a:t> </a:t>
            </a:r>
            <a:r>
              <a:rPr lang="el-GR" sz="4800" dirty="0" err="1" smtClean="0"/>
              <a:t>Φοῖβος</a:t>
            </a:r>
            <a:r>
              <a:rPr lang="el-GR" sz="4800" dirty="0" smtClean="0"/>
              <a:t> </a:t>
            </a:r>
            <a:r>
              <a:rPr lang="el-GR" sz="4800" dirty="0" err="1" smtClean="0"/>
              <a:t>Ἀπόλλων</a:t>
            </a:r>
            <a:r>
              <a:rPr lang="el-GR" sz="4800" dirty="0" smtClean="0"/>
              <a:t>,</a:t>
            </a:r>
          </a:p>
          <a:p>
            <a:pPr fontAlgn="base">
              <a:buNone/>
            </a:pPr>
            <a:r>
              <a:rPr lang="el-GR" sz="4800" dirty="0" err="1" smtClean="0"/>
              <a:t>εἴτ᾽</a:t>
            </a:r>
            <a:r>
              <a:rPr lang="el-GR" sz="4800" dirty="0" smtClean="0"/>
              <a:t> </a:t>
            </a:r>
            <a:r>
              <a:rPr lang="el-GR" sz="4800" dirty="0" err="1" smtClean="0"/>
              <a:t>ἄρ᾽</a:t>
            </a:r>
            <a:r>
              <a:rPr lang="el-GR" sz="4800" dirty="0" smtClean="0"/>
              <a:t> ὅ </a:t>
            </a:r>
            <a:r>
              <a:rPr lang="el-GR" sz="4800" dirty="0" err="1" smtClean="0"/>
              <a:t>γ᾽</a:t>
            </a:r>
            <a:r>
              <a:rPr lang="el-GR" sz="4800" dirty="0" smtClean="0"/>
              <a:t> </a:t>
            </a:r>
            <a:r>
              <a:rPr lang="el-GR" sz="4800" dirty="0" err="1" smtClean="0"/>
              <a:t>εὐχωλῆς</a:t>
            </a:r>
            <a:r>
              <a:rPr lang="el-GR" sz="4800" dirty="0" smtClean="0"/>
              <a:t> </a:t>
            </a:r>
            <a:r>
              <a:rPr lang="el-GR" sz="4800" dirty="0" err="1" smtClean="0"/>
              <a:t>ἐπιμέμφεται</a:t>
            </a:r>
            <a:r>
              <a:rPr lang="el-GR" sz="4800" dirty="0" smtClean="0"/>
              <a:t> </a:t>
            </a:r>
            <a:r>
              <a:rPr lang="el-GR" sz="4800" dirty="0" err="1" smtClean="0"/>
              <a:t>εἴθ᾽</a:t>
            </a:r>
            <a:r>
              <a:rPr lang="el-GR" sz="4800" dirty="0" smtClean="0"/>
              <a:t> </a:t>
            </a:r>
            <a:r>
              <a:rPr lang="el-GR" sz="4800" dirty="0" err="1" smtClean="0"/>
              <a:t>ἑκατόμβης</a:t>
            </a:r>
            <a:r>
              <a:rPr lang="el-GR" sz="4800" dirty="0" smtClean="0"/>
              <a:t>, </a:t>
            </a:r>
          </a:p>
          <a:p>
            <a:pPr fontAlgn="base">
              <a:buNone/>
            </a:pPr>
            <a:r>
              <a:rPr lang="el-GR" sz="4800" dirty="0" err="1" smtClean="0"/>
              <a:t>αἴ</a:t>
            </a:r>
            <a:r>
              <a:rPr lang="el-GR" sz="4800" dirty="0" smtClean="0"/>
              <a:t> </a:t>
            </a:r>
            <a:r>
              <a:rPr lang="el-GR" sz="4800" dirty="0" err="1" smtClean="0"/>
              <a:t>κέν</a:t>
            </a:r>
            <a:r>
              <a:rPr lang="el-GR" sz="4800" dirty="0" smtClean="0"/>
              <a:t> πως </a:t>
            </a:r>
            <a:r>
              <a:rPr lang="el-GR" sz="4800" dirty="0" err="1" smtClean="0"/>
              <a:t>ἀρνῶν</a:t>
            </a:r>
            <a:r>
              <a:rPr lang="el-GR" sz="4800" dirty="0" smtClean="0"/>
              <a:t> </a:t>
            </a:r>
            <a:r>
              <a:rPr lang="el-GR" sz="4800" dirty="0" err="1" smtClean="0"/>
              <a:t>κνίσης</a:t>
            </a:r>
            <a:r>
              <a:rPr lang="el-GR" sz="4800" dirty="0" smtClean="0"/>
              <a:t> </a:t>
            </a:r>
            <a:r>
              <a:rPr lang="el-GR" sz="4800" dirty="0" err="1" smtClean="0"/>
              <a:t>αἰγῶν</a:t>
            </a:r>
            <a:r>
              <a:rPr lang="el-GR" sz="4800" dirty="0" smtClean="0"/>
              <a:t> τε τελείων</a:t>
            </a:r>
          </a:p>
          <a:p>
            <a:pPr fontAlgn="base">
              <a:buNone/>
            </a:pPr>
            <a:r>
              <a:rPr lang="el-GR" sz="4800" dirty="0" smtClean="0"/>
              <a:t>βούλεται </a:t>
            </a:r>
            <a:r>
              <a:rPr lang="el-GR" sz="4800" dirty="0" err="1" smtClean="0"/>
              <a:t>ἀντιάσας</a:t>
            </a:r>
            <a:r>
              <a:rPr lang="el-GR" sz="4800" dirty="0" smtClean="0"/>
              <a:t> </a:t>
            </a:r>
            <a:r>
              <a:rPr lang="el-GR" sz="4800" dirty="0" err="1" smtClean="0"/>
              <a:t>ἡμῖν</a:t>
            </a:r>
            <a:r>
              <a:rPr lang="el-GR" sz="4800" dirty="0" smtClean="0"/>
              <a:t> </a:t>
            </a:r>
            <a:r>
              <a:rPr lang="el-GR" sz="4800" dirty="0" err="1" smtClean="0"/>
              <a:t>ἀπὸ</a:t>
            </a:r>
            <a:r>
              <a:rPr lang="el-GR" sz="4800" dirty="0" smtClean="0"/>
              <a:t> </a:t>
            </a:r>
            <a:r>
              <a:rPr lang="el-GR" sz="4800" dirty="0" err="1" smtClean="0"/>
              <a:t>λοιγὸν</a:t>
            </a:r>
            <a:r>
              <a:rPr lang="el-GR" sz="4800" dirty="0" smtClean="0"/>
              <a:t> </a:t>
            </a:r>
            <a:r>
              <a:rPr lang="el-GR" sz="4800" dirty="0" err="1" smtClean="0"/>
              <a:t>ἀμῦναι</a:t>
            </a:r>
            <a:r>
              <a:rPr lang="el-GR" sz="4800" dirty="0" smtClean="0"/>
              <a:t>.»</a:t>
            </a:r>
            <a:br>
              <a:rPr lang="el-GR" sz="4800" dirty="0" smtClean="0"/>
            </a:br>
            <a:endParaRPr lang="el-GR" sz="4800" dirty="0" smtClean="0"/>
          </a:p>
          <a:p>
            <a:pPr fontAlgn="base">
              <a:buNone/>
            </a:pPr>
            <a:r>
              <a:rPr lang="el-GR" sz="4800" dirty="0" smtClean="0"/>
              <a:t>Και αφού συνάχθηκε ο λαός εις ένα μέρος όλος,</a:t>
            </a:r>
          </a:p>
          <a:p>
            <a:pPr fontAlgn="base">
              <a:buNone/>
            </a:pPr>
            <a:r>
              <a:rPr lang="el-GR" sz="4800" dirty="0" smtClean="0"/>
              <a:t>ο </a:t>
            </a:r>
            <a:r>
              <a:rPr lang="el-GR" sz="4800" dirty="0" err="1" smtClean="0"/>
              <a:t>γοργοπόδης</a:t>
            </a:r>
            <a:r>
              <a:rPr lang="el-GR" sz="4800" dirty="0" smtClean="0"/>
              <a:t> Αχιλλεύς </a:t>
            </a:r>
            <a:r>
              <a:rPr lang="el-GR" sz="4800" dirty="0" err="1" smtClean="0"/>
              <a:t>σηκώθη</a:t>
            </a:r>
            <a:r>
              <a:rPr lang="el-GR" sz="4800" dirty="0" smtClean="0"/>
              <a:t> και τους είπε·</a:t>
            </a:r>
          </a:p>
          <a:p>
            <a:pPr fontAlgn="base">
              <a:buNone/>
            </a:pPr>
            <a:r>
              <a:rPr lang="el-GR" sz="4800" dirty="0" smtClean="0"/>
              <a:t>«</a:t>
            </a:r>
            <a:r>
              <a:rPr lang="el-GR" sz="4800" dirty="0" err="1" smtClean="0"/>
              <a:t>Ατρείδη</a:t>
            </a:r>
            <a:r>
              <a:rPr lang="el-GR" sz="4800" dirty="0" smtClean="0"/>
              <a:t>, να γυρίσουμε, θαρρώ, </a:t>
            </a:r>
            <a:r>
              <a:rPr lang="el-GR" sz="4800" dirty="0" err="1" smtClean="0"/>
              <a:t>θ᾽</a:t>
            </a:r>
            <a:r>
              <a:rPr lang="el-GR" sz="4800" dirty="0" smtClean="0"/>
              <a:t> αναγκασθούμε</a:t>
            </a:r>
          </a:p>
          <a:p>
            <a:pPr fontAlgn="base">
              <a:buNone/>
            </a:pPr>
            <a:r>
              <a:rPr lang="el-GR" sz="4800" dirty="0" smtClean="0"/>
              <a:t>στα γονικά μας άπρακτοι, αν δεν </a:t>
            </a:r>
            <a:r>
              <a:rPr lang="el-GR" sz="4800" dirty="0" err="1" smtClean="0"/>
              <a:t>πεθάνουμ᾽</a:t>
            </a:r>
            <a:r>
              <a:rPr lang="el-GR" sz="4800" dirty="0" smtClean="0"/>
              <a:t> όλοι,</a:t>
            </a:r>
          </a:p>
          <a:p>
            <a:pPr fontAlgn="base">
              <a:buNone/>
            </a:pPr>
            <a:r>
              <a:rPr lang="el-GR" sz="4800" dirty="0" smtClean="0"/>
              <a:t>αφού μας </a:t>
            </a:r>
            <a:r>
              <a:rPr lang="el-GR" sz="4800" dirty="0" err="1" smtClean="0"/>
              <a:t>φθέρνει</a:t>
            </a:r>
            <a:r>
              <a:rPr lang="el-GR" sz="4800" dirty="0" smtClean="0"/>
              <a:t> λοιμική και πόλεμος αντάμα.</a:t>
            </a:r>
          </a:p>
          <a:p>
            <a:pPr fontAlgn="base">
              <a:buNone/>
            </a:pPr>
            <a:r>
              <a:rPr lang="el-GR" sz="4800" dirty="0" smtClean="0"/>
              <a:t>Λοιπόν ας </a:t>
            </a:r>
            <a:r>
              <a:rPr lang="el-GR" sz="4800" dirty="0" err="1" smtClean="0"/>
              <a:t>ερωτήσωμεν</a:t>
            </a:r>
            <a:r>
              <a:rPr lang="el-GR" sz="4800" dirty="0" smtClean="0"/>
              <a:t> ή μάντιν ή ιερέα</a:t>
            </a:r>
          </a:p>
          <a:p>
            <a:pPr fontAlgn="base">
              <a:buNone/>
            </a:pPr>
            <a:r>
              <a:rPr lang="el-GR" sz="4800" dirty="0" smtClean="0"/>
              <a:t>ή </a:t>
            </a:r>
            <a:r>
              <a:rPr lang="el-GR" sz="4800" dirty="0" err="1" smtClean="0"/>
              <a:t>ονειροκρίτην</a:t>
            </a:r>
            <a:r>
              <a:rPr lang="el-GR" sz="4800" dirty="0" smtClean="0"/>
              <a:t> —έρχεται και </a:t>
            </a:r>
            <a:r>
              <a:rPr lang="el-GR" sz="4800" dirty="0" err="1" smtClean="0"/>
              <a:t>τ᾽</a:t>
            </a:r>
            <a:r>
              <a:rPr lang="el-GR" sz="4800" dirty="0" smtClean="0"/>
              <a:t> όνειρο </a:t>
            </a:r>
            <a:r>
              <a:rPr lang="el-GR" sz="4800" dirty="0" err="1" smtClean="0"/>
              <a:t>απ᾽</a:t>
            </a:r>
            <a:r>
              <a:rPr lang="el-GR" sz="4800" dirty="0" smtClean="0"/>
              <a:t> τον Δία—</a:t>
            </a:r>
          </a:p>
          <a:p>
            <a:pPr fontAlgn="base">
              <a:buNone/>
            </a:pPr>
            <a:r>
              <a:rPr lang="el-GR" sz="4800" dirty="0" smtClean="0"/>
              <a:t>να ειπεί γιατί </a:t>
            </a:r>
            <a:r>
              <a:rPr lang="el-GR" sz="4800" dirty="0" err="1" smtClean="0"/>
              <a:t>εχόλωσε</a:t>
            </a:r>
            <a:r>
              <a:rPr lang="el-GR" sz="4800" dirty="0" smtClean="0"/>
              <a:t> τόσο </a:t>
            </a:r>
            <a:r>
              <a:rPr lang="el-GR" sz="4800" dirty="0" err="1" smtClean="0"/>
              <a:t>σ᾽</a:t>
            </a:r>
            <a:r>
              <a:rPr lang="el-GR" sz="4800" dirty="0" smtClean="0"/>
              <a:t> εμάς ο Φοίβος·</a:t>
            </a:r>
          </a:p>
          <a:p>
            <a:pPr fontAlgn="base">
              <a:buNone/>
            </a:pPr>
            <a:r>
              <a:rPr lang="el-GR" sz="4800" dirty="0" smtClean="0"/>
              <a:t>μη κάποιο τάμα του έλειψε, μη του </a:t>
            </a:r>
            <a:r>
              <a:rPr lang="el-GR" sz="4800" dirty="0" err="1" smtClean="0"/>
              <a:t>λείψ᾽</a:t>
            </a:r>
            <a:r>
              <a:rPr lang="el-GR" sz="4800" dirty="0" smtClean="0"/>
              <a:t> εκατόμβη</a:t>
            </a:r>
          </a:p>
          <a:p>
            <a:pPr fontAlgn="base">
              <a:buNone/>
            </a:pPr>
            <a:r>
              <a:rPr lang="el-GR" sz="4800" dirty="0" smtClean="0"/>
              <a:t>ίσως, αν του καούν αρνιά και ερίφια </a:t>
            </a:r>
            <a:r>
              <a:rPr lang="el-GR" sz="4800" dirty="0" err="1" smtClean="0"/>
              <a:t>διαλεμένα</a:t>
            </a:r>
            <a:r>
              <a:rPr lang="el-GR" sz="4800" dirty="0" smtClean="0"/>
              <a:t>,</a:t>
            </a:r>
          </a:p>
          <a:p>
            <a:pPr fontAlgn="base">
              <a:buNone/>
            </a:pPr>
            <a:r>
              <a:rPr lang="el-GR" sz="4800" dirty="0" smtClean="0"/>
              <a:t>θελήσει το θανατικό να διώξει από κοντά μας».</a:t>
            </a:r>
          </a:p>
          <a:p>
            <a:pPr>
              <a:buNone/>
            </a:pPr>
            <a:r>
              <a:rPr lang="el-GR" dirty="0" smtClean="0"/>
              <a:t/>
            </a:r>
            <a:br>
              <a:rPr lang="el-GR" dirty="0" smtClean="0"/>
            </a:br>
            <a:endParaRPr lang="el-GR" dirty="0"/>
          </a:p>
        </p:txBody>
      </p:sp>
      <p:sp>
        <p:nvSpPr>
          <p:cNvPr id="8" name="7 - Θέση περιεχομένου"/>
          <p:cNvSpPr>
            <a:spLocks noGrp="1"/>
          </p:cNvSpPr>
          <p:nvPr>
            <p:ph sz="quarter" idx="4"/>
          </p:nvPr>
        </p:nvSpPr>
        <p:spPr>
          <a:xfrm>
            <a:off x="4572000" y="2276872"/>
            <a:ext cx="4392488" cy="4104456"/>
          </a:xfrm>
        </p:spPr>
        <p:txBody>
          <a:bodyPr>
            <a:noAutofit/>
          </a:bodyPr>
          <a:lstStyle/>
          <a:p>
            <a:pPr fontAlgn="base">
              <a:buNone/>
            </a:pPr>
            <a:r>
              <a:rPr lang="el-GR" sz="1100" dirty="0" err="1" smtClean="0"/>
              <a:t>τοιαῦτα</a:t>
            </a:r>
            <a:r>
              <a:rPr lang="el-GR" sz="1100" dirty="0" smtClean="0"/>
              <a:t> </a:t>
            </a:r>
            <a:r>
              <a:rPr lang="el-GR" sz="1100" dirty="0" err="1" smtClean="0"/>
              <a:t>μὲν</a:t>
            </a:r>
            <a:r>
              <a:rPr lang="el-GR" sz="1100" dirty="0" smtClean="0"/>
              <a:t> </a:t>
            </a:r>
            <a:r>
              <a:rPr lang="el-GR" sz="1100" dirty="0" err="1" smtClean="0"/>
              <a:t>οἱ</a:t>
            </a:r>
            <a:r>
              <a:rPr lang="el-GR" sz="1100" dirty="0" smtClean="0"/>
              <a:t> </a:t>
            </a:r>
            <a:r>
              <a:rPr lang="el-GR" sz="1100" dirty="0" err="1" smtClean="0"/>
              <a:t>Κερκυραῖοι</a:t>
            </a:r>
            <a:r>
              <a:rPr lang="el-GR" sz="1100" dirty="0" smtClean="0"/>
              <a:t> </a:t>
            </a:r>
            <a:r>
              <a:rPr lang="el-GR" sz="1100" dirty="0" err="1" smtClean="0"/>
              <a:t>εἶπον</a:t>
            </a:r>
            <a:r>
              <a:rPr lang="el-GR" sz="1100" dirty="0" smtClean="0"/>
              <a:t>· </a:t>
            </a:r>
            <a:r>
              <a:rPr lang="el-GR" sz="1100" dirty="0" err="1" smtClean="0"/>
              <a:t>οἱ</a:t>
            </a:r>
            <a:r>
              <a:rPr lang="el-GR" sz="1100" dirty="0" smtClean="0"/>
              <a:t> </a:t>
            </a:r>
            <a:r>
              <a:rPr lang="el-GR" sz="1100" dirty="0" err="1" smtClean="0"/>
              <a:t>δὲ</a:t>
            </a:r>
            <a:r>
              <a:rPr lang="el-GR" sz="1100" dirty="0" smtClean="0"/>
              <a:t> </a:t>
            </a:r>
            <a:r>
              <a:rPr lang="el-GR" sz="1100" dirty="0" err="1" smtClean="0"/>
              <a:t>Κορίνθιοι</a:t>
            </a:r>
            <a:r>
              <a:rPr lang="el-GR" sz="1100" dirty="0" smtClean="0"/>
              <a:t> μετ’ </a:t>
            </a:r>
          </a:p>
          <a:p>
            <a:pPr fontAlgn="base">
              <a:buNone/>
            </a:pPr>
            <a:r>
              <a:rPr lang="el-GR" sz="1100" dirty="0" err="1" smtClean="0"/>
              <a:t>αὐτοὺς</a:t>
            </a:r>
            <a:r>
              <a:rPr lang="el-GR" sz="1100" dirty="0" smtClean="0"/>
              <a:t> </a:t>
            </a:r>
            <a:r>
              <a:rPr lang="el-GR" sz="1100" dirty="0" err="1" smtClean="0"/>
              <a:t>τοιάδε</a:t>
            </a:r>
            <a:r>
              <a:rPr lang="el-GR" sz="1100" dirty="0" smtClean="0"/>
              <a:t>. [1.37.1] «</a:t>
            </a:r>
            <a:r>
              <a:rPr lang="el-GR" sz="1100" dirty="0" err="1" smtClean="0"/>
              <a:t>Ἀναγκαῖον</a:t>
            </a:r>
            <a:r>
              <a:rPr lang="el-GR" sz="1100" dirty="0" smtClean="0"/>
              <a:t> </a:t>
            </a:r>
            <a:r>
              <a:rPr lang="el-GR" sz="1100" dirty="0" err="1" smtClean="0"/>
              <a:t>Κερκυραίων</a:t>
            </a:r>
            <a:r>
              <a:rPr lang="el-GR" sz="1100" dirty="0" smtClean="0"/>
              <a:t> </a:t>
            </a:r>
          </a:p>
          <a:p>
            <a:pPr fontAlgn="base">
              <a:buNone/>
            </a:pPr>
            <a:r>
              <a:rPr lang="el-GR" sz="1100" dirty="0" err="1" smtClean="0"/>
              <a:t>τῶνδε</a:t>
            </a:r>
            <a:r>
              <a:rPr lang="el-GR" sz="1100" dirty="0" smtClean="0"/>
              <a:t> </a:t>
            </a:r>
            <a:r>
              <a:rPr lang="el-GR" sz="1100" dirty="0" err="1" smtClean="0"/>
              <a:t>οὐ</a:t>
            </a:r>
            <a:r>
              <a:rPr lang="el-GR" sz="1100" dirty="0" smtClean="0"/>
              <a:t> </a:t>
            </a:r>
            <a:r>
              <a:rPr lang="el-GR" sz="1100" dirty="0" err="1" smtClean="0"/>
              <a:t>μόνον</a:t>
            </a:r>
            <a:r>
              <a:rPr lang="el-GR" sz="1100" dirty="0" smtClean="0"/>
              <a:t> </a:t>
            </a:r>
            <a:r>
              <a:rPr lang="el-GR" sz="1100" dirty="0" err="1" smtClean="0"/>
              <a:t>περὶ</a:t>
            </a:r>
            <a:r>
              <a:rPr lang="el-GR" sz="1100" dirty="0" smtClean="0"/>
              <a:t> </a:t>
            </a:r>
            <a:r>
              <a:rPr lang="el-GR" sz="1100" dirty="0" err="1" smtClean="0"/>
              <a:t>τοῦ</a:t>
            </a:r>
            <a:r>
              <a:rPr lang="el-GR" sz="1100" dirty="0" smtClean="0"/>
              <a:t> </a:t>
            </a:r>
            <a:r>
              <a:rPr lang="el-GR" sz="1100" dirty="0" err="1" smtClean="0"/>
              <a:t>δέξασθαι</a:t>
            </a:r>
            <a:r>
              <a:rPr lang="el-GR" sz="1100" dirty="0" smtClean="0"/>
              <a:t> </a:t>
            </a:r>
            <a:r>
              <a:rPr lang="el-GR" sz="1100" dirty="0" err="1" smtClean="0"/>
              <a:t>σφᾶς</a:t>
            </a:r>
            <a:r>
              <a:rPr lang="el-GR" sz="1100" dirty="0" smtClean="0"/>
              <a:t> </a:t>
            </a:r>
            <a:r>
              <a:rPr lang="el-GR" sz="1100" dirty="0" err="1" smtClean="0"/>
              <a:t>τὸν</a:t>
            </a:r>
            <a:r>
              <a:rPr lang="el-GR" sz="1100" dirty="0" smtClean="0"/>
              <a:t> </a:t>
            </a:r>
            <a:r>
              <a:rPr lang="el-GR" sz="1100" dirty="0" err="1" smtClean="0"/>
              <a:t>λόγον</a:t>
            </a:r>
            <a:r>
              <a:rPr lang="el-GR" sz="1100" dirty="0" smtClean="0"/>
              <a:t> </a:t>
            </a:r>
          </a:p>
          <a:p>
            <a:pPr fontAlgn="base">
              <a:buNone/>
            </a:pPr>
            <a:r>
              <a:rPr lang="el-GR" sz="1100" dirty="0" err="1" smtClean="0"/>
              <a:t>ποιησαμένων</a:t>
            </a:r>
            <a:r>
              <a:rPr lang="el-GR" sz="1100" dirty="0" smtClean="0"/>
              <a:t>, </a:t>
            </a:r>
            <a:r>
              <a:rPr lang="el-GR" sz="1100" dirty="0" err="1" smtClean="0"/>
              <a:t>ἀλλ</a:t>
            </a:r>
            <a:r>
              <a:rPr lang="el-GR" sz="1100" dirty="0" smtClean="0"/>
              <a:t>’ </a:t>
            </a:r>
            <a:r>
              <a:rPr lang="el-GR" sz="1100" dirty="0" err="1" smtClean="0"/>
              <a:t>ὡς</a:t>
            </a:r>
            <a:r>
              <a:rPr lang="el-GR" sz="1100" dirty="0" smtClean="0"/>
              <a:t> </a:t>
            </a:r>
            <a:r>
              <a:rPr lang="el-GR" sz="1100" dirty="0" err="1" smtClean="0"/>
              <a:t>καὶ</a:t>
            </a:r>
            <a:r>
              <a:rPr lang="el-GR" sz="1100" dirty="0" smtClean="0"/>
              <a:t> </a:t>
            </a:r>
            <a:r>
              <a:rPr lang="el-GR" sz="1100" dirty="0" err="1" smtClean="0"/>
              <a:t>ἡμεῖς</a:t>
            </a:r>
            <a:r>
              <a:rPr lang="el-GR" sz="1100" dirty="0" smtClean="0"/>
              <a:t> τε </a:t>
            </a:r>
            <a:r>
              <a:rPr lang="el-GR" sz="1100" dirty="0" err="1" smtClean="0"/>
              <a:t>ἀδικοῦ</a:t>
            </a:r>
            <a:r>
              <a:rPr lang="el-GR" sz="1100" dirty="0" smtClean="0"/>
              <a:t>- μεν </a:t>
            </a:r>
            <a:r>
              <a:rPr lang="el-GR" sz="1100" dirty="0" err="1" smtClean="0"/>
              <a:t>καὶ</a:t>
            </a:r>
            <a:r>
              <a:rPr lang="el-GR" sz="1100" dirty="0" smtClean="0"/>
              <a:t> </a:t>
            </a:r>
          </a:p>
          <a:p>
            <a:pPr fontAlgn="base">
              <a:buNone/>
            </a:pPr>
            <a:r>
              <a:rPr lang="el-GR" sz="1100" dirty="0" err="1" smtClean="0"/>
              <a:t>αὐτοὶ</a:t>
            </a:r>
            <a:r>
              <a:rPr lang="el-GR" sz="1100" dirty="0" smtClean="0"/>
              <a:t> </a:t>
            </a:r>
            <a:r>
              <a:rPr lang="el-GR" sz="1100" dirty="0" err="1" smtClean="0"/>
              <a:t>οὐκ</a:t>
            </a:r>
            <a:r>
              <a:rPr lang="el-GR" sz="1100" dirty="0" smtClean="0"/>
              <a:t> </a:t>
            </a:r>
            <a:r>
              <a:rPr lang="el-GR" sz="1100" dirty="0" err="1" smtClean="0"/>
              <a:t>εἰκότως</a:t>
            </a:r>
            <a:r>
              <a:rPr lang="el-GR" sz="1100" dirty="0" smtClean="0"/>
              <a:t> </a:t>
            </a:r>
            <a:r>
              <a:rPr lang="el-GR" sz="1100" dirty="0" err="1" smtClean="0"/>
              <a:t>πολεμοῦνται</a:t>
            </a:r>
            <a:r>
              <a:rPr lang="el-GR" sz="1100" dirty="0" smtClean="0"/>
              <a:t>, </a:t>
            </a:r>
            <a:r>
              <a:rPr lang="el-GR" sz="1100" dirty="0" err="1" smtClean="0"/>
              <a:t>μνησθέντας</a:t>
            </a:r>
            <a:r>
              <a:rPr lang="el-GR" sz="1100" dirty="0" smtClean="0"/>
              <a:t> </a:t>
            </a:r>
            <a:r>
              <a:rPr lang="el-GR" sz="1100" dirty="0" err="1" smtClean="0"/>
              <a:t>πρῶτον</a:t>
            </a:r>
            <a:endParaRPr lang="el-GR" sz="1100" dirty="0" smtClean="0"/>
          </a:p>
          <a:p>
            <a:pPr fontAlgn="base">
              <a:buNone/>
            </a:pPr>
            <a:r>
              <a:rPr lang="el-GR" sz="1100" dirty="0" err="1" smtClean="0"/>
              <a:t>καὶ</a:t>
            </a:r>
            <a:r>
              <a:rPr lang="el-GR" sz="1100" dirty="0" smtClean="0"/>
              <a:t> </a:t>
            </a:r>
            <a:r>
              <a:rPr lang="el-GR" sz="1100" dirty="0" err="1" smtClean="0"/>
              <a:t>ἡμᾶς</a:t>
            </a:r>
            <a:r>
              <a:rPr lang="el-GR" sz="1100" dirty="0" smtClean="0"/>
              <a:t> </a:t>
            </a:r>
            <a:r>
              <a:rPr lang="el-GR" sz="1100" dirty="0" err="1" smtClean="0"/>
              <a:t>περὶ</a:t>
            </a:r>
            <a:r>
              <a:rPr lang="el-GR" sz="1100" dirty="0" smtClean="0"/>
              <a:t> </a:t>
            </a:r>
            <a:r>
              <a:rPr lang="el-GR" sz="1100" dirty="0" err="1" smtClean="0"/>
              <a:t>ἀμφοτέρων</a:t>
            </a:r>
            <a:r>
              <a:rPr lang="el-GR" sz="1100" dirty="0" smtClean="0"/>
              <a:t> </a:t>
            </a:r>
            <a:r>
              <a:rPr lang="el-GR" sz="1100" dirty="0" err="1" smtClean="0"/>
              <a:t>οὕτω</a:t>
            </a:r>
            <a:r>
              <a:rPr lang="el-GR" sz="1100" dirty="0" smtClean="0"/>
              <a:t> </a:t>
            </a:r>
            <a:r>
              <a:rPr lang="el-GR" sz="1100" dirty="0" err="1" smtClean="0"/>
              <a:t>καὶ</a:t>
            </a:r>
            <a:r>
              <a:rPr lang="el-GR" sz="1100" dirty="0" smtClean="0"/>
              <a:t> </a:t>
            </a:r>
            <a:r>
              <a:rPr lang="el-GR" sz="1100" dirty="0" err="1" smtClean="0"/>
              <a:t>ἐπὶ</a:t>
            </a:r>
            <a:r>
              <a:rPr lang="el-GR" sz="1100" dirty="0" smtClean="0"/>
              <a:t> </a:t>
            </a:r>
            <a:r>
              <a:rPr lang="el-GR" sz="1100" dirty="0" err="1" smtClean="0"/>
              <a:t>τὸν</a:t>
            </a:r>
            <a:r>
              <a:rPr lang="el-GR" sz="1100" dirty="0" smtClean="0"/>
              <a:t> </a:t>
            </a:r>
            <a:r>
              <a:rPr lang="el-GR" sz="1100" dirty="0" err="1" smtClean="0"/>
              <a:t>ἄλλον</a:t>
            </a:r>
            <a:r>
              <a:rPr lang="el-GR" sz="1100" dirty="0" smtClean="0"/>
              <a:t> </a:t>
            </a:r>
          </a:p>
          <a:p>
            <a:pPr fontAlgn="base">
              <a:buNone/>
            </a:pPr>
            <a:r>
              <a:rPr lang="el-GR" sz="1100" dirty="0" err="1" smtClean="0"/>
              <a:t>Λόγον</a:t>
            </a:r>
            <a:r>
              <a:rPr lang="el-GR" sz="1100" dirty="0" smtClean="0"/>
              <a:t> </a:t>
            </a:r>
            <a:r>
              <a:rPr lang="el-GR" sz="1100" dirty="0" err="1" smtClean="0"/>
              <a:t>ἰέναι</a:t>
            </a:r>
            <a:r>
              <a:rPr lang="el-GR" sz="1100" dirty="0" smtClean="0"/>
              <a:t>, </a:t>
            </a:r>
            <a:r>
              <a:rPr lang="el-GR" sz="1100" dirty="0" err="1" smtClean="0"/>
              <a:t>ἵνα</a:t>
            </a:r>
            <a:r>
              <a:rPr lang="el-GR" sz="1100" dirty="0" smtClean="0"/>
              <a:t> </a:t>
            </a:r>
            <a:r>
              <a:rPr lang="el-GR" sz="1100" dirty="0" err="1" smtClean="0"/>
              <a:t>τὴν</a:t>
            </a:r>
            <a:r>
              <a:rPr lang="el-GR" sz="1100" dirty="0" smtClean="0"/>
              <a:t> </a:t>
            </a:r>
            <a:r>
              <a:rPr lang="el-GR" sz="1100" dirty="0" err="1" smtClean="0"/>
              <a:t>ἀφ</a:t>
            </a:r>
            <a:r>
              <a:rPr lang="el-GR" sz="1100" dirty="0" smtClean="0"/>
              <a:t>’ </a:t>
            </a:r>
            <a:r>
              <a:rPr lang="el-GR" sz="1100" dirty="0" err="1" smtClean="0"/>
              <a:t>ἡμῶν</a:t>
            </a:r>
            <a:r>
              <a:rPr lang="el-GR" sz="1100" dirty="0" smtClean="0"/>
              <a:t> τε </a:t>
            </a:r>
            <a:r>
              <a:rPr lang="el-GR" sz="1100" dirty="0" err="1" smtClean="0"/>
              <a:t>ἀξίωσιν</a:t>
            </a:r>
            <a:r>
              <a:rPr lang="el-GR" sz="1100" dirty="0" smtClean="0"/>
              <a:t> </a:t>
            </a:r>
          </a:p>
          <a:p>
            <a:pPr fontAlgn="base">
              <a:buNone/>
            </a:pPr>
            <a:r>
              <a:rPr lang="el-GR" sz="1100" dirty="0" err="1" smtClean="0"/>
              <a:t>ἀσφαλέστερον</a:t>
            </a:r>
            <a:r>
              <a:rPr lang="el-GR" sz="1100" dirty="0" smtClean="0"/>
              <a:t> </a:t>
            </a:r>
            <a:r>
              <a:rPr lang="el-GR" sz="1100" dirty="0" err="1" smtClean="0"/>
              <a:t>προειδῆτε</a:t>
            </a:r>
            <a:r>
              <a:rPr lang="el-GR" sz="1100" dirty="0" smtClean="0"/>
              <a:t> </a:t>
            </a:r>
            <a:r>
              <a:rPr lang="el-GR" sz="1100" dirty="0" err="1" smtClean="0"/>
              <a:t>καὶ</a:t>
            </a:r>
            <a:r>
              <a:rPr lang="el-GR" sz="1100" dirty="0" smtClean="0"/>
              <a:t> </a:t>
            </a:r>
            <a:r>
              <a:rPr lang="el-GR" sz="1100" dirty="0" err="1" smtClean="0"/>
              <a:t>τὴν</a:t>
            </a:r>
            <a:r>
              <a:rPr lang="el-GR" sz="1100" dirty="0" smtClean="0"/>
              <a:t> </a:t>
            </a:r>
            <a:r>
              <a:rPr lang="el-GR" sz="1100" dirty="0" err="1" smtClean="0"/>
              <a:t>τῶνδε</a:t>
            </a:r>
            <a:r>
              <a:rPr lang="el-GR" sz="1100" dirty="0" smtClean="0"/>
              <a:t> </a:t>
            </a:r>
            <a:r>
              <a:rPr lang="el-GR" sz="1100" dirty="0" err="1" smtClean="0"/>
              <a:t>χρείαν</a:t>
            </a:r>
            <a:r>
              <a:rPr lang="el-GR" sz="1100" dirty="0" smtClean="0"/>
              <a:t> </a:t>
            </a:r>
            <a:r>
              <a:rPr lang="el-GR" sz="1100" dirty="0" err="1" smtClean="0"/>
              <a:t>μὴ</a:t>
            </a:r>
            <a:r>
              <a:rPr lang="el-GR" sz="1100" dirty="0" smtClean="0"/>
              <a:t> </a:t>
            </a:r>
          </a:p>
          <a:p>
            <a:pPr fontAlgn="base">
              <a:buNone/>
            </a:pPr>
            <a:r>
              <a:rPr lang="el-GR" sz="1100" dirty="0" err="1" smtClean="0"/>
              <a:t>ἀλογίστως</a:t>
            </a:r>
            <a:r>
              <a:rPr lang="el-GR" sz="1100" dirty="0" smtClean="0"/>
              <a:t> </a:t>
            </a:r>
            <a:r>
              <a:rPr lang="el-GR" sz="1100" dirty="0" err="1" smtClean="0"/>
              <a:t>ἀπώσησθε</a:t>
            </a:r>
            <a:r>
              <a:rPr lang="el-GR" sz="1100" dirty="0" smtClean="0"/>
              <a:t>.</a:t>
            </a:r>
          </a:p>
          <a:p>
            <a:pPr fontAlgn="base">
              <a:buNone/>
            </a:pPr>
            <a:endParaRPr lang="el-GR" sz="1100" dirty="0" smtClean="0"/>
          </a:p>
          <a:p>
            <a:pPr fontAlgn="base">
              <a:buNone/>
            </a:pPr>
            <a:r>
              <a:rPr lang="el-GR" sz="1100" dirty="0" smtClean="0"/>
              <a:t>Τέτοια είπαν </a:t>
            </a:r>
            <a:r>
              <a:rPr lang="el-GR" sz="1100" dirty="0" err="1" smtClean="0"/>
              <a:t>απάνω–κάτω</a:t>
            </a:r>
            <a:r>
              <a:rPr lang="el-GR" sz="1100" dirty="0" smtClean="0"/>
              <a:t> οι Κερκυραίοι, κ' </a:t>
            </a:r>
            <a:r>
              <a:rPr lang="el-GR" sz="1100" dirty="0" err="1" smtClean="0"/>
              <a:t>ύστερ</a:t>
            </a:r>
            <a:r>
              <a:rPr lang="el-GR" sz="1100" dirty="0" smtClean="0"/>
              <a:t>' </a:t>
            </a:r>
          </a:p>
          <a:p>
            <a:pPr fontAlgn="base">
              <a:buNone/>
            </a:pPr>
            <a:r>
              <a:rPr lang="el-GR" sz="1100" dirty="0" smtClean="0"/>
              <a:t>απ' αυτούς μίλησαν οι Κορίνθιοι έτσι: [1.37.1] «Μια </a:t>
            </a:r>
          </a:p>
          <a:p>
            <a:pPr fontAlgn="base">
              <a:buNone/>
            </a:pPr>
            <a:r>
              <a:rPr lang="el-GR" sz="1100" dirty="0" smtClean="0"/>
              <a:t>και ο Κερκυραίοι από δω δε μίλησαν μόνο για το πώς</a:t>
            </a:r>
          </a:p>
          <a:p>
            <a:pPr fontAlgn="base">
              <a:buNone/>
            </a:pPr>
            <a:r>
              <a:rPr lang="el-GR" sz="1100" dirty="0" smtClean="0"/>
              <a:t>πρέπει να τους δεχτείτε, αλλά είπαν κι </a:t>
            </a:r>
            <a:r>
              <a:rPr lang="el-GR" sz="1100" dirty="0" err="1" smtClean="0"/>
              <a:t>όλας</a:t>
            </a:r>
            <a:r>
              <a:rPr lang="el-GR" sz="1100" dirty="0" smtClean="0"/>
              <a:t> πως εμείς </a:t>
            </a:r>
          </a:p>
          <a:p>
            <a:pPr fontAlgn="base">
              <a:buNone/>
            </a:pPr>
            <a:r>
              <a:rPr lang="el-GR" sz="1100" dirty="0" smtClean="0"/>
              <a:t>τους φερνόμαστε άδικα, και πως τους πολεμούμε </a:t>
            </a:r>
          </a:p>
          <a:p>
            <a:pPr fontAlgn="base">
              <a:buNone/>
            </a:pPr>
            <a:r>
              <a:rPr lang="el-GR" sz="1100" dirty="0" smtClean="0"/>
              <a:t>χωρίς λόγο, χρειάζεται και </a:t>
            </a:r>
            <a:r>
              <a:rPr lang="el-GR" sz="1100" dirty="0" err="1" smtClean="0"/>
              <a:t>μεις</a:t>
            </a:r>
            <a:r>
              <a:rPr lang="el-GR" sz="1100" dirty="0" smtClean="0"/>
              <a:t> να μνημονέψομε και </a:t>
            </a:r>
          </a:p>
          <a:p>
            <a:pPr fontAlgn="base">
              <a:buNone/>
            </a:pPr>
            <a:r>
              <a:rPr lang="el-GR" sz="1100" dirty="0" smtClean="0"/>
              <a:t>τα δυο ζητήματα, κ' υστέρα να προχωρήσομε πάρα </a:t>
            </a:r>
          </a:p>
          <a:p>
            <a:pPr fontAlgn="base">
              <a:buNone/>
            </a:pPr>
            <a:r>
              <a:rPr lang="el-GR" sz="1100" dirty="0" smtClean="0"/>
              <a:t>κάτω στο λόγο μας, έτσι που και να</a:t>
            </a:r>
          </a:p>
          <a:p>
            <a:pPr fontAlgn="base">
              <a:buNone/>
            </a:pPr>
            <a:r>
              <a:rPr lang="el-GR" sz="1100" dirty="0" smtClean="0"/>
              <a:t>ξέρετε από τα πριν πιο σωστά τι αξιώνομε εμείς, και να μην </a:t>
            </a:r>
          </a:p>
          <a:p>
            <a:pPr fontAlgn="base">
              <a:buNone/>
            </a:pPr>
            <a:r>
              <a:rPr lang="el-GR" sz="1100" dirty="0" smtClean="0"/>
              <a:t>Αποκρούσετε αλογάριαστα την ανάγκη που σας έχουν</a:t>
            </a:r>
            <a:r>
              <a:rPr lang="el-GR" sz="1200" dirty="0" smtClean="0"/>
              <a:t>.</a:t>
            </a:r>
            <a:r>
              <a:rPr lang="el-GR" sz="1400" dirty="0" smtClean="0"/>
              <a:t> </a:t>
            </a:r>
          </a:p>
          <a:p>
            <a:pPr>
              <a:buNone/>
            </a:pPr>
            <a:endParaRPr lang="el-GR" sz="1400" dirty="0"/>
          </a:p>
        </p:txBody>
      </p:sp>
      <p:sp>
        <p:nvSpPr>
          <p:cNvPr id="4" name="3 - Τίτλος"/>
          <p:cNvSpPr>
            <a:spLocks noGrp="1"/>
          </p:cNvSpPr>
          <p:nvPr>
            <p:ph type="title"/>
          </p:nvPr>
        </p:nvSpPr>
        <p:spPr>
          <a:xfrm>
            <a:off x="301752" y="228600"/>
            <a:ext cx="8534400" cy="752128"/>
          </a:xfrm>
        </p:spPr>
        <p:txBody>
          <a:bodyPr/>
          <a:lstStyle/>
          <a:p>
            <a:r>
              <a:rPr lang="el-GR" b="1" dirty="0" smtClean="0"/>
              <a:t>δημηγορίες</a:t>
            </a:r>
            <a:endParaRPr lang="el-GR"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0"/>
            <a:ext cx="8784976" cy="1163616"/>
          </a:xfrm>
        </p:spPr>
        <p:txBody>
          <a:bodyPr>
            <a:normAutofit/>
          </a:bodyPr>
          <a:lstStyle/>
          <a:p>
            <a:r>
              <a:rPr lang="el-GR" dirty="0" smtClean="0"/>
              <a:t>ΠΡΟΔΡΟΜΟΙ ΤΗΣ ΑΡΧΑΙΑΣ ΕΛΛΗΝΙΚΗΣ ΙΣΤΟΡΙΟΓΡΑΦΙΑΣ</a:t>
            </a:r>
            <a:endParaRPr lang="el-GR" dirty="0"/>
          </a:p>
        </p:txBody>
      </p:sp>
      <p:sp>
        <p:nvSpPr>
          <p:cNvPr id="3" name="2 - Θέση περιεχομένου"/>
          <p:cNvSpPr>
            <a:spLocks noGrp="1"/>
          </p:cNvSpPr>
          <p:nvPr>
            <p:ph sz="quarter" idx="1"/>
          </p:nvPr>
        </p:nvSpPr>
        <p:spPr>
          <a:xfrm>
            <a:off x="179512" y="1527048"/>
            <a:ext cx="8784976" cy="4854280"/>
          </a:xfrm>
        </p:spPr>
        <p:txBody>
          <a:bodyPr>
            <a:normAutofit lnSpcReduction="10000"/>
          </a:bodyPr>
          <a:lstStyle/>
          <a:p>
            <a:pPr algn="ctr">
              <a:buNone/>
            </a:pPr>
            <a:r>
              <a:rPr lang="el-GR" sz="1600" b="1" dirty="0" smtClean="0"/>
              <a:t>2) </a:t>
            </a:r>
            <a:r>
              <a:rPr lang="el-GR" sz="1400" b="1" dirty="0" smtClean="0"/>
              <a:t>ΛΥΡΙΚΗ ΠΟΙΗΣΗ</a:t>
            </a:r>
          </a:p>
          <a:p>
            <a:pPr>
              <a:buNone/>
            </a:pPr>
            <a:endParaRPr lang="el-GR" sz="1400" dirty="0" smtClean="0"/>
          </a:p>
          <a:p>
            <a:pPr>
              <a:buNone/>
            </a:pPr>
            <a:r>
              <a:rPr lang="el-GR" sz="1400" b="1" dirty="0" smtClean="0"/>
              <a:t>συνεχίζει να ακμάζει ως την εποχή του Ηροδότου</a:t>
            </a:r>
            <a:r>
              <a:rPr lang="el-GR" sz="1400" dirty="0" smtClean="0"/>
              <a:t>.</a:t>
            </a:r>
          </a:p>
          <a:p>
            <a:pPr>
              <a:buNone/>
            </a:pPr>
            <a:r>
              <a:rPr lang="el-GR" sz="1400" dirty="0" smtClean="0"/>
              <a:t>( </a:t>
            </a:r>
            <a:r>
              <a:rPr lang="el-GR" sz="1200" dirty="0" smtClean="0"/>
              <a:t>Μίμνερμος, Σημωνίδης ο Αμοργίνος, Ξενοφάνης, Πίνδαρος </a:t>
            </a:r>
            <a:r>
              <a:rPr lang="el-GR" sz="1400" dirty="0" smtClean="0"/>
              <a:t>)</a:t>
            </a:r>
          </a:p>
          <a:p>
            <a:pPr>
              <a:buNone/>
            </a:pPr>
            <a:endParaRPr lang="el-GR" sz="1400" dirty="0" smtClean="0"/>
          </a:p>
          <a:p>
            <a:pPr>
              <a:buNone/>
            </a:pPr>
            <a:r>
              <a:rPr lang="el-GR" sz="1400" i="1" dirty="0" err="1" smtClean="0"/>
              <a:t>Αἰπὺ</a:t>
            </a:r>
            <a:r>
              <a:rPr lang="el-GR" sz="1400" i="1" dirty="0" smtClean="0"/>
              <a:t> ‹› τε </a:t>
            </a:r>
            <a:r>
              <a:rPr lang="el-GR" sz="1400" i="1" dirty="0" err="1" smtClean="0"/>
              <a:t>Πύλον</a:t>
            </a:r>
            <a:r>
              <a:rPr lang="el-GR" sz="1400" i="1" dirty="0" smtClean="0"/>
              <a:t> </a:t>
            </a:r>
            <a:r>
              <a:rPr lang="el-GR" sz="1400" i="1" dirty="0" err="1" smtClean="0"/>
              <a:t>Νηλήϊον</a:t>
            </a:r>
            <a:r>
              <a:rPr lang="el-GR" sz="1400" i="1" dirty="0" smtClean="0"/>
              <a:t> </a:t>
            </a:r>
            <a:r>
              <a:rPr lang="el-GR" sz="1400" i="1" dirty="0" err="1" smtClean="0"/>
              <a:t>ἄστυ</a:t>
            </a:r>
            <a:r>
              <a:rPr lang="el-GR" sz="1400" i="1" dirty="0" smtClean="0"/>
              <a:t> </a:t>
            </a:r>
            <a:r>
              <a:rPr lang="el-GR" sz="1400" i="1" dirty="0" err="1" smtClean="0"/>
              <a:t>λιπόντες</a:t>
            </a:r>
            <a:endParaRPr lang="el-GR" sz="1400" i="1" dirty="0" smtClean="0"/>
          </a:p>
          <a:p>
            <a:pPr>
              <a:buNone/>
            </a:pPr>
            <a:r>
              <a:rPr lang="el-GR" sz="1400" i="1" dirty="0" err="1" smtClean="0"/>
              <a:t>ἱμερτὴν</a:t>
            </a:r>
            <a:r>
              <a:rPr lang="el-GR" sz="1400" i="1" dirty="0" smtClean="0"/>
              <a:t> </a:t>
            </a:r>
            <a:r>
              <a:rPr lang="el-GR" sz="1400" i="1" dirty="0" err="1" smtClean="0"/>
              <a:t>Ἀσίην</a:t>
            </a:r>
            <a:r>
              <a:rPr lang="el-GR" sz="1400" i="1" dirty="0" smtClean="0"/>
              <a:t> </a:t>
            </a:r>
            <a:r>
              <a:rPr lang="el-GR" sz="1400" i="1" dirty="0" err="1" smtClean="0"/>
              <a:t>νηυσὶν</a:t>
            </a:r>
            <a:r>
              <a:rPr lang="el-GR" sz="1400" i="1" dirty="0" smtClean="0"/>
              <a:t> </a:t>
            </a:r>
            <a:r>
              <a:rPr lang="el-GR" sz="1400" i="1" dirty="0" err="1" smtClean="0"/>
              <a:t>ἀφικόμεθα</a:t>
            </a:r>
            <a:r>
              <a:rPr lang="el-GR" sz="1400" i="1" dirty="0" smtClean="0"/>
              <a:t>,</a:t>
            </a:r>
          </a:p>
          <a:p>
            <a:pPr>
              <a:buNone/>
            </a:pPr>
            <a:r>
              <a:rPr lang="el-GR" sz="1400" i="1" dirty="0" err="1" smtClean="0"/>
              <a:t>ἐς</a:t>
            </a:r>
            <a:r>
              <a:rPr lang="el-GR" sz="1400" i="1" dirty="0" smtClean="0"/>
              <a:t> </a:t>
            </a:r>
            <a:r>
              <a:rPr lang="el-GR" sz="1400" i="1" dirty="0" err="1" smtClean="0"/>
              <a:t>δ᾽</a:t>
            </a:r>
            <a:r>
              <a:rPr lang="el-GR" sz="1400" i="1" dirty="0" smtClean="0"/>
              <a:t> </a:t>
            </a:r>
            <a:r>
              <a:rPr lang="el-GR" sz="1400" i="1" dirty="0" err="1" smtClean="0"/>
              <a:t>ἐρατὴν</a:t>
            </a:r>
            <a:r>
              <a:rPr lang="el-GR" sz="1400" i="1" dirty="0" smtClean="0"/>
              <a:t> </a:t>
            </a:r>
            <a:r>
              <a:rPr lang="el-GR" sz="1400" i="1" dirty="0" err="1" smtClean="0"/>
              <a:t>Κολοφῶνα</a:t>
            </a:r>
            <a:r>
              <a:rPr lang="el-GR" sz="1400" i="1" dirty="0" smtClean="0"/>
              <a:t> </a:t>
            </a:r>
            <a:r>
              <a:rPr lang="el-GR" sz="1400" i="1" dirty="0" err="1" smtClean="0"/>
              <a:t>βίην</a:t>
            </a:r>
            <a:r>
              <a:rPr lang="el-GR" sz="1400" i="1" dirty="0" smtClean="0"/>
              <a:t> </a:t>
            </a:r>
            <a:r>
              <a:rPr lang="el-GR" sz="1400" i="1" dirty="0" err="1" smtClean="0"/>
              <a:t>ὑπέροπλον</a:t>
            </a:r>
            <a:r>
              <a:rPr lang="el-GR" sz="1400" i="1" dirty="0" smtClean="0"/>
              <a:t> </a:t>
            </a:r>
            <a:r>
              <a:rPr lang="el-GR" sz="1400" i="1" dirty="0" err="1" smtClean="0"/>
              <a:t>ἔχοντες</a:t>
            </a:r>
            <a:endParaRPr lang="el-GR" sz="1400" i="1" dirty="0" smtClean="0"/>
          </a:p>
          <a:p>
            <a:pPr>
              <a:buNone/>
            </a:pPr>
            <a:r>
              <a:rPr lang="el-GR" sz="1400" i="1" dirty="0" err="1" smtClean="0"/>
              <a:t>ἑζόμεθ᾽</a:t>
            </a:r>
            <a:r>
              <a:rPr lang="el-GR" sz="1400" i="1" dirty="0" smtClean="0"/>
              <a:t>, </a:t>
            </a:r>
            <a:r>
              <a:rPr lang="el-GR" sz="1400" i="1" dirty="0" err="1" smtClean="0"/>
              <a:t>ἀργαλέης</a:t>
            </a:r>
            <a:r>
              <a:rPr lang="el-GR" sz="1400" i="1" dirty="0" smtClean="0"/>
              <a:t> </a:t>
            </a:r>
            <a:r>
              <a:rPr lang="el-GR" sz="1400" i="1" dirty="0" err="1" smtClean="0"/>
              <a:t>ὕβριος</a:t>
            </a:r>
            <a:r>
              <a:rPr lang="el-GR" sz="1400" i="1" dirty="0" smtClean="0"/>
              <a:t> </a:t>
            </a:r>
            <a:r>
              <a:rPr lang="el-GR" sz="1400" i="1" dirty="0" err="1" smtClean="0"/>
              <a:t>ἡγεμόνες</a:t>
            </a:r>
            <a:r>
              <a:rPr lang="el-GR" sz="1400" i="1" dirty="0" smtClean="0"/>
              <a:t>·</a:t>
            </a:r>
          </a:p>
          <a:p>
            <a:pPr>
              <a:buNone/>
            </a:pPr>
            <a:r>
              <a:rPr lang="el-GR" sz="1400" i="1" dirty="0" err="1" smtClean="0"/>
              <a:t>κεῖθεν</a:t>
            </a:r>
            <a:r>
              <a:rPr lang="el-GR" sz="1400" i="1" dirty="0" smtClean="0"/>
              <a:t> †</a:t>
            </a:r>
            <a:r>
              <a:rPr lang="el-GR" sz="1400" i="1" dirty="0" err="1" smtClean="0"/>
              <a:t>διαστήεντος</a:t>
            </a:r>
            <a:r>
              <a:rPr lang="el-GR" sz="1400" i="1" dirty="0" smtClean="0"/>
              <a:t> </a:t>
            </a:r>
            <a:r>
              <a:rPr lang="el-GR" sz="1400" i="1" dirty="0" err="1" smtClean="0"/>
              <a:t>ἀπορνύμενοι</a:t>
            </a:r>
            <a:r>
              <a:rPr lang="el-GR" sz="1400" i="1" dirty="0" smtClean="0"/>
              <a:t> </a:t>
            </a:r>
            <a:r>
              <a:rPr lang="el-GR" sz="1400" i="1" dirty="0" err="1" smtClean="0"/>
              <a:t>ποταμοῖο</a:t>
            </a:r>
            <a:endParaRPr lang="el-GR" sz="1400" i="1" dirty="0" smtClean="0"/>
          </a:p>
          <a:p>
            <a:pPr>
              <a:buNone/>
            </a:pPr>
            <a:r>
              <a:rPr lang="el-GR" sz="1400" i="1" dirty="0" err="1" smtClean="0"/>
              <a:t>θεῶν</a:t>
            </a:r>
            <a:r>
              <a:rPr lang="el-GR" sz="1400" i="1" dirty="0" smtClean="0"/>
              <a:t> </a:t>
            </a:r>
            <a:r>
              <a:rPr lang="el-GR" sz="1400" i="1" dirty="0" err="1" smtClean="0"/>
              <a:t>βουλῆι</a:t>
            </a:r>
            <a:r>
              <a:rPr lang="el-GR" sz="1400" i="1" dirty="0" smtClean="0"/>
              <a:t> </a:t>
            </a:r>
            <a:r>
              <a:rPr lang="el-GR" sz="1400" b="1" i="1" dirty="0" err="1" smtClean="0"/>
              <a:t>Σμύρνην</a:t>
            </a:r>
            <a:r>
              <a:rPr lang="el-GR" sz="1400" i="1" dirty="0" smtClean="0"/>
              <a:t> </a:t>
            </a:r>
            <a:r>
              <a:rPr lang="el-GR" sz="1400" i="1" dirty="0" err="1" smtClean="0"/>
              <a:t>εἵλομεν</a:t>
            </a:r>
            <a:r>
              <a:rPr lang="el-GR" sz="1400" i="1" dirty="0" smtClean="0"/>
              <a:t> </a:t>
            </a:r>
            <a:r>
              <a:rPr lang="el-GR" sz="1400" i="1" dirty="0" err="1" smtClean="0"/>
              <a:t>Αἰολίδα</a:t>
            </a:r>
            <a:endParaRPr lang="el-GR" sz="1400" i="1" dirty="0" smtClean="0"/>
          </a:p>
          <a:p>
            <a:pPr>
              <a:buNone/>
            </a:pPr>
            <a:endParaRPr lang="el-GR" sz="1400" dirty="0" smtClean="0"/>
          </a:p>
          <a:p>
            <a:pPr>
              <a:buNone/>
            </a:pPr>
            <a:r>
              <a:rPr lang="el-GR" sz="1400" dirty="0" smtClean="0"/>
              <a:t>Εμείς της Πύλου του Νηλέα το άστυ αφήνοντας</a:t>
            </a:r>
          </a:p>
          <a:p>
            <a:pPr>
              <a:buNone/>
            </a:pPr>
            <a:r>
              <a:rPr lang="el-GR" sz="1400" dirty="0" smtClean="0"/>
              <a:t>στην </a:t>
            </a:r>
            <a:r>
              <a:rPr lang="el-GR" sz="1400" dirty="0" err="1" smtClean="0"/>
              <a:t>περιπόθητην</a:t>
            </a:r>
            <a:r>
              <a:rPr lang="el-GR" sz="1400" dirty="0" smtClean="0"/>
              <a:t> Ασία φτάσαμε με καράβια,</a:t>
            </a:r>
          </a:p>
          <a:p>
            <a:pPr>
              <a:buNone/>
            </a:pPr>
            <a:r>
              <a:rPr lang="el-GR" sz="1400" dirty="0" smtClean="0"/>
              <a:t>μες στην εράσμια Κολοφώνα ένοπλοι μπήκαμε</a:t>
            </a:r>
          </a:p>
          <a:p>
            <a:pPr>
              <a:buNone/>
            </a:pPr>
            <a:r>
              <a:rPr lang="el-GR" sz="1400" dirty="0" smtClean="0"/>
              <a:t>κι επικαθίσαμε σκληροί </a:t>
            </a:r>
            <a:r>
              <a:rPr lang="el-GR" sz="1400" dirty="0" err="1" smtClean="0"/>
              <a:t>φαντασιωμένοι</a:t>
            </a:r>
            <a:r>
              <a:rPr lang="el-GR" sz="1400" dirty="0" smtClean="0"/>
              <a:t> ιππότες·</a:t>
            </a:r>
          </a:p>
          <a:p>
            <a:pPr>
              <a:buNone/>
            </a:pPr>
            <a:r>
              <a:rPr lang="el-GR" sz="1400" dirty="0" smtClean="0"/>
              <a:t>εκείθε, πλάι σε ποταμού πολυάνθρωπου το ρέμα,</a:t>
            </a:r>
          </a:p>
          <a:p>
            <a:pPr>
              <a:buNone/>
            </a:pPr>
            <a:r>
              <a:rPr lang="el-GR" sz="1400" dirty="0" err="1" smtClean="0"/>
              <a:t>θείᾳ</a:t>
            </a:r>
            <a:r>
              <a:rPr lang="el-GR" sz="1400" dirty="0" smtClean="0"/>
              <a:t> </a:t>
            </a:r>
            <a:r>
              <a:rPr lang="el-GR" sz="1400" dirty="0" err="1" smtClean="0"/>
              <a:t>ευδοκίᾳ</a:t>
            </a:r>
            <a:r>
              <a:rPr lang="el-GR" sz="1400" dirty="0" smtClean="0"/>
              <a:t> των Αιολέων πατήσαμε τη Σμύρνη.</a:t>
            </a:r>
          </a:p>
          <a:p>
            <a:pPr>
              <a:buNone/>
            </a:pPr>
            <a:endParaRPr lang="el-GR" sz="1400" dirty="0" smtClean="0"/>
          </a:p>
          <a:p>
            <a:pPr algn="r">
              <a:buNone/>
            </a:pPr>
            <a:r>
              <a:rPr lang="el-GR" sz="1400" dirty="0" smtClean="0"/>
              <a:t>Μίμνερμος, </a:t>
            </a:r>
            <a:r>
              <a:rPr lang="el-GR" sz="1400" i="1" dirty="0" err="1" smtClean="0"/>
              <a:t>Σμυρνηίς</a:t>
            </a:r>
            <a:endParaRPr lang="el-GR" sz="1400" i="1" dirty="0" smtClean="0"/>
          </a:p>
          <a:p>
            <a:pPr algn="ctr">
              <a:buNone/>
            </a:pPr>
            <a:endParaRPr lang="el-GR" sz="14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179512" y="188640"/>
            <a:ext cx="8784976" cy="6120680"/>
          </a:xfrm>
          <a:prstGeom prst="rect">
            <a:avLst/>
          </a:prstGeom>
        </p:spPr>
        <p:txBody>
          <a:bodyPr wrap="square">
            <a:spAutoFit/>
          </a:bodyPr>
          <a:lstStyle/>
          <a:p>
            <a:pPr>
              <a:buFont typeface="Wingdings" pitchFamily="2" charset="2"/>
              <a:buChar char="Ø"/>
            </a:pPr>
            <a:r>
              <a:rPr lang="el-GR" dirty="0" smtClean="0"/>
              <a:t> Αφηγούνται </a:t>
            </a:r>
            <a:r>
              <a:rPr lang="el-GR" dirty="0"/>
              <a:t>τις μυθικές ή ιστορικές απαρχές των περιοχών τους </a:t>
            </a:r>
          </a:p>
          <a:p>
            <a:r>
              <a:rPr lang="el-GR" dirty="0" smtClean="0"/>
              <a:t/>
            </a:r>
            <a:br>
              <a:rPr lang="el-GR" dirty="0" smtClean="0"/>
            </a:br>
            <a:r>
              <a:rPr lang="el-GR" i="1" dirty="0"/>
              <a:t>Σιμωνίδης ο </a:t>
            </a:r>
            <a:r>
              <a:rPr lang="el-GR" i="1" dirty="0" err="1"/>
              <a:t>Κείος</a:t>
            </a:r>
            <a:r>
              <a:rPr lang="el-GR" dirty="0"/>
              <a:t>:</a:t>
            </a:r>
          </a:p>
          <a:p>
            <a:r>
              <a:rPr lang="el-GR" dirty="0" smtClean="0"/>
              <a:t/>
            </a:r>
            <a:br>
              <a:rPr lang="el-GR" dirty="0" smtClean="0"/>
            </a:br>
            <a:endParaRPr lang="el-GR" dirty="0" smtClean="0"/>
          </a:p>
          <a:p>
            <a:r>
              <a:rPr lang="el-GR" i="1" dirty="0" smtClean="0"/>
              <a:t>Ελλήνων </a:t>
            </a:r>
            <a:r>
              <a:rPr lang="el-GR" i="1" dirty="0" err="1"/>
              <a:t>προμαχούντες</a:t>
            </a:r>
            <a:r>
              <a:rPr lang="el-GR" i="1" dirty="0"/>
              <a:t> Αθηναίοι </a:t>
            </a:r>
            <a:r>
              <a:rPr lang="el-GR" i="1" dirty="0" err="1"/>
              <a:t>Μαραθώνι</a:t>
            </a:r>
            <a:r>
              <a:rPr lang="el-GR" i="1" dirty="0"/>
              <a:t> χρυσοφόρων </a:t>
            </a:r>
            <a:r>
              <a:rPr lang="el-GR" i="1" dirty="0" err="1"/>
              <a:t>Μήδων</a:t>
            </a:r>
            <a:r>
              <a:rPr lang="el-GR" i="1" dirty="0"/>
              <a:t> </a:t>
            </a:r>
          </a:p>
          <a:p>
            <a:r>
              <a:rPr lang="el-GR" i="1" dirty="0" err="1"/>
              <a:t>εστόρεσαν</a:t>
            </a:r>
            <a:r>
              <a:rPr lang="el-GR" i="1" dirty="0"/>
              <a:t> δύναμιν</a:t>
            </a:r>
            <a:r>
              <a:rPr lang="el-GR" dirty="0"/>
              <a:t>.</a:t>
            </a:r>
          </a:p>
          <a:p>
            <a:r>
              <a:rPr lang="el-GR" dirty="0" smtClean="0"/>
              <a:t/>
            </a:r>
            <a:br>
              <a:rPr lang="el-GR" dirty="0" smtClean="0"/>
            </a:br>
            <a:r>
              <a:rPr lang="el-GR" dirty="0" smtClean="0"/>
              <a:t/>
            </a:r>
            <a:br>
              <a:rPr lang="el-GR" dirty="0" smtClean="0"/>
            </a:br>
            <a:r>
              <a:rPr lang="el-GR" dirty="0"/>
              <a:t>«</a:t>
            </a:r>
            <a:r>
              <a:rPr lang="el-GR" i="1" dirty="0"/>
              <a:t>Ὦ </a:t>
            </a:r>
            <a:r>
              <a:rPr lang="el-GR" i="1" dirty="0" err="1"/>
              <a:t>ξεῖν</a:t>
            </a:r>
            <a:r>
              <a:rPr lang="el-GR" i="1" dirty="0"/>
              <a:t>', </a:t>
            </a:r>
            <a:r>
              <a:rPr lang="el-GR" i="1" dirty="0" err="1"/>
              <a:t>ἀγγέλλειν</a:t>
            </a:r>
            <a:r>
              <a:rPr lang="el-GR" i="1" dirty="0"/>
              <a:t> </a:t>
            </a:r>
            <a:r>
              <a:rPr lang="el-GR" i="1" dirty="0" err="1"/>
              <a:t>Λακεδαιμονίοις</a:t>
            </a:r>
            <a:r>
              <a:rPr lang="el-GR" i="1" dirty="0"/>
              <a:t>, </a:t>
            </a:r>
            <a:r>
              <a:rPr lang="el-GR" i="1" dirty="0" err="1"/>
              <a:t>ὅτι</a:t>
            </a:r>
            <a:r>
              <a:rPr lang="el-GR" i="1" dirty="0"/>
              <a:t> </a:t>
            </a:r>
            <a:r>
              <a:rPr lang="el-GR" i="1" dirty="0" err="1"/>
              <a:t>τῇδε</a:t>
            </a:r>
            <a:r>
              <a:rPr lang="el-GR" i="1" dirty="0"/>
              <a:t> κείμεθα </a:t>
            </a:r>
            <a:r>
              <a:rPr lang="el-GR" i="1" dirty="0" err="1"/>
              <a:t>τοῖς</a:t>
            </a:r>
            <a:r>
              <a:rPr lang="el-GR" i="1" dirty="0"/>
              <a:t> κείνων </a:t>
            </a:r>
            <a:r>
              <a:rPr lang="el-GR" i="1" dirty="0" err="1"/>
              <a:t>ῥήμασι</a:t>
            </a:r>
            <a:r>
              <a:rPr lang="el-GR" i="1" dirty="0"/>
              <a:t> πειθόμενοι</a:t>
            </a:r>
            <a:r>
              <a:rPr lang="el-GR" dirty="0"/>
              <a:t>»</a:t>
            </a:r>
          </a:p>
          <a:p>
            <a:pPr>
              <a:buFont typeface="Wingdings" pitchFamily="2" charset="2"/>
              <a:buChar char="Ø"/>
            </a:pPr>
            <a:endParaRPr lang="el-GR" dirty="0"/>
          </a:p>
          <a:p>
            <a:pPr>
              <a:buFont typeface="Wingdings" pitchFamily="2" charset="2"/>
              <a:buChar char="Ø"/>
            </a:pPr>
            <a:endParaRPr lang="el-GR" i="1" dirty="0" smtClean="0"/>
          </a:p>
          <a:p>
            <a:pPr>
              <a:buFont typeface="Wingdings" pitchFamily="2" charset="2"/>
              <a:buChar char="Ø"/>
            </a:pPr>
            <a:r>
              <a:rPr lang="el-GR" i="1" dirty="0"/>
              <a:t> </a:t>
            </a:r>
            <a:r>
              <a:rPr lang="el-GR" i="1" dirty="0" smtClean="0"/>
              <a:t>Στοιχεία </a:t>
            </a:r>
            <a:r>
              <a:rPr lang="el-GR" i="1" dirty="0"/>
              <a:t>της λυρικής ποίησης που πιθανότατα επηρέασαν την ιστοριογραφία </a:t>
            </a:r>
            <a:endParaRPr lang="el-GR" dirty="0"/>
          </a:p>
          <a:p>
            <a:pPr>
              <a:buFont typeface="Arial" pitchFamily="34" charset="0"/>
              <a:buChar char="•"/>
            </a:pPr>
            <a:endParaRPr lang="el-GR" dirty="0" smtClean="0"/>
          </a:p>
          <a:p>
            <a:pPr>
              <a:buFont typeface="Arial" pitchFamily="34" charset="0"/>
              <a:buChar char="•"/>
            </a:pPr>
            <a:r>
              <a:rPr lang="el-GR" dirty="0"/>
              <a:t> </a:t>
            </a:r>
            <a:r>
              <a:rPr lang="el-GR" dirty="0" smtClean="0"/>
              <a:t>σχόλια </a:t>
            </a:r>
            <a:r>
              <a:rPr lang="el-GR" dirty="0"/>
              <a:t>του ποιητή </a:t>
            </a:r>
          </a:p>
          <a:p>
            <a:endParaRPr lang="el-GR" dirty="0" smtClean="0"/>
          </a:p>
          <a:p>
            <a:pPr>
              <a:buFont typeface="Arial" pitchFamily="34" charset="0"/>
              <a:buChar char="•"/>
            </a:pPr>
            <a:r>
              <a:rPr lang="el-GR" dirty="0" smtClean="0"/>
              <a:t> η </a:t>
            </a:r>
            <a:r>
              <a:rPr lang="el-GR" dirty="0"/>
              <a:t>ηθική αξιολόγηση των γεγονότων</a:t>
            </a:r>
          </a:p>
          <a:p>
            <a:pPr>
              <a:buFont typeface="Arial" pitchFamily="34" charset="0"/>
              <a:buChar char="•"/>
            </a:pPr>
            <a:endParaRPr lang="el-GR" dirty="0" smtClean="0"/>
          </a:p>
          <a:p>
            <a:pPr>
              <a:buFont typeface="Arial" pitchFamily="34" charset="0"/>
              <a:buChar char="•"/>
            </a:pPr>
            <a:r>
              <a:rPr lang="el-GR" dirty="0" smtClean="0"/>
              <a:t> η </a:t>
            </a:r>
            <a:r>
              <a:rPr lang="el-GR" dirty="0"/>
              <a:t>παρουσία των θεών</a:t>
            </a:r>
          </a:p>
          <a:p>
            <a:pPr>
              <a:buFont typeface="Arial" pitchFamily="34" charset="0"/>
              <a:buChar char="•"/>
            </a:pPr>
            <a:endParaRPr lang="el-GR" dirty="0" smtClean="0"/>
          </a:p>
          <a:p>
            <a:pPr>
              <a:buFont typeface="Arial" pitchFamily="34" charset="0"/>
              <a:buChar char="•"/>
            </a:pPr>
            <a:r>
              <a:rPr lang="el-GR" dirty="0" smtClean="0"/>
              <a:t> η </a:t>
            </a:r>
            <a:r>
              <a:rPr lang="el-GR" dirty="0"/>
              <a:t>χρήση ευθέος λόγου</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0"/>
            <a:ext cx="8534400" cy="1196752"/>
          </a:xfrm>
        </p:spPr>
        <p:txBody>
          <a:bodyPr>
            <a:normAutofit/>
          </a:bodyPr>
          <a:lstStyle/>
          <a:p>
            <a:r>
              <a:rPr lang="el-GR" dirty="0" smtClean="0"/>
              <a:t>ΠΡΟΔΡΟΜΟΙ ΤΗΣ ΑΡΧΑΙΑΣ ΕΛΛΗΝΙΚΗΣ ΙΣΤΟΡΙΟΓΡΑΦΙΑΣ</a:t>
            </a:r>
            <a:endParaRPr lang="el-GR" dirty="0"/>
          </a:p>
        </p:txBody>
      </p:sp>
      <p:sp>
        <p:nvSpPr>
          <p:cNvPr id="3" name="2 - Θέση περιεχομένου"/>
          <p:cNvSpPr>
            <a:spLocks noGrp="1"/>
          </p:cNvSpPr>
          <p:nvPr>
            <p:ph sz="quarter" idx="1"/>
          </p:nvPr>
        </p:nvSpPr>
        <p:spPr>
          <a:xfrm>
            <a:off x="179512" y="1412776"/>
            <a:ext cx="8784976" cy="4968552"/>
          </a:xfrm>
        </p:spPr>
        <p:txBody>
          <a:bodyPr>
            <a:normAutofit lnSpcReduction="10000"/>
          </a:bodyPr>
          <a:lstStyle/>
          <a:p>
            <a:pPr algn="ctr">
              <a:buNone/>
            </a:pPr>
            <a:r>
              <a:rPr lang="el-GR" sz="1800" dirty="0" smtClean="0"/>
              <a:t>3) ΠΕΡΙΠΛΟΥΣ</a:t>
            </a:r>
          </a:p>
          <a:p>
            <a:r>
              <a:rPr lang="el-GR" sz="1800" dirty="0" smtClean="0"/>
              <a:t>σχετίζεται άμεσα με την ευρύτατη γεωγραφική εξάπλωση του ελληνισμού και την εποχή των μεγάλων γεωγραφικών ανακαλύψεων ( 8ος - 5ος αι ).</a:t>
            </a:r>
          </a:p>
          <a:p>
            <a:pPr>
              <a:buNone/>
            </a:pPr>
            <a:endParaRPr lang="el-GR" sz="1800" dirty="0" smtClean="0"/>
          </a:p>
          <a:p>
            <a:r>
              <a:rPr lang="el-GR" sz="1800" dirty="0" smtClean="0"/>
              <a:t> καταγραφή των πληροφοριών που συνέλεγαν κατά την παράκτια πλεύση, σχετικά με λαούς ή τοποθεσίες που επισκέπτονταν, ή απλώς έβλεπαν από τα πλοία τους οι ταξιδιώτες</a:t>
            </a:r>
          </a:p>
          <a:p>
            <a:endParaRPr lang="el-GR" sz="1800" dirty="0" smtClean="0"/>
          </a:p>
          <a:p>
            <a:r>
              <a:rPr lang="el-GR" sz="1800" i="1" dirty="0" err="1" smtClean="0"/>
              <a:t>Σκύλαξ</a:t>
            </a:r>
            <a:r>
              <a:rPr lang="el-GR" sz="1800" i="1" dirty="0" smtClean="0"/>
              <a:t> ὁ </a:t>
            </a:r>
            <a:r>
              <a:rPr lang="el-GR" sz="1800" i="1" dirty="0" err="1" smtClean="0"/>
              <a:t>Καρυανδεύς</a:t>
            </a:r>
            <a:r>
              <a:rPr lang="el-GR" sz="1800" dirty="0" smtClean="0"/>
              <a:t> → Κατ' εντολή του Δαρείου Ά εξερευνά την περιοχή από τον Ινδό Ποταμό μέχρι την Ερυθρά Θάλασσα, την οποία εξερεύνησε μέχρι την περιοχή του </a:t>
            </a:r>
            <a:r>
              <a:rPr lang="el-GR" sz="1800" dirty="0" err="1" smtClean="0"/>
              <a:t>Σόυέζ</a:t>
            </a:r>
            <a:r>
              <a:rPr lang="el-GR" sz="1800" dirty="0" smtClean="0"/>
              <a:t>.</a:t>
            </a:r>
          </a:p>
          <a:p>
            <a:r>
              <a:rPr lang="el-GR" sz="1800" dirty="0" err="1" smtClean="0">
                <a:sym typeface="Wingdings" pitchFamily="2" charset="2"/>
              </a:rPr>
              <a:t></a:t>
            </a:r>
            <a:r>
              <a:rPr lang="el-GR" sz="1800" u="sng" dirty="0" err="1" smtClean="0">
                <a:sym typeface="Wingdings" pitchFamily="2" charset="2"/>
              </a:rPr>
              <a:t>ο</a:t>
            </a:r>
            <a:r>
              <a:rPr lang="el-GR" sz="1800" u="sng" dirty="0" smtClean="0">
                <a:sym typeface="Wingdings" pitchFamily="2" charset="2"/>
              </a:rPr>
              <a:t> σωζόμενος περίπλους σύμφωνα με τις μελέτες δεν ανήκει τελικά στον ίδιο</a:t>
            </a:r>
            <a:r>
              <a:rPr lang="el-GR" sz="1800" dirty="0" smtClean="0">
                <a:sym typeface="Wingdings" pitchFamily="2" charset="2"/>
              </a:rPr>
              <a:t>!</a:t>
            </a:r>
          </a:p>
          <a:p>
            <a:endParaRPr lang="el-GR" sz="1800" dirty="0" smtClean="0">
              <a:sym typeface="Wingdings" pitchFamily="2" charset="2"/>
            </a:endParaRPr>
          </a:p>
          <a:p>
            <a:endParaRPr lang="el-GR" sz="1800" dirty="0" smtClean="0">
              <a:sym typeface="Wingdings" pitchFamily="2" charset="2"/>
            </a:endParaRPr>
          </a:p>
          <a:p>
            <a:r>
              <a:rPr lang="el-GR" sz="1800" b="1" dirty="0" smtClean="0"/>
              <a:t>γεωγραφία και ιστορία στην αρχαία Ελλάδα είναι άρρηκτα συνδεδεμένες!</a:t>
            </a:r>
            <a:endParaRPr lang="el-GR" sz="1800" dirty="0" smtClean="0"/>
          </a:p>
          <a:p>
            <a:pPr algn="ctr">
              <a:buNone/>
            </a:pPr>
            <a:endParaRPr lang="el-GR"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3 - Θέση περιεχομένου" descr="1743623304604.png"/>
          <p:cNvPicPr>
            <a:picLocks noGrp="1" noChangeAspect="1"/>
          </p:cNvPicPr>
          <p:nvPr>
            <p:ph sz="quarter" idx="1"/>
          </p:nvPr>
        </p:nvPicPr>
        <p:blipFill>
          <a:blip r:embed="rId2" cstate="print"/>
          <a:stretch>
            <a:fillRect/>
          </a:stretch>
        </p:blipFill>
        <p:spPr>
          <a:xfrm>
            <a:off x="179512" y="1268760"/>
            <a:ext cx="8784977" cy="5400599"/>
          </a:xfr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1242</TotalTime>
  <Words>563</Words>
  <Application>Microsoft Office PowerPoint</Application>
  <PresentationFormat>Προβολή στην οθόνη (4:3)</PresentationFormat>
  <Paragraphs>264</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Δημοτικός</vt:lpstr>
      <vt:lpstr>ΑΡΧΑΙΑ ΕΛΛΗΝΙΚΗ ΓΡΑΜΜΑΤΕΙΑ Ι</vt:lpstr>
      <vt:lpstr>ΤΙ ΕΙΝΑΙ ΙΣΤΟΡΙΟΓΡΑΦΙΑ</vt:lpstr>
      <vt:lpstr>ΠΡΟΔΡΟΜΟΙ ΤΗΣ ΑΡΧΑΙΑΣ ΕΛΛΗΝΙΚΗΣ ΙΣΤΟΡΙΟΓΡΑΦΙΑΣ</vt:lpstr>
      <vt:lpstr>Λογοτεχνικοί-εκφραστικοί τρόποι της αρχαίας ιστοριογραφίας κατάγονται από το έπος: </vt:lpstr>
      <vt:lpstr>δημηγορίες</vt:lpstr>
      <vt:lpstr>ΠΡΟΔΡΟΜΟΙ ΤΗΣ ΑΡΧΑΙΑΣ ΕΛΛΗΝΙΚΗΣ ΙΣΤΟΡΙΟΓΡΑΦΙΑΣ</vt:lpstr>
      <vt:lpstr>Διαφάνεια 7</vt:lpstr>
      <vt:lpstr>ΠΡΟΔΡΟΜΟΙ ΤΗΣ ΑΡΧΑΙΑΣ ΕΛΛΗΝΙΚΗΣ ΙΣΤΟΡΙΟΓΡΑΦΙΑΣ</vt:lpstr>
      <vt:lpstr>Διαφάνεια 9</vt:lpstr>
      <vt:lpstr>Περίπλους του Άννωνα Άννων ο Καρχηδόνιος → εξερευνά τις δυτικές ακτές της Αφρικής. Ο περίπλους του αποτελεί το πλησιέστερο στην καρχηδονιακή λογοτεχνία δείγμα </vt:lpstr>
      <vt:lpstr>ΠΡΟΔΡΟΜΟΙ ΤΗΣ ΑΡΧΑΙΑΣ ΕΛΛΗΝΙΚΗΣ ΙΣΤΟΡΙΟΓΡΑΦΙΑΣ</vt:lpstr>
      <vt:lpstr>Χάρτης του κόσμου σύμφωνα με τον Αναξίμανδρο</vt:lpstr>
      <vt:lpstr>ΠΡΟΔΡΟΜΟΙ ΤΗΣ ΑΡΧΑΙΑΣ ΕΛΛΗΝΙΚΗΣ ΙΣΤΟΡΙΟΓΡΑΦΙΑΣ</vt:lpstr>
      <vt:lpstr>Διαφάνεια 14</vt:lpstr>
      <vt:lpstr>Διαφάνεια 15</vt:lpstr>
      <vt:lpstr>χάρτης του κόσμου σύμφωνα με τον Εκαταίο</vt:lpstr>
      <vt:lpstr>Διαφάνεια 17</vt:lpstr>
      <vt:lpstr>Διαφάνεια 18</vt:lpstr>
      <vt:lpstr>Διαφάνεια 19</vt:lpstr>
      <vt:lpstr>Διαφάνεια 20</vt:lpstr>
      <vt:lpstr>Διαφάνεια 21</vt:lpstr>
      <vt:lpstr>Διαφάνεια 22</vt:lpstr>
      <vt:lpstr>Διαφάνεια 23</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ΑΡΧΑΙΑ ΕΛΛΗΝΙΚΗ ΓΡΑΜΜΑΤΕΙΑ Ι</dc:title>
  <dc:creator>User</dc:creator>
  <cp:lastModifiedBy>User</cp:lastModifiedBy>
  <cp:revision>59</cp:revision>
  <dcterms:created xsi:type="dcterms:W3CDTF">2025-04-02T09:20:48Z</dcterms:created>
  <dcterms:modified xsi:type="dcterms:W3CDTF">2025-04-17T17:13:15Z</dcterms:modified>
</cp:coreProperties>
</file>