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306" r:id="rId3"/>
    <p:sldId id="307" r:id="rId4"/>
    <p:sldId id="308" r:id="rId5"/>
    <p:sldId id="295" r:id="rId6"/>
    <p:sldId id="281" r:id="rId7"/>
    <p:sldId id="279" r:id="rId8"/>
    <p:sldId id="256" r:id="rId9"/>
    <p:sldId id="257" r:id="rId10"/>
    <p:sldId id="258" r:id="rId11"/>
    <p:sldId id="259" r:id="rId12"/>
    <p:sldId id="260" r:id="rId13"/>
    <p:sldId id="263" r:id="rId14"/>
    <p:sldId id="265" r:id="rId15"/>
    <p:sldId id="266" r:id="rId16"/>
    <p:sldId id="267" r:id="rId17"/>
    <p:sldId id="268" r:id="rId18"/>
    <p:sldId id="270" r:id="rId19"/>
    <p:sldId id="296" r:id="rId20"/>
    <p:sldId id="271" r:id="rId21"/>
    <p:sldId id="272" r:id="rId22"/>
    <p:sldId id="273" r:id="rId23"/>
    <p:sldId id="274" r:id="rId24"/>
    <p:sldId id="282" r:id="rId25"/>
    <p:sldId id="305" r:id="rId26"/>
    <p:sldId id="304" r:id="rId27"/>
    <p:sldId id="275" r:id="rId28"/>
    <p:sldId id="276" r:id="rId29"/>
    <p:sldId id="277" r:id="rId30"/>
    <p:sldId id="278" r:id="rId31"/>
    <p:sldId id="294" r:id="rId32"/>
    <p:sldId id="283" r:id="rId33"/>
    <p:sldId id="284" r:id="rId34"/>
    <p:sldId id="285" r:id="rId35"/>
    <p:sldId id="286" r:id="rId36"/>
    <p:sldId id="288" r:id="rId37"/>
    <p:sldId id="287" r:id="rId38"/>
    <p:sldId id="300" r:id="rId39"/>
    <p:sldId id="301" r:id="rId40"/>
    <p:sldId id="289" r:id="rId41"/>
    <p:sldId id="290" r:id="rId42"/>
    <p:sldId id="303" r:id="rId43"/>
    <p:sldId id="302" r:id="rId44"/>
    <p:sldId id="298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40" autoAdjust="0"/>
    <p:restoredTop sz="94660"/>
  </p:normalViewPr>
  <p:slideViewPr>
    <p:cSldViewPr>
      <p:cViewPr varScale="1">
        <p:scale>
          <a:sx n="92" d="100"/>
          <a:sy n="92" d="100"/>
        </p:scale>
        <p:origin x="126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&#915;&#953;&#974;&#961;&#947;&#959;&#962;\&#932;&#945;%20&#941;&#947;&#947;&#961;&#945;&#966;&#940;%20&#956;&#959;&#965;\RHODES%20(&#913;&#965;&#964;&#972;&#956;&#945;&#964;&#945;%20&#913;&#960;&#959;&#952;&#951;&#954;&#949;&#965;&#956;&#941;&#957;&#959;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Alexandra\Documents\DIDAKTORIKO\DIDAKTORIKO\&#931;&#951;&#956;&#949;&#953;&#974;&#963;&#949;&#953;&#962;\AEGYPTIAK%20RHODES\Samos%20Perachor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ocuments\DIDAKTORIKO\DIDAKTORIKO\&#931;&#951;&#956;&#949;&#953;&#974;&#963;&#949;&#953;&#962;\AEGYPTIAK%20RHODES\Samos%20Perachor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ocuments\DIDAKTORIKO\DIDAKTORIKO\&#931;&#951;&#956;&#949;&#953;&#974;&#963;&#949;&#953;&#962;\AEGYPTIAK%20RHODES\CAMIROS%20LINDOS%20GENER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ocuments\DIDAKTORIKO\DIDAKTORIKO\&#931;&#951;&#956;&#949;&#953;&#974;&#963;&#949;&#953;&#962;\AEGYPTIAK%20RHODES\CAMIROS%20LINDOS%20GENER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915;&#953;&#974;&#961;&#947;&#959;&#962;\&#932;&#945;%20&#941;&#947;&#947;&#961;&#945;&#966;&#940;%20&#956;&#959;&#965;\RHODES%20(&#913;&#965;&#964;&#972;&#956;&#945;&#964;&#945;%20&#913;&#960;&#959;&#952;&#951;&#954;&#949;&#965;&#956;&#941;&#957;&#959;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ocuments\DIDAKTORIKO\DIDAKTORIKO\&#931;&#951;&#956;&#949;&#953;&#974;&#963;&#949;&#953;&#962;\AEGYPTIAK%20RHODES\CAMIROS%20LINDOS%20GENERA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lektra\Documents\&#916;&#921;&#916;&#913;&#922;&#932;&#927;&#929;&#921;&#922;&#927;%20&#932;&#917;&#923;&#921;&#922;&#913;\CHARTS\BES%20SEKHMET%20PATAIKOS%20FIN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ocuments\DIDAKTORIKO\DIDAKTORIKO\&#931;&#951;&#956;&#949;&#953;&#974;&#963;&#949;&#953;&#962;\AEGYPTIAK%20RHODES\CAMIROS%20LINDOS%20GENER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617582816168485E-2"/>
          <c:y val="3.3528487701893997E-2"/>
          <c:w val="0.9366642283775326"/>
          <c:h val="0.8341886562153787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Sheet3!$O$2</c:f>
              <c:strCache>
                <c:ptCount val="1"/>
                <c:pt idx="0">
                  <c:v>Sanctuary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strRef>
              <c:f>Sheet3!$N$3:$N$18</c:f>
              <c:strCache>
                <c:ptCount val="16"/>
                <c:pt idx="0">
                  <c:v>BES </c:v>
                </c:pt>
                <c:pt idx="1">
                  <c:v>NEFERTEM</c:v>
                </c:pt>
                <c:pt idx="2">
                  <c:v>SEKHMET</c:v>
                </c:pt>
                <c:pt idx="3">
                  <c:v>PTAH/PATAIKOS</c:v>
                </c:pt>
                <c:pt idx="4">
                  <c:v>ISIS/ISIS HORUS</c:v>
                </c:pt>
                <c:pt idx="5">
                  <c:v>HARPOKRATES</c:v>
                </c:pt>
                <c:pt idx="6">
                  <c:v>HORUS RE</c:v>
                </c:pt>
                <c:pt idx="7">
                  <c:v>PTAH</c:v>
                </c:pt>
                <c:pt idx="8">
                  <c:v>HATHOR</c:v>
                </c:pt>
                <c:pt idx="9">
                  <c:v>BASTET</c:v>
                </c:pt>
                <c:pt idx="10">
                  <c:v> MUT</c:v>
                </c:pt>
                <c:pt idx="11">
                  <c:v>KHNUM</c:v>
                </c:pt>
                <c:pt idx="12">
                  <c:v>KHONSU</c:v>
                </c:pt>
                <c:pt idx="13">
                  <c:v>SHU </c:v>
                </c:pt>
                <c:pt idx="14">
                  <c:v>THOTH</c:v>
                </c:pt>
                <c:pt idx="15">
                  <c:v>TAWERET</c:v>
                </c:pt>
              </c:strCache>
            </c:strRef>
          </c:cat>
          <c:val>
            <c:numRef>
              <c:f>Sheet3!$O$3:$O$18</c:f>
              <c:numCache>
                <c:formatCode>General</c:formatCode>
                <c:ptCount val="16"/>
                <c:pt idx="0">
                  <c:v>164</c:v>
                </c:pt>
                <c:pt idx="1">
                  <c:v>112</c:v>
                </c:pt>
                <c:pt idx="2">
                  <c:v>33</c:v>
                </c:pt>
                <c:pt idx="3">
                  <c:v>28</c:v>
                </c:pt>
                <c:pt idx="4">
                  <c:v>12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Sheet3!$P$2</c:f>
              <c:strCache>
                <c:ptCount val="1"/>
                <c:pt idx="0">
                  <c:v>Tomb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strRef>
              <c:f>Sheet3!$N$3:$N$18</c:f>
              <c:strCache>
                <c:ptCount val="16"/>
                <c:pt idx="0">
                  <c:v>BES </c:v>
                </c:pt>
                <c:pt idx="1">
                  <c:v>NEFERTEM</c:v>
                </c:pt>
                <c:pt idx="2">
                  <c:v>SEKHMET</c:v>
                </c:pt>
                <c:pt idx="3">
                  <c:v>PTAH/PATAIKOS</c:v>
                </c:pt>
                <c:pt idx="4">
                  <c:v>ISIS/ISIS HORUS</c:v>
                </c:pt>
                <c:pt idx="5">
                  <c:v>HARPOKRATES</c:v>
                </c:pt>
                <c:pt idx="6">
                  <c:v>HORUS RE</c:v>
                </c:pt>
                <c:pt idx="7">
                  <c:v>PTAH</c:v>
                </c:pt>
                <c:pt idx="8">
                  <c:v>HATHOR</c:v>
                </c:pt>
                <c:pt idx="9">
                  <c:v>BASTET</c:v>
                </c:pt>
                <c:pt idx="10">
                  <c:v> MUT</c:v>
                </c:pt>
                <c:pt idx="11">
                  <c:v>KHNUM</c:v>
                </c:pt>
                <c:pt idx="12">
                  <c:v>KHONSU</c:v>
                </c:pt>
                <c:pt idx="13">
                  <c:v>SHU </c:v>
                </c:pt>
                <c:pt idx="14">
                  <c:v>THOTH</c:v>
                </c:pt>
                <c:pt idx="15">
                  <c:v>TAWERET</c:v>
                </c:pt>
              </c:strCache>
            </c:strRef>
          </c:cat>
          <c:val>
            <c:numRef>
              <c:f>Sheet3!$P$3:$P$18</c:f>
              <c:numCache>
                <c:formatCode>General</c:formatCode>
                <c:ptCount val="16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5955088"/>
        <c:axId val="525955648"/>
        <c:axId val="0"/>
      </c:bar3DChart>
      <c:catAx>
        <c:axId val="525955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25955648"/>
        <c:crosses val="autoZero"/>
        <c:auto val="1"/>
        <c:lblAlgn val="ctr"/>
        <c:lblOffset val="100"/>
        <c:noMultiLvlLbl val="0"/>
      </c:catAx>
      <c:valAx>
        <c:axId val="525955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59550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645217394724299E-2"/>
          <c:y val="0.11570514668553049"/>
          <c:w val="0.96735478260527663"/>
          <c:h val="0.55299393597617164"/>
        </c:manualLayout>
      </c:layout>
      <c:bar3DChart>
        <c:barDir val="col"/>
        <c:grouping val="clustered"/>
        <c:varyColors val="0"/>
        <c:ser>
          <c:idx val="0"/>
          <c:order val="0"/>
          <c:tx>
            <c:v>Egyptian/egyptianizing theomorphic figures from Archaic Samos</c:v>
          </c:tx>
          <c:invertIfNegative val="0"/>
          <c:cat>
            <c:strRef>
              <c:f>Sheet1!$T$9:$T$22</c:f>
              <c:strCache>
                <c:ptCount val="14"/>
                <c:pt idx="0">
                  <c:v>BES</c:v>
                </c:pt>
                <c:pt idx="1">
                  <c:v>ISIS AND HORUS</c:v>
                </c:pt>
                <c:pt idx="2">
                  <c:v>OSIRIS</c:v>
                </c:pt>
                <c:pt idx="3">
                  <c:v>MUT</c:v>
                </c:pt>
                <c:pt idx="4">
                  <c:v>HARPOCRATES</c:v>
                </c:pt>
                <c:pt idx="5">
                  <c:v>MIN</c:v>
                </c:pt>
                <c:pt idx="6">
                  <c:v>NEITH</c:v>
                </c:pt>
                <c:pt idx="7">
                  <c:v>SEKHMET</c:v>
                </c:pt>
                <c:pt idx="8">
                  <c:v>PTAH</c:v>
                </c:pt>
                <c:pt idx="9">
                  <c:v>HATHOR</c:v>
                </c:pt>
                <c:pt idx="10">
                  <c:v>HORUS</c:v>
                </c:pt>
                <c:pt idx="11">
                  <c:v>HEH/SHU</c:v>
                </c:pt>
                <c:pt idx="12">
                  <c:v>GROUP OF DEITIES </c:v>
                </c:pt>
                <c:pt idx="13">
                  <c:v>UNDENTIFIED DEITIES </c:v>
                </c:pt>
              </c:strCache>
            </c:strRef>
          </c:cat>
          <c:val>
            <c:numRef>
              <c:f>Sheet1!$U$9:$U$22</c:f>
              <c:numCache>
                <c:formatCode>General</c:formatCode>
                <c:ptCount val="14"/>
                <c:pt idx="0">
                  <c:v>17</c:v>
                </c:pt>
                <c:pt idx="1">
                  <c:v>15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5957888"/>
        <c:axId val="589804784"/>
        <c:axId val="0"/>
      </c:bar3DChart>
      <c:catAx>
        <c:axId val="52595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9804784"/>
        <c:crosses val="autoZero"/>
        <c:auto val="1"/>
        <c:lblAlgn val="ctr"/>
        <c:lblOffset val="100"/>
        <c:noMultiLvlLbl val="0"/>
      </c:catAx>
      <c:valAx>
        <c:axId val="589804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5957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THEOMORRPHIC FIGURINES/ AMULETS  FROM PERACHORA</c:v>
          </c:tx>
          <c:invertIfNegative val="0"/>
          <c:cat>
            <c:strRef>
              <c:f>Sheet2!$I$8:$I$11</c:f>
              <c:strCache>
                <c:ptCount val="4"/>
                <c:pt idx="0">
                  <c:v>BES </c:v>
                </c:pt>
                <c:pt idx="1">
                  <c:v>SEKHMET  PROTOME</c:v>
                </c:pt>
                <c:pt idx="2">
                  <c:v>AMUN-RE</c:v>
                </c:pt>
                <c:pt idx="3">
                  <c:v>ISIS HORUS</c:v>
                </c:pt>
              </c:strCache>
            </c:strRef>
          </c:cat>
          <c:val>
            <c:numRef>
              <c:f>Sheet2!$J$8:$J$11</c:f>
              <c:numCache>
                <c:formatCode>General</c:formatCode>
                <c:ptCount val="4"/>
                <c:pt idx="0">
                  <c:v>13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3508720"/>
        <c:axId val="593509280"/>
        <c:axId val="0"/>
      </c:bar3DChart>
      <c:catAx>
        <c:axId val="59350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93509280"/>
        <c:crosses val="autoZero"/>
        <c:auto val="1"/>
        <c:lblAlgn val="ctr"/>
        <c:lblOffset val="100"/>
        <c:noMultiLvlLbl val="0"/>
      </c:catAx>
      <c:valAx>
        <c:axId val="593509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350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l-G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113230465587404E-2"/>
          <c:y val="0.10896609464208502"/>
          <c:w val="0.89989321805087452"/>
          <c:h val="0.65960517038991606"/>
        </c:manualLayout>
      </c:layout>
      <c:area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593511520"/>
        <c:axId val="593512080"/>
      </c:areaChart>
      <c:catAx>
        <c:axId val="593511520"/>
        <c:scaling>
          <c:orientation val="minMax"/>
        </c:scaling>
        <c:delete val="0"/>
        <c:axPos val="b"/>
        <c:majorTickMark val="out"/>
        <c:minorTickMark val="none"/>
        <c:tickLblPos val="nextTo"/>
        <c:crossAx val="593512080"/>
        <c:crosses val="autoZero"/>
        <c:auto val="1"/>
        <c:lblAlgn val="ctr"/>
        <c:lblOffset val="100"/>
        <c:noMultiLvlLbl val="0"/>
      </c:catAx>
      <c:valAx>
        <c:axId val="593512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351152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Κατανομή</a:t>
            </a:r>
            <a:r>
              <a:rPr lang="el-GR" sz="2400" baseline="0" dirty="0" smtClean="0">
                <a:solidFill>
                  <a:schemeClr val="bg1"/>
                </a:solidFill>
              </a:rPr>
              <a:t> αναπαραστάσεων της Σεχμέτ από τη Ρόδο  (προκαταρκτική στατιστική ανάλυση)</a:t>
            </a:r>
            <a:endParaRPr lang="en-US" sz="2400" dirty="0">
              <a:solidFill>
                <a:schemeClr val="bg1"/>
              </a:solidFill>
            </a:endParaRPr>
          </a:p>
        </c:rich>
      </c:tx>
      <c:overlay val="0"/>
    </c:title>
    <c:autoTitleDeleted val="0"/>
    <c:plotArea>
      <c:layout/>
      <c:areaChart>
        <c:grouping val="standard"/>
        <c:varyColors val="0"/>
        <c:ser>
          <c:idx val="0"/>
          <c:order val="0"/>
          <c:tx>
            <c:v>DISTRIBUTION OF SEKHMET FIGURES IN RHODES</c:v>
          </c:tx>
          <c:spPr>
            <a:solidFill>
              <a:schemeClr val="accent2">
                <a:lumMod val="75000"/>
              </a:schemeClr>
            </a:solidFill>
          </c:spPr>
          <c:cat>
            <c:strRef>
              <c:f>Sheet1!$R$5:$R$11</c:f>
              <c:strCache>
                <c:ptCount val="7"/>
                <c:pt idx="0">
                  <c:v>IALYSOS</c:v>
                </c:pt>
                <c:pt idx="1">
                  <c:v>IALYSOS/TOMBS</c:v>
                </c:pt>
                <c:pt idx="2">
                  <c:v>LINDOS</c:v>
                </c:pt>
                <c:pt idx="3">
                  <c:v>KAMIROS</c:v>
                </c:pt>
                <c:pt idx="4">
                  <c:v>KAMIROS/TOMBS </c:v>
                </c:pt>
                <c:pt idx="5">
                  <c:v>VROULIA/TOMBS</c:v>
                </c:pt>
                <c:pt idx="6">
                  <c:v>UNKNOWN</c:v>
                </c:pt>
              </c:strCache>
            </c:strRef>
          </c:cat>
          <c:val>
            <c:numRef>
              <c:f>Sheet1!$S$5:$S$11</c:f>
              <c:numCache>
                <c:formatCode>General</c:formatCode>
                <c:ptCount val="7"/>
                <c:pt idx="0">
                  <c:v>27</c:v>
                </c:pt>
                <c:pt idx="1">
                  <c:v>2</c:v>
                </c:pt>
                <c:pt idx="2">
                  <c:v>11</c:v>
                </c:pt>
                <c:pt idx="3">
                  <c:v>7</c:v>
                </c:pt>
                <c:pt idx="4">
                  <c:v>2</c:v>
                </c:pt>
                <c:pt idx="5">
                  <c:v>2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3514320"/>
        <c:axId val="593514880"/>
      </c:areaChart>
      <c:catAx>
        <c:axId val="593514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l-GR"/>
          </a:p>
        </c:txPr>
        <c:crossAx val="593514880"/>
        <c:crosses val="autoZero"/>
        <c:auto val="1"/>
        <c:lblAlgn val="ctr"/>
        <c:lblOffset val="100"/>
        <c:noMultiLvlLbl val="0"/>
      </c:catAx>
      <c:valAx>
        <c:axId val="593514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3514320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el-G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991348437246582E-2"/>
          <c:y val="1.4948601807006429E-2"/>
          <c:w val="0.92133595757454312"/>
          <c:h val="0.83406029731264431"/>
        </c:manualLayout>
      </c:layout>
      <c:areaChart>
        <c:grouping val="standard"/>
        <c:varyColors val="0"/>
        <c:ser>
          <c:idx val="0"/>
          <c:order val="0"/>
          <c:tx>
            <c:strRef>
              <c:f>Sheet3!$O$23</c:f>
              <c:strCache>
                <c:ptCount val="1"/>
                <c:pt idx="0">
                  <c:v>LINDOS</c:v>
                </c:pt>
              </c:strCache>
            </c:strRef>
          </c:tx>
          <c:cat>
            <c:strRef>
              <c:f>Sheet3!$N$24:$N$39</c:f>
              <c:strCache>
                <c:ptCount val="16"/>
                <c:pt idx="0">
                  <c:v>BES </c:v>
                </c:pt>
                <c:pt idx="1">
                  <c:v>NEFERTEM</c:v>
                </c:pt>
                <c:pt idx="2">
                  <c:v>PTAH/PATAIKOS</c:v>
                </c:pt>
                <c:pt idx="3">
                  <c:v>SEKHMET</c:v>
                </c:pt>
                <c:pt idx="4">
                  <c:v>ISIS/ISIS HORUS</c:v>
                </c:pt>
                <c:pt idx="5">
                  <c:v>HORUS- RE</c:v>
                </c:pt>
                <c:pt idx="6">
                  <c:v>HARPOKRATES</c:v>
                </c:pt>
                <c:pt idx="7">
                  <c:v>PTAH </c:v>
                </c:pt>
                <c:pt idx="8">
                  <c:v>HATHOR</c:v>
                </c:pt>
                <c:pt idx="9">
                  <c:v>BASTET</c:v>
                </c:pt>
                <c:pt idx="10">
                  <c:v> MUT</c:v>
                </c:pt>
                <c:pt idx="11">
                  <c:v>KHNUM</c:v>
                </c:pt>
                <c:pt idx="12">
                  <c:v>KHONSU</c:v>
                </c:pt>
                <c:pt idx="13">
                  <c:v>SHU </c:v>
                </c:pt>
                <c:pt idx="14">
                  <c:v>THOTH</c:v>
                </c:pt>
                <c:pt idx="15">
                  <c:v>TAWERET</c:v>
                </c:pt>
              </c:strCache>
            </c:strRef>
          </c:cat>
          <c:val>
            <c:numRef>
              <c:f>Sheet3!$O$24:$O$39</c:f>
              <c:numCache>
                <c:formatCode>General</c:formatCode>
                <c:ptCount val="16"/>
                <c:pt idx="0">
                  <c:v>103</c:v>
                </c:pt>
                <c:pt idx="1">
                  <c:v>78</c:v>
                </c:pt>
                <c:pt idx="2">
                  <c:v>14</c:v>
                </c:pt>
                <c:pt idx="3">
                  <c:v>9</c:v>
                </c:pt>
                <c:pt idx="4">
                  <c:v>2</c:v>
                </c:pt>
                <c:pt idx="5">
                  <c:v>0</c:v>
                </c:pt>
                <c:pt idx="6">
                  <c:v>2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Sheet3!$P$23</c:f>
              <c:strCache>
                <c:ptCount val="1"/>
                <c:pt idx="0">
                  <c:v>IALYSOS</c:v>
                </c:pt>
              </c:strCache>
            </c:strRef>
          </c:tx>
          <c:cat>
            <c:strRef>
              <c:f>Sheet3!$N$24:$N$39</c:f>
              <c:strCache>
                <c:ptCount val="16"/>
                <c:pt idx="0">
                  <c:v>BES </c:v>
                </c:pt>
                <c:pt idx="1">
                  <c:v>NEFERTEM</c:v>
                </c:pt>
                <c:pt idx="2">
                  <c:v>PTAH/PATAIKOS</c:v>
                </c:pt>
                <c:pt idx="3">
                  <c:v>SEKHMET</c:v>
                </c:pt>
                <c:pt idx="4">
                  <c:v>ISIS/ISIS HORUS</c:v>
                </c:pt>
                <c:pt idx="5">
                  <c:v>HORUS- RE</c:v>
                </c:pt>
                <c:pt idx="6">
                  <c:v>HARPOKRATES</c:v>
                </c:pt>
                <c:pt idx="7">
                  <c:v>PTAH </c:v>
                </c:pt>
                <c:pt idx="8">
                  <c:v>HATHOR</c:v>
                </c:pt>
                <c:pt idx="9">
                  <c:v>BASTET</c:v>
                </c:pt>
                <c:pt idx="10">
                  <c:v> MUT</c:v>
                </c:pt>
                <c:pt idx="11">
                  <c:v>KHNUM</c:v>
                </c:pt>
                <c:pt idx="12">
                  <c:v>KHONSU</c:v>
                </c:pt>
                <c:pt idx="13">
                  <c:v>SHU </c:v>
                </c:pt>
                <c:pt idx="14">
                  <c:v>THOTH</c:v>
                </c:pt>
                <c:pt idx="15">
                  <c:v>TAWERET</c:v>
                </c:pt>
              </c:strCache>
            </c:strRef>
          </c:cat>
          <c:val>
            <c:numRef>
              <c:f>Sheet3!$P$24:$P$39</c:f>
              <c:numCache>
                <c:formatCode>General</c:formatCode>
                <c:ptCount val="16"/>
                <c:pt idx="0">
                  <c:v>44</c:v>
                </c:pt>
                <c:pt idx="1">
                  <c:v>22</c:v>
                </c:pt>
                <c:pt idx="2">
                  <c:v>8</c:v>
                </c:pt>
                <c:pt idx="3">
                  <c:v>19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Sheet3!$Q$23</c:f>
              <c:strCache>
                <c:ptCount val="1"/>
                <c:pt idx="0">
                  <c:v>KAMEIROS</c:v>
                </c:pt>
              </c:strCache>
            </c:strRef>
          </c:tx>
          <c:cat>
            <c:strRef>
              <c:f>Sheet3!$N$24:$N$39</c:f>
              <c:strCache>
                <c:ptCount val="16"/>
                <c:pt idx="0">
                  <c:v>BES </c:v>
                </c:pt>
                <c:pt idx="1">
                  <c:v>NEFERTEM</c:v>
                </c:pt>
                <c:pt idx="2">
                  <c:v>PTAH/PATAIKOS</c:v>
                </c:pt>
                <c:pt idx="3">
                  <c:v>SEKHMET</c:v>
                </c:pt>
                <c:pt idx="4">
                  <c:v>ISIS/ISIS HORUS</c:v>
                </c:pt>
                <c:pt idx="5">
                  <c:v>HORUS- RE</c:v>
                </c:pt>
                <c:pt idx="6">
                  <c:v>HARPOKRATES</c:v>
                </c:pt>
                <c:pt idx="7">
                  <c:v>PTAH </c:v>
                </c:pt>
                <c:pt idx="8">
                  <c:v>HATHOR</c:v>
                </c:pt>
                <c:pt idx="9">
                  <c:v>BASTET</c:v>
                </c:pt>
                <c:pt idx="10">
                  <c:v> MUT</c:v>
                </c:pt>
                <c:pt idx="11">
                  <c:v>KHNUM</c:v>
                </c:pt>
                <c:pt idx="12">
                  <c:v>KHONSU</c:v>
                </c:pt>
                <c:pt idx="13">
                  <c:v>SHU </c:v>
                </c:pt>
                <c:pt idx="14">
                  <c:v>THOTH</c:v>
                </c:pt>
                <c:pt idx="15">
                  <c:v>TAWERET</c:v>
                </c:pt>
              </c:strCache>
            </c:strRef>
          </c:cat>
          <c:val>
            <c:numRef>
              <c:f>Sheet3!$Q$24:$Q$39</c:f>
              <c:numCache>
                <c:formatCode>General</c:formatCode>
                <c:ptCount val="16"/>
                <c:pt idx="0">
                  <c:v>20</c:v>
                </c:pt>
                <c:pt idx="1">
                  <c:v>14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3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3518240"/>
        <c:axId val="593518800"/>
      </c:areaChart>
      <c:catAx>
        <c:axId val="593518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93518800"/>
        <c:crosses val="autoZero"/>
        <c:auto val="1"/>
        <c:lblAlgn val="ctr"/>
        <c:lblOffset val="100"/>
        <c:noMultiLvlLbl val="0"/>
      </c:catAx>
      <c:valAx>
        <c:axId val="593518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351824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Sheet1!$A$31:$A$36</c:f>
              <c:strCache>
                <c:ptCount val="6"/>
                <c:pt idx="0">
                  <c:v>AMULET</c:v>
                </c:pt>
                <c:pt idx="1">
                  <c:v>AMULET-FIGURINE</c:v>
                </c:pt>
                <c:pt idx="2">
                  <c:v>SCARAB</c:v>
                </c:pt>
                <c:pt idx="4">
                  <c:v>FIGURINE</c:v>
                </c:pt>
                <c:pt idx="5">
                  <c:v>VASE</c:v>
                </c:pt>
              </c:strCache>
            </c:strRef>
          </c:cat>
          <c:val>
            <c:numRef>
              <c:f>Sheet1!$B$31:$B$36</c:f>
              <c:numCache>
                <c:formatCode>General</c:formatCode>
                <c:ptCount val="6"/>
                <c:pt idx="0">
                  <c:v>85</c:v>
                </c:pt>
                <c:pt idx="1">
                  <c:v>14</c:v>
                </c:pt>
                <c:pt idx="2">
                  <c:v>13</c:v>
                </c:pt>
                <c:pt idx="4">
                  <c:v>7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l-G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Φύλλο3!$B$2</c:f>
              <c:strCache>
                <c:ptCount val="1"/>
                <c:pt idx="0">
                  <c:v>Ιερό</c:v>
                </c:pt>
              </c:strCache>
            </c:strRef>
          </c:tx>
          <c:spPr>
            <a:solidFill>
              <a:srgbClr val="800080"/>
            </a:solidFill>
          </c:spPr>
          <c:invertIfNegative val="0"/>
          <c:cat>
            <c:strRef>
              <c:f>Φύλλο3!$A$3:$A$16</c:f>
              <c:strCache>
                <c:ptCount val="14"/>
                <c:pt idx="0">
                  <c:v>Ρόδος</c:v>
                </c:pt>
                <c:pt idx="1">
                  <c:v>Κως</c:v>
                </c:pt>
                <c:pt idx="2">
                  <c:v>Κρήτη</c:v>
                </c:pt>
                <c:pt idx="3">
                  <c:v>Σάμος</c:v>
                </c:pt>
                <c:pt idx="4">
                  <c:v>Λήμνος</c:v>
                </c:pt>
                <c:pt idx="5">
                  <c:v>Θήρα</c:v>
                </c:pt>
                <c:pt idx="6">
                  <c:v>Πάρος</c:v>
                </c:pt>
                <c:pt idx="7">
                  <c:v>Δήλος </c:v>
                </c:pt>
                <c:pt idx="8">
                  <c:v>Αίγινα</c:v>
                </c:pt>
                <c:pt idx="9">
                  <c:v>Περαχώρα</c:v>
                </c:pt>
                <c:pt idx="10">
                  <c:v>Κόρινθος</c:v>
                </c:pt>
                <c:pt idx="11">
                  <c:v>Άργος </c:v>
                </c:pt>
                <c:pt idx="12">
                  <c:v>Σούνιο </c:v>
                </c:pt>
                <c:pt idx="13">
                  <c:v>Εύβοια/Ερέτρια</c:v>
                </c:pt>
              </c:strCache>
            </c:strRef>
          </c:cat>
          <c:val>
            <c:numRef>
              <c:f>Φύλλο3!$B$3:$B$16</c:f>
              <c:numCache>
                <c:formatCode>General</c:formatCode>
                <c:ptCount val="14"/>
                <c:pt idx="0">
                  <c:v>158</c:v>
                </c:pt>
                <c:pt idx="2">
                  <c:v>12</c:v>
                </c:pt>
                <c:pt idx="3">
                  <c:v>17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13</c:v>
                </c:pt>
                <c:pt idx="11">
                  <c:v>2</c:v>
                </c:pt>
                <c:pt idx="12">
                  <c:v>1</c:v>
                </c:pt>
                <c:pt idx="13">
                  <c:v>3</c:v>
                </c:pt>
              </c:numCache>
            </c:numRef>
          </c:val>
        </c:ser>
        <c:ser>
          <c:idx val="1"/>
          <c:order val="1"/>
          <c:tx>
            <c:strRef>
              <c:f>Φύλλο3!$C$2</c:f>
              <c:strCache>
                <c:ptCount val="1"/>
                <c:pt idx="0">
                  <c:v>Τάφος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Φύλλο3!$A$3:$A$16</c:f>
              <c:strCache>
                <c:ptCount val="14"/>
                <c:pt idx="0">
                  <c:v>Ρόδος</c:v>
                </c:pt>
                <c:pt idx="1">
                  <c:v>Κως</c:v>
                </c:pt>
                <c:pt idx="2">
                  <c:v>Κρήτη</c:v>
                </c:pt>
                <c:pt idx="3">
                  <c:v>Σάμος</c:v>
                </c:pt>
                <c:pt idx="4">
                  <c:v>Λήμνος</c:v>
                </c:pt>
                <c:pt idx="5">
                  <c:v>Θήρα</c:v>
                </c:pt>
                <c:pt idx="6">
                  <c:v>Πάρος</c:v>
                </c:pt>
                <c:pt idx="7">
                  <c:v>Δήλος </c:v>
                </c:pt>
                <c:pt idx="8">
                  <c:v>Αίγινα</c:v>
                </c:pt>
                <c:pt idx="9">
                  <c:v>Περαχώρα</c:v>
                </c:pt>
                <c:pt idx="10">
                  <c:v>Κόρινθος</c:v>
                </c:pt>
                <c:pt idx="11">
                  <c:v>Άργος </c:v>
                </c:pt>
                <c:pt idx="12">
                  <c:v>Σούνιο </c:v>
                </c:pt>
                <c:pt idx="13">
                  <c:v>Εύβοια/Ερέτρια</c:v>
                </c:pt>
              </c:strCache>
            </c:strRef>
          </c:cat>
          <c:val>
            <c:numRef>
              <c:f>Φύλλο3!$C$3:$C$16</c:f>
              <c:numCache>
                <c:formatCode>General</c:formatCode>
                <c:ptCount val="1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9</c:v>
                </c:pt>
                <c:pt idx="5">
                  <c:v>1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3523280"/>
        <c:axId val="593523840"/>
      </c:barChart>
      <c:catAx>
        <c:axId val="593523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93523840"/>
        <c:crosses val="autoZero"/>
        <c:auto val="1"/>
        <c:lblAlgn val="ctr"/>
        <c:lblOffset val="100"/>
        <c:noMultiLvlLbl val="0"/>
      </c:catAx>
      <c:valAx>
        <c:axId val="593523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35232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l-GR" dirty="0" smtClean="0">
                <a:solidFill>
                  <a:schemeClr val="bg1"/>
                </a:solidFill>
              </a:rPr>
              <a:t>Αρχαιολογικό</a:t>
            </a:r>
            <a:r>
              <a:rPr lang="el-GR" baseline="0" dirty="0" smtClean="0">
                <a:solidFill>
                  <a:schemeClr val="bg1"/>
                </a:solidFill>
              </a:rPr>
              <a:t> περιβάλλον των αναπαραστάσεων της Σεχμέτ  στο Αιγαίο </a:t>
            </a:r>
          </a:p>
          <a:p>
            <a:pPr>
              <a:defRPr/>
            </a:pPr>
            <a:r>
              <a:rPr lang="el-GR" baseline="0" dirty="0" smtClean="0">
                <a:solidFill>
                  <a:schemeClr val="bg1"/>
                </a:solidFill>
              </a:rPr>
              <a:t> (προκαταρκτική στατιστική ανάλυση)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7.9767071112059315E-2"/>
          <c:y val="1.175795282005703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223364910202318E-2"/>
          <c:y val="0.12358785807719275"/>
          <c:w val="0.92418592173263647"/>
          <c:h val="0.817517544232927"/>
        </c:manualLayout>
      </c:layout>
      <c:bar3DChart>
        <c:barDir val="col"/>
        <c:grouping val="stacked"/>
        <c:varyColors val="0"/>
        <c:ser>
          <c:idx val="0"/>
          <c:order val="0"/>
          <c:tx>
            <c:v>SEKHMET FIGURES ARCAEOLOGICAL CONTEXT</c:v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Sheet1!$P$27:$Q$27</c:f>
              <c:strCache>
                <c:ptCount val="2"/>
                <c:pt idx="0">
                  <c:v>Sanctuary</c:v>
                </c:pt>
                <c:pt idx="1">
                  <c:v>Tomb</c:v>
                </c:pt>
              </c:strCache>
            </c:strRef>
          </c:cat>
          <c:val>
            <c:numRef>
              <c:f>Sheet1!$P$28:$Q$28</c:f>
              <c:numCache>
                <c:formatCode>General</c:formatCode>
                <c:ptCount val="2"/>
                <c:pt idx="0">
                  <c:v>62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594239856"/>
        <c:axId val="594240416"/>
        <c:axId val="0"/>
      </c:bar3DChart>
      <c:catAx>
        <c:axId val="59423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l-GR"/>
          </a:p>
        </c:txPr>
        <c:crossAx val="594240416"/>
        <c:crosses val="autoZero"/>
        <c:auto val="1"/>
        <c:lblAlgn val="ctr"/>
        <c:lblOffset val="100"/>
        <c:noMultiLvlLbl val="0"/>
      </c:catAx>
      <c:valAx>
        <c:axId val="594240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42398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0.54712</cdr:x>
      <cdr:y>0.64997</cdr:y>
    </cdr:from>
    <cdr:to>
      <cdr:x>0.583</cdr:x>
      <cdr:y>0.74451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4392488" y="3960440"/>
          <a:ext cx="288032" cy="576064"/>
        </a:xfrm>
        <a:prstGeom xmlns:a="http://schemas.openxmlformats.org/drawingml/2006/main" prst="straightConnector1">
          <a:avLst/>
        </a:prstGeom>
        <a:ln xmlns:a="http://schemas.openxmlformats.org/drawingml/2006/main" w="31750" cmpd="sng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l-G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0.33628</cdr:x>
      <cdr:y>0.46051</cdr:y>
    </cdr:from>
    <cdr:to>
      <cdr:x>0.33628</cdr:x>
      <cdr:y>0.46051</cdr:y>
    </cdr:to>
    <cdr:sp macro="" textlink="">
      <cdr:nvSpPr>
        <cdr:cNvPr id="3" name="Straight Arrow Connector 2"/>
        <cdr:cNvSpPr/>
      </cdr:nvSpPr>
      <cdr:spPr>
        <a:xfrm xmlns:a="http://schemas.openxmlformats.org/drawingml/2006/main">
          <a:off x="2736304" y="2619672"/>
          <a:ext cx="0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l-GR"/>
        </a:p>
      </cdr:txBody>
    </cdr:sp>
  </cdr:relSizeAnchor>
  <cdr:relSizeAnchor xmlns:cdr="http://schemas.openxmlformats.org/drawingml/2006/chartDrawing">
    <cdr:from>
      <cdr:x>0.32743</cdr:x>
      <cdr:y>0.32127</cdr:y>
    </cdr:from>
    <cdr:to>
      <cdr:x>0.42478</cdr:x>
      <cdr:y>0.48583</cdr:y>
    </cdr:to>
    <cdr:sp macro="" textlink="">
      <cdr:nvSpPr>
        <cdr:cNvPr id="7" name="Straight Arrow Connector 6"/>
        <cdr:cNvSpPr/>
      </cdr:nvSpPr>
      <cdr:spPr>
        <a:xfrm xmlns:a="http://schemas.openxmlformats.org/drawingml/2006/main" flipH="1">
          <a:off x="2664296" y="1827584"/>
          <a:ext cx="792088" cy="936104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l-GR"/>
        </a:p>
      </cdr:txBody>
    </cdr:sp>
  </cdr:relSizeAnchor>
  <cdr:relSizeAnchor xmlns:cdr="http://schemas.openxmlformats.org/drawingml/2006/chartDrawing">
    <cdr:from>
      <cdr:x>0.51327</cdr:x>
      <cdr:y>0.38098</cdr:y>
    </cdr:from>
    <cdr:to>
      <cdr:x>0.57875</cdr:x>
      <cdr:y>0.53646</cdr:y>
    </cdr:to>
    <cdr:sp macro="" textlink="">
      <cdr:nvSpPr>
        <cdr:cNvPr id="5" name="Straight Arrow Connector 4"/>
        <cdr:cNvSpPr/>
      </cdr:nvSpPr>
      <cdr:spPr>
        <a:xfrm xmlns:a="http://schemas.openxmlformats.org/drawingml/2006/main" flipH="1">
          <a:off x="4693380" y="2376264"/>
          <a:ext cx="598699" cy="969801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l-GR"/>
        </a:p>
      </cdr:txBody>
    </cdr:sp>
  </cdr:relSizeAnchor>
  <cdr:relSizeAnchor xmlns:cdr="http://schemas.openxmlformats.org/drawingml/2006/chartDrawing">
    <cdr:from>
      <cdr:x>0.61812</cdr:x>
      <cdr:y>0.45024</cdr:y>
    </cdr:from>
    <cdr:to>
      <cdr:x>0.64962</cdr:x>
      <cdr:y>0.5426</cdr:y>
    </cdr:to>
    <cdr:sp macro="" textlink="">
      <cdr:nvSpPr>
        <cdr:cNvPr id="8" name="Straight Arrow Connector 7"/>
        <cdr:cNvSpPr/>
      </cdr:nvSpPr>
      <cdr:spPr>
        <a:xfrm xmlns:a="http://schemas.openxmlformats.org/drawingml/2006/main" flipH="1">
          <a:off x="5652120" y="2808312"/>
          <a:ext cx="288032" cy="576064"/>
        </a:xfrm>
        <a:prstGeom xmlns:a="http://schemas.openxmlformats.org/drawingml/2006/main" prst="straightConnector1">
          <a:avLst/>
        </a:prstGeom>
        <a:ln xmlns:a="http://schemas.openxmlformats.org/drawingml/2006/main" w="31750" cmpd="sng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l-G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570A8-D53A-4732-BA1E-38C900441AE0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1810C-A252-4888-B929-311FA84937B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3775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l-GR" smtClean="0">
              <a:solidFill>
                <a:srgbClr val="FF0000"/>
              </a:solidFill>
            </a:endParaRPr>
          </a:p>
        </p:txBody>
      </p:sp>
      <p:sp>
        <p:nvSpPr>
          <p:cNvPr id="1536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EC340F-3275-4DEF-8274-BD6F52B6E474}" type="slidenum">
              <a:rPr lang="el-GR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l-GR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0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 smtClean="0"/>
              <a:t> </a:t>
            </a:r>
          </a:p>
        </p:txBody>
      </p:sp>
      <p:sp>
        <p:nvSpPr>
          <p:cNvPr id="17411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C8AFAF-13CD-4EB7-9CB6-786C539DF185}" type="slidenum">
              <a:rPr lang="el-GR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l-GR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25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l-GR" smtClean="0"/>
          </a:p>
        </p:txBody>
      </p:sp>
      <p:sp>
        <p:nvSpPr>
          <p:cNvPr id="19459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846A15-E964-4966-A421-881B3247009B}" type="slidenum">
              <a:rPr lang="el-GR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l-GR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438D8-6D78-42BD-94F5-A6CA15E0D193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2494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1810C-A252-4888-B929-311FA84937BA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224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438D8-6D78-42BD-94F5-A6CA15E0D193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969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583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725A1-9798-4C41-92A4-B42F55A109C7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8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84993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F144-BBDD-4324-8EC2-B3FC31785E1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5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56428-C9B2-485C-B34A-771EA471259C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02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671A1-0940-45E1-8B86-C5F7E3352BE2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20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97B73-2F93-48B0-96FB-805E8788D7D9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5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50AF-B9B7-4DE6-A1B9-13A5D213341C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1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8F03F-9B37-45F0-8BC4-5A775873E5E3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4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FE0EC-A585-470A-B46E-B17E704DC56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27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62FA-8292-45D1-8469-074CBBF2CF5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5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C4949-27B6-44E9-AB5D-1E49CBD0B4D1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0847-AD4F-4088-A28E-EDD7AB2B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E130F1-F1A0-426A-8762-9E9B5288172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8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/>
          <p:cNvSpPr>
            <a:spLocks noGrp="1"/>
          </p:cNvSpPr>
          <p:nvPr>
            <p:ph type="ctrTitle"/>
          </p:nvPr>
        </p:nvSpPr>
        <p:spPr>
          <a:xfrm>
            <a:off x="714348" y="1928803"/>
            <a:ext cx="7772400" cy="1357322"/>
          </a:xfrm>
        </p:spPr>
        <p:txBody>
          <a:bodyPr/>
          <a:lstStyle/>
          <a:p>
            <a:r>
              <a:rPr lang="el-GR" sz="4000" dirty="0" smtClean="0"/>
              <a:t> ΕΙΣΑΓΩΓΗ ΣΤΗΝ ΑΙΓΥΠΤΙΑΚΗ </a:t>
            </a:r>
            <a:r>
              <a:rPr lang="el-GR" sz="4000" dirty="0" smtClean="0"/>
              <a:t>ΑΡΧΑΙΟΛΟΓΙΑ </a:t>
            </a:r>
            <a:endParaRPr lang="el-GR" sz="4000" dirty="0" smtClean="0"/>
          </a:p>
        </p:txBody>
      </p:sp>
      <p:sp>
        <p:nvSpPr>
          <p:cNvPr id="14339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286124"/>
            <a:ext cx="9144000" cy="1500198"/>
          </a:xfrm>
        </p:spPr>
        <p:txBody>
          <a:bodyPr/>
          <a:lstStyle/>
          <a:p>
            <a:r>
              <a:rPr lang="el-GR" altLang="el-GR" sz="2800" b="1" dirty="0" smtClean="0"/>
              <a:t>Ενότητα 8</a:t>
            </a:r>
          </a:p>
          <a:p>
            <a:r>
              <a:rPr lang="el-GR" altLang="el-GR" sz="2800" b="1" dirty="0" smtClean="0"/>
              <a:t>Διάλεξη </a:t>
            </a:r>
            <a:r>
              <a:rPr lang="en-US" altLang="el-GR" sz="2800" b="1" dirty="0" smtClean="0"/>
              <a:t>11</a:t>
            </a:r>
            <a:r>
              <a:rPr lang="el-GR" altLang="el-GR" sz="2800" b="1" baseline="30000" dirty="0" smtClean="0"/>
              <a:t>η</a:t>
            </a:r>
            <a:r>
              <a:rPr lang="en-US" altLang="el-GR" sz="2800" b="1" dirty="0" smtClean="0"/>
              <a:t> </a:t>
            </a:r>
            <a:r>
              <a:rPr lang="el-GR" altLang="el-GR" sz="2800" b="1" dirty="0"/>
              <a:t>:</a:t>
            </a:r>
            <a:r>
              <a:rPr lang="en-US" altLang="el-GR" sz="2800" b="1" dirty="0"/>
              <a:t> </a:t>
            </a:r>
            <a:r>
              <a:rPr lang="el-GR" sz="2800" dirty="0" smtClean="0"/>
              <a:t>Αναπαραστάσεις </a:t>
            </a:r>
            <a:r>
              <a:rPr lang="el-GR" sz="2800" dirty="0"/>
              <a:t>του Μπες και της </a:t>
            </a:r>
            <a:r>
              <a:rPr lang="el-GR" sz="2800" dirty="0" err="1"/>
              <a:t>Σεχμέτ</a:t>
            </a:r>
            <a:r>
              <a:rPr lang="el-GR" sz="2800" dirty="0"/>
              <a:t> και πιθανές επιδράσεις στη λαϊκή </a:t>
            </a:r>
            <a:r>
              <a:rPr lang="el-GR" sz="2800" dirty="0" smtClean="0"/>
              <a:t>λατρεία</a:t>
            </a:r>
            <a:r>
              <a:rPr lang="en-US" sz="2800" dirty="0" smtClean="0"/>
              <a:t> </a:t>
            </a:r>
            <a:endParaRPr lang="en-US" sz="2800" b="1" dirty="0" smtClean="0"/>
          </a:p>
          <a:p>
            <a:pPr>
              <a:spcBef>
                <a:spcPts val="0"/>
              </a:spcBef>
              <a:defRPr/>
            </a:pPr>
            <a:r>
              <a:rPr lang="el-GR" sz="2800" dirty="0" smtClean="0"/>
              <a:t>Παναγιώτης</a:t>
            </a:r>
            <a:r>
              <a:rPr lang="en-US" sz="2800" dirty="0" smtClean="0"/>
              <a:t> </a:t>
            </a:r>
            <a:r>
              <a:rPr lang="el-GR" sz="2800" dirty="0" err="1"/>
              <a:t>Κουσούλης</a:t>
            </a:r>
            <a:endParaRPr lang="el-GR" sz="2800" dirty="0" smtClean="0"/>
          </a:p>
          <a:p>
            <a:r>
              <a:rPr lang="el-GR" sz="2800" dirty="0" smtClean="0"/>
              <a:t>Τμήμα Μεσογειακών Σπουδών</a:t>
            </a:r>
          </a:p>
        </p:txBody>
      </p:sp>
      <p:pic>
        <p:nvPicPr>
          <p:cNvPr id="14340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5675311"/>
            <a:ext cx="24447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920" y="5589587"/>
            <a:ext cx="4310062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cms43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333375"/>
            <a:ext cx="2979737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0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2432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552" y="18864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Η πολυδιάστατη φύση του Μπες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8435" name="Picture 3" descr="http://cdn2.brooklynmuseum.org/images/opencollection/objects/size2/60.73_Gavin_Ashworth_photograp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3" y="2510729"/>
            <a:ext cx="3203848" cy="434727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95536" y="587727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Ο Μπες στις  «Στήλες του Ώρου». Ύστερη Περίοδος, </a:t>
            </a:r>
            <a:r>
              <a:rPr lang="en-US" dirty="0" smtClean="0">
                <a:solidFill>
                  <a:schemeClr val="bg1"/>
                </a:solidFill>
              </a:rPr>
              <a:t>Brooklyn Museum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3717032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Ο δαίμων </a:t>
            </a:r>
            <a:r>
              <a:rPr lang="el-GR" dirty="0" err="1" smtClean="0">
                <a:solidFill>
                  <a:schemeClr val="bg1"/>
                </a:solidFill>
              </a:rPr>
              <a:t>Αχά</a:t>
            </a:r>
            <a:r>
              <a:rPr lang="el-GR" dirty="0" smtClean="0">
                <a:solidFill>
                  <a:schemeClr val="bg1"/>
                </a:solidFill>
              </a:rPr>
              <a:t> (πρόδρομος του Μπες) με άλλες θηριομορφικές και δαιμονικές οντότητες σε μαγικά εγχειρίδια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l-GR" dirty="0" smtClean="0">
                <a:solidFill>
                  <a:schemeClr val="bg1"/>
                </a:solidFill>
              </a:rPr>
              <a:t> που χρησιμοποιούνταν για την προστασία από τσιμπήματα  φιδιών και σκορπιών και την αποπομπή δαιμόνων που απειλούσαν τον τοκετό.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r>
              <a:rPr lang="el-GR" baseline="30000" dirty="0" smtClean="0">
                <a:solidFill>
                  <a:schemeClr val="bg1"/>
                </a:solidFill>
              </a:rPr>
              <a:t>η-</a:t>
            </a:r>
            <a:r>
              <a:rPr lang="el-GR" dirty="0" smtClean="0">
                <a:solidFill>
                  <a:schemeClr val="bg1"/>
                </a:solidFill>
              </a:rPr>
              <a:t> 12</a:t>
            </a:r>
            <a:r>
              <a:rPr lang="el-GR" baseline="30000" dirty="0" smtClean="0">
                <a:solidFill>
                  <a:schemeClr val="bg1"/>
                </a:solidFill>
              </a:rPr>
              <a:t>η</a:t>
            </a:r>
            <a:r>
              <a:rPr lang="el-GR" dirty="0" smtClean="0">
                <a:solidFill>
                  <a:schemeClr val="bg1"/>
                </a:solidFill>
              </a:rPr>
              <a:t> Δυναστεία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Petrie Museum.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528" y="47251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Papyrus Berlin, P3128.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950636" cy="347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55976" y="6165304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Cairo Museum, CG 51113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532" y="2564904"/>
            <a:ext cx="495246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55576" y="33265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>
                    <a:lumMod val="95000"/>
                  </a:schemeClr>
                </a:solidFill>
              </a:rPr>
              <a:t>Ο Μπες και ο Κάτω Κόσμος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239468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3992068" cy="3168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4116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Ξύλινο ειδώλιο του Μπες που χορεύει κρατώντας μουσικό όργανο . Νέο Βασίλειο, Βρετανικό Μουσείο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l-GR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Qenherkhepeshef's funerary headrest 19th BM, inv.EA637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284984"/>
            <a:ext cx="4299212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4008" y="1772816"/>
            <a:ext cx="421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Ο 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l-GR" dirty="0" smtClean="0">
                <a:solidFill>
                  <a:schemeClr val="bg1"/>
                </a:solidFill>
              </a:rPr>
              <a:t>πες στο υποκέφαλο του </a:t>
            </a:r>
            <a:r>
              <a:rPr lang="en-US" dirty="0" smtClean="0">
                <a:solidFill>
                  <a:schemeClr val="bg1"/>
                </a:solidFill>
              </a:rPr>
              <a:t>Qenherkhepshef, 19</a:t>
            </a:r>
            <a:r>
              <a:rPr lang="el-GR" baseline="30000" dirty="0" smtClean="0">
                <a:solidFill>
                  <a:schemeClr val="bg1"/>
                </a:solidFill>
              </a:rPr>
              <a:t>η</a:t>
            </a:r>
            <a:r>
              <a:rPr lang="el-GR" dirty="0" smtClean="0">
                <a:solidFill>
                  <a:schemeClr val="bg1"/>
                </a:solidFill>
              </a:rPr>
              <a:t> Δυναστεία 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r>
              <a:rPr lang="el-GR" dirty="0" smtClean="0">
                <a:solidFill>
                  <a:schemeClr val="bg1"/>
                </a:solidFill>
              </a:rPr>
              <a:t>ρετανικό Μουσείο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47667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 Η σχέση του Μπες με τη μουσική, το χορό , τα  όνειρα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01 - Αντίγραφο.jpg"/>
          <p:cNvPicPr>
            <a:picLocks noChangeAspect="1"/>
          </p:cNvPicPr>
          <p:nvPr/>
        </p:nvPicPr>
        <p:blipFill>
          <a:blip r:embed="rId2" cstate="print">
            <a:lum bright="5000"/>
          </a:blip>
          <a:stretch>
            <a:fillRect/>
          </a:stretch>
        </p:blipFill>
        <p:spPr>
          <a:xfrm>
            <a:off x="5364088" y="1988840"/>
            <a:ext cx="3347864" cy="3798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573325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Περίαπτα φαγεντιανής του Μπες από το Ιερό της Αθηνάς στην Κάμιρο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4196157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5536" y="422108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Περίαπτα φαγεντιανής του Μπες από το ιερό της Αθηνάς στη Λίνδο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619672" y="47667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 </a:t>
            </a:r>
            <a:r>
              <a:rPr lang="el-GR" sz="2400" dirty="0" smtClean="0">
                <a:solidFill>
                  <a:schemeClr val="bg1"/>
                </a:solidFill>
                <a:cs typeface="Times New Roman" pitchFamily="18" charset="0"/>
              </a:rPr>
              <a:t>Ο Μπες στο Αιγαίο (8</a:t>
            </a:r>
            <a:r>
              <a:rPr lang="el-GR" sz="2400" baseline="30000" dirty="0" smtClean="0">
                <a:solidFill>
                  <a:schemeClr val="bg1"/>
                </a:solidFill>
                <a:cs typeface="Times New Roman" pitchFamily="18" charset="0"/>
              </a:rPr>
              <a:t>ος</a:t>
            </a:r>
            <a:r>
              <a:rPr lang="el-GR" sz="2400" dirty="0" smtClean="0">
                <a:solidFill>
                  <a:schemeClr val="bg1"/>
                </a:solidFill>
                <a:cs typeface="Times New Roman" pitchFamily="18" charset="0"/>
              </a:rPr>
              <a:t> -6</a:t>
            </a:r>
            <a:r>
              <a:rPr lang="el-GR" sz="2400" baseline="30000" dirty="0" smtClean="0">
                <a:solidFill>
                  <a:schemeClr val="bg1"/>
                </a:solidFill>
                <a:cs typeface="Times New Roman" pitchFamily="18" charset="0"/>
              </a:rPr>
              <a:t>ος</a:t>
            </a:r>
            <a:r>
              <a:rPr lang="el-GR" sz="2400" dirty="0" smtClean="0">
                <a:solidFill>
                  <a:schemeClr val="bg1"/>
                </a:solidFill>
                <a:cs typeface="Times New Roman" pitchFamily="18" charset="0"/>
              </a:rPr>
              <a:t> αι. </a:t>
            </a:r>
            <a:r>
              <a:rPr lang="el-GR" sz="2400" dirty="0" err="1" smtClean="0">
                <a:solidFill>
                  <a:schemeClr val="bg1"/>
                </a:solidFill>
                <a:cs typeface="Times New Roman" pitchFamily="18" charset="0"/>
              </a:rPr>
              <a:t>π.Χ.</a:t>
            </a:r>
            <a:r>
              <a:rPr lang="el-GR" sz="2400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el-GR" sz="24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00808"/>
            <a:ext cx="3504699" cy="358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2931605" cy="282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9512" y="465313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Αναθηματική μάσκα-περίαπτο του Μπες από το Ιερό της Αθηνάς στη Λίνδο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537321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Αναθηματική μάσκα-περίαπτο του Μπες από το Αρτεμίσιο της Εφέσου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691680" y="47667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 </a:t>
            </a:r>
            <a:r>
              <a:rPr lang="el-GR" sz="2400" dirty="0" smtClean="0">
                <a:solidFill>
                  <a:schemeClr val="bg1"/>
                </a:solidFill>
                <a:cs typeface="Times New Roman" pitchFamily="18" charset="0"/>
              </a:rPr>
              <a:t>Ο Μπες στο Αιγαίο (8</a:t>
            </a:r>
            <a:r>
              <a:rPr lang="el-GR" sz="2400" baseline="30000" dirty="0" smtClean="0">
                <a:solidFill>
                  <a:schemeClr val="bg1"/>
                </a:solidFill>
                <a:cs typeface="Times New Roman" pitchFamily="18" charset="0"/>
              </a:rPr>
              <a:t>ος</a:t>
            </a:r>
            <a:r>
              <a:rPr lang="el-GR" sz="2400" dirty="0" smtClean="0">
                <a:solidFill>
                  <a:schemeClr val="bg1"/>
                </a:solidFill>
                <a:cs typeface="Times New Roman" pitchFamily="18" charset="0"/>
              </a:rPr>
              <a:t> -6</a:t>
            </a:r>
            <a:r>
              <a:rPr lang="el-GR" sz="2400" baseline="30000" dirty="0" smtClean="0">
                <a:solidFill>
                  <a:schemeClr val="bg1"/>
                </a:solidFill>
                <a:cs typeface="Times New Roman" pitchFamily="18" charset="0"/>
              </a:rPr>
              <a:t>ος</a:t>
            </a:r>
            <a:r>
              <a:rPr lang="el-GR" sz="2400" dirty="0" smtClean="0">
                <a:solidFill>
                  <a:schemeClr val="bg1"/>
                </a:solidFill>
                <a:cs typeface="Times New Roman" pitchFamily="18" charset="0"/>
              </a:rPr>
              <a:t> αι. </a:t>
            </a:r>
            <a:r>
              <a:rPr lang="el-GR" sz="2400" dirty="0" err="1" smtClean="0">
                <a:solidFill>
                  <a:schemeClr val="bg1"/>
                </a:solidFill>
                <a:cs typeface="Times New Roman" pitchFamily="18" charset="0"/>
              </a:rPr>
              <a:t>π.Χ.</a:t>
            </a:r>
            <a:r>
              <a:rPr lang="el-GR" sz="2400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el-GR" sz="24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34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880320" cy="3383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15719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solidFill>
                  <a:schemeClr val="bg1"/>
                </a:solidFill>
              </a:rPr>
              <a:t>Περίαπτο κεφαλής Μπες, Ύστερη Περίοδος,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Pelizaeus</a:t>
            </a:r>
            <a:r>
              <a:rPr lang="en-US" sz="1400" b="1" dirty="0" smtClean="0">
                <a:solidFill>
                  <a:schemeClr val="bg1"/>
                </a:solidFill>
              </a:rPr>
              <a:t> Museum, </a:t>
            </a:r>
            <a:r>
              <a:rPr lang="en-US" sz="1400" b="1" dirty="0" err="1" smtClean="0">
                <a:solidFill>
                  <a:schemeClr val="bg1"/>
                </a:solidFill>
              </a:rPr>
              <a:t>inv.no</a:t>
            </a:r>
            <a:r>
              <a:rPr lang="en-US" sz="1400" b="1" dirty="0" smtClean="0">
                <a:solidFill>
                  <a:schemeClr val="bg1"/>
                </a:solidFill>
              </a:rPr>
              <a:t>. 6340.</a:t>
            </a:r>
            <a:endParaRPr lang="el-GR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ps345798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556792"/>
            <a:ext cx="4293096" cy="4293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88640"/>
            <a:ext cx="7812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chemeClr val="bg1"/>
                </a:solidFill>
                <a:cs typeface="Times New Roman" pitchFamily="18" charset="0"/>
              </a:rPr>
              <a:t>Προτομές Μπες </a:t>
            </a:r>
            <a:endParaRPr lang="en-US" sz="28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l-GR" sz="2800" dirty="0" smtClean="0">
                <a:solidFill>
                  <a:schemeClr val="bg1"/>
                </a:solidFill>
                <a:cs typeface="Times New Roman" pitchFamily="18" charset="0"/>
              </a:rPr>
              <a:t>Παράλληλα από Αίγυπτο</a:t>
            </a: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el-GR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5965448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solidFill>
                  <a:schemeClr val="bg1"/>
                </a:solidFill>
              </a:rPr>
              <a:t>Κεφαλή Μπες που επιστέφει τη μορφή του Ώρου σε «Στήλη του Ώρου»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r>
              <a:rPr lang="el-GR" sz="1400" b="1" dirty="0" smtClean="0">
                <a:solidFill>
                  <a:schemeClr val="bg1"/>
                </a:solidFill>
              </a:rPr>
              <a:t> Μέμφιδα, Ύστερη Περίοδος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BM, EA60958</a:t>
            </a:r>
          </a:p>
          <a:p>
            <a:pPr algn="just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663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4509120"/>
            <a:ext cx="4067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Αμφιπρόσωπα περίαπτα του Μπες από το Ιερό της Αθηνάς στη Λίνδο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189484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68760"/>
            <a:ext cx="189484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72816"/>
            <a:ext cx="189484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501008"/>
            <a:ext cx="4884169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4048" y="278092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Αμφιπρόσωπο περίαπτο  από τη Ρόδο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l-GR" i="1" dirty="0" smtClean="0">
                <a:solidFill>
                  <a:schemeClr val="bg1"/>
                </a:solidFill>
              </a:rPr>
              <a:t>Hölbl</a:t>
            </a:r>
            <a:r>
              <a:rPr lang="en-US" i="1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1978, pl.58)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800" y="188640"/>
            <a:ext cx="63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Αμφιπρόσωπα περίαπτα του Μπες από τη Λίνδο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7535" y="5445224"/>
            <a:ext cx="3852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Ειδώλιο του Μπες με παιδική μορφή. Ύστερη Περίοδος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 Brooklyn Museum, n.</a:t>
            </a:r>
            <a:r>
              <a:rPr lang="el-GR" dirty="0" smtClean="0"/>
              <a:t>08.480.4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3" name="Picture 2" descr="Figure of Bes with Child, ca. 1075-656 B.C.E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908720"/>
            <a:ext cx="3312368" cy="4616875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816424" cy="448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5536" y="566124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Ειδώλιο του Μπες με παιδική μορφή. Από το Κίτιο. Λούβρο, </a:t>
            </a:r>
            <a:r>
              <a:rPr lang="en-US" dirty="0" smtClean="0"/>
              <a:t>E 3090.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Ειδώλια του Μπες με παιδική μορφή </a:t>
            </a:r>
            <a:r>
              <a:rPr lang="en-US" sz="2400" dirty="0" smtClean="0">
                <a:solidFill>
                  <a:schemeClr val="bg1"/>
                </a:solidFill>
              </a:rPr>
              <a:t> – </a:t>
            </a:r>
            <a:r>
              <a:rPr lang="el-GR" sz="2400" dirty="0" smtClean="0">
                <a:solidFill>
                  <a:schemeClr val="bg1"/>
                </a:solidFill>
              </a:rPr>
              <a:t>(Παράλληλα)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Bes inat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628800"/>
            <a:ext cx="2252353" cy="3694542"/>
          </a:xfrm>
          <a:prstGeom prst="rect">
            <a:avLst/>
          </a:prstGeom>
        </p:spPr>
      </p:pic>
      <p:pic>
        <p:nvPicPr>
          <p:cNvPr id="8" name="7 - Εικόνα" descr="bes amnis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700808"/>
            <a:ext cx="2286016" cy="3656617"/>
          </a:xfrm>
          <a:prstGeom prst="rect">
            <a:avLst/>
          </a:prstGeom>
        </p:spPr>
      </p:pic>
      <p:sp>
        <p:nvSpPr>
          <p:cNvPr id="9" name="8 - TextBox"/>
          <p:cNvSpPr txBox="1"/>
          <p:nvPr/>
        </p:nvSpPr>
        <p:spPr>
          <a:xfrm>
            <a:off x="611560" y="5517232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Περίαπτο του Μπες από το ιερό της Ειλειθυίας στην Ίνατο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4283968" y="5589240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</a:t>
            </a:r>
            <a:r>
              <a:rPr lang="el-GR" dirty="0" smtClean="0">
                <a:solidFill>
                  <a:schemeClr val="bg1"/>
                </a:solidFill>
              </a:rPr>
              <a:t>Περίαπτο του Μπες από το Ιερό του Διός Θενάτα  στην  Αμνισό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47667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Ο Μπες στην Κρήτη της Αρχαϊκής Εποχής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4 - Αντίγραφ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35801" y="-295440"/>
            <a:ext cx="4107896" cy="6804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5445224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Χάλκινο ειδώλιο με αναπαράσταση του Μπες στους ώμους αυλητή. Αρχαιολογικό Μουσείο Βαθέως Σάμου</a:t>
            </a:r>
            <a:r>
              <a:rPr lang="en-US" dirty="0" smtClean="0">
                <a:solidFill>
                  <a:schemeClr val="bg1"/>
                </a:solidFill>
              </a:rPr>
              <a:t>, B353.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3265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bg1"/>
                </a:solidFill>
              </a:rPr>
              <a:t>Χάλκινα ειδώλια του Μπες από το Ηραίο της Σάμου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Άδειες Χρήσης</a:t>
            </a:r>
          </a:p>
        </p:txBody>
      </p:sp>
      <p:sp>
        <p:nvSpPr>
          <p:cNvPr id="16386" name="Subtitl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smtClean="0"/>
              <a:t>Το παρόν εκπαιδευτικό υλικό υπόκειται σε</a:t>
            </a:r>
            <a:r>
              <a:rPr lang="en-US" sz="2800" smtClean="0"/>
              <a:t> </a:t>
            </a:r>
            <a:r>
              <a:rPr lang="el-GR" sz="2800" smtClean="0"/>
              <a:t>άδειες χρήσης </a:t>
            </a:r>
            <a:r>
              <a:rPr lang="en-US" sz="2800" smtClean="0"/>
              <a:t>Creative Commons. </a:t>
            </a:r>
          </a:p>
          <a:p>
            <a:r>
              <a:rPr lang="el-GR" sz="280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16387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4941888"/>
            <a:ext cx="1581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Θέση αριθμού διαφάνειας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43361" cy="532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4" y="0"/>
            <a:ext cx="2304256" cy="523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772816"/>
            <a:ext cx="2068685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9512" y="5445224"/>
            <a:ext cx="262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chemeClr val="bg1"/>
                </a:solidFill>
              </a:rPr>
              <a:t>Χάλκινο ειδώλιο με αναπαράσταση του Μπες στους ώμους γυναικείας μορφής με παιδί. Μουσείο Κοπεγχάγης. 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5373216"/>
            <a:ext cx="262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Χάλκινο ειδώλιο με αναπαράσταση του Μπες στους ώμους γυναικείας μορφής  πάνω σε βάτραχο.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l-GR" sz="1600" dirty="0" smtClean="0">
                <a:solidFill>
                  <a:schemeClr val="bg1"/>
                </a:solidFill>
              </a:rPr>
              <a:t>Λούβρο, </a:t>
            </a:r>
            <a:r>
              <a:rPr lang="en-US" sz="1600" dirty="0" smtClean="0">
                <a:solidFill>
                  <a:schemeClr val="bg1"/>
                </a:solidFill>
              </a:rPr>
              <a:t> E5891.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90872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bg1"/>
                </a:solidFill>
              </a:rPr>
              <a:t>Χάλκινο αγαλματίδιο με αναπαράσταση του Μπες στους ώμους γυναικείας μορφής. Λούβρο </a:t>
            </a:r>
            <a:r>
              <a:rPr lang="en-US" sz="1200" dirty="0" smtClean="0">
                <a:solidFill>
                  <a:schemeClr val="bg1"/>
                </a:solidFill>
              </a:rPr>
              <a:t>, AO1328</a:t>
            </a:r>
            <a:r>
              <a:rPr lang="el-GR" sz="1200" dirty="0" smtClean="0">
                <a:solidFill>
                  <a:schemeClr val="bg1"/>
                </a:solidFill>
              </a:rPr>
              <a:t>.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203848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Τυπολογικά Παράλληλα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732240" y="476672"/>
            <a:ext cx="2232248" cy="367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852936"/>
            <a:ext cx="2754311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87824" y="593467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Χάλκινο στέμμα από ειδώλιο του Μπες στο Ηραίο της Σάμου. Αρχαιολογικό Μουσείο Βαθέως Σάμου</a:t>
            </a:r>
            <a:r>
              <a:rPr lang="en-US" dirty="0" smtClean="0">
                <a:solidFill>
                  <a:schemeClr val="bg1"/>
                </a:solidFill>
              </a:rPr>
              <a:t> B 856.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3720" y="4365104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Ειδώλιο φαγεντιανής του Μπες από το Ηραίο της Σάμου. Αρχ. Μουσείο Βαθέως Σάμου,</a:t>
            </a:r>
            <a:r>
              <a:rPr lang="en-US" dirty="0" smtClean="0">
                <a:solidFill>
                  <a:schemeClr val="bg1"/>
                </a:solidFill>
              </a:rPr>
              <a:t> V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390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Picture 8" descr="00004 - 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169685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3573017"/>
            <a:ext cx="284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Χάλκινο ειδώλιο του Μπες από το Ηραίο Σάμου.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l-GR" dirty="0" smtClean="0">
                <a:solidFill>
                  <a:schemeClr val="bg1"/>
                </a:solidFill>
              </a:rPr>
              <a:t>Αρχαιολογικό Μουσείο Βαθέως Σάμου</a:t>
            </a:r>
            <a:r>
              <a:rPr lang="en-US" dirty="0" smtClean="0">
                <a:solidFill>
                  <a:schemeClr val="bg1"/>
                </a:solidFill>
              </a:rPr>
              <a:t>, B1226.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644008" cy="35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3573016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Περίαπτα φαγεντιανής του Μπες  βρέθηκαν επίσης στην  Περαχώρα και στην Ιαλυσό </a:t>
            </a:r>
          </a:p>
          <a:p>
            <a:pPr algn="ctr"/>
            <a:r>
              <a:rPr lang="el-GR" dirty="0" smtClean="0">
                <a:solidFill>
                  <a:schemeClr val="bg1"/>
                </a:solidFill>
              </a:rPr>
              <a:t> ( λόγω απουσίας  διαθέσιμου </a:t>
            </a:r>
            <a:r>
              <a:rPr lang="el-GR" dirty="0" err="1" smtClean="0">
                <a:solidFill>
                  <a:schemeClr val="bg1"/>
                </a:solidFill>
              </a:rPr>
              <a:t>εικ</a:t>
            </a:r>
            <a:r>
              <a:rPr lang="el-GR" dirty="0" smtClean="0">
                <a:solidFill>
                  <a:schemeClr val="bg1"/>
                </a:solidFill>
              </a:rPr>
              <a:t>. υλικού,  παρατίθενται εικόνες  από την  Κάμιρο)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889177"/>
            <a:ext cx="3203848" cy="396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64088" y="1268760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Άλλα αιγυπτιακά περίαπτα με αναπαραστάσεις θεοτήτων από το ιερό της Ήρας Λιμενίας στην Περαχώρα (Ίσιδα με τον Ώρο, Αιγίδα-περίαπτο Σεχμέτ, γάτες) </a:t>
            </a:r>
            <a:r>
              <a:rPr lang="en-US" i="1" dirty="0" smtClean="0">
                <a:solidFill>
                  <a:schemeClr val="bg1"/>
                </a:solidFill>
              </a:rPr>
              <a:t>.</a:t>
            </a:r>
            <a:endParaRPr lang="el-GR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 t="1599"/>
          <a:stretch>
            <a:fillRect/>
          </a:stretch>
        </p:blipFill>
        <p:spPr bwMode="auto">
          <a:xfrm>
            <a:off x="179512" y="1844824"/>
            <a:ext cx="4119125" cy="378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9512" y="5589240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Πήλινο ειδώλιο Προγάστορα Δαίμονα . Νεκρόπολη Σάμου.</a:t>
            </a:r>
            <a:r>
              <a:rPr lang="en-US" dirty="0" smtClean="0">
                <a:solidFill>
                  <a:schemeClr val="bg1"/>
                </a:solidFill>
              </a:rPr>
              <a:t> Kassel, </a:t>
            </a:r>
            <a:r>
              <a:rPr lang="en-US" dirty="0" err="1" smtClean="0">
                <a:solidFill>
                  <a:schemeClr val="bg1"/>
                </a:solidFill>
              </a:rPr>
              <a:t>Staatl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Kunstsammlung</a:t>
            </a:r>
            <a:r>
              <a:rPr lang="en-US" dirty="0" smtClean="0">
                <a:solidFill>
                  <a:schemeClr val="bg1"/>
                </a:solidFill>
              </a:rPr>
              <a:t>, S55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26064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Ο Μπες και οι  ελληνικοί κουροτροφικοί Δαίμονες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79206" name="Picture 6" descr="1871X002.jpg"/>
          <p:cNvPicPr>
            <a:picLocks noChangeAspect="1" noChangeArrowheads="1"/>
          </p:cNvPicPr>
          <p:nvPr/>
        </p:nvPicPr>
        <p:blipFill>
          <a:blip r:embed="rId3" cstate="print"/>
          <a:srcRect l="3583" t="2520" r="6845" b="6761"/>
          <a:stretch>
            <a:fillRect/>
          </a:stretch>
        </p:blipFill>
        <p:spPr bwMode="auto">
          <a:xfrm>
            <a:off x="5652120" y="1036914"/>
            <a:ext cx="2880320" cy="41476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572000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Πήλινο ανάγλυφο με τους Κουρήτες.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Κοπεγχάγη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Γλυπτοθήκη</a:t>
            </a:r>
            <a:r>
              <a:rPr lang="en-US" dirty="0" smtClean="0">
                <a:solidFill>
                  <a:schemeClr val="bg1"/>
                </a:solidFill>
              </a:rPr>
              <a:t> Carlsberg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03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485695"/>
            <a:ext cx="2376264" cy="3247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573325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Πήλινο περίαπτο Προγάστορα Δαίμονα από την Αν. Ελλάδα (π. 550 </a:t>
            </a:r>
            <a:r>
              <a:rPr lang="el-GR" sz="1600" dirty="0" err="1" smtClean="0">
                <a:solidFill>
                  <a:schemeClr val="bg1"/>
                </a:solidFill>
              </a:rPr>
              <a:t>π.Χ.</a:t>
            </a:r>
            <a:r>
              <a:rPr lang="el-GR" sz="1600" dirty="0" smtClean="0">
                <a:solidFill>
                  <a:schemeClr val="bg1"/>
                </a:solidFill>
              </a:rPr>
              <a:t>).</a:t>
            </a:r>
            <a:r>
              <a:rPr lang="en-US" sz="1600" dirty="0" smtClean="0">
                <a:solidFill>
                  <a:schemeClr val="bg1"/>
                </a:solidFill>
              </a:rPr>
              <a:t> Liebieghaus, </a:t>
            </a:r>
            <a:r>
              <a:rPr lang="el-GR" sz="1600" dirty="0" smtClean="0">
                <a:solidFill>
                  <a:schemeClr val="bg1"/>
                </a:solidFill>
              </a:rPr>
              <a:t>Φρανκφούρτη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2304256" cy="302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29309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Πήλινο ειδώλιο Προγάστορα Δαίμονα με ασπίδα</a:t>
            </a:r>
          </a:p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(π. 550 </a:t>
            </a:r>
            <a:r>
              <a:rPr lang="el-GR" sz="1600" dirty="0" err="1" smtClean="0">
                <a:solidFill>
                  <a:schemeClr val="bg1"/>
                </a:solidFill>
              </a:rPr>
              <a:t>π.Χ.</a:t>
            </a:r>
            <a:r>
              <a:rPr lang="el-GR" sz="1600" dirty="0" smtClean="0">
                <a:solidFill>
                  <a:schemeClr val="bg1"/>
                </a:solidFill>
              </a:rPr>
              <a:t>).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Κρατική Αρχαιολογική Μονάχου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048" y="1886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Ο Μπες και οι Προγάστορες Δαίμονες</a:t>
            </a:r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cdn2.brooklynmuseum.org/images/opencollection/objects/size2/CUR.08.480.106_view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84784"/>
            <a:ext cx="3056055" cy="302433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 l="57919" b="4490"/>
          <a:stretch>
            <a:fillRect/>
          </a:stretch>
        </p:blipFill>
        <p:spPr bwMode="auto">
          <a:xfrm>
            <a:off x="7487816" y="2060848"/>
            <a:ext cx="1656184" cy="353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16016" y="764704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Πήλινο ειδώλιο Φθα-Πατάικου. Ύστερη Περίοδος. </a:t>
            </a:r>
            <a:r>
              <a:rPr lang="en-US" dirty="0" smtClean="0">
                <a:solidFill>
                  <a:schemeClr val="bg1"/>
                </a:solidFill>
              </a:rPr>
              <a:t>Brooklyn Museum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5661248"/>
            <a:ext cx="298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Περίαπτο φαγεντιανής Μπες, Ύστερη Περίοδος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Romano,pl.154 </a:t>
            </a:r>
            <a:r>
              <a:rPr lang="el-GR" dirty="0" smtClean="0">
                <a:solidFill>
                  <a:schemeClr val="bg1"/>
                </a:solidFill>
              </a:rPr>
              <a:t>)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2808312" cy="353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043608" y="4874677"/>
            <a:ext cx="34563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Ειδώλιο φαγεντιανής του Μπες με μικροσκοπική μορφή του Φαραώ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Krall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1889, 89, fig.85-86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5805264"/>
            <a:ext cx="413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Ξύλινο ειδώλιο κουροτροφικού Δαίμονα με μικροσκοπική μορφή στα χέρια  (7</a:t>
            </a:r>
            <a:r>
              <a:rPr lang="el-GR" baseline="30000" dirty="0" smtClean="0">
                <a:solidFill>
                  <a:schemeClr val="bg1"/>
                </a:solidFill>
              </a:rPr>
              <a:t>ος</a:t>
            </a:r>
            <a:r>
              <a:rPr lang="el-GR" dirty="0" smtClean="0">
                <a:solidFill>
                  <a:schemeClr val="bg1"/>
                </a:solidFill>
              </a:rPr>
              <a:t> αι. </a:t>
            </a:r>
            <a:r>
              <a:rPr lang="el-GR" dirty="0" err="1" smtClean="0">
                <a:solidFill>
                  <a:schemeClr val="bg1"/>
                </a:solidFill>
              </a:rPr>
              <a:t>π.Χ.</a:t>
            </a:r>
            <a:r>
              <a:rPr lang="el-GR" dirty="0" smtClean="0">
                <a:solidFill>
                  <a:schemeClr val="bg1"/>
                </a:solidFill>
              </a:rPr>
              <a:t>) Αρχ. Μουσείο Βαθέως Σάμου,</a:t>
            </a:r>
            <a:r>
              <a:rPr lang="en-US" dirty="0" smtClean="0">
                <a:solidFill>
                  <a:schemeClr val="bg1"/>
                </a:solidFill>
              </a:rPr>
              <a:t>H43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048" y="1886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Ο Μπες και οι Προγάστορες Δαίμονες </a:t>
            </a:r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764704"/>
            <a:ext cx="2808311" cy="499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Γράφημα 1"/>
          <p:cNvGraphicFramePr/>
          <p:nvPr/>
        </p:nvGraphicFramePr>
        <p:xfrm>
          <a:off x="0" y="764704"/>
          <a:ext cx="9144000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1640" y="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Ο Μπες και άλλες αιγυπτιακές θεότητες στη Ρόδο</a:t>
            </a:r>
            <a:endParaRPr lang="el-GR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699792" y="3068960"/>
            <a:ext cx="864096" cy="1152128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47864" y="3789040"/>
            <a:ext cx="936104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292080" y="4725144"/>
            <a:ext cx="360040" cy="648072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796136" y="4653136"/>
            <a:ext cx="288032" cy="648072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028384" y="4941168"/>
            <a:ext cx="288032" cy="7920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836712"/>
          <a:ext cx="9144000" cy="62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0" y="54868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Ο Μπες και άλλες αιγυπτιακές θεότητες στο Ηραίο της Σάμου</a:t>
            </a:r>
            <a:endParaRPr lang="el-GR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555776" y="1700808"/>
            <a:ext cx="648072" cy="504056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95536" y="1844824"/>
          <a:ext cx="813690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620688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Ο Μπες και άλλες αιγυπτιακές θεότητες στο Ηραίο της Περαχώρας</a:t>
            </a:r>
            <a:endParaRPr lang="el-GR" sz="2400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556px-FourStatuesOfGoddessSakhmet-FrontalView-BritishMuseum-August19-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96975"/>
            <a:ext cx="4625975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 descr="NK Dynasty 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916113"/>
            <a:ext cx="228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611188" y="333375"/>
            <a:ext cx="82089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 Η σημασία της Σεχμέτ στην Αρχαία Αίγυπτο</a:t>
            </a:r>
            <a:endParaRPr lang="el-GR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</a:t>
            </a:r>
            <a:r>
              <a:rPr lang="el-GR" sz="2400" b="1" smtClean="0"/>
              <a:t>Πανεπιστήμιο Αιγαίου</a:t>
            </a:r>
            <a:r>
              <a:rPr lang="el-GR" sz="2400" smtClean="0"/>
              <a:t>» έχει χρηματοδοτήσει μόνο τη αναδιαμόρφωση του εκπαιδευτικού υλικού. </a:t>
            </a:r>
          </a:p>
          <a:p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1843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5054600"/>
            <a:ext cx="64801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9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96752"/>
            <a:ext cx="3948604" cy="430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47664" y="5517232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Περιδέραιο από πενήντα τρία περίαπτα με αναπαράσταση της ένθρονης Σεχμέτ και ένα περίαπτο της ένθρονης Ίσιδας με τον Ώρο. Από τάφο στο Λευκαντί (9</a:t>
            </a:r>
            <a:r>
              <a:rPr lang="el-GR" baseline="30000" dirty="0" smtClean="0">
                <a:solidFill>
                  <a:schemeClr val="bg1"/>
                </a:solidFill>
              </a:rPr>
              <a:t>ος</a:t>
            </a:r>
            <a:r>
              <a:rPr lang="el-GR" dirty="0" smtClean="0">
                <a:solidFill>
                  <a:schemeClr val="bg1"/>
                </a:solidFill>
              </a:rPr>
              <a:t> αι. π.Χ).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115616" y="18864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Αναπαραστάσεις της Σεχμέτ στο Αιγαίο 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/>
          <a:srcRect l="52306" r="-127" b="1337"/>
          <a:stretch>
            <a:fillRect/>
          </a:stretch>
        </p:blipFill>
        <p:spPr bwMode="auto">
          <a:xfrm>
            <a:off x="6948488" y="1268413"/>
            <a:ext cx="2035175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4932363" y="404813"/>
            <a:ext cx="3960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Ειδώλιο Σεχμέτ από ιερό στον Κομμό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 t="1733" r="55341"/>
          <a:stretch>
            <a:fillRect/>
          </a:stretch>
        </p:blipFill>
        <p:spPr bwMode="auto">
          <a:xfrm>
            <a:off x="4859338" y="1268413"/>
            <a:ext cx="18732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00009.jpg"/>
          <p:cNvPicPr>
            <a:picLocks noChangeAspect="1"/>
          </p:cNvPicPr>
          <p:nvPr/>
        </p:nvPicPr>
        <p:blipFill>
          <a:blip r:embed="rId3" cstate="print"/>
          <a:srcRect l="56836" t="11902" r="35825" b="64037"/>
          <a:stretch>
            <a:fillRect/>
          </a:stretch>
        </p:blipFill>
        <p:spPr bwMode="auto">
          <a:xfrm>
            <a:off x="1116013" y="404813"/>
            <a:ext cx="25193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468313" y="5373688"/>
            <a:ext cx="3598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Calibri" pitchFamily="34" charset="0"/>
              </a:rPr>
              <a:t>Περίαπτο φαγεντιανής με αναπαράσταση Σεχμέτ από τάφο στην Ελεύθερνα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08625" y="5157788"/>
            <a:ext cx="8636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7235825" y="5229225"/>
            <a:ext cx="865188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1" name="Oval 10"/>
          <p:cNvSpPr/>
          <p:nvPr/>
        </p:nvSpPr>
        <p:spPr>
          <a:xfrm>
            <a:off x="5364163" y="4508500"/>
            <a:ext cx="503237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Το τρικιόνιο ιερό στον Κομμό</a:t>
            </a:r>
            <a:br>
              <a:rPr lang="el-GR" sz="2400" b="1" dirty="0" smtClean="0">
                <a:solidFill>
                  <a:schemeClr val="bg1"/>
                </a:solidFill>
              </a:rPr>
            </a:br>
            <a:endParaRPr lang="el-GR" sz="2400" dirty="0" smtClean="0"/>
          </a:p>
        </p:txBody>
      </p:sp>
      <p:pic>
        <p:nvPicPr>
          <p:cNvPr id="2150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2875"/>
            <a:ext cx="2879725" cy="4094163"/>
          </a:xfrm>
        </p:spPr>
      </p:pic>
      <p:pic>
        <p:nvPicPr>
          <p:cNvPr id="2150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824" y="2276872"/>
            <a:ext cx="3246438" cy="4416425"/>
          </a:xfrm>
        </p:spPr>
      </p:pic>
      <p:cxnSp>
        <p:nvCxnSpPr>
          <p:cNvPr id="12" name="Straight Arrow Connector 11"/>
          <p:cNvCxnSpPr/>
          <p:nvPr/>
        </p:nvCxnSpPr>
        <p:spPr>
          <a:xfrm flipV="1">
            <a:off x="4211638" y="4868863"/>
            <a:ext cx="215900" cy="2889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03800" y="4868863"/>
            <a:ext cx="0" cy="2889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Box 15"/>
          <p:cNvSpPr txBox="1">
            <a:spLocks noChangeArrowheads="1"/>
          </p:cNvSpPr>
          <p:nvPr/>
        </p:nvSpPr>
        <p:spPr bwMode="auto">
          <a:xfrm>
            <a:off x="3708400" y="5157788"/>
            <a:ext cx="86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  <a:latin typeface="Calibri" pitchFamily="34" charset="0"/>
              </a:rPr>
              <a:t>Σεχμέτ</a:t>
            </a:r>
            <a:endParaRPr lang="el-GR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11" name="TextBox 18"/>
          <p:cNvSpPr txBox="1">
            <a:spLocks noChangeArrowheads="1"/>
          </p:cNvSpPr>
          <p:nvPr/>
        </p:nvSpPr>
        <p:spPr bwMode="auto">
          <a:xfrm>
            <a:off x="4643438" y="5157788"/>
            <a:ext cx="8651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dirty="0" smtClean="0">
                <a:solidFill>
                  <a:srgbClr val="FF0000"/>
                </a:solidFill>
                <a:latin typeface="Calibri" pitchFamily="34" charset="0"/>
              </a:rPr>
              <a:t>Νεφερτέμ</a:t>
            </a:r>
            <a:endParaRPr lang="el-GR" sz="12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4" cstate="print"/>
          <a:srcRect l="12085" r="17168" b="16563"/>
          <a:stretch>
            <a:fillRect/>
          </a:stretch>
        </p:blipFill>
        <p:spPr bwMode="auto">
          <a:xfrm>
            <a:off x="6443663" y="3357563"/>
            <a:ext cx="25209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20"/>
          <p:cNvSpPr txBox="1">
            <a:spLocks noChangeArrowheads="1"/>
          </p:cNvSpPr>
          <p:nvPr/>
        </p:nvSpPr>
        <p:spPr bwMode="auto">
          <a:xfrm>
            <a:off x="6407150" y="2204864"/>
            <a:ext cx="2736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 Αστάρτη-</a:t>
            </a:r>
            <a:r>
              <a:rPr lang="el-GR" dirty="0" err="1" smtClean="0">
                <a:solidFill>
                  <a:schemeClr val="bg1"/>
                </a:solidFill>
                <a:latin typeface="Calibri" pitchFamily="34" charset="0"/>
              </a:rPr>
              <a:t>Βαάλ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el-GR" dirty="0" err="1" smtClean="0">
                <a:solidFill>
                  <a:schemeClr val="bg1"/>
                </a:solidFill>
                <a:latin typeface="Calibri" pitchFamily="34" charset="0"/>
              </a:rPr>
              <a:t>Ασερά</a:t>
            </a:r>
            <a:endParaRPr 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Λητώ, Απόλλων, Άρτεμις</a:t>
            </a:r>
          </a:p>
          <a:p>
            <a:pPr>
              <a:buFont typeface="Arial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 Φθα , Σεχμέτ, Νεφερτέμ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404664"/>
          <a:ext cx="8964488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611560" y="764704"/>
          <a:ext cx="784887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4.jpg"/>
          <p:cNvPicPr>
            <a:picLocks noChangeAspect="1"/>
          </p:cNvPicPr>
          <p:nvPr/>
        </p:nvPicPr>
        <p:blipFill>
          <a:blip r:embed="rId2" cstate="print">
            <a:lum bright="2000" contrast="10000"/>
            <a:grayscl/>
          </a:blip>
          <a:srcRect l="36797" t="73100" r="42079" b="2751"/>
          <a:stretch>
            <a:fillRect/>
          </a:stretch>
        </p:blipFill>
        <p:spPr>
          <a:xfrm>
            <a:off x="5940425" y="1052513"/>
            <a:ext cx="3036888" cy="4365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578" name="Picture 10" descr="00002.jpg"/>
          <p:cNvPicPr>
            <a:picLocks noChangeAspect="1"/>
          </p:cNvPicPr>
          <p:nvPr/>
        </p:nvPicPr>
        <p:blipFill>
          <a:blip r:embed="rId3" cstate="print"/>
          <a:srcRect l="13272" t="48950" r="74014" b="34950"/>
          <a:stretch>
            <a:fillRect/>
          </a:stretch>
        </p:blipFill>
        <p:spPr bwMode="auto">
          <a:xfrm>
            <a:off x="3132138" y="1484313"/>
            <a:ext cx="2519362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1" descr="00010.jpg"/>
          <p:cNvPicPr>
            <a:picLocks noChangeAspect="1"/>
          </p:cNvPicPr>
          <p:nvPr/>
        </p:nvPicPr>
        <p:blipFill>
          <a:blip r:embed="rId4" cstate="print"/>
          <a:srcRect l="7063" t="53752" r="85812" b="27486"/>
          <a:stretch>
            <a:fillRect/>
          </a:stretch>
        </p:blipFill>
        <p:spPr bwMode="auto">
          <a:xfrm>
            <a:off x="323528" y="1124744"/>
            <a:ext cx="27368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12"/>
          <p:cNvSpPr txBox="1">
            <a:spLocks noChangeArrowheads="1"/>
          </p:cNvSpPr>
          <p:nvPr/>
        </p:nvSpPr>
        <p:spPr bwMode="auto">
          <a:xfrm>
            <a:off x="1259632" y="260350"/>
            <a:ext cx="6768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Αναπαραστάσεις της Σεχμέτ από τη Ρόδο</a:t>
            </a:r>
            <a:endParaRPr lang="el-G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348038" y="5876925"/>
            <a:ext cx="1871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Λίνδος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539750" y="5805488"/>
            <a:ext cx="223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Κάμιρος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6300788" y="5661025"/>
            <a:ext cx="2232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Κάμιρος (Πιθανά Μπαστέτ)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0002"/>
          <p:cNvPicPr>
            <a:picLocks noChangeAspect="1" noChangeArrowheads="1"/>
          </p:cNvPicPr>
          <p:nvPr/>
        </p:nvPicPr>
        <p:blipFill>
          <a:blip r:embed="rId2" cstate="print"/>
          <a:srcRect l="81346" t="62207" r="12936" b="31667"/>
          <a:stretch>
            <a:fillRect/>
          </a:stretch>
        </p:blipFill>
        <p:spPr bwMode="auto">
          <a:xfrm>
            <a:off x="6660232" y="404664"/>
            <a:ext cx="1683360" cy="2448272"/>
          </a:xfrm>
          <a:prstGeom prst="rect">
            <a:avLst/>
          </a:prstGeom>
          <a:noFill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688013" y="5949280"/>
            <a:ext cx="3455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400" dirty="0" smtClean="0">
                <a:solidFill>
                  <a:schemeClr val="bg1"/>
                </a:solidFill>
              </a:rPr>
              <a:t>Περίαπτο της  Σεχμέτ από τη Χίο.</a:t>
            </a:r>
            <a:endParaRPr lang="el-GR" sz="1400" dirty="0">
              <a:solidFill>
                <a:schemeClr val="bg1"/>
              </a:solidFill>
            </a:endParaRPr>
          </a:p>
        </p:txBody>
      </p:sp>
      <p:pic>
        <p:nvPicPr>
          <p:cNvPr id="37892" name="Picture 4" descr="00006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l="66269" t="9401" r="22409" b="71910"/>
          <a:stretch>
            <a:fillRect/>
          </a:stretch>
        </p:blipFill>
        <p:spPr bwMode="auto">
          <a:xfrm>
            <a:off x="179512" y="1268760"/>
            <a:ext cx="2014439" cy="2375421"/>
          </a:xfrm>
          <a:prstGeom prst="rect">
            <a:avLst/>
          </a:prstGeom>
          <a:noFill/>
        </p:spPr>
      </p:pic>
      <p:pic>
        <p:nvPicPr>
          <p:cNvPr id="37893" name="Picture 5" descr="00007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  <a:grayscl/>
          </a:blip>
          <a:srcRect l="76801" t="78749" r="17000" b="12662"/>
          <a:stretch>
            <a:fillRect/>
          </a:stretch>
        </p:blipFill>
        <p:spPr bwMode="auto">
          <a:xfrm>
            <a:off x="6156176" y="3501008"/>
            <a:ext cx="2484128" cy="23185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501008"/>
            <a:ext cx="3779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l-GR" sz="1400" dirty="0" smtClean="0">
                <a:solidFill>
                  <a:schemeClr val="bg1"/>
                </a:solidFill>
              </a:rPr>
              <a:t>Περίαπτο-αιγίδα της Σεχμέτ. </a:t>
            </a:r>
          </a:p>
          <a:p>
            <a:r>
              <a:rPr lang="el-GR" sz="1400" dirty="0" smtClean="0">
                <a:solidFill>
                  <a:schemeClr val="bg1"/>
                </a:solidFill>
              </a:rPr>
              <a:t>Ηραίο Σάμου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l-GR" sz="1400" dirty="0" smtClean="0">
                <a:solidFill>
                  <a:schemeClr val="bg1"/>
                </a:solidFill>
              </a:rPr>
              <a:t>.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60648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Περίαπτα και ειδώλια της Σεχμέτ σε άλλες θέσεις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lum bright="-2000" contrast="20000"/>
          </a:blip>
          <a:srcRect l="44071" t="3324" r="13352" b="58270"/>
          <a:stretch>
            <a:fillRect/>
          </a:stretch>
        </p:blipFill>
        <p:spPr bwMode="auto">
          <a:xfrm>
            <a:off x="2843808" y="2492896"/>
            <a:ext cx="2167798" cy="242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11760" y="501317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Περίαπτο-αιγίδα της Σεχμέτ. Ιερό Ήρας Λιμενίας στην Περαχώρα.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7616" y="285293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chemeClr val="bg1"/>
                </a:solidFill>
              </a:rPr>
              <a:t>Περίαπτο της Σεχμέτ από το Δήλιον της Πάρου. </a:t>
            </a:r>
            <a:endParaRPr lang="el-G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730375"/>
            <a:ext cx="2160588" cy="3776663"/>
          </a:xfrm>
        </p:spPr>
      </p:pic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0" y="5589240"/>
            <a:ext cx="3816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Αγγείο με κεφαλή Σεχμέτ από τάφο στην Κάμιρο.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Content Placeholder 3" descr="00001.jpg"/>
          <p:cNvPicPr>
            <a:picLocks noChangeAspect="1"/>
          </p:cNvPicPr>
          <p:nvPr/>
        </p:nvPicPr>
        <p:blipFill>
          <a:blip r:embed="rId3" cstate="print">
            <a:lum contrast="-17000"/>
          </a:blip>
          <a:srcRect l="79523" t="71401" r="5716" b="14800"/>
          <a:stretch>
            <a:fillRect/>
          </a:stretch>
        </p:blipFill>
        <p:spPr>
          <a:xfrm>
            <a:off x="3995936" y="2060848"/>
            <a:ext cx="4533289" cy="3024361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29000"/>
              </a:schemeClr>
            </a:outerShdw>
          </a:effectLst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683568" y="692150"/>
            <a:ext cx="7776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Αναπαραστάσεις της Σεχμέτ σε αγγεία </a:t>
            </a:r>
            <a:endParaRPr lang="el-G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995936" y="5157192"/>
            <a:ext cx="43926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Αγγείο  με προτομή της Σεχμέτ και μορφή Ίσιδας από νεκρόπολη Καμίρου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860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Γεωγραφική Κατανομή ειδωλίων και περιάπτων με αναπαράσταση του Μπες στον αιγαιακό χώρο κατά την Πρώιμη Εποχή του Σιδήρου </a:t>
            </a:r>
          </a:p>
          <a:p>
            <a:pPr algn="ctr"/>
            <a:r>
              <a:rPr lang="el-GR" sz="2400" dirty="0" smtClean="0"/>
              <a:t>(προκαταρκτική)</a:t>
            </a:r>
            <a:endParaRPr lang="el-GR" sz="2400" dirty="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0" y="1340768"/>
          <a:ext cx="11017224" cy="5307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Chart" r:id="rId3" imgW="5372093" imgH="3705108" progId="MSGraph.Chart.8">
                  <p:embed/>
                </p:oleObj>
              </mc:Choice>
              <mc:Fallback>
                <p:oleObj name="Chart" r:id="rId3" imgW="5372093" imgH="3705108" progId="MSGraph.Char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0768"/>
                        <a:ext cx="11017224" cy="53077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Ο Μπες στη Ρόδο της Αρχαϊκής Περιόδου (προκαταρκτική στατιστική ανάλυση)</a:t>
            </a:r>
            <a:endParaRPr lang="el-GR" sz="2000" dirty="0"/>
          </a:p>
        </p:txBody>
      </p:sp>
      <p:graphicFrame>
        <p:nvGraphicFramePr>
          <p:cNvPr id="4" name="Γράφημα 2"/>
          <p:cNvGraphicFramePr/>
          <p:nvPr/>
        </p:nvGraphicFramePr>
        <p:xfrm>
          <a:off x="539553" y="1268760"/>
          <a:ext cx="7848871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3830216"/>
          <a:ext cx="3600400" cy="302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323528" y="26064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</a:rPr>
              <a:t>Στατιστική ανάλυση για τις αναπαραστάσεις του Βησά στο Αιγαίο</a:t>
            </a:r>
          </a:p>
          <a:p>
            <a:pPr algn="ctr"/>
            <a:r>
              <a:rPr lang="el-GR" sz="2000" dirty="0" smtClean="0">
                <a:solidFill>
                  <a:schemeClr val="bg1"/>
                </a:solidFill>
              </a:rPr>
              <a:t>(προκαταρκτική)</a:t>
            </a:r>
            <a:endParaRPr lang="el-GR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2 - Γράφημα"/>
          <p:cNvGraphicFramePr/>
          <p:nvPr/>
        </p:nvGraphicFramePr>
        <p:xfrm>
          <a:off x="3203848" y="1052736"/>
          <a:ext cx="580072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-AncientGreece.jpg"/>
          <p:cNvPicPr>
            <a:picLocks noChangeAspect="1"/>
          </p:cNvPicPr>
          <p:nvPr/>
        </p:nvPicPr>
        <p:blipFill>
          <a:blip r:embed="rId2" cstate="print"/>
          <a:srcRect l="18777" r="24077"/>
          <a:stretch>
            <a:fillRect/>
          </a:stretch>
        </p:blipFill>
        <p:spPr>
          <a:xfrm>
            <a:off x="2843808" y="2060848"/>
            <a:ext cx="3384227" cy="345638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pic>
        <p:nvPicPr>
          <p:cNvPr id="4" name="Picture 3" descr="FAI_SS_00314_02-ZL.jpg"/>
          <p:cNvPicPr>
            <a:picLocks noChangeAspect="1"/>
          </p:cNvPicPr>
          <p:nvPr/>
        </p:nvPicPr>
        <p:blipFill>
          <a:blip r:embed="rId3" cstate="print"/>
          <a:srcRect l="-7276" b="-2828"/>
          <a:stretch>
            <a:fillRect/>
          </a:stretch>
        </p:blipFill>
        <p:spPr>
          <a:xfrm>
            <a:off x="6444208" y="2492896"/>
            <a:ext cx="1869393" cy="259196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0" y="-17140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ctr"/>
            <a:endParaRPr lang="en-US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57200"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ΠΑΡΟΥΣΙΑΣΗ ΕΞΕΛΙΞΗΣ ΔΙΔΑΚΤΟΡΙΚΗΣ ΔΙΑΤΡΙΒΗΣ  (2014)</a:t>
            </a:r>
          </a:p>
          <a:p>
            <a:pPr indent="457200"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«Διάδραση συμβόλων, ιδεών και μοτίβων στο χώρο της  Ανατολικής Μεσογείου κατά την 1</a:t>
            </a:r>
            <a:r>
              <a:rPr lang="el-GR" baseline="30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η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Χιλιετία π.Χ. Υβριδικές και θηριομορφικές οντότητες αιγυπτιακής προέλευσης στο χώρο του Αιγαίου κατά τον 7</a:t>
            </a:r>
            <a:r>
              <a:rPr lang="el-GR" baseline="30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ο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και 6</a:t>
            </a:r>
            <a:r>
              <a:rPr lang="el-GR" baseline="30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ο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αι. π.Χ.</a:t>
            </a:r>
          </a:p>
          <a:p>
            <a:pPr indent="457200" algn="ctr"/>
            <a:endParaRPr lang="el-GR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57200" algn="ctr"/>
            <a:r>
              <a:rPr lang="el-GR" i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Αναπαραστάσεις  του Μπες και της Σεχμέτ και πιθανές επιδράσεις στη λαϊκή λατρεία.</a:t>
            </a:r>
            <a:endParaRPr lang="en-US" i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2" descr="http://www.britishmuseum.org/images/ps336724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708920"/>
            <a:ext cx="2176859" cy="21768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683568" y="404664"/>
          <a:ext cx="813690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28800"/>
            <a:ext cx="928903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v"/>
            </a:pPr>
            <a:r>
              <a:rPr lang="en-US" sz="2400" dirty="0" smtClean="0"/>
              <a:t> </a:t>
            </a:r>
            <a:r>
              <a:rPr lang="el-GR" sz="2400" dirty="0" smtClean="0"/>
              <a:t>Αιγύπτιοι έμποροι</a:t>
            </a:r>
          </a:p>
          <a:p>
            <a:pPr lvl="2" algn="just">
              <a:buFont typeface="Wingdings" pitchFamily="2" charset="2"/>
              <a:buChar char="v"/>
            </a:pPr>
            <a:r>
              <a:rPr lang="el-GR" sz="2400" dirty="0" smtClean="0"/>
              <a:t>Φοίνικες έμποροι /μέτοικοι</a:t>
            </a:r>
          </a:p>
          <a:p>
            <a:pPr lvl="2" algn="just">
              <a:buFont typeface="Wingdings" pitchFamily="2" charset="2"/>
              <a:buChar char="v"/>
            </a:pPr>
            <a:r>
              <a:rPr lang="el-GR" sz="2400" dirty="0" smtClean="0"/>
              <a:t>Έλληνες μισθοφόροι</a:t>
            </a:r>
            <a:endParaRPr lang="en-US" sz="2400" dirty="0" smtClean="0"/>
          </a:p>
          <a:p>
            <a:pPr lvl="2" algn="just">
              <a:buFont typeface="Wingdings" pitchFamily="2" charset="2"/>
              <a:buChar char="v"/>
            </a:pPr>
            <a:r>
              <a:rPr lang="el-GR" sz="2400" dirty="0" smtClean="0"/>
              <a:t>Διπλωματικά φαραωνικά δώρα(;)</a:t>
            </a:r>
          </a:p>
          <a:p>
            <a:pPr lvl="2" algn="just">
              <a:buFont typeface="Wingdings" pitchFamily="2" charset="2"/>
              <a:buChar char="v"/>
            </a:pPr>
            <a:r>
              <a:rPr lang="el-GR" sz="2400" dirty="0" smtClean="0"/>
              <a:t>Χρήση από συγκεκριμένες πληθυσμιακές ομάδες </a:t>
            </a:r>
          </a:p>
          <a:p>
            <a:pPr lvl="2" algn="just"/>
            <a:r>
              <a:rPr lang="el-GR" sz="2400" dirty="0" smtClean="0"/>
              <a:t>(γυναίκες, παιδιά)</a:t>
            </a:r>
          </a:p>
          <a:p>
            <a:pPr lvl="2" algn="just">
              <a:buFont typeface="Wingdings" pitchFamily="2" charset="2"/>
              <a:buChar char="v"/>
            </a:pPr>
            <a:endParaRPr lang="en-US" sz="2400" i="1" dirty="0" smtClean="0"/>
          </a:p>
          <a:p>
            <a:pPr lvl="3" algn="just">
              <a:buFont typeface="Wingdings" pitchFamily="2" charset="2"/>
              <a:buChar char="v"/>
            </a:pPr>
            <a:endParaRPr lang="en-US" sz="2400" i="1" dirty="0" smtClean="0"/>
          </a:p>
          <a:p>
            <a:pPr lvl="4">
              <a:buFont typeface="Wingdings" pitchFamily="2" charset="2"/>
              <a:buChar char="v"/>
            </a:pPr>
            <a:endParaRPr lang="en-US" sz="2000" dirty="0" smtClean="0"/>
          </a:p>
          <a:p>
            <a:pPr lvl="3">
              <a:buFont typeface="Wingdings" pitchFamily="2" charset="2"/>
              <a:buChar char="v"/>
            </a:pP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/>
              <a:t>Ταυτότητα κατόχων/ αναθετών 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5032" y="836712"/>
            <a:ext cx="928903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v"/>
            </a:pPr>
            <a:r>
              <a:rPr lang="en-US" sz="2400" dirty="0" smtClean="0"/>
              <a:t> </a:t>
            </a:r>
            <a:r>
              <a:rPr lang="el-GR" sz="2400" dirty="0" smtClean="0"/>
              <a:t>Αρχαίες γραπτές μαρτυρίες για τη δράση περιπλανώμενων θεραπευτών στην Ανατολική Μεσόγειο:</a:t>
            </a:r>
            <a:endParaRPr lang="en-US" sz="2400" dirty="0" smtClean="0"/>
          </a:p>
          <a:p>
            <a:pPr lvl="3" algn="just">
              <a:buFont typeface="Wingdings" pitchFamily="2" charset="2"/>
              <a:buChar char="Ø"/>
            </a:pPr>
            <a:r>
              <a:rPr lang="el-GR" sz="2400" dirty="0" err="1" smtClean="0"/>
              <a:t>Ομ</a:t>
            </a:r>
            <a:r>
              <a:rPr lang="el-GR" sz="2400" dirty="0" smtClean="0"/>
              <a:t>. </a:t>
            </a:r>
            <a:r>
              <a:rPr lang="el-GR" sz="2400" i="1" dirty="0" smtClean="0"/>
              <a:t>Οδ. </a:t>
            </a:r>
            <a:r>
              <a:rPr lang="en-US" sz="2400" dirty="0" smtClean="0"/>
              <a:t>17</a:t>
            </a:r>
            <a:r>
              <a:rPr lang="el-GR" sz="2400" dirty="0" smtClean="0"/>
              <a:t>. </a:t>
            </a:r>
            <a:r>
              <a:rPr lang="en-US" sz="2400" dirty="0" smtClean="0"/>
              <a:t>383-385</a:t>
            </a:r>
            <a:r>
              <a:rPr lang="el-GR" sz="2400" dirty="0" smtClean="0"/>
              <a:t>:</a:t>
            </a:r>
            <a:r>
              <a:rPr lang="en-US" sz="2400" dirty="0" smtClean="0"/>
              <a:t>  “…</a:t>
            </a:r>
            <a:r>
              <a:rPr lang="el-GR" sz="2400" i="1" dirty="0" smtClean="0"/>
              <a:t>δημιοεργοὶ</a:t>
            </a:r>
            <a:r>
              <a:rPr lang="en-US" sz="2400" i="1" dirty="0" smtClean="0"/>
              <a:t> </a:t>
            </a:r>
            <a:r>
              <a:rPr lang="el-GR" sz="2400" i="1" dirty="0" smtClean="0"/>
              <a:t>ἔασι</a:t>
            </a:r>
            <a:r>
              <a:rPr lang="en-US" sz="2400" i="1" dirty="0" smtClean="0"/>
              <a:t>…</a:t>
            </a:r>
            <a:r>
              <a:rPr lang="el-GR" sz="2400" i="1" dirty="0" smtClean="0"/>
              <a:t>μάντιν ἢ ἰητῆρα κακῶν ἢ τέκτονα </a:t>
            </a:r>
            <a:r>
              <a:rPr lang="el-GR" sz="2400" i="1" dirty="0" err="1" smtClean="0"/>
              <a:t>δούρων</a:t>
            </a:r>
            <a:r>
              <a:rPr lang="en-US" sz="2400" dirty="0" smtClean="0"/>
              <a:t>…”</a:t>
            </a:r>
            <a:r>
              <a:rPr lang="el-GR" sz="2400" dirty="0" smtClean="0"/>
              <a:t>.</a:t>
            </a:r>
            <a:endParaRPr lang="en-US" sz="2400" i="1" dirty="0" smtClean="0"/>
          </a:p>
          <a:p>
            <a:pPr lvl="3" algn="just">
              <a:buFont typeface="Wingdings" pitchFamily="2" charset="2"/>
              <a:buChar char="Ø"/>
            </a:pPr>
            <a:r>
              <a:rPr lang="el-GR" sz="2400" dirty="0" smtClean="0"/>
              <a:t>Ηράκλειος, </a:t>
            </a:r>
            <a:r>
              <a:rPr lang="en-US" sz="2400" dirty="0" smtClean="0"/>
              <a:t>DK 12B14</a:t>
            </a:r>
            <a:r>
              <a:rPr lang="el-GR" sz="2400" dirty="0" smtClean="0"/>
              <a:t>: </a:t>
            </a:r>
            <a:r>
              <a:rPr lang="en-US" sz="2400" i="1" dirty="0" smtClean="0"/>
              <a:t>“… </a:t>
            </a:r>
            <a:r>
              <a:rPr lang="el-GR" sz="2400" i="1" dirty="0" smtClean="0"/>
              <a:t>μάγοι…</a:t>
            </a:r>
            <a:r>
              <a:rPr lang="en-US" sz="2400" dirty="0" smtClean="0"/>
              <a:t>”</a:t>
            </a:r>
            <a:r>
              <a:rPr lang="el-GR" sz="2400" dirty="0" smtClean="0"/>
              <a:t>.</a:t>
            </a:r>
            <a:r>
              <a:rPr lang="en-US" sz="2400" dirty="0" smtClean="0"/>
              <a:t>  </a:t>
            </a:r>
          </a:p>
          <a:p>
            <a:pPr lvl="3" algn="just">
              <a:buFont typeface="Wingdings" pitchFamily="2" charset="2"/>
              <a:buChar char="Ø"/>
            </a:pPr>
            <a:r>
              <a:rPr lang="el-GR" sz="2400" dirty="0" smtClean="0"/>
              <a:t>Σοφοκλής, </a:t>
            </a:r>
            <a:r>
              <a:rPr lang="el-GR" sz="2400" i="1" dirty="0" err="1" smtClean="0"/>
              <a:t>Οιδ</a:t>
            </a:r>
            <a:r>
              <a:rPr lang="el-GR" sz="2400" i="1" dirty="0" smtClean="0"/>
              <a:t>. </a:t>
            </a:r>
            <a:r>
              <a:rPr lang="el-GR" sz="2400" i="1" dirty="0" err="1" smtClean="0"/>
              <a:t>Τυρ</a:t>
            </a:r>
            <a:r>
              <a:rPr lang="el-GR" sz="2400" i="1" dirty="0" smtClean="0"/>
              <a:t>.</a:t>
            </a:r>
            <a:r>
              <a:rPr lang="en-US" sz="2400" i="1" dirty="0" smtClean="0"/>
              <a:t> </a:t>
            </a:r>
            <a:r>
              <a:rPr lang="en-US" sz="2400" dirty="0" smtClean="0"/>
              <a:t>387 </a:t>
            </a:r>
            <a:r>
              <a:rPr lang="el-GR" sz="2400" dirty="0" smtClean="0"/>
              <a:t>: </a:t>
            </a:r>
            <a:r>
              <a:rPr lang="en-US" sz="2400" i="1" dirty="0" smtClean="0"/>
              <a:t>“</a:t>
            </a:r>
            <a:r>
              <a:rPr lang="el-GR" sz="2400" i="1" dirty="0" smtClean="0"/>
              <a:t>…</a:t>
            </a:r>
            <a:r>
              <a:rPr lang="el-GR" sz="2400" i="1" dirty="0" err="1" smtClean="0"/>
              <a:t>μάγον</a:t>
            </a:r>
            <a:r>
              <a:rPr lang="el-GR" sz="2400" i="1" dirty="0" smtClean="0"/>
              <a:t> </a:t>
            </a:r>
            <a:r>
              <a:rPr lang="el-GR" sz="2400" i="1" dirty="0" err="1" smtClean="0"/>
              <a:t>μηχανορράφον</a:t>
            </a:r>
            <a:r>
              <a:rPr lang="el-GR" sz="2400" i="1" dirty="0" smtClean="0"/>
              <a:t>…</a:t>
            </a:r>
            <a:r>
              <a:rPr lang="en-US" sz="2400" i="1" dirty="0" smtClean="0"/>
              <a:t>”.</a:t>
            </a:r>
            <a:endParaRPr lang="el-GR" sz="2400" i="1" dirty="0" smtClean="0"/>
          </a:p>
          <a:p>
            <a:pPr lvl="3" algn="just">
              <a:buFont typeface="Wingdings" pitchFamily="2" charset="2"/>
              <a:buChar char="Ø"/>
            </a:pPr>
            <a:r>
              <a:rPr lang="el-GR" sz="2400" dirty="0" smtClean="0"/>
              <a:t>Πλατ</a:t>
            </a:r>
            <a:r>
              <a:rPr lang="en-US" sz="2400" dirty="0" smtClean="0"/>
              <a:t>.</a:t>
            </a:r>
            <a:r>
              <a:rPr lang="el-GR" sz="2400" i="1" dirty="0" smtClean="0"/>
              <a:t> </a:t>
            </a:r>
            <a:r>
              <a:rPr lang="el-GR" sz="2400" i="1" dirty="0" err="1" smtClean="0"/>
              <a:t>Πολ</a:t>
            </a:r>
            <a:r>
              <a:rPr lang="en-US" sz="2400" dirty="0" smtClean="0"/>
              <a:t>.</a:t>
            </a:r>
            <a:r>
              <a:rPr lang="el-GR" sz="2400" dirty="0" smtClean="0"/>
              <a:t> </a:t>
            </a:r>
            <a:r>
              <a:rPr lang="en-US" sz="2400" dirty="0" smtClean="0"/>
              <a:t>364</a:t>
            </a:r>
            <a:r>
              <a:rPr lang="el-GR" sz="2400" dirty="0" smtClean="0"/>
              <a:t>β</a:t>
            </a:r>
            <a:r>
              <a:rPr lang="en-US" sz="2400" dirty="0" smtClean="0"/>
              <a:t>-</a:t>
            </a:r>
            <a:r>
              <a:rPr lang="el-GR" sz="2400" dirty="0" smtClean="0"/>
              <a:t>ε</a:t>
            </a:r>
            <a:r>
              <a:rPr lang="el-GR" sz="2400" i="1" dirty="0" smtClean="0"/>
              <a:t>, Πλατ. Νόμοι.</a:t>
            </a:r>
            <a:r>
              <a:rPr lang="en-US" sz="2400" i="1" dirty="0" smtClean="0"/>
              <a:t> </a:t>
            </a:r>
            <a:r>
              <a:rPr lang="en-US" sz="2400" dirty="0" smtClean="0"/>
              <a:t>909</a:t>
            </a:r>
            <a:r>
              <a:rPr lang="el-GR" sz="2400" dirty="0" smtClean="0"/>
              <a:t>β</a:t>
            </a:r>
            <a:endParaRPr lang="en-US" sz="2400" dirty="0" smtClean="0"/>
          </a:p>
          <a:p>
            <a:pPr lvl="3" algn="just">
              <a:buFont typeface="Wingdings" pitchFamily="2" charset="2"/>
              <a:buChar char="Ø"/>
            </a:pPr>
            <a:r>
              <a:rPr lang="el-GR" sz="2400" dirty="0" err="1" smtClean="0"/>
              <a:t>Αριστ</a:t>
            </a:r>
            <a:r>
              <a:rPr lang="el-GR" sz="2400" dirty="0" smtClean="0"/>
              <a:t>. </a:t>
            </a:r>
            <a:r>
              <a:rPr lang="el-GR" sz="2400" i="1" dirty="0" smtClean="0"/>
              <a:t>Πολιτικά</a:t>
            </a:r>
            <a:r>
              <a:rPr lang="el-GR" sz="2400" dirty="0" smtClean="0"/>
              <a:t>, 1274, 2528</a:t>
            </a:r>
            <a:r>
              <a:rPr lang="el-GR" sz="2400" i="1" dirty="0" smtClean="0"/>
              <a:t>: </a:t>
            </a:r>
            <a:r>
              <a:rPr lang="en-US" sz="2400" i="1" dirty="0" smtClean="0"/>
              <a:t>“</a:t>
            </a:r>
            <a:r>
              <a:rPr lang="el-GR" sz="2400" i="1" dirty="0" smtClean="0"/>
              <a:t>…Επιδημούντα</a:t>
            </a:r>
            <a:r>
              <a:rPr lang="en-US" sz="2400" i="1" dirty="0" smtClean="0"/>
              <a:t> </a:t>
            </a:r>
            <a:r>
              <a:rPr lang="el-GR" sz="2400" i="1" dirty="0" smtClean="0"/>
              <a:t>κατά τέχνην μαντικήν</a:t>
            </a:r>
            <a:r>
              <a:rPr lang="en-US" sz="2400" i="1" dirty="0" smtClean="0"/>
              <a:t>…”.</a:t>
            </a:r>
            <a:endParaRPr lang="el-GR" sz="2400" i="1" dirty="0" smtClean="0"/>
          </a:p>
          <a:p>
            <a:pPr lvl="3" algn="just">
              <a:buFont typeface="Wingdings" pitchFamily="2" charset="2"/>
              <a:buChar char="Ø"/>
            </a:pPr>
            <a:r>
              <a:rPr lang="el-GR" sz="2400" dirty="0" smtClean="0"/>
              <a:t>Πάπυρος </a:t>
            </a:r>
            <a:r>
              <a:rPr lang="el-GR" sz="2400" dirty="0" err="1" smtClean="0"/>
              <a:t>Δερβενίου</a:t>
            </a:r>
            <a:r>
              <a:rPr lang="el-GR" sz="2400" dirty="0" smtClean="0"/>
              <a:t>, </a:t>
            </a:r>
            <a:r>
              <a:rPr lang="en-US" sz="2400" dirty="0" smtClean="0"/>
              <a:t>ZPE 47, </a:t>
            </a:r>
            <a:r>
              <a:rPr lang="el-GR" sz="2400" dirty="0" smtClean="0"/>
              <a:t>στ. Χ</a:t>
            </a:r>
            <a:r>
              <a:rPr lang="en-US" sz="2400" dirty="0" smtClean="0"/>
              <a:t>VI 3</a:t>
            </a:r>
            <a:r>
              <a:rPr lang="en-US" sz="2400" i="1" dirty="0" smtClean="0"/>
              <a:t>.</a:t>
            </a:r>
          </a:p>
          <a:p>
            <a:pPr lvl="3" algn="just">
              <a:buFont typeface="Wingdings" pitchFamily="2" charset="2"/>
              <a:buChar char="Ø"/>
            </a:pPr>
            <a:endParaRPr lang="en-US" sz="2400" i="1" dirty="0" smtClean="0"/>
          </a:p>
          <a:p>
            <a:pPr lvl="3" algn="just">
              <a:buFont typeface="Wingdings" pitchFamily="2" charset="2"/>
              <a:buChar char="v"/>
            </a:pPr>
            <a:endParaRPr lang="en-US" sz="2400" i="1" dirty="0" smtClean="0"/>
          </a:p>
          <a:p>
            <a:pPr lvl="4">
              <a:buFont typeface="Wingdings" pitchFamily="2" charset="2"/>
              <a:buChar char="v"/>
            </a:pPr>
            <a:endParaRPr lang="en-US" sz="2000" dirty="0" smtClean="0"/>
          </a:p>
          <a:p>
            <a:pPr lvl="3">
              <a:buFont typeface="Wingdings" pitchFamily="2" charset="2"/>
              <a:buChar char="v"/>
            </a:pP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/>
              <a:t>Περίαπτα και περιπλανώμενοι «μάγοι»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5616" y="0"/>
            <a:ext cx="6120680" cy="818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l-GR" sz="2400" dirty="0" smtClean="0"/>
              <a:t>ΣΥΜΠΕΡΑΣΜΑΤΑ </a:t>
            </a:r>
          </a:p>
          <a:p>
            <a:pPr lvl="1">
              <a:buFont typeface="Wingdings" pitchFamily="2" charset="2"/>
              <a:buChar char="v"/>
            </a:pPr>
            <a:r>
              <a:rPr lang="el-GR" sz="2400" dirty="0" smtClean="0"/>
              <a:t>Ερμηνευτικές προσεγγίσεις 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Γεωγραφική Κατανομή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Αρχαιολογικό Περιβάλλον  </a:t>
            </a:r>
          </a:p>
          <a:p>
            <a:pPr lvl="2"/>
            <a:r>
              <a:rPr lang="el-GR" sz="2000" dirty="0" smtClean="0"/>
              <a:t>(Σάμος, Ρόδος, Κρήτη, Περαχώρα)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Ποικιλία αναπαραστάσεων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Εικονογραφική αποτύπωση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Ταυτότητα Αναθετών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Ιστορικό Πλαίσιο: Πώς, από ποιούς και γιατί;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Διπλωματικές σχέσεις- αντικείμενα κύρους- προσωπική αξία- συσχέτιση με τοπικές θεότητες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Χρήση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Επιλεκτικη αφομοίωση και δημιουργική προσαρμογή στο τοπικό θρησκευτικό περιβάλλον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Μετάλλαξη του θηριομορφικού στοιχείου </a:t>
            </a:r>
            <a:endParaRPr lang="en-US" sz="2000" dirty="0" smtClean="0"/>
          </a:p>
          <a:p>
            <a:pPr lvl="2">
              <a:buFont typeface="Wingdings" pitchFamily="2" charset="2"/>
              <a:buChar char="v"/>
            </a:pPr>
            <a:r>
              <a:rPr lang="en-US" sz="2000" dirty="0" err="1" smtClean="0"/>
              <a:t>Interpretatio</a:t>
            </a:r>
            <a:r>
              <a:rPr lang="en-US" sz="2000" dirty="0" smtClean="0"/>
              <a:t> Graeca</a:t>
            </a:r>
            <a:r>
              <a:rPr lang="el-GR" sz="2000" dirty="0" smtClean="0"/>
              <a:t> </a:t>
            </a:r>
          </a:p>
          <a:p>
            <a:pPr lvl="2"/>
            <a:endParaRPr lang="el-GR" sz="2000" dirty="0" smtClean="0"/>
          </a:p>
          <a:p>
            <a:pPr lvl="1">
              <a:buFont typeface="Wingdings" pitchFamily="2" charset="2"/>
              <a:buChar char="v"/>
            </a:pPr>
            <a:r>
              <a:rPr lang="el-GR" sz="2000" b="1" u="sng" dirty="0" smtClean="0"/>
              <a:t>Υπο διερεύνηση:</a:t>
            </a:r>
          </a:p>
          <a:p>
            <a:pPr lvl="1"/>
            <a:r>
              <a:rPr lang="el-GR" sz="2000" dirty="0" smtClean="0"/>
              <a:t>Σύγκριση με άλλες  περιοχές της Μεσογείου  (Σχήματα κατανομής, στατιστικά στοιχεία)</a:t>
            </a:r>
          </a:p>
          <a:p>
            <a:pPr lvl="1"/>
            <a:endParaRPr lang="el-GR" sz="2000" dirty="0" smtClean="0"/>
          </a:p>
          <a:p>
            <a:pPr lvl="1">
              <a:buFont typeface="Wingdings" pitchFamily="2" charset="2"/>
              <a:buChar char="v"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14" descr="map.png"/>
          <p:cNvPicPr>
            <a:picLocks noChangeAspect="1"/>
          </p:cNvPicPr>
          <p:nvPr/>
        </p:nvPicPr>
        <p:blipFill>
          <a:blip r:embed="rId2" cstate="print"/>
          <a:srcRect l="42326" t="38164" r="3951" b="2354"/>
          <a:stretch>
            <a:fillRect/>
          </a:stretch>
        </p:blipFill>
        <p:spPr bwMode="auto">
          <a:xfrm>
            <a:off x="0" y="836613"/>
            <a:ext cx="91313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l-GR" sz="2800" dirty="0" smtClean="0"/>
              <a:t>ΙΣΤΟΡΙΚΟ ΠΛΑΙΣΙΟ</a:t>
            </a:r>
            <a:endParaRPr lang="el-G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48680"/>
            <a:ext cx="8208912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v"/>
            </a:pPr>
            <a:endParaRPr lang="en-US" sz="2000" dirty="0" smtClean="0"/>
          </a:p>
          <a:p>
            <a:pPr lvl="1">
              <a:buFont typeface="Wingdings" pitchFamily="2" charset="2"/>
              <a:buChar char="v"/>
            </a:pPr>
            <a:r>
              <a:rPr lang="el-GR" sz="2000" dirty="0" smtClean="0"/>
              <a:t>Παρουσία Φοινίκων Εμπόρων στον Αιγαίο (Κρήτη, Ρόδος, Σάμος).</a:t>
            </a:r>
            <a:endParaRPr lang="en-US" sz="2000" dirty="0" smtClean="0"/>
          </a:p>
          <a:p>
            <a:pPr lvl="1">
              <a:buFont typeface="Wingdings" pitchFamily="2" charset="2"/>
              <a:buChar char="v"/>
            </a:pPr>
            <a:r>
              <a:rPr lang="el-GR" sz="2000" dirty="0" smtClean="0"/>
              <a:t>Πιθανή παρουσία μετοίκων στην Κρήτη και στη Ρόδο.</a:t>
            </a:r>
            <a:r>
              <a:rPr lang="en-US" sz="2000" dirty="0" smtClean="0"/>
              <a:t> </a:t>
            </a:r>
            <a:endParaRPr lang="el-GR" sz="2000" dirty="0" smtClean="0"/>
          </a:p>
          <a:p>
            <a:pPr lvl="1">
              <a:buFont typeface="Wingdings" pitchFamily="2" charset="2"/>
              <a:buChar char="v"/>
            </a:pPr>
            <a:r>
              <a:rPr lang="el-GR" sz="2000" dirty="0" smtClean="0"/>
              <a:t>Μαρτυρίες για  άμεσες πολιτισμικές επαφές: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Ταξίδι </a:t>
            </a:r>
            <a:r>
              <a:rPr lang="el-GR" sz="2000" dirty="0" err="1" smtClean="0"/>
              <a:t>Κωλαίου</a:t>
            </a:r>
            <a:r>
              <a:rPr lang="en-US" sz="2000" dirty="0" smtClean="0"/>
              <a:t>(</a:t>
            </a:r>
            <a:r>
              <a:rPr lang="el-GR" sz="2000" dirty="0" err="1" smtClean="0"/>
              <a:t>Ηρ</a:t>
            </a:r>
            <a:r>
              <a:rPr lang="el-GR" sz="2000" dirty="0" smtClean="0"/>
              <a:t>. </a:t>
            </a:r>
            <a:r>
              <a:rPr lang="en-US" sz="2000" dirty="0" smtClean="0"/>
              <a:t>4.151.3- 4.152.4).</a:t>
            </a:r>
            <a:r>
              <a:rPr lang="en-US" sz="2000" i="1" dirty="0" smtClean="0"/>
              <a:t>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i="1" dirty="0" smtClean="0"/>
              <a:t> </a:t>
            </a:r>
            <a:r>
              <a:rPr lang="el-GR" sz="2000" dirty="0" smtClean="0"/>
              <a:t>Ενσωμάτωση Ιώνων και Καρών μισθοφόρων στον Αιγυπτιακό στρατό </a:t>
            </a:r>
            <a:r>
              <a:rPr lang="el-GR" sz="2000" i="1" dirty="0" smtClean="0"/>
              <a:t>(</a:t>
            </a:r>
            <a:r>
              <a:rPr lang="el-GR" sz="2000" dirty="0" err="1" smtClean="0"/>
              <a:t>Διόδ</a:t>
            </a:r>
            <a:r>
              <a:rPr lang="el-GR" sz="2000" i="1" dirty="0" smtClean="0"/>
              <a:t>.</a:t>
            </a:r>
            <a:r>
              <a:rPr lang="en-US" sz="2000" dirty="0" smtClean="0"/>
              <a:t> </a:t>
            </a:r>
            <a:r>
              <a:rPr lang="el-GR" sz="2000" dirty="0" smtClean="0"/>
              <a:t>,1</a:t>
            </a:r>
            <a:r>
              <a:rPr lang="en-US" sz="2000" dirty="0" smtClean="0"/>
              <a:t>.66.8, 1.67.9 ).</a:t>
            </a:r>
            <a:endParaRPr lang="el-GR" sz="2000" dirty="0" smtClean="0"/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 Ο ρόλος της Σάμου και της Ρόδου στη Ναύκρατη </a:t>
            </a:r>
            <a:r>
              <a:rPr lang="en-US" sz="2000" dirty="0" smtClean="0"/>
              <a:t>(</a:t>
            </a:r>
            <a:r>
              <a:rPr lang="el-GR" sz="2000" dirty="0" err="1" smtClean="0"/>
              <a:t>Ηρ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r>
              <a:rPr lang="el-GR" sz="2000" dirty="0" smtClean="0"/>
              <a:t>2</a:t>
            </a:r>
            <a:r>
              <a:rPr lang="en-US" sz="2000" dirty="0" smtClean="0"/>
              <a:t>.178</a:t>
            </a:r>
            <a:r>
              <a:rPr lang="en-US" sz="2000" i="1" dirty="0" smtClean="0"/>
              <a:t> </a:t>
            </a:r>
            <a:r>
              <a:rPr lang="en-US" sz="2000" dirty="0" smtClean="0"/>
              <a:t>)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Αποστολή δώρων του Άμαση στο ναό της Αθηνάς στη Λίνδο</a:t>
            </a:r>
            <a:r>
              <a:rPr lang="en-US" sz="2000" dirty="0" smtClean="0"/>
              <a:t> </a:t>
            </a:r>
            <a:endParaRPr lang="el-GR" sz="2000" dirty="0" smtClean="0"/>
          </a:p>
          <a:p>
            <a:pPr lvl="2"/>
            <a:r>
              <a:rPr lang="en-US" sz="2000" dirty="0" smtClean="0"/>
              <a:t>( </a:t>
            </a:r>
            <a:r>
              <a:rPr lang="el-GR" sz="2000" dirty="0" smtClean="0"/>
              <a:t>Ηρ.2.</a:t>
            </a:r>
            <a:r>
              <a:rPr lang="en-US" sz="2000" dirty="0" smtClean="0"/>
              <a:t>182 ).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«Συμμαχία»  Άμαση-Πολυκράτη</a:t>
            </a:r>
            <a:r>
              <a:rPr lang="en-US" sz="2000" dirty="0" smtClean="0"/>
              <a:t>(</a:t>
            </a:r>
            <a:r>
              <a:rPr lang="el-GR" sz="2000" dirty="0" err="1" smtClean="0"/>
              <a:t>Ηρ</a:t>
            </a:r>
            <a:r>
              <a:rPr lang="el-GR" sz="2000" dirty="0" smtClean="0"/>
              <a:t>. 3.39</a:t>
            </a:r>
            <a:r>
              <a:rPr lang="en-US" sz="2000" dirty="0" smtClean="0"/>
              <a:t>)</a:t>
            </a:r>
            <a:endParaRPr lang="el-GR" sz="2000" dirty="0" smtClean="0"/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 Αναθήματα του </a:t>
            </a:r>
            <a:r>
              <a:rPr lang="el-GR" sz="2000" dirty="0" err="1" smtClean="0"/>
              <a:t>Νεκώ</a:t>
            </a:r>
            <a:r>
              <a:rPr lang="el-GR" sz="2000" dirty="0" smtClean="0"/>
              <a:t> Β’ στον Ιερό του Απόλλωνα στη Μίλητο.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Ενθέματα φαγεντιανής στην Ιαλυσό- βασιλικοί τίτλοι /ονόματα του </a:t>
            </a:r>
            <a:r>
              <a:rPr lang="el-GR" sz="2000" dirty="0" err="1" smtClean="0"/>
              <a:t>Νεκώ</a:t>
            </a:r>
            <a:r>
              <a:rPr lang="el-GR" sz="2000" dirty="0" smtClean="0"/>
              <a:t> Β’.  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Ροδιακά διατάγματα, Επιγραφές Ροδίων στο Α</a:t>
            </a:r>
            <a:r>
              <a:rPr lang="en-US" sz="2000" dirty="0" err="1" smtClean="0"/>
              <a:t>bu</a:t>
            </a:r>
            <a:r>
              <a:rPr lang="en-US" sz="2000" dirty="0" smtClean="0"/>
              <a:t> Simbel</a:t>
            </a:r>
            <a:r>
              <a:rPr lang="el-GR" sz="2000" dirty="0" smtClean="0"/>
              <a:t>.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Σαμιακή κεραμική στη Ναύκρατη. Επιγραφές με Σαμιακά ονόματα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Κορινθιακή κεραμική σε άλλες αιγυπτιακές θέσεις (</a:t>
            </a:r>
            <a:r>
              <a:rPr lang="en-US" sz="2000" dirty="0" err="1" smtClean="0"/>
              <a:t>Naukratis</a:t>
            </a:r>
            <a:r>
              <a:rPr lang="en-US" sz="2000" dirty="0" smtClean="0"/>
              <a:t>, </a:t>
            </a:r>
            <a:r>
              <a:rPr lang="en-US" sz="2000" dirty="0" err="1" smtClean="0"/>
              <a:t>Daphnae</a:t>
            </a:r>
            <a:r>
              <a:rPr lang="en-US" sz="2000" dirty="0" smtClean="0"/>
              <a:t>, </a:t>
            </a:r>
            <a:r>
              <a:rPr lang="en-US" sz="2000" dirty="0" err="1" smtClean="0"/>
              <a:t>Migdol</a:t>
            </a:r>
            <a:r>
              <a:rPr lang="el-GR" sz="2000" dirty="0" smtClean="0"/>
              <a:t>). Υιοθέτηση αιγυπτιακών ονομάτων στην Κόρινθο.</a:t>
            </a:r>
          </a:p>
          <a:p>
            <a:pPr lvl="2">
              <a:buFont typeface="Wingdings" pitchFamily="2" charset="2"/>
              <a:buChar char="v"/>
            </a:pPr>
            <a:r>
              <a:rPr lang="el-GR" sz="2000" dirty="0" smtClean="0"/>
              <a:t>Ποικίλες καλλιτεχνικές επιδράσεις: αρχιτεκτονική, χαλκουργία, γλυπτική. </a:t>
            </a:r>
            <a:endParaRPr lang="en-US" sz="2000" dirty="0" smtClean="0"/>
          </a:p>
          <a:p>
            <a:pPr lvl="1"/>
            <a:r>
              <a:rPr lang="en-US" sz="2000" dirty="0" smtClean="0"/>
              <a:t>.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>
            <a:off x="3851920" y="2564904"/>
            <a:ext cx="936104" cy="936104"/>
          </a:xfrm>
          <a:prstGeom prst="straightConnector1">
            <a:avLst/>
          </a:prstGeom>
          <a:ln>
            <a:noFill/>
            <a:tailEnd type="arrow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1600" y="602128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Ο </a:t>
            </a:r>
            <a:r>
              <a:rPr lang="el-GR" dirty="0" err="1" smtClean="0">
                <a:solidFill>
                  <a:schemeClr val="bg1"/>
                </a:solidFill>
              </a:rPr>
              <a:t>Αχά</a:t>
            </a:r>
            <a:r>
              <a:rPr lang="el-GR" dirty="0" smtClean="0">
                <a:solidFill>
                  <a:schemeClr val="bg1"/>
                </a:solidFill>
              </a:rPr>
              <a:t>/ Μπες στα μαγικά ραβδιά/ εγχειρίδια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BM, EA18175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95936" y="1988840"/>
            <a:ext cx="1224136" cy="12241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52736"/>
            <a:ext cx="6408712" cy="453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2051720" y="18864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  Ο δαίμων-θεός Μπες στην Αρχαία Αίγυπτο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birminghamegyptology.co.uk/wp-content/uploads/2013/10/E2.-1969W65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48680"/>
            <a:ext cx="3347864" cy="4245432"/>
          </a:xfrm>
          <a:prstGeom prst="rect">
            <a:avLst/>
          </a:prstGeom>
          <a:noFill/>
        </p:spPr>
      </p:pic>
      <p:pic>
        <p:nvPicPr>
          <p:cNvPr id="15362" name="Picture 2" descr="http://www.geometriefluide.com/foto/PIC2330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980728"/>
            <a:ext cx="3419872" cy="45598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5661248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Αγαλματίδιο Μπες, Ύστερη Περίοδος, </a:t>
            </a:r>
            <a:r>
              <a:rPr lang="en-US" dirty="0" smtClean="0">
                <a:solidFill>
                  <a:schemeClr val="bg1"/>
                </a:solidFill>
              </a:rPr>
              <a:t>Berlin-</a:t>
            </a:r>
            <a:r>
              <a:rPr lang="en-US" dirty="0" err="1" smtClean="0">
                <a:solidFill>
                  <a:schemeClr val="bg1"/>
                </a:solidFill>
              </a:rPr>
              <a:t>Altes</a:t>
            </a:r>
            <a:r>
              <a:rPr lang="en-US" dirty="0" smtClean="0">
                <a:solidFill>
                  <a:schemeClr val="bg1"/>
                </a:solidFill>
              </a:rPr>
              <a:t> Museum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501317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Αγαλματίδιο Μπες Πανθέου</a:t>
            </a:r>
            <a:r>
              <a:rPr lang="en-US" dirty="0" smtClean="0">
                <a:solidFill>
                  <a:schemeClr val="bg1"/>
                </a:solidFill>
              </a:rPr>
              <a:t>, Sarah Chapman, Birmingham Egyptology 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32440" cy="412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Η πολυδιάστατη φύση του Μπες</a:t>
            </a:r>
          </a:p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(τοκετός, προστασία από επικίνδυνα ζώα, χορός/ μουσική, όνειρα)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87727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Πλαίσιο κλίνης διακοσμημένο με τον Μπες και την Ταουρέτ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l-GR" b="1" dirty="0" smtClean="0">
                <a:solidFill>
                  <a:schemeClr val="bg1"/>
                </a:solidFill>
              </a:rPr>
              <a:t> Τάφος 46, Κοιλάδα των Βασιλέων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l-GR" b="1" dirty="0" smtClean="0">
                <a:solidFill>
                  <a:schemeClr val="bg1"/>
                </a:solidFill>
              </a:rPr>
              <a:t>18</a:t>
            </a:r>
            <a:r>
              <a:rPr lang="el-GR" b="1" baseline="30000" dirty="0" smtClean="0">
                <a:solidFill>
                  <a:schemeClr val="bg1"/>
                </a:solidFill>
              </a:rPr>
              <a:t>η</a:t>
            </a:r>
            <a:r>
              <a:rPr lang="el-GR" b="1" dirty="0" smtClean="0">
                <a:solidFill>
                  <a:schemeClr val="bg1"/>
                </a:solidFill>
              </a:rPr>
              <a:t> Δυναστεία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Cairo Museum CG 5110</a:t>
            </a:r>
            <a:endParaRPr lang="el-G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1559</Words>
  <Application>Microsoft Office PowerPoint</Application>
  <PresentationFormat>Προβολή στην οθόνη (4:3)</PresentationFormat>
  <Paragraphs>186</Paragraphs>
  <Slides>43</Slides>
  <Notes>6</Notes>
  <HiddenSlides>1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Office Theme</vt:lpstr>
      <vt:lpstr>Θέμα του Office</vt:lpstr>
      <vt:lpstr>Chart</vt:lpstr>
      <vt:lpstr> ΕΙΣΑΓΩΓΗ ΣΤΗΝ ΑΙΓΥΠΤΙΑΚΗ ΑΡΧΑΙΟΛΟΓΙΑ </vt:lpstr>
      <vt:lpstr>Άδειες Χρήσης</vt:lpstr>
      <vt:lpstr>Χρηματοδότηση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Το τρικιόνιο ιερό στον Κομμό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 Μπες στη Ρόδο της Αρχαϊκής Περιόδου (προκαταρκτική στατιστική ανάλυση)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Alexandra</dc:creator>
  <cp:lastModifiedBy>user</cp:lastModifiedBy>
  <cp:revision>71</cp:revision>
  <dcterms:created xsi:type="dcterms:W3CDTF">2014-06-06T01:47:39Z</dcterms:created>
  <dcterms:modified xsi:type="dcterms:W3CDTF">2015-11-26T18:32:10Z</dcterms:modified>
</cp:coreProperties>
</file>