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14"/>
  </p:notesMasterIdLst>
  <p:sldIdLst>
    <p:sldId id="257" r:id="rId2"/>
    <p:sldId id="258" r:id="rId3"/>
    <p:sldId id="259" r:id="rId4"/>
    <p:sldId id="260" r:id="rId5"/>
    <p:sldId id="261" r:id="rId6"/>
    <p:sldId id="262" r:id="rId7"/>
    <p:sldId id="312" r:id="rId8"/>
    <p:sldId id="263" r:id="rId9"/>
    <p:sldId id="265"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315" r:id="rId32"/>
    <p:sldId id="288" r:id="rId33"/>
    <p:sldId id="289" r:id="rId34"/>
    <p:sldId id="290" r:id="rId35"/>
    <p:sldId id="316"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3366" autoAdjust="0"/>
  </p:normalViewPr>
  <p:slideViewPr>
    <p:cSldViewPr>
      <p:cViewPr>
        <p:scale>
          <a:sx n="66" d="100"/>
          <a:sy n="66" d="100"/>
        </p:scale>
        <p:origin x="-66" y="46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444518-00A4-4B05-A737-F9B9AD0165F7}" type="datetimeFigureOut">
              <a:rPr lang="el-GR" smtClean="0"/>
              <a:pPr/>
              <a:t>30/10/2020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58D28D-7230-488E-9AE1-62DB6B6749F7}"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F55E7A45-F2E6-463B-AD3F-C4D2618AFD17}" type="slidenum">
              <a:rPr lang="el-GR"/>
              <a:pPr/>
              <a:t>57</a:t>
            </a:fld>
            <a:endParaRPr lang="el-GR"/>
          </a:p>
        </p:txBody>
      </p:sp>
      <p:sp>
        <p:nvSpPr>
          <p:cNvPr id="63489"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EBADA43-61F3-4C60-9753-46095AC3B065}"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57</a:t>
            </a:fld>
            <a:endParaRPr lang="el-GR" sz="1200" dirty="0">
              <a:solidFill>
                <a:srgbClr val="000000"/>
              </a:solidFill>
              <a:latin typeface="Times New Roman" pitchFamily="16" charset="0"/>
              <a:cs typeface="Arial" charset="0"/>
            </a:endParaRPr>
          </a:p>
        </p:txBody>
      </p:sp>
      <p:sp>
        <p:nvSpPr>
          <p:cNvPr id="63490"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75B96617-7B5C-4276-B25D-05EBDB43653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57</a:t>
            </a:fld>
            <a:endParaRPr lang="el-GR" sz="1200" dirty="0">
              <a:solidFill>
                <a:srgbClr val="000000"/>
              </a:solidFill>
              <a:latin typeface="Times New Roman" pitchFamily="16" charset="0"/>
              <a:cs typeface="Arial" charset="0"/>
            </a:endParaRPr>
          </a:p>
        </p:txBody>
      </p:sp>
      <p:sp>
        <p:nvSpPr>
          <p:cNvPr id="63491"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63492"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6B335EEE-FB25-477A-B414-48DEDF3C2F83}" type="slidenum">
              <a:rPr lang="el-GR"/>
              <a:pPr/>
              <a:t>66</a:t>
            </a:fld>
            <a:endParaRPr lang="el-GR"/>
          </a:p>
        </p:txBody>
      </p:sp>
      <p:sp>
        <p:nvSpPr>
          <p:cNvPr id="72705"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971A0F5C-D46D-48BE-93FC-529BC10C0D0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66</a:t>
            </a:fld>
            <a:endParaRPr lang="el-GR" sz="1200" dirty="0">
              <a:solidFill>
                <a:srgbClr val="000000"/>
              </a:solidFill>
              <a:latin typeface="Times New Roman" pitchFamily="16" charset="0"/>
              <a:cs typeface="Arial" charset="0"/>
            </a:endParaRPr>
          </a:p>
        </p:txBody>
      </p:sp>
      <p:sp>
        <p:nvSpPr>
          <p:cNvPr id="72706"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C78EDD2A-EF2C-4F75-8A90-75EC7D94AE5D}"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66</a:t>
            </a:fld>
            <a:endParaRPr lang="el-GR" sz="1200" dirty="0">
              <a:solidFill>
                <a:srgbClr val="000000"/>
              </a:solidFill>
              <a:latin typeface="Times New Roman" pitchFamily="16" charset="0"/>
              <a:cs typeface="Arial" charset="0"/>
            </a:endParaRPr>
          </a:p>
        </p:txBody>
      </p:sp>
      <p:sp>
        <p:nvSpPr>
          <p:cNvPr id="72707"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72708"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FD1D5432-26E3-4178-A6ED-80A64A8BD9E2}" type="slidenum">
              <a:rPr lang="el-GR"/>
              <a:pPr/>
              <a:t>67</a:t>
            </a:fld>
            <a:endParaRPr lang="el-GR"/>
          </a:p>
        </p:txBody>
      </p:sp>
      <p:sp>
        <p:nvSpPr>
          <p:cNvPr id="73729"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BABF2B99-64F2-40E5-AD23-B3DA34EA5EB1}"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67</a:t>
            </a:fld>
            <a:endParaRPr lang="el-GR" sz="1200" dirty="0">
              <a:solidFill>
                <a:srgbClr val="000000"/>
              </a:solidFill>
              <a:latin typeface="Times New Roman" pitchFamily="16" charset="0"/>
              <a:cs typeface="Arial" charset="0"/>
            </a:endParaRPr>
          </a:p>
        </p:txBody>
      </p:sp>
      <p:sp>
        <p:nvSpPr>
          <p:cNvPr id="73730"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0E78ECA-31CC-43F4-9C9B-DB9B33C19E64}"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67</a:t>
            </a:fld>
            <a:endParaRPr lang="el-GR" sz="1200" dirty="0">
              <a:solidFill>
                <a:srgbClr val="000000"/>
              </a:solidFill>
              <a:latin typeface="Times New Roman" pitchFamily="16" charset="0"/>
              <a:cs typeface="Arial" charset="0"/>
            </a:endParaRPr>
          </a:p>
        </p:txBody>
      </p:sp>
      <p:sp>
        <p:nvSpPr>
          <p:cNvPr id="73731"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73732"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F56F3C4B-3669-447A-B4A8-7682849F159C}" type="slidenum">
              <a:rPr lang="el-GR"/>
              <a:pPr/>
              <a:t>68</a:t>
            </a:fld>
            <a:endParaRPr lang="el-GR"/>
          </a:p>
        </p:txBody>
      </p:sp>
      <p:sp>
        <p:nvSpPr>
          <p:cNvPr id="74753"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9D9E53B8-8D75-436B-A480-E7BE4555AD15}"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68</a:t>
            </a:fld>
            <a:endParaRPr lang="el-GR" sz="1200" dirty="0">
              <a:solidFill>
                <a:srgbClr val="000000"/>
              </a:solidFill>
              <a:latin typeface="Times New Roman" pitchFamily="16" charset="0"/>
              <a:cs typeface="Arial" charset="0"/>
            </a:endParaRPr>
          </a:p>
        </p:txBody>
      </p:sp>
      <p:sp>
        <p:nvSpPr>
          <p:cNvPr id="74754"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7E26E2B5-F58E-4F3E-A74A-E9BA2B59EFD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68</a:t>
            </a:fld>
            <a:endParaRPr lang="el-GR" sz="1200" dirty="0">
              <a:solidFill>
                <a:srgbClr val="000000"/>
              </a:solidFill>
              <a:latin typeface="Times New Roman" pitchFamily="16" charset="0"/>
              <a:cs typeface="Arial" charset="0"/>
            </a:endParaRPr>
          </a:p>
        </p:txBody>
      </p:sp>
      <p:sp>
        <p:nvSpPr>
          <p:cNvPr id="74755"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74756"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F75B95F0-DECC-4113-95E1-4752CFEE69BE}" type="slidenum">
              <a:rPr lang="el-GR"/>
              <a:pPr/>
              <a:t>69</a:t>
            </a:fld>
            <a:endParaRPr lang="el-GR"/>
          </a:p>
        </p:txBody>
      </p:sp>
      <p:sp>
        <p:nvSpPr>
          <p:cNvPr id="75777"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BDED57C4-A0C5-45F2-8435-A69FFF14220A}"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69</a:t>
            </a:fld>
            <a:endParaRPr lang="el-GR" sz="1200" dirty="0">
              <a:solidFill>
                <a:srgbClr val="000000"/>
              </a:solidFill>
              <a:latin typeface="Times New Roman" pitchFamily="16" charset="0"/>
              <a:cs typeface="Arial" charset="0"/>
            </a:endParaRPr>
          </a:p>
        </p:txBody>
      </p:sp>
      <p:sp>
        <p:nvSpPr>
          <p:cNvPr id="75778"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0948B19E-7ED2-4AED-AC40-85CEEB63DBD7}"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69</a:t>
            </a:fld>
            <a:endParaRPr lang="el-GR" sz="1200" dirty="0">
              <a:solidFill>
                <a:srgbClr val="000000"/>
              </a:solidFill>
              <a:latin typeface="Times New Roman" pitchFamily="16" charset="0"/>
              <a:cs typeface="Arial" charset="0"/>
            </a:endParaRPr>
          </a:p>
        </p:txBody>
      </p:sp>
      <p:sp>
        <p:nvSpPr>
          <p:cNvPr id="75779"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75780"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B92B24CF-DD5F-4A32-8656-6A78A98044BE}" type="slidenum">
              <a:rPr lang="el-GR"/>
              <a:pPr/>
              <a:t>70</a:t>
            </a:fld>
            <a:endParaRPr lang="el-GR"/>
          </a:p>
        </p:txBody>
      </p:sp>
      <p:sp>
        <p:nvSpPr>
          <p:cNvPr id="76801"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38DAB964-1E32-49AE-871B-CF9E9DD05D50}"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70</a:t>
            </a:fld>
            <a:endParaRPr lang="el-GR" sz="1200" dirty="0">
              <a:solidFill>
                <a:srgbClr val="000000"/>
              </a:solidFill>
              <a:latin typeface="Times New Roman" pitchFamily="16" charset="0"/>
              <a:cs typeface="Arial" charset="0"/>
            </a:endParaRPr>
          </a:p>
        </p:txBody>
      </p:sp>
      <p:sp>
        <p:nvSpPr>
          <p:cNvPr id="76802"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4E6B0530-F61E-4022-9C92-8DBB440D7560}"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70</a:t>
            </a:fld>
            <a:endParaRPr lang="el-GR" sz="1200" dirty="0">
              <a:solidFill>
                <a:srgbClr val="000000"/>
              </a:solidFill>
              <a:latin typeface="Times New Roman" pitchFamily="16" charset="0"/>
              <a:cs typeface="Arial" charset="0"/>
            </a:endParaRPr>
          </a:p>
        </p:txBody>
      </p:sp>
      <p:sp>
        <p:nvSpPr>
          <p:cNvPr id="76803"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76804"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A8ADE578-0B75-4436-92DC-9F652E321D0C}" type="slidenum">
              <a:rPr lang="el-GR"/>
              <a:pPr/>
              <a:t>71</a:t>
            </a:fld>
            <a:endParaRPr lang="el-GR"/>
          </a:p>
        </p:txBody>
      </p:sp>
      <p:sp>
        <p:nvSpPr>
          <p:cNvPr id="77825"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9F60BBF5-B445-4673-B86D-487CCF73AE6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71</a:t>
            </a:fld>
            <a:endParaRPr lang="el-GR" sz="1200" dirty="0">
              <a:solidFill>
                <a:srgbClr val="000000"/>
              </a:solidFill>
              <a:latin typeface="Times New Roman" pitchFamily="16" charset="0"/>
              <a:cs typeface="Arial" charset="0"/>
            </a:endParaRPr>
          </a:p>
        </p:txBody>
      </p:sp>
      <p:sp>
        <p:nvSpPr>
          <p:cNvPr id="77826"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76E559DD-55AE-4AED-8EF6-F1BCD0BC1D5D}"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71</a:t>
            </a:fld>
            <a:endParaRPr lang="el-GR" sz="1200" dirty="0">
              <a:solidFill>
                <a:srgbClr val="000000"/>
              </a:solidFill>
              <a:latin typeface="Times New Roman" pitchFamily="16" charset="0"/>
              <a:cs typeface="Arial" charset="0"/>
            </a:endParaRPr>
          </a:p>
        </p:txBody>
      </p:sp>
      <p:sp>
        <p:nvSpPr>
          <p:cNvPr id="77827"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77828"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767A7CF-ECE3-4C4A-8208-C8BDAE68A0A5}" type="slidenum">
              <a:rPr lang="el-GR"/>
              <a:pPr/>
              <a:t>72</a:t>
            </a:fld>
            <a:endParaRPr lang="el-GR"/>
          </a:p>
        </p:txBody>
      </p:sp>
      <p:sp>
        <p:nvSpPr>
          <p:cNvPr id="78849"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B0338F9F-0122-4A9A-9018-9B3C01D3D47D}"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72</a:t>
            </a:fld>
            <a:endParaRPr lang="el-GR" sz="1200" dirty="0">
              <a:solidFill>
                <a:srgbClr val="000000"/>
              </a:solidFill>
              <a:latin typeface="Times New Roman" pitchFamily="16" charset="0"/>
              <a:cs typeface="Arial" charset="0"/>
            </a:endParaRPr>
          </a:p>
        </p:txBody>
      </p:sp>
      <p:sp>
        <p:nvSpPr>
          <p:cNvPr id="78850"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DB5C3259-D967-401C-B5BF-72CEC601C084}"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72</a:t>
            </a:fld>
            <a:endParaRPr lang="el-GR" sz="1200" dirty="0">
              <a:solidFill>
                <a:srgbClr val="000000"/>
              </a:solidFill>
              <a:latin typeface="Times New Roman" pitchFamily="16" charset="0"/>
              <a:cs typeface="Arial" charset="0"/>
            </a:endParaRPr>
          </a:p>
        </p:txBody>
      </p:sp>
      <p:sp>
        <p:nvSpPr>
          <p:cNvPr id="78851"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78852"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7413131D-3878-47DD-9BB4-7839B6559765}" type="slidenum">
              <a:rPr lang="el-GR"/>
              <a:pPr/>
              <a:t>73</a:t>
            </a:fld>
            <a:endParaRPr lang="el-GR"/>
          </a:p>
        </p:txBody>
      </p:sp>
      <p:sp>
        <p:nvSpPr>
          <p:cNvPr id="79873"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70E91D55-F8E9-4ECC-ADEF-FE877E41FF24}"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73</a:t>
            </a:fld>
            <a:endParaRPr lang="el-GR" sz="1200" dirty="0">
              <a:solidFill>
                <a:srgbClr val="000000"/>
              </a:solidFill>
              <a:latin typeface="Times New Roman" pitchFamily="16" charset="0"/>
              <a:cs typeface="Arial" charset="0"/>
            </a:endParaRPr>
          </a:p>
        </p:txBody>
      </p:sp>
      <p:sp>
        <p:nvSpPr>
          <p:cNvPr id="79874"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6A053F7-D7FC-4B80-B097-D130B262A5CC}"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73</a:t>
            </a:fld>
            <a:endParaRPr lang="el-GR" sz="1200" dirty="0">
              <a:solidFill>
                <a:srgbClr val="000000"/>
              </a:solidFill>
              <a:latin typeface="Times New Roman" pitchFamily="16" charset="0"/>
              <a:cs typeface="Arial" charset="0"/>
            </a:endParaRPr>
          </a:p>
        </p:txBody>
      </p:sp>
      <p:sp>
        <p:nvSpPr>
          <p:cNvPr id="79875"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79876"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0D61ED92-E477-49D8-AF17-8CFC207C1FC9}" type="slidenum">
              <a:rPr lang="el-GR"/>
              <a:pPr/>
              <a:t>74</a:t>
            </a:fld>
            <a:endParaRPr lang="el-GR"/>
          </a:p>
        </p:txBody>
      </p:sp>
      <p:sp>
        <p:nvSpPr>
          <p:cNvPr id="80897"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99E4FEA0-AE06-4E93-A95D-5506535B9B4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74</a:t>
            </a:fld>
            <a:endParaRPr lang="el-GR" sz="1200" dirty="0">
              <a:solidFill>
                <a:srgbClr val="000000"/>
              </a:solidFill>
              <a:latin typeface="Times New Roman" pitchFamily="16" charset="0"/>
              <a:cs typeface="Arial" charset="0"/>
            </a:endParaRPr>
          </a:p>
        </p:txBody>
      </p:sp>
      <p:sp>
        <p:nvSpPr>
          <p:cNvPr id="80898"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2FE944CC-9B14-4BF4-BC16-5BBE1B61F1C5}"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74</a:t>
            </a:fld>
            <a:endParaRPr lang="el-GR" sz="1200" dirty="0">
              <a:solidFill>
                <a:srgbClr val="000000"/>
              </a:solidFill>
              <a:latin typeface="Times New Roman" pitchFamily="16" charset="0"/>
              <a:cs typeface="Arial" charset="0"/>
            </a:endParaRPr>
          </a:p>
        </p:txBody>
      </p:sp>
      <p:sp>
        <p:nvSpPr>
          <p:cNvPr id="80899"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80900"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5959ACB2-B60E-40BD-89E0-5B4B5FB9E305}" type="slidenum">
              <a:rPr lang="el-GR"/>
              <a:pPr/>
              <a:t>75</a:t>
            </a:fld>
            <a:endParaRPr lang="el-GR"/>
          </a:p>
        </p:txBody>
      </p:sp>
      <p:sp>
        <p:nvSpPr>
          <p:cNvPr id="81921"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A895BA67-DAA6-4694-ADD2-3C538E49D942}"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75</a:t>
            </a:fld>
            <a:endParaRPr lang="el-GR" sz="1200" dirty="0">
              <a:solidFill>
                <a:srgbClr val="000000"/>
              </a:solidFill>
              <a:latin typeface="Times New Roman" pitchFamily="16" charset="0"/>
              <a:cs typeface="Arial" charset="0"/>
            </a:endParaRPr>
          </a:p>
        </p:txBody>
      </p:sp>
      <p:sp>
        <p:nvSpPr>
          <p:cNvPr id="81922"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7F9ACD67-0E8E-4F7E-924D-74C95D880EDC}"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75</a:t>
            </a:fld>
            <a:endParaRPr lang="el-GR" sz="1200" dirty="0">
              <a:solidFill>
                <a:srgbClr val="000000"/>
              </a:solidFill>
              <a:latin typeface="Times New Roman" pitchFamily="16" charset="0"/>
              <a:cs typeface="Arial" charset="0"/>
            </a:endParaRPr>
          </a:p>
        </p:txBody>
      </p:sp>
      <p:sp>
        <p:nvSpPr>
          <p:cNvPr id="81923"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81924"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F6B37E12-140D-4BA6-A8F2-9BE923F53FDD}" type="slidenum">
              <a:rPr lang="el-GR"/>
              <a:pPr/>
              <a:t>58</a:t>
            </a:fld>
            <a:endParaRPr lang="el-GR"/>
          </a:p>
        </p:txBody>
      </p:sp>
      <p:sp>
        <p:nvSpPr>
          <p:cNvPr id="64513"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46B62975-65A3-4A43-99DC-2EEE6E87274F}"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58</a:t>
            </a:fld>
            <a:endParaRPr lang="el-GR" sz="1200" dirty="0">
              <a:solidFill>
                <a:srgbClr val="000000"/>
              </a:solidFill>
              <a:latin typeface="Times New Roman" pitchFamily="16" charset="0"/>
              <a:cs typeface="Arial" charset="0"/>
            </a:endParaRPr>
          </a:p>
        </p:txBody>
      </p:sp>
      <p:sp>
        <p:nvSpPr>
          <p:cNvPr id="64514"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BA4C8BCD-E609-483C-B43B-A37BB032BDE6}"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58</a:t>
            </a:fld>
            <a:endParaRPr lang="el-GR" sz="1200" dirty="0">
              <a:solidFill>
                <a:srgbClr val="000000"/>
              </a:solidFill>
              <a:latin typeface="Times New Roman" pitchFamily="16" charset="0"/>
              <a:cs typeface="Arial" charset="0"/>
            </a:endParaRPr>
          </a:p>
        </p:txBody>
      </p:sp>
      <p:sp>
        <p:nvSpPr>
          <p:cNvPr id="64515"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64516"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2BBCF837-39A3-40D1-B04C-274B83E8C888}" type="slidenum">
              <a:rPr lang="el-GR"/>
              <a:pPr/>
              <a:t>76</a:t>
            </a:fld>
            <a:endParaRPr lang="el-GR"/>
          </a:p>
        </p:txBody>
      </p:sp>
      <p:sp>
        <p:nvSpPr>
          <p:cNvPr id="82945"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6D56B8C5-C6D4-4752-986E-E7648843DE65}"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76</a:t>
            </a:fld>
            <a:endParaRPr lang="el-GR" sz="1200" dirty="0">
              <a:solidFill>
                <a:srgbClr val="000000"/>
              </a:solidFill>
              <a:latin typeface="Times New Roman" pitchFamily="16" charset="0"/>
              <a:cs typeface="Arial" charset="0"/>
            </a:endParaRPr>
          </a:p>
        </p:txBody>
      </p:sp>
      <p:sp>
        <p:nvSpPr>
          <p:cNvPr id="82946"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0E152C75-917B-4CEF-AD1A-8798E3FA7501}"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76</a:t>
            </a:fld>
            <a:endParaRPr lang="el-GR" sz="1200" dirty="0">
              <a:solidFill>
                <a:srgbClr val="000000"/>
              </a:solidFill>
              <a:latin typeface="Times New Roman" pitchFamily="16" charset="0"/>
              <a:cs typeface="Arial" charset="0"/>
            </a:endParaRPr>
          </a:p>
        </p:txBody>
      </p:sp>
      <p:sp>
        <p:nvSpPr>
          <p:cNvPr id="82947"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82948"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729455BB-EF4D-46F1-848F-DFE056A9FD71}" type="slidenum">
              <a:rPr lang="el-GR"/>
              <a:pPr/>
              <a:t>77</a:t>
            </a:fld>
            <a:endParaRPr lang="el-GR"/>
          </a:p>
        </p:txBody>
      </p:sp>
      <p:sp>
        <p:nvSpPr>
          <p:cNvPr id="83969"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D45B3878-900F-449F-9CCB-776DB4CF0322}"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77</a:t>
            </a:fld>
            <a:endParaRPr lang="el-GR" sz="1200" dirty="0">
              <a:solidFill>
                <a:srgbClr val="000000"/>
              </a:solidFill>
              <a:latin typeface="Times New Roman" pitchFamily="16" charset="0"/>
              <a:cs typeface="Arial" charset="0"/>
            </a:endParaRPr>
          </a:p>
        </p:txBody>
      </p:sp>
      <p:sp>
        <p:nvSpPr>
          <p:cNvPr id="83970"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5C13F4C0-89AB-495F-841C-1051167F71C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77</a:t>
            </a:fld>
            <a:endParaRPr lang="el-GR" sz="1200" dirty="0">
              <a:solidFill>
                <a:srgbClr val="000000"/>
              </a:solidFill>
              <a:latin typeface="Times New Roman" pitchFamily="16" charset="0"/>
              <a:cs typeface="Arial" charset="0"/>
            </a:endParaRPr>
          </a:p>
        </p:txBody>
      </p:sp>
      <p:sp>
        <p:nvSpPr>
          <p:cNvPr id="83971"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83972"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80EBD33C-33C5-41A3-BDCC-DBCA7FCF382F}" type="slidenum">
              <a:rPr lang="el-GR"/>
              <a:pPr/>
              <a:t>78</a:t>
            </a:fld>
            <a:endParaRPr lang="el-GR"/>
          </a:p>
        </p:txBody>
      </p:sp>
      <p:sp>
        <p:nvSpPr>
          <p:cNvPr id="84993"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78AAF28D-0C13-480B-871C-E123924C9B6A}"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78</a:t>
            </a:fld>
            <a:endParaRPr lang="el-GR" sz="1200" dirty="0">
              <a:solidFill>
                <a:srgbClr val="000000"/>
              </a:solidFill>
              <a:latin typeface="Times New Roman" pitchFamily="16" charset="0"/>
              <a:cs typeface="Arial" charset="0"/>
            </a:endParaRPr>
          </a:p>
        </p:txBody>
      </p:sp>
      <p:sp>
        <p:nvSpPr>
          <p:cNvPr id="84994"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5141791F-763F-4865-B588-8472824B7264}"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78</a:t>
            </a:fld>
            <a:endParaRPr lang="el-GR" sz="1200" dirty="0">
              <a:solidFill>
                <a:srgbClr val="000000"/>
              </a:solidFill>
              <a:latin typeface="Times New Roman" pitchFamily="16" charset="0"/>
              <a:cs typeface="Arial" charset="0"/>
            </a:endParaRPr>
          </a:p>
        </p:txBody>
      </p:sp>
      <p:sp>
        <p:nvSpPr>
          <p:cNvPr id="84995"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84996"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C1C56202-DFEE-4ED5-AFB1-5F4076BDB540}" type="slidenum">
              <a:rPr lang="el-GR"/>
              <a:pPr/>
              <a:t>79</a:t>
            </a:fld>
            <a:endParaRPr lang="el-GR"/>
          </a:p>
        </p:txBody>
      </p:sp>
      <p:sp>
        <p:nvSpPr>
          <p:cNvPr id="86017"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5A5D4152-2D36-4E84-84D5-0D09BB7711F7}"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79</a:t>
            </a:fld>
            <a:endParaRPr lang="el-GR" sz="1200" dirty="0">
              <a:solidFill>
                <a:srgbClr val="000000"/>
              </a:solidFill>
              <a:latin typeface="Times New Roman" pitchFamily="16" charset="0"/>
              <a:cs typeface="Arial" charset="0"/>
            </a:endParaRPr>
          </a:p>
        </p:txBody>
      </p:sp>
      <p:sp>
        <p:nvSpPr>
          <p:cNvPr id="86018"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A0518860-ECC9-4A91-9513-74B623BFBA72}"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79</a:t>
            </a:fld>
            <a:endParaRPr lang="el-GR" sz="1200" dirty="0">
              <a:solidFill>
                <a:srgbClr val="000000"/>
              </a:solidFill>
              <a:latin typeface="Times New Roman" pitchFamily="16" charset="0"/>
              <a:cs typeface="Arial" charset="0"/>
            </a:endParaRPr>
          </a:p>
        </p:txBody>
      </p:sp>
      <p:sp>
        <p:nvSpPr>
          <p:cNvPr id="86019"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86020"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F579E642-38A2-456B-B0B5-E0092D7B6A58}" type="slidenum">
              <a:rPr lang="el-GR"/>
              <a:pPr/>
              <a:t>80</a:t>
            </a:fld>
            <a:endParaRPr lang="el-GR"/>
          </a:p>
        </p:txBody>
      </p:sp>
      <p:sp>
        <p:nvSpPr>
          <p:cNvPr id="87041"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61B6EFDA-4384-480E-B3D0-843B1C3F7877}"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80</a:t>
            </a:fld>
            <a:endParaRPr lang="el-GR" sz="1200" dirty="0">
              <a:solidFill>
                <a:srgbClr val="000000"/>
              </a:solidFill>
              <a:latin typeface="Times New Roman" pitchFamily="16" charset="0"/>
              <a:cs typeface="Arial" charset="0"/>
            </a:endParaRPr>
          </a:p>
        </p:txBody>
      </p:sp>
      <p:sp>
        <p:nvSpPr>
          <p:cNvPr id="87042"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2B227398-E2D6-4150-8A90-61F00F1BEE21}"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80</a:t>
            </a:fld>
            <a:endParaRPr lang="el-GR" sz="1200" dirty="0">
              <a:solidFill>
                <a:srgbClr val="000000"/>
              </a:solidFill>
              <a:latin typeface="Times New Roman" pitchFamily="16" charset="0"/>
              <a:cs typeface="Arial" charset="0"/>
            </a:endParaRPr>
          </a:p>
        </p:txBody>
      </p:sp>
      <p:sp>
        <p:nvSpPr>
          <p:cNvPr id="87043"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87044"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AB16DD6-4C9B-4850-8E36-8DF674B9C830}" type="slidenum">
              <a:rPr lang="el-GR"/>
              <a:pPr/>
              <a:t>81</a:t>
            </a:fld>
            <a:endParaRPr lang="el-GR"/>
          </a:p>
        </p:txBody>
      </p:sp>
      <p:sp>
        <p:nvSpPr>
          <p:cNvPr id="88065"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1D9841B7-312C-448C-B9BB-605898AC3189}"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81</a:t>
            </a:fld>
            <a:endParaRPr lang="el-GR" sz="1200" dirty="0">
              <a:solidFill>
                <a:srgbClr val="000000"/>
              </a:solidFill>
              <a:latin typeface="Times New Roman" pitchFamily="16" charset="0"/>
              <a:cs typeface="Arial" charset="0"/>
            </a:endParaRPr>
          </a:p>
        </p:txBody>
      </p:sp>
      <p:sp>
        <p:nvSpPr>
          <p:cNvPr id="88066"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B2A1AC7F-A4E1-4422-ADC5-0786CC067E9C}"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81</a:t>
            </a:fld>
            <a:endParaRPr lang="el-GR" sz="1200" dirty="0">
              <a:solidFill>
                <a:srgbClr val="000000"/>
              </a:solidFill>
              <a:latin typeface="Times New Roman" pitchFamily="16" charset="0"/>
              <a:cs typeface="Arial" charset="0"/>
            </a:endParaRPr>
          </a:p>
        </p:txBody>
      </p:sp>
      <p:sp>
        <p:nvSpPr>
          <p:cNvPr id="88067"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88068"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A9D8C1BC-3959-47EE-B5AF-316283378D3F}" type="slidenum">
              <a:rPr lang="el-GR"/>
              <a:pPr/>
              <a:t>82</a:t>
            </a:fld>
            <a:endParaRPr lang="el-GR"/>
          </a:p>
        </p:txBody>
      </p:sp>
      <p:sp>
        <p:nvSpPr>
          <p:cNvPr id="89089"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D0A1BC8D-CABB-4741-8D76-83FAFC90353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82</a:t>
            </a:fld>
            <a:endParaRPr lang="el-GR" sz="1200" dirty="0">
              <a:solidFill>
                <a:srgbClr val="000000"/>
              </a:solidFill>
              <a:latin typeface="Times New Roman" pitchFamily="16" charset="0"/>
              <a:cs typeface="Arial" charset="0"/>
            </a:endParaRPr>
          </a:p>
        </p:txBody>
      </p:sp>
      <p:sp>
        <p:nvSpPr>
          <p:cNvPr id="89090"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54787CCF-61A4-4442-9BF1-052ABEFB61B3}"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82</a:t>
            </a:fld>
            <a:endParaRPr lang="el-GR" sz="1200" dirty="0">
              <a:solidFill>
                <a:srgbClr val="000000"/>
              </a:solidFill>
              <a:latin typeface="Times New Roman" pitchFamily="16" charset="0"/>
              <a:cs typeface="Arial" charset="0"/>
            </a:endParaRPr>
          </a:p>
        </p:txBody>
      </p:sp>
      <p:sp>
        <p:nvSpPr>
          <p:cNvPr id="89091"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89092"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F8AAF792-BB5B-41A8-B84D-1988497A06E9}" type="slidenum">
              <a:rPr lang="el-GR"/>
              <a:pPr/>
              <a:t>83</a:t>
            </a:fld>
            <a:endParaRPr lang="el-GR"/>
          </a:p>
        </p:txBody>
      </p:sp>
      <p:sp>
        <p:nvSpPr>
          <p:cNvPr id="90113"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1F14807-529C-48BF-BC94-48104F92907B}"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83</a:t>
            </a:fld>
            <a:endParaRPr lang="el-GR" sz="1200" dirty="0">
              <a:solidFill>
                <a:srgbClr val="000000"/>
              </a:solidFill>
              <a:latin typeface="Times New Roman" pitchFamily="16" charset="0"/>
              <a:cs typeface="Arial" charset="0"/>
            </a:endParaRPr>
          </a:p>
        </p:txBody>
      </p:sp>
      <p:sp>
        <p:nvSpPr>
          <p:cNvPr id="90114"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F670CF1F-056E-4254-A13F-84D21F996DD9}"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83</a:t>
            </a:fld>
            <a:endParaRPr lang="el-GR" sz="1200" dirty="0">
              <a:solidFill>
                <a:srgbClr val="000000"/>
              </a:solidFill>
              <a:latin typeface="Times New Roman" pitchFamily="16" charset="0"/>
              <a:cs typeface="Arial" charset="0"/>
            </a:endParaRPr>
          </a:p>
        </p:txBody>
      </p:sp>
      <p:sp>
        <p:nvSpPr>
          <p:cNvPr id="90115"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90116"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5EF5070-AE17-4501-A3AB-8E21688F172F}" type="slidenum">
              <a:rPr lang="el-GR"/>
              <a:pPr/>
              <a:t>84</a:t>
            </a:fld>
            <a:endParaRPr lang="el-GR"/>
          </a:p>
        </p:txBody>
      </p:sp>
      <p:sp>
        <p:nvSpPr>
          <p:cNvPr id="91137"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D4A83480-1A9E-40A7-8FEF-ECB432B8250B}"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84</a:t>
            </a:fld>
            <a:endParaRPr lang="el-GR" sz="1200" dirty="0">
              <a:solidFill>
                <a:srgbClr val="000000"/>
              </a:solidFill>
              <a:latin typeface="Times New Roman" pitchFamily="16" charset="0"/>
              <a:cs typeface="Arial" charset="0"/>
            </a:endParaRPr>
          </a:p>
        </p:txBody>
      </p:sp>
      <p:sp>
        <p:nvSpPr>
          <p:cNvPr id="91138"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BB680D9A-9568-4C9D-A116-39CB4E017A2A}"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84</a:t>
            </a:fld>
            <a:endParaRPr lang="el-GR" sz="1200" dirty="0">
              <a:solidFill>
                <a:srgbClr val="000000"/>
              </a:solidFill>
              <a:latin typeface="Times New Roman" pitchFamily="16" charset="0"/>
              <a:cs typeface="Arial" charset="0"/>
            </a:endParaRPr>
          </a:p>
        </p:txBody>
      </p:sp>
      <p:sp>
        <p:nvSpPr>
          <p:cNvPr id="91139"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91140"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6F3B3CD2-E1BF-4809-8CF3-16DAF7DBBD54}" type="slidenum">
              <a:rPr lang="el-GR"/>
              <a:pPr/>
              <a:t>85</a:t>
            </a:fld>
            <a:endParaRPr lang="el-GR"/>
          </a:p>
        </p:txBody>
      </p:sp>
      <p:sp>
        <p:nvSpPr>
          <p:cNvPr id="92161"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7445706E-1990-4E9F-AB0C-FF051F38BFC5}"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85</a:t>
            </a:fld>
            <a:endParaRPr lang="el-GR" sz="1200" dirty="0">
              <a:solidFill>
                <a:srgbClr val="000000"/>
              </a:solidFill>
              <a:latin typeface="Times New Roman" pitchFamily="16" charset="0"/>
              <a:cs typeface="Arial" charset="0"/>
            </a:endParaRPr>
          </a:p>
        </p:txBody>
      </p:sp>
      <p:sp>
        <p:nvSpPr>
          <p:cNvPr id="92162"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168AD7CD-AC7B-498E-B956-E797E24BE69C}"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85</a:t>
            </a:fld>
            <a:endParaRPr lang="el-GR" sz="1200" dirty="0">
              <a:solidFill>
                <a:srgbClr val="000000"/>
              </a:solidFill>
              <a:latin typeface="Times New Roman" pitchFamily="16" charset="0"/>
              <a:cs typeface="Arial" charset="0"/>
            </a:endParaRPr>
          </a:p>
        </p:txBody>
      </p:sp>
      <p:sp>
        <p:nvSpPr>
          <p:cNvPr id="92163"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92164"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9ED3ECD2-D593-40F5-8AE9-26099E6C83B3}" type="slidenum">
              <a:rPr lang="el-GR"/>
              <a:pPr/>
              <a:t>59</a:t>
            </a:fld>
            <a:endParaRPr lang="el-GR"/>
          </a:p>
        </p:txBody>
      </p:sp>
      <p:sp>
        <p:nvSpPr>
          <p:cNvPr id="65537"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7A8AB7F-2410-4C9B-80FC-0DB99854994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59</a:t>
            </a:fld>
            <a:endParaRPr lang="el-GR" sz="1200" dirty="0">
              <a:solidFill>
                <a:srgbClr val="000000"/>
              </a:solidFill>
              <a:latin typeface="Times New Roman" pitchFamily="16" charset="0"/>
              <a:cs typeface="Arial" charset="0"/>
            </a:endParaRPr>
          </a:p>
        </p:txBody>
      </p:sp>
      <p:sp>
        <p:nvSpPr>
          <p:cNvPr id="65538"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E86CBCB-15B5-48A9-BC32-B743ABABAF7C}"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59</a:t>
            </a:fld>
            <a:endParaRPr lang="el-GR" sz="1200" dirty="0">
              <a:solidFill>
                <a:srgbClr val="000000"/>
              </a:solidFill>
              <a:latin typeface="Times New Roman" pitchFamily="16" charset="0"/>
              <a:cs typeface="Arial" charset="0"/>
            </a:endParaRPr>
          </a:p>
        </p:txBody>
      </p:sp>
      <p:sp>
        <p:nvSpPr>
          <p:cNvPr id="65539"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65540"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EFF65C7-DC84-4410-8728-B5D853FE464D}" type="slidenum">
              <a:rPr lang="el-GR"/>
              <a:pPr/>
              <a:t>86</a:t>
            </a:fld>
            <a:endParaRPr lang="el-GR"/>
          </a:p>
        </p:txBody>
      </p:sp>
      <p:sp>
        <p:nvSpPr>
          <p:cNvPr id="93185"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1235C030-E439-4D58-9F79-2195EA29D6BA}"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86</a:t>
            </a:fld>
            <a:endParaRPr lang="el-GR" sz="1200" dirty="0">
              <a:solidFill>
                <a:srgbClr val="000000"/>
              </a:solidFill>
              <a:latin typeface="Times New Roman" pitchFamily="16" charset="0"/>
              <a:cs typeface="Arial" charset="0"/>
            </a:endParaRPr>
          </a:p>
        </p:txBody>
      </p:sp>
      <p:sp>
        <p:nvSpPr>
          <p:cNvPr id="93186"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1067920B-E712-4742-ADA1-093446CA31DF}"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86</a:t>
            </a:fld>
            <a:endParaRPr lang="el-GR" sz="1200" dirty="0">
              <a:solidFill>
                <a:srgbClr val="000000"/>
              </a:solidFill>
              <a:latin typeface="Times New Roman" pitchFamily="16" charset="0"/>
              <a:cs typeface="Arial" charset="0"/>
            </a:endParaRPr>
          </a:p>
        </p:txBody>
      </p:sp>
      <p:sp>
        <p:nvSpPr>
          <p:cNvPr id="93187"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93188"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DC91D681-3A5F-4468-8155-A0146FAA0920}" type="slidenum">
              <a:rPr lang="el-GR"/>
              <a:pPr/>
              <a:t>87</a:t>
            </a:fld>
            <a:endParaRPr lang="el-GR"/>
          </a:p>
        </p:txBody>
      </p:sp>
      <p:sp>
        <p:nvSpPr>
          <p:cNvPr id="94209"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47B42616-1AF2-4A4B-8809-38B4D8EC3462}"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87</a:t>
            </a:fld>
            <a:endParaRPr lang="el-GR" sz="1200" dirty="0">
              <a:solidFill>
                <a:srgbClr val="000000"/>
              </a:solidFill>
              <a:latin typeface="Times New Roman" pitchFamily="16" charset="0"/>
              <a:cs typeface="Arial" charset="0"/>
            </a:endParaRPr>
          </a:p>
        </p:txBody>
      </p:sp>
      <p:sp>
        <p:nvSpPr>
          <p:cNvPr id="94210"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6E26775C-E70A-42D6-ABE8-EB5B74D75E1A}"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87</a:t>
            </a:fld>
            <a:endParaRPr lang="el-GR" sz="1200" dirty="0">
              <a:solidFill>
                <a:srgbClr val="000000"/>
              </a:solidFill>
              <a:latin typeface="Times New Roman" pitchFamily="16" charset="0"/>
              <a:cs typeface="Arial" charset="0"/>
            </a:endParaRPr>
          </a:p>
        </p:txBody>
      </p:sp>
      <p:sp>
        <p:nvSpPr>
          <p:cNvPr id="94211"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94212"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D4CAC85-F6F8-484E-8D91-BB001D0AF67B}" type="slidenum">
              <a:rPr lang="el-GR"/>
              <a:pPr/>
              <a:t>88</a:t>
            </a:fld>
            <a:endParaRPr lang="el-GR"/>
          </a:p>
        </p:txBody>
      </p:sp>
      <p:sp>
        <p:nvSpPr>
          <p:cNvPr id="95233"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64F187FE-E184-4196-A26C-EB480788BDFB}"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88</a:t>
            </a:fld>
            <a:endParaRPr lang="el-GR" sz="1200" dirty="0">
              <a:solidFill>
                <a:srgbClr val="000000"/>
              </a:solidFill>
              <a:latin typeface="Times New Roman" pitchFamily="16" charset="0"/>
              <a:cs typeface="Arial" charset="0"/>
            </a:endParaRPr>
          </a:p>
        </p:txBody>
      </p:sp>
      <p:sp>
        <p:nvSpPr>
          <p:cNvPr id="95234"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B6A2181-90EB-45EE-B562-139EF7122817}"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88</a:t>
            </a:fld>
            <a:endParaRPr lang="el-GR" sz="1200" dirty="0">
              <a:solidFill>
                <a:srgbClr val="000000"/>
              </a:solidFill>
              <a:latin typeface="Times New Roman" pitchFamily="16" charset="0"/>
              <a:cs typeface="Arial" charset="0"/>
            </a:endParaRPr>
          </a:p>
        </p:txBody>
      </p:sp>
      <p:sp>
        <p:nvSpPr>
          <p:cNvPr id="95235"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95236"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1063794C-0A80-40F3-981C-AFA74DD40AB3}" type="slidenum">
              <a:rPr lang="el-GR"/>
              <a:pPr/>
              <a:t>89</a:t>
            </a:fld>
            <a:endParaRPr lang="el-GR"/>
          </a:p>
        </p:txBody>
      </p:sp>
      <p:sp>
        <p:nvSpPr>
          <p:cNvPr id="96257"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709C2D58-A00D-4FB2-95A1-9C8241883917}"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89</a:t>
            </a:fld>
            <a:endParaRPr lang="el-GR" sz="1200" dirty="0">
              <a:solidFill>
                <a:srgbClr val="000000"/>
              </a:solidFill>
              <a:latin typeface="Times New Roman" pitchFamily="16" charset="0"/>
              <a:cs typeface="Arial" charset="0"/>
            </a:endParaRPr>
          </a:p>
        </p:txBody>
      </p:sp>
      <p:sp>
        <p:nvSpPr>
          <p:cNvPr id="96258"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F6C1566D-B0F0-41B5-A100-2A1C9E756824}"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89</a:t>
            </a:fld>
            <a:endParaRPr lang="el-GR" sz="1200" dirty="0">
              <a:solidFill>
                <a:srgbClr val="000000"/>
              </a:solidFill>
              <a:latin typeface="Times New Roman" pitchFamily="16" charset="0"/>
              <a:cs typeface="Arial" charset="0"/>
            </a:endParaRPr>
          </a:p>
        </p:txBody>
      </p:sp>
      <p:sp>
        <p:nvSpPr>
          <p:cNvPr id="96259"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96260"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66689804-18E5-41B0-8BA9-AF0CBA76AEF4}" type="slidenum">
              <a:rPr lang="el-GR"/>
              <a:pPr/>
              <a:t>90</a:t>
            </a:fld>
            <a:endParaRPr lang="el-GR"/>
          </a:p>
        </p:txBody>
      </p:sp>
      <p:sp>
        <p:nvSpPr>
          <p:cNvPr id="97281"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9B8FB1FD-12AD-4EB9-81D7-BABF70C0FFA3}"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90</a:t>
            </a:fld>
            <a:endParaRPr lang="el-GR" sz="1200" dirty="0">
              <a:solidFill>
                <a:srgbClr val="000000"/>
              </a:solidFill>
              <a:latin typeface="Times New Roman" pitchFamily="16" charset="0"/>
              <a:cs typeface="Arial" charset="0"/>
            </a:endParaRPr>
          </a:p>
        </p:txBody>
      </p:sp>
      <p:sp>
        <p:nvSpPr>
          <p:cNvPr id="97282"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1B5DA36C-A5B0-44EF-A078-308A7F2E8530}"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90</a:t>
            </a:fld>
            <a:endParaRPr lang="el-GR" sz="1200" dirty="0">
              <a:solidFill>
                <a:srgbClr val="000000"/>
              </a:solidFill>
              <a:latin typeface="Times New Roman" pitchFamily="16" charset="0"/>
              <a:cs typeface="Arial" charset="0"/>
            </a:endParaRPr>
          </a:p>
        </p:txBody>
      </p:sp>
      <p:sp>
        <p:nvSpPr>
          <p:cNvPr id="97283"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97284"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004E0E38-55D5-40FE-A76E-E4140EF4B04F}" type="slidenum">
              <a:rPr lang="el-GR"/>
              <a:pPr/>
              <a:t>91</a:t>
            </a:fld>
            <a:endParaRPr lang="el-GR"/>
          </a:p>
        </p:txBody>
      </p:sp>
      <p:sp>
        <p:nvSpPr>
          <p:cNvPr id="98305"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F0CB73B-3683-4EF2-A087-8E18E66E4BB4}"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91</a:t>
            </a:fld>
            <a:endParaRPr lang="el-GR" sz="1200" dirty="0">
              <a:solidFill>
                <a:srgbClr val="000000"/>
              </a:solidFill>
              <a:latin typeface="Times New Roman" pitchFamily="16" charset="0"/>
              <a:cs typeface="Arial" charset="0"/>
            </a:endParaRPr>
          </a:p>
        </p:txBody>
      </p:sp>
      <p:sp>
        <p:nvSpPr>
          <p:cNvPr id="98306"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88F3F93E-BBA5-41B8-AC7F-7BB2353737F9}"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91</a:t>
            </a:fld>
            <a:endParaRPr lang="el-GR" sz="1200" dirty="0">
              <a:solidFill>
                <a:srgbClr val="000000"/>
              </a:solidFill>
              <a:latin typeface="Times New Roman" pitchFamily="16" charset="0"/>
              <a:cs typeface="Arial" charset="0"/>
            </a:endParaRPr>
          </a:p>
        </p:txBody>
      </p:sp>
      <p:sp>
        <p:nvSpPr>
          <p:cNvPr id="98307"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98308"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70A2B2BA-D326-4A9F-BEB5-F3CFDBE9A882}" type="slidenum">
              <a:rPr lang="el-GR"/>
              <a:pPr/>
              <a:t>92</a:t>
            </a:fld>
            <a:endParaRPr lang="el-GR"/>
          </a:p>
        </p:txBody>
      </p:sp>
      <p:sp>
        <p:nvSpPr>
          <p:cNvPr id="99329"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4117E137-2FC1-4CA7-AF11-A544291C18BE}"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92</a:t>
            </a:fld>
            <a:endParaRPr lang="el-GR" sz="1200" dirty="0">
              <a:solidFill>
                <a:srgbClr val="000000"/>
              </a:solidFill>
              <a:latin typeface="Times New Roman" pitchFamily="16" charset="0"/>
              <a:cs typeface="Arial" charset="0"/>
            </a:endParaRPr>
          </a:p>
        </p:txBody>
      </p:sp>
      <p:sp>
        <p:nvSpPr>
          <p:cNvPr id="99330"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7B8F8A3A-D157-457C-9841-6F0BB2FB9155}"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92</a:t>
            </a:fld>
            <a:endParaRPr lang="el-GR" sz="1200" dirty="0">
              <a:solidFill>
                <a:srgbClr val="000000"/>
              </a:solidFill>
              <a:latin typeface="Times New Roman" pitchFamily="16" charset="0"/>
              <a:cs typeface="Arial" charset="0"/>
            </a:endParaRPr>
          </a:p>
        </p:txBody>
      </p:sp>
      <p:sp>
        <p:nvSpPr>
          <p:cNvPr id="99331"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99332"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93E1E54B-192A-4EC8-83A3-BCDD31541989}" type="slidenum">
              <a:rPr lang="el-GR"/>
              <a:pPr/>
              <a:t>93</a:t>
            </a:fld>
            <a:endParaRPr lang="el-GR"/>
          </a:p>
        </p:txBody>
      </p:sp>
      <p:sp>
        <p:nvSpPr>
          <p:cNvPr id="100353"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132DA34B-3A98-44BD-A386-77E437DC02DB}"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93</a:t>
            </a:fld>
            <a:endParaRPr lang="el-GR" sz="1200" dirty="0">
              <a:solidFill>
                <a:srgbClr val="000000"/>
              </a:solidFill>
              <a:latin typeface="Times New Roman" pitchFamily="16" charset="0"/>
              <a:cs typeface="Arial" charset="0"/>
            </a:endParaRPr>
          </a:p>
        </p:txBody>
      </p:sp>
      <p:sp>
        <p:nvSpPr>
          <p:cNvPr id="100354"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345207F5-422C-4A38-9E5A-F842F9BE4CD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93</a:t>
            </a:fld>
            <a:endParaRPr lang="el-GR" sz="1200" dirty="0">
              <a:solidFill>
                <a:srgbClr val="000000"/>
              </a:solidFill>
              <a:latin typeface="Times New Roman" pitchFamily="16" charset="0"/>
              <a:cs typeface="Arial" charset="0"/>
            </a:endParaRPr>
          </a:p>
        </p:txBody>
      </p:sp>
      <p:sp>
        <p:nvSpPr>
          <p:cNvPr id="100355"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00356"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4D2ACCC9-1B28-43FE-BF94-8E8306024441}" type="slidenum">
              <a:rPr lang="el-GR"/>
              <a:pPr/>
              <a:t>94</a:t>
            </a:fld>
            <a:endParaRPr lang="el-GR"/>
          </a:p>
        </p:txBody>
      </p:sp>
      <p:sp>
        <p:nvSpPr>
          <p:cNvPr id="101377"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26A665D3-F621-4F05-A11B-4B1EE29EF87C}"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94</a:t>
            </a:fld>
            <a:endParaRPr lang="el-GR" sz="1200" dirty="0">
              <a:solidFill>
                <a:srgbClr val="000000"/>
              </a:solidFill>
              <a:latin typeface="Times New Roman" pitchFamily="16" charset="0"/>
              <a:cs typeface="Arial" charset="0"/>
            </a:endParaRPr>
          </a:p>
        </p:txBody>
      </p:sp>
      <p:sp>
        <p:nvSpPr>
          <p:cNvPr id="101378"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A2583C6D-DA1E-4F77-A84B-105EC10BB2A7}"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94</a:t>
            </a:fld>
            <a:endParaRPr lang="el-GR" sz="1200" dirty="0">
              <a:solidFill>
                <a:srgbClr val="000000"/>
              </a:solidFill>
              <a:latin typeface="Times New Roman" pitchFamily="16" charset="0"/>
              <a:cs typeface="Arial" charset="0"/>
            </a:endParaRPr>
          </a:p>
        </p:txBody>
      </p:sp>
      <p:sp>
        <p:nvSpPr>
          <p:cNvPr id="101379"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01380"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C05FB278-C2A3-4DFB-B3F0-A1668E396BFE}" type="slidenum">
              <a:rPr lang="el-GR"/>
              <a:pPr/>
              <a:t>95</a:t>
            </a:fld>
            <a:endParaRPr lang="el-GR"/>
          </a:p>
        </p:txBody>
      </p:sp>
      <p:sp>
        <p:nvSpPr>
          <p:cNvPr id="102401"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2268BAFE-769B-4927-BD9E-8E88A3AA41FC}"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95</a:t>
            </a:fld>
            <a:endParaRPr lang="el-GR" sz="1200" dirty="0">
              <a:solidFill>
                <a:srgbClr val="000000"/>
              </a:solidFill>
              <a:latin typeface="Times New Roman" pitchFamily="16" charset="0"/>
              <a:cs typeface="Arial" charset="0"/>
            </a:endParaRPr>
          </a:p>
        </p:txBody>
      </p:sp>
      <p:sp>
        <p:nvSpPr>
          <p:cNvPr id="102402"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3D477138-E3DA-4710-92EE-B9445E4C773A}"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95</a:t>
            </a:fld>
            <a:endParaRPr lang="el-GR" sz="1200" dirty="0">
              <a:solidFill>
                <a:srgbClr val="000000"/>
              </a:solidFill>
              <a:latin typeface="Times New Roman" pitchFamily="16" charset="0"/>
              <a:cs typeface="Arial" charset="0"/>
            </a:endParaRPr>
          </a:p>
        </p:txBody>
      </p:sp>
      <p:sp>
        <p:nvSpPr>
          <p:cNvPr id="102403"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02404"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42DFFF40-2DD2-4D81-AF73-D0654461977C}" type="slidenum">
              <a:rPr lang="el-GR"/>
              <a:pPr/>
              <a:t>60</a:t>
            </a:fld>
            <a:endParaRPr lang="el-GR"/>
          </a:p>
        </p:txBody>
      </p:sp>
      <p:sp>
        <p:nvSpPr>
          <p:cNvPr id="66561"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84AD6ECE-A468-4379-A23A-A90B9392C949}"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60</a:t>
            </a:fld>
            <a:endParaRPr lang="el-GR" sz="1200" dirty="0">
              <a:solidFill>
                <a:srgbClr val="000000"/>
              </a:solidFill>
              <a:latin typeface="Times New Roman" pitchFamily="16" charset="0"/>
              <a:cs typeface="Arial" charset="0"/>
            </a:endParaRPr>
          </a:p>
        </p:txBody>
      </p:sp>
      <p:sp>
        <p:nvSpPr>
          <p:cNvPr id="66562"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DE4C1837-68B9-4B40-BAAC-9047B38A5ADC}"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60</a:t>
            </a:fld>
            <a:endParaRPr lang="el-GR" sz="1200" dirty="0">
              <a:solidFill>
                <a:srgbClr val="000000"/>
              </a:solidFill>
              <a:latin typeface="Times New Roman" pitchFamily="16" charset="0"/>
              <a:cs typeface="Arial" charset="0"/>
            </a:endParaRPr>
          </a:p>
        </p:txBody>
      </p:sp>
      <p:sp>
        <p:nvSpPr>
          <p:cNvPr id="66563"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66564"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7D9B4E1F-B893-47D8-A84D-AAAB6F7D7B0D}" type="slidenum">
              <a:rPr lang="el-GR"/>
              <a:pPr/>
              <a:t>96</a:t>
            </a:fld>
            <a:endParaRPr lang="el-GR"/>
          </a:p>
        </p:txBody>
      </p:sp>
      <p:sp>
        <p:nvSpPr>
          <p:cNvPr id="103425"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44CBEC56-32C5-407A-B850-64EA3411B80C}"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96</a:t>
            </a:fld>
            <a:endParaRPr lang="el-GR" sz="1200" dirty="0">
              <a:solidFill>
                <a:srgbClr val="000000"/>
              </a:solidFill>
              <a:latin typeface="Times New Roman" pitchFamily="16" charset="0"/>
              <a:cs typeface="Arial" charset="0"/>
            </a:endParaRPr>
          </a:p>
        </p:txBody>
      </p:sp>
      <p:sp>
        <p:nvSpPr>
          <p:cNvPr id="103426"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B4AE8B3E-E730-471E-B12E-350AE1AE0C32}"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96</a:t>
            </a:fld>
            <a:endParaRPr lang="el-GR" sz="1200" dirty="0">
              <a:solidFill>
                <a:srgbClr val="000000"/>
              </a:solidFill>
              <a:latin typeface="Times New Roman" pitchFamily="16" charset="0"/>
              <a:cs typeface="Arial" charset="0"/>
            </a:endParaRPr>
          </a:p>
        </p:txBody>
      </p:sp>
      <p:sp>
        <p:nvSpPr>
          <p:cNvPr id="103427"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03428"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7243C15B-330E-4DCA-91BC-8ADC98E514DA}" type="slidenum">
              <a:rPr lang="el-GR"/>
              <a:pPr/>
              <a:t>97</a:t>
            </a:fld>
            <a:endParaRPr lang="el-GR"/>
          </a:p>
        </p:txBody>
      </p:sp>
      <p:sp>
        <p:nvSpPr>
          <p:cNvPr id="104449"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22149089-8949-4096-A76B-9529D8005F0B}"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97</a:t>
            </a:fld>
            <a:endParaRPr lang="el-GR" sz="1200" dirty="0">
              <a:solidFill>
                <a:srgbClr val="000000"/>
              </a:solidFill>
              <a:latin typeface="Times New Roman" pitchFamily="16" charset="0"/>
              <a:cs typeface="Arial" charset="0"/>
            </a:endParaRPr>
          </a:p>
        </p:txBody>
      </p:sp>
      <p:sp>
        <p:nvSpPr>
          <p:cNvPr id="104450"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8448E14A-80B9-4AEA-9BA5-B75EF5C927C5}"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97</a:t>
            </a:fld>
            <a:endParaRPr lang="el-GR" sz="1200" dirty="0">
              <a:solidFill>
                <a:srgbClr val="000000"/>
              </a:solidFill>
              <a:latin typeface="Times New Roman" pitchFamily="16" charset="0"/>
              <a:cs typeface="Arial" charset="0"/>
            </a:endParaRPr>
          </a:p>
        </p:txBody>
      </p:sp>
      <p:sp>
        <p:nvSpPr>
          <p:cNvPr id="104451"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04452"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9CC84D4B-24A3-4284-B66E-0AD1DD92E33C}" type="slidenum">
              <a:rPr lang="el-GR"/>
              <a:pPr/>
              <a:t>98</a:t>
            </a:fld>
            <a:endParaRPr lang="el-GR"/>
          </a:p>
        </p:txBody>
      </p:sp>
      <p:sp>
        <p:nvSpPr>
          <p:cNvPr id="105473"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93662DA8-FA11-4E87-8793-8DE9251EEE4D}"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98</a:t>
            </a:fld>
            <a:endParaRPr lang="el-GR" sz="1200" dirty="0">
              <a:solidFill>
                <a:srgbClr val="000000"/>
              </a:solidFill>
              <a:latin typeface="Times New Roman" pitchFamily="16" charset="0"/>
              <a:cs typeface="Arial" charset="0"/>
            </a:endParaRPr>
          </a:p>
        </p:txBody>
      </p:sp>
      <p:sp>
        <p:nvSpPr>
          <p:cNvPr id="105474"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376A59AB-DDF3-4A69-9646-74AC9BF49065}"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98</a:t>
            </a:fld>
            <a:endParaRPr lang="el-GR" sz="1200" dirty="0">
              <a:solidFill>
                <a:srgbClr val="000000"/>
              </a:solidFill>
              <a:latin typeface="Times New Roman" pitchFamily="16" charset="0"/>
              <a:cs typeface="Arial" charset="0"/>
            </a:endParaRPr>
          </a:p>
        </p:txBody>
      </p:sp>
      <p:sp>
        <p:nvSpPr>
          <p:cNvPr id="105475"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05476"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5330DD7B-F02B-4AA3-AE7E-64409B5EE77C}" type="slidenum">
              <a:rPr lang="el-GR"/>
              <a:pPr/>
              <a:t>99</a:t>
            </a:fld>
            <a:endParaRPr lang="el-GR"/>
          </a:p>
        </p:txBody>
      </p:sp>
      <p:sp>
        <p:nvSpPr>
          <p:cNvPr id="106497"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7557A7F3-B460-410C-8EB0-C890FDEEB91F}"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99</a:t>
            </a:fld>
            <a:endParaRPr lang="el-GR" sz="1200" dirty="0">
              <a:solidFill>
                <a:srgbClr val="000000"/>
              </a:solidFill>
              <a:latin typeface="Times New Roman" pitchFamily="16" charset="0"/>
              <a:cs typeface="Arial" charset="0"/>
            </a:endParaRPr>
          </a:p>
        </p:txBody>
      </p:sp>
      <p:sp>
        <p:nvSpPr>
          <p:cNvPr id="106498"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604A3D15-3F90-4DF0-9E69-30B93442E902}"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99</a:t>
            </a:fld>
            <a:endParaRPr lang="el-GR" sz="1200" dirty="0">
              <a:solidFill>
                <a:srgbClr val="000000"/>
              </a:solidFill>
              <a:latin typeface="Times New Roman" pitchFamily="16" charset="0"/>
              <a:cs typeface="Arial" charset="0"/>
            </a:endParaRPr>
          </a:p>
        </p:txBody>
      </p:sp>
      <p:sp>
        <p:nvSpPr>
          <p:cNvPr id="106499"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06500"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DE5E9C16-B0D7-4231-99E2-B6FAAD8AEE0B}" type="slidenum">
              <a:rPr lang="el-GR"/>
              <a:pPr/>
              <a:t>100</a:t>
            </a:fld>
            <a:endParaRPr lang="el-GR"/>
          </a:p>
        </p:txBody>
      </p:sp>
      <p:sp>
        <p:nvSpPr>
          <p:cNvPr id="107521"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F8B772F6-7568-4AD8-B641-CCB7761F86B6}"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100</a:t>
            </a:fld>
            <a:endParaRPr lang="el-GR" sz="1200" dirty="0">
              <a:solidFill>
                <a:srgbClr val="000000"/>
              </a:solidFill>
              <a:latin typeface="Times New Roman" pitchFamily="16" charset="0"/>
              <a:cs typeface="Arial" charset="0"/>
            </a:endParaRPr>
          </a:p>
        </p:txBody>
      </p:sp>
      <p:sp>
        <p:nvSpPr>
          <p:cNvPr id="107522"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CD660E5B-C7A2-4F1A-BA00-0DF2C9D35BDA}"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100</a:t>
            </a:fld>
            <a:endParaRPr lang="el-GR" sz="1200" dirty="0">
              <a:solidFill>
                <a:srgbClr val="000000"/>
              </a:solidFill>
              <a:latin typeface="Times New Roman" pitchFamily="16" charset="0"/>
              <a:cs typeface="Arial" charset="0"/>
            </a:endParaRPr>
          </a:p>
        </p:txBody>
      </p:sp>
      <p:sp>
        <p:nvSpPr>
          <p:cNvPr id="107523"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07524"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777EBEB7-0DF8-4DFE-8985-BE213F0C5F83}" type="slidenum">
              <a:rPr lang="el-GR"/>
              <a:pPr/>
              <a:t>101</a:t>
            </a:fld>
            <a:endParaRPr lang="el-GR"/>
          </a:p>
        </p:txBody>
      </p:sp>
      <p:sp>
        <p:nvSpPr>
          <p:cNvPr id="108545"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7E9E6ADE-A070-4BF1-89D1-F2514FAD1570}"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101</a:t>
            </a:fld>
            <a:endParaRPr lang="el-GR" sz="1200" dirty="0">
              <a:solidFill>
                <a:srgbClr val="000000"/>
              </a:solidFill>
              <a:latin typeface="Times New Roman" pitchFamily="16" charset="0"/>
              <a:cs typeface="Arial" charset="0"/>
            </a:endParaRPr>
          </a:p>
        </p:txBody>
      </p:sp>
      <p:sp>
        <p:nvSpPr>
          <p:cNvPr id="108546"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69244CDF-496C-471F-B014-64381327A020}"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101</a:t>
            </a:fld>
            <a:endParaRPr lang="el-GR" sz="1200" dirty="0">
              <a:solidFill>
                <a:srgbClr val="000000"/>
              </a:solidFill>
              <a:latin typeface="Times New Roman" pitchFamily="16" charset="0"/>
              <a:cs typeface="Arial" charset="0"/>
            </a:endParaRPr>
          </a:p>
        </p:txBody>
      </p:sp>
      <p:sp>
        <p:nvSpPr>
          <p:cNvPr id="108547"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08548"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725B770E-6274-4920-B50F-053379EAC4EA}" type="slidenum">
              <a:rPr lang="el-GR"/>
              <a:pPr/>
              <a:t>102</a:t>
            </a:fld>
            <a:endParaRPr lang="el-GR"/>
          </a:p>
        </p:txBody>
      </p:sp>
      <p:sp>
        <p:nvSpPr>
          <p:cNvPr id="109569"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0BBE93D8-DA5F-47EA-BAF3-1A8897A4401A}"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102</a:t>
            </a:fld>
            <a:endParaRPr lang="el-GR" sz="1200" dirty="0">
              <a:solidFill>
                <a:srgbClr val="000000"/>
              </a:solidFill>
              <a:latin typeface="Times New Roman" pitchFamily="16" charset="0"/>
              <a:cs typeface="Arial" charset="0"/>
            </a:endParaRPr>
          </a:p>
        </p:txBody>
      </p:sp>
      <p:sp>
        <p:nvSpPr>
          <p:cNvPr id="109570"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F3AC2EFC-C81A-41C1-A20C-B1946185317D}"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102</a:t>
            </a:fld>
            <a:endParaRPr lang="el-GR" sz="1200" dirty="0">
              <a:solidFill>
                <a:srgbClr val="000000"/>
              </a:solidFill>
              <a:latin typeface="Times New Roman" pitchFamily="16" charset="0"/>
              <a:cs typeface="Arial" charset="0"/>
            </a:endParaRPr>
          </a:p>
        </p:txBody>
      </p:sp>
      <p:sp>
        <p:nvSpPr>
          <p:cNvPr id="109571"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09572"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89C20673-2424-45C7-A738-90C23383AD88}" type="slidenum">
              <a:rPr lang="el-GR"/>
              <a:pPr/>
              <a:t>103</a:t>
            </a:fld>
            <a:endParaRPr lang="el-GR"/>
          </a:p>
        </p:txBody>
      </p:sp>
      <p:sp>
        <p:nvSpPr>
          <p:cNvPr id="110593"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C1166375-2955-4625-8264-E36352FF056B}"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103</a:t>
            </a:fld>
            <a:endParaRPr lang="el-GR" sz="1200" dirty="0">
              <a:solidFill>
                <a:srgbClr val="000000"/>
              </a:solidFill>
              <a:latin typeface="Times New Roman" pitchFamily="16" charset="0"/>
              <a:cs typeface="Arial" charset="0"/>
            </a:endParaRPr>
          </a:p>
        </p:txBody>
      </p:sp>
      <p:sp>
        <p:nvSpPr>
          <p:cNvPr id="110594"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F496945-3C21-483A-8013-3AA1EE9ACE4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103</a:t>
            </a:fld>
            <a:endParaRPr lang="el-GR" sz="1200" dirty="0">
              <a:solidFill>
                <a:srgbClr val="000000"/>
              </a:solidFill>
              <a:latin typeface="Times New Roman" pitchFamily="16" charset="0"/>
              <a:cs typeface="Arial" charset="0"/>
            </a:endParaRPr>
          </a:p>
        </p:txBody>
      </p:sp>
      <p:sp>
        <p:nvSpPr>
          <p:cNvPr id="110595"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10596"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9705C75C-2F83-4E7B-B3B6-F167ECC31051}" type="slidenum">
              <a:rPr lang="el-GR"/>
              <a:pPr/>
              <a:t>104</a:t>
            </a:fld>
            <a:endParaRPr lang="el-GR"/>
          </a:p>
        </p:txBody>
      </p:sp>
      <p:sp>
        <p:nvSpPr>
          <p:cNvPr id="111617"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352CDC2D-C6B7-48AB-8855-5D3C25DA4C6D}"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104</a:t>
            </a:fld>
            <a:endParaRPr lang="el-GR" sz="1200" dirty="0">
              <a:solidFill>
                <a:srgbClr val="000000"/>
              </a:solidFill>
              <a:latin typeface="Times New Roman" pitchFamily="16" charset="0"/>
              <a:cs typeface="Arial" charset="0"/>
            </a:endParaRPr>
          </a:p>
        </p:txBody>
      </p:sp>
      <p:sp>
        <p:nvSpPr>
          <p:cNvPr id="111618"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2B60F830-1C45-4450-894C-F3F56D73F2F3}"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104</a:t>
            </a:fld>
            <a:endParaRPr lang="el-GR" sz="1200" dirty="0">
              <a:solidFill>
                <a:srgbClr val="000000"/>
              </a:solidFill>
              <a:latin typeface="Times New Roman" pitchFamily="16" charset="0"/>
              <a:cs typeface="Arial" charset="0"/>
            </a:endParaRPr>
          </a:p>
        </p:txBody>
      </p:sp>
      <p:sp>
        <p:nvSpPr>
          <p:cNvPr id="111619"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11620"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51165B08-F62E-4C5D-AB38-1295A16333FA}" type="slidenum">
              <a:rPr lang="el-GR"/>
              <a:pPr/>
              <a:t>105</a:t>
            </a:fld>
            <a:endParaRPr lang="el-GR"/>
          </a:p>
        </p:txBody>
      </p:sp>
      <p:sp>
        <p:nvSpPr>
          <p:cNvPr id="112641"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22783B7-6F81-41AD-B267-8085777FD0B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105</a:t>
            </a:fld>
            <a:endParaRPr lang="el-GR" sz="1200" dirty="0">
              <a:solidFill>
                <a:srgbClr val="000000"/>
              </a:solidFill>
              <a:latin typeface="Times New Roman" pitchFamily="16" charset="0"/>
              <a:cs typeface="Arial" charset="0"/>
            </a:endParaRPr>
          </a:p>
        </p:txBody>
      </p:sp>
      <p:sp>
        <p:nvSpPr>
          <p:cNvPr id="112642"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07D9595B-EAE7-4732-B238-84C5D28CEB72}"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105</a:t>
            </a:fld>
            <a:endParaRPr lang="el-GR" sz="1200" dirty="0">
              <a:solidFill>
                <a:srgbClr val="000000"/>
              </a:solidFill>
              <a:latin typeface="Times New Roman" pitchFamily="16" charset="0"/>
              <a:cs typeface="Arial" charset="0"/>
            </a:endParaRPr>
          </a:p>
        </p:txBody>
      </p:sp>
      <p:sp>
        <p:nvSpPr>
          <p:cNvPr id="112643"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12644"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241363C1-40DC-47E6-B199-14D594F83F76}" type="slidenum">
              <a:rPr lang="el-GR"/>
              <a:pPr/>
              <a:t>61</a:t>
            </a:fld>
            <a:endParaRPr lang="el-GR"/>
          </a:p>
        </p:txBody>
      </p:sp>
      <p:sp>
        <p:nvSpPr>
          <p:cNvPr id="67585"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2BC7FA42-EC48-42A3-BEB5-775D5CE0BC4F}"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61</a:t>
            </a:fld>
            <a:endParaRPr lang="el-GR" sz="1200" dirty="0">
              <a:solidFill>
                <a:srgbClr val="000000"/>
              </a:solidFill>
              <a:latin typeface="Times New Roman" pitchFamily="16" charset="0"/>
              <a:cs typeface="Arial" charset="0"/>
            </a:endParaRPr>
          </a:p>
        </p:txBody>
      </p:sp>
      <p:sp>
        <p:nvSpPr>
          <p:cNvPr id="67586"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9FB5557E-DE2C-431B-94CB-F6467ACE1515}"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61</a:t>
            </a:fld>
            <a:endParaRPr lang="el-GR" sz="1200" dirty="0">
              <a:solidFill>
                <a:srgbClr val="000000"/>
              </a:solidFill>
              <a:latin typeface="Times New Roman" pitchFamily="16" charset="0"/>
              <a:cs typeface="Arial" charset="0"/>
            </a:endParaRPr>
          </a:p>
        </p:txBody>
      </p:sp>
      <p:sp>
        <p:nvSpPr>
          <p:cNvPr id="67587"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67588"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05318224-29E0-421C-A4FB-8D3E5A6F68F6}" type="slidenum">
              <a:rPr lang="el-GR"/>
              <a:pPr/>
              <a:t>106</a:t>
            </a:fld>
            <a:endParaRPr lang="el-GR"/>
          </a:p>
        </p:txBody>
      </p:sp>
      <p:sp>
        <p:nvSpPr>
          <p:cNvPr id="113665"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7D95409-F4C7-4410-901A-75642E0D64ED}"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106</a:t>
            </a:fld>
            <a:endParaRPr lang="el-GR" sz="1200" dirty="0">
              <a:solidFill>
                <a:srgbClr val="000000"/>
              </a:solidFill>
              <a:latin typeface="Times New Roman" pitchFamily="16" charset="0"/>
              <a:cs typeface="Arial" charset="0"/>
            </a:endParaRPr>
          </a:p>
        </p:txBody>
      </p:sp>
      <p:sp>
        <p:nvSpPr>
          <p:cNvPr id="113666"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FA9E205F-BA06-4D25-8F02-57C1A675CCB0}"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106</a:t>
            </a:fld>
            <a:endParaRPr lang="el-GR" sz="1200" dirty="0">
              <a:solidFill>
                <a:srgbClr val="000000"/>
              </a:solidFill>
              <a:latin typeface="Times New Roman" pitchFamily="16" charset="0"/>
              <a:cs typeface="Arial" charset="0"/>
            </a:endParaRPr>
          </a:p>
        </p:txBody>
      </p:sp>
      <p:sp>
        <p:nvSpPr>
          <p:cNvPr id="113667"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13668"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5D368AD7-BE3B-4E50-8A21-8FBFD537A9A5}" type="slidenum">
              <a:rPr lang="el-GR"/>
              <a:pPr/>
              <a:t>107</a:t>
            </a:fld>
            <a:endParaRPr lang="el-GR"/>
          </a:p>
        </p:txBody>
      </p:sp>
      <p:sp>
        <p:nvSpPr>
          <p:cNvPr id="114689"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30DF5E1F-0FC1-4E70-A9FD-355CBC444605}"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107</a:t>
            </a:fld>
            <a:endParaRPr lang="el-GR" sz="1200" dirty="0">
              <a:solidFill>
                <a:srgbClr val="000000"/>
              </a:solidFill>
              <a:latin typeface="Times New Roman" pitchFamily="16" charset="0"/>
              <a:cs typeface="Arial" charset="0"/>
            </a:endParaRPr>
          </a:p>
        </p:txBody>
      </p:sp>
      <p:sp>
        <p:nvSpPr>
          <p:cNvPr id="114690"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8EBB0E94-4455-46FD-9042-309622093C36}"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107</a:t>
            </a:fld>
            <a:endParaRPr lang="el-GR" sz="1200" dirty="0">
              <a:solidFill>
                <a:srgbClr val="000000"/>
              </a:solidFill>
              <a:latin typeface="Times New Roman" pitchFamily="16" charset="0"/>
              <a:cs typeface="Arial" charset="0"/>
            </a:endParaRPr>
          </a:p>
        </p:txBody>
      </p:sp>
      <p:sp>
        <p:nvSpPr>
          <p:cNvPr id="114691"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14692"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EDC51253-7906-4F10-884A-62C6485E7350}" type="slidenum">
              <a:rPr lang="el-GR"/>
              <a:pPr/>
              <a:t>108</a:t>
            </a:fld>
            <a:endParaRPr lang="el-GR"/>
          </a:p>
        </p:txBody>
      </p:sp>
      <p:sp>
        <p:nvSpPr>
          <p:cNvPr id="115713"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AEC5A753-7521-4C60-B7E1-5239364BFBA3}"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108</a:t>
            </a:fld>
            <a:endParaRPr lang="el-GR" sz="1200" dirty="0">
              <a:solidFill>
                <a:srgbClr val="000000"/>
              </a:solidFill>
              <a:latin typeface="Times New Roman" pitchFamily="16" charset="0"/>
              <a:cs typeface="Arial" charset="0"/>
            </a:endParaRPr>
          </a:p>
        </p:txBody>
      </p:sp>
      <p:sp>
        <p:nvSpPr>
          <p:cNvPr id="115714"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4C2A8795-9714-4672-9DEE-407247D7A0DA}"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108</a:t>
            </a:fld>
            <a:endParaRPr lang="el-GR" sz="1200" dirty="0">
              <a:solidFill>
                <a:srgbClr val="000000"/>
              </a:solidFill>
              <a:latin typeface="Times New Roman" pitchFamily="16" charset="0"/>
              <a:cs typeface="Arial" charset="0"/>
            </a:endParaRPr>
          </a:p>
        </p:txBody>
      </p:sp>
      <p:sp>
        <p:nvSpPr>
          <p:cNvPr id="115715"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15716"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E78EBB04-7EC8-4175-910F-B82C4FCC9580}" type="slidenum">
              <a:rPr lang="el-GR"/>
              <a:pPr/>
              <a:t>109</a:t>
            </a:fld>
            <a:endParaRPr lang="el-GR"/>
          </a:p>
        </p:txBody>
      </p:sp>
      <p:sp>
        <p:nvSpPr>
          <p:cNvPr id="116737"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C80E735C-DCAE-42BF-825E-FE784DAC433A}"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109</a:t>
            </a:fld>
            <a:endParaRPr lang="el-GR" sz="1200" dirty="0">
              <a:solidFill>
                <a:srgbClr val="000000"/>
              </a:solidFill>
              <a:latin typeface="Times New Roman" pitchFamily="16" charset="0"/>
              <a:cs typeface="Arial" charset="0"/>
            </a:endParaRPr>
          </a:p>
        </p:txBody>
      </p:sp>
      <p:sp>
        <p:nvSpPr>
          <p:cNvPr id="116738"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0699616-C61A-41F3-B4F5-03E8D53FD27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109</a:t>
            </a:fld>
            <a:endParaRPr lang="el-GR" sz="1200" dirty="0">
              <a:solidFill>
                <a:srgbClr val="000000"/>
              </a:solidFill>
              <a:latin typeface="Times New Roman" pitchFamily="16" charset="0"/>
              <a:cs typeface="Arial" charset="0"/>
            </a:endParaRPr>
          </a:p>
        </p:txBody>
      </p:sp>
      <p:sp>
        <p:nvSpPr>
          <p:cNvPr id="116739"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16740"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15212DCB-881C-44C1-87E1-603DB13BAB56}" type="slidenum">
              <a:rPr lang="el-GR"/>
              <a:pPr/>
              <a:t>110</a:t>
            </a:fld>
            <a:endParaRPr lang="el-GR"/>
          </a:p>
        </p:txBody>
      </p:sp>
      <p:sp>
        <p:nvSpPr>
          <p:cNvPr id="117761"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11899E5A-B365-4697-9576-5D9EC00FDD56}"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110</a:t>
            </a:fld>
            <a:endParaRPr lang="el-GR" sz="1200" dirty="0">
              <a:solidFill>
                <a:srgbClr val="000000"/>
              </a:solidFill>
              <a:latin typeface="Times New Roman" pitchFamily="16" charset="0"/>
              <a:cs typeface="Arial" charset="0"/>
            </a:endParaRPr>
          </a:p>
        </p:txBody>
      </p:sp>
      <p:sp>
        <p:nvSpPr>
          <p:cNvPr id="117762"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7174AF81-AA66-4A5B-9D57-77ED51F17B87}"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110</a:t>
            </a:fld>
            <a:endParaRPr lang="el-GR" sz="1200" dirty="0">
              <a:solidFill>
                <a:srgbClr val="000000"/>
              </a:solidFill>
              <a:latin typeface="Times New Roman" pitchFamily="16" charset="0"/>
              <a:cs typeface="Arial" charset="0"/>
            </a:endParaRPr>
          </a:p>
        </p:txBody>
      </p:sp>
      <p:sp>
        <p:nvSpPr>
          <p:cNvPr id="117763"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17764"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CDBBEF07-4BDC-41F6-B923-0FEA09006F3C}" type="slidenum">
              <a:rPr lang="el-GR"/>
              <a:pPr/>
              <a:t>111</a:t>
            </a:fld>
            <a:endParaRPr lang="el-GR"/>
          </a:p>
        </p:txBody>
      </p:sp>
      <p:sp>
        <p:nvSpPr>
          <p:cNvPr id="118785"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BE2CE08E-4F5E-4884-BBF1-7570DA741996}"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111</a:t>
            </a:fld>
            <a:endParaRPr lang="el-GR" sz="1200" dirty="0">
              <a:solidFill>
                <a:srgbClr val="000000"/>
              </a:solidFill>
              <a:latin typeface="Times New Roman" pitchFamily="16" charset="0"/>
              <a:cs typeface="Arial" charset="0"/>
            </a:endParaRPr>
          </a:p>
        </p:txBody>
      </p:sp>
      <p:sp>
        <p:nvSpPr>
          <p:cNvPr id="118786"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82DAC294-3CB6-4779-AAAD-33AE11CFCC9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111</a:t>
            </a:fld>
            <a:endParaRPr lang="el-GR" sz="1200" dirty="0">
              <a:solidFill>
                <a:srgbClr val="000000"/>
              </a:solidFill>
              <a:latin typeface="Times New Roman" pitchFamily="16" charset="0"/>
              <a:cs typeface="Arial" charset="0"/>
            </a:endParaRPr>
          </a:p>
        </p:txBody>
      </p:sp>
      <p:sp>
        <p:nvSpPr>
          <p:cNvPr id="118787"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18788"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FC8793BB-1299-49FA-9F89-6D9F931DF116}" type="slidenum">
              <a:rPr lang="el-GR"/>
              <a:pPr/>
              <a:t>112</a:t>
            </a:fld>
            <a:endParaRPr lang="el-GR"/>
          </a:p>
        </p:txBody>
      </p:sp>
      <p:sp>
        <p:nvSpPr>
          <p:cNvPr id="119809"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73D5A18C-9BB3-4BBE-9B6B-B734100C3E8C}"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112</a:t>
            </a:fld>
            <a:endParaRPr lang="el-GR" sz="1200" dirty="0">
              <a:solidFill>
                <a:srgbClr val="000000"/>
              </a:solidFill>
              <a:latin typeface="Times New Roman" pitchFamily="16" charset="0"/>
              <a:cs typeface="Arial" charset="0"/>
            </a:endParaRPr>
          </a:p>
        </p:txBody>
      </p:sp>
      <p:sp>
        <p:nvSpPr>
          <p:cNvPr id="119810"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48EE6FF0-E406-41C5-BF5C-48564191F14B}"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112</a:t>
            </a:fld>
            <a:endParaRPr lang="el-GR" sz="1200" dirty="0">
              <a:solidFill>
                <a:srgbClr val="000000"/>
              </a:solidFill>
              <a:latin typeface="Times New Roman" pitchFamily="16" charset="0"/>
              <a:cs typeface="Arial" charset="0"/>
            </a:endParaRPr>
          </a:p>
        </p:txBody>
      </p:sp>
      <p:sp>
        <p:nvSpPr>
          <p:cNvPr id="119811"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119812"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F3BEA1AA-01DA-4571-AEC5-C71175509E33}" type="slidenum">
              <a:rPr lang="el-GR"/>
              <a:pPr/>
              <a:t>62</a:t>
            </a:fld>
            <a:endParaRPr lang="el-GR"/>
          </a:p>
        </p:txBody>
      </p:sp>
      <p:sp>
        <p:nvSpPr>
          <p:cNvPr id="68609"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55CDABF-5885-4766-AD02-D77095676143}"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62</a:t>
            </a:fld>
            <a:endParaRPr lang="el-GR" sz="1200" dirty="0">
              <a:solidFill>
                <a:srgbClr val="000000"/>
              </a:solidFill>
              <a:latin typeface="Times New Roman" pitchFamily="16" charset="0"/>
              <a:cs typeface="Arial" charset="0"/>
            </a:endParaRPr>
          </a:p>
        </p:txBody>
      </p:sp>
      <p:sp>
        <p:nvSpPr>
          <p:cNvPr id="68610"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9CE9787-7B02-4DDF-B3A2-53BACE78CC0F}"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62</a:t>
            </a:fld>
            <a:endParaRPr lang="el-GR" sz="1200" dirty="0">
              <a:solidFill>
                <a:srgbClr val="000000"/>
              </a:solidFill>
              <a:latin typeface="Times New Roman" pitchFamily="16" charset="0"/>
              <a:cs typeface="Arial" charset="0"/>
            </a:endParaRPr>
          </a:p>
        </p:txBody>
      </p:sp>
      <p:sp>
        <p:nvSpPr>
          <p:cNvPr id="68611"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68612"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B3782F7E-81D6-468B-B2A4-599E52FE2AF8}" type="slidenum">
              <a:rPr lang="el-GR"/>
              <a:pPr/>
              <a:t>63</a:t>
            </a:fld>
            <a:endParaRPr lang="el-GR"/>
          </a:p>
        </p:txBody>
      </p:sp>
      <p:sp>
        <p:nvSpPr>
          <p:cNvPr id="69633"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AB226BAA-6D90-4191-B946-356BB34F705B}"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63</a:t>
            </a:fld>
            <a:endParaRPr lang="el-GR" sz="1200" dirty="0">
              <a:solidFill>
                <a:srgbClr val="000000"/>
              </a:solidFill>
              <a:latin typeface="Times New Roman" pitchFamily="16" charset="0"/>
              <a:cs typeface="Arial" charset="0"/>
            </a:endParaRPr>
          </a:p>
        </p:txBody>
      </p:sp>
      <p:sp>
        <p:nvSpPr>
          <p:cNvPr id="69634"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2EE3ECBE-D109-4AB2-A03E-11EDAEC38E7E}"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63</a:t>
            </a:fld>
            <a:endParaRPr lang="el-GR" sz="1200" dirty="0">
              <a:solidFill>
                <a:srgbClr val="000000"/>
              </a:solidFill>
              <a:latin typeface="Times New Roman" pitchFamily="16" charset="0"/>
              <a:cs typeface="Arial" charset="0"/>
            </a:endParaRPr>
          </a:p>
        </p:txBody>
      </p:sp>
      <p:sp>
        <p:nvSpPr>
          <p:cNvPr id="69635"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69636"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48C3CC0E-19A4-4908-9D85-9B6EB60E9754}" type="slidenum">
              <a:rPr lang="el-GR"/>
              <a:pPr/>
              <a:t>64</a:t>
            </a:fld>
            <a:endParaRPr lang="el-GR"/>
          </a:p>
        </p:txBody>
      </p:sp>
      <p:sp>
        <p:nvSpPr>
          <p:cNvPr id="70657"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E1D0164C-3958-4EF8-B46B-08DB0B4F17CE}"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64</a:t>
            </a:fld>
            <a:endParaRPr lang="el-GR" sz="1200" dirty="0">
              <a:solidFill>
                <a:srgbClr val="000000"/>
              </a:solidFill>
              <a:latin typeface="Times New Roman" pitchFamily="16" charset="0"/>
              <a:cs typeface="Arial" charset="0"/>
            </a:endParaRPr>
          </a:p>
        </p:txBody>
      </p:sp>
      <p:sp>
        <p:nvSpPr>
          <p:cNvPr id="70658"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C0F6BC59-A6C2-4E8C-8ED1-E66F275B7BB6}"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64</a:t>
            </a:fld>
            <a:endParaRPr lang="el-GR" sz="1200" dirty="0">
              <a:solidFill>
                <a:srgbClr val="000000"/>
              </a:solidFill>
              <a:latin typeface="Times New Roman" pitchFamily="16" charset="0"/>
              <a:cs typeface="Arial" charset="0"/>
            </a:endParaRPr>
          </a:p>
        </p:txBody>
      </p:sp>
      <p:sp>
        <p:nvSpPr>
          <p:cNvPr id="70659"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70660"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1F02537F-E04F-4DCD-ACE9-0AC7B72A12D6}" type="slidenum">
              <a:rPr lang="el-GR"/>
              <a:pPr/>
              <a:t>65</a:t>
            </a:fld>
            <a:endParaRPr lang="el-GR"/>
          </a:p>
        </p:txBody>
      </p:sp>
      <p:sp>
        <p:nvSpPr>
          <p:cNvPr id="71681" name="Text Box 1"/>
          <p:cNvSpPr txBox="1">
            <a:spLocks noChangeArrowheads="1"/>
          </p:cNvSpPr>
          <p:nvPr/>
        </p:nvSpPr>
        <p:spPr bwMode="auto">
          <a:xfrm>
            <a:off x="3881208" y="8686461"/>
            <a:ext cx="2973912" cy="454824"/>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F77353D8-697A-4A6A-8A11-C0478F7EBD4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65</a:t>
            </a:fld>
            <a:endParaRPr lang="el-GR" sz="1200" dirty="0">
              <a:solidFill>
                <a:srgbClr val="000000"/>
              </a:solidFill>
              <a:latin typeface="Times New Roman" pitchFamily="16" charset="0"/>
              <a:cs typeface="Arial" charset="0"/>
            </a:endParaRPr>
          </a:p>
        </p:txBody>
      </p:sp>
      <p:sp>
        <p:nvSpPr>
          <p:cNvPr id="71682" name="Text Box 2"/>
          <p:cNvSpPr txBox="1">
            <a:spLocks noChangeArrowheads="1"/>
          </p:cNvSpPr>
          <p:nvPr/>
        </p:nvSpPr>
        <p:spPr bwMode="auto">
          <a:xfrm>
            <a:off x="3881209" y="8686460"/>
            <a:ext cx="2975352" cy="456182"/>
          </a:xfrm>
          <a:prstGeom prst="rect">
            <a:avLst/>
          </a:prstGeom>
          <a:noFill/>
          <a:ln w="9525" cap="flat">
            <a:noFill/>
            <a:round/>
            <a:headEnd/>
            <a:tailEnd/>
          </a:ln>
          <a:effectLst/>
        </p:spPr>
        <p:txBody>
          <a:bodyPr lIns="0" tIns="0" rIns="0" bIns="0" anchor="b"/>
          <a:lstStyle/>
          <a:p>
            <a:pPr marL="189280" indent="-189280" algn="r">
              <a:buSzPct val="45000"/>
              <a:tabLst>
                <a:tab pos="393869" algn="l"/>
                <a:tab pos="787737" algn="l"/>
                <a:tab pos="1181606" algn="l"/>
                <a:tab pos="1575474" algn="l"/>
                <a:tab pos="1969343" algn="l"/>
                <a:tab pos="2363211" algn="l"/>
                <a:tab pos="2757079" algn="l"/>
              </a:tabLst>
            </a:pPr>
            <a:fld id="{C554CD92-21F1-47FF-BBE2-E2E098A6E288}" type="slidenum">
              <a:rPr lang="el-GR" sz="1200">
                <a:solidFill>
                  <a:srgbClr val="000000"/>
                </a:solidFill>
                <a:latin typeface="Times New Roman" pitchFamily="16" charset="0"/>
                <a:cs typeface="Arial" charset="0"/>
              </a:rPr>
              <a:pPr marL="189280" indent="-189280" algn="r">
                <a:buSzPct val="45000"/>
                <a:tabLst>
                  <a:tab pos="393869" algn="l"/>
                  <a:tab pos="787737" algn="l"/>
                  <a:tab pos="1181606" algn="l"/>
                  <a:tab pos="1575474" algn="l"/>
                  <a:tab pos="1969343" algn="l"/>
                  <a:tab pos="2363211" algn="l"/>
                  <a:tab pos="2757079" algn="l"/>
                </a:tabLst>
              </a:pPr>
              <a:t>65</a:t>
            </a:fld>
            <a:endParaRPr lang="el-GR" sz="1200" dirty="0">
              <a:solidFill>
                <a:srgbClr val="000000"/>
              </a:solidFill>
              <a:latin typeface="Times New Roman" pitchFamily="16" charset="0"/>
              <a:cs typeface="Arial" charset="0"/>
            </a:endParaRPr>
          </a:p>
        </p:txBody>
      </p:sp>
      <p:sp>
        <p:nvSpPr>
          <p:cNvPr id="71683" name="Rectangle 3"/>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71684" name="Rectangle 4"/>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pPr>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el-GR" sz="2500" dirty="0">
              <a:ea typeface="Microsoft YaHei"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DC7E168E-C0A0-4263-A9DF-61F9CC5CEB7C}" type="datetimeFigureOut">
              <a:rPr lang="el-GR" smtClean="0"/>
              <a:pPr/>
              <a:t>30/10/2020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A585C71-ABA0-45F0-90AB-6263AA6BF55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C7E168E-C0A0-4263-A9DF-61F9CC5CEB7C}" type="datetimeFigureOut">
              <a:rPr lang="el-GR" smtClean="0"/>
              <a:pPr/>
              <a:t>30/10/2020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A585C71-ABA0-45F0-90AB-6263AA6BF55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C7E168E-C0A0-4263-A9DF-61F9CC5CEB7C}" type="datetimeFigureOut">
              <a:rPr lang="el-GR" smtClean="0"/>
              <a:pPr/>
              <a:t>30/10/2020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A585C71-ABA0-45F0-90AB-6263AA6BF55A}"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6481" y="-632226"/>
            <a:ext cx="8226720" cy="1997490"/>
          </a:xfrm>
        </p:spPr>
        <p:txBody>
          <a:bodyPr tIns="41473" bIns="41473"/>
          <a:lstStyle/>
          <a:p>
            <a:r>
              <a:rPr lang="el-GR" smtClean="0"/>
              <a:t>Kλικ για επεξεργασία του τίτλου</a:t>
            </a:r>
            <a:endParaRPr lang="el-GR"/>
          </a:p>
        </p:txBody>
      </p:sp>
      <p:sp>
        <p:nvSpPr>
          <p:cNvPr id="3" name="2 - Θέση αριθμού διαφάνειας"/>
          <p:cNvSpPr>
            <a:spLocks noGrp="1"/>
          </p:cNvSpPr>
          <p:nvPr>
            <p:ph type="sldNum" idx="10"/>
          </p:nvPr>
        </p:nvSpPr>
        <p:spPr>
          <a:xfrm>
            <a:off x="8411040" y="6181129"/>
            <a:ext cx="604800" cy="453648"/>
          </a:xfrm>
        </p:spPr>
        <p:txBody>
          <a:bodyPr lIns="82945" tIns="41473" rIns="82945"/>
          <a:lstStyle>
            <a:lvl1pPr>
              <a:defRPr/>
            </a:lvl1pPr>
          </a:lstStyle>
          <a:p>
            <a:fld id="{1C61409A-50B4-4BAB-B1B2-E3150D8DB5EC}" type="slidenum">
              <a:rPr lang="el-GR"/>
              <a:pPr/>
              <a:t>‹#›</a:t>
            </a:fld>
            <a:endParaRPr lang="el-GR"/>
          </a:p>
        </p:txBody>
      </p:sp>
      <p:sp>
        <p:nvSpPr>
          <p:cNvPr id="4" name="3 - Θέση ημερομηνίας"/>
          <p:cNvSpPr>
            <a:spLocks noGrp="1"/>
          </p:cNvSpPr>
          <p:nvPr>
            <p:ph type="dt" idx="11"/>
          </p:nvPr>
        </p:nvSpPr>
        <p:spPr>
          <a:xfrm>
            <a:off x="456481" y="6247376"/>
            <a:ext cx="2128320" cy="470930"/>
          </a:xfrm>
        </p:spPr>
        <p:txBody>
          <a:bodyPr tIns="41473"/>
          <a:lstStyle>
            <a:lvl1pPr>
              <a:defRPr/>
            </a:lvl1pPr>
          </a:lstStyle>
          <a:p>
            <a:endParaRPr lang="el-GR"/>
          </a:p>
        </p:txBody>
      </p:sp>
      <p:sp>
        <p:nvSpPr>
          <p:cNvPr id="5" name="4 - Θέση υποσέλιδου"/>
          <p:cNvSpPr>
            <a:spLocks noGrp="1"/>
          </p:cNvSpPr>
          <p:nvPr>
            <p:ph type="ftr" idx="12"/>
          </p:nvPr>
        </p:nvSpPr>
        <p:spPr>
          <a:xfrm>
            <a:off x="3127680" y="6247376"/>
            <a:ext cx="2897280" cy="470930"/>
          </a:xfrm>
        </p:spPr>
        <p:txBody>
          <a:bodyPr tIns="41473"/>
          <a:lstStyle>
            <a:lvl1pPr>
              <a:defRPr/>
            </a:lvl1pPr>
          </a:lstStyle>
          <a:p>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C7E168E-C0A0-4263-A9DF-61F9CC5CEB7C}" type="datetimeFigureOut">
              <a:rPr lang="el-GR" smtClean="0"/>
              <a:pPr/>
              <a:t>30/10/2020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A585C71-ABA0-45F0-90AB-6263AA6BF55A}"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C7E168E-C0A0-4263-A9DF-61F9CC5CEB7C}" type="datetimeFigureOut">
              <a:rPr lang="el-GR" smtClean="0"/>
              <a:pPr/>
              <a:t>30/10/2020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A585C71-ABA0-45F0-90AB-6263AA6BF55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DC7E168E-C0A0-4263-A9DF-61F9CC5CEB7C}" type="datetimeFigureOut">
              <a:rPr lang="el-GR" smtClean="0"/>
              <a:pPr/>
              <a:t>30/10/2020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A585C71-ABA0-45F0-90AB-6263AA6BF55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DC7E168E-C0A0-4263-A9DF-61F9CC5CEB7C}" type="datetimeFigureOut">
              <a:rPr lang="el-GR" smtClean="0"/>
              <a:pPr/>
              <a:t>30/10/2020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8A585C71-ABA0-45F0-90AB-6263AA6BF55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DC7E168E-C0A0-4263-A9DF-61F9CC5CEB7C}" type="datetimeFigureOut">
              <a:rPr lang="el-GR" smtClean="0"/>
              <a:pPr/>
              <a:t>30/10/2020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8A585C71-ABA0-45F0-90AB-6263AA6BF55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C7E168E-C0A0-4263-A9DF-61F9CC5CEB7C}" type="datetimeFigureOut">
              <a:rPr lang="el-GR" smtClean="0"/>
              <a:pPr/>
              <a:t>30/10/2020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8A585C71-ABA0-45F0-90AB-6263AA6BF55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C7E168E-C0A0-4263-A9DF-61F9CC5CEB7C}" type="datetimeFigureOut">
              <a:rPr lang="el-GR" smtClean="0"/>
              <a:pPr/>
              <a:t>30/10/2020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A585C71-ABA0-45F0-90AB-6263AA6BF55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C7E168E-C0A0-4263-A9DF-61F9CC5CEB7C}" type="datetimeFigureOut">
              <a:rPr lang="el-GR" smtClean="0"/>
              <a:pPr/>
              <a:t>30/10/2020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A585C71-ABA0-45F0-90AB-6263AA6BF55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E168E-C0A0-4263-A9DF-61F9CC5CEB7C}" type="datetimeFigureOut">
              <a:rPr lang="el-GR" smtClean="0"/>
              <a:pPr/>
              <a:t>30/10/2020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85C71-ABA0-45F0-90AB-6263AA6BF55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90.jpeg"/></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94.jpeg"/></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10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108.png"/></Relationships>
</file>

<file path=ppt/slides/_rels/slide1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11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8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jpeg"/></Relationships>
</file>

<file path=ppt/slides/_rels/slide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jpeg"/></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9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9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8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357166"/>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3" name="2 - Υπότιτλος"/>
          <p:cNvSpPr>
            <a:spLocks noGrp="1"/>
          </p:cNvSpPr>
          <p:nvPr>
            <p:ph type="subTitle" idx="1"/>
          </p:nvPr>
        </p:nvSpPr>
        <p:spPr>
          <a:xfrm>
            <a:off x="428596" y="2928910"/>
            <a:ext cx="8143932" cy="3929090"/>
          </a:xfrm>
        </p:spPr>
        <p:txBody>
          <a:bodyPr>
            <a:normAutofit fontScale="70000" lnSpcReduction="20000"/>
          </a:bodyPr>
          <a:lstStyle/>
          <a:p>
            <a:pPr algn="just"/>
            <a:r>
              <a:rPr lang="el-GR" dirty="0" smtClean="0">
                <a:solidFill>
                  <a:schemeClr val="tx1"/>
                </a:solidFill>
              </a:rPr>
              <a:t>Ο </a:t>
            </a:r>
            <a:r>
              <a:rPr lang="el-GR" dirty="0">
                <a:solidFill>
                  <a:schemeClr val="tx1"/>
                </a:solidFill>
              </a:rPr>
              <a:t>όρος κεραμική αφορά στην τέχνη της επεξεργασίας του πηλού </a:t>
            </a:r>
            <a:r>
              <a:rPr lang="el-GR" dirty="0" smtClean="0">
                <a:solidFill>
                  <a:schemeClr val="tx1"/>
                </a:solidFill>
              </a:rPr>
              <a:t>για την </a:t>
            </a:r>
            <a:r>
              <a:rPr lang="el-GR" dirty="0">
                <a:solidFill>
                  <a:schemeClr val="tx1"/>
                </a:solidFill>
              </a:rPr>
              <a:t>κατασκευή πήλινων αντικειμένων και περιλαμβάνει όλα τα </a:t>
            </a:r>
            <a:r>
              <a:rPr lang="el-GR" dirty="0" smtClean="0">
                <a:solidFill>
                  <a:schemeClr val="tx1"/>
                </a:solidFill>
              </a:rPr>
              <a:t>κεραμικά σκεύη </a:t>
            </a:r>
            <a:r>
              <a:rPr lang="el-GR" dirty="0">
                <a:solidFill>
                  <a:schemeClr val="tx1"/>
                </a:solidFill>
              </a:rPr>
              <a:t>(</a:t>
            </a:r>
            <a:r>
              <a:rPr lang="el-GR" dirty="0" err="1">
                <a:solidFill>
                  <a:schemeClr val="tx1"/>
                </a:solidFill>
              </a:rPr>
              <a:t>ceramics</a:t>
            </a:r>
            <a:r>
              <a:rPr lang="el-GR" dirty="0">
                <a:solidFill>
                  <a:schemeClr val="tx1"/>
                </a:solidFill>
              </a:rPr>
              <a:t>) που, εκτός από τα αγγεία, αναφέρεται σε όλα </a:t>
            </a:r>
            <a:r>
              <a:rPr lang="el-GR" dirty="0" smtClean="0">
                <a:solidFill>
                  <a:schemeClr val="tx1"/>
                </a:solidFill>
              </a:rPr>
              <a:t>τα πήλινα </a:t>
            </a:r>
            <a:r>
              <a:rPr lang="el-GR" dirty="0">
                <a:solidFill>
                  <a:schemeClr val="tx1"/>
                </a:solidFill>
              </a:rPr>
              <a:t>κατασκευάσματα, όπως για παράδειγμα τα </a:t>
            </a:r>
            <a:r>
              <a:rPr lang="el-GR" dirty="0" smtClean="0">
                <a:solidFill>
                  <a:schemeClr val="tx1"/>
                </a:solidFill>
              </a:rPr>
              <a:t>αναθηματικά πλακίδια</a:t>
            </a:r>
            <a:r>
              <a:rPr lang="el-GR" dirty="0">
                <a:solidFill>
                  <a:schemeClr val="tx1"/>
                </a:solidFill>
              </a:rPr>
              <a:t>, πλακίδια ζωφόρων που ανήκαν σε </a:t>
            </a:r>
            <a:r>
              <a:rPr lang="el-GR" dirty="0" err="1">
                <a:solidFill>
                  <a:schemeClr val="tx1"/>
                </a:solidFill>
              </a:rPr>
              <a:t>ναϊκά</a:t>
            </a:r>
            <a:r>
              <a:rPr lang="el-GR" dirty="0">
                <a:solidFill>
                  <a:schemeClr val="tx1"/>
                </a:solidFill>
              </a:rPr>
              <a:t> ή </a:t>
            </a:r>
            <a:r>
              <a:rPr lang="el-GR" dirty="0" smtClean="0">
                <a:solidFill>
                  <a:schemeClr val="tx1"/>
                </a:solidFill>
              </a:rPr>
              <a:t>ταφικά οικοδομήματα</a:t>
            </a:r>
            <a:r>
              <a:rPr lang="el-GR" dirty="0">
                <a:solidFill>
                  <a:schemeClr val="tx1"/>
                </a:solidFill>
              </a:rPr>
              <a:t>, πίνακες, κεραμίδες, σαρκοφάγους, ειδώλια κ.λπ. </a:t>
            </a:r>
            <a:r>
              <a:rPr lang="el-GR" dirty="0" smtClean="0">
                <a:solidFill>
                  <a:schemeClr val="tx1"/>
                </a:solidFill>
              </a:rPr>
              <a:t>Εδώ εξετάζεται </a:t>
            </a:r>
            <a:r>
              <a:rPr lang="el-GR" dirty="0">
                <a:solidFill>
                  <a:schemeClr val="tx1"/>
                </a:solidFill>
              </a:rPr>
              <a:t>μόνο μία κατηγορία κεραμικών ειδών, τα αγγεία</a:t>
            </a:r>
            <a:r>
              <a:rPr lang="el-GR" dirty="0" smtClean="0">
                <a:solidFill>
                  <a:schemeClr val="tx1"/>
                </a:solidFill>
              </a:rPr>
              <a:t>.</a:t>
            </a:r>
          </a:p>
          <a:p>
            <a:pPr algn="just"/>
            <a:endParaRPr lang="el-GR" dirty="0" smtClean="0">
              <a:solidFill>
                <a:schemeClr val="tx1"/>
              </a:solidFill>
            </a:endParaRPr>
          </a:p>
          <a:p>
            <a:pPr algn="just"/>
            <a:endParaRPr lang="el-GR" dirty="0">
              <a:solidFill>
                <a:schemeClr val="tx1"/>
              </a:solidFill>
            </a:endParaRPr>
          </a:p>
          <a:p>
            <a:pPr algn="just"/>
            <a:endParaRPr lang="el-GR" dirty="0">
              <a:solidFill>
                <a:schemeClr val="tx1"/>
              </a:solidFill>
            </a:endParaRPr>
          </a:p>
          <a:p>
            <a:pPr algn="just"/>
            <a:r>
              <a:rPr lang="el-GR" sz="2000" dirty="0">
                <a:solidFill>
                  <a:schemeClr val="tx1"/>
                </a:solidFill>
              </a:rPr>
              <a:t>Ο όρος αγγείο (</a:t>
            </a:r>
            <a:r>
              <a:rPr lang="el-GR" sz="2000" dirty="0" err="1">
                <a:solidFill>
                  <a:schemeClr val="tx1"/>
                </a:solidFill>
              </a:rPr>
              <a:t>vase</a:t>
            </a:r>
            <a:r>
              <a:rPr lang="el-GR" sz="2000" dirty="0">
                <a:solidFill>
                  <a:schemeClr val="tx1"/>
                </a:solidFill>
              </a:rPr>
              <a:t>, </a:t>
            </a:r>
            <a:r>
              <a:rPr lang="el-GR" sz="2000" dirty="0" err="1">
                <a:solidFill>
                  <a:schemeClr val="tx1"/>
                </a:solidFill>
              </a:rPr>
              <a:t>pot</a:t>
            </a:r>
            <a:r>
              <a:rPr lang="el-GR" sz="2000" dirty="0">
                <a:solidFill>
                  <a:schemeClr val="tx1"/>
                </a:solidFill>
              </a:rPr>
              <a:t>,), όπως συναντάται και στην Πολιτεία του Πλάτωνα (287e, </a:t>
            </a:r>
            <a:r>
              <a:rPr lang="el-GR" sz="2000" dirty="0" smtClean="0">
                <a:solidFill>
                  <a:schemeClr val="tx1"/>
                </a:solidFill>
              </a:rPr>
              <a:t>8-9</a:t>
            </a:r>
            <a:r>
              <a:rPr lang="el-GR" sz="2000" dirty="0">
                <a:solidFill>
                  <a:schemeClr val="tx1"/>
                </a:solidFill>
              </a:rPr>
              <a:t>), σημαίνει το δοχείο για τη φύλαξη και/η τη μεταφορά υγρού ή ξηρού προϊόντος, </a:t>
            </a:r>
            <a:r>
              <a:rPr lang="el-GR" sz="2000" dirty="0" smtClean="0">
                <a:solidFill>
                  <a:schemeClr val="tx1"/>
                </a:solidFill>
              </a:rPr>
              <a:t>μια ερμηνεία </a:t>
            </a:r>
            <a:r>
              <a:rPr lang="el-GR" sz="2000" dirty="0">
                <a:solidFill>
                  <a:schemeClr val="tx1"/>
                </a:solidFill>
              </a:rPr>
              <a:t>που παρέχει ένα σαφές όριο για την παρουσίασή μας.</a:t>
            </a:r>
            <a:endParaRPr lang="el-GR" sz="2000" dirty="0" smtClean="0">
              <a:solidFill>
                <a:schemeClr val="tx1"/>
              </a:solidFill>
            </a:endParaRPr>
          </a:p>
          <a:p>
            <a:endParaRPr lang="el-GR" dirty="0">
              <a:solidFill>
                <a:schemeClr val="tx1"/>
              </a:solidFill>
            </a:endParaRPr>
          </a:p>
        </p:txBody>
      </p:sp>
      <p:sp>
        <p:nvSpPr>
          <p:cNvPr id="4" name="3 - Ορθογώνιο"/>
          <p:cNvSpPr/>
          <p:nvPr/>
        </p:nvSpPr>
        <p:spPr>
          <a:xfrm>
            <a:off x="3786182" y="928670"/>
            <a:ext cx="1198085" cy="400110"/>
          </a:xfrm>
          <a:prstGeom prst="rect">
            <a:avLst/>
          </a:prstGeom>
        </p:spPr>
        <p:txBody>
          <a:bodyPr wrap="none">
            <a:spAutoFit/>
          </a:bodyPr>
          <a:lstStyle/>
          <a:p>
            <a:r>
              <a:rPr lang="el-GR" sz="2000" dirty="0" smtClean="0"/>
              <a:t>Ορολογία</a:t>
            </a:r>
            <a:endParaRPr lang="el-GR" sz="2000" dirty="0"/>
          </a:p>
        </p:txBody>
      </p:sp>
      <p:sp>
        <p:nvSpPr>
          <p:cNvPr id="5" name="4 - Ορθογώνιο"/>
          <p:cNvSpPr/>
          <p:nvPr/>
        </p:nvSpPr>
        <p:spPr>
          <a:xfrm>
            <a:off x="3714744" y="1357298"/>
            <a:ext cx="1436162" cy="461665"/>
          </a:xfrm>
          <a:prstGeom prst="rect">
            <a:avLst/>
          </a:prstGeom>
        </p:spPr>
        <p:txBody>
          <a:bodyPr wrap="none">
            <a:spAutoFit/>
          </a:bodyPr>
          <a:lstStyle/>
          <a:p>
            <a:r>
              <a:rPr lang="el-GR" sz="2400" dirty="0" smtClean="0"/>
              <a:t>Κεραμική</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357166"/>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3" name="2 - Υπότιτλος"/>
          <p:cNvSpPr>
            <a:spLocks noGrp="1"/>
          </p:cNvSpPr>
          <p:nvPr>
            <p:ph type="subTitle" idx="1"/>
          </p:nvPr>
        </p:nvSpPr>
        <p:spPr>
          <a:xfrm>
            <a:off x="357158" y="2285992"/>
            <a:ext cx="8215370" cy="2357454"/>
          </a:xfrm>
        </p:spPr>
        <p:txBody>
          <a:bodyPr>
            <a:noAutofit/>
          </a:bodyPr>
          <a:lstStyle/>
          <a:p>
            <a:pPr algn="just"/>
            <a:r>
              <a:rPr lang="el-GR" sz="1600" dirty="0" smtClean="0">
                <a:solidFill>
                  <a:schemeClr val="tx1"/>
                </a:solidFill>
              </a:rPr>
              <a:t>Ο </a:t>
            </a:r>
            <a:r>
              <a:rPr lang="el-GR" sz="1600" dirty="0">
                <a:solidFill>
                  <a:schemeClr val="tx1"/>
                </a:solidFill>
              </a:rPr>
              <a:t>πηλός ή άργιλος (</a:t>
            </a:r>
            <a:r>
              <a:rPr lang="el-GR" sz="1600" dirty="0" err="1">
                <a:solidFill>
                  <a:schemeClr val="tx1"/>
                </a:solidFill>
              </a:rPr>
              <a:t>clay</a:t>
            </a:r>
            <a:r>
              <a:rPr lang="el-GR" sz="1600" dirty="0">
                <a:solidFill>
                  <a:schemeClr val="tx1"/>
                </a:solidFill>
              </a:rPr>
              <a:t>) είναι προϊόν διάβρωσης του εδάφους με </a:t>
            </a:r>
            <a:r>
              <a:rPr lang="el-GR" sz="1600" dirty="0" smtClean="0">
                <a:solidFill>
                  <a:schemeClr val="tx1"/>
                </a:solidFill>
              </a:rPr>
              <a:t>πολλές ξένες </a:t>
            </a:r>
            <a:r>
              <a:rPr lang="el-GR" sz="1600" dirty="0">
                <a:solidFill>
                  <a:schemeClr val="tx1"/>
                </a:solidFill>
              </a:rPr>
              <a:t>προσμίξεις και διαφορετικές ποιότητες. Για την κατασκευή </a:t>
            </a:r>
            <a:r>
              <a:rPr lang="el-GR" sz="1600" dirty="0" smtClean="0">
                <a:solidFill>
                  <a:schemeClr val="tx1"/>
                </a:solidFill>
              </a:rPr>
              <a:t>αγγείων μπορεί </a:t>
            </a:r>
            <a:r>
              <a:rPr lang="el-GR" sz="1600" dirty="0">
                <a:solidFill>
                  <a:schemeClr val="tx1"/>
                </a:solidFill>
              </a:rPr>
              <a:t>να χρησιμοποιηθεί ένα μόνο συγκεκριμένο είδος αργίλου ή </a:t>
            </a:r>
            <a:r>
              <a:rPr lang="el-GR" sz="1600" dirty="0" smtClean="0">
                <a:solidFill>
                  <a:schemeClr val="tx1"/>
                </a:solidFill>
              </a:rPr>
              <a:t>μείγμα από </a:t>
            </a:r>
            <a:r>
              <a:rPr lang="el-GR" sz="1600" dirty="0">
                <a:solidFill>
                  <a:schemeClr val="tx1"/>
                </a:solidFill>
              </a:rPr>
              <a:t>διαφορετικούς αργίλους, το υλικό πρέπει ωστόσο να έχει όσο </a:t>
            </a:r>
            <a:r>
              <a:rPr lang="el-GR" sz="1600" dirty="0" smtClean="0">
                <a:solidFill>
                  <a:schemeClr val="tx1"/>
                </a:solidFill>
              </a:rPr>
              <a:t>το δυνατόν </a:t>
            </a:r>
            <a:r>
              <a:rPr lang="el-GR" sz="1600" dirty="0">
                <a:solidFill>
                  <a:schemeClr val="tx1"/>
                </a:solidFill>
              </a:rPr>
              <a:t>μικρότερη περιεκτικότητα σε άμμο και ασβέστη</a:t>
            </a:r>
            <a:r>
              <a:rPr lang="el-GR" sz="1600" dirty="0" smtClean="0">
                <a:solidFill>
                  <a:schemeClr val="tx1"/>
                </a:solidFill>
              </a:rPr>
              <a:t>.</a:t>
            </a:r>
          </a:p>
          <a:p>
            <a:pPr algn="just"/>
            <a:endParaRPr lang="el-GR" sz="1600" dirty="0">
              <a:solidFill>
                <a:schemeClr val="tx1"/>
              </a:solidFill>
            </a:endParaRPr>
          </a:p>
          <a:p>
            <a:pPr algn="just"/>
            <a:r>
              <a:rPr lang="el-GR" sz="1600" dirty="0">
                <a:solidFill>
                  <a:schemeClr val="tx1"/>
                </a:solidFill>
              </a:rPr>
              <a:t>Ανάμεσα στους καλύτερους ποιοτικά βρίσκεται ο αττικός πηλός, ο </a:t>
            </a:r>
            <a:r>
              <a:rPr lang="el-GR" sz="1600" dirty="0" smtClean="0">
                <a:solidFill>
                  <a:schemeClr val="tx1"/>
                </a:solidFill>
              </a:rPr>
              <a:t>οποίος περιέχει </a:t>
            </a:r>
            <a:r>
              <a:rPr lang="el-GR" sz="1600" dirty="0">
                <a:solidFill>
                  <a:schemeClr val="tx1"/>
                </a:solidFill>
              </a:rPr>
              <a:t>μεγάλη ποσότητα σιδήρου, στοιχείο στο οποίο οφείλει και </a:t>
            </a:r>
            <a:r>
              <a:rPr lang="el-GR" sz="1600" dirty="0" smtClean="0">
                <a:solidFill>
                  <a:schemeClr val="tx1"/>
                </a:solidFill>
              </a:rPr>
              <a:t>το κόκκινο </a:t>
            </a:r>
            <a:r>
              <a:rPr lang="el-GR" sz="1600" dirty="0">
                <a:solidFill>
                  <a:schemeClr val="tx1"/>
                </a:solidFill>
              </a:rPr>
              <a:t>χρώμα του όταν ψηθεί.</a:t>
            </a:r>
            <a:endParaRPr lang="el-GR" sz="1200" dirty="0">
              <a:solidFill>
                <a:schemeClr val="tx1"/>
              </a:solidFill>
            </a:endParaRPr>
          </a:p>
        </p:txBody>
      </p:sp>
      <p:sp>
        <p:nvSpPr>
          <p:cNvPr id="4" name="3 - Ορθογώνιο"/>
          <p:cNvSpPr/>
          <p:nvPr/>
        </p:nvSpPr>
        <p:spPr>
          <a:xfrm>
            <a:off x="3857620" y="785794"/>
            <a:ext cx="1176925" cy="400110"/>
          </a:xfrm>
          <a:prstGeom prst="rect">
            <a:avLst/>
          </a:prstGeom>
        </p:spPr>
        <p:txBody>
          <a:bodyPr wrap="none">
            <a:spAutoFit/>
          </a:bodyPr>
          <a:lstStyle/>
          <a:p>
            <a:r>
              <a:rPr lang="el-GR" sz="2000" dirty="0" smtClean="0"/>
              <a:t>Κεραμική</a:t>
            </a:r>
            <a:endParaRPr lang="el-GR" sz="2000" dirty="0"/>
          </a:p>
        </p:txBody>
      </p:sp>
      <p:sp>
        <p:nvSpPr>
          <p:cNvPr id="5" name="4 - Ορθογώνιο"/>
          <p:cNvSpPr/>
          <p:nvPr/>
        </p:nvSpPr>
        <p:spPr>
          <a:xfrm>
            <a:off x="2857488" y="1285861"/>
            <a:ext cx="3287375" cy="50642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3428992" y="1857364"/>
            <a:ext cx="2190151" cy="369332"/>
          </a:xfrm>
          <a:prstGeom prst="rect">
            <a:avLst/>
          </a:prstGeom>
        </p:spPr>
        <p:txBody>
          <a:bodyPr wrap="none">
            <a:spAutoFit/>
          </a:bodyPr>
          <a:lstStyle/>
          <a:p>
            <a:r>
              <a:rPr lang="el-GR" dirty="0" smtClean="0"/>
              <a:t>Η εξόρυξη του πηλού</a:t>
            </a:r>
            <a:endParaRPr lang="el-GR"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500034" y="714356"/>
            <a:ext cx="8046720" cy="1091635"/>
          </a:xfrm>
          <a:prstGeom prst="rect">
            <a:avLst/>
          </a:prstGeom>
          <a:noFill/>
          <a:ln w="9525" cap="flat">
            <a:noFill/>
            <a:round/>
            <a:headEnd/>
            <a:tailEnd/>
          </a:ln>
          <a:effectLst/>
        </p:spPr>
        <p:txBody>
          <a:bodyPr lIns="0" tIns="0" rIns="0" bIns="0" anchor="ctr"/>
          <a:lstStyle/>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smtClean="0">
                <a:solidFill>
                  <a:srgbClr val="800080"/>
                </a:solidFill>
              </a:rPr>
              <a:t>Τυπολογικές </a:t>
            </a:r>
            <a:r>
              <a:rPr lang="el-GR" dirty="0">
                <a:solidFill>
                  <a:srgbClr val="800080"/>
                </a:solidFill>
              </a:rPr>
              <a:t>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49155" name="Text Box 3"/>
          <p:cNvSpPr txBox="1">
            <a:spLocks noChangeArrowheads="1"/>
          </p:cNvSpPr>
          <p:nvPr/>
        </p:nvSpPr>
        <p:spPr bwMode="auto">
          <a:xfrm>
            <a:off x="214282" y="1500174"/>
            <a:ext cx="4572000" cy="4615685"/>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8000"/>
                </a:solidFill>
              </a:rPr>
              <a:t>ΚΥΛΙΞ (</a:t>
            </a:r>
            <a:r>
              <a:rPr lang="el-GR" dirty="0" err="1">
                <a:solidFill>
                  <a:srgbClr val="008000"/>
                </a:solidFill>
              </a:rPr>
              <a:t>Kylix</a:t>
            </a:r>
            <a:r>
              <a:rPr lang="el-GR" dirty="0">
                <a:solidFill>
                  <a:srgbClr val="008000"/>
                </a:solidFill>
              </a:rPr>
              <a:t>/</a:t>
            </a:r>
            <a:r>
              <a:rPr lang="el-GR" dirty="0" err="1">
                <a:solidFill>
                  <a:srgbClr val="008000"/>
                </a:solidFill>
              </a:rPr>
              <a:t>Cup</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Το όνομα κύλιξ είναι αρχαίο και φαίνεται πως χρησιμοποιήθηκε για να περιγράψει το αβαθές κύπελλο με οριζόντιες λαβές και ψηλό πόδι, παρόλο που καμιά φορά αναφέρεται και στο βαθύ σχήμα, που παρακάτω παρουσιάζεται ως σκύφος. Συνήθης είναι η χρήση των κυλίκων στα συμπόσια. Η κύλικα δέχεται ζωγραφική σε ζωφόρο στο εξωτερικό της και σε μια κυκλική επιφάνεια, το μετάλλιο (</a:t>
            </a:r>
            <a:r>
              <a:rPr lang="el-GR" dirty="0" err="1">
                <a:solidFill>
                  <a:srgbClr val="000000"/>
                </a:solidFill>
              </a:rPr>
              <a:t>tondo</a:t>
            </a:r>
            <a:r>
              <a:rPr lang="el-GR" dirty="0">
                <a:solidFill>
                  <a:srgbClr val="000000"/>
                </a:solidFill>
              </a:rPr>
              <a:t>), στο εσωτερικό της. Καθώς πρόκειται για ένα αγγείο με μακραίωνη παρουσία κι εξέλιξη, υπάρχουν πολλοί διαφορετικοί τύποι κυλίκων, οι οποίοι καθορίζονται από το σχήμα του χείλους, του ποδιού και των λαβών.</a:t>
            </a:r>
          </a:p>
        </p:txBody>
      </p:sp>
      <p:pic>
        <p:nvPicPr>
          <p:cNvPr id="49156" name="Picture 4"/>
          <p:cNvPicPr>
            <a:picLocks noChangeAspect="1" noChangeArrowheads="1"/>
          </p:cNvPicPr>
          <p:nvPr/>
        </p:nvPicPr>
        <p:blipFill>
          <a:blip r:embed="rId3"/>
          <a:srcRect/>
          <a:stretch>
            <a:fillRect/>
          </a:stretch>
        </p:blipFill>
        <p:spPr bwMode="auto">
          <a:xfrm>
            <a:off x="4973760" y="2416574"/>
            <a:ext cx="1296000" cy="1296136"/>
          </a:xfrm>
          <a:prstGeom prst="rect">
            <a:avLst/>
          </a:prstGeom>
          <a:noFill/>
          <a:ln w="9525" cap="flat">
            <a:noFill/>
            <a:round/>
            <a:headEnd/>
            <a:tailEnd/>
          </a:ln>
          <a:effectLst/>
        </p:spPr>
      </p:pic>
      <p:pic>
        <p:nvPicPr>
          <p:cNvPr id="49157" name="Picture 5"/>
          <p:cNvPicPr>
            <a:picLocks noChangeAspect="1" noChangeArrowheads="1"/>
          </p:cNvPicPr>
          <p:nvPr/>
        </p:nvPicPr>
        <p:blipFill>
          <a:blip r:embed="rId4"/>
          <a:srcRect/>
          <a:stretch>
            <a:fillRect/>
          </a:stretch>
        </p:blipFill>
        <p:spPr bwMode="auto">
          <a:xfrm>
            <a:off x="6543360" y="2487142"/>
            <a:ext cx="1555200" cy="1235650"/>
          </a:xfrm>
          <a:prstGeom prst="rect">
            <a:avLst/>
          </a:prstGeom>
          <a:noFill/>
          <a:ln w="9525" cap="flat">
            <a:noFill/>
            <a:round/>
            <a:headEnd/>
            <a:tailEnd/>
          </a:ln>
          <a:effectLst/>
        </p:spPr>
      </p:pic>
      <p:pic>
        <p:nvPicPr>
          <p:cNvPr id="49158" name="Picture 6"/>
          <p:cNvPicPr>
            <a:picLocks noChangeAspect="1" noChangeArrowheads="1"/>
          </p:cNvPicPr>
          <p:nvPr/>
        </p:nvPicPr>
        <p:blipFill>
          <a:blip r:embed="rId5"/>
          <a:srcRect/>
          <a:stretch>
            <a:fillRect/>
          </a:stretch>
        </p:blipFill>
        <p:spPr bwMode="auto">
          <a:xfrm>
            <a:off x="6596640" y="3918652"/>
            <a:ext cx="1555200" cy="1365263"/>
          </a:xfrm>
          <a:prstGeom prst="rect">
            <a:avLst/>
          </a:prstGeom>
          <a:noFill/>
          <a:ln w="9525" cap="flat">
            <a:noFill/>
            <a:round/>
            <a:headEnd/>
            <a:tailEnd/>
          </a:ln>
          <a:effectLst/>
        </p:spPr>
      </p:pic>
      <p:pic>
        <p:nvPicPr>
          <p:cNvPr id="49159" name="Picture 7"/>
          <p:cNvPicPr>
            <a:picLocks noChangeAspect="1" noChangeArrowheads="1"/>
          </p:cNvPicPr>
          <p:nvPr/>
        </p:nvPicPr>
        <p:blipFill>
          <a:blip r:embed="rId6"/>
          <a:srcRect/>
          <a:stretch>
            <a:fillRect/>
          </a:stretch>
        </p:blipFill>
        <p:spPr bwMode="auto">
          <a:xfrm>
            <a:off x="5104800" y="3930173"/>
            <a:ext cx="1296000" cy="1296136"/>
          </a:xfrm>
          <a:prstGeom prst="rect">
            <a:avLst/>
          </a:prstGeom>
          <a:noFill/>
          <a:ln w="9525" cap="flat">
            <a:noFill/>
            <a:round/>
            <a:headEnd/>
            <a:tailEnd/>
          </a:ln>
          <a:effectLst/>
        </p:spPr>
      </p:pic>
      <p:sp>
        <p:nvSpPr>
          <p:cNvPr id="9"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500034" y="642918"/>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50179" name="Text Box 3"/>
          <p:cNvSpPr txBox="1">
            <a:spLocks noChangeArrowheads="1"/>
          </p:cNvSpPr>
          <p:nvPr/>
        </p:nvSpPr>
        <p:spPr bwMode="auto">
          <a:xfrm>
            <a:off x="142844" y="1571612"/>
            <a:ext cx="5715040" cy="4615685"/>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8000"/>
                </a:solidFill>
              </a:rPr>
              <a:t>ΦΙΑΛΗ (</a:t>
            </a:r>
            <a:r>
              <a:rPr lang="el-GR" dirty="0" err="1">
                <a:solidFill>
                  <a:srgbClr val="008000"/>
                </a:solidFill>
              </a:rPr>
              <a:t>Phiale</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Η φιάλη είναι ένα σχήμα σχετικά σπάνιο στην κεραμική, καθώς αφορά κυρίως σε μεταλλικό αγγείο. Είναι ένα ευρύ και ρηχό άωτο </a:t>
            </a:r>
            <a:r>
              <a:rPr lang="el-GR" dirty="0" err="1">
                <a:solidFill>
                  <a:srgbClr val="000000"/>
                </a:solidFill>
              </a:rPr>
              <a:t>κύπελο</a:t>
            </a:r>
            <a:r>
              <a:rPr lang="el-GR" dirty="0">
                <a:solidFill>
                  <a:srgbClr val="000000"/>
                </a:solidFill>
              </a:rPr>
              <a:t>. Ορισμένες φιάλες φέρουν εξωτερικά, στο κέντρο τους, μια εσοχή που δημιουργεί ένα έξαρμα στο εσωτερικό του αγγείου, τον ομφαλό, από τον οποίο ονομάζονται ομφαλωτές ή </a:t>
            </a:r>
            <a:r>
              <a:rPr lang="el-GR" dirty="0" err="1">
                <a:solidFill>
                  <a:srgbClr val="000000"/>
                </a:solidFill>
              </a:rPr>
              <a:t>μεσόμφαλοι</a:t>
            </a:r>
            <a:r>
              <a:rPr lang="el-GR" dirty="0">
                <a:solidFill>
                  <a:srgbClr val="000000"/>
                </a:solidFill>
              </a:rPr>
              <a:t> φιάλες. Σκοπός του ομφαλού είναι να δέχεται τον μεσαίο δάκτυλο για να σταθεροποιείται το κράτημα του αγγείου. Η φιάλη χωρίς ομφαλό ονομάζεται </a:t>
            </a:r>
            <a:r>
              <a:rPr lang="el-GR" dirty="0" err="1">
                <a:solidFill>
                  <a:srgbClr val="000000"/>
                </a:solidFill>
              </a:rPr>
              <a:t>ανόμφαλος</a:t>
            </a:r>
            <a:r>
              <a:rPr lang="el-GR" dirty="0">
                <a:solidFill>
                  <a:srgbClr val="000000"/>
                </a:solidFill>
              </a:rPr>
              <a:t>. Από απεικονίσεις στην τέχνη φαίνεται ότι το σχήμα προορίζεται κυρίως για σπονδές και χοές και σπανιότερα για πόση. </a:t>
            </a:r>
            <a:endParaRPr lang="el-GR" dirty="0" smtClean="0">
              <a:solidFill>
                <a:srgbClr val="000000"/>
              </a:solidFill>
            </a:endParaRP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smtClean="0">
                <a:solidFill>
                  <a:srgbClr val="000000"/>
                </a:solidFill>
              </a:rPr>
              <a:t>Διάμετρος </a:t>
            </a:r>
            <a:r>
              <a:rPr lang="el-GR" dirty="0">
                <a:solidFill>
                  <a:srgbClr val="000000"/>
                </a:solidFill>
              </a:rPr>
              <a:t>γύρω στα 20-30 εκ.</a:t>
            </a:r>
          </a:p>
        </p:txBody>
      </p:sp>
      <p:pic>
        <p:nvPicPr>
          <p:cNvPr id="50180" name="Picture 4"/>
          <p:cNvPicPr>
            <a:picLocks noChangeAspect="1" noChangeArrowheads="1"/>
          </p:cNvPicPr>
          <p:nvPr/>
        </p:nvPicPr>
        <p:blipFill>
          <a:blip r:embed="rId3"/>
          <a:srcRect/>
          <a:stretch>
            <a:fillRect/>
          </a:stretch>
        </p:blipFill>
        <p:spPr bwMode="auto">
          <a:xfrm>
            <a:off x="6710400" y="2743489"/>
            <a:ext cx="2171520" cy="2063736"/>
          </a:xfrm>
          <a:prstGeom prst="rect">
            <a:avLst/>
          </a:prstGeom>
          <a:noFill/>
          <a:ln w="9525" cap="flat">
            <a:noFill/>
            <a:round/>
            <a:headEnd/>
            <a:tailEnd/>
          </a:ln>
          <a:effectLst/>
        </p:spPr>
      </p:pic>
      <p:pic>
        <p:nvPicPr>
          <p:cNvPr id="50181" name="Picture 5"/>
          <p:cNvPicPr>
            <a:picLocks noChangeAspect="1" noChangeArrowheads="1"/>
          </p:cNvPicPr>
          <p:nvPr/>
        </p:nvPicPr>
        <p:blipFill>
          <a:blip r:embed="rId4"/>
          <a:srcRect/>
          <a:stretch>
            <a:fillRect/>
          </a:stretch>
        </p:blipFill>
        <p:spPr bwMode="auto">
          <a:xfrm>
            <a:off x="7072330" y="5072074"/>
            <a:ext cx="1656000" cy="1656174"/>
          </a:xfrm>
          <a:prstGeom prst="rect">
            <a:avLst/>
          </a:prstGeom>
          <a:noFill/>
          <a:ln w="9525" cap="flat">
            <a:noFill/>
            <a:round/>
            <a:headEnd/>
            <a:tailEnd/>
          </a:ln>
          <a:effectLst/>
        </p:spPr>
      </p:pic>
      <p:sp>
        <p:nvSpPr>
          <p:cNvPr id="7" name="1 - Τίτλος"/>
          <p:cNvSpPr txBox="1">
            <a:spLocks/>
          </p:cNvSpPr>
          <p:nvPr/>
        </p:nvSpPr>
        <p:spPr>
          <a:xfrm>
            <a:off x="1000100" y="214290"/>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500034" y="714356"/>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51203" name="Text Box 3"/>
          <p:cNvSpPr txBox="1">
            <a:spLocks noChangeArrowheads="1"/>
          </p:cNvSpPr>
          <p:nvPr/>
        </p:nvSpPr>
        <p:spPr bwMode="auto">
          <a:xfrm>
            <a:off x="260640" y="2024853"/>
            <a:ext cx="4572000" cy="3322429"/>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8000"/>
                </a:solidFill>
              </a:rPr>
              <a:t>ΣΚΥΦΟΣ/ΚΟΤΥΛΗ (</a:t>
            </a:r>
            <a:r>
              <a:rPr lang="el-GR" dirty="0" err="1">
                <a:solidFill>
                  <a:srgbClr val="008000"/>
                </a:solidFill>
              </a:rPr>
              <a:t>Skyphos</a:t>
            </a:r>
            <a:r>
              <a:rPr lang="el-GR" dirty="0">
                <a:solidFill>
                  <a:srgbClr val="008000"/>
                </a:solidFill>
              </a:rPr>
              <a:t>/</a:t>
            </a:r>
            <a:r>
              <a:rPr lang="el-GR" dirty="0" err="1">
                <a:solidFill>
                  <a:srgbClr val="008000"/>
                </a:solidFill>
              </a:rPr>
              <a:t>Kotyle</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Ο όρος σκύφος είναι αρχαίος και μαζί με τον όρο κοτύλη χρησιμοποιήθηκε για την περιγραφή ανοικτών και βαθιών αγγείων πόσης, ωστόσο συχνά και οι δύο όροι χρησιμοποιούνται με την ευρύτερη έννοια, για όλα τα αγγεία πόσεως και κυρίως για κύλικες. Πρόκειται για ένα βαθύ κύπελλο με </a:t>
            </a:r>
            <a:r>
              <a:rPr lang="el-GR" dirty="0" err="1">
                <a:solidFill>
                  <a:srgbClr val="000000"/>
                </a:solidFill>
              </a:rPr>
              <a:t>δακτυλιόσχημη</a:t>
            </a:r>
            <a:r>
              <a:rPr lang="el-GR" dirty="0">
                <a:solidFill>
                  <a:srgbClr val="000000"/>
                </a:solidFill>
              </a:rPr>
              <a:t> συνήθως βάση και μία (</a:t>
            </a:r>
            <a:r>
              <a:rPr lang="el-GR" dirty="0" err="1">
                <a:solidFill>
                  <a:srgbClr val="000000"/>
                </a:solidFill>
              </a:rPr>
              <a:t>μόνωτος</a:t>
            </a:r>
            <a:r>
              <a:rPr lang="el-GR" dirty="0">
                <a:solidFill>
                  <a:srgbClr val="000000"/>
                </a:solidFill>
              </a:rPr>
              <a:t>), δύο (</a:t>
            </a:r>
            <a:r>
              <a:rPr lang="el-GR" dirty="0" err="1">
                <a:solidFill>
                  <a:srgbClr val="000000"/>
                </a:solidFill>
              </a:rPr>
              <a:t>δίωτος</a:t>
            </a:r>
            <a:r>
              <a:rPr lang="el-GR" dirty="0">
                <a:solidFill>
                  <a:srgbClr val="000000"/>
                </a:solidFill>
              </a:rPr>
              <a:t>) ή καμία (άωτος) οριζόντια, συνήθως, λαβή. Στον 5</a:t>
            </a:r>
            <a:r>
              <a:rPr lang="el-GR" baseline="30000" dirty="0">
                <a:solidFill>
                  <a:srgbClr val="000000"/>
                </a:solidFill>
              </a:rPr>
              <a:t>ο</a:t>
            </a:r>
            <a:r>
              <a:rPr lang="el-GR" dirty="0">
                <a:solidFill>
                  <a:srgbClr val="000000"/>
                </a:solidFill>
              </a:rPr>
              <a:t> αι. μερικοί σκύφοι φέρουν και κάθετες λαβές.</a:t>
            </a:r>
          </a:p>
        </p:txBody>
      </p:sp>
      <p:pic>
        <p:nvPicPr>
          <p:cNvPr id="51204" name="Picture 4"/>
          <p:cNvPicPr>
            <a:picLocks noChangeAspect="1" noChangeArrowheads="1"/>
          </p:cNvPicPr>
          <p:nvPr/>
        </p:nvPicPr>
        <p:blipFill>
          <a:blip r:embed="rId3"/>
          <a:srcRect/>
          <a:stretch>
            <a:fillRect/>
          </a:stretch>
        </p:blipFill>
        <p:spPr bwMode="auto">
          <a:xfrm>
            <a:off x="7500958" y="4071942"/>
            <a:ext cx="1296000" cy="1296136"/>
          </a:xfrm>
          <a:prstGeom prst="rect">
            <a:avLst/>
          </a:prstGeom>
          <a:noFill/>
          <a:ln w="9525" cap="flat">
            <a:noFill/>
            <a:round/>
            <a:headEnd/>
            <a:tailEnd/>
          </a:ln>
          <a:effectLst/>
        </p:spPr>
      </p:pic>
      <p:pic>
        <p:nvPicPr>
          <p:cNvPr id="51205" name="Picture 5"/>
          <p:cNvPicPr>
            <a:picLocks noChangeAspect="1" noChangeArrowheads="1"/>
          </p:cNvPicPr>
          <p:nvPr/>
        </p:nvPicPr>
        <p:blipFill>
          <a:blip r:embed="rId4"/>
          <a:srcRect/>
          <a:stretch>
            <a:fillRect/>
          </a:stretch>
        </p:blipFill>
        <p:spPr bwMode="auto">
          <a:xfrm>
            <a:off x="5857884" y="1714488"/>
            <a:ext cx="3078720" cy="2308563"/>
          </a:xfrm>
          <a:prstGeom prst="rect">
            <a:avLst/>
          </a:prstGeom>
          <a:noFill/>
          <a:ln w="9525" cap="flat">
            <a:noFill/>
            <a:round/>
            <a:headEnd/>
            <a:tailEnd/>
          </a:ln>
          <a:effectLst/>
        </p:spPr>
      </p:pic>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500034" y="642918"/>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52227" name="Text Box 3"/>
          <p:cNvSpPr txBox="1">
            <a:spLocks noChangeArrowheads="1"/>
          </p:cNvSpPr>
          <p:nvPr/>
        </p:nvSpPr>
        <p:spPr bwMode="auto">
          <a:xfrm>
            <a:off x="142844" y="1571612"/>
            <a:ext cx="5420160" cy="4753940"/>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dirty="0">
                <a:solidFill>
                  <a:srgbClr val="008000"/>
                </a:solidFill>
              </a:rPr>
              <a:t>ΚΑΝΘΑΡΟΣ (</a:t>
            </a:r>
            <a:r>
              <a:rPr lang="el-GR" dirty="0" err="1">
                <a:solidFill>
                  <a:srgbClr val="008000"/>
                </a:solidFill>
              </a:rPr>
              <a:t>Kantharos</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dirty="0">
                <a:solidFill>
                  <a:srgbClr val="000000"/>
                </a:solidFill>
              </a:rPr>
              <a:t>Ο κάνθαρος είναι ένα βαθύ αγγείο με δύο ιδιαίτερα ψηλές, όρθιες ταινιωτές λαβές, που υψώνονται πάνω από το επίπεδο του χείλους και συνήθως ψηλό πόδι. Το σχήμα ανάγεται στον 8ο αι. Αν και το όνομα είναι αρχαίο (σκαθάρι) δεν είναι σαφές πώς ακριβώς συνδεόταν με το συγκεκριμένο σχήμα, για το οποίο μπορούσε να χρησιμοποιείται και ο όρος κοτύλη. Το σχήμα φαίνεται να έχει μεγάλη παράδοση στη Βοιωτία, όπου εμφανίζεται ήδη από την πρωτογεωμετρική εποχή, ενώ αποκτά το τελικό σχήμα του στην Ετρουρία στον ύστερο 7ο αι. Δεν είναι ιδιαίτερα δημοφιλές στον αττικό μελανόμορφο ρυθμό, αλλά γίνεται ιδιαίτερα αγαπητό στον ερυθρόμορφο και συνεχίζει ακόμη και στον 3</a:t>
            </a:r>
            <a:r>
              <a:rPr lang="el-GR" baseline="30000" dirty="0">
                <a:solidFill>
                  <a:srgbClr val="000000"/>
                </a:solidFill>
              </a:rPr>
              <a:t>ο</a:t>
            </a:r>
            <a:r>
              <a:rPr lang="el-GR" dirty="0">
                <a:solidFill>
                  <a:srgbClr val="000000"/>
                </a:solidFill>
              </a:rPr>
              <a:t> αι ως </a:t>
            </a:r>
            <a:r>
              <a:rPr lang="el-GR" dirty="0" err="1">
                <a:solidFill>
                  <a:srgbClr val="000000"/>
                </a:solidFill>
              </a:rPr>
              <a:t>μελαμβαφές</a:t>
            </a:r>
            <a:r>
              <a:rPr lang="el-GR" dirty="0">
                <a:solidFill>
                  <a:srgbClr val="000000"/>
                </a:solidFill>
              </a:rPr>
              <a:t>.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dirty="0">
                <a:solidFill>
                  <a:srgbClr val="000000"/>
                </a:solidFill>
              </a:rPr>
              <a:t>Ύψος γύρω στα 20-30 εκ.</a:t>
            </a:r>
          </a:p>
        </p:txBody>
      </p:sp>
      <p:pic>
        <p:nvPicPr>
          <p:cNvPr id="52228" name="Picture 4"/>
          <p:cNvPicPr>
            <a:picLocks noChangeAspect="1" noChangeArrowheads="1"/>
          </p:cNvPicPr>
          <p:nvPr/>
        </p:nvPicPr>
        <p:blipFill>
          <a:blip r:embed="rId3"/>
          <a:srcRect/>
          <a:stretch>
            <a:fillRect/>
          </a:stretch>
        </p:blipFill>
        <p:spPr bwMode="auto">
          <a:xfrm>
            <a:off x="5855040" y="5137020"/>
            <a:ext cx="1656000" cy="1656174"/>
          </a:xfrm>
          <a:prstGeom prst="rect">
            <a:avLst/>
          </a:prstGeom>
          <a:noFill/>
          <a:ln w="9525" cap="flat">
            <a:noFill/>
            <a:round/>
            <a:headEnd/>
            <a:tailEnd/>
          </a:ln>
          <a:effectLst/>
        </p:spPr>
      </p:pic>
      <p:pic>
        <p:nvPicPr>
          <p:cNvPr id="52229" name="Picture 5"/>
          <p:cNvPicPr>
            <a:picLocks noChangeAspect="1" noChangeArrowheads="1"/>
          </p:cNvPicPr>
          <p:nvPr/>
        </p:nvPicPr>
        <p:blipFill>
          <a:blip r:embed="rId4"/>
          <a:srcRect/>
          <a:stretch>
            <a:fillRect/>
          </a:stretch>
        </p:blipFill>
        <p:spPr bwMode="auto">
          <a:xfrm>
            <a:off x="5783041" y="1875077"/>
            <a:ext cx="3034080" cy="3284985"/>
          </a:xfrm>
          <a:prstGeom prst="rect">
            <a:avLst/>
          </a:prstGeom>
          <a:noFill/>
          <a:ln w="9525" cap="flat">
            <a:noFill/>
            <a:round/>
            <a:headEnd/>
            <a:tailEnd/>
          </a:ln>
          <a:effectLst/>
        </p:spPr>
      </p:pic>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500034" y="500042"/>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53251" name="Text Box 3"/>
          <p:cNvSpPr txBox="1">
            <a:spLocks noChangeArrowheads="1"/>
          </p:cNvSpPr>
          <p:nvPr/>
        </p:nvSpPr>
        <p:spPr bwMode="auto">
          <a:xfrm>
            <a:off x="285720" y="1571612"/>
            <a:ext cx="4703040" cy="4753940"/>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8000"/>
                </a:solidFill>
              </a:rPr>
              <a:t>ΡΥΤΟΝ (</a:t>
            </a:r>
            <a:r>
              <a:rPr lang="el-GR" dirty="0" err="1">
                <a:solidFill>
                  <a:srgbClr val="008000"/>
                </a:solidFill>
              </a:rPr>
              <a:t>Rhyton</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Ο όρος ρυτόν αφορά ένα κέρατο ζώου μέσα από το οποίο θα μπορούσε να χυθεί (</a:t>
            </a:r>
            <a:r>
              <a:rPr lang="el-GR" dirty="0" err="1">
                <a:solidFill>
                  <a:srgbClr val="000000"/>
                </a:solidFill>
              </a:rPr>
              <a:t>ρύσις</a:t>
            </a:r>
            <a:r>
              <a:rPr lang="el-GR" dirty="0">
                <a:solidFill>
                  <a:srgbClr val="000000"/>
                </a:solidFill>
              </a:rPr>
              <a:t>) κάποιο υγρό. Το σχήμα έχει καταβολές από την Εγγύς Ανατολή, όπου η οπή έκχυσης λάμβανε συχνά τη μορφή κεφαλής ζώου. Η κεφαλή είναι κατασκευασμένη με μήτρα και προσαρτημένη στο κάτω μέρος του αγγείου. Τα ελληνικά ρυτά χρησιμοποιούνται όχι τόσο ως τελετουργικά, αλλά μάλλον ως κύπελλα, ο όρος ωστόσο ρυτόν παραμένει για να χαρακτηρίσει το συγκεκριμένο τύπο. Επίσης βρίσκει κανείς τις ονομασίες «ρέον» και «προτομή». Το σχήμα παράγεται ήδη στον πρώιμο 6ο αι. αλλά γίνεται δημοφιλές μετά την εμφάνιση του ερυθρόμορφου ρυθμού.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Ύψος γύρω στα 20 εκ.</a:t>
            </a:r>
          </a:p>
        </p:txBody>
      </p:sp>
      <p:pic>
        <p:nvPicPr>
          <p:cNvPr id="53252" name="Picture 4"/>
          <p:cNvPicPr>
            <a:picLocks noChangeAspect="1" noChangeArrowheads="1"/>
          </p:cNvPicPr>
          <p:nvPr/>
        </p:nvPicPr>
        <p:blipFill>
          <a:blip r:embed="rId3"/>
          <a:srcRect/>
          <a:stretch>
            <a:fillRect/>
          </a:stretch>
        </p:blipFill>
        <p:spPr bwMode="auto">
          <a:xfrm>
            <a:off x="5857884" y="5234949"/>
            <a:ext cx="1622880" cy="1623051"/>
          </a:xfrm>
          <a:prstGeom prst="rect">
            <a:avLst/>
          </a:prstGeom>
          <a:noFill/>
          <a:ln w="9525" cap="flat">
            <a:noFill/>
            <a:round/>
            <a:headEnd/>
            <a:tailEnd/>
          </a:ln>
          <a:effectLst/>
        </p:spPr>
      </p:pic>
      <p:pic>
        <p:nvPicPr>
          <p:cNvPr id="53253" name="Picture 5"/>
          <p:cNvPicPr>
            <a:picLocks noChangeAspect="1" noChangeArrowheads="1"/>
          </p:cNvPicPr>
          <p:nvPr/>
        </p:nvPicPr>
        <p:blipFill>
          <a:blip r:embed="rId4"/>
          <a:srcRect/>
          <a:stretch>
            <a:fillRect/>
          </a:stretch>
        </p:blipFill>
        <p:spPr bwMode="auto">
          <a:xfrm>
            <a:off x="5878080" y="1903880"/>
            <a:ext cx="3119040" cy="3256182"/>
          </a:xfrm>
          <a:prstGeom prst="rect">
            <a:avLst/>
          </a:prstGeom>
          <a:noFill/>
          <a:ln w="9525" cap="flat">
            <a:noFill/>
            <a:round/>
            <a:headEnd/>
            <a:tailEnd/>
          </a:ln>
          <a:effectLst/>
        </p:spPr>
      </p:pic>
      <p:sp>
        <p:nvSpPr>
          <p:cNvPr id="7" name="1 - Τίτλος"/>
          <p:cNvSpPr txBox="1">
            <a:spLocks/>
          </p:cNvSpPr>
          <p:nvPr/>
        </p:nvSpPr>
        <p:spPr>
          <a:xfrm>
            <a:off x="1000100" y="142852"/>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500034" y="714356"/>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54275" name="Text Box 3"/>
          <p:cNvSpPr txBox="1">
            <a:spLocks noChangeArrowheads="1"/>
          </p:cNvSpPr>
          <p:nvPr/>
        </p:nvSpPr>
        <p:spPr bwMode="auto">
          <a:xfrm>
            <a:off x="142844" y="1714488"/>
            <a:ext cx="4703040" cy="4235485"/>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8000"/>
                </a:solidFill>
              </a:rPr>
              <a:t>ΜΑΣΤΟΣ (</a:t>
            </a:r>
            <a:r>
              <a:rPr lang="el-GR" dirty="0" err="1">
                <a:solidFill>
                  <a:srgbClr val="008000"/>
                </a:solidFill>
              </a:rPr>
              <a:t>Mastos</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Ο μαστός (αρχαία ονομασία) είναι συμποσιακό αγγείο, μια παραλλαγή του σκύφου με κωνικό σώμα, οριζόντιες λαβές και μια θηλή αντί για πόδι, σχήμα που παραπέμπει στο γυναικείο στήθος. Η παραλλαγή του με επίπεδη βάση, διακριτό χείλος και προς τα πάνω </a:t>
            </a:r>
            <a:r>
              <a:rPr lang="el-GR" dirty="0" err="1">
                <a:solidFill>
                  <a:srgbClr val="000000"/>
                </a:solidFill>
              </a:rPr>
              <a:t>καμπυλούμενες</a:t>
            </a:r>
            <a:r>
              <a:rPr lang="el-GR" dirty="0">
                <a:solidFill>
                  <a:srgbClr val="000000"/>
                </a:solidFill>
              </a:rPr>
              <a:t> οριζόντιες λαβές ονομάζεται μαστοειδές κύπελλο (</a:t>
            </a:r>
            <a:r>
              <a:rPr lang="el-GR" dirty="0" err="1">
                <a:solidFill>
                  <a:srgbClr val="000000"/>
                </a:solidFill>
              </a:rPr>
              <a:t>mastoid</a:t>
            </a:r>
            <a:r>
              <a:rPr lang="el-GR" dirty="0">
                <a:solidFill>
                  <a:srgbClr val="000000"/>
                </a:solidFill>
              </a:rPr>
              <a:t> </a:t>
            </a:r>
            <a:r>
              <a:rPr lang="el-GR" dirty="0" err="1">
                <a:solidFill>
                  <a:srgbClr val="000000"/>
                </a:solidFill>
              </a:rPr>
              <a:t>cup</a:t>
            </a:r>
            <a:r>
              <a:rPr lang="el-GR" dirty="0">
                <a:solidFill>
                  <a:srgbClr val="000000"/>
                </a:solidFill>
              </a:rPr>
              <a:t>). Το αγγείο παρήχθη στη μελανόμορφη τεχνική στο γ’ τέταρτο του 6ου αι., και διαδόθηκε στα τέλη του αιώνα. Τα ερυθρόμορφα αγγεία αυτού του τύπου είναι πολύ λίγα.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Ύψος γύρω στα 15 εκ.</a:t>
            </a:r>
          </a:p>
        </p:txBody>
      </p:sp>
      <p:pic>
        <p:nvPicPr>
          <p:cNvPr id="54276" name="Picture 4"/>
          <p:cNvPicPr>
            <a:picLocks noChangeAspect="1" noChangeArrowheads="1"/>
          </p:cNvPicPr>
          <p:nvPr/>
        </p:nvPicPr>
        <p:blipFill>
          <a:blip r:embed="rId3"/>
          <a:srcRect/>
          <a:stretch>
            <a:fillRect/>
          </a:stretch>
        </p:blipFill>
        <p:spPr bwMode="auto">
          <a:xfrm>
            <a:off x="5061600" y="1960046"/>
            <a:ext cx="3951360" cy="2962391"/>
          </a:xfrm>
          <a:prstGeom prst="rect">
            <a:avLst/>
          </a:prstGeom>
          <a:noFill/>
          <a:ln w="9525" cap="flat">
            <a:noFill/>
            <a:round/>
            <a:headEnd/>
            <a:tailEnd/>
          </a:ln>
          <a:effectLst/>
        </p:spPr>
      </p:pic>
      <p:pic>
        <p:nvPicPr>
          <p:cNvPr id="54277" name="Picture 5"/>
          <p:cNvPicPr>
            <a:picLocks noChangeAspect="1" noChangeArrowheads="1"/>
          </p:cNvPicPr>
          <p:nvPr/>
        </p:nvPicPr>
        <p:blipFill>
          <a:blip r:embed="rId4"/>
          <a:srcRect/>
          <a:stretch>
            <a:fillRect/>
          </a:stretch>
        </p:blipFill>
        <p:spPr bwMode="auto">
          <a:xfrm>
            <a:off x="5028480" y="4974282"/>
            <a:ext cx="1687680" cy="1687857"/>
          </a:xfrm>
          <a:prstGeom prst="rect">
            <a:avLst/>
          </a:prstGeom>
          <a:noFill/>
          <a:ln w="9525" cap="flat">
            <a:noFill/>
            <a:round/>
            <a:headEnd/>
            <a:tailEnd/>
          </a:ln>
          <a:effectLst/>
        </p:spPr>
      </p:pic>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p:cNvPicPr>
            <a:picLocks noChangeAspect="1" noChangeArrowheads="1"/>
          </p:cNvPicPr>
          <p:nvPr/>
        </p:nvPicPr>
        <p:blipFill>
          <a:blip r:embed="rId3"/>
          <a:srcRect/>
          <a:stretch>
            <a:fillRect/>
          </a:stretch>
        </p:blipFill>
        <p:spPr bwMode="auto">
          <a:xfrm>
            <a:off x="6286512" y="5072074"/>
            <a:ext cx="1656000" cy="1656174"/>
          </a:xfrm>
          <a:prstGeom prst="rect">
            <a:avLst/>
          </a:prstGeom>
          <a:noFill/>
          <a:ln w="9525" cap="flat">
            <a:noFill/>
            <a:round/>
            <a:headEnd/>
            <a:tailEnd/>
          </a:ln>
          <a:effectLst/>
        </p:spPr>
      </p:pic>
      <p:sp>
        <p:nvSpPr>
          <p:cNvPr id="55298" name="Text Box 2"/>
          <p:cNvSpPr txBox="1">
            <a:spLocks noChangeArrowheads="1"/>
          </p:cNvSpPr>
          <p:nvPr/>
        </p:nvSpPr>
        <p:spPr bwMode="auto">
          <a:xfrm>
            <a:off x="500034" y="571480"/>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55299" name="Text Box 3"/>
          <p:cNvSpPr txBox="1">
            <a:spLocks noChangeArrowheads="1"/>
          </p:cNvSpPr>
          <p:nvPr/>
        </p:nvSpPr>
        <p:spPr bwMode="auto">
          <a:xfrm>
            <a:off x="260641" y="2024853"/>
            <a:ext cx="4703040" cy="3597498"/>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8000"/>
                </a:solidFill>
              </a:rPr>
              <a:t>ΑΡΥΒΑΛΛΟΣ (</a:t>
            </a:r>
            <a:r>
              <a:rPr lang="el-GR" dirty="0" err="1">
                <a:solidFill>
                  <a:srgbClr val="008000"/>
                </a:solidFill>
              </a:rPr>
              <a:t>Aryballos</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endParaRPr lang="el-GR" dirty="0">
              <a:solidFill>
                <a:srgbClr val="000000"/>
              </a:solidFill>
            </a:endParaRP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Μικρό αγγείο, άωτο ή </a:t>
            </a:r>
            <a:r>
              <a:rPr lang="el-GR" dirty="0" err="1">
                <a:solidFill>
                  <a:srgbClr val="000000"/>
                </a:solidFill>
              </a:rPr>
              <a:t>μόνωτο</a:t>
            </a:r>
            <a:r>
              <a:rPr lang="el-GR" dirty="0">
                <a:solidFill>
                  <a:srgbClr val="000000"/>
                </a:solidFill>
              </a:rPr>
              <a:t> (χωρίς ή με μια λαβή), με σφαιρικό ή ωοειδές σώμα, και στενό λαιμό, με ιδιαίτερα φαρδύ (δισκοειδές) και επίπεδο χείλος. Ο όρος είναι αρχαίος και προέρχεται από το «</a:t>
            </a:r>
            <a:r>
              <a:rPr lang="el-GR" dirty="0" err="1">
                <a:solidFill>
                  <a:srgbClr val="000000"/>
                </a:solidFill>
              </a:rPr>
              <a:t>αρύτειν</a:t>
            </a:r>
            <a:r>
              <a:rPr lang="el-GR" dirty="0">
                <a:solidFill>
                  <a:srgbClr val="000000"/>
                </a:solidFill>
              </a:rPr>
              <a:t> και </a:t>
            </a:r>
            <a:r>
              <a:rPr lang="el-GR" dirty="0" err="1">
                <a:solidFill>
                  <a:srgbClr val="000000"/>
                </a:solidFill>
              </a:rPr>
              <a:t>βάλλειν</a:t>
            </a:r>
            <a:r>
              <a:rPr lang="el-GR" dirty="0">
                <a:solidFill>
                  <a:srgbClr val="000000"/>
                </a:solidFill>
              </a:rPr>
              <a:t>», αλλά η χρήση του για το συγκεκριμένο σχήμα δεν είναι επιβεβαιωμένη. Επίσης χρησιμοποιούταν ο όρος «λήκυθος»  για το εν λόγω σχήμα.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Ύψος γύρω στα 5-10 εκ.</a:t>
            </a:r>
          </a:p>
        </p:txBody>
      </p:sp>
      <p:pic>
        <p:nvPicPr>
          <p:cNvPr id="55300" name="Picture 4"/>
          <p:cNvPicPr>
            <a:picLocks noChangeAspect="1" noChangeArrowheads="1"/>
          </p:cNvPicPr>
          <p:nvPr/>
        </p:nvPicPr>
        <p:blipFill>
          <a:blip r:embed="rId4"/>
          <a:srcRect/>
          <a:stretch>
            <a:fillRect/>
          </a:stretch>
        </p:blipFill>
        <p:spPr bwMode="auto">
          <a:xfrm>
            <a:off x="5754240" y="2089660"/>
            <a:ext cx="3127680" cy="3248981"/>
          </a:xfrm>
          <a:prstGeom prst="rect">
            <a:avLst/>
          </a:prstGeom>
          <a:noFill/>
          <a:ln w="9525" cap="flat">
            <a:noFill/>
            <a:round/>
            <a:headEnd/>
            <a:tailEnd/>
          </a:ln>
          <a:effectLst/>
        </p:spPr>
      </p:pic>
      <p:sp>
        <p:nvSpPr>
          <p:cNvPr id="7" name="1 - Τίτλος"/>
          <p:cNvSpPr txBox="1">
            <a:spLocks/>
          </p:cNvSpPr>
          <p:nvPr/>
        </p:nvSpPr>
        <p:spPr>
          <a:xfrm>
            <a:off x="928662" y="214290"/>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428596" y="642918"/>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56323" name="Text Box 3"/>
          <p:cNvSpPr txBox="1">
            <a:spLocks noChangeArrowheads="1"/>
          </p:cNvSpPr>
          <p:nvPr/>
        </p:nvSpPr>
        <p:spPr bwMode="auto">
          <a:xfrm>
            <a:off x="260641" y="2024853"/>
            <a:ext cx="4703040" cy="4357898"/>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8000"/>
                </a:solidFill>
              </a:rPr>
              <a:t>ΛΗΚΥΘΟΣ (</a:t>
            </a:r>
            <a:r>
              <a:rPr lang="el-GR" dirty="0" err="1">
                <a:solidFill>
                  <a:srgbClr val="008000"/>
                </a:solidFill>
              </a:rPr>
              <a:t>Lekythos</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Η λήκυθος, όπως και ο αρύβαλλος, έχει στενό λαιμό και μια κάθετη λαβή, η οποία ξεκινά από τον ώμο και καταλήγει στη βάση του χείλους. Ως σχήμα είναι ωστόσο ψηλότερη από τον αρύβαλλο και με μικρό, βαθύ στόμιο. Ο όρος είναι αρχαίος και σίγουρα χρησιμοποιήθηκε (και) για το αγγείο αυτό, αν και φαίνεται πως γενικότερα περιέγραφε </a:t>
            </a:r>
            <a:r>
              <a:rPr lang="el-GR" dirty="0" err="1">
                <a:solidFill>
                  <a:srgbClr val="000000"/>
                </a:solidFill>
              </a:rPr>
              <a:t>αρωματοδόχα</a:t>
            </a:r>
            <a:r>
              <a:rPr lang="el-GR" dirty="0">
                <a:solidFill>
                  <a:srgbClr val="000000"/>
                </a:solidFill>
              </a:rPr>
              <a:t> αγγεία. Κάποια αγγεία είχαν ένα μικρότερο εσωτερικό </a:t>
            </a:r>
            <a:r>
              <a:rPr lang="el-GR" dirty="0" err="1">
                <a:solidFill>
                  <a:srgbClr val="000000"/>
                </a:solidFill>
              </a:rPr>
              <a:t>διάχωρο</a:t>
            </a:r>
            <a:r>
              <a:rPr lang="el-GR" dirty="0">
                <a:solidFill>
                  <a:srgbClr val="000000"/>
                </a:solidFill>
              </a:rPr>
              <a:t> για να περιορίζεται η ποσότητα του ελαίου που μπορούσε να περιέχει. Στον ύστερο 5</a:t>
            </a:r>
            <a:r>
              <a:rPr lang="el-GR" baseline="30000" dirty="0">
                <a:solidFill>
                  <a:srgbClr val="000000"/>
                </a:solidFill>
              </a:rPr>
              <a:t>ο</a:t>
            </a:r>
            <a:r>
              <a:rPr lang="el-GR" dirty="0">
                <a:solidFill>
                  <a:srgbClr val="000000"/>
                </a:solidFill>
              </a:rPr>
              <a:t> αι. κατασκευάζονται κάποιες υπερμεγέθεις λήκυθοι, πιθανότατα ως επιτάφια σήματα. </a:t>
            </a:r>
          </a:p>
        </p:txBody>
      </p:sp>
      <p:pic>
        <p:nvPicPr>
          <p:cNvPr id="56324" name="Picture 4"/>
          <p:cNvPicPr>
            <a:picLocks noChangeAspect="1" noChangeArrowheads="1"/>
          </p:cNvPicPr>
          <p:nvPr/>
        </p:nvPicPr>
        <p:blipFill>
          <a:blip r:embed="rId3"/>
          <a:srcRect/>
          <a:stretch>
            <a:fillRect/>
          </a:stretch>
        </p:blipFill>
        <p:spPr bwMode="auto">
          <a:xfrm>
            <a:off x="5094720" y="2060857"/>
            <a:ext cx="1555200" cy="2903345"/>
          </a:xfrm>
          <a:prstGeom prst="rect">
            <a:avLst/>
          </a:prstGeom>
          <a:noFill/>
          <a:ln w="9525" cap="flat">
            <a:noFill/>
            <a:round/>
            <a:headEnd/>
            <a:tailEnd/>
          </a:ln>
          <a:effectLst/>
        </p:spPr>
      </p:pic>
      <p:pic>
        <p:nvPicPr>
          <p:cNvPr id="56325" name="Picture 5"/>
          <p:cNvPicPr>
            <a:picLocks noChangeAspect="1" noChangeArrowheads="1"/>
          </p:cNvPicPr>
          <p:nvPr/>
        </p:nvPicPr>
        <p:blipFill>
          <a:blip r:embed="rId4"/>
          <a:srcRect/>
          <a:stretch>
            <a:fillRect/>
          </a:stretch>
        </p:blipFill>
        <p:spPr bwMode="auto">
          <a:xfrm>
            <a:off x="5094720" y="5029008"/>
            <a:ext cx="1296000" cy="1728181"/>
          </a:xfrm>
          <a:prstGeom prst="rect">
            <a:avLst/>
          </a:prstGeom>
          <a:noFill/>
          <a:ln w="9525" cap="flat">
            <a:noFill/>
            <a:round/>
            <a:headEnd/>
            <a:tailEnd/>
          </a:ln>
          <a:effectLst/>
        </p:spPr>
      </p:pic>
      <p:pic>
        <p:nvPicPr>
          <p:cNvPr id="56326" name="Picture 6"/>
          <p:cNvPicPr>
            <a:picLocks noChangeAspect="1" noChangeArrowheads="1"/>
          </p:cNvPicPr>
          <p:nvPr/>
        </p:nvPicPr>
        <p:blipFill>
          <a:blip r:embed="rId5"/>
          <a:srcRect/>
          <a:stretch>
            <a:fillRect/>
          </a:stretch>
        </p:blipFill>
        <p:spPr bwMode="auto">
          <a:xfrm>
            <a:off x="6923520" y="2155907"/>
            <a:ext cx="1555200" cy="2272559"/>
          </a:xfrm>
          <a:prstGeom prst="rect">
            <a:avLst/>
          </a:prstGeom>
          <a:noFill/>
          <a:ln w="9525" cap="flat">
            <a:noFill/>
            <a:round/>
            <a:headEnd/>
            <a:tailEnd/>
          </a:ln>
          <a:effectLst/>
        </p:spPr>
      </p:pic>
      <p:pic>
        <p:nvPicPr>
          <p:cNvPr id="56327" name="Picture 7"/>
          <p:cNvPicPr>
            <a:picLocks noChangeAspect="1" noChangeArrowheads="1"/>
          </p:cNvPicPr>
          <p:nvPr/>
        </p:nvPicPr>
        <p:blipFill>
          <a:blip r:embed="rId6"/>
          <a:srcRect/>
          <a:stretch>
            <a:fillRect/>
          </a:stretch>
        </p:blipFill>
        <p:spPr bwMode="auto">
          <a:xfrm>
            <a:off x="7315200" y="4673291"/>
            <a:ext cx="1296000" cy="1728181"/>
          </a:xfrm>
          <a:prstGeom prst="rect">
            <a:avLst/>
          </a:prstGeom>
          <a:noFill/>
          <a:ln w="9525" cap="flat">
            <a:noFill/>
            <a:round/>
            <a:headEnd/>
            <a:tailEnd/>
          </a:ln>
          <a:effectLst/>
        </p:spPr>
      </p:pic>
      <p:sp>
        <p:nvSpPr>
          <p:cNvPr id="9"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500034" y="785794"/>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57347" name="Text Box 3"/>
          <p:cNvSpPr txBox="1">
            <a:spLocks noChangeArrowheads="1"/>
          </p:cNvSpPr>
          <p:nvPr/>
        </p:nvSpPr>
        <p:spPr bwMode="auto">
          <a:xfrm>
            <a:off x="260640" y="2024853"/>
            <a:ext cx="6334560" cy="4235485"/>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Lst>
            </a:pPr>
            <a:r>
              <a:rPr lang="el-GR" dirty="0">
                <a:solidFill>
                  <a:srgbClr val="008000"/>
                </a:solidFill>
              </a:rPr>
              <a:t>ΑΛΑΒΑΣΤΡΟΝ (</a:t>
            </a:r>
            <a:r>
              <a:rPr lang="el-GR" dirty="0" err="1">
                <a:solidFill>
                  <a:srgbClr val="008000"/>
                </a:solidFill>
              </a:rPr>
              <a:t>Alabastron</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Lst>
            </a:pPr>
            <a:r>
              <a:rPr lang="el-GR" dirty="0">
                <a:solidFill>
                  <a:srgbClr val="000000"/>
                </a:solidFill>
              </a:rPr>
              <a:t>Το αλάβαστρο έχει επίμηκες ατρακτοειδές σώμα, με επίπεδο δισκοειδές χείλος, μικρό στόμιο και στρογγυλεμένη βάση. Δεν έχει λαβές αν και ορισμένα σχήματα έχουν οφθαλμούς ή αυτιά από τα οποία θα μπορούσε να περαστεί σχοινί. Το σχήμα είναι κορινθιακό, εμφανίστηκε στην Αττική γύρω στα μέσα του 6ου αι. και σταμάτησε να παράγεται στον ύστερο 5ο. Παραδείγματα έχουν βρεθεί σε πλήθος υλικών, συμπεριλαμβανομένου και του αλαβάστρου. Είναι πιθανό ότι ο ελληνικός όρος γι’ αυτό το υλικό (αλάβαστρο, πιθανότατα αιγυπτιακής προέλευσης) βρίσκεται πίσω από την ονομασία του σχήματος. Φαίνεται ότι κυρίως ήταν αγγείο για αρωματικά έλαια και προοριζόταν για χρήση από γυναίκες.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Lst>
            </a:pPr>
            <a:r>
              <a:rPr lang="el-GR" dirty="0">
                <a:solidFill>
                  <a:srgbClr val="000000"/>
                </a:solidFill>
              </a:rPr>
              <a:t>Ύψος γύρω στα 15-20 εκ</a:t>
            </a:r>
          </a:p>
        </p:txBody>
      </p:sp>
      <p:pic>
        <p:nvPicPr>
          <p:cNvPr id="57348" name="Picture 4"/>
          <p:cNvPicPr>
            <a:picLocks noChangeAspect="1" noChangeArrowheads="1"/>
          </p:cNvPicPr>
          <p:nvPr/>
        </p:nvPicPr>
        <p:blipFill>
          <a:blip r:embed="rId3"/>
          <a:srcRect/>
          <a:stretch>
            <a:fillRect/>
          </a:stretch>
        </p:blipFill>
        <p:spPr bwMode="auto">
          <a:xfrm>
            <a:off x="7119360" y="2024853"/>
            <a:ext cx="1555200" cy="2937908"/>
          </a:xfrm>
          <a:prstGeom prst="rect">
            <a:avLst/>
          </a:prstGeom>
          <a:noFill/>
          <a:ln w="9525" cap="flat">
            <a:noFill/>
            <a:round/>
            <a:headEnd/>
            <a:tailEnd/>
          </a:ln>
          <a:effectLst/>
        </p:spPr>
      </p:pic>
      <p:pic>
        <p:nvPicPr>
          <p:cNvPr id="57349" name="Picture 5"/>
          <p:cNvPicPr>
            <a:picLocks noChangeAspect="1" noChangeArrowheads="1"/>
          </p:cNvPicPr>
          <p:nvPr/>
        </p:nvPicPr>
        <p:blipFill>
          <a:blip r:embed="rId4"/>
          <a:srcRect/>
          <a:stretch>
            <a:fillRect/>
          </a:stretch>
        </p:blipFill>
        <p:spPr bwMode="auto">
          <a:xfrm>
            <a:off x="7325280" y="5065012"/>
            <a:ext cx="1296000" cy="1728181"/>
          </a:xfrm>
          <a:prstGeom prst="rect">
            <a:avLst/>
          </a:prstGeom>
          <a:noFill/>
          <a:ln w="9525" cap="flat">
            <a:noFill/>
            <a:round/>
            <a:headEnd/>
            <a:tailEnd/>
          </a:ln>
          <a:effectLst/>
        </p:spPr>
      </p:pic>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500034" y="714356"/>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58371" name="Text Box 3"/>
          <p:cNvSpPr txBox="1">
            <a:spLocks noChangeArrowheads="1"/>
          </p:cNvSpPr>
          <p:nvPr/>
        </p:nvSpPr>
        <p:spPr bwMode="auto">
          <a:xfrm>
            <a:off x="214282" y="1571612"/>
            <a:ext cx="5224320" cy="4347817"/>
          </a:xfrm>
          <a:prstGeom prst="rect">
            <a:avLst/>
          </a:prstGeom>
          <a:noFill/>
          <a:ln w="9525" cap="flat">
            <a:noFill/>
            <a:round/>
            <a:headEnd/>
            <a:tailEnd/>
          </a:ln>
          <a:effectLst/>
        </p:spPr>
        <p:txBody>
          <a:bodyPr lIns="81639" tIns="55335"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dirty="0">
                <a:solidFill>
                  <a:srgbClr val="008000"/>
                </a:solidFill>
              </a:rPr>
              <a:t>ΕΞΑΛΕΙΠΤΡΟΝ/ΠΛΗΜΟΧΟΗ (</a:t>
            </a:r>
            <a:r>
              <a:rPr lang="el-GR" dirty="0" err="1">
                <a:solidFill>
                  <a:srgbClr val="008000"/>
                </a:solidFill>
              </a:rPr>
              <a:t>Exaleiptron</a:t>
            </a:r>
            <a:r>
              <a:rPr lang="el-GR" dirty="0">
                <a:solidFill>
                  <a:srgbClr val="008000"/>
                </a:solidFill>
              </a:rPr>
              <a:t>/</a:t>
            </a:r>
            <a:r>
              <a:rPr lang="el-GR" dirty="0" err="1">
                <a:solidFill>
                  <a:srgbClr val="008000"/>
                </a:solidFill>
              </a:rPr>
              <a:t>plemochoe</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endParaRPr lang="el-GR" dirty="0">
              <a:solidFill>
                <a:srgbClr val="000000"/>
              </a:solidFill>
            </a:endParaRP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dirty="0">
                <a:solidFill>
                  <a:srgbClr val="000000"/>
                </a:solidFill>
              </a:rPr>
              <a:t>Το </a:t>
            </a:r>
            <a:r>
              <a:rPr lang="el-GR" dirty="0" err="1">
                <a:solidFill>
                  <a:srgbClr val="000000"/>
                </a:solidFill>
              </a:rPr>
              <a:t>εξάλειπτρο</a:t>
            </a:r>
            <a:r>
              <a:rPr lang="el-GR" dirty="0">
                <a:solidFill>
                  <a:srgbClr val="000000"/>
                </a:solidFill>
              </a:rPr>
              <a:t> έχει ευρύ και ρηχό σώμα και έσω </a:t>
            </a:r>
            <a:r>
              <a:rPr lang="el-GR" dirty="0" err="1">
                <a:solidFill>
                  <a:srgbClr val="000000"/>
                </a:solidFill>
              </a:rPr>
              <a:t>νεύον</a:t>
            </a:r>
            <a:r>
              <a:rPr lang="el-GR" dirty="0">
                <a:solidFill>
                  <a:srgbClr val="000000"/>
                </a:solidFill>
              </a:rPr>
              <a:t>, έντονα κυρτωμένο χείλος που αποτρέπει το </a:t>
            </a:r>
            <a:r>
              <a:rPr lang="el-GR" dirty="0" err="1">
                <a:solidFill>
                  <a:srgbClr val="000000"/>
                </a:solidFill>
              </a:rPr>
              <a:t>χύσιμο</a:t>
            </a:r>
            <a:r>
              <a:rPr lang="el-GR" dirty="0">
                <a:solidFill>
                  <a:srgbClr val="000000"/>
                </a:solidFill>
              </a:rPr>
              <a:t> του περιεχομένου κατά τη μεταφορά. Έχει πώμα και </a:t>
            </a:r>
            <a:r>
              <a:rPr lang="el-GR" dirty="0" err="1">
                <a:solidFill>
                  <a:srgbClr val="000000"/>
                </a:solidFill>
              </a:rPr>
              <a:t>επιπωμάτιο</a:t>
            </a:r>
            <a:r>
              <a:rPr lang="el-GR" dirty="0">
                <a:solidFill>
                  <a:srgbClr val="000000"/>
                </a:solidFill>
              </a:rPr>
              <a:t>. Στον 6ο αι. ορισμένα σχήματα φέρουν τρία πόδια, ενώ υστερότερα παραδείγματα τείνουν να έχουν ένα πόδι ψηλό και πλατύ κωνικό. Χρησίμευε βασικά για υγρά (εξαλείφω: επαλείφω, επιχρίω). Δεν είναι ξεκάθαρο σε ποιο ακριβώς σχήμα αναφέρεται η ονομασία και μπορεί κανείς να </a:t>
            </a:r>
            <a:r>
              <a:rPr lang="el-GR" dirty="0" err="1">
                <a:solidFill>
                  <a:srgbClr val="000000"/>
                </a:solidFill>
              </a:rPr>
              <a:t>βρεί</a:t>
            </a:r>
            <a:r>
              <a:rPr lang="el-GR" dirty="0">
                <a:solidFill>
                  <a:srgbClr val="000000"/>
                </a:solidFill>
              </a:rPr>
              <a:t> για το ίδιο σχήμα και τα ονόματα </a:t>
            </a:r>
            <a:r>
              <a:rPr lang="el-GR" dirty="0" err="1">
                <a:solidFill>
                  <a:srgbClr val="000000"/>
                </a:solidFill>
              </a:rPr>
              <a:t>πλημοχόη</a:t>
            </a:r>
            <a:r>
              <a:rPr lang="el-GR" dirty="0">
                <a:solidFill>
                  <a:srgbClr val="000000"/>
                </a:solidFill>
              </a:rPr>
              <a:t> (</a:t>
            </a:r>
            <a:r>
              <a:rPr lang="el-GR" dirty="0" err="1">
                <a:solidFill>
                  <a:srgbClr val="000000"/>
                </a:solidFill>
              </a:rPr>
              <a:t>πλήμη</a:t>
            </a:r>
            <a:r>
              <a:rPr lang="el-GR" dirty="0">
                <a:solidFill>
                  <a:srgbClr val="000000"/>
                </a:solidFill>
              </a:rPr>
              <a:t> (</a:t>
            </a:r>
            <a:r>
              <a:rPr lang="el-GR" dirty="0" err="1">
                <a:solidFill>
                  <a:srgbClr val="000000"/>
                </a:solidFill>
              </a:rPr>
              <a:t>ξεχειλίσμα</a:t>
            </a:r>
            <a:r>
              <a:rPr lang="el-GR" dirty="0">
                <a:solidFill>
                  <a:srgbClr val="000000"/>
                </a:solidFill>
              </a:rPr>
              <a:t>) + χέω) και </a:t>
            </a:r>
            <a:r>
              <a:rPr lang="el-GR" dirty="0" err="1">
                <a:solidFill>
                  <a:srgbClr val="000000"/>
                </a:solidFill>
              </a:rPr>
              <a:t>κώθων</a:t>
            </a:r>
            <a:r>
              <a:rPr lang="el-GR" dirty="0">
                <a:solidFill>
                  <a:srgbClr val="000000"/>
                </a:solidFill>
              </a:rPr>
              <a:t>.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dirty="0">
                <a:solidFill>
                  <a:srgbClr val="000000"/>
                </a:solidFill>
              </a:rPr>
              <a:t>Ύψος γύρω στα 15 εκ.</a:t>
            </a:r>
          </a:p>
        </p:txBody>
      </p:sp>
      <p:pic>
        <p:nvPicPr>
          <p:cNvPr id="58372" name="Picture 4"/>
          <p:cNvPicPr>
            <a:picLocks noChangeAspect="1" noChangeArrowheads="1"/>
          </p:cNvPicPr>
          <p:nvPr/>
        </p:nvPicPr>
        <p:blipFill>
          <a:blip r:embed="rId3"/>
          <a:srcRect/>
          <a:stretch>
            <a:fillRect/>
          </a:stretch>
        </p:blipFill>
        <p:spPr bwMode="auto">
          <a:xfrm>
            <a:off x="5616001" y="2045015"/>
            <a:ext cx="3276000" cy="2985434"/>
          </a:xfrm>
          <a:prstGeom prst="rect">
            <a:avLst/>
          </a:prstGeom>
          <a:noFill/>
          <a:ln w="9525" cap="flat">
            <a:noFill/>
            <a:round/>
            <a:headEnd/>
            <a:tailEnd/>
          </a:ln>
          <a:effectLst/>
        </p:spPr>
      </p:pic>
      <p:pic>
        <p:nvPicPr>
          <p:cNvPr id="58373" name="Picture 5"/>
          <p:cNvPicPr>
            <a:picLocks noChangeAspect="1" noChangeArrowheads="1"/>
          </p:cNvPicPr>
          <p:nvPr/>
        </p:nvPicPr>
        <p:blipFill>
          <a:blip r:embed="rId4"/>
          <a:srcRect/>
          <a:stretch>
            <a:fillRect/>
          </a:stretch>
        </p:blipFill>
        <p:spPr bwMode="auto">
          <a:xfrm>
            <a:off x="6923521" y="5103896"/>
            <a:ext cx="1622880" cy="1623051"/>
          </a:xfrm>
          <a:prstGeom prst="rect">
            <a:avLst/>
          </a:prstGeom>
          <a:noFill/>
          <a:ln w="9525" cap="flat">
            <a:noFill/>
            <a:round/>
            <a:headEnd/>
            <a:tailEnd/>
          </a:ln>
          <a:effectLst/>
        </p:spPr>
      </p:pic>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3" name="2 - Υπότιτλος"/>
          <p:cNvSpPr>
            <a:spLocks noGrp="1"/>
          </p:cNvSpPr>
          <p:nvPr>
            <p:ph type="subTitle" idx="1"/>
          </p:nvPr>
        </p:nvSpPr>
        <p:spPr>
          <a:xfrm>
            <a:off x="357158" y="2000240"/>
            <a:ext cx="8215370" cy="3071834"/>
          </a:xfrm>
        </p:spPr>
        <p:txBody>
          <a:bodyPr>
            <a:noAutofit/>
          </a:bodyPr>
          <a:lstStyle/>
          <a:p>
            <a:pPr algn="just">
              <a:lnSpc>
                <a:spcPct val="150000"/>
              </a:lnSpc>
            </a:pPr>
            <a:r>
              <a:rPr lang="el-GR" sz="2400" dirty="0" smtClean="0">
                <a:solidFill>
                  <a:schemeClr val="tx1"/>
                </a:solidFill>
              </a:rPr>
              <a:t>Η πρώτη αυτή ύλη της κεραμικής «κόπτεται», δηλαδή εξορύσσεται, από συγκεκριμένες τοποθεσίες, εύκολα, με τη χρήση αξίνας, καθώς πρόκειται για μαλακό χώμα.</a:t>
            </a:r>
          </a:p>
          <a:p>
            <a:pPr algn="just">
              <a:lnSpc>
                <a:spcPct val="150000"/>
              </a:lnSpc>
            </a:pPr>
            <a:r>
              <a:rPr lang="el-GR" sz="2400" dirty="0" smtClean="0">
                <a:solidFill>
                  <a:schemeClr val="tx1"/>
                </a:solidFill>
              </a:rPr>
              <a:t>Μετά την εκσκαφή του χώματος, ακολουθεί το «</a:t>
            </a:r>
            <a:r>
              <a:rPr lang="el-GR" sz="2400" dirty="0" err="1" smtClean="0">
                <a:solidFill>
                  <a:schemeClr val="tx1"/>
                </a:solidFill>
              </a:rPr>
              <a:t>κοπάνισμα</a:t>
            </a:r>
            <a:r>
              <a:rPr lang="el-GR" sz="2400" dirty="0" smtClean="0">
                <a:solidFill>
                  <a:schemeClr val="tx1"/>
                </a:solidFill>
              </a:rPr>
              <a:t>», δηλαδή το σπάσιμο των σβώλων του υλικού με τον «κόπανο», με ένα ξύλο ή χοντρό κλαδί.</a:t>
            </a:r>
            <a:endParaRPr lang="el-GR" sz="1800" dirty="0">
              <a:solidFill>
                <a:schemeClr val="tx1"/>
              </a:solidFill>
            </a:endParaRPr>
          </a:p>
        </p:txBody>
      </p:sp>
      <p:sp>
        <p:nvSpPr>
          <p:cNvPr id="5" name="4 - Ορθογώνιο"/>
          <p:cNvSpPr/>
          <p:nvPr/>
        </p:nvSpPr>
        <p:spPr>
          <a:xfrm>
            <a:off x="2928926" y="571480"/>
            <a:ext cx="3287375" cy="50642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3428992" y="1142984"/>
            <a:ext cx="2190151" cy="369332"/>
          </a:xfrm>
          <a:prstGeom prst="rect">
            <a:avLst/>
          </a:prstGeom>
        </p:spPr>
        <p:txBody>
          <a:bodyPr wrap="none">
            <a:spAutoFit/>
          </a:bodyPr>
          <a:lstStyle/>
          <a:p>
            <a:r>
              <a:rPr lang="el-GR" dirty="0" smtClean="0"/>
              <a:t>Η εξόρυξη του πηλού</a:t>
            </a:r>
            <a:endParaRPr lang="el-GR"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500034" y="571480"/>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59395" name="Text Box 3"/>
          <p:cNvSpPr txBox="1">
            <a:spLocks noChangeArrowheads="1"/>
          </p:cNvSpPr>
          <p:nvPr/>
        </p:nvSpPr>
        <p:spPr bwMode="auto">
          <a:xfrm>
            <a:off x="142844" y="1643050"/>
            <a:ext cx="5857916" cy="4704974"/>
          </a:xfrm>
          <a:prstGeom prst="rect">
            <a:avLst/>
          </a:prstGeom>
          <a:noFill/>
          <a:ln w="9525" cap="flat">
            <a:noFill/>
            <a:round/>
            <a:headEnd/>
            <a:tailEnd/>
          </a:ln>
          <a:effectLst/>
        </p:spPr>
        <p:txBody>
          <a:bodyPr lIns="81639" tIns="55335"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dirty="0">
                <a:solidFill>
                  <a:srgbClr val="008000"/>
                </a:solidFill>
              </a:rPr>
              <a:t>ΑΣΚΟΣ (</a:t>
            </a:r>
            <a:r>
              <a:rPr lang="el-GR" dirty="0" err="1">
                <a:solidFill>
                  <a:srgbClr val="008000"/>
                </a:solidFill>
              </a:rPr>
              <a:t>Askos</a:t>
            </a:r>
            <a:r>
              <a:rPr lang="el-GR" dirty="0">
                <a:solidFill>
                  <a:srgbClr val="008000"/>
                </a:solidFill>
              </a:rPr>
              <a:t>/</a:t>
            </a:r>
            <a:r>
              <a:rPr lang="el-GR" dirty="0" err="1">
                <a:solidFill>
                  <a:srgbClr val="008000"/>
                </a:solidFill>
              </a:rPr>
              <a:t>flask</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sz="1600" dirty="0">
                <a:solidFill>
                  <a:srgbClr val="000000"/>
                </a:solidFill>
              </a:rPr>
              <a:t>Ο ασκός ή «</a:t>
            </a:r>
            <a:r>
              <a:rPr lang="el-GR" sz="1600" dirty="0" err="1">
                <a:solidFill>
                  <a:srgbClr val="000000"/>
                </a:solidFill>
              </a:rPr>
              <a:t>πτηνόσχημος</a:t>
            </a:r>
            <a:r>
              <a:rPr lang="el-GR" sz="1600" dirty="0">
                <a:solidFill>
                  <a:srgbClr val="000000"/>
                </a:solidFill>
              </a:rPr>
              <a:t>» ασκός είναι ένα μικρό, φακοειδές (στρογγυλό) αγγείο, με πλάτος μεγαλύτερο από το ύψος του. Έχει επίπεδη βάση και μια </a:t>
            </a:r>
            <a:r>
              <a:rPr lang="el-GR" sz="1600" dirty="0" err="1">
                <a:solidFill>
                  <a:srgbClr val="000000"/>
                </a:solidFill>
              </a:rPr>
              <a:t>καμπυλούμενη</a:t>
            </a:r>
            <a:r>
              <a:rPr lang="el-GR" sz="1600" dirty="0">
                <a:solidFill>
                  <a:srgbClr val="000000"/>
                </a:solidFill>
              </a:rPr>
              <a:t> λαβή που ενώνει το πίσω μέρος του σώματος με τον υψωμένο σε οξεία γωνία λαιμό.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sz="1600" dirty="0">
                <a:solidFill>
                  <a:srgbClr val="000000"/>
                </a:solidFill>
              </a:rPr>
              <a:t>Η ελληνική λέξη ασκός αφορά σε </a:t>
            </a:r>
            <a:r>
              <a:rPr lang="el-GR" sz="1600" dirty="0" err="1">
                <a:solidFill>
                  <a:srgbClr val="000000"/>
                </a:solidFill>
              </a:rPr>
              <a:t>σάκκους</a:t>
            </a:r>
            <a:r>
              <a:rPr lang="el-GR" sz="1600" dirty="0">
                <a:solidFill>
                  <a:srgbClr val="000000"/>
                </a:solidFill>
              </a:rPr>
              <a:t> </a:t>
            </a:r>
            <a:r>
              <a:rPr lang="el-GR" sz="1600" dirty="0" smtClean="0">
                <a:solidFill>
                  <a:srgbClr val="000000"/>
                </a:solidFill>
              </a:rPr>
              <a:t>κατασκευασμένους </a:t>
            </a:r>
            <a:r>
              <a:rPr lang="el-GR" sz="1600" dirty="0">
                <a:solidFill>
                  <a:srgbClr val="000000"/>
                </a:solidFill>
              </a:rPr>
              <a:t>από δέρμα ζώων που </a:t>
            </a:r>
            <a:r>
              <a:rPr lang="el-GR" sz="1600" dirty="0" smtClean="0">
                <a:solidFill>
                  <a:srgbClr val="000000"/>
                </a:solidFill>
              </a:rPr>
              <a:t> χρησιμοποιούνταν </a:t>
            </a:r>
            <a:r>
              <a:rPr lang="el-GR" sz="1600" dirty="0">
                <a:solidFill>
                  <a:srgbClr val="000000"/>
                </a:solidFill>
              </a:rPr>
              <a:t>για τη μεταφορά οίνου. Η σύγχρονη απόδοση αυτής της ονομασίας στο εν λόγω αγγείο έχει να κάνει με την υποτιθέμενη ομοιότητά του με τέτοιους ασκούς. Ως σχήμα εμφανίζεται στην ερυθρόμορφη τεχνική, στον πρώιμο 5ο αι. </a:t>
            </a:r>
            <a:r>
              <a:rPr lang="el-GR" sz="1600" dirty="0" smtClean="0">
                <a:solidFill>
                  <a:srgbClr val="000000"/>
                </a:solidFill>
              </a:rPr>
              <a:t>Πιθανότατα </a:t>
            </a:r>
            <a:r>
              <a:rPr lang="el-GR" sz="1600" dirty="0">
                <a:solidFill>
                  <a:srgbClr val="000000"/>
                </a:solidFill>
              </a:rPr>
              <a:t>από την κατασκευή του προοριζόταν για προσεκτική έκχυση υγρών όπως αρωματικά έλαια, ίσως και μέλι. Διάμετρος γύρω στα 10 εκ.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sz="1600" dirty="0">
                <a:solidFill>
                  <a:srgbClr val="000000"/>
                </a:solidFill>
              </a:rPr>
              <a:t>Παραλλαγή αποτελεί ο ασκός τύπου </a:t>
            </a:r>
            <a:r>
              <a:rPr lang="el-GR" sz="1600" dirty="0" err="1">
                <a:solidFill>
                  <a:srgbClr val="000000"/>
                </a:solidFill>
              </a:rPr>
              <a:t>guttus</a:t>
            </a:r>
            <a:r>
              <a:rPr lang="el-GR" sz="1600" dirty="0">
                <a:solidFill>
                  <a:srgbClr val="000000"/>
                </a:solidFill>
              </a:rPr>
              <a:t> (λατ. </a:t>
            </a:r>
            <a:r>
              <a:rPr lang="el-GR" sz="1600" dirty="0" err="1">
                <a:solidFill>
                  <a:srgbClr val="000000"/>
                </a:solidFill>
              </a:rPr>
              <a:t>πρόχους</a:t>
            </a:r>
            <a:r>
              <a:rPr lang="el-GR" sz="1600" dirty="0">
                <a:solidFill>
                  <a:srgbClr val="000000"/>
                </a:solidFill>
              </a:rPr>
              <a:t>), με </a:t>
            </a:r>
            <a:r>
              <a:rPr lang="el-GR" sz="1600" dirty="0" err="1">
                <a:solidFill>
                  <a:srgbClr val="000000"/>
                </a:solidFill>
              </a:rPr>
              <a:t>φλασκοειδές</a:t>
            </a:r>
            <a:r>
              <a:rPr lang="el-GR" sz="1600" dirty="0">
                <a:solidFill>
                  <a:srgbClr val="000000"/>
                </a:solidFill>
              </a:rPr>
              <a:t> σώμα, στενό και ψηλό λαιμό, κάθετη </a:t>
            </a:r>
            <a:r>
              <a:rPr lang="el-GR" sz="1600" dirty="0" err="1">
                <a:solidFill>
                  <a:srgbClr val="000000"/>
                </a:solidFill>
              </a:rPr>
              <a:t>δακτυλιόσχημη</a:t>
            </a:r>
            <a:r>
              <a:rPr lang="el-GR" sz="1600" dirty="0">
                <a:solidFill>
                  <a:srgbClr val="000000"/>
                </a:solidFill>
              </a:rPr>
              <a:t> λαβή στον ώμο και </a:t>
            </a:r>
            <a:r>
              <a:rPr lang="el-GR" sz="1600" dirty="0" err="1">
                <a:solidFill>
                  <a:srgbClr val="000000"/>
                </a:solidFill>
              </a:rPr>
              <a:t>δακτυλιόσχημη</a:t>
            </a:r>
            <a:r>
              <a:rPr lang="el-GR" sz="1600" dirty="0">
                <a:solidFill>
                  <a:srgbClr val="000000"/>
                </a:solidFill>
              </a:rPr>
              <a:t> βάση.</a:t>
            </a:r>
            <a:endParaRPr lang="el-GR" dirty="0">
              <a:solidFill>
                <a:srgbClr val="000000"/>
              </a:solidFill>
            </a:endParaRPr>
          </a:p>
        </p:txBody>
      </p:sp>
      <p:pic>
        <p:nvPicPr>
          <p:cNvPr id="59396" name="Picture 4"/>
          <p:cNvPicPr>
            <a:picLocks noChangeAspect="1" noChangeArrowheads="1"/>
          </p:cNvPicPr>
          <p:nvPr/>
        </p:nvPicPr>
        <p:blipFill>
          <a:blip r:embed="rId3"/>
          <a:srcRect/>
          <a:stretch>
            <a:fillRect/>
          </a:stretch>
        </p:blipFill>
        <p:spPr bwMode="auto">
          <a:xfrm>
            <a:off x="6204961" y="1960046"/>
            <a:ext cx="2593440" cy="3024318"/>
          </a:xfrm>
          <a:prstGeom prst="rect">
            <a:avLst/>
          </a:prstGeom>
          <a:noFill/>
          <a:ln w="9525" cap="flat">
            <a:noFill/>
            <a:round/>
            <a:headEnd/>
            <a:tailEnd/>
          </a:ln>
          <a:effectLst/>
        </p:spPr>
      </p:pic>
      <p:pic>
        <p:nvPicPr>
          <p:cNvPr id="59397" name="Picture 5"/>
          <p:cNvPicPr>
            <a:picLocks noChangeAspect="1" noChangeArrowheads="1"/>
          </p:cNvPicPr>
          <p:nvPr/>
        </p:nvPicPr>
        <p:blipFill>
          <a:blip r:embed="rId4"/>
          <a:srcRect/>
          <a:stretch>
            <a:fillRect/>
          </a:stretch>
        </p:blipFill>
        <p:spPr bwMode="auto">
          <a:xfrm>
            <a:off x="6138721" y="5072213"/>
            <a:ext cx="1656000" cy="1656174"/>
          </a:xfrm>
          <a:prstGeom prst="rect">
            <a:avLst/>
          </a:prstGeom>
          <a:noFill/>
          <a:ln w="9525" cap="flat">
            <a:noFill/>
            <a:round/>
            <a:headEnd/>
            <a:tailEnd/>
          </a:ln>
          <a:effectLst/>
        </p:spPr>
      </p:pic>
      <p:sp>
        <p:nvSpPr>
          <p:cNvPr id="7" name="1 - Τίτλος"/>
          <p:cNvSpPr txBox="1">
            <a:spLocks/>
          </p:cNvSpPr>
          <p:nvPr/>
        </p:nvSpPr>
        <p:spPr>
          <a:xfrm>
            <a:off x="928662" y="214290"/>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500034" y="642918"/>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60419" name="Text Box 3"/>
          <p:cNvSpPr txBox="1">
            <a:spLocks noChangeArrowheads="1"/>
          </p:cNvSpPr>
          <p:nvPr/>
        </p:nvSpPr>
        <p:spPr bwMode="auto">
          <a:xfrm>
            <a:off x="214282" y="1643050"/>
            <a:ext cx="4767840" cy="3611899"/>
          </a:xfrm>
          <a:prstGeom prst="rect">
            <a:avLst/>
          </a:prstGeom>
          <a:noFill/>
          <a:ln w="9525" cap="flat">
            <a:noFill/>
            <a:round/>
            <a:headEnd/>
            <a:tailEnd/>
          </a:ln>
          <a:effectLst/>
        </p:spPr>
        <p:txBody>
          <a:bodyPr lIns="81639" tIns="55335"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8000"/>
                </a:solidFill>
              </a:rPr>
              <a:t>ΠΥΞΙΣ (</a:t>
            </a:r>
            <a:r>
              <a:rPr lang="el-GR" dirty="0" err="1">
                <a:solidFill>
                  <a:srgbClr val="008000"/>
                </a:solidFill>
              </a:rPr>
              <a:t>Pyxis</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endParaRPr lang="el-GR" dirty="0">
              <a:solidFill>
                <a:srgbClr val="000000"/>
              </a:solidFill>
            </a:endParaRP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Η πυξίδα είναι ένα μικρό κουτί, για τη φύλαξη στολιδιών, κοσμημάτων, αλοιφών και καλλυντικών και προοριζόταν για γυναικεία χρήση. Είναι ένα </a:t>
            </a:r>
            <a:r>
              <a:rPr lang="el-GR" dirty="0" smtClean="0">
                <a:solidFill>
                  <a:srgbClr val="000000"/>
                </a:solidFill>
              </a:rPr>
              <a:t>αγγείο </a:t>
            </a:r>
            <a:r>
              <a:rPr lang="el-GR" dirty="0">
                <a:solidFill>
                  <a:srgbClr val="000000"/>
                </a:solidFill>
              </a:rPr>
              <a:t>που ανάγεται στα γεωμετρικά χρόνια. Το συνηθέστερο σχήμα του μελανόμορφου ρυθμού είναι κορινθιακής προέλευσης. Το αγγείο αυτού του τύπου ονομάζεται συχνά και </a:t>
            </a:r>
            <a:r>
              <a:rPr lang="el-GR" dirty="0" err="1">
                <a:solidFill>
                  <a:srgbClr val="000000"/>
                </a:solidFill>
              </a:rPr>
              <a:t>κυλίχνις</a:t>
            </a:r>
            <a:r>
              <a:rPr lang="el-GR" dirty="0">
                <a:solidFill>
                  <a:srgbClr val="000000"/>
                </a:solidFill>
              </a:rPr>
              <a:t> (αφορά κυρίως την πυξίδα για ιατρικά εργαλεία), ενώ ο όρος </a:t>
            </a:r>
            <a:r>
              <a:rPr lang="el-GR" dirty="0" err="1">
                <a:solidFill>
                  <a:srgbClr val="000000"/>
                </a:solidFill>
              </a:rPr>
              <a:t>πυξίς</a:t>
            </a:r>
            <a:r>
              <a:rPr lang="el-GR" dirty="0">
                <a:solidFill>
                  <a:srgbClr val="000000"/>
                </a:solidFill>
              </a:rPr>
              <a:t> εμφανίζεται μετά τον 4</a:t>
            </a:r>
            <a:r>
              <a:rPr lang="el-GR" baseline="30000" dirty="0">
                <a:solidFill>
                  <a:srgbClr val="000000"/>
                </a:solidFill>
              </a:rPr>
              <a:t>ο</a:t>
            </a:r>
            <a:r>
              <a:rPr lang="el-GR" dirty="0">
                <a:solidFill>
                  <a:srgbClr val="000000"/>
                </a:solidFill>
              </a:rPr>
              <a:t> αι. Η σχέση του με το ελληνικό φυτό </a:t>
            </a:r>
            <a:r>
              <a:rPr lang="el-GR" dirty="0" err="1">
                <a:solidFill>
                  <a:srgbClr val="000000"/>
                </a:solidFill>
              </a:rPr>
              <a:t>πύξος</a:t>
            </a:r>
            <a:r>
              <a:rPr lang="el-GR" dirty="0">
                <a:solidFill>
                  <a:srgbClr val="000000"/>
                </a:solidFill>
              </a:rPr>
              <a:t> (η αειθαλής), παραπέμπει σε παλαιότερο, ξύλινο πιθανότατα, κουτί.</a:t>
            </a:r>
          </a:p>
        </p:txBody>
      </p:sp>
      <p:pic>
        <p:nvPicPr>
          <p:cNvPr id="60420" name="Picture 4"/>
          <p:cNvPicPr>
            <a:picLocks noChangeAspect="1" noChangeArrowheads="1"/>
          </p:cNvPicPr>
          <p:nvPr/>
        </p:nvPicPr>
        <p:blipFill>
          <a:blip r:embed="rId3"/>
          <a:srcRect/>
          <a:stretch>
            <a:fillRect/>
          </a:stretch>
        </p:blipFill>
        <p:spPr bwMode="auto">
          <a:xfrm>
            <a:off x="5813280" y="5149981"/>
            <a:ext cx="1622880" cy="1623051"/>
          </a:xfrm>
          <a:prstGeom prst="rect">
            <a:avLst/>
          </a:prstGeom>
          <a:noFill/>
          <a:ln w="9525" cap="flat">
            <a:noFill/>
            <a:round/>
            <a:headEnd/>
            <a:tailEnd/>
          </a:ln>
          <a:effectLst/>
        </p:spPr>
      </p:pic>
      <p:pic>
        <p:nvPicPr>
          <p:cNvPr id="60421" name="Picture 5"/>
          <p:cNvPicPr>
            <a:picLocks noChangeAspect="1" noChangeArrowheads="1"/>
          </p:cNvPicPr>
          <p:nvPr/>
        </p:nvPicPr>
        <p:blipFill>
          <a:blip r:embed="rId4"/>
          <a:srcRect/>
          <a:stretch>
            <a:fillRect/>
          </a:stretch>
        </p:blipFill>
        <p:spPr bwMode="auto">
          <a:xfrm>
            <a:off x="5112000" y="1860676"/>
            <a:ext cx="3660480" cy="3289305"/>
          </a:xfrm>
          <a:prstGeom prst="rect">
            <a:avLst/>
          </a:prstGeom>
          <a:noFill/>
          <a:ln w="9525" cap="flat">
            <a:noFill/>
            <a:round/>
            <a:headEnd/>
            <a:tailEnd/>
          </a:ln>
          <a:effectLst/>
        </p:spPr>
      </p:pic>
      <p:sp>
        <p:nvSpPr>
          <p:cNvPr id="7" name="1 - Τίτλος"/>
          <p:cNvSpPr txBox="1">
            <a:spLocks/>
          </p:cNvSpPr>
          <p:nvPr/>
        </p:nvSpPr>
        <p:spPr>
          <a:xfrm>
            <a:off x="928662" y="142852"/>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357158" y="571480"/>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61443" name="Text Box 3"/>
          <p:cNvSpPr txBox="1">
            <a:spLocks noChangeArrowheads="1"/>
          </p:cNvSpPr>
          <p:nvPr/>
        </p:nvSpPr>
        <p:spPr bwMode="auto">
          <a:xfrm>
            <a:off x="142844" y="1571612"/>
            <a:ext cx="4049280" cy="3982019"/>
          </a:xfrm>
          <a:prstGeom prst="rect">
            <a:avLst/>
          </a:prstGeom>
          <a:noFill/>
          <a:ln w="9525" cap="flat">
            <a:noFill/>
            <a:round/>
            <a:headEnd/>
            <a:tailEnd/>
          </a:ln>
          <a:effectLst/>
        </p:spPr>
        <p:txBody>
          <a:bodyPr lIns="81639" tIns="55335"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Lst>
            </a:pPr>
            <a:r>
              <a:rPr lang="el-GR" dirty="0">
                <a:solidFill>
                  <a:srgbClr val="008000"/>
                </a:solidFill>
              </a:rPr>
              <a:t>ΛΕΚΑΝΙΣ (</a:t>
            </a:r>
            <a:r>
              <a:rPr lang="el-GR" dirty="0" err="1">
                <a:solidFill>
                  <a:srgbClr val="008000"/>
                </a:solidFill>
              </a:rPr>
              <a:t>Lekanis</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Lst>
            </a:pPr>
            <a:endParaRPr lang="el-GR" dirty="0">
              <a:solidFill>
                <a:srgbClr val="000000"/>
              </a:solidFill>
            </a:endParaRP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Lst>
            </a:pPr>
            <a:r>
              <a:rPr lang="el-GR" dirty="0">
                <a:solidFill>
                  <a:srgbClr val="000000"/>
                </a:solidFill>
              </a:rPr>
              <a:t>Η λεκανίδα είναι ένα ρηχό αγγείο με οριζόντιες, ταινιωτές συνήθως λαβές και πώμα με </a:t>
            </a:r>
            <a:r>
              <a:rPr lang="el-GR" dirty="0" err="1">
                <a:solidFill>
                  <a:srgbClr val="000000"/>
                </a:solidFill>
              </a:rPr>
              <a:t>επιπωμάτιο</a:t>
            </a:r>
            <a:r>
              <a:rPr lang="el-GR" dirty="0">
                <a:solidFill>
                  <a:srgbClr val="000000"/>
                </a:solidFill>
              </a:rPr>
              <a:t>. Παραπέμπει πιθανότατα σε μεταλλικό πρότυπο. Η ονομασία δεν είναι επιβεβαιωμένη γι’ αυτό το σχήμα, ενώ η χρήση της δεν είναι ξεκάθαρη. Πιθανώς να αφορά σε δοχείο καλλυντικών λόγω της συχνής απεικόνισής της σε γαμήλιες σκηνές. Παρήχθη από τις αρχές του μελανόμορφου ρυθμού μέχρι το τέλος του ερυθρόμορφου.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Lst>
            </a:pPr>
            <a:r>
              <a:rPr lang="el-GR" dirty="0">
                <a:solidFill>
                  <a:srgbClr val="000000"/>
                </a:solidFill>
              </a:rPr>
              <a:t>Ύψος γύρω στα 10-20 εκ.</a:t>
            </a:r>
          </a:p>
        </p:txBody>
      </p:sp>
      <p:pic>
        <p:nvPicPr>
          <p:cNvPr id="61444" name="Picture 4"/>
          <p:cNvPicPr>
            <a:picLocks noChangeAspect="1" noChangeArrowheads="1"/>
          </p:cNvPicPr>
          <p:nvPr/>
        </p:nvPicPr>
        <p:blipFill>
          <a:blip r:embed="rId3"/>
          <a:srcRect/>
          <a:stretch>
            <a:fillRect/>
          </a:stretch>
        </p:blipFill>
        <p:spPr bwMode="auto">
          <a:xfrm>
            <a:off x="5159520" y="5355923"/>
            <a:ext cx="1296000" cy="1296136"/>
          </a:xfrm>
          <a:prstGeom prst="rect">
            <a:avLst/>
          </a:prstGeom>
          <a:noFill/>
          <a:ln w="9525" cap="flat">
            <a:noFill/>
            <a:round/>
            <a:headEnd/>
            <a:tailEnd/>
          </a:ln>
          <a:effectLst/>
        </p:spPr>
      </p:pic>
      <p:pic>
        <p:nvPicPr>
          <p:cNvPr id="61445" name="Picture 5"/>
          <p:cNvPicPr>
            <a:picLocks noChangeAspect="1" noChangeArrowheads="1"/>
          </p:cNvPicPr>
          <p:nvPr/>
        </p:nvPicPr>
        <p:blipFill>
          <a:blip r:embed="rId4"/>
          <a:srcRect/>
          <a:stretch>
            <a:fillRect/>
          </a:stretch>
        </p:blipFill>
        <p:spPr bwMode="auto">
          <a:xfrm>
            <a:off x="4505760" y="1998930"/>
            <a:ext cx="4389120" cy="3292186"/>
          </a:xfrm>
          <a:prstGeom prst="rect">
            <a:avLst/>
          </a:prstGeom>
          <a:noFill/>
          <a:ln w="9525" cap="flat">
            <a:noFill/>
            <a:round/>
            <a:headEnd/>
            <a:tailEnd/>
          </a:ln>
          <a:effectLst/>
        </p:spPr>
      </p:pic>
      <p:sp>
        <p:nvSpPr>
          <p:cNvPr id="7" name="1 - Τίτλος"/>
          <p:cNvSpPr txBox="1">
            <a:spLocks/>
          </p:cNvSpPr>
          <p:nvPr/>
        </p:nvSpPr>
        <p:spPr>
          <a:xfrm>
            <a:off x="928662" y="214290"/>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3" name="2 - Υπότιτλος"/>
          <p:cNvSpPr>
            <a:spLocks noGrp="1"/>
          </p:cNvSpPr>
          <p:nvPr>
            <p:ph type="subTitle" idx="1"/>
          </p:nvPr>
        </p:nvSpPr>
        <p:spPr>
          <a:xfrm>
            <a:off x="285720" y="1857364"/>
            <a:ext cx="3714776" cy="1928826"/>
          </a:xfrm>
        </p:spPr>
        <p:txBody>
          <a:bodyPr>
            <a:noAutofit/>
          </a:bodyPr>
          <a:lstStyle/>
          <a:p>
            <a:pPr algn="just"/>
            <a:r>
              <a:rPr lang="el-GR" sz="1600" dirty="0" smtClean="0">
                <a:solidFill>
                  <a:schemeClr val="tx1"/>
                </a:solidFill>
              </a:rPr>
              <a:t>Τρεις άνδρες (κοπείς) με</a:t>
            </a:r>
          </a:p>
          <a:p>
            <a:pPr algn="just"/>
            <a:r>
              <a:rPr lang="el-GR" sz="1600" dirty="0" smtClean="0">
                <a:solidFill>
                  <a:schemeClr val="tx1"/>
                </a:solidFill>
              </a:rPr>
              <a:t>εργαλεία και καλάθια μέσα σε</a:t>
            </a:r>
          </a:p>
          <a:p>
            <a:pPr algn="just"/>
            <a:r>
              <a:rPr lang="el-GR" sz="1600" dirty="0" smtClean="0">
                <a:solidFill>
                  <a:schemeClr val="tx1"/>
                </a:solidFill>
              </a:rPr>
              <a:t>ένα όρυγμα κόβουν κομμάτια</a:t>
            </a:r>
          </a:p>
          <a:p>
            <a:pPr algn="just"/>
            <a:r>
              <a:rPr lang="el-GR" sz="1600" dirty="0" smtClean="0">
                <a:solidFill>
                  <a:schemeClr val="tx1"/>
                </a:solidFill>
              </a:rPr>
              <a:t>πηλού, ενώ μια γυναίκα, πάνω</a:t>
            </a:r>
          </a:p>
          <a:p>
            <a:pPr algn="just"/>
            <a:r>
              <a:rPr lang="el-GR" sz="1600" dirty="0" smtClean="0">
                <a:solidFill>
                  <a:schemeClr val="tx1"/>
                </a:solidFill>
              </a:rPr>
              <a:t>αριστερά, παραλαμβάνει τον</a:t>
            </a:r>
          </a:p>
          <a:p>
            <a:pPr algn="just"/>
            <a:r>
              <a:rPr lang="el-GR" sz="1600" dirty="0" smtClean="0">
                <a:solidFill>
                  <a:schemeClr val="tx1"/>
                </a:solidFill>
              </a:rPr>
              <a:t>εξορυγμένο πηλό.</a:t>
            </a:r>
          </a:p>
        </p:txBody>
      </p:sp>
      <p:sp>
        <p:nvSpPr>
          <p:cNvPr id="5" name="4 - Ορθογώνιο"/>
          <p:cNvSpPr/>
          <p:nvPr/>
        </p:nvSpPr>
        <p:spPr>
          <a:xfrm>
            <a:off x="2928926" y="500042"/>
            <a:ext cx="3287375" cy="50642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3428992" y="1071546"/>
            <a:ext cx="2190151" cy="369332"/>
          </a:xfrm>
          <a:prstGeom prst="rect">
            <a:avLst/>
          </a:prstGeom>
        </p:spPr>
        <p:txBody>
          <a:bodyPr wrap="none">
            <a:spAutoFit/>
          </a:bodyPr>
          <a:lstStyle/>
          <a:p>
            <a:r>
              <a:rPr lang="el-GR" dirty="0" smtClean="0"/>
              <a:t>Η εξόρυξη του πηλού</a:t>
            </a:r>
            <a:endParaRPr lang="el-GR" dirty="0"/>
          </a:p>
        </p:txBody>
      </p:sp>
      <p:sp>
        <p:nvSpPr>
          <p:cNvPr id="7" name="6 - Ορθογώνιο"/>
          <p:cNvSpPr/>
          <p:nvPr/>
        </p:nvSpPr>
        <p:spPr>
          <a:xfrm>
            <a:off x="214282" y="5715016"/>
            <a:ext cx="4572000" cy="923330"/>
          </a:xfrm>
          <a:prstGeom prst="rect">
            <a:avLst/>
          </a:prstGeom>
        </p:spPr>
        <p:txBody>
          <a:bodyPr>
            <a:spAutoFit/>
          </a:bodyPr>
          <a:lstStyle/>
          <a:p>
            <a:r>
              <a:rPr lang="el-GR" dirty="0">
                <a:solidFill>
                  <a:schemeClr val="accent1">
                    <a:lumMod val="60000"/>
                    <a:lumOff val="40000"/>
                  </a:schemeClr>
                </a:solidFill>
              </a:rPr>
              <a:t>Πήλινο πλακίδιο (575–550 </a:t>
            </a:r>
            <a:r>
              <a:rPr lang="el-GR" dirty="0" err="1">
                <a:solidFill>
                  <a:schemeClr val="accent1">
                    <a:lumMod val="60000"/>
                    <a:lumOff val="40000"/>
                  </a:schemeClr>
                </a:solidFill>
              </a:rPr>
              <a:t>π.Χ.</a:t>
            </a:r>
            <a:r>
              <a:rPr lang="el-GR" dirty="0">
                <a:solidFill>
                  <a:schemeClr val="accent1">
                    <a:lumMod val="60000"/>
                    <a:lumOff val="40000"/>
                  </a:schemeClr>
                </a:solidFill>
              </a:rPr>
              <a:t>)</a:t>
            </a:r>
          </a:p>
          <a:p>
            <a:r>
              <a:rPr lang="el-GR" dirty="0">
                <a:solidFill>
                  <a:schemeClr val="accent1">
                    <a:lumMod val="60000"/>
                    <a:lumOff val="40000"/>
                  </a:schemeClr>
                </a:solidFill>
              </a:rPr>
              <a:t>από τα </a:t>
            </a:r>
            <a:r>
              <a:rPr lang="el-GR" dirty="0" err="1">
                <a:solidFill>
                  <a:schemeClr val="accent1">
                    <a:lumMod val="60000"/>
                    <a:lumOff val="40000"/>
                  </a:schemeClr>
                </a:solidFill>
              </a:rPr>
              <a:t>Πεντεσκούφια</a:t>
            </a:r>
            <a:r>
              <a:rPr lang="el-GR" dirty="0">
                <a:solidFill>
                  <a:schemeClr val="accent1">
                    <a:lumMod val="60000"/>
                    <a:lumOff val="40000"/>
                  </a:schemeClr>
                </a:solidFill>
              </a:rPr>
              <a:t> της Κορινθίας</a:t>
            </a:r>
          </a:p>
          <a:p>
            <a:r>
              <a:rPr lang="el-GR" dirty="0">
                <a:solidFill>
                  <a:schemeClr val="accent1">
                    <a:lumMod val="60000"/>
                    <a:lumOff val="40000"/>
                  </a:schemeClr>
                </a:solidFill>
              </a:rPr>
              <a:t>Βερολίνο </a:t>
            </a:r>
            <a:r>
              <a:rPr lang="fr-FR" dirty="0" err="1">
                <a:solidFill>
                  <a:schemeClr val="accent1">
                    <a:lumMod val="60000"/>
                    <a:lumOff val="40000"/>
                  </a:schemeClr>
                </a:solidFill>
              </a:rPr>
              <a:t>Antikensammlung</a:t>
            </a:r>
            <a:r>
              <a:rPr lang="fr-FR" dirty="0">
                <a:solidFill>
                  <a:schemeClr val="accent1">
                    <a:lumMod val="60000"/>
                    <a:lumOff val="40000"/>
                  </a:schemeClr>
                </a:solidFill>
              </a:rPr>
              <a:t>: F871B</a:t>
            </a:r>
            <a:endParaRPr lang="el-GR" dirty="0">
              <a:solidFill>
                <a:schemeClr val="accent1">
                  <a:lumMod val="60000"/>
                  <a:lumOff val="40000"/>
                </a:schemeClr>
              </a:solidFill>
            </a:endParaRPr>
          </a:p>
        </p:txBody>
      </p:sp>
      <p:pic>
        <p:nvPicPr>
          <p:cNvPr id="4" name="Picture 2" descr="C:\Users\pc\Documents\Παρουσιάσεις Μαθημάτων\XEIMEΡΙΝΟ\1_Εισαγωγή στην Κλασ. Αρχ\3. eikones_γενικών_κεραμικής sximata_aggeion_3.1-3.14\εικ. 1.jpg"/>
          <p:cNvPicPr>
            <a:picLocks noChangeAspect="1" noChangeArrowheads="1"/>
          </p:cNvPicPr>
          <p:nvPr/>
        </p:nvPicPr>
        <p:blipFill>
          <a:blip r:embed="rId2"/>
          <a:srcRect/>
          <a:stretch>
            <a:fillRect/>
          </a:stretch>
        </p:blipFill>
        <p:spPr bwMode="auto">
          <a:xfrm>
            <a:off x="3500430" y="1500174"/>
            <a:ext cx="5482885" cy="4214842"/>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3" name="2 - Υπότιτλος"/>
          <p:cNvSpPr>
            <a:spLocks noGrp="1"/>
          </p:cNvSpPr>
          <p:nvPr>
            <p:ph type="subTitle" idx="1"/>
          </p:nvPr>
        </p:nvSpPr>
        <p:spPr>
          <a:xfrm>
            <a:off x="285720" y="1928802"/>
            <a:ext cx="3214710" cy="1214446"/>
          </a:xfrm>
        </p:spPr>
        <p:txBody>
          <a:bodyPr>
            <a:noAutofit/>
          </a:bodyPr>
          <a:lstStyle/>
          <a:p>
            <a:pPr algn="just"/>
            <a:r>
              <a:rPr lang="el-GR" sz="1600" dirty="0" smtClean="0">
                <a:solidFill>
                  <a:schemeClr val="tx1"/>
                </a:solidFill>
              </a:rPr>
              <a:t>Ένας άνδρας, με το όνομα </a:t>
            </a:r>
            <a:r>
              <a:rPr lang="el-GR" sz="1600" dirty="0" err="1" smtClean="0">
                <a:solidFill>
                  <a:schemeClr val="tx1"/>
                </a:solidFill>
              </a:rPr>
              <a:t>Ονύμων</a:t>
            </a:r>
            <a:r>
              <a:rPr lang="el-GR" sz="1600" dirty="0" smtClean="0">
                <a:solidFill>
                  <a:schemeClr val="tx1"/>
                </a:solidFill>
              </a:rPr>
              <a:t>,</a:t>
            </a:r>
          </a:p>
          <a:p>
            <a:pPr algn="just"/>
            <a:r>
              <a:rPr lang="el-GR" sz="1600" dirty="0" smtClean="0">
                <a:solidFill>
                  <a:schemeClr val="tx1"/>
                </a:solidFill>
              </a:rPr>
              <a:t>ασχολείται, μόνος του, με την</a:t>
            </a:r>
          </a:p>
          <a:p>
            <a:pPr algn="just"/>
            <a:r>
              <a:rPr lang="el-GR" sz="1600" dirty="0" smtClean="0">
                <a:solidFill>
                  <a:schemeClr val="tx1"/>
                </a:solidFill>
              </a:rPr>
              <a:t>εξόρυξη πηλού.</a:t>
            </a:r>
          </a:p>
        </p:txBody>
      </p:sp>
      <p:sp>
        <p:nvSpPr>
          <p:cNvPr id="5" name="4 - Ορθογώνιο"/>
          <p:cNvSpPr/>
          <p:nvPr/>
        </p:nvSpPr>
        <p:spPr>
          <a:xfrm>
            <a:off x="2928926" y="500042"/>
            <a:ext cx="3287375" cy="50642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3428992" y="1071546"/>
            <a:ext cx="2190151" cy="369332"/>
          </a:xfrm>
          <a:prstGeom prst="rect">
            <a:avLst/>
          </a:prstGeom>
        </p:spPr>
        <p:txBody>
          <a:bodyPr wrap="none">
            <a:spAutoFit/>
          </a:bodyPr>
          <a:lstStyle/>
          <a:p>
            <a:r>
              <a:rPr lang="el-GR" dirty="0" smtClean="0"/>
              <a:t>Η εξόρυξη του πηλού</a:t>
            </a:r>
            <a:endParaRPr lang="el-GR" dirty="0"/>
          </a:p>
        </p:txBody>
      </p:sp>
      <p:sp>
        <p:nvSpPr>
          <p:cNvPr id="7" name="6 - Ορθογώνιο"/>
          <p:cNvSpPr/>
          <p:nvPr/>
        </p:nvSpPr>
        <p:spPr>
          <a:xfrm>
            <a:off x="214282" y="5715016"/>
            <a:ext cx="4572000" cy="923330"/>
          </a:xfrm>
          <a:prstGeom prst="rect">
            <a:avLst/>
          </a:prstGeom>
        </p:spPr>
        <p:txBody>
          <a:bodyPr>
            <a:spAutoFit/>
          </a:bodyPr>
          <a:lstStyle/>
          <a:p>
            <a:r>
              <a:rPr lang="el-GR" dirty="0">
                <a:solidFill>
                  <a:schemeClr val="accent1">
                    <a:lumMod val="60000"/>
                    <a:lumOff val="40000"/>
                  </a:schemeClr>
                </a:solidFill>
              </a:rPr>
              <a:t>Πήλινο πλακίδιο (575–550 </a:t>
            </a:r>
            <a:r>
              <a:rPr lang="el-GR" dirty="0" err="1">
                <a:solidFill>
                  <a:schemeClr val="accent1">
                    <a:lumMod val="60000"/>
                    <a:lumOff val="40000"/>
                  </a:schemeClr>
                </a:solidFill>
              </a:rPr>
              <a:t>π.Χ.</a:t>
            </a:r>
            <a:r>
              <a:rPr lang="el-GR" dirty="0">
                <a:solidFill>
                  <a:schemeClr val="accent1">
                    <a:lumMod val="60000"/>
                    <a:lumOff val="40000"/>
                  </a:schemeClr>
                </a:solidFill>
              </a:rPr>
              <a:t>) από</a:t>
            </a:r>
          </a:p>
          <a:p>
            <a:r>
              <a:rPr lang="el-GR" dirty="0">
                <a:solidFill>
                  <a:schemeClr val="accent1">
                    <a:lumMod val="60000"/>
                    <a:lumOff val="40000"/>
                  </a:schemeClr>
                </a:solidFill>
              </a:rPr>
              <a:t>τα </a:t>
            </a:r>
            <a:r>
              <a:rPr lang="el-GR" dirty="0" err="1">
                <a:solidFill>
                  <a:schemeClr val="accent1">
                    <a:lumMod val="60000"/>
                    <a:lumOff val="40000"/>
                  </a:schemeClr>
                </a:solidFill>
              </a:rPr>
              <a:t>Πεντεσκούφια</a:t>
            </a:r>
            <a:r>
              <a:rPr lang="el-GR" dirty="0">
                <a:solidFill>
                  <a:schemeClr val="accent1">
                    <a:lumMod val="60000"/>
                    <a:lumOff val="40000"/>
                  </a:schemeClr>
                </a:solidFill>
              </a:rPr>
              <a:t> της Κορινθίας</a:t>
            </a:r>
          </a:p>
          <a:p>
            <a:r>
              <a:rPr lang="fr-FR" dirty="0" err="1">
                <a:solidFill>
                  <a:schemeClr val="accent1">
                    <a:lumMod val="60000"/>
                    <a:lumOff val="40000"/>
                  </a:schemeClr>
                </a:solidFill>
              </a:rPr>
              <a:t>Musee</a:t>
            </a:r>
            <a:r>
              <a:rPr lang="fr-FR" dirty="0">
                <a:solidFill>
                  <a:schemeClr val="accent1">
                    <a:lumMod val="60000"/>
                    <a:lumOff val="40000"/>
                  </a:schemeClr>
                </a:solidFill>
              </a:rPr>
              <a:t> du Louvre: ΜΝΒ 2858</a:t>
            </a:r>
            <a:endParaRPr lang="el-GR" dirty="0">
              <a:solidFill>
                <a:schemeClr val="accent1">
                  <a:lumMod val="60000"/>
                  <a:lumOff val="40000"/>
                </a:schemeClr>
              </a:solidFill>
            </a:endParaRPr>
          </a:p>
        </p:txBody>
      </p:sp>
      <p:pic>
        <p:nvPicPr>
          <p:cNvPr id="2050" name="Picture 2"/>
          <p:cNvPicPr>
            <a:picLocks noChangeAspect="1" noChangeArrowheads="1"/>
          </p:cNvPicPr>
          <p:nvPr/>
        </p:nvPicPr>
        <p:blipFill>
          <a:blip r:embed="rId2"/>
          <a:srcRect/>
          <a:stretch>
            <a:fillRect/>
          </a:stretch>
        </p:blipFill>
        <p:spPr bwMode="auto">
          <a:xfrm>
            <a:off x="4214810" y="1571612"/>
            <a:ext cx="4629150" cy="36576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2"/>
            <a:ext cx="3287375" cy="50642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3428992" y="1071546"/>
            <a:ext cx="2563202" cy="369332"/>
          </a:xfrm>
          <a:prstGeom prst="rect">
            <a:avLst/>
          </a:prstGeom>
        </p:spPr>
        <p:txBody>
          <a:bodyPr wrap="none">
            <a:spAutoFit/>
          </a:bodyPr>
          <a:lstStyle/>
          <a:p>
            <a:r>
              <a:rPr lang="el-GR" dirty="0"/>
              <a:t>Ο καθαρισμός του πηλού</a:t>
            </a:r>
          </a:p>
        </p:txBody>
      </p:sp>
      <p:sp>
        <p:nvSpPr>
          <p:cNvPr id="7" name="6 - Ορθογώνιο"/>
          <p:cNvSpPr/>
          <p:nvPr/>
        </p:nvSpPr>
        <p:spPr>
          <a:xfrm>
            <a:off x="357158" y="1500174"/>
            <a:ext cx="8501122" cy="3416320"/>
          </a:xfrm>
          <a:prstGeom prst="rect">
            <a:avLst/>
          </a:prstGeom>
        </p:spPr>
        <p:txBody>
          <a:bodyPr wrap="square">
            <a:spAutoFit/>
          </a:bodyPr>
          <a:lstStyle/>
          <a:p>
            <a:pPr algn="just">
              <a:lnSpc>
                <a:spcPct val="150000"/>
              </a:lnSpc>
            </a:pPr>
            <a:r>
              <a:rPr lang="el-GR" dirty="0"/>
              <a:t>Για να καθαριστεί από τις προσμίξεις του ο πηλός περνά από </a:t>
            </a:r>
            <a:r>
              <a:rPr lang="el-GR" dirty="0" smtClean="0"/>
              <a:t>μια διαδικασία </a:t>
            </a:r>
            <a:r>
              <a:rPr lang="el-GR" dirty="0"/>
              <a:t>διαχωρισμού/διύλισης μέσα σε δεξαμενές νερού. Το νερό </a:t>
            </a:r>
            <a:r>
              <a:rPr lang="el-GR" dirty="0" smtClean="0"/>
              <a:t>τον μαλακώνει </a:t>
            </a:r>
            <a:r>
              <a:rPr lang="el-GR" dirty="0"/>
              <a:t>και τον μετατρέπει σε λάσπη, με αποτέλεσμα οι </a:t>
            </a:r>
            <a:r>
              <a:rPr lang="el-GR" dirty="0" smtClean="0"/>
              <a:t>ελαφρότερες από </a:t>
            </a:r>
            <a:r>
              <a:rPr lang="el-GR" dirty="0"/>
              <a:t>τον πηλό προσμίξεις </a:t>
            </a:r>
            <a:r>
              <a:rPr lang="el-GR" dirty="0" smtClean="0"/>
              <a:t>να </a:t>
            </a:r>
            <a:r>
              <a:rPr lang="el-GR" dirty="0"/>
              <a:t>διαχωρίζονται και </a:t>
            </a:r>
            <a:r>
              <a:rPr lang="el-GR" dirty="0" smtClean="0"/>
              <a:t>να επιπλέουν </a:t>
            </a:r>
            <a:r>
              <a:rPr lang="el-GR" dirty="0"/>
              <a:t>στην επιφάνεια του νερού και να αφαιρούνται εύκολα, ενώ </a:t>
            </a:r>
            <a:r>
              <a:rPr lang="el-GR" dirty="0" smtClean="0"/>
              <a:t>οι βαρύτερες </a:t>
            </a:r>
            <a:r>
              <a:rPr lang="el-GR" dirty="0"/>
              <a:t>προσμίξεις να κατακάθονται στον πυθμένα της δεξαμενής.</a:t>
            </a:r>
          </a:p>
          <a:p>
            <a:pPr algn="just">
              <a:lnSpc>
                <a:spcPct val="150000"/>
              </a:lnSpc>
            </a:pPr>
            <a:r>
              <a:rPr lang="el-GR" dirty="0"/>
              <a:t>Καθαρότερος ο πηλός μεταγγίζεται στη συνέχεια σε μια παραπλήσια</a:t>
            </a:r>
            <a:r>
              <a:rPr lang="el-GR" dirty="0" smtClean="0"/>
              <a:t>, χαμηλότερη </a:t>
            </a:r>
            <a:r>
              <a:rPr lang="el-GR" dirty="0"/>
              <a:t>δεξαμενή και η διαδικασία αυτή επαναλαμβάνεται </a:t>
            </a:r>
            <a:r>
              <a:rPr lang="el-GR" dirty="0" smtClean="0"/>
              <a:t>αρκετές φορές</a:t>
            </a:r>
            <a:r>
              <a:rPr lang="el-GR" dirty="0"/>
              <a:t>, ώστε ο πηλός κάθε φορά να περνάει στην επόμενη </a:t>
            </a:r>
            <a:r>
              <a:rPr lang="el-GR" dirty="0" smtClean="0"/>
              <a:t>δεξαμενή καθαρότερος</a:t>
            </a:r>
            <a:r>
              <a:rPr lang="el-GR" dirty="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3000364" y="428604"/>
            <a:ext cx="3287375" cy="50642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3357554" y="1000108"/>
            <a:ext cx="2563202" cy="369332"/>
          </a:xfrm>
          <a:prstGeom prst="rect">
            <a:avLst/>
          </a:prstGeom>
        </p:spPr>
        <p:txBody>
          <a:bodyPr wrap="none">
            <a:spAutoFit/>
          </a:bodyPr>
          <a:lstStyle/>
          <a:p>
            <a:r>
              <a:rPr lang="el-GR" dirty="0"/>
              <a:t>Ο καθαρισμός του πηλού</a:t>
            </a:r>
          </a:p>
        </p:txBody>
      </p:sp>
      <p:sp>
        <p:nvSpPr>
          <p:cNvPr id="7" name="6 - Ορθογώνιο"/>
          <p:cNvSpPr/>
          <p:nvPr/>
        </p:nvSpPr>
        <p:spPr>
          <a:xfrm>
            <a:off x="357158" y="1500174"/>
            <a:ext cx="8572560" cy="3416320"/>
          </a:xfrm>
          <a:prstGeom prst="rect">
            <a:avLst/>
          </a:prstGeom>
        </p:spPr>
        <p:txBody>
          <a:bodyPr wrap="square">
            <a:spAutoFit/>
          </a:bodyPr>
          <a:lstStyle/>
          <a:p>
            <a:pPr algn="just">
              <a:lnSpc>
                <a:spcPct val="150000"/>
              </a:lnSpc>
            </a:pPr>
            <a:r>
              <a:rPr lang="el-GR" dirty="0" smtClean="0"/>
              <a:t>Η διύλιση επαναλαμβάνεται αναλόγως με το πόσο καθαρός πηλός χρειάζεται: πολλές φορές για πολύ καθαρό, λεπτόκοκκο πηλό, προορισμένο για λεπτά αγγεία, λιγότερες φορές για αγγεία με χοντρά τοιχώματα.</a:t>
            </a:r>
            <a:r>
              <a:rPr lang="en-US" dirty="0" smtClean="0"/>
              <a:t> </a:t>
            </a:r>
            <a:r>
              <a:rPr lang="el-GR" dirty="0" smtClean="0"/>
              <a:t>Το διάλυμα του πηλού παραμένει στην τελευταία δεξαμενή καθαρισμού μέχρι να εξατμιστεί εντελώς το νερό και να αρχίσει να </a:t>
            </a:r>
            <a:r>
              <a:rPr lang="el-GR" dirty="0" err="1" smtClean="0"/>
              <a:t>ρηγματώνεται</a:t>
            </a:r>
            <a:r>
              <a:rPr lang="el-GR" dirty="0" smtClean="0"/>
              <a:t> η επιφάνεια της στεγνής μάζας του πηλού.</a:t>
            </a:r>
          </a:p>
          <a:p>
            <a:pPr algn="just">
              <a:lnSpc>
                <a:spcPct val="150000"/>
              </a:lnSpc>
            </a:pPr>
            <a:r>
              <a:rPr lang="el-GR" dirty="0" smtClean="0"/>
              <a:t>Τότε κόβεται σε μεγάλα κομμάτια και αποθηκεύεται σε υγρό χώρο για πέντε ως έξι μήνες, διάστημα κατά το οποίο λαμβάνουν χώρα ζυμώσεις που του προσδίδουν πλαστικότητα (παλαίωση).</a:t>
            </a:r>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2"/>
            <a:ext cx="3287375" cy="50642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714612" y="1142984"/>
            <a:ext cx="3947171" cy="369332"/>
          </a:xfrm>
          <a:prstGeom prst="rect">
            <a:avLst/>
          </a:prstGeom>
        </p:spPr>
        <p:txBody>
          <a:bodyPr wrap="none">
            <a:spAutoFit/>
          </a:bodyPr>
          <a:lstStyle/>
          <a:p>
            <a:r>
              <a:rPr lang="el-GR" dirty="0"/>
              <a:t>Η προετοιμασία του πηλού για πλάσιμο</a:t>
            </a:r>
          </a:p>
        </p:txBody>
      </p:sp>
      <p:sp>
        <p:nvSpPr>
          <p:cNvPr id="7" name="6 - Ορθογώνιο"/>
          <p:cNvSpPr/>
          <p:nvPr/>
        </p:nvSpPr>
        <p:spPr>
          <a:xfrm>
            <a:off x="714348" y="2285992"/>
            <a:ext cx="7858180" cy="2677656"/>
          </a:xfrm>
          <a:prstGeom prst="rect">
            <a:avLst/>
          </a:prstGeom>
        </p:spPr>
        <p:txBody>
          <a:bodyPr wrap="square">
            <a:spAutoFit/>
          </a:bodyPr>
          <a:lstStyle/>
          <a:p>
            <a:r>
              <a:rPr lang="el-GR" sz="2400" dirty="0"/>
              <a:t>Ο κεραμέας αφού πάρει την απαραίτητη ποσότητα πηλού, τον πατάει </a:t>
            </a:r>
            <a:r>
              <a:rPr lang="el-GR" sz="2400" dirty="0" smtClean="0"/>
              <a:t>και τον </a:t>
            </a:r>
            <a:r>
              <a:rPr lang="el-GR" sz="2400" dirty="0"/>
              <a:t>ζυμώνει μέχρι να γίνει μαλακός και χωρίς φυσαλίδες αέρα</a:t>
            </a:r>
            <a:r>
              <a:rPr lang="el-GR" sz="2400" dirty="0" smtClean="0"/>
              <a:t>.</a:t>
            </a:r>
          </a:p>
          <a:p>
            <a:endParaRPr lang="el-GR" sz="2400" dirty="0"/>
          </a:p>
          <a:p>
            <a:r>
              <a:rPr lang="el-GR" sz="2400" dirty="0"/>
              <a:t>Τη διαδικασία αυτή την παρατηρούμε σε έναν μελανόμορφο σκύφο </a:t>
            </a:r>
            <a:r>
              <a:rPr lang="el-GR" sz="2400" dirty="0" smtClean="0"/>
              <a:t>του ζωγράφου </a:t>
            </a:r>
            <a:r>
              <a:rPr lang="el-GR" sz="2400" dirty="0"/>
              <a:t>του Θησέα που βρίσκεται στο Πανεπιστήμιο του Χάρβαρντ (</a:t>
            </a:r>
            <a:r>
              <a:rPr lang="el-GR" sz="2400" dirty="0" smtClean="0"/>
              <a:t>510 </a:t>
            </a:r>
            <a:r>
              <a:rPr lang="fr-FR" sz="2400" dirty="0" smtClean="0"/>
              <a:t>BC-500 </a:t>
            </a:r>
            <a:r>
              <a:rPr lang="fr-FR" sz="2400" dirty="0"/>
              <a:t>BC)</a:t>
            </a:r>
            <a:endParaRPr lang="el-GR"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2"/>
            <a:ext cx="3287375" cy="50642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714612" y="1142984"/>
            <a:ext cx="3947171" cy="369332"/>
          </a:xfrm>
          <a:prstGeom prst="rect">
            <a:avLst/>
          </a:prstGeom>
        </p:spPr>
        <p:txBody>
          <a:bodyPr wrap="none">
            <a:spAutoFit/>
          </a:bodyPr>
          <a:lstStyle/>
          <a:p>
            <a:r>
              <a:rPr lang="el-GR" dirty="0"/>
              <a:t>Η προετοιμασία του πηλού για πλάσιμο</a:t>
            </a:r>
          </a:p>
        </p:txBody>
      </p:sp>
      <p:pic>
        <p:nvPicPr>
          <p:cNvPr id="4098" name="Picture 2"/>
          <p:cNvPicPr>
            <a:picLocks noChangeAspect="1" noChangeArrowheads="1"/>
          </p:cNvPicPr>
          <p:nvPr/>
        </p:nvPicPr>
        <p:blipFill>
          <a:blip r:embed="rId2"/>
          <a:srcRect/>
          <a:stretch>
            <a:fillRect/>
          </a:stretch>
        </p:blipFill>
        <p:spPr bwMode="auto">
          <a:xfrm>
            <a:off x="214282" y="1571612"/>
            <a:ext cx="4171950" cy="3048000"/>
          </a:xfrm>
          <a:prstGeom prst="rect">
            <a:avLst/>
          </a:prstGeom>
          <a:noFill/>
          <a:ln w="9525">
            <a:noFill/>
            <a:miter lim="800000"/>
            <a:headEnd/>
            <a:tailEnd/>
          </a:ln>
          <a:effectLst/>
        </p:spPr>
      </p:pic>
      <p:sp>
        <p:nvSpPr>
          <p:cNvPr id="8" name="7 - Ορθογώνιο"/>
          <p:cNvSpPr/>
          <p:nvPr/>
        </p:nvSpPr>
        <p:spPr>
          <a:xfrm>
            <a:off x="214282" y="5214950"/>
            <a:ext cx="3357586" cy="523220"/>
          </a:xfrm>
          <a:prstGeom prst="rect">
            <a:avLst/>
          </a:prstGeom>
        </p:spPr>
        <p:txBody>
          <a:bodyPr wrap="square">
            <a:spAutoFit/>
          </a:bodyPr>
          <a:lstStyle/>
          <a:p>
            <a:r>
              <a:rPr lang="el-GR" sz="1400" dirty="0" smtClean="0">
                <a:solidFill>
                  <a:schemeClr val="accent1">
                    <a:lumMod val="60000"/>
                    <a:lumOff val="40000"/>
                  </a:schemeClr>
                </a:solidFill>
              </a:rPr>
              <a:t>Εργάτες </a:t>
            </a:r>
            <a:r>
              <a:rPr lang="el-GR" sz="1400" dirty="0">
                <a:solidFill>
                  <a:schemeClr val="accent1">
                    <a:lumMod val="60000"/>
                    <a:lumOff val="40000"/>
                  </a:schemeClr>
                </a:solidFill>
              </a:rPr>
              <a:t>με </a:t>
            </a:r>
            <a:r>
              <a:rPr lang="el-GR" sz="1400" dirty="0" smtClean="0">
                <a:solidFill>
                  <a:schemeClr val="accent1">
                    <a:lumMod val="60000"/>
                    <a:lumOff val="40000"/>
                  </a:schemeClr>
                </a:solidFill>
              </a:rPr>
              <a:t>κάδους συγκεντρώνουν </a:t>
            </a:r>
          </a:p>
          <a:p>
            <a:r>
              <a:rPr lang="el-GR" sz="1400" dirty="0" smtClean="0">
                <a:solidFill>
                  <a:schemeClr val="accent1">
                    <a:lumMod val="60000"/>
                    <a:lumOff val="40000"/>
                  </a:schemeClr>
                </a:solidFill>
              </a:rPr>
              <a:t>στοιβαγμένο πηλό</a:t>
            </a:r>
            <a:endParaRPr lang="el-GR" sz="1400" dirty="0">
              <a:solidFill>
                <a:schemeClr val="accent1">
                  <a:lumMod val="60000"/>
                  <a:lumOff val="40000"/>
                </a:schemeClr>
              </a:solidFill>
            </a:endParaRPr>
          </a:p>
        </p:txBody>
      </p:sp>
      <p:sp>
        <p:nvSpPr>
          <p:cNvPr id="9" name="8 - Ορθογώνιο"/>
          <p:cNvSpPr/>
          <p:nvPr/>
        </p:nvSpPr>
        <p:spPr>
          <a:xfrm>
            <a:off x="2000232" y="6286520"/>
            <a:ext cx="5929354" cy="369332"/>
          </a:xfrm>
          <a:prstGeom prst="rect">
            <a:avLst/>
          </a:prstGeom>
        </p:spPr>
        <p:txBody>
          <a:bodyPr wrap="square">
            <a:spAutoFit/>
          </a:bodyPr>
          <a:lstStyle/>
          <a:p>
            <a:r>
              <a:rPr lang="fr-FR" dirty="0" smtClean="0">
                <a:solidFill>
                  <a:srgbClr val="002060"/>
                </a:solidFill>
              </a:rPr>
              <a:t>Harvard </a:t>
            </a:r>
            <a:r>
              <a:rPr lang="fr-FR" dirty="0" err="1" smtClean="0">
                <a:solidFill>
                  <a:srgbClr val="002060"/>
                </a:solidFill>
              </a:rPr>
              <a:t>University</a:t>
            </a:r>
            <a:r>
              <a:rPr lang="fr-FR" dirty="0" smtClean="0">
                <a:solidFill>
                  <a:srgbClr val="002060"/>
                </a:solidFill>
              </a:rPr>
              <a:t>, A.M.</a:t>
            </a:r>
            <a:r>
              <a:rPr lang="el-GR" dirty="0" smtClean="0">
                <a:solidFill>
                  <a:srgbClr val="002060"/>
                </a:solidFill>
              </a:rPr>
              <a:t> </a:t>
            </a:r>
            <a:r>
              <a:rPr lang="fr-FR" dirty="0" err="1" smtClean="0">
                <a:solidFill>
                  <a:srgbClr val="002060"/>
                </a:solidFill>
              </a:rPr>
              <a:t>Sackler</a:t>
            </a:r>
            <a:r>
              <a:rPr lang="fr-FR" dirty="0" smtClean="0">
                <a:solidFill>
                  <a:srgbClr val="002060"/>
                </a:solidFill>
              </a:rPr>
              <a:t> </a:t>
            </a:r>
            <a:r>
              <a:rPr lang="fr-FR" dirty="0" err="1" smtClean="0">
                <a:solidFill>
                  <a:srgbClr val="002060"/>
                </a:solidFill>
              </a:rPr>
              <a:t>Museum</a:t>
            </a:r>
            <a:r>
              <a:rPr lang="fr-FR" dirty="0" smtClean="0">
                <a:solidFill>
                  <a:srgbClr val="002060"/>
                </a:solidFill>
              </a:rPr>
              <a:t>: 1960.321</a:t>
            </a:r>
            <a:endParaRPr lang="fr-FR" dirty="0">
              <a:solidFill>
                <a:srgbClr val="002060"/>
              </a:solidFill>
            </a:endParaRPr>
          </a:p>
        </p:txBody>
      </p:sp>
      <p:pic>
        <p:nvPicPr>
          <p:cNvPr id="4099" name="Picture 3"/>
          <p:cNvPicPr>
            <a:picLocks noChangeAspect="1" noChangeArrowheads="1"/>
          </p:cNvPicPr>
          <p:nvPr/>
        </p:nvPicPr>
        <p:blipFill>
          <a:blip r:embed="rId3"/>
          <a:srcRect/>
          <a:stretch>
            <a:fillRect/>
          </a:stretch>
        </p:blipFill>
        <p:spPr bwMode="auto">
          <a:xfrm>
            <a:off x="4643438" y="1714488"/>
            <a:ext cx="4171950" cy="2990850"/>
          </a:xfrm>
          <a:prstGeom prst="rect">
            <a:avLst/>
          </a:prstGeom>
          <a:noFill/>
          <a:ln w="9525">
            <a:noFill/>
            <a:miter lim="800000"/>
            <a:headEnd/>
            <a:tailEnd/>
          </a:ln>
          <a:effectLst/>
        </p:spPr>
      </p:pic>
      <p:sp>
        <p:nvSpPr>
          <p:cNvPr id="10" name="9 - Ορθογώνιο"/>
          <p:cNvSpPr/>
          <p:nvPr/>
        </p:nvSpPr>
        <p:spPr>
          <a:xfrm>
            <a:off x="4643438" y="5286388"/>
            <a:ext cx="4214810" cy="523220"/>
          </a:xfrm>
          <a:prstGeom prst="rect">
            <a:avLst/>
          </a:prstGeom>
        </p:spPr>
        <p:txBody>
          <a:bodyPr wrap="square">
            <a:spAutoFit/>
          </a:bodyPr>
          <a:lstStyle/>
          <a:p>
            <a:r>
              <a:rPr lang="el-GR" sz="1400" dirty="0" smtClean="0">
                <a:solidFill>
                  <a:schemeClr val="accent1">
                    <a:lumMod val="60000"/>
                    <a:lumOff val="40000"/>
                  </a:schemeClr>
                </a:solidFill>
              </a:rPr>
              <a:t>Ένας άντρας, χωμένος μέσα στον κώνο πατάει/ζυμώνει με τα πόδια του </a:t>
            </a:r>
            <a:r>
              <a:rPr lang="el-GR" sz="1400" dirty="0">
                <a:solidFill>
                  <a:schemeClr val="accent1">
                    <a:lumMod val="60000"/>
                    <a:lumOff val="40000"/>
                  </a:schemeClr>
                </a:solidFill>
              </a:rPr>
              <a:t>τον πηλό.</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2"/>
            <a:ext cx="3287375" cy="50642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714612" y="1142984"/>
            <a:ext cx="3947171" cy="369332"/>
          </a:xfrm>
          <a:prstGeom prst="rect">
            <a:avLst/>
          </a:prstGeom>
        </p:spPr>
        <p:txBody>
          <a:bodyPr wrap="none">
            <a:spAutoFit/>
          </a:bodyPr>
          <a:lstStyle/>
          <a:p>
            <a:r>
              <a:rPr lang="el-GR" dirty="0"/>
              <a:t>Η προετοιμασία του πηλού για πλάσιμο</a:t>
            </a:r>
          </a:p>
        </p:txBody>
      </p:sp>
      <p:sp>
        <p:nvSpPr>
          <p:cNvPr id="9" name="8 - Ορθογώνιο"/>
          <p:cNvSpPr/>
          <p:nvPr/>
        </p:nvSpPr>
        <p:spPr>
          <a:xfrm>
            <a:off x="2000232" y="6286520"/>
            <a:ext cx="5929354" cy="369332"/>
          </a:xfrm>
          <a:prstGeom prst="rect">
            <a:avLst/>
          </a:prstGeom>
        </p:spPr>
        <p:txBody>
          <a:bodyPr wrap="square">
            <a:spAutoFit/>
          </a:bodyPr>
          <a:lstStyle/>
          <a:p>
            <a:r>
              <a:rPr lang="fr-FR" dirty="0" smtClean="0">
                <a:solidFill>
                  <a:schemeClr val="accent5">
                    <a:lumMod val="75000"/>
                  </a:schemeClr>
                </a:solidFill>
              </a:rPr>
              <a:t>Harvard </a:t>
            </a:r>
            <a:r>
              <a:rPr lang="fr-FR" dirty="0" err="1" smtClean="0">
                <a:solidFill>
                  <a:schemeClr val="accent5">
                    <a:lumMod val="75000"/>
                  </a:schemeClr>
                </a:solidFill>
              </a:rPr>
              <a:t>University</a:t>
            </a:r>
            <a:r>
              <a:rPr lang="fr-FR" dirty="0" smtClean="0">
                <a:solidFill>
                  <a:schemeClr val="accent5">
                    <a:lumMod val="75000"/>
                  </a:schemeClr>
                </a:solidFill>
              </a:rPr>
              <a:t>, A.M.</a:t>
            </a:r>
            <a:r>
              <a:rPr lang="el-GR" dirty="0" smtClean="0">
                <a:solidFill>
                  <a:schemeClr val="accent5">
                    <a:lumMod val="75000"/>
                  </a:schemeClr>
                </a:solidFill>
              </a:rPr>
              <a:t> </a:t>
            </a:r>
            <a:r>
              <a:rPr lang="fr-FR" dirty="0" err="1" smtClean="0">
                <a:solidFill>
                  <a:schemeClr val="accent5">
                    <a:lumMod val="75000"/>
                  </a:schemeClr>
                </a:solidFill>
              </a:rPr>
              <a:t>Sackler</a:t>
            </a:r>
            <a:r>
              <a:rPr lang="fr-FR" dirty="0" smtClean="0">
                <a:solidFill>
                  <a:schemeClr val="accent5">
                    <a:lumMod val="75000"/>
                  </a:schemeClr>
                </a:solidFill>
              </a:rPr>
              <a:t> </a:t>
            </a:r>
            <a:r>
              <a:rPr lang="fr-FR" dirty="0" err="1" smtClean="0">
                <a:solidFill>
                  <a:schemeClr val="accent5">
                    <a:lumMod val="75000"/>
                  </a:schemeClr>
                </a:solidFill>
              </a:rPr>
              <a:t>Museum</a:t>
            </a:r>
            <a:r>
              <a:rPr lang="fr-FR" dirty="0" smtClean="0">
                <a:solidFill>
                  <a:schemeClr val="accent5">
                    <a:lumMod val="75000"/>
                  </a:schemeClr>
                </a:solidFill>
              </a:rPr>
              <a:t>: 1960.321</a:t>
            </a:r>
            <a:endParaRPr lang="fr-FR" dirty="0">
              <a:solidFill>
                <a:schemeClr val="accent5">
                  <a:lumMod val="75000"/>
                </a:schemeClr>
              </a:solidFill>
            </a:endParaRPr>
          </a:p>
        </p:txBody>
      </p:sp>
      <p:sp>
        <p:nvSpPr>
          <p:cNvPr id="10" name="9 - Ορθογώνιο"/>
          <p:cNvSpPr/>
          <p:nvPr/>
        </p:nvSpPr>
        <p:spPr>
          <a:xfrm>
            <a:off x="2428860" y="5429264"/>
            <a:ext cx="4214810" cy="738664"/>
          </a:xfrm>
          <a:prstGeom prst="rect">
            <a:avLst/>
          </a:prstGeom>
        </p:spPr>
        <p:txBody>
          <a:bodyPr wrap="square">
            <a:spAutoFit/>
          </a:bodyPr>
          <a:lstStyle/>
          <a:p>
            <a:r>
              <a:rPr lang="el-GR" sz="1400" dirty="0">
                <a:solidFill>
                  <a:schemeClr val="accent1">
                    <a:lumMod val="60000"/>
                    <a:lumOff val="40000"/>
                  </a:schemeClr>
                </a:solidFill>
              </a:rPr>
              <a:t>Κάτω από τις λαβές του </a:t>
            </a:r>
            <a:r>
              <a:rPr lang="el-GR" sz="1400" dirty="0" smtClean="0">
                <a:solidFill>
                  <a:schemeClr val="accent1">
                    <a:lumMod val="60000"/>
                    <a:lumOff val="40000"/>
                  </a:schemeClr>
                </a:solidFill>
              </a:rPr>
              <a:t>σκύφου αγγειοπλάστες </a:t>
            </a:r>
            <a:r>
              <a:rPr lang="el-GR" sz="1400" dirty="0">
                <a:solidFill>
                  <a:schemeClr val="accent1">
                    <a:lumMod val="60000"/>
                    <a:lumOff val="40000"/>
                  </a:schemeClr>
                </a:solidFill>
              </a:rPr>
              <a:t>ολοκληρώνουν </a:t>
            </a:r>
            <a:r>
              <a:rPr lang="el-GR" sz="1400" dirty="0" smtClean="0">
                <a:solidFill>
                  <a:schemeClr val="accent1">
                    <a:lumMod val="60000"/>
                    <a:lumOff val="40000"/>
                  </a:schemeClr>
                </a:solidFill>
              </a:rPr>
              <a:t>το πλάσιμο </a:t>
            </a:r>
            <a:r>
              <a:rPr lang="el-GR" sz="1400" dirty="0">
                <a:solidFill>
                  <a:schemeClr val="accent1">
                    <a:lumMod val="60000"/>
                    <a:lumOff val="40000"/>
                  </a:schemeClr>
                </a:solidFill>
              </a:rPr>
              <a:t>αμφορέων, ενώ στο δεξιό</a:t>
            </a:r>
          </a:p>
          <a:p>
            <a:r>
              <a:rPr lang="el-GR" sz="1400" dirty="0">
                <a:solidFill>
                  <a:schemeClr val="accent1">
                    <a:lumMod val="60000"/>
                    <a:lumOff val="40000"/>
                  </a:schemeClr>
                </a:solidFill>
              </a:rPr>
              <a:t>άκρο κάθε σκηνής υπάρχει </a:t>
            </a:r>
            <a:r>
              <a:rPr lang="el-GR" sz="1400" dirty="0" smtClean="0">
                <a:solidFill>
                  <a:schemeClr val="accent1">
                    <a:lumMod val="60000"/>
                    <a:lumOff val="40000"/>
                  </a:schemeClr>
                </a:solidFill>
              </a:rPr>
              <a:t>ερμαϊκή </a:t>
            </a:r>
            <a:r>
              <a:rPr lang="el-GR" sz="1400" dirty="0">
                <a:solidFill>
                  <a:schemeClr val="accent1">
                    <a:lumMod val="60000"/>
                    <a:lumOff val="40000"/>
                  </a:schemeClr>
                </a:solidFill>
              </a:rPr>
              <a:t>στήλη</a:t>
            </a:r>
          </a:p>
        </p:txBody>
      </p:sp>
      <p:pic>
        <p:nvPicPr>
          <p:cNvPr id="5122" name="Picture 2"/>
          <p:cNvPicPr>
            <a:picLocks noChangeAspect="1" noChangeArrowheads="1"/>
          </p:cNvPicPr>
          <p:nvPr/>
        </p:nvPicPr>
        <p:blipFill>
          <a:blip r:embed="rId2"/>
          <a:srcRect/>
          <a:stretch>
            <a:fillRect/>
          </a:stretch>
        </p:blipFill>
        <p:spPr bwMode="auto">
          <a:xfrm>
            <a:off x="2486025" y="1647825"/>
            <a:ext cx="4171950" cy="356235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786050" y="1071546"/>
            <a:ext cx="3947171" cy="369332"/>
          </a:xfrm>
          <a:prstGeom prst="rect">
            <a:avLst/>
          </a:prstGeom>
        </p:spPr>
        <p:txBody>
          <a:bodyPr wrap="none">
            <a:spAutoFit/>
          </a:bodyPr>
          <a:lstStyle/>
          <a:p>
            <a:r>
              <a:rPr lang="el-GR" dirty="0"/>
              <a:t>Η προετοιμασία του πηλού για πλάσιμο</a:t>
            </a:r>
          </a:p>
        </p:txBody>
      </p:sp>
      <p:sp>
        <p:nvSpPr>
          <p:cNvPr id="9" name="8 - Ορθογώνιο"/>
          <p:cNvSpPr/>
          <p:nvPr/>
        </p:nvSpPr>
        <p:spPr>
          <a:xfrm>
            <a:off x="1643042" y="5934670"/>
            <a:ext cx="6286544" cy="584775"/>
          </a:xfrm>
          <a:prstGeom prst="rect">
            <a:avLst/>
          </a:prstGeom>
        </p:spPr>
        <p:txBody>
          <a:bodyPr wrap="square">
            <a:spAutoFit/>
          </a:bodyPr>
          <a:lstStyle/>
          <a:p>
            <a:r>
              <a:rPr lang="el-GR" sz="1600" dirty="0"/>
              <a:t>Πήλινο πλακίδιο (575–550 </a:t>
            </a:r>
            <a:r>
              <a:rPr lang="el-GR" sz="1600" dirty="0" err="1"/>
              <a:t>π.Χ.</a:t>
            </a:r>
            <a:r>
              <a:rPr lang="el-GR" sz="1600" dirty="0"/>
              <a:t>) </a:t>
            </a:r>
            <a:r>
              <a:rPr lang="el-GR" sz="1600" dirty="0" smtClean="0"/>
              <a:t>από τα </a:t>
            </a:r>
            <a:r>
              <a:rPr lang="el-GR" sz="1600" dirty="0" err="1"/>
              <a:t>Πεντεσκούφια</a:t>
            </a:r>
            <a:r>
              <a:rPr lang="el-GR" sz="1600" dirty="0"/>
              <a:t> της Κορινθίας</a:t>
            </a:r>
          </a:p>
          <a:p>
            <a:r>
              <a:rPr lang="el-GR" sz="1600" dirty="0"/>
              <a:t>Βερολίνο </a:t>
            </a:r>
            <a:r>
              <a:rPr lang="fr-FR" sz="1600" dirty="0" err="1"/>
              <a:t>Antikensammlung</a:t>
            </a:r>
            <a:r>
              <a:rPr lang="fr-FR" sz="1600" dirty="0"/>
              <a:t>: F891)</a:t>
            </a:r>
          </a:p>
        </p:txBody>
      </p:sp>
      <p:sp>
        <p:nvSpPr>
          <p:cNvPr id="10" name="9 - Ορθογώνιο"/>
          <p:cNvSpPr/>
          <p:nvPr/>
        </p:nvSpPr>
        <p:spPr>
          <a:xfrm>
            <a:off x="3929058" y="5429264"/>
            <a:ext cx="4786346" cy="307777"/>
          </a:xfrm>
          <a:prstGeom prst="rect">
            <a:avLst/>
          </a:prstGeom>
        </p:spPr>
        <p:txBody>
          <a:bodyPr wrap="square">
            <a:spAutoFit/>
          </a:bodyPr>
          <a:lstStyle/>
          <a:p>
            <a:r>
              <a:rPr lang="el-GR" sz="1400" dirty="0">
                <a:solidFill>
                  <a:srgbClr val="FFC000"/>
                </a:solidFill>
              </a:rPr>
              <a:t>Δεξιά μια γυναίκα ζυμώνει με </a:t>
            </a:r>
            <a:r>
              <a:rPr lang="el-GR" sz="1400" dirty="0" smtClean="0">
                <a:solidFill>
                  <a:srgbClr val="FFC000"/>
                </a:solidFill>
              </a:rPr>
              <a:t>τα χέρια </a:t>
            </a:r>
            <a:r>
              <a:rPr lang="el-GR" sz="1400" dirty="0">
                <a:solidFill>
                  <a:srgbClr val="FFC000"/>
                </a:solidFill>
              </a:rPr>
              <a:t>μια μικρή μάζα πηλού</a:t>
            </a:r>
          </a:p>
        </p:txBody>
      </p:sp>
      <p:pic>
        <p:nvPicPr>
          <p:cNvPr id="6146" name="Picture 2"/>
          <p:cNvPicPr>
            <a:picLocks noChangeAspect="1" noChangeArrowheads="1"/>
          </p:cNvPicPr>
          <p:nvPr/>
        </p:nvPicPr>
        <p:blipFill>
          <a:blip r:embed="rId2"/>
          <a:srcRect/>
          <a:stretch>
            <a:fillRect/>
          </a:stretch>
        </p:blipFill>
        <p:spPr bwMode="auto">
          <a:xfrm>
            <a:off x="3786182" y="1500174"/>
            <a:ext cx="5153025" cy="3762375"/>
          </a:xfrm>
          <a:prstGeom prst="rect">
            <a:avLst/>
          </a:prstGeom>
          <a:noFill/>
          <a:ln w="9525">
            <a:noFill/>
            <a:miter lim="800000"/>
            <a:headEnd/>
            <a:tailEnd/>
          </a:ln>
          <a:effectLst/>
        </p:spPr>
      </p:pic>
      <p:sp>
        <p:nvSpPr>
          <p:cNvPr id="11" name="10 - Ορθογώνιο"/>
          <p:cNvSpPr/>
          <p:nvPr/>
        </p:nvSpPr>
        <p:spPr>
          <a:xfrm>
            <a:off x="214282" y="1928802"/>
            <a:ext cx="3286148" cy="1754326"/>
          </a:xfrm>
          <a:prstGeom prst="rect">
            <a:avLst/>
          </a:prstGeom>
        </p:spPr>
        <p:txBody>
          <a:bodyPr wrap="square">
            <a:spAutoFit/>
          </a:bodyPr>
          <a:lstStyle/>
          <a:p>
            <a:r>
              <a:rPr lang="el-GR" dirty="0"/>
              <a:t>Στη συνέχεια η απαραίτητη</a:t>
            </a:r>
          </a:p>
          <a:p>
            <a:r>
              <a:rPr lang="el-GR" dirty="0"/>
              <a:t>ποσότητα πηλού πλάθεται σε</a:t>
            </a:r>
          </a:p>
          <a:p>
            <a:r>
              <a:rPr lang="el-GR" dirty="0"/>
              <a:t>σβώλο πριν τοποθετηθεί στο</a:t>
            </a:r>
          </a:p>
          <a:p>
            <a:r>
              <a:rPr lang="el-GR" dirty="0"/>
              <a:t>κέντρο του περιστρεφόμενου</a:t>
            </a:r>
          </a:p>
          <a:p>
            <a:r>
              <a:rPr lang="el-GR" dirty="0"/>
              <a:t>κεραμικού τροχού (</a:t>
            </a:r>
            <a:r>
              <a:rPr lang="fr-FR" dirty="0" err="1"/>
              <a:t>potter’s</a:t>
            </a:r>
            <a:endParaRPr lang="fr-FR" dirty="0"/>
          </a:p>
          <a:p>
            <a:r>
              <a:rPr lang="fr-FR" dirty="0" err="1"/>
              <a:t>wheel</a:t>
            </a:r>
            <a:r>
              <a:rPr lang="fr-FR" dirty="0"/>
              <a:t>).</a:t>
            </a:r>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357166"/>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3" name="2 - Υπότιτλος"/>
          <p:cNvSpPr>
            <a:spLocks noGrp="1"/>
          </p:cNvSpPr>
          <p:nvPr>
            <p:ph type="subTitle" idx="1"/>
          </p:nvPr>
        </p:nvSpPr>
        <p:spPr>
          <a:xfrm>
            <a:off x="428596" y="1785926"/>
            <a:ext cx="8215370" cy="4286280"/>
          </a:xfrm>
        </p:spPr>
        <p:txBody>
          <a:bodyPr>
            <a:normAutofit fontScale="40000" lnSpcReduction="20000"/>
          </a:bodyPr>
          <a:lstStyle/>
          <a:p>
            <a:endParaRPr lang="el-GR" sz="4500" dirty="0" smtClean="0">
              <a:solidFill>
                <a:schemeClr val="tx1"/>
              </a:solidFill>
            </a:endParaRPr>
          </a:p>
          <a:p>
            <a:pPr algn="just">
              <a:lnSpc>
                <a:spcPct val="170000"/>
              </a:lnSpc>
            </a:pPr>
            <a:r>
              <a:rPr lang="el-GR" sz="4000" dirty="0">
                <a:solidFill>
                  <a:schemeClr val="tx1"/>
                </a:solidFill>
              </a:rPr>
              <a:t>Λόγω της χρηστικότητας και της χαμηλής του αξίας (</a:t>
            </a:r>
            <a:r>
              <a:rPr lang="el-GR" sz="4000" dirty="0" err="1">
                <a:solidFill>
                  <a:schemeClr val="tx1"/>
                </a:solidFill>
              </a:rPr>
              <a:t>κέραμον</a:t>
            </a:r>
            <a:r>
              <a:rPr lang="el-GR" sz="4000" dirty="0">
                <a:solidFill>
                  <a:schemeClr val="tx1"/>
                </a:solidFill>
              </a:rPr>
              <a:t>, </a:t>
            </a:r>
            <a:r>
              <a:rPr lang="el-GR" sz="4000" dirty="0" err="1" smtClean="0">
                <a:solidFill>
                  <a:schemeClr val="tx1"/>
                </a:solidFill>
              </a:rPr>
              <a:t>χρήσιμον</a:t>
            </a:r>
            <a:r>
              <a:rPr lang="el-GR" sz="4000" dirty="0" smtClean="0">
                <a:solidFill>
                  <a:schemeClr val="tx1"/>
                </a:solidFill>
              </a:rPr>
              <a:t> </a:t>
            </a:r>
            <a:r>
              <a:rPr lang="el-GR" sz="4000" dirty="0" err="1" smtClean="0">
                <a:solidFill>
                  <a:schemeClr val="tx1"/>
                </a:solidFill>
              </a:rPr>
              <a:t>οικονόμον</a:t>
            </a:r>
            <a:r>
              <a:rPr lang="el-GR" sz="4000" dirty="0">
                <a:solidFill>
                  <a:schemeClr val="tx1"/>
                </a:solidFill>
              </a:rPr>
              <a:t>), το αγγείο αποτελεί και το πολυπληθέστερο εύρημα </a:t>
            </a:r>
            <a:r>
              <a:rPr lang="el-GR" sz="4000" dirty="0" smtClean="0">
                <a:solidFill>
                  <a:schemeClr val="tx1"/>
                </a:solidFill>
              </a:rPr>
              <a:t>στις αρχαιολογικές </a:t>
            </a:r>
            <a:r>
              <a:rPr lang="el-GR" sz="4000" dirty="0">
                <a:solidFill>
                  <a:schemeClr val="tx1"/>
                </a:solidFill>
              </a:rPr>
              <a:t>ανασκαφές. Η ανασκαφή δημοσίων ή ιδιωτικών </a:t>
            </a:r>
            <a:r>
              <a:rPr lang="el-GR" sz="4000" dirty="0" smtClean="0">
                <a:solidFill>
                  <a:schemeClr val="tx1"/>
                </a:solidFill>
              </a:rPr>
              <a:t>χώρων αποδίδει</a:t>
            </a:r>
            <a:r>
              <a:rPr lang="el-GR" sz="4000" dirty="0">
                <a:solidFill>
                  <a:schemeClr val="tx1"/>
                </a:solidFill>
              </a:rPr>
              <a:t>, κατά κύριο λόγο, σπασμένα αγγεία ή θραύσματα αγγείων, </a:t>
            </a:r>
            <a:r>
              <a:rPr lang="el-GR" sz="4000" dirty="0" smtClean="0">
                <a:solidFill>
                  <a:schemeClr val="tx1"/>
                </a:solidFill>
              </a:rPr>
              <a:t>τα όστρακα </a:t>
            </a:r>
            <a:r>
              <a:rPr lang="el-GR" sz="4000" dirty="0">
                <a:solidFill>
                  <a:schemeClr val="tx1"/>
                </a:solidFill>
              </a:rPr>
              <a:t>(</a:t>
            </a:r>
            <a:r>
              <a:rPr lang="el-GR" sz="4000" dirty="0" err="1">
                <a:solidFill>
                  <a:schemeClr val="tx1"/>
                </a:solidFill>
              </a:rPr>
              <a:t>sherds</a:t>
            </a:r>
            <a:r>
              <a:rPr lang="el-GR" sz="4000" dirty="0">
                <a:solidFill>
                  <a:schemeClr val="tx1"/>
                </a:solidFill>
              </a:rPr>
              <a:t> ή </a:t>
            </a:r>
            <a:r>
              <a:rPr lang="el-GR" sz="4000" dirty="0" err="1">
                <a:solidFill>
                  <a:schemeClr val="tx1"/>
                </a:solidFill>
              </a:rPr>
              <a:t>shards</a:t>
            </a:r>
            <a:r>
              <a:rPr lang="el-GR" sz="4000" dirty="0">
                <a:solidFill>
                  <a:schemeClr val="tx1"/>
                </a:solidFill>
              </a:rPr>
              <a:t>), ενώ η συντριπτική πλειοψηφία των αγγείων, </a:t>
            </a:r>
            <a:r>
              <a:rPr lang="el-GR" sz="4000" dirty="0" smtClean="0">
                <a:solidFill>
                  <a:schemeClr val="tx1"/>
                </a:solidFill>
              </a:rPr>
              <a:t>που σώζονται </a:t>
            </a:r>
            <a:r>
              <a:rPr lang="el-GR" sz="4000" dirty="0">
                <a:solidFill>
                  <a:schemeClr val="tx1"/>
                </a:solidFill>
              </a:rPr>
              <a:t>ολόκληρα, προέρχεται από ταφές, τόσο στον ελλαδικό, όσο και </a:t>
            </a:r>
            <a:r>
              <a:rPr lang="el-GR" sz="4000" dirty="0" smtClean="0">
                <a:solidFill>
                  <a:schemeClr val="tx1"/>
                </a:solidFill>
              </a:rPr>
              <a:t>στον ευρύτερο </a:t>
            </a:r>
            <a:r>
              <a:rPr lang="el-GR" sz="4000" dirty="0">
                <a:solidFill>
                  <a:schemeClr val="tx1"/>
                </a:solidFill>
              </a:rPr>
              <a:t>χώρο της Μεσογείου</a:t>
            </a:r>
            <a:r>
              <a:rPr lang="el-GR" sz="4000" dirty="0" smtClean="0">
                <a:solidFill>
                  <a:schemeClr val="tx1"/>
                </a:solidFill>
              </a:rPr>
              <a:t>.</a:t>
            </a:r>
          </a:p>
          <a:p>
            <a:pPr algn="just"/>
            <a:endParaRPr lang="el-GR" dirty="0">
              <a:solidFill>
                <a:schemeClr val="tx1"/>
              </a:solidFill>
            </a:endParaRPr>
          </a:p>
          <a:p>
            <a:pPr algn="just"/>
            <a:endParaRPr lang="el-GR" dirty="0" smtClean="0">
              <a:solidFill>
                <a:schemeClr val="tx1"/>
              </a:solidFill>
            </a:endParaRPr>
          </a:p>
          <a:p>
            <a:pPr algn="just"/>
            <a:endParaRPr lang="el-GR" dirty="0" smtClean="0">
              <a:solidFill>
                <a:schemeClr val="tx1"/>
              </a:solidFill>
            </a:endParaRPr>
          </a:p>
          <a:p>
            <a:pPr algn="just"/>
            <a:endParaRPr lang="el-GR" dirty="0">
              <a:solidFill>
                <a:schemeClr val="tx1"/>
              </a:solidFill>
            </a:endParaRPr>
          </a:p>
          <a:p>
            <a:pPr algn="just"/>
            <a:r>
              <a:rPr lang="el-GR" sz="2900" dirty="0">
                <a:solidFill>
                  <a:schemeClr val="tx1"/>
                </a:solidFill>
              </a:rPr>
              <a:t>Η </a:t>
            </a:r>
            <a:r>
              <a:rPr lang="el-GR" sz="2900" dirty="0" err="1">
                <a:solidFill>
                  <a:schemeClr val="tx1"/>
                </a:solidFill>
              </a:rPr>
              <a:t>Scheibler</a:t>
            </a:r>
            <a:r>
              <a:rPr lang="el-GR" sz="2900" dirty="0">
                <a:solidFill>
                  <a:schemeClr val="tx1"/>
                </a:solidFill>
              </a:rPr>
              <a:t>, υπολόγισε τα, μέχρι πριν από είκοσι περίπου χρόνια, ολόκληρα σωζόμενα αγγεία </a:t>
            </a:r>
            <a:r>
              <a:rPr lang="el-GR" sz="2900" dirty="0" smtClean="0">
                <a:solidFill>
                  <a:schemeClr val="tx1"/>
                </a:solidFill>
              </a:rPr>
              <a:t>σε περίπου </a:t>
            </a:r>
            <a:r>
              <a:rPr lang="el-GR" sz="2900" dirty="0">
                <a:solidFill>
                  <a:schemeClr val="tx1"/>
                </a:solidFill>
              </a:rPr>
              <a:t>80.000. Ωστόσο, όπως η ίδια επισημαίνει, αυτά αντιπροσωπεύουν σε </a:t>
            </a:r>
            <a:r>
              <a:rPr lang="el-GR" sz="2900" dirty="0" smtClean="0">
                <a:solidFill>
                  <a:schemeClr val="tx1"/>
                </a:solidFill>
              </a:rPr>
              <a:t>ορισμένες κατηγορίες </a:t>
            </a:r>
            <a:r>
              <a:rPr lang="el-GR" sz="2900" dirty="0">
                <a:solidFill>
                  <a:schemeClr val="tx1"/>
                </a:solidFill>
              </a:rPr>
              <a:t>ακόμη και μόνο το 1% των παραχθέντων, με αποτέλεσμα τα </a:t>
            </a:r>
            <a:r>
              <a:rPr lang="el-GR" sz="2900" dirty="0" smtClean="0">
                <a:solidFill>
                  <a:schemeClr val="tx1"/>
                </a:solidFill>
              </a:rPr>
              <a:t>οποιαδήποτε συμπεράσματα </a:t>
            </a:r>
            <a:r>
              <a:rPr lang="el-GR" sz="2900" dirty="0">
                <a:solidFill>
                  <a:schemeClr val="tx1"/>
                </a:solidFill>
              </a:rPr>
              <a:t>να είναι προσωρινά. Τα διακοσμημένα μάλιστα αγγεία αποτελούν ένα πολύ </a:t>
            </a:r>
            <a:r>
              <a:rPr lang="el-GR" sz="2900" dirty="0" smtClean="0">
                <a:solidFill>
                  <a:schemeClr val="tx1"/>
                </a:solidFill>
              </a:rPr>
              <a:t>μικρό ποσοστό </a:t>
            </a:r>
            <a:r>
              <a:rPr lang="el-GR" sz="2900" dirty="0">
                <a:solidFill>
                  <a:schemeClr val="tx1"/>
                </a:solidFill>
              </a:rPr>
              <a:t>της γενικότερης παραγωγής.</a:t>
            </a:r>
          </a:p>
        </p:txBody>
      </p:sp>
      <p:sp>
        <p:nvSpPr>
          <p:cNvPr id="4" name="3 - Ορθογώνιο"/>
          <p:cNvSpPr/>
          <p:nvPr/>
        </p:nvSpPr>
        <p:spPr>
          <a:xfrm>
            <a:off x="3857620" y="1000108"/>
            <a:ext cx="1176925" cy="400110"/>
          </a:xfrm>
          <a:prstGeom prst="rect">
            <a:avLst/>
          </a:prstGeom>
        </p:spPr>
        <p:txBody>
          <a:bodyPr wrap="none">
            <a:spAutoFit/>
          </a:bodyPr>
          <a:lstStyle/>
          <a:p>
            <a:r>
              <a:rPr lang="el-GR" sz="2000" dirty="0" smtClean="0"/>
              <a:t>Κεραμική</a:t>
            </a:r>
            <a:endParaRPr lang="el-GR"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3357554" y="1000108"/>
            <a:ext cx="2040943" cy="369332"/>
          </a:xfrm>
          <a:prstGeom prst="rect">
            <a:avLst/>
          </a:prstGeom>
        </p:spPr>
        <p:txBody>
          <a:bodyPr wrap="none">
            <a:spAutoFit/>
          </a:bodyPr>
          <a:lstStyle/>
          <a:p>
            <a:r>
              <a:rPr lang="el-GR" dirty="0"/>
              <a:t>Ο κεραμικός τροχός</a:t>
            </a:r>
          </a:p>
        </p:txBody>
      </p:sp>
      <p:sp>
        <p:nvSpPr>
          <p:cNvPr id="11" name="10 - Ορθογώνιο"/>
          <p:cNvSpPr/>
          <p:nvPr/>
        </p:nvSpPr>
        <p:spPr>
          <a:xfrm>
            <a:off x="142844" y="1500174"/>
            <a:ext cx="4357718" cy="5016758"/>
          </a:xfrm>
          <a:prstGeom prst="rect">
            <a:avLst/>
          </a:prstGeom>
        </p:spPr>
        <p:txBody>
          <a:bodyPr wrap="square">
            <a:spAutoFit/>
          </a:bodyPr>
          <a:lstStyle/>
          <a:p>
            <a:r>
              <a:rPr lang="el-GR" sz="1600" dirty="0" smtClean="0"/>
              <a:t>Αυτός αποτελείται από ένα δίσκο (α) διαμέτρου</a:t>
            </a:r>
          </a:p>
          <a:p>
            <a:r>
              <a:rPr lang="el-GR" sz="1600" dirty="0" smtClean="0"/>
              <a:t>0,40-0,70 μ. περίπου, ο οποίος στο κάτω μέρος</a:t>
            </a:r>
          </a:p>
          <a:p>
            <a:r>
              <a:rPr lang="el-GR" sz="1600" dirty="0" smtClean="0"/>
              <a:t>της επιφάνειάς του φέρει είτε μια τυφλή οπή είτε ένα κοίλο κωνικό πόδι, μέσα στο οποίο</a:t>
            </a:r>
          </a:p>
          <a:p>
            <a:r>
              <a:rPr lang="el-GR" sz="1600" dirty="0" smtClean="0"/>
              <a:t>εισέρχεται η απόληξη ενός κατακόρυφου άξονα</a:t>
            </a:r>
          </a:p>
          <a:p>
            <a:r>
              <a:rPr lang="el-GR" sz="1600" dirty="0" smtClean="0"/>
              <a:t>(β), το κάτω άκρο του οποίου μπαίνει γερά στο</a:t>
            </a:r>
          </a:p>
          <a:p>
            <a:r>
              <a:rPr lang="el-GR" sz="1600" dirty="0" smtClean="0"/>
              <a:t>έδαφος, είτε καρφώνεται (γ) επάνω στη</a:t>
            </a:r>
          </a:p>
          <a:p>
            <a:r>
              <a:rPr lang="el-GR" sz="1600" dirty="0" smtClean="0"/>
              <a:t>σφηνωμένη στο έδαφος έδρα στήριξης (</a:t>
            </a:r>
            <a:r>
              <a:rPr lang="el-GR" sz="1600" dirty="0" err="1" smtClean="0"/>
              <a:t>πλιθί</a:t>
            </a:r>
            <a:r>
              <a:rPr lang="el-GR" sz="1600" dirty="0" smtClean="0"/>
              <a:t>)</a:t>
            </a:r>
          </a:p>
          <a:p>
            <a:r>
              <a:rPr lang="el-GR" sz="1600" dirty="0" smtClean="0"/>
              <a:t>(δ).</a:t>
            </a:r>
            <a:endParaRPr lang="en-US" sz="1600" dirty="0" smtClean="0"/>
          </a:p>
          <a:p>
            <a:r>
              <a:rPr lang="el-GR" sz="1600" dirty="0" smtClean="0"/>
              <a:t> Ο άξονας σταθεροποιείται καμιά φορά και με οριζόντια πλευρικά στελέχη (ε) και ο τροχός</a:t>
            </a:r>
          </a:p>
          <a:p>
            <a:r>
              <a:rPr lang="el-GR" sz="1600" dirty="0" smtClean="0"/>
              <a:t>μπαίνει σε περιστροφική λειτουργία με τη</a:t>
            </a:r>
          </a:p>
          <a:p>
            <a:r>
              <a:rPr lang="el-GR" sz="1600" dirty="0" smtClean="0"/>
              <a:t>βοήθεια του χεριού, όντας αρκετά χαμηλός,</a:t>
            </a:r>
          </a:p>
          <a:p>
            <a:r>
              <a:rPr lang="el-GR" sz="1600" dirty="0" smtClean="0"/>
              <a:t>σχετικά κοντά στο έδαφος.</a:t>
            </a:r>
            <a:endParaRPr lang="en-US" sz="1600" dirty="0" smtClean="0"/>
          </a:p>
          <a:p>
            <a:endParaRPr lang="en-US" sz="1600" dirty="0" smtClean="0"/>
          </a:p>
          <a:p>
            <a:endParaRPr lang="el-GR" sz="1600" dirty="0" smtClean="0"/>
          </a:p>
          <a:p>
            <a:r>
              <a:rPr lang="el-GR" sz="1600" dirty="0" smtClean="0"/>
              <a:t>Σε ψηλότερους κεραμικούς τροχούς ένα μικρό</a:t>
            </a:r>
          </a:p>
          <a:p>
            <a:r>
              <a:rPr lang="el-GR" sz="1600" dirty="0" smtClean="0"/>
              <a:t>οριζόντιο στέλεχος (στ) στο χαμηλότερο τμήμα</a:t>
            </a:r>
          </a:p>
          <a:p>
            <a:r>
              <a:rPr lang="el-GR" sz="1600" dirty="0" smtClean="0"/>
              <a:t>του άξονα χρησίμευε για να μεταδίδεται κίνηση</a:t>
            </a:r>
          </a:p>
          <a:p>
            <a:r>
              <a:rPr lang="el-GR" sz="1600" dirty="0" smtClean="0"/>
              <a:t>με το πόδι.</a:t>
            </a:r>
            <a:endParaRPr lang="el-GR" sz="1600" dirty="0"/>
          </a:p>
        </p:txBody>
      </p:sp>
      <p:pic>
        <p:nvPicPr>
          <p:cNvPr id="7170" name="Picture 2"/>
          <p:cNvPicPr>
            <a:picLocks noChangeAspect="1" noChangeArrowheads="1"/>
          </p:cNvPicPr>
          <p:nvPr/>
        </p:nvPicPr>
        <p:blipFill>
          <a:blip r:embed="rId2"/>
          <a:srcRect/>
          <a:stretch>
            <a:fillRect/>
          </a:stretch>
        </p:blipFill>
        <p:spPr bwMode="auto">
          <a:xfrm>
            <a:off x="4572000" y="1500173"/>
            <a:ext cx="4429156" cy="3446025"/>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3357554" y="1000108"/>
            <a:ext cx="2040943" cy="369332"/>
          </a:xfrm>
          <a:prstGeom prst="rect">
            <a:avLst/>
          </a:prstGeom>
        </p:spPr>
        <p:txBody>
          <a:bodyPr wrap="none">
            <a:spAutoFit/>
          </a:bodyPr>
          <a:lstStyle/>
          <a:p>
            <a:r>
              <a:rPr lang="el-GR" dirty="0"/>
              <a:t>Ο κεραμικός τροχός</a:t>
            </a:r>
          </a:p>
        </p:txBody>
      </p:sp>
      <p:sp>
        <p:nvSpPr>
          <p:cNvPr id="11" name="10 - Ορθογώνιο"/>
          <p:cNvSpPr/>
          <p:nvPr/>
        </p:nvSpPr>
        <p:spPr>
          <a:xfrm>
            <a:off x="214282" y="1928802"/>
            <a:ext cx="4071966" cy="1600438"/>
          </a:xfrm>
          <a:prstGeom prst="rect">
            <a:avLst/>
          </a:prstGeom>
        </p:spPr>
        <p:txBody>
          <a:bodyPr wrap="square">
            <a:spAutoFit/>
          </a:bodyPr>
          <a:lstStyle/>
          <a:p>
            <a:r>
              <a:rPr lang="el-GR" sz="1400" dirty="0"/>
              <a:t>Ένας κεραμικός τροχός για </a:t>
            </a:r>
            <a:r>
              <a:rPr lang="el-GR" sz="1400" dirty="0" smtClean="0"/>
              <a:t>να λειτουργεί </a:t>
            </a:r>
            <a:r>
              <a:rPr lang="el-GR" sz="1400" dirty="0"/>
              <a:t>σωστά, έπρεπε να </a:t>
            </a:r>
            <a:r>
              <a:rPr lang="el-GR" sz="1400" dirty="0" smtClean="0"/>
              <a:t>είναι τέλεια «κεντραρισμένος» </a:t>
            </a:r>
            <a:r>
              <a:rPr lang="el-GR" sz="1400" dirty="0"/>
              <a:t>και η</a:t>
            </a:r>
          </a:p>
          <a:p>
            <a:r>
              <a:rPr lang="el-GR" sz="1400" dirty="0"/>
              <a:t>περιστρεφόμενη επιφάνειά του, </a:t>
            </a:r>
            <a:r>
              <a:rPr lang="el-GR" sz="1400" dirty="0" smtClean="0"/>
              <a:t>το </a:t>
            </a:r>
            <a:r>
              <a:rPr lang="el-GR" sz="1400" dirty="0" err="1" smtClean="0"/>
              <a:t>πανωτρόχι</a:t>
            </a:r>
            <a:r>
              <a:rPr lang="el-GR" sz="1400" dirty="0"/>
              <a:t>, να είναι καλά αλειμμένη </a:t>
            </a:r>
            <a:r>
              <a:rPr lang="el-GR" sz="1400" dirty="0" smtClean="0"/>
              <a:t>με λάδι</a:t>
            </a:r>
            <a:r>
              <a:rPr lang="el-GR" sz="1400" dirty="0"/>
              <a:t>.</a:t>
            </a:r>
          </a:p>
          <a:p>
            <a:r>
              <a:rPr lang="el-GR" sz="1400" dirty="0"/>
              <a:t>Όταν ο αγγειοπλάστης έπλαθε </a:t>
            </a:r>
            <a:r>
              <a:rPr lang="el-GR" sz="1400" dirty="0" smtClean="0"/>
              <a:t>μικρά αγγεία</a:t>
            </a:r>
            <a:r>
              <a:rPr lang="el-GR" sz="1400" dirty="0"/>
              <a:t>, μπορούσε να </a:t>
            </a:r>
            <a:r>
              <a:rPr lang="el-GR" sz="1400" dirty="0" smtClean="0"/>
              <a:t>περιστρέφει εύκολα </a:t>
            </a:r>
            <a:r>
              <a:rPr lang="el-GR" sz="1400" dirty="0"/>
              <a:t>κι από μόνος του το δίσκο με </a:t>
            </a:r>
            <a:r>
              <a:rPr lang="el-GR" sz="1400" dirty="0" smtClean="0"/>
              <a:t>το ένα </a:t>
            </a:r>
            <a:r>
              <a:rPr lang="el-GR" sz="1400" dirty="0"/>
              <a:t>χέρι.</a:t>
            </a:r>
          </a:p>
        </p:txBody>
      </p:sp>
      <p:pic>
        <p:nvPicPr>
          <p:cNvPr id="8194" name="Picture 2"/>
          <p:cNvPicPr>
            <a:picLocks noChangeAspect="1" noChangeArrowheads="1"/>
          </p:cNvPicPr>
          <p:nvPr/>
        </p:nvPicPr>
        <p:blipFill>
          <a:blip r:embed="rId2"/>
          <a:srcRect/>
          <a:stretch>
            <a:fillRect/>
          </a:stretch>
        </p:blipFill>
        <p:spPr bwMode="auto">
          <a:xfrm>
            <a:off x="4572000" y="1643050"/>
            <a:ext cx="4333875" cy="3171825"/>
          </a:xfrm>
          <a:prstGeom prst="rect">
            <a:avLst/>
          </a:prstGeom>
          <a:noFill/>
          <a:ln w="9525">
            <a:noFill/>
            <a:miter lim="800000"/>
            <a:headEnd/>
            <a:tailEnd/>
          </a:ln>
          <a:effectLst/>
        </p:spPr>
      </p:pic>
      <p:sp>
        <p:nvSpPr>
          <p:cNvPr id="8" name="7 - Ορθογώνιο"/>
          <p:cNvSpPr/>
          <p:nvPr/>
        </p:nvSpPr>
        <p:spPr>
          <a:xfrm>
            <a:off x="3214678" y="5429264"/>
            <a:ext cx="5000628" cy="923330"/>
          </a:xfrm>
          <a:prstGeom prst="rect">
            <a:avLst/>
          </a:prstGeom>
        </p:spPr>
        <p:txBody>
          <a:bodyPr wrap="square">
            <a:spAutoFit/>
          </a:bodyPr>
          <a:lstStyle/>
          <a:p>
            <a:r>
              <a:rPr lang="el-GR" dirty="0"/>
              <a:t>Μελανόμορφο όστρακο αμφορέα </a:t>
            </a:r>
            <a:r>
              <a:rPr lang="el-GR" dirty="0" smtClean="0"/>
              <a:t>στην Αθήνα Αρχαία </a:t>
            </a:r>
            <a:r>
              <a:rPr lang="el-GR" dirty="0"/>
              <a:t>Αγορά: </a:t>
            </a:r>
            <a:r>
              <a:rPr lang="el-GR" dirty="0" err="1"/>
              <a:t>Pn</a:t>
            </a:r>
            <a:r>
              <a:rPr lang="el-GR" dirty="0"/>
              <a:t> </a:t>
            </a:r>
            <a:r>
              <a:rPr lang="el-GR" dirty="0" smtClean="0"/>
              <a:t>42</a:t>
            </a:r>
            <a:endParaRPr lang="el-GR" dirty="0"/>
          </a:p>
          <a:p>
            <a:r>
              <a:rPr lang="fr-FR" dirty="0"/>
              <a:t>Beazley Archive 19652</a:t>
            </a:r>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3357554" y="1000108"/>
            <a:ext cx="2040943" cy="369332"/>
          </a:xfrm>
          <a:prstGeom prst="rect">
            <a:avLst/>
          </a:prstGeom>
        </p:spPr>
        <p:txBody>
          <a:bodyPr wrap="none">
            <a:spAutoFit/>
          </a:bodyPr>
          <a:lstStyle/>
          <a:p>
            <a:r>
              <a:rPr lang="el-GR" dirty="0"/>
              <a:t>Ο κεραμικός τροχός</a:t>
            </a:r>
          </a:p>
        </p:txBody>
      </p:sp>
      <p:sp>
        <p:nvSpPr>
          <p:cNvPr id="11" name="10 - Ορθογώνιο"/>
          <p:cNvSpPr/>
          <p:nvPr/>
        </p:nvSpPr>
        <p:spPr>
          <a:xfrm>
            <a:off x="1214414" y="4214818"/>
            <a:ext cx="6572296" cy="738664"/>
          </a:xfrm>
          <a:prstGeom prst="rect">
            <a:avLst/>
          </a:prstGeom>
        </p:spPr>
        <p:txBody>
          <a:bodyPr wrap="square">
            <a:spAutoFit/>
          </a:bodyPr>
          <a:lstStyle/>
          <a:p>
            <a:r>
              <a:rPr lang="el-GR" sz="1400" dirty="0"/>
              <a:t>Σε μια αττική χειλεωτή κύλικα </a:t>
            </a:r>
            <a:r>
              <a:rPr lang="el-GR" sz="1400" dirty="0" smtClean="0"/>
              <a:t>των μέσων </a:t>
            </a:r>
            <a:r>
              <a:rPr lang="el-GR" sz="1400" dirty="0"/>
              <a:t>του 6ου αι. </a:t>
            </a:r>
            <a:r>
              <a:rPr lang="el-GR" sz="1400" dirty="0" smtClean="0"/>
              <a:t>ένας </a:t>
            </a:r>
            <a:r>
              <a:rPr lang="el-GR" sz="1400" dirty="0" err="1" smtClean="0"/>
              <a:t>παίς</a:t>
            </a:r>
            <a:r>
              <a:rPr lang="el-GR" sz="1400" dirty="0" smtClean="0"/>
              <a:t> </a:t>
            </a:r>
            <a:r>
              <a:rPr lang="el-GR" sz="1400" dirty="0"/>
              <a:t>βοηθά τον αγγειοπλάστη</a:t>
            </a:r>
            <a:r>
              <a:rPr lang="el-GR" sz="1400" dirty="0" smtClean="0"/>
              <a:t>, γυρίζοντας </a:t>
            </a:r>
            <a:r>
              <a:rPr lang="el-GR" sz="1400" dirty="0"/>
              <a:t>τον τροχό στη μία όψη, </a:t>
            </a:r>
            <a:r>
              <a:rPr lang="el-GR" sz="1400" dirty="0" smtClean="0"/>
              <a:t>ενώ στην </a:t>
            </a:r>
            <a:r>
              <a:rPr lang="el-GR" sz="1400" dirty="0"/>
              <a:t>άλλη ένας κεραμέας μπροστά </a:t>
            </a:r>
            <a:r>
              <a:rPr lang="el-GR" sz="1400" dirty="0" smtClean="0"/>
              <a:t>σε τροχό </a:t>
            </a:r>
            <a:r>
              <a:rPr lang="el-GR" sz="1400" dirty="0"/>
              <a:t>παρακολουθείται από μια </a:t>
            </a:r>
            <a:r>
              <a:rPr lang="el-GR" sz="1400" dirty="0" smtClean="0"/>
              <a:t>όρθια ανδρική </a:t>
            </a:r>
            <a:r>
              <a:rPr lang="el-GR" sz="1400" dirty="0"/>
              <a:t>μορφή</a:t>
            </a:r>
          </a:p>
        </p:txBody>
      </p:sp>
      <p:sp>
        <p:nvSpPr>
          <p:cNvPr id="8" name="7 - Ορθογώνιο"/>
          <p:cNvSpPr/>
          <p:nvPr/>
        </p:nvSpPr>
        <p:spPr>
          <a:xfrm>
            <a:off x="2571736" y="6072206"/>
            <a:ext cx="4572000" cy="369332"/>
          </a:xfrm>
          <a:prstGeom prst="rect">
            <a:avLst/>
          </a:prstGeom>
        </p:spPr>
        <p:txBody>
          <a:bodyPr>
            <a:spAutoFit/>
          </a:bodyPr>
          <a:lstStyle/>
          <a:p>
            <a:r>
              <a:rPr lang="fr-FR" dirty="0">
                <a:solidFill>
                  <a:srgbClr val="002060"/>
                </a:solidFill>
              </a:rPr>
              <a:t>Karlsruhe </a:t>
            </a:r>
            <a:r>
              <a:rPr lang="fr-FR" dirty="0" err="1" smtClean="0">
                <a:solidFill>
                  <a:srgbClr val="002060"/>
                </a:solidFill>
              </a:rPr>
              <a:t>Badisches</a:t>
            </a:r>
            <a:r>
              <a:rPr lang="fr-FR" dirty="0" smtClean="0">
                <a:solidFill>
                  <a:srgbClr val="002060"/>
                </a:solidFill>
              </a:rPr>
              <a:t> </a:t>
            </a:r>
            <a:r>
              <a:rPr lang="fr-FR" dirty="0" err="1">
                <a:solidFill>
                  <a:srgbClr val="002060"/>
                </a:solidFill>
              </a:rPr>
              <a:t>Landesmuseum</a:t>
            </a:r>
            <a:r>
              <a:rPr lang="fr-FR" dirty="0" smtClean="0">
                <a:solidFill>
                  <a:srgbClr val="002060"/>
                </a:solidFill>
              </a:rPr>
              <a:t>:</a:t>
            </a:r>
            <a:r>
              <a:rPr lang="el-GR" dirty="0" smtClean="0">
                <a:solidFill>
                  <a:srgbClr val="002060"/>
                </a:solidFill>
              </a:rPr>
              <a:t> 67.90</a:t>
            </a:r>
            <a:endParaRPr lang="el-GR" dirty="0">
              <a:solidFill>
                <a:srgbClr val="002060"/>
              </a:solidFill>
            </a:endParaRPr>
          </a:p>
        </p:txBody>
      </p:sp>
      <p:pic>
        <p:nvPicPr>
          <p:cNvPr id="9218" name="Picture 2"/>
          <p:cNvPicPr>
            <a:picLocks noChangeAspect="1" noChangeArrowheads="1"/>
          </p:cNvPicPr>
          <p:nvPr/>
        </p:nvPicPr>
        <p:blipFill>
          <a:blip r:embed="rId2"/>
          <a:srcRect/>
          <a:stretch>
            <a:fillRect/>
          </a:stretch>
        </p:blipFill>
        <p:spPr bwMode="auto">
          <a:xfrm>
            <a:off x="142843" y="1428736"/>
            <a:ext cx="4206183" cy="2071702"/>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4429124" y="1428736"/>
            <a:ext cx="4379460" cy="214314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857488" y="1000108"/>
            <a:ext cx="2440155" cy="369332"/>
          </a:xfrm>
          <a:prstGeom prst="rect">
            <a:avLst/>
          </a:prstGeom>
        </p:spPr>
        <p:txBody>
          <a:bodyPr wrap="none">
            <a:spAutoFit/>
          </a:bodyPr>
          <a:lstStyle/>
          <a:p>
            <a:r>
              <a:rPr lang="el-GR" dirty="0" smtClean="0"/>
              <a:t>Το πλάσιμο του </a:t>
            </a:r>
            <a:r>
              <a:rPr lang="el-GR" dirty="0"/>
              <a:t>αγγείου</a:t>
            </a:r>
          </a:p>
        </p:txBody>
      </p:sp>
      <p:sp>
        <p:nvSpPr>
          <p:cNvPr id="9" name="8 - Ορθογώνιο"/>
          <p:cNvSpPr/>
          <p:nvPr/>
        </p:nvSpPr>
        <p:spPr>
          <a:xfrm>
            <a:off x="357158" y="1571612"/>
            <a:ext cx="8572560" cy="3539430"/>
          </a:xfrm>
          <a:prstGeom prst="rect">
            <a:avLst/>
          </a:prstGeom>
        </p:spPr>
        <p:txBody>
          <a:bodyPr wrap="square">
            <a:spAutoFit/>
          </a:bodyPr>
          <a:lstStyle/>
          <a:p>
            <a:r>
              <a:rPr lang="el-GR" sz="1400" b="1" dirty="0" smtClean="0">
                <a:solidFill>
                  <a:srgbClr val="FFC000"/>
                </a:solidFill>
              </a:rPr>
              <a:t>1</a:t>
            </a:r>
            <a:r>
              <a:rPr lang="el-GR" sz="1400" b="1" baseline="30000" dirty="0" smtClean="0">
                <a:solidFill>
                  <a:srgbClr val="FFC000"/>
                </a:solidFill>
              </a:rPr>
              <a:t>ο</a:t>
            </a:r>
            <a:r>
              <a:rPr lang="el-GR" sz="1400" b="1" dirty="0" smtClean="0">
                <a:solidFill>
                  <a:srgbClr val="FFC000"/>
                </a:solidFill>
              </a:rPr>
              <a:t> στάδιο: </a:t>
            </a:r>
            <a:r>
              <a:rPr lang="el-GR" sz="1400" dirty="0" smtClean="0"/>
              <a:t>Αφού ο αγγειοπλάστης κεντράρει τον πηλό πάνω στον τροχό, ανοίγει την μάζα του πηλού στη μέση. Με το ένα χέρι ή και μόνο με τα δάκτυλα από την μέσα πλευρά και με το άλλο απ‘ έξω, και ενώ ταυτόχρονα περιστρέφεται ο τροχός, πλάθει τον πηλό τραβώντας τον προς τα πάνω.</a:t>
            </a:r>
          </a:p>
          <a:p>
            <a:r>
              <a:rPr lang="el-GR" sz="1400" dirty="0" smtClean="0"/>
              <a:t>Όταν φτάσει στο κατάλληλο ύψος για το αγγείο που επιθυμεί, αρχίζει την διαμόρφωση του σχήματος.</a:t>
            </a:r>
          </a:p>
          <a:p>
            <a:r>
              <a:rPr lang="el-GR" sz="1400" dirty="0" smtClean="0"/>
              <a:t>Σε πρώτη φάση πλάθεται το κύριο τμήμα του αγγείου, το σώμα, το βασικό «κτίσιμο» του οποίου διαρκεί λίγα μόνο δευτερόλεπτα ή λεπτά, ανάλογα με το μέγεθός του. Στη φάση αυτή το αγγείο είναι σταθερά κολλημένο με ολόκληρη την κάτω επιφάνεια του επάνω στο δίσκο, ενώ με τη βοήθεια ενός νήματος το αγγείο αποσπάται από τον τροχό, καθώς αυτός περιστρέφεται αργά. Πολλές φορές και το ίδιο το σώμα του αγγείου αποτελείται από δύο τμήματα τα οποία συνενώνονται σε δεύτερη φάση, με περιστροφή στον τροχό και λείανση στο σημείο επαφής τους, ώστε να εξαλειφθεί πλήρως κάθε σημάδι.</a:t>
            </a:r>
          </a:p>
          <a:p>
            <a:r>
              <a:rPr lang="el-GR" sz="1400" dirty="0" smtClean="0"/>
              <a:t>Πριν το αγγείο στεγνώσει εντελώς η επιφάνειά του λειαίνεται με μια ξύλινη ή οστέινη σπάτουλα και στη συνέχεια, με ένα φαρδύ πινέλο εφαρμόζεται μια στρώση από ένα λεπτό επίχρισμα, από αραιότερο διάλυμα πηλού το </a:t>
            </a:r>
            <a:r>
              <a:rPr lang="el-GR" sz="1400" dirty="0" err="1" smtClean="0"/>
              <a:t>αλοίφωλμα</a:t>
            </a:r>
            <a:r>
              <a:rPr lang="el-GR" sz="1400" dirty="0" smtClean="0"/>
              <a:t> (</a:t>
            </a:r>
            <a:r>
              <a:rPr lang="el-GR" sz="1400" dirty="0" err="1" smtClean="0"/>
              <a:t>slip</a:t>
            </a:r>
            <a:r>
              <a:rPr lang="el-GR" sz="1400" dirty="0" smtClean="0"/>
              <a:t>), το οποίο γεμίζει τυχόν πόρους και λειαίνει αδρές επιφάνειες. Τα αγγεία στην πρώτη τους μορφή απλώνονταν για στέγνωμα ώσπου να «πετρώσουν», να ξεραθεί δηλαδή ο πηλός.</a:t>
            </a:r>
          </a:p>
          <a:p>
            <a:r>
              <a:rPr lang="el-GR" sz="1400" dirty="0" smtClean="0"/>
              <a:t>Τα επιμέρους τμήματά του (λαιμός, λαβές, χείλος, βάση και πώμα), πλάθονται ξεχωριστά, όσο το</a:t>
            </a:r>
          </a:p>
          <a:p>
            <a:r>
              <a:rPr lang="el-GR" sz="1400" dirty="0" smtClean="0"/>
              <a:t>σώμα του αγγείου στεγνώνει και σκληραίνει.</a:t>
            </a:r>
            <a:endParaRPr lang="el-GR" sz="1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857488" y="1000108"/>
            <a:ext cx="2440155" cy="369332"/>
          </a:xfrm>
          <a:prstGeom prst="rect">
            <a:avLst/>
          </a:prstGeom>
        </p:spPr>
        <p:txBody>
          <a:bodyPr wrap="none">
            <a:spAutoFit/>
          </a:bodyPr>
          <a:lstStyle/>
          <a:p>
            <a:r>
              <a:rPr lang="el-GR" dirty="0" smtClean="0"/>
              <a:t>Το πλάσιμο του </a:t>
            </a:r>
            <a:r>
              <a:rPr lang="el-GR" dirty="0"/>
              <a:t>αγγείου</a:t>
            </a:r>
          </a:p>
        </p:txBody>
      </p:sp>
      <p:sp>
        <p:nvSpPr>
          <p:cNvPr id="9" name="8 - Ορθογώνιο"/>
          <p:cNvSpPr/>
          <p:nvPr/>
        </p:nvSpPr>
        <p:spPr>
          <a:xfrm>
            <a:off x="357158" y="1571612"/>
            <a:ext cx="8501122" cy="3293209"/>
          </a:xfrm>
          <a:prstGeom prst="rect">
            <a:avLst/>
          </a:prstGeom>
        </p:spPr>
        <p:txBody>
          <a:bodyPr wrap="square">
            <a:spAutoFit/>
          </a:bodyPr>
          <a:lstStyle/>
          <a:p>
            <a:r>
              <a:rPr lang="el-GR" sz="1600" b="1" dirty="0">
                <a:solidFill>
                  <a:srgbClr val="FFC000"/>
                </a:solidFill>
              </a:rPr>
              <a:t>2</a:t>
            </a:r>
            <a:r>
              <a:rPr lang="el-GR" sz="1600" b="1" baseline="30000" dirty="0">
                <a:solidFill>
                  <a:srgbClr val="FFC000"/>
                </a:solidFill>
              </a:rPr>
              <a:t>ο</a:t>
            </a:r>
            <a:r>
              <a:rPr lang="el-GR" sz="1600" b="1" dirty="0">
                <a:solidFill>
                  <a:srgbClr val="FFC000"/>
                </a:solidFill>
              </a:rPr>
              <a:t> στάδιο</a:t>
            </a:r>
            <a:r>
              <a:rPr lang="el-GR" sz="1600" b="1" dirty="0"/>
              <a:t>: </a:t>
            </a:r>
            <a:r>
              <a:rPr lang="el-GR" sz="1600" dirty="0"/>
              <a:t>Την επόμενη μέρα, και αφού πια τα πλασμένα τμήματα του αγγείου έχουν αποκτήσει </a:t>
            </a:r>
            <a:r>
              <a:rPr lang="el-GR" sz="1600" dirty="0" smtClean="0"/>
              <a:t>τη</a:t>
            </a:r>
            <a:r>
              <a:rPr lang="en-US" sz="1600" dirty="0" smtClean="0"/>
              <a:t> </a:t>
            </a:r>
            <a:r>
              <a:rPr lang="el-GR" sz="1600" dirty="0" smtClean="0"/>
              <a:t>σκληρότητα </a:t>
            </a:r>
            <a:r>
              <a:rPr lang="el-GR" sz="1600" dirty="0"/>
              <a:t>του δέρματος, το σώμα του αγγείου κεντράρεται ξανά επάνω στον τροχό, με τη </a:t>
            </a:r>
            <a:r>
              <a:rPr lang="el-GR" sz="1600" dirty="0" smtClean="0"/>
              <a:t>βοήθεια</a:t>
            </a:r>
            <a:r>
              <a:rPr lang="en-US" sz="1600" dirty="0" smtClean="0"/>
              <a:t> </a:t>
            </a:r>
            <a:r>
              <a:rPr lang="el-GR" sz="1600" dirty="0" smtClean="0"/>
              <a:t>πήλινων </a:t>
            </a:r>
            <a:r>
              <a:rPr lang="el-GR" sz="1600" dirty="0"/>
              <a:t>σφηνών ή ενός πήλινου κυλίνδρου, για να υποστεί την τελευταία του επεξεργασία, </a:t>
            </a:r>
            <a:r>
              <a:rPr lang="el-GR" sz="1600" dirty="0" smtClean="0"/>
              <a:t>κυρίως</a:t>
            </a:r>
            <a:r>
              <a:rPr lang="en-US" sz="1600" dirty="0" smtClean="0"/>
              <a:t> </a:t>
            </a:r>
            <a:r>
              <a:rPr lang="el-GR" sz="1600" dirty="0" smtClean="0"/>
              <a:t>για </a:t>
            </a:r>
            <a:r>
              <a:rPr lang="el-GR" sz="1600" dirty="0"/>
              <a:t>να φορμαριστεί πιο καθαρά το προφίλ του, με τη βοήθεια μεταλλικών, ξύλινων ή </a:t>
            </a:r>
            <a:r>
              <a:rPr lang="el-GR" sz="1600" dirty="0" smtClean="0"/>
              <a:t>οστέινων</a:t>
            </a:r>
            <a:r>
              <a:rPr lang="en-US" sz="1600" dirty="0" smtClean="0"/>
              <a:t> </a:t>
            </a:r>
            <a:r>
              <a:rPr lang="el-GR" sz="1600" dirty="0" smtClean="0"/>
              <a:t>εργαλείων</a:t>
            </a:r>
            <a:r>
              <a:rPr lang="el-GR" sz="1600" dirty="0"/>
              <a:t>. Πρόκειται για τη διαδικασία του φινιρίσματος, δηλαδή την αφαίρεση όλης της </a:t>
            </a:r>
            <a:r>
              <a:rPr lang="el-GR" sz="1600" dirty="0" smtClean="0"/>
              <a:t>ποσότητας</a:t>
            </a:r>
            <a:r>
              <a:rPr lang="en-US" sz="1600" dirty="0" smtClean="0"/>
              <a:t> </a:t>
            </a:r>
            <a:r>
              <a:rPr lang="el-GR" sz="1600" dirty="0" smtClean="0"/>
              <a:t>του </a:t>
            </a:r>
            <a:r>
              <a:rPr lang="el-GR" sz="1600" dirty="0"/>
              <a:t>περιττού πηλού. Δουλεύεται επίσης και η κάτω επιφάνειά του, για την οποία το </a:t>
            </a:r>
            <a:r>
              <a:rPr lang="el-GR" sz="1600" dirty="0" smtClean="0"/>
              <a:t>αγγείο</a:t>
            </a:r>
            <a:r>
              <a:rPr lang="en-US" sz="1600" dirty="0" smtClean="0"/>
              <a:t> </a:t>
            </a:r>
            <a:r>
              <a:rPr lang="el-GR" sz="1600" dirty="0" smtClean="0"/>
              <a:t>κεντράρεται </a:t>
            </a:r>
            <a:r>
              <a:rPr lang="el-GR" sz="1600" dirty="0"/>
              <a:t>ανάποδα πάνω στο δίσκο του τροχού.</a:t>
            </a:r>
          </a:p>
          <a:p>
            <a:r>
              <a:rPr lang="el-GR" sz="1600" dirty="0"/>
              <a:t>Ένα επόμενο στάδιο της δουλειάς αποτελεί το </a:t>
            </a:r>
            <a:r>
              <a:rPr lang="el-GR" sz="1600" dirty="0" smtClean="0"/>
              <a:t>«γαρνίρισμα» </a:t>
            </a:r>
            <a:r>
              <a:rPr lang="el-GR" sz="1600" dirty="0"/>
              <a:t>του άψητου ακόμη αγγείου, δηλαδή </a:t>
            </a:r>
            <a:r>
              <a:rPr lang="el-GR" sz="1600" dirty="0" smtClean="0"/>
              <a:t>η</a:t>
            </a:r>
            <a:r>
              <a:rPr lang="en-US" sz="1600" dirty="0" smtClean="0"/>
              <a:t> </a:t>
            </a:r>
            <a:r>
              <a:rPr lang="el-GR" sz="1600" dirty="0" smtClean="0"/>
              <a:t>συγκόλληση </a:t>
            </a:r>
            <a:r>
              <a:rPr lang="el-GR" sz="1600" dirty="0"/>
              <a:t>των ξεχωριστά φτιαγμένων τμημάτων του, κυρίως των λαβών, του χείλους, της βάσης</a:t>
            </a:r>
            <a:r>
              <a:rPr lang="el-GR" sz="1600" dirty="0" smtClean="0"/>
              <a:t>,</a:t>
            </a:r>
            <a:r>
              <a:rPr lang="en-US" sz="1600" dirty="0" smtClean="0"/>
              <a:t> </a:t>
            </a:r>
            <a:r>
              <a:rPr lang="el-GR" sz="1600" dirty="0" smtClean="0"/>
              <a:t>του </a:t>
            </a:r>
            <a:r>
              <a:rPr lang="el-GR" sz="1600" dirty="0"/>
              <a:t>πώματος και άλλων ανάγλυφων στοιχείων, τα οποία είχαν ήδη κατασκευαστεί από </a:t>
            </a:r>
            <a:r>
              <a:rPr lang="el-GR" sz="1600" dirty="0" smtClean="0"/>
              <a:t>την</a:t>
            </a:r>
            <a:r>
              <a:rPr lang="en-US" sz="1600" dirty="0" smtClean="0"/>
              <a:t> </a:t>
            </a:r>
            <a:r>
              <a:rPr lang="el-GR" sz="1600" dirty="0" smtClean="0"/>
              <a:t>προηγούμενη </a:t>
            </a:r>
            <a:r>
              <a:rPr lang="el-GR" sz="1600" dirty="0"/>
              <a:t>ημέρα, ώστε την επόμενη να έχουν την ίδια σκληρότητα με το αγγείο αυτό. Κατά </a:t>
            </a:r>
            <a:r>
              <a:rPr lang="el-GR" sz="1600" dirty="0" smtClean="0"/>
              <a:t>το</a:t>
            </a:r>
            <a:r>
              <a:rPr lang="en-US" sz="1600" dirty="0" smtClean="0"/>
              <a:t> </a:t>
            </a:r>
            <a:r>
              <a:rPr lang="el-GR" sz="1600" dirty="0" smtClean="0"/>
              <a:t>«γαρνίρισμα» </a:t>
            </a:r>
            <a:r>
              <a:rPr lang="el-GR" sz="1600" dirty="0"/>
              <a:t>και τη συναρμολόγηση του αγγείου τα διάφορα πρόσθετα τμήματά του</a:t>
            </a:r>
          </a:p>
          <a:p>
            <a:r>
              <a:rPr lang="el-GR" sz="1600" dirty="0"/>
              <a:t>προσαρμόζονται πάνω στο σώμα με τη βοήθεια μιας κολλώδους μάζας πηλού</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857488" y="1000108"/>
            <a:ext cx="2440155" cy="369332"/>
          </a:xfrm>
          <a:prstGeom prst="rect">
            <a:avLst/>
          </a:prstGeom>
        </p:spPr>
        <p:txBody>
          <a:bodyPr wrap="none">
            <a:spAutoFit/>
          </a:bodyPr>
          <a:lstStyle/>
          <a:p>
            <a:r>
              <a:rPr lang="el-GR" dirty="0" smtClean="0"/>
              <a:t>Το πλάσιμο του </a:t>
            </a:r>
            <a:r>
              <a:rPr lang="el-GR" dirty="0"/>
              <a:t>αγγείου</a:t>
            </a:r>
          </a:p>
        </p:txBody>
      </p:sp>
      <p:pic>
        <p:nvPicPr>
          <p:cNvPr id="10242" name="Picture 2"/>
          <p:cNvPicPr>
            <a:picLocks noChangeAspect="1" noChangeArrowheads="1"/>
          </p:cNvPicPr>
          <p:nvPr/>
        </p:nvPicPr>
        <p:blipFill>
          <a:blip r:embed="rId2"/>
          <a:srcRect/>
          <a:stretch>
            <a:fillRect/>
          </a:stretch>
        </p:blipFill>
        <p:spPr bwMode="auto">
          <a:xfrm>
            <a:off x="214282" y="1428736"/>
            <a:ext cx="4429156" cy="3377445"/>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4655020" y="1428736"/>
            <a:ext cx="4198464" cy="3429024"/>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857488" y="1000108"/>
            <a:ext cx="2440155" cy="369332"/>
          </a:xfrm>
          <a:prstGeom prst="rect">
            <a:avLst/>
          </a:prstGeom>
        </p:spPr>
        <p:txBody>
          <a:bodyPr wrap="none">
            <a:spAutoFit/>
          </a:bodyPr>
          <a:lstStyle/>
          <a:p>
            <a:r>
              <a:rPr lang="el-GR" dirty="0" smtClean="0"/>
              <a:t>Το πλάσιμο του </a:t>
            </a:r>
            <a:r>
              <a:rPr lang="el-GR" dirty="0"/>
              <a:t>αγγείου</a:t>
            </a:r>
          </a:p>
        </p:txBody>
      </p:sp>
      <p:pic>
        <p:nvPicPr>
          <p:cNvPr id="11266" name="Picture 2"/>
          <p:cNvPicPr>
            <a:picLocks noChangeAspect="1" noChangeArrowheads="1"/>
          </p:cNvPicPr>
          <p:nvPr/>
        </p:nvPicPr>
        <p:blipFill>
          <a:blip r:embed="rId2"/>
          <a:srcRect/>
          <a:stretch>
            <a:fillRect/>
          </a:stretch>
        </p:blipFill>
        <p:spPr bwMode="auto">
          <a:xfrm>
            <a:off x="909638" y="1871663"/>
            <a:ext cx="7324725" cy="3114675"/>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857488" y="1000108"/>
            <a:ext cx="2440155" cy="369332"/>
          </a:xfrm>
          <a:prstGeom prst="rect">
            <a:avLst/>
          </a:prstGeom>
        </p:spPr>
        <p:txBody>
          <a:bodyPr wrap="none">
            <a:spAutoFit/>
          </a:bodyPr>
          <a:lstStyle/>
          <a:p>
            <a:r>
              <a:rPr lang="el-GR" dirty="0" smtClean="0"/>
              <a:t>Το πλάσιμο του </a:t>
            </a:r>
            <a:r>
              <a:rPr lang="el-GR" dirty="0"/>
              <a:t>αγγείου</a:t>
            </a:r>
          </a:p>
        </p:txBody>
      </p:sp>
      <p:pic>
        <p:nvPicPr>
          <p:cNvPr id="12290" name="Picture 2"/>
          <p:cNvPicPr>
            <a:picLocks noChangeAspect="1" noChangeArrowheads="1"/>
          </p:cNvPicPr>
          <p:nvPr/>
        </p:nvPicPr>
        <p:blipFill>
          <a:blip r:embed="rId2"/>
          <a:srcRect/>
          <a:stretch>
            <a:fillRect/>
          </a:stretch>
        </p:blipFill>
        <p:spPr bwMode="auto">
          <a:xfrm>
            <a:off x="4429124" y="1500174"/>
            <a:ext cx="4543425" cy="3762375"/>
          </a:xfrm>
          <a:prstGeom prst="rect">
            <a:avLst/>
          </a:prstGeom>
          <a:noFill/>
          <a:ln w="9525">
            <a:noFill/>
            <a:miter lim="800000"/>
            <a:headEnd/>
            <a:tailEnd/>
          </a:ln>
          <a:effectLst/>
        </p:spPr>
      </p:pic>
      <p:sp>
        <p:nvSpPr>
          <p:cNvPr id="7" name="6 - Ορθογώνιο"/>
          <p:cNvSpPr/>
          <p:nvPr/>
        </p:nvSpPr>
        <p:spPr>
          <a:xfrm>
            <a:off x="214282" y="2071678"/>
            <a:ext cx="3214710" cy="923330"/>
          </a:xfrm>
          <a:prstGeom prst="rect">
            <a:avLst/>
          </a:prstGeom>
        </p:spPr>
        <p:txBody>
          <a:bodyPr wrap="square">
            <a:spAutoFit/>
          </a:bodyPr>
          <a:lstStyle/>
          <a:p>
            <a:r>
              <a:rPr lang="el-GR" dirty="0">
                <a:solidFill>
                  <a:srgbClr val="FFC000"/>
                </a:solidFill>
              </a:rPr>
              <a:t>Παράσταση με έναν</a:t>
            </a:r>
          </a:p>
          <a:p>
            <a:r>
              <a:rPr lang="el-GR" dirty="0">
                <a:solidFill>
                  <a:srgbClr val="FFC000"/>
                </a:solidFill>
              </a:rPr>
              <a:t>κεραμέα που συγκολλά</a:t>
            </a:r>
          </a:p>
          <a:p>
            <a:r>
              <a:rPr lang="el-GR" dirty="0">
                <a:solidFill>
                  <a:srgbClr val="FFC000"/>
                </a:solidFill>
              </a:rPr>
              <a:t>λαβές σε μια κύλικα</a:t>
            </a:r>
          </a:p>
        </p:txBody>
      </p:sp>
      <p:sp>
        <p:nvSpPr>
          <p:cNvPr id="8" name="7 - Ορθογώνιο"/>
          <p:cNvSpPr/>
          <p:nvPr/>
        </p:nvSpPr>
        <p:spPr>
          <a:xfrm>
            <a:off x="3929058" y="5572140"/>
            <a:ext cx="5000628" cy="523220"/>
          </a:xfrm>
          <a:prstGeom prst="rect">
            <a:avLst/>
          </a:prstGeom>
        </p:spPr>
        <p:txBody>
          <a:bodyPr wrap="square">
            <a:spAutoFit/>
          </a:bodyPr>
          <a:lstStyle/>
          <a:p>
            <a:r>
              <a:rPr lang="el-GR" sz="1400" b="1" dirty="0">
                <a:solidFill>
                  <a:srgbClr val="00B050"/>
                </a:solidFill>
              </a:rPr>
              <a:t>Εσωτερικό μελανόμορφης </a:t>
            </a:r>
            <a:r>
              <a:rPr lang="el-GR" sz="1400" b="1" dirty="0" smtClean="0">
                <a:solidFill>
                  <a:srgbClr val="00B050"/>
                </a:solidFill>
              </a:rPr>
              <a:t>κύλικας του </a:t>
            </a:r>
            <a:r>
              <a:rPr lang="el-GR" sz="1400" b="1" dirty="0">
                <a:solidFill>
                  <a:srgbClr val="00B050"/>
                </a:solidFill>
              </a:rPr>
              <a:t>β’ μισού του 6ου </a:t>
            </a:r>
            <a:r>
              <a:rPr lang="el-GR" sz="1400" b="1" dirty="0" smtClean="0">
                <a:solidFill>
                  <a:srgbClr val="00B050"/>
                </a:solidFill>
              </a:rPr>
              <a:t>αι Λονδίνο </a:t>
            </a:r>
            <a:r>
              <a:rPr lang="el-GR" sz="1400" b="1" dirty="0">
                <a:solidFill>
                  <a:srgbClr val="00B050"/>
                </a:solidFill>
              </a:rPr>
              <a:t>(</a:t>
            </a:r>
            <a:r>
              <a:rPr lang="fr-FR" sz="1400" b="1" dirty="0">
                <a:solidFill>
                  <a:srgbClr val="00B050"/>
                </a:solidFill>
              </a:rPr>
              <a:t>British </a:t>
            </a:r>
            <a:r>
              <a:rPr lang="fr-FR" sz="1400" b="1" dirty="0" err="1">
                <a:solidFill>
                  <a:srgbClr val="00B050"/>
                </a:solidFill>
              </a:rPr>
              <a:t>Museum</a:t>
            </a:r>
            <a:r>
              <a:rPr lang="fr-FR" sz="1400" b="1" dirty="0">
                <a:solidFill>
                  <a:srgbClr val="00B050"/>
                </a:solidFill>
              </a:rPr>
              <a:t>: B432)</a:t>
            </a:r>
            <a:endParaRPr lang="el-GR" sz="1400" b="1" dirty="0">
              <a:solidFill>
                <a:srgbClr val="00B05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857488" y="428604"/>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3143240" y="928670"/>
            <a:ext cx="2440155" cy="369332"/>
          </a:xfrm>
          <a:prstGeom prst="rect">
            <a:avLst/>
          </a:prstGeom>
        </p:spPr>
        <p:txBody>
          <a:bodyPr wrap="none">
            <a:spAutoFit/>
          </a:bodyPr>
          <a:lstStyle/>
          <a:p>
            <a:r>
              <a:rPr lang="el-GR" dirty="0" smtClean="0"/>
              <a:t>Το πλάσιμο του </a:t>
            </a:r>
            <a:r>
              <a:rPr lang="el-GR" dirty="0"/>
              <a:t>αγγείου</a:t>
            </a:r>
          </a:p>
        </p:txBody>
      </p:sp>
      <p:sp>
        <p:nvSpPr>
          <p:cNvPr id="9" name="8 - Ορθογώνιο"/>
          <p:cNvSpPr/>
          <p:nvPr/>
        </p:nvSpPr>
        <p:spPr>
          <a:xfrm>
            <a:off x="142844" y="1571612"/>
            <a:ext cx="8858312" cy="3693319"/>
          </a:xfrm>
          <a:prstGeom prst="rect">
            <a:avLst/>
          </a:prstGeom>
        </p:spPr>
        <p:txBody>
          <a:bodyPr wrap="square">
            <a:spAutoFit/>
          </a:bodyPr>
          <a:lstStyle/>
          <a:p>
            <a:r>
              <a:rPr lang="el-GR" dirty="0"/>
              <a:t>Το τελικό στέγνωμα του αγγείου γίνεται αργά και ομοιόμορφα για </a:t>
            </a:r>
            <a:r>
              <a:rPr lang="el-GR" dirty="0" smtClean="0"/>
              <a:t>να αποφευχθούν </a:t>
            </a:r>
            <a:r>
              <a:rPr lang="el-GR" dirty="0"/>
              <a:t>ρωγμές στην επιφάνεια του </a:t>
            </a:r>
            <a:r>
              <a:rPr lang="el-GR" dirty="0" smtClean="0"/>
              <a:t>πηλού και γι’ αυτό τοποθετούνται </a:t>
            </a:r>
            <a:r>
              <a:rPr lang="el-GR" dirty="0"/>
              <a:t>σε σκιερό και δροσερό </a:t>
            </a:r>
            <a:r>
              <a:rPr lang="el-GR" dirty="0" smtClean="0"/>
              <a:t>χώρο. </a:t>
            </a:r>
          </a:p>
          <a:p>
            <a:r>
              <a:rPr lang="el-GR" dirty="0" smtClean="0"/>
              <a:t>Τα </a:t>
            </a:r>
            <a:r>
              <a:rPr lang="el-GR" dirty="0"/>
              <a:t>μεγαλύτερα </a:t>
            </a:r>
            <a:r>
              <a:rPr lang="el-GR" dirty="0" smtClean="0"/>
              <a:t>αγγεία  τοποθετούνται </a:t>
            </a:r>
            <a:r>
              <a:rPr lang="el-GR" dirty="0"/>
              <a:t>συνήθως όρθια για στέγνωμα, ώστε να </a:t>
            </a:r>
            <a:r>
              <a:rPr lang="el-GR" dirty="0" smtClean="0"/>
              <a:t>απορροφάται ευκολότερα </a:t>
            </a:r>
            <a:r>
              <a:rPr lang="el-GR" dirty="0"/>
              <a:t>η υγρασία από τους παχύτερους πυθμένες τους.</a:t>
            </a:r>
          </a:p>
          <a:p>
            <a:r>
              <a:rPr lang="el-GR" dirty="0"/>
              <a:t>Κατά τη διάρκεια της δουλειάς στον κεραμικό τροχό υπάρχουν πάντα </a:t>
            </a:r>
            <a:r>
              <a:rPr lang="el-GR" dirty="0" smtClean="0"/>
              <a:t>κίνδυνοι και </a:t>
            </a:r>
            <a:r>
              <a:rPr lang="el-GR" dirty="0"/>
              <a:t>δυσκολίες. Αν ο πηλός, για παράδειγμα, δεν έχει κεντραριστεί καλά, </a:t>
            </a:r>
            <a:r>
              <a:rPr lang="el-GR" dirty="0" smtClean="0"/>
              <a:t>υπάρχει κίνδυνος </a:t>
            </a:r>
            <a:r>
              <a:rPr lang="el-GR" dirty="0"/>
              <a:t>να ταλαντευτεί και το τοίχωμά του να ραγίσει. Επίσης, αν η μάζα </a:t>
            </a:r>
            <a:r>
              <a:rPr lang="el-GR" dirty="0" smtClean="0"/>
              <a:t>του πηλού </a:t>
            </a:r>
            <a:r>
              <a:rPr lang="el-GR" dirty="0"/>
              <a:t>δεν είναι κατανεμημένη παντού ομοιόμορφα με κατεύθυνση προς </a:t>
            </a:r>
            <a:r>
              <a:rPr lang="el-GR" dirty="0" smtClean="0"/>
              <a:t>τα πάνω </a:t>
            </a:r>
            <a:r>
              <a:rPr lang="el-GR" dirty="0"/>
              <a:t>κατά την περιστροφή του αγγείου, τότε μπορεί να αποτύχει η </a:t>
            </a:r>
            <a:r>
              <a:rPr lang="el-GR" dirty="0" smtClean="0"/>
              <a:t>απόδοση του </a:t>
            </a:r>
            <a:r>
              <a:rPr lang="el-GR" dirty="0"/>
              <a:t>τμήματος του χείλους.</a:t>
            </a:r>
          </a:p>
          <a:p>
            <a:r>
              <a:rPr lang="el-GR" dirty="0"/>
              <a:t>Τα δάχτυλα του κεραμέα πρέπει να παραμένουν υγρά καθ’ όλη τη διάρκεια </a:t>
            </a:r>
            <a:r>
              <a:rPr lang="el-GR" dirty="0" smtClean="0"/>
              <a:t>της διαδικασίας</a:t>
            </a:r>
            <a:r>
              <a:rPr lang="el-GR" dirty="0"/>
              <a:t>, ώστε να μπορεί να γλιστρά εύκολα ο πηλός, χωρίς ωστόσο </a:t>
            </a:r>
            <a:r>
              <a:rPr lang="el-GR" dirty="0" smtClean="0"/>
              <a:t>να υγραίνεται </a:t>
            </a:r>
            <a:r>
              <a:rPr lang="el-GR" dirty="0"/>
              <a:t>πολύ, γιατί μπορεί να χάσει τη συμπαγή υφή του και να </a:t>
            </a:r>
            <a:r>
              <a:rPr lang="el-GR" dirty="0" smtClean="0"/>
              <a:t>διαλυθεί.</a:t>
            </a:r>
            <a:endParaRPr lang="el-G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857488" y="1000108"/>
            <a:ext cx="2440155" cy="369332"/>
          </a:xfrm>
          <a:prstGeom prst="rect">
            <a:avLst/>
          </a:prstGeom>
        </p:spPr>
        <p:txBody>
          <a:bodyPr wrap="none">
            <a:spAutoFit/>
          </a:bodyPr>
          <a:lstStyle/>
          <a:p>
            <a:r>
              <a:rPr lang="el-GR" dirty="0" smtClean="0"/>
              <a:t>Το πλάσιμο του </a:t>
            </a:r>
            <a:r>
              <a:rPr lang="el-GR" dirty="0"/>
              <a:t>αγγείου</a:t>
            </a:r>
          </a:p>
        </p:txBody>
      </p:sp>
      <p:pic>
        <p:nvPicPr>
          <p:cNvPr id="13314" name="Picture 2"/>
          <p:cNvPicPr>
            <a:picLocks noChangeAspect="1" noChangeArrowheads="1"/>
          </p:cNvPicPr>
          <p:nvPr/>
        </p:nvPicPr>
        <p:blipFill>
          <a:blip r:embed="rId2"/>
          <a:srcRect/>
          <a:stretch>
            <a:fillRect/>
          </a:stretch>
        </p:blipFill>
        <p:spPr bwMode="auto">
          <a:xfrm>
            <a:off x="5000628" y="1500174"/>
            <a:ext cx="3857625" cy="3838575"/>
          </a:xfrm>
          <a:prstGeom prst="rect">
            <a:avLst/>
          </a:prstGeom>
          <a:noFill/>
          <a:ln w="9525">
            <a:noFill/>
            <a:miter lim="800000"/>
            <a:headEnd/>
            <a:tailEnd/>
          </a:ln>
          <a:effectLst/>
        </p:spPr>
      </p:pic>
      <p:sp>
        <p:nvSpPr>
          <p:cNvPr id="7" name="6 - Ορθογώνιο"/>
          <p:cNvSpPr/>
          <p:nvPr/>
        </p:nvSpPr>
        <p:spPr>
          <a:xfrm>
            <a:off x="285720" y="1714488"/>
            <a:ext cx="4572000" cy="2585323"/>
          </a:xfrm>
          <a:prstGeom prst="rect">
            <a:avLst/>
          </a:prstGeom>
        </p:spPr>
        <p:txBody>
          <a:bodyPr>
            <a:spAutoFit/>
          </a:bodyPr>
          <a:lstStyle/>
          <a:p>
            <a:r>
              <a:rPr lang="el-GR" dirty="0"/>
              <a:t>Όταν στεγνώσει το επίχρισμα, το αγγείο </a:t>
            </a:r>
            <a:r>
              <a:rPr lang="el-GR" dirty="0" smtClean="0"/>
              <a:t>είναι αρκετά </a:t>
            </a:r>
            <a:r>
              <a:rPr lang="el-GR" dirty="0"/>
              <a:t>στεγνό και σκληρό σαν δέρμα για </a:t>
            </a:r>
            <a:r>
              <a:rPr lang="el-GR" dirty="0" smtClean="0"/>
              <a:t>να ακολουθήσει </a:t>
            </a:r>
            <a:r>
              <a:rPr lang="el-GR" dirty="0"/>
              <a:t>η στίλβωση, το τρίψιμο </a:t>
            </a:r>
            <a:r>
              <a:rPr lang="el-GR" dirty="0" smtClean="0"/>
              <a:t>δηλαδή με </a:t>
            </a:r>
            <a:r>
              <a:rPr lang="el-GR" dirty="0"/>
              <a:t>δέρμα ή πανί. Στη συνέχεια περνιέται </a:t>
            </a:r>
            <a:r>
              <a:rPr lang="el-GR" dirty="0" smtClean="0"/>
              <a:t>με ένα </a:t>
            </a:r>
            <a:r>
              <a:rPr lang="el-GR" dirty="0"/>
              <a:t>αραιό διάλυμα από </a:t>
            </a:r>
            <a:r>
              <a:rPr lang="el-GR" dirty="0" smtClean="0"/>
              <a:t>λεπτόκοκκο </a:t>
            </a:r>
            <a:r>
              <a:rPr lang="el-GR" dirty="0"/>
              <a:t>πηλό </a:t>
            </a:r>
            <a:r>
              <a:rPr lang="el-GR" dirty="0" smtClean="0"/>
              <a:t>για να </a:t>
            </a:r>
            <a:r>
              <a:rPr lang="el-GR" dirty="0"/>
              <a:t>δημιουργηθεί ένα ενιαίο και </a:t>
            </a:r>
            <a:r>
              <a:rPr lang="el-GR" dirty="0" smtClean="0"/>
              <a:t>λείο υπόστρωμα </a:t>
            </a:r>
            <a:r>
              <a:rPr lang="el-GR" dirty="0"/>
              <a:t>για τη διακόσμηση και </a:t>
            </a:r>
            <a:r>
              <a:rPr lang="el-GR" dirty="0" smtClean="0"/>
              <a:t>περνάει πλέον </a:t>
            </a:r>
            <a:r>
              <a:rPr lang="el-GR" dirty="0"/>
              <a:t>στα χέρια του ζωγράφου.</a:t>
            </a:r>
          </a:p>
        </p:txBody>
      </p:sp>
      <p:sp>
        <p:nvSpPr>
          <p:cNvPr id="8" name="7 - Ορθογώνιο"/>
          <p:cNvSpPr/>
          <p:nvPr/>
        </p:nvSpPr>
        <p:spPr>
          <a:xfrm>
            <a:off x="214282" y="5214950"/>
            <a:ext cx="4572000" cy="523220"/>
          </a:xfrm>
          <a:prstGeom prst="rect">
            <a:avLst/>
          </a:prstGeom>
        </p:spPr>
        <p:txBody>
          <a:bodyPr>
            <a:spAutoFit/>
          </a:bodyPr>
          <a:lstStyle/>
          <a:p>
            <a:r>
              <a:rPr lang="el-GR" sz="1400" dirty="0">
                <a:solidFill>
                  <a:srgbClr val="FFC000"/>
                </a:solidFill>
              </a:rPr>
              <a:t>ένας </a:t>
            </a:r>
            <a:r>
              <a:rPr lang="el-GR" sz="1400" dirty="0" err="1">
                <a:solidFill>
                  <a:srgbClr val="FFC000"/>
                </a:solidFill>
              </a:rPr>
              <a:t>παίς</a:t>
            </a:r>
            <a:r>
              <a:rPr lang="el-GR" sz="1400" dirty="0">
                <a:solidFill>
                  <a:srgbClr val="FFC000"/>
                </a:solidFill>
              </a:rPr>
              <a:t> κάθεται κρατώντας ένα σκύφο στο δεξί του </a:t>
            </a:r>
            <a:r>
              <a:rPr lang="el-GR" sz="1400" dirty="0" smtClean="0">
                <a:solidFill>
                  <a:srgbClr val="FFC000"/>
                </a:solidFill>
              </a:rPr>
              <a:t>χέρι και </a:t>
            </a:r>
            <a:r>
              <a:rPr lang="el-GR" sz="1400" dirty="0">
                <a:solidFill>
                  <a:srgbClr val="FFC000"/>
                </a:solidFill>
              </a:rPr>
              <a:t>ένα εργαλείο για το γυάλισμα του αγγείου στο άλλο</a:t>
            </a:r>
          </a:p>
        </p:txBody>
      </p:sp>
      <p:sp>
        <p:nvSpPr>
          <p:cNvPr id="10" name="9 - Ορθογώνιο"/>
          <p:cNvSpPr/>
          <p:nvPr/>
        </p:nvSpPr>
        <p:spPr>
          <a:xfrm>
            <a:off x="2714580" y="5929330"/>
            <a:ext cx="6429420" cy="738664"/>
          </a:xfrm>
          <a:prstGeom prst="rect">
            <a:avLst/>
          </a:prstGeom>
        </p:spPr>
        <p:txBody>
          <a:bodyPr wrap="square">
            <a:spAutoFit/>
          </a:bodyPr>
          <a:lstStyle/>
          <a:p>
            <a:r>
              <a:rPr lang="el-GR" sz="1400" b="1" dirty="0">
                <a:solidFill>
                  <a:schemeClr val="accent4">
                    <a:lumMod val="60000"/>
                    <a:lumOff val="40000"/>
                  </a:schemeClr>
                </a:solidFill>
              </a:rPr>
              <a:t>εσωτερικό μιας ερυθρόμορφης κύλικας της τεχνοτροπίας </a:t>
            </a:r>
            <a:r>
              <a:rPr lang="el-GR" sz="1400" b="1" dirty="0" smtClean="0">
                <a:solidFill>
                  <a:schemeClr val="accent4">
                    <a:lumMod val="60000"/>
                    <a:lumOff val="40000"/>
                  </a:schemeClr>
                </a:solidFill>
              </a:rPr>
              <a:t>του Δούρη</a:t>
            </a:r>
            <a:r>
              <a:rPr lang="el-GR" sz="1400" b="1" dirty="0">
                <a:solidFill>
                  <a:schemeClr val="accent4">
                    <a:lumMod val="60000"/>
                    <a:lumOff val="40000"/>
                  </a:schemeClr>
                </a:solidFill>
              </a:rPr>
              <a:t>.</a:t>
            </a:r>
          </a:p>
          <a:p>
            <a:r>
              <a:rPr lang="el-GR" sz="1400" b="1" dirty="0">
                <a:solidFill>
                  <a:schemeClr val="accent4">
                    <a:lumMod val="60000"/>
                    <a:lumOff val="40000"/>
                  </a:schemeClr>
                </a:solidFill>
              </a:rPr>
              <a:t>Βερολίνο (</a:t>
            </a:r>
            <a:r>
              <a:rPr lang="fr-FR" sz="1400" b="1" dirty="0" err="1">
                <a:solidFill>
                  <a:schemeClr val="accent4">
                    <a:lumMod val="60000"/>
                    <a:lumOff val="40000"/>
                  </a:schemeClr>
                </a:solidFill>
              </a:rPr>
              <a:t>Antikensammlung</a:t>
            </a:r>
            <a:r>
              <a:rPr lang="fr-FR" sz="1400" b="1" dirty="0">
                <a:solidFill>
                  <a:schemeClr val="accent4">
                    <a:lumMod val="60000"/>
                    <a:lumOff val="40000"/>
                  </a:schemeClr>
                </a:solidFill>
              </a:rPr>
              <a:t>: F2542) 475-425 </a:t>
            </a:r>
            <a:r>
              <a:rPr lang="el-GR" sz="1400" b="1" dirty="0" err="1">
                <a:solidFill>
                  <a:schemeClr val="accent4">
                    <a:lumMod val="60000"/>
                    <a:lumOff val="40000"/>
                  </a:schemeClr>
                </a:solidFill>
              </a:rPr>
              <a:t>π.Χ.</a:t>
            </a:r>
            <a:endParaRPr lang="el-GR" sz="1400" b="1" dirty="0">
              <a:solidFill>
                <a:schemeClr val="accent4">
                  <a:lumMod val="60000"/>
                  <a:lumOff val="40000"/>
                </a:schemeClr>
              </a:solidFill>
            </a:endParaRPr>
          </a:p>
          <a:p>
            <a:r>
              <a:rPr lang="el-GR" sz="1400" b="1" dirty="0">
                <a:solidFill>
                  <a:schemeClr val="accent4">
                    <a:lumMod val="60000"/>
                    <a:lumOff val="40000"/>
                  </a:schemeClr>
                </a:solidFill>
              </a:rPr>
              <a:t>Βρέθηκε στην Ετρουρία.</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357166"/>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3" name="2 - Υπότιτλος"/>
          <p:cNvSpPr>
            <a:spLocks noGrp="1"/>
          </p:cNvSpPr>
          <p:nvPr>
            <p:ph type="subTitle" idx="1"/>
          </p:nvPr>
        </p:nvSpPr>
        <p:spPr>
          <a:xfrm>
            <a:off x="500034" y="1142984"/>
            <a:ext cx="8215370" cy="3786214"/>
          </a:xfrm>
        </p:spPr>
        <p:txBody>
          <a:bodyPr>
            <a:normAutofit fontScale="55000" lnSpcReduction="20000"/>
          </a:bodyPr>
          <a:lstStyle/>
          <a:p>
            <a:pPr algn="just">
              <a:lnSpc>
                <a:spcPct val="170000"/>
              </a:lnSpc>
            </a:pPr>
            <a:r>
              <a:rPr lang="el-GR" sz="4000" dirty="0" smtClean="0"/>
              <a:t>Βασικά χαρακτηριστικά των κεραμικών:</a:t>
            </a:r>
          </a:p>
          <a:p>
            <a:pPr algn="just">
              <a:lnSpc>
                <a:spcPct val="170000"/>
              </a:lnSpc>
            </a:pPr>
            <a:r>
              <a:rPr lang="el-GR" sz="4000" dirty="0" smtClean="0">
                <a:solidFill>
                  <a:srgbClr val="FF0000"/>
                </a:solidFill>
              </a:rPr>
              <a:t>α) είναι έργα πρωτότυπα</a:t>
            </a:r>
          </a:p>
          <a:p>
            <a:pPr algn="just">
              <a:lnSpc>
                <a:spcPct val="170000"/>
              </a:lnSpc>
            </a:pPr>
            <a:r>
              <a:rPr lang="el-GR" sz="4000" dirty="0" smtClean="0">
                <a:solidFill>
                  <a:srgbClr val="00B050"/>
                </a:solidFill>
              </a:rPr>
              <a:t>β) διατηρούνται στο χρόνο χωρίς σημαντικές φθορές</a:t>
            </a:r>
          </a:p>
          <a:p>
            <a:pPr algn="just">
              <a:lnSpc>
                <a:spcPct val="170000"/>
              </a:lnSpc>
            </a:pPr>
            <a:r>
              <a:rPr lang="el-GR" sz="4000" dirty="0" smtClean="0">
                <a:solidFill>
                  <a:srgbClr val="0070C0"/>
                </a:solidFill>
              </a:rPr>
              <a:t>γ) βρίσκονται σε τεράστιες ποσότητες</a:t>
            </a:r>
          </a:p>
          <a:p>
            <a:pPr algn="just">
              <a:lnSpc>
                <a:spcPct val="170000"/>
              </a:lnSpc>
            </a:pPr>
            <a:r>
              <a:rPr lang="el-GR" sz="4000" dirty="0" smtClean="0">
                <a:solidFill>
                  <a:schemeClr val="accent5">
                    <a:lumMod val="75000"/>
                  </a:schemeClr>
                </a:solidFill>
              </a:rPr>
              <a:t>δ) αποτελούν ανεξάντλητη πηγή πληροφοριών για τη καθημερινή ζωή, τη θρησκεία, τη μυθολογία και την ιστορία</a:t>
            </a:r>
            <a:endParaRPr lang="el-GR" sz="2900" dirty="0">
              <a:solidFill>
                <a:schemeClr val="accent5">
                  <a:lumMod val="75000"/>
                </a:schemeClr>
              </a:solidFill>
            </a:endParaRPr>
          </a:p>
        </p:txBody>
      </p:sp>
      <p:sp>
        <p:nvSpPr>
          <p:cNvPr id="4" name="3 - Ορθογώνιο"/>
          <p:cNvSpPr/>
          <p:nvPr/>
        </p:nvSpPr>
        <p:spPr>
          <a:xfrm>
            <a:off x="3857620" y="714356"/>
            <a:ext cx="1176925" cy="400110"/>
          </a:xfrm>
          <a:prstGeom prst="rect">
            <a:avLst/>
          </a:prstGeom>
        </p:spPr>
        <p:txBody>
          <a:bodyPr wrap="none">
            <a:spAutoFit/>
          </a:bodyPr>
          <a:lstStyle/>
          <a:p>
            <a:r>
              <a:rPr lang="el-GR" sz="2000" dirty="0" smtClean="0"/>
              <a:t>Κεραμική</a:t>
            </a:r>
            <a:endParaRPr lang="el-GR"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857488" y="1000108"/>
            <a:ext cx="2440155" cy="369332"/>
          </a:xfrm>
          <a:prstGeom prst="rect">
            <a:avLst/>
          </a:prstGeom>
        </p:spPr>
        <p:txBody>
          <a:bodyPr wrap="none">
            <a:spAutoFit/>
          </a:bodyPr>
          <a:lstStyle/>
          <a:p>
            <a:r>
              <a:rPr lang="el-GR" dirty="0" smtClean="0"/>
              <a:t>Το πλάσιμο του </a:t>
            </a:r>
            <a:r>
              <a:rPr lang="el-GR" dirty="0"/>
              <a:t>αγγείου</a:t>
            </a:r>
          </a:p>
        </p:txBody>
      </p:sp>
      <p:sp>
        <p:nvSpPr>
          <p:cNvPr id="7" name="6 - Ορθογώνιο"/>
          <p:cNvSpPr/>
          <p:nvPr/>
        </p:nvSpPr>
        <p:spPr>
          <a:xfrm>
            <a:off x="285720" y="1714488"/>
            <a:ext cx="4572000" cy="3139321"/>
          </a:xfrm>
          <a:prstGeom prst="rect">
            <a:avLst/>
          </a:prstGeom>
        </p:spPr>
        <p:txBody>
          <a:bodyPr>
            <a:spAutoFit/>
          </a:bodyPr>
          <a:lstStyle/>
          <a:p>
            <a:r>
              <a:rPr lang="el-GR" dirty="0"/>
              <a:t>Το στάδιο της τελικής επάλειψης ενός κρατήρα</a:t>
            </a:r>
            <a:r>
              <a:rPr lang="el-GR" dirty="0" smtClean="0"/>
              <a:t>, πριν </a:t>
            </a:r>
            <a:r>
              <a:rPr lang="el-GR" dirty="0"/>
              <a:t>αυτός παραδοθεί στο ζωγράφο, </a:t>
            </a:r>
            <a:r>
              <a:rPr lang="el-GR" dirty="0" smtClean="0"/>
              <a:t>φαίνεται πως </a:t>
            </a:r>
            <a:r>
              <a:rPr lang="el-GR" dirty="0"/>
              <a:t>απεικονίζεται σε έναν κρατήρα </a:t>
            </a:r>
            <a:r>
              <a:rPr lang="el-GR" dirty="0" smtClean="0"/>
              <a:t>του Ζωγράφου </a:t>
            </a:r>
            <a:r>
              <a:rPr lang="el-GR" dirty="0"/>
              <a:t>του </a:t>
            </a:r>
            <a:r>
              <a:rPr lang="el-GR" dirty="0" err="1"/>
              <a:t>Κομάρη</a:t>
            </a:r>
            <a:r>
              <a:rPr lang="el-GR" dirty="0"/>
              <a:t> (</a:t>
            </a:r>
            <a:r>
              <a:rPr lang="el-GR" dirty="0" err="1"/>
              <a:t>Komaris</a:t>
            </a:r>
            <a:r>
              <a:rPr lang="el-GR" dirty="0"/>
              <a:t> </a:t>
            </a:r>
            <a:r>
              <a:rPr lang="el-GR" dirty="0" err="1"/>
              <a:t>Painter</a:t>
            </a:r>
            <a:r>
              <a:rPr lang="el-GR" dirty="0" smtClean="0"/>
              <a:t>), όπου </a:t>
            </a:r>
            <a:r>
              <a:rPr lang="el-GR" dirty="0"/>
              <a:t>ο καθήμενος τεχνίτης στα αριστερά </a:t>
            </a:r>
            <a:r>
              <a:rPr lang="el-GR" dirty="0" smtClean="0"/>
              <a:t>δεν μπορεί </a:t>
            </a:r>
            <a:r>
              <a:rPr lang="el-GR" dirty="0"/>
              <a:t>να είναι ζωγράφος, αφού κρατά </a:t>
            </a:r>
            <a:r>
              <a:rPr lang="el-GR" dirty="0" smtClean="0"/>
              <a:t>τον κρατήρα </a:t>
            </a:r>
            <a:r>
              <a:rPr lang="el-GR" dirty="0"/>
              <a:t>ανάποδα πάνω στα πόδια του. </a:t>
            </a:r>
            <a:r>
              <a:rPr lang="el-GR" dirty="0" smtClean="0"/>
              <a:t>Η μόνη </a:t>
            </a:r>
            <a:r>
              <a:rPr lang="el-GR" dirty="0"/>
              <a:t>ερμηνεία για τη δουλειά που κάνει </a:t>
            </a:r>
            <a:r>
              <a:rPr lang="el-GR" dirty="0" smtClean="0"/>
              <a:t>είναι αυτή </a:t>
            </a:r>
            <a:r>
              <a:rPr lang="el-GR" dirty="0"/>
              <a:t>του τελικού </a:t>
            </a:r>
            <a:r>
              <a:rPr lang="el-GR" dirty="0" smtClean="0"/>
              <a:t>φινιρίσματος </a:t>
            </a:r>
            <a:r>
              <a:rPr lang="el-GR" dirty="0"/>
              <a:t>της </a:t>
            </a:r>
            <a:r>
              <a:rPr lang="el-GR" dirty="0" smtClean="0"/>
              <a:t>κεραμικής επιφάνειας</a:t>
            </a:r>
            <a:r>
              <a:rPr lang="el-GR" dirty="0"/>
              <a:t>, πριν από την κόσμηση </a:t>
            </a:r>
            <a:r>
              <a:rPr lang="el-GR" dirty="0" smtClean="0"/>
              <a:t>του αγγείου. </a:t>
            </a:r>
            <a:endParaRPr lang="el-GR" dirty="0"/>
          </a:p>
        </p:txBody>
      </p:sp>
      <p:sp>
        <p:nvSpPr>
          <p:cNvPr id="10" name="9 - Ορθογώνιο"/>
          <p:cNvSpPr/>
          <p:nvPr/>
        </p:nvSpPr>
        <p:spPr>
          <a:xfrm>
            <a:off x="2571736" y="6143644"/>
            <a:ext cx="6429420" cy="338554"/>
          </a:xfrm>
          <a:prstGeom prst="rect">
            <a:avLst/>
          </a:prstGeom>
        </p:spPr>
        <p:txBody>
          <a:bodyPr wrap="square">
            <a:spAutoFit/>
          </a:bodyPr>
          <a:lstStyle/>
          <a:p>
            <a:r>
              <a:rPr lang="en-US" sz="1600" dirty="0" err="1">
                <a:solidFill>
                  <a:srgbClr val="00B050"/>
                </a:solidFill>
              </a:rPr>
              <a:t>Οξφόρδη</a:t>
            </a:r>
            <a:r>
              <a:rPr lang="en-US" sz="1600" dirty="0">
                <a:solidFill>
                  <a:srgbClr val="00B050"/>
                </a:solidFill>
              </a:rPr>
              <a:t> (</a:t>
            </a:r>
            <a:r>
              <a:rPr lang="en-US" sz="1600" dirty="0" err="1">
                <a:solidFill>
                  <a:srgbClr val="00B050"/>
                </a:solidFill>
              </a:rPr>
              <a:t>Ashmolean</a:t>
            </a:r>
            <a:r>
              <a:rPr lang="en-US" sz="1600" dirty="0">
                <a:solidFill>
                  <a:srgbClr val="00B050"/>
                </a:solidFill>
              </a:rPr>
              <a:t> </a:t>
            </a:r>
            <a:r>
              <a:rPr lang="en-US" sz="1600" dirty="0" err="1">
                <a:solidFill>
                  <a:srgbClr val="00B050"/>
                </a:solidFill>
              </a:rPr>
              <a:t>Μuseum</a:t>
            </a:r>
            <a:r>
              <a:rPr lang="en-US" sz="1600" dirty="0">
                <a:solidFill>
                  <a:srgbClr val="00B050"/>
                </a:solidFill>
              </a:rPr>
              <a:t> of Art and </a:t>
            </a:r>
            <a:r>
              <a:rPr lang="en-US" sz="1600" dirty="0" smtClean="0">
                <a:solidFill>
                  <a:srgbClr val="00B050"/>
                </a:solidFill>
              </a:rPr>
              <a:t>Archaeology:</a:t>
            </a:r>
            <a:r>
              <a:rPr lang="el-GR" sz="1600" dirty="0" smtClean="0">
                <a:solidFill>
                  <a:srgbClr val="00B050"/>
                </a:solidFill>
              </a:rPr>
              <a:t> </a:t>
            </a:r>
            <a:r>
              <a:rPr lang="fr-FR" sz="1600" dirty="0" smtClean="0">
                <a:solidFill>
                  <a:srgbClr val="00B050"/>
                </a:solidFill>
              </a:rPr>
              <a:t>G287</a:t>
            </a:r>
            <a:r>
              <a:rPr lang="fr-FR" sz="1600" dirty="0">
                <a:solidFill>
                  <a:srgbClr val="00B050"/>
                </a:solidFill>
              </a:rPr>
              <a:t>)</a:t>
            </a:r>
            <a:endParaRPr lang="el-GR" sz="1600" dirty="0">
              <a:solidFill>
                <a:srgbClr val="00B050"/>
              </a:solidFill>
            </a:endParaRPr>
          </a:p>
        </p:txBody>
      </p:sp>
      <p:pic>
        <p:nvPicPr>
          <p:cNvPr id="14338" name="Picture 2"/>
          <p:cNvPicPr>
            <a:picLocks noChangeAspect="1" noChangeArrowheads="1"/>
          </p:cNvPicPr>
          <p:nvPr/>
        </p:nvPicPr>
        <p:blipFill>
          <a:blip r:embed="rId2"/>
          <a:srcRect/>
          <a:stretch>
            <a:fillRect/>
          </a:stretch>
        </p:blipFill>
        <p:spPr bwMode="auto">
          <a:xfrm>
            <a:off x="4786314" y="1500174"/>
            <a:ext cx="4133850" cy="3609975"/>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857488" y="1000108"/>
            <a:ext cx="2440155" cy="369332"/>
          </a:xfrm>
          <a:prstGeom prst="rect">
            <a:avLst/>
          </a:prstGeom>
        </p:spPr>
        <p:txBody>
          <a:bodyPr wrap="none">
            <a:spAutoFit/>
          </a:bodyPr>
          <a:lstStyle/>
          <a:p>
            <a:r>
              <a:rPr lang="el-GR" dirty="0" smtClean="0"/>
              <a:t>Το πλάσιμο του </a:t>
            </a:r>
            <a:r>
              <a:rPr lang="el-GR" dirty="0"/>
              <a:t>αγγείου</a:t>
            </a:r>
          </a:p>
        </p:txBody>
      </p:sp>
      <p:sp>
        <p:nvSpPr>
          <p:cNvPr id="7" name="6 - Ορθογώνιο"/>
          <p:cNvSpPr/>
          <p:nvPr/>
        </p:nvSpPr>
        <p:spPr>
          <a:xfrm>
            <a:off x="285720" y="1571612"/>
            <a:ext cx="8215370" cy="2585323"/>
          </a:xfrm>
          <a:prstGeom prst="rect">
            <a:avLst/>
          </a:prstGeom>
        </p:spPr>
        <p:txBody>
          <a:bodyPr wrap="square">
            <a:spAutoFit/>
          </a:bodyPr>
          <a:lstStyle/>
          <a:p>
            <a:r>
              <a:rPr lang="el-GR" dirty="0"/>
              <a:t>Ξεχωριστό επίτευγμα από τεχνικής άποψης αποτελεί το πλάσιμο </a:t>
            </a:r>
            <a:r>
              <a:rPr lang="el-GR" dirty="0" smtClean="0"/>
              <a:t>των μεγάλων </a:t>
            </a:r>
            <a:r>
              <a:rPr lang="el-GR" dirty="0"/>
              <a:t>αγγείων, όπως είναι για παράδειγμα οι πίθοι ή οι </a:t>
            </a:r>
            <a:r>
              <a:rPr lang="el-GR" dirty="0" smtClean="0"/>
              <a:t>μνημειακοί ταφικοί </a:t>
            </a:r>
            <a:r>
              <a:rPr lang="el-GR" dirty="0"/>
              <a:t>αμφορείς.</a:t>
            </a:r>
          </a:p>
          <a:p>
            <a:r>
              <a:rPr lang="el-GR" dirty="0"/>
              <a:t>Σε αυτές τις περιπτώσεις η τεχνική είναι διαφορετική. </a:t>
            </a:r>
            <a:r>
              <a:rPr lang="el-GR" dirty="0" smtClean="0"/>
              <a:t>Χαρακτηριστικό παράδειγμα </a:t>
            </a:r>
            <a:r>
              <a:rPr lang="el-GR" dirty="0"/>
              <a:t>αγγείου που πλάθεται σε τμήματα (στρώσεις) αποτελούν </a:t>
            </a:r>
            <a:r>
              <a:rPr lang="el-GR" dirty="0" smtClean="0"/>
              <a:t>οι πίθοι</a:t>
            </a:r>
            <a:r>
              <a:rPr lang="el-GR" dirty="0"/>
              <a:t>. Αρχικά κατασκευάζεται η βάση του αγγείου, πάνω στην </a:t>
            </a:r>
            <a:r>
              <a:rPr lang="el-GR" dirty="0" smtClean="0"/>
              <a:t>οποία τοποθετείται </a:t>
            </a:r>
            <a:r>
              <a:rPr lang="el-GR" dirty="0"/>
              <a:t>η πρώτη </a:t>
            </a:r>
            <a:r>
              <a:rPr lang="el-GR" dirty="0" smtClean="0"/>
              <a:t>«</a:t>
            </a:r>
            <a:r>
              <a:rPr lang="el-GR" dirty="0" err="1" smtClean="0"/>
              <a:t>στομωσιά</a:t>
            </a:r>
            <a:r>
              <a:rPr lang="el-GR" dirty="0" smtClean="0"/>
              <a:t>», </a:t>
            </a:r>
            <a:r>
              <a:rPr lang="el-GR" dirty="0"/>
              <a:t>ένα μακρόστενο και </a:t>
            </a:r>
            <a:r>
              <a:rPr lang="el-GR" dirty="0" smtClean="0"/>
              <a:t>κυλινδρικής διατομής «σχοινί» </a:t>
            </a:r>
            <a:r>
              <a:rPr lang="el-GR" dirty="0"/>
              <a:t>από πηλό.</a:t>
            </a:r>
          </a:p>
          <a:p>
            <a:r>
              <a:rPr lang="el-GR" dirty="0"/>
              <a:t>Αφού αφεθεί να στεγνώσει λίγο και να αποκτήσει ο πηλός </a:t>
            </a:r>
            <a:r>
              <a:rPr lang="el-GR" dirty="0" smtClean="0"/>
              <a:t>τέτοια σκληρότητα </a:t>
            </a:r>
            <a:r>
              <a:rPr lang="el-GR" dirty="0"/>
              <a:t>που να μπορέσει να σηκώσει το βάρος της </a:t>
            </a:r>
            <a:r>
              <a:rPr lang="el-GR" dirty="0" smtClean="0"/>
              <a:t>επόμενης </a:t>
            </a:r>
            <a:r>
              <a:rPr lang="el-GR" dirty="0" err="1" smtClean="0"/>
              <a:t>στομωσιάς</a:t>
            </a:r>
            <a:r>
              <a:rPr lang="el-GR" dirty="0"/>
              <a:t>, ο κεραμέας προχωρά στην τοποθέτηση της επόμενης στρώσης</a:t>
            </a:r>
            <a:r>
              <a:rPr lang="el-GR" dirty="0" smtClean="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857488" y="1000108"/>
            <a:ext cx="2440155" cy="369332"/>
          </a:xfrm>
          <a:prstGeom prst="rect">
            <a:avLst/>
          </a:prstGeom>
        </p:spPr>
        <p:txBody>
          <a:bodyPr wrap="none">
            <a:spAutoFit/>
          </a:bodyPr>
          <a:lstStyle/>
          <a:p>
            <a:r>
              <a:rPr lang="el-GR" dirty="0" smtClean="0"/>
              <a:t>Το πλάσιμο του </a:t>
            </a:r>
            <a:r>
              <a:rPr lang="el-GR" dirty="0"/>
              <a:t>αγγείου</a:t>
            </a:r>
          </a:p>
        </p:txBody>
      </p:sp>
      <p:sp>
        <p:nvSpPr>
          <p:cNvPr id="7" name="6 - Ορθογώνιο"/>
          <p:cNvSpPr/>
          <p:nvPr/>
        </p:nvSpPr>
        <p:spPr>
          <a:xfrm>
            <a:off x="285720" y="1571612"/>
            <a:ext cx="8215370" cy="2308324"/>
          </a:xfrm>
          <a:prstGeom prst="rect">
            <a:avLst/>
          </a:prstGeom>
        </p:spPr>
        <p:txBody>
          <a:bodyPr wrap="square">
            <a:spAutoFit/>
          </a:bodyPr>
          <a:lstStyle/>
          <a:p>
            <a:r>
              <a:rPr lang="el-GR" dirty="0" smtClean="0"/>
              <a:t>Ακολουθεί </a:t>
            </a:r>
            <a:r>
              <a:rPr lang="el-GR" dirty="0"/>
              <a:t>το πλάσιμο, δηλαδή το </a:t>
            </a:r>
            <a:r>
              <a:rPr lang="el-GR" dirty="0" smtClean="0"/>
              <a:t>«σήκωμα» </a:t>
            </a:r>
            <a:r>
              <a:rPr lang="el-GR" dirty="0"/>
              <a:t>του κυλινδρικού </a:t>
            </a:r>
            <a:r>
              <a:rPr lang="el-GR" dirty="0" smtClean="0"/>
              <a:t>αυτού σχήματος </a:t>
            </a:r>
            <a:r>
              <a:rPr lang="el-GR" dirty="0"/>
              <a:t>και η μετατροπή του σε ομοιόμορφο ζωνάρι. Συνήθως το </a:t>
            </a:r>
            <a:r>
              <a:rPr lang="el-GR" dirty="0" smtClean="0"/>
              <a:t>σύνολο από </a:t>
            </a:r>
            <a:r>
              <a:rPr lang="el-GR" dirty="0" err="1"/>
              <a:t>στομωσιές</a:t>
            </a:r>
            <a:r>
              <a:rPr lang="el-GR" dirty="0"/>
              <a:t> που απαιτείται για την δημιουργία ενός πιθαριού είναι </a:t>
            </a:r>
            <a:r>
              <a:rPr lang="el-GR" dirty="0" smtClean="0"/>
              <a:t>έξι συμπεριλαμβανομένης </a:t>
            </a:r>
            <a:r>
              <a:rPr lang="el-GR" dirty="0"/>
              <a:t>της </a:t>
            </a:r>
            <a:r>
              <a:rPr lang="el-GR" dirty="0" err="1"/>
              <a:t>στομωσιάς</a:t>
            </a:r>
            <a:r>
              <a:rPr lang="el-GR" dirty="0"/>
              <a:t> της βάσης.</a:t>
            </a:r>
          </a:p>
          <a:p>
            <a:r>
              <a:rPr lang="el-GR" dirty="0"/>
              <a:t>Μετά την ολοκλήρωση του πίθου σειρά έχει η διακόσμηση. Στα περισσότερα</a:t>
            </a:r>
          </a:p>
          <a:p>
            <a:r>
              <a:rPr lang="el-GR" dirty="0"/>
              <a:t>σημεία που ενώνονται οι </a:t>
            </a:r>
            <a:r>
              <a:rPr lang="el-GR" dirty="0" err="1"/>
              <a:t>στομωσιές</a:t>
            </a:r>
            <a:r>
              <a:rPr lang="el-GR" dirty="0"/>
              <a:t> τοποθετούνται διακοσμητικές λωρίδες</a:t>
            </a:r>
          </a:p>
          <a:p>
            <a:r>
              <a:rPr lang="el-GR" dirty="0" err="1"/>
              <a:t>απο</a:t>
            </a:r>
            <a:r>
              <a:rPr lang="el-GR" dirty="0"/>
              <a:t> πηλό στις οποίες μετέπειτα χαράσσονται αυλακώσεις. Αυτές είναι οι</a:t>
            </a:r>
          </a:p>
          <a:p>
            <a:r>
              <a:rPr lang="el-GR" dirty="0"/>
              <a:t>χαρακτηριστικές ζώνες που συνήθως περιτρέχουν τους πίθους.</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2857488" y="1000108"/>
            <a:ext cx="2440155" cy="369332"/>
          </a:xfrm>
          <a:prstGeom prst="rect">
            <a:avLst/>
          </a:prstGeom>
        </p:spPr>
        <p:txBody>
          <a:bodyPr wrap="none">
            <a:spAutoFit/>
          </a:bodyPr>
          <a:lstStyle/>
          <a:p>
            <a:r>
              <a:rPr lang="el-GR" dirty="0" smtClean="0"/>
              <a:t>Το πλάσιμο του </a:t>
            </a:r>
            <a:r>
              <a:rPr lang="el-GR" dirty="0"/>
              <a:t>αγγείου</a:t>
            </a:r>
          </a:p>
        </p:txBody>
      </p:sp>
      <p:sp>
        <p:nvSpPr>
          <p:cNvPr id="7" name="6 - Ορθογώνιο"/>
          <p:cNvSpPr/>
          <p:nvPr/>
        </p:nvSpPr>
        <p:spPr>
          <a:xfrm>
            <a:off x="285720" y="1571612"/>
            <a:ext cx="8215370" cy="3693319"/>
          </a:xfrm>
          <a:prstGeom prst="rect">
            <a:avLst/>
          </a:prstGeom>
        </p:spPr>
        <p:txBody>
          <a:bodyPr wrap="square">
            <a:spAutoFit/>
          </a:bodyPr>
          <a:lstStyle/>
          <a:p>
            <a:r>
              <a:rPr lang="el-GR" dirty="0"/>
              <a:t>Υπάρχει μια ιδιαίτερη κατηγορία κεραμικής, η χειροποίητη κεραμική, μια </a:t>
            </a:r>
            <a:r>
              <a:rPr lang="el-GR" dirty="0" smtClean="0"/>
              <a:t>κατηγορία αντικειμένων </a:t>
            </a:r>
            <a:r>
              <a:rPr lang="el-GR" dirty="0"/>
              <a:t>κατασκευασμένα στο χέρι, με έντονα ξεχωριστό χαρακτήρα και </a:t>
            </a:r>
            <a:r>
              <a:rPr lang="el-GR" dirty="0" smtClean="0"/>
              <a:t>τα οποία </a:t>
            </a:r>
            <a:r>
              <a:rPr lang="el-GR" dirty="0"/>
              <a:t>μπορεί να φέρουν εγχάρακτη διακόσμηση, ζωγραφική ή να είναι </a:t>
            </a:r>
            <a:r>
              <a:rPr lang="el-GR" dirty="0" smtClean="0"/>
              <a:t>και ακόσμητα</a:t>
            </a:r>
            <a:r>
              <a:rPr lang="el-GR" dirty="0"/>
              <a:t>. Η χειροποίητη κεραμική είναι ιδιαίτερα συνηθισμένη κατά την </a:t>
            </a:r>
            <a:r>
              <a:rPr lang="el-GR" dirty="0" smtClean="0"/>
              <a:t>πρώιμη ελληνική </a:t>
            </a:r>
            <a:r>
              <a:rPr lang="el-GR" dirty="0"/>
              <a:t>περίοδο, στον </a:t>
            </a:r>
            <a:r>
              <a:rPr lang="el-GR" dirty="0" smtClean="0"/>
              <a:t>10 </a:t>
            </a:r>
            <a:r>
              <a:rPr lang="el-GR" dirty="0"/>
              <a:t>και </a:t>
            </a:r>
            <a:r>
              <a:rPr lang="el-GR" dirty="0" smtClean="0"/>
              <a:t>9 </a:t>
            </a:r>
            <a:r>
              <a:rPr lang="el-GR" dirty="0"/>
              <a:t>αι. Τα αγγεία που είναι φτιαγμένα με το </a:t>
            </a:r>
            <a:r>
              <a:rPr lang="el-GR" dirty="0" smtClean="0"/>
              <a:t>χέρι ονομάζονται </a:t>
            </a:r>
            <a:r>
              <a:rPr lang="el-GR" dirty="0"/>
              <a:t>και χονδροειδή (</a:t>
            </a:r>
            <a:r>
              <a:rPr lang="el-GR" dirty="0" err="1"/>
              <a:t>coarse</a:t>
            </a:r>
            <a:r>
              <a:rPr lang="el-GR" dirty="0"/>
              <a:t> ή </a:t>
            </a:r>
            <a:r>
              <a:rPr lang="el-GR" dirty="0" err="1"/>
              <a:t>semi</a:t>
            </a:r>
            <a:r>
              <a:rPr lang="el-GR" dirty="0"/>
              <a:t>-</a:t>
            </a:r>
            <a:r>
              <a:rPr lang="el-GR" dirty="0" err="1"/>
              <a:t>coarse</a:t>
            </a:r>
            <a:r>
              <a:rPr lang="el-GR" dirty="0"/>
              <a:t> </a:t>
            </a:r>
            <a:r>
              <a:rPr lang="el-GR" dirty="0" err="1"/>
              <a:t>ware</a:t>
            </a:r>
            <a:r>
              <a:rPr lang="el-GR" dirty="0"/>
              <a:t>), καθώς ο πηλός τους </a:t>
            </a:r>
            <a:r>
              <a:rPr lang="el-GR" dirty="0" smtClean="0"/>
              <a:t>δεν είναι </a:t>
            </a:r>
            <a:r>
              <a:rPr lang="el-GR" dirty="0"/>
              <a:t>ιδιαίτερα </a:t>
            </a:r>
            <a:r>
              <a:rPr lang="el-GR" dirty="0" err="1"/>
              <a:t>λεπτόκκοκος</a:t>
            </a:r>
            <a:r>
              <a:rPr lang="el-GR" dirty="0"/>
              <a:t> και καθαρός από προσμίξεις ή εγκλείσματα (</a:t>
            </a:r>
            <a:r>
              <a:rPr lang="el-GR" dirty="0" err="1"/>
              <a:t>inclusions</a:t>
            </a:r>
            <a:r>
              <a:rPr lang="el-GR" dirty="0" smtClean="0"/>
              <a:t>) και </a:t>
            </a:r>
            <a:r>
              <a:rPr lang="el-GR" dirty="0"/>
              <a:t>σε ένα μεγάλο ποσοστό τους είναι μαγειρικά σκεύη, με λεπτά τοιχώματα, </a:t>
            </a:r>
            <a:r>
              <a:rPr lang="el-GR" dirty="0" smtClean="0"/>
              <a:t>που όμως </a:t>
            </a:r>
            <a:r>
              <a:rPr lang="el-GR" dirty="0"/>
              <a:t>είναι ιδιαίτερα ανθεκτικά στη φωτιά (</a:t>
            </a:r>
            <a:r>
              <a:rPr lang="el-GR" dirty="0" err="1"/>
              <a:t>cooking</a:t>
            </a:r>
            <a:r>
              <a:rPr lang="el-GR" dirty="0"/>
              <a:t> </a:t>
            </a:r>
            <a:r>
              <a:rPr lang="el-GR" dirty="0" err="1"/>
              <a:t>ware</a:t>
            </a:r>
            <a:r>
              <a:rPr lang="el-GR" dirty="0"/>
              <a:t>). Τα διαφορετικά </a:t>
            </a:r>
            <a:r>
              <a:rPr lang="el-GR" dirty="0" smtClean="0"/>
              <a:t>σχήματα τα </a:t>
            </a:r>
            <a:r>
              <a:rPr lang="el-GR" dirty="0"/>
              <a:t>διαμόρφωναν με το χέρι, με την παράλληλη χρήση όμως μιας σπάτουλας </a:t>
            </a:r>
            <a:r>
              <a:rPr lang="el-GR" dirty="0" smtClean="0"/>
              <a:t>και ενός </a:t>
            </a:r>
            <a:r>
              <a:rPr lang="el-GR" dirty="0"/>
              <a:t>αντικειμένου, μεταλλικού, λίθινου ή ξύλινου, σε ρόλο αμονιού, το </a:t>
            </a:r>
            <a:r>
              <a:rPr lang="el-GR" dirty="0" smtClean="0"/>
              <a:t>οποίο χρησιμοποιούσαν </a:t>
            </a:r>
            <a:r>
              <a:rPr lang="el-GR" dirty="0"/>
              <a:t>στο εσωτερικό του αγγείου για να ασκήσουν πίεση απ’ έξω </a:t>
            </a:r>
            <a:r>
              <a:rPr lang="el-GR" dirty="0" smtClean="0"/>
              <a:t>και να </a:t>
            </a:r>
            <a:r>
              <a:rPr lang="el-GR" dirty="0"/>
              <a:t>διαμορφώσουν την επιφάνειά του.</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785786" y="1071546"/>
            <a:ext cx="7430304" cy="369332"/>
          </a:xfrm>
          <a:prstGeom prst="rect">
            <a:avLst/>
          </a:prstGeom>
        </p:spPr>
        <p:txBody>
          <a:bodyPr wrap="none">
            <a:spAutoFit/>
          </a:bodyPr>
          <a:lstStyle/>
          <a:p>
            <a:r>
              <a:rPr lang="el-GR" dirty="0"/>
              <a:t>Η Γραφή του Αγγείου: Τεχνικές Γραφής και Κόσμησης-Ρυθμοί Αγγειογραφίας</a:t>
            </a:r>
          </a:p>
        </p:txBody>
      </p:sp>
      <p:sp>
        <p:nvSpPr>
          <p:cNvPr id="7" name="6 - Ορθογώνιο"/>
          <p:cNvSpPr/>
          <p:nvPr/>
        </p:nvSpPr>
        <p:spPr>
          <a:xfrm>
            <a:off x="285720" y="1714488"/>
            <a:ext cx="8215370" cy="2031325"/>
          </a:xfrm>
          <a:prstGeom prst="rect">
            <a:avLst/>
          </a:prstGeom>
        </p:spPr>
        <p:txBody>
          <a:bodyPr wrap="square">
            <a:spAutoFit/>
          </a:bodyPr>
          <a:lstStyle/>
          <a:p>
            <a:r>
              <a:rPr lang="el-GR" dirty="0"/>
              <a:t>Η </a:t>
            </a:r>
            <a:r>
              <a:rPr lang="el-GR" dirty="0" smtClean="0"/>
              <a:t>«γραφική» </a:t>
            </a:r>
            <a:r>
              <a:rPr lang="el-GR" dirty="0"/>
              <a:t>τέχνη, είναι προϊόν της ανάγκης για </a:t>
            </a:r>
            <a:r>
              <a:rPr lang="el-GR" dirty="0" err="1"/>
              <a:t>επικόσμηση</a:t>
            </a:r>
            <a:r>
              <a:rPr lang="el-GR" dirty="0"/>
              <a:t> επιφανειών</a:t>
            </a:r>
          </a:p>
          <a:p>
            <a:r>
              <a:rPr lang="el-GR" dirty="0"/>
              <a:t>μνημείων και αντικειμένων. Ως </a:t>
            </a:r>
            <a:r>
              <a:rPr lang="el-GR" dirty="0" smtClean="0"/>
              <a:t>«γραφή» </a:t>
            </a:r>
            <a:r>
              <a:rPr lang="el-GR" dirty="0"/>
              <a:t>ορίζεται η διαδικασία διακόσμησης-</a:t>
            </a:r>
          </a:p>
          <a:p>
            <a:r>
              <a:rPr lang="el-GR" dirty="0"/>
              <a:t>ζωγραφικής της επιφάνειας, εξωτερικής ή εσωτερικής, του αγγείου, η οποία</a:t>
            </a:r>
          </a:p>
          <a:p>
            <a:r>
              <a:rPr lang="el-GR" dirty="0"/>
              <a:t>ολοκληρώνεται, στις περισσότερες περιπτώσεις, πριν την όπτησή του.</a:t>
            </a:r>
          </a:p>
          <a:p>
            <a:r>
              <a:rPr lang="el-GR" dirty="0"/>
              <a:t>Κυρίως στην ερυθρόμορφη τεχνική, όλοι σχεδόν οι αγγειογράφοι προσχεδίαζαν με</a:t>
            </a:r>
          </a:p>
          <a:p>
            <a:r>
              <a:rPr lang="el-GR" dirty="0"/>
              <a:t>ένα λεπτό κοντύλι από μολύβι ή κάρβουνο, των οποίων το χρώμα εξαφανιζόταν με</a:t>
            </a:r>
          </a:p>
          <a:p>
            <a:r>
              <a:rPr lang="el-GR" dirty="0"/>
              <a:t>το ψήσιμο.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785786" y="1071546"/>
            <a:ext cx="7430304" cy="369332"/>
          </a:xfrm>
          <a:prstGeom prst="rect">
            <a:avLst/>
          </a:prstGeom>
        </p:spPr>
        <p:txBody>
          <a:bodyPr wrap="none">
            <a:spAutoFit/>
          </a:bodyPr>
          <a:lstStyle/>
          <a:p>
            <a:r>
              <a:rPr lang="el-GR" dirty="0"/>
              <a:t>Η Γραφή του Αγγείου: Τεχνικές Γραφής και Κόσμησης-Ρυθμοί Αγγειογραφίας</a:t>
            </a:r>
          </a:p>
        </p:txBody>
      </p:sp>
      <p:sp>
        <p:nvSpPr>
          <p:cNvPr id="7" name="6 - Ορθογώνιο"/>
          <p:cNvSpPr/>
          <p:nvPr/>
        </p:nvSpPr>
        <p:spPr>
          <a:xfrm>
            <a:off x="285720" y="1714488"/>
            <a:ext cx="8215370" cy="2862322"/>
          </a:xfrm>
          <a:prstGeom prst="rect">
            <a:avLst/>
          </a:prstGeom>
        </p:spPr>
        <p:txBody>
          <a:bodyPr wrap="square">
            <a:spAutoFit/>
          </a:bodyPr>
          <a:lstStyle/>
          <a:p>
            <a:r>
              <a:rPr lang="el-GR" dirty="0" smtClean="0"/>
              <a:t>Το </a:t>
            </a:r>
            <a:r>
              <a:rPr lang="el-GR" dirty="0"/>
              <a:t>υλικό ζωγραφικής δεν είναι χρώμα αλλά ένα διάλυμα πολύ καθαρού</a:t>
            </a:r>
          </a:p>
          <a:p>
            <a:r>
              <a:rPr lang="el-GR" dirty="0"/>
              <a:t>πηλού, ο οποίος συλλέγεται στις δεξαμενές πλύσης. Αυτός ο λεπτός πηλός</a:t>
            </a:r>
          </a:p>
          <a:p>
            <a:r>
              <a:rPr lang="el-GR" dirty="0"/>
              <a:t>αναμειγνύεται με ποτάσα ή σόδα και απλώνεται στον ήλιο μέχρι να εξατμιστεί το</a:t>
            </a:r>
          </a:p>
          <a:p>
            <a:r>
              <a:rPr lang="el-GR" dirty="0"/>
              <a:t>μεγαλύτερο μέρος του νερού.</a:t>
            </a:r>
          </a:p>
          <a:p>
            <a:r>
              <a:rPr lang="el-GR" dirty="0"/>
              <a:t>Αυτό που μένει είναι ένα πολύ καθαρό, παχύρρευστο διάλυμα πηλού, το οποίο</a:t>
            </a:r>
          </a:p>
          <a:p>
            <a:r>
              <a:rPr lang="el-GR" dirty="0"/>
              <a:t>ονομάζεται υάλωμα και είναι στην πραγματικότητα ένα ζωγραφικό διάλυμα, που</a:t>
            </a:r>
          </a:p>
          <a:p>
            <a:r>
              <a:rPr lang="el-GR" dirty="0"/>
              <a:t>στην χημική σύνθεση διαφέρει ελάχιστα μόνο από τον αγγειοπλαστικό πηλό και η</a:t>
            </a:r>
          </a:p>
          <a:p>
            <a:r>
              <a:rPr lang="el-GR" dirty="0"/>
              <a:t>διαφορά έγκειται κυρίως στην μεγαλύτερη περιεκτικότητά του σε σίδηρο και κάλιο.</a:t>
            </a:r>
          </a:p>
          <a:p>
            <a:r>
              <a:rPr lang="el-GR" dirty="0"/>
              <a:t>Το χρώμα του επίσης είναι φαιό και δεν διαφέρει από τον υπόλοιπο πηλό.</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785786" y="1071546"/>
            <a:ext cx="7430304" cy="369332"/>
          </a:xfrm>
          <a:prstGeom prst="rect">
            <a:avLst/>
          </a:prstGeom>
        </p:spPr>
        <p:txBody>
          <a:bodyPr wrap="none">
            <a:spAutoFit/>
          </a:bodyPr>
          <a:lstStyle/>
          <a:p>
            <a:r>
              <a:rPr lang="el-GR" dirty="0"/>
              <a:t>Η Γραφή του Αγγείου: Τεχνικές Γραφής και Κόσμησης-Ρυθμοί Αγγειογραφίας</a:t>
            </a:r>
          </a:p>
        </p:txBody>
      </p:sp>
      <p:sp>
        <p:nvSpPr>
          <p:cNvPr id="7" name="6 - Ορθογώνιο"/>
          <p:cNvSpPr/>
          <p:nvPr/>
        </p:nvSpPr>
        <p:spPr>
          <a:xfrm>
            <a:off x="285720" y="1714488"/>
            <a:ext cx="8215370" cy="2031325"/>
          </a:xfrm>
          <a:prstGeom prst="rect">
            <a:avLst/>
          </a:prstGeom>
        </p:spPr>
        <p:txBody>
          <a:bodyPr wrap="square">
            <a:spAutoFit/>
          </a:bodyPr>
          <a:lstStyle/>
          <a:p>
            <a:r>
              <a:rPr lang="el-GR" dirty="0" smtClean="0"/>
              <a:t>Για τη ζωγραφική τους οι αγγειογράφοι χρησιμοποιούσαν ένα πινέλο, τον</a:t>
            </a:r>
          </a:p>
          <a:p>
            <a:r>
              <a:rPr lang="el-GR" dirty="0" smtClean="0"/>
              <a:t>χρωστήρα σε διάφορα μεγέθη και τύπους και τις γραφίδες, τον διαβήτη και τον κανόνα (χάρακα). Για την απόδοση λεπτών ή ανάγλυφων γραμμών χρησιμοποιούνταν και απλά υλικά, όπως ένα φτερό ή μια σκέτη τρίχα.</a:t>
            </a:r>
          </a:p>
          <a:p>
            <a:r>
              <a:rPr lang="el-GR" dirty="0" smtClean="0"/>
              <a:t>Σχεδόν πάντα έκαναν προσχέδιο αλλά δεν αποκλείεται να υπήρχαν παραδείγματα</a:t>
            </a:r>
          </a:p>
          <a:p>
            <a:r>
              <a:rPr lang="el-GR" dirty="0" smtClean="0"/>
              <a:t>ή σχέδια ως πρότυπα. Για τα ανάγλυφα αγγεία χρησιμοποιούσαν σφραγίδες ή</a:t>
            </a:r>
          </a:p>
          <a:p>
            <a:r>
              <a:rPr lang="el-GR" dirty="0" smtClean="0"/>
              <a:t>εκμαγεία για τη δημιουργία κάποιων μοτίβων.</a:t>
            </a:r>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785786" y="1071546"/>
            <a:ext cx="7430304" cy="369332"/>
          </a:xfrm>
          <a:prstGeom prst="rect">
            <a:avLst/>
          </a:prstGeom>
        </p:spPr>
        <p:txBody>
          <a:bodyPr wrap="none">
            <a:spAutoFit/>
          </a:bodyPr>
          <a:lstStyle/>
          <a:p>
            <a:r>
              <a:rPr lang="el-GR" dirty="0"/>
              <a:t>Η Γραφή του Αγγείου: Τεχνικές Γραφής και Κόσμησης-Ρυθμοί Αγγειογραφίας</a:t>
            </a:r>
          </a:p>
        </p:txBody>
      </p:sp>
      <p:pic>
        <p:nvPicPr>
          <p:cNvPr id="15362" name="Picture 2"/>
          <p:cNvPicPr>
            <a:picLocks noChangeAspect="1" noChangeArrowheads="1"/>
          </p:cNvPicPr>
          <p:nvPr/>
        </p:nvPicPr>
        <p:blipFill>
          <a:blip r:embed="rId2"/>
          <a:srcRect/>
          <a:stretch>
            <a:fillRect/>
          </a:stretch>
        </p:blipFill>
        <p:spPr bwMode="auto">
          <a:xfrm>
            <a:off x="3894754" y="1785926"/>
            <a:ext cx="5249246" cy="3318738"/>
          </a:xfrm>
          <a:prstGeom prst="rect">
            <a:avLst/>
          </a:prstGeom>
          <a:noFill/>
          <a:ln w="9525">
            <a:noFill/>
            <a:miter lim="800000"/>
            <a:headEnd/>
            <a:tailEnd/>
          </a:ln>
          <a:effectLst/>
        </p:spPr>
      </p:pic>
      <p:sp>
        <p:nvSpPr>
          <p:cNvPr id="8" name="7 - Ορθογώνιο"/>
          <p:cNvSpPr/>
          <p:nvPr/>
        </p:nvSpPr>
        <p:spPr>
          <a:xfrm>
            <a:off x="214282" y="1928802"/>
            <a:ext cx="3857652" cy="2585323"/>
          </a:xfrm>
          <a:prstGeom prst="rect">
            <a:avLst/>
          </a:prstGeom>
        </p:spPr>
        <p:txBody>
          <a:bodyPr wrap="square">
            <a:spAutoFit/>
          </a:bodyPr>
          <a:lstStyle/>
          <a:p>
            <a:r>
              <a:rPr lang="fr-FR" dirty="0"/>
              <a:t>H </a:t>
            </a:r>
            <a:r>
              <a:rPr lang="el-GR" dirty="0"/>
              <a:t>παράσταση του εργαστηρίου</a:t>
            </a:r>
          </a:p>
          <a:p>
            <a:r>
              <a:rPr lang="el-GR" dirty="0"/>
              <a:t>κεραμικής στην υδρία </a:t>
            </a:r>
            <a:r>
              <a:rPr lang="el-GR" dirty="0" err="1"/>
              <a:t>Caputi</a:t>
            </a:r>
            <a:r>
              <a:rPr lang="el-GR" dirty="0"/>
              <a:t>, από το</a:t>
            </a:r>
          </a:p>
          <a:p>
            <a:r>
              <a:rPr lang="el-GR" dirty="0"/>
              <a:t>Ζωγράφο του </a:t>
            </a:r>
            <a:r>
              <a:rPr lang="el-GR" dirty="0" err="1"/>
              <a:t>Leningrad</a:t>
            </a:r>
            <a:r>
              <a:rPr lang="el-GR" dirty="0"/>
              <a:t>, γύρω στο</a:t>
            </a:r>
          </a:p>
          <a:p>
            <a:r>
              <a:rPr lang="el-GR" dirty="0"/>
              <a:t>475, που βρίσκεται στο Μιλάνο,</a:t>
            </a:r>
          </a:p>
          <a:p>
            <a:r>
              <a:rPr lang="el-GR" dirty="0"/>
              <a:t>παρουσιάζει τέσσερεις ζωγράφους,</a:t>
            </a:r>
          </a:p>
          <a:p>
            <a:r>
              <a:rPr lang="el-GR" dirty="0"/>
              <a:t>ανάμεσά τους και μια γυναίκα, οι</a:t>
            </a:r>
          </a:p>
          <a:p>
            <a:r>
              <a:rPr lang="el-GR" dirty="0"/>
              <a:t>οποίοι ζωγραφίζουν μεγάλα αγγεία</a:t>
            </a:r>
          </a:p>
          <a:p>
            <a:r>
              <a:rPr lang="el-GR" dirty="0"/>
              <a:t>χρησιμοποιώντας τα κατάλληλα για </a:t>
            </a:r>
            <a:r>
              <a:rPr lang="el-GR" dirty="0" smtClean="0"/>
              <a:t>την κάθε </a:t>
            </a:r>
            <a:r>
              <a:rPr lang="el-GR" dirty="0"/>
              <a:t>περίπτωση εργαλεία</a:t>
            </a:r>
          </a:p>
        </p:txBody>
      </p:sp>
      <p:sp>
        <p:nvSpPr>
          <p:cNvPr id="10" name="9 - Ορθογώνιο"/>
          <p:cNvSpPr/>
          <p:nvPr/>
        </p:nvSpPr>
        <p:spPr>
          <a:xfrm>
            <a:off x="5000628" y="5643578"/>
            <a:ext cx="2411750" cy="369332"/>
          </a:xfrm>
          <a:prstGeom prst="rect">
            <a:avLst/>
          </a:prstGeom>
        </p:spPr>
        <p:txBody>
          <a:bodyPr wrap="none">
            <a:spAutoFit/>
          </a:bodyPr>
          <a:lstStyle/>
          <a:p>
            <a:r>
              <a:rPr lang="fr-FR" b="1" dirty="0"/>
              <a:t>Beazley archive 206564</a:t>
            </a:r>
            <a:endParaRPr lang="el-G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785786" y="1071546"/>
            <a:ext cx="7430304" cy="369332"/>
          </a:xfrm>
          <a:prstGeom prst="rect">
            <a:avLst/>
          </a:prstGeom>
        </p:spPr>
        <p:txBody>
          <a:bodyPr wrap="none">
            <a:spAutoFit/>
          </a:bodyPr>
          <a:lstStyle/>
          <a:p>
            <a:r>
              <a:rPr lang="el-GR" dirty="0"/>
              <a:t>Η Γραφή του Αγγείου: Τεχνικές Γραφής και Κόσμησης-Ρυθμοί Αγγειογραφίας</a:t>
            </a:r>
          </a:p>
        </p:txBody>
      </p:sp>
      <p:sp>
        <p:nvSpPr>
          <p:cNvPr id="8" name="7 - Ορθογώνιο"/>
          <p:cNvSpPr/>
          <p:nvPr/>
        </p:nvSpPr>
        <p:spPr>
          <a:xfrm>
            <a:off x="214282" y="1928802"/>
            <a:ext cx="4143404" cy="2585323"/>
          </a:xfrm>
          <a:prstGeom prst="rect">
            <a:avLst/>
          </a:prstGeom>
        </p:spPr>
        <p:txBody>
          <a:bodyPr wrap="square">
            <a:spAutoFit/>
          </a:bodyPr>
          <a:lstStyle/>
          <a:p>
            <a:r>
              <a:rPr lang="el-GR" dirty="0" smtClean="0"/>
              <a:t>Εδώ απεικονίζεται ένας ζωγράφος, ο οποίος κοσμεί μια κύλικα.</a:t>
            </a:r>
          </a:p>
          <a:p>
            <a:r>
              <a:rPr lang="el-GR" dirty="0" smtClean="0"/>
              <a:t>Στο δεξί χέρι του κρατά έναν χρωστήρα,</a:t>
            </a:r>
          </a:p>
          <a:p>
            <a:r>
              <a:rPr lang="el-GR" dirty="0" smtClean="0"/>
              <a:t>και στο αριστερό ένα αιχμηρό εργαλείο, το οποίο είναι, πιθανότατα, ένα ξύλινο</a:t>
            </a:r>
          </a:p>
          <a:p>
            <a:r>
              <a:rPr lang="el-GR" dirty="0" smtClean="0"/>
              <a:t>εργαλείο για την εγχάραξη του πρώτου</a:t>
            </a:r>
          </a:p>
          <a:p>
            <a:r>
              <a:rPr lang="el-GR" dirty="0" smtClean="0"/>
              <a:t>σχεδίου, αν κι έχει διατυπωθεί η άποψη</a:t>
            </a:r>
          </a:p>
          <a:p>
            <a:r>
              <a:rPr lang="el-GR" dirty="0" smtClean="0"/>
              <a:t>ότι είναι εργαλείο για ανάγλυφες γραμμές.</a:t>
            </a:r>
            <a:endParaRPr lang="el-GR" dirty="0"/>
          </a:p>
        </p:txBody>
      </p:sp>
      <p:pic>
        <p:nvPicPr>
          <p:cNvPr id="16386" name="Picture 2"/>
          <p:cNvPicPr>
            <a:picLocks noChangeAspect="1" noChangeArrowheads="1"/>
          </p:cNvPicPr>
          <p:nvPr/>
        </p:nvPicPr>
        <p:blipFill>
          <a:blip r:embed="rId2"/>
          <a:srcRect/>
          <a:stretch>
            <a:fillRect/>
          </a:stretch>
        </p:blipFill>
        <p:spPr bwMode="auto">
          <a:xfrm>
            <a:off x="4572000" y="1714488"/>
            <a:ext cx="4229100" cy="3171825"/>
          </a:xfrm>
          <a:prstGeom prst="rect">
            <a:avLst/>
          </a:prstGeom>
          <a:noFill/>
          <a:ln w="9525">
            <a:noFill/>
            <a:miter lim="800000"/>
            <a:headEnd/>
            <a:tailEnd/>
          </a:ln>
          <a:effectLst/>
        </p:spPr>
      </p:pic>
      <p:sp>
        <p:nvSpPr>
          <p:cNvPr id="10" name="9 - Ορθογώνιο"/>
          <p:cNvSpPr/>
          <p:nvPr/>
        </p:nvSpPr>
        <p:spPr>
          <a:xfrm>
            <a:off x="4071934" y="5429264"/>
            <a:ext cx="4786346" cy="923330"/>
          </a:xfrm>
          <a:prstGeom prst="rect">
            <a:avLst/>
          </a:prstGeom>
        </p:spPr>
        <p:txBody>
          <a:bodyPr wrap="square">
            <a:spAutoFit/>
          </a:bodyPr>
          <a:lstStyle/>
          <a:p>
            <a:r>
              <a:rPr lang="el-GR" dirty="0" smtClean="0">
                <a:solidFill>
                  <a:srgbClr val="FFC000"/>
                </a:solidFill>
              </a:rPr>
              <a:t>Θραύσμα ερυθρόμορφης κύλικας 500-450 </a:t>
            </a:r>
            <a:r>
              <a:rPr lang="el-GR" dirty="0" err="1" smtClean="0">
                <a:solidFill>
                  <a:srgbClr val="FFC000"/>
                </a:solidFill>
              </a:rPr>
              <a:t>π.Χ.</a:t>
            </a:r>
            <a:endParaRPr lang="el-GR" dirty="0" smtClean="0">
              <a:solidFill>
                <a:srgbClr val="FFC000"/>
              </a:solidFill>
            </a:endParaRPr>
          </a:p>
          <a:p>
            <a:r>
              <a:rPr lang="el-GR" dirty="0" smtClean="0">
                <a:solidFill>
                  <a:srgbClr val="FFC000"/>
                </a:solidFill>
              </a:rPr>
              <a:t>Τεχνοτροπία του Ζωγράφου του Αντιφώντα</a:t>
            </a:r>
          </a:p>
          <a:p>
            <a:r>
              <a:rPr lang="en-US" dirty="0" err="1" smtClean="0">
                <a:solidFill>
                  <a:srgbClr val="FFC000"/>
                </a:solidFill>
              </a:rPr>
              <a:t>Βοστόνη</a:t>
            </a:r>
            <a:r>
              <a:rPr lang="en-US" dirty="0" smtClean="0">
                <a:solidFill>
                  <a:srgbClr val="FFC000"/>
                </a:solidFill>
              </a:rPr>
              <a:t> (Museum of Fine</a:t>
            </a:r>
            <a:r>
              <a:rPr lang="el-GR" dirty="0" smtClean="0">
                <a:solidFill>
                  <a:srgbClr val="FFC000"/>
                </a:solidFill>
              </a:rPr>
              <a:t> </a:t>
            </a:r>
            <a:r>
              <a:rPr lang="fr-FR" dirty="0" smtClean="0">
                <a:solidFill>
                  <a:srgbClr val="FFC000"/>
                </a:solidFill>
              </a:rPr>
              <a:t>Arts: 01.8073) </a:t>
            </a:r>
            <a:endParaRPr lang="el-GR" dirty="0">
              <a:solidFill>
                <a:srgbClr val="FFC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785786" y="1071546"/>
            <a:ext cx="7430304" cy="369332"/>
          </a:xfrm>
          <a:prstGeom prst="rect">
            <a:avLst/>
          </a:prstGeom>
        </p:spPr>
        <p:txBody>
          <a:bodyPr wrap="none">
            <a:spAutoFit/>
          </a:bodyPr>
          <a:lstStyle/>
          <a:p>
            <a:r>
              <a:rPr lang="el-GR" dirty="0"/>
              <a:t>Η Γραφή του Αγγείου: Τεχνικές Γραφής και Κόσμησης-Ρυθμοί Αγγειογραφίας</a:t>
            </a:r>
          </a:p>
        </p:txBody>
      </p:sp>
      <p:sp>
        <p:nvSpPr>
          <p:cNvPr id="8" name="7 - Ορθογώνιο"/>
          <p:cNvSpPr/>
          <p:nvPr/>
        </p:nvSpPr>
        <p:spPr>
          <a:xfrm>
            <a:off x="214282" y="1928802"/>
            <a:ext cx="4643470" cy="3046988"/>
          </a:xfrm>
          <a:prstGeom prst="rect">
            <a:avLst/>
          </a:prstGeom>
        </p:spPr>
        <p:txBody>
          <a:bodyPr wrap="square">
            <a:spAutoFit/>
          </a:bodyPr>
          <a:lstStyle/>
          <a:p>
            <a:r>
              <a:rPr lang="el-GR" sz="1600" dirty="0"/>
              <a:t>Η </a:t>
            </a:r>
            <a:r>
              <a:rPr lang="el-GR" sz="1600" dirty="0">
                <a:solidFill>
                  <a:srgbClr val="FFC000"/>
                </a:solidFill>
              </a:rPr>
              <a:t>τεχνική της </a:t>
            </a:r>
            <a:r>
              <a:rPr lang="el-GR" sz="1600" b="1" dirty="0">
                <a:solidFill>
                  <a:srgbClr val="FFC000"/>
                </a:solidFill>
              </a:rPr>
              <a:t>σκιαγραφίας </a:t>
            </a:r>
            <a:r>
              <a:rPr lang="el-GR" sz="1600" b="1" dirty="0"/>
              <a:t>είναι </a:t>
            </a:r>
            <a:r>
              <a:rPr lang="el-GR" sz="1600" b="1" dirty="0" smtClean="0"/>
              <a:t>η </a:t>
            </a:r>
            <a:r>
              <a:rPr lang="el-GR" sz="1600" dirty="0" smtClean="0"/>
              <a:t>πρωιμότερη </a:t>
            </a:r>
            <a:r>
              <a:rPr lang="el-GR" sz="1600" dirty="0"/>
              <a:t>τεχνική ζωγραφικής </a:t>
            </a:r>
            <a:r>
              <a:rPr lang="el-GR" sz="1600" dirty="0" smtClean="0"/>
              <a:t>των αρχαίων </a:t>
            </a:r>
            <a:r>
              <a:rPr lang="el-GR" sz="1600" dirty="0"/>
              <a:t>ελληνικών αγγείων </a:t>
            </a:r>
            <a:r>
              <a:rPr lang="el-GR" sz="1600" dirty="0" smtClean="0"/>
              <a:t>και εμφανίζεται </a:t>
            </a:r>
            <a:r>
              <a:rPr lang="el-GR" sz="1600" dirty="0"/>
              <a:t>ήδη από τον 10</a:t>
            </a:r>
            <a:r>
              <a:rPr lang="el-GR" sz="1600" baseline="30000" dirty="0"/>
              <a:t>ο</a:t>
            </a:r>
            <a:r>
              <a:rPr lang="el-GR" sz="1600" dirty="0"/>
              <a:t>/9</a:t>
            </a:r>
            <a:r>
              <a:rPr lang="el-GR" sz="1600" baseline="30000" dirty="0"/>
              <a:t>ο</a:t>
            </a:r>
            <a:r>
              <a:rPr lang="el-GR" sz="1600" dirty="0"/>
              <a:t> αι.</a:t>
            </a:r>
          </a:p>
          <a:p>
            <a:r>
              <a:rPr lang="el-GR" sz="1600" dirty="0"/>
              <a:t>Σύμφωνα με την τεχνική αυτή οι </a:t>
            </a:r>
            <a:r>
              <a:rPr lang="el-GR" sz="1600" dirty="0" smtClean="0"/>
              <a:t>μορφές αποδίδονται </a:t>
            </a:r>
            <a:r>
              <a:rPr lang="el-GR" sz="1600" dirty="0"/>
              <a:t>μαύρες/μελανές πάνω </a:t>
            </a:r>
            <a:r>
              <a:rPr lang="el-GR" sz="1600" dirty="0" smtClean="0"/>
              <a:t>στο ανοικτό </a:t>
            </a:r>
            <a:r>
              <a:rPr lang="el-GR" sz="1600" dirty="0"/>
              <a:t>βάθος του αγγείου και πάντα </a:t>
            </a:r>
            <a:r>
              <a:rPr lang="el-GR" sz="1600" dirty="0" smtClean="0"/>
              <a:t>με ένα </a:t>
            </a:r>
            <a:r>
              <a:rPr lang="el-GR" sz="1600" dirty="0"/>
              <a:t>αφαιρετικό τρόπο, δηλαδή </a:t>
            </a:r>
            <a:r>
              <a:rPr lang="el-GR" sz="1600" dirty="0" smtClean="0"/>
              <a:t>χωρίς καμιά </a:t>
            </a:r>
            <a:r>
              <a:rPr lang="el-GR" sz="1600" dirty="0"/>
              <a:t>λεπτομέρεια ή δήλωση του βάθους.</a:t>
            </a:r>
          </a:p>
          <a:p>
            <a:r>
              <a:rPr lang="el-GR" sz="1600" dirty="0"/>
              <a:t>Συντίθενται από απλές γραμμές </a:t>
            </a:r>
            <a:r>
              <a:rPr lang="el-GR" sz="1600" dirty="0" smtClean="0"/>
              <a:t>ή γεωμετρικά </a:t>
            </a:r>
            <a:r>
              <a:rPr lang="el-GR" sz="1600" dirty="0"/>
              <a:t>σχήματα, τα οποία </a:t>
            </a:r>
            <a:r>
              <a:rPr lang="el-GR" sz="1600" dirty="0" smtClean="0"/>
              <a:t>στο σύνολό </a:t>
            </a:r>
            <a:r>
              <a:rPr lang="el-GR" sz="1600" dirty="0"/>
              <a:t>τους δίνουν την </a:t>
            </a:r>
            <a:r>
              <a:rPr lang="el-GR" sz="1600" dirty="0" smtClean="0"/>
              <a:t>γενική εντύπωση/μορφή </a:t>
            </a:r>
            <a:r>
              <a:rPr lang="el-GR" sz="1600" dirty="0"/>
              <a:t>αυτού που θέλει να</a:t>
            </a:r>
          </a:p>
          <a:p>
            <a:r>
              <a:rPr lang="el-GR" sz="1600" dirty="0"/>
              <a:t>εκφράσει ο καλλιτέχνης.</a:t>
            </a:r>
          </a:p>
        </p:txBody>
      </p:sp>
      <p:pic>
        <p:nvPicPr>
          <p:cNvPr id="17410" name="Picture 2"/>
          <p:cNvPicPr>
            <a:picLocks noChangeAspect="1" noChangeArrowheads="1"/>
          </p:cNvPicPr>
          <p:nvPr/>
        </p:nvPicPr>
        <p:blipFill>
          <a:blip r:embed="rId2"/>
          <a:srcRect/>
          <a:stretch>
            <a:fillRect/>
          </a:stretch>
        </p:blipFill>
        <p:spPr bwMode="auto">
          <a:xfrm>
            <a:off x="5214942" y="1571612"/>
            <a:ext cx="3343275" cy="3933825"/>
          </a:xfrm>
          <a:prstGeom prst="rect">
            <a:avLst/>
          </a:prstGeom>
          <a:noFill/>
          <a:ln w="9525">
            <a:noFill/>
            <a:miter lim="800000"/>
            <a:headEnd/>
            <a:tailEnd/>
          </a:ln>
          <a:effectLst/>
        </p:spPr>
      </p:pic>
      <p:sp>
        <p:nvSpPr>
          <p:cNvPr id="10" name="9 - Ορθογώνιο"/>
          <p:cNvSpPr/>
          <p:nvPr/>
        </p:nvSpPr>
        <p:spPr>
          <a:xfrm>
            <a:off x="4000496" y="5786454"/>
            <a:ext cx="4572000" cy="738664"/>
          </a:xfrm>
          <a:prstGeom prst="rect">
            <a:avLst/>
          </a:prstGeom>
        </p:spPr>
        <p:txBody>
          <a:bodyPr>
            <a:spAutoFit/>
          </a:bodyPr>
          <a:lstStyle/>
          <a:p>
            <a:r>
              <a:rPr lang="el-GR" sz="1400" dirty="0">
                <a:solidFill>
                  <a:srgbClr val="FFC000"/>
                </a:solidFill>
              </a:rPr>
              <a:t>Θραύσμα αμφορέα του Ζωγράφου του Διπύλου.</a:t>
            </a:r>
          </a:p>
          <a:p>
            <a:r>
              <a:rPr lang="el-GR" sz="1400" dirty="0" err="1">
                <a:solidFill>
                  <a:srgbClr val="FFC000"/>
                </a:solidFill>
              </a:rPr>
              <a:t>Tεχνική</a:t>
            </a:r>
            <a:r>
              <a:rPr lang="el-GR" sz="1400" dirty="0">
                <a:solidFill>
                  <a:srgbClr val="FFC000"/>
                </a:solidFill>
              </a:rPr>
              <a:t> σκιαγραφίας. </a:t>
            </a:r>
            <a:endParaRPr lang="el-GR" sz="1400" dirty="0" smtClean="0">
              <a:solidFill>
                <a:srgbClr val="FFC000"/>
              </a:solidFill>
            </a:endParaRPr>
          </a:p>
          <a:p>
            <a:r>
              <a:rPr lang="el-GR" sz="1400" dirty="0" smtClean="0">
                <a:solidFill>
                  <a:srgbClr val="FFC000"/>
                </a:solidFill>
              </a:rPr>
              <a:t>Παρίσι </a:t>
            </a:r>
            <a:r>
              <a:rPr lang="el-GR" sz="1400" dirty="0" err="1" smtClean="0">
                <a:solidFill>
                  <a:srgbClr val="FFC000"/>
                </a:solidFill>
              </a:rPr>
              <a:t>Musee</a:t>
            </a:r>
            <a:r>
              <a:rPr lang="el-GR" sz="1400" dirty="0" smtClean="0">
                <a:solidFill>
                  <a:srgbClr val="FFC000"/>
                </a:solidFill>
              </a:rPr>
              <a:t> </a:t>
            </a:r>
            <a:r>
              <a:rPr lang="el-GR" sz="1400" dirty="0" err="1">
                <a:solidFill>
                  <a:srgbClr val="FFC000"/>
                </a:solidFill>
              </a:rPr>
              <a:t>du</a:t>
            </a:r>
            <a:r>
              <a:rPr lang="el-GR" sz="1400" dirty="0">
                <a:solidFill>
                  <a:srgbClr val="FFC000"/>
                </a:solidFill>
              </a:rPr>
              <a:t> </a:t>
            </a:r>
            <a:r>
              <a:rPr lang="el-GR" sz="1400" dirty="0" err="1">
                <a:solidFill>
                  <a:srgbClr val="FFC000"/>
                </a:solidFill>
              </a:rPr>
              <a:t>Louvre</a:t>
            </a:r>
            <a:r>
              <a:rPr lang="el-GR" sz="1400" dirty="0" smtClean="0">
                <a:solidFill>
                  <a:srgbClr val="FFC000"/>
                </a:solidFill>
              </a:rPr>
              <a:t>: </a:t>
            </a:r>
            <a:r>
              <a:rPr lang="fr-FR" sz="1400" dirty="0" smtClean="0">
                <a:solidFill>
                  <a:srgbClr val="FFC000"/>
                </a:solidFill>
              </a:rPr>
              <a:t>A558</a:t>
            </a:r>
            <a:endParaRPr lang="el-GR" sz="1400" dirty="0">
              <a:solidFill>
                <a:srgbClr val="FFC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357166"/>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3" name="2 - Υπότιτλος"/>
          <p:cNvSpPr>
            <a:spLocks noGrp="1"/>
          </p:cNvSpPr>
          <p:nvPr>
            <p:ph type="subTitle" idx="1"/>
          </p:nvPr>
        </p:nvSpPr>
        <p:spPr>
          <a:xfrm>
            <a:off x="428596" y="928670"/>
            <a:ext cx="8215370" cy="4286280"/>
          </a:xfrm>
        </p:spPr>
        <p:txBody>
          <a:bodyPr>
            <a:normAutofit fontScale="47500" lnSpcReduction="20000"/>
          </a:bodyPr>
          <a:lstStyle/>
          <a:p>
            <a:pPr algn="just">
              <a:lnSpc>
                <a:spcPct val="170000"/>
              </a:lnSpc>
            </a:pPr>
            <a:r>
              <a:rPr lang="el-GR" sz="4200" dirty="0" smtClean="0">
                <a:solidFill>
                  <a:schemeClr val="tx1"/>
                </a:solidFill>
              </a:rPr>
              <a:t>Η κεραμική παραμένει για τη σύγχρονη αρχαιολογία μία από τις βασικότερές παραμέτρους (μαζί με τις επιγραφές και τα νομίσματα) για τη χρονολόγηση και τον προσδιορισμό των αλλαγών που σημειώθηκαν στον αρχαίο ελληνικό κόσμο.</a:t>
            </a:r>
          </a:p>
          <a:p>
            <a:pPr algn="just">
              <a:lnSpc>
                <a:spcPct val="170000"/>
              </a:lnSpc>
            </a:pPr>
            <a:endParaRPr lang="el-GR" sz="4000" dirty="0" smtClean="0">
              <a:solidFill>
                <a:schemeClr val="tx1"/>
              </a:solidFill>
            </a:endParaRPr>
          </a:p>
          <a:p>
            <a:pPr algn="just">
              <a:lnSpc>
                <a:spcPct val="170000"/>
              </a:lnSpc>
            </a:pPr>
            <a:r>
              <a:rPr lang="el-GR" sz="4400" dirty="0" smtClean="0">
                <a:solidFill>
                  <a:schemeClr val="tx1"/>
                </a:solidFill>
              </a:rPr>
              <a:t>Αυτό είναι εφικτό καθώς στη διαφοροποίηση των τεχνοτροπιών, της θεματολογίας και των τεχνικών κατασκευής των αγγείων αντανακλώνται κοινωνικές αλλαγές και τεχνολογικά επιτεύγματα.</a:t>
            </a:r>
            <a:endParaRPr lang="el-GR" sz="3300" dirty="0">
              <a:solidFill>
                <a:schemeClr val="tx1"/>
              </a:solidFill>
            </a:endParaRPr>
          </a:p>
        </p:txBody>
      </p:sp>
      <p:sp>
        <p:nvSpPr>
          <p:cNvPr id="4" name="3 - Ορθογώνιο"/>
          <p:cNvSpPr/>
          <p:nvPr/>
        </p:nvSpPr>
        <p:spPr>
          <a:xfrm>
            <a:off x="3857620" y="785794"/>
            <a:ext cx="1176925" cy="400110"/>
          </a:xfrm>
          <a:prstGeom prst="rect">
            <a:avLst/>
          </a:prstGeom>
        </p:spPr>
        <p:txBody>
          <a:bodyPr wrap="none">
            <a:spAutoFit/>
          </a:bodyPr>
          <a:lstStyle/>
          <a:p>
            <a:r>
              <a:rPr lang="el-GR" sz="2000" dirty="0" smtClean="0"/>
              <a:t>Κεραμική</a:t>
            </a:r>
            <a:endParaRPr lang="el-GR"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785786" y="1071546"/>
            <a:ext cx="7430304" cy="369332"/>
          </a:xfrm>
          <a:prstGeom prst="rect">
            <a:avLst/>
          </a:prstGeom>
        </p:spPr>
        <p:txBody>
          <a:bodyPr wrap="none">
            <a:spAutoFit/>
          </a:bodyPr>
          <a:lstStyle/>
          <a:p>
            <a:r>
              <a:rPr lang="el-GR" dirty="0"/>
              <a:t>Η Γραφή του Αγγείου: Τεχνικές Γραφής και Κόσμησης-Ρυθμοί Αγγειογραφίας</a:t>
            </a:r>
          </a:p>
        </p:txBody>
      </p:sp>
      <p:sp>
        <p:nvSpPr>
          <p:cNvPr id="8" name="7 - Ορθογώνιο"/>
          <p:cNvSpPr/>
          <p:nvPr/>
        </p:nvSpPr>
        <p:spPr>
          <a:xfrm>
            <a:off x="214282" y="1928802"/>
            <a:ext cx="4500594" cy="3046988"/>
          </a:xfrm>
          <a:prstGeom prst="rect">
            <a:avLst/>
          </a:prstGeom>
        </p:spPr>
        <p:txBody>
          <a:bodyPr wrap="square">
            <a:spAutoFit/>
          </a:bodyPr>
          <a:lstStyle/>
          <a:p>
            <a:r>
              <a:rPr lang="el-GR" sz="1600" dirty="0"/>
              <a:t>Στον ύστερο 8ο αι. εμφανίζεται </a:t>
            </a:r>
            <a:r>
              <a:rPr lang="el-GR" sz="1600" dirty="0">
                <a:solidFill>
                  <a:srgbClr val="FFC000"/>
                </a:solidFill>
              </a:rPr>
              <a:t>η </a:t>
            </a:r>
            <a:r>
              <a:rPr lang="el-GR" sz="1600" dirty="0" smtClean="0">
                <a:solidFill>
                  <a:srgbClr val="FFC000"/>
                </a:solidFill>
              </a:rPr>
              <a:t>τεχνική του </a:t>
            </a:r>
            <a:r>
              <a:rPr lang="el-GR" sz="1600" dirty="0">
                <a:solidFill>
                  <a:srgbClr val="FFC000"/>
                </a:solidFill>
              </a:rPr>
              <a:t>περιγράμματος</a:t>
            </a:r>
            <a:r>
              <a:rPr lang="el-GR" sz="1600" dirty="0"/>
              <a:t>, κατά την </a:t>
            </a:r>
            <a:r>
              <a:rPr lang="el-GR" sz="1600" dirty="0" smtClean="0"/>
              <a:t>οποία αποδίδεται </a:t>
            </a:r>
            <a:r>
              <a:rPr lang="el-GR" sz="1600" dirty="0"/>
              <a:t>με μελανό χρώμα μόνον </a:t>
            </a:r>
            <a:r>
              <a:rPr lang="el-GR" sz="1600" dirty="0" smtClean="0"/>
              <a:t>το περίγραμμα </a:t>
            </a:r>
            <a:r>
              <a:rPr lang="el-GR" sz="1600" dirty="0"/>
              <a:t>της μορφής και </a:t>
            </a:r>
            <a:r>
              <a:rPr lang="el-GR" sz="1600" dirty="0" smtClean="0"/>
              <a:t>κάποιες επιμέρους </a:t>
            </a:r>
            <a:r>
              <a:rPr lang="el-GR" sz="1600" dirty="0"/>
              <a:t>λεπτομέρειες, ενώ το</a:t>
            </a:r>
          </a:p>
          <a:p>
            <a:r>
              <a:rPr lang="el-GR" sz="1600" dirty="0"/>
              <a:t>εσωτερικό της μορφής αφήνεται </a:t>
            </a:r>
            <a:r>
              <a:rPr lang="el-GR" sz="1600" dirty="0" smtClean="0"/>
              <a:t>στο χρώμα </a:t>
            </a:r>
            <a:r>
              <a:rPr lang="el-GR" sz="1600" dirty="0"/>
              <a:t>του πηλού</a:t>
            </a:r>
            <a:r>
              <a:rPr lang="el-GR" sz="1600" dirty="0" smtClean="0"/>
              <a:t>.</a:t>
            </a:r>
          </a:p>
          <a:p>
            <a:endParaRPr lang="el-GR" sz="1600" dirty="0"/>
          </a:p>
          <a:p>
            <a:r>
              <a:rPr lang="el-GR" sz="1600" dirty="0"/>
              <a:t>Η τεχνική συνδυάζεται κατά τον 7ο αι. </a:t>
            </a:r>
            <a:r>
              <a:rPr lang="el-GR" sz="1600" dirty="0" smtClean="0"/>
              <a:t>με επίθετα </a:t>
            </a:r>
            <a:r>
              <a:rPr lang="el-GR" sz="1600" dirty="0"/>
              <a:t>χρώματα και με </a:t>
            </a:r>
            <a:r>
              <a:rPr lang="el-GR" sz="1600" dirty="0" smtClean="0"/>
              <a:t>τμήματα καλυμμένα </a:t>
            </a:r>
            <a:r>
              <a:rPr lang="el-GR" sz="1600" dirty="0"/>
              <a:t>με μαύρο χρώμα, </a:t>
            </a:r>
            <a:r>
              <a:rPr lang="el-GR" sz="1600" dirty="0" smtClean="0"/>
              <a:t>ενώ παραμένει </a:t>
            </a:r>
            <a:r>
              <a:rPr lang="el-GR" sz="1600" dirty="0"/>
              <a:t>βασική τεχνική για το</a:t>
            </a:r>
          </a:p>
          <a:p>
            <a:r>
              <a:rPr lang="el-GR" sz="1600" dirty="0"/>
              <a:t>μελανόμορφο και κυρίως για </a:t>
            </a:r>
            <a:r>
              <a:rPr lang="el-GR" sz="1600" dirty="0" smtClean="0"/>
              <a:t>τον ερυθρόμορφο </a:t>
            </a:r>
            <a:r>
              <a:rPr lang="el-GR" sz="1600" dirty="0"/>
              <a:t>ρυθμό</a:t>
            </a:r>
          </a:p>
        </p:txBody>
      </p:sp>
      <p:pic>
        <p:nvPicPr>
          <p:cNvPr id="18434" name="Picture 2"/>
          <p:cNvPicPr>
            <a:picLocks noChangeAspect="1" noChangeArrowheads="1"/>
          </p:cNvPicPr>
          <p:nvPr/>
        </p:nvPicPr>
        <p:blipFill>
          <a:blip r:embed="rId2"/>
          <a:srcRect/>
          <a:stretch>
            <a:fillRect/>
          </a:stretch>
        </p:blipFill>
        <p:spPr bwMode="auto">
          <a:xfrm>
            <a:off x="4857752" y="1428736"/>
            <a:ext cx="4038600" cy="3933825"/>
          </a:xfrm>
          <a:prstGeom prst="rect">
            <a:avLst/>
          </a:prstGeom>
          <a:noFill/>
          <a:ln w="9525">
            <a:noFill/>
            <a:miter lim="800000"/>
            <a:headEnd/>
            <a:tailEnd/>
          </a:ln>
          <a:effectLst/>
        </p:spPr>
      </p:pic>
      <p:sp>
        <p:nvSpPr>
          <p:cNvPr id="9" name="8 - Ορθογώνιο"/>
          <p:cNvSpPr/>
          <p:nvPr/>
        </p:nvSpPr>
        <p:spPr>
          <a:xfrm>
            <a:off x="4429124" y="5643578"/>
            <a:ext cx="4572000" cy="830997"/>
          </a:xfrm>
          <a:prstGeom prst="rect">
            <a:avLst/>
          </a:prstGeom>
        </p:spPr>
        <p:txBody>
          <a:bodyPr>
            <a:spAutoFit/>
          </a:bodyPr>
          <a:lstStyle/>
          <a:p>
            <a:r>
              <a:rPr lang="el-GR" sz="1600" dirty="0">
                <a:solidFill>
                  <a:srgbClr val="FFC000"/>
                </a:solidFill>
              </a:rPr>
              <a:t>Πινάκιο από την Ανατολική Ελλάδα. </a:t>
            </a:r>
            <a:endParaRPr lang="el-GR" sz="1600" dirty="0" smtClean="0">
              <a:solidFill>
                <a:srgbClr val="FFC000"/>
              </a:solidFill>
            </a:endParaRPr>
          </a:p>
          <a:p>
            <a:r>
              <a:rPr lang="el-GR" sz="1600" dirty="0" err="1" smtClean="0">
                <a:solidFill>
                  <a:srgbClr val="FFC000"/>
                </a:solidFill>
              </a:rPr>
              <a:t>Tεχνική</a:t>
            </a:r>
            <a:r>
              <a:rPr lang="el-GR" sz="1600" dirty="0" smtClean="0">
                <a:solidFill>
                  <a:srgbClr val="FFC000"/>
                </a:solidFill>
              </a:rPr>
              <a:t> του περιγράμματος</a:t>
            </a:r>
            <a:r>
              <a:rPr lang="el-GR" sz="1600" dirty="0">
                <a:solidFill>
                  <a:srgbClr val="FFC000"/>
                </a:solidFill>
              </a:rPr>
              <a:t>. </a:t>
            </a:r>
            <a:endParaRPr lang="el-GR" sz="1600" dirty="0" smtClean="0">
              <a:solidFill>
                <a:srgbClr val="FFC000"/>
              </a:solidFill>
            </a:endParaRPr>
          </a:p>
          <a:p>
            <a:r>
              <a:rPr lang="el-GR" sz="1600" dirty="0" smtClean="0">
                <a:solidFill>
                  <a:srgbClr val="FFC000"/>
                </a:solidFill>
              </a:rPr>
              <a:t>Μόναχο </a:t>
            </a:r>
            <a:r>
              <a:rPr lang="fr-FR" sz="1600" dirty="0" err="1" smtClean="0">
                <a:solidFill>
                  <a:srgbClr val="FFC000"/>
                </a:solidFill>
              </a:rPr>
              <a:t>Staatliche</a:t>
            </a:r>
            <a:r>
              <a:rPr lang="el-GR" sz="1600" dirty="0" smtClean="0">
                <a:solidFill>
                  <a:srgbClr val="FFC000"/>
                </a:solidFill>
              </a:rPr>
              <a:t> </a:t>
            </a:r>
            <a:r>
              <a:rPr lang="fr-FR" sz="1600" dirty="0" err="1" smtClean="0">
                <a:solidFill>
                  <a:srgbClr val="FFC000"/>
                </a:solidFill>
              </a:rPr>
              <a:t>Antikensammlungen</a:t>
            </a:r>
            <a:r>
              <a:rPr lang="fr-FR" sz="1600" dirty="0">
                <a:solidFill>
                  <a:srgbClr val="FFC000"/>
                </a:solidFill>
              </a:rPr>
              <a:t>: </a:t>
            </a:r>
            <a:r>
              <a:rPr lang="fr-FR" sz="1600" dirty="0" smtClean="0">
                <a:solidFill>
                  <a:srgbClr val="FFC000"/>
                </a:solidFill>
              </a:rPr>
              <a:t>451.</a:t>
            </a:r>
            <a:endParaRPr lang="el-GR" sz="1600" dirty="0">
              <a:solidFill>
                <a:srgbClr val="FFC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785786" y="1071546"/>
            <a:ext cx="7430304" cy="369332"/>
          </a:xfrm>
          <a:prstGeom prst="rect">
            <a:avLst/>
          </a:prstGeom>
        </p:spPr>
        <p:txBody>
          <a:bodyPr wrap="none">
            <a:spAutoFit/>
          </a:bodyPr>
          <a:lstStyle/>
          <a:p>
            <a:r>
              <a:rPr lang="el-GR" dirty="0"/>
              <a:t>Η Γραφή του Αγγείου: Τεχνικές Γραφής και Κόσμησης-Ρυθμοί Αγγειογραφίας</a:t>
            </a:r>
          </a:p>
        </p:txBody>
      </p:sp>
      <p:sp>
        <p:nvSpPr>
          <p:cNvPr id="8" name="7 - Ορθογώνιο"/>
          <p:cNvSpPr/>
          <p:nvPr/>
        </p:nvSpPr>
        <p:spPr>
          <a:xfrm>
            <a:off x="142844" y="1643050"/>
            <a:ext cx="5929354" cy="3046988"/>
          </a:xfrm>
          <a:prstGeom prst="rect">
            <a:avLst/>
          </a:prstGeom>
        </p:spPr>
        <p:txBody>
          <a:bodyPr wrap="square">
            <a:spAutoFit/>
          </a:bodyPr>
          <a:lstStyle/>
          <a:p>
            <a:r>
              <a:rPr lang="el-GR" sz="1600" dirty="0"/>
              <a:t>Η </a:t>
            </a:r>
            <a:r>
              <a:rPr lang="el-GR" sz="1600" dirty="0" err="1">
                <a:solidFill>
                  <a:srgbClr val="FFC000"/>
                </a:solidFill>
              </a:rPr>
              <a:t>εξηρημένη</a:t>
            </a:r>
            <a:r>
              <a:rPr lang="el-GR" sz="1600" dirty="0">
                <a:solidFill>
                  <a:srgbClr val="FFC000"/>
                </a:solidFill>
              </a:rPr>
              <a:t> διακόσμηση ή τεχνική της εξαίρεσης</a:t>
            </a:r>
            <a:r>
              <a:rPr lang="el-GR" sz="1600" dirty="0"/>
              <a:t>, είναι μια</a:t>
            </a:r>
          </a:p>
          <a:p>
            <a:r>
              <a:rPr lang="el-GR" sz="1600" dirty="0"/>
              <a:t>άλλη πρώιμη τεχνική, που χρησιμοποιήθηκε </a:t>
            </a:r>
            <a:r>
              <a:rPr lang="el-GR" sz="1600" dirty="0" smtClean="0"/>
              <a:t>για </a:t>
            </a:r>
            <a:r>
              <a:rPr lang="el-GR" sz="1600" dirty="0"/>
              <a:t>να αποφευχθεί η μονοτονία.</a:t>
            </a:r>
          </a:p>
          <a:p>
            <a:r>
              <a:rPr lang="el-GR" sz="1600" dirty="0"/>
              <a:t>Είτε μία ή δύο στενές ταινίες λευκού ή ερυθρού χρώματος</a:t>
            </a:r>
          </a:p>
          <a:p>
            <a:r>
              <a:rPr lang="el-GR" sz="1600" dirty="0"/>
              <a:t>προστίθενται σε περίοπτη θέση του </a:t>
            </a:r>
            <a:r>
              <a:rPr lang="el-GR" sz="1600" dirty="0" err="1"/>
              <a:t>ολόβαφου</a:t>
            </a:r>
            <a:r>
              <a:rPr lang="el-GR" sz="1600" dirty="0"/>
              <a:t> αγγείου, είτε</a:t>
            </a:r>
          </a:p>
          <a:p>
            <a:r>
              <a:rPr lang="el-GR" sz="1600" dirty="0"/>
              <a:t>λεπτομέρειες μορφών </a:t>
            </a:r>
            <a:r>
              <a:rPr lang="el-GR" sz="1600" dirty="0" smtClean="0"/>
              <a:t>αφήνονται </a:t>
            </a:r>
            <a:r>
              <a:rPr lang="el-GR" sz="1600" dirty="0"/>
              <a:t>σκοπίμως άβαφες, μέσα σε</a:t>
            </a:r>
          </a:p>
          <a:p>
            <a:r>
              <a:rPr lang="el-GR" sz="1600" dirty="0"/>
              <a:t>μια περιοχή που είναι βαμμένη με την μαύρη υαλώδη</a:t>
            </a:r>
          </a:p>
          <a:p>
            <a:r>
              <a:rPr lang="el-GR" sz="1600" dirty="0"/>
              <a:t>επίστρωση. </a:t>
            </a:r>
            <a:endParaRPr lang="el-GR" sz="1600" dirty="0" smtClean="0"/>
          </a:p>
          <a:p>
            <a:r>
              <a:rPr lang="el-GR" sz="1600" dirty="0" smtClean="0"/>
              <a:t>Κατά </a:t>
            </a:r>
            <a:r>
              <a:rPr lang="el-GR" sz="1600" dirty="0"/>
              <a:t>τον 7ο και τον 6ο αι. η </a:t>
            </a:r>
            <a:r>
              <a:rPr lang="el-GR" sz="1600" dirty="0" smtClean="0"/>
              <a:t>τεχνική χρησιμοποιήθηκε </a:t>
            </a:r>
            <a:r>
              <a:rPr lang="el-GR" sz="1600" dirty="0"/>
              <a:t>από κάποια εργαστήρια της </a:t>
            </a:r>
            <a:r>
              <a:rPr lang="el-GR" sz="1600" dirty="0" smtClean="0"/>
              <a:t>Ανατολικής Ελλάδας</a:t>
            </a:r>
            <a:r>
              <a:rPr lang="el-GR" sz="1600" dirty="0"/>
              <a:t>, ενώ </a:t>
            </a:r>
            <a:r>
              <a:rPr lang="el-GR" sz="1600" dirty="0" smtClean="0"/>
              <a:t>συναντάται </a:t>
            </a:r>
            <a:r>
              <a:rPr lang="el-GR" sz="1600" dirty="0"/>
              <a:t>και στην αττική </a:t>
            </a:r>
            <a:r>
              <a:rPr lang="el-GR" sz="1600" dirty="0" smtClean="0"/>
              <a:t>μελαμβαφή κεραμική </a:t>
            </a:r>
            <a:r>
              <a:rPr lang="el-GR" sz="1600" dirty="0"/>
              <a:t>των αρχαϊκών και κυρίως κλασικών χρόνων.</a:t>
            </a:r>
          </a:p>
        </p:txBody>
      </p:sp>
      <p:pic>
        <p:nvPicPr>
          <p:cNvPr id="19458" name="Picture 2"/>
          <p:cNvPicPr>
            <a:picLocks noChangeAspect="1" noChangeArrowheads="1"/>
          </p:cNvPicPr>
          <p:nvPr/>
        </p:nvPicPr>
        <p:blipFill>
          <a:blip r:embed="rId2"/>
          <a:srcRect/>
          <a:stretch>
            <a:fillRect/>
          </a:stretch>
        </p:blipFill>
        <p:spPr bwMode="auto">
          <a:xfrm>
            <a:off x="6357950" y="1571612"/>
            <a:ext cx="2505075" cy="3619500"/>
          </a:xfrm>
          <a:prstGeom prst="rect">
            <a:avLst/>
          </a:prstGeom>
          <a:noFill/>
          <a:ln w="9525">
            <a:noFill/>
            <a:miter lim="800000"/>
            <a:headEnd/>
            <a:tailEnd/>
          </a:ln>
          <a:effectLst/>
        </p:spPr>
      </p:pic>
      <p:sp>
        <p:nvSpPr>
          <p:cNvPr id="10" name="9 - Ορθογώνιο"/>
          <p:cNvSpPr/>
          <p:nvPr/>
        </p:nvSpPr>
        <p:spPr>
          <a:xfrm>
            <a:off x="4429124" y="5786454"/>
            <a:ext cx="4572000" cy="923330"/>
          </a:xfrm>
          <a:prstGeom prst="rect">
            <a:avLst/>
          </a:prstGeom>
        </p:spPr>
        <p:txBody>
          <a:bodyPr>
            <a:spAutoFit/>
          </a:bodyPr>
          <a:lstStyle/>
          <a:p>
            <a:r>
              <a:rPr lang="el-GR" dirty="0" smtClean="0">
                <a:solidFill>
                  <a:srgbClr val="FFC000"/>
                </a:solidFill>
              </a:rPr>
              <a:t>Λήκυθος </a:t>
            </a:r>
            <a:r>
              <a:rPr lang="el-GR" dirty="0">
                <a:solidFill>
                  <a:srgbClr val="FFC000"/>
                </a:solidFill>
              </a:rPr>
              <a:t>με </a:t>
            </a:r>
            <a:r>
              <a:rPr lang="el-GR" dirty="0" err="1">
                <a:solidFill>
                  <a:srgbClr val="FFC000"/>
                </a:solidFill>
              </a:rPr>
              <a:t>εξηρημένη</a:t>
            </a:r>
            <a:r>
              <a:rPr lang="el-GR" dirty="0">
                <a:solidFill>
                  <a:srgbClr val="FFC000"/>
                </a:solidFill>
              </a:rPr>
              <a:t> διακόσμηση ή </a:t>
            </a:r>
            <a:r>
              <a:rPr lang="el-GR" dirty="0" smtClean="0">
                <a:solidFill>
                  <a:srgbClr val="FFC000"/>
                </a:solidFill>
              </a:rPr>
              <a:t>τεχνική της </a:t>
            </a:r>
            <a:r>
              <a:rPr lang="el-GR" dirty="0">
                <a:solidFill>
                  <a:srgbClr val="FFC000"/>
                </a:solidFill>
              </a:rPr>
              <a:t>εξαίρεσης. </a:t>
            </a:r>
            <a:endParaRPr lang="el-GR" dirty="0" smtClean="0">
              <a:solidFill>
                <a:srgbClr val="FFC000"/>
              </a:solidFill>
            </a:endParaRPr>
          </a:p>
          <a:p>
            <a:r>
              <a:rPr lang="el-GR" dirty="0" smtClean="0">
                <a:solidFill>
                  <a:srgbClr val="FFC000"/>
                </a:solidFill>
              </a:rPr>
              <a:t>Αθήνα </a:t>
            </a:r>
            <a:r>
              <a:rPr lang="el-GR" dirty="0">
                <a:solidFill>
                  <a:srgbClr val="FFC000"/>
                </a:solidFill>
              </a:rPr>
              <a:t>(Μουσείο </a:t>
            </a:r>
            <a:r>
              <a:rPr lang="el-GR" dirty="0" err="1">
                <a:solidFill>
                  <a:srgbClr val="FFC000"/>
                </a:solidFill>
              </a:rPr>
              <a:t>Κεραμεικού</a:t>
            </a:r>
            <a:r>
              <a:rPr lang="el-GR" dirty="0">
                <a:solidFill>
                  <a:srgbClr val="FFC000"/>
                </a:solidFill>
              </a:rPr>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06421"/>
          </a:xfrm>
          <a:prstGeom prst="rect">
            <a:avLst/>
          </a:prstGeom>
        </p:spPr>
        <p:txBody>
          <a:bodyPr wrap="square">
            <a:spAutoFit/>
          </a:bodyPr>
          <a:lstStyle/>
          <a:p>
            <a:pPr algn="just">
              <a:lnSpc>
                <a:spcPct val="170000"/>
              </a:lnSpc>
            </a:pPr>
            <a:r>
              <a:rPr lang="el-GR" dirty="0" smtClean="0">
                <a:solidFill>
                  <a:schemeClr val="accent5">
                    <a:lumMod val="75000"/>
                  </a:schemeClr>
                </a:solidFill>
              </a:rPr>
              <a:t>Στάδια Κατασκευής του Αγγείου</a:t>
            </a:r>
          </a:p>
        </p:txBody>
      </p:sp>
      <p:sp>
        <p:nvSpPr>
          <p:cNvPr id="6" name="5 - Ορθογώνιο"/>
          <p:cNvSpPr/>
          <p:nvPr/>
        </p:nvSpPr>
        <p:spPr>
          <a:xfrm>
            <a:off x="785786" y="1071546"/>
            <a:ext cx="7593810" cy="369332"/>
          </a:xfrm>
          <a:prstGeom prst="rect">
            <a:avLst/>
          </a:prstGeom>
        </p:spPr>
        <p:txBody>
          <a:bodyPr wrap="none">
            <a:spAutoFit/>
          </a:bodyPr>
          <a:lstStyle/>
          <a:p>
            <a:r>
              <a:rPr lang="el-GR" dirty="0">
                <a:solidFill>
                  <a:srgbClr val="00B050"/>
                </a:solidFill>
              </a:rPr>
              <a:t>Η Γραφή του Αγγείου: Τεχνικές Γραφής και Κόσμησης-Ρυθμοί Αγγειογραφίας</a:t>
            </a:r>
          </a:p>
        </p:txBody>
      </p:sp>
      <p:sp>
        <p:nvSpPr>
          <p:cNvPr id="8" name="7 - Ορθογώνιο"/>
          <p:cNvSpPr/>
          <p:nvPr/>
        </p:nvSpPr>
        <p:spPr>
          <a:xfrm>
            <a:off x="142844" y="1643050"/>
            <a:ext cx="8286808" cy="2862322"/>
          </a:xfrm>
          <a:prstGeom prst="rect">
            <a:avLst/>
          </a:prstGeom>
        </p:spPr>
        <p:txBody>
          <a:bodyPr wrap="square">
            <a:spAutoFit/>
          </a:bodyPr>
          <a:lstStyle/>
          <a:p>
            <a:r>
              <a:rPr lang="el-GR" dirty="0"/>
              <a:t>Στον </a:t>
            </a:r>
            <a:r>
              <a:rPr lang="el-GR" dirty="0">
                <a:solidFill>
                  <a:srgbClr val="FFC000"/>
                </a:solidFill>
              </a:rPr>
              <a:t>μελανόμορφο ρυθμό (</a:t>
            </a:r>
            <a:r>
              <a:rPr lang="el-GR" dirty="0" err="1">
                <a:solidFill>
                  <a:srgbClr val="FFC000"/>
                </a:solidFill>
              </a:rPr>
              <a:t>black</a:t>
            </a:r>
            <a:r>
              <a:rPr lang="el-GR" dirty="0">
                <a:solidFill>
                  <a:srgbClr val="FFC000"/>
                </a:solidFill>
              </a:rPr>
              <a:t>-</a:t>
            </a:r>
            <a:r>
              <a:rPr lang="el-GR" dirty="0" err="1">
                <a:solidFill>
                  <a:srgbClr val="FFC000"/>
                </a:solidFill>
              </a:rPr>
              <a:t>figure</a:t>
            </a:r>
            <a:r>
              <a:rPr lang="el-GR" dirty="0">
                <a:solidFill>
                  <a:srgbClr val="FFC000"/>
                </a:solidFill>
              </a:rPr>
              <a:t>), </a:t>
            </a:r>
            <a:r>
              <a:rPr lang="el-GR" dirty="0"/>
              <a:t>βασική τεχνική που εμφανίστηκε στην </a:t>
            </a:r>
            <a:r>
              <a:rPr lang="el-GR" dirty="0" smtClean="0"/>
              <a:t>Κόρινθο κατά </a:t>
            </a:r>
            <a:r>
              <a:rPr lang="el-GR" dirty="0"/>
              <a:t>τη μέση πρωτοκορινθιακή περίοδο (</a:t>
            </a:r>
            <a:r>
              <a:rPr lang="el-GR" dirty="0" err="1"/>
              <a:t>περ</a:t>
            </a:r>
            <a:r>
              <a:rPr lang="el-GR" dirty="0"/>
              <a:t>. 690-650) και τελειοποιήθηκε στην </a:t>
            </a:r>
            <a:r>
              <a:rPr lang="el-GR" dirty="0" smtClean="0"/>
              <a:t>Αττική από </a:t>
            </a:r>
            <a:r>
              <a:rPr lang="el-GR" dirty="0"/>
              <a:t>το 630/20 μέχρι το 480 περίπου, η επιφάνεια του αγγείου αφήνεται στο χρώμα </a:t>
            </a:r>
            <a:r>
              <a:rPr lang="el-GR" dirty="0" smtClean="0"/>
              <a:t>του πηλού</a:t>
            </a:r>
            <a:r>
              <a:rPr lang="el-GR" dirty="0"/>
              <a:t>, ενώ οι μορφές και τα παραπληρωματικά κοσμήματα ζωγραφίζονται </a:t>
            </a:r>
            <a:r>
              <a:rPr lang="el-GR" dirty="0" smtClean="0"/>
              <a:t>με σκιαγραφία</a:t>
            </a:r>
            <a:r>
              <a:rPr lang="el-GR" dirty="0"/>
              <a:t>, με το μελανό υάλωμα. Αυτό έχει ως αποτέλεσμα, μετά το ψήσιμο </a:t>
            </a:r>
            <a:r>
              <a:rPr lang="el-GR" dirty="0" smtClean="0"/>
              <a:t>του αγγείου</a:t>
            </a:r>
            <a:r>
              <a:rPr lang="el-GR" dirty="0"/>
              <a:t>, τα συστατικά στοιχεία της διακόσμησης να γίνουν μαύρα</a:t>
            </a:r>
            <a:r>
              <a:rPr lang="el-GR" dirty="0" smtClean="0"/>
              <a:t>. </a:t>
            </a:r>
            <a:endParaRPr lang="el-GR" dirty="0"/>
          </a:p>
          <a:p>
            <a:r>
              <a:rPr lang="el-GR" dirty="0"/>
              <a:t>Συχνά, μέρη των μορφών και κυρίως τμήματα ενδυμάτων, τονίζονται επιπλέον με </a:t>
            </a:r>
            <a:r>
              <a:rPr lang="el-GR" dirty="0" smtClean="0"/>
              <a:t>κόκκινο χρώμα</a:t>
            </a:r>
            <a:r>
              <a:rPr lang="el-GR" dirty="0"/>
              <a:t>. Το χρώμα αυτό αποτελείται από ένα χώμα, πλούσιο σε οξείδια του σιδήρου, </a:t>
            </a:r>
            <a:r>
              <a:rPr lang="el-GR" dirty="0" smtClean="0"/>
              <a:t>από νερό </a:t>
            </a:r>
            <a:r>
              <a:rPr lang="el-GR" dirty="0"/>
              <a:t>και ένα διάλυμα πηλού, σε ποσοστό 10%, ως συνδετική ύλη</a:t>
            </a:r>
            <a:r>
              <a:rPr lang="el-GR" dirty="0" smtClean="0"/>
              <a:t>.</a:t>
            </a:r>
            <a:endParaRPr lang="el-GR" dirty="0"/>
          </a:p>
        </p:txBody>
      </p:sp>
      <p:sp>
        <p:nvSpPr>
          <p:cNvPr id="7" name="6 - Ορθογώνιο"/>
          <p:cNvSpPr/>
          <p:nvPr/>
        </p:nvSpPr>
        <p:spPr>
          <a:xfrm>
            <a:off x="357158" y="5214950"/>
            <a:ext cx="8429684" cy="1477328"/>
          </a:xfrm>
          <a:prstGeom prst="rect">
            <a:avLst/>
          </a:prstGeom>
        </p:spPr>
        <p:txBody>
          <a:bodyPr wrap="square">
            <a:spAutoFit/>
          </a:bodyPr>
          <a:lstStyle/>
          <a:p>
            <a:r>
              <a:rPr lang="el-GR" dirty="0" smtClean="0"/>
              <a:t>Με επίθετο λευκό χρώμα, το οποίο περιέχει πολύ καθαρό πηλό, φτωχό σε σίδηρο,</a:t>
            </a:r>
          </a:p>
          <a:p>
            <a:r>
              <a:rPr lang="el-GR" dirty="0" smtClean="0"/>
              <a:t>τονίζονται τέλος η γυμνή γυναικεία επιδερμίδα και διάφορες μικρές λεπτομέρειες.</a:t>
            </a:r>
          </a:p>
          <a:p>
            <a:r>
              <a:rPr lang="el-GR" dirty="0" smtClean="0"/>
              <a:t>Τα δύο αυτά χρώματα, αν και χρησιμοποιούνται πριν το ψήσιμο, δεν απορροφώνται καλά με αποτέλεσμα να έχει χαθεί ένα μεγάλο μέρος της πολυχρωμίας των μελανόμορφων αγγείων.</a:t>
            </a:r>
            <a:endParaRPr lang="el-G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06421"/>
          </a:xfrm>
          <a:prstGeom prst="rect">
            <a:avLst/>
          </a:prstGeom>
        </p:spPr>
        <p:txBody>
          <a:bodyPr wrap="square">
            <a:spAutoFit/>
          </a:bodyPr>
          <a:lstStyle/>
          <a:p>
            <a:pPr algn="just">
              <a:lnSpc>
                <a:spcPct val="170000"/>
              </a:lnSpc>
            </a:pPr>
            <a:r>
              <a:rPr lang="el-GR" dirty="0" smtClean="0">
                <a:solidFill>
                  <a:srgbClr val="00B050"/>
                </a:solidFill>
              </a:rPr>
              <a:t>Στάδια Κατασκευής του Αγγείου</a:t>
            </a:r>
          </a:p>
        </p:txBody>
      </p:sp>
      <p:sp>
        <p:nvSpPr>
          <p:cNvPr id="6" name="5 - Ορθογώνιο"/>
          <p:cNvSpPr/>
          <p:nvPr/>
        </p:nvSpPr>
        <p:spPr>
          <a:xfrm>
            <a:off x="785786" y="1071546"/>
            <a:ext cx="7593810" cy="369332"/>
          </a:xfrm>
          <a:prstGeom prst="rect">
            <a:avLst/>
          </a:prstGeom>
        </p:spPr>
        <p:txBody>
          <a:bodyPr wrap="none">
            <a:spAutoFit/>
          </a:bodyPr>
          <a:lstStyle/>
          <a:p>
            <a:r>
              <a:rPr lang="el-GR" dirty="0">
                <a:solidFill>
                  <a:schemeClr val="accent5">
                    <a:lumMod val="75000"/>
                  </a:schemeClr>
                </a:solidFill>
              </a:rPr>
              <a:t>Η Γραφή του Αγγείου: Τεχνικές Γραφής και Κόσμησης-Ρυθμοί Αγγειογραφίας</a:t>
            </a:r>
          </a:p>
        </p:txBody>
      </p:sp>
      <p:sp>
        <p:nvSpPr>
          <p:cNvPr id="8" name="7 - Ορθογώνιο"/>
          <p:cNvSpPr/>
          <p:nvPr/>
        </p:nvSpPr>
        <p:spPr>
          <a:xfrm>
            <a:off x="142844" y="1643050"/>
            <a:ext cx="4429156" cy="3046988"/>
          </a:xfrm>
          <a:prstGeom prst="rect">
            <a:avLst/>
          </a:prstGeom>
        </p:spPr>
        <p:txBody>
          <a:bodyPr wrap="square">
            <a:spAutoFit/>
          </a:bodyPr>
          <a:lstStyle/>
          <a:p>
            <a:r>
              <a:rPr lang="el-GR" sz="1600" dirty="0"/>
              <a:t>Η </a:t>
            </a:r>
            <a:r>
              <a:rPr lang="el-GR" sz="1600" dirty="0">
                <a:solidFill>
                  <a:srgbClr val="FFC000"/>
                </a:solidFill>
              </a:rPr>
              <a:t>μελανόμορφη τεχνική</a:t>
            </a:r>
            <a:r>
              <a:rPr lang="el-GR" sz="1600" dirty="0"/>
              <a:t>, διαφέρει </a:t>
            </a:r>
            <a:r>
              <a:rPr lang="el-GR" sz="1600" dirty="0" smtClean="0"/>
              <a:t>από τις </a:t>
            </a:r>
            <a:r>
              <a:rPr lang="el-GR" sz="1600" dirty="0"/>
              <a:t>άλλες στο ότι χρησιμοποιεί </a:t>
            </a:r>
            <a:r>
              <a:rPr lang="el-GR" sz="1600" dirty="0" smtClean="0"/>
              <a:t>την εγχάραξη </a:t>
            </a:r>
            <a:r>
              <a:rPr lang="el-GR" sz="1600" dirty="0"/>
              <a:t>για την </a:t>
            </a:r>
            <a:r>
              <a:rPr lang="el-GR" sz="1600" dirty="0" smtClean="0"/>
              <a:t>απόδοση λεπτομερειών </a:t>
            </a:r>
            <a:r>
              <a:rPr lang="el-GR" sz="1600" dirty="0"/>
              <a:t>στο εσωτερικό των</a:t>
            </a:r>
          </a:p>
          <a:p>
            <a:r>
              <a:rPr lang="el-GR" sz="1600" dirty="0"/>
              <a:t>μορφών. </a:t>
            </a:r>
            <a:endParaRPr lang="el-GR" sz="1600" dirty="0" smtClean="0"/>
          </a:p>
          <a:p>
            <a:r>
              <a:rPr lang="el-GR" sz="1600" dirty="0" smtClean="0"/>
              <a:t>Η </a:t>
            </a:r>
            <a:r>
              <a:rPr lang="el-GR" sz="1600" dirty="0"/>
              <a:t>εγχάραξη γίνεται με </a:t>
            </a:r>
            <a:r>
              <a:rPr lang="el-GR" sz="1600" dirty="0" smtClean="0"/>
              <a:t>μια αιχμηρή </a:t>
            </a:r>
            <a:r>
              <a:rPr lang="el-GR" sz="1600" dirty="0"/>
              <a:t>γραφίδα πάνω στο </a:t>
            </a:r>
            <a:r>
              <a:rPr lang="el-GR" sz="1600" dirty="0" smtClean="0"/>
              <a:t>σχεδόν στεγνό </a:t>
            </a:r>
            <a:r>
              <a:rPr lang="el-GR" sz="1600" dirty="0"/>
              <a:t>επίχρισμα. Με τον τρόπο </a:t>
            </a:r>
            <a:r>
              <a:rPr lang="el-GR" sz="1600" dirty="0" smtClean="0"/>
              <a:t>αυτό απομάκρυναν </a:t>
            </a:r>
            <a:r>
              <a:rPr lang="el-GR" sz="1600" dirty="0"/>
              <a:t>το μαύρο υάλωμα </a:t>
            </a:r>
            <a:r>
              <a:rPr lang="el-GR" sz="1600" dirty="0" smtClean="0"/>
              <a:t>στα σημεία </a:t>
            </a:r>
            <a:r>
              <a:rPr lang="el-GR" sz="1600" dirty="0"/>
              <a:t>της χάραξης, με </a:t>
            </a:r>
            <a:r>
              <a:rPr lang="el-GR" sz="1600" dirty="0" smtClean="0"/>
              <a:t>αποτέλεσμα ότι </a:t>
            </a:r>
            <a:r>
              <a:rPr lang="el-GR" sz="1600" dirty="0"/>
              <a:t>εμφανίζεται με το ψήσιμο </a:t>
            </a:r>
            <a:r>
              <a:rPr lang="el-GR" sz="1600" dirty="0" smtClean="0"/>
              <a:t>ως ανοιχτόχρωμη </a:t>
            </a:r>
            <a:r>
              <a:rPr lang="el-GR" sz="1600" dirty="0"/>
              <a:t>γραμμή μέσα </a:t>
            </a:r>
            <a:r>
              <a:rPr lang="el-GR" sz="1600" dirty="0" smtClean="0"/>
              <a:t>στην μαύρη </a:t>
            </a:r>
            <a:r>
              <a:rPr lang="el-GR" sz="1600" dirty="0"/>
              <a:t>μορφή να είναι η </a:t>
            </a:r>
            <a:r>
              <a:rPr lang="el-GR" sz="1600" dirty="0" smtClean="0"/>
              <a:t>αρχική επιφάνεια </a:t>
            </a:r>
            <a:r>
              <a:rPr lang="el-GR" sz="1600" dirty="0"/>
              <a:t>του αγγείου, </a:t>
            </a:r>
            <a:r>
              <a:rPr lang="el-GR" sz="1600" dirty="0" smtClean="0"/>
              <a:t>που  απελευθερώθηκε </a:t>
            </a:r>
            <a:r>
              <a:rPr lang="el-GR" sz="1600" dirty="0"/>
              <a:t>κατά τη χάραξη.</a:t>
            </a:r>
          </a:p>
        </p:txBody>
      </p:sp>
      <p:pic>
        <p:nvPicPr>
          <p:cNvPr id="20482" name="Picture 2"/>
          <p:cNvPicPr>
            <a:picLocks noChangeAspect="1" noChangeArrowheads="1"/>
          </p:cNvPicPr>
          <p:nvPr/>
        </p:nvPicPr>
        <p:blipFill>
          <a:blip r:embed="rId2"/>
          <a:srcRect/>
          <a:stretch>
            <a:fillRect/>
          </a:stretch>
        </p:blipFill>
        <p:spPr bwMode="auto">
          <a:xfrm>
            <a:off x="4786314" y="1785926"/>
            <a:ext cx="4057650" cy="3381375"/>
          </a:xfrm>
          <a:prstGeom prst="rect">
            <a:avLst/>
          </a:prstGeom>
          <a:noFill/>
          <a:ln w="9525">
            <a:noFill/>
            <a:miter lim="800000"/>
            <a:headEnd/>
            <a:tailEnd/>
          </a:ln>
          <a:effectLst/>
        </p:spPr>
      </p:pic>
      <p:sp>
        <p:nvSpPr>
          <p:cNvPr id="7" name="6 - Ορθογώνιο"/>
          <p:cNvSpPr/>
          <p:nvPr/>
        </p:nvSpPr>
        <p:spPr>
          <a:xfrm>
            <a:off x="3929058" y="5572140"/>
            <a:ext cx="4572000" cy="923330"/>
          </a:xfrm>
          <a:prstGeom prst="rect">
            <a:avLst/>
          </a:prstGeom>
        </p:spPr>
        <p:txBody>
          <a:bodyPr>
            <a:spAutoFit/>
          </a:bodyPr>
          <a:lstStyle/>
          <a:p>
            <a:r>
              <a:rPr lang="el-GR" dirty="0"/>
              <a:t>Αμφορέας του Εξηκία, λεπτομέρεια.</a:t>
            </a:r>
          </a:p>
          <a:p>
            <a:r>
              <a:rPr lang="el-GR" dirty="0"/>
              <a:t>Μελανόμορφος ρυθμός. </a:t>
            </a:r>
            <a:endParaRPr lang="el-GR" dirty="0" smtClean="0"/>
          </a:p>
          <a:p>
            <a:r>
              <a:rPr lang="el-GR" dirty="0" smtClean="0"/>
              <a:t>Παρίσι </a:t>
            </a:r>
            <a:r>
              <a:rPr lang="fr-FR" dirty="0" err="1" smtClean="0"/>
              <a:t>Musee</a:t>
            </a:r>
            <a:r>
              <a:rPr lang="el-GR" dirty="0" smtClean="0"/>
              <a:t> </a:t>
            </a:r>
            <a:r>
              <a:rPr lang="fr-FR" dirty="0" smtClean="0"/>
              <a:t>du </a:t>
            </a:r>
            <a:r>
              <a:rPr lang="fr-FR" dirty="0"/>
              <a:t>Louvre: </a:t>
            </a:r>
            <a:r>
              <a:rPr lang="fr-FR" dirty="0" smtClean="0"/>
              <a:t>F53</a:t>
            </a:r>
            <a:endParaRPr lang="el-G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06421"/>
          </a:xfrm>
          <a:prstGeom prst="rect">
            <a:avLst/>
          </a:prstGeom>
        </p:spPr>
        <p:txBody>
          <a:bodyPr wrap="square">
            <a:spAutoFit/>
          </a:bodyPr>
          <a:lstStyle/>
          <a:p>
            <a:pPr algn="just">
              <a:lnSpc>
                <a:spcPct val="170000"/>
              </a:lnSpc>
            </a:pPr>
            <a:r>
              <a:rPr lang="el-GR" dirty="0" smtClean="0">
                <a:solidFill>
                  <a:schemeClr val="accent5">
                    <a:lumMod val="75000"/>
                  </a:schemeClr>
                </a:solidFill>
              </a:rPr>
              <a:t>Στάδια Κατασκευής του Αγγείου</a:t>
            </a:r>
          </a:p>
        </p:txBody>
      </p:sp>
      <p:sp>
        <p:nvSpPr>
          <p:cNvPr id="6" name="5 - Ορθογώνιο"/>
          <p:cNvSpPr/>
          <p:nvPr/>
        </p:nvSpPr>
        <p:spPr>
          <a:xfrm>
            <a:off x="785786" y="1071546"/>
            <a:ext cx="7593810" cy="369332"/>
          </a:xfrm>
          <a:prstGeom prst="rect">
            <a:avLst/>
          </a:prstGeom>
        </p:spPr>
        <p:txBody>
          <a:bodyPr wrap="none">
            <a:spAutoFit/>
          </a:bodyPr>
          <a:lstStyle/>
          <a:p>
            <a:r>
              <a:rPr lang="el-GR" dirty="0">
                <a:solidFill>
                  <a:srgbClr val="00B050"/>
                </a:solidFill>
              </a:rPr>
              <a:t>Η Γραφή του Αγγείου: Τεχνικές Γραφής και Κόσμησης-Ρυθμοί Αγγειογραφίας</a:t>
            </a:r>
          </a:p>
        </p:txBody>
      </p:sp>
      <p:sp>
        <p:nvSpPr>
          <p:cNvPr id="8" name="7 - Ορθογώνιο"/>
          <p:cNvSpPr/>
          <p:nvPr/>
        </p:nvSpPr>
        <p:spPr>
          <a:xfrm>
            <a:off x="142844" y="1643050"/>
            <a:ext cx="4143404" cy="5078313"/>
          </a:xfrm>
          <a:prstGeom prst="rect">
            <a:avLst/>
          </a:prstGeom>
        </p:spPr>
        <p:txBody>
          <a:bodyPr wrap="square">
            <a:spAutoFit/>
          </a:bodyPr>
          <a:lstStyle/>
          <a:p>
            <a:r>
              <a:rPr lang="el-GR" sz="1600" dirty="0"/>
              <a:t>Η </a:t>
            </a:r>
            <a:r>
              <a:rPr lang="el-GR" sz="1600" b="1" dirty="0">
                <a:solidFill>
                  <a:srgbClr val="FFC000"/>
                </a:solidFill>
              </a:rPr>
              <a:t>πολύχρωμη κεραμική </a:t>
            </a:r>
            <a:r>
              <a:rPr lang="el-GR" sz="1600" b="1" dirty="0"/>
              <a:t>χαρακτηρίζεται</a:t>
            </a:r>
          </a:p>
          <a:p>
            <a:r>
              <a:rPr lang="el-GR" sz="1600" dirty="0"/>
              <a:t>από την πλούσια χρήση επίθετων</a:t>
            </a:r>
          </a:p>
          <a:p>
            <a:r>
              <a:rPr lang="el-GR" sz="1600" dirty="0"/>
              <a:t>χρωμάτων σε βαθμό που το μαύρο</a:t>
            </a:r>
          </a:p>
          <a:p>
            <a:r>
              <a:rPr lang="el-GR" sz="1600" dirty="0"/>
              <a:t>υάλωμα δεν είναι πλέον εμφανές. Την</a:t>
            </a:r>
          </a:p>
          <a:p>
            <a:r>
              <a:rPr lang="el-GR" sz="1600" dirty="0"/>
              <a:t>αγγειογραφία αυτή εφάρμοσαν αρχικά τα</a:t>
            </a:r>
          </a:p>
          <a:p>
            <a:r>
              <a:rPr lang="el-GR" sz="1600" dirty="0"/>
              <a:t>πρωτοκορινθιακά εργαστήρια από τα μέσα</a:t>
            </a:r>
          </a:p>
          <a:p>
            <a:r>
              <a:rPr lang="el-GR" sz="1600" dirty="0"/>
              <a:t>του 7ου αι. μαζί με την μελανόμορφη</a:t>
            </a:r>
          </a:p>
          <a:p>
            <a:r>
              <a:rPr lang="el-GR" sz="1600" dirty="0"/>
              <a:t>τεχνική, καθώς και τα πρωτοαττικά, το</a:t>
            </a:r>
          </a:p>
          <a:p>
            <a:r>
              <a:rPr lang="el-GR" sz="1600" dirty="0"/>
              <a:t>αργίτικο, το ναξιακό, το </a:t>
            </a:r>
            <a:r>
              <a:rPr lang="el-GR" sz="1600" dirty="0" err="1"/>
              <a:t>μηλιακό</a:t>
            </a:r>
            <a:r>
              <a:rPr lang="el-GR" sz="1600" dirty="0"/>
              <a:t> (παριανό)</a:t>
            </a:r>
          </a:p>
          <a:p>
            <a:r>
              <a:rPr lang="el-GR" sz="1600" dirty="0"/>
              <a:t>και τα </a:t>
            </a:r>
            <a:r>
              <a:rPr lang="el-GR" sz="1600" dirty="0" err="1"/>
              <a:t>ανατολίζοντα</a:t>
            </a:r>
            <a:r>
              <a:rPr lang="el-GR" sz="1600" dirty="0"/>
              <a:t> </a:t>
            </a:r>
            <a:r>
              <a:rPr lang="el-GR" sz="1600" dirty="0" err="1"/>
              <a:t>κνωσιακά</a:t>
            </a:r>
            <a:r>
              <a:rPr lang="el-GR" sz="1600" dirty="0"/>
              <a:t> εργαστήρια</a:t>
            </a:r>
            <a:r>
              <a:rPr lang="el-GR" sz="1600" dirty="0" smtClean="0"/>
              <a:t>.</a:t>
            </a:r>
          </a:p>
          <a:p>
            <a:endParaRPr lang="el-GR" sz="1600" dirty="0" smtClean="0"/>
          </a:p>
          <a:p>
            <a:endParaRPr lang="el-GR" sz="1600" dirty="0" smtClean="0"/>
          </a:p>
          <a:p>
            <a:endParaRPr lang="el-GR" sz="1600" dirty="0" smtClean="0"/>
          </a:p>
          <a:p>
            <a:endParaRPr lang="el-GR" sz="1600" dirty="0" smtClean="0"/>
          </a:p>
          <a:p>
            <a:endParaRPr lang="el-GR" sz="1600" dirty="0"/>
          </a:p>
          <a:p>
            <a:r>
              <a:rPr lang="el-GR" sz="1400" dirty="0"/>
              <a:t>Στην Ανατολική Ελλάδα η </a:t>
            </a:r>
            <a:r>
              <a:rPr lang="el-GR" sz="1400" dirty="0" smtClean="0"/>
              <a:t>πολύχρωμη τεχνική </a:t>
            </a:r>
            <a:r>
              <a:rPr lang="el-GR" sz="1400" dirty="0"/>
              <a:t>σε ανοιχτόχρωμο </a:t>
            </a:r>
            <a:r>
              <a:rPr lang="el-GR" sz="1400" dirty="0" smtClean="0"/>
              <a:t>βάθος συνεχίστηκε </a:t>
            </a:r>
            <a:r>
              <a:rPr lang="el-GR" sz="1400" dirty="0"/>
              <a:t>μέχρι τον 6ο αι. Από τα </a:t>
            </a:r>
            <a:r>
              <a:rPr lang="el-GR" sz="1400" dirty="0" smtClean="0"/>
              <a:t>τέλη του </a:t>
            </a:r>
            <a:r>
              <a:rPr lang="el-GR" sz="1400" dirty="0"/>
              <a:t>6ου αι. οπτά επίθετα χρώματα</a:t>
            </a:r>
          </a:p>
          <a:p>
            <a:r>
              <a:rPr lang="el-GR" sz="1400" dirty="0"/>
              <a:t>τοποθετούνται απευθείας πάνω στο </a:t>
            </a:r>
            <a:r>
              <a:rPr lang="el-GR" sz="1400" dirty="0" smtClean="0"/>
              <a:t>μαύρο υάλωμα</a:t>
            </a:r>
            <a:r>
              <a:rPr lang="el-GR" sz="1400" dirty="0"/>
              <a:t>. Όμως αυτά τα ελαφρά </a:t>
            </a:r>
            <a:r>
              <a:rPr lang="el-GR" sz="1400" dirty="0" smtClean="0"/>
              <a:t>μόνο ψημένα </a:t>
            </a:r>
            <a:r>
              <a:rPr lang="el-GR" sz="1400" dirty="0"/>
              <a:t>χρώματα δεν διατηρήθηκαν </a:t>
            </a:r>
            <a:r>
              <a:rPr lang="el-GR" sz="1400" dirty="0" smtClean="0"/>
              <a:t>καλά στο </a:t>
            </a:r>
            <a:r>
              <a:rPr lang="el-GR" sz="1400" dirty="0"/>
              <a:t>χρόνο.</a:t>
            </a:r>
          </a:p>
        </p:txBody>
      </p:sp>
      <p:pic>
        <p:nvPicPr>
          <p:cNvPr id="21506" name="Picture 2"/>
          <p:cNvPicPr>
            <a:picLocks noChangeAspect="1" noChangeArrowheads="1"/>
          </p:cNvPicPr>
          <p:nvPr/>
        </p:nvPicPr>
        <p:blipFill>
          <a:blip r:embed="rId2"/>
          <a:srcRect/>
          <a:stretch>
            <a:fillRect/>
          </a:stretch>
        </p:blipFill>
        <p:spPr bwMode="auto">
          <a:xfrm>
            <a:off x="4429124" y="1714488"/>
            <a:ext cx="4410075" cy="3219450"/>
          </a:xfrm>
          <a:prstGeom prst="rect">
            <a:avLst/>
          </a:prstGeom>
          <a:noFill/>
          <a:ln w="9525">
            <a:noFill/>
            <a:miter lim="800000"/>
            <a:headEnd/>
            <a:tailEnd/>
          </a:ln>
          <a:effectLst/>
        </p:spPr>
      </p:pic>
      <p:sp>
        <p:nvSpPr>
          <p:cNvPr id="10" name="9 - Ορθογώνιο"/>
          <p:cNvSpPr/>
          <p:nvPr/>
        </p:nvSpPr>
        <p:spPr>
          <a:xfrm>
            <a:off x="5143504" y="5643578"/>
            <a:ext cx="3786182" cy="861774"/>
          </a:xfrm>
          <a:prstGeom prst="rect">
            <a:avLst/>
          </a:prstGeom>
        </p:spPr>
        <p:txBody>
          <a:bodyPr wrap="square">
            <a:spAutoFit/>
          </a:bodyPr>
          <a:lstStyle/>
          <a:p>
            <a:r>
              <a:rPr lang="el-GR" sz="1600" dirty="0">
                <a:solidFill>
                  <a:srgbClr val="FFC000"/>
                </a:solidFill>
              </a:rPr>
              <a:t>Κορινθιακή όλπη (αγγείο </a:t>
            </a:r>
            <a:r>
              <a:rPr lang="el-GR" sz="1600" dirty="0" err="1">
                <a:solidFill>
                  <a:srgbClr val="FFC000"/>
                </a:solidFill>
              </a:rPr>
              <a:t>Chigi</a:t>
            </a:r>
            <a:r>
              <a:rPr lang="el-GR" sz="1600" dirty="0">
                <a:solidFill>
                  <a:srgbClr val="FFC000"/>
                </a:solidFill>
              </a:rPr>
              <a:t>) του </a:t>
            </a:r>
            <a:r>
              <a:rPr lang="el-GR" sz="1600" dirty="0" smtClean="0">
                <a:solidFill>
                  <a:srgbClr val="FFC000"/>
                </a:solidFill>
              </a:rPr>
              <a:t>Ζωγράφου </a:t>
            </a:r>
            <a:r>
              <a:rPr lang="it-IT" sz="1600" dirty="0" smtClean="0">
                <a:solidFill>
                  <a:srgbClr val="FFC000"/>
                </a:solidFill>
              </a:rPr>
              <a:t>του </a:t>
            </a:r>
            <a:r>
              <a:rPr lang="it-IT" sz="1600" dirty="0">
                <a:solidFill>
                  <a:srgbClr val="FFC000"/>
                </a:solidFill>
              </a:rPr>
              <a:t>Chigi. </a:t>
            </a:r>
            <a:endParaRPr lang="el-GR" sz="1600" dirty="0" smtClean="0">
              <a:solidFill>
                <a:srgbClr val="FFC000"/>
              </a:solidFill>
            </a:endParaRPr>
          </a:p>
          <a:p>
            <a:r>
              <a:rPr lang="it-IT" sz="1600" dirty="0" smtClean="0">
                <a:solidFill>
                  <a:srgbClr val="FFC000"/>
                </a:solidFill>
              </a:rPr>
              <a:t>Ρώμη Villa </a:t>
            </a:r>
            <a:r>
              <a:rPr lang="it-IT" sz="1600" dirty="0">
                <a:solidFill>
                  <a:srgbClr val="FFC000"/>
                </a:solidFill>
              </a:rPr>
              <a:t>Giulia: </a:t>
            </a:r>
            <a:r>
              <a:rPr lang="it-IT" sz="1600" dirty="0" smtClean="0">
                <a:solidFill>
                  <a:srgbClr val="FFC000"/>
                </a:solidFill>
              </a:rPr>
              <a:t>22679</a:t>
            </a:r>
            <a:endParaRPr lang="el-GR" dirty="0">
              <a:solidFill>
                <a:srgbClr val="FFC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06421"/>
          </a:xfrm>
          <a:prstGeom prst="rect">
            <a:avLst/>
          </a:prstGeom>
        </p:spPr>
        <p:txBody>
          <a:bodyPr wrap="square">
            <a:spAutoFit/>
          </a:bodyPr>
          <a:lstStyle/>
          <a:p>
            <a:pPr algn="just">
              <a:lnSpc>
                <a:spcPct val="170000"/>
              </a:lnSpc>
            </a:pPr>
            <a:r>
              <a:rPr lang="el-GR" dirty="0" smtClean="0">
                <a:solidFill>
                  <a:srgbClr val="92D050"/>
                </a:solidFill>
              </a:rPr>
              <a:t>Στάδια Κατασκευής του Αγγείου</a:t>
            </a:r>
          </a:p>
        </p:txBody>
      </p:sp>
      <p:sp>
        <p:nvSpPr>
          <p:cNvPr id="6" name="5 - Ορθογώνιο"/>
          <p:cNvSpPr/>
          <p:nvPr/>
        </p:nvSpPr>
        <p:spPr>
          <a:xfrm>
            <a:off x="785786" y="1071546"/>
            <a:ext cx="7593810" cy="369332"/>
          </a:xfrm>
          <a:prstGeom prst="rect">
            <a:avLst/>
          </a:prstGeom>
        </p:spPr>
        <p:txBody>
          <a:bodyPr wrap="none">
            <a:spAutoFit/>
          </a:bodyPr>
          <a:lstStyle/>
          <a:p>
            <a:r>
              <a:rPr lang="el-GR" dirty="0">
                <a:solidFill>
                  <a:schemeClr val="accent5">
                    <a:lumMod val="75000"/>
                  </a:schemeClr>
                </a:solidFill>
              </a:rPr>
              <a:t>Η Γραφή του Αγγείου: Τεχνικές Γραφής και Κόσμησης-Ρυθμοί Αγγειογραφίας</a:t>
            </a:r>
          </a:p>
        </p:txBody>
      </p:sp>
      <p:sp>
        <p:nvSpPr>
          <p:cNvPr id="8" name="7 - Ορθογώνιο"/>
          <p:cNvSpPr/>
          <p:nvPr/>
        </p:nvSpPr>
        <p:spPr>
          <a:xfrm>
            <a:off x="142844" y="1643050"/>
            <a:ext cx="4714908" cy="5016758"/>
          </a:xfrm>
          <a:prstGeom prst="rect">
            <a:avLst/>
          </a:prstGeom>
        </p:spPr>
        <p:txBody>
          <a:bodyPr wrap="square">
            <a:spAutoFit/>
          </a:bodyPr>
          <a:lstStyle/>
          <a:p>
            <a:r>
              <a:rPr lang="el-GR" sz="1600" dirty="0"/>
              <a:t>Η </a:t>
            </a:r>
            <a:r>
              <a:rPr lang="el-GR" sz="1600" b="1" dirty="0">
                <a:solidFill>
                  <a:srgbClr val="FFC000"/>
                </a:solidFill>
              </a:rPr>
              <a:t>τεχνική </a:t>
            </a:r>
            <a:r>
              <a:rPr lang="el-GR" sz="1600" b="1" dirty="0" err="1">
                <a:solidFill>
                  <a:srgbClr val="FFC000"/>
                </a:solidFill>
              </a:rPr>
              <a:t>Six</a:t>
            </a:r>
            <a:r>
              <a:rPr lang="el-GR" sz="1600" b="1" dirty="0">
                <a:solidFill>
                  <a:srgbClr val="FFC000"/>
                </a:solidFill>
              </a:rPr>
              <a:t> ή του </a:t>
            </a:r>
            <a:r>
              <a:rPr lang="el-GR" sz="1600" b="1" dirty="0" err="1">
                <a:solidFill>
                  <a:srgbClr val="FFC000"/>
                </a:solidFill>
              </a:rPr>
              <a:t>ψευδερυθρόμορφου</a:t>
            </a:r>
            <a:r>
              <a:rPr lang="el-GR" sz="1600" b="1" dirty="0">
                <a:solidFill>
                  <a:srgbClr val="FFC000"/>
                </a:solidFill>
              </a:rPr>
              <a:t> </a:t>
            </a:r>
            <a:r>
              <a:rPr lang="el-GR" sz="1600" b="1" dirty="0"/>
              <a:t>ρυθμού</a:t>
            </a:r>
          </a:p>
          <a:p>
            <a:r>
              <a:rPr lang="el-GR" sz="1600" dirty="0"/>
              <a:t>προέκυψε ως αντίδραση των αγγειογράφων </a:t>
            </a:r>
            <a:r>
              <a:rPr lang="el-GR" sz="1600" dirty="0" smtClean="0"/>
              <a:t>της Ανατολικής </a:t>
            </a:r>
            <a:r>
              <a:rPr lang="el-GR" sz="1600" dirty="0"/>
              <a:t>Ελλάδας στις δεσμεύσεις που </a:t>
            </a:r>
            <a:r>
              <a:rPr lang="el-GR" sz="1600" dirty="0" smtClean="0"/>
              <a:t>τους επέβαλλε </a:t>
            </a:r>
            <a:r>
              <a:rPr lang="el-GR" sz="1600" dirty="0"/>
              <a:t>η μελανόμορφη τεχνική. Οι </a:t>
            </a:r>
            <a:r>
              <a:rPr lang="el-GR" sz="1600" dirty="0" smtClean="0"/>
              <a:t>μορφές ζωγραφίζονται </a:t>
            </a:r>
            <a:r>
              <a:rPr lang="el-GR" sz="1600" dirty="0"/>
              <a:t>με επίθετο χρώμα, λευκές </a:t>
            </a:r>
            <a:r>
              <a:rPr lang="el-GR" sz="1600" dirty="0" smtClean="0"/>
              <a:t>ή κόκκινες</a:t>
            </a:r>
            <a:r>
              <a:rPr lang="el-GR" sz="1600" dirty="0"/>
              <a:t>, πάνω σε μαύρο βάθος, ενώ </a:t>
            </a:r>
            <a:r>
              <a:rPr lang="el-GR" sz="1600" dirty="0" smtClean="0"/>
              <a:t>οι λεπτομέρειες </a:t>
            </a:r>
            <a:r>
              <a:rPr lang="el-GR" sz="1600" dirty="0"/>
              <a:t>αποδίδονται με εγχάραξη, έτσι </a:t>
            </a:r>
            <a:r>
              <a:rPr lang="el-GR" sz="1600" dirty="0" smtClean="0"/>
              <a:t>ώστε στα </a:t>
            </a:r>
            <a:r>
              <a:rPr lang="el-GR" sz="1600" dirty="0"/>
              <a:t>σημεία χάραξης να αποκαλύπτεται το </a:t>
            </a:r>
            <a:r>
              <a:rPr lang="el-GR" sz="1600" dirty="0" smtClean="0"/>
              <a:t>μαύρο χρώμα </a:t>
            </a:r>
            <a:r>
              <a:rPr lang="el-GR" sz="1600" dirty="0"/>
              <a:t>της επιφάνειας του αγγείου (και όχι </a:t>
            </a:r>
            <a:r>
              <a:rPr lang="el-GR" sz="1600" dirty="0" smtClean="0"/>
              <a:t>το κόκκινο </a:t>
            </a:r>
            <a:r>
              <a:rPr lang="el-GR" sz="1600" dirty="0"/>
              <a:t>του πηλού</a:t>
            </a:r>
            <a:r>
              <a:rPr lang="el-GR" sz="1600" dirty="0" smtClean="0"/>
              <a:t>)</a:t>
            </a:r>
            <a:endParaRPr lang="el-GR" sz="1600" dirty="0"/>
          </a:p>
          <a:p>
            <a:r>
              <a:rPr lang="el-GR" sz="1600" dirty="0"/>
              <a:t>Οι πρώτοι πειραματισμοί με αυτή την </a:t>
            </a:r>
            <a:r>
              <a:rPr lang="el-GR" sz="1600" dirty="0" smtClean="0"/>
              <a:t>τεχνική με αποδόσεις </a:t>
            </a:r>
            <a:r>
              <a:rPr lang="el-GR" sz="1600" dirty="0"/>
              <a:t>γυναικείων </a:t>
            </a:r>
            <a:r>
              <a:rPr lang="el-GR" sz="1600" dirty="0" smtClean="0"/>
              <a:t>προσώπων στη  μελανόμορφη </a:t>
            </a:r>
            <a:r>
              <a:rPr lang="el-GR" sz="1600" dirty="0"/>
              <a:t>αγγειογραφία του </a:t>
            </a:r>
            <a:r>
              <a:rPr lang="el-GR" sz="1600" dirty="0" err="1"/>
              <a:t>α΄</a:t>
            </a:r>
            <a:r>
              <a:rPr lang="el-GR" sz="1600" dirty="0"/>
              <a:t> μισού </a:t>
            </a:r>
            <a:r>
              <a:rPr lang="el-GR" sz="1600" dirty="0" smtClean="0"/>
              <a:t>του 6ου </a:t>
            </a:r>
            <a:r>
              <a:rPr lang="el-GR" sz="1600" dirty="0"/>
              <a:t>αι</a:t>
            </a:r>
            <a:r>
              <a:rPr lang="el-GR" sz="1600" dirty="0" smtClean="0"/>
              <a:t>.</a:t>
            </a:r>
          </a:p>
          <a:p>
            <a:r>
              <a:rPr lang="el-GR" sz="1600" dirty="0" smtClean="0"/>
              <a:t>Τα </a:t>
            </a:r>
            <a:r>
              <a:rPr lang="el-GR" sz="1600" dirty="0"/>
              <a:t>γυναικεία πρόσωπα </a:t>
            </a:r>
            <a:r>
              <a:rPr lang="el-GR" sz="1600" dirty="0" smtClean="0"/>
              <a:t>καλύπτονταν με </a:t>
            </a:r>
            <a:r>
              <a:rPr lang="el-GR" sz="1600" dirty="0"/>
              <a:t>επίθετο λευκό χρώμα, ενώ οι λεπτομέρειες </a:t>
            </a:r>
            <a:r>
              <a:rPr lang="el-GR" sz="1600" dirty="0" smtClean="0"/>
              <a:t>και τα </a:t>
            </a:r>
            <a:r>
              <a:rPr lang="el-GR" sz="1600" dirty="0"/>
              <a:t>χαρακτηριστικά των προσώπων </a:t>
            </a:r>
            <a:r>
              <a:rPr lang="el-GR" sz="1600" dirty="0" smtClean="0"/>
              <a:t>αποδίδονταν με </a:t>
            </a:r>
            <a:r>
              <a:rPr lang="el-GR" sz="1600" dirty="0"/>
              <a:t>εγχάραξη. Η τεχνική πήρε το συμβατικό </a:t>
            </a:r>
            <a:r>
              <a:rPr lang="el-GR" sz="1600" dirty="0" smtClean="0"/>
              <a:t>της όνομα </a:t>
            </a:r>
            <a:r>
              <a:rPr lang="el-GR" sz="1600" dirty="0"/>
              <a:t>από τον πρώτο μελετητή που </a:t>
            </a:r>
            <a:r>
              <a:rPr lang="el-GR" sz="1600" dirty="0" smtClean="0"/>
              <a:t>την περιέγραψε</a:t>
            </a:r>
            <a:r>
              <a:rPr lang="el-GR" sz="1600" dirty="0"/>
              <a:t>, τον Ολλανδό αρχαιολόγο </a:t>
            </a:r>
            <a:r>
              <a:rPr lang="el-GR" sz="1600" dirty="0" err="1">
                <a:solidFill>
                  <a:srgbClr val="FFC000"/>
                </a:solidFill>
              </a:rPr>
              <a:t>Jan</a:t>
            </a:r>
            <a:r>
              <a:rPr lang="el-GR" sz="1600" dirty="0">
                <a:solidFill>
                  <a:srgbClr val="FFC000"/>
                </a:solidFill>
              </a:rPr>
              <a:t> </a:t>
            </a:r>
            <a:r>
              <a:rPr lang="el-GR" sz="1600" dirty="0" err="1">
                <a:solidFill>
                  <a:srgbClr val="FFC000"/>
                </a:solidFill>
              </a:rPr>
              <a:t>Six</a:t>
            </a:r>
            <a:r>
              <a:rPr lang="el-GR" sz="1600" dirty="0"/>
              <a:t>.</a:t>
            </a:r>
          </a:p>
        </p:txBody>
      </p:sp>
      <p:sp>
        <p:nvSpPr>
          <p:cNvPr id="10" name="9 - Ορθογώνιο"/>
          <p:cNvSpPr/>
          <p:nvPr/>
        </p:nvSpPr>
        <p:spPr>
          <a:xfrm>
            <a:off x="5000628" y="5643578"/>
            <a:ext cx="3929058" cy="584775"/>
          </a:xfrm>
          <a:prstGeom prst="rect">
            <a:avLst/>
          </a:prstGeom>
        </p:spPr>
        <p:txBody>
          <a:bodyPr wrap="square">
            <a:spAutoFit/>
          </a:bodyPr>
          <a:lstStyle/>
          <a:p>
            <a:r>
              <a:rPr lang="el-GR" sz="1600" dirty="0">
                <a:solidFill>
                  <a:srgbClr val="FFFF00"/>
                </a:solidFill>
              </a:rPr>
              <a:t>Αμφορέας του Ζωγράφου του Νικοσθένη. </a:t>
            </a:r>
            <a:r>
              <a:rPr lang="el-GR" sz="1600" dirty="0" smtClean="0">
                <a:solidFill>
                  <a:srgbClr val="FFFF00"/>
                </a:solidFill>
              </a:rPr>
              <a:t>Παρίσι </a:t>
            </a:r>
            <a:r>
              <a:rPr lang="fr-FR" sz="1600" dirty="0" smtClean="0">
                <a:solidFill>
                  <a:srgbClr val="FFFF00"/>
                </a:solidFill>
              </a:rPr>
              <a:t>(</a:t>
            </a:r>
            <a:r>
              <a:rPr lang="fr-FR" sz="1600" dirty="0" err="1">
                <a:solidFill>
                  <a:srgbClr val="FFFF00"/>
                </a:solidFill>
              </a:rPr>
              <a:t>Musee</a:t>
            </a:r>
            <a:r>
              <a:rPr lang="fr-FR" sz="1600" dirty="0">
                <a:solidFill>
                  <a:srgbClr val="FFFF00"/>
                </a:solidFill>
              </a:rPr>
              <a:t> du Louvre: F114)</a:t>
            </a:r>
            <a:endParaRPr lang="el-GR" sz="1600" dirty="0">
              <a:solidFill>
                <a:srgbClr val="FFFF00"/>
              </a:solidFill>
            </a:endParaRPr>
          </a:p>
        </p:txBody>
      </p:sp>
      <p:pic>
        <p:nvPicPr>
          <p:cNvPr id="22530" name="Picture 2"/>
          <p:cNvPicPr>
            <a:picLocks noChangeAspect="1" noChangeArrowheads="1"/>
          </p:cNvPicPr>
          <p:nvPr/>
        </p:nvPicPr>
        <p:blipFill>
          <a:blip r:embed="rId2"/>
          <a:srcRect/>
          <a:stretch>
            <a:fillRect/>
          </a:stretch>
        </p:blipFill>
        <p:spPr bwMode="auto">
          <a:xfrm>
            <a:off x="5072066" y="1714488"/>
            <a:ext cx="3952875" cy="2600325"/>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785786" y="1071546"/>
            <a:ext cx="7430304" cy="369332"/>
          </a:xfrm>
          <a:prstGeom prst="rect">
            <a:avLst/>
          </a:prstGeom>
        </p:spPr>
        <p:txBody>
          <a:bodyPr wrap="none">
            <a:spAutoFit/>
          </a:bodyPr>
          <a:lstStyle/>
          <a:p>
            <a:r>
              <a:rPr lang="el-GR" dirty="0"/>
              <a:t>Η Γραφή του Αγγείου: Τεχνικές Γραφής και Κόσμησης-Ρυθμοί Αγγειογραφίας</a:t>
            </a:r>
          </a:p>
        </p:txBody>
      </p:sp>
      <p:sp>
        <p:nvSpPr>
          <p:cNvPr id="8" name="7 - Ορθογώνιο"/>
          <p:cNvSpPr/>
          <p:nvPr/>
        </p:nvSpPr>
        <p:spPr>
          <a:xfrm>
            <a:off x="142844" y="1643050"/>
            <a:ext cx="4929222" cy="5016758"/>
          </a:xfrm>
          <a:prstGeom prst="rect">
            <a:avLst/>
          </a:prstGeom>
        </p:spPr>
        <p:txBody>
          <a:bodyPr wrap="square">
            <a:spAutoFit/>
          </a:bodyPr>
          <a:lstStyle/>
          <a:p>
            <a:r>
              <a:rPr lang="el-GR" sz="1600" dirty="0" err="1"/>
              <a:t>Στoν</a:t>
            </a:r>
            <a:r>
              <a:rPr lang="el-GR" sz="1600" dirty="0"/>
              <a:t> </a:t>
            </a:r>
            <a:r>
              <a:rPr lang="el-GR" sz="1600" b="1" dirty="0" err="1">
                <a:solidFill>
                  <a:srgbClr val="FFC000"/>
                </a:solidFill>
              </a:rPr>
              <a:t>ερυθρόμορφo</a:t>
            </a:r>
            <a:r>
              <a:rPr lang="el-GR" sz="1600" b="1" dirty="0">
                <a:solidFill>
                  <a:srgbClr val="FFC000"/>
                </a:solidFill>
              </a:rPr>
              <a:t> ρυθμό</a:t>
            </a:r>
            <a:r>
              <a:rPr lang="el-GR" sz="1600" b="1" dirty="0"/>
              <a:t>, βασική τεχνική από </a:t>
            </a:r>
            <a:r>
              <a:rPr lang="el-GR" sz="1600" b="1" dirty="0" smtClean="0"/>
              <a:t>το </a:t>
            </a:r>
            <a:r>
              <a:rPr lang="el-GR" sz="1600" dirty="0" smtClean="0"/>
              <a:t>530/500 </a:t>
            </a:r>
            <a:r>
              <a:rPr lang="el-GR" sz="1600" dirty="0"/>
              <a:t>έως το 320 περίπου, η σχέση </a:t>
            </a:r>
            <a:r>
              <a:rPr lang="el-GR" sz="1600" dirty="0" err="1" smtClean="0"/>
              <a:t>κεκοσμημένης</a:t>
            </a:r>
            <a:r>
              <a:rPr lang="el-GR" sz="1600" dirty="0" smtClean="0"/>
              <a:t> (</a:t>
            </a:r>
            <a:r>
              <a:rPr lang="el-GR" sz="1600" dirty="0"/>
              <a:t>ζωγραφισμένης) και ακόσμητης </a:t>
            </a:r>
            <a:r>
              <a:rPr lang="el-GR" sz="1600" dirty="0" smtClean="0"/>
              <a:t>επιφάνειας αντιστρέφεται </a:t>
            </a:r>
            <a:r>
              <a:rPr lang="el-GR" sz="1600" dirty="0"/>
              <a:t>σε σχέση με τον μελανόμορφο ρυθμό.</a:t>
            </a:r>
          </a:p>
          <a:p>
            <a:r>
              <a:rPr lang="el-GR" sz="1600" dirty="0" smtClean="0"/>
              <a:t>Οι </a:t>
            </a:r>
            <a:r>
              <a:rPr lang="el-GR" sz="1600" dirty="0"/>
              <a:t>μορφές σχεδιάζονται πλέον με την τεχνική </a:t>
            </a:r>
            <a:r>
              <a:rPr lang="el-GR" sz="1600" dirty="0" smtClean="0"/>
              <a:t>του περιγράμματος </a:t>
            </a:r>
            <a:r>
              <a:rPr lang="el-GR" sz="1600" dirty="0"/>
              <a:t>και αφήνονται ελεύθερες στο </a:t>
            </a:r>
            <a:r>
              <a:rPr lang="el-GR" sz="1600" dirty="0" smtClean="0"/>
              <a:t>χρώμα του </a:t>
            </a:r>
            <a:r>
              <a:rPr lang="el-GR" sz="1600" dirty="0"/>
              <a:t>πηλού, ενώ όλη η υπόλοιπη επιφάνεια του </a:t>
            </a:r>
            <a:r>
              <a:rPr lang="el-GR" sz="1600" dirty="0" smtClean="0"/>
              <a:t>αγγείου βάφεται </a:t>
            </a:r>
            <a:r>
              <a:rPr lang="el-GR" sz="1600" dirty="0"/>
              <a:t>με το μελανό χρώμα, ώστε με το ψήσιμο </a:t>
            </a:r>
            <a:r>
              <a:rPr lang="el-GR" sz="1600" dirty="0" smtClean="0"/>
              <a:t>να γίνει </a:t>
            </a:r>
            <a:r>
              <a:rPr lang="el-GR" sz="1600" dirty="0"/>
              <a:t>μαύρη</a:t>
            </a:r>
            <a:r>
              <a:rPr lang="el-GR" sz="1600" dirty="0" smtClean="0"/>
              <a:t>. Η </a:t>
            </a:r>
            <a:r>
              <a:rPr lang="el-GR" sz="1600" dirty="0"/>
              <a:t>απόδοση των λεπτομερειών των μορφών μέσα </a:t>
            </a:r>
            <a:r>
              <a:rPr lang="el-GR" sz="1600" dirty="0" smtClean="0"/>
              <a:t>στο περίγραμμα </a:t>
            </a:r>
            <a:r>
              <a:rPr lang="el-GR" sz="1600" dirty="0"/>
              <a:t>γίνεται με τον χρωστήρα (πινέλο) και με </a:t>
            </a:r>
            <a:r>
              <a:rPr lang="el-GR" sz="1600" dirty="0" smtClean="0"/>
              <a:t>τη χρήση </a:t>
            </a:r>
            <a:r>
              <a:rPr lang="el-GR" sz="1600" dirty="0"/>
              <a:t>του ζωγραφικού διαλύματος. </a:t>
            </a:r>
            <a:endParaRPr lang="el-GR" sz="1600" dirty="0" smtClean="0"/>
          </a:p>
          <a:p>
            <a:endParaRPr lang="el-GR" sz="1600" dirty="0" smtClean="0">
              <a:solidFill>
                <a:schemeClr val="accent5">
                  <a:lumMod val="75000"/>
                </a:schemeClr>
              </a:solidFill>
            </a:endParaRPr>
          </a:p>
          <a:p>
            <a:endParaRPr lang="el-GR" sz="1600" dirty="0" smtClean="0">
              <a:solidFill>
                <a:schemeClr val="accent5">
                  <a:lumMod val="75000"/>
                </a:schemeClr>
              </a:solidFill>
            </a:endParaRPr>
          </a:p>
          <a:p>
            <a:r>
              <a:rPr lang="el-GR" sz="1600" dirty="0" smtClean="0"/>
              <a:t>Δίνεται </a:t>
            </a:r>
            <a:r>
              <a:rPr lang="el-GR" sz="1600" dirty="0"/>
              <a:t>έτσι </a:t>
            </a:r>
            <a:r>
              <a:rPr lang="el-GR" sz="1600" dirty="0" smtClean="0"/>
              <a:t>η δυνατότητα </a:t>
            </a:r>
            <a:r>
              <a:rPr lang="el-GR" sz="1600" dirty="0"/>
              <a:t>στον ζωγράφο να </a:t>
            </a:r>
            <a:r>
              <a:rPr lang="el-GR" sz="1600" dirty="0" smtClean="0"/>
              <a:t>δημιουργήσει χρησιμοποιώντας </a:t>
            </a:r>
            <a:r>
              <a:rPr lang="el-GR" sz="1600" dirty="0"/>
              <a:t>μια ποικιλία γραμμών στο </a:t>
            </a:r>
            <a:r>
              <a:rPr lang="el-GR" sz="1600" dirty="0" smtClean="0"/>
              <a:t>σχέδιο. Ο χρωστήρας </a:t>
            </a:r>
            <a:r>
              <a:rPr lang="el-GR" sz="1600" dirty="0"/>
              <a:t>ήταν το εργαλείο εκείνο </a:t>
            </a:r>
            <a:r>
              <a:rPr lang="el-GR" sz="1600" dirty="0" smtClean="0"/>
              <a:t>που απελευθέρωσε </a:t>
            </a:r>
            <a:r>
              <a:rPr lang="el-GR" sz="1600" dirty="0"/>
              <a:t>το χέρι των καλλιτεχνών </a:t>
            </a:r>
            <a:r>
              <a:rPr lang="el-GR" sz="1600" dirty="0" smtClean="0"/>
              <a:t>επιτρέποντάς τους </a:t>
            </a:r>
            <a:r>
              <a:rPr lang="el-GR" sz="1600" dirty="0"/>
              <a:t>να αποδώσουν με περισσότερη λεπτομέρεια και</a:t>
            </a:r>
          </a:p>
          <a:p>
            <a:r>
              <a:rPr lang="el-GR" sz="1600" dirty="0"/>
              <a:t>πιο ρεαλιστικά το σώμα και τη στάση των μορφών.</a:t>
            </a:r>
          </a:p>
        </p:txBody>
      </p:sp>
      <p:sp>
        <p:nvSpPr>
          <p:cNvPr id="10" name="9 - Ορθογώνιο"/>
          <p:cNvSpPr/>
          <p:nvPr/>
        </p:nvSpPr>
        <p:spPr>
          <a:xfrm>
            <a:off x="5214942" y="5643578"/>
            <a:ext cx="3929058" cy="738664"/>
          </a:xfrm>
          <a:prstGeom prst="rect">
            <a:avLst/>
          </a:prstGeom>
        </p:spPr>
        <p:txBody>
          <a:bodyPr wrap="square">
            <a:spAutoFit/>
          </a:bodyPr>
          <a:lstStyle/>
          <a:p>
            <a:r>
              <a:rPr lang="el-GR" sz="1400" dirty="0" smtClean="0">
                <a:solidFill>
                  <a:srgbClr val="FFC000"/>
                </a:solidFill>
              </a:rPr>
              <a:t>Κύλιξ </a:t>
            </a:r>
            <a:r>
              <a:rPr lang="el-GR" sz="1400" dirty="0">
                <a:solidFill>
                  <a:srgbClr val="FFC000"/>
                </a:solidFill>
              </a:rPr>
              <a:t>του Δούριδος. </a:t>
            </a:r>
            <a:endParaRPr lang="el-GR" sz="1400" dirty="0" smtClean="0">
              <a:solidFill>
                <a:srgbClr val="FFC000"/>
              </a:solidFill>
            </a:endParaRPr>
          </a:p>
          <a:p>
            <a:r>
              <a:rPr lang="el-GR" sz="1400" dirty="0" smtClean="0">
                <a:solidFill>
                  <a:srgbClr val="FFC000"/>
                </a:solidFill>
              </a:rPr>
              <a:t>Παρίσι </a:t>
            </a:r>
            <a:r>
              <a:rPr lang="el-GR" sz="1400" dirty="0">
                <a:solidFill>
                  <a:srgbClr val="FFC000"/>
                </a:solidFill>
              </a:rPr>
              <a:t>(</a:t>
            </a:r>
            <a:r>
              <a:rPr lang="el-GR" sz="1400" dirty="0" err="1">
                <a:solidFill>
                  <a:srgbClr val="FFC000"/>
                </a:solidFill>
              </a:rPr>
              <a:t>Cabinet</a:t>
            </a:r>
            <a:r>
              <a:rPr lang="el-GR" sz="1400" dirty="0">
                <a:solidFill>
                  <a:srgbClr val="FFC000"/>
                </a:solidFill>
              </a:rPr>
              <a:t> </a:t>
            </a:r>
            <a:r>
              <a:rPr lang="el-GR" sz="1400" dirty="0" err="1">
                <a:solidFill>
                  <a:srgbClr val="FFC000"/>
                </a:solidFill>
              </a:rPr>
              <a:t>des</a:t>
            </a:r>
            <a:r>
              <a:rPr lang="el-GR" sz="1400" dirty="0">
                <a:solidFill>
                  <a:srgbClr val="FFC000"/>
                </a:solidFill>
              </a:rPr>
              <a:t> </a:t>
            </a:r>
            <a:r>
              <a:rPr lang="el-GR" sz="1400" dirty="0" err="1" smtClean="0">
                <a:solidFill>
                  <a:srgbClr val="FFC000"/>
                </a:solidFill>
              </a:rPr>
              <a:t>medailles</a:t>
            </a:r>
            <a:r>
              <a:rPr lang="el-GR" sz="1400" dirty="0" smtClean="0">
                <a:solidFill>
                  <a:srgbClr val="FFC000"/>
                </a:solidFill>
              </a:rPr>
              <a:t> </a:t>
            </a:r>
            <a:r>
              <a:rPr lang="fr-FR" sz="1400" dirty="0" smtClean="0">
                <a:solidFill>
                  <a:srgbClr val="FFC000"/>
                </a:solidFill>
              </a:rPr>
              <a:t>de </a:t>
            </a:r>
            <a:r>
              <a:rPr lang="fr-FR" sz="1400" dirty="0">
                <a:solidFill>
                  <a:srgbClr val="FFC000"/>
                </a:solidFill>
              </a:rPr>
              <a:t>la </a:t>
            </a:r>
            <a:r>
              <a:rPr lang="fr-FR" sz="1400" dirty="0" err="1">
                <a:solidFill>
                  <a:srgbClr val="FFC000"/>
                </a:solidFill>
              </a:rPr>
              <a:t>Bibliotheque</a:t>
            </a:r>
            <a:r>
              <a:rPr lang="fr-FR" sz="1400" dirty="0">
                <a:solidFill>
                  <a:srgbClr val="FFC000"/>
                </a:solidFill>
              </a:rPr>
              <a:t> </a:t>
            </a:r>
            <a:r>
              <a:rPr lang="fr-FR" sz="1400" dirty="0" err="1">
                <a:solidFill>
                  <a:srgbClr val="FFC000"/>
                </a:solidFill>
              </a:rPr>
              <a:t>Νationale</a:t>
            </a:r>
            <a:r>
              <a:rPr lang="fr-FR" sz="1400" dirty="0">
                <a:solidFill>
                  <a:srgbClr val="FFC000"/>
                </a:solidFill>
              </a:rPr>
              <a:t> de France: 542).</a:t>
            </a:r>
            <a:endParaRPr lang="el-GR" sz="1400" dirty="0">
              <a:solidFill>
                <a:srgbClr val="FFC000"/>
              </a:solidFill>
            </a:endParaRPr>
          </a:p>
        </p:txBody>
      </p:sp>
      <p:pic>
        <p:nvPicPr>
          <p:cNvPr id="23554" name="Picture 2"/>
          <p:cNvPicPr>
            <a:picLocks noChangeAspect="1" noChangeArrowheads="1"/>
          </p:cNvPicPr>
          <p:nvPr/>
        </p:nvPicPr>
        <p:blipFill>
          <a:blip r:embed="rId2"/>
          <a:srcRect/>
          <a:stretch>
            <a:fillRect/>
          </a:stretch>
        </p:blipFill>
        <p:spPr bwMode="auto">
          <a:xfrm>
            <a:off x="5500694" y="1571612"/>
            <a:ext cx="3314700" cy="34290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06421"/>
          </a:xfrm>
          <a:prstGeom prst="rect">
            <a:avLst/>
          </a:prstGeom>
        </p:spPr>
        <p:txBody>
          <a:bodyPr wrap="square">
            <a:spAutoFit/>
          </a:bodyPr>
          <a:lstStyle/>
          <a:p>
            <a:pPr algn="just">
              <a:lnSpc>
                <a:spcPct val="170000"/>
              </a:lnSpc>
            </a:pPr>
            <a:r>
              <a:rPr lang="el-GR" dirty="0" smtClean="0">
                <a:solidFill>
                  <a:srgbClr val="FF0000"/>
                </a:solidFill>
              </a:rPr>
              <a:t>Στάδια Κατασκευής του Αγγείου</a:t>
            </a:r>
          </a:p>
        </p:txBody>
      </p:sp>
      <p:sp>
        <p:nvSpPr>
          <p:cNvPr id="6" name="5 - Ορθογώνιο"/>
          <p:cNvSpPr/>
          <p:nvPr/>
        </p:nvSpPr>
        <p:spPr>
          <a:xfrm>
            <a:off x="785786" y="1071546"/>
            <a:ext cx="7593810" cy="369332"/>
          </a:xfrm>
          <a:prstGeom prst="rect">
            <a:avLst/>
          </a:prstGeom>
        </p:spPr>
        <p:txBody>
          <a:bodyPr wrap="none">
            <a:spAutoFit/>
          </a:bodyPr>
          <a:lstStyle/>
          <a:p>
            <a:r>
              <a:rPr lang="el-GR" dirty="0">
                <a:solidFill>
                  <a:srgbClr val="00B050"/>
                </a:solidFill>
              </a:rPr>
              <a:t>Η Γραφή του Αγγείου: Τεχνικές Γραφής και Κόσμησης-Ρυθμοί Αγγειογραφίας</a:t>
            </a:r>
          </a:p>
        </p:txBody>
      </p:sp>
      <p:sp>
        <p:nvSpPr>
          <p:cNvPr id="8" name="7 - Ορθογώνιο"/>
          <p:cNvSpPr/>
          <p:nvPr/>
        </p:nvSpPr>
        <p:spPr>
          <a:xfrm>
            <a:off x="142844" y="1643050"/>
            <a:ext cx="4286280" cy="3539430"/>
          </a:xfrm>
          <a:prstGeom prst="rect">
            <a:avLst/>
          </a:prstGeom>
        </p:spPr>
        <p:txBody>
          <a:bodyPr wrap="square">
            <a:spAutoFit/>
          </a:bodyPr>
          <a:lstStyle/>
          <a:p>
            <a:r>
              <a:rPr lang="el-GR" sz="1400" dirty="0"/>
              <a:t>Ο ερυθρόμορφος ρυθμός έδωσε </a:t>
            </a:r>
            <a:r>
              <a:rPr lang="el-GR" sz="1400" dirty="0" smtClean="0"/>
              <a:t>φυσικότερο αποτέλεσμα </a:t>
            </a:r>
            <a:r>
              <a:rPr lang="el-GR" sz="1400" dirty="0"/>
              <a:t>σε σχέση με τον μελανόμορφο, </a:t>
            </a:r>
            <a:r>
              <a:rPr lang="el-GR" sz="1400" dirty="0" smtClean="0"/>
              <a:t>τον οποίο </a:t>
            </a:r>
            <a:r>
              <a:rPr lang="el-GR" sz="1400" dirty="0"/>
              <a:t>κι εκτόπισε πολύ σύντομα. Η </a:t>
            </a:r>
            <a:r>
              <a:rPr lang="el-GR" sz="1400" dirty="0" smtClean="0"/>
              <a:t>χάραξη ωστόσο </a:t>
            </a:r>
            <a:r>
              <a:rPr lang="el-GR" sz="1400" dirty="0"/>
              <a:t>λεπτομερειών δεν </a:t>
            </a:r>
            <a:r>
              <a:rPr lang="el-GR" sz="1400" dirty="0" smtClean="0"/>
              <a:t>εγκαταλείφθηκε τελείως </a:t>
            </a:r>
            <a:r>
              <a:rPr lang="el-GR" sz="1400" dirty="0"/>
              <a:t>με την ερυθρόμορφη τεχνική. </a:t>
            </a:r>
            <a:r>
              <a:rPr lang="el-GR" sz="1400" dirty="0" smtClean="0"/>
              <a:t>Σχεδόν όλοι </a:t>
            </a:r>
            <a:r>
              <a:rPr lang="el-GR" sz="1400" dirty="0"/>
              <a:t>οι αγγειογράφοι της </a:t>
            </a:r>
            <a:r>
              <a:rPr lang="el-GR" sz="1400" dirty="0" smtClean="0"/>
              <a:t>ερυθρόμορφης τεχνικής </a:t>
            </a:r>
            <a:r>
              <a:rPr lang="el-GR" sz="1400" dirty="0"/>
              <a:t>χρησιμοποιούσαν προσχέδια.</a:t>
            </a:r>
          </a:p>
          <a:p>
            <a:r>
              <a:rPr lang="el-GR" sz="1400" dirty="0"/>
              <a:t>Σε αντίθεση με τον μελανόμορφο ρυθμό, </a:t>
            </a:r>
            <a:r>
              <a:rPr lang="el-GR" sz="1400" dirty="0" smtClean="0"/>
              <a:t>άλλα χρώματα</a:t>
            </a:r>
            <a:r>
              <a:rPr lang="el-GR" sz="1400" dirty="0"/>
              <a:t>, όπως το κόκκινο ή το άσπρο</a:t>
            </a:r>
            <a:r>
              <a:rPr lang="el-GR" sz="1400" dirty="0" smtClean="0"/>
              <a:t>, εμφανίζονται </a:t>
            </a:r>
            <a:r>
              <a:rPr lang="el-GR" sz="1400" dirty="0"/>
              <a:t>σπανιότερα στην </a:t>
            </a:r>
            <a:r>
              <a:rPr lang="el-GR" sz="1400" dirty="0" smtClean="0"/>
              <a:t>ερυθρόμορφη τεχνική</a:t>
            </a:r>
            <a:r>
              <a:rPr lang="el-GR" sz="1400" dirty="0"/>
              <a:t>. Αυτή η ελάττωση της χρήσης </a:t>
            </a:r>
            <a:r>
              <a:rPr lang="el-GR" sz="1400" dirty="0" smtClean="0"/>
              <a:t>των χρωμάτων</a:t>
            </a:r>
            <a:r>
              <a:rPr lang="el-GR" sz="1400" dirty="0"/>
              <a:t>, τα οποία ως τότε συνέδραμαν </a:t>
            </a:r>
            <a:r>
              <a:rPr lang="el-GR" sz="1400" dirty="0" smtClean="0"/>
              <a:t>στη διαφοροποίηση </a:t>
            </a:r>
            <a:r>
              <a:rPr lang="el-GR" sz="1400" dirty="0"/>
              <a:t>των ντυμένων μορφών, </a:t>
            </a:r>
            <a:r>
              <a:rPr lang="el-GR" sz="1400" dirty="0" smtClean="0"/>
              <a:t>καθώς και </a:t>
            </a:r>
            <a:r>
              <a:rPr lang="el-GR" sz="1400" dirty="0"/>
              <a:t>η από τη φύση της γραμμική σχεδίαση </a:t>
            </a:r>
            <a:r>
              <a:rPr lang="el-GR" sz="1400" dirty="0" smtClean="0"/>
              <a:t>της νέας </a:t>
            </a:r>
            <a:r>
              <a:rPr lang="el-GR" sz="1400" dirty="0"/>
              <a:t>τεχνικής, δεν διευκόλυναν στο </a:t>
            </a:r>
            <a:r>
              <a:rPr lang="el-GR" sz="1400" dirty="0" smtClean="0"/>
              <a:t>να ξεχωρίζουν </a:t>
            </a:r>
            <a:r>
              <a:rPr lang="el-GR" sz="1400" dirty="0"/>
              <a:t>οι μορφές σε </a:t>
            </a:r>
            <a:r>
              <a:rPr lang="el-GR" sz="1400" dirty="0" smtClean="0"/>
              <a:t>πολυπρόσωπες συνθέσεις</a:t>
            </a:r>
            <a:r>
              <a:rPr lang="el-GR" sz="1400" dirty="0"/>
              <a:t>, όπου η μια μορφή επικαλύπτει </a:t>
            </a:r>
            <a:r>
              <a:rPr lang="el-GR" sz="1400" dirty="0" smtClean="0"/>
              <a:t>λίγο την </a:t>
            </a:r>
            <a:r>
              <a:rPr lang="el-GR" sz="1400" dirty="0"/>
              <a:t>άλλη.</a:t>
            </a:r>
          </a:p>
        </p:txBody>
      </p:sp>
      <p:pic>
        <p:nvPicPr>
          <p:cNvPr id="24578" name="Picture 2"/>
          <p:cNvPicPr>
            <a:picLocks noChangeAspect="1" noChangeArrowheads="1"/>
          </p:cNvPicPr>
          <p:nvPr/>
        </p:nvPicPr>
        <p:blipFill>
          <a:blip r:embed="rId2"/>
          <a:srcRect/>
          <a:stretch>
            <a:fillRect/>
          </a:stretch>
        </p:blipFill>
        <p:spPr bwMode="auto">
          <a:xfrm>
            <a:off x="4572000" y="1714488"/>
            <a:ext cx="4441804" cy="3143272"/>
          </a:xfrm>
          <a:prstGeom prst="rect">
            <a:avLst/>
          </a:prstGeom>
          <a:noFill/>
          <a:ln w="9525">
            <a:noFill/>
            <a:miter lim="800000"/>
            <a:headEnd/>
            <a:tailEnd/>
          </a:ln>
          <a:effectLst/>
        </p:spPr>
      </p:pic>
      <p:sp>
        <p:nvSpPr>
          <p:cNvPr id="9" name="8 - Ορθογώνιο"/>
          <p:cNvSpPr/>
          <p:nvPr/>
        </p:nvSpPr>
        <p:spPr>
          <a:xfrm>
            <a:off x="4357686" y="5357826"/>
            <a:ext cx="4572000" cy="1323439"/>
          </a:xfrm>
          <a:prstGeom prst="rect">
            <a:avLst/>
          </a:prstGeom>
        </p:spPr>
        <p:txBody>
          <a:bodyPr wrap="square">
            <a:spAutoFit/>
          </a:bodyPr>
          <a:lstStyle/>
          <a:p>
            <a:r>
              <a:rPr lang="el-GR" sz="1600" dirty="0" smtClean="0">
                <a:solidFill>
                  <a:srgbClr val="FFFF00"/>
                </a:solidFill>
              </a:rPr>
              <a:t>Θραύσμα από αθηναϊκό ερυθρόμορφο αγγείο το οποίο πιθανόν θρυμματίστηκε όταν το ζωγράφιζαν. Χρησιμοποιήθηκε για να ελέγξουν την όπτηση των αγγείων </a:t>
            </a:r>
          </a:p>
          <a:p>
            <a:r>
              <a:rPr lang="el-GR" sz="1600" dirty="0" smtClean="0">
                <a:solidFill>
                  <a:srgbClr val="FFFF00"/>
                </a:solidFill>
              </a:rPr>
              <a:t>Βερολίνο</a:t>
            </a:r>
            <a:r>
              <a:rPr lang="en-US" sz="1600" dirty="0" smtClean="0">
                <a:solidFill>
                  <a:srgbClr val="FFFF00"/>
                </a:solidFill>
              </a:rPr>
              <a:t>, </a:t>
            </a:r>
            <a:r>
              <a:rPr lang="en-US" sz="1600" dirty="0" err="1" smtClean="0">
                <a:solidFill>
                  <a:srgbClr val="FFFF00"/>
                </a:solidFill>
              </a:rPr>
              <a:t>Altes</a:t>
            </a:r>
            <a:r>
              <a:rPr lang="en-US" sz="1600" dirty="0" smtClean="0">
                <a:solidFill>
                  <a:srgbClr val="FFFF00"/>
                </a:solidFill>
              </a:rPr>
              <a:t> Museum, Inv. V.I. 3362.</a:t>
            </a:r>
            <a:endParaRPr lang="el-GR" sz="1600" dirty="0">
              <a:solidFill>
                <a:srgbClr val="FFFF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06421"/>
          </a:xfrm>
          <a:prstGeom prst="rect">
            <a:avLst/>
          </a:prstGeom>
        </p:spPr>
        <p:txBody>
          <a:bodyPr wrap="square">
            <a:spAutoFit/>
          </a:bodyPr>
          <a:lstStyle/>
          <a:p>
            <a:pPr algn="just">
              <a:lnSpc>
                <a:spcPct val="170000"/>
              </a:lnSpc>
            </a:pPr>
            <a:r>
              <a:rPr lang="el-GR" dirty="0" smtClean="0">
                <a:solidFill>
                  <a:srgbClr val="C00000"/>
                </a:solidFill>
              </a:rPr>
              <a:t>Στάδια Κατασκευής του Αγγείου</a:t>
            </a:r>
          </a:p>
        </p:txBody>
      </p:sp>
      <p:sp>
        <p:nvSpPr>
          <p:cNvPr id="6" name="5 - Ορθογώνιο"/>
          <p:cNvSpPr/>
          <p:nvPr/>
        </p:nvSpPr>
        <p:spPr>
          <a:xfrm>
            <a:off x="785786" y="1071546"/>
            <a:ext cx="7593810" cy="369332"/>
          </a:xfrm>
          <a:prstGeom prst="rect">
            <a:avLst/>
          </a:prstGeom>
        </p:spPr>
        <p:txBody>
          <a:bodyPr wrap="none">
            <a:spAutoFit/>
          </a:bodyPr>
          <a:lstStyle/>
          <a:p>
            <a:r>
              <a:rPr lang="el-GR" dirty="0">
                <a:solidFill>
                  <a:srgbClr val="00B050"/>
                </a:solidFill>
              </a:rPr>
              <a:t>Η Γραφή του Αγγείου: Τεχνικές Γραφής και Κόσμησης-Ρυθμοί Αγγειογραφίας</a:t>
            </a:r>
          </a:p>
        </p:txBody>
      </p:sp>
      <p:sp>
        <p:nvSpPr>
          <p:cNvPr id="8" name="7 - Ορθογώνιο"/>
          <p:cNvSpPr/>
          <p:nvPr/>
        </p:nvSpPr>
        <p:spPr>
          <a:xfrm>
            <a:off x="142844" y="1500174"/>
            <a:ext cx="3786214" cy="3754874"/>
          </a:xfrm>
          <a:prstGeom prst="rect">
            <a:avLst/>
          </a:prstGeom>
        </p:spPr>
        <p:txBody>
          <a:bodyPr wrap="square">
            <a:spAutoFit/>
          </a:bodyPr>
          <a:lstStyle/>
          <a:p>
            <a:r>
              <a:rPr lang="el-GR" sz="1400" dirty="0"/>
              <a:t>Η </a:t>
            </a:r>
            <a:r>
              <a:rPr lang="el-GR" sz="1400" dirty="0">
                <a:solidFill>
                  <a:srgbClr val="FFC000"/>
                </a:solidFill>
              </a:rPr>
              <a:t>τεχνική της </a:t>
            </a:r>
            <a:r>
              <a:rPr lang="el-GR" sz="1400" b="1" dirty="0">
                <a:solidFill>
                  <a:srgbClr val="FFC000"/>
                </a:solidFill>
              </a:rPr>
              <a:t>ανάγλυφης γραμμής (</a:t>
            </a:r>
            <a:r>
              <a:rPr lang="el-GR" sz="1400" b="1" dirty="0" err="1">
                <a:solidFill>
                  <a:srgbClr val="FFC000"/>
                </a:solidFill>
              </a:rPr>
              <a:t>relief</a:t>
            </a:r>
            <a:r>
              <a:rPr lang="el-GR" sz="1400" b="1" dirty="0">
                <a:solidFill>
                  <a:srgbClr val="FFC000"/>
                </a:solidFill>
              </a:rPr>
              <a:t> </a:t>
            </a:r>
            <a:r>
              <a:rPr lang="el-GR" sz="1400" b="1" dirty="0" err="1">
                <a:solidFill>
                  <a:srgbClr val="FFC000"/>
                </a:solidFill>
              </a:rPr>
              <a:t>line</a:t>
            </a:r>
            <a:r>
              <a:rPr lang="el-GR" sz="1400" b="1" dirty="0">
                <a:solidFill>
                  <a:srgbClr val="FFC000"/>
                </a:solidFill>
              </a:rPr>
              <a:t>),</a:t>
            </a:r>
          </a:p>
          <a:p>
            <a:r>
              <a:rPr lang="el-GR" sz="1400" dirty="0"/>
              <a:t>αφορά σε έναν τρόπο δημιουργίας ανάγλυφων</a:t>
            </a:r>
          </a:p>
          <a:p>
            <a:r>
              <a:rPr lang="el-GR" sz="1400" dirty="0"/>
              <a:t>γραμμών με παχύρευστο χρώμα, οι οποίες</a:t>
            </a:r>
          </a:p>
          <a:p>
            <a:r>
              <a:rPr lang="el-GR" sz="1400" dirty="0"/>
              <a:t>μπορούν να φτάσουν σε μήκος τα 15 εκατοστά,</a:t>
            </a:r>
          </a:p>
          <a:p>
            <a:r>
              <a:rPr lang="el-GR" sz="1400" dirty="0"/>
              <a:t>χωρίς να </a:t>
            </a:r>
            <a:r>
              <a:rPr lang="el-GR" sz="1400" dirty="0" err="1"/>
              <a:t>≪διακοπούν≫</a:t>
            </a:r>
            <a:r>
              <a:rPr lang="el-GR" sz="1400" dirty="0"/>
              <a:t>, διατηρώντας το πάχος</a:t>
            </a:r>
          </a:p>
          <a:p>
            <a:r>
              <a:rPr lang="el-GR" sz="1400" dirty="0"/>
              <a:t>και την πυκνότητά τους. Αυτό προϋποθέτει την</a:t>
            </a:r>
          </a:p>
          <a:p>
            <a:r>
              <a:rPr lang="el-GR" sz="1400" dirty="0"/>
              <a:t>χρήση ειδικού εργαλείου που παραπέμπει στη</a:t>
            </a:r>
          </a:p>
          <a:p>
            <a:r>
              <a:rPr lang="el-GR" sz="1400" dirty="0"/>
              <a:t>σημερινή σύριγγα.</a:t>
            </a:r>
          </a:p>
          <a:p>
            <a:r>
              <a:rPr lang="el-GR" sz="1400" dirty="0"/>
              <a:t>Η τεχνική πρωτοεμφανίστηκε στα μέσα του 6ου</a:t>
            </a:r>
          </a:p>
          <a:p>
            <a:r>
              <a:rPr lang="el-GR" sz="1400" dirty="0"/>
              <a:t>αι. στην Αθήνα, και χρησιμοποιήθηκε στη</a:t>
            </a:r>
          </a:p>
          <a:p>
            <a:r>
              <a:rPr lang="el-GR" sz="1400" dirty="0"/>
              <a:t>μελανόμορφη τεχνοτροπία, κυρίως στον </a:t>
            </a:r>
            <a:r>
              <a:rPr lang="el-GR" sz="1400" dirty="0" smtClean="0"/>
              <a:t>φυτικό διάκοσμο </a:t>
            </a:r>
            <a:r>
              <a:rPr lang="el-GR" sz="1400" dirty="0"/>
              <a:t>των αγγείων. Σε πλήρη ανάπτυξη</a:t>
            </a:r>
            <a:r>
              <a:rPr lang="el-GR" sz="1400" dirty="0" smtClean="0"/>
              <a:t>, όσον </a:t>
            </a:r>
            <a:r>
              <a:rPr lang="el-GR" sz="1400" dirty="0"/>
              <a:t>αφορά στην απόδοση των </a:t>
            </a:r>
            <a:r>
              <a:rPr lang="el-GR" sz="1400" dirty="0" smtClean="0"/>
              <a:t>λεπτομερειών των </a:t>
            </a:r>
            <a:r>
              <a:rPr lang="el-GR" sz="1400" dirty="0"/>
              <a:t>ανθρώπινων μορφών, έφτασε με </a:t>
            </a:r>
            <a:r>
              <a:rPr lang="el-GR" sz="1400" dirty="0" smtClean="0"/>
              <a:t>τον ερυθρόμορφο </a:t>
            </a:r>
            <a:r>
              <a:rPr lang="el-GR" sz="1400" dirty="0"/>
              <a:t>ρυθμό και από την </a:t>
            </a:r>
            <a:r>
              <a:rPr lang="el-GR" sz="1400" dirty="0" smtClean="0"/>
              <a:t>Αθήνα διαδόθηκε </a:t>
            </a:r>
            <a:r>
              <a:rPr lang="el-GR" sz="1400" dirty="0"/>
              <a:t>και χρησιμοποιήθηκε ευρύτατα </a:t>
            </a:r>
            <a:r>
              <a:rPr lang="el-GR" sz="1400" dirty="0" smtClean="0"/>
              <a:t>στην Κάτω </a:t>
            </a:r>
            <a:r>
              <a:rPr lang="el-GR" sz="1400" dirty="0"/>
              <a:t>Ιταλία.</a:t>
            </a:r>
          </a:p>
        </p:txBody>
      </p:sp>
      <p:sp>
        <p:nvSpPr>
          <p:cNvPr id="9" name="8 - Ορθογώνιο"/>
          <p:cNvSpPr/>
          <p:nvPr/>
        </p:nvSpPr>
        <p:spPr>
          <a:xfrm>
            <a:off x="4286248" y="5715016"/>
            <a:ext cx="4572000" cy="830997"/>
          </a:xfrm>
          <a:prstGeom prst="rect">
            <a:avLst/>
          </a:prstGeom>
        </p:spPr>
        <p:txBody>
          <a:bodyPr>
            <a:spAutoFit/>
          </a:bodyPr>
          <a:lstStyle/>
          <a:p>
            <a:r>
              <a:rPr lang="el-GR" sz="1600" dirty="0"/>
              <a:t>Θραύσμα </a:t>
            </a:r>
            <a:r>
              <a:rPr lang="el-GR" sz="1600" dirty="0" err="1"/>
              <a:t>απουλικού</a:t>
            </a:r>
            <a:r>
              <a:rPr lang="el-GR" sz="1600" dirty="0"/>
              <a:t> </a:t>
            </a:r>
            <a:r>
              <a:rPr lang="el-GR" sz="1600" dirty="0" err="1"/>
              <a:t>κωδωνόσχημου</a:t>
            </a:r>
            <a:r>
              <a:rPr lang="el-GR" sz="1600" dirty="0"/>
              <a:t> κρατήρα. Τεχνική της </a:t>
            </a:r>
            <a:r>
              <a:rPr lang="el-GR" sz="1600" dirty="0" smtClean="0"/>
              <a:t>ανάγλυφης γραμμής</a:t>
            </a:r>
            <a:r>
              <a:rPr lang="el-GR" sz="1600" dirty="0"/>
              <a:t>.</a:t>
            </a:r>
          </a:p>
          <a:p>
            <a:r>
              <a:rPr lang="en-US" sz="1600" dirty="0"/>
              <a:t>Tampa (Tampa Museum of Art: 86.103)</a:t>
            </a:r>
            <a:endParaRPr lang="el-GR" sz="1600" dirty="0"/>
          </a:p>
        </p:txBody>
      </p:sp>
      <p:pic>
        <p:nvPicPr>
          <p:cNvPr id="25602" name="Picture 2"/>
          <p:cNvPicPr>
            <a:picLocks noChangeAspect="1" noChangeArrowheads="1"/>
          </p:cNvPicPr>
          <p:nvPr/>
        </p:nvPicPr>
        <p:blipFill>
          <a:blip r:embed="rId2"/>
          <a:srcRect/>
          <a:stretch>
            <a:fillRect/>
          </a:stretch>
        </p:blipFill>
        <p:spPr bwMode="auto">
          <a:xfrm>
            <a:off x="4079077" y="1643050"/>
            <a:ext cx="4641062" cy="3000396"/>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785786" y="1071546"/>
            <a:ext cx="7430304" cy="369332"/>
          </a:xfrm>
          <a:prstGeom prst="rect">
            <a:avLst/>
          </a:prstGeom>
        </p:spPr>
        <p:txBody>
          <a:bodyPr wrap="none">
            <a:spAutoFit/>
          </a:bodyPr>
          <a:lstStyle/>
          <a:p>
            <a:r>
              <a:rPr lang="el-GR" dirty="0"/>
              <a:t>Η Γραφή του Αγγείου: Τεχνικές Γραφής και Κόσμησης-Ρυθμοί Αγγειογραφίας</a:t>
            </a:r>
          </a:p>
        </p:txBody>
      </p:sp>
      <p:sp>
        <p:nvSpPr>
          <p:cNvPr id="8" name="7 - Ορθογώνιο"/>
          <p:cNvSpPr/>
          <p:nvPr/>
        </p:nvSpPr>
        <p:spPr>
          <a:xfrm>
            <a:off x="142844" y="1643050"/>
            <a:ext cx="4929222" cy="2893100"/>
          </a:xfrm>
          <a:prstGeom prst="rect">
            <a:avLst/>
          </a:prstGeom>
        </p:spPr>
        <p:txBody>
          <a:bodyPr wrap="square">
            <a:spAutoFit/>
          </a:bodyPr>
          <a:lstStyle/>
          <a:p>
            <a:r>
              <a:rPr lang="el-GR" sz="1400" dirty="0"/>
              <a:t>Η </a:t>
            </a:r>
            <a:r>
              <a:rPr lang="el-GR" sz="1400" dirty="0">
                <a:solidFill>
                  <a:srgbClr val="FFC000"/>
                </a:solidFill>
              </a:rPr>
              <a:t>τεχνική του </a:t>
            </a:r>
            <a:r>
              <a:rPr lang="el-GR" sz="1400" dirty="0" smtClean="0">
                <a:solidFill>
                  <a:srgbClr val="FFC000"/>
                </a:solidFill>
              </a:rPr>
              <a:t>«</a:t>
            </a:r>
            <a:r>
              <a:rPr lang="el-GR" sz="1400" b="1" dirty="0" smtClean="0">
                <a:solidFill>
                  <a:srgbClr val="FFC000"/>
                </a:solidFill>
              </a:rPr>
              <a:t>σκόπιμα κόκκινου»</a:t>
            </a:r>
            <a:r>
              <a:rPr lang="el-GR" sz="1400" b="1" dirty="0" smtClean="0"/>
              <a:t> υαλώματος </a:t>
            </a:r>
            <a:r>
              <a:rPr lang="el-GR" sz="1400" dirty="0" smtClean="0"/>
              <a:t>είναι </a:t>
            </a:r>
            <a:r>
              <a:rPr lang="el-GR" sz="1400" dirty="0"/>
              <a:t>αυτή που δίνει ένα ιδιαίτερα λαμπρό </a:t>
            </a:r>
            <a:r>
              <a:rPr lang="el-GR" sz="1400" dirty="0" smtClean="0"/>
              <a:t>κόκκινο-κοραλλί </a:t>
            </a:r>
            <a:r>
              <a:rPr lang="el-GR" sz="1400" dirty="0"/>
              <a:t>χρώμα. Εμφανίστηκε στην Αττική κατά </a:t>
            </a:r>
            <a:r>
              <a:rPr lang="el-GR" sz="1400" dirty="0" smtClean="0"/>
              <a:t>τον 6</a:t>
            </a:r>
            <a:r>
              <a:rPr lang="el-GR" sz="1400" baseline="30000" dirty="0" smtClean="0"/>
              <a:t>ο</a:t>
            </a:r>
            <a:r>
              <a:rPr lang="el-GR" sz="1400" dirty="0" smtClean="0"/>
              <a:t> </a:t>
            </a:r>
            <a:r>
              <a:rPr lang="el-GR" sz="1400" dirty="0"/>
              <a:t>και 5</a:t>
            </a:r>
            <a:r>
              <a:rPr lang="el-GR" sz="1400" baseline="30000" dirty="0"/>
              <a:t>ο</a:t>
            </a:r>
            <a:r>
              <a:rPr lang="el-GR" sz="1400" dirty="0"/>
              <a:t> αι. Κατά μία άποψη, την απόχρωση </a:t>
            </a:r>
            <a:r>
              <a:rPr lang="el-GR" sz="1400" dirty="0" smtClean="0"/>
              <a:t>αυτή την </a:t>
            </a:r>
            <a:r>
              <a:rPr lang="el-GR" sz="1400" dirty="0"/>
              <a:t>προσδίδει το διάλυμα ενός πηλού που </a:t>
            </a:r>
            <a:r>
              <a:rPr lang="el-GR" sz="1400" dirty="0" smtClean="0"/>
              <a:t>περιέχει καολίνη </a:t>
            </a:r>
            <a:r>
              <a:rPr lang="el-GR" sz="1400" dirty="0"/>
              <a:t>ως φυσικό ορυκτό.</a:t>
            </a:r>
          </a:p>
          <a:p>
            <a:r>
              <a:rPr lang="el-GR" sz="1400" dirty="0"/>
              <a:t>Από τη σύνθεση του καολίνη απουσιάζει το </a:t>
            </a:r>
            <a:r>
              <a:rPr lang="el-GR" sz="1400" dirty="0" smtClean="0"/>
              <a:t>οξείδιο του </a:t>
            </a:r>
            <a:r>
              <a:rPr lang="el-GR" sz="1400" dirty="0"/>
              <a:t>καλίου (Κ2Ο) που επηρεάζει τη μαγνητική </a:t>
            </a:r>
            <a:r>
              <a:rPr lang="el-GR" sz="1400" dirty="0" smtClean="0"/>
              <a:t>έλξη των </a:t>
            </a:r>
            <a:r>
              <a:rPr lang="el-GR" sz="1400" dirty="0"/>
              <a:t>μορίων στο μαύρο υάλωμα. Ο πηλός δηλαδή</a:t>
            </a:r>
            <a:r>
              <a:rPr lang="el-GR" sz="1400" dirty="0" smtClean="0"/>
              <a:t>, στον </a:t>
            </a:r>
            <a:r>
              <a:rPr lang="el-GR" sz="1400" dirty="0"/>
              <a:t>οποίο περιέχεται καολίνης, </a:t>
            </a:r>
            <a:r>
              <a:rPr lang="el-GR" sz="1400" dirty="0" smtClean="0"/>
              <a:t>παραμένει πορώδης </a:t>
            </a:r>
            <a:r>
              <a:rPr lang="el-GR" sz="1400" dirty="0"/>
              <a:t>κατά την </a:t>
            </a:r>
            <a:r>
              <a:rPr lang="el-GR" sz="1400" dirty="0" err="1"/>
              <a:t>επανοξείδωση</a:t>
            </a:r>
            <a:r>
              <a:rPr lang="el-GR" sz="1400" dirty="0"/>
              <a:t>, με </a:t>
            </a:r>
            <a:r>
              <a:rPr lang="el-GR" sz="1400" dirty="0" smtClean="0"/>
              <a:t>αποτέλεσμα το </a:t>
            </a:r>
            <a:r>
              <a:rPr lang="el-GR" sz="1400" dirty="0"/>
              <a:t>μαύρο οξείδιο του σιδήρου να μπορεί </a:t>
            </a:r>
            <a:r>
              <a:rPr lang="el-GR" sz="1400" dirty="0" smtClean="0"/>
              <a:t>να ξαναγίνει </a:t>
            </a:r>
            <a:r>
              <a:rPr lang="el-GR" sz="1400" dirty="0"/>
              <a:t>κόκκινο.</a:t>
            </a:r>
          </a:p>
          <a:p>
            <a:r>
              <a:rPr lang="el-GR" sz="1400" dirty="0"/>
              <a:t>Επειδή όμως το υάλωμα αυτό δεν είχε ποτέ </a:t>
            </a:r>
            <a:r>
              <a:rPr lang="el-GR" sz="1400" dirty="0" smtClean="0"/>
              <a:t>καλή συνοχή </a:t>
            </a:r>
            <a:r>
              <a:rPr lang="el-GR" sz="1400" dirty="0"/>
              <a:t>με την επιφάνεια του αγγείου, </a:t>
            </a:r>
            <a:r>
              <a:rPr lang="el-GR" sz="1400" dirty="0" smtClean="0"/>
              <a:t>με αποτέλεσμα </a:t>
            </a:r>
            <a:r>
              <a:rPr lang="el-GR" sz="1400" dirty="0"/>
              <a:t>να χάνεται το χρώμα, η τεχνική </a:t>
            </a:r>
            <a:r>
              <a:rPr lang="el-GR" sz="1400" dirty="0" smtClean="0"/>
              <a:t>δεν υπήρξε </a:t>
            </a:r>
            <a:r>
              <a:rPr lang="el-GR" sz="1400" dirty="0"/>
              <a:t>δημοφιλής.</a:t>
            </a:r>
          </a:p>
        </p:txBody>
      </p:sp>
      <p:sp>
        <p:nvSpPr>
          <p:cNvPr id="9" name="8 - Ορθογώνιο"/>
          <p:cNvSpPr/>
          <p:nvPr/>
        </p:nvSpPr>
        <p:spPr>
          <a:xfrm>
            <a:off x="4286248" y="5715016"/>
            <a:ext cx="4572000" cy="584775"/>
          </a:xfrm>
          <a:prstGeom prst="rect">
            <a:avLst/>
          </a:prstGeom>
        </p:spPr>
        <p:txBody>
          <a:bodyPr>
            <a:spAutoFit/>
          </a:bodyPr>
          <a:lstStyle/>
          <a:p>
            <a:r>
              <a:rPr lang="el-GR" sz="1600" dirty="0">
                <a:solidFill>
                  <a:srgbClr val="FFFF00"/>
                </a:solidFill>
              </a:rPr>
              <a:t>Δίγλωσση κύλικα του </a:t>
            </a:r>
            <a:r>
              <a:rPr lang="el-GR" sz="1600" dirty="0" err="1">
                <a:solidFill>
                  <a:srgbClr val="FFFF00"/>
                </a:solidFill>
              </a:rPr>
              <a:t>Σκύθη</a:t>
            </a:r>
            <a:r>
              <a:rPr lang="el-GR" sz="1600" dirty="0">
                <a:solidFill>
                  <a:srgbClr val="FFFF00"/>
                </a:solidFill>
              </a:rPr>
              <a:t>, μετάλλιο.</a:t>
            </a:r>
          </a:p>
          <a:p>
            <a:r>
              <a:rPr lang="fr-FR" sz="1600" dirty="0" err="1">
                <a:solidFill>
                  <a:srgbClr val="FFFF00"/>
                </a:solidFill>
              </a:rPr>
              <a:t>Παρίσι</a:t>
            </a:r>
            <a:r>
              <a:rPr lang="fr-FR" sz="1600" dirty="0">
                <a:solidFill>
                  <a:srgbClr val="FFFF00"/>
                </a:solidFill>
              </a:rPr>
              <a:t> (</a:t>
            </a:r>
            <a:r>
              <a:rPr lang="fr-FR" sz="1600" dirty="0" err="1">
                <a:solidFill>
                  <a:srgbClr val="FFFF00"/>
                </a:solidFill>
              </a:rPr>
              <a:t>Musee</a:t>
            </a:r>
            <a:r>
              <a:rPr lang="fr-FR" sz="1600" dirty="0">
                <a:solidFill>
                  <a:srgbClr val="FFFF00"/>
                </a:solidFill>
              </a:rPr>
              <a:t> du Louvre: F129)</a:t>
            </a:r>
            <a:endParaRPr lang="el-GR" sz="1600" dirty="0">
              <a:solidFill>
                <a:srgbClr val="FFFF00"/>
              </a:solidFill>
            </a:endParaRPr>
          </a:p>
        </p:txBody>
      </p:sp>
      <p:pic>
        <p:nvPicPr>
          <p:cNvPr id="26626" name="Picture 2"/>
          <p:cNvPicPr>
            <a:picLocks noChangeAspect="1" noChangeArrowheads="1"/>
          </p:cNvPicPr>
          <p:nvPr/>
        </p:nvPicPr>
        <p:blipFill>
          <a:blip r:embed="rId2"/>
          <a:srcRect/>
          <a:stretch>
            <a:fillRect/>
          </a:stretch>
        </p:blipFill>
        <p:spPr bwMode="auto">
          <a:xfrm>
            <a:off x="5500694" y="1571612"/>
            <a:ext cx="3238500" cy="3209925"/>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357166"/>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3" name="2 - Υπότιτλος"/>
          <p:cNvSpPr>
            <a:spLocks noGrp="1"/>
          </p:cNvSpPr>
          <p:nvPr>
            <p:ph type="subTitle" idx="1"/>
          </p:nvPr>
        </p:nvSpPr>
        <p:spPr>
          <a:xfrm>
            <a:off x="357158" y="1285860"/>
            <a:ext cx="8215370" cy="3786214"/>
          </a:xfrm>
        </p:spPr>
        <p:txBody>
          <a:bodyPr>
            <a:normAutofit fontScale="47500" lnSpcReduction="20000"/>
          </a:bodyPr>
          <a:lstStyle/>
          <a:p>
            <a:pPr algn="just">
              <a:lnSpc>
                <a:spcPct val="170000"/>
              </a:lnSpc>
            </a:pPr>
            <a:r>
              <a:rPr lang="el-GR" sz="4200" dirty="0" smtClean="0">
                <a:solidFill>
                  <a:schemeClr val="tx1"/>
                </a:solidFill>
              </a:rPr>
              <a:t>Η ελληνική γραπτή κεραμική ξεκινά γύρω στο 1000 περίπου και παράγεται μέχρι περίπου το 300. Κατά τους επτά αυτούς αιώνες παραγωγής η κεραμική κατηγοριοποιείται σύμφωνα με τις τεχνοτροπίες και τις τεχνικές διακόσμησης.</a:t>
            </a:r>
          </a:p>
          <a:p>
            <a:pPr algn="just">
              <a:lnSpc>
                <a:spcPct val="170000"/>
              </a:lnSpc>
            </a:pPr>
            <a:r>
              <a:rPr lang="el-GR" sz="4200" dirty="0" smtClean="0">
                <a:solidFill>
                  <a:schemeClr val="tx1"/>
                </a:solidFill>
              </a:rPr>
              <a:t>Εδώ θα ασχοληθούμε κατά βάση με την καλής ποιότητας, λεπτόκοκκη (</a:t>
            </a:r>
            <a:r>
              <a:rPr lang="el-GR" sz="4200" dirty="0" err="1" smtClean="0">
                <a:solidFill>
                  <a:schemeClr val="tx1"/>
                </a:solidFill>
              </a:rPr>
              <a:t>fine</a:t>
            </a:r>
            <a:r>
              <a:rPr lang="el-GR" sz="4200" dirty="0" smtClean="0">
                <a:solidFill>
                  <a:schemeClr val="tx1"/>
                </a:solidFill>
              </a:rPr>
              <a:t> </a:t>
            </a:r>
            <a:r>
              <a:rPr lang="el-GR" sz="4200" dirty="0" err="1" smtClean="0">
                <a:solidFill>
                  <a:schemeClr val="tx1"/>
                </a:solidFill>
              </a:rPr>
              <a:t>ware</a:t>
            </a:r>
            <a:r>
              <a:rPr lang="el-GR" sz="4200" dirty="0" smtClean="0">
                <a:solidFill>
                  <a:schemeClr val="tx1"/>
                </a:solidFill>
              </a:rPr>
              <a:t>) τροχήλατη κεραμική, ψημένη σε υψηλές θερμοκρασίες και διακοσμημένη με διαφορετικές τεχνοτροπίες.</a:t>
            </a:r>
            <a:endParaRPr lang="el-GR" sz="3300" dirty="0">
              <a:solidFill>
                <a:schemeClr val="tx1"/>
              </a:solidFill>
            </a:endParaRPr>
          </a:p>
        </p:txBody>
      </p:sp>
      <p:sp>
        <p:nvSpPr>
          <p:cNvPr id="4" name="3 - Ορθογώνιο"/>
          <p:cNvSpPr/>
          <p:nvPr/>
        </p:nvSpPr>
        <p:spPr>
          <a:xfrm>
            <a:off x="3786182" y="785794"/>
            <a:ext cx="1176925" cy="400110"/>
          </a:xfrm>
          <a:prstGeom prst="rect">
            <a:avLst/>
          </a:prstGeom>
        </p:spPr>
        <p:txBody>
          <a:bodyPr wrap="none">
            <a:spAutoFit/>
          </a:bodyPr>
          <a:lstStyle/>
          <a:p>
            <a:r>
              <a:rPr lang="el-GR" sz="2000" dirty="0" smtClean="0"/>
              <a:t>Κεραμική</a:t>
            </a:r>
            <a:endParaRPr lang="el-GR" sz="2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06421"/>
          </a:xfrm>
          <a:prstGeom prst="rect">
            <a:avLst/>
          </a:prstGeom>
        </p:spPr>
        <p:txBody>
          <a:bodyPr wrap="square">
            <a:spAutoFit/>
          </a:bodyPr>
          <a:lstStyle/>
          <a:p>
            <a:pPr algn="just">
              <a:lnSpc>
                <a:spcPct val="170000"/>
              </a:lnSpc>
            </a:pPr>
            <a:r>
              <a:rPr lang="el-GR" dirty="0" smtClean="0">
                <a:solidFill>
                  <a:srgbClr val="C00000"/>
                </a:solidFill>
              </a:rPr>
              <a:t>Στάδια Κατασκευής του Αγγείου</a:t>
            </a:r>
          </a:p>
        </p:txBody>
      </p:sp>
      <p:sp>
        <p:nvSpPr>
          <p:cNvPr id="6" name="5 - Ορθογώνιο"/>
          <p:cNvSpPr/>
          <p:nvPr/>
        </p:nvSpPr>
        <p:spPr>
          <a:xfrm>
            <a:off x="785786" y="1071546"/>
            <a:ext cx="7593810" cy="369332"/>
          </a:xfrm>
          <a:prstGeom prst="rect">
            <a:avLst/>
          </a:prstGeom>
        </p:spPr>
        <p:txBody>
          <a:bodyPr wrap="none">
            <a:spAutoFit/>
          </a:bodyPr>
          <a:lstStyle/>
          <a:p>
            <a:r>
              <a:rPr lang="el-GR" dirty="0">
                <a:solidFill>
                  <a:srgbClr val="00B050"/>
                </a:solidFill>
              </a:rPr>
              <a:t>Η Γραφή του Αγγείου: Τεχνικές Γραφής και Κόσμησης-Ρυθμοί Αγγειογραφίας</a:t>
            </a:r>
          </a:p>
        </p:txBody>
      </p:sp>
      <p:sp>
        <p:nvSpPr>
          <p:cNvPr id="8" name="7 - Ορθογώνιο"/>
          <p:cNvSpPr/>
          <p:nvPr/>
        </p:nvSpPr>
        <p:spPr>
          <a:xfrm>
            <a:off x="142844" y="1643050"/>
            <a:ext cx="5715040" cy="2554545"/>
          </a:xfrm>
          <a:prstGeom prst="rect">
            <a:avLst/>
          </a:prstGeom>
        </p:spPr>
        <p:txBody>
          <a:bodyPr wrap="square">
            <a:spAutoFit/>
          </a:bodyPr>
          <a:lstStyle/>
          <a:p>
            <a:r>
              <a:rPr lang="el-GR" sz="1600" dirty="0"/>
              <a:t>Η </a:t>
            </a:r>
            <a:r>
              <a:rPr lang="el-GR" sz="1600" dirty="0">
                <a:solidFill>
                  <a:srgbClr val="FFC000"/>
                </a:solidFill>
              </a:rPr>
              <a:t>τεχνική του </a:t>
            </a:r>
            <a:r>
              <a:rPr lang="el-GR" sz="1600" b="1" dirty="0">
                <a:solidFill>
                  <a:srgbClr val="FFC000"/>
                </a:solidFill>
              </a:rPr>
              <a:t>λευκού βάθους </a:t>
            </a:r>
            <a:r>
              <a:rPr lang="el-GR" sz="1600" b="1" dirty="0"/>
              <a:t>εμφανίστηκε στο </a:t>
            </a:r>
            <a:r>
              <a:rPr lang="el-GR" sz="1600" b="1" dirty="0" smtClean="0"/>
              <a:t>τέλος </a:t>
            </a:r>
            <a:r>
              <a:rPr lang="el-GR" sz="1600" dirty="0" smtClean="0"/>
              <a:t>του </a:t>
            </a:r>
            <a:r>
              <a:rPr lang="el-GR" sz="1600" dirty="0"/>
              <a:t>6ου αι. κατά πάσα πιθανότητα στο εργαστήρι </a:t>
            </a:r>
            <a:r>
              <a:rPr lang="el-GR" sz="1600" dirty="0" smtClean="0"/>
              <a:t>του Ζωγράφου </a:t>
            </a:r>
            <a:r>
              <a:rPr lang="el-GR" sz="1600" dirty="0"/>
              <a:t>του Νικοσθένη ή του </a:t>
            </a:r>
            <a:r>
              <a:rPr lang="el-GR" sz="1600" dirty="0" err="1"/>
              <a:t>Zωγράφου</a:t>
            </a:r>
            <a:r>
              <a:rPr lang="el-GR" sz="1600" dirty="0"/>
              <a:t> </a:t>
            </a:r>
            <a:r>
              <a:rPr lang="el-GR" sz="1600" dirty="0" smtClean="0"/>
              <a:t>του Ανδοκίδη</a:t>
            </a:r>
            <a:r>
              <a:rPr lang="el-GR" sz="1600" dirty="0"/>
              <a:t>, ανοίγοντας το δρόμο σε μια νέα τεχνική </a:t>
            </a:r>
            <a:r>
              <a:rPr lang="el-GR" sz="1600" dirty="0" smtClean="0"/>
              <a:t>που πρότεινε </a:t>
            </a:r>
            <a:r>
              <a:rPr lang="el-GR" sz="1600" dirty="0"/>
              <a:t>νέους τρόπους για να δηλωθεί ο όγκος και </a:t>
            </a:r>
            <a:r>
              <a:rPr lang="el-GR" sz="1600" dirty="0" smtClean="0"/>
              <a:t>το βάθος</a:t>
            </a:r>
            <a:r>
              <a:rPr lang="el-GR" sz="1600" dirty="0"/>
              <a:t>.</a:t>
            </a:r>
          </a:p>
          <a:p>
            <a:r>
              <a:rPr lang="el-GR" sz="1600" dirty="0"/>
              <a:t>Αυτό επιτεύχθηκε με την χρήση αραιής μελανής </a:t>
            </a:r>
            <a:r>
              <a:rPr lang="el-GR" sz="1600" dirty="0" smtClean="0"/>
              <a:t>βαφής πάνω </a:t>
            </a:r>
            <a:r>
              <a:rPr lang="el-GR" sz="1600" dirty="0"/>
              <a:t>στο υπόλευκο βάθος που δημιουργούσε </a:t>
            </a:r>
            <a:r>
              <a:rPr lang="el-GR" sz="1600" dirty="0" smtClean="0"/>
              <a:t>η επίχριση </a:t>
            </a:r>
            <a:r>
              <a:rPr lang="el-GR" sz="1600" dirty="0"/>
              <a:t>του αγγείου με εξαιρετικά λεπτόκοκκο πηλό</a:t>
            </a:r>
            <a:r>
              <a:rPr lang="el-GR" sz="1600" dirty="0" smtClean="0"/>
              <a:t>, με </a:t>
            </a:r>
            <a:r>
              <a:rPr lang="el-GR" sz="1600" dirty="0"/>
              <a:t>μηδενική περιεκτικότητα σε οξείδια του σιδήρου. </a:t>
            </a:r>
            <a:r>
              <a:rPr lang="el-GR" sz="1600" dirty="0" smtClean="0"/>
              <a:t>Στα αγγεία </a:t>
            </a:r>
            <a:r>
              <a:rPr lang="el-GR" sz="1600" dirty="0"/>
              <a:t>λευκού βάθους χρησιμοποιείται αρχικά </a:t>
            </a:r>
            <a:r>
              <a:rPr lang="el-GR" sz="1600" dirty="0" smtClean="0"/>
              <a:t> η  μελανόμορφη </a:t>
            </a:r>
            <a:r>
              <a:rPr lang="el-GR" sz="1600" dirty="0"/>
              <a:t>τεχνική.</a:t>
            </a:r>
          </a:p>
        </p:txBody>
      </p:sp>
      <p:sp>
        <p:nvSpPr>
          <p:cNvPr id="9" name="8 - Ορθογώνιο"/>
          <p:cNvSpPr/>
          <p:nvPr/>
        </p:nvSpPr>
        <p:spPr>
          <a:xfrm>
            <a:off x="1000100" y="5857892"/>
            <a:ext cx="5072098" cy="830997"/>
          </a:xfrm>
          <a:prstGeom prst="rect">
            <a:avLst/>
          </a:prstGeom>
        </p:spPr>
        <p:txBody>
          <a:bodyPr wrap="square">
            <a:spAutoFit/>
          </a:bodyPr>
          <a:lstStyle/>
          <a:p>
            <a:r>
              <a:rPr lang="el-GR" sz="1600" dirty="0" smtClean="0"/>
              <a:t>Λήκυθος </a:t>
            </a:r>
            <a:r>
              <a:rPr lang="el-GR" sz="1600" dirty="0"/>
              <a:t>λευκού βάθους του </a:t>
            </a:r>
            <a:r>
              <a:rPr lang="el-GR" sz="1600" dirty="0" smtClean="0"/>
              <a:t>Ζωγράφου της </a:t>
            </a:r>
            <a:r>
              <a:rPr lang="el-GR" sz="1600" dirty="0"/>
              <a:t>Σαπφούς. </a:t>
            </a:r>
            <a:endParaRPr lang="el-GR" sz="1600" dirty="0" smtClean="0"/>
          </a:p>
          <a:p>
            <a:r>
              <a:rPr lang="el-GR" sz="1600" dirty="0" smtClean="0"/>
              <a:t>Μελανόμορφη </a:t>
            </a:r>
            <a:r>
              <a:rPr lang="el-GR" sz="1600" dirty="0"/>
              <a:t>τεχνική.</a:t>
            </a:r>
          </a:p>
          <a:p>
            <a:r>
              <a:rPr lang="el-GR" sz="1600" dirty="0"/>
              <a:t>Νέα </a:t>
            </a:r>
            <a:r>
              <a:rPr lang="el-GR" sz="1600" dirty="0" smtClean="0"/>
              <a:t>Υόρκη </a:t>
            </a:r>
            <a:r>
              <a:rPr lang="fr-FR" sz="1600" dirty="0" smtClean="0"/>
              <a:t>(</a:t>
            </a:r>
            <a:r>
              <a:rPr lang="fr-FR" sz="1600" dirty="0" err="1"/>
              <a:t>Metropolitan</a:t>
            </a:r>
            <a:r>
              <a:rPr lang="fr-FR" sz="1600" dirty="0"/>
              <a:t> </a:t>
            </a:r>
            <a:r>
              <a:rPr lang="fr-FR" sz="1600" dirty="0" err="1"/>
              <a:t>Museum</a:t>
            </a:r>
            <a:r>
              <a:rPr lang="fr-FR" sz="1600" dirty="0"/>
              <a:t>: 41.162.29).</a:t>
            </a:r>
            <a:endParaRPr lang="el-GR" sz="1600" dirty="0"/>
          </a:p>
        </p:txBody>
      </p:sp>
      <p:pic>
        <p:nvPicPr>
          <p:cNvPr id="27650" name="Picture 2"/>
          <p:cNvPicPr>
            <a:picLocks noChangeAspect="1" noChangeArrowheads="1"/>
          </p:cNvPicPr>
          <p:nvPr/>
        </p:nvPicPr>
        <p:blipFill>
          <a:blip r:embed="rId2"/>
          <a:srcRect/>
          <a:stretch>
            <a:fillRect/>
          </a:stretch>
        </p:blipFill>
        <p:spPr bwMode="auto">
          <a:xfrm>
            <a:off x="6215074" y="1500174"/>
            <a:ext cx="2152656" cy="5160043"/>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06421"/>
          </a:xfrm>
          <a:prstGeom prst="rect">
            <a:avLst/>
          </a:prstGeom>
        </p:spPr>
        <p:txBody>
          <a:bodyPr wrap="square">
            <a:spAutoFit/>
          </a:bodyPr>
          <a:lstStyle/>
          <a:p>
            <a:pPr algn="just">
              <a:lnSpc>
                <a:spcPct val="170000"/>
              </a:lnSpc>
            </a:pPr>
            <a:r>
              <a:rPr lang="el-GR" dirty="0" smtClean="0">
                <a:solidFill>
                  <a:srgbClr val="C00000"/>
                </a:solidFill>
              </a:rPr>
              <a:t>Στάδια Κατασκευής του Αγγείου</a:t>
            </a:r>
          </a:p>
        </p:txBody>
      </p:sp>
      <p:sp>
        <p:nvSpPr>
          <p:cNvPr id="6" name="5 - Ορθογώνιο"/>
          <p:cNvSpPr/>
          <p:nvPr/>
        </p:nvSpPr>
        <p:spPr>
          <a:xfrm>
            <a:off x="785786" y="1071546"/>
            <a:ext cx="7593810" cy="369332"/>
          </a:xfrm>
          <a:prstGeom prst="rect">
            <a:avLst/>
          </a:prstGeom>
        </p:spPr>
        <p:txBody>
          <a:bodyPr wrap="none">
            <a:spAutoFit/>
          </a:bodyPr>
          <a:lstStyle/>
          <a:p>
            <a:r>
              <a:rPr lang="el-GR" dirty="0">
                <a:solidFill>
                  <a:srgbClr val="00B050"/>
                </a:solidFill>
              </a:rPr>
              <a:t>Η Γραφή του Αγγείου: Τεχνικές Γραφής και Κόσμησης-Ρυθμοί Αγγειογραφίας</a:t>
            </a:r>
          </a:p>
        </p:txBody>
      </p:sp>
      <p:sp>
        <p:nvSpPr>
          <p:cNvPr id="8" name="7 - Ορθογώνιο"/>
          <p:cNvSpPr/>
          <p:nvPr/>
        </p:nvSpPr>
        <p:spPr>
          <a:xfrm>
            <a:off x="142844" y="1643050"/>
            <a:ext cx="5715040" cy="3293209"/>
          </a:xfrm>
          <a:prstGeom prst="rect">
            <a:avLst/>
          </a:prstGeom>
        </p:spPr>
        <p:txBody>
          <a:bodyPr wrap="square">
            <a:spAutoFit/>
          </a:bodyPr>
          <a:lstStyle/>
          <a:p>
            <a:r>
              <a:rPr lang="el-GR" sz="1600" dirty="0"/>
              <a:t>Σταδιακά αντικαθίσταται από την τεχνική του </a:t>
            </a:r>
            <a:r>
              <a:rPr lang="el-GR" sz="1600" dirty="0" smtClean="0"/>
              <a:t>περιγράμματος με </a:t>
            </a:r>
            <a:r>
              <a:rPr lang="el-GR" sz="1600" dirty="0"/>
              <a:t>αραιωμένο χρώμα.</a:t>
            </a:r>
          </a:p>
          <a:p>
            <a:r>
              <a:rPr lang="el-GR" sz="1600" dirty="0"/>
              <a:t>Τα χρώματα που χρησιμοποιούνται κυμαίνονται από </a:t>
            </a:r>
            <a:r>
              <a:rPr lang="el-GR" sz="1600" dirty="0" smtClean="0"/>
              <a:t>κίτρινο και </a:t>
            </a:r>
            <a:r>
              <a:rPr lang="el-GR" sz="1600" dirty="0"/>
              <a:t>κόκκινο ως βιολετί και μπλε, εξασφαλίζοντας ένα </a:t>
            </a:r>
            <a:r>
              <a:rPr lang="el-GR" sz="1600" dirty="0" smtClean="0"/>
              <a:t>πιο ρεαλιστικό </a:t>
            </a:r>
            <a:r>
              <a:rPr lang="el-GR" sz="1600" dirty="0"/>
              <a:t>αποτέλεσμα και προσεγγίζοντας περισσότερο </a:t>
            </a:r>
            <a:r>
              <a:rPr lang="el-GR" sz="1600" dirty="0" smtClean="0"/>
              <a:t>τη μεγάλη </a:t>
            </a:r>
            <a:r>
              <a:rPr lang="el-GR" sz="1600" dirty="0"/>
              <a:t>ζωγραφική σε τοίχους και πίνακες, από την οποία</a:t>
            </a:r>
          </a:p>
          <a:p>
            <a:r>
              <a:rPr lang="el-GR" sz="1600" dirty="0"/>
              <a:t>άλλωστε αντλούσε και την έμπνευσή της</a:t>
            </a:r>
            <a:r>
              <a:rPr lang="el-GR" sz="1600" dirty="0" smtClean="0"/>
              <a:t>. </a:t>
            </a:r>
            <a:endParaRPr lang="el-GR" sz="1600" dirty="0"/>
          </a:p>
          <a:p>
            <a:r>
              <a:rPr lang="el-GR" sz="1600" dirty="0"/>
              <a:t>Από όλα τα χρώματα μόνο το μαύρο και το </a:t>
            </a:r>
            <a:r>
              <a:rPr lang="el-GR" sz="1600" dirty="0" smtClean="0"/>
              <a:t>καστανό τοποθετούνταν </a:t>
            </a:r>
            <a:r>
              <a:rPr lang="el-GR" sz="1600" dirty="0"/>
              <a:t>πριν την όπτηση, ενώ όλα τα </a:t>
            </a:r>
            <a:r>
              <a:rPr lang="el-GR" sz="1600" dirty="0" smtClean="0"/>
              <a:t>υπόλοιπα απλώνονταν </a:t>
            </a:r>
            <a:r>
              <a:rPr lang="el-GR" sz="1600" dirty="0"/>
              <a:t>μετά το ψήσιμο, γεγονός που τα έκανε </a:t>
            </a:r>
            <a:r>
              <a:rPr lang="el-GR" sz="1600" dirty="0" smtClean="0"/>
              <a:t>να απολεπίζονται </a:t>
            </a:r>
            <a:r>
              <a:rPr lang="el-GR" sz="1600" dirty="0"/>
              <a:t>εύκολα.</a:t>
            </a:r>
          </a:p>
          <a:p>
            <a:r>
              <a:rPr lang="el-GR" sz="1600" dirty="0"/>
              <a:t>Ωστόσο τα αγγεία αυτά φαίνεται ότι χρησιμοποιούνταν </a:t>
            </a:r>
            <a:r>
              <a:rPr lang="el-GR" sz="1600" dirty="0" smtClean="0"/>
              <a:t>μόνο μια </a:t>
            </a:r>
            <a:r>
              <a:rPr lang="el-GR" sz="1600" dirty="0"/>
              <a:t>φορά, στον τάφο του νεκρού.</a:t>
            </a:r>
          </a:p>
        </p:txBody>
      </p:sp>
      <p:sp>
        <p:nvSpPr>
          <p:cNvPr id="9" name="8 - Ορθογώνιο"/>
          <p:cNvSpPr/>
          <p:nvPr/>
        </p:nvSpPr>
        <p:spPr>
          <a:xfrm>
            <a:off x="1000100" y="5857892"/>
            <a:ext cx="5072098" cy="830997"/>
          </a:xfrm>
          <a:prstGeom prst="rect">
            <a:avLst/>
          </a:prstGeom>
        </p:spPr>
        <p:txBody>
          <a:bodyPr wrap="square">
            <a:spAutoFit/>
          </a:bodyPr>
          <a:lstStyle/>
          <a:p>
            <a:r>
              <a:rPr lang="el-GR" sz="1600" dirty="0" err="1"/>
              <a:t>Λύκηθος</a:t>
            </a:r>
            <a:r>
              <a:rPr lang="el-GR" sz="1600" dirty="0"/>
              <a:t> λευκού βάθους του </a:t>
            </a:r>
            <a:r>
              <a:rPr lang="el-GR" sz="1600" dirty="0" smtClean="0"/>
              <a:t>Ζωγράφου του </a:t>
            </a:r>
            <a:r>
              <a:rPr lang="fr-FR" sz="1600" dirty="0"/>
              <a:t>Sabouroff. </a:t>
            </a:r>
            <a:r>
              <a:rPr lang="el-GR" sz="1600" dirty="0"/>
              <a:t>Τεχνική </a:t>
            </a:r>
            <a:r>
              <a:rPr lang="el-GR" sz="1600" dirty="0" smtClean="0"/>
              <a:t>του περιγράμματος</a:t>
            </a:r>
            <a:r>
              <a:rPr lang="el-GR" sz="1600" dirty="0"/>
              <a:t>. </a:t>
            </a:r>
            <a:endParaRPr lang="el-GR" sz="1600" dirty="0" smtClean="0"/>
          </a:p>
          <a:p>
            <a:r>
              <a:rPr lang="el-GR" sz="1600" dirty="0" smtClean="0"/>
              <a:t>Βερολίνο </a:t>
            </a:r>
            <a:r>
              <a:rPr lang="fr-FR" sz="1600" dirty="0" smtClean="0"/>
              <a:t>(</a:t>
            </a:r>
            <a:r>
              <a:rPr lang="fr-FR" sz="1600" dirty="0" err="1"/>
              <a:t>Antikensammlung</a:t>
            </a:r>
            <a:r>
              <a:rPr lang="fr-FR" sz="1600" dirty="0"/>
              <a:t>: F2455).</a:t>
            </a:r>
            <a:endParaRPr lang="el-GR" sz="1600" dirty="0"/>
          </a:p>
        </p:txBody>
      </p:sp>
      <p:pic>
        <p:nvPicPr>
          <p:cNvPr id="28674" name="Picture 2"/>
          <p:cNvPicPr>
            <a:picLocks noChangeAspect="1" noChangeArrowheads="1"/>
          </p:cNvPicPr>
          <p:nvPr/>
        </p:nvPicPr>
        <p:blipFill>
          <a:blip r:embed="rId2"/>
          <a:srcRect/>
          <a:stretch>
            <a:fillRect/>
          </a:stretch>
        </p:blipFill>
        <p:spPr bwMode="auto">
          <a:xfrm>
            <a:off x="6500826" y="1571611"/>
            <a:ext cx="1966917" cy="4839465"/>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785786" y="1071546"/>
            <a:ext cx="7430304" cy="369332"/>
          </a:xfrm>
          <a:prstGeom prst="rect">
            <a:avLst/>
          </a:prstGeom>
        </p:spPr>
        <p:txBody>
          <a:bodyPr wrap="none">
            <a:spAutoFit/>
          </a:bodyPr>
          <a:lstStyle/>
          <a:p>
            <a:r>
              <a:rPr lang="el-GR" dirty="0"/>
              <a:t>Η Γραφή του Αγγείου: Τεχνικές Γραφής και Κόσμησης-Ρυθμοί Αγγειογραφίας</a:t>
            </a:r>
          </a:p>
        </p:txBody>
      </p:sp>
      <p:sp>
        <p:nvSpPr>
          <p:cNvPr id="8" name="7 - Ορθογώνιο"/>
          <p:cNvSpPr/>
          <p:nvPr/>
        </p:nvSpPr>
        <p:spPr>
          <a:xfrm>
            <a:off x="142844" y="1643050"/>
            <a:ext cx="4929222" cy="2585323"/>
          </a:xfrm>
          <a:prstGeom prst="rect">
            <a:avLst/>
          </a:prstGeom>
        </p:spPr>
        <p:txBody>
          <a:bodyPr wrap="square">
            <a:spAutoFit/>
          </a:bodyPr>
          <a:lstStyle/>
          <a:p>
            <a:r>
              <a:rPr lang="el-GR" dirty="0"/>
              <a:t>Από τα τέλη του 5ου και κατά τον 4ο αι. η</a:t>
            </a:r>
          </a:p>
          <a:p>
            <a:r>
              <a:rPr lang="el-GR" dirty="0"/>
              <a:t>ερυθρόμορφη αγγειογραφία εμπλουτίζεται με</a:t>
            </a:r>
          </a:p>
          <a:p>
            <a:r>
              <a:rPr lang="el-GR" dirty="0"/>
              <a:t>επίθετα κομμάτια πηλού, που δίνουν στην </a:t>
            </a:r>
            <a:r>
              <a:rPr lang="el-GR" dirty="0" smtClean="0"/>
              <a:t>εικόνα μια </a:t>
            </a:r>
            <a:r>
              <a:rPr lang="el-GR" dirty="0"/>
              <a:t>τρίτη διάσταση και προσθέτουν φωτοσκίαση</a:t>
            </a:r>
            <a:r>
              <a:rPr lang="el-GR" dirty="0" smtClean="0"/>
              <a:t>, με </a:t>
            </a:r>
            <a:r>
              <a:rPr lang="el-GR" dirty="0"/>
              <a:t>λεπτά φύλλα </a:t>
            </a:r>
            <a:r>
              <a:rPr lang="el-GR" dirty="0" err="1"/>
              <a:t>χρυσού–επιχρύσωση</a:t>
            </a:r>
            <a:r>
              <a:rPr lang="el-GR" dirty="0"/>
              <a:t> (</a:t>
            </a:r>
            <a:r>
              <a:rPr lang="el-GR" dirty="0" err="1"/>
              <a:t>gilding</a:t>
            </a:r>
            <a:r>
              <a:rPr lang="el-GR" dirty="0" smtClean="0"/>
              <a:t>) και </a:t>
            </a:r>
            <a:r>
              <a:rPr lang="el-GR" dirty="0" err="1"/>
              <a:t>χρυσόχρωμα</a:t>
            </a:r>
            <a:r>
              <a:rPr lang="el-GR" dirty="0"/>
              <a:t>, ενώ δεν λείπουν και </a:t>
            </a:r>
            <a:r>
              <a:rPr lang="el-GR" dirty="0" smtClean="0"/>
              <a:t>οι περιπτώσεις </a:t>
            </a:r>
            <a:r>
              <a:rPr lang="el-GR" dirty="0"/>
              <a:t>που μπαίνουν κι άλλα </a:t>
            </a:r>
            <a:r>
              <a:rPr lang="el-GR" dirty="0" smtClean="0"/>
              <a:t>επίθετα χρώματα</a:t>
            </a:r>
            <a:r>
              <a:rPr lang="el-GR" dirty="0"/>
              <a:t>, όπως λευκό, ροζ, γαλάζιο, γκρι κ.α.</a:t>
            </a:r>
          </a:p>
        </p:txBody>
      </p:sp>
      <p:sp>
        <p:nvSpPr>
          <p:cNvPr id="9" name="8 - Ορθογώνιο"/>
          <p:cNvSpPr/>
          <p:nvPr/>
        </p:nvSpPr>
        <p:spPr>
          <a:xfrm>
            <a:off x="357158" y="5572140"/>
            <a:ext cx="5143536" cy="1077218"/>
          </a:xfrm>
          <a:prstGeom prst="rect">
            <a:avLst/>
          </a:prstGeom>
        </p:spPr>
        <p:txBody>
          <a:bodyPr wrap="square">
            <a:spAutoFit/>
          </a:bodyPr>
          <a:lstStyle/>
          <a:p>
            <a:r>
              <a:rPr lang="el-GR" sz="1600" dirty="0"/>
              <a:t>Υδρία από την </a:t>
            </a:r>
            <a:r>
              <a:rPr lang="el-GR" sz="1600" dirty="0" smtClean="0"/>
              <a:t>Κύμη της Ιταλίας. </a:t>
            </a:r>
          </a:p>
          <a:p>
            <a:r>
              <a:rPr lang="el-GR" sz="1600" dirty="0" smtClean="0"/>
              <a:t>Ερυθρόμορφη ζωγραφική </a:t>
            </a:r>
            <a:r>
              <a:rPr lang="el-GR" sz="1600" dirty="0"/>
              <a:t>με επίθετα κομμάτια πηλού, </a:t>
            </a:r>
            <a:r>
              <a:rPr lang="el-GR" sz="1600" dirty="0" smtClean="0"/>
              <a:t>λεπτά φύλλα </a:t>
            </a:r>
            <a:r>
              <a:rPr lang="el-GR" sz="1600" dirty="0"/>
              <a:t>χρυσού και χρυσό χρώμα. </a:t>
            </a:r>
            <a:endParaRPr lang="el-GR" sz="1600" dirty="0" smtClean="0"/>
          </a:p>
          <a:p>
            <a:r>
              <a:rPr lang="el-GR" sz="1600" dirty="0" smtClean="0"/>
              <a:t>Αγία Πετρούπολη </a:t>
            </a:r>
            <a:r>
              <a:rPr lang="el-GR" sz="1600" dirty="0"/>
              <a:t>(</a:t>
            </a:r>
            <a:r>
              <a:rPr lang="fr-FR" sz="1600" dirty="0"/>
              <a:t>Hermitage </a:t>
            </a:r>
            <a:r>
              <a:rPr lang="fr-FR" sz="1600" dirty="0" err="1"/>
              <a:t>Museum</a:t>
            </a:r>
            <a:r>
              <a:rPr lang="fr-FR" sz="1600" dirty="0"/>
              <a:t>: 51659)</a:t>
            </a:r>
            <a:endParaRPr lang="el-GR" sz="1600" dirty="0"/>
          </a:p>
        </p:txBody>
      </p:sp>
      <p:pic>
        <p:nvPicPr>
          <p:cNvPr id="29698" name="Picture 2"/>
          <p:cNvPicPr>
            <a:picLocks noChangeAspect="1" noChangeArrowheads="1"/>
          </p:cNvPicPr>
          <p:nvPr/>
        </p:nvPicPr>
        <p:blipFill>
          <a:blip r:embed="rId2"/>
          <a:srcRect/>
          <a:stretch>
            <a:fillRect/>
          </a:stretch>
        </p:blipFill>
        <p:spPr bwMode="auto">
          <a:xfrm>
            <a:off x="5572132" y="1571611"/>
            <a:ext cx="3324231" cy="5031269"/>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785786" y="1071546"/>
            <a:ext cx="7430304" cy="369332"/>
          </a:xfrm>
          <a:prstGeom prst="rect">
            <a:avLst/>
          </a:prstGeom>
        </p:spPr>
        <p:txBody>
          <a:bodyPr wrap="none">
            <a:spAutoFit/>
          </a:bodyPr>
          <a:lstStyle/>
          <a:p>
            <a:r>
              <a:rPr lang="el-GR" dirty="0"/>
              <a:t>Η Γραφή του Αγγείου: Τεχνικές Γραφής και Κόσμησης-Ρυθμοί Αγγειογραφίας</a:t>
            </a:r>
          </a:p>
        </p:txBody>
      </p:sp>
      <p:sp>
        <p:nvSpPr>
          <p:cNvPr id="8" name="7 - Ορθογώνιο"/>
          <p:cNvSpPr/>
          <p:nvPr/>
        </p:nvSpPr>
        <p:spPr>
          <a:xfrm>
            <a:off x="142844" y="1643050"/>
            <a:ext cx="4500594" cy="3323987"/>
          </a:xfrm>
          <a:prstGeom prst="rect">
            <a:avLst/>
          </a:prstGeom>
        </p:spPr>
        <p:txBody>
          <a:bodyPr wrap="square">
            <a:spAutoFit/>
          </a:bodyPr>
          <a:lstStyle/>
          <a:p>
            <a:r>
              <a:rPr lang="el-GR" sz="1400" dirty="0"/>
              <a:t>Ο </a:t>
            </a:r>
            <a:r>
              <a:rPr lang="el-GR" sz="1400" dirty="0">
                <a:solidFill>
                  <a:srgbClr val="FFC000"/>
                </a:solidFill>
              </a:rPr>
              <a:t>ρυθμός </a:t>
            </a:r>
            <a:r>
              <a:rPr lang="el-GR" sz="1400" b="1" dirty="0" err="1">
                <a:solidFill>
                  <a:srgbClr val="FFC000"/>
                </a:solidFill>
              </a:rPr>
              <a:t>Kerch</a:t>
            </a:r>
            <a:r>
              <a:rPr lang="el-GR" sz="1400" b="1" dirty="0">
                <a:solidFill>
                  <a:srgbClr val="FFC000"/>
                </a:solidFill>
              </a:rPr>
              <a:t> </a:t>
            </a:r>
            <a:r>
              <a:rPr lang="el-GR" sz="1400" b="1" dirty="0"/>
              <a:t>αποτελεί και την τελευταία φάση της</a:t>
            </a:r>
          </a:p>
          <a:p>
            <a:r>
              <a:rPr lang="el-GR" sz="1400" dirty="0"/>
              <a:t>αθηναϊκής αγγειογραφίας, από το 370 μέχρι το 320</a:t>
            </a:r>
          </a:p>
          <a:p>
            <a:r>
              <a:rPr lang="el-GR" sz="1400" dirty="0"/>
              <a:t>περίπου. Ο ρυθμός, αν και ερυθρόμορφος, ονομάζεται</a:t>
            </a:r>
          </a:p>
          <a:p>
            <a:r>
              <a:rPr lang="el-GR" sz="1400" dirty="0"/>
              <a:t>έτσι επειδή τα περισσότερα αγγεία του προέρχονται</a:t>
            </a:r>
          </a:p>
          <a:p>
            <a:r>
              <a:rPr lang="el-GR" sz="1400" dirty="0"/>
              <a:t>από τάφους στο </a:t>
            </a:r>
            <a:r>
              <a:rPr lang="el-GR" sz="1400" dirty="0" err="1"/>
              <a:t>Κερτς</a:t>
            </a:r>
            <a:r>
              <a:rPr lang="el-GR" sz="1400" dirty="0"/>
              <a:t> (</a:t>
            </a:r>
            <a:r>
              <a:rPr lang="el-GR" sz="1400" dirty="0" err="1"/>
              <a:t>Kerch</a:t>
            </a:r>
            <a:r>
              <a:rPr lang="el-GR" sz="1400" dirty="0"/>
              <a:t>) της Ουκρανίας, </a:t>
            </a:r>
            <a:r>
              <a:rPr lang="el-GR" sz="1400" dirty="0" smtClean="0"/>
              <a:t>το αρχαίο </a:t>
            </a:r>
            <a:r>
              <a:rPr lang="el-GR" sz="1400" dirty="0" err="1"/>
              <a:t>Παντικάπαιο</a:t>
            </a:r>
            <a:r>
              <a:rPr lang="el-GR" sz="1400" dirty="0"/>
              <a:t>.</a:t>
            </a:r>
          </a:p>
          <a:p>
            <a:r>
              <a:rPr lang="el-GR" sz="1400" dirty="0"/>
              <a:t>Χαρακτηριστικά του ρυθμού είναι οι </a:t>
            </a:r>
            <a:r>
              <a:rPr lang="el-GR" sz="1400" dirty="0" smtClean="0"/>
              <a:t>πολυπληθείς συνθέσεις</a:t>
            </a:r>
            <a:r>
              <a:rPr lang="el-GR" sz="1400" dirty="0"/>
              <a:t>, στις οποίες χρησιμοποιούνται πολύ λεπτές,</a:t>
            </a:r>
          </a:p>
          <a:p>
            <a:r>
              <a:rPr lang="el-GR" sz="1400" dirty="0"/>
              <a:t>διακεκομμένες γραμμές για την απόδοση των πτυχών</a:t>
            </a:r>
          </a:p>
          <a:p>
            <a:r>
              <a:rPr lang="el-GR" sz="1400" dirty="0"/>
              <a:t>και την πλαστικότητα του σώματος.</a:t>
            </a:r>
          </a:p>
          <a:p>
            <a:r>
              <a:rPr lang="el-GR" sz="1400" dirty="0"/>
              <a:t>Αν και ο ρυθμός είναι κατά βάση ερυθρόμορφος,</a:t>
            </a:r>
          </a:p>
          <a:p>
            <a:r>
              <a:rPr lang="el-GR" sz="1400" dirty="0"/>
              <a:t>χρησιμοποιείται πολύ το λευκό, κόκκινο, χρυσό, καμιά</a:t>
            </a:r>
          </a:p>
          <a:p>
            <a:r>
              <a:rPr lang="el-GR" sz="1400" dirty="0"/>
              <a:t>φορά το μπλε και το πράσινο χρώμα, ενώ πολλές</a:t>
            </a:r>
          </a:p>
          <a:p>
            <a:r>
              <a:rPr lang="el-GR" sz="1400" dirty="0"/>
              <a:t>φορές εμφανίζονται ανάγλυφες μορφές στα τοιχώματα</a:t>
            </a:r>
          </a:p>
          <a:p>
            <a:r>
              <a:rPr lang="el-GR" sz="1400" dirty="0"/>
              <a:t>του αγγείου.</a:t>
            </a:r>
          </a:p>
        </p:txBody>
      </p:sp>
      <p:sp>
        <p:nvSpPr>
          <p:cNvPr id="9" name="8 - Ορθογώνιο"/>
          <p:cNvSpPr/>
          <p:nvPr/>
        </p:nvSpPr>
        <p:spPr>
          <a:xfrm>
            <a:off x="0" y="5715016"/>
            <a:ext cx="4643438" cy="830997"/>
          </a:xfrm>
          <a:prstGeom prst="rect">
            <a:avLst/>
          </a:prstGeom>
        </p:spPr>
        <p:txBody>
          <a:bodyPr wrap="square">
            <a:spAutoFit/>
          </a:bodyPr>
          <a:lstStyle/>
          <a:p>
            <a:r>
              <a:rPr lang="el-GR" sz="1600" dirty="0"/>
              <a:t>Πελίκη του Ζωγράφου της Γαμήλιας Πομπής.</a:t>
            </a:r>
          </a:p>
          <a:p>
            <a:r>
              <a:rPr lang="el-GR" sz="1600" dirty="0"/>
              <a:t>Ρυθμός </a:t>
            </a:r>
            <a:r>
              <a:rPr lang="fr-FR" sz="1600" dirty="0" err="1"/>
              <a:t>Kerch</a:t>
            </a:r>
            <a:r>
              <a:rPr lang="fr-FR" sz="1600" dirty="0"/>
              <a:t>. </a:t>
            </a:r>
            <a:endParaRPr lang="el-GR" sz="1600" dirty="0" smtClean="0"/>
          </a:p>
          <a:p>
            <a:r>
              <a:rPr lang="fr-FR" sz="1600" dirty="0" smtClean="0"/>
              <a:t>Malibu </a:t>
            </a:r>
            <a:r>
              <a:rPr lang="fr-FR" sz="1600" dirty="0"/>
              <a:t>(Getty Villa: 83.AE.10).</a:t>
            </a:r>
            <a:endParaRPr lang="el-GR" sz="1600" dirty="0"/>
          </a:p>
        </p:txBody>
      </p:sp>
      <p:pic>
        <p:nvPicPr>
          <p:cNvPr id="30722" name="Picture 2"/>
          <p:cNvPicPr>
            <a:picLocks noChangeAspect="1" noChangeArrowheads="1"/>
          </p:cNvPicPr>
          <p:nvPr/>
        </p:nvPicPr>
        <p:blipFill>
          <a:blip r:embed="rId2"/>
          <a:srcRect/>
          <a:stretch>
            <a:fillRect/>
          </a:stretch>
        </p:blipFill>
        <p:spPr bwMode="auto">
          <a:xfrm>
            <a:off x="4786314" y="1500173"/>
            <a:ext cx="4214820" cy="5262139"/>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06421"/>
          </a:xfrm>
          <a:prstGeom prst="rect">
            <a:avLst/>
          </a:prstGeom>
        </p:spPr>
        <p:txBody>
          <a:bodyPr wrap="square">
            <a:spAutoFit/>
          </a:bodyPr>
          <a:lstStyle/>
          <a:p>
            <a:pPr algn="just">
              <a:lnSpc>
                <a:spcPct val="170000"/>
              </a:lnSpc>
            </a:pPr>
            <a:r>
              <a:rPr lang="el-GR" dirty="0" smtClean="0">
                <a:solidFill>
                  <a:srgbClr val="C00000"/>
                </a:solidFill>
              </a:rPr>
              <a:t>Στάδια Κατασκευής του Αγγείου</a:t>
            </a:r>
          </a:p>
        </p:txBody>
      </p:sp>
      <p:sp>
        <p:nvSpPr>
          <p:cNvPr id="6" name="5 - Ορθογώνιο"/>
          <p:cNvSpPr/>
          <p:nvPr/>
        </p:nvSpPr>
        <p:spPr>
          <a:xfrm>
            <a:off x="785786" y="1071546"/>
            <a:ext cx="7593810" cy="369332"/>
          </a:xfrm>
          <a:prstGeom prst="rect">
            <a:avLst/>
          </a:prstGeom>
        </p:spPr>
        <p:txBody>
          <a:bodyPr wrap="none">
            <a:spAutoFit/>
          </a:bodyPr>
          <a:lstStyle/>
          <a:p>
            <a:r>
              <a:rPr lang="el-GR" dirty="0">
                <a:solidFill>
                  <a:srgbClr val="00B050"/>
                </a:solidFill>
              </a:rPr>
              <a:t>Η Γραφή του Αγγείου: Τεχνικές Γραφής και Κόσμησης-Ρυθμοί Αγγειογραφίας</a:t>
            </a:r>
          </a:p>
        </p:txBody>
      </p:sp>
      <p:sp>
        <p:nvSpPr>
          <p:cNvPr id="8" name="7 - Ορθογώνιο"/>
          <p:cNvSpPr/>
          <p:nvPr/>
        </p:nvSpPr>
        <p:spPr>
          <a:xfrm>
            <a:off x="0" y="1714488"/>
            <a:ext cx="4071966" cy="4770537"/>
          </a:xfrm>
          <a:prstGeom prst="rect">
            <a:avLst/>
          </a:prstGeom>
        </p:spPr>
        <p:txBody>
          <a:bodyPr wrap="square">
            <a:spAutoFit/>
          </a:bodyPr>
          <a:lstStyle/>
          <a:p>
            <a:r>
              <a:rPr lang="el-GR" sz="1600" dirty="0"/>
              <a:t>Άφθονη είναι η κεραμική παραγωγή αγγείων</a:t>
            </a:r>
          </a:p>
          <a:p>
            <a:r>
              <a:rPr lang="el-GR" sz="1600" dirty="0"/>
              <a:t>που απλώς καλύπτονται με σκουρόχρωμη</a:t>
            </a:r>
          </a:p>
          <a:p>
            <a:r>
              <a:rPr lang="el-GR" sz="1600" dirty="0"/>
              <a:t>βαφή και ονομάζονταν </a:t>
            </a:r>
            <a:r>
              <a:rPr lang="el-GR" sz="1600" b="1" dirty="0"/>
              <a:t>μελαμβαφή. Η</a:t>
            </a:r>
          </a:p>
          <a:p>
            <a:r>
              <a:rPr lang="el-GR" sz="1600" dirty="0"/>
              <a:t>καλλιτεχνική τους αξία ήταν μάλλον μικρή </a:t>
            </a:r>
            <a:r>
              <a:rPr lang="el-GR" sz="1600" dirty="0" smtClean="0"/>
              <a:t>και μόνο </a:t>
            </a:r>
            <a:r>
              <a:rPr lang="el-GR" sz="1600" dirty="0"/>
              <a:t>κατά την κλασική εποχή </a:t>
            </a:r>
            <a:r>
              <a:rPr lang="el-GR" sz="1600" dirty="0" smtClean="0"/>
              <a:t>δημιουργήθηκαν αξιόλογα </a:t>
            </a:r>
            <a:r>
              <a:rPr lang="el-GR" sz="1600" dirty="0"/>
              <a:t>δείγματα, που συχνά έφεραν </a:t>
            </a:r>
            <a:r>
              <a:rPr lang="el-GR" sz="1600" dirty="0" smtClean="0"/>
              <a:t>και κοσμήματα</a:t>
            </a:r>
            <a:r>
              <a:rPr lang="el-GR" sz="1600" dirty="0"/>
              <a:t>, όπως ανθέμια ή κυμάτια τα </a:t>
            </a:r>
            <a:r>
              <a:rPr lang="el-GR" sz="1600" dirty="0" smtClean="0"/>
              <a:t>οποία γινόταν </a:t>
            </a:r>
            <a:r>
              <a:rPr lang="el-GR" sz="1600" dirty="0"/>
              <a:t>με τη βοήθεια επίπεδων ή </a:t>
            </a:r>
            <a:r>
              <a:rPr lang="el-GR" sz="1600" dirty="0" smtClean="0"/>
              <a:t>κυλινδρικών σφραγίδων</a:t>
            </a:r>
            <a:r>
              <a:rPr lang="el-GR" sz="1600" dirty="0"/>
              <a:t>. Τυπώνονται σε σειρές πάνω </a:t>
            </a:r>
            <a:r>
              <a:rPr lang="el-GR" sz="1600" dirty="0" smtClean="0"/>
              <a:t>στα τοιχώματα </a:t>
            </a:r>
            <a:r>
              <a:rPr lang="el-GR" sz="1600" dirty="0"/>
              <a:t>του αγγείου με την τεχνική </a:t>
            </a:r>
            <a:r>
              <a:rPr lang="el-GR" sz="1600" dirty="0" smtClean="0"/>
              <a:t>που ονομάστηκε </a:t>
            </a:r>
            <a:r>
              <a:rPr lang="el-GR" sz="1600" dirty="0" err="1"/>
              <a:t>εμπίεστη</a:t>
            </a:r>
            <a:r>
              <a:rPr lang="el-GR" sz="1600" dirty="0"/>
              <a:t> και διατηρήθηκαν </a:t>
            </a:r>
            <a:r>
              <a:rPr lang="el-GR" sz="1600" dirty="0" smtClean="0"/>
              <a:t>για πάρα </a:t>
            </a:r>
            <a:r>
              <a:rPr lang="el-GR" sz="1600" dirty="0"/>
              <a:t>πολλούς αιώνες. </a:t>
            </a:r>
            <a:endParaRPr lang="el-GR" sz="1600" dirty="0" smtClean="0"/>
          </a:p>
          <a:p>
            <a:endParaRPr lang="el-GR" sz="1600" dirty="0" smtClean="0"/>
          </a:p>
          <a:p>
            <a:r>
              <a:rPr lang="el-GR" sz="1600" dirty="0" smtClean="0"/>
              <a:t>Κάποια απλά κοσμήματα </a:t>
            </a:r>
            <a:r>
              <a:rPr lang="el-GR" sz="1600" dirty="0"/>
              <a:t>χαράσσονται με ελεύθερο χέρι.</a:t>
            </a:r>
          </a:p>
          <a:p>
            <a:r>
              <a:rPr lang="el-GR" sz="1600" dirty="0"/>
              <a:t>Η τεχνική γίνεται ιδιαίτερα προσφιλής τον 4ο</a:t>
            </a:r>
          </a:p>
          <a:p>
            <a:r>
              <a:rPr lang="el-GR" sz="1600" dirty="0"/>
              <a:t>αι., περίοδος που έχει να επιδείξει αξιόλογη</a:t>
            </a:r>
          </a:p>
          <a:p>
            <a:r>
              <a:rPr lang="el-GR" sz="1600" dirty="0"/>
              <a:t>σταμπωτή κεραμική</a:t>
            </a:r>
          </a:p>
        </p:txBody>
      </p:sp>
      <p:sp>
        <p:nvSpPr>
          <p:cNvPr id="9" name="8 - Ορθογώνιο"/>
          <p:cNvSpPr/>
          <p:nvPr/>
        </p:nvSpPr>
        <p:spPr>
          <a:xfrm>
            <a:off x="4572000" y="5572140"/>
            <a:ext cx="4214842" cy="584775"/>
          </a:xfrm>
          <a:prstGeom prst="rect">
            <a:avLst/>
          </a:prstGeom>
        </p:spPr>
        <p:txBody>
          <a:bodyPr wrap="square">
            <a:spAutoFit/>
          </a:bodyPr>
          <a:lstStyle/>
          <a:p>
            <a:r>
              <a:rPr lang="el-GR" sz="1600" dirty="0">
                <a:solidFill>
                  <a:srgbClr val="FFFF00"/>
                </a:solidFill>
              </a:rPr>
              <a:t>Κύπελλο τύπου </a:t>
            </a:r>
            <a:r>
              <a:rPr lang="el-GR" sz="1600" dirty="0" err="1">
                <a:solidFill>
                  <a:srgbClr val="FFFF00"/>
                </a:solidFill>
              </a:rPr>
              <a:t>Bolsal</a:t>
            </a:r>
            <a:r>
              <a:rPr lang="el-GR" sz="1600" dirty="0">
                <a:solidFill>
                  <a:srgbClr val="FFFF00"/>
                </a:solidFill>
              </a:rPr>
              <a:t>. Σταμπωτή διακόσμηση.</a:t>
            </a:r>
          </a:p>
          <a:p>
            <a:r>
              <a:rPr lang="el-GR" sz="1600" dirty="0">
                <a:solidFill>
                  <a:srgbClr val="FFFF00"/>
                </a:solidFill>
              </a:rPr>
              <a:t>Ρόδος (</a:t>
            </a:r>
            <a:r>
              <a:rPr lang="el-GR" sz="1600" dirty="0" err="1">
                <a:solidFill>
                  <a:srgbClr val="FFFF00"/>
                </a:solidFill>
              </a:rPr>
              <a:t>Κυμισάλα</a:t>
            </a:r>
            <a:r>
              <a:rPr lang="el-GR" sz="1600" dirty="0">
                <a:solidFill>
                  <a:srgbClr val="FFFF00"/>
                </a:solidFill>
              </a:rPr>
              <a:t>: Π104Α)</a:t>
            </a:r>
          </a:p>
        </p:txBody>
      </p:sp>
      <p:pic>
        <p:nvPicPr>
          <p:cNvPr id="31746" name="Picture 2"/>
          <p:cNvPicPr>
            <a:picLocks noChangeAspect="1" noChangeArrowheads="1"/>
          </p:cNvPicPr>
          <p:nvPr/>
        </p:nvPicPr>
        <p:blipFill>
          <a:blip r:embed="rId2"/>
          <a:srcRect/>
          <a:stretch>
            <a:fillRect/>
          </a:stretch>
        </p:blipFill>
        <p:spPr bwMode="auto">
          <a:xfrm>
            <a:off x="4243304" y="1643050"/>
            <a:ext cx="4900696" cy="357190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63231"/>
          </a:xfrm>
          <a:prstGeom prst="rect">
            <a:avLst/>
          </a:prstGeom>
        </p:spPr>
        <p:txBody>
          <a:bodyPr wrap="square">
            <a:spAutoFit/>
          </a:bodyPr>
          <a:lstStyle/>
          <a:p>
            <a:pPr algn="just">
              <a:lnSpc>
                <a:spcPct val="170000"/>
              </a:lnSpc>
            </a:pPr>
            <a:r>
              <a:rPr lang="el-GR" dirty="0" smtClean="0"/>
              <a:t>Στάδια Κατασκευής του Αγγείου</a:t>
            </a:r>
          </a:p>
        </p:txBody>
      </p:sp>
      <p:sp>
        <p:nvSpPr>
          <p:cNvPr id="6" name="5 - Ορθογώνιο"/>
          <p:cNvSpPr/>
          <p:nvPr/>
        </p:nvSpPr>
        <p:spPr>
          <a:xfrm>
            <a:off x="785786" y="1071546"/>
            <a:ext cx="7430304" cy="369332"/>
          </a:xfrm>
          <a:prstGeom prst="rect">
            <a:avLst/>
          </a:prstGeom>
        </p:spPr>
        <p:txBody>
          <a:bodyPr wrap="none">
            <a:spAutoFit/>
          </a:bodyPr>
          <a:lstStyle/>
          <a:p>
            <a:r>
              <a:rPr lang="el-GR" dirty="0"/>
              <a:t>Η Γραφή του Αγγείου: Τεχνικές Γραφής και Κόσμησης-Ρυθμοί Αγγειογραφίας</a:t>
            </a:r>
          </a:p>
        </p:txBody>
      </p:sp>
      <p:sp>
        <p:nvSpPr>
          <p:cNvPr id="8" name="7 - Ορθογώνιο"/>
          <p:cNvSpPr/>
          <p:nvPr/>
        </p:nvSpPr>
        <p:spPr>
          <a:xfrm>
            <a:off x="142844" y="1643050"/>
            <a:ext cx="3500462" cy="5016758"/>
          </a:xfrm>
          <a:prstGeom prst="rect">
            <a:avLst/>
          </a:prstGeom>
        </p:spPr>
        <p:txBody>
          <a:bodyPr wrap="square">
            <a:spAutoFit/>
          </a:bodyPr>
          <a:lstStyle/>
          <a:p>
            <a:r>
              <a:rPr lang="el-GR" sz="1600" dirty="0"/>
              <a:t>Τα </a:t>
            </a:r>
            <a:r>
              <a:rPr lang="el-GR" sz="1600" b="1" dirty="0">
                <a:solidFill>
                  <a:srgbClr val="FFC000"/>
                </a:solidFill>
              </a:rPr>
              <a:t>ανάγλυφα αγγεία</a:t>
            </a:r>
            <a:r>
              <a:rPr lang="el-GR" sz="1600" b="1" dirty="0"/>
              <a:t>, έχουν </a:t>
            </a:r>
            <a:r>
              <a:rPr lang="el-GR" sz="1600" b="1" dirty="0" smtClean="0"/>
              <a:t>ως </a:t>
            </a:r>
            <a:r>
              <a:rPr lang="el-GR" sz="1600" dirty="0" smtClean="0"/>
              <a:t>πρότυπό </a:t>
            </a:r>
            <a:r>
              <a:rPr lang="el-GR" sz="1600" dirty="0"/>
              <a:t>τους τα μεταλλικά αγγεία, </a:t>
            </a:r>
            <a:r>
              <a:rPr lang="el-GR" sz="1600" dirty="0" smtClean="0"/>
              <a:t>τα οποία </a:t>
            </a:r>
            <a:r>
              <a:rPr lang="el-GR" sz="1600" dirty="0"/>
              <a:t>διέθεταν σφυρήλατες </a:t>
            </a:r>
            <a:r>
              <a:rPr lang="el-GR" sz="1600" dirty="0" smtClean="0"/>
              <a:t>ανάγλυφες μορφές</a:t>
            </a:r>
            <a:r>
              <a:rPr lang="el-GR" sz="1600" dirty="0"/>
              <a:t>. Οι </a:t>
            </a:r>
            <a:r>
              <a:rPr lang="el-GR" sz="1600" dirty="0" err="1" smtClean="0"/>
              <a:t>πρωιμότεροι</a:t>
            </a:r>
            <a:r>
              <a:rPr lang="el-GR" sz="1600" dirty="0" smtClean="0"/>
              <a:t> </a:t>
            </a:r>
            <a:r>
              <a:rPr lang="el-GR" sz="1600" dirty="0"/>
              <a:t>πρόγονοι </a:t>
            </a:r>
            <a:r>
              <a:rPr lang="el-GR" sz="1600" dirty="0" smtClean="0"/>
              <a:t>των πήλινων </a:t>
            </a:r>
            <a:r>
              <a:rPr lang="el-GR" sz="1600" dirty="0"/>
              <a:t>ανάγλυφων αγγείων ήταν </a:t>
            </a:r>
            <a:r>
              <a:rPr lang="el-GR" sz="1600" dirty="0" smtClean="0"/>
              <a:t>οι μεγάλοι </a:t>
            </a:r>
            <a:r>
              <a:rPr lang="el-GR" sz="1600" dirty="0"/>
              <a:t>αποθηκευτικοί πίθοι της </a:t>
            </a:r>
            <a:r>
              <a:rPr lang="el-GR" sz="1600" dirty="0" err="1" smtClean="0"/>
              <a:t>κρητο</a:t>
            </a:r>
            <a:r>
              <a:rPr lang="el-GR" sz="1600" dirty="0" smtClean="0"/>
              <a:t>-μυκηναϊκής </a:t>
            </a:r>
            <a:r>
              <a:rPr lang="el-GR" sz="1600" dirty="0"/>
              <a:t>εποχής. </a:t>
            </a:r>
            <a:endParaRPr lang="el-GR" sz="1600" dirty="0" smtClean="0"/>
          </a:p>
          <a:p>
            <a:r>
              <a:rPr lang="el-GR" sz="1600" dirty="0" smtClean="0"/>
              <a:t>Τα κοσμήματα πάνω </a:t>
            </a:r>
            <a:r>
              <a:rPr lang="el-GR" sz="1600" dirty="0"/>
              <a:t>στα αγγεία είναι επίθετα</a:t>
            </a:r>
            <a:r>
              <a:rPr lang="el-GR" sz="1600" dirty="0" smtClean="0"/>
              <a:t>, κατασκευασμένα </a:t>
            </a:r>
            <a:r>
              <a:rPr lang="el-GR" sz="1600" dirty="0"/>
              <a:t>με διάφορες </a:t>
            </a:r>
            <a:r>
              <a:rPr lang="el-GR" sz="1600" dirty="0" smtClean="0"/>
              <a:t>μήτρες και </a:t>
            </a:r>
            <a:r>
              <a:rPr lang="el-GR" sz="1600" dirty="0"/>
              <a:t>η επικόλλησή τους στο σώμα </a:t>
            </a:r>
            <a:r>
              <a:rPr lang="el-GR" sz="1600" dirty="0" smtClean="0"/>
              <a:t>του αγγείου </a:t>
            </a:r>
            <a:r>
              <a:rPr lang="el-GR" sz="1600" dirty="0"/>
              <a:t>γίνεται με τη βοήθεια </a:t>
            </a:r>
            <a:r>
              <a:rPr lang="el-GR" sz="1600" dirty="0" smtClean="0"/>
              <a:t>ενός διαλύματος </a:t>
            </a:r>
            <a:r>
              <a:rPr lang="el-GR" sz="1600" dirty="0"/>
              <a:t>πηλού. </a:t>
            </a:r>
            <a:endParaRPr lang="el-GR" sz="1600" dirty="0" smtClean="0"/>
          </a:p>
          <a:p>
            <a:endParaRPr lang="el-GR" sz="1600" dirty="0" smtClean="0"/>
          </a:p>
          <a:p>
            <a:endParaRPr lang="el-GR" sz="1600" dirty="0" smtClean="0"/>
          </a:p>
          <a:p>
            <a:r>
              <a:rPr lang="el-GR" sz="1600" dirty="0" smtClean="0"/>
              <a:t>Ανάγλυφα αγγεία συναντάμε </a:t>
            </a:r>
            <a:r>
              <a:rPr lang="el-GR" sz="1600" dirty="0"/>
              <a:t>κατά τον 7ο αι., ενώ </a:t>
            </a:r>
            <a:r>
              <a:rPr lang="el-GR" sz="1600" dirty="0" smtClean="0"/>
              <a:t>η τεχνική </a:t>
            </a:r>
            <a:r>
              <a:rPr lang="el-GR" sz="1600" dirty="0"/>
              <a:t>αναβιώνει στα τέλη του 5ου αι</a:t>
            </a:r>
            <a:r>
              <a:rPr lang="el-GR" sz="1600" dirty="0" smtClean="0"/>
              <a:t>. με </a:t>
            </a:r>
            <a:r>
              <a:rPr lang="el-GR" sz="1600" dirty="0"/>
              <a:t>την παραγωγή πιο </a:t>
            </a:r>
            <a:r>
              <a:rPr lang="el-GR" sz="1600" dirty="0" smtClean="0"/>
              <a:t>εκλεπτυσμένων και </a:t>
            </a:r>
            <a:r>
              <a:rPr lang="el-GR" sz="1600" dirty="0"/>
              <a:t>πολύχρωμων αγγείων</a:t>
            </a:r>
          </a:p>
        </p:txBody>
      </p:sp>
      <p:sp>
        <p:nvSpPr>
          <p:cNvPr id="9" name="8 - Ορθογώνιο"/>
          <p:cNvSpPr/>
          <p:nvPr/>
        </p:nvSpPr>
        <p:spPr>
          <a:xfrm>
            <a:off x="4786314" y="5715016"/>
            <a:ext cx="4143404" cy="830997"/>
          </a:xfrm>
          <a:prstGeom prst="rect">
            <a:avLst/>
          </a:prstGeom>
        </p:spPr>
        <p:txBody>
          <a:bodyPr wrap="square">
            <a:spAutoFit/>
          </a:bodyPr>
          <a:lstStyle/>
          <a:p>
            <a:r>
              <a:rPr lang="el-GR" sz="1600" dirty="0">
                <a:solidFill>
                  <a:srgbClr val="FFFF00"/>
                </a:solidFill>
              </a:rPr>
              <a:t>Όστρακο </a:t>
            </a:r>
            <a:r>
              <a:rPr lang="el-GR" sz="1600" dirty="0" smtClean="0">
                <a:solidFill>
                  <a:srgbClr val="FFFF00"/>
                </a:solidFill>
              </a:rPr>
              <a:t>πίθου</a:t>
            </a:r>
            <a:r>
              <a:rPr lang="el-GR" sz="1600" dirty="0">
                <a:solidFill>
                  <a:srgbClr val="FFFF00"/>
                </a:solidFill>
              </a:rPr>
              <a:t>. Ανάγλυφη διακόσμηση. </a:t>
            </a:r>
            <a:endParaRPr lang="el-GR" sz="1600" dirty="0" smtClean="0">
              <a:solidFill>
                <a:srgbClr val="FFFF00"/>
              </a:solidFill>
            </a:endParaRPr>
          </a:p>
          <a:p>
            <a:r>
              <a:rPr lang="el-GR" sz="1600" dirty="0" smtClean="0">
                <a:solidFill>
                  <a:srgbClr val="FFFF00"/>
                </a:solidFill>
              </a:rPr>
              <a:t>650 </a:t>
            </a:r>
            <a:r>
              <a:rPr lang="el-GR" sz="1600" dirty="0" err="1" smtClean="0">
                <a:solidFill>
                  <a:srgbClr val="FFFF00"/>
                </a:solidFill>
              </a:rPr>
              <a:t>π.Χ.</a:t>
            </a:r>
            <a:r>
              <a:rPr lang="el-GR" sz="1600" dirty="0" smtClean="0">
                <a:solidFill>
                  <a:srgbClr val="FFFF00"/>
                </a:solidFill>
              </a:rPr>
              <a:t> - 600 </a:t>
            </a:r>
            <a:r>
              <a:rPr lang="el-GR" sz="1600" dirty="0" err="1" smtClean="0">
                <a:solidFill>
                  <a:srgbClr val="FFFF00"/>
                </a:solidFill>
              </a:rPr>
              <a:t>π.Χ.</a:t>
            </a:r>
            <a:r>
              <a:rPr lang="el-GR" sz="1600" dirty="0" smtClean="0">
                <a:solidFill>
                  <a:srgbClr val="FFFF00"/>
                </a:solidFill>
              </a:rPr>
              <a:t>   Κρητικό εργαστήριο</a:t>
            </a:r>
          </a:p>
          <a:p>
            <a:r>
              <a:rPr lang="el-GR" sz="1600" dirty="0" smtClean="0">
                <a:solidFill>
                  <a:srgbClr val="FFFF00"/>
                </a:solidFill>
              </a:rPr>
              <a:t>Αθήνα Μουσείο  Κυκλαδικής Τέχνης ΝΓ0994</a:t>
            </a:r>
            <a:endParaRPr lang="el-GR" sz="1600" dirty="0">
              <a:solidFill>
                <a:srgbClr val="FFFF00"/>
              </a:solidFill>
            </a:endParaRPr>
          </a:p>
        </p:txBody>
      </p:sp>
      <p:pic>
        <p:nvPicPr>
          <p:cNvPr id="116738" name="Picture 2" descr="https://s3-eu-west-1.amazonaws.com/cycladic.museum/vRhxn91468835618.jpg"/>
          <p:cNvPicPr>
            <a:picLocks noChangeAspect="1" noChangeArrowheads="1"/>
          </p:cNvPicPr>
          <p:nvPr/>
        </p:nvPicPr>
        <p:blipFill>
          <a:blip r:embed="rId2" cstate="print"/>
          <a:srcRect/>
          <a:stretch>
            <a:fillRect/>
          </a:stretch>
        </p:blipFill>
        <p:spPr bwMode="auto">
          <a:xfrm>
            <a:off x="3786182" y="1500173"/>
            <a:ext cx="5214974" cy="3509635"/>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57224" y="142852"/>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5" name="4 - Ορθογώνιο"/>
          <p:cNvSpPr/>
          <p:nvPr/>
        </p:nvSpPr>
        <p:spPr>
          <a:xfrm>
            <a:off x="2928926" y="500043"/>
            <a:ext cx="3287375" cy="506421"/>
          </a:xfrm>
          <a:prstGeom prst="rect">
            <a:avLst/>
          </a:prstGeom>
        </p:spPr>
        <p:txBody>
          <a:bodyPr wrap="square">
            <a:spAutoFit/>
          </a:bodyPr>
          <a:lstStyle/>
          <a:p>
            <a:pPr algn="just">
              <a:lnSpc>
                <a:spcPct val="170000"/>
              </a:lnSpc>
            </a:pPr>
            <a:r>
              <a:rPr lang="el-GR" dirty="0" smtClean="0">
                <a:solidFill>
                  <a:schemeClr val="accent4">
                    <a:lumMod val="60000"/>
                    <a:lumOff val="40000"/>
                  </a:schemeClr>
                </a:solidFill>
              </a:rPr>
              <a:t>Στάδια Κατασκευής του Αγγείου</a:t>
            </a:r>
          </a:p>
        </p:txBody>
      </p:sp>
      <p:sp>
        <p:nvSpPr>
          <p:cNvPr id="6" name="5 - Ορθογώνιο"/>
          <p:cNvSpPr/>
          <p:nvPr/>
        </p:nvSpPr>
        <p:spPr>
          <a:xfrm>
            <a:off x="785786" y="1071546"/>
            <a:ext cx="7593810" cy="369332"/>
          </a:xfrm>
          <a:prstGeom prst="rect">
            <a:avLst/>
          </a:prstGeom>
        </p:spPr>
        <p:txBody>
          <a:bodyPr wrap="none">
            <a:spAutoFit/>
          </a:bodyPr>
          <a:lstStyle/>
          <a:p>
            <a:r>
              <a:rPr lang="el-GR" dirty="0">
                <a:solidFill>
                  <a:schemeClr val="accent3">
                    <a:lumMod val="40000"/>
                    <a:lumOff val="60000"/>
                  </a:schemeClr>
                </a:solidFill>
              </a:rPr>
              <a:t>Η Γραφή του Αγγείου: Τεχνικές Γραφής και Κόσμησης-Ρυθμοί Αγγειογραφίας</a:t>
            </a:r>
          </a:p>
        </p:txBody>
      </p:sp>
      <p:sp>
        <p:nvSpPr>
          <p:cNvPr id="8" name="7 - Ορθογώνιο"/>
          <p:cNvSpPr/>
          <p:nvPr/>
        </p:nvSpPr>
        <p:spPr>
          <a:xfrm>
            <a:off x="142844" y="2071678"/>
            <a:ext cx="3786214" cy="2308324"/>
          </a:xfrm>
          <a:prstGeom prst="rect">
            <a:avLst/>
          </a:prstGeom>
        </p:spPr>
        <p:txBody>
          <a:bodyPr wrap="square">
            <a:spAutoFit/>
          </a:bodyPr>
          <a:lstStyle/>
          <a:p>
            <a:r>
              <a:rPr lang="el-GR" sz="1600" dirty="0"/>
              <a:t>Μια τελευταία κατηγορία αποτελούν</a:t>
            </a:r>
          </a:p>
          <a:p>
            <a:r>
              <a:rPr lang="el-GR" sz="1600" dirty="0"/>
              <a:t>τα λεγόμενα </a:t>
            </a:r>
            <a:r>
              <a:rPr lang="el-GR" sz="1600" b="1" dirty="0">
                <a:solidFill>
                  <a:srgbClr val="FFC000"/>
                </a:solidFill>
              </a:rPr>
              <a:t>πλαστικά αγγεία</a:t>
            </a:r>
            <a:r>
              <a:rPr lang="el-GR" sz="1600" b="1" dirty="0"/>
              <a:t>, τα</a:t>
            </a:r>
          </a:p>
          <a:p>
            <a:r>
              <a:rPr lang="el-GR" sz="1600" dirty="0"/>
              <a:t>οποία πλάστηκαν </a:t>
            </a:r>
            <a:r>
              <a:rPr lang="el-GR" sz="1600" dirty="0" smtClean="0"/>
              <a:t>ή μορφοποιήθηκαν </a:t>
            </a:r>
            <a:r>
              <a:rPr lang="el-GR" sz="1600" dirty="0"/>
              <a:t>με </a:t>
            </a:r>
            <a:r>
              <a:rPr lang="el-GR" sz="1600" dirty="0" smtClean="0"/>
              <a:t>ιδιαίτερο τρόπο</a:t>
            </a:r>
            <a:r>
              <a:rPr lang="el-GR" sz="1600" dirty="0"/>
              <a:t>.</a:t>
            </a:r>
          </a:p>
          <a:p>
            <a:r>
              <a:rPr lang="el-GR" sz="1600" dirty="0"/>
              <a:t>Αν και τα αγγεία αυτά συνδυάζουν</a:t>
            </a:r>
          </a:p>
          <a:p>
            <a:r>
              <a:rPr lang="el-GR" sz="1600" dirty="0"/>
              <a:t>την ανάγλυφη επιφάνεια με το</a:t>
            </a:r>
          </a:p>
          <a:p>
            <a:r>
              <a:rPr lang="el-GR" sz="1600" dirty="0"/>
              <a:t>μαύρο χρώμα κυρίως, συχνά</a:t>
            </a:r>
          </a:p>
          <a:p>
            <a:r>
              <a:rPr lang="el-GR" sz="1600" dirty="0"/>
              <a:t>χρησιμοποιείται η πολυχρωμία και</a:t>
            </a:r>
          </a:p>
          <a:p>
            <a:r>
              <a:rPr lang="el-GR" sz="1600" dirty="0"/>
              <a:t>η εγχάραξη </a:t>
            </a:r>
            <a:r>
              <a:rPr lang="el-GR" sz="1600" dirty="0" smtClean="0"/>
              <a:t>λεπτομερειών.</a:t>
            </a:r>
            <a:endParaRPr lang="el-GR" sz="1600" dirty="0"/>
          </a:p>
        </p:txBody>
      </p:sp>
      <p:sp>
        <p:nvSpPr>
          <p:cNvPr id="9" name="8 - Ορθογώνιο"/>
          <p:cNvSpPr/>
          <p:nvPr/>
        </p:nvSpPr>
        <p:spPr>
          <a:xfrm>
            <a:off x="4857752" y="5572140"/>
            <a:ext cx="4000528" cy="584775"/>
          </a:xfrm>
          <a:prstGeom prst="rect">
            <a:avLst/>
          </a:prstGeom>
        </p:spPr>
        <p:txBody>
          <a:bodyPr wrap="square">
            <a:spAutoFit/>
          </a:bodyPr>
          <a:lstStyle/>
          <a:p>
            <a:r>
              <a:rPr lang="el-GR" sz="1600" dirty="0">
                <a:solidFill>
                  <a:srgbClr val="FFFF00"/>
                </a:solidFill>
              </a:rPr>
              <a:t>Πλαστικό αγγείο – κάνθαρος (340-310</a:t>
            </a:r>
            <a:r>
              <a:rPr lang="fr-FR" sz="1600" dirty="0">
                <a:solidFill>
                  <a:srgbClr val="FFFF00"/>
                </a:solidFill>
              </a:rPr>
              <a:t>BC)</a:t>
            </a:r>
          </a:p>
          <a:p>
            <a:r>
              <a:rPr lang="el-GR" sz="1600" dirty="0" smtClean="0">
                <a:solidFill>
                  <a:srgbClr val="FFFF00"/>
                </a:solidFill>
              </a:rPr>
              <a:t>Λονδίνο </a:t>
            </a:r>
            <a:r>
              <a:rPr lang="fr-FR" sz="1600" dirty="0" smtClean="0">
                <a:solidFill>
                  <a:srgbClr val="FFFF00"/>
                </a:solidFill>
              </a:rPr>
              <a:t>British </a:t>
            </a:r>
            <a:r>
              <a:rPr lang="fr-FR" sz="1600" dirty="0" err="1">
                <a:solidFill>
                  <a:srgbClr val="FFFF00"/>
                </a:solidFill>
              </a:rPr>
              <a:t>Museum</a:t>
            </a:r>
            <a:r>
              <a:rPr lang="fr-FR" sz="1600" dirty="0">
                <a:solidFill>
                  <a:srgbClr val="FFFF00"/>
                </a:solidFill>
              </a:rPr>
              <a:t> 1842,0407.1 (F436)</a:t>
            </a:r>
            <a:endParaRPr lang="el-GR" sz="1600" dirty="0">
              <a:solidFill>
                <a:srgbClr val="FFFF00"/>
              </a:solidFill>
            </a:endParaRPr>
          </a:p>
        </p:txBody>
      </p:sp>
      <p:pic>
        <p:nvPicPr>
          <p:cNvPr id="33794" name="Picture 2"/>
          <p:cNvPicPr>
            <a:picLocks noChangeAspect="1" noChangeArrowheads="1"/>
          </p:cNvPicPr>
          <p:nvPr/>
        </p:nvPicPr>
        <p:blipFill>
          <a:blip r:embed="rId2"/>
          <a:srcRect/>
          <a:stretch>
            <a:fillRect/>
          </a:stretch>
        </p:blipFill>
        <p:spPr bwMode="auto">
          <a:xfrm>
            <a:off x="4071934" y="1571612"/>
            <a:ext cx="2362200" cy="3467100"/>
          </a:xfrm>
          <a:prstGeom prst="rect">
            <a:avLst/>
          </a:prstGeom>
          <a:noFill/>
          <a:ln w="9525">
            <a:noFill/>
            <a:miter lim="800000"/>
            <a:headEnd/>
            <a:tailEnd/>
          </a:ln>
          <a:effectLst/>
        </p:spPr>
      </p:pic>
      <p:pic>
        <p:nvPicPr>
          <p:cNvPr id="33795" name="Picture 3"/>
          <p:cNvPicPr>
            <a:picLocks noChangeAspect="1" noChangeArrowheads="1"/>
          </p:cNvPicPr>
          <p:nvPr/>
        </p:nvPicPr>
        <p:blipFill>
          <a:blip r:embed="rId3"/>
          <a:srcRect/>
          <a:stretch>
            <a:fillRect/>
          </a:stretch>
        </p:blipFill>
        <p:spPr bwMode="auto">
          <a:xfrm>
            <a:off x="6429388" y="1571612"/>
            <a:ext cx="2352675" cy="360045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28596" y="857232"/>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(Ψήσιμο) του </a:t>
            </a:r>
            <a:r>
              <a:rPr lang="el-GR" sz="2000" dirty="0" smtClean="0">
                <a:solidFill>
                  <a:srgbClr val="800080"/>
                </a:solidFill>
              </a:rPr>
              <a:t>Αγγείου</a:t>
            </a:r>
            <a:endParaRPr lang="el-GR" sz="2000" dirty="0">
              <a:solidFill>
                <a:srgbClr val="800080"/>
              </a:solidFill>
            </a:endParaRPr>
          </a:p>
          <a:p>
            <a:pPr marL="195843" indent="-195843" algn="ctr">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00B0F0"/>
                </a:solidFill>
              </a:rPr>
              <a:t>Ο κεραμικός κλίβανος</a:t>
            </a:r>
          </a:p>
          <a:p>
            <a:pPr marL="195843" indent="-195843" algn="just">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5123" name="Text Box 3"/>
          <p:cNvSpPr txBox="1">
            <a:spLocks noChangeArrowheads="1"/>
          </p:cNvSpPr>
          <p:nvPr/>
        </p:nvSpPr>
        <p:spPr bwMode="auto">
          <a:xfrm>
            <a:off x="285720" y="2214554"/>
            <a:ext cx="8490240" cy="3567254"/>
          </a:xfrm>
          <a:prstGeom prst="rect">
            <a:avLst/>
          </a:prstGeom>
          <a:noFill/>
          <a:ln w="9525" cap="flat">
            <a:noFill/>
            <a:round/>
            <a:headEnd/>
            <a:tailEnd/>
          </a:ln>
          <a:effectLst/>
        </p:spPr>
        <p:txBody>
          <a:bodyPr lIns="81639" tIns="60173" rIns="81639" bIns="40820"/>
          <a:lstStyle/>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Τροχήλατα ή χειροποίητα, κοσμημένα ή ακόσμητα, τα αγγεία στη συνέχεια υφίστανται τη διαδικασία της όπτησης, το τελευταίο στάδιο της κατασκευής τους, από το οποίο εξαρτάται το χρώμα, η λάμψη και η ανθεκτικότητα του αγγείου.</a:t>
            </a:r>
          </a:p>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Για το ψήσιμο (</a:t>
            </a:r>
            <a:r>
              <a:rPr lang="el-GR" sz="2200" dirty="0" err="1">
                <a:solidFill>
                  <a:srgbClr val="000000"/>
                </a:solidFill>
              </a:rPr>
              <a:t>firing</a:t>
            </a:r>
            <a:r>
              <a:rPr lang="el-GR" sz="2200" dirty="0">
                <a:solidFill>
                  <a:srgbClr val="000000"/>
                </a:solidFill>
              </a:rPr>
              <a:t>) του αγγείου χρησιμοποιείται ο κεραμικός κλίβανος ή κάμινος (</a:t>
            </a:r>
            <a:r>
              <a:rPr lang="el-GR" sz="2200" dirty="0" err="1">
                <a:solidFill>
                  <a:srgbClr val="000000"/>
                </a:solidFill>
              </a:rPr>
              <a:t>ceramic</a:t>
            </a:r>
            <a:r>
              <a:rPr lang="el-GR" sz="2200" dirty="0">
                <a:solidFill>
                  <a:srgbClr val="000000"/>
                </a:solidFill>
              </a:rPr>
              <a:t>/</a:t>
            </a:r>
            <a:r>
              <a:rPr lang="el-GR" sz="2200" dirty="0" err="1">
                <a:solidFill>
                  <a:srgbClr val="000000"/>
                </a:solidFill>
              </a:rPr>
              <a:t>pottery</a:t>
            </a:r>
            <a:r>
              <a:rPr lang="el-GR" sz="2200" dirty="0">
                <a:solidFill>
                  <a:srgbClr val="000000"/>
                </a:solidFill>
              </a:rPr>
              <a:t> </a:t>
            </a:r>
            <a:r>
              <a:rPr lang="el-GR" sz="2200" dirty="0" err="1">
                <a:solidFill>
                  <a:srgbClr val="000000"/>
                </a:solidFill>
              </a:rPr>
              <a:t>kiln</a:t>
            </a:r>
            <a:r>
              <a:rPr lang="el-GR" sz="2200" dirty="0">
                <a:solidFill>
                  <a:srgbClr val="000000"/>
                </a:solidFill>
              </a:rPr>
              <a:t>), ένας υπέργειος κτιστός φούρνος, μικρό θολωτό οικοδόμημα, με ενδιάμεσο πάτωμα, τον οποίο αναπαράστησε σχεδιαστικά ο Α. </a:t>
            </a:r>
            <a:r>
              <a:rPr lang="el-GR" sz="2200" dirty="0" err="1">
                <a:solidFill>
                  <a:srgbClr val="000000"/>
                </a:solidFill>
              </a:rPr>
              <a:t>Winter</a:t>
            </a:r>
            <a:r>
              <a:rPr lang="el-GR" sz="2200" dirty="0">
                <a:solidFill>
                  <a:srgbClr val="000000"/>
                </a:solidFill>
              </a:rPr>
              <a:t>, βασισμένος τόσο σε παραστάσεις από αναθηματικά κορινθιακά πλακίδια, όσο και σε αρχαιολογικά ευρήματα.</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endParaRPr lang="el-GR" sz="900" dirty="0">
              <a:solidFill>
                <a:srgbClr val="000000"/>
              </a:solidFill>
            </a:endParaRPr>
          </a:p>
        </p:txBody>
      </p:sp>
      <p:sp>
        <p:nvSpPr>
          <p:cNvPr id="5124" name="Text Box 4"/>
          <p:cNvSpPr txBox="1">
            <a:spLocks noChangeArrowheads="1"/>
          </p:cNvSpPr>
          <p:nvPr/>
        </p:nvSpPr>
        <p:spPr bwMode="auto">
          <a:xfrm>
            <a:off x="3526561" y="5992470"/>
            <a:ext cx="4114080" cy="527095"/>
          </a:xfrm>
          <a:prstGeom prst="rect">
            <a:avLst/>
          </a:prstGeom>
          <a:noFill/>
          <a:ln w="9525" cap="flat">
            <a:noFill/>
            <a:round/>
            <a:headEnd/>
            <a:tailEnd/>
          </a:ln>
          <a:effectLst/>
        </p:spPr>
        <p:txBody>
          <a:bodyPr lIns="81639" tIns="52109"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r>
              <a:rPr lang="el-GR" sz="1300" dirty="0" err="1">
                <a:solidFill>
                  <a:srgbClr val="800000"/>
                </a:solidFill>
              </a:rPr>
              <a:t>Winter</a:t>
            </a:r>
            <a:r>
              <a:rPr lang="el-GR" sz="1300" dirty="0">
                <a:solidFill>
                  <a:srgbClr val="800000"/>
                </a:solidFill>
              </a:rPr>
              <a:t>, A. 1968. “</a:t>
            </a:r>
            <a:r>
              <a:rPr lang="el-GR" sz="1300" dirty="0" err="1">
                <a:solidFill>
                  <a:srgbClr val="800000"/>
                </a:solidFill>
              </a:rPr>
              <a:t>Intentional</a:t>
            </a:r>
            <a:r>
              <a:rPr lang="el-GR" sz="1300" dirty="0">
                <a:solidFill>
                  <a:srgbClr val="800000"/>
                </a:solidFill>
              </a:rPr>
              <a:t> </a:t>
            </a:r>
            <a:r>
              <a:rPr lang="el-GR" sz="1300" dirty="0" err="1">
                <a:solidFill>
                  <a:srgbClr val="800000"/>
                </a:solidFill>
              </a:rPr>
              <a:t>red</a:t>
            </a:r>
            <a:r>
              <a:rPr lang="el-GR" sz="1300" dirty="0">
                <a:solidFill>
                  <a:srgbClr val="800000"/>
                </a:solidFill>
              </a:rPr>
              <a:t>”, AM 83, 315-322.</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endParaRPr lang="el-GR" sz="900" dirty="0">
              <a:solidFill>
                <a:srgbClr val="000000"/>
              </a:solidFill>
            </a:endParaRPr>
          </a:p>
        </p:txBody>
      </p:sp>
      <p:sp>
        <p:nvSpPr>
          <p:cNvPr id="6" name="1 - Τίτλος"/>
          <p:cNvSpPr txBox="1">
            <a:spLocks/>
          </p:cNvSpPr>
          <p:nvPr/>
        </p:nvSpPr>
        <p:spPr>
          <a:xfrm>
            <a:off x="928662" y="214290"/>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
        <p:nvSpPr>
          <p:cNvPr id="7" name="6 - Ορθογώνιο"/>
          <p:cNvSpPr/>
          <p:nvPr/>
        </p:nvSpPr>
        <p:spPr>
          <a:xfrm>
            <a:off x="2857488" y="500042"/>
            <a:ext cx="3308663" cy="563231"/>
          </a:xfrm>
          <a:prstGeom prst="rect">
            <a:avLst/>
          </a:prstGeom>
        </p:spPr>
        <p:txBody>
          <a:bodyPr wrap="none">
            <a:spAutoFit/>
          </a:bodyPr>
          <a:lstStyle/>
          <a:p>
            <a:pPr algn="just">
              <a:lnSpc>
                <a:spcPct val="170000"/>
              </a:lnSpc>
            </a:pPr>
            <a:r>
              <a:rPr lang="el-GR" dirty="0" smtClean="0">
                <a:solidFill>
                  <a:schemeClr val="accent4">
                    <a:lumMod val="60000"/>
                    <a:lumOff val="40000"/>
                  </a:schemeClr>
                </a:solidFill>
              </a:rPr>
              <a:t>Στάδια Κατασκευής του Αγγείου</a:t>
            </a:r>
          </a:p>
        </p:txBody>
      </p:sp>
    </p:spTree>
  </p:cSld>
  <p:clrMapOvr>
    <a:masterClrMapping/>
  </p:clrMapOvr>
  <p:transition>
    <p:strips dir="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443520" y="1324939"/>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000000"/>
                </a:solidFill>
              </a:rPr>
              <a:t>Κεραμική</a:t>
            </a:r>
          </a:p>
          <a:p>
            <a:pPr marL="195843" indent="-195843" algn="ctr">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000000"/>
                </a:solidFill>
              </a:rPr>
              <a:t>Η Όπτηση (Ψήσιμο) του Αγγείου –-</a:t>
            </a:r>
            <a:r>
              <a:rPr lang="el-GR" sz="2000" dirty="0" err="1">
                <a:solidFill>
                  <a:srgbClr val="000000"/>
                </a:solidFill>
              </a:rPr>
              <a:t>Πυροτεχνολογία</a:t>
            </a:r>
            <a:endParaRPr lang="el-GR" sz="2000" dirty="0">
              <a:solidFill>
                <a:srgbClr val="000000"/>
              </a:solidFill>
            </a:endParaRPr>
          </a:p>
          <a:p>
            <a:pPr marL="195843" indent="-195843" algn="ctr">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000000"/>
                </a:solidFill>
              </a:rPr>
              <a:t>Ο κεραμικός κλίβανος</a:t>
            </a:r>
          </a:p>
          <a:p>
            <a:pPr marL="195843" indent="-195843" algn="just">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6147" name="Text Box 3"/>
          <p:cNvSpPr txBox="1">
            <a:spLocks noChangeArrowheads="1"/>
          </p:cNvSpPr>
          <p:nvPr/>
        </p:nvSpPr>
        <p:spPr bwMode="auto">
          <a:xfrm>
            <a:off x="3526561" y="5992470"/>
            <a:ext cx="4114080" cy="527095"/>
          </a:xfrm>
          <a:prstGeom prst="rect">
            <a:avLst/>
          </a:prstGeom>
          <a:noFill/>
          <a:ln w="9525" cap="flat">
            <a:noFill/>
            <a:round/>
            <a:headEnd/>
            <a:tailEnd/>
          </a:ln>
          <a:effectLst/>
        </p:spPr>
        <p:txBody>
          <a:bodyPr lIns="81639" tIns="52109"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r>
              <a:rPr lang="el-GR" sz="1300" dirty="0" err="1">
                <a:solidFill>
                  <a:srgbClr val="800000"/>
                </a:solidFill>
              </a:rPr>
              <a:t>Winter</a:t>
            </a:r>
            <a:r>
              <a:rPr lang="el-GR" sz="1300" dirty="0">
                <a:solidFill>
                  <a:srgbClr val="800000"/>
                </a:solidFill>
              </a:rPr>
              <a:t>, A. 1968. “</a:t>
            </a:r>
            <a:r>
              <a:rPr lang="el-GR" sz="1300" dirty="0" err="1">
                <a:solidFill>
                  <a:srgbClr val="800000"/>
                </a:solidFill>
              </a:rPr>
              <a:t>Intentional</a:t>
            </a:r>
            <a:r>
              <a:rPr lang="el-GR" sz="1300" dirty="0">
                <a:solidFill>
                  <a:srgbClr val="800000"/>
                </a:solidFill>
              </a:rPr>
              <a:t> </a:t>
            </a:r>
            <a:r>
              <a:rPr lang="el-GR" sz="1300" dirty="0" err="1">
                <a:solidFill>
                  <a:srgbClr val="800000"/>
                </a:solidFill>
              </a:rPr>
              <a:t>red</a:t>
            </a:r>
            <a:r>
              <a:rPr lang="el-GR" sz="1300" dirty="0">
                <a:solidFill>
                  <a:srgbClr val="800000"/>
                </a:solidFill>
              </a:rPr>
              <a:t>”, AM 83, 315-322.</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endParaRPr lang="el-GR" sz="900" dirty="0">
              <a:solidFill>
                <a:srgbClr val="000000"/>
              </a:solidFill>
            </a:endParaRPr>
          </a:p>
        </p:txBody>
      </p:sp>
      <p:pic>
        <p:nvPicPr>
          <p:cNvPr id="6148" name="Picture 4"/>
          <p:cNvPicPr>
            <a:picLocks noChangeAspect="1" noChangeArrowheads="1"/>
          </p:cNvPicPr>
          <p:nvPr/>
        </p:nvPicPr>
        <p:blipFill>
          <a:blip r:embed="rId3"/>
          <a:srcRect/>
          <a:stretch>
            <a:fillRect/>
          </a:stretch>
        </p:blipFill>
        <p:spPr bwMode="auto">
          <a:xfrm>
            <a:off x="676800" y="15843"/>
            <a:ext cx="7891200" cy="6858000"/>
          </a:xfrm>
          <a:prstGeom prst="rect">
            <a:avLst/>
          </a:prstGeom>
          <a:noFill/>
          <a:ln w="9525" cap="flat">
            <a:noFill/>
            <a:round/>
            <a:headEnd/>
            <a:tailEnd/>
          </a:ln>
          <a:effec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fill="hold" nodeType="clickEffect">
                                  <p:stCondLst>
                                    <p:cond delay="0"/>
                                  </p:stCondLst>
                                  <p:childTnLst>
                                    <p:set>
                                      <p:cBhvr additive="repl">
                                        <p:cTn id="6" dur="1" fill="hold">
                                          <p:stCondLst>
                                            <p:cond delay="0"/>
                                          </p:stCondLst>
                                        </p:cTn>
                                        <p:tgtEl>
                                          <p:spTgt spid="6146">
                                            <p:txEl>
                                              <p:pRg st="1" end="1"/>
                                            </p:txEl>
                                          </p:spTgt>
                                        </p:tgtEl>
                                        <p:attrNameLst>
                                          <p:attrName>style.visibility</p:attrName>
                                        </p:attrNameLst>
                                      </p:cBhvr>
                                      <p:to>
                                        <p:strVal val="visible"/>
                                      </p:to>
                                    </p:set>
                                    <p:animEffect transition="in" filter="wedge">
                                      <p:cBhvr additive="repl">
                                        <p:cTn id="7" dur="1000"/>
                                        <p:tgtEl>
                                          <p:spTgt spid="61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28596" y="857232"/>
            <a:ext cx="3985604"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(Ψήσιμο) του </a:t>
            </a:r>
            <a:r>
              <a:rPr lang="el-GR" sz="2000" dirty="0" smtClean="0">
                <a:solidFill>
                  <a:srgbClr val="800080"/>
                </a:solidFill>
              </a:rPr>
              <a:t>Αγγείου</a:t>
            </a:r>
            <a:endParaRPr lang="el-GR" sz="2000" dirty="0">
              <a:solidFill>
                <a:srgbClr val="800080"/>
              </a:solidFill>
            </a:endParaRP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Ο κεραμικός κλίβανος</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7171" name="Text Box 3"/>
          <p:cNvSpPr txBox="1">
            <a:spLocks noChangeArrowheads="1"/>
          </p:cNvSpPr>
          <p:nvPr/>
        </p:nvSpPr>
        <p:spPr bwMode="auto">
          <a:xfrm>
            <a:off x="195840" y="2416574"/>
            <a:ext cx="5290560" cy="2812616"/>
          </a:xfrm>
          <a:prstGeom prst="rect">
            <a:avLst/>
          </a:prstGeom>
          <a:noFill/>
          <a:ln w="9525" cap="flat">
            <a:noFill/>
            <a:round/>
            <a:headEnd/>
            <a:tailEnd/>
          </a:ln>
          <a:effectLst/>
        </p:spPr>
        <p:txBody>
          <a:bodyPr lIns="81639" tIns="60173" rIns="81639" bIns="40820"/>
          <a:lstStyle/>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sz="2200" dirty="0">
                <a:solidFill>
                  <a:srgbClr val="000000"/>
                </a:solidFill>
              </a:rPr>
              <a:t>Οι αρχαίοι Έλληνες έδιναν μεγάλη προσοχή στον τρόπο που τοποθετούσαν τα αγγεία μέσα στον κλίβανο, ώστε και το μέγιστο δυνατό χώρο να </a:t>
            </a:r>
            <a:r>
              <a:rPr lang="el-GR" sz="2200" dirty="0" err="1">
                <a:solidFill>
                  <a:srgbClr val="000000"/>
                </a:solidFill>
              </a:rPr>
              <a:t>εκμεταλευτούν</a:t>
            </a:r>
            <a:r>
              <a:rPr lang="el-GR" sz="2200" dirty="0">
                <a:solidFill>
                  <a:srgbClr val="000000"/>
                </a:solidFill>
              </a:rPr>
              <a:t>, αλλά και να αντιμετωπίσουν προβλήματα στο ψήσιμο που έχουν να κάνουν με τα κύματα της θερμότητας και τη στάχτη της καύσης.</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endParaRPr lang="el-GR" sz="900" dirty="0">
              <a:solidFill>
                <a:srgbClr val="000000"/>
              </a:solidFill>
            </a:endParaRPr>
          </a:p>
        </p:txBody>
      </p:sp>
      <p:pic>
        <p:nvPicPr>
          <p:cNvPr id="7172" name="Picture 4"/>
          <p:cNvPicPr>
            <a:picLocks noChangeAspect="1" noChangeArrowheads="1"/>
          </p:cNvPicPr>
          <p:nvPr/>
        </p:nvPicPr>
        <p:blipFill>
          <a:blip r:embed="rId3"/>
          <a:srcRect/>
          <a:stretch>
            <a:fillRect/>
          </a:stretch>
        </p:blipFill>
        <p:spPr bwMode="auto">
          <a:xfrm>
            <a:off x="5551201" y="1110357"/>
            <a:ext cx="3458880" cy="5600748"/>
          </a:xfrm>
          <a:prstGeom prst="rect">
            <a:avLst/>
          </a:prstGeom>
          <a:noFill/>
          <a:ln w="9525" cap="flat">
            <a:noFill/>
            <a:round/>
            <a:headEnd/>
            <a:tailEnd/>
          </a:ln>
          <a:effectLst/>
        </p:spPr>
      </p:pic>
      <p:sp>
        <p:nvSpPr>
          <p:cNvPr id="7173" name="Text Box 5"/>
          <p:cNvSpPr txBox="1">
            <a:spLocks noChangeArrowheads="1"/>
          </p:cNvSpPr>
          <p:nvPr/>
        </p:nvSpPr>
        <p:spPr bwMode="auto">
          <a:xfrm>
            <a:off x="678240" y="5682837"/>
            <a:ext cx="4677120" cy="1026828"/>
          </a:xfrm>
          <a:prstGeom prst="rect">
            <a:avLst/>
          </a:prstGeom>
          <a:noFill/>
          <a:ln w="9525" cap="flat">
            <a:noFill/>
            <a:round/>
            <a:headEnd/>
            <a:tailEnd/>
          </a:ln>
          <a:effectLst/>
        </p:spPr>
        <p:txBody>
          <a:bodyPr lIns="81639" tIns="52109"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sz="1300" dirty="0">
                <a:solidFill>
                  <a:srgbClr val="800000"/>
                </a:solidFill>
              </a:rPr>
              <a:t>Θραύσμα πήλινου κορινθιακού πλακιδίου. Παράσταση του  εσωτερικού ενός κλιβάνου.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sz="1300" dirty="0">
                <a:solidFill>
                  <a:srgbClr val="800000"/>
                </a:solidFill>
              </a:rPr>
              <a:t>Βερολίνο (</a:t>
            </a:r>
            <a:r>
              <a:rPr lang="el-GR" sz="1300" dirty="0" err="1">
                <a:solidFill>
                  <a:srgbClr val="800000"/>
                </a:solidFill>
              </a:rPr>
              <a:t>Antikensammlung</a:t>
            </a:r>
            <a:r>
              <a:rPr lang="el-GR" sz="1300" dirty="0">
                <a:solidFill>
                  <a:srgbClr val="800000"/>
                </a:solidFill>
              </a:rPr>
              <a:t>: F893).</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endParaRPr lang="el-GR" sz="900" dirty="0">
              <a:solidFill>
                <a:srgbClr val="000000"/>
              </a:solidFill>
            </a:endParaRPr>
          </a:p>
        </p:txBody>
      </p:sp>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357166"/>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3" name="2 - Υπότιτλος"/>
          <p:cNvSpPr>
            <a:spLocks noGrp="1"/>
          </p:cNvSpPr>
          <p:nvPr>
            <p:ph type="subTitle" idx="1"/>
          </p:nvPr>
        </p:nvSpPr>
        <p:spPr>
          <a:xfrm>
            <a:off x="428596" y="1571612"/>
            <a:ext cx="8215370" cy="3643338"/>
          </a:xfrm>
        </p:spPr>
        <p:txBody>
          <a:bodyPr>
            <a:normAutofit fontScale="62500" lnSpcReduction="20000"/>
          </a:bodyPr>
          <a:lstStyle/>
          <a:p>
            <a:pPr algn="just">
              <a:lnSpc>
                <a:spcPct val="170000"/>
              </a:lnSpc>
            </a:pPr>
            <a:r>
              <a:rPr lang="el-GR" sz="4200" dirty="0" smtClean="0">
                <a:solidFill>
                  <a:schemeClr val="tx1"/>
                </a:solidFill>
              </a:rPr>
              <a:t>Αυτή η κεραμική είναι ιδιαίτερα σημαντική για την Αττική, μετά το 625, καθώς τα σχήματα των αγγείων και οι τεχνοτροπίες δείχνουν μια σαφώς σταθερή πορεία και εξέλιξη προσφέροντας δυνατότητα χρονολόγησης με προσέγγιση δύο ή ακόμη και μίας δεκαετίας.</a:t>
            </a:r>
          </a:p>
          <a:p>
            <a:pPr algn="just">
              <a:lnSpc>
                <a:spcPct val="170000"/>
              </a:lnSpc>
            </a:pPr>
            <a:endParaRPr lang="el-GR" sz="4200" dirty="0" smtClean="0">
              <a:solidFill>
                <a:schemeClr val="tx1"/>
              </a:solidFill>
            </a:endParaRPr>
          </a:p>
        </p:txBody>
      </p:sp>
      <p:sp>
        <p:nvSpPr>
          <p:cNvPr id="4" name="3 - Ορθογώνιο"/>
          <p:cNvSpPr/>
          <p:nvPr/>
        </p:nvSpPr>
        <p:spPr>
          <a:xfrm>
            <a:off x="3857620" y="928670"/>
            <a:ext cx="1176925" cy="400110"/>
          </a:xfrm>
          <a:prstGeom prst="rect">
            <a:avLst/>
          </a:prstGeom>
        </p:spPr>
        <p:txBody>
          <a:bodyPr wrap="none">
            <a:spAutoFit/>
          </a:bodyPr>
          <a:lstStyle/>
          <a:p>
            <a:r>
              <a:rPr lang="el-GR" sz="2000" dirty="0" smtClean="0"/>
              <a:t>Κεραμική</a:t>
            </a:r>
            <a:endParaRPr lang="el-GR" sz="2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326880" y="237625"/>
            <a:ext cx="8621280" cy="1623050"/>
          </a:xfrm>
          <a:prstGeom prst="rect">
            <a:avLst/>
          </a:prstGeom>
          <a:noFill/>
          <a:ln w="9525" cap="flat">
            <a:noFill/>
            <a:round/>
            <a:headEnd/>
            <a:tailEnd/>
          </a:ln>
          <a:effectLst/>
        </p:spPr>
        <p:txBody>
          <a:bodyPr lIns="0" tIns="0" rIns="0" bIns="0" anchor="ctr"/>
          <a:lstStyle/>
          <a:p>
            <a:pPr algn="ct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sz="4000" dirty="0">
                <a:solidFill>
                  <a:srgbClr val="002060"/>
                </a:solidFill>
                <a:latin typeface="Book Antiqua" pitchFamily="16" charset="0"/>
              </a:rPr>
              <a:t>Εισαγωγή στην κλασική αρχαιολογία</a:t>
            </a:r>
            <a:r>
              <a:rPr lang="el-GR" sz="4000" dirty="0">
                <a:solidFill>
                  <a:srgbClr val="000000"/>
                </a:solidFill>
              </a:rPr>
              <a:t/>
            </a:r>
            <a:br>
              <a:rPr lang="el-GR" sz="4000" dirty="0">
                <a:solidFill>
                  <a:srgbClr val="000000"/>
                </a:solidFill>
              </a:rPr>
            </a:br>
            <a:endParaRPr lang="el-GR" sz="4000" dirty="0">
              <a:solidFill>
                <a:srgbClr val="000000"/>
              </a:solidFill>
            </a:endParaRPr>
          </a:p>
        </p:txBody>
      </p:sp>
      <p:sp>
        <p:nvSpPr>
          <p:cNvPr id="8194" name="Text Box 2"/>
          <p:cNvSpPr txBox="1">
            <a:spLocks noChangeArrowheads="1"/>
          </p:cNvSpPr>
          <p:nvPr/>
        </p:nvSpPr>
        <p:spPr bwMode="auto">
          <a:xfrm>
            <a:off x="443520" y="1324939"/>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000000"/>
                </a:solidFill>
              </a:rPr>
              <a:t>Κεραμική</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000000"/>
                </a:solidFill>
              </a:rPr>
              <a:t>Η Όπτηση (Ψήσιμο) του Αγγείου –-</a:t>
            </a:r>
            <a:r>
              <a:rPr lang="el-GR" sz="2000" dirty="0" err="1">
                <a:solidFill>
                  <a:srgbClr val="000000"/>
                </a:solidFill>
              </a:rPr>
              <a:t>Πυροτεχνολογία</a:t>
            </a:r>
            <a:endParaRPr lang="el-GR" sz="2000" dirty="0">
              <a:solidFill>
                <a:srgbClr val="000000"/>
              </a:solidFill>
            </a:endParaRP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000000"/>
                </a:solidFill>
              </a:rPr>
              <a:t>Ο κεραμικός κλίβανος</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8195" name="Text Box 3"/>
          <p:cNvSpPr txBox="1">
            <a:spLocks noChangeArrowheads="1"/>
          </p:cNvSpPr>
          <p:nvPr/>
        </p:nvSpPr>
        <p:spPr bwMode="auto">
          <a:xfrm>
            <a:off x="678241" y="6058717"/>
            <a:ext cx="5394240" cy="890013"/>
          </a:xfrm>
          <a:prstGeom prst="rect">
            <a:avLst/>
          </a:prstGeom>
          <a:noFill/>
          <a:ln w="9525" cap="flat">
            <a:noFill/>
            <a:round/>
            <a:headEnd/>
            <a:tailEnd/>
          </a:ln>
          <a:effectLst/>
        </p:spPr>
        <p:txBody>
          <a:bodyPr lIns="81639" tIns="52109"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sz="1300" dirty="0">
                <a:solidFill>
                  <a:srgbClr val="800000"/>
                </a:solidFill>
              </a:rPr>
              <a:t>Αναπαράσταση του εσωτερικού του κεραμικού κλιβάνου, με βάση το θραύσμα του πήλινου κορινθιακού πλακιδίου στο Βερολίνο (</a:t>
            </a:r>
            <a:r>
              <a:rPr lang="el-GR" sz="1300" dirty="0" err="1">
                <a:solidFill>
                  <a:srgbClr val="800000"/>
                </a:solidFill>
              </a:rPr>
              <a:t>Antikensammlung</a:t>
            </a:r>
            <a:r>
              <a:rPr lang="el-GR" sz="1300" dirty="0">
                <a:solidFill>
                  <a:srgbClr val="800000"/>
                </a:solidFill>
              </a:rPr>
              <a:t>: F893), σύμφωνα με τους </a:t>
            </a:r>
            <a:r>
              <a:rPr lang="el-GR" sz="1300" dirty="0" err="1">
                <a:solidFill>
                  <a:srgbClr val="800000"/>
                </a:solidFill>
              </a:rPr>
              <a:t>Hampe</a:t>
            </a:r>
            <a:r>
              <a:rPr lang="el-GR" sz="1300" dirty="0">
                <a:solidFill>
                  <a:srgbClr val="800000"/>
                </a:solidFill>
              </a:rPr>
              <a:t> και </a:t>
            </a:r>
            <a:r>
              <a:rPr lang="el-GR" sz="1300" dirty="0" err="1">
                <a:solidFill>
                  <a:srgbClr val="800000"/>
                </a:solidFill>
              </a:rPr>
              <a:t>Winter</a:t>
            </a:r>
            <a:r>
              <a:rPr lang="el-GR" sz="1300" dirty="0">
                <a:solidFill>
                  <a:srgbClr val="800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endParaRPr lang="el-GR" sz="900" dirty="0">
              <a:solidFill>
                <a:srgbClr val="000000"/>
              </a:solidFill>
            </a:endParaRPr>
          </a:p>
        </p:txBody>
      </p:sp>
      <p:pic>
        <p:nvPicPr>
          <p:cNvPr id="8196" name="Picture 4"/>
          <p:cNvPicPr>
            <a:picLocks noChangeAspect="1" noChangeArrowheads="1"/>
          </p:cNvPicPr>
          <p:nvPr/>
        </p:nvPicPr>
        <p:blipFill>
          <a:blip r:embed="rId3"/>
          <a:srcRect/>
          <a:stretch>
            <a:fillRect/>
          </a:stretch>
        </p:blipFill>
        <p:spPr bwMode="auto">
          <a:xfrm>
            <a:off x="72000" y="260668"/>
            <a:ext cx="9142560" cy="5593547"/>
          </a:xfrm>
          <a:prstGeom prst="rect">
            <a:avLst/>
          </a:prstGeom>
          <a:noFill/>
          <a:ln w="9525" cap="flat">
            <a:noFill/>
            <a:round/>
            <a:headEnd/>
            <a:tailEnd/>
          </a:ln>
          <a:effec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additive="repl">
                                        <p:cTn id="6" dur="1" fill="hold">
                                          <p:stCondLst>
                                            <p:cond delay="0"/>
                                          </p:stCondLst>
                                        </p:cTn>
                                        <p:tgtEl>
                                          <p:spTgt spid="8193">
                                            <p:txEl>
                                              <p:pRg st="0" end="0"/>
                                            </p:txEl>
                                          </p:spTgt>
                                        </p:tgtEl>
                                        <p:attrNameLst>
                                          <p:attrName>style.visibility</p:attrName>
                                        </p:attrNameLst>
                                      </p:cBhvr>
                                      <p:to>
                                        <p:strVal val="visible"/>
                                      </p:to>
                                    </p:set>
                                    <p:animEffect transition="in" filter="dissolve">
                                      <p:cBhvr additive="repl">
                                        <p:cTn id="7" dur="500"/>
                                        <p:tgtEl>
                                          <p:spTgt spid="81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fill="hold" nodeType="clickEffect">
                                  <p:stCondLst>
                                    <p:cond delay="0"/>
                                  </p:stCondLst>
                                  <p:childTnLst>
                                    <p:set>
                                      <p:cBhvr additive="repl">
                                        <p:cTn id="11" dur="1" fill="hold">
                                          <p:stCondLst>
                                            <p:cond delay="0"/>
                                          </p:stCondLst>
                                        </p:cTn>
                                        <p:tgtEl>
                                          <p:spTgt spid="8194">
                                            <p:txEl>
                                              <p:pRg st="1" end="1"/>
                                            </p:txEl>
                                          </p:spTgt>
                                        </p:tgtEl>
                                        <p:attrNameLst>
                                          <p:attrName>style.visibility</p:attrName>
                                        </p:attrNameLst>
                                      </p:cBhvr>
                                      <p:to>
                                        <p:strVal val="visible"/>
                                      </p:to>
                                    </p:set>
                                    <p:animEffect transition="in" filter="wedge">
                                      <p:cBhvr additive="repl">
                                        <p:cTn id="12" dur="1000"/>
                                        <p:tgtEl>
                                          <p:spTgt spid="81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500034" y="1000108"/>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smtClean="0">
                <a:solidFill>
                  <a:srgbClr val="800080"/>
                </a:solidFill>
              </a:rPr>
              <a:t>Η </a:t>
            </a:r>
            <a:r>
              <a:rPr lang="el-GR" sz="2000" dirty="0">
                <a:solidFill>
                  <a:srgbClr val="800080"/>
                </a:solidFill>
              </a:rPr>
              <a:t>Όπτηση (Ψήσιμο) του </a:t>
            </a:r>
            <a:r>
              <a:rPr lang="el-GR" sz="2000" dirty="0" smtClean="0">
                <a:solidFill>
                  <a:srgbClr val="800080"/>
                </a:solidFill>
              </a:rPr>
              <a:t>Αγγείου</a:t>
            </a:r>
            <a:endParaRPr lang="el-GR" sz="2000" dirty="0">
              <a:solidFill>
                <a:srgbClr val="800080"/>
              </a:solidFill>
            </a:endParaRPr>
          </a:p>
          <a:p>
            <a:pPr marL="195843" indent="-195843" algn="ctr">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Ο κεραμικός κλίβανος</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9219" name="Text Box 3"/>
          <p:cNvSpPr txBox="1">
            <a:spLocks noChangeArrowheads="1"/>
          </p:cNvSpPr>
          <p:nvPr/>
        </p:nvSpPr>
        <p:spPr bwMode="auto">
          <a:xfrm>
            <a:off x="361440" y="2481381"/>
            <a:ext cx="8454240" cy="3875446"/>
          </a:xfrm>
          <a:prstGeom prst="rect">
            <a:avLst/>
          </a:prstGeom>
          <a:noFill/>
          <a:ln w="9525" cap="flat">
            <a:noFill/>
            <a:round/>
            <a:headEnd/>
            <a:tailEnd/>
          </a:ln>
          <a:effectLst/>
        </p:spPr>
        <p:txBody>
          <a:bodyPr lIns="81639" tIns="60173"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Ο κεραμέας μπορούσε να κινείται άνετα μέσα σ' ένα καμίνι κανονικών διαστάσεων και να τοποθετεί τα αγγεία με την πυκνότητα και τη σειρά που επιθυμούσε. Η τοποθέτηση ήταν μια υπεύθυνη δουλειά, που μπορούσε να διαρκέσει αρκετό χρόνο, συχνά μια ολόκληρη εργάσιμη μέρα.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Για τη σταθεροποίηση των αγγείων χρησιμοποιούσαν διάφορα βοηθητικά στηρίγματα, όπως σφήνες, </a:t>
            </a:r>
            <a:r>
              <a:rPr lang="el-GR" sz="2200" dirty="0" err="1">
                <a:solidFill>
                  <a:srgbClr val="000000"/>
                </a:solidFill>
              </a:rPr>
              <a:t>τριποδίσκους</a:t>
            </a:r>
            <a:r>
              <a:rPr lang="el-GR" sz="2200" dirty="0">
                <a:solidFill>
                  <a:srgbClr val="000000"/>
                </a:solidFill>
              </a:rPr>
              <a:t> και πήλινους δακτυλίους. Όλα αυτά δεν αποτελούσαν μονάχα στηρίγματα, αλλά ταυτόχρονα εξασφάλιζαν τη διατήρηση των σωστών αποστάσεων ανάμεσα στα αγγεία, έτσι ώστε να διευκολύνεται η διέλευση του αέρα, επομένως και το ψήσιμό τους.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endParaRPr lang="el-GR" sz="900" dirty="0">
              <a:solidFill>
                <a:srgbClr val="000000"/>
              </a:solidFill>
            </a:endParaRPr>
          </a:p>
        </p:txBody>
      </p:sp>
      <p:sp>
        <p:nvSpPr>
          <p:cNvPr id="5"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443520" y="1324939"/>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(Ψήσιμο) του Αγγείου </a:t>
            </a:r>
          </a:p>
          <a:p>
            <a:pPr marL="195843" indent="-195843" algn="ctr">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Ο κεραμικός κλίβανος</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10243" name="Text Box 3"/>
          <p:cNvSpPr txBox="1">
            <a:spLocks noChangeArrowheads="1"/>
          </p:cNvSpPr>
          <p:nvPr/>
        </p:nvSpPr>
        <p:spPr bwMode="auto">
          <a:xfrm>
            <a:off x="361440" y="2481381"/>
            <a:ext cx="8454240" cy="3610459"/>
          </a:xfrm>
          <a:prstGeom prst="rect">
            <a:avLst/>
          </a:prstGeom>
          <a:noFill/>
          <a:ln w="9525" cap="flat">
            <a:noFill/>
            <a:round/>
            <a:headEnd/>
            <a:tailEnd/>
          </a:ln>
          <a:effectLst/>
        </p:spPr>
        <p:txBody>
          <a:bodyPr lIns="81639" tIns="60173"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Συχνά τα στηρίγματα πλάθονταν από φρέσκο πηλό, ταυτόχρονα με τη διαδικασία τοποθέτησης των αγγείων εντός του </a:t>
            </a:r>
            <a:r>
              <a:rPr lang="el-GR" sz="2200" dirty="0" err="1">
                <a:solidFill>
                  <a:srgbClr val="000000"/>
                </a:solidFill>
              </a:rPr>
              <a:t>φουρνου</a:t>
            </a:r>
            <a:r>
              <a:rPr lang="el-GR" sz="2200" dirty="0">
                <a:solidFill>
                  <a:srgbClr val="000000"/>
                </a:solidFill>
              </a:rPr>
              <a:t>, παρακολουθώντας τις ανάγκες που δημιουργούνταν. Αγγεία με κοιλιά (π.χ. αμφορείς) στοιβάζονταν ξαπλωμένα, με τη βοήθεια δακτυλίων, ενώ οι μεγάλοι ανοικτοί κρατήρες τοποθετούνταν ανάστροφα, δηλαδή αναποδογυρίζονταν πάνω σε πήλινους κώνους ή σωλήνες.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Τα μικρότερα αγγεία, τα στοίβαζαν μάλλον το ένα μέσα στο άλλο, όπως μας δείχνουν τα ίδια τα ίχνη καύσης πάνω σε αυτά, κάποια κυκλικά αποχρωματισμένα σημάδια, εκεί όπου πατούσε η βάση του επόμενου αγγείου.</a:t>
            </a:r>
          </a:p>
        </p:txBody>
      </p:sp>
      <p:sp>
        <p:nvSpPr>
          <p:cNvPr id="5"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443520" y="1324939"/>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(Ψήσιμο) του </a:t>
            </a:r>
            <a:r>
              <a:rPr lang="el-GR" sz="2000" dirty="0" smtClean="0">
                <a:solidFill>
                  <a:srgbClr val="800080"/>
                </a:solidFill>
              </a:rPr>
              <a:t>Αγγείου</a:t>
            </a:r>
            <a:endParaRPr lang="el-GR" sz="2000" dirty="0">
              <a:solidFill>
                <a:srgbClr val="800080"/>
              </a:solidFill>
            </a:endParaRPr>
          </a:p>
          <a:p>
            <a:pPr marL="195843" indent="-195843" algn="ctr">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11267" name="Text Box 3"/>
          <p:cNvSpPr txBox="1">
            <a:spLocks noChangeArrowheads="1"/>
          </p:cNvSpPr>
          <p:nvPr/>
        </p:nvSpPr>
        <p:spPr bwMode="auto">
          <a:xfrm>
            <a:off x="361440" y="2481381"/>
            <a:ext cx="8454240" cy="3270583"/>
          </a:xfrm>
          <a:prstGeom prst="rect">
            <a:avLst/>
          </a:prstGeom>
          <a:noFill/>
          <a:ln w="9525" cap="flat">
            <a:noFill/>
            <a:round/>
            <a:headEnd/>
            <a:tailEnd/>
          </a:ln>
          <a:effectLst/>
        </p:spPr>
        <p:txBody>
          <a:bodyPr lIns="81639" tIns="60173"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8000"/>
                </a:solidFill>
              </a:rPr>
              <a:t>Α) Η οξείδωση (</a:t>
            </a:r>
            <a:r>
              <a:rPr lang="el-GR" sz="2200" dirty="0" err="1">
                <a:solidFill>
                  <a:srgbClr val="008000"/>
                </a:solidFill>
              </a:rPr>
              <a:t>oxidation</a:t>
            </a:r>
            <a:r>
              <a:rPr lang="el-GR" sz="2200" dirty="0">
                <a:solidFill>
                  <a:srgbClr val="008000"/>
                </a:solidFill>
              </a:rPr>
              <a:t>)</a:t>
            </a:r>
          </a:p>
          <a:p>
            <a:pPr algn="just">
              <a:lnSpc>
                <a:spcPts val="3084"/>
              </a:lnSpc>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Αρχικά δημιουργείται πυρά με ξερή ξυλεία και με όλες τις οπές του κλιβάνου ανοιχτές, φάση κατά την οποία η θερμοκρασία ανεβαίνει στους 800</a:t>
            </a:r>
            <a:r>
              <a:rPr lang="el-GR" sz="2200" baseline="33000" dirty="0">
                <a:solidFill>
                  <a:srgbClr val="000000"/>
                </a:solidFill>
              </a:rPr>
              <a:t>ο</a:t>
            </a:r>
            <a:r>
              <a:rPr lang="el-GR" sz="2200" dirty="0">
                <a:solidFill>
                  <a:srgbClr val="000000"/>
                </a:solidFill>
              </a:rPr>
              <a:t>C. Στο οξειδωμένο αυτό περιβάλλον (τέλεια δηλαδή καύση, πλήρως τροφοδοτημένη με οξυγόνο) το οξείδιο του σιδήρου που βρίσκεται μέσα στον πηλό μεταβάλλεται σε τριοξείδιο του σιδήρου (Fe</a:t>
            </a:r>
            <a:r>
              <a:rPr lang="el-GR" sz="2200" baseline="-33000" dirty="0">
                <a:solidFill>
                  <a:srgbClr val="000000"/>
                </a:solidFill>
              </a:rPr>
              <a:t>2</a:t>
            </a:r>
            <a:r>
              <a:rPr lang="el-GR" sz="2200" dirty="0">
                <a:solidFill>
                  <a:srgbClr val="000000"/>
                </a:solidFill>
              </a:rPr>
              <a:t>O</a:t>
            </a:r>
            <a:r>
              <a:rPr lang="el-GR" sz="2200" baseline="-33000" dirty="0">
                <a:solidFill>
                  <a:srgbClr val="000000"/>
                </a:solidFill>
              </a:rPr>
              <a:t>3</a:t>
            </a:r>
            <a:r>
              <a:rPr lang="el-GR" sz="2200" dirty="0">
                <a:solidFill>
                  <a:srgbClr val="000000"/>
                </a:solidFill>
              </a:rPr>
              <a:t>), με αποτέλεσμα το χρώμα του πηλού να γίνει κόκκινο.</a:t>
            </a:r>
          </a:p>
        </p:txBody>
      </p:sp>
      <p:sp>
        <p:nvSpPr>
          <p:cNvPr id="5"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443520" y="1324939"/>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(Ψήσιμο) του Αγγείου –-</a:t>
            </a:r>
            <a:r>
              <a:rPr lang="el-GR" sz="2000" dirty="0" err="1">
                <a:solidFill>
                  <a:srgbClr val="800080"/>
                </a:solidFill>
              </a:rPr>
              <a:t>Πυροτεχνολογία</a:t>
            </a:r>
            <a:endParaRPr lang="el-GR" sz="2000" dirty="0">
              <a:solidFill>
                <a:srgbClr val="800080"/>
              </a:solidFill>
            </a:endParaRPr>
          </a:p>
          <a:p>
            <a:pPr marL="195843" indent="-195843" algn="ctr">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12291" name="Text Box 3"/>
          <p:cNvSpPr txBox="1">
            <a:spLocks noChangeArrowheads="1"/>
          </p:cNvSpPr>
          <p:nvPr/>
        </p:nvSpPr>
        <p:spPr bwMode="auto">
          <a:xfrm>
            <a:off x="361440" y="2481381"/>
            <a:ext cx="8454240" cy="3760234"/>
          </a:xfrm>
          <a:prstGeom prst="rect">
            <a:avLst/>
          </a:prstGeom>
          <a:noFill/>
          <a:ln w="9525" cap="flat">
            <a:noFill/>
            <a:round/>
            <a:headEnd/>
            <a:tailEnd/>
          </a:ln>
          <a:effectLst/>
        </p:spPr>
        <p:txBody>
          <a:bodyPr lIns="81639" tIns="60173"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80"/>
                </a:solidFill>
              </a:rPr>
              <a:t>Β) Η αναγωγή (</a:t>
            </a:r>
            <a:r>
              <a:rPr lang="el-GR" sz="2200" dirty="0" err="1">
                <a:solidFill>
                  <a:srgbClr val="000080"/>
                </a:solidFill>
              </a:rPr>
              <a:t>reduction</a:t>
            </a:r>
            <a:r>
              <a:rPr lang="el-GR" sz="2200" dirty="0">
                <a:solidFill>
                  <a:srgbClr val="000080"/>
                </a:solidFill>
              </a:rPr>
              <a:t>)</a:t>
            </a:r>
          </a:p>
          <a:p>
            <a:pPr algn="just">
              <a:lnSpc>
                <a:spcPts val="2824"/>
              </a:lnSpc>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Στην συνέχεια η πυρά τροφοδοτείται με χλωρή ξυλεία, η οποία κατά την καύση της παράγει ατμό (καπνό), ενώ οι οπές αερισμού και το κανάλι τροφοδότησης κλείνονται για 5 με 10 λεπτά. Η θερμοκρασία φτάνει μέχρι τους 950</a:t>
            </a:r>
            <a:r>
              <a:rPr lang="el-GR" sz="2200" baseline="33000" dirty="0">
                <a:solidFill>
                  <a:srgbClr val="000000"/>
                </a:solidFill>
              </a:rPr>
              <a:t>ο</a:t>
            </a:r>
            <a:r>
              <a:rPr lang="el-GR" sz="2200" dirty="0">
                <a:solidFill>
                  <a:srgbClr val="000000"/>
                </a:solidFill>
              </a:rPr>
              <a:t>C, οπότε λαμβάνει χώρα η αναγωγή, η αφαίρεση δηλαδή του οξυγόνου από το τριοξείδιο του σιδήρου του πηλού και του επιχρίσματος λόγω παραγωγής μονοξείδιου του άνθρακα. Το τριοξείδιο μετατρέπεται σε </a:t>
            </a:r>
            <a:r>
              <a:rPr lang="el-GR" sz="2200" dirty="0" err="1">
                <a:solidFill>
                  <a:srgbClr val="000000"/>
                </a:solidFill>
              </a:rPr>
              <a:t>επιτετρατοξείδιο</a:t>
            </a:r>
            <a:r>
              <a:rPr lang="el-GR" sz="2200" dirty="0">
                <a:solidFill>
                  <a:srgbClr val="000000"/>
                </a:solidFill>
              </a:rPr>
              <a:t> του σιδήρου (Fe</a:t>
            </a:r>
            <a:r>
              <a:rPr lang="el-GR" sz="2200" baseline="-33000" dirty="0">
                <a:solidFill>
                  <a:srgbClr val="000000"/>
                </a:solidFill>
              </a:rPr>
              <a:t>3</a:t>
            </a:r>
            <a:r>
              <a:rPr lang="el-GR" sz="2200" dirty="0">
                <a:solidFill>
                  <a:srgbClr val="000000"/>
                </a:solidFill>
              </a:rPr>
              <a:t>O</a:t>
            </a:r>
            <a:r>
              <a:rPr lang="el-GR" sz="2200" baseline="-33000" dirty="0">
                <a:solidFill>
                  <a:srgbClr val="000000"/>
                </a:solidFill>
              </a:rPr>
              <a:t>4</a:t>
            </a:r>
            <a:r>
              <a:rPr lang="el-GR" sz="2200" dirty="0">
                <a:solidFill>
                  <a:srgbClr val="000000"/>
                </a:solidFill>
              </a:rPr>
              <a:t>), που δίνει μαύρο χρώμα στον πηλό και σ’ ολόκληρο το αγγείο.</a:t>
            </a:r>
          </a:p>
        </p:txBody>
      </p:sp>
      <p:sp>
        <p:nvSpPr>
          <p:cNvPr id="5"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500034" y="500042"/>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(Ψήσιμο) του Αγγείου –-</a:t>
            </a:r>
            <a:r>
              <a:rPr lang="el-GR" sz="2000" dirty="0" err="1">
                <a:solidFill>
                  <a:srgbClr val="800080"/>
                </a:solidFill>
              </a:rPr>
              <a:t>Πυροτεχνολογία</a:t>
            </a: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13315" name="Text Box 3"/>
          <p:cNvSpPr txBox="1">
            <a:spLocks noChangeArrowheads="1"/>
          </p:cNvSpPr>
          <p:nvPr/>
        </p:nvSpPr>
        <p:spPr bwMode="auto">
          <a:xfrm>
            <a:off x="142844" y="1571612"/>
            <a:ext cx="8817120" cy="4376619"/>
          </a:xfrm>
          <a:prstGeom prst="rect">
            <a:avLst/>
          </a:prstGeom>
          <a:noFill/>
          <a:ln w="9525" cap="flat">
            <a:noFill/>
            <a:round/>
            <a:headEnd/>
            <a:tailEnd/>
          </a:ln>
          <a:effectLst/>
        </p:spPr>
        <p:txBody>
          <a:bodyPr lIns="81639" tIns="60173"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sz="2200" dirty="0">
                <a:solidFill>
                  <a:srgbClr val="008080"/>
                </a:solidFill>
              </a:rPr>
              <a:t>Γ) Η </a:t>
            </a:r>
            <a:r>
              <a:rPr lang="el-GR" sz="2200" dirty="0" err="1">
                <a:solidFill>
                  <a:srgbClr val="008080"/>
                </a:solidFill>
              </a:rPr>
              <a:t>επανοξείδωση</a:t>
            </a:r>
            <a:r>
              <a:rPr lang="el-GR" sz="2200" dirty="0">
                <a:solidFill>
                  <a:srgbClr val="008080"/>
                </a:solidFill>
              </a:rPr>
              <a:t> (</a:t>
            </a:r>
            <a:r>
              <a:rPr lang="el-GR" sz="2200" dirty="0" err="1">
                <a:solidFill>
                  <a:srgbClr val="008080"/>
                </a:solidFill>
              </a:rPr>
              <a:t>re</a:t>
            </a:r>
            <a:r>
              <a:rPr lang="el-GR" sz="2200" dirty="0">
                <a:solidFill>
                  <a:srgbClr val="008080"/>
                </a:solidFill>
              </a:rPr>
              <a:t>-</a:t>
            </a:r>
            <a:r>
              <a:rPr lang="el-GR" sz="2200" dirty="0" err="1">
                <a:solidFill>
                  <a:srgbClr val="008080"/>
                </a:solidFill>
              </a:rPr>
              <a:t>oxidation</a:t>
            </a:r>
            <a:r>
              <a:rPr lang="el-GR" sz="2200" dirty="0">
                <a:solidFill>
                  <a:srgbClr val="00808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sz="2200" dirty="0">
                <a:solidFill>
                  <a:srgbClr val="000000"/>
                </a:solidFill>
              </a:rPr>
              <a:t>Τον κύκλο της όπτησης ολοκληρώνει μια φάση </a:t>
            </a:r>
            <a:r>
              <a:rPr lang="el-GR" sz="2200" dirty="0" err="1">
                <a:solidFill>
                  <a:srgbClr val="000000"/>
                </a:solidFill>
              </a:rPr>
              <a:t>επανοξείδωσης</a:t>
            </a:r>
            <a:r>
              <a:rPr lang="el-GR" sz="2200" dirty="0">
                <a:solidFill>
                  <a:srgbClr val="000000"/>
                </a:solidFill>
              </a:rPr>
              <a:t>, κατά την οποία οι οπές του κλιβάνου ανοίγονται και πάλι, ώστε να μπορεί να εισχωρήσει οξυγόνο, το οποίο μεταβάλλει το μαύρο οξείδιο του σιδήρου ξανά σε κόκκινο. Η θερμοκρασία σε αυτό το σημείο </a:t>
            </a:r>
            <a:r>
              <a:rPr lang="el-GR" sz="2200" dirty="0" smtClean="0">
                <a:solidFill>
                  <a:srgbClr val="000000"/>
                </a:solidFill>
              </a:rPr>
              <a:t>φθάνει </a:t>
            </a:r>
            <a:r>
              <a:rPr lang="el-GR" sz="2200" dirty="0">
                <a:solidFill>
                  <a:srgbClr val="000000"/>
                </a:solidFill>
              </a:rPr>
              <a:t>στους 900</a:t>
            </a:r>
            <a:r>
              <a:rPr lang="el-GR" sz="2200" baseline="33000" dirty="0">
                <a:solidFill>
                  <a:srgbClr val="000000"/>
                </a:solidFill>
              </a:rPr>
              <a:t>ο</a:t>
            </a:r>
            <a:r>
              <a:rPr lang="el-GR" sz="2200" dirty="0">
                <a:solidFill>
                  <a:srgbClr val="000000"/>
                </a:solidFill>
              </a:rPr>
              <a:t>C. Η διαδικασία της </a:t>
            </a:r>
            <a:r>
              <a:rPr lang="el-GR" sz="2200" dirty="0" err="1">
                <a:solidFill>
                  <a:srgbClr val="000000"/>
                </a:solidFill>
              </a:rPr>
              <a:t>επανοξείδωσης</a:t>
            </a:r>
            <a:r>
              <a:rPr lang="el-GR" sz="2200" dirty="0">
                <a:solidFill>
                  <a:srgbClr val="000000"/>
                </a:solidFill>
              </a:rPr>
              <a:t> ολοκληρώνεται με επιτυχία στον πορώδη πηλό του σώματος του αγγείου.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sz="2200" dirty="0">
                <a:solidFill>
                  <a:srgbClr val="000000"/>
                </a:solidFill>
              </a:rPr>
              <a:t>Στην υαλώδη κρούστα όμως έχουν σχηματιστεί, από την προηγούμενη φάση, αποικίες από μέταλλα του πηλού, τα οποία εμποδίζουν την είσοδο του οξυγόνου, επομένως και την </a:t>
            </a:r>
            <a:r>
              <a:rPr lang="el-GR" sz="2200" dirty="0" err="1">
                <a:solidFill>
                  <a:srgbClr val="000000"/>
                </a:solidFill>
              </a:rPr>
              <a:t>επανοξείδωση</a:t>
            </a:r>
            <a:r>
              <a:rPr lang="el-GR" sz="2200" dirty="0">
                <a:solidFill>
                  <a:srgbClr val="000000"/>
                </a:solidFill>
              </a:rPr>
              <a:t> του μαύρου οξειδίου του σιδήρου. Το αποτέλεσμα είναι να παραμείνει, όπου έχει απλωθεί υάλωμα, ένα λαμπερό μαύρο χρώμα, το οποίο δημιουργεί εντυπωσιακή αντίθεση με το κοκκινωπό φόντο του πηλού.</a:t>
            </a:r>
          </a:p>
        </p:txBody>
      </p:sp>
      <p:sp>
        <p:nvSpPr>
          <p:cNvPr id="5" name="1 - Τίτλος"/>
          <p:cNvSpPr txBox="1">
            <a:spLocks/>
          </p:cNvSpPr>
          <p:nvPr/>
        </p:nvSpPr>
        <p:spPr>
          <a:xfrm>
            <a:off x="785786" y="142852"/>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571472" y="571480"/>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smtClean="0">
                <a:solidFill>
                  <a:srgbClr val="800080"/>
                </a:solidFill>
              </a:rPr>
              <a:t>Η </a:t>
            </a:r>
            <a:r>
              <a:rPr lang="el-GR" sz="2000" dirty="0">
                <a:solidFill>
                  <a:srgbClr val="800080"/>
                </a:solidFill>
              </a:rPr>
              <a:t>Όπτηση (Ψήσιμο) του Αγγείου –-</a:t>
            </a:r>
            <a:r>
              <a:rPr lang="el-GR" sz="2000" dirty="0" err="1">
                <a:solidFill>
                  <a:srgbClr val="800080"/>
                </a:solidFill>
              </a:rPr>
              <a:t>Πυροτεχνολογία</a:t>
            </a: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14339" name="Text Box 3"/>
          <p:cNvSpPr txBox="1">
            <a:spLocks noChangeArrowheads="1"/>
          </p:cNvSpPr>
          <p:nvPr/>
        </p:nvSpPr>
        <p:spPr bwMode="auto">
          <a:xfrm>
            <a:off x="142844" y="2000240"/>
            <a:ext cx="2239200" cy="2927828"/>
          </a:xfrm>
          <a:prstGeom prst="rect">
            <a:avLst/>
          </a:prstGeom>
          <a:noFill/>
          <a:ln w="9525" cap="flat">
            <a:noFill/>
            <a:round/>
            <a:headEnd/>
            <a:tailEnd/>
          </a:ln>
          <a:effectLst/>
        </p:spPr>
        <p:txBody>
          <a:bodyPr lIns="81639" tIns="53722" rIns="81639" bIns="40820"/>
          <a:lstStyle/>
          <a:p>
            <a:pPr algn="just">
              <a:spcBef>
                <a:spcPts val="1089"/>
              </a:spcBef>
              <a:spcAft>
                <a:spcPts val="907"/>
              </a:spcAft>
              <a:tabLst>
                <a:tab pos="407526" algn="l"/>
                <a:tab pos="815052" algn="l"/>
                <a:tab pos="1222578" algn="l"/>
                <a:tab pos="1630104" algn="l"/>
                <a:tab pos="2037631" algn="l"/>
              </a:tabLst>
            </a:pPr>
            <a:r>
              <a:rPr lang="el-GR" sz="1500" dirty="0">
                <a:solidFill>
                  <a:srgbClr val="000000"/>
                </a:solidFill>
              </a:rPr>
              <a:t>Ένα πλακίδιο που βρίσκεται στο Παρίσι  δείχνει έναν άνδρα να τροφοδοτεί την κόλαση με ένα μακρύ κοντάρι, ενώ ο κλίβανος βρίσκεται στη φάση της οξείδωσης, καθώς στάχτες φαίνεται να ξεπετάγονται από την οπή</a:t>
            </a:r>
          </a:p>
          <a:p>
            <a:pPr>
              <a:spcBef>
                <a:spcPts val="1089"/>
              </a:spcBef>
              <a:spcAft>
                <a:spcPts val="907"/>
              </a:spcAft>
              <a:tabLst>
                <a:tab pos="407526" algn="l"/>
                <a:tab pos="815052" algn="l"/>
                <a:tab pos="1222578" algn="l"/>
                <a:tab pos="1630104" algn="l"/>
                <a:tab pos="2037631" algn="l"/>
              </a:tabLst>
            </a:pPr>
            <a:r>
              <a:rPr lang="el-GR" sz="1400" dirty="0">
                <a:solidFill>
                  <a:srgbClr val="800000"/>
                </a:solidFill>
              </a:rPr>
              <a:t>(</a:t>
            </a:r>
            <a:r>
              <a:rPr lang="el-GR" sz="1400" dirty="0" err="1">
                <a:solidFill>
                  <a:srgbClr val="800000"/>
                </a:solidFill>
              </a:rPr>
              <a:t>Musée</a:t>
            </a:r>
            <a:r>
              <a:rPr lang="el-GR" sz="1400" dirty="0">
                <a:solidFill>
                  <a:srgbClr val="800000"/>
                </a:solidFill>
              </a:rPr>
              <a:t> </a:t>
            </a:r>
            <a:r>
              <a:rPr lang="el-GR" sz="1400" dirty="0" err="1">
                <a:solidFill>
                  <a:srgbClr val="800000"/>
                </a:solidFill>
              </a:rPr>
              <a:t>du</a:t>
            </a:r>
            <a:r>
              <a:rPr lang="el-GR" sz="1400" dirty="0">
                <a:solidFill>
                  <a:srgbClr val="800000"/>
                </a:solidFill>
              </a:rPr>
              <a:t> </a:t>
            </a:r>
            <a:r>
              <a:rPr lang="el-GR" sz="1400" dirty="0" err="1">
                <a:solidFill>
                  <a:srgbClr val="800000"/>
                </a:solidFill>
              </a:rPr>
              <a:t>Louvre</a:t>
            </a:r>
            <a:r>
              <a:rPr lang="el-GR" sz="1400" dirty="0">
                <a:solidFill>
                  <a:srgbClr val="800000"/>
                </a:solidFill>
              </a:rPr>
              <a:t>: ΜΝΒ 2856)</a:t>
            </a:r>
          </a:p>
          <a:p>
            <a:pPr>
              <a:spcBef>
                <a:spcPts val="1089"/>
              </a:spcBef>
              <a:spcAft>
                <a:spcPts val="907"/>
              </a:spcAft>
              <a:tabLst>
                <a:tab pos="407526" algn="l"/>
                <a:tab pos="815052" algn="l"/>
                <a:tab pos="1222578" algn="l"/>
                <a:tab pos="1630104" algn="l"/>
                <a:tab pos="2037631" algn="l"/>
              </a:tabLst>
            </a:pPr>
            <a:endParaRPr lang="el-GR" sz="900" dirty="0">
              <a:solidFill>
                <a:srgbClr val="000000"/>
              </a:solidFill>
            </a:endParaRPr>
          </a:p>
        </p:txBody>
      </p:sp>
      <p:pic>
        <p:nvPicPr>
          <p:cNvPr id="14340" name="Picture 4"/>
          <p:cNvPicPr>
            <a:picLocks noChangeAspect="1" noChangeArrowheads="1"/>
          </p:cNvPicPr>
          <p:nvPr/>
        </p:nvPicPr>
        <p:blipFill>
          <a:blip r:embed="rId3"/>
          <a:srcRect/>
          <a:stretch>
            <a:fillRect/>
          </a:stretch>
        </p:blipFill>
        <p:spPr bwMode="auto">
          <a:xfrm>
            <a:off x="2442240" y="2448257"/>
            <a:ext cx="6635520" cy="4208122"/>
          </a:xfrm>
          <a:prstGeom prst="rect">
            <a:avLst/>
          </a:prstGeom>
          <a:noFill/>
          <a:ln w="9525" cap="flat">
            <a:noFill/>
            <a:round/>
            <a:headEnd/>
            <a:tailEnd/>
          </a:ln>
          <a:effectLst/>
        </p:spPr>
      </p:pic>
      <p:sp>
        <p:nvSpPr>
          <p:cNvPr id="6" name="1 - Τίτλος"/>
          <p:cNvSpPr txBox="1">
            <a:spLocks/>
          </p:cNvSpPr>
          <p:nvPr/>
        </p:nvSpPr>
        <p:spPr>
          <a:xfrm>
            <a:off x="857224" y="142852"/>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443520" y="1324939"/>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Κεραμική</a:t>
            </a: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(Ψήσιμο) του Αγγείου –-</a:t>
            </a:r>
            <a:r>
              <a:rPr lang="el-GR" sz="2000" dirty="0" err="1">
                <a:solidFill>
                  <a:srgbClr val="800080"/>
                </a:solidFill>
              </a:rPr>
              <a:t>Πυροτεχνολογία</a:t>
            </a: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15363" name="Text Box 3"/>
          <p:cNvSpPr txBox="1">
            <a:spLocks noChangeArrowheads="1"/>
          </p:cNvSpPr>
          <p:nvPr/>
        </p:nvSpPr>
        <p:spPr bwMode="auto">
          <a:xfrm>
            <a:off x="191520" y="3012796"/>
            <a:ext cx="3530880" cy="1499198"/>
          </a:xfrm>
          <a:prstGeom prst="rect">
            <a:avLst/>
          </a:prstGeom>
          <a:noFill/>
          <a:ln w="9525" cap="flat">
            <a:noFill/>
            <a:round/>
            <a:headEnd/>
            <a:tailEnd/>
          </a:ln>
          <a:effectLst/>
        </p:spPr>
        <p:txBody>
          <a:bodyPr lIns="81639" tIns="53722" rIns="81639" bIns="40820"/>
          <a:lstStyle/>
          <a:p>
            <a:pPr algn="just">
              <a:spcBef>
                <a:spcPts val="1089"/>
              </a:spcBef>
              <a:spcAft>
                <a:spcPts val="907"/>
              </a:spcAft>
              <a:tabLst>
                <a:tab pos="407526" algn="l"/>
                <a:tab pos="815052" algn="l"/>
                <a:tab pos="1222578" algn="l"/>
                <a:tab pos="1630104" algn="l"/>
                <a:tab pos="2037631" algn="l"/>
                <a:tab pos="2445156" algn="l"/>
                <a:tab pos="2852683" algn="l"/>
                <a:tab pos="3260208" algn="l"/>
              </a:tabLst>
            </a:pPr>
            <a:r>
              <a:rPr lang="el-GR" sz="1500" dirty="0">
                <a:solidFill>
                  <a:srgbClr val="000000"/>
                </a:solidFill>
              </a:rPr>
              <a:t>Σε έναν πίνακα στο Παρίσι ο κεραμέας ΣΟΡΔΙΣ με ένα εργαλείο στο χέρι  ετοιμάζεται να κλείσει την οπή αερισμού και να ξεκινήσει η αναγωγή</a:t>
            </a:r>
          </a:p>
          <a:p>
            <a:pPr>
              <a:spcBef>
                <a:spcPts val="1089"/>
              </a:spcBef>
              <a:spcAft>
                <a:spcPts val="907"/>
              </a:spcAft>
              <a:tabLst>
                <a:tab pos="407526" algn="l"/>
                <a:tab pos="815052" algn="l"/>
                <a:tab pos="1222578" algn="l"/>
                <a:tab pos="1630104" algn="l"/>
                <a:tab pos="2037631" algn="l"/>
                <a:tab pos="2445156" algn="l"/>
                <a:tab pos="2852683" algn="l"/>
                <a:tab pos="3260208" algn="l"/>
              </a:tabLst>
            </a:pPr>
            <a:r>
              <a:rPr lang="el-GR" sz="1400" dirty="0">
                <a:solidFill>
                  <a:srgbClr val="800000"/>
                </a:solidFill>
              </a:rPr>
              <a:t>(</a:t>
            </a:r>
            <a:r>
              <a:rPr lang="el-GR" sz="1400" dirty="0" err="1">
                <a:solidFill>
                  <a:srgbClr val="800000"/>
                </a:solidFill>
              </a:rPr>
              <a:t>Musée</a:t>
            </a:r>
            <a:r>
              <a:rPr lang="el-GR" sz="1400" dirty="0">
                <a:solidFill>
                  <a:srgbClr val="800000"/>
                </a:solidFill>
              </a:rPr>
              <a:t> </a:t>
            </a:r>
            <a:r>
              <a:rPr lang="el-GR" sz="1400" dirty="0" err="1">
                <a:solidFill>
                  <a:srgbClr val="800000"/>
                </a:solidFill>
              </a:rPr>
              <a:t>du</a:t>
            </a:r>
            <a:r>
              <a:rPr lang="el-GR" sz="1400" dirty="0">
                <a:solidFill>
                  <a:srgbClr val="800000"/>
                </a:solidFill>
              </a:rPr>
              <a:t> </a:t>
            </a:r>
            <a:r>
              <a:rPr lang="el-GR" sz="1400" dirty="0" err="1">
                <a:solidFill>
                  <a:srgbClr val="800000"/>
                </a:solidFill>
              </a:rPr>
              <a:t>Louvre</a:t>
            </a:r>
            <a:r>
              <a:rPr lang="el-GR" sz="1400" dirty="0">
                <a:solidFill>
                  <a:srgbClr val="800000"/>
                </a:solidFill>
              </a:rPr>
              <a:t>: ΜΝΒ 2858)</a:t>
            </a:r>
          </a:p>
          <a:p>
            <a:pPr>
              <a:spcBef>
                <a:spcPts val="1089"/>
              </a:spcBef>
              <a:spcAft>
                <a:spcPts val="907"/>
              </a:spcAft>
              <a:tabLst>
                <a:tab pos="407526" algn="l"/>
                <a:tab pos="815052" algn="l"/>
                <a:tab pos="1222578" algn="l"/>
                <a:tab pos="1630104" algn="l"/>
                <a:tab pos="2037631" algn="l"/>
                <a:tab pos="2445156" algn="l"/>
                <a:tab pos="2852683" algn="l"/>
                <a:tab pos="3260208" algn="l"/>
              </a:tabLst>
            </a:pPr>
            <a:endParaRPr lang="el-GR" sz="900" dirty="0">
              <a:solidFill>
                <a:srgbClr val="000000"/>
              </a:solidFill>
            </a:endParaRPr>
          </a:p>
        </p:txBody>
      </p:sp>
      <p:pic>
        <p:nvPicPr>
          <p:cNvPr id="15364" name="Picture 4"/>
          <p:cNvPicPr>
            <a:picLocks noChangeAspect="1" noChangeArrowheads="1"/>
          </p:cNvPicPr>
          <p:nvPr/>
        </p:nvPicPr>
        <p:blipFill>
          <a:blip r:embed="rId3"/>
          <a:srcRect/>
          <a:stretch>
            <a:fillRect/>
          </a:stretch>
        </p:blipFill>
        <p:spPr bwMode="auto">
          <a:xfrm>
            <a:off x="3788641" y="2351768"/>
            <a:ext cx="5225760" cy="4392461"/>
          </a:xfrm>
          <a:prstGeom prst="rect">
            <a:avLst/>
          </a:prstGeom>
          <a:noFill/>
          <a:ln w="9525" cap="flat">
            <a:noFill/>
            <a:round/>
            <a:headEnd/>
            <a:tailEnd/>
          </a:ln>
          <a:effectLst/>
        </p:spPr>
      </p:pic>
      <p:sp>
        <p:nvSpPr>
          <p:cNvPr id="6"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fill="hold" nodeType="clickEffect">
                                  <p:stCondLst>
                                    <p:cond delay="0"/>
                                  </p:stCondLst>
                                  <p:childTnLst>
                                    <p:set>
                                      <p:cBhvr additive="repl">
                                        <p:cTn id="6" dur="1" fill="hold">
                                          <p:stCondLst>
                                            <p:cond delay="0"/>
                                          </p:stCondLst>
                                        </p:cTn>
                                        <p:tgtEl>
                                          <p:spTgt spid="15362">
                                            <p:txEl>
                                              <p:pRg st="1" end="1"/>
                                            </p:txEl>
                                          </p:spTgt>
                                        </p:tgtEl>
                                        <p:attrNameLst>
                                          <p:attrName>style.visibility</p:attrName>
                                        </p:attrNameLst>
                                      </p:cBhvr>
                                      <p:to>
                                        <p:strVal val="visible"/>
                                      </p:to>
                                    </p:set>
                                    <p:animEffect transition="in" filter="wedge">
                                      <p:cBhvr additive="repl">
                                        <p:cTn id="7" dur="1000"/>
                                        <p:tgtEl>
                                          <p:spTgt spid="153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00034" y="642918"/>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smtClean="0">
                <a:solidFill>
                  <a:srgbClr val="800080"/>
                </a:solidFill>
              </a:rPr>
              <a:t>Η </a:t>
            </a:r>
            <a:r>
              <a:rPr lang="el-GR" sz="2000" dirty="0">
                <a:solidFill>
                  <a:srgbClr val="800080"/>
                </a:solidFill>
              </a:rPr>
              <a:t>Όπτηση (Ψήσιμο) του </a:t>
            </a:r>
            <a:r>
              <a:rPr lang="el-GR" sz="2000" dirty="0" smtClean="0">
                <a:solidFill>
                  <a:srgbClr val="800080"/>
                </a:solidFill>
              </a:rPr>
              <a:t>Αγγείου</a:t>
            </a: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16387" name="Text Box 3"/>
          <p:cNvSpPr txBox="1">
            <a:spLocks noChangeArrowheads="1"/>
          </p:cNvSpPr>
          <p:nvPr/>
        </p:nvSpPr>
        <p:spPr bwMode="auto">
          <a:xfrm>
            <a:off x="142844" y="1714488"/>
            <a:ext cx="3060000" cy="3849524"/>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Lst>
            </a:pPr>
            <a:r>
              <a:rPr lang="el-GR" dirty="0">
                <a:solidFill>
                  <a:srgbClr val="000000"/>
                </a:solidFill>
              </a:rPr>
              <a:t>Η σύγχρονη εμπειρία έχει καταδείξει ότι στους κλιβάνους αναπτυσσόταν θερμοκρασία 800-950C</a:t>
            </a:r>
            <a:r>
              <a:rPr lang="el-GR" baseline="33000" dirty="0">
                <a:solidFill>
                  <a:srgbClr val="000000"/>
                </a:solidFill>
              </a:rPr>
              <a:t>ο</a:t>
            </a:r>
            <a:r>
              <a:rPr lang="el-GR" dirty="0">
                <a:solidFill>
                  <a:srgbClr val="000000"/>
                </a:solidFill>
              </a:rPr>
              <a:t>, πράγμα που </a:t>
            </a:r>
            <a:r>
              <a:rPr lang="el-GR" dirty="0" smtClean="0">
                <a:solidFill>
                  <a:srgbClr val="000000"/>
                </a:solidFill>
              </a:rPr>
              <a:t>προϋποθέτει </a:t>
            </a:r>
            <a:r>
              <a:rPr lang="el-GR" dirty="0">
                <a:solidFill>
                  <a:srgbClr val="000000"/>
                </a:solidFill>
              </a:rPr>
              <a:t>δυνατή πυρά για περίπου 8 ώρες. </a:t>
            </a:r>
          </a:p>
          <a:p>
            <a:pPr>
              <a:spcBef>
                <a:spcPts val="1089"/>
              </a:spcBef>
              <a:spcAft>
                <a:spcPts val="907"/>
              </a:spcAft>
              <a:tabLst>
                <a:tab pos="407526" algn="l"/>
                <a:tab pos="815052" algn="l"/>
                <a:tab pos="1222578" algn="l"/>
                <a:tab pos="1630104" algn="l"/>
                <a:tab pos="2037631" algn="l"/>
                <a:tab pos="2445156" algn="l"/>
                <a:tab pos="2852683" algn="l"/>
              </a:tabLst>
            </a:pPr>
            <a:r>
              <a:rPr lang="el-GR" dirty="0">
                <a:solidFill>
                  <a:srgbClr val="000000"/>
                </a:solidFill>
              </a:rPr>
              <a:t>Τα στάδια αυτά του ψησίματος μπορούσαν να πραγματοποιηθούν μόνο σε ένα σωστά ρυθμισμένο κλίβανο, διαφορετικά το αποτέλεσμα ήταν άνισα χρωματισμένα αγγεία.</a:t>
            </a:r>
          </a:p>
        </p:txBody>
      </p:sp>
      <p:pic>
        <p:nvPicPr>
          <p:cNvPr id="16388" name="Picture 4"/>
          <p:cNvPicPr>
            <a:picLocks noChangeAspect="1" noChangeArrowheads="1"/>
          </p:cNvPicPr>
          <p:nvPr/>
        </p:nvPicPr>
        <p:blipFill>
          <a:blip r:embed="rId3"/>
          <a:srcRect/>
          <a:stretch>
            <a:fillRect/>
          </a:stretch>
        </p:blipFill>
        <p:spPr bwMode="auto">
          <a:xfrm>
            <a:off x="3517920" y="1928802"/>
            <a:ext cx="5626080" cy="3453483"/>
          </a:xfrm>
          <a:prstGeom prst="rect">
            <a:avLst/>
          </a:prstGeom>
          <a:noFill/>
          <a:ln w="9525" cap="flat">
            <a:noFill/>
            <a:round/>
            <a:headEnd/>
            <a:tailEnd/>
          </a:ln>
          <a:effectLst/>
        </p:spPr>
      </p:pic>
      <p:sp>
        <p:nvSpPr>
          <p:cNvPr id="16389" name="Text Box 5"/>
          <p:cNvSpPr txBox="1">
            <a:spLocks noChangeArrowheads="1"/>
          </p:cNvSpPr>
          <p:nvPr/>
        </p:nvSpPr>
        <p:spPr bwMode="auto">
          <a:xfrm>
            <a:off x="3357554" y="6000768"/>
            <a:ext cx="5388480" cy="445007"/>
          </a:xfrm>
          <a:prstGeom prst="rect">
            <a:avLst/>
          </a:prstGeom>
          <a:noFill/>
          <a:ln w="9525" cap="flat">
            <a:noFill/>
            <a:round/>
            <a:headEnd/>
            <a:tailEnd/>
          </a:ln>
          <a:effectLst/>
        </p:spPr>
        <p:txBody>
          <a:bodyPr lIns="81639" tIns="52109" rIns="81639" bIns="40820"/>
          <a:lstStyle/>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sz="1300" dirty="0" smtClean="0">
                <a:solidFill>
                  <a:srgbClr val="800000"/>
                </a:solidFill>
              </a:rPr>
              <a:t>Θραύσματα από  το ίδιο αγγείο  που βρέθηκαν στον Άρει0ο Πάγο στην Αθήνα σε διαφορετικά στάδια ψησίματος</a:t>
            </a:r>
            <a:endParaRPr lang="el-GR" sz="1300" dirty="0">
              <a:solidFill>
                <a:srgbClr val="800000"/>
              </a:solidFill>
            </a:endParaRPr>
          </a:p>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sz="1300" dirty="0" err="1">
                <a:solidFill>
                  <a:srgbClr val="800000"/>
                </a:solidFill>
              </a:rPr>
              <a:t>Berlin</a:t>
            </a:r>
            <a:r>
              <a:rPr lang="el-GR" sz="1300" dirty="0">
                <a:solidFill>
                  <a:srgbClr val="800000"/>
                </a:solidFill>
              </a:rPr>
              <a:t>, </a:t>
            </a:r>
            <a:r>
              <a:rPr lang="el-GR" sz="1300" dirty="0" err="1">
                <a:solidFill>
                  <a:srgbClr val="800000"/>
                </a:solidFill>
              </a:rPr>
              <a:t>Altes</a:t>
            </a:r>
            <a:r>
              <a:rPr lang="el-GR" sz="1300" dirty="0">
                <a:solidFill>
                  <a:srgbClr val="800000"/>
                </a:solidFill>
              </a:rPr>
              <a:t> </a:t>
            </a:r>
            <a:r>
              <a:rPr lang="el-GR" sz="1300" dirty="0" err="1">
                <a:solidFill>
                  <a:srgbClr val="800000"/>
                </a:solidFill>
              </a:rPr>
              <a:t>Museum</a:t>
            </a:r>
            <a:r>
              <a:rPr lang="el-GR" sz="1300" dirty="0">
                <a:solidFill>
                  <a:srgbClr val="800000"/>
                </a:solidFill>
              </a:rPr>
              <a:t>, </a:t>
            </a:r>
            <a:r>
              <a:rPr lang="el-GR" sz="1300" dirty="0" err="1">
                <a:solidFill>
                  <a:srgbClr val="800000"/>
                </a:solidFill>
              </a:rPr>
              <a:t>Inv</a:t>
            </a:r>
            <a:r>
              <a:rPr lang="el-GR" sz="1300" dirty="0">
                <a:solidFill>
                  <a:srgbClr val="800000"/>
                </a:solidFill>
              </a:rPr>
              <a:t>. Ü198</a:t>
            </a:r>
          </a:p>
        </p:txBody>
      </p:sp>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500034" y="714356"/>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smtClean="0">
                <a:solidFill>
                  <a:srgbClr val="800080"/>
                </a:solidFill>
              </a:rPr>
              <a:t>Η </a:t>
            </a:r>
            <a:r>
              <a:rPr lang="el-GR" sz="2000" dirty="0">
                <a:solidFill>
                  <a:srgbClr val="800080"/>
                </a:solidFill>
              </a:rPr>
              <a:t>Όπτηση (Ψήσιμο) του </a:t>
            </a:r>
            <a:r>
              <a:rPr lang="el-GR" sz="2000" dirty="0" smtClean="0">
                <a:solidFill>
                  <a:srgbClr val="800080"/>
                </a:solidFill>
              </a:rPr>
              <a:t>Αγγείου</a:t>
            </a: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17411" name="Text Box 3"/>
          <p:cNvSpPr txBox="1">
            <a:spLocks noChangeArrowheads="1"/>
          </p:cNvSpPr>
          <p:nvPr/>
        </p:nvSpPr>
        <p:spPr bwMode="auto">
          <a:xfrm>
            <a:off x="214282" y="1857364"/>
            <a:ext cx="2826720" cy="2428892"/>
          </a:xfrm>
          <a:prstGeom prst="rect">
            <a:avLst/>
          </a:prstGeom>
          <a:noFill/>
          <a:ln w="9525" cap="flat">
            <a:noFill/>
            <a:round/>
            <a:headEnd/>
            <a:tailEnd/>
          </a:ln>
          <a:effectLst/>
        </p:spPr>
        <p:txBody>
          <a:bodyPr lIns="81639" tIns="55335" rIns="81639" bIns="40820"/>
          <a:lstStyle/>
          <a:p>
            <a:pPr>
              <a:tabLst>
                <a:tab pos="407526" algn="l"/>
                <a:tab pos="815052" algn="l"/>
                <a:tab pos="1222578" algn="l"/>
                <a:tab pos="1630104" algn="l"/>
                <a:tab pos="2037631" algn="l"/>
                <a:tab pos="2445156" algn="l"/>
              </a:tabLst>
            </a:pPr>
            <a:r>
              <a:rPr lang="el-GR" dirty="0" smtClean="0">
                <a:solidFill>
                  <a:srgbClr val="800000"/>
                </a:solidFill>
              </a:rPr>
              <a:t>Ελαττωματικό (λόγω κακής όπτησης) </a:t>
            </a:r>
            <a:r>
              <a:rPr lang="el-GR" dirty="0" smtClean="0">
                <a:solidFill>
                  <a:srgbClr val="000000"/>
                </a:solidFill>
              </a:rPr>
              <a:t>μελανόμορφο αγγείο από τη Θήβα πιθανόν λόγω κακής διασποράς της θερμότητας ή ανεπαρκούς μεταφοράς μονοξείδιου και διοξειδίου του άνθρακα μέσα στον κλίβανο</a:t>
            </a:r>
            <a:endParaRPr lang="el-GR" dirty="0">
              <a:solidFill>
                <a:srgbClr val="000000"/>
              </a:solidFill>
            </a:endParaRPr>
          </a:p>
          <a:p>
            <a:pPr>
              <a:tabLst>
                <a:tab pos="407526" algn="l"/>
                <a:tab pos="815052" algn="l"/>
                <a:tab pos="1222578" algn="l"/>
                <a:tab pos="1630104" algn="l"/>
                <a:tab pos="2037631" algn="l"/>
                <a:tab pos="2445156" algn="l"/>
              </a:tabLst>
            </a:pPr>
            <a:endParaRPr lang="el-GR" dirty="0">
              <a:solidFill>
                <a:srgbClr val="800000"/>
              </a:solidFill>
            </a:endParaRPr>
          </a:p>
        </p:txBody>
      </p:sp>
      <p:pic>
        <p:nvPicPr>
          <p:cNvPr id="17412" name="Picture 4"/>
          <p:cNvPicPr>
            <a:picLocks noChangeAspect="1" noChangeArrowheads="1"/>
          </p:cNvPicPr>
          <p:nvPr/>
        </p:nvPicPr>
        <p:blipFill>
          <a:blip r:embed="rId3"/>
          <a:srcRect/>
          <a:stretch>
            <a:fillRect/>
          </a:stretch>
        </p:blipFill>
        <p:spPr bwMode="auto">
          <a:xfrm>
            <a:off x="3356877" y="2071678"/>
            <a:ext cx="5473203" cy="4655269"/>
          </a:xfrm>
          <a:prstGeom prst="rect">
            <a:avLst/>
          </a:prstGeom>
          <a:noFill/>
          <a:ln w="9525" cap="flat">
            <a:noFill/>
            <a:round/>
            <a:headEnd/>
            <a:tailEnd/>
          </a:ln>
          <a:effectLst/>
        </p:spPr>
      </p:pic>
      <p:sp>
        <p:nvSpPr>
          <p:cNvPr id="6" name="1 - Τίτλος"/>
          <p:cNvSpPr txBox="1">
            <a:spLocks/>
          </p:cNvSpPr>
          <p:nvPr/>
        </p:nvSpPr>
        <p:spPr>
          <a:xfrm>
            <a:off x="928662" y="214290"/>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
        <p:nvSpPr>
          <p:cNvPr id="7" name="6 - Ορθογώνιο"/>
          <p:cNvSpPr/>
          <p:nvPr/>
        </p:nvSpPr>
        <p:spPr>
          <a:xfrm>
            <a:off x="285720" y="5357826"/>
            <a:ext cx="3000396" cy="646331"/>
          </a:xfrm>
          <a:prstGeom prst="rect">
            <a:avLst/>
          </a:prstGeom>
        </p:spPr>
        <p:txBody>
          <a:bodyPr wrap="square">
            <a:spAutoFit/>
          </a:bodyPr>
          <a:lstStyle/>
          <a:p>
            <a:pPr>
              <a:tabLst>
                <a:tab pos="407526" algn="l"/>
                <a:tab pos="815052" algn="l"/>
                <a:tab pos="1222578" algn="l"/>
                <a:tab pos="1630104" algn="l"/>
                <a:tab pos="2037631" algn="l"/>
                <a:tab pos="2445156" algn="l"/>
              </a:tabLst>
            </a:pPr>
            <a:r>
              <a:rPr lang="el-GR" dirty="0" smtClean="0">
                <a:solidFill>
                  <a:srgbClr val="800000"/>
                </a:solidFill>
              </a:rPr>
              <a:t>Βερολίνο, </a:t>
            </a:r>
            <a:r>
              <a:rPr lang="el-GR" dirty="0" err="1" smtClean="0">
                <a:solidFill>
                  <a:srgbClr val="800000"/>
                </a:solidFill>
              </a:rPr>
              <a:t>Altes</a:t>
            </a:r>
            <a:r>
              <a:rPr lang="el-GR" dirty="0" smtClean="0">
                <a:solidFill>
                  <a:srgbClr val="800000"/>
                </a:solidFill>
              </a:rPr>
              <a:t> </a:t>
            </a:r>
            <a:r>
              <a:rPr lang="el-GR" dirty="0" err="1" smtClean="0">
                <a:solidFill>
                  <a:srgbClr val="800000"/>
                </a:solidFill>
              </a:rPr>
              <a:t>Museum</a:t>
            </a:r>
            <a:r>
              <a:rPr lang="el-GR" dirty="0" smtClean="0">
                <a:solidFill>
                  <a:srgbClr val="800000"/>
                </a:solidFill>
              </a:rPr>
              <a:t>, </a:t>
            </a:r>
          </a:p>
          <a:p>
            <a:pPr>
              <a:tabLst>
                <a:tab pos="407526" algn="l"/>
                <a:tab pos="815052" algn="l"/>
                <a:tab pos="1222578" algn="l"/>
                <a:tab pos="1630104" algn="l"/>
                <a:tab pos="2037631" algn="l"/>
                <a:tab pos="2445156" algn="l"/>
              </a:tabLst>
            </a:pPr>
            <a:r>
              <a:rPr lang="el-GR" dirty="0" err="1" smtClean="0">
                <a:solidFill>
                  <a:srgbClr val="800000"/>
                </a:solidFill>
              </a:rPr>
              <a:t>Inv</a:t>
            </a:r>
            <a:r>
              <a:rPr lang="el-GR" dirty="0" smtClean="0">
                <a:solidFill>
                  <a:srgbClr val="800000"/>
                </a:solidFill>
              </a:rPr>
              <a:t>. V.I. 3143,59 </a:t>
            </a:r>
            <a:endParaRPr lang="el-GR" dirty="0">
              <a:solidFill>
                <a:srgbClr val="800000"/>
              </a:solidFill>
            </a:endParaRPr>
          </a:p>
        </p:txBody>
      </p:sp>
    </p:spTree>
  </p:cSld>
  <p:clrMapOvr>
    <a:masterClrMapping/>
  </p:clrMapOvr>
  <p:transition>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357166"/>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3" name="2 - Υπότιτλος"/>
          <p:cNvSpPr>
            <a:spLocks noGrp="1"/>
          </p:cNvSpPr>
          <p:nvPr>
            <p:ph type="subTitle" idx="1"/>
          </p:nvPr>
        </p:nvSpPr>
        <p:spPr>
          <a:xfrm>
            <a:off x="500034" y="1643050"/>
            <a:ext cx="8215370" cy="3286148"/>
          </a:xfrm>
        </p:spPr>
        <p:txBody>
          <a:bodyPr>
            <a:normAutofit fontScale="40000" lnSpcReduction="20000"/>
          </a:bodyPr>
          <a:lstStyle/>
          <a:p>
            <a:pPr algn="just">
              <a:lnSpc>
                <a:spcPct val="170000"/>
              </a:lnSpc>
            </a:pPr>
            <a:r>
              <a:rPr lang="el-GR" sz="4200" dirty="0" smtClean="0">
                <a:solidFill>
                  <a:schemeClr val="tx1"/>
                </a:solidFill>
              </a:rPr>
              <a:t>Λιγότερο θα μας απασχολήσουν εξελικτικά, η </a:t>
            </a:r>
            <a:r>
              <a:rPr lang="el-GR" sz="4200" dirty="0" err="1" smtClean="0">
                <a:solidFill>
                  <a:schemeClr val="tx1"/>
                </a:solidFill>
              </a:rPr>
              <a:t>χονδρόκοκκη</a:t>
            </a:r>
            <a:r>
              <a:rPr lang="el-GR" sz="4200" dirty="0" smtClean="0">
                <a:solidFill>
                  <a:schemeClr val="tx1"/>
                </a:solidFill>
              </a:rPr>
              <a:t> (</a:t>
            </a:r>
            <a:r>
              <a:rPr lang="el-GR" sz="4200" dirty="0" err="1" smtClean="0">
                <a:solidFill>
                  <a:schemeClr val="tx1"/>
                </a:solidFill>
              </a:rPr>
              <a:t>coarse</a:t>
            </a:r>
            <a:r>
              <a:rPr lang="el-GR" sz="4200" dirty="0" smtClean="0">
                <a:solidFill>
                  <a:schemeClr val="tx1"/>
                </a:solidFill>
              </a:rPr>
              <a:t>, </a:t>
            </a:r>
            <a:r>
              <a:rPr lang="el-GR" sz="4200" dirty="0" err="1" smtClean="0">
                <a:solidFill>
                  <a:schemeClr val="tx1"/>
                </a:solidFill>
              </a:rPr>
              <a:t>semi</a:t>
            </a:r>
            <a:r>
              <a:rPr lang="el-GR" sz="4200" dirty="0" smtClean="0">
                <a:solidFill>
                  <a:schemeClr val="tx1"/>
                </a:solidFill>
              </a:rPr>
              <a:t>-</a:t>
            </a:r>
            <a:r>
              <a:rPr lang="el-GR" sz="4200" dirty="0" err="1" smtClean="0">
                <a:solidFill>
                  <a:schemeClr val="tx1"/>
                </a:solidFill>
              </a:rPr>
              <a:t>coarse</a:t>
            </a:r>
            <a:r>
              <a:rPr lang="el-GR" sz="4200" dirty="0" smtClean="0">
                <a:solidFill>
                  <a:schemeClr val="tx1"/>
                </a:solidFill>
              </a:rPr>
              <a:t> και </a:t>
            </a:r>
            <a:r>
              <a:rPr lang="el-GR" sz="4200" dirty="0" err="1" smtClean="0">
                <a:solidFill>
                  <a:schemeClr val="tx1"/>
                </a:solidFill>
              </a:rPr>
              <a:t>cooking</a:t>
            </a:r>
            <a:r>
              <a:rPr lang="el-GR" sz="4200" dirty="0" smtClean="0">
                <a:solidFill>
                  <a:schemeClr val="tx1"/>
                </a:solidFill>
              </a:rPr>
              <a:t> </a:t>
            </a:r>
            <a:r>
              <a:rPr lang="el-GR" sz="4200" dirty="0" err="1" smtClean="0">
                <a:solidFill>
                  <a:schemeClr val="tx1"/>
                </a:solidFill>
              </a:rPr>
              <a:t>ware</a:t>
            </a:r>
            <a:r>
              <a:rPr lang="el-GR" sz="4200" dirty="0" smtClean="0">
                <a:solidFill>
                  <a:schemeClr val="tx1"/>
                </a:solidFill>
              </a:rPr>
              <a:t>), η ακόσμητη και η </a:t>
            </a:r>
            <a:r>
              <a:rPr lang="el-GR" sz="4200" dirty="0" err="1" smtClean="0">
                <a:solidFill>
                  <a:schemeClr val="tx1"/>
                </a:solidFill>
              </a:rPr>
              <a:t>μελαμβαφής</a:t>
            </a:r>
            <a:r>
              <a:rPr lang="el-GR" sz="4200" dirty="0" smtClean="0">
                <a:solidFill>
                  <a:schemeClr val="tx1"/>
                </a:solidFill>
              </a:rPr>
              <a:t> κεραμική, μολονότι οι τελευταίες συλλέγονται σε τεράστιες ποσότητες κατά την επιφανειακή έρευνα ή την ανασκαφή και η σημασία τους για την αρχαιολογική ερμηνεία είναι επίσης εξαιρετικά βαρύνουσα, ίσως και κατά πολύ μεγαλύτερη από αυτή των κοσμημένων αγγείων, τα οποία συνηθίζει να εξετάζει η Ιστορία της Τέχνης.</a:t>
            </a:r>
            <a:endParaRPr lang="el-GR" sz="3300" dirty="0">
              <a:solidFill>
                <a:schemeClr val="tx1"/>
              </a:solidFill>
            </a:endParaRPr>
          </a:p>
        </p:txBody>
      </p:sp>
      <p:sp>
        <p:nvSpPr>
          <p:cNvPr id="4" name="3 - Ορθογώνιο"/>
          <p:cNvSpPr/>
          <p:nvPr/>
        </p:nvSpPr>
        <p:spPr>
          <a:xfrm>
            <a:off x="3857620" y="928670"/>
            <a:ext cx="1176925" cy="400110"/>
          </a:xfrm>
          <a:prstGeom prst="rect">
            <a:avLst/>
          </a:prstGeom>
        </p:spPr>
        <p:txBody>
          <a:bodyPr wrap="none">
            <a:spAutoFit/>
          </a:bodyPr>
          <a:lstStyle/>
          <a:p>
            <a:r>
              <a:rPr lang="el-GR" sz="2000" dirty="0" smtClean="0"/>
              <a:t>Κεραμική</a:t>
            </a:r>
            <a:endParaRPr lang="el-GR" sz="20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500034" y="785794"/>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smtClean="0">
                <a:solidFill>
                  <a:srgbClr val="800080"/>
                </a:solidFill>
              </a:rPr>
              <a:t>Η </a:t>
            </a:r>
            <a:r>
              <a:rPr lang="el-GR" sz="2000" dirty="0">
                <a:solidFill>
                  <a:srgbClr val="800080"/>
                </a:solidFill>
              </a:rPr>
              <a:t>Όπτηση (Ψήσιμο) του </a:t>
            </a:r>
            <a:r>
              <a:rPr lang="el-GR" sz="2000" dirty="0" smtClean="0">
                <a:solidFill>
                  <a:srgbClr val="800080"/>
                </a:solidFill>
              </a:rPr>
              <a:t>Αγγείου</a:t>
            </a: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των </a:t>
            </a:r>
            <a:r>
              <a:rPr lang="el-GR" sz="2000" dirty="0" smtClean="0">
                <a:solidFill>
                  <a:srgbClr val="800080"/>
                </a:solidFill>
              </a:rPr>
              <a:t>αγγείων</a:t>
            </a: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pic>
        <p:nvPicPr>
          <p:cNvPr id="18435" name="Picture 3"/>
          <p:cNvPicPr>
            <a:picLocks noChangeAspect="1" noChangeArrowheads="1"/>
          </p:cNvPicPr>
          <p:nvPr/>
        </p:nvPicPr>
        <p:blipFill>
          <a:blip r:embed="rId3"/>
          <a:srcRect/>
          <a:stretch>
            <a:fillRect/>
          </a:stretch>
        </p:blipFill>
        <p:spPr bwMode="auto">
          <a:xfrm>
            <a:off x="2285281" y="3462124"/>
            <a:ext cx="6792480" cy="3335390"/>
          </a:xfrm>
          <a:prstGeom prst="rect">
            <a:avLst/>
          </a:prstGeom>
          <a:noFill/>
          <a:ln w="9525" cap="flat">
            <a:noFill/>
            <a:round/>
            <a:headEnd/>
            <a:tailEnd/>
          </a:ln>
          <a:effectLst/>
        </p:spPr>
      </p:pic>
      <p:sp>
        <p:nvSpPr>
          <p:cNvPr id="18436" name="Text Box 4"/>
          <p:cNvSpPr txBox="1">
            <a:spLocks noChangeArrowheads="1"/>
          </p:cNvSpPr>
          <p:nvPr/>
        </p:nvSpPr>
        <p:spPr bwMode="auto">
          <a:xfrm>
            <a:off x="318240" y="2351767"/>
            <a:ext cx="8628480" cy="1116117"/>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dirty="0">
                <a:solidFill>
                  <a:srgbClr val="000000"/>
                </a:solidFill>
              </a:rPr>
              <a:t>Είναι χαρακτηριστικό των αντιλήψεων των κεραμέων ότι πάνω στους κεραμικούς φούρνους τοποθετούσαν </a:t>
            </a:r>
            <a:r>
              <a:rPr lang="el-GR" dirty="0" err="1">
                <a:solidFill>
                  <a:srgbClr val="000000"/>
                </a:solidFill>
              </a:rPr>
              <a:t>αποτροπαϊκά</a:t>
            </a:r>
            <a:r>
              <a:rPr lang="el-GR" dirty="0">
                <a:solidFill>
                  <a:srgbClr val="000000"/>
                </a:solidFill>
              </a:rPr>
              <a:t> σύμβολα, όπως μάσκες και μορφές δαιμόνων ή τραγουδούσαν κάποιον ύμνο κατά τη διάρκεια της όπτησης, έτσι ώστε να αποκλείσουν την πιθανότητα αποτυχίας.</a:t>
            </a:r>
          </a:p>
        </p:txBody>
      </p:sp>
      <p:sp>
        <p:nvSpPr>
          <p:cNvPr id="18437" name="Text Box 5"/>
          <p:cNvSpPr txBox="1">
            <a:spLocks noChangeArrowheads="1"/>
          </p:cNvSpPr>
          <p:nvPr/>
        </p:nvSpPr>
        <p:spPr bwMode="auto">
          <a:xfrm>
            <a:off x="142844" y="4857760"/>
            <a:ext cx="2939040" cy="1263013"/>
          </a:xfrm>
          <a:prstGeom prst="rect">
            <a:avLst/>
          </a:prstGeom>
          <a:noFill/>
          <a:ln w="9525" cap="flat">
            <a:noFill/>
            <a:round/>
            <a:headEnd/>
            <a:tailEnd/>
          </a:ln>
          <a:effectLst/>
        </p:spPr>
        <p:txBody>
          <a:bodyPr lIns="81639" tIns="52109" rIns="81639" bIns="40820"/>
          <a:lstStyle/>
          <a:p>
            <a:pPr>
              <a:spcBef>
                <a:spcPts val="1089"/>
              </a:spcBef>
              <a:spcAft>
                <a:spcPts val="907"/>
              </a:spcAft>
              <a:tabLst>
                <a:tab pos="407526" algn="l"/>
                <a:tab pos="815052" algn="l"/>
                <a:tab pos="1222578" algn="l"/>
                <a:tab pos="1630104" algn="l"/>
                <a:tab pos="2037631" algn="l"/>
                <a:tab pos="2445156" algn="l"/>
                <a:tab pos="2852683" algn="l"/>
              </a:tabLst>
            </a:pPr>
            <a:r>
              <a:rPr lang="el-GR" sz="1300" dirty="0">
                <a:solidFill>
                  <a:srgbClr val="800000"/>
                </a:solidFill>
              </a:rPr>
              <a:t>κλίβανος διακοσμημένος με μια </a:t>
            </a:r>
            <a:r>
              <a:rPr lang="el-GR" sz="1300" dirty="0" err="1">
                <a:solidFill>
                  <a:srgbClr val="800000"/>
                </a:solidFill>
              </a:rPr>
              <a:t>ερμαϊκη</a:t>
            </a:r>
            <a:r>
              <a:rPr lang="el-GR" sz="1300" dirty="0">
                <a:solidFill>
                  <a:srgbClr val="800000"/>
                </a:solidFill>
              </a:rPr>
              <a:t> στήλη</a:t>
            </a:r>
          </a:p>
          <a:p>
            <a:pPr>
              <a:spcBef>
                <a:spcPts val="1089"/>
              </a:spcBef>
              <a:spcAft>
                <a:spcPts val="907"/>
              </a:spcAft>
              <a:tabLst>
                <a:tab pos="407526" algn="l"/>
                <a:tab pos="815052" algn="l"/>
                <a:tab pos="1222578" algn="l"/>
                <a:tab pos="1630104" algn="l"/>
                <a:tab pos="2037631" algn="l"/>
                <a:tab pos="2445156" algn="l"/>
                <a:tab pos="2852683" algn="l"/>
              </a:tabLst>
            </a:pPr>
            <a:r>
              <a:rPr lang="el-GR" sz="1300" dirty="0">
                <a:solidFill>
                  <a:srgbClr val="800000"/>
                </a:solidFill>
              </a:rPr>
              <a:t>Υδρία της Ομάδας του Λεάγρου. Σκηνή κεραμικού εργαστηρίου.</a:t>
            </a:r>
          </a:p>
          <a:p>
            <a:pPr>
              <a:spcBef>
                <a:spcPts val="1089"/>
              </a:spcBef>
              <a:spcAft>
                <a:spcPts val="907"/>
              </a:spcAft>
              <a:tabLst>
                <a:tab pos="407526" algn="l"/>
                <a:tab pos="815052" algn="l"/>
                <a:tab pos="1222578" algn="l"/>
                <a:tab pos="1630104" algn="l"/>
                <a:tab pos="2037631" algn="l"/>
                <a:tab pos="2445156" algn="l"/>
                <a:tab pos="2852683" algn="l"/>
              </a:tabLst>
            </a:pPr>
            <a:r>
              <a:rPr lang="el-GR" sz="1300" dirty="0">
                <a:solidFill>
                  <a:srgbClr val="800000"/>
                </a:solidFill>
              </a:rPr>
              <a:t> Μόναχο (</a:t>
            </a:r>
            <a:r>
              <a:rPr lang="el-GR" sz="1300" dirty="0" err="1">
                <a:solidFill>
                  <a:srgbClr val="800000"/>
                </a:solidFill>
              </a:rPr>
              <a:t>Antikensammlungen</a:t>
            </a:r>
            <a:r>
              <a:rPr lang="el-GR" sz="1300" dirty="0">
                <a:solidFill>
                  <a:srgbClr val="800000"/>
                </a:solidFill>
              </a:rPr>
              <a:t>: 1717)</a:t>
            </a:r>
          </a:p>
        </p:txBody>
      </p:sp>
      <p:sp>
        <p:nvSpPr>
          <p:cNvPr id="18438" name="Text Box 6"/>
          <p:cNvSpPr txBox="1">
            <a:spLocks noChangeArrowheads="1"/>
          </p:cNvSpPr>
          <p:nvPr/>
        </p:nvSpPr>
        <p:spPr bwMode="auto">
          <a:xfrm>
            <a:off x="260640" y="4817307"/>
            <a:ext cx="2769120" cy="473809"/>
          </a:xfrm>
          <a:prstGeom prst="rect">
            <a:avLst/>
          </a:prstGeom>
          <a:noFill/>
          <a:ln w="9525" cap="flat">
            <a:noFill/>
            <a:round/>
            <a:headEnd/>
            <a:tailEnd/>
          </a:ln>
          <a:effectLst/>
        </p:spPr>
        <p:txBody>
          <a:bodyPr lIns="81639" tIns="48884" rIns="81639" bIns="40820"/>
          <a:lstStyle/>
          <a:p>
            <a:pPr>
              <a:spcBef>
                <a:spcPts val="1089"/>
              </a:spcBef>
              <a:spcAft>
                <a:spcPts val="907"/>
              </a:spcAft>
              <a:tabLst>
                <a:tab pos="407526" algn="l"/>
                <a:tab pos="815052" algn="l"/>
                <a:tab pos="1222578" algn="l"/>
                <a:tab pos="1630104" algn="l"/>
                <a:tab pos="2037631" algn="l"/>
                <a:tab pos="2445156" algn="l"/>
              </a:tabLst>
            </a:pPr>
            <a:endParaRPr lang="el-GR" sz="900" dirty="0">
              <a:solidFill>
                <a:srgbClr val="000000"/>
              </a:solidFill>
            </a:endParaRPr>
          </a:p>
          <a:p>
            <a:pPr>
              <a:spcBef>
                <a:spcPts val="1089"/>
              </a:spcBef>
              <a:spcAft>
                <a:spcPts val="907"/>
              </a:spcAft>
              <a:tabLst>
                <a:tab pos="407526" algn="l"/>
                <a:tab pos="815052" algn="l"/>
                <a:tab pos="1222578" algn="l"/>
                <a:tab pos="1630104" algn="l"/>
                <a:tab pos="2037631" algn="l"/>
                <a:tab pos="2445156" algn="l"/>
              </a:tabLst>
            </a:pPr>
            <a:endParaRPr lang="el-GR" sz="900" dirty="0">
              <a:solidFill>
                <a:srgbClr val="000000"/>
              </a:solidFill>
            </a:endParaRPr>
          </a:p>
        </p:txBody>
      </p:sp>
      <p:sp>
        <p:nvSpPr>
          <p:cNvPr id="8"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500034" y="857232"/>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smtClean="0">
                <a:solidFill>
                  <a:srgbClr val="800080"/>
                </a:solidFill>
              </a:rPr>
              <a:t>Η </a:t>
            </a:r>
            <a:r>
              <a:rPr lang="el-GR" sz="2000" dirty="0">
                <a:solidFill>
                  <a:srgbClr val="800080"/>
                </a:solidFill>
              </a:rPr>
              <a:t>Όπτηση (Ψήσιμο) του Αγγείου –-</a:t>
            </a:r>
            <a:r>
              <a:rPr lang="el-GR" sz="2000" dirty="0" err="1">
                <a:solidFill>
                  <a:srgbClr val="800080"/>
                </a:solidFill>
              </a:rPr>
              <a:t>Πυροτεχνολογία</a:t>
            </a: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των </a:t>
            </a:r>
            <a:r>
              <a:rPr lang="el-GR" sz="2000" dirty="0" smtClean="0">
                <a:solidFill>
                  <a:srgbClr val="800080"/>
                </a:solidFill>
              </a:rPr>
              <a:t>αγγείων</a:t>
            </a: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19459" name="Text Box 3"/>
          <p:cNvSpPr txBox="1">
            <a:spLocks noChangeArrowheads="1"/>
          </p:cNvSpPr>
          <p:nvPr/>
        </p:nvSpPr>
        <p:spPr bwMode="auto">
          <a:xfrm>
            <a:off x="178560" y="2428868"/>
            <a:ext cx="8769600" cy="3248208"/>
          </a:xfrm>
          <a:prstGeom prst="rect">
            <a:avLst/>
          </a:prstGeom>
          <a:noFill/>
          <a:ln w="9525" cap="flat">
            <a:noFill/>
            <a:round/>
            <a:headEnd/>
            <a:tailEnd/>
          </a:ln>
          <a:effectLst/>
        </p:spPr>
        <p:txBody>
          <a:bodyPr lIns="81639" tIns="60173" rIns="81639" bIns="40820"/>
          <a:lstStyle/>
          <a:p>
            <a:pPr algn="jus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sz="2200" dirty="0">
                <a:solidFill>
                  <a:srgbClr val="800000"/>
                </a:solidFill>
              </a:rPr>
              <a:t>Η πλούσια χρωματική εντύπωση των ελληνικών αγγείων σε γενικές γραμμές βασίζεται πάνω στις απλές και βασικές αρχές της όπτησης. Οι χρωματικές ουσίες είναι διάφορα οπτά είδη πηλού που δεν χάνουν το χρώμα τους με το ψήσιμο, αλλά που αντίθετα το αποκτούν και το σταθεροποιούν χάρη σ' αυτό. </a:t>
            </a:r>
          </a:p>
          <a:p>
            <a:pPr algn="jus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sz="2200" dirty="0">
                <a:solidFill>
                  <a:srgbClr val="800000"/>
                </a:solidFill>
              </a:rPr>
              <a:t>Κατά τη διάρκεια του ψησίματος, έναν εξίσου σημαντικό ρόλο παίζουν και οι διαφορετικοί βαθμοί τήξης των διάφορων γανωμάτων, όπως και η στιγμή της </a:t>
            </a:r>
            <a:r>
              <a:rPr lang="el-GR" sz="2200" dirty="0" err="1">
                <a:solidFill>
                  <a:srgbClr val="800000"/>
                </a:solidFill>
              </a:rPr>
              <a:t>επανοξείδωσης</a:t>
            </a:r>
            <a:r>
              <a:rPr lang="el-GR" sz="2200" dirty="0">
                <a:solidFill>
                  <a:srgbClr val="800000"/>
                </a:solidFill>
              </a:rPr>
              <a:t> που φέρνει στο φως την αντίθεση των χρωμάτων αυτών. </a:t>
            </a:r>
          </a:p>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endParaRPr lang="el-GR" sz="1300" dirty="0">
              <a:solidFill>
                <a:srgbClr val="800000"/>
              </a:solidFill>
            </a:endParaRPr>
          </a:p>
        </p:txBody>
      </p:sp>
      <p:sp>
        <p:nvSpPr>
          <p:cNvPr id="5"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57158" y="785794"/>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smtClean="0">
                <a:solidFill>
                  <a:srgbClr val="800080"/>
                </a:solidFill>
              </a:rPr>
              <a:t>Η </a:t>
            </a:r>
            <a:r>
              <a:rPr lang="el-GR" sz="2000" dirty="0">
                <a:solidFill>
                  <a:srgbClr val="800080"/>
                </a:solidFill>
              </a:rPr>
              <a:t>Όπτηση (Ψήσιμο) του </a:t>
            </a:r>
            <a:r>
              <a:rPr lang="el-GR" sz="2000" dirty="0" smtClean="0">
                <a:solidFill>
                  <a:srgbClr val="800080"/>
                </a:solidFill>
              </a:rPr>
              <a:t>Αγγείου</a:t>
            </a: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των </a:t>
            </a:r>
            <a:r>
              <a:rPr lang="el-GR" sz="2000" dirty="0" smtClean="0">
                <a:solidFill>
                  <a:srgbClr val="800080"/>
                </a:solidFill>
              </a:rPr>
              <a:t>αγγείων</a:t>
            </a: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20483" name="Text Box 3"/>
          <p:cNvSpPr txBox="1">
            <a:spLocks noChangeArrowheads="1"/>
          </p:cNvSpPr>
          <p:nvPr/>
        </p:nvSpPr>
        <p:spPr bwMode="auto">
          <a:xfrm>
            <a:off x="142844" y="2214554"/>
            <a:ext cx="5765760" cy="3367073"/>
          </a:xfrm>
          <a:prstGeom prst="rect">
            <a:avLst/>
          </a:prstGeom>
          <a:noFill/>
          <a:ln w="9525" cap="flat">
            <a:noFill/>
            <a:round/>
            <a:headEnd/>
            <a:tailEnd/>
          </a:ln>
          <a:effectLst/>
        </p:spPr>
        <p:txBody>
          <a:bodyPr lIns="81639" tIns="58561" rIns="81639" bIns="40820"/>
          <a:lstStyle/>
          <a:p>
            <a:pPr algn="jus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Lst>
            </a:pPr>
            <a:r>
              <a:rPr lang="el-GR" sz="2000" dirty="0">
                <a:solidFill>
                  <a:srgbClr val="000000"/>
                </a:solidFill>
              </a:rPr>
              <a:t>Όσο κι αν κάτι τέτοιο φαίνεται να είναι σχετικά απλό, στην πραγματικότητα ήταν δύσκολο για τον κεραμέα να πετύχει το επιθυμητό αποτέλεσμα. Έτσι πολύ συχνά συναντάμε αγγεία που μαρτυρούν ποικίλα, αξιοσημείωτα σφάλματα κατά το ψήσιμο, ακόμη και στα χρόνια της μεγάλης τελειότητας των αρχαιοελληνικών αγγείων πολυτελείας.</a:t>
            </a:r>
          </a:p>
          <a:p>
            <a:pPr algn="jus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Lst>
            </a:pPr>
            <a:r>
              <a:rPr lang="el-GR" sz="2000" dirty="0">
                <a:solidFill>
                  <a:srgbClr val="000000"/>
                </a:solidFill>
              </a:rPr>
              <a:t>Αυτό συνέβαινε επειδή οι δυνατότητες ελέγχου της πυράς από τους αρχαίους τεχνίτες ήταν περιορισμένες και ήταν εμπειρικές. </a:t>
            </a:r>
          </a:p>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Lst>
            </a:pPr>
            <a:endParaRPr lang="el-GR" sz="1300" dirty="0">
              <a:solidFill>
                <a:srgbClr val="800000"/>
              </a:solidFill>
            </a:endParaRPr>
          </a:p>
        </p:txBody>
      </p:sp>
      <p:pic>
        <p:nvPicPr>
          <p:cNvPr id="20484" name="Picture 4"/>
          <p:cNvPicPr>
            <a:picLocks noChangeAspect="1" noChangeArrowheads="1"/>
          </p:cNvPicPr>
          <p:nvPr/>
        </p:nvPicPr>
        <p:blipFill>
          <a:blip r:embed="rId3"/>
          <a:srcRect/>
          <a:stretch>
            <a:fillRect/>
          </a:stretch>
        </p:blipFill>
        <p:spPr bwMode="auto">
          <a:xfrm>
            <a:off x="6073920" y="2024852"/>
            <a:ext cx="2917440" cy="4506234"/>
          </a:xfrm>
          <a:prstGeom prst="rect">
            <a:avLst/>
          </a:prstGeom>
          <a:noFill/>
          <a:ln w="9525" cap="flat">
            <a:noFill/>
            <a:round/>
            <a:headEnd/>
            <a:tailEnd/>
          </a:ln>
          <a:effectLst/>
        </p:spPr>
      </p:pic>
      <p:sp>
        <p:nvSpPr>
          <p:cNvPr id="20485" name="Text Box 5"/>
          <p:cNvSpPr txBox="1">
            <a:spLocks noChangeArrowheads="1"/>
          </p:cNvSpPr>
          <p:nvPr/>
        </p:nvSpPr>
        <p:spPr bwMode="auto">
          <a:xfrm>
            <a:off x="142844" y="5572140"/>
            <a:ext cx="5706720" cy="806485"/>
          </a:xfrm>
          <a:prstGeom prst="rect">
            <a:avLst/>
          </a:prstGeom>
          <a:noFill/>
          <a:ln w="9525" cap="flat">
            <a:noFill/>
            <a:round/>
            <a:headEnd/>
            <a:tailEnd/>
          </a:ln>
          <a:effectLst/>
        </p:spPr>
        <p:txBody>
          <a:bodyPr lIns="81639" tIns="52109" rIns="81639" bIns="40820"/>
          <a:lstStyle/>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Lst>
            </a:pPr>
            <a:r>
              <a:rPr lang="el-GR" sz="1300" dirty="0" smtClean="0">
                <a:solidFill>
                  <a:srgbClr val="800000"/>
                </a:solidFill>
              </a:rPr>
              <a:t>Ελαττωματικός </a:t>
            </a:r>
            <a:r>
              <a:rPr lang="el-GR" sz="1300" dirty="0">
                <a:solidFill>
                  <a:srgbClr val="800000"/>
                </a:solidFill>
              </a:rPr>
              <a:t>(λόγω κακής όπτησης) αττικός ερυθρόμορφος αμφορέας, του </a:t>
            </a:r>
            <a:r>
              <a:rPr lang="el-GR" sz="1300" dirty="0" smtClean="0">
                <a:solidFill>
                  <a:srgbClr val="800000"/>
                </a:solidFill>
              </a:rPr>
              <a:t>Ζ. </a:t>
            </a:r>
            <a:r>
              <a:rPr lang="el-GR" sz="1300" dirty="0">
                <a:solidFill>
                  <a:srgbClr val="800000"/>
                </a:solidFill>
              </a:rPr>
              <a:t>του Αχιλλέα περίπου 450 BC. </a:t>
            </a:r>
            <a:endParaRPr lang="el-GR" sz="1300" dirty="0" smtClean="0">
              <a:solidFill>
                <a:srgbClr val="800000"/>
              </a:solidFill>
            </a:endParaRPr>
          </a:p>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Lst>
            </a:pPr>
            <a:r>
              <a:rPr lang="el-GR" sz="1300" dirty="0" smtClean="0">
                <a:solidFill>
                  <a:srgbClr val="800000"/>
                </a:solidFill>
              </a:rPr>
              <a:t>Πιθανόν </a:t>
            </a:r>
            <a:r>
              <a:rPr lang="el-GR" sz="1300" dirty="0">
                <a:solidFill>
                  <a:srgbClr val="800000"/>
                </a:solidFill>
              </a:rPr>
              <a:t>γι' αυτό το λόγο να μην πουλήθηκε ποτέ. Βρέθηκε  στη </a:t>
            </a:r>
            <a:r>
              <a:rPr lang="el-GR" sz="1300" dirty="0" err="1">
                <a:solidFill>
                  <a:srgbClr val="800000"/>
                </a:solidFill>
              </a:rPr>
              <a:t>Νola</a:t>
            </a:r>
            <a:r>
              <a:rPr lang="el-GR" sz="1300" dirty="0">
                <a:solidFill>
                  <a:srgbClr val="800000"/>
                </a:solidFill>
              </a:rPr>
              <a:t> (</a:t>
            </a:r>
            <a:r>
              <a:rPr lang="el-GR" sz="1300" dirty="0" err="1">
                <a:solidFill>
                  <a:srgbClr val="800000"/>
                </a:solidFill>
              </a:rPr>
              <a:t>Campania</a:t>
            </a:r>
            <a:r>
              <a:rPr lang="el-GR" sz="1300" dirty="0">
                <a:solidFill>
                  <a:srgbClr val="800000"/>
                </a:solidFill>
              </a:rPr>
              <a:t>). </a:t>
            </a:r>
          </a:p>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Lst>
            </a:pPr>
            <a:r>
              <a:rPr lang="el-GR" sz="1300" dirty="0" err="1">
                <a:solidFill>
                  <a:srgbClr val="800000"/>
                </a:solidFill>
              </a:rPr>
              <a:t>Altes</a:t>
            </a:r>
            <a:r>
              <a:rPr lang="el-GR" sz="1300" dirty="0">
                <a:solidFill>
                  <a:srgbClr val="800000"/>
                </a:solidFill>
              </a:rPr>
              <a:t> </a:t>
            </a:r>
            <a:r>
              <a:rPr lang="el-GR" sz="1300" dirty="0" err="1">
                <a:solidFill>
                  <a:srgbClr val="800000"/>
                </a:solidFill>
              </a:rPr>
              <a:t>Museum</a:t>
            </a:r>
            <a:r>
              <a:rPr lang="el-GR" sz="1300" dirty="0">
                <a:solidFill>
                  <a:srgbClr val="800000"/>
                </a:solidFill>
              </a:rPr>
              <a:t>, </a:t>
            </a:r>
            <a:r>
              <a:rPr lang="el-GR" sz="1300" dirty="0" err="1">
                <a:solidFill>
                  <a:srgbClr val="800000"/>
                </a:solidFill>
              </a:rPr>
              <a:t>Berlin</a:t>
            </a:r>
            <a:r>
              <a:rPr lang="el-GR" sz="1300" dirty="0">
                <a:solidFill>
                  <a:srgbClr val="800000"/>
                </a:solidFill>
              </a:rPr>
              <a:t>, F 2332</a:t>
            </a:r>
          </a:p>
        </p:txBody>
      </p:sp>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428596" y="928670"/>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smtClean="0">
                <a:solidFill>
                  <a:srgbClr val="800080"/>
                </a:solidFill>
              </a:rPr>
              <a:t>Η </a:t>
            </a:r>
            <a:r>
              <a:rPr lang="el-GR" sz="2000" dirty="0">
                <a:solidFill>
                  <a:srgbClr val="800080"/>
                </a:solidFill>
              </a:rPr>
              <a:t>Όπτηση (Ψήσιμο) του </a:t>
            </a:r>
            <a:r>
              <a:rPr lang="el-GR" sz="2000" dirty="0" smtClean="0">
                <a:solidFill>
                  <a:srgbClr val="800080"/>
                </a:solidFill>
              </a:rPr>
              <a:t>Αγγείου</a:t>
            </a: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Η όπτηση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21507" name="Text Box 3"/>
          <p:cNvSpPr txBox="1">
            <a:spLocks noChangeArrowheads="1"/>
          </p:cNvSpPr>
          <p:nvPr/>
        </p:nvSpPr>
        <p:spPr bwMode="auto">
          <a:xfrm>
            <a:off x="195840" y="2351768"/>
            <a:ext cx="8769600" cy="4291942"/>
          </a:xfrm>
          <a:prstGeom prst="rect">
            <a:avLst/>
          </a:prstGeom>
          <a:noFill/>
          <a:ln w="9525" cap="flat">
            <a:noFill/>
            <a:round/>
            <a:headEnd/>
            <a:tailEnd/>
          </a:ln>
          <a:effectLst/>
        </p:spPr>
        <p:txBody>
          <a:bodyPr lIns="81639" tIns="58561" rIns="81639" bIns="40820"/>
          <a:lstStyle/>
          <a:p>
            <a:pPr algn="jus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sz="2000" dirty="0">
                <a:solidFill>
                  <a:srgbClr val="000000"/>
                </a:solidFill>
              </a:rPr>
              <a:t>Κατά τον 7ο αι., όταν ξεκίνησε ο πολύχρωμος ρυθμός με τη χρήση των επίθετων χρωμάτων στην αγγειογραφία, κυρίως λευκού, </a:t>
            </a:r>
            <a:r>
              <a:rPr lang="el-GR" sz="2000" dirty="0" err="1">
                <a:solidFill>
                  <a:srgbClr val="000000"/>
                </a:solidFill>
              </a:rPr>
              <a:t>κιτρινόλευκου</a:t>
            </a:r>
            <a:r>
              <a:rPr lang="el-GR" sz="2000" dirty="0">
                <a:solidFill>
                  <a:srgbClr val="000000"/>
                </a:solidFill>
              </a:rPr>
              <a:t>, </a:t>
            </a:r>
            <a:r>
              <a:rPr lang="el-GR" sz="2000" dirty="0" err="1">
                <a:solidFill>
                  <a:srgbClr val="000000"/>
                </a:solidFill>
              </a:rPr>
              <a:t>καστανοκίτρινου</a:t>
            </a:r>
            <a:r>
              <a:rPr lang="el-GR" sz="2000" dirty="0">
                <a:solidFill>
                  <a:srgbClr val="000000"/>
                </a:solidFill>
              </a:rPr>
              <a:t>, κόκκινου και ιώδους (βιολετιού), τα χρώματα απαιτούσαν μεγαλύτερη θερμοκρασία για να συμπυκνωθούν απ’ ότι το μαύρο υάλωμα, για αυτό και παρέμεναν αλαμπή μετά το ψήσιμο και τα αγγεία είχαν πορώδη σύσταση.</a:t>
            </a:r>
          </a:p>
          <a:p>
            <a:pPr algn="jus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sz="2000" dirty="0">
                <a:solidFill>
                  <a:srgbClr val="800000"/>
                </a:solidFill>
              </a:rPr>
              <a:t>Ιδιαίτερη τεχνική απαιτείται κατά την όπτηση για δύο κατηγορίες αγγείων: </a:t>
            </a:r>
          </a:p>
          <a:p>
            <a:pPr algn="jus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sz="2000" dirty="0">
                <a:solidFill>
                  <a:srgbClr val="000000"/>
                </a:solidFill>
              </a:rPr>
              <a:t>Τα αγγεία </a:t>
            </a:r>
            <a:r>
              <a:rPr lang="el-GR" sz="2000" dirty="0" err="1">
                <a:solidFill>
                  <a:srgbClr val="000000"/>
                </a:solidFill>
              </a:rPr>
              <a:t>bucchero</a:t>
            </a:r>
            <a:r>
              <a:rPr lang="el-GR" sz="2000" dirty="0">
                <a:solidFill>
                  <a:srgbClr val="000000"/>
                </a:solidFill>
              </a:rPr>
              <a:t> (τεφρή κεραμική) είναι μαύρα ή σκούρα γκρίζα σε όλο τους το πάχος και αυτό επιτυγχάνεται χάρη σε δύο παράγοντες: τη χρήση ενός πολύ λεπτού διαλύματος </a:t>
            </a:r>
            <a:r>
              <a:rPr lang="el-GR" sz="2000" dirty="0" err="1">
                <a:solidFill>
                  <a:srgbClr val="000000"/>
                </a:solidFill>
              </a:rPr>
              <a:t>ιλλίτη</a:t>
            </a:r>
            <a:r>
              <a:rPr lang="el-GR" sz="2000" dirty="0">
                <a:solidFill>
                  <a:srgbClr val="000000"/>
                </a:solidFill>
              </a:rPr>
              <a:t>, που δίνει στιλπνότητα στην επιφάνεια του αγγείου και στην ολοκλήρωση της διαδικασίας της όπτησης στο στάδιο της αναγωγής. </a:t>
            </a:r>
          </a:p>
          <a:p>
            <a:pPr algn="jus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sz="2000" dirty="0">
                <a:solidFill>
                  <a:srgbClr val="000000"/>
                </a:solidFill>
              </a:rPr>
              <a:t>Αντίθετα, στα ερυθρά αγγεία (</a:t>
            </a:r>
            <a:r>
              <a:rPr lang="el-GR" sz="2000" dirty="0" err="1">
                <a:solidFill>
                  <a:srgbClr val="000000"/>
                </a:solidFill>
              </a:rPr>
              <a:t>red</a:t>
            </a:r>
            <a:r>
              <a:rPr lang="el-GR" sz="2000" dirty="0">
                <a:solidFill>
                  <a:srgbClr val="000000"/>
                </a:solidFill>
              </a:rPr>
              <a:t> </a:t>
            </a:r>
            <a:r>
              <a:rPr lang="el-GR" sz="2000" dirty="0" err="1">
                <a:solidFill>
                  <a:srgbClr val="000000"/>
                </a:solidFill>
              </a:rPr>
              <a:t>wares</a:t>
            </a:r>
            <a:r>
              <a:rPr lang="el-GR" sz="2000" dirty="0">
                <a:solidFill>
                  <a:srgbClr val="000000"/>
                </a:solidFill>
              </a:rPr>
              <a:t>, </a:t>
            </a:r>
            <a:r>
              <a:rPr lang="el-GR" sz="2000" dirty="0" err="1">
                <a:solidFill>
                  <a:srgbClr val="000000"/>
                </a:solidFill>
              </a:rPr>
              <a:t>terra</a:t>
            </a:r>
            <a:r>
              <a:rPr lang="el-GR" sz="2000" dirty="0">
                <a:solidFill>
                  <a:srgbClr val="000000"/>
                </a:solidFill>
              </a:rPr>
              <a:t> </a:t>
            </a:r>
            <a:r>
              <a:rPr lang="el-GR" sz="2000" dirty="0" err="1">
                <a:solidFill>
                  <a:srgbClr val="000000"/>
                </a:solidFill>
              </a:rPr>
              <a:t>sigillata</a:t>
            </a:r>
            <a:r>
              <a:rPr lang="el-GR" sz="2000" dirty="0">
                <a:solidFill>
                  <a:srgbClr val="000000"/>
                </a:solidFill>
              </a:rPr>
              <a:t>), το αποτέλεσμα έχει να κάνει μόνο με την όπτηση, η οποία σταματά στη φάση της οξείδωσης. </a:t>
            </a:r>
          </a:p>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endParaRPr lang="el-GR" sz="2000" dirty="0">
              <a:solidFill>
                <a:srgbClr val="800000"/>
              </a:solidFill>
            </a:endParaRPr>
          </a:p>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endParaRPr lang="el-GR" sz="1300" dirty="0">
              <a:solidFill>
                <a:srgbClr val="800000"/>
              </a:solidFill>
            </a:endParaRPr>
          </a:p>
        </p:txBody>
      </p:sp>
      <p:sp>
        <p:nvSpPr>
          <p:cNvPr id="5"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500034" y="1500174"/>
            <a:ext cx="8046720" cy="714380"/>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smtClean="0">
                <a:solidFill>
                  <a:srgbClr val="800080"/>
                </a:solidFill>
              </a:rPr>
              <a:t>Η </a:t>
            </a:r>
            <a:r>
              <a:rPr lang="el-GR" sz="2000" dirty="0">
                <a:solidFill>
                  <a:srgbClr val="800080"/>
                </a:solidFill>
              </a:rPr>
              <a:t>Όπτηση (Ψήσιμο) του </a:t>
            </a:r>
            <a:r>
              <a:rPr lang="el-GR" sz="2000" dirty="0" smtClean="0">
                <a:solidFill>
                  <a:srgbClr val="800080"/>
                </a:solidFill>
              </a:rPr>
              <a:t>Αγγείου</a:t>
            </a:r>
            <a:endParaRPr lang="el-GR" sz="2000" dirty="0">
              <a:solidFill>
                <a:srgbClr val="800080"/>
              </a:solidFill>
            </a:endParaRP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22531" name="Text Box 3"/>
          <p:cNvSpPr txBox="1">
            <a:spLocks noChangeArrowheads="1"/>
          </p:cNvSpPr>
          <p:nvPr/>
        </p:nvSpPr>
        <p:spPr bwMode="auto">
          <a:xfrm>
            <a:off x="178560" y="2639797"/>
            <a:ext cx="8769600" cy="2425215"/>
          </a:xfrm>
          <a:prstGeom prst="rect">
            <a:avLst/>
          </a:prstGeom>
          <a:noFill/>
          <a:ln w="9525" cap="flat">
            <a:noFill/>
            <a:round/>
            <a:headEnd/>
            <a:tailEnd/>
          </a:ln>
          <a:effectLst/>
        </p:spPr>
        <p:txBody>
          <a:bodyPr lIns="81639" tIns="40820" rIns="81639" bIns="40820"/>
          <a:lstStyle/>
          <a:p>
            <a:pPr algn="jus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sz="2400" dirty="0">
                <a:solidFill>
                  <a:srgbClr val="800000"/>
                </a:solidFill>
              </a:rPr>
              <a:t>Η τεχνική της όπτησης σε τρεις φάσεις, που </a:t>
            </a:r>
            <a:r>
              <a:rPr lang="el-GR" sz="2400" dirty="0">
                <a:solidFill>
                  <a:srgbClr val="000000"/>
                </a:solidFill>
              </a:rPr>
              <a:t>αναπτύχθηκε στην εποχή του χαλκού, τελειοποιήθηκε τον 7° αι. </a:t>
            </a:r>
            <a:r>
              <a:rPr lang="el-GR" sz="2400" dirty="0" err="1">
                <a:solidFill>
                  <a:srgbClr val="000000"/>
                </a:solidFill>
              </a:rPr>
              <a:t>π.Χ.</a:t>
            </a:r>
            <a:r>
              <a:rPr lang="el-GR" sz="2400" dirty="0">
                <a:solidFill>
                  <a:srgbClr val="000000"/>
                </a:solidFill>
              </a:rPr>
              <a:t> στην Κόρινθο και στη συνέχεια στην Αθήνα του 6ου αι. </a:t>
            </a:r>
            <a:r>
              <a:rPr lang="el-GR" sz="2400" dirty="0" err="1">
                <a:solidFill>
                  <a:srgbClr val="000000"/>
                </a:solidFill>
              </a:rPr>
              <a:t>π.Χ.</a:t>
            </a:r>
            <a:r>
              <a:rPr lang="el-GR" sz="2400" dirty="0">
                <a:solidFill>
                  <a:srgbClr val="000000"/>
                </a:solidFill>
              </a:rPr>
              <a:t> </a:t>
            </a:r>
          </a:p>
          <a:p>
            <a:pPr algn="just">
              <a:lnSpc>
                <a:spcPct val="139000"/>
              </a:lnSpc>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sz="2400" dirty="0">
                <a:solidFill>
                  <a:srgbClr val="000000"/>
                </a:solidFill>
              </a:rPr>
              <a:t>Η επιτυχία αυτών των δύο κέντρων στην εξαγωγή της κεραμικής τους </a:t>
            </a:r>
            <a:r>
              <a:rPr lang="el-GR" sz="2400" dirty="0" smtClean="0">
                <a:solidFill>
                  <a:srgbClr val="000000"/>
                </a:solidFill>
              </a:rPr>
              <a:t>οφείλεται προφανώς </a:t>
            </a:r>
            <a:r>
              <a:rPr lang="el-GR" sz="2400" dirty="0">
                <a:solidFill>
                  <a:srgbClr val="000000"/>
                </a:solidFill>
              </a:rPr>
              <a:t>από αυτές τις τεχνικές βελτιώσεις.</a:t>
            </a:r>
          </a:p>
        </p:txBody>
      </p:sp>
      <p:sp>
        <p:nvSpPr>
          <p:cNvPr id="5"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428596" y="1428736"/>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smtClean="0">
                <a:solidFill>
                  <a:srgbClr val="800080"/>
                </a:solidFill>
              </a:rPr>
              <a:t>Τυπολογικές </a:t>
            </a:r>
            <a:r>
              <a:rPr lang="el-GR" sz="2000" dirty="0">
                <a:solidFill>
                  <a:srgbClr val="800080"/>
                </a:solidFill>
              </a:rPr>
              <a:t>Προσεγγίσεις και </a:t>
            </a: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23555" name="Text Box 3"/>
          <p:cNvSpPr txBox="1">
            <a:spLocks noChangeArrowheads="1"/>
          </p:cNvSpPr>
          <p:nvPr/>
        </p:nvSpPr>
        <p:spPr bwMode="auto">
          <a:xfrm>
            <a:off x="434880" y="2481381"/>
            <a:ext cx="8382240" cy="3259062"/>
          </a:xfrm>
          <a:prstGeom prst="rect">
            <a:avLst/>
          </a:prstGeom>
          <a:noFill/>
          <a:ln w="9525" cap="flat">
            <a:noFill/>
            <a:round/>
            <a:headEnd/>
            <a:tailEnd/>
          </a:ln>
          <a:effectLst/>
        </p:spPr>
        <p:txBody>
          <a:bodyPr lIns="81639" tIns="60173" rIns="81639" bIns="40820"/>
          <a:lstStyle/>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Τα σχήματα της αρχαίας ελληνικής κεραμικής αποτελούν, σε μεγάλο βαθμό, συνέχεια και εξέλιξη σχημάτων της προϊστορικής εποχής και χαρακτηρίζονται από ένα μεγάλο αριθμό παραλλαγών, η μελέτη των οποίων είναι εξαιρετικά χρήσιμη για τη σχετική χρονολόγηση της κεραμικής παραγωγής κάθε περιόδου. </a:t>
            </a:r>
          </a:p>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Μολονότι ήδη από τον 8ο αι. έχουν εμφανιστεί πολλά από τα μετέπειτα δημοφιλή σχήματα, οι περίοδοι με τη μεγαλύτερη ποικιλία σχημάτων και παραλλαγών είναι ο 6ος και ο 5ος αι., με επίκεντρο την Αττική</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endParaRPr lang="el-GR" sz="900" dirty="0">
              <a:solidFill>
                <a:srgbClr val="000000"/>
              </a:solidFill>
            </a:endParaRPr>
          </a:p>
        </p:txBody>
      </p:sp>
      <p:sp>
        <p:nvSpPr>
          <p:cNvPr id="5"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43520" y="1324939"/>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Τυπολογικές Προσεγγίσεις και </a:t>
            </a: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24579" name="Text Box 3"/>
          <p:cNvSpPr txBox="1">
            <a:spLocks noChangeArrowheads="1"/>
          </p:cNvSpPr>
          <p:nvPr/>
        </p:nvSpPr>
        <p:spPr bwMode="auto">
          <a:xfrm>
            <a:off x="434880" y="2481381"/>
            <a:ext cx="8382240" cy="2812615"/>
          </a:xfrm>
          <a:prstGeom prst="rect">
            <a:avLst/>
          </a:prstGeom>
          <a:noFill/>
          <a:ln w="9525" cap="flat">
            <a:noFill/>
            <a:round/>
            <a:headEnd/>
            <a:tailEnd/>
          </a:ln>
          <a:effectLst/>
        </p:spPr>
        <p:txBody>
          <a:bodyPr lIns="81639" tIns="60173" rIns="81639" bIns="40820"/>
          <a:lstStyle/>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Η ταύτιση σχήματος και ονόματος αγγείου αποτελεί σήμερα ένα σημαντικό πρόβλημα της κεραμικής. Αν και οι φιλολογικές πηγές διασώζουν αρκετά ονόματα αρχαίων αγγείων, το γεγονός ότι οι πηγές είναι αρκετά μεταγενέστερες και περιγράφουν σχήματα άγνωστα στην εποχή τους, έχει ως αποτέλεσμα οι παρεχόμενες πληροφορίες να είναι συχνά αντικρουόμενες και παραπλανητικές, με αποτέλεσμα ελάχιστα από τα περιγραφόμενα να μπορούν να συσχετιστούν άμεσα με τα διάφορα σχήματα αγγείων.</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endParaRPr lang="el-GR" sz="900" dirty="0">
              <a:solidFill>
                <a:srgbClr val="000000"/>
              </a:solidFill>
            </a:endParaRPr>
          </a:p>
        </p:txBody>
      </p:sp>
      <p:sp>
        <p:nvSpPr>
          <p:cNvPr id="5"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443520" y="1324939"/>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Κεραμική</a:t>
            </a: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Τυπολογικές Προσεγγίσεις και </a:t>
            </a: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25603" name="Text Box 3"/>
          <p:cNvSpPr txBox="1">
            <a:spLocks noChangeArrowheads="1"/>
          </p:cNvSpPr>
          <p:nvPr/>
        </p:nvSpPr>
        <p:spPr bwMode="auto">
          <a:xfrm>
            <a:off x="434880" y="2481381"/>
            <a:ext cx="8382240" cy="1947751"/>
          </a:xfrm>
          <a:prstGeom prst="rect">
            <a:avLst/>
          </a:prstGeom>
          <a:noFill/>
          <a:ln w="9525" cap="flat">
            <a:noFill/>
            <a:round/>
            <a:headEnd/>
            <a:tailEnd/>
          </a:ln>
          <a:effectLst/>
        </p:spPr>
        <p:txBody>
          <a:bodyPr lIns="81639" tIns="60173" rIns="81639" bIns="40820"/>
          <a:lstStyle/>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smtClean="0">
                <a:solidFill>
                  <a:srgbClr val="000000"/>
                </a:solidFill>
              </a:rPr>
              <a:t>Έτσι </a:t>
            </a:r>
            <a:r>
              <a:rPr lang="el-GR" sz="2200" dirty="0">
                <a:solidFill>
                  <a:srgbClr val="000000"/>
                </a:solidFill>
              </a:rPr>
              <a:t>τα περισσότερα από τα ονόματα που χρησιμοποιούνται σήμερα για τα αρχαία αγγεία βασίζονται σε υποθέσεις ή είναι συμβατικά, αντανακλώντας τη χρήση τους, για την οποία πολλές πληροφορίες αντλούνται από τις απεικονίσεις των ίδιων των αγγείων στην εικονογραφία.</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endParaRPr lang="el-GR" sz="900" dirty="0">
              <a:solidFill>
                <a:srgbClr val="000000"/>
              </a:solidFill>
            </a:endParaRPr>
          </a:p>
        </p:txBody>
      </p:sp>
      <p:sp>
        <p:nvSpPr>
          <p:cNvPr id="5"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fill="hold" nodeType="clickEffect">
                                  <p:stCondLst>
                                    <p:cond delay="0"/>
                                  </p:stCondLst>
                                  <p:childTnLst>
                                    <p:set>
                                      <p:cBhvr additive="repl">
                                        <p:cTn id="6" dur="1" fill="hold">
                                          <p:stCondLst>
                                            <p:cond delay="0"/>
                                          </p:stCondLst>
                                        </p:cTn>
                                        <p:tgtEl>
                                          <p:spTgt spid="25602">
                                            <p:txEl>
                                              <p:pRg st="1" end="1"/>
                                            </p:txEl>
                                          </p:spTgt>
                                        </p:tgtEl>
                                        <p:attrNameLst>
                                          <p:attrName>style.visibility</p:attrName>
                                        </p:attrNameLst>
                                      </p:cBhvr>
                                      <p:to>
                                        <p:strVal val="visible"/>
                                      </p:to>
                                    </p:set>
                                    <p:animEffect transition="in" filter="wedge">
                                      <p:cBhvr additive="repl">
                                        <p:cTn id="7" dur="1000"/>
                                        <p:tgtEl>
                                          <p:spTgt spid="256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43520" y="1324939"/>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Κεραμική</a:t>
            </a: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Τυπολογικές Προσεγγίσεις και </a:t>
            </a: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26627" name="Text Box 3"/>
          <p:cNvSpPr txBox="1">
            <a:spLocks noChangeArrowheads="1"/>
          </p:cNvSpPr>
          <p:nvPr/>
        </p:nvSpPr>
        <p:spPr bwMode="auto">
          <a:xfrm>
            <a:off x="434880" y="2481381"/>
            <a:ext cx="8382240" cy="3129448"/>
          </a:xfrm>
          <a:prstGeom prst="rect">
            <a:avLst/>
          </a:prstGeom>
          <a:noFill/>
          <a:ln w="9525" cap="flat">
            <a:noFill/>
            <a:round/>
            <a:headEnd/>
            <a:tailEnd/>
          </a:ln>
          <a:effectLst/>
        </p:spPr>
        <p:txBody>
          <a:bodyPr lIns="81639" tIns="60173" rIns="81639" bIns="40820"/>
          <a:lstStyle/>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Τα προϊόντα της κεραμικής παραγωγής μπορούν να κατηγοριοποιηθούν με διάφορους τρόπους. Η απλούστερη κατηγοριοποίηση θα μπορούσε, για παράδειγμα, να γίνει με βάση το σχήμα, οπότε τα αγγεία μοιράζονται σε δύο μεγάλες και βασικές κατηγορίες: στα </a:t>
            </a:r>
            <a:r>
              <a:rPr lang="el-GR" sz="2200" b="1" dirty="0">
                <a:solidFill>
                  <a:srgbClr val="008080"/>
                </a:solidFill>
              </a:rPr>
              <a:t>ανοικτά</a:t>
            </a:r>
            <a:r>
              <a:rPr lang="el-GR" sz="2200" dirty="0">
                <a:solidFill>
                  <a:srgbClr val="000000"/>
                </a:solidFill>
              </a:rPr>
              <a:t> (</a:t>
            </a:r>
            <a:r>
              <a:rPr lang="el-GR" sz="2200" dirty="0" err="1">
                <a:solidFill>
                  <a:srgbClr val="000000"/>
                </a:solidFill>
              </a:rPr>
              <a:t>open</a:t>
            </a:r>
            <a:r>
              <a:rPr lang="el-GR" sz="2200" dirty="0">
                <a:solidFill>
                  <a:srgbClr val="000000"/>
                </a:solidFill>
              </a:rPr>
              <a:t> </a:t>
            </a:r>
            <a:r>
              <a:rPr lang="el-GR" sz="2200" dirty="0" err="1">
                <a:solidFill>
                  <a:srgbClr val="000000"/>
                </a:solidFill>
              </a:rPr>
              <a:t>shapes</a:t>
            </a:r>
            <a:r>
              <a:rPr lang="el-GR" sz="2200" dirty="0">
                <a:solidFill>
                  <a:srgbClr val="000000"/>
                </a:solidFill>
              </a:rPr>
              <a:t>) ή στα </a:t>
            </a:r>
            <a:r>
              <a:rPr lang="el-GR" sz="2200" b="1" dirty="0">
                <a:solidFill>
                  <a:srgbClr val="800080"/>
                </a:solidFill>
              </a:rPr>
              <a:t>κλειστά</a:t>
            </a:r>
            <a:r>
              <a:rPr lang="el-GR" sz="2200" dirty="0">
                <a:solidFill>
                  <a:srgbClr val="000000"/>
                </a:solidFill>
              </a:rPr>
              <a:t> σχήματα (</a:t>
            </a:r>
            <a:r>
              <a:rPr lang="el-GR" sz="2200" dirty="0" err="1">
                <a:solidFill>
                  <a:srgbClr val="000000"/>
                </a:solidFill>
              </a:rPr>
              <a:t>closed</a:t>
            </a:r>
            <a:r>
              <a:rPr lang="el-GR" sz="2200" dirty="0">
                <a:solidFill>
                  <a:srgbClr val="000000"/>
                </a:solidFill>
              </a:rPr>
              <a:t> </a:t>
            </a:r>
            <a:r>
              <a:rPr lang="el-GR" sz="2200" dirty="0" err="1">
                <a:solidFill>
                  <a:srgbClr val="000000"/>
                </a:solidFill>
              </a:rPr>
              <a:t>shapes</a:t>
            </a:r>
            <a:r>
              <a:rPr lang="el-GR" sz="2200" dirty="0">
                <a:solidFill>
                  <a:srgbClr val="000000"/>
                </a:solidFill>
              </a:rPr>
              <a:t>), διαχωρισμός γενικότερος, που σχετίζεται με την ευρύτητα του στομίου του αγγείου και του λαιμού του. Τα πρώτα έχουν προσεγμένες εσωτερικές όψεις, συχνά ζωγραφισμένες, ενώ τα δεύτερα έχουν τραχύ και άβαφο εσωτερικό.</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endParaRPr lang="el-GR" sz="900" dirty="0">
              <a:solidFill>
                <a:srgbClr val="000000"/>
              </a:solidFill>
            </a:endParaRPr>
          </a:p>
        </p:txBody>
      </p:sp>
      <p:sp>
        <p:nvSpPr>
          <p:cNvPr id="5"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fill="hold" nodeType="clickEffect">
                                  <p:stCondLst>
                                    <p:cond delay="0"/>
                                  </p:stCondLst>
                                  <p:childTnLst>
                                    <p:set>
                                      <p:cBhvr additive="repl">
                                        <p:cTn id="6" dur="1" fill="hold">
                                          <p:stCondLst>
                                            <p:cond delay="0"/>
                                          </p:stCondLst>
                                        </p:cTn>
                                        <p:tgtEl>
                                          <p:spTgt spid="26626">
                                            <p:txEl>
                                              <p:pRg st="1" end="1"/>
                                            </p:txEl>
                                          </p:spTgt>
                                        </p:tgtEl>
                                        <p:attrNameLst>
                                          <p:attrName>style.visibility</p:attrName>
                                        </p:attrNameLst>
                                      </p:cBhvr>
                                      <p:to>
                                        <p:strVal val="visible"/>
                                      </p:to>
                                    </p:set>
                                    <p:animEffect transition="in" filter="wedge">
                                      <p:cBhvr additive="repl">
                                        <p:cTn id="7" dur="1000"/>
                                        <p:tgtEl>
                                          <p:spTgt spid="266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71472" y="571480"/>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smtClean="0">
                <a:solidFill>
                  <a:srgbClr val="800080"/>
                </a:solidFill>
              </a:rPr>
              <a:t>Τυπολογικές </a:t>
            </a:r>
            <a:r>
              <a:rPr lang="el-GR" sz="2000" dirty="0">
                <a:solidFill>
                  <a:srgbClr val="800080"/>
                </a:solidFill>
              </a:rPr>
              <a:t>Προσεγγίσεις και </a:t>
            </a: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27651" name="Text Box 3"/>
          <p:cNvSpPr txBox="1">
            <a:spLocks noChangeArrowheads="1"/>
          </p:cNvSpPr>
          <p:nvPr/>
        </p:nvSpPr>
        <p:spPr bwMode="auto">
          <a:xfrm>
            <a:off x="428596" y="1714488"/>
            <a:ext cx="8382240" cy="4491832"/>
          </a:xfrm>
          <a:prstGeom prst="rect">
            <a:avLst/>
          </a:prstGeom>
          <a:noFill/>
          <a:ln w="9525" cap="flat">
            <a:noFill/>
            <a:round/>
            <a:headEnd/>
            <a:tailEnd/>
          </a:ln>
          <a:effectLst/>
        </p:spPr>
        <p:txBody>
          <a:bodyPr lIns="81639" tIns="60173" rIns="81639" bIns="40820"/>
          <a:lstStyle/>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Περισσότερες κατηγορίες μπορούν να προκύψουν αν ληφθούν υπόψη η χρήση, ο σκοπός και ο τρόπος κατασκευής των αγγείων. Έτσι, για παράδειγμα, μια κατηγορία θα μπορούσε να περιλαμβάνει τη λεγόμενη «επιτραπέζια κεραμική πολυτελείας», που αφορά σε ένα αριθμό αγγείων πόσης, μείξης, μυροδοχεία κ.α., τα οποία είναι πάντα είτε προσεγμένα και κοσμημένα με γραπτή διακόσμηση, είτε μελαμβαφή με ανάγλυφη, στικτή ή επίθετη διακόσμηση. </a:t>
            </a:r>
          </a:p>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l-GR" sz="2200" dirty="0">
                <a:solidFill>
                  <a:srgbClr val="000000"/>
                </a:solidFill>
              </a:rPr>
              <a:t>Μια δεύτερη κατηγορία θα περιλάμβανε αγγεία που υπηρετούν οικιακές ή γενικότερα χρηστικές ανάγκες και τα οποία βρίσκονται μακριά από τα πολυτελή αγγεία της προηγούμενης κατηγορίας: λεκάνες, οινοχόες, αγγεία μείξης υγρών κ.α. </a:t>
            </a:r>
            <a:r>
              <a:rPr lang="el-GR" sz="2200" dirty="0" err="1">
                <a:solidFill>
                  <a:srgbClr val="000000"/>
                </a:solidFill>
              </a:rPr>
              <a:t>αβαφή</a:t>
            </a:r>
            <a:r>
              <a:rPr lang="el-GR" sz="2200" dirty="0">
                <a:solidFill>
                  <a:srgbClr val="000000"/>
                </a:solidFill>
              </a:rPr>
              <a:t> κατά κανόνα απ’ έξω, αλλά γανωμένα εσωτερικά για λόγους πρακτικούς.</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endParaRPr lang="el-GR" sz="900" dirty="0">
              <a:solidFill>
                <a:srgbClr val="000000"/>
              </a:solidFill>
            </a:endParaRPr>
          </a:p>
        </p:txBody>
      </p:sp>
      <p:sp>
        <p:nvSpPr>
          <p:cNvPr id="5" name="1 - Τίτλος"/>
          <p:cNvSpPr txBox="1">
            <a:spLocks/>
          </p:cNvSpPr>
          <p:nvPr/>
        </p:nvSpPr>
        <p:spPr>
          <a:xfrm>
            <a:off x="928662" y="142852"/>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357166"/>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3" name="2 - Υπότιτλος"/>
          <p:cNvSpPr>
            <a:spLocks noGrp="1"/>
          </p:cNvSpPr>
          <p:nvPr>
            <p:ph type="subTitle" idx="1"/>
          </p:nvPr>
        </p:nvSpPr>
        <p:spPr>
          <a:xfrm>
            <a:off x="428596" y="1785926"/>
            <a:ext cx="8215370" cy="4500594"/>
          </a:xfrm>
        </p:spPr>
        <p:txBody>
          <a:bodyPr>
            <a:noAutofit/>
          </a:bodyPr>
          <a:lstStyle/>
          <a:p>
            <a:pPr algn="just">
              <a:lnSpc>
                <a:spcPct val="170000"/>
              </a:lnSpc>
            </a:pPr>
            <a:r>
              <a:rPr lang="el-GR" sz="1600" dirty="0" smtClean="0">
                <a:solidFill>
                  <a:schemeClr val="tx1"/>
                </a:solidFill>
              </a:rPr>
              <a:t>Η επιστημονική έρευνα αναζήτησε πληροφορίες για το θέμα αυτό από:</a:t>
            </a:r>
          </a:p>
          <a:p>
            <a:pPr algn="just">
              <a:lnSpc>
                <a:spcPct val="170000"/>
              </a:lnSpc>
            </a:pPr>
            <a:r>
              <a:rPr lang="el-GR" sz="1600" dirty="0" smtClean="0">
                <a:solidFill>
                  <a:schemeClr val="tx1"/>
                </a:solidFill>
              </a:rPr>
              <a:t>α) τα ίδια τα αγγεία, καθώς συχνά φέρουν ίχνη και στοιχεία του τρόπου κατασκευής τους</a:t>
            </a:r>
          </a:p>
          <a:p>
            <a:pPr algn="just">
              <a:lnSpc>
                <a:spcPct val="170000"/>
              </a:lnSpc>
            </a:pPr>
            <a:r>
              <a:rPr lang="el-GR" sz="1600" dirty="0" smtClean="0">
                <a:solidFill>
                  <a:schemeClr val="tx1"/>
                </a:solidFill>
              </a:rPr>
              <a:t>β) τα λίγα σχετικά τεχνολογικά ευρήματα και τους εργαστηριακούς χώρους, όπως είναι οι κεραμικοί τροχοί και οι κεραμικοί κλίβανοι που έχουν ανασκαφτεί</a:t>
            </a:r>
          </a:p>
          <a:p>
            <a:pPr algn="just">
              <a:lnSpc>
                <a:spcPct val="170000"/>
              </a:lnSpc>
            </a:pPr>
            <a:r>
              <a:rPr lang="el-GR" sz="1600" dirty="0" smtClean="0">
                <a:solidFill>
                  <a:schemeClr val="tx1"/>
                </a:solidFill>
              </a:rPr>
              <a:t>γ) την εικονογραφία μιας σειράς πήλινων αναθηματικών πλακιδίων/πινάκων του 7ου και 6ου αι. από το ιερό του Ποσειδώνα και της Αμφιτρίτης στα </a:t>
            </a:r>
            <a:r>
              <a:rPr lang="el-GR" sz="1600" dirty="0" err="1" smtClean="0">
                <a:solidFill>
                  <a:schemeClr val="tx1"/>
                </a:solidFill>
              </a:rPr>
              <a:t>Πεντεσκούφια</a:t>
            </a:r>
            <a:r>
              <a:rPr lang="el-GR" sz="1600" dirty="0" smtClean="0">
                <a:solidFill>
                  <a:schemeClr val="tx1"/>
                </a:solidFill>
              </a:rPr>
              <a:t> Κορινθίας, με μοναδικές παραστάσεις </a:t>
            </a:r>
            <a:r>
              <a:rPr lang="el-GR" sz="1600" dirty="0" err="1" smtClean="0">
                <a:solidFill>
                  <a:schemeClr val="tx1"/>
                </a:solidFill>
              </a:rPr>
              <a:t>κεραμουργίας</a:t>
            </a:r>
            <a:endParaRPr lang="el-GR" sz="1600" dirty="0" smtClean="0">
              <a:solidFill>
                <a:schemeClr val="tx1"/>
              </a:solidFill>
            </a:endParaRPr>
          </a:p>
          <a:p>
            <a:pPr algn="just">
              <a:lnSpc>
                <a:spcPct val="170000"/>
              </a:lnSpc>
            </a:pPr>
            <a:r>
              <a:rPr lang="el-GR" sz="1600" dirty="0" smtClean="0">
                <a:solidFill>
                  <a:schemeClr val="tx1"/>
                </a:solidFill>
              </a:rPr>
              <a:t>δ) τις παραστάσεις από τα ίδια τα αγγεία, με απεικονίσεις αγγειοπλαστών και ζωγράφων εν δράσει στα εργαστήριά τους και πλήθος πληροφοριών που αφορούν σε όλα σχεδόν τα στάδια κατασκευής, γραφής και όπτησης των αγγείων.</a:t>
            </a:r>
            <a:endParaRPr lang="el-GR" sz="1200" dirty="0">
              <a:solidFill>
                <a:schemeClr val="tx1"/>
              </a:solidFill>
            </a:endParaRPr>
          </a:p>
        </p:txBody>
      </p:sp>
      <p:sp>
        <p:nvSpPr>
          <p:cNvPr id="4" name="3 - Ορθογώνιο"/>
          <p:cNvSpPr/>
          <p:nvPr/>
        </p:nvSpPr>
        <p:spPr>
          <a:xfrm>
            <a:off x="3857620" y="714356"/>
            <a:ext cx="1176925" cy="400110"/>
          </a:xfrm>
          <a:prstGeom prst="rect">
            <a:avLst/>
          </a:prstGeom>
        </p:spPr>
        <p:txBody>
          <a:bodyPr wrap="none">
            <a:spAutoFit/>
          </a:bodyPr>
          <a:lstStyle/>
          <a:p>
            <a:r>
              <a:rPr lang="el-GR" sz="2000" dirty="0" smtClean="0"/>
              <a:t>Κεραμική</a:t>
            </a:r>
            <a:endParaRPr lang="el-GR" sz="2000" dirty="0"/>
          </a:p>
        </p:txBody>
      </p:sp>
      <p:sp>
        <p:nvSpPr>
          <p:cNvPr id="5" name="4 - Ορθογώνιο"/>
          <p:cNvSpPr/>
          <p:nvPr/>
        </p:nvSpPr>
        <p:spPr>
          <a:xfrm>
            <a:off x="2857488" y="1071546"/>
            <a:ext cx="3287375" cy="563231"/>
          </a:xfrm>
          <a:prstGeom prst="rect">
            <a:avLst/>
          </a:prstGeom>
        </p:spPr>
        <p:txBody>
          <a:bodyPr wrap="none">
            <a:spAutoFit/>
          </a:bodyPr>
          <a:lstStyle/>
          <a:p>
            <a:pPr algn="just">
              <a:lnSpc>
                <a:spcPct val="170000"/>
              </a:lnSpc>
            </a:pPr>
            <a:r>
              <a:rPr lang="el-GR" dirty="0" smtClean="0"/>
              <a:t>Τεχνική Κατασκευής του Αγγείου</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3"/>
          <a:srcRect/>
          <a:stretch>
            <a:fillRect/>
          </a:stretch>
        </p:blipFill>
        <p:spPr bwMode="auto">
          <a:xfrm>
            <a:off x="2743200" y="17282"/>
            <a:ext cx="6253920" cy="6858000"/>
          </a:xfrm>
          <a:prstGeom prst="rect">
            <a:avLst/>
          </a:prstGeom>
          <a:noFill/>
          <a:ln w="9525" cap="flat">
            <a:noFill/>
            <a:round/>
            <a:headEnd/>
            <a:tailEnd/>
          </a:ln>
          <a:effectLst/>
        </p:spPr>
      </p:pic>
      <p:sp>
        <p:nvSpPr>
          <p:cNvPr id="28676" name="Text Box 4"/>
          <p:cNvSpPr txBox="1">
            <a:spLocks noChangeArrowheads="1"/>
          </p:cNvSpPr>
          <p:nvPr/>
        </p:nvSpPr>
        <p:spPr bwMode="auto">
          <a:xfrm>
            <a:off x="195840" y="4051146"/>
            <a:ext cx="2351520" cy="1022507"/>
          </a:xfrm>
          <a:prstGeom prst="rect">
            <a:avLst/>
          </a:prstGeom>
          <a:noFill/>
          <a:ln w="9525" cap="flat">
            <a:noFill/>
            <a:round/>
            <a:headEnd/>
            <a:tailEnd/>
          </a:ln>
          <a:effectLst/>
        </p:spPr>
        <p:txBody>
          <a:bodyPr lIns="81639" tIns="57409" rIns="81639" bIns="40820"/>
          <a:lstStyle/>
          <a:p>
            <a:pPr>
              <a:lnSpc>
                <a:spcPct val="92000"/>
              </a:lnSpc>
              <a:tabLst>
                <a:tab pos="407526" algn="l"/>
                <a:tab pos="815052" algn="l"/>
                <a:tab pos="1222578" algn="l"/>
                <a:tab pos="1630104" algn="l"/>
                <a:tab pos="2037631" algn="l"/>
              </a:tabLst>
            </a:pPr>
            <a:r>
              <a:rPr lang="el-GR" i="1" dirty="0">
                <a:solidFill>
                  <a:srgbClr val="800000"/>
                </a:solidFill>
                <a:latin typeface="Times-Italic" pitchFamily="16" charset="0"/>
              </a:rPr>
              <a:t>Κανονικά σχήματα ελληνικών αγγείων και οι ονομασίες τους (6ος-4ος αι. </a:t>
            </a:r>
            <a:r>
              <a:rPr lang="el-GR" i="1" dirty="0" err="1">
                <a:solidFill>
                  <a:srgbClr val="800000"/>
                </a:solidFill>
                <a:latin typeface="Times-Italic" pitchFamily="16" charset="0"/>
              </a:rPr>
              <a:t>π.Χ.</a:t>
            </a:r>
            <a:r>
              <a:rPr lang="el-GR" i="1" dirty="0">
                <a:solidFill>
                  <a:srgbClr val="800000"/>
                </a:solidFill>
                <a:latin typeface="Times-Italic" pitchFamily="16" charset="0"/>
              </a:rPr>
              <a:t>).</a:t>
            </a:r>
          </a:p>
        </p:txBody>
      </p:sp>
      <p:sp>
        <p:nvSpPr>
          <p:cNvPr id="6" name="1 - Τίτλος"/>
          <p:cNvSpPr txBox="1">
            <a:spLocks/>
          </p:cNvSpPr>
          <p:nvPr/>
        </p:nvSpPr>
        <p:spPr>
          <a:xfrm>
            <a:off x="285720" y="142852"/>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
        <p:nvSpPr>
          <p:cNvPr id="28674" name="Text Box 2"/>
          <p:cNvSpPr txBox="1">
            <a:spLocks noChangeArrowheads="1"/>
          </p:cNvSpPr>
          <p:nvPr/>
        </p:nvSpPr>
        <p:spPr bwMode="auto">
          <a:xfrm>
            <a:off x="142844" y="1857364"/>
            <a:ext cx="250033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smtClean="0">
                <a:solidFill>
                  <a:srgbClr val="800080"/>
                </a:solidFill>
              </a:rPr>
              <a:t>Τυπολογικές </a:t>
            </a:r>
            <a:r>
              <a:rPr lang="el-GR" sz="2000" dirty="0">
                <a:solidFill>
                  <a:srgbClr val="800080"/>
                </a:solidFill>
              </a:rPr>
              <a:t>Προσεγγίσεις και </a:t>
            </a: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Tree>
  </p:cSld>
  <p:clrMapOvr>
    <a:masterClrMapping/>
  </p:clrMapOvr>
  <p:transition>
    <p:strips dir="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9" name="Group 3"/>
          <p:cNvGraphicFramePr>
            <a:graphicFrameLocks noGrp="1"/>
          </p:cNvGraphicFramePr>
          <p:nvPr/>
        </p:nvGraphicFramePr>
        <p:xfrm>
          <a:off x="410400" y="928671"/>
          <a:ext cx="8490240" cy="5643601"/>
        </p:xfrm>
        <a:graphic>
          <a:graphicData uri="http://schemas.openxmlformats.org/drawingml/2006/table">
            <a:tbl>
              <a:tblPr/>
              <a:tblGrid>
                <a:gridCol w="4243680"/>
                <a:gridCol w="4246560"/>
              </a:tblGrid>
              <a:tr h="2171311">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1" i="0" u="none" strike="noStrike" cap="none" normalizeH="0" baseline="0" dirty="0" smtClean="0">
                          <a:ln>
                            <a:noFill/>
                          </a:ln>
                          <a:solidFill>
                            <a:srgbClr val="008000"/>
                          </a:solidFill>
                          <a:effectLst/>
                          <a:latin typeface="Arial" charset="0"/>
                          <a:ea typeface="Microsoft YaHei" charset="-122"/>
                        </a:rPr>
                        <a:t>Αποθήκευσης</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1" u="none" strike="noStrike" cap="none" normalizeH="0" baseline="0" dirty="0" smtClean="0">
                          <a:ln>
                            <a:noFill/>
                          </a:ln>
                          <a:solidFill>
                            <a:srgbClr val="800080"/>
                          </a:solidFill>
                          <a:effectLst/>
                          <a:latin typeface="Arial" charset="0"/>
                          <a:ea typeface="Microsoft YaHei" charset="-122"/>
                        </a:rPr>
                        <a:t>Κλειστά σχήματα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ΑΜΦΟΡΕΑΣ (</a:t>
                      </a:r>
                      <a:r>
                        <a:rPr kumimoji="0" lang="el-GR" sz="1600" b="0" i="0" u="none" strike="noStrike" cap="none" normalizeH="0" baseline="0" dirty="0" err="1" smtClean="0">
                          <a:ln>
                            <a:noFill/>
                          </a:ln>
                          <a:solidFill>
                            <a:srgbClr val="000000"/>
                          </a:solidFill>
                          <a:effectLst/>
                          <a:latin typeface="Arial" charset="0"/>
                          <a:ea typeface="Microsoft YaHei" charset="-122"/>
                        </a:rPr>
                        <a:t>Amphora</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Αμφορέας με λαιμό (</a:t>
                      </a:r>
                      <a:r>
                        <a:rPr kumimoji="0" lang="el-GR" sz="1600" b="0" i="0" u="none" strike="noStrike" cap="none" normalizeH="0" baseline="0" dirty="0" err="1" smtClean="0">
                          <a:ln>
                            <a:noFill/>
                          </a:ln>
                          <a:solidFill>
                            <a:srgbClr val="000000"/>
                          </a:solidFill>
                          <a:effectLst/>
                          <a:latin typeface="Arial" charset="0"/>
                          <a:ea typeface="Microsoft YaHei" charset="-122"/>
                        </a:rPr>
                        <a:t>Neck</a:t>
                      </a:r>
                      <a:r>
                        <a:rPr kumimoji="0" lang="el-GR" sz="1600" b="0" i="0" u="none" strike="noStrike" cap="none" normalizeH="0" baseline="0" dirty="0" smtClean="0">
                          <a:ln>
                            <a:noFill/>
                          </a:ln>
                          <a:solidFill>
                            <a:srgbClr val="000000"/>
                          </a:solidFill>
                          <a:effectLst/>
                          <a:latin typeface="Arial" charset="0"/>
                          <a:ea typeface="Microsoft YaHei" charset="-122"/>
                        </a:rPr>
                        <a:t> a.)</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Παναθηναϊκός (Panathenaic a.)</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ΠΕΛΙΚΗ (</a:t>
                      </a:r>
                      <a:r>
                        <a:rPr kumimoji="0" lang="el-GR" sz="1600" b="0" i="0" u="none" strike="noStrike" cap="none" normalizeH="0" baseline="0" dirty="0" err="1" smtClean="0">
                          <a:ln>
                            <a:noFill/>
                          </a:ln>
                          <a:solidFill>
                            <a:srgbClr val="000000"/>
                          </a:solidFill>
                          <a:effectLst/>
                          <a:latin typeface="Arial" charset="0"/>
                          <a:ea typeface="Microsoft YaHei" charset="-122"/>
                        </a:rPr>
                        <a:t>Pelike</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ΣΤΑΜΝΟΣ (</a:t>
                      </a:r>
                      <a:r>
                        <a:rPr kumimoji="0" lang="el-GR" sz="1600" b="0" i="0" u="none" strike="noStrike" cap="none" normalizeH="0" baseline="0" dirty="0" err="1" smtClean="0">
                          <a:ln>
                            <a:noFill/>
                          </a:ln>
                          <a:solidFill>
                            <a:srgbClr val="000000"/>
                          </a:solidFill>
                          <a:effectLst/>
                          <a:latin typeface="Arial" charset="0"/>
                          <a:ea typeface="Microsoft YaHei" charset="-122"/>
                        </a:rPr>
                        <a:t>Stamnos</a:t>
                      </a:r>
                      <a:r>
                        <a:rPr kumimoji="0" lang="el-GR" sz="1600" b="0" i="0" u="none" strike="noStrike" cap="none" normalizeH="0" baseline="0" dirty="0" smtClean="0">
                          <a:ln>
                            <a:noFill/>
                          </a:ln>
                          <a:solidFill>
                            <a:srgbClr val="000000"/>
                          </a:solidFill>
                          <a:effectLst/>
                          <a:latin typeface="Arial" charset="0"/>
                          <a:ea typeface="Microsoft YaHei" charset="-122"/>
                        </a:rPr>
                        <a:t>)</a:t>
                      </a:r>
                    </a:p>
                  </a:txBody>
                  <a:tcPr marL="81638" marR="81638" marT="56973" marB="42456" horzOverflow="overflow">
                    <a:lnL>
                      <a:noFill/>
                    </a:lnL>
                    <a:lnR>
                      <a:noFill/>
                    </a:lnR>
                    <a:lnT>
                      <a:noFill/>
                    </a:lnT>
                    <a:lnB>
                      <a:noFill/>
                    </a:lnB>
                    <a:lnTlToBr>
                      <a:noFill/>
                    </a:lnTlToBr>
                    <a:lnBlToTr>
                      <a:noFill/>
                    </a:lnBlToTr>
                    <a:solidFill>
                      <a:srgbClr val="B3B3B3"/>
                    </a:solid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1" i="0" u="none" strike="noStrike" cap="none" normalizeH="0" baseline="0" smtClean="0">
                          <a:ln>
                            <a:noFill/>
                          </a:ln>
                          <a:solidFill>
                            <a:srgbClr val="008000"/>
                          </a:solidFill>
                          <a:effectLst/>
                          <a:latin typeface="Arial" charset="0"/>
                          <a:ea typeface="Microsoft YaHei" charset="-122"/>
                        </a:rPr>
                        <a:t>Υδροδόχα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1" u="none" strike="noStrike" cap="none" normalizeH="0" baseline="0" smtClean="0">
                          <a:ln>
                            <a:noFill/>
                          </a:ln>
                          <a:solidFill>
                            <a:srgbClr val="800080"/>
                          </a:solidFill>
                          <a:effectLst/>
                          <a:latin typeface="Arial" charset="0"/>
                          <a:ea typeface="Microsoft YaHei" charset="-122"/>
                        </a:rPr>
                        <a:t>Κλειστά σχήματα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smtClean="0">
                          <a:ln>
                            <a:noFill/>
                          </a:ln>
                          <a:solidFill>
                            <a:srgbClr val="000000"/>
                          </a:solidFill>
                          <a:effectLst/>
                          <a:latin typeface="Arial" charset="0"/>
                          <a:ea typeface="Microsoft YaHei" charset="-122"/>
                        </a:rPr>
                        <a:t>ΥΔΡΙΑ (Hydria)</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smtClean="0">
                          <a:ln>
                            <a:noFill/>
                          </a:ln>
                          <a:solidFill>
                            <a:srgbClr val="000000"/>
                          </a:solidFill>
                          <a:effectLst/>
                          <a:latin typeface="Arial" charset="0"/>
                          <a:ea typeface="Microsoft YaHei" charset="-122"/>
                        </a:rPr>
                        <a:t>ΛΟΥΤΡΟΦΟΡΟΣ (Loutrophoros)</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smtClean="0">
                          <a:ln>
                            <a:noFill/>
                          </a:ln>
                          <a:solidFill>
                            <a:srgbClr val="000000"/>
                          </a:solidFill>
                          <a:effectLst/>
                          <a:latin typeface="Arial" charset="0"/>
                          <a:ea typeface="Microsoft YaHei" charset="-122"/>
                        </a:rPr>
                        <a:t>ΣΤΑΜΝΟΣ (Stamnos)</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kumimoji="0" lang="el-GR" sz="1600" b="0" i="0" u="none" strike="noStrike" cap="none" normalizeH="0" baseline="0" smtClean="0">
                        <a:ln>
                          <a:noFill/>
                        </a:ln>
                        <a:solidFill>
                          <a:srgbClr val="000000"/>
                        </a:solidFill>
                        <a:effectLst/>
                        <a:latin typeface="Arial" charset="0"/>
                        <a:ea typeface="Microsoft YaHei" charset="-122"/>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1" i="0" u="none" strike="noStrike" cap="none" normalizeH="0" baseline="0" smtClean="0">
                          <a:ln>
                            <a:noFill/>
                          </a:ln>
                          <a:solidFill>
                            <a:srgbClr val="008000"/>
                          </a:solidFill>
                          <a:effectLst/>
                          <a:latin typeface="Arial" charset="0"/>
                          <a:ea typeface="Microsoft YaHei" charset="-122"/>
                        </a:rPr>
                        <a:t>Βρώσης/επιτραπέζιας χρήσης</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smtClean="0">
                          <a:ln>
                            <a:noFill/>
                          </a:ln>
                          <a:solidFill>
                            <a:srgbClr val="000000"/>
                          </a:solidFill>
                          <a:effectLst/>
                          <a:latin typeface="Arial" charset="0"/>
                          <a:ea typeface="Microsoft YaHei" charset="-122"/>
                        </a:rPr>
                        <a:t>ΠΙΝΑΚΙΟΝ (Plate)</a:t>
                      </a:r>
                    </a:p>
                  </a:txBody>
                  <a:tcPr marL="81638" marR="81638" marT="56973" marB="42456" horzOverflow="overflow">
                    <a:lnL>
                      <a:noFill/>
                    </a:lnL>
                    <a:lnR>
                      <a:noFill/>
                    </a:lnR>
                    <a:lnT>
                      <a:noFill/>
                    </a:lnT>
                    <a:lnB>
                      <a:noFill/>
                    </a:lnB>
                    <a:lnTlToBr>
                      <a:noFill/>
                    </a:lnTlToBr>
                    <a:lnBlToTr>
                      <a:noFill/>
                    </a:lnBlToTr>
                    <a:solidFill>
                      <a:srgbClr val="B3B3B3"/>
                    </a:solidFill>
                  </a:tcPr>
                </a:tc>
              </a:tr>
              <a:tr h="3472290">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1" i="0" u="none" strike="noStrike" cap="none" normalizeH="0" baseline="0" dirty="0" smtClean="0">
                          <a:ln>
                            <a:noFill/>
                          </a:ln>
                          <a:solidFill>
                            <a:srgbClr val="008000"/>
                          </a:solidFill>
                          <a:effectLst/>
                          <a:latin typeface="Arial" charset="0"/>
                          <a:ea typeface="Microsoft YaHei" charset="-122"/>
                        </a:rPr>
                        <a:t>Μίξης/ Οινοδόχα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1" u="none" strike="noStrike" cap="none" normalizeH="0" baseline="0" dirty="0" smtClean="0">
                          <a:ln>
                            <a:noFill/>
                          </a:ln>
                          <a:solidFill>
                            <a:srgbClr val="800000"/>
                          </a:solidFill>
                          <a:effectLst/>
                          <a:latin typeface="Arial" charset="0"/>
                          <a:ea typeface="Microsoft YaHei" charset="-122"/>
                        </a:rPr>
                        <a:t>Ανοικτά σχήματα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ΚΡΑΤΗΡΑΣ (</a:t>
                      </a:r>
                      <a:r>
                        <a:rPr kumimoji="0" lang="el-GR" sz="1600" b="0" i="0" u="none" strike="noStrike" cap="none" normalizeH="0" baseline="0" dirty="0" err="1" smtClean="0">
                          <a:ln>
                            <a:noFill/>
                          </a:ln>
                          <a:solidFill>
                            <a:srgbClr val="000000"/>
                          </a:solidFill>
                          <a:effectLst/>
                          <a:latin typeface="Arial" charset="0"/>
                          <a:ea typeface="Microsoft YaHei" charset="-122"/>
                        </a:rPr>
                        <a:t>Krater</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Τύποι ως προς το σχήμα του σώματος</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Καλυκωτός (</a:t>
                      </a:r>
                      <a:r>
                        <a:rPr kumimoji="0" lang="el-GR" sz="1600" b="0" i="0" u="none" strike="noStrike" cap="none" normalizeH="0" baseline="0" dirty="0" err="1" smtClean="0">
                          <a:ln>
                            <a:noFill/>
                          </a:ln>
                          <a:solidFill>
                            <a:srgbClr val="000000"/>
                          </a:solidFill>
                          <a:effectLst/>
                          <a:latin typeface="Arial" charset="0"/>
                          <a:ea typeface="Microsoft YaHei" charset="-122"/>
                        </a:rPr>
                        <a:t>Calyx</a:t>
                      </a:r>
                      <a:r>
                        <a:rPr kumimoji="0" lang="el-GR" sz="1600" b="0" i="0" u="none" strike="noStrike" cap="none" normalizeH="0" baseline="0" dirty="0" smtClean="0">
                          <a:ln>
                            <a:noFill/>
                          </a:ln>
                          <a:solidFill>
                            <a:srgbClr val="000000"/>
                          </a:solidFill>
                          <a:effectLst/>
                          <a:latin typeface="Arial" charset="0"/>
                          <a:ea typeface="Microsoft YaHei" charset="-122"/>
                        </a:rPr>
                        <a:t> k.)</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Κωδωνόσχημος (</a:t>
                      </a:r>
                      <a:r>
                        <a:rPr kumimoji="0" lang="el-GR" sz="1600" b="0" i="0" u="none" strike="noStrike" cap="none" normalizeH="0" baseline="0" dirty="0" err="1" smtClean="0">
                          <a:ln>
                            <a:noFill/>
                          </a:ln>
                          <a:solidFill>
                            <a:srgbClr val="000000"/>
                          </a:solidFill>
                          <a:effectLst/>
                          <a:latin typeface="Arial" charset="0"/>
                          <a:ea typeface="Microsoft YaHei" charset="-122"/>
                        </a:rPr>
                        <a:t>Bell</a:t>
                      </a:r>
                      <a:r>
                        <a:rPr kumimoji="0" lang="el-GR" sz="1600" b="0" i="0" u="none" strike="noStrike" cap="none" normalizeH="0" baseline="0" dirty="0" smtClean="0">
                          <a:ln>
                            <a:noFill/>
                          </a:ln>
                          <a:solidFill>
                            <a:srgbClr val="000000"/>
                          </a:solidFill>
                          <a:effectLst/>
                          <a:latin typeface="Arial" charset="0"/>
                          <a:ea typeface="Microsoft YaHei" charset="-122"/>
                        </a:rPr>
                        <a:t> k.)</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Τύποι ως προς το σχήμα των λαβών</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	   • με κιονωτές λαβές (</a:t>
                      </a:r>
                      <a:r>
                        <a:rPr kumimoji="0" lang="el-GR" sz="1600" b="0" i="0" u="none" strike="noStrike" cap="none" normalizeH="0" baseline="0" dirty="0" err="1" smtClean="0">
                          <a:ln>
                            <a:noFill/>
                          </a:ln>
                          <a:solidFill>
                            <a:srgbClr val="000000"/>
                          </a:solidFill>
                          <a:effectLst/>
                          <a:latin typeface="Arial" charset="0"/>
                          <a:ea typeface="Microsoft YaHei" charset="-122"/>
                        </a:rPr>
                        <a:t>Column</a:t>
                      </a:r>
                      <a:r>
                        <a:rPr kumimoji="0" lang="el-GR" sz="1600" b="0" i="0" u="none" strike="noStrike" cap="none" normalizeH="0" baseline="0" dirty="0" smtClean="0">
                          <a:ln>
                            <a:noFill/>
                          </a:ln>
                          <a:solidFill>
                            <a:srgbClr val="000000"/>
                          </a:solidFill>
                          <a:effectLst/>
                          <a:latin typeface="Arial" charset="0"/>
                          <a:ea typeface="Microsoft YaHei" charset="-122"/>
                        </a:rPr>
                        <a:t> k.)</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	    • με ελικοειδείς λαβές (</a:t>
                      </a:r>
                      <a:r>
                        <a:rPr kumimoji="0" lang="el-GR" sz="1600" b="0" i="0" u="none" strike="noStrike" cap="none" normalizeH="0" baseline="0" dirty="0" err="1" smtClean="0">
                          <a:ln>
                            <a:noFill/>
                          </a:ln>
                          <a:solidFill>
                            <a:srgbClr val="000000"/>
                          </a:solidFill>
                          <a:effectLst/>
                          <a:latin typeface="Arial" charset="0"/>
                          <a:ea typeface="Microsoft YaHei" charset="-122"/>
                        </a:rPr>
                        <a:t>Volute</a:t>
                      </a:r>
                      <a:r>
                        <a:rPr kumimoji="0" lang="el-GR" sz="1600" b="0" i="0" u="none" strike="noStrike" cap="none" normalizeH="0" baseline="0" dirty="0" smtClean="0">
                          <a:ln>
                            <a:noFill/>
                          </a:ln>
                          <a:solidFill>
                            <a:srgbClr val="000000"/>
                          </a:solidFill>
                          <a:effectLst/>
                          <a:latin typeface="Arial" charset="0"/>
                          <a:ea typeface="Microsoft YaHei" charset="-122"/>
                        </a:rPr>
                        <a:t> k.)</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ΛΕΒΗΣ (</a:t>
                      </a:r>
                      <a:r>
                        <a:rPr kumimoji="0" lang="el-GR" sz="1600" b="0" i="0" u="none" strike="noStrike" cap="none" normalizeH="0" baseline="0" dirty="0" err="1" smtClean="0">
                          <a:ln>
                            <a:noFill/>
                          </a:ln>
                          <a:solidFill>
                            <a:srgbClr val="000000"/>
                          </a:solidFill>
                          <a:effectLst/>
                          <a:latin typeface="Arial" charset="0"/>
                          <a:ea typeface="Microsoft YaHei" charset="-122"/>
                        </a:rPr>
                        <a:t>Lebes</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1" u="none" strike="noStrike" cap="none" normalizeH="0" baseline="0" dirty="0" smtClean="0">
                          <a:ln>
                            <a:noFill/>
                          </a:ln>
                          <a:solidFill>
                            <a:srgbClr val="800080"/>
                          </a:solidFill>
                          <a:effectLst/>
                          <a:latin typeface="Arial" charset="0"/>
                          <a:ea typeface="Microsoft YaHei" charset="-122"/>
                        </a:rPr>
                        <a:t>Κλειστά σχήματα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ΨΥΚΤΗΡ (</a:t>
                      </a:r>
                      <a:r>
                        <a:rPr kumimoji="0" lang="el-GR" sz="1600" b="0" i="0" u="none" strike="noStrike" cap="none" normalizeH="0" baseline="0" dirty="0" err="1" smtClean="0">
                          <a:ln>
                            <a:noFill/>
                          </a:ln>
                          <a:solidFill>
                            <a:srgbClr val="000000"/>
                          </a:solidFill>
                          <a:effectLst/>
                          <a:latin typeface="Arial" charset="0"/>
                          <a:ea typeface="Microsoft YaHei" charset="-122"/>
                        </a:rPr>
                        <a:t>Psykter</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ΣΤΑΜΝΟΣ (</a:t>
                      </a:r>
                      <a:r>
                        <a:rPr kumimoji="0" lang="el-GR" sz="1600" b="0" i="0" u="none" strike="noStrike" cap="none" normalizeH="0" baseline="0" dirty="0" err="1" smtClean="0">
                          <a:ln>
                            <a:noFill/>
                          </a:ln>
                          <a:solidFill>
                            <a:srgbClr val="000000"/>
                          </a:solidFill>
                          <a:effectLst/>
                          <a:latin typeface="Arial" charset="0"/>
                          <a:ea typeface="Microsoft YaHei" charset="-122"/>
                        </a:rPr>
                        <a:t>Stamnos</a:t>
                      </a:r>
                      <a:r>
                        <a:rPr kumimoji="0" lang="el-GR" sz="1600" b="0" i="0" u="none" strike="noStrike" cap="none" normalizeH="0" baseline="0" dirty="0" smtClean="0">
                          <a:ln>
                            <a:noFill/>
                          </a:ln>
                          <a:solidFill>
                            <a:srgbClr val="000000"/>
                          </a:solidFill>
                          <a:effectLst/>
                          <a:latin typeface="Arial" charset="0"/>
                          <a:ea typeface="Microsoft YaHei" charset="-122"/>
                        </a:rPr>
                        <a:t>)</a:t>
                      </a:r>
                    </a:p>
                  </a:txBody>
                  <a:tcPr marL="81638" marR="81638" marT="56973" marB="42456" horzOverflow="overflow">
                    <a:lnL>
                      <a:noFill/>
                    </a:lnL>
                    <a:lnR>
                      <a:noFill/>
                    </a:lnR>
                    <a:lnT>
                      <a:noFill/>
                    </a:lnT>
                    <a:lnB>
                      <a:noFill/>
                    </a:lnB>
                    <a:lnTlToBr>
                      <a:noFill/>
                    </a:lnTlToBr>
                    <a:lnBlToTr>
                      <a:noFill/>
                    </a:lnBlToTr>
                    <a:solidFill>
                      <a:srgbClr val="CCCCCC"/>
                    </a:solid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1" i="0" u="none" strike="noStrike" cap="none" normalizeH="0" baseline="0" dirty="0" smtClean="0">
                          <a:ln>
                            <a:noFill/>
                          </a:ln>
                          <a:solidFill>
                            <a:srgbClr val="008000"/>
                          </a:solidFill>
                          <a:effectLst/>
                          <a:latin typeface="Arial" charset="0"/>
                          <a:ea typeface="Microsoft YaHei" charset="-122"/>
                        </a:rPr>
                        <a:t>Πόσης</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1" u="none" strike="noStrike" cap="none" normalizeH="0" baseline="0" dirty="0" smtClean="0">
                          <a:ln>
                            <a:noFill/>
                          </a:ln>
                          <a:solidFill>
                            <a:srgbClr val="800000"/>
                          </a:solidFill>
                          <a:effectLst/>
                          <a:latin typeface="Arial" charset="0"/>
                          <a:ea typeface="Microsoft YaHei" charset="-122"/>
                        </a:rPr>
                        <a:t>Ανοικτά σχήματα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sng" strike="noStrike" cap="none" normalizeH="0" baseline="0" dirty="0" smtClean="0">
                          <a:ln>
                            <a:noFill/>
                          </a:ln>
                          <a:solidFill>
                            <a:srgbClr val="000000"/>
                          </a:solidFill>
                          <a:effectLst/>
                          <a:latin typeface="Arial" charset="0"/>
                          <a:ea typeface="Microsoft YaHei" charset="-122"/>
                        </a:rPr>
                        <a:t>Αβαθή σχήματα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ΚΥΛΙΞ (</a:t>
                      </a:r>
                      <a:r>
                        <a:rPr kumimoji="0" lang="el-GR" sz="1600" b="0" i="0" u="none" strike="noStrike" cap="none" normalizeH="0" baseline="0" dirty="0" err="1" smtClean="0">
                          <a:ln>
                            <a:noFill/>
                          </a:ln>
                          <a:solidFill>
                            <a:srgbClr val="000000"/>
                          </a:solidFill>
                          <a:effectLst/>
                          <a:latin typeface="Arial" charset="0"/>
                          <a:ea typeface="Microsoft YaHei" charset="-122"/>
                        </a:rPr>
                        <a:t>cup</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Άπους/χωρίς στέλεχος-πόδι (</a:t>
                      </a:r>
                      <a:r>
                        <a:rPr kumimoji="0" lang="el-GR" sz="1600" b="0" i="0" u="none" strike="noStrike" cap="none" normalizeH="0" baseline="0" dirty="0" err="1" smtClean="0">
                          <a:ln>
                            <a:noFill/>
                          </a:ln>
                          <a:solidFill>
                            <a:srgbClr val="000000"/>
                          </a:solidFill>
                          <a:effectLst/>
                          <a:latin typeface="Arial" charset="0"/>
                          <a:ea typeface="Microsoft YaHei" charset="-122"/>
                        </a:rPr>
                        <a:t>Stemless</a:t>
                      </a:r>
                      <a:r>
                        <a:rPr kumimoji="0" lang="el-GR" sz="1600" b="0" i="0" u="none" strike="noStrike" cap="none" normalizeH="0" baseline="0" dirty="0" smtClean="0">
                          <a:ln>
                            <a:noFill/>
                          </a:ln>
                          <a:solidFill>
                            <a:srgbClr val="000000"/>
                          </a:solidFill>
                          <a:effectLst/>
                          <a:latin typeface="Arial" charset="0"/>
                          <a:ea typeface="Microsoft YaHei" charset="-122"/>
                        </a:rPr>
                        <a:t> c.)</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sng" strike="noStrike" cap="none" normalizeH="0" baseline="0" dirty="0" smtClean="0">
                          <a:ln>
                            <a:noFill/>
                          </a:ln>
                          <a:solidFill>
                            <a:srgbClr val="000000"/>
                          </a:solidFill>
                          <a:effectLst/>
                          <a:latin typeface="Arial" charset="0"/>
                          <a:ea typeface="Microsoft YaHei" charset="-122"/>
                        </a:rPr>
                        <a:t>Βαθιά Σχήματα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ΣΚΥΦΟΣ/ΚΟΤΥΛΗ (</a:t>
                      </a:r>
                      <a:r>
                        <a:rPr kumimoji="0" lang="el-GR" sz="1600" b="0" i="0" u="none" strike="noStrike" cap="none" normalizeH="0" baseline="0" dirty="0" err="1" smtClean="0">
                          <a:ln>
                            <a:noFill/>
                          </a:ln>
                          <a:solidFill>
                            <a:srgbClr val="000000"/>
                          </a:solidFill>
                          <a:effectLst/>
                          <a:latin typeface="Arial" charset="0"/>
                          <a:ea typeface="Microsoft YaHei" charset="-122"/>
                        </a:rPr>
                        <a:t>Skyphos</a:t>
                      </a:r>
                      <a:r>
                        <a:rPr kumimoji="0" lang="el-GR" sz="1600" b="0" i="0" u="none" strike="noStrike" cap="none" normalizeH="0" baseline="0" dirty="0" smtClean="0">
                          <a:ln>
                            <a:noFill/>
                          </a:ln>
                          <a:solidFill>
                            <a:srgbClr val="000000"/>
                          </a:solidFill>
                          <a:effectLst/>
                          <a:latin typeface="Arial" charset="0"/>
                          <a:ea typeface="Microsoft YaHei" charset="-122"/>
                        </a:rPr>
                        <a:t>/</a:t>
                      </a:r>
                      <a:r>
                        <a:rPr kumimoji="0" lang="el-GR" sz="1600" b="0" i="0" u="none" strike="noStrike" cap="none" normalizeH="0" baseline="0" dirty="0" err="1" smtClean="0">
                          <a:ln>
                            <a:noFill/>
                          </a:ln>
                          <a:solidFill>
                            <a:srgbClr val="000000"/>
                          </a:solidFill>
                          <a:effectLst/>
                          <a:latin typeface="Arial" charset="0"/>
                          <a:ea typeface="Microsoft YaHei" charset="-122"/>
                        </a:rPr>
                        <a:t>Kotyle</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ΜΑΣΤΟΣ (</a:t>
                      </a:r>
                      <a:r>
                        <a:rPr kumimoji="0" lang="el-GR" sz="1600" b="0" i="0" u="none" strike="noStrike" cap="none" normalizeH="0" baseline="0" dirty="0" err="1" smtClean="0">
                          <a:ln>
                            <a:noFill/>
                          </a:ln>
                          <a:solidFill>
                            <a:srgbClr val="000000"/>
                          </a:solidFill>
                          <a:effectLst/>
                          <a:latin typeface="Arial" charset="0"/>
                          <a:ea typeface="Microsoft YaHei" charset="-122"/>
                        </a:rPr>
                        <a:t>Mastos</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ΚΑΝΘΑΡΟΣ (</a:t>
                      </a:r>
                      <a:r>
                        <a:rPr kumimoji="0" lang="el-GR" sz="1600" b="0" i="0" u="none" strike="noStrike" cap="none" normalizeH="0" baseline="0" dirty="0" err="1" smtClean="0">
                          <a:ln>
                            <a:noFill/>
                          </a:ln>
                          <a:solidFill>
                            <a:srgbClr val="000000"/>
                          </a:solidFill>
                          <a:effectLst/>
                          <a:latin typeface="Arial" charset="0"/>
                          <a:ea typeface="Microsoft YaHei" charset="-122"/>
                        </a:rPr>
                        <a:t>Kantharos</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ΡΥΤΟΝ (</a:t>
                      </a:r>
                      <a:r>
                        <a:rPr kumimoji="0" lang="el-GR" sz="1600" b="0" i="0" u="none" strike="noStrike" cap="none" normalizeH="0" baseline="0" dirty="0" err="1" smtClean="0">
                          <a:ln>
                            <a:noFill/>
                          </a:ln>
                          <a:solidFill>
                            <a:srgbClr val="000000"/>
                          </a:solidFill>
                          <a:effectLst/>
                          <a:latin typeface="Arial" charset="0"/>
                          <a:ea typeface="Microsoft YaHei" charset="-122"/>
                        </a:rPr>
                        <a:t>Rhyton</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kumimoji="0" lang="el-GR" sz="1600" b="0" i="0" u="none" strike="noStrike" cap="none" normalizeH="0" baseline="0" dirty="0" smtClean="0">
                        <a:ln>
                          <a:noFill/>
                        </a:ln>
                        <a:solidFill>
                          <a:srgbClr val="000000"/>
                        </a:solidFill>
                        <a:effectLst/>
                        <a:latin typeface="Arial" charset="0"/>
                        <a:ea typeface="Microsoft YaHei" charset="-122"/>
                      </a:endParaRPr>
                    </a:p>
                  </a:txBody>
                  <a:tcPr marL="81638" marR="81638" marT="56973" marB="42456" horzOverflow="overflow">
                    <a:lnL>
                      <a:noFill/>
                    </a:lnL>
                    <a:lnR>
                      <a:noFill/>
                    </a:lnR>
                    <a:lnT>
                      <a:noFill/>
                    </a:lnT>
                    <a:lnB>
                      <a:noFill/>
                    </a:lnB>
                    <a:lnTlToBr>
                      <a:noFill/>
                    </a:lnTlToBr>
                    <a:lnBlToTr>
                      <a:noFill/>
                    </a:lnBlToTr>
                    <a:solidFill>
                      <a:srgbClr val="CCCCCC"/>
                    </a:solidFill>
                  </a:tcPr>
                </a:tc>
              </a:tr>
            </a:tbl>
          </a:graphicData>
        </a:graphic>
      </p:graphicFrame>
      <p:sp>
        <p:nvSpPr>
          <p:cNvPr id="5"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28596" y="571480"/>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n-US" sz="2900" dirty="0">
              <a:solidFill>
                <a:srgbClr val="00000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smtClean="0">
                <a:solidFill>
                  <a:srgbClr val="800080"/>
                </a:solidFill>
              </a:rPr>
              <a:t>Τυπολογικές </a:t>
            </a:r>
            <a:r>
              <a:rPr lang="el-GR" sz="2000" dirty="0">
                <a:solidFill>
                  <a:srgbClr val="800080"/>
                </a:solidFill>
              </a:rPr>
              <a:t>Προσεγγίσεις και </a:t>
            </a: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sz="2000" dirty="0">
                <a:solidFill>
                  <a:srgbClr val="800080"/>
                </a:solidFill>
              </a:rPr>
              <a:t>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graphicFrame>
        <p:nvGraphicFramePr>
          <p:cNvPr id="30723" name="Group 3"/>
          <p:cNvGraphicFramePr>
            <a:graphicFrameLocks noGrp="1"/>
          </p:cNvGraphicFramePr>
          <p:nvPr/>
        </p:nvGraphicFramePr>
        <p:xfrm>
          <a:off x="410400" y="1571612"/>
          <a:ext cx="8490240" cy="5169736"/>
        </p:xfrm>
        <a:graphic>
          <a:graphicData uri="http://schemas.openxmlformats.org/drawingml/2006/table">
            <a:tbl>
              <a:tblPr/>
              <a:tblGrid>
                <a:gridCol w="4243680"/>
                <a:gridCol w="4246560"/>
              </a:tblGrid>
              <a:tr h="3080126">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1" i="0" u="none" strike="noStrike" cap="none" normalizeH="0" baseline="0" dirty="0" smtClean="0">
                          <a:ln>
                            <a:noFill/>
                          </a:ln>
                          <a:solidFill>
                            <a:srgbClr val="008000"/>
                          </a:solidFill>
                          <a:effectLst/>
                          <a:latin typeface="Arial" charset="0"/>
                          <a:ea typeface="Microsoft YaHei" charset="-122"/>
                        </a:rPr>
                        <a:t>Έκχυσης</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1" u="none" strike="noStrike" cap="none" normalizeH="0" baseline="0" dirty="0" smtClean="0">
                          <a:ln>
                            <a:noFill/>
                          </a:ln>
                          <a:solidFill>
                            <a:srgbClr val="800080"/>
                          </a:solidFill>
                          <a:effectLst/>
                          <a:latin typeface="Arial" charset="0"/>
                          <a:ea typeface="Microsoft YaHei" charset="-122"/>
                        </a:rPr>
                        <a:t>Κλειστά σχήματα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ΟΙΝΟΧΟΗ (</a:t>
                      </a:r>
                      <a:r>
                        <a:rPr kumimoji="0" lang="el-GR" sz="1600" b="0" i="0" u="none" strike="noStrike" cap="none" normalizeH="0" baseline="0" dirty="0" err="1" smtClean="0">
                          <a:ln>
                            <a:noFill/>
                          </a:ln>
                          <a:solidFill>
                            <a:srgbClr val="000000"/>
                          </a:solidFill>
                          <a:effectLst/>
                          <a:latin typeface="Arial" charset="0"/>
                          <a:ea typeface="Microsoft YaHei" charset="-122"/>
                        </a:rPr>
                        <a:t>Oinochoe</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ΡΥΤΟΝ (</a:t>
                      </a:r>
                      <a:r>
                        <a:rPr kumimoji="0" lang="el-GR" sz="1600" b="0" i="0" u="none" strike="noStrike" cap="none" normalizeH="0" baseline="0" dirty="0" err="1" smtClean="0">
                          <a:ln>
                            <a:noFill/>
                          </a:ln>
                          <a:solidFill>
                            <a:srgbClr val="000000"/>
                          </a:solidFill>
                          <a:effectLst/>
                          <a:latin typeface="Arial" charset="0"/>
                          <a:ea typeface="Microsoft YaHei" charset="-122"/>
                        </a:rPr>
                        <a:t>Rhyton</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1" u="none" strike="noStrike" cap="none" normalizeH="0" baseline="0" dirty="0" smtClean="0">
                          <a:ln>
                            <a:noFill/>
                          </a:ln>
                          <a:solidFill>
                            <a:srgbClr val="800000"/>
                          </a:solidFill>
                          <a:effectLst/>
                          <a:latin typeface="Arial" charset="0"/>
                          <a:ea typeface="Microsoft YaHei" charset="-122"/>
                        </a:rPr>
                        <a:t>Ανοικτά σχήματα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ΚΥΑΘΟΣ (</a:t>
                      </a:r>
                      <a:r>
                        <a:rPr kumimoji="0" lang="el-GR" sz="1600" b="0" i="0" u="none" strike="noStrike" cap="none" normalizeH="0" baseline="0" dirty="0" err="1" smtClean="0">
                          <a:ln>
                            <a:noFill/>
                          </a:ln>
                          <a:solidFill>
                            <a:srgbClr val="000000"/>
                          </a:solidFill>
                          <a:effectLst/>
                          <a:latin typeface="Arial" charset="0"/>
                          <a:ea typeface="Microsoft YaHei" charset="-122"/>
                        </a:rPr>
                        <a:t>Kyathos</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kumimoji="0" lang="el-GR" sz="1600" b="0" i="0" u="none" strike="noStrike" cap="none" normalizeH="0" baseline="0" dirty="0" smtClean="0">
                        <a:ln>
                          <a:noFill/>
                        </a:ln>
                        <a:solidFill>
                          <a:srgbClr val="000000"/>
                        </a:solidFill>
                        <a:effectLst/>
                        <a:latin typeface="Arial" charset="0"/>
                        <a:ea typeface="Microsoft YaHei" charset="-122"/>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1" i="0" u="none" strike="noStrike" cap="none" normalizeH="0" baseline="0" dirty="0" smtClean="0">
                          <a:ln>
                            <a:noFill/>
                          </a:ln>
                          <a:solidFill>
                            <a:srgbClr val="008000"/>
                          </a:solidFill>
                          <a:effectLst/>
                          <a:latin typeface="Arial" charset="0"/>
                          <a:ea typeface="Microsoft YaHei" charset="-122"/>
                        </a:rPr>
                        <a:t>Νεκρικής Χρήσης</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ΛΗΚΥΘΟΣ (</a:t>
                      </a:r>
                      <a:r>
                        <a:rPr kumimoji="0" lang="el-GR" sz="1600" b="0" i="0" u="none" strike="noStrike" cap="none" normalizeH="0" baseline="0" dirty="0" err="1" smtClean="0">
                          <a:ln>
                            <a:noFill/>
                          </a:ln>
                          <a:solidFill>
                            <a:srgbClr val="000000"/>
                          </a:solidFill>
                          <a:effectLst/>
                          <a:latin typeface="Arial" charset="0"/>
                          <a:ea typeface="Microsoft YaHei" charset="-122"/>
                        </a:rPr>
                        <a:t>Lekythos</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ΛΟΥΤΗΡΙΟΝ (</a:t>
                      </a:r>
                      <a:r>
                        <a:rPr kumimoji="0" lang="el-GR" sz="1600" b="0" i="0" u="none" strike="noStrike" cap="none" normalizeH="0" baseline="0" dirty="0" err="1" smtClean="0">
                          <a:ln>
                            <a:noFill/>
                          </a:ln>
                          <a:solidFill>
                            <a:srgbClr val="000000"/>
                          </a:solidFill>
                          <a:effectLst/>
                          <a:latin typeface="Arial" charset="0"/>
                          <a:ea typeface="Microsoft YaHei" charset="-122"/>
                        </a:rPr>
                        <a:t>Louterion</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ΠΙΝΑΞ/ΠΛΑΚΙΔΙΟΝ (</a:t>
                      </a:r>
                      <a:r>
                        <a:rPr kumimoji="0" lang="el-GR" sz="1600" b="0" i="0" u="none" strike="noStrike" cap="none" normalizeH="0" baseline="0" dirty="0" err="1" smtClean="0">
                          <a:ln>
                            <a:noFill/>
                          </a:ln>
                          <a:solidFill>
                            <a:srgbClr val="000000"/>
                          </a:solidFill>
                          <a:effectLst/>
                          <a:latin typeface="Arial" charset="0"/>
                          <a:ea typeface="Microsoft YaHei" charset="-122"/>
                        </a:rPr>
                        <a:t>Pinax</a:t>
                      </a:r>
                      <a:r>
                        <a:rPr kumimoji="0" lang="el-GR" sz="1600" b="0" i="0" u="none" strike="noStrike" cap="none" normalizeH="0" baseline="0" dirty="0" smtClean="0">
                          <a:ln>
                            <a:noFill/>
                          </a:ln>
                          <a:solidFill>
                            <a:srgbClr val="000000"/>
                          </a:solidFill>
                          <a:effectLst/>
                          <a:latin typeface="Arial" charset="0"/>
                          <a:ea typeface="Microsoft YaHei" charset="-122"/>
                        </a:rPr>
                        <a:t>/</a:t>
                      </a:r>
                      <a:r>
                        <a:rPr kumimoji="0" lang="el-GR" sz="1600" b="0" i="0" u="none" strike="noStrike" cap="none" normalizeH="0" baseline="0" dirty="0" err="1" smtClean="0">
                          <a:ln>
                            <a:noFill/>
                          </a:ln>
                          <a:solidFill>
                            <a:srgbClr val="000000"/>
                          </a:solidFill>
                          <a:effectLst/>
                          <a:latin typeface="Arial" charset="0"/>
                          <a:ea typeface="Microsoft YaHei" charset="-122"/>
                        </a:rPr>
                        <a:t>plaque</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kumimoji="0" lang="el-GR" sz="1600" b="0" i="0" u="none" strike="noStrike" cap="none" normalizeH="0" baseline="0" dirty="0" smtClean="0">
                        <a:ln>
                          <a:noFill/>
                        </a:ln>
                        <a:solidFill>
                          <a:srgbClr val="000000"/>
                        </a:solidFill>
                        <a:effectLst/>
                        <a:latin typeface="Arial" charset="0"/>
                        <a:ea typeface="Microsoft YaHei" charset="-122"/>
                      </a:endParaRPr>
                    </a:p>
                  </a:txBody>
                  <a:tcPr marL="81638" marR="81638" marT="56973" marB="42456" horzOverflow="overflow">
                    <a:lnL>
                      <a:noFill/>
                    </a:lnL>
                    <a:lnR>
                      <a:noFill/>
                    </a:lnR>
                    <a:lnT>
                      <a:noFill/>
                    </a:lnT>
                    <a:lnB>
                      <a:noFill/>
                    </a:lnB>
                    <a:lnTlToBr>
                      <a:noFill/>
                    </a:lnTlToBr>
                    <a:lnBlToTr>
                      <a:noFill/>
                    </a:lnBlToTr>
                    <a:solidFill>
                      <a:srgbClr val="B3B3B3"/>
                    </a:solid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1" i="0" u="none" strike="noStrike" cap="none" normalizeH="0" baseline="0" smtClean="0">
                          <a:ln>
                            <a:noFill/>
                          </a:ln>
                          <a:solidFill>
                            <a:srgbClr val="008000"/>
                          </a:solidFill>
                          <a:effectLst/>
                          <a:latin typeface="Arial" charset="0"/>
                          <a:ea typeface="Microsoft YaHei" charset="-122"/>
                        </a:rPr>
                        <a:t>Προσωπικής χρήσης/καλλωπισμού</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1" u="none" strike="noStrike" cap="none" normalizeH="0" baseline="0" smtClean="0">
                          <a:ln>
                            <a:noFill/>
                          </a:ln>
                          <a:solidFill>
                            <a:srgbClr val="800080"/>
                          </a:solidFill>
                          <a:effectLst/>
                          <a:latin typeface="Arial" charset="0"/>
                          <a:ea typeface="Microsoft YaHei" charset="-122"/>
                        </a:rPr>
                        <a:t>Κλειστά σχήματα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sng" strike="noStrike" cap="none" normalizeH="0" baseline="0" smtClean="0">
                          <a:ln>
                            <a:noFill/>
                          </a:ln>
                          <a:solidFill>
                            <a:srgbClr val="000000"/>
                          </a:solidFill>
                          <a:effectLst/>
                          <a:latin typeface="Arial" charset="0"/>
                          <a:ea typeface="Microsoft YaHei" charset="-122"/>
                        </a:rPr>
                        <a:t>Αρωματοδόχα Αγγεία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smtClean="0">
                          <a:ln>
                            <a:noFill/>
                          </a:ln>
                          <a:solidFill>
                            <a:srgbClr val="000000"/>
                          </a:solidFill>
                          <a:effectLst/>
                          <a:latin typeface="Arial" charset="0"/>
                          <a:ea typeface="Microsoft YaHei" charset="-122"/>
                        </a:rPr>
                        <a:t>ΑΡΥΒΑΛΛΟΣ (Aryballos)</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smtClean="0">
                          <a:ln>
                            <a:noFill/>
                          </a:ln>
                          <a:solidFill>
                            <a:srgbClr val="000000"/>
                          </a:solidFill>
                          <a:effectLst/>
                          <a:latin typeface="Arial" charset="0"/>
                          <a:ea typeface="Microsoft YaHei" charset="-122"/>
                        </a:rPr>
                        <a:t>ΛΗΚΥΘΟΣ (Lekythos)</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smtClean="0">
                          <a:ln>
                            <a:noFill/>
                          </a:ln>
                          <a:solidFill>
                            <a:srgbClr val="000000"/>
                          </a:solidFill>
                          <a:effectLst/>
                          <a:latin typeface="Arial" charset="0"/>
                          <a:ea typeface="Microsoft YaHei" charset="-122"/>
                        </a:rPr>
                        <a:t>ΑΛΑΒΑΣΤΡΟΝ (Alabastron)</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smtClean="0">
                          <a:ln>
                            <a:noFill/>
                          </a:ln>
                          <a:solidFill>
                            <a:srgbClr val="000000"/>
                          </a:solidFill>
                          <a:effectLst/>
                          <a:latin typeface="Arial" charset="0"/>
                          <a:ea typeface="Microsoft YaHei" charset="-122"/>
                        </a:rPr>
                        <a:t>ΑΣΚΟΣ (Askos)</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1" u="none" strike="noStrike" cap="none" normalizeH="0" baseline="0" smtClean="0">
                          <a:ln>
                            <a:noFill/>
                          </a:ln>
                          <a:solidFill>
                            <a:srgbClr val="800000"/>
                          </a:solidFill>
                          <a:effectLst/>
                          <a:latin typeface="Arial" charset="0"/>
                          <a:ea typeface="Microsoft YaHei" charset="-122"/>
                        </a:rPr>
                        <a:t>Ανοικτά σχήματα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smtClean="0">
                          <a:ln>
                            <a:noFill/>
                          </a:ln>
                          <a:solidFill>
                            <a:srgbClr val="000000"/>
                          </a:solidFill>
                          <a:effectLst/>
                          <a:latin typeface="Arial" charset="0"/>
                          <a:ea typeface="Microsoft YaHei" charset="-122"/>
                        </a:rPr>
                        <a:t>ΕΞΑΛΕΙΠΤΡΟΝ/ΠΛΗΜΟΧΟΗ </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sng" strike="noStrike" cap="none" normalizeH="0" baseline="0" smtClean="0">
                          <a:ln>
                            <a:noFill/>
                          </a:ln>
                          <a:solidFill>
                            <a:srgbClr val="000000"/>
                          </a:solidFill>
                          <a:effectLst/>
                          <a:latin typeface="Arial" charset="0"/>
                          <a:ea typeface="Microsoft YaHei" charset="-122"/>
                        </a:rPr>
                        <a:t>Για Κοσμηματα και Καλυντικα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smtClean="0">
                          <a:ln>
                            <a:noFill/>
                          </a:ln>
                          <a:solidFill>
                            <a:srgbClr val="000000"/>
                          </a:solidFill>
                          <a:effectLst/>
                          <a:latin typeface="Arial" charset="0"/>
                          <a:ea typeface="Microsoft YaHei" charset="-122"/>
                        </a:rPr>
                        <a:t>ΠΥΞΙΣ (Pyxis)</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smtClean="0">
                          <a:ln>
                            <a:noFill/>
                          </a:ln>
                          <a:solidFill>
                            <a:srgbClr val="000000"/>
                          </a:solidFill>
                          <a:effectLst/>
                          <a:latin typeface="Arial" charset="0"/>
                          <a:ea typeface="Microsoft YaHei" charset="-122"/>
                        </a:rPr>
                        <a:t>ΛΕΚΑΝΙΣ (Lekanis)</a:t>
                      </a:r>
                    </a:p>
                  </a:txBody>
                  <a:tcPr marL="81638" marR="81638" marT="56973" marB="42456" horzOverflow="overflow">
                    <a:lnL>
                      <a:noFill/>
                    </a:lnL>
                    <a:lnR>
                      <a:noFill/>
                    </a:lnR>
                    <a:lnT>
                      <a:noFill/>
                    </a:lnT>
                    <a:lnB>
                      <a:noFill/>
                    </a:lnB>
                    <a:lnTlToBr>
                      <a:noFill/>
                    </a:lnTlToBr>
                    <a:lnBlToTr>
                      <a:noFill/>
                    </a:lnBlToTr>
                    <a:solidFill>
                      <a:srgbClr val="B3B3B3"/>
                    </a:solidFill>
                  </a:tcPr>
                </a:tc>
              </a:tr>
              <a:tr h="2089610">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1" i="0" u="none" strike="noStrike" cap="none" normalizeH="0" baseline="0" dirty="0" smtClean="0">
                          <a:ln>
                            <a:noFill/>
                          </a:ln>
                          <a:solidFill>
                            <a:srgbClr val="008000"/>
                          </a:solidFill>
                          <a:effectLst/>
                          <a:latin typeface="Arial" charset="0"/>
                          <a:ea typeface="Microsoft YaHei" charset="-122"/>
                        </a:rPr>
                        <a:t>Τελετουργικά</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1" u="none" strike="noStrike" cap="none" normalizeH="0" baseline="0" dirty="0" smtClean="0">
                          <a:ln>
                            <a:noFill/>
                          </a:ln>
                          <a:solidFill>
                            <a:srgbClr val="800000"/>
                          </a:solidFill>
                          <a:effectLst/>
                          <a:latin typeface="Arial" charset="0"/>
                          <a:ea typeface="Microsoft YaHei" charset="-122"/>
                        </a:rPr>
                        <a:t>Ανοικτά σχήματα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ΡΥΤΟΝ (</a:t>
                      </a:r>
                      <a:r>
                        <a:rPr kumimoji="0" lang="el-GR" sz="1600" b="0" i="0" u="none" strike="noStrike" cap="none" normalizeH="0" baseline="0" dirty="0" err="1" smtClean="0">
                          <a:ln>
                            <a:noFill/>
                          </a:ln>
                          <a:solidFill>
                            <a:srgbClr val="000000"/>
                          </a:solidFill>
                          <a:effectLst/>
                          <a:latin typeface="Arial" charset="0"/>
                          <a:ea typeface="Microsoft YaHei" charset="-122"/>
                        </a:rPr>
                        <a:t>Rhyton</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ΦΙΑΛΗ (</a:t>
                      </a:r>
                      <a:r>
                        <a:rPr kumimoji="0" lang="el-GR" sz="1600" b="0" i="0" u="none" strike="noStrike" cap="none" normalizeH="0" baseline="0" dirty="0" err="1" smtClean="0">
                          <a:ln>
                            <a:noFill/>
                          </a:ln>
                          <a:solidFill>
                            <a:srgbClr val="000000"/>
                          </a:solidFill>
                          <a:effectLst/>
                          <a:latin typeface="Arial" charset="0"/>
                          <a:ea typeface="Microsoft YaHei" charset="-122"/>
                        </a:rPr>
                        <a:t>Phiale</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1" u="none" strike="noStrike" cap="none" normalizeH="0" baseline="0" dirty="0" smtClean="0">
                          <a:ln>
                            <a:noFill/>
                          </a:ln>
                          <a:solidFill>
                            <a:srgbClr val="800080"/>
                          </a:solidFill>
                          <a:effectLst/>
                          <a:latin typeface="Arial" charset="0"/>
                          <a:ea typeface="Microsoft YaHei" charset="-122"/>
                        </a:rPr>
                        <a:t>Κλειστά σχήματα</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ΛΟΥΤΡΟΦΟΡΟΣ (</a:t>
                      </a:r>
                      <a:r>
                        <a:rPr kumimoji="0" lang="el-GR" sz="1600" b="0" i="0" u="none" strike="noStrike" cap="none" normalizeH="0" baseline="0" dirty="0" err="1" smtClean="0">
                          <a:ln>
                            <a:noFill/>
                          </a:ln>
                          <a:solidFill>
                            <a:srgbClr val="000000"/>
                          </a:solidFill>
                          <a:effectLst/>
                          <a:latin typeface="Arial" charset="0"/>
                          <a:ea typeface="Microsoft YaHei" charset="-122"/>
                        </a:rPr>
                        <a:t>Loutrophoros</a:t>
                      </a:r>
                      <a:r>
                        <a:rPr kumimoji="0" lang="el-GR" sz="1600" b="0" i="0" u="none" strike="noStrike" cap="none" normalizeH="0" baseline="0" dirty="0" smtClean="0">
                          <a:ln>
                            <a:noFill/>
                          </a:ln>
                          <a:solidFill>
                            <a:srgbClr val="000000"/>
                          </a:solidFill>
                          <a:effectLst/>
                          <a:latin typeface="Arial" charset="0"/>
                          <a:ea typeface="Microsoft YaHei" charset="-122"/>
                        </a:rPr>
                        <a:t>) </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ΓΑΜΙΚΟΣ ΛΕΒΗΣ (</a:t>
                      </a:r>
                      <a:r>
                        <a:rPr kumimoji="0" lang="el-GR" sz="1600" b="0" i="0" u="none" strike="noStrike" cap="none" normalizeH="0" baseline="0" dirty="0" err="1" smtClean="0">
                          <a:ln>
                            <a:noFill/>
                          </a:ln>
                          <a:solidFill>
                            <a:srgbClr val="000000"/>
                          </a:solidFill>
                          <a:effectLst/>
                          <a:latin typeface="Arial" charset="0"/>
                          <a:ea typeface="Microsoft YaHei" charset="-122"/>
                        </a:rPr>
                        <a:t>Lebes</a:t>
                      </a:r>
                      <a:r>
                        <a:rPr kumimoji="0" lang="el-GR" sz="1600" b="0" i="0" u="none" strike="noStrike" cap="none" normalizeH="0" baseline="0" dirty="0" smtClean="0">
                          <a:ln>
                            <a:noFill/>
                          </a:ln>
                          <a:solidFill>
                            <a:srgbClr val="000000"/>
                          </a:solidFill>
                          <a:effectLst/>
                          <a:latin typeface="Arial" charset="0"/>
                          <a:ea typeface="Microsoft YaHei" charset="-122"/>
                        </a:rPr>
                        <a:t> </a:t>
                      </a:r>
                      <a:r>
                        <a:rPr kumimoji="0" lang="el-GR" sz="1600" b="0" i="0" u="none" strike="noStrike" cap="none" normalizeH="0" baseline="0" dirty="0" err="1" smtClean="0">
                          <a:ln>
                            <a:noFill/>
                          </a:ln>
                          <a:solidFill>
                            <a:srgbClr val="000000"/>
                          </a:solidFill>
                          <a:effectLst/>
                          <a:latin typeface="Arial" charset="0"/>
                          <a:ea typeface="Microsoft YaHei" charset="-122"/>
                        </a:rPr>
                        <a:t>gamikos</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ΠΙΝΑΞ/ΠΛΑΚΙΔΙΟΝ (</a:t>
                      </a:r>
                      <a:r>
                        <a:rPr kumimoji="0" lang="el-GR" sz="1600" b="0" i="0" u="none" strike="noStrike" cap="none" normalizeH="0" baseline="0" dirty="0" err="1" smtClean="0">
                          <a:ln>
                            <a:noFill/>
                          </a:ln>
                          <a:solidFill>
                            <a:srgbClr val="000000"/>
                          </a:solidFill>
                          <a:effectLst/>
                          <a:latin typeface="Arial" charset="0"/>
                          <a:ea typeface="Microsoft YaHei" charset="-122"/>
                        </a:rPr>
                        <a:t>Pinax</a:t>
                      </a:r>
                      <a:r>
                        <a:rPr kumimoji="0" lang="el-GR" sz="1600" b="0" i="0" u="none" strike="noStrike" cap="none" normalizeH="0" baseline="0" dirty="0" smtClean="0">
                          <a:ln>
                            <a:noFill/>
                          </a:ln>
                          <a:solidFill>
                            <a:srgbClr val="000000"/>
                          </a:solidFill>
                          <a:effectLst/>
                          <a:latin typeface="Arial" charset="0"/>
                          <a:ea typeface="Microsoft YaHei" charset="-122"/>
                        </a:rPr>
                        <a:t>/</a:t>
                      </a:r>
                      <a:r>
                        <a:rPr kumimoji="0" lang="el-GR" sz="1600" b="0" i="0" u="none" strike="noStrike" cap="none" normalizeH="0" baseline="0" dirty="0" err="1" smtClean="0">
                          <a:ln>
                            <a:noFill/>
                          </a:ln>
                          <a:solidFill>
                            <a:srgbClr val="000000"/>
                          </a:solidFill>
                          <a:effectLst/>
                          <a:latin typeface="Arial" charset="0"/>
                          <a:ea typeface="Microsoft YaHei" charset="-122"/>
                        </a:rPr>
                        <a:t>plaque</a:t>
                      </a:r>
                      <a:r>
                        <a:rPr kumimoji="0" lang="el-GR" sz="1600" b="0" i="0" u="none" strike="noStrike" cap="none" normalizeH="0" baseline="0" dirty="0" smtClean="0">
                          <a:ln>
                            <a:noFill/>
                          </a:ln>
                          <a:solidFill>
                            <a:srgbClr val="000000"/>
                          </a:solidFill>
                          <a:effectLst/>
                          <a:latin typeface="Arial" charset="0"/>
                          <a:ea typeface="Microsoft YaHei" charset="-122"/>
                        </a:rPr>
                        <a:t>)</a:t>
                      </a:r>
                    </a:p>
                  </a:txBody>
                  <a:tcPr marL="81638" marR="81638" marT="56973" marB="42456" horzOverflow="overflow">
                    <a:lnL>
                      <a:noFill/>
                    </a:lnL>
                    <a:lnR>
                      <a:noFill/>
                    </a:lnR>
                    <a:lnT>
                      <a:noFill/>
                    </a:lnT>
                    <a:lnB>
                      <a:noFill/>
                    </a:lnB>
                    <a:lnTlToBr>
                      <a:noFill/>
                    </a:lnTlToBr>
                    <a:lnBlToTr>
                      <a:noFill/>
                    </a:lnBlToTr>
                    <a:solidFill>
                      <a:srgbClr val="CCCCCC"/>
                    </a:solid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1" i="0" u="none" strike="noStrike" cap="none" normalizeH="0" baseline="0" dirty="0" smtClean="0">
                          <a:ln>
                            <a:noFill/>
                          </a:ln>
                          <a:solidFill>
                            <a:srgbClr val="008000"/>
                          </a:solidFill>
                          <a:effectLst/>
                          <a:latin typeface="Arial" charset="0"/>
                          <a:ea typeface="Microsoft YaHei" charset="-122"/>
                        </a:rPr>
                        <a:t>Γυναικείας Χειροτεχνίας</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ΕΠΙΝΗΤΡΟΝ (</a:t>
                      </a:r>
                      <a:r>
                        <a:rPr kumimoji="0" lang="el-GR" sz="1600" b="0" i="0" u="none" strike="noStrike" cap="none" normalizeH="0" baseline="0" dirty="0" err="1" smtClean="0">
                          <a:ln>
                            <a:noFill/>
                          </a:ln>
                          <a:solidFill>
                            <a:srgbClr val="000000"/>
                          </a:solidFill>
                          <a:effectLst/>
                          <a:latin typeface="Arial" charset="0"/>
                          <a:ea typeface="Microsoft YaHei" charset="-122"/>
                        </a:rPr>
                        <a:t>Epinetron</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ΚΑΛΑΘΟΣ (</a:t>
                      </a:r>
                      <a:r>
                        <a:rPr kumimoji="0" lang="el-GR" sz="1600" b="0" i="0" u="none" strike="noStrike" cap="none" normalizeH="0" baseline="0" dirty="0" err="1" smtClean="0">
                          <a:ln>
                            <a:noFill/>
                          </a:ln>
                          <a:solidFill>
                            <a:srgbClr val="000000"/>
                          </a:solidFill>
                          <a:effectLst/>
                          <a:latin typeface="Arial" charset="0"/>
                          <a:ea typeface="Microsoft YaHei" charset="-122"/>
                        </a:rPr>
                        <a:t>Kalathos</a:t>
                      </a:r>
                      <a:r>
                        <a:rPr kumimoji="0" lang="el-GR" sz="1600" b="0" i="0" u="none" strike="noStrike" cap="none" normalizeH="0" baseline="0" dirty="0" smtClean="0">
                          <a:ln>
                            <a:noFill/>
                          </a:ln>
                          <a:solidFill>
                            <a:srgbClr val="000000"/>
                          </a:solidFill>
                          <a:effectLst/>
                          <a:latin typeface="Arial" charset="0"/>
                          <a:ea typeface="Microsoft YaHei" charset="-122"/>
                        </a:rPr>
                        <a:t>, </a:t>
                      </a:r>
                      <a:r>
                        <a:rPr kumimoji="0" lang="el-GR" sz="1600" b="0" i="0" u="none" strike="noStrike" cap="none" normalizeH="0" baseline="0" dirty="0" err="1" smtClean="0">
                          <a:ln>
                            <a:noFill/>
                          </a:ln>
                          <a:solidFill>
                            <a:srgbClr val="000000"/>
                          </a:solidFill>
                          <a:effectLst/>
                          <a:latin typeface="Arial" charset="0"/>
                          <a:ea typeface="Microsoft YaHei" charset="-122"/>
                        </a:rPr>
                        <a:t>wool</a:t>
                      </a:r>
                      <a:r>
                        <a:rPr kumimoji="0" lang="el-GR" sz="1600" b="0" i="0" u="none" strike="noStrike" cap="none" normalizeH="0" baseline="0" dirty="0" smtClean="0">
                          <a:ln>
                            <a:noFill/>
                          </a:ln>
                          <a:solidFill>
                            <a:srgbClr val="000000"/>
                          </a:solidFill>
                          <a:effectLst/>
                          <a:latin typeface="Arial" charset="0"/>
                          <a:ea typeface="Microsoft YaHei" charset="-122"/>
                        </a:rPr>
                        <a:t> </a:t>
                      </a:r>
                      <a:r>
                        <a:rPr kumimoji="0" lang="el-GR" sz="1600" b="0" i="0" u="none" strike="noStrike" cap="none" normalizeH="0" baseline="0" dirty="0" err="1" smtClean="0">
                          <a:ln>
                            <a:noFill/>
                          </a:ln>
                          <a:solidFill>
                            <a:srgbClr val="000000"/>
                          </a:solidFill>
                          <a:effectLst/>
                          <a:latin typeface="Arial" charset="0"/>
                          <a:ea typeface="Microsoft YaHei" charset="-122"/>
                        </a:rPr>
                        <a:t>basket</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kumimoji="0" lang="el-GR" sz="1600" b="0" i="0" u="none" strike="noStrike" cap="none" normalizeH="0" baseline="0" dirty="0" smtClean="0">
                        <a:ln>
                          <a:noFill/>
                        </a:ln>
                        <a:solidFill>
                          <a:srgbClr val="000000"/>
                        </a:solidFill>
                        <a:effectLst/>
                        <a:latin typeface="Arial" charset="0"/>
                        <a:ea typeface="Microsoft YaHei" charset="-122"/>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1" i="0" u="none" strike="noStrike" cap="none" normalizeH="0" baseline="0" dirty="0" smtClean="0">
                          <a:ln>
                            <a:noFill/>
                          </a:ln>
                          <a:solidFill>
                            <a:srgbClr val="008000"/>
                          </a:solidFill>
                          <a:effectLst/>
                          <a:latin typeface="Arial" charset="0"/>
                          <a:ea typeface="Microsoft YaHei" charset="-122"/>
                        </a:rPr>
                        <a:t>Για Παιδιά</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ΘΗΛΑΣΤΡΟΝ (</a:t>
                      </a:r>
                      <a:r>
                        <a:rPr kumimoji="0" lang="el-GR" sz="1600" b="0" i="0" u="none" strike="noStrike" cap="none" normalizeH="0" baseline="0" dirty="0" err="1" smtClean="0">
                          <a:ln>
                            <a:noFill/>
                          </a:ln>
                          <a:solidFill>
                            <a:srgbClr val="000000"/>
                          </a:solidFill>
                          <a:effectLst/>
                          <a:latin typeface="Arial" charset="0"/>
                          <a:ea typeface="Microsoft YaHei" charset="-122"/>
                        </a:rPr>
                        <a:t>Feeder</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kumimoji="0" lang="el-GR" sz="1600" b="0" i="0" u="none" strike="noStrike" cap="none" normalizeH="0" baseline="0" dirty="0" smtClean="0">
                          <a:ln>
                            <a:noFill/>
                          </a:ln>
                          <a:solidFill>
                            <a:srgbClr val="000000"/>
                          </a:solidFill>
                          <a:effectLst/>
                          <a:latin typeface="Arial" charset="0"/>
                          <a:ea typeface="Microsoft YaHei" charset="-122"/>
                        </a:rPr>
                        <a:t>ΓΙΟ-ΓΙΟ (</a:t>
                      </a:r>
                      <a:r>
                        <a:rPr kumimoji="0" lang="el-GR" sz="1600" b="0" i="0" u="none" strike="noStrike" cap="none" normalizeH="0" baseline="0" dirty="0" err="1" smtClean="0">
                          <a:ln>
                            <a:noFill/>
                          </a:ln>
                          <a:solidFill>
                            <a:srgbClr val="000000"/>
                          </a:solidFill>
                          <a:effectLst/>
                          <a:latin typeface="Arial" charset="0"/>
                          <a:ea typeface="Microsoft YaHei" charset="-122"/>
                        </a:rPr>
                        <a:t>Lasana</a:t>
                      </a:r>
                      <a:r>
                        <a:rPr kumimoji="0" lang="el-GR" sz="1600" b="0" i="0" u="none" strike="noStrike" cap="none" normalizeH="0" baseline="0" dirty="0" smtClean="0">
                          <a:ln>
                            <a:noFill/>
                          </a:ln>
                          <a:solidFill>
                            <a:srgbClr val="000000"/>
                          </a:solidFill>
                          <a:effectLst/>
                          <a:latin typeface="Arial" charset="0"/>
                          <a:ea typeface="Microsoft YaHei" charset="-122"/>
                        </a:rPr>
                        <a:t>, </a:t>
                      </a:r>
                      <a:r>
                        <a:rPr kumimoji="0" lang="el-GR" sz="1600" b="0" i="0" u="none" strike="noStrike" cap="none" normalizeH="0" baseline="0" dirty="0" err="1" smtClean="0">
                          <a:ln>
                            <a:noFill/>
                          </a:ln>
                          <a:solidFill>
                            <a:srgbClr val="000000"/>
                          </a:solidFill>
                          <a:effectLst/>
                          <a:latin typeface="Arial" charset="0"/>
                          <a:ea typeface="Microsoft YaHei" charset="-122"/>
                        </a:rPr>
                        <a:t>potty</a:t>
                      </a:r>
                      <a:r>
                        <a:rPr kumimoji="0" lang="el-GR" sz="1600" b="0" i="0" u="none" strike="noStrike" cap="none" normalizeH="0" baseline="0" dirty="0" smtClean="0">
                          <a:ln>
                            <a:noFill/>
                          </a:ln>
                          <a:solidFill>
                            <a:srgbClr val="000000"/>
                          </a:solidFill>
                          <a:effectLst/>
                          <a:latin typeface="Arial" charset="0"/>
                          <a:ea typeface="Microsoft YaHei" charset="-122"/>
                        </a:rPr>
                        <a:t>, </a:t>
                      </a:r>
                      <a:r>
                        <a:rPr kumimoji="0" lang="el-GR" sz="1600" b="0" i="0" u="none" strike="noStrike" cap="none" normalizeH="0" baseline="0" dirty="0" err="1" smtClean="0">
                          <a:ln>
                            <a:noFill/>
                          </a:ln>
                          <a:solidFill>
                            <a:srgbClr val="000000"/>
                          </a:solidFill>
                          <a:effectLst/>
                          <a:latin typeface="Arial" charset="0"/>
                          <a:ea typeface="Microsoft YaHei" charset="-122"/>
                        </a:rPr>
                        <a:t>seat</a:t>
                      </a:r>
                      <a:r>
                        <a:rPr kumimoji="0" lang="el-GR" sz="1600" b="0" i="0" u="none" strike="noStrike" cap="none" normalizeH="0" baseline="0" dirty="0" smtClean="0">
                          <a:ln>
                            <a:noFill/>
                          </a:ln>
                          <a:solidFill>
                            <a:srgbClr val="000000"/>
                          </a:solidFill>
                          <a:effectLst/>
                          <a:latin typeface="Arial" charset="0"/>
                          <a:ea typeface="Microsoft YaHei" charset="-122"/>
                        </a:rPr>
                        <a:t>/</a:t>
                      </a:r>
                      <a:r>
                        <a:rPr kumimoji="0" lang="el-GR" sz="1600" b="0" i="0" u="none" strike="noStrike" cap="none" normalizeH="0" baseline="0" dirty="0" err="1" smtClean="0">
                          <a:ln>
                            <a:noFill/>
                          </a:ln>
                          <a:solidFill>
                            <a:srgbClr val="000000"/>
                          </a:solidFill>
                          <a:effectLst/>
                          <a:latin typeface="Arial" charset="0"/>
                          <a:ea typeface="Microsoft YaHei" charset="-122"/>
                        </a:rPr>
                        <a:t>stool</a:t>
                      </a:r>
                      <a:r>
                        <a:rPr kumimoji="0" lang="el-GR" sz="1600" b="0" i="0" u="none" strike="noStrike" cap="none" normalizeH="0" baseline="0" dirty="0" smtClean="0">
                          <a:ln>
                            <a:noFill/>
                          </a:ln>
                          <a:solidFill>
                            <a:srgbClr val="000000"/>
                          </a:solidFill>
                          <a:effectLst/>
                          <a:latin typeface="Arial" charset="0"/>
                          <a:ea typeface="Microsoft YaHei" charset="-122"/>
                        </a:rPr>
                        <a:t>)</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kumimoji="0" lang="el-GR" sz="1600" b="0" i="0" u="none" strike="noStrike" cap="none" normalizeH="0" baseline="0" dirty="0" smtClean="0">
                        <a:ln>
                          <a:noFill/>
                        </a:ln>
                        <a:solidFill>
                          <a:srgbClr val="000000"/>
                        </a:solidFill>
                        <a:effectLst/>
                        <a:latin typeface="Arial" charset="0"/>
                        <a:ea typeface="Microsoft YaHei" charset="-122"/>
                      </a:endParaRPr>
                    </a:p>
                  </a:txBody>
                  <a:tcPr marL="81638" marR="81638" marT="56973" marB="42456" horzOverflow="overflow">
                    <a:lnL>
                      <a:noFill/>
                    </a:lnL>
                    <a:lnR>
                      <a:noFill/>
                    </a:lnR>
                    <a:lnT>
                      <a:noFill/>
                    </a:lnT>
                    <a:lnB>
                      <a:noFill/>
                    </a:lnB>
                    <a:lnTlToBr>
                      <a:noFill/>
                    </a:lnTlToBr>
                    <a:lnBlToTr>
                      <a:noFill/>
                    </a:lnBlToTr>
                    <a:solidFill>
                      <a:srgbClr val="CCCCCC"/>
                    </a:solidFill>
                  </a:tcPr>
                </a:tc>
              </a:tr>
            </a:tbl>
          </a:graphicData>
        </a:graphic>
      </p:graphicFrame>
      <p:sp>
        <p:nvSpPr>
          <p:cNvPr id="5" name="1 - Τίτλος"/>
          <p:cNvSpPr txBox="1">
            <a:spLocks/>
          </p:cNvSpPr>
          <p:nvPr/>
        </p:nvSpPr>
        <p:spPr>
          <a:xfrm>
            <a:off x="928662" y="142852"/>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500034" y="714356"/>
            <a:ext cx="8046720" cy="500066"/>
          </a:xfrm>
          <a:prstGeom prst="rect">
            <a:avLst/>
          </a:prstGeom>
          <a:noFill/>
          <a:ln w="9525" cap="flat">
            <a:noFill/>
            <a:round/>
            <a:headEnd/>
            <a:tailEnd/>
          </a:ln>
          <a:effectLst/>
        </p:spPr>
        <p:txBody>
          <a:bodyPr lIns="0" tIns="0" rIns="0" bIns="0" anchor="ctr"/>
          <a:lstStyle/>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smtClean="0">
                <a:solidFill>
                  <a:srgbClr val="800080"/>
                </a:solidFill>
              </a:rPr>
              <a:t>Τυπολογικές </a:t>
            </a:r>
            <a:r>
              <a:rPr lang="el-GR" dirty="0">
                <a:solidFill>
                  <a:srgbClr val="800080"/>
                </a:solidFill>
              </a:rPr>
              <a:t>Προσεγγίσεις και Μορφολογικά Χαρακτηριστικά των </a:t>
            </a:r>
            <a:r>
              <a:rPr lang="el-GR" dirty="0" smtClean="0">
                <a:solidFill>
                  <a:srgbClr val="800080"/>
                </a:solidFill>
              </a:rPr>
              <a:t>Αγγείων</a:t>
            </a:r>
            <a:endParaRPr lang="el-GR" dirty="0">
              <a:solidFill>
                <a:srgbClr val="800000"/>
              </a:solidFill>
            </a:endParaRPr>
          </a:p>
        </p:txBody>
      </p:sp>
      <p:sp>
        <p:nvSpPr>
          <p:cNvPr id="31747" name="Text Box 3"/>
          <p:cNvSpPr txBox="1">
            <a:spLocks noChangeArrowheads="1"/>
          </p:cNvSpPr>
          <p:nvPr/>
        </p:nvSpPr>
        <p:spPr bwMode="auto">
          <a:xfrm>
            <a:off x="131041" y="1643051"/>
            <a:ext cx="8902080" cy="4235648"/>
          </a:xfrm>
          <a:prstGeom prst="rect">
            <a:avLst/>
          </a:prstGeom>
          <a:noFill/>
          <a:ln w="9525" cap="flat">
            <a:noFill/>
            <a:round/>
            <a:headEnd/>
            <a:tailEnd/>
          </a:ln>
          <a:effectLst/>
        </p:spPr>
        <p:txBody>
          <a:bodyPr lIns="81639" tIns="55335"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dirty="0">
                <a:solidFill>
                  <a:srgbClr val="008000"/>
                </a:solidFill>
              </a:rPr>
              <a:t>ΑΜΦΟΡΕΑΣ (</a:t>
            </a:r>
            <a:r>
              <a:rPr lang="el-GR" dirty="0" err="1">
                <a:solidFill>
                  <a:srgbClr val="008000"/>
                </a:solidFill>
              </a:rPr>
              <a:t>Amphora</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dirty="0">
                <a:solidFill>
                  <a:srgbClr val="000000"/>
                </a:solidFill>
              </a:rPr>
              <a:t>Η αρχαία ονομασία </a:t>
            </a:r>
            <a:r>
              <a:rPr lang="el-GR" dirty="0" err="1">
                <a:solidFill>
                  <a:srgbClr val="000000"/>
                </a:solidFill>
              </a:rPr>
              <a:t>αμφορεύς</a:t>
            </a:r>
            <a:r>
              <a:rPr lang="el-GR" dirty="0">
                <a:solidFill>
                  <a:srgbClr val="000000"/>
                </a:solidFill>
              </a:rPr>
              <a:t> προέρχεται από την πρόθεση </a:t>
            </a:r>
            <a:r>
              <a:rPr lang="el-GR" dirty="0" err="1">
                <a:solidFill>
                  <a:srgbClr val="000000"/>
                </a:solidFill>
              </a:rPr>
              <a:t>αμφί</a:t>
            </a:r>
            <a:r>
              <a:rPr lang="el-GR" dirty="0">
                <a:solidFill>
                  <a:srgbClr val="000000"/>
                </a:solidFill>
              </a:rPr>
              <a:t> και το ρήμα φέρω και αφορά σε κλειστό αγγείο με ωοειδές σώμα και λαβές αμφίπλευρα. Ο αμφορέας χρησιμοποιήθηκε ως κύριο μέσο μεταφοράς και αποθήκευσης κρασιού, ελαίου, ελαιοκάρπου και σπανιότερα για ξηρά προϊόντα, όπως δημητριακά, ιχθείς κ.α. και έχει διάφορες παραλλαγές και τύπους.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dirty="0">
                <a:solidFill>
                  <a:srgbClr val="000000"/>
                </a:solidFill>
              </a:rPr>
              <a:t>Δύο είναι οι βασικές κατηγορίες, αμφορέας με λαιμό (διακριτό περίγραμμα λαιμού) και πλατύσωμος ή ενιαίος αμφορέας (συνεχές περίγραμμα από τα χείλη ως τη βάση).</a:t>
            </a:r>
          </a:p>
        </p:txBody>
      </p:sp>
      <p:pic>
        <p:nvPicPr>
          <p:cNvPr id="31748" name="Picture 4"/>
          <p:cNvPicPr>
            <a:picLocks noChangeAspect="1" noChangeArrowheads="1"/>
          </p:cNvPicPr>
          <p:nvPr/>
        </p:nvPicPr>
        <p:blipFill>
          <a:blip r:embed="rId3"/>
          <a:srcRect/>
          <a:stretch>
            <a:fillRect/>
          </a:stretch>
        </p:blipFill>
        <p:spPr bwMode="auto">
          <a:xfrm>
            <a:off x="2155680" y="4376620"/>
            <a:ext cx="4917600" cy="2459778"/>
          </a:xfrm>
          <a:prstGeom prst="rect">
            <a:avLst/>
          </a:prstGeom>
          <a:noFill/>
          <a:ln w="9525" cap="flat">
            <a:noFill/>
            <a:round/>
            <a:headEnd/>
            <a:tailEnd/>
          </a:ln>
          <a:effectLst/>
        </p:spPr>
      </p:pic>
      <p:sp>
        <p:nvSpPr>
          <p:cNvPr id="6"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500034" y="500042"/>
            <a:ext cx="8046720" cy="1091635"/>
          </a:xfrm>
          <a:prstGeom prst="rect">
            <a:avLst/>
          </a:prstGeom>
          <a:noFill/>
          <a:ln w="9525" cap="flat">
            <a:noFill/>
            <a:round/>
            <a:headEnd/>
            <a:tailEnd/>
          </a:ln>
          <a:effectLst/>
        </p:spPr>
        <p:txBody>
          <a:bodyPr lIns="0" tIns="0" rIns="0" bIns="0" anchor="ctr"/>
          <a:lstStyle/>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smtClean="0">
                <a:solidFill>
                  <a:srgbClr val="800080"/>
                </a:solidFill>
              </a:rPr>
              <a:t>Τυπολογικές </a:t>
            </a:r>
            <a:r>
              <a:rPr lang="el-GR" dirty="0">
                <a:solidFill>
                  <a:srgbClr val="800080"/>
                </a:solidFill>
              </a:rPr>
              <a:t>Προσεγγίσεις και Μορφολογικά Χαρακτηριστικά των </a:t>
            </a:r>
            <a:r>
              <a:rPr lang="el-GR" dirty="0" smtClean="0">
                <a:solidFill>
                  <a:srgbClr val="800080"/>
                </a:solidFill>
              </a:rPr>
              <a:t>Αγγείων</a:t>
            </a: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pic>
        <p:nvPicPr>
          <p:cNvPr id="32771" name="Picture 3"/>
          <p:cNvPicPr>
            <a:picLocks noChangeAspect="1" noChangeArrowheads="1"/>
          </p:cNvPicPr>
          <p:nvPr/>
        </p:nvPicPr>
        <p:blipFill>
          <a:blip r:embed="rId3"/>
          <a:srcRect/>
          <a:stretch>
            <a:fillRect/>
          </a:stretch>
        </p:blipFill>
        <p:spPr bwMode="auto">
          <a:xfrm>
            <a:off x="4898880" y="1890920"/>
            <a:ext cx="2080800" cy="3269143"/>
          </a:xfrm>
          <a:prstGeom prst="rect">
            <a:avLst/>
          </a:prstGeom>
          <a:noFill/>
          <a:ln w="9525" cap="flat">
            <a:noFill/>
            <a:round/>
            <a:headEnd/>
            <a:tailEnd/>
          </a:ln>
          <a:effectLst/>
        </p:spPr>
      </p:pic>
      <p:pic>
        <p:nvPicPr>
          <p:cNvPr id="32772" name="Picture 4"/>
          <p:cNvPicPr>
            <a:picLocks noChangeAspect="1" noChangeArrowheads="1"/>
          </p:cNvPicPr>
          <p:nvPr/>
        </p:nvPicPr>
        <p:blipFill>
          <a:blip r:embed="rId4"/>
          <a:srcRect/>
          <a:stretch>
            <a:fillRect/>
          </a:stretch>
        </p:blipFill>
        <p:spPr bwMode="auto">
          <a:xfrm>
            <a:off x="2857488" y="2000240"/>
            <a:ext cx="2040480" cy="3269143"/>
          </a:xfrm>
          <a:prstGeom prst="rect">
            <a:avLst/>
          </a:prstGeom>
          <a:noFill/>
          <a:ln w="9525" cap="flat">
            <a:noFill/>
            <a:round/>
            <a:headEnd/>
            <a:tailEnd/>
          </a:ln>
          <a:effectLst/>
        </p:spPr>
      </p:pic>
      <p:pic>
        <p:nvPicPr>
          <p:cNvPr id="32773" name="Picture 5"/>
          <p:cNvPicPr>
            <a:picLocks noChangeAspect="1" noChangeArrowheads="1"/>
          </p:cNvPicPr>
          <p:nvPr/>
        </p:nvPicPr>
        <p:blipFill>
          <a:blip r:embed="rId5"/>
          <a:srcRect/>
          <a:stretch>
            <a:fillRect/>
          </a:stretch>
        </p:blipFill>
        <p:spPr bwMode="auto">
          <a:xfrm>
            <a:off x="6988321" y="1890920"/>
            <a:ext cx="2053440" cy="3269143"/>
          </a:xfrm>
          <a:prstGeom prst="rect">
            <a:avLst/>
          </a:prstGeom>
          <a:noFill/>
          <a:ln w="9525" cap="flat">
            <a:noFill/>
            <a:round/>
            <a:headEnd/>
            <a:tailEnd/>
          </a:ln>
          <a:effectLst/>
        </p:spPr>
      </p:pic>
      <p:sp>
        <p:nvSpPr>
          <p:cNvPr id="32774" name="Text Box 6"/>
          <p:cNvSpPr txBox="1">
            <a:spLocks noChangeArrowheads="1"/>
          </p:cNvSpPr>
          <p:nvPr/>
        </p:nvSpPr>
        <p:spPr bwMode="auto">
          <a:xfrm>
            <a:off x="214282" y="1571612"/>
            <a:ext cx="2707200" cy="4774101"/>
          </a:xfrm>
          <a:prstGeom prst="rect">
            <a:avLst/>
          </a:prstGeom>
          <a:noFill/>
          <a:ln w="9525" cap="flat">
            <a:noFill/>
            <a:round/>
            <a:headEnd/>
            <a:tailEnd/>
          </a:ln>
          <a:effectLst/>
        </p:spPr>
        <p:txBody>
          <a:bodyPr lIns="81639" tIns="55335" rIns="81639" bIns="40820"/>
          <a:lstStyle/>
          <a:p>
            <a:pPr>
              <a:spcBef>
                <a:spcPts val="1089"/>
              </a:spcBef>
              <a:spcAft>
                <a:spcPts val="907"/>
              </a:spcAft>
              <a:tabLst>
                <a:tab pos="407526" algn="l"/>
                <a:tab pos="815052" algn="l"/>
                <a:tab pos="1222578" algn="l"/>
                <a:tab pos="1630104" algn="l"/>
                <a:tab pos="2037631" algn="l"/>
                <a:tab pos="2445156" algn="l"/>
              </a:tabLst>
            </a:pPr>
            <a:r>
              <a:rPr lang="el-GR" dirty="0">
                <a:solidFill>
                  <a:srgbClr val="008000"/>
                </a:solidFill>
              </a:rPr>
              <a:t>Αμφορέας με λαιμό (</a:t>
            </a:r>
            <a:r>
              <a:rPr lang="el-GR" dirty="0" err="1">
                <a:solidFill>
                  <a:srgbClr val="008000"/>
                </a:solidFill>
              </a:rPr>
              <a:t>Neck</a:t>
            </a:r>
            <a:r>
              <a:rPr lang="el-GR" dirty="0">
                <a:solidFill>
                  <a:srgbClr val="008000"/>
                </a:solidFill>
              </a:rPr>
              <a:t> </a:t>
            </a:r>
            <a:r>
              <a:rPr lang="el-GR" dirty="0" err="1">
                <a:solidFill>
                  <a:srgbClr val="008000"/>
                </a:solidFill>
              </a:rPr>
              <a:t>amphora</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Lst>
            </a:pPr>
            <a:r>
              <a:rPr lang="el-GR" sz="1600" dirty="0">
                <a:solidFill>
                  <a:srgbClr val="000000"/>
                </a:solidFill>
              </a:rPr>
              <a:t>Ο αμφορέας με λαιμό διαθέτει ωοειδές σώμα, διακριτό λαιμό με παχύ χείλος, δύο κάθετες λαβές και στιβαρή βάση. Πρόκειται για ένα από τα παλαιότερα σχήματα της ελληνικής κεραμικής, γνωστό ήδη από τα πρωτογεωμετρικά χρόνια. </a:t>
            </a:r>
          </a:p>
          <a:p>
            <a:pPr>
              <a:spcBef>
                <a:spcPts val="1089"/>
              </a:spcBef>
              <a:spcAft>
                <a:spcPts val="907"/>
              </a:spcAft>
              <a:tabLst>
                <a:tab pos="407526" algn="l"/>
                <a:tab pos="815052" algn="l"/>
                <a:tab pos="1222578" algn="l"/>
                <a:tab pos="1630104" algn="l"/>
                <a:tab pos="2037631" algn="l"/>
                <a:tab pos="2445156" algn="l"/>
              </a:tabLst>
            </a:pPr>
            <a:r>
              <a:rPr lang="el-GR" sz="1600" dirty="0">
                <a:solidFill>
                  <a:srgbClr val="000000"/>
                </a:solidFill>
              </a:rPr>
              <a:t>Ήταν ιδιαίτερα αγαπητός στους ζωγράφους του μελανόμορφου ρυθμού και ορισμένες παραλλαγές του συνέχισαν να παράγονται και στον ερυθρόμορφο ρυθμό. Ύψος: 25-60 </a:t>
            </a:r>
            <a:r>
              <a:rPr lang="el-GR" dirty="0">
                <a:solidFill>
                  <a:srgbClr val="000000"/>
                </a:solidFill>
              </a:rPr>
              <a:t>εκ.</a:t>
            </a:r>
          </a:p>
        </p:txBody>
      </p:sp>
      <p:pic>
        <p:nvPicPr>
          <p:cNvPr id="32775" name="Picture 7"/>
          <p:cNvPicPr>
            <a:picLocks noChangeAspect="1" noChangeArrowheads="1"/>
          </p:cNvPicPr>
          <p:nvPr/>
        </p:nvPicPr>
        <p:blipFill>
          <a:blip r:embed="rId6"/>
          <a:srcRect/>
          <a:stretch>
            <a:fillRect/>
          </a:stretch>
        </p:blipFill>
        <p:spPr bwMode="auto">
          <a:xfrm>
            <a:off x="4278241" y="5144220"/>
            <a:ext cx="3297600" cy="1648974"/>
          </a:xfrm>
          <a:prstGeom prst="rect">
            <a:avLst/>
          </a:prstGeom>
          <a:noFill/>
          <a:ln w="9525" cap="flat">
            <a:noFill/>
            <a:round/>
            <a:headEnd/>
            <a:tailEnd/>
          </a:ln>
          <a:effectLst/>
        </p:spPr>
      </p:pic>
      <p:sp>
        <p:nvSpPr>
          <p:cNvPr id="9" name="1 - Τίτλος"/>
          <p:cNvSpPr txBox="1">
            <a:spLocks/>
          </p:cNvSpPr>
          <p:nvPr/>
        </p:nvSpPr>
        <p:spPr>
          <a:xfrm>
            <a:off x="1000100" y="142852"/>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500034" y="642919"/>
            <a:ext cx="8046720" cy="500066"/>
          </a:xfrm>
          <a:prstGeom prst="rect">
            <a:avLst/>
          </a:prstGeom>
          <a:noFill/>
          <a:ln w="9525" cap="flat">
            <a:noFill/>
            <a:round/>
            <a:headEnd/>
            <a:tailEnd/>
          </a:ln>
          <a:effectLst/>
        </p:spPr>
        <p:txBody>
          <a:bodyPr lIns="0" tIns="0" rIns="0" bIns="0" anchor="ctr"/>
          <a:lstStyle/>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smtClean="0">
                <a:solidFill>
                  <a:srgbClr val="800080"/>
                </a:solidFill>
              </a:rPr>
              <a:t>Τυπολογικές </a:t>
            </a:r>
            <a:r>
              <a:rPr lang="el-GR" dirty="0">
                <a:solidFill>
                  <a:srgbClr val="800080"/>
                </a:solidFill>
              </a:rPr>
              <a:t>Προσεγγίσεις και Μορφολογικά Χαρακτηριστικά των </a:t>
            </a:r>
            <a:r>
              <a:rPr lang="el-GR" dirty="0" smtClean="0">
                <a:solidFill>
                  <a:srgbClr val="800080"/>
                </a:solidFill>
              </a:rPr>
              <a:t>Αγγείων</a:t>
            </a:r>
            <a:endParaRPr lang="el-GR" dirty="0">
              <a:solidFill>
                <a:srgbClr val="800000"/>
              </a:solidFill>
            </a:endParaRPr>
          </a:p>
        </p:txBody>
      </p:sp>
      <p:sp>
        <p:nvSpPr>
          <p:cNvPr id="33795" name="Text Box 3"/>
          <p:cNvSpPr txBox="1">
            <a:spLocks noChangeArrowheads="1"/>
          </p:cNvSpPr>
          <p:nvPr/>
        </p:nvSpPr>
        <p:spPr bwMode="auto">
          <a:xfrm>
            <a:off x="131041" y="1643050"/>
            <a:ext cx="6661440" cy="3000397"/>
          </a:xfrm>
          <a:prstGeom prst="rect">
            <a:avLst/>
          </a:prstGeom>
          <a:noFill/>
          <a:ln w="9525" cap="flat">
            <a:noFill/>
            <a:round/>
            <a:headEnd/>
            <a:tailEnd/>
          </a:ln>
          <a:effectLst/>
        </p:spPr>
        <p:txBody>
          <a:bodyPr lIns="81639" tIns="55335"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Lst>
            </a:pPr>
            <a:r>
              <a:rPr lang="el-GR" dirty="0">
                <a:solidFill>
                  <a:srgbClr val="008000"/>
                </a:solidFill>
              </a:rPr>
              <a:t>Παναθηναϊκός αμφορέας (Panathenaic </a:t>
            </a:r>
            <a:r>
              <a:rPr lang="el-GR" dirty="0" err="1">
                <a:solidFill>
                  <a:srgbClr val="008000"/>
                </a:solidFill>
              </a:rPr>
              <a:t>amphora</a:t>
            </a:r>
            <a:r>
              <a:rPr lang="el-GR" dirty="0">
                <a:solidFill>
                  <a:srgbClr val="008000"/>
                </a:solidFill>
              </a:rPr>
              <a:t>)</a:t>
            </a:r>
          </a:p>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Lst>
            </a:pPr>
            <a:r>
              <a:rPr lang="el-GR" dirty="0">
                <a:solidFill>
                  <a:srgbClr val="000000"/>
                </a:solidFill>
              </a:rPr>
              <a:t>Ο παναθηναϊκός αμφορέας διακρίνεται για το πλατύ σώμα του, τον διακριτό λαιμό με το </a:t>
            </a:r>
            <a:r>
              <a:rPr lang="el-GR" dirty="0" err="1">
                <a:solidFill>
                  <a:srgbClr val="000000"/>
                </a:solidFill>
              </a:rPr>
              <a:t>κυπελοειδές</a:t>
            </a:r>
            <a:r>
              <a:rPr lang="el-GR" dirty="0">
                <a:solidFill>
                  <a:srgbClr val="000000"/>
                </a:solidFill>
              </a:rPr>
              <a:t> στόμιο, τις κυλινδρικής διατομής λαβές και το μικρό του πόδι. Άρχισε να κατασκευάζεται στο πρώτο μισό του 6ου αι. αποκλειστικά ως βραβείο στους αγώνες των Παναθηναίων, που διεξάγονταν στην Αθήνα κάθε τέσσερα χρόνια. Έφερε τη χαρακτηριστική επιγραφή «ΤΩΝ ΑΘΗΝΗΘΕΝ ΑΘΛΩΝ» και περιείχε λάδι από τις ελιές της Ακαδημίας των Αθηνών. Συνέχισε να παράγεται μέχρι και τα τέλη της κλασικής περιόδου. Το ύψος του έφθανε τα 60 εκ. και σε ύστερες περιόδους ακόμη και τα 80 εκ.</a:t>
            </a:r>
          </a:p>
        </p:txBody>
      </p:sp>
      <p:pic>
        <p:nvPicPr>
          <p:cNvPr id="33796" name="Picture 4"/>
          <p:cNvPicPr>
            <a:picLocks noChangeAspect="1" noChangeArrowheads="1"/>
          </p:cNvPicPr>
          <p:nvPr/>
        </p:nvPicPr>
        <p:blipFill>
          <a:blip r:embed="rId3"/>
          <a:srcRect/>
          <a:stretch>
            <a:fillRect/>
          </a:stretch>
        </p:blipFill>
        <p:spPr bwMode="auto">
          <a:xfrm>
            <a:off x="5567040" y="4843229"/>
            <a:ext cx="1290240" cy="1983088"/>
          </a:xfrm>
          <a:prstGeom prst="rect">
            <a:avLst/>
          </a:prstGeom>
          <a:noFill/>
          <a:ln w="9525" cap="flat">
            <a:noFill/>
            <a:round/>
            <a:headEnd/>
            <a:tailEnd/>
          </a:ln>
          <a:effectLst/>
        </p:spPr>
      </p:pic>
      <p:pic>
        <p:nvPicPr>
          <p:cNvPr id="33797" name="Picture 5"/>
          <p:cNvPicPr>
            <a:picLocks noChangeAspect="1" noChangeArrowheads="1"/>
          </p:cNvPicPr>
          <p:nvPr/>
        </p:nvPicPr>
        <p:blipFill>
          <a:blip r:embed="rId4"/>
          <a:srcRect/>
          <a:stretch>
            <a:fillRect/>
          </a:stretch>
        </p:blipFill>
        <p:spPr bwMode="auto">
          <a:xfrm>
            <a:off x="6857280" y="2446817"/>
            <a:ext cx="2223360" cy="3431880"/>
          </a:xfrm>
          <a:prstGeom prst="rect">
            <a:avLst/>
          </a:prstGeom>
          <a:noFill/>
          <a:ln w="9525" cap="flat">
            <a:noFill/>
            <a:round/>
            <a:headEnd/>
            <a:tailEnd/>
          </a:ln>
          <a:effectLst/>
        </p:spPr>
      </p:pic>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00034" y="428604"/>
            <a:ext cx="8046720" cy="1091635"/>
          </a:xfrm>
          <a:prstGeom prst="rect">
            <a:avLst/>
          </a:prstGeom>
          <a:noFill/>
          <a:ln w="9525" cap="flat">
            <a:noFill/>
            <a:round/>
            <a:headEnd/>
            <a:tailEnd/>
          </a:ln>
          <a:effectLst/>
        </p:spPr>
        <p:txBody>
          <a:bodyPr lIns="0" tIns="0" rIns="0" bIns="0" anchor="ctr"/>
          <a:lstStyle/>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smtClean="0">
                <a:solidFill>
                  <a:srgbClr val="800080"/>
                </a:solidFill>
              </a:rPr>
              <a:t>Τυπολογικές </a:t>
            </a:r>
            <a:r>
              <a:rPr lang="el-GR" dirty="0">
                <a:solidFill>
                  <a:srgbClr val="800080"/>
                </a:solidFill>
              </a:rPr>
              <a:t>Προσεγγίσεις και Μορφολογικά Χαρακτηριστικά των </a:t>
            </a:r>
            <a:r>
              <a:rPr lang="el-GR" dirty="0" smtClean="0">
                <a:solidFill>
                  <a:srgbClr val="800080"/>
                </a:solidFill>
              </a:rPr>
              <a:t>Αγγείων</a:t>
            </a:r>
            <a:endParaRPr lang="el-GR" dirty="0">
              <a:solidFill>
                <a:srgbClr val="800000"/>
              </a:solidFill>
            </a:endParaRPr>
          </a:p>
        </p:txBody>
      </p:sp>
      <p:sp>
        <p:nvSpPr>
          <p:cNvPr id="34819" name="Text Box 3"/>
          <p:cNvSpPr txBox="1">
            <a:spLocks noChangeArrowheads="1"/>
          </p:cNvSpPr>
          <p:nvPr/>
        </p:nvSpPr>
        <p:spPr bwMode="auto">
          <a:xfrm>
            <a:off x="142844" y="1571612"/>
            <a:ext cx="4376160" cy="3869687"/>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r>
              <a:rPr lang="el-GR" dirty="0">
                <a:solidFill>
                  <a:srgbClr val="008000"/>
                </a:solidFill>
              </a:rPr>
              <a:t>ΠΕΛΙΚΗ (</a:t>
            </a:r>
            <a:r>
              <a:rPr lang="el-GR" dirty="0" err="1">
                <a:solidFill>
                  <a:srgbClr val="008000"/>
                </a:solidFill>
              </a:rPr>
              <a:t>Pelike</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r>
              <a:rPr lang="el-GR" dirty="0">
                <a:solidFill>
                  <a:srgbClr val="000000"/>
                </a:solidFill>
              </a:rPr>
              <a:t>Ο όρος πελίκη χρησιμοποιήθηκε για διάφορα σχήματα αγγείων με αποτέλεσμα να μη γνωρίζουμε την ακριβή αρχαία ονομασία του εν λόγω σχήματος. Με τον όρο αυτό ωστόσο περιγράφεται ένα κλειστό αγγείο, μικρότερων διαστάσεων από τον αμφορέα, με αισθητά </a:t>
            </a:r>
            <a:r>
              <a:rPr lang="el-GR" dirty="0" err="1">
                <a:solidFill>
                  <a:srgbClr val="000000"/>
                </a:solidFill>
              </a:rPr>
              <a:t>καμπυλούμενη</a:t>
            </a:r>
            <a:r>
              <a:rPr lang="el-GR" dirty="0">
                <a:solidFill>
                  <a:srgbClr val="000000"/>
                </a:solidFill>
              </a:rPr>
              <a:t> κοιλιά, η μέγιστη διάμετρος της οποίας βρίσκεται κάτω από τη μέση του αγγείου, με βραχύ λαιμό, δύο λαβές και πλατιά βάση. Εισάγεται στα τέλη του 6ου αι., μετά την εφεύρεση της ερυθρόμορφης τεχνικής και εξακολουθεί να παράγεται μέχρι και τον 4ο αι.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r>
              <a:rPr lang="el-GR" dirty="0">
                <a:solidFill>
                  <a:srgbClr val="000000"/>
                </a:solidFill>
              </a:rPr>
              <a:t>Ύψος γύρω στα 30-40 εκ.</a:t>
            </a:r>
          </a:p>
        </p:txBody>
      </p:sp>
      <p:pic>
        <p:nvPicPr>
          <p:cNvPr id="34820" name="Picture 4"/>
          <p:cNvPicPr>
            <a:picLocks noChangeAspect="1" noChangeArrowheads="1"/>
          </p:cNvPicPr>
          <p:nvPr/>
        </p:nvPicPr>
        <p:blipFill>
          <a:blip r:embed="rId3"/>
          <a:srcRect/>
          <a:stretch>
            <a:fillRect/>
          </a:stretch>
        </p:blipFill>
        <p:spPr bwMode="auto">
          <a:xfrm>
            <a:off x="4404960" y="1996050"/>
            <a:ext cx="2321280" cy="3295066"/>
          </a:xfrm>
          <a:prstGeom prst="rect">
            <a:avLst/>
          </a:prstGeom>
          <a:noFill/>
          <a:ln w="9525" cap="flat">
            <a:noFill/>
            <a:round/>
            <a:headEnd/>
            <a:tailEnd/>
          </a:ln>
          <a:effectLst/>
        </p:spPr>
      </p:pic>
      <p:pic>
        <p:nvPicPr>
          <p:cNvPr id="34821" name="Picture 5"/>
          <p:cNvPicPr>
            <a:picLocks noChangeAspect="1" noChangeArrowheads="1"/>
          </p:cNvPicPr>
          <p:nvPr/>
        </p:nvPicPr>
        <p:blipFill>
          <a:blip r:embed="rId4"/>
          <a:srcRect/>
          <a:stretch>
            <a:fillRect/>
          </a:stretch>
        </p:blipFill>
        <p:spPr bwMode="auto">
          <a:xfrm>
            <a:off x="6740640" y="1996050"/>
            <a:ext cx="2338560" cy="3295066"/>
          </a:xfrm>
          <a:prstGeom prst="rect">
            <a:avLst/>
          </a:prstGeom>
          <a:noFill/>
          <a:ln w="9525" cap="flat">
            <a:noFill/>
            <a:round/>
            <a:headEnd/>
            <a:tailEnd/>
          </a:ln>
          <a:effectLst/>
        </p:spPr>
      </p:pic>
      <p:pic>
        <p:nvPicPr>
          <p:cNvPr id="34822" name="Picture 6"/>
          <p:cNvPicPr>
            <a:picLocks noChangeAspect="1" noChangeArrowheads="1"/>
          </p:cNvPicPr>
          <p:nvPr/>
        </p:nvPicPr>
        <p:blipFill>
          <a:blip r:embed="rId5"/>
          <a:srcRect/>
          <a:stretch>
            <a:fillRect/>
          </a:stretch>
        </p:blipFill>
        <p:spPr bwMode="auto">
          <a:xfrm>
            <a:off x="5929322" y="5142779"/>
            <a:ext cx="1576800" cy="1715221"/>
          </a:xfrm>
          <a:prstGeom prst="rect">
            <a:avLst/>
          </a:prstGeom>
          <a:noFill/>
          <a:ln w="9525" cap="flat">
            <a:noFill/>
            <a:round/>
            <a:headEnd/>
            <a:tailEnd/>
          </a:ln>
          <a:effectLst/>
        </p:spPr>
      </p:pic>
      <p:sp>
        <p:nvSpPr>
          <p:cNvPr id="8" name="1 - Τίτλος"/>
          <p:cNvSpPr txBox="1">
            <a:spLocks/>
          </p:cNvSpPr>
          <p:nvPr/>
        </p:nvSpPr>
        <p:spPr>
          <a:xfrm>
            <a:off x="1000100" y="142852"/>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500034" y="571481"/>
            <a:ext cx="8046720" cy="928694"/>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35843" name="Text Box 3"/>
          <p:cNvSpPr txBox="1">
            <a:spLocks noChangeArrowheads="1"/>
          </p:cNvSpPr>
          <p:nvPr/>
        </p:nvSpPr>
        <p:spPr bwMode="auto">
          <a:xfrm>
            <a:off x="142844" y="1643050"/>
            <a:ext cx="5682240" cy="3982019"/>
          </a:xfrm>
          <a:prstGeom prst="rect">
            <a:avLst/>
          </a:prstGeom>
          <a:noFill/>
          <a:ln w="9525" cap="flat">
            <a:noFill/>
            <a:round/>
            <a:headEnd/>
            <a:tailEnd/>
          </a:ln>
          <a:effectLst/>
        </p:spPr>
        <p:txBody>
          <a:bodyPr lIns="81639" tIns="55335"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dirty="0">
                <a:solidFill>
                  <a:srgbClr val="008000"/>
                </a:solidFill>
              </a:rPr>
              <a:t>ΣΤΑΜΝΟΣ (</a:t>
            </a:r>
            <a:r>
              <a:rPr lang="el-GR" dirty="0" err="1">
                <a:solidFill>
                  <a:srgbClr val="008000"/>
                </a:solidFill>
              </a:rPr>
              <a:t>Stamnos</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dirty="0">
                <a:solidFill>
                  <a:srgbClr val="000000"/>
                </a:solidFill>
              </a:rPr>
              <a:t>Η/ο στάμνος πήρε το όνομά της πιθανότατα από το αρχαίο ρήμα ίστημι, αλλά η ονομασία δίνεται στο </a:t>
            </a:r>
            <a:r>
              <a:rPr lang="el-GR" dirty="0" err="1">
                <a:solidFill>
                  <a:srgbClr val="000000"/>
                </a:solidFill>
              </a:rPr>
              <a:t>συγκεριμένο</a:t>
            </a:r>
            <a:r>
              <a:rPr lang="el-GR" dirty="0">
                <a:solidFill>
                  <a:srgbClr val="000000"/>
                </a:solidFill>
              </a:rPr>
              <a:t> σχήμα συμβατικά. Πρόκειται για ένα </a:t>
            </a:r>
            <a:r>
              <a:rPr lang="el-GR" dirty="0" err="1">
                <a:solidFill>
                  <a:srgbClr val="000000"/>
                </a:solidFill>
              </a:rPr>
              <a:t>ευρύστομο</a:t>
            </a:r>
            <a:r>
              <a:rPr lang="el-GR" dirty="0">
                <a:solidFill>
                  <a:srgbClr val="000000"/>
                </a:solidFill>
              </a:rPr>
              <a:t> αγγείο με φαρδύ, σχεδόν οριζόντιο ώμο, βραχύ λαιμό και δύο οριζόντιες λαβές, ελαφρά </a:t>
            </a:r>
            <a:r>
              <a:rPr lang="el-GR" dirty="0" err="1">
                <a:solidFill>
                  <a:srgbClr val="000000"/>
                </a:solidFill>
              </a:rPr>
              <a:t>καμπυλούμενες</a:t>
            </a:r>
            <a:r>
              <a:rPr lang="el-GR" dirty="0">
                <a:solidFill>
                  <a:srgbClr val="000000"/>
                </a:solidFill>
              </a:rPr>
              <a:t> προς τα πάνω. Παράγεται από τον ύστερο 6ο αι. μέχρι τα τέλη του 5ου.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dirty="0">
                <a:solidFill>
                  <a:srgbClr val="000000"/>
                </a:solidFill>
              </a:rPr>
              <a:t>Ορισμένοι τύποι έχουν και πώμα, που σημαίνει ότι μπορεί να χρησιμοποιήθηκαν και για αποθήκευση, ενώ αναπαραστάσεις στην τέχνη δείχνουν ότι χρησιμοποιούνταν και για το σερβίρισμα υγρών. Έτσι, τα αγγεία αυτά θα μπορούσαν να ταξινομηθούν τόσο στα οινοδόχα, όσο και στα </a:t>
            </a:r>
            <a:r>
              <a:rPr lang="el-GR" dirty="0" err="1">
                <a:solidFill>
                  <a:srgbClr val="000000"/>
                </a:solidFill>
              </a:rPr>
              <a:t>υδροδόχα</a:t>
            </a:r>
            <a:r>
              <a:rPr lang="el-GR" dirty="0">
                <a:solidFill>
                  <a:srgbClr val="000000"/>
                </a:solidFill>
              </a:rPr>
              <a:t> αγγεία. Βρέθηκε σε μεγάλους αριθμούς στην Ετρουρία.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dirty="0">
                <a:solidFill>
                  <a:srgbClr val="000000"/>
                </a:solidFill>
              </a:rPr>
              <a:t>Ύψος γύρω στα 30-40 εκ.</a:t>
            </a:r>
          </a:p>
        </p:txBody>
      </p:sp>
      <p:pic>
        <p:nvPicPr>
          <p:cNvPr id="35844" name="Picture 4"/>
          <p:cNvPicPr>
            <a:picLocks noChangeAspect="1" noChangeArrowheads="1"/>
          </p:cNvPicPr>
          <p:nvPr/>
        </p:nvPicPr>
        <p:blipFill>
          <a:blip r:embed="rId3"/>
          <a:srcRect/>
          <a:stretch>
            <a:fillRect/>
          </a:stretch>
        </p:blipFill>
        <p:spPr bwMode="auto">
          <a:xfrm>
            <a:off x="5813281" y="1860676"/>
            <a:ext cx="3307680" cy="3269143"/>
          </a:xfrm>
          <a:prstGeom prst="rect">
            <a:avLst/>
          </a:prstGeom>
          <a:noFill/>
          <a:ln w="9525" cap="flat">
            <a:noFill/>
            <a:round/>
            <a:headEnd/>
            <a:tailEnd/>
          </a:ln>
          <a:effectLst/>
        </p:spPr>
      </p:pic>
      <p:pic>
        <p:nvPicPr>
          <p:cNvPr id="35845" name="Picture 5"/>
          <p:cNvPicPr>
            <a:picLocks noChangeAspect="1" noChangeArrowheads="1"/>
          </p:cNvPicPr>
          <p:nvPr/>
        </p:nvPicPr>
        <p:blipFill>
          <a:blip r:embed="rId4"/>
          <a:srcRect/>
          <a:stretch>
            <a:fillRect/>
          </a:stretch>
        </p:blipFill>
        <p:spPr bwMode="auto">
          <a:xfrm>
            <a:off x="6544800" y="5147101"/>
            <a:ext cx="1749600" cy="1646093"/>
          </a:xfrm>
          <a:prstGeom prst="rect">
            <a:avLst/>
          </a:prstGeom>
          <a:noFill/>
          <a:ln w="9525" cap="flat">
            <a:noFill/>
            <a:round/>
            <a:headEnd/>
            <a:tailEnd/>
          </a:ln>
          <a:effectLst/>
        </p:spPr>
      </p:pic>
      <p:sp>
        <p:nvSpPr>
          <p:cNvPr id="7" name="1 - Τίτλος"/>
          <p:cNvSpPr txBox="1">
            <a:spLocks/>
          </p:cNvSpPr>
          <p:nvPr/>
        </p:nvSpPr>
        <p:spPr>
          <a:xfrm>
            <a:off x="928662" y="0"/>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500034" y="642918"/>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36867" name="Text Box 3"/>
          <p:cNvSpPr txBox="1">
            <a:spLocks noChangeArrowheads="1"/>
          </p:cNvSpPr>
          <p:nvPr/>
        </p:nvSpPr>
        <p:spPr bwMode="auto">
          <a:xfrm>
            <a:off x="0" y="1571612"/>
            <a:ext cx="3722400" cy="4589762"/>
          </a:xfrm>
          <a:prstGeom prst="rect">
            <a:avLst/>
          </a:prstGeom>
          <a:noFill/>
          <a:ln w="9525" cap="flat">
            <a:noFill/>
            <a:round/>
            <a:headEnd/>
            <a:tailEnd/>
          </a:ln>
          <a:effectLst/>
        </p:spPr>
        <p:txBody>
          <a:bodyPr lIns="81639" tIns="55335"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Lst>
            </a:pPr>
            <a:r>
              <a:rPr lang="el-GR" dirty="0">
                <a:solidFill>
                  <a:srgbClr val="008000"/>
                </a:solidFill>
              </a:rPr>
              <a:t>ΥΔΡΙΑ (</a:t>
            </a:r>
            <a:r>
              <a:rPr lang="el-GR" dirty="0" err="1">
                <a:solidFill>
                  <a:srgbClr val="008000"/>
                </a:solidFill>
              </a:rPr>
              <a:t>Hydria</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Lst>
            </a:pPr>
            <a:r>
              <a:rPr lang="el-GR" dirty="0">
                <a:solidFill>
                  <a:srgbClr val="000000"/>
                </a:solidFill>
              </a:rPr>
              <a:t>Το όνομα υδρία ετυμολογείται από το ουσιαστικό ύδωρ και χρησιμοποιείται συμβατικά γι’ αυτό το σχήμα. Είναι ένα κλειστό αγγείο με ωοειδές σώμα, δύο οριζόντιες λαβές στην κοιλιά, που χρησιμοποιούνται για την ανύψωση του αγγείου και μια κάθετη λαβή από τον ώμο στο χείλος, που χρησιμοποιείται για το άδειασμα και την με μεταφορά του αγγείου όταν είναι άδειο. Είχε διάφορες ετερόκλητες χρήσεις, όπως μεταφορά νερού, ανακομιδή οστών σε τάφους, αλλά λειτουργούσε και ως ψηφοδόχος.</a:t>
            </a:r>
          </a:p>
        </p:txBody>
      </p:sp>
      <p:pic>
        <p:nvPicPr>
          <p:cNvPr id="36868" name="Picture 4"/>
          <p:cNvPicPr>
            <a:picLocks noChangeAspect="1" noChangeArrowheads="1"/>
          </p:cNvPicPr>
          <p:nvPr/>
        </p:nvPicPr>
        <p:blipFill>
          <a:blip r:embed="rId3"/>
          <a:srcRect/>
          <a:stretch>
            <a:fillRect/>
          </a:stretch>
        </p:blipFill>
        <p:spPr bwMode="auto">
          <a:xfrm>
            <a:off x="3827520" y="1960046"/>
            <a:ext cx="2508480" cy="2942228"/>
          </a:xfrm>
          <a:prstGeom prst="rect">
            <a:avLst/>
          </a:prstGeom>
          <a:noFill/>
          <a:ln w="9525" cap="flat">
            <a:noFill/>
            <a:round/>
            <a:headEnd/>
            <a:tailEnd/>
          </a:ln>
          <a:effectLst/>
        </p:spPr>
      </p:pic>
      <p:pic>
        <p:nvPicPr>
          <p:cNvPr id="36869" name="Picture 5"/>
          <p:cNvPicPr>
            <a:picLocks noChangeAspect="1" noChangeArrowheads="1"/>
          </p:cNvPicPr>
          <p:nvPr/>
        </p:nvPicPr>
        <p:blipFill>
          <a:blip r:embed="rId4"/>
          <a:srcRect/>
          <a:stretch>
            <a:fillRect/>
          </a:stretch>
        </p:blipFill>
        <p:spPr bwMode="auto">
          <a:xfrm>
            <a:off x="6308640" y="1960046"/>
            <a:ext cx="2833920" cy="2942228"/>
          </a:xfrm>
          <a:prstGeom prst="rect">
            <a:avLst/>
          </a:prstGeom>
          <a:noFill/>
          <a:ln w="9525" cap="flat">
            <a:noFill/>
            <a:round/>
            <a:headEnd/>
            <a:tailEnd/>
          </a:ln>
          <a:effectLst/>
        </p:spPr>
      </p:pic>
      <p:pic>
        <p:nvPicPr>
          <p:cNvPr id="36870" name="Picture 6"/>
          <p:cNvPicPr>
            <a:picLocks noChangeAspect="1" noChangeArrowheads="1"/>
          </p:cNvPicPr>
          <p:nvPr/>
        </p:nvPicPr>
        <p:blipFill>
          <a:blip r:embed="rId5"/>
          <a:srcRect/>
          <a:stretch>
            <a:fillRect/>
          </a:stretch>
        </p:blipFill>
        <p:spPr bwMode="auto">
          <a:xfrm>
            <a:off x="5407201" y="4899394"/>
            <a:ext cx="1776960" cy="1960046"/>
          </a:xfrm>
          <a:prstGeom prst="rect">
            <a:avLst/>
          </a:prstGeom>
          <a:noFill/>
          <a:ln w="9525" cap="flat">
            <a:noFill/>
            <a:round/>
            <a:headEnd/>
            <a:tailEnd/>
          </a:ln>
          <a:effectLst/>
        </p:spPr>
      </p:pic>
      <p:sp>
        <p:nvSpPr>
          <p:cNvPr id="8"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500034" y="642918"/>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37891" name="Text Box 3"/>
          <p:cNvSpPr txBox="1">
            <a:spLocks noChangeArrowheads="1"/>
          </p:cNvSpPr>
          <p:nvPr/>
        </p:nvSpPr>
        <p:spPr bwMode="auto">
          <a:xfrm>
            <a:off x="214282" y="1571612"/>
            <a:ext cx="4898880" cy="4347817"/>
          </a:xfrm>
          <a:prstGeom prst="rect">
            <a:avLst/>
          </a:prstGeom>
          <a:noFill/>
          <a:ln w="9525" cap="flat">
            <a:noFill/>
            <a:round/>
            <a:headEnd/>
            <a:tailEnd/>
          </a:ln>
          <a:effectLst/>
        </p:spPr>
        <p:txBody>
          <a:bodyPr lIns="81639" tIns="55335"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dirty="0">
                <a:solidFill>
                  <a:srgbClr val="008000"/>
                </a:solidFill>
              </a:rPr>
              <a:t>ΛΟΥΤΡΟΦΟΡΟΣ (</a:t>
            </a:r>
            <a:r>
              <a:rPr lang="el-GR" dirty="0" err="1">
                <a:solidFill>
                  <a:srgbClr val="008000"/>
                </a:solidFill>
              </a:rPr>
              <a:t>Loutrophoros</a:t>
            </a:r>
            <a:r>
              <a:rPr lang="el-GR" dirty="0">
                <a:solidFill>
                  <a:srgbClr val="008000"/>
                </a:solidFill>
              </a:rPr>
              <a:t>) </a:t>
            </a:r>
          </a:p>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dirty="0">
                <a:solidFill>
                  <a:srgbClr val="000000"/>
                </a:solidFill>
              </a:rPr>
              <a:t>Η λουτροφόρος (αρχαία ονομασία, αφορά το άτομο που μετέφερε νερό για μπάνιο, αλλά και το ίδιο το αγγείο) είναι ένα κλειστό ραδινό αγγείο με ωοειδές σώμα, ιδιαίτερα ψηλό λαιμό και δύο ή τρεις λαβές (λουτροφόρος-αμφορέας και λουτροφόρος-υδρία αντίστοιχα). Παραδείγματα υπάρχουν από τον 8ο αι. αν και αρχίζει να γίνεται συχνή η χρήση του από τα μέσα του 6ου μέχρι τον 4</a:t>
            </a:r>
            <a:r>
              <a:rPr lang="el-GR" baseline="30000" dirty="0">
                <a:solidFill>
                  <a:srgbClr val="000000"/>
                </a:solidFill>
              </a:rPr>
              <a:t>ο</a:t>
            </a:r>
            <a:r>
              <a:rPr lang="el-GR" dirty="0">
                <a:solidFill>
                  <a:srgbClr val="000000"/>
                </a:solidFill>
              </a:rPr>
              <a:t> αι.</a:t>
            </a:r>
          </a:p>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dirty="0">
                <a:solidFill>
                  <a:srgbClr val="000000"/>
                </a:solidFill>
              </a:rPr>
              <a:t>Το αγγείο χρησιμοποιείτο κυρίως σε γαμήλιες και νεκρικές τελετές. Αργότερα, στον 5</a:t>
            </a:r>
            <a:r>
              <a:rPr lang="el-GR" baseline="30000" dirty="0">
                <a:solidFill>
                  <a:srgbClr val="000000"/>
                </a:solidFill>
              </a:rPr>
              <a:t>ο</a:t>
            </a:r>
            <a:r>
              <a:rPr lang="el-GR" dirty="0">
                <a:solidFill>
                  <a:srgbClr val="000000"/>
                </a:solidFill>
              </a:rPr>
              <a:t> αι., το σχήμα λαξεύεται σε μάρμαρο για να κοσμήσει τάφους άγαμων κορασίδων.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dirty="0">
                <a:solidFill>
                  <a:srgbClr val="000000"/>
                </a:solidFill>
              </a:rPr>
              <a:t>Ύψος γύρω στα 50-80 εκ.</a:t>
            </a:r>
          </a:p>
        </p:txBody>
      </p:sp>
      <p:pic>
        <p:nvPicPr>
          <p:cNvPr id="37892" name="Picture 4"/>
          <p:cNvPicPr>
            <a:picLocks noChangeAspect="1" noChangeArrowheads="1"/>
          </p:cNvPicPr>
          <p:nvPr/>
        </p:nvPicPr>
        <p:blipFill>
          <a:blip r:embed="rId3"/>
          <a:srcRect/>
          <a:stretch>
            <a:fillRect/>
          </a:stretch>
        </p:blipFill>
        <p:spPr bwMode="auto">
          <a:xfrm>
            <a:off x="6269760" y="1960047"/>
            <a:ext cx="1267200" cy="3269143"/>
          </a:xfrm>
          <a:prstGeom prst="rect">
            <a:avLst/>
          </a:prstGeom>
          <a:noFill/>
          <a:ln w="9525" cap="flat">
            <a:noFill/>
            <a:round/>
            <a:headEnd/>
            <a:tailEnd/>
          </a:ln>
          <a:effectLst/>
        </p:spPr>
      </p:pic>
      <p:pic>
        <p:nvPicPr>
          <p:cNvPr id="37893" name="Picture 5"/>
          <p:cNvPicPr>
            <a:picLocks noChangeAspect="1" noChangeArrowheads="1"/>
          </p:cNvPicPr>
          <p:nvPr/>
        </p:nvPicPr>
        <p:blipFill>
          <a:blip r:embed="rId4"/>
          <a:srcRect/>
          <a:stretch>
            <a:fillRect/>
          </a:stretch>
        </p:blipFill>
        <p:spPr bwMode="auto">
          <a:xfrm>
            <a:off x="7575840" y="1960047"/>
            <a:ext cx="1370880" cy="3269143"/>
          </a:xfrm>
          <a:prstGeom prst="rect">
            <a:avLst/>
          </a:prstGeom>
          <a:noFill/>
          <a:ln w="9525" cap="flat">
            <a:noFill/>
            <a:round/>
            <a:headEnd/>
            <a:tailEnd/>
          </a:ln>
          <a:effectLst/>
        </p:spPr>
      </p:pic>
      <p:pic>
        <p:nvPicPr>
          <p:cNvPr id="37894" name="Picture 6"/>
          <p:cNvPicPr>
            <a:picLocks noChangeAspect="1" noChangeArrowheads="1"/>
          </p:cNvPicPr>
          <p:nvPr/>
        </p:nvPicPr>
        <p:blipFill>
          <a:blip r:embed="rId5"/>
          <a:srcRect/>
          <a:stretch>
            <a:fillRect/>
          </a:stretch>
        </p:blipFill>
        <p:spPr bwMode="auto">
          <a:xfrm>
            <a:off x="5231520" y="2269679"/>
            <a:ext cx="950400" cy="2302802"/>
          </a:xfrm>
          <a:prstGeom prst="rect">
            <a:avLst/>
          </a:prstGeom>
          <a:noFill/>
          <a:ln w="9525" cap="flat">
            <a:noFill/>
            <a:round/>
            <a:headEnd/>
            <a:tailEnd/>
          </a:ln>
          <a:effectLst/>
        </p:spPr>
      </p:pic>
      <p:sp>
        <p:nvSpPr>
          <p:cNvPr id="8" name="1 - Τίτλος"/>
          <p:cNvSpPr txBox="1">
            <a:spLocks/>
          </p:cNvSpPr>
          <p:nvPr/>
        </p:nvSpPr>
        <p:spPr>
          <a:xfrm>
            <a:off x="1000100" y="214290"/>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28662" y="357166"/>
            <a:ext cx="7772400" cy="285752"/>
          </a:xfrm>
        </p:spPr>
        <p:txBody>
          <a:bodyPr>
            <a:normAutofit fontScale="90000"/>
          </a:bodyPr>
          <a:lstStyle/>
          <a:p>
            <a:r>
              <a:rPr lang="el-GR" sz="2000" dirty="0" smtClean="0"/>
              <a:t>Ελληνική κεραμική και αγγειογραφία της αρχαϊκής και κλασικής εποχής </a:t>
            </a:r>
            <a:endParaRPr lang="el-GR" sz="2000" dirty="0"/>
          </a:p>
        </p:txBody>
      </p:sp>
      <p:sp>
        <p:nvSpPr>
          <p:cNvPr id="3" name="2 - Υπότιτλος"/>
          <p:cNvSpPr>
            <a:spLocks noGrp="1"/>
          </p:cNvSpPr>
          <p:nvPr>
            <p:ph type="subTitle" idx="1"/>
          </p:nvPr>
        </p:nvSpPr>
        <p:spPr>
          <a:xfrm>
            <a:off x="428596" y="2000240"/>
            <a:ext cx="8215370" cy="3071834"/>
          </a:xfrm>
        </p:spPr>
        <p:txBody>
          <a:bodyPr>
            <a:noAutofit/>
          </a:bodyPr>
          <a:lstStyle/>
          <a:p>
            <a:pPr algn="just">
              <a:lnSpc>
                <a:spcPct val="170000"/>
              </a:lnSpc>
            </a:pPr>
            <a:r>
              <a:rPr lang="el-GR" sz="1600" dirty="0" smtClean="0">
                <a:solidFill>
                  <a:schemeClr val="tx1"/>
                </a:solidFill>
              </a:rPr>
              <a:t>Αυτά τα δεδομένα, σε συνδυασμό με τις μεθόδους των σύγχρονων κεραμέων που εργάζονται ακόμα με την παλιά τεχνική, βοήθησαν στην ανασύνθεση του τρόπου κατασκευής και των φάσεων της παραγωγής των αρχαίων αγγείων.</a:t>
            </a:r>
          </a:p>
          <a:p>
            <a:pPr algn="just">
              <a:lnSpc>
                <a:spcPct val="170000"/>
              </a:lnSpc>
            </a:pPr>
            <a:r>
              <a:rPr lang="el-GR" sz="1600" dirty="0" smtClean="0">
                <a:solidFill>
                  <a:schemeClr val="tx1"/>
                </a:solidFill>
              </a:rPr>
              <a:t>Την τελική επιβεβαίωση προσέφερε η πειραματική αρχαιολογία, η οποία χρησιμοποιώντας τη μέθοδο που φέρεται ως η γνήσια μέθοδος των αρχαίων κεραμέων, κατάφερε επιτυχώς να αναπαραγάγει γνωστά αγγεία.</a:t>
            </a:r>
            <a:endParaRPr lang="el-GR" sz="1200" dirty="0">
              <a:solidFill>
                <a:schemeClr val="tx1"/>
              </a:solidFill>
            </a:endParaRPr>
          </a:p>
        </p:txBody>
      </p:sp>
      <p:sp>
        <p:nvSpPr>
          <p:cNvPr id="4" name="3 - Ορθογώνιο"/>
          <p:cNvSpPr/>
          <p:nvPr/>
        </p:nvSpPr>
        <p:spPr>
          <a:xfrm>
            <a:off x="3857620" y="785794"/>
            <a:ext cx="1176925" cy="400110"/>
          </a:xfrm>
          <a:prstGeom prst="rect">
            <a:avLst/>
          </a:prstGeom>
        </p:spPr>
        <p:txBody>
          <a:bodyPr wrap="none">
            <a:spAutoFit/>
          </a:bodyPr>
          <a:lstStyle/>
          <a:p>
            <a:r>
              <a:rPr lang="el-GR" sz="2000" dirty="0" smtClean="0"/>
              <a:t>Κεραμική</a:t>
            </a:r>
            <a:endParaRPr lang="el-GR" sz="2000" dirty="0"/>
          </a:p>
        </p:txBody>
      </p:sp>
      <p:sp>
        <p:nvSpPr>
          <p:cNvPr id="5" name="4 - Ορθογώνιο"/>
          <p:cNvSpPr/>
          <p:nvPr/>
        </p:nvSpPr>
        <p:spPr>
          <a:xfrm>
            <a:off x="2857488" y="1285860"/>
            <a:ext cx="3287375" cy="563231"/>
          </a:xfrm>
          <a:prstGeom prst="rect">
            <a:avLst/>
          </a:prstGeom>
        </p:spPr>
        <p:txBody>
          <a:bodyPr wrap="none">
            <a:spAutoFit/>
          </a:bodyPr>
          <a:lstStyle/>
          <a:p>
            <a:pPr algn="just">
              <a:lnSpc>
                <a:spcPct val="170000"/>
              </a:lnSpc>
            </a:pPr>
            <a:r>
              <a:rPr lang="el-GR" dirty="0" smtClean="0"/>
              <a:t>Τεχνική Κατασκευής του Αγγείου</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500034" y="714356"/>
            <a:ext cx="8046720" cy="1091635"/>
          </a:xfrm>
          <a:prstGeom prst="rect">
            <a:avLst/>
          </a:prstGeom>
          <a:noFill/>
          <a:ln w="9525" cap="flat">
            <a:noFill/>
            <a:round/>
            <a:headEnd/>
            <a:tailEnd/>
          </a:ln>
          <a:effectLst/>
        </p:spPr>
        <p:txBody>
          <a:bodyPr lIns="0" tIns="0" rIns="0" bIns="0" anchor="ctr"/>
          <a:lstStyle/>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smtClean="0">
                <a:solidFill>
                  <a:srgbClr val="800080"/>
                </a:solidFill>
              </a:rPr>
              <a:t>Τυπολογικές </a:t>
            </a:r>
            <a:r>
              <a:rPr lang="el-GR" dirty="0">
                <a:solidFill>
                  <a:srgbClr val="800080"/>
                </a:solidFill>
              </a:rPr>
              <a:t>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38915" name="Text Box 3"/>
          <p:cNvSpPr txBox="1">
            <a:spLocks noChangeArrowheads="1"/>
          </p:cNvSpPr>
          <p:nvPr/>
        </p:nvSpPr>
        <p:spPr bwMode="auto">
          <a:xfrm>
            <a:off x="0" y="1643050"/>
            <a:ext cx="5224320" cy="4494712"/>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dirty="0">
                <a:solidFill>
                  <a:srgbClr val="008000"/>
                </a:solidFill>
              </a:rPr>
              <a:t>ΛΕΒΗΣ (</a:t>
            </a:r>
            <a:r>
              <a:rPr lang="el-GR" dirty="0" err="1">
                <a:solidFill>
                  <a:srgbClr val="008000"/>
                </a:solidFill>
              </a:rPr>
              <a:t>Lebes</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dirty="0">
                <a:solidFill>
                  <a:srgbClr val="000000"/>
                </a:solidFill>
              </a:rPr>
              <a:t>Ο λέβης (αρχ. ονομασία) είναι ένα βαθύ ανοικτό αγγείο, συνήθως χωρίς λαβές και με βραχύ λαιμό. Καθώς δεν έχει βάση στηρίζεται πάνω σε ένα κινητό ψηλό πόδι, το </a:t>
            </a:r>
            <a:r>
              <a:rPr lang="el-GR" dirty="0" err="1">
                <a:solidFill>
                  <a:srgbClr val="000000"/>
                </a:solidFill>
              </a:rPr>
              <a:t>υποκρατήριο</a:t>
            </a:r>
            <a:r>
              <a:rPr lang="el-GR" dirty="0">
                <a:solidFill>
                  <a:srgbClr val="000000"/>
                </a:solidFill>
              </a:rPr>
              <a:t>, αντλώντας έμπνευση από τον χάλκινο λέβητα, τον οποίο, άλλωστε, και μιμείται. Χρησιμοποιείται ως κρατήρας κατά τα συμπόσια. Είναι ένα από τα αρχαιότερα σχήματα στην αττική μελανόμορφη κεραμική που συνεχίζει και στον 5ο αι. Αν και στην βιβλιογραφία έχει επικρατήσει και η ονομασία Δείνος ή </a:t>
            </a:r>
            <a:r>
              <a:rPr lang="el-GR" dirty="0" err="1">
                <a:solidFill>
                  <a:srgbClr val="000000"/>
                </a:solidFill>
              </a:rPr>
              <a:t>Δίνος</a:t>
            </a:r>
            <a:r>
              <a:rPr lang="el-GR" dirty="0">
                <a:solidFill>
                  <a:srgbClr val="000000"/>
                </a:solidFill>
              </a:rPr>
              <a:t>, αυτή είναι μάλλον λανθασμένη και αφορά σε μικρότερο, αταύτιστο σχήμα.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dirty="0">
                <a:solidFill>
                  <a:srgbClr val="000000"/>
                </a:solidFill>
              </a:rPr>
              <a:t>Ύψος σώματος γύρω στα 20 εκ., και γύρω στα 70 εκ. με το </a:t>
            </a:r>
            <a:r>
              <a:rPr lang="el-GR" dirty="0" err="1">
                <a:solidFill>
                  <a:srgbClr val="000000"/>
                </a:solidFill>
              </a:rPr>
              <a:t>υποκρατήριο</a:t>
            </a:r>
            <a:r>
              <a:rPr lang="el-GR" dirty="0">
                <a:solidFill>
                  <a:srgbClr val="000000"/>
                </a:solidFill>
              </a:rPr>
              <a:t>.</a:t>
            </a:r>
          </a:p>
        </p:txBody>
      </p:sp>
      <p:pic>
        <p:nvPicPr>
          <p:cNvPr id="38916" name="Picture 4"/>
          <p:cNvPicPr>
            <a:picLocks noChangeAspect="1" noChangeArrowheads="1"/>
          </p:cNvPicPr>
          <p:nvPr/>
        </p:nvPicPr>
        <p:blipFill>
          <a:blip r:embed="rId3"/>
          <a:srcRect/>
          <a:stretch>
            <a:fillRect/>
          </a:stretch>
        </p:blipFill>
        <p:spPr bwMode="auto">
          <a:xfrm>
            <a:off x="5827681" y="5259432"/>
            <a:ext cx="1944000" cy="1468954"/>
          </a:xfrm>
          <a:prstGeom prst="rect">
            <a:avLst/>
          </a:prstGeom>
          <a:noFill/>
          <a:ln w="9525" cap="flat">
            <a:noFill/>
            <a:round/>
            <a:headEnd/>
            <a:tailEnd/>
          </a:ln>
          <a:effectLst/>
        </p:spPr>
      </p:pic>
      <p:pic>
        <p:nvPicPr>
          <p:cNvPr id="38917" name="Picture 5"/>
          <p:cNvPicPr>
            <a:picLocks noChangeAspect="1" noChangeArrowheads="1"/>
          </p:cNvPicPr>
          <p:nvPr/>
        </p:nvPicPr>
        <p:blipFill>
          <a:blip r:embed="rId4"/>
          <a:srcRect/>
          <a:stretch>
            <a:fillRect/>
          </a:stretch>
        </p:blipFill>
        <p:spPr bwMode="auto">
          <a:xfrm>
            <a:off x="5355360" y="2089660"/>
            <a:ext cx="3582720" cy="2965271"/>
          </a:xfrm>
          <a:prstGeom prst="rect">
            <a:avLst/>
          </a:prstGeom>
          <a:noFill/>
          <a:ln w="9525" cap="flat">
            <a:noFill/>
            <a:round/>
            <a:headEnd/>
            <a:tailEnd/>
          </a:ln>
          <a:effectLst/>
        </p:spPr>
      </p:pic>
      <p:sp>
        <p:nvSpPr>
          <p:cNvPr id="7" name="1 - Τίτλος"/>
          <p:cNvSpPr txBox="1">
            <a:spLocks/>
          </p:cNvSpPr>
          <p:nvPr/>
        </p:nvSpPr>
        <p:spPr>
          <a:xfrm>
            <a:off x="1000100" y="214290"/>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00034" y="714356"/>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39939" name="Text Box 3"/>
          <p:cNvSpPr txBox="1">
            <a:spLocks noChangeArrowheads="1"/>
          </p:cNvSpPr>
          <p:nvPr/>
        </p:nvSpPr>
        <p:spPr bwMode="auto">
          <a:xfrm>
            <a:off x="131041" y="1860675"/>
            <a:ext cx="4898880" cy="2805415"/>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dirty="0">
                <a:solidFill>
                  <a:srgbClr val="008000"/>
                </a:solidFill>
              </a:rPr>
              <a:t>ΓΑΜΙΚΟΣ ΛΕΒΗΣ (</a:t>
            </a:r>
            <a:r>
              <a:rPr lang="el-GR" dirty="0" err="1">
                <a:solidFill>
                  <a:srgbClr val="008000"/>
                </a:solidFill>
              </a:rPr>
              <a:t>Lebes</a:t>
            </a:r>
            <a:r>
              <a:rPr lang="el-GR" dirty="0">
                <a:solidFill>
                  <a:srgbClr val="008000"/>
                </a:solidFill>
              </a:rPr>
              <a:t> </a:t>
            </a:r>
            <a:r>
              <a:rPr lang="el-GR" dirty="0" err="1">
                <a:solidFill>
                  <a:srgbClr val="008000"/>
                </a:solidFill>
              </a:rPr>
              <a:t>gamikos</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dirty="0">
                <a:solidFill>
                  <a:srgbClr val="000000"/>
                </a:solidFill>
              </a:rPr>
              <a:t>Ο </a:t>
            </a:r>
            <a:r>
              <a:rPr lang="el-GR" dirty="0" err="1">
                <a:solidFill>
                  <a:srgbClr val="000000"/>
                </a:solidFill>
              </a:rPr>
              <a:t>γαμικός</a:t>
            </a:r>
            <a:r>
              <a:rPr lang="el-GR" dirty="0">
                <a:solidFill>
                  <a:srgbClr val="000000"/>
                </a:solidFill>
              </a:rPr>
              <a:t> λέβης είναι μια παραλλαγή του λέβητα, με ψηλότερο λαιμό, δύο όρθιες λαβές σε σχήμα m, πώμα με </a:t>
            </a:r>
            <a:r>
              <a:rPr lang="el-GR" dirty="0" err="1">
                <a:solidFill>
                  <a:srgbClr val="000000"/>
                </a:solidFill>
              </a:rPr>
              <a:t>επιπωμάτιο</a:t>
            </a:r>
            <a:r>
              <a:rPr lang="el-GR" dirty="0">
                <a:solidFill>
                  <a:srgbClr val="000000"/>
                </a:solidFill>
              </a:rPr>
              <a:t> και συχνά συμφυές </a:t>
            </a:r>
            <a:r>
              <a:rPr lang="el-GR" dirty="0" err="1">
                <a:solidFill>
                  <a:srgbClr val="000000"/>
                </a:solidFill>
              </a:rPr>
              <a:t>υποκρατήριο</a:t>
            </a:r>
            <a:r>
              <a:rPr lang="el-GR" dirty="0">
                <a:solidFill>
                  <a:srgbClr val="000000"/>
                </a:solidFill>
              </a:rPr>
              <a:t>. Η ονομασία είναι μάλλον σωστή. Το αγγείο έχει τελετουργικό χαρακτήρα και συνήθως συνδέεται με γαμήλιες τελετές. Εμφανίστηκε στον πρώιμο 6ο αι. και παρήχθη σε ποσότητες κατά τον 5</a:t>
            </a:r>
            <a:r>
              <a:rPr lang="el-GR" baseline="30000" dirty="0">
                <a:solidFill>
                  <a:srgbClr val="000000"/>
                </a:solidFill>
              </a:rPr>
              <a:t>ο</a:t>
            </a:r>
            <a:r>
              <a:rPr lang="el-GR" dirty="0">
                <a:solidFill>
                  <a:srgbClr val="000000"/>
                </a:solidFill>
              </a:rPr>
              <a:t> </a:t>
            </a:r>
            <a:r>
              <a:rPr lang="el-GR" dirty="0" smtClean="0">
                <a:solidFill>
                  <a:srgbClr val="000000"/>
                </a:solidFill>
              </a:rPr>
              <a:t>και </a:t>
            </a:r>
            <a:r>
              <a:rPr lang="el-GR" dirty="0">
                <a:solidFill>
                  <a:srgbClr val="000000"/>
                </a:solidFill>
              </a:rPr>
              <a:t>4</a:t>
            </a:r>
            <a:r>
              <a:rPr lang="el-GR" baseline="30000" dirty="0">
                <a:solidFill>
                  <a:srgbClr val="000000"/>
                </a:solidFill>
              </a:rPr>
              <a:t>ο</a:t>
            </a:r>
            <a:r>
              <a:rPr lang="el-GR" dirty="0">
                <a:solidFill>
                  <a:srgbClr val="000000"/>
                </a:solidFill>
              </a:rPr>
              <a:t> αι. </a:t>
            </a:r>
            <a:endParaRPr lang="el-GR" dirty="0" smtClean="0">
              <a:solidFill>
                <a:srgbClr val="000000"/>
              </a:solidFill>
            </a:endParaRP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Lst>
            </a:pPr>
            <a:r>
              <a:rPr lang="el-GR" dirty="0" smtClean="0">
                <a:solidFill>
                  <a:srgbClr val="000000"/>
                </a:solidFill>
              </a:rPr>
              <a:t>Ύψος </a:t>
            </a:r>
            <a:r>
              <a:rPr lang="el-GR" dirty="0">
                <a:solidFill>
                  <a:srgbClr val="000000"/>
                </a:solidFill>
              </a:rPr>
              <a:t>γύρω στα 60-80 εκ</a:t>
            </a:r>
          </a:p>
        </p:txBody>
      </p:sp>
      <p:pic>
        <p:nvPicPr>
          <p:cNvPr id="39940" name="Picture 4"/>
          <p:cNvPicPr>
            <a:picLocks noChangeAspect="1" noChangeArrowheads="1"/>
          </p:cNvPicPr>
          <p:nvPr/>
        </p:nvPicPr>
        <p:blipFill>
          <a:blip r:embed="rId3"/>
          <a:srcRect/>
          <a:stretch>
            <a:fillRect/>
          </a:stretch>
        </p:blipFill>
        <p:spPr bwMode="auto">
          <a:xfrm>
            <a:off x="5986081" y="2021972"/>
            <a:ext cx="2178720" cy="4575361"/>
          </a:xfrm>
          <a:prstGeom prst="rect">
            <a:avLst/>
          </a:prstGeom>
          <a:noFill/>
          <a:ln w="9525" cap="flat">
            <a:noFill/>
            <a:round/>
            <a:headEnd/>
            <a:tailEnd/>
          </a:ln>
          <a:effectLst/>
        </p:spPr>
      </p:pic>
      <p:pic>
        <p:nvPicPr>
          <p:cNvPr id="39941" name="Picture 5"/>
          <p:cNvPicPr>
            <a:picLocks noChangeAspect="1" noChangeArrowheads="1"/>
          </p:cNvPicPr>
          <p:nvPr/>
        </p:nvPicPr>
        <p:blipFill>
          <a:blip r:embed="rId4"/>
          <a:srcRect/>
          <a:stretch>
            <a:fillRect/>
          </a:stretch>
        </p:blipFill>
        <p:spPr bwMode="auto">
          <a:xfrm>
            <a:off x="3526561" y="5095255"/>
            <a:ext cx="1944000" cy="1468954"/>
          </a:xfrm>
          <a:prstGeom prst="rect">
            <a:avLst/>
          </a:prstGeom>
          <a:noFill/>
          <a:ln w="9525" cap="flat">
            <a:noFill/>
            <a:round/>
            <a:headEnd/>
            <a:tailEnd/>
          </a:ln>
          <a:effectLst/>
        </p:spPr>
      </p:pic>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428596" y="714356"/>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40963" name="Text Box 3"/>
          <p:cNvSpPr txBox="1">
            <a:spLocks noChangeArrowheads="1"/>
          </p:cNvSpPr>
          <p:nvPr/>
        </p:nvSpPr>
        <p:spPr bwMode="auto">
          <a:xfrm>
            <a:off x="142844" y="1571612"/>
            <a:ext cx="8686080" cy="4146196"/>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dirty="0">
                <a:solidFill>
                  <a:srgbClr val="008000"/>
                </a:solidFill>
              </a:rPr>
              <a:t>ΚΡΑΤΗΡΑΣ (</a:t>
            </a:r>
            <a:r>
              <a:rPr lang="el-GR" dirty="0" err="1">
                <a:solidFill>
                  <a:srgbClr val="008000"/>
                </a:solidFill>
              </a:rPr>
              <a:t>Krater</a:t>
            </a:r>
            <a:r>
              <a:rPr lang="el-GR" dirty="0">
                <a:solidFill>
                  <a:srgbClr val="008000"/>
                </a:solidFill>
              </a:rPr>
              <a:t>)</a:t>
            </a:r>
          </a:p>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dirty="0">
                <a:solidFill>
                  <a:srgbClr val="000000"/>
                </a:solidFill>
              </a:rPr>
              <a:t>Ο κρατήρας ήταν το ανοικτό αγγείο στο οποίο αναμιγνυόταν το νερό και το κρασί. Η ονομασία είναι αρχαία και προέρχεται από το ρήμα </a:t>
            </a:r>
            <a:r>
              <a:rPr lang="el-GR" dirty="0" err="1">
                <a:solidFill>
                  <a:srgbClr val="000000"/>
                </a:solidFill>
              </a:rPr>
              <a:t>κεράννυμι</a:t>
            </a:r>
            <a:r>
              <a:rPr lang="el-GR" dirty="0">
                <a:solidFill>
                  <a:srgbClr val="000000"/>
                </a:solidFill>
              </a:rPr>
              <a:t> που σημαίνει αναμιγνύω, καθώς οι αρχαίοι Έλληνες έπιναν το κρασί τους αναμεμιγμένο με νερό, «οίνον </a:t>
            </a:r>
            <a:r>
              <a:rPr lang="el-GR" dirty="0" err="1">
                <a:solidFill>
                  <a:srgbClr val="000000"/>
                </a:solidFill>
              </a:rPr>
              <a:t>κεκραμμένον</a:t>
            </a:r>
            <a:r>
              <a:rPr lang="el-GR" dirty="0">
                <a:solidFill>
                  <a:srgbClr val="000000"/>
                </a:solidFill>
              </a:rPr>
              <a:t>». Ο κρατήρας ταξινομείται σε τέσσερις τύπους, ανάλογα με το σχήμα του σώματος ή των λαβών.</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dirty="0">
                <a:solidFill>
                  <a:srgbClr val="800080"/>
                </a:solidFill>
              </a:rPr>
              <a:t>Τύποι ως προς το σχήμα του σώματος</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dirty="0">
                <a:solidFill>
                  <a:srgbClr val="000000"/>
                </a:solidFill>
              </a:rPr>
              <a:t>Καλυκωτός κρατήρας (</a:t>
            </a:r>
            <a:r>
              <a:rPr lang="el-GR" dirty="0" err="1">
                <a:solidFill>
                  <a:srgbClr val="000000"/>
                </a:solidFill>
              </a:rPr>
              <a:t>Calyx</a:t>
            </a:r>
            <a:r>
              <a:rPr lang="el-GR" dirty="0">
                <a:solidFill>
                  <a:srgbClr val="000000"/>
                </a:solidFill>
              </a:rPr>
              <a:t> </a:t>
            </a:r>
            <a:r>
              <a:rPr lang="el-GR" dirty="0" err="1">
                <a:solidFill>
                  <a:srgbClr val="000000"/>
                </a:solidFill>
              </a:rPr>
              <a:t>krater</a:t>
            </a:r>
            <a:r>
              <a:rPr lang="el-GR" dirty="0">
                <a:solidFill>
                  <a:srgbClr val="000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dirty="0">
                <a:solidFill>
                  <a:srgbClr val="000000"/>
                </a:solidFill>
              </a:rPr>
              <a:t>Κωδωνόσχημος κρατήρας (</a:t>
            </a:r>
            <a:r>
              <a:rPr lang="el-GR" dirty="0" err="1">
                <a:solidFill>
                  <a:srgbClr val="000000"/>
                </a:solidFill>
              </a:rPr>
              <a:t>Bell</a:t>
            </a:r>
            <a:r>
              <a:rPr lang="el-GR" dirty="0">
                <a:solidFill>
                  <a:srgbClr val="000000"/>
                </a:solidFill>
              </a:rPr>
              <a:t> </a:t>
            </a:r>
            <a:r>
              <a:rPr lang="el-GR" dirty="0" err="1">
                <a:solidFill>
                  <a:srgbClr val="000000"/>
                </a:solidFill>
              </a:rPr>
              <a:t>krater</a:t>
            </a:r>
            <a:r>
              <a:rPr lang="el-GR" dirty="0">
                <a:solidFill>
                  <a:srgbClr val="000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dirty="0">
                <a:solidFill>
                  <a:srgbClr val="800080"/>
                </a:solidFill>
              </a:rPr>
              <a:t>Τύποι ως προς το σχήμα των λαβών</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dirty="0">
                <a:solidFill>
                  <a:srgbClr val="000000"/>
                </a:solidFill>
              </a:rPr>
              <a:t>Κρατήρας με κιονωτές λαβές (</a:t>
            </a:r>
            <a:r>
              <a:rPr lang="el-GR" dirty="0" err="1">
                <a:solidFill>
                  <a:srgbClr val="000000"/>
                </a:solidFill>
              </a:rPr>
              <a:t>Column</a:t>
            </a:r>
            <a:r>
              <a:rPr lang="el-GR" dirty="0">
                <a:solidFill>
                  <a:srgbClr val="000000"/>
                </a:solidFill>
              </a:rPr>
              <a:t> </a:t>
            </a:r>
            <a:r>
              <a:rPr lang="el-GR" dirty="0" err="1">
                <a:solidFill>
                  <a:srgbClr val="000000"/>
                </a:solidFill>
              </a:rPr>
              <a:t>krater</a:t>
            </a:r>
            <a:r>
              <a:rPr lang="el-GR" dirty="0">
                <a:solidFill>
                  <a:srgbClr val="000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 pos="8558047" algn="l"/>
              </a:tabLst>
            </a:pPr>
            <a:r>
              <a:rPr lang="el-GR" dirty="0">
                <a:solidFill>
                  <a:srgbClr val="000000"/>
                </a:solidFill>
              </a:rPr>
              <a:t>Κρατήρας με ελικοειδείς λαβές (</a:t>
            </a:r>
            <a:r>
              <a:rPr lang="el-GR" dirty="0" err="1">
                <a:solidFill>
                  <a:srgbClr val="000000"/>
                </a:solidFill>
              </a:rPr>
              <a:t>Volute</a:t>
            </a:r>
            <a:r>
              <a:rPr lang="el-GR" dirty="0">
                <a:solidFill>
                  <a:srgbClr val="000000"/>
                </a:solidFill>
              </a:rPr>
              <a:t> </a:t>
            </a:r>
            <a:r>
              <a:rPr lang="el-GR" dirty="0" err="1">
                <a:solidFill>
                  <a:srgbClr val="000000"/>
                </a:solidFill>
              </a:rPr>
              <a:t>krater</a:t>
            </a:r>
            <a:r>
              <a:rPr lang="el-GR" dirty="0">
                <a:solidFill>
                  <a:srgbClr val="000000"/>
                </a:solidFill>
              </a:rPr>
              <a:t>)</a:t>
            </a:r>
          </a:p>
        </p:txBody>
      </p:sp>
      <p:pic>
        <p:nvPicPr>
          <p:cNvPr id="40964" name="Picture 4"/>
          <p:cNvPicPr>
            <a:picLocks noChangeAspect="1" noChangeArrowheads="1"/>
          </p:cNvPicPr>
          <p:nvPr/>
        </p:nvPicPr>
        <p:blipFill>
          <a:blip r:embed="rId3"/>
          <a:srcRect/>
          <a:stretch>
            <a:fillRect/>
          </a:stretch>
        </p:blipFill>
        <p:spPr bwMode="auto">
          <a:xfrm>
            <a:off x="4337281" y="3591737"/>
            <a:ext cx="4675680" cy="1643213"/>
          </a:xfrm>
          <a:prstGeom prst="rect">
            <a:avLst/>
          </a:prstGeom>
          <a:noFill/>
          <a:ln w="9525" cap="flat">
            <a:noFill/>
            <a:round/>
            <a:headEnd/>
            <a:tailEnd/>
          </a:ln>
          <a:effectLst/>
        </p:spPr>
      </p:pic>
      <p:sp>
        <p:nvSpPr>
          <p:cNvPr id="6"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28596" y="714356"/>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41987" name="Text Box 3"/>
          <p:cNvSpPr txBox="1">
            <a:spLocks noChangeArrowheads="1"/>
          </p:cNvSpPr>
          <p:nvPr/>
        </p:nvSpPr>
        <p:spPr bwMode="auto">
          <a:xfrm>
            <a:off x="260640" y="2024853"/>
            <a:ext cx="4245120" cy="3977698"/>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r>
              <a:rPr lang="el-GR" dirty="0">
                <a:solidFill>
                  <a:srgbClr val="008000"/>
                </a:solidFill>
              </a:rPr>
              <a:t>Καλυκωτός κρατήρας (</a:t>
            </a:r>
            <a:r>
              <a:rPr lang="el-GR" dirty="0" err="1">
                <a:solidFill>
                  <a:srgbClr val="008000"/>
                </a:solidFill>
              </a:rPr>
              <a:t>Calyx</a:t>
            </a:r>
            <a:r>
              <a:rPr lang="el-GR" dirty="0">
                <a:solidFill>
                  <a:srgbClr val="008000"/>
                </a:solidFill>
              </a:rPr>
              <a:t> </a:t>
            </a:r>
            <a:r>
              <a:rPr lang="el-GR" dirty="0" err="1">
                <a:solidFill>
                  <a:srgbClr val="008000"/>
                </a:solidFill>
              </a:rPr>
              <a:t>krater</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r>
              <a:rPr lang="el-GR" dirty="0">
                <a:solidFill>
                  <a:srgbClr val="000000"/>
                </a:solidFill>
              </a:rPr>
              <a:t>Ο καλυκωτός κρατήρας έχει ιδιαίτερα βαθύ σώμα στο σχήμα κάλυκα άνθους. Έχει στιβαρή, ψηλή βάση και οριζόντιες λαβές που κυρτώνονται προς τα πάνω, τοποθετημένες στο κατώτερο τμήμα της κοιλιάς. Ο τύπος εισήχθη πιθανότατα από τον Εξηκία, γύρω στο 530, και το σχήμα φαίνεται πως προτιμήθηκε από τους ζωγράφους του ερυθρόμορφου ρυθμού.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r>
              <a:rPr lang="el-GR" dirty="0">
                <a:solidFill>
                  <a:srgbClr val="000000"/>
                </a:solidFill>
              </a:rPr>
              <a:t>Ύψος γύρω στα 40-50 εκ., αλλά στην ύστερη περίοδο του ερυθρόμορφου ρυθμού ξεπερνά τα 60 εκ.</a:t>
            </a:r>
          </a:p>
        </p:txBody>
      </p:sp>
      <p:pic>
        <p:nvPicPr>
          <p:cNvPr id="41988" name="Picture 4"/>
          <p:cNvPicPr>
            <a:picLocks noChangeAspect="1" noChangeArrowheads="1"/>
          </p:cNvPicPr>
          <p:nvPr/>
        </p:nvPicPr>
        <p:blipFill>
          <a:blip r:embed="rId3"/>
          <a:srcRect/>
          <a:stretch>
            <a:fillRect/>
          </a:stretch>
        </p:blipFill>
        <p:spPr bwMode="auto">
          <a:xfrm>
            <a:off x="5808960" y="2024853"/>
            <a:ext cx="3072960" cy="3269143"/>
          </a:xfrm>
          <a:prstGeom prst="rect">
            <a:avLst/>
          </a:prstGeom>
          <a:noFill/>
          <a:ln w="9525" cap="flat">
            <a:noFill/>
            <a:round/>
            <a:headEnd/>
            <a:tailEnd/>
          </a:ln>
          <a:effectLst/>
        </p:spPr>
      </p:pic>
      <p:pic>
        <p:nvPicPr>
          <p:cNvPr id="41989" name="Picture 5"/>
          <p:cNvPicPr>
            <a:picLocks noChangeAspect="1" noChangeArrowheads="1"/>
          </p:cNvPicPr>
          <p:nvPr/>
        </p:nvPicPr>
        <p:blipFill>
          <a:blip r:embed="rId4"/>
          <a:srcRect/>
          <a:stretch>
            <a:fillRect/>
          </a:stretch>
        </p:blipFill>
        <p:spPr bwMode="auto">
          <a:xfrm>
            <a:off x="4309920" y="4549438"/>
            <a:ext cx="1440000" cy="1329259"/>
          </a:xfrm>
          <a:prstGeom prst="rect">
            <a:avLst/>
          </a:prstGeom>
          <a:noFill/>
          <a:ln w="9525" cap="flat">
            <a:noFill/>
            <a:round/>
            <a:headEnd/>
            <a:tailEnd/>
          </a:ln>
          <a:effectLst/>
        </p:spPr>
      </p:pic>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500034" y="714356"/>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43011" name="Text Box 3"/>
          <p:cNvSpPr txBox="1">
            <a:spLocks noChangeArrowheads="1"/>
          </p:cNvSpPr>
          <p:nvPr/>
        </p:nvSpPr>
        <p:spPr bwMode="auto">
          <a:xfrm>
            <a:off x="285720" y="1714488"/>
            <a:ext cx="4180320" cy="3855285"/>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r>
              <a:rPr lang="el-GR" dirty="0">
                <a:solidFill>
                  <a:srgbClr val="008000"/>
                </a:solidFill>
              </a:rPr>
              <a:t>Κωδωνόσχημος κρατήρας (</a:t>
            </a:r>
            <a:r>
              <a:rPr lang="el-GR" dirty="0" err="1">
                <a:solidFill>
                  <a:srgbClr val="008000"/>
                </a:solidFill>
              </a:rPr>
              <a:t>Bell</a:t>
            </a:r>
            <a:r>
              <a:rPr lang="el-GR" dirty="0">
                <a:solidFill>
                  <a:srgbClr val="008000"/>
                </a:solidFill>
              </a:rPr>
              <a:t> </a:t>
            </a:r>
            <a:r>
              <a:rPr lang="el-GR" dirty="0" err="1">
                <a:solidFill>
                  <a:srgbClr val="008000"/>
                </a:solidFill>
              </a:rPr>
              <a:t>krater</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endParaRPr lang="el-GR" dirty="0">
              <a:solidFill>
                <a:srgbClr val="008000"/>
              </a:solidFill>
            </a:endParaRP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r>
              <a:rPr lang="el-GR" dirty="0">
                <a:solidFill>
                  <a:srgbClr val="000000"/>
                </a:solidFill>
              </a:rPr>
              <a:t>Ο κωδωνόσχημος κρατήρας έχει σώμα σε σχήμα ανεστραμμένου κώδωνα, με οριζόντιες καμπύλες λαβές, που τοποθετούνται ψηλά στο σώμα και κάμπτονται ελαφρώς προς τα πάνω, καθώς και στιβαρή βάση. Το σχήμα εισήχθη μετά την έναρξη της ερυθρόμορφης τεχνικής και προτιμήθηκε ιδιαίτερα μετά από τα μέσα του 5ου αι.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Lst>
            </a:pPr>
            <a:r>
              <a:rPr lang="el-GR" dirty="0">
                <a:solidFill>
                  <a:srgbClr val="000000"/>
                </a:solidFill>
              </a:rPr>
              <a:t>Ύψος γύρω στα 40-60 εκ. </a:t>
            </a:r>
          </a:p>
        </p:txBody>
      </p:sp>
      <p:pic>
        <p:nvPicPr>
          <p:cNvPr id="43012" name="Picture 4"/>
          <p:cNvPicPr>
            <a:picLocks noChangeAspect="1" noChangeArrowheads="1"/>
          </p:cNvPicPr>
          <p:nvPr/>
        </p:nvPicPr>
        <p:blipFill>
          <a:blip r:embed="rId3"/>
          <a:srcRect/>
          <a:stretch>
            <a:fillRect/>
          </a:stretch>
        </p:blipFill>
        <p:spPr bwMode="auto">
          <a:xfrm>
            <a:off x="5509440" y="2021973"/>
            <a:ext cx="3503520" cy="3269143"/>
          </a:xfrm>
          <a:prstGeom prst="rect">
            <a:avLst/>
          </a:prstGeom>
          <a:noFill/>
          <a:ln w="9525" cap="flat">
            <a:noFill/>
            <a:round/>
            <a:headEnd/>
            <a:tailEnd/>
          </a:ln>
          <a:effectLst/>
        </p:spPr>
      </p:pic>
      <p:pic>
        <p:nvPicPr>
          <p:cNvPr id="43013" name="Picture 5"/>
          <p:cNvPicPr>
            <a:picLocks noChangeAspect="1" noChangeArrowheads="1"/>
          </p:cNvPicPr>
          <p:nvPr/>
        </p:nvPicPr>
        <p:blipFill>
          <a:blip r:embed="rId4"/>
          <a:srcRect/>
          <a:stretch>
            <a:fillRect/>
          </a:stretch>
        </p:blipFill>
        <p:spPr bwMode="auto">
          <a:xfrm>
            <a:off x="3840481" y="5342961"/>
            <a:ext cx="1581120" cy="1319178"/>
          </a:xfrm>
          <a:prstGeom prst="rect">
            <a:avLst/>
          </a:prstGeom>
          <a:noFill/>
          <a:ln w="9525" cap="flat">
            <a:noFill/>
            <a:round/>
            <a:headEnd/>
            <a:tailEnd/>
          </a:ln>
          <a:effectLst/>
        </p:spPr>
      </p:pic>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428596" y="500042"/>
            <a:ext cx="8046720" cy="1091635"/>
          </a:xfrm>
          <a:prstGeom prst="rect">
            <a:avLst/>
          </a:prstGeom>
          <a:noFill/>
          <a:ln w="9525" cap="flat">
            <a:noFill/>
            <a:round/>
            <a:headEnd/>
            <a:tailEnd/>
          </a:ln>
          <a:effectLst/>
        </p:spPr>
        <p:txBody>
          <a:bodyPr lIns="0" tIns="0" rIns="0" bIns="0" anchor="ctr"/>
          <a:lstStyle/>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smtClean="0">
                <a:solidFill>
                  <a:srgbClr val="800080"/>
                </a:solidFill>
              </a:rPr>
              <a:t>Τυπολογικές </a:t>
            </a:r>
            <a:r>
              <a:rPr lang="el-GR" dirty="0">
                <a:solidFill>
                  <a:srgbClr val="800080"/>
                </a:solidFill>
              </a:rPr>
              <a:t>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44035" name="Text Box 3"/>
          <p:cNvSpPr txBox="1">
            <a:spLocks noChangeArrowheads="1"/>
          </p:cNvSpPr>
          <p:nvPr/>
        </p:nvSpPr>
        <p:spPr bwMode="auto">
          <a:xfrm>
            <a:off x="260640" y="2024853"/>
            <a:ext cx="4767840" cy="4114512"/>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8000"/>
                </a:solidFill>
              </a:rPr>
              <a:t>Κρατήρας με κιονωτές λαβές (</a:t>
            </a:r>
            <a:r>
              <a:rPr lang="el-GR" dirty="0" err="1">
                <a:solidFill>
                  <a:srgbClr val="008000"/>
                </a:solidFill>
              </a:rPr>
              <a:t>Column</a:t>
            </a:r>
            <a:r>
              <a:rPr lang="el-GR" dirty="0">
                <a:solidFill>
                  <a:srgbClr val="008000"/>
                </a:solidFill>
              </a:rPr>
              <a:t> </a:t>
            </a:r>
            <a:r>
              <a:rPr lang="el-GR" dirty="0" err="1">
                <a:solidFill>
                  <a:srgbClr val="008000"/>
                </a:solidFill>
              </a:rPr>
              <a:t>krater</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endParaRPr lang="el-GR" dirty="0">
              <a:solidFill>
                <a:srgbClr val="008000"/>
              </a:solidFill>
            </a:endParaRP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Ο κρατήρας με κιονωτές λαβές έχει διακριτό λαιμό με πλατύ χείλος και στιβαρή βάση. Κάθε λαβή αποτελείται από ένα ζεύγος κυλινδρικών μίσχων που καταλήγουν σε ένα οριζόντιο μέλος ενωμένο στο χείλος που μοιάζει με κίονα. Αυτό το σχήμα έχει κορινθιακές καταβολές (γνωστός και ως «</a:t>
            </a:r>
            <a:r>
              <a:rPr lang="el-GR" dirty="0" err="1">
                <a:solidFill>
                  <a:srgbClr val="000000"/>
                </a:solidFill>
              </a:rPr>
              <a:t>κορινθιουργής</a:t>
            </a:r>
            <a:r>
              <a:rPr lang="el-GR" dirty="0">
                <a:solidFill>
                  <a:srgbClr val="000000"/>
                </a:solidFill>
              </a:rPr>
              <a:t> </a:t>
            </a:r>
            <a:r>
              <a:rPr lang="el-GR" dirty="0" err="1">
                <a:solidFill>
                  <a:srgbClr val="000000"/>
                </a:solidFill>
              </a:rPr>
              <a:t>κρατήρ</a:t>
            </a:r>
            <a:r>
              <a:rPr lang="el-GR" dirty="0">
                <a:solidFill>
                  <a:srgbClr val="000000"/>
                </a:solidFill>
              </a:rPr>
              <a:t>») και άρχισε να παράγεται από το πρώτο μισό του 6ου αι. μέχρι το τρίτο τέταρτο του 5ου αι., οπότε και έχασε τη δημοτικότητά του.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Ύψος γύρω στα 40-50 εκ.</a:t>
            </a:r>
          </a:p>
        </p:txBody>
      </p:sp>
      <p:pic>
        <p:nvPicPr>
          <p:cNvPr id="44036" name="Picture 4"/>
          <p:cNvPicPr>
            <a:picLocks noChangeAspect="1" noChangeArrowheads="1"/>
          </p:cNvPicPr>
          <p:nvPr/>
        </p:nvPicPr>
        <p:blipFill>
          <a:blip r:embed="rId3"/>
          <a:srcRect/>
          <a:stretch>
            <a:fillRect/>
          </a:stretch>
        </p:blipFill>
        <p:spPr bwMode="auto">
          <a:xfrm>
            <a:off x="5843520" y="1898119"/>
            <a:ext cx="3083040" cy="3261943"/>
          </a:xfrm>
          <a:prstGeom prst="rect">
            <a:avLst/>
          </a:prstGeom>
          <a:noFill/>
          <a:ln w="9525" cap="flat">
            <a:noFill/>
            <a:round/>
            <a:headEnd/>
            <a:tailEnd/>
          </a:ln>
          <a:effectLst/>
        </p:spPr>
      </p:pic>
      <p:pic>
        <p:nvPicPr>
          <p:cNvPr id="44037" name="Picture 5"/>
          <p:cNvPicPr>
            <a:picLocks noChangeAspect="1" noChangeArrowheads="1"/>
          </p:cNvPicPr>
          <p:nvPr/>
        </p:nvPicPr>
        <p:blipFill>
          <a:blip r:embed="rId4"/>
          <a:srcRect/>
          <a:stretch>
            <a:fillRect/>
          </a:stretch>
        </p:blipFill>
        <p:spPr bwMode="auto">
          <a:xfrm>
            <a:off x="4907521" y="5250791"/>
            <a:ext cx="1231200" cy="1411348"/>
          </a:xfrm>
          <a:prstGeom prst="rect">
            <a:avLst/>
          </a:prstGeom>
          <a:noFill/>
          <a:ln w="9525" cap="flat">
            <a:noFill/>
            <a:round/>
            <a:headEnd/>
            <a:tailEnd/>
          </a:ln>
          <a:effectLst/>
        </p:spPr>
      </p:pic>
      <p:sp>
        <p:nvSpPr>
          <p:cNvPr id="7" name="1 - Τίτλος"/>
          <p:cNvSpPr txBox="1">
            <a:spLocks/>
          </p:cNvSpPr>
          <p:nvPr/>
        </p:nvSpPr>
        <p:spPr>
          <a:xfrm>
            <a:off x="1000100" y="142852"/>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500034" y="714356"/>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45059" name="Text Box 3"/>
          <p:cNvSpPr txBox="1">
            <a:spLocks noChangeArrowheads="1"/>
          </p:cNvSpPr>
          <p:nvPr/>
        </p:nvSpPr>
        <p:spPr bwMode="auto">
          <a:xfrm>
            <a:off x="260640" y="2024853"/>
            <a:ext cx="4832640" cy="4098670"/>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8000"/>
                </a:solidFill>
              </a:rPr>
              <a:t>Κρατήρας με ελικοειδείς λαβές (</a:t>
            </a:r>
            <a:r>
              <a:rPr lang="el-GR" dirty="0" err="1">
                <a:solidFill>
                  <a:srgbClr val="008000"/>
                </a:solidFill>
              </a:rPr>
              <a:t>Volute</a:t>
            </a:r>
            <a:r>
              <a:rPr lang="el-GR" dirty="0">
                <a:solidFill>
                  <a:srgbClr val="008000"/>
                </a:solidFill>
              </a:rPr>
              <a:t> </a:t>
            </a:r>
            <a:r>
              <a:rPr lang="el-GR" dirty="0" err="1">
                <a:solidFill>
                  <a:srgbClr val="008000"/>
                </a:solidFill>
              </a:rPr>
              <a:t>krater</a:t>
            </a:r>
            <a:r>
              <a:rPr lang="el-GR" dirty="0">
                <a:solidFill>
                  <a:srgbClr val="008000"/>
                </a:solidFill>
              </a:rPr>
              <a:t>)</a:t>
            </a:r>
          </a:p>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Lst>
            </a:pPr>
            <a:r>
              <a:rPr lang="el-GR" dirty="0">
                <a:solidFill>
                  <a:srgbClr val="000000"/>
                </a:solidFill>
              </a:rPr>
              <a:t>Ο κρατήρας με ελικοειδείς λαβές προέρχεται από τον κρατήρα με κιονωτές λαβές. Έχει διακριτό λαιμό, στιβαρή βάση και δύο λαβές που ξεκινούν από τον ώμο του αγγείου και υψώνονται πάνω από το επίπεδο του χείλους, με απολήξεις σε μορφή έλικας. Το σχήμα εισήχθη περί το 575, αν και τα μελανόμορφα δείγματα είναι σπάνια, και αναπτύχθηκε μετά το τέλος του 6ου αι. ως αγγείο του ερυθρόμορφου ρυθμού. Τον συγκεκριμένο τύπο προτιμούσαν τα εργαστήρια της Απουλίας στη Νότια Ιταλία. Ύψος γύρω στα 70 εκ, αν και στην Απουλία έφθανε το 1 μ.</a:t>
            </a:r>
          </a:p>
        </p:txBody>
      </p:sp>
      <p:pic>
        <p:nvPicPr>
          <p:cNvPr id="45060" name="Picture 4"/>
          <p:cNvPicPr>
            <a:picLocks noChangeAspect="1" noChangeArrowheads="1"/>
          </p:cNvPicPr>
          <p:nvPr/>
        </p:nvPicPr>
        <p:blipFill>
          <a:blip r:embed="rId3"/>
          <a:srcRect/>
          <a:stretch>
            <a:fillRect/>
          </a:stretch>
        </p:blipFill>
        <p:spPr bwMode="auto">
          <a:xfrm>
            <a:off x="6530400" y="2217833"/>
            <a:ext cx="2210400" cy="2942229"/>
          </a:xfrm>
          <a:prstGeom prst="rect">
            <a:avLst/>
          </a:prstGeom>
          <a:noFill/>
          <a:ln w="9525" cap="flat">
            <a:noFill/>
            <a:round/>
            <a:headEnd/>
            <a:tailEnd/>
          </a:ln>
          <a:effectLst/>
        </p:spPr>
      </p:pic>
      <p:pic>
        <p:nvPicPr>
          <p:cNvPr id="45061" name="Picture 5"/>
          <p:cNvPicPr>
            <a:picLocks noChangeAspect="1" noChangeArrowheads="1"/>
          </p:cNvPicPr>
          <p:nvPr/>
        </p:nvPicPr>
        <p:blipFill>
          <a:blip r:embed="rId4"/>
          <a:srcRect/>
          <a:stretch>
            <a:fillRect/>
          </a:stretch>
        </p:blipFill>
        <p:spPr bwMode="auto">
          <a:xfrm>
            <a:off x="5103360" y="3266263"/>
            <a:ext cx="1296000" cy="1636012"/>
          </a:xfrm>
          <a:prstGeom prst="rect">
            <a:avLst/>
          </a:prstGeom>
          <a:noFill/>
          <a:ln w="9525" cap="flat">
            <a:noFill/>
            <a:round/>
            <a:headEnd/>
            <a:tailEnd/>
          </a:ln>
          <a:effectLst/>
        </p:spPr>
      </p:pic>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71472" y="714356"/>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46083" name="Text Box 3"/>
          <p:cNvSpPr txBox="1">
            <a:spLocks noChangeArrowheads="1"/>
          </p:cNvSpPr>
          <p:nvPr/>
        </p:nvSpPr>
        <p:spPr bwMode="auto">
          <a:xfrm>
            <a:off x="260641" y="2024853"/>
            <a:ext cx="5813280" cy="3581656"/>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Lst>
            </a:pPr>
            <a:r>
              <a:rPr lang="el-GR" dirty="0">
                <a:solidFill>
                  <a:srgbClr val="008000"/>
                </a:solidFill>
              </a:rPr>
              <a:t>ΨΥΚΤΗΡ (</a:t>
            </a:r>
            <a:r>
              <a:rPr lang="el-GR" dirty="0" err="1">
                <a:solidFill>
                  <a:srgbClr val="008000"/>
                </a:solidFill>
              </a:rPr>
              <a:t>Psykter</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Lst>
            </a:pPr>
            <a:r>
              <a:rPr lang="el-GR" dirty="0">
                <a:solidFill>
                  <a:srgbClr val="000000"/>
                </a:solidFill>
              </a:rPr>
              <a:t>Ο ψυκτήρας ετυμολογείται από το αρχαίο ρήμα ψύχω (κρυώνω) και είναι πιθανό να αφορά αυτό το σχήμα. Πρόκειται για ένα κλειστό </a:t>
            </a:r>
            <a:r>
              <a:rPr lang="el-GR" dirty="0" err="1">
                <a:solidFill>
                  <a:srgbClr val="000000"/>
                </a:solidFill>
              </a:rPr>
              <a:t>μανιταρόσχημο</a:t>
            </a:r>
            <a:r>
              <a:rPr lang="el-GR" dirty="0">
                <a:solidFill>
                  <a:srgbClr val="000000"/>
                </a:solidFill>
              </a:rPr>
              <a:t> αγγείο που χρησιμοποιήθηκε για να κρυώνει το κρασί. Από αναπαραστάσεις γνωρίζουμε ότι </a:t>
            </a:r>
            <a:r>
              <a:rPr lang="el-GR" dirty="0" err="1">
                <a:solidFill>
                  <a:srgbClr val="000000"/>
                </a:solidFill>
              </a:rPr>
              <a:t>τοποθετείτο</a:t>
            </a:r>
            <a:r>
              <a:rPr lang="el-GR" dirty="0">
                <a:solidFill>
                  <a:srgbClr val="000000"/>
                </a:solidFill>
              </a:rPr>
              <a:t> μέσα στους κρατήρες. Το αν ο κρατήρας περιείχε πάγο ή κρύο νερό και ο ψυκτήρας το κρασί ή αντίστροφα παραμένει άγνωστο. Σε ορισμένες περιπτώσεις ο ψυκτήρας είχε διπλά τοιχώματα για ανάλογα περιεχόμενα σε κάθε </a:t>
            </a:r>
            <a:r>
              <a:rPr lang="el-GR" dirty="0" err="1">
                <a:solidFill>
                  <a:srgbClr val="000000"/>
                </a:solidFill>
              </a:rPr>
              <a:t>διάχωρο</a:t>
            </a:r>
            <a:r>
              <a:rPr lang="el-GR" dirty="0">
                <a:solidFill>
                  <a:srgbClr val="000000"/>
                </a:solidFill>
              </a:rPr>
              <a:t>. Το σχήμα εμφανίστηκε στον ύστερο 6ο αι. και διατηρήθηκε μέχρι τα μέσα του 5</a:t>
            </a:r>
            <a:r>
              <a:rPr lang="el-GR" baseline="30000" dirty="0">
                <a:solidFill>
                  <a:srgbClr val="000000"/>
                </a:solidFill>
              </a:rPr>
              <a:t>ου</a:t>
            </a:r>
            <a:r>
              <a:rPr lang="el-GR" dirty="0">
                <a:solidFill>
                  <a:srgbClr val="000000"/>
                </a:solidFill>
              </a:rPr>
              <a:t>. </a:t>
            </a:r>
            <a:endParaRPr lang="el-GR" dirty="0" smtClean="0">
              <a:solidFill>
                <a:srgbClr val="000000"/>
              </a:solidFill>
            </a:endParaRP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Lst>
            </a:pPr>
            <a:r>
              <a:rPr lang="el-GR" dirty="0" smtClean="0">
                <a:solidFill>
                  <a:srgbClr val="000000"/>
                </a:solidFill>
              </a:rPr>
              <a:t>Ύψος </a:t>
            </a:r>
            <a:r>
              <a:rPr lang="el-GR" dirty="0">
                <a:solidFill>
                  <a:srgbClr val="000000"/>
                </a:solidFill>
              </a:rPr>
              <a:t>γύρω στα </a:t>
            </a:r>
            <a:r>
              <a:rPr lang="el-GR" dirty="0" smtClean="0">
                <a:solidFill>
                  <a:srgbClr val="000000"/>
                </a:solidFill>
              </a:rPr>
              <a:t>30 εκ.</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Lst>
            </a:pPr>
            <a:endParaRPr lang="el-GR" dirty="0">
              <a:solidFill>
                <a:srgbClr val="000000"/>
              </a:solidFill>
            </a:endParaRPr>
          </a:p>
        </p:txBody>
      </p:sp>
      <p:pic>
        <p:nvPicPr>
          <p:cNvPr id="46084" name="Picture 4"/>
          <p:cNvPicPr>
            <a:picLocks noChangeAspect="1" noChangeArrowheads="1"/>
          </p:cNvPicPr>
          <p:nvPr/>
        </p:nvPicPr>
        <p:blipFill>
          <a:blip r:embed="rId3"/>
          <a:srcRect/>
          <a:stretch>
            <a:fillRect/>
          </a:stretch>
        </p:blipFill>
        <p:spPr bwMode="auto">
          <a:xfrm>
            <a:off x="6204960" y="1937004"/>
            <a:ext cx="2632320" cy="3289305"/>
          </a:xfrm>
          <a:prstGeom prst="rect">
            <a:avLst/>
          </a:prstGeom>
          <a:noFill/>
          <a:ln w="9525" cap="flat">
            <a:noFill/>
            <a:round/>
            <a:headEnd/>
            <a:tailEnd/>
          </a:ln>
          <a:effectLst/>
        </p:spPr>
      </p:pic>
      <p:pic>
        <p:nvPicPr>
          <p:cNvPr id="46085" name="Picture 5"/>
          <p:cNvPicPr>
            <a:picLocks noChangeAspect="1" noChangeArrowheads="1"/>
          </p:cNvPicPr>
          <p:nvPr/>
        </p:nvPicPr>
        <p:blipFill>
          <a:blip r:embed="rId4"/>
          <a:srcRect/>
          <a:stretch>
            <a:fillRect/>
          </a:stretch>
        </p:blipFill>
        <p:spPr bwMode="auto">
          <a:xfrm>
            <a:off x="7715272" y="5450973"/>
            <a:ext cx="983520" cy="1407027"/>
          </a:xfrm>
          <a:prstGeom prst="rect">
            <a:avLst/>
          </a:prstGeom>
          <a:noFill/>
          <a:ln w="9525" cap="flat">
            <a:noFill/>
            <a:round/>
            <a:headEnd/>
            <a:tailEnd/>
          </a:ln>
          <a:effectLst/>
        </p:spPr>
      </p:pic>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571472" y="571480"/>
            <a:ext cx="8046720" cy="1091635"/>
          </a:xfrm>
          <a:prstGeom prst="rect">
            <a:avLst/>
          </a:prstGeom>
          <a:noFill/>
          <a:ln w="9525" cap="flat">
            <a:noFill/>
            <a:round/>
            <a:headEnd/>
            <a:tailEnd/>
          </a:ln>
          <a:effectLst/>
        </p:spPr>
        <p:txBody>
          <a:bodyPr lIns="0" tIns="0" rIns="0" bIns="0" anchor="ctr"/>
          <a:lstStyle/>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smtClean="0">
                <a:solidFill>
                  <a:srgbClr val="800080"/>
                </a:solidFill>
              </a:rPr>
              <a:t>Τυπολογικές </a:t>
            </a:r>
            <a:r>
              <a:rPr lang="el-GR" dirty="0">
                <a:solidFill>
                  <a:srgbClr val="800080"/>
                </a:solidFill>
              </a:rPr>
              <a:t>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47107" name="Text Box 3"/>
          <p:cNvSpPr txBox="1">
            <a:spLocks noChangeArrowheads="1"/>
          </p:cNvSpPr>
          <p:nvPr/>
        </p:nvSpPr>
        <p:spPr bwMode="auto">
          <a:xfrm>
            <a:off x="260640" y="2024853"/>
            <a:ext cx="5420160" cy="3840884"/>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dirty="0">
                <a:solidFill>
                  <a:srgbClr val="008000"/>
                </a:solidFill>
              </a:rPr>
              <a:t>ΟΙΝΟΧΟΗ (</a:t>
            </a:r>
            <a:r>
              <a:rPr lang="el-GR" dirty="0" err="1">
                <a:solidFill>
                  <a:srgbClr val="008000"/>
                </a:solidFill>
              </a:rPr>
              <a:t>Oinochoe</a:t>
            </a:r>
            <a:r>
              <a:rPr lang="el-GR" dirty="0">
                <a:solidFill>
                  <a:srgbClr val="008000"/>
                </a:solidFill>
              </a:rPr>
              <a:t>/</a:t>
            </a:r>
            <a:r>
              <a:rPr lang="el-GR" dirty="0" err="1">
                <a:solidFill>
                  <a:srgbClr val="008000"/>
                </a:solidFill>
              </a:rPr>
              <a:t>jug</a:t>
            </a:r>
            <a:r>
              <a:rPr lang="el-GR" dirty="0">
                <a:solidFill>
                  <a:srgbClr val="008000"/>
                </a:solidFill>
              </a:rPr>
              <a:t>)</a:t>
            </a:r>
          </a:p>
          <a:p>
            <a:pPr algn="just">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dirty="0">
                <a:solidFill>
                  <a:srgbClr val="000000"/>
                </a:solidFill>
              </a:rPr>
              <a:t>H </a:t>
            </a:r>
            <a:r>
              <a:rPr lang="el-GR" dirty="0" err="1">
                <a:solidFill>
                  <a:srgbClr val="000000"/>
                </a:solidFill>
              </a:rPr>
              <a:t>oινοχόη</a:t>
            </a:r>
            <a:r>
              <a:rPr lang="el-GR" dirty="0">
                <a:solidFill>
                  <a:srgbClr val="000000"/>
                </a:solidFill>
              </a:rPr>
              <a:t> είναι μια κανάτα για την έκχυση του κρασιού σε αγγεία πόσης. Το όνομά της είναι αρχαίο και προέρχεται από τη σύνθεση του ουσιαστικού οίνος και του ρήματος χέω. Υπάρχουν πολλοί διαφορετικοί τύποι οινοχόης που διακρίνονται με βάση το περίγραμμα τους, τον τύπο του στομίου τους και τη λαβή τους, που συνήθως εκφύεται από τον ώμο κι έχει τη ράχη της αισθητά ψηλότερα από το χείλος, στο οποίο καταλήγει. Η οινοχόη παρήχθη από την αρχή του μελανόμορφου έως το τέλος του ερυθρόμορφου ρυθμού, αν και τα εκάστοτε προτιμώμενα σχήματα διαφέρουν ανά περίοδο.</a:t>
            </a:r>
          </a:p>
        </p:txBody>
      </p:sp>
      <p:pic>
        <p:nvPicPr>
          <p:cNvPr id="47108" name="Picture 4"/>
          <p:cNvPicPr>
            <a:picLocks noChangeAspect="1" noChangeArrowheads="1"/>
          </p:cNvPicPr>
          <p:nvPr/>
        </p:nvPicPr>
        <p:blipFill>
          <a:blip r:embed="rId3"/>
          <a:srcRect/>
          <a:stretch>
            <a:fillRect/>
          </a:stretch>
        </p:blipFill>
        <p:spPr bwMode="auto">
          <a:xfrm>
            <a:off x="7786710" y="5143512"/>
            <a:ext cx="836640" cy="1329260"/>
          </a:xfrm>
          <a:prstGeom prst="rect">
            <a:avLst/>
          </a:prstGeom>
          <a:noFill/>
          <a:ln w="9525" cap="flat">
            <a:noFill/>
            <a:round/>
            <a:headEnd/>
            <a:tailEnd/>
          </a:ln>
          <a:effectLst/>
        </p:spPr>
      </p:pic>
      <p:pic>
        <p:nvPicPr>
          <p:cNvPr id="47109" name="Picture 5"/>
          <p:cNvPicPr>
            <a:picLocks noChangeAspect="1" noChangeArrowheads="1"/>
          </p:cNvPicPr>
          <p:nvPr/>
        </p:nvPicPr>
        <p:blipFill>
          <a:blip r:embed="rId4"/>
          <a:srcRect/>
          <a:stretch>
            <a:fillRect/>
          </a:stretch>
        </p:blipFill>
        <p:spPr bwMode="auto">
          <a:xfrm>
            <a:off x="6923520" y="2093980"/>
            <a:ext cx="1584000" cy="2642678"/>
          </a:xfrm>
          <a:prstGeom prst="rect">
            <a:avLst/>
          </a:prstGeom>
          <a:noFill/>
          <a:ln w="9525" cap="flat">
            <a:noFill/>
            <a:round/>
            <a:headEnd/>
            <a:tailEnd/>
          </a:ln>
          <a:effectLst/>
        </p:spPr>
      </p:pic>
      <p:sp>
        <p:nvSpPr>
          <p:cNvPr id="7" name="1 - Τίτλος"/>
          <p:cNvSpPr txBox="1">
            <a:spLocks/>
          </p:cNvSpPr>
          <p:nvPr/>
        </p:nvSpPr>
        <p:spPr>
          <a:xfrm>
            <a:off x="928662" y="214290"/>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500034" y="785794"/>
            <a:ext cx="8046720" cy="1091635"/>
          </a:xfrm>
          <a:prstGeom prst="rect">
            <a:avLst/>
          </a:prstGeom>
          <a:noFill/>
          <a:ln w="9525" cap="flat">
            <a:noFill/>
            <a:round/>
            <a:headEnd/>
            <a:tailEnd/>
          </a:ln>
          <a:effectLst/>
        </p:spPr>
        <p:txBody>
          <a:bodyPr lIns="0" tIns="0" rIns="0" bIns="0" anchor="ctr"/>
          <a:lstStyle/>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800080"/>
              </a:solidFill>
            </a:endParaRPr>
          </a:p>
          <a:p>
            <a:pPr marL="195843" indent="-195843" algn="ctr">
              <a:spcAft>
                <a:spcPts val="52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r>
              <a:rPr lang="el-GR" dirty="0">
                <a:solidFill>
                  <a:srgbClr val="800080"/>
                </a:solidFill>
              </a:rPr>
              <a:t>Τυπολογικές Προσεγγίσεις και Μορφολογικά Χαρακτηριστικά των Αγγείων</a:t>
            </a:r>
          </a:p>
          <a:p>
            <a:pPr marL="195843" indent="-195843">
              <a:spcAft>
                <a:spcPts val="1282"/>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dirty="0">
              <a:solidFill>
                <a:srgbClr val="800000"/>
              </a:solidFill>
            </a:endParaRPr>
          </a:p>
          <a:p>
            <a:pPr marL="195843" indent="-195843" algn="ctr">
              <a:spcAft>
                <a:spcPts val="1282"/>
              </a:spcAft>
              <a:buSzPct val="45000"/>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pPr>
            <a:endParaRPr lang="el-GR" sz="2000" dirty="0">
              <a:solidFill>
                <a:srgbClr val="000000"/>
              </a:solidFill>
            </a:endParaRPr>
          </a:p>
        </p:txBody>
      </p:sp>
      <p:sp>
        <p:nvSpPr>
          <p:cNvPr id="48131" name="Text Box 3"/>
          <p:cNvSpPr txBox="1">
            <a:spLocks noChangeArrowheads="1"/>
          </p:cNvSpPr>
          <p:nvPr/>
        </p:nvSpPr>
        <p:spPr bwMode="auto">
          <a:xfrm>
            <a:off x="260640" y="2024853"/>
            <a:ext cx="5420160" cy="3460684"/>
          </a:xfrm>
          <a:prstGeom prst="rect">
            <a:avLst/>
          </a:prstGeom>
          <a:noFill/>
          <a:ln w="9525" cap="flat">
            <a:noFill/>
            <a:round/>
            <a:headEnd/>
            <a:tailEnd/>
          </a:ln>
          <a:effectLst/>
        </p:spPr>
        <p:txBody>
          <a:bodyPr lIns="81639" tIns="56948" rIns="81639" bIns="40820"/>
          <a:lstStyle/>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dirty="0">
                <a:solidFill>
                  <a:srgbClr val="008000"/>
                </a:solidFill>
              </a:rPr>
              <a:t>ΚΥΑΘΟΣ (</a:t>
            </a:r>
            <a:r>
              <a:rPr lang="el-GR" dirty="0" err="1">
                <a:solidFill>
                  <a:srgbClr val="008000"/>
                </a:solidFill>
              </a:rPr>
              <a:t>Kyathos</a:t>
            </a:r>
            <a:r>
              <a:rPr lang="el-GR" dirty="0">
                <a:solidFill>
                  <a:srgbClr val="008000"/>
                </a:solidFill>
              </a:rPr>
              <a:t>)</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dirty="0">
                <a:solidFill>
                  <a:srgbClr val="000000"/>
                </a:solidFill>
              </a:rPr>
              <a:t>Η ονομασία κύαθος με αβέβαιη ετυμολογία, πιθανότατα από το αρχαίο ρήμα </a:t>
            </a:r>
            <a:r>
              <a:rPr lang="el-GR" dirty="0" err="1">
                <a:solidFill>
                  <a:srgbClr val="000000"/>
                </a:solidFill>
              </a:rPr>
              <a:t>κύω</a:t>
            </a:r>
            <a:r>
              <a:rPr lang="el-GR" dirty="0">
                <a:solidFill>
                  <a:srgbClr val="000000"/>
                </a:solidFill>
              </a:rPr>
              <a:t> (</a:t>
            </a:r>
            <a:r>
              <a:rPr lang="el-GR" dirty="0" err="1">
                <a:solidFill>
                  <a:srgbClr val="000000"/>
                </a:solidFill>
              </a:rPr>
              <a:t>μεθομηρικός</a:t>
            </a:r>
            <a:r>
              <a:rPr lang="el-GR" dirty="0">
                <a:solidFill>
                  <a:srgbClr val="000000"/>
                </a:solidFill>
              </a:rPr>
              <a:t> τύπος του </a:t>
            </a:r>
            <a:r>
              <a:rPr lang="el-GR" dirty="0" err="1">
                <a:solidFill>
                  <a:srgbClr val="000000"/>
                </a:solidFill>
              </a:rPr>
              <a:t>κυέω</a:t>
            </a:r>
            <a:r>
              <a:rPr lang="el-GR" dirty="0">
                <a:solidFill>
                  <a:srgbClr val="000000"/>
                </a:solidFill>
              </a:rPr>
              <a:t>: κυοφορώ, εγκυμονώ). Το αγγείο κατασκευάστηκε στο β’ μισό του 6ου αι. πιθανότατα στο εργαστήριο του Νικοσθένη, έχοντας ως πρότυπο τη χάλκινη αρύταινα. Πρόκειται για ένα κύπελλο με μια μακριά καθ’ ύψος λαβή και χαμηλό πόδι, με το οποίο ανέσυραν υγρά προϊόντα από μεγαλύτερα αγγεία. </a:t>
            </a:r>
            <a:r>
              <a:rPr lang="el-GR" dirty="0" err="1">
                <a:solidFill>
                  <a:srgbClr val="000000"/>
                </a:solidFill>
              </a:rPr>
              <a:t>Πιθανότα</a:t>
            </a:r>
            <a:r>
              <a:rPr lang="el-GR" dirty="0">
                <a:solidFill>
                  <a:srgbClr val="000000"/>
                </a:solidFill>
              </a:rPr>
              <a:t> ως σχήμα εισήχθη από την Ετρουρία. </a:t>
            </a:r>
          </a:p>
          <a:p>
            <a:pPr>
              <a:spcBef>
                <a:spcPts val="1089"/>
              </a:spcBef>
              <a:spcAft>
                <a:spcPts val="907"/>
              </a:spcAft>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pPr>
            <a:r>
              <a:rPr lang="el-GR" dirty="0">
                <a:solidFill>
                  <a:srgbClr val="000000"/>
                </a:solidFill>
              </a:rPr>
              <a:t>Ύψος γύρω στα 10-15 εκ.</a:t>
            </a:r>
          </a:p>
        </p:txBody>
      </p:sp>
      <p:pic>
        <p:nvPicPr>
          <p:cNvPr id="48132" name="Picture 4"/>
          <p:cNvPicPr>
            <a:picLocks noChangeAspect="1" noChangeArrowheads="1"/>
          </p:cNvPicPr>
          <p:nvPr/>
        </p:nvPicPr>
        <p:blipFill>
          <a:blip r:embed="rId3"/>
          <a:srcRect/>
          <a:stretch>
            <a:fillRect/>
          </a:stretch>
        </p:blipFill>
        <p:spPr bwMode="auto">
          <a:xfrm>
            <a:off x="5878080" y="2089660"/>
            <a:ext cx="2903040" cy="3269143"/>
          </a:xfrm>
          <a:prstGeom prst="rect">
            <a:avLst/>
          </a:prstGeom>
          <a:noFill/>
          <a:ln w="9525" cap="flat">
            <a:noFill/>
            <a:round/>
            <a:headEnd/>
            <a:tailEnd/>
          </a:ln>
          <a:effectLst/>
        </p:spPr>
      </p:pic>
      <p:pic>
        <p:nvPicPr>
          <p:cNvPr id="48133" name="Picture 5"/>
          <p:cNvPicPr>
            <a:picLocks noChangeAspect="1" noChangeArrowheads="1"/>
          </p:cNvPicPr>
          <p:nvPr/>
        </p:nvPicPr>
        <p:blipFill>
          <a:blip r:embed="rId4"/>
          <a:srcRect/>
          <a:stretch>
            <a:fillRect/>
          </a:stretch>
        </p:blipFill>
        <p:spPr bwMode="auto">
          <a:xfrm>
            <a:off x="6357950" y="5715016"/>
            <a:ext cx="868320" cy="862650"/>
          </a:xfrm>
          <a:prstGeom prst="rect">
            <a:avLst/>
          </a:prstGeom>
          <a:noFill/>
          <a:ln w="9525" cap="flat">
            <a:noFill/>
            <a:round/>
            <a:headEnd/>
            <a:tailEnd/>
          </a:ln>
          <a:effectLst/>
        </p:spPr>
      </p:pic>
      <p:sp>
        <p:nvSpPr>
          <p:cNvPr id="7" name="1 - Τίτλος"/>
          <p:cNvSpPr txBox="1">
            <a:spLocks/>
          </p:cNvSpPr>
          <p:nvPr/>
        </p:nvSpPr>
        <p:spPr>
          <a:xfrm>
            <a:off x="928662" y="357166"/>
            <a:ext cx="7772400" cy="285752"/>
          </a:xfrm>
          <a:prstGeom prst="rect">
            <a:avLst/>
          </a:prstGeom>
        </p:spPr>
        <p:txBody>
          <a:bodyPr vert="horz" lIns="91440" tIns="41473" rIns="45720" bIns="41473" rtlCol="0" anchor="ctr">
            <a:normAutofit fontScale="75000" lnSpcReduction="2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accent1">
                    <a:satMod val="150000"/>
                  </a:schemeClr>
                </a:solidFill>
                <a:effectLst/>
                <a:uLnTx/>
                <a:uFillTx/>
                <a:latin typeface="+mj-lt"/>
                <a:ea typeface="+mj-ea"/>
                <a:cs typeface="+mj-cs"/>
              </a:rPr>
              <a:t>Ελληνική κεραμική και αγγειογραφία της αρχαϊκής και κλασικής εποχής </a:t>
            </a:r>
            <a:endParaRPr kumimoji="0" lang="el-GR" sz="20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ransition>
    <p:strips dir="rd"/>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396</TotalTime>
  <Words>12492</Words>
  <Application>Microsoft Office PowerPoint</Application>
  <PresentationFormat>Προβολή στην οθόνη (4:3)</PresentationFormat>
  <Paragraphs>1076</Paragraphs>
  <Slides>112</Slides>
  <Notes>56</Notes>
  <HiddenSlides>0</HiddenSlides>
  <MMClips>0</MMClips>
  <ScaleCrop>false</ScaleCrop>
  <HeadingPairs>
    <vt:vector size="4" baseType="variant">
      <vt:variant>
        <vt:lpstr>Θέμα</vt:lpstr>
      </vt:variant>
      <vt:variant>
        <vt:i4>1</vt:i4>
      </vt:variant>
      <vt:variant>
        <vt:lpstr>Τίτλοι διαφανειών</vt:lpstr>
      </vt:variant>
      <vt:variant>
        <vt:i4>112</vt:i4>
      </vt:variant>
    </vt:vector>
  </HeadingPairs>
  <TitlesOfParts>
    <vt:vector size="113" baseType="lpstr">
      <vt:lpstr>Θέμα του Office</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Ελληνική κεραμική και αγγειογραφία της αρχαϊκής και κλασικής εποχής </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Ελληνική κεραμική και αγγειογραφία της αρχαϊκής και κλασικής εποχής</dc:title>
  <dc:creator>user</dc:creator>
  <cp:lastModifiedBy>pc</cp:lastModifiedBy>
  <cp:revision>55</cp:revision>
  <dcterms:created xsi:type="dcterms:W3CDTF">2019-10-05T05:39:45Z</dcterms:created>
  <dcterms:modified xsi:type="dcterms:W3CDTF">2020-10-30T06:52:33Z</dcterms:modified>
</cp:coreProperties>
</file>