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256" r:id="rId4"/>
    <p:sldId id="257" r:id="rId5"/>
    <p:sldId id="258" r:id="rId6"/>
    <p:sldId id="259" r:id="rId7"/>
    <p:sldId id="326" r:id="rId8"/>
    <p:sldId id="32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305" r:id="rId19"/>
    <p:sldId id="306" r:id="rId20"/>
    <p:sldId id="328" r:id="rId21"/>
    <p:sldId id="307" r:id="rId22"/>
    <p:sldId id="308" r:id="rId23"/>
    <p:sldId id="271" r:id="rId24"/>
    <p:sldId id="272" r:id="rId25"/>
    <p:sldId id="273" r:id="rId26"/>
    <p:sldId id="275" r:id="rId27"/>
    <p:sldId id="274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329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01" r:id="rId71"/>
    <p:sldId id="325" r:id="rId72"/>
    <p:sldId id="330" r:id="rId7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1786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18734-4660-4071-A65B-9656BEA7D2C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61D3D-CA72-488E-8621-5DCEC65D245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l-GR" dirty="0"/>
              <a:t>Αρχαϊκός ερυθρόμορφος ρυθμός</a:t>
            </a:r>
          </a:p>
        </p:txBody>
      </p:sp>
      <p:pic>
        <p:nvPicPr>
          <p:cNvPr id="4" name="Picture 2" descr="C:\Users\pc\Documents\Παρουσιάσεις Μαθημάτων\XEIMEΡΙΝΟ\1_Εισαγωγή στην Κλασ. Αρχ\5 Αρχαική-κεραμική\archaikos erythromorfos\εικ. 176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801552"/>
            <a:ext cx="6000792" cy="5980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pc\Documents\Παρουσιάσεις Μαθημάτων\XEIMEΡΙΝΟ\1_Εισαγωγή στην Κλασ. Αρχ\5 Αρχαική-κεραμική\3. diglossa\εικ. 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0"/>
            <a:ext cx="4288045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pc\Documents\Παρουσιάσεις Μαθημάτων\XEIMEΡΙΝΟ\1_Εισαγωγή στην Κλασ. Αρχ\5 Αρχαική-κεραμική\3. diglossa\εικ. 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39706"/>
            <a:ext cx="6776946" cy="6518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194" name="Picture 2" descr="C:\Users\pc\Documents\Παρουσιάσεις Μαθημάτων\XEIMEΡΙΝΟ\1_Εισαγωγή στην Κλασ. Αρχ\5 Αρχαική-κεραμική\3. diglossa\εικ. 1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688" y="-39191"/>
            <a:ext cx="5255764" cy="6897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pc\Documents\Παρουσιάσεις Μαθημάτων\XEIMEΡΙΝΟ\1_Εισαγωγή στην Κλασ. Αρχ\5 Αρχαική-κεραμική\3. diglossa\εικ. 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85728"/>
            <a:ext cx="6237293" cy="6050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pc\Documents\Παρουσιάσεις Μαθημάτων\XEIMEΡΙΝΟ\1_Εισαγωγή στην Κλασ. Αρχ\5 Αρχαική-κεραμική\3. diglossa\εικ. 140_hoppin3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0"/>
            <a:ext cx="43085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pc\Documents\Παρουσιάσεις Μαθημάτων\XEIMEΡΙΝΟ\1_Εισαγωγή στην Κλασ. Αρχ\5 Αρχαική-κεραμική\3. diglossa\εικ. 1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441647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pc\Documents\Παρουσιάσεις Μαθημάτων\XEIMEΡΙΝΟ\1_Εισαγωγή στην Κλασ. Αρχ\5 Αρχαική-κεραμική\3. diglossa\εικ. 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560701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pc\Documents\Παρουσιάσεις Μαθημάτων\XEIMEΡΙΝΟ\1_Εισαγωγή στην Κλασ. Αρχ\5 Αρχαική-κεραμική\3. diglossa\εικ. 143 Janiform_aryballos_Louvre_CA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624" y="0"/>
            <a:ext cx="55162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pc\Documents\Παρουσιάσεις Μαθημάτων\XEIMEΡΙΝΟ\1_Εισαγωγή στην Κλασ. Αρχ\5 Αρχαική-κεραμική\archaikos erythromorfos\εικ. 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09438"/>
            <a:ext cx="9144000" cy="4091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pc\Documents\Παρουσιάσεις Μαθημάτων\XEIMEΡΙΝΟ\1_Εισαγωγή στην Κλασ. Αρχ\5 Αρχαική-κεραμική\archaikos erythromorfos\εικ. 1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8737"/>
            <a:ext cx="9144000" cy="660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Οι ζωγράφοι «δίγλωσσων» αγγείων</a:t>
            </a:r>
            <a:br>
              <a:rPr lang="el-GR" dirty="0"/>
            </a:br>
            <a:r>
              <a:rPr lang="el-GR" dirty="0"/>
              <a:t>530/25-500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Ερυθρόμορφος ρυθμός 520-500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pc\Documents\Παρουσιάσεις Μαθημάτων\XEIMEΡΙΝΟ\1_Εισαγωγή στην Κλασ. Αρχ\5 Αρχαική-κεραμική\archaikos erythromorfos\εικ. 146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434" y="0"/>
            <a:ext cx="720246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pc\Documents\Παρουσιάσεις Μαθημάτων\XEIMEΡΙΝΟ\1_Εισαγωγή στην Κλασ. Αρχ\5 Αρχαική-κεραμική\archaikos erythromorfos\εικ. 146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357190"/>
            <a:ext cx="8893995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 descr="C:\Users\pc\Documents\Παρουσιάσεις Μαθημάτων\XEIMEΡΙΝΟ\1_Εισαγωγή στην Κλασ. Αρχ\5 Αρχαική-κεραμική\archaikos erythromorfos\εικ. 147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00160" cy="5876924"/>
          </a:xfrm>
          <a:prstGeom prst="rect">
            <a:avLst/>
          </a:prstGeom>
          <a:noFill/>
        </p:spPr>
      </p:pic>
      <p:pic>
        <p:nvPicPr>
          <p:cNvPr id="20483" name="Picture 3" descr="C:\Users\pc\Documents\Παρουσιάσεις Μαθημάτων\XEIMEΡΙΝΟ\1_Εισαγωγή στην Κλασ. Αρχ\5 Αρχαική-κεραμική\archaikos erythromorfos\εικ. 147β.jpg"/>
          <p:cNvPicPr>
            <a:picLocks noChangeAspect="1" noChangeArrowheads="1"/>
          </p:cNvPicPr>
          <p:nvPr/>
        </p:nvPicPr>
        <p:blipFill>
          <a:blip r:embed="rId3"/>
          <a:srcRect l="17722" r="15339" b="11377"/>
          <a:stretch>
            <a:fillRect/>
          </a:stretch>
        </p:blipFill>
        <p:spPr bwMode="auto">
          <a:xfrm>
            <a:off x="5643570" y="3448065"/>
            <a:ext cx="3429024" cy="3338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pc\Documents\Παρουσιάσεις Μαθημάτων\XEIMEΡΙΝΟ\1_Εισαγωγή στην Κλασ. Αρχ\5 Αρχαική-κεραμική\archaikos erythromorfos\εικ. 147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4754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pc\Documents\Παρουσιάσεις Μαθημάτων\XEIMEΡΙΝΟ\1_Εισαγωγή στην Κλασ. Αρχ\5 Αρχαική-κεραμική\archaikos erythromorfos\εικ. 1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611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pc\Documents\Παρουσιάσεις Μαθημάτων\XEIMEΡΙΝΟ\1_Εισαγωγή στην Κλασ. Αρχ\5 Αρχαική-κεραμική\archaikos erythromorfos\εικ. 148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6608"/>
            <a:ext cx="9144000" cy="575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pc\Documents\Παρουσιάσεις Μαθημάτων\XEIMEΡΙΝΟ\1_Εισαγωγή στην Κλασ. Αρχ\5 Αρχαική-κεραμική\archaikos erythromorfos\εικ. 148α antaios-p93-med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6690"/>
            <a:ext cx="9144000" cy="600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pc\Documents\Παρουσιάσεις Μαθημάτων\XEIMEΡΙΝΟ\1_Εισαγωγή στην Κλασ. Αρχ\5 Αρχαική-κεραμική\archaikos erythromorfos\εικ. 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78" y="0"/>
            <a:ext cx="8571864" cy="695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C:\Users\pc\Documents\Παρουσιάσεις Μαθημάτων\XEIMEΡΙΝΟ\1_Εισαγωγή στην Κλασ. Αρχ\5 Αρχαική-κεραμική\archaikos erythromorfos\εικ. 150α Theseus_Helene_Staatliche_Antikensammlungen_2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"/>
            <a:ext cx="9484700" cy="6857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cuments\Παρουσιάσεις Μαθημάτων\XEIMEΡΙΝΟ\1_Εισαγωγή στην Κλασ. Αρχ\5 Αρχαική-κεραμική\3. diglossa\εικ. 131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1613" y="1"/>
            <a:ext cx="4328105" cy="6858000"/>
          </a:xfrm>
          <a:prstGeom prst="rect">
            <a:avLst/>
          </a:prstGeom>
          <a:noFill/>
        </p:spPr>
      </p:pic>
      <p:pic>
        <p:nvPicPr>
          <p:cNvPr id="6" name="Picture 2" descr="C:\Users\pc\Documents\Παρουσιάσεις Μαθημάτων\XEIMEΡΙΝΟ\1_Εισαγωγή στην Κλασ. Αρχ\5 Αρχαική-κεραμική\3. diglossa\εικ. 131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4" y="0"/>
            <a:ext cx="4318000" cy="711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pc\Documents\Παρουσιάσεις Μαθημάτων\XEIMEΡΙΝΟ\1_Εισαγωγή στην Κλασ. Αρχ\5 Αρχαική-κεραμική\archaikos erythromorfos\εικ. 150β Suitors_Helene_Staatliche_Antikensammlungen_2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460301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pc\Documents\Παρουσιάσεις Μαθημάτων\XEIMEΡΙΝΟ\1_Εισαγωγή στην Κλασ. Αρχ\5 Αρχαική-κεραμική\archaikos erythromorfos\εικ. 150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13" y="0"/>
            <a:ext cx="899238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pc\Documents\Παρουσιάσεις Μαθημάτων\XEIMEΡΙΝΟ\1_Εισαγωγή στην Κλασ. Αρχ\5 Αρχαική-κεραμική\archaikos erythromorfos\εικ. 1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"/>
            <a:ext cx="864108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pc\Documents\Παρουσιάσεις Μαθημάτων\XEIMEΡΙΝΟ\1_Εισαγωγή στην Κλασ. Αρχ\5 Αρχαική-κεραμική\archaikos erythromorfos\εικ. 151α Perrot 1911, 375, εικ. 1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416" y="684179"/>
            <a:ext cx="9326886" cy="4673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pc\Documents\Παρουσιάσεις Μαθημάτων\XEIMEΡΙΝΟ\1_Εισαγωγή στην Κλασ. Αρχ\5 Αρχαική-κεραμική\archaikos erythromorfos\εικ. 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67618"/>
            <a:ext cx="4487186" cy="6790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pc\Documents\Παρουσιάσεις Μαθημάτων\XEIMEΡΙΝΟ\1_Εισαγωγή στην Κλασ. Αρχ\5 Αρχαική-κεραμική\archaikos erythromorfos\εικ. 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286776" cy="6905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4" name="Picture 2" descr="C:\Users\pc\Documents\Παρουσιάσεις Μαθημάτων\XEIMEΡΙΝΟ\1_Εισαγωγή στην Κλασ. Αρχ\5 Αρχαική-κεραμική\archaikos erythromorfos\εικ. 1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42375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 descr="C:\Users\pc\Documents\Παρουσιάσεις Μαθημάτων\XEIMEΡΙΝΟ\1_Εισαγωγή στην Κλασ. Αρχ\5 Αρχαική-κεραμική\archaikos erythromorfos\εικ. 154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-71454"/>
            <a:ext cx="6929454" cy="6929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Ώριμος Ύστερος αρχαϊκός ερυθρόμορφος ρυθμός 500-480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5842" name="Picture 2" descr="C:\Users\pc\Documents\Παρουσιάσεις Μαθημάτων\XEIMEΡΙΝΟ\1_Εισαγωγή στην Κλασ. Αρχ\5 Αρχαική-κεραμική\archaikos erythromorfos\εικ. 155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64156"/>
            <a:ext cx="4214842" cy="6236722"/>
          </a:xfrm>
          <a:prstGeom prst="rect">
            <a:avLst/>
          </a:prstGeom>
          <a:noFill/>
        </p:spPr>
      </p:pic>
      <p:pic>
        <p:nvPicPr>
          <p:cNvPr id="35843" name="Picture 3" descr="C:\Users\pc\Documents\Παρουσιάσεις Μαθημάτων\XEIMEΡΙΝΟ\1_Εισαγωγή στην Κλασ. Αρχ\5 Αρχαική-κεραμική\archaikos erythromorfos\εικ. 155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3" y="268931"/>
            <a:ext cx="4421551" cy="6303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1" name="Picture 3" descr="C:\Users\pc\Documents\Παρουσιάσεις Μαθημάτων\XEIMEΡΙΝΟ\1_Εισαγωγή στην Κλασ. Αρχ\5 Αρχαική-κεραμική\3. diglossa\εικ. 131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5765136" cy="3929066"/>
          </a:xfrm>
          <a:prstGeom prst="rect">
            <a:avLst/>
          </a:prstGeom>
          <a:noFill/>
        </p:spPr>
      </p:pic>
      <p:pic>
        <p:nvPicPr>
          <p:cNvPr id="6" name="Picture 3" descr="C:\Users\pc\Documents\Παρουσιάσεις Μαθημάτων\XEIMEΡΙΝΟ\1_Εισαγωγή στην Κλασ. Αρχ\5 Αρχαική-κεραμική\3. diglossa\εικ. 131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429000"/>
            <a:ext cx="4856331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 descr="C:\Users\pc\Documents\Παρουσιάσεις Μαθημάτων\XEIMEΡΙΝΟ\1_Εισαγωγή στην Κλασ. Αρχ\5 Αρχαική-κεραμική\archaikos erythromorfos\εικ. 156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58288" cy="4549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 descr="C:\Users\pc\Documents\Παρουσιάσεις Μαθημάτων\XEIMEΡΙΝΟ\1_Εισαγωγή στην Κλασ. Αρχ\5 Αρχαική-κεραμική\archaikos erythromorfos\εικ. 156β Akhilleus_Patroklos_Antikensammlung_Berlin_F2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337" y="0"/>
            <a:ext cx="6945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8914" name="Picture 2" descr="C:\Users\pc\Documents\Παρουσιάσεις Μαθημάτων\XEIMEΡΙΝΟ\1_Εισαγωγή στην Κλασ. Αρχ\5 Αρχαική-κεραμική\archaikos erythromorfos\εικ. 157α ducati 339, 2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961533" cy="6641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8" name="Picture 2" descr="C:\Users\pc\Documents\Παρουσιάσεις Μαθημάτων\XEIMEΡΙΝΟ\1_Εισαγωγή στην Κλασ. Αρχ\5 Αρχαική-κεραμική\archaikos erythromorfos\εικ. 157β. sackoftroy-2-med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182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62" name="Picture 2" descr="C:\Users\pc\Documents\Παρουσιάσεις Μαθημάτων\XEIMEΡΙΝΟ\1_Εισαγωγή στην Κλασ. Αρχ\5 Αρχαική-κεραμική\archaikos erythromorfos\εικ. 158. Κλεοφραδης Getty 84.AE.974 Flick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025" y="0"/>
            <a:ext cx="56269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1986" name="Picture 2" descr="C:\Users\pc\Documents\Παρουσιάσεις Μαθημάτων\XEIMEΡΙΝΟ\1_Εισαγωγή στην Κλασ. Αρχ\5 Αρχαική-κεραμική\archaikos erythromorfos\εικ. 1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5" y="0"/>
            <a:ext cx="7888313" cy="6789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0" name="Picture 2" descr="C:\Users\pc\Documents\Παρουσιάσεις Μαθημάτων\XEIMEΡΙΝΟ\1_Εισαγωγή στην Κλασ. Αρχ\5 Αρχαική-κεραμική\archaikos erythromorfos\εικ. 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4343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 descr="C:\Users\pc\Documents\Παρουσιάσεις Μαθημάτων\XEIMEΡΙΝΟ\1_Εισαγωγή στην Κλασ. Αρχ\5 Αρχαική-κεραμική\archaikos erythromorfos\εικ. 161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351532"/>
            <a:ext cx="4602308" cy="6435054"/>
          </a:xfrm>
          <a:prstGeom prst="rect">
            <a:avLst/>
          </a:prstGeom>
          <a:noFill/>
        </p:spPr>
      </p:pic>
      <p:pic>
        <p:nvPicPr>
          <p:cNvPr id="44035" name="Picture 3" descr="C:\Users\pc\Documents\Παρουσιάσεις Μαθημάτων\XEIMEΡΙΝΟ\1_Εισαγωγή στην Κλασ. Αρχ\5 Αρχαική-κεραμική\archaikos erythromorfos\εικ. 161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410"/>
            <a:ext cx="4429156" cy="6693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pc\Documents\Παρουσιάσεις Μαθημάτων\XEIMEΡΙΝΟ\1_Εισαγωγή στην Κλασ. Αρχ\5 Αρχαική-κεραμική\archaikos erythromorfos\εικ. 1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6793"/>
            <a:ext cx="4882121" cy="6841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4967" y="0"/>
            <a:ext cx="8229600" cy="441094"/>
          </a:xfrm>
        </p:spPr>
        <p:txBody>
          <a:bodyPr>
            <a:normAutofit fontScale="90000"/>
          </a:bodyPr>
          <a:lstStyle/>
          <a:p>
            <a:r>
              <a:rPr lang="en-US" dirty="0"/>
              <a:t>Z.</a:t>
            </a:r>
            <a:r>
              <a:rPr lang="el-GR" dirty="0"/>
              <a:t> της Κοπεγχάγης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:\Users\pc\Documents\Παρουσιάσεις Μαθημάτων\XEIMEΡΙΝΟ\1_Εισαγωγή στην Κλασ. Αρχ\5 Αρχαική-κεραμική\archaikos erythromorfos\εικ. 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094"/>
            <a:ext cx="9144000" cy="6142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 descr="C:\Users\pc\Documents\Παρουσιάσεις Μαθημάτων\XEIMEΡΙΝΟ\1_Εισαγωγή στην Κλασ. Αρχ\5 Αρχαική-κεραμική\3. diglossa\εικ. 132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071546"/>
            <a:ext cx="3252810" cy="4865774"/>
          </a:xfrm>
          <a:prstGeom prst="rect">
            <a:avLst/>
          </a:prstGeom>
          <a:noFill/>
        </p:spPr>
      </p:pic>
      <p:pic>
        <p:nvPicPr>
          <p:cNvPr id="3075" name="Picture 3" descr="C:\Users\pc\Documents\Παρουσιάσεις Μαθημάτων\XEIMEΡΙΝΟ\1_Εισαγωγή στην Κλασ. Αρχ\5 Αρχαική-κεραμική\3. diglossa\εικ. 132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294" y="1000108"/>
            <a:ext cx="3207392" cy="4937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c\Documents\Παρουσιάσεις Μαθημάτων\XEIMEΡΙΝΟ\1_Εισαγωγή στην Κλασ. Αρχ\5 Αρχαική-κεραμική\archaikos erythromorfos\εικ. 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095" y="69704"/>
            <a:ext cx="6269053" cy="6712096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534" y="4686300"/>
            <a:ext cx="2242592" cy="1143000"/>
          </a:xfrm>
        </p:spPr>
        <p:txBody>
          <a:bodyPr/>
          <a:lstStyle/>
          <a:p>
            <a:r>
              <a:rPr lang="el-GR" dirty="0" err="1"/>
              <a:t>Μύσων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8130" name="Picture 2" descr="C:\Users\pc\Documents\Παρουσιάσεις Μαθημάτων\XEIMEΡΙΝΟ\1_Εισαγωγή στην Κλασ. Αρχ\5 Αρχαική-κεραμική\archaikos erythromorfos\εικ. 165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-57662"/>
            <a:ext cx="4291010" cy="6915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9154" name="Picture 2" descr="C:\Users\pc\Documents\Παρουσιάσεις Μαθημάτων\XEIMEΡΙΝΟ\1_Εισαγωγή στην Κλασ. Αρχ\5 Αρχαική-κεραμική\archaikos erythromorfos\εικ. 165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206" y="1"/>
            <a:ext cx="821676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8" name="Picture 2" descr="C:\Users\pc\Documents\Παρουσιάσεις Μαθημάτων\XEIMEΡΙΝΟ\1_Εισαγωγή στην Κλασ. Αρχ\5 Αρχαική-κεραμική\archaikos erythromorfos\εικ. 166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546"/>
            <a:ext cx="9144000" cy="6858000"/>
          </a:xfrm>
          <a:prstGeom prst="rect">
            <a:avLst/>
          </a:prstGeom>
          <a:noFill/>
        </p:spPr>
      </p:pic>
      <p:sp>
        <p:nvSpPr>
          <p:cNvPr id="4" name="1 - Τίτλος">
            <a:extLst>
              <a:ext uri="{FF2B5EF4-FFF2-40B4-BE49-F238E27FC236}">
                <a16:creationId xmlns:a16="http://schemas.microsoft.com/office/drawing/2014/main" id="{A009CF1D-168F-36E0-DBD2-C01D6D4A0C02}"/>
              </a:ext>
            </a:extLst>
          </p:cNvPr>
          <p:cNvSpPr txBox="1">
            <a:spLocks/>
          </p:cNvSpPr>
          <p:nvPr/>
        </p:nvSpPr>
        <p:spPr>
          <a:xfrm>
            <a:off x="-108520" y="190912"/>
            <a:ext cx="21593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dirty="0" err="1">
                <a:solidFill>
                  <a:schemeClr val="bg1"/>
                </a:solidFill>
              </a:rPr>
              <a:t>Ονήσιμος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08520" y="190912"/>
            <a:ext cx="2159355" cy="1143000"/>
          </a:xfrm>
        </p:spPr>
        <p:txBody>
          <a:bodyPr>
            <a:normAutofit/>
          </a:bodyPr>
          <a:lstStyle/>
          <a:p>
            <a:r>
              <a:rPr lang="el-GR" sz="2400" dirty="0" err="1"/>
              <a:t>Ονήσιμος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2" name="Picture 2" descr="C:\Users\pc\Documents\Παρουσιάσεις Μαθημάτων\XEIMEΡΙΝΟ\1_Εισαγωγή στην Κλασ. Αρχ\5 Αρχαική-κεραμική\archaikos erythromorfos\εικ. 166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-190912"/>
            <a:ext cx="70640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6" name="Picture 2" descr="C:\Users\pc\Documents\Παρουσιάσεις Μαθημάτων\XEIMEΡΙΝΟ\1_Εισαγωγή στην Κλασ. Αρχ\5 Αρχαική-κεραμική\archaikos erythromorfos\εικ. 166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000" y="0"/>
            <a:ext cx="72009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3250" name="Picture 2" descr="C:\Users\pc\Documents\Παρουσιάσεις Μαθημάτων\XEIMEΡΙΝΟ\1_Εισαγωγή στην Κλασ. Αρχ\5 Αρχαική-κεραμική\archaikos erythromorfos\εικ. 167 Athlet_Louvre_G291-G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38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pc\Documents\Παρουσιάσεις Μαθημάτων\XEIMEΡΙΝΟ\1_Εισαγωγή στην Κλασ. Αρχ\5 Αρχαική-κεραμική\archaikos erythromorfos\εικ. 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3273" y="-64546"/>
            <a:ext cx="6880378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7065" y="2720181"/>
            <a:ext cx="2026568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Ζ. του </a:t>
            </a:r>
            <a:r>
              <a:rPr lang="el-GR" dirty="0" err="1"/>
              <a:t>Βρύγου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5298" name="Picture 2" descr="C:\Users\pc\Documents\Παρουσιάσεις Μαθημάτων\XEIMEΡΙΝΟ\1_Εισαγωγή στην Κλασ. Αρχ\5 Αρχαική-κεραμική\archaikos erythromorfos\εικ. 1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-46835"/>
            <a:ext cx="7072330" cy="6904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6322" name="Picture 2" descr="C:\Users\pc\Documents\Παρουσιάσεις Μαθημάτων\XEIMEΡΙΝΟ\1_Εισαγωγή στην Κλασ. Αρχ\5 Αρχαική-κεραμική\archaikos erythromorfos\εικ. 1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0" y="1251035"/>
            <a:ext cx="9239250" cy="4321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 descr="C:\Users\pc\Documents\Παρουσιάσεις Μαθημάτων\XEIMEΡΙΝΟ\1_Εισαγωγή στην Κλασ. Αρχ\5 Αρχαική-κεραμική\3. diglossa\εικ. 133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4304573" cy="2786082"/>
          </a:xfrm>
          <a:prstGeom prst="rect">
            <a:avLst/>
          </a:prstGeom>
          <a:noFill/>
        </p:spPr>
      </p:pic>
      <p:pic>
        <p:nvPicPr>
          <p:cNvPr id="4099" name="Picture 3" descr="C:\Users\pc\Documents\Παρουσιάσεις Μαθημάτων\XEIMEΡΙΝΟ\1_Εισαγωγή στην Κλασ. Αρχ\5 Αρχαική-κεραμική\3. diglossa\εικ. 133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125" y="552450"/>
            <a:ext cx="4206875" cy="6305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6" name="Picture 2" descr="C:\Users\pc\Documents\Παρουσιάσεις Μαθημάτων\XEIMEΡΙΝΟ\1_Εισαγωγή στην Κλασ. Αρχ\5 Αρχαική-κεραμική\archaikos erythromorfos\εικ. 1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-24"/>
            <a:ext cx="68719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2051720" cy="1143000"/>
          </a:xfrm>
        </p:spPr>
        <p:txBody>
          <a:bodyPr>
            <a:normAutofit/>
          </a:bodyPr>
          <a:lstStyle/>
          <a:p>
            <a:r>
              <a:rPr lang="el-GR" dirty="0"/>
              <a:t>Δούρις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0" name="Picture 2" descr="C:\Users\pc\Documents\Παρουσιάσεις Μαθημάτων\XEIMEΡΙΝΟ\1_Εισαγωγή στην Κλασ. Αρχ\5 Αρχαική-κεραμική\archaikos erythromorfos\εικ. 172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635" y="0"/>
            <a:ext cx="5643323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9394" name="Picture 2" descr="C:\Users\pc\Documents\Παρουσιάσεις Μαθημάτων\XEIMEΡΙΝΟ\1_Εισαγωγή στην Κλασ. Αρχ\5 Αρχαική-κεραμική\archaikos erythromorfos\εικ. 172β hoppin2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857232"/>
            <a:ext cx="8858280" cy="5671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0418" name="Picture 2" descr="C:\Users\pc\Documents\Παρουσιάσεις Μαθημάτων\XEIMEΡΙΝΟ\1_Εισαγωγή στην Κλασ. Αρχ\5 Αρχαική-κεραμική\archaikos erythromorfos\εικ. 173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82439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42" name="Picture 2" descr="C:\Users\pc\Documents\Παρουσιάσεις Μαθημάτων\XEIMEΡΙΝΟ\1_Εισαγωγή στην Κλασ. Αρχ\5 Αρχαική-κεραμική\archaikos erythromorfos\εικ. 173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2466" name="Picture 2" descr="C:\Users\pc\Documents\Παρουσιάσεις Μαθημάτων\XEIMEΡΙΝΟ\1_Εισαγωγή στην Κλασ. Αρχ\5 Αρχαική-κεραμική\archaikos erythromorfos\εικ. 173γ. hoppin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623" y="1"/>
            <a:ext cx="717829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3490" name="Picture 2" descr="C:\Users\pc\Documents\Παρουσιάσεις Μαθημάτων\XEIMEΡΙΝΟ\1_Εισαγωγή στην Κλασ. Αρχ\5 Αρχαική-κεραμική\archaikos erythromorfos\εικ. 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533" y="-1"/>
            <a:ext cx="6921929" cy="6872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cuments\αρθρα_για_δημοσίευση\1 iatriki\the clinic painter\eikones\diafores palaies\1992.07.02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926" y="1"/>
            <a:ext cx="6586536" cy="3500437"/>
          </a:xfrm>
          <a:prstGeom prst="rect">
            <a:avLst/>
          </a:prstGeom>
          <a:noFill/>
        </p:spPr>
      </p:pic>
      <p:pic>
        <p:nvPicPr>
          <p:cNvPr id="2" name="Picture 2" descr="C:\Users\pc\Documents\αρθρα_για_δημοσίευση\1 iatriki\the clinic painter\eikones\diafores palaies\κατάλογος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430" y="3643338"/>
            <a:ext cx="6740470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pc\Documents\Παρουσιάσεις Μαθημάτων\XEIMEΡΙΝΟ\1_Εισαγωγή στην Κλασ. Αρχ\5 Αρχαική-κεραμική\archaikos erythromorfos\εικ. 176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14541"/>
            <a:ext cx="5581329" cy="3571876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08520" y="3573016"/>
            <a:ext cx="4114800" cy="1143000"/>
          </a:xfrm>
        </p:spPr>
        <p:txBody>
          <a:bodyPr/>
          <a:lstStyle/>
          <a:p>
            <a:r>
              <a:rPr lang="el-GR" dirty="0"/>
              <a:t>Ζ. του χυτηρίου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5539" name="Picture 3" descr="C:\Users\pc\Documents\Παρουσιάσεις Μαθημάτων\XEIMEΡΙΝΟ\1_Εισαγωγή στην Κλασ. Αρχ\5 Αρχαική-κεραμική\archaikos erythromorfos\εικ. 176α Matus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5" y="3430905"/>
            <a:ext cx="5429256" cy="3427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6562" name="Picture 2" descr="C:\Users\pc\Documents\Παρουσιάσεις Μαθημάτων\XEIMEΡΙΝΟ\1_Εισαγωγή στην Κλασ. Αρχ\5 Αρχαική-κεραμική\archaikos erythromorfos\εικ. 176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211" y="0"/>
            <a:ext cx="68818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pc\Documents\Παρουσιάσεις Μαθημάτων\XEIMEΡΙΝΟ\1_Εισαγωγή στην Κλασ. Αρχ\5 Αρχαική-κεραμική\3. diglossa\εικ. 182α Boardman εικ. 2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236672"/>
            <a:ext cx="5000628" cy="3621328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4338" name="Picture 2" descr="C:\Users\pc\Documents\Παρουσιάσεις Μαθημάτων\XEIMEΡΙΝΟ\1_Εισαγωγή στην Κλασ. Αρχ\5 Αρχαική-κεραμική\3. diglossa\εικ. 182β Boardman εικ. 2.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187213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pc\Documents\Παρουσιάσεις Μαθημάτων\XEIMEΡΙΝΟ\1_Εισαγωγή στην Κλασ. Αρχ\5 Αρχαική-κεραμική\archaikos erythromorfos\εικ. 177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7887" y="3376613"/>
            <a:ext cx="5726113" cy="3481387"/>
          </a:xfrm>
          <a:prstGeom prst="rect">
            <a:avLst/>
          </a:prstGeom>
          <a:noFill/>
        </p:spPr>
      </p:pic>
      <p:pic>
        <p:nvPicPr>
          <p:cNvPr id="67587" name="Picture 3" descr="C:\Users\pc\Documents\Παρουσιάσεις Μαθημάτων\XEIMEΡΙΝΟ\1_Εισαγωγή στην Κλασ. Αρχ\5 Αρχαική-κεραμική\archaikos erythromorfos\εικ. 177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4"/>
            <a:ext cx="5357818" cy="374340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423964-981F-499C-CBF1-5D0AE74E4BD7}"/>
              </a:ext>
            </a:extLst>
          </p:cNvPr>
          <p:cNvSpPr txBox="1"/>
          <p:nvPr/>
        </p:nvSpPr>
        <p:spPr>
          <a:xfrm>
            <a:off x="6280943" y="70849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err="1"/>
              <a:t>Μάκρων</a:t>
            </a:r>
            <a:endParaRPr lang="el-GR" sz="36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pc\Documents\Παρουσιάσεις Μαθημάτων\XEIMEΡΙΝΟ\1_Εισαγωγή στην Κλασ. Αρχ\5 Αρχαική-κεραμική\archaikos erythromorfos\εικ. 178 Boardm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7792" y="0"/>
            <a:ext cx="54721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c\Documents\αρθρα_για_δημοσίευση\1 iatriki\the clinic painter\eikones\4. 11-540793.jpg"/>
          <p:cNvPicPr>
            <a:picLocks noChangeAspect="1" noChangeArrowheads="1"/>
          </p:cNvPicPr>
          <p:nvPr/>
        </p:nvPicPr>
        <p:blipFill>
          <a:blip r:embed="rId2" cstate="print"/>
          <a:srcRect l="20568" t="15378" r="20375" b="11928"/>
          <a:stretch>
            <a:fillRect/>
          </a:stretch>
        </p:blipFill>
        <p:spPr bwMode="auto">
          <a:xfrm>
            <a:off x="467544" y="3500438"/>
            <a:ext cx="3163857" cy="3357562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020272" y="2996952"/>
            <a:ext cx="2386608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Ζ. της Κλινικής</a:t>
            </a:r>
          </a:p>
        </p:txBody>
      </p:sp>
      <p:pic>
        <p:nvPicPr>
          <p:cNvPr id="2050" name="Picture 2" descr="C:\Users\pc\Documents\αρθρα_για_δημοσίευση\1 iatriki\the clinic painter\eikones\2. 11-540795.jpg"/>
          <p:cNvPicPr>
            <a:picLocks noChangeAspect="1" noChangeArrowheads="1"/>
          </p:cNvPicPr>
          <p:nvPr/>
        </p:nvPicPr>
        <p:blipFill>
          <a:blip r:embed="rId3" cstate="print"/>
          <a:srcRect l="19027" t="17420" r="17228" b="9825"/>
          <a:stretch>
            <a:fillRect/>
          </a:stretch>
        </p:blipFill>
        <p:spPr bwMode="auto">
          <a:xfrm>
            <a:off x="3779912" y="-64546"/>
            <a:ext cx="3320928" cy="3500438"/>
          </a:xfrm>
          <a:prstGeom prst="rect">
            <a:avLst/>
          </a:prstGeom>
          <a:noFill/>
        </p:spPr>
      </p:pic>
      <p:pic>
        <p:nvPicPr>
          <p:cNvPr id="2051" name="Picture 3" descr="C:\Users\pc\Documents\αρθρα_για_δημοσίευση\1 iatriki\the clinic painter\eikones\3. 11-540792.jpg"/>
          <p:cNvPicPr>
            <a:picLocks noChangeAspect="1" noChangeArrowheads="1"/>
          </p:cNvPicPr>
          <p:nvPr/>
        </p:nvPicPr>
        <p:blipFill>
          <a:blip r:embed="rId4" cstate="print"/>
          <a:srcRect l="15497" t="18583" r="21380" b="13383"/>
          <a:stretch>
            <a:fillRect/>
          </a:stretch>
        </p:blipFill>
        <p:spPr bwMode="auto">
          <a:xfrm>
            <a:off x="3707904" y="3501008"/>
            <a:ext cx="3357586" cy="3303431"/>
          </a:xfrm>
          <a:prstGeom prst="rect">
            <a:avLst/>
          </a:prstGeom>
          <a:noFill/>
        </p:spPr>
      </p:pic>
      <p:pic>
        <p:nvPicPr>
          <p:cNvPr id="2053" name="Picture 5" descr="C:\Users\pc\Documents\αρθρα_για_δημοσίευση\1 iatriki\the clinic painter\eikones\1. 11-540794.jpg"/>
          <p:cNvPicPr>
            <a:picLocks noChangeAspect="1" noChangeArrowheads="1"/>
          </p:cNvPicPr>
          <p:nvPr/>
        </p:nvPicPr>
        <p:blipFill>
          <a:blip r:embed="rId5" cstate="print"/>
          <a:srcRect l="21479" t="17647" r="18380" b="10588"/>
          <a:stretch>
            <a:fillRect/>
          </a:stretch>
        </p:blipFill>
        <p:spPr bwMode="auto">
          <a:xfrm>
            <a:off x="467544" y="142852"/>
            <a:ext cx="3071834" cy="334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48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pc\Documents\Παρουσιάσεις Μαθημάτων\XEIMEΡΙΝΟ\1_Εισαγωγή στην Κλασ. Αρχ\5 Αρχαική-κεραμική\3. diglossa\εικ. 18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298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pc\Documents\Παρουσιάσεις Μαθημάτων\XEIMEΡΙΝΟ\1_Εισαγωγή στην Κλασ. Αρχ\5 Αρχαική-κεραμική\3. diglossa\εικ. 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6627"/>
            <a:ext cx="9143999" cy="6059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41</Words>
  <Application>Microsoft Office PowerPoint</Application>
  <PresentationFormat>Προβολή στην οθόνη (4:3)</PresentationFormat>
  <Paragraphs>13</Paragraphs>
  <Slides>72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72</vt:i4>
      </vt:variant>
    </vt:vector>
  </HeadingPairs>
  <TitlesOfParts>
    <vt:vector size="75" baseType="lpstr">
      <vt:lpstr>Arial</vt:lpstr>
      <vt:lpstr>Calibri</vt:lpstr>
      <vt:lpstr>Θέμα του Office</vt:lpstr>
      <vt:lpstr>Αρχαϊκός ερυθρόμορφος ρυθμός</vt:lpstr>
      <vt:lpstr>Οι ζωγράφοι «δίγλωσσων» αγγείων 530/25-500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Ερυθρόμορφος ρυθμός 520-500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Ώριμος Ύστερος αρχαϊκός ερυθρόμορφος ρυθμός 500-480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Z. της Κοπεγχάγης</vt:lpstr>
      <vt:lpstr>Μύσων</vt:lpstr>
      <vt:lpstr>Παρουσίαση του PowerPoint</vt:lpstr>
      <vt:lpstr>Παρουσίαση του PowerPoint</vt:lpstr>
      <vt:lpstr>Παρουσίαση του PowerPoint</vt:lpstr>
      <vt:lpstr>Ονήσιμος</vt:lpstr>
      <vt:lpstr>Παρουσίαση του PowerPoint</vt:lpstr>
      <vt:lpstr>Παρουσίαση του PowerPoint</vt:lpstr>
      <vt:lpstr>Ζ. του Βρύγου</vt:lpstr>
      <vt:lpstr>Παρουσίαση του PowerPoint</vt:lpstr>
      <vt:lpstr>Παρουσίαση του PowerPoint</vt:lpstr>
      <vt:lpstr>Παρουσίαση του PowerPoint</vt:lpstr>
      <vt:lpstr>Δούρις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Ζ. του χυτηρίου</vt:lpstr>
      <vt:lpstr>Παρουσίαση του PowerPoint</vt:lpstr>
      <vt:lpstr>Παρουσίαση του PowerPoint</vt:lpstr>
      <vt:lpstr>Παρουσίαση του PowerPoint</vt:lpstr>
      <vt:lpstr>Ζ. της Κλινικής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Αρχαϊκό ερυθρόμορφος ρυθμός</dc:title>
  <dc:creator>pc</dc:creator>
  <cp:lastModifiedBy>Stefanakis Emmanouil (Rodos)</cp:lastModifiedBy>
  <cp:revision>11</cp:revision>
  <dcterms:created xsi:type="dcterms:W3CDTF">2020-11-24T19:56:36Z</dcterms:created>
  <dcterms:modified xsi:type="dcterms:W3CDTF">2022-12-09T06:19:02Z</dcterms:modified>
</cp:coreProperties>
</file>