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9" r:id="rId3"/>
    <p:sldId id="257" r:id="rId4"/>
    <p:sldId id="258" r:id="rId5"/>
    <p:sldId id="340" r:id="rId6"/>
    <p:sldId id="259" r:id="rId7"/>
    <p:sldId id="260" r:id="rId8"/>
    <p:sldId id="261" r:id="rId9"/>
    <p:sldId id="332" r:id="rId10"/>
    <p:sldId id="333" r:id="rId11"/>
    <p:sldId id="335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334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331" r:id="rId32"/>
    <p:sldId id="338" r:id="rId33"/>
    <p:sldId id="280" r:id="rId34"/>
    <p:sldId id="281" r:id="rId35"/>
    <p:sldId id="282" r:id="rId36"/>
    <p:sldId id="283" r:id="rId37"/>
    <p:sldId id="337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339" r:id="rId46"/>
    <p:sldId id="291" r:id="rId47"/>
    <p:sldId id="292" r:id="rId48"/>
    <p:sldId id="293" r:id="rId49"/>
    <p:sldId id="294" r:id="rId50"/>
    <p:sldId id="295" r:id="rId51"/>
    <p:sldId id="296" r:id="rId52"/>
    <p:sldId id="299" r:id="rId53"/>
    <p:sldId id="300" r:id="rId54"/>
    <p:sldId id="301" r:id="rId55"/>
    <p:sldId id="302" r:id="rId56"/>
    <p:sldId id="304" r:id="rId57"/>
    <p:sldId id="314" r:id="rId58"/>
    <p:sldId id="305" r:id="rId59"/>
    <p:sldId id="307" r:id="rId60"/>
    <p:sldId id="315" r:id="rId61"/>
    <p:sldId id="316" r:id="rId62"/>
    <p:sldId id="317" r:id="rId63"/>
    <p:sldId id="318" r:id="rId64"/>
    <p:sldId id="322" r:id="rId65"/>
    <p:sldId id="336" r:id="rId66"/>
    <p:sldId id="323" r:id="rId67"/>
    <p:sldId id="324" r:id="rId68"/>
    <p:sldId id="325" r:id="rId69"/>
    <p:sldId id="326" r:id="rId7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765" autoAdjust="0"/>
    <p:restoredTop sz="94660"/>
  </p:normalViewPr>
  <p:slideViewPr>
    <p:cSldViewPr>
      <p:cViewPr varScale="1">
        <p:scale>
          <a:sx n="36" d="100"/>
          <a:sy n="36" d="100"/>
        </p:scale>
        <p:origin x="19" y="10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8771-4ACA-4939-BC8B-F7F3E0FCE9A8}" type="datetimeFigureOut">
              <a:rPr lang="el-GR" smtClean="0"/>
              <a:pPr/>
              <a:t>31/10/2022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1CC30-291F-40FE-8145-EF944CD33CB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8771-4ACA-4939-BC8B-F7F3E0FCE9A8}" type="datetimeFigureOut">
              <a:rPr lang="el-GR" smtClean="0"/>
              <a:pPr/>
              <a:t>31/10/2022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1CC30-291F-40FE-8145-EF944CD33CB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8771-4ACA-4939-BC8B-F7F3E0FCE9A8}" type="datetimeFigureOut">
              <a:rPr lang="el-GR" smtClean="0"/>
              <a:pPr/>
              <a:t>31/10/2022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1CC30-291F-40FE-8145-EF944CD33CB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8771-4ACA-4939-BC8B-F7F3E0FCE9A8}" type="datetimeFigureOut">
              <a:rPr lang="el-GR" smtClean="0"/>
              <a:pPr/>
              <a:t>31/10/2022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1CC30-291F-40FE-8145-EF944CD33CB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8771-4ACA-4939-BC8B-F7F3E0FCE9A8}" type="datetimeFigureOut">
              <a:rPr lang="el-GR" smtClean="0"/>
              <a:pPr/>
              <a:t>31/10/2022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1CC30-291F-40FE-8145-EF944CD33CB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8771-4ACA-4939-BC8B-F7F3E0FCE9A8}" type="datetimeFigureOut">
              <a:rPr lang="el-GR" smtClean="0"/>
              <a:pPr/>
              <a:t>31/10/2022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1CC30-291F-40FE-8145-EF944CD33CB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8771-4ACA-4939-BC8B-F7F3E0FCE9A8}" type="datetimeFigureOut">
              <a:rPr lang="el-GR" smtClean="0"/>
              <a:pPr/>
              <a:t>31/10/2022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1CC30-291F-40FE-8145-EF944CD33CB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8771-4ACA-4939-BC8B-F7F3E0FCE9A8}" type="datetimeFigureOut">
              <a:rPr lang="el-GR" smtClean="0"/>
              <a:pPr/>
              <a:t>31/10/2022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1CC30-291F-40FE-8145-EF944CD33CB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8771-4ACA-4939-BC8B-F7F3E0FCE9A8}" type="datetimeFigureOut">
              <a:rPr lang="el-GR" smtClean="0"/>
              <a:pPr/>
              <a:t>31/10/2022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1CC30-291F-40FE-8145-EF944CD33CB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8771-4ACA-4939-BC8B-F7F3E0FCE9A8}" type="datetimeFigureOut">
              <a:rPr lang="el-GR" smtClean="0"/>
              <a:pPr/>
              <a:t>31/10/2022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1CC30-291F-40FE-8145-EF944CD33CB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8771-4ACA-4939-BC8B-F7F3E0FCE9A8}" type="datetimeFigureOut">
              <a:rPr lang="el-GR" smtClean="0"/>
              <a:pPr/>
              <a:t>31/10/2022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1CC30-291F-40FE-8145-EF944CD33CB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E8771-4ACA-4939-BC8B-F7F3E0FCE9A8}" type="datetimeFigureOut">
              <a:rPr lang="el-GR" smtClean="0"/>
              <a:pPr/>
              <a:t>31/10/2022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1CC30-291F-40FE-8145-EF944CD33CBE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Αρχαϊκή Κεραμική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Επιγραφές στα αγγεία: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1. ονόματα μορφών και αντικειμένων</a:t>
            </a:r>
          </a:p>
          <a:p>
            <a:r>
              <a:rPr lang="el-GR" dirty="0"/>
              <a:t>2. υπογραφές καλλιτεχνών</a:t>
            </a:r>
          </a:p>
          <a:p>
            <a:r>
              <a:rPr lang="el-GR" dirty="0"/>
              <a:t>3. Έπαινοι</a:t>
            </a:r>
          </a:p>
          <a:p>
            <a:r>
              <a:rPr lang="el-GR" dirty="0"/>
              <a:t>4. Προσφωνήσεις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l-GR" dirty="0" err="1"/>
              <a:t>Κορινθιάζουσα</a:t>
            </a:r>
            <a:r>
              <a:rPr lang="el-GR" dirty="0"/>
              <a:t> περίοδος</a:t>
            </a:r>
          </a:p>
          <a:p>
            <a:pPr algn="ctr"/>
            <a:r>
              <a:rPr lang="el-GR" dirty="0"/>
              <a:t>(630/20-570/50 </a:t>
            </a:r>
            <a:r>
              <a:rPr lang="el-GR" dirty="0" err="1"/>
              <a:t>π.Χ.</a:t>
            </a:r>
            <a:r>
              <a:rPr lang="el-GR" dirty="0"/>
              <a:t>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 descr="C:\Users\pc\Documents\Παρουσιάσεις Μαθημάτων\XEIMEΡΙΝΟ\1_Εισαγωγή στην Κλασ. Αρχ\5 Αρχαική-κεραμική\2. melanomorfos\εικ. 53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607" y="357166"/>
            <a:ext cx="3066509" cy="6021218"/>
          </a:xfrm>
          <a:prstGeom prst="rect">
            <a:avLst/>
          </a:prstGeom>
          <a:noFill/>
        </p:spPr>
      </p:pic>
      <p:pic>
        <p:nvPicPr>
          <p:cNvPr id="6147" name="Picture 3" descr="C:\Users\pc\Documents\Παρουσιάσεις Μαθημάτων\XEIMEΡΙΝΟ\1_Εισαγωγή στην Κλασ. Αρχ\5 Αρχαική-κεραμική\2. melanomorfos\εικ. 53β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3083" y="50383"/>
            <a:ext cx="3640751" cy="4235873"/>
          </a:xfrm>
          <a:prstGeom prst="rect">
            <a:avLst/>
          </a:prstGeom>
          <a:noFill/>
        </p:spPr>
      </p:pic>
      <p:pic>
        <p:nvPicPr>
          <p:cNvPr id="6148" name="Picture 4" descr="C:\Users\pc\Documents\Παρουσιάσεις Μαθημάτων\XEIMEΡΙΝΟ\1_Εισαγωγή στην Κλασ. Αρχ\5 Αρχαική-κεραμική\2. melanomorfos\εικ. 53γ 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4123977"/>
            <a:ext cx="5214942" cy="27340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 descr="C:\Users\pc\Documents\Παρουσιάσεις Μαθημάτων\XEIMEΡΙΝΟ\1_Εισαγωγή στην Κλασ. Αρχ\5 Αρχαική-κεραμική\2. melanomorfos\εικ. 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56000" y="0"/>
            <a:ext cx="391626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c\Documents\Παρουσιάσεις Μαθημάτων\XEIMEΡΙΝΟ\1_Εισαγωγή στην Κλασ. Αρχ\5 Αρχαική-κεραμική\2. melanomorfos\εικ. 55α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8" y="346872"/>
            <a:ext cx="3857620" cy="6511128"/>
          </a:xfrm>
          <a:prstGeom prst="rect">
            <a:avLst/>
          </a:prstGeom>
          <a:noFill/>
        </p:spPr>
      </p:pic>
      <p:pic>
        <p:nvPicPr>
          <p:cNvPr id="8196" name="Picture 4" descr="C:\Users\pc\Documents\Παρουσιάσεις Μαθημάτων\XEIMEΡΙΝΟ\1_Εισαγωγή στην Κλασ. Αρχ\5 Αρχαική-κεραμική\2. melanomorfos\εικ. 55γ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785794"/>
            <a:ext cx="3357586" cy="5900473"/>
          </a:xfrm>
          <a:prstGeom prst="rect">
            <a:avLst/>
          </a:prstGeom>
          <a:noFill/>
        </p:spPr>
      </p:pic>
      <p:pic>
        <p:nvPicPr>
          <p:cNvPr id="8195" name="Picture 3" descr="C:\Users\pc\Documents\Παρουσιάσεις Μαθημάτων\XEIMEΡΙΝΟ\1_Εισαγωγή στην Κλασ. Αρχ\5 Αρχαική-κεραμική\2. melanomorfos\εικ. 55β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3725644"/>
            <a:ext cx="3000364" cy="1989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218" name="Picture 2" descr="C:\Users\pc\Documents\Παρουσιάσεις Μαθημάτων\XEIMEΡΙΝΟ\1_Εισαγωγή στην Κλασ. Αρχ\5 Αρχαική-κεραμική\2. melanomorfos\εικ. 56.1 Σοφίλο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3716229" cy="6038872"/>
          </a:xfrm>
          <a:prstGeom prst="rect">
            <a:avLst/>
          </a:prstGeom>
          <a:noFill/>
        </p:spPr>
      </p:pic>
      <p:pic>
        <p:nvPicPr>
          <p:cNvPr id="9219" name="Picture 3" descr="C:\Users\pc\Documents\Παρουσιάσεις Μαθημάτων\XEIMEΡΙΝΟ\1_Εισαγωγή στην Κλασ. Αρχ\5 Αρχαική-κεραμική\2. melanomorfos\εικ. 56.2 Σοφίλο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5082" y="2143116"/>
            <a:ext cx="5828918" cy="4286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0242" name="Picture 2" descr="C:\Users\pc\Documents\Παρουσιάσεις Μαθημάτων\XEIMEΡΙΝΟ\1_Εισαγωγή στην Κλασ. Αρχ\5 Αρχαική-κεραμική\2. melanomorfos\εικ. 56a Σοφίλο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5286380" cy="3325002"/>
          </a:xfrm>
          <a:prstGeom prst="rect">
            <a:avLst/>
          </a:prstGeom>
          <a:noFill/>
        </p:spPr>
      </p:pic>
      <p:pic>
        <p:nvPicPr>
          <p:cNvPr id="10243" name="Picture 3" descr="C:\Users\pc\Documents\Παρουσιάσεις Μαθημάτων\XEIMEΡΙΝΟ\1_Εισαγωγή στην Κλασ. Αρχ\5 Αρχαική-κεραμική\2. melanomorfos\εικ. 56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3378543"/>
            <a:ext cx="5715008" cy="34794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1266" name="Picture 2" descr="C:\Users\pc\Documents\Παρουσιάσεις Μαθημάτων\XEIMEΡΙΝΟ\1_Εισαγωγή στην Κλασ. Αρχ\5 Αρχαική-κεραμική\2. melanomorfos\εικ. 57 σοφίλο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58250"/>
            <a:ext cx="5214942" cy="4156568"/>
          </a:xfrm>
          <a:prstGeom prst="rect">
            <a:avLst/>
          </a:prstGeom>
          <a:noFill/>
        </p:spPr>
      </p:pic>
      <p:pic>
        <p:nvPicPr>
          <p:cNvPr id="11267" name="Picture 3" descr="C:\Users\pc\Documents\Παρουσιάσεις Μαθημάτων\XEIMEΡΙΝΟ\1_Εισαγωγή στην Κλασ. Αρχ\5 Αρχαική-κεραμική\2. melanomorfos\εικ. 57b σοφίλο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3714752"/>
            <a:ext cx="5416564" cy="3071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2290" name="Picture 2" descr="C:\Users\pc\Documents\Παρουσιάσεις Μαθημάτων\XEIMEΡΙΝΟ\1_Εισαγωγή στην Κλασ. Αρχ\5 Αρχαική-κεραμική\2. melanomorfos\εικ. 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5280643" cy="2357430"/>
          </a:xfrm>
          <a:prstGeom prst="rect">
            <a:avLst/>
          </a:prstGeom>
          <a:noFill/>
        </p:spPr>
      </p:pic>
      <p:pic>
        <p:nvPicPr>
          <p:cNvPr id="12291" name="Picture 3" descr="C:\Users\pc\Documents\Παρουσιάσεις Μαθημάτων\XEIMEΡΙΝΟ\1_Εισαγωγή στην Κλασ. Αρχ\5 Αρχαική-κεραμική\2. melanomorfos\εικ. 59 Komast_cup_ΚΥLouvre_E7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1857364"/>
            <a:ext cx="4929190" cy="2019005"/>
          </a:xfrm>
          <a:prstGeom prst="rect">
            <a:avLst/>
          </a:prstGeom>
          <a:noFill/>
        </p:spPr>
      </p:pic>
      <p:pic>
        <p:nvPicPr>
          <p:cNvPr id="12292" name="Picture 4" descr="C:\Users\pc\Documents\Παρουσιάσεις Μαθημάτων\XEIMEΡΙΝΟ\1_Εισαγωγή στην Κλασ. Αρχ\5 Αρχαική-κεραμική\2. melanomorfos\εικ. 5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82771"/>
            <a:ext cx="5072066" cy="33752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3314" name="Picture 2" descr="C:\Users\pc\Documents\Παρουσιάσεις Μαθημάτων\XEIMEΡΙΝΟ\1_Εισαγωγή στην Κλασ. Αρχ\5 Αρχαική-κεραμική\2. melanomorfos\εικ. 60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4163"/>
            <a:ext cx="9144000" cy="61037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l-GR" dirty="0"/>
              <a:t>Πρώιμη Αρχαϊκή περίοδος</a:t>
            </a:r>
          </a:p>
          <a:p>
            <a:pPr algn="ctr"/>
            <a:r>
              <a:rPr lang="el-GR" dirty="0"/>
              <a:t>Πρωτοαττικό</a:t>
            </a:r>
            <a:r>
              <a:rPr lang="en-US" dirty="0"/>
              <a:t> </a:t>
            </a:r>
            <a:r>
              <a:rPr lang="el-GR" dirty="0"/>
              <a:t>εργαστήριο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4338" name="Picture 2" descr="C:\Users\pc\Documents\Παρουσιάσεις Μαθημάτων\XEIMEΡΙΝΟ\1_Εισαγωγή στην Κλασ. Αρχ\5 Αρχαική-κεραμική\2. melanomorfos\εικ. 61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8710" y="0"/>
            <a:ext cx="535649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5362" name="Picture 2" descr="C:\Users\pc\Documents\Παρουσιάσεις Μαθημάτων\XEIMEΡΙΝΟ\1_Εισαγωγή στην Κλασ. Αρχ\5 Αρχαική-κεραμική\2. melanomorfos\εικ. 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0"/>
            <a:ext cx="705460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6386" name="Picture 2" descr="C:\Users\pc\Documents\Παρουσιάσεις Μαθημάτων\XEIMEΡΙΝΟ\1_Εισαγωγή στην Κλασ. Αρχ\5 Αρχαική-κεραμική\2. melanomorfos\εικ. 63 Bellerophon_Khimaira_Louvre_A4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10457"/>
            <a:ext cx="9144000" cy="37330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l-GR" dirty="0"/>
              <a:t>Ώριμος Αττικός μελανόμορφος ρυθμός </a:t>
            </a:r>
          </a:p>
          <a:p>
            <a:pPr algn="ctr"/>
            <a:r>
              <a:rPr lang="el-GR" dirty="0"/>
              <a:t>(570-530/525 </a:t>
            </a:r>
            <a:r>
              <a:rPr lang="el-GR" dirty="0" err="1"/>
              <a:t>π.Χ</a:t>
            </a:r>
            <a:r>
              <a:rPr lang="el-GR" dirty="0"/>
              <a:t>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7410" name="Picture 2" descr="C:\Users\pc\Documents\Παρουσιάσεις Μαθημάτων\XEIMEΡΙΝΟ\1_Εισαγωγή στην Κλασ. Αρχ\5 Αρχαική-κεραμική\2. melanomorfos\εικ. 64 Francois-Vase-Attic-Ergotimos-Museo-Archeologico-collection-c-570-b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8610"/>
            <a:ext cx="9144000" cy="65493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8434" name="Picture 2" descr="C:\Users\pc\Documents\Παρουσιάσεις Μαθημάτων\XEIMEΡΙΝΟ\1_Εισαγωγή στην Κλασ. Αρχ\5 Αρχαική-κεραμική\2. melanomorfos\εικ. 64α-β.jpg"/>
          <p:cNvPicPr>
            <a:picLocks noChangeAspect="1" noChangeArrowheads="1"/>
          </p:cNvPicPr>
          <p:nvPr/>
        </p:nvPicPr>
        <p:blipFill>
          <a:blip r:embed="rId2"/>
          <a:srcRect r="8394"/>
          <a:stretch>
            <a:fillRect/>
          </a:stretch>
        </p:blipFill>
        <p:spPr bwMode="auto">
          <a:xfrm>
            <a:off x="71405" y="1500174"/>
            <a:ext cx="9072595" cy="4668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9458" name="Picture 2" descr="C:\Users\pc\Documents\Παρουσιάσεις Μαθημάτων\XEIMEΡΙΝΟ\1_Εισαγωγή στην Κλασ. Αρχ\5 Αρχαική-κεραμική\2. melanomorfos\εικ. 64γ. Αγγείο Φρανσουά Boardman 2001a εικ. 46,3 46,4 46,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7325"/>
            <a:ext cx="4741863" cy="7045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3" descr="C:\Users\pc\Documents\Παρουσιάσεις Μαθημάτων\XEIMEΡΙΝΟ\1_Εισαγωγή στην Κλασ. Αρχ\5 Αρχαική-κεραμική\2. melanomorfos\εικ. 64γ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57752" y="357166"/>
            <a:ext cx="4143372" cy="2945938"/>
          </a:xfrm>
          <a:prstGeom prst="rect">
            <a:avLst/>
          </a:prstGeom>
          <a:noFill/>
        </p:spPr>
      </p:pic>
      <p:pic>
        <p:nvPicPr>
          <p:cNvPr id="20482" name="Picture 2" descr="C:\Users\pc\Documents\Παρουσιάσεις Μαθημάτων\XEIMEΡΙΝΟ\1_Εισαγωγή στην Κλασ. Αρχ\5 Αρχαική-κεραμική\2. melanomorfos\εικ. 64δ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249" y="285728"/>
            <a:ext cx="4438627" cy="3102090"/>
          </a:xfrm>
          <a:prstGeom prst="rect">
            <a:avLst/>
          </a:prstGeom>
          <a:noFill/>
        </p:spPr>
      </p:pic>
      <p:pic>
        <p:nvPicPr>
          <p:cNvPr id="20483" name="Picture 3" descr="C:\Users\pc\Documents\Παρουσιάσεις Μαθημάτων\XEIMEΡΙΝΟ\1_Εισαγωγή στην Κλασ. Αρχ\5 Αρχαική-κεραμική\2. melanomorfos\εικ. 64ε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3429000"/>
            <a:ext cx="5072098" cy="33652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1506" name="Picture 2" descr="C:\Users\pc\Documents\Παρουσιάσεις Μαθημάτων\XEIMEΡΙΝΟ\1_Εισαγωγή στην Κλασ. Αρχ\5 Αρχαική-κεραμική\2. melanomorfos\εικ. 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0"/>
            <a:ext cx="716003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2530" name="Picture 2" descr="C:\Users\pc\Documents\Παρουσιάσεις Μαθημάτων\XEIMEΡΙΝΟ\1_Εισαγωγή στην Κλασ. Αρχ\5 Αρχαική-κεραμική\2. melanomorfos\εικ. 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630" y="0"/>
            <a:ext cx="860423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 descr="C:\Users\pc\Documents\Παρουσιάσεις Μαθημάτων\XEIMEΡΙΝΟ\1_Εισαγωγή στην Κλασ. Αρχ\5 Αρχαική-κεραμική\1. prototatikos\εικ. 11α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0"/>
            <a:ext cx="2500298" cy="6857038"/>
          </a:xfrm>
          <a:prstGeom prst="rect">
            <a:avLst/>
          </a:prstGeom>
          <a:noFill/>
        </p:spPr>
      </p:pic>
      <p:pic>
        <p:nvPicPr>
          <p:cNvPr id="1027" name="Picture 3" descr="C:\Users\pc\Documents\Παρουσιάσεις Μαθημάτων\XEIMEΡΙΝΟ\1_Εισαγωγή στην Κλασ. Αρχ\5 Αρχαική-κεραμική\1. prototatikos\εικ. 11β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0"/>
            <a:ext cx="4017858" cy="3214686"/>
          </a:xfrm>
          <a:prstGeom prst="rect">
            <a:avLst/>
          </a:prstGeom>
          <a:noFill/>
        </p:spPr>
      </p:pic>
      <p:pic>
        <p:nvPicPr>
          <p:cNvPr id="1028" name="Picture 4" descr="C:\Users\pc\Documents\Παρουσιάσεις Μαθημάτων\XEIMEΡΙΝΟ\1_Εισαγωγή στην Κλασ. Αρχ\5 Αρχαική-κεραμική\1. prototatikos\εικ. 11γ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3357562"/>
            <a:ext cx="3857652" cy="34622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3554" name="Picture 2" descr="C:\Users\pc\Documents\Παρουσιάσεις Μαθημάτων\XEIMEΡΙΝΟ\1_Εισαγωγή στην Κλασ. Αρχ\5 Αρχαική-κεραμική\2. melanomorfos\Εικ. 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9036" y="0"/>
            <a:ext cx="676198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l-GR" dirty="0"/>
              <a:t>Οι μεγάλοι δάσκαλοι</a:t>
            </a:r>
          </a:p>
          <a:p>
            <a:pPr algn="ctr"/>
            <a:r>
              <a:rPr lang="el-GR" dirty="0"/>
              <a:t>550-525 π.Χ.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FD7C974-18E5-4EC4-86D1-1DD34504D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Λυδός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F923B42-B676-4B0A-AB1B-F300D8F9F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29044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4578" name="Picture 2" descr="C:\Users\pc\Documents\Παρουσιάσεις Μαθημάτων\XEIMEΡΙΝΟ\1_Εισαγωγή στην Κλασ. Αρχ\5 Αρχαική-κεραμική\2. melanomorfos\εικ. 69α λυδό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023" y="0"/>
            <a:ext cx="895197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5602" name="Picture 2" descr="C:\Users\pc\Documents\Παρουσιάσεις Μαθημάτων\XEIMEΡΙΝΟ\1_Εισαγωγή στην Κλασ. Αρχ\5 Αρχαική-κεραμική\2. melanomorfos\εικ. 69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0"/>
            <a:ext cx="423178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6626" name="Picture 2" descr="C:\Users\pc\Documents\Παρουσιάσεις Μαθημάτων\XEIMEΡΙΝΟ\1_Εισαγωγή στην Κλασ. Αρχ\5 Αρχαική-κεραμική\2. melanomorfos\εικ. 70 Λυδός Getty.jpg"/>
          <p:cNvPicPr>
            <a:picLocks noChangeAspect="1" noChangeArrowheads="1"/>
          </p:cNvPicPr>
          <p:nvPr/>
        </p:nvPicPr>
        <p:blipFill>
          <a:blip r:embed="rId2"/>
          <a:srcRect l="8168" t="8335" r="8793"/>
          <a:stretch>
            <a:fillRect/>
          </a:stretch>
        </p:blipFill>
        <p:spPr bwMode="auto">
          <a:xfrm>
            <a:off x="-32" y="0"/>
            <a:ext cx="4357718" cy="7070725"/>
          </a:xfrm>
          <a:prstGeom prst="rect">
            <a:avLst/>
          </a:prstGeom>
          <a:noFill/>
        </p:spPr>
      </p:pic>
      <p:pic>
        <p:nvPicPr>
          <p:cNvPr id="6" name="Picture 2" descr="C:\Users\pc\Documents\Παρουσιάσεις Μαθημάτων\XEIMEΡΙΝΟ\1_Εισαγωγή στην Κλασ. Αρχ\5 Αρχαική-κεραμική\2. melanomorfos\εικ. 70β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4565" y="0"/>
            <a:ext cx="481943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pc\Documents\Παρουσιάσεις Μαθημάτων\XEIMEΡΙΝΟ\1_Εισαγωγή στην Κλασ. Αρχ\5 Αρχαική-κεραμική\2. melanomorfos\εικ. 70α Λυδός Β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0"/>
            <a:ext cx="472751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E070BC8-4B05-476B-99B5-D69E9E6FF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Ζωγράφος του </a:t>
            </a:r>
            <a:r>
              <a:rPr lang="el-GR" dirty="0" err="1"/>
              <a:t>Άμαση</a:t>
            </a:r>
            <a:r>
              <a:rPr lang="el-GR" dirty="0"/>
              <a:t>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F5EBC70-D1AD-46D4-ACED-8B631ABCA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241209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8674" name="Picture 2" descr="C:\Users\pc\Documents\Παρουσιάσεις Μαθημάτων\XEIMEΡΙΝΟ\1_Εισαγωγή στην Κλασ. Αρχ\5 Αρχαική-κεραμική\2. melanomorfos\εικ. 71 Αμασι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30282" cy="6858000"/>
          </a:xfrm>
          <a:prstGeom prst="rect">
            <a:avLst/>
          </a:prstGeom>
          <a:noFill/>
        </p:spPr>
      </p:pic>
      <p:pic>
        <p:nvPicPr>
          <p:cNvPr id="28675" name="Picture 3" descr="C:\Users\pc\Documents\Παρουσιάσεις Μαθημάτων\XEIMEΡΙΝΟ\1_Εισαγωγή στην Κλασ. Αρχ\5 Αρχαική-κεραμική\2. melanomorfos\εικ. 71β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4310" y="142877"/>
            <a:ext cx="4679689" cy="6357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9698" name="Picture 2" descr="C:\Users\pc\Documents\Παρουσιάσεις Μαθημάτων\XEIMEΡΙΝΟ\1_Εισαγωγή στην Κλασ. Αρχ\5 Αρχαική-κεραμική\2. melanomorfos\εικ. 71γ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186266"/>
            <a:ext cx="9332272" cy="6314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2050" name="Picture 2" descr="C:\Users\pc\Documents\Παρουσιάσεις Μαθημάτων\XEIMEΡΙΝΟ\1_Εισαγωγή στην Κλασ. Αρχ\5 Αρχαική-κεραμική\1. prototatikos\εικ. 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4" y="0"/>
            <a:ext cx="7858148" cy="68205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22" name="Picture 2" descr="C:\Users\pc\Documents\Παρουσιάσεις Μαθημάτων\XEIMEΡΙΝΟ\1_Εισαγωγή στην Κλασ. Αρχ\5 Αρχαική-κεραμική\2. melanomorfos\εικ. 72 amasis__amphora_imag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562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3" descr="C:\Users\pc\Documents\Παρουσιάσεις Μαθημάτων\XEIMEΡΙΝΟ\1_Εισαγωγή στην Κλασ. Αρχ\5 Αρχαική-κεραμική\2. melanomorfos\εικ. 72α Dionysos_Mainades_Cdm_Paris_22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87937" y="1000108"/>
            <a:ext cx="9431937" cy="50787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1746" name="Picture 2" descr="C:\Users\pc\Documents\Παρουσιάσεις Μαθημάτων\XEIMEΡΙΝΟ\1_Εισαγωγή στην Κλασ. Αρχ\5 Αρχαική-κεραμική\2. melanomorfos\εικ. 72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63" y="69420"/>
            <a:ext cx="6670723" cy="65742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2770" name="Picture 2" descr="C:\Users\pc\Documents\Παρουσιάσεις Μαθημάτων\XEIMEΡΙΝΟ\1_Εισαγωγή στην Κλασ. Αρχ\5 Αρχαική-κεραμική\2. melanomorfos\εικ. 73 hb_31.11.10.jpg"/>
          <p:cNvPicPr>
            <a:picLocks noChangeAspect="1" noChangeArrowheads="1"/>
          </p:cNvPicPr>
          <p:nvPr/>
        </p:nvPicPr>
        <p:blipFill>
          <a:blip r:embed="rId2"/>
          <a:srcRect l="18182" r="16883"/>
          <a:stretch>
            <a:fillRect/>
          </a:stretch>
        </p:blipFill>
        <p:spPr bwMode="auto">
          <a:xfrm>
            <a:off x="-32" y="-29386"/>
            <a:ext cx="3571868" cy="6887386"/>
          </a:xfrm>
          <a:prstGeom prst="rect">
            <a:avLst/>
          </a:prstGeom>
          <a:noFill/>
        </p:spPr>
      </p:pic>
      <p:pic>
        <p:nvPicPr>
          <p:cNvPr id="5" name="Picture 2" descr="C:\Users\pc\Documents\Παρουσιάσεις Μαθημάτων\XEIMEΡΙΝΟ\1_Εισαγωγή στην Κλασ. Αρχ\5 Αρχαική-κεραμική\2. melanomorfos\εικ. 73α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381808" y="2805120"/>
            <a:ext cx="5762192" cy="36242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3795" name="Picture 3" descr="C:\Users\pc\Documents\Παρουσιάσεις Μαθημάτων\XEIMEΡΙΝΟ\1_Εισαγωγή στην Κλασ. Αρχ\5 Αρχαική-κεραμική\2. melanomorfos\εικ. 74.jpg"/>
          <p:cNvPicPr>
            <a:picLocks noChangeAspect="1" noChangeArrowheads="1"/>
          </p:cNvPicPr>
          <p:nvPr/>
        </p:nvPicPr>
        <p:blipFill>
          <a:blip r:embed="rId2"/>
          <a:srcRect l="4687" t="17709" r="6250"/>
          <a:stretch>
            <a:fillRect/>
          </a:stretch>
        </p:blipFill>
        <p:spPr bwMode="auto">
          <a:xfrm>
            <a:off x="71406" y="1143032"/>
            <a:ext cx="8143932" cy="5643554"/>
          </a:xfrm>
          <a:prstGeom prst="rect">
            <a:avLst/>
          </a:prstGeom>
          <a:noFill/>
        </p:spPr>
      </p:pic>
      <p:pic>
        <p:nvPicPr>
          <p:cNvPr id="6" name="Picture 2" descr="C:\Users\pc\Documents\Παρουσιάσεις Μαθημάτων\XEIMEΡΙΝΟ\1_Εισαγωγή στην Κλασ. Αρχ\5 Αρχαική-κεραμική\2. melanomorfos\εικ. 74β.jpg"/>
          <p:cNvPicPr>
            <a:picLocks noChangeAspect="1" noChangeArrowheads="1"/>
          </p:cNvPicPr>
          <p:nvPr/>
        </p:nvPicPr>
        <p:blipFill>
          <a:blip r:embed="rId3"/>
          <a:srcRect t="1" b="18466"/>
          <a:stretch>
            <a:fillRect/>
          </a:stretch>
        </p:blipFill>
        <p:spPr bwMode="auto">
          <a:xfrm>
            <a:off x="5648634" y="71438"/>
            <a:ext cx="3423960" cy="18573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1AAFA66-4338-49A6-912B-348DF0AEB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Εξηκίας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B1BF397-5164-4021-80D9-B7098D676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040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4819" name="Picture 3" descr="C:\Users\pc\Documents\Παρουσιάσεις Μαθημάτων\XEIMEΡΙΝΟ\1_Εισαγωγή στην Κλασ. Αρχ\5 Αρχαική-κεραμική\2. melanomorfos\εικ. 75α εξηκία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-105134"/>
            <a:ext cx="4500562" cy="69631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5842" name="Picture 2" descr="C:\Users\pc\Documents\Παρουσιάσεις Μαθημάτων\XEIMEΡΙΝΟ\1_Εισαγωγή στην Κλασ. Αρχ\5 Αρχαική-κεραμική\2. melanomorfos\εικ. 75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291" y="-3904"/>
            <a:ext cx="8174675" cy="68619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6866" name="Picture 2" descr="C:\Users\pc\Documents\Παρουσιάσεις Μαθημάτων\XEIMEΡΙΝΟ\1_Εισαγωγή στην Κλασ. Αρχ\5 Αρχαική-κεραμική\2. melanomorfos\εικ. 76 wikiGreek_Achilles_killing_Penthesile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-23149"/>
            <a:ext cx="4978407" cy="68811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7890" name="Picture 2" descr="C:\Users\pc\Documents\Παρουσιάσεις Μαθημάτων\XEIMEΡΙΝΟ\1_Εισαγωγή στην Κλασ. Αρχ\5 Αρχαική-κεραμική\2. melanomorfos\εικ. 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14314"/>
            <a:ext cx="4135854" cy="6215082"/>
          </a:xfrm>
          <a:prstGeom prst="rect">
            <a:avLst/>
          </a:prstGeom>
          <a:noFill/>
        </p:spPr>
      </p:pic>
      <p:pic>
        <p:nvPicPr>
          <p:cNvPr id="37892" name="Picture 4" descr="C:\Users\pc\Documents\Παρουσιάσεις Μαθημάτων\XEIMEΡΙΝΟ\1_Εισαγωγή στην Κλασ. Αρχ\5 Αρχαική-κεραμική\2. melanomorfos\εικ. 77γ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2004" y="3795712"/>
            <a:ext cx="5431996" cy="306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BE6E20B-5841-6015-6BBD-55CB59741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4" descr="Εικόνα που περιέχει εσωτερικό, φλιτζάνι, φυτό, στολισμένος&#10;&#10;Περιγραφή που δημιουργήθηκε αυτόματα">
            <a:extLst>
              <a:ext uri="{FF2B5EF4-FFF2-40B4-BE49-F238E27FC236}">
                <a16:creationId xmlns:a16="http://schemas.microsoft.com/office/drawing/2014/main" id="{296E71DB-7044-E748-A1C7-138F044CF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2037"/>
            <a:ext cx="5563728" cy="4525963"/>
          </a:xfrm>
        </p:spPr>
      </p:pic>
      <p:pic>
        <p:nvPicPr>
          <p:cNvPr id="6" name="Εικόνα 5" descr="Εικόνα που περιέχει φλιτζάνι, εσωτερικό, κεραμικά σκεύη, πορσελά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925348F-27B5-FEB9-C13B-08AAE0E3DB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7424"/>
            <a:ext cx="4572000" cy="487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627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8914" name="Picture 2" descr="C:\Users\pc\Documents\Παρουσιάσεις Μαθημάτων\XEIMEΡΙΝΟ\1_Εισαγωγή στην Κλασ. Αρχ\5 Αρχαική-κεραμική\2. melanomorfos\εικ. 77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73053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9938" name="Picture 2" descr="C:\Users\pc\Documents\Παρουσιάσεις Μαθημάτων\XEIMEΡΙΝΟ\1_Εισαγωγή στην Κλασ. Αρχ\5 Αρχαική-κεραμική\2. melanomorfos\εικ. 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49" y="-1"/>
            <a:ext cx="6858001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3010" name="Picture 2" descr="C:\Users\pc\Documents\Παρουσιάσεις Μαθημάτων\XEIMEΡΙΝΟ\1_Εισαγωγή στην Κλασ. Αρχ\5 Αρχαική-κεραμική\2. melanomorfos\εικ. 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6300" y="330223"/>
            <a:ext cx="4852988" cy="6456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4034" name="Picture 2" descr="C:\Users\pc\Documents\Παρουσιάσεις Μαθημάτων\XEIMEΡΙΝΟ\1_Εισαγωγή στην Κλασ. Αρχ\5 Αρχαική-κεραμική\2. melanomorfos\εικ. 85α Rayete1988_131, 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-24"/>
            <a:ext cx="697063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5058" name="Picture 2" descr="C:\Users\pc\Documents\Παρουσιάσεις Μαθημάτων\XEIMEΡΙΝΟ\1_Εισαγωγή στην Κλασ. Αρχ\5 Αρχαική-κεραμική\2. melanomorfos\εικ. 85αβ hb_07.286.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4000496" cy="6417907"/>
          </a:xfrm>
          <a:prstGeom prst="rect">
            <a:avLst/>
          </a:prstGeom>
          <a:noFill/>
        </p:spPr>
      </p:pic>
      <p:pic>
        <p:nvPicPr>
          <p:cNvPr id="45059" name="Picture 3" descr="C:\Users\pc\Documents\Παρουσιάσεις Μαθημάτων\XEIMEΡΙΝΟ\1_Εισαγωγή στην Κλασ. Αρχ\5 Αρχαική-κεραμική\2. melanomorfos\εικ. 85β Rayete1888_139_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084" y="1571612"/>
            <a:ext cx="5257916" cy="5286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6082" name="Picture 2" descr="C:\Users\pc\Documents\Παρουσιάσεις Μαθημάτων\XEIMEΡΙΝΟ\1_Εισαγωγή στην Κλασ. Αρχ\5 Αρχαική-κεραμική\2. melanomorfos\εικ. 85γ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0"/>
            <a:ext cx="512978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2" descr="C:\Users\pc\Documents\Παρουσιάσεις Μαθημάτων\XEIMEΡΙΝΟ\1_Εισαγωγή στην Κλασ. Αρχ\5 Αρχαική-κεραμική\2. melanomorfos\εικ. 86 Boardman 2001a εικ. 12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51559"/>
            <a:ext cx="9144000" cy="2804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7107" name="Picture 3" descr="C:\Users\pc\Documents\Παρουσιάσεις Μαθημάτων\XEIMEΡΙΝΟ\1_Εισαγωγή στην Κλασ. Αρχ\5 Αρχαική-κεραμική\2. melanomorfos\εικ. 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19130"/>
            <a:ext cx="8970178" cy="53387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8130" name="Picture 2" descr="C:\Users\pc\Documents\Παρουσιάσεις Μαθημάτων\XEIMEΡΙΝΟ\1_Εισαγωγή στην Κλασ. Αρχ\5 Αρχαική-κεραμική\2. melanomorfos\εικ. 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9176015" cy="50006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0178" name="Picture 2" descr="C:\Users\pc\Documents\Παρουσιάσεις Μαθημάτων\XEIMEΡΙΝΟ\1_Εισαγωγή στην Κλασ. Αρχ\5 Αρχαική-κεραμική\2. melanomorfos\εικ. 88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754" y="214314"/>
            <a:ext cx="9021893" cy="6215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c\Documents\Παρουσιάσεις Μαθημάτων\XEIMEΡΙΝΟ\1_Εισαγωγή στην Κλασ. Αρχ\5 Αρχαική-κεραμική\1. prototatikos\εικ. 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571612"/>
            <a:ext cx="7407241" cy="4806971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περιεχομένου 6">
            <a:extLst>
              <a:ext uri="{FF2B5EF4-FFF2-40B4-BE49-F238E27FC236}">
                <a16:creationId xmlns:a16="http://schemas.microsoft.com/office/drawing/2014/main" id="{8D43EF9A-218F-2910-BFA9-86F02A609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02" name="Picture 2" descr="C:\Users\pc\Documents\Παρουσιάσεις Μαθημάτων\XEIMEΡΙΝΟ\1_Εισαγωγή στην Κλασ. Αρχ\5 Αρχαική-κεραμική\2. melanomorfos\εικ. 89. Boardman 2001a εικ. 1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0455"/>
            <a:ext cx="9144000" cy="51538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2226" name="Picture 2" descr="C:\Users\pc\Documents\Παρουσιάσεις Μαθημάτων\XEIMEΡΙΝΟ\1_Εισαγωγή στην Κλασ. Αρχ\5 Αρχαική-κεραμική\2. melanomorfos\εικ. 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90"/>
            <a:ext cx="9150202" cy="5929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3250" name="Picture 2" descr="C:\Users\pc\Documents\Παρουσιάσεις Μαθημάτων\XEIMEΡΙΝΟ\1_Εισαγωγή στην Κλασ. Αρχ\5 Αρχαική-κεραμική\2. melanomorfos\εικ. 89α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70"/>
            <a:ext cx="9144000" cy="5054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4274" name="Picture 2" descr="C:\Users\pc\Documents\Παρουσιάσεις Μαθημάτων\XEIMEΡΙΝΟ\1_Εισαγωγή στην Κλασ. Αρχ\5 Αρχαική-κεραμική\2. melanomorfos\εικ. 89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8213"/>
            <a:ext cx="9144000" cy="60826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6322" name="Picture 2" descr="C:\Users\pc\Documents\Παρουσιάσεις Μαθημάτων\XEIMEΡΙΝΟ\1_Εισαγωγή στην Κλασ. Αρχ\5 Αρχαική-κεραμική\2. melanomorfos\εικ. 90. Heracles_Geryon_Louvre_F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314" y="1"/>
            <a:ext cx="824365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l-GR" dirty="0"/>
              <a:t>Ύστερος Αττικός μελανόμορφος ρυθμός</a:t>
            </a:r>
          </a:p>
          <a:p>
            <a:pPr algn="ctr"/>
            <a:r>
              <a:rPr lang="el-GR" dirty="0"/>
              <a:t>(530/525-490/80)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7346" name="Picture 2" descr="C:\Users\pc\Documents\Παρουσιάσεις Μαθημάτων\XEIMEΡΙΝΟ\1_Εισαγωγή στην Κλασ. Αρχ\5 Αρχαική-κεραμική\2. melanomorfos\εικ. 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7534" y="0"/>
            <a:ext cx="451335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8370" name="Picture 2" descr="C:\Users\pc\Documents\Παρουσιάσεις Μαθημάτων\XEIMEΡΙΝΟ\1_Εισαγωγή στην Κλασ. Αρχ\5 Αρχαική-κεραμική\2. melanomorfos\εικ. 92 Flik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0"/>
            <a:ext cx="494041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9394" name="Picture 2" descr="C:\Users\pc\Documents\Παρουσιάσεις Μαθημάτων\XEIMEΡΙΝΟ\1_Εισαγωγή στην Κλασ. Αρχ\5 Αρχαική-κεραμική\2. melanomorfos\εικ. 93. Silenos_Midas_Met_49_1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416464"/>
            <a:ext cx="7729912" cy="57986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0418" name="Picture 2" descr="C:\Users\pc\Documents\Παρουσιάσεις Μαθημάτων\XEIMEΡΙΝΟ\1_Εισαγωγή στην Κλασ. Αρχ\5 Αρχαική-κεραμική\2. melanomorfos\εικ. 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1027" y="1142984"/>
            <a:ext cx="7777187" cy="51838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 descr="C:\Users\pc\Documents\Παρουσιάσεις Μαθημάτων\XEIMEΡΙΝΟ\1_Εισαγωγή στην Κλασ. Αρχ\5 Αρχαική-κεραμική\2. melanomorfos\εικ. 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642918"/>
            <a:ext cx="3929058" cy="5872233"/>
          </a:xfrm>
          <a:prstGeom prst="rect">
            <a:avLst/>
          </a:prstGeom>
          <a:noFill/>
        </p:spPr>
      </p:pic>
      <p:pic>
        <p:nvPicPr>
          <p:cNvPr id="4099" name="Picture 3" descr="C:\Users\pc\Documents\Παρουσιάσεις Μαθημάτων\XEIMEΡΙΝΟ\1_Εισαγωγή στην Κλασ. Αρχ\5 Αρχαική-κεραμική\2. melanomorfos\εικ. 14α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-1"/>
            <a:ext cx="4357718" cy="4075969"/>
          </a:xfrm>
          <a:prstGeom prst="rect">
            <a:avLst/>
          </a:prstGeom>
          <a:noFill/>
        </p:spPr>
      </p:pic>
      <p:pic>
        <p:nvPicPr>
          <p:cNvPr id="4100" name="Picture 4" descr="C:\Users\pc\Documents\Παρουσιάσεις Μαθημάτων\XEIMEΡΙΝΟ\1_Εισαγωγή στην Κλασ. Αρχ\5 Αρχαική-κεραμική\2. melanomorfos\εικ. 14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3018" y="4286256"/>
            <a:ext cx="3952320" cy="2571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 descr="C:\Users\pc\Documents\Παρουσιάσεις Μαθημάτων\XEIMEΡΙΝΟ\1_Εισαγωγή στην Κλασ. Αρχ\5 Αρχαική-κεραμική\2. melanomorfos\εικ. 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0"/>
            <a:ext cx="548580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l-GR" dirty="0"/>
              <a:t>Μέση Αρχαϊκή περίοδος</a:t>
            </a:r>
          </a:p>
          <a:p>
            <a:pPr algn="ctr"/>
            <a:r>
              <a:rPr lang="el-GR" dirty="0"/>
              <a:t>630/20-480 </a:t>
            </a:r>
            <a:r>
              <a:rPr lang="el-GR" dirty="0" err="1"/>
              <a:t>π.Χ.</a:t>
            </a:r>
            <a:endParaRPr lang="el-G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73</Words>
  <Application>Microsoft Office PowerPoint</Application>
  <PresentationFormat>Προβολή στην οθόνη (4:3)</PresentationFormat>
  <Paragraphs>21</Paragraphs>
  <Slides>69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69</vt:i4>
      </vt:variant>
    </vt:vector>
  </HeadingPairs>
  <TitlesOfParts>
    <vt:vector size="72" baseType="lpstr">
      <vt:lpstr>Arial</vt:lpstr>
      <vt:lpstr>Calibri</vt:lpstr>
      <vt:lpstr>Θέμα του Office</vt:lpstr>
      <vt:lpstr>Αρχαϊκή Κεραμική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Επιγραφές στα αγγεία: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Λυδός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Ζωγράφος του Άμαση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Εξηκίας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pc</dc:creator>
  <cp:lastModifiedBy>Stefanakis Emmanouil (Rodos)</cp:lastModifiedBy>
  <cp:revision>9</cp:revision>
  <dcterms:created xsi:type="dcterms:W3CDTF">2020-11-17T15:50:20Z</dcterms:created>
  <dcterms:modified xsi:type="dcterms:W3CDTF">2022-10-31T06:32:13Z</dcterms:modified>
</cp:coreProperties>
</file>