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7" r:id="rId2"/>
    <p:sldId id="263" r:id="rId3"/>
    <p:sldId id="269" r:id="rId4"/>
    <p:sldId id="258" r:id="rId5"/>
    <p:sldId id="259" r:id="rId6"/>
    <p:sldId id="261" r:id="rId7"/>
    <p:sldId id="260" r:id="rId8"/>
    <p:sldId id="266" r:id="rId9"/>
    <p:sldId id="264" r:id="rId10"/>
    <p:sldId id="257" r:id="rId11"/>
    <p:sldId id="262" r:id="rId12"/>
    <p:sldId id="265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60483" y="1095469"/>
            <a:ext cx="6427960" cy="141234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l-GR" sz="2400" b="1" dirty="0">
                <a:latin typeface="Book Antiqua" panose="02040602050305030304" pitchFamily="18" charset="0"/>
              </a:rPr>
              <a:t>ΔΙΕΘΝΕΙΣ ΟΡΓΑΝΙΣΜΟΙ ΚΑΙ ΠΡΟΣΤΑΣΙΑ ΑΝΘΡΩΠΙΝΩΝ ΔΙΚΑΙΩΜΑΤΩΝ ΣΤΟΝ ΕΥΡΥΤΕΡΟ ΜΕΣΟΓΕΙΑΚΟ ΧΩΡΟ</a:t>
            </a:r>
            <a:endParaRPr lang="en-GB" sz="2400" b="1" dirty="0">
              <a:latin typeface="Book Antiqua" panose="0204060205030503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617496" y="3775295"/>
            <a:ext cx="5084979" cy="176542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ctr"/>
            <a:r>
              <a:rPr lang="el-GR" sz="2000" b="1" dirty="0">
                <a:latin typeface="Book Antiqua" panose="02040602050305030304" pitchFamily="18" charset="0"/>
              </a:rPr>
              <a:t>ΠΜΣ: «ΔΙΑΚΥΒΕΡΝΗΣΗ, ΑΝΑΠΤΥΞΗ &amp; ΑΣΦΑΛΕΙΑ ΣΤΗ ΜΕΣΟΓΕΙΟ» </a:t>
            </a:r>
            <a:endParaRPr lang="en-GB" sz="2000" b="1" dirty="0">
              <a:latin typeface="Book Antiqua" panose="02040602050305030304" pitchFamily="18" charset="0"/>
            </a:endParaRPr>
          </a:p>
          <a:p>
            <a:pPr algn="ctr"/>
            <a:r>
              <a:rPr lang="el-GR" dirty="0">
                <a:latin typeface="Book Antiqua" panose="02040602050305030304" pitchFamily="18" charset="0"/>
              </a:rPr>
              <a:t>ΤΜΗΜΑ ΜΕΣΟΓΕΙΑΚΩΝ ΣΠΟΥΔΩΝ/ΣΧΟΛΗ ΑΝΘΡΩΠΙΣΤΙΚΏΝ ΣΠΟΥΔΩΝ/ΠΑΝ/ΜΙΟ ΑΙΓΑΙΟΥ</a:t>
            </a:r>
          </a:p>
          <a:p>
            <a:endParaRPr lang="el-GR" dirty="0">
              <a:latin typeface="Book Antiqua" panose="02040602050305030304" pitchFamily="18" charset="0"/>
            </a:endParaRPr>
          </a:p>
          <a:p>
            <a:r>
              <a:rPr lang="el-GR" dirty="0">
                <a:latin typeface="Book Antiqua" panose="02040602050305030304" pitchFamily="18" charset="0"/>
              </a:rPr>
              <a:t>Δρ. Ελένη ΜΙΧΑ-Ε.ΔΙ.Π. Νομικής Σχολής ΕΚΠΑ</a:t>
            </a:r>
            <a:endParaRPr lang="en-GB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411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1228" y="72472"/>
            <a:ext cx="7371008" cy="7604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Ουσιαστική προστασία (Ι)</a:t>
            </a: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88" y="1167898"/>
            <a:ext cx="11778559" cy="5549774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Προστασία της ζωής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2)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Αυθαίρετη αφαίρεση ζωής - Επέλευση θανάτου;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Η «απαραίτητη» βία για νόμιμο σκοπό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Υποχρέωση διεξαγωγής έρευνας </a:t>
            </a: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Απαγόρευση των βασανιστηρίων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3)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Βασανιστήρια &amp; Απάνθρωπη μεταχείριση - Εξευτελιστική μεταχείριση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Ελάχιστος βαθμός βαρύτητας της πράξης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Υποχρέωση διεξαγωγής έρευνας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Το θέμα της αστυνομικής βίας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/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Τα σωφρονιστικά ιδρύματα/Αλλοδαποί &amp; απέλαση</a:t>
            </a: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Απαγόρευση δουλείας και αναγκαστικής εργασίας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(αρ. 4) – πρόληψη και καταστολή της εμπορίας ανθρώπων (νομολογία ΕΔΔΑ) </a:t>
            </a:r>
          </a:p>
        </p:txBody>
      </p:sp>
    </p:spTree>
    <p:extLst>
      <p:ext uri="{BB962C8B-B14F-4D97-AF65-F5344CB8AC3E}">
        <p14:creationId xmlns:p14="http://schemas.microsoft.com/office/powerpoint/2010/main" val="3304417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4602" y="0"/>
            <a:ext cx="7371008" cy="67901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Ουσιαστική προστασία (ΙΙ)</a:t>
            </a: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95" y="878188"/>
            <a:ext cx="11977735" cy="5848538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Προσωπική ελευθερία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5):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Νόμιμοι Περιορισμοί βάσει προβλέψιμης,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προσβάσιμης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εθνικής νομοθεσίας /Εγγυήσεις για περιπτώσεις κράτησης ατόμου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Ψυχικά άρρωστοι, αλλοδαποί / απαγόρευση μαζικής απέλασης αλλοδαπών </a:t>
            </a: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Δικαιώματα δίκαιης δίκης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6):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Πρόσβαση σε ανεξάρτητο, αμερόληπτο (εθνικό) δικαστήριο/Δίκαιη ακρόαση/Εύλογος χρόνος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Αστικές υποθέσεις/Διοικητικές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Υποθέσεις ποινικής φύσεως/Πειθαρχικές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Δικαιώματα κατηγορουμένου </a:t>
            </a: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Σεβασμός ιδιωτικής &amp; οικογενειακής ζωής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8):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Νόμιμοι Περιορισμοί βάσει προβλέψιμης,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προσβάσιμης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εθνικής νομοθεσίας /Αναγκαίοι περιορισμοί σε μια ΔΗΜΟΚΡΑΤΙΚΗ ΚΟΙΝΩΝΙΑ</a:t>
            </a:r>
          </a:p>
          <a:p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551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496" y="90579"/>
            <a:ext cx="7371008" cy="7604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Ουσιαστική προστασία (ΙΙΙ)</a:t>
            </a: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95" y="1222218"/>
            <a:ext cx="11977735" cy="5531667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Θρησκευτική ελευθερία / ελευθερία έκφρασης /ελευθερία </a:t>
            </a:r>
            <a:r>
              <a:rPr lang="el-GR" u="sng" dirty="0" err="1">
                <a:solidFill>
                  <a:schemeClr val="bg1"/>
                </a:solidFill>
                <a:latin typeface="Book Antiqua" panose="02040602050305030304" pitchFamily="18" charset="0"/>
              </a:rPr>
              <a:t>συνέρχεσθαι-συνεταιρίζεσθαι</a:t>
            </a:r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9,10,11):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Ελευθερία λατρείας-ανέγερση ναών-θρησκευτικό ένδυμα-θρησκευτικά σύμβολα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Προστασία δημοσιογράφων</a:t>
            </a:r>
          </a:p>
          <a:p>
            <a:endParaRPr lang="el-GR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Δικαίωμα γάμου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(αρ. 12)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Για τον άνδρα και τη γυναίκα 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–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Για τα άτομα του ίδιου φύλου ;;;;; </a:t>
            </a:r>
            <a:r>
              <a:rPr lang="en-GB" dirty="0" err="1">
                <a:solidFill>
                  <a:schemeClr val="bg1"/>
                </a:solidFill>
                <a:latin typeface="Book Antiqua" panose="02040602050305030304" pitchFamily="18" charset="0"/>
              </a:rPr>
              <a:t>Schalk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&amp; Kopf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κ. Αυστρίας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(2010)</a:t>
            </a:r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το ζήτημα της συμφωνίας με την εθνική νομοθεσία – το ζήτημα του διαζυγίου</a:t>
            </a:r>
          </a:p>
          <a:p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Προστασία της περιουσίας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(1</a:t>
            </a:r>
            <a:r>
              <a:rPr lang="el-GR" baseline="30000" dirty="0">
                <a:solidFill>
                  <a:schemeClr val="bg1"/>
                </a:solidFill>
                <a:latin typeface="Book Antiqua" panose="02040602050305030304" pitchFamily="18" charset="0"/>
              </a:rPr>
              <a:t>ο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Π.Πρ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αρ. 1)</a:t>
            </a:r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Η προστασία της υφιστάμενης περιουσίας και όχι της μελλοντικής</a:t>
            </a:r>
          </a:p>
          <a:p>
            <a:endParaRPr lang="el-GR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Δικαίωμα στην εκπαίδευση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(1</a:t>
            </a:r>
            <a:r>
              <a:rPr lang="el-GR" baseline="30000" dirty="0">
                <a:solidFill>
                  <a:schemeClr val="bg1"/>
                </a:solidFill>
                <a:latin typeface="Book Antiqua" panose="02040602050305030304" pitchFamily="18" charset="0"/>
              </a:rPr>
              <a:t>ο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Π.Πρ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αρ. 2) –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δικ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των γονέων</a:t>
            </a:r>
          </a:p>
          <a:p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37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6496" y="90579"/>
            <a:ext cx="7371008" cy="76044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Διεθνείς Συνθήκες και ΕΔΔΑ</a:t>
            </a:r>
            <a:b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95" y="1267484"/>
            <a:ext cx="11977735" cy="548640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Ο ρόλος των διεθνών συνθηκών στο έργο του ΕΔΔΑ: Ερμηνευτικό εργαλείο της ΕΣΔΑ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Ανάμεσα στη δυναμική/εξελικτική ερμηνεία και τη διακριτική ευχέρεια των κρατών 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Ευρωπαϊκή Σύμβαση για την έκδοση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Ευρωπαϊκή Σύμβαση κατά της εμπορίας ανθρώπων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Ευρωπαϊκή Σύμβαση για την αμοιβαία συνεργασία σε ποινικές υποθέσεις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Σύμβαση-πλαίσιο του Συμβουλίου της Ευρώπης για τις μειονότητες  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Ευρωπαϊκός Κοινωνικός Χάρτης για τα κοινωνικά δικαιώματα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Ευρωπαϊκή Σύμβαση για την ετεροδικία κράτους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Ευρωπαϊκή Σύμβαση για την πρόληψη και καταστολή των βασανιστηρίων 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Διεθνής Σύμβαση Η.Ε. για τα δικαιώματα του παιδιού (1989)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Διεθνής Σύμβαση Η.Ε. για τους πρόσφυγες (1951)</a:t>
            </a:r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Διεθνείς Συμβάσεις Γενεύης 1949 για την προστασία των ευάλωτων προσώπων σε καιρό πολέμου </a:t>
            </a:r>
          </a:p>
        </p:txBody>
      </p:sp>
    </p:spTree>
    <p:extLst>
      <p:ext uri="{BB962C8B-B14F-4D97-AF65-F5344CB8AC3E}">
        <p14:creationId xmlns:p14="http://schemas.microsoft.com/office/powerpoint/2010/main" val="3258011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756372" y="2054902"/>
            <a:ext cx="9404350" cy="14001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br>
              <a:rPr lang="el-GR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r>
              <a:rPr lang="el-GR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ΕΡΩΤΗΣΕΙΣ – ΠΑΡΑΤΗΡΗΣΕΙΣ ;</a:t>
            </a:r>
            <a:br>
              <a:rPr lang="el-GR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r>
              <a:rPr lang="el-GR" sz="2800" b="1" spc="5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ΣΑΣ ΕΥΧΑΡΙΣΤΩ!</a:t>
            </a:r>
            <a:br>
              <a:rPr lang="el-GR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endParaRPr lang="en-GB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562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16459" y="0"/>
            <a:ext cx="11271565" cy="8238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Διεθνείς Οργανισμοί και Ανθρώπινα Δικαιώματα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0535" y="1186004"/>
            <a:ext cx="11986788" cy="5671995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Συμβατικοί &amp;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εξωσυμβατικοί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μηχανισμοί προστασίας ανθρωπίνων δικαιωμάτων στο πλαίσιο λειτουργίας των Διεθνών Οργανισμών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-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Δικαιοδοτική/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Οιονεί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δικαιοδοτική προστασία  </a:t>
            </a:r>
          </a:p>
          <a:p>
            <a:pPr algn="ctr"/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ΣΥΜΒΟΥΛΙΟ ΤΗΣ ΕΥΡΩΠΗΣ</a:t>
            </a:r>
          </a:p>
          <a:p>
            <a:pPr algn="ctr"/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ΣΤΟΧΟΙ (Καταστατικός Χάρτης, αρ. 1)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«… να εξασφαλίσει και να πραγματοποιήσει τις αρχές και τα ιδεώδη των κρατών-μελών (κοινή κληρονομιά) και να διευκολύνει την οικονομική και κοινωνική τους πρόοδο.»</a:t>
            </a:r>
            <a:endParaRPr lang="en-GB" b="1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Διάλογος - Συμφωνίες – Κοινή δράση </a:t>
            </a:r>
            <a:r>
              <a:rPr lang="el-GR" b="1" dirty="0" err="1">
                <a:solidFill>
                  <a:schemeClr val="bg1"/>
                </a:solidFill>
                <a:latin typeface="Book Antiqua" panose="02040602050305030304" pitchFamily="18" charset="0"/>
              </a:rPr>
              <a:t>κρ.μ</a:t>
            </a:r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. – Πραγμάτωση ανθρωπίνων δικαιωμάτων </a:t>
            </a:r>
            <a:endParaRPr lang="en-GB" b="1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ΟΡΓΑΝΑ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Ο Γενικός Γραμματέας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Η Κοινοβουλευτική Συνέλευση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Η Επιτροπή των Υπουργών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Ευρωπαϊκό Δικαστήριο Ανθρωπίνων Δικαιωμάτων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Κογκρέσο των Τοπικών και Περιφερειακών Αρχών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Επίτροπος για τα Ανθρώπινα Δικαιώματα 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Διεθνείς ΜΚΟ</a:t>
            </a:r>
          </a:p>
        </p:txBody>
      </p:sp>
    </p:spTree>
    <p:extLst>
      <p:ext uri="{BB962C8B-B14F-4D97-AF65-F5344CB8AC3E}">
        <p14:creationId xmlns:p14="http://schemas.microsoft.com/office/powerpoint/2010/main" val="321707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16459" y="0"/>
            <a:ext cx="11271565" cy="8238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Διεθνείς Οργανισμοί και Ανθρώπινα Δικαιώματα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0535" y="1186004"/>
            <a:ext cx="11986788" cy="5671995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Συμβατικοί μηχανισμοί προστασίας ανθρωπίνων δικαιωμάτων στο πλαίσιο λειτουργίας των Διεθνών Οργανισμών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-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Δικαιοδοτική/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Οιονεί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δικαιοδοτική προστασία 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Συμβούλιο της Ευρώπης  </a:t>
            </a:r>
          </a:p>
          <a:p>
            <a:pPr algn="ctr"/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Διεθνείς Συμβάσεις περιφερειακού χαρακτήρα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ΕΣΔΑ (1950) – Σύσταση ΕΔΔΑ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 για την πρόληψη των βασανιστηρίων 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(1987)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–Επιτροπή (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CPT)</a:t>
            </a:r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Σύμβαση-πλαίσιο για τις εθνικές μειονότητες (1995) - Επιτροπή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 για τα ανθρώπινα δικαιώματα και τη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βιοϊατρική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(1997) – Επιτροπή 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 για το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κυβερνο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-έγκλημα (2001) - Επιτροπή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 κατά της εμπορίας ανθρώπων (2005)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–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Επιτροπή (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GRETA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)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Σύμβαση για την πρόληψη και καταπολέμηση της βίας κατά των γυναικών και της ενδοοικογενειακής βίας (2011)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–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Επιτροπή (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GREVIO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9342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16459" y="153909"/>
            <a:ext cx="11271565" cy="82386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ΕΣΔΑ: Ένα πανόραμα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8642" y="1231270"/>
            <a:ext cx="11977734" cy="5626729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Γενική Προστασία ΕΣΔΑ: Το άτομο ως βασικός άξονας λειτουργίας της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Υποκείμενο δικαίου = αντλεί/ασκεί δικαιώματα και υποχρεώσεις 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Επιδράσεις στο χώρο της διεθνούς δικαιοσύνης</a:t>
            </a:r>
          </a:p>
          <a:p>
            <a:r>
              <a:rPr lang="el-GR" b="1" dirty="0" err="1">
                <a:solidFill>
                  <a:schemeClr val="bg1"/>
                </a:solidFill>
                <a:latin typeface="Book Antiqua" panose="02040602050305030304" pitchFamily="18" charset="0"/>
              </a:rPr>
              <a:t>Καθ’ύλην</a:t>
            </a:r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 Πεδίο Εφαρμογής ΕΣΔΑ</a:t>
            </a:r>
          </a:p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Συμβατικός Μηχανισμός Ελέγχου &amp; Εφαρμογής ΕΣΔΑ:</a:t>
            </a:r>
          </a:p>
          <a:p>
            <a:pPr algn="ctr"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           </a:t>
            </a:r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Το Δικαστήριο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                     </a:t>
            </a:r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Η Επιτροπή Υπουργών (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αρ. 46)</a:t>
            </a:r>
            <a:endParaRPr lang="el-GR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  <a:sym typeface="Symbol"/>
              </a:rPr>
              <a:t>									↓							          ↓</a:t>
            </a:r>
          </a:p>
          <a:p>
            <a:pPr algn="ctr"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  <a:sym typeface="Symbol"/>
              </a:rPr>
              <a:t>		Εύρεση παραβίασης           Επίβλεψη συμμόρφωσης κράτους</a:t>
            </a:r>
          </a:p>
          <a:p>
            <a:pPr algn="ctr"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  <a:sym typeface="Symbol"/>
              </a:rPr>
              <a:t>      +                                         			      </a:t>
            </a:r>
          </a:p>
          <a:p>
            <a:pPr algn="ctr"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  <a:sym typeface="Symbol"/>
              </a:rPr>
              <a:t>Μέτρα αποκατάστασης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         Σχέδιο δράσης    Έκθεση δράσης</a:t>
            </a:r>
          </a:p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Διαμόρφωση ενιαίας ευρωπαϊκής αντίληψης περί κράτους δικαίου</a:t>
            </a:r>
          </a:p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Δικανικός «Διάλογος» εθνικών δικαστηρίων &amp; ΕΔΔΑ</a:t>
            </a:r>
          </a:p>
        </p:txBody>
      </p:sp>
    </p:spTree>
    <p:extLst>
      <p:ext uri="{BB962C8B-B14F-4D97-AF65-F5344CB8AC3E}">
        <p14:creationId xmlns:p14="http://schemas.microsoft.com/office/powerpoint/2010/main" val="123847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3375"/>
            <a:ext cx="10438646" cy="6880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Χαρακτηριστικά της διεθνούς προστασίας (ΕΣΔΑ Ι)</a:t>
            </a: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176" y="1158843"/>
            <a:ext cx="11787612" cy="5106154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endParaRPr lang="el-GR" b="1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>
              <a:spcBef>
                <a:spcPts val="600"/>
              </a:spcBef>
            </a:pPr>
            <a:r>
              <a:rPr lang="el-GR" b="1" u="sng" dirty="0" err="1">
                <a:solidFill>
                  <a:schemeClr val="bg1"/>
                </a:solidFill>
                <a:latin typeface="Book Antiqua" panose="02040602050305030304" pitchFamily="18" charset="0"/>
              </a:rPr>
              <a:t>Ατομοκεντρική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Η έννοια του θύματος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(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άμεσο/έμμεσο)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(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φυσικό/νομικό πρόσωπο)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Αποσπασματική προστασία ;;;;;; - ΚΑΘΕ υπόθεση με τα πραγματικά περιστατικά της</a:t>
            </a:r>
            <a:endParaRPr lang="el-GR" b="1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Χωρική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Η έννοια της κατά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τόπον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δικαιοδοσίας (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territorial jurisdiction)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</a:p>
          <a:p>
            <a:pPr marL="0" indent="0">
              <a:buNone/>
            </a:pP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Άρ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1: Υποχρέωση εφαρμογής της ΕΣΔΑ «εις όλα τα εξαρτώμενα εκ της δικαιοδοσίας των πρόσωπα, τα καθοριζόμενα … δικαιώματα και ελευθερίας.»  → ΚΑΙ «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Εξωεδαφική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» εφαρμογή της ΕΣΔΑ</a:t>
            </a:r>
          </a:p>
          <a:p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Επικουρική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Η έννοια της εξάντλησης των εσωτερικών ενδίκων μέσων </a:t>
            </a: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(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Διακριτική ευχέρεια κρατών) (Αρχή της αναλογικότητας) – Αναγκαιότητα σε μία ΔΗΜΟΚΡΑΤΙΚΗ ΚΟΙΝΩΝΙΑ</a:t>
            </a:r>
          </a:p>
          <a:p>
            <a:r>
              <a:rPr lang="el-GR" b="1" u="sng" dirty="0" err="1">
                <a:solidFill>
                  <a:schemeClr val="bg1"/>
                </a:solidFill>
                <a:latin typeface="Book Antiqua" panose="02040602050305030304" pitchFamily="18" charset="0"/>
              </a:rPr>
              <a:t>Αποκαταστατική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επαναφορά της προηγουμένης κατάστασης - αποζημίωση</a:t>
            </a:r>
          </a:p>
          <a:p>
            <a:r>
              <a:rPr lang="el-GR" b="1" u="sng" dirty="0">
                <a:solidFill>
                  <a:schemeClr val="bg1"/>
                </a:solidFill>
                <a:latin typeface="Book Antiqua" panose="02040602050305030304" pitchFamily="18" charset="0"/>
              </a:rPr>
              <a:t>Εξελικτική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Διεύρυνση της προστασίας πέραν του νόμου ή αντίθετα στο νόμο ;;;;;;;;</a:t>
            </a:r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82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330003" cy="71517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32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Χαρακτηριστικά της διεθνούς προστασίας (ΕΣΔΑ ΙΙ)</a:t>
            </a:r>
            <a:endParaRPr lang="en-GB" sz="32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696" y="851026"/>
            <a:ext cx="10302844" cy="6006974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 algn="ctr"/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Απόλυτα &amp; Σχετικά δικαιώματα: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Ποια δικαιώματα επιδέχονται εξαιρέσεις;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Γιατί;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Πότε;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Παρεκκλίσεις από την εφαρμογή ΑΔ για καταστάσεις έκτακτης ανάγκης (αρ. 15): Ποιες οι διαφορές;</a:t>
            </a:r>
          </a:p>
          <a:p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Θετικές/Αρνητικές υποχρεώσεις κρατών:</a:t>
            </a:r>
          </a:p>
          <a:p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Kurt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κ. Αυστρίας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,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2021</a:t>
            </a:r>
          </a:p>
          <a:p>
            <a:pPr algn="ctr"/>
            <a:endParaRPr lang="el-GR" u="sng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Προστασία απέναντι σε τρίτο-ιδιώτη:</a:t>
            </a:r>
          </a:p>
          <a:p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Οι υποχρεώσεις τρίτων για αποτελεσματική προστασία, πχ. ιδιωτικά σχολεία, ιδιωτικές κλινικές</a:t>
            </a:r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B &amp; C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κ. Ελβετίας, 2020 </a:t>
            </a:r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078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554" y="316872"/>
            <a:ext cx="8157173" cy="80575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Δικονομική προστασία</a:t>
            </a:r>
            <a:r>
              <a:rPr lang="en-GB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 (I)</a:t>
            </a:r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: </a:t>
            </a:r>
            <a:b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Δικαιοδοτική / Γνωμοδοτική Αρμοδιότητα</a:t>
            </a:r>
            <a:endParaRPr lang="en-GB" sz="2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35" y="2154725"/>
            <a:ext cx="11986787" cy="3902043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/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Γνωμοδοτική αρμοδιότητα (Πρόσθετο Πρωτόκολλο 16)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Αιτήσεις ανωτάτων δικαστηρίων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κρ.μ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για Γνωμοδοτήσεις σε εκκρεμείς υποθέσεις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ενώπιόν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τους. 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Ενίσχυση δικανικού διαλόγου και αποτελεσματικότητα της Σύμβασης στις εθνικές έννομες τάξεις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ΒΕΛΓΙΟ (12-2023): απόφαση Υπ. Εσωτερικών για ανάκληση άδειας εργασίας εργαζομένου ως ιδιωτικού φύλακα λόγω των ισχυριζόμενων σχέσεων με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σαλαφιστές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</a:p>
          <a:p>
            <a:pPr algn="just"/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ctr"/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071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28" y="0"/>
            <a:ext cx="10719303" cy="7151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Δικονομική προστασία</a:t>
            </a:r>
            <a:r>
              <a:rPr lang="en-GB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 (II)</a:t>
            </a:r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: </a:t>
            </a:r>
            <a:b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</a:br>
            <a:r>
              <a:rPr lang="el-GR" sz="24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ook Antiqua" panose="02040602050305030304" pitchFamily="18" charset="0"/>
              </a:rPr>
              <a:t>Δικαιοδοτική / Γνωμοδοτική Αρμοδιότητα</a:t>
            </a:r>
            <a:endParaRPr lang="en-GB" sz="24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35" y="977774"/>
            <a:ext cx="11986787" cy="5748951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u="sng" dirty="0">
                <a:solidFill>
                  <a:schemeClr val="bg1"/>
                </a:solidFill>
                <a:latin typeface="Book Antiqua" panose="02040602050305030304" pitchFamily="18" charset="0"/>
              </a:rPr>
              <a:t>Δικαιοδοτική αρμοδιότητα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: Ατομική/Διακρατική προσφυγή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Έμφαση στη δικαιοδοσία του Δικαστηρίου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Στενή σύνδεση με την ουσία της υπόθεσης</a:t>
            </a: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Δικαιοδοτικός δεσμός του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κρ.μ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. με το έδαφος όπου λαμβάνει χώρα η παραβίαση – ο αποτελεσματικός έλεγχος επί του εδάφους-περίοδος ενόπλων συρράξεων-απελάσεις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/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εκδόσεις αλλοδαπών σε τρίτο κράτος</a:t>
            </a:r>
          </a:p>
          <a:p>
            <a:pPr algn="just"/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Λοϊζίδου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κ. Τουρκίας (1996)/</a:t>
            </a:r>
            <a:r>
              <a:rPr lang="en-GB" dirty="0" err="1">
                <a:solidFill>
                  <a:schemeClr val="bg1"/>
                </a:solidFill>
                <a:latin typeface="Book Antiqua" panose="02040602050305030304" pitchFamily="18" charset="0"/>
              </a:rPr>
              <a:t>Güzelyurtlu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και άλλοι κ. Κύπρου &amp; Τουρκίας (2019)/</a:t>
            </a:r>
            <a:r>
              <a:rPr lang="en-GB" dirty="0" err="1">
                <a:solidFill>
                  <a:schemeClr val="bg1"/>
                </a:solidFill>
                <a:latin typeface="Book Antiqua" panose="02040602050305030304" pitchFamily="18" charset="0"/>
              </a:rPr>
              <a:t>Hanan</a:t>
            </a:r>
            <a:r>
              <a:rPr lang="en-GB" dirty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κ. Γερμανίας (2021)</a:t>
            </a:r>
          </a:p>
          <a:p>
            <a:pPr algn="just"/>
            <a:endParaRPr lang="el-GR" dirty="0">
              <a:solidFill>
                <a:schemeClr val="bg1"/>
              </a:solidFill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Δικαιοδοσία της Ρωσίας επί του εδάφους της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Αμπχαζίας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&amp; </a:t>
            </a:r>
            <a:r>
              <a:rPr lang="el-GR" dirty="0" err="1">
                <a:solidFill>
                  <a:schemeClr val="bg1"/>
                </a:solidFill>
                <a:latin typeface="Book Antiqua" panose="02040602050305030304" pitchFamily="18" charset="0"/>
              </a:rPr>
              <a:t>Ν.Οσετίας</a:t>
            </a:r>
            <a:r>
              <a:rPr lang="el-GR" dirty="0">
                <a:solidFill>
                  <a:schemeClr val="bg1"/>
                </a:solidFill>
                <a:latin typeface="Book Antiqua" panose="02040602050305030304" pitchFamily="18" charset="0"/>
              </a:rPr>
              <a:t> κατά τη διάρκεια των εχθροπραξιών αλλά και μετά την παύση τους (2021)/Δικαιοδοσία της Ρωσίας επί μέρους του εδάφους στην Ανατολ. Ουκρανία υπό τον έλεγχο αυτονομιστών (2022)  </a:t>
            </a:r>
          </a:p>
          <a:p>
            <a:pPr algn="ctr"/>
            <a:endParaRPr lang="en-GB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346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-128423" y="-212757"/>
            <a:ext cx="12320423" cy="7007382"/>
            <a:chOff x="0" y="0"/>
            <a:chExt cx="7606" cy="4326"/>
          </a:xfrm>
        </p:grpSpPr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0" y="1152"/>
              <a:ext cx="1645" cy="337"/>
            </a:xfrm>
            <a:custGeom>
              <a:avLst/>
              <a:gdLst>
                <a:gd name="T0" fmla="*/ 118 w 1645"/>
                <a:gd name="T1" fmla="*/ 0 h 337"/>
                <a:gd name="T2" fmla="*/ 83 w 1645"/>
                <a:gd name="T3" fmla="*/ 0 h 337"/>
                <a:gd name="T4" fmla="*/ 55 w 1645"/>
                <a:gd name="T5" fmla="*/ 3 h 337"/>
                <a:gd name="T6" fmla="*/ 34 w 1645"/>
                <a:gd name="T7" fmla="*/ 7 h 337"/>
                <a:gd name="T8" fmla="*/ 20 w 1645"/>
                <a:gd name="T9" fmla="*/ 15 h 337"/>
                <a:gd name="T10" fmla="*/ 10 w 1645"/>
                <a:gd name="T11" fmla="*/ 27 h 337"/>
                <a:gd name="T12" fmla="*/ 4 w 1645"/>
                <a:gd name="T13" fmla="*/ 43 h 337"/>
                <a:gd name="T14" fmla="*/ 0 w 1645"/>
                <a:gd name="T15" fmla="*/ 64 h 337"/>
                <a:gd name="T16" fmla="*/ 0 w 1645"/>
                <a:gd name="T17" fmla="*/ 91 h 337"/>
                <a:gd name="T18" fmla="*/ 0 w 1645"/>
                <a:gd name="T19" fmla="*/ 228 h 337"/>
                <a:gd name="T20" fmla="*/ 0 w 1645"/>
                <a:gd name="T21" fmla="*/ 259 h 337"/>
                <a:gd name="T22" fmla="*/ 2 w 1645"/>
                <a:gd name="T23" fmla="*/ 283 h 337"/>
                <a:gd name="T24" fmla="*/ 6 w 1645"/>
                <a:gd name="T25" fmla="*/ 302 h 337"/>
                <a:gd name="T26" fmla="*/ 14 w 1645"/>
                <a:gd name="T27" fmla="*/ 316 h 337"/>
                <a:gd name="T28" fmla="*/ 26 w 1645"/>
                <a:gd name="T29" fmla="*/ 325 h 337"/>
                <a:gd name="T30" fmla="*/ 44 w 1645"/>
                <a:gd name="T31" fmla="*/ 331 h 337"/>
                <a:gd name="T32" fmla="*/ 68 w 1645"/>
                <a:gd name="T33" fmla="*/ 335 h 337"/>
                <a:gd name="T34" fmla="*/ 100 w 1645"/>
                <a:gd name="T35" fmla="*/ 336 h 337"/>
                <a:gd name="T36" fmla="*/ 139 w 1645"/>
                <a:gd name="T37" fmla="*/ 337 h 337"/>
                <a:gd name="T38" fmla="*/ 1525 w 1645"/>
                <a:gd name="T39" fmla="*/ 337 h 337"/>
                <a:gd name="T40" fmla="*/ 1561 w 1645"/>
                <a:gd name="T41" fmla="*/ 336 h 337"/>
                <a:gd name="T42" fmla="*/ 1589 w 1645"/>
                <a:gd name="T43" fmla="*/ 333 h 337"/>
                <a:gd name="T44" fmla="*/ 1609 w 1645"/>
                <a:gd name="T45" fmla="*/ 329 h 337"/>
                <a:gd name="T46" fmla="*/ 1624 w 1645"/>
                <a:gd name="T47" fmla="*/ 321 h 337"/>
                <a:gd name="T48" fmla="*/ 1634 w 1645"/>
                <a:gd name="T49" fmla="*/ 309 h 337"/>
                <a:gd name="T50" fmla="*/ 1640 w 1645"/>
                <a:gd name="T51" fmla="*/ 293 h 337"/>
                <a:gd name="T52" fmla="*/ 1644 w 1645"/>
                <a:gd name="T53" fmla="*/ 272 h 337"/>
                <a:gd name="T54" fmla="*/ 1645 w 1645"/>
                <a:gd name="T55" fmla="*/ 245 h 337"/>
                <a:gd name="T56" fmla="*/ 1645 w 1645"/>
                <a:gd name="T57" fmla="*/ 108 h 337"/>
                <a:gd name="T58" fmla="*/ 1644 w 1645"/>
                <a:gd name="T59" fmla="*/ 77 h 337"/>
                <a:gd name="T60" fmla="*/ 1642 w 1645"/>
                <a:gd name="T61" fmla="*/ 53 h 337"/>
                <a:gd name="T62" fmla="*/ 1638 w 1645"/>
                <a:gd name="T63" fmla="*/ 34 h 337"/>
                <a:gd name="T64" fmla="*/ 1630 w 1645"/>
                <a:gd name="T65" fmla="*/ 21 h 337"/>
                <a:gd name="T66" fmla="*/ 1617 w 1645"/>
                <a:gd name="T67" fmla="*/ 11 h 337"/>
                <a:gd name="T68" fmla="*/ 1600 w 1645"/>
                <a:gd name="T69" fmla="*/ 5 h 337"/>
                <a:gd name="T70" fmla="*/ 1576 w 1645"/>
                <a:gd name="T71" fmla="*/ 1 h 337"/>
                <a:gd name="T72" fmla="*/ 1544 w 1645"/>
                <a:gd name="T73" fmla="*/ 0 h 337"/>
                <a:gd name="T74" fmla="*/ 163 w 1645"/>
                <a:gd name="T75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45" h="337">
                  <a:moveTo>
                    <a:pt x="163" y="0"/>
                  </a:moveTo>
                  <a:lnTo>
                    <a:pt x="118" y="0"/>
                  </a:lnTo>
                  <a:lnTo>
                    <a:pt x="100" y="0"/>
                  </a:lnTo>
                  <a:lnTo>
                    <a:pt x="83" y="0"/>
                  </a:lnTo>
                  <a:lnTo>
                    <a:pt x="68" y="1"/>
                  </a:lnTo>
                  <a:lnTo>
                    <a:pt x="55" y="3"/>
                  </a:lnTo>
                  <a:lnTo>
                    <a:pt x="44" y="5"/>
                  </a:lnTo>
                  <a:lnTo>
                    <a:pt x="34" y="7"/>
                  </a:lnTo>
                  <a:lnTo>
                    <a:pt x="26" y="11"/>
                  </a:lnTo>
                  <a:lnTo>
                    <a:pt x="20" y="15"/>
                  </a:lnTo>
                  <a:lnTo>
                    <a:pt x="14" y="21"/>
                  </a:lnTo>
                  <a:lnTo>
                    <a:pt x="10" y="27"/>
                  </a:lnTo>
                  <a:lnTo>
                    <a:pt x="6" y="34"/>
                  </a:lnTo>
                  <a:lnTo>
                    <a:pt x="4" y="43"/>
                  </a:lnTo>
                  <a:lnTo>
                    <a:pt x="2" y="53"/>
                  </a:lnTo>
                  <a:lnTo>
                    <a:pt x="0" y="64"/>
                  </a:lnTo>
                  <a:lnTo>
                    <a:pt x="0" y="77"/>
                  </a:lnTo>
                  <a:lnTo>
                    <a:pt x="0" y="91"/>
                  </a:lnTo>
                  <a:lnTo>
                    <a:pt x="0" y="108"/>
                  </a:lnTo>
                  <a:lnTo>
                    <a:pt x="0" y="228"/>
                  </a:lnTo>
                  <a:lnTo>
                    <a:pt x="0" y="245"/>
                  </a:lnTo>
                  <a:lnTo>
                    <a:pt x="0" y="259"/>
                  </a:lnTo>
                  <a:lnTo>
                    <a:pt x="0" y="272"/>
                  </a:lnTo>
                  <a:lnTo>
                    <a:pt x="2" y="283"/>
                  </a:lnTo>
                  <a:lnTo>
                    <a:pt x="4" y="293"/>
                  </a:lnTo>
                  <a:lnTo>
                    <a:pt x="6" y="302"/>
                  </a:lnTo>
                  <a:lnTo>
                    <a:pt x="10" y="309"/>
                  </a:lnTo>
                  <a:lnTo>
                    <a:pt x="14" y="316"/>
                  </a:lnTo>
                  <a:lnTo>
                    <a:pt x="20" y="321"/>
                  </a:lnTo>
                  <a:lnTo>
                    <a:pt x="26" y="325"/>
                  </a:lnTo>
                  <a:lnTo>
                    <a:pt x="34" y="329"/>
                  </a:lnTo>
                  <a:lnTo>
                    <a:pt x="44" y="331"/>
                  </a:lnTo>
                  <a:lnTo>
                    <a:pt x="55" y="333"/>
                  </a:lnTo>
                  <a:lnTo>
                    <a:pt x="68" y="335"/>
                  </a:lnTo>
                  <a:lnTo>
                    <a:pt x="83" y="336"/>
                  </a:lnTo>
                  <a:lnTo>
                    <a:pt x="100" y="336"/>
                  </a:lnTo>
                  <a:lnTo>
                    <a:pt x="118" y="337"/>
                  </a:lnTo>
                  <a:lnTo>
                    <a:pt x="139" y="337"/>
                  </a:lnTo>
                  <a:lnTo>
                    <a:pt x="1504" y="337"/>
                  </a:lnTo>
                  <a:lnTo>
                    <a:pt x="1525" y="337"/>
                  </a:lnTo>
                  <a:lnTo>
                    <a:pt x="1544" y="336"/>
                  </a:lnTo>
                  <a:lnTo>
                    <a:pt x="1561" y="336"/>
                  </a:lnTo>
                  <a:lnTo>
                    <a:pt x="1576" y="335"/>
                  </a:lnTo>
                  <a:lnTo>
                    <a:pt x="1589" y="333"/>
                  </a:lnTo>
                  <a:lnTo>
                    <a:pt x="1600" y="331"/>
                  </a:lnTo>
                  <a:lnTo>
                    <a:pt x="1609" y="329"/>
                  </a:lnTo>
                  <a:lnTo>
                    <a:pt x="1617" y="325"/>
                  </a:lnTo>
                  <a:lnTo>
                    <a:pt x="1624" y="321"/>
                  </a:lnTo>
                  <a:lnTo>
                    <a:pt x="1630" y="316"/>
                  </a:lnTo>
                  <a:lnTo>
                    <a:pt x="1634" y="309"/>
                  </a:lnTo>
                  <a:lnTo>
                    <a:pt x="1638" y="302"/>
                  </a:lnTo>
                  <a:lnTo>
                    <a:pt x="1640" y="293"/>
                  </a:lnTo>
                  <a:lnTo>
                    <a:pt x="1642" y="283"/>
                  </a:lnTo>
                  <a:lnTo>
                    <a:pt x="1644" y="272"/>
                  </a:lnTo>
                  <a:lnTo>
                    <a:pt x="1644" y="259"/>
                  </a:lnTo>
                  <a:lnTo>
                    <a:pt x="1645" y="245"/>
                  </a:lnTo>
                  <a:lnTo>
                    <a:pt x="1645" y="228"/>
                  </a:lnTo>
                  <a:lnTo>
                    <a:pt x="1645" y="108"/>
                  </a:lnTo>
                  <a:lnTo>
                    <a:pt x="1645" y="91"/>
                  </a:lnTo>
                  <a:lnTo>
                    <a:pt x="1644" y="77"/>
                  </a:lnTo>
                  <a:lnTo>
                    <a:pt x="1644" y="64"/>
                  </a:lnTo>
                  <a:lnTo>
                    <a:pt x="1642" y="53"/>
                  </a:lnTo>
                  <a:lnTo>
                    <a:pt x="1640" y="43"/>
                  </a:lnTo>
                  <a:lnTo>
                    <a:pt x="1638" y="34"/>
                  </a:lnTo>
                  <a:lnTo>
                    <a:pt x="1634" y="27"/>
                  </a:lnTo>
                  <a:lnTo>
                    <a:pt x="1630" y="21"/>
                  </a:lnTo>
                  <a:lnTo>
                    <a:pt x="1624" y="15"/>
                  </a:lnTo>
                  <a:lnTo>
                    <a:pt x="1617" y="11"/>
                  </a:lnTo>
                  <a:lnTo>
                    <a:pt x="1609" y="7"/>
                  </a:lnTo>
                  <a:lnTo>
                    <a:pt x="1600" y="5"/>
                  </a:lnTo>
                  <a:lnTo>
                    <a:pt x="1589" y="3"/>
                  </a:lnTo>
                  <a:lnTo>
                    <a:pt x="1576" y="1"/>
                  </a:lnTo>
                  <a:lnTo>
                    <a:pt x="1561" y="0"/>
                  </a:lnTo>
                  <a:lnTo>
                    <a:pt x="1544" y="0"/>
                  </a:lnTo>
                  <a:lnTo>
                    <a:pt x="1525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9" y="1152"/>
              <a:ext cx="1645" cy="337"/>
            </a:xfrm>
            <a:custGeom>
              <a:avLst/>
              <a:gdLst>
                <a:gd name="T0" fmla="*/ 139 w 1645"/>
                <a:gd name="T1" fmla="*/ 0 h 337"/>
                <a:gd name="T2" fmla="*/ 100 w 1645"/>
                <a:gd name="T3" fmla="*/ 0 h 337"/>
                <a:gd name="T4" fmla="*/ 68 w 1645"/>
                <a:gd name="T5" fmla="*/ 1 h 337"/>
                <a:gd name="T6" fmla="*/ 44 w 1645"/>
                <a:gd name="T7" fmla="*/ 5 h 337"/>
                <a:gd name="T8" fmla="*/ 27 w 1645"/>
                <a:gd name="T9" fmla="*/ 11 h 337"/>
                <a:gd name="T10" fmla="*/ 14 w 1645"/>
                <a:gd name="T11" fmla="*/ 21 h 337"/>
                <a:gd name="T12" fmla="*/ 6 w 1645"/>
                <a:gd name="T13" fmla="*/ 34 h 337"/>
                <a:gd name="T14" fmla="*/ 2 w 1645"/>
                <a:gd name="T15" fmla="*/ 53 h 337"/>
                <a:gd name="T16" fmla="*/ 0 w 1645"/>
                <a:gd name="T17" fmla="*/ 77 h 337"/>
                <a:gd name="T18" fmla="*/ 0 w 1645"/>
                <a:gd name="T19" fmla="*/ 108 h 337"/>
                <a:gd name="T20" fmla="*/ 0 w 1645"/>
                <a:gd name="T21" fmla="*/ 210 h 337"/>
                <a:gd name="T22" fmla="*/ 0 w 1645"/>
                <a:gd name="T23" fmla="*/ 245 h 337"/>
                <a:gd name="T24" fmla="*/ 0 w 1645"/>
                <a:gd name="T25" fmla="*/ 272 h 337"/>
                <a:gd name="T26" fmla="*/ 4 w 1645"/>
                <a:gd name="T27" fmla="*/ 293 h 337"/>
                <a:gd name="T28" fmla="*/ 10 w 1645"/>
                <a:gd name="T29" fmla="*/ 309 h 337"/>
                <a:gd name="T30" fmla="*/ 20 w 1645"/>
                <a:gd name="T31" fmla="*/ 321 h 337"/>
                <a:gd name="T32" fmla="*/ 35 w 1645"/>
                <a:gd name="T33" fmla="*/ 329 h 337"/>
                <a:gd name="T34" fmla="*/ 55 w 1645"/>
                <a:gd name="T35" fmla="*/ 333 h 337"/>
                <a:gd name="T36" fmla="*/ 83 w 1645"/>
                <a:gd name="T37" fmla="*/ 336 h 337"/>
                <a:gd name="T38" fmla="*/ 118 w 1645"/>
                <a:gd name="T39" fmla="*/ 337 h 337"/>
                <a:gd name="T40" fmla="*/ 163 w 1645"/>
                <a:gd name="T41" fmla="*/ 337 h 337"/>
                <a:gd name="T42" fmla="*/ 1505 w 1645"/>
                <a:gd name="T43" fmla="*/ 337 h 337"/>
                <a:gd name="T44" fmla="*/ 1544 w 1645"/>
                <a:gd name="T45" fmla="*/ 336 h 337"/>
                <a:gd name="T46" fmla="*/ 1576 w 1645"/>
                <a:gd name="T47" fmla="*/ 335 h 337"/>
                <a:gd name="T48" fmla="*/ 1600 w 1645"/>
                <a:gd name="T49" fmla="*/ 331 h 337"/>
                <a:gd name="T50" fmla="*/ 1617 w 1645"/>
                <a:gd name="T51" fmla="*/ 325 h 337"/>
                <a:gd name="T52" fmla="*/ 1630 w 1645"/>
                <a:gd name="T53" fmla="*/ 316 h 337"/>
                <a:gd name="T54" fmla="*/ 1638 w 1645"/>
                <a:gd name="T55" fmla="*/ 302 h 337"/>
                <a:gd name="T56" fmla="*/ 1642 w 1645"/>
                <a:gd name="T57" fmla="*/ 283 h 337"/>
                <a:gd name="T58" fmla="*/ 1644 w 1645"/>
                <a:gd name="T59" fmla="*/ 259 h 337"/>
                <a:gd name="T60" fmla="*/ 1645 w 1645"/>
                <a:gd name="T61" fmla="*/ 228 h 337"/>
                <a:gd name="T62" fmla="*/ 1645 w 1645"/>
                <a:gd name="T63" fmla="*/ 126 h 337"/>
                <a:gd name="T64" fmla="*/ 1645 w 1645"/>
                <a:gd name="T65" fmla="*/ 91 h 337"/>
                <a:gd name="T66" fmla="*/ 1644 w 1645"/>
                <a:gd name="T67" fmla="*/ 64 h 337"/>
                <a:gd name="T68" fmla="*/ 1640 w 1645"/>
                <a:gd name="T69" fmla="*/ 43 h 337"/>
                <a:gd name="T70" fmla="*/ 1634 w 1645"/>
                <a:gd name="T71" fmla="*/ 27 h 337"/>
                <a:gd name="T72" fmla="*/ 1624 w 1645"/>
                <a:gd name="T73" fmla="*/ 15 h 337"/>
                <a:gd name="T74" fmla="*/ 1609 w 1645"/>
                <a:gd name="T75" fmla="*/ 7 h 337"/>
                <a:gd name="T76" fmla="*/ 1589 w 1645"/>
                <a:gd name="T77" fmla="*/ 3 h 337"/>
                <a:gd name="T78" fmla="*/ 1561 w 1645"/>
                <a:gd name="T79" fmla="*/ 0 h 337"/>
                <a:gd name="T80" fmla="*/ 1526 w 1645"/>
                <a:gd name="T81" fmla="*/ 0 h 337"/>
                <a:gd name="T82" fmla="*/ 1481 w 1645"/>
                <a:gd name="T83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45" h="337">
                  <a:moveTo>
                    <a:pt x="163" y="0"/>
                  </a:moveTo>
                  <a:lnTo>
                    <a:pt x="139" y="0"/>
                  </a:lnTo>
                  <a:lnTo>
                    <a:pt x="118" y="0"/>
                  </a:lnTo>
                  <a:lnTo>
                    <a:pt x="100" y="0"/>
                  </a:lnTo>
                  <a:lnTo>
                    <a:pt x="83" y="0"/>
                  </a:lnTo>
                  <a:lnTo>
                    <a:pt x="68" y="1"/>
                  </a:lnTo>
                  <a:lnTo>
                    <a:pt x="55" y="3"/>
                  </a:lnTo>
                  <a:lnTo>
                    <a:pt x="44" y="5"/>
                  </a:lnTo>
                  <a:lnTo>
                    <a:pt x="35" y="7"/>
                  </a:lnTo>
                  <a:lnTo>
                    <a:pt x="27" y="11"/>
                  </a:lnTo>
                  <a:lnTo>
                    <a:pt x="20" y="15"/>
                  </a:lnTo>
                  <a:lnTo>
                    <a:pt x="14" y="21"/>
                  </a:lnTo>
                  <a:lnTo>
                    <a:pt x="10" y="27"/>
                  </a:lnTo>
                  <a:lnTo>
                    <a:pt x="6" y="34"/>
                  </a:lnTo>
                  <a:lnTo>
                    <a:pt x="4" y="43"/>
                  </a:lnTo>
                  <a:lnTo>
                    <a:pt x="2" y="53"/>
                  </a:lnTo>
                  <a:lnTo>
                    <a:pt x="0" y="64"/>
                  </a:lnTo>
                  <a:lnTo>
                    <a:pt x="0" y="77"/>
                  </a:lnTo>
                  <a:lnTo>
                    <a:pt x="0" y="91"/>
                  </a:lnTo>
                  <a:lnTo>
                    <a:pt x="0" y="108"/>
                  </a:lnTo>
                  <a:lnTo>
                    <a:pt x="0" y="126"/>
                  </a:lnTo>
                  <a:lnTo>
                    <a:pt x="0" y="210"/>
                  </a:lnTo>
                  <a:lnTo>
                    <a:pt x="0" y="228"/>
                  </a:lnTo>
                  <a:lnTo>
                    <a:pt x="0" y="245"/>
                  </a:lnTo>
                  <a:lnTo>
                    <a:pt x="0" y="259"/>
                  </a:lnTo>
                  <a:lnTo>
                    <a:pt x="0" y="272"/>
                  </a:lnTo>
                  <a:lnTo>
                    <a:pt x="2" y="283"/>
                  </a:lnTo>
                  <a:lnTo>
                    <a:pt x="4" y="293"/>
                  </a:lnTo>
                  <a:lnTo>
                    <a:pt x="6" y="302"/>
                  </a:lnTo>
                  <a:lnTo>
                    <a:pt x="10" y="309"/>
                  </a:lnTo>
                  <a:lnTo>
                    <a:pt x="14" y="316"/>
                  </a:lnTo>
                  <a:lnTo>
                    <a:pt x="20" y="321"/>
                  </a:lnTo>
                  <a:lnTo>
                    <a:pt x="27" y="325"/>
                  </a:lnTo>
                  <a:lnTo>
                    <a:pt x="35" y="329"/>
                  </a:lnTo>
                  <a:lnTo>
                    <a:pt x="44" y="331"/>
                  </a:lnTo>
                  <a:lnTo>
                    <a:pt x="55" y="333"/>
                  </a:lnTo>
                  <a:lnTo>
                    <a:pt x="68" y="335"/>
                  </a:lnTo>
                  <a:lnTo>
                    <a:pt x="83" y="336"/>
                  </a:lnTo>
                  <a:lnTo>
                    <a:pt x="100" y="336"/>
                  </a:lnTo>
                  <a:lnTo>
                    <a:pt x="118" y="337"/>
                  </a:lnTo>
                  <a:lnTo>
                    <a:pt x="139" y="337"/>
                  </a:lnTo>
                  <a:lnTo>
                    <a:pt x="163" y="337"/>
                  </a:lnTo>
                  <a:lnTo>
                    <a:pt x="1481" y="337"/>
                  </a:lnTo>
                  <a:lnTo>
                    <a:pt x="1505" y="337"/>
                  </a:lnTo>
                  <a:lnTo>
                    <a:pt x="1526" y="337"/>
                  </a:lnTo>
                  <a:lnTo>
                    <a:pt x="1544" y="336"/>
                  </a:lnTo>
                  <a:lnTo>
                    <a:pt x="1561" y="336"/>
                  </a:lnTo>
                  <a:lnTo>
                    <a:pt x="1576" y="335"/>
                  </a:lnTo>
                  <a:lnTo>
                    <a:pt x="1589" y="333"/>
                  </a:lnTo>
                  <a:lnTo>
                    <a:pt x="1600" y="331"/>
                  </a:lnTo>
                  <a:lnTo>
                    <a:pt x="1609" y="329"/>
                  </a:lnTo>
                  <a:lnTo>
                    <a:pt x="1617" y="325"/>
                  </a:lnTo>
                  <a:lnTo>
                    <a:pt x="1624" y="321"/>
                  </a:lnTo>
                  <a:lnTo>
                    <a:pt x="1630" y="316"/>
                  </a:lnTo>
                  <a:lnTo>
                    <a:pt x="1634" y="309"/>
                  </a:lnTo>
                  <a:lnTo>
                    <a:pt x="1638" y="302"/>
                  </a:lnTo>
                  <a:lnTo>
                    <a:pt x="1640" y="293"/>
                  </a:lnTo>
                  <a:lnTo>
                    <a:pt x="1642" y="283"/>
                  </a:lnTo>
                  <a:lnTo>
                    <a:pt x="1644" y="272"/>
                  </a:lnTo>
                  <a:lnTo>
                    <a:pt x="1644" y="259"/>
                  </a:lnTo>
                  <a:lnTo>
                    <a:pt x="1645" y="245"/>
                  </a:lnTo>
                  <a:lnTo>
                    <a:pt x="1645" y="228"/>
                  </a:lnTo>
                  <a:lnTo>
                    <a:pt x="1645" y="210"/>
                  </a:lnTo>
                  <a:lnTo>
                    <a:pt x="1645" y="126"/>
                  </a:lnTo>
                  <a:lnTo>
                    <a:pt x="1645" y="108"/>
                  </a:lnTo>
                  <a:lnTo>
                    <a:pt x="1645" y="91"/>
                  </a:lnTo>
                  <a:lnTo>
                    <a:pt x="1644" y="77"/>
                  </a:lnTo>
                  <a:lnTo>
                    <a:pt x="1644" y="64"/>
                  </a:lnTo>
                  <a:lnTo>
                    <a:pt x="1642" y="53"/>
                  </a:lnTo>
                  <a:lnTo>
                    <a:pt x="1640" y="43"/>
                  </a:lnTo>
                  <a:lnTo>
                    <a:pt x="1638" y="34"/>
                  </a:lnTo>
                  <a:lnTo>
                    <a:pt x="1634" y="27"/>
                  </a:lnTo>
                  <a:lnTo>
                    <a:pt x="1630" y="21"/>
                  </a:lnTo>
                  <a:lnTo>
                    <a:pt x="1624" y="15"/>
                  </a:lnTo>
                  <a:lnTo>
                    <a:pt x="1617" y="11"/>
                  </a:lnTo>
                  <a:lnTo>
                    <a:pt x="1609" y="7"/>
                  </a:lnTo>
                  <a:lnTo>
                    <a:pt x="1600" y="5"/>
                  </a:lnTo>
                  <a:lnTo>
                    <a:pt x="1589" y="3"/>
                  </a:lnTo>
                  <a:lnTo>
                    <a:pt x="1576" y="1"/>
                  </a:lnTo>
                  <a:lnTo>
                    <a:pt x="1561" y="0"/>
                  </a:lnTo>
                  <a:lnTo>
                    <a:pt x="1544" y="0"/>
                  </a:lnTo>
                  <a:lnTo>
                    <a:pt x="1526" y="0"/>
                  </a:lnTo>
                  <a:lnTo>
                    <a:pt x="1505" y="0"/>
                  </a:lnTo>
                  <a:lnTo>
                    <a:pt x="1481" y="0"/>
                  </a:lnTo>
                  <a:lnTo>
                    <a:pt x="163" y="0"/>
                  </a:lnTo>
                  <a:close/>
                </a:path>
              </a:pathLst>
            </a:custGeom>
            <a:noFill/>
            <a:ln w="30163" cap="rnd">
              <a:solidFill>
                <a:srgbClr val="2C404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879" y="1515"/>
              <a:ext cx="5" cy="11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808" y="1624"/>
              <a:ext cx="141" cy="59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5384" y="2463"/>
              <a:ext cx="758" cy="337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5384" y="2457"/>
              <a:ext cx="758" cy="337"/>
            </a:xfrm>
            <a:prstGeom prst="rect">
              <a:avLst/>
            </a:prstGeom>
            <a:noFill/>
            <a:ln w="14288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5764" y="2267"/>
              <a:ext cx="0" cy="129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5693" y="2376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5892" y="4036"/>
              <a:ext cx="827" cy="184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l-GR" sz="1400" b="1" dirty="0">
                  <a:latin typeface="Book Antiqua" panose="02040602050305030304" pitchFamily="18" charset="0"/>
                </a:rPr>
                <a:t>Απόφαση</a:t>
              </a:r>
              <a:endParaRPr lang="en-GB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5953" y="4054"/>
              <a:ext cx="663" cy="184"/>
            </a:xfrm>
            <a:prstGeom prst="rect">
              <a:avLst/>
            </a:prstGeom>
            <a:noFill/>
            <a:ln w="14288" cap="rnd">
              <a:solidFill>
                <a:srgbClr val="838C5A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1887" y="1318"/>
              <a:ext cx="1754" cy="337"/>
            </a:xfrm>
            <a:custGeom>
              <a:avLst/>
              <a:gdLst>
                <a:gd name="T0" fmla="*/ 119 w 1754"/>
                <a:gd name="T1" fmla="*/ 0 h 337"/>
                <a:gd name="T2" fmla="*/ 83 w 1754"/>
                <a:gd name="T3" fmla="*/ 1 h 337"/>
                <a:gd name="T4" fmla="*/ 56 w 1754"/>
                <a:gd name="T5" fmla="*/ 3 h 337"/>
                <a:gd name="T6" fmla="*/ 35 w 1754"/>
                <a:gd name="T7" fmla="*/ 8 h 337"/>
                <a:gd name="T8" fmla="*/ 20 w 1754"/>
                <a:gd name="T9" fmla="*/ 15 h 337"/>
                <a:gd name="T10" fmla="*/ 10 w 1754"/>
                <a:gd name="T11" fmla="*/ 27 h 337"/>
                <a:gd name="T12" fmla="*/ 4 w 1754"/>
                <a:gd name="T13" fmla="*/ 43 h 337"/>
                <a:gd name="T14" fmla="*/ 1 w 1754"/>
                <a:gd name="T15" fmla="*/ 64 h 337"/>
                <a:gd name="T16" fmla="*/ 0 w 1754"/>
                <a:gd name="T17" fmla="*/ 92 h 337"/>
                <a:gd name="T18" fmla="*/ 0 w 1754"/>
                <a:gd name="T19" fmla="*/ 229 h 337"/>
                <a:gd name="T20" fmla="*/ 0 w 1754"/>
                <a:gd name="T21" fmla="*/ 259 h 337"/>
                <a:gd name="T22" fmla="*/ 2 w 1754"/>
                <a:gd name="T23" fmla="*/ 283 h 337"/>
                <a:gd name="T24" fmla="*/ 7 w 1754"/>
                <a:gd name="T25" fmla="*/ 302 h 337"/>
                <a:gd name="T26" fmla="*/ 15 w 1754"/>
                <a:gd name="T27" fmla="*/ 316 h 337"/>
                <a:gd name="T28" fmla="*/ 27 w 1754"/>
                <a:gd name="T29" fmla="*/ 325 h 337"/>
                <a:gd name="T30" fmla="*/ 45 w 1754"/>
                <a:gd name="T31" fmla="*/ 331 h 337"/>
                <a:gd name="T32" fmla="*/ 69 w 1754"/>
                <a:gd name="T33" fmla="*/ 335 h 337"/>
                <a:gd name="T34" fmla="*/ 100 w 1754"/>
                <a:gd name="T35" fmla="*/ 337 h 337"/>
                <a:gd name="T36" fmla="*/ 140 w 1754"/>
                <a:gd name="T37" fmla="*/ 337 h 337"/>
                <a:gd name="T38" fmla="*/ 1635 w 1754"/>
                <a:gd name="T39" fmla="*/ 337 h 337"/>
                <a:gd name="T40" fmla="*/ 1670 w 1754"/>
                <a:gd name="T41" fmla="*/ 336 h 337"/>
                <a:gd name="T42" fmla="*/ 1698 w 1754"/>
                <a:gd name="T43" fmla="*/ 334 h 337"/>
                <a:gd name="T44" fmla="*/ 1719 w 1754"/>
                <a:gd name="T45" fmla="*/ 329 h 337"/>
                <a:gd name="T46" fmla="*/ 1733 w 1754"/>
                <a:gd name="T47" fmla="*/ 321 h 337"/>
                <a:gd name="T48" fmla="*/ 1743 w 1754"/>
                <a:gd name="T49" fmla="*/ 310 h 337"/>
                <a:gd name="T50" fmla="*/ 1750 w 1754"/>
                <a:gd name="T51" fmla="*/ 293 h 337"/>
                <a:gd name="T52" fmla="*/ 1753 w 1754"/>
                <a:gd name="T53" fmla="*/ 272 h 337"/>
                <a:gd name="T54" fmla="*/ 1754 w 1754"/>
                <a:gd name="T55" fmla="*/ 245 h 337"/>
                <a:gd name="T56" fmla="*/ 1754 w 1754"/>
                <a:gd name="T57" fmla="*/ 108 h 337"/>
                <a:gd name="T58" fmla="*/ 1754 w 1754"/>
                <a:gd name="T59" fmla="*/ 77 h 337"/>
                <a:gd name="T60" fmla="*/ 1751 w 1754"/>
                <a:gd name="T61" fmla="*/ 53 h 337"/>
                <a:gd name="T62" fmla="*/ 1747 w 1754"/>
                <a:gd name="T63" fmla="*/ 34 h 337"/>
                <a:gd name="T64" fmla="*/ 1739 w 1754"/>
                <a:gd name="T65" fmla="*/ 21 h 337"/>
                <a:gd name="T66" fmla="*/ 1727 w 1754"/>
                <a:gd name="T67" fmla="*/ 11 h 337"/>
                <a:gd name="T68" fmla="*/ 1709 w 1754"/>
                <a:gd name="T69" fmla="*/ 5 h 337"/>
                <a:gd name="T70" fmla="*/ 1685 w 1754"/>
                <a:gd name="T71" fmla="*/ 2 h 337"/>
                <a:gd name="T72" fmla="*/ 1653 w 1754"/>
                <a:gd name="T73" fmla="*/ 0 h 337"/>
                <a:gd name="T74" fmla="*/ 163 w 1754"/>
                <a:gd name="T75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54" h="337">
                  <a:moveTo>
                    <a:pt x="163" y="0"/>
                  </a:moveTo>
                  <a:lnTo>
                    <a:pt x="119" y="0"/>
                  </a:lnTo>
                  <a:lnTo>
                    <a:pt x="100" y="0"/>
                  </a:lnTo>
                  <a:lnTo>
                    <a:pt x="83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1"/>
                  </a:lnTo>
                  <a:lnTo>
                    <a:pt x="20" y="15"/>
                  </a:lnTo>
                  <a:lnTo>
                    <a:pt x="15" y="21"/>
                  </a:lnTo>
                  <a:lnTo>
                    <a:pt x="10" y="27"/>
                  </a:lnTo>
                  <a:lnTo>
                    <a:pt x="7" y="34"/>
                  </a:lnTo>
                  <a:lnTo>
                    <a:pt x="4" y="43"/>
                  </a:lnTo>
                  <a:lnTo>
                    <a:pt x="2" y="53"/>
                  </a:lnTo>
                  <a:lnTo>
                    <a:pt x="1" y="64"/>
                  </a:lnTo>
                  <a:lnTo>
                    <a:pt x="0" y="77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229"/>
                  </a:lnTo>
                  <a:lnTo>
                    <a:pt x="0" y="245"/>
                  </a:lnTo>
                  <a:lnTo>
                    <a:pt x="0" y="259"/>
                  </a:lnTo>
                  <a:lnTo>
                    <a:pt x="1" y="272"/>
                  </a:lnTo>
                  <a:lnTo>
                    <a:pt x="2" y="283"/>
                  </a:lnTo>
                  <a:lnTo>
                    <a:pt x="4" y="293"/>
                  </a:lnTo>
                  <a:lnTo>
                    <a:pt x="7" y="302"/>
                  </a:lnTo>
                  <a:lnTo>
                    <a:pt x="10" y="310"/>
                  </a:lnTo>
                  <a:lnTo>
                    <a:pt x="15" y="316"/>
                  </a:lnTo>
                  <a:lnTo>
                    <a:pt x="20" y="321"/>
                  </a:lnTo>
                  <a:lnTo>
                    <a:pt x="27" y="325"/>
                  </a:lnTo>
                  <a:lnTo>
                    <a:pt x="35" y="329"/>
                  </a:lnTo>
                  <a:lnTo>
                    <a:pt x="45" y="331"/>
                  </a:lnTo>
                  <a:lnTo>
                    <a:pt x="56" y="334"/>
                  </a:lnTo>
                  <a:lnTo>
                    <a:pt x="69" y="335"/>
                  </a:lnTo>
                  <a:lnTo>
                    <a:pt x="83" y="336"/>
                  </a:lnTo>
                  <a:lnTo>
                    <a:pt x="100" y="337"/>
                  </a:lnTo>
                  <a:lnTo>
                    <a:pt x="119" y="337"/>
                  </a:lnTo>
                  <a:lnTo>
                    <a:pt x="140" y="337"/>
                  </a:lnTo>
                  <a:lnTo>
                    <a:pt x="1614" y="337"/>
                  </a:lnTo>
                  <a:lnTo>
                    <a:pt x="1635" y="337"/>
                  </a:lnTo>
                  <a:lnTo>
                    <a:pt x="1653" y="337"/>
                  </a:lnTo>
                  <a:lnTo>
                    <a:pt x="1670" y="336"/>
                  </a:lnTo>
                  <a:lnTo>
                    <a:pt x="1685" y="335"/>
                  </a:lnTo>
                  <a:lnTo>
                    <a:pt x="1698" y="334"/>
                  </a:lnTo>
                  <a:lnTo>
                    <a:pt x="1709" y="331"/>
                  </a:lnTo>
                  <a:lnTo>
                    <a:pt x="1719" y="329"/>
                  </a:lnTo>
                  <a:lnTo>
                    <a:pt x="1727" y="325"/>
                  </a:lnTo>
                  <a:lnTo>
                    <a:pt x="1733" y="321"/>
                  </a:lnTo>
                  <a:lnTo>
                    <a:pt x="1739" y="316"/>
                  </a:lnTo>
                  <a:lnTo>
                    <a:pt x="1743" y="310"/>
                  </a:lnTo>
                  <a:lnTo>
                    <a:pt x="1747" y="302"/>
                  </a:lnTo>
                  <a:lnTo>
                    <a:pt x="1750" y="293"/>
                  </a:lnTo>
                  <a:lnTo>
                    <a:pt x="1751" y="283"/>
                  </a:lnTo>
                  <a:lnTo>
                    <a:pt x="1753" y="272"/>
                  </a:lnTo>
                  <a:lnTo>
                    <a:pt x="1754" y="259"/>
                  </a:lnTo>
                  <a:lnTo>
                    <a:pt x="1754" y="245"/>
                  </a:lnTo>
                  <a:lnTo>
                    <a:pt x="1754" y="229"/>
                  </a:lnTo>
                  <a:lnTo>
                    <a:pt x="1754" y="108"/>
                  </a:lnTo>
                  <a:lnTo>
                    <a:pt x="1754" y="92"/>
                  </a:lnTo>
                  <a:lnTo>
                    <a:pt x="1754" y="77"/>
                  </a:lnTo>
                  <a:lnTo>
                    <a:pt x="1753" y="64"/>
                  </a:lnTo>
                  <a:lnTo>
                    <a:pt x="1751" y="53"/>
                  </a:lnTo>
                  <a:lnTo>
                    <a:pt x="1750" y="43"/>
                  </a:lnTo>
                  <a:lnTo>
                    <a:pt x="1747" y="34"/>
                  </a:lnTo>
                  <a:lnTo>
                    <a:pt x="1743" y="27"/>
                  </a:lnTo>
                  <a:lnTo>
                    <a:pt x="1739" y="21"/>
                  </a:lnTo>
                  <a:lnTo>
                    <a:pt x="1733" y="15"/>
                  </a:lnTo>
                  <a:lnTo>
                    <a:pt x="1727" y="11"/>
                  </a:lnTo>
                  <a:lnTo>
                    <a:pt x="1719" y="8"/>
                  </a:lnTo>
                  <a:lnTo>
                    <a:pt x="1709" y="5"/>
                  </a:lnTo>
                  <a:lnTo>
                    <a:pt x="1698" y="3"/>
                  </a:lnTo>
                  <a:lnTo>
                    <a:pt x="1685" y="2"/>
                  </a:lnTo>
                  <a:lnTo>
                    <a:pt x="1670" y="1"/>
                  </a:lnTo>
                  <a:lnTo>
                    <a:pt x="1653" y="0"/>
                  </a:lnTo>
                  <a:lnTo>
                    <a:pt x="1635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1887" y="1318"/>
              <a:ext cx="1754" cy="337"/>
            </a:xfrm>
            <a:custGeom>
              <a:avLst/>
              <a:gdLst>
                <a:gd name="T0" fmla="*/ 140 w 1754"/>
                <a:gd name="T1" fmla="*/ 0 h 337"/>
                <a:gd name="T2" fmla="*/ 100 w 1754"/>
                <a:gd name="T3" fmla="*/ 0 h 337"/>
                <a:gd name="T4" fmla="*/ 69 w 1754"/>
                <a:gd name="T5" fmla="*/ 2 h 337"/>
                <a:gd name="T6" fmla="*/ 45 w 1754"/>
                <a:gd name="T7" fmla="*/ 5 h 337"/>
                <a:gd name="T8" fmla="*/ 27 w 1754"/>
                <a:gd name="T9" fmla="*/ 11 h 337"/>
                <a:gd name="T10" fmla="*/ 15 w 1754"/>
                <a:gd name="T11" fmla="*/ 21 h 337"/>
                <a:gd name="T12" fmla="*/ 7 w 1754"/>
                <a:gd name="T13" fmla="*/ 34 h 337"/>
                <a:gd name="T14" fmla="*/ 2 w 1754"/>
                <a:gd name="T15" fmla="*/ 53 h 337"/>
                <a:gd name="T16" fmla="*/ 0 w 1754"/>
                <a:gd name="T17" fmla="*/ 77 h 337"/>
                <a:gd name="T18" fmla="*/ 0 w 1754"/>
                <a:gd name="T19" fmla="*/ 108 h 337"/>
                <a:gd name="T20" fmla="*/ 0 w 1754"/>
                <a:gd name="T21" fmla="*/ 211 h 337"/>
                <a:gd name="T22" fmla="*/ 0 w 1754"/>
                <a:gd name="T23" fmla="*/ 245 h 337"/>
                <a:gd name="T24" fmla="*/ 1 w 1754"/>
                <a:gd name="T25" fmla="*/ 272 h 337"/>
                <a:gd name="T26" fmla="*/ 4 w 1754"/>
                <a:gd name="T27" fmla="*/ 293 h 337"/>
                <a:gd name="T28" fmla="*/ 10 w 1754"/>
                <a:gd name="T29" fmla="*/ 310 h 337"/>
                <a:gd name="T30" fmla="*/ 20 w 1754"/>
                <a:gd name="T31" fmla="*/ 321 h 337"/>
                <a:gd name="T32" fmla="*/ 35 w 1754"/>
                <a:gd name="T33" fmla="*/ 329 h 337"/>
                <a:gd name="T34" fmla="*/ 56 w 1754"/>
                <a:gd name="T35" fmla="*/ 334 h 337"/>
                <a:gd name="T36" fmla="*/ 83 w 1754"/>
                <a:gd name="T37" fmla="*/ 336 h 337"/>
                <a:gd name="T38" fmla="*/ 119 w 1754"/>
                <a:gd name="T39" fmla="*/ 337 h 337"/>
                <a:gd name="T40" fmla="*/ 163 w 1754"/>
                <a:gd name="T41" fmla="*/ 337 h 337"/>
                <a:gd name="T42" fmla="*/ 1614 w 1754"/>
                <a:gd name="T43" fmla="*/ 337 h 337"/>
                <a:gd name="T44" fmla="*/ 1653 w 1754"/>
                <a:gd name="T45" fmla="*/ 337 h 337"/>
                <a:gd name="T46" fmla="*/ 1685 w 1754"/>
                <a:gd name="T47" fmla="*/ 335 h 337"/>
                <a:gd name="T48" fmla="*/ 1709 w 1754"/>
                <a:gd name="T49" fmla="*/ 331 h 337"/>
                <a:gd name="T50" fmla="*/ 1727 w 1754"/>
                <a:gd name="T51" fmla="*/ 325 h 337"/>
                <a:gd name="T52" fmla="*/ 1739 w 1754"/>
                <a:gd name="T53" fmla="*/ 316 h 337"/>
                <a:gd name="T54" fmla="*/ 1747 w 1754"/>
                <a:gd name="T55" fmla="*/ 302 h 337"/>
                <a:gd name="T56" fmla="*/ 1752 w 1754"/>
                <a:gd name="T57" fmla="*/ 283 h 337"/>
                <a:gd name="T58" fmla="*/ 1754 w 1754"/>
                <a:gd name="T59" fmla="*/ 259 h 337"/>
                <a:gd name="T60" fmla="*/ 1754 w 1754"/>
                <a:gd name="T61" fmla="*/ 229 h 337"/>
                <a:gd name="T62" fmla="*/ 1754 w 1754"/>
                <a:gd name="T63" fmla="*/ 126 h 337"/>
                <a:gd name="T64" fmla="*/ 1754 w 1754"/>
                <a:gd name="T65" fmla="*/ 92 h 337"/>
                <a:gd name="T66" fmla="*/ 1753 w 1754"/>
                <a:gd name="T67" fmla="*/ 64 h 337"/>
                <a:gd name="T68" fmla="*/ 1750 w 1754"/>
                <a:gd name="T69" fmla="*/ 43 h 337"/>
                <a:gd name="T70" fmla="*/ 1743 w 1754"/>
                <a:gd name="T71" fmla="*/ 27 h 337"/>
                <a:gd name="T72" fmla="*/ 1733 w 1754"/>
                <a:gd name="T73" fmla="*/ 15 h 337"/>
                <a:gd name="T74" fmla="*/ 1719 w 1754"/>
                <a:gd name="T75" fmla="*/ 8 h 337"/>
                <a:gd name="T76" fmla="*/ 1698 w 1754"/>
                <a:gd name="T77" fmla="*/ 3 h 337"/>
                <a:gd name="T78" fmla="*/ 1670 w 1754"/>
                <a:gd name="T79" fmla="*/ 1 h 337"/>
                <a:gd name="T80" fmla="*/ 1635 w 1754"/>
                <a:gd name="T81" fmla="*/ 0 h 337"/>
                <a:gd name="T82" fmla="*/ 1590 w 1754"/>
                <a:gd name="T83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54" h="337">
                  <a:moveTo>
                    <a:pt x="163" y="0"/>
                  </a:moveTo>
                  <a:lnTo>
                    <a:pt x="140" y="0"/>
                  </a:lnTo>
                  <a:lnTo>
                    <a:pt x="119" y="0"/>
                  </a:lnTo>
                  <a:lnTo>
                    <a:pt x="100" y="0"/>
                  </a:lnTo>
                  <a:lnTo>
                    <a:pt x="83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1"/>
                  </a:lnTo>
                  <a:lnTo>
                    <a:pt x="20" y="15"/>
                  </a:lnTo>
                  <a:lnTo>
                    <a:pt x="15" y="21"/>
                  </a:lnTo>
                  <a:lnTo>
                    <a:pt x="10" y="27"/>
                  </a:lnTo>
                  <a:lnTo>
                    <a:pt x="7" y="34"/>
                  </a:lnTo>
                  <a:lnTo>
                    <a:pt x="4" y="43"/>
                  </a:lnTo>
                  <a:lnTo>
                    <a:pt x="2" y="53"/>
                  </a:lnTo>
                  <a:lnTo>
                    <a:pt x="1" y="64"/>
                  </a:lnTo>
                  <a:lnTo>
                    <a:pt x="0" y="77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126"/>
                  </a:lnTo>
                  <a:lnTo>
                    <a:pt x="0" y="211"/>
                  </a:lnTo>
                  <a:lnTo>
                    <a:pt x="0" y="229"/>
                  </a:lnTo>
                  <a:lnTo>
                    <a:pt x="0" y="245"/>
                  </a:lnTo>
                  <a:lnTo>
                    <a:pt x="0" y="259"/>
                  </a:lnTo>
                  <a:lnTo>
                    <a:pt x="1" y="272"/>
                  </a:lnTo>
                  <a:lnTo>
                    <a:pt x="2" y="283"/>
                  </a:lnTo>
                  <a:lnTo>
                    <a:pt x="4" y="293"/>
                  </a:lnTo>
                  <a:lnTo>
                    <a:pt x="7" y="302"/>
                  </a:lnTo>
                  <a:lnTo>
                    <a:pt x="10" y="310"/>
                  </a:lnTo>
                  <a:lnTo>
                    <a:pt x="15" y="316"/>
                  </a:lnTo>
                  <a:lnTo>
                    <a:pt x="20" y="321"/>
                  </a:lnTo>
                  <a:lnTo>
                    <a:pt x="27" y="325"/>
                  </a:lnTo>
                  <a:lnTo>
                    <a:pt x="35" y="329"/>
                  </a:lnTo>
                  <a:lnTo>
                    <a:pt x="45" y="331"/>
                  </a:lnTo>
                  <a:lnTo>
                    <a:pt x="56" y="334"/>
                  </a:lnTo>
                  <a:lnTo>
                    <a:pt x="69" y="335"/>
                  </a:lnTo>
                  <a:lnTo>
                    <a:pt x="83" y="336"/>
                  </a:lnTo>
                  <a:lnTo>
                    <a:pt x="100" y="337"/>
                  </a:lnTo>
                  <a:lnTo>
                    <a:pt x="119" y="337"/>
                  </a:lnTo>
                  <a:lnTo>
                    <a:pt x="140" y="337"/>
                  </a:lnTo>
                  <a:lnTo>
                    <a:pt x="163" y="337"/>
                  </a:lnTo>
                  <a:lnTo>
                    <a:pt x="1590" y="337"/>
                  </a:lnTo>
                  <a:lnTo>
                    <a:pt x="1614" y="337"/>
                  </a:lnTo>
                  <a:lnTo>
                    <a:pt x="1635" y="337"/>
                  </a:lnTo>
                  <a:lnTo>
                    <a:pt x="1653" y="337"/>
                  </a:lnTo>
                  <a:lnTo>
                    <a:pt x="1670" y="336"/>
                  </a:lnTo>
                  <a:lnTo>
                    <a:pt x="1685" y="335"/>
                  </a:lnTo>
                  <a:lnTo>
                    <a:pt x="1698" y="334"/>
                  </a:lnTo>
                  <a:lnTo>
                    <a:pt x="1709" y="331"/>
                  </a:lnTo>
                  <a:lnTo>
                    <a:pt x="1719" y="329"/>
                  </a:lnTo>
                  <a:lnTo>
                    <a:pt x="1727" y="325"/>
                  </a:lnTo>
                  <a:lnTo>
                    <a:pt x="1733" y="321"/>
                  </a:lnTo>
                  <a:lnTo>
                    <a:pt x="1739" y="316"/>
                  </a:lnTo>
                  <a:lnTo>
                    <a:pt x="1743" y="310"/>
                  </a:lnTo>
                  <a:lnTo>
                    <a:pt x="1747" y="302"/>
                  </a:lnTo>
                  <a:lnTo>
                    <a:pt x="1750" y="293"/>
                  </a:lnTo>
                  <a:lnTo>
                    <a:pt x="1752" y="283"/>
                  </a:lnTo>
                  <a:lnTo>
                    <a:pt x="1753" y="272"/>
                  </a:lnTo>
                  <a:lnTo>
                    <a:pt x="1754" y="259"/>
                  </a:lnTo>
                  <a:lnTo>
                    <a:pt x="1754" y="245"/>
                  </a:lnTo>
                  <a:lnTo>
                    <a:pt x="1754" y="229"/>
                  </a:lnTo>
                  <a:lnTo>
                    <a:pt x="1754" y="211"/>
                  </a:lnTo>
                  <a:lnTo>
                    <a:pt x="1754" y="126"/>
                  </a:lnTo>
                  <a:lnTo>
                    <a:pt x="1754" y="108"/>
                  </a:lnTo>
                  <a:lnTo>
                    <a:pt x="1754" y="92"/>
                  </a:lnTo>
                  <a:lnTo>
                    <a:pt x="1754" y="77"/>
                  </a:lnTo>
                  <a:lnTo>
                    <a:pt x="1753" y="64"/>
                  </a:lnTo>
                  <a:lnTo>
                    <a:pt x="1752" y="53"/>
                  </a:lnTo>
                  <a:lnTo>
                    <a:pt x="1750" y="43"/>
                  </a:lnTo>
                  <a:lnTo>
                    <a:pt x="1747" y="34"/>
                  </a:lnTo>
                  <a:lnTo>
                    <a:pt x="1743" y="27"/>
                  </a:lnTo>
                  <a:lnTo>
                    <a:pt x="1739" y="21"/>
                  </a:lnTo>
                  <a:lnTo>
                    <a:pt x="1733" y="15"/>
                  </a:lnTo>
                  <a:lnTo>
                    <a:pt x="1727" y="11"/>
                  </a:lnTo>
                  <a:lnTo>
                    <a:pt x="1719" y="8"/>
                  </a:lnTo>
                  <a:lnTo>
                    <a:pt x="1709" y="5"/>
                  </a:lnTo>
                  <a:lnTo>
                    <a:pt x="1698" y="3"/>
                  </a:lnTo>
                  <a:lnTo>
                    <a:pt x="1685" y="2"/>
                  </a:lnTo>
                  <a:lnTo>
                    <a:pt x="1670" y="1"/>
                  </a:lnTo>
                  <a:lnTo>
                    <a:pt x="1653" y="0"/>
                  </a:lnTo>
                  <a:lnTo>
                    <a:pt x="1635" y="0"/>
                  </a:lnTo>
                  <a:lnTo>
                    <a:pt x="1614" y="0"/>
                  </a:lnTo>
                  <a:lnTo>
                    <a:pt x="1590" y="0"/>
                  </a:lnTo>
                  <a:lnTo>
                    <a:pt x="163" y="0"/>
                  </a:lnTo>
                  <a:close/>
                </a:path>
              </a:pathLst>
            </a:custGeom>
            <a:noFill/>
            <a:ln w="30163" cap="rnd">
              <a:solidFill>
                <a:srgbClr val="2C404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2442" y="1688"/>
              <a:ext cx="0" cy="129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2371" y="1797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3193" y="1683"/>
              <a:ext cx="0" cy="604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3122" y="2267"/>
              <a:ext cx="141" cy="59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5243" y="1249"/>
              <a:ext cx="1875" cy="337"/>
            </a:xfrm>
            <a:custGeom>
              <a:avLst/>
              <a:gdLst>
                <a:gd name="T0" fmla="*/ 140 w 1875"/>
                <a:gd name="T1" fmla="*/ 0 h 337"/>
                <a:gd name="T2" fmla="*/ 100 w 1875"/>
                <a:gd name="T3" fmla="*/ 1 h 337"/>
                <a:gd name="T4" fmla="*/ 69 w 1875"/>
                <a:gd name="T5" fmla="*/ 2 h 337"/>
                <a:gd name="T6" fmla="*/ 45 w 1875"/>
                <a:gd name="T7" fmla="*/ 5 h 337"/>
                <a:gd name="T8" fmla="*/ 27 w 1875"/>
                <a:gd name="T9" fmla="*/ 12 h 337"/>
                <a:gd name="T10" fmla="*/ 15 w 1875"/>
                <a:gd name="T11" fmla="*/ 21 h 337"/>
                <a:gd name="T12" fmla="*/ 7 w 1875"/>
                <a:gd name="T13" fmla="*/ 35 h 337"/>
                <a:gd name="T14" fmla="*/ 2 w 1875"/>
                <a:gd name="T15" fmla="*/ 53 h 337"/>
                <a:gd name="T16" fmla="*/ 0 w 1875"/>
                <a:gd name="T17" fmla="*/ 78 h 337"/>
                <a:gd name="T18" fmla="*/ 0 w 1875"/>
                <a:gd name="T19" fmla="*/ 108 h 337"/>
                <a:gd name="T20" fmla="*/ 0 w 1875"/>
                <a:gd name="T21" fmla="*/ 211 h 337"/>
                <a:gd name="T22" fmla="*/ 0 w 1875"/>
                <a:gd name="T23" fmla="*/ 245 h 337"/>
                <a:gd name="T24" fmla="*/ 1 w 1875"/>
                <a:gd name="T25" fmla="*/ 272 h 337"/>
                <a:gd name="T26" fmla="*/ 4 w 1875"/>
                <a:gd name="T27" fmla="*/ 294 h 337"/>
                <a:gd name="T28" fmla="*/ 10 w 1875"/>
                <a:gd name="T29" fmla="*/ 310 h 337"/>
                <a:gd name="T30" fmla="*/ 20 w 1875"/>
                <a:gd name="T31" fmla="*/ 322 h 337"/>
                <a:gd name="T32" fmla="*/ 35 w 1875"/>
                <a:gd name="T33" fmla="*/ 329 h 337"/>
                <a:gd name="T34" fmla="*/ 56 w 1875"/>
                <a:gd name="T35" fmla="*/ 334 h 337"/>
                <a:gd name="T36" fmla="*/ 83 w 1875"/>
                <a:gd name="T37" fmla="*/ 336 h 337"/>
                <a:gd name="T38" fmla="*/ 119 w 1875"/>
                <a:gd name="T39" fmla="*/ 337 h 337"/>
                <a:gd name="T40" fmla="*/ 163 w 1875"/>
                <a:gd name="T41" fmla="*/ 337 h 337"/>
                <a:gd name="T42" fmla="*/ 1734 w 1875"/>
                <a:gd name="T43" fmla="*/ 337 h 337"/>
                <a:gd name="T44" fmla="*/ 1774 w 1875"/>
                <a:gd name="T45" fmla="*/ 337 h 337"/>
                <a:gd name="T46" fmla="*/ 1805 w 1875"/>
                <a:gd name="T47" fmla="*/ 335 h 337"/>
                <a:gd name="T48" fmla="*/ 1829 w 1875"/>
                <a:gd name="T49" fmla="*/ 332 h 337"/>
                <a:gd name="T50" fmla="*/ 1847 w 1875"/>
                <a:gd name="T51" fmla="*/ 326 h 337"/>
                <a:gd name="T52" fmla="*/ 1859 w 1875"/>
                <a:gd name="T53" fmla="*/ 316 h 337"/>
                <a:gd name="T54" fmla="*/ 1867 w 1875"/>
                <a:gd name="T55" fmla="*/ 303 h 337"/>
                <a:gd name="T56" fmla="*/ 1872 w 1875"/>
                <a:gd name="T57" fmla="*/ 284 h 337"/>
                <a:gd name="T58" fmla="*/ 1874 w 1875"/>
                <a:gd name="T59" fmla="*/ 260 h 337"/>
                <a:gd name="T60" fmla="*/ 1875 w 1875"/>
                <a:gd name="T61" fmla="*/ 229 h 337"/>
                <a:gd name="T62" fmla="*/ 1875 w 1875"/>
                <a:gd name="T63" fmla="*/ 126 h 337"/>
                <a:gd name="T64" fmla="*/ 1874 w 1875"/>
                <a:gd name="T65" fmla="*/ 92 h 337"/>
                <a:gd name="T66" fmla="*/ 1873 w 1875"/>
                <a:gd name="T67" fmla="*/ 65 h 337"/>
                <a:gd name="T68" fmla="*/ 1870 w 1875"/>
                <a:gd name="T69" fmla="*/ 43 h 337"/>
                <a:gd name="T70" fmla="*/ 1864 w 1875"/>
                <a:gd name="T71" fmla="*/ 28 h 337"/>
                <a:gd name="T72" fmla="*/ 1854 w 1875"/>
                <a:gd name="T73" fmla="*/ 16 h 337"/>
                <a:gd name="T74" fmla="*/ 1839 w 1875"/>
                <a:gd name="T75" fmla="*/ 8 h 337"/>
                <a:gd name="T76" fmla="*/ 1818 w 1875"/>
                <a:gd name="T77" fmla="*/ 4 h 337"/>
                <a:gd name="T78" fmla="*/ 1791 w 1875"/>
                <a:gd name="T79" fmla="*/ 1 h 337"/>
                <a:gd name="T80" fmla="*/ 1755 w 1875"/>
                <a:gd name="T81" fmla="*/ 0 h 337"/>
                <a:gd name="T82" fmla="*/ 1711 w 1875"/>
                <a:gd name="T83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875" h="337">
                  <a:moveTo>
                    <a:pt x="163" y="0"/>
                  </a:moveTo>
                  <a:lnTo>
                    <a:pt x="140" y="0"/>
                  </a:lnTo>
                  <a:lnTo>
                    <a:pt x="119" y="0"/>
                  </a:lnTo>
                  <a:lnTo>
                    <a:pt x="100" y="1"/>
                  </a:lnTo>
                  <a:lnTo>
                    <a:pt x="83" y="1"/>
                  </a:lnTo>
                  <a:lnTo>
                    <a:pt x="69" y="2"/>
                  </a:lnTo>
                  <a:lnTo>
                    <a:pt x="56" y="4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2"/>
                  </a:lnTo>
                  <a:lnTo>
                    <a:pt x="20" y="16"/>
                  </a:lnTo>
                  <a:lnTo>
                    <a:pt x="15" y="21"/>
                  </a:lnTo>
                  <a:lnTo>
                    <a:pt x="10" y="28"/>
                  </a:lnTo>
                  <a:lnTo>
                    <a:pt x="7" y="35"/>
                  </a:lnTo>
                  <a:lnTo>
                    <a:pt x="4" y="43"/>
                  </a:lnTo>
                  <a:lnTo>
                    <a:pt x="2" y="53"/>
                  </a:lnTo>
                  <a:lnTo>
                    <a:pt x="1" y="65"/>
                  </a:lnTo>
                  <a:lnTo>
                    <a:pt x="0" y="78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126"/>
                  </a:lnTo>
                  <a:lnTo>
                    <a:pt x="0" y="211"/>
                  </a:lnTo>
                  <a:lnTo>
                    <a:pt x="0" y="229"/>
                  </a:lnTo>
                  <a:lnTo>
                    <a:pt x="0" y="245"/>
                  </a:lnTo>
                  <a:lnTo>
                    <a:pt x="0" y="260"/>
                  </a:lnTo>
                  <a:lnTo>
                    <a:pt x="1" y="272"/>
                  </a:lnTo>
                  <a:lnTo>
                    <a:pt x="2" y="284"/>
                  </a:lnTo>
                  <a:lnTo>
                    <a:pt x="4" y="294"/>
                  </a:lnTo>
                  <a:lnTo>
                    <a:pt x="7" y="303"/>
                  </a:lnTo>
                  <a:lnTo>
                    <a:pt x="10" y="310"/>
                  </a:lnTo>
                  <a:lnTo>
                    <a:pt x="15" y="316"/>
                  </a:lnTo>
                  <a:lnTo>
                    <a:pt x="20" y="322"/>
                  </a:lnTo>
                  <a:lnTo>
                    <a:pt x="27" y="326"/>
                  </a:lnTo>
                  <a:lnTo>
                    <a:pt x="35" y="329"/>
                  </a:lnTo>
                  <a:lnTo>
                    <a:pt x="45" y="332"/>
                  </a:lnTo>
                  <a:lnTo>
                    <a:pt x="56" y="334"/>
                  </a:lnTo>
                  <a:lnTo>
                    <a:pt x="69" y="335"/>
                  </a:lnTo>
                  <a:lnTo>
                    <a:pt x="83" y="336"/>
                  </a:lnTo>
                  <a:lnTo>
                    <a:pt x="100" y="337"/>
                  </a:lnTo>
                  <a:lnTo>
                    <a:pt x="119" y="337"/>
                  </a:lnTo>
                  <a:lnTo>
                    <a:pt x="140" y="337"/>
                  </a:lnTo>
                  <a:lnTo>
                    <a:pt x="163" y="337"/>
                  </a:lnTo>
                  <a:lnTo>
                    <a:pt x="1711" y="337"/>
                  </a:lnTo>
                  <a:lnTo>
                    <a:pt x="1734" y="337"/>
                  </a:lnTo>
                  <a:lnTo>
                    <a:pt x="1755" y="337"/>
                  </a:lnTo>
                  <a:lnTo>
                    <a:pt x="1774" y="337"/>
                  </a:lnTo>
                  <a:lnTo>
                    <a:pt x="1791" y="336"/>
                  </a:lnTo>
                  <a:lnTo>
                    <a:pt x="1805" y="335"/>
                  </a:lnTo>
                  <a:lnTo>
                    <a:pt x="1818" y="334"/>
                  </a:lnTo>
                  <a:lnTo>
                    <a:pt x="1829" y="332"/>
                  </a:lnTo>
                  <a:lnTo>
                    <a:pt x="1839" y="329"/>
                  </a:lnTo>
                  <a:lnTo>
                    <a:pt x="1847" y="326"/>
                  </a:lnTo>
                  <a:lnTo>
                    <a:pt x="1854" y="322"/>
                  </a:lnTo>
                  <a:lnTo>
                    <a:pt x="1859" y="316"/>
                  </a:lnTo>
                  <a:lnTo>
                    <a:pt x="1864" y="310"/>
                  </a:lnTo>
                  <a:lnTo>
                    <a:pt x="1867" y="303"/>
                  </a:lnTo>
                  <a:lnTo>
                    <a:pt x="1870" y="294"/>
                  </a:lnTo>
                  <a:lnTo>
                    <a:pt x="1872" y="284"/>
                  </a:lnTo>
                  <a:lnTo>
                    <a:pt x="1873" y="272"/>
                  </a:lnTo>
                  <a:lnTo>
                    <a:pt x="1874" y="260"/>
                  </a:lnTo>
                  <a:lnTo>
                    <a:pt x="1874" y="245"/>
                  </a:lnTo>
                  <a:lnTo>
                    <a:pt x="1875" y="229"/>
                  </a:lnTo>
                  <a:lnTo>
                    <a:pt x="1875" y="211"/>
                  </a:lnTo>
                  <a:lnTo>
                    <a:pt x="1875" y="126"/>
                  </a:lnTo>
                  <a:lnTo>
                    <a:pt x="1875" y="108"/>
                  </a:lnTo>
                  <a:lnTo>
                    <a:pt x="1874" y="92"/>
                  </a:lnTo>
                  <a:lnTo>
                    <a:pt x="1874" y="78"/>
                  </a:lnTo>
                  <a:lnTo>
                    <a:pt x="1873" y="65"/>
                  </a:lnTo>
                  <a:lnTo>
                    <a:pt x="1872" y="53"/>
                  </a:lnTo>
                  <a:lnTo>
                    <a:pt x="1870" y="43"/>
                  </a:lnTo>
                  <a:lnTo>
                    <a:pt x="1867" y="35"/>
                  </a:lnTo>
                  <a:lnTo>
                    <a:pt x="1864" y="28"/>
                  </a:lnTo>
                  <a:lnTo>
                    <a:pt x="1859" y="21"/>
                  </a:lnTo>
                  <a:lnTo>
                    <a:pt x="1854" y="16"/>
                  </a:lnTo>
                  <a:lnTo>
                    <a:pt x="1847" y="12"/>
                  </a:lnTo>
                  <a:lnTo>
                    <a:pt x="1839" y="8"/>
                  </a:lnTo>
                  <a:lnTo>
                    <a:pt x="1829" y="5"/>
                  </a:lnTo>
                  <a:lnTo>
                    <a:pt x="1818" y="4"/>
                  </a:lnTo>
                  <a:lnTo>
                    <a:pt x="1805" y="2"/>
                  </a:lnTo>
                  <a:lnTo>
                    <a:pt x="1791" y="1"/>
                  </a:lnTo>
                  <a:lnTo>
                    <a:pt x="1774" y="1"/>
                  </a:lnTo>
                  <a:lnTo>
                    <a:pt x="1755" y="0"/>
                  </a:lnTo>
                  <a:lnTo>
                    <a:pt x="1734" y="0"/>
                  </a:lnTo>
                  <a:lnTo>
                    <a:pt x="1711" y="0"/>
                  </a:lnTo>
                  <a:lnTo>
                    <a:pt x="163" y="0"/>
                  </a:lnTo>
                  <a:close/>
                </a:path>
              </a:pathLst>
            </a:custGeom>
            <a:noFill/>
            <a:ln w="30163" cap="rnd">
              <a:solidFill>
                <a:srgbClr val="2C404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dirty="0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>
              <a:off x="6105" y="1612"/>
              <a:ext cx="0" cy="129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6035" y="1721"/>
              <a:ext cx="140" cy="58"/>
            </a:xfrm>
            <a:custGeom>
              <a:avLst/>
              <a:gdLst>
                <a:gd name="T0" fmla="*/ 140 w 140"/>
                <a:gd name="T1" fmla="*/ 0 h 58"/>
                <a:gd name="T2" fmla="*/ 0 w 140"/>
                <a:gd name="T3" fmla="*/ 0 h 58"/>
                <a:gd name="T4" fmla="*/ 70 w 140"/>
                <a:gd name="T5" fmla="*/ 58 h 58"/>
                <a:gd name="T6" fmla="*/ 140 w 140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0" h="58">
                  <a:moveTo>
                    <a:pt x="140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314" y="1973"/>
              <a:ext cx="1096" cy="256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2" y="1962"/>
              <a:ext cx="1096" cy="256"/>
            </a:xfrm>
            <a:prstGeom prst="rect">
              <a:avLst/>
            </a:prstGeom>
            <a:noFill/>
            <a:ln w="15875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646" y="1962"/>
              <a:ext cx="861" cy="256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646" y="1962"/>
              <a:ext cx="861" cy="256"/>
            </a:xfrm>
            <a:prstGeom prst="rect">
              <a:avLst/>
            </a:prstGeom>
            <a:noFill/>
            <a:ln w="14288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2580" y="3901"/>
              <a:ext cx="1345" cy="338"/>
            </a:xfrm>
            <a:custGeom>
              <a:avLst/>
              <a:gdLst>
                <a:gd name="T0" fmla="*/ 53 w 1231"/>
                <a:gd name="T1" fmla="*/ 0 h 338"/>
                <a:gd name="T2" fmla="*/ 36 w 1231"/>
                <a:gd name="T3" fmla="*/ 0 h 338"/>
                <a:gd name="T4" fmla="*/ 22 w 1231"/>
                <a:gd name="T5" fmla="*/ 1 h 338"/>
                <a:gd name="T6" fmla="*/ 13 w 1231"/>
                <a:gd name="T7" fmla="*/ 2 h 338"/>
                <a:gd name="T8" fmla="*/ 6 w 1231"/>
                <a:gd name="T9" fmla="*/ 6 h 338"/>
                <a:gd name="T10" fmla="*/ 3 w 1231"/>
                <a:gd name="T11" fmla="*/ 10 h 338"/>
                <a:gd name="T12" fmla="*/ 0 w 1231"/>
                <a:gd name="T13" fmla="*/ 18 h 338"/>
                <a:gd name="T14" fmla="*/ 0 w 1231"/>
                <a:gd name="T15" fmla="*/ 28 h 338"/>
                <a:gd name="T16" fmla="*/ 0 w 1231"/>
                <a:gd name="T17" fmla="*/ 42 h 338"/>
                <a:gd name="T18" fmla="*/ 0 w 1231"/>
                <a:gd name="T19" fmla="*/ 296 h 338"/>
                <a:gd name="T20" fmla="*/ 0 w 1231"/>
                <a:gd name="T21" fmla="*/ 309 h 338"/>
                <a:gd name="T22" fmla="*/ 0 w 1231"/>
                <a:gd name="T23" fmla="*/ 320 h 338"/>
                <a:gd name="T24" fmla="*/ 2 w 1231"/>
                <a:gd name="T25" fmla="*/ 327 h 338"/>
                <a:gd name="T26" fmla="*/ 6 w 1231"/>
                <a:gd name="T27" fmla="*/ 332 h 338"/>
                <a:gd name="T28" fmla="*/ 13 w 1231"/>
                <a:gd name="T29" fmla="*/ 335 h 338"/>
                <a:gd name="T30" fmla="*/ 22 w 1231"/>
                <a:gd name="T31" fmla="*/ 337 h 338"/>
                <a:gd name="T32" fmla="*/ 35 w 1231"/>
                <a:gd name="T33" fmla="*/ 338 h 338"/>
                <a:gd name="T34" fmla="*/ 53 w 1231"/>
                <a:gd name="T35" fmla="*/ 338 h 338"/>
                <a:gd name="T36" fmla="*/ 1176 w 1231"/>
                <a:gd name="T37" fmla="*/ 338 h 338"/>
                <a:gd name="T38" fmla="*/ 1194 w 1231"/>
                <a:gd name="T39" fmla="*/ 338 h 338"/>
                <a:gd name="T40" fmla="*/ 1208 w 1231"/>
                <a:gd name="T41" fmla="*/ 337 h 338"/>
                <a:gd name="T42" fmla="*/ 1217 w 1231"/>
                <a:gd name="T43" fmla="*/ 335 h 338"/>
                <a:gd name="T44" fmla="*/ 1224 w 1231"/>
                <a:gd name="T45" fmla="*/ 332 h 338"/>
                <a:gd name="T46" fmla="*/ 1228 w 1231"/>
                <a:gd name="T47" fmla="*/ 327 h 338"/>
                <a:gd name="T48" fmla="*/ 1229 w 1231"/>
                <a:gd name="T49" fmla="*/ 320 h 338"/>
                <a:gd name="T50" fmla="*/ 1231 w 1231"/>
                <a:gd name="T51" fmla="*/ 309 h 338"/>
                <a:gd name="T52" fmla="*/ 1231 w 1231"/>
                <a:gd name="T53" fmla="*/ 296 h 338"/>
                <a:gd name="T54" fmla="*/ 1231 w 1231"/>
                <a:gd name="T55" fmla="*/ 42 h 338"/>
                <a:gd name="T56" fmla="*/ 1231 w 1231"/>
                <a:gd name="T57" fmla="*/ 29 h 338"/>
                <a:gd name="T58" fmla="*/ 1229 w 1231"/>
                <a:gd name="T59" fmla="*/ 18 h 338"/>
                <a:gd name="T60" fmla="*/ 1228 w 1231"/>
                <a:gd name="T61" fmla="*/ 10 h 338"/>
                <a:gd name="T62" fmla="*/ 1224 w 1231"/>
                <a:gd name="T63" fmla="*/ 6 h 338"/>
                <a:gd name="T64" fmla="*/ 1218 w 1231"/>
                <a:gd name="T65" fmla="*/ 3 h 338"/>
                <a:gd name="T66" fmla="*/ 1208 w 1231"/>
                <a:gd name="T67" fmla="*/ 1 h 338"/>
                <a:gd name="T68" fmla="*/ 1195 w 1231"/>
                <a:gd name="T69" fmla="*/ 0 h 338"/>
                <a:gd name="T70" fmla="*/ 1176 w 1231"/>
                <a:gd name="T71" fmla="*/ 0 h 338"/>
                <a:gd name="T72" fmla="*/ 53 w 1231"/>
                <a:gd name="T73" fmla="*/ 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231" h="338">
                  <a:moveTo>
                    <a:pt x="53" y="0"/>
                  </a:moveTo>
                  <a:lnTo>
                    <a:pt x="36" y="0"/>
                  </a:lnTo>
                  <a:lnTo>
                    <a:pt x="22" y="1"/>
                  </a:lnTo>
                  <a:lnTo>
                    <a:pt x="13" y="2"/>
                  </a:lnTo>
                  <a:lnTo>
                    <a:pt x="6" y="6"/>
                  </a:lnTo>
                  <a:lnTo>
                    <a:pt x="3" y="10"/>
                  </a:lnTo>
                  <a:lnTo>
                    <a:pt x="0" y="18"/>
                  </a:lnTo>
                  <a:lnTo>
                    <a:pt x="0" y="28"/>
                  </a:lnTo>
                  <a:lnTo>
                    <a:pt x="0" y="42"/>
                  </a:lnTo>
                  <a:lnTo>
                    <a:pt x="0" y="296"/>
                  </a:lnTo>
                  <a:lnTo>
                    <a:pt x="0" y="309"/>
                  </a:lnTo>
                  <a:lnTo>
                    <a:pt x="0" y="320"/>
                  </a:lnTo>
                  <a:lnTo>
                    <a:pt x="2" y="327"/>
                  </a:lnTo>
                  <a:lnTo>
                    <a:pt x="6" y="332"/>
                  </a:lnTo>
                  <a:lnTo>
                    <a:pt x="13" y="335"/>
                  </a:lnTo>
                  <a:lnTo>
                    <a:pt x="22" y="337"/>
                  </a:lnTo>
                  <a:lnTo>
                    <a:pt x="35" y="338"/>
                  </a:lnTo>
                  <a:lnTo>
                    <a:pt x="53" y="338"/>
                  </a:lnTo>
                  <a:lnTo>
                    <a:pt x="1176" y="338"/>
                  </a:lnTo>
                  <a:lnTo>
                    <a:pt x="1194" y="338"/>
                  </a:lnTo>
                  <a:lnTo>
                    <a:pt x="1208" y="337"/>
                  </a:lnTo>
                  <a:lnTo>
                    <a:pt x="1217" y="335"/>
                  </a:lnTo>
                  <a:lnTo>
                    <a:pt x="1224" y="332"/>
                  </a:lnTo>
                  <a:lnTo>
                    <a:pt x="1228" y="327"/>
                  </a:lnTo>
                  <a:lnTo>
                    <a:pt x="1229" y="320"/>
                  </a:lnTo>
                  <a:lnTo>
                    <a:pt x="1231" y="309"/>
                  </a:lnTo>
                  <a:lnTo>
                    <a:pt x="1231" y="296"/>
                  </a:lnTo>
                  <a:lnTo>
                    <a:pt x="1231" y="42"/>
                  </a:lnTo>
                  <a:lnTo>
                    <a:pt x="1231" y="29"/>
                  </a:lnTo>
                  <a:lnTo>
                    <a:pt x="1229" y="18"/>
                  </a:lnTo>
                  <a:lnTo>
                    <a:pt x="1228" y="10"/>
                  </a:lnTo>
                  <a:lnTo>
                    <a:pt x="1224" y="6"/>
                  </a:lnTo>
                  <a:lnTo>
                    <a:pt x="1218" y="3"/>
                  </a:lnTo>
                  <a:lnTo>
                    <a:pt x="1208" y="1"/>
                  </a:lnTo>
                  <a:lnTo>
                    <a:pt x="1195" y="0"/>
                  </a:lnTo>
                  <a:lnTo>
                    <a:pt x="1176" y="0"/>
                  </a:lnTo>
                  <a:lnTo>
                    <a:pt x="53" y="0"/>
                  </a:lnTo>
                  <a:close/>
                </a:path>
              </a:pathLst>
            </a:custGeom>
            <a:noFill/>
            <a:ln w="30163" cap="rnd">
              <a:solidFill>
                <a:srgbClr val="838C5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l-GR" sz="1400" b="1" dirty="0">
                  <a:latin typeface="Book Antiqua" panose="02040602050305030304" pitchFamily="18" charset="0"/>
                </a:rPr>
                <a:t>Επιτροπή Υπουργών</a:t>
              </a:r>
              <a:endParaRPr lang="en-GB" sz="1400" b="1" dirty="0">
                <a:latin typeface="Book Antiqua" panose="02040602050305030304" pitchFamily="18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244" y="2285"/>
              <a:ext cx="1029" cy="395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l-GR" sz="1400" dirty="0">
                  <a:latin typeface="Book Antiqua" panose="02040602050305030304" pitchFamily="18" charset="0"/>
                </a:rPr>
                <a:t>Κρίση επί παραδεκτού </a:t>
              </a:r>
            </a:p>
            <a:p>
              <a:pPr algn="ctr"/>
              <a:r>
                <a:rPr lang="el-GR" sz="1400" dirty="0">
                  <a:latin typeface="Book Antiqua" panose="02040602050305030304" pitchFamily="18" charset="0"/>
                </a:rPr>
                <a:t>&amp; ουσίας</a:t>
              </a:r>
              <a:endParaRPr lang="en-GB" sz="1400" dirty="0">
                <a:latin typeface="Book Antiqua" panose="02040602050305030304" pitchFamily="18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231" y="2285"/>
              <a:ext cx="887" cy="337"/>
            </a:xfrm>
            <a:prstGeom prst="rect">
              <a:avLst/>
            </a:prstGeom>
            <a:noFill/>
            <a:ln w="14288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6674" y="1556"/>
              <a:ext cx="0" cy="661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6603" y="2197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Line 34"/>
            <p:cNvSpPr>
              <a:spLocks noChangeShapeType="1"/>
            </p:cNvSpPr>
            <p:nvPr/>
          </p:nvSpPr>
          <p:spPr bwMode="auto">
            <a:xfrm>
              <a:off x="2872" y="865"/>
              <a:ext cx="0" cy="17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2801" y="1015"/>
              <a:ext cx="141" cy="59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Line 36"/>
            <p:cNvSpPr>
              <a:spLocks noChangeShapeType="1"/>
            </p:cNvSpPr>
            <p:nvPr/>
          </p:nvSpPr>
          <p:spPr bwMode="auto">
            <a:xfrm>
              <a:off x="6285" y="3790"/>
              <a:ext cx="0" cy="8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6214" y="3850"/>
              <a:ext cx="141" cy="59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5364" y="3439"/>
              <a:ext cx="1713" cy="337"/>
            </a:xfrm>
            <a:custGeom>
              <a:avLst/>
              <a:gdLst>
                <a:gd name="T0" fmla="*/ 119 w 1713"/>
                <a:gd name="T1" fmla="*/ 0 h 337"/>
                <a:gd name="T2" fmla="*/ 84 w 1713"/>
                <a:gd name="T3" fmla="*/ 1 h 337"/>
                <a:gd name="T4" fmla="*/ 56 w 1713"/>
                <a:gd name="T5" fmla="*/ 3 h 337"/>
                <a:gd name="T6" fmla="*/ 35 w 1713"/>
                <a:gd name="T7" fmla="*/ 8 h 337"/>
                <a:gd name="T8" fmla="*/ 20 w 1713"/>
                <a:gd name="T9" fmla="*/ 15 h 337"/>
                <a:gd name="T10" fmla="*/ 10 w 1713"/>
                <a:gd name="T11" fmla="*/ 27 h 337"/>
                <a:gd name="T12" fmla="*/ 5 w 1713"/>
                <a:gd name="T13" fmla="*/ 43 h 337"/>
                <a:gd name="T14" fmla="*/ 1 w 1713"/>
                <a:gd name="T15" fmla="*/ 65 h 337"/>
                <a:gd name="T16" fmla="*/ 0 w 1713"/>
                <a:gd name="T17" fmla="*/ 92 h 337"/>
                <a:gd name="T18" fmla="*/ 0 w 1713"/>
                <a:gd name="T19" fmla="*/ 229 h 337"/>
                <a:gd name="T20" fmla="*/ 1 w 1713"/>
                <a:gd name="T21" fmla="*/ 260 h 337"/>
                <a:gd name="T22" fmla="*/ 3 w 1713"/>
                <a:gd name="T23" fmla="*/ 284 h 337"/>
                <a:gd name="T24" fmla="*/ 7 w 1713"/>
                <a:gd name="T25" fmla="*/ 303 h 337"/>
                <a:gd name="T26" fmla="*/ 15 w 1713"/>
                <a:gd name="T27" fmla="*/ 316 h 337"/>
                <a:gd name="T28" fmla="*/ 27 w 1713"/>
                <a:gd name="T29" fmla="*/ 326 h 337"/>
                <a:gd name="T30" fmla="*/ 45 w 1713"/>
                <a:gd name="T31" fmla="*/ 332 h 337"/>
                <a:gd name="T32" fmla="*/ 69 w 1713"/>
                <a:gd name="T33" fmla="*/ 335 h 337"/>
                <a:gd name="T34" fmla="*/ 100 w 1713"/>
                <a:gd name="T35" fmla="*/ 337 h 337"/>
                <a:gd name="T36" fmla="*/ 140 w 1713"/>
                <a:gd name="T37" fmla="*/ 337 h 337"/>
                <a:gd name="T38" fmla="*/ 1594 w 1713"/>
                <a:gd name="T39" fmla="*/ 337 h 337"/>
                <a:gd name="T40" fmla="*/ 1630 w 1713"/>
                <a:gd name="T41" fmla="*/ 336 h 337"/>
                <a:gd name="T42" fmla="*/ 1657 w 1713"/>
                <a:gd name="T43" fmla="*/ 334 h 337"/>
                <a:gd name="T44" fmla="*/ 1678 w 1713"/>
                <a:gd name="T45" fmla="*/ 329 h 337"/>
                <a:gd name="T46" fmla="*/ 1693 w 1713"/>
                <a:gd name="T47" fmla="*/ 321 h 337"/>
                <a:gd name="T48" fmla="*/ 1703 w 1713"/>
                <a:gd name="T49" fmla="*/ 310 h 337"/>
                <a:gd name="T50" fmla="*/ 1709 w 1713"/>
                <a:gd name="T51" fmla="*/ 294 h 337"/>
                <a:gd name="T52" fmla="*/ 1711 w 1713"/>
                <a:gd name="T53" fmla="*/ 272 h 337"/>
                <a:gd name="T54" fmla="*/ 1713 w 1713"/>
                <a:gd name="T55" fmla="*/ 245 h 337"/>
                <a:gd name="T56" fmla="*/ 1713 w 1713"/>
                <a:gd name="T57" fmla="*/ 108 h 337"/>
                <a:gd name="T58" fmla="*/ 1713 w 1713"/>
                <a:gd name="T59" fmla="*/ 77 h 337"/>
                <a:gd name="T60" fmla="*/ 1711 w 1713"/>
                <a:gd name="T61" fmla="*/ 53 h 337"/>
                <a:gd name="T62" fmla="*/ 1706 w 1713"/>
                <a:gd name="T63" fmla="*/ 35 h 337"/>
                <a:gd name="T64" fmla="*/ 1698 w 1713"/>
                <a:gd name="T65" fmla="*/ 21 h 337"/>
                <a:gd name="T66" fmla="*/ 1686 w 1713"/>
                <a:gd name="T67" fmla="*/ 12 h 337"/>
                <a:gd name="T68" fmla="*/ 1668 w 1713"/>
                <a:gd name="T69" fmla="*/ 5 h 337"/>
                <a:gd name="T70" fmla="*/ 1644 w 1713"/>
                <a:gd name="T71" fmla="*/ 2 h 337"/>
                <a:gd name="T72" fmla="*/ 1613 w 1713"/>
                <a:gd name="T73" fmla="*/ 0 h 337"/>
                <a:gd name="T74" fmla="*/ 163 w 1713"/>
                <a:gd name="T75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13" h="337">
                  <a:moveTo>
                    <a:pt x="163" y="0"/>
                  </a:moveTo>
                  <a:lnTo>
                    <a:pt x="119" y="0"/>
                  </a:lnTo>
                  <a:lnTo>
                    <a:pt x="100" y="0"/>
                  </a:lnTo>
                  <a:lnTo>
                    <a:pt x="84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2"/>
                  </a:lnTo>
                  <a:lnTo>
                    <a:pt x="20" y="15"/>
                  </a:lnTo>
                  <a:lnTo>
                    <a:pt x="15" y="21"/>
                  </a:lnTo>
                  <a:lnTo>
                    <a:pt x="10" y="27"/>
                  </a:lnTo>
                  <a:lnTo>
                    <a:pt x="7" y="35"/>
                  </a:lnTo>
                  <a:lnTo>
                    <a:pt x="5" y="43"/>
                  </a:lnTo>
                  <a:lnTo>
                    <a:pt x="3" y="53"/>
                  </a:lnTo>
                  <a:lnTo>
                    <a:pt x="1" y="65"/>
                  </a:lnTo>
                  <a:lnTo>
                    <a:pt x="1" y="77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229"/>
                  </a:lnTo>
                  <a:lnTo>
                    <a:pt x="0" y="245"/>
                  </a:lnTo>
                  <a:lnTo>
                    <a:pt x="1" y="260"/>
                  </a:lnTo>
                  <a:lnTo>
                    <a:pt x="1" y="272"/>
                  </a:lnTo>
                  <a:lnTo>
                    <a:pt x="3" y="284"/>
                  </a:lnTo>
                  <a:lnTo>
                    <a:pt x="5" y="294"/>
                  </a:lnTo>
                  <a:lnTo>
                    <a:pt x="7" y="303"/>
                  </a:lnTo>
                  <a:lnTo>
                    <a:pt x="10" y="310"/>
                  </a:lnTo>
                  <a:lnTo>
                    <a:pt x="15" y="316"/>
                  </a:lnTo>
                  <a:lnTo>
                    <a:pt x="20" y="321"/>
                  </a:lnTo>
                  <a:lnTo>
                    <a:pt x="27" y="326"/>
                  </a:lnTo>
                  <a:lnTo>
                    <a:pt x="35" y="329"/>
                  </a:lnTo>
                  <a:lnTo>
                    <a:pt x="45" y="332"/>
                  </a:lnTo>
                  <a:lnTo>
                    <a:pt x="56" y="334"/>
                  </a:lnTo>
                  <a:lnTo>
                    <a:pt x="69" y="335"/>
                  </a:lnTo>
                  <a:lnTo>
                    <a:pt x="84" y="336"/>
                  </a:lnTo>
                  <a:lnTo>
                    <a:pt x="100" y="337"/>
                  </a:lnTo>
                  <a:lnTo>
                    <a:pt x="119" y="337"/>
                  </a:lnTo>
                  <a:lnTo>
                    <a:pt x="140" y="337"/>
                  </a:lnTo>
                  <a:lnTo>
                    <a:pt x="1573" y="337"/>
                  </a:lnTo>
                  <a:lnTo>
                    <a:pt x="1594" y="337"/>
                  </a:lnTo>
                  <a:lnTo>
                    <a:pt x="1613" y="337"/>
                  </a:lnTo>
                  <a:lnTo>
                    <a:pt x="1630" y="336"/>
                  </a:lnTo>
                  <a:lnTo>
                    <a:pt x="1644" y="335"/>
                  </a:lnTo>
                  <a:lnTo>
                    <a:pt x="1657" y="334"/>
                  </a:lnTo>
                  <a:lnTo>
                    <a:pt x="1668" y="332"/>
                  </a:lnTo>
                  <a:lnTo>
                    <a:pt x="1678" y="329"/>
                  </a:lnTo>
                  <a:lnTo>
                    <a:pt x="1686" y="326"/>
                  </a:lnTo>
                  <a:lnTo>
                    <a:pt x="1693" y="321"/>
                  </a:lnTo>
                  <a:lnTo>
                    <a:pt x="1698" y="316"/>
                  </a:lnTo>
                  <a:lnTo>
                    <a:pt x="1703" y="310"/>
                  </a:lnTo>
                  <a:lnTo>
                    <a:pt x="1706" y="303"/>
                  </a:lnTo>
                  <a:lnTo>
                    <a:pt x="1709" y="294"/>
                  </a:lnTo>
                  <a:lnTo>
                    <a:pt x="1711" y="284"/>
                  </a:lnTo>
                  <a:lnTo>
                    <a:pt x="1711" y="272"/>
                  </a:lnTo>
                  <a:lnTo>
                    <a:pt x="1713" y="260"/>
                  </a:lnTo>
                  <a:lnTo>
                    <a:pt x="1713" y="245"/>
                  </a:lnTo>
                  <a:lnTo>
                    <a:pt x="1713" y="229"/>
                  </a:lnTo>
                  <a:lnTo>
                    <a:pt x="1713" y="108"/>
                  </a:lnTo>
                  <a:lnTo>
                    <a:pt x="1713" y="92"/>
                  </a:lnTo>
                  <a:lnTo>
                    <a:pt x="1713" y="77"/>
                  </a:lnTo>
                  <a:lnTo>
                    <a:pt x="1711" y="65"/>
                  </a:lnTo>
                  <a:lnTo>
                    <a:pt x="1711" y="53"/>
                  </a:lnTo>
                  <a:lnTo>
                    <a:pt x="1709" y="43"/>
                  </a:lnTo>
                  <a:lnTo>
                    <a:pt x="1706" y="35"/>
                  </a:lnTo>
                  <a:lnTo>
                    <a:pt x="1703" y="27"/>
                  </a:lnTo>
                  <a:lnTo>
                    <a:pt x="1698" y="21"/>
                  </a:lnTo>
                  <a:lnTo>
                    <a:pt x="1693" y="15"/>
                  </a:lnTo>
                  <a:lnTo>
                    <a:pt x="1686" y="12"/>
                  </a:lnTo>
                  <a:lnTo>
                    <a:pt x="1678" y="8"/>
                  </a:lnTo>
                  <a:lnTo>
                    <a:pt x="1668" y="5"/>
                  </a:lnTo>
                  <a:lnTo>
                    <a:pt x="1657" y="3"/>
                  </a:lnTo>
                  <a:lnTo>
                    <a:pt x="1644" y="2"/>
                  </a:lnTo>
                  <a:lnTo>
                    <a:pt x="1630" y="1"/>
                  </a:lnTo>
                  <a:lnTo>
                    <a:pt x="1613" y="0"/>
                  </a:lnTo>
                  <a:lnTo>
                    <a:pt x="1594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5364" y="3439"/>
              <a:ext cx="1713" cy="337"/>
            </a:xfrm>
            <a:custGeom>
              <a:avLst/>
              <a:gdLst>
                <a:gd name="T0" fmla="*/ 140 w 1713"/>
                <a:gd name="T1" fmla="*/ 0 h 337"/>
                <a:gd name="T2" fmla="*/ 100 w 1713"/>
                <a:gd name="T3" fmla="*/ 0 h 337"/>
                <a:gd name="T4" fmla="*/ 69 w 1713"/>
                <a:gd name="T5" fmla="*/ 2 h 337"/>
                <a:gd name="T6" fmla="*/ 45 w 1713"/>
                <a:gd name="T7" fmla="*/ 5 h 337"/>
                <a:gd name="T8" fmla="*/ 27 w 1713"/>
                <a:gd name="T9" fmla="*/ 12 h 337"/>
                <a:gd name="T10" fmla="*/ 15 w 1713"/>
                <a:gd name="T11" fmla="*/ 21 h 337"/>
                <a:gd name="T12" fmla="*/ 7 w 1713"/>
                <a:gd name="T13" fmla="*/ 35 h 337"/>
                <a:gd name="T14" fmla="*/ 3 w 1713"/>
                <a:gd name="T15" fmla="*/ 53 h 337"/>
                <a:gd name="T16" fmla="*/ 1 w 1713"/>
                <a:gd name="T17" fmla="*/ 77 h 337"/>
                <a:gd name="T18" fmla="*/ 0 w 1713"/>
                <a:gd name="T19" fmla="*/ 108 h 337"/>
                <a:gd name="T20" fmla="*/ 0 w 1713"/>
                <a:gd name="T21" fmla="*/ 211 h 337"/>
                <a:gd name="T22" fmla="*/ 0 w 1713"/>
                <a:gd name="T23" fmla="*/ 245 h 337"/>
                <a:gd name="T24" fmla="*/ 1 w 1713"/>
                <a:gd name="T25" fmla="*/ 272 h 337"/>
                <a:gd name="T26" fmla="*/ 5 w 1713"/>
                <a:gd name="T27" fmla="*/ 294 h 337"/>
                <a:gd name="T28" fmla="*/ 10 w 1713"/>
                <a:gd name="T29" fmla="*/ 310 h 337"/>
                <a:gd name="T30" fmla="*/ 20 w 1713"/>
                <a:gd name="T31" fmla="*/ 321 h 337"/>
                <a:gd name="T32" fmla="*/ 35 w 1713"/>
                <a:gd name="T33" fmla="*/ 329 h 337"/>
                <a:gd name="T34" fmla="*/ 56 w 1713"/>
                <a:gd name="T35" fmla="*/ 334 h 337"/>
                <a:gd name="T36" fmla="*/ 84 w 1713"/>
                <a:gd name="T37" fmla="*/ 336 h 337"/>
                <a:gd name="T38" fmla="*/ 119 w 1713"/>
                <a:gd name="T39" fmla="*/ 337 h 337"/>
                <a:gd name="T40" fmla="*/ 163 w 1713"/>
                <a:gd name="T41" fmla="*/ 337 h 337"/>
                <a:gd name="T42" fmla="*/ 1573 w 1713"/>
                <a:gd name="T43" fmla="*/ 337 h 337"/>
                <a:gd name="T44" fmla="*/ 1613 w 1713"/>
                <a:gd name="T45" fmla="*/ 337 h 337"/>
                <a:gd name="T46" fmla="*/ 1644 w 1713"/>
                <a:gd name="T47" fmla="*/ 335 h 337"/>
                <a:gd name="T48" fmla="*/ 1668 w 1713"/>
                <a:gd name="T49" fmla="*/ 332 h 337"/>
                <a:gd name="T50" fmla="*/ 1686 w 1713"/>
                <a:gd name="T51" fmla="*/ 326 h 337"/>
                <a:gd name="T52" fmla="*/ 1698 w 1713"/>
                <a:gd name="T53" fmla="*/ 316 h 337"/>
                <a:gd name="T54" fmla="*/ 1706 w 1713"/>
                <a:gd name="T55" fmla="*/ 303 h 337"/>
                <a:gd name="T56" fmla="*/ 1711 w 1713"/>
                <a:gd name="T57" fmla="*/ 284 h 337"/>
                <a:gd name="T58" fmla="*/ 1713 w 1713"/>
                <a:gd name="T59" fmla="*/ 260 h 337"/>
                <a:gd name="T60" fmla="*/ 1713 w 1713"/>
                <a:gd name="T61" fmla="*/ 229 h 337"/>
                <a:gd name="T62" fmla="*/ 1713 w 1713"/>
                <a:gd name="T63" fmla="*/ 126 h 337"/>
                <a:gd name="T64" fmla="*/ 1713 w 1713"/>
                <a:gd name="T65" fmla="*/ 92 h 337"/>
                <a:gd name="T66" fmla="*/ 1711 w 1713"/>
                <a:gd name="T67" fmla="*/ 65 h 337"/>
                <a:gd name="T68" fmla="*/ 1709 w 1713"/>
                <a:gd name="T69" fmla="*/ 43 h 337"/>
                <a:gd name="T70" fmla="*/ 1703 w 1713"/>
                <a:gd name="T71" fmla="*/ 27 h 337"/>
                <a:gd name="T72" fmla="*/ 1693 w 1713"/>
                <a:gd name="T73" fmla="*/ 15 h 337"/>
                <a:gd name="T74" fmla="*/ 1678 w 1713"/>
                <a:gd name="T75" fmla="*/ 8 h 337"/>
                <a:gd name="T76" fmla="*/ 1657 w 1713"/>
                <a:gd name="T77" fmla="*/ 3 h 337"/>
                <a:gd name="T78" fmla="*/ 1630 w 1713"/>
                <a:gd name="T79" fmla="*/ 1 h 337"/>
                <a:gd name="T80" fmla="*/ 1594 w 1713"/>
                <a:gd name="T81" fmla="*/ 0 h 337"/>
                <a:gd name="T82" fmla="*/ 1549 w 1713"/>
                <a:gd name="T83" fmla="*/ 0 h 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13" h="337">
                  <a:moveTo>
                    <a:pt x="163" y="0"/>
                  </a:moveTo>
                  <a:lnTo>
                    <a:pt x="140" y="0"/>
                  </a:lnTo>
                  <a:lnTo>
                    <a:pt x="119" y="0"/>
                  </a:lnTo>
                  <a:lnTo>
                    <a:pt x="100" y="0"/>
                  </a:lnTo>
                  <a:lnTo>
                    <a:pt x="84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2"/>
                  </a:lnTo>
                  <a:lnTo>
                    <a:pt x="20" y="15"/>
                  </a:lnTo>
                  <a:lnTo>
                    <a:pt x="15" y="21"/>
                  </a:lnTo>
                  <a:lnTo>
                    <a:pt x="10" y="27"/>
                  </a:lnTo>
                  <a:lnTo>
                    <a:pt x="7" y="35"/>
                  </a:lnTo>
                  <a:lnTo>
                    <a:pt x="5" y="43"/>
                  </a:lnTo>
                  <a:lnTo>
                    <a:pt x="3" y="53"/>
                  </a:lnTo>
                  <a:lnTo>
                    <a:pt x="1" y="65"/>
                  </a:lnTo>
                  <a:lnTo>
                    <a:pt x="1" y="77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126"/>
                  </a:lnTo>
                  <a:lnTo>
                    <a:pt x="0" y="211"/>
                  </a:lnTo>
                  <a:lnTo>
                    <a:pt x="0" y="229"/>
                  </a:lnTo>
                  <a:lnTo>
                    <a:pt x="0" y="245"/>
                  </a:lnTo>
                  <a:lnTo>
                    <a:pt x="1" y="260"/>
                  </a:lnTo>
                  <a:lnTo>
                    <a:pt x="1" y="272"/>
                  </a:lnTo>
                  <a:lnTo>
                    <a:pt x="3" y="284"/>
                  </a:lnTo>
                  <a:lnTo>
                    <a:pt x="5" y="294"/>
                  </a:lnTo>
                  <a:lnTo>
                    <a:pt x="7" y="303"/>
                  </a:lnTo>
                  <a:lnTo>
                    <a:pt x="10" y="310"/>
                  </a:lnTo>
                  <a:lnTo>
                    <a:pt x="15" y="316"/>
                  </a:lnTo>
                  <a:lnTo>
                    <a:pt x="20" y="321"/>
                  </a:lnTo>
                  <a:lnTo>
                    <a:pt x="27" y="326"/>
                  </a:lnTo>
                  <a:lnTo>
                    <a:pt x="35" y="329"/>
                  </a:lnTo>
                  <a:lnTo>
                    <a:pt x="45" y="332"/>
                  </a:lnTo>
                  <a:lnTo>
                    <a:pt x="56" y="334"/>
                  </a:lnTo>
                  <a:lnTo>
                    <a:pt x="69" y="335"/>
                  </a:lnTo>
                  <a:lnTo>
                    <a:pt x="84" y="336"/>
                  </a:lnTo>
                  <a:lnTo>
                    <a:pt x="100" y="337"/>
                  </a:lnTo>
                  <a:lnTo>
                    <a:pt x="119" y="337"/>
                  </a:lnTo>
                  <a:lnTo>
                    <a:pt x="140" y="337"/>
                  </a:lnTo>
                  <a:lnTo>
                    <a:pt x="163" y="337"/>
                  </a:lnTo>
                  <a:lnTo>
                    <a:pt x="1549" y="337"/>
                  </a:lnTo>
                  <a:lnTo>
                    <a:pt x="1573" y="337"/>
                  </a:lnTo>
                  <a:lnTo>
                    <a:pt x="1594" y="337"/>
                  </a:lnTo>
                  <a:lnTo>
                    <a:pt x="1613" y="337"/>
                  </a:lnTo>
                  <a:lnTo>
                    <a:pt x="1630" y="336"/>
                  </a:lnTo>
                  <a:lnTo>
                    <a:pt x="1644" y="335"/>
                  </a:lnTo>
                  <a:lnTo>
                    <a:pt x="1657" y="334"/>
                  </a:lnTo>
                  <a:lnTo>
                    <a:pt x="1668" y="332"/>
                  </a:lnTo>
                  <a:lnTo>
                    <a:pt x="1678" y="329"/>
                  </a:lnTo>
                  <a:lnTo>
                    <a:pt x="1686" y="326"/>
                  </a:lnTo>
                  <a:lnTo>
                    <a:pt x="1693" y="321"/>
                  </a:lnTo>
                  <a:lnTo>
                    <a:pt x="1698" y="316"/>
                  </a:lnTo>
                  <a:lnTo>
                    <a:pt x="1703" y="310"/>
                  </a:lnTo>
                  <a:lnTo>
                    <a:pt x="1706" y="303"/>
                  </a:lnTo>
                  <a:lnTo>
                    <a:pt x="1709" y="294"/>
                  </a:lnTo>
                  <a:lnTo>
                    <a:pt x="1711" y="284"/>
                  </a:lnTo>
                  <a:lnTo>
                    <a:pt x="1711" y="272"/>
                  </a:lnTo>
                  <a:lnTo>
                    <a:pt x="1713" y="260"/>
                  </a:lnTo>
                  <a:lnTo>
                    <a:pt x="1713" y="245"/>
                  </a:lnTo>
                  <a:lnTo>
                    <a:pt x="1713" y="229"/>
                  </a:lnTo>
                  <a:lnTo>
                    <a:pt x="1713" y="211"/>
                  </a:lnTo>
                  <a:lnTo>
                    <a:pt x="1713" y="126"/>
                  </a:lnTo>
                  <a:lnTo>
                    <a:pt x="1713" y="108"/>
                  </a:lnTo>
                  <a:lnTo>
                    <a:pt x="1713" y="92"/>
                  </a:lnTo>
                  <a:lnTo>
                    <a:pt x="1713" y="77"/>
                  </a:lnTo>
                  <a:lnTo>
                    <a:pt x="1711" y="65"/>
                  </a:lnTo>
                  <a:lnTo>
                    <a:pt x="1711" y="53"/>
                  </a:lnTo>
                  <a:lnTo>
                    <a:pt x="1709" y="43"/>
                  </a:lnTo>
                  <a:lnTo>
                    <a:pt x="1706" y="35"/>
                  </a:lnTo>
                  <a:lnTo>
                    <a:pt x="1703" y="27"/>
                  </a:lnTo>
                  <a:lnTo>
                    <a:pt x="1698" y="21"/>
                  </a:lnTo>
                  <a:lnTo>
                    <a:pt x="1693" y="15"/>
                  </a:lnTo>
                  <a:lnTo>
                    <a:pt x="1686" y="12"/>
                  </a:lnTo>
                  <a:lnTo>
                    <a:pt x="1678" y="8"/>
                  </a:lnTo>
                  <a:lnTo>
                    <a:pt x="1668" y="5"/>
                  </a:lnTo>
                  <a:lnTo>
                    <a:pt x="1657" y="3"/>
                  </a:lnTo>
                  <a:lnTo>
                    <a:pt x="1644" y="2"/>
                  </a:lnTo>
                  <a:lnTo>
                    <a:pt x="1630" y="1"/>
                  </a:lnTo>
                  <a:lnTo>
                    <a:pt x="1613" y="0"/>
                  </a:lnTo>
                  <a:lnTo>
                    <a:pt x="1594" y="0"/>
                  </a:lnTo>
                  <a:lnTo>
                    <a:pt x="1573" y="0"/>
                  </a:lnTo>
                  <a:lnTo>
                    <a:pt x="1549" y="0"/>
                  </a:lnTo>
                  <a:lnTo>
                    <a:pt x="163" y="0"/>
                  </a:lnTo>
                  <a:close/>
                </a:path>
              </a:pathLst>
            </a:custGeom>
            <a:noFill/>
            <a:ln w="30163" cap="rnd">
              <a:solidFill>
                <a:srgbClr val="2C404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Line 40"/>
            <p:cNvSpPr>
              <a:spLocks noChangeShapeType="1"/>
            </p:cNvSpPr>
            <p:nvPr/>
          </p:nvSpPr>
          <p:spPr bwMode="auto">
            <a:xfrm>
              <a:off x="879" y="945"/>
              <a:ext cx="0" cy="96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808" y="1021"/>
              <a:ext cx="141" cy="59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Line 42"/>
            <p:cNvSpPr>
              <a:spLocks noChangeShapeType="1"/>
            </p:cNvSpPr>
            <p:nvPr/>
          </p:nvSpPr>
          <p:spPr bwMode="auto">
            <a:xfrm>
              <a:off x="2168" y="858"/>
              <a:ext cx="0" cy="108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43"/>
            <p:cNvSpPr>
              <a:spLocks noChangeShapeType="1"/>
            </p:cNvSpPr>
            <p:nvPr/>
          </p:nvSpPr>
          <p:spPr bwMode="auto">
            <a:xfrm>
              <a:off x="894" y="956"/>
              <a:ext cx="1259" cy="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936" y="1471"/>
              <a:ext cx="0" cy="275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4865" y="1726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Line 46"/>
            <p:cNvSpPr>
              <a:spLocks noChangeShapeType="1"/>
            </p:cNvSpPr>
            <p:nvPr/>
          </p:nvSpPr>
          <p:spPr bwMode="auto">
            <a:xfrm>
              <a:off x="4922" y="1460"/>
              <a:ext cx="258" cy="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Line 47"/>
            <p:cNvSpPr>
              <a:spLocks noChangeShapeType="1"/>
            </p:cNvSpPr>
            <p:nvPr/>
          </p:nvSpPr>
          <p:spPr bwMode="auto">
            <a:xfrm flipH="1">
              <a:off x="4345" y="4036"/>
              <a:ext cx="2997" cy="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4295" y="3981"/>
              <a:ext cx="76" cy="109"/>
            </a:xfrm>
            <a:custGeom>
              <a:avLst/>
              <a:gdLst>
                <a:gd name="T0" fmla="*/ 76 w 76"/>
                <a:gd name="T1" fmla="*/ 0 h 109"/>
                <a:gd name="T2" fmla="*/ 0 w 76"/>
                <a:gd name="T3" fmla="*/ 54 h 109"/>
                <a:gd name="T4" fmla="*/ 76 w 76"/>
                <a:gd name="T5" fmla="*/ 109 h 109"/>
                <a:gd name="T6" fmla="*/ 76 w 76"/>
                <a:gd name="T7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109">
                  <a:moveTo>
                    <a:pt x="76" y="0"/>
                  </a:moveTo>
                  <a:lnTo>
                    <a:pt x="0" y="54"/>
                  </a:lnTo>
                  <a:lnTo>
                    <a:pt x="76" y="109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Line 49"/>
            <p:cNvSpPr>
              <a:spLocks noChangeShapeType="1"/>
            </p:cNvSpPr>
            <p:nvPr/>
          </p:nvSpPr>
          <p:spPr bwMode="auto">
            <a:xfrm>
              <a:off x="7166" y="2397"/>
              <a:ext cx="175" cy="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7356" y="2386"/>
              <a:ext cx="0" cy="1661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2546" y="2307"/>
              <a:ext cx="1115" cy="337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2557" y="2295"/>
              <a:ext cx="1115" cy="337"/>
            </a:xfrm>
            <a:prstGeom prst="rect">
              <a:avLst/>
            </a:prstGeom>
            <a:noFill/>
            <a:ln w="15875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1887" y="1962"/>
              <a:ext cx="1096" cy="256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l-GR" sz="1400" dirty="0">
                  <a:latin typeface="Book Antiqua" panose="02040602050305030304" pitchFamily="18" charset="0"/>
                </a:rPr>
                <a:t>Απαράδεκτη </a:t>
              </a:r>
              <a:endParaRPr lang="en-GB" sz="1400" dirty="0">
                <a:latin typeface="Book Antiqua" panose="02040602050305030304" pitchFamily="18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1887" y="1962"/>
              <a:ext cx="1096" cy="256"/>
            </a:xfrm>
            <a:prstGeom prst="rect">
              <a:avLst/>
            </a:prstGeom>
            <a:noFill/>
            <a:ln w="15875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 flipH="1">
              <a:off x="3182" y="2714"/>
              <a:ext cx="16" cy="601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3111" y="3295"/>
              <a:ext cx="154" cy="137"/>
            </a:xfrm>
            <a:custGeom>
              <a:avLst/>
              <a:gdLst>
                <a:gd name="T0" fmla="*/ 141 w 141"/>
                <a:gd name="T1" fmla="*/ 0 h 59"/>
                <a:gd name="T2" fmla="*/ 0 w 141"/>
                <a:gd name="T3" fmla="*/ 0 h 59"/>
                <a:gd name="T4" fmla="*/ 70 w 141"/>
                <a:gd name="T5" fmla="*/ 59 h 59"/>
                <a:gd name="T6" fmla="*/ 141 w 141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9">
                  <a:moveTo>
                    <a:pt x="141" y="0"/>
                  </a:moveTo>
                  <a:lnTo>
                    <a:pt x="0" y="0"/>
                  </a:lnTo>
                  <a:lnTo>
                    <a:pt x="70" y="5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4136" y="1962"/>
              <a:ext cx="1097" cy="256"/>
            </a:xfrm>
            <a:prstGeom prst="rect">
              <a:avLst/>
            </a:pr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4136" y="1962"/>
              <a:ext cx="1097" cy="256"/>
            </a:xfrm>
            <a:prstGeom prst="rect">
              <a:avLst/>
            </a:prstGeom>
            <a:noFill/>
            <a:ln w="14288" cap="rnd">
              <a:solidFill>
                <a:srgbClr val="464E2E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59"/>
            <p:cNvSpPr>
              <a:spLocks noEditPoints="1"/>
            </p:cNvSpPr>
            <p:nvPr/>
          </p:nvSpPr>
          <p:spPr bwMode="auto">
            <a:xfrm>
              <a:off x="4000" y="1647"/>
              <a:ext cx="38" cy="1857"/>
            </a:xfrm>
            <a:custGeom>
              <a:avLst/>
              <a:gdLst>
                <a:gd name="T0" fmla="*/ 38 w 38"/>
                <a:gd name="T1" fmla="*/ 0 h 1857"/>
                <a:gd name="T2" fmla="*/ 38 w 38"/>
                <a:gd name="T3" fmla="*/ 236 h 1857"/>
                <a:gd name="T4" fmla="*/ 0 w 38"/>
                <a:gd name="T5" fmla="*/ 236 h 1857"/>
                <a:gd name="T6" fmla="*/ 0 w 38"/>
                <a:gd name="T7" fmla="*/ 0 h 1857"/>
                <a:gd name="T8" fmla="*/ 38 w 38"/>
                <a:gd name="T9" fmla="*/ 0 h 1857"/>
                <a:gd name="T10" fmla="*/ 38 w 38"/>
                <a:gd name="T11" fmla="*/ 324 h 1857"/>
                <a:gd name="T12" fmla="*/ 38 w 38"/>
                <a:gd name="T13" fmla="*/ 560 h 1857"/>
                <a:gd name="T14" fmla="*/ 0 w 38"/>
                <a:gd name="T15" fmla="*/ 560 h 1857"/>
                <a:gd name="T16" fmla="*/ 0 w 38"/>
                <a:gd name="T17" fmla="*/ 324 h 1857"/>
                <a:gd name="T18" fmla="*/ 38 w 38"/>
                <a:gd name="T19" fmla="*/ 324 h 1857"/>
                <a:gd name="T20" fmla="*/ 38 w 38"/>
                <a:gd name="T21" fmla="*/ 649 h 1857"/>
                <a:gd name="T22" fmla="*/ 38 w 38"/>
                <a:gd name="T23" fmla="*/ 884 h 1857"/>
                <a:gd name="T24" fmla="*/ 0 w 38"/>
                <a:gd name="T25" fmla="*/ 884 h 1857"/>
                <a:gd name="T26" fmla="*/ 0 w 38"/>
                <a:gd name="T27" fmla="*/ 649 h 1857"/>
                <a:gd name="T28" fmla="*/ 38 w 38"/>
                <a:gd name="T29" fmla="*/ 649 h 1857"/>
                <a:gd name="T30" fmla="*/ 38 w 38"/>
                <a:gd name="T31" fmla="*/ 973 h 1857"/>
                <a:gd name="T32" fmla="*/ 38 w 38"/>
                <a:gd name="T33" fmla="*/ 1208 h 1857"/>
                <a:gd name="T34" fmla="*/ 0 w 38"/>
                <a:gd name="T35" fmla="*/ 1208 h 1857"/>
                <a:gd name="T36" fmla="*/ 0 w 38"/>
                <a:gd name="T37" fmla="*/ 973 h 1857"/>
                <a:gd name="T38" fmla="*/ 38 w 38"/>
                <a:gd name="T39" fmla="*/ 973 h 1857"/>
                <a:gd name="T40" fmla="*/ 38 w 38"/>
                <a:gd name="T41" fmla="*/ 1297 h 1857"/>
                <a:gd name="T42" fmla="*/ 38 w 38"/>
                <a:gd name="T43" fmla="*/ 1533 h 1857"/>
                <a:gd name="T44" fmla="*/ 0 w 38"/>
                <a:gd name="T45" fmla="*/ 1533 h 1857"/>
                <a:gd name="T46" fmla="*/ 0 w 38"/>
                <a:gd name="T47" fmla="*/ 1297 h 1857"/>
                <a:gd name="T48" fmla="*/ 38 w 38"/>
                <a:gd name="T49" fmla="*/ 1297 h 1857"/>
                <a:gd name="T50" fmla="*/ 38 w 38"/>
                <a:gd name="T51" fmla="*/ 1621 h 1857"/>
                <a:gd name="T52" fmla="*/ 38 w 38"/>
                <a:gd name="T53" fmla="*/ 1857 h 1857"/>
                <a:gd name="T54" fmla="*/ 0 w 38"/>
                <a:gd name="T55" fmla="*/ 1857 h 1857"/>
                <a:gd name="T56" fmla="*/ 0 w 38"/>
                <a:gd name="T57" fmla="*/ 1621 h 1857"/>
                <a:gd name="T58" fmla="*/ 38 w 38"/>
                <a:gd name="T59" fmla="*/ 1621 h 18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8" h="1857">
                  <a:moveTo>
                    <a:pt x="38" y="0"/>
                  </a:moveTo>
                  <a:lnTo>
                    <a:pt x="38" y="236"/>
                  </a:lnTo>
                  <a:lnTo>
                    <a:pt x="0" y="236"/>
                  </a:lnTo>
                  <a:lnTo>
                    <a:pt x="0" y="0"/>
                  </a:lnTo>
                  <a:lnTo>
                    <a:pt x="38" y="0"/>
                  </a:lnTo>
                  <a:close/>
                  <a:moveTo>
                    <a:pt x="38" y="324"/>
                  </a:moveTo>
                  <a:lnTo>
                    <a:pt x="38" y="560"/>
                  </a:lnTo>
                  <a:lnTo>
                    <a:pt x="0" y="560"/>
                  </a:lnTo>
                  <a:lnTo>
                    <a:pt x="0" y="324"/>
                  </a:lnTo>
                  <a:lnTo>
                    <a:pt x="38" y="324"/>
                  </a:lnTo>
                  <a:close/>
                  <a:moveTo>
                    <a:pt x="38" y="649"/>
                  </a:moveTo>
                  <a:lnTo>
                    <a:pt x="38" y="884"/>
                  </a:lnTo>
                  <a:lnTo>
                    <a:pt x="0" y="884"/>
                  </a:lnTo>
                  <a:lnTo>
                    <a:pt x="0" y="649"/>
                  </a:lnTo>
                  <a:lnTo>
                    <a:pt x="38" y="649"/>
                  </a:lnTo>
                  <a:close/>
                  <a:moveTo>
                    <a:pt x="38" y="973"/>
                  </a:moveTo>
                  <a:lnTo>
                    <a:pt x="38" y="1208"/>
                  </a:lnTo>
                  <a:lnTo>
                    <a:pt x="0" y="1208"/>
                  </a:lnTo>
                  <a:lnTo>
                    <a:pt x="0" y="973"/>
                  </a:lnTo>
                  <a:lnTo>
                    <a:pt x="38" y="973"/>
                  </a:lnTo>
                  <a:close/>
                  <a:moveTo>
                    <a:pt x="38" y="1297"/>
                  </a:moveTo>
                  <a:lnTo>
                    <a:pt x="38" y="1533"/>
                  </a:lnTo>
                  <a:lnTo>
                    <a:pt x="0" y="1533"/>
                  </a:lnTo>
                  <a:lnTo>
                    <a:pt x="0" y="1297"/>
                  </a:lnTo>
                  <a:lnTo>
                    <a:pt x="38" y="1297"/>
                  </a:lnTo>
                  <a:close/>
                  <a:moveTo>
                    <a:pt x="38" y="1621"/>
                  </a:moveTo>
                  <a:lnTo>
                    <a:pt x="38" y="1857"/>
                  </a:lnTo>
                  <a:lnTo>
                    <a:pt x="0" y="1857"/>
                  </a:lnTo>
                  <a:lnTo>
                    <a:pt x="0" y="1621"/>
                  </a:lnTo>
                  <a:lnTo>
                    <a:pt x="38" y="1621"/>
                  </a:lnTo>
                  <a:close/>
                </a:path>
              </a:pathLst>
            </a:custGeom>
            <a:solidFill>
              <a:srgbClr val="425A6C"/>
            </a:solidFill>
            <a:ln w="1588" cap="flat">
              <a:solidFill>
                <a:srgbClr val="425A6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60"/>
            <p:cNvSpPr>
              <a:spLocks noEditPoints="1"/>
            </p:cNvSpPr>
            <p:nvPr/>
          </p:nvSpPr>
          <p:spPr bwMode="auto">
            <a:xfrm>
              <a:off x="4074" y="1323"/>
              <a:ext cx="929" cy="29"/>
            </a:xfrm>
            <a:custGeom>
              <a:avLst/>
              <a:gdLst>
                <a:gd name="T0" fmla="*/ 929 w 929"/>
                <a:gd name="T1" fmla="*/ 29 h 29"/>
                <a:gd name="T2" fmla="*/ 624 w 929"/>
                <a:gd name="T3" fmla="*/ 29 h 29"/>
                <a:gd name="T4" fmla="*/ 624 w 929"/>
                <a:gd name="T5" fmla="*/ 0 h 29"/>
                <a:gd name="T6" fmla="*/ 929 w 929"/>
                <a:gd name="T7" fmla="*/ 0 h 29"/>
                <a:gd name="T8" fmla="*/ 929 w 929"/>
                <a:gd name="T9" fmla="*/ 29 h 29"/>
                <a:gd name="T10" fmla="*/ 509 w 929"/>
                <a:gd name="T11" fmla="*/ 29 h 29"/>
                <a:gd name="T12" fmla="*/ 204 w 929"/>
                <a:gd name="T13" fmla="*/ 29 h 29"/>
                <a:gd name="T14" fmla="*/ 204 w 929"/>
                <a:gd name="T15" fmla="*/ 0 h 29"/>
                <a:gd name="T16" fmla="*/ 509 w 929"/>
                <a:gd name="T17" fmla="*/ 0 h 29"/>
                <a:gd name="T18" fmla="*/ 509 w 929"/>
                <a:gd name="T19" fmla="*/ 29 h 29"/>
                <a:gd name="T20" fmla="*/ 89 w 929"/>
                <a:gd name="T21" fmla="*/ 29 h 29"/>
                <a:gd name="T22" fmla="*/ 0 w 929"/>
                <a:gd name="T23" fmla="*/ 29 h 29"/>
                <a:gd name="T24" fmla="*/ 0 w 929"/>
                <a:gd name="T25" fmla="*/ 0 h 29"/>
                <a:gd name="T26" fmla="*/ 89 w 929"/>
                <a:gd name="T27" fmla="*/ 0 h 29"/>
                <a:gd name="T28" fmla="*/ 89 w 929"/>
                <a:gd name="T29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29" h="29">
                  <a:moveTo>
                    <a:pt x="929" y="29"/>
                  </a:moveTo>
                  <a:lnTo>
                    <a:pt x="624" y="29"/>
                  </a:lnTo>
                  <a:lnTo>
                    <a:pt x="624" y="0"/>
                  </a:lnTo>
                  <a:lnTo>
                    <a:pt x="929" y="0"/>
                  </a:lnTo>
                  <a:lnTo>
                    <a:pt x="929" y="29"/>
                  </a:lnTo>
                  <a:close/>
                  <a:moveTo>
                    <a:pt x="509" y="29"/>
                  </a:moveTo>
                  <a:lnTo>
                    <a:pt x="204" y="29"/>
                  </a:lnTo>
                  <a:lnTo>
                    <a:pt x="204" y="0"/>
                  </a:lnTo>
                  <a:lnTo>
                    <a:pt x="509" y="0"/>
                  </a:lnTo>
                  <a:lnTo>
                    <a:pt x="509" y="29"/>
                  </a:lnTo>
                  <a:close/>
                  <a:moveTo>
                    <a:pt x="89" y="29"/>
                  </a:moveTo>
                  <a:lnTo>
                    <a:pt x="0" y="29"/>
                  </a:lnTo>
                  <a:lnTo>
                    <a:pt x="0" y="0"/>
                  </a:lnTo>
                  <a:lnTo>
                    <a:pt x="89" y="0"/>
                  </a:lnTo>
                  <a:lnTo>
                    <a:pt x="89" y="29"/>
                  </a:lnTo>
                  <a:close/>
                </a:path>
              </a:pathLst>
            </a:custGeom>
            <a:solidFill>
              <a:srgbClr val="425A6C"/>
            </a:solidFill>
            <a:ln w="1588" cap="flat">
              <a:solidFill>
                <a:srgbClr val="425A6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766" y="423"/>
              <a:ext cx="6279" cy="376"/>
            </a:xfrm>
            <a:prstGeom prst="rect">
              <a:avLst/>
            </a:prstGeom>
            <a:solidFill>
              <a:srgbClr val="231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756" y="415"/>
              <a:ext cx="6166" cy="290"/>
            </a:xfrm>
            <a:custGeom>
              <a:avLst/>
              <a:gdLst>
                <a:gd name="T0" fmla="*/ 119 w 6166"/>
                <a:gd name="T1" fmla="*/ 0 h 290"/>
                <a:gd name="T2" fmla="*/ 84 w 6166"/>
                <a:gd name="T3" fmla="*/ 1 h 290"/>
                <a:gd name="T4" fmla="*/ 56 w 6166"/>
                <a:gd name="T5" fmla="*/ 3 h 290"/>
                <a:gd name="T6" fmla="*/ 35 w 6166"/>
                <a:gd name="T7" fmla="*/ 8 h 290"/>
                <a:gd name="T8" fmla="*/ 20 w 6166"/>
                <a:gd name="T9" fmla="*/ 16 h 290"/>
                <a:gd name="T10" fmla="*/ 10 w 6166"/>
                <a:gd name="T11" fmla="*/ 28 h 290"/>
                <a:gd name="T12" fmla="*/ 5 w 6166"/>
                <a:gd name="T13" fmla="*/ 43 h 290"/>
                <a:gd name="T14" fmla="*/ 1 w 6166"/>
                <a:gd name="T15" fmla="*/ 65 h 290"/>
                <a:gd name="T16" fmla="*/ 0 w 6166"/>
                <a:gd name="T17" fmla="*/ 92 h 290"/>
                <a:gd name="T18" fmla="*/ 0 w 6166"/>
                <a:gd name="T19" fmla="*/ 181 h 290"/>
                <a:gd name="T20" fmla="*/ 1 w 6166"/>
                <a:gd name="T21" fmla="*/ 212 h 290"/>
                <a:gd name="T22" fmla="*/ 3 w 6166"/>
                <a:gd name="T23" fmla="*/ 237 h 290"/>
                <a:gd name="T24" fmla="*/ 7 w 6166"/>
                <a:gd name="T25" fmla="*/ 255 h 290"/>
                <a:gd name="T26" fmla="*/ 15 w 6166"/>
                <a:gd name="T27" fmla="*/ 269 h 290"/>
                <a:gd name="T28" fmla="*/ 27 w 6166"/>
                <a:gd name="T29" fmla="*/ 278 h 290"/>
                <a:gd name="T30" fmla="*/ 45 w 6166"/>
                <a:gd name="T31" fmla="*/ 284 h 290"/>
                <a:gd name="T32" fmla="*/ 69 w 6166"/>
                <a:gd name="T33" fmla="*/ 288 h 290"/>
                <a:gd name="T34" fmla="*/ 100 w 6166"/>
                <a:gd name="T35" fmla="*/ 289 h 290"/>
                <a:gd name="T36" fmla="*/ 140 w 6166"/>
                <a:gd name="T37" fmla="*/ 290 h 290"/>
                <a:gd name="T38" fmla="*/ 6048 w 6166"/>
                <a:gd name="T39" fmla="*/ 290 h 290"/>
                <a:gd name="T40" fmla="*/ 6083 w 6166"/>
                <a:gd name="T41" fmla="*/ 289 h 290"/>
                <a:gd name="T42" fmla="*/ 6111 w 6166"/>
                <a:gd name="T43" fmla="*/ 286 h 290"/>
                <a:gd name="T44" fmla="*/ 6131 w 6166"/>
                <a:gd name="T45" fmla="*/ 282 h 290"/>
                <a:gd name="T46" fmla="*/ 6146 w 6166"/>
                <a:gd name="T47" fmla="*/ 274 h 290"/>
                <a:gd name="T48" fmla="*/ 6156 w 6166"/>
                <a:gd name="T49" fmla="*/ 263 h 290"/>
                <a:gd name="T50" fmla="*/ 6162 w 6166"/>
                <a:gd name="T51" fmla="*/ 247 h 290"/>
                <a:gd name="T52" fmla="*/ 6165 w 6166"/>
                <a:gd name="T53" fmla="*/ 225 h 290"/>
                <a:gd name="T54" fmla="*/ 6166 w 6166"/>
                <a:gd name="T55" fmla="*/ 198 h 290"/>
                <a:gd name="T56" fmla="*/ 6166 w 6166"/>
                <a:gd name="T57" fmla="*/ 108 h 290"/>
                <a:gd name="T58" fmla="*/ 6166 w 6166"/>
                <a:gd name="T59" fmla="*/ 78 h 290"/>
                <a:gd name="T60" fmla="*/ 6164 w 6166"/>
                <a:gd name="T61" fmla="*/ 53 h 290"/>
                <a:gd name="T62" fmla="*/ 6160 w 6166"/>
                <a:gd name="T63" fmla="*/ 35 h 290"/>
                <a:gd name="T64" fmla="*/ 6152 w 6166"/>
                <a:gd name="T65" fmla="*/ 21 h 290"/>
                <a:gd name="T66" fmla="*/ 6139 w 6166"/>
                <a:gd name="T67" fmla="*/ 12 h 290"/>
                <a:gd name="T68" fmla="*/ 6122 w 6166"/>
                <a:gd name="T69" fmla="*/ 5 h 290"/>
                <a:gd name="T70" fmla="*/ 6098 w 6166"/>
                <a:gd name="T71" fmla="*/ 2 h 290"/>
                <a:gd name="T72" fmla="*/ 6066 w 6166"/>
                <a:gd name="T73" fmla="*/ 1 h 290"/>
                <a:gd name="T74" fmla="*/ 163 w 6166"/>
                <a:gd name="T75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6166" h="290">
                  <a:moveTo>
                    <a:pt x="163" y="0"/>
                  </a:moveTo>
                  <a:lnTo>
                    <a:pt x="119" y="0"/>
                  </a:lnTo>
                  <a:lnTo>
                    <a:pt x="100" y="1"/>
                  </a:lnTo>
                  <a:lnTo>
                    <a:pt x="84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5" y="8"/>
                  </a:lnTo>
                  <a:lnTo>
                    <a:pt x="27" y="12"/>
                  </a:lnTo>
                  <a:lnTo>
                    <a:pt x="20" y="16"/>
                  </a:lnTo>
                  <a:lnTo>
                    <a:pt x="15" y="21"/>
                  </a:lnTo>
                  <a:lnTo>
                    <a:pt x="10" y="28"/>
                  </a:lnTo>
                  <a:lnTo>
                    <a:pt x="7" y="35"/>
                  </a:lnTo>
                  <a:lnTo>
                    <a:pt x="5" y="43"/>
                  </a:lnTo>
                  <a:lnTo>
                    <a:pt x="3" y="53"/>
                  </a:lnTo>
                  <a:lnTo>
                    <a:pt x="1" y="65"/>
                  </a:lnTo>
                  <a:lnTo>
                    <a:pt x="1" y="78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181"/>
                  </a:lnTo>
                  <a:lnTo>
                    <a:pt x="0" y="198"/>
                  </a:lnTo>
                  <a:lnTo>
                    <a:pt x="1" y="212"/>
                  </a:lnTo>
                  <a:lnTo>
                    <a:pt x="1" y="225"/>
                  </a:lnTo>
                  <a:lnTo>
                    <a:pt x="3" y="237"/>
                  </a:lnTo>
                  <a:lnTo>
                    <a:pt x="5" y="247"/>
                  </a:lnTo>
                  <a:lnTo>
                    <a:pt x="7" y="255"/>
                  </a:lnTo>
                  <a:lnTo>
                    <a:pt x="10" y="263"/>
                  </a:lnTo>
                  <a:lnTo>
                    <a:pt x="15" y="269"/>
                  </a:lnTo>
                  <a:lnTo>
                    <a:pt x="20" y="274"/>
                  </a:lnTo>
                  <a:lnTo>
                    <a:pt x="27" y="278"/>
                  </a:lnTo>
                  <a:lnTo>
                    <a:pt x="35" y="282"/>
                  </a:lnTo>
                  <a:lnTo>
                    <a:pt x="45" y="284"/>
                  </a:lnTo>
                  <a:lnTo>
                    <a:pt x="56" y="286"/>
                  </a:lnTo>
                  <a:lnTo>
                    <a:pt x="69" y="288"/>
                  </a:lnTo>
                  <a:lnTo>
                    <a:pt x="84" y="289"/>
                  </a:lnTo>
                  <a:lnTo>
                    <a:pt x="100" y="289"/>
                  </a:lnTo>
                  <a:lnTo>
                    <a:pt x="119" y="290"/>
                  </a:lnTo>
                  <a:lnTo>
                    <a:pt x="140" y="290"/>
                  </a:lnTo>
                  <a:lnTo>
                    <a:pt x="6027" y="290"/>
                  </a:lnTo>
                  <a:lnTo>
                    <a:pt x="6048" y="290"/>
                  </a:lnTo>
                  <a:lnTo>
                    <a:pt x="6066" y="289"/>
                  </a:lnTo>
                  <a:lnTo>
                    <a:pt x="6083" y="289"/>
                  </a:lnTo>
                  <a:lnTo>
                    <a:pt x="6098" y="288"/>
                  </a:lnTo>
                  <a:lnTo>
                    <a:pt x="6111" y="286"/>
                  </a:lnTo>
                  <a:lnTo>
                    <a:pt x="6122" y="284"/>
                  </a:lnTo>
                  <a:lnTo>
                    <a:pt x="6131" y="282"/>
                  </a:lnTo>
                  <a:lnTo>
                    <a:pt x="6139" y="278"/>
                  </a:lnTo>
                  <a:lnTo>
                    <a:pt x="6146" y="274"/>
                  </a:lnTo>
                  <a:lnTo>
                    <a:pt x="6152" y="269"/>
                  </a:lnTo>
                  <a:lnTo>
                    <a:pt x="6156" y="263"/>
                  </a:lnTo>
                  <a:lnTo>
                    <a:pt x="6160" y="255"/>
                  </a:lnTo>
                  <a:lnTo>
                    <a:pt x="6162" y="247"/>
                  </a:lnTo>
                  <a:lnTo>
                    <a:pt x="6164" y="237"/>
                  </a:lnTo>
                  <a:lnTo>
                    <a:pt x="6165" y="225"/>
                  </a:lnTo>
                  <a:lnTo>
                    <a:pt x="6166" y="212"/>
                  </a:lnTo>
                  <a:lnTo>
                    <a:pt x="6166" y="198"/>
                  </a:lnTo>
                  <a:lnTo>
                    <a:pt x="6166" y="181"/>
                  </a:lnTo>
                  <a:lnTo>
                    <a:pt x="6166" y="108"/>
                  </a:lnTo>
                  <a:lnTo>
                    <a:pt x="6166" y="92"/>
                  </a:lnTo>
                  <a:lnTo>
                    <a:pt x="6166" y="78"/>
                  </a:lnTo>
                  <a:lnTo>
                    <a:pt x="6165" y="65"/>
                  </a:lnTo>
                  <a:lnTo>
                    <a:pt x="6164" y="53"/>
                  </a:lnTo>
                  <a:lnTo>
                    <a:pt x="6162" y="43"/>
                  </a:lnTo>
                  <a:lnTo>
                    <a:pt x="6160" y="35"/>
                  </a:lnTo>
                  <a:lnTo>
                    <a:pt x="6156" y="28"/>
                  </a:lnTo>
                  <a:lnTo>
                    <a:pt x="6152" y="21"/>
                  </a:lnTo>
                  <a:lnTo>
                    <a:pt x="6146" y="16"/>
                  </a:lnTo>
                  <a:lnTo>
                    <a:pt x="6139" y="12"/>
                  </a:lnTo>
                  <a:lnTo>
                    <a:pt x="6131" y="8"/>
                  </a:lnTo>
                  <a:lnTo>
                    <a:pt x="6122" y="5"/>
                  </a:lnTo>
                  <a:lnTo>
                    <a:pt x="6111" y="3"/>
                  </a:lnTo>
                  <a:lnTo>
                    <a:pt x="6098" y="2"/>
                  </a:lnTo>
                  <a:lnTo>
                    <a:pt x="6083" y="1"/>
                  </a:lnTo>
                  <a:lnTo>
                    <a:pt x="6066" y="1"/>
                  </a:lnTo>
                  <a:lnTo>
                    <a:pt x="6048" y="0"/>
                  </a:lnTo>
                  <a:lnTo>
                    <a:pt x="163" y="0"/>
                  </a:lnTo>
                  <a:close/>
                </a:path>
              </a:pathLst>
            </a:custGeom>
            <a:solidFill>
              <a:srgbClr val="838C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algn="ctr"/>
              <a:r>
                <a:rPr lang="el-GR" b="1" dirty="0">
                  <a:latin typeface="Book Antiqua" panose="02040602050305030304" pitchFamily="18" charset="0"/>
                </a:rPr>
                <a:t>ΠΟΡΕΙΑ ΜΙΑΣ ΥΠΟΘΕΣΗΣ ΕΝΩΠΙΟΝ ΤΟΥ ΕΔΔΑ </a:t>
              </a:r>
              <a:endParaRPr lang="en-US" b="1" dirty="0">
                <a:latin typeface="Book Antiqua" panose="02040602050305030304" pitchFamily="18" charset="0"/>
              </a:endParaRPr>
            </a:p>
            <a:p>
              <a:endParaRPr lang="en-GB" dirty="0"/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756" y="415"/>
              <a:ext cx="6166" cy="290"/>
            </a:xfrm>
            <a:custGeom>
              <a:avLst/>
              <a:gdLst>
                <a:gd name="T0" fmla="*/ 140 w 6166"/>
                <a:gd name="T1" fmla="*/ 0 h 290"/>
                <a:gd name="T2" fmla="*/ 100 w 6166"/>
                <a:gd name="T3" fmla="*/ 1 h 290"/>
                <a:gd name="T4" fmla="*/ 69 w 6166"/>
                <a:gd name="T5" fmla="*/ 2 h 290"/>
                <a:gd name="T6" fmla="*/ 45 w 6166"/>
                <a:gd name="T7" fmla="*/ 5 h 290"/>
                <a:gd name="T8" fmla="*/ 27 w 6166"/>
                <a:gd name="T9" fmla="*/ 12 h 290"/>
                <a:gd name="T10" fmla="*/ 15 w 6166"/>
                <a:gd name="T11" fmla="*/ 21 h 290"/>
                <a:gd name="T12" fmla="*/ 7 w 6166"/>
                <a:gd name="T13" fmla="*/ 35 h 290"/>
                <a:gd name="T14" fmla="*/ 3 w 6166"/>
                <a:gd name="T15" fmla="*/ 53 h 290"/>
                <a:gd name="T16" fmla="*/ 1 w 6166"/>
                <a:gd name="T17" fmla="*/ 78 h 290"/>
                <a:gd name="T18" fmla="*/ 0 w 6166"/>
                <a:gd name="T19" fmla="*/ 108 h 290"/>
                <a:gd name="T20" fmla="*/ 0 w 6166"/>
                <a:gd name="T21" fmla="*/ 164 h 290"/>
                <a:gd name="T22" fmla="*/ 0 w 6166"/>
                <a:gd name="T23" fmla="*/ 198 h 290"/>
                <a:gd name="T24" fmla="*/ 1 w 6166"/>
                <a:gd name="T25" fmla="*/ 225 h 290"/>
                <a:gd name="T26" fmla="*/ 5 w 6166"/>
                <a:gd name="T27" fmla="*/ 247 h 290"/>
                <a:gd name="T28" fmla="*/ 10 w 6166"/>
                <a:gd name="T29" fmla="*/ 263 h 290"/>
                <a:gd name="T30" fmla="*/ 20 w 6166"/>
                <a:gd name="T31" fmla="*/ 274 h 290"/>
                <a:gd name="T32" fmla="*/ 36 w 6166"/>
                <a:gd name="T33" fmla="*/ 282 h 290"/>
                <a:gd name="T34" fmla="*/ 56 w 6166"/>
                <a:gd name="T35" fmla="*/ 286 h 290"/>
                <a:gd name="T36" fmla="*/ 84 w 6166"/>
                <a:gd name="T37" fmla="*/ 289 h 290"/>
                <a:gd name="T38" fmla="*/ 119 w 6166"/>
                <a:gd name="T39" fmla="*/ 290 h 290"/>
                <a:gd name="T40" fmla="*/ 163 w 6166"/>
                <a:gd name="T41" fmla="*/ 290 h 290"/>
                <a:gd name="T42" fmla="*/ 6027 w 6166"/>
                <a:gd name="T43" fmla="*/ 290 h 290"/>
                <a:gd name="T44" fmla="*/ 6066 w 6166"/>
                <a:gd name="T45" fmla="*/ 289 h 290"/>
                <a:gd name="T46" fmla="*/ 6098 w 6166"/>
                <a:gd name="T47" fmla="*/ 288 h 290"/>
                <a:gd name="T48" fmla="*/ 6122 w 6166"/>
                <a:gd name="T49" fmla="*/ 284 h 290"/>
                <a:gd name="T50" fmla="*/ 6139 w 6166"/>
                <a:gd name="T51" fmla="*/ 278 h 290"/>
                <a:gd name="T52" fmla="*/ 6152 w 6166"/>
                <a:gd name="T53" fmla="*/ 269 h 290"/>
                <a:gd name="T54" fmla="*/ 6160 w 6166"/>
                <a:gd name="T55" fmla="*/ 255 h 290"/>
                <a:gd name="T56" fmla="*/ 6164 w 6166"/>
                <a:gd name="T57" fmla="*/ 237 h 290"/>
                <a:gd name="T58" fmla="*/ 6166 w 6166"/>
                <a:gd name="T59" fmla="*/ 212 h 290"/>
                <a:gd name="T60" fmla="*/ 6166 w 6166"/>
                <a:gd name="T61" fmla="*/ 181 h 290"/>
                <a:gd name="T62" fmla="*/ 6166 w 6166"/>
                <a:gd name="T63" fmla="*/ 126 h 290"/>
                <a:gd name="T64" fmla="*/ 6166 w 6166"/>
                <a:gd name="T65" fmla="*/ 92 h 290"/>
                <a:gd name="T66" fmla="*/ 6165 w 6166"/>
                <a:gd name="T67" fmla="*/ 65 h 290"/>
                <a:gd name="T68" fmla="*/ 6162 w 6166"/>
                <a:gd name="T69" fmla="*/ 43 h 290"/>
                <a:gd name="T70" fmla="*/ 6156 w 6166"/>
                <a:gd name="T71" fmla="*/ 28 h 290"/>
                <a:gd name="T72" fmla="*/ 6146 w 6166"/>
                <a:gd name="T73" fmla="*/ 16 h 290"/>
                <a:gd name="T74" fmla="*/ 6131 w 6166"/>
                <a:gd name="T75" fmla="*/ 8 h 290"/>
                <a:gd name="T76" fmla="*/ 6111 w 6166"/>
                <a:gd name="T77" fmla="*/ 3 h 290"/>
                <a:gd name="T78" fmla="*/ 6083 w 6166"/>
                <a:gd name="T79" fmla="*/ 1 h 290"/>
                <a:gd name="T80" fmla="*/ 6048 w 6166"/>
                <a:gd name="T81" fmla="*/ 0 h 290"/>
                <a:gd name="T82" fmla="*/ 6003 w 6166"/>
                <a:gd name="T83" fmla="*/ 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6166" h="290">
                  <a:moveTo>
                    <a:pt x="163" y="0"/>
                  </a:moveTo>
                  <a:lnTo>
                    <a:pt x="140" y="0"/>
                  </a:lnTo>
                  <a:lnTo>
                    <a:pt x="119" y="0"/>
                  </a:lnTo>
                  <a:lnTo>
                    <a:pt x="100" y="1"/>
                  </a:lnTo>
                  <a:lnTo>
                    <a:pt x="84" y="1"/>
                  </a:lnTo>
                  <a:lnTo>
                    <a:pt x="69" y="2"/>
                  </a:lnTo>
                  <a:lnTo>
                    <a:pt x="56" y="3"/>
                  </a:lnTo>
                  <a:lnTo>
                    <a:pt x="45" y="5"/>
                  </a:lnTo>
                  <a:lnTo>
                    <a:pt x="36" y="8"/>
                  </a:lnTo>
                  <a:lnTo>
                    <a:pt x="27" y="12"/>
                  </a:lnTo>
                  <a:lnTo>
                    <a:pt x="20" y="16"/>
                  </a:lnTo>
                  <a:lnTo>
                    <a:pt x="15" y="21"/>
                  </a:lnTo>
                  <a:lnTo>
                    <a:pt x="10" y="28"/>
                  </a:lnTo>
                  <a:lnTo>
                    <a:pt x="7" y="35"/>
                  </a:lnTo>
                  <a:lnTo>
                    <a:pt x="5" y="43"/>
                  </a:lnTo>
                  <a:lnTo>
                    <a:pt x="3" y="53"/>
                  </a:lnTo>
                  <a:lnTo>
                    <a:pt x="1" y="65"/>
                  </a:lnTo>
                  <a:lnTo>
                    <a:pt x="1" y="78"/>
                  </a:lnTo>
                  <a:lnTo>
                    <a:pt x="0" y="92"/>
                  </a:lnTo>
                  <a:lnTo>
                    <a:pt x="0" y="108"/>
                  </a:lnTo>
                  <a:lnTo>
                    <a:pt x="0" y="126"/>
                  </a:lnTo>
                  <a:lnTo>
                    <a:pt x="0" y="164"/>
                  </a:lnTo>
                  <a:lnTo>
                    <a:pt x="0" y="181"/>
                  </a:lnTo>
                  <a:lnTo>
                    <a:pt x="0" y="198"/>
                  </a:lnTo>
                  <a:lnTo>
                    <a:pt x="1" y="212"/>
                  </a:lnTo>
                  <a:lnTo>
                    <a:pt x="1" y="225"/>
                  </a:lnTo>
                  <a:lnTo>
                    <a:pt x="3" y="237"/>
                  </a:lnTo>
                  <a:lnTo>
                    <a:pt x="5" y="247"/>
                  </a:lnTo>
                  <a:lnTo>
                    <a:pt x="7" y="255"/>
                  </a:lnTo>
                  <a:lnTo>
                    <a:pt x="10" y="263"/>
                  </a:lnTo>
                  <a:lnTo>
                    <a:pt x="15" y="269"/>
                  </a:lnTo>
                  <a:lnTo>
                    <a:pt x="20" y="274"/>
                  </a:lnTo>
                  <a:lnTo>
                    <a:pt x="27" y="278"/>
                  </a:lnTo>
                  <a:lnTo>
                    <a:pt x="36" y="282"/>
                  </a:lnTo>
                  <a:lnTo>
                    <a:pt x="45" y="284"/>
                  </a:lnTo>
                  <a:lnTo>
                    <a:pt x="56" y="286"/>
                  </a:lnTo>
                  <a:lnTo>
                    <a:pt x="69" y="288"/>
                  </a:lnTo>
                  <a:lnTo>
                    <a:pt x="84" y="289"/>
                  </a:lnTo>
                  <a:lnTo>
                    <a:pt x="100" y="289"/>
                  </a:lnTo>
                  <a:lnTo>
                    <a:pt x="119" y="290"/>
                  </a:lnTo>
                  <a:lnTo>
                    <a:pt x="140" y="290"/>
                  </a:lnTo>
                  <a:lnTo>
                    <a:pt x="163" y="290"/>
                  </a:lnTo>
                  <a:lnTo>
                    <a:pt x="6003" y="290"/>
                  </a:lnTo>
                  <a:lnTo>
                    <a:pt x="6027" y="290"/>
                  </a:lnTo>
                  <a:lnTo>
                    <a:pt x="6048" y="290"/>
                  </a:lnTo>
                  <a:lnTo>
                    <a:pt x="6066" y="289"/>
                  </a:lnTo>
                  <a:lnTo>
                    <a:pt x="6083" y="289"/>
                  </a:lnTo>
                  <a:lnTo>
                    <a:pt x="6098" y="288"/>
                  </a:lnTo>
                  <a:lnTo>
                    <a:pt x="6111" y="286"/>
                  </a:lnTo>
                  <a:lnTo>
                    <a:pt x="6122" y="284"/>
                  </a:lnTo>
                  <a:lnTo>
                    <a:pt x="6131" y="282"/>
                  </a:lnTo>
                  <a:lnTo>
                    <a:pt x="6139" y="278"/>
                  </a:lnTo>
                  <a:lnTo>
                    <a:pt x="6146" y="274"/>
                  </a:lnTo>
                  <a:lnTo>
                    <a:pt x="6152" y="269"/>
                  </a:lnTo>
                  <a:lnTo>
                    <a:pt x="6156" y="263"/>
                  </a:lnTo>
                  <a:lnTo>
                    <a:pt x="6160" y="255"/>
                  </a:lnTo>
                  <a:lnTo>
                    <a:pt x="6162" y="247"/>
                  </a:lnTo>
                  <a:lnTo>
                    <a:pt x="6164" y="237"/>
                  </a:lnTo>
                  <a:lnTo>
                    <a:pt x="6165" y="225"/>
                  </a:lnTo>
                  <a:lnTo>
                    <a:pt x="6166" y="212"/>
                  </a:lnTo>
                  <a:lnTo>
                    <a:pt x="6166" y="198"/>
                  </a:lnTo>
                  <a:lnTo>
                    <a:pt x="6166" y="181"/>
                  </a:lnTo>
                  <a:lnTo>
                    <a:pt x="6166" y="164"/>
                  </a:lnTo>
                  <a:lnTo>
                    <a:pt x="6166" y="126"/>
                  </a:lnTo>
                  <a:lnTo>
                    <a:pt x="6166" y="108"/>
                  </a:lnTo>
                  <a:lnTo>
                    <a:pt x="6166" y="92"/>
                  </a:lnTo>
                  <a:lnTo>
                    <a:pt x="6166" y="78"/>
                  </a:lnTo>
                  <a:lnTo>
                    <a:pt x="6165" y="65"/>
                  </a:lnTo>
                  <a:lnTo>
                    <a:pt x="6164" y="53"/>
                  </a:lnTo>
                  <a:lnTo>
                    <a:pt x="6162" y="43"/>
                  </a:lnTo>
                  <a:lnTo>
                    <a:pt x="6160" y="35"/>
                  </a:lnTo>
                  <a:lnTo>
                    <a:pt x="6156" y="28"/>
                  </a:lnTo>
                  <a:lnTo>
                    <a:pt x="6152" y="21"/>
                  </a:lnTo>
                  <a:lnTo>
                    <a:pt x="6146" y="16"/>
                  </a:lnTo>
                  <a:lnTo>
                    <a:pt x="6139" y="12"/>
                  </a:lnTo>
                  <a:lnTo>
                    <a:pt x="6131" y="8"/>
                  </a:lnTo>
                  <a:lnTo>
                    <a:pt x="6122" y="5"/>
                  </a:lnTo>
                  <a:lnTo>
                    <a:pt x="6111" y="3"/>
                  </a:lnTo>
                  <a:lnTo>
                    <a:pt x="6098" y="2"/>
                  </a:lnTo>
                  <a:lnTo>
                    <a:pt x="6083" y="1"/>
                  </a:lnTo>
                  <a:lnTo>
                    <a:pt x="6066" y="1"/>
                  </a:lnTo>
                  <a:lnTo>
                    <a:pt x="6048" y="0"/>
                  </a:lnTo>
                  <a:lnTo>
                    <a:pt x="6027" y="0"/>
                  </a:lnTo>
                  <a:lnTo>
                    <a:pt x="6003" y="0"/>
                  </a:lnTo>
                  <a:lnTo>
                    <a:pt x="163" y="0"/>
                  </a:lnTo>
                  <a:close/>
                </a:path>
              </a:pathLst>
            </a:custGeom>
            <a:noFill/>
            <a:ln w="14288" cap="rnd">
              <a:solidFill>
                <a:srgbClr val="464E2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64"/>
            <p:cNvSpPr>
              <a:spLocks noEditPoints="1"/>
            </p:cNvSpPr>
            <p:nvPr/>
          </p:nvSpPr>
          <p:spPr bwMode="auto">
            <a:xfrm>
              <a:off x="5747" y="2853"/>
              <a:ext cx="29" cy="420"/>
            </a:xfrm>
            <a:custGeom>
              <a:avLst/>
              <a:gdLst>
                <a:gd name="T0" fmla="*/ 29 w 29"/>
                <a:gd name="T1" fmla="*/ 0 h 420"/>
                <a:gd name="T2" fmla="*/ 29 w 29"/>
                <a:gd name="T3" fmla="*/ 177 h 420"/>
                <a:gd name="T4" fmla="*/ 0 w 29"/>
                <a:gd name="T5" fmla="*/ 177 h 420"/>
                <a:gd name="T6" fmla="*/ 0 w 29"/>
                <a:gd name="T7" fmla="*/ 0 h 420"/>
                <a:gd name="T8" fmla="*/ 29 w 29"/>
                <a:gd name="T9" fmla="*/ 0 h 420"/>
                <a:gd name="T10" fmla="*/ 29 w 29"/>
                <a:gd name="T11" fmla="*/ 243 h 420"/>
                <a:gd name="T12" fmla="*/ 29 w 29"/>
                <a:gd name="T13" fmla="*/ 420 h 420"/>
                <a:gd name="T14" fmla="*/ 0 w 29"/>
                <a:gd name="T15" fmla="*/ 420 h 420"/>
                <a:gd name="T16" fmla="*/ 0 w 29"/>
                <a:gd name="T17" fmla="*/ 243 h 420"/>
                <a:gd name="T18" fmla="*/ 29 w 29"/>
                <a:gd name="T19" fmla="*/ 24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9" h="420">
                  <a:moveTo>
                    <a:pt x="29" y="0"/>
                  </a:moveTo>
                  <a:lnTo>
                    <a:pt x="29" y="177"/>
                  </a:lnTo>
                  <a:lnTo>
                    <a:pt x="0" y="177"/>
                  </a:lnTo>
                  <a:lnTo>
                    <a:pt x="0" y="0"/>
                  </a:lnTo>
                  <a:lnTo>
                    <a:pt x="29" y="0"/>
                  </a:lnTo>
                  <a:close/>
                  <a:moveTo>
                    <a:pt x="29" y="243"/>
                  </a:moveTo>
                  <a:lnTo>
                    <a:pt x="29" y="420"/>
                  </a:lnTo>
                  <a:lnTo>
                    <a:pt x="0" y="420"/>
                  </a:lnTo>
                  <a:lnTo>
                    <a:pt x="0" y="24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425A6C"/>
            </a:solidFill>
            <a:ln w="1588" cap="flat">
              <a:solidFill>
                <a:srgbClr val="425A6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5691" y="3296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66"/>
            <p:cNvSpPr>
              <a:spLocks noEditPoints="1"/>
            </p:cNvSpPr>
            <p:nvPr/>
          </p:nvSpPr>
          <p:spPr bwMode="auto">
            <a:xfrm>
              <a:off x="6660" y="2855"/>
              <a:ext cx="28" cy="420"/>
            </a:xfrm>
            <a:custGeom>
              <a:avLst/>
              <a:gdLst>
                <a:gd name="T0" fmla="*/ 28 w 28"/>
                <a:gd name="T1" fmla="*/ 0 h 420"/>
                <a:gd name="T2" fmla="*/ 28 w 28"/>
                <a:gd name="T3" fmla="*/ 177 h 420"/>
                <a:gd name="T4" fmla="*/ 0 w 28"/>
                <a:gd name="T5" fmla="*/ 177 h 420"/>
                <a:gd name="T6" fmla="*/ 0 w 28"/>
                <a:gd name="T7" fmla="*/ 0 h 420"/>
                <a:gd name="T8" fmla="*/ 28 w 28"/>
                <a:gd name="T9" fmla="*/ 0 h 420"/>
                <a:gd name="T10" fmla="*/ 28 w 28"/>
                <a:gd name="T11" fmla="*/ 243 h 420"/>
                <a:gd name="T12" fmla="*/ 28 w 28"/>
                <a:gd name="T13" fmla="*/ 420 h 420"/>
                <a:gd name="T14" fmla="*/ 0 w 28"/>
                <a:gd name="T15" fmla="*/ 420 h 420"/>
                <a:gd name="T16" fmla="*/ 0 w 28"/>
                <a:gd name="T17" fmla="*/ 243 h 420"/>
                <a:gd name="T18" fmla="*/ 28 w 28"/>
                <a:gd name="T19" fmla="*/ 243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420">
                  <a:moveTo>
                    <a:pt x="28" y="0"/>
                  </a:moveTo>
                  <a:lnTo>
                    <a:pt x="28" y="177"/>
                  </a:lnTo>
                  <a:lnTo>
                    <a:pt x="0" y="177"/>
                  </a:lnTo>
                  <a:lnTo>
                    <a:pt x="0" y="0"/>
                  </a:lnTo>
                  <a:lnTo>
                    <a:pt x="28" y="0"/>
                  </a:lnTo>
                  <a:close/>
                  <a:moveTo>
                    <a:pt x="28" y="243"/>
                  </a:moveTo>
                  <a:lnTo>
                    <a:pt x="28" y="420"/>
                  </a:lnTo>
                  <a:lnTo>
                    <a:pt x="0" y="420"/>
                  </a:lnTo>
                  <a:lnTo>
                    <a:pt x="0" y="243"/>
                  </a:lnTo>
                  <a:lnTo>
                    <a:pt x="28" y="243"/>
                  </a:lnTo>
                  <a:close/>
                </a:path>
              </a:pathLst>
            </a:custGeom>
            <a:solidFill>
              <a:srgbClr val="425A6C"/>
            </a:solidFill>
            <a:ln w="1588" cap="flat">
              <a:solidFill>
                <a:srgbClr val="425A6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6603" y="3298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68"/>
            <p:cNvSpPr>
              <a:spLocks noEditPoints="1"/>
            </p:cNvSpPr>
            <p:nvPr/>
          </p:nvSpPr>
          <p:spPr bwMode="auto">
            <a:xfrm>
              <a:off x="4131" y="3649"/>
              <a:ext cx="1057" cy="29"/>
            </a:xfrm>
            <a:custGeom>
              <a:avLst/>
              <a:gdLst>
                <a:gd name="T0" fmla="*/ 0 w 1057"/>
                <a:gd name="T1" fmla="*/ 0 h 29"/>
                <a:gd name="T2" fmla="*/ 305 w 1057"/>
                <a:gd name="T3" fmla="*/ 0 h 29"/>
                <a:gd name="T4" fmla="*/ 305 w 1057"/>
                <a:gd name="T5" fmla="*/ 29 h 29"/>
                <a:gd name="T6" fmla="*/ 0 w 1057"/>
                <a:gd name="T7" fmla="*/ 29 h 29"/>
                <a:gd name="T8" fmla="*/ 0 w 1057"/>
                <a:gd name="T9" fmla="*/ 0 h 29"/>
                <a:gd name="T10" fmla="*/ 419 w 1057"/>
                <a:gd name="T11" fmla="*/ 0 h 29"/>
                <a:gd name="T12" fmla="*/ 725 w 1057"/>
                <a:gd name="T13" fmla="*/ 0 h 29"/>
                <a:gd name="T14" fmla="*/ 725 w 1057"/>
                <a:gd name="T15" fmla="*/ 29 h 29"/>
                <a:gd name="T16" fmla="*/ 419 w 1057"/>
                <a:gd name="T17" fmla="*/ 29 h 29"/>
                <a:gd name="T18" fmla="*/ 419 w 1057"/>
                <a:gd name="T19" fmla="*/ 0 h 29"/>
                <a:gd name="T20" fmla="*/ 839 w 1057"/>
                <a:gd name="T21" fmla="*/ 0 h 29"/>
                <a:gd name="T22" fmla="*/ 1057 w 1057"/>
                <a:gd name="T23" fmla="*/ 0 h 29"/>
                <a:gd name="T24" fmla="*/ 1057 w 1057"/>
                <a:gd name="T25" fmla="*/ 29 h 29"/>
                <a:gd name="T26" fmla="*/ 839 w 1057"/>
                <a:gd name="T27" fmla="*/ 29 h 29"/>
                <a:gd name="T28" fmla="*/ 839 w 1057"/>
                <a:gd name="T2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57" h="29">
                  <a:moveTo>
                    <a:pt x="0" y="0"/>
                  </a:moveTo>
                  <a:lnTo>
                    <a:pt x="305" y="0"/>
                  </a:lnTo>
                  <a:lnTo>
                    <a:pt x="305" y="29"/>
                  </a:lnTo>
                  <a:lnTo>
                    <a:pt x="0" y="29"/>
                  </a:lnTo>
                  <a:lnTo>
                    <a:pt x="0" y="0"/>
                  </a:lnTo>
                  <a:close/>
                  <a:moveTo>
                    <a:pt x="419" y="0"/>
                  </a:moveTo>
                  <a:lnTo>
                    <a:pt x="725" y="0"/>
                  </a:lnTo>
                  <a:lnTo>
                    <a:pt x="725" y="29"/>
                  </a:lnTo>
                  <a:lnTo>
                    <a:pt x="419" y="29"/>
                  </a:lnTo>
                  <a:lnTo>
                    <a:pt x="419" y="0"/>
                  </a:lnTo>
                  <a:close/>
                  <a:moveTo>
                    <a:pt x="839" y="0"/>
                  </a:moveTo>
                  <a:lnTo>
                    <a:pt x="1057" y="0"/>
                  </a:lnTo>
                  <a:lnTo>
                    <a:pt x="1057" y="29"/>
                  </a:lnTo>
                  <a:lnTo>
                    <a:pt x="839" y="29"/>
                  </a:lnTo>
                  <a:lnTo>
                    <a:pt x="839" y="0"/>
                  </a:lnTo>
                  <a:close/>
                </a:path>
              </a:pathLst>
            </a:custGeom>
            <a:solidFill>
              <a:srgbClr val="425A6C"/>
            </a:solidFill>
            <a:ln w="1588" cap="flat">
              <a:solidFill>
                <a:srgbClr val="425A6C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69"/>
            <p:cNvSpPr>
              <a:spLocks/>
            </p:cNvSpPr>
            <p:nvPr/>
          </p:nvSpPr>
          <p:spPr bwMode="auto">
            <a:xfrm>
              <a:off x="5210" y="3599"/>
              <a:ext cx="90" cy="130"/>
            </a:xfrm>
            <a:custGeom>
              <a:avLst/>
              <a:gdLst>
                <a:gd name="T0" fmla="*/ 0 w 90"/>
                <a:gd name="T1" fmla="*/ 0 h 130"/>
                <a:gd name="T2" fmla="*/ 0 w 90"/>
                <a:gd name="T3" fmla="*/ 130 h 130"/>
                <a:gd name="T4" fmla="*/ 90 w 90"/>
                <a:gd name="T5" fmla="*/ 65 h 130"/>
                <a:gd name="T6" fmla="*/ 0 w 90"/>
                <a:gd name="T7" fmla="*/ 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130">
                  <a:moveTo>
                    <a:pt x="0" y="0"/>
                  </a:moveTo>
                  <a:lnTo>
                    <a:pt x="0" y="130"/>
                  </a:lnTo>
                  <a:lnTo>
                    <a:pt x="90" y="6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Line 70"/>
            <p:cNvSpPr>
              <a:spLocks noChangeShapeType="1"/>
            </p:cNvSpPr>
            <p:nvPr/>
          </p:nvSpPr>
          <p:spPr bwMode="auto">
            <a:xfrm>
              <a:off x="6498" y="949"/>
              <a:ext cx="0" cy="129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6427" y="1058"/>
              <a:ext cx="141" cy="58"/>
            </a:xfrm>
            <a:custGeom>
              <a:avLst/>
              <a:gdLst>
                <a:gd name="T0" fmla="*/ 141 w 141"/>
                <a:gd name="T1" fmla="*/ 0 h 58"/>
                <a:gd name="T2" fmla="*/ 0 w 141"/>
                <a:gd name="T3" fmla="*/ 0 h 58"/>
                <a:gd name="T4" fmla="*/ 70 w 141"/>
                <a:gd name="T5" fmla="*/ 58 h 58"/>
                <a:gd name="T6" fmla="*/ 141 w 141"/>
                <a:gd name="T7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1" h="58">
                  <a:moveTo>
                    <a:pt x="141" y="0"/>
                  </a:moveTo>
                  <a:lnTo>
                    <a:pt x="0" y="0"/>
                  </a:lnTo>
                  <a:lnTo>
                    <a:pt x="70" y="5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Line 72"/>
            <p:cNvSpPr>
              <a:spLocks noChangeShapeType="1"/>
            </p:cNvSpPr>
            <p:nvPr/>
          </p:nvSpPr>
          <p:spPr bwMode="auto">
            <a:xfrm>
              <a:off x="3790" y="858"/>
              <a:ext cx="0" cy="112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3804" y="959"/>
              <a:ext cx="2694" cy="0"/>
            </a:xfrm>
            <a:prstGeom prst="line">
              <a:avLst/>
            </a:prstGeom>
            <a:noFill/>
            <a:ln w="46038" cap="flat">
              <a:solidFill>
                <a:srgbClr val="425A6C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134" y="0"/>
              <a:ext cx="7472" cy="308"/>
            </a:xfrm>
            <a:prstGeom prst="rect">
              <a:avLst/>
            </a:prstGeom>
            <a:solidFill>
              <a:srgbClr val="425A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l-GR" sz="2800" b="1" dirty="0">
                  <a:latin typeface="Book Antiqua" panose="02040602050305030304" pitchFamily="18" charset="0"/>
                </a:rPr>
                <a:t>ΑΤΟΜΙΚΗ ΠΡΟΣΦΥΓΗ</a:t>
              </a:r>
              <a:endParaRPr lang="en-GB" sz="2800" b="1" dirty="0">
                <a:latin typeface="Book Antiqua" panose="02040602050305030304" pitchFamily="18" charset="0"/>
              </a:endParaRPr>
            </a:p>
          </p:txBody>
        </p:sp>
        <p:pic>
          <p:nvPicPr>
            <p:cNvPr id="3147" name="Picture 7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" y="3935"/>
              <a:ext cx="1213" cy="3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" name="Rectangle 78"/>
            <p:cNvSpPr>
              <a:spLocks noChangeArrowheads="1"/>
            </p:cNvSpPr>
            <p:nvPr/>
          </p:nvSpPr>
          <p:spPr bwMode="auto">
            <a:xfrm>
              <a:off x="1395" y="4205"/>
              <a:ext cx="73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 rot="16200000">
              <a:off x="5351" y="3019"/>
              <a:ext cx="621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200" b="1" dirty="0">
                  <a:solidFill>
                    <a:schemeClr val="bg1"/>
                  </a:solidFill>
                  <a:latin typeface="Book Antiqua" panose="02040602050305030304" pitchFamily="18" charset="0"/>
                </a:rPr>
                <a:t>Παραπομπή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82" name="Rectangle 80"/>
            <p:cNvSpPr>
              <a:spLocks noChangeArrowheads="1"/>
            </p:cNvSpPr>
            <p:nvPr/>
          </p:nvSpPr>
          <p:spPr bwMode="auto">
            <a:xfrm rot="16200000">
              <a:off x="5625" y="2862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81"/>
            <p:cNvSpPr>
              <a:spLocks noChangeArrowheads="1"/>
            </p:cNvSpPr>
            <p:nvPr/>
          </p:nvSpPr>
          <p:spPr bwMode="auto">
            <a:xfrm rot="16200000">
              <a:off x="6297" y="2977"/>
              <a:ext cx="564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200" b="1" dirty="0">
                  <a:solidFill>
                    <a:schemeClr val="bg1"/>
                  </a:solidFill>
                  <a:latin typeface="Book Antiqua" panose="02040602050305030304" pitchFamily="18" charset="0"/>
                </a:rPr>
                <a:t>Παραπομπή</a:t>
              </a:r>
              <a:r>
                <a:rPr kumimoji="0" lang="en-US" sz="1000" b="0" i="0" u="none" strike="noStrike" cap="none" normalizeH="0" baseline="0" dirty="0">
                  <a:ln>
                    <a:noFill/>
                  </a:ln>
                  <a:solidFill>
                    <a:srgbClr val="425A6C"/>
                  </a:solidFill>
                  <a:effectLst/>
                  <a:latin typeface="Arial" panose="020B0604020202020204" pitchFamily="34" charset="0"/>
                </a:rPr>
                <a:t>l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82"/>
            <p:cNvSpPr>
              <a:spLocks noChangeArrowheads="1"/>
            </p:cNvSpPr>
            <p:nvPr/>
          </p:nvSpPr>
          <p:spPr bwMode="auto">
            <a:xfrm rot="16200000">
              <a:off x="6538" y="2864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83"/>
            <p:cNvSpPr>
              <a:spLocks noChangeArrowheads="1"/>
            </p:cNvSpPr>
            <p:nvPr/>
          </p:nvSpPr>
          <p:spPr bwMode="auto">
            <a:xfrm>
              <a:off x="1659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86" name="Rectangle 84"/>
            <p:cNvSpPr>
              <a:spLocks noChangeArrowheads="1"/>
            </p:cNvSpPr>
            <p:nvPr/>
          </p:nvSpPr>
          <p:spPr bwMode="auto">
            <a:xfrm>
              <a:off x="2377" y="56"/>
              <a:ext cx="3571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85"/>
            <p:cNvSpPr>
              <a:spLocks noChangeArrowheads="1"/>
            </p:cNvSpPr>
            <p:nvPr/>
          </p:nvSpPr>
          <p:spPr bwMode="auto">
            <a:xfrm>
              <a:off x="2446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86"/>
            <p:cNvSpPr>
              <a:spLocks noChangeArrowheads="1"/>
            </p:cNvSpPr>
            <p:nvPr/>
          </p:nvSpPr>
          <p:spPr bwMode="auto">
            <a:xfrm>
              <a:off x="2780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>
              <a:off x="2829" y="56"/>
              <a:ext cx="1933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R="0" lvl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88"/>
            <p:cNvSpPr>
              <a:spLocks noChangeArrowheads="1"/>
            </p:cNvSpPr>
            <p:nvPr/>
          </p:nvSpPr>
          <p:spPr bwMode="auto">
            <a:xfrm>
              <a:off x="2921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89"/>
            <p:cNvSpPr>
              <a:spLocks noChangeArrowheads="1"/>
            </p:cNvSpPr>
            <p:nvPr/>
          </p:nvSpPr>
          <p:spPr bwMode="auto">
            <a:xfrm>
              <a:off x="2976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90"/>
            <p:cNvSpPr>
              <a:spLocks noChangeArrowheads="1"/>
            </p:cNvSpPr>
            <p:nvPr/>
          </p:nvSpPr>
          <p:spPr bwMode="auto">
            <a:xfrm>
              <a:off x="3627" y="56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91"/>
            <p:cNvSpPr>
              <a:spLocks noChangeArrowheads="1"/>
            </p:cNvSpPr>
            <p:nvPr/>
          </p:nvSpPr>
          <p:spPr bwMode="auto">
            <a:xfrm>
              <a:off x="3696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92"/>
            <p:cNvSpPr>
              <a:spLocks noChangeArrowheads="1"/>
            </p:cNvSpPr>
            <p:nvPr/>
          </p:nvSpPr>
          <p:spPr bwMode="auto">
            <a:xfrm>
              <a:off x="3996" y="56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93"/>
            <p:cNvSpPr>
              <a:spLocks noChangeArrowheads="1"/>
            </p:cNvSpPr>
            <p:nvPr/>
          </p:nvSpPr>
          <p:spPr bwMode="auto">
            <a:xfrm>
              <a:off x="4065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Rectangle 94"/>
            <p:cNvSpPr>
              <a:spLocks noChangeArrowheads="1"/>
            </p:cNvSpPr>
            <p:nvPr/>
          </p:nvSpPr>
          <p:spPr bwMode="auto">
            <a:xfrm>
              <a:off x="4323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4384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96"/>
            <p:cNvSpPr>
              <a:spLocks noChangeArrowheads="1"/>
            </p:cNvSpPr>
            <p:nvPr/>
          </p:nvSpPr>
          <p:spPr bwMode="auto">
            <a:xfrm>
              <a:off x="4433" y="56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Rectangle 97"/>
            <p:cNvSpPr>
              <a:spLocks noChangeArrowheads="1"/>
            </p:cNvSpPr>
            <p:nvPr/>
          </p:nvSpPr>
          <p:spPr bwMode="auto">
            <a:xfrm>
              <a:off x="4502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98"/>
            <p:cNvSpPr>
              <a:spLocks noChangeArrowheads="1"/>
            </p:cNvSpPr>
            <p:nvPr/>
          </p:nvSpPr>
          <p:spPr bwMode="auto">
            <a:xfrm>
              <a:off x="4676" y="56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99"/>
            <p:cNvSpPr>
              <a:spLocks noChangeArrowheads="1"/>
            </p:cNvSpPr>
            <p:nvPr/>
          </p:nvSpPr>
          <p:spPr bwMode="auto">
            <a:xfrm>
              <a:off x="4744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100"/>
            <p:cNvSpPr>
              <a:spLocks noChangeArrowheads="1"/>
            </p:cNvSpPr>
            <p:nvPr/>
          </p:nvSpPr>
          <p:spPr bwMode="auto">
            <a:xfrm>
              <a:off x="5261" y="56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101"/>
            <p:cNvSpPr>
              <a:spLocks noChangeArrowheads="1"/>
            </p:cNvSpPr>
            <p:nvPr/>
          </p:nvSpPr>
          <p:spPr bwMode="auto">
            <a:xfrm>
              <a:off x="5330" y="56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102"/>
            <p:cNvSpPr>
              <a:spLocks noChangeArrowheads="1"/>
            </p:cNvSpPr>
            <p:nvPr/>
          </p:nvSpPr>
          <p:spPr bwMode="auto">
            <a:xfrm>
              <a:off x="6022" y="60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103"/>
            <p:cNvSpPr>
              <a:spLocks noChangeArrowheads="1"/>
            </p:cNvSpPr>
            <p:nvPr/>
          </p:nvSpPr>
          <p:spPr bwMode="auto">
            <a:xfrm>
              <a:off x="133" y="183"/>
              <a:ext cx="41" cy="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>
              <a:off x="133" y="226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105"/>
            <p:cNvSpPr>
              <a:spLocks noChangeArrowheads="1"/>
            </p:cNvSpPr>
            <p:nvPr/>
          </p:nvSpPr>
          <p:spPr bwMode="auto">
            <a:xfrm>
              <a:off x="133" y="299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106"/>
            <p:cNvSpPr>
              <a:spLocks noChangeArrowheads="1"/>
            </p:cNvSpPr>
            <p:nvPr/>
          </p:nvSpPr>
          <p:spPr bwMode="auto">
            <a:xfrm>
              <a:off x="133" y="374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107"/>
            <p:cNvSpPr>
              <a:spLocks noChangeArrowheads="1"/>
            </p:cNvSpPr>
            <p:nvPr/>
          </p:nvSpPr>
          <p:spPr bwMode="auto">
            <a:xfrm>
              <a:off x="2455" y="467"/>
              <a:ext cx="2786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3717" y="467"/>
              <a:ext cx="16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9"/>
            <p:cNvSpPr>
              <a:spLocks noChangeArrowheads="1"/>
            </p:cNvSpPr>
            <p:nvPr/>
          </p:nvSpPr>
          <p:spPr bwMode="auto">
            <a:xfrm>
              <a:off x="1705" y="467"/>
              <a:ext cx="4041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4581" y="46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Rectangle 111"/>
            <p:cNvSpPr>
              <a:spLocks noChangeArrowheads="1"/>
            </p:cNvSpPr>
            <p:nvPr/>
          </p:nvSpPr>
          <p:spPr bwMode="auto">
            <a:xfrm>
              <a:off x="4729" y="46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112"/>
            <p:cNvSpPr>
              <a:spLocks noChangeArrowheads="1"/>
            </p:cNvSpPr>
            <p:nvPr/>
          </p:nvSpPr>
          <p:spPr bwMode="auto">
            <a:xfrm>
              <a:off x="5256" y="473"/>
              <a:ext cx="15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13"/>
            <p:cNvSpPr>
              <a:spLocks noChangeArrowheads="1"/>
            </p:cNvSpPr>
            <p:nvPr/>
          </p:nvSpPr>
          <p:spPr bwMode="auto">
            <a:xfrm>
              <a:off x="133" y="648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14"/>
            <p:cNvSpPr>
              <a:spLocks noChangeArrowheads="1"/>
            </p:cNvSpPr>
            <p:nvPr/>
          </p:nvSpPr>
          <p:spPr bwMode="auto">
            <a:xfrm>
              <a:off x="133" y="721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15"/>
            <p:cNvSpPr>
              <a:spLocks noChangeArrowheads="1"/>
            </p:cNvSpPr>
            <p:nvPr/>
          </p:nvSpPr>
          <p:spPr bwMode="auto">
            <a:xfrm>
              <a:off x="133" y="794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133" y="869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117"/>
            <p:cNvSpPr>
              <a:spLocks noChangeArrowheads="1"/>
            </p:cNvSpPr>
            <p:nvPr/>
          </p:nvSpPr>
          <p:spPr bwMode="auto">
            <a:xfrm>
              <a:off x="133" y="942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118"/>
            <p:cNvSpPr>
              <a:spLocks noChangeArrowheads="1"/>
            </p:cNvSpPr>
            <p:nvPr/>
          </p:nvSpPr>
          <p:spPr bwMode="auto">
            <a:xfrm>
              <a:off x="133" y="1015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119"/>
            <p:cNvSpPr>
              <a:spLocks noChangeArrowheads="1"/>
            </p:cNvSpPr>
            <p:nvPr/>
          </p:nvSpPr>
          <p:spPr bwMode="auto">
            <a:xfrm>
              <a:off x="133" y="1092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120"/>
            <p:cNvSpPr>
              <a:spLocks noChangeArrowheads="1"/>
            </p:cNvSpPr>
            <p:nvPr/>
          </p:nvSpPr>
          <p:spPr bwMode="auto">
            <a:xfrm>
              <a:off x="299" y="1193"/>
              <a:ext cx="120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400" b="1" dirty="0">
                  <a:solidFill>
                    <a:srgbClr val="FFFFFF"/>
                  </a:solidFill>
                  <a:latin typeface="Book Antiqua" panose="02040602050305030304" pitchFamily="18" charset="0"/>
                </a:rPr>
                <a:t>Μονοπρόσωπο Τμήμα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23" name="Rectangle 121"/>
            <p:cNvSpPr>
              <a:spLocks noChangeArrowheads="1"/>
            </p:cNvSpPr>
            <p:nvPr/>
          </p:nvSpPr>
          <p:spPr bwMode="auto">
            <a:xfrm>
              <a:off x="830" y="1193"/>
              <a:ext cx="11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Rectangle 122"/>
            <p:cNvSpPr>
              <a:spLocks noChangeArrowheads="1"/>
            </p:cNvSpPr>
            <p:nvPr/>
          </p:nvSpPr>
          <p:spPr bwMode="auto">
            <a:xfrm>
              <a:off x="869" y="119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Rectangle 123"/>
            <p:cNvSpPr>
              <a:spLocks noChangeArrowheads="1"/>
            </p:cNvSpPr>
            <p:nvPr/>
          </p:nvSpPr>
          <p:spPr bwMode="auto">
            <a:xfrm>
              <a:off x="1364" y="1197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6" name="Rectangle 124"/>
            <p:cNvSpPr>
              <a:spLocks noChangeArrowheads="1"/>
            </p:cNvSpPr>
            <p:nvPr/>
          </p:nvSpPr>
          <p:spPr bwMode="auto">
            <a:xfrm>
              <a:off x="591" y="1330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7" name="Rectangle 125"/>
            <p:cNvSpPr>
              <a:spLocks noChangeArrowheads="1"/>
            </p:cNvSpPr>
            <p:nvPr/>
          </p:nvSpPr>
          <p:spPr bwMode="auto">
            <a:xfrm>
              <a:off x="673" y="1330"/>
              <a:ext cx="10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8" name="Rectangle 126"/>
            <p:cNvSpPr>
              <a:spLocks noChangeArrowheads="1"/>
            </p:cNvSpPr>
            <p:nvPr/>
          </p:nvSpPr>
          <p:spPr bwMode="auto">
            <a:xfrm>
              <a:off x="565" y="1330"/>
              <a:ext cx="66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Book Antiqua" panose="02040602050305030304" pitchFamily="18" charset="0"/>
                </a:rPr>
                <a:t> 1 δικαστής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29" name="Rectangle 127"/>
            <p:cNvSpPr>
              <a:spLocks noChangeArrowheads="1"/>
            </p:cNvSpPr>
            <p:nvPr/>
          </p:nvSpPr>
          <p:spPr bwMode="auto">
            <a:xfrm>
              <a:off x="1073" y="1330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128"/>
            <p:cNvSpPr>
              <a:spLocks noChangeArrowheads="1"/>
            </p:cNvSpPr>
            <p:nvPr/>
          </p:nvSpPr>
          <p:spPr bwMode="auto">
            <a:xfrm>
              <a:off x="2353" y="1191"/>
              <a:ext cx="728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Επιτροπή</a:t>
              </a:r>
              <a:r>
                <a:rPr kumimoji="0" lang="el-GR" sz="18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129"/>
            <p:cNvSpPr>
              <a:spLocks noChangeArrowheads="1"/>
            </p:cNvSpPr>
            <p:nvPr/>
          </p:nvSpPr>
          <p:spPr bwMode="auto">
            <a:xfrm>
              <a:off x="3195" y="1195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130"/>
            <p:cNvSpPr>
              <a:spLocks noChangeArrowheads="1"/>
            </p:cNvSpPr>
            <p:nvPr/>
          </p:nvSpPr>
          <p:spPr bwMode="auto">
            <a:xfrm>
              <a:off x="2481" y="1328"/>
              <a:ext cx="530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3" name="Rectangle 131"/>
            <p:cNvSpPr>
              <a:spLocks noChangeArrowheads="1"/>
            </p:cNvSpPr>
            <p:nvPr/>
          </p:nvSpPr>
          <p:spPr bwMode="auto">
            <a:xfrm>
              <a:off x="2834" y="1357"/>
              <a:ext cx="31" cy="3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l-GR" sz="1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132"/>
            <p:cNvSpPr>
              <a:spLocks noChangeArrowheads="1"/>
            </p:cNvSpPr>
            <p:nvPr/>
          </p:nvSpPr>
          <p:spPr bwMode="auto">
            <a:xfrm>
              <a:off x="2150" y="1328"/>
              <a:ext cx="109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4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Book Antiqua" panose="0204060205030503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3 δικαστές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5" name="Rectangle 133"/>
            <p:cNvSpPr>
              <a:spLocks noChangeArrowheads="1"/>
            </p:cNvSpPr>
            <p:nvPr/>
          </p:nvSpPr>
          <p:spPr bwMode="auto">
            <a:xfrm>
              <a:off x="3033" y="1328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Rectangle 134"/>
            <p:cNvSpPr>
              <a:spLocks noChangeArrowheads="1"/>
            </p:cNvSpPr>
            <p:nvPr/>
          </p:nvSpPr>
          <p:spPr bwMode="auto">
            <a:xfrm>
              <a:off x="5629" y="1166"/>
              <a:ext cx="4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Rectangle 135"/>
            <p:cNvSpPr>
              <a:spLocks noChangeArrowheads="1"/>
            </p:cNvSpPr>
            <p:nvPr/>
          </p:nvSpPr>
          <p:spPr bwMode="auto">
            <a:xfrm>
              <a:off x="5469" y="1260"/>
              <a:ext cx="111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Τμήμα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400" b="1" dirty="0">
                  <a:latin typeface="Book Antiqua" panose="02040602050305030304" pitchFamily="18" charset="0"/>
                </a:rPr>
                <a:t>7 δικαστές</a:t>
              </a:r>
              <a:endParaRPr kumimoji="0" lang="en-US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38" name="Rectangle 136"/>
            <p:cNvSpPr>
              <a:spLocks noChangeArrowheads="1"/>
            </p:cNvSpPr>
            <p:nvPr/>
          </p:nvSpPr>
          <p:spPr bwMode="auto">
            <a:xfrm>
              <a:off x="6526" y="1230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Rectangle 137"/>
            <p:cNvSpPr>
              <a:spLocks noChangeArrowheads="1"/>
            </p:cNvSpPr>
            <p:nvPr/>
          </p:nvSpPr>
          <p:spPr bwMode="auto">
            <a:xfrm>
              <a:off x="5892" y="1363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0" name="Rectangle 138"/>
            <p:cNvSpPr>
              <a:spLocks noChangeArrowheads="1"/>
            </p:cNvSpPr>
            <p:nvPr/>
          </p:nvSpPr>
          <p:spPr bwMode="auto">
            <a:xfrm>
              <a:off x="5972" y="1363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1" name="Rectangle 139"/>
            <p:cNvSpPr>
              <a:spLocks noChangeArrowheads="1"/>
            </p:cNvSpPr>
            <p:nvPr/>
          </p:nvSpPr>
          <p:spPr bwMode="auto">
            <a:xfrm>
              <a:off x="5760" y="1363"/>
              <a:ext cx="765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2" name="Rectangle 140"/>
            <p:cNvSpPr>
              <a:spLocks noChangeArrowheads="1"/>
            </p:cNvSpPr>
            <p:nvPr/>
          </p:nvSpPr>
          <p:spPr bwMode="auto">
            <a:xfrm>
              <a:off x="6428" y="1363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3" name="Rectangle 141"/>
            <p:cNvSpPr>
              <a:spLocks noChangeArrowheads="1"/>
            </p:cNvSpPr>
            <p:nvPr/>
          </p:nvSpPr>
          <p:spPr bwMode="auto">
            <a:xfrm>
              <a:off x="133" y="1550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4" name="Rectangle 142"/>
            <p:cNvSpPr>
              <a:spLocks noChangeArrowheads="1"/>
            </p:cNvSpPr>
            <p:nvPr/>
          </p:nvSpPr>
          <p:spPr bwMode="auto">
            <a:xfrm>
              <a:off x="133" y="1624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5" name="Rectangle 143"/>
            <p:cNvSpPr>
              <a:spLocks noChangeArrowheads="1"/>
            </p:cNvSpPr>
            <p:nvPr/>
          </p:nvSpPr>
          <p:spPr bwMode="auto">
            <a:xfrm>
              <a:off x="133" y="1697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6" name="Rectangle 144"/>
            <p:cNvSpPr>
              <a:spLocks noChangeArrowheads="1"/>
            </p:cNvSpPr>
            <p:nvPr/>
          </p:nvSpPr>
          <p:spPr bwMode="auto">
            <a:xfrm>
              <a:off x="133" y="1774"/>
              <a:ext cx="73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7" name="Rectangle 145"/>
            <p:cNvSpPr>
              <a:spLocks noChangeArrowheads="1"/>
            </p:cNvSpPr>
            <p:nvPr/>
          </p:nvSpPr>
          <p:spPr bwMode="auto">
            <a:xfrm>
              <a:off x="302" y="1894"/>
              <a:ext cx="1124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l-GR" sz="1400" dirty="0">
                <a:latin typeface="Book Antiqua" panose="0204060205030503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400" dirty="0">
                  <a:latin typeface="Book Antiqua" panose="02040602050305030304" pitchFamily="18" charset="0"/>
                </a:rPr>
                <a:t>Απαράδεκτη</a:t>
              </a:r>
              <a:endParaRPr kumimoji="0" lang="el-GR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48" name="Rectangle 146"/>
            <p:cNvSpPr>
              <a:spLocks noChangeArrowheads="1"/>
            </p:cNvSpPr>
            <p:nvPr/>
          </p:nvSpPr>
          <p:spPr bwMode="auto">
            <a:xfrm>
              <a:off x="1159" y="1894"/>
              <a:ext cx="78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9" name="Rectangle 147"/>
            <p:cNvSpPr>
              <a:spLocks noChangeArrowheads="1"/>
            </p:cNvSpPr>
            <p:nvPr/>
          </p:nvSpPr>
          <p:spPr bwMode="auto">
            <a:xfrm>
              <a:off x="626" y="1999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2" name="Rectangle 150"/>
            <p:cNvSpPr>
              <a:spLocks noChangeArrowheads="1"/>
            </p:cNvSpPr>
            <p:nvPr/>
          </p:nvSpPr>
          <p:spPr bwMode="auto">
            <a:xfrm>
              <a:off x="2763" y="1887"/>
              <a:ext cx="78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3" name="Rectangle 151"/>
            <p:cNvSpPr>
              <a:spLocks noChangeArrowheads="1"/>
            </p:cNvSpPr>
            <p:nvPr/>
          </p:nvSpPr>
          <p:spPr bwMode="auto">
            <a:xfrm>
              <a:off x="2230" y="1994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4" name="Rectangle 152"/>
            <p:cNvSpPr>
              <a:spLocks noChangeArrowheads="1"/>
            </p:cNvSpPr>
            <p:nvPr/>
          </p:nvSpPr>
          <p:spPr bwMode="auto">
            <a:xfrm>
              <a:off x="2628" y="1994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6" name="Rectangle 154"/>
            <p:cNvSpPr>
              <a:spLocks noChangeArrowheads="1"/>
            </p:cNvSpPr>
            <p:nvPr/>
          </p:nvSpPr>
          <p:spPr bwMode="auto">
            <a:xfrm>
              <a:off x="5013" y="1887"/>
              <a:ext cx="78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155"/>
            <p:cNvSpPr>
              <a:spLocks noChangeArrowheads="1"/>
            </p:cNvSpPr>
            <p:nvPr/>
          </p:nvSpPr>
          <p:spPr bwMode="auto">
            <a:xfrm>
              <a:off x="4129" y="2011"/>
              <a:ext cx="110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Απαράδεκτη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58" name="Rectangle 156"/>
            <p:cNvSpPr>
              <a:spLocks noChangeArrowheads="1"/>
            </p:cNvSpPr>
            <p:nvPr/>
          </p:nvSpPr>
          <p:spPr bwMode="auto">
            <a:xfrm>
              <a:off x="4878" y="1994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157"/>
            <p:cNvSpPr>
              <a:spLocks noChangeArrowheads="1"/>
            </p:cNvSpPr>
            <p:nvPr/>
          </p:nvSpPr>
          <p:spPr bwMode="auto">
            <a:xfrm>
              <a:off x="5771" y="2001"/>
              <a:ext cx="57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Παραδεκτή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60" name="Rectangle 158"/>
            <p:cNvSpPr>
              <a:spLocks noChangeArrowheads="1"/>
            </p:cNvSpPr>
            <p:nvPr/>
          </p:nvSpPr>
          <p:spPr bwMode="auto">
            <a:xfrm>
              <a:off x="6363" y="1887"/>
              <a:ext cx="8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160"/>
            <p:cNvSpPr>
              <a:spLocks noChangeArrowheads="1"/>
            </p:cNvSpPr>
            <p:nvPr/>
          </p:nvSpPr>
          <p:spPr bwMode="auto">
            <a:xfrm>
              <a:off x="6292" y="1994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161"/>
            <p:cNvSpPr>
              <a:spLocks noChangeArrowheads="1"/>
            </p:cNvSpPr>
            <p:nvPr/>
          </p:nvSpPr>
          <p:spPr bwMode="auto">
            <a:xfrm>
              <a:off x="133" y="2207"/>
              <a:ext cx="33" cy="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162"/>
            <p:cNvSpPr>
              <a:spLocks noChangeArrowheads="1"/>
            </p:cNvSpPr>
            <p:nvPr/>
          </p:nvSpPr>
          <p:spPr bwMode="auto">
            <a:xfrm>
              <a:off x="133" y="2241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163"/>
            <p:cNvSpPr>
              <a:spLocks noChangeArrowheads="1"/>
            </p:cNvSpPr>
            <p:nvPr/>
          </p:nvSpPr>
          <p:spPr bwMode="auto">
            <a:xfrm>
              <a:off x="133" y="2315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65"/>
            <p:cNvSpPr>
              <a:spLocks noChangeArrowheads="1"/>
            </p:cNvSpPr>
            <p:nvPr/>
          </p:nvSpPr>
          <p:spPr bwMode="auto">
            <a:xfrm>
              <a:off x="3192" y="2419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9" name="Rectangle 167"/>
            <p:cNvSpPr>
              <a:spLocks noChangeArrowheads="1"/>
            </p:cNvSpPr>
            <p:nvPr/>
          </p:nvSpPr>
          <p:spPr bwMode="auto">
            <a:xfrm>
              <a:off x="3338" y="2419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1" name="Rectangle 169"/>
            <p:cNvSpPr>
              <a:spLocks noChangeArrowheads="1"/>
            </p:cNvSpPr>
            <p:nvPr/>
          </p:nvSpPr>
          <p:spPr bwMode="auto">
            <a:xfrm>
              <a:off x="3514" y="2419"/>
              <a:ext cx="74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1"/>
            <p:cNvSpPr>
              <a:spLocks noChangeArrowheads="1"/>
            </p:cNvSpPr>
            <p:nvPr/>
          </p:nvSpPr>
          <p:spPr bwMode="auto">
            <a:xfrm>
              <a:off x="3301" y="2525"/>
              <a:ext cx="8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3"/>
            <p:cNvSpPr>
              <a:spLocks noChangeArrowheads="1"/>
            </p:cNvSpPr>
            <p:nvPr/>
          </p:nvSpPr>
          <p:spPr bwMode="auto">
            <a:xfrm>
              <a:off x="3514" y="2525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4"/>
            <p:cNvSpPr>
              <a:spLocks noChangeArrowheads="1"/>
            </p:cNvSpPr>
            <p:nvPr/>
          </p:nvSpPr>
          <p:spPr bwMode="auto">
            <a:xfrm>
              <a:off x="2384" y="2270"/>
              <a:ext cx="1489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3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Απόφαση επί του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3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παραδεκτού και της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3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ουσίας</a:t>
              </a:r>
              <a:endParaRPr kumimoji="0" lang="en-US" sz="13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77" name="Rectangle 175"/>
            <p:cNvSpPr>
              <a:spLocks noChangeArrowheads="1"/>
            </p:cNvSpPr>
            <p:nvPr/>
          </p:nvSpPr>
          <p:spPr bwMode="auto">
            <a:xfrm>
              <a:off x="3262" y="2630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6"/>
            <p:cNvSpPr>
              <a:spLocks noChangeArrowheads="1"/>
            </p:cNvSpPr>
            <p:nvPr/>
          </p:nvSpPr>
          <p:spPr bwMode="auto">
            <a:xfrm>
              <a:off x="3537" y="2391"/>
              <a:ext cx="47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7"/>
            <p:cNvSpPr>
              <a:spLocks noChangeArrowheads="1"/>
            </p:cNvSpPr>
            <p:nvPr/>
          </p:nvSpPr>
          <p:spPr bwMode="auto">
            <a:xfrm>
              <a:off x="3537" y="2447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79"/>
            <p:cNvSpPr>
              <a:spLocks noChangeArrowheads="1"/>
            </p:cNvSpPr>
            <p:nvPr/>
          </p:nvSpPr>
          <p:spPr bwMode="auto">
            <a:xfrm>
              <a:off x="5929" y="2528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0"/>
            <p:cNvSpPr>
              <a:spLocks noChangeArrowheads="1"/>
            </p:cNvSpPr>
            <p:nvPr/>
          </p:nvSpPr>
          <p:spPr bwMode="auto">
            <a:xfrm>
              <a:off x="5389" y="2464"/>
              <a:ext cx="822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Κρίση επί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της ουσίας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183" name="Rectangle 181"/>
            <p:cNvSpPr>
              <a:spLocks noChangeArrowheads="1"/>
            </p:cNvSpPr>
            <p:nvPr/>
          </p:nvSpPr>
          <p:spPr bwMode="auto">
            <a:xfrm>
              <a:off x="6068" y="2528"/>
              <a:ext cx="8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3"/>
            <p:cNvSpPr>
              <a:spLocks noChangeArrowheads="1"/>
            </p:cNvSpPr>
            <p:nvPr/>
          </p:nvSpPr>
          <p:spPr bwMode="auto">
            <a:xfrm>
              <a:off x="5679" y="2635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5"/>
            <p:cNvSpPr>
              <a:spLocks noChangeArrowheads="1"/>
            </p:cNvSpPr>
            <p:nvPr/>
          </p:nvSpPr>
          <p:spPr bwMode="auto">
            <a:xfrm>
              <a:off x="5995" y="2635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6"/>
            <p:cNvSpPr>
              <a:spLocks noChangeArrowheads="1"/>
            </p:cNvSpPr>
            <p:nvPr/>
          </p:nvSpPr>
          <p:spPr bwMode="auto">
            <a:xfrm>
              <a:off x="6095" y="2396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8"/>
            <p:cNvSpPr>
              <a:spLocks noChangeArrowheads="1"/>
            </p:cNvSpPr>
            <p:nvPr/>
          </p:nvSpPr>
          <p:spPr bwMode="auto">
            <a:xfrm>
              <a:off x="6752" y="2478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0"/>
            <p:cNvSpPr>
              <a:spLocks noChangeArrowheads="1"/>
            </p:cNvSpPr>
            <p:nvPr/>
          </p:nvSpPr>
          <p:spPr bwMode="auto">
            <a:xfrm>
              <a:off x="6897" y="2478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2"/>
            <p:cNvSpPr>
              <a:spLocks noChangeArrowheads="1"/>
            </p:cNvSpPr>
            <p:nvPr/>
          </p:nvSpPr>
          <p:spPr bwMode="auto">
            <a:xfrm>
              <a:off x="7074" y="2478"/>
              <a:ext cx="74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4"/>
            <p:cNvSpPr>
              <a:spLocks noChangeArrowheads="1"/>
            </p:cNvSpPr>
            <p:nvPr/>
          </p:nvSpPr>
          <p:spPr bwMode="auto">
            <a:xfrm>
              <a:off x="6861" y="2583"/>
              <a:ext cx="8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6"/>
            <p:cNvSpPr>
              <a:spLocks noChangeArrowheads="1"/>
            </p:cNvSpPr>
            <p:nvPr/>
          </p:nvSpPr>
          <p:spPr bwMode="auto">
            <a:xfrm>
              <a:off x="7074" y="2583"/>
              <a:ext cx="76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8"/>
            <p:cNvSpPr>
              <a:spLocks noChangeArrowheads="1"/>
            </p:cNvSpPr>
            <p:nvPr/>
          </p:nvSpPr>
          <p:spPr bwMode="auto">
            <a:xfrm>
              <a:off x="6822" y="2689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199"/>
            <p:cNvSpPr>
              <a:spLocks noChangeArrowheads="1"/>
            </p:cNvSpPr>
            <p:nvPr/>
          </p:nvSpPr>
          <p:spPr bwMode="auto">
            <a:xfrm>
              <a:off x="133" y="2809"/>
              <a:ext cx="54" cy="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0"/>
            <p:cNvSpPr>
              <a:spLocks noChangeArrowheads="1"/>
            </p:cNvSpPr>
            <p:nvPr/>
          </p:nvSpPr>
          <p:spPr bwMode="auto">
            <a:xfrm>
              <a:off x="133" y="2869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1"/>
            <p:cNvSpPr>
              <a:spLocks noChangeArrowheads="1"/>
            </p:cNvSpPr>
            <p:nvPr/>
          </p:nvSpPr>
          <p:spPr bwMode="auto">
            <a:xfrm>
              <a:off x="133" y="2942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2"/>
            <p:cNvSpPr>
              <a:spLocks noChangeArrowheads="1"/>
            </p:cNvSpPr>
            <p:nvPr/>
          </p:nvSpPr>
          <p:spPr bwMode="auto">
            <a:xfrm>
              <a:off x="133" y="3015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3"/>
            <p:cNvSpPr>
              <a:spLocks noChangeArrowheads="1"/>
            </p:cNvSpPr>
            <p:nvPr/>
          </p:nvSpPr>
          <p:spPr bwMode="auto">
            <a:xfrm>
              <a:off x="133" y="3090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4"/>
            <p:cNvSpPr>
              <a:spLocks noChangeArrowheads="1"/>
            </p:cNvSpPr>
            <p:nvPr/>
          </p:nvSpPr>
          <p:spPr bwMode="auto">
            <a:xfrm>
              <a:off x="133" y="3163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5"/>
            <p:cNvSpPr>
              <a:spLocks noChangeArrowheads="1"/>
            </p:cNvSpPr>
            <p:nvPr/>
          </p:nvSpPr>
          <p:spPr bwMode="auto">
            <a:xfrm>
              <a:off x="133" y="3237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6"/>
            <p:cNvSpPr>
              <a:spLocks noChangeArrowheads="1"/>
            </p:cNvSpPr>
            <p:nvPr/>
          </p:nvSpPr>
          <p:spPr bwMode="auto">
            <a:xfrm>
              <a:off x="133" y="3311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7"/>
            <p:cNvSpPr>
              <a:spLocks noChangeArrowheads="1"/>
            </p:cNvSpPr>
            <p:nvPr/>
          </p:nvSpPr>
          <p:spPr bwMode="auto">
            <a:xfrm>
              <a:off x="133" y="3384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8"/>
            <p:cNvSpPr>
              <a:spLocks noChangeArrowheads="1"/>
            </p:cNvSpPr>
            <p:nvPr/>
          </p:nvSpPr>
          <p:spPr bwMode="auto">
            <a:xfrm>
              <a:off x="133" y="3458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09"/>
            <p:cNvSpPr>
              <a:spLocks noChangeArrowheads="1"/>
            </p:cNvSpPr>
            <p:nvPr/>
          </p:nvSpPr>
          <p:spPr bwMode="auto">
            <a:xfrm>
              <a:off x="4312" y="3378"/>
              <a:ext cx="752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Παραίτηση υπέρ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Τμήματος </a:t>
              </a:r>
              <a:r>
                <a:rPr kumimoji="0" lang="el-GR" sz="1200" b="1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Ευρ.Σ</a:t>
              </a:r>
              <a:r>
                <a:rPr kumimoji="0" lang="el-G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.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12" name="Rectangle 210"/>
            <p:cNvSpPr>
              <a:spLocks noChangeArrowheads="1"/>
            </p:cNvSpPr>
            <p:nvPr/>
          </p:nvSpPr>
          <p:spPr bwMode="auto">
            <a:xfrm>
              <a:off x="5052" y="3540"/>
              <a:ext cx="8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2"/>
            <p:cNvSpPr>
              <a:spLocks noChangeArrowheads="1"/>
            </p:cNvSpPr>
            <p:nvPr/>
          </p:nvSpPr>
          <p:spPr bwMode="auto">
            <a:xfrm>
              <a:off x="6081" y="3483"/>
              <a:ext cx="11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3"/>
            <p:cNvSpPr>
              <a:spLocks noChangeArrowheads="1"/>
            </p:cNvSpPr>
            <p:nvPr/>
          </p:nvSpPr>
          <p:spPr bwMode="auto">
            <a:xfrm>
              <a:off x="5473" y="3483"/>
              <a:ext cx="126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Τμήμα Ευρείας Σύνθεσης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l-GR" sz="1400" dirty="0">
                  <a:latin typeface="Book Antiqua" panose="02040602050305030304" pitchFamily="18" charset="0"/>
                </a:rPr>
                <a:t>17 δικαστές</a:t>
              </a:r>
              <a:r>
                <a:rPr kumimoji="0" lang="el-GR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Book Antiqua" panose="02040602050305030304" pitchFamily="18" charset="0"/>
                </a:rPr>
                <a:t> 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</a:endParaRPr>
            </a:p>
          </p:txBody>
        </p:sp>
        <p:sp>
          <p:nvSpPr>
            <p:cNvPr id="216" name="Rectangle 214"/>
            <p:cNvSpPr>
              <a:spLocks noChangeArrowheads="1"/>
            </p:cNvSpPr>
            <p:nvPr/>
          </p:nvSpPr>
          <p:spPr bwMode="auto">
            <a:xfrm>
              <a:off x="6871" y="3487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6"/>
            <p:cNvSpPr>
              <a:spLocks noChangeArrowheads="1"/>
            </p:cNvSpPr>
            <p:nvPr/>
          </p:nvSpPr>
          <p:spPr bwMode="auto">
            <a:xfrm>
              <a:off x="6049" y="3621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8"/>
            <p:cNvSpPr>
              <a:spLocks noChangeArrowheads="1"/>
            </p:cNvSpPr>
            <p:nvPr/>
          </p:nvSpPr>
          <p:spPr bwMode="auto">
            <a:xfrm>
              <a:off x="6513" y="3621"/>
              <a:ext cx="104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19"/>
            <p:cNvSpPr>
              <a:spLocks noChangeArrowheads="1"/>
            </p:cNvSpPr>
            <p:nvPr/>
          </p:nvSpPr>
          <p:spPr bwMode="auto">
            <a:xfrm>
              <a:off x="133" y="3739"/>
              <a:ext cx="68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" name="Rectangle 220"/>
            <p:cNvSpPr>
              <a:spLocks noChangeArrowheads="1"/>
            </p:cNvSpPr>
            <p:nvPr/>
          </p:nvSpPr>
          <p:spPr bwMode="auto">
            <a:xfrm>
              <a:off x="133" y="3817"/>
              <a:ext cx="88" cy="1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2"/>
            <p:cNvSpPr>
              <a:spLocks noChangeArrowheads="1"/>
            </p:cNvSpPr>
            <p:nvPr/>
          </p:nvSpPr>
          <p:spPr bwMode="auto">
            <a:xfrm>
              <a:off x="813" y="3930"/>
              <a:ext cx="85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>
                  <a:ln>
                    <a:noFill/>
                  </a:ln>
                  <a:solidFill>
                    <a:srgbClr val="838C5A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4"/>
            <p:cNvSpPr>
              <a:spLocks noChangeArrowheads="1"/>
            </p:cNvSpPr>
            <p:nvPr/>
          </p:nvSpPr>
          <p:spPr bwMode="auto">
            <a:xfrm>
              <a:off x="1026" y="3930"/>
              <a:ext cx="88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300" b="1" i="0" u="none" strike="noStrike" cap="none" normalizeH="0" baseline="0">
                  <a:ln>
                    <a:noFill/>
                  </a:ln>
                  <a:solidFill>
                    <a:srgbClr val="838C5A"/>
                  </a:solidFill>
                  <a:effectLst/>
                  <a:latin typeface="Arial" panose="020B0604020202020204" pitchFamily="34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5"/>
            <p:cNvSpPr>
              <a:spLocks noChangeArrowheads="1"/>
            </p:cNvSpPr>
            <p:nvPr/>
          </p:nvSpPr>
          <p:spPr bwMode="auto">
            <a:xfrm>
              <a:off x="1059" y="3946"/>
              <a:ext cx="73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28" name="TextBox 227"/>
          <p:cNvSpPr txBox="1"/>
          <p:nvPr/>
        </p:nvSpPr>
        <p:spPr>
          <a:xfrm>
            <a:off x="162961" y="5350599"/>
            <a:ext cx="32320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>
                <a:latin typeface="Book Antiqua" panose="02040602050305030304" pitchFamily="18" charset="0"/>
              </a:rPr>
              <a:t>ΠΗΓΗ: ΕΔΔΑ</a:t>
            </a:r>
          </a:p>
          <a:p>
            <a:r>
              <a:rPr lang="en-GB" sz="1400" b="1" dirty="0">
                <a:latin typeface="Book Antiqua" panose="02040602050305030304" pitchFamily="18" charset="0"/>
              </a:rPr>
              <a:t>https://www.echr.coe.int/documents/d/echr/Case_processing_Court_ENG</a:t>
            </a:r>
          </a:p>
        </p:txBody>
      </p:sp>
    </p:spTree>
    <p:extLst>
      <p:ext uri="{BB962C8B-B14F-4D97-AF65-F5344CB8AC3E}">
        <p14:creationId xmlns:p14="http://schemas.microsoft.com/office/powerpoint/2010/main" val="1901061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10086</TotalTime>
  <Words>1369</Words>
  <Application>Microsoft Office PowerPoint</Application>
  <PresentationFormat>Ευρεία οθόνη</PresentationFormat>
  <Paragraphs>248</Paragraphs>
  <Slides>14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Century Gothic</vt:lpstr>
      <vt:lpstr>Times New Roman</vt:lpstr>
      <vt:lpstr>Wingdings 3</vt:lpstr>
      <vt:lpstr>Ion</vt:lpstr>
      <vt:lpstr>ΔΙΕΘΝΕΙΣ ΟΡΓΑΝΙΣΜΟΙ ΚΑΙ ΠΡΟΣΤΑΣΙΑ ΑΝΘΡΩΠΙΝΩΝ ΔΙΚΑΙΩΜΑΤΩΝ ΣΤΟΝ ΕΥΡΥΤΕΡΟ ΜΕΣΟΓΕΙΑΚΟ ΧΩΡΟ</vt:lpstr>
      <vt:lpstr>Διεθνείς Οργανισμοί και Ανθρώπινα Δικαιώματα</vt:lpstr>
      <vt:lpstr>Διεθνείς Οργανισμοί και Ανθρώπινα Δικαιώματα</vt:lpstr>
      <vt:lpstr>ΕΣΔΑ: Ένα πανόραμα </vt:lpstr>
      <vt:lpstr>Χαρακτηριστικά της διεθνούς προστασίας (ΕΣΔΑ Ι)</vt:lpstr>
      <vt:lpstr>Χαρακτηριστικά της διεθνούς προστασίας (ΕΣΔΑ ΙΙ)</vt:lpstr>
      <vt:lpstr>Δικονομική προστασία (I):  Δικαιοδοτική / Γνωμοδοτική Αρμοδιότητα</vt:lpstr>
      <vt:lpstr>Δικονομική προστασία (II):  Δικαιοδοτική / Γνωμοδοτική Αρμοδιότητα</vt:lpstr>
      <vt:lpstr>Παρουσίαση του PowerPoint</vt:lpstr>
      <vt:lpstr>Ουσιαστική προστασία (Ι)</vt:lpstr>
      <vt:lpstr>Ουσιαστική προστασία (ΙΙ)</vt:lpstr>
      <vt:lpstr>Ουσιαστική προστασία (ΙΙΙ)</vt:lpstr>
      <vt:lpstr>Διεθνείς Συνθήκες και ΕΔΔΑ </vt:lpstr>
      <vt:lpstr> ΕΡΩΤΗΣΕΙΣ – ΠΑΡΑΤΗΡΗΣΕΙΣ ; ΣΑΣ ΕΥΧΑΡΙΣΤΩ!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ΕΛΕΝΗ ΜΙΧΑ</dc:creator>
  <cp:lastModifiedBy>Stribis Ioannis</cp:lastModifiedBy>
  <cp:revision>130</cp:revision>
  <dcterms:created xsi:type="dcterms:W3CDTF">2023-11-03T08:43:41Z</dcterms:created>
  <dcterms:modified xsi:type="dcterms:W3CDTF">2025-10-29T19:50:22Z</dcterms:modified>
</cp:coreProperties>
</file>