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30"/>
  </p:notesMasterIdLst>
  <p:sldIdLst>
    <p:sldId id="284" r:id="rId5"/>
    <p:sldId id="285" r:id="rId6"/>
    <p:sldId id="286" r:id="rId7"/>
    <p:sldId id="259" r:id="rId8"/>
    <p:sldId id="271" r:id="rId9"/>
    <p:sldId id="272" r:id="rId10"/>
    <p:sldId id="273" r:id="rId11"/>
    <p:sldId id="274" r:id="rId12"/>
    <p:sldId id="277" r:id="rId13"/>
    <p:sldId id="275" r:id="rId14"/>
    <p:sldId id="276" r:id="rId15"/>
    <p:sldId id="278" r:id="rId16"/>
    <p:sldId id="279" r:id="rId17"/>
    <p:sldId id="280" r:id="rId18"/>
    <p:sldId id="269" r:id="rId19"/>
    <p:sldId id="270" r:id="rId20"/>
    <p:sldId id="260" r:id="rId21"/>
    <p:sldId id="261" r:id="rId22"/>
    <p:sldId id="262" r:id="rId23"/>
    <p:sldId id="264" r:id="rId24"/>
    <p:sldId id="265" r:id="rId25"/>
    <p:sldId id="267" r:id="rId26"/>
    <p:sldId id="281" r:id="rId27"/>
    <p:sldId id="282" r:id="rId28"/>
    <p:sldId id="268" r:id="rId2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-2256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50266-CC99-4953-BDC0-D98100B15A18}" type="datetimeFigureOut">
              <a:rPr lang="el-GR" smtClean="0"/>
              <a:t>7/8/2015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9BAEB4-6FB3-4309-A8DD-5682E22CA2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3802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l-GR" smtClean="0">
              <a:solidFill>
                <a:srgbClr val="FF0000"/>
              </a:solidFill>
            </a:endParaRPr>
          </a:p>
        </p:txBody>
      </p:sp>
      <p:sp>
        <p:nvSpPr>
          <p:cNvPr id="15363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D7E8AB-54B7-4B4B-8A68-3F4EDD44A7C8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l-G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717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smtClean="0"/>
              <a:t> </a:t>
            </a:r>
          </a:p>
        </p:txBody>
      </p:sp>
      <p:sp>
        <p:nvSpPr>
          <p:cNvPr id="17411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E26EAA-23B9-4D40-A7F0-C94D52A49BA6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l-G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44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l-GR" smtClean="0"/>
          </a:p>
        </p:txBody>
      </p:sp>
      <p:sp>
        <p:nvSpPr>
          <p:cNvPr id="19459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E21D40-69A3-4BE8-A097-6F80CE983272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l-G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042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BAEB4-6FB3-4309-A8DD-5682E22CA2B9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576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21/5/2014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I. Gkialas, FME Dpt., U of Aegean, Physics 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A0B5-AF18-4204-92A0-F4E63B428452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565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21/5/2014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I. Gkialas, FME Dpt., U of Aegean, Physics 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A0B5-AF18-4204-92A0-F4E63B428452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36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21/5/2014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I. Gkialas, FME Dpt., U of Aegean, Physics 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A0B5-AF18-4204-92A0-F4E63B428452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391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21/5/2014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I. Gkialas, FME Dpt., U of Aegean, Physics 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D8A5-F457-4BBB-BFA6-724273A3091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435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21/5/2014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I. Gkialas, FME Dpt., U of Aegean, Physics 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D8A5-F457-4BBB-BFA6-724273A3091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448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21/5/2014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I. Gkialas, FME Dpt., U of Aegean, Physics 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D8A5-F457-4BBB-BFA6-724273A3091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111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21/5/2014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I. Gkialas, FME Dpt., U of Aegean, Physics 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D8A5-F457-4BBB-BFA6-724273A3091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560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21/5/2014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I. Gkialas, FME Dpt., U of Aegean, Physics 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D8A5-F457-4BBB-BFA6-724273A3091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4679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21/5/2014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I. Gkialas, FME Dpt., U of Aegean, Physics 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D8A5-F457-4BBB-BFA6-724273A3091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135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21/5/2014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I. Gkialas, FME Dpt., U of Aegean, Physics 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D8A5-F457-4BBB-BFA6-724273A3091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5539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21/5/2014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I. Gkialas, FME Dpt., U of Aegean, Physics 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D8A5-F457-4BBB-BFA6-724273A3091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113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21/5/2014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I. Gkialas, FME Dpt., U of Aegean, Physics 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A0B5-AF18-4204-92A0-F4E63B428452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055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21/5/2014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I. Gkialas, FME Dpt., U of Aegean, Physics 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D8A5-F457-4BBB-BFA6-724273A3091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8953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21/5/2014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I. Gkialas, FME Dpt., U of Aegean, Physics 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D8A5-F457-4BBB-BFA6-724273A3091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7652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21/5/2014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I. Gkialas, FME Dpt., U of Aegean, Physics 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D8A5-F457-4BBB-BFA6-724273A3091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6863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21/5/2014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I. Gkialas, FME Dpt., U of Aegean, Physics 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D8A5-F457-4BBB-BFA6-724273A3091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114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21/5/2014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I. Gkialas, FME Dpt., U of Aegean, Physics 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D8A5-F457-4BBB-BFA6-724273A3091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4373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21/5/2014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I. Gkialas, FME Dpt., U of Aegean, Physics 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D8A5-F457-4BBB-BFA6-724273A3091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7412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21/5/2014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I. Gkialas, FME Dpt., U of Aegean, Physics 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D8A5-F457-4BBB-BFA6-724273A3091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8914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21/5/2014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I. Gkialas, FME Dpt., U of Aegean, Physics 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D8A5-F457-4BBB-BFA6-724273A3091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6117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21/5/2014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I. Gkialas, FME Dpt., U of Aegean, Physics 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D8A5-F457-4BBB-BFA6-724273A3091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4421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21/5/2014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I. Gkialas, FME Dpt., U of Aegean, Physics 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D8A5-F457-4BBB-BFA6-724273A3091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666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21/5/2014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I. Gkialas, FME Dpt., U of Aegean, Physics 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A0B5-AF18-4204-92A0-F4E63B428452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5524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21/5/2014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I. Gkialas, FME Dpt., U of Aegean, Physics 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D8A5-F457-4BBB-BFA6-724273A3091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8206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21/5/2014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I. Gkialas, FME Dpt., U of Aegean, Physics 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D8A5-F457-4BBB-BFA6-724273A3091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584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21/5/2014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I. Gkialas, FME Dpt., U of Aegean, Physics 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D8A5-F457-4BBB-BFA6-724273A3091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2157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21/5/2014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I. Gkialas, FME Dpt., U of Aegean, Physics 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D8A5-F457-4BBB-BFA6-724273A3091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4638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21/5/2014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I. Gkialas, FME Dpt., U of Aegean, Physics 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D8A5-F457-4BBB-BFA6-724273A3091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1960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21/5/2014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I. Gkialas, FME Dpt., U of Aegean, Physics 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D8A5-F457-4BBB-BFA6-724273A3091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7411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21/5/2014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I. Gkialas, FME Dpt., U of Aegean, Physics 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D8A5-F457-4BBB-BFA6-724273A3091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5013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21/5/2014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I. Gkialas, FME Dpt., U of Aegean, Physics 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D8A5-F457-4BBB-BFA6-724273A3091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2754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21/5/2014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I. Gkialas, FME Dpt., U of Aegean, Physics 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D8A5-F457-4BBB-BFA6-724273A3091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7463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21/5/2014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I. Gkialas, FME Dpt., U of Aegean, Physics 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D8A5-F457-4BBB-BFA6-724273A3091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764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21/5/2014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I. Gkialas, FME Dpt., U of Aegean, Physics 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A0B5-AF18-4204-92A0-F4E63B428452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7782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21/5/2014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I. Gkialas, FME Dpt., U of Aegean, Physics 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D8A5-F457-4BBB-BFA6-724273A3091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7164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21/5/2014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I. Gkialas, FME Dpt., U of Aegean, Physics 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D8A5-F457-4BBB-BFA6-724273A3091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1636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21/5/2014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I. Gkialas, FME Dpt., U of Aegean, Physics 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D8A5-F457-4BBB-BFA6-724273A3091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1018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21/5/2014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I. Gkialas, FME Dpt., U of Aegean, Physics 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D8A5-F457-4BBB-BFA6-724273A3091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1225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21/5/2014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I. Gkialas, FME Dpt., U of Aegean, Physics 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D8A5-F457-4BBB-BFA6-724273A3091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343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21/5/2014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I. Gkialas, FME Dpt., U of Aegean, Physics 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A0B5-AF18-4204-92A0-F4E63B428452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289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21/5/2014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I. Gkialas, FME Dpt., U of Aegean, Physics 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A0B5-AF18-4204-92A0-F4E63B428452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514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21/5/2014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I. Gkialas, FME Dpt., U of Aegean, Physics 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A0B5-AF18-4204-92A0-F4E63B428452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552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21/5/2014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I. Gkialas, FME Dpt., U of Aegean, Physics 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A0B5-AF18-4204-92A0-F4E63B428452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944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21/5/2014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I. Gkialas, FME Dpt., U of Aegean, Physics 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A0B5-AF18-4204-92A0-F4E63B428452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766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21/5/2014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I. Gkialas, FME Dpt., U of Aegean, Physics 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3A0B5-AF18-4204-92A0-F4E63B428452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182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21/5/2014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I. Gkialas, FME Dpt., U of Aegean, Physics 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4D8A5-F457-4BBB-BFA6-724273A3091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0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21/5/2014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I. Gkialas, FME Dpt., U of Aegean, Physics 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4D8A5-F457-4BBB-BFA6-724273A3091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04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21/5/2014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I. Gkialas, FME Dpt., U of Aegean, Physics 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4D8A5-F457-4BBB-BFA6-724273A3091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691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3.wmf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6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21.png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9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1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3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Τίτλος 1"/>
          <p:cNvSpPr>
            <a:spLocks noGrp="1"/>
          </p:cNvSpPr>
          <p:nvPr>
            <p:ph type="ctrTitle"/>
          </p:nvPr>
        </p:nvSpPr>
        <p:spPr>
          <a:xfrm>
            <a:off x="755650" y="1916113"/>
            <a:ext cx="7559675" cy="1152525"/>
          </a:xfrm>
        </p:spPr>
        <p:txBody>
          <a:bodyPr>
            <a:normAutofit/>
          </a:bodyPr>
          <a:lstStyle/>
          <a:p>
            <a:pPr eaLnBrk="1" hangingPunct="1"/>
            <a:r>
              <a:rPr lang="el-GR" sz="3200" b="1" dirty="0">
                <a:latin typeface="Arial" charset="0"/>
              </a:rPr>
              <a:t>Φυσική ΙΙ</a:t>
            </a:r>
          </a:p>
        </p:txBody>
      </p:sp>
      <p:sp>
        <p:nvSpPr>
          <p:cNvPr id="14338" name="Υπότιτλος 2"/>
          <p:cNvSpPr>
            <a:spLocks noGrp="1"/>
          </p:cNvSpPr>
          <p:nvPr>
            <p:ph type="subTitle" idx="1"/>
          </p:nvPr>
        </p:nvSpPr>
        <p:spPr>
          <a:xfrm>
            <a:off x="684213" y="3141663"/>
            <a:ext cx="7848600" cy="18716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sz="2800" b="1" dirty="0">
                <a:solidFill>
                  <a:schemeClr val="tx1"/>
                </a:solidFill>
              </a:rPr>
              <a:t>Ενότητα </a:t>
            </a:r>
            <a:r>
              <a:rPr lang="el-GR" sz="2800" b="1" dirty="0" smtClean="0">
                <a:solidFill>
                  <a:schemeClr val="tx1"/>
                </a:solidFill>
              </a:rPr>
              <a:t>8:</a:t>
            </a:r>
            <a:r>
              <a:rPr lang="en-US" sz="2000" dirty="0" smtClean="0"/>
              <a:t> </a:t>
            </a:r>
            <a:r>
              <a:rPr lang="el-GR" sz="2800" dirty="0">
                <a:solidFill>
                  <a:schemeClr val="tx1"/>
                </a:solidFill>
                <a:latin typeface="Arial" charset="0"/>
              </a:rPr>
              <a:t>Πηγές Μ</a:t>
            </a:r>
            <a:r>
              <a:rPr lang="el-GR" sz="2800" dirty="0" smtClean="0">
                <a:solidFill>
                  <a:schemeClr val="tx1"/>
                </a:solidFill>
                <a:latin typeface="Arial" charset="0"/>
              </a:rPr>
              <a:t>αγνητικού Πεδίου                   </a:t>
            </a:r>
            <a:r>
              <a:rPr lang="el-GR" sz="2800" dirty="0">
                <a:solidFill>
                  <a:schemeClr val="tx1"/>
                </a:solidFill>
                <a:latin typeface="Arial" charset="0"/>
              </a:rPr>
              <a:t>– Νόμος Ampere</a:t>
            </a:r>
          </a:p>
        </p:txBody>
      </p:sp>
      <p:pic>
        <p:nvPicPr>
          <p:cNvPr id="1433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5661025"/>
            <a:ext cx="244475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5589588"/>
            <a:ext cx="4310062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8" descr="cms438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6238" y="333375"/>
            <a:ext cx="297973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2484438" y="4652963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b="1" i="1" dirty="0" smtClean="0"/>
              <a:t>Ιωάννης Γκιάλας</a:t>
            </a:r>
            <a:endParaRPr lang="el-GR" b="1" i="1" dirty="0"/>
          </a:p>
          <a:p>
            <a:pPr algn="ctr"/>
            <a:r>
              <a:rPr lang="el-GR" b="1" i="1" dirty="0"/>
              <a:t>Τμήμα </a:t>
            </a:r>
            <a:r>
              <a:rPr lang="el-GR" b="1" i="1" dirty="0" smtClean="0"/>
              <a:t>Μηχανικών Οικονομίας και Διοίκησης</a:t>
            </a:r>
            <a:endParaRPr lang="el-GR" b="1" i="1" dirty="0"/>
          </a:p>
        </p:txBody>
      </p:sp>
    </p:spTree>
    <p:extLst>
      <p:ext uri="{BB962C8B-B14F-4D97-AF65-F5344CB8AC3E}">
        <p14:creationId xmlns:p14="http://schemas.microsoft.com/office/powerpoint/2010/main" val="183768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21/5/2014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I. Gkialas, FME Dpt., U of Aegean, Physics 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D8A5-F457-4BBB-BFA6-724273A3091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8" y="1340768"/>
            <a:ext cx="8999890" cy="498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607752"/>
              </p:ext>
            </p:extLst>
          </p:nvPr>
        </p:nvGraphicFramePr>
        <p:xfrm>
          <a:off x="5652120" y="459705"/>
          <a:ext cx="2420937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Equation" r:id="rId4" imgW="1091880" imgH="393480" progId="Equation.DSMT4">
                  <p:embed/>
                </p:oleObj>
              </mc:Choice>
              <mc:Fallback>
                <p:oleObj name="Equation" r:id="rId4" imgW="1091880" imgH="393480" progId="Equation.DSMT4">
                  <p:embed/>
                  <p:pic>
                    <p:nvPicPr>
                      <p:cNvPr id="0" name="Αντικείμενο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459705"/>
                        <a:ext cx="2420937" cy="88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747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21/5/2014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I. Gkialas, FME Dpt., U of Aegean, Physics 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D8A5-F457-4BBB-BFA6-724273A3091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Τίτλος 1"/>
          <p:cNvSpPr>
            <a:spLocks noGrp="1"/>
          </p:cNvSpPr>
          <p:nvPr>
            <p:ph idx="1"/>
          </p:nvPr>
        </p:nvSpPr>
        <p:spPr>
          <a:xfrm>
            <a:off x="323528" y="620688"/>
            <a:ext cx="8229600" cy="532859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2400" dirty="0">
                <a:latin typeface="Times New Roman"/>
                <a:ea typeface="Times New Roman"/>
              </a:rPr>
              <a:t>(α) Το μαγνητικό πεδίο </a:t>
            </a:r>
            <a:r>
              <a:rPr lang="el-GR" sz="2400" b="1" dirty="0">
                <a:latin typeface="Times New Roman"/>
                <a:ea typeface="Times New Roman"/>
              </a:rPr>
              <a:t>Δ</a:t>
            </a:r>
            <a:r>
              <a:rPr lang="en-US" sz="2400" b="1" dirty="0">
                <a:latin typeface="Times New Roman"/>
                <a:ea typeface="Times New Roman"/>
              </a:rPr>
              <a:t>B</a:t>
            </a:r>
            <a:r>
              <a:rPr lang="el-GR" sz="2400" dirty="0">
                <a:latin typeface="Times New Roman"/>
                <a:ea typeface="Times New Roman"/>
              </a:rPr>
              <a:t> που δημιουργείται από στοιχείο αγωγού </a:t>
            </a:r>
            <a:r>
              <a:rPr lang="el-GR" sz="2400" b="1" dirty="0">
                <a:latin typeface="Times New Roman"/>
                <a:ea typeface="Times New Roman"/>
              </a:rPr>
              <a:t>Δ</a:t>
            </a:r>
            <a:r>
              <a:rPr lang="en-US" sz="2400" b="1" dirty="0">
                <a:latin typeface="Times New Roman"/>
                <a:ea typeface="Times New Roman"/>
              </a:rPr>
              <a:t>l</a:t>
            </a:r>
            <a:r>
              <a:rPr lang="el-GR" sz="2400" dirty="0">
                <a:latin typeface="Times New Roman"/>
                <a:ea typeface="Times New Roman"/>
              </a:rPr>
              <a:t> έχει διεύθυνση κάθετη στον φορέα του </a:t>
            </a:r>
            <a:r>
              <a:rPr lang="el-GR" sz="2400" b="1" dirty="0">
                <a:latin typeface="Times New Roman"/>
                <a:ea typeface="Times New Roman"/>
              </a:rPr>
              <a:t>Δ</a:t>
            </a:r>
            <a:r>
              <a:rPr lang="en-US" sz="2400" b="1" dirty="0">
                <a:latin typeface="Times New Roman"/>
                <a:ea typeface="Times New Roman"/>
              </a:rPr>
              <a:t>l</a:t>
            </a:r>
            <a:r>
              <a:rPr lang="el-GR" sz="2400" dirty="0">
                <a:latin typeface="Times New Roman"/>
                <a:ea typeface="Times New Roman"/>
              </a:rPr>
              <a:t>. Για δεδομένη απόσταση </a:t>
            </a:r>
            <a:r>
              <a:rPr lang="en-US" sz="2400" dirty="0">
                <a:latin typeface="Times New Roman"/>
                <a:ea typeface="Times New Roman"/>
              </a:rPr>
              <a:t>R</a:t>
            </a:r>
            <a:r>
              <a:rPr lang="el-GR" sz="2400" dirty="0">
                <a:latin typeface="Times New Roman"/>
                <a:ea typeface="Times New Roman"/>
              </a:rPr>
              <a:t> από τον φορέα του </a:t>
            </a:r>
            <a:r>
              <a:rPr lang="el-GR" sz="2400" b="1" dirty="0">
                <a:latin typeface="Times New Roman"/>
                <a:ea typeface="Times New Roman"/>
              </a:rPr>
              <a:t>Δ</a:t>
            </a:r>
            <a:r>
              <a:rPr lang="en-US" sz="2400" b="1" dirty="0">
                <a:latin typeface="Times New Roman"/>
                <a:ea typeface="Times New Roman"/>
              </a:rPr>
              <a:t>l </a:t>
            </a:r>
            <a:r>
              <a:rPr lang="el-GR" sz="2400" dirty="0">
                <a:latin typeface="Times New Roman"/>
                <a:ea typeface="Times New Roman"/>
              </a:rPr>
              <a:t>το μέγιστο μαγνητικό πεδίο ΔΒ</a:t>
            </a:r>
            <a:r>
              <a:rPr lang="el-GR" sz="2400" baseline="-25000" dirty="0">
                <a:latin typeface="Times New Roman"/>
                <a:ea typeface="Times New Roman"/>
              </a:rPr>
              <a:t>1</a:t>
            </a:r>
            <a:r>
              <a:rPr lang="el-GR" sz="2400" dirty="0">
                <a:latin typeface="Times New Roman"/>
                <a:ea typeface="Times New Roman"/>
              </a:rPr>
              <a:t> (μέτρο) απαντάται στο επίπεδο που περιέχει το </a:t>
            </a:r>
            <a:r>
              <a:rPr lang="el-GR" sz="2400" b="1" dirty="0">
                <a:latin typeface="Times New Roman"/>
                <a:ea typeface="Times New Roman"/>
              </a:rPr>
              <a:t>Δ</a:t>
            </a:r>
            <a:r>
              <a:rPr lang="en-US" sz="2400" b="1" dirty="0">
                <a:latin typeface="Times New Roman"/>
                <a:ea typeface="Times New Roman"/>
              </a:rPr>
              <a:t>l</a:t>
            </a:r>
            <a:r>
              <a:rPr lang="el-GR" sz="2400" dirty="0">
                <a:latin typeface="Times New Roman"/>
                <a:ea typeface="Times New Roman"/>
              </a:rPr>
              <a:t> και είναι κάθετο στον φορέα του. Ονομάζουμε </a:t>
            </a:r>
            <a:r>
              <a:rPr lang="en-US" sz="2400" b="1" dirty="0">
                <a:latin typeface="Times New Roman"/>
                <a:ea typeface="Times New Roman"/>
              </a:rPr>
              <a:t>r</a:t>
            </a:r>
            <a:r>
              <a:rPr lang="el-GR" sz="2400" b="1" baseline="-25000" dirty="0">
                <a:latin typeface="Times New Roman"/>
                <a:ea typeface="Times New Roman"/>
              </a:rPr>
              <a:t>2 </a:t>
            </a:r>
            <a:r>
              <a:rPr lang="el-GR" sz="2400" dirty="0">
                <a:latin typeface="Times New Roman"/>
                <a:ea typeface="Times New Roman"/>
              </a:rPr>
              <a:t>το διάνυσμα από το Δ</a:t>
            </a:r>
            <a:r>
              <a:rPr lang="en-US" sz="2400" dirty="0">
                <a:latin typeface="Times New Roman"/>
                <a:ea typeface="Times New Roman"/>
              </a:rPr>
              <a:t>l</a:t>
            </a:r>
            <a:r>
              <a:rPr lang="el-GR" sz="2400" dirty="0">
                <a:latin typeface="Times New Roman"/>
                <a:ea typeface="Times New Roman"/>
              </a:rPr>
              <a:t> μέχρι το σημείο που εξετάζουμε. Αν το </a:t>
            </a:r>
            <a:r>
              <a:rPr lang="en-US" sz="2400" b="1" dirty="0">
                <a:latin typeface="Times New Roman"/>
                <a:ea typeface="Times New Roman"/>
              </a:rPr>
              <a:t>r</a:t>
            </a:r>
            <a:r>
              <a:rPr lang="el-GR" sz="2400" b="1" baseline="-25000" dirty="0">
                <a:latin typeface="Times New Roman"/>
                <a:ea typeface="Times New Roman"/>
              </a:rPr>
              <a:t>2</a:t>
            </a:r>
            <a:r>
              <a:rPr lang="el-GR" sz="2400" dirty="0">
                <a:latin typeface="Times New Roman"/>
                <a:ea typeface="Times New Roman"/>
              </a:rPr>
              <a:t> σχηματίζει γωνία θ με τον φορέα του </a:t>
            </a:r>
            <a:r>
              <a:rPr lang="el-GR" sz="2400" b="1" dirty="0">
                <a:latin typeface="Times New Roman"/>
                <a:ea typeface="Times New Roman"/>
              </a:rPr>
              <a:t>Δ</a:t>
            </a:r>
            <a:r>
              <a:rPr lang="en-US" sz="2400" b="1" dirty="0">
                <a:latin typeface="Times New Roman"/>
                <a:ea typeface="Times New Roman"/>
              </a:rPr>
              <a:t>l</a:t>
            </a:r>
            <a:r>
              <a:rPr lang="el-GR" sz="2400" dirty="0">
                <a:latin typeface="Times New Roman"/>
                <a:ea typeface="Times New Roman"/>
              </a:rPr>
              <a:t>, τότε    </a:t>
            </a:r>
            <a:r>
              <a:rPr lang="en-US" sz="2400" dirty="0">
                <a:latin typeface="Times New Roman"/>
                <a:ea typeface="Times New Roman"/>
              </a:rPr>
              <a:t>r</a:t>
            </a:r>
            <a:r>
              <a:rPr lang="el-GR" sz="2400" baseline="-25000" dirty="0">
                <a:latin typeface="Times New Roman"/>
                <a:ea typeface="Times New Roman"/>
              </a:rPr>
              <a:t>2 </a:t>
            </a:r>
            <a:r>
              <a:rPr lang="el-GR" sz="2400" dirty="0">
                <a:latin typeface="Times New Roman"/>
                <a:ea typeface="Times New Roman"/>
              </a:rPr>
              <a:t>= </a:t>
            </a:r>
            <a:r>
              <a:rPr lang="en-US" sz="2400" dirty="0">
                <a:latin typeface="Times New Roman"/>
                <a:ea typeface="Times New Roman"/>
              </a:rPr>
              <a:t>r</a:t>
            </a:r>
            <a:r>
              <a:rPr lang="el-GR" sz="2400" baseline="-25000" dirty="0">
                <a:latin typeface="Times New Roman"/>
                <a:ea typeface="Times New Roman"/>
              </a:rPr>
              <a:t>1</a:t>
            </a:r>
            <a:r>
              <a:rPr lang="en-US" sz="2400" dirty="0">
                <a:latin typeface="Times New Roman"/>
                <a:ea typeface="Times New Roman"/>
              </a:rPr>
              <a:t>sin</a:t>
            </a:r>
            <a:r>
              <a:rPr lang="el-GR" sz="2400" dirty="0">
                <a:latin typeface="Times New Roman"/>
                <a:ea typeface="Times New Roman"/>
              </a:rPr>
              <a:t>θ = </a:t>
            </a:r>
            <a:r>
              <a:rPr lang="en-US" sz="2400" dirty="0">
                <a:latin typeface="Times New Roman"/>
                <a:ea typeface="Times New Roman"/>
              </a:rPr>
              <a:t>R</a:t>
            </a:r>
            <a:r>
              <a:rPr lang="el-GR" sz="2400" dirty="0">
                <a:latin typeface="Times New Roman"/>
                <a:ea typeface="Times New Roman"/>
              </a:rPr>
              <a:t>. Άρα και Δ</a:t>
            </a:r>
            <a:r>
              <a:rPr lang="en-US" sz="2400" dirty="0">
                <a:latin typeface="Times New Roman"/>
                <a:ea typeface="Times New Roman"/>
              </a:rPr>
              <a:t>B</a:t>
            </a:r>
            <a:r>
              <a:rPr lang="el-GR" sz="2400" baseline="-25000" dirty="0">
                <a:latin typeface="Times New Roman"/>
                <a:ea typeface="Times New Roman"/>
              </a:rPr>
              <a:t>2 </a:t>
            </a:r>
            <a:r>
              <a:rPr lang="el-GR" sz="2400" dirty="0">
                <a:latin typeface="Times New Roman"/>
                <a:ea typeface="Times New Roman"/>
              </a:rPr>
              <a:t>= Δ</a:t>
            </a:r>
            <a:r>
              <a:rPr lang="en-US" sz="2400" dirty="0">
                <a:latin typeface="Times New Roman"/>
                <a:ea typeface="Times New Roman"/>
              </a:rPr>
              <a:t>B</a:t>
            </a:r>
            <a:r>
              <a:rPr lang="el-GR" sz="2400" baseline="-25000" dirty="0">
                <a:latin typeface="Times New Roman"/>
                <a:ea typeface="Times New Roman"/>
              </a:rPr>
              <a:t>1 </a:t>
            </a:r>
            <a:r>
              <a:rPr lang="en-US" sz="2400" dirty="0">
                <a:latin typeface="Times New Roman"/>
                <a:ea typeface="Times New Roman"/>
              </a:rPr>
              <a:t>sin</a:t>
            </a:r>
            <a:r>
              <a:rPr lang="el-GR" sz="2400" dirty="0">
                <a:latin typeface="Times New Roman"/>
                <a:ea typeface="Times New Roman"/>
              </a:rPr>
              <a:t>θ. (β) Προβολή του διπλανού σχήματος. Φαίνεται το επίπεδο που περιέχει το </a:t>
            </a:r>
            <a:r>
              <a:rPr lang="el-GR" sz="2400" b="1" dirty="0">
                <a:latin typeface="Times New Roman"/>
                <a:ea typeface="Times New Roman"/>
              </a:rPr>
              <a:t>Δ</a:t>
            </a:r>
            <a:r>
              <a:rPr lang="en-US" sz="2400" b="1" dirty="0">
                <a:latin typeface="Times New Roman"/>
                <a:ea typeface="Times New Roman"/>
              </a:rPr>
              <a:t>l</a:t>
            </a:r>
            <a:r>
              <a:rPr lang="el-GR" sz="2400" dirty="0">
                <a:latin typeface="Times New Roman"/>
                <a:ea typeface="Times New Roman"/>
              </a:rPr>
              <a:t>. Το ρεύμα Ι όπως και το </a:t>
            </a:r>
            <a:r>
              <a:rPr lang="el-GR" sz="2400" b="1" dirty="0">
                <a:latin typeface="Times New Roman"/>
                <a:ea typeface="Times New Roman"/>
              </a:rPr>
              <a:t>Δ</a:t>
            </a:r>
            <a:r>
              <a:rPr lang="en-US" sz="2400" b="1" dirty="0">
                <a:latin typeface="Times New Roman"/>
                <a:ea typeface="Times New Roman"/>
              </a:rPr>
              <a:t>l </a:t>
            </a:r>
            <a:r>
              <a:rPr lang="el-GR" sz="2400" dirty="0">
                <a:latin typeface="Times New Roman"/>
                <a:ea typeface="Times New Roman"/>
              </a:rPr>
              <a:t>(εξ ορισμού) ρέει προς τα μέσα. Φαίνεται το μαγνητικό πεδίο σε διάφορα σημεία σταθερής απόστασης </a:t>
            </a:r>
            <a:r>
              <a:rPr lang="en-US" sz="2400" dirty="0">
                <a:latin typeface="Times New Roman"/>
                <a:ea typeface="Times New Roman"/>
              </a:rPr>
              <a:t>R</a:t>
            </a:r>
            <a:r>
              <a:rPr lang="el-GR" sz="2400" dirty="0">
                <a:latin typeface="Times New Roman"/>
                <a:ea typeface="Times New Roman"/>
              </a:rPr>
              <a:t> από τον φορέα του </a:t>
            </a:r>
            <a:r>
              <a:rPr lang="el-GR" sz="2400" b="1" dirty="0">
                <a:latin typeface="Times New Roman"/>
                <a:ea typeface="Times New Roman"/>
              </a:rPr>
              <a:t>Δ</a:t>
            </a:r>
            <a:r>
              <a:rPr lang="en-US" sz="2400" b="1" dirty="0">
                <a:latin typeface="Times New Roman"/>
                <a:ea typeface="Times New Roman"/>
              </a:rPr>
              <a:t>l</a:t>
            </a:r>
            <a:r>
              <a:rPr lang="el-GR" sz="2400" dirty="0">
                <a:latin typeface="Times New Roman"/>
                <a:ea typeface="Times New Roman"/>
              </a:rPr>
              <a:t>. (Το σύμβολο </a:t>
            </a:r>
            <a:r>
              <a:rPr lang="en-US" sz="2400" b="1" dirty="0">
                <a:latin typeface="Times New Roman"/>
                <a:ea typeface="Times New Roman"/>
              </a:rPr>
              <a:t>x</a:t>
            </a:r>
            <a:r>
              <a:rPr lang="el-GR" sz="2400" dirty="0">
                <a:latin typeface="Times New Roman"/>
                <a:ea typeface="Times New Roman"/>
              </a:rPr>
              <a:t> δείχνει ότι το διάνυσμα </a:t>
            </a:r>
            <a:r>
              <a:rPr lang="el-GR" sz="2400" b="1" dirty="0">
                <a:latin typeface="Times New Roman"/>
                <a:ea typeface="Times New Roman"/>
              </a:rPr>
              <a:t>Δ</a:t>
            </a:r>
            <a:r>
              <a:rPr lang="en-US" sz="2400" b="1" dirty="0">
                <a:latin typeface="Times New Roman"/>
                <a:ea typeface="Times New Roman"/>
              </a:rPr>
              <a:t>l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l-GR" sz="2400" dirty="0">
                <a:latin typeface="Times New Roman"/>
                <a:ea typeface="Times New Roman"/>
              </a:rPr>
              <a:t>και η ένταση ηλεκτρικού ρεύματος Ι έχουν φορά από τον αναγνώστη προς την σελίδα).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777236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l-GR" sz="4000" dirty="0">
                <a:solidFill>
                  <a:prstClr val="black"/>
                </a:solidFill>
              </a:rPr>
              <a:t>Μαγνητικό πεδίο ευθύγραμμου αγωγού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21/5/2014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I. Gkialas, FME Dpt., U of Aegean, Physics 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D8A5-F457-4BBB-BFA6-724273A3091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92696"/>
            <a:ext cx="4344922" cy="575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>
              <a:solidFill>
                <a:prstClr val="black"/>
              </a:solidFill>
            </a:endParaRPr>
          </a:p>
        </p:txBody>
      </p:sp>
      <p:graphicFrame>
        <p:nvGraphicFramePr>
          <p:cNvPr id="8" name="Αντικείμενο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65134"/>
              </p:ext>
            </p:extLst>
          </p:nvPr>
        </p:nvGraphicFramePr>
        <p:xfrm>
          <a:off x="303871" y="2492896"/>
          <a:ext cx="3944280" cy="2922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" name="Equation" r:id="rId4" imgW="1295280" imgH="965160" progId="Equation.DSMT4">
                  <p:embed/>
                </p:oleObj>
              </mc:Choice>
              <mc:Fallback>
                <p:oleObj name="Equation" r:id="rId4" imgW="1295280" imgH="965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871" y="2492896"/>
                        <a:ext cx="3944280" cy="29220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>
              <a:solidFill>
                <a:prstClr val="black"/>
              </a:solidFill>
            </a:endParaRPr>
          </a:p>
        </p:txBody>
      </p:sp>
      <p:graphicFrame>
        <p:nvGraphicFramePr>
          <p:cNvPr id="9" name="Αντικείμενο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0416624"/>
              </p:ext>
            </p:extLst>
          </p:nvPr>
        </p:nvGraphicFramePr>
        <p:xfrm>
          <a:off x="1042988" y="1352550"/>
          <a:ext cx="2563812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name="Equation" r:id="rId6" imgW="1358640" imgH="431640" progId="Equation.DSMT4">
                  <p:embed/>
                </p:oleObj>
              </mc:Choice>
              <mc:Fallback>
                <p:oleObj name="Equation" r:id="rId6" imgW="13586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352550"/>
                        <a:ext cx="2563812" cy="812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653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2276872"/>
            <a:ext cx="4114800" cy="396044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el-GR" dirty="0">
                <a:latin typeface="Times New Roman"/>
                <a:ea typeface="Times New Roman"/>
              </a:rPr>
              <a:t>Το μείον </a:t>
            </a:r>
            <a:r>
              <a:rPr lang="el-GR" dirty="0" smtClean="0">
                <a:latin typeface="Times New Roman"/>
                <a:ea typeface="Times New Roman"/>
              </a:rPr>
              <a:t>μπήκε </a:t>
            </a:r>
            <a:r>
              <a:rPr lang="el-GR" dirty="0">
                <a:latin typeface="Times New Roman"/>
                <a:ea typeface="Times New Roman"/>
              </a:rPr>
              <a:t>επειδή το l και το </a:t>
            </a:r>
            <a:r>
              <a:rPr lang="en-US" dirty="0">
                <a:latin typeface="Times New Roman"/>
                <a:ea typeface="Times New Roman"/>
              </a:rPr>
              <a:t>tan</a:t>
            </a:r>
            <a:r>
              <a:rPr lang="el-GR" dirty="0">
                <a:latin typeface="Times New Roman"/>
                <a:ea typeface="Times New Roman"/>
              </a:rPr>
              <a:t>θ έχουν διαφορετικά πρόσημα όπως μπορεί να διαπιστωθεί από το σχήμα. Όταν το </a:t>
            </a:r>
            <a:r>
              <a:rPr lang="en-US" dirty="0">
                <a:latin typeface="Times New Roman"/>
                <a:ea typeface="Times New Roman"/>
              </a:rPr>
              <a:t>l</a:t>
            </a:r>
            <a:r>
              <a:rPr lang="el-GR" dirty="0">
                <a:latin typeface="Times New Roman"/>
                <a:ea typeface="Times New Roman"/>
              </a:rPr>
              <a:t>&lt;0, τότε το θ&lt;π/2 άρα </a:t>
            </a:r>
            <a:r>
              <a:rPr lang="en-US" dirty="0">
                <a:latin typeface="Times New Roman"/>
                <a:ea typeface="Times New Roman"/>
              </a:rPr>
              <a:t>tan</a:t>
            </a:r>
            <a:r>
              <a:rPr lang="el-GR" dirty="0">
                <a:latin typeface="Times New Roman"/>
                <a:ea typeface="Times New Roman"/>
              </a:rPr>
              <a:t>θ&gt;0. Αντίθετα, όταν το </a:t>
            </a:r>
            <a:r>
              <a:rPr lang="en-US" dirty="0">
                <a:latin typeface="Times New Roman"/>
                <a:ea typeface="Times New Roman"/>
              </a:rPr>
              <a:t>l</a:t>
            </a:r>
            <a:r>
              <a:rPr lang="el-GR" dirty="0">
                <a:latin typeface="Times New Roman"/>
                <a:ea typeface="Times New Roman"/>
              </a:rPr>
              <a:t>&gt;0, τότε το θ&gt;π/2 άρα </a:t>
            </a:r>
            <a:r>
              <a:rPr lang="en-US" dirty="0">
                <a:latin typeface="Times New Roman"/>
                <a:ea typeface="Times New Roman"/>
              </a:rPr>
              <a:t>tan</a:t>
            </a:r>
            <a:r>
              <a:rPr lang="el-GR" dirty="0">
                <a:latin typeface="Times New Roman"/>
                <a:ea typeface="Times New Roman"/>
              </a:rPr>
              <a:t>θ&lt;0. Στο ολοκλήρωμα πρέπει να αλλάξω και τα όρια. Όταν  τότε το θ </a:t>
            </a:r>
            <a:r>
              <a:rPr lang="el-GR" dirty="0">
                <a:latin typeface="Times New Roman"/>
                <a:ea typeface="Times New Roman"/>
                <a:sym typeface="Symbol"/>
              </a:rPr>
              <a:t></a:t>
            </a:r>
            <a:r>
              <a:rPr lang="el-GR" dirty="0">
                <a:latin typeface="Times New Roman"/>
                <a:ea typeface="Times New Roman"/>
              </a:rPr>
              <a:t> 0. Και όταν  τότε το θ </a:t>
            </a:r>
            <a:r>
              <a:rPr lang="el-GR" dirty="0">
                <a:latin typeface="Times New Roman"/>
                <a:ea typeface="Times New Roman"/>
                <a:sym typeface="Symbol"/>
              </a:rPr>
              <a:t></a:t>
            </a:r>
            <a:r>
              <a:rPr lang="el-GR" dirty="0">
                <a:latin typeface="Times New Roman"/>
                <a:ea typeface="Times New Roman"/>
              </a:rPr>
              <a:t> π. Αντικαθιστώντας στην 3.26 παίρνουμε</a:t>
            </a:r>
            <a:endParaRPr lang="el-GR" sz="2000" dirty="0">
              <a:latin typeface="Times New Roman"/>
              <a:ea typeface="Times New Roman"/>
            </a:endParaRPr>
          </a:p>
          <a:p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21/5/2014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I. Gkialas, FME Dpt., U of Aegean, Physics 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D8A5-F457-4BBB-BFA6-724273A3091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>
              <a:solidFill>
                <a:prstClr val="black"/>
              </a:solidFill>
            </a:endParaRPr>
          </a:p>
        </p:txBody>
      </p:sp>
      <p:graphicFrame>
        <p:nvGraphicFramePr>
          <p:cNvPr id="8" name="Αντικείμενο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8286586"/>
              </p:ext>
            </p:extLst>
          </p:nvPr>
        </p:nvGraphicFramePr>
        <p:xfrm>
          <a:off x="683568" y="235529"/>
          <a:ext cx="936104" cy="457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0" name="Equation" r:id="rId3" imgW="406048" imgH="203024" progId="Equation.DSMT4">
                  <p:embed/>
                </p:oleObj>
              </mc:Choice>
              <mc:Fallback>
                <p:oleObj name="Equation" r:id="rId3" imgW="406048" imgH="20302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235529"/>
                        <a:ext cx="936104" cy="4571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>
              <a:solidFill>
                <a:prstClr val="black"/>
              </a:solidFill>
            </a:endParaRPr>
          </a:p>
        </p:txBody>
      </p:sp>
      <p:graphicFrame>
        <p:nvGraphicFramePr>
          <p:cNvPr id="10" name="Αντικείμενο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550611"/>
              </p:ext>
            </p:extLst>
          </p:nvPr>
        </p:nvGraphicFramePr>
        <p:xfrm>
          <a:off x="611560" y="836712"/>
          <a:ext cx="1147763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1" name="Equation" r:id="rId5" imgW="647640" imgH="393480" progId="Equation.DSMT4">
                  <p:embed/>
                </p:oleObj>
              </mc:Choice>
              <mc:Fallback>
                <p:oleObj name="Equation" r:id="rId5" imgW="647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836712"/>
                        <a:ext cx="1147763" cy="692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>
              <a:solidFill>
                <a:prstClr val="black"/>
              </a:solidFill>
            </a:endParaRPr>
          </a:p>
        </p:txBody>
      </p:sp>
      <p:graphicFrame>
        <p:nvGraphicFramePr>
          <p:cNvPr id="12" name="Αντικείμενο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8273230"/>
              </p:ext>
            </p:extLst>
          </p:nvPr>
        </p:nvGraphicFramePr>
        <p:xfrm>
          <a:off x="2123728" y="274390"/>
          <a:ext cx="3841750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2" name="Equation" r:id="rId7" imgW="1790640" imgH="393480" progId="Equation.DSMT4">
                  <p:embed/>
                </p:oleObj>
              </mc:Choice>
              <mc:Fallback>
                <p:oleObj name="Equation" r:id="rId7" imgW="1790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274390"/>
                        <a:ext cx="3841750" cy="8366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>
              <a:solidFill>
                <a:prstClr val="black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142" y="404664"/>
            <a:ext cx="4344922" cy="575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300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21/5/2014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I. Gkialas, FME Dpt., U of Aegean, Physics 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D8A5-F457-4BBB-BFA6-724273A3091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Αντικείμενο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7571207"/>
              </p:ext>
            </p:extLst>
          </p:nvPr>
        </p:nvGraphicFramePr>
        <p:xfrm>
          <a:off x="1259632" y="2348880"/>
          <a:ext cx="4497387" cy="186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" name="Equation" r:id="rId3" imgW="2311200" imgH="965160" progId="Equation.DSMT4">
                  <p:embed/>
                </p:oleObj>
              </mc:Choice>
              <mc:Fallback>
                <p:oleObj name="Equation" r:id="rId3" imgW="2311200" imgH="965160" progId="Equation.DSMT4">
                  <p:embed/>
                  <p:pic>
                    <p:nvPicPr>
                      <p:cNvPr id="0" name="Αντικείμενο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2348880"/>
                        <a:ext cx="4497387" cy="1865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Θέση περιεχομένου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8408575"/>
              </p:ext>
            </p:extLst>
          </p:nvPr>
        </p:nvGraphicFramePr>
        <p:xfrm>
          <a:off x="6300192" y="2636912"/>
          <a:ext cx="2124024" cy="10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" name="Equation" r:id="rId5" imgW="850680" imgH="431640" progId="Equation.DSMT4">
                  <p:embed/>
                </p:oleObj>
              </mc:Choice>
              <mc:Fallback>
                <p:oleObj name="Equation" r:id="rId5" imgW="850680" imgH="431640" progId="Equation.DSMT4">
                  <p:embed/>
                  <p:pic>
                    <p:nvPicPr>
                      <p:cNvPr id="0" name="Αντικείμενο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2636912"/>
                        <a:ext cx="2124024" cy="10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797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Μαγνητική δύναμη μεταξύ δύο παράλληλων ρευματοφόρων αγωγών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21/5/2014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I. Gkialas, FME Dpt., U of Aegean, Physics 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D8A5-F457-4BBB-BFA6-724273A3091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576" y="1068351"/>
            <a:ext cx="3816424" cy="575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>
              <a:solidFill>
                <a:prstClr val="black"/>
              </a:solidFill>
            </a:endParaRPr>
          </a:p>
        </p:txBody>
      </p:sp>
      <p:graphicFrame>
        <p:nvGraphicFramePr>
          <p:cNvPr id="8" name="Αντικείμενο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1977404"/>
              </p:ext>
            </p:extLst>
          </p:nvPr>
        </p:nvGraphicFramePr>
        <p:xfrm>
          <a:off x="899592" y="2132856"/>
          <a:ext cx="1214438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6" name="Equation" r:id="rId4" imgW="685800" imgH="393480" progId="Equation.DSMT4">
                  <p:embed/>
                </p:oleObj>
              </mc:Choice>
              <mc:Fallback>
                <p:oleObj name="Equation" r:id="rId4" imgW="685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2132856"/>
                        <a:ext cx="1214438" cy="692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>
              <a:solidFill>
                <a:prstClr val="black"/>
              </a:solidFill>
            </a:endParaRPr>
          </a:p>
        </p:txBody>
      </p:sp>
      <p:graphicFrame>
        <p:nvGraphicFramePr>
          <p:cNvPr id="10" name="Αντικείμενο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3738603"/>
              </p:ext>
            </p:extLst>
          </p:nvPr>
        </p:nvGraphicFramePr>
        <p:xfrm>
          <a:off x="927100" y="3284538"/>
          <a:ext cx="209708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7" name="Equation" r:id="rId6" imgW="965160" imgH="228600" progId="Equation.DSMT4">
                  <p:embed/>
                </p:oleObj>
              </mc:Choice>
              <mc:Fallback>
                <p:oleObj name="Equation" r:id="rId6" imgW="965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100" y="3284538"/>
                        <a:ext cx="2097088" cy="504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>
              <a:solidFill>
                <a:prstClr val="black"/>
              </a:solidFill>
            </a:endParaRPr>
          </a:p>
        </p:txBody>
      </p:sp>
      <p:graphicFrame>
        <p:nvGraphicFramePr>
          <p:cNvPr id="12" name="Αντικείμενο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543657"/>
              </p:ext>
            </p:extLst>
          </p:nvPr>
        </p:nvGraphicFramePr>
        <p:xfrm>
          <a:off x="268288" y="4581525"/>
          <a:ext cx="4708525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8" name="Equation" r:id="rId8" imgW="1726920" imgH="431640" progId="Equation.DSMT4">
                  <p:embed/>
                </p:oleObj>
              </mc:Choice>
              <mc:Fallback>
                <p:oleObj name="Equation" r:id="rId8" imgW="17269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8" y="4581525"/>
                        <a:ext cx="4708525" cy="11858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527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Ορισμός της μονάδας </a:t>
            </a:r>
            <a:r>
              <a:rPr lang="en-US" dirty="0" smtClean="0"/>
              <a:t>Ampere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indent="270510" algn="just">
              <a:lnSpc>
                <a:spcPct val="115000"/>
              </a:lnSpc>
              <a:spcAft>
                <a:spcPts val="1000"/>
              </a:spcAft>
            </a:pPr>
            <a:r>
              <a:rPr lang="el-GR" u="sng" dirty="0">
                <a:ea typeface="Times New Roman"/>
                <a:cs typeface="Times New Roman"/>
              </a:rPr>
              <a:t>Ορισμός της μονάδας μέτρησης της έντασης ηλεκτρικού ρεύματος (</a:t>
            </a:r>
            <a:r>
              <a:rPr lang="en-US" u="sng" dirty="0">
                <a:ea typeface="Times New Roman"/>
                <a:cs typeface="Times New Roman"/>
              </a:rPr>
              <a:t>Ampere</a:t>
            </a:r>
            <a:r>
              <a:rPr lang="el-GR" u="sng" dirty="0">
                <a:ea typeface="Times New Roman"/>
                <a:cs typeface="Times New Roman"/>
              </a:rPr>
              <a:t>)</a:t>
            </a:r>
            <a:endParaRPr lang="el-GR" sz="2800" dirty="0">
              <a:ea typeface="Times New Roman"/>
              <a:cs typeface="Times New Roman"/>
            </a:endParaRPr>
          </a:p>
          <a:p>
            <a:pPr indent="270510" algn="just">
              <a:lnSpc>
                <a:spcPct val="115000"/>
              </a:lnSpc>
              <a:spcAft>
                <a:spcPts val="1000"/>
              </a:spcAft>
            </a:pPr>
            <a:r>
              <a:rPr lang="el-GR" dirty="0">
                <a:ea typeface="Times New Roman"/>
                <a:cs typeface="Times New Roman"/>
              </a:rPr>
              <a:t>Η μονάδα μέτρησης της έντασης του ηλεκτρικού ρεύματος, το </a:t>
            </a:r>
            <a:r>
              <a:rPr lang="en-US" dirty="0">
                <a:ea typeface="Times New Roman"/>
                <a:cs typeface="Times New Roman"/>
              </a:rPr>
              <a:t>Ampere</a:t>
            </a:r>
            <a:r>
              <a:rPr lang="el-GR" dirty="0">
                <a:ea typeface="Times New Roman"/>
                <a:cs typeface="Times New Roman"/>
              </a:rPr>
              <a:t>, ορίζεται σαν εκείνη η ένταση ρεύματος που όταν διαρρέει δύο παράλληλους ευθύγραμμους αγωγούς που απέχουν μεταξύ τους 1 </a:t>
            </a:r>
            <a:r>
              <a:rPr lang="en-US" dirty="0">
                <a:ea typeface="Times New Roman"/>
                <a:cs typeface="Times New Roman"/>
              </a:rPr>
              <a:t>m</a:t>
            </a:r>
            <a:r>
              <a:rPr lang="el-GR" dirty="0">
                <a:ea typeface="Times New Roman"/>
                <a:cs typeface="Times New Roman"/>
              </a:rPr>
              <a:t> ασκούν ο ένας στον άλλο δύναμη ανά μονάδα μήκους 2</a:t>
            </a:r>
            <a:r>
              <a:rPr lang="el-GR" dirty="0">
                <a:ea typeface="Times New Roman"/>
                <a:cs typeface="Times New Roman"/>
                <a:sym typeface="Symbol"/>
              </a:rPr>
              <a:t></a:t>
            </a:r>
            <a:r>
              <a:rPr lang="el-GR" dirty="0">
                <a:ea typeface="Times New Roman"/>
                <a:cs typeface="Times New Roman"/>
              </a:rPr>
              <a:t>10</a:t>
            </a:r>
            <a:r>
              <a:rPr lang="el-GR" baseline="30000" dirty="0">
                <a:ea typeface="Times New Roman"/>
                <a:cs typeface="Times New Roman"/>
              </a:rPr>
              <a:t>-7</a:t>
            </a:r>
            <a:r>
              <a:rPr lang="el-GR" dirty="0">
                <a:ea typeface="Times New Roman"/>
                <a:cs typeface="Times New Roman"/>
              </a:rPr>
              <a:t> Ν/</a:t>
            </a:r>
            <a:r>
              <a:rPr lang="en-US" dirty="0">
                <a:ea typeface="Times New Roman"/>
                <a:cs typeface="Times New Roman"/>
              </a:rPr>
              <a:t>m</a:t>
            </a:r>
            <a:r>
              <a:rPr lang="el-GR" dirty="0">
                <a:ea typeface="Times New Roman"/>
                <a:cs typeface="Times New Roman"/>
              </a:rPr>
              <a:t>.</a:t>
            </a:r>
            <a:endParaRPr lang="el-GR" sz="2800" dirty="0"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el-GR" sz="2800" dirty="0">
              <a:ea typeface="Times New Roman"/>
              <a:cs typeface="Times New Roman"/>
            </a:endParaRPr>
          </a:p>
          <a:p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21/5/2014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I. Gkialas, FME Dpt., U of Aegean, Physics 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D8A5-F457-4BBB-BFA6-724273A3091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44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Νόμος του </a:t>
            </a:r>
            <a:r>
              <a:rPr lang="en-US" dirty="0" smtClean="0"/>
              <a:t>Ampere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l-GR" dirty="0" smtClean="0">
              <a:ea typeface="Times New Roman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el-GR" dirty="0">
              <a:ea typeface="Times New Roman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l-GR" dirty="0" smtClean="0">
                <a:ea typeface="Times New Roman"/>
                <a:cs typeface="Times New Roman"/>
              </a:rPr>
              <a:t>Το </a:t>
            </a:r>
            <a:r>
              <a:rPr lang="el-GR" dirty="0">
                <a:ea typeface="Times New Roman"/>
                <a:cs typeface="Times New Roman"/>
              </a:rPr>
              <a:t>μέγεθος </a:t>
            </a:r>
            <a:r>
              <a:rPr lang="el-GR" dirty="0" smtClean="0">
                <a:ea typeface="Times New Roman"/>
                <a:cs typeface="Times New Roman"/>
              </a:rPr>
              <a:t>                                          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el-GR" dirty="0">
              <a:ea typeface="Times New Roman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l-GR" dirty="0" smtClean="0">
                <a:ea typeface="Times New Roman"/>
                <a:cs typeface="Times New Roman"/>
              </a:rPr>
              <a:t> </a:t>
            </a:r>
            <a:r>
              <a:rPr lang="el-GR" dirty="0">
                <a:ea typeface="Times New Roman"/>
                <a:cs typeface="Times New Roman"/>
              </a:rPr>
              <a:t>λέγεται </a:t>
            </a:r>
            <a:r>
              <a:rPr lang="el-GR" b="1" dirty="0">
                <a:ea typeface="Times New Roman"/>
                <a:cs typeface="Times New Roman"/>
              </a:rPr>
              <a:t>κυκλοφορία </a:t>
            </a:r>
            <a:r>
              <a:rPr lang="el-GR" dirty="0">
                <a:ea typeface="Times New Roman"/>
                <a:cs typeface="Times New Roman"/>
              </a:rPr>
              <a:t>του μαγνητικού πεδίου.</a:t>
            </a:r>
            <a:endParaRPr lang="el-GR" sz="28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sz="2800" dirty="0">
                <a:ea typeface="Times New Roman"/>
                <a:cs typeface="Times New Roman"/>
              </a:rPr>
              <a:t> </a:t>
            </a:r>
          </a:p>
          <a:p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21/5/2014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I. Gkialas, FME Dpt., U of Aegean, Physics 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D8A5-F457-4BBB-BFA6-724273A3091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>
              <a:solidFill>
                <a:prstClr val="black"/>
              </a:solidFill>
            </a:endParaRPr>
          </a:p>
        </p:txBody>
      </p:sp>
      <p:graphicFrame>
        <p:nvGraphicFramePr>
          <p:cNvPr id="8" name="Αντικείμενο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9676569"/>
              </p:ext>
            </p:extLst>
          </p:nvPr>
        </p:nvGraphicFramePr>
        <p:xfrm>
          <a:off x="2317750" y="1762125"/>
          <a:ext cx="2436813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Equation" r:id="rId3" imgW="901440" imgH="380880" progId="Equation.DSMT4">
                  <p:embed/>
                </p:oleObj>
              </mc:Choice>
              <mc:Fallback>
                <p:oleObj name="Equation" r:id="rId3" imgW="90144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0" y="1762125"/>
                        <a:ext cx="2436813" cy="1028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Αντικείμενο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7193358"/>
              </p:ext>
            </p:extLst>
          </p:nvPr>
        </p:nvGraphicFramePr>
        <p:xfrm>
          <a:off x="4435475" y="3249613"/>
          <a:ext cx="1150938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Equation" r:id="rId5" imgW="482400" imgH="380880" progId="Equation.DSMT4">
                  <p:embed/>
                </p:oleObj>
              </mc:Choice>
              <mc:Fallback>
                <p:oleObj name="Equation" r:id="rId5" imgW="4824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5475" y="3249613"/>
                        <a:ext cx="1150938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823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Μαγνητικό πεδίο ευθύγραμμου αγωγού (ξανά)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21/5/2014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I. Gkialas, FME Dpt., U of Aegean, Physics 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D8A5-F457-4BBB-BFA6-724273A3091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88840"/>
            <a:ext cx="2780953" cy="395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>
              <a:solidFill>
                <a:prstClr val="black"/>
              </a:solidFill>
            </a:endParaRPr>
          </a:p>
        </p:txBody>
      </p:sp>
      <p:graphicFrame>
        <p:nvGraphicFramePr>
          <p:cNvPr id="8" name="Αντικείμενο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2623111"/>
              </p:ext>
            </p:extLst>
          </p:nvPr>
        </p:nvGraphicFramePr>
        <p:xfrm>
          <a:off x="528637" y="2146300"/>
          <a:ext cx="5425191" cy="2290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4" imgW="2463480" imgH="1041120" progId="Equation.DSMT4">
                  <p:embed/>
                </p:oleObj>
              </mc:Choice>
              <mc:Fallback>
                <p:oleObj name="Equation" r:id="rId4" imgW="2463480" imgH="1041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7" y="2146300"/>
                        <a:ext cx="5425191" cy="22908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480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l-GR" dirty="0" smtClean="0"/>
              <a:t>Πολλά ρεύματα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21/5/2014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I. Gkialas, FME Dpt., U of Aegean, Physics 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D8A5-F457-4BBB-BFA6-724273A3091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>
              <a:solidFill>
                <a:prstClr val="black"/>
              </a:solidFill>
            </a:endParaRPr>
          </a:p>
        </p:txBody>
      </p:sp>
      <p:pic>
        <p:nvPicPr>
          <p:cNvPr id="317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980728"/>
            <a:ext cx="2958835" cy="5030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>
              <a:solidFill>
                <a:prstClr val="black"/>
              </a:solidFill>
            </a:endParaRPr>
          </a:p>
        </p:txBody>
      </p:sp>
      <p:graphicFrame>
        <p:nvGraphicFramePr>
          <p:cNvPr id="10" name="Αντικείμενο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6688046"/>
              </p:ext>
            </p:extLst>
          </p:nvPr>
        </p:nvGraphicFramePr>
        <p:xfrm>
          <a:off x="458788" y="3127374"/>
          <a:ext cx="5402546" cy="805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4" imgW="1866600" imgH="279360" progId="Equation.DSMT4">
                  <p:embed/>
                </p:oleObj>
              </mc:Choice>
              <mc:Fallback>
                <p:oleObj name="Equation" r:id="rId4" imgW="18666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8" y="3127374"/>
                        <a:ext cx="5402546" cy="8056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915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Άδειες Χρήσης</a:t>
            </a:r>
          </a:p>
        </p:txBody>
      </p:sp>
      <p:sp>
        <p:nvSpPr>
          <p:cNvPr id="16386" name="Subtitl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z="2800" smtClean="0"/>
              <a:t>Το παρόν εκπαιδευτικό υλικό υπόκειται σε</a:t>
            </a:r>
            <a:r>
              <a:rPr lang="en-US" sz="2800" smtClean="0"/>
              <a:t> </a:t>
            </a:r>
            <a:r>
              <a:rPr lang="el-GR" sz="2800" smtClean="0"/>
              <a:t>άδειες χρήσης </a:t>
            </a:r>
            <a:r>
              <a:rPr lang="en-US" sz="2800" smtClean="0"/>
              <a:t>Creative Commons. </a:t>
            </a:r>
          </a:p>
          <a:p>
            <a:pPr eaLnBrk="1" hangingPunct="1"/>
            <a:r>
              <a:rPr lang="el-GR" sz="280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16387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4941888"/>
            <a:ext cx="15811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Θέση αριθμού διαφάνειας 2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1DF246-C5AD-4F6B-9427-7BD9D4D79F87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l-G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31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004048" y="274638"/>
            <a:ext cx="3682752" cy="1642194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el-GR" sz="4000" dirty="0">
                <a:solidFill>
                  <a:prstClr val="black"/>
                </a:solidFill>
                <a:latin typeface="Times New Roman"/>
                <a:ea typeface="Times New Roman"/>
              </a:rPr>
              <a:t>Μαγνητικό πεδίο σωληνοειδούς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404664"/>
            <a:ext cx="4402832" cy="5721499"/>
          </a:xfrm>
        </p:spPr>
        <p:txBody>
          <a:bodyPr>
            <a:normAutofit fontScale="77500" lnSpcReduction="20000"/>
          </a:bodyPr>
          <a:lstStyle/>
          <a:p>
            <a:endParaRPr lang="el-GR" i="1" dirty="0">
              <a:latin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l-GR" dirty="0">
                <a:latin typeface="Times New Roman"/>
                <a:ea typeface="Times New Roman"/>
              </a:rPr>
              <a:t>(α) Σχηματική παράσταση ενός σωληνοειδούς. (β) Τομή του σωληνοειδούς που περιέχει το άξονα του. Φαίνονται κατά προσέγγιση οι γραμμές του μαγνητικού </a:t>
            </a:r>
            <a:r>
              <a:rPr lang="el-GR" dirty="0" smtClean="0">
                <a:latin typeface="Times New Roman"/>
                <a:ea typeface="Times New Roman"/>
              </a:rPr>
              <a:t>πεδίου. Οι </a:t>
            </a:r>
            <a:r>
              <a:rPr lang="el-GR" dirty="0">
                <a:latin typeface="Times New Roman"/>
                <a:ea typeface="Times New Roman"/>
              </a:rPr>
              <a:t>8 μικροί κύκλοι είναι τα σημεία τομής του σύρματος του σωληνοειδούς με το επίπεδο. Το σύμβολο </a:t>
            </a:r>
            <a:r>
              <a:rPr lang="en-US" dirty="0">
                <a:latin typeface="Times New Roman"/>
                <a:ea typeface="Times New Roman"/>
              </a:rPr>
              <a:t>x</a:t>
            </a:r>
            <a:r>
              <a:rPr lang="el-GR" dirty="0">
                <a:latin typeface="Times New Roman"/>
                <a:ea typeface="Times New Roman"/>
              </a:rPr>
              <a:t> μέσα στους 4 πάνω κύκλους υποδηλώνει ότι το ηλεκτρικό ρεύμα έχει φορά από τον αναγνώστη προς την σελίδα. Οι τελείες μέσα στους 4 κάτω κύκλους υποδηλώνουν ότι το ηλεκτρικό ρεύμα έχει φορά από την σελίδα προς τον αναγνώστη.</a:t>
            </a:r>
            <a:endParaRPr lang="el-GR" sz="2000" dirty="0"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el-GR" sz="2000" dirty="0">
              <a:latin typeface="Times New Roman"/>
              <a:ea typeface="Times New Roman"/>
            </a:endParaRPr>
          </a:p>
          <a:p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21/5/2014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I. Gkialas, FME Dpt., U of Aegean, Physics 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D8A5-F457-4BBB-BFA6-724273A3091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363" y="1916832"/>
            <a:ext cx="4461248" cy="4205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709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Μαγνητικό πεδίο σωληνοειδούς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21/5/2014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I. Gkialas, FME Dpt., U of Aegean, Physics 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D8A5-F457-4BBB-BFA6-724273A3091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>
              <a:solidFill>
                <a:prstClr val="black"/>
              </a:solidFill>
            </a:endParaRPr>
          </a:p>
        </p:txBody>
      </p:sp>
      <p:graphicFrame>
        <p:nvGraphicFramePr>
          <p:cNvPr id="8" name="Αντικείμενο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0898559"/>
              </p:ext>
            </p:extLst>
          </p:nvPr>
        </p:nvGraphicFramePr>
        <p:xfrm>
          <a:off x="1150370" y="1772816"/>
          <a:ext cx="6843260" cy="23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Equation" r:id="rId3" imgW="2197080" imgH="761760" progId="Equation.DSMT4">
                  <p:embed/>
                </p:oleObj>
              </mc:Choice>
              <mc:Fallback>
                <p:oleObj name="Equation" r:id="rId3" imgW="219708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0370" y="1772816"/>
                        <a:ext cx="6843260" cy="2387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>
              <a:solidFill>
                <a:prstClr val="black"/>
              </a:solidFill>
            </a:endParaRPr>
          </a:p>
        </p:txBody>
      </p:sp>
      <p:graphicFrame>
        <p:nvGraphicFramePr>
          <p:cNvPr id="11" name="Θέση περιεχομένου 10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1184247"/>
              </p:ext>
            </p:extLst>
          </p:nvPr>
        </p:nvGraphicFramePr>
        <p:xfrm>
          <a:off x="395536" y="4509120"/>
          <a:ext cx="7604984" cy="1202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Equation" r:id="rId5" imgW="2489040" imgH="393480" progId="Equation.DSMT4">
                  <p:embed/>
                </p:oleObj>
              </mc:Choice>
              <mc:Fallback>
                <p:oleObj name="Equation" r:id="rId5" imgW="2489040" imgH="393480" progId="Equation.DSMT4">
                  <p:embed/>
                  <p:pic>
                    <p:nvPicPr>
                      <p:cNvPr id="0" name="Αντικείμενο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4509120"/>
                        <a:ext cx="7604984" cy="12028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714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Άσκηση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Aft>
                <a:spcPts val="0"/>
              </a:spcAft>
              <a:buNone/>
            </a:pPr>
            <a:r>
              <a:rPr lang="el-GR" i="1" dirty="0">
                <a:latin typeface="Times New Roman"/>
                <a:ea typeface="Times New Roman"/>
              </a:rPr>
              <a:t>Υποθέστε ότι σε κάποια χρονική στιγμή ένα πρωτόνιο κινείται με μία ταχύτητα 2</a:t>
            </a:r>
            <a:r>
              <a:rPr lang="el-GR" i="1" dirty="0">
                <a:latin typeface="Times New Roman"/>
                <a:ea typeface="Times New Roman"/>
                <a:sym typeface="Symbol"/>
              </a:rPr>
              <a:t></a:t>
            </a:r>
            <a:r>
              <a:rPr lang="el-GR" i="1" dirty="0">
                <a:latin typeface="Times New Roman"/>
                <a:ea typeface="Times New Roman"/>
              </a:rPr>
              <a:t>10</a:t>
            </a:r>
            <a:r>
              <a:rPr lang="el-GR" i="1" baseline="30000" dirty="0">
                <a:latin typeface="Times New Roman"/>
                <a:ea typeface="Times New Roman"/>
              </a:rPr>
              <a:t>7</a:t>
            </a:r>
            <a:r>
              <a:rPr lang="el-GR" i="1" dirty="0">
                <a:latin typeface="Times New Roman"/>
                <a:ea typeface="Times New Roman"/>
              </a:rPr>
              <a:t> </a:t>
            </a:r>
            <a:r>
              <a:rPr lang="en-US" i="1" dirty="0">
                <a:latin typeface="Times New Roman"/>
                <a:ea typeface="Times New Roman"/>
              </a:rPr>
              <a:t>m</a:t>
            </a:r>
            <a:r>
              <a:rPr lang="el-GR" i="1" dirty="0">
                <a:latin typeface="Times New Roman"/>
                <a:ea typeface="Times New Roman"/>
              </a:rPr>
              <a:t>/</a:t>
            </a:r>
            <a:r>
              <a:rPr lang="en-US" i="1" dirty="0">
                <a:latin typeface="Times New Roman"/>
                <a:ea typeface="Times New Roman"/>
              </a:rPr>
              <a:t>s</a:t>
            </a:r>
            <a:r>
              <a:rPr lang="el-GR" i="1" dirty="0">
                <a:latin typeface="Times New Roman"/>
                <a:ea typeface="Times New Roman"/>
              </a:rPr>
              <a:t> σε κατεύθυνση παράλληλη σε ρευματοφόρο αγωγό και σε απόσταση 0.1 </a:t>
            </a:r>
            <a:r>
              <a:rPr lang="en-US" i="1" dirty="0">
                <a:latin typeface="Times New Roman"/>
                <a:ea typeface="Times New Roman"/>
              </a:rPr>
              <a:t>m</a:t>
            </a:r>
            <a:r>
              <a:rPr lang="el-GR" i="1" dirty="0">
                <a:latin typeface="Times New Roman"/>
                <a:ea typeface="Times New Roman"/>
              </a:rPr>
              <a:t> από αυτόν. Αν η μαγνητική δύναμη που υφίσταται το πρωτόνιο έχει μέτρο 6.4</a:t>
            </a:r>
            <a:r>
              <a:rPr lang="el-GR" i="1" dirty="0">
                <a:latin typeface="Times New Roman"/>
                <a:ea typeface="Times New Roman"/>
                <a:sym typeface="Symbol"/>
              </a:rPr>
              <a:t></a:t>
            </a:r>
            <a:r>
              <a:rPr lang="el-GR" i="1" dirty="0">
                <a:latin typeface="Times New Roman"/>
                <a:ea typeface="Times New Roman"/>
              </a:rPr>
              <a:t>10</a:t>
            </a:r>
            <a:r>
              <a:rPr lang="el-GR" i="1" baseline="30000" dirty="0">
                <a:latin typeface="Times New Roman"/>
                <a:ea typeface="Times New Roman"/>
              </a:rPr>
              <a:t>-17</a:t>
            </a:r>
            <a:r>
              <a:rPr lang="el-GR" i="1" dirty="0">
                <a:latin typeface="Times New Roman"/>
                <a:ea typeface="Times New Roman"/>
              </a:rPr>
              <a:t> Ν, ποια είναι η ένταση του ρεύματος που διαρρέει τον αγωγό; </a:t>
            </a:r>
            <a:endParaRPr lang="el-GR" sz="2000" dirty="0">
              <a:latin typeface="Times New Roman"/>
              <a:ea typeface="Times New Roman"/>
            </a:endParaRPr>
          </a:p>
          <a:p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21/5/2014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I. Gkialas, FME Dpt., U of Aegean, Physics 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D8A5-F457-4BBB-BFA6-724273A3091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46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 Ν. </a:t>
            </a:r>
            <a:r>
              <a:rPr lang="en-US" dirty="0" smtClean="0"/>
              <a:t>Ampere </a:t>
            </a:r>
            <a:r>
              <a:rPr lang="el-GR" dirty="0" smtClean="0"/>
              <a:t>ισχύει μόνο για σταθερά ρεύματα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496199"/>
            <a:ext cx="3987588" cy="1873030"/>
          </a:xfrm>
        </p:spPr>
        <p:txBody>
          <a:bodyPr>
            <a:normAutofit/>
          </a:bodyPr>
          <a:lstStyle/>
          <a:p>
            <a:r>
              <a:rPr lang="el-GR" dirty="0" smtClean="0"/>
              <a:t>Φόρτιση πυκνωτή με εναλλασσόμενο ρεύμα</a:t>
            </a:r>
          </a:p>
          <a:p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21/5/2014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I. Gkialas, FME Dpt., U of Aegean, Physics 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D8A5-F457-4BBB-BFA6-724273A3091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Θέση περιεχομένου 2"/>
          <p:cNvSpPr txBox="1">
            <a:spLocks/>
          </p:cNvSpPr>
          <p:nvPr/>
        </p:nvSpPr>
        <p:spPr>
          <a:xfrm>
            <a:off x="456275" y="40466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dirty="0"/>
          </a:p>
        </p:txBody>
      </p:sp>
      <p:graphicFrame>
        <p:nvGraphicFramePr>
          <p:cNvPr id="37" name="Αντικείμενο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103325"/>
              </p:ext>
            </p:extLst>
          </p:nvPr>
        </p:nvGraphicFramePr>
        <p:xfrm>
          <a:off x="104455" y="4119856"/>
          <a:ext cx="3775076" cy="212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1" name="Equation" r:id="rId3" imgW="1396800" imgH="787320" progId="Equation.DSMT4">
                  <p:embed/>
                </p:oleObj>
              </mc:Choice>
              <mc:Fallback>
                <p:oleObj name="Equation" r:id="rId3" imgW="1396800" imgH="787320" progId="Equation.DSMT4">
                  <p:embed/>
                  <p:pic>
                    <p:nvPicPr>
                      <p:cNvPr id="0" name="Αντικείμενο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55" y="4119856"/>
                        <a:ext cx="3775076" cy="212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Αντικείμενο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1667973"/>
              </p:ext>
            </p:extLst>
          </p:nvPr>
        </p:nvGraphicFramePr>
        <p:xfrm>
          <a:off x="1187624" y="3102546"/>
          <a:ext cx="1509713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2" name="Equation" r:id="rId5" imgW="558720" imgH="393480" progId="Equation.DSMT4">
                  <p:embed/>
                </p:oleObj>
              </mc:Choice>
              <mc:Fallback>
                <p:oleObj name="Equation" r:id="rId5" imgW="5587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3102546"/>
                        <a:ext cx="1509713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" name="Ομάδα 45"/>
          <p:cNvGrpSpPr/>
          <p:nvPr/>
        </p:nvGrpSpPr>
        <p:grpSpPr>
          <a:xfrm>
            <a:off x="4139952" y="2162140"/>
            <a:ext cx="4824536" cy="3211076"/>
            <a:chOff x="4283968" y="2127173"/>
            <a:chExt cx="4824536" cy="3211076"/>
          </a:xfrm>
        </p:grpSpPr>
        <p:sp>
          <p:nvSpPr>
            <p:cNvPr id="22" name="Ελεύθερη σχεδίαση 21"/>
            <p:cNvSpPr/>
            <p:nvPr/>
          </p:nvSpPr>
          <p:spPr>
            <a:xfrm>
              <a:off x="5481415" y="2649769"/>
              <a:ext cx="2575503" cy="2484023"/>
            </a:xfrm>
            <a:custGeom>
              <a:avLst/>
              <a:gdLst>
                <a:gd name="connsiteX0" fmla="*/ 925 w 2575503"/>
                <a:gd name="connsiteY0" fmla="*/ 428173 h 2296411"/>
                <a:gd name="connsiteX1" fmla="*/ 170258 w 2575503"/>
                <a:gd name="connsiteY1" fmla="*/ 360439 h 2296411"/>
                <a:gd name="connsiteX2" fmla="*/ 1203192 w 2575503"/>
                <a:gd name="connsiteY2" fmla="*/ 4839 h 2296411"/>
                <a:gd name="connsiteX3" fmla="*/ 2049858 w 2575503"/>
                <a:gd name="connsiteY3" fmla="*/ 224973 h 2296411"/>
                <a:gd name="connsiteX4" fmla="*/ 2574792 w 2575503"/>
                <a:gd name="connsiteY4" fmla="*/ 1139373 h 2296411"/>
                <a:gd name="connsiteX5" fmla="*/ 2134525 w 2575503"/>
                <a:gd name="connsiteY5" fmla="*/ 1715106 h 2296411"/>
                <a:gd name="connsiteX6" fmla="*/ 1033858 w 2575503"/>
                <a:gd name="connsiteY6" fmla="*/ 2240039 h 2296411"/>
                <a:gd name="connsiteX7" fmla="*/ 1050792 w 2575503"/>
                <a:gd name="connsiteY7" fmla="*/ 2256973 h 2296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75503" h="2296411">
                  <a:moveTo>
                    <a:pt x="925" y="428173"/>
                  </a:moveTo>
                  <a:cubicBezTo>
                    <a:pt x="-14598" y="429584"/>
                    <a:pt x="170258" y="360439"/>
                    <a:pt x="170258" y="360439"/>
                  </a:cubicBezTo>
                  <a:cubicBezTo>
                    <a:pt x="370636" y="289883"/>
                    <a:pt x="889925" y="27417"/>
                    <a:pt x="1203192" y="4839"/>
                  </a:cubicBezTo>
                  <a:cubicBezTo>
                    <a:pt x="1516459" y="-17739"/>
                    <a:pt x="1821258" y="35884"/>
                    <a:pt x="2049858" y="224973"/>
                  </a:cubicBezTo>
                  <a:cubicBezTo>
                    <a:pt x="2278458" y="414062"/>
                    <a:pt x="2560681" y="891018"/>
                    <a:pt x="2574792" y="1139373"/>
                  </a:cubicBezTo>
                  <a:cubicBezTo>
                    <a:pt x="2588903" y="1387728"/>
                    <a:pt x="2391347" y="1531662"/>
                    <a:pt x="2134525" y="1715106"/>
                  </a:cubicBezTo>
                  <a:cubicBezTo>
                    <a:pt x="1877703" y="1898550"/>
                    <a:pt x="1214480" y="2149728"/>
                    <a:pt x="1033858" y="2240039"/>
                  </a:cubicBezTo>
                  <a:cubicBezTo>
                    <a:pt x="853236" y="2330350"/>
                    <a:pt x="952014" y="2293661"/>
                    <a:pt x="1050792" y="2256973"/>
                  </a:cubicBezTo>
                </a:path>
              </a:pathLst>
            </a:custGeom>
            <a:solidFill>
              <a:srgbClr val="FFFF00">
                <a:alpha val="34902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45" name="Ομάδα 44"/>
            <p:cNvGrpSpPr/>
            <p:nvPr/>
          </p:nvGrpSpPr>
          <p:grpSpPr>
            <a:xfrm>
              <a:off x="4283968" y="2127173"/>
              <a:ext cx="4824536" cy="3211076"/>
              <a:chOff x="4356898" y="2127173"/>
              <a:chExt cx="4824536" cy="3211076"/>
            </a:xfrm>
          </p:grpSpPr>
          <p:grpSp>
            <p:nvGrpSpPr>
              <p:cNvPr id="44" name="Ομάδα 43"/>
              <p:cNvGrpSpPr/>
              <p:nvPr/>
            </p:nvGrpSpPr>
            <p:grpSpPr>
              <a:xfrm>
                <a:off x="4356898" y="2127173"/>
                <a:ext cx="4824536" cy="3104681"/>
                <a:chOff x="4356898" y="2127173"/>
                <a:chExt cx="4824536" cy="3104681"/>
              </a:xfrm>
            </p:grpSpPr>
            <p:sp>
              <p:nvSpPr>
                <p:cNvPr id="16" name="Έλλειψη 15"/>
                <p:cNvSpPr/>
                <p:nvPr/>
              </p:nvSpPr>
              <p:spPr>
                <a:xfrm>
                  <a:off x="7200754" y="2859946"/>
                  <a:ext cx="360040" cy="1129418"/>
                </a:xfrm>
                <a:prstGeom prst="ellipse">
                  <a:avLst/>
                </a:prstGeom>
                <a:scene3d>
                  <a:camera prst="orthographicFront">
                    <a:rot lat="0" lon="0" rev="1800000"/>
                  </a:camera>
                  <a:lightRig rig="threePt" dir="t"/>
                </a:scene3d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8" name="Έλλειψη 17"/>
                <p:cNvSpPr/>
                <p:nvPr/>
              </p:nvSpPr>
              <p:spPr>
                <a:xfrm>
                  <a:off x="7876898" y="2353954"/>
                  <a:ext cx="360040" cy="1129418"/>
                </a:xfrm>
                <a:prstGeom prst="ellipse">
                  <a:avLst/>
                </a:prstGeom>
                <a:scene3d>
                  <a:camera prst="orthographicFront">
                    <a:rot lat="0" lon="0" rev="1800000"/>
                  </a:camera>
                  <a:lightRig rig="threePt" dir="t"/>
                </a:scene3d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grpSp>
              <p:nvGrpSpPr>
                <p:cNvPr id="30" name="Ομάδα 29"/>
                <p:cNvGrpSpPr/>
                <p:nvPr/>
              </p:nvGrpSpPr>
              <p:grpSpPr>
                <a:xfrm>
                  <a:off x="4356898" y="2567558"/>
                  <a:ext cx="4824536" cy="2664296"/>
                  <a:chOff x="3419872" y="2766132"/>
                  <a:chExt cx="4824536" cy="2463068"/>
                </a:xfrm>
              </p:grpSpPr>
              <p:sp>
                <p:nvSpPr>
                  <p:cNvPr id="31" name="Έλλειψη 30"/>
                  <p:cNvSpPr/>
                  <p:nvPr/>
                </p:nvSpPr>
                <p:spPr>
                  <a:xfrm>
                    <a:off x="4716016" y="3140968"/>
                    <a:ext cx="684076" cy="2088232"/>
                  </a:xfrm>
                  <a:prstGeom prst="ellipse">
                    <a:avLst/>
                  </a:prstGeom>
                  <a:solidFill>
                    <a:srgbClr val="00B0F0">
                      <a:alpha val="45098"/>
                    </a:srgbClr>
                  </a:solidFill>
                  <a:scene3d>
                    <a:camera prst="orthographicFront">
                      <a:rot lat="0" lon="0" rev="1800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cxnSp>
                <p:nvCxnSpPr>
                  <p:cNvPr id="32" name="Ευθεία γραμμή σύνδεσης 31"/>
                  <p:cNvCxnSpPr/>
                  <p:nvPr/>
                </p:nvCxnSpPr>
                <p:spPr>
                  <a:xfrm flipV="1">
                    <a:off x="3419872" y="4185084"/>
                    <a:ext cx="1908212" cy="828092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Ευθεία γραμμή σύνδεσης 32"/>
                  <p:cNvCxnSpPr/>
                  <p:nvPr/>
                </p:nvCxnSpPr>
                <p:spPr>
                  <a:xfrm flipV="1">
                    <a:off x="5400092" y="3645024"/>
                    <a:ext cx="1044116" cy="504056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Ευθεία γραμμή σύνδεσης 33"/>
                  <p:cNvCxnSpPr/>
                  <p:nvPr/>
                </p:nvCxnSpPr>
                <p:spPr>
                  <a:xfrm flipV="1">
                    <a:off x="7200292" y="2766132"/>
                    <a:ext cx="1044116" cy="504056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5" name="TextBox 34"/>
                <p:cNvSpPr txBox="1"/>
                <p:nvPr/>
              </p:nvSpPr>
              <p:spPr>
                <a:xfrm>
                  <a:off x="4789871" y="3599392"/>
                  <a:ext cx="86317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/>
                    <a:t>S1</a:t>
                  </a:r>
                  <a:endParaRPr lang="el-GR" sz="3200" dirty="0"/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5653042" y="2388242"/>
                  <a:ext cx="86317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/>
                    <a:t>S2</a:t>
                  </a:r>
                  <a:endParaRPr lang="el-GR" sz="3200" dirty="0"/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7852403" y="2127173"/>
                  <a:ext cx="86317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/>
                    <a:t>-q</a:t>
                  </a:r>
                  <a:endParaRPr lang="el-GR" sz="3200" dirty="0"/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7013727" y="3810048"/>
                  <a:ext cx="86317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/>
                    <a:t>q</a:t>
                  </a:r>
                  <a:endParaRPr lang="el-GR" sz="3200" dirty="0"/>
                </a:p>
              </p:txBody>
            </p:sp>
          </p:grpSp>
          <p:sp>
            <p:nvSpPr>
              <p:cNvPr id="41" name="TextBox 40"/>
              <p:cNvSpPr txBox="1"/>
              <p:nvPr/>
            </p:nvSpPr>
            <p:spPr>
              <a:xfrm>
                <a:off x="5083727" y="4753474"/>
                <a:ext cx="86317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I</a:t>
                </a:r>
                <a:endParaRPr lang="el-GR" sz="3200" dirty="0"/>
              </a:p>
            </p:txBody>
          </p:sp>
          <p:cxnSp>
            <p:nvCxnSpPr>
              <p:cNvPr id="43" name="Ευθύγραμμο βέλος σύνδεσης 42"/>
              <p:cNvCxnSpPr/>
              <p:nvPr/>
            </p:nvCxnSpPr>
            <p:spPr>
              <a:xfrm flipV="1">
                <a:off x="4879418" y="4550309"/>
                <a:ext cx="863171" cy="40633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TextBox 46"/>
          <p:cNvSpPr txBox="1"/>
          <p:nvPr/>
        </p:nvSpPr>
        <p:spPr>
          <a:xfrm rot="18950959">
            <a:off x="1000407" y="4876372"/>
            <a:ext cx="2404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>
                <a:solidFill>
                  <a:srgbClr val="FF0000"/>
                </a:solidFill>
              </a:rPr>
              <a:t>ΑΝΤΙΦΑΣΗ</a:t>
            </a:r>
            <a:endParaRPr lang="el-GR" sz="32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73125" y="4219134"/>
            <a:ext cx="863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378436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Γενικευμένος Νόμος </a:t>
            </a:r>
            <a:r>
              <a:rPr lang="en-US" dirty="0" smtClean="0"/>
              <a:t>Ampere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Autofit/>
          </a:bodyPr>
          <a:lstStyle/>
          <a:p>
            <a:r>
              <a:rPr lang="en-US" sz="2400" dirty="0" smtClean="0"/>
              <a:t>O Maxwell </a:t>
            </a:r>
            <a:r>
              <a:rPr lang="el-GR" sz="2400" dirty="0" smtClean="0"/>
              <a:t>εισήγαγε το ρεύμα μετατόπισης</a:t>
            </a:r>
          </a:p>
          <a:p>
            <a:pPr marL="0" indent="0">
              <a:buNone/>
            </a:pPr>
            <a:endParaRPr lang="el-GR" sz="2400" dirty="0" smtClean="0"/>
          </a:p>
          <a:p>
            <a:pPr marL="0" indent="0">
              <a:buNone/>
            </a:pPr>
            <a:endParaRPr lang="el-GR" sz="2400" dirty="0" smtClean="0"/>
          </a:p>
          <a:p>
            <a:r>
              <a:rPr lang="el-GR" sz="2400" dirty="0" smtClean="0"/>
              <a:t>Γενικευμένος Νόμος </a:t>
            </a:r>
            <a:r>
              <a:rPr lang="en-US" sz="2400" b="1" dirty="0" smtClean="0"/>
              <a:t>Ampere</a:t>
            </a:r>
            <a:r>
              <a:rPr lang="el-GR" sz="2400" b="1" dirty="0" smtClean="0"/>
              <a:t>-</a:t>
            </a:r>
            <a:r>
              <a:rPr lang="en-US" sz="2400" b="1" dirty="0" smtClean="0"/>
              <a:t>Maxwell</a:t>
            </a:r>
            <a:endParaRPr lang="el-GR" sz="2400" b="1" dirty="0"/>
          </a:p>
          <a:p>
            <a:endParaRPr lang="el-GR" sz="2400" dirty="0" smtClean="0"/>
          </a:p>
          <a:p>
            <a:endParaRPr lang="el-GR" sz="2400" dirty="0"/>
          </a:p>
          <a:p>
            <a:r>
              <a:rPr lang="el-GR" sz="2400" dirty="0" smtClean="0"/>
              <a:t>Ηλεκτρικό πεδίο πυκνωτή</a:t>
            </a:r>
          </a:p>
          <a:p>
            <a:endParaRPr lang="el-GR" sz="2400" dirty="0"/>
          </a:p>
          <a:p>
            <a:pPr marL="0" indent="0">
              <a:buNone/>
            </a:pPr>
            <a:endParaRPr lang="el-GR" sz="2400" dirty="0"/>
          </a:p>
          <a:p>
            <a:r>
              <a:rPr lang="el-GR" sz="2400" dirty="0" smtClean="0"/>
              <a:t>Το ρεύμα μετατόπισης ισούται με το ρεύμα αγωγιμότητας</a:t>
            </a:r>
          </a:p>
          <a:p>
            <a:r>
              <a:rPr lang="el-GR" sz="2400" b="1" dirty="0" smtClean="0">
                <a:solidFill>
                  <a:srgbClr val="FF0000"/>
                </a:solidFill>
              </a:rPr>
              <a:t>Τα μαγνητικά πεδία παράγονται από τα ρεύματα αγωγιμότητας και από τα μεταβαλλόμενα ηλεκτρικά πεδία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21/5/2014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I. Gkialas, FME Dpt., U of Aegean, Physics 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D8A5-F457-4BBB-BFA6-724273A3091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Αντικείμενο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8368244"/>
              </p:ext>
            </p:extLst>
          </p:nvPr>
        </p:nvGraphicFramePr>
        <p:xfrm>
          <a:off x="1979712" y="1412776"/>
          <a:ext cx="4766466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1" name="Equation" r:id="rId3" imgW="2171520" imgH="393480" progId="Equation.DSMT4">
                  <p:embed/>
                </p:oleObj>
              </mc:Choice>
              <mc:Fallback>
                <p:oleObj name="Equation" r:id="rId3" imgW="21715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79712" y="1412776"/>
                        <a:ext cx="4766466" cy="8640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Αντικείμενο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729686"/>
              </p:ext>
            </p:extLst>
          </p:nvPr>
        </p:nvGraphicFramePr>
        <p:xfrm>
          <a:off x="2267744" y="2708920"/>
          <a:ext cx="5112568" cy="959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2" name="Equation" r:id="rId5" imgW="2361960" imgH="444240" progId="Equation.DSMT4">
                  <p:embed/>
                </p:oleObj>
              </mc:Choice>
              <mc:Fallback>
                <p:oleObj name="Equation" r:id="rId5" imgW="2361960" imgH="444240" progId="Equation.DSMT4">
                  <p:embed/>
                  <p:pic>
                    <p:nvPicPr>
                      <p:cNvPr id="0" name="Αντικείμενο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2708920"/>
                        <a:ext cx="5112568" cy="9599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Αντικείμενο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8825752"/>
              </p:ext>
            </p:extLst>
          </p:nvPr>
        </p:nvGraphicFramePr>
        <p:xfrm>
          <a:off x="2195736" y="4077072"/>
          <a:ext cx="5337064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3" name="Equation" r:id="rId7" imgW="3200400" imgH="431640" progId="Equation.DSMT4">
                  <p:embed/>
                </p:oleObj>
              </mc:Choice>
              <mc:Fallback>
                <p:oleObj name="Equation" r:id="rId7" imgW="32004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95736" y="4077072"/>
                        <a:ext cx="5337064" cy="720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601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Άσκηση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el-GR" i="1" dirty="0">
                <a:latin typeface="Times New Roman"/>
                <a:ea typeface="Times New Roman"/>
              </a:rPr>
              <a:t>Στα ηλεκτρονικά πολλές φορές χρησιμοποιείται το ομοαξονικό καλώδιο. Αποτελείται από έναν εσωτερικό αγωγό ακτίνας a και έναν εξωτερικό αγωγό με εσωτερική ακτίνα </a:t>
            </a:r>
            <a:r>
              <a:rPr lang="en-US" i="1" dirty="0">
                <a:latin typeface="Times New Roman"/>
                <a:ea typeface="Times New Roman"/>
              </a:rPr>
              <a:t>b</a:t>
            </a:r>
            <a:r>
              <a:rPr lang="el-GR" i="1" dirty="0">
                <a:latin typeface="Times New Roman"/>
                <a:ea typeface="Times New Roman"/>
              </a:rPr>
              <a:t> και εξωτερική </a:t>
            </a:r>
            <a:r>
              <a:rPr lang="en-US" i="1" dirty="0">
                <a:latin typeface="Times New Roman"/>
                <a:ea typeface="Times New Roman"/>
              </a:rPr>
              <a:t>c</a:t>
            </a:r>
            <a:r>
              <a:rPr lang="el-GR" i="1" dirty="0">
                <a:latin typeface="Times New Roman"/>
                <a:ea typeface="Times New Roman"/>
              </a:rPr>
              <a:t>. Την περιοχή μεταξύ των δύο αγωγών την γεμίζει μονωτικό υλικό. Αν οι δύο αγωγοί διαρρέονται από ρεύμα Ι σε αντίθετες κατευθύνσεις υπολογίστε το μαγνητικό πεδίο που δημιουργείται για αποστάσεις από τον άξονα του καλωδίου, </a:t>
            </a:r>
            <a:r>
              <a:rPr lang="en-US" i="1" dirty="0">
                <a:latin typeface="Times New Roman"/>
                <a:ea typeface="Times New Roman"/>
              </a:rPr>
              <a:t>r</a:t>
            </a:r>
            <a:r>
              <a:rPr lang="el-GR" i="1" dirty="0">
                <a:latin typeface="Times New Roman"/>
                <a:ea typeface="Times New Roman"/>
              </a:rPr>
              <a:t> , (α) μικρότερου του </a:t>
            </a:r>
            <a:r>
              <a:rPr lang="en-US" i="1" dirty="0">
                <a:latin typeface="Times New Roman"/>
                <a:ea typeface="Times New Roman"/>
              </a:rPr>
              <a:t>a</a:t>
            </a:r>
            <a:r>
              <a:rPr lang="el-GR" i="1" dirty="0">
                <a:latin typeface="Times New Roman"/>
                <a:ea typeface="Times New Roman"/>
              </a:rPr>
              <a:t>, (β) μεταξύ </a:t>
            </a:r>
            <a:r>
              <a:rPr lang="en-US" i="1" dirty="0">
                <a:latin typeface="Times New Roman"/>
                <a:ea typeface="Times New Roman"/>
              </a:rPr>
              <a:t>a</a:t>
            </a:r>
            <a:r>
              <a:rPr lang="el-GR" i="1" dirty="0">
                <a:latin typeface="Times New Roman"/>
                <a:ea typeface="Times New Roman"/>
              </a:rPr>
              <a:t> και </a:t>
            </a:r>
            <a:r>
              <a:rPr lang="en-US" i="1" dirty="0">
                <a:latin typeface="Times New Roman"/>
                <a:ea typeface="Times New Roman"/>
              </a:rPr>
              <a:t>b</a:t>
            </a:r>
            <a:r>
              <a:rPr lang="el-GR" i="1" dirty="0">
                <a:latin typeface="Times New Roman"/>
                <a:ea typeface="Times New Roman"/>
              </a:rPr>
              <a:t> (γ)  μεταξύ </a:t>
            </a:r>
            <a:r>
              <a:rPr lang="en-US" i="1" dirty="0">
                <a:latin typeface="Times New Roman"/>
                <a:ea typeface="Times New Roman"/>
              </a:rPr>
              <a:t>b</a:t>
            </a:r>
            <a:r>
              <a:rPr lang="el-GR" i="1" dirty="0">
                <a:latin typeface="Times New Roman"/>
                <a:ea typeface="Times New Roman"/>
              </a:rPr>
              <a:t> και </a:t>
            </a:r>
            <a:r>
              <a:rPr lang="en-US" i="1" dirty="0">
                <a:latin typeface="Times New Roman"/>
                <a:ea typeface="Times New Roman"/>
              </a:rPr>
              <a:t>c</a:t>
            </a:r>
            <a:r>
              <a:rPr lang="el-GR" i="1" dirty="0">
                <a:latin typeface="Times New Roman"/>
                <a:ea typeface="Times New Roman"/>
              </a:rPr>
              <a:t>, και (δ) μεγαλύτερου του </a:t>
            </a:r>
            <a:r>
              <a:rPr lang="en-US" i="1" dirty="0">
                <a:latin typeface="Times New Roman"/>
                <a:ea typeface="Times New Roman"/>
              </a:rPr>
              <a:t>c</a:t>
            </a:r>
            <a:r>
              <a:rPr lang="el-GR" i="1" dirty="0">
                <a:latin typeface="Times New Roman"/>
                <a:ea typeface="Times New Roman"/>
              </a:rPr>
              <a:t>.</a:t>
            </a:r>
            <a:endParaRPr lang="el-GR" sz="2000" dirty="0">
              <a:latin typeface="Times New Roman"/>
              <a:ea typeface="Times New Roman"/>
            </a:endParaRPr>
          </a:p>
          <a:p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21/5/2014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I. Gkialas, FME Dpt., U of Aegean, Physics 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D8A5-F457-4BBB-BFA6-724273A3091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72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Χρηματοδότηση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pPr eaLnBrk="1" hangingPunct="1"/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pPr eaLnBrk="1" hangingPunct="1"/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Αιγαίου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pPr eaLnBrk="1" hangingPunct="1"/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1843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5054600"/>
            <a:ext cx="64801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Θέση αριθμού διαφάνειας 5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2066ED-54F6-49E1-A098-5FA3FB2FD820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l-G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92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Στόχοι διάλεξης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21/5/2014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I. Gkialas, FME Dpt., U of Aegean, Physics 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A0B5-AF18-4204-92A0-F4E63B428452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611560" y="1199649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l-GR" sz="3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Να κατανοηθεί πως προκαλείται το μαγνητικό πεδίο</a:t>
            </a: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l-GR" sz="3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Νόμος </a:t>
            </a:r>
            <a:r>
              <a:rPr lang="en-US" sz="32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Biot-Savart</a:t>
            </a:r>
            <a:endParaRPr lang="en-US" sz="32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l-GR" sz="3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Μαγνητικό πεδίο ευθύγραμμου ρευματοφόρου αγωγού</a:t>
            </a: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l-GR" sz="3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Μαγνητική δύναμη μεταξύ δύο ευθύγραμμων αγωγών</a:t>
            </a: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l-GR" sz="3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Νόμος 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Ampere</a:t>
            </a: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l-GR" sz="3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Ρεύμα μετατόπισης</a:t>
            </a:r>
            <a:endParaRPr lang="en-US" sz="32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9876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Πηγές Μαγνητικού πεδίου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l-GR" u="sng" dirty="0" smtClean="0">
                <a:ea typeface="Times New Roman"/>
                <a:cs typeface="Times New Roman"/>
              </a:rPr>
              <a:t>Από πού προέρχεται το μαγνητικό πεδίο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l-GR" dirty="0" smtClean="0">
                <a:ea typeface="Times New Roman"/>
                <a:cs typeface="Times New Roman"/>
              </a:rPr>
              <a:t>Το </a:t>
            </a:r>
            <a:r>
              <a:rPr lang="el-GR" dirty="0">
                <a:ea typeface="Times New Roman"/>
                <a:cs typeface="Times New Roman"/>
              </a:rPr>
              <a:t>μαγνητικό πεδίο οφείλεται σε κινούμενα φορτία</a:t>
            </a:r>
            <a:r>
              <a:rPr lang="el-GR" dirty="0" smtClean="0">
                <a:ea typeface="Times New Roman"/>
                <a:cs typeface="Times New Roman"/>
              </a:rPr>
              <a:t>. </a:t>
            </a:r>
            <a:r>
              <a:rPr lang="en-US" dirty="0" smtClean="0">
                <a:ea typeface="Times New Roman"/>
                <a:cs typeface="Times New Roman"/>
              </a:rPr>
              <a:t>(</a:t>
            </a:r>
            <a:r>
              <a:rPr lang="el-GR" dirty="0" smtClean="0">
                <a:ea typeface="Times New Roman"/>
                <a:cs typeface="Times New Roman"/>
              </a:rPr>
              <a:t>Ηλεκτρικό ρεύμα, </a:t>
            </a:r>
            <a:r>
              <a:rPr lang="en-US" dirty="0" err="1" smtClean="0">
                <a:ea typeface="Times New Roman"/>
                <a:cs typeface="Times New Roman"/>
              </a:rPr>
              <a:t>Oersted</a:t>
            </a:r>
            <a:r>
              <a:rPr lang="en-US" dirty="0" smtClean="0">
                <a:ea typeface="Times New Roman"/>
                <a:cs typeface="Times New Roman"/>
              </a:rPr>
              <a:t>)</a:t>
            </a:r>
            <a:endParaRPr lang="el-GR" sz="2800" dirty="0">
              <a:ea typeface="Times New Roman"/>
              <a:cs typeface="Times New Roman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l-GR" dirty="0">
                <a:solidFill>
                  <a:prstClr val="black"/>
                </a:solidFill>
                <a:ea typeface="Times New Roman"/>
                <a:cs typeface="Times New Roman"/>
              </a:rPr>
              <a:t>Μαγνήτες, </a:t>
            </a:r>
            <a:r>
              <a:rPr lang="el-GR" dirty="0" err="1">
                <a:solidFill>
                  <a:prstClr val="black"/>
                </a:solidFill>
                <a:ea typeface="Times New Roman"/>
                <a:cs typeface="Times New Roman"/>
              </a:rPr>
              <a:t>σιδηρομαγνητικά</a:t>
            </a:r>
            <a:r>
              <a:rPr lang="el-GR" dirty="0">
                <a:solidFill>
                  <a:prstClr val="black"/>
                </a:solidFill>
                <a:ea typeface="Times New Roman"/>
                <a:cs typeface="Times New Roman"/>
              </a:rPr>
              <a:t> υλικά (μικροσκοπικά ρεύματα)</a:t>
            </a:r>
          </a:p>
          <a:p>
            <a:pPr marL="0" indent="0">
              <a:buNone/>
            </a:pPr>
            <a:r>
              <a:rPr lang="el-GR" dirty="0">
                <a:latin typeface="Times New Roman"/>
                <a:ea typeface="Times New Roman"/>
              </a:rPr>
              <a:t>Χ</a:t>
            </a:r>
            <a:r>
              <a:rPr lang="el-GR" dirty="0" smtClean="0">
                <a:latin typeface="Times New Roman"/>
                <a:ea typeface="Times New Roman"/>
              </a:rPr>
              <a:t>ρονικά </a:t>
            </a:r>
            <a:r>
              <a:rPr lang="el-GR" dirty="0">
                <a:latin typeface="Times New Roman"/>
                <a:ea typeface="Times New Roman"/>
              </a:rPr>
              <a:t>μεταβαλλόμενα ηλεκτρικά πεδία. </a:t>
            </a:r>
            <a:r>
              <a:rPr lang="el-GR" dirty="0" smtClean="0">
                <a:latin typeface="Times New Roman"/>
                <a:ea typeface="Times New Roman"/>
              </a:rPr>
              <a:t>Ένα </a:t>
            </a:r>
            <a:r>
              <a:rPr lang="el-GR" dirty="0">
                <a:latin typeface="Times New Roman"/>
                <a:ea typeface="Times New Roman"/>
              </a:rPr>
              <a:t>κινούμενο ηλεκτρικό φορτίο δημιουργεί ένα μεταβαλλόμενο ηλεκτρικό πεδίο. </a:t>
            </a:r>
            <a:r>
              <a:rPr lang="el-GR" dirty="0" smtClean="0">
                <a:latin typeface="Times New Roman"/>
                <a:ea typeface="Times New Roman"/>
              </a:rPr>
              <a:t>(γενικευμένο </a:t>
            </a:r>
            <a:r>
              <a:rPr lang="el-GR" dirty="0">
                <a:latin typeface="Times New Roman"/>
                <a:ea typeface="Times New Roman"/>
              </a:rPr>
              <a:t>νόμο </a:t>
            </a:r>
            <a:r>
              <a:rPr lang="en-US" dirty="0">
                <a:latin typeface="Times New Roman"/>
                <a:ea typeface="Times New Roman"/>
              </a:rPr>
              <a:t>Ampere</a:t>
            </a:r>
            <a:r>
              <a:rPr lang="el-GR" dirty="0">
                <a:latin typeface="Times New Roman"/>
                <a:ea typeface="Times New Roman"/>
              </a:rPr>
              <a:t>-</a:t>
            </a:r>
            <a:r>
              <a:rPr lang="en-US" dirty="0">
                <a:latin typeface="Times New Roman"/>
                <a:ea typeface="Times New Roman"/>
              </a:rPr>
              <a:t>Maxwell </a:t>
            </a:r>
            <a:r>
              <a:rPr lang="el-GR" dirty="0" smtClean="0">
                <a:latin typeface="Times New Roman"/>
                <a:ea typeface="Times New Roman"/>
              </a:rPr>
              <a:t>)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21/5/2014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I. Gkialas, FME Dpt., U of Aegean, Physics 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D8A5-F457-4BBB-BFA6-724273A3091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611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Πειραματικά ευρήματα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marR="53340" indent="0" algn="just">
              <a:spcAft>
                <a:spcPts val="0"/>
              </a:spcAft>
              <a:buNone/>
            </a:pPr>
            <a:r>
              <a:rPr lang="el-GR" dirty="0" smtClean="0">
                <a:latin typeface="Times New Roman"/>
                <a:ea typeface="Times New Roman"/>
              </a:rPr>
              <a:t>Βρέθηκε </a:t>
            </a:r>
            <a:r>
              <a:rPr lang="el-GR" dirty="0">
                <a:latin typeface="Times New Roman"/>
                <a:ea typeface="Times New Roman"/>
              </a:rPr>
              <a:t>πειραματικά ότι, όπως και στην περίπτωση του νόμου του </a:t>
            </a:r>
            <a:r>
              <a:rPr lang="en-US" dirty="0">
                <a:latin typeface="Times New Roman"/>
                <a:ea typeface="Times New Roman"/>
              </a:rPr>
              <a:t>Coulomb</a:t>
            </a:r>
            <a:r>
              <a:rPr lang="el-GR" dirty="0">
                <a:latin typeface="Times New Roman"/>
                <a:ea typeface="Times New Roman"/>
              </a:rPr>
              <a:t>, το μαγνητικό πεδίο σε μία θέση Α είναι ανάλογο του κινούμενου φορτίου που το προκαλεί και ανάλογο του αντιστρόφου του τετραγώνου της απόστασης του σημείου Α από το φορτίο, </a:t>
            </a:r>
            <a:r>
              <a:rPr lang="en-US" dirty="0">
                <a:latin typeface="Times New Roman"/>
                <a:ea typeface="Times New Roman"/>
              </a:rPr>
              <a:t>r</a:t>
            </a:r>
            <a:r>
              <a:rPr lang="el-GR" dirty="0" smtClean="0">
                <a:latin typeface="Times New Roman"/>
                <a:ea typeface="Times New Roman"/>
              </a:rPr>
              <a:t>.</a:t>
            </a:r>
          </a:p>
          <a:p>
            <a:pPr marL="0" marR="53340" indent="0" algn="just">
              <a:spcAft>
                <a:spcPts val="0"/>
              </a:spcAft>
              <a:buNone/>
            </a:pPr>
            <a:r>
              <a:rPr lang="el-GR" dirty="0" smtClean="0">
                <a:latin typeface="Times New Roman"/>
                <a:ea typeface="Times New Roman"/>
              </a:rPr>
              <a:t> </a:t>
            </a:r>
            <a:r>
              <a:rPr lang="el-GR" dirty="0">
                <a:latin typeface="Times New Roman"/>
                <a:ea typeface="Times New Roman"/>
              </a:rPr>
              <a:t>Όμως, σε αντίθεση από ότι συμβαίνει στην ηλεκτροστατική, τα πειράματα έδειξαν ότι το μαγνητικό πεδίο έχει τρία νέα χαρακτηριστικά. Αν ορίσω το διάνυσμα </a:t>
            </a:r>
            <a:r>
              <a:rPr lang="en-US" b="1" dirty="0">
                <a:latin typeface="Times New Roman"/>
                <a:ea typeface="Times New Roman"/>
              </a:rPr>
              <a:t>r</a:t>
            </a:r>
            <a:r>
              <a:rPr lang="el-GR" dirty="0">
                <a:latin typeface="Times New Roman"/>
                <a:ea typeface="Times New Roman"/>
              </a:rPr>
              <a:t> που αρχίζει από το κινούμενο φορτίο μου και τελειώνει στο σημείο που μελετώ, τότε το μαγνητικό πεδίο:</a:t>
            </a:r>
            <a:endParaRPr lang="el-GR" sz="2000" dirty="0">
              <a:latin typeface="Times New Roman"/>
              <a:ea typeface="Times New Roman"/>
            </a:endParaRPr>
          </a:p>
          <a:p>
            <a:pPr marR="53340" lvl="0" algn="just">
              <a:buFont typeface="Symbol"/>
              <a:buChar char=""/>
              <a:tabLst>
                <a:tab pos="342900" algn="l"/>
              </a:tabLst>
            </a:pPr>
            <a:r>
              <a:rPr lang="el-GR" dirty="0">
                <a:latin typeface="Times New Roman"/>
                <a:ea typeface="Times New Roman"/>
              </a:rPr>
              <a:t>Είναι ανάλογο του μέτρου της ταχύτητας του φορτίου, υ.</a:t>
            </a:r>
            <a:endParaRPr lang="el-GR" sz="2000" dirty="0">
              <a:latin typeface="Times New Roman"/>
              <a:ea typeface="Times New Roman"/>
            </a:endParaRPr>
          </a:p>
          <a:p>
            <a:pPr marR="53340" lvl="0" algn="just">
              <a:buFont typeface="Symbol"/>
              <a:buChar char=""/>
              <a:tabLst>
                <a:tab pos="342900" algn="l"/>
              </a:tabLst>
            </a:pPr>
            <a:r>
              <a:rPr lang="el-GR" dirty="0">
                <a:latin typeface="Times New Roman"/>
                <a:ea typeface="Times New Roman"/>
              </a:rPr>
              <a:t>Είναι ανάλογο του ημιτόνου της γωνίας θ μεταξύ του </a:t>
            </a:r>
            <a:r>
              <a:rPr lang="el-GR" b="1" dirty="0">
                <a:latin typeface="Times New Roman"/>
                <a:ea typeface="Times New Roman"/>
              </a:rPr>
              <a:t>υ</a:t>
            </a:r>
            <a:r>
              <a:rPr lang="el-GR" dirty="0">
                <a:latin typeface="Times New Roman"/>
                <a:ea typeface="Times New Roman"/>
              </a:rPr>
              <a:t>  και του </a:t>
            </a:r>
            <a:r>
              <a:rPr lang="en-US" b="1" dirty="0">
                <a:latin typeface="Times New Roman"/>
                <a:ea typeface="Times New Roman"/>
              </a:rPr>
              <a:t>r</a:t>
            </a:r>
            <a:r>
              <a:rPr lang="el-GR" dirty="0">
                <a:latin typeface="Times New Roman"/>
                <a:ea typeface="Times New Roman"/>
              </a:rPr>
              <a:t>.</a:t>
            </a:r>
            <a:endParaRPr lang="el-GR" sz="2000" dirty="0">
              <a:latin typeface="Times New Roman"/>
              <a:ea typeface="Times New Roman"/>
            </a:endParaRPr>
          </a:p>
          <a:p>
            <a:pPr marR="53340" lvl="0" algn="just">
              <a:buFont typeface="Symbol"/>
              <a:buChar char=""/>
              <a:tabLst>
                <a:tab pos="342900" algn="l"/>
              </a:tabLst>
            </a:pPr>
            <a:r>
              <a:rPr lang="el-GR" dirty="0">
                <a:latin typeface="Times New Roman"/>
                <a:ea typeface="Times New Roman"/>
              </a:rPr>
              <a:t>Αντίθετα από την περίπτωση του ηλεκτρικού πεδίου, έχει κατεύθυνση που δεν είναι </a:t>
            </a:r>
            <a:r>
              <a:rPr lang="el-GR" dirty="0" err="1">
                <a:latin typeface="Times New Roman"/>
                <a:ea typeface="Times New Roman"/>
              </a:rPr>
              <a:t>συγγραμμική</a:t>
            </a:r>
            <a:r>
              <a:rPr lang="el-GR" dirty="0">
                <a:latin typeface="Times New Roman"/>
                <a:ea typeface="Times New Roman"/>
              </a:rPr>
              <a:t> του διανύσματος </a:t>
            </a:r>
            <a:r>
              <a:rPr lang="en-US" b="1" dirty="0">
                <a:latin typeface="Times New Roman"/>
                <a:ea typeface="Times New Roman"/>
              </a:rPr>
              <a:t>r</a:t>
            </a:r>
            <a:r>
              <a:rPr lang="el-GR" dirty="0">
                <a:latin typeface="Times New Roman"/>
                <a:ea typeface="Times New Roman"/>
              </a:rPr>
              <a:t>, αλλά κάθετη προς το επίπεδο που ορίζεται από τα διανύσματα </a:t>
            </a:r>
            <a:r>
              <a:rPr lang="el-GR" b="1" dirty="0">
                <a:latin typeface="Times New Roman"/>
                <a:ea typeface="Times New Roman"/>
              </a:rPr>
              <a:t>υ </a:t>
            </a:r>
            <a:r>
              <a:rPr lang="el-GR" dirty="0">
                <a:latin typeface="Times New Roman"/>
                <a:ea typeface="Times New Roman"/>
              </a:rPr>
              <a:t>και</a:t>
            </a:r>
            <a:r>
              <a:rPr lang="el-GR" b="1" dirty="0">
                <a:latin typeface="Times New Roman"/>
                <a:ea typeface="Times New Roman"/>
              </a:rPr>
              <a:t> </a:t>
            </a:r>
            <a:r>
              <a:rPr lang="en-US" b="1" dirty="0">
                <a:latin typeface="Times New Roman"/>
                <a:ea typeface="Times New Roman"/>
              </a:rPr>
              <a:t>r</a:t>
            </a:r>
            <a:r>
              <a:rPr lang="el-GR" b="1" dirty="0">
                <a:latin typeface="Times New Roman"/>
                <a:ea typeface="Times New Roman"/>
              </a:rPr>
              <a:t>. </a:t>
            </a:r>
            <a:endParaRPr lang="el-GR" sz="2000" dirty="0">
              <a:latin typeface="Times New Roman"/>
              <a:ea typeface="Times New Roman"/>
            </a:endParaRPr>
          </a:p>
          <a:p>
            <a:pPr marR="53340" algn="just">
              <a:spcAft>
                <a:spcPts val="0"/>
              </a:spcAft>
            </a:pPr>
            <a:endParaRPr lang="el-GR" sz="2000" dirty="0">
              <a:latin typeface="Times New Roman"/>
              <a:ea typeface="Times New Roman"/>
            </a:endParaRPr>
          </a:p>
          <a:p>
            <a:r>
              <a:rPr lang="el-GR" dirty="0">
                <a:latin typeface="Times New Roman"/>
                <a:ea typeface="Times New Roman"/>
              </a:rPr>
              <a:t>Επίσης τα πειράματα έδειξαν ότι ένα κομμάτι αγωγού Δ</a:t>
            </a:r>
            <a:r>
              <a:rPr lang="en-US" dirty="0">
                <a:latin typeface="Times New Roman"/>
                <a:ea typeface="Times New Roman"/>
              </a:rPr>
              <a:t>l</a:t>
            </a:r>
            <a:r>
              <a:rPr lang="el-GR" dirty="0">
                <a:latin typeface="Times New Roman"/>
                <a:ea typeface="Times New Roman"/>
              </a:rPr>
              <a:t> που διαρρέεται από ρεύμα Ι δημιουργεί μαγνητικό πεδίο </a:t>
            </a:r>
            <a:r>
              <a:rPr lang="el-GR" b="1" dirty="0">
                <a:latin typeface="Times New Roman"/>
                <a:ea typeface="Times New Roman"/>
              </a:rPr>
              <a:t>ΔΒ</a:t>
            </a:r>
            <a:r>
              <a:rPr lang="el-GR" dirty="0">
                <a:latin typeface="Times New Roman"/>
                <a:ea typeface="Times New Roman"/>
              </a:rPr>
              <a:t> σε απόσταση </a:t>
            </a:r>
            <a:r>
              <a:rPr lang="en-US" dirty="0">
                <a:latin typeface="Times New Roman"/>
                <a:ea typeface="Times New Roman"/>
              </a:rPr>
              <a:t>r</a:t>
            </a:r>
            <a:r>
              <a:rPr lang="el-GR" dirty="0">
                <a:latin typeface="Times New Roman"/>
                <a:ea typeface="Times New Roman"/>
              </a:rPr>
              <a:t>. 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21/5/2014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I. Gkialas, FME Dpt., U of Aegean, Physics 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D8A5-F457-4BBB-BFA6-724273A3091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70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Φορά μαγνητικού πεδίου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21/5/2014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I. Gkialas, FME Dpt., U of Aegean, Physics 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D8A5-F457-4BBB-BFA6-724273A3091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7848872" cy="5150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71800" y="2708920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Α</a:t>
            </a:r>
            <a:endParaRPr lang="el-GR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236296" y="4293096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Α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614571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Ιδιότητες μαγνητικού πεδίου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R="53340" algn="just">
              <a:spcAft>
                <a:spcPts val="0"/>
              </a:spcAft>
            </a:pPr>
            <a:r>
              <a:rPr lang="el-GR" dirty="0">
                <a:latin typeface="Times New Roman"/>
                <a:ea typeface="Times New Roman"/>
              </a:rPr>
              <a:t>Αν ορίσω το διάνυσμα </a:t>
            </a:r>
            <a:r>
              <a:rPr lang="en-US" b="1" dirty="0">
                <a:latin typeface="Times New Roman"/>
                <a:ea typeface="Times New Roman"/>
              </a:rPr>
              <a:t>r</a:t>
            </a:r>
            <a:r>
              <a:rPr lang="el-GR" dirty="0">
                <a:latin typeface="Times New Roman"/>
                <a:ea typeface="Times New Roman"/>
              </a:rPr>
              <a:t> που αρχίζει από το κινούμενο φορτίο μου και τελειώνει στο σημείο που μελετώ, τότε το μαγνητικό πεδίο:</a:t>
            </a:r>
            <a:endParaRPr lang="el-GR" sz="2000" dirty="0">
              <a:latin typeface="Times New Roman"/>
              <a:ea typeface="Times New Roman"/>
            </a:endParaRPr>
          </a:p>
          <a:p>
            <a:pPr marR="53340" lvl="0" algn="just">
              <a:buFont typeface="Symbol"/>
              <a:buChar char=""/>
              <a:tabLst>
                <a:tab pos="342900" algn="l"/>
              </a:tabLst>
            </a:pPr>
            <a:r>
              <a:rPr lang="el-GR" dirty="0">
                <a:latin typeface="Times New Roman"/>
                <a:ea typeface="Times New Roman"/>
              </a:rPr>
              <a:t>Είναι ανάλογο του μέτρου της ταχύτητας του φορτίου, υ.</a:t>
            </a:r>
            <a:endParaRPr lang="el-GR" sz="2000" dirty="0">
              <a:latin typeface="Times New Roman"/>
              <a:ea typeface="Times New Roman"/>
            </a:endParaRPr>
          </a:p>
          <a:p>
            <a:pPr marR="53340" lvl="0" algn="just">
              <a:buFont typeface="Symbol"/>
              <a:buChar char=""/>
              <a:tabLst>
                <a:tab pos="342900" algn="l"/>
              </a:tabLst>
            </a:pPr>
            <a:r>
              <a:rPr lang="el-GR" dirty="0">
                <a:latin typeface="Times New Roman"/>
                <a:ea typeface="Times New Roman"/>
              </a:rPr>
              <a:t>Είναι ανάλογο του ημιτόνου της γωνίας θ μεταξύ του </a:t>
            </a:r>
            <a:r>
              <a:rPr lang="el-GR" b="1" dirty="0">
                <a:latin typeface="Times New Roman"/>
                <a:ea typeface="Times New Roman"/>
              </a:rPr>
              <a:t>υ</a:t>
            </a:r>
            <a:r>
              <a:rPr lang="el-GR" dirty="0">
                <a:latin typeface="Times New Roman"/>
                <a:ea typeface="Times New Roman"/>
              </a:rPr>
              <a:t>  και του </a:t>
            </a:r>
            <a:r>
              <a:rPr lang="en-US" b="1" dirty="0">
                <a:latin typeface="Times New Roman"/>
                <a:ea typeface="Times New Roman"/>
              </a:rPr>
              <a:t>r</a:t>
            </a:r>
            <a:r>
              <a:rPr lang="el-GR" dirty="0">
                <a:latin typeface="Times New Roman"/>
                <a:ea typeface="Times New Roman"/>
              </a:rPr>
              <a:t>.</a:t>
            </a:r>
            <a:endParaRPr lang="el-GR" sz="2000" dirty="0">
              <a:latin typeface="Times New Roman"/>
              <a:ea typeface="Times New Roman"/>
            </a:endParaRPr>
          </a:p>
          <a:p>
            <a:pPr marR="53340" lvl="0" algn="just">
              <a:buFont typeface="Symbol"/>
              <a:buChar char=""/>
              <a:tabLst>
                <a:tab pos="342900" algn="l"/>
              </a:tabLst>
            </a:pPr>
            <a:r>
              <a:rPr lang="el-GR" dirty="0">
                <a:latin typeface="Times New Roman"/>
                <a:ea typeface="Times New Roman"/>
              </a:rPr>
              <a:t>Αντίθετα από την περίπτωση του ηλεκτρικού πεδίου, έχει κατεύθυνση που δεν είναι </a:t>
            </a:r>
            <a:r>
              <a:rPr lang="el-GR" dirty="0" err="1">
                <a:latin typeface="Times New Roman"/>
                <a:ea typeface="Times New Roman"/>
              </a:rPr>
              <a:t>συγγραμμική</a:t>
            </a:r>
            <a:r>
              <a:rPr lang="el-GR" dirty="0">
                <a:latin typeface="Times New Roman"/>
                <a:ea typeface="Times New Roman"/>
              </a:rPr>
              <a:t> του διανύσματος </a:t>
            </a:r>
            <a:r>
              <a:rPr lang="en-US" b="1" dirty="0">
                <a:latin typeface="Times New Roman"/>
                <a:ea typeface="Times New Roman"/>
              </a:rPr>
              <a:t>r</a:t>
            </a:r>
            <a:r>
              <a:rPr lang="el-GR" dirty="0">
                <a:latin typeface="Times New Roman"/>
                <a:ea typeface="Times New Roman"/>
              </a:rPr>
              <a:t>, αλλά κάθετη προς το επίπεδο που ορίζεται από τα διανύσματα </a:t>
            </a:r>
            <a:r>
              <a:rPr lang="el-GR" b="1" dirty="0">
                <a:latin typeface="Times New Roman"/>
                <a:ea typeface="Times New Roman"/>
              </a:rPr>
              <a:t>υ </a:t>
            </a:r>
            <a:r>
              <a:rPr lang="el-GR" dirty="0">
                <a:latin typeface="Times New Roman"/>
                <a:ea typeface="Times New Roman"/>
              </a:rPr>
              <a:t>και</a:t>
            </a:r>
            <a:r>
              <a:rPr lang="el-GR" b="1" dirty="0">
                <a:latin typeface="Times New Roman"/>
                <a:ea typeface="Times New Roman"/>
              </a:rPr>
              <a:t> </a:t>
            </a:r>
            <a:r>
              <a:rPr lang="en-US" b="1" dirty="0">
                <a:latin typeface="Times New Roman"/>
                <a:ea typeface="Times New Roman"/>
              </a:rPr>
              <a:t>r</a:t>
            </a:r>
            <a:r>
              <a:rPr lang="el-GR" b="1" dirty="0">
                <a:latin typeface="Times New Roman"/>
                <a:ea typeface="Times New Roman"/>
              </a:rPr>
              <a:t>. </a:t>
            </a:r>
            <a:endParaRPr lang="el-GR" sz="2000" dirty="0">
              <a:latin typeface="Times New Roman"/>
              <a:ea typeface="Times New Roman"/>
            </a:endParaRPr>
          </a:p>
          <a:p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21/5/2014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I. Gkialas, FME Dpt., U of Aegean, Physics 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D8A5-F457-4BBB-BFA6-724273A3091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822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Νόμος </a:t>
            </a:r>
            <a:r>
              <a:rPr lang="en-US" dirty="0" err="1" smtClean="0"/>
              <a:t>Biot-</a:t>
            </a:r>
            <a:r>
              <a:rPr lang="en-US" dirty="0" err="1"/>
              <a:t>S</a:t>
            </a:r>
            <a:r>
              <a:rPr lang="en-US" dirty="0" err="1" smtClean="0"/>
              <a:t>avart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21/5/2014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I. Gkialas, FME Dpt., U of Aegean, Physics 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D8A5-F457-4BBB-BFA6-724273A3091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>
              <a:solidFill>
                <a:prstClr val="black"/>
              </a:solidFill>
            </a:endParaRPr>
          </a:p>
        </p:txBody>
      </p:sp>
      <p:graphicFrame>
        <p:nvGraphicFramePr>
          <p:cNvPr id="8" name="Αντικείμενο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568147"/>
              </p:ext>
            </p:extLst>
          </p:nvPr>
        </p:nvGraphicFramePr>
        <p:xfrm>
          <a:off x="3001491" y="1412776"/>
          <a:ext cx="2420938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8" name="Equation" r:id="rId3" imgW="1091880" imgH="393480" progId="Equation.DSMT4">
                  <p:embed/>
                </p:oleObj>
              </mc:Choice>
              <mc:Fallback>
                <p:oleObj name="Equation" r:id="rId3" imgW="1091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1491" y="1412776"/>
                        <a:ext cx="2420938" cy="881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259632" y="2492896"/>
            <a:ext cx="5904656" cy="936104"/>
          </a:xfrm>
          <a:prstGeom prst="rect">
            <a:avLst/>
          </a:prstGeom>
          <a:solidFill>
            <a:srgbClr val="FFFFFF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l-GR" altLang="el-GR" sz="12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l-GR" altLang="el-GR" sz="28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Μαγνητική διαπερατότητα του κενού </a:t>
            </a:r>
            <a:endParaRPr lang="en-US" altLang="el-GR" sz="2800" dirty="0" smtClean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l-GR" altLang="el-GR" sz="28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μ</a:t>
            </a:r>
            <a:r>
              <a:rPr lang="el-GR" altLang="el-GR" sz="2800" baseline="-250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0</a:t>
            </a:r>
            <a:r>
              <a:rPr lang="el-GR" altLang="el-GR" sz="28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=4π</a:t>
            </a:r>
            <a:r>
              <a:rPr lang="el-GR" altLang="el-GR" sz="28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</a:t>
            </a:r>
            <a:r>
              <a:rPr lang="el-GR" altLang="el-GR" sz="28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10</a:t>
            </a:r>
            <a:r>
              <a:rPr lang="el-GR" altLang="el-GR" sz="2800" baseline="300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-7</a:t>
            </a:r>
            <a:r>
              <a:rPr lang="en-US" altLang="el-GR" sz="28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el-GR" sz="2800" dirty="0" err="1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Wb</a:t>
            </a:r>
            <a:r>
              <a:rPr lang="el-GR" altLang="el-GR" sz="28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/</a:t>
            </a:r>
            <a:r>
              <a:rPr lang="en-US" altLang="el-GR" sz="2800" dirty="0" err="1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A</a:t>
            </a:r>
            <a:r>
              <a:rPr lang="en-US" altLang="el-GR" sz="2800" dirty="0" err="1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</a:t>
            </a:r>
            <a:r>
              <a:rPr lang="en-US" altLang="el-GR" sz="2800" dirty="0" err="1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m</a:t>
            </a:r>
            <a:endParaRPr lang="el-GR" altLang="el-GR" sz="2800" dirty="0" smtClean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altLang="el-GR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>
              <a:solidFill>
                <a:prstClr val="black"/>
              </a:solidFill>
            </a:endParaRPr>
          </a:p>
        </p:txBody>
      </p:sp>
      <p:graphicFrame>
        <p:nvGraphicFramePr>
          <p:cNvPr id="11" name="Αντικείμενο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112176"/>
              </p:ext>
            </p:extLst>
          </p:nvPr>
        </p:nvGraphicFramePr>
        <p:xfrm>
          <a:off x="2259013" y="5026025"/>
          <a:ext cx="3117850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9" name="Equation" r:id="rId5" imgW="1523880" imgH="393480" progId="Equation.DSMT4">
                  <p:embed/>
                </p:oleObj>
              </mc:Choice>
              <mc:Fallback>
                <p:oleObj name="Equation" r:id="rId5" imgW="1523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9013" y="5026025"/>
                        <a:ext cx="3117850" cy="8112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>
              <a:solidFill>
                <a:prstClr val="black"/>
              </a:solidFill>
            </a:endParaRPr>
          </a:p>
        </p:txBody>
      </p:sp>
      <p:graphicFrame>
        <p:nvGraphicFramePr>
          <p:cNvPr id="13" name="Αντικείμενο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372587"/>
              </p:ext>
            </p:extLst>
          </p:nvPr>
        </p:nvGraphicFramePr>
        <p:xfrm>
          <a:off x="2195736" y="3645024"/>
          <a:ext cx="4371088" cy="1269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0" name="Equation" r:id="rId7" imgW="1574640" imgH="457200" progId="Equation.DSMT4">
                  <p:embed/>
                </p:oleObj>
              </mc:Choice>
              <mc:Fallback>
                <p:oleObj name="Equation" r:id="rId7" imgW="15746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3645024"/>
                        <a:ext cx="4371088" cy="12691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0455178"/>
      </p:ext>
    </p:extLst>
  </p:cSld>
  <p:clrMapOvr>
    <a:masterClrMapping/>
  </p:clrMapOvr>
</p:sld>
</file>

<file path=ppt/theme/theme1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1475</Words>
  <Application>Microsoft Office PowerPoint</Application>
  <PresentationFormat>On-screen Show (4:3)</PresentationFormat>
  <Paragraphs>160</Paragraphs>
  <Slides>25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2_Θέμα του Office</vt:lpstr>
      <vt:lpstr>Θέμα του Office</vt:lpstr>
      <vt:lpstr>1_Θέμα του Office</vt:lpstr>
      <vt:lpstr>3_Θέμα του Office</vt:lpstr>
      <vt:lpstr>Equation</vt:lpstr>
      <vt:lpstr>Φυσική ΙΙ</vt:lpstr>
      <vt:lpstr>Άδειες Χρήσης</vt:lpstr>
      <vt:lpstr>Χρηματοδότηση</vt:lpstr>
      <vt:lpstr>Στόχοι διάλεξης</vt:lpstr>
      <vt:lpstr>Πηγές Μαγνητικού πεδίου</vt:lpstr>
      <vt:lpstr>Πειραματικά ευρήματα</vt:lpstr>
      <vt:lpstr>Φορά μαγνητικού πεδίου</vt:lpstr>
      <vt:lpstr>Ιδιότητες μαγνητικού πεδίου</vt:lpstr>
      <vt:lpstr>Νόμος Biot-Savart</vt:lpstr>
      <vt:lpstr>PowerPoint Presentation</vt:lpstr>
      <vt:lpstr>PowerPoint Presentation</vt:lpstr>
      <vt:lpstr>Μαγνητικό πεδίο ευθύγραμμου αγωγού</vt:lpstr>
      <vt:lpstr>PowerPoint Presentation</vt:lpstr>
      <vt:lpstr>PowerPoint Presentation</vt:lpstr>
      <vt:lpstr>Μαγνητική δύναμη μεταξύ δύο παράλληλων ρευματοφόρων αγωγών</vt:lpstr>
      <vt:lpstr>Ορισμός της μονάδας Ampere</vt:lpstr>
      <vt:lpstr>Νόμος του Ampere</vt:lpstr>
      <vt:lpstr>Μαγνητικό πεδίο ευθύγραμμου αγωγού (ξανά)</vt:lpstr>
      <vt:lpstr>Πολλά ρεύματα</vt:lpstr>
      <vt:lpstr>Μαγνητικό πεδίο σωληνοειδούς</vt:lpstr>
      <vt:lpstr>Μαγνητικό πεδίο σωληνοειδούς</vt:lpstr>
      <vt:lpstr>Άσκηση</vt:lpstr>
      <vt:lpstr>Ο Ν. Ampere ισχύει μόνο για σταθερά ρεύματα</vt:lpstr>
      <vt:lpstr>Γενικευμένος Νόμος Ampere</vt:lpstr>
      <vt:lpstr>Άσκηση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Ηλεκτρομαγνητισμός</dc:title>
  <dc:creator>you</dc:creator>
  <cp:lastModifiedBy>user</cp:lastModifiedBy>
  <cp:revision>24</cp:revision>
  <dcterms:created xsi:type="dcterms:W3CDTF">2014-04-03T23:51:02Z</dcterms:created>
  <dcterms:modified xsi:type="dcterms:W3CDTF">2015-08-07T07:40:16Z</dcterms:modified>
</cp:coreProperties>
</file>