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3"/>
  </p:notesMasterIdLst>
  <p:sldIdLst>
    <p:sldId id="341" r:id="rId2"/>
    <p:sldId id="342" r:id="rId3"/>
    <p:sldId id="343" r:id="rId4"/>
    <p:sldId id="258" r:id="rId5"/>
    <p:sldId id="333" r:id="rId6"/>
    <p:sldId id="259" r:id="rId7"/>
    <p:sldId id="307" r:id="rId8"/>
    <p:sldId id="260" r:id="rId9"/>
    <p:sldId id="308" r:id="rId10"/>
    <p:sldId id="309" r:id="rId11"/>
    <p:sldId id="310" r:id="rId12"/>
    <p:sldId id="311" r:id="rId13"/>
    <p:sldId id="312" r:id="rId14"/>
    <p:sldId id="313" r:id="rId15"/>
    <p:sldId id="262" r:id="rId16"/>
    <p:sldId id="314" r:id="rId17"/>
    <p:sldId id="261" r:id="rId18"/>
    <p:sldId id="334" r:id="rId19"/>
    <p:sldId id="263" r:id="rId20"/>
    <p:sldId id="318" r:id="rId21"/>
    <p:sldId id="268" r:id="rId22"/>
    <p:sldId id="264" r:id="rId23"/>
    <p:sldId id="267" r:id="rId24"/>
    <p:sldId id="266" r:id="rId25"/>
    <p:sldId id="315" r:id="rId26"/>
    <p:sldId id="316" r:id="rId27"/>
    <p:sldId id="319" r:id="rId28"/>
    <p:sldId id="320" r:id="rId29"/>
    <p:sldId id="321" r:id="rId30"/>
    <p:sldId id="322" r:id="rId31"/>
    <p:sldId id="323" r:id="rId32"/>
    <p:sldId id="338" r:id="rId33"/>
    <p:sldId id="269" r:id="rId34"/>
    <p:sldId id="270" r:id="rId35"/>
    <p:sldId id="272" r:id="rId36"/>
    <p:sldId id="324" r:id="rId37"/>
    <p:sldId id="273" r:id="rId38"/>
    <p:sldId id="335" r:id="rId39"/>
    <p:sldId id="336" r:id="rId40"/>
    <p:sldId id="337" r:id="rId41"/>
    <p:sldId id="274" r:id="rId42"/>
    <p:sldId id="325" r:id="rId43"/>
    <p:sldId id="331" r:id="rId44"/>
    <p:sldId id="326" r:id="rId45"/>
    <p:sldId id="339" r:id="rId46"/>
    <p:sldId id="327" r:id="rId47"/>
    <p:sldId id="328" r:id="rId48"/>
    <p:sldId id="329" r:id="rId49"/>
    <p:sldId id="330" r:id="rId50"/>
    <p:sldId id="275" r:id="rId51"/>
    <p:sldId id="317" r:id="rId5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4" Type="http://schemas.openxmlformats.org/officeDocument/2006/relationships/image" Target="../media/image7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6.wmf"/><Relationship Id="rId4" Type="http://schemas.openxmlformats.org/officeDocument/2006/relationships/image" Target="../media/image7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0AD6D4-7777-4BE6-90E2-C014C73740E3}" type="datetimeFigureOut">
              <a:rPr lang="el-GR" smtClean="0"/>
              <a:t>7/8/2015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BABF32-0E6C-4FAD-A05F-5659216B8AB0}" type="slidenum">
              <a:rPr lang="el-GR" smtClean="0"/>
              <a:t>‹#›</a:t>
            </a:fld>
            <a:endParaRPr lang="el-GR"/>
          </a:p>
        </p:txBody>
      </p:sp>
    </p:spTree>
    <p:extLst>
      <p:ext uri="{BB962C8B-B14F-4D97-AF65-F5344CB8AC3E}">
        <p14:creationId xmlns:p14="http://schemas.microsoft.com/office/powerpoint/2010/main" val="219607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7E8AB-54B7-4B4B-8A68-3F4EDD44A7C8}" type="slidenum">
              <a:rPr lang="el-GR">
                <a:cs typeface="Arial" charset="0"/>
              </a:rPr>
              <a:pPr fontAlgn="base">
                <a:spcBef>
                  <a:spcPct val="0"/>
                </a:spcBef>
                <a:spcAft>
                  <a:spcPct val="0"/>
                </a:spcAft>
                <a:defRPr/>
              </a:pPr>
              <a:t>1</a:t>
            </a:fld>
            <a:endParaRPr lang="el-GR">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26EAA-23B9-4D40-A7F0-C94D52A49BA6}" type="slidenum">
              <a:rPr lang="el-GR">
                <a:cs typeface="Arial" charset="0"/>
              </a:rPr>
              <a:pPr fontAlgn="base">
                <a:spcBef>
                  <a:spcPct val="0"/>
                </a:spcBef>
                <a:spcAft>
                  <a:spcPct val="0"/>
                </a:spcAft>
                <a:defRPr/>
              </a:pPr>
              <a:t>2</a:t>
            </a:fld>
            <a:endParaRPr lang="el-GR">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1D40-69A3-4BE8-A097-6F80CE983272}"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371404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2386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2244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7989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16634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15726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7E3A0B5-AF18-4204-92A0-F4E63B42845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8185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47E3A0B5-AF18-4204-92A0-F4E63B42845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4294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47E3A0B5-AF18-4204-92A0-F4E63B42845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2494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47E3A0B5-AF18-4204-92A0-F4E63B42845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30541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7E3A0B5-AF18-4204-92A0-F4E63B42845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034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7E3A0B5-AF18-4204-92A0-F4E63B42845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9875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3A0B5-AF18-4204-92A0-F4E63B42845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01387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8.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4.wmf"/><Relationship Id="rId5" Type="http://schemas.openxmlformats.org/officeDocument/2006/relationships/oleObject" Target="../embeddings/oleObject18.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9.wmf"/><Relationship Id="rId5" Type="http://schemas.openxmlformats.org/officeDocument/2006/relationships/oleObject" Target="../embeddings/oleObject22.bin"/><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2.wmf"/><Relationship Id="rId5" Type="http://schemas.openxmlformats.org/officeDocument/2006/relationships/oleObject" Target="../embeddings/oleObject25.bin"/><Relationship Id="rId4" Type="http://schemas.openxmlformats.org/officeDocument/2006/relationships/image" Target="../media/image31.wmf"/></Relationships>
</file>

<file path=ppt/slides/_rels/slide22.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4.wmf"/><Relationship Id="rId5" Type="http://schemas.openxmlformats.org/officeDocument/2006/relationships/oleObject" Target="../embeddings/oleObject27.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1.bin"/><Relationship Id="rId5" Type="http://schemas.openxmlformats.org/officeDocument/2006/relationships/image" Target="../media/image39.wmf"/><Relationship Id="rId4"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3.wmf"/><Relationship Id="rId5" Type="http://schemas.openxmlformats.org/officeDocument/2006/relationships/oleObject" Target="../embeddings/oleObject33.bin"/><Relationship Id="rId4" Type="http://schemas.openxmlformats.org/officeDocument/2006/relationships/image" Target="../media/image4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48.png"/><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6.bin"/><Relationship Id="rId5" Type="http://schemas.openxmlformats.org/officeDocument/2006/relationships/image" Target="../media/image45.wmf"/><Relationship Id="rId4" Type="http://schemas.openxmlformats.org/officeDocument/2006/relationships/oleObject" Target="../embeddings/oleObject35.bin"/><Relationship Id="rId9" Type="http://schemas.openxmlformats.org/officeDocument/2006/relationships/image" Target="../media/image47.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0.wmf"/><Relationship Id="rId5" Type="http://schemas.openxmlformats.org/officeDocument/2006/relationships/oleObject" Target="../embeddings/oleObject39.bin"/><Relationship Id="rId4" Type="http://schemas.openxmlformats.org/officeDocument/2006/relationships/image" Target="../media/image49.w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2.wmf"/><Relationship Id="rId5" Type="http://schemas.openxmlformats.org/officeDocument/2006/relationships/oleObject" Target="../embeddings/oleObject41.bin"/><Relationship Id="rId4" Type="http://schemas.openxmlformats.org/officeDocument/2006/relationships/image" Target="../media/image51.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4.wmf"/><Relationship Id="rId5" Type="http://schemas.openxmlformats.org/officeDocument/2006/relationships/oleObject" Target="../embeddings/oleObject43.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45.bin"/></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47.bin"/><Relationship Id="rId5" Type="http://schemas.openxmlformats.org/officeDocument/2006/relationships/image" Target="../media/image57.wmf"/><Relationship Id="rId4" Type="http://schemas.openxmlformats.org/officeDocument/2006/relationships/oleObject" Target="../embeddings/oleObject46.bin"/></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60.wmf"/><Relationship Id="rId4" Type="http://schemas.openxmlformats.org/officeDocument/2006/relationships/oleObject" Target="../embeddings/oleObject48.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62.wmf"/></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image" Target="../media/image67.png"/><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51.bin"/><Relationship Id="rId11" Type="http://schemas.openxmlformats.org/officeDocument/2006/relationships/image" Target="../media/image71.wmf"/><Relationship Id="rId5" Type="http://schemas.openxmlformats.org/officeDocument/2006/relationships/image" Target="../media/image68.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7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76.wmf"/><Relationship Id="rId3" Type="http://schemas.openxmlformats.org/officeDocument/2006/relationships/image" Target="../media/image67.png"/><Relationship Id="rId7" Type="http://schemas.openxmlformats.org/officeDocument/2006/relationships/image" Target="../media/image73.wmf"/><Relationship Id="rId12"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55.bin"/><Relationship Id="rId11" Type="http://schemas.openxmlformats.org/officeDocument/2006/relationships/image" Target="../media/image75.wmf"/><Relationship Id="rId5" Type="http://schemas.openxmlformats.org/officeDocument/2006/relationships/image" Target="../media/image72.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74.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image" Target="../media/image80.png"/><Relationship Id="rId7"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60.bin"/><Relationship Id="rId5" Type="http://schemas.openxmlformats.org/officeDocument/2006/relationships/image" Target="../media/image77.wmf"/><Relationship Id="rId4" Type="http://schemas.openxmlformats.org/officeDocument/2006/relationships/oleObject" Target="../embeddings/oleObject59.bin"/><Relationship Id="rId9" Type="http://schemas.openxmlformats.org/officeDocument/2006/relationships/image" Target="../media/image79.wmf"/></Relationships>
</file>

<file path=ppt/slides/_rels/slide42.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67.bin"/><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82.wmf"/><Relationship Id="rId11" Type="http://schemas.openxmlformats.org/officeDocument/2006/relationships/oleObject" Target="../embeddings/oleObject66.bin"/><Relationship Id="rId5" Type="http://schemas.openxmlformats.org/officeDocument/2006/relationships/oleObject" Target="../embeddings/oleObject63.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65.bin"/><Relationship Id="rId14" Type="http://schemas.openxmlformats.org/officeDocument/2006/relationships/image" Target="../media/image86.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image" Target="../media/image90.png"/><Relationship Id="rId7" Type="http://schemas.openxmlformats.org/officeDocument/2006/relationships/image" Target="../media/image88.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69.bin"/><Relationship Id="rId5" Type="http://schemas.openxmlformats.org/officeDocument/2006/relationships/image" Target="../media/image87.wmf"/><Relationship Id="rId4" Type="http://schemas.openxmlformats.org/officeDocument/2006/relationships/oleObject" Target="../embeddings/oleObject68.bin"/><Relationship Id="rId9" Type="http://schemas.openxmlformats.org/officeDocument/2006/relationships/image" Target="../media/image89.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normAutofit/>
          </a:bodyPr>
          <a:lstStyle/>
          <a:p>
            <a:pPr eaLnBrk="1" hangingPunct="1"/>
            <a:r>
              <a:rPr lang="el-GR" sz="3200" b="1" dirty="0">
                <a:latin typeface="Arial" charset="0"/>
              </a:rPr>
              <a:t>Φυσική ΙΙ</a:t>
            </a:r>
          </a:p>
        </p:txBody>
      </p:sp>
      <p:sp>
        <p:nvSpPr>
          <p:cNvPr id="14338" name="Υπότιτλος 2"/>
          <p:cNvSpPr>
            <a:spLocks noGrp="1"/>
          </p:cNvSpPr>
          <p:nvPr>
            <p:ph type="subTitle" idx="1"/>
          </p:nvPr>
        </p:nvSpPr>
        <p:spPr>
          <a:xfrm>
            <a:off x="684213" y="3141663"/>
            <a:ext cx="7848600" cy="1871662"/>
          </a:xfrm>
        </p:spPr>
        <p:txBody>
          <a:bodyPr/>
          <a:lstStyle/>
          <a:p>
            <a:pPr>
              <a:lnSpc>
                <a:spcPct val="80000"/>
              </a:lnSpc>
            </a:pPr>
            <a:r>
              <a:rPr lang="el-GR" sz="2800" b="1" dirty="0">
                <a:solidFill>
                  <a:schemeClr val="tx1"/>
                </a:solidFill>
              </a:rPr>
              <a:t>Ενότητα </a:t>
            </a:r>
            <a:r>
              <a:rPr lang="en-US" sz="2800" b="1" dirty="0" smtClean="0">
                <a:solidFill>
                  <a:schemeClr val="tx1"/>
                </a:solidFill>
              </a:rPr>
              <a:t>6</a:t>
            </a:r>
            <a:r>
              <a:rPr lang="el-GR" sz="2800" b="1" dirty="0" smtClean="0">
                <a:solidFill>
                  <a:schemeClr val="tx1"/>
                </a:solidFill>
              </a:rPr>
              <a:t>:</a:t>
            </a:r>
            <a:r>
              <a:rPr lang="en-US" sz="2000" dirty="0" smtClean="0"/>
              <a:t> </a:t>
            </a:r>
            <a:r>
              <a:rPr lang="el-GR" sz="2800" dirty="0">
                <a:solidFill>
                  <a:schemeClr val="tx1"/>
                </a:solidFill>
                <a:latin typeface="Arial" charset="0"/>
              </a:rPr>
              <a:t>Ηλεκτρικό </a:t>
            </a:r>
            <a:r>
              <a:rPr lang="el-GR" sz="2800" dirty="0" smtClean="0">
                <a:solidFill>
                  <a:schemeClr val="tx1"/>
                </a:solidFill>
                <a:latin typeface="Arial" charset="0"/>
              </a:rPr>
              <a:t>Ρεύμα</a:t>
            </a:r>
            <a:r>
              <a:rPr lang="el-GR" sz="2800" dirty="0">
                <a:solidFill>
                  <a:schemeClr val="tx1"/>
                </a:solidFill>
                <a:latin typeface="Arial" charset="0"/>
              </a:rPr>
              <a:t>, </a:t>
            </a:r>
            <a:r>
              <a:rPr lang="el-GR" sz="2800" dirty="0" smtClean="0">
                <a:solidFill>
                  <a:schemeClr val="tx1"/>
                </a:solidFill>
                <a:latin typeface="Arial" charset="0"/>
              </a:rPr>
              <a:t>Αντίσταση</a:t>
            </a:r>
            <a:r>
              <a:rPr lang="el-GR" sz="2800" dirty="0">
                <a:solidFill>
                  <a:schemeClr val="tx1"/>
                </a:solidFill>
                <a:latin typeface="Arial" charset="0"/>
              </a:rPr>
              <a:t>, </a:t>
            </a:r>
            <a:r>
              <a:rPr lang="el-GR" sz="2800" dirty="0" smtClean="0">
                <a:solidFill>
                  <a:schemeClr val="tx1"/>
                </a:solidFill>
                <a:latin typeface="Arial" charset="0"/>
              </a:rPr>
              <a:t>Κυκλώματα Συνεχούς Ρεύματος</a:t>
            </a:r>
            <a:endParaRPr lang="el-GR" sz="2800" dirty="0">
              <a:solidFill>
                <a:schemeClr val="tx1"/>
              </a:solidFill>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572000" cy="646331"/>
          </a:xfrm>
          <a:prstGeom prst="rect">
            <a:avLst/>
          </a:prstGeom>
          <a:noFill/>
          <a:ln w="9525">
            <a:noFill/>
            <a:miter lim="800000"/>
            <a:headEnd/>
            <a:tailEnd/>
          </a:ln>
        </p:spPr>
        <p:txBody>
          <a:bodyPr>
            <a:spAutoFit/>
          </a:bodyPr>
          <a:lstStyle/>
          <a:p>
            <a:pPr algn="ctr"/>
            <a:r>
              <a:rPr lang="el-GR" b="1" i="1" dirty="0" smtClean="0"/>
              <a:t>Ιωάννης Γκιάλας</a:t>
            </a:r>
            <a:endParaRPr lang="el-GR" b="1" i="1" dirty="0"/>
          </a:p>
          <a:p>
            <a:pPr algn="ctr"/>
            <a:r>
              <a:rPr lang="el-GR" b="1" i="1" dirty="0"/>
              <a:t>Τμήμα </a:t>
            </a:r>
            <a:r>
              <a:rPr lang="el-GR" b="1" i="1" dirty="0" smtClean="0"/>
              <a:t>Μηχανικών Οικονομίας και Διοίκησης</a:t>
            </a:r>
            <a:endParaRPr lang="el-GR" b="1" i="1" dirty="0"/>
          </a:p>
        </p:txBody>
      </p:sp>
    </p:spTree>
    <p:extLst>
      <p:ext uri="{BB962C8B-B14F-4D97-AF65-F5344CB8AC3E}">
        <p14:creationId xmlns:p14="http://schemas.microsoft.com/office/powerpoint/2010/main" val="2682671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Απάντηση</a:t>
            </a:r>
            <a:endParaRPr lang="el-GR" dirty="0"/>
          </a:p>
        </p:txBody>
      </p:sp>
      <p:sp>
        <p:nvSpPr>
          <p:cNvPr id="3" name="Θέση περιεχομένου 2"/>
          <p:cNvSpPr>
            <a:spLocks noGrp="1"/>
          </p:cNvSpPr>
          <p:nvPr>
            <p:ph idx="1"/>
          </p:nvPr>
        </p:nvSpPr>
        <p:spPr/>
        <p:txBody>
          <a:bodyPr/>
          <a:lstStyle/>
          <a:p>
            <a:pPr marL="557530" indent="0" algn="just">
              <a:spcAft>
                <a:spcPts val="0"/>
              </a:spcAft>
              <a:buNone/>
            </a:pPr>
            <a:r>
              <a:rPr lang="el-GR" i="1" dirty="0">
                <a:latin typeface="Times New Roman"/>
                <a:ea typeface="Times New Roman"/>
              </a:rPr>
              <a:t>(α) Το εμβαδόν της διατομής του αγωγού είναι</a:t>
            </a:r>
            <a:endParaRPr lang="el-GR" sz="2000" dirty="0">
              <a:latin typeface="Times New Roman"/>
              <a:ea typeface="Times New Roman"/>
            </a:endParaRPr>
          </a:p>
          <a:p>
            <a:pPr marL="900430" algn="just">
              <a:spcAft>
                <a:spcPts val="0"/>
              </a:spcAft>
            </a:pPr>
            <a:endParaRPr lang="el-GR" i="1" dirty="0" smtClean="0">
              <a:latin typeface="Times New Roman"/>
              <a:ea typeface="Times New Roman"/>
            </a:endParaRPr>
          </a:p>
          <a:p>
            <a:pPr marL="557530" indent="0" algn="just">
              <a:spcAft>
                <a:spcPts val="0"/>
              </a:spcAft>
              <a:buNone/>
            </a:pPr>
            <a:endParaRPr lang="el-GR" i="1" dirty="0">
              <a:latin typeface="Times New Roman"/>
              <a:ea typeface="Times New Roman"/>
            </a:endParaRPr>
          </a:p>
          <a:p>
            <a:pPr marL="557530" indent="0" algn="just">
              <a:spcAft>
                <a:spcPts val="0"/>
              </a:spcAft>
              <a:buNone/>
            </a:pPr>
            <a:r>
              <a:rPr lang="el-GR" i="1" dirty="0" smtClean="0">
                <a:latin typeface="Times New Roman"/>
                <a:ea typeface="Times New Roman"/>
              </a:rPr>
              <a:t>Η </a:t>
            </a:r>
            <a:r>
              <a:rPr lang="el-GR" i="1" dirty="0">
                <a:latin typeface="Times New Roman"/>
                <a:ea typeface="Times New Roman"/>
              </a:rPr>
              <a:t>πυκνότητα ρεύματος είναι</a:t>
            </a:r>
            <a:endParaRPr lang="el-GR" sz="2000"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10</a:t>
            </a:fld>
            <a:endParaRPr lang="el-GR">
              <a:solidFill>
                <a:prstClr val="black">
                  <a:tint val="75000"/>
                </a:prstClr>
              </a:solidFill>
            </a:endParaRP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1641227783"/>
              </p:ext>
            </p:extLst>
          </p:nvPr>
        </p:nvGraphicFramePr>
        <p:xfrm>
          <a:off x="704848" y="2348880"/>
          <a:ext cx="7734303" cy="667544"/>
        </p:xfrm>
        <a:graphic>
          <a:graphicData uri="http://schemas.openxmlformats.org/presentationml/2006/ole">
            <mc:AlternateContent xmlns:mc="http://schemas.openxmlformats.org/markup-compatibility/2006">
              <mc:Choice xmlns:v="urn:schemas-microsoft-com:vml" Requires="v">
                <p:oleObj spid="_x0000_s4137" name="Equation" r:id="rId3" imgW="3200400" imgH="279400" progId="Equation.DSMT4">
                  <p:embed/>
                </p:oleObj>
              </mc:Choice>
              <mc:Fallback>
                <p:oleObj name="Equation" r:id="rId3" imgW="3200400" imgH="279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48" y="2348880"/>
                        <a:ext cx="7734303" cy="667544"/>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1016038151"/>
              </p:ext>
            </p:extLst>
          </p:nvPr>
        </p:nvGraphicFramePr>
        <p:xfrm>
          <a:off x="683568" y="4149080"/>
          <a:ext cx="6710267" cy="955576"/>
        </p:xfrm>
        <a:graphic>
          <a:graphicData uri="http://schemas.openxmlformats.org/presentationml/2006/ole">
            <mc:AlternateContent xmlns:mc="http://schemas.openxmlformats.org/markup-compatibility/2006">
              <mc:Choice xmlns:v="urn:schemas-microsoft-com:vml" Requires="v">
                <p:oleObj spid="_x0000_s4138" name="Equation" r:id="rId5" imgW="3009900" imgH="431800" progId="Equation.DSMT4">
                  <p:embed/>
                </p:oleObj>
              </mc:Choice>
              <mc:Fallback>
                <p:oleObj name="Equation" r:id="rId5" imgW="3009900" imgH="431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4149080"/>
                        <a:ext cx="6710267" cy="955576"/>
                      </a:xfrm>
                      <a:prstGeom prst="rect">
                        <a:avLst/>
                      </a:prstGeom>
                      <a:noFill/>
                    </p:spPr>
                  </p:pic>
                </p:oleObj>
              </mc:Fallback>
            </mc:AlternateContent>
          </a:graphicData>
        </a:graphic>
      </p:graphicFrame>
    </p:spTree>
    <p:extLst>
      <p:ext uri="{BB962C8B-B14F-4D97-AF65-F5344CB8AC3E}">
        <p14:creationId xmlns:p14="http://schemas.microsoft.com/office/powerpoint/2010/main" val="1171137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3568" y="332656"/>
            <a:ext cx="8229600" cy="4525963"/>
          </a:xfrm>
        </p:spPr>
        <p:txBody>
          <a:bodyPr>
            <a:normAutofit fontScale="70000" lnSpcReduction="20000"/>
          </a:bodyPr>
          <a:lstStyle/>
          <a:p>
            <a:pPr marL="557530" indent="0" algn="just">
              <a:spcAft>
                <a:spcPts val="0"/>
              </a:spcAft>
              <a:buNone/>
            </a:pPr>
            <a:r>
              <a:rPr lang="el-GR" i="1" dirty="0">
                <a:latin typeface="Times New Roman"/>
                <a:ea typeface="Times New Roman"/>
              </a:rPr>
              <a:t>(β) </a:t>
            </a:r>
            <a:r>
              <a:rPr lang="el-GR" i="1" dirty="0" smtClean="0">
                <a:latin typeface="Times New Roman"/>
                <a:ea typeface="Times New Roman"/>
              </a:rPr>
              <a:t>Έχουμε </a:t>
            </a:r>
            <a:r>
              <a:rPr lang="el-GR" i="1" dirty="0">
                <a:latin typeface="Times New Roman"/>
                <a:ea typeface="Times New Roman"/>
              </a:rPr>
              <a:t>υπολογίσει την πυκνότητα ρεύματος, γνωρίζουμε το φορτίο του ηλεκτρονίου, άρα χρειαζόμαστε τον </a:t>
            </a:r>
            <a:r>
              <a:rPr lang="en-US" i="1" dirty="0">
                <a:latin typeface="Times New Roman"/>
                <a:ea typeface="Times New Roman"/>
              </a:rPr>
              <a:t>n</a:t>
            </a:r>
            <a:r>
              <a:rPr lang="el-GR" i="1" dirty="0">
                <a:latin typeface="Times New Roman"/>
                <a:ea typeface="Times New Roman"/>
              </a:rPr>
              <a:t>, τον αριθμό ηλεκτρονίων ανά μονάδα όγκου. </a:t>
            </a:r>
            <a:endParaRPr lang="el-GR" sz="2000" dirty="0" smtClean="0">
              <a:latin typeface="Times New Roman"/>
              <a:ea typeface="Times New Roman"/>
            </a:endParaRPr>
          </a:p>
          <a:p>
            <a:pPr marL="900430" algn="just">
              <a:spcAft>
                <a:spcPts val="0"/>
              </a:spcAft>
            </a:pPr>
            <a:endParaRPr lang="el-GR" sz="2000" i="1" dirty="0">
              <a:latin typeface="Times New Roman"/>
              <a:ea typeface="Times New Roman"/>
            </a:endParaRPr>
          </a:p>
          <a:p>
            <a:pPr marL="557530" indent="0" algn="just">
              <a:spcAft>
                <a:spcPts val="0"/>
              </a:spcAft>
              <a:buNone/>
            </a:pPr>
            <a:r>
              <a:rPr lang="el-GR" i="1" dirty="0" smtClean="0">
                <a:latin typeface="Times New Roman"/>
                <a:ea typeface="Times New Roman"/>
              </a:rPr>
              <a:t>Από </a:t>
            </a:r>
            <a:r>
              <a:rPr lang="el-GR" i="1" dirty="0">
                <a:latin typeface="Times New Roman"/>
                <a:ea typeface="Times New Roman"/>
              </a:rPr>
              <a:t>τον περιοδικό πίνακα των στοιχείων βρίσκουμε ότι ο χαλκός έχει ένα  ηλεκτρόνιο ανά άτομο στην εξωτερική στοιβάδα. Η γραμμομοριακή μάζα του χαλκού Μ = 63.5 </a:t>
            </a:r>
            <a:r>
              <a:rPr lang="en-US" i="1" dirty="0">
                <a:latin typeface="Times New Roman"/>
                <a:ea typeface="Times New Roman"/>
              </a:rPr>
              <a:t>g</a:t>
            </a:r>
            <a:r>
              <a:rPr lang="el-GR" i="1" dirty="0">
                <a:latin typeface="Times New Roman"/>
                <a:ea typeface="Times New Roman"/>
              </a:rPr>
              <a:t>/</a:t>
            </a:r>
            <a:r>
              <a:rPr lang="en-US" i="1" dirty="0">
                <a:latin typeface="Times New Roman"/>
                <a:ea typeface="Times New Roman"/>
              </a:rPr>
              <a:t>mole</a:t>
            </a:r>
            <a:r>
              <a:rPr lang="el-GR" i="1" dirty="0">
                <a:latin typeface="Times New Roman"/>
                <a:ea typeface="Times New Roman"/>
              </a:rPr>
              <a:t>. Επίσης το μόριο του χαλκού είναι </a:t>
            </a:r>
            <a:r>
              <a:rPr lang="el-GR" i="1" dirty="0" err="1">
                <a:latin typeface="Times New Roman"/>
                <a:ea typeface="Times New Roman"/>
              </a:rPr>
              <a:t>μονοατομικό</a:t>
            </a:r>
            <a:r>
              <a:rPr lang="el-GR" i="1" dirty="0">
                <a:latin typeface="Times New Roman"/>
                <a:ea typeface="Times New Roman"/>
              </a:rPr>
              <a:t>.</a:t>
            </a:r>
            <a:endParaRPr lang="el-GR" sz="2000" dirty="0">
              <a:latin typeface="Times New Roman"/>
              <a:ea typeface="Times New Roman"/>
            </a:endParaRPr>
          </a:p>
          <a:p>
            <a:pPr marL="557530" indent="0" algn="just">
              <a:spcAft>
                <a:spcPts val="0"/>
              </a:spcAft>
              <a:buNone/>
            </a:pPr>
            <a:endParaRPr lang="el-GR" i="1" u="sng" dirty="0" smtClean="0">
              <a:latin typeface="Times New Roman"/>
              <a:ea typeface="Times New Roman"/>
            </a:endParaRPr>
          </a:p>
          <a:p>
            <a:pPr marL="557530" indent="0" algn="just">
              <a:spcAft>
                <a:spcPts val="0"/>
              </a:spcAft>
              <a:buNone/>
            </a:pPr>
            <a:r>
              <a:rPr lang="el-GR" i="1" u="sng" dirty="0" smtClean="0">
                <a:latin typeface="Times New Roman"/>
                <a:ea typeface="Times New Roman"/>
              </a:rPr>
              <a:t>Υπενθύμιση</a:t>
            </a:r>
            <a:r>
              <a:rPr lang="el-GR" i="1" u="sng" dirty="0">
                <a:latin typeface="Times New Roman"/>
                <a:ea typeface="Times New Roman"/>
              </a:rPr>
              <a:t>	</a:t>
            </a:r>
            <a:r>
              <a:rPr lang="el-GR" i="1" dirty="0">
                <a:latin typeface="Times New Roman"/>
                <a:ea typeface="Times New Roman"/>
              </a:rPr>
              <a:t>Ένα γραμμομόριο (</a:t>
            </a:r>
            <a:r>
              <a:rPr lang="en-US" i="1" dirty="0">
                <a:latin typeface="Times New Roman"/>
                <a:ea typeface="Times New Roman"/>
              </a:rPr>
              <a:t>mole</a:t>
            </a:r>
            <a:r>
              <a:rPr lang="el-GR" i="1" dirty="0">
                <a:latin typeface="Times New Roman"/>
                <a:ea typeface="Times New Roman"/>
              </a:rPr>
              <a:t>) υλικού είναι ποσότητα υλικού που περιέχει Ν</a:t>
            </a:r>
            <a:r>
              <a:rPr lang="el-GR" i="1" baseline="-25000" dirty="0">
                <a:latin typeface="Times New Roman"/>
                <a:ea typeface="Times New Roman"/>
              </a:rPr>
              <a:t>Α</a:t>
            </a:r>
            <a:r>
              <a:rPr lang="el-GR" i="1" dirty="0">
                <a:latin typeface="Times New Roman"/>
                <a:ea typeface="Times New Roman"/>
              </a:rPr>
              <a:t> μόρια, όπου Ν</a:t>
            </a:r>
            <a:r>
              <a:rPr lang="el-GR" i="1" baseline="-25000" dirty="0">
                <a:latin typeface="Times New Roman"/>
                <a:ea typeface="Times New Roman"/>
              </a:rPr>
              <a:t>Α</a:t>
            </a:r>
            <a:r>
              <a:rPr lang="el-GR" i="1" dirty="0">
                <a:latin typeface="Times New Roman"/>
                <a:ea typeface="Times New Roman"/>
              </a:rPr>
              <a:t>=6.023</a:t>
            </a:r>
            <a:r>
              <a:rPr lang="el-GR" i="1" dirty="0">
                <a:latin typeface="Times New Roman"/>
                <a:ea typeface="Times New Roman"/>
                <a:sym typeface="Symbol"/>
              </a:rPr>
              <a:t></a:t>
            </a:r>
            <a:r>
              <a:rPr lang="el-GR" i="1" dirty="0">
                <a:latin typeface="Times New Roman"/>
                <a:ea typeface="Times New Roman"/>
              </a:rPr>
              <a:t>10</a:t>
            </a:r>
            <a:r>
              <a:rPr lang="el-GR" i="1" baseline="30000" dirty="0">
                <a:latin typeface="Times New Roman"/>
                <a:ea typeface="Times New Roman"/>
              </a:rPr>
              <a:t>23</a:t>
            </a:r>
            <a:r>
              <a:rPr lang="el-GR" i="1" dirty="0">
                <a:latin typeface="Times New Roman"/>
                <a:ea typeface="Times New Roman"/>
              </a:rPr>
              <a:t> μόρια/</a:t>
            </a:r>
            <a:r>
              <a:rPr lang="en-US" i="1" dirty="0">
                <a:latin typeface="Times New Roman"/>
                <a:ea typeface="Times New Roman"/>
              </a:rPr>
              <a:t>mole</a:t>
            </a:r>
            <a:r>
              <a:rPr lang="el-GR" i="1" dirty="0">
                <a:latin typeface="Times New Roman"/>
                <a:ea typeface="Times New Roman"/>
              </a:rPr>
              <a:t> είναι ο αριθμός του </a:t>
            </a:r>
            <a:r>
              <a:rPr lang="en-US" i="1" dirty="0">
                <a:latin typeface="Times New Roman"/>
                <a:ea typeface="Times New Roman"/>
              </a:rPr>
              <a:t>Avogadro</a:t>
            </a:r>
            <a:r>
              <a:rPr lang="el-GR" i="1" dirty="0">
                <a:latin typeface="Times New Roman"/>
                <a:ea typeface="Times New Roman"/>
              </a:rPr>
              <a:t>.</a:t>
            </a:r>
            <a:endParaRPr lang="el-GR" sz="2000" dirty="0">
              <a:latin typeface="Times New Roman"/>
              <a:ea typeface="Times New Roman"/>
            </a:endParaRPr>
          </a:p>
          <a:p>
            <a:pPr marL="900430" algn="just">
              <a:spcAft>
                <a:spcPts val="0"/>
              </a:spcAft>
            </a:pPr>
            <a:endParaRPr lang="el-GR" sz="2000" dirty="0">
              <a:latin typeface="Times New Roman"/>
              <a:ea typeface="Times New Roman"/>
            </a:endParaRPr>
          </a:p>
          <a:p>
            <a:pPr marL="557530" indent="0" algn="just">
              <a:spcAft>
                <a:spcPts val="0"/>
              </a:spcAft>
              <a:buNone/>
            </a:pPr>
            <a:r>
              <a:rPr lang="el-GR" i="1" dirty="0">
                <a:latin typeface="Times New Roman"/>
                <a:ea typeface="Times New Roman"/>
              </a:rPr>
              <a:t>Ο αριθμός των γραμμομορίων ανά μονάδα όγκου είναι</a:t>
            </a:r>
            <a:endParaRPr lang="el-GR" sz="2000"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11</a:t>
            </a:fld>
            <a:endParaRPr lang="el-GR">
              <a:solidFill>
                <a:prstClr val="black">
                  <a:tint val="75000"/>
                </a:prstClr>
              </a:solidFill>
            </a:endParaRP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929475063"/>
              </p:ext>
            </p:extLst>
          </p:nvPr>
        </p:nvGraphicFramePr>
        <p:xfrm>
          <a:off x="2123728" y="4581128"/>
          <a:ext cx="4575657" cy="1027584"/>
        </p:xfrm>
        <a:graphic>
          <a:graphicData uri="http://schemas.openxmlformats.org/presentationml/2006/ole">
            <mc:AlternateContent xmlns:mc="http://schemas.openxmlformats.org/markup-compatibility/2006">
              <mc:Choice xmlns:v="urn:schemas-microsoft-com:vml" Requires="v">
                <p:oleObj spid="_x0000_s5142" name="Equation" r:id="rId3" imgW="2247900" imgH="508000" progId="Equation.DSMT4">
                  <p:embed/>
                </p:oleObj>
              </mc:Choice>
              <mc:Fallback>
                <p:oleObj name="Equation" r:id="rId3" imgW="2247900" imgH="508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4581128"/>
                        <a:ext cx="4575657" cy="1027584"/>
                      </a:xfrm>
                      <a:prstGeom prst="rect">
                        <a:avLst/>
                      </a:prstGeom>
                      <a:noFill/>
                    </p:spPr>
                  </p:pic>
                </p:oleObj>
              </mc:Fallback>
            </mc:AlternateContent>
          </a:graphicData>
        </a:graphic>
      </p:graphicFrame>
    </p:spTree>
    <p:extLst>
      <p:ext uri="{BB962C8B-B14F-4D97-AF65-F5344CB8AC3E}">
        <p14:creationId xmlns:p14="http://schemas.microsoft.com/office/powerpoint/2010/main" val="4290223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692696"/>
            <a:ext cx="8229600" cy="5433467"/>
          </a:xfrm>
        </p:spPr>
        <p:txBody>
          <a:bodyPr/>
          <a:lstStyle/>
          <a:p>
            <a:pPr marL="557530" indent="0" algn="just">
              <a:spcAft>
                <a:spcPts val="0"/>
              </a:spcAft>
              <a:buNone/>
            </a:pPr>
            <a:r>
              <a:rPr lang="el-GR" sz="2800" i="1" dirty="0">
                <a:latin typeface="Times New Roman"/>
                <a:ea typeface="Times New Roman"/>
              </a:rPr>
              <a:t>Ο αριθμός των ηλεκτρονίων ανά μονάδα όγκου είναι </a:t>
            </a:r>
            <a:endParaRPr lang="el-GR" sz="2800" i="1" dirty="0" smtClean="0">
              <a:latin typeface="Times New Roman"/>
              <a:ea typeface="Times New Roman"/>
            </a:endParaRPr>
          </a:p>
          <a:p>
            <a:pPr marL="900430" algn="just">
              <a:spcAft>
                <a:spcPts val="0"/>
              </a:spcAft>
            </a:pPr>
            <a:endParaRPr lang="el-GR" sz="2000" i="1" dirty="0">
              <a:latin typeface="Times New Roman"/>
              <a:ea typeface="Times New Roman"/>
            </a:endParaRPr>
          </a:p>
          <a:p>
            <a:pPr marL="900430" algn="just">
              <a:spcAft>
                <a:spcPts val="0"/>
              </a:spcAft>
            </a:pPr>
            <a:endParaRPr lang="el-GR" sz="2000" dirty="0">
              <a:latin typeface="Times New Roman"/>
              <a:ea typeface="Times New Roman"/>
            </a:endParaRPr>
          </a:p>
          <a:p>
            <a:pPr marL="557530" indent="0" algn="just">
              <a:spcAft>
                <a:spcPts val="0"/>
              </a:spcAft>
              <a:buNone/>
            </a:pPr>
            <a:endParaRPr lang="el-GR" sz="2000" i="1" dirty="0" smtClean="0">
              <a:latin typeface="Times New Roman"/>
              <a:ea typeface="Times New Roman"/>
            </a:endParaRPr>
          </a:p>
          <a:p>
            <a:pPr marL="557530" indent="0" algn="just">
              <a:spcAft>
                <a:spcPts val="0"/>
              </a:spcAft>
              <a:buNone/>
            </a:pPr>
            <a:endParaRPr lang="el-GR" sz="2000" i="1" dirty="0">
              <a:latin typeface="Times New Roman"/>
              <a:ea typeface="Times New Roman"/>
            </a:endParaRPr>
          </a:p>
          <a:p>
            <a:pPr marL="557530" indent="0" algn="just">
              <a:spcAft>
                <a:spcPts val="0"/>
              </a:spcAft>
              <a:buNone/>
            </a:pPr>
            <a:r>
              <a:rPr lang="el-GR" sz="2800" i="1" dirty="0" smtClean="0">
                <a:latin typeface="Times New Roman"/>
                <a:ea typeface="Times New Roman"/>
              </a:rPr>
              <a:t>Αντικαθιστώντας </a:t>
            </a:r>
            <a:r>
              <a:rPr lang="el-GR" sz="2800" i="1" dirty="0">
                <a:latin typeface="Times New Roman"/>
                <a:ea typeface="Times New Roman"/>
              </a:rPr>
              <a:t>τις αριθμητικές τιμές έχουμε </a:t>
            </a:r>
            <a:endParaRPr lang="el-GR" sz="2800" dirty="0">
              <a:latin typeface="Times New Roman"/>
              <a:ea typeface="Times New Roman"/>
            </a:endParaRPr>
          </a:p>
          <a:p>
            <a:pPr marL="557530" indent="0" algn="just">
              <a:spcAft>
                <a:spcPts val="0"/>
              </a:spcAft>
              <a:buNone/>
            </a:pPr>
            <a:r>
              <a:rPr lang="el-GR" sz="2000" i="1" dirty="0">
                <a:latin typeface="Times New Roman"/>
                <a:ea typeface="Times New Roman"/>
              </a:rPr>
              <a:t> </a:t>
            </a:r>
            <a:endParaRPr lang="el-GR" sz="1400" dirty="0">
              <a:latin typeface="Times New Roman"/>
              <a:ea typeface="Times New Roman"/>
            </a:endParaRPr>
          </a:p>
          <a:p>
            <a:pPr marL="900430" algn="just">
              <a:spcAft>
                <a:spcPts val="0"/>
              </a:spcAft>
            </a:pPr>
            <a:endParaRPr lang="el-GR" sz="2000"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12</a:t>
            </a:fld>
            <a:endParaRPr lang="el-GR">
              <a:solidFill>
                <a:prstClr val="black">
                  <a:tint val="75000"/>
                </a:prstClr>
              </a:solidFill>
            </a:endParaRP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699400646"/>
              </p:ext>
            </p:extLst>
          </p:nvPr>
        </p:nvGraphicFramePr>
        <p:xfrm>
          <a:off x="228694" y="1412776"/>
          <a:ext cx="8686611" cy="595536"/>
        </p:xfrm>
        <a:graphic>
          <a:graphicData uri="http://schemas.openxmlformats.org/presentationml/2006/ole">
            <mc:AlternateContent xmlns:mc="http://schemas.openxmlformats.org/markup-compatibility/2006">
              <mc:Choice xmlns:v="urn:schemas-microsoft-com:vml" Requires="v">
                <p:oleObj spid="_x0000_s6211" name="Equation" r:id="rId3" imgW="4025900" imgH="279400" progId="Equation.DSMT4">
                  <p:embed/>
                </p:oleObj>
              </mc:Choice>
              <mc:Fallback>
                <p:oleObj name="Equation" r:id="rId3" imgW="4025900" imgH="279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94" y="1412776"/>
                        <a:ext cx="8686611" cy="595536"/>
                      </a:xfrm>
                      <a:prstGeom prst="rect">
                        <a:avLst/>
                      </a:prstGeom>
                      <a:noFill/>
                    </p:spPr>
                  </p:pic>
                </p:oleObj>
              </mc:Fallback>
            </mc:AlternateContent>
          </a:graphicData>
        </a:graphic>
      </p:graphicFrame>
      <p:graphicFrame>
        <p:nvGraphicFramePr>
          <p:cNvPr id="10" name="Αντικείμενο 9"/>
          <p:cNvGraphicFramePr>
            <a:graphicFrameLocks noChangeAspect="1"/>
          </p:cNvGraphicFramePr>
          <p:nvPr>
            <p:extLst>
              <p:ext uri="{D42A27DB-BD31-4B8C-83A1-F6EECF244321}">
                <p14:modId xmlns:p14="http://schemas.microsoft.com/office/powerpoint/2010/main" val="2367787"/>
              </p:ext>
            </p:extLst>
          </p:nvPr>
        </p:nvGraphicFramePr>
        <p:xfrm>
          <a:off x="0" y="3429000"/>
          <a:ext cx="9243866" cy="811560"/>
        </p:xfrm>
        <a:graphic>
          <a:graphicData uri="http://schemas.openxmlformats.org/presentationml/2006/ole">
            <mc:AlternateContent xmlns:mc="http://schemas.openxmlformats.org/markup-compatibility/2006">
              <mc:Choice xmlns:v="urn:schemas-microsoft-com:vml" Requires="v">
                <p:oleObj spid="_x0000_s6212" name="Equation" r:id="rId5" imgW="4445000" imgH="393700" progId="Equation.DSMT4">
                  <p:embed/>
                </p:oleObj>
              </mc:Choice>
              <mc:Fallback>
                <p:oleObj name="Equation" r:id="rId5" imgW="4445000" imgH="393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9243866" cy="811560"/>
                      </a:xfrm>
                      <a:prstGeom prst="rect">
                        <a:avLst/>
                      </a:prstGeom>
                      <a:noFill/>
                    </p:spPr>
                  </p:pic>
                </p:oleObj>
              </mc:Fallback>
            </mc:AlternateContent>
          </a:graphicData>
        </a:graphic>
      </p:graphicFrame>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1993942646"/>
              </p:ext>
            </p:extLst>
          </p:nvPr>
        </p:nvGraphicFramePr>
        <p:xfrm>
          <a:off x="283913" y="4653136"/>
          <a:ext cx="8576173" cy="1124744"/>
        </p:xfrm>
        <a:graphic>
          <a:graphicData uri="http://schemas.openxmlformats.org/presentationml/2006/ole">
            <mc:AlternateContent xmlns:mc="http://schemas.openxmlformats.org/markup-compatibility/2006">
              <mc:Choice xmlns:v="urn:schemas-microsoft-com:vml" Requires="v">
                <p:oleObj spid="_x0000_s6213" name="Equation" r:id="rId7" imgW="4064000" imgH="533400" progId="Equation.DSMT4">
                  <p:embed/>
                </p:oleObj>
              </mc:Choice>
              <mc:Fallback>
                <p:oleObj name="Equation" r:id="rId7" imgW="4064000" imgH="5334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13" y="4653136"/>
                        <a:ext cx="8576173" cy="1124744"/>
                      </a:xfrm>
                      <a:prstGeom prst="rect">
                        <a:avLst/>
                      </a:prstGeom>
                      <a:noFill/>
                    </p:spPr>
                  </p:pic>
                </p:oleObj>
              </mc:Fallback>
            </mc:AlternateContent>
          </a:graphicData>
        </a:graphic>
      </p:graphicFrame>
    </p:spTree>
    <p:extLst>
      <p:ext uri="{BB962C8B-B14F-4D97-AF65-F5344CB8AC3E}">
        <p14:creationId xmlns:p14="http://schemas.microsoft.com/office/powerpoint/2010/main" val="768192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Εφαρμογή</a:t>
            </a:r>
            <a:endParaRPr lang="el-GR" dirty="0"/>
          </a:p>
        </p:txBody>
      </p:sp>
      <p:sp>
        <p:nvSpPr>
          <p:cNvPr id="3" name="Θέση περιεχομένου 2"/>
          <p:cNvSpPr>
            <a:spLocks noGrp="1"/>
          </p:cNvSpPr>
          <p:nvPr>
            <p:ph idx="1"/>
          </p:nvPr>
        </p:nvSpPr>
        <p:spPr/>
        <p:txBody>
          <a:bodyPr/>
          <a:lstStyle/>
          <a:p>
            <a:pPr marL="0" indent="0" algn="just">
              <a:spcAft>
                <a:spcPts val="0"/>
              </a:spcAft>
              <a:buNone/>
            </a:pPr>
            <a:r>
              <a:rPr lang="el-GR" i="1" dirty="0">
                <a:latin typeface="Times New Roman"/>
                <a:ea typeface="Times New Roman"/>
              </a:rPr>
              <a:t>Υπολογίστε τη ένταση του ρεύματος στην περίπτωση που 6</a:t>
            </a:r>
            <a:r>
              <a:rPr lang="el-GR" i="1" dirty="0">
                <a:latin typeface="Times New Roman"/>
                <a:ea typeface="Times New Roman"/>
                <a:sym typeface="Symbol"/>
              </a:rPr>
              <a:t></a:t>
            </a:r>
            <a:r>
              <a:rPr lang="el-GR" i="1" dirty="0">
                <a:latin typeface="Times New Roman"/>
                <a:ea typeface="Times New Roman"/>
              </a:rPr>
              <a:t>10</a:t>
            </a:r>
            <a:r>
              <a:rPr lang="el-GR" i="1" baseline="30000" dirty="0">
                <a:latin typeface="Times New Roman"/>
                <a:ea typeface="Times New Roman"/>
              </a:rPr>
              <a:t>11</a:t>
            </a:r>
            <a:r>
              <a:rPr lang="el-GR" i="1" dirty="0">
                <a:latin typeface="Times New Roman"/>
                <a:ea typeface="Times New Roman"/>
              </a:rPr>
              <a:t> ηλεκτρόνια διέρχονται από μία ορισμένη διατομή ενός αγωγού σε κάθε δευτερόλεπτο.</a:t>
            </a:r>
            <a:endParaRPr lang="el-GR" sz="2000"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13</a:t>
            </a:fld>
            <a:endParaRPr lang="el-GR">
              <a:solidFill>
                <a:prstClr val="black">
                  <a:tint val="75000"/>
                </a:prstClr>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3147630399"/>
              </p:ext>
            </p:extLst>
          </p:nvPr>
        </p:nvGraphicFramePr>
        <p:xfrm>
          <a:off x="1" y="4365104"/>
          <a:ext cx="9036496" cy="911243"/>
        </p:xfrm>
        <a:graphic>
          <a:graphicData uri="http://schemas.openxmlformats.org/presentationml/2006/ole">
            <mc:AlternateContent xmlns:mc="http://schemas.openxmlformats.org/markup-compatibility/2006">
              <mc:Choice xmlns:v="urn:schemas-microsoft-com:vml" Requires="v">
                <p:oleObj spid="_x0000_s32777" name="Equation" r:id="rId3" imgW="4533900" imgH="457200" progId="Equation.DSMT4">
                  <p:embed/>
                </p:oleObj>
              </mc:Choice>
              <mc:Fallback>
                <p:oleObj name="Equation" r:id="rId3" imgW="45339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365104"/>
                        <a:ext cx="9036496" cy="911243"/>
                      </a:xfrm>
                      <a:prstGeom prst="rect">
                        <a:avLst/>
                      </a:prstGeom>
                      <a:noFill/>
                    </p:spPr>
                  </p:pic>
                </p:oleObj>
              </mc:Fallback>
            </mc:AlternateContent>
          </a:graphicData>
        </a:graphic>
      </p:graphicFrame>
    </p:spTree>
    <p:extLst>
      <p:ext uri="{BB962C8B-B14F-4D97-AF65-F5344CB8AC3E}">
        <p14:creationId xmlns:p14="http://schemas.microsoft.com/office/powerpoint/2010/main" val="3327697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Εφαρμογή</a:t>
            </a:r>
            <a:endParaRPr lang="el-GR" dirty="0"/>
          </a:p>
        </p:txBody>
      </p:sp>
      <p:sp>
        <p:nvSpPr>
          <p:cNvPr id="3" name="Θέση περιεχομένου 2"/>
          <p:cNvSpPr>
            <a:spLocks noGrp="1"/>
          </p:cNvSpPr>
          <p:nvPr>
            <p:ph idx="1"/>
          </p:nvPr>
        </p:nvSpPr>
        <p:spPr/>
        <p:txBody>
          <a:bodyPr/>
          <a:lstStyle/>
          <a:p>
            <a:pPr marL="0" indent="0">
              <a:buNone/>
            </a:pPr>
            <a:r>
              <a:rPr lang="el-GR" i="1" dirty="0">
                <a:latin typeface="Times New Roman"/>
                <a:ea typeface="Times New Roman"/>
              </a:rPr>
              <a:t>Μία χάλκινη ράβδος έχει διατομή 100 </a:t>
            </a:r>
            <a:r>
              <a:rPr lang="en-US" i="1" dirty="0">
                <a:latin typeface="Times New Roman"/>
                <a:ea typeface="Times New Roman"/>
              </a:rPr>
              <a:t>cm</a:t>
            </a:r>
            <a:r>
              <a:rPr lang="el-GR" i="1" baseline="30000" dirty="0">
                <a:latin typeface="Times New Roman"/>
                <a:ea typeface="Times New Roman"/>
              </a:rPr>
              <a:t>2</a:t>
            </a:r>
            <a:r>
              <a:rPr lang="el-GR" i="1" dirty="0">
                <a:latin typeface="Times New Roman"/>
                <a:ea typeface="Times New Roman"/>
              </a:rPr>
              <a:t> και διαρρέεται από ρεύμα πυκνότητας 1000 </a:t>
            </a:r>
            <a:r>
              <a:rPr lang="en-US" i="1" dirty="0">
                <a:latin typeface="Times New Roman"/>
                <a:ea typeface="Times New Roman"/>
              </a:rPr>
              <a:t>A</a:t>
            </a:r>
            <a:r>
              <a:rPr lang="el-GR" i="1" dirty="0">
                <a:latin typeface="Times New Roman"/>
                <a:ea typeface="Times New Roman"/>
              </a:rPr>
              <a:t>/</a:t>
            </a:r>
            <a:r>
              <a:rPr lang="en-US" i="1" dirty="0">
                <a:latin typeface="Times New Roman"/>
                <a:ea typeface="Times New Roman"/>
              </a:rPr>
              <a:t>cm</a:t>
            </a:r>
            <a:r>
              <a:rPr lang="el-GR" i="1" baseline="30000" dirty="0">
                <a:latin typeface="Times New Roman"/>
                <a:ea typeface="Times New Roman"/>
              </a:rPr>
              <a:t>2</a:t>
            </a:r>
            <a:r>
              <a:rPr lang="el-GR" i="1" dirty="0">
                <a:latin typeface="Times New Roman"/>
                <a:ea typeface="Times New Roman"/>
              </a:rPr>
              <a:t>. (α) Ποιο είναι το ολικό ρεύμα στην ράβδο; (β) Πόσο φορτίο διαρρέει μία διατομή της ράβδου  ανά δευτερόλεπτο;</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14</a:t>
            </a:fld>
            <a:endParaRPr lang="el-GR">
              <a:solidFill>
                <a:prstClr val="black">
                  <a:tint val="75000"/>
                </a:prstClr>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3803813117"/>
              </p:ext>
            </p:extLst>
          </p:nvPr>
        </p:nvGraphicFramePr>
        <p:xfrm>
          <a:off x="1187624" y="4221088"/>
          <a:ext cx="6119813" cy="1403350"/>
        </p:xfrm>
        <a:graphic>
          <a:graphicData uri="http://schemas.openxmlformats.org/presentationml/2006/ole">
            <mc:AlternateContent xmlns:mc="http://schemas.openxmlformats.org/markup-compatibility/2006">
              <mc:Choice xmlns:v="urn:schemas-microsoft-com:vml" Requires="v">
                <p:oleObj spid="_x0000_s33801" name="Equation" r:id="rId3" imgW="2552400" imgH="583920" progId="Equation.DSMT4">
                  <p:embed/>
                </p:oleObj>
              </mc:Choice>
              <mc:Fallback>
                <p:oleObj name="Equation" r:id="rId3" imgW="2552400" imgH="583920" progId="Equation.DSMT4">
                  <p:embed/>
                  <p:pic>
                    <p:nvPicPr>
                      <p:cNvPr id="0" name="Object 1"/>
                      <p:cNvPicPr>
                        <a:picLocks noChangeAspect="1" noChangeArrowheads="1"/>
                      </p:cNvPicPr>
                      <p:nvPr/>
                    </p:nvPicPr>
                    <p:blipFill>
                      <a:blip r:embed="rId4"/>
                      <a:srcRect/>
                      <a:stretch>
                        <a:fillRect/>
                      </a:stretch>
                    </p:blipFill>
                    <p:spPr bwMode="auto">
                      <a:xfrm>
                        <a:off x="1187624" y="4221088"/>
                        <a:ext cx="6119813" cy="1403350"/>
                      </a:xfrm>
                      <a:prstGeom prst="rect">
                        <a:avLst/>
                      </a:prstGeom>
                      <a:noFill/>
                    </p:spPr>
                  </p:pic>
                </p:oleObj>
              </mc:Fallback>
            </mc:AlternateContent>
          </a:graphicData>
        </a:graphic>
      </p:graphicFrame>
    </p:spTree>
    <p:extLst>
      <p:ext uri="{BB962C8B-B14F-4D97-AF65-F5344CB8AC3E}">
        <p14:creationId xmlns:p14="http://schemas.microsoft.com/office/powerpoint/2010/main" val="4080981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Αντίσταση</a:t>
            </a:r>
            <a:endParaRPr lang="el-GR" dirty="0"/>
          </a:p>
        </p:txBody>
      </p:sp>
      <p:sp>
        <p:nvSpPr>
          <p:cNvPr id="3" name="Θέση περιεχομένου 2"/>
          <p:cNvSpPr>
            <a:spLocks noGrp="1"/>
          </p:cNvSpPr>
          <p:nvPr>
            <p:ph idx="1"/>
          </p:nvPr>
        </p:nvSpPr>
        <p:spPr/>
        <p:txBody>
          <a:bodyPr/>
          <a:lstStyle/>
          <a:p>
            <a:r>
              <a:rPr lang="el-GR" dirty="0" smtClean="0">
                <a:latin typeface="Times New Roman"/>
                <a:ea typeface="Times New Roman"/>
              </a:rPr>
              <a:t>Αγωγοί, μονωτές, διαφορετική συμπεριφορά όταν εφαρμοσθεί διαφορά δυναμικού</a:t>
            </a:r>
          </a:p>
          <a:p>
            <a:endParaRPr lang="el-GR" dirty="0">
              <a:latin typeface="Times New Roman"/>
              <a:ea typeface="Times New Roman"/>
            </a:endParaRPr>
          </a:p>
          <a:p>
            <a:endParaRPr lang="el-GR" dirty="0" smtClean="0">
              <a:latin typeface="Times New Roman"/>
              <a:ea typeface="Times New Roman"/>
            </a:endParaRPr>
          </a:p>
          <a:p>
            <a:endParaRPr lang="el-GR" dirty="0">
              <a:latin typeface="Times New Roman"/>
              <a:ea typeface="Times New Roman"/>
            </a:endParaRPr>
          </a:p>
          <a:p>
            <a:endParaRPr lang="el-GR" dirty="0" smtClean="0">
              <a:latin typeface="Times New Roman"/>
              <a:ea typeface="Times New Roman"/>
            </a:endParaRPr>
          </a:p>
          <a:p>
            <a:r>
              <a:rPr lang="en-US" dirty="0" smtClean="0">
                <a:latin typeface="Times New Roman"/>
                <a:ea typeface="Times New Roman"/>
              </a:rPr>
              <a:t>Ohm</a:t>
            </a:r>
            <a:r>
              <a:rPr lang="el-GR" dirty="0" smtClean="0">
                <a:latin typeface="Times New Roman"/>
                <a:ea typeface="Times New Roman"/>
              </a:rPr>
              <a:t> </a:t>
            </a:r>
            <a:r>
              <a:rPr lang="el-GR" dirty="0">
                <a:latin typeface="Times New Roman"/>
                <a:ea typeface="Times New Roman"/>
              </a:rPr>
              <a:t>(Ω). 1Ω = 1</a:t>
            </a:r>
            <a:r>
              <a:rPr lang="en-US" dirty="0">
                <a:latin typeface="Times New Roman"/>
                <a:ea typeface="Times New Roman"/>
              </a:rPr>
              <a:t>Volt</a:t>
            </a:r>
            <a:r>
              <a:rPr lang="el-GR" dirty="0">
                <a:latin typeface="Times New Roman"/>
                <a:ea typeface="Times New Roman"/>
              </a:rPr>
              <a:t>·</a:t>
            </a:r>
            <a:r>
              <a:rPr lang="en-US" dirty="0">
                <a:latin typeface="Times New Roman"/>
                <a:ea typeface="Times New Roman"/>
              </a:rPr>
              <a:t>Ampere</a:t>
            </a:r>
            <a:r>
              <a:rPr lang="el-GR" baseline="30000" dirty="0">
                <a:latin typeface="Times New Roman"/>
                <a:ea typeface="Times New Roman"/>
              </a:rPr>
              <a:t>-1</a:t>
            </a:r>
            <a:r>
              <a:rPr lang="el-GR" dirty="0">
                <a:latin typeface="Times New Roman"/>
                <a:ea typeface="Times New Roman"/>
              </a:rPr>
              <a:t>=1 </a:t>
            </a:r>
            <a:r>
              <a:rPr lang="en-US" dirty="0">
                <a:latin typeface="Times New Roman"/>
                <a:ea typeface="Times New Roman"/>
              </a:rPr>
              <a:t>V</a:t>
            </a:r>
            <a:r>
              <a:rPr lang="el-GR" dirty="0">
                <a:latin typeface="Times New Roman"/>
                <a:ea typeface="Times New Roman"/>
              </a:rPr>
              <a:t>· </a:t>
            </a:r>
            <a:r>
              <a:rPr lang="en-US" dirty="0">
                <a:latin typeface="Times New Roman"/>
                <a:ea typeface="Times New Roman"/>
              </a:rPr>
              <a:t>A</a:t>
            </a:r>
            <a:r>
              <a:rPr lang="el-GR" baseline="30000" dirty="0">
                <a:latin typeface="Times New Roman"/>
                <a:ea typeface="Times New Roman"/>
              </a:rPr>
              <a:t>-1</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15</a:t>
            </a:fld>
            <a:endParaRPr lang="el-GR">
              <a:solidFill>
                <a:prstClr val="black">
                  <a:tint val="75000"/>
                </a:prstClr>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3402551435"/>
              </p:ext>
            </p:extLst>
          </p:nvPr>
        </p:nvGraphicFramePr>
        <p:xfrm>
          <a:off x="1043608" y="2852936"/>
          <a:ext cx="2096194" cy="1671546"/>
        </p:xfrm>
        <a:graphic>
          <a:graphicData uri="http://schemas.openxmlformats.org/presentationml/2006/ole">
            <mc:AlternateContent xmlns:mc="http://schemas.openxmlformats.org/markup-compatibility/2006">
              <mc:Choice xmlns:v="urn:schemas-microsoft-com:vml" Requires="v">
                <p:oleObj spid="_x0000_s7203" name="Equation" r:id="rId3" imgW="583920" imgH="469800" progId="Equation.DSMT4">
                  <p:embed/>
                </p:oleObj>
              </mc:Choice>
              <mc:Fallback>
                <p:oleObj name="Equation" r:id="rId3" imgW="583920" imgH="469800" progId="Equation.DSMT4">
                  <p:embed/>
                  <p:pic>
                    <p:nvPicPr>
                      <p:cNvPr id="0" name="Object 1"/>
                      <p:cNvPicPr>
                        <a:picLocks noChangeAspect="1" noChangeArrowheads="1"/>
                      </p:cNvPicPr>
                      <p:nvPr/>
                    </p:nvPicPr>
                    <p:blipFill>
                      <a:blip r:embed="rId4"/>
                      <a:srcRect/>
                      <a:stretch>
                        <a:fillRect/>
                      </a:stretch>
                    </p:blipFill>
                    <p:spPr bwMode="auto">
                      <a:xfrm>
                        <a:off x="1043608" y="2852936"/>
                        <a:ext cx="2096194" cy="1671546"/>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3619771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8229600" cy="1143000"/>
          </a:xfrm>
        </p:spPr>
        <p:txBody>
          <a:bodyPr/>
          <a:lstStyle/>
          <a:p>
            <a:r>
              <a:rPr lang="el-GR" dirty="0" smtClean="0"/>
              <a:t>Σχέση </a:t>
            </a:r>
            <a:r>
              <a:rPr lang="en-US" dirty="0" smtClean="0"/>
              <a:t>V-I</a:t>
            </a:r>
            <a:endParaRPr lang="el-GR" dirty="0"/>
          </a:p>
        </p:txBody>
      </p:sp>
      <p:sp>
        <p:nvSpPr>
          <p:cNvPr id="3" name="Θέση περιεχομένου 2"/>
          <p:cNvSpPr>
            <a:spLocks noGrp="1"/>
          </p:cNvSpPr>
          <p:nvPr>
            <p:ph idx="1"/>
          </p:nvPr>
        </p:nvSpPr>
        <p:spPr>
          <a:xfrm>
            <a:off x="457200" y="1600200"/>
            <a:ext cx="3819670" cy="4525963"/>
          </a:xfrm>
        </p:spPr>
        <p:txBody>
          <a:bodyPr/>
          <a:lstStyle/>
          <a:p>
            <a:pPr marL="0" indent="0">
              <a:buNone/>
            </a:pPr>
            <a:r>
              <a:rPr lang="el-GR" dirty="0" smtClean="0"/>
              <a:t>Η αντίσταση είναι η κλίση της καμπύλης</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16</a:t>
            </a:fld>
            <a:endParaRPr lang="el-GR">
              <a:solidFill>
                <a:prstClr val="black">
                  <a:tint val="75000"/>
                </a:prst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870" y="1988840"/>
            <a:ext cx="4859106" cy="375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408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Νόμος του </a:t>
            </a:r>
            <a:r>
              <a:rPr lang="en-US" dirty="0" smtClean="0"/>
              <a:t>Ohm</a:t>
            </a:r>
            <a:endParaRPr lang="el-GR" dirty="0"/>
          </a:p>
        </p:txBody>
      </p:sp>
      <p:sp>
        <p:nvSpPr>
          <p:cNvPr id="3" name="Θέση περιεχομένου 2"/>
          <p:cNvSpPr>
            <a:spLocks noGrp="1"/>
          </p:cNvSpPr>
          <p:nvPr>
            <p:ph idx="1"/>
          </p:nvPr>
        </p:nvSpPr>
        <p:spPr>
          <a:xfrm>
            <a:off x="683568" y="1487252"/>
            <a:ext cx="4464496" cy="3192984"/>
          </a:xfrm>
          <a:ln w="38100">
            <a:solidFill>
              <a:srgbClr val="FF0000"/>
            </a:solidFill>
          </a:ln>
        </p:spPr>
        <p:txBody>
          <a:bodyPr>
            <a:normAutofit fontScale="85000" lnSpcReduction="10000"/>
          </a:bodyPr>
          <a:lstStyle/>
          <a:p>
            <a:pPr marL="0" indent="0" algn="just">
              <a:spcAft>
                <a:spcPts val="0"/>
              </a:spcAft>
              <a:buNone/>
            </a:pPr>
            <a:r>
              <a:rPr lang="el-GR" dirty="0" smtClean="0">
                <a:latin typeface="Times New Roman"/>
                <a:ea typeface="Times New Roman"/>
              </a:rPr>
              <a:t>Για </a:t>
            </a:r>
            <a:r>
              <a:rPr lang="el-GR" dirty="0">
                <a:latin typeface="Times New Roman"/>
                <a:ea typeface="Times New Roman"/>
              </a:rPr>
              <a:t>μία κατηγορία υλικών, που λέγονται ωμικά υλικά, και περιλαμβάνουν τα μέταλλα,  το ρεύμα που διαρρέει το σώμα  είναι ανάλογο της διαφοράς δυναμικού στα άκρα, έχουν δηλαδή, </a:t>
            </a:r>
            <a:r>
              <a:rPr lang="el-GR" b="1" dirty="0">
                <a:latin typeface="Times New Roman"/>
                <a:ea typeface="Times New Roman"/>
              </a:rPr>
              <a:t>σταθερή αντίσταση</a:t>
            </a:r>
            <a:r>
              <a:rPr lang="el-GR" dirty="0">
                <a:latin typeface="Times New Roman"/>
                <a:ea typeface="Times New Roman"/>
              </a:rPr>
              <a:t>.</a:t>
            </a:r>
            <a:endParaRPr lang="el-GR" sz="2000"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17</a:t>
            </a:fld>
            <a:endParaRPr lang="el-GR">
              <a:solidFill>
                <a:prstClr val="black">
                  <a:tint val="75000"/>
                </a:prstClr>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1208" y="1340768"/>
            <a:ext cx="3940222" cy="33245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3603656603"/>
              </p:ext>
            </p:extLst>
          </p:nvPr>
        </p:nvGraphicFramePr>
        <p:xfrm>
          <a:off x="6660232" y="5241404"/>
          <a:ext cx="1779587" cy="669925"/>
        </p:xfrm>
        <a:graphic>
          <a:graphicData uri="http://schemas.openxmlformats.org/presentationml/2006/ole">
            <mc:AlternateContent xmlns:mc="http://schemas.openxmlformats.org/markup-compatibility/2006">
              <mc:Choice xmlns:v="urn:schemas-microsoft-com:vml" Requires="v">
                <p:oleObj spid="_x0000_s10274" name="Equation" r:id="rId4" imgW="545760" imgH="203040" progId="Equation.DSMT4">
                  <p:embed/>
                </p:oleObj>
              </mc:Choice>
              <mc:Fallback>
                <p:oleObj name="Equation" r:id="rId4" imgW="545760" imgH="203040" progId="Equation.DSMT4">
                  <p:embed/>
                  <p:pic>
                    <p:nvPicPr>
                      <p:cNvPr id="0" name="Object 3"/>
                      <p:cNvPicPr>
                        <a:picLocks noChangeAspect="1" noChangeArrowheads="1"/>
                      </p:cNvPicPr>
                      <p:nvPr/>
                    </p:nvPicPr>
                    <p:blipFill>
                      <a:blip r:embed="rId5"/>
                      <a:srcRect/>
                      <a:stretch>
                        <a:fillRect/>
                      </a:stretch>
                    </p:blipFill>
                    <p:spPr bwMode="auto">
                      <a:xfrm>
                        <a:off x="6660232" y="5241404"/>
                        <a:ext cx="1779587" cy="669925"/>
                      </a:xfrm>
                      <a:prstGeom prst="rect">
                        <a:avLst/>
                      </a:prstGeom>
                      <a:noFill/>
                    </p:spPr>
                  </p:pic>
                </p:oleObj>
              </mc:Fallback>
            </mc:AlternateContent>
          </a:graphicData>
        </a:graphic>
      </p:graphicFrame>
      <p:sp>
        <p:nvSpPr>
          <p:cNvPr id="9" name="TextBox 8"/>
          <p:cNvSpPr txBox="1"/>
          <p:nvPr/>
        </p:nvSpPr>
        <p:spPr>
          <a:xfrm>
            <a:off x="755576" y="4972597"/>
            <a:ext cx="4411785" cy="646331"/>
          </a:xfrm>
          <a:prstGeom prst="rect">
            <a:avLst/>
          </a:prstGeom>
          <a:noFill/>
        </p:spPr>
        <p:txBody>
          <a:bodyPr wrap="none" rtlCol="0">
            <a:spAutoFit/>
          </a:bodyPr>
          <a:lstStyle/>
          <a:p>
            <a:r>
              <a:rPr lang="el-GR" sz="3600" dirty="0" smtClean="0"/>
              <a:t>σ: Ειδική αγωγιμότητα</a:t>
            </a:r>
            <a:endParaRPr lang="el-GR" sz="3600" dirty="0"/>
          </a:p>
        </p:txBody>
      </p:sp>
    </p:spTree>
    <p:extLst>
      <p:ext uri="{BB962C8B-B14F-4D97-AF65-F5344CB8AC3E}">
        <p14:creationId xmlns:p14="http://schemas.microsoft.com/office/powerpoint/2010/main" val="3354688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85000" lnSpcReduction="20000"/>
          </a:bodyPr>
          <a:lstStyle/>
          <a:p>
            <a:pPr marL="0" indent="0">
              <a:buNone/>
            </a:pPr>
            <a:endParaRPr lang="el-GR" dirty="0"/>
          </a:p>
          <a:p>
            <a:endParaRPr lang="el-GR" dirty="0" smtClean="0"/>
          </a:p>
          <a:p>
            <a:pPr marL="0" indent="0">
              <a:buNone/>
            </a:pPr>
            <a:r>
              <a:rPr lang="el-GR" dirty="0" smtClean="0"/>
              <a:t>Ο νόμος του </a:t>
            </a:r>
            <a:r>
              <a:rPr lang="en-US" dirty="0" smtClean="0"/>
              <a:t>Ohm </a:t>
            </a:r>
            <a:r>
              <a:rPr lang="el-GR" dirty="0" smtClean="0"/>
              <a:t>γράφεται</a:t>
            </a:r>
          </a:p>
          <a:p>
            <a:pPr marL="0" indent="0">
              <a:buNone/>
            </a:pPr>
            <a:endParaRPr lang="el-GR" dirty="0"/>
          </a:p>
          <a:p>
            <a:pPr marL="0" indent="0">
              <a:buNone/>
            </a:pPr>
            <a:r>
              <a:rPr lang="el-GR" dirty="0" smtClean="0"/>
              <a:t>Όπου αντίσταση είναι</a:t>
            </a:r>
          </a:p>
          <a:p>
            <a:pPr marL="0" indent="0">
              <a:buNone/>
            </a:pPr>
            <a:endParaRPr lang="el-GR" dirty="0" smtClean="0"/>
          </a:p>
          <a:p>
            <a:pPr marL="0" indent="0">
              <a:buNone/>
            </a:pPr>
            <a:r>
              <a:rPr lang="el-GR" dirty="0" smtClean="0"/>
              <a:t>(χαρακτηριστικό της συγκεκριμένης αντίστασης  </a:t>
            </a:r>
          </a:p>
          <a:p>
            <a:pPr marL="0" indent="0">
              <a:buNone/>
            </a:pPr>
            <a:endParaRPr lang="el-GR" dirty="0"/>
          </a:p>
          <a:p>
            <a:pPr marL="0" indent="0">
              <a:buNone/>
            </a:pPr>
            <a:r>
              <a:rPr lang="el-GR" dirty="0" smtClean="0"/>
              <a:t>Και η ειδική αντίσταση</a:t>
            </a:r>
          </a:p>
          <a:p>
            <a:pPr marL="0" indent="0">
              <a:buNone/>
            </a:pPr>
            <a:r>
              <a:rPr lang="el-GR" dirty="0" smtClean="0"/>
              <a:t>(χαρακτηριστικό του υλικού)</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18</a:t>
            </a:fld>
            <a:endParaRPr lang="el-GR">
              <a:solidFill>
                <a:prstClr val="black">
                  <a:tint val="75000"/>
                </a:prstClr>
              </a:solidFill>
            </a:endParaRP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288351804"/>
              </p:ext>
            </p:extLst>
          </p:nvPr>
        </p:nvGraphicFramePr>
        <p:xfrm>
          <a:off x="251520" y="2312"/>
          <a:ext cx="6781800" cy="2295525"/>
        </p:xfrm>
        <a:graphic>
          <a:graphicData uri="http://schemas.openxmlformats.org/presentationml/2006/ole">
            <mc:AlternateContent xmlns:mc="http://schemas.openxmlformats.org/markup-compatibility/2006">
              <mc:Choice xmlns:v="urn:schemas-microsoft-com:vml" Requires="v">
                <p:oleObj spid="_x0000_s27703" name="Equation" r:id="rId3" imgW="2450880" imgH="838080" progId="Equation.DSMT4">
                  <p:embed/>
                </p:oleObj>
              </mc:Choice>
              <mc:Fallback>
                <p:oleObj name="Equation" r:id="rId3" imgW="2450880" imgH="838080" progId="Equation.DSMT4">
                  <p:embed/>
                  <p:pic>
                    <p:nvPicPr>
                      <p:cNvPr id="0" name="Αντικείμενο 9"/>
                      <p:cNvPicPr>
                        <a:picLocks noChangeAspect="1" noChangeArrowheads="1"/>
                      </p:cNvPicPr>
                      <p:nvPr/>
                    </p:nvPicPr>
                    <p:blipFill>
                      <a:blip r:embed="rId4"/>
                      <a:srcRect/>
                      <a:stretch>
                        <a:fillRect/>
                      </a:stretch>
                    </p:blipFill>
                    <p:spPr bwMode="auto">
                      <a:xfrm>
                        <a:off x="251520" y="2312"/>
                        <a:ext cx="6781800" cy="2295525"/>
                      </a:xfrm>
                      <a:prstGeom prst="rect">
                        <a:avLst/>
                      </a:prstGeom>
                      <a:noFill/>
                      <a:ln>
                        <a:noFill/>
                      </a:ln>
                    </p:spPr>
                  </p:pic>
                </p:oleObj>
              </mc:Fallback>
            </mc:AlternateContent>
          </a:graphicData>
        </a:graphic>
      </p:graphicFrame>
      <p:graphicFrame>
        <p:nvGraphicFramePr>
          <p:cNvPr id="8" name="Αντικείμενο 7"/>
          <p:cNvGraphicFramePr>
            <a:graphicFrameLocks noChangeAspect="1"/>
          </p:cNvGraphicFramePr>
          <p:nvPr>
            <p:extLst>
              <p:ext uri="{D42A27DB-BD31-4B8C-83A1-F6EECF244321}">
                <p14:modId xmlns:p14="http://schemas.microsoft.com/office/powerpoint/2010/main" val="3212851573"/>
              </p:ext>
            </p:extLst>
          </p:nvPr>
        </p:nvGraphicFramePr>
        <p:xfrm>
          <a:off x="6156176" y="2060848"/>
          <a:ext cx="1239481" cy="1129977"/>
        </p:xfrm>
        <a:graphic>
          <a:graphicData uri="http://schemas.openxmlformats.org/presentationml/2006/ole">
            <mc:AlternateContent xmlns:mc="http://schemas.openxmlformats.org/markup-compatibility/2006">
              <mc:Choice xmlns:v="urn:schemas-microsoft-com:vml" Requires="v">
                <p:oleObj spid="_x0000_s27704" name="Equation" r:id="rId5" imgW="431640" imgH="393480" progId="Equation.DSMT4">
                  <p:embed/>
                </p:oleObj>
              </mc:Choice>
              <mc:Fallback>
                <p:oleObj name="Equation" r:id="rId5" imgW="431640" imgH="393480" progId="Equation.DSMT4">
                  <p:embed/>
                  <p:pic>
                    <p:nvPicPr>
                      <p:cNvPr id="0" name=""/>
                      <p:cNvPicPr/>
                      <p:nvPr/>
                    </p:nvPicPr>
                    <p:blipFill>
                      <a:blip r:embed="rId6"/>
                      <a:stretch>
                        <a:fillRect/>
                      </a:stretch>
                    </p:blipFill>
                    <p:spPr>
                      <a:xfrm>
                        <a:off x="6156176" y="2060848"/>
                        <a:ext cx="1239481" cy="1129977"/>
                      </a:xfrm>
                      <a:prstGeom prst="rect">
                        <a:avLst/>
                      </a:prstGeom>
                    </p:spPr>
                  </p:pic>
                </p:oleObj>
              </mc:Fallback>
            </mc:AlternateContent>
          </a:graphicData>
        </a:graphic>
      </p:graphicFrame>
      <p:graphicFrame>
        <p:nvGraphicFramePr>
          <p:cNvPr id="9" name="Αντικείμενο 8"/>
          <p:cNvGraphicFramePr>
            <a:graphicFrameLocks noChangeAspect="1"/>
          </p:cNvGraphicFramePr>
          <p:nvPr>
            <p:extLst>
              <p:ext uri="{D42A27DB-BD31-4B8C-83A1-F6EECF244321}">
                <p14:modId xmlns:p14="http://schemas.microsoft.com/office/powerpoint/2010/main" val="4042589242"/>
              </p:ext>
            </p:extLst>
          </p:nvPr>
        </p:nvGraphicFramePr>
        <p:xfrm>
          <a:off x="3923928" y="2924944"/>
          <a:ext cx="2053194" cy="1155519"/>
        </p:xfrm>
        <a:graphic>
          <a:graphicData uri="http://schemas.openxmlformats.org/presentationml/2006/ole">
            <mc:AlternateContent xmlns:mc="http://schemas.openxmlformats.org/markup-compatibility/2006">
              <mc:Choice xmlns:v="urn:schemas-microsoft-com:vml" Requires="v">
                <p:oleObj spid="_x0000_s27705" name="Equation" r:id="rId7" imgW="698400" imgH="393480" progId="Equation.DSMT4">
                  <p:embed/>
                </p:oleObj>
              </mc:Choice>
              <mc:Fallback>
                <p:oleObj name="Equation" r:id="rId7" imgW="698400" imgH="393480" progId="Equation.DSMT4">
                  <p:embed/>
                  <p:pic>
                    <p:nvPicPr>
                      <p:cNvPr id="0" name="Αντικείμενο 7"/>
                      <p:cNvPicPr>
                        <a:picLocks noChangeAspect="1" noChangeArrowheads="1"/>
                      </p:cNvPicPr>
                      <p:nvPr/>
                    </p:nvPicPr>
                    <p:blipFill>
                      <a:blip r:embed="rId8"/>
                      <a:srcRect/>
                      <a:stretch>
                        <a:fillRect/>
                      </a:stretch>
                    </p:blipFill>
                    <p:spPr bwMode="auto">
                      <a:xfrm>
                        <a:off x="3923928" y="2924944"/>
                        <a:ext cx="2053194" cy="1155519"/>
                      </a:xfrm>
                      <a:prstGeom prst="rect">
                        <a:avLst/>
                      </a:prstGeom>
                      <a:noFill/>
                      <a:ln>
                        <a:noFill/>
                      </a:ln>
                    </p:spPr>
                  </p:pic>
                </p:oleObj>
              </mc:Fallback>
            </mc:AlternateContent>
          </a:graphicData>
        </a:graphic>
      </p:graphicFrame>
      <p:graphicFrame>
        <p:nvGraphicFramePr>
          <p:cNvPr id="10" name="Αντικείμενο 9"/>
          <p:cNvGraphicFramePr>
            <a:graphicFrameLocks noChangeAspect="1"/>
          </p:cNvGraphicFramePr>
          <p:nvPr>
            <p:extLst>
              <p:ext uri="{D42A27DB-BD31-4B8C-83A1-F6EECF244321}">
                <p14:modId xmlns:p14="http://schemas.microsoft.com/office/powerpoint/2010/main" val="1547531637"/>
              </p:ext>
            </p:extLst>
          </p:nvPr>
        </p:nvGraphicFramePr>
        <p:xfrm>
          <a:off x="5076056" y="4653136"/>
          <a:ext cx="1728193" cy="1188132"/>
        </p:xfrm>
        <a:graphic>
          <a:graphicData uri="http://schemas.openxmlformats.org/presentationml/2006/ole">
            <mc:AlternateContent xmlns:mc="http://schemas.openxmlformats.org/markup-compatibility/2006">
              <mc:Choice xmlns:v="urn:schemas-microsoft-com:vml" Requires="v">
                <p:oleObj spid="_x0000_s27706" name="Equation" r:id="rId9" imgW="571320" imgH="393480" progId="Equation.DSMT4">
                  <p:embed/>
                </p:oleObj>
              </mc:Choice>
              <mc:Fallback>
                <p:oleObj name="Equation" r:id="rId9" imgW="571320" imgH="393480" progId="Equation.DSMT4">
                  <p:embed/>
                  <p:pic>
                    <p:nvPicPr>
                      <p:cNvPr id="0" name="Αντικείμενο 7"/>
                      <p:cNvPicPr>
                        <a:picLocks noChangeAspect="1" noChangeArrowheads="1"/>
                      </p:cNvPicPr>
                      <p:nvPr/>
                    </p:nvPicPr>
                    <p:blipFill>
                      <a:blip r:embed="rId10"/>
                      <a:srcRect/>
                      <a:stretch>
                        <a:fillRect/>
                      </a:stretch>
                    </p:blipFill>
                    <p:spPr bwMode="auto">
                      <a:xfrm>
                        <a:off x="5076056" y="4653136"/>
                        <a:ext cx="1728193" cy="11881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78490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dirty="0" smtClean="0"/>
              <a:t>Τιμές Ειδικής αντίστασης </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19</a:t>
            </a:fld>
            <a:endParaRPr lang="el-GR">
              <a:solidFill>
                <a:prstClr val="black">
                  <a:tint val="75000"/>
                </a:prstClr>
              </a:solidFill>
            </a:endParaRP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3758109939"/>
              </p:ext>
            </p:extLst>
          </p:nvPr>
        </p:nvGraphicFramePr>
        <p:xfrm>
          <a:off x="0" y="1700808"/>
          <a:ext cx="7443788" cy="3849687"/>
        </p:xfrm>
        <a:graphic>
          <a:graphicData uri="http://schemas.openxmlformats.org/presentationml/2006/ole">
            <mc:AlternateContent xmlns:mc="http://schemas.openxmlformats.org/markup-compatibility/2006">
              <mc:Choice xmlns:v="urn:schemas-microsoft-com:vml" Requires="v">
                <p:oleObj spid="_x0000_s8222" name="Έγγραφο" r:id="rId3" imgW="3888205" imgH="2012395" progId="Word.Document.12">
                  <p:embed/>
                </p:oleObj>
              </mc:Choice>
              <mc:Fallback>
                <p:oleObj name="Έγγραφο" r:id="rId3" imgW="3888205" imgH="2012395" progId="Word.Document.12">
                  <p:embed/>
                  <p:pic>
                    <p:nvPicPr>
                      <p:cNvPr id="0" name=""/>
                      <p:cNvPicPr/>
                      <p:nvPr/>
                    </p:nvPicPr>
                    <p:blipFill>
                      <a:blip r:embed="rId4"/>
                      <a:stretch>
                        <a:fillRect/>
                      </a:stretch>
                    </p:blipFill>
                    <p:spPr>
                      <a:xfrm>
                        <a:off x="0" y="1700808"/>
                        <a:ext cx="7443788" cy="3849687"/>
                      </a:xfrm>
                      <a:prstGeom prst="rect">
                        <a:avLst/>
                      </a:prstGeom>
                    </p:spPr>
                  </p:pic>
                </p:oleObj>
              </mc:Fallback>
            </mc:AlternateContent>
          </a:graphicData>
        </a:graphic>
      </p:graphicFrame>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476229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DF246-C5AD-4F6B-9427-7BD9D4D79F87}" type="slidenum">
              <a:rPr lang="el-GR">
                <a:cs typeface="Arial" charset="0"/>
              </a:rPr>
              <a:pPr fontAlgn="base">
                <a:spcBef>
                  <a:spcPct val="0"/>
                </a:spcBef>
                <a:spcAft>
                  <a:spcPct val="0"/>
                </a:spcAft>
                <a:defRPr/>
              </a:pPr>
              <a:t>2</a:t>
            </a:fld>
            <a:endParaRPr lang="el-GR">
              <a:cs typeface="Arial" charset="0"/>
            </a:endParaRPr>
          </a:p>
        </p:txBody>
      </p:sp>
    </p:spTree>
    <p:extLst>
      <p:ext uri="{BB962C8B-B14F-4D97-AF65-F5344CB8AC3E}">
        <p14:creationId xmlns:p14="http://schemas.microsoft.com/office/powerpoint/2010/main" val="3334472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fontScale="90000"/>
          </a:bodyPr>
          <a:lstStyle/>
          <a:p>
            <a:r>
              <a:rPr lang="el-GR" dirty="0" smtClean="0"/>
              <a:t>Παράδειγμα</a:t>
            </a:r>
            <a:endParaRPr lang="el-GR" dirty="0"/>
          </a:p>
        </p:txBody>
      </p:sp>
      <p:sp>
        <p:nvSpPr>
          <p:cNvPr id="3" name="Θέση περιεχομένου 2"/>
          <p:cNvSpPr>
            <a:spLocks noGrp="1"/>
          </p:cNvSpPr>
          <p:nvPr>
            <p:ph idx="1"/>
          </p:nvPr>
        </p:nvSpPr>
        <p:spPr>
          <a:xfrm>
            <a:off x="457200" y="1124744"/>
            <a:ext cx="8229600" cy="2044824"/>
          </a:xfrm>
        </p:spPr>
        <p:txBody>
          <a:bodyPr>
            <a:normAutofit fontScale="92500" lnSpcReduction="20000"/>
          </a:bodyPr>
          <a:lstStyle/>
          <a:p>
            <a:pPr marL="0" indent="0" algn="just">
              <a:spcAft>
                <a:spcPts val="0"/>
              </a:spcAft>
              <a:buNone/>
            </a:pPr>
            <a:r>
              <a:rPr lang="el-GR" i="1" dirty="0">
                <a:latin typeface="Times New Roman"/>
                <a:ea typeface="Times New Roman"/>
              </a:rPr>
              <a:t>Ένα σύρμα φτιαγμένο από κράμα Νικελίου Χρωμίου έχει μήκος 1 </a:t>
            </a:r>
            <a:r>
              <a:rPr lang="en-US" i="1" dirty="0">
                <a:latin typeface="Times New Roman"/>
                <a:ea typeface="Times New Roman"/>
              </a:rPr>
              <a:t>m</a:t>
            </a:r>
            <a:r>
              <a:rPr lang="el-GR" i="1" dirty="0">
                <a:latin typeface="Times New Roman"/>
                <a:ea typeface="Times New Roman"/>
              </a:rPr>
              <a:t> και διατομή 1 </a:t>
            </a:r>
            <a:r>
              <a:rPr lang="en-US" i="1" dirty="0">
                <a:latin typeface="Times New Roman"/>
                <a:ea typeface="Times New Roman"/>
              </a:rPr>
              <a:t>mm</a:t>
            </a:r>
            <a:r>
              <a:rPr lang="el-GR" i="1" baseline="30000" dirty="0">
                <a:latin typeface="Times New Roman"/>
                <a:ea typeface="Times New Roman"/>
              </a:rPr>
              <a:t>2</a:t>
            </a:r>
            <a:r>
              <a:rPr lang="el-GR" i="1" dirty="0">
                <a:latin typeface="Times New Roman"/>
                <a:ea typeface="Times New Roman"/>
              </a:rPr>
              <a:t>. </a:t>
            </a:r>
            <a:r>
              <a:rPr lang="el-GR" i="1" dirty="0" err="1">
                <a:latin typeface="Times New Roman"/>
                <a:ea typeface="Times New Roman"/>
              </a:rPr>
              <a:t>Eφαρμόζουμε</a:t>
            </a:r>
            <a:r>
              <a:rPr lang="el-GR" i="1" dirty="0">
                <a:latin typeface="Times New Roman"/>
                <a:ea typeface="Times New Roman"/>
              </a:rPr>
              <a:t>  τάση 3 </a:t>
            </a:r>
            <a:r>
              <a:rPr lang="en-US" i="1" dirty="0">
                <a:latin typeface="Times New Roman"/>
                <a:ea typeface="Times New Roman"/>
              </a:rPr>
              <a:t>V</a:t>
            </a:r>
            <a:r>
              <a:rPr lang="el-GR" i="1" dirty="0">
                <a:latin typeface="Times New Roman"/>
                <a:ea typeface="Times New Roman"/>
              </a:rPr>
              <a:t> στα άκρα του και μετράμε το ρεύμα που το διαρρέει και είναι 6 Α. Πόση είναι η αγωγιμότητα του υλικού αυτού;</a:t>
            </a:r>
            <a:endParaRPr lang="el-GR" sz="2000"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20</a:t>
            </a:fld>
            <a:endParaRPr lang="el-GR">
              <a:solidFill>
                <a:prstClr val="black">
                  <a:tint val="75000"/>
                </a:prstClr>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691453920"/>
              </p:ext>
            </p:extLst>
          </p:nvPr>
        </p:nvGraphicFramePr>
        <p:xfrm>
          <a:off x="683568" y="3284984"/>
          <a:ext cx="1547664" cy="840706"/>
        </p:xfrm>
        <a:graphic>
          <a:graphicData uri="http://schemas.openxmlformats.org/presentationml/2006/ole">
            <mc:AlternateContent xmlns:mc="http://schemas.openxmlformats.org/markup-compatibility/2006">
              <mc:Choice xmlns:v="urn:schemas-microsoft-com:vml" Requires="v">
                <p:oleObj spid="_x0000_s36886" name="Equation" r:id="rId3" imgW="774364" imgH="418918" progId="Equation.DSMT4">
                  <p:embed/>
                </p:oleObj>
              </mc:Choice>
              <mc:Fallback>
                <p:oleObj name="Equation" r:id="rId3" imgW="774364" imgH="418918"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284984"/>
                        <a:ext cx="1547664" cy="840706"/>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4112839650"/>
              </p:ext>
            </p:extLst>
          </p:nvPr>
        </p:nvGraphicFramePr>
        <p:xfrm>
          <a:off x="3635896" y="3284984"/>
          <a:ext cx="2472949" cy="836712"/>
        </p:xfrm>
        <a:graphic>
          <a:graphicData uri="http://schemas.openxmlformats.org/presentationml/2006/ole">
            <mc:AlternateContent xmlns:mc="http://schemas.openxmlformats.org/markup-compatibility/2006">
              <mc:Choice xmlns:v="urn:schemas-microsoft-com:vml" Requires="v">
                <p:oleObj spid="_x0000_s36887" name="Equation" r:id="rId5" imgW="1269449" imgH="431613" progId="Equation.DSMT4">
                  <p:embed/>
                </p:oleObj>
              </mc:Choice>
              <mc:Fallback>
                <p:oleObj name="Equation" r:id="rId5" imgW="1269449" imgH="431613"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3284984"/>
                        <a:ext cx="2472949" cy="836712"/>
                      </a:xfrm>
                      <a:prstGeom prst="rect">
                        <a:avLst/>
                      </a:prstGeom>
                      <a:noFill/>
                    </p:spPr>
                  </p:pic>
                </p:oleObj>
              </mc:Fallback>
            </mc:AlternateContent>
          </a:graphicData>
        </a:graphic>
      </p:graphicFrame>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3178337911"/>
              </p:ext>
            </p:extLst>
          </p:nvPr>
        </p:nvGraphicFramePr>
        <p:xfrm>
          <a:off x="755576" y="4581128"/>
          <a:ext cx="5276408" cy="836712"/>
        </p:xfrm>
        <a:graphic>
          <a:graphicData uri="http://schemas.openxmlformats.org/presentationml/2006/ole">
            <mc:AlternateContent xmlns:mc="http://schemas.openxmlformats.org/markup-compatibility/2006">
              <mc:Choice xmlns:v="urn:schemas-microsoft-com:vml" Requires="v">
                <p:oleObj spid="_x0000_s36888" name="Equation" r:id="rId7" imgW="2946400" imgH="469900" progId="Equation.DSMT4">
                  <p:embed/>
                </p:oleObj>
              </mc:Choice>
              <mc:Fallback>
                <p:oleObj name="Equation" r:id="rId7" imgW="2946400" imgH="4699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4581128"/>
                        <a:ext cx="5276408" cy="836712"/>
                      </a:xfrm>
                      <a:prstGeom prst="rect">
                        <a:avLst/>
                      </a:prstGeom>
                      <a:noFill/>
                    </p:spPr>
                  </p:pic>
                </p:oleObj>
              </mc:Fallback>
            </mc:AlternateContent>
          </a:graphicData>
        </a:graphic>
      </p:graphicFrame>
    </p:spTree>
    <p:extLst>
      <p:ext uri="{BB962C8B-B14F-4D97-AF65-F5344CB8AC3E}">
        <p14:creationId xmlns:p14="http://schemas.microsoft.com/office/powerpoint/2010/main" val="2567637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Ηλεκτρική ενέργεια και ισχύς</a:t>
            </a:r>
            <a:endParaRPr lang="el-GR" dirty="0"/>
          </a:p>
        </p:txBody>
      </p:sp>
      <p:sp>
        <p:nvSpPr>
          <p:cNvPr id="3" name="Θέση περιεχομένου 2"/>
          <p:cNvSpPr>
            <a:spLocks noGrp="1"/>
          </p:cNvSpPr>
          <p:nvPr>
            <p:ph idx="1"/>
          </p:nvPr>
        </p:nvSpPr>
        <p:spPr/>
        <p:txBody>
          <a:bodyPr/>
          <a:lstStyle/>
          <a:p>
            <a:r>
              <a:rPr lang="el-GR" dirty="0" smtClean="0"/>
              <a:t>Γενική σχέση για την κατανάλωση ισχύος από φορτίο που διέρχεται μέσα από ηλεκτρικό πεδίο</a:t>
            </a:r>
          </a:p>
          <a:p>
            <a:endParaRPr lang="el-GR" dirty="0"/>
          </a:p>
          <a:p>
            <a:r>
              <a:rPr lang="el-GR" dirty="0" smtClean="0"/>
              <a:t>Αν το φορτίο κινείται μέσα σε υλικό αντίστασης </a:t>
            </a:r>
            <a:r>
              <a:rPr lang="en-US" dirty="0" smtClean="0"/>
              <a:t>R, </a:t>
            </a:r>
            <a:r>
              <a:rPr lang="el-GR" dirty="0" smtClean="0"/>
              <a:t>καταναλώνει ενέργεια (θερμικές ή ωμικές απώλειες)</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21</a:t>
            </a:fld>
            <a:endParaRPr lang="el-GR">
              <a:solidFill>
                <a:prstClr val="black">
                  <a:tint val="75000"/>
                </a:prstClr>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3603608022"/>
              </p:ext>
            </p:extLst>
          </p:nvPr>
        </p:nvGraphicFramePr>
        <p:xfrm>
          <a:off x="2771800" y="2780928"/>
          <a:ext cx="4764087" cy="909638"/>
        </p:xfrm>
        <a:graphic>
          <a:graphicData uri="http://schemas.openxmlformats.org/presentationml/2006/ole">
            <mc:AlternateContent xmlns:mc="http://schemas.openxmlformats.org/markup-compatibility/2006">
              <mc:Choice xmlns:v="urn:schemas-microsoft-com:vml" Requires="v">
                <p:oleObj spid="_x0000_s11307" name="Equation" r:id="rId3" imgW="2197080" imgH="419040" progId="Equation.DSMT4">
                  <p:embed/>
                </p:oleObj>
              </mc:Choice>
              <mc:Fallback>
                <p:oleObj name="Equation" r:id="rId3" imgW="2197080" imgH="419040" progId="Equation.DSMT4">
                  <p:embed/>
                  <p:pic>
                    <p:nvPicPr>
                      <p:cNvPr id="0" name="Object 1"/>
                      <p:cNvPicPr>
                        <a:picLocks noChangeAspect="1" noChangeArrowheads="1"/>
                      </p:cNvPicPr>
                      <p:nvPr/>
                    </p:nvPicPr>
                    <p:blipFill>
                      <a:blip r:embed="rId4"/>
                      <a:srcRect/>
                      <a:stretch>
                        <a:fillRect/>
                      </a:stretch>
                    </p:blipFill>
                    <p:spPr bwMode="auto">
                      <a:xfrm>
                        <a:off x="2771800" y="2780928"/>
                        <a:ext cx="4764087" cy="909638"/>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4089894512"/>
              </p:ext>
            </p:extLst>
          </p:nvPr>
        </p:nvGraphicFramePr>
        <p:xfrm>
          <a:off x="6228184" y="4941168"/>
          <a:ext cx="2499494" cy="1055547"/>
        </p:xfrm>
        <a:graphic>
          <a:graphicData uri="http://schemas.openxmlformats.org/presentationml/2006/ole">
            <mc:AlternateContent xmlns:mc="http://schemas.openxmlformats.org/markup-compatibility/2006">
              <mc:Choice xmlns:v="urn:schemas-microsoft-com:vml" Requires="v">
                <p:oleObj spid="_x0000_s11308" name="Equation" r:id="rId5" imgW="990360" imgH="419040" progId="Equation.DSMT4">
                  <p:embed/>
                </p:oleObj>
              </mc:Choice>
              <mc:Fallback>
                <p:oleObj name="Equation" r:id="rId5" imgW="990360" imgH="419040" progId="Equation.DSMT4">
                  <p:embed/>
                  <p:pic>
                    <p:nvPicPr>
                      <p:cNvPr id="0" name="Object 3"/>
                      <p:cNvPicPr>
                        <a:picLocks noChangeAspect="1" noChangeArrowheads="1"/>
                      </p:cNvPicPr>
                      <p:nvPr/>
                    </p:nvPicPr>
                    <p:blipFill>
                      <a:blip r:embed="rId6"/>
                      <a:srcRect/>
                      <a:stretch>
                        <a:fillRect/>
                      </a:stretch>
                    </p:blipFill>
                    <p:spPr bwMode="auto">
                      <a:xfrm>
                        <a:off x="6228184" y="4941168"/>
                        <a:ext cx="2499494" cy="1055547"/>
                      </a:xfrm>
                      <a:prstGeom prst="rect">
                        <a:avLst/>
                      </a:prstGeom>
                      <a:noFill/>
                    </p:spPr>
                  </p:pic>
                </p:oleObj>
              </mc:Fallback>
            </mc:AlternateContent>
          </a:graphicData>
        </a:graphic>
      </p:graphicFrame>
    </p:spTree>
    <p:extLst>
      <p:ext uri="{BB962C8B-B14F-4D97-AF65-F5344CB8AC3E}">
        <p14:creationId xmlns:p14="http://schemas.microsoft.com/office/powerpoint/2010/main" val="1087664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600"/>
            <a:ext cx="8229600" cy="562074"/>
          </a:xfrm>
        </p:spPr>
        <p:txBody>
          <a:bodyPr>
            <a:normAutofit fontScale="90000"/>
          </a:bodyPr>
          <a:lstStyle/>
          <a:p>
            <a:r>
              <a:rPr lang="el-GR" dirty="0" smtClean="0"/>
              <a:t>Παράδειγμα</a:t>
            </a:r>
            <a:endParaRPr lang="el-GR" dirty="0"/>
          </a:p>
        </p:txBody>
      </p:sp>
      <p:sp>
        <p:nvSpPr>
          <p:cNvPr id="3" name="Θέση περιεχομένου 2"/>
          <p:cNvSpPr>
            <a:spLocks noGrp="1"/>
          </p:cNvSpPr>
          <p:nvPr>
            <p:ph idx="1"/>
          </p:nvPr>
        </p:nvSpPr>
        <p:spPr>
          <a:xfrm>
            <a:off x="457200" y="908721"/>
            <a:ext cx="8229600" cy="4032448"/>
          </a:xfrm>
        </p:spPr>
        <p:txBody>
          <a:bodyPr>
            <a:normAutofit fontScale="70000" lnSpcReduction="20000"/>
          </a:bodyPr>
          <a:lstStyle/>
          <a:p>
            <a:pPr marL="0" indent="0" algn="just">
              <a:spcAft>
                <a:spcPts val="0"/>
              </a:spcAft>
              <a:buNone/>
            </a:pPr>
            <a:r>
              <a:rPr lang="el-GR" i="1" dirty="0">
                <a:latin typeface="Times New Roman"/>
                <a:ea typeface="Times New Roman"/>
              </a:rPr>
              <a:t>Μία αντίσταση έχει ταξινομηθεί σαν 27 Ω, ¼ </a:t>
            </a:r>
            <a:r>
              <a:rPr lang="en-US" i="1" dirty="0">
                <a:latin typeface="Times New Roman"/>
                <a:ea typeface="Times New Roman"/>
              </a:rPr>
              <a:t>W</a:t>
            </a:r>
            <a:r>
              <a:rPr lang="el-GR" i="1" dirty="0">
                <a:latin typeface="Times New Roman"/>
                <a:ea typeface="Times New Roman"/>
              </a:rPr>
              <a:t>. Ποια είναι η μέγιστη επιτρεπόμενη τάση λειτουργίας της αντίστασης; Ποια είναι το μέγιστο ρεύμα που μπορεί να περάσει μέσα από την αντίσταση;</a:t>
            </a:r>
            <a:endParaRPr lang="el-GR" sz="2000" dirty="0">
              <a:latin typeface="Times New Roman"/>
              <a:ea typeface="Times New Roman"/>
            </a:endParaRPr>
          </a:p>
          <a:p>
            <a:pPr marL="0" indent="0" algn="just">
              <a:spcAft>
                <a:spcPts val="0"/>
              </a:spcAft>
              <a:buNone/>
            </a:pPr>
            <a:r>
              <a:rPr lang="el-GR" u="sng" dirty="0" smtClean="0">
                <a:latin typeface="Times New Roman"/>
                <a:ea typeface="Times New Roman"/>
              </a:rPr>
              <a:t>Λύση</a:t>
            </a:r>
          </a:p>
          <a:p>
            <a:pPr marL="0" indent="0" algn="just">
              <a:spcAft>
                <a:spcPts val="0"/>
              </a:spcAft>
              <a:buNone/>
            </a:pPr>
            <a:r>
              <a:rPr lang="el-GR" i="1" dirty="0" smtClean="0">
                <a:latin typeface="Times New Roman"/>
                <a:ea typeface="Times New Roman"/>
              </a:rPr>
              <a:t>Οι </a:t>
            </a:r>
            <a:r>
              <a:rPr lang="el-GR" i="1" dirty="0">
                <a:latin typeface="Times New Roman"/>
                <a:ea typeface="Times New Roman"/>
              </a:rPr>
              <a:t>αντιστάσεις (στοιχεία ηλεκτρονικών κυκλωμάτων) συνήθως ταξινομούνται με βάση την τιμή της ηλεκτρικής τους αντίστασης και της μέγιστης ισχύος που μπορούν να υποστούν. </a:t>
            </a:r>
            <a:endParaRPr lang="el-GR" i="1" dirty="0" smtClean="0">
              <a:latin typeface="Times New Roman"/>
              <a:ea typeface="Times New Roman"/>
            </a:endParaRPr>
          </a:p>
          <a:p>
            <a:pPr marL="0" indent="0" algn="just">
              <a:spcAft>
                <a:spcPts val="0"/>
              </a:spcAft>
              <a:buNone/>
            </a:pPr>
            <a:endParaRPr lang="el-GR" i="1" dirty="0" smtClean="0">
              <a:latin typeface="Times New Roman"/>
              <a:ea typeface="Times New Roman"/>
            </a:endParaRPr>
          </a:p>
          <a:p>
            <a:pPr marL="0" indent="0" algn="just">
              <a:spcAft>
                <a:spcPts val="0"/>
              </a:spcAft>
              <a:buNone/>
            </a:pPr>
            <a:r>
              <a:rPr lang="el-GR" i="1" dirty="0" smtClean="0">
                <a:latin typeface="Times New Roman"/>
                <a:ea typeface="Times New Roman"/>
              </a:rPr>
              <a:t>Αφού                  , </a:t>
            </a:r>
            <a:r>
              <a:rPr lang="el-GR" i="1" dirty="0">
                <a:latin typeface="Times New Roman"/>
                <a:ea typeface="Times New Roman"/>
              </a:rPr>
              <a:t>μέγιστη ισχύς συνεπάγεται και μέγιστο ρεύμα. </a:t>
            </a:r>
            <a:endParaRPr lang="el-GR" sz="2000" dirty="0" smtClean="0">
              <a:latin typeface="Times New Roman"/>
              <a:ea typeface="Times New Roman"/>
            </a:endParaRPr>
          </a:p>
          <a:p>
            <a:pPr marL="0" indent="0" algn="just">
              <a:spcAft>
                <a:spcPts val="0"/>
              </a:spcAft>
              <a:buNone/>
            </a:pPr>
            <a:endParaRPr lang="el-GR" i="1" dirty="0" smtClean="0">
              <a:latin typeface="Times New Roman"/>
              <a:ea typeface="Times New Roman"/>
            </a:endParaRPr>
          </a:p>
          <a:p>
            <a:pPr marL="0" indent="0" algn="just">
              <a:spcAft>
                <a:spcPts val="0"/>
              </a:spcAft>
              <a:buNone/>
            </a:pPr>
            <a:r>
              <a:rPr lang="el-GR" i="1" dirty="0" smtClean="0">
                <a:latin typeface="Times New Roman"/>
                <a:ea typeface="Times New Roman"/>
              </a:rPr>
              <a:t>Επίσης</a:t>
            </a:r>
            <a:r>
              <a:rPr lang="el-GR" i="1" dirty="0">
                <a:latin typeface="Times New Roman"/>
                <a:ea typeface="Times New Roman"/>
              </a:rPr>
              <a:t>, επειδή, </a:t>
            </a:r>
            <a:r>
              <a:rPr lang="el-GR" i="1" dirty="0" smtClean="0">
                <a:latin typeface="Times New Roman"/>
                <a:ea typeface="Times New Roman"/>
              </a:rPr>
              <a:t>        , </a:t>
            </a:r>
            <a:r>
              <a:rPr lang="el-GR" i="1" dirty="0">
                <a:latin typeface="Times New Roman"/>
                <a:ea typeface="Times New Roman"/>
              </a:rPr>
              <a:t>μέγιστη ισχύς συνεπάγεται και μέγιστη τάση λειτουργίας. Άρα έχουμε ότι </a:t>
            </a:r>
            <a:endParaRPr lang="el-GR" sz="2000"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22</a:t>
            </a:fld>
            <a:endParaRPr lang="el-GR">
              <a:solidFill>
                <a:prstClr val="black">
                  <a:tint val="75000"/>
                </a:prstClr>
              </a:solidFill>
            </a:endParaRP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1869745151"/>
              </p:ext>
            </p:extLst>
          </p:nvPr>
        </p:nvGraphicFramePr>
        <p:xfrm>
          <a:off x="2267744" y="3861048"/>
          <a:ext cx="962289" cy="504056"/>
        </p:xfrm>
        <a:graphic>
          <a:graphicData uri="http://schemas.openxmlformats.org/presentationml/2006/ole">
            <mc:AlternateContent xmlns:mc="http://schemas.openxmlformats.org/markup-compatibility/2006">
              <mc:Choice xmlns:v="urn:schemas-microsoft-com:vml" Requires="v">
                <p:oleObj spid="_x0000_s35873" name="Equation" r:id="rId3" imgW="596641" imgH="317362" progId="Equation.DSMT4">
                  <p:embed/>
                </p:oleObj>
              </mc:Choice>
              <mc:Fallback>
                <p:oleObj name="Equation" r:id="rId3" imgW="596641" imgH="317362"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3861048"/>
                        <a:ext cx="962289" cy="504056"/>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1108010483"/>
              </p:ext>
            </p:extLst>
          </p:nvPr>
        </p:nvGraphicFramePr>
        <p:xfrm>
          <a:off x="1259632" y="3212976"/>
          <a:ext cx="1080120" cy="392771"/>
        </p:xfrm>
        <a:graphic>
          <a:graphicData uri="http://schemas.openxmlformats.org/presentationml/2006/ole">
            <mc:AlternateContent xmlns:mc="http://schemas.openxmlformats.org/markup-compatibility/2006">
              <mc:Choice xmlns:v="urn:schemas-microsoft-com:vml" Requires="v">
                <p:oleObj spid="_x0000_s35874" name="Equation" r:id="rId5" imgW="520474" imgH="190417" progId="Equation.DSMT4">
                  <p:embed/>
                </p:oleObj>
              </mc:Choice>
              <mc:Fallback>
                <p:oleObj name="Equation" r:id="rId5" imgW="520474" imgH="190417"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3212976"/>
                        <a:ext cx="1080120" cy="392771"/>
                      </a:xfrm>
                      <a:prstGeom prst="rect">
                        <a:avLst/>
                      </a:prstGeom>
                      <a:noFill/>
                    </p:spPr>
                  </p:pic>
                </p:oleObj>
              </mc:Fallback>
            </mc:AlternateContent>
          </a:graphicData>
        </a:graphic>
      </p:graphicFrame>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3076322832"/>
              </p:ext>
            </p:extLst>
          </p:nvPr>
        </p:nvGraphicFramePr>
        <p:xfrm>
          <a:off x="827584" y="4653136"/>
          <a:ext cx="3620896" cy="883568"/>
        </p:xfrm>
        <a:graphic>
          <a:graphicData uri="http://schemas.openxmlformats.org/presentationml/2006/ole">
            <mc:AlternateContent xmlns:mc="http://schemas.openxmlformats.org/markup-compatibility/2006">
              <mc:Choice xmlns:v="urn:schemas-microsoft-com:vml" Requires="v">
                <p:oleObj spid="_x0000_s35875" name="Equation" r:id="rId7" imgW="1993900" imgH="482600" progId="Equation.DSMT4">
                  <p:embed/>
                </p:oleObj>
              </mc:Choice>
              <mc:Fallback>
                <p:oleObj name="Equation" r:id="rId7" imgW="1993900" imgH="482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4653136"/>
                        <a:ext cx="3620896" cy="883568"/>
                      </a:xfrm>
                      <a:prstGeom prst="rect">
                        <a:avLst/>
                      </a:prstGeom>
                      <a:noFill/>
                    </p:spPr>
                  </p:pic>
                </p:oleObj>
              </mc:Fallback>
            </mc:AlternateContent>
          </a:graphicData>
        </a:graphic>
      </p:graphicFrame>
      <p:sp>
        <p:nvSpPr>
          <p:cNvPr id="1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4" name="Αντικείμενο 13"/>
          <p:cNvGraphicFramePr>
            <a:graphicFrameLocks noChangeAspect="1"/>
          </p:cNvGraphicFramePr>
          <p:nvPr>
            <p:extLst>
              <p:ext uri="{D42A27DB-BD31-4B8C-83A1-F6EECF244321}">
                <p14:modId xmlns:p14="http://schemas.microsoft.com/office/powerpoint/2010/main" val="4179199286"/>
              </p:ext>
            </p:extLst>
          </p:nvPr>
        </p:nvGraphicFramePr>
        <p:xfrm>
          <a:off x="827585" y="5611513"/>
          <a:ext cx="4752527" cy="573262"/>
        </p:xfrm>
        <a:graphic>
          <a:graphicData uri="http://schemas.openxmlformats.org/presentationml/2006/ole">
            <mc:AlternateContent xmlns:mc="http://schemas.openxmlformats.org/markup-compatibility/2006">
              <mc:Choice xmlns:v="urn:schemas-microsoft-com:vml" Requires="v">
                <p:oleObj spid="_x0000_s35876" name="Equation" r:id="rId9" imgW="2451100" imgH="292100" progId="Equation.DSMT4">
                  <p:embed/>
                </p:oleObj>
              </mc:Choice>
              <mc:Fallback>
                <p:oleObj name="Equation" r:id="rId9" imgW="2451100" imgH="2921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585" y="5611513"/>
                        <a:ext cx="4752527" cy="573262"/>
                      </a:xfrm>
                      <a:prstGeom prst="rect">
                        <a:avLst/>
                      </a:prstGeom>
                      <a:noFill/>
                    </p:spPr>
                  </p:pic>
                </p:oleObj>
              </mc:Fallback>
            </mc:AlternateContent>
          </a:graphicData>
        </a:graphic>
      </p:graphicFrame>
    </p:spTree>
    <p:extLst>
      <p:ext uri="{BB962C8B-B14F-4D97-AF65-F5344CB8AC3E}">
        <p14:creationId xmlns:p14="http://schemas.microsoft.com/office/powerpoint/2010/main" val="91424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Ηλεκτρεγερτική δύναμη</a:t>
            </a:r>
            <a:endParaRPr lang="el-GR" dirty="0"/>
          </a:p>
        </p:txBody>
      </p:sp>
      <p:sp>
        <p:nvSpPr>
          <p:cNvPr id="3" name="Θέση περιεχομένου 2"/>
          <p:cNvSpPr>
            <a:spLocks noGrp="1"/>
          </p:cNvSpPr>
          <p:nvPr>
            <p:ph idx="1"/>
          </p:nvPr>
        </p:nvSpPr>
        <p:spPr>
          <a:xfrm>
            <a:off x="457200" y="1600201"/>
            <a:ext cx="4114800" cy="2211526"/>
          </a:xfrm>
        </p:spPr>
        <p:txBody>
          <a:bodyPr>
            <a:normAutofit fontScale="85000" lnSpcReduction="20000"/>
          </a:bodyPr>
          <a:lstStyle/>
          <a:p>
            <a:r>
              <a:rPr lang="el-GR" dirty="0" smtClean="0"/>
              <a:t>Υποτιθέμενο θετικό φορτίο διαρρέει κύκλωμα από ψηλότερο  σε χαμηλότερο δυναμικό </a:t>
            </a:r>
          </a:p>
          <a:p>
            <a:r>
              <a:rPr lang="el-GR" dirty="0" smtClean="0"/>
              <a:t>Πώς θα συντηρηθεί η κίνηση;</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23</a:t>
            </a:fld>
            <a:endParaRPr lang="el-GR">
              <a:solidFill>
                <a:prstClr val="black">
                  <a:tint val="75000"/>
                </a:prstClr>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177280"/>
            <a:ext cx="3744416" cy="215452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860" y="1291648"/>
            <a:ext cx="4500140" cy="504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385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3267447" cy="2850222"/>
          </a:xfrm>
        </p:spPr>
        <p:txBody>
          <a:bodyPr>
            <a:normAutofit fontScale="90000"/>
          </a:bodyPr>
          <a:lstStyle/>
          <a:p>
            <a:r>
              <a:rPr lang="el-GR" dirty="0" smtClean="0"/>
              <a:t>Εσωτερική αντίσταση και αντίσταση φόρτου</a:t>
            </a:r>
            <a:endParaRPr lang="el-GR" dirty="0"/>
          </a:p>
        </p:txBody>
      </p:sp>
      <p:sp>
        <p:nvSpPr>
          <p:cNvPr id="3" name="Θέση περιεχομένου 2"/>
          <p:cNvSpPr>
            <a:spLocks noGrp="1"/>
          </p:cNvSpPr>
          <p:nvPr>
            <p:ph idx="1"/>
          </p:nvPr>
        </p:nvSpPr>
        <p:spPr>
          <a:xfrm>
            <a:off x="457200" y="3501008"/>
            <a:ext cx="8229600" cy="2625155"/>
          </a:xfrm>
        </p:spPr>
        <p:txBody>
          <a:bodyPr/>
          <a:lstStyle/>
          <a:p>
            <a:r>
              <a:rPr lang="el-GR" dirty="0" smtClean="0"/>
              <a:t>Στο κύκλωμα </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24</a:t>
            </a:fld>
            <a:endParaRPr lang="el-GR">
              <a:solidFill>
                <a:prstClr val="black">
                  <a:tint val="75000"/>
                </a:prstClr>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647" y="-131608"/>
            <a:ext cx="5311849" cy="65129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994391994"/>
              </p:ext>
            </p:extLst>
          </p:nvPr>
        </p:nvGraphicFramePr>
        <p:xfrm>
          <a:off x="323528" y="4149080"/>
          <a:ext cx="3013405" cy="679996"/>
        </p:xfrm>
        <a:graphic>
          <a:graphicData uri="http://schemas.openxmlformats.org/presentationml/2006/ole">
            <mc:AlternateContent xmlns:mc="http://schemas.openxmlformats.org/markup-compatibility/2006">
              <mc:Choice xmlns:v="urn:schemas-microsoft-com:vml" Requires="v">
                <p:oleObj spid="_x0000_s12334" name="Equation" r:id="rId4" imgW="1028520" imgH="228600" progId="Equation.DSMT4">
                  <p:embed/>
                </p:oleObj>
              </mc:Choice>
              <mc:Fallback>
                <p:oleObj name="Equation" r:id="rId4" imgW="1028520" imgH="228600" progId="Equation.DSMT4">
                  <p:embed/>
                  <p:pic>
                    <p:nvPicPr>
                      <p:cNvPr id="0" name="Object 3"/>
                      <p:cNvPicPr>
                        <a:picLocks noChangeAspect="1" noChangeArrowheads="1"/>
                      </p:cNvPicPr>
                      <p:nvPr/>
                    </p:nvPicPr>
                    <p:blipFill>
                      <a:blip r:embed="rId5"/>
                      <a:srcRect/>
                      <a:stretch>
                        <a:fillRect/>
                      </a:stretch>
                    </p:blipFill>
                    <p:spPr bwMode="auto">
                      <a:xfrm>
                        <a:off x="323528" y="4149080"/>
                        <a:ext cx="3013405" cy="679996"/>
                      </a:xfrm>
                      <a:prstGeom prst="rect">
                        <a:avLst/>
                      </a:prstGeom>
                      <a:noFill/>
                    </p:spPr>
                  </p:pic>
                </p:oleObj>
              </mc:Fallback>
            </mc:AlternateContent>
          </a:graphicData>
        </a:graphic>
      </p:graphicFrame>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3759860982"/>
              </p:ext>
            </p:extLst>
          </p:nvPr>
        </p:nvGraphicFramePr>
        <p:xfrm>
          <a:off x="251520" y="4797152"/>
          <a:ext cx="2056408" cy="1193105"/>
        </p:xfrm>
        <a:graphic>
          <a:graphicData uri="http://schemas.openxmlformats.org/presentationml/2006/ole">
            <mc:AlternateContent xmlns:mc="http://schemas.openxmlformats.org/markup-compatibility/2006">
              <mc:Choice xmlns:v="urn:schemas-microsoft-com:vml" Requires="v">
                <p:oleObj spid="_x0000_s12335" name="Equation" r:id="rId6" imgW="672840" imgH="393480" progId="Equation.DSMT4">
                  <p:embed/>
                </p:oleObj>
              </mc:Choice>
              <mc:Fallback>
                <p:oleObj name="Equation" r:id="rId6" imgW="672840" imgH="393480" progId="Equation.DSMT4">
                  <p:embed/>
                  <p:pic>
                    <p:nvPicPr>
                      <p:cNvPr id="0" name="Object 6"/>
                      <p:cNvPicPr>
                        <a:picLocks noChangeAspect="1" noChangeArrowheads="1"/>
                      </p:cNvPicPr>
                      <p:nvPr/>
                    </p:nvPicPr>
                    <p:blipFill>
                      <a:blip r:embed="rId7"/>
                      <a:srcRect/>
                      <a:stretch>
                        <a:fillRect/>
                      </a:stretch>
                    </p:blipFill>
                    <p:spPr bwMode="auto">
                      <a:xfrm>
                        <a:off x="251520" y="4797152"/>
                        <a:ext cx="2056408" cy="1193105"/>
                      </a:xfrm>
                      <a:prstGeom prst="rect">
                        <a:avLst/>
                      </a:prstGeom>
                      <a:noFill/>
                    </p:spPr>
                  </p:pic>
                </p:oleObj>
              </mc:Fallback>
            </mc:AlternateContent>
          </a:graphicData>
        </a:graphic>
      </p:graphicFrame>
    </p:spTree>
    <p:extLst>
      <p:ext uri="{BB962C8B-B14F-4D97-AF65-F5344CB8AC3E}">
        <p14:creationId xmlns:p14="http://schemas.microsoft.com/office/powerpoint/2010/main" val="1754511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endParaRPr lang="el-GR"/>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25</a:t>
            </a:fld>
            <a:endParaRPr lang="el-GR">
              <a:solidFill>
                <a:prstClr val="black">
                  <a:tint val="75000"/>
                </a:prstClr>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pSp>
        <p:nvGrpSpPr>
          <p:cNvPr id="9" name="Group 4"/>
          <p:cNvGrpSpPr>
            <a:grpSpLocks/>
          </p:cNvGrpSpPr>
          <p:nvPr/>
        </p:nvGrpSpPr>
        <p:grpSpPr bwMode="auto">
          <a:xfrm>
            <a:off x="426392" y="476672"/>
            <a:ext cx="8136904" cy="2376264"/>
            <a:chOff x="1800" y="3696"/>
            <a:chExt cx="8460" cy="1620"/>
          </a:xfrm>
        </p:grpSpPr>
        <p:sp>
          <p:nvSpPr>
            <p:cNvPr id="10" name="Text Box 5"/>
            <p:cNvSpPr txBox="1">
              <a:spLocks noChangeArrowheads="1"/>
            </p:cNvSpPr>
            <p:nvPr/>
          </p:nvSpPr>
          <p:spPr bwMode="auto">
            <a:xfrm>
              <a:off x="1800" y="3696"/>
              <a:ext cx="8460" cy="1620"/>
            </a:xfrm>
            <a:prstGeom prst="rect">
              <a:avLst/>
            </a:prstGeom>
            <a:solidFill>
              <a:srgbClr val="FFFFFF"/>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l-GR" altLang="el-GR"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l-GR" altLang="el-GR"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l-GR" altLang="el-GR"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l-GR" altLang="el-GR"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l-GR" altLang="el-GR"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1" name="Group 6"/>
            <p:cNvGrpSpPr>
              <a:grpSpLocks/>
            </p:cNvGrpSpPr>
            <p:nvPr/>
          </p:nvGrpSpPr>
          <p:grpSpPr bwMode="auto">
            <a:xfrm>
              <a:off x="1800" y="3696"/>
              <a:ext cx="8460" cy="1080"/>
              <a:chOff x="1620" y="3420"/>
              <a:chExt cx="8460" cy="1080"/>
            </a:xfrm>
          </p:grpSpPr>
          <p:sp>
            <p:nvSpPr>
              <p:cNvPr id="12" name="Text Box 7"/>
              <p:cNvSpPr txBox="1">
                <a:spLocks noChangeArrowheads="1"/>
              </p:cNvSpPr>
              <p:nvPr/>
            </p:nvSpPr>
            <p:spPr bwMode="auto">
              <a:xfrm>
                <a:off x="1620" y="3420"/>
                <a:ext cx="324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Arial" pitchFamily="34" charset="0"/>
                  </a:rPr>
                  <a:t>Ο ρυθμός παροχής ενέργειας ανά δευτερόλεπτο από την μπαταρία  </a:t>
                </a:r>
                <a:endParaRPr kumimoji="0" lang="el-GR" alt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8"/>
              <p:cNvSpPr txBox="1">
                <a:spLocks noChangeArrowheads="1"/>
              </p:cNvSpPr>
              <p:nvPr/>
            </p:nvSpPr>
            <p:spPr bwMode="auto">
              <a:xfrm>
                <a:off x="4860" y="3420"/>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l-GR" altLang="el-G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Times New Roman" pitchFamily="18" charset="0"/>
                    <a:cs typeface="Arial" pitchFamily="34" charset="0"/>
                  </a:rPr>
                  <a:t>ισούται </a:t>
                </a:r>
                <a:endParaRPr kumimoji="0" lang="el-GR" alt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9"/>
              <p:cNvSpPr txBox="1">
                <a:spLocks noChangeArrowheads="1"/>
              </p:cNvSpPr>
              <p:nvPr/>
            </p:nvSpPr>
            <p:spPr bwMode="auto">
              <a:xfrm>
                <a:off x="5940" y="3420"/>
                <a:ext cx="414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Arial" pitchFamily="34" charset="0"/>
                  </a:rPr>
                  <a:t>με τον ρυθμό κατανάλωσης της ενέργειας ανά δευτερόλεπτο από τις αντιστάσεις, εσωτερική και εξωτερικές</a:t>
                </a:r>
                <a:endParaRPr kumimoji="0" lang="el-GR" altLang="el-GR" sz="2000" b="0" i="0" u="none" strike="noStrike" cap="none" normalizeH="0" baseline="0" dirty="0" smtClean="0">
                  <a:ln>
                    <a:noFill/>
                  </a:ln>
                  <a:solidFill>
                    <a:schemeClr val="tx1"/>
                  </a:solidFill>
                  <a:effectLst/>
                  <a:latin typeface="Arial" pitchFamily="34" charset="0"/>
                  <a:cs typeface="Arial" pitchFamily="34" charset="0"/>
                </a:endParaRPr>
              </a:p>
            </p:txBody>
          </p:sp>
        </p:grpSp>
      </p:grpSp>
      <p:graphicFrame>
        <p:nvGraphicFramePr>
          <p:cNvPr id="8" name="Αντικείμενο 7"/>
          <p:cNvGraphicFramePr>
            <a:graphicFrameLocks noChangeAspect="1"/>
          </p:cNvGraphicFramePr>
          <p:nvPr>
            <p:extLst>
              <p:ext uri="{D42A27DB-BD31-4B8C-83A1-F6EECF244321}">
                <p14:modId xmlns:p14="http://schemas.microsoft.com/office/powerpoint/2010/main" val="3377826631"/>
              </p:ext>
            </p:extLst>
          </p:nvPr>
        </p:nvGraphicFramePr>
        <p:xfrm>
          <a:off x="2306215" y="2005707"/>
          <a:ext cx="4550383" cy="686346"/>
        </p:xfrm>
        <a:graphic>
          <a:graphicData uri="http://schemas.openxmlformats.org/presentationml/2006/ole">
            <mc:AlternateContent xmlns:mc="http://schemas.openxmlformats.org/markup-compatibility/2006">
              <mc:Choice xmlns:v="urn:schemas-microsoft-com:vml" Requires="v">
                <p:oleObj spid="_x0000_s14387" name="Equation" r:id="rId3" imgW="1396800" imgH="241200" progId="Equation.DSMT4">
                  <p:embed/>
                </p:oleObj>
              </mc:Choice>
              <mc:Fallback>
                <p:oleObj name="Equation" r:id="rId3" imgW="1396800" imgH="241200" progId="Equation.DSMT4">
                  <p:embed/>
                  <p:pic>
                    <p:nvPicPr>
                      <p:cNvPr id="0" name="Object 1"/>
                      <p:cNvPicPr>
                        <a:picLocks noChangeAspect="1" noChangeArrowheads="1"/>
                      </p:cNvPicPr>
                      <p:nvPr/>
                    </p:nvPicPr>
                    <p:blipFill>
                      <a:blip r:embed="rId4"/>
                      <a:srcRect/>
                      <a:stretch>
                        <a:fillRect/>
                      </a:stretch>
                    </p:blipFill>
                    <p:spPr bwMode="auto">
                      <a:xfrm>
                        <a:off x="2306215" y="2005707"/>
                        <a:ext cx="4550383" cy="686346"/>
                      </a:xfrm>
                      <a:prstGeom prst="rect">
                        <a:avLst/>
                      </a:prstGeom>
                      <a:noFill/>
                    </p:spPr>
                  </p:pic>
                </p:oleObj>
              </mc:Fallback>
            </mc:AlternateContent>
          </a:graphicData>
        </a:graphic>
      </p:graphicFrame>
      <p:sp>
        <p:nvSpPr>
          <p:cNvPr id="1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6" name="Αντικείμενο 15"/>
          <p:cNvGraphicFramePr>
            <a:graphicFrameLocks noChangeAspect="1"/>
          </p:cNvGraphicFramePr>
          <p:nvPr>
            <p:extLst>
              <p:ext uri="{D42A27DB-BD31-4B8C-83A1-F6EECF244321}">
                <p14:modId xmlns:p14="http://schemas.microsoft.com/office/powerpoint/2010/main" val="3129948648"/>
              </p:ext>
            </p:extLst>
          </p:nvPr>
        </p:nvGraphicFramePr>
        <p:xfrm>
          <a:off x="2339752" y="3212976"/>
          <a:ext cx="4799737" cy="1152128"/>
        </p:xfrm>
        <a:graphic>
          <a:graphicData uri="http://schemas.openxmlformats.org/presentationml/2006/ole">
            <mc:AlternateContent xmlns:mc="http://schemas.openxmlformats.org/markup-compatibility/2006">
              <mc:Choice xmlns:v="urn:schemas-microsoft-com:vml" Requires="v">
                <p:oleObj spid="_x0000_s14388" name="Equation" r:id="rId5" imgW="1574640" imgH="431640" progId="Equation.DSMT4">
                  <p:embed/>
                </p:oleObj>
              </mc:Choice>
              <mc:Fallback>
                <p:oleObj name="Equation" r:id="rId5" imgW="1574640" imgH="431640" progId="Equation.DSMT4">
                  <p:embed/>
                  <p:pic>
                    <p:nvPicPr>
                      <p:cNvPr id="0" name="Object 10"/>
                      <p:cNvPicPr>
                        <a:picLocks noChangeAspect="1" noChangeArrowheads="1"/>
                      </p:cNvPicPr>
                      <p:nvPr/>
                    </p:nvPicPr>
                    <p:blipFill>
                      <a:blip r:embed="rId6"/>
                      <a:srcRect/>
                      <a:stretch>
                        <a:fillRect/>
                      </a:stretch>
                    </p:blipFill>
                    <p:spPr bwMode="auto">
                      <a:xfrm>
                        <a:off x="2339752" y="3212976"/>
                        <a:ext cx="4799737" cy="1152128"/>
                      </a:xfrm>
                      <a:prstGeom prst="rect">
                        <a:avLst/>
                      </a:prstGeom>
                      <a:noFill/>
                    </p:spPr>
                  </p:pic>
                </p:oleObj>
              </mc:Fallback>
            </mc:AlternateContent>
          </a:graphicData>
        </a:graphic>
      </p:graphicFrame>
      <p:sp>
        <p:nvSpPr>
          <p:cNvPr id="17" name="Text Box 12"/>
          <p:cNvSpPr txBox="1">
            <a:spLocks noChangeArrowheads="1"/>
          </p:cNvSpPr>
          <p:nvPr/>
        </p:nvSpPr>
        <p:spPr bwMode="auto">
          <a:xfrm>
            <a:off x="1268176" y="4581128"/>
            <a:ext cx="6453336" cy="1561679"/>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dirty="0" smtClean="0">
                <a:ln>
                  <a:noFill/>
                </a:ln>
                <a:solidFill>
                  <a:schemeClr val="tx1"/>
                </a:solidFill>
                <a:effectLst/>
                <a:latin typeface="Times New Roman" pitchFamily="18" charset="0"/>
                <a:cs typeface="Arial" pitchFamily="34" charset="0"/>
              </a:rPr>
              <a:t>Η ηλεκτρεγερτική δύναμη (ΗΕΔ) ορίζεται σαν τον λόγο της παρεχόμενης ισχύος προς το ρεύμα που εγκαθίσταται.</a:t>
            </a:r>
            <a:endParaRPr kumimoji="0" lang="el-GR" altLang="el-GR"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92340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ΗΕΔ και πολική τάση</a:t>
            </a:r>
            <a:endParaRPr lang="el-GR" dirty="0"/>
          </a:p>
        </p:txBody>
      </p:sp>
      <p:sp>
        <p:nvSpPr>
          <p:cNvPr id="3" name="Θέση περιεχομένου 2"/>
          <p:cNvSpPr>
            <a:spLocks noGrp="1"/>
          </p:cNvSpPr>
          <p:nvPr>
            <p:ph idx="1"/>
          </p:nvPr>
        </p:nvSpPr>
        <p:spPr/>
        <p:txBody>
          <a:bodyPr/>
          <a:lstStyle/>
          <a:p>
            <a:r>
              <a:rPr lang="el-GR" dirty="0" smtClean="0"/>
              <a:t>Πολική τάση </a:t>
            </a:r>
            <a:r>
              <a:rPr lang="en-US" dirty="0" smtClean="0"/>
              <a:t>V</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26</a:t>
            </a:fld>
            <a:endParaRPr lang="el-GR">
              <a:solidFill>
                <a:prstClr val="black">
                  <a:tint val="75000"/>
                </a:prstClr>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3971598578"/>
              </p:ext>
            </p:extLst>
          </p:nvPr>
        </p:nvGraphicFramePr>
        <p:xfrm>
          <a:off x="2915816" y="2276872"/>
          <a:ext cx="2566987" cy="752475"/>
        </p:xfrm>
        <a:graphic>
          <a:graphicData uri="http://schemas.openxmlformats.org/presentationml/2006/ole">
            <mc:AlternateContent xmlns:mc="http://schemas.openxmlformats.org/markup-compatibility/2006">
              <mc:Choice xmlns:v="urn:schemas-microsoft-com:vml" Requires="v">
                <p:oleObj spid="_x0000_s15382" name="Equation" r:id="rId3" imgW="787320" imgH="228600" progId="Equation.DSMT4">
                  <p:embed/>
                </p:oleObj>
              </mc:Choice>
              <mc:Fallback>
                <p:oleObj name="Equation" r:id="rId3" imgW="787320" imgH="228600" progId="Equation.DSMT4">
                  <p:embed/>
                  <p:pic>
                    <p:nvPicPr>
                      <p:cNvPr id="0" name="Object 1"/>
                      <p:cNvPicPr>
                        <a:picLocks noChangeAspect="1" noChangeArrowheads="1"/>
                      </p:cNvPicPr>
                      <p:nvPr/>
                    </p:nvPicPr>
                    <p:blipFill>
                      <a:blip r:embed="rId4"/>
                      <a:srcRect/>
                      <a:stretch>
                        <a:fillRect/>
                      </a:stretch>
                    </p:blipFill>
                    <p:spPr bwMode="auto">
                      <a:xfrm>
                        <a:off x="2915816" y="2276872"/>
                        <a:ext cx="2566987" cy="752475"/>
                      </a:xfrm>
                      <a:prstGeom prst="rect">
                        <a:avLst/>
                      </a:prstGeom>
                      <a:noFill/>
                    </p:spPr>
                  </p:pic>
                </p:oleObj>
              </mc:Fallback>
            </mc:AlternateContent>
          </a:graphicData>
        </a:graphic>
      </p:graphicFrame>
      <p:sp>
        <p:nvSpPr>
          <p:cNvPr id="9" name="Text Box 3"/>
          <p:cNvSpPr txBox="1">
            <a:spLocks noChangeArrowheads="1"/>
          </p:cNvSpPr>
          <p:nvPr/>
        </p:nvSpPr>
        <p:spPr bwMode="auto">
          <a:xfrm>
            <a:off x="683568" y="3356992"/>
            <a:ext cx="7560840" cy="2736304"/>
          </a:xfrm>
          <a:prstGeom prst="rect">
            <a:avLst/>
          </a:prstGeom>
          <a:solidFill>
            <a:srgbClr val="FFFFFF"/>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pPr indent="228600" algn="just">
              <a:spcAft>
                <a:spcPts val="0"/>
              </a:spcAft>
            </a:pPr>
            <a:r>
              <a:rPr kumimoji="0" lang="en-US" altLang="el-GR" sz="2800" b="0" i="0" u="none" strike="noStrike" cap="none" normalizeH="0" baseline="0" dirty="0" smtClean="0">
                <a:ln>
                  <a:noFill/>
                </a:ln>
                <a:solidFill>
                  <a:schemeClr val="tx1"/>
                </a:solidFill>
                <a:effectLst/>
                <a:latin typeface="Times New Roman" pitchFamily="18" charset="0"/>
                <a:cs typeface="Arial" pitchFamily="34" charset="0"/>
              </a:rPr>
              <a:t>H</a:t>
            </a:r>
            <a:r>
              <a:rPr kumimoji="0" lang="el-GR" altLang="el-GR" sz="2800" b="0" i="0" u="none" strike="noStrike" cap="none" normalizeH="0" baseline="0" dirty="0" smtClean="0">
                <a:ln>
                  <a:noFill/>
                </a:ln>
                <a:solidFill>
                  <a:schemeClr val="tx1"/>
                </a:solidFill>
                <a:effectLst/>
                <a:latin typeface="Times New Roman" pitchFamily="18" charset="0"/>
                <a:cs typeface="Arial" pitchFamily="34" charset="0"/>
              </a:rPr>
              <a:t> </a:t>
            </a:r>
            <a:r>
              <a:rPr kumimoji="0" lang="el-GR" altLang="el-GR" sz="2800" b="1" i="0" u="none" strike="noStrike" cap="none" normalizeH="0" baseline="0" dirty="0" smtClean="0">
                <a:ln>
                  <a:noFill/>
                </a:ln>
                <a:solidFill>
                  <a:schemeClr val="tx1"/>
                </a:solidFill>
                <a:effectLst/>
                <a:latin typeface="Times New Roman" pitchFamily="18" charset="0"/>
                <a:cs typeface="Arial" pitchFamily="34" charset="0"/>
              </a:rPr>
              <a:t>ΗΕΔ </a:t>
            </a:r>
            <a:r>
              <a:rPr kumimoji="0" lang="el-GR" altLang="el-GR" sz="2800" b="0" i="0" u="none" strike="noStrike" cap="none" normalizeH="0" baseline="0" dirty="0" smtClean="0">
                <a:ln>
                  <a:noFill/>
                </a:ln>
                <a:solidFill>
                  <a:schemeClr val="tx1"/>
                </a:solidFill>
                <a:effectLst/>
                <a:latin typeface="Times New Roman" pitchFamily="18" charset="0"/>
                <a:cs typeface="Arial" pitchFamily="34" charset="0"/>
              </a:rPr>
              <a:t>είναι μία </a:t>
            </a:r>
            <a:r>
              <a:rPr kumimoji="0" lang="el-GR" altLang="el-GR" sz="2800" b="1" i="0" u="none" strike="noStrike" cap="none" normalizeH="0" baseline="0" dirty="0" smtClean="0">
                <a:ln>
                  <a:noFill/>
                </a:ln>
                <a:solidFill>
                  <a:schemeClr val="tx1"/>
                </a:solidFill>
                <a:effectLst/>
                <a:latin typeface="Times New Roman" pitchFamily="18" charset="0"/>
                <a:cs typeface="Arial" pitchFamily="34" charset="0"/>
              </a:rPr>
              <a:t>διαφορά δυναμικού</a:t>
            </a:r>
            <a:r>
              <a:rPr kumimoji="0" lang="el-GR" altLang="el-GR" sz="2800" b="0" i="0" u="none" strike="noStrike" cap="none" normalizeH="0" baseline="0" dirty="0" smtClean="0">
                <a:ln>
                  <a:noFill/>
                </a:ln>
                <a:solidFill>
                  <a:schemeClr val="tx1"/>
                </a:solidFill>
                <a:effectLst/>
                <a:latin typeface="Times New Roman" pitchFamily="18" charset="0"/>
                <a:cs typeface="Arial" pitchFamily="34" charset="0"/>
              </a:rPr>
              <a:t> και μετριέται σε </a:t>
            </a:r>
            <a:r>
              <a:rPr kumimoji="0" lang="en-US" altLang="el-GR" sz="2800" b="0" i="0" u="none" strike="noStrike" cap="none" normalizeH="0" baseline="0" dirty="0" smtClean="0">
                <a:ln>
                  <a:noFill/>
                </a:ln>
                <a:solidFill>
                  <a:schemeClr val="tx1"/>
                </a:solidFill>
                <a:effectLst/>
                <a:latin typeface="Times New Roman" pitchFamily="18" charset="0"/>
                <a:cs typeface="Arial" pitchFamily="34" charset="0"/>
              </a:rPr>
              <a:t>Volt</a:t>
            </a:r>
            <a:r>
              <a:rPr kumimoji="0" lang="el-GR" altLang="el-GR" sz="2800" b="0" i="0" u="none" strike="noStrike" cap="none" normalizeH="0" baseline="0" dirty="0" smtClean="0">
                <a:ln>
                  <a:noFill/>
                </a:ln>
                <a:solidFill>
                  <a:schemeClr val="tx1"/>
                </a:solidFill>
                <a:effectLst/>
                <a:latin typeface="Times New Roman" pitchFamily="18" charset="0"/>
                <a:cs typeface="Arial" pitchFamily="34" charset="0"/>
              </a:rPr>
              <a:t>. </a:t>
            </a:r>
            <a:endParaRPr kumimoji="0" lang="en-US" altLang="el-GR" sz="2800" b="0" i="0" u="none" strike="noStrike" cap="none" normalizeH="0" baseline="0" dirty="0" smtClean="0">
              <a:ln>
                <a:noFill/>
              </a:ln>
              <a:solidFill>
                <a:schemeClr val="tx1"/>
              </a:solidFill>
              <a:effectLst/>
              <a:latin typeface="Times New Roman" pitchFamily="18" charset="0"/>
              <a:cs typeface="Arial" pitchFamily="34" charset="0"/>
            </a:endParaRPr>
          </a:p>
          <a:p>
            <a:pPr indent="228600" algn="just">
              <a:spcAft>
                <a:spcPts val="0"/>
              </a:spcAft>
            </a:pPr>
            <a:endParaRPr lang="en-US" sz="2800" dirty="0">
              <a:latin typeface="Times New Roman" pitchFamily="18" charset="0"/>
              <a:ea typeface="Times New Roman"/>
              <a:cs typeface="Arial" pitchFamily="34" charset="0"/>
            </a:endParaRPr>
          </a:p>
          <a:p>
            <a:pPr indent="228600" algn="just">
              <a:spcAft>
                <a:spcPts val="0"/>
              </a:spcAft>
            </a:pPr>
            <a:r>
              <a:rPr lang="el-GR" sz="2800" dirty="0" smtClean="0">
                <a:effectLst/>
                <a:latin typeface="Times New Roman"/>
                <a:ea typeface="Times New Roman"/>
              </a:rPr>
              <a:t>Η ΗΕΔ συμβολίζεται με ένα βέλος που κατευθύνεται </a:t>
            </a:r>
            <a:r>
              <a:rPr lang="el-GR" sz="2800" b="1" dirty="0" smtClean="0">
                <a:effectLst/>
                <a:latin typeface="Times New Roman"/>
                <a:ea typeface="Times New Roman"/>
              </a:rPr>
              <a:t>από τον αρνητικό στον θετικό πόλο</a:t>
            </a:r>
            <a:r>
              <a:rPr lang="el-GR" sz="2800" dirty="0" smtClean="0">
                <a:effectLst/>
                <a:latin typeface="Times New Roman"/>
                <a:ea typeface="Times New Roman"/>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altLang="el-GR" sz="2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84298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a:t>
            </a:r>
            <a:endParaRPr lang="el-GR" dirty="0"/>
          </a:p>
        </p:txBody>
      </p:sp>
      <p:sp>
        <p:nvSpPr>
          <p:cNvPr id="3" name="Θέση περιεχομένου 2"/>
          <p:cNvSpPr>
            <a:spLocks noGrp="1"/>
          </p:cNvSpPr>
          <p:nvPr>
            <p:ph idx="1"/>
          </p:nvPr>
        </p:nvSpPr>
        <p:spPr/>
        <p:txBody>
          <a:bodyPr/>
          <a:lstStyle/>
          <a:p>
            <a:pPr marL="0" indent="0" algn="just">
              <a:spcAft>
                <a:spcPts val="0"/>
              </a:spcAft>
              <a:buNone/>
            </a:pPr>
            <a:r>
              <a:rPr lang="el-GR" sz="2800" i="1" dirty="0">
                <a:latin typeface="Times New Roman"/>
                <a:ea typeface="Times New Roman"/>
              </a:rPr>
              <a:t>Δίνεται μία μπαταρία 12 </a:t>
            </a:r>
            <a:r>
              <a:rPr lang="en-US" sz="2800" i="1" dirty="0">
                <a:latin typeface="Times New Roman"/>
                <a:ea typeface="Times New Roman"/>
              </a:rPr>
              <a:t>V</a:t>
            </a:r>
            <a:r>
              <a:rPr lang="el-GR" sz="2800" i="1" dirty="0">
                <a:latin typeface="Times New Roman"/>
                <a:ea typeface="Times New Roman"/>
              </a:rPr>
              <a:t>. Η διαφορά δυναμικού στους πόλους της μπαταρίας όταν  συνδεθεί σε εξωτερικό κύκλωμα είναι </a:t>
            </a:r>
            <a:r>
              <a:rPr lang="en-US" sz="2800" i="1" dirty="0">
                <a:latin typeface="Times New Roman"/>
                <a:ea typeface="Times New Roman"/>
              </a:rPr>
              <a:t>V</a:t>
            </a:r>
            <a:r>
              <a:rPr lang="el-GR" sz="2800" i="1" dirty="0">
                <a:latin typeface="Times New Roman"/>
                <a:ea typeface="Times New Roman"/>
              </a:rPr>
              <a:t> = 9.7 όταν αποδίδει ισχύ 20 </a:t>
            </a:r>
            <a:r>
              <a:rPr lang="en-US" sz="2800" i="1" dirty="0">
                <a:latin typeface="Times New Roman"/>
                <a:ea typeface="Times New Roman"/>
              </a:rPr>
              <a:t>W</a:t>
            </a:r>
            <a:r>
              <a:rPr lang="el-GR" sz="2800" i="1" dirty="0">
                <a:latin typeface="Times New Roman"/>
                <a:ea typeface="Times New Roman"/>
              </a:rPr>
              <a:t> στην αντίσταση φόρτου </a:t>
            </a:r>
            <a:r>
              <a:rPr lang="en-US" sz="2800" i="1" dirty="0">
                <a:latin typeface="Times New Roman"/>
                <a:ea typeface="Times New Roman"/>
              </a:rPr>
              <a:t>R</a:t>
            </a:r>
            <a:r>
              <a:rPr lang="el-GR" sz="2800" i="1" dirty="0">
                <a:latin typeface="Times New Roman"/>
                <a:ea typeface="Times New Roman"/>
              </a:rPr>
              <a:t>. (α) Προσδιορίστε την </a:t>
            </a:r>
            <a:r>
              <a:rPr lang="en-US" sz="2800" i="1" dirty="0">
                <a:latin typeface="Times New Roman"/>
                <a:ea typeface="Times New Roman"/>
              </a:rPr>
              <a:t>R</a:t>
            </a:r>
            <a:r>
              <a:rPr lang="el-GR" sz="2800" i="1" dirty="0">
                <a:latin typeface="Times New Roman"/>
                <a:ea typeface="Times New Roman"/>
              </a:rPr>
              <a:t> (β) Προσδιορίστε την εσωτερική αντίσταση </a:t>
            </a:r>
            <a:r>
              <a:rPr lang="en-US" sz="2800" i="1" dirty="0">
                <a:latin typeface="Times New Roman"/>
                <a:ea typeface="Times New Roman"/>
              </a:rPr>
              <a:t>r</a:t>
            </a:r>
            <a:r>
              <a:rPr lang="el-GR" sz="2800" i="1" dirty="0" smtClean="0">
                <a:latin typeface="Times New Roman"/>
                <a:ea typeface="Times New Roman"/>
              </a:rPr>
              <a:t>.</a:t>
            </a:r>
          </a:p>
          <a:p>
            <a:pPr marL="0" indent="0" algn="just">
              <a:spcAft>
                <a:spcPts val="0"/>
              </a:spcAft>
              <a:buNone/>
            </a:pPr>
            <a:r>
              <a:rPr lang="el-GR" sz="2800" i="1" dirty="0" smtClean="0">
                <a:latin typeface="Times New Roman"/>
                <a:ea typeface="Times New Roman"/>
              </a:rPr>
              <a:t>Λύση</a:t>
            </a:r>
          </a:p>
          <a:p>
            <a:pPr marL="0" indent="0" algn="just">
              <a:spcAft>
                <a:spcPts val="0"/>
              </a:spcAft>
              <a:buNone/>
            </a:pPr>
            <a:r>
              <a:rPr lang="el-GR" sz="2800" i="1" dirty="0" smtClean="0">
                <a:latin typeface="Times New Roman"/>
                <a:ea typeface="Times New Roman"/>
              </a:rPr>
              <a:t>Εννοούμε </a:t>
            </a:r>
            <a:r>
              <a:rPr lang="el-GR" sz="2800" i="1" dirty="0">
                <a:latin typeface="Times New Roman"/>
                <a:ea typeface="Times New Roman"/>
              </a:rPr>
              <a:t>μία μπαταρία με ηλεκτρεγερτική δύναμη </a:t>
            </a:r>
            <a:r>
              <a:rPr lang="el-GR" sz="2800" i="1" dirty="0" smtClean="0">
                <a:latin typeface="Times New Roman"/>
                <a:ea typeface="Times New Roman"/>
              </a:rPr>
              <a:t>    </a:t>
            </a:r>
            <a:r>
              <a:rPr lang="en-US" sz="2800" i="1" dirty="0" smtClean="0">
                <a:latin typeface="Times New Roman"/>
                <a:ea typeface="Times New Roman"/>
              </a:rPr>
              <a:t>V</a:t>
            </a:r>
            <a:r>
              <a:rPr lang="el-GR" sz="2800" i="1" baseline="-25000" dirty="0">
                <a:latin typeface="Times New Roman"/>
                <a:ea typeface="Times New Roman"/>
              </a:rPr>
              <a:t>ΗΕΔ</a:t>
            </a:r>
            <a:r>
              <a:rPr lang="el-GR" sz="2800" i="1" dirty="0">
                <a:latin typeface="Times New Roman"/>
                <a:ea typeface="Times New Roman"/>
              </a:rPr>
              <a:t> =12 </a:t>
            </a:r>
            <a:r>
              <a:rPr lang="en-US" sz="2800" i="1" dirty="0">
                <a:latin typeface="Times New Roman"/>
                <a:ea typeface="Times New Roman"/>
              </a:rPr>
              <a:t>V</a:t>
            </a:r>
            <a:r>
              <a:rPr lang="el-GR" sz="2800" i="1" dirty="0">
                <a:latin typeface="Times New Roman"/>
                <a:ea typeface="Times New Roman"/>
              </a:rPr>
              <a:t> (Δηλαδή, η μπαταρία δημιουργεί 12 </a:t>
            </a:r>
            <a:r>
              <a:rPr lang="en-US" sz="2800" i="1" dirty="0">
                <a:latin typeface="Times New Roman"/>
                <a:ea typeface="Times New Roman"/>
              </a:rPr>
              <a:t>W</a:t>
            </a:r>
            <a:r>
              <a:rPr lang="el-GR" sz="2800" i="1" dirty="0">
                <a:latin typeface="Times New Roman"/>
                <a:ea typeface="Times New Roman"/>
              </a:rPr>
              <a:t> ισχύος για κάθε 1 </a:t>
            </a:r>
            <a:r>
              <a:rPr lang="en-US" sz="2800" i="1" dirty="0">
                <a:latin typeface="Times New Roman"/>
                <a:ea typeface="Times New Roman"/>
              </a:rPr>
              <a:t>A</a:t>
            </a:r>
            <a:r>
              <a:rPr lang="el-GR" sz="2800" i="1" dirty="0">
                <a:latin typeface="Times New Roman"/>
                <a:ea typeface="Times New Roman"/>
              </a:rPr>
              <a:t> ρεύματος που παρέχει)</a:t>
            </a:r>
            <a:endParaRPr lang="el-GR" sz="2800" dirty="0">
              <a:latin typeface="Times New Roman"/>
              <a:ea typeface="Times New Roman"/>
            </a:endParaRPr>
          </a:p>
          <a:p>
            <a:pPr marL="0" indent="0" algn="just">
              <a:spcAft>
                <a:spcPts val="0"/>
              </a:spcAft>
              <a:buNone/>
            </a:pPr>
            <a:endParaRPr lang="el-GR" sz="2000"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27</a:t>
            </a:fld>
            <a:endParaRPr lang="el-GR">
              <a:solidFill>
                <a:prstClr val="black">
                  <a:tint val="75000"/>
                </a:prstClr>
              </a:solidFill>
            </a:endParaRPr>
          </a:p>
        </p:txBody>
      </p:sp>
    </p:spTree>
    <p:extLst>
      <p:ext uri="{BB962C8B-B14F-4D97-AF65-F5344CB8AC3E}">
        <p14:creationId xmlns:p14="http://schemas.microsoft.com/office/powerpoint/2010/main" val="3748130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199" y="404664"/>
            <a:ext cx="8318045" cy="5721499"/>
          </a:xfrm>
        </p:spPr>
        <p:txBody>
          <a:bodyPr/>
          <a:lstStyle/>
          <a:p>
            <a:pPr marL="900430" marR="2663825" indent="0" algn="just">
              <a:spcAft>
                <a:spcPts val="0"/>
              </a:spcAft>
              <a:buNone/>
            </a:pPr>
            <a:r>
              <a:rPr lang="el-GR" sz="2800" i="1" dirty="0">
                <a:latin typeface="Times New Roman"/>
                <a:ea typeface="Times New Roman"/>
              </a:rPr>
              <a:t>Στα άκρα της αντίστασης φόρτου επικρατεί διαφορά δυναμικού </a:t>
            </a:r>
            <a:r>
              <a:rPr lang="en-US" sz="2800" i="1" dirty="0">
                <a:latin typeface="Times New Roman"/>
                <a:ea typeface="Times New Roman"/>
              </a:rPr>
              <a:t>V</a:t>
            </a:r>
            <a:r>
              <a:rPr lang="el-GR" sz="2800" i="1" dirty="0">
                <a:latin typeface="Times New Roman"/>
                <a:ea typeface="Times New Roman"/>
              </a:rPr>
              <a:t>. Αφού της  αποδίδεται ισχύς </a:t>
            </a:r>
            <a:r>
              <a:rPr lang="en-US" sz="2800" i="1" dirty="0">
                <a:latin typeface="Times New Roman"/>
                <a:ea typeface="Times New Roman"/>
              </a:rPr>
              <a:t>P</a:t>
            </a:r>
            <a:r>
              <a:rPr lang="el-GR" sz="2800" i="1" dirty="0">
                <a:latin typeface="Times New Roman"/>
                <a:ea typeface="Times New Roman"/>
              </a:rPr>
              <a:t>=20 </a:t>
            </a:r>
            <a:r>
              <a:rPr lang="en-US" sz="2800" i="1" dirty="0">
                <a:latin typeface="Times New Roman"/>
                <a:ea typeface="Times New Roman"/>
              </a:rPr>
              <a:t>W</a:t>
            </a:r>
            <a:r>
              <a:rPr lang="el-GR" sz="2800" i="1" dirty="0">
                <a:latin typeface="Times New Roman"/>
                <a:ea typeface="Times New Roman"/>
              </a:rPr>
              <a:t>, θα ισχύει ότι </a:t>
            </a:r>
            <a:endParaRPr lang="el-GR" sz="2800"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28</a:t>
            </a:fld>
            <a:endParaRPr lang="el-GR">
              <a:solidFill>
                <a:prstClr val="black">
                  <a:tint val="75000"/>
                </a:prstClr>
              </a:solidFill>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60848"/>
            <a:ext cx="4203245" cy="25479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2397689356"/>
              </p:ext>
            </p:extLst>
          </p:nvPr>
        </p:nvGraphicFramePr>
        <p:xfrm>
          <a:off x="539552" y="2926696"/>
          <a:ext cx="2699792" cy="816216"/>
        </p:xfrm>
        <a:graphic>
          <a:graphicData uri="http://schemas.openxmlformats.org/presentationml/2006/ole">
            <mc:AlternateContent xmlns:mc="http://schemas.openxmlformats.org/markup-compatibility/2006">
              <mc:Choice xmlns:v="urn:schemas-microsoft-com:vml" Requires="v">
                <p:oleObj spid="_x0000_s18456" name="Equation" r:id="rId4" imgW="1637589" imgH="495085" progId="Equation.DSMT4">
                  <p:embed/>
                </p:oleObj>
              </mc:Choice>
              <mc:Fallback>
                <p:oleObj name="Equation" r:id="rId4" imgW="1637589" imgH="495085"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926696"/>
                        <a:ext cx="2699792" cy="816216"/>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3648167556"/>
              </p:ext>
            </p:extLst>
          </p:nvPr>
        </p:nvGraphicFramePr>
        <p:xfrm>
          <a:off x="467544" y="3868302"/>
          <a:ext cx="2770446" cy="836712"/>
        </p:xfrm>
        <a:graphic>
          <a:graphicData uri="http://schemas.openxmlformats.org/presentationml/2006/ole">
            <mc:AlternateContent xmlns:mc="http://schemas.openxmlformats.org/markup-compatibility/2006">
              <mc:Choice xmlns:v="urn:schemas-microsoft-com:vml" Requires="v">
                <p:oleObj spid="_x0000_s18457" name="Equation" r:id="rId6" imgW="1422400" imgH="431800" progId="Equation.DSMT4">
                  <p:embed/>
                </p:oleObj>
              </mc:Choice>
              <mc:Fallback>
                <p:oleObj name="Equation" r:id="rId6" imgW="1422400" imgH="4318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3868302"/>
                        <a:ext cx="2770446" cy="836712"/>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57620362"/>
              </p:ext>
            </p:extLst>
          </p:nvPr>
        </p:nvGraphicFramePr>
        <p:xfrm>
          <a:off x="755576" y="4941168"/>
          <a:ext cx="7362487" cy="908720"/>
        </p:xfrm>
        <a:graphic>
          <a:graphicData uri="http://schemas.openxmlformats.org/presentationml/2006/ole">
            <mc:AlternateContent xmlns:mc="http://schemas.openxmlformats.org/markup-compatibility/2006">
              <mc:Choice xmlns:v="urn:schemas-microsoft-com:vml" Requires="v">
                <p:oleObj spid="_x0000_s18458" name="Equation" r:id="rId8" imgW="3251200" imgH="457200" progId="Equation.DSMT4">
                  <p:embed/>
                </p:oleObj>
              </mc:Choice>
              <mc:Fallback>
                <p:oleObj name="Equation" r:id="rId8" imgW="3251200" imgH="4572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576" y="4941168"/>
                        <a:ext cx="7362487" cy="908720"/>
                      </a:xfrm>
                      <a:prstGeom prst="rect">
                        <a:avLst/>
                      </a:prstGeom>
                      <a:noFill/>
                    </p:spPr>
                  </p:pic>
                </p:oleObj>
              </mc:Fallback>
            </mc:AlternateContent>
          </a:graphicData>
        </a:graphic>
      </p:graphicFrame>
    </p:spTree>
    <p:extLst>
      <p:ext uri="{BB962C8B-B14F-4D97-AF65-F5344CB8AC3E}">
        <p14:creationId xmlns:p14="http://schemas.microsoft.com/office/powerpoint/2010/main" val="2775379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a:t>
            </a:r>
            <a:endParaRPr lang="el-GR" dirty="0"/>
          </a:p>
        </p:txBody>
      </p:sp>
      <p:sp>
        <p:nvSpPr>
          <p:cNvPr id="3" name="Θέση περιεχομένου 2"/>
          <p:cNvSpPr>
            <a:spLocks noGrp="1"/>
          </p:cNvSpPr>
          <p:nvPr>
            <p:ph idx="1"/>
          </p:nvPr>
        </p:nvSpPr>
        <p:spPr/>
        <p:txBody>
          <a:bodyPr/>
          <a:lstStyle/>
          <a:p>
            <a:r>
              <a:rPr lang="el-GR" i="1" dirty="0">
                <a:latin typeface="Times New Roman"/>
                <a:ea typeface="Times New Roman"/>
              </a:rPr>
              <a:t>Αν μία λάμπα έχει ένδειξη 60 </a:t>
            </a:r>
            <a:r>
              <a:rPr lang="en-US" i="1" dirty="0">
                <a:latin typeface="Times New Roman"/>
                <a:ea typeface="Times New Roman"/>
              </a:rPr>
              <a:t>W</a:t>
            </a:r>
            <a:r>
              <a:rPr lang="el-GR" i="1" dirty="0">
                <a:latin typeface="Times New Roman"/>
                <a:ea typeface="Times New Roman"/>
              </a:rPr>
              <a:t>, 220 </a:t>
            </a:r>
            <a:r>
              <a:rPr lang="en-US" i="1" dirty="0">
                <a:latin typeface="Times New Roman"/>
                <a:ea typeface="Times New Roman"/>
              </a:rPr>
              <a:t>V</a:t>
            </a:r>
            <a:r>
              <a:rPr lang="el-GR" i="1" dirty="0">
                <a:latin typeface="Times New Roman"/>
                <a:ea typeface="Times New Roman"/>
              </a:rPr>
              <a:t>, τι ρεύμα τραβάει; Ποια είναι η αντίσταση του νήματος</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29</a:t>
            </a:fld>
            <a:endParaRPr lang="el-GR">
              <a:solidFill>
                <a:prstClr val="black">
                  <a:tint val="75000"/>
                </a:prstClr>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3560718216"/>
              </p:ext>
            </p:extLst>
          </p:nvPr>
        </p:nvGraphicFramePr>
        <p:xfrm>
          <a:off x="1331640" y="3068960"/>
          <a:ext cx="4159244" cy="764704"/>
        </p:xfrm>
        <a:graphic>
          <a:graphicData uri="http://schemas.openxmlformats.org/presentationml/2006/ole">
            <mc:AlternateContent xmlns:mc="http://schemas.openxmlformats.org/markup-compatibility/2006">
              <mc:Choice xmlns:v="urn:schemas-microsoft-com:vml" Requires="v">
                <p:oleObj spid="_x0000_s37903" name="Equation" r:id="rId3" imgW="2120900" imgH="393700" progId="Equation.DSMT4">
                  <p:embed/>
                </p:oleObj>
              </mc:Choice>
              <mc:Fallback>
                <p:oleObj name="Equation" r:id="rId3" imgW="21209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068960"/>
                        <a:ext cx="4159244" cy="764704"/>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3694173455"/>
              </p:ext>
            </p:extLst>
          </p:nvPr>
        </p:nvGraphicFramePr>
        <p:xfrm>
          <a:off x="1475656" y="4077072"/>
          <a:ext cx="4124094" cy="1008112"/>
        </p:xfrm>
        <a:graphic>
          <a:graphicData uri="http://schemas.openxmlformats.org/presentationml/2006/ole">
            <mc:AlternateContent xmlns:mc="http://schemas.openxmlformats.org/markup-compatibility/2006">
              <mc:Choice xmlns:v="urn:schemas-microsoft-com:vml" Requires="v">
                <p:oleObj spid="_x0000_s37904" name="Equation" r:id="rId5" imgW="1714500" imgH="419100" progId="Equation.DSMT4">
                  <p:embed/>
                </p:oleObj>
              </mc:Choice>
              <mc:Fallback>
                <p:oleObj name="Equation" r:id="rId5" imgW="1714500" imgH="419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4077072"/>
                        <a:ext cx="4124094" cy="1008112"/>
                      </a:xfrm>
                      <a:prstGeom prst="rect">
                        <a:avLst/>
                      </a:prstGeom>
                      <a:noFill/>
                    </p:spPr>
                  </p:pic>
                </p:oleObj>
              </mc:Fallback>
            </mc:AlternateContent>
          </a:graphicData>
        </a:graphic>
      </p:graphicFrame>
    </p:spTree>
    <p:extLst>
      <p:ext uri="{BB962C8B-B14F-4D97-AF65-F5344CB8AC3E}">
        <p14:creationId xmlns:p14="http://schemas.microsoft.com/office/powerpoint/2010/main" val="2691584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66ED-54F6-49E1-A098-5FA3FB2FD820}"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2083500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lgn="just">
              <a:spcAft>
                <a:spcPts val="0"/>
              </a:spcAft>
              <a:buNone/>
            </a:pPr>
            <a:r>
              <a:rPr lang="el-GR" i="1" dirty="0">
                <a:latin typeface="Times New Roman"/>
                <a:ea typeface="Times New Roman"/>
              </a:rPr>
              <a:t>Ένας λαμπτήρας φακού συνδέεται με μία μπαταρία που διατηρεί μία σταθερή διαφορά δυναμικού 1.5 </a:t>
            </a:r>
            <a:r>
              <a:rPr lang="en-US" i="1" dirty="0">
                <a:latin typeface="Times New Roman"/>
                <a:ea typeface="Times New Roman"/>
              </a:rPr>
              <a:t>V</a:t>
            </a:r>
            <a:r>
              <a:rPr lang="el-GR" i="1" dirty="0">
                <a:latin typeface="Times New Roman"/>
                <a:ea typeface="Times New Roman"/>
              </a:rPr>
              <a:t> στα άκρα του. Εάν το ρεύμα που διαρρέει τον λαμπτήρα είναι 0.3 Α, ποια είναι η αντίσταση του λαμπτήρα; Ποιο θα είναι το μέτρο του ρεύματος που θα διαρρεύσει τον λαμπτήρα αν η αντίσταση του αντικατασταθεί από άλλη με την μισή τιμή</a:t>
            </a:r>
            <a:r>
              <a:rPr lang="el-GR" i="1" dirty="0" smtClean="0">
                <a:latin typeface="Times New Roman"/>
                <a:ea typeface="Times New Roman"/>
              </a:rPr>
              <a:t>;</a:t>
            </a:r>
          </a:p>
          <a:p>
            <a:pPr marL="0" indent="0" algn="just">
              <a:spcAft>
                <a:spcPts val="0"/>
              </a:spcAft>
              <a:buNone/>
            </a:pPr>
            <a:endParaRPr lang="el-GR" sz="2000" i="1" dirty="0">
              <a:latin typeface="Times New Roman"/>
              <a:ea typeface="Times New Roman"/>
            </a:endParaRPr>
          </a:p>
          <a:p>
            <a:pPr marL="0" indent="0" algn="just">
              <a:spcAft>
                <a:spcPts val="0"/>
              </a:spcAft>
              <a:buNone/>
            </a:pPr>
            <a:endParaRPr lang="el-GR" sz="2000" i="1" dirty="0" smtClean="0">
              <a:latin typeface="Times New Roman"/>
              <a:ea typeface="Times New Roman"/>
            </a:endParaRPr>
          </a:p>
          <a:p>
            <a:pPr marL="0" indent="0" algn="just">
              <a:spcAft>
                <a:spcPts val="0"/>
              </a:spcAft>
              <a:buNone/>
            </a:pPr>
            <a:endParaRPr lang="el-GR" sz="2000" i="1" dirty="0">
              <a:latin typeface="Times New Roman"/>
              <a:ea typeface="Times New Roman"/>
            </a:endParaRPr>
          </a:p>
          <a:p>
            <a:pPr marL="0" indent="0" algn="just">
              <a:spcAft>
                <a:spcPts val="0"/>
              </a:spcAft>
              <a:buNone/>
            </a:pPr>
            <a:endParaRPr lang="el-GR" sz="2000" i="1" dirty="0" smtClean="0">
              <a:latin typeface="Times New Roman"/>
              <a:ea typeface="Times New Roman"/>
            </a:endParaRPr>
          </a:p>
          <a:p>
            <a:pPr marL="0" indent="0" algn="just">
              <a:spcAft>
                <a:spcPts val="0"/>
              </a:spcAft>
              <a:buNone/>
            </a:pPr>
            <a:endParaRPr lang="el-GR" sz="2000" i="1" dirty="0">
              <a:latin typeface="Times New Roman"/>
              <a:ea typeface="Times New Roman"/>
            </a:endParaRPr>
          </a:p>
          <a:p>
            <a:pPr marL="0" indent="0" algn="just">
              <a:spcAft>
                <a:spcPts val="0"/>
              </a:spcAft>
              <a:buNone/>
            </a:pPr>
            <a:endParaRPr lang="el-GR" sz="2000" i="1" dirty="0" smtClean="0">
              <a:latin typeface="Times New Roman"/>
              <a:ea typeface="Times New Roman"/>
            </a:endParaRPr>
          </a:p>
          <a:p>
            <a:pPr marL="0" indent="0" algn="just">
              <a:spcAft>
                <a:spcPts val="0"/>
              </a:spcAft>
              <a:buNone/>
            </a:pPr>
            <a:endParaRPr lang="el-GR" sz="2000" i="1" dirty="0">
              <a:latin typeface="Times New Roman"/>
              <a:ea typeface="Times New Roman"/>
            </a:endParaRPr>
          </a:p>
          <a:p>
            <a:pPr marL="0" indent="0" algn="just">
              <a:spcAft>
                <a:spcPts val="0"/>
              </a:spcAft>
              <a:buNone/>
            </a:pPr>
            <a:endParaRPr lang="el-GR" sz="3600" i="1" dirty="0" smtClean="0">
              <a:latin typeface="Times New Roman"/>
              <a:ea typeface="Times New Roman"/>
            </a:endParaRPr>
          </a:p>
          <a:p>
            <a:pPr marL="0" indent="0" algn="just">
              <a:spcAft>
                <a:spcPts val="0"/>
              </a:spcAft>
              <a:buNone/>
            </a:pPr>
            <a:r>
              <a:rPr lang="el-GR" sz="3600" dirty="0">
                <a:latin typeface="Times New Roman"/>
                <a:ea typeface="Times New Roman"/>
              </a:rPr>
              <a:t>Για δεδομένη διαφορά δυναμικού όταν η αντίσταση υποδιπλασιασθεί, το ρεύμα θα γίνει διπλάσιο.</a:t>
            </a:r>
          </a:p>
          <a:p>
            <a:pPr marL="0" indent="0" algn="just">
              <a:spcAft>
                <a:spcPts val="0"/>
              </a:spcAft>
              <a:buNone/>
            </a:pPr>
            <a:r>
              <a:rPr lang="el-GR" b="1" i="1" dirty="0">
                <a:latin typeface="Times New Roman"/>
                <a:ea typeface="Times New Roman"/>
              </a:rPr>
              <a:t> </a:t>
            </a:r>
            <a:endParaRPr lang="el-GR" sz="2000"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30</a:t>
            </a:fld>
            <a:endParaRPr lang="el-GR">
              <a:solidFill>
                <a:prstClr val="black">
                  <a:tint val="75000"/>
                </a:prstClr>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1835307837"/>
              </p:ext>
            </p:extLst>
          </p:nvPr>
        </p:nvGraphicFramePr>
        <p:xfrm>
          <a:off x="1763688" y="3212976"/>
          <a:ext cx="1986368" cy="936104"/>
        </p:xfrm>
        <a:graphic>
          <a:graphicData uri="http://schemas.openxmlformats.org/presentationml/2006/ole">
            <mc:AlternateContent xmlns:mc="http://schemas.openxmlformats.org/markup-compatibility/2006">
              <mc:Choice xmlns:v="urn:schemas-microsoft-com:vml" Requires="v">
                <p:oleObj spid="_x0000_s38925" name="Equation" r:id="rId3" imgW="825500" imgH="393700" progId="Equation.DSMT4">
                  <p:embed/>
                </p:oleObj>
              </mc:Choice>
              <mc:Fallback>
                <p:oleObj name="Equation" r:id="rId3" imgW="8255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212976"/>
                        <a:ext cx="1986368" cy="936104"/>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836402713"/>
              </p:ext>
            </p:extLst>
          </p:nvPr>
        </p:nvGraphicFramePr>
        <p:xfrm>
          <a:off x="5652120" y="3140969"/>
          <a:ext cx="981768" cy="936104"/>
        </p:xfrm>
        <a:graphic>
          <a:graphicData uri="http://schemas.openxmlformats.org/presentationml/2006/ole">
            <mc:AlternateContent xmlns:mc="http://schemas.openxmlformats.org/markup-compatibility/2006">
              <mc:Choice xmlns:v="urn:schemas-microsoft-com:vml" Requires="v">
                <p:oleObj spid="_x0000_s38926" name="Equation" r:id="rId5" imgW="406048" imgH="393359" progId="Equation.DSMT4">
                  <p:embed/>
                </p:oleObj>
              </mc:Choice>
              <mc:Fallback>
                <p:oleObj name="Equation" r:id="rId5" imgW="406048" imgH="393359"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3140969"/>
                        <a:ext cx="981768" cy="936104"/>
                      </a:xfrm>
                      <a:prstGeom prst="rect">
                        <a:avLst/>
                      </a:prstGeom>
                      <a:noFill/>
                    </p:spPr>
                  </p:pic>
                </p:oleObj>
              </mc:Fallback>
            </mc:AlternateContent>
          </a:graphicData>
        </a:graphic>
      </p:graphicFrame>
    </p:spTree>
    <p:extLst>
      <p:ext uri="{BB962C8B-B14F-4D97-AF65-F5344CB8AC3E}">
        <p14:creationId xmlns:p14="http://schemas.microsoft.com/office/powerpoint/2010/main" val="14925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a:t>
            </a:r>
            <a:endParaRPr lang="el-GR" dirty="0"/>
          </a:p>
        </p:txBody>
      </p:sp>
      <p:sp>
        <p:nvSpPr>
          <p:cNvPr id="3" name="Θέση περιεχομένου 2"/>
          <p:cNvSpPr>
            <a:spLocks noGrp="1"/>
          </p:cNvSpPr>
          <p:nvPr>
            <p:ph idx="1"/>
          </p:nvPr>
        </p:nvSpPr>
        <p:spPr/>
        <p:txBody>
          <a:bodyPr/>
          <a:lstStyle/>
          <a:p>
            <a:r>
              <a:rPr lang="el-GR" i="1" dirty="0">
                <a:latin typeface="Times New Roman"/>
                <a:ea typeface="Times New Roman"/>
              </a:rPr>
              <a:t>Μία εξαντλημένη μπαταρία φακού των 3 </a:t>
            </a:r>
            <a:r>
              <a:rPr lang="en-US" i="1" dirty="0">
                <a:latin typeface="Times New Roman"/>
                <a:ea typeface="Times New Roman"/>
              </a:rPr>
              <a:t>V</a:t>
            </a:r>
            <a:r>
              <a:rPr lang="el-GR" i="1" dirty="0">
                <a:latin typeface="Times New Roman"/>
                <a:ea typeface="Times New Roman"/>
              </a:rPr>
              <a:t> έχει μία εσωτερική αντίσταση 10 Ω. Υπολογίστε την ισχύ που καταναλώνεται σε μία λάμπα με αντίσταση 4 Ω και τροφοδοτείται από την συγκεκριμένη μπαταρία. Επαναλάβετε τον υπολογισμό για μία καινούργια μπαταρία (η εσωτερική αντίσταση μίας καινούργιας μπαταρίας είναι πρακτικά μηδέν). Η αντίσταση της λάμπας είναι ανεξάρτητη από το ρεύμα.</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31</a:t>
            </a:fld>
            <a:endParaRPr lang="el-GR">
              <a:solidFill>
                <a:prstClr val="black">
                  <a:tint val="75000"/>
                </a:prstClr>
              </a:solidFill>
            </a:endParaRPr>
          </a:p>
        </p:txBody>
      </p:sp>
    </p:spTree>
    <p:extLst>
      <p:ext uri="{BB962C8B-B14F-4D97-AF65-F5344CB8AC3E}">
        <p14:creationId xmlns:p14="http://schemas.microsoft.com/office/powerpoint/2010/main" val="487935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76672"/>
            <a:ext cx="8229600" cy="5112569"/>
          </a:xfrm>
        </p:spPr>
        <p:txBody>
          <a:bodyPr>
            <a:normAutofit fontScale="85000" lnSpcReduction="10000"/>
          </a:bodyPr>
          <a:lstStyle/>
          <a:p>
            <a:pPr marL="0" indent="0">
              <a:buNone/>
            </a:pPr>
            <a:r>
              <a:rPr lang="el-GR" u="sng" dirty="0" smtClean="0"/>
              <a:t>Λύση</a:t>
            </a:r>
          </a:p>
          <a:p>
            <a:pPr marL="0" indent="0">
              <a:buNone/>
            </a:pPr>
            <a:r>
              <a:rPr lang="el-GR" dirty="0" smtClean="0"/>
              <a:t>Η </a:t>
            </a:r>
            <a:r>
              <a:rPr lang="el-GR" dirty="0"/>
              <a:t>ισοδύναμη αντίσταση του κυκλώματος είναι 14 Ω (αντιστάσεις σε σειρά). Το ρεύμα που διαρρέει το κύκλωμα είναι </a:t>
            </a:r>
            <a:endParaRPr lang="el-GR" dirty="0" smtClean="0"/>
          </a:p>
          <a:p>
            <a:endParaRPr lang="el-GR" dirty="0"/>
          </a:p>
          <a:p>
            <a:pPr marL="0" indent="0">
              <a:spcAft>
                <a:spcPts val="0"/>
              </a:spcAft>
              <a:buNone/>
            </a:pPr>
            <a:r>
              <a:rPr lang="el-GR" dirty="0">
                <a:latin typeface="Times New Roman"/>
                <a:ea typeface="Times New Roman"/>
              </a:rPr>
              <a:t>Άρα η ισχύς που καταναλώνεται στην λάμπα είναι</a:t>
            </a:r>
            <a:endParaRPr lang="el-GR" sz="2000" dirty="0">
              <a:latin typeface="Times New Roman"/>
              <a:ea typeface="Times New Roman"/>
            </a:endParaRPr>
          </a:p>
          <a:p>
            <a:pPr>
              <a:spcAft>
                <a:spcPts val="0"/>
              </a:spcAft>
            </a:pPr>
            <a:endParaRPr lang="el-GR" dirty="0" smtClean="0">
              <a:latin typeface="Times New Roman"/>
              <a:ea typeface="Times New Roman"/>
            </a:endParaRPr>
          </a:p>
          <a:p>
            <a:pPr marL="0" indent="0">
              <a:spcAft>
                <a:spcPts val="0"/>
              </a:spcAft>
              <a:buNone/>
            </a:pPr>
            <a:r>
              <a:rPr lang="el-GR" dirty="0" smtClean="0">
                <a:latin typeface="Times New Roman"/>
                <a:ea typeface="Times New Roman"/>
              </a:rPr>
              <a:t>Όταν </a:t>
            </a:r>
            <a:r>
              <a:rPr lang="el-GR" dirty="0">
                <a:latin typeface="Times New Roman"/>
                <a:ea typeface="Times New Roman"/>
              </a:rPr>
              <a:t>η μπαταρία είναι καινούργια τότε η εσωτερική αντίσταση είναι μηδέν. Σε αυτή την περίπτωση, το ρεύμα που διαρρέει το κύκλωμα είναι </a:t>
            </a:r>
            <a:endParaRPr lang="el-GR" sz="2000" dirty="0">
              <a:latin typeface="Times New Roman"/>
              <a:ea typeface="Times New Roman"/>
            </a:endParaRPr>
          </a:p>
          <a:p>
            <a:pPr>
              <a:spcAft>
                <a:spcPts val="0"/>
              </a:spcAft>
            </a:pPr>
            <a:endParaRPr lang="el-GR" dirty="0" smtClean="0">
              <a:latin typeface="Times New Roman"/>
              <a:ea typeface="Times New Roman"/>
            </a:endParaRPr>
          </a:p>
          <a:p>
            <a:pPr marL="0" indent="0">
              <a:spcAft>
                <a:spcPts val="0"/>
              </a:spcAft>
              <a:buNone/>
            </a:pPr>
            <a:r>
              <a:rPr lang="el-GR" dirty="0" smtClean="0">
                <a:latin typeface="Times New Roman"/>
                <a:ea typeface="Times New Roman"/>
              </a:rPr>
              <a:t>και </a:t>
            </a:r>
            <a:r>
              <a:rPr lang="el-GR" dirty="0">
                <a:latin typeface="Times New Roman"/>
                <a:ea typeface="Times New Roman"/>
              </a:rPr>
              <a:t>η ισχύς που καταναλώνεται στην λάμπα είναι </a:t>
            </a:r>
            <a:endParaRPr lang="el-GR" sz="2000" dirty="0">
              <a:latin typeface="Times New Roman"/>
              <a:ea typeface="Times New Roman"/>
            </a:endParaRPr>
          </a:p>
          <a:p>
            <a:pPr marL="0" indent="0">
              <a:buNone/>
            </a:pPr>
            <a:endParaRPr lang="el-GR" dirty="0" smtClean="0"/>
          </a:p>
          <a:p>
            <a:pPr marL="0" indent="0">
              <a:buNone/>
            </a:pP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32</a:t>
            </a:fld>
            <a:endParaRPr lang="el-GR">
              <a:solidFill>
                <a:prstClr val="black">
                  <a:tint val="75000"/>
                </a:prstClr>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616188739"/>
              </p:ext>
            </p:extLst>
          </p:nvPr>
        </p:nvGraphicFramePr>
        <p:xfrm>
          <a:off x="1835696" y="2060848"/>
          <a:ext cx="3419603" cy="476672"/>
        </p:xfrm>
        <a:graphic>
          <a:graphicData uri="http://schemas.openxmlformats.org/presentationml/2006/ole">
            <mc:AlternateContent xmlns:mc="http://schemas.openxmlformats.org/markup-compatibility/2006">
              <mc:Choice xmlns:v="urn:schemas-microsoft-com:vml" Requires="v">
                <p:oleObj spid="_x0000_s39961" name="Equation" r:id="rId3" imgW="1574117" imgH="215806" progId="Equation.DSMT4">
                  <p:embed/>
                </p:oleObj>
              </mc:Choice>
              <mc:Fallback>
                <p:oleObj name="Equation" r:id="rId3" imgW="1574117" imgH="215806"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060848"/>
                        <a:ext cx="3419603" cy="476672"/>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3920991582"/>
              </p:ext>
            </p:extLst>
          </p:nvPr>
        </p:nvGraphicFramePr>
        <p:xfrm>
          <a:off x="1475656" y="2924944"/>
          <a:ext cx="4860032" cy="521462"/>
        </p:xfrm>
        <a:graphic>
          <a:graphicData uri="http://schemas.openxmlformats.org/presentationml/2006/ole">
            <mc:AlternateContent xmlns:mc="http://schemas.openxmlformats.org/markup-compatibility/2006">
              <mc:Choice xmlns:v="urn:schemas-microsoft-com:vml" Requires="v">
                <p:oleObj spid="_x0000_s39962" name="Equation" r:id="rId5" imgW="2222500" imgH="241300" progId="Equation.DSMT4">
                  <p:embed/>
                </p:oleObj>
              </mc:Choice>
              <mc:Fallback>
                <p:oleObj name="Equation" r:id="rId5" imgW="22225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2924944"/>
                        <a:ext cx="4860032" cy="521462"/>
                      </a:xfrm>
                      <a:prstGeom prst="rect">
                        <a:avLst/>
                      </a:prstGeom>
                      <a:noFill/>
                    </p:spPr>
                  </p:pic>
                </p:oleObj>
              </mc:Fallback>
            </mc:AlternateContent>
          </a:graphicData>
        </a:graphic>
      </p:graphicFrame>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2526218865"/>
              </p:ext>
            </p:extLst>
          </p:nvPr>
        </p:nvGraphicFramePr>
        <p:xfrm>
          <a:off x="2267744" y="4653136"/>
          <a:ext cx="3315979" cy="476672"/>
        </p:xfrm>
        <a:graphic>
          <a:graphicData uri="http://schemas.openxmlformats.org/presentationml/2006/ole">
            <mc:AlternateContent xmlns:mc="http://schemas.openxmlformats.org/markup-compatibility/2006">
              <mc:Choice xmlns:v="urn:schemas-microsoft-com:vml" Requires="v">
                <p:oleObj spid="_x0000_s39963" name="Equation" r:id="rId7" imgW="1523339" imgH="215806" progId="Equation.DSMT4">
                  <p:embed/>
                </p:oleObj>
              </mc:Choice>
              <mc:Fallback>
                <p:oleObj name="Equation" r:id="rId7" imgW="1523339" imgH="215806"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4653136"/>
                        <a:ext cx="3315979" cy="476672"/>
                      </a:xfrm>
                      <a:prstGeom prst="rect">
                        <a:avLst/>
                      </a:prstGeom>
                      <a:noFill/>
                    </p:spPr>
                  </p:pic>
                </p:oleObj>
              </mc:Fallback>
            </mc:AlternateContent>
          </a:graphicData>
        </a:graphic>
      </p:graphicFrame>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4" name="Αντικείμενο 13"/>
          <p:cNvGraphicFramePr>
            <a:graphicFrameLocks noChangeAspect="1"/>
          </p:cNvGraphicFramePr>
          <p:nvPr>
            <p:extLst>
              <p:ext uri="{D42A27DB-BD31-4B8C-83A1-F6EECF244321}">
                <p14:modId xmlns:p14="http://schemas.microsoft.com/office/powerpoint/2010/main" val="1306262869"/>
              </p:ext>
            </p:extLst>
          </p:nvPr>
        </p:nvGraphicFramePr>
        <p:xfrm>
          <a:off x="1763688" y="5661248"/>
          <a:ext cx="4366316" cy="476672"/>
        </p:xfrm>
        <a:graphic>
          <a:graphicData uri="http://schemas.openxmlformats.org/presentationml/2006/ole">
            <mc:AlternateContent xmlns:mc="http://schemas.openxmlformats.org/markup-compatibility/2006">
              <mc:Choice xmlns:v="urn:schemas-microsoft-com:vml" Requires="v">
                <p:oleObj spid="_x0000_s39964" name="Equation" r:id="rId9" imgW="2184400" imgH="241300" progId="Equation.DSMT4">
                  <p:embed/>
                </p:oleObj>
              </mc:Choice>
              <mc:Fallback>
                <p:oleObj name="Equation" r:id="rId9" imgW="2184400" imgH="2413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3688" y="5661248"/>
                        <a:ext cx="4366316" cy="476672"/>
                      </a:xfrm>
                      <a:prstGeom prst="rect">
                        <a:avLst/>
                      </a:prstGeom>
                      <a:noFill/>
                    </p:spPr>
                  </p:pic>
                </p:oleObj>
              </mc:Fallback>
            </mc:AlternateContent>
          </a:graphicData>
        </a:graphic>
      </p:graphicFrame>
    </p:spTree>
    <p:extLst>
      <p:ext uri="{BB962C8B-B14F-4D97-AF65-F5344CB8AC3E}">
        <p14:creationId xmlns:p14="http://schemas.microsoft.com/office/powerpoint/2010/main" val="3263723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Συνδεσμολογία αντιστάσεων σε σειρά </a:t>
            </a:r>
            <a:endParaRPr lang="el-GR" dirty="0"/>
          </a:p>
        </p:txBody>
      </p:sp>
      <p:sp>
        <p:nvSpPr>
          <p:cNvPr id="3" name="Θέση περιεχομένου 2"/>
          <p:cNvSpPr>
            <a:spLocks noGrp="1"/>
          </p:cNvSpPr>
          <p:nvPr>
            <p:ph idx="1"/>
          </p:nvPr>
        </p:nvSpPr>
        <p:spPr/>
        <p:txBody>
          <a:bodyPr/>
          <a:lstStyle/>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33</a:t>
            </a:fld>
            <a:endParaRPr lang="el-GR">
              <a:solidFill>
                <a:prstClr val="black">
                  <a:tint val="75000"/>
                </a:prstClr>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916832"/>
            <a:ext cx="3419872" cy="32354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3994181971"/>
              </p:ext>
            </p:extLst>
          </p:nvPr>
        </p:nvGraphicFramePr>
        <p:xfrm>
          <a:off x="251520" y="2420888"/>
          <a:ext cx="4809024" cy="766316"/>
        </p:xfrm>
        <a:graphic>
          <a:graphicData uri="http://schemas.openxmlformats.org/presentationml/2006/ole">
            <mc:AlternateContent xmlns:mc="http://schemas.openxmlformats.org/markup-compatibility/2006">
              <mc:Choice xmlns:v="urn:schemas-microsoft-com:vml" Requires="v">
                <p:oleObj spid="_x0000_s19497" name="Equation" r:id="rId4" imgW="1447560" imgH="228600" progId="Equation.DSMT4">
                  <p:embed/>
                </p:oleObj>
              </mc:Choice>
              <mc:Fallback>
                <p:oleObj name="Equation" r:id="rId4" imgW="1447560" imgH="228600" progId="Equation.DSMT4">
                  <p:embed/>
                  <p:pic>
                    <p:nvPicPr>
                      <p:cNvPr id="0" name="Object 3"/>
                      <p:cNvPicPr>
                        <a:picLocks noChangeAspect="1" noChangeArrowheads="1"/>
                      </p:cNvPicPr>
                      <p:nvPr/>
                    </p:nvPicPr>
                    <p:blipFill>
                      <a:blip r:embed="rId5"/>
                      <a:srcRect/>
                      <a:stretch>
                        <a:fillRect/>
                      </a:stretch>
                    </p:blipFill>
                    <p:spPr bwMode="auto">
                      <a:xfrm>
                        <a:off x="251520" y="2420888"/>
                        <a:ext cx="4809024" cy="766316"/>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1389176594"/>
              </p:ext>
            </p:extLst>
          </p:nvPr>
        </p:nvGraphicFramePr>
        <p:xfrm>
          <a:off x="683568" y="3933056"/>
          <a:ext cx="2303462" cy="688975"/>
        </p:xfrm>
        <a:graphic>
          <a:graphicData uri="http://schemas.openxmlformats.org/presentationml/2006/ole">
            <mc:AlternateContent xmlns:mc="http://schemas.openxmlformats.org/markup-compatibility/2006">
              <mc:Choice xmlns:v="urn:schemas-microsoft-com:vml" Requires="v">
                <p:oleObj spid="_x0000_s19498" name="Equation" r:id="rId6" imgW="774360" imgH="228600" progId="Equation.DSMT4">
                  <p:embed/>
                </p:oleObj>
              </mc:Choice>
              <mc:Fallback>
                <p:oleObj name="Equation" r:id="rId6" imgW="774360" imgH="228600" progId="Equation.DSMT4">
                  <p:embed/>
                  <p:pic>
                    <p:nvPicPr>
                      <p:cNvPr id="0" name="Object 5"/>
                      <p:cNvPicPr>
                        <a:picLocks noChangeAspect="1" noChangeArrowheads="1"/>
                      </p:cNvPicPr>
                      <p:nvPr/>
                    </p:nvPicPr>
                    <p:blipFill>
                      <a:blip r:embed="rId7"/>
                      <a:srcRect/>
                      <a:stretch>
                        <a:fillRect/>
                      </a:stretch>
                    </p:blipFill>
                    <p:spPr bwMode="auto">
                      <a:xfrm>
                        <a:off x="683568" y="3933056"/>
                        <a:ext cx="2303462" cy="688975"/>
                      </a:xfrm>
                      <a:prstGeom prst="rect">
                        <a:avLst/>
                      </a:prstGeom>
                      <a:noFill/>
                    </p:spPr>
                  </p:pic>
                </p:oleObj>
              </mc:Fallback>
            </mc:AlternateContent>
          </a:graphicData>
        </a:graphic>
      </p:graphicFrame>
    </p:spTree>
    <p:extLst>
      <p:ext uri="{BB962C8B-B14F-4D97-AF65-F5344CB8AC3E}">
        <p14:creationId xmlns:p14="http://schemas.microsoft.com/office/powerpoint/2010/main" val="414956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solidFill>
                  <a:prstClr val="black"/>
                </a:solidFill>
              </a:rPr>
              <a:t>Συνδεσμολογία αντιστάσεων </a:t>
            </a:r>
            <a:r>
              <a:rPr lang="el-GR" sz="4000" dirty="0" smtClean="0">
                <a:solidFill>
                  <a:prstClr val="black"/>
                </a:solidFill>
              </a:rPr>
              <a:t>παράλληλα</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34</a:t>
            </a:fld>
            <a:endParaRPr lang="el-GR">
              <a:solidFill>
                <a:prstClr val="black">
                  <a:tint val="75000"/>
                </a:prstClr>
              </a:solidFill>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340768"/>
            <a:ext cx="3168352" cy="47525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2582424434"/>
              </p:ext>
            </p:extLst>
          </p:nvPr>
        </p:nvGraphicFramePr>
        <p:xfrm>
          <a:off x="467544" y="1409700"/>
          <a:ext cx="3785369" cy="4292770"/>
        </p:xfrm>
        <a:graphic>
          <a:graphicData uri="http://schemas.openxmlformats.org/presentationml/2006/ole">
            <mc:AlternateContent xmlns:mc="http://schemas.openxmlformats.org/markup-compatibility/2006">
              <mc:Choice xmlns:v="urn:schemas-microsoft-com:vml" Requires="v">
                <p:oleObj spid="_x0000_s20502" name="Equation" r:id="rId4" imgW="977760" imgH="1117440" progId="Equation.DSMT4">
                  <p:embed/>
                </p:oleObj>
              </mc:Choice>
              <mc:Fallback>
                <p:oleObj name="Equation" r:id="rId4" imgW="977760" imgH="1117440" progId="Equation.DSMT4">
                  <p:embed/>
                  <p:pic>
                    <p:nvPicPr>
                      <p:cNvPr id="0" name="Object 3"/>
                      <p:cNvPicPr>
                        <a:picLocks noChangeAspect="1" noChangeArrowheads="1"/>
                      </p:cNvPicPr>
                      <p:nvPr/>
                    </p:nvPicPr>
                    <p:blipFill>
                      <a:blip r:embed="rId5"/>
                      <a:srcRect/>
                      <a:stretch>
                        <a:fillRect/>
                      </a:stretch>
                    </p:blipFill>
                    <p:spPr bwMode="auto">
                      <a:xfrm>
                        <a:off x="467544" y="1409700"/>
                        <a:ext cx="3785369" cy="4292770"/>
                      </a:xfrm>
                      <a:prstGeom prst="rect">
                        <a:avLst/>
                      </a:prstGeom>
                      <a:noFill/>
                    </p:spPr>
                  </p:pic>
                </p:oleObj>
              </mc:Fallback>
            </mc:AlternateContent>
          </a:graphicData>
        </a:graphic>
      </p:graphicFrame>
    </p:spTree>
    <p:extLst>
      <p:ext uri="{BB962C8B-B14F-4D97-AF65-F5344CB8AC3E}">
        <p14:creationId xmlns:p14="http://schemas.microsoft.com/office/powerpoint/2010/main" val="2967469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Κανόνες του </a:t>
            </a:r>
            <a:r>
              <a:rPr lang="en-US" dirty="0" smtClean="0"/>
              <a:t>Kirchhoff</a:t>
            </a:r>
            <a:r>
              <a:rPr lang="el-GR" dirty="0" smtClean="0"/>
              <a:t> - Έννοιες</a:t>
            </a:r>
            <a:endParaRPr lang="el-GR" dirty="0"/>
          </a:p>
        </p:txBody>
      </p:sp>
      <p:sp>
        <p:nvSpPr>
          <p:cNvPr id="3" name="Θέση περιεχομένου 2"/>
          <p:cNvSpPr>
            <a:spLocks noGrp="1"/>
          </p:cNvSpPr>
          <p:nvPr>
            <p:ph idx="1"/>
          </p:nvPr>
        </p:nvSpPr>
        <p:spPr/>
        <p:txBody>
          <a:bodyPr>
            <a:normAutofit fontScale="77500" lnSpcReduction="20000"/>
          </a:bodyPr>
          <a:lstStyle/>
          <a:p>
            <a:pPr lvl="0" algn="just">
              <a:buFont typeface="Symbol"/>
              <a:buChar char=""/>
              <a:tabLst>
                <a:tab pos="228600" algn="l"/>
              </a:tabLst>
            </a:pPr>
            <a:r>
              <a:rPr lang="el-GR" b="1" dirty="0">
                <a:latin typeface="Times New Roman"/>
                <a:ea typeface="Times New Roman"/>
              </a:rPr>
              <a:t>Βρόχος</a:t>
            </a:r>
            <a:r>
              <a:rPr lang="el-GR" dirty="0">
                <a:latin typeface="Times New Roman"/>
                <a:ea typeface="Times New Roman"/>
              </a:rPr>
              <a:t> είναι μία κλειστή διαδρομή σε ένα κύκλωμα. Ένα φορτίο αρχίζει και τερματίζει στο ίδιο σημείο. Σε έναν βρόχο μπορούν να υπάρχουν και πυκνωτές. Όμως σε αυτή την περίπτωση μιλάμε για μεταβαλλόμενα ρεύματα που δεν μας ενδιαφέρουν πολύ σε αυτό το εισαγωγικό επίπεδο. (Θα δούμε πάντως κάποια απλά παραδείγματα στα επόμενα). Όταν η διαφορά δυναμικού στα άκρα του πυκνωτή δεν μεταβάλλεται τότε ο πυκνωτής συμπεριφέρεται σαν ανοικτός διακόπτης του κυκλώματος.</a:t>
            </a:r>
            <a:endParaRPr lang="el-GR" sz="2000" dirty="0">
              <a:latin typeface="Times New Roman"/>
              <a:ea typeface="Times New Roman"/>
            </a:endParaRPr>
          </a:p>
          <a:p>
            <a:pPr lvl="0" algn="just">
              <a:buFont typeface="Symbol"/>
              <a:buChar char=""/>
              <a:tabLst>
                <a:tab pos="228600" algn="l"/>
              </a:tabLst>
            </a:pPr>
            <a:r>
              <a:rPr lang="el-GR" b="1" dirty="0">
                <a:latin typeface="Times New Roman"/>
                <a:ea typeface="Times New Roman"/>
              </a:rPr>
              <a:t>Κόμβος</a:t>
            </a:r>
            <a:r>
              <a:rPr lang="el-GR" dirty="0">
                <a:latin typeface="Times New Roman"/>
                <a:ea typeface="Times New Roman"/>
              </a:rPr>
              <a:t> σε ένα κύκλωμα είναι ένα σημείο όπου συναντώνται τρία ή περισσότερα ρεύματα. Είναι το κοινό σημείο δύο ή περισσότερων βρόχων. </a:t>
            </a:r>
            <a:endParaRPr lang="el-GR" sz="2000" dirty="0">
              <a:latin typeface="Times New Roman"/>
              <a:ea typeface="Times New Roman"/>
            </a:endParaRPr>
          </a:p>
          <a:p>
            <a:pPr lvl="0" algn="just">
              <a:buFont typeface="Symbol"/>
              <a:buChar char=""/>
              <a:tabLst>
                <a:tab pos="228600" algn="l"/>
              </a:tabLst>
            </a:pPr>
            <a:r>
              <a:rPr lang="el-GR" b="1" dirty="0">
                <a:latin typeface="Times New Roman"/>
                <a:ea typeface="Times New Roman"/>
              </a:rPr>
              <a:t>Κλάδος </a:t>
            </a:r>
            <a:r>
              <a:rPr lang="el-GR" dirty="0">
                <a:latin typeface="Times New Roman"/>
                <a:ea typeface="Times New Roman"/>
              </a:rPr>
              <a:t>ενός κυκλώματος είναι ένα κομμάτι κυκλώματος ανάμεσα σε δύο κόμβους. </a:t>
            </a:r>
            <a:endParaRPr lang="el-GR" sz="2000"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35</a:t>
            </a:fld>
            <a:endParaRPr lang="el-GR">
              <a:solidFill>
                <a:prstClr val="black">
                  <a:tint val="75000"/>
                </a:prstClr>
              </a:solidFill>
            </a:endParaRPr>
          </a:p>
        </p:txBody>
      </p:sp>
    </p:spTree>
    <p:extLst>
      <p:ext uri="{BB962C8B-B14F-4D97-AF65-F5344CB8AC3E}">
        <p14:creationId xmlns:p14="http://schemas.microsoft.com/office/powerpoint/2010/main" val="3249181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Κανόνες του </a:t>
            </a:r>
            <a:r>
              <a:rPr lang="en-US" dirty="0">
                <a:solidFill>
                  <a:prstClr val="black"/>
                </a:solidFill>
              </a:rPr>
              <a:t>Kirchhoff</a:t>
            </a:r>
            <a:endParaRPr lang="el-GR" dirty="0"/>
          </a:p>
        </p:txBody>
      </p:sp>
      <p:sp>
        <p:nvSpPr>
          <p:cNvPr id="3" name="Θέση περιεχομένου 2"/>
          <p:cNvSpPr>
            <a:spLocks noGrp="1"/>
          </p:cNvSpPr>
          <p:nvPr>
            <p:ph idx="1"/>
          </p:nvPr>
        </p:nvSpPr>
        <p:spPr/>
        <p:txBody>
          <a:bodyPr>
            <a:normAutofit fontScale="85000" lnSpcReduction="10000"/>
          </a:bodyPr>
          <a:lstStyle/>
          <a:p>
            <a:pPr lvl="0" algn="just">
              <a:buFont typeface="+mj-lt"/>
              <a:buAutoNum type="arabicPeriod"/>
              <a:tabLst>
                <a:tab pos="342900" algn="l"/>
              </a:tabLst>
            </a:pPr>
            <a:r>
              <a:rPr lang="el-GR" dirty="0">
                <a:latin typeface="Times New Roman"/>
                <a:ea typeface="Times New Roman"/>
              </a:rPr>
              <a:t>Το άθροισμα των ρευμάτων που κατευθύνονται σε έναν κόμβο πρέπει να ισούται με το άθροισμα των ρευμάτων που απομακρύνονται από τον κόμβο.</a:t>
            </a:r>
          </a:p>
          <a:p>
            <a:pPr lvl="0" algn="just">
              <a:buFont typeface="+mj-lt"/>
              <a:buAutoNum type="arabicPeriod"/>
              <a:tabLst>
                <a:tab pos="342900" algn="l"/>
              </a:tabLst>
            </a:pPr>
            <a:r>
              <a:rPr lang="el-GR" dirty="0">
                <a:latin typeface="Times New Roman"/>
                <a:ea typeface="Times New Roman"/>
              </a:rPr>
              <a:t>Το αλγεβρικό άθροισμα των μεταβολών δυναμικού γύρω από έναν βρόχο είναι μηδέν</a:t>
            </a:r>
            <a:r>
              <a:rPr lang="el-GR" dirty="0" smtClean="0">
                <a:latin typeface="Times New Roman"/>
                <a:ea typeface="Times New Roman"/>
              </a:rPr>
              <a:t>.</a:t>
            </a:r>
          </a:p>
          <a:p>
            <a:pPr lvl="0" algn="just">
              <a:buFont typeface="+mj-lt"/>
              <a:buAutoNum type="arabicPeriod"/>
              <a:tabLst>
                <a:tab pos="342900" algn="l"/>
              </a:tabLst>
            </a:pPr>
            <a:endParaRPr lang="el-GR" sz="2000" dirty="0">
              <a:latin typeface="Times New Roman"/>
              <a:ea typeface="Times New Roman"/>
            </a:endParaRPr>
          </a:p>
          <a:p>
            <a:pPr>
              <a:spcAft>
                <a:spcPts val="0"/>
              </a:spcAft>
            </a:pPr>
            <a:r>
              <a:rPr lang="el-GR" dirty="0">
                <a:latin typeface="Times New Roman"/>
                <a:ea typeface="Times New Roman"/>
              </a:rPr>
              <a:t>Ένα </a:t>
            </a:r>
            <a:r>
              <a:rPr lang="el-GR" b="1" dirty="0">
                <a:latin typeface="Times New Roman"/>
                <a:ea typeface="Times New Roman"/>
              </a:rPr>
              <a:t>θετικό</a:t>
            </a:r>
            <a:r>
              <a:rPr lang="el-GR" dirty="0">
                <a:latin typeface="Times New Roman"/>
                <a:ea typeface="Times New Roman"/>
              </a:rPr>
              <a:t> φορτίο που εξ ορισμού κινείται κατά την φορά του ρεύματος, όταν περνάει από μία αντίσταση χάνει ενέργεια και </a:t>
            </a:r>
            <a:r>
              <a:rPr lang="el-GR" dirty="0" smtClean="0">
                <a:latin typeface="Times New Roman"/>
                <a:ea typeface="Times New Roman"/>
              </a:rPr>
              <a:t>δυναμικό  </a:t>
            </a:r>
            <a:r>
              <a:rPr lang="el-GR" dirty="0">
                <a:latin typeface="Times New Roman"/>
                <a:ea typeface="Times New Roman"/>
              </a:rPr>
              <a:t>(Δ</a:t>
            </a:r>
            <a:r>
              <a:rPr lang="en-US" dirty="0">
                <a:latin typeface="Times New Roman"/>
                <a:ea typeface="Times New Roman"/>
              </a:rPr>
              <a:t>V</a:t>
            </a:r>
            <a:r>
              <a:rPr lang="el-GR" dirty="0">
                <a:latin typeface="Times New Roman"/>
                <a:ea typeface="Times New Roman"/>
              </a:rPr>
              <a:t>&lt;0) ενώ όταν περνάει από ΗΕΔ κερδίζει ενέργεια, </a:t>
            </a:r>
            <a:r>
              <a:rPr lang="el-GR" dirty="0" smtClean="0">
                <a:latin typeface="Times New Roman"/>
                <a:ea typeface="Times New Roman"/>
              </a:rPr>
              <a:t>και άρα </a:t>
            </a:r>
            <a:r>
              <a:rPr lang="el-GR" dirty="0">
                <a:latin typeface="Times New Roman"/>
                <a:ea typeface="Times New Roman"/>
              </a:rPr>
              <a:t>αυξάνει το δυναμικό (Δ</a:t>
            </a:r>
            <a:r>
              <a:rPr lang="en-US" dirty="0">
                <a:latin typeface="Times New Roman"/>
                <a:ea typeface="Times New Roman"/>
              </a:rPr>
              <a:t>V</a:t>
            </a:r>
            <a:r>
              <a:rPr lang="el-GR" dirty="0">
                <a:latin typeface="Times New Roman"/>
                <a:ea typeface="Times New Roman"/>
              </a:rPr>
              <a:t>&gt;0).</a:t>
            </a:r>
            <a:endParaRPr lang="el-GR" sz="2000"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36</a:t>
            </a:fld>
            <a:endParaRPr lang="el-GR">
              <a:solidFill>
                <a:prstClr val="black">
                  <a:tint val="75000"/>
                </a:prstClr>
              </a:solidFill>
            </a:endParaRP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165693551"/>
              </p:ext>
            </p:extLst>
          </p:nvPr>
        </p:nvGraphicFramePr>
        <p:xfrm>
          <a:off x="4644008" y="5445224"/>
          <a:ext cx="2588115" cy="657299"/>
        </p:xfrm>
        <a:graphic>
          <a:graphicData uri="http://schemas.openxmlformats.org/presentationml/2006/ole">
            <mc:AlternateContent xmlns:mc="http://schemas.openxmlformats.org/markup-compatibility/2006">
              <mc:Choice xmlns:v="urn:schemas-microsoft-com:vml" Requires="v">
                <p:oleObj spid="_x0000_s34824" name="Equation" r:id="rId3" imgW="799920" imgH="203040" progId="Equation.DSMT4">
                  <p:embed/>
                </p:oleObj>
              </mc:Choice>
              <mc:Fallback>
                <p:oleObj name="Equation" r:id="rId3" imgW="799920" imgH="203040" progId="Equation.DSMT4">
                  <p:embed/>
                  <p:pic>
                    <p:nvPicPr>
                      <p:cNvPr id="0" name=""/>
                      <p:cNvPicPr/>
                      <p:nvPr/>
                    </p:nvPicPr>
                    <p:blipFill>
                      <a:blip r:embed="rId4"/>
                      <a:stretch>
                        <a:fillRect/>
                      </a:stretch>
                    </p:blipFill>
                    <p:spPr>
                      <a:xfrm>
                        <a:off x="4644008" y="5445224"/>
                        <a:ext cx="2588115" cy="657299"/>
                      </a:xfrm>
                      <a:prstGeom prst="rect">
                        <a:avLst/>
                      </a:prstGeom>
                    </p:spPr>
                  </p:pic>
                </p:oleObj>
              </mc:Fallback>
            </mc:AlternateContent>
          </a:graphicData>
        </a:graphic>
      </p:graphicFrame>
    </p:spTree>
    <p:extLst>
      <p:ext uri="{BB962C8B-B14F-4D97-AF65-F5344CB8AC3E}">
        <p14:creationId xmlns:p14="http://schemas.microsoft.com/office/powerpoint/2010/main" val="2104016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prstClr val="black"/>
                </a:solidFill>
              </a:rPr>
              <a:t>Πρόσημα στους κανόνες </a:t>
            </a:r>
            <a:r>
              <a:rPr lang="el-GR" dirty="0">
                <a:solidFill>
                  <a:prstClr val="black"/>
                </a:solidFill>
              </a:rPr>
              <a:t>του </a:t>
            </a:r>
            <a:r>
              <a:rPr lang="en-US" dirty="0">
                <a:solidFill>
                  <a:prstClr val="black"/>
                </a:solidFill>
              </a:rPr>
              <a:t>Kirchhoff</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37</a:t>
            </a:fld>
            <a:endParaRPr lang="el-GR">
              <a:solidFill>
                <a:prstClr val="black">
                  <a:tint val="75000"/>
                </a:prstClr>
              </a:solidFill>
            </a:endParaRPr>
          </a:p>
        </p:txBody>
      </p:sp>
      <p:pic>
        <p:nvPicPr>
          <p:cNvPr id="28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501008"/>
            <a:ext cx="3324680" cy="2236068"/>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384" y="1252503"/>
            <a:ext cx="3380581" cy="2273665"/>
          </a:xfrm>
          <a:prstGeom prst="rect">
            <a:avLst/>
          </a:prstGeom>
          <a:noFill/>
          <a:extLst>
            <a:ext uri="{909E8E84-426E-40DD-AFC4-6F175D3DCCD1}">
              <a14:hiddenFill xmlns:a14="http://schemas.microsoft.com/office/drawing/2010/main">
                <a:solidFill>
                  <a:srgbClr val="FFFFFF"/>
                </a:solidFill>
              </a14:hiddenFill>
            </a:ext>
          </a:extLst>
        </p:spPr>
      </p:pic>
      <p:pic>
        <p:nvPicPr>
          <p:cNvPr id="28679" name="Picture 7"/>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43608" y="1246110"/>
            <a:ext cx="3620571" cy="2115919"/>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3501008"/>
            <a:ext cx="2877666" cy="1982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782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Εφαρμογή</a:t>
            </a:r>
            <a:endParaRPr lang="el-GR" dirty="0"/>
          </a:p>
        </p:txBody>
      </p:sp>
      <p:sp>
        <p:nvSpPr>
          <p:cNvPr id="3" name="Θέση περιεχομένου 2"/>
          <p:cNvSpPr>
            <a:spLocks noGrp="1"/>
          </p:cNvSpPr>
          <p:nvPr>
            <p:ph idx="1"/>
          </p:nvPr>
        </p:nvSpPr>
        <p:spPr/>
        <p:txBody>
          <a:bodyPr/>
          <a:lstStyle/>
          <a:p>
            <a:pPr indent="0" algn="just">
              <a:spcAft>
                <a:spcPts val="0"/>
              </a:spcAft>
              <a:buNone/>
            </a:pPr>
            <a:r>
              <a:rPr lang="el-GR" dirty="0">
                <a:latin typeface="Times New Roman"/>
                <a:ea typeface="Times New Roman"/>
              </a:rPr>
              <a:t>Να προσδιορισθούν οι τιμές του ρεύματος που διαρρέουν τις αντιστάσεις του παρακάτω κυκλώματος</a:t>
            </a:r>
          </a:p>
          <a:p>
            <a:endParaRPr lang="el-GR" dirty="0"/>
          </a:p>
        </p:txBody>
      </p:sp>
      <p:sp>
        <p:nvSpPr>
          <p:cNvPr id="4" name="Θέση ημερομηνίας 3"/>
          <p:cNvSpPr>
            <a:spLocks noGrp="1"/>
          </p:cNvSpPr>
          <p:nvPr>
            <p:ph type="dt" sz="half" idx="10"/>
          </p:nvPr>
        </p:nvSpPr>
        <p:spPr/>
        <p:txBody>
          <a:bodyPr/>
          <a:lstStyle/>
          <a:p>
            <a:r>
              <a:rPr lang="el-GR" dirty="0" err="1" smtClean="0">
                <a:solidFill>
                  <a:prstClr val="black">
                    <a:tint val="75000"/>
                  </a:prstClr>
                </a:solidFill>
              </a:rPr>
              <a:t>March</a:t>
            </a:r>
            <a:r>
              <a:rPr lang="el-GR" dirty="0" smtClean="0">
                <a:solidFill>
                  <a:prstClr val="black">
                    <a:tint val="75000"/>
                  </a:prstClr>
                </a:solidFill>
              </a:rPr>
              <a:t> 28, 2014</a:t>
            </a:r>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38</a:t>
            </a:fld>
            <a:endParaRPr lang="el-GR">
              <a:solidFill>
                <a:prstClr val="black">
                  <a:tint val="75000"/>
                </a:prstClr>
              </a:solidFill>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924944"/>
            <a:ext cx="4320306" cy="3597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5652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rmAutofit fontScale="90000"/>
          </a:bodyPr>
          <a:lstStyle/>
          <a:p>
            <a:r>
              <a:rPr lang="el-GR" dirty="0" smtClean="0"/>
              <a:t>Λύση</a:t>
            </a:r>
            <a:endParaRPr lang="el-GR" dirty="0"/>
          </a:p>
        </p:txBody>
      </p:sp>
      <p:sp>
        <p:nvSpPr>
          <p:cNvPr id="3" name="Θέση περιεχομένου 2"/>
          <p:cNvSpPr>
            <a:spLocks noGrp="1"/>
          </p:cNvSpPr>
          <p:nvPr>
            <p:ph idx="1"/>
          </p:nvPr>
        </p:nvSpPr>
        <p:spPr>
          <a:xfrm>
            <a:off x="457200" y="836712"/>
            <a:ext cx="8229600" cy="5289451"/>
          </a:xfrm>
        </p:spPr>
        <p:txBody>
          <a:bodyPr>
            <a:normAutofit/>
          </a:bodyPr>
          <a:lstStyle/>
          <a:p>
            <a:pPr indent="0" algn="just">
              <a:spcAft>
                <a:spcPts val="0"/>
              </a:spcAft>
              <a:buNone/>
            </a:pPr>
            <a:r>
              <a:rPr lang="el-GR" dirty="0">
                <a:latin typeface="Times New Roman"/>
                <a:ea typeface="Times New Roman"/>
              </a:rPr>
              <a:t>Εφαρμόζοντας τον δεύτερο κανόνα του </a:t>
            </a:r>
            <a:r>
              <a:rPr lang="en-US" dirty="0">
                <a:latin typeface="Times New Roman"/>
                <a:ea typeface="Times New Roman"/>
              </a:rPr>
              <a:t>Kirchhoff</a:t>
            </a:r>
            <a:r>
              <a:rPr lang="el-GR" dirty="0">
                <a:latin typeface="Times New Roman"/>
                <a:ea typeface="Times New Roman"/>
              </a:rPr>
              <a:t> στον βρόχο 1 έχουμε</a:t>
            </a:r>
            <a:r>
              <a:rPr lang="el-GR" dirty="0" smtClean="0">
                <a:latin typeface="Times New Roman"/>
                <a:ea typeface="Times New Roman"/>
              </a:rPr>
              <a:t>:</a:t>
            </a:r>
          </a:p>
          <a:p>
            <a:pPr indent="457200" algn="just">
              <a:spcAft>
                <a:spcPts val="0"/>
              </a:spcAft>
            </a:pPr>
            <a:endParaRPr lang="el-GR" dirty="0">
              <a:latin typeface="Times New Roman"/>
              <a:ea typeface="Times New Roman"/>
            </a:endParaRPr>
          </a:p>
          <a:p>
            <a:pPr indent="0" algn="just">
              <a:spcAft>
                <a:spcPts val="0"/>
              </a:spcAft>
              <a:buNone/>
            </a:pPr>
            <a:r>
              <a:rPr lang="el-GR" dirty="0">
                <a:latin typeface="Times New Roman"/>
                <a:ea typeface="Times New Roman"/>
              </a:rPr>
              <a:t>Για τους βρόχους 2 και 3 έχουμε </a:t>
            </a:r>
            <a:r>
              <a:rPr lang="el-GR" dirty="0" smtClean="0">
                <a:latin typeface="Times New Roman"/>
                <a:ea typeface="Times New Roman"/>
              </a:rPr>
              <a:t>αντίστοιχα</a:t>
            </a:r>
          </a:p>
          <a:p>
            <a:pPr indent="0" algn="just">
              <a:spcAft>
                <a:spcPts val="0"/>
              </a:spcAft>
              <a:buNone/>
            </a:pPr>
            <a:endParaRPr lang="el-GR" dirty="0" smtClean="0">
              <a:latin typeface="Times New Roman"/>
              <a:ea typeface="Times New Roman"/>
            </a:endParaRPr>
          </a:p>
          <a:p>
            <a:pPr indent="0" algn="just">
              <a:spcAft>
                <a:spcPts val="0"/>
              </a:spcAft>
              <a:buNone/>
            </a:pPr>
            <a:endParaRPr lang="el-GR" dirty="0" smtClean="0">
              <a:latin typeface="Times New Roman"/>
              <a:ea typeface="Times New Roman"/>
            </a:endParaRPr>
          </a:p>
          <a:p>
            <a:pPr indent="0" algn="just">
              <a:spcAft>
                <a:spcPts val="0"/>
              </a:spcAft>
              <a:buNone/>
            </a:pPr>
            <a:r>
              <a:rPr lang="el-GR" dirty="0" smtClean="0">
                <a:latin typeface="Times New Roman"/>
                <a:ea typeface="Times New Roman"/>
              </a:rPr>
              <a:t>Πολλαπλασιάζοντας επί </a:t>
            </a:r>
            <a:r>
              <a:rPr lang="el-GR" dirty="0">
                <a:latin typeface="Times New Roman"/>
                <a:ea typeface="Times New Roman"/>
              </a:rPr>
              <a:t>2 και αφαιρώντας κατά </a:t>
            </a:r>
            <a:r>
              <a:rPr lang="el-GR" dirty="0" smtClean="0">
                <a:latin typeface="Times New Roman"/>
                <a:ea typeface="Times New Roman"/>
              </a:rPr>
              <a:t>μέλη</a:t>
            </a:r>
          </a:p>
          <a:p>
            <a:pPr indent="0" algn="just">
              <a:spcAft>
                <a:spcPts val="0"/>
              </a:spcAft>
              <a:buNone/>
            </a:pPr>
            <a:endParaRPr lang="el-GR" dirty="0">
              <a:latin typeface="Times New Roman"/>
              <a:ea typeface="Times New Roman"/>
            </a:endParaRPr>
          </a:p>
          <a:p>
            <a:pPr indent="0" algn="just">
              <a:spcAft>
                <a:spcPts val="0"/>
              </a:spcAft>
              <a:buNone/>
            </a:pPr>
            <a:endParaRPr lang="el-GR" dirty="0">
              <a:latin typeface="Times New Roman"/>
              <a:ea typeface="Times New Roman"/>
            </a:endParaRPr>
          </a:p>
          <a:p>
            <a:pPr indent="0" algn="just">
              <a:spcAft>
                <a:spcPts val="0"/>
              </a:spcAft>
              <a:buNone/>
            </a:pPr>
            <a:endParaRPr lang="el-GR" dirty="0" smtClean="0">
              <a:latin typeface="Times New Roman"/>
              <a:ea typeface="Times New Roman"/>
            </a:endParaRPr>
          </a:p>
          <a:p>
            <a:pPr indent="0" algn="just">
              <a:spcAft>
                <a:spcPts val="0"/>
              </a:spcAft>
              <a:buNone/>
            </a:pPr>
            <a:endParaRPr lang="el-GR" dirty="0">
              <a:latin typeface="Times New Roman"/>
              <a:ea typeface="Times New Roman"/>
            </a:endParaRPr>
          </a:p>
          <a:p>
            <a:pPr indent="0" algn="just">
              <a:spcAft>
                <a:spcPts val="0"/>
              </a:spcAft>
              <a:buNone/>
            </a:pPr>
            <a:endParaRPr lang="el-GR" dirty="0">
              <a:latin typeface="Times New Roman"/>
              <a:ea typeface="Times New Roman"/>
            </a:endParaRPr>
          </a:p>
          <a:p>
            <a:pPr indent="457200" algn="just">
              <a:spcAft>
                <a:spcPts val="0"/>
              </a:spcAft>
            </a:pPr>
            <a:endParaRPr lang="el-GR"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39</a:t>
            </a:fld>
            <a:endParaRPr lang="el-GR">
              <a:solidFill>
                <a:prstClr val="black">
                  <a:tint val="75000"/>
                </a:prstClr>
              </a:solidFill>
            </a:endParaRP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836712"/>
            <a:ext cx="244792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673971051"/>
              </p:ext>
            </p:extLst>
          </p:nvPr>
        </p:nvGraphicFramePr>
        <p:xfrm>
          <a:off x="827584" y="1855887"/>
          <a:ext cx="4608512" cy="777568"/>
        </p:xfrm>
        <a:graphic>
          <a:graphicData uri="http://schemas.openxmlformats.org/presentationml/2006/ole">
            <mc:AlternateContent xmlns:mc="http://schemas.openxmlformats.org/markup-compatibility/2006">
              <mc:Choice xmlns:v="urn:schemas-microsoft-com:vml" Requires="v">
                <p:oleObj spid="_x0000_s30767" name="Equation" r:id="rId4" imgW="2311400" imgH="393700" progId="Equation.DSMT4">
                  <p:embed/>
                </p:oleObj>
              </mc:Choice>
              <mc:Fallback>
                <p:oleObj name="Equation" r:id="rId4" imgW="2311400" imgH="3937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855887"/>
                        <a:ext cx="4608512" cy="777568"/>
                      </a:xfrm>
                      <a:prstGeom prst="rect">
                        <a:avLst/>
                      </a:prstGeom>
                      <a:noFill/>
                    </p:spPr>
                  </p:pic>
                </p:oleObj>
              </mc:Fallback>
            </mc:AlternateContent>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1" name="Αντικείμενο 10"/>
          <p:cNvGraphicFramePr>
            <a:graphicFrameLocks noChangeAspect="1"/>
          </p:cNvGraphicFramePr>
          <p:nvPr>
            <p:extLst>
              <p:ext uri="{D42A27DB-BD31-4B8C-83A1-F6EECF244321}">
                <p14:modId xmlns:p14="http://schemas.microsoft.com/office/powerpoint/2010/main" val="3091113782"/>
              </p:ext>
            </p:extLst>
          </p:nvPr>
        </p:nvGraphicFramePr>
        <p:xfrm>
          <a:off x="1187624" y="3212976"/>
          <a:ext cx="3543559" cy="548680"/>
        </p:xfrm>
        <a:graphic>
          <a:graphicData uri="http://schemas.openxmlformats.org/presentationml/2006/ole">
            <mc:AlternateContent xmlns:mc="http://schemas.openxmlformats.org/markup-compatibility/2006">
              <mc:Choice xmlns:v="urn:schemas-microsoft-com:vml" Requires="v">
                <p:oleObj spid="_x0000_s30768" name="Equation" r:id="rId6" imgW="1473200" imgH="228600" progId="Equation.DSMT4">
                  <p:embed/>
                </p:oleObj>
              </mc:Choice>
              <mc:Fallback>
                <p:oleObj name="Equation" r:id="rId6" imgW="1473200" imgH="2286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3212976"/>
                        <a:ext cx="3543559" cy="548680"/>
                      </a:xfrm>
                      <a:prstGeom prst="rect">
                        <a:avLst/>
                      </a:prstGeom>
                      <a:noFill/>
                    </p:spPr>
                  </p:pic>
                </p:oleObj>
              </mc:Fallback>
            </mc:AlternateContent>
          </a:graphicData>
        </a:graphic>
      </p:graphicFrame>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3" name="Αντικείμενο 12"/>
          <p:cNvGraphicFramePr>
            <a:graphicFrameLocks noChangeAspect="1"/>
          </p:cNvGraphicFramePr>
          <p:nvPr>
            <p:extLst>
              <p:ext uri="{D42A27DB-BD31-4B8C-83A1-F6EECF244321}">
                <p14:modId xmlns:p14="http://schemas.microsoft.com/office/powerpoint/2010/main" val="1492472162"/>
              </p:ext>
            </p:extLst>
          </p:nvPr>
        </p:nvGraphicFramePr>
        <p:xfrm>
          <a:off x="1259632" y="3717032"/>
          <a:ext cx="3491879" cy="547746"/>
        </p:xfrm>
        <a:graphic>
          <a:graphicData uri="http://schemas.openxmlformats.org/presentationml/2006/ole">
            <mc:AlternateContent xmlns:mc="http://schemas.openxmlformats.org/markup-compatibility/2006">
              <mc:Choice xmlns:v="urn:schemas-microsoft-com:vml" Requires="v">
                <p:oleObj spid="_x0000_s30769" name="Equation" r:id="rId8" imgW="1460500" imgH="228600" progId="Equation.DSMT4">
                  <p:embed/>
                </p:oleObj>
              </mc:Choice>
              <mc:Fallback>
                <p:oleObj name="Equation" r:id="rId8" imgW="1460500" imgH="2286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632" y="3717032"/>
                        <a:ext cx="3491879" cy="547746"/>
                      </a:xfrm>
                      <a:prstGeom prst="rect">
                        <a:avLst/>
                      </a:prstGeom>
                      <a:noFill/>
                    </p:spPr>
                  </p:pic>
                </p:oleObj>
              </mc:Fallback>
            </mc:AlternateContent>
          </a:graphicData>
        </a:graphic>
      </p:graphicFrame>
      <p:sp>
        <p:nvSpPr>
          <p:cNvPr id="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5" name="Αντικείμενο 14"/>
          <p:cNvGraphicFramePr>
            <a:graphicFrameLocks noChangeAspect="1"/>
          </p:cNvGraphicFramePr>
          <p:nvPr>
            <p:extLst>
              <p:ext uri="{D42A27DB-BD31-4B8C-83A1-F6EECF244321}">
                <p14:modId xmlns:p14="http://schemas.microsoft.com/office/powerpoint/2010/main" val="187313115"/>
              </p:ext>
            </p:extLst>
          </p:nvPr>
        </p:nvGraphicFramePr>
        <p:xfrm>
          <a:off x="3275856" y="4941168"/>
          <a:ext cx="5159375" cy="952500"/>
        </p:xfrm>
        <a:graphic>
          <a:graphicData uri="http://schemas.openxmlformats.org/presentationml/2006/ole">
            <mc:AlternateContent xmlns:mc="http://schemas.openxmlformats.org/markup-compatibility/2006">
              <mc:Choice xmlns:v="urn:schemas-microsoft-com:vml" Requires="v">
                <p:oleObj spid="_x0000_s30770" name="Equation" r:id="rId10" imgW="2476440" imgH="457200" progId="Equation.DSMT4">
                  <p:embed/>
                </p:oleObj>
              </mc:Choice>
              <mc:Fallback>
                <p:oleObj name="Equation" r:id="rId10" imgW="2476440" imgH="457200" progId="Equation.DSMT4">
                  <p:embed/>
                  <p:pic>
                    <p:nvPicPr>
                      <p:cNvPr id="0" name="Object 9"/>
                      <p:cNvPicPr>
                        <a:picLocks noChangeAspect="1" noChangeArrowheads="1"/>
                      </p:cNvPicPr>
                      <p:nvPr/>
                    </p:nvPicPr>
                    <p:blipFill>
                      <a:blip r:embed="rId11"/>
                      <a:srcRect/>
                      <a:stretch>
                        <a:fillRect/>
                      </a:stretch>
                    </p:blipFill>
                    <p:spPr bwMode="auto">
                      <a:xfrm>
                        <a:off x="3275856" y="4941168"/>
                        <a:ext cx="5159375" cy="952500"/>
                      </a:xfrm>
                      <a:prstGeom prst="rect">
                        <a:avLst/>
                      </a:prstGeom>
                      <a:noFill/>
                    </p:spPr>
                  </p:pic>
                </p:oleObj>
              </mc:Fallback>
            </mc:AlternateContent>
          </a:graphicData>
        </a:graphic>
      </p:graphicFrame>
    </p:spTree>
    <p:extLst>
      <p:ext uri="{BB962C8B-B14F-4D97-AF65-F5344CB8AC3E}">
        <p14:creationId xmlns:p14="http://schemas.microsoft.com/office/powerpoint/2010/main" val="2277370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Στόχοι διάλεξης</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7E3A0B5-AF18-4204-92A0-F4E63B428452}" type="slidenum">
              <a:rPr lang="el-GR" smtClean="0">
                <a:solidFill>
                  <a:prstClr val="black">
                    <a:tint val="75000"/>
                  </a:prstClr>
                </a:solidFill>
              </a:rPr>
              <a:pPr/>
              <a:t>4</a:t>
            </a:fld>
            <a:endParaRPr lang="el-GR">
              <a:solidFill>
                <a:prstClr val="black">
                  <a:tint val="75000"/>
                </a:prstClr>
              </a:solidFill>
            </a:endParaRPr>
          </a:p>
        </p:txBody>
      </p:sp>
      <p:sp>
        <p:nvSpPr>
          <p:cNvPr id="8" name="Ορθογώνιο 7"/>
          <p:cNvSpPr/>
          <p:nvPr/>
        </p:nvSpPr>
        <p:spPr>
          <a:xfrm>
            <a:off x="611560" y="1199649"/>
            <a:ext cx="8352928" cy="4524315"/>
          </a:xfrm>
          <a:prstGeom prst="rect">
            <a:avLst/>
          </a:prstGeom>
        </p:spPr>
        <p:txBody>
          <a:bodyPr wrap="square">
            <a:spAutoFit/>
          </a:bodyPr>
          <a:lstStyle/>
          <a:p>
            <a:pPr marL="342900" lvl="0" indent="-342900" algn="just">
              <a:spcAft>
                <a:spcPts val="0"/>
              </a:spcAft>
              <a:buFont typeface="Arial" panose="020B0604020202020204" pitchFamily="34" charset="0"/>
              <a:buChar char="•"/>
              <a:tabLst>
                <a:tab pos="457200" algn="l"/>
              </a:tabLst>
            </a:pPr>
            <a:r>
              <a:rPr lang="el-GR" sz="2400" dirty="0" smtClean="0">
                <a:latin typeface="Times New Roman"/>
                <a:ea typeface="Times New Roman"/>
              </a:rPr>
              <a:t>Θα μελετήσουμε κίνηση φορτίων </a:t>
            </a:r>
            <a:endParaRPr lang="en-US" sz="2400" dirty="0">
              <a:latin typeface="Times New Roman"/>
              <a:ea typeface="Times New Roman"/>
            </a:endParaRPr>
          </a:p>
          <a:p>
            <a:pPr marL="342900" lvl="0" indent="-342900" algn="just">
              <a:spcAft>
                <a:spcPts val="0"/>
              </a:spcAft>
              <a:buFont typeface="Arial" panose="020B0604020202020204" pitchFamily="34" charset="0"/>
              <a:buChar char="•"/>
              <a:tabLst>
                <a:tab pos="457200" algn="l"/>
              </a:tabLst>
            </a:pPr>
            <a:r>
              <a:rPr lang="el-GR" sz="2400" dirty="0" smtClean="0">
                <a:latin typeface="Times New Roman"/>
                <a:ea typeface="Times New Roman"/>
              </a:rPr>
              <a:t>Τ</a:t>
            </a:r>
            <a:r>
              <a:rPr lang="el-GR" sz="2400" dirty="0" smtClean="0">
                <a:effectLst/>
                <a:latin typeface="Times New Roman"/>
                <a:ea typeface="Times New Roman"/>
              </a:rPr>
              <a:t>ι είναι το ηλεκτρικό ρεύμα και να το συγκρίνει με την πυκνότητα ρεύματος. </a:t>
            </a:r>
          </a:p>
          <a:p>
            <a:pPr marL="342900" lvl="0" indent="-342900" algn="just">
              <a:spcAft>
                <a:spcPts val="0"/>
              </a:spcAft>
              <a:buFont typeface="Symbol"/>
              <a:buChar char=""/>
              <a:tabLst>
                <a:tab pos="457200" algn="l"/>
              </a:tabLst>
            </a:pPr>
            <a:r>
              <a:rPr lang="el-GR" sz="2400" dirty="0">
                <a:latin typeface="Times New Roman"/>
                <a:ea typeface="Times New Roman"/>
              </a:rPr>
              <a:t>Η</a:t>
            </a:r>
            <a:r>
              <a:rPr lang="el-GR" sz="2400" dirty="0" smtClean="0">
                <a:effectLst/>
                <a:latin typeface="Times New Roman"/>
                <a:ea typeface="Times New Roman"/>
              </a:rPr>
              <a:t> σχέση που υπάρχει μεταξύ της διαφοράς δυναμικού και ρεύματος μέσω της αντίστασης.</a:t>
            </a:r>
          </a:p>
          <a:p>
            <a:pPr marL="342900" lvl="0" indent="-342900" algn="just">
              <a:spcAft>
                <a:spcPts val="0"/>
              </a:spcAft>
              <a:buFont typeface="Symbol"/>
              <a:buChar char=""/>
              <a:tabLst>
                <a:tab pos="457200" algn="l"/>
              </a:tabLst>
            </a:pPr>
            <a:r>
              <a:rPr lang="el-GR" sz="2400" dirty="0" smtClean="0">
                <a:effectLst/>
                <a:latin typeface="Times New Roman"/>
                <a:ea typeface="Times New Roman"/>
              </a:rPr>
              <a:t>Διάκριση μεταξύ του ορισμού της αντίστασης και του νόμου του </a:t>
            </a:r>
            <a:r>
              <a:rPr lang="en-US" sz="2400" dirty="0" smtClean="0">
                <a:effectLst/>
                <a:latin typeface="Times New Roman"/>
                <a:ea typeface="Times New Roman"/>
              </a:rPr>
              <a:t>Ohm</a:t>
            </a:r>
            <a:r>
              <a:rPr lang="el-GR" sz="2400" dirty="0" smtClean="0">
                <a:effectLst/>
                <a:latin typeface="Times New Roman"/>
                <a:ea typeface="Times New Roman"/>
              </a:rPr>
              <a:t>. </a:t>
            </a:r>
          </a:p>
          <a:p>
            <a:pPr marL="342900" lvl="0" indent="-342900" algn="just">
              <a:spcAft>
                <a:spcPts val="0"/>
              </a:spcAft>
              <a:buFont typeface="Symbol"/>
              <a:buChar char=""/>
              <a:tabLst>
                <a:tab pos="457200" algn="l"/>
              </a:tabLst>
            </a:pPr>
            <a:r>
              <a:rPr lang="el-GR" sz="2400" dirty="0">
                <a:latin typeface="Times New Roman"/>
                <a:ea typeface="Times New Roman"/>
              </a:rPr>
              <a:t>Η</a:t>
            </a:r>
            <a:r>
              <a:rPr lang="el-GR" sz="2400" dirty="0" smtClean="0">
                <a:effectLst/>
                <a:latin typeface="Times New Roman"/>
                <a:ea typeface="Times New Roman"/>
              </a:rPr>
              <a:t> έννοια της ηλεκτρεγερτικής δύναμης </a:t>
            </a:r>
          </a:p>
          <a:p>
            <a:pPr marL="342900" lvl="0" indent="-342900" algn="just">
              <a:spcAft>
                <a:spcPts val="0"/>
              </a:spcAft>
              <a:buFont typeface="Symbol"/>
              <a:buChar char=""/>
              <a:tabLst>
                <a:tab pos="457200" algn="l"/>
              </a:tabLst>
            </a:pPr>
            <a:r>
              <a:rPr lang="el-GR" sz="2400" dirty="0" smtClean="0">
                <a:effectLst/>
                <a:latin typeface="Times New Roman"/>
                <a:ea typeface="Times New Roman"/>
              </a:rPr>
              <a:t>Εφαρμογή των παραπάνω βασικών εννοιών στην επίλυση κυκλωμάτων με αντιστάσεις και πυκνωτές. </a:t>
            </a:r>
          </a:p>
          <a:p>
            <a:pPr marL="342900" lvl="0" indent="-342900" algn="just">
              <a:spcAft>
                <a:spcPts val="0"/>
              </a:spcAft>
              <a:buFont typeface="Symbol"/>
              <a:buChar char=""/>
              <a:tabLst>
                <a:tab pos="457200" algn="l"/>
              </a:tabLst>
            </a:pPr>
            <a:r>
              <a:rPr lang="el-GR" sz="2400" dirty="0" smtClean="0">
                <a:effectLst/>
                <a:latin typeface="Times New Roman"/>
                <a:ea typeface="Times New Roman"/>
              </a:rPr>
              <a:t>Περιγραφή μερικών από τα βασικά όργανα που χρησιμοποιούνται στις ηλεκτρικές μετρήσεις. </a:t>
            </a:r>
            <a:endParaRPr lang="el-GR" sz="2400" dirty="0">
              <a:effectLst/>
              <a:latin typeface="Times New Roman"/>
              <a:ea typeface="Times New Roman"/>
            </a:endParaRPr>
          </a:p>
        </p:txBody>
      </p:sp>
    </p:spTree>
    <p:extLst>
      <p:ext uri="{BB962C8B-B14F-4D97-AF65-F5344CB8AC3E}">
        <p14:creationId xmlns:p14="http://schemas.microsoft.com/office/powerpoint/2010/main" val="1951501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04664"/>
            <a:ext cx="6995120" cy="5721499"/>
          </a:xfrm>
        </p:spPr>
        <p:txBody>
          <a:bodyPr>
            <a:normAutofit/>
          </a:bodyPr>
          <a:lstStyle/>
          <a:p>
            <a:pPr lvl="0" indent="457200" algn="just"/>
            <a:r>
              <a:rPr lang="el-GR" dirty="0">
                <a:solidFill>
                  <a:prstClr val="black"/>
                </a:solidFill>
                <a:latin typeface="Times New Roman"/>
                <a:ea typeface="Times New Roman"/>
              </a:rPr>
              <a:t>Εφαρμόζοντας τον δεύτερο κανόνα του </a:t>
            </a:r>
            <a:r>
              <a:rPr lang="en-US" dirty="0">
                <a:solidFill>
                  <a:prstClr val="black"/>
                </a:solidFill>
                <a:latin typeface="Times New Roman"/>
                <a:ea typeface="Times New Roman"/>
              </a:rPr>
              <a:t>Kirchhoff</a:t>
            </a:r>
            <a:r>
              <a:rPr lang="el-GR" dirty="0">
                <a:solidFill>
                  <a:prstClr val="black"/>
                </a:solidFill>
                <a:latin typeface="Times New Roman"/>
                <a:ea typeface="Times New Roman"/>
              </a:rPr>
              <a:t> στον εξωτερικό βρόχο προκύπτει ότι</a:t>
            </a:r>
          </a:p>
          <a:p>
            <a:pPr indent="0">
              <a:spcAft>
                <a:spcPts val="0"/>
              </a:spcAft>
              <a:buNone/>
            </a:pPr>
            <a:endParaRPr lang="el-GR" dirty="0">
              <a:latin typeface="Times New Roman"/>
              <a:ea typeface="Times New Roman"/>
            </a:endParaRPr>
          </a:p>
          <a:p>
            <a:pPr indent="0">
              <a:spcAft>
                <a:spcPts val="0"/>
              </a:spcAft>
              <a:buNone/>
            </a:pPr>
            <a:r>
              <a:rPr lang="el-GR" dirty="0" smtClean="0">
                <a:latin typeface="Times New Roman"/>
                <a:ea typeface="Times New Roman"/>
              </a:rPr>
              <a:t>Τέλος</a:t>
            </a:r>
            <a:r>
              <a:rPr lang="el-GR" dirty="0">
                <a:latin typeface="Times New Roman"/>
                <a:ea typeface="Times New Roman"/>
              </a:rPr>
              <a:t>, από τον πρώτο κανόνα του </a:t>
            </a:r>
            <a:r>
              <a:rPr lang="en-US" dirty="0">
                <a:latin typeface="Times New Roman"/>
                <a:ea typeface="Times New Roman"/>
              </a:rPr>
              <a:t>Kirchhoff</a:t>
            </a:r>
            <a:r>
              <a:rPr lang="el-GR" dirty="0">
                <a:latin typeface="Times New Roman"/>
                <a:ea typeface="Times New Roman"/>
              </a:rPr>
              <a:t> στον κόμβο Α προκύπτει ότι</a:t>
            </a:r>
          </a:p>
          <a:p>
            <a:pPr marL="0" indent="0">
              <a:buNone/>
            </a:pPr>
            <a:endParaRPr lang="el-GR" dirty="0"/>
          </a:p>
          <a:p>
            <a:pPr marL="0" indent="0">
              <a:buNone/>
            </a:pPr>
            <a:r>
              <a:rPr lang="el-GR" dirty="0" smtClean="0">
                <a:latin typeface="Times New Roman"/>
                <a:ea typeface="Times New Roman"/>
              </a:rPr>
              <a:t>Τελικά</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40</a:t>
            </a:fld>
            <a:endParaRPr lang="el-GR">
              <a:solidFill>
                <a:prstClr val="black">
                  <a:tint val="75000"/>
                </a:prstClr>
              </a:solidFill>
            </a:endParaRP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5" y="3044254"/>
            <a:ext cx="244792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2528076184"/>
              </p:ext>
            </p:extLst>
          </p:nvPr>
        </p:nvGraphicFramePr>
        <p:xfrm>
          <a:off x="395536" y="2020519"/>
          <a:ext cx="8352928" cy="576064"/>
        </p:xfrm>
        <a:graphic>
          <a:graphicData uri="http://schemas.openxmlformats.org/presentationml/2006/ole">
            <mc:AlternateContent xmlns:mc="http://schemas.openxmlformats.org/markup-compatibility/2006">
              <mc:Choice xmlns:v="urn:schemas-microsoft-com:vml" Requires="v">
                <p:oleObj spid="_x0000_s31797" name="Equation" r:id="rId4" imgW="3314700" imgH="228600" progId="Equation.DSMT4">
                  <p:embed/>
                </p:oleObj>
              </mc:Choice>
              <mc:Fallback>
                <p:oleObj name="Equation" r:id="rId4" imgW="3314700" imgH="228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020519"/>
                        <a:ext cx="8352928" cy="576064"/>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146526219"/>
              </p:ext>
            </p:extLst>
          </p:nvPr>
        </p:nvGraphicFramePr>
        <p:xfrm>
          <a:off x="3203848" y="3789089"/>
          <a:ext cx="1646040" cy="548680"/>
        </p:xfrm>
        <a:graphic>
          <a:graphicData uri="http://schemas.openxmlformats.org/presentationml/2006/ole">
            <mc:AlternateContent xmlns:mc="http://schemas.openxmlformats.org/markup-compatibility/2006">
              <mc:Choice xmlns:v="urn:schemas-microsoft-com:vml" Requires="v">
                <p:oleObj spid="_x0000_s31798" name="Equation" r:id="rId6" imgW="685800" imgH="228600" progId="Equation.DSMT4">
                  <p:embed/>
                </p:oleObj>
              </mc:Choice>
              <mc:Fallback>
                <p:oleObj name="Equation" r:id="rId6" imgW="685800" imgH="2286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3789089"/>
                        <a:ext cx="1646040" cy="548680"/>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2477008334"/>
              </p:ext>
            </p:extLst>
          </p:nvPr>
        </p:nvGraphicFramePr>
        <p:xfrm>
          <a:off x="827584" y="4869160"/>
          <a:ext cx="1331640" cy="839958"/>
        </p:xfrm>
        <a:graphic>
          <a:graphicData uri="http://schemas.openxmlformats.org/presentationml/2006/ole">
            <mc:AlternateContent xmlns:mc="http://schemas.openxmlformats.org/markup-compatibility/2006">
              <mc:Choice xmlns:v="urn:schemas-microsoft-com:vml" Requires="v">
                <p:oleObj spid="_x0000_s31799" name="Equation" r:id="rId8" imgW="622030" imgH="393529" progId="Equation.DSMT4">
                  <p:embed/>
                </p:oleObj>
              </mc:Choice>
              <mc:Fallback>
                <p:oleObj name="Equation" r:id="rId8" imgW="622030" imgH="393529"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84" y="4869160"/>
                        <a:ext cx="1331640" cy="839958"/>
                      </a:xfrm>
                      <a:prstGeom prst="rect">
                        <a:avLst/>
                      </a:prstGeom>
                      <a:noFill/>
                    </p:spPr>
                  </p:pic>
                </p:oleObj>
              </mc:Fallback>
            </mc:AlternateContent>
          </a:graphicData>
        </a:graphic>
      </p:graphicFrame>
      <p:sp>
        <p:nvSpPr>
          <p:cNvPr id="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4" name="Αντικείμενο 13"/>
          <p:cNvGraphicFramePr>
            <a:graphicFrameLocks noChangeAspect="1"/>
          </p:cNvGraphicFramePr>
          <p:nvPr>
            <p:extLst>
              <p:ext uri="{D42A27DB-BD31-4B8C-83A1-F6EECF244321}">
                <p14:modId xmlns:p14="http://schemas.microsoft.com/office/powerpoint/2010/main" val="2524743101"/>
              </p:ext>
            </p:extLst>
          </p:nvPr>
        </p:nvGraphicFramePr>
        <p:xfrm>
          <a:off x="3168352" y="4869160"/>
          <a:ext cx="1403648" cy="899212"/>
        </p:xfrm>
        <a:graphic>
          <a:graphicData uri="http://schemas.openxmlformats.org/presentationml/2006/ole">
            <mc:AlternateContent xmlns:mc="http://schemas.openxmlformats.org/markup-compatibility/2006">
              <mc:Choice xmlns:v="urn:schemas-microsoft-com:vml" Requires="v">
                <p:oleObj spid="_x0000_s31800" name="Equation" r:id="rId10" imgW="609336" imgH="393529" progId="Equation.DSMT4">
                  <p:embed/>
                </p:oleObj>
              </mc:Choice>
              <mc:Fallback>
                <p:oleObj name="Equation" r:id="rId10" imgW="609336" imgH="393529"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8352" y="4869160"/>
                        <a:ext cx="1403648" cy="899212"/>
                      </a:xfrm>
                      <a:prstGeom prst="rect">
                        <a:avLst/>
                      </a:prstGeom>
                      <a:noFill/>
                    </p:spPr>
                  </p:pic>
                </p:oleObj>
              </mc:Fallback>
            </mc:AlternateContent>
          </a:graphicData>
        </a:graphic>
      </p:graphicFrame>
      <p:sp>
        <p:nvSpPr>
          <p:cNvPr id="1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6" name="Αντικείμενο 15"/>
          <p:cNvGraphicFramePr>
            <a:graphicFrameLocks noChangeAspect="1"/>
          </p:cNvGraphicFramePr>
          <p:nvPr>
            <p:extLst>
              <p:ext uri="{D42A27DB-BD31-4B8C-83A1-F6EECF244321}">
                <p14:modId xmlns:p14="http://schemas.microsoft.com/office/powerpoint/2010/main" val="3637775083"/>
              </p:ext>
            </p:extLst>
          </p:nvPr>
        </p:nvGraphicFramePr>
        <p:xfrm>
          <a:off x="5508104" y="4797152"/>
          <a:ext cx="1403648" cy="885378"/>
        </p:xfrm>
        <a:graphic>
          <a:graphicData uri="http://schemas.openxmlformats.org/presentationml/2006/ole">
            <mc:AlternateContent xmlns:mc="http://schemas.openxmlformats.org/markup-compatibility/2006">
              <mc:Choice xmlns:v="urn:schemas-microsoft-com:vml" Requires="v">
                <p:oleObj spid="_x0000_s31801" name="Equation" r:id="rId12" imgW="622030" imgH="393529" progId="Equation.DSMT4">
                  <p:embed/>
                </p:oleObj>
              </mc:Choice>
              <mc:Fallback>
                <p:oleObj name="Equation" r:id="rId12" imgW="622030" imgH="393529" progId="Equation.DSMT4">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8104" y="4797152"/>
                        <a:ext cx="1403648" cy="885378"/>
                      </a:xfrm>
                      <a:prstGeom prst="rect">
                        <a:avLst/>
                      </a:prstGeom>
                      <a:noFill/>
                    </p:spPr>
                  </p:pic>
                </p:oleObj>
              </mc:Fallback>
            </mc:AlternateContent>
          </a:graphicData>
        </a:graphic>
      </p:graphicFrame>
    </p:spTree>
    <p:extLst>
      <p:ext uri="{BB962C8B-B14F-4D97-AF65-F5344CB8AC3E}">
        <p14:creationId xmlns:p14="http://schemas.microsoft.com/office/powerpoint/2010/main" val="28631519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Κυκλώματα </a:t>
            </a:r>
            <a:r>
              <a:rPr lang="en-US" dirty="0" smtClean="0"/>
              <a:t>RC</a:t>
            </a:r>
            <a:endParaRPr lang="el-GR" dirty="0"/>
          </a:p>
        </p:txBody>
      </p:sp>
      <p:sp>
        <p:nvSpPr>
          <p:cNvPr id="3" name="Θέση περιεχομένου 2"/>
          <p:cNvSpPr>
            <a:spLocks noGrp="1"/>
          </p:cNvSpPr>
          <p:nvPr>
            <p:ph idx="1"/>
          </p:nvPr>
        </p:nvSpPr>
        <p:spPr/>
        <p:txBody>
          <a:bodyPr/>
          <a:lstStyle/>
          <a:p>
            <a:r>
              <a:rPr lang="el-GR" dirty="0" smtClean="0"/>
              <a:t>Αποφόρτιση πυκνωτή</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41</a:t>
            </a:fld>
            <a:endParaRPr lang="el-GR">
              <a:solidFill>
                <a:prstClr val="black">
                  <a:tint val="75000"/>
                </a:prstClr>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548679"/>
            <a:ext cx="2992536" cy="56201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3721075641"/>
              </p:ext>
            </p:extLst>
          </p:nvPr>
        </p:nvGraphicFramePr>
        <p:xfrm>
          <a:off x="395536" y="3068960"/>
          <a:ext cx="1919288" cy="909637"/>
        </p:xfrm>
        <a:graphic>
          <a:graphicData uri="http://schemas.openxmlformats.org/presentationml/2006/ole">
            <mc:AlternateContent xmlns:mc="http://schemas.openxmlformats.org/markup-compatibility/2006">
              <mc:Choice xmlns:v="urn:schemas-microsoft-com:vml" Requires="v">
                <p:oleObj spid="_x0000_s21564" name="Equation" r:id="rId4" imgW="825480" imgH="393480" progId="Equation.DSMT4">
                  <p:embed/>
                </p:oleObj>
              </mc:Choice>
              <mc:Fallback>
                <p:oleObj name="Equation" r:id="rId4" imgW="825480" imgH="393480" progId="Equation.DSMT4">
                  <p:embed/>
                  <p:pic>
                    <p:nvPicPr>
                      <p:cNvPr id="0" name="Object 3"/>
                      <p:cNvPicPr>
                        <a:picLocks noChangeAspect="1" noChangeArrowheads="1"/>
                      </p:cNvPicPr>
                      <p:nvPr/>
                    </p:nvPicPr>
                    <p:blipFill>
                      <a:blip r:embed="rId5"/>
                      <a:srcRect/>
                      <a:stretch>
                        <a:fillRect/>
                      </a:stretch>
                    </p:blipFill>
                    <p:spPr bwMode="auto">
                      <a:xfrm>
                        <a:off x="395536" y="3068960"/>
                        <a:ext cx="1919288" cy="909637"/>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3761579804"/>
              </p:ext>
            </p:extLst>
          </p:nvPr>
        </p:nvGraphicFramePr>
        <p:xfrm>
          <a:off x="395536" y="4005064"/>
          <a:ext cx="1869367" cy="908720"/>
        </p:xfrm>
        <a:graphic>
          <a:graphicData uri="http://schemas.openxmlformats.org/presentationml/2006/ole">
            <mc:AlternateContent xmlns:mc="http://schemas.openxmlformats.org/markup-compatibility/2006">
              <mc:Choice xmlns:v="urn:schemas-microsoft-com:vml" Requires="v">
                <p:oleObj spid="_x0000_s21565" name="Equation" r:id="rId6" imgW="685800" imgH="330200" progId="Equation.DSMT4">
                  <p:embed/>
                </p:oleObj>
              </mc:Choice>
              <mc:Fallback>
                <p:oleObj name="Equation" r:id="rId6" imgW="685800" imgH="3302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4005064"/>
                        <a:ext cx="1869367" cy="908720"/>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459784045"/>
              </p:ext>
            </p:extLst>
          </p:nvPr>
        </p:nvGraphicFramePr>
        <p:xfrm>
          <a:off x="395536" y="5116072"/>
          <a:ext cx="2430708" cy="1052736"/>
        </p:xfrm>
        <a:graphic>
          <a:graphicData uri="http://schemas.openxmlformats.org/presentationml/2006/ole">
            <mc:AlternateContent xmlns:mc="http://schemas.openxmlformats.org/markup-compatibility/2006">
              <mc:Choice xmlns:v="urn:schemas-microsoft-com:vml" Requires="v">
                <p:oleObj spid="_x0000_s21566" name="Equation" r:id="rId8" imgW="901440" imgH="393480" progId="Equation.DSMT4">
                  <p:embed/>
                </p:oleObj>
              </mc:Choice>
              <mc:Fallback>
                <p:oleObj name="Equation" r:id="rId8" imgW="901440" imgH="393480" progId="Equation.DSMT4">
                  <p:embed/>
                  <p:pic>
                    <p:nvPicPr>
                      <p:cNvPr id="0" name="Object 7"/>
                      <p:cNvPicPr>
                        <a:picLocks noChangeAspect="1" noChangeArrowheads="1"/>
                      </p:cNvPicPr>
                      <p:nvPr/>
                    </p:nvPicPr>
                    <p:blipFill>
                      <a:blip r:embed="rId9"/>
                      <a:srcRect/>
                      <a:stretch>
                        <a:fillRect/>
                      </a:stretch>
                    </p:blipFill>
                    <p:spPr bwMode="auto">
                      <a:xfrm>
                        <a:off x="395536" y="5116072"/>
                        <a:ext cx="2430708" cy="1052736"/>
                      </a:xfrm>
                      <a:prstGeom prst="rect">
                        <a:avLst/>
                      </a:prstGeom>
                      <a:noFill/>
                    </p:spPr>
                  </p:pic>
                </p:oleObj>
              </mc:Fallback>
            </mc:AlternateContent>
          </a:graphicData>
        </a:graphic>
      </p:graphicFrame>
    </p:spTree>
    <p:extLst>
      <p:ext uri="{BB962C8B-B14F-4D97-AF65-F5344CB8AC3E}">
        <p14:creationId xmlns:p14="http://schemas.microsoft.com/office/powerpoint/2010/main" val="1430006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88640"/>
            <a:ext cx="8229600" cy="5937523"/>
          </a:xfrm>
        </p:spPr>
        <p:txBody>
          <a:bodyPr/>
          <a:lstStyle/>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smtClean="0"/>
          </a:p>
          <a:p>
            <a:endParaRPr lang="el-GR" dirty="0" smtClean="0"/>
          </a:p>
          <a:p>
            <a:r>
              <a:rPr lang="el-GR" dirty="0" smtClean="0"/>
              <a:t>                           Σταθερά </a:t>
            </a:r>
            <a:r>
              <a:rPr lang="el-GR" dirty="0" err="1" smtClean="0"/>
              <a:t>χρονου</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42</a:t>
            </a:fld>
            <a:endParaRPr lang="el-GR">
              <a:solidFill>
                <a:prstClr val="black">
                  <a:tint val="75000"/>
                </a:prstClr>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1809717583"/>
              </p:ext>
            </p:extLst>
          </p:nvPr>
        </p:nvGraphicFramePr>
        <p:xfrm>
          <a:off x="467544" y="332656"/>
          <a:ext cx="5775325" cy="1628775"/>
        </p:xfrm>
        <a:graphic>
          <a:graphicData uri="http://schemas.openxmlformats.org/presentationml/2006/ole">
            <mc:AlternateContent xmlns:mc="http://schemas.openxmlformats.org/markup-compatibility/2006">
              <mc:Choice xmlns:v="urn:schemas-microsoft-com:vml" Requires="v">
                <p:oleObj spid="_x0000_s22645" name="Equation" r:id="rId3" imgW="3073320" imgH="863280" progId="Equation.DSMT4">
                  <p:embed/>
                </p:oleObj>
              </mc:Choice>
              <mc:Fallback>
                <p:oleObj name="Equation" r:id="rId3" imgW="3073320" imgH="863280" progId="Equation.DSMT4">
                  <p:embed/>
                  <p:pic>
                    <p:nvPicPr>
                      <p:cNvPr id="0" name="Object 1"/>
                      <p:cNvPicPr>
                        <a:picLocks noChangeAspect="1" noChangeArrowheads="1"/>
                      </p:cNvPicPr>
                      <p:nvPr/>
                    </p:nvPicPr>
                    <p:blipFill>
                      <a:blip r:embed="rId4"/>
                      <a:srcRect/>
                      <a:stretch>
                        <a:fillRect/>
                      </a:stretch>
                    </p:blipFill>
                    <p:spPr bwMode="auto">
                      <a:xfrm>
                        <a:off x="467544" y="332656"/>
                        <a:ext cx="5775325" cy="1628775"/>
                      </a:xfrm>
                      <a:prstGeom prst="rect">
                        <a:avLst/>
                      </a:prstGeom>
                      <a:noFill/>
                    </p:spPr>
                  </p:pic>
                </p:oleObj>
              </mc:Fallback>
            </mc:AlternateContent>
          </a:graphicData>
        </a:graphic>
      </p:graphicFrame>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1839694997"/>
              </p:ext>
            </p:extLst>
          </p:nvPr>
        </p:nvGraphicFramePr>
        <p:xfrm>
          <a:off x="5578475" y="1325106"/>
          <a:ext cx="1657821" cy="467182"/>
        </p:xfrm>
        <a:graphic>
          <a:graphicData uri="http://schemas.openxmlformats.org/presentationml/2006/ole">
            <mc:AlternateContent xmlns:mc="http://schemas.openxmlformats.org/markup-compatibility/2006">
              <mc:Choice xmlns:v="urn:schemas-microsoft-com:vml" Requires="v">
                <p:oleObj spid="_x0000_s22646" name="Equation" r:id="rId5" imgW="812520" imgH="228600" progId="Equation.DSMT4">
                  <p:embed/>
                </p:oleObj>
              </mc:Choice>
              <mc:Fallback>
                <p:oleObj name="Equation" r:id="rId5" imgW="812520" imgH="228600" progId="Equation.DSMT4">
                  <p:embed/>
                  <p:pic>
                    <p:nvPicPr>
                      <p:cNvPr id="0" name="Object 4"/>
                      <p:cNvPicPr>
                        <a:picLocks noChangeAspect="1" noChangeArrowheads="1"/>
                      </p:cNvPicPr>
                      <p:nvPr/>
                    </p:nvPicPr>
                    <p:blipFill>
                      <a:blip r:embed="rId6"/>
                      <a:srcRect/>
                      <a:stretch>
                        <a:fillRect/>
                      </a:stretch>
                    </p:blipFill>
                    <p:spPr bwMode="auto">
                      <a:xfrm>
                        <a:off x="5578475" y="1325106"/>
                        <a:ext cx="1657821" cy="467182"/>
                      </a:xfrm>
                      <a:prstGeom prst="rect">
                        <a:avLst/>
                      </a:prstGeom>
                      <a:noFill/>
                    </p:spPr>
                  </p:pic>
                </p:oleObj>
              </mc:Fallback>
            </mc:AlternateContent>
          </a:graphicData>
        </a:graphic>
      </p:graphicFrame>
      <p:sp>
        <p:nvSpPr>
          <p:cNvPr id="1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1402638459"/>
              </p:ext>
            </p:extLst>
          </p:nvPr>
        </p:nvGraphicFramePr>
        <p:xfrm>
          <a:off x="467545" y="2132857"/>
          <a:ext cx="3312367" cy="784122"/>
        </p:xfrm>
        <a:graphic>
          <a:graphicData uri="http://schemas.openxmlformats.org/presentationml/2006/ole">
            <mc:AlternateContent xmlns:mc="http://schemas.openxmlformats.org/markup-compatibility/2006">
              <mc:Choice xmlns:v="urn:schemas-microsoft-com:vml" Requires="v">
                <p:oleObj spid="_x0000_s22647" name="Equation" r:id="rId7" imgW="1434960" imgH="342720" progId="Equation.DSMT4">
                  <p:embed/>
                </p:oleObj>
              </mc:Choice>
              <mc:Fallback>
                <p:oleObj name="Equation" r:id="rId7" imgW="1434960" imgH="342720" progId="Equation.DSMT4">
                  <p:embed/>
                  <p:pic>
                    <p:nvPicPr>
                      <p:cNvPr id="0" name="Object 6"/>
                      <p:cNvPicPr>
                        <a:picLocks noChangeAspect="1" noChangeArrowheads="1"/>
                      </p:cNvPicPr>
                      <p:nvPr/>
                    </p:nvPicPr>
                    <p:blipFill>
                      <a:blip r:embed="rId8"/>
                      <a:srcRect/>
                      <a:stretch>
                        <a:fillRect/>
                      </a:stretch>
                    </p:blipFill>
                    <p:spPr bwMode="auto">
                      <a:xfrm>
                        <a:off x="467545" y="2132857"/>
                        <a:ext cx="3312367" cy="784122"/>
                      </a:xfrm>
                      <a:prstGeom prst="rect">
                        <a:avLst/>
                      </a:prstGeom>
                      <a:noFill/>
                    </p:spPr>
                  </p:pic>
                </p:oleObj>
              </mc:Fallback>
            </mc:AlternateContent>
          </a:graphicData>
        </a:graphic>
      </p:graphicFrame>
      <p:sp>
        <p:nvSpPr>
          <p:cNvPr id="1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4" name="Αντικείμενο 13"/>
          <p:cNvGraphicFramePr>
            <a:graphicFrameLocks noChangeAspect="1"/>
          </p:cNvGraphicFramePr>
          <p:nvPr>
            <p:extLst>
              <p:ext uri="{D42A27DB-BD31-4B8C-83A1-F6EECF244321}">
                <p14:modId xmlns:p14="http://schemas.microsoft.com/office/powerpoint/2010/main" val="2756133977"/>
              </p:ext>
            </p:extLst>
          </p:nvPr>
        </p:nvGraphicFramePr>
        <p:xfrm>
          <a:off x="323528" y="3284984"/>
          <a:ext cx="5904656" cy="969143"/>
        </p:xfrm>
        <a:graphic>
          <a:graphicData uri="http://schemas.openxmlformats.org/presentationml/2006/ole">
            <mc:AlternateContent xmlns:mc="http://schemas.openxmlformats.org/markup-compatibility/2006">
              <mc:Choice xmlns:v="urn:schemas-microsoft-com:vml" Requires="v">
                <p:oleObj spid="_x0000_s22648" name="Equation" r:id="rId9" imgW="2958840" imgH="482400" progId="Equation.DSMT4">
                  <p:embed/>
                </p:oleObj>
              </mc:Choice>
              <mc:Fallback>
                <p:oleObj name="Equation" r:id="rId9" imgW="2958840" imgH="482400" progId="Equation.DSMT4">
                  <p:embed/>
                  <p:pic>
                    <p:nvPicPr>
                      <p:cNvPr id="0" name="Object 8"/>
                      <p:cNvPicPr>
                        <a:picLocks noChangeAspect="1" noChangeArrowheads="1"/>
                      </p:cNvPicPr>
                      <p:nvPr/>
                    </p:nvPicPr>
                    <p:blipFill>
                      <a:blip r:embed="rId10"/>
                      <a:srcRect/>
                      <a:stretch>
                        <a:fillRect/>
                      </a:stretch>
                    </p:blipFill>
                    <p:spPr bwMode="auto">
                      <a:xfrm>
                        <a:off x="323528" y="3284984"/>
                        <a:ext cx="5904656" cy="969143"/>
                      </a:xfrm>
                      <a:prstGeom prst="rect">
                        <a:avLst/>
                      </a:prstGeom>
                      <a:noFill/>
                    </p:spPr>
                  </p:pic>
                </p:oleObj>
              </mc:Fallback>
            </mc:AlternateContent>
          </a:graphicData>
        </a:graphic>
      </p:graphicFrame>
      <p:sp>
        <p:nvSpPr>
          <p:cNvPr id="1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6" name="Αντικείμενο 15"/>
          <p:cNvGraphicFramePr>
            <a:graphicFrameLocks noChangeAspect="1"/>
          </p:cNvGraphicFramePr>
          <p:nvPr>
            <p:extLst>
              <p:ext uri="{D42A27DB-BD31-4B8C-83A1-F6EECF244321}">
                <p14:modId xmlns:p14="http://schemas.microsoft.com/office/powerpoint/2010/main" val="686382727"/>
              </p:ext>
            </p:extLst>
          </p:nvPr>
        </p:nvGraphicFramePr>
        <p:xfrm>
          <a:off x="395536" y="4437112"/>
          <a:ext cx="1660500" cy="764704"/>
        </p:xfrm>
        <a:graphic>
          <a:graphicData uri="http://schemas.openxmlformats.org/presentationml/2006/ole">
            <mc:AlternateContent xmlns:mc="http://schemas.openxmlformats.org/markup-compatibility/2006">
              <mc:Choice xmlns:v="urn:schemas-microsoft-com:vml" Requires="v">
                <p:oleObj spid="_x0000_s22649" name="Equation" r:id="rId11" imgW="723586" imgH="330057" progId="Equation.DSMT4">
                  <p:embed/>
                </p:oleObj>
              </mc:Choice>
              <mc:Fallback>
                <p:oleObj name="Equation" r:id="rId11" imgW="723586" imgH="330057"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536" y="4437112"/>
                        <a:ext cx="1660500" cy="764704"/>
                      </a:xfrm>
                      <a:prstGeom prst="rect">
                        <a:avLst/>
                      </a:prstGeom>
                      <a:noFill/>
                    </p:spPr>
                  </p:pic>
                </p:oleObj>
              </mc:Fallback>
            </mc:AlternateContent>
          </a:graphicData>
        </a:graphic>
      </p:graphicFrame>
      <p:sp>
        <p:nvSpPr>
          <p:cNvPr id="1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8" name="Αντικείμενο 17"/>
          <p:cNvGraphicFramePr>
            <a:graphicFrameLocks noChangeAspect="1"/>
          </p:cNvGraphicFramePr>
          <p:nvPr>
            <p:extLst>
              <p:ext uri="{D42A27DB-BD31-4B8C-83A1-F6EECF244321}">
                <p14:modId xmlns:p14="http://schemas.microsoft.com/office/powerpoint/2010/main" val="1466013404"/>
              </p:ext>
            </p:extLst>
          </p:nvPr>
        </p:nvGraphicFramePr>
        <p:xfrm>
          <a:off x="6300192" y="5445224"/>
          <a:ext cx="1730541" cy="510579"/>
        </p:xfrm>
        <a:graphic>
          <a:graphicData uri="http://schemas.openxmlformats.org/presentationml/2006/ole">
            <mc:AlternateContent xmlns:mc="http://schemas.openxmlformats.org/markup-compatibility/2006">
              <mc:Choice xmlns:v="urn:schemas-microsoft-com:vml" Requires="v">
                <p:oleObj spid="_x0000_s22650" name="Equation" r:id="rId13" imgW="609480" imgH="177480" progId="Equation.DSMT4">
                  <p:embed/>
                </p:oleObj>
              </mc:Choice>
              <mc:Fallback>
                <p:oleObj name="Equation" r:id="rId13" imgW="609480" imgH="177480" progId="Equation.DSMT4">
                  <p:embed/>
                  <p:pic>
                    <p:nvPicPr>
                      <p:cNvPr id="0" name="Object 12"/>
                      <p:cNvPicPr>
                        <a:picLocks noChangeAspect="1" noChangeArrowheads="1"/>
                      </p:cNvPicPr>
                      <p:nvPr/>
                    </p:nvPicPr>
                    <p:blipFill>
                      <a:blip r:embed="rId14"/>
                      <a:srcRect/>
                      <a:stretch>
                        <a:fillRect/>
                      </a:stretch>
                    </p:blipFill>
                    <p:spPr bwMode="auto">
                      <a:xfrm>
                        <a:off x="6300192" y="5445224"/>
                        <a:ext cx="1730541" cy="510579"/>
                      </a:xfrm>
                      <a:prstGeom prst="rect">
                        <a:avLst/>
                      </a:prstGeom>
                      <a:noFill/>
                    </p:spPr>
                  </p:pic>
                </p:oleObj>
              </mc:Fallback>
            </mc:AlternateContent>
          </a:graphicData>
        </a:graphic>
      </p:graphicFrame>
    </p:spTree>
    <p:extLst>
      <p:ext uri="{BB962C8B-B14F-4D97-AF65-F5344CB8AC3E}">
        <p14:creationId xmlns:p14="http://schemas.microsoft.com/office/powerpoint/2010/main" val="3870602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Γραφήματα</a:t>
            </a:r>
            <a:r>
              <a:rPr lang="en-US" dirty="0" smtClean="0"/>
              <a:t> </a:t>
            </a:r>
            <a:r>
              <a:rPr lang="el-GR" dirty="0" smtClean="0"/>
              <a:t>φόρτισης, </a:t>
            </a:r>
            <a:r>
              <a:rPr lang="el-GR" dirty="0" err="1" smtClean="0"/>
              <a:t>εκφόρτισης</a:t>
            </a:r>
            <a:r>
              <a:rPr lang="el-GR" dirty="0" smtClean="0"/>
              <a:t> </a:t>
            </a:r>
            <a:r>
              <a:rPr lang="el-GR" dirty="0" err="1" smtClean="0"/>
              <a:t>πυκνωτού</a:t>
            </a:r>
            <a:endParaRPr lang="el-GR" dirty="0"/>
          </a:p>
        </p:txBody>
      </p:sp>
      <p:sp>
        <p:nvSpPr>
          <p:cNvPr id="3" name="Θέση περιεχομένου 2"/>
          <p:cNvSpPr>
            <a:spLocks noGrp="1"/>
          </p:cNvSpPr>
          <p:nvPr>
            <p:ph idx="1"/>
          </p:nvPr>
        </p:nvSpPr>
        <p:spPr>
          <a:xfrm>
            <a:off x="152400" y="3445624"/>
            <a:ext cx="2016224" cy="381292"/>
          </a:xfrm>
        </p:spPr>
        <p:txBody>
          <a:bodyPr>
            <a:normAutofit fontScale="70000" lnSpcReduction="20000"/>
          </a:bodyPr>
          <a:lstStyle/>
          <a:p>
            <a:pPr marL="0" indent="0">
              <a:buNone/>
            </a:pPr>
            <a:r>
              <a:rPr lang="el-GR" dirty="0" smtClean="0"/>
              <a:t>Σε χρόνο τ</a:t>
            </a:r>
            <a:r>
              <a:rPr lang="en-US" dirty="0" smtClean="0"/>
              <a:t>=RC</a:t>
            </a:r>
          </a:p>
          <a:p>
            <a:pPr marL="0" indent="0">
              <a:buNone/>
            </a:pPr>
            <a:endParaRPr lang="en-US" dirty="0"/>
          </a:p>
          <a:p>
            <a:endParaRPr lang="en-US" dirty="0" smtClean="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43</a:t>
            </a:fld>
            <a:endParaRPr lang="el-GR">
              <a:solidFill>
                <a:prstClr val="black">
                  <a:tint val="75000"/>
                </a:prstClr>
              </a:solidFill>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155" y="1556792"/>
            <a:ext cx="4864991"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Αντικείμενο 6"/>
          <p:cNvGraphicFramePr>
            <a:graphicFrameLocks noChangeAspect="1"/>
          </p:cNvGraphicFramePr>
          <p:nvPr>
            <p:extLst>
              <p:ext uri="{D42A27DB-BD31-4B8C-83A1-F6EECF244321}">
                <p14:modId xmlns:p14="http://schemas.microsoft.com/office/powerpoint/2010/main" val="1245791010"/>
              </p:ext>
            </p:extLst>
          </p:nvPr>
        </p:nvGraphicFramePr>
        <p:xfrm>
          <a:off x="150192" y="1628800"/>
          <a:ext cx="3341688" cy="1565275"/>
        </p:xfrm>
        <a:graphic>
          <a:graphicData uri="http://schemas.openxmlformats.org/presentationml/2006/ole">
            <mc:AlternateContent xmlns:mc="http://schemas.openxmlformats.org/markup-compatibility/2006">
              <mc:Choice xmlns:v="urn:schemas-microsoft-com:vml" Requires="v">
                <p:oleObj spid="_x0000_s25637" name="Equation" r:id="rId4" imgW="1447560" imgH="685800" progId="Equation.DSMT4">
                  <p:embed/>
                </p:oleObj>
              </mc:Choice>
              <mc:Fallback>
                <p:oleObj name="Equation" r:id="rId4" imgW="1447560" imgH="685800" progId="Equation.DSMT4">
                  <p:embed/>
                  <p:pic>
                    <p:nvPicPr>
                      <p:cNvPr id="0" name="Αντικείμενο 11"/>
                      <p:cNvPicPr>
                        <a:picLocks noChangeAspect="1" noChangeArrowheads="1"/>
                      </p:cNvPicPr>
                      <p:nvPr/>
                    </p:nvPicPr>
                    <p:blipFill>
                      <a:blip r:embed="rId5"/>
                      <a:srcRect/>
                      <a:stretch>
                        <a:fillRect/>
                      </a:stretch>
                    </p:blipFill>
                    <p:spPr bwMode="auto">
                      <a:xfrm>
                        <a:off x="150192" y="1628800"/>
                        <a:ext cx="3341688"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Αντικείμενο 7"/>
          <p:cNvGraphicFramePr>
            <a:graphicFrameLocks noChangeAspect="1"/>
          </p:cNvGraphicFramePr>
          <p:nvPr>
            <p:extLst>
              <p:ext uri="{D42A27DB-BD31-4B8C-83A1-F6EECF244321}">
                <p14:modId xmlns:p14="http://schemas.microsoft.com/office/powerpoint/2010/main" val="2556424293"/>
              </p:ext>
            </p:extLst>
          </p:nvPr>
        </p:nvGraphicFramePr>
        <p:xfrm>
          <a:off x="118128" y="3853204"/>
          <a:ext cx="4484688" cy="955675"/>
        </p:xfrm>
        <a:graphic>
          <a:graphicData uri="http://schemas.openxmlformats.org/presentationml/2006/ole">
            <mc:AlternateContent xmlns:mc="http://schemas.openxmlformats.org/markup-compatibility/2006">
              <mc:Choice xmlns:v="urn:schemas-microsoft-com:vml" Requires="v">
                <p:oleObj spid="_x0000_s25638" name="Equation" r:id="rId6" imgW="1942920" imgH="419040" progId="Equation.DSMT4">
                  <p:embed/>
                </p:oleObj>
              </mc:Choice>
              <mc:Fallback>
                <p:oleObj name="Equation" r:id="rId6" imgW="1942920" imgH="419040" progId="Equation.DSMT4">
                  <p:embed/>
                  <p:pic>
                    <p:nvPicPr>
                      <p:cNvPr id="0" name="Αντικείμενο 6"/>
                      <p:cNvPicPr>
                        <a:picLocks noChangeAspect="1" noChangeArrowheads="1"/>
                      </p:cNvPicPr>
                      <p:nvPr/>
                    </p:nvPicPr>
                    <p:blipFill>
                      <a:blip r:embed="rId7"/>
                      <a:srcRect/>
                      <a:stretch>
                        <a:fillRect/>
                      </a:stretch>
                    </p:blipFill>
                    <p:spPr bwMode="auto">
                      <a:xfrm>
                        <a:off x="118128" y="3853204"/>
                        <a:ext cx="44846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Αντικείμενο 8"/>
          <p:cNvGraphicFramePr>
            <a:graphicFrameLocks noChangeAspect="1"/>
          </p:cNvGraphicFramePr>
          <p:nvPr>
            <p:extLst>
              <p:ext uri="{D42A27DB-BD31-4B8C-83A1-F6EECF244321}">
                <p14:modId xmlns:p14="http://schemas.microsoft.com/office/powerpoint/2010/main" val="1038897084"/>
              </p:ext>
            </p:extLst>
          </p:nvPr>
        </p:nvGraphicFramePr>
        <p:xfrm>
          <a:off x="546100" y="5032375"/>
          <a:ext cx="2549525" cy="1101725"/>
        </p:xfrm>
        <a:graphic>
          <a:graphicData uri="http://schemas.openxmlformats.org/presentationml/2006/ole">
            <mc:AlternateContent xmlns:mc="http://schemas.openxmlformats.org/markup-compatibility/2006">
              <mc:Choice xmlns:v="urn:schemas-microsoft-com:vml" Requires="v">
                <p:oleObj spid="_x0000_s25639" name="Equation" r:id="rId8" imgW="1104840" imgH="482400" progId="Equation.DSMT4">
                  <p:embed/>
                </p:oleObj>
              </mc:Choice>
              <mc:Fallback>
                <p:oleObj name="Equation" r:id="rId8" imgW="1104840" imgH="482400" progId="Equation.DSMT4">
                  <p:embed/>
                  <p:pic>
                    <p:nvPicPr>
                      <p:cNvPr id="0" name="Αντικείμενο 6"/>
                      <p:cNvPicPr>
                        <a:picLocks noChangeAspect="1" noChangeArrowheads="1"/>
                      </p:cNvPicPr>
                      <p:nvPr/>
                    </p:nvPicPr>
                    <p:blipFill>
                      <a:blip r:embed="rId9"/>
                      <a:srcRect/>
                      <a:stretch>
                        <a:fillRect/>
                      </a:stretch>
                    </p:blipFill>
                    <p:spPr bwMode="auto">
                      <a:xfrm>
                        <a:off x="546100" y="5032375"/>
                        <a:ext cx="25495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Θέση περιεχομένου 2"/>
          <p:cNvSpPr txBox="1">
            <a:spLocks/>
          </p:cNvSpPr>
          <p:nvPr/>
        </p:nvSpPr>
        <p:spPr>
          <a:xfrm>
            <a:off x="4608" y="1052736"/>
            <a:ext cx="2771800"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dirty="0" err="1" smtClean="0"/>
              <a:t>Εκφόρτιση</a:t>
            </a:r>
            <a:endParaRPr lang="en-US" dirty="0" smtClean="0"/>
          </a:p>
          <a:p>
            <a:pPr marL="0" indent="0">
              <a:buFont typeface="Arial" panose="020B0604020202020204" pitchFamily="34" charset="0"/>
              <a:buNone/>
            </a:pPr>
            <a:endParaRPr lang="en-US" dirty="0" smtClean="0"/>
          </a:p>
          <a:p>
            <a:endParaRPr lang="en-US" dirty="0" smtClean="0"/>
          </a:p>
        </p:txBody>
      </p:sp>
      <p:sp>
        <p:nvSpPr>
          <p:cNvPr id="12" name="Θέση περιεχομένου 2"/>
          <p:cNvSpPr txBox="1">
            <a:spLocks/>
          </p:cNvSpPr>
          <p:nvPr/>
        </p:nvSpPr>
        <p:spPr>
          <a:xfrm>
            <a:off x="152400" y="4581128"/>
            <a:ext cx="2771800"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dirty="0"/>
              <a:t>Φ</a:t>
            </a:r>
            <a:r>
              <a:rPr lang="el-GR" dirty="0" smtClean="0"/>
              <a:t>όρτιση</a:t>
            </a:r>
            <a:endParaRPr lang="en-US" dirty="0" smtClean="0"/>
          </a:p>
          <a:p>
            <a:pPr marL="0" indent="0">
              <a:buFont typeface="Arial" panose="020B0604020202020204" pitchFamily="34" charset="0"/>
              <a:buNone/>
            </a:pPr>
            <a:endParaRPr lang="en-US" dirty="0" smtClean="0"/>
          </a:p>
          <a:p>
            <a:endParaRPr lang="en-US" dirty="0" smtClean="0"/>
          </a:p>
        </p:txBody>
      </p:sp>
    </p:spTree>
    <p:extLst>
      <p:ext uri="{BB962C8B-B14F-4D97-AF65-F5344CB8AC3E}">
        <p14:creationId xmlns:p14="http://schemas.microsoft.com/office/powerpoint/2010/main" val="17988097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a:t>
            </a:r>
            <a:endParaRPr lang="el-GR" dirty="0"/>
          </a:p>
        </p:txBody>
      </p:sp>
      <p:sp>
        <p:nvSpPr>
          <p:cNvPr id="3" name="Θέση περιεχομένου 2"/>
          <p:cNvSpPr>
            <a:spLocks noGrp="1"/>
          </p:cNvSpPr>
          <p:nvPr>
            <p:ph idx="1"/>
          </p:nvPr>
        </p:nvSpPr>
        <p:spPr/>
        <p:txBody>
          <a:bodyPr/>
          <a:lstStyle/>
          <a:p>
            <a:pPr marL="900430" indent="-900430" algn="just">
              <a:spcAft>
                <a:spcPts val="0"/>
              </a:spcAft>
            </a:pPr>
            <a:r>
              <a:rPr lang="el-GR" i="1" dirty="0">
                <a:latin typeface="Times New Roman"/>
                <a:ea typeface="Times New Roman"/>
              </a:rPr>
              <a:t>Πυκνωτής με χωρητικότητα </a:t>
            </a:r>
            <a:r>
              <a:rPr lang="en-US" i="1" dirty="0">
                <a:latin typeface="Times New Roman"/>
                <a:ea typeface="Times New Roman"/>
              </a:rPr>
              <a:t>C</a:t>
            </a:r>
            <a:r>
              <a:rPr lang="el-GR" i="1" dirty="0">
                <a:latin typeface="Times New Roman"/>
                <a:ea typeface="Times New Roman"/>
              </a:rPr>
              <a:t>=250 </a:t>
            </a:r>
            <a:r>
              <a:rPr lang="en-US" i="1" dirty="0">
                <a:latin typeface="Times New Roman"/>
                <a:ea typeface="Times New Roman"/>
              </a:rPr>
              <a:t>pF</a:t>
            </a:r>
            <a:r>
              <a:rPr lang="el-GR" i="1" dirty="0">
                <a:latin typeface="Times New Roman"/>
                <a:ea typeface="Times New Roman"/>
              </a:rPr>
              <a:t> είναι φορτισμένος με φορτίο 25 </a:t>
            </a:r>
            <a:r>
              <a:rPr lang="en-US" i="1" dirty="0" err="1">
                <a:latin typeface="Times New Roman"/>
                <a:ea typeface="Times New Roman"/>
              </a:rPr>
              <a:t>nC</a:t>
            </a:r>
            <a:r>
              <a:rPr lang="el-GR" i="1" dirty="0">
                <a:latin typeface="Times New Roman"/>
                <a:ea typeface="Times New Roman"/>
              </a:rPr>
              <a:t>. Ένα βολτόμετρο με εσωτερική αντίσταση 1 ΜΩ συνδέεται με τον πυκνωτή. (α) Ποια είναι η σταθερά χρόνου του κυκλώματος; (β) Ποιο είναι το ρεύμα που διαρρέει τον πυκνωτή αμέσως μετά την σύνδεση του βολτόμετρου; (γ) Πόσο φορτίο έχει απομείνει στον πυκνωτή μετά από  1</a:t>
            </a:r>
            <a:r>
              <a:rPr lang="en-US" i="1" dirty="0" err="1">
                <a:latin typeface="Times New Roman"/>
                <a:ea typeface="Times New Roman"/>
              </a:rPr>
              <a:t>ms</a:t>
            </a:r>
            <a:r>
              <a:rPr lang="el-GR" i="1" dirty="0">
                <a:latin typeface="Times New Roman"/>
                <a:ea typeface="Times New Roman"/>
              </a:rPr>
              <a:t>;</a:t>
            </a:r>
            <a:endParaRPr lang="el-GR" sz="2000"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44</a:t>
            </a:fld>
            <a:endParaRPr lang="el-GR">
              <a:solidFill>
                <a:prstClr val="black">
                  <a:tint val="75000"/>
                </a:prstClr>
              </a:solidFill>
            </a:endParaRPr>
          </a:p>
        </p:txBody>
      </p:sp>
    </p:spTree>
    <p:extLst>
      <p:ext uri="{BB962C8B-B14F-4D97-AF65-F5344CB8AC3E}">
        <p14:creationId xmlns:p14="http://schemas.microsoft.com/office/powerpoint/2010/main" val="1314120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rmAutofit fontScale="90000"/>
          </a:bodyPr>
          <a:lstStyle/>
          <a:p>
            <a:r>
              <a:rPr lang="el-GR" dirty="0" smtClean="0"/>
              <a:t>Λύση</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45</a:t>
            </a:fld>
            <a:endParaRPr lang="el-GR">
              <a:solidFill>
                <a:prstClr val="black">
                  <a:tint val="75000"/>
                </a:prstClr>
              </a:solidFill>
            </a:endParaRPr>
          </a:p>
        </p:txBody>
      </p:sp>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9550" y="980728"/>
            <a:ext cx="10758812" cy="533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4386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a:t>
            </a:r>
            <a:endParaRPr lang="el-GR" dirty="0"/>
          </a:p>
        </p:txBody>
      </p:sp>
      <p:sp>
        <p:nvSpPr>
          <p:cNvPr id="3" name="Θέση περιεχομένου 2"/>
          <p:cNvSpPr>
            <a:spLocks noGrp="1"/>
          </p:cNvSpPr>
          <p:nvPr>
            <p:ph idx="1"/>
          </p:nvPr>
        </p:nvSpPr>
        <p:spPr>
          <a:xfrm>
            <a:off x="457200" y="1600201"/>
            <a:ext cx="8363272" cy="1396752"/>
          </a:xfrm>
        </p:spPr>
        <p:txBody>
          <a:bodyPr/>
          <a:lstStyle/>
          <a:p>
            <a:r>
              <a:rPr lang="el-GR" i="1" dirty="0">
                <a:latin typeface="Times New Roman"/>
                <a:ea typeface="Times New Roman"/>
              </a:rPr>
              <a:t>Για το παράπλευρο κύκλωμα υπολογίστε την ισχύ που καταναλώνεται σε κάθε αντίσταση</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46</a:t>
            </a:fld>
            <a:endParaRPr lang="el-GR">
              <a:solidFill>
                <a:prstClr val="black">
                  <a:tint val="75000"/>
                </a:prstClr>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20888"/>
            <a:ext cx="7080502" cy="390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3725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a:t>
            </a:r>
            <a:endParaRPr lang="el-GR" dirty="0"/>
          </a:p>
        </p:txBody>
      </p:sp>
      <p:sp>
        <p:nvSpPr>
          <p:cNvPr id="3" name="Θέση περιεχομένου 2"/>
          <p:cNvSpPr>
            <a:spLocks noGrp="1"/>
          </p:cNvSpPr>
          <p:nvPr>
            <p:ph idx="1"/>
          </p:nvPr>
        </p:nvSpPr>
        <p:spPr/>
        <p:txBody>
          <a:bodyPr/>
          <a:lstStyle/>
          <a:p>
            <a:pPr marL="0" marR="2933700" indent="0" algn="just">
              <a:spcAft>
                <a:spcPts val="0"/>
              </a:spcAft>
              <a:buNone/>
            </a:pPr>
            <a:r>
              <a:rPr lang="el-GR" i="1" dirty="0">
                <a:latin typeface="Times New Roman"/>
                <a:ea typeface="Times New Roman"/>
              </a:rPr>
              <a:t>Αν όλες οι αντιστάσεις έχουν την ίδια τιμή, υπολογίστε την ισοδύναμη αντίσταση μεταξύ των σημείων Α και Β. </a:t>
            </a:r>
            <a:endParaRPr lang="el-GR" sz="2000" dirty="0">
              <a:latin typeface="Times New Roman"/>
              <a:ea typeface="Times New Roman"/>
            </a:endParaRPr>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47</a:t>
            </a:fld>
            <a:endParaRPr lang="el-GR">
              <a:solidFill>
                <a:prstClr val="black">
                  <a:tint val="75000"/>
                </a:prstClr>
              </a:solidFill>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789040"/>
            <a:ext cx="5004107" cy="217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7863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a:t>
            </a:r>
            <a:endParaRPr lang="el-GR" dirty="0"/>
          </a:p>
        </p:txBody>
      </p:sp>
      <p:sp>
        <p:nvSpPr>
          <p:cNvPr id="3" name="Θέση περιεχομένου 2"/>
          <p:cNvSpPr>
            <a:spLocks noGrp="1"/>
          </p:cNvSpPr>
          <p:nvPr>
            <p:ph idx="1"/>
          </p:nvPr>
        </p:nvSpPr>
        <p:spPr/>
        <p:txBody>
          <a:bodyPr/>
          <a:lstStyle/>
          <a:p>
            <a:r>
              <a:rPr lang="el-GR" i="1" dirty="0">
                <a:latin typeface="Times New Roman"/>
                <a:ea typeface="Times New Roman"/>
              </a:rPr>
              <a:t>Ένα βολτόμετρο συνδέεται στους πόλους μίας μπαταρίας και έχει ένδειξη 11 </a:t>
            </a:r>
            <a:r>
              <a:rPr lang="en-US" i="1" dirty="0">
                <a:latin typeface="Times New Roman"/>
                <a:ea typeface="Times New Roman"/>
              </a:rPr>
              <a:t>V</a:t>
            </a:r>
            <a:r>
              <a:rPr lang="el-GR" i="1" dirty="0">
                <a:latin typeface="Times New Roman"/>
                <a:ea typeface="Times New Roman"/>
              </a:rPr>
              <a:t>. Εάν συνδέσουμε μία αντίσταση φόρτου 10 Ω στην ίδια μπαταρία ρέει ρεύμα 1 Α. Υπολογίστε την εσωτερική αντίσταση της μπαταρίας. </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48</a:t>
            </a:fld>
            <a:endParaRPr lang="el-GR">
              <a:solidFill>
                <a:prstClr val="black">
                  <a:tint val="75000"/>
                </a:prstClr>
              </a:solidFill>
            </a:endParaRPr>
          </a:p>
        </p:txBody>
      </p:sp>
    </p:spTree>
    <p:extLst>
      <p:ext uri="{BB962C8B-B14F-4D97-AF65-F5344CB8AC3E}">
        <p14:creationId xmlns:p14="http://schemas.microsoft.com/office/powerpoint/2010/main" val="41635767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a:t>
            </a:r>
            <a:endParaRPr lang="el-GR" dirty="0"/>
          </a:p>
        </p:txBody>
      </p:sp>
      <p:sp>
        <p:nvSpPr>
          <p:cNvPr id="3" name="Θέση περιεχομένου 2"/>
          <p:cNvSpPr>
            <a:spLocks noGrp="1"/>
          </p:cNvSpPr>
          <p:nvPr>
            <p:ph idx="1"/>
          </p:nvPr>
        </p:nvSpPr>
        <p:spPr/>
        <p:txBody>
          <a:bodyPr/>
          <a:lstStyle/>
          <a:p>
            <a:pPr marL="0" indent="0" algn="just">
              <a:spcAft>
                <a:spcPts val="0"/>
              </a:spcAft>
              <a:buNone/>
            </a:pPr>
            <a:r>
              <a:rPr lang="el-GR" i="1" dirty="0">
                <a:latin typeface="Times New Roman"/>
                <a:ea typeface="Times New Roman"/>
              </a:rPr>
              <a:t>Θεωρείστε το κύκλωμα του σχήματος 2.6. Βρείτε την τιμή του ρεύματος σαν κλάσμα του ρεύματος Ι</a:t>
            </a:r>
            <a:r>
              <a:rPr lang="en-US" i="1" baseline="-25000" dirty="0">
                <a:latin typeface="Times New Roman"/>
                <a:ea typeface="Times New Roman"/>
              </a:rPr>
              <a:t>max </a:t>
            </a:r>
            <a:r>
              <a:rPr lang="el-GR" i="1" dirty="0">
                <a:latin typeface="Times New Roman"/>
                <a:ea typeface="Times New Roman"/>
              </a:rPr>
              <a:t>μετά από 2τ, 5τ, 10τ. Επίσης υπολογίστε την ισχύ που απελευθερώνεται σαν θερμότητα στις ίδιες χρονικές στιγμές αν </a:t>
            </a:r>
            <a:r>
              <a:rPr lang="en-US" i="1" dirty="0">
                <a:latin typeface="Times New Roman"/>
                <a:ea typeface="Times New Roman"/>
              </a:rPr>
              <a:t>R</a:t>
            </a:r>
            <a:r>
              <a:rPr lang="el-GR" i="1" dirty="0">
                <a:latin typeface="Times New Roman"/>
                <a:ea typeface="Times New Roman"/>
              </a:rPr>
              <a:t>=1 </a:t>
            </a:r>
            <a:r>
              <a:rPr lang="en-US" i="1" dirty="0">
                <a:latin typeface="Times New Roman"/>
                <a:ea typeface="Times New Roman"/>
              </a:rPr>
              <a:t>M</a:t>
            </a:r>
            <a:r>
              <a:rPr lang="el-GR" i="1" dirty="0">
                <a:latin typeface="Times New Roman"/>
                <a:ea typeface="Times New Roman"/>
              </a:rPr>
              <a:t>Ω, </a:t>
            </a:r>
            <a:r>
              <a:rPr lang="en-US" i="1" dirty="0">
                <a:latin typeface="Times New Roman"/>
                <a:ea typeface="Times New Roman"/>
              </a:rPr>
              <a:t>C</a:t>
            </a:r>
            <a:r>
              <a:rPr lang="el-GR" i="1" dirty="0">
                <a:latin typeface="Times New Roman"/>
                <a:ea typeface="Times New Roman"/>
              </a:rPr>
              <a:t>=750 </a:t>
            </a:r>
            <a:r>
              <a:rPr lang="en-US" i="1" dirty="0">
                <a:latin typeface="Times New Roman"/>
                <a:ea typeface="Times New Roman"/>
              </a:rPr>
              <a:t>pF</a:t>
            </a:r>
            <a:r>
              <a:rPr lang="el-GR" i="1" dirty="0">
                <a:latin typeface="Times New Roman"/>
                <a:ea typeface="Times New Roman"/>
              </a:rPr>
              <a:t>, και </a:t>
            </a:r>
            <a:r>
              <a:rPr lang="en-US" i="1" dirty="0">
                <a:latin typeface="Times New Roman"/>
                <a:ea typeface="Times New Roman"/>
              </a:rPr>
              <a:t>Q</a:t>
            </a:r>
            <a:r>
              <a:rPr lang="el-GR" i="1" dirty="0">
                <a:latin typeface="Times New Roman"/>
                <a:ea typeface="Times New Roman"/>
              </a:rPr>
              <a:t>=6 μ</a:t>
            </a:r>
            <a:r>
              <a:rPr lang="en-US" i="1" dirty="0">
                <a:latin typeface="Times New Roman"/>
                <a:ea typeface="Times New Roman"/>
              </a:rPr>
              <a:t>C</a:t>
            </a:r>
            <a:r>
              <a:rPr lang="el-GR" i="1" dirty="0" smtClean="0">
                <a:latin typeface="Times New Roman"/>
                <a:ea typeface="Times New Roman"/>
              </a:rPr>
              <a:t>.</a:t>
            </a:r>
            <a:endParaRPr lang="el-GR" sz="2000"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49</a:t>
            </a:fld>
            <a:endParaRPr lang="el-GR">
              <a:solidFill>
                <a:prstClr val="black">
                  <a:tint val="75000"/>
                </a:prstClr>
              </a:solidFill>
            </a:endParaRPr>
          </a:p>
        </p:txBody>
      </p:sp>
    </p:spTree>
    <p:extLst>
      <p:ext uri="{BB962C8B-B14F-4D97-AF65-F5344CB8AC3E}">
        <p14:creationId xmlns:p14="http://schemas.microsoft.com/office/powerpoint/2010/main" val="1179352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Γενικά</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Κίνηση ηλεκτρονίων μέσα σε αγωγό με την </a:t>
            </a:r>
            <a:r>
              <a:rPr lang="el-GR" dirty="0" err="1" smtClean="0"/>
              <a:t>επήρρεια</a:t>
            </a:r>
            <a:r>
              <a:rPr lang="el-GR" dirty="0" smtClean="0"/>
              <a:t> ηλεκτρικού πεδίου ή στην απουσία ηλεκτρικού πεδίου. </a:t>
            </a:r>
          </a:p>
          <a:p>
            <a:r>
              <a:rPr lang="el-GR" dirty="0" smtClean="0"/>
              <a:t>Ηλεκτρικό πεδίο μέσα σε αγωγό. </a:t>
            </a:r>
          </a:p>
          <a:p>
            <a:r>
              <a:rPr lang="el-GR" dirty="0" smtClean="0"/>
              <a:t>Μηχανικό ανάλογο</a:t>
            </a:r>
          </a:p>
          <a:p>
            <a:r>
              <a:rPr lang="el-GR" dirty="0" smtClean="0"/>
              <a:t>Ταχύτητα κίνησης ηλεκτρονίων (10</a:t>
            </a:r>
            <a:r>
              <a:rPr lang="el-GR" baseline="30000" dirty="0" smtClean="0"/>
              <a:t>6</a:t>
            </a:r>
            <a:r>
              <a:rPr lang="en-US" dirty="0" smtClean="0"/>
              <a:t> m/s</a:t>
            </a:r>
            <a:r>
              <a:rPr lang="el-GR" dirty="0" smtClean="0"/>
              <a:t>, ταχύτητα διολίσθησης</a:t>
            </a:r>
            <a:r>
              <a:rPr lang="en-US" dirty="0" smtClean="0"/>
              <a:t> 0.001 m/s</a:t>
            </a:r>
            <a:r>
              <a:rPr lang="el-GR" dirty="0" smtClean="0"/>
              <a:t>, ταχύτητα</a:t>
            </a:r>
            <a:r>
              <a:rPr lang="en-US" dirty="0" smtClean="0"/>
              <a:t> </a:t>
            </a:r>
            <a:r>
              <a:rPr lang="el-GR" dirty="0" smtClean="0"/>
              <a:t>διάδοσης σήματος </a:t>
            </a:r>
            <a:r>
              <a:rPr lang="en-US" dirty="0" smtClean="0"/>
              <a:t>c)</a:t>
            </a:r>
          </a:p>
          <a:p>
            <a:r>
              <a:rPr lang="el-GR" dirty="0" smtClean="0"/>
              <a:t>Φορείς κίνησης (ρεύματος) </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5</a:t>
            </a:fld>
            <a:endParaRPr lang="el-GR">
              <a:solidFill>
                <a:prstClr val="black">
                  <a:tint val="75000"/>
                </a:prstClr>
              </a:solidFill>
            </a:endParaRPr>
          </a:p>
        </p:txBody>
      </p:sp>
    </p:spTree>
    <p:extLst>
      <p:ext uri="{BB962C8B-B14F-4D97-AF65-F5344CB8AC3E}">
        <p14:creationId xmlns:p14="http://schemas.microsoft.com/office/powerpoint/2010/main" val="520962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Όργανα ηλεκτρικών μετρήσεων</a:t>
            </a:r>
            <a:endParaRPr lang="el-GR" dirty="0"/>
          </a:p>
        </p:txBody>
      </p:sp>
      <p:sp>
        <p:nvSpPr>
          <p:cNvPr id="3" name="Θέση περιεχομένου 2"/>
          <p:cNvSpPr>
            <a:spLocks noGrp="1"/>
          </p:cNvSpPr>
          <p:nvPr>
            <p:ph idx="1"/>
          </p:nvPr>
        </p:nvSpPr>
        <p:spPr>
          <a:xfrm>
            <a:off x="457200" y="1600200"/>
            <a:ext cx="4114800" cy="4525963"/>
          </a:xfrm>
        </p:spPr>
        <p:txBody>
          <a:bodyPr/>
          <a:lstStyle/>
          <a:p>
            <a:r>
              <a:rPr lang="el-GR" dirty="0" smtClean="0"/>
              <a:t>Αρχή λειτουργίας γαλβανόμετρου</a:t>
            </a:r>
          </a:p>
          <a:p>
            <a:r>
              <a:rPr lang="el-GR" dirty="0" smtClean="0"/>
              <a:t>Στην ίδια αρχή βασίζονται και τα (αναλογικά) βολτόμετρα και </a:t>
            </a:r>
            <a:r>
              <a:rPr lang="el-GR" dirty="0" err="1" smtClean="0"/>
              <a:t>αμοπερόμετρα</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50</a:t>
            </a:fld>
            <a:endParaRPr lang="el-GR">
              <a:solidFill>
                <a:prstClr val="black">
                  <a:tint val="75000"/>
                </a:prstClr>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574" y="2060848"/>
            <a:ext cx="4400698" cy="409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6709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Συνδεσμολογία </a:t>
            </a:r>
            <a:r>
              <a:rPr lang="el-GR" dirty="0" err="1"/>
              <a:t>α</a:t>
            </a:r>
            <a:r>
              <a:rPr lang="el-GR" dirty="0" err="1" smtClean="0"/>
              <a:t>μπερόμετρων</a:t>
            </a:r>
            <a:r>
              <a:rPr lang="el-GR" dirty="0" smtClean="0"/>
              <a:t>, βολτόμετρων</a:t>
            </a:r>
            <a:endParaRPr lang="el-GR" dirty="0"/>
          </a:p>
        </p:txBody>
      </p:sp>
      <p:sp>
        <p:nvSpPr>
          <p:cNvPr id="3" name="Θέση περιεχομένου 2"/>
          <p:cNvSpPr>
            <a:spLocks noGrp="1"/>
          </p:cNvSpPr>
          <p:nvPr>
            <p:ph idx="1"/>
          </p:nvPr>
        </p:nvSpPr>
        <p:spPr>
          <a:xfrm>
            <a:off x="457200" y="1600200"/>
            <a:ext cx="4474840" cy="4525963"/>
          </a:xfrm>
        </p:spPr>
        <p:txBody>
          <a:bodyPr/>
          <a:lstStyle/>
          <a:p>
            <a:r>
              <a:rPr lang="el-GR" dirty="0" smtClean="0"/>
              <a:t>Βολτόμετρο Μεγάλη εσωτερική αντίσταση</a:t>
            </a:r>
          </a:p>
          <a:p>
            <a:r>
              <a:rPr lang="el-GR" dirty="0" smtClean="0"/>
              <a:t>Αμπερόμετρο: Μικρή  εσωτερική αντίσταση</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51</a:t>
            </a:fld>
            <a:endParaRPr lang="el-GR">
              <a:solidFill>
                <a:prstClr val="black">
                  <a:tint val="75000"/>
                </a:prstClr>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306" y="1556792"/>
            <a:ext cx="4214390" cy="440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18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Ηλεκτρικό ρεύμα</a:t>
            </a:r>
            <a:endParaRPr lang="el-GR" dirty="0"/>
          </a:p>
        </p:txBody>
      </p:sp>
      <p:sp>
        <p:nvSpPr>
          <p:cNvPr id="3" name="Θέση περιεχομένου 2"/>
          <p:cNvSpPr>
            <a:spLocks noGrp="1"/>
          </p:cNvSpPr>
          <p:nvPr>
            <p:ph idx="1"/>
          </p:nvPr>
        </p:nvSpPr>
        <p:spPr/>
        <p:txBody>
          <a:bodyPr>
            <a:normAutofit fontScale="85000" lnSpcReduction="10000"/>
          </a:bodyPr>
          <a:lstStyle/>
          <a:p>
            <a:endParaRPr lang="el-GR" dirty="0" smtClean="0"/>
          </a:p>
          <a:p>
            <a:endParaRPr lang="el-GR" dirty="0"/>
          </a:p>
          <a:p>
            <a:r>
              <a:rPr lang="el-GR" dirty="0" smtClean="0">
                <a:latin typeface="Times New Roman"/>
                <a:ea typeface="Times New Roman"/>
              </a:rPr>
              <a:t>1 Α (</a:t>
            </a:r>
            <a:r>
              <a:rPr lang="en-US" dirty="0" smtClean="0">
                <a:latin typeface="Times New Roman"/>
                <a:ea typeface="Times New Roman"/>
              </a:rPr>
              <a:t>Ampere) </a:t>
            </a:r>
            <a:r>
              <a:rPr lang="el-GR" dirty="0" smtClean="0">
                <a:latin typeface="Times New Roman"/>
                <a:ea typeface="Times New Roman"/>
              </a:rPr>
              <a:t>=1 </a:t>
            </a:r>
            <a:r>
              <a:rPr lang="en-US" dirty="0" err="1">
                <a:latin typeface="Times New Roman"/>
                <a:ea typeface="Times New Roman"/>
              </a:rPr>
              <a:t>Cb</a:t>
            </a:r>
            <a:r>
              <a:rPr lang="el-GR" dirty="0">
                <a:latin typeface="Times New Roman"/>
                <a:ea typeface="Times New Roman"/>
              </a:rPr>
              <a:t>·</a:t>
            </a:r>
            <a:r>
              <a:rPr lang="en-US" dirty="0">
                <a:latin typeface="Times New Roman"/>
                <a:ea typeface="Times New Roman"/>
              </a:rPr>
              <a:t>s</a:t>
            </a:r>
            <a:r>
              <a:rPr lang="el-GR" baseline="30000" dirty="0">
                <a:latin typeface="Times New Roman"/>
                <a:ea typeface="Times New Roman"/>
              </a:rPr>
              <a:t>-1</a:t>
            </a:r>
            <a:endParaRPr lang="el-GR" dirty="0" smtClean="0"/>
          </a:p>
          <a:p>
            <a:pPr algn="just">
              <a:spcAft>
                <a:spcPts val="0"/>
              </a:spcAft>
            </a:pPr>
            <a:r>
              <a:rPr lang="el-GR" b="1" dirty="0">
                <a:latin typeface="Times New Roman"/>
                <a:ea typeface="Times New Roman"/>
              </a:rPr>
              <a:t>Η σύμβαση που έχει γίνει, η οποία έχει ιστορικές ρίζες, είναι ότι το ρεύμα ρέει προς την κατεύθυνση που θα </a:t>
            </a:r>
            <a:r>
              <a:rPr lang="el-GR" b="1" dirty="0" err="1">
                <a:latin typeface="Times New Roman"/>
                <a:ea typeface="Times New Roman"/>
              </a:rPr>
              <a:t>εκινείτο</a:t>
            </a:r>
            <a:r>
              <a:rPr lang="el-GR" b="1" dirty="0">
                <a:latin typeface="Times New Roman"/>
                <a:ea typeface="Times New Roman"/>
              </a:rPr>
              <a:t> ένα θετικό φορτίο. Βέβαια, τέτοιο πράγμα δεν υπάρχει, τουλάχιστον στους μεταλλικούς </a:t>
            </a:r>
            <a:r>
              <a:rPr lang="el-GR" b="1" dirty="0" smtClean="0">
                <a:latin typeface="Times New Roman"/>
                <a:ea typeface="Times New Roman"/>
              </a:rPr>
              <a:t>αγωγούς. </a:t>
            </a:r>
            <a:r>
              <a:rPr lang="el-GR" b="1" dirty="0">
                <a:latin typeface="Times New Roman"/>
                <a:ea typeface="Times New Roman"/>
              </a:rPr>
              <a:t>Αυτό που μπορούμε να πούμε είναι ότι η κατεύθυνση του ρεύματος (πού δείχνει το </a:t>
            </a:r>
            <a:r>
              <a:rPr lang="el-GR" b="1" dirty="0" smtClean="0">
                <a:latin typeface="Times New Roman"/>
                <a:ea typeface="Times New Roman"/>
              </a:rPr>
              <a:t>βέλος) </a:t>
            </a:r>
            <a:r>
              <a:rPr lang="el-GR" b="1" dirty="0">
                <a:latin typeface="Times New Roman"/>
                <a:ea typeface="Times New Roman"/>
              </a:rPr>
              <a:t>είναι αντίθετο στην κατεύθυνση διολίσθησης των ηλεκτρονίων.</a:t>
            </a:r>
            <a:endParaRPr lang="el-GR" sz="2000" dirty="0">
              <a:latin typeface="Times New Roman"/>
              <a:ea typeface="Times New Roman"/>
            </a:endParaRPr>
          </a:p>
          <a:p>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6</a:t>
            </a:fld>
            <a:endParaRPr lang="el-GR">
              <a:solidFill>
                <a:prstClr val="black">
                  <a:tint val="75000"/>
                </a:prstClr>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811616471"/>
              </p:ext>
            </p:extLst>
          </p:nvPr>
        </p:nvGraphicFramePr>
        <p:xfrm>
          <a:off x="2627784" y="1340768"/>
          <a:ext cx="2984596" cy="1008112"/>
        </p:xfrm>
        <a:graphic>
          <a:graphicData uri="http://schemas.openxmlformats.org/presentationml/2006/ole">
            <mc:AlternateContent xmlns:mc="http://schemas.openxmlformats.org/markup-compatibility/2006">
              <mc:Choice xmlns:v="urn:schemas-microsoft-com:vml" Requires="v">
                <p:oleObj spid="_x0000_s1046" name="Equation" r:id="rId3" imgW="1155600" imgH="393480" progId="Equation.DSMT4">
                  <p:embed/>
                </p:oleObj>
              </mc:Choice>
              <mc:Fallback>
                <p:oleObj name="Equation" r:id="rId3" imgW="1155600" imgH="393480" progId="Equation.DSMT4">
                  <p:embed/>
                  <p:pic>
                    <p:nvPicPr>
                      <p:cNvPr id="0" name="Object 1"/>
                      <p:cNvPicPr>
                        <a:picLocks noChangeAspect="1" noChangeArrowheads="1"/>
                      </p:cNvPicPr>
                      <p:nvPr/>
                    </p:nvPicPr>
                    <p:blipFill>
                      <a:blip r:embed="rId4"/>
                      <a:srcRect/>
                      <a:stretch>
                        <a:fillRect/>
                      </a:stretch>
                    </p:blipFill>
                    <p:spPr bwMode="auto">
                      <a:xfrm>
                        <a:off x="2627784" y="1340768"/>
                        <a:ext cx="2984596" cy="1008112"/>
                      </a:xfrm>
                      <a:prstGeom prst="rect">
                        <a:avLst/>
                      </a:prstGeom>
                      <a:noFill/>
                    </p:spPr>
                  </p:pic>
                </p:oleObj>
              </mc:Fallback>
            </mc:AlternateContent>
          </a:graphicData>
        </a:graphic>
      </p:graphicFrame>
    </p:spTree>
    <p:extLst>
      <p:ext uri="{BB962C8B-B14F-4D97-AF65-F5344CB8AC3E}">
        <p14:creationId xmlns:p14="http://schemas.microsoft.com/office/powerpoint/2010/main" val="1383896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Μία έκφραση για το ρεύμα</a:t>
            </a:r>
            <a:endParaRPr lang="el-GR" dirty="0"/>
          </a:p>
        </p:txBody>
      </p:sp>
      <p:sp>
        <p:nvSpPr>
          <p:cNvPr id="3" name="Θέση περιεχομένου 2"/>
          <p:cNvSpPr>
            <a:spLocks noGrp="1"/>
          </p:cNvSpPr>
          <p:nvPr>
            <p:ph idx="1"/>
          </p:nvPr>
        </p:nvSpPr>
        <p:spPr>
          <a:xfrm>
            <a:off x="457200" y="1600201"/>
            <a:ext cx="4114800" cy="2260848"/>
          </a:xfrm>
        </p:spPr>
        <p:txBody>
          <a:bodyPr>
            <a:normAutofit fontScale="85000" lnSpcReduction="20000"/>
          </a:bodyPr>
          <a:lstStyle/>
          <a:p>
            <a:r>
              <a:rPr lang="el-GR" dirty="0" smtClean="0"/>
              <a:t>Πόσα ηλεκτρόνια (Ν) θα περάσουν από την διατομή Α σε χρόνο Δ</a:t>
            </a:r>
            <a:r>
              <a:rPr lang="en-US" dirty="0" smtClean="0"/>
              <a:t>t;</a:t>
            </a:r>
            <a:endParaRPr lang="el-GR" dirty="0" smtClean="0"/>
          </a:p>
          <a:p>
            <a:r>
              <a:rPr lang="el-GR" dirty="0" smtClean="0"/>
              <a:t>Αριθμός ηλεκτρονίων ανά μονάδα όγκου </a:t>
            </a:r>
            <a:r>
              <a:rPr lang="en-US" dirty="0" smtClean="0"/>
              <a:t>n</a:t>
            </a:r>
          </a:p>
          <a:p>
            <a:r>
              <a:rPr lang="el-GR" dirty="0" smtClean="0"/>
              <a:t>Όγκος </a:t>
            </a:r>
            <a:r>
              <a:rPr lang="en-US" dirty="0" smtClean="0"/>
              <a:t> A(</a:t>
            </a:r>
            <a:r>
              <a:rPr lang="el-GR" dirty="0" smtClean="0"/>
              <a:t>υ</a:t>
            </a:r>
            <a:r>
              <a:rPr lang="en-US" baseline="-25000" dirty="0" smtClean="0"/>
              <a:t>d</a:t>
            </a:r>
            <a:r>
              <a:rPr lang="el-GR" dirty="0" smtClean="0"/>
              <a:t>Δ</a:t>
            </a:r>
            <a:r>
              <a:rPr lang="en-US" dirty="0" smtClean="0"/>
              <a:t>t)</a:t>
            </a:r>
            <a:endParaRPr lang="el-GR" dirty="0"/>
          </a:p>
        </p:txBody>
      </p:sp>
      <p:sp>
        <p:nvSpPr>
          <p:cNvPr id="4" name="Θέση ημερομηνίας 3"/>
          <p:cNvSpPr>
            <a:spLocks noGrp="1"/>
          </p:cNvSpPr>
          <p:nvPr>
            <p:ph type="dt" sz="half" idx="10"/>
          </p:nvPr>
        </p:nvSpPr>
        <p:spPr>
          <a:xfrm>
            <a:off x="457200" y="6376243"/>
            <a:ext cx="2133600" cy="365125"/>
          </a:xfrm>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7</a:t>
            </a:fld>
            <a:endParaRPr lang="el-GR">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40063"/>
            <a:ext cx="4435177" cy="4685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3168595415"/>
              </p:ext>
            </p:extLst>
          </p:nvPr>
        </p:nvGraphicFramePr>
        <p:xfrm>
          <a:off x="375443" y="4203271"/>
          <a:ext cx="4206885" cy="620688"/>
        </p:xfrm>
        <a:graphic>
          <a:graphicData uri="http://schemas.openxmlformats.org/presentationml/2006/ole">
            <mc:AlternateContent xmlns:mc="http://schemas.openxmlformats.org/markup-compatibility/2006">
              <mc:Choice xmlns:v="urn:schemas-microsoft-com:vml" Requires="v">
                <p:oleObj spid="_x0000_s2093" name="Equation" r:id="rId4" imgW="1739900" imgH="254000" progId="Equation.DSMT4">
                  <p:embed/>
                </p:oleObj>
              </mc:Choice>
              <mc:Fallback>
                <p:oleObj name="Equation" r:id="rId4" imgW="1739900" imgH="2540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443" y="4203271"/>
                        <a:ext cx="4206885" cy="620688"/>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1290674780"/>
              </p:ext>
            </p:extLst>
          </p:nvPr>
        </p:nvGraphicFramePr>
        <p:xfrm>
          <a:off x="539552" y="5085184"/>
          <a:ext cx="2808312" cy="899750"/>
        </p:xfrm>
        <a:graphic>
          <a:graphicData uri="http://schemas.openxmlformats.org/presentationml/2006/ole">
            <mc:AlternateContent xmlns:mc="http://schemas.openxmlformats.org/markup-compatibility/2006">
              <mc:Choice xmlns:v="urn:schemas-microsoft-com:vml" Requires="v">
                <p:oleObj spid="_x0000_s2094" name="Equation" r:id="rId6" imgW="1307880" imgH="419040" progId="Equation.DSMT4">
                  <p:embed/>
                </p:oleObj>
              </mc:Choice>
              <mc:Fallback>
                <p:oleObj name="Equation" r:id="rId6" imgW="1307880" imgH="419040" progId="Equation.DSMT4">
                  <p:embed/>
                  <p:pic>
                    <p:nvPicPr>
                      <p:cNvPr id="0" name="Object 5"/>
                      <p:cNvPicPr>
                        <a:picLocks noChangeAspect="1" noChangeArrowheads="1"/>
                      </p:cNvPicPr>
                      <p:nvPr/>
                    </p:nvPicPr>
                    <p:blipFill>
                      <a:blip r:embed="rId7"/>
                      <a:srcRect/>
                      <a:stretch>
                        <a:fillRect/>
                      </a:stretch>
                    </p:blipFill>
                    <p:spPr bwMode="auto">
                      <a:xfrm>
                        <a:off x="539552" y="5085184"/>
                        <a:ext cx="2808312" cy="899750"/>
                      </a:xfrm>
                      <a:prstGeom prst="rect">
                        <a:avLst/>
                      </a:prstGeom>
                      <a:noFill/>
                    </p:spPr>
                  </p:pic>
                </p:oleObj>
              </mc:Fallback>
            </mc:AlternateContent>
          </a:graphicData>
        </a:graphic>
      </p:graphicFrame>
    </p:spTree>
    <p:extLst>
      <p:ext uri="{BB962C8B-B14F-4D97-AF65-F5344CB8AC3E}">
        <p14:creationId xmlns:p14="http://schemas.microsoft.com/office/powerpoint/2010/main" val="802310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Πυκνότητα ρεύματος, αγωγιμότητα</a:t>
            </a:r>
            <a:endParaRPr lang="el-GR" dirty="0"/>
          </a:p>
        </p:txBody>
      </p:sp>
      <p:sp>
        <p:nvSpPr>
          <p:cNvPr id="3" name="Θέση περιεχομένου 2"/>
          <p:cNvSpPr>
            <a:spLocks noGrp="1"/>
          </p:cNvSpPr>
          <p:nvPr>
            <p:ph idx="1"/>
          </p:nvPr>
        </p:nvSpPr>
        <p:spPr/>
        <p:txBody>
          <a:bodyPr/>
          <a:lstStyle/>
          <a:p>
            <a:r>
              <a:rPr lang="el-GR" dirty="0" smtClean="0"/>
              <a:t>Μεγαλύτερη λεπτομέρεια στο πώς κινούνται τα ηλεκτρόνια μέσα σε αγωγό. Μπορεί σε ένα σημείο της διατομής του αγωγού να περνούν περισσότερα και σε άλλο λιγότερα ηλεκτρόνια</a:t>
            </a:r>
          </a:p>
          <a:p>
            <a:endParaRPr lang="el-GR" dirty="0" smtClean="0"/>
          </a:p>
          <a:p>
            <a:r>
              <a:rPr lang="el-GR" dirty="0" smtClean="0"/>
              <a:t>Πυκνότητα ρεύματος </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8</a:t>
            </a:fld>
            <a:endParaRPr lang="el-GR">
              <a:solidFill>
                <a:prstClr val="black">
                  <a:tint val="75000"/>
                </a:prstClr>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541686208"/>
              </p:ext>
            </p:extLst>
          </p:nvPr>
        </p:nvGraphicFramePr>
        <p:xfrm>
          <a:off x="4788024" y="4077072"/>
          <a:ext cx="2360613" cy="981075"/>
        </p:xfrm>
        <a:graphic>
          <a:graphicData uri="http://schemas.openxmlformats.org/presentationml/2006/ole">
            <mc:AlternateContent xmlns:mc="http://schemas.openxmlformats.org/markup-compatibility/2006">
              <mc:Choice xmlns:v="urn:schemas-microsoft-com:vml" Requires="v">
                <p:oleObj spid="_x0000_s3139" name="Equation" r:id="rId3" imgW="939600" imgH="393480" progId="Equation.DSMT4">
                  <p:embed/>
                </p:oleObj>
              </mc:Choice>
              <mc:Fallback>
                <p:oleObj name="Equation" r:id="rId3" imgW="939600" imgH="393480" progId="Equation.DSMT4">
                  <p:embed/>
                  <p:pic>
                    <p:nvPicPr>
                      <p:cNvPr id="0" name="Object 1"/>
                      <p:cNvPicPr>
                        <a:picLocks noChangeAspect="1" noChangeArrowheads="1"/>
                      </p:cNvPicPr>
                      <p:nvPr/>
                    </p:nvPicPr>
                    <p:blipFill>
                      <a:blip r:embed="rId4"/>
                      <a:srcRect/>
                      <a:stretch>
                        <a:fillRect/>
                      </a:stretch>
                    </p:blipFill>
                    <p:spPr bwMode="auto">
                      <a:xfrm>
                        <a:off x="4788024" y="4077072"/>
                        <a:ext cx="2360613" cy="981075"/>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2034931470"/>
              </p:ext>
            </p:extLst>
          </p:nvPr>
        </p:nvGraphicFramePr>
        <p:xfrm>
          <a:off x="7092280" y="4221088"/>
          <a:ext cx="1709738" cy="625475"/>
        </p:xfrm>
        <a:graphic>
          <a:graphicData uri="http://schemas.openxmlformats.org/presentationml/2006/ole">
            <mc:AlternateContent xmlns:mc="http://schemas.openxmlformats.org/markup-compatibility/2006">
              <mc:Choice xmlns:v="urn:schemas-microsoft-com:vml" Requires="v">
                <p:oleObj spid="_x0000_s3140" name="Equation" r:id="rId5" imgW="634680" imgH="228600" progId="Equation.DSMT4">
                  <p:embed/>
                </p:oleObj>
              </mc:Choice>
              <mc:Fallback>
                <p:oleObj name="Equation" r:id="rId5" imgW="634680" imgH="228600" progId="Equation.DSMT4">
                  <p:embed/>
                  <p:pic>
                    <p:nvPicPr>
                      <p:cNvPr id="0" name="Object 3"/>
                      <p:cNvPicPr>
                        <a:picLocks noChangeAspect="1" noChangeArrowheads="1"/>
                      </p:cNvPicPr>
                      <p:nvPr/>
                    </p:nvPicPr>
                    <p:blipFill>
                      <a:blip r:embed="rId6"/>
                      <a:srcRect/>
                      <a:stretch>
                        <a:fillRect/>
                      </a:stretch>
                    </p:blipFill>
                    <p:spPr bwMode="auto">
                      <a:xfrm>
                        <a:off x="7092280" y="4221088"/>
                        <a:ext cx="1709738" cy="625475"/>
                      </a:xfrm>
                      <a:prstGeom prst="rect">
                        <a:avLst/>
                      </a:prstGeom>
                      <a:noFill/>
                    </p:spPr>
                  </p:pic>
                </p:oleObj>
              </mc:Fallback>
            </mc:AlternateContent>
          </a:graphicData>
        </a:graphic>
      </p:graphicFrame>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1752908710"/>
              </p:ext>
            </p:extLst>
          </p:nvPr>
        </p:nvGraphicFramePr>
        <p:xfrm>
          <a:off x="4932040" y="5085184"/>
          <a:ext cx="1687513" cy="836613"/>
        </p:xfrm>
        <a:graphic>
          <a:graphicData uri="http://schemas.openxmlformats.org/presentationml/2006/ole">
            <mc:AlternateContent xmlns:mc="http://schemas.openxmlformats.org/markup-compatibility/2006">
              <mc:Choice xmlns:v="urn:schemas-microsoft-com:vml" Requires="v">
                <p:oleObj spid="_x0000_s3141" name="Equation" r:id="rId7" imgW="736560" imgH="368280" progId="Equation.DSMT4">
                  <p:embed/>
                </p:oleObj>
              </mc:Choice>
              <mc:Fallback>
                <p:oleObj name="Equation" r:id="rId7" imgW="736560" imgH="368280" progId="Equation.DSMT4">
                  <p:embed/>
                  <p:pic>
                    <p:nvPicPr>
                      <p:cNvPr id="0" name="Object 5"/>
                      <p:cNvPicPr>
                        <a:picLocks noChangeAspect="1" noChangeArrowheads="1"/>
                      </p:cNvPicPr>
                      <p:nvPr/>
                    </p:nvPicPr>
                    <p:blipFill>
                      <a:blip r:embed="rId8"/>
                      <a:srcRect/>
                      <a:stretch>
                        <a:fillRect/>
                      </a:stretch>
                    </p:blipFill>
                    <p:spPr bwMode="auto">
                      <a:xfrm>
                        <a:off x="4932040" y="5085184"/>
                        <a:ext cx="1687513" cy="836613"/>
                      </a:xfrm>
                      <a:prstGeom prst="rect">
                        <a:avLst/>
                      </a:prstGeom>
                      <a:noFill/>
                    </p:spPr>
                  </p:pic>
                </p:oleObj>
              </mc:Fallback>
            </mc:AlternateContent>
          </a:graphicData>
        </a:graphic>
      </p:graphicFrame>
    </p:spTree>
    <p:extLst>
      <p:ext uri="{BB962C8B-B14F-4D97-AF65-F5344CB8AC3E}">
        <p14:creationId xmlns:p14="http://schemas.microsoft.com/office/powerpoint/2010/main" val="340500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a:t>
            </a:r>
            <a:endParaRPr lang="el-GR" dirty="0"/>
          </a:p>
        </p:txBody>
      </p:sp>
      <p:sp>
        <p:nvSpPr>
          <p:cNvPr id="3" name="Θέση περιεχομένου 2"/>
          <p:cNvSpPr>
            <a:spLocks noGrp="1"/>
          </p:cNvSpPr>
          <p:nvPr>
            <p:ph idx="1"/>
          </p:nvPr>
        </p:nvSpPr>
        <p:spPr/>
        <p:txBody>
          <a:bodyPr/>
          <a:lstStyle/>
          <a:p>
            <a:r>
              <a:rPr lang="el-GR" i="1" dirty="0">
                <a:latin typeface="Times New Roman"/>
                <a:ea typeface="Times New Roman"/>
              </a:rPr>
              <a:t>Θεωρείστε έναν χάλκινο κυλινδρικό αγωγό ακτίνας 2 </a:t>
            </a:r>
            <a:r>
              <a:rPr lang="en-US" i="1" dirty="0">
                <a:latin typeface="Times New Roman"/>
                <a:ea typeface="Times New Roman"/>
              </a:rPr>
              <a:t>mm</a:t>
            </a:r>
            <a:r>
              <a:rPr lang="el-GR" i="1" dirty="0">
                <a:latin typeface="Times New Roman"/>
                <a:ea typeface="Times New Roman"/>
              </a:rPr>
              <a:t> που διαρρέεται από ρεύμα έντασης 5 Α. (α) Υπολογίστε την πυκνότητα ρεύματος (β) Υπολογίστε την ταχύτητα διολίσθησης των ηλεκτρονίων.  Δίνεται η πυκνότητα του χαλκού, 8.95 </a:t>
            </a:r>
            <a:r>
              <a:rPr lang="en-US" i="1" dirty="0">
                <a:latin typeface="Times New Roman"/>
                <a:ea typeface="Times New Roman"/>
              </a:rPr>
              <a:t>g</a:t>
            </a:r>
            <a:r>
              <a:rPr lang="el-GR" i="1" dirty="0">
                <a:latin typeface="Times New Roman"/>
                <a:ea typeface="Times New Roman"/>
              </a:rPr>
              <a:t>/</a:t>
            </a:r>
            <a:r>
              <a:rPr lang="en-US" i="1" dirty="0">
                <a:latin typeface="Times New Roman"/>
                <a:ea typeface="Times New Roman"/>
              </a:rPr>
              <a:t>cm</a:t>
            </a:r>
            <a:r>
              <a:rPr lang="el-GR" i="1" baseline="30000" dirty="0">
                <a:latin typeface="Times New Roman"/>
                <a:ea typeface="Times New Roman"/>
              </a:rPr>
              <a:t>3</a:t>
            </a:r>
            <a:endParaRPr lang="el-GR" dirty="0"/>
          </a:p>
        </p:txBody>
      </p:sp>
      <p:sp>
        <p:nvSpPr>
          <p:cNvPr id="4" name="Θέση ημερομηνίας 3"/>
          <p:cNvSpPr>
            <a:spLocks noGrp="1"/>
          </p:cNvSpPr>
          <p:nvPr>
            <p:ph type="dt" sz="half" idx="10"/>
          </p:nvPr>
        </p:nvSpPr>
        <p:spPr/>
        <p:txBody>
          <a:bodyPr/>
          <a:lstStyle/>
          <a:p>
            <a:r>
              <a:rPr lang="el-GR" smtClean="0">
                <a:solidFill>
                  <a:prstClr val="black">
                    <a:tint val="75000"/>
                  </a:prstClr>
                </a:solidFill>
              </a:rPr>
              <a:t>March 28, 2014</a:t>
            </a: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r>
              <a:rPr lang="en-US" smtClean="0">
                <a:solidFill>
                  <a:prstClr val="black">
                    <a:tint val="75000"/>
                  </a:prstClr>
                </a:solidFill>
              </a:rPr>
              <a:t>Ioannis Gkialas, FME Dpt, U of the Aegean, PHYSICS_II</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7E3A0B5-AF18-4204-92A0-F4E63B428452}" type="slidenum">
              <a:rPr lang="el-GR" smtClean="0">
                <a:solidFill>
                  <a:prstClr val="black">
                    <a:tint val="75000"/>
                  </a:prstClr>
                </a:solidFill>
              </a:rPr>
              <a:pPr/>
              <a:t>9</a:t>
            </a:fld>
            <a:endParaRPr lang="el-GR">
              <a:solidFill>
                <a:prstClr val="black">
                  <a:tint val="75000"/>
                </a:prstClr>
              </a:solidFill>
            </a:endParaRPr>
          </a:p>
        </p:txBody>
      </p:sp>
    </p:spTree>
    <p:extLst>
      <p:ext uri="{BB962C8B-B14F-4D97-AF65-F5344CB8AC3E}">
        <p14:creationId xmlns:p14="http://schemas.microsoft.com/office/powerpoint/2010/main" val="2939496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2632</Words>
  <Application>Microsoft Office PowerPoint</Application>
  <PresentationFormat>On-screen Show (4:3)</PresentationFormat>
  <Paragraphs>362</Paragraphs>
  <Slides>51</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2_Θέμα του Office</vt:lpstr>
      <vt:lpstr>Equation</vt:lpstr>
      <vt:lpstr>Έγγραφο</vt:lpstr>
      <vt:lpstr>Φυσική ΙΙ</vt:lpstr>
      <vt:lpstr>Άδειες Χρήσης</vt:lpstr>
      <vt:lpstr>Χρηματοδότηση</vt:lpstr>
      <vt:lpstr>Στόχοι διάλεξης</vt:lpstr>
      <vt:lpstr>Γενικά</vt:lpstr>
      <vt:lpstr>Ηλεκτρικό ρεύμα</vt:lpstr>
      <vt:lpstr>Μία έκφραση για το ρεύμα</vt:lpstr>
      <vt:lpstr>Πυκνότητα ρεύματος, αγωγιμότητα</vt:lpstr>
      <vt:lpstr>Παράδειγμα</vt:lpstr>
      <vt:lpstr>Απάντηση</vt:lpstr>
      <vt:lpstr>PowerPoint Presentation</vt:lpstr>
      <vt:lpstr>PowerPoint Presentation</vt:lpstr>
      <vt:lpstr>Εφαρμογή</vt:lpstr>
      <vt:lpstr>Εφαρμογή</vt:lpstr>
      <vt:lpstr>Αντίσταση</vt:lpstr>
      <vt:lpstr>Σχέση V-I</vt:lpstr>
      <vt:lpstr>Νόμος του Ohm</vt:lpstr>
      <vt:lpstr>PowerPoint Presentation</vt:lpstr>
      <vt:lpstr>Τιμές Ειδικής αντίστασης </vt:lpstr>
      <vt:lpstr>Παράδειγμα</vt:lpstr>
      <vt:lpstr>Ηλεκτρική ενέργεια και ισχύς</vt:lpstr>
      <vt:lpstr>Παράδειγμα</vt:lpstr>
      <vt:lpstr>Ηλεκτρεγερτική δύναμη</vt:lpstr>
      <vt:lpstr>Εσωτερική αντίσταση και αντίσταση φόρτου</vt:lpstr>
      <vt:lpstr>PowerPoint Presentation</vt:lpstr>
      <vt:lpstr>ΗΕΔ και πολική τάση</vt:lpstr>
      <vt:lpstr>Παράδειγμα</vt:lpstr>
      <vt:lpstr>PowerPoint Presentation</vt:lpstr>
      <vt:lpstr>Παράδειγμα</vt:lpstr>
      <vt:lpstr>Παράδειγμα</vt:lpstr>
      <vt:lpstr>Παράδειγμα</vt:lpstr>
      <vt:lpstr>PowerPoint Presentation</vt:lpstr>
      <vt:lpstr>Συνδεσμολογία αντιστάσεων σε σειρά </vt:lpstr>
      <vt:lpstr>Συνδεσμολογία αντιστάσεων παράλληλα</vt:lpstr>
      <vt:lpstr>Κανόνες του Kirchhoff - Έννοιες</vt:lpstr>
      <vt:lpstr>Κανόνες του Kirchhoff</vt:lpstr>
      <vt:lpstr>Πρόσημα στους κανόνες του Kirchhoff</vt:lpstr>
      <vt:lpstr>Εφαρμογή</vt:lpstr>
      <vt:lpstr>Λύση</vt:lpstr>
      <vt:lpstr>PowerPoint Presentation</vt:lpstr>
      <vt:lpstr>Κυκλώματα RC</vt:lpstr>
      <vt:lpstr>PowerPoint Presentation</vt:lpstr>
      <vt:lpstr>Γραφήματα φόρτισης, εκφόρτισης πυκνωτού</vt:lpstr>
      <vt:lpstr>Παράδειγμα</vt:lpstr>
      <vt:lpstr>Λύση</vt:lpstr>
      <vt:lpstr>Παράδειγμα</vt:lpstr>
      <vt:lpstr>Παράδειγμα</vt:lpstr>
      <vt:lpstr>Παράδειγμα</vt:lpstr>
      <vt:lpstr>Παράδειγμα</vt:lpstr>
      <vt:lpstr>Όργανα ηλεκτρικών μετρήσεων</vt:lpstr>
      <vt:lpstr>Συνδεσμολογία αμπερόμετρων, βολτόμετρων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you</dc:creator>
  <cp:lastModifiedBy>user</cp:lastModifiedBy>
  <cp:revision>37</cp:revision>
  <dcterms:created xsi:type="dcterms:W3CDTF">2014-03-27T17:07:15Z</dcterms:created>
  <dcterms:modified xsi:type="dcterms:W3CDTF">2015-08-07T07:40:35Z</dcterms:modified>
</cp:coreProperties>
</file>