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handoutMasterIdLst>
    <p:handoutMasterId r:id="rId20"/>
  </p:handoutMasterIdLst>
  <p:sldIdLst>
    <p:sldId id="256" r:id="rId2"/>
    <p:sldId id="283" r:id="rId3"/>
    <p:sldId id="284" r:id="rId4"/>
    <p:sldId id="285" r:id="rId5"/>
    <p:sldId id="286" r:id="rId6"/>
    <p:sldId id="287" r:id="rId7"/>
    <p:sldId id="290" r:id="rId8"/>
    <p:sldId id="295" r:id="rId9"/>
    <p:sldId id="296" r:id="rId10"/>
    <p:sldId id="294" r:id="rId11"/>
    <p:sldId id="291" r:id="rId12"/>
    <p:sldId id="292" r:id="rId13"/>
    <p:sldId id="288" r:id="rId14"/>
    <p:sldId id="289" r:id="rId15"/>
    <p:sldId id="297" r:id="rId16"/>
    <p:sldId id="299" r:id="rId17"/>
    <p:sldId id="29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A4BCE53-8315-4DF0-A754-9BE81DC943A0}" type="datetimeFigureOut">
              <a:rPr lang="en-US" smtClean="0"/>
              <a:pPr/>
              <a:t>3/2/2026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537CDF-A877-4E0E-9FEA-F92B5F2FF5D9}" type="slidenum">
              <a:rPr lang="en-US" smtClean="0"/>
              <a:pPr/>
              <a:t>‹#›</a:t>
            </a:fld>
            <a:endParaRPr lang="en-US"/>
          </a:p>
        </p:txBody>
      </p:sp>
    </p:spTree>
    <p:extLst>
      <p:ext uri="{BB962C8B-B14F-4D97-AF65-F5344CB8AC3E}">
        <p14:creationId xmlns:p14="http://schemas.microsoft.com/office/powerpoint/2010/main" val="2468719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6A5EBF-CF50-44FE-9E1F-884C45800918}" type="datetimeFigureOut">
              <a:rPr lang="en-US" smtClean="0"/>
              <a:pPr/>
              <a:t>3/2/2026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AE102F-8DD2-4131-96EE-9DEDB79A8E5F}" type="slidenum">
              <a:rPr lang="en-US" smtClean="0"/>
              <a:pPr/>
              <a:t>‹#›</a:t>
            </a:fld>
            <a:endParaRPr lang="en-US"/>
          </a:p>
        </p:txBody>
      </p:sp>
    </p:spTree>
    <p:extLst>
      <p:ext uri="{BB962C8B-B14F-4D97-AF65-F5344CB8AC3E}">
        <p14:creationId xmlns:p14="http://schemas.microsoft.com/office/powerpoint/2010/main" val="213157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F9F4CE2-A9E9-4B45-8ECB-F1FDCBFFD3EF}" type="datetime1">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367525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814E15-3457-495A-AB01-F4A819D22541}" type="datetime1">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424365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137E9-1BEF-433E-BE15-35DA1DF3E3A2}" type="datetime1">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84413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9E70E2-71A4-426C-9CE9-D7A906965BD5}" type="datetime1">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746171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F2B71E-E247-42A4-AA60-FD245413CB33}" type="datetime1">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4212849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EA59ED-A1A9-434A-B25B-0B3BE59A99B6}" type="datetime1">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6242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6B3902-797E-407F-8F6C-260226A992AB}" type="datetime1">
              <a:rPr lang="en-US" smtClean="0"/>
              <a:pPr/>
              <a:t>3/2/2026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249487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BF6F62-E970-4F34-955F-C9C59223CC01}" type="datetime1">
              <a:rPr lang="en-US" smtClean="0"/>
              <a:pPr/>
              <a:t>3/2/2026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299537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417C8-31A8-4739-B980-3B6BA2DFDE42}" type="datetime1">
              <a:rPr lang="en-US" smtClean="0"/>
              <a:pPr/>
              <a:t>3/2/2026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2080505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361A60-F0E2-4D97-B46C-0F07767DDE24}" type="datetime1">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79571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4820D9-5BCC-467E-8697-CA3FBFCB2DC1}" type="datetime1">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80338C-7267-4363-B749-58AFCE06DD7B}" type="slidenum">
              <a:rPr lang="en-US" smtClean="0"/>
              <a:pPr/>
              <a:t>‹#›</a:t>
            </a:fld>
            <a:endParaRPr lang="en-US"/>
          </a:p>
        </p:txBody>
      </p:sp>
    </p:spTree>
    <p:extLst>
      <p:ext uri="{BB962C8B-B14F-4D97-AF65-F5344CB8AC3E}">
        <p14:creationId xmlns:p14="http://schemas.microsoft.com/office/powerpoint/2010/main" val="1333420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540CEB-6C2D-43AA-A733-2BC245DA02D5}" type="datetime1">
              <a:rPr lang="en-US" smtClean="0"/>
              <a:pPr/>
              <a:t>3/2/2026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80338C-7267-4363-B749-58AFCE06DD7B}" type="slidenum">
              <a:rPr lang="en-US" smtClean="0"/>
              <a:pPr/>
              <a:t>‹#›</a:t>
            </a:fld>
            <a:endParaRPr lang="en-US"/>
          </a:p>
        </p:txBody>
      </p:sp>
    </p:spTree>
    <p:extLst>
      <p:ext uri="{BB962C8B-B14F-4D97-AF65-F5344CB8AC3E}">
        <p14:creationId xmlns:p14="http://schemas.microsoft.com/office/powerpoint/2010/main" val="2830061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04800" y="2130425"/>
            <a:ext cx="8534400" cy="1831975"/>
          </a:xfrm>
        </p:spPr>
        <p:txBody>
          <a:bodyPr>
            <a:normAutofit fontScale="90000"/>
          </a:bodyPr>
          <a:lstStyle/>
          <a:p>
            <a:r>
              <a:rPr lang="el-GR" b="1" dirty="0">
                <a:solidFill>
                  <a:schemeClr val="tx2"/>
                </a:solidFill>
              </a:rPr>
              <a:t>Παρουσίαση 9: </a:t>
            </a:r>
            <a:br>
              <a:rPr lang="el-GR" b="1" dirty="0">
                <a:solidFill>
                  <a:schemeClr val="tx2"/>
                </a:solidFill>
              </a:rPr>
            </a:br>
            <a:r>
              <a:rPr lang="el-GR" b="1" dirty="0">
                <a:solidFill>
                  <a:schemeClr val="tx2"/>
                </a:solidFill>
              </a:rPr>
              <a:t>Αξιολόγηση πιστοληπτικής ικανότητας και Τιτλοποίηση </a:t>
            </a:r>
            <a:endParaRPr lang="en-US" b="1" dirty="0">
              <a:solidFill>
                <a:schemeClr val="tx2"/>
              </a:solidFill>
            </a:endParaRPr>
          </a:p>
        </p:txBody>
      </p:sp>
    </p:spTree>
    <p:extLst>
      <p:ext uri="{BB962C8B-B14F-4D97-AF65-F5344CB8AC3E}">
        <p14:creationId xmlns:p14="http://schemas.microsoft.com/office/powerpoint/2010/main" val="353848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B1C756-C447-D02A-20A1-07B2B2F7207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71B2E9-3236-30DA-F8B2-DA3EB16B135A}"/>
              </a:ext>
            </a:extLst>
          </p:cNvPr>
          <p:cNvSpPr>
            <a:spLocks noGrp="1"/>
          </p:cNvSpPr>
          <p:nvPr>
            <p:ph idx="1"/>
          </p:nvPr>
        </p:nvSpPr>
        <p:spPr>
          <a:xfrm>
            <a:off x="471948" y="1404450"/>
            <a:ext cx="8367252" cy="5158582"/>
          </a:xfrm>
        </p:spPr>
        <p:txBody>
          <a:bodyPr>
            <a:normAutofit fontScale="55000" lnSpcReduction="20000"/>
          </a:bodyPr>
          <a:lstStyle/>
          <a:p>
            <a:pPr algn="just"/>
            <a:r>
              <a:rPr lang="el-GR" dirty="0"/>
              <a:t>Τιτλοποίηση απαιτήσεων είναι η μεταβίβαση επιχειρηματικών απαιτήσεων λόγω πώλησης με σύμβαση που καταρτίζεται εγγράφως μεταξύ «μεταβιβάζοντος» και «αποκτώντος» σε συνδυασμό με την έκδοση και διάθεση, με ιδιωτική τοποθέτηση μόνον, ομολογιών οποιουδήποτε είδους ή μορφής, η εξόφληση των οποίων πραγματοποιείται: </a:t>
            </a:r>
          </a:p>
          <a:p>
            <a:pPr marL="0" indent="0" algn="just">
              <a:buNone/>
            </a:pPr>
            <a:endParaRPr lang="el-GR" dirty="0"/>
          </a:p>
          <a:p>
            <a:pPr marL="0" indent="0" algn="just">
              <a:buNone/>
            </a:pPr>
            <a:r>
              <a:rPr lang="el-GR" dirty="0"/>
              <a:t>	(α) από το προϊόν είσπραξης των επιχειρηματικών απαιτήσεων που 	μεταβιβάζονται ή </a:t>
            </a:r>
          </a:p>
          <a:p>
            <a:pPr marL="0" indent="0" algn="just">
              <a:buNone/>
            </a:pPr>
            <a:r>
              <a:rPr lang="el-GR" dirty="0"/>
              <a:t>	(β) από δάνεια, πιστώσεις ή συμβάσεις παραγώγων χρηματοοικονομικών 	μέσων. </a:t>
            </a:r>
          </a:p>
          <a:p>
            <a:pPr marL="0" indent="0" algn="just">
              <a:buNone/>
            </a:pPr>
            <a:endParaRPr lang="el-GR" dirty="0"/>
          </a:p>
          <a:p>
            <a:pPr algn="just"/>
            <a:r>
              <a:rPr lang="el-GR" dirty="0"/>
              <a:t>«Ιδιωτική τοποθέτηση» είναι η διάθεση των ομολογιών σε περιορισμένο κύκλο προσώπων που δεν μπορεί να υπερβαίνει τα </a:t>
            </a:r>
            <a:r>
              <a:rPr lang="el-GR" dirty="0" err="1"/>
              <a:t>εκατόν</a:t>
            </a:r>
            <a:r>
              <a:rPr lang="el-GR" dirty="0"/>
              <a:t> πενήντα. </a:t>
            </a:r>
          </a:p>
          <a:p>
            <a:pPr algn="just"/>
            <a:r>
              <a:rPr lang="el-GR" dirty="0"/>
              <a:t>Αμοιβαία κεφάλαια και εταιρείες επενδύσεων χαρτοφυλακίου με έδρα την Ελλάδα μπορούν να μετέχουν σε ιδιωτική τοποθέτηση, εφόσον οι ομολογίες έχουν αξιολογηθεί πιστοληπτικά από έναν διεθνώς αναγνωρισμένο οίκο αξιολόγησης (</a:t>
            </a:r>
            <a:r>
              <a:rPr lang="el-GR" dirty="0" err="1"/>
              <a:t>risk</a:t>
            </a:r>
            <a:r>
              <a:rPr lang="el-GR" dirty="0"/>
              <a:t> </a:t>
            </a:r>
            <a:r>
              <a:rPr lang="el-GR" dirty="0" err="1"/>
              <a:t>rating</a:t>
            </a:r>
            <a:r>
              <a:rPr lang="el-GR" dirty="0"/>
              <a:t> </a:t>
            </a:r>
            <a:r>
              <a:rPr lang="el-GR" dirty="0" err="1"/>
              <a:t>agency</a:t>
            </a:r>
            <a:r>
              <a:rPr lang="el-GR" dirty="0"/>
              <a:t>) σε ποσοστό το οποίο χαρακτηρίζεται διεθνώς ως επενδυτικού βαθμού (</a:t>
            </a:r>
            <a:r>
              <a:rPr lang="el-GR" dirty="0" err="1"/>
              <a:t>investment</a:t>
            </a:r>
            <a:r>
              <a:rPr lang="el-GR" dirty="0"/>
              <a:t> </a:t>
            </a:r>
            <a:r>
              <a:rPr lang="el-GR" dirty="0" err="1"/>
              <a:t>grade</a:t>
            </a:r>
            <a:r>
              <a:rPr lang="el-GR" dirty="0"/>
              <a:t>). </a:t>
            </a:r>
          </a:p>
          <a:p>
            <a:pPr algn="just"/>
            <a:r>
              <a:rPr lang="el-GR" dirty="0"/>
              <a:t>Ασφαλιστικά ταμεία και ασφαλιστικοί οργανισμοί δεν μπορούν να μετέχουν σε ιδιωτική τοποθέτηση ούτε μέσω αμοιβαίων κεφαλαίων ή εταιρειών επενδύσεων χαρτοφυλακίου.</a:t>
            </a:r>
          </a:p>
        </p:txBody>
      </p:sp>
      <p:sp>
        <p:nvSpPr>
          <p:cNvPr id="4" name="Slide Number Placeholder 3">
            <a:extLst>
              <a:ext uri="{FF2B5EF4-FFF2-40B4-BE49-F238E27FC236}">
                <a16:creationId xmlns:a16="http://schemas.microsoft.com/office/drawing/2014/main" id="{6BDBDD6A-70BF-5F3D-466D-D997F4A89625}"/>
              </a:ext>
            </a:extLst>
          </p:cNvPr>
          <p:cNvSpPr>
            <a:spLocks noGrp="1"/>
          </p:cNvSpPr>
          <p:nvPr>
            <p:ph type="sldNum" sz="quarter" idx="12"/>
          </p:nvPr>
        </p:nvSpPr>
        <p:spPr/>
        <p:txBody>
          <a:bodyPr/>
          <a:lstStyle/>
          <a:p>
            <a:fld id="{6F80338C-7267-4363-B749-58AFCE06DD7B}" type="slidenum">
              <a:rPr lang="en-US" smtClean="0"/>
              <a:pPr/>
              <a:t>10</a:t>
            </a:fld>
            <a:endParaRPr lang="en-US"/>
          </a:p>
        </p:txBody>
      </p:sp>
      <p:sp>
        <p:nvSpPr>
          <p:cNvPr id="7" name="Title 1">
            <a:extLst>
              <a:ext uri="{FF2B5EF4-FFF2-40B4-BE49-F238E27FC236}">
                <a16:creationId xmlns:a16="http://schemas.microsoft.com/office/drawing/2014/main" id="{700F60D2-40CE-7555-6F87-19748034353D}"/>
              </a:ext>
            </a:extLst>
          </p:cNvPr>
          <p:cNvSpPr>
            <a:spLocks noGrp="1"/>
          </p:cNvSpPr>
          <p:nvPr>
            <p:ph type="title"/>
          </p:nvPr>
        </p:nvSpPr>
        <p:spPr>
          <a:xfrm>
            <a:off x="471948" y="304800"/>
            <a:ext cx="8229600" cy="1066800"/>
          </a:xfrm>
        </p:spPr>
        <p:txBody>
          <a:bodyPr>
            <a:normAutofit fontScale="90000"/>
          </a:bodyPr>
          <a:lstStyle/>
          <a:p>
            <a:r>
              <a:rPr lang="el-GR" altLang="en-US" sz="4000" b="1" dirty="0">
                <a:solidFill>
                  <a:schemeClr val="tx2"/>
                </a:solidFill>
              </a:rPr>
              <a:t>Τιτλοποίηση απαιτήσεων σύμφωνα με την ελληνική νομοθεσία  </a:t>
            </a:r>
          </a:p>
        </p:txBody>
      </p:sp>
    </p:spTree>
    <p:extLst>
      <p:ext uri="{BB962C8B-B14F-4D97-AF65-F5344CB8AC3E}">
        <p14:creationId xmlns:p14="http://schemas.microsoft.com/office/powerpoint/2010/main" val="1415997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88EEF-76B4-993C-CA4E-03B7F84F9EC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D5F7D4-2200-36F6-13DD-C692C574295B}"/>
              </a:ext>
            </a:extLst>
          </p:cNvPr>
          <p:cNvSpPr>
            <a:spLocks noGrp="1"/>
          </p:cNvSpPr>
          <p:nvPr>
            <p:ph idx="1"/>
          </p:nvPr>
        </p:nvSpPr>
        <p:spPr>
          <a:xfrm>
            <a:off x="457200" y="1221887"/>
            <a:ext cx="8458200" cy="5331313"/>
          </a:xfrm>
        </p:spPr>
        <p:txBody>
          <a:bodyPr>
            <a:noAutofit/>
          </a:bodyPr>
          <a:lstStyle/>
          <a:p>
            <a:pPr algn="just"/>
            <a:r>
              <a:rPr lang="el-GR" sz="2200" dirty="0"/>
              <a:t>«Μεταβιβάζων» είναι έμπορος με κατοικία ή έδρα στην Ελλάδα ή στην αλλοδαπή, εφόσον έχει εγκατάσταση στην Ελλάδα. </a:t>
            </a:r>
          </a:p>
          <a:p>
            <a:pPr algn="just"/>
            <a:r>
              <a:rPr lang="el-GR" sz="2200" dirty="0"/>
              <a:t>«Αποκτών» είναι το νομικό πρόσωπο ή νομικά πρόσωπα τα οποία έχουν ως αποκλειστικό σκοπό την απόκτηση επιχειρηματικών απαιτήσεων για την </a:t>
            </a:r>
            <a:r>
              <a:rPr lang="el-GR" sz="2200" dirty="0" err="1"/>
              <a:t>τιτλοποίησή</a:t>
            </a:r>
            <a:r>
              <a:rPr lang="el-GR" sz="2200" dirty="0"/>
              <a:t> τους σύμφωνα με το νόμο αυτόν («εταιρεία ειδικού σκοπού»), προς τα οποία μεταβιβάζονται λόγω πώλησης οι επιχειρηματικές απαιτήσεις. </a:t>
            </a:r>
          </a:p>
          <a:p>
            <a:pPr algn="just"/>
            <a:r>
              <a:rPr lang="el-GR" sz="2200" dirty="0"/>
              <a:t>Εκδότης των ομολογιών είναι ο ίδιος ο αποκτών.</a:t>
            </a:r>
          </a:p>
          <a:p>
            <a:pPr algn="just"/>
            <a:r>
              <a:rPr lang="el-GR" sz="2200" dirty="0"/>
              <a:t>Αν η εταιρεία ειδικού σκοπού εδρεύει στην Ελλάδα, πρέπει να είναι ανώνυμη εταιρεία.</a:t>
            </a:r>
          </a:p>
          <a:p>
            <a:pPr algn="just"/>
            <a:r>
              <a:rPr lang="el-GR" sz="2200" dirty="0"/>
              <a:t>Οι αποφάσεις για την έκδοση και το είδος των ομολογιών λαμβάνονται από το Διοικητικό Συμβούλιο της εταιρείας ειδικού σκοπού.</a:t>
            </a:r>
          </a:p>
          <a:p>
            <a:pPr algn="just"/>
            <a:r>
              <a:rPr lang="el-GR" sz="2200" dirty="0"/>
              <a:t>Η ονομαστική αξία κάθε ομολογίας πρέπει να είναι τουλάχιστον εκατό χιλιάδες (100.000) ευρώ.</a:t>
            </a:r>
          </a:p>
        </p:txBody>
      </p:sp>
      <p:sp>
        <p:nvSpPr>
          <p:cNvPr id="4" name="Slide Number Placeholder 3">
            <a:extLst>
              <a:ext uri="{FF2B5EF4-FFF2-40B4-BE49-F238E27FC236}">
                <a16:creationId xmlns:a16="http://schemas.microsoft.com/office/drawing/2014/main" id="{77168137-85A2-5844-EA5E-81FAC94871CA}"/>
              </a:ext>
            </a:extLst>
          </p:cNvPr>
          <p:cNvSpPr>
            <a:spLocks noGrp="1"/>
          </p:cNvSpPr>
          <p:nvPr>
            <p:ph type="sldNum" sz="quarter" idx="12"/>
          </p:nvPr>
        </p:nvSpPr>
        <p:spPr/>
        <p:txBody>
          <a:bodyPr/>
          <a:lstStyle/>
          <a:p>
            <a:fld id="{6F80338C-7267-4363-B749-58AFCE06DD7B}" type="slidenum">
              <a:rPr lang="en-US" smtClean="0"/>
              <a:pPr/>
              <a:t>11</a:t>
            </a:fld>
            <a:endParaRPr lang="en-US"/>
          </a:p>
        </p:txBody>
      </p:sp>
      <p:sp>
        <p:nvSpPr>
          <p:cNvPr id="7" name="Title 1">
            <a:extLst>
              <a:ext uri="{FF2B5EF4-FFF2-40B4-BE49-F238E27FC236}">
                <a16:creationId xmlns:a16="http://schemas.microsoft.com/office/drawing/2014/main" id="{6D3703B6-D604-C6D0-4C7C-D37D56FC194E}"/>
              </a:ext>
            </a:extLst>
          </p:cNvPr>
          <p:cNvSpPr>
            <a:spLocks noGrp="1"/>
          </p:cNvSpPr>
          <p:nvPr>
            <p:ph type="title"/>
          </p:nvPr>
        </p:nvSpPr>
        <p:spPr>
          <a:xfrm>
            <a:off x="457200" y="136525"/>
            <a:ext cx="8229600" cy="1066800"/>
          </a:xfrm>
        </p:spPr>
        <p:txBody>
          <a:bodyPr>
            <a:normAutofit fontScale="90000"/>
          </a:bodyPr>
          <a:lstStyle/>
          <a:p>
            <a:r>
              <a:rPr lang="el-GR" altLang="en-US" sz="4000" b="1" dirty="0">
                <a:solidFill>
                  <a:schemeClr val="tx2"/>
                </a:solidFill>
              </a:rPr>
              <a:t>Τιτλοποίηση απαιτήσεων σύμφωνα με την ελληνική νομοθεσία  </a:t>
            </a:r>
          </a:p>
        </p:txBody>
      </p:sp>
    </p:spTree>
    <p:extLst>
      <p:ext uri="{BB962C8B-B14F-4D97-AF65-F5344CB8AC3E}">
        <p14:creationId xmlns:p14="http://schemas.microsoft.com/office/powerpoint/2010/main" val="1099909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6BF71-4440-2B0A-9BEF-2A313A14263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A06761-C351-8840-885D-847FF8636C6A}"/>
              </a:ext>
            </a:extLst>
          </p:cNvPr>
          <p:cNvSpPr>
            <a:spLocks noGrp="1"/>
          </p:cNvSpPr>
          <p:nvPr>
            <p:ph idx="1"/>
          </p:nvPr>
        </p:nvSpPr>
        <p:spPr>
          <a:xfrm>
            <a:off x="457200" y="1221887"/>
            <a:ext cx="8458200" cy="5331313"/>
          </a:xfrm>
        </p:spPr>
        <p:txBody>
          <a:bodyPr>
            <a:noAutofit/>
          </a:bodyPr>
          <a:lstStyle/>
          <a:p>
            <a:pPr algn="just"/>
            <a:r>
              <a:rPr lang="el-GR" sz="2100" dirty="0"/>
              <a:t>Οι απαιτήσεις που μεταβιβάζονται με σκοπό την </a:t>
            </a:r>
            <a:r>
              <a:rPr lang="el-GR" sz="2100" dirty="0" err="1"/>
              <a:t>τιτλοποίηση</a:t>
            </a:r>
            <a:r>
              <a:rPr lang="el-GR" sz="2100" dirty="0"/>
              <a:t> μπορεί να είναι απαιτήσεις κατά οποιουδήποτε τρίτου, ακόμη και των καταναλωτών, υφιστάμενες ή μελλοντικές, εφόσον αυτές προσδιορίζονται ή είναι δυνατόν να προσδιορισθούν με οποιονδήποτε τρόπο.</a:t>
            </a:r>
          </a:p>
          <a:p>
            <a:pPr algn="just"/>
            <a:r>
              <a:rPr lang="el-GR" sz="2100" dirty="0"/>
              <a:t>Η εταιρεία ειδικού σκοπού, για τους σκοπούς της τιτλοποίησης, καθώς επίσης και για λόγους αντιστάθμισης κινδύνου, μπορεί να συνάπτει πάσης φύσεως δάνεια ή πιστώσεις και ασφαλιστικές ή εξασφαλιστικές συμβάσεις, περιλαμβανομένων και συμβάσεων χρηματοοικονομικών παραγώγων. </a:t>
            </a:r>
          </a:p>
          <a:p>
            <a:pPr algn="just"/>
            <a:r>
              <a:rPr lang="el-GR" sz="2100" dirty="0"/>
              <a:t>Στους σκοπούς της τιτλοποίησης περιλαμβάνονται, ενδεικτικώς, η άντληση των κεφαλαίων που απαιτούνται για την απόκτηση των μεταβιβαζόμενων απαιτήσεων, η έκδοση και διάθεση των ομολογιών, η εξόφληση αυτών και των πάσης φύσεως δανείων, πιστώσεων και λοιπών συμβάσεων, όπως ορίζεται στους όρους των σχετικών συμβάσεων και το πρόγραμμα του δανείου.</a:t>
            </a:r>
          </a:p>
        </p:txBody>
      </p:sp>
      <p:sp>
        <p:nvSpPr>
          <p:cNvPr id="4" name="Slide Number Placeholder 3">
            <a:extLst>
              <a:ext uri="{FF2B5EF4-FFF2-40B4-BE49-F238E27FC236}">
                <a16:creationId xmlns:a16="http://schemas.microsoft.com/office/drawing/2014/main" id="{E4A99A38-C68E-681F-AEC7-1225286CB31A}"/>
              </a:ext>
            </a:extLst>
          </p:cNvPr>
          <p:cNvSpPr>
            <a:spLocks noGrp="1"/>
          </p:cNvSpPr>
          <p:nvPr>
            <p:ph type="sldNum" sz="quarter" idx="12"/>
          </p:nvPr>
        </p:nvSpPr>
        <p:spPr/>
        <p:txBody>
          <a:bodyPr/>
          <a:lstStyle/>
          <a:p>
            <a:fld id="{6F80338C-7267-4363-B749-58AFCE06DD7B}" type="slidenum">
              <a:rPr lang="en-US" smtClean="0"/>
              <a:pPr/>
              <a:t>12</a:t>
            </a:fld>
            <a:endParaRPr lang="en-US"/>
          </a:p>
        </p:txBody>
      </p:sp>
      <p:sp>
        <p:nvSpPr>
          <p:cNvPr id="7" name="Title 1">
            <a:extLst>
              <a:ext uri="{FF2B5EF4-FFF2-40B4-BE49-F238E27FC236}">
                <a16:creationId xmlns:a16="http://schemas.microsoft.com/office/drawing/2014/main" id="{EC3B888D-DFDC-BB20-B5FA-2D6BB75BEB19}"/>
              </a:ext>
            </a:extLst>
          </p:cNvPr>
          <p:cNvSpPr>
            <a:spLocks noGrp="1"/>
          </p:cNvSpPr>
          <p:nvPr>
            <p:ph type="title"/>
          </p:nvPr>
        </p:nvSpPr>
        <p:spPr>
          <a:xfrm>
            <a:off x="457200" y="136525"/>
            <a:ext cx="8229600" cy="1066800"/>
          </a:xfrm>
        </p:spPr>
        <p:txBody>
          <a:bodyPr>
            <a:normAutofit fontScale="90000"/>
          </a:bodyPr>
          <a:lstStyle/>
          <a:p>
            <a:r>
              <a:rPr lang="el-GR" altLang="en-US" sz="4000" b="1" dirty="0">
                <a:solidFill>
                  <a:schemeClr val="tx2"/>
                </a:solidFill>
              </a:rPr>
              <a:t>Τιτλοποίηση απαιτήσεων σύμφωνα με την ελληνική νομοθεσία  </a:t>
            </a:r>
          </a:p>
        </p:txBody>
      </p:sp>
    </p:spTree>
    <p:extLst>
      <p:ext uri="{BB962C8B-B14F-4D97-AF65-F5344CB8AC3E}">
        <p14:creationId xmlns:p14="http://schemas.microsoft.com/office/powerpoint/2010/main" val="4202765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8B37B-3A82-AD09-5833-4B90B94BE60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C8F35A-D554-231E-D2D4-C5B869725D1C}"/>
              </a:ext>
            </a:extLst>
          </p:cNvPr>
          <p:cNvSpPr>
            <a:spLocks noGrp="1"/>
          </p:cNvSpPr>
          <p:nvPr>
            <p:ph idx="1"/>
          </p:nvPr>
        </p:nvSpPr>
        <p:spPr>
          <a:xfrm>
            <a:off x="457200" y="1251155"/>
            <a:ext cx="8229600" cy="4984750"/>
          </a:xfrm>
        </p:spPr>
        <p:txBody>
          <a:bodyPr>
            <a:noAutofit/>
          </a:bodyPr>
          <a:lstStyle/>
          <a:p>
            <a:pPr algn="just"/>
            <a:r>
              <a:rPr lang="el-GR" sz="1700" dirty="0"/>
              <a:t>Ο όρος "subprime" αναφέρεται στο επιτόκιο που συνδέεται με μια υποθήκη. Όταν η υποθήκη θεωρείται subprime, οι άνθρωποι συνήθως υποθέτουν ότι υποδηλώνει το υψηλό επιτόκιο. Ωστόσο, το "subprime" στην πραγματικότητα αναφέρεται στο πιστωτικό σκορ (</a:t>
            </a:r>
            <a:r>
              <a:rPr lang="el-GR" sz="1700" dirty="0" err="1"/>
              <a:t>credit</a:t>
            </a:r>
            <a:r>
              <a:rPr lang="el-GR" sz="1700" dirty="0"/>
              <a:t> </a:t>
            </a:r>
            <a:r>
              <a:rPr lang="el-GR" sz="1700" dirty="0" err="1"/>
              <a:t>score</a:t>
            </a:r>
            <a:r>
              <a:rPr lang="el-GR" sz="1700" dirty="0"/>
              <a:t>) του δανειολήπτη που αναλαμβάνει την υποθήκη.</a:t>
            </a:r>
          </a:p>
          <a:p>
            <a:pPr algn="just"/>
            <a:r>
              <a:rPr lang="el-GR" sz="1700" dirty="0"/>
              <a:t>Σε αυτά τα ενυπόθηκα δάνεια υψηλού κινδύνου (</a:t>
            </a:r>
            <a:r>
              <a:rPr lang="el-GR" sz="1700" dirty="0" err="1"/>
              <a:t>subprimes</a:t>
            </a:r>
            <a:r>
              <a:rPr lang="el-GR" sz="1700" dirty="0"/>
              <a:t>) δεν προσφέρεται η συμβατική υποθήκη, επειδή το πιστωτικό ίδρυμα βλέπει τον δανειολήπτη ως έχοντα μεγαλύτερο κίνδυνο από το μέσο όρο δανειοληπτών, λόγω της χαμηλής πιστοληπτικής του ικανότητας. Τα τραπεζικά ιδρύματα προκειμένου να μπουν στην αγορά στεγαστικών δανείων, επιδιώκοντας υψηλότερο περιθώριο κέρδους και πιστωτική επέκταση, άρχισαν να δίνουν στεγαστικά δάνεια υψηλού κινδύνου με επιτόκιο υψηλότερο από το συμβατικό, ενώ θα έπρεπε να αντισταθμίσουν τους κινδύνους που συνεπάγεται η διαχείριση τέτοιων προϊόντων.</a:t>
            </a:r>
          </a:p>
          <a:p>
            <a:pPr algn="just"/>
            <a:r>
              <a:rPr lang="el-GR" sz="1700" dirty="0"/>
              <a:t>H κρίση της αγοράς το 2008 και η κρίση στα ακίνητα οφειλόταν σε μεγάλο βαθμό στην ευρεία διάδοση της αθέτησης των υποχρεώσεων πληρωμής των υποθηκών </a:t>
            </a:r>
            <a:r>
              <a:rPr lang="el-GR" sz="1700" dirty="0" err="1"/>
              <a:t>subprimes</a:t>
            </a:r>
            <a:r>
              <a:rPr lang="el-GR" sz="1700" dirty="0"/>
              <a:t>. Ουσιαστικά, πολλοί δανειολήπτες έλαβαν τα λεγόμενα δάνεια NINJA, τα οποία είναι ενυπόθηκα δάνεια που χορηγούνται σε ανθρώπους χωρίς εισόδημα, χωρίς εργασία και περιουσιακά στοιχεία. Τις περισσότερες φορές, τα εν λόγω δάνεια δόθηκαν χωρίς προκαταβολή. </a:t>
            </a:r>
          </a:p>
        </p:txBody>
      </p:sp>
      <p:sp>
        <p:nvSpPr>
          <p:cNvPr id="4" name="Slide Number Placeholder 3">
            <a:extLst>
              <a:ext uri="{FF2B5EF4-FFF2-40B4-BE49-F238E27FC236}">
                <a16:creationId xmlns:a16="http://schemas.microsoft.com/office/drawing/2014/main" id="{5589580B-DE91-EFC1-52F0-023C6AC93E06}"/>
              </a:ext>
            </a:extLst>
          </p:cNvPr>
          <p:cNvSpPr>
            <a:spLocks noGrp="1"/>
          </p:cNvSpPr>
          <p:nvPr>
            <p:ph type="sldNum" sz="quarter" idx="12"/>
          </p:nvPr>
        </p:nvSpPr>
        <p:spPr/>
        <p:txBody>
          <a:bodyPr/>
          <a:lstStyle/>
          <a:p>
            <a:fld id="{6F80338C-7267-4363-B749-58AFCE06DD7B}" type="slidenum">
              <a:rPr lang="en-US" smtClean="0"/>
              <a:pPr/>
              <a:t>13</a:t>
            </a:fld>
            <a:endParaRPr lang="en-US"/>
          </a:p>
        </p:txBody>
      </p:sp>
      <p:sp>
        <p:nvSpPr>
          <p:cNvPr id="5" name="Title 1">
            <a:extLst>
              <a:ext uri="{FF2B5EF4-FFF2-40B4-BE49-F238E27FC236}">
                <a16:creationId xmlns:a16="http://schemas.microsoft.com/office/drawing/2014/main" id="{EBFD2311-FF8E-3027-9709-CBC6F909B33E}"/>
              </a:ext>
            </a:extLst>
          </p:cNvPr>
          <p:cNvSpPr>
            <a:spLocks noGrp="1"/>
          </p:cNvSpPr>
          <p:nvPr>
            <p:ph type="title"/>
          </p:nvPr>
        </p:nvSpPr>
        <p:spPr>
          <a:xfrm>
            <a:off x="430161" y="121777"/>
            <a:ext cx="8229600" cy="1129378"/>
          </a:xfrm>
        </p:spPr>
        <p:txBody>
          <a:bodyPr>
            <a:normAutofit fontScale="90000"/>
          </a:bodyPr>
          <a:lstStyle/>
          <a:p>
            <a:r>
              <a:rPr lang="el-GR" altLang="en-US" sz="4000" b="1" dirty="0">
                <a:solidFill>
                  <a:schemeClr val="tx2"/>
                </a:solidFill>
              </a:rPr>
              <a:t>Τιτλοποίηση και η φούσκα των ακινήτων (</a:t>
            </a:r>
            <a:r>
              <a:rPr lang="en-US" altLang="en-US" sz="4000" b="1" dirty="0">
                <a:solidFill>
                  <a:schemeClr val="tx2"/>
                </a:solidFill>
              </a:rPr>
              <a:t>subprime mortgage crisis</a:t>
            </a:r>
            <a:r>
              <a:rPr lang="el-GR" altLang="en-US" sz="4000" b="1" dirty="0">
                <a:solidFill>
                  <a:schemeClr val="tx2"/>
                </a:solidFill>
              </a:rPr>
              <a:t>)</a:t>
            </a:r>
          </a:p>
        </p:txBody>
      </p:sp>
    </p:spTree>
    <p:extLst>
      <p:ext uri="{BB962C8B-B14F-4D97-AF65-F5344CB8AC3E}">
        <p14:creationId xmlns:p14="http://schemas.microsoft.com/office/powerpoint/2010/main" val="4076523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DC9329-A14D-3DB9-05C4-604FA871AC6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9957E2-9675-71DA-7C94-1662D6EB5526}"/>
              </a:ext>
            </a:extLst>
          </p:cNvPr>
          <p:cNvSpPr>
            <a:spLocks noGrp="1"/>
          </p:cNvSpPr>
          <p:nvPr>
            <p:ph idx="1"/>
          </p:nvPr>
        </p:nvSpPr>
        <p:spPr>
          <a:xfrm>
            <a:off x="476865" y="1393723"/>
            <a:ext cx="8229600" cy="4984750"/>
          </a:xfrm>
        </p:spPr>
        <p:txBody>
          <a:bodyPr>
            <a:noAutofit/>
          </a:bodyPr>
          <a:lstStyle/>
          <a:p>
            <a:pPr algn="just"/>
            <a:r>
              <a:rPr lang="el-GR" sz="1700" dirty="0"/>
              <a:t>Στη συνέχεια, αυτοί οι δανειολήπτες βρέθηκαν δέσμιοι σε μια φθίνουσα αγορά κατοικίας καθώς οι αξίες των ακινήτων τους μειώθηκαν πολύ περισσότερο από την υποθήκη την οποία όφειλαν. Πολλά από αυτά τα ενυπόθηκα δάνεια NINJA αθετήθηκαν, επειδή τα επιτόκια που συνδέονται με τα δάνεια (</a:t>
            </a:r>
            <a:r>
              <a:rPr lang="el-GR" sz="1700" dirty="0" err="1"/>
              <a:t>teaser</a:t>
            </a:r>
            <a:r>
              <a:rPr lang="el-GR" sz="1700" dirty="0"/>
              <a:t> </a:t>
            </a:r>
            <a:r>
              <a:rPr lang="el-GR" sz="1700" dirty="0" err="1"/>
              <a:t>rates</a:t>
            </a:r>
            <a:r>
              <a:rPr lang="el-GR" sz="1700" dirty="0"/>
              <a:t>)  ήταν κυμαινόμενα, άρχιζαν χαμηλά και μετέπειτα διογκώνονταν με την πάροδο του χρόνου, καθιστώντας πολύ δύσκολο να μειωθεί το κεφάλαιο της υποθήκης. Η άνοδος των επιτοκίων οδήγησε σε καθυστερήσεις στην αποπληρωμή των δόσεων των δανείων και αύξηση της προσφοράς κατοικίας. Οι τιμές των ακινήτων έπεφταν μέχρι το σημείο που οι δανειολήπτες δεν είχαν λόγο να αποπληρώσουν τα δάνεια τους.</a:t>
            </a:r>
          </a:p>
          <a:p>
            <a:pPr algn="just"/>
            <a:r>
              <a:rPr lang="el-GR" sz="1700" dirty="0"/>
              <a:t>Τα πιστωτικά ιδρύματα βρήκαν τρόπο, μέσω της διαδικασίας της τιτλοποίησης κατά συνήθη πρακτική, να «απαλλαγούν» από το κίνδυνο αθέτησης και κατά συνέπεια να μεταφέρουν το πιστωτικό κίνδυνο εκτός του ισολογισμού τους, αγνοώντας τη ποιότητα των απαιτήσεων που είχαν και αδιαφορώντας για τη φερεγγυότητα των δανειοληπτών, με δεδομένο ότι οι τίτλοι επί των ενυπόθηκων στεγαστικών δανείων υψηλού κινδύνου λάμβαναν συστηματικά μέχρι το 2006 τις ευνοϊκότερες αξιολογήσεις από τους διεθνείς οίκους αξιολόγησης.</a:t>
            </a:r>
          </a:p>
        </p:txBody>
      </p:sp>
      <p:sp>
        <p:nvSpPr>
          <p:cNvPr id="4" name="Slide Number Placeholder 3">
            <a:extLst>
              <a:ext uri="{FF2B5EF4-FFF2-40B4-BE49-F238E27FC236}">
                <a16:creationId xmlns:a16="http://schemas.microsoft.com/office/drawing/2014/main" id="{1ED85564-D51A-5884-3A8D-4F68829CE1FE}"/>
              </a:ext>
            </a:extLst>
          </p:cNvPr>
          <p:cNvSpPr>
            <a:spLocks noGrp="1"/>
          </p:cNvSpPr>
          <p:nvPr>
            <p:ph type="sldNum" sz="quarter" idx="12"/>
          </p:nvPr>
        </p:nvSpPr>
        <p:spPr/>
        <p:txBody>
          <a:bodyPr/>
          <a:lstStyle/>
          <a:p>
            <a:fld id="{6F80338C-7267-4363-B749-58AFCE06DD7B}" type="slidenum">
              <a:rPr lang="en-US" smtClean="0"/>
              <a:pPr/>
              <a:t>14</a:t>
            </a:fld>
            <a:endParaRPr lang="en-US"/>
          </a:p>
        </p:txBody>
      </p:sp>
      <p:sp>
        <p:nvSpPr>
          <p:cNvPr id="5" name="Title 1">
            <a:extLst>
              <a:ext uri="{FF2B5EF4-FFF2-40B4-BE49-F238E27FC236}">
                <a16:creationId xmlns:a16="http://schemas.microsoft.com/office/drawing/2014/main" id="{F1AACAED-075A-7A5F-9AA4-B54A354EFC9A}"/>
              </a:ext>
            </a:extLst>
          </p:cNvPr>
          <p:cNvSpPr>
            <a:spLocks noGrp="1"/>
          </p:cNvSpPr>
          <p:nvPr>
            <p:ph type="title"/>
          </p:nvPr>
        </p:nvSpPr>
        <p:spPr>
          <a:xfrm>
            <a:off x="430161" y="121777"/>
            <a:ext cx="8229600" cy="1129378"/>
          </a:xfrm>
        </p:spPr>
        <p:txBody>
          <a:bodyPr>
            <a:normAutofit fontScale="90000"/>
          </a:bodyPr>
          <a:lstStyle/>
          <a:p>
            <a:r>
              <a:rPr lang="el-GR" altLang="en-US" sz="4000" b="1" dirty="0">
                <a:solidFill>
                  <a:schemeClr val="tx2"/>
                </a:solidFill>
              </a:rPr>
              <a:t>Τιτλοποίηση και η φούσκα των ακινήτων </a:t>
            </a:r>
            <a:r>
              <a:rPr lang="en-US" altLang="en-US" sz="4000" b="1" dirty="0">
                <a:solidFill>
                  <a:schemeClr val="tx2"/>
                </a:solidFill>
              </a:rPr>
              <a:t>(subprime mortgage crisis)</a:t>
            </a:r>
            <a:endParaRPr lang="el-GR" altLang="en-US" sz="4000" b="1" dirty="0">
              <a:solidFill>
                <a:schemeClr val="tx2"/>
              </a:solidFill>
            </a:endParaRPr>
          </a:p>
        </p:txBody>
      </p:sp>
    </p:spTree>
    <p:extLst>
      <p:ext uri="{BB962C8B-B14F-4D97-AF65-F5344CB8AC3E}">
        <p14:creationId xmlns:p14="http://schemas.microsoft.com/office/powerpoint/2010/main" val="4129048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571D20-9568-D2D9-13CC-ECA8F3FC43E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439BF7-88CC-A2E0-19A7-A48F149D3189}"/>
              </a:ext>
            </a:extLst>
          </p:cNvPr>
          <p:cNvSpPr>
            <a:spLocks noGrp="1"/>
          </p:cNvSpPr>
          <p:nvPr>
            <p:ph idx="1"/>
          </p:nvPr>
        </p:nvSpPr>
        <p:spPr>
          <a:xfrm>
            <a:off x="476865" y="1393723"/>
            <a:ext cx="8229600" cy="4984750"/>
          </a:xfrm>
        </p:spPr>
        <p:txBody>
          <a:bodyPr>
            <a:noAutofit/>
          </a:bodyPr>
          <a:lstStyle/>
          <a:p>
            <a:pPr marL="0" indent="0" algn="just">
              <a:buNone/>
            </a:pPr>
            <a:r>
              <a:rPr lang="el-GR" sz="1700" dirty="0"/>
              <a:t>Η φούσκα των ακινήτων (subprime </a:t>
            </a:r>
            <a:r>
              <a:rPr lang="el-GR" sz="1700" dirty="0" err="1"/>
              <a:t>mortgage</a:t>
            </a:r>
            <a:r>
              <a:rPr lang="el-GR" sz="1700" dirty="0"/>
              <a:t> </a:t>
            </a:r>
            <a:r>
              <a:rPr lang="el-GR" sz="1700" dirty="0" err="1"/>
              <a:t>crisis</a:t>
            </a:r>
            <a:r>
              <a:rPr lang="el-GR" sz="1700" dirty="0"/>
              <a:t>) που έσκασε το 2007-2008, κυρίως στις ΗΠΑ, είχε καταστροφικές και εκτεταμένες συνέπειες, πυροδοτώντας τη Μεγάλη Ύφεση, την πιο σοβαρή παγκόσμια οικονομική κρίση μετά τη δεκαετία του 1930. Οι κυριότερες συνέπειες συνοψίζονται στα εξής:</a:t>
            </a:r>
          </a:p>
          <a:p>
            <a:pPr marL="0" indent="0" algn="just">
              <a:buNone/>
            </a:pPr>
            <a:endParaRPr lang="el-GR" sz="1700" dirty="0"/>
          </a:p>
          <a:p>
            <a:pPr marL="0" indent="0" algn="just">
              <a:buNone/>
            </a:pPr>
            <a:r>
              <a:rPr lang="el-GR" sz="1700" b="1" dirty="0"/>
              <a:t>1. Κατάρρευση της Αγοράς Ακινήτων και Κατασχέσεις</a:t>
            </a:r>
          </a:p>
          <a:p>
            <a:pPr algn="just"/>
            <a:r>
              <a:rPr lang="el-GR" sz="1700" b="1" dirty="0"/>
              <a:t>Κατακόρυφη πτώση τιμών</a:t>
            </a:r>
            <a:r>
              <a:rPr lang="el-GR" sz="1700" dirty="0"/>
              <a:t>: Οι τιμές των κατοικιών μειώθηκαν δραματικά (κατά μέσο όρο σχεδόν 30% στις ΗΠΑ).</a:t>
            </a:r>
          </a:p>
          <a:p>
            <a:pPr algn="just"/>
            <a:r>
              <a:rPr lang="el-GR" sz="1700" b="1" dirty="0"/>
              <a:t>Αρνητική ιδιοκτησία (</a:t>
            </a:r>
            <a:r>
              <a:rPr lang="el-GR" sz="1700" b="1" dirty="0" err="1"/>
              <a:t>Negative</a:t>
            </a:r>
            <a:r>
              <a:rPr lang="el-GR" sz="1700" b="1" dirty="0"/>
              <a:t> Equity)</a:t>
            </a:r>
            <a:r>
              <a:rPr lang="el-GR" sz="1700" dirty="0"/>
              <a:t>: Πολλοί ιδιοκτήτες βρέθηκαν να χρωστούν στις τράπεζες περισσότερα χρήματα από την τρέχουσα αξία του σπιτιού τους.</a:t>
            </a:r>
          </a:p>
          <a:p>
            <a:pPr algn="just"/>
            <a:r>
              <a:rPr lang="el-GR" sz="1700" b="1" dirty="0"/>
              <a:t>Μαζικές κατασχέσεις (</a:t>
            </a:r>
            <a:r>
              <a:rPr lang="el-GR" sz="1700" b="1" dirty="0" err="1"/>
              <a:t>Foreclosures</a:t>
            </a:r>
            <a:r>
              <a:rPr lang="el-GR" sz="1700" b="1" dirty="0"/>
              <a:t>)</a:t>
            </a:r>
            <a:r>
              <a:rPr lang="el-GR" sz="1700" dirty="0"/>
              <a:t>: Εκατομμύρια δανειολήπτες, αδυνατώντας να αποπληρώσουν τα "υψηλού κινδύνου" (subprime) δάνεια με κυμαινόμενα επιτόκια που αυξήθηκαν, έχασαν τα σπίτια τους. </a:t>
            </a:r>
          </a:p>
          <a:p>
            <a:pPr marL="0" indent="0" algn="just">
              <a:buNone/>
            </a:pPr>
            <a:endParaRPr lang="el-GR" sz="1700" dirty="0"/>
          </a:p>
          <a:p>
            <a:pPr marL="0" indent="0" algn="just">
              <a:buNone/>
            </a:pPr>
            <a:endParaRPr lang="el-GR" sz="1700" dirty="0"/>
          </a:p>
        </p:txBody>
      </p:sp>
      <p:sp>
        <p:nvSpPr>
          <p:cNvPr id="4" name="Slide Number Placeholder 3">
            <a:extLst>
              <a:ext uri="{FF2B5EF4-FFF2-40B4-BE49-F238E27FC236}">
                <a16:creationId xmlns:a16="http://schemas.microsoft.com/office/drawing/2014/main" id="{C34C8FF4-9BB0-818E-6C99-B709194D23C2}"/>
              </a:ext>
            </a:extLst>
          </p:cNvPr>
          <p:cNvSpPr>
            <a:spLocks noGrp="1"/>
          </p:cNvSpPr>
          <p:nvPr>
            <p:ph type="sldNum" sz="quarter" idx="12"/>
          </p:nvPr>
        </p:nvSpPr>
        <p:spPr/>
        <p:txBody>
          <a:bodyPr/>
          <a:lstStyle/>
          <a:p>
            <a:fld id="{6F80338C-7267-4363-B749-58AFCE06DD7B}" type="slidenum">
              <a:rPr lang="en-US" smtClean="0"/>
              <a:pPr/>
              <a:t>15</a:t>
            </a:fld>
            <a:endParaRPr lang="en-US"/>
          </a:p>
        </p:txBody>
      </p:sp>
      <p:sp>
        <p:nvSpPr>
          <p:cNvPr id="5" name="Title 1">
            <a:extLst>
              <a:ext uri="{FF2B5EF4-FFF2-40B4-BE49-F238E27FC236}">
                <a16:creationId xmlns:a16="http://schemas.microsoft.com/office/drawing/2014/main" id="{EAC2DB2C-A3A5-A106-ED43-8CD1A6354457}"/>
              </a:ext>
            </a:extLst>
          </p:cNvPr>
          <p:cNvSpPr>
            <a:spLocks noGrp="1"/>
          </p:cNvSpPr>
          <p:nvPr>
            <p:ph type="title"/>
          </p:nvPr>
        </p:nvSpPr>
        <p:spPr>
          <a:xfrm>
            <a:off x="430161" y="121777"/>
            <a:ext cx="8229600" cy="1129378"/>
          </a:xfrm>
        </p:spPr>
        <p:txBody>
          <a:bodyPr>
            <a:normAutofit fontScale="90000"/>
          </a:bodyPr>
          <a:lstStyle/>
          <a:p>
            <a:r>
              <a:rPr lang="el-GR" altLang="en-US" sz="4000" b="1" dirty="0">
                <a:solidFill>
                  <a:schemeClr val="tx2"/>
                </a:solidFill>
              </a:rPr>
              <a:t>Συνέπειες της φούσκας των ακινήτων (</a:t>
            </a:r>
            <a:r>
              <a:rPr lang="en-US" altLang="en-US" sz="4000" b="1" dirty="0">
                <a:solidFill>
                  <a:schemeClr val="tx2"/>
                </a:solidFill>
              </a:rPr>
              <a:t>subprime mortgage crisis</a:t>
            </a:r>
            <a:r>
              <a:rPr lang="el-GR" altLang="en-US" sz="4000" b="1" dirty="0">
                <a:solidFill>
                  <a:schemeClr val="tx2"/>
                </a:solidFill>
              </a:rPr>
              <a:t>)</a:t>
            </a:r>
          </a:p>
        </p:txBody>
      </p:sp>
    </p:spTree>
    <p:extLst>
      <p:ext uri="{BB962C8B-B14F-4D97-AF65-F5344CB8AC3E}">
        <p14:creationId xmlns:p14="http://schemas.microsoft.com/office/powerpoint/2010/main" val="24541458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4431BD-8A0A-E3DC-F941-4761BFE5E87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11C26C-9696-81C0-6EC9-C37E231EC4F0}"/>
              </a:ext>
            </a:extLst>
          </p:cNvPr>
          <p:cNvSpPr>
            <a:spLocks noGrp="1"/>
          </p:cNvSpPr>
          <p:nvPr>
            <p:ph idx="1"/>
          </p:nvPr>
        </p:nvSpPr>
        <p:spPr>
          <a:xfrm>
            <a:off x="457200" y="1311377"/>
            <a:ext cx="8229600" cy="4984750"/>
          </a:xfrm>
        </p:spPr>
        <p:txBody>
          <a:bodyPr>
            <a:noAutofit/>
          </a:bodyPr>
          <a:lstStyle/>
          <a:p>
            <a:pPr marL="0" indent="0" algn="just">
              <a:buNone/>
            </a:pPr>
            <a:r>
              <a:rPr lang="el-GR" sz="1700" b="1" dirty="0"/>
              <a:t>2. Παγκόσμια Χρηματοπιστωτική Κρίση</a:t>
            </a:r>
          </a:p>
          <a:p>
            <a:pPr algn="just"/>
            <a:r>
              <a:rPr lang="el-GR" sz="1700" b="1" dirty="0"/>
              <a:t>Κατάρρευση Τραπεζών</a:t>
            </a:r>
            <a:r>
              <a:rPr lang="el-GR" sz="1700" dirty="0"/>
              <a:t>: Χρηματοπιστωτικά ιδρύματα που είχαν επενδύσει σε "τοξικά" ομόλογα (MBS - </a:t>
            </a:r>
            <a:r>
              <a:rPr lang="el-GR" sz="1700" dirty="0" err="1"/>
              <a:t>Mortgage-Backed</a:t>
            </a:r>
            <a:r>
              <a:rPr lang="el-GR" sz="1700" dirty="0"/>
              <a:t> </a:t>
            </a:r>
            <a:r>
              <a:rPr lang="el-GR" sz="1700" dirty="0" err="1"/>
              <a:t>Securities</a:t>
            </a:r>
            <a:r>
              <a:rPr lang="el-GR" sz="1700" dirty="0"/>
              <a:t>) που βασίζονταν σε αυτά τα δάνεια, υπέστησαν τεράστιες ζημιές. Τράπεζες όπως η </a:t>
            </a:r>
            <a:r>
              <a:rPr lang="el-GR" sz="1700" dirty="0" err="1"/>
              <a:t>Lehman</a:t>
            </a:r>
            <a:r>
              <a:rPr lang="el-GR" sz="1700" dirty="0"/>
              <a:t> </a:t>
            </a:r>
            <a:r>
              <a:rPr lang="el-GR" sz="1700" dirty="0" err="1"/>
              <a:t>Brothers</a:t>
            </a:r>
            <a:r>
              <a:rPr lang="el-GR" sz="1700" dirty="0"/>
              <a:t> χρεοκόπησαν, ενώ άλλες χρειάστηκαν κρατική διάσωση.</a:t>
            </a:r>
          </a:p>
          <a:p>
            <a:pPr algn="just"/>
            <a:r>
              <a:rPr lang="el-GR" sz="1700" b="1" dirty="0"/>
              <a:t>Πάγωμα της Πίστωσης (</a:t>
            </a:r>
            <a:r>
              <a:rPr lang="el-GR" sz="1700" b="1" dirty="0" err="1"/>
              <a:t>Credit</a:t>
            </a:r>
            <a:r>
              <a:rPr lang="el-GR" sz="1700" b="1" dirty="0"/>
              <a:t> </a:t>
            </a:r>
            <a:r>
              <a:rPr lang="el-GR" sz="1700" b="1" dirty="0" err="1"/>
              <a:t>Crunch</a:t>
            </a:r>
            <a:r>
              <a:rPr lang="el-GR" sz="1700" b="1" dirty="0"/>
              <a:t>)</a:t>
            </a:r>
            <a:r>
              <a:rPr lang="el-GR" sz="1700" dirty="0"/>
              <a:t>: Οι τράπεζες σταμάτησαν να δανείζουν η μία την άλλη και προς τους καταναλωτές/επιχειρήσεις, προκαλώντας ασφυξία στην αγορά.</a:t>
            </a:r>
          </a:p>
          <a:p>
            <a:pPr algn="just"/>
            <a:r>
              <a:rPr lang="el-GR" sz="1700" b="1" dirty="0"/>
              <a:t>Απώλεια πλούτου</a:t>
            </a:r>
            <a:r>
              <a:rPr lang="el-GR" sz="1700" dirty="0"/>
              <a:t>: Περίπου $13-$17 τρισεκατομμύρια σε πλούτο νοικοκυριών εξαφανίστηκαν στις ΗΠΑ. </a:t>
            </a:r>
          </a:p>
          <a:p>
            <a:pPr marL="0" indent="0" algn="just">
              <a:buNone/>
            </a:pPr>
            <a:endParaRPr lang="el-GR" sz="1700" dirty="0"/>
          </a:p>
          <a:p>
            <a:pPr marL="0" indent="0" algn="just">
              <a:buNone/>
            </a:pPr>
            <a:r>
              <a:rPr lang="el-GR" sz="1700" b="1" dirty="0"/>
              <a:t>3. Βαθιά Οικονομική Ύφεση (Μεγάλη Ύφεση)</a:t>
            </a:r>
          </a:p>
          <a:p>
            <a:pPr algn="just"/>
            <a:r>
              <a:rPr lang="el-GR" sz="1700" b="1" dirty="0"/>
              <a:t>Υψηλή Ανεργία</a:t>
            </a:r>
            <a:r>
              <a:rPr lang="el-GR" sz="1700" dirty="0"/>
              <a:t>: Στις ΗΠΑ, περίπου 8-9 εκατομμύρια θέσεις εργασίας χάθηκαν κατά τη διάρκεια του 2008-2009, με την ανεργία να αγγίζει το 10%.</a:t>
            </a:r>
          </a:p>
          <a:p>
            <a:pPr algn="just"/>
            <a:r>
              <a:rPr lang="el-GR" sz="1700" b="1" dirty="0"/>
              <a:t>Μείωση Κατανάλωσης</a:t>
            </a:r>
            <a:r>
              <a:rPr lang="el-GR" sz="1700" dirty="0"/>
              <a:t>: Η αβεβαιότητα και η απώλεια περιουσίας οδήγησαν σε κατακόρυφη πτώση της κατανάλωσης.</a:t>
            </a:r>
          </a:p>
          <a:p>
            <a:pPr algn="just"/>
            <a:r>
              <a:rPr lang="el-GR" sz="1700" b="1" dirty="0"/>
              <a:t>Παγκόσμια Επέκταση</a:t>
            </a:r>
            <a:r>
              <a:rPr lang="el-GR" sz="1700" dirty="0"/>
              <a:t>: Η κρίση μεταδόθηκε ταχύτατα σε όλο τον κόσμο, πλήττοντας σοβαρά τις ευρωπαϊκές τράπεζες και οικονομίες (π.χ. Ελλάδα, Ισπανία) που ήταν εκτεθειμένες σε αμερικανικά </a:t>
            </a:r>
            <a:r>
              <a:rPr lang="el-GR" sz="1700" dirty="0" err="1"/>
              <a:t>τιτλοποιημένα</a:t>
            </a:r>
            <a:r>
              <a:rPr lang="el-GR" sz="1700" dirty="0"/>
              <a:t> δάνεια. </a:t>
            </a:r>
          </a:p>
          <a:p>
            <a:pPr marL="0" indent="0" algn="just">
              <a:buNone/>
            </a:pPr>
            <a:endParaRPr lang="el-GR" sz="1700" dirty="0"/>
          </a:p>
          <a:p>
            <a:pPr marL="0" indent="0" algn="just">
              <a:buNone/>
            </a:pPr>
            <a:endParaRPr lang="el-GR" sz="1700" dirty="0"/>
          </a:p>
        </p:txBody>
      </p:sp>
      <p:sp>
        <p:nvSpPr>
          <p:cNvPr id="4" name="Slide Number Placeholder 3">
            <a:extLst>
              <a:ext uri="{FF2B5EF4-FFF2-40B4-BE49-F238E27FC236}">
                <a16:creationId xmlns:a16="http://schemas.microsoft.com/office/drawing/2014/main" id="{7361A5A6-11CD-ECF0-C7A4-02D8D7F203AF}"/>
              </a:ext>
            </a:extLst>
          </p:cNvPr>
          <p:cNvSpPr>
            <a:spLocks noGrp="1"/>
          </p:cNvSpPr>
          <p:nvPr>
            <p:ph type="sldNum" sz="quarter" idx="12"/>
          </p:nvPr>
        </p:nvSpPr>
        <p:spPr/>
        <p:txBody>
          <a:bodyPr/>
          <a:lstStyle/>
          <a:p>
            <a:fld id="{6F80338C-7267-4363-B749-58AFCE06DD7B}" type="slidenum">
              <a:rPr lang="en-US" smtClean="0"/>
              <a:pPr/>
              <a:t>16</a:t>
            </a:fld>
            <a:endParaRPr lang="en-US"/>
          </a:p>
        </p:txBody>
      </p:sp>
      <p:sp>
        <p:nvSpPr>
          <p:cNvPr id="5" name="Title 1">
            <a:extLst>
              <a:ext uri="{FF2B5EF4-FFF2-40B4-BE49-F238E27FC236}">
                <a16:creationId xmlns:a16="http://schemas.microsoft.com/office/drawing/2014/main" id="{F5F04227-66A1-77A5-986D-293E3442374B}"/>
              </a:ext>
            </a:extLst>
          </p:cNvPr>
          <p:cNvSpPr>
            <a:spLocks noGrp="1"/>
          </p:cNvSpPr>
          <p:nvPr>
            <p:ph type="title"/>
          </p:nvPr>
        </p:nvSpPr>
        <p:spPr>
          <a:xfrm>
            <a:off x="430161" y="121777"/>
            <a:ext cx="8229600" cy="1129378"/>
          </a:xfrm>
        </p:spPr>
        <p:txBody>
          <a:bodyPr>
            <a:normAutofit fontScale="90000"/>
          </a:bodyPr>
          <a:lstStyle/>
          <a:p>
            <a:r>
              <a:rPr lang="el-GR" altLang="en-US" sz="4000" b="1" dirty="0">
                <a:solidFill>
                  <a:schemeClr val="tx2"/>
                </a:solidFill>
              </a:rPr>
              <a:t>Συνέπειες της φούσκας των ακινήτων </a:t>
            </a:r>
            <a:r>
              <a:rPr lang="en-US" altLang="en-US" sz="4000" b="1" dirty="0">
                <a:solidFill>
                  <a:schemeClr val="tx2"/>
                </a:solidFill>
              </a:rPr>
              <a:t>(subprime mortgage crisis)</a:t>
            </a:r>
            <a:endParaRPr lang="el-GR" altLang="en-US" sz="4000" b="1" dirty="0">
              <a:solidFill>
                <a:schemeClr val="tx2"/>
              </a:solidFill>
            </a:endParaRPr>
          </a:p>
        </p:txBody>
      </p:sp>
    </p:spTree>
    <p:extLst>
      <p:ext uri="{BB962C8B-B14F-4D97-AF65-F5344CB8AC3E}">
        <p14:creationId xmlns:p14="http://schemas.microsoft.com/office/powerpoint/2010/main" val="30345979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84C1A-344E-A824-1E95-BF12875DE6C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DFF51E-E7AA-1323-6474-CAFD34E4B0BC}"/>
              </a:ext>
            </a:extLst>
          </p:cNvPr>
          <p:cNvSpPr>
            <a:spLocks noGrp="1"/>
          </p:cNvSpPr>
          <p:nvPr>
            <p:ph idx="1"/>
          </p:nvPr>
        </p:nvSpPr>
        <p:spPr>
          <a:xfrm>
            <a:off x="476865" y="1393723"/>
            <a:ext cx="8229600" cy="4984750"/>
          </a:xfrm>
        </p:spPr>
        <p:txBody>
          <a:bodyPr>
            <a:noAutofit/>
          </a:bodyPr>
          <a:lstStyle/>
          <a:p>
            <a:pPr marL="0" indent="0" algn="just">
              <a:buNone/>
            </a:pPr>
            <a:r>
              <a:rPr lang="el-GR" sz="1700" b="1" dirty="0"/>
              <a:t>4. Κοινωνικές και Πολιτικές Επιπτώσεις</a:t>
            </a:r>
          </a:p>
          <a:p>
            <a:pPr algn="just"/>
            <a:r>
              <a:rPr lang="el-GR" sz="1700" b="1" dirty="0"/>
              <a:t>Κρίση Κατοικίας</a:t>
            </a:r>
            <a:r>
              <a:rPr lang="el-GR" sz="1700" dirty="0"/>
              <a:t>: Εκτενείς εκτοπίσεις και απώλεια στέγης.</a:t>
            </a:r>
          </a:p>
          <a:p>
            <a:pPr algn="just"/>
            <a:r>
              <a:rPr lang="el-GR" sz="1700" b="1" dirty="0"/>
              <a:t>Μακροχρόνια Ανεργία</a:t>
            </a:r>
            <a:r>
              <a:rPr lang="el-GR" sz="1700" dirty="0"/>
              <a:t>: Πολλοί εργαζόμενοι, ειδικά νέοι και λιγότερο εκπαιδευμένοι, δυσκολεύτηκαν να βρουν εργασία για χρόνια.</a:t>
            </a:r>
          </a:p>
          <a:p>
            <a:pPr algn="just"/>
            <a:r>
              <a:rPr lang="el-GR" sz="1700" b="1" dirty="0"/>
              <a:t>Αλλαγή Ρυθμιστικού Πλαισίου</a:t>
            </a:r>
            <a:r>
              <a:rPr lang="el-GR" sz="1700" dirty="0"/>
              <a:t>: Επιβλήθηκαν αυστηρότεροι κανόνες στις τράπεζες (π.χ., νόμος </a:t>
            </a:r>
            <a:r>
              <a:rPr lang="el-GR" sz="1700" dirty="0" err="1"/>
              <a:t>Dodd-Frank</a:t>
            </a:r>
            <a:r>
              <a:rPr lang="el-GR" sz="1700" dirty="0"/>
              <a:t>, </a:t>
            </a:r>
            <a:r>
              <a:rPr lang="el-GR" sz="1700" dirty="0" err="1"/>
              <a:t>Basel</a:t>
            </a:r>
            <a:r>
              <a:rPr lang="el-GR" sz="1700" dirty="0"/>
              <a:t> III) για την αποτροπή παρόμοιων φαινομένων. </a:t>
            </a:r>
          </a:p>
          <a:p>
            <a:pPr marL="0" indent="0" algn="just">
              <a:buNone/>
            </a:pPr>
            <a:endParaRPr lang="el-GR" sz="1700" dirty="0"/>
          </a:p>
          <a:p>
            <a:pPr marL="0" indent="0" algn="just">
              <a:buNone/>
            </a:pPr>
            <a:r>
              <a:rPr lang="el-GR" sz="1700" dirty="0"/>
              <a:t>Συμπερασματικά, η κρίση αυτή απέδειξε πόσο αλληλένδετο ήταν το παγκόσμιο χρηματοπιστωτικό σύστημα, μετατρέποντας μια τοπική φούσκα ακινήτων σε μια παγκόσμια οικονομική καταστροφή.</a:t>
            </a:r>
          </a:p>
        </p:txBody>
      </p:sp>
      <p:sp>
        <p:nvSpPr>
          <p:cNvPr id="4" name="Slide Number Placeholder 3">
            <a:extLst>
              <a:ext uri="{FF2B5EF4-FFF2-40B4-BE49-F238E27FC236}">
                <a16:creationId xmlns:a16="http://schemas.microsoft.com/office/drawing/2014/main" id="{E1610003-5D0D-0215-5DE4-7CD65233C8E6}"/>
              </a:ext>
            </a:extLst>
          </p:cNvPr>
          <p:cNvSpPr>
            <a:spLocks noGrp="1"/>
          </p:cNvSpPr>
          <p:nvPr>
            <p:ph type="sldNum" sz="quarter" idx="12"/>
          </p:nvPr>
        </p:nvSpPr>
        <p:spPr/>
        <p:txBody>
          <a:bodyPr/>
          <a:lstStyle/>
          <a:p>
            <a:fld id="{6F80338C-7267-4363-B749-58AFCE06DD7B}" type="slidenum">
              <a:rPr lang="en-US" smtClean="0"/>
              <a:pPr/>
              <a:t>17</a:t>
            </a:fld>
            <a:endParaRPr lang="en-US"/>
          </a:p>
        </p:txBody>
      </p:sp>
      <p:sp>
        <p:nvSpPr>
          <p:cNvPr id="5" name="Title 1">
            <a:extLst>
              <a:ext uri="{FF2B5EF4-FFF2-40B4-BE49-F238E27FC236}">
                <a16:creationId xmlns:a16="http://schemas.microsoft.com/office/drawing/2014/main" id="{EDA1D116-6096-86F4-1AE9-7932E7ADB5F2}"/>
              </a:ext>
            </a:extLst>
          </p:cNvPr>
          <p:cNvSpPr>
            <a:spLocks noGrp="1"/>
          </p:cNvSpPr>
          <p:nvPr>
            <p:ph type="title"/>
          </p:nvPr>
        </p:nvSpPr>
        <p:spPr>
          <a:xfrm>
            <a:off x="437535" y="264345"/>
            <a:ext cx="8229600" cy="1129378"/>
          </a:xfrm>
        </p:spPr>
        <p:txBody>
          <a:bodyPr>
            <a:normAutofit fontScale="90000"/>
          </a:bodyPr>
          <a:lstStyle/>
          <a:p>
            <a:r>
              <a:rPr lang="el-GR" altLang="en-US" sz="4000" b="1" dirty="0">
                <a:solidFill>
                  <a:schemeClr val="tx2"/>
                </a:solidFill>
              </a:rPr>
              <a:t>Συνέπειες της φούσκας των ακινήτων (</a:t>
            </a:r>
            <a:r>
              <a:rPr lang="el-GR" altLang="en-US" sz="4000" b="1" dirty="0" err="1">
                <a:solidFill>
                  <a:schemeClr val="tx2"/>
                </a:solidFill>
              </a:rPr>
              <a:t>subprimes</a:t>
            </a:r>
            <a:r>
              <a:rPr lang="el-GR" altLang="en-US" sz="4000" b="1" dirty="0">
                <a:solidFill>
                  <a:schemeClr val="tx2"/>
                </a:solidFill>
              </a:rPr>
              <a:t>)</a:t>
            </a:r>
          </a:p>
        </p:txBody>
      </p:sp>
    </p:spTree>
    <p:extLst>
      <p:ext uri="{BB962C8B-B14F-4D97-AF65-F5344CB8AC3E}">
        <p14:creationId xmlns:p14="http://schemas.microsoft.com/office/powerpoint/2010/main" val="3973746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1BA5F5-AE0C-7719-AAE6-B92C7C28AE06}"/>
              </a:ext>
            </a:extLst>
          </p:cNvPr>
          <p:cNvSpPr>
            <a:spLocks noGrp="1"/>
          </p:cNvSpPr>
          <p:nvPr>
            <p:ph idx="1"/>
          </p:nvPr>
        </p:nvSpPr>
        <p:spPr>
          <a:xfrm>
            <a:off x="476865" y="1115961"/>
            <a:ext cx="8229600" cy="5113901"/>
          </a:xfrm>
        </p:spPr>
        <p:txBody>
          <a:bodyPr>
            <a:normAutofit fontScale="62500" lnSpcReduction="20000"/>
          </a:bodyPr>
          <a:lstStyle/>
          <a:p>
            <a:pPr algn="just"/>
            <a:r>
              <a:rPr lang="el-GR" dirty="0"/>
              <a:t>Ο πρώτος οίκος αξιολόγησης που εμφανίστηκε ήταν η </a:t>
            </a:r>
            <a:r>
              <a:rPr lang="el-GR" dirty="0" err="1"/>
              <a:t>Moody’s</a:t>
            </a:r>
            <a:r>
              <a:rPr lang="el-GR" dirty="0"/>
              <a:t> που ιδρύθηκε το 1909 στις Η.Π.Α. και ακολούθησαν η S&amp;P και η </a:t>
            </a:r>
            <a:r>
              <a:rPr lang="el-GR" dirty="0" err="1"/>
              <a:t>Fitch</a:t>
            </a:r>
            <a:r>
              <a:rPr lang="el-GR" dirty="0"/>
              <a:t>. Αυτοί οι οίκοι υπάρχουν και έχουν καθιερωθεί ως οι πιο αξιόπιστοι μέχρι και σήμερα. </a:t>
            </a:r>
          </a:p>
          <a:p>
            <a:pPr algn="just"/>
            <a:r>
              <a:rPr lang="el-GR" dirty="0"/>
              <a:t>Ο βασικός ρόλος των οίκων αξιολόγησης είναι ο υπολογισμός του πιστωτικού κινδύνου του εκδότη ενός δανείου, ώστε να εξασφαλιστεί η ορθή απόδοση του στοιχείου αυτού, βάσει του κινδύνου του. </a:t>
            </a:r>
          </a:p>
          <a:p>
            <a:pPr algn="just"/>
            <a:r>
              <a:rPr lang="el-GR" dirty="0"/>
              <a:t>Τέτοιες αξιολογήσεις λαμβάνουν και τα </a:t>
            </a:r>
            <a:r>
              <a:rPr lang="el-GR" dirty="0" err="1"/>
              <a:t>τιτλοποιημένα</a:t>
            </a:r>
            <a:r>
              <a:rPr lang="el-GR" dirty="0"/>
              <a:t> δάνεια που πωλούνται «πακεταρισμένα» με τη μορφή χρεογράφων στους επενδυτές προκειμένου να εκδοθούν ομολογίες. Επομένως, κάθε ομολογία χρέους έχει μια διαβάθμιση που αντανακλά το ρίσκο και τις αποδόσεις της, βάσει της οποίας τίθεται προς διαπραγμάτευση και τελικά πωλείται σε θεσμικούς επενδυτές.</a:t>
            </a:r>
          </a:p>
          <a:p>
            <a:pPr algn="just"/>
            <a:r>
              <a:rPr lang="el-GR" dirty="0"/>
              <a:t>Η διαδικασία της αξιολόγησης ξεκινά με τον εκδότη του δανείου, ο οποίος ζητά από τον οίκο την αξιολόγηση, παρέχοντας κάθε πληροφορία σε αυτόν σχετικά με το δάνειο αλλά και τη γενική του εικόνα (δείκτες κερδοφορίας, αποδοτικότητας, ρευστότητας, κεφαλαίων). </a:t>
            </a:r>
          </a:p>
        </p:txBody>
      </p:sp>
      <p:sp>
        <p:nvSpPr>
          <p:cNvPr id="4" name="Slide Number Placeholder 3">
            <a:extLst>
              <a:ext uri="{FF2B5EF4-FFF2-40B4-BE49-F238E27FC236}">
                <a16:creationId xmlns:a16="http://schemas.microsoft.com/office/drawing/2014/main" id="{8A482882-E485-D22C-43A3-8337D7B06C66}"/>
              </a:ext>
            </a:extLst>
          </p:cNvPr>
          <p:cNvSpPr>
            <a:spLocks noGrp="1"/>
          </p:cNvSpPr>
          <p:nvPr>
            <p:ph type="sldNum" sz="quarter" idx="12"/>
          </p:nvPr>
        </p:nvSpPr>
        <p:spPr/>
        <p:txBody>
          <a:bodyPr/>
          <a:lstStyle/>
          <a:p>
            <a:fld id="{6F80338C-7267-4363-B749-58AFCE06DD7B}" type="slidenum">
              <a:rPr lang="en-US" smtClean="0"/>
              <a:pPr/>
              <a:t>2</a:t>
            </a:fld>
            <a:endParaRPr lang="en-US"/>
          </a:p>
        </p:txBody>
      </p:sp>
      <p:sp>
        <p:nvSpPr>
          <p:cNvPr id="5" name="Title 1">
            <a:extLst>
              <a:ext uri="{FF2B5EF4-FFF2-40B4-BE49-F238E27FC236}">
                <a16:creationId xmlns:a16="http://schemas.microsoft.com/office/drawing/2014/main" id="{7F94D3AA-3B84-EFB0-D265-B1153CCD6964}"/>
              </a:ext>
            </a:extLst>
          </p:cNvPr>
          <p:cNvSpPr>
            <a:spLocks noGrp="1"/>
          </p:cNvSpPr>
          <p:nvPr>
            <p:ph type="title"/>
          </p:nvPr>
        </p:nvSpPr>
        <p:spPr>
          <a:xfrm>
            <a:off x="457200" y="274638"/>
            <a:ext cx="8229600" cy="868362"/>
          </a:xfrm>
        </p:spPr>
        <p:txBody>
          <a:bodyPr>
            <a:normAutofit/>
          </a:bodyPr>
          <a:lstStyle/>
          <a:p>
            <a:r>
              <a:rPr lang="el-GR" altLang="en-US" sz="4000" b="1" dirty="0">
                <a:solidFill>
                  <a:schemeClr val="tx2"/>
                </a:solidFill>
              </a:rPr>
              <a:t>Πιστοληπτική αξιολόγηση</a:t>
            </a:r>
          </a:p>
        </p:txBody>
      </p:sp>
    </p:spTree>
    <p:extLst>
      <p:ext uri="{BB962C8B-B14F-4D97-AF65-F5344CB8AC3E}">
        <p14:creationId xmlns:p14="http://schemas.microsoft.com/office/powerpoint/2010/main" val="1666642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974E4-87CB-47ED-E2DE-D2E0E99CA06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BB0C70-E274-EB0E-6422-F811BD150C0B}"/>
              </a:ext>
            </a:extLst>
          </p:cNvPr>
          <p:cNvSpPr>
            <a:spLocks noGrp="1"/>
          </p:cNvSpPr>
          <p:nvPr>
            <p:ph idx="1"/>
          </p:nvPr>
        </p:nvSpPr>
        <p:spPr>
          <a:xfrm>
            <a:off x="435077" y="827906"/>
            <a:ext cx="8229600" cy="5801493"/>
          </a:xfrm>
        </p:spPr>
        <p:txBody>
          <a:bodyPr>
            <a:noAutofit/>
          </a:bodyPr>
          <a:lstStyle/>
          <a:p>
            <a:pPr algn="just"/>
            <a:r>
              <a:rPr lang="el-GR" sz="1800" dirty="0"/>
              <a:t>Στη περίπτωση των </a:t>
            </a:r>
            <a:r>
              <a:rPr lang="el-GR" sz="1800" dirty="0" err="1"/>
              <a:t>τιτλοποιημένων</a:t>
            </a:r>
            <a:r>
              <a:rPr lang="el-GR" sz="1800" dirty="0"/>
              <a:t> δανείων, ο εκδότης χρέους είναι η εταιρεία ειδικού σκοπού (Special </a:t>
            </a:r>
            <a:r>
              <a:rPr lang="el-GR" sz="1800" dirty="0" err="1"/>
              <a:t>Purpose</a:t>
            </a:r>
            <a:r>
              <a:rPr lang="el-GR" sz="1800" dirty="0"/>
              <a:t> </a:t>
            </a:r>
            <a:r>
              <a:rPr lang="el-GR" sz="1800" dirty="0" err="1"/>
              <a:t>Vehicle</a:t>
            </a:r>
            <a:r>
              <a:rPr lang="el-GR" sz="1800" dirty="0"/>
              <a:t>), η οποία τις περισσότερες φορές συνδέεται με τη τράπεζα. </a:t>
            </a:r>
          </a:p>
          <a:p>
            <a:pPr algn="just"/>
            <a:r>
              <a:rPr lang="el-GR" sz="1800" dirty="0"/>
              <a:t>Αφού ολοκληρωθεί η διαδικασία της αξιολόγησης, ο εκδότης ενημερώνεται για τη βαθμολογία και ακολουθεί η δημοσιοποίηση στον Τύπο. </a:t>
            </a:r>
          </a:p>
          <a:p>
            <a:pPr algn="just"/>
            <a:r>
              <a:rPr lang="el-GR" sz="1800" dirty="0"/>
              <a:t>Οι οίκοι πληρώνονται από τους εκδότες των χρηματοπιστωτικών προϊόντων και όχι από τους επενδυτές, αποκτώντας το κίνητρο για να χτίσουν μια σχέση με τον εκδότη και ευχαριστώντας τον, με το να παρέχουν μια ευνοϊκότερη αξιολόγηση, χωρίς αυτή η αξιολόγηση να ανταποκρίνεται στη πραγματικότητα.</a:t>
            </a:r>
          </a:p>
          <a:p>
            <a:pPr algn="just"/>
            <a:r>
              <a:rPr lang="el-GR" sz="1800" dirty="0"/>
              <a:t>Από την άλλη πλευρά, ο οίκος πρέπει να διατηρήσει την αξιοπιστία και τη φήμη του, δεδομένου ότι αυτές οι αξιολογήσεις επηρεάζουν σε μεγάλο βαθμό τους επενδυτές. Μία υπερβάλλουσα θετική αξιολόγηση βραχυπρόθεσμα θα είχε θετικό αντίκτυπο και για τον εκδότη και για τον οίκο, μακροπρόθεσμα όμως θα επηρέαζε αρνητικά τη φήμη και την αξιοπιστία τόσο του οίκου όσο και του εκδότη. Στη περίπτωση υποβάθμισης της πιστοληπτικής ικανότητας του εκδότη χρέους, αυξάνεται η πιθανότητα αθέτησης, διευρύνεται το περιθώριο κινδύνου με συνέπεια να μειώνεται η παρούσα αξία της απαίτησης και το αποτέλεσμα αυτών μεταφράζεται σε αύξηση των επιτοκίων για τους δανειολήπτες, που είναι και αυτοί οι οποίοι θα πληρώσουν τελικά τον ανταγωνισμό μεταξύ των οίκων αξιολόγησης για το μοίρασμα της αγοράς.</a:t>
            </a:r>
          </a:p>
        </p:txBody>
      </p:sp>
      <p:sp>
        <p:nvSpPr>
          <p:cNvPr id="4" name="Slide Number Placeholder 3">
            <a:extLst>
              <a:ext uri="{FF2B5EF4-FFF2-40B4-BE49-F238E27FC236}">
                <a16:creationId xmlns:a16="http://schemas.microsoft.com/office/drawing/2014/main" id="{63A7639F-C0D4-051B-55BD-53B39CD75EF6}"/>
              </a:ext>
            </a:extLst>
          </p:cNvPr>
          <p:cNvSpPr>
            <a:spLocks noGrp="1"/>
          </p:cNvSpPr>
          <p:nvPr>
            <p:ph type="sldNum" sz="quarter" idx="12"/>
          </p:nvPr>
        </p:nvSpPr>
        <p:spPr/>
        <p:txBody>
          <a:bodyPr/>
          <a:lstStyle/>
          <a:p>
            <a:fld id="{6F80338C-7267-4363-B749-58AFCE06DD7B}" type="slidenum">
              <a:rPr lang="en-US" smtClean="0"/>
              <a:pPr/>
              <a:t>3</a:t>
            </a:fld>
            <a:endParaRPr lang="en-US"/>
          </a:p>
        </p:txBody>
      </p:sp>
      <p:sp>
        <p:nvSpPr>
          <p:cNvPr id="5" name="Title 1">
            <a:extLst>
              <a:ext uri="{FF2B5EF4-FFF2-40B4-BE49-F238E27FC236}">
                <a16:creationId xmlns:a16="http://schemas.microsoft.com/office/drawing/2014/main" id="{9CBBFCD9-F657-722F-A190-9F3CF344B035}"/>
              </a:ext>
            </a:extLst>
          </p:cNvPr>
          <p:cNvSpPr>
            <a:spLocks noGrp="1"/>
          </p:cNvSpPr>
          <p:nvPr>
            <p:ph type="title"/>
          </p:nvPr>
        </p:nvSpPr>
        <p:spPr>
          <a:xfrm>
            <a:off x="435077" y="166022"/>
            <a:ext cx="8229600" cy="639762"/>
          </a:xfrm>
        </p:spPr>
        <p:txBody>
          <a:bodyPr>
            <a:normAutofit fontScale="90000"/>
          </a:bodyPr>
          <a:lstStyle/>
          <a:p>
            <a:r>
              <a:rPr lang="el-GR" altLang="en-US" sz="4000" b="1" dirty="0">
                <a:solidFill>
                  <a:schemeClr val="tx2"/>
                </a:solidFill>
              </a:rPr>
              <a:t>Πιστοληπτική αξιολόγηση</a:t>
            </a:r>
          </a:p>
        </p:txBody>
      </p:sp>
    </p:spTree>
    <p:extLst>
      <p:ext uri="{BB962C8B-B14F-4D97-AF65-F5344CB8AC3E}">
        <p14:creationId xmlns:p14="http://schemas.microsoft.com/office/powerpoint/2010/main" val="572303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ABC3C-DA48-B035-43F6-DECCB8886FB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C1CCB9-2D84-EE2D-94B3-0C2099A5CC54}"/>
              </a:ext>
            </a:extLst>
          </p:cNvPr>
          <p:cNvSpPr>
            <a:spLocks noGrp="1"/>
          </p:cNvSpPr>
          <p:nvPr>
            <p:ph idx="1"/>
          </p:nvPr>
        </p:nvSpPr>
        <p:spPr>
          <a:xfrm>
            <a:off x="435077" y="827906"/>
            <a:ext cx="8229600" cy="5801493"/>
          </a:xfrm>
        </p:spPr>
        <p:txBody>
          <a:bodyPr>
            <a:noAutofit/>
          </a:bodyPr>
          <a:lstStyle/>
          <a:p>
            <a:pPr algn="just"/>
            <a:r>
              <a:rPr lang="el-GR" sz="1800" dirty="0"/>
              <a:t>Επιπλέον, μια ευνοϊκή αξιολόγηση σχετίζεται άμεσα τόσο με τη προληπτική εποπτεία των τραπεζών για το καθορισμό των απαιτούμενων ιδίων κεφαλαίων τους, όσο και με την επενδυτική συμπεριφορά των θεσμικών επενδυτών. </a:t>
            </a:r>
          </a:p>
          <a:p>
            <a:pPr algn="just"/>
            <a:r>
              <a:rPr lang="el-GR" sz="1800" dirty="0"/>
              <a:t>Μία προσωρινή υψηλή βαθμολογία δίνει μια θετική προοπτική και προσφέρει στον επενδυτή το ενδεχόμενο της αύξησης αυτής της βαθμολογίας στο μέλλον. Περαιτέρω δε, σύμφωνα με το εποπτικό πλαίσιο της Βασιλείας ΙΙ προβλέφθηκε η δυνατότητα του πιστωτικού ιδρύματος να καθορίσει έναν ή περισσότερους αναγνωρισμένους οίκους αξιολόγησης πιστοληπτικής ικανότητας, τις πιστοληπτικές αξιολογήσεις των οποίων θα χρησιμοποιεί για τον προσδιορισμό των συντελεστών στάθμισης των ανοιγμάτων του υπό μορφή θέσεων σε </a:t>
            </a:r>
            <a:r>
              <a:rPr lang="el-GR" sz="1800" dirty="0" err="1"/>
              <a:t>τιτλοποίηση</a:t>
            </a:r>
            <a:r>
              <a:rPr lang="el-GR" sz="1800" dirty="0"/>
              <a:t>.</a:t>
            </a:r>
          </a:p>
          <a:p>
            <a:pPr algn="just"/>
            <a:r>
              <a:rPr lang="el-GR" sz="1800" dirty="0"/>
              <a:t>Η σημασία του ρόλου των οίκων αξιολόγησης έγινε πιο ορατή κατά τη διάρκεια της κρίσης των στεγαστικών δανείων στις Η.Π.Α. μετά το 2007, όταν ένας μεγάλος αριθμός σύνθετων χρηματοοικονομικών προϊόντων, κρατικών ομολόγων αλλά και τα </a:t>
            </a:r>
            <a:r>
              <a:rPr lang="el-GR" sz="1800" dirty="0" err="1"/>
              <a:t>τιτλοποιημένα</a:t>
            </a:r>
            <a:r>
              <a:rPr lang="el-GR" sz="1800" dirty="0"/>
              <a:t> στεγαστικά δάνεια που είχαν αξιολογηθεί με υψηλές βαθμολογίες διότι θα παρείχαν μέγιστες αποδόσεις, υποβαθμίστηκαν λόγω της μη ορθής εκτίμησης του πιστωτικού κινδύνου (περίπτωση </a:t>
            </a:r>
            <a:r>
              <a:rPr lang="el-GR" sz="1800" dirty="0" err="1"/>
              <a:t>Lehman</a:t>
            </a:r>
            <a:r>
              <a:rPr lang="el-GR" sz="1800" dirty="0"/>
              <a:t> </a:t>
            </a:r>
            <a:r>
              <a:rPr lang="el-GR" sz="1800" dirty="0" err="1"/>
              <a:t>Brothers</a:t>
            </a:r>
            <a:r>
              <a:rPr lang="el-GR" sz="1800" dirty="0"/>
              <a:t>). Η αξία των </a:t>
            </a:r>
            <a:r>
              <a:rPr lang="el-GR" sz="1800" dirty="0" err="1"/>
              <a:t>τιτλοποιημένων</a:t>
            </a:r>
            <a:r>
              <a:rPr lang="el-GR" sz="1800" dirty="0"/>
              <a:t> απαιτήσεων περιορίστηκε σε μεγάλο βαθμό και η στεγαστική αγορά στις Η.Π.Α κατέρρευσε.</a:t>
            </a:r>
          </a:p>
        </p:txBody>
      </p:sp>
      <p:sp>
        <p:nvSpPr>
          <p:cNvPr id="4" name="Slide Number Placeholder 3">
            <a:extLst>
              <a:ext uri="{FF2B5EF4-FFF2-40B4-BE49-F238E27FC236}">
                <a16:creationId xmlns:a16="http://schemas.microsoft.com/office/drawing/2014/main" id="{2800D8FB-724F-4072-D691-303C21903632}"/>
              </a:ext>
            </a:extLst>
          </p:cNvPr>
          <p:cNvSpPr>
            <a:spLocks noGrp="1"/>
          </p:cNvSpPr>
          <p:nvPr>
            <p:ph type="sldNum" sz="quarter" idx="12"/>
          </p:nvPr>
        </p:nvSpPr>
        <p:spPr/>
        <p:txBody>
          <a:bodyPr/>
          <a:lstStyle/>
          <a:p>
            <a:fld id="{6F80338C-7267-4363-B749-58AFCE06DD7B}" type="slidenum">
              <a:rPr lang="en-US" smtClean="0"/>
              <a:pPr/>
              <a:t>4</a:t>
            </a:fld>
            <a:endParaRPr lang="en-US"/>
          </a:p>
        </p:txBody>
      </p:sp>
      <p:sp>
        <p:nvSpPr>
          <p:cNvPr id="5" name="Title 1">
            <a:extLst>
              <a:ext uri="{FF2B5EF4-FFF2-40B4-BE49-F238E27FC236}">
                <a16:creationId xmlns:a16="http://schemas.microsoft.com/office/drawing/2014/main" id="{730B4886-B6C1-79D0-7D49-100A78AB2B74}"/>
              </a:ext>
            </a:extLst>
          </p:cNvPr>
          <p:cNvSpPr>
            <a:spLocks noGrp="1"/>
          </p:cNvSpPr>
          <p:nvPr>
            <p:ph type="title"/>
          </p:nvPr>
        </p:nvSpPr>
        <p:spPr>
          <a:xfrm>
            <a:off x="435077" y="166022"/>
            <a:ext cx="8229600" cy="639762"/>
          </a:xfrm>
        </p:spPr>
        <p:txBody>
          <a:bodyPr>
            <a:normAutofit fontScale="90000"/>
          </a:bodyPr>
          <a:lstStyle/>
          <a:p>
            <a:r>
              <a:rPr lang="el-GR" altLang="en-US" sz="4000" b="1" dirty="0">
                <a:solidFill>
                  <a:schemeClr val="tx2"/>
                </a:solidFill>
              </a:rPr>
              <a:t>Πιστοληπτική αξιολόγηση</a:t>
            </a:r>
          </a:p>
        </p:txBody>
      </p:sp>
    </p:spTree>
    <p:extLst>
      <p:ext uri="{BB962C8B-B14F-4D97-AF65-F5344CB8AC3E}">
        <p14:creationId xmlns:p14="http://schemas.microsoft.com/office/powerpoint/2010/main" val="3471935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0F9FC-7BE6-9843-AF85-3E94B103CBC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84AF04-5A4C-F474-CB4D-456DA21872D5}"/>
              </a:ext>
            </a:extLst>
          </p:cNvPr>
          <p:cNvSpPr>
            <a:spLocks noGrp="1"/>
          </p:cNvSpPr>
          <p:nvPr>
            <p:ph idx="1"/>
          </p:nvPr>
        </p:nvSpPr>
        <p:spPr>
          <a:xfrm>
            <a:off x="457200" y="1251155"/>
            <a:ext cx="8229600" cy="4984750"/>
          </a:xfrm>
        </p:spPr>
        <p:txBody>
          <a:bodyPr>
            <a:noAutofit/>
          </a:bodyPr>
          <a:lstStyle/>
          <a:p>
            <a:pPr algn="just"/>
            <a:r>
              <a:rPr lang="el-GR" sz="1800" dirty="0"/>
              <a:t>Κάθε υποψήφιος δανειολήπτης, είτε πρόκειται για φυσικό ή για νομικό πρόσωπο, πρέπει να αξιολογηθεί από τη τράπεζα ώστε να γίνει πιστούχος για το συγκεκριμένο τύπο και ποσό δανείου, το οποίο αιτείται. </a:t>
            </a:r>
          </a:p>
          <a:p>
            <a:pPr algn="just"/>
            <a:r>
              <a:rPr lang="el-GR" sz="1800" dirty="0"/>
              <a:t>Η αξιολόγηση της πιστοληπτικής ικανότητας του δανειολήπτη αποτελεί μέρος της διαδικασίας έγκρισης του δανείου. </a:t>
            </a:r>
          </a:p>
          <a:p>
            <a:pPr algn="just"/>
            <a:r>
              <a:rPr lang="el-GR" sz="1800" dirty="0"/>
              <a:t>Ειδικότερα, τα μεγάλα δάνεια που αφορούν βιοτεχνικές ή επιχειρηματικές δραστηριότητες, όπως και τα στεγαστικά δάνεια λαμβάνουν πιστοληπτική διαβάθμιση. </a:t>
            </a:r>
          </a:p>
          <a:p>
            <a:pPr algn="just"/>
            <a:r>
              <a:rPr lang="el-GR" sz="1800" dirty="0"/>
              <a:t>Τα κριτήρια που χρησιμοποιούνται για την αξιολόγηση της φερεγγυότητας μια επιχείρησης είναι το μέγεθος της, ο κλάδος στον οποίο δραστηριοποιείται, η ανάλυση των λογιστικών της καταστάσεων (τα θετικά οικονομικά αποτελέσματα συνήθως σε βάθος τριετίας ή και περισσοτέρων ετών), η επιτυχία των στόχων της και η αποφυγή των κινδύνων. </a:t>
            </a:r>
          </a:p>
          <a:p>
            <a:pPr algn="just"/>
            <a:r>
              <a:rPr lang="el-GR" sz="1800" dirty="0"/>
              <a:t>Τα αντίστοιχα κριτήρια που χρησιμοποιούνται για την αξιολόγηση της φερεγγυότητας του λήπτη στεγαστικού δανείου είναι το εισόδημα του, το είδος της εργασίας του (για παράδειγμα ένας ελεύθερος επαγγελματίας και ένας δημόσιος υπάλληλος θα λάμβαναν διαφορετική αξιολόγηση), η ηλικία του, η ακίνητη περιουσία του αν υπάρχει όπως και η ύπαρξη εγγυητή.</a:t>
            </a:r>
          </a:p>
        </p:txBody>
      </p:sp>
      <p:sp>
        <p:nvSpPr>
          <p:cNvPr id="4" name="Slide Number Placeholder 3">
            <a:extLst>
              <a:ext uri="{FF2B5EF4-FFF2-40B4-BE49-F238E27FC236}">
                <a16:creationId xmlns:a16="http://schemas.microsoft.com/office/drawing/2014/main" id="{F1A03DC7-AC9F-76C7-96E3-4D059F7FE573}"/>
              </a:ext>
            </a:extLst>
          </p:cNvPr>
          <p:cNvSpPr>
            <a:spLocks noGrp="1"/>
          </p:cNvSpPr>
          <p:nvPr>
            <p:ph type="sldNum" sz="quarter" idx="12"/>
          </p:nvPr>
        </p:nvSpPr>
        <p:spPr/>
        <p:txBody>
          <a:bodyPr/>
          <a:lstStyle/>
          <a:p>
            <a:fld id="{6F80338C-7267-4363-B749-58AFCE06DD7B}" type="slidenum">
              <a:rPr lang="en-US" smtClean="0"/>
              <a:pPr/>
              <a:t>5</a:t>
            </a:fld>
            <a:endParaRPr lang="en-US"/>
          </a:p>
        </p:txBody>
      </p:sp>
      <p:sp>
        <p:nvSpPr>
          <p:cNvPr id="5" name="Title 1">
            <a:extLst>
              <a:ext uri="{FF2B5EF4-FFF2-40B4-BE49-F238E27FC236}">
                <a16:creationId xmlns:a16="http://schemas.microsoft.com/office/drawing/2014/main" id="{5EDE24E1-A84A-1E1C-81AC-7483A470B330}"/>
              </a:ext>
            </a:extLst>
          </p:cNvPr>
          <p:cNvSpPr>
            <a:spLocks noGrp="1"/>
          </p:cNvSpPr>
          <p:nvPr>
            <p:ph type="title"/>
          </p:nvPr>
        </p:nvSpPr>
        <p:spPr>
          <a:xfrm>
            <a:off x="430161" y="121777"/>
            <a:ext cx="8229600" cy="1129378"/>
          </a:xfrm>
        </p:spPr>
        <p:txBody>
          <a:bodyPr>
            <a:normAutofit fontScale="90000"/>
          </a:bodyPr>
          <a:lstStyle/>
          <a:p>
            <a:r>
              <a:rPr lang="el-GR" altLang="en-US" sz="4000" b="1" dirty="0">
                <a:solidFill>
                  <a:schemeClr val="tx2"/>
                </a:solidFill>
              </a:rPr>
              <a:t>Αξιολόγηση πιστοληπτικής ικανότητας δανειολήπτη</a:t>
            </a:r>
          </a:p>
        </p:txBody>
      </p:sp>
    </p:spTree>
    <p:extLst>
      <p:ext uri="{BB962C8B-B14F-4D97-AF65-F5344CB8AC3E}">
        <p14:creationId xmlns:p14="http://schemas.microsoft.com/office/powerpoint/2010/main" val="1338955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EABD9-DD8F-87BB-5D2B-3B1A0274699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F4DCDF-66B6-44AB-A2DC-DCF4538F204D}"/>
              </a:ext>
            </a:extLst>
          </p:cNvPr>
          <p:cNvSpPr>
            <a:spLocks noGrp="1"/>
          </p:cNvSpPr>
          <p:nvPr>
            <p:ph idx="1"/>
          </p:nvPr>
        </p:nvSpPr>
        <p:spPr>
          <a:xfrm>
            <a:off x="457200" y="1251155"/>
            <a:ext cx="8229600" cy="4984750"/>
          </a:xfrm>
        </p:spPr>
        <p:txBody>
          <a:bodyPr>
            <a:noAutofit/>
          </a:bodyPr>
          <a:lstStyle/>
          <a:p>
            <a:pPr algn="just"/>
            <a:r>
              <a:rPr lang="el-GR" sz="1700" dirty="0"/>
              <a:t>Ακολούθως, πληροφορίες αντλούνται από τον μαύρο Τειρεσία, στον οποίο αν εμφανίζεται ο δανειολήπτης το αίτημα για δάνειο απορρίπτεται απευθείας. Αν δεν εμφανίζεται, γίνεται μετέπειτα έλεγχος και στο λευκό Τειρεσία και η τράπεζα αποφασίζει για την έγκριση ή όχι του δανείου. </a:t>
            </a:r>
          </a:p>
          <a:p>
            <a:pPr algn="just"/>
            <a:r>
              <a:rPr lang="el-GR" sz="1700" dirty="0"/>
              <a:t>Εφόσον πληρούνται οι προϋποθέσεις για την έγκριση του δανείου και η τράπεζα έχει ήδη πληροφορηθεί για τη συναλλακτική συμπεριφορά και τη συνέπεια του δανειολήπτη τα προηγούμενα χρόνια, πάλι μέσω του λευκού Τειρεσία, αν η βαθμολογία του είναι άνω του ορισθέντος από τη τράπεζα ορίου (</a:t>
            </a:r>
            <a:r>
              <a:rPr lang="el-GR" sz="1700" dirty="0" err="1"/>
              <a:t>minimum</a:t>
            </a:r>
            <a:r>
              <a:rPr lang="el-GR" sz="1700" dirty="0"/>
              <a:t> </a:t>
            </a:r>
            <a:r>
              <a:rPr lang="el-GR" sz="1700" dirty="0" err="1"/>
              <a:t>score</a:t>
            </a:r>
            <a:r>
              <a:rPr lang="el-GR" sz="1700" dirty="0"/>
              <a:t>), τότε το δάνειο εγκρίνεται.</a:t>
            </a:r>
          </a:p>
          <a:p>
            <a:pPr algn="just"/>
            <a:r>
              <a:rPr lang="el-GR" sz="1700" dirty="0"/>
              <a:t>Με αυτά τα Συστήματα Βαθμολόγησης Πιστοληπτικής Ικανότητας Δανειοληπτών, γνωστά και ως μοντέλα </a:t>
            </a:r>
            <a:r>
              <a:rPr lang="el-GR" sz="1700" dirty="0" err="1"/>
              <a:t>creditscoring</a:t>
            </a:r>
            <a:r>
              <a:rPr lang="el-GR" sz="1700" dirty="0"/>
              <a:t>, η τράπεζα αναλύει την πιθανότητα επισφάλειας στις ενδεχόμενες χορηγήσεις δανείων και ταξινομεί το δανειολήπτη σε διάφορες κατηγορίες επισφαλών ή μη πελατών μετά την χορήγηση του δανείου. </a:t>
            </a:r>
          </a:p>
          <a:p>
            <a:pPr algn="just"/>
            <a:r>
              <a:rPr lang="el-GR" sz="1700" dirty="0"/>
              <a:t>Για τη στεγαστική πίστη εφαρμόζεται ο δείκτης LTV, που ορίζεται ως λόγος του δανείου προς την αξία του ακινήτου (</a:t>
            </a:r>
            <a:r>
              <a:rPr lang="el-GR" sz="1700" dirty="0" err="1"/>
              <a:t>Loan</a:t>
            </a:r>
            <a:r>
              <a:rPr lang="el-GR" sz="1700" dirty="0"/>
              <a:t> </a:t>
            </a:r>
            <a:r>
              <a:rPr lang="el-GR" sz="1700" dirty="0" err="1"/>
              <a:t>to</a:t>
            </a:r>
            <a:r>
              <a:rPr lang="el-GR" sz="1700" dirty="0"/>
              <a:t> </a:t>
            </a:r>
            <a:r>
              <a:rPr lang="el-GR" sz="1700" dirty="0" err="1"/>
              <a:t>Value</a:t>
            </a:r>
            <a:r>
              <a:rPr lang="el-GR" sz="1700" dirty="0"/>
              <a:t>) και δείχνει τη σχέση ανάμεσα στο δάνειο και την εμπορική αξία του ακινήτου. </a:t>
            </a:r>
          </a:p>
          <a:p>
            <a:pPr algn="just"/>
            <a:r>
              <a:rPr lang="el-GR" sz="1700" dirty="0"/>
              <a:t>Τυπικά, εκτιμήσεις με υψηλό δείκτη LTV θεωρούνται ότι ενέχουν μεγαλύτερο κίνδυνο, και ως εκ τούτου αν εγκριθεί το στεγαστικό ενυπόθηκο δάνειο θα έχει μεγαλύτερο κόστος για το δανειολήπτη, το οποίο και μεταφράζεται σε υψηλότερο επιτόκιο δανεισμού.</a:t>
            </a:r>
          </a:p>
        </p:txBody>
      </p:sp>
      <p:sp>
        <p:nvSpPr>
          <p:cNvPr id="4" name="Slide Number Placeholder 3">
            <a:extLst>
              <a:ext uri="{FF2B5EF4-FFF2-40B4-BE49-F238E27FC236}">
                <a16:creationId xmlns:a16="http://schemas.microsoft.com/office/drawing/2014/main" id="{28E0083B-0758-5B03-EF1E-893495BDD208}"/>
              </a:ext>
            </a:extLst>
          </p:cNvPr>
          <p:cNvSpPr>
            <a:spLocks noGrp="1"/>
          </p:cNvSpPr>
          <p:nvPr>
            <p:ph type="sldNum" sz="quarter" idx="12"/>
          </p:nvPr>
        </p:nvSpPr>
        <p:spPr/>
        <p:txBody>
          <a:bodyPr/>
          <a:lstStyle/>
          <a:p>
            <a:fld id="{6F80338C-7267-4363-B749-58AFCE06DD7B}" type="slidenum">
              <a:rPr lang="en-US" smtClean="0"/>
              <a:pPr/>
              <a:t>6</a:t>
            </a:fld>
            <a:endParaRPr lang="en-US"/>
          </a:p>
        </p:txBody>
      </p:sp>
      <p:sp>
        <p:nvSpPr>
          <p:cNvPr id="5" name="Title 1">
            <a:extLst>
              <a:ext uri="{FF2B5EF4-FFF2-40B4-BE49-F238E27FC236}">
                <a16:creationId xmlns:a16="http://schemas.microsoft.com/office/drawing/2014/main" id="{921EBFDE-51F0-7159-BE97-F56A348C2EA1}"/>
              </a:ext>
            </a:extLst>
          </p:cNvPr>
          <p:cNvSpPr>
            <a:spLocks noGrp="1"/>
          </p:cNvSpPr>
          <p:nvPr>
            <p:ph type="title"/>
          </p:nvPr>
        </p:nvSpPr>
        <p:spPr>
          <a:xfrm>
            <a:off x="430161" y="121777"/>
            <a:ext cx="8229600" cy="1129378"/>
          </a:xfrm>
        </p:spPr>
        <p:txBody>
          <a:bodyPr>
            <a:normAutofit fontScale="90000"/>
          </a:bodyPr>
          <a:lstStyle/>
          <a:p>
            <a:r>
              <a:rPr lang="el-GR" altLang="en-US" sz="4000" b="1" dirty="0">
                <a:solidFill>
                  <a:schemeClr val="tx2"/>
                </a:solidFill>
              </a:rPr>
              <a:t>Αξιολόγηση πιστοληπτικής ικανότητας δανειολήπτη</a:t>
            </a:r>
          </a:p>
        </p:txBody>
      </p:sp>
    </p:spTree>
    <p:extLst>
      <p:ext uri="{BB962C8B-B14F-4D97-AF65-F5344CB8AC3E}">
        <p14:creationId xmlns:p14="http://schemas.microsoft.com/office/powerpoint/2010/main" val="1390173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9BBC01-6F1F-5910-FCBC-0A7E58E11B6C}"/>
              </a:ext>
            </a:extLst>
          </p:cNvPr>
          <p:cNvSpPr>
            <a:spLocks noGrp="1"/>
          </p:cNvSpPr>
          <p:nvPr>
            <p:ph idx="1"/>
          </p:nvPr>
        </p:nvSpPr>
        <p:spPr>
          <a:xfrm>
            <a:off x="489155" y="1051168"/>
            <a:ext cx="8367252" cy="5158582"/>
          </a:xfrm>
        </p:spPr>
        <p:txBody>
          <a:bodyPr>
            <a:normAutofit fontScale="55000" lnSpcReduction="20000"/>
          </a:bodyPr>
          <a:lstStyle/>
          <a:p>
            <a:pPr algn="just"/>
            <a:r>
              <a:rPr lang="el-GR" dirty="0"/>
              <a:t>Ουσιαστικά, η </a:t>
            </a:r>
            <a:r>
              <a:rPr lang="el-GR" dirty="0" err="1"/>
              <a:t>τιτλοποίηση</a:t>
            </a:r>
            <a:r>
              <a:rPr lang="el-GR" dirty="0"/>
              <a:t> αποτελεί μια διαδικασία μέσω της οποίας το πιστωτικό ίδρυμα ομαδοποιεί στοιχεία του ενεργητικού του, π.χ. στεγαστικά δάνεια, αποσπώντας τα από τον ισολογισμό του και εκχωρώντας τα, με σύμβαση πώλησης σε μια εταιρεία ειδικού σκοπού (Special </a:t>
            </a:r>
            <a:r>
              <a:rPr lang="el-GR" dirty="0" err="1"/>
              <a:t>Purpose</a:t>
            </a:r>
            <a:r>
              <a:rPr lang="el-GR" dirty="0"/>
              <a:t> </a:t>
            </a:r>
            <a:r>
              <a:rPr lang="el-GR" dirty="0" err="1"/>
              <a:t>Vehicles</a:t>
            </a:r>
            <a:r>
              <a:rPr lang="el-GR" dirty="0"/>
              <a:t>), με στόχο την άντληση ρευστότητας. </a:t>
            </a:r>
          </a:p>
          <a:p>
            <a:pPr algn="just"/>
            <a:r>
              <a:rPr lang="el-GR" dirty="0"/>
              <a:t>Με αυτό τον τρόπο τα δάνεια συγκεντρώνονται σε «πακέτα», κατηγοριοποιούνται ανάλογα με τα ιδιαίτερα χαρακτηριστικά τους, (είδος δανείου, δάνεια εμπραγμάτως εξασφαλισμένα ή όχι, προφίλ του δανειολήπτη, γεωγραφική περιοχή, αξίες ακινήτων, κ.α.) επιλέγονται, εγκρίνονται και υποβάλλονται προς αξιολόγηση σε εταιρείες αξιολόγησης, έτσι ώστε να προωθηθούν στη δευτερογενή αγορά και τους θεσμικούς επενδυτές για περαιτέρω διάθεση και διαπραγμάτευση τους με τη μορφή ομολόγων.</a:t>
            </a:r>
          </a:p>
          <a:p>
            <a:pPr algn="just"/>
            <a:r>
              <a:rPr lang="el-GR" dirty="0"/>
              <a:t>Επομένως, τα </a:t>
            </a:r>
            <a:r>
              <a:rPr lang="el-GR" dirty="0" err="1"/>
              <a:t>τιτλοποιημένα</a:t>
            </a:r>
            <a:r>
              <a:rPr lang="el-GR" dirty="0"/>
              <a:t> δάνεια, αφού έχουν εξαχθεί από το ενεργητικό της τράπεζας, πωλούνται «πακεταρισμένα» με τη μορφή χρεογράφων στους επενδυτές. Επ’ αυτών εκδίδονται ομολογίες και η διάθεση των ομολογιών στη χώρα μας γίνεται σε περιορισμένο κύκλο προσώπων που δεν μπορεί να υπερβαίνει τα </a:t>
            </a:r>
            <a:r>
              <a:rPr lang="el-GR" dirty="0" err="1"/>
              <a:t>εκατόν</a:t>
            </a:r>
            <a:r>
              <a:rPr lang="el-GR" dirty="0"/>
              <a:t> πενήντα, ενώ κατώτατο όριο για την ονομαστική αξία της κάθε ομολογίας είναι τα 100.000 €. </a:t>
            </a:r>
          </a:p>
          <a:p>
            <a:pPr algn="just"/>
            <a:r>
              <a:rPr lang="el-GR" dirty="0"/>
              <a:t>Σε αυτό το κύκλο προσώπων μπορούν να μετέχουν αμοιβαία κεφάλαια και εταιρίες επενδύσεων χαρτοφυλακίου με έδρα την Ελλάδα, υπό τον όρο ότι έχουν αξιολογηθεί πιστοληπτικά από διεθνώς αναγνωρισμένο οίκο αξιολόγησης.</a:t>
            </a:r>
          </a:p>
          <a:p>
            <a:pPr marL="0" indent="0" algn="just">
              <a:buNone/>
            </a:pPr>
            <a:endParaRPr lang="el-GR" dirty="0"/>
          </a:p>
        </p:txBody>
      </p:sp>
      <p:sp>
        <p:nvSpPr>
          <p:cNvPr id="4" name="Slide Number Placeholder 3">
            <a:extLst>
              <a:ext uri="{FF2B5EF4-FFF2-40B4-BE49-F238E27FC236}">
                <a16:creationId xmlns:a16="http://schemas.microsoft.com/office/drawing/2014/main" id="{A2B08E5E-0F87-CFB5-6092-E3A0EBD7B344}"/>
              </a:ext>
            </a:extLst>
          </p:cNvPr>
          <p:cNvSpPr>
            <a:spLocks noGrp="1"/>
          </p:cNvSpPr>
          <p:nvPr>
            <p:ph type="sldNum" sz="quarter" idx="12"/>
          </p:nvPr>
        </p:nvSpPr>
        <p:spPr/>
        <p:txBody>
          <a:bodyPr/>
          <a:lstStyle/>
          <a:p>
            <a:fld id="{6F80338C-7267-4363-B749-58AFCE06DD7B}" type="slidenum">
              <a:rPr lang="en-US" smtClean="0"/>
              <a:pPr/>
              <a:t>7</a:t>
            </a:fld>
            <a:endParaRPr lang="en-US"/>
          </a:p>
        </p:txBody>
      </p:sp>
      <p:sp>
        <p:nvSpPr>
          <p:cNvPr id="7" name="Title 1">
            <a:extLst>
              <a:ext uri="{FF2B5EF4-FFF2-40B4-BE49-F238E27FC236}">
                <a16:creationId xmlns:a16="http://schemas.microsoft.com/office/drawing/2014/main" id="{BE9EE283-5A23-6DAC-4DA6-B2464C6B2211}"/>
              </a:ext>
            </a:extLst>
          </p:cNvPr>
          <p:cNvSpPr>
            <a:spLocks noGrp="1"/>
          </p:cNvSpPr>
          <p:nvPr>
            <p:ph type="title"/>
          </p:nvPr>
        </p:nvSpPr>
        <p:spPr>
          <a:xfrm>
            <a:off x="489155" y="136525"/>
            <a:ext cx="8229600" cy="777875"/>
          </a:xfrm>
        </p:spPr>
        <p:txBody>
          <a:bodyPr>
            <a:normAutofit/>
          </a:bodyPr>
          <a:lstStyle/>
          <a:p>
            <a:r>
              <a:rPr lang="el-GR" altLang="en-US" sz="4000" b="1" dirty="0">
                <a:solidFill>
                  <a:schemeClr val="tx2"/>
                </a:solidFill>
              </a:rPr>
              <a:t>Η έννοια της τιτλοποίησης</a:t>
            </a:r>
          </a:p>
        </p:txBody>
      </p:sp>
    </p:spTree>
    <p:extLst>
      <p:ext uri="{BB962C8B-B14F-4D97-AF65-F5344CB8AC3E}">
        <p14:creationId xmlns:p14="http://schemas.microsoft.com/office/powerpoint/2010/main" val="3309706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3B156-D5C1-6215-A290-9090DE64C5B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DD8F42-A593-08B2-6704-33084F9B8918}"/>
              </a:ext>
            </a:extLst>
          </p:cNvPr>
          <p:cNvSpPr>
            <a:spLocks noGrp="1"/>
          </p:cNvSpPr>
          <p:nvPr>
            <p:ph idx="1"/>
          </p:nvPr>
        </p:nvSpPr>
        <p:spPr>
          <a:xfrm>
            <a:off x="489155" y="838200"/>
            <a:ext cx="8367252" cy="5158582"/>
          </a:xfrm>
        </p:spPr>
        <p:txBody>
          <a:bodyPr>
            <a:normAutofit fontScale="62500" lnSpcReduction="20000"/>
          </a:bodyPr>
          <a:lstStyle/>
          <a:p>
            <a:pPr marL="0" indent="0" algn="just">
              <a:buNone/>
            </a:pPr>
            <a:r>
              <a:rPr lang="el-GR" dirty="0"/>
              <a:t>Τα είδη της τιτλοποίησης είναι δύο: η </a:t>
            </a:r>
            <a:r>
              <a:rPr lang="el-GR" b="1" dirty="0"/>
              <a:t>παραδοσιακή</a:t>
            </a:r>
            <a:r>
              <a:rPr lang="el-GR" dirty="0"/>
              <a:t> και η </a:t>
            </a:r>
            <a:r>
              <a:rPr lang="el-GR" b="1" dirty="0"/>
              <a:t>συνθετική</a:t>
            </a:r>
            <a:r>
              <a:rPr lang="el-GR" dirty="0"/>
              <a:t>.</a:t>
            </a:r>
          </a:p>
          <a:p>
            <a:pPr marL="0" indent="0" algn="just">
              <a:buNone/>
            </a:pPr>
            <a:endParaRPr lang="el-GR" dirty="0"/>
          </a:p>
          <a:p>
            <a:pPr marL="0" indent="0" algn="just">
              <a:buNone/>
            </a:pPr>
            <a:r>
              <a:rPr lang="el-GR" dirty="0"/>
              <a:t>(α) Ως παραδοσιακή </a:t>
            </a:r>
            <a:r>
              <a:rPr lang="el-GR" dirty="0" err="1"/>
              <a:t>τιτλοποίηση</a:t>
            </a:r>
            <a:r>
              <a:rPr lang="el-GR" dirty="0"/>
              <a:t> ορίζεται αυτή που περιλαμβάνει την οικονομική μεταφορά των </a:t>
            </a:r>
            <a:r>
              <a:rPr lang="el-GR" dirty="0" err="1"/>
              <a:t>τιτλοποιούμενων</a:t>
            </a:r>
            <a:r>
              <a:rPr lang="el-GR" dirty="0"/>
              <a:t> χρηματοδοτικών ανοιγμάτων από το μεταβιβάζον πιστωτικό ίδρυμα σε μια οντότητα ειδικού σκοπού που εκδίδει τους τίτλους. Αυτό επιτυγχάνεται είτε με τη μεταβίβαση της κυριότητας των </a:t>
            </a:r>
            <a:r>
              <a:rPr lang="el-GR" dirty="0" err="1"/>
              <a:t>τιτλοποιούμενων</a:t>
            </a:r>
            <a:r>
              <a:rPr lang="el-GR" dirty="0"/>
              <a:t> χρηματοδοτικών ανοιγμάτων, είτε με τη μερική εκχώρηση των απαιτήσεων (</a:t>
            </a:r>
            <a:r>
              <a:rPr lang="el-GR" dirty="0" err="1"/>
              <a:t>sub-participation</a:t>
            </a:r>
            <a:r>
              <a:rPr lang="el-GR" dirty="0"/>
              <a:t>). Οι τίτλοι που εκδίδονται από την εταιρεία ειδικού σκοπού δεν αποτελούν, σε καμία περίπτωση, υποχρεώσεις του μεταβιβάζοντος πιστωτικού ιδρύματος έναντι των επενδυτών. Οι επενδυτές αποκτώντας τους εν λόγω τίτλους, έχουν απαίτηση έναντι των αρχικών οφειλετών (των δανειοληπτών), δηλαδή έναντι αυτών, των οποίων οι οφειλές έχουν εκχωρηθεί στην εταιρία ειδικού σκοπού.</a:t>
            </a:r>
          </a:p>
          <a:p>
            <a:pPr marL="0" indent="0" algn="just">
              <a:buNone/>
            </a:pPr>
            <a:endParaRPr lang="el-GR" dirty="0"/>
          </a:p>
          <a:p>
            <a:pPr marL="0" indent="0" algn="just">
              <a:buNone/>
            </a:pPr>
            <a:r>
              <a:rPr lang="el-GR" dirty="0"/>
              <a:t>(β) Η </a:t>
            </a:r>
            <a:r>
              <a:rPr lang="el-GR" b="1" dirty="0"/>
              <a:t>σύνθετης μορφής </a:t>
            </a:r>
            <a:r>
              <a:rPr lang="el-GR" b="1" dirty="0" err="1"/>
              <a:t>τιτλοποίηση</a:t>
            </a:r>
            <a:r>
              <a:rPr lang="el-GR" b="1" dirty="0"/>
              <a:t> </a:t>
            </a:r>
            <a:r>
              <a:rPr lang="el-GR" dirty="0"/>
              <a:t>χρησιμοποιεί πιστωτικά παράγωγα μέσα ή εγγυήσεις για την αντιστάθμιση του πιστωτικού κινδύνου των τμημάτων της τιτλοποίησης, στον οποίο εκτίθεται το μεταβιβάζον πιστωτικό ίδρυμα. Τα ανοίγματα που </a:t>
            </a:r>
            <a:r>
              <a:rPr lang="el-GR" dirty="0" err="1"/>
              <a:t>τιτλοποιούνται</a:t>
            </a:r>
            <a:r>
              <a:rPr lang="el-GR" dirty="0"/>
              <a:t> εξακολουθούν να αποτελούν απαιτήσεις του πιστωτικού ιδρύματος.</a:t>
            </a:r>
          </a:p>
          <a:p>
            <a:pPr marL="0" indent="0" algn="just">
              <a:buNone/>
            </a:pPr>
            <a:endParaRPr lang="el-GR" dirty="0"/>
          </a:p>
        </p:txBody>
      </p:sp>
      <p:sp>
        <p:nvSpPr>
          <p:cNvPr id="4" name="Slide Number Placeholder 3">
            <a:extLst>
              <a:ext uri="{FF2B5EF4-FFF2-40B4-BE49-F238E27FC236}">
                <a16:creationId xmlns:a16="http://schemas.microsoft.com/office/drawing/2014/main" id="{F7D1CB22-64C4-CB89-A3AD-4E0B61570F40}"/>
              </a:ext>
            </a:extLst>
          </p:cNvPr>
          <p:cNvSpPr>
            <a:spLocks noGrp="1"/>
          </p:cNvSpPr>
          <p:nvPr>
            <p:ph type="sldNum" sz="quarter" idx="12"/>
          </p:nvPr>
        </p:nvSpPr>
        <p:spPr/>
        <p:txBody>
          <a:bodyPr/>
          <a:lstStyle/>
          <a:p>
            <a:fld id="{6F80338C-7267-4363-B749-58AFCE06DD7B}" type="slidenum">
              <a:rPr lang="en-US" smtClean="0"/>
              <a:pPr/>
              <a:t>8</a:t>
            </a:fld>
            <a:endParaRPr lang="en-US"/>
          </a:p>
        </p:txBody>
      </p:sp>
      <p:sp>
        <p:nvSpPr>
          <p:cNvPr id="7" name="Title 1">
            <a:extLst>
              <a:ext uri="{FF2B5EF4-FFF2-40B4-BE49-F238E27FC236}">
                <a16:creationId xmlns:a16="http://schemas.microsoft.com/office/drawing/2014/main" id="{A2D944E3-D356-2AEF-1482-8BC8A22E1AB4}"/>
              </a:ext>
            </a:extLst>
          </p:cNvPr>
          <p:cNvSpPr>
            <a:spLocks noGrp="1"/>
          </p:cNvSpPr>
          <p:nvPr>
            <p:ph type="title"/>
          </p:nvPr>
        </p:nvSpPr>
        <p:spPr>
          <a:xfrm>
            <a:off x="489155" y="136525"/>
            <a:ext cx="8229600" cy="701675"/>
          </a:xfrm>
        </p:spPr>
        <p:txBody>
          <a:bodyPr>
            <a:normAutofit/>
          </a:bodyPr>
          <a:lstStyle/>
          <a:p>
            <a:r>
              <a:rPr lang="el-GR" altLang="en-US" sz="4000" b="1" dirty="0">
                <a:solidFill>
                  <a:schemeClr val="tx2"/>
                </a:solidFill>
              </a:rPr>
              <a:t>Είδη τιτλοποίησης</a:t>
            </a:r>
          </a:p>
        </p:txBody>
      </p:sp>
    </p:spTree>
    <p:extLst>
      <p:ext uri="{BB962C8B-B14F-4D97-AF65-F5344CB8AC3E}">
        <p14:creationId xmlns:p14="http://schemas.microsoft.com/office/powerpoint/2010/main" val="680707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D822D-FAC0-E2A1-1530-DA74A888B2D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A3E623-50C4-F562-2C5A-F5523812CA26}"/>
              </a:ext>
            </a:extLst>
          </p:cNvPr>
          <p:cNvSpPr>
            <a:spLocks noGrp="1"/>
          </p:cNvSpPr>
          <p:nvPr>
            <p:ph idx="1"/>
          </p:nvPr>
        </p:nvSpPr>
        <p:spPr>
          <a:xfrm>
            <a:off x="489155" y="838200"/>
            <a:ext cx="8367252" cy="5638800"/>
          </a:xfrm>
        </p:spPr>
        <p:txBody>
          <a:bodyPr>
            <a:normAutofit/>
          </a:bodyPr>
          <a:lstStyle/>
          <a:p>
            <a:pPr algn="just"/>
            <a:r>
              <a:rPr lang="el-GR" sz="1600" dirty="0"/>
              <a:t>Στους σκοπούς της τιτλοποίησης περιλαμβάνεται η άντληση των κεφαλαίων που απαιτούνται για την απόκτηση ρευστότητας, ώστε η τράπεζα να προχωρήσει στη χορήγηση νέων δανείων και πιστώσεων, καθότι οι τόκοι και οι προμήθειες που θα προέλθουν από αυτές τις χορηγήσεις πιστώσεων, θα αποτελέσουν νέα έσοδα για τη τράπεζα, τους εισπραχθέντες τόκους (πιστωτικοί τόκοι) και τα καθαρά έσοδα από προμήθειες αντίστοιχα.</a:t>
            </a:r>
          </a:p>
          <a:p>
            <a:pPr algn="just"/>
            <a:r>
              <a:rPr lang="el-GR" sz="1600" dirty="0"/>
              <a:t>Ακολούθως, βασικό κίνητρο για να προσφύγει η τράπεζα στη διαδικασία της τιτλοποίησης δανείων καθώς και άλλων μορφών συμβάσεων χορηγήσεων και πιστώσεων είναι ότι, αποσπώμενων των απαιτήσεων αυτών από τον ισολογισμό και το ενεργητικό της, και για το μέρος αυτών των απαιτήσεων που μεταβιβάζει, κατανέμει και τον πιστωτικό κίνδυνο σε ένα άλλο χρηματοδοτικό φορέα, την εταιρεία ειδικού σκοπού. Συνεπώς, αφού το πιστωτικό ίδρυμα μεταφέρει το κίνδυνο, απαλλάσσεται και από την υποχρέωση διατήρησης των αντίστοιχων εποπτικών κεφαλαίων για τα συγκεκριμένα στοιχεία με βάση τους κανόνες της Βασιλείας. </a:t>
            </a:r>
          </a:p>
          <a:p>
            <a:pPr algn="just"/>
            <a:r>
              <a:rPr lang="el-GR" sz="1600" dirty="0"/>
              <a:t>Ένας σημαντικός παράγοντας που ενθαρρύνει τη προσφυγή των πιστωτικών ιδρυμάτων στη </a:t>
            </a:r>
            <a:r>
              <a:rPr lang="el-GR" sz="1600" dirty="0" err="1"/>
              <a:t>τιτλοποίηση</a:t>
            </a:r>
            <a:r>
              <a:rPr lang="el-GR" sz="1600" dirty="0"/>
              <a:t> είναι ότι βελτιώνεται η αποδοτικότητα των ιδίων  κεφαλαίων (ROE), διότι η μεγαλύτερη χρηματοοικονομική μόχλευση επηρεάζει θετικά την απόδοση των ιδίων κεφαλαίων (</a:t>
            </a:r>
            <a:r>
              <a:rPr lang="el-GR" sz="1600" dirty="0" err="1"/>
              <a:t>leverage</a:t>
            </a:r>
            <a:r>
              <a:rPr lang="el-GR" sz="1600" dirty="0"/>
              <a:t>) και αρνητικά την απόδοση του ενεργητικού.</a:t>
            </a:r>
          </a:p>
          <a:p>
            <a:pPr algn="just"/>
            <a:r>
              <a:rPr lang="el-GR" sz="1600" dirty="0"/>
              <a:t>Η μόχλευση κάνει δυνατή τη χρήση δανειακών κεφαλαίων μέσω επαναλαμβανόμενης επένδυσης τους στις χρηματαγορές, με σκοπό την αύξηση της επενδυτικής ικανότητας της τράπεζας και του κέρδους της. Μπορεί δε, να αυξήσει την απόδοση των ιδίων κεφαλαίων, όμως υψηλός βαθμός μόχλευσης συνεπάγεται και αυξημένο κίνδυνο χρεωκοπίας. </a:t>
            </a:r>
          </a:p>
        </p:txBody>
      </p:sp>
      <p:sp>
        <p:nvSpPr>
          <p:cNvPr id="4" name="Slide Number Placeholder 3">
            <a:extLst>
              <a:ext uri="{FF2B5EF4-FFF2-40B4-BE49-F238E27FC236}">
                <a16:creationId xmlns:a16="http://schemas.microsoft.com/office/drawing/2014/main" id="{142A45A3-AA7C-8193-33C1-6076F8E57159}"/>
              </a:ext>
            </a:extLst>
          </p:cNvPr>
          <p:cNvSpPr>
            <a:spLocks noGrp="1"/>
          </p:cNvSpPr>
          <p:nvPr>
            <p:ph type="sldNum" sz="quarter" idx="12"/>
          </p:nvPr>
        </p:nvSpPr>
        <p:spPr/>
        <p:txBody>
          <a:bodyPr/>
          <a:lstStyle/>
          <a:p>
            <a:fld id="{6F80338C-7267-4363-B749-58AFCE06DD7B}" type="slidenum">
              <a:rPr lang="en-US" smtClean="0"/>
              <a:pPr/>
              <a:t>9</a:t>
            </a:fld>
            <a:endParaRPr lang="en-US"/>
          </a:p>
        </p:txBody>
      </p:sp>
      <p:sp>
        <p:nvSpPr>
          <p:cNvPr id="7" name="Title 1">
            <a:extLst>
              <a:ext uri="{FF2B5EF4-FFF2-40B4-BE49-F238E27FC236}">
                <a16:creationId xmlns:a16="http://schemas.microsoft.com/office/drawing/2014/main" id="{535A9573-52E4-FBE5-66D3-C6B8A7261ECA}"/>
              </a:ext>
            </a:extLst>
          </p:cNvPr>
          <p:cNvSpPr>
            <a:spLocks noGrp="1"/>
          </p:cNvSpPr>
          <p:nvPr>
            <p:ph type="title"/>
          </p:nvPr>
        </p:nvSpPr>
        <p:spPr>
          <a:xfrm>
            <a:off x="489155" y="136525"/>
            <a:ext cx="8229600" cy="701675"/>
          </a:xfrm>
        </p:spPr>
        <p:txBody>
          <a:bodyPr>
            <a:normAutofit/>
          </a:bodyPr>
          <a:lstStyle/>
          <a:p>
            <a:r>
              <a:rPr lang="el-GR" altLang="en-US" sz="4000" b="1" dirty="0">
                <a:solidFill>
                  <a:schemeClr val="tx2"/>
                </a:solidFill>
              </a:rPr>
              <a:t>Σκοποί της τιτλοποίησης</a:t>
            </a:r>
          </a:p>
        </p:txBody>
      </p:sp>
    </p:spTree>
    <p:extLst>
      <p:ext uri="{BB962C8B-B14F-4D97-AF65-F5344CB8AC3E}">
        <p14:creationId xmlns:p14="http://schemas.microsoft.com/office/powerpoint/2010/main" val="2579480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1272</TotalTime>
  <Words>2984</Words>
  <Application>Microsoft Office PowerPoint</Application>
  <PresentationFormat>On-screen Show (4:3)</PresentationFormat>
  <Paragraphs>110</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Παρουσίαση 9:  Αξιολόγηση πιστοληπτικής ικανότητας και Τιτλοποίηση </vt:lpstr>
      <vt:lpstr>Πιστοληπτική αξιολόγηση</vt:lpstr>
      <vt:lpstr>Πιστοληπτική αξιολόγηση</vt:lpstr>
      <vt:lpstr>Πιστοληπτική αξιολόγηση</vt:lpstr>
      <vt:lpstr>Αξιολόγηση πιστοληπτικής ικανότητας δανειολήπτη</vt:lpstr>
      <vt:lpstr>Αξιολόγηση πιστοληπτικής ικανότητας δανειολήπτη</vt:lpstr>
      <vt:lpstr>Η έννοια της τιτλοποίησης</vt:lpstr>
      <vt:lpstr>Είδη τιτλοποίησης</vt:lpstr>
      <vt:lpstr>Σκοποί της τιτλοποίησης</vt:lpstr>
      <vt:lpstr>Τιτλοποίηση απαιτήσεων σύμφωνα με την ελληνική νομοθεσία  </vt:lpstr>
      <vt:lpstr>Τιτλοποίηση απαιτήσεων σύμφωνα με την ελληνική νομοθεσία  </vt:lpstr>
      <vt:lpstr>Τιτλοποίηση απαιτήσεων σύμφωνα με την ελληνική νομοθεσία  </vt:lpstr>
      <vt:lpstr>Τιτλοποίηση και η φούσκα των ακινήτων (subprime mortgage crisis)</vt:lpstr>
      <vt:lpstr>Τιτλοποίηση και η φούσκα των ακινήτων (subprime mortgage crisis)</vt:lpstr>
      <vt:lpstr>Συνέπειες της φούσκας των ακινήτων (subprime mortgage crisis)</vt:lpstr>
      <vt:lpstr>Συνέπειες της φούσκας των ακινήτων (subprime mortgage crisis)</vt:lpstr>
      <vt:lpstr>Συνέπειες της φούσκας των ακινήτων (subprimes)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Εθνικολογιστικά μεγέθη και ισοζύγιο πληρωμών</dc:title>
  <dc:creator>Liagkouras</dc:creator>
  <cp:lastModifiedBy>Gerasimos Rompotis</cp:lastModifiedBy>
  <cp:revision>119</cp:revision>
  <dcterms:created xsi:type="dcterms:W3CDTF">2013-10-10T16:57:40Z</dcterms:created>
  <dcterms:modified xsi:type="dcterms:W3CDTF">2026-03-02T12:34:40Z</dcterms:modified>
</cp:coreProperties>
</file>