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b="1">
                <a:solidFill>
                  <a:schemeClr val="tx2"/>
                </a:solidFill>
              </a:rPr>
              <a:t>Παρουσίαση 8: </a:t>
            </a:r>
            <a:br>
              <a:rPr lang="el-GR" b="1" dirty="0">
                <a:solidFill>
                  <a:schemeClr val="tx2"/>
                </a:solidFill>
              </a:rPr>
            </a:br>
            <a:r>
              <a:rPr lang="el-GR" b="1" dirty="0">
                <a:solidFill>
                  <a:schemeClr val="tx2"/>
                </a:solidFill>
              </a:rPr>
              <a:t>Σύστημα </a:t>
            </a:r>
            <a:r>
              <a:rPr lang="en-US" b="1" dirty="0">
                <a:solidFill>
                  <a:schemeClr val="tx2"/>
                </a:solidFill>
              </a:rPr>
              <a:t>Camels</a:t>
            </a: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B189B-CC6D-C791-EB51-2E78A97C0C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40D5BD-A20E-999A-8088-1B7587DE6E8A}"/>
              </a:ext>
            </a:extLst>
          </p:cNvPr>
          <p:cNvSpPr>
            <a:spLocks noGrp="1"/>
          </p:cNvSpPr>
          <p:nvPr>
            <p:ph idx="1"/>
          </p:nvPr>
        </p:nvSpPr>
        <p:spPr>
          <a:xfrm>
            <a:off x="474406" y="1071512"/>
            <a:ext cx="8229600" cy="5284838"/>
          </a:xfrm>
        </p:spPr>
        <p:txBody>
          <a:bodyPr>
            <a:normAutofit fontScale="92500" lnSpcReduction="20000"/>
          </a:bodyPr>
          <a:lstStyle/>
          <a:p>
            <a:pPr marL="0" indent="0" algn="just">
              <a:buNone/>
            </a:pPr>
            <a:r>
              <a:rPr lang="el-GR" sz="1900" dirty="0"/>
              <a:t>Ο δείκτης της Διοίκησης απεικονίζει τη σωστή (με αποτελεσματικό τρόπο) λειτουργία της</a:t>
            </a:r>
            <a:r>
              <a:rPr lang="en-US" sz="1900" dirty="0"/>
              <a:t> </a:t>
            </a:r>
            <a:r>
              <a:rPr lang="el-GR" sz="1900" dirty="0"/>
              <a:t>τράπεζας και την ικανότητα των διοικούντων να περιορίσουν τον κάθε μορφής κίνδυνο που</a:t>
            </a:r>
            <a:r>
              <a:rPr lang="en-US" sz="1900" dirty="0"/>
              <a:t> </a:t>
            </a:r>
            <a:r>
              <a:rPr lang="el-GR" sz="1900" dirty="0"/>
              <a:t>ενέχεται σε οποιαδήποτε δραστηριότητα της τράπεζας. Τα έξοδα διοίκησης που βρίσκονται</a:t>
            </a:r>
            <a:r>
              <a:rPr lang="en-US" sz="1900" dirty="0"/>
              <a:t> </a:t>
            </a:r>
            <a:r>
              <a:rPr lang="el-GR" sz="1900" dirty="0"/>
              <a:t>στον αριθμητή του κλάσματος προέρχονται από την Κατάσταση αποτελεσμάτων χρήσης και</a:t>
            </a:r>
            <a:r>
              <a:rPr lang="en-US" sz="1900" dirty="0"/>
              <a:t> </a:t>
            </a:r>
            <a:r>
              <a:rPr lang="el-GR" sz="1900" dirty="0"/>
              <a:t>αποτελούν μέρος των Γενικών Λειτουργικών Εξόδων. Στον παρονομαστή έχουμε τις πωλήσεις και συγκεκριμένα τους τόκους και </a:t>
            </a:r>
            <a:r>
              <a:rPr lang="el-GR" sz="1900" dirty="0" err="1"/>
              <a:t>εξομοιούμενα</a:t>
            </a:r>
            <a:r>
              <a:rPr lang="el-GR" sz="1900" dirty="0"/>
              <a:t> έσοδα. Όσο μικρότερος είναι ο δείκτης τόσο καλύτερη κρίνεται η διοίκηση του οργανισμού.</a:t>
            </a:r>
          </a:p>
          <a:p>
            <a:pPr marL="0" indent="0" algn="just">
              <a:buNone/>
            </a:pPr>
            <a:endParaRPr lang="el-GR" sz="1900" dirty="0"/>
          </a:p>
          <a:p>
            <a:pPr marL="0" indent="0" algn="just">
              <a:buNone/>
            </a:pPr>
            <a:endParaRPr lang="el-GR" sz="1900" dirty="0"/>
          </a:p>
          <a:p>
            <a:pPr marL="0" indent="0" algn="just">
              <a:buNone/>
            </a:pPr>
            <a:endParaRPr lang="el-GR" sz="1900" dirty="0"/>
          </a:p>
          <a:p>
            <a:pPr marL="0" indent="0" algn="just">
              <a:buNone/>
            </a:pPr>
            <a:endParaRPr lang="el-GR" sz="1900" dirty="0"/>
          </a:p>
          <a:p>
            <a:pPr marL="0" indent="0" algn="just">
              <a:buNone/>
            </a:pPr>
            <a:endParaRPr lang="el-GR" sz="1900" dirty="0"/>
          </a:p>
          <a:p>
            <a:pPr marL="0" indent="0" algn="just">
              <a:buNone/>
            </a:pPr>
            <a:endParaRPr lang="el-GR" sz="1900" dirty="0"/>
          </a:p>
          <a:p>
            <a:pPr marL="0" indent="0" algn="just">
              <a:buNone/>
            </a:pPr>
            <a:endParaRPr lang="el-GR" sz="1900" dirty="0"/>
          </a:p>
          <a:p>
            <a:pPr marL="0" indent="0" algn="just">
              <a:buNone/>
            </a:pPr>
            <a:r>
              <a:rPr lang="el-GR" sz="1900" dirty="0"/>
              <a:t>Η </a:t>
            </a:r>
            <a:r>
              <a:rPr lang="el-GR" sz="1900" dirty="0" err="1"/>
              <a:t>Eurobank</a:t>
            </a:r>
            <a:r>
              <a:rPr lang="el-GR" sz="1900" dirty="0"/>
              <a:t> παρουσιάζει πολύ μικρά ποσοστά, τα οποία είναι σχεδόν σταθερά για τα έτη 2015 έως 2017. Στον αντίποδα, οι υπόλοιπες τράπεζες παρουσιάζουν ποσοστά σχεδόν διπλάσια της </a:t>
            </a:r>
            <a:r>
              <a:rPr lang="el-GR" sz="1900" dirty="0" err="1"/>
              <a:t>Eurobank</a:t>
            </a:r>
            <a:r>
              <a:rPr lang="el-GR" sz="1900" dirty="0"/>
              <a:t>, τα οποία έχουν αυξητική τάση και κορυφώνονται το 2017. Η διαφορά αυτή είναι αξιοσημείωτη και δείχνει πως η διοίκηση της </a:t>
            </a:r>
            <a:r>
              <a:rPr lang="el-GR" sz="1900" dirty="0" err="1"/>
              <a:t>Eurobank</a:t>
            </a:r>
            <a:r>
              <a:rPr lang="el-GR" sz="1900" dirty="0"/>
              <a:t> λειτουργεί σωστά, λαμβάνοντας έγκαιρα αποφάσεις για την αντιμετώπιση των κινδύνων και επιτυγχάνεται άριστη συνεργασία και τελικό αποτέλεσμα.</a:t>
            </a:r>
          </a:p>
          <a:p>
            <a:pPr marL="0" indent="0" algn="just">
              <a:buNone/>
            </a:pPr>
            <a:endParaRPr lang="el-GR" dirty="0"/>
          </a:p>
        </p:txBody>
      </p:sp>
      <p:sp>
        <p:nvSpPr>
          <p:cNvPr id="4" name="Slide Number Placeholder 3">
            <a:extLst>
              <a:ext uri="{FF2B5EF4-FFF2-40B4-BE49-F238E27FC236}">
                <a16:creationId xmlns:a16="http://schemas.microsoft.com/office/drawing/2014/main" id="{EEBE87F9-AD09-832D-8FB4-ED15E8780DF2}"/>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A361B5F4-4C63-56D5-5BFB-11DA500E4BE5}"/>
              </a:ext>
            </a:extLst>
          </p:cNvPr>
          <p:cNvSpPr>
            <a:spLocks noGrp="1"/>
          </p:cNvSpPr>
          <p:nvPr>
            <p:ph type="title"/>
          </p:nvPr>
        </p:nvSpPr>
        <p:spPr>
          <a:xfrm>
            <a:off x="457200" y="274638"/>
            <a:ext cx="8229600" cy="715962"/>
          </a:xfrm>
        </p:spPr>
        <p:txBody>
          <a:bodyPr>
            <a:normAutofit/>
          </a:bodyPr>
          <a:lstStyle/>
          <a:p>
            <a:r>
              <a:rPr lang="en-US" altLang="en-US" sz="4000" b="1" dirty="0">
                <a:solidFill>
                  <a:schemeClr val="tx2"/>
                </a:solidFill>
              </a:rPr>
              <a:t>3. MANAGEMENT</a:t>
            </a:r>
            <a:endParaRPr lang="el-GR" altLang="en-US" sz="4000" b="1" dirty="0">
              <a:solidFill>
                <a:schemeClr val="tx2"/>
              </a:solidFill>
            </a:endParaRPr>
          </a:p>
        </p:txBody>
      </p:sp>
      <p:pic>
        <p:nvPicPr>
          <p:cNvPr id="6" name="Picture 5">
            <a:extLst>
              <a:ext uri="{FF2B5EF4-FFF2-40B4-BE49-F238E27FC236}">
                <a16:creationId xmlns:a16="http://schemas.microsoft.com/office/drawing/2014/main" id="{CD6A1792-AD1C-1319-16EB-836A2FB67C20}"/>
              </a:ext>
            </a:extLst>
          </p:cNvPr>
          <p:cNvPicPr>
            <a:picLocks noChangeAspect="1"/>
          </p:cNvPicPr>
          <p:nvPr/>
        </p:nvPicPr>
        <p:blipFill>
          <a:blip r:embed="rId2"/>
          <a:stretch>
            <a:fillRect/>
          </a:stretch>
        </p:blipFill>
        <p:spPr>
          <a:xfrm>
            <a:off x="2057400" y="2954287"/>
            <a:ext cx="4638675" cy="1519288"/>
          </a:xfrm>
          <a:prstGeom prst="rect">
            <a:avLst/>
          </a:prstGeom>
        </p:spPr>
      </p:pic>
    </p:spTree>
    <p:extLst>
      <p:ext uri="{BB962C8B-B14F-4D97-AF65-F5344CB8AC3E}">
        <p14:creationId xmlns:p14="http://schemas.microsoft.com/office/powerpoint/2010/main" val="3068557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BFDDF-1F40-C207-E8A5-2A792E2C93F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527A-8E27-A426-0221-347D5482F521}"/>
              </a:ext>
            </a:extLst>
          </p:cNvPr>
          <p:cNvSpPr>
            <a:spLocks noGrp="1"/>
          </p:cNvSpPr>
          <p:nvPr>
            <p:ph idx="1"/>
          </p:nvPr>
        </p:nvSpPr>
        <p:spPr>
          <a:xfrm>
            <a:off x="457200" y="985684"/>
            <a:ext cx="8229600" cy="5370666"/>
          </a:xfrm>
        </p:spPr>
        <p:txBody>
          <a:bodyPr>
            <a:normAutofit fontScale="92500"/>
          </a:bodyPr>
          <a:lstStyle/>
          <a:p>
            <a:pPr marL="0" indent="0" algn="just">
              <a:buNone/>
            </a:pPr>
            <a:r>
              <a:rPr lang="el-GR" sz="1700" dirty="0"/>
              <a:t>Ο δείκτης της κερδοφορίας δεν αντανακλά μόνο το ύψος των κερδών μιας τράπεζας αλλά και την ποιότητα τους. Το μεγαλύτερο μέρος αντανακλά τη διαφορά μεταξύ επιτοκίου δανεισμού και επιτοκίου καταθέσεων (</a:t>
            </a:r>
            <a:r>
              <a:rPr lang="el-GR" sz="1700" dirty="0" err="1"/>
              <a:t>spread</a:t>
            </a:r>
            <a:r>
              <a:rPr lang="el-GR" sz="1700" dirty="0"/>
              <a:t>). Με τους αριθμοδείκτες κερδοφορίας εκτιμάται η αποδοτικότητα ενός τραπεζικού οργανισμού, η δυναμικότητα των κερδών του, καθώς και η ικανότητα της διοίκησης του.</a:t>
            </a:r>
          </a:p>
          <a:p>
            <a:pPr marL="0" indent="0" algn="just">
              <a:buNone/>
            </a:pPr>
            <a:r>
              <a:rPr lang="el-GR" sz="1700" dirty="0"/>
              <a:t>Ο δείκτης ROA απεικονίζει την κερδοφορία της τράπεζας σε σχέση με το σύνολο του ενεργητικού, ενώ δείχνει και τον τρόπο που μια τράπεζα διαχειρίζεται τα περιουσιακά της στοιχεία για να πετύχει κέρδη. Όσο μεγαλύτερος είναι ο δείκτης, τόσο αποδοτικότερη είναι η τράπεζα. Μια ικανοποιητική απόδοση κυμαίνεται από 1% έως 2,5%.</a:t>
            </a:r>
          </a:p>
          <a:p>
            <a:pPr marL="0" indent="0" algn="just">
              <a:buNone/>
            </a:pPr>
            <a:endParaRPr lang="el-GR" sz="1700" dirty="0"/>
          </a:p>
          <a:p>
            <a:pPr marL="0" indent="0" algn="just">
              <a:buNone/>
            </a:pPr>
            <a:endParaRPr lang="el-GR" sz="1700" dirty="0"/>
          </a:p>
          <a:p>
            <a:pPr marL="0" indent="0" algn="just">
              <a:buNone/>
            </a:pPr>
            <a:endParaRPr lang="el-GR" sz="1700" dirty="0"/>
          </a:p>
          <a:p>
            <a:pPr marL="0" indent="0" algn="just">
              <a:buNone/>
            </a:pPr>
            <a:endParaRPr lang="el-GR" sz="1700" dirty="0"/>
          </a:p>
          <a:p>
            <a:pPr marL="0" indent="0" algn="just">
              <a:buNone/>
            </a:pPr>
            <a:endParaRPr lang="el-GR" sz="1700" dirty="0"/>
          </a:p>
          <a:p>
            <a:pPr marL="0" indent="0" algn="just">
              <a:buNone/>
            </a:pPr>
            <a:endParaRPr lang="el-GR" sz="1700" dirty="0"/>
          </a:p>
          <a:p>
            <a:pPr marL="0" indent="0" algn="just">
              <a:buNone/>
            </a:pPr>
            <a:r>
              <a:rPr lang="el-GR" sz="1700" dirty="0"/>
              <a:t>Καμία τράπεζα δεν πλησιάζει τα ικανοποιητικά ποσοστά του δείκτη. Το 2015 οι τράπεζες παρουσιάζουν αρνητικά ποσοστά με την Εθνική να βρίσκεται στην χειρότερη θέση. Η επιβολή των Capital τον Ιούνιο του 2015 είναι ο κύριος παράγοντας που έφερε τις τράπεζες σε αυτή τη θέση, λόγω της μαζικής απόσυρσης καταθέσεων. Τα επόμενα έτη τα ποσοστά επιστρέφουν σε θετικό πρόσημο, παραμένοντας όμως σε εξαιρετικά χαμηλά επίπεδα.</a:t>
            </a:r>
          </a:p>
          <a:p>
            <a:pPr marL="0" indent="0" algn="just">
              <a:buNone/>
            </a:pPr>
            <a:endParaRPr lang="el-GR" dirty="0"/>
          </a:p>
        </p:txBody>
      </p:sp>
      <p:sp>
        <p:nvSpPr>
          <p:cNvPr id="4" name="Slide Number Placeholder 3">
            <a:extLst>
              <a:ext uri="{FF2B5EF4-FFF2-40B4-BE49-F238E27FC236}">
                <a16:creationId xmlns:a16="http://schemas.microsoft.com/office/drawing/2014/main" id="{F4E336D5-DB3D-6EC8-77AD-E860822769F0}"/>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5" name="Title 1">
            <a:extLst>
              <a:ext uri="{FF2B5EF4-FFF2-40B4-BE49-F238E27FC236}">
                <a16:creationId xmlns:a16="http://schemas.microsoft.com/office/drawing/2014/main" id="{975F8705-B32E-450E-4BC1-9572DD3BBCE2}"/>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4</a:t>
            </a:r>
            <a:r>
              <a:rPr lang="en-US" altLang="en-US" sz="4000" b="1" dirty="0">
                <a:solidFill>
                  <a:schemeClr val="tx2"/>
                </a:solidFill>
              </a:rPr>
              <a:t>.</a:t>
            </a:r>
            <a:r>
              <a:rPr lang="el-GR" altLang="en-US" sz="4000" b="1" dirty="0">
                <a:solidFill>
                  <a:schemeClr val="tx2"/>
                </a:solidFill>
              </a:rPr>
              <a:t> </a:t>
            </a:r>
            <a:r>
              <a:rPr lang="en-US" altLang="en-US" sz="4000" b="1" dirty="0">
                <a:solidFill>
                  <a:schemeClr val="tx2"/>
                </a:solidFill>
              </a:rPr>
              <a:t>EARNINGS</a:t>
            </a:r>
            <a:endParaRPr lang="el-GR" altLang="en-US" sz="4000" b="1" dirty="0">
              <a:solidFill>
                <a:schemeClr val="tx2"/>
              </a:solidFill>
            </a:endParaRPr>
          </a:p>
        </p:txBody>
      </p:sp>
      <p:pic>
        <p:nvPicPr>
          <p:cNvPr id="7" name="Picture 6">
            <a:extLst>
              <a:ext uri="{FF2B5EF4-FFF2-40B4-BE49-F238E27FC236}">
                <a16:creationId xmlns:a16="http://schemas.microsoft.com/office/drawing/2014/main" id="{4FBEB862-87EA-70BA-2483-41AB6D73893D}"/>
              </a:ext>
            </a:extLst>
          </p:cNvPr>
          <p:cNvPicPr>
            <a:picLocks noChangeAspect="1"/>
          </p:cNvPicPr>
          <p:nvPr/>
        </p:nvPicPr>
        <p:blipFill>
          <a:blip r:embed="rId2"/>
          <a:stretch>
            <a:fillRect/>
          </a:stretch>
        </p:blipFill>
        <p:spPr>
          <a:xfrm>
            <a:off x="2209800" y="3276600"/>
            <a:ext cx="4572000" cy="1524000"/>
          </a:xfrm>
          <a:prstGeom prst="rect">
            <a:avLst/>
          </a:prstGeom>
        </p:spPr>
      </p:pic>
    </p:spTree>
    <p:extLst>
      <p:ext uri="{BB962C8B-B14F-4D97-AF65-F5344CB8AC3E}">
        <p14:creationId xmlns:p14="http://schemas.microsoft.com/office/powerpoint/2010/main" val="2031396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60B30-7AAB-B653-F093-87CCD68293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0EDB20-1FFB-E4EA-35E7-92834547EDE8}"/>
              </a:ext>
            </a:extLst>
          </p:cNvPr>
          <p:cNvSpPr>
            <a:spLocks noGrp="1"/>
          </p:cNvSpPr>
          <p:nvPr>
            <p:ph idx="1"/>
          </p:nvPr>
        </p:nvSpPr>
        <p:spPr>
          <a:xfrm>
            <a:off x="457200" y="985684"/>
            <a:ext cx="8229600" cy="5186516"/>
          </a:xfrm>
        </p:spPr>
        <p:txBody>
          <a:bodyPr>
            <a:normAutofit fontScale="92500"/>
          </a:bodyPr>
          <a:lstStyle/>
          <a:p>
            <a:pPr marL="0" indent="0" algn="just">
              <a:buNone/>
            </a:pPr>
            <a:r>
              <a:rPr lang="el-GR" sz="2200" dirty="0"/>
              <a:t>Παράλληλα, χρησιμοποιείται ο δείκτης ROE (αποδοτικότητα των εσόδων ως προς τα ίδια κεφάλαια της τράπεζας). Ως ίδια κεφάλαια θεωρούνται τα αδιανέμητα κέρδη της τράπεζας και τα καταβεβλημένα κεφάλαια των ιδιοκτητών. Η υψηλή αποδοτικότητα συνεπάγεται τη δυνατότητα παραγωγής χρήματος με ίδια κεφάλαια. Όσο μεγαλύτερος ο δείκτης, τόσο αποδοτικότερα θεωρείται ότι χρησιμοποιεί η τράπεζα τα ίδια κεφάλαια της.</a:t>
            </a:r>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r>
              <a:rPr lang="el-GR" sz="2200" dirty="0"/>
              <a:t>Ο δείκτης ROE έχει την ίδια περίπου </a:t>
            </a:r>
            <a:r>
              <a:rPr lang="el-GR" sz="2200" dirty="0" err="1"/>
              <a:t>συμπεριφόρά</a:t>
            </a:r>
            <a:r>
              <a:rPr lang="el-GR" sz="2200" dirty="0"/>
              <a:t> με τον δείκτη ROA, μόνο που το 2015 τα αρνητικά ποσοστά του δείκτη είναι πολύ μεγαλύτερα σε σχέση με τον ROA, λόγω του ότι τα ίδια κεφάλαια των τραπεζών μειώθηκαν κατά πολύ για να καλύψουν της ανάγκες της τράπεζας για ρευστότητα. </a:t>
            </a:r>
          </a:p>
          <a:p>
            <a:pPr marL="0" indent="0" algn="just">
              <a:buNone/>
            </a:pPr>
            <a:endParaRPr lang="el-GR" sz="2200" dirty="0"/>
          </a:p>
          <a:p>
            <a:pPr marL="0" indent="0" algn="just">
              <a:buNone/>
            </a:pPr>
            <a:endParaRPr lang="el-GR" dirty="0"/>
          </a:p>
        </p:txBody>
      </p:sp>
      <p:sp>
        <p:nvSpPr>
          <p:cNvPr id="4" name="Slide Number Placeholder 3">
            <a:extLst>
              <a:ext uri="{FF2B5EF4-FFF2-40B4-BE49-F238E27FC236}">
                <a16:creationId xmlns:a16="http://schemas.microsoft.com/office/drawing/2014/main" id="{C4883AAF-301F-A7A5-3195-1BF2B5C3B580}"/>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8614DA52-9DEE-9AB7-205D-0655F571AAA1}"/>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4</a:t>
            </a:r>
            <a:r>
              <a:rPr lang="en-US" altLang="en-US" sz="4000" b="1" dirty="0">
                <a:solidFill>
                  <a:schemeClr val="tx2"/>
                </a:solidFill>
              </a:rPr>
              <a:t>.</a:t>
            </a:r>
            <a:r>
              <a:rPr lang="el-GR" altLang="en-US" sz="4000" b="1" dirty="0">
                <a:solidFill>
                  <a:schemeClr val="tx2"/>
                </a:solidFill>
              </a:rPr>
              <a:t> </a:t>
            </a:r>
            <a:r>
              <a:rPr lang="en-US" altLang="en-US" sz="4000" b="1" dirty="0">
                <a:solidFill>
                  <a:schemeClr val="tx2"/>
                </a:solidFill>
              </a:rPr>
              <a:t>EARNINGS</a:t>
            </a:r>
            <a:endParaRPr lang="el-GR" altLang="en-US" sz="4000" b="1" dirty="0">
              <a:solidFill>
                <a:schemeClr val="tx2"/>
              </a:solidFill>
            </a:endParaRPr>
          </a:p>
        </p:txBody>
      </p:sp>
      <p:pic>
        <p:nvPicPr>
          <p:cNvPr id="6" name="Picture 5">
            <a:extLst>
              <a:ext uri="{FF2B5EF4-FFF2-40B4-BE49-F238E27FC236}">
                <a16:creationId xmlns:a16="http://schemas.microsoft.com/office/drawing/2014/main" id="{22CFF1D0-557F-AC6A-B189-59882387E3C7}"/>
              </a:ext>
            </a:extLst>
          </p:cNvPr>
          <p:cNvPicPr>
            <a:picLocks noChangeAspect="1"/>
          </p:cNvPicPr>
          <p:nvPr/>
        </p:nvPicPr>
        <p:blipFill>
          <a:blip r:embed="rId2"/>
          <a:stretch>
            <a:fillRect/>
          </a:stretch>
        </p:blipFill>
        <p:spPr>
          <a:xfrm>
            <a:off x="1981200" y="2971800"/>
            <a:ext cx="4667250" cy="1676400"/>
          </a:xfrm>
          <a:prstGeom prst="rect">
            <a:avLst/>
          </a:prstGeom>
        </p:spPr>
      </p:pic>
    </p:spTree>
    <p:extLst>
      <p:ext uri="{BB962C8B-B14F-4D97-AF65-F5344CB8AC3E}">
        <p14:creationId xmlns:p14="http://schemas.microsoft.com/office/powerpoint/2010/main" val="2113823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C3D08-3CFE-C828-6C67-83AB9B7A9E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1588AE-C6B7-D765-4586-8176B2F99A79}"/>
              </a:ext>
            </a:extLst>
          </p:cNvPr>
          <p:cNvSpPr>
            <a:spLocks noGrp="1"/>
          </p:cNvSpPr>
          <p:nvPr>
            <p:ph idx="1"/>
          </p:nvPr>
        </p:nvSpPr>
        <p:spPr>
          <a:xfrm>
            <a:off x="437535" y="801534"/>
            <a:ext cx="8229600" cy="5827866"/>
          </a:xfrm>
        </p:spPr>
        <p:txBody>
          <a:bodyPr>
            <a:normAutofit fontScale="85000" lnSpcReduction="20000"/>
          </a:bodyPr>
          <a:lstStyle/>
          <a:p>
            <a:pPr marL="0" indent="0" algn="just">
              <a:buNone/>
            </a:pPr>
            <a:r>
              <a:rPr lang="el-GR" sz="1800" dirty="0"/>
              <a:t>Η ρευστότητα αποτελεί τη φωτογραφία της τρέχουσας οικονομικής κατάστασης. Εκφράζει την ικανότητα των τραπεζών να ανταποκρίνονται τόσο στις κεφαλαιακές ανάγκες των δραστηριοτήτων τους, όσο και στις κεφαλαιακές ανάγκες των πελατών. Βάσει των κανόνων της Βασιλείας ΙΙΙ, η αξιολόγηση της ρευστότητας των πιστωτικών ιδρυμάτων βασίζεται σε δυο αριθμοδείκτες: το Δείκτη Κάλυψης Ρευστότητας (ρευστά και εύκολα ρευστοποιήσιμα περιουσιακά στοιχεία) και το Δείκτη Σταθερής Καθαρής Χρηματοδότησης (επίτευξη ισόρροπης χρηματοδότησης με προτίμηση στις σταθερές πηγές).</a:t>
            </a:r>
          </a:p>
          <a:p>
            <a:pPr marL="0" indent="0" algn="just">
              <a:buNone/>
            </a:pPr>
            <a:r>
              <a:rPr lang="el-GR" sz="1800" dirty="0"/>
              <a:t>Ο πρώτος δείκτης ρευστότητας (</a:t>
            </a:r>
            <a:r>
              <a:rPr lang="en-US" sz="1800" dirty="0"/>
              <a:t>L1)</a:t>
            </a:r>
            <a:r>
              <a:rPr lang="el-GR" sz="1800" dirty="0"/>
              <a:t> δείχνει τη σχέση δάνεια προς καταθέσεις και την εξάρτηση της τράπεζας από την διατραπεζική αγορά. Δηλαδή καταδεικνύει την ανάγκη της τράπεζας να δανείζεται στη διατραπεζική για να μπορεί να χορηγεί δάνεια. Όσο πιο μικρός είναι ο δείκτης, τόσο καλύτερη ρευστότητα έχει η τράπεζα. Ιδανικά ο δείκτης θα πρέπει να βρίσκεται κάτω από την μονάδα. </a:t>
            </a:r>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endParaRPr lang="el-GR" sz="1800" dirty="0"/>
          </a:p>
          <a:p>
            <a:pPr marL="0" indent="0" algn="just">
              <a:buNone/>
            </a:pPr>
            <a:r>
              <a:rPr lang="el-GR" sz="1800" dirty="0"/>
              <a:t>Τα αποτελέσματα αυτού του δείκτη για τις τέσσερις συστημικές τράπεζες δείχνουν το μέγεθος του προβλήματος που αντιμετωπίζουν τα χρόνια της οικονομικής κρίσης. Οι χορηγήσεις των τραπεζών ξεπερνούν τις καταθέσεις. Τα κόκκινα δάνεια διογκώνονται, ενώ οι καταθέσεις των πελατών λιγοστεύουν και αποσύρονται από τα πιστωτικά ιδρύματα. Αυτές οι συνθήκες οδηγούν την ρευστότητα των τραπεζών σε εξαιρετικά χαμηλά επίπεδα. Από το 2015 των Capital μέχρι το 2017, υπάρχει μια μικρή βελτίωση στον δείκτη. Παρόλα αυτά η απόκλιση από την βέλτιστη τιμή του δείκτη είναι τεράστια. Την καλύτερη εικόνα παρουσιάζει η Εθνική τράπεζα.</a:t>
            </a:r>
          </a:p>
          <a:p>
            <a:pPr marL="0" indent="0" algn="just">
              <a:buNone/>
            </a:pPr>
            <a:endParaRPr lang="el-GR" sz="1600" dirty="0"/>
          </a:p>
          <a:p>
            <a:pPr marL="0" indent="0" algn="just">
              <a:buNone/>
            </a:pPr>
            <a:endParaRPr lang="el-GR" sz="2200" dirty="0"/>
          </a:p>
          <a:p>
            <a:pPr marL="0" indent="0" algn="just">
              <a:buNone/>
            </a:pPr>
            <a:endParaRPr lang="el-GR" dirty="0"/>
          </a:p>
        </p:txBody>
      </p:sp>
      <p:sp>
        <p:nvSpPr>
          <p:cNvPr id="4" name="Slide Number Placeholder 3">
            <a:extLst>
              <a:ext uri="{FF2B5EF4-FFF2-40B4-BE49-F238E27FC236}">
                <a16:creationId xmlns:a16="http://schemas.microsoft.com/office/drawing/2014/main" id="{5E81CB22-17C8-E819-135B-4A13042EA2AC}"/>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F1FDA28A-9F31-AD75-F9E0-B123CD3B58CB}"/>
              </a:ext>
            </a:extLst>
          </p:cNvPr>
          <p:cNvSpPr>
            <a:spLocks noGrp="1"/>
          </p:cNvSpPr>
          <p:nvPr>
            <p:ph type="title"/>
          </p:nvPr>
        </p:nvSpPr>
        <p:spPr>
          <a:xfrm>
            <a:off x="457200" y="115069"/>
            <a:ext cx="8229600" cy="686465"/>
          </a:xfrm>
        </p:spPr>
        <p:txBody>
          <a:bodyPr>
            <a:normAutofit fontScale="90000"/>
          </a:bodyPr>
          <a:lstStyle/>
          <a:p>
            <a:r>
              <a:rPr lang="el-GR" altLang="en-US" sz="4000" b="1" dirty="0">
                <a:solidFill>
                  <a:schemeClr val="tx2"/>
                </a:solidFill>
              </a:rPr>
              <a:t>5</a:t>
            </a:r>
            <a:r>
              <a:rPr lang="en-US" altLang="en-US" sz="4000" b="1" dirty="0">
                <a:solidFill>
                  <a:schemeClr val="tx2"/>
                </a:solidFill>
              </a:rPr>
              <a:t>.</a:t>
            </a:r>
            <a:r>
              <a:rPr lang="el-GR" altLang="en-US" sz="4000" b="1" dirty="0">
                <a:solidFill>
                  <a:schemeClr val="tx2"/>
                </a:solidFill>
              </a:rPr>
              <a:t> </a:t>
            </a:r>
            <a:r>
              <a:rPr lang="en-US" altLang="en-US" sz="4000" b="1" dirty="0">
                <a:solidFill>
                  <a:schemeClr val="tx2"/>
                </a:solidFill>
              </a:rPr>
              <a:t>LIQUIDITY</a:t>
            </a:r>
            <a:endParaRPr lang="el-GR" altLang="en-US" sz="4000" b="1" dirty="0">
              <a:solidFill>
                <a:schemeClr val="tx2"/>
              </a:solidFill>
            </a:endParaRPr>
          </a:p>
        </p:txBody>
      </p:sp>
      <p:pic>
        <p:nvPicPr>
          <p:cNvPr id="7" name="Picture 6">
            <a:extLst>
              <a:ext uri="{FF2B5EF4-FFF2-40B4-BE49-F238E27FC236}">
                <a16:creationId xmlns:a16="http://schemas.microsoft.com/office/drawing/2014/main" id="{6CE8A766-1BE4-CE12-3B50-AC867E4067FD}"/>
              </a:ext>
            </a:extLst>
          </p:cNvPr>
          <p:cNvPicPr>
            <a:picLocks noChangeAspect="1"/>
          </p:cNvPicPr>
          <p:nvPr/>
        </p:nvPicPr>
        <p:blipFill>
          <a:blip r:embed="rId2"/>
          <a:stretch>
            <a:fillRect/>
          </a:stretch>
        </p:blipFill>
        <p:spPr>
          <a:xfrm>
            <a:off x="2133600" y="3124200"/>
            <a:ext cx="4267200" cy="1757516"/>
          </a:xfrm>
          <a:prstGeom prst="rect">
            <a:avLst/>
          </a:prstGeom>
        </p:spPr>
      </p:pic>
    </p:spTree>
    <p:extLst>
      <p:ext uri="{BB962C8B-B14F-4D97-AF65-F5344CB8AC3E}">
        <p14:creationId xmlns:p14="http://schemas.microsoft.com/office/powerpoint/2010/main" val="791141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A0A4-1298-B453-497B-0BE3F73AB7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E246CD-0E9D-758F-ADB9-49ED2998C014}"/>
              </a:ext>
            </a:extLst>
          </p:cNvPr>
          <p:cNvSpPr>
            <a:spLocks noGrp="1"/>
          </p:cNvSpPr>
          <p:nvPr>
            <p:ph idx="1"/>
          </p:nvPr>
        </p:nvSpPr>
        <p:spPr>
          <a:xfrm>
            <a:off x="457200" y="985684"/>
            <a:ext cx="8229600" cy="5186516"/>
          </a:xfrm>
        </p:spPr>
        <p:txBody>
          <a:bodyPr>
            <a:normAutofit/>
          </a:bodyPr>
          <a:lstStyle/>
          <a:p>
            <a:pPr marL="0" indent="0" algn="just">
              <a:buNone/>
            </a:pPr>
            <a:r>
              <a:rPr lang="el-GR" sz="1600" dirty="0"/>
              <a:t>Ο δεύτερος δείκτης ρευστότητας αποτελείται από το κυκλοφορούν ενεργητικό προς το σύνολο του ενεργητικού. Στο κυκλοφορούν ενεργητικό αθροίζονται: οι απαιτήσεις στη διατραπεζική και ως προς τους πελάτες της τράπεζας, το ταμείο και τα ταμειακά διαθέσιμα και τα χαρτοφυλάκια επενδύσεων και παραγώγων. Ο δείκτης μας δείχνει πόσες από τις υποχρεώσεις μπορεί να καλύψει το ίδρυμα, από τα στοιχεία που μπορεί να ρευστοποιήσει άμεσα. Όσο μεγαλύτερη είναι η τιμή του δείκτη, τόσο καλύτερη είναι η ρευστότητα του οργανισμού.</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r>
              <a:rPr lang="el-GR" sz="1600" dirty="0"/>
              <a:t>Ο δείκτης παρουσιάζει για όλες τις τράπεζες καθοδική τάση. Το καλύτερο αποτέλεσμα έχει η Εθνική, η οποία απέχει αρκετά από τις υπόλοιπες τράπεζες.</a:t>
            </a:r>
          </a:p>
          <a:p>
            <a:pPr marL="0" indent="0" algn="just">
              <a:buNone/>
            </a:pPr>
            <a:endParaRPr lang="el-GR" sz="1600" dirty="0"/>
          </a:p>
          <a:p>
            <a:pPr marL="0" indent="0" algn="just">
              <a:buNone/>
            </a:pPr>
            <a:endParaRPr lang="el-GR" sz="1600" dirty="0"/>
          </a:p>
          <a:p>
            <a:pPr marL="0" indent="0" algn="just">
              <a:buNone/>
            </a:pPr>
            <a:endParaRPr lang="el-GR" sz="2200" dirty="0"/>
          </a:p>
          <a:p>
            <a:pPr marL="0" indent="0" algn="just">
              <a:buNone/>
            </a:pPr>
            <a:endParaRPr lang="el-GR" dirty="0"/>
          </a:p>
        </p:txBody>
      </p:sp>
      <p:sp>
        <p:nvSpPr>
          <p:cNvPr id="4" name="Slide Number Placeholder 3">
            <a:extLst>
              <a:ext uri="{FF2B5EF4-FFF2-40B4-BE49-F238E27FC236}">
                <a16:creationId xmlns:a16="http://schemas.microsoft.com/office/drawing/2014/main" id="{693717F4-5EF2-350A-A957-5E3DF895ABFA}"/>
              </a:ext>
            </a:extLst>
          </p:cNvPr>
          <p:cNvSpPr>
            <a:spLocks noGrp="1"/>
          </p:cNvSpPr>
          <p:nvPr>
            <p:ph type="sldNum" sz="quarter" idx="12"/>
          </p:nvPr>
        </p:nvSpPr>
        <p:spPr/>
        <p:txBody>
          <a:bodyPr/>
          <a:lstStyle/>
          <a:p>
            <a:fld id="{6F80338C-7267-4363-B749-58AFCE06DD7B}" type="slidenum">
              <a:rPr lang="en-US" smtClean="0"/>
              <a:pPr/>
              <a:t>14</a:t>
            </a:fld>
            <a:endParaRPr lang="en-US"/>
          </a:p>
        </p:txBody>
      </p:sp>
      <p:sp>
        <p:nvSpPr>
          <p:cNvPr id="5" name="Title 1">
            <a:extLst>
              <a:ext uri="{FF2B5EF4-FFF2-40B4-BE49-F238E27FC236}">
                <a16:creationId xmlns:a16="http://schemas.microsoft.com/office/drawing/2014/main" id="{3074BA8D-4021-491B-1FC1-EA197DCE94AC}"/>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5</a:t>
            </a:r>
            <a:r>
              <a:rPr lang="en-US" altLang="en-US" sz="4000" b="1" dirty="0">
                <a:solidFill>
                  <a:schemeClr val="tx2"/>
                </a:solidFill>
              </a:rPr>
              <a:t>.</a:t>
            </a:r>
            <a:r>
              <a:rPr lang="el-GR" altLang="en-US" sz="4000" b="1" dirty="0">
                <a:solidFill>
                  <a:schemeClr val="tx2"/>
                </a:solidFill>
              </a:rPr>
              <a:t> </a:t>
            </a:r>
            <a:r>
              <a:rPr lang="en-US" altLang="en-US" sz="4000" b="1" dirty="0">
                <a:solidFill>
                  <a:schemeClr val="tx2"/>
                </a:solidFill>
              </a:rPr>
              <a:t>LIQUIDITY</a:t>
            </a:r>
            <a:endParaRPr lang="el-GR" altLang="en-US" sz="4000" b="1" dirty="0">
              <a:solidFill>
                <a:schemeClr val="tx2"/>
              </a:solidFill>
            </a:endParaRPr>
          </a:p>
        </p:txBody>
      </p:sp>
      <p:pic>
        <p:nvPicPr>
          <p:cNvPr id="6" name="Picture 5">
            <a:extLst>
              <a:ext uri="{FF2B5EF4-FFF2-40B4-BE49-F238E27FC236}">
                <a16:creationId xmlns:a16="http://schemas.microsoft.com/office/drawing/2014/main" id="{64BA46F1-6977-BCFF-652D-2AC6C9C5DEF5}"/>
              </a:ext>
            </a:extLst>
          </p:cNvPr>
          <p:cNvPicPr>
            <a:picLocks noChangeAspect="1"/>
          </p:cNvPicPr>
          <p:nvPr/>
        </p:nvPicPr>
        <p:blipFill>
          <a:blip r:embed="rId2"/>
          <a:stretch>
            <a:fillRect/>
          </a:stretch>
        </p:blipFill>
        <p:spPr>
          <a:xfrm>
            <a:off x="2667000" y="2590800"/>
            <a:ext cx="3886200" cy="1371600"/>
          </a:xfrm>
          <a:prstGeom prst="rect">
            <a:avLst/>
          </a:prstGeom>
        </p:spPr>
      </p:pic>
    </p:spTree>
    <p:extLst>
      <p:ext uri="{BB962C8B-B14F-4D97-AF65-F5344CB8AC3E}">
        <p14:creationId xmlns:p14="http://schemas.microsoft.com/office/powerpoint/2010/main" val="3234453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BBDC0-AE41-87B7-14B2-B52DDAA3D7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FE03AC-63C3-3457-9C70-A9966BA00A2F}"/>
              </a:ext>
            </a:extLst>
          </p:cNvPr>
          <p:cNvSpPr>
            <a:spLocks noGrp="1"/>
          </p:cNvSpPr>
          <p:nvPr>
            <p:ph idx="1"/>
          </p:nvPr>
        </p:nvSpPr>
        <p:spPr>
          <a:xfrm>
            <a:off x="457200" y="985684"/>
            <a:ext cx="8229600" cy="5186516"/>
          </a:xfrm>
        </p:spPr>
        <p:txBody>
          <a:bodyPr>
            <a:normAutofit/>
          </a:bodyPr>
          <a:lstStyle/>
          <a:p>
            <a:pPr marL="0" indent="0" algn="just">
              <a:buNone/>
            </a:pPr>
            <a:r>
              <a:rPr lang="el-GR" sz="1600" dirty="0"/>
              <a:t>Ο δείκτης της ευαισθησίας στους κινδύνους της αγοράς αντανακλά το βαθμό εξάρτησης της κερδοφορίας της τράπεζας από τις διακυμάνσεις των επιτοκίων και των ισοτιμιών συναλλάγματος καθώς και από τις τιμές πώλησης και αγοράς. Ο δείκτης περιέχει στον αριθμητή το σύνολο των αξιογράφων και στον παρονομαστή το σύνολο του ενεργητικού.</a:t>
            </a:r>
          </a:p>
          <a:p>
            <a:pPr marL="0" indent="0" algn="just">
              <a:buNone/>
            </a:pPr>
            <a:r>
              <a:rPr lang="el-GR" sz="1600" dirty="0"/>
              <a:t> </a:t>
            </a:r>
          </a:p>
          <a:p>
            <a:pPr marL="0" indent="0" algn="just">
              <a:buNone/>
            </a:pPr>
            <a:r>
              <a:rPr lang="el-GR" sz="1600" dirty="0"/>
              <a:t>Απεικονίζει την απόδοση που παράγεται συνολικά από το χαρτοφυλάκιο αξιογράφων της τράπεζας. Επιδίωξη της διοίκησης είναι ο δείκτης να είναι χαμηλός, το οποίο συνεπάγεται ότι είναι καλύτερη η αντίδραση της τράπεζας στους κινδύνους της αγοράς.</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r>
              <a:rPr lang="el-GR" sz="1600" dirty="0"/>
              <a:t>Η τράπεζα Πειραιώς έχει το χαμηλότερο δείκτη σε σχέση με τον ανταγωνισμό και σταθερή διακύμανση στη διάρκεια των τριών ετών. Οι υπόλοιπες τράπεζες παρουσιάζουν πολύ μεγαλύτερες τιμές και διακυμάνσεις.</a:t>
            </a:r>
          </a:p>
          <a:p>
            <a:pPr marL="0" indent="0" algn="just">
              <a:buNone/>
            </a:pPr>
            <a:endParaRPr lang="el-GR" sz="1600" dirty="0"/>
          </a:p>
          <a:p>
            <a:pPr marL="0" indent="0" algn="just">
              <a:buNone/>
            </a:pPr>
            <a:endParaRPr lang="el-GR" sz="1600" dirty="0"/>
          </a:p>
          <a:p>
            <a:pPr marL="0" indent="0" algn="just">
              <a:buNone/>
            </a:pPr>
            <a:endParaRPr lang="el-GR" sz="2200" dirty="0"/>
          </a:p>
          <a:p>
            <a:pPr marL="0" indent="0" algn="just">
              <a:buNone/>
            </a:pPr>
            <a:endParaRPr lang="el-GR" dirty="0"/>
          </a:p>
        </p:txBody>
      </p:sp>
      <p:sp>
        <p:nvSpPr>
          <p:cNvPr id="4" name="Slide Number Placeholder 3">
            <a:extLst>
              <a:ext uri="{FF2B5EF4-FFF2-40B4-BE49-F238E27FC236}">
                <a16:creationId xmlns:a16="http://schemas.microsoft.com/office/drawing/2014/main" id="{51B72DA1-F396-1327-CBC7-9EE363FA0260}"/>
              </a:ext>
            </a:extLst>
          </p:cNvPr>
          <p:cNvSpPr>
            <a:spLocks noGrp="1"/>
          </p:cNvSpPr>
          <p:nvPr>
            <p:ph type="sldNum" sz="quarter" idx="12"/>
          </p:nvPr>
        </p:nvSpPr>
        <p:spPr/>
        <p:txBody>
          <a:bodyPr/>
          <a:lstStyle/>
          <a:p>
            <a:fld id="{6F80338C-7267-4363-B749-58AFCE06DD7B}" type="slidenum">
              <a:rPr lang="en-US" smtClean="0"/>
              <a:pPr/>
              <a:t>15</a:t>
            </a:fld>
            <a:endParaRPr lang="en-US"/>
          </a:p>
        </p:txBody>
      </p:sp>
      <p:sp>
        <p:nvSpPr>
          <p:cNvPr id="5" name="Title 1">
            <a:extLst>
              <a:ext uri="{FF2B5EF4-FFF2-40B4-BE49-F238E27FC236}">
                <a16:creationId xmlns:a16="http://schemas.microsoft.com/office/drawing/2014/main" id="{FEF31551-A74B-0C80-9E0E-06AD0A47A458}"/>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6</a:t>
            </a:r>
            <a:r>
              <a:rPr lang="en-US" altLang="en-US" sz="4000" b="1" dirty="0">
                <a:solidFill>
                  <a:schemeClr val="tx2"/>
                </a:solidFill>
              </a:rPr>
              <a:t>.</a:t>
            </a:r>
            <a:r>
              <a:rPr lang="el-GR" altLang="en-US" sz="4000" b="1" dirty="0">
                <a:solidFill>
                  <a:schemeClr val="tx2"/>
                </a:solidFill>
              </a:rPr>
              <a:t> </a:t>
            </a:r>
            <a:r>
              <a:rPr lang="en-US" altLang="en-US" sz="4000" b="1" dirty="0">
                <a:solidFill>
                  <a:schemeClr val="tx2"/>
                </a:solidFill>
              </a:rPr>
              <a:t>SENSITIVITY to market risk</a:t>
            </a:r>
            <a:endParaRPr lang="el-GR" altLang="en-US" sz="4000" b="1" dirty="0">
              <a:solidFill>
                <a:schemeClr val="tx2"/>
              </a:solidFill>
            </a:endParaRPr>
          </a:p>
        </p:txBody>
      </p:sp>
      <p:pic>
        <p:nvPicPr>
          <p:cNvPr id="7" name="Picture 6">
            <a:extLst>
              <a:ext uri="{FF2B5EF4-FFF2-40B4-BE49-F238E27FC236}">
                <a16:creationId xmlns:a16="http://schemas.microsoft.com/office/drawing/2014/main" id="{723163B2-9A26-4CA9-B528-BB90C842B24D}"/>
              </a:ext>
            </a:extLst>
          </p:cNvPr>
          <p:cNvPicPr>
            <a:picLocks noChangeAspect="1"/>
          </p:cNvPicPr>
          <p:nvPr/>
        </p:nvPicPr>
        <p:blipFill>
          <a:blip r:embed="rId2"/>
          <a:stretch>
            <a:fillRect/>
          </a:stretch>
        </p:blipFill>
        <p:spPr>
          <a:xfrm>
            <a:off x="2057400" y="3157537"/>
            <a:ext cx="4648200" cy="1338263"/>
          </a:xfrm>
          <a:prstGeom prst="rect">
            <a:avLst/>
          </a:prstGeom>
        </p:spPr>
      </p:pic>
    </p:spTree>
    <p:extLst>
      <p:ext uri="{BB962C8B-B14F-4D97-AF65-F5344CB8AC3E}">
        <p14:creationId xmlns:p14="http://schemas.microsoft.com/office/powerpoint/2010/main" val="2698873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831F9-FE92-9268-6C6B-87A4DD5308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1B17EE-921C-7A94-B612-AB7B9074EA77}"/>
              </a:ext>
            </a:extLst>
          </p:cNvPr>
          <p:cNvSpPr>
            <a:spLocks noGrp="1"/>
          </p:cNvSpPr>
          <p:nvPr>
            <p:ph idx="1"/>
          </p:nvPr>
        </p:nvSpPr>
        <p:spPr>
          <a:xfrm>
            <a:off x="457200" y="775878"/>
            <a:ext cx="8229600" cy="5597678"/>
          </a:xfrm>
        </p:spPr>
        <p:txBody>
          <a:bodyPr>
            <a:normAutofit fontScale="92500" lnSpcReduction="20000"/>
          </a:bodyPr>
          <a:lstStyle/>
          <a:p>
            <a:pPr marL="0" indent="0" algn="just">
              <a:buNone/>
            </a:pPr>
            <a:r>
              <a:rPr lang="el-GR" sz="1600" dirty="0"/>
              <a:t>Έπειτα από την ανάλυση των αριθμοδεικτών της Μεθοδολογίας CAMELS θα προσδιορίσουμε την συνολική βαθμολογία CAMELS για κάθε πιστωτικό ίδρυμα. </a:t>
            </a:r>
          </a:p>
          <a:p>
            <a:pPr marL="0" indent="0" algn="just">
              <a:buNone/>
            </a:pPr>
            <a:r>
              <a:rPr lang="el-GR" sz="1600" dirty="0"/>
              <a:t>Η βαθμολογία κυμαίνεται από 1 έως 5. </a:t>
            </a:r>
          </a:p>
          <a:p>
            <a:pPr marL="0" indent="0" algn="just">
              <a:buNone/>
            </a:pPr>
            <a:r>
              <a:rPr lang="el-GR" sz="1600" dirty="0"/>
              <a:t>Οι τράπεζες που βαθμολογούνται με 5 έχουν τις περισσότερες πιθανότητες να χρεοκοπήσουν, ενώ η βαθμολογία 1 είναι η άριστη και δεν υπάρχει καμία ανησυχία. </a:t>
            </a:r>
          </a:p>
          <a:p>
            <a:pPr marL="0" indent="0" algn="just">
              <a:buNone/>
            </a:pPr>
            <a:r>
              <a:rPr lang="el-GR" sz="1600" dirty="0"/>
              <a:t>Η βαθμολογία της τράπεζας προκύπτει από την τιμή του κάθε αριθμοδείκτη πολλαπλασιασμένου με τον συντελεστή βαρύτητας του.</a:t>
            </a:r>
          </a:p>
          <a:p>
            <a:pPr marL="0" indent="0" algn="just">
              <a:buNone/>
            </a:pPr>
            <a:r>
              <a:rPr lang="el-GR" sz="1600" dirty="0"/>
              <a:t>Το συνολικό άθροισμα της βαθμολογίας CAMELS κάθε τράπεζας για τα έτη 2015-2016-2017 που εξετάσαμε είναι το εξής:</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r>
              <a:rPr lang="el-GR" sz="1600" dirty="0"/>
              <a:t>Η Εθνική Τράπεζα παρουσιάζει το καλύτερο αποτέλεσμα στη διάρκεια των τριών ετών που εξετάζουμε με μέσο όρο 2,42. Συγκεκριμένα το αποτέλεσμα το 2015 ήταν σχεδόν άριστο (1,43) και ενώ στη συνέχεια η βαθμολογία διπλασιάστηκε, υπήρξε δηλαδή μια μεγάλη διακύμανση, η τράπεζα συνέχισε να κατέχει το καλύτερο αποτέλεσμα.</a:t>
            </a:r>
          </a:p>
          <a:p>
            <a:pPr marL="0" indent="0" algn="just">
              <a:buNone/>
            </a:pPr>
            <a:r>
              <a:rPr lang="el-GR" sz="1600" dirty="0"/>
              <a:t>Τα υπόλοιπα τρία πιστωτικά ιδρύματα παρουσιάζουν σχετική σταθερότητα στη διάρκεια των ετών και η κατάταξη τους παραμένει η ίδια. Η τράπεζα Πειραιώς λαμβάνει τη δεύτερη θέση με μέσο όρο 3,03, τρίτη είναι η </a:t>
            </a:r>
            <a:r>
              <a:rPr lang="el-GR" sz="1600" dirty="0" err="1"/>
              <a:t>Eurobank</a:t>
            </a:r>
            <a:r>
              <a:rPr lang="el-GR" sz="1600" dirty="0"/>
              <a:t> με 3,48 και τελευταία η Alpha Bank με μέσο όρο 3,72. Ως συμπέρασμα της έρευνας, αντιλαμβανόμαστε πως οι τράπεζες κινούνται σε σταθερά παράλληλη πορεία. Αυτό οφείλεται κυρίως στην επίβλεψη των αρμόδιων εποπτικών αρχών, οι οποίες επιβάλουν πλαίσια και στρατηγικές στο σύνολο του ελληνικού τραπεζικού συστήματος. </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2200" dirty="0"/>
          </a:p>
          <a:p>
            <a:pPr marL="0" indent="0" algn="just">
              <a:buNone/>
            </a:pPr>
            <a:endParaRPr lang="el-GR" dirty="0"/>
          </a:p>
        </p:txBody>
      </p:sp>
      <p:sp>
        <p:nvSpPr>
          <p:cNvPr id="4" name="Slide Number Placeholder 3">
            <a:extLst>
              <a:ext uri="{FF2B5EF4-FFF2-40B4-BE49-F238E27FC236}">
                <a16:creationId xmlns:a16="http://schemas.microsoft.com/office/drawing/2014/main" id="{8EEAA4EB-FD12-E74F-CBB2-8433D763D2AE}"/>
              </a:ext>
            </a:extLst>
          </p:cNvPr>
          <p:cNvSpPr>
            <a:spLocks noGrp="1"/>
          </p:cNvSpPr>
          <p:nvPr>
            <p:ph type="sldNum" sz="quarter" idx="12"/>
          </p:nvPr>
        </p:nvSpPr>
        <p:spPr/>
        <p:txBody>
          <a:bodyPr/>
          <a:lstStyle/>
          <a:p>
            <a:fld id="{6F80338C-7267-4363-B749-58AFCE06DD7B}" type="slidenum">
              <a:rPr lang="en-US" smtClean="0"/>
              <a:pPr/>
              <a:t>16</a:t>
            </a:fld>
            <a:endParaRPr lang="en-US"/>
          </a:p>
        </p:txBody>
      </p:sp>
      <p:sp>
        <p:nvSpPr>
          <p:cNvPr id="5" name="Title 1">
            <a:extLst>
              <a:ext uri="{FF2B5EF4-FFF2-40B4-BE49-F238E27FC236}">
                <a16:creationId xmlns:a16="http://schemas.microsoft.com/office/drawing/2014/main" id="{C4B5AA26-6775-D54F-3925-25AC8C02EBC2}"/>
              </a:ext>
            </a:extLst>
          </p:cNvPr>
          <p:cNvSpPr>
            <a:spLocks noGrp="1"/>
          </p:cNvSpPr>
          <p:nvPr>
            <p:ph type="title"/>
          </p:nvPr>
        </p:nvSpPr>
        <p:spPr>
          <a:xfrm>
            <a:off x="457200" y="146357"/>
            <a:ext cx="8229600" cy="572933"/>
          </a:xfrm>
        </p:spPr>
        <p:txBody>
          <a:bodyPr>
            <a:normAutofit fontScale="90000"/>
          </a:bodyPr>
          <a:lstStyle/>
          <a:p>
            <a:r>
              <a:rPr lang="el-GR" altLang="en-US" sz="4000" b="1" dirty="0">
                <a:solidFill>
                  <a:schemeClr val="tx2"/>
                </a:solidFill>
              </a:rPr>
              <a:t>Αποτελέσματα εφαρμογής </a:t>
            </a:r>
            <a:r>
              <a:rPr lang="en-US" altLang="en-US" sz="4000" b="1" dirty="0">
                <a:solidFill>
                  <a:schemeClr val="tx2"/>
                </a:solidFill>
              </a:rPr>
              <a:t>CAMELS</a:t>
            </a:r>
            <a:endParaRPr lang="el-GR" altLang="en-US" sz="4000" b="1" dirty="0">
              <a:solidFill>
                <a:schemeClr val="tx2"/>
              </a:solidFill>
            </a:endParaRPr>
          </a:p>
        </p:txBody>
      </p:sp>
      <p:pic>
        <p:nvPicPr>
          <p:cNvPr id="8" name="Picture 7">
            <a:extLst>
              <a:ext uri="{FF2B5EF4-FFF2-40B4-BE49-F238E27FC236}">
                <a16:creationId xmlns:a16="http://schemas.microsoft.com/office/drawing/2014/main" id="{BE466FE0-5019-0C45-5C3B-390A7B69518C}"/>
              </a:ext>
            </a:extLst>
          </p:cNvPr>
          <p:cNvPicPr>
            <a:picLocks noChangeAspect="1"/>
          </p:cNvPicPr>
          <p:nvPr/>
        </p:nvPicPr>
        <p:blipFill>
          <a:blip r:embed="rId2"/>
          <a:stretch>
            <a:fillRect/>
          </a:stretch>
        </p:blipFill>
        <p:spPr>
          <a:xfrm>
            <a:off x="2743200" y="2514600"/>
            <a:ext cx="4648199" cy="1602658"/>
          </a:xfrm>
          <a:prstGeom prst="rect">
            <a:avLst/>
          </a:prstGeom>
        </p:spPr>
      </p:pic>
    </p:spTree>
    <p:extLst>
      <p:ext uri="{BB962C8B-B14F-4D97-AF65-F5344CB8AC3E}">
        <p14:creationId xmlns:p14="http://schemas.microsoft.com/office/powerpoint/2010/main" val="1648514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47368" y="990599"/>
            <a:ext cx="8229600" cy="5730875"/>
          </a:xfrm>
        </p:spPr>
        <p:txBody>
          <a:bodyPr>
            <a:normAutofit fontScale="92500" lnSpcReduction="20000"/>
          </a:bodyPr>
          <a:lstStyle/>
          <a:p>
            <a:pPr algn="just"/>
            <a:r>
              <a:rPr lang="el-GR" dirty="0"/>
              <a:t>Η μεθοδολογία CAMELS εφαρμόστηκε αρχικά στην Β. Αμερική με σκοπό την αξιολόγηση των αμερικανικών εμπορικών τραπεζών και μέχρι σήμερα αποτελεί το βασικότερο εργαλείο αξιολόγησης για την κατάταξη τραπεζών στις ΗΠΑ. </a:t>
            </a:r>
          </a:p>
          <a:p>
            <a:pPr algn="just"/>
            <a:r>
              <a:rPr lang="el-GR" dirty="0"/>
              <a:t>Η μεθοδολογία αυτή, πέραν του αποτελέσματος της για τις δυνατότητες της κάθε τράπεζας σε σχέση με τις υπόλοιπες του κλάδου, δίνει τη δυνατότητα να προσδιοριστούν τα δυνατά και τα αδύναμα σημεία τους. Η κατάταξη των υπό εξέταση τραπεζών μπορεί να γίνει όχι μόνο επί της συνολικής τους εικόνας αλλά και για τον κάθε ξεχωριστό αριθμοδείκτη.</a:t>
            </a:r>
          </a:p>
          <a:p>
            <a:pPr marL="0" indent="0" algn="just">
              <a:buNone/>
            </a:pPr>
            <a:endParaRPr lang="el-GR" dirty="0"/>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Εισαγωγή </a:t>
            </a:r>
          </a:p>
        </p:txBody>
      </p:sp>
    </p:spTree>
    <p:extLst>
      <p:ext uri="{BB962C8B-B14F-4D97-AF65-F5344CB8AC3E}">
        <p14:creationId xmlns:p14="http://schemas.microsoft.com/office/powerpoint/2010/main" val="1666642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4D65A-58CE-1316-968D-67B805238FF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9D3AB5-514A-5A70-26DA-9D9FDF1C43F1}"/>
              </a:ext>
            </a:extLst>
          </p:cNvPr>
          <p:cNvSpPr>
            <a:spLocks noGrp="1"/>
          </p:cNvSpPr>
          <p:nvPr>
            <p:ph idx="1"/>
          </p:nvPr>
        </p:nvSpPr>
        <p:spPr>
          <a:xfrm>
            <a:off x="447368" y="990599"/>
            <a:ext cx="8229600" cy="5730875"/>
          </a:xfrm>
        </p:spPr>
        <p:txBody>
          <a:bodyPr>
            <a:normAutofit fontScale="62500" lnSpcReduction="20000"/>
          </a:bodyPr>
          <a:lstStyle/>
          <a:p>
            <a:pPr marL="0" indent="0" algn="just">
              <a:buNone/>
            </a:pPr>
            <a:r>
              <a:rPr lang="el-GR" dirty="0"/>
              <a:t>Η ανάλυση των δεικτών CAMELS βασίζεται σε στοιχεία που συλλέγονται κυρίως από τις εξής πηγές πληροφόρησης:</a:t>
            </a:r>
          </a:p>
          <a:p>
            <a:pPr algn="just"/>
            <a:r>
              <a:rPr lang="el-GR" dirty="0"/>
              <a:t>Ετήσια αποτελέσματα χρήσης</a:t>
            </a:r>
          </a:p>
          <a:p>
            <a:pPr algn="just"/>
            <a:r>
              <a:rPr lang="el-GR" dirty="0"/>
              <a:t>Ετήσια έκθεση πεπραγμένων</a:t>
            </a:r>
          </a:p>
          <a:p>
            <a:pPr algn="just"/>
            <a:r>
              <a:rPr lang="el-GR" dirty="0"/>
              <a:t>Εποπτικές αναφορές που υποβάλουν οι τράπεζες στην Κεντρική Τράπεζα.</a:t>
            </a:r>
          </a:p>
          <a:p>
            <a:pPr algn="just"/>
            <a:r>
              <a:rPr lang="el-GR" dirty="0"/>
              <a:t>Αναφορές της Υπηρεσίας Εσωτερικού Ελέγχου των τραπεζών και των Ορκωτών Λογιστών που ελέγχουν τις οικονομικές τους καταστάσεις</a:t>
            </a:r>
          </a:p>
          <a:p>
            <a:pPr marL="0" indent="0" algn="just">
              <a:buNone/>
            </a:pPr>
            <a:endParaRPr lang="el-GR" dirty="0"/>
          </a:p>
          <a:p>
            <a:pPr marL="0" indent="0" algn="just">
              <a:buNone/>
            </a:pPr>
            <a:r>
              <a:rPr lang="el-GR" dirty="0"/>
              <a:t>Οι δείκτες CAMELS παρέχουν για κάθε τράπεζα μια βαθμολογία για τη συνολική της απόδοση (</a:t>
            </a:r>
            <a:r>
              <a:rPr lang="el-GR" dirty="0" err="1"/>
              <a:t>composite</a:t>
            </a:r>
            <a:r>
              <a:rPr lang="el-GR" dirty="0"/>
              <a:t> </a:t>
            </a:r>
            <a:r>
              <a:rPr lang="el-GR" dirty="0" err="1"/>
              <a:t>rating</a:t>
            </a:r>
            <a:r>
              <a:rPr lang="el-GR" dirty="0"/>
              <a:t>) και έξι επιμέρους βαθμολογίες για κάθε κατηγορία αριθμοδείκτη ξεχωριστά. </a:t>
            </a:r>
          </a:p>
          <a:p>
            <a:pPr marL="0" indent="0" algn="just">
              <a:buNone/>
            </a:pPr>
            <a:endParaRPr lang="el-GR" dirty="0"/>
          </a:p>
          <a:p>
            <a:pPr marL="0" indent="0" algn="just">
              <a:buNone/>
            </a:pPr>
            <a:r>
              <a:rPr lang="el-GR" dirty="0"/>
              <a:t>Βάση της στάθμισης για τον καθένα από τους έξι αριθμοδείκτες, διαμορφώνεται η συνολική κατάστασης της εξεταζόμενης τράπεζας. </a:t>
            </a:r>
          </a:p>
          <a:p>
            <a:pPr marL="0" indent="0" algn="just">
              <a:buNone/>
            </a:pPr>
            <a:endParaRPr lang="el-GR" dirty="0"/>
          </a:p>
          <a:p>
            <a:pPr marL="0" indent="0" algn="just">
              <a:buNone/>
            </a:pPr>
            <a:r>
              <a:rPr lang="el-GR" dirty="0"/>
              <a:t>Η βαθμολογική κλίμακα κυμαίνεται από 1 έως 5. Το 1 αποτελεί την υψηλότερη βαθμολογία, ενώ αντικατοπτρίζει τις άριστες επιδόσεις και την ύπαρξη επαρκών μηχανισμών διαχείρισης κινδύνου, ενώ το 5 αντιστοιχεί στη μικρότερη δυνατή βαθμολογία και θεωρείται ενδεικτικό χαμηλών επιδόσεων οι οποίες χρήζουν ιδιαίτερης προσοχής. </a:t>
            </a:r>
          </a:p>
          <a:p>
            <a:pPr marL="0" indent="0" algn="just">
              <a:buNone/>
            </a:pPr>
            <a:endParaRPr lang="el-GR" dirty="0"/>
          </a:p>
        </p:txBody>
      </p:sp>
      <p:sp>
        <p:nvSpPr>
          <p:cNvPr id="4" name="Slide Number Placeholder 3">
            <a:extLst>
              <a:ext uri="{FF2B5EF4-FFF2-40B4-BE49-F238E27FC236}">
                <a16:creationId xmlns:a16="http://schemas.microsoft.com/office/drawing/2014/main" id="{B5A4698A-52BD-3320-47D6-609C67786B5B}"/>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345853B5-0FD3-142F-1D33-CD8FAA4A6B6F}"/>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Εφαρμογή μεθοδολογίας </a:t>
            </a:r>
            <a:r>
              <a:rPr lang="en-US" altLang="en-US" sz="4000" b="1" dirty="0">
                <a:solidFill>
                  <a:schemeClr val="tx2"/>
                </a:solidFill>
              </a:rPr>
              <a:t>CAMELS</a:t>
            </a:r>
            <a:endParaRPr lang="el-GR" altLang="en-US" sz="4000" b="1" dirty="0">
              <a:solidFill>
                <a:schemeClr val="tx2"/>
              </a:solidFill>
            </a:endParaRPr>
          </a:p>
        </p:txBody>
      </p:sp>
    </p:spTree>
    <p:extLst>
      <p:ext uri="{BB962C8B-B14F-4D97-AF65-F5344CB8AC3E}">
        <p14:creationId xmlns:p14="http://schemas.microsoft.com/office/powerpoint/2010/main" val="335458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F2378-2423-585D-C86A-24153CA1EA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A568AE-4AB8-7FA7-31A4-17015CB4C608}"/>
              </a:ext>
            </a:extLst>
          </p:cNvPr>
          <p:cNvSpPr>
            <a:spLocks noGrp="1"/>
          </p:cNvSpPr>
          <p:nvPr>
            <p:ph idx="1"/>
          </p:nvPr>
        </p:nvSpPr>
        <p:spPr>
          <a:xfrm>
            <a:off x="474406" y="1553497"/>
            <a:ext cx="8229600" cy="4847303"/>
          </a:xfrm>
        </p:spPr>
        <p:txBody>
          <a:bodyPr>
            <a:normAutofit/>
          </a:bodyPr>
          <a:lstStyle/>
          <a:p>
            <a:pPr algn="just"/>
            <a:r>
              <a:rPr lang="en-US" dirty="0"/>
              <a:t>CAPITAL (</a:t>
            </a:r>
            <a:r>
              <a:rPr lang="el-GR" dirty="0"/>
              <a:t>Κεφαλαιακή Επάρκεια)</a:t>
            </a:r>
          </a:p>
          <a:p>
            <a:pPr algn="just"/>
            <a:r>
              <a:rPr lang="en-US" dirty="0"/>
              <a:t>ASSET QUALITY (</a:t>
            </a:r>
            <a:r>
              <a:rPr lang="el-GR" dirty="0"/>
              <a:t>Ποιότητα Ενεργητικού)</a:t>
            </a:r>
          </a:p>
          <a:p>
            <a:pPr algn="just"/>
            <a:r>
              <a:rPr lang="en-US" dirty="0"/>
              <a:t>MANAGEMENT (</a:t>
            </a:r>
            <a:r>
              <a:rPr lang="el-GR" dirty="0"/>
              <a:t>Ποιότητα Διοίκησης)</a:t>
            </a:r>
          </a:p>
          <a:p>
            <a:pPr algn="just"/>
            <a:r>
              <a:rPr lang="en-US" dirty="0"/>
              <a:t>EARNINGS (</a:t>
            </a:r>
            <a:r>
              <a:rPr lang="el-GR" dirty="0"/>
              <a:t>Κερδοφορία)</a:t>
            </a:r>
          </a:p>
          <a:p>
            <a:pPr algn="just"/>
            <a:r>
              <a:rPr lang="en-US" dirty="0"/>
              <a:t>LIQUIDITY (</a:t>
            </a:r>
            <a:r>
              <a:rPr lang="el-GR" dirty="0"/>
              <a:t>Ρευστότητα)</a:t>
            </a:r>
          </a:p>
          <a:p>
            <a:pPr algn="just"/>
            <a:r>
              <a:rPr lang="en-US" dirty="0"/>
              <a:t>SENSITIVITY to market risk (</a:t>
            </a:r>
            <a:r>
              <a:rPr lang="el-GR" dirty="0"/>
              <a:t>Ευαισθησία στον κίνδυνο Αγοράς)</a:t>
            </a:r>
          </a:p>
          <a:p>
            <a:pPr marL="0" indent="0" algn="just">
              <a:buNone/>
            </a:pPr>
            <a:endParaRPr lang="el-GR" dirty="0"/>
          </a:p>
        </p:txBody>
      </p:sp>
      <p:sp>
        <p:nvSpPr>
          <p:cNvPr id="4" name="Slide Number Placeholder 3">
            <a:extLst>
              <a:ext uri="{FF2B5EF4-FFF2-40B4-BE49-F238E27FC236}">
                <a16:creationId xmlns:a16="http://schemas.microsoft.com/office/drawing/2014/main" id="{A06ECB23-B716-FB8B-B03B-16864599A8AB}"/>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0D8D1684-5572-AA19-13FF-ACCED6F6B35A}"/>
              </a:ext>
            </a:extLst>
          </p:cNvPr>
          <p:cNvSpPr>
            <a:spLocks noGrp="1"/>
          </p:cNvSpPr>
          <p:nvPr>
            <p:ph type="title"/>
          </p:nvPr>
        </p:nvSpPr>
        <p:spPr>
          <a:xfrm>
            <a:off x="457200" y="274638"/>
            <a:ext cx="8229600" cy="1249362"/>
          </a:xfrm>
        </p:spPr>
        <p:txBody>
          <a:bodyPr>
            <a:normAutofit fontScale="90000"/>
          </a:bodyPr>
          <a:lstStyle/>
          <a:p>
            <a:r>
              <a:rPr lang="el-GR" altLang="en-US" sz="4000" b="1" dirty="0">
                <a:solidFill>
                  <a:schemeClr val="tx2"/>
                </a:solidFill>
              </a:rPr>
              <a:t>Αριθμοδείκτες βαθμολογίας τραπεζών μέσω CAMELS</a:t>
            </a:r>
          </a:p>
        </p:txBody>
      </p:sp>
    </p:spTree>
    <p:extLst>
      <p:ext uri="{BB962C8B-B14F-4D97-AF65-F5344CB8AC3E}">
        <p14:creationId xmlns:p14="http://schemas.microsoft.com/office/powerpoint/2010/main" val="447752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DED32-2AA5-14E5-E22E-68FB1F70D3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1A83C-9F52-2332-FEE1-A5CC4BEE5480}"/>
              </a:ext>
            </a:extLst>
          </p:cNvPr>
          <p:cNvSpPr>
            <a:spLocks noGrp="1"/>
          </p:cNvSpPr>
          <p:nvPr>
            <p:ph idx="1"/>
          </p:nvPr>
        </p:nvSpPr>
        <p:spPr>
          <a:xfrm>
            <a:off x="474406" y="1553497"/>
            <a:ext cx="8229600" cy="4694903"/>
          </a:xfrm>
        </p:spPr>
        <p:txBody>
          <a:bodyPr>
            <a:normAutofit/>
          </a:bodyPr>
          <a:lstStyle/>
          <a:p>
            <a:pPr marL="0" indent="0" algn="just">
              <a:buNone/>
            </a:pPr>
            <a:r>
              <a:rPr lang="el-GR" dirty="0"/>
              <a:t>Οι αριθμοδείκτες CAMELS υπολογίζονται ως εξής:</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D5EE7281-5FFD-DF21-5F80-9F18CC09610A}"/>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7B9A7B69-AB11-D745-F8C0-48604E369DDE}"/>
              </a:ext>
            </a:extLst>
          </p:cNvPr>
          <p:cNvSpPr>
            <a:spLocks noGrp="1"/>
          </p:cNvSpPr>
          <p:nvPr>
            <p:ph type="title"/>
          </p:nvPr>
        </p:nvSpPr>
        <p:spPr>
          <a:xfrm>
            <a:off x="457200" y="274638"/>
            <a:ext cx="8229600" cy="1249362"/>
          </a:xfrm>
        </p:spPr>
        <p:txBody>
          <a:bodyPr>
            <a:normAutofit fontScale="90000"/>
          </a:bodyPr>
          <a:lstStyle/>
          <a:p>
            <a:r>
              <a:rPr lang="el-GR" altLang="en-US" sz="4000" b="1" dirty="0">
                <a:solidFill>
                  <a:schemeClr val="tx2"/>
                </a:solidFill>
              </a:rPr>
              <a:t>Αριθμοδείκτες βαθμολογίας τραπεζών μέσω CAMELS</a:t>
            </a:r>
          </a:p>
        </p:txBody>
      </p:sp>
      <p:pic>
        <p:nvPicPr>
          <p:cNvPr id="6" name="Picture 5">
            <a:extLst>
              <a:ext uri="{FF2B5EF4-FFF2-40B4-BE49-F238E27FC236}">
                <a16:creationId xmlns:a16="http://schemas.microsoft.com/office/drawing/2014/main" id="{FBC5044D-121B-72EA-A56D-1F79AC4F7F49}"/>
              </a:ext>
            </a:extLst>
          </p:cNvPr>
          <p:cNvPicPr>
            <a:picLocks noChangeAspect="1"/>
          </p:cNvPicPr>
          <p:nvPr/>
        </p:nvPicPr>
        <p:blipFill>
          <a:blip r:embed="rId2"/>
          <a:stretch>
            <a:fillRect/>
          </a:stretch>
        </p:blipFill>
        <p:spPr>
          <a:xfrm>
            <a:off x="1752600" y="2133600"/>
            <a:ext cx="4800600" cy="4222750"/>
          </a:xfrm>
          <a:prstGeom prst="rect">
            <a:avLst/>
          </a:prstGeom>
        </p:spPr>
      </p:pic>
    </p:spTree>
    <p:extLst>
      <p:ext uri="{BB962C8B-B14F-4D97-AF65-F5344CB8AC3E}">
        <p14:creationId xmlns:p14="http://schemas.microsoft.com/office/powerpoint/2010/main" val="120367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B9260-24F8-3242-C141-86E022A86D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C9B312-7E22-87A3-42D9-D15B4C685E09}"/>
              </a:ext>
            </a:extLst>
          </p:cNvPr>
          <p:cNvSpPr>
            <a:spLocks noGrp="1"/>
          </p:cNvSpPr>
          <p:nvPr>
            <p:ph idx="1"/>
          </p:nvPr>
        </p:nvSpPr>
        <p:spPr>
          <a:xfrm>
            <a:off x="474406" y="1071512"/>
            <a:ext cx="8229600" cy="4694903"/>
          </a:xfrm>
        </p:spPr>
        <p:txBody>
          <a:bodyPr>
            <a:normAutofit/>
          </a:bodyPr>
          <a:lstStyle/>
          <a:p>
            <a:pPr marL="0" indent="0" algn="just">
              <a:buNone/>
            </a:pPr>
            <a:r>
              <a:rPr lang="el-GR" dirty="0"/>
              <a:t>Σχηματικά η βαθμολογία των τραπεζών προσδιορίζεται από τους έξι δείκτες ως εξής:</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A346237C-1C1F-B2CB-5C4F-53C725234C8E}"/>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463D5674-94C6-B6D9-4310-1AF37CCEC3A0}"/>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Βαθμολογία των τραπεζών </a:t>
            </a:r>
          </a:p>
        </p:txBody>
      </p:sp>
      <p:pic>
        <p:nvPicPr>
          <p:cNvPr id="9" name="Picture 8">
            <a:extLst>
              <a:ext uri="{FF2B5EF4-FFF2-40B4-BE49-F238E27FC236}">
                <a16:creationId xmlns:a16="http://schemas.microsoft.com/office/drawing/2014/main" id="{A5E65807-2C19-504A-0F9A-CC021A2301F4}"/>
              </a:ext>
            </a:extLst>
          </p:cNvPr>
          <p:cNvPicPr>
            <a:picLocks noChangeAspect="1"/>
          </p:cNvPicPr>
          <p:nvPr/>
        </p:nvPicPr>
        <p:blipFill>
          <a:blip r:embed="rId2"/>
          <a:stretch>
            <a:fillRect/>
          </a:stretch>
        </p:blipFill>
        <p:spPr>
          <a:xfrm>
            <a:off x="685800" y="2057400"/>
            <a:ext cx="6858000" cy="2362200"/>
          </a:xfrm>
          <a:prstGeom prst="rect">
            <a:avLst/>
          </a:prstGeom>
        </p:spPr>
      </p:pic>
    </p:spTree>
    <p:extLst>
      <p:ext uri="{BB962C8B-B14F-4D97-AF65-F5344CB8AC3E}">
        <p14:creationId xmlns:p14="http://schemas.microsoft.com/office/powerpoint/2010/main" val="459639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0AAC3-4239-4A65-9066-F136E8D36C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FC2D4E-3D5D-16A5-B4EA-C203F44E921E}"/>
              </a:ext>
            </a:extLst>
          </p:cNvPr>
          <p:cNvSpPr>
            <a:spLocks noGrp="1"/>
          </p:cNvSpPr>
          <p:nvPr>
            <p:ph idx="1"/>
          </p:nvPr>
        </p:nvSpPr>
        <p:spPr>
          <a:xfrm>
            <a:off x="474406" y="1071512"/>
            <a:ext cx="8229600" cy="4694903"/>
          </a:xfrm>
        </p:spPr>
        <p:txBody>
          <a:bodyPr>
            <a:normAutofit/>
          </a:bodyPr>
          <a:lstStyle/>
          <a:p>
            <a:pPr marL="0" indent="0" algn="just">
              <a:buNone/>
            </a:pPr>
            <a:r>
              <a:rPr lang="el-GR" dirty="0"/>
              <a:t>Παρουσιάζουμε τη βαθμολογία με βάση το σύστημα </a:t>
            </a:r>
            <a:r>
              <a:rPr lang="en-US" dirty="0"/>
              <a:t>CAMELS </a:t>
            </a:r>
            <a:r>
              <a:rPr lang="el-GR" dirty="0"/>
              <a:t>για τις τέσσερις συστημικές τράπεζες για τα έτη 2015-2016-2017.</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9700925F-B1BE-C14A-B8DD-1BC5ED59CE2B}"/>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F7993DB4-3958-1B9F-493C-72400BD53EE2}"/>
              </a:ext>
            </a:extLst>
          </p:cNvPr>
          <p:cNvSpPr>
            <a:spLocks noGrp="1"/>
          </p:cNvSpPr>
          <p:nvPr>
            <p:ph type="title"/>
          </p:nvPr>
        </p:nvSpPr>
        <p:spPr>
          <a:xfrm>
            <a:off x="457200" y="274638"/>
            <a:ext cx="8229600" cy="715962"/>
          </a:xfrm>
        </p:spPr>
        <p:txBody>
          <a:bodyPr>
            <a:normAutofit/>
          </a:bodyPr>
          <a:lstStyle/>
          <a:p>
            <a:r>
              <a:rPr lang="el-GR" altLang="en-US" sz="4000" b="1" dirty="0">
                <a:solidFill>
                  <a:schemeClr val="tx2"/>
                </a:solidFill>
              </a:rPr>
              <a:t>Μελέτη περίπτωσης </a:t>
            </a:r>
          </a:p>
        </p:txBody>
      </p:sp>
    </p:spTree>
    <p:extLst>
      <p:ext uri="{BB962C8B-B14F-4D97-AF65-F5344CB8AC3E}">
        <p14:creationId xmlns:p14="http://schemas.microsoft.com/office/powerpoint/2010/main" val="1612892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32D6D-BBBD-D907-2302-14D69F7A2B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ECD013-7153-D18D-2E63-3E11B38FAA18}"/>
              </a:ext>
            </a:extLst>
          </p:cNvPr>
          <p:cNvSpPr>
            <a:spLocks noGrp="1"/>
          </p:cNvSpPr>
          <p:nvPr>
            <p:ph idx="1"/>
          </p:nvPr>
        </p:nvSpPr>
        <p:spPr>
          <a:xfrm>
            <a:off x="474406" y="1071512"/>
            <a:ext cx="8229600" cy="4694903"/>
          </a:xfrm>
        </p:spPr>
        <p:txBody>
          <a:bodyPr>
            <a:normAutofit fontScale="92500" lnSpcReduction="10000"/>
          </a:bodyPr>
          <a:lstStyle/>
          <a:p>
            <a:pPr marL="0" indent="0" algn="just">
              <a:buNone/>
            </a:pPr>
            <a:r>
              <a:rPr lang="el-GR" sz="2200" dirty="0"/>
              <a:t>Ο αριθμοδείκτης Κεφαλαιακής Επάρκειας (Capital </a:t>
            </a:r>
            <a:r>
              <a:rPr lang="el-GR" sz="2200" dirty="0" err="1"/>
              <a:t>Adequacy</a:t>
            </a:r>
            <a:r>
              <a:rPr lang="el-GR" sz="2200" dirty="0"/>
              <a:t> </a:t>
            </a:r>
            <a:r>
              <a:rPr lang="el-GR" sz="2200" dirty="0" err="1"/>
              <a:t>Ratio</a:t>
            </a:r>
            <a:r>
              <a:rPr lang="el-GR" sz="2200" dirty="0"/>
              <a:t>, CAR) περιλαμβάνει στον αριθμητή τα εποπτικά κεφάλαια της κατηγορίας </a:t>
            </a:r>
            <a:r>
              <a:rPr lang="el-GR" sz="2200" dirty="0" err="1"/>
              <a:t>Tier</a:t>
            </a:r>
            <a:r>
              <a:rPr lang="el-GR" sz="2200" dirty="0"/>
              <a:t> I και </a:t>
            </a:r>
            <a:r>
              <a:rPr lang="el-GR" sz="2200" dirty="0" err="1"/>
              <a:t>Tier</a:t>
            </a:r>
            <a:r>
              <a:rPr lang="el-GR" sz="2200" dirty="0"/>
              <a:t> II, ενώ στον παρονομαστή το σύνολο του σταθμισμένου έναντι κινδύνου ενεργητικού. Βάσει της Βασιλείας ΙΙ ο δείκτης πρέπει να είναι τουλάχιστον 8%. Όσο υψηλότερη τιμή έχει το κλάσμα, τόσο μικρότερη είναι η ανάγκη για εξωτερική χρηματοδότηση, ενώ μεγαλύτερη είναι η κεφαλαιακή επάρκεια της τράπεζας και συνεπώς τόσο καλύτερη είναι η αποδοτικότητα της.</a:t>
            </a:r>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r>
              <a:rPr lang="el-GR" sz="2200" dirty="0"/>
              <a:t>Τη μεγαλύτερη διακύμανση στον δείκτη είχε η Εθνική, με μία πτώση τεσσάρων μονάδων σε ένα έτος. Οι υπόλοιπες τράπεζες παρουσιάζουν μικρές διακυμάνσεις, ενώ όλες βρίσκονται αρκετά πάνω από το όριο του 8%.</a:t>
            </a:r>
          </a:p>
          <a:p>
            <a:pPr marL="0" indent="0" algn="just">
              <a:buNone/>
            </a:pPr>
            <a:endParaRPr lang="el-GR" dirty="0"/>
          </a:p>
        </p:txBody>
      </p:sp>
      <p:sp>
        <p:nvSpPr>
          <p:cNvPr id="4" name="Slide Number Placeholder 3">
            <a:extLst>
              <a:ext uri="{FF2B5EF4-FFF2-40B4-BE49-F238E27FC236}">
                <a16:creationId xmlns:a16="http://schemas.microsoft.com/office/drawing/2014/main" id="{A55C7FFA-2A35-9E5F-2188-E801140EC4C4}"/>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FB82FAEF-E351-79C3-FAFB-2B5828A8D307}"/>
              </a:ext>
            </a:extLst>
          </p:cNvPr>
          <p:cNvSpPr>
            <a:spLocks noGrp="1"/>
          </p:cNvSpPr>
          <p:nvPr>
            <p:ph type="title"/>
          </p:nvPr>
        </p:nvSpPr>
        <p:spPr>
          <a:xfrm>
            <a:off x="457200" y="274638"/>
            <a:ext cx="8229600" cy="715962"/>
          </a:xfrm>
        </p:spPr>
        <p:txBody>
          <a:bodyPr>
            <a:normAutofit/>
          </a:bodyPr>
          <a:lstStyle/>
          <a:p>
            <a:r>
              <a:rPr lang="en-US" altLang="en-US" sz="4000" b="1" dirty="0">
                <a:solidFill>
                  <a:schemeClr val="tx2"/>
                </a:solidFill>
              </a:rPr>
              <a:t>1. CAPITAL </a:t>
            </a:r>
            <a:endParaRPr lang="el-GR" altLang="en-US" sz="4000" b="1" dirty="0">
              <a:solidFill>
                <a:schemeClr val="tx2"/>
              </a:solidFill>
            </a:endParaRPr>
          </a:p>
        </p:txBody>
      </p:sp>
      <p:pic>
        <p:nvPicPr>
          <p:cNvPr id="6" name="Picture 5">
            <a:extLst>
              <a:ext uri="{FF2B5EF4-FFF2-40B4-BE49-F238E27FC236}">
                <a16:creationId xmlns:a16="http://schemas.microsoft.com/office/drawing/2014/main" id="{D2D491EA-FC68-50DA-5EFB-6E2050B96AE3}"/>
              </a:ext>
            </a:extLst>
          </p:cNvPr>
          <p:cNvPicPr>
            <a:picLocks noChangeAspect="1"/>
          </p:cNvPicPr>
          <p:nvPr/>
        </p:nvPicPr>
        <p:blipFill>
          <a:blip r:embed="rId2"/>
          <a:stretch>
            <a:fillRect/>
          </a:stretch>
        </p:blipFill>
        <p:spPr>
          <a:xfrm>
            <a:off x="1676400" y="3048000"/>
            <a:ext cx="5086350" cy="1524000"/>
          </a:xfrm>
          <a:prstGeom prst="rect">
            <a:avLst/>
          </a:prstGeom>
        </p:spPr>
      </p:pic>
    </p:spTree>
    <p:extLst>
      <p:ext uri="{BB962C8B-B14F-4D97-AF65-F5344CB8AC3E}">
        <p14:creationId xmlns:p14="http://schemas.microsoft.com/office/powerpoint/2010/main" val="367036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1E93B-899F-CFDD-7731-601046E463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1B1749-E500-5E7F-BE5C-D6557DC8E93B}"/>
              </a:ext>
            </a:extLst>
          </p:cNvPr>
          <p:cNvSpPr>
            <a:spLocks noGrp="1"/>
          </p:cNvSpPr>
          <p:nvPr>
            <p:ph idx="1"/>
          </p:nvPr>
        </p:nvSpPr>
        <p:spPr>
          <a:xfrm>
            <a:off x="474406" y="1071512"/>
            <a:ext cx="8229600" cy="4694903"/>
          </a:xfrm>
        </p:spPr>
        <p:txBody>
          <a:bodyPr>
            <a:noAutofit/>
          </a:bodyPr>
          <a:lstStyle/>
          <a:p>
            <a:pPr marL="0" indent="0" algn="just">
              <a:buNone/>
            </a:pPr>
            <a:r>
              <a:rPr lang="el-GR" sz="1600" dirty="0"/>
              <a:t>Με τον δείκτη ποιότητας ενεργητικού αξιολογείται η ποιότητα των απαιτήσεων ενός χρηματοπιστωτικού οργανισμού, κυρίως των χορηγούμενων δανείων και επενδύσεων. Επίσης αξιολογείται η αποτελεσματικότητα του τρόπου διαχείρισης των περιουσιακών στοιχείων για τη δημιουργία εσόδων.</a:t>
            </a:r>
          </a:p>
          <a:p>
            <a:pPr marL="0" indent="0" algn="just">
              <a:buNone/>
            </a:pPr>
            <a:r>
              <a:rPr lang="el-GR" sz="1600" dirty="0"/>
              <a:t>Στον αριθμητή του κλάσματος εμφανίζονται τα δάνεια σε καθυστέρηση πάνω από 90 ημέρες, τα οποία παρουσιάζουν πρόβλημα στην αποπληρωμή τους και πλέον υπόκεινται σε έλεγχο απομείωσης της αξίας τους. Στο δεύτερο σκέλος του αριθμητή εμφανίζονται τα κεφάλαια που έχει προβλέψει η τράπεζα, δηλαδή τα έχει κρατήσει ως αποθεματικό για την αντιμετώπιση των ζημιών που θα προκύψουν από τα δάνεια σε καθυστέρηση. Στον παρονομαστή βρίσκονται οι συνολικές χορηγήσεις της τράπεζας. Ο δείκτης επιθυμούμε να είναι όσο το δυνατόν μικρότερος, που σημαίνει ότι οι προβλέψεις για τις καθυστερήσεις βρίσκονται κοντά στις καθυστερήσεις που τελικά πραγματοποιήθηκαν. Οπότε έχουμε ένα αξιόπιστο και καλής ποιότητας χαρτοφυλάκιο.</a:t>
            </a:r>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endParaRPr lang="el-GR" sz="1600" dirty="0"/>
          </a:p>
          <a:p>
            <a:pPr marL="0" indent="0" algn="just">
              <a:buNone/>
            </a:pPr>
            <a:r>
              <a:rPr lang="el-GR" sz="1600" dirty="0"/>
              <a:t>Η Εθνική Τράπεζα παρουσιάζει τα χαμηλότερα ποσοστά, τα οποία έχουν φθίνοντα ρυθμό με το πέρασμα των ετών, οπότε η ποιότητα του ενεργητικού της είναι καλύτερη από τον ανταγωνισμό. Οι υπόλοιπες τράπεζες κυμαίνονται σε υψηλότερα ποσοστά, με την Alpha Bank να βρίσκεται στην δυσμενέστερη θέση.</a:t>
            </a:r>
          </a:p>
        </p:txBody>
      </p:sp>
      <p:sp>
        <p:nvSpPr>
          <p:cNvPr id="4" name="Slide Number Placeholder 3">
            <a:extLst>
              <a:ext uri="{FF2B5EF4-FFF2-40B4-BE49-F238E27FC236}">
                <a16:creationId xmlns:a16="http://schemas.microsoft.com/office/drawing/2014/main" id="{08E72AC5-A082-0034-2E98-2EDE9CCB2D2B}"/>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747A4957-9AEC-9931-064C-35BE7666CD50}"/>
              </a:ext>
            </a:extLst>
          </p:cNvPr>
          <p:cNvSpPr>
            <a:spLocks noGrp="1"/>
          </p:cNvSpPr>
          <p:nvPr>
            <p:ph type="title"/>
          </p:nvPr>
        </p:nvSpPr>
        <p:spPr>
          <a:xfrm>
            <a:off x="457200" y="274638"/>
            <a:ext cx="8229600" cy="715962"/>
          </a:xfrm>
        </p:spPr>
        <p:txBody>
          <a:bodyPr>
            <a:normAutofit/>
          </a:bodyPr>
          <a:lstStyle/>
          <a:p>
            <a:r>
              <a:rPr lang="en-US" altLang="en-US" sz="4000" b="1" dirty="0">
                <a:solidFill>
                  <a:schemeClr val="tx2"/>
                </a:solidFill>
              </a:rPr>
              <a:t>2. ASSET QUALITY  </a:t>
            </a:r>
            <a:endParaRPr lang="el-GR" altLang="en-US" sz="4000" b="1" dirty="0">
              <a:solidFill>
                <a:schemeClr val="tx2"/>
              </a:solidFill>
            </a:endParaRPr>
          </a:p>
        </p:txBody>
      </p:sp>
      <p:pic>
        <p:nvPicPr>
          <p:cNvPr id="7" name="Picture 6">
            <a:extLst>
              <a:ext uri="{FF2B5EF4-FFF2-40B4-BE49-F238E27FC236}">
                <a16:creationId xmlns:a16="http://schemas.microsoft.com/office/drawing/2014/main" id="{3FDE7AF3-9F6A-A25E-8765-AB3BA28B7822}"/>
              </a:ext>
            </a:extLst>
          </p:cNvPr>
          <p:cNvPicPr>
            <a:picLocks noChangeAspect="1"/>
          </p:cNvPicPr>
          <p:nvPr/>
        </p:nvPicPr>
        <p:blipFill>
          <a:blip r:embed="rId2"/>
          <a:stretch>
            <a:fillRect/>
          </a:stretch>
        </p:blipFill>
        <p:spPr>
          <a:xfrm>
            <a:off x="1960306" y="4038600"/>
            <a:ext cx="5257800" cy="1477962"/>
          </a:xfrm>
          <a:prstGeom prst="rect">
            <a:avLst/>
          </a:prstGeom>
        </p:spPr>
      </p:pic>
    </p:spTree>
    <p:extLst>
      <p:ext uri="{BB962C8B-B14F-4D97-AF65-F5344CB8AC3E}">
        <p14:creationId xmlns:p14="http://schemas.microsoft.com/office/powerpoint/2010/main" val="385637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1442</TotalTime>
  <Words>1851</Words>
  <Application>Microsoft Office PowerPoint</Application>
  <PresentationFormat>On-screen Show (4:3)</PresentationFormat>
  <Paragraphs>145</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Παρουσίαση 8:  Σύστημα Camels</vt:lpstr>
      <vt:lpstr>Εισαγωγή </vt:lpstr>
      <vt:lpstr>Εφαρμογή μεθοδολογίας CAMELS</vt:lpstr>
      <vt:lpstr>Αριθμοδείκτες βαθμολογίας τραπεζών μέσω CAMELS</vt:lpstr>
      <vt:lpstr>Αριθμοδείκτες βαθμολογίας τραπεζών μέσω CAMELS</vt:lpstr>
      <vt:lpstr>Βαθμολογία των τραπεζών </vt:lpstr>
      <vt:lpstr>Μελέτη περίπτωσης </vt:lpstr>
      <vt:lpstr>1. CAPITAL </vt:lpstr>
      <vt:lpstr>2. ASSET QUALITY  </vt:lpstr>
      <vt:lpstr>3. MANAGEMENT</vt:lpstr>
      <vt:lpstr>4. EARNINGS</vt:lpstr>
      <vt:lpstr>4. EARNINGS</vt:lpstr>
      <vt:lpstr>5. LIQUIDITY</vt:lpstr>
      <vt:lpstr>5. LIQUIDITY</vt:lpstr>
      <vt:lpstr>6. SENSITIVITY to market risk</vt:lpstr>
      <vt:lpstr>Αποτελέσματα εφαρμογής CAMELS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147</cp:revision>
  <dcterms:created xsi:type="dcterms:W3CDTF">2013-10-10T16:57:40Z</dcterms:created>
  <dcterms:modified xsi:type="dcterms:W3CDTF">2026-02-18T19:59:11Z</dcterms:modified>
</cp:coreProperties>
</file>