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256" r:id="rId2"/>
    <p:sldId id="283" r:id="rId3"/>
    <p:sldId id="284" r:id="rId4"/>
    <p:sldId id="287" r:id="rId5"/>
    <p:sldId id="285" r:id="rId6"/>
    <p:sldId id="288"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301" r:id="rId20"/>
    <p:sldId id="302" r:id="rId21"/>
    <p:sldId id="303" r:id="rId22"/>
    <p:sldId id="30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2/18/2026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2/18/2026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b="1">
                <a:solidFill>
                  <a:schemeClr val="tx2"/>
                </a:solidFill>
              </a:rPr>
              <a:t>Παρουσίαση 7: </a:t>
            </a:r>
            <a:br>
              <a:rPr lang="el-GR" b="1" dirty="0">
                <a:solidFill>
                  <a:schemeClr val="tx2"/>
                </a:solidFill>
              </a:rPr>
            </a:br>
            <a:r>
              <a:rPr lang="el-GR" b="1" dirty="0">
                <a:solidFill>
                  <a:schemeClr val="tx2"/>
                </a:solidFill>
              </a:rPr>
              <a:t>Διαχείριση Κινδύνων</a:t>
            </a:r>
            <a:endParaRPr lang="en-US" b="1" dirty="0">
              <a:solidFill>
                <a:schemeClr val="tx2"/>
              </a:solidFill>
            </a:endParaRP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44F17-9EA9-8DFE-790F-5CDB9140990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2E0FE0-5535-F252-9EFD-336071563685}"/>
              </a:ext>
            </a:extLst>
          </p:cNvPr>
          <p:cNvSpPr>
            <a:spLocks noGrp="1"/>
          </p:cNvSpPr>
          <p:nvPr>
            <p:ph idx="1"/>
          </p:nvPr>
        </p:nvSpPr>
        <p:spPr>
          <a:xfrm>
            <a:off x="457200" y="1447800"/>
            <a:ext cx="8229600" cy="5730875"/>
          </a:xfrm>
        </p:spPr>
        <p:txBody>
          <a:bodyPr>
            <a:normAutofit/>
          </a:bodyPr>
          <a:lstStyle/>
          <a:p>
            <a:pPr algn="just"/>
            <a:r>
              <a:rPr lang="el-GR" sz="2400" dirty="0"/>
              <a:t>Τα </a:t>
            </a:r>
            <a:r>
              <a:rPr lang="el-GR" sz="2400" dirty="0" err="1"/>
              <a:t>options</a:t>
            </a:r>
            <a:r>
              <a:rPr lang="el-GR" sz="2400" dirty="0"/>
              <a:t> είναι συμβόλαια που δίνουν στους κατόχους τους το δικαίωμα, αλλά όχι την υποχρέωση, να αγοράσουν ή να πουλήσουν κάποιον τίτλο ή προϊόν σε προκαθορισμένη τιμή και σε δεδομένο χρόνο στο μέλλον. </a:t>
            </a:r>
          </a:p>
          <a:p>
            <a:pPr algn="just"/>
            <a:r>
              <a:rPr lang="el-GR" sz="2400" dirty="0"/>
              <a:t>Οι βασικοί τύποι </a:t>
            </a:r>
            <a:r>
              <a:rPr lang="el-GR" sz="2400" dirty="0" err="1"/>
              <a:t>options</a:t>
            </a:r>
            <a:r>
              <a:rPr lang="el-GR" sz="2400" dirty="0"/>
              <a:t> είναι τα δικαιώματα αγοράς (</a:t>
            </a:r>
            <a:r>
              <a:rPr lang="el-GR" sz="2400" dirty="0" err="1"/>
              <a:t>call</a:t>
            </a:r>
            <a:r>
              <a:rPr lang="el-GR" sz="2400" dirty="0"/>
              <a:t> </a:t>
            </a:r>
            <a:r>
              <a:rPr lang="el-GR" sz="2400" dirty="0" err="1"/>
              <a:t>option</a:t>
            </a:r>
            <a:r>
              <a:rPr lang="el-GR" sz="2400" dirty="0"/>
              <a:t>) και τα δικαιώματα πώλησης (</a:t>
            </a:r>
            <a:r>
              <a:rPr lang="el-GR" sz="2400" dirty="0" err="1"/>
              <a:t>put</a:t>
            </a:r>
            <a:r>
              <a:rPr lang="el-GR" sz="2400" dirty="0"/>
              <a:t> </a:t>
            </a:r>
            <a:r>
              <a:rPr lang="el-GR" sz="2400" dirty="0" err="1"/>
              <a:t>options</a:t>
            </a:r>
            <a:r>
              <a:rPr lang="el-GR" sz="2400" dirty="0"/>
              <a:t>). </a:t>
            </a:r>
          </a:p>
          <a:p>
            <a:pPr algn="just"/>
            <a:r>
              <a:rPr lang="el-GR" sz="2400" dirty="0"/>
              <a:t>Τα </a:t>
            </a:r>
            <a:r>
              <a:rPr lang="el-GR" sz="2400" dirty="0" err="1"/>
              <a:t>options</a:t>
            </a:r>
            <a:r>
              <a:rPr lang="el-GR" sz="2400" dirty="0"/>
              <a:t> χρησιμοποιούνται όταν η τράπεζα θέλει να κερδίσει από τη μεταβολή μιας τιμής αλλά ταυτόχρονα να προστατεύεται στην περίπτωση μη συμφέρουσας αλλαγής τιμής. </a:t>
            </a:r>
          </a:p>
          <a:p>
            <a:pPr algn="just"/>
            <a:r>
              <a:rPr lang="el-GR" sz="2400" dirty="0"/>
              <a:t>Το πιστωτικό ίδρυμα με τη σωστή χρήση των παραγώγων μπορεί να αντισταθμίσει τον κίνδυνο είτε από θέση αγοραστή είτε από θέση πωλητή.</a:t>
            </a:r>
          </a:p>
        </p:txBody>
      </p:sp>
      <p:sp>
        <p:nvSpPr>
          <p:cNvPr id="4" name="Slide Number Placeholder 3">
            <a:extLst>
              <a:ext uri="{FF2B5EF4-FFF2-40B4-BE49-F238E27FC236}">
                <a16:creationId xmlns:a16="http://schemas.microsoft.com/office/drawing/2014/main" id="{D3DFC3DF-197C-BFE0-3A46-06B536CD63E3}"/>
              </a:ext>
            </a:extLst>
          </p:cNvPr>
          <p:cNvSpPr>
            <a:spLocks noGrp="1"/>
          </p:cNvSpPr>
          <p:nvPr>
            <p:ph type="sldNum" sz="quarter" idx="12"/>
          </p:nvPr>
        </p:nvSpPr>
        <p:spPr/>
        <p:txBody>
          <a:bodyPr/>
          <a:lstStyle/>
          <a:p>
            <a:fld id="{6F80338C-7267-4363-B749-58AFCE06DD7B}" type="slidenum">
              <a:rPr lang="en-US" smtClean="0"/>
              <a:pPr/>
              <a:t>10</a:t>
            </a:fld>
            <a:endParaRPr lang="en-US" dirty="0"/>
          </a:p>
        </p:txBody>
      </p:sp>
      <p:sp>
        <p:nvSpPr>
          <p:cNvPr id="5" name="Title 1">
            <a:extLst>
              <a:ext uri="{FF2B5EF4-FFF2-40B4-BE49-F238E27FC236}">
                <a16:creationId xmlns:a16="http://schemas.microsoft.com/office/drawing/2014/main" id="{D0BA020E-AC14-2E57-92C6-8E95513E1361}"/>
              </a:ext>
            </a:extLst>
          </p:cNvPr>
          <p:cNvSpPr>
            <a:spLocks noGrp="1"/>
          </p:cNvSpPr>
          <p:nvPr>
            <p:ph type="title"/>
          </p:nvPr>
        </p:nvSpPr>
        <p:spPr>
          <a:xfrm>
            <a:off x="457200" y="228600"/>
            <a:ext cx="8229600" cy="1066800"/>
          </a:xfrm>
        </p:spPr>
        <p:txBody>
          <a:bodyPr>
            <a:noAutofit/>
          </a:bodyPr>
          <a:lstStyle/>
          <a:p>
            <a:r>
              <a:rPr lang="el-GR" altLang="en-US" sz="3200" b="1" dirty="0">
                <a:solidFill>
                  <a:schemeClr val="tx2"/>
                </a:solidFill>
              </a:rPr>
              <a:t>Αντιστάθμιση κινδύνου επιτοκίου με </a:t>
            </a:r>
            <a:r>
              <a:rPr lang="el-GR" altLang="en-US" sz="3200" b="1" dirty="0" err="1">
                <a:solidFill>
                  <a:schemeClr val="tx2"/>
                </a:solidFill>
              </a:rPr>
              <a:t>Options</a:t>
            </a:r>
            <a:endParaRPr lang="el-GR" altLang="en-US" sz="3200" b="1" dirty="0">
              <a:solidFill>
                <a:schemeClr val="tx2"/>
              </a:solidFill>
            </a:endParaRPr>
          </a:p>
        </p:txBody>
      </p:sp>
    </p:spTree>
    <p:extLst>
      <p:ext uri="{BB962C8B-B14F-4D97-AF65-F5344CB8AC3E}">
        <p14:creationId xmlns:p14="http://schemas.microsoft.com/office/powerpoint/2010/main" val="4051366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C532C-1D37-18F1-CA08-1B2B91F7BF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BC85C4-3710-F825-B1A2-E7D74DEA5163}"/>
              </a:ext>
            </a:extLst>
          </p:cNvPr>
          <p:cNvSpPr>
            <a:spLocks noGrp="1"/>
          </p:cNvSpPr>
          <p:nvPr>
            <p:ph idx="1"/>
          </p:nvPr>
        </p:nvSpPr>
        <p:spPr>
          <a:xfrm>
            <a:off x="457200" y="914400"/>
            <a:ext cx="8229600" cy="5730875"/>
          </a:xfrm>
        </p:spPr>
        <p:txBody>
          <a:bodyPr>
            <a:normAutofit lnSpcReduction="10000"/>
          </a:bodyPr>
          <a:lstStyle/>
          <a:p>
            <a:pPr algn="just"/>
            <a:r>
              <a:rPr lang="el-GR" sz="2400" dirty="0"/>
              <a:t>Τα </a:t>
            </a:r>
            <a:r>
              <a:rPr lang="el-GR" sz="2400" dirty="0" err="1"/>
              <a:t>swaps</a:t>
            </a:r>
            <a:r>
              <a:rPr lang="el-GR" sz="2400" dirty="0"/>
              <a:t> είναι συμφωνίες που συνάπτονται μεταξύ δύο συμβαλλομένων για μελλοντική ανταλλαγή χρηματικών ροών σε συγκεκριμένη χρονική στιγμή. Υπάρχουν βέβαια ειδικοί όροι για κάθε ανταλλαγή. Με αυτό τον τρόπο οι συμβαλλόμενοι προσπαθούν να προστατευτούν από τον κίνδυνο επιτοκίου καθώς και από άλλα είδη πιστωτικών κινδύνων.</a:t>
            </a:r>
          </a:p>
          <a:p>
            <a:pPr algn="just"/>
            <a:r>
              <a:rPr lang="el-GR" sz="2400" dirty="0"/>
              <a:t>Συνήθως έχουν διάρκεια μεγαλύτερη από ένα έτος. Οι ανταλλαγές αυτές είναι παράγωγα αλλά δεν διαπραγματεύονται στο χρηματιστήριο. </a:t>
            </a:r>
          </a:p>
          <a:p>
            <a:pPr algn="just"/>
            <a:r>
              <a:rPr lang="el-GR" sz="2400" dirty="0"/>
              <a:t>Οι ανταλλαγές μπορούν να γίνουν σε διάφορα μέρη του κόσμου, γεγονός που επιτρέπει στην επιχειρηματική οντότητα να επενδύσει σε μια αγορά εντελώς νέα. </a:t>
            </a:r>
          </a:p>
          <a:p>
            <a:pPr algn="just"/>
            <a:r>
              <a:rPr lang="el-GR" sz="2400" dirty="0"/>
              <a:t>Επίσης, είναι πολύ χρήσιμες στην περίπτωση που τα προθεσμιακά συμβόλαια δεν μπορούν να βοηθήσουν στην περίπτωση του κινδύνου επιτοκίου.</a:t>
            </a:r>
          </a:p>
          <a:p>
            <a:pPr marL="0" indent="0" algn="just">
              <a:buNone/>
            </a:pPr>
            <a:endParaRPr lang="el-GR" sz="2400" dirty="0"/>
          </a:p>
        </p:txBody>
      </p:sp>
      <p:sp>
        <p:nvSpPr>
          <p:cNvPr id="4" name="Slide Number Placeholder 3">
            <a:extLst>
              <a:ext uri="{FF2B5EF4-FFF2-40B4-BE49-F238E27FC236}">
                <a16:creationId xmlns:a16="http://schemas.microsoft.com/office/drawing/2014/main" id="{6E26CE02-8C86-2337-49F6-F9008B73497A}"/>
              </a:ext>
            </a:extLst>
          </p:cNvPr>
          <p:cNvSpPr>
            <a:spLocks noGrp="1"/>
          </p:cNvSpPr>
          <p:nvPr>
            <p:ph type="sldNum" sz="quarter" idx="12"/>
          </p:nvPr>
        </p:nvSpPr>
        <p:spPr/>
        <p:txBody>
          <a:bodyPr/>
          <a:lstStyle/>
          <a:p>
            <a:fld id="{6F80338C-7267-4363-B749-58AFCE06DD7B}" type="slidenum">
              <a:rPr lang="en-US" smtClean="0"/>
              <a:pPr/>
              <a:t>11</a:t>
            </a:fld>
            <a:endParaRPr lang="en-US" dirty="0"/>
          </a:p>
        </p:txBody>
      </p:sp>
      <p:sp>
        <p:nvSpPr>
          <p:cNvPr id="5" name="Title 1">
            <a:extLst>
              <a:ext uri="{FF2B5EF4-FFF2-40B4-BE49-F238E27FC236}">
                <a16:creationId xmlns:a16="http://schemas.microsoft.com/office/drawing/2014/main" id="{1143D4B5-C59E-BBB9-C43B-FB8408AA6F91}"/>
              </a:ext>
            </a:extLst>
          </p:cNvPr>
          <p:cNvSpPr>
            <a:spLocks noGrp="1"/>
          </p:cNvSpPr>
          <p:nvPr>
            <p:ph type="title"/>
          </p:nvPr>
        </p:nvSpPr>
        <p:spPr>
          <a:xfrm>
            <a:off x="457200" y="228600"/>
            <a:ext cx="8229600" cy="685800"/>
          </a:xfrm>
        </p:spPr>
        <p:txBody>
          <a:bodyPr>
            <a:noAutofit/>
          </a:bodyPr>
          <a:lstStyle/>
          <a:p>
            <a:r>
              <a:rPr lang="el-GR" altLang="en-US" sz="3200" b="1" dirty="0">
                <a:solidFill>
                  <a:schemeClr val="tx2"/>
                </a:solidFill>
              </a:rPr>
              <a:t>Αντιστάθμιση κινδύνου επιτοκίου με </a:t>
            </a:r>
            <a:r>
              <a:rPr lang="el-GR" altLang="en-US" sz="3200" b="1" dirty="0" err="1">
                <a:solidFill>
                  <a:schemeClr val="tx2"/>
                </a:solidFill>
              </a:rPr>
              <a:t>Swaps</a:t>
            </a:r>
            <a:endParaRPr lang="el-GR" altLang="en-US" sz="3200" b="1" dirty="0">
              <a:solidFill>
                <a:schemeClr val="tx2"/>
              </a:solidFill>
            </a:endParaRPr>
          </a:p>
        </p:txBody>
      </p:sp>
    </p:spTree>
    <p:extLst>
      <p:ext uri="{BB962C8B-B14F-4D97-AF65-F5344CB8AC3E}">
        <p14:creationId xmlns:p14="http://schemas.microsoft.com/office/powerpoint/2010/main" val="2899701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6A759-32F3-C4EE-CBFF-7896CC4E25D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DD8833-CD05-9611-46EB-11BAD4904BD0}"/>
              </a:ext>
            </a:extLst>
          </p:cNvPr>
          <p:cNvSpPr>
            <a:spLocks noGrp="1"/>
          </p:cNvSpPr>
          <p:nvPr>
            <p:ph idx="1"/>
          </p:nvPr>
        </p:nvSpPr>
        <p:spPr>
          <a:xfrm>
            <a:off x="457200" y="914400"/>
            <a:ext cx="8229600" cy="5730875"/>
          </a:xfrm>
        </p:spPr>
        <p:txBody>
          <a:bodyPr>
            <a:normAutofit fontScale="70000" lnSpcReduction="20000"/>
          </a:bodyPr>
          <a:lstStyle/>
          <a:p>
            <a:pPr marL="0" indent="0" algn="just">
              <a:buNone/>
            </a:pPr>
            <a:r>
              <a:rPr lang="el-GR" sz="2400" dirty="0"/>
              <a:t>Ένας πιστωτικός οργανισμός δεν μπορεί να γνωρίζει εκ των προτέρων την κίνηση των συναλλαγματικών ισοτιμιών και συνεπώς το ακριβές μέγεθος των απωλειών ή κερδών του χαρτοφυλακίου των ξένων επενδύσεων. Το βέβαιο είναι ότι ενδεχόμενες ανισορροπίες μεταξύ του χαρτοφυλακίου επενδύσεων που έχουν εκφραστεί σε διάφορα ξένα νομίσματα και των πηγών χρηματοδότησης τους αυξάνουν τον κίνδυνο απωλειών.</a:t>
            </a:r>
          </a:p>
          <a:p>
            <a:pPr marL="0" indent="0" algn="just">
              <a:buNone/>
            </a:pPr>
            <a:r>
              <a:rPr lang="el-GR" sz="2400" dirty="0"/>
              <a:t>Οι πιστωτικοί οργανισμοί μπορούν να αντισταθμίσουν τους συναλλαγματικούς αυτούς κινδύνους με δύο βασικούς τρόπους αντιστάθμισης:</a:t>
            </a:r>
          </a:p>
          <a:p>
            <a:pPr marL="0" indent="0" algn="just">
              <a:buNone/>
            </a:pPr>
            <a:endParaRPr lang="el-GR" sz="2400" dirty="0"/>
          </a:p>
          <a:p>
            <a:pPr marL="0" indent="0" algn="just">
              <a:buNone/>
            </a:pPr>
            <a:r>
              <a:rPr lang="el-GR" sz="2400" dirty="0"/>
              <a:t>• Αντιστάθμιση στοιχείων ισολογισμού</a:t>
            </a:r>
          </a:p>
          <a:p>
            <a:pPr marL="0" indent="0" algn="just">
              <a:buNone/>
            </a:pPr>
            <a:r>
              <a:rPr lang="el-GR" sz="2400" dirty="0"/>
              <a:t>• Χρήση παραγώγων</a:t>
            </a:r>
          </a:p>
          <a:p>
            <a:pPr marL="0" indent="0" algn="just">
              <a:buNone/>
            </a:pPr>
            <a:endParaRPr lang="el-GR" sz="2400" dirty="0"/>
          </a:p>
          <a:p>
            <a:pPr marL="0" indent="0" algn="just">
              <a:buNone/>
            </a:pPr>
            <a:r>
              <a:rPr lang="el-GR" sz="2400" dirty="0"/>
              <a:t>Ο πρώτος τρόπος αντιστάθμισης επιτυγχάνεται με την αναδιάρθρωση των στοιχείων του ενεργητικού. Μπορεί να επιτευχθεί σταθερότητα στα περιθώρια αποδόσεων των διεθνών δραστηριοτήτων, ανεξάρτητα από τις μεταβολές των συναλλαγματικών ισοτιμιών. Αυτό που απαιτείται είναι η εξίσωση της αξίας των εκφρασμένων σε κάθε ξένο νόμισμα στοιχείων ενεργητικού και παθητικού, δεδομένης της εξίσωσης της σταθμισμένης διάρκειας των αντίστοιχων χαρτοφυλακίων.</a:t>
            </a:r>
          </a:p>
          <a:p>
            <a:pPr marL="0" indent="0" algn="just">
              <a:buNone/>
            </a:pPr>
            <a:endParaRPr lang="el-GR" sz="2400" dirty="0"/>
          </a:p>
          <a:p>
            <a:pPr marL="0" indent="0" algn="just">
              <a:buNone/>
            </a:pPr>
            <a:r>
              <a:rPr lang="el-GR" sz="2400" dirty="0"/>
              <a:t>Ο δεύτερος τρόπος επιτυγχάνεται με τη χρήση παραγώγων, τα οποία έχουμε αναφέρει τρόπους αντιστάθμισης και άλλων κινδύνων. Τέτοια παράγωγα είναι:</a:t>
            </a:r>
          </a:p>
          <a:p>
            <a:pPr marL="0" indent="0" algn="just">
              <a:buNone/>
            </a:pPr>
            <a:r>
              <a:rPr lang="el-GR" sz="2400" dirty="0"/>
              <a:t>• Προθεσμιακά συμβόλαια (</a:t>
            </a:r>
            <a:r>
              <a:rPr lang="el-GR" sz="2400" dirty="0" err="1"/>
              <a:t>forwards</a:t>
            </a:r>
            <a:r>
              <a:rPr lang="el-GR" sz="2400" dirty="0"/>
              <a:t>)</a:t>
            </a:r>
          </a:p>
          <a:p>
            <a:pPr marL="0" indent="0" algn="just">
              <a:buNone/>
            </a:pPr>
            <a:r>
              <a:rPr lang="el-GR" sz="2400" dirty="0"/>
              <a:t>• Συμβόλαια μελλοντικής εκπλήρωσης (</a:t>
            </a:r>
            <a:r>
              <a:rPr lang="el-GR" sz="2400" dirty="0" err="1"/>
              <a:t>futures</a:t>
            </a:r>
            <a:r>
              <a:rPr lang="el-GR" sz="2400" dirty="0"/>
              <a:t>)</a:t>
            </a:r>
          </a:p>
          <a:p>
            <a:pPr marL="0" indent="0" algn="just">
              <a:buNone/>
            </a:pPr>
            <a:r>
              <a:rPr lang="el-GR" sz="2400" dirty="0"/>
              <a:t>• Δικαιώματα προαίρεσης (</a:t>
            </a:r>
            <a:r>
              <a:rPr lang="el-GR" sz="2400" dirty="0" err="1"/>
              <a:t>options</a:t>
            </a:r>
            <a:r>
              <a:rPr lang="el-GR" sz="2400" dirty="0"/>
              <a:t>)</a:t>
            </a:r>
          </a:p>
          <a:p>
            <a:pPr marL="0" indent="0" algn="just">
              <a:buNone/>
            </a:pPr>
            <a:r>
              <a:rPr lang="el-GR" sz="2400" dirty="0"/>
              <a:t>• Συμβάσεις ανταλλαγής επιτοκίων (</a:t>
            </a:r>
            <a:r>
              <a:rPr lang="el-GR" sz="2400" dirty="0" err="1"/>
              <a:t>swaps</a:t>
            </a:r>
            <a:r>
              <a:rPr lang="el-GR" sz="2400" dirty="0"/>
              <a:t>)</a:t>
            </a:r>
          </a:p>
          <a:p>
            <a:pPr marL="0" indent="0" algn="just">
              <a:buNone/>
            </a:pPr>
            <a:endParaRPr lang="el-GR" sz="2400" dirty="0"/>
          </a:p>
        </p:txBody>
      </p:sp>
      <p:sp>
        <p:nvSpPr>
          <p:cNvPr id="4" name="Slide Number Placeholder 3">
            <a:extLst>
              <a:ext uri="{FF2B5EF4-FFF2-40B4-BE49-F238E27FC236}">
                <a16:creationId xmlns:a16="http://schemas.microsoft.com/office/drawing/2014/main" id="{99E2EEE3-4698-33B8-E306-56ADF4A62642}"/>
              </a:ext>
            </a:extLst>
          </p:cNvPr>
          <p:cNvSpPr>
            <a:spLocks noGrp="1"/>
          </p:cNvSpPr>
          <p:nvPr>
            <p:ph type="sldNum" sz="quarter" idx="12"/>
          </p:nvPr>
        </p:nvSpPr>
        <p:spPr/>
        <p:txBody>
          <a:bodyPr/>
          <a:lstStyle/>
          <a:p>
            <a:fld id="{6F80338C-7267-4363-B749-58AFCE06DD7B}" type="slidenum">
              <a:rPr lang="en-US" smtClean="0"/>
              <a:pPr/>
              <a:t>12</a:t>
            </a:fld>
            <a:endParaRPr lang="en-US" dirty="0"/>
          </a:p>
        </p:txBody>
      </p:sp>
      <p:sp>
        <p:nvSpPr>
          <p:cNvPr id="5" name="Title 1">
            <a:extLst>
              <a:ext uri="{FF2B5EF4-FFF2-40B4-BE49-F238E27FC236}">
                <a16:creationId xmlns:a16="http://schemas.microsoft.com/office/drawing/2014/main" id="{C79B9E3B-855A-4530-54FA-638CB9EE06F7}"/>
              </a:ext>
            </a:extLst>
          </p:cNvPr>
          <p:cNvSpPr>
            <a:spLocks noGrp="1"/>
          </p:cNvSpPr>
          <p:nvPr>
            <p:ph type="title"/>
          </p:nvPr>
        </p:nvSpPr>
        <p:spPr>
          <a:xfrm>
            <a:off x="457200" y="228600"/>
            <a:ext cx="8229600" cy="685800"/>
          </a:xfrm>
        </p:spPr>
        <p:txBody>
          <a:bodyPr>
            <a:noAutofit/>
          </a:bodyPr>
          <a:lstStyle/>
          <a:p>
            <a:r>
              <a:rPr lang="el-GR" altLang="en-US" sz="3200" b="1" dirty="0">
                <a:solidFill>
                  <a:schemeClr val="tx2"/>
                </a:solidFill>
              </a:rPr>
              <a:t>Διαχείριση συναλλαγματικού κινδύνου</a:t>
            </a:r>
          </a:p>
        </p:txBody>
      </p:sp>
    </p:spTree>
    <p:extLst>
      <p:ext uri="{BB962C8B-B14F-4D97-AF65-F5344CB8AC3E}">
        <p14:creationId xmlns:p14="http://schemas.microsoft.com/office/powerpoint/2010/main" val="1116262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5A5B6-5BAB-C6E9-93EF-39AFD74FF01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59204B-03A4-BF76-E7F7-87164A2A9B63}"/>
              </a:ext>
            </a:extLst>
          </p:cNvPr>
          <p:cNvSpPr>
            <a:spLocks noGrp="1"/>
          </p:cNvSpPr>
          <p:nvPr>
            <p:ph idx="1"/>
          </p:nvPr>
        </p:nvSpPr>
        <p:spPr>
          <a:xfrm>
            <a:off x="457200" y="914400"/>
            <a:ext cx="8229600" cy="5730875"/>
          </a:xfrm>
        </p:spPr>
        <p:txBody>
          <a:bodyPr>
            <a:normAutofit/>
          </a:bodyPr>
          <a:lstStyle/>
          <a:p>
            <a:pPr marL="0" indent="0" algn="just">
              <a:buNone/>
            </a:pPr>
            <a:r>
              <a:rPr lang="el-GR" sz="2400" dirty="0"/>
              <a:t>Λαμβάνοντας υπ’ όψιν ότι ο πιστωτικός κίνδυνος είναι ο κυριότερος κίνδυνος στον οποίο εκτίθεται ο οργανισμός, η διαχείριση του γίνεται ενεργά, με τη δέουσα προσοχή και παρακολουθείται από </a:t>
            </a:r>
            <a:r>
              <a:rPr lang="el-GR" sz="2400" dirty="0" err="1"/>
              <a:t>κεντροποιημένες</a:t>
            </a:r>
            <a:r>
              <a:rPr lang="el-GR" sz="2400" dirty="0"/>
              <a:t> μονάδες κινδύνου.</a:t>
            </a:r>
          </a:p>
          <a:p>
            <a:pPr marL="0" indent="0" algn="just">
              <a:buNone/>
            </a:pPr>
            <a:r>
              <a:rPr lang="el-GR" sz="2400" dirty="0"/>
              <a:t>Η ενεργή διαχείριση του πιστωτικού κινδύνου επιτυγχάνεται μέσω: </a:t>
            </a:r>
          </a:p>
          <a:p>
            <a:pPr algn="just"/>
            <a:r>
              <a:rPr lang="el-GR" sz="2400" dirty="0"/>
              <a:t>Της εφαρμογής κατάλληλων ορίων πιστωτικού ανοίγματος έναντι μεμονωμένων πιστούχων, ομίλων πιστούχων, κλάδων οικονομικής δραστηριότητας, κ.α.</a:t>
            </a:r>
          </a:p>
          <a:p>
            <a:pPr algn="just"/>
            <a:r>
              <a:rPr lang="el-GR" sz="2400" dirty="0"/>
              <a:t>Της χρήσης τεχνικών μείωσης πιστωτικού κινδύνου (εξασφαλίσεις, εγγυήσεις). </a:t>
            </a:r>
          </a:p>
          <a:p>
            <a:pPr marL="0" indent="0" algn="just">
              <a:buNone/>
            </a:pPr>
            <a:endParaRPr lang="el-GR" sz="2400" dirty="0"/>
          </a:p>
        </p:txBody>
      </p:sp>
      <p:sp>
        <p:nvSpPr>
          <p:cNvPr id="4" name="Slide Number Placeholder 3">
            <a:extLst>
              <a:ext uri="{FF2B5EF4-FFF2-40B4-BE49-F238E27FC236}">
                <a16:creationId xmlns:a16="http://schemas.microsoft.com/office/drawing/2014/main" id="{CA8098B8-2F87-63B4-FB51-8FF7ED8B9B38}"/>
              </a:ext>
            </a:extLst>
          </p:cNvPr>
          <p:cNvSpPr>
            <a:spLocks noGrp="1"/>
          </p:cNvSpPr>
          <p:nvPr>
            <p:ph type="sldNum" sz="quarter" idx="12"/>
          </p:nvPr>
        </p:nvSpPr>
        <p:spPr/>
        <p:txBody>
          <a:bodyPr/>
          <a:lstStyle/>
          <a:p>
            <a:fld id="{6F80338C-7267-4363-B749-58AFCE06DD7B}" type="slidenum">
              <a:rPr lang="en-US" smtClean="0"/>
              <a:pPr/>
              <a:t>13</a:t>
            </a:fld>
            <a:endParaRPr lang="en-US" dirty="0"/>
          </a:p>
        </p:txBody>
      </p:sp>
      <p:sp>
        <p:nvSpPr>
          <p:cNvPr id="5" name="Title 1">
            <a:extLst>
              <a:ext uri="{FF2B5EF4-FFF2-40B4-BE49-F238E27FC236}">
                <a16:creationId xmlns:a16="http://schemas.microsoft.com/office/drawing/2014/main" id="{982FC38D-A2C7-84CA-A9CA-63B3B2328EED}"/>
              </a:ext>
            </a:extLst>
          </p:cNvPr>
          <p:cNvSpPr>
            <a:spLocks noGrp="1"/>
          </p:cNvSpPr>
          <p:nvPr>
            <p:ph type="title"/>
          </p:nvPr>
        </p:nvSpPr>
        <p:spPr>
          <a:xfrm>
            <a:off x="457200" y="228600"/>
            <a:ext cx="8229600" cy="685800"/>
          </a:xfrm>
        </p:spPr>
        <p:txBody>
          <a:bodyPr>
            <a:noAutofit/>
          </a:bodyPr>
          <a:lstStyle/>
          <a:p>
            <a:r>
              <a:rPr lang="el-GR" altLang="en-US" sz="3200" b="1" dirty="0">
                <a:solidFill>
                  <a:schemeClr val="tx2"/>
                </a:solidFill>
              </a:rPr>
              <a:t>Διαχείριση πιστωτικού κινδύνου</a:t>
            </a:r>
          </a:p>
        </p:txBody>
      </p:sp>
    </p:spTree>
    <p:extLst>
      <p:ext uri="{BB962C8B-B14F-4D97-AF65-F5344CB8AC3E}">
        <p14:creationId xmlns:p14="http://schemas.microsoft.com/office/powerpoint/2010/main" val="2166737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B5010-F975-1253-A19C-3DD76A337E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826252-3448-4F77-D211-3EBDFA03BC78}"/>
              </a:ext>
            </a:extLst>
          </p:cNvPr>
          <p:cNvSpPr>
            <a:spLocks noGrp="1"/>
          </p:cNvSpPr>
          <p:nvPr>
            <p:ph idx="1"/>
          </p:nvPr>
        </p:nvSpPr>
        <p:spPr>
          <a:xfrm>
            <a:off x="457200" y="914400"/>
            <a:ext cx="8229600" cy="5730875"/>
          </a:xfrm>
        </p:spPr>
        <p:txBody>
          <a:bodyPr>
            <a:normAutofit fontScale="92500" lnSpcReduction="10000"/>
          </a:bodyPr>
          <a:lstStyle/>
          <a:p>
            <a:pPr algn="just"/>
            <a:r>
              <a:rPr lang="el-GR" sz="2400" dirty="0"/>
              <a:t>Για την πληρέστερη και αποτελεσματικότερη αναγνώριση και αντιμετώπιση των πάσης φύσεως κινδύνων που αναλαμβάνονται έχουν συσταθεί οι Επιτροπές Διαχείρισης Κινδύνων. </a:t>
            </a:r>
          </a:p>
          <a:p>
            <a:pPr algn="just"/>
            <a:r>
              <a:rPr lang="el-GR" sz="2400" dirty="0"/>
              <a:t>Ο διευθυντής του Τομέα Διαχειρίσεως Κινδύνων του υποβάλει τακτικές και έκτακτες αναφορές προς την Επιτροπή Διαχειρίσεως Κινδύνων και το Διοικητικό Συμβούλιο της τράπεζας. </a:t>
            </a:r>
          </a:p>
          <a:p>
            <a:pPr algn="just"/>
            <a:r>
              <a:rPr lang="el-GR" sz="2400" dirty="0"/>
              <a:t>Οι αναφορές αυτές καλύπτουν θέματα διαχείρισης όλων των ειδών κινδύνων.</a:t>
            </a:r>
          </a:p>
          <a:p>
            <a:pPr algn="just"/>
            <a:r>
              <a:rPr lang="el-GR" sz="2400" dirty="0"/>
              <a:t>Ειδικότερα για τον πιστωτικό κίνδυνο καλύπτουν τα ακόλουθα:</a:t>
            </a:r>
          </a:p>
          <a:p>
            <a:pPr lvl="1" algn="just">
              <a:buFont typeface="Wingdings" panose="05000000000000000000" pitchFamily="2" charset="2"/>
              <a:buChar char="ü"/>
            </a:pPr>
            <a:r>
              <a:rPr lang="el-GR" sz="2000" dirty="0"/>
              <a:t>Το προφίλ κινδύνου του χαρτοφυλακίου ανά βαθμίδα κινδύνου.</a:t>
            </a:r>
          </a:p>
          <a:p>
            <a:pPr lvl="1" algn="just">
              <a:buFont typeface="Wingdings" panose="05000000000000000000" pitchFamily="2" charset="2"/>
              <a:buChar char="ü"/>
            </a:pPr>
            <a:r>
              <a:rPr lang="el-GR" sz="2000" dirty="0"/>
              <a:t>Τη μετάπτωση μεταξύ βαθμίδων κινδύνων (Migration </a:t>
            </a:r>
            <a:r>
              <a:rPr lang="el-GR" sz="2000" dirty="0" err="1"/>
              <a:t>matrix</a:t>
            </a:r>
            <a:r>
              <a:rPr lang="el-GR" sz="2000" dirty="0"/>
              <a:t>).</a:t>
            </a:r>
          </a:p>
          <a:p>
            <a:pPr lvl="1" algn="just">
              <a:buFont typeface="Wingdings" panose="05000000000000000000" pitchFamily="2" charset="2"/>
              <a:buChar char="ü"/>
            </a:pPr>
            <a:r>
              <a:rPr lang="el-GR" sz="2000" dirty="0"/>
              <a:t>Την εκτίμηση των σχετικών παραμέτρων κινδύνων ανά βαθμίδα κινδύνου, ομάδας πελατών κ.λπ.</a:t>
            </a:r>
          </a:p>
          <a:p>
            <a:pPr lvl="1" algn="just">
              <a:buFont typeface="Wingdings" panose="05000000000000000000" pitchFamily="2" charset="2"/>
              <a:buChar char="ü"/>
            </a:pPr>
            <a:r>
              <a:rPr lang="el-GR" sz="2000" dirty="0"/>
              <a:t>Τις τάσεις των βασικών κριτηρίων διαβάθμισης.</a:t>
            </a:r>
          </a:p>
          <a:p>
            <a:pPr lvl="1" algn="just">
              <a:buFont typeface="Wingdings" panose="05000000000000000000" pitchFamily="2" charset="2"/>
              <a:buChar char="ü"/>
            </a:pPr>
            <a:r>
              <a:rPr lang="el-GR" sz="2000" dirty="0"/>
              <a:t>Τις αλλαγές στη διαδικασία διαβάθμισης, στα κριτήρια ή στις επιμέρους παραμέτρους.</a:t>
            </a:r>
          </a:p>
          <a:p>
            <a:pPr lvl="1" algn="just">
              <a:buFont typeface="Wingdings" panose="05000000000000000000" pitchFamily="2" charset="2"/>
              <a:buChar char="ü"/>
            </a:pPr>
            <a:r>
              <a:rPr lang="el-GR" sz="2000" dirty="0"/>
              <a:t>Την συγκέντρωση κινδύνων (ανά είδος κινδύνου, κλάδο, χώρα, εξασφάλιση, χαρτοφυλάκιο κ.λπ.).</a:t>
            </a:r>
          </a:p>
          <a:p>
            <a:pPr marL="0" indent="0" algn="just">
              <a:buNone/>
            </a:pPr>
            <a:endParaRPr lang="el-GR" sz="2400" dirty="0"/>
          </a:p>
        </p:txBody>
      </p:sp>
      <p:sp>
        <p:nvSpPr>
          <p:cNvPr id="4" name="Slide Number Placeholder 3">
            <a:extLst>
              <a:ext uri="{FF2B5EF4-FFF2-40B4-BE49-F238E27FC236}">
                <a16:creationId xmlns:a16="http://schemas.microsoft.com/office/drawing/2014/main" id="{315890BB-ACC1-204E-AF5A-86F938AAC32B}"/>
              </a:ext>
            </a:extLst>
          </p:cNvPr>
          <p:cNvSpPr>
            <a:spLocks noGrp="1"/>
          </p:cNvSpPr>
          <p:nvPr>
            <p:ph type="sldNum" sz="quarter" idx="12"/>
          </p:nvPr>
        </p:nvSpPr>
        <p:spPr/>
        <p:txBody>
          <a:bodyPr/>
          <a:lstStyle/>
          <a:p>
            <a:fld id="{6F80338C-7267-4363-B749-58AFCE06DD7B}" type="slidenum">
              <a:rPr lang="en-US" smtClean="0"/>
              <a:pPr/>
              <a:t>14</a:t>
            </a:fld>
            <a:endParaRPr lang="en-US" dirty="0"/>
          </a:p>
        </p:txBody>
      </p:sp>
      <p:sp>
        <p:nvSpPr>
          <p:cNvPr id="5" name="Title 1">
            <a:extLst>
              <a:ext uri="{FF2B5EF4-FFF2-40B4-BE49-F238E27FC236}">
                <a16:creationId xmlns:a16="http://schemas.microsoft.com/office/drawing/2014/main" id="{68CBF3D5-F67F-A011-C0DD-F71A4BB241D1}"/>
              </a:ext>
            </a:extLst>
          </p:cNvPr>
          <p:cNvSpPr>
            <a:spLocks noGrp="1"/>
          </p:cNvSpPr>
          <p:nvPr>
            <p:ph type="title"/>
          </p:nvPr>
        </p:nvSpPr>
        <p:spPr>
          <a:xfrm>
            <a:off x="457200" y="228600"/>
            <a:ext cx="8229600" cy="685800"/>
          </a:xfrm>
        </p:spPr>
        <p:txBody>
          <a:bodyPr>
            <a:noAutofit/>
          </a:bodyPr>
          <a:lstStyle/>
          <a:p>
            <a:r>
              <a:rPr lang="el-GR" altLang="en-US" sz="3200" b="1" dirty="0">
                <a:solidFill>
                  <a:schemeClr val="tx2"/>
                </a:solidFill>
              </a:rPr>
              <a:t>Τομέας Διαχειρίσεως Κινδύνων</a:t>
            </a:r>
          </a:p>
        </p:txBody>
      </p:sp>
    </p:spTree>
    <p:extLst>
      <p:ext uri="{BB962C8B-B14F-4D97-AF65-F5344CB8AC3E}">
        <p14:creationId xmlns:p14="http://schemas.microsoft.com/office/powerpoint/2010/main" val="443337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1A097-492B-92C8-B41C-A407C8445C6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4902AE-807F-7C21-49C1-6CEE4A58749F}"/>
              </a:ext>
            </a:extLst>
          </p:cNvPr>
          <p:cNvSpPr>
            <a:spLocks noGrp="1"/>
          </p:cNvSpPr>
          <p:nvPr>
            <p:ph idx="1"/>
          </p:nvPr>
        </p:nvSpPr>
        <p:spPr>
          <a:xfrm>
            <a:off x="457200" y="914400"/>
            <a:ext cx="8229600" cy="5730875"/>
          </a:xfrm>
        </p:spPr>
        <p:txBody>
          <a:bodyPr>
            <a:normAutofit fontScale="85000" lnSpcReduction="20000"/>
          </a:bodyPr>
          <a:lstStyle/>
          <a:p>
            <a:pPr algn="just"/>
            <a:r>
              <a:rPr lang="el-GR" sz="2400" dirty="0"/>
              <a:t>Τα όρια των Πιστοδοτήσεων καθορίζονται με βάση το συνολικό πιστωτικό κίνδυνο, o οποίος ορίζεται ως το σύνολο των διαφόρων μορφών πιστοδοτήσεων του πιστούχου (επιχείρηση ή ομάδα συνδεδεμένων επιχειρήσεων) που δύνανται να εγκριθούν από τον οργανισμό.</a:t>
            </a:r>
          </a:p>
          <a:p>
            <a:pPr algn="just"/>
            <a:r>
              <a:rPr lang="el-GR" sz="2400" dirty="0"/>
              <a:t>Η διάρκεια ισχύος των ορίων καθορίζεται από τα αρμόδια συμβούλια πιστοδοτήσεων. </a:t>
            </a:r>
          </a:p>
          <a:p>
            <a:pPr algn="just"/>
            <a:r>
              <a:rPr lang="el-GR" sz="2400" dirty="0"/>
              <a:t>Βασικός παράγοντας για τον προσδιορισμό της χρονικής ισχύος των ορίων είναι η διαβάθμιση πιστωτικού κινδύνου, η οποία δεν αποτελεί εν γένει κριτήριο έγκρισης ή απόρριψης του αιτήματος, αλλά τη βάση για τον προσδιορισμό του ύψους και της ποιότητας των εξασφαλίσεων, καθώς και της τιμολόγησης της χρηματοδότησης. </a:t>
            </a:r>
          </a:p>
          <a:p>
            <a:pPr algn="just"/>
            <a:r>
              <a:rPr lang="el-GR" sz="2400" dirty="0"/>
              <a:t>Η αξιολόγηση της πιστοληπτικής ικανότητας των πιστούχων και η κατάταξή τους σε κατηγορίες πιστωτικού κινδύνου πραγματοποιείται μέσω συστημάτων διαβαθμίσεως. Σκοπός των συστημάτων διαβαθμίσεως πιστωτικού κινδύνου είναι η εκτίμηση της πιθανότητας μη εκπληρώσεως των υποχρεώσεων των πιστούχων έναντι του ιδρύματος.</a:t>
            </a:r>
          </a:p>
          <a:p>
            <a:pPr algn="just"/>
            <a:r>
              <a:rPr lang="el-GR" sz="2400" dirty="0"/>
              <a:t>Η κλίμακα διαβάθμισης πιστούχων είναι η εξής:</a:t>
            </a:r>
          </a:p>
          <a:p>
            <a:pPr marL="0" indent="0" algn="just">
              <a:buNone/>
            </a:pPr>
            <a:r>
              <a:rPr lang="el-GR" sz="2400" dirty="0"/>
              <a:t>	ΑΑ, Α+, Α, Α-, ΒΒ+, ΒΒ, ΒΒ-, Β+, Β, Β-, ΓΓ+, ΓΓ, ΓΓ-, Γ, Δ, Δ0, Δ1, Δ2, Ε</a:t>
            </a:r>
          </a:p>
          <a:p>
            <a:pPr algn="just"/>
            <a:r>
              <a:rPr lang="el-GR" sz="2400" dirty="0"/>
              <a:t>Στην υψηλή διαβάθμιση εκπίπτουν οι κλίμακες ΑΑ, Α+, Α, Α- και ΒΒ+, στην Ικανοποιητική Διαβάθμιση οι κλίμακες ΒΒ, ΒΒ-, Β+,Β, Β-, ΓΓ+ και ΓΓ, και στην Υπό επιτήρηση (υψηλότερου κινδύνου) ΓΓ- και υποδεέστερα.</a:t>
            </a:r>
          </a:p>
          <a:p>
            <a:pPr algn="just"/>
            <a:endParaRPr lang="el-GR" sz="2400" dirty="0"/>
          </a:p>
          <a:p>
            <a:pPr marL="0" indent="0" algn="just">
              <a:buNone/>
            </a:pPr>
            <a:endParaRPr lang="el-GR" sz="2400" dirty="0"/>
          </a:p>
        </p:txBody>
      </p:sp>
      <p:sp>
        <p:nvSpPr>
          <p:cNvPr id="4" name="Slide Number Placeholder 3">
            <a:extLst>
              <a:ext uri="{FF2B5EF4-FFF2-40B4-BE49-F238E27FC236}">
                <a16:creationId xmlns:a16="http://schemas.microsoft.com/office/drawing/2014/main" id="{84A99960-3BF7-2FF1-5D39-857D0BED5E95}"/>
              </a:ext>
            </a:extLst>
          </p:cNvPr>
          <p:cNvSpPr>
            <a:spLocks noGrp="1"/>
          </p:cNvSpPr>
          <p:nvPr>
            <p:ph type="sldNum" sz="quarter" idx="12"/>
          </p:nvPr>
        </p:nvSpPr>
        <p:spPr/>
        <p:txBody>
          <a:bodyPr/>
          <a:lstStyle/>
          <a:p>
            <a:fld id="{6F80338C-7267-4363-B749-58AFCE06DD7B}" type="slidenum">
              <a:rPr lang="en-US" smtClean="0"/>
              <a:pPr/>
              <a:t>15</a:t>
            </a:fld>
            <a:endParaRPr lang="en-US" dirty="0"/>
          </a:p>
        </p:txBody>
      </p:sp>
      <p:sp>
        <p:nvSpPr>
          <p:cNvPr id="5" name="Title 1">
            <a:extLst>
              <a:ext uri="{FF2B5EF4-FFF2-40B4-BE49-F238E27FC236}">
                <a16:creationId xmlns:a16="http://schemas.microsoft.com/office/drawing/2014/main" id="{8E64DB55-0EB5-2FB8-DE3B-480DBD2B7085}"/>
              </a:ext>
            </a:extLst>
          </p:cNvPr>
          <p:cNvSpPr>
            <a:spLocks noGrp="1"/>
          </p:cNvSpPr>
          <p:nvPr>
            <p:ph type="title"/>
          </p:nvPr>
        </p:nvSpPr>
        <p:spPr>
          <a:xfrm>
            <a:off x="457200" y="228600"/>
            <a:ext cx="8229600" cy="685800"/>
          </a:xfrm>
        </p:spPr>
        <p:txBody>
          <a:bodyPr>
            <a:noAutofit/>
          </a:bodyPr>
          <a:lstStyle/>
          <a:p>
            <a:r>
              <a:rPr lang="el-GR" altLang="en-US" sz="3200" b="1" dirty="0">
                <a:solidFill>
                  <a:schemeClr val="tx2"/>
                </a:solidFill>
              </a:rPr>
              <a:t>Τομέας Διαχειρίσεως Κινδύνων</a:t>
            </a:r>
          </a:p>
        </p:txBody>
      </p:sp>
    </p:spTree>
    <p:extLst>
      <p:ext uri="{BB962C8B-B14F-4D97-AF65-F5344CB8AC3E}">
        <p14:creationId xmlns:p14="http://schemas.microsoft.com/office/powerpoint/2010/main" val="653738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A4724-E7CB-48EA-D358-EF8C41143B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5A9ED8-2A19-3F03-D439-5A64DE8C3C70}"/>
              </a:ext>
            </a:extLst>
          </p:cNvPr>
          <p:cNvSpPr>
            <a:spLocks noGrp="1"/>
          </p:cNvSpPr>
          <p:nvPr>
            <p:ph idx="1"/>
          </p:nvPr>
        </p:nvSpPr>
        <p:spPr>
          <a:xfrm>
            <a:off x="457200" y="914400"/>
            <a:ext cx="8229600" cy="5730875"/>
          </a:xfrm>
        </p:spPr>
        <p:txBody>
          <a:bodyPr>
            <a:normAutofit fontScale="92500"/>
          </a:bodyPr>
          <a:lstStyle/>
          <a:p>
            <a:pPr algn="just"/>
            <a:r>
              <a:rPr lang="el-GR" sz="2400" dirty="0"/>
              <a:t>Για τη διαχείριση του πιστωτικού κινδύνου οι τράπεζες, σε περίπτωση που οι ταμειακές ροές δεν είναι οι αναμενόμενες, μπορούν να εξασφαλίσουν χρηματοδότηση ώστε να περιορίσουν τον κίνδυνο, συνυπολογίζοντας φυσικά την πιθανή ζημιά σε περίπτωση αθέτησης.</a:t>
            </a:r>
          </a:p>
          <a:p>
            <a:pPr algn="just"/>
            <a:r>
              <a:rPr lang="el-GR" sz="2400" dirty="0"/>
              <a:t>Η λήψη εξασφαλίσεων λειτουργεί ως αντιστάθμισμα έναντι του πιστωτικού κινδύνου που μπορεί να προκύψει από την ενδεχόμενη αδυναμία του πιστούχου να εκπληρώσει τις υποχρεώσεις του. </a:t>
            </a:r>
          </a:p>
          <a:p>
            <a:pPr algn="just"/>
            <a:r>
              <a:rPr lang="el-GR" sz="2400" dirty="0"/>
              <a:t>Ως εξασφαλίσεις πιστοδοτήσεων νοούνται τα πάσης φύσεως περιουσιακά στοιχεία ή δικαιώματα, τα οποία τίθενται στη διάθεση της τράπεζας, είτε από τους πιστούχους είτε από τρίτα πρόσωπα, προκειμένου να χρησιμοποιηθούν ως συμπληρωματικές πηγές ρευστοποιήσεως των σχετικών απαιτήσεων. </a:t>
            </a:r>
          </a:p>
          <a:p>
            <a:pPr algn="just"/>
            <a:r>
              <a:rPr lang="el-GR" sz="2400" dirty="0"/>
              <a:t>Οι εξασφαλίσεις κατατάσσονται σε δύο γενικές κατηγορίες: Ενοχικές και Εμπράγματες.</a:t>
            </a:r>
          </a:p>
          <a:p>
            <a:pPr marL="0" indent="0" algn="just">
              <a:buNone/>
            </a:pPr>
            <a:endParaRPr lang="el-GR" sz="2400" dirty="0"/>
          </a:p>
          <a:p>
            <a:pPr marL="0" indent="0" algn="just">
              <a:buNone/>
            </a:pPr>
            <a:endParaRPr lang="el-GR" sz="2400" dirty="0"/>
          </a:p>
        </p:txBody>
      </p:sp>
      <p:sp>
        <p:nvSpPr>
          <p:cNvPr id="4" name="Slide Number Placeholder 3">
            <a:extLst>
              <a:ext uri="{FF2B5EF4-FFF2-40B4-BE49-F238E27FC236}">
                <a16:creationId xmlns:a16="http://schemas.microsoft.com/office/drawing/2014/main" id="{E6E8A581-B3DD-1B59-7C1D-0614BE7FF4A5}"/>
              </a:ext>
            </a:extLst>
          </p:cNvPr>
          <p:cNvSpPr>
            <a:spLocks noGrp="1"/>
          </p:cNvSpPr>
          <p:nvPr>
            <p:ph type="sldNum" sz="quarter" idx="12"/>
          </p:nvPr>
        </p:nvSpPr>
        <p:spPr/>
        <p:txBody>
          <a:bodyPr/>
          <a:lstStyle/>
          <a:p>
            <a:fld id="{6F80338C-7267-4363-B749-58AFCE06DD7B}" type="slidenum">
              <a:rPr lang="en-US" smtClean="0"/>
              <a:pPr/>
              <a:t>16</a:t>
            </a:fld>
            <a:endParaRPr lang="en-US" dirty="0"/>
          </a:p>
        </p:txBody>
      </p:sp>
      <p:sp>
        <p:nvSpPr>
          <p:cNvPr id="5" name="Title 1">
            <a:extLst>
              <a:ext uri="{FF2B5EF4-FFF2-40B4-BE49-F238E27FC236}">
                <a16:creationId xmlns:a16="http://schemas.microsoft.com/office/drawing/2014/main" id="{9BA10EC3-EEB6-2969-4C29-0F5AC73A247C}"/>
              </a:ext>
            </a:extLst>
          </p:cNvPr>
          <p:cNvSpPr>
            <a:spLocks noGrp="1"/>
          </p:cNvSpPr>
          <p:nvPr>
            <p:ph type="title"/>
          </p:nvPr>
        </p:nvSpPr>
        <p:spPr>
          <a:xfrm>
            <a:off x="457200" y="228600"/>
            <a:ext cx="8229600" cy="685800"/>
          </a:xfrm>
        </p:spPr>
        <p:txBody>
          <a:bodyPr>
            <a:noAutofit/>
          </a:bodyPr>
          <a:lstStyle/>
          <a:p>
            <a:r>
              <a:rPr lang="el-GR" altLang="en-US" sz="3200" b="1" dirty="0">
                <a:solidFill>
                  <a:schemeClr val="tx2"/>
                </a:solidFill>
              </a:rPr>
              <a:t>Εξασφαλίσεις</a:t>
            </a:r>
          </a:p>
        </p:txBody>
      </p:sp>
    </p:spTree>
    <p:extLst>
      <p:ext uri="{BB962C8B-B14F-4D97-AF65-F5344CB8AC3E}">
        <p14:creationId xmlns:p14="http://schemas.microsoft.com/office/powerpoint/2010/main" val="2909194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F3126-10CB-E79A-6E0C-E848BF6056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DDD6C7-3F0E-13E6-53D4-0E6AB5846C04}"/>
              </a:ext>
            </a:extLst>
          </p:cNvPr>
          <p:cNvSpPr>
            <a:spLocks noGrp="1"/>
          </p:cNvSpPr>
          <p:nvPr>
            <p:ph idx="1"/>
          </p:nvPr>
        </p:nvSpPr>
        <p:spPr>
          <a:xfrm>
            <a:off x="457200" y="914400"/>
            <a:ext cx="8229600" cy="5730875"/>
          </a:xfrm>
        </p:spPr>
        <p:txBody>
          <a:bodyPr>
            <a:normAutofit/>
          </a:bodyPr>
          <a:lstStyle/>
          <a:p>
            <a:pPr algn="just"/>
            <a:r>
              <a:rPr lang="el-GR" sz="2400" dirty="0"/>
              <a:t>Οι ενοχικές εξασφαλίσεις αποτελούν το πλαίσιο των υποχρεώσεων και δικαιωμάτων που συνήθως περιλαμβάνονται/περιγράφονται σε ειδικά συμβατικά έγγραφα, μέσω των οποίων δημιουργούνται δεσμεύσεις στον οφειλέτη ή σε τρίτα πρόσωπα (φυσικά ή νομικά) που υποκαθιστούν τον οφειλέτη σε περίπτωση αθέτησης των υποχρεώσεων του τελευταίου για καταβολή της οφειλής και αντίστοιχα δικαιώματα στον δανειστή για τη διεκδίκησή τους. </a:t>
            </a:r>
          </a:p>
          <a:p>
            <a:pPr algn="just"/>
            <a:r>
              <a:rPr lang="el-GR" sz="2400" dirty="0"/>
              <a:t>Βασική μορφή ενοχικής εξασφάλισης, που χρησιμοποιείται στις τραπεζικές πιστοδοτήσεις αποτελεί η Εγγύηση.</a:t>
            </a:r>
          </a:p>
          <a:p>
            <a:pPr marL="0" indent="0" algn="just">
              <a:buNone/>
            </a:pPr>
            <a:endParaRPr lang="el-GR" sz="2400" dirty="0"/>
          </a:p>
        </p:txBody>
      </p:sp>
      <p:sp>
        <p:nvSpPr>
          <p:cNvPr id="4" name="Slide Number Placeholder 3">
            <a:extLst>
              <a:ext uri="{FF2B5EF4-FFF2-40B4-BE49-F238E27FC236}">
                <a16:creationId xmlns:a16="http://schemas.microsoft.com/office/drawing/2014/main" id="{D62887E2-7AEE-3A99-124E-FB3F0F477970}"/>
              </a:ext>
            </a:extLst>
          </p:cNvPr>
          <p:cNvSpPr>
            <a:spLocks noGrp="1"/>
          </p:cNvSpPr>
          <p:nvPr>
            <p:ph type="sldNum" sz="quarter" idx="12"/>
          </p:nvPr>
        </p:nvSpPr>
        <p:spPr/>
        <p:txBody>
          <a:bodyPr/>
          <a:lstStyle/>
          <a:p>
            <a:fld id="{6F80338C-7267-4363-B749-58AFCE06DD7B}" type="slidenum">
              <a:rPr lang="en-US" smtClean="0"/>
              <a:pPr/>
              <a:t>17</a:t>
            </a:fld>
            <a:endParaRPr lang="en-US" dirty="0"/>
          </a:p>
        </p:txBody>
      </p:sp>
      <p:sp>
        <p:nvSpPr>
          <p:cNvPr id="5" name="Title 1">
            <a:extLst>
              <a:ext uri="{FF2B5EF4-FFF2-40B4-BE49-F238E27FC236}">
                <a16:creationId xmlns:a16="http://schemas.microsoft.com/office/drawing/2014/main" id="{E5FCF9BE-91E6-6104-603B-2FE1C9E4BA39}"/>
              </a:ext>
            </a:extLst>
          </p:cNvPr>
          <p:cNvSpPr>
            <a:spLocks noGrp="1"/>
          </p:cNvSpPr>
          <p:nvPr>
            <p:ph type="title"/>
          </p:nvPr>
        </p:nvSpPr>
        <p:spPr>
          <a:xfrm>
            <a:off x="457200" y="228600"/>
            <a:ext cx="8229600" cy="685800"/>
          </a:xfrm>
        </p:spPr>
        <p:txBody>
          <a:bodyPr>
            <a:noAutofit/>
          </a:bodyPr>
          <a:lstStyle/>
          <a:p>
            <a:r>
              <a:rPr lang="el-GR" altLang="en-US" sz="3200" b="1" dirty="0">
                <a:solidFill>
                  <a:schemeClr val="tx2"/>
                </a:solidFill>
              </a:rPr>
              <a:t>Ενοχικές εξασφαλίσεις</a:t>
            </a:r>
          </a:p>
        </p:txBody>
      </p:sp>
    </p:spTree>
    <p:extLst>
      <p:ext uri="{BB962C8B-B14F-4D97-AF65-F5344CB8AC3E}">
        <p14:creationId xmlns:p14="http://schemas.microsoft.com/office/powerpoint/2010/main" val="2728893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8DF6C-E966-3595-8609-DB9CC099A24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BD0A2E-B50D-A43F-578E-6226A52BDEE7}"/>
              </a:ext>
            </a:extLst>
          </p:cNvPr>
          <p:cNvSpPr>
            <a:spLocks noGrp="1"/>
          </p:cNvSpPr>
          <p:nvPr>
            <p:ph idx="1"/>
          </p:nvPr>
        </p:nvSpPr>
        <p:spPr>
          <a:xfrm>
            <a:off x="457200" y="914400"/>
            <a:ext cx="8229600" cy="5730875"/>
          </a:xfrm>
        </p:spPr>
        <p:txBody>
          <a:bodyPr>
            <a:normAutofit lnSpcReduction="10000"/>
          </a:bodyPr>
          <a:lstStyle/>
          <a:p>
            <a:pPr algn="just"/>
            <a:r>
              <a:rPr lang="el-GR" sz="2400" dirty="0"/>
              <a:t>Με την εμπράγματη εξασφάλιση παρέχεται στον οργανισμό δικαίωμα επί περιουσιακού στοιχείου, (κινητού ή ακινήτου), που ανήκει στην κυριότητα του πιστούχου ή του εγγυητή, με σκοπό την κατά προτεραιότητα ικανοποίηση των απαιτήσεών της από το προϊόν εκποιήσεως του περιουσιακού στοιχείου.</a:t>
            </a:r>
          </a:p>
          <a:p>
            <a:pPr algn="just"/>
            <a:r>
              <a:rPr lang="el-GR" sz="2400" dirty="0"/>
              <a:t>Οι εμπράγματες εξασφαλίσεις διακρίνονται σε υποθήκες και προσημειώσεις υποθηκών που εγγράφονται επί ακινήτων, καθώς και σε ενέχυρα που συστήνονται επί κινητών «πραγμάτων» (π.χ. εμπορεύματα, επιταγές, καταθέσεις όψεως, συναλλαγματικές, λοιπά χρεόγραφα και αξιόγραφα) ή επί απαιτήσεων και δικαιωμάτων.</a:t>
            </a:r>
          </a:p>
          <a:p>
            <a:pPr algn="just"/>
            <a:r>
              <a:rPr lang="el-GR" sz="2400" dirty="0"/>
              <a:t>Για την καλύτερη διασφάλιση των πιστοδοτήσεων, λαμβάνεται η ασφαλιστική κάλυψη των ενυπόθηκων και κατά περίπτωση των ενεχυριαζόμενων εξασφαλίσεων και η εκχώρηση της ασφαλιστικής αποζημίωσης στον τραπεζικό οργανισμό.</a:t>
            </a:r>
          </a:p>
          <a:p>
            <a:pPr marL="0" indent="0" algn="just">
              <a:buNone/>
            </a:pPr>
            <a:endParaRPr lang="el-GR" sz="2400" dirty="0"/>
          </a:p>
        </p:txBody>
      </p:sp>
      <p:sp>
        <p:nvSpPr>
          <p:cNvPr id="4" name="Slide Number Placeholder 3">
            <a:extLst>
              <a:ext uri="{FF2B5EF4-FFF2-40B4-BE49-F238E27FC236}">
                <a16:creationId xmlns:a16="http://schemas.microsoft.com/office/drawing/2014/main" id="{5B5AF647-2CE0-312E-C468-D490D04B2BD3}"/>
              </a:ext>
            </a:extLst>
          </p:cNvPr>
          <p:cNvSpPr>
            <a:spLocks noGrp="1"/>
          </p:cNvSpPr>
          <p:nvPr>
            <p:ph type="sldNum" sz="quarter" idx="12"/>
          </p:nvPr>
        </p:nvSpPr>
        <p:spPr/>
        <p:txBody>
          <a:bodyPr/>
          <a:lstStyle/>
          <a:p>
            <a:fld id="{6F80338C-7267-4363-B749-58AFCE06DD7B}" type="slidenum">
              <a:rPr lang="en-US" smtClean="0"/>
              <a:pPr/>
              <a:t>18</a:t>
            </a:fld>
            <a:endParaRPr lang="en-US" dirty="0"/>
          </a:p>
        </p:txBody>
      </p:sp>
      <p:sp>
        <p:nvSpPr>
          <p:cNvPr id="5" name="Title 1">
            <a:extLst>
              <a:ext uri="{FF2B5EF4-FFF2-40B4-BE49-F238E27FC236}">
                <a16:creationId xmlns:a16="http://schemas.microsoft.com/office/drawing/2014/main" id="{A91D861E-739A-B115-D8E8-B8F7E7CD8EAF}"/>
              </a:ext>
            </a:extLst>
          </p:cNvPr>
          <p:cNvSpPr>
            <a:spLocks noGrp="1"/>
          </p:cNvSpPr>
          <p:nvPr>
            <p:ph type="title"/>
          </p:nvPr>
        </p:nvSpPr>
        <p:spPr>
          <a:xfrm>
            <a:off x="457200" y="228600"/>
            <a:ext cx="8229600" cy="685800"/>
          </a:xfrm>
        </p:spPr>
        <p:txBody>
          <a:bodyPr>
            <a:noAutofit/>
          </a:bodyPr>
          <a:lstStyle/>
          <a:p>
            <a:r>
              <a:rPr lang="el-GR" altLang="en-US" sz="3200" b="1" dirty="0">
                <a:solidFill>
                  <a:schemeClr val="tx2"/>
                </a:solidFill>
              </a:rPr>
              <a:t>Εμπράγματες εξασφαλίσεις</a:t>
            </a:r>
          </a:p>
        </p:txBody>
      </p:sp>
    </p:spTree>
    <p:extLst>
      <p:ext uri="{BB962C8B-B14F-4D97-AF65-F5344CB8AC3E}">
        <p14:creationId xmlns:p14="http://schemas.microsoft.com/office/powerpoint/2010/main" val="1351814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211CF-8434-0477-81A1-B129211CE6D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75B216-6BB9-C638-257F-1EF401B4F901}"/>
              </a:ext>
            </a:extLst>
          </p:cNvPr>
          <p:cNvSpPr>
            <a:spLocks noGrp="1"/>
          </p:cNvSpPr>
          <p:nvPr>
            <p:ph idx="1"/>
          </p:nvPr>
        </p:nvSpPr>
        <p:spPr>
          <a:xfrm>
            <a:off x="457200" y="914400"/>
            <a:ext cx="8229600" cy="5730875"/>
          </a:xfrm>
        </p:spPr>
        <p:txBody>
          <a:bodyPr>
            <a:normAutofit fontScale="77500" lnSpcReduction="20000"/>
          </a:bodyPr>
          <a:lstStyle/>
          <a:p>
            <a:pPr algn="just"/>
            <a:r>
              <a:rPr lang="el-GR" sz="2400" dirty="0"/>
              <a:t>Συχνά, γνωρίζουν τη δημοσιότητα πολλά σκάνδαλα τα οποία έχουν τη βάση τους στην απάτη, στον λανθασμένο ανθρώπινο χειρισμό λεπτών υποθέσεων, αλλά και καταστροφές λόγω φυσικών φαινομένων. Ο ολοένα αυξανόμενος ανταγωνισμός μεταξύ των τραπεζών που συνοδεύεται από την προσπάθεια τους να ξεπεράσουν η μία την άλλη τεχνολογικά, οδηγεί σε συνεχή αύξηση της σημασίας του λειτουργικού κινδύνου. Η σημασία του λειτουργικού κινδύνου είναι τόσο μεγάλη, που πολλές φορές μεγάλοι τραπεζικοί κολοσσοί οδηγήθηκαν σε κατάρρευση λόγω λανθασμένων χειρισμών και </a:t>
            </a:r>
            <a:r>
              <a:rPr lang="el-GR" sz="2400" dirty="0" err="1"/>
              <a:t>αμέλησης</a:t>
            </a:r>
            <a:r>
              <a:rPr lang="el-GR" sz="2400" dirty="0"/>
              <a:t> αντιμετώπισης του (Bank of </a:t>
            </a:r>
            <a:r>
              <a:rPr lang="el-GR" sz="2400" dirty="0" err="1"/>
              <a:t>Credit</a:t>
            </a:r>
            <a:r>
              <a:rPr lang="el-GR" sz="2400" dirty="0"/>
              <a:t> and </a:t>
            </a:r>
            <a:r>
              <a:rPr lang="el-GR" sz="2400" dirty="0" err="1"/>
              <a:t>Commerce</a:t>
            </a:r>
            <a:r>
              <a:rPr lang="el-GR" sz="2400" dirty="0"/>
              <a:t> International, </a:t>
            </a:r>
            <a:r>
              <a:rPr lang="el-GR" sz="2400" dirty="0" err="1"/>
              <a:t>Barrings</a:t>
            </a:r>
            <a:r>
              <a:rPr lang="el-GR" sz="2400" dirty="0"/>
              <a:t> Bank, </a:t>
            </a:r>
            <a:r>
              <a:rPr lang="el-GR" sz="2400" dirty="0" err="1"/>
              <a:t>Central</a:t>
            </a:r>
            <a:r>
              <a:rPr lang="el-GR" sz="2400" dirty="0"/>
              <a:t> Bank of </a:t>
            </a:r>
            <a:r>
              <a:rPr lang="el-GR" sz="2400" dirty="0" err="1"/>
              <a:t>Brazil</a:t>
            </a:r>
            <a:r>
              <a:rPr lang="el-GR" sz="2400" dirty="0"/>
              <a:t>). </a:t>
            </a:r>
          </a:p>
          <a:p>
            <a:pPr algn="just"/>
            <a:r>
              <a:rPr lang="el-GR" sz="2400" dirty="0"/>
              <a:t>Ενώ στο παρελθόν εξεταζόταν συνήθως περισσότερο προφανή είδη κινδύνου, όπως ο κίνδυνος αγοράς, σήμερα αποδεικνύεται πως ο λειτουργικός κίνδυνος μπορεί να επιφέρει ακόμα πιο επιβλαβείς επιπτώσεις αν δεν ληφθούν μέτρα. </a:t>
            </a:r>
          </a:p>
          <a:p>
            <a:pPr algn="just"/>
            <a:r>
              <a:rPr lang="el-GR" sz="2400" dirty="0"/>
              <a:t>Τα τραπεζικά ιδρύματα αλλά και άλλοι οργανισμοί στην προσπάθεια τους να εξελιχθούν, να βρουν νέα προϊόντα για τους πελάτες τους και ουσιαστικά για να ξεπεράσουν τους ανταγωνιστές τους, συχνά αναλαμβάνουν σημαντικούς κινδύνους προκειμένου να εκπληρώσουν τους στόχους τους. </a:t>
            </a:r>
          </a:p>
          <a:p>
            <a:pPr algn="just"/>
            <a:r>
              <a:rPr lang="el-GR" sz="2400" dirty="0"/>
              <a:t>Έτσι με την εισαγωγή νέων μορφών εμπορίου, όπως είναι του ηλεκτρονικό εμπόριο (e-</a:t>
            </a:r>
            <a:r>
              <a:rPr lang="el-GR" sz="2400" dirty="0" err="1"/>
              <a:t>commerce</a:t>
            </a:r>
            <a:r>
              <a:rPr lang="el-GR" sz="2400" dirty="0"/>
              <a:t>), ο οργανισμός εκτίθεται σε κίνδυνους που κρύβει το σύστημα ασφαλείας αλλά και σε εξωτερική απάτη. </a:t>
            </a:r>
          </a:p>
          <a:p>
            <a:pPr algn="just"/>
            <a:r>
              <a:rPr lang="el-GR" sz="2400" dirty="0"/>
              <a:t>Ακόμα, άλλα γεγονότα που μπορούν να επιφέρουν ζημία λόγω του λειτουργικού κινδύνου είναι οι μεγάλες συγχωνεύσεις, οι ενοποιήσεις, οι διασπάσεις εταιρειών, η χρήση αυτοματοποιημένης τεχνολογίας κ.λπ.</a:t>
            </a:r>
          </a:p>
        </p:txBody>
      </p:sp>
      <p:sp>
        <p:nvSpPr>
          <p:cNvPr id="4" name="Slide Number Placeholder 3">
            <a:extLst>
              <a:ext uri="{FF2B5EF4-FFF2-40B4-BE49-F238E27FC236}">
                <a16:creationId xmlns:a16="http://schemas.microsoft.com/office/drawing/2014/main" id="{BABCD398-C113-0B95-8B5E-B6B36EA645A9}"/>
              </a:ext>
            </a:extLst>
          </p:cNvPr>
          <p:cNvSpPr>
            <a:spLocks noGrp="1"/>
          </p:cNvSpPr>
          <p:nvPr>
            <p:ph type="sldNum" sz="quarter" idx="12"/>
          </p:nvPr>
        </p:nvSpPr>
        <p:spPr/>
        <p:txBody>
          <a:bodyPr/>
          <a:lstStyle/>
          <a:p>
            <a:fld id="{6F80338C-7267-4363-B749-58AFCE06DD7B}" type="slidenum">
              <a:rPr lang="en-US" smtClean="0"/>
              <a:pPr/>
              <a:t>19</a:t>
            </a:fld>
            <a:endParaRPr lang="en-US" dirty="0"/>
          </a:p>
        </p:txBody>
      </p:sp>
      <p:sp>
        <p:nvSpPr>
          <p:cNvPr id="5" name="Title 1">
            <a:extLst>
              <a:ext uri="{FF2B5EF4-FFF2-40B4-BE49-F238E27FC236}">
                <a16:creationId xmlns:a16="http://schemas.microsoft.com/office/drawing/2014/main" id="{939DE245-0580-888C-4DB7-2C0DF751F7B9}"/>
              </a:ext>
            </a:extLst>
          </p:cNvPr>
          <p:cNvSpPr>
            <a:spLocks noGrp="1"/>
          </p:cNvSpPr>
          <p:nvPr>
            <p:ph type="title"/>
          </p:nvPr>
        </p:nvSpPr>
        <p:spPr>
          <a:xfrm>
            <a:off x="457200" y="228600"/>
            <a:ext cx="8229600" cy="685800"/>
          </a:xfrm>
        </p:spPr>
        <p:txBody>
          <a:bodyPr>
            <a:noAutofit/>
          </a:bodyPr>
          <a:lstStyle/>
          <a:p>
            <a:r>
              <a:rPr lang="el-GR" altLang="en-US" sz="3200" b="1" dirty="0">
                <a:solidFill>
                  <a:schemeClr val="tx2"/>
                </a:solidFill>
              </a:rPr>
              <a:t>Διαχείριση λειτουργικού κινδύνου</a:t>
            </a:r>
          </a:p>
        </p:txBody>
      </p:sp>
    </p:spTree>
    <p:extLst>
      <p:ext uri="{BB962C8B-B14F-4D97-AF65-F5344CB8AC3E}">
        <p14:creationId xmlns:p14="http://schemas.microsoft.com/office/powerpoint/2010/main" val="2803839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47368" y="990599"/>
            <a:ext cx="8229600" cy="5730875"/>
          </a:xfrm>
        </p:spPr>
        <p:txBody>
          <a:bodyPr>
            <a:normAutofit fontScale="62500" lnSpcReduction="20000"/>
          </a:bodyPr>
          <a:lstStyle/>
          <a:p>
            <a:pPr algn="just"/>
            <a:r>
              <a:rPr lang="el-GR" dirty="0"/>
              <a:t>Η διοίκηση και το Δ.Σ. κάθε οργανισμού θα πρέπει να προσδιορίζουν τα όρια ανοχής στον κίνδυνο ρευστότητας. Θα πρέπει να αναθεωρούν τα όρια ανά τακτά χρονικά διαστήματα ή όταν το επίπεδο κινδύνου ανέρχεται σε μη αποδεκτά επίπεδα. Παράγοντες που θα πρέπει να λαμβάνονται υπόψη στον καθορισμό ων ορίων ανοχής στον κίνδυνο σχετίζονται με τη συνολική στρατηγική ανάπτυξης του οργανισμού, με τη φύση και τον προσανατολισμό των δραστηριοτήτων του, τα λειτουργικά αποτελέσματα του παρελθόντος και το τρέχον επίπεδο κερδοφορίας, καθώς επίσης με το κεφαλαιακό απόθεμα έκτακτης ανάγκης (</a:t>
            </a:r>
            <a:r>
              <a:rPr lang="el-GR" dirty="0" err="1"/>
              <a:t>back-up</a:t>
            </a:r>
            <a:r>
              <a:rPr lang="el-GR" dirty="0"/>
              <a:t> </a:t>
            </a:r>
            <a:r>
              <a:rPr lang="el-GR" dirty="0" err="1"/>
              <a:t>fund</a:t>
            </a:r>
            <a:r>
              <a:rPr lang="el-GR" dirty="0"/>
              <a:t>) που προστατεύει τον οργανισμό από δυσμενείς </a:t>
            </a:r>
            <a:r>
              <a:rPr lang="el-GR" dirty="0" err="1"/>
              <a:t>ενδοεπιχειρησιακές</a:t>
            </a:r>
            <a:r>
              <a:rPr lang="el-GR" dirty="0"/>
              <a:t> ή εξωτερικές συγκυρίες.</a:t>
            </a:r>
          </a:p>
          <a:p>
            <a:pPr algn="just"/>
            <a:r>
              <a:rPr lang="el-GR" dirty="0"/>
              <a:t>Σε κάθε πιστωτικό οργανισμό θα πρέπει να προβλέπεται ο τακτικός έλεγχος της συνέπειας και αξιοπιστίας των διαδικασιών εκτίμησης και διαχείρισης του κινδύνου ρευστότητας. Για παράδειγμα, θα πρέπει να πραγματοποιούνται περιοδικές αξιολογήσεις του σχεδιασμού ρευστότητας και της ανταπόκρισης του σε περιπτώσεις κρίσεων. Θα πρέπει επίσης να αξιολογείται το αληθές των αναφορών σχετικά με τη θέση ρευστότητας του οργανισμού και να γίνονται προσαρμογές του συστήματος ελέγχου και διαχείρισης, όταν αυτό καθίσταται αναγκαίο.</a:t>
            </a:r>
          </a:p>
          <a:p>
            <a:pPr marL="0" indent="0" algn="just">
              <a:buNone/>
            </a:pPr>
            <a:endParaRPr lang="el-GR" dirty="0"/>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Διαχείριση κινδύνου ρευστότητας</a:t>
            </a:r>
          </a:p>
        </p:txBody>
      </p:sp>
    </p:spTree>
    <p:extLst>
      <p:ext uri="{BB962C8B-B14F-4D97-AF65-F5344CB8AC3E}">
        <p14:creationId xmlns:p14="http://schemas.microsoft.com/office/powerpoint/2010/main" val="1666642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75A64-E89C-1C83-2D23-366E154CD8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23EC41-BFBC-58A8-08E9-82EAC58FFDB9}"/>
              </a:ext>
            </a:extLst>
          </p:cNvPr>
          <p:cNvSpPr>
            <a:spLocks noGrp="1"/>
          </p:cNvSpPr>
          <p:nvPr>
            <p:ph idx="1"/>
          </p:nvPr>
        </p:nvSpPr>
        <p:spPr>
          <a:xfrm>
            <a:off x="457200" y="762000"/>
            <a:ext cx="8229600" cy="5959475"/>
          </a:xfrm>
        </p:spPr>
        <p:txBody>
          <a:bodyPr>
            <a:normAutofit fontScale="85000" lnSpcReduction="20000"/>
          </a:bodyPr>
          <a:lstStyle/>
          <a:p>
            <a:pPr algn="just"/>
            <a:r>
              <a:rPr lang="el-GR" sz="2400" dirty="0"/>
              <a:t>Η ευθύνη για την ανάπτυξη των κανόνων και πολιτικών που αφορούν το λειτουργικό κίνδυνο βαρύνει τη διοίκηση, παρόλο που η αποδοχή και επικύρωση των κανόνων αφορά το διοικητικό συμβούλιο του οργανισμού. </a:t>
            </a:r>
          </a:p>
          <a:p>
            <a:pPr algn="just"/>
            <a:r>
              <a:rPr lang="el-GR" sz="2400" dirty="0"/>
              <a:t>Η διοίκηση θα πρέπει να εκχωρεί αρμοδιότητες στα κατάλληλα όργανα για αποτελεσματική επόπτευση του λειτουργικού κινδύνου. Προς αποφυγή σύγκρουσης αρμοδιοτήτων, καμία ομάδα του οργανισμού δεν θα πρέπει να είναι υπεύθυνη ταυτόχρονα για τον καθορισμό των κανόνων, την εφαρμογή τους και τον έλεγχο των διαδικασιών.</a:t>
            </a:r>
          </a:p>
          <a:p>
            <a:pPr algn="just"/>
            <a:r>
              <a:rPr lang="el-GR" sz="2400" dirty="0"/>
              <a:t>Η δικαιοδοσία για την εφαρμογή των κανόνων εναπόκειται στους προϊσταμένους των διευθύνσεων που είναι υπεύθυνοι για την επόπτευση του λειτουργικού κινδύνου στους διάφορους επιχειρησιακούς τομείς του οργανισμού. </a:t>
            </a:r>
          </a:p>
          <a:p>
            <a:pPr algn="just"/>
            <a:r>
              <a:rPr lang="el-GR" sz="2400" dirty="0"/>
              <a:t>Η κεντρική διοικητική μονάδα διαχείρισης κινδύνων θα πρέπει να λειτουργεί ανεξάρτητα από τις επιχειρησιακές διευθύνσεις και τις ομάδες διακυβέρνησης του οργανισμού. </a:t>
            </a:r>
          </a:p>
          <a:p>
            <a:pPr algn="just"/>
            <a:r>
              <a:rPr lang="el-GR" sz="2400" dirty="0"/>
              <a:t>Η διοίκηση του οργανισμού θα πρέπει ανά πάσα στιγμή να γνωρίζει αν οι εντολές και τα καθήκοντα που αναθέτει εκτελούνται και αν οι </a:t>
            </a:r>
            <a:r>
              <a:rPr lang="el-GR" sz="2400" dirty="0" err="1"/>
              <a:t>προκύπτουσες</a:t>
            </a:r>
            <a:r>
              <a:rPr lang="el-GR" sz="2400" dirty="0"/>
              <a:t> διαδικασίες είναι αποτελεσματικές. </a:t>
            </a:r>
          </a:p>
          <a:p>
            <a:pPr algn="just"/>
            <a:r>
              <a:rPr lang="el-GR" sz="2400" dirty="0"/>
              <a:t>Η ομάδα εσωτερικού ελέγχου ενός οργανισμού επιφορτίζεται με την ευθύνη της επόπτευσης της απρόσκοπτης εφαρμογής των εντολών διοίκησης. </a:t>
            </a:r>
          </a:p>
        </p:txBody>
      </p:sp>
      <p:sp>
        <p:nvSpPr>
          <p:cNvPr id="4" name="Slide Number Placeholder 3">
            <a:extLst>
              <a:ext uri="{FF2B5EF4-FFF2-40B4-BE49-F238E27FC236}">
                <a16:creationId xmlns:a16="http://schemas.microsoft.com/office/drawing/2014/main" id="{6D806784-B6D2-7EC5-CC10-5051D6C4698A}"/>
              </a:ext>
            </a:extLst>
          </p:cNvPr>
          <p:cNvSpPr>
            <a:spLocks noGrp="1"/>
          </p:cNvSpPr>
          <p:nvPr>
            <p:ph type="sldNum" sz="quarter" idx="12"/>
          </p:nvPr>
        </p:nvSpPr>
        <p:spPr/>
        <p:txBody>
          <a:bodyPr/>
          <a:lstStyle/>
          <a:p>
            <a:fld id="{6F80338C-7267-4363-B749-58AFCE06DD7B}" type="slidenum">
              <a:rPr lang="en-US" smtClean="0"/>
              <a:pPr/>
              <a:t>20</a:t>
            </a:fld>
            <a:endParaRPr lang="en-US" dirty="0"/>
          </a:p>
        </p:txBody>
      </p:sp>
      <p:sp>
        <p:nvSpPr>
          <p:cNvPr id="5" name="Title 1">
            <a:extLst>
              <a:ext uri="{FF2B5EF4-FFF2-40B4-BE49-F238E27FC236}">
                <a16:creationId xmlns:a16="http://schemas.microsoft.com/office/drawing/2014/main" id="{A0F4E467-E35A-D46A-39B2-8DFFEEFCA8CC}"/>
              </a:ext>
            </a:extLst>
          </p:cNvPr>
          <p:cNvSpPr>
            <a:spLocks noGrp="1"/>
          </p:cNvSpPr>
          <p:nvPr>
            <p:ph type="title"/>
          </p:nvPr>
        </p:nvSpPr>
        <p:spPr>
          <a:xfrm>
            <a:off x="457200" y="228600"/>
            <a:ext cx="8229600" cy="381000"/>
          </a:xfrm>
        </p:spPr>
        <p:txBody>
          <a:bodyPr>
            <a:noAutofit/>
          </a:bodyPr>
          <a:lstStyle/>
          <a:p>
            <a:r>
              <a:rPr lang="el-GR" altLang="en-US" sz="3200" b="1" dirty="0">
                <a:solidFill>
                  <a:schemeClr val="tx2"/>
                </a:solidFill>
              </a:rPr>
              <a:t>Διαχείριση λειτουργικού κινδύνου</a:t>
            </a:r>
          </a:p>
        </p:txBody>
      </p:sp>
    </p:spTree>
    <p:extLst>
      <p:ext uri="{BB962C8B-B14F-4D97-AF65-F5344CB8AC3E}">
        <p14:creationId xmlns:p14="http://schemas.microsoft.com/office/powerpoint/2010/main" val="4203391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C50EE-359E-1FA7-D785-DED6B26A936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029D71-2F7B-9105-EA46-47C0923257E2}"/>
              </a:ext>
            </a:extLst>
          </p:cNvPr>
          <p:cNvSpPr>
            <a:spLocks noGrp="1"/>
          </p:cNvSpPr>
          <p:nvPr>
            <p:ph idx="1"/>
          </p:nvPr>
        </p:nvSpPr>
        <p:spPr>
          <a:xfrm>
            <a:off x="457200" y="762000"/>
            <a:ext cx="8229600" cy="5959475"/>
          </a:xfrm>
        </p:spPr>
        <p:txBody>
          <a:bodyPr>
            <a:normAutofit/>
          </a:bodyPr>
          <a:lstStyle/>
          <a:p>
            <a:pPr algn="just"/>
            <a:r>
              <a:rPr lang="el-GR" sz="2400" dirty="0"/>
              <a:t>Στόχος των πιστωτικών ιδρυμάτων είναι η διατήρηση μιας ισχυρής κεφαλαιακής βάσης προκειμένου να εξασφαλίζεται η ανάπτυξη τους και να διασφαλίζεται η εμπιστοσύνη των καταθετών, των μετόχων, των αγορών και των συναλλασσόμενων μερών.</a:t>
            </a:r>
          </a:p>
          <a:p>
            <a:pPr algn="just"/>
            <a:r>
              <a:rPr lang="el-GR" sz="2400" dirty="0"/>
              <a:t>Στον πρώτο πυλώνα του εποπτικού πλαισίου της Βασιλείας ΙΙ, αναφέρονται οι διαδικασίες εκτίμησης των ελάχιστων κεφαλαιακών υποχρεώσεων των πιστωτικών οργανισμών.</a:t>
            </a:r>
          </a:p>
          <a:p>
            <a:pPr algn="just"/>
            <a:r>
              <a:rPr lang="el-GR" sz="2400" dirty="0"/>
              <a:t>Η κεφαλαιακή επάρκεια εποπτεύεται από τον Ενιαίο Μηχανισμό Εποπτείας της ΕΚΤ προς τον οποίο υποβάλλονται στοιχεία σε τριμηνιαία βάση. </a:t>
            </a:r>
          </a:p>
          <a:p>
            <a:pPr algn="just"/>
            <a:r>
              <a:rPr lang="el-GR" sz="2400" dirty="0"/>
              <a:t>Με πράξη της Εκτελεστικής Επιτροπής της Τραπέζης της Ελλάδος διαμορφώνονται οι ελάχιστοι δείκτες (κεφαλαίου κοινών μετοχών, κεφαλαίων κατηγορίας Ι και κεφαλαιακής επάρκειας) που πρέπει να διαθέτουν οι οργανισμοί.</a:t>
            </a:r>
          </a:p>
          <a:p>
            <a:pPr marL="0" indent="0" algn="just">
              <a:buNone/>
            </a:pPr>
            <a:endParaRPr lang="el-GR" sz="2400" dirty="0"/>
          </a:p>
        </p:txBody>
      </p:sp>
      <p:sp>
        <p:nvSpPr>
          <p:cNvPr id="4" name="Slide Number Placeholder 3">
            <a:extLst>
              <a:ext uri="{FF2B5EF4-FFF2-40B4-BE49-F238E27FC236}">
                <a16:creationId xmlns:a16="http://schemas.microsoft.com/office/drawing/2014/main" id="{0E85D56B-41CA-991B-B86D-792730B0AA9A}"/>
              </a:ext>
            </a:extLst>
          </p:cNvPr>
          <p:cNvSpPr>
            <a:spLocks noGrp="1"/>
          </p:cNvSpPr>
          <p:nvPr>
            <p:ph type="sldNum" sz="quarter" idx="12"/>
          </p:nvPr>
        </p:nvSpPr>
        <p:spPr/>
        <p:txBody>
          <a:bodyPr/>
          <a:lstStyle/>
          <a:p>
            <a:fld id="{6F80338C-7267-4363-B749-58AFCE06DD7B}" type="slidenum">
              <a:rPr lang="en-US" smtClean="0"/>
              <a:pPr/>
              <a:t>21</a:t>
            </a:fld>
            <a:endParaRPr lang="en-US" dirty="0"/>
          </a:p>
        </p:txBody>
      </p:sp>
      <p:sp>
        <p:nvSpPr>
          <p:cNvPr id="5" name="Title 1">
            <a:extLst>
              <a:ext uri="{FF2B5EF4-FFF2-40B4-BE49-F238E27FC236}">
                <a16:creationId xmlns:a16="http://schemas.microsoft.com/office/drawing/2014/main" id="{636C09BA-2BC2-6786-FEBE-D45DF9C60B2B}"/>
              </a:ext>
            </a:extLst>
          </p:cNvPr>
          <p:cNvSpPr>
            <a:spLocks noGrp="1"/>
          </p:cNvSpPr>
          <p:nvPr>
            <p:ph type="title"/>
          </p:nvPr>
        </p:nvSpPr>
        <p:spPr>
          <a:xfrm>
            <a:off x="457200" y="228600"/>
            <a:ext cx="8229600" cy="381000"/>
          </a:xfrm>
        </p:spPr>
        <p:txBody>
          <a:bodyPr>
            <a:noAutofit/>
          </a:bodyPr>
          <a:lstStyle/>
          <a:p>
            <a:r>
              <a:rPr lang="el-GR" altLang="en-US" sz="3200" b="1" dirty="0">
                <a:solidFill>
                  <a:schemeClr val="tx2"/>
                </a:solidFill>
              </a:rPr>
              <a:t>Διαχείριση κεφαλαιακής επάρκειας</a:t>
            </a:r>
          </a:p>
        </p:txBody>
      </p:sp>
    </p:spTree>
    <p:extLst>
      <p:ext uri="{BB962C8B-B14F-4D97-AF65-F5344CB8AC3E}">
        <p14:creationId xmlns:p14="http://schemas.microsoft.com/office/powerpoint/2010/main" val="91364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0F4B5-9B68-B73D-CD6B-4C33F9F800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8FDC-888A-5E32-9B0F-C33B568F3943}"/>
              </a:ext>
            </a:extLst>
          </p:cNvPr>
          <p:cNvSpPr>
            <a:spLocks noGrp="1"/>
          </p:cNvSpPr>
          <p:nvPr>
            <p:ph idx="1"/>
          </p:nvPr>
        </p:nvSpPr>
        <p:spPr>
          <a:xfrm>
            <a:off x="457200" y="762000"/>
            <a:ext cx="8229600" cy="5959475"/>
          </a:xfrm>
        </p:spPr>
        <p:txBody>
          <a:bodyPr>
            <a:normAutofit/>
          </a:bodyPr>
          <a:lstStyle/>
          <a:p>
            <a:pPr algn="just"/>
            <a:r>
              <a:rPr lang="el-GR" sz="2400" dirty="0"/>
              <a:t>Στόχος των πιστωτικών ιδρυμάτων είναι η διατήρηση μιας ισχυρής κεφαλαιακής βάσης προκειμένου να εξασφαλίζεται η ανάπτυξη τους και να διασφαλίζεται η εμπιστοσύνη των καταθετών, των μετόχων, των αγορών και των συναλλασσόμενων μερών.</a:t>
            </a:r>
          </a:p>
          <a:p>
            <a:pPr algn="just"/>
            <a:r>
              <a:rPr lang="el-GR" sz="2400" dirty="0"/>
              <a:t>Στον πρώτο πυλώνα του εποπτικού πλαισίου της Βασιλείας ΙΙ, αναφέρονται οι διαδικασίες εκτίμησης των ελάχιστων κεφαλαιακών υποχρεώσεων των πιστωτικών οργανισμών.</a:t>
            </a:r>
          </a:p>
          <a:p>
            <a:pPr algn="just"/>
            <a:r>
              <a:rPr lang="el-GR" sz="2400" dirty="0"/>
              <a:t>Η κεφαλαιακή επάρκεια εποπτεύεται από τον Ενιαίο Μηχανισμό Εποπτείας της ΕΚΤ προς τον οποίο υποβάλλονται στοιχεία σε τριμηνιαία βάση. </a:t>
            </a:r>
          </a:p>
          <a:p>
            <a:pPr algn="just"/>
            <a:r>
              <a:rPr lang="el-GR" sz="2400" dirty="0"/>
              <a:t>Με πράξη της Εκτελεστικής Επιτροπής της Τραπέζης της Ελλάδος διαμορφώνονται οι ελάχιστοι δείκτες (κεφαλαίου κοινών μετοχών, κεφαλαίων κατηγορίας Ι και κεφαλαιακής επάρκειας) που πρέπει να διαθέτουν οι οργανισμοί.</a:t>
            </a:r>
          </a:p>
          <a:p>
            <a:pPr marL="0" indent="0" algn="just">
              <a:buNone/>
            </a:pPr>
            <a:endParaRPr lang="el-GR" sz="2400" dirty="0"/>
          </a:p>
        </p:txBody>
      </p:sp>
      <p:sp>
        <p:nvSpPr>
          <p:cNvPr id="4" name="Slide Number Placeholder 3">
            <a:extLst>
              <a:ext uri="{FF2B5EF4-FFF2-40B4-BE49-F238E27FC236}">
                <a16:creationId xmlns:a16="http://schemas.microsoft.com/office/drawing/2014/main" id="{A334FCAC-C6A0-8784-5AB3-661BA3AE0C60}"/>
              </a:ext>
            </a:extLst>
          </p:cNvPr>
          <p:cNvSpPr>
            <a:spLocks noGrp="1"/>
          </p:cNvSpPr>
          <p:nvPr>
            <p:ph type="sldNum" sz="quarter" idx="12"/>
          </p:nvPr>
        </p:nvSpPr>
        <p:spPr/>
        <p:txBody>
          <a:bodyPr/>
          <a:lstStyle/>
          <a:p>
            <a:fld id="{6F80338C-7267-4363-B749-58AFCE06DD7B}" type="slidenum">
              <a:rPr lang="en-US" smtClean="0"/>
              <a:pPr/>
              <a:t>22</a:t>
            </a:fld>
            <a:endParaRPr lang="en-US" dirty="0"/>
          </a:p>
        </p:txBody>
      </p:sp>
      <p:sp>
        <p:nvSpPr>
          <p:cNvPr id="5" name="Title 1">
            <a:extLst>
              <a:ext uri="{FF2B5EF4-FFF2-40B4-BE49-F238E27FC236}">
                <a16:creationId xmlns:a16="http://schemas.microsoft.com/office/drawing/2014/main" id="{53562009-FFF6-B864-8D09-32BE2271140A}"/>
              </a:ext>
            </a:extLst>
          </p:cNvPr>
          <p:cNvSpPr>
            <a:spLocks noGrp="1"/>
          </p:cNvSpPr>
          <p:nvPr>
            <p:ph type="title"/>
          </p:nvPr>
        </p:nvSpPr>
        <p:spPr>
          <a:xfrm>
            <a:off x="457200" y="228600"/>
            <a:ext cx="8229600" cy="381000"/>
          </a:xfrm>
        </p:spPr>
        <p:txBody>
          <a:bodyPr>
            <a:noAutofit/>
          </a:bodyPr>
          <a:lstStyle/>
          <a:p>
            <a:r>
              <a:rPr lang="el-GR" altLang="en-US" sz="3200" b="1" dirty="0">
                <a:solidFill>
                  <a:schemeClr val="tx2"/>
                </a:solidFill>
              </a:rPr>
              <a:t>Διαχείριση κεφαλαιακής επάρκειας</a:t>
            </a:r>
          </a:p>
        </p:txBody>
      </p:sp>
    </p:spTree>
    <p:extLst>
      <p:ext uri="{BB962C8B-B14F-4D97-AF65-F5344CB8AC3E}">
        <p14:creationId xmlns:p14="http://schemas.microsoft.com/office/powerpoint/2010/main" val="3662298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4D65A-58CE-1316-968D-67B805238FF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9D3AB5-514A-5A70-26DA-9D9FDF1C43F1}"/>
              </a:ext>
            </a:extLst>
          </p:cNvPr>
          <p:cNvSpPr>
            <a:spLocks noGrp="1"/>
          </p:cNvSpPr>
          <p:nvPr>
            <p:ph idx="1"/>
          </p:nvPr>
        </p:nvSpPr>
        <p:spPr>
          <a:xfrm>
            <a:off x="447368" y="990599"/>
            <a:ext cx="8229600" cy="5730875"/>
          </a:xfrm>
        </p:spPr>
        <p:txBody>
          <a:bodyPr>
            <a:normAutofit fontScale="62500" lnSpcReduction="20000"/>
          </a:bodyPr>
          <a:lstStyle/>
          <a:p>
            <a:pPr marL="0" indent="0" algn="just">
              <a:buNone/>
            </a:pPr>
            <a:r>
              <a:rPr lang="el-GR" dirty="0"/>
              <a:t>Ένα αποτελεσματικό σύστημα διαχείρισης κινδύνου, πέρα από μια ισχυρή λειτουργική δομή, θα πρέπει να προβλέπει την εφαρμογή των ακόλουθων τεσσάρων διαδικασιών:</a:t>
            </a:r>
          </a:p>
          <a:p>
            <a:pPr marL="0" indent="0" algn="just">
              <a:buNone/>
            </a:pPr>
            <a:endParaRPr lang="el-GR" dirty="0"/>
          </a:p>
          <a:p>
            <a:pPr marL="0" indent="0" algn="just">
              <a:buNone/>
            </a:pPr>
            <a:r>
              <a:rPr lang="el-GR" dirty="0"/>
              <a:t>• Την ταυτοποίηση του κινδύνου (</a:t>
            </a:r>
            <a:r>
              <a:rPr lang="el-GR" dirty="0" err="1"/>
              <a:t>risk</a:t>
            </a:r>
            <a:r>
              <a:rPr lang="el-GR" dirty="0"/>
              <a:t> </a:t>
            </a:r>
            <a:r>
              <a:rPr lang="el-GR" dirty="0" err="1"/>
              <a:t>identification</a:t>
            </a:r>
            <a:r>
              <a:rPr lang="el-GR" dirty="0"/>
              <a:t>)</a:t>
            </a:r>
          </a:p>
          <a:p>
            <a:pPr marL="0" indent="0" algn="just">
              <a:buNone/>
            </a:pPr>
            <a:r>
              <a:rPr lang="el-GR" dirty="0"/>
              <a:t>• Τη μέτρηση του κινδύνου (</a:t>
            </a:r>
            <a:r>
              <a:rPr lang="el-GR" dirty="0" err="1"/>
              <a:t>risk</a:t>
            </a:r>
            <a:r>
              <a:rPr lang="el-GR" dirty="0"/>
              <a:t> </a:t>
            </a:r>
            <a:r>
              <a:rPr lang="el-GR" dirty="0" err="1"/>
              <a:t>measurement</a:t>
            </a:r>
            <a:r>
              <a:rPr lang="el-GR" dirty="0"/>
              <a:t>)</a:t>
            </a:r>
          </a:p>
          <a:p>
            <a:pPr marL="0" indent="0" algn="just">
              <a:buNone/>
            </a:pPr>
            <a:r>
              <a:rPr lang="el-GR" dirty="0"/>
              <a:t>• Την εποπτεία και τη σύνταξη περιοδικών αναφορών (</a:t>
            </a:r>
            <a:r>
              <a:rPr lang="el-GR" dirty="0" err="1"/>
              <a:t>reporting</a:t>
            </a:r>
            <a:r>
              <a:rPr lang="el-GR" dirty="0"/>
              <a:t>)</a:t>
            </a:r>
          </a:p>
          <a:p>
            <a:pPr marL="0" indent="0" algn="just">
              <a:buNone/>
            </a:pPr>
            <a:r>
              <a:rPr lang="el-GR" dirty="0"/>
              <a:t>• Τον έλεγχο του κινδύνου (</a:t>
            </a:r>
            <a:r>
              <a:rPr lang="el-GR" dirty="0" err="1"/>
              <a:t>risk</a:t>
            </a:r>
            <a:r>
              <a:rPr lang="el-GR" dirty="0"/>
              <a:t> </a:t>
            </a:r>
            <a:r>
              <a:rPr lang="el-GR" dirty="0" err="1"/>
              <a:t>control</a:t>
            </a:r>
            <a:r>
              <a:rPr lang="el-GR" dirty="0"/>
              <a:t>)</a:t>
            </a:r>
          </a:p>
          <a:p>
            <a:pPr marL="0" indent="0" algn="just">
              <a:buNone/>
            </a:pPr>
            <a:endParaRPr lang="el-GR" dirty="0"/>
          </a:p>
          <a:p>
            <a:pPr marL="0" indent="0" algn="just">
              <a:buNone/>
            </a:pPr>
            <a:r>
              <a:rPr lang="el-GR" dirty="0"/>
              <a:t>Θεμελιώδες στοιχείο της διαχείρισης ρευστότητας αποτελεί η εκτίμηση της ικανότητας πρόσβασης ενός πιστωτικού οργανισμού σε εναλλακτικές πηγές κεφαλαίων και ειδικότερα η ικανότητα πρόσβασης στη χρηματαγορά. Κάθε πιστωτικός οργανισμός θα πρέπει να είναι σε θέση να κατανοήσει και να εκτιμήσει την ποσότητα κεφαλαίων που δύναται να αντλήσει, τόσο σε ομαλές οικονομικές περιόδους όσο και σε περιόδους κρίσεων. </a:t>
            </a:r>
          </a:p>
          <a:p>
            <a:pPr marL="0" indent="0" algn="just">
              <a:buNone/>
            </a:pPr>
            <a:r>
              <a:rPr lang="el-GR" dirty="0"/>
              <a:t>Ο οργανισμός μπορεί να επιτύχει διεύρυνση του δικτύου άντλησης ρευστότητας, δημιουργώντας και διατηρώντας σχέσεις με μεγάλης κλίμακας πιστωτές, με ανταποκρίτριες τράπεζες, με συνεργαζόμενες εταιρίες κ.ά. Η διατήρηση καλών σχέσεων, η συχνότητα των επαφών και η συχνότητα χρήσης των πηγών ρευστότητας αποτελούν ένδειξη του βαθμού υγείας της σχέσης μεταξύ πιστωτικού οργανισμού και πηγών ρευστότητας.</a:t>
            </a:r>
          </a:p>
          <a:p>
            <a:pPr marL="0" indent="0" algn="just">
              <a:buNone/>
            </a:pPr>
            <a:endParaRPr lang="el-GR" dirty="0"/>
          </a:p>
        </p:txBody>
      </p:sp>
      <p:sp>
        <p:nvSpPr>
          <p:cNvPr id="4" name="Slide Number Placeholder 3">
            <a:extLst>
              <a:ext uri="{FF2B5EF4-FFF2-40B4-BE49-F238E27FC236}">
                <a16:creationId xmlns:a16="http://schemas.microsoft.com/office/drawing/2014/main" id="{B5A4698A-52BD-3320-47D6-609C67786B5B}"/>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345853B5-0FD3-142F-1D33-CD8FAA4A6B6F}"/>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Διαχείριση κινδύνου ρευστότητας</a:t>
            </a:r>
          </a:p>
        </p:txBody>
      </p:sp>
    </p:spTree>
    <p:extLst>
      <p:ext uri="{BB962C8B-B14F-4D97-AF65-F5344CB8AC3E}">
        <p14:creationId xmlns:p14="http://schemas.microsoft.com/office/powerpoint/2010/main" val="3354583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4D6E3-D705-D0D3-2358-265BB84409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A5AF84-B0EB-ECBC-C42B-1EDB6BE8D766}"/>
              </a:ext>
            </a:extLst>
          </p:cNvPr>
          <p:cNvSpPr>
            <a:spLocks noGrp="1"/>
          </p:cNvSpPr>
          <p:nvPr>
            <p:ph idx="1"/>
          </p:nvPr>
        </p:nvSpPr>
        <p:spPr>
          <a:xfrm>
            <a:off x="447368" y="990599"/>
            <a:ext cx="8229600" cy="5730875"/>
          </a:xfrm>
        </p:spPr>
        <p:txBody>
          <a:bodyPr>
            <a:normAutofit fontScale="70000" lnSpcReduction="20000"/>
          </a:bodyPr>
          <a:lstStyle/>
          <a:p>
            <a:pPr algn="just"/>
            <a:r>
              <a:rPr lang="el-GR" dirty="0"/>
              <a:t>Ο κίνδυνος αγοράς μπορεί να σχετίζεται με βραχυπρόθεσμα αξιόγραφα ή επενδύσεις μακροπρόθεσμες. Τα πιστωτικά ιδρύματα θα πρέπει να δημιουργήσουν άμυνες έναντι του κινδύνου αυτού, καθώς είναι σημαντικότατος παράγοντας στην επιβίωση του χρηματοπιστωτικού συστήματος.</a:t>
            </a:r>
          </a:p>
          <a:p>
            <a:pPr algn="just"/>
            <a:r>
              <a:rPr lang="el-GR" dirty="0"/>
              <a:t>Μία μέθοδος διαχείρισης του κινδύνου αγοράς είναι ο έλεγχος ακραίων καταστάσεων (</a:t>
            </a:r>
            <a:r>
              <a:rPr lang="el-GR" dirty="0" err="1"/>
              <a:t>Stress</a:t>
            </a:r>
            <a:r>
              <a:rPr lang="el-GR" dirty="0"/>
              <a:t> </a:t>
            </a:r>
            <a:r>
              <a:rPr lang="el-GR" dirty="0" err="1"/>
              <a:t>Testing</a:t>
            </a:r>
            <a:r>
              <a:rPr lang="el-GR" dirty="0"/>
              <a:t>). </a:t>
            </a:r>
          </a:p>
          <a:p>
            <a:pPr algn="just"/>
            <a:r>
              <a:rPr lang="el-GR" dirty="0"/>
              <a:t>Ουσιαστικά η διαδικασία </a:t>
            </a:r>
            <a:r>
              <a:rPr lang="el-GR" dirty="0" err="1"/>
              <a:t>stress</a:t>
            </a:r>
            <a:r>
              <a:rPr lang="el-GR" dirty="0"/>
              <a:t> </a:t>
            </a:r>
            <a:r>
              <a:rPr lang="el-GR" dirty="0" err="1"/>
              <a:t>testing</a:t>
            </a:r>
            <a:r>
              <a:rPr lang="el-GR" dirty="0"/>
              <a:t> είναι συμπληρωματική του </a:t>
            </a:r>
            <a:r>
              <a:rPr lang="el-GR" dirty="0" err="1"/>
              <a:t>VaR</a:t>
            </a:r>
            <a:r>
              <a:rPr lang="el-GR" dirty="0"/>
              <a:t> στις περιπτώσεις που οι απώλειες του χαρτοφυλακίου υπερβούν το </a:t>
            </a:r>
            <a:r>
              <a:rPr lang="el-GR" dirty="0" err="1"/>
              <a:t>VaR</a:t>
            </a:r>
            <a:r>
              <a:rPr lang="el-GR" dirty="0"/>
              <a:t> και δεν γνωρίζουμε το μέγιστο όριο το οποίο μπορούν να προσεγγίσουν. </a:t>
            </a:r>
          </a:p>
          <a:p>
            <a:pPr algn="just"/>
            <a:r>
              <a:rPr lang="el-GR" dirty="0"/>
              <a:t>Η διαδικασία αυτή προσπαθεί να </a:t>
            </a:r>
            <a:r>
              <a:rPr lang="el-GR" dirty="0" err="1"/>
              <a:t>παράξει</a:t>
            </a:r>
            <a:r>
              <a:rPr lang="el-GR" dirty="0"/>
              <a:t> ένα σύνολο υποθετικών σεναρίων σχετικά με τη συμπεριφορά του τραπεζικού χαρτοφυλακίου σε ακραίες συνθήκες αγοράς. </a:t>
            </a:r>
          </a:p>
          <a:p>
            <a:pPr algn="just"/>
            <a:r>
              <a:rPr lang="el-GR" dirty="0"/>
              <a:t>Δεν υπάρχει δεδομένη διαδικασία για την εφαρμογή του </a:t>
            </a:r>
            <a:r>
              <a:rPr lang="el-GR" dirty="0" err="1"/>
              <a:t>stress</a:t>
            </a:r>
            <a:r>
              <a:rPr lang="el-GR" dirty="0"/>
              <a:t> </a:t>
            </a:r>
            <a:r>
              <a:rPr lang="el-GR" dirty="0" err="1"/>
              <a:t>testing</a:t>
            </a:r>
            <a:r>
              <a:rPr lang="el-GR" dirty="0"/>
              <a:t>, όπως δεν υπάρχει επίσης δεδομένο σύνολο πιθανών σεναρίων. </a:t>
            </a:r>
          </a:p>
          <a:p>
            <a:pPr marL="0" indent="0" algn="just">
              <a:buNone/>
            </a:pPr>
            <a:endParaRPr lang="el-GR" dirty="0"/>
          </a:p>
        </p:txBody>
      </p:sp>
      <p:sp>
        <p:nvSpPr>
          <p:cNvPr id="4" name="Slide Number Placeholder 3">
            <a:extLst>
              <a:ext uri="{FF2B5EF4-FFF2-40B4-BE49-F238E27FC236}">
                <a16:creationId xmlns:a16="http://schemas.microsoft.com/office/drawing/2014/main" id="{062E0765-B8F5-0DDE-97A5-CFE42557635F}"/>
              </a:ext>
            </a:extLst>
          </p:cNvPr>
          <p:cNvSpPr>
            <a:spLocks noGrp="1"/>
          </p:cNvSpPr>
          <p:nvPr>
            <p:ph type="sldNum" sz="quarter" idx="12"/>
          </p:nvPr>
        </p:nvSpPr>
        <p:spPr/>
        <p:txBody>
          <a:bodyPr/>
          <a:lstStyle/>
          <a:p>
            <a:fld id="{6F80338C-7267-4363-B749-58AFCE06DD7B}" type="slidenum">
              <a:rPr lang="en-US" smtClean="0"/>
              <a:pPr/>
              <a:t>4</a:t>
            </a:fld>
            <a:endParaRPr lang="en-US" dirty="0"/>
          </a:p>
        </p:txBody>
      </p:sp>
      <p:sp>
        <p:nvSpPr>
          <p:cNvPr id="5" name="Title 1">
            <a:extLst>
              <a:ext uri="{FF2B5EF4-FFF2-40B4-BE49-F238E27FC236}">
                <a16:creationId xmlns:a16="http://schemas.microsoft.com/office/drawing/2014/main" id="{9CD60A91-0893-07BF-9EF5-8392BF725541}"/>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Διαχείριση κινδύνου αγοράς</a:t>
            </a:r>
          </a:p>
        </p:txBody>
      </p:sp>
    </p:spTree>
    <p:extLst>
      <p:ext uri="{BB962C8B-B14F-4D97-AF65-F5344CB8AC3E}">
        <p14:creationId xmlns:p14="http://schemas.microsoft.com/office/powerpoint/2010/main" val="4226129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3F78D-893C-4999-E06D-B1909F7547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B60725-C5AB-4BA0-5928-83DB95812C82}"/>
              </a:ext>
            </a:extLst>
          </p:cNvPr>
          <p:cNvSpPr>
            <a:spLocks noGrp="1"/>
          </p:cNvSpPr>
          <p:nvPr>
            <p:ph idx="1"/>
          </p:nvPr>
        </p:nvSpPr>
        <p:spPr>
          <a:xfrm>
            <a:off x="447368" y="990599"/>
            <a:ext cx="8229600" cy="5730875"/>
          </a:xfrm>
        </p:spPr>
        <p:txBody>
          <a:bodyPr>
            <a:normAutofit fontScale="85000" lnSpcReduction="20000"/>
          </a:bodyPr>
          <a:lstStyle/>
          <a:p>
            <a:pPr algn="just"/>
            <a:r>
              <a:rPr lang="el-GR" dirty="0"/>
              <a:t>Η διαδικασία εξαρτάται από το διαχειριστή κινδύνων, τη σύνθεση του χαρτοφυλακίου και τις ενδεχόμενες ιδιαιτερότητες που το χαρακτηρίζουν. </a:t>
            </a:r>
          </a:p>
          <a:p>
            <a:pPr algn="just"/>
            <a:r>
              <a:rPr lang="el-GR" dirty="0"/>
              <a:t>Για την εφαρμογή του μοντέλου ακολουθούνται τρία βασικά βήματα:</a:t>
            </a:r>
          </a:p>
          <a:p>
            <a:pPr marL="0" indent="0" algn="just">
              <a:buNone/>
            </a:pPr>
            <a:r>
              <a:rPr lang="el-GR" dirty="0"/>
              <a:t>	1. Δημιουργία υποθετικών σεναρίων</a:t>
            </a:r>
          </a:p>
          <a:p>
            <a:pPr marL="0" indent="0" algn="just">
              <a:buNone/>
            </a:pPr>
            <a:r>
              <a:rPr lang="el-GR" dirty="0"/>
              <a:t>	2. Αποτίμηση χαρτοφυλακίου</a:t>
            </a:r>
          </a:p>
          <a:p>
            <a:pPr marL="0" indent="0" algn="just">
              <a:buNone/>
            </a:pPr>
            <a:r>
              <a:rPr lang="el-GR" dirty="0"/>
              <a:t>	3. Εξαγωγή συμπερασμάτων</a:t>
            </a:r>
          </a:p>
          <a:p>
            <a:pPr marL="0" indent="0" algn="just">
              <a:buNone/>
            </a:pPr>
            <a:endParaRPr lang="el-GR" dirty="0"/>
          </a:p>
          <a:p>
            <a:pPr algn="just"/>
            <a:r>
              <a:rPr lang="el-GR" dirty="0"/>
              <a:t>Τα τεστ αντοχής μπορούν να έχουν διάφορους τύπους:</a:t>
            </a:r>
          </a:p>
          <a:p>
            <a:pPr marL="0" indent="0" algn="just">
              <a:buNone/>
            </a:pPr>
            <a:r>
              <a:rPr lang="el-GR" dirty="0"/>
              <a:t>	1. </a:t>
            </a:r>
            <a:r>
              <a:rPr lang="el-GR" dirty="0" err="1"/>
              <a:t>Historical</a:t>
            </a:r>
            <a:r>
              <a:rPr lang="el-GR" dirty="0"/>
              <a:t> </a:t>
            </a:r>
            <a:r>
              <a:rPr lang="el-GR" dirty="0" err="1"/>
              <a:t>Stress</a:t>
            </a:r>
            <a:r>
              <a:rPr lang="el-GR" dirty="0"/>
              <a:t> </a:t>
            </a:r>
            <a:r>
              <a:rPr lang="el-GR" dirty="0" err="1"/>
              <a:t>Test</a:t>
            </a:r>
            <a:endParaRPr lang="el-GR" dirty="0"/>
          </a:p>
          <a:p>
            <a:pPr marL="0" indent="0" algn="just">
              <a:buNone/>
            </a:pPr>
            <a:r>
              <a:rPr lang="el-GR" dirty="0"/>
              <a:t>	2. </a:t>
            </a:r>
            <a:r>
              <a:rPr lang="el-GR" dirty="0" err="1"/>
              <a:t>Subjective</a:t>
            </a:r>
            <a:r>
              <a:rPr lang="el-GR" dirty="0"/>
              <a:t> </a:t>
            </a:r>
            <a:r>
              <a:rPr lang="el-GR" dirty="0" err="1"/>
              <a:t>Stress</a:t>
            </a:r>
            <a:r>
              <a:rPr lang="el-GR" dirty="0"/>
              <a:t> </a:t>
            </a:r>
            <a:r>
              <a:rPr lang="el-GR" dirty="0" err="1"/>
              <a:t>Test</a:t>
            </a:r>
            <a:r>
              <a:rPr lang="el-GR" dirty="0"/>
              <a:t> και</a:t>
            </a:r>
          </a:p>
          <a:p>
            <a:pPr marL="0" indent="0" algn="just">
              <a:buNone/>
            </a:pPr>
            <a:r>
              <a:rPr lang="el-GR" dirty="0"/>
              <a:t>	3. </a:t>
            </a:r>
            <a:r>
              <a:rPr lang="el-GR" dirty="0" err="1"/>
              <a:t>Sensitivity</a:t>
            </a:r>
            <a:r>
              <a:rPr lang="el-GR" dirty="0"/>
              <a:t> </a:t>
            </a:r>
            <a:r>
              <a:rPr lang="el-GR" dirty="0" err="1"/>
              <a:t>Tests</a:t>
            </a:r>
            <a:r>
              <a:rPr lang="el-GR" dirty="0"/>
              <a:t>.</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C999BDD9-78B7-37F4-7A42-7E650568E3C2}"/>
              </a:ext>
            </a:extLst>
          </p:cNvPr>
          <p:cNvSpPr>
            <a:spLocks noGrp="1"/>
          </p:cNvSpPr>
          <p:nvPr>
            <p:ph type="sldNum" sz="quarter" idx="12"/>
          </p:nvPr>
        </p:nvSpPr>
        <p:spPr/>
        <p:txBody>
          <a:bodyPr/>
          <a:lstStyle/>
          <a:p>
            <a:fld id="{6F80338C-7267-4363-B749-58AFCE06DD7B}" type="slidenum">
              <a:rPr lang="en-US" smtClean="0"/>
              <a:pPr/>
              <a:t>5</a:t>
            </a:fld>
            <a:endParaRPr lang="en-US" dirty="0"/>
          </a:p>
        </p:txBody>
      </p:sp>
      <p:sp>
        <p:nvSpPr>
          <p:cNvPr id="5" name="Title 1">
            <a:extLst>
              <a:ext uri="{FF2B5EF4-FFF2-40B4-BE49-F238E27FC236}">
                <a16:creationId xmlns:a16="http://schemas.microsoft.com/office/drawing/2014/main" id="{B5051CCE-59E1-F1D3-B333-2295234975B6}"/>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Διαχείριση κινδύνου αγοράς</a:t>
            </a:r>
          </a:p>
        </p:txBody>
      </p:sp>
    </p:spTree>
    <p:extLst>
      <p:ext uri="{BB962C8B-B14F-4D97-AF65-F5344CB8AC3E}">
        <p14:creationId xmlns:p14="http://schemas.microsoft.com/office/powerpoint/2010/main" val="3614237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7E678-A11C-B51D-390A-7D6C1FABD28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3678D6-80C3-054F-D24F-8A5EAD50BC2A}"/>
              </a:ext>
            </a:extLst>
          </p:cNvPr>
          <p:cNvSpPr>
            <a:spLocks noGrp="1"/>
          </p:cNvSpPr>
          <p:nvPr>
            <p:ph idx="1"/>
          </p:nvPr>
        </p:nvSpPr>
        <p:spPr>
          <a:xfrm>
            <a:off x="447368" y="990599"/>
            <a:ext cx="8229600" cy="5730875"/>
          </a:xfrm>
        </p:spPr>
        <p:txBody>
          <a:bodyPr>
            <a:normAutofit fontScale="85000" lnSpcReduction="20000"/>
          </a:bodyPr>
          <a:lstStyle/>
          <a:p>
            <a:pPr algn="just"/>
            <a:r>
              <a:rPr lang="el-GR" dirty="0"/>
              <a:t>Ο κίνδυνος επιτοκίου, αποτελεί έναν από τους σοβαρότερους κινδύνους που αντιμετωπίζει κάθε πιστωτικό ίδρυμα, ή μια επιχείρηση γενικότερα, αφού μπορεί να διαβρώσει την καθαρή θέση του, δηλαδή την περιουσία των μετόχων, και να το οδηγήσει ακόμα και σε χρεοκοπία. Είναι σημαντικό ότι οι τράπεζες δέχονται κάποιο βαθμό κινδύνου επιτοκίου.</a:t>
            </a:r>
          </a:p>
          <a:p>
            <a:pPr algn="just"/>
            <a:r>
              <a:rPr lang="el-GR" dirty="0"/>
              <a:t>Ωστόσο, μια τράπεζα για να επωφεληθεί πλήρως από τις μεταβολές των επιτοκίων οφείλει να κατέχει την ικανότητα να προβλέψει τη μεταβολή των επιτοκίων καλύτερα από την υπόλοιπη αγορά. Η πρόκληση για τις τράπεζες δεν είναι μόνο η πρόβλεψη του κινδύνου επιτοκίου, αλλά και η μέτρηση και διαχείρισή του κατά τέτοιο τρόπο ώστε η αποζημίωση που θα λάβει να είναι η κατάλληλη για τους κινδύνους που συνεπάγεται.</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01F993F7-EDCE-6C23-2D78-6B667BC3F84D}"/>
              </a:ext>
            </a:extLst>
          </p:cNvPr>
          <p:cNvSpPr>
            <a:spLocks noGrp="1"/>
          </p:cNvSpPr>
          <p:nvPr>
            <p:ph type="sldNum" sz="quarter" idx="12"/>
          </p:nvPr>
        </p:nvSpPr>
        <p:spPr/>
        <p:txBody>
          <a:bodyPr/>
          <a:lstStyle/>
          <a:p>
            <a:fld id="{6F80338C-7267-4363-B749-58AFCE06DD7B}" type="slidenum">
              <a:rPr lang="en-US" smtClean="0"/>
              <a:pPr/>
              <a:t>6</a:t>
            </a:fld>
            <a:endParaRPr lang="en-US" dirty="0"/>
          </a:p>
        </p:txBody>
      </p:sp>
      <p:sp>
        <p:nvSpPr>
          <p:cNvPr id="5" name="Title 1">
            <a:extLst>
              <a:ext uri="{FF2B5EF4-FFF2-40B4-BE49-F238E27FC236}">
                <a16:creationId xmlns:a16="http://schemas.microsoft.com/office/drawing/2014/main" id="{835C2305-0EB5-DD4E-BBB4-B73A28EFBE0F}"/>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Διαχείριση κινδύνου επιτοκίου</a:t>
            </a:r>
          </a:p>
        </p:txBody>
      </p:sp>
    </p:spTree>
    <p:extLst>
      <p:ext uri="{BB962C8B-B14F-4D97-AF65-F5344CB8AC3E}">
        <p14:creationId xmlns:p14="http://schemas.microsoft.com/office/powerpoint/2010/main" val="3077003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83218-7983-A022-8BB2-C170BD73FD7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D41CF6-DCCC-DA64-F390-4037B0559997}"/>
              </a:ext>
            </a:extLst>
          </p:cNvPr>
          <p:cNvSpPr>
            <a:spLocks noGrp="1"/>
          </p:cNvSpPr>
          <p:nvPr>
            <p:ph idx="1"/>
          </p:nvPr>
        </p:nvSpPr>
        <p:spPr>
          <a:xfrm>
            <a:off x="447368" y="990599"/>
            <a:ext cx="8229600" cy="5730875"/>
          </a:xfrm>
        </p:spPr>
        <p:txBody>
          <a:bodyPr>
            <a:normAutofit fontScale="70000" lnSpcReduction="20000"/>
          </a:bodyPr>
          <a:lstStyle/>
          <a:p>
            <a:pPr algn="just"/>
            <a:r>
              <a:rPr lang="el-GR" dirty="0"/>
              <a:t>Για την αντιστάθμιση του κινδύνου επιτοκίου ο οργανισμός μπορεί να ακολουθήσει στρατηγικές ανάλογα με τις επιδιώξεις του, δηλαδή τη θέση που επιθυμεί να ανοσοποιήσει, ή το βαθμό έκθεσης του χαρτοφυλακίου του, δηλαδή το ποσοστό του κινδύνου που επιλέγει να αντισταθμίσει. </a:t>
            </a:r>
          </a:p>
          <a:p>
            <a:pPr algn="just"/>
            <a:r>
              <a:rPr lang="el-GR" dirty="0"/>
              <a:t>Οπότε ένα πιστωτικό ίδρυμα ενδέχεται να επικεντρώνει τις προσπάθειες του στην αντιστάθμιση του κινδύνου επιτοκίου που αντιμετωπίζει ένα συγκεκριμένο στοιχείο του ενεργητικού ή παθητικού του (</a:t>
            </a:r>
            <a:r>
              <a:rPr lang="el-GR" dirty="0" err="1"/>
              <a:t>micro</a:t>
            </a:r>
            <a:r>
              <a:rPr lang="el-GR" dirty="0"/>
              <a:t> </a:t>
            </a:r>
            <a:r>
              <a:rPr lang="el-GR" dirty="0" err="1"/>
              <a:t>hedging</a:t>
            </a:r>
            <a:r>
              <a:rPr lang="el-GR" dirty="0"/>
              <a:t>) είτε του κινδύνου στον οποίο εκτίθεται το σύνολο του χαρτοφυλακίου. </a:t>
            </a:r>
          </a:p>
          <a:p>
            <a:pPr algn="just"/>
            <a:r>
              <a:rPr lang="el-GR" dirty="0"/>
              <a:t>Οι περισσότεροι πιστωτικοί οργανισμοί επιτυγχάνουν αντιστάθμιση του κινδύνου επιτοκίου με τη χρήση παράγωγων προϊόντων. Οι επιλογές που διαθέτει ένα ίδρυμα για την κάλυψη της θέσης του περιλαμβάνουν:</a:t>
            </a:r>
          </a:p>
          <a:p>
            <a:pPr lvl="1" algn="just">
              <a:buFont typeface="Wingdings" panose="05000000000000000000" pitchFamily="2" charset="2"/>
              <a:buChar char="ü"/>
            </a:pPr>
            <a:r>
              <a:rPr lang="el-GR" dirty="0"/>
              <a:t>Προθεσμιακά συμβόλαια (</a:t>
            </a:r>
            <a:r>
              <a:rPr lang="el-GR" dirty="0" err="1"/>
              <a:t>forwards</a:t>
            </a:r>
            <a:r>
              <a:rPr lang="el-GR" dirty="0"/>
              <a:t>)</a:t>
            </a:r>
          </a:p>
          <a:p>
            <a:pPr lvl="1" algn="just">
              <a:buFont typeface="Wingdings" panose="05000000000000000000" pitchFamily="2" charset="2"/>
              <a:buChar char="ü"/>
            </a:pPr>
            <a:r>
              <a:rPr lang="el-GR" dirty="0"/>
              <a:t>Συμβόλαια μελλοντικής εκπλήρωσης (</a:t>
            </a:r>
            <a:r>
              <a:rPr lang="el-GR" dirty="0" err="1"/>
              <a:t>futures</a:t>
            </a:r>
            <a:r>
              <a:rPr lang="el-GR" dirty="0"/>
              <a:t>)</a:t>
            </a:r>
          </a:p>
          <a:p>
            <a:pPr lvl="1" algn="just">
              <a:buFont typeface="Wingdings" panose="05000000000000000000" pitchFamily="2" charset="2"/>
              <a:buChar char="ü"/>
            </a:pPr>
            <a:r>
              <a:rPr lang="el-GR" dirty="0"/>
              <a:t>Δικαιώματα προαίρεσης (</a:t>
            </a:r>
            <a:r>
              <a:rPr lang="el-GR" dirty="0" err="1"/>
              <a:t>options</a:t>
            </a:r>
            <a:r>
              <a:rPr lang="el-GR" dirty="0"/>
              <a:t>)</a:t>
            </a:r>
          </a:p>
          <a:p>
            <a:pPr lvl="1" algn="just">
              <a:buFont typeface="Wingdings" panose="05000000000000000000" pitchFamily="2" charset="2"/>
              <a:buChar char="ü"/>
            </a:pPr>
            <a:r>
              <a:rPr lang="el-GR" dirty="0"/>
              <a:t>Συμβάσεις ανταλλαγής επιτοκίων (</a:t>
            </a:r>
            <a:r>
              <a:rPr lang="el-GR" dirty="0" err="1"/>
              <a:t>swaps</a:t>
            </a:r>
            <a:r>
              <a:rPr lang="el-GR" dirty="0"/>
              <a:t>)</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F23F155A-2D1E-8587-47D1-B95A01EB0AD1}"/>
              </a:ext>
            </a:extLst>
          </p:cNvPr>
          <p:cNvSpPr>
            <a:spLocks noGrp="1"/>
          </p:cNvSpPr>
          <p:nvPr>
            <p:ph type="sldNum" sz="quarter" idx="12"/>
          </p:nvPr>
        </p:nvSpPr>
        <p:spPr/>
        <p:txBody>
          <a:bodyPr/>
          <a:lstStyle/>
          <a:p>
            <a:fld id="{6F80338C-7267-4363-B749-58AFCE06DD7B}" type="slidenum">
              <a:rPr lang="en-US" smtClean="0"/>
              <a:pPr/>
              <a:t>7</a:t>
            </a:fld>
            <a:endParaRPr lang="en-US" dirty="0"/>
          </a:p>
        </p:txBody>
      </p:sp>
      <p:sp>
        <p:nvSpPr>
          <p:cNvPr id="5" name="Title 1">
            <a:extLst>
              <a:ext uri="{FF2B5EF4-FFF2-40B4-BE49-F238E27FC236}">
                <a16:creationId xmlns:a16="http://schemas.microsoft.com/office/drawing/2014/main" id="{3A7DA043-617C-3AA5-6D75-3E93D811F93A}"/>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Διαχείριση κινδύνου επιτοκίου</a:t>
            </a:r>
          </a:p>
        </p:txBody>
      </p:sp>
    </p:spTree>
    <p:extLst>
      <p:ext uri="{BB962C8B-B14F-4D97-AF65-F5344CB8AC3E}">
        <p14:creationId xmlns:p14="http://schemas.microsoft.com/office/powerpoint/2010/main" val="2965887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51888-DA16-13DD-DE64-6E10458D09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1E12F4-3985-8CEC-8ECD-5B39CA20B69F}"/>
              </a:ext>
            </a:extLst>
          </p:cNvPr>
          <p:cNvSpPr>
            <a:spLocks noGrp="1"/>
          </p:cNvSpPr>
          <p:nvPr>
            <p:ph idx="1"/>
          </p:nvPr>
        </p:nvSpPr>
        <p:spPr>
          <a:xfrm>
            <a:off x="447368" y="990599"/>
            <a:ext cx="8229600" cy="5730875"/>
          </a:xfrm>
        </p:spPr>
        <p:txBody>
          <a:bodyPr>
            <a:normAutofit fontScale="62500" lnSpcReduction="20000"/>
          </a:bodyPr>
          <a:lstStyle/>
          <a:p>
            <a:pPr algn="just"/>
            <a:r>
              <a:rPr lang="el-GR" dirty="0"/>
              <a:t>Τα προθεσμιακά συμβόλαια είναι συμφωνίες μεταξύ δύο αντισυμβαλλόμενων μερών για παράδοση του υποκείμενου προϊόντος σε προκαθορισμένη τιμή και σε προκαθορισμένο χρόνο στο μέλλον.</a:t>
            </a:r>
          </a:p>
          <a:p>
            <a:pPr algn="just"/>
            <a:r>
              <a:rPr lang="el-GR" dirty="0"/>
              <a:t>Έστω ότι ένα πιστωτικό ίδρυμα έχει στην κατοχή του ομολογίες που διαρκούν κάποια έτη και έχουν συνολική αξία Α. Οι ομολογίες αυτές εμφανίζονται στον ισολογισμό. Αυτές οι ομολογίες αποτιμώνται σε τιμή χαμηλότερη της ονομαστικής και η επιχείρηση προβλέπει άνοδο των επιτοκίων, κατά ένα σημαντικό ποσοστό που σημαίνει κίνδυνος επιτοκίου. Η άνοδος επιτοκίων σημαίνει πτώση της αξίας των ομολογιών και το πιστωτικό ίδρυμα αντιμετωπίζει κίνδυνο ζημιάς.</a:t>
            </a:r>
          </a:p>
          <a:p>
            <a:pPr algn="just"/>
            <a:r>
              <a:rPr lang="el-GR" dirty="0"/>
              <a:t>Το πιστωτικό ίδρυμα για να καλύψει την πιθανή ζημία, μπορεί μέσω των προθεσμιακών συμβολαίων </a:t>
            </a:r>
            <a:r>
              <a:rPr lang="el-GR" dirty="0" err="1"/>
              <a:t>forward</a:t>
            </a:r>
            <a:r>
              <a:rPr lang="el-GR" dirty="0"/>
              <a:t> να κάνει μια πράξη εκτός ισολογισμού. Πρακτικώς το ίδρυμα καλείται να πωλήσει τις ομολογίες με μελλοντική πληρωμή εντός κάποιων μηνών σε προσυμφωνημένη τιμή, πριν φυσικά ανέβουν τα επιτόκια. Αν η τιμή είναι συμφέρουσα μπορεί να προσεγγίζει επαρκώς την ονομαστική τιμή των ομολογιών και να μειωθεί η ζημία. Με αυτόν τον τρόπο τα πιστωτικά ιδρύματα, κάνοντας σωστές προβλέψεις μπορούν να μεταφέρουν στον αγοραστή την πιθανή πτώση τιμής στις αξίες των ομολογιών μέσω πώλησης τους, και να αποφύγουν τον </a:t>
            </a:r>
            <a:r>
              <a:rPr lang="el-GR" dirty="0" err="1"/>
              <a:t>επιτοκιακό</a:t>
            </a:r>
            <a:r>
              <a:rPr lang="el-GR" dirty="0"/>
              <a:t> κίνδυνο.</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1981EBB6-F5F4-346D-BCCF-D616C393CB25}"/>
              </a:ext>
            </a:extLst>
          </p:cNvPr>
          <p:cNvSpPr>
            <a:spLocks noGrp="1"/>
          </p:cNvSpPr>
          <p:nvPr>
            <p:ph type="sldNum" sz="quarter" idx="12"/>
          </p:nvPr>
        </p:nvSpPr>
        <p:spPr/>
        <p:txBody>
          <a:bodyPr/>
          <a:lstStyle/>
          <a:p>
            <a:fld id="{6F80338C-7267-4363-B749-58AFCE06DD7B}" type="slidenum">
              <a:rPr lang="en-US" smtClean="0"/>
              <a:pPr/>
              <a:t>8</a:t>
            </a:fld>
            <a:endParaRPr lang="en-US" dirty="0"/>
          </a:p>
        </p:txBody>
      </p:sp>
      <p:sp>
        <p:nvSpPr>
          <p:cNvPr id="5" name="Title 1">
            <a:extLst>
              <a:ext uri="{FF2B5EF4-FFF2-40B4-BE49-F238E27FC236}">
                <a16:creationId xmlns:a16="http://schemas.microsoft.com/office/drawing/2014/main" id="{D17C17B4-FCB5-A7E2-A470-611C6D7240AB}"/>
              </a:ext>
            </a:extLst>
          </p:cNvPr>
          <p:cNvSpPr>
            <a:spLocks noGrp="1"/>
          </p:cNvSpPr>
          <p:nvPr>
            <p:ph type="title"/>
          </p:nvPr>
        </p:nvSpPr>
        <p:spPr>
          <a:xfrm>
            <a:off x="457200" y="274638"/>
            <a:ext cx="8229600" cy="563562"/>
          </a:xfrm>
        </p:spPr>
        <p:txBody>
          <a:bodyPr>
            <a:noAutofit/>
          </a:bodyPr>
          <a:lstStyle/>
          <a:p>
            <a:r>
              <a:rPr lang="el-GR" altLang="en-US" sz="3200" b="1" dirty="0">
                <a:solidFill>
                  <a:schemeClr val="tx2"/>
                </a:solidFill>
              </a:rPr>
              <a:t>Αντιστάθμιση κινδύνου επιτοκίου με </a:t>
            </a:r>
            <a:r>
              <a:rPr lang="el-GR" altLang="en-US" sz="3200" b="1" dirty="0" err="1">
                <a:solidFill>
                  <a:schemeClr val="tx2"/>
                </a:solidFill>
              </a:rPr>
              <a:t>Forwards</a:t>
            </a:r>
            <a:endParaRPr lang="el-GR" altLang="en-US" sz="3200" b="1" dirty="0">
              <a:solidFill>
                <a:schemeClr val="tx2"/>
              </a:solidFill>
            </a:endParaRPr>
          </a:p>
        </p:txBody>
      </p:sp>
    </p:spTree>
    <p:extLst>
      <p:ext uri="{BB962C8B-B14F-4D97-AF65-F5344CB8AC3E}">
        <p14:creationId xmlns:p14="http://schemas.microsoft.com/office/powerpoint/2010/main" val="362544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53D88-3C1C-1E39-90F7-4552154E5D2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FB92BB-6D08-D033-A105-743D57D67612}"/>
              </a:ext>
            </a:extLst>
          </p:cNvPr>
          <p:cNvSpPr>
            <a:spLocks noGrp="1"/>
          </p:cNvSpPr>
          <p:nvPr>
            <p:ph idx="1"/>
          </p:nvPr>
        </p:nvSpPr>
        <p:spPr>
          <a:xfrm>
            <a:off x="457200" y="1447800"/>
            <a:ext cx="8229600" cy="5730875"/>
          </a:xfrm>
        </p:spPr>
        <p:txBody>
          <a:bodyPr>
            <a:normAutofit/>
          </a:bodyPr>
          <a:lstStyle/>
          <a:p>
            <a:pPr algn="just"/>
            <a:r>
              <a:rPr lang="el-GR" sz="2400" dirty="0"/>
              <a:t>Τα συμβόλαια </a:t>
            </a:r>
            <a:r>
              <a:rPr lang="el-GR" sz="2400" dirty="0" err="1"/>
              <a:t>futures</a:t>
            </a:r>
            <a:r>
              <a:rPr lang="el-GR" sz="2400" dirty="0"/>
              <a:t> ή ΣΜΕ είναι συμβόλαια μελλοντικής ανταλλαγής χρημάτων με αγαθά αλλά όχι σε προσυμφωνημένη τιμή καθώς αυτή διαπραγματεύεται στη δευτερογενή αγορά, συνεπώς εκτός από μεταβολές της τιμής του υποκείμενου τίτλου παρατηρούνται και μεταβολές της τιμής των ίδιων των συμβολαίων μελλοντικής εκπλήρωσης. </a:t>
            </a:r>
          </a:p>
          <a:p>
            <a:pPr algn="just"/>
            <a:r>
              <a:rPr lang="el-GR" sz="2400" dirty="0"/>
              <a:t>Τα συμβόλαια </a:t>
            </a:r>
            <a:r>
              <a:rPr lang="el-GR" sz="2400" dirty="0" err="1"/>
              <a:t>futures</a:t>
            </a:r>
            <a:r>
              <a:rPr lang="el-GR" sz="2400" dirty="0"/>
              <a:t> είναι ίσως ο πιο διαδεδομένος τρόπος για την αντιστάθμιση του κινδύνου επιτοκίου.</a:t>
            </a:r>
          </a:p>
          <a:p>
            <a:pPr marL="0" indent="0" algn="just">
              <a:buNone/>
            </a:pPr>
            <a:endParaRPr lang="el-GR" dirty="0"/>
          </a:p>
        </p:txBody>
      </p:sp>
      <p:sp>
        <p:nvSpPr>
          <p:cNvPr id="4" name="Slide Number Placeholder 3">
            <a:extLst>
              <a:ext uri="{FF2B5EF4-FFF2-40B4-BE49-F238E27FC236}">
                <a16:creationId xmlns:a16="http://schemas.microsoft.com/office/drawing/2014/main" id="{F5ABA1E4-9D24-1AF4-9A58-880F94730AB8}"/>
              </a:ext>
            </a:extLst>
          </p:cNvPr>
          <p:cNvSpPr>
            <a:spLocks noGrp="1"/>
          </p:cNvSpPr>
          <p:nvPr>
            <p:ph type="sldNum" sz="quarter" idx="12"/>
          </p:nvPr>
        </p:nvSpPr>
        <p:spPr/>
        <p:txBody>
          <a:bodyPr/>
          <a:lstStyle/>
          <a:p>
            <a:fld id="{6F80338C-7267-4363-B749-58AFCE06DD7B}" type="slidenum">
              <a:rPr lang="en-US" smtClean="0"/>
              <a:pPr/>
              <a:t>9</a:t>
            </a:fld>
            <a:endParaRPr lang="en-US" dirty="0"/>
          </a:p>
        </p:txBody>
      </p:sp>
      <p:sp>
        <p:nvSpPr>
          <p:cNvPr id="5" name="Title 1">
            <a:extLst>
              <a:ext uri="{FF2B5EF4-FFF2-40B4-BE49-F238E27FC236}">
                <a16:creationId xmlns:a16="http://schemas.microsoft.com/office/drawing/2014/main" id="{7191E27A-A964-9104-1502-A712007E2042}"/>
              </a:ext>
            </a:extLst>
          </p:cNvPr>
          <p:cNvSpPr>
            <a:spLocks noGrp="1"/>
          </p:cNvSpPr>
          <p:nvPr>
            <p:ph type="title"/>
          </p:nvPr>
        </p:nvSpPr>
        <p:spPr>
          <a:xfrm>
            <a:off x="457200" y="228600"/>
            <a:ext cx="8229600" cy="1066800"/>
          </a:xfrm>
        </p:spPr>
        <p:txBody>
          <a:bodyPr>
            <a:noAutofit/>
          </a:bodyPr>
          <a:lstStyle/>
          <a:p>
            <a:r>
              <a:rPr lang="el-GR" altLang="en-US" sz="3200" b="1" dirty="0">
                <a:solidFill>
                  <a:schemeClr val="tx2"/>
                </a:solidFill>
              </a:rPr>
              <a:t>Αντιστάθμιση κινδύνου επιτοκίου με συμβόλαια </a:t>
            </a:r>
            <a:r>
              <a:rPr lang="el-GR" altLang="en-US" sz="3200" b="1" dirty="0" err="1">
                <a:solidFill>
                  <a:schemeClr val="tx2"/>
                </a:solidFill>
              </a:rPr>
              <a:t>Futures</a:t>
            </a:r>
            <a:endParaRPr lang="el-GR" altLang="en-US" sz="3200" b="1" dirty="0">
              <a:solidFill>
                <a:schemeClr val="tx2"/>
              </a:solidFill>
            </a:endParaRPr>
          </a:p>
        </p:txBody>
      </p:sp>
    </p:spTree>
    <p:extLst>
      <p:ext uri="{BB962C8B-B14F-4D97-AF65-F5344CB8AC3E}">
        <p14:creationId xmlns:p14="http://schemas.microsoft.com/office/powerpoint/2010/main" val="2941663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1403</TotalTime>
  <Words>2986</Words>
  <Application>Microsoft Office PowerPoint</Application>
  <PresentationFormat>On-screen Show (4:3)</PresentationFormat>
  <Paragraphs>153</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Wingdings</vt:lpstr>
      <vt:lpstr>Office Theme</vt:lpstr>
      <vt:lpstr>Παρουσίαση 7:  Διαχείριση Κινδύνων</vt:lpstr>
      <vt:lpstr>Διαχείριση κινδύνου ρευστότητας</vt:lpstr>
      <vt:lpstr>Διαχείριση κινδύνου ρευστότητας</vt:lpstr>
      <vt:lpstr>Διαχείριση κινδύνου αγοράς</vt:lpstr>
      <vt:lpstr>Διαχείριση κινδύνου αγοράς</vt:lpstr>
      <vt:lpstr>Διαχείριση κινδύνου επιτοκίου</vt:lpstr>
      <vt:lpstr>Διαχείριση κινδύνου επιτοκίου</vt:lpstr>
      <vt:lpstr>Αντιστάθμιση κινδύνου επιτοκίου με Forwards</vt:lpstr>
      <vt:lpstr>Αντιστάθμιση κινδύνου επιτοκίου με συμβόλαια Futures</vt:lpstr>
      <vt:lpstr>Αντιστάθμιση κινδύνου επιτοκίου με Options</vt:lpstr>
      <vt:lpstr>Αντιστάθμιση κινδύνου επιτοκίου με Swaps</vt:lpstr>
      <vt:lpstr>Διαχείριση συναλλαγματικού κινδύνου</vt:lpstr>
      <vt:lpstr>Διαχείριση πιστωτικού κινδύνου</vt:lpstr>
      <vt:lpstr>Τομέας Διαχειρίσεως Κινδύνων</vt:lpstr>
      <vt:lpstr>Τομέας Διαχειρίσεως Κινδύνων</vt:lpstr>
      <vt:lpstr>Εξασφαλίσεις</vt:lpstr>
      <vt:lpstr>Ενοχικές εξασφαλίσεις</vt:lpstr>
      <vt:lpstr>Εμπράγματες εξασφαλίσεις</vt:lpstr>
      <vt:lpstr>Διαχείριση λειτουργικού κινδύνου</vt:lpstr>
      <vt:lpstr>Διαχείριση λειτουργικού κινδύνου</vt:lpstr>
      <vt:lpstr>Διαχείριση κεφαλαιακής επάρκειας</vt:lpstr>
      <vt:lpstr>Διαχείριση κεφαλαιακής επάρκειας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139</cp:revision>
  <dcterms:created xsi:type="dcterms:W3CDTF">2013-10-10T16:57:40Z</dcterms:created>
  <dcterms:modified xsi:type="dcterms:W3CDTF">2026-02-18T19:59:24Z</dcterms:modified>
</cp:coreProperties>
</file>