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25"/>
  </p:notesMasterIdLst>
  <p:handoutMasterIdLst>
    <p:handoutMasterId r:id="rId26"/>
  </p:handoutMasterIdLst>
  <p:sldIdLst>
    <p:sldId id="256" r:id="rId2"/>
    <p:sldId id="283" r:id="rId3"/>
    <p:sldId id="284" r:id="rId4"/>
    <p:sldId id="319" r:id="rId5"/>
    <p:sldId id="320" r:id="rId6"/>
    <p:sldId id="321" r:id="rId7"/>
    <p:sldId id="322" r:id="rId8"/>
    <p:sldId id="328" r:id="rId9"/>
    <p:sldId id="323" r:id="rId10"/>
    <p:sldId id="329" r:id="rId11"/>
    <p:sldId id="330" r:id="rId12"/>
    <p:sldId id="331" r:id="rId13"/>
    <p:sldId id="332" r:id="rId14"/>
    <p:sldId id="333" r:id="rId15"/>
    <p:sldId id="334" r:id="rId16"/>
    <p:sldId id="335" r:id="rId17"/>
    <p:sldId id="336" r:id="rId18"/>
    <p:sldId id="337" r:id="rId19"/>
    <p:sldId id="338" r:id="rId20"/>
    <p:sldId id="339" r:id="rId21"/>
    <p:sldId id="340" r:id="rId22"/>
    <p:sldId id="341" r:id="rId23"/>
    <p:sldId id="342" r:id="rId2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8" d="100"/>
          <a:sy n="78" d="100"/>
        </p:scale>
        <p:origin x="1594" y="6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8A4BCE53-8315-4DF0-A754-9BE81DC943A0}" type="datetimeFigureOut">
              <a:rPr lang="en-US" smtClean="0"/>
              <a:pPr/>
              <a:t>2/18/2026</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3537CDF-A877-4E0E-9FEA-F92B5F2FF5D9}" type="slidenum">
              <a:rPr lang="en-US" smtClean="0"/>
              <a:pPr/>
              <a:t>‹#›</a:t>
            </a:fld>
            <a:endParaRPr lang="en-US"/>
          </a:p>
        </p:txBody>
      </p:sp>
    </p:spTree>
    <p:extLst>
      <p:ext uri="{BB962C8B-B14F-4D97-AF65-F5344CB8AC3E}">
        <p14:creationId xmlns:p14="http://schemas.microsoft.com/office/powerpoint/2010/main" val="246871968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86A5EBF-CF50-44FE-9E1F-884C45800918}" type="datetimeFigureOut">
              <a:rPr lang="en-US" smtClean="0"/>
              <a:pPr/>
              <a:t>2/18/2026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9AE102F-8DD2-4131-96EE-9DEDB79A8E5F}" type="slidenum">
              <a:rPr lang="en-US" smtClean="0"/>
              <a:pPr/>
              <a:t>‹#›</a:t>
            </a:fld>
            <a:endParaRPr lang="en-US"/>
          </a:p>
        </p:txBody>
      </p:sp>
    </p:spTree>
    <p:extLst>
      <p:ext uri="{BB962C8B-B14F-4D97-AF65-F5344CB8AC3E}">
        <p14:creationId xmlns:p14="http://schemas.microsoft.com/office/powerpoint/2010/main" val="213157345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F9F4CE2-A9E9-4B45-8ECB-F1FDCBFFD3EF}" type="datetime1">
              <a:rPr lang="en-US" smtClean="0"/>
              <a:pPr/>
              <a:t>2/18/2026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F80338C-7267-4363-B749-58AFCE06DD7B}" type="slidenum">
              <a:rPr lang="en-US" smtClean="0"/>
              <a:pPr/>
              <a:t>‹#›</a:t>
            </a:fld>
            <a:endParaRPr lang="en-US"/>
          </a:p>
        </p:txBody>
      </p:sp>
    </p:spTree>
    <p:extLst>
      <p:ext uri="{BB962C8B-B14F-4D97-AF65-F5344CB8AC3E}">
        <p14:creationId xmlns:p14="http://schemas.microsoft.com/office/powerpoint/2010/main" val="236752549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3814E15-3457-495A-AB01-F4A819D22541}" type="datetime1">
              <a:rPr lang="en-US" smtClean="0"/>
              <a:pPr/>
              <a:t>2/18/2026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F80338C-7267-4363-B749-58AFCE06DD7B}" type="slidenum">
              <a:rPr lang="en-US" smtClean="0"/>
              <a:pPr/>
              <a:t>‹#›</a:t>
            </a:fld>
            <a:endParaRPr lang="en-US"/>
          </a:p>
        </p:txBody>
      </p:sp>
    </p:spTree>
    <p:extLst>
      <p:ext uri="{BB962C8B-B14F-4D97-AF65-F5344CB8AC3E}">
        <p14:creationId xmlns:p14="http://schemas.microsoft.com/office/powerpoint/2010/main" val="14243651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53137E9-1BEF-433E-BE15-35DA1DF3E3A2}" type="datetime1">
              <a:rPr lang="en-US" smtClean="0"/>
              <a:pPr/>
              <a:t>2/18/2026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F80338C-7267-4363-B749-58AFCE06DD7B}" type="slidenum">
              <a:rPr lang="en-US" smtClean="0"/>
              <a:pPr/>
              <a:t>‹#›</a:t>
            </a:fld>
            <a:endParaRPr lang="en-US"/>
          </a:p>
        </p:txBody>
      </p:sp>
    </p:spTree>
    <p:extLst>
      <p:ext uri="{BB962C8B-B14F-4D97-AF65-F5344CB8AC3E}">
        <p14:creationId xmlns:p14="http://schemas.microsoft.com/office/powerpoint/2010/main" val="1844135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AE9E70E2-71A4-426C-9CE9-D7A906965BD5}" type="datetime1">
              <a:rPr lang="en-US" smtClean="0"/>
              <a:pPr/>
              <a:t>2/18/2026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F80338C-7267-4363-B749-58AFCE06DD7B}" type="slidenum">
              <a:rPr lang="en-US" smtClean="0"/>
              <a:pPr/>
              <a:t>‹#›</a:t>
            </a:fld>
            <a:endParaRPr lang="en-US"/>
          </a:p>
        </p:txBody>
      </p:sp>
    </p:spTree>
    <p:extLst>
      <p:ext uri="{BB962C8B-B14F-4D97-AF65-F5344CB8AC3E}">
        <p14:creationId xmlns:p14="http://schemas.microsoft.com/office/powerpoint/2010/main" val="27461711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6F2B71E-E247-42A4-AA60-FD245413CB33}" type="datetime1">
              <a:rPr lang="en-US" smtClean="0"/>
              <a:pPr/>
              <a:t>2/18/2026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F80338C-7267-4363-B749-58AFCE06DD7B}" type="slidenum">
              <a:rPr lang="en-US" smtClean="0"/>
              <a:pPr/>
              <a:t>‹#›</a:t>
            </a:fld>
            <a:endParaRPr lang="en-US"/>
          </a:p>
        </p:txBody>
      </p:sp>
    </p:spTree>
    <p:extLst>
      <p:ext uri="{BB962C8B-B14F-4D97-AF65-F5344CB8AC3E}">
        <p14:creationId xmlns:p14="http://schemas.microsoft.com/office/powerpoint/2010/main" val="42128498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2AEA59ED-A1A9-434A-B25B-0B3BE59A99B6}" type="datetime1">
              <a:rPr lang="en-US" smtClean="0"/>
              <a:pPr/>
              <a:t>2/18/2026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F80338C-7267-4363-B749-58AFCE06DD7B}" type="slidenum">
              <a:rPr lang="en-US" smtClean="0"/>
              <a:pPr/>
              <a:t>‹#›</a:t>
            </a:fld>
            <a:endParaRPr lang="en-US"/>
          </a:p>
        </p:txBody>
      </p:sp>
    </p:spTree>
    <p:extLst>
      <p:ext uri="{BB962C8B-B14F-4D97-AF65-F5344CB8AC3E}">
        <p14:creationId xmlns:p14="http://schemas.microsoft.com/office/powerpoint/2010/main" val="13624297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16B3902-797E-407F-8F6C-260226A992AB}" type="datetime1">
              <a:rPr lang="en-US" smtClean="0"/>
              <a:pPr/>
              <a:t>2/18/2026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F80338C-7267-4363-B749-58AFCE06DD7B}" type="slidenum">
              <a:rPr lang="en-US" smtClean="0"/>
              <a:pPr/>
              <a:t>‹#›</a:t>
            </a:fld>
            <a:endParaRPr lang="en-US"/>
          </a:p>
        </p:txBody>
      </p:sp>
    </p:spTree>
    <p:extLst>
      <p:ext uri="{BB962C8B-B14F-4D97-AF65-F5344CB8AC3E}">
        <p14:creationId xmlns:p14="http://schemas.microsoft.com/office/powerpoint/2010/main" val="22494871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9EBF6F62-E970-4F34-955F-C9C59223CC01}" type="datetime1">
              <a:rPr lang="en-US" smtClean="0"/>
              <a:pPr/>
              <a:t>2/18/2026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F80338C-7267-4363-B749-58AFCE06DD7B}" type="slidenum">
              <a:rPr lang="en-US" smtClean="0"/>
              <a:pPr/>
              <a:t>‹#›</a:t>
            </a:fld>
            <a:endParaRPr lang="en-US"/>
          </a:p>
        </p:txBody>
      </p:sp>
    </p:spTree>
    <p:extLst>
      <p:ext uri="{BB962C8B-B14F-4D97-AF65-F5344CB8AC3E}">
        <p14:creationId xmlns:p14="http://schemas.microsoft.com/office/powerpoint/2010/main" val="129953722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A2417C8-31A8-4739-B980-3B6BA2DFDE42}" type="datetime1">
              <a:rPr lang="en-US" smtClean="0"/>
              <a:pPr/>
              <a:t>2/18/2026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F80338C-7267-4363-B749-58AFCE06DD7B}" type="slidenum">
              <a:rPr lang="en-US" smtClean="0"/>
              <a:pPr/>
              <a:t>‹#›</a:t>
            </a:fld>
            <a:endParaRPr lang="en-US"/>
          </a:p>
        </p:txBody>
      </p:sp>
    </p:spTree>
    <p:extLst>
      <p:ext uri="{BB962C8B-B14F-4D97-AF65-F5344CB8AC3E}">
        <p14:creationId xmlns:p14="http://schemas.microsoft.com/office/powerpoint/2010/main" val="208050581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8361A60-F0E2-4D97-B46C-0F07767DDE24}" type="datetime1">
              <a:rPr lang="en-US" smtClean="0"/>
              <a:pPr/>
              <a:t>2/18/2026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F80338C-7267-4363-B749-58AFCE06DD7B}" type="slidenum">
              <a:rPr lang="en-US" smtClean="0"/>
              <a:pPr/>
              <a:t>‹#›</a:t>
            </a:fld>
            <a:endParaRPr lang="en-US"/>
          </a:p>
        </p:txBody>
      </p:sp>
    </p:spTree>
    <p:extLst>
      <p:ext uri="{BB962C8B-B14F-4D97-AF65-F5344CB8AC3E}">
        <p14:creationId xmlns:p14="http://schemas.microsoft.com/office/powerpoint/2010/main" val="17957171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054820D9-5BCC-467E-8697-CA3FBFCB2DC1}" type="datetime1">
              <a:rPr lang="en-US" smtClean="0"/>
              <a:pPr/>
              <a:t>2/18/2026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F80338C-7267-4363-B749-58AFCE06DD7B}" type="slidenum">
              <a:rPr lang="en-US" smtClean="0"/>
              <a:pPr/>
              <a:t>‹#›</a:t>
            </a:fld>
            <a:endParaRPr lang="en-US"/>
          </a:p>
        </p:txBody>
      </p:sp>
    </p:spTree>
    <p:extLst>
      <p:ext uri="{BB962C8B-B14F-4D97-AF65-F5344CB8AC3E}">
        <p14:creationId xmlns:p14="http://schemas.microsoft.com/office/powerpoint/2010/main" val="133342034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9540CEB-6C2D-43AA-A733-2BC245DA02D5}" type="datetime1">
              <a:rPr lang="en-US" smtClean="0"/>
              <a:pPr/>
              <a:t>2/18/2026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F80338C-7267-4363-B749-58AFCE06DD7B}" type="slidenum">
              <a:rPr lang="en-US" smtClean="0"/>
              <a:pPr/>
              <a:t>‹#›</a:t>
            </a:fld>
            <a:endParaRPr lang="en-US"/>
          </a:p>
        </p:txBody>
      </p:sp>
    </p:spTree>
    <p:extLst>
      <p:ext uri="{BB962C8B-B14F-4D97-AF65-F5344CB8AC3E}">
        <p14:creationId xmlns:p14="http://schemas.microsoft.com/office/powerpoint/2010/main" val="283006107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685800" y="2130425"/>
            <a:ext cx="7772400" cy="1831975"/>
          </a:xfrm>
        </p:spPr>
        <p:txBody>
          <a:bodyPr>
            <a:normAutofit fontScale="90000"/>
          </a:bodyPr>
          <a:lstStyle/>
          <a:p>
            <a:r>
              <a:rPr lang="el-GR" b="1">
                <a:solidFill>
                  <a:schemeClr val="tx2"/>
                </a:solidFill>
              </a:rPr>
              <a:t>Παρουσίαση 6: </a:t>
            </a:r>
            <a:br>
              <a:rPr lang="el-GR" b="1" dirty="0">
                <a:solidFill>
                  <a:schemeClr val="tx2"/>
                </a:solidFill>
              </a:rPr>
            </a:br>
            <a:r>
              <a:rPr lang="el-GR" b="1" dirty="0">
                <a:solidFill>
                  <a:schemeClr val="tx2"/>
                </a:solidFill>
              </a:rPr>
              <a:t>Επιτροπή της Βασιλείας για την Τραπεζική Εποπτεία </a:t>
            </a:r>
            <a:endParaRPr lang="en-US" b="1" dirty="0">
              <a:solidFill>
                <a:schemeClr val="tx2"/>
              </a:solidFill>
            </a:endParaRPr>
          </a:p>
        </p:txBody>
      </p:sp>
    </p:spTree>
    <p:extLst>
      <p:ext uri="{BB962C8B-B14F-4D97-AF65-F5344CB8AC3E}">
        <p14:creationId xmlns:p14="http://schemas.microsoft.com/office/powerpoint/2010/main" val="35384871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E4AD74D-9869-31EE-F7DD-400E34F7DCC0}"/>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245A4BE-7690-A3C2-3CE5-60A38BC76538}"/>
              </a:ext>
            </a:extLst>
          </p:cNvPr>
          <p:cNvSpPr>
            <a:spLocks noGrp="1"/>
          </p:cNvSpPr>
          <p:nvPr>
            <p:ph idx="1"/>
          </p:nvPr>
        </p:nvSpPr>
        <p:spPr>
          <a:xfrm>
            <a:off x="381000" y="878399"/>
            <a:ext cx="8382000" cy="5843076"/>
          </a:xfrm>
        </p:spPr>
        <p:txBody>
          <a:bodyPr>
            <a:normAutofit fontScale="70000" lnSpcReduction="20000"/>
          </a:bodyPr>
          <a:lstStyle/>
          <a:p>
            <a:pPr algn="just">
              <a:buFont typeface="Wingdings" panose="05000000000000000000" pitchFamily="2" charset="2"/>
              <a:buChar char="ü"/>
            </a:pPr>
            <a:r>
              <a:rPr lang="el-GR" dirty="0"/>
              <a:t>Η πρώτη παράμετρος σχετίζεται με την πιθανότητα αθέτησης υποχρέωσης του αντισυμβαλλόμενου (PD - </a:t>
            </a:r>
            <a:r>
              <a:rPr lang="el-GR" dirty="0" err="1"/>
              <a:t>Probability</a:t>
            </a:r>
            <a:r>
              <a:rPr lang="el-GR" dirty="0"/>
              <a:t> of </a:t>
            </a:r>
            <a:r>
              <a:rPr lang="el-GR" dirty="0" err="1"/>
              <a:t>Default</a:t>
            </a:r>
            <a:r>
              <a:rPr lang="el-GR" dirty="0"/>
              <a:t>) και απεικονίζει την πιστοληπτική του ικανότητα. Μετράει την πιθανότητα αδυναμίας κάλυψης των υποχρεώσεων του πελάτη εντός δεδομένης χρονικής περιόδου.</a:t>
            </a:r>
          </a:p>
          <a:p>
            <a:pPr algn="just">
              <a:buFont typeface="Wingdings" panose="05000000000000000000" pitchFamily="2" charset="2"/>
              <a:buChar char="ü"/>
            </a:pPr>
            <a:r>
              <a:rPr lang="el-GR" dirty="0"/>
              <a:t>Η δεύτερη παράμετρος κινδύνου (LDG - </a:t>
            </a:r>
            <a:r>
              <a:rPr lang="el-GR" dirty="0" err="1"/>
              <a:t>Loss</a:t>
            </a:r>
            <a:r>
              <a:rPr lang="el-GR" dirty="0"/>
              <a:t> </a:t>
            </a:r>
            <a:r>
              <a:rPr lang="el-GR" dirty="0" err="1"/>
              <a:t>Given</a:t>
            </a:r>
            <a:r>
              <a:rPr lang="el-GR" dirty="0"/>
              <a:t> </a:t>
            </a:r>
            <a:r>
              <a:rPr lang="el-GR" dirty="0" err="1"/>
              <a:t>Default</a:t>
            </a:r>
            <a:r>
              <a:rPr lang="el-GR" dirty="0"/>
              <a:t>) δίνει μια εκτίμηση της μέσης αναμενόμενης ζημίας, το ποσοστό της χρηματοδότησης το οποίο δεν θα εισπραχθεί, σε περίπτωση που ο πελάτης δεν εκπληρώσει τις υποχρεώσεις του. Το μέγεθος της LDG εξαρτάται σε μεγάλο βαθμό από το είδος των εξασφαλίσεων και των εγγυήσεων που έχουν χρησιμοποιηθεί.</a:t>
            </a:r>
          </a:p>
          <a:p>
            <a:pPr algn="just">
              <a:buFont typeface="Wingdings" panose="05000000000000000000" pitchFamily="2" charset="2"/>
              <a:buChar char="ü"/>
            </a:pPr>
            <a:r>
              <a:rPr lang="el-GR" dirty="0"/>
              <a:t>Η τρίτη παράμετρος, η έκθεση του αντισυμβαλλόμενου σε περίπτωση αθέτησης της υποχρέωσής του (EAD - </a:t>
            </a:r>
            <a:r>
              <a:rPr lang="el-GR" dirty="0" err="1"/>
              <a:t>Exposure</a:t>
            </a:r>
            <a:r>
              <a:rPr lang="el-GR" dirty="0"/>
              <a:t> </a:t>
            </a:r>
            <a:r>
              <a:rPr lang="el-GR" dirty="0" err="1"/>
              <a:t>At</a:t>
            </a:r>
            <a:r>
              <a:rPr lang="el-GR" dirty="0"/>
              <a:t> </a:t>
            </a:r>
            <a:r>
              <a:rPr lang="el-GR" dirty="0" err="1"/>
              <a:t>Default</a:t>
            </a:r>
            <a:r>
              <a:rPr lang="el-GR" dirty="0"/>
              <a:t>) δίνει την εκτίμηση του χρηματοδοτικού ανοίγματος.</a:t>
            </a:r>
          </a:p>
          <a:p>
            <a:pPr algn="just">
              <a:buFont typeface="Wingdings" panose="05000000000000000000" pitchFamily="2" charset="2"/>
              <a:buChar char="ü"/>
            </a:pPr>
            <a:r>
              <a:rPr lang="el-GR" dirty="0"/>
              <a:t>Το μέγεθος της εναπομένουσας διάρκειας μέχρι τη λήξη των απαιτήσεων (Μ - </a:t>
            </a:r>
            <a:r>
              <a:rPr lang="el-GR" dirty="0" err="1"/>
              <a:t>Maturity</a:t>
            </a:r>
            <a:r>
              <a:rPr lang="el-GR" dirty="0"/>
              <a:t>) μετράει το χρονικό διάστημα που απομένει ως τη λήξη του ανοίγματος.</a:t>
            </a:r>
          </a:p>
          <a:p>
            <a:pPr marL="0" indent="0" algn="just">
              <a:buNone/>
            </a:pPr>
            <a:endParaRPr lang="el-GR" dirty="0"/>
          </a:p>
          <a:p>
            <a:pPr marL="0" indent="0" algn="just">
              <a:buNone/>
            </a:pPr>
            <a:r>
              <a:rPr lang="el-GR" dirty="0"/>
              <a:t>Η ποσοτικοποίηση των παραπάνω παραμέτρων πρέπει να γίνει πλήρως τεκμηριωμένα και να ανανεώνεται τουλάχιστον σε ετήσια βάση.</a:t>
            </a:r>
          </a:p>
          <a:p>
            <a:pPr marL="0" indent="0" algn="just">
              <a:buNone/>
            </a:pPr>
            <a:endParaRPr lang="el-GR" dirty="0"/>
          </a:p>
        </p:txBody>
      </p:sp>
      <p:sp>
        <p:nvSpPr>
          <p:cNvPr id="4" name="Slide Number Placeholder 3">
            <a:extLst>
              <a:ext uri="{FF2B5EF4-FFF2-40B4-BE49-F238E27FC236}">
                <a16:creationId xmlns:a16="http://schemas.microsoft.com/office/drawing/2014/main" id="{129251DE-D83C-1599-2003-D60ED27D147C}"/>
              </a:ext>
            </a:extLst>
          </p:cNvPr>
          <p:cNvSpPr>
            <a:spLocks noGrp="1"/>
          </p:cNvSpPr>
          <p:nvPr>
            <p:ph type="sldNum" sz="quarter" idx="12"/>
          </p:nvPr>
        </p:nvSpPr>
        <p:spPr/>
        <p:txBody>
          <a:bodyPr/>
          <a:lstStyle/>
          <a:p>
            <a:fld id="{6F80338C-7267-4363-B749-58AFCE06DD7B}" type="slidenum">
              <a:rPr lang="en-US" smtClean="0"/>
              <a:pPr/>
              <a:t>10</a:t>
            </a:fld>
            <a:endParaRPr lang="en-US"/>
          </a:p>
        </p:txBody>
      </p:sp>
      <p:sp>
        <p:nvSpPr>
          <p:cNvPr id="5" name="Title 1">
            <a:extLst>
              <a:ext uri="{FF2B5EF4-FFF2-40B4-BE49-F238E27FC236}">
                <a16:creationId xmlns:a16="http://schemas.microsoft.com/office/drawing/2014/main" id="{27FA4897-D35B-33AC-1454-AD48B9369322}"/>
              </a:ext>
            </a:extLst>
          </p:cNvPr>
          <p:cNvSpPr>
            <a:spLocks noGrp="1"/>
          </p:cNvSpPr>
          <p:nvPr>
            <p:ph type="title"/>
          </p:nvPr>
        </p:nvSpPr>
        <p:spPr>
          <a:xfrm>
            <a:off x="457200" y="136525"/>
            <a:ext cx="8229600" cy="741874"/>
          </a:xfrm>
        </p:spPr>
        <p:txBody>
          <a:bodyPr>
            <a:normAutofit/>
          </a:bodyPr>
          <a:lstStyle/>
          <a:p>
            <a:r>
              <a:rPr lang="el-GR" altLang="en-US" sz="4000" b="1" dirty="0">
                <a:solidFill>
                  <a:schemeClr val="tx2"/>
                </a:solidFill>
              </a:rPr>
              <a:t>Σύμφωνο Βασιλείας ΙΙ</a:t>
            </a:r>
          </a:p>
        </p:txBody>
      </p:sp>
    </p:spTree>
    <p:extLst>
      <p:ext uri="{BB962C8B-B14F-4D97-AF65-F5344CB8AC3E}">
        <p14:creationId xmlns:p14="http://schemas.microsoft.com/office/powerpoint/2010/main" val="240044310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053B809-CAB2-6B7D-12DF-0DA5CC021A52}"/>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EEC0566-34AD-752E-24DB-6D5729981A8B}"/>
              </a:ext>
            </a:extLst>
          </p:cNvPr>
          <p:cNvSpPr>
            <a:spLocks noGrp="1"/>
          </p:cNvSpPr>
          <p:nvPr>
            <p:ph idx="1"/>
          </p:nvPr>
        </p:nvSpPr>
        <p:spPr>
          <a:xfrm>
            <a:off x="381000" y="878399"/>
            <a:ext cx="8382000" cy="5843076"/>
          </a:xfrm>
        </p:spPr>
        <p:txBody>
          <a:bodyPr>
            <a:normAutofit fontScale="92500"/>
          </a:bodyPr>
          <a:lstStyle/>
          <a:p>
            <a:pPr algn="just"/>
            <a:r>
              <a:rPr lang="el-GR" dirty="0"/>
              <a:t>Στην Εξελιγμένη μέθοδο των Εσωτερικών Συστημάτων Διαβάθμισης οι εκτιμήσεις των PD, LDG, EAD και Μ παρέχονται από την τράπεζα βάσει των εκτιμήσεών της και των κατάλληλων ιστορικών δεδομένων, ενώ για την εκτίμηση του Μ υπάρχει δυνατότητα εξαίρεσης για κάποια χρηματοδοτικά ανοίγματα. </a:t>
            </a:r>
          </a:p>
          <a:p>
            <a:pPr algn="just"/>
            <a:r>
              <a:rPr lang="el-GR" dirty="0"/>
              <a:t>Αντίθετα, στη Θεμελιώδη προσέγγιση, μόνο η τιμή του PD παρέχεται από το υπάρχον χαρτοφυλάκιο χορηγήσεων, καθώς οι σταθμίσεις των LDG, EAD και Μ τίθενται από την Επιτροπή.</a:t>
            </a:r>
          </a:p>
        </p:txBody>
      </p:sp>
      <p:sp>
        <p:nvSpPr>
          <p:cNvPr id="4" name="Slide Number Placeholder 3">
            <a:extLst>
              <a:ext uri="{FF2B5EF4-FFF2-40B4-BE49-F238E27FC236}">
                <a16:creationId xmlns:a16="http://schemas.microsoft.com/office/drawing/2014/main" id="{2F513791-971B-2C69-E8B6-16BEB992E428}"/>
              </a:ext>
            </a:extLst>
          </p:cNvPr>
          <p:cNvSpPr>
            <a:spLocks noGrp="1"/>
          </p:cNvSpPr>
          <p:nvPr>
            <p:ph type="sldNum" sz="quarter" idx="12"/>
          </p:nvPr>
        </p:nvSpPr>
        <p:spPr/>
        <p:txBody>
          <a:bodyPr/>
          <a:lstStyle/>
          <a:p>
            <a:fld id="{6F80338C-7267-4363-B749-58AFCE06DD7B}" type="slidenum">
              <a:rPr lang="en-US" smtClean="0"/>
              <a:pPr/>
              <a:t>11</a:t>
            </a:fld>
            <a:endParaRPr lang="en-US"/>
          </a:p>
        </p:txBody>
      </p:sp>
      <p:sp>
        <p:nvSpPr>
          <p:cNvPr id="5" name="Title 1">
            <a:extLst>
              <a:ext uri="{FF2B5EF4-FFF2-40B4-BE49-F238E27FC236}">
                <a16:creationId xmlns:a16="http://schemas.microsoft.com/office/drawing/2014/main" id="{B20B646E-6C8F-12D3-0E0F-9F2F37DB39FF}"/>
              </a:ext>
            </a:extLst>
          </p:cNvPr>
          <p:cNvSpPr>
            <a:spLocks noGrp="1"/>
          </p:cNvSpPr>
          <p:nvPr>
            <p:ph type="title"/>
          </p:nvPr>
        </p:nvSpPr>
        <p:spPr>
          <a:xfrm>
            <a:off x="457200" y="136525"/>
            <a:ext cx="8229600" cy="741874"/>
          </a:xfrm>
        </p:spPr>
        <p:txBody>
          <a:bodyPr>
            <a:normAutofit/>
          </a:bodyPr>
          <a:lstStyle/>
          <a:p>
            <a:r>
              <a:rPr lang="el-GR" altLang="en-US" sz="4000" b="1" dirty="0">
                <a:solidFill>
                  <a:schemeClr val="tx2"/>
                </a:solidFill>
              </a:rPr>
              <a:t>Σύμφωνο Βασιλείας ΙΙ</a:t>
            </a:r>
          </a:p>
        </p:txBody>
      </p:sp>
    </p:spTree>
    <p:extLst>
      <p:ext uri="{BB962C8B-B14F-4D97-AF65-F5344CB8AC3E}">
        <p14:creationId xmlns:p14="http://schemas.microsoft.com/office/powerpoint/2010/main" val="350412460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18DED19-52B7-899D-E56D-57B9F31BBA12}"/>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BCB866F-5A35-7788-F230-263110AAE6C3}"/>
              </a:ext>
            </a:extLst>
          </p:cNvPr>
          <p:cNvSpPr>
            <a:spLocks noGrp="1"/>
          </p:cNvSpPr>
          <p:nvPr>
            <p:ph idx="1"/>
          </p:nvPr>
        </p:nvSpPr>
        <p:spPr>
          <a:xfrm>
            <a:off x="381000" y="878399"/>
            <a:ext cx="8382000" cy="5843076"/>
          </a:xfrm>
        </p:spPr>
        <p:txBody>
          <a:bodyPr>
            <a:normAutofit fontScale="70000" lnSpcReduction="20000"/>
          </a:bodyPr>
          <a:lstStyle/>
          <a:p>
            <a:pPr marL="0" indent="0" algn="just">
              <a:buNone/>
            </a:pPr>
            <a:r>
              <a:rPr lang="el-GR" dirty="0"/>
              <a:t>(γ) Διαμορφώνεται αναλυτικό πλαίσιο για την εποπτική μεταχείριση των </a:t>
            </a:r>
            <a:r>
              <a:rPr lang="el-GR" dirty="0" err="1"/>
              <a:t>τιτλοποιημένων</a:t>
            </a:r>
            <a:r>
              <a:rPr lang="el-GR" dirty="0"/>
              <a:t> απαιτήσεων (πλαίσιο που εξέλιπε εντελώς από το αρχικό Σύμφωνο).</a:t>
            </a:r>
          </a:p>
          <a:p>
            <a:pPr marL="0" indent="0" algn="just">
              <a:buNone/>
            </a:pPr>
            <a:r>
              <a:rPr lang="el-GR" dirty="0"/>
              <a:t>(δ) Οι τράπεζες, που πληρούν προϋποθέσεις, θα μπορούν να χρησιμοποιούν μεθόδους άμβλυνσης του κινδύνου για να μειώσουν τις κεφαλαιακές επιβαρύνσεις τους, όπως:</a:t>
            </a:r>
          </a:p>
          <a:p>
            <a:pPr algn="just"/>
            <a:r>
              <a:rPr lang="el-GR" dirty="0"/>
              <a:t>τις εξασφαλίσεις,</a:t>
            </a:r>
          </a:p>
          <a:p>
            <a:pPr algn="just"/>
            <a:r>
              <a:rPr lang="el-GR" dirty="0"/>
              <a:t>τις εγγυήσεις και τα πιστωτικά παράγωγα, και </a:t>
            </a:r>
          </a:p>
          <a:p>
            <a:pPr algn="just"/>
            <a:r>
              <a:rPr lang="el-GR" dirty="0"/>
              <a:t>το συμψηφισμό στοιχείων εντός ισολογισμού.</a:t>
            </a:r>
          </a:p>
          <a:p>
            <a:pPr marL="0" indent="0" algn="just">
              <a:buNone/>
            </a:pPr>
            <a:endParaRPr lang="el-GR" dirty="0"/>
          </a:p>
          <a:p>
            <a:pPr marL="0" indent="0" algn="just">
              <a:buNone/>
            </a:pPr>
            <a:r>
              <a:rPr lang="el-GR" dirty="0"/>
              <a:t>(ε) Τέλος, εισάγονται για πρώτη φορά κεφαλαιακές απαιτήσεις έναντι του λειτουργικού κινδύνου. Στην έννοια του εν λόγω κινδύνου εμπίπτουν οι ζημίες που οφείλονται:</a:t>
            </a:r>
          </a:p>
          <a:p>
            <a:pPr algn="just"/>
            <a:r>
              <a:rPr lang="el-GR" dirty="0"/>
              <a:t>στην ανεπάρκεια/ακαταλληλότητα των εσωτερικών διαδικασιών και συστημάτων,</a:t>
            </a:r>
          </a:p>
          <a:p>
            <a:pPr algn="just"/>
            <a:r>
              <a:rPr lang="el-GR" dirty="0"/>
              <a:t>σε ανθρώπινο παράγοντα, ή</a:t>
            </a:r>
          </a:p>
          <a:p>
            <a:pPr algn="just"/>
            <a:r>
              <a:rPr lang="el-GR" dirty="0"/>
              <a:t>σε εξωτερικά αίτια.</a:t>
            </a:r>
          </a:p>
          <a:p>
            <a:pPr marL="0" indent="0" algn="just">
              <a:buNone/>
            </a:pPr>
            <a:endParaRPr lang="el-GR" dirty="0"/>
          </a:p>
        </p:txBody>
      </p:sp>
      <p:sp>
        <p:nvSpPr>
          <p:cNvPr id="4" name="Slide Number Placeholder 3">
            <a:extLst>
              <a:ext uri="{FF2B5EF4-FFF2-40B4-BE49-F238E27FC236}">
                <a16:creationId xmlns:a16="http://schemas.microsoft.com/office/drawing/2014/main" id="{2BAE49D2-F619-5C29-E3C8-107AF184A422}"/>
              </a:ext>
            </a:extLst>
          </p:cNvPr>
          <p:cNvSpPr>
            <a:spLocks noGrp="1"/>
          </p:cNvSpPr>
          <p:nvPr>
            <p:ph type="sldNum" sz="quarter" idx="12"/>
          </p:nvPr>
        </p:nvSpPr>
        <p:spPr/>
        <p:txBody>
          <a:bodyPr/>
          <a:lstStyle/>
          <a:p>
            <a:fld id="{6F80338C-7267-4363-B749-58AFCE06DD7B}" type="slidenum">
              <a:rPr lang="en-US" smtClean="0"/>
              <a:pPr/>
              <a:t>12</a:t>
            </a:fld>
            <a:endParaRPr lang="en-US"/>
          </a:p>
        </p:txBody>
      </p:sp>
      <p:sp>
        <p:nvSpPr>
          <p:cNvPr id="5" name="Title 1">
            <a:extLst>
              <a:ext uri="{FF2B5EF4-FFF2-40B4-BE49-F238E27FC236}">
                <a16:creationId xmlns:a16="http://schemas.microsoft.com/office/drawing/2014/main" id="{52F7D194-D61A-B1C2-4FFA-6C16BBB879EA}"/>
              </a:ext>
            </a:extLst>
          </p:cNvPr>
          <p:cNvSpPr>
            <a:spLocks noGrp="1"/>
          </p:cNvSpPr>
          <p:nvPr>
            <p:ph type="title"/>
          </p:nvPr>
        </p:nvSpPr>
        <p:spPr>
          <a:xfrm>
            <a:off x="457200" y="136525"/>
            <a:ext cx="8229600" cy="741874"/>
          </a:xfrm>
        </p:spPr>
        <p:txBody>
          <a:bodyPr>
            <a:normAutofit/>
          </a:bodyPr>
          <a:lstStyle/>
          <a:p>
            <a:r>
              <a:rPr lang="el-GR" altLang="en-US" sz="4000" b="1" dirty="0">
                <a:solidFill>
                  <a:schemeClr val="tx2"/>
                </a:solidFill>
              </a:rPr>
              <a:t>Σύμφωνο Βασιλείας ΙΙ</a:t>
            </a:r>
          </a:p>
        </p:txBody>
      </p:sp>
    </p:spTree>
    <p:extLst>
      <p:ext uri="{BB962C8B-B14F-4D97-AF65-F5344CB8AC3E}">
        <p14:creationId xmlns:p14="http://schemas.microsoft.com/office/powerpoint/2010/main" val="73166262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22AC2F0-37DC-BDE9-F930-276C64E14F55}"/>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C1E10AB-070D-EED0-A1CB-A58FB6622B93}"/>
              </a:ext>
            </a:extLst>
          </p:cNvPr>
          <p:cNvSpPr>
            <a:spLocks noGrp="1"/>
          </p:cNvSpPr>
          <p:nvPr>
            <p:ph idx="1"/>
          </p:nvPr>
        </p:nvSpPr>
        <p:spPr>
          <a:xfrm>
            <a:off x="381000" y="878399"/>
            <a:ext cx="8382000" cy="5843076"/>
          </a:xfrm>
        </p:spPr>
        <p:txBody>
          <a:bodyPr>
            <a:normAutofit fontScale="92500" lnSpcReduction="10000"/>
          </a:bodyPr>
          <a:lstStyle/>
          <a:p>
            <a:pPr marL="0" indent="0" algn="just">
              <a:buNone/>
            </a:pPr>
            <a:r>
              <a:rPr lang="el-GR" b="1" dirty="0"/>
              <a:t>Πυλώνας ΙI: Διαδικασία Εποπτικής Αξιολόγησης</a:t>
            </a:r>
          </a:p>
          <a:p>
            <a:pPr algn="just"/>
            <a:r>
              <a:rPr lang="el-GR" sz="1900" dirty="0"/>
              <a:t>Ο δεύτερος πυλώνας του Συμφώνου της Βασιλείας στοχεύει να ενθαρρύνει την τήρηση υψηλών προδιαγραφών στη διαφάνεια και παρουσίαση των αναλαμβανόμενων κινδύνων. Μέσα από το αναθεωρημένο Σύμφωνο δίνεται η δυνατότητα στα τραπεζικά ιδρύματα να αναπτύξουν εσωτερικά συστήματα αξιολόγησης του πιστωτικού κινδύνου σε διάφορα επίπεδα πολυπλοκότητας, ώστε να επιτευχθεί ακριβέστερη στάθμιση κινδύνου με την έγκριση των εποπτικών αρχών.</a:t>
            </a:r>
          </a:p>
          <a:p>
            <a:pPr algn="just"/>
            <a:r>
              <a:rPr lang="el-GR" sz="1900" dirty="0"/>
              <a:t>Όσες τράπεζες εκτιμάται στην αγορά ότι ανήκουν σε υψηλού κινδύνου ιδρύματα ή έχουν ανεπαρκές σύστημα διαχείρισης κινδύνων, θα τους επιβάλλονται κυρώσεις μέσω υψηλότερων περιθωρίων επιτοκίου στο διατραπεζικό δανεισμό και στο εκδιδόμενο χρέος. Η διαφάνεια των στοιχείων είναι υποχρεωτική και επικεντρώνεται σε συγκεκριμένους τομείς, οι οποίοι αφορούν κυρίως στοιχεία για την κεφαλαιακή επάρκεια και τη σύνθεση των εποπτικών ιδίων κεφαλαίων, την αναλυτική παρουσίαση των εκθέσεων σε κίνδυνο ανά προϊόν και την διαφάνεια των διαδικασιών διαχείρισης κινδύνων.</a:t>
            </a:r>
          </a:p>
          <a:p>
            <a:pPr algn="just"/>
            <a:r>
              <a:rPr lang="el-GR" sz="1900" dirty="0"/>
              <a:t>Το μέρος αυτό του πλαισίου εισάγει γενικές αρχές τέτοιες, ώστε να διασφαλίζεται η κεφαλαιακή επάρκεια των πιστωτικών ιδρυμάτων πέραν των μηχανισμών του πρώτου πυλώνα. Τα πιστωτικά ιδρύματα θα πρέπει να διαθέτουν σύστημα εκτίμησης κεφαλαιακής επάρκειας και να καθορίζουν τα κεφάλαια που απαιτούνται για την κάλυψη των κινδύνων που αναλαμβάνουν. </a:t>
            </a:r>
          </a:p>
          <a:p>
            <a:pPr algn="just"/>
            <a:endParaRPr lang="el-GR" b="1" dirty="0"/>
          </a:p>
          <a:p>
            <a:pPr marL="0" indent="0" algn="just">
              <a:buNone/>
            </a:pPr>
            <a:endParaRPr lang="el-GR" dirty="0"/>
          </a:p>
        </p:txBody>
      </p:sp>
      <p:sp>
        <p:nvSpPr>
          <p:cNvPr id="4" name="Slide Number Placeholder 3">
            <a:extLst>
              <a:ext uri="{FF2B5EF4-FFF2-40B4-BE49-F238E27FC236}">
                <a16:creationId xmlns:a16="http://schemas.microsoft.com/office/drawing/2014/main" id="{6FFB1A0F-367B-3DD2-D4BF-65D427AFB580}"/>
              </a:ext>
            </a:extLst>
          </p:cNvPr>
          <p:cNvSpPr>
            <a:spLocks noGrp="1"/>
          </p:cNvSpPr>
          <p:nvPr>
            <p:ph type="sldNum" sz="quarter" idx="12"/>
          </p:nvPr>
        </p:nvSpPr>
        <p:spPr/>
        <p:txBody>
          <a:bodyPr/>
          <a:lstStyle/>
          <a:p>
            <a:fld id="{6F80338C-7267-4363-B749-58AFCE06DD7B}" type="slidenum">
              <a:rPr lang="en-US" smtClean="0"/>
              <a:pPr/>
              <a:t>13</a:t>
            </a:fld>
            <a:endParaRPr lang="en-US"/>
          </a:p>
        </p:txBody>
      </p:sp>
      <p:sp>
        <p:nvSpPr>
          <p:cNvPr id="5" name="Title 1">
            <a:extLst>
              <a:ext uri="{FF2B5EF4-FFF2-40B4-BE49-F238E27FC236}">
                <a16:creationId xmlns:a16="http://schemas.microsoft.com/office/drawing/2014/main" id="{A49719CC-4293-B3ED-1043-AFF3C0B628BE}"/>
              </a:ext>
            </a:extLst>
          </p:cNvPr>
          <p:cNvSpPr>
            <a:spLocks noGrp="1"/>
          </p:cNvSpPr>
          <p:nvPr>
            <p:ph type="title"/>
          </p:nvPr>
        </p:nvSpPr>
        <p:spPr>
          <a:xfrm>
            <a:off x="457200" y="136525"/>
            <a:ext cx="8229600" cy="741874"/>
          </a:xfrm>
        </p:spPr>
        <p:txBody>
          <a:bodyPr>
            <a:normAutofit/>
          </a:bodyPr>
          <a:lstStyle/>
          <a:p>
            <a:r>
              <a:rPr lang="el-GR" altLang="en-US" sz="4000" b="1" dirty="0">
                <a:solidFill>
                  <a:schemeClr val="tx2"/>
                </a:solidFill>
              </a:rPr>
              <a:t>Σύμφωνο Βασιλείας ΙΙ</a:t>
            </a:r>
          </a:p>
        </p:txBody>
      </p:sp>
    </p:spTree>
    <p:extLst>
      <p:ext uri="{BB962C8B-B14F-4D97-AF65-F5344CB8AC3E}">
        <p14:creationId xmlns:p14="http://schemas.microsoft.com/office/powerpoint/2010/main" val="359990756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38A0A2A-D6FE-8A10-2B3D-FB00D6158FD6}"/>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0817848-9FA5-D614-B0B0-D55B8290399B}"/>
              </a:ext>
            </a:extLst>
          </p:cNvPr>
          <p:cNvSpPr>
            <a:spLocks noGrp="1"/>
          </p:cNvSpPr>
          <p:nvPr>
            <p:ph idx="1"/>
          </p:nvPr>
        </p:nvSpPr>
        <p:spPr>
          <a:xfrm>
            <a:off x="381000" y="878399"/>
            <a:ext cx="8382000" cy="5843076"/>
          </a:xfrm>
        </p:spPr>
        <p:txBody>
          <a:bodyPr>
            <a:normAutofit fontScale="55000" lnSpcReduction="20000"/>
          </a:bodyPr>
          <a:lstStyle/>
          <a:p>
            <a:pPr algn="just"/>
            <a:r>
              <a:rPr lang="el-GR" dirty="0"/>
              <a:t>Οι εποπτικές αρχές αξιολογούν τους κινδύνους, καθώς και τις διαδικασίες παρακολούθησης και μέτρησης αυτών και δύνανται να απαιτούν πρόσθετες κεφαλαιακές απαιτήσεις, στις περιπτώσεις όπου δεν υπάρχει πλήρης συμμόρφωση με τις διατάξεις του πρώτου πυλώνα ή κάποιοι κίνδυνοι, που δεν αντιμετωπίζονται από τον πρώτο πυλώνα, δεν έχουν καλυφθεί επαρκώς με κεφάλαια από τα πιστωτικά ιδρύματα. </a:t>
            </a:r>
          </a:p>
          <a:p>
            <a:pPr algn="just"/>
            <a:r>
              <a:rPr lang="el-GR" dirty="0"/>
              <a:t>Ο δεύτερος πυλώνας αρθρώνεται γύρω από τέσσερις βασικές αρχές:</a:t>
            </a:r>
          </a:p>
          <a:p>
            <a:pPr lvl="1" algn="just">
              <a:buFont typeface="Wingdings" panose="05000000000000000000" pitchFamily="2" charset="2"/>
              <a:buChar char="ü"/>
            </a:pPr>
            <a:r>
              <a:rPr lang="el-GR" dirty="0"/>
              <a:t>Πρόβλεψη διαδικασιών από τα πιστωτικά ιδρύματα για την εσωτερική αξιολόγηση της κεφαλαιακής τους επάρκειας και τη διαμόρφωση στρατηγικής για τη διατήρηση του επιπέδου ιδίων κεφαλαίων.</a:t>
            </a:r>
          </a:p>
          <a:p>
            <a:pPr lvl="1" algn="just">
              <a:buFont typeface="Wingdings" panose="05000000000000000000" pitchFamily="2" charset="2"/>
              <a:buChar char="ü"/>
            </a:pPr>
            <a:r>
              <a:rPr lang="el-GR" dirty="0"/>
              <a:t>Καθιέρωση της εξουσίας εποπτικού ελέγχου της αρτιότητας των διαδικασιών διαχείρισης κινδύνων των τραπεζών.</a:t>
            </a:r>
          </a:p>
          <a:p>
            <a:pPr lvl="1" algn="just">
              <a:buFont typeface="Wingdings" panose="05000000000000000000" pitchFamily="2" charset="2"/>
              <a:buChar char="ü"/>
            </a:pPr>
            <a:r>
              <a:rPr lang="el-GR" dirty="0"/>
              <a:t>Δυνατότητα επιβολής από την αρμόδια εποπτική αρχή κεφαλαιακής απαίτησης για κάλυψη έναντι του πιστωτικού κινδύνου καθ' υπέρβαση του ελαχίστου ορίου (8%) σε συγκεκριμένα πιστωτικά ιδρύματα. </a:t>
            </a:r>
          </a:p>
          <a:p>
            <a:pPr lvl="1" algn="just">
              <a:buFont typeface="Wingdings" panose="05000000000000000000" pitchFamily="2" charset="2"/>
              <a:buChar char="ü"/>
            </a:pPr>
            <a:r>
              <a:rPr lang="el-GR" dirty="0"/>
              <a:t>Καθιέρωση της εξουσίας έγκαιρης παρέμβασης των εποπτικών αρχών σε περίπτωση επιδείνωσης του δείκτη κεφαλαιακής επάρκειας ενός πιστωτικού ιδρύματος.</a:t>
            </a:r>
          </a:p>
          <a:p>
            <a:pPr algn="just"/>
            <a:r>
              <a:rPr lang="el-GR" dirty="0"/>
              <a:t>Η διαδικασία της εποπτικής εξέτασης (</a:t>
            </a:r>
            <a:r>
              <a:rPr lang="el-GR" dirty="0" err="1"/>
              <a:t>supervisory</a:t>
            </a:r>
            <a:r>
              <a:rPr lang="el-GR" dirty="0"/>
              <a:t> </a:t>
            </a:r>
            <a:r>
              <a:rPr lang="el-GR" dirty="0" err="1"/>
              <a:t>review</a:t>
            </a:r>
            <a:r>
              <a:rPr lang="el-GR" dirty="0"/>
              <a:t> </a:t>
            </a:r>
            <a:r>
              <a:rPr lang="el-GR" dirty="0" err="1"/>
              <a:t>process</a:t>
            </a:r>
            <a:r>
              <a:rPr lang="el-GR" dirty="0"/>
              <a:t>) του δεύτερου πυλώνα αποτελεί μία από τις βασικές καινοτομίες του Νέου Συμφώνου. Αντανακλά τη μετατόπιση του ενδιαφέροντος των εποπτικών αρχών από το επίπεδο της </a:t>
            </a:r>
            <a:r>
              <a:rPr lang="el-GR" dirty="0" err="1"/>
              <a:t>μακροπροληπτικής</a:t>
            </a:r>
            <a:r>
              <a:rPr lang="el-GR" dirty="0"/>
              <a:t> εποπτείας σε εκείνο της </a:t>
            </a:r>
            <a:r>
              <a:rPr lang="el-GR" dirty="0" err="1"/>
              <a:t>μικροπροληπτικής</a:t>
            </a:r>
            <a:r>
              <a:rPr lang="el-GR" dirty="0"/>
              <a:t>, παρέχοντας τη δυνατότητα προσωποποιημένης εποπτείας των ιδρυμάτων, οι δραστηριότητες των οποίων ενέχουν μεγαλύτερο συστημικό κίνδυνο.</a:t>
            </a:r>
          </a:p>
          <a:p>
            <a:pPr marL="0" indent="0" algn="just">
              <a:buNone/>
            </a:pPr>
            <a:endParaRPr lang="el-GR" b="1" dirty="0"/>
          </a:p>
          <a:p>
            <a:pPr marL="0" indent="0" algn="just">
              <a:buNone/>
            </a:pPr>
            <a:endParaRPr lang="el-GR" dirty="0"/>
          </a:p>
        </p:txBody>
      </p:sp>
      <p:sp>
        <p:nvSpPr>
          <p:cNvPr id="4" name="Slide Number Placeholder 3">
            <a:extLst>
              <a:ext uri="{FF2B5EF4-FFF2-40B4-BE49-F238E27FC236}">
                <a16:creationId xmlns:a16="http://schemas.microsoft.com/office/drawing/2014/main" id="{FAE1A83D-7CAC-C604-0DD1-512F949A9ECA}"/>
              </a:ext>
            </a:extLst>
          </p:cNvPr>
          <p:cNvSpPr>
            <a:spLocks noGrp="1"/>
          </p:cNvSpPr>
          <p:nvPr>
            <p:ph type="sldNum" sz="quarter" idx="12"/>
          </p:nvPr>
        </p:nvSpPr>
        <p:spPr/>
        <p:txBody>
          <a:bodyPr/>
          <a:lstStyle/>
          <a:p>
            <a:fld id="{6F80338C-7267-4363-B749-58AFCE06DD7B}" type="slidenum">
              <a:rPr lang="en-US" smtClean="0"/>
              <a:pPr/>
              <a:t>14</a:t>
            </a:fld>
            <a:endParaRPr lang="en-US" dirty="0"/>
          </a:p>
        </p:txBody>
      </p:sp>
      <p:sp>
        <p:nvSpPr>
          <p:cNvPr id="5" name="Title 1">
            <a:extLst>
              <a:ext uri="{FF2B5EF4-FFF2-40B4-BE49-F238E27FC236}">
                <a16:creationId xmlns:a16="http://schemas.microsoft.com/office/drawing/2014/main" id="{01C9445F-EF60-374D-C520-F8386802D561}"/>
              </a:ext>
            </a:extLst>
          </p:cNvPr>
          <p:cNvSpPr>
            <a:spLocks noGrp="1"/>
          </p:cNvSpPr>
          <p:nvPr>
            <p:ph type="title"/>
          </p:nvPr>
        </p:nvSpPr>
        <p:spPr>
          <a:xfrm>
            <a:off x="457200" y="136525"/>
            <a:ext cx="8229600" cy="741874"/>
          </a:xfrm>
        </p:spPr>
        <p:txBody>
          <a:bodyPr>
            <a:normAutofit/>
          </a:bodyPr>
          <a:lstStyle/>
          <a:p>
            <a:r>
              <a:rPr lang="el-GR" altLang="en-US" sz="4000" b="1" dirty="0">
                <a:solidFill>
                  <a:schemeClr val="tx2"/>
                </a:solidFill>
              </a:rPr>
              <a:t>Σύμφωνο Βασιλείας ΙΙ</a:t>
            </a:r>
          </a:p>
        </p:txBody>
      </p:sp>
    </p:spTree>
    <p:extLst>
      <p:ext uri="{BB962C8B-B14F-4D97-AF65-F5344CB8AC3E}">
        <p14:creationId xmlns:p14="http://schemas.microsoft.com/office/powerpoint/2010/main" val="215755882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352161F-1191-5F71-0BBD-1ED8E9A83AFD}"/>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541D90B-2229-9BDA-D55A-205887CE5578}"/>
              </a:ext>
            </a:extLst>
          </p:cNvPr>
          <p:cNvSpPr>
            <a:spLocks noGrp="1"/>
          </p:cNvSpPr>
          <p:nvPr>
            <p:ph idx="1"/>
          </p:nvPr>
        </p:nvSpPr>
        <p:spPr>
          <a:xfrm>
            <a:off x="381000" y="878399"/>
            <a:ext cx="8382000" cy="5843076"/>
          </a:xfrm>
        </p:spPr>
        <p:txBody>
          <a:bodyPr>
            <a:normAutofit fontScale="62500" lnSpcReduction="20000"/>
          </a:bodyPr>
          <a:lstStyle/>
          <a:p>
            <a:pPr marL="0" indent="0" algn="just">
              <a:buNone/>
            </a:pPr>
            <a:r>
              <a:rPr lang="el-GR" b="1" dirty="0"/>
              <a:t>Πυλώνας ΙΙI: Πειθαρχία της Αγοράς</a:t>
            </a:r>
          </a:p>
          <a:p>
            <a:pPr algn="just"/>
            <a:r>
              <a:rPr lang="el-GR" dirty="0"/>
              <a:t>Ο τρίτος πυλώνας εισάγει διατάξεις αναφορικά με την παρεχόμενη από τα πιστωτικά ιδρύματα προς το εξωτερικό πληροφόρηση για το ύψος των αναλαμβανομένων κινδύνων, τις κεφαλαιακές απαιτήσεις έναντι των κινδύνων αυτών και την ακολουθούμενη στρατηγική, προκειμένου μέσω της διαφάνειας (</a:t>
            </a:r>
            <a:r>
              <a:rPr lang="el-GR" dirty="0" err="1"/>
              <a:t>disclosure</a:t>
            </a:r>
            <a:r>
              <a:rPr lang="el-GR" dirty="0"/>
              <a:t>) να ενισχυθεί η πειθαρχία της αγοράς.</a:t>
            </a:r>
          </a:p>
          <a:p>
            <a:pPr algn="just"/>
            <a:r>
              <a:rPr lang="el-GR" dirty="0"/>
              <a:t>Αφορά, επομένως, την υποχρέωση των τραπεζών να προβαίνουν σε γνωστοποίηση στοιχείων, τόσο ποιοτικού όσο και ποσοτικού χαρακτήρα, με σκοπό την ενίσχυση της επιβαλλόμενης από την αγορά πειθαρχίας προς τους κανόνες ορθής διαχείρισης των κινδύνων. </a:t>
            </a:r>
          </a:p>
          <a:p>
            <a:pPr algn="just"/>
            <a:r>
              <a:rPr lang="el-GR" dirty="0"/>
              <a:t>Σκοπός του 3</a:t>
            </a:r>
            <a:r>
              <a:rPr lang="el-GR" baseline="30000" dirty="0"/>
              <a:t>ου</a:t>
            </a:r>
            <a:r>
              <a:rPr lang="el-GR" dirty="0"/>
              <a:t> πυλώνα είναι να παρέχονται στους συμμετέχοντες στην αγορά οι αναγκαίες πληροφορίες για τους κινδύνους στους οποίους εκτίθενται τα πιστωτικά ιδρύματα και για τις διαδικασίες διαχείρισής τους.</a:t>
            </a:r>
          </a:p>
          <a:p>
            <a:pPr algn="just"/>
            <a:r>
              <a:rPr lang="el-GR" dirty="0"/>
              <a:t>Οι υποχρεώσεις δημοσιοποίησης αφορούν σε γενικές γραμμές:</a:t>
            </a:r>
          </a:p>
          <a:p>
            <a:pPr lvl="1" algn="just">
              <a:buFont typeface="Wingdings" panose="05000000000000000000" pitchFamily="2" charset="2"/>
              <a:buChar char="ü"/>
            </a:pPr>
            <a:r>
              <a:rPr lang="el-GR" dirty="0"/>
              <a:t>τους κινδύνους στους οποίους εκτίθενται τα πιστωτικά ιδρύματα,</a:t>
            </a:r>
          </a:p>
          <a:p>
            <a:pPr lvl="1" algn="just">
              <a:buFont typeface="Wingdings" panose="05000000000000000000" pitchFamily="2" charset="2"/>
              <a:buChar char="ü"/>
            </a:pPr>
            <a:r>
              <a:rPr lang="el-GR" dirty="0"/>
              <a:t>τις διαδικασίες διαχείρισής τους, και</a:t>
            </a:r>
          </a:p>
          <a:p>
            <a:pPr lvl="1" algn="just">
              <a:buFont typeface="Wingdings" panose="05000000000000000000" pitchFamily="2" charset="2"/>
              <a:buChar char="ü"/>
            </a:pPr>
            <a:r>
              <a:rPr lang="el-GR" dirty="0"/>
              <a:t>την ποιότητα των στοιχείων των ιδίων κεφαλαίων, που χρησιμοποιούνται για την κάλυψη των κινδύνων.</a:t>
            </a:r>
          </a:p>
          <a:p>
            <a:pPr marL="0" indent="0" algn="just">
              <a:buNone/>
            </a:pPr>
            <a:endParaRPr lang="el-GR" dirty="0"/>
          </a:p>
          <a:p>
            <a:pPr marL="0" indent="0" algn="just">
              <a:buNone/>
            </a:pPr>
            <a:endParaRPr lang="el-GR" dirty="0"/>
          </a:p>
        </p:txBody>
      </p:sp>
      <p:sp>
        <p:nvSpPr>
          <p:cNvPr id="4" name="Slide Number Placeholder 3">
            <a:extLst>
              <a:ext uri="{FF2B5EF4-FFF2-40B4-BE49-F238E27FC236}">
                <a16:creationId xmlns:a16="http://schemas.microsoft.com/office/drawing/2014/main" id="{86C8BA6F-41B6-54DC-9B2A-8644E94A2A88}"/>
              </a:ext>
            </a:extLst>
          </p:cNvPr>
          <p:cNvSpPr>
            <a:spLocks noGrp="1"/>
          </p:cNvSpPr>
          <p:nvPr>
            <p:ph type="sldNum" sz="quarter" idx="12"/>
          </p:nvPr>
        </p:nvSpPr>
        <p:spPr/>
        <p:txBody>
          <a:bodyPr/>
          <a:lstStyle/>
          <a:p>
            <a:fld id="{6F80338C-7267-4363-B749-58AFCE06DD7B}" type="slidenum">
              <a:rPr lang="en-US" smtClean="0"/>
              <a:pPr/>
              <a:t>15</a:t>
            </a:fld>
            <a:endParaRPr lang="en-US" dirty="0"/>
          </a:p>
        </p:txBody>
      </p:sp>
      <p:sp>
        <p:nvSpPr>
          <p:cNvPr id="5" name="Title 1">
            <a:extLst>
              <a:ext uri="{FF2B5EF4-FFF2-40B4-BE49-F238E27FC236}">
                <a16:creationId xmlns:a16="http://schemas.microsoft.com/office/drawing/2014/main" id="{22D727A6-5A3F-7537-FF1A-0C5FE3E89A05}"/>
              </a:ext>
            </a:extLst>
          </p:cNvPr>
          <p:cNvSpPr>
            <a:spLocks noGrp="1"/>
          </p:cNvSpPr>
          <p:nvPr>
            <p:ph type="title"/>
          </p:nvPr>
        </p:nvSpPr>
        <p:spPr>
          <a:xfrm>
            <a:off x="457200" y="136525"/>
            <a:ext cx="8229600" cy="741874"/>
          </a:xfrm>
        </p:spPr>
        <p:txBody>
          <a:bodyPr>
            <a:normAutofit/>
          </a:bodyPr>
          <a:lstStyle/>
          <a:p>
            <a:r>
              <a:rPr lang="el-GR" altLang="en-US" sz="4000" b="1" dirty="0">
                <a:solidFill>
                  <a:schemeClr val="tx2"/>
                </a:solidFill>
              </a:rPr>
              <a:t>Σύμφωνο Βασιλείας ΙΙ</a:t>
            </a:r>
          </a:p>
        </p:txBody>
      </p:sp>
    </p:spTree>
    <p:extLst>
      <p:ext uri="{BB962C8B-B14F-4D97-AF65-F5344CB8AC3E}">
        <p14:creationId xmlns:p14="http://schemas.microsoft.com/office/powerpoint/2010/main" val="349193196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E28495E-2D2D-81B9-195B-C8E676115F7D}"/>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5BE55B9-0B73-0682-31F4-02E44C9A74D9}"/>
              </a:ext>
            </a:extLst>
          </p:cNvPr>
          <p:cNvSpPr>
            <a:spLocks noGrp="1"/>
          </p:cNvSpPr>
          <p:nvPr>
            <p:ph idx="1"/>
          </p:nvPr>
        </p:nvSpPr>
        <p:spPr>
          <a:xfrm>
            <a:off x="381000" y="878399"/>
            <a:ext cx="8382000" cy="5843076"/>
          </a:xfrm>
        </p:spPr>
        <p:txBody>
          <a:bodyPr>
            <a:normAutofit fontScale="55000" lnSpcReduction="20000"/>
          </a:bodyPr>
          <a:lstStyle/>
          <a:p>
            <a:pPr algn="just"/>
            <a:r>
              <a:rPr lang="el-GR" dirty="0"/>
              <a:t>Οι τεχνικές μεταβιβάσεως και οι πρακτικές μετρήσεως των πιστωτικών κινδύνων που προέρχονται από σύνθετα χρηματοοικονομικά εργαλεία, όπως είναι τα </a:t>
            </a:r>
            <a:r>
              <a:rPr lang="el-GR" dirty="0" err="1"/>
              <a:t>credit</a:t>
            </a:r>
            <a:r>
              <a:rPr lang="el-GR" dirty="0"/>
              <a:t> </a:t>
            </a:r>
            <a:r>
              <a:rPr lang="el-GR" dirty="0" err="1"/>
              <a:t>derivatives</a:t>
            </a:r>
            <a:r>
              <a:rPr lang="el-GR" dirty="0"/>
              <a:t>, </a:t>
            </a:r>
            <a:r>
              <a:rPr lang="el-GR" dirty="0" err="1"/>
              <a:t>swap</a:t>
            </a:r>
            <a:r>
              <a:rPr lang="el-GR" dirty="0"/>
              <a:t> </a:t>
            </a:r>
            <a:r>
              <a:rPr lang="el-GR" dirty="0" err="1"/>
              <a:t>options</a:t>
            </a:r>
            <a:r>
              <a:rPr lang="el-GR" dirty="0"/>
              <a:t>, καθώς επίσης και από </a:t>
            </a:r>
            <a:r>
              <a:rPr lang="el-GR" dirty="0" err="1"/>
              <a:t>τιτλοποιήσεις</a:t>
            </a:r>
            <a:r>
              <a:rPr lang="el-GR" dirty="0"/>
              <a:t> ενεργητικού, απεικονίζονται  πληρέστερα με μεγαλύτερη προσοχή. </a:t>
            </a:r>
          </a:p>
          <a:p>
            <a:pPr algn="just"/>
            <a:r>
              <a:rPr lang="el-GR" dirty="0"/>
              <a:t>Παράλληλα αυξάνεται το φάσμα των εξασφαλίσεων έναντι κινδύνων και οι εγγυήσεις έναντι απαιτήσεων.</a:t>
            </a:r>
          </a:p>
          <a:p>
            <a:pPr algn="just"/>
            <a:r>
              <a:rPr lang="el-GR" dirty="0"/>
              <a:t>Οι εποπτικές αρχές μπορεί πλέον να μην επιβάλλουν ειδική κεφαλαιακή απαίτηση για τον </a:t>
            </a:r>
            <a:r>
              <a:rPr lang="el-GR" dirty="0" err="1"/>
              <a:t>επιτοκιακό</a:t>
            </a:r>
            <a:r>
              <a:rPr lang="el-GR" dirty="0"/>
              <a:t> κίνδυνο του επενδυτικού χαρτοφυλακίου για τις τράπεζες που παρουσιάζουν σημαντικό κίνδυνο λόγω ανοιγμάτων ρευστότητας μεταξύ παθητικού/ενεργητικού, αλλά παρακολουθούν με προσοχή την οικονομική κατάσταση της κάθε τράπεζας. </a:t>
            </a:r>
          </a:p>
          <a:p>
            <a:pPr algn="just"/>
            <a:r>
              <a:rPr lang="el-GR" dirty="0"/>
              <a:t>Το σημαντικότερο γεγονός σχετικά με το νέο πλαίσιο υπολογισμού κεφαλαιακών απαιτήσεων, που προτείνει η Επιτροπή, έχει να κάνει με ειδική κεφαλαιακή απαίτηση έναντι του λειτουργικού κινδύνου, το οποίο θέτει τους νέους κανόνες σε συνεργασία με τους εθνικούς φορείς και τις κεντρικές τράπεζες. </a:t>
            </a:r>
          </a:p>
          <a:p>
            <a:pPr algn="just"/>
            <a:r>
              <a:rPr lang="el-GR" dirty="0"/>
              <a:t>Μέσα στο νέο πλαίσιο προβλέπονται ξεχωριστές κεφαλαιακές απαιτήσεις βάσει αντίστοιχων μεθοδολογιών μέτρησης. Η δυσκολία που παρουσιάζεται σχετικά με τον λειτουργικό κίνδυνο είναι ότι δεν είναι εύκολα μετρήσιμος και αναφέρεται σε όλα τα είδη κινδύνων που δεν μπορούν να χαρακτηρισθούν είτε ως κίνδυνοι αγοράς, είτε ως πιστωτικοί κίνδυνοι.</a:t>
            </a:r>
          </a:p>
          <a:p>
            <a:pPr marL="0" indent="0" algn="just">
              <a:buNone/>
            </a:pPr>
            <a:endParaRPr lang="el-GR" dirty="0"/>
          </a:p>
          <a:p>
            <a:pPr marL="0" indent="0" algn="just">
              <a:buNone/>
            </a:pPr>
            <a:endParaRPr lang="el-GR" dirty="0"/>
          </a:p>
        </p:txBody>
      </p:sp>
      <p:sp>
        <p:nvSpPr>
          <p:cNvPr id="4" name="Slide Number Placeholder 3">
            <a:extLst>
              <a:ext uri="{FF2B5EF4-FFF2-40B4-BE49-F238E27FC236}">
                <a16:creationId xmlns:a16="http://schemas.microsoft.com/office/drawing/2014/main" id="{5B94B797-5792-B4D3-184D-49C67E9A671E}"/>
              </a:ext>
            </a:extLst>
          </p:cNvPr>
          <p:cNvSpPr>
            <a:spLocks noGrp="1"/>
          </p:cNvSpPr>
          <p:nvPr>
            <p:ph type="sldNum" sz="quarter" idx="12"/>
          </p:nvPr>
        </p:nvSpPr>
        <p:spPr/>
        <p:txBody>
          <a:bodyPr/>
          <a:lstStyle/>
          <a:p>
            <a:fld id="{6F80338C-7267-4363-B749-58AFCE06DD7B}" type="slidenum">
              <a:rPr lang="en-US" smtClean="0"/>
              <a:pPr/>
              <a:t>16</a:t>
            </a:fld>
            <a:endParaRPr lang="en-US" dirty="0"/>
          </a:p>
        </p:txBody>
      </p:sp>
      <p:sp>
        <p:nvSpPr>
          <p:cNvPr id="5" name="Title 1">
            <a:extLst>
              <a:ext uri="{FF2B5EF4-FFF2-40B4-BE49-F238E27FC236}">
                <a16:creationId xmlns:a16="http://schemas.microsoft.com/office/drawing/2014/main" id="{703D1F46-106E-E616-7E43-639768B5AEFE}"/>
              </a:ext>
            </a:extLst>
          </p:cNvPr>
          <p:cNvSpPr>
            <a:spLocks noGrp="1"/>
          </p:cNvSpPr>
          <p:nvPr>
            <p:ph type="title"/>
          </p:nvPr>
        </p:nvSpPr>
        <p:spPr>
          <a:xfrm>
            <a:off x="457200" y="136525"/>
            <a:ext cx="8229600" cy="741874"/>
          </a:xfrm>
        </p:spPr>
        <p:txBody>
          <a:bodyPr>
            <a:normAutofit/>
          </a:bodyPr>
          <a:lstStyle/>
          <a:p>
            <a:r>
              <a:rPr lang="el-GR" altLang="en-US" sz="4000" b="1" dirty="0">
                <a:solidFill>
                  <a:schemeClr val="tx2"/>
                </a:solidFill>
              </a:rPr>
              <a:t>Σύμφωνο Βασιλείας ΙΙ</a:t>
            </a:r>
          </a:p>
        </p:txBody>
      </p:sp>
    </p:spTree>
    <p:extLst>
      <p:ext uri="{BB962C8B-B14F-4D97-AF65-F5344CB8AC3E}">
        <p14:creationId xmlns:p14="http://schemas.microsoft.com/office/powerpoint/2010/main" val="395117813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7E571DD-952A-37F3-B18A-0B827DCC7970}"/>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79D74DB-C816-67E1-219B-DB16F4A2A888}"/>
              </a:ext>
            </a:extLst>
          </p:cNvPr>
          <p:cNvSpPr>
            <a:spLocks noGrp="1"/>
          </p:cNvSpPr>
          <p:nvPr>
            <p:ph idx="1"/>
          </p:nvPr>
        </p:nvSpPr>
        <p:spPr>
          <a:xfrm>
            <a:off x="381000" y="695836"/>
            <a:ext cx="8382000" cy="5933564"/>
          </a:xfrm>
        </p:spPr>
        <p:txBody>
          <a:bodyPr>
            <a:normAutofit fontScale="47500" lnSpcReduction="20000"/>
          </a:bodyPr>
          <a:lstStyle/>
          <a:p>
            <a:pPr marL="0" indent="0" algn="just">
              <a:buNone/>
            </a:pPr>
            <a:r>
              <a:rPr lang="el-GR" sz="3400" dirty="0"/>
              <a:t>Για τον πιστωτικό κίνδυνο, όπως είπαμε και παραπάνω, καθιερώνονται τρεις εναλλακτικές μέθοδοι υπολογισμού:</a:t>
            </a:r>
          </a:p>
          <a:p>
            <a:pPr marL="0" indent="0" algn="just">
              <a:buNone/>
            </a:pPr>
            <a:r>
              <a:rPr lang="en-US" sz="3400" dirty="0"/>
              <a:t>1. </a:t>
            </a:r>
            <a:r>
              <a:rPr lang="el-GR" sz="3400" dirty="0"/>
              <a:t>Η </a:t>
            </a:r>
            <a:r>
              <a:rPr lang="el-GR" sz="3400" b="1" dirty="0"/>
              <a:t>Τυποποιημένη Προσέγγιση</a:t>
            </a:r>
            <a:r>
              <a:rPr lang="el-GR" sz="3400" dirty="0"/>
              <a:t>, αποτελεί φυσική συνέχεια της υφιστάμενης μεθοδολογίας, αλλά διαφοροποιείται κυρίως όσον αφορά (</a:t>
            </a:r>
            <a:r>
              <a:rPr lang="en-US" sz="3400" dirty="0" err="1"/>
              <a:t>i</a:t>
            </a:r>
            <a:r>
              <a:rPr lang="el-GR" sz="3400" dirty="0"/>
              <a:t>) την αύξηση του αριθμού των κατηγοριών κατάταξης για τη στάθμιση των χρηματοδοτικών ανοιγμάτων, (</a:t>
            </a:r>
            <a:r>
              <a:rPr lang="en-US" sz="3400" dirty="0"/>
              <a:t>ii</a:t>
            </a:r>
            <a:r>
              <a:rPr lang="el-GR" sz="3400" dirty="0"/>
              <a:t>) το ρόλο των διαβαθμίσεων από αναγνωρισμένες εταιρίες πιστοληπτικής αξιολόγησης για την κατάταξη των δανείων και εν γένει των πιστοδοτήσεων σε συγκεκριμένη κατηγορία στάθμισης και (</a:t>
            </a:r>
            <a:r>
              <a:rPr lang="en-US" sz="3400" dirty="0"/>
              <a:t>iii</a:t>
            </a:r>
            <a:r>
              <a:rPr lang="el-GR" sz="3400" dirty="0"/>
              <a:t>) τη διεύρυνση των μέσων και τεχνικών, που λειτουργούν ως αντιστάθμισμα για τη μείωση του πιστωτικού κινδύνου που αναλαμβάνουν οι τράπεζες (εγγυήσεις, κ.λπ.).</a:t>
            </a:r>
            <a:endParaRPr lang="en-US" sz="3400" dirty="0"/>
          </a:p>
          <a:p>
            <a:pPr marL="0" indent="0" algn="just">
              <a:buNone/>
            </a:pPr>
            <a:endParaRPr lang="en-US" sz="3400" dirty="0"/>
          </a:p>
          <a:p>
            <a:pPr marL="0" indent="0" algn="just">
              <a:buNone/>
            </a:pPr>
            <a:r>
              <a:rPr lang="el-GR" sz="3400" dirty="0"/>
              <a:t>2. Η δεύτερη μέθοδος, η αποκαλούμενη </a:t>
            </a:r>
            <a:r>
              <a:rPr lang="el-GR" sz="3400" b="1" dirty="0"/>
              <a:t>Θεμελιώδης Προσέγγιση Εσωτερικών Διαβαθμίσεων</a:t>
            </a:r>
            <a:r>
              <a:rPr lang="el-GR" sz="3400" dirty="0"/>
              <a:t>, αποτελεί καινοτομία σε σχέση με το αναθεωρημένο Σύμφωνο, καθότι στηρίζεται σε σημαντικό βαθμό στα συστήματα των ιδίων των τραπεζών για την κατάταξη των πελατών τους σε διακριτές κατηγορίες πιστωτικού κινδύνου, με βάση την εκτιμώμενη πιθανότητα αθέτησης των υποχρεώσεών τους. Η πιθανότητα αθέτησης (PD) πρέπει να υπολογίζεται και με βάση ιστορικά, στατιστικά, στοιχεία των τραπεζών ή συγκρίσιμα στοιχεία φορέων, όπως οι εταιρίες πιστοληπτικής αξιολόγησης. Πρόσθετες ειδικές παράμετροι, όπως η πιθανή ζημία σε περιπτώσεις αθέτησης (LGD), θα καθορίζονται από τις διατάξεις του Συμφώνου, στην περίπτωση που χρησιμοποιείται η μέθοδος αυτή.</a:t>
            </a:r>
            <a:endParaRPr lang="en-US" sz="3400" dirty="0"/>
          </a:p>
          <a:p>
            <a:pPr marL="0" indent="0" algn="just">
              <a:buNone/>
            </a:pPr>
            <a:endParaRPr lang="en-US" sz="3400" dirty="0"/>
          </a:p>
          <a:p>
            <a:pPr marL="0" indent="0" algn="just">
              <a:buNone/>
            </a:pPr>
            <a:r>
              <a:rPr lang="el-GR" sz="3400" dirty="0"/>
              <a:t>3. Στην τρίτη μέθοδο, την αποκαλούμενη </a:t>
            </a:r>
            <a:r>
              <a:rPr lang="el-GR" sz="3400" b="1" dirty="0"/>
              <a:t>Προηγμένη Προσέγγιση Εσωτερικών Διαβαθμίσεων</a:t>
            </a:r>
            <a:r>
              <a:rPr lang="el-GR" sz="3400" dirty="0"/>
              <a:t>, που αποτελεί προέκταση της δεύτερης, όλες οι παράμετροι καθορίζονται από τις ίδιες τις τράπεζες. Ο υψηλός βαθμός εξειδίκευσης που απαιτείται για τη επιτυχή εφαρμογή της συγκεκριμένης μεθόδου οδηγεί στην εκτίμηση, ότι σε πρώτη φάση θα υιοθετηθεί κυρίως από μεγάλες και προηγμένες τράπεζες, με σκοπό την ελάφρυνση των απαιτούμενων εποπτικών ιδίων κεφαλαίων, που αφορούν την κάλυψη του πιστωτικού κινδύνου. Αναμένεται, όμως, ότι στη συνέχεια όλο και περισσότερες τράπεζες να προχωρήσουν στην υιοθέτηση της προηγμένης μεθόδου για να εκμεταλλευτούν τα πλεονεκτήματα που προσφέρει.</a:t>
            </a:r>
          </a:p>
          <a:p>
            <a:pPr marL="0" indent="0" algn="just">
              <a:buNone/>
            </a:pPr>
            <a:endParaRPr lang="el-GR" dirty="0"/>
          </a:p>
          <a:p>
            <a:pPr marL="0" indent="0" algn="just">
              <a:buNone/>
            </a:pPr>
            <a:endParaRPr lang="el-GR" dirty="0"/>
          </a:p>
        </p:txBody>
      </p:sp>
      <p:sp>
        <p:nvSpPr>
          <p:cNvPr id="4" name="Slide Number Placeholder 3">
            <a:extLst>
              <a:ext uri="{FF2B5EF4-FFF2-40B4-BE49-F238E27FC236}">
                <a16:creationId xmlns:a16="http://schemas.microsoft.com/office/drawing/2014/main" id="{89186DBB-F5BB-9E2B-120C-E4FE7A96C6B7}"/>
              </a:ext>
            </a:extLst>
          </p:cNvPr>
          <p:cNvSpPr>
            <a:spLocks noGrp="1"/>
          </p:cNvSpPr>
          <p:nvPr>
            <p:ph type="sldNum" sz="quarter" idx="12"/>
          </p:nvPr>
        </p:nvSpPr>
        <p:spPr/>
        <p:txBody>
          <a:bodyPr/>
          <a:lstStyle/>
          <a:p>
            <a:fld id="{6F80338C-7267-4363-B749-58AFCE06DD7B}" type="slidenum">
              <a:rPr lang="en-US" smtClean="0"/>
              <a:pPr/>
              <a:t>17</a:t>
            </a:fld>
            <a:endParaRPr lang="en-US" dirty="0"/>
          </a:p>
        </p:txBody>
      </p:sp>
      <p:sp>
        <p:nvSpPr>
          <p:cNvPr id="5" name="Title 1">
            <a:extLst>
              <a:ext uri="{FF2B5EF4-FFF2-40B4-BE49-F238E27FC236}">
                <a16:creationId xmlns:a16="http://schemas.microsoft.com/office/drawing/2014/main" id="{4A496E95-8769-48E9-9F06-B733D6F7DA29}"/>
              </a:ext>
            </a:extLst>
          </p:cNvPr>
          <p:cNvSpPr>
            <a:spLocks noGrp="1"/>
          </p:cNvSpPr>
          <p:nvPr>
            <p:ph type="title"/>
          </p:nvPr>
        </p:nvSpPr>
        <p:spPr>
          <a:xfrm>
            <a:off x="457200" y="136525"/>
            <a:ext cx="8229600" cy="473075"/>
          </a:xfrm>
        </p:spPr>
        <p:txBody>
          <a:bodyPr>
            <a:normAutofit fontScale="90000"/>
          </a:bodyPr>
          <a:lstStyle/>
          <a:p>
            <a:r>
              <a:rPr lang="el-GR" altLang="en-US" sz="4000" b="1" dirty="0">
                <a:solidFill>
                  <a:schemeClr val="tx2"/>
                </a:solidFill>
              </a:rPr>
              <a:t>Υπολογισμός πιστωτικού κινδύνου</a:t>
            </a:r>
          </a:p>
        </p:txBody>
      </p:sp>
    </p:spTree>
    <p:extLst>
      <p:ext uri="{BB962C8B-B14F-4D97-AF65-F5344CB8AC3E}">
        <p14:creationId xmlns:p14="http://schemas.microsoft.com/office/powerpoint/2010/main" val="53312852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76E38FB-DD66-E806-69DB-313A86C86798}"/>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362C33F-7FDE-9D06-D549-7050D24F3F8D}"/>
              </a:ext>
            </a:extLst>
          </p:cNvPr>
          <p:cNvSpPr>
            <a:spLocks noGrp="1"/>
          </p:cNvSpPr>
          <p:nvPr>
            <p:ph idx="1"/>
          </p:nvPr>
        </p:nvSpPr>
        <p:spPr>
          <a:xfrm>
            <a:off x="381000" y="695836"/>
            <a:ext cx="8382000" cy="5933564"/>
          </a:xfrm>
        </p:spPr>
        <p:txBody>
          <a:bodyPr>
            <a:normAutofit fontScale="77500" lnSpcReduction="20000"/>
          </a:bodyPr>
          <a:lstStyle/>
          <a:p>
            <a:pPr algn="just"/>
            <a:r>
              <a:rPr lang="el-GR" dirty="0"/>
              <a:t>Η τελευταία κατά σειρά συμφωνία, γνωστή ως «Βασιλεία III», προέκυψε μετά από διαβουλεύσεις σε διεθνές επίπεδο προκειμένου να αντιμετωπιστεί ο αρνητικός αντίκτυπος της παγκόσμιας χρηματοπιστωτικής κρίσης του 2007–2008.</a:t>
            </a:r>
          </a:p>
          <a:p>
            <a:pPr algn="just"/>
            <a:r>
              <a:rPr lang="el-GR" dirty="0"/>
              <a:t>Για να δοθεί χρόνος στις τράπεζες να προσαρμοστούν στα νέα πρότυπα και στις αντίστοιχες περιοχές δικαιοδοσίας να τα ενσωματώσουν στα νομικά τους πλαίσια, προκρίθηκε η σταδιακή εισαγωγή των διατάξεων της Βασιλείας ΙΙΙ σε διάστημα αρκετών ετών. </a:t>
            </a:r>
          </a:p>
          <a:p>
            <a:pPr algn="just"/>
            <a:r>
              <a:rPr lang="el-GR" dirty="0"/>
              <a:t>Μεγάλο μέρος της συμφωνίας έχει ήδη τεθεί σε ισχύ στην ΕΕ.</a:t>
            </a:r>
          </a:p>
          <a:p>
            <a:pPr algn="just"/>
            <a:r>
              <a:rPr lang="el-GR" dirty="0"/>
              <a:t>Στις 30 Μαΐου 2024, το Συμβούλιο θέσπισε νέους κανόνες με τους οποίους ολοκληρώνεται η ενσωμάτωση των διεθνών συμφωνιών της Βασιλείας ΙΙΙ στο δίκαιο της ΕΕ. Στην πράξη, οι εν λόγω νέοι κανόνες τροποποιούν τον κανονισμό για τις κεφαλαιακές απαιτήσεις και την οδηγία για τις κεφαλαιακές απαιτήσεις.</a:t>
            </a:r>
          </a:p>
          <a:p>
            <a:pPr marL="0" indent="0" algn="just">
              <a:buNone/>
            </a:pPr>
            <a:endParaRPr lang="en-US" dirty="0"/>
          </a:p>
          <a:p>
            <a:pPr marL="0" indent="0" algn="just">
              <a:buNone/>
            </a:pPr>
            <a:endParaRPr lang="el-GR" dirty="0"/>
          </a:p>
        </p:txBody>
      </p:sp>
      <p:sp>
        <p:nvSpPr>
          <p:cNvPr id="4" name="Slide Number Placeholder 3">
            <a:extLst>
              <a:ext uri="{FF2B5EF4-FFF2-40B4-BE49-F238E27FC236}">
                <a16:creationId xmlns:a16="http://schemas.microsoft.com/office/drawing/2014/main" id="{9E8519EF-5983-49D2-2D8C-CD0FFDF650B6}"/>
              </a:ext>
            </a:extLst>
          </p:cNvPr>
          <p:cNvSpPr>
            <a:spLocks noGrp="1"/>
          </p:cNvSpPr>
          <p:nvPr>
            <p:ph type="sldNum" sz="quarter" idx="12"/>
          </p:nvPr>
        </p:nvSpPr>
        <p:spPr/>
        <p:txBody>
          <a:bodyPr/>
          <a:lstStyle/>
          <a:p>
            <a:fld id="{6F80338C-7267-4363-B749-58AFCE06DD7B}" type="slidenum">
              <a:rPr lang="en-US" smtClean="0"/>
              <a:pPr/>
              <a:t>18</a:t>
            </a:fld>
            <a:endParaRPr lang="en-US" dirty="0"/>
          </a:p>
        </p:txBody>
      </p:sp>
      <p:sp>
        <p:nvSpPr>
          <p:cNvPr id="5" name="Title 1">
            <a:extLst>
              <a:ext uri="{FF2B5EF4-FFF2-40B4-BE49-F238E27FC236}">
                <a16:creationId xmlns:a16="http://schemas.microsoft.com/office/drawing/2014/main" id="{B9D2A227-4F27-EEE9-8F00-3930892B95AC}"/>
              </a:ext>
            </a:extLst>
          </p:cNvPr>
          <p:cNvSpPr>
            <a:spLocks noGrp="1"/>
          </p:cNvSpPr>
          <p:nvPr>
            <p:ph type="title"/>
          </p:nvPr>
        </p:nvSpPr>
        <p:spPr>
          <a:xfrm>
            <a:off x="457200" y="136525"/>
            <a:ext cx="8229600" cy="473075"/>
          </a:xfrm>
        </p:spPr>
        <p:txBody>
          <a:bodyPr>
            <a:normAutofit fontScale="90000"/>
          </a:bodyPr>
          <a:lstStyle/>
          <a:p>
            <a:r>
              <a:rPr lang="el-GR" altLang="en-US" sz="4000" b="1" dirty="0">
                <a:solidFill>
                  <a:schemeClr val="tx2"/>
                </a:solidFill>
              </a:rPr>
              <a:t>Σύμφωνο Βασιλείας ΙΙΙ</a:t>
            </a:r>
          </a:p>
        </p:txBody>
      </p:sp>
    </p:spTree>
    <p:extLst>
      <p:ext uri="{BB962C8B-B14F-4D97-AF65-F5344CB8AC3E}">
        <p14:creationId xmlns:p14="http://schemas.microsoft.com/office/powerpoint/2010/main" val="64914087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DEE28C0-D723-8E78-48E9-894BECDC7DC4}"/>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2F25717-7C28-FF55-5FF5-32925A905F87}"/>
              </a:ext>
            </a:extLst>
          </p:cNvPr>
          <p:cNvSpPr>
            <a:spLocks noGrp="1"/>
          </p:cNvSpPr>
          <p:nvPr>
            <p:ph idx="1"/>
          </p:nvPr>
        </p:nvSpPr>
        <p:spPr>
          <a:xfrm>
            <a:off x="381000" y="695836"/>
            <a:ext cx="8382000" cy="5933564"/>
          </a:xfrm>
        </p:spPr>
        <p:txBody>
          <a:bodyPr>
            <a:normAutofit fontScale="85000" lnSpcReduction="10000"/>
          </a:bodyPr>
          <a:lstStyle/>
          <a:p>
            <a:pPr algn="just"/>
            <a:r>
              <a:rPr lang="el-GR" dirty="0"/>
              <a:t>Η Βασιλεία ΙΙΙ στοχεύει να ενισχύσει τις απαιτήσεις στα εποπτικά πρότυπα που είχε θέσει νωρίτερα η Βασιλεία ΙΙ (</a:t>
            </a:r>
            <a:r>
              <a:rPr lang="el-GR" dirty="0" err="1"/>
              <a:t>Basel</a:t>
            </a:r>
            <a:r>
              <a:rPr lang="el-GR" dirty="0"/>
              <a:t> II) για τις τράπεζες. </a:t>
            </a:r>
          </a:p>
          <a:p>
            <a:pPr algn="just"/>
            <a:r>
              <a:rPr lang="el-GR" dirty="0"/>
              <a:t>Αυξήθηκαν οι ελάχιστες κεφαλαιακές υποχρεώσεις (σε 4,5% από 2% στη Βασιλεία ΙΙ), ενώ απαιτήθηκε, επιπροσθέτως, ποσοστό 2,5% σε κεφαλαιακές υποχρεώσεις ασφαλείας (</a:t>
            </a:r>
            <a:r>
              <a:rPr lang="el-GR" dirty="0" err="1"/>
              <a:t>buffer</a:t>
            </a:r>
            <a:r>
              <a:rPr lang="el-GR" dirty="0"/>
              <a:t> </a:t>
            </a:r>
            <a:r>
              <a:rPr lang="el-GR" dirty="0" err="1"/>
              <a:t>capital</a:t>
            </a:r>
            <a:r>
              <a:rPr lang="el-GR" dirty="0"/>
              <a:t> </a:t>
            </a:r>
            <a:r>
              <a:rPr lang="el-GR" dirty="0" err="1"/>
              <a:t>requirements</a:t>
            </a:r>
            <a:r>
              <a:rPr lang="el-GR" dirty="0"/>
              <a:t>), που ανεβάζει τις συνολικές ελάχιστες κεφαλαιακές υποχρεώσεις σε 7%, μειώνοντας έτσι τα ελεύθερα διαθέσιμα κεφάλαια (</a:t>
            </a:r>
            <a:r>
              <a:rPr lang="el-GR" dirty="0" err="1"/>
              <a:t>free</a:t>
            </a:r>
            <a:r>
              <a:rPr lang="el-GR" dirty="0"/>
              <a:t> </a:t>
            </a:r>
            <a:r>
              <a:rPr lang="el-GR" dirty="0" err="1"/>
              <a:t>capital</a:t>
            </a:r>
            <a:r>
              <a:rPr lang="el-GR" dirty="0"/>
              <a:t>). </a:t>
            </a:r>
          </a:p>
          <a:p>
            <a:pPr algn="just"/>
            <a:r>
              <a:rPr lang="el-GR" dirty="0"/>
              <a:t>Επίσης, εισήχθησαν ισχυρές απαιτήσεις επί των υψηλής ποιότητας ρευστών περιουσιακών στοιχείων ενεργητικού (</a:t>
            </a:r>
            <a:r>
              <a:rPr lang="el-GR" dirty="0" err="1"/>
              <a:t>liquid</a:t>
            </a:r>
            <a:r>
              <a:rPr lang="el-GR" dirty="0"/>
              <a:t> </a:t>
            </a:r>
            <a:r>
              <a:rPr lang="el-GR" dirty="0" err="1"/>
              <a:t>asset</a:t>
            </a:r>
            <a:r>
              <a:rPr lang="el-GR" dirty="0"/>
              <a:t> </a:t>
            </a:r>
            <a:r>
              <a:rPr lang="el-GR" dirty="0" err="1"/>
              <a:t>holdings</a:t>
            </a:r>
            <a:r>
              <a:rPr lang="el-GR" dirty="0"/>
              <a:t>), της μείωσης της δανειακής έκθεσης των τραπεζών και της ενίσχυσης της χρηματοδοτικής σταθερότητας (</a:t>
            </a:r>
            <a:r>
              <a:rPr lang="el-GR" dirty="0" err="1"/>
              <a:t>funding</a:t>
            </a:r>
            <a:r>
              <a:rPr lang="el-GR" dirty="0"/>
              <a:t> </a:t>
            </a:r>
            <a:r>
              <a:rPr lang="el-GR" dirty="0" err="1"/>
              <a:t>stability</a:t>
            </a:r>
            <a:r>
              <a:rPr lang="el-GR" dirty="0"/>
              <a:t>).</a:t>
            </a:r>
            <a:endParaRPr lang="en-US" dirty="0"/>
          </a:p>
          <a:p>
            <a:pPr marL="0" indent="0" algn="just">
              <a:buNone/>
            </a:pPr>
            <a:endParaRPr lang="el-GR" dirty="0"/>
          </a:p>
        </p:txBody>
      </p:sp>
      <p:sp>
        <p:nvSpPr>
          <p:cNvPr id="4" name="Slide Number Placeholder 3">
            <a:extLst>
              <a:ext uri="{FF2B5EF4-FFF2-40B4-BE49-F238E27FC236}">
                <a16:creationId xmlns:a16="http://schemas.microsoft.com/office/drawing/2014/main" id="{55ED851A-E491-67CC-F138-DA5457886B26}"/>
              </a:ext>
            </a:extLst>
          </p:cNvPr>
          <p:cNvSpPr>
            <a:spLocks noGrp="1"/>
          </p:cNvSpPr>
          <p:nvPr>
            <p:ph type="sldNum" sz="quarter" idx="12"/>
          </p:nvPr>
        </p:nvSpPr>
        <p:spPr/>
        <p:txBody>
          <a:bodyPr/>
          <a:lstStyle/>
          <a:p>
            <a:fld id="{6F80338C-7267-4363-B749-58AFCE06DD7B}" type="slidenum">
              <a:rPr lang="en-US" smtClean="0"/>
              <a:pPr/>
              <a:t>19</a:t>
            </a:fld>
            <a:endParaRPr lang="en-US" dirty="0"/>
          </a:p>
        </p:txBody>
      </p:sp>
      <p:sp>
        <p:nvSpPr>
          <p:cNvPr id="5" name="Title 1">
            <a:extLst>
              <a:ext uri="{FF2B5EF4-FFF2-40B4-BE49-F238E27FC236}">
                <a16:creationId xmlns:a16="http://schemas.microsoft.com/office/drawing/2014/main" id="{84B227EE-7A0A-AB79-909B-6793245FFAD9}"/>
              </a:ext>
            </a:extLst>
          </p:cNvPr>
          <p:cNvSpPr>
            <a:spLocks noGrp="1"/>
          </p:cNvSpPr>
          <p:nvPr>
            <p:ph type="title"/>
          </p:nvPr>
        </p:nvSpPr>
        <p:spPr>
          <a:xfrm>
            <a:off x="457200" y="136525"/>
            <a:ext cx="8229600" cy="473075"/>
          </a:xfrm>
        </p:spPr>
        <p:txBody>
          <a:bodyPr>
            <a:normAutofit fontScale="90000"/>
          </a:bodyPr>
          <a:lstStyle/>
          <a:p>
            <a:r>
              <a:rPr lang="el-GR" altLang="en-US" sz="4000" b="1" dirty="0">
                <a:solidFill>
                  <a:schemeClr val="tx2"/>
                </a:solidFill>
              </a:rPr>
              <a:t>Σύμφωνο Βασιλείας ΙΙΙ</a:t>
            </a:r>
          </a:p>
        </p:txBody>
      </p:sp>
    </p:spTree>
    <p:extLst>
      <p:ext uri="{BB962C8B-B14F-4D97-AF65-F5344CB8AC3E}">
        <p14:creationId xmlns:p14="http://schemas.microsoft.com/office/powerpoint/2010/main" val="362176923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51BA5F5-AE0C-7719-AAE6-B92C7C28AE06}"/>
              </a:ext>
            </a:extLst>
          </p:cNvPr>
          <p:cNvSpPr>
            <a:spLocks noGrp="1"/>
          </p:cNvSpPr>
          <p:nvPr>
            <p:ph idx="1"/>
          </p:nvPr>
        </p:nvSpPr>
        <p:spPr>
          <a:xfrm>
            <a:off x="447368" y="990599"/>
            <a:ext cx="8229600" cy="5730875"/>
          </a:xfrm>
        </p:spPr>
        <p:txBody>
          <a:bodyPr>
            <a:normAutofit fontScale="77500" lnSpcReduction="20000"/>
          </a:bodyPr>
          <a:lstStyle/>
          <a:p>
            <a:pPr algn="just"/>
            <a:r>
              <a:rPr lang="el-GR" dirty="0"/>
              <a:t>Η επιτροπή της Βασιλείας (</a:t>
            </a:r>
            <a:r>
              <a:rPr lang="el-GR" dirty="0" err="1"/>
              <a:t>Basel</a:t>
            </a:r>
            <a:r>
              <a:rPr lang="el-GR" dirty="0"/>
              <a:t> Committee) συστήθηκε το 174 από τους κεντρικούς τραπεζίτες των δέκα οικονομικά ισχυρότερων κρατών του κόσμου (G10), στον απόηχο των σοβαρών διαταραχών στις χρηματοπιστωτικές αγορές και ειδικότερα στην αγορά συναλλάγματος. Η επιτροπή συνεδριάζει τέσσερις φορές το χρόνο και απαρτίζεται από εκπροσώπους δεκατριών χωρών : το Βέλγιο, τον Καναδά, τη Γαλλία, την Γερμανία, την Ιταλία, την Ιαπωνία, την Ολλανδία, τη Σουηδία, την Ελβετία, τη Μεγάλη Βρετανία, τις ΗΠΑ, την Ισπανία και το Λουξεμβούργο.</a:t>
            </a:r>
          </a:p>
          <a:p>
            <a:pPr algn="just"/>
            <a:r>
              <a:rPr lang="el-GR" dirty="0"/>
              <a:t>Η επιτροπή στην πραγματικότητα αποτελεί ένα φόρουμ, με σκοπό την τακτική συνεργασία των κρατών μελών σε θέματα τραπεζικής εποπτείας. </a:t>
            </a:r>
          </a:p>
          <a:p>
            <a:pPr algn="just"/>
            <a:r>
              <a:rPr lang="el-GR" dirty="0"/>
              <a:t>Αρχικά, στόχος της επιτροπής υπήρξε η γεφύρωση του χάσματος μεταξύ των εποπτικών πρακτικών, όμως ο ευρύτερος στόχος της έγκειται στη βελτίωση της ποιότητας της τραπεζικής εποπτείας σε παγκόσμιο επίπεδο. </a:t>
            </a:r>
          </a:p>
          <a:p>
            <a:pPr marL="0" indent="0" algn="just">
              <a:buNone/>
            </a:pPr>
            <a:endParaRPr lang="el-GR" dirty="0"/>
          </a:p>
        </p:txBody>
      </p:sp>
      <p:sp>
        <p:nvSpPr>
          <p:cNvPr id="4" name="Slide Number Placeholder 3">
            <a:extLst>
              <a:ext uri="{FF2B5EF4-FFF2-40B4-BE49-F238E27FC236}">
                <a16:creationId xmlns:a16="http://schemas.microsoft.com/office/drawing/2014/main" id="{8A482882-E485-D22C-43A3-8337D7B06C66}"/>
              </a:ext>
            </a:extLst>
          </p:cNvPr>
          <p:cNvSpPr>
            <a:spLocks noGrp="1"/>
          </p:cNvSpPr>
          <p:nvPr>
            <p:ph type="sldNum" sz="quarter" idx="12"/>
          </p:nvPr>
        </p:nvSpPr>
        <p:spPr/>
        <p:txBody>
          <a:bodyPr/>
          <a:lstStyle/>
          <a:p>
            <a:fld id="{6F80338C-7267-4363-B749-58AFCE06DD7B}" type="slidenum">
              <a:rPr lang="en-US" smtClean="0"/>
              <a:pPr/>
              <a:t>2</a:t>
            </a:fld>
            <a:endParaRPr lang="en-US"/>
          </a:p>
        </p:txBody>
      </p:sp>
      <p:sp>
        <p:nvSpPr>
          <p:cNvPr id="5" name="Title 1">
            <a:extLst>
              <a:ext uri="{FF2B5EF4-FFF2-40B4-BE49-F238E27FC236}">
                <a16:creationId xmlns:a16="http://schemas.microsoft.com/office/drawing/2014/main" id="{7F94D3AA-3B84-EFB0-D265-B1153CCD6964}"/>
              </a:ext>
            </a:extLst>
          </p:cNvPr>
          <p:cNvSpPr>
            <a:spLocks noGrp="1"/>
          </p:cNvSpPr>
          <p:nvPr>
            <p:ph type="title"/>
          </p:nvPr>
        </p:nvSpPr>
        <p:spPr>
          <a:xfrm>
            <a:off x="457200" y="274638"/>
            <a:ext cx="8229600" cy="563562"/>
          </a:xfrm>
        </p:spPr>
        <p:txBody>
          <a:bodyPr>
            <a:normAutofit fontScale="90000"/>
          </a:bodyPr>
          <a:lstStyle/>
          <a:p>
            <a:r>
              <a:rPr lang="el-GR" altLang="en-US" sz="4000" b="1" dirty="0">
                <a:solidFill>
                  <a:schemeClr val="tx2"/>
                </a:solidFill>
              </a:rPr>
              <a:t>Εισαγωγή </a:t>
            </a:r>
          </a:p>
        </p:txBody>
      </p:sp>
    </p:spTree>
    <p:extLst>
      <p:ext uri="{BB962C8B-B14F-4D97-AF65-F5344CB8AC3E}">
        <p14:creationId xmlns:p14="http://schemas.microsoft.com/office/powerpoint/2010/main" val="166664246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A7FC569-A377-F03F-B101-9ADC62C0EC19}"/>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F57DC9F-A1A6-C2A0-2CE5-FF3BDAF175CE}"/>
              </a:ext>
            </a:extLst>
          </p:cNvPr>
          <p:cNvSpPr>
            <a:spLocks noGrp="1"/>
          </p:cNvSpPr>
          <p:nvPr>
            <p:ph idx="1"/>
          </p:nvPr>
        </p:nvSpPr>
        <p:spPr>
          <a:xfrm>
            <a:off x="381000" y="695836"/>
            <a:ext cx="8382000" cy="5933564"/>
          </a:xfrm>
        </p:spPr>
        <p:txBody>
          <a:bodyPr>
            <a:normAutofit fontScale="70000" lnSpcReduction="20000"/>
          </a:bodyPr>
          <a:lstStyle/>
          <a:p>
            <a:pPr algn="just"/>
            <a:r>
              <a:rPr lang="el-GR" dirty="0"/>
              <a:t>Η Βασιλεία ΙΙΙ αποτελεί μια άσκηση ισορροπίας ανάμεσα στη σταθερότητα ενός χρηματοπιστωτικού συστήματος που βίωσε μια τεράστια κρίση και στην εμπέδωση κοινών κανόνων που αποτελούν προϊόν συμβιβασμού για τη διασφάλιση του ανταγωνιστικού πλεονεκτήματος, ιδίως των ευρωπαϊκών τραπεζών οι οποίες βρέθηκαν με την πλάτη στον τοίχο μετά την κρίση. </a:t>
            </a:r>
          </a:p>
          <a:p>
            <a:pPr algn="just"/>
            <a:r>
              <a:rPr lang="el-GR" dirty="0"/>
              <a:t>Καταρχάς, σε </a:t>
            </a:r>
            <a:r>
              <a:rPr lang="el-GR" dirty="0" err="1"/>
              <a:t>μικροπροληπτικό</a:t>
            </a:r>
            <a:r>
              <a:rPr lang="el-GR" dirty="0"/>
              <a:t> επίπεδο, στην αρχική του μορφή το νέο Σύμφωνο σε σχέση με το προηγούμενο, διατήρησε την εσωτερική μέθοδο διαβάθμισης των κινδύνων από τις ίδιες τις τράπεζες και το ποσοστό κεφαλαιακής επάρκειας του 8%, αλλά βελτίωσε την ποιότητα των εποπτικών κεφαλαίων μέσω της αύξησης των κύριων ιδίων κεφαλαίων (</a:t>
            </a:r>
            <a:r>
              <a:rPr lang="el-GR" dirty="0" err="1"/>
              <a:t>Tier</a:t>
            </a:r>
            <a:r>
              <a:rPr lang="el-GR" dirty="0"/>
              <a:t> 1 Common Equity), που πρέπει να ανέρχονται σε ποσοστό τουλάχιστον 4,5% των σταθμισμένων στοιχείων του ενεργητικού των τραπεζών και των στοιχείων εκτός ισολογισμού. </a:t>
            </a:r>
          </a:p>
          <a:p>
            <a:pPr algn="just"/>
            <a:r>
              <a:rPr lang="el-GR" dirty="0"/>
              <a:t>Επίσης, το σύνολο των βασικών ιδίων κεφαλαίων (</a:t>
            </a:r>
            <a:r>
              <a:rPr lang="el-GR" dirty="0" err="1"/>
              <a:t>Tier</a:t>
            </a:r>
            <a:r>
              <a:rPr lang="el-GR" dirty="0"/>
              <a:t> 1) πρέπει να ανέρχεται σε ποσοστό τουλάχιστον 6% των σταθμισμένων στοιχείων του ενεργητικού τους και των στοιχείων εκτός ισολογισμού, σε σχέση με το 4% που ίσχυε.</a:t>
            </a:r>
          </a:p>
        </p:txBody>
      </p:sp>
      <p:sp>
        <p:nvSpPr>
          <p:cNvPr id="4" name="Slide Number Placeholder 3">
            <a:extLst>
              <a:ext uri="{FF2B5EF4-FFF2-40B4-BE49-F238E27FC236}">
                <a16:creationId xmlns:a16="http://schemas.microsoft.com/office/drawing/2014/main" id="{2BD8730B-8ED3-0F57-8DFF-428E9E42D484}"/>
              </a:ext>
            </a:extLst>
          </p:cNvPr>
          <p:cNvSpPr>
            <a:spLocks noGrp="1"/>
          </p:cNvSpPr>
          <p:nvPr>
            <p:ph type="sldNum" sz="quarter" idx="12"/>
          </p:nvPr>
        </p:nvSpPr>
        <p:spPr/>
        <p:txBody>
          <a:bodyPr/>
          <a:lstStyle/>
          <a:p>
            <a:fld id="{6F80338C-7267-4363-B749-58AFCE06DD7B}" type="slidenum">
              <a:rPr lang="en-US" smtClean="0"/>
              <a:pPr/>
              <a:t>20</a:t>
            </a:fld>
            <a:endParaRPr lang="en-US" dirty="0"/>
          </a:p>
        </p:txBody>
      </p:sp>
      <p:sp>
        <p:nvSpPr>
          <p:cNvPr id="5" name="Title 1">
            <a:extLst>
              <a:ext uri="{FF2B5EF4-FFF2-40B4-BE49-F238E27FC236}">
                <a16:creationId xmlns:a16="http://schemas.microsoft.com/office/drawing/2014/main" id="{CD21275E-71FA-8F61-581A-DD82F737FECD}"/>
              </a:ext>
            </a:extLst>
          </p:cNvPr>
          <p:cNvSpPr>
            <a:spLocks noGrp="1"/>
          </p:cNvSpPr>
          <p:nvPr>
            <p:ph type="title"/>
          </p:nvPr>
        </p:nvSpPr>
        <p:spPr>
          <a:xfrm>
            <a:off x="457200" y="136525"/>
            <a:ext cx="8229600" cy="473075"/>
          </a:xfrm>
        </p:spPr>
        <p:txBody>
          <a:bodyPr>
            <a:normAutofit fontScale="90000"/>
          </a:bodyPr>
          <a:lstStyle/>
          <a:p>
            <a:r>
              <a:rPr lang="el-GR" altLang="en-US" sz="4000" b="1" dirty="0">
                <a:solidFill>
                  <a:schemeClr val="tx2"/>
                </a:solidFill>
              </a:rPr>
              <a:t>Σύμφωνο Βασιλείας ΙΙΙ</a:t>
            </a:r>
          </a:p>
        </p:txBody>
      </p:sp>
    </p:spTree>
    <p:extLst>
      <p:ext uri="{BB962C8B-B14F-4D97-AF65-F5344CB8AC3E}">
        <p14:creationId xmlns:p14="http://schemas.microsoft.com/office/powerpoint/2010/main" val="86572064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4B254CC-237D-3E70-4541-C9EF373E7B4A}"/>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93F3A3A-863B-B3A5-20CA-70962E4B713F}"/>
              </a:ext>
            </a:extLst>
          </p:cNvPr>
          <p:cNvSpPr>
            <a:spLocks noGrp="1"/>
          </p:cNvSpPr>
          <p:nvPr>
            <p:ph idx="1"/>
          </p:nvPr>
        </p:nvSpPr>
        <p:spPr>
          <a:xfrm>
            <a:off x="381000" y="695836"/>
            <a:ext cx="8382000" cy="5933564"/>
          </a:xfrm>
        </p:spPr>
        <p:txBody>
          <a:bodyPr>
            <a:normAutofit fontScale="85000" lnSpcReduction="20000"/>
          </a:bodyPr>
          <a:lstStyle/>
          <a:p>
            <a:pPr algn="just"/>
            <a:r>
              <a:rPr lang="el-GR" dirty="0"/>
              <a:t>Η βασική όμως καινοτομία του νέου συμφώνου ήταν η θέσπιση πρόσθετων κεφαλαίων για τη διαχείριση νέων μορφών κινδύνου που προέκυψαν από την αλληλεξάρτηση του παγκόσμιου χρηματοπιστωτικού συστήματος, ειδικά με την εξάπλωση του «σκιώδους τραπεζικού συστήματος». </a:t>
            </a:r>
          </a:p>
          <a:p>
            <a:pPr algn="just"/>
            <a:r>
              <a:rPr lang="el-GR" dirty="0"/>
              <a:t>Η κρίση κατέδειξε ότι η εποπτεία κάθε τράπεζας ξεχωριστά, χωρίς να λαμβάνεται υπόψη η επίδραση του εξωτερικού περιβάλλοντος, ήταν αναποτελεσματική. </a:t>
            </a:r>
          </a:p>
          <a:p>
            <a:pPr algn="just"/>
            <a:r>
              <a:rPr lang="el-GR" dirty="0"/>
              <a:t>Γι’ αυτό το λόγο, πέρα από τα εποπτικά κεφάλαια που οφείλει να διαθέτει κάθε τράπεζα, για να αντιμετωπίζει τους κινδύνους από τις δικές της επενδυτικές επιλογές, πρέπει να έχει και τα αναγκαία κεφάλαια για να ανταπεξέρχεται σε περιόδους συστημικών κρίσεων, κατά τις οποίες οι κίνδυνοι διαχέονται σε όλο το σύστημα.</a:t>
            </a:r>
          </a:p>
        </p:txBody>
      </p:sp>
      <p:sp>
        <p:nvSpPr>
          <p:cNvPr id="4" name="Slide Number Placeholder 3">
            <a:extLst>
              <a:ext uri="{FF2B5EF4-FFF2-40B4-BE49-F238E27FC236}">
                <a16:creationId xmlns:a16="http://schemas.microsoft.com/office/drawing/2014/main" id="{3FAB5635-3591-FA17-8988-E17AAA37D719}"/>
              </a:ext>
            </a:extLst>
          </p:cNvPr>
          <p:cNvSpPr>
            <a:spLocks noGrp="1"/>
          </p:cNvSpPr>
          <p:nvPr>
            <p:ph type="sldNum" sz="quarter" idx="12"/>
          </p:nvPr>
        </p:nvSpPr>
        <p:spPr/>
        <p:txBody>
          <a:bodyPr/>
          <a:lstStyle/>
          <a:p>
            <a:fld id="{6F80338C-7267-4363-B749-58AFCE06DD7B}" type="slidenum">
              <a:rPr lang="en-US" smtClean="0"/>
              <a:pPr/>
              <a:t>21</a:t>
            </a:fld>
            <a:endParaRPr lang="en-US" dirty="0"/>
          </a:p>
        </p:txBody>
      </p:sp>
      <p:sp>
        <p:nvSpPr>
          <p:cNvPr id="5" name="Title 1">
            <a:extLst>
              <a:ext uri="{FF2B5EF4-FFF2-40B4-BE49-F238E27FC236}">
                <a16:creationId xmlns:a16="http://schemas.microsoft.com/office/drawing/2014/main" id="{2B3985A7-AA4A-BA68-4614-8DA7B4B09A6E}"/>
              </a:ext>
            </a:extLst>
          </p:cNvPr>
          <p:cNvSpPr>
            <a:spLocks noGrp="1"/>
          </p:cNvSpPr>
          <p:nvPr>
            <p:ph type="title"/>
          </p:nvPr>
        </p:nvSpPr>
        <p:spPr>
          <a:xfrm>
            <a:off x="457200" y="136525"/>
            <a:ext cx="8229600" cy="473075"/>
          </a:xfrm>
        </p:spPr>
        <p:txBody>
          <a:bodyPr>
            <a:normAutofit fontScale="90000"/>
          </a:bodyPr>
          <a:lstStyle/>
          <a:p>
            <a:r>
              <a:rPr lang="el-GR" altLang="en-US" sz="4000" b="1" dirty="0">
                <a:solidFill>
                  <a:schemeClr val="tx2"/>
                </a:solidFill>
              </a:rPr>
              <a:t>Σύμφωνο Βασιλείας ΙΙΙ</a:t>
            </a:r>
          </a:p>
        </p:txBody>
      </p:sp>
    </p:spTree>
    <p:extLst>
      <p:ext uri="{BB962C8B-B14F-4D97-AF65-F5344CB8AC3E}">
        <p14:creationId xmlns:p14="http://schemas.microsoft.com/office/powerpoint/2010/main" val="229501139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CB345E6-642D-FF1D-C643-280DBE72E9CD}"/>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B4AA14B-2F47-AD20-12AD-64B6E76F5C32}"/>
              </a:ext>
            </a:extLst>
          </p:cNvPr>
          <p:cNvSpPr>
            <a:spLocks noGrp="1"/>
          </p:cNvSpPr>
          <p:nvPr>
            <p:ph idx="1"/>
          </p:nvPr>
        </p:nvSpPr>
        <p:spPr>
          <a:xfrm>
            <a:off x="381000" y="695836"/>
            <a:ext cx="8382000" cy="5933564"/>
          </a:xfrm>
        </p:spPr>
        <p:txBody>
          <a:bodyPr>
            <a:normAutofit fontScale="70000" lnSpcReduction="20000"/>
          </a:bodyPr>
          <a:lstStyle/>
          <a:p>
            <a:pPr algn="just"/>
            <a:r>
              <a:rPr lang="el-GR" dirty="0"/>
              <a:t>Τέτοια κεφάλαια ενσωματώθηκαν σε δείκτες όπως ο δείκτης μόχλευσης, το </a:t>
            </a:r>
            <a:r>
              <a:rPr lang="el-GR" dirty="0" err="1"/>
              <a:t>αντικυκλικό</a:t>
            </a:r>
            <a:r>
              <a:rPr lang="el-GR" dirty="0"/>
              <a:t> απόθεμα, ο δείκτης κάλυψης ρευστότητας, ο καθαρός χρηματοδοτικός δείκτης και οι υψηλότερες κεφαλαιακές απαιτήσεις για τις συναλλαγές παραγώγων και τις πολύπλοκες </a:t>
            </a:r>
            <a:r>
              <a:rPr lang="el-GR" dirty="0" err="1"/>
              <a:t>τιτλοποιήσεις</a:t>
            </a:r>
            <a:r>
              <a:rPr lang="el-GR" dirty="0"/>
              <a:t> και ανοίγματα εκτός ισολογισμού (π.χ., δομημένα επενδυτικά οχήματα). </a:t>
            </a:r>
          </a:p>
          <a:p>
            <a:pPr algn="just"/>
            <a:r>
              <a:rPr lang="el-GR" dirty="0"/>
              <a:t>Στο επίπεδο της εφαρμογής των παραπάνω ρυθμίσεων, οι ΗΠΑ προχώρησαν πολύ γρήγορα στην ενσωμάτωσή τους και μάλιστα με πολύ πιο αυστηρό τρόπο σε σχέση με την ΕΕ. </a:t>
            </a:r>
          </a:p>
          <a:p>
            <a:pPr algn="just"/>
            <a:r>
              <a:rPr lang="el-GR" dirty="0"/>
              <a:t>Ένα βασικό παράδειγμα αποτέλεσε το γεγονός ότι οι αμερικανικές ρυθμιστικές αρχές πέρα από το δείκτη μόχλευσης, όρισαν και έναν συμπληρωματικό συντελεστή μόχλευσης (</a:t>
            </a:r>
            <a:r>
              <a:rPr lang="el-GR" dirty="0" err="1"/>
              <a:t>Supplementary</a:t>
            </a:r>
            <a:r>
              <a:rPr lang="el-GR" dirty="0"/>
              <a:t> </a:t>
            </a:r>
            <a:r>
              <a:rPr lang="el-GR" dirty="0" err="1"/>
              <a:t>Leverage</a:t>
            </a:r>
            <a:r>
              <a:rPr lang="el-GR" dirty="0"/>
              <a:t> </a:t>
            </a:r>
            <a:r>
              <a:rPr lang="el-GR" dirty="0" err="1"/>
              <a:t>Ratio</a:t>
            </a:r>
            <a:r>
              <a:rPr lang="el-GR" dirty="0"/>
              <a:t>, “SLR”), διότι έκριναν ότι το 3% της Βασιλείας ήταν ανεπαρκές. Τον Απρίλιο του 2014, οι αμερικανικές ρυθμιστικές αρχές οριστικοποίησαν έναν ενισχυμένο SLR στις 8 διεθνείς συστημικές τράπεζες των ΗΠΑ (G-</a:t>
            </a:r>
            <a:r>
              <a:rPr lang="el-GR" dirty="0" err="1"/>
              <a:t>SIBs</a:t>
            </a:r>
            <a:r>
              <a:rPr lang="el-GR" dirty="0"/>
              <a:t>). Στο πλαίσιο του ενισχυμένου SLR, οι 8 συστημικές τράπεζες των ΗΠΑ πρέπει να πληρούν ένα 5% σε επίπεδο ομίλου και ένα SLR 6% σε επίπεδο τράπεζας. Οι τράπεζες πρέπει επίσης να κρατούν ένα μαξιλάρι πάνω από αυτό το 6% για έκτακτες περιπτώσεις. Απεναντίας, οι ευρωπαϊκές ρυθμιστικές αρχές εφάρμοσαν μόνο τον απλό δείκτη μόχλευσης της Βασιλείας.</a:t>
            </a:r>
          </a:p>
        </p:txBody>
      </p:sp>
      <p:sp>
        <p:nvSpPr>
          <p:cNvPr id="4" name="Slide Number Placeholder 3">
            <a:extLst>
              <a:ext uri="{FF2B5EF4-FFF2-40B4-BE49-F238E27FC236}">
                <a16:creationId xmlns:a16="http://schemas.microsoft.com/office/drawing/2014/main" id="{CC183727-3765-CB95-0FDE-845C0505AE5C}"/>
              </a:ext>
            </a:extLst>
          </p:cNvPr>
          <p:cNvSpPr>
            <a:spLocks noGrp="1"/>
          </p:cNvSpPr>
          <p:nvPr>
            <p:ph type="sldNum" sz="quarter" idx="12"/>
          </p:nvPr>
        </p:nvSpPr>
        <p:spPr/>
        <p:txBody>
          <a:bodyPr/>
          <a:lstStyle/>
          <a:p>
            <a:fld id="{6F80338C-7267-4363-B749-58AFCE06DD7B}" type="slidenum">
              <a:rPr lang="en-US" smtClean="0"/>
              <a:pPr/>
              <a:t>22</a:t>
            </a:fld>
            <a:endParaRPr lang="en-US" dirty="0"/>
          </a:p>
        </p:txBody>
      </p:sp>
      <p:sp>
        <p:nvSpPr>
          <p:cNvPr id="5" name="Title 1">
            <a:extLst>
              <a:ext uri="{FF2B5EF4-FFF2-40B4-BE49-F238E27FC236}">
                <a16:creationId xmlns:a16="http://schemas.microsoft.com/office/drawing/2014/main" id="{AA4B9FB0-DA4E-6574-D1A5-F4FFE9B99173}"/>
              </a:ext>
            </a:extLst>
          </p:cNvPr>
          <p:cNvSpPr>
            <a:spLocks noGrp="1"/>
          </p:cNvSpPr>
          <p:nvPr>
            <p:ph type="title"/>
          </p:nvPr>
        </p:nvSpPr>
        <p:spPr>
          <a:xfrm>
            <a:off x="457200" y="136525"/>
            <a:ext cx="8229600" cy="473075"/>
          </a:xfrm>
        </p:spPr>
        <p:txBody>
          <a:bodyPr>
            <a:normAutofit fontScale="90000"/>
          </a:bodyPr>
          <a:lstStyle/>
          <a:p>
            <a:r>
              <a:rPr lang="el-GR" altLang="en-US" sz="4000" b="1" dirty="0">
                <a:solidFill>
                  <a:schemeClr val="tx2"/>
                </a:solidFill>
              </a:rPr>
              <a:t>Σύμφωνο Βασιλείας ΙΙΙ</a:t>
            </a:r>
          </a:p>
        </p:txBody>
      </p:sp>
    </p:spTree>
    <p:extLst>
      <p:ext uri="{BB962C8B-B14F-4D97-AF65-F5344CB8AC3E}">
        <p14:creationId xmlns:p14="http://schemas.microsoft.com/office/powerpoint/2010/main" val="82627627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0863F73-E34E-3CFC-C99C-6D2D24F789CD}"/>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9FC001C-1269-D264-F3B5-A9E365CED4BB}"/>
              </a:ext>
            </a:extLst>
          </p:cNvPr>
          <p:cNvSpPr>
            <a:spLocks noGrp="1"/>
          </p:cNvSpPr>
          <p:nvPr>
            <p:ph idx="1"/>
          </p:nvPr>
        </p:nvSpPr>
        <p:spPr>
          <a:xfrm>
            <a:off x="381000" y="695836"/>
            <a:ext cx="8382000" cy="5933564"/>
          </a:xfrm>
        </p:spPr>
        <p:txBody>
          <a:bodyPr>
            <a:normAutofit fontScale="70000" lnSpcReduction="20000"/>
          </a:bodyPr>
          <a:lstStyle/>
          <a:p>
            <a:pPr algn="just"/>
            <a:r>
              <a:rPr lang="el-GR" dirty="0"/>
              <a:t>Το τελικό Σύμφωνο εισήγαγε μια βασική μεταρρύθμιση στον τρόπο υπολογισμού των σταθμισμένων περιουσιακών στοιχείων, δηλαδή στον τρόπο υπολογισμού των ίδιων των εποπτικών κεφαλαίων: περιόρισε τη χρήση της εσωτερικής μεθόδου διαβάθμισης των κινδύνων από τις ίδιες τις τράπεζες σε κάποιες κατηγορίες του ενεργητικού (όπως τα δάνεια σε μεγάλες και μεσαίες επιχειρήσεις και επενδύσεις σε μετοχές), ενώ ο υπολογισμός του λειτουργικού κινδύνου (</a:t>
            </a:r>
            <a:r>
              <a:rPr lang="el-GR" dirty="0" err="1"/>
              <a:t>operational</a:t>
            </a:r>
            <a:r>
              <a:rPr lang="el-GR" dirty="0"/>
              <a:t> </a:t>
            </a:r>
            <a:r>
              <a:rPr lang="el-GR" dirty="0" err="1"/>
              <a:t>risk</a:t>
            </a:r>
            <a:r>
              <a:rPr lang="el-GR" dirty="0"/>
              <a:t>), που γινόταν από τις ίδιες τις τράπεζες θα υπολογίζεται αποκλειστικά με βάση εξωτερικά πρότυπα. </a:t>
            </a:r>
          </a:p>
          <a:p>
            <a:pPr algn="just"/>
            <a:r>
              <a:rPr lang="el-GR" dirty="0"/>
              <a:t>Με αυτό τον τρόπο, αναβαθμίζεται η σημασία του καθορισμού εξωτερικών - τυποποιημένων προτύπων στάθμισης του πιστωτικού κινδύνου (“</a:t>
            </a:r>
            <a:r>
              <a:rPr lang="el-GR" dirty="0" err="1"/>
              <a:t>standardized</a:t>
            </a:r>
            <a:r>
              <a:rPr lang="el-GR" dirty="0"/>
              <a:t> </a:t>
            </a:r>
            <a:r>
              <a:rPr lang="el-GR" dirty="0" err="1"/>
              <a:t>approach</a:t>
            </a:r>
            <a:r>
              <a:rPr lang="el-GR" dirty="0"/>
              <a:t>”). </a:t>
            </a:r>
          </a:p>
          <a:p>
            <a:pPr algn="just"/>
            <a:r>
              <a:rPr lang="el-GR" dirty="0"/>
              <a:t>Επίσης, ορίζεται ότι, για κάθε τράπεζα, είτε χρησιμοποιεί την τυποποιημένη μέθοδο συνολικά είτε την εσωτερική μέθοδο αξιολόγησης, το επίπεδο των εποπτικών της κεφαλαίων δεν μπορεί να πέσει κάτω από το 72.5%, (“</a:t>
            </a:r>
            <a:r>
              <a:rPr lang="el-GR" dirty="0" err="1"/>
              <a:t>output</a:t>
            </a:r>
            <a:r>
              <a:rPr lang="el-GR" dirty="0"/>
              <a:t> </a:t>
            </a:r>
            <a:r>
              <a:rPr lang="el-GR" dirty="0" err="1"/>
              <a:t>floor</a:t>
            </a:r>
            <a:r>
              <a:rPr lang="el-GR" dirty="0"/>
              <a:t>”) σε σχέση με εκείνο που θα </a:t>
            </a:r>
            <a:r>
              <a:rPr lang="el-GR" dirty="0" err="1"/>
              <a:t>προέκυπτε</a:t>
            </a:r>
            <a:r>
              <a:rPr lang="el-GR" dirty="0"/>
              <a:t> αν χρησιμοποιούσε μόνο την τυποποιημένη μέθοδο. Οι παραπάνω αλλαγές θεσπίστηκαν για να περιορισθεί η υποτίμηση των κινδύνων, στην οποία προέβαιναν οι τράπεζες, χρησιμοποιώντας τα δικά τους εσωτερικά κριτήρια. </a:t>
            </a:r>
          </a:p>
        </p:txBody>
      </p:sp>
      <p:sp>
        <p:nvSpPr>
          <p:cNvPr id="4" name="Slide Number Placeholder 3">
            <a:extLst>
              <a:ext uri="{FF2B5EF4-FFF2-40B4-BE49-F238E27FC236}">
                <a16:creationId xmlns:a16="http://schemas.microsoft.com/office/drawing/2014/main" id="{5C0B4010-7F92-56DF-5CB2-D0B412899ADD}"/>
              </a:ext>
            </a:extLst>
          </p:cNvPr>
          <p:cNvSpPr>
            <a:spLocks noGrp="1"/>
          </p:cNvSpPr>
          <p:nvPr>
            <p:ph type="sldNum" sz="quarter" idx="12"/>
          </p:nvPr>
        </p:nvSpPr>
        <p:spPr/>
        <p:txBody>
          <a:bodyPr/>
          <a:lstStyle/>
          <a:p>
            <a:fld id="{6F80338C-7267-4363-B749-58AFCE06DD7B}" type="slidenum">
              <a:rPr lang="en-US" smtClean="0"/>
              <a:pPr/>
              <a:t>23</a:t>
            </a:fld>
            <a:endParaRPr lang="en-US" dirty="0"/>
          </a:p>
        </p:txBody>
      </p:sp>
      <p:sp>
        <p:nvSpPr>
          <p:cNvPr id="5" name="Title 1">
            <a:extLst>
              <a:ext uri="{FF2B5EF4-FFF2-40B4-BE49-F238E27FC236}">
                <a16:creationId xmlns:a16="http://schemas.microsoft.com/office/drawing/2014/main" id="{02BB86BD-58E9-7C7F-B71A-460B19221C18}"/>
              </a:ext>
            </a:extLst>
          </p:cNvPr>
          <p:cNvSpPr>
            <a:spLocks noGrp="1"/>
          </p:cNvSpPr>
          <p:nvPr>
            <p:ph type="title"/>
          </p:nvPr>
        </p:nvSpPr>
        <p:spPr>
          <a:xfrm>
            <a:off x="457200" y="136525"/>
            <a:ext cx="8229600" cy="473075"/>
          </a:xfrm>
        </p:spPr>
        <p:txBody>
          <a:bodyPr>
            <a:normAutofit fontScale="90000"/>
          </a:bodyPr>
          <a:lstStyle/>
          <a:p>
            <a:r>
              <a:rPr lang="el-GR" altLang="en-US" sz="4000" b="1" dirty="0">
                <a:solidFill>
                  <a:schemeClr val="tx2"/>
                </a:solidFill>
              </a:rPr>
              <a:t>Σύμφωνο Βασιλείας ΙΙΙ</a:t>
            </a:r>
          </a:p>
        </p:txBody>
      </p:sp>
    </p:spTree>
    <p:extLst>
      <p:ext uri="{BB962C8B-B14F-4D97-AF65-F5344CB8AC3E}">
        <p14:creationId xmlns:p14="http://schemas.microsoft.com/office/powerpoint/2010/main" val="265514857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8666EA3-7041-5559-F6BE-68DE206616E0}"/>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741DCE4-D1D6-FDA9-CD96-AB994756CCB4}"/>
              </a:ext>
            </a:extLst>
          </p:cNvPr>
          <p:cNvSpPr>
            <a:spLocks noGrp="1"/>
          </p:cNvSpPr>
          <p:nvPr>
            <p:ph idx="1"/>
          </p:nvPr>
        </p:nvSpPr>
        <p:spPr>
          <a:xfrm>
            <a:off x="304800" y="970474"/>
            <a:ext cx="8382000" cy="5658926"/>
          </a:xfrm>
        </p:spPr>
        <p:txBody>
          <a:bodyPr>
            <a:normAutofit fontScale="55000" lnSpcReduction="20000"/>
          </a:bodyPr>
          <a:lstStyle/>
          <a:p>
            <a:pPr algn="just"/>
            <a:r>
              <a:rPr lang="el-GR" dirty="0"/>
              <a:t>Από τη σύσταση της Επιτροπής της Βασιλείας, ένα από τα ζητήματα που την απασχολούσε ήταν και η Κεφαλαιακή Επάρκεια (Capital </a:t>
            </a:r>
            <a:r>
              <a:rPr lang="el-GR" dirty="0" err="1"/>
              <a:t>Adequacy</a:t>
            </a:r>
            <a:r>
              <a:rPr lang="el-GR" dirty="0"/>
              <a:t>) των τραπεζικών ιδρυμάτων. </a:t>
            </a:r>
          </a:p>
          <a:p>
            <a:pPr algn="just"/>
            <a:r>
              <a:rPr lang="el-GR" dirty="0"/>
              <a:t>Ο προβληματισμός αυτός είχε ως συνέπεια να διαμορφωθεί μια κοινή αντίληψη ανάμεσα στα μέλη της Επιτροπής αναφορικά με την ανάγκη και την ύπαρξη ενός Διεθνούς Συμφώνου (Συνθήκης). </a:t>
            </a:r>
          </a:p>
          <a:p>
            <a:pPr algn="just"/>
            <a:r>
              <a:rPr lang="el-GR" dirty="0"/>
              <a:t>Η Συνθήκη αυτή θα είχε ως στόχο την ενδυνάμωση της σταθερότητας που θα πρέπει να χαρακτηρίζει το τραπεζικό σύστημα σε διεθνές επίπεδο, αλλά παράλληλα θα πρέπει να εξαλειφθεί και κάθε πηγή που θα δημιουργεί συνθήκες αθέμιτου ανταγωνισμού και ο οποίος θα προέρχεται από την ανάγκη μέτρησης της κεφαλαιακής επάρκειας στις διάφορες περιοχές παγκοσμίως. </a:t>
            </a:r>
          </a:p>
          <a:p>
            <a:pPr algn="just"/>
            <a:r>
              <a:rPr lang="el-GR" dirty="0"/>
              <a:t>Όλα τα ανωτέρω είχαν ως αποτέλεσμα τη γένεση και τη δημοσιοποίηση, στο τέλος του 187, μιας απόφασης με σχετικές με τα ανωτέρω προτάσεις.</a:t>
            </a:r>
          </a:p>
          <a:p>
            <a:pPr algn="just"/>
            <a:r>
              <a:rPr lang="el-GR" dirty="0"/>
              <a:t>Το Σύμφωνο (Συνθήκη) της Βασιλείας (</a:t>
            </a:r>
            <a:r>
              <a:rPr lang="el-GR" dirty="0" err="1"/>
              <a:t>Basel</a:t>
            </a:r>
            <a:r>
              <a:rPr lang="el-GR" dirty="0"/>
              <a:t> I), για την Κεφαλαιακή Επάρκεια των τραπεζικών ιδρυμάτων, αποτελεί ένα ενιαίο σύστημα μέτρησης των κινδύνων. Η τελική του μορφή οριστικοποιήθηκε και πήρε έγκριση από τις αρχές των χωρών που συμμετείχαν και τα τραπεζικά ιδρύματα θα μπορούσαν να το θέσουν σε λειτουργία από τον Ιούλιο κιόλας του 188. </a:t>
            </a:r>
          </a:p>
          <a:p>
            <a:pPr algn="just"/>
            <a:r>
              <a:rPr lang="el-GR" dirty="0"/>
              <a:t>Η καταληκτική ημερομηνία υιοθέτησης του Συμφώνου αυτού ορίστηκε η 31η Δεκεμβρίου του 12. </a:t>
            </a:r>
          </a:p>
        </p:txBody>
      </p:sp>
      <p:sp>
        <p:nvSpPr>
          <p:cNvPr id="4" name="Slide Number Placeholder 3">
            <a:extLst>
              <a:ext uri="{FF2B5EF4-FFF2-40B4-BE49-F238E27FC236}">
                <a16:creationId xmlns:a16="http://schemas.microsoft.com/office/drawing/2014/main" id="{FC871B04-A9D9-C539-392E-8FA03141FF7F}"/>
              </a:ext>
            </a:extLst>
          </p:cNvPr>
          <p:cNvSpPr>
            <a:spLocks noGrp="1"/>
          </p:cNvSpPr>
          <p:nvPr>
            <p:ph type="sldNum" sz="quarter" idx="12"/>
          </p:nvPr>
        </p:nvSpPr>
        <p:spPr/>
        <p:txBody>
          <a:bodyPr/>
          <a:lstStyle/>
          <a:p>
            <a:fld id="{6F80338C-7267-4363-B749-58AFCE06DD7B}" type="slidenum">
              <a:rPr lang="en-US" smtClean="0"/>
              <a:pPr/>
              <a:t>3</a:t>
            </a:fld>
            <a:endParaRPr lang="en-US"/>
          </a:p>
        </p:txBody>
      </p:sp>
      <p:sp>
        <p:nvSpPr>
          <p:cNvPr id="5" name="Title 1">
            <a:extLst>
              <a:ext uri="{FF2B5EF4-FFF2-40B4-BE49-F238E27FC236}">
                <a16:creationId xmlns:a16="http://schemas.microsoft.com/office/drawing/2014/main" id="{1B8E3931-4DCE-3055-37A6-8922FD496E66}"/>
              </a:ext>
            </a:extLst>
          </p:cNvPr>
          <p:cNvSpPr>
            <a:spLocks noGrp="1"/>
          </p:cNvSpPr>
          <p:nvPr>
            <p:ph type="title"/>
          </p:nvPr>
        </p:nvSpPr>
        <p:spPr>
          <a:xfrm>
            <a:off x="457200" y="136525"/>
            <a:ext cx="8229600" cy="868362"/>
          </a:xfrm>
        </p:spPr>
        <p:txBody>
          <a:bodyPr>
            <a:normAutofit/>
          </a:bodyPr>
          <a:lstStyle/>
          <a:p>
            <a:r>
              <a:rPr lang="el-GR" altLang="en-US" sz="4000" b="1" dirty="0">
                <a:solidFill>
                  <a:schemeClr val="tx2"/>
                </a:solidFill>
              </a:rPr>
              <a:t>Σύμφωνο Βασιλείας Ι</a:t>
            </a:r>
          </a:p>
        </p:txBody>
      </p:sp>
    </p:spTree>
    <p:extLst>
      <p:ext uri="{BB962C8B-B14F-4D97-AF65-F5344CB8AC3E}">
        <p14:creationId xmlns:p14="http://schemas.microsoft.com/office/powerpoint/2010/main" val="407152949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8B5570F-DD69-4AC2-04BA-E212F8D10812}"/>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DF33851-0478-DFC0-EC1B-4387D12DFDB4}"/>
              </a:ext>
            </a:extLst>
          </p:cNvPr>
          <p:cNvSpPr>
            <a:spLocks noGrp="1"/>
          </p:cNvSpPr>
          <p:nvPr>
            <p:ph idx="1"/>
          </p:nvPr>
        </p:nvSpPr>
        <p:spPr>
          <a:xfrm>
            <a:off x="304800" y="970474"/>
            <a:ext cx="8382000" cy="5658926"/>
          </a:xfrm>
        </p:spPr>
        <p:txBody>
          <a:bodyPr>
            <a:normAutofit fontScale="85000" lnSpcReduction="10000"/>
          </a:bodyPr>
          <a:lstStyle/>
          <a:p>
            <a:pPr marL="0" indent="0" algn="just">
              <a:buNone/>
            </a:pPr>
            <a:r>
              <a:rPr lang="el-GR" dirty="0"/>
              <a:t>Οι κύριες διατάξεις του πλαισίου της Βασιλείας I αφορούν δυο (2) συναφή θέματα:</a:t>
            </a:r>
          </a:p>
          <a:p>
            <a:pPr marL="0" indent="0" algn="just">
              <a:buNone/>
            </a:pPr>
            <a:r>
              <a:rPr lang="el-GR" dirty="0"/>
              <a:t>1. Τη μέθοδο με την οποία θα γίνεται ο υπολογισμός των κεφαλαιακών απαιτήσεων που έχουν τα διεθνή τραπεζικά ιδρύματα, ώστε να καλύπτονται, έναντι της έκθεσής τους στον πιστωτικό κίνδυνο, αλλά και τον κίνδυνο της χώρας δραστηριοποίησης, από στοιχεία του Ενεργητικού και εκτός της κατάστασης του Ισολογισμού.</a:t>
            </a:r>
          </a:p>
          <a:p>
            <a:pPr marL="0" indent="0" algn="just">
              <a:buNone/>
            </a:pPr>
            <a:r>
              <a:rPr lang="el-GR" dirty="0"/>
              <a:t>2. Τον καθορισμό των στοιχείων των εποπτικών Ιδίων Κεφαλαίων, με τα οποία τα τραπεζικά ιδρύματα έχουν την απαίτηση να εκπληρώνουν τις όποιες κεφαλαιακές απαιτήσεις έχουν για να καλύπτονται, έναντι του πιστωτικού κινδύνου, αλλά και του κινδύνου της αγοράς.</a:t>
            </a:r>
          </a:p>
          <a:p>
            <a:pPr marL="0" indent="0" algn="just">
              <a:buNone/>
            </a:pPr>
            <a:endParaRPr lang="el-GR" dirty="0"/>
          </a:p>
        </p:txBody>
      </p:sp>
      <p:sp>
        <p:nvSpPr>
          <p:cNvPr id="4" name="Slide Number Placeholder 3">
            <a:extLst>
              <a:ext uri="{FF2B5EF4-FFF2-40B4-BE49-F238E27FC236}">
                <a16:creationId xmlns:a16="http://schemas.microsoft.com/office/drawing/2014/main" id="{C41457DF-DC28-ACB8-118F-A6BF786B3BD7}"/>
              </a:ext>
            </a:extLst>
          </p:cNvPr>
          <p:cNvSpPr>
            <a:spLocks noGrp="1"/>
          </p:cNvSpPr>
          <p:nvPr>
            <p:ph type="sldNum" sz="quarter" idx="12"/>
          </p:nvPr>
        </p:nvSpPr>
        <p:spPr/>
        <p:txBody>
          <a:bodyPr/>
          <a:lstStyle/>
          <a:p>
            <a:fld id="{6F80338C-7267-4363-B749-58AFCE06DD7B}" type="slidenum">
              <a:rPr lang="en-US" smtClean="0"/>
              <a:pPr/>
              <a:t>4</a:t>
            </a:fld>
            <a:endParaRPr lang="en-US"/>
          </a:p>
        </p:txBody>
      </p:sp>
      <p:sp>
        <p:nvSpPr>
          <p:cNvPr id="5" name="Title 1">
            <a:extLst>
              <a:ext uri="{FF2B5EF4-FFF2-40B4-BE49-F238E27FC236}">
                <a16:creationId xmlns:a16="http://schemas.microsoft.com/office/drawing/2014/main" id="{675F518C-FB14-8524-0AC3-0D68EBAB7797}"/>
              </a:ext>
            </a:extLst>
          </p:cNvPr>
          <p:cNvSpPr>
            <a:spLocks noGrp="1"/>
          </p:cNvSpPr>
          <p:nvPr>
            <p:ph type="title"/>
          </p:nvPr>
        </p:nvSpPr>
        <p:spPr>
          <a:xfrm>
            <a:off x="457200" y="136525"/>
            <a:ext cx="8229600" cy="868362"/>
          </a:xfrm>
        </p:spPr>
        <p:txBody>
          <a:bodyPr>
            <a:normAutofit/>
          </a:bodyPr>
          <a:lstStyle/>
          <a:p>
            <a:r>
              <a:rPr lang="el-GR" altLang="en-US" sz="4000" b="1" dirty="0">
                <a:solidFill>
                  <a:schemeClr val="tx2"/>
                </a:solidFill>
              </a:rPr>
              <a:t>Βασιλεία Ι</a:t>
            </a:r>
          </a:p>
        </p:txBody>
      </p:sp>
    </p:spTree>
    <p:extLst>
      <p:ext uri="{BB962C8B-B14F-4D97-AF65-F5344CB8AC3E}">
        <p14:creationId xmlns:p14="http://schemas.microsoft.com/office/powerpoint/2010/main" val="68346086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12E325C-AFCF-57B7-1DB2-93240CC4CAC7}"/>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FA04E29-BE77-8998-917D-3C944185EC6D}"/>
              </a:ext>
            </a:extLst>
          </p:cNvPr>
          <p:cNvSpPr>
            <a:spLocks noGrp="1"/>
          </p:cNvSpPr>
          <p:nvPr>
            <p:ph idx="1"/>
          </p:nvPr>
        </p:nvSpPr>
        <p:spPr>
          <a:xfrm>
            <a:off x="304800" y="970474"/>
            <a:ext cx="8382000" cy="5658926"/>
          </a:xfrm>
        </p:spPr>
        <p:txBody>
          <a:bodyPr>
            <a:normAutofit lnSpcReduction="10000"/>
          </a:bodyPr>
          <a:lstStyle/>
          <a:p>
            <a:pPr algn="just"/>
            <a:r>
              <a:rPr lang="el-GR" sz="1600" dirty="0"/>
              <a:t>Ο κίνδυνος της Κεφαλαιακής Επάρκειας ταξινομείται σε πέντε (5) κατηγορίες, οι οποίες κυμαίνονται από 0% και γίνονται διαδοχικά, 10%, 20%, 50% και 100%. </a:t>
            </a:r>
          </a:p>
          <a:p>
            <a:pPr algn="just"/>
            <a:r>
              <a:rPr lang="el-GR" sz="1600" dirty="0"/>
              <a:t>Το Σύμφωνο της Βασιλείας Ι οριοθετεί τόσο τα στοιχεία όσο και την ποιότητα των Ιδίων Κεφαλαίων των πιστωτικών ιδρυμάτων ομαδοποιώντας σε κατηγορίες τόσο τα εντός του Ισολογισμού, όσο και τα εκτός του Ισολογισμού στοιχεία τους, αντίστοιχα με τον πιστοποιημένο πιστωτικό κίνδυνο που ενέχουν. </a:t>
            </a:r>
          </a:p>
          <a:p>
            <a:pPr algn="just"/>
            <a:r>
              <a:rPr lang="el-GR" sz="1600" dirty="0"/>
              <a:t>Με βάση τα ανωτέρω, το Σύμφωνο της Βασιλείας Ι επέβαλε έναν στοιχειώδη δείκτη Κεφαλαιακής Επάρκειας της τάξεως του 8%, εναρμονίζοντας το διεθνές εποπτικό σύστημα για πρώτη φορά.</a:t>
            </a:r>
          </a:p>
          <a:p>
            <a:pPr algn="just"/>
            <a:r>
              <a:rPr lang="el-GR" sz="1600" dirty="0"/>
              <a:t>Ο συντελεστής με τον οποίο υπολογίζεται η Κεφαλαιακή Επάρκεια ονομάζεται Δείκτης Φερεγγυότητας (</a:t>
            </a:r>
            <a:r>
              <a:rPr lang="el-GR" sz="1600" dirty="0" err="1"/>
              <a:t>Solvency</a:t>
            </a:r>
            <a:r>
              <a:rPr lang="el-GR" sz="1600" dirty="0"/>
              <a:t> </a:t>
            </a:r>
            <a:r>
              <a:rPr lang="el-GR" sz="1600" dirty="0" err="1"/>
              <a:t>Ratio</a:t>
            </a:r>
            <a:r>
              <a:rPr lang="el-GR" sz="1600" dirty="0"/>
              <a:t>) και έχει τη δυνατότητα υπολογισμού της προστασίας που μπορεί να έχουν τα χρηματοπιστωτικά ιδρύματα από τον πιστωτικό κίνδυνο, λόγω των δραστηριοτήτων που αναλαμβάνουν. </a:t>
            </a:r>
          </a:p>
          <a:p>
            <a:pPr algn="just"/>
            <a:r>
              <a:rPr lang="el-GR" sz="1600" dirty="0"/>
              <a:t>Στον εν λόγω Δείκτη Φερεγγυότητας, τα Εποπτικά Κεφάλαια αποτελούν τον αριθμητή του κλάσματος, ενώ τον παρονομαστή αποτελούν ο Πιστωτικός Κίνδυνος και ο Κίνδυνος της αγοράς. Ειδικότερα:</a:t>
            </a:r>
          </a:p>
          <a:p>
            <a:pPr algn="just"/>
            <a:endParaRPr lang="el-GR" sz="1600" dirty="0"/>
          </a:p>
          <a:p>
            <a:pPr algn="just"/>
            <a:endParaRPr lang="el-GR" sz="1600" dirty="0"/>
          </a:p>
          <a:p>
            <a:pPr algn="just"/>
            <a:endParaRPr lang="el-GR" sz="1600" dirty="0"/>
          </a:p>
          <a:p>
            <a:pPr algn="just"/>
            <a:r>
              <a:rPr lang="el-GR" sz="1600" dirty="0"/>
              <a:t>Ορίζεται επίσης ότι, τα Εποπτικά Κεφάλαια θα πρέπει να αποτελούν τουλάχιστον το 50% του αθροίσματος του Πιστωτικού Κινδύνου και του Κινδύνου Αγοράς. Παράλληλα, το αποτέλεσμα του κλάσματος θα πρέπει να είναι τουλάχιστον 8%.</a:t>
            </a:r>
          </a:p>
          <a:p>
            <a:pPr algn="just"/>
            <a:endParaRPr lang="el-GR" dirty="0"/>
          </a:p>
        </p:txBody>
      </p:sp>
      <p:sp>
        <p:nvSpPr>
          <p:cNvPr id="4" name="Slide Number Placeholder 3">
            <a:extLst>
              <a:ext uri="{FF2B5EF4-FFF2-40B4-BE49-F238E27FC236}">
                <a16:creationId xmlns:a16="http://schemas.microsoft.com/office/drawing/2014/main" id="{CB9BC50B-42F3-5E3C-951A-155BA629B32D}"/>
              </a:ext>
            </a:extLst>
          </p:cNvPr>
          <p:cNvSpPr>
            <a:spLocks noGrp="1"/>
          </p:cNvSpPr>
          <p:nvPr>
            <p:ph type="sldNum" sz="quarter" idx="12"/>
          </p:nvPr>
        </p:nvSpPr>
        <p:spPr/>
        <p:txBody>
          <a:bodyPr/>
          <a:lstStyle/>
          <a:p>
            <a:fld id="{6F80338C-7267-4363-B749-58AFCE06DD7B}" type="slidenum">
              <a:rPr lang="en-US" smtClean="0"/>
              <a:pPr/>
              <a:t>5</a:t>
            </a:fld>
            <a:endParaRPr lang="en-US"/>
          </a:p>
        </p:txBody>
      </p:sp>
      <p:sp>
        <p:nvSpPr>
          <p:cNvPr id="5" name="Title 1">
            <a:extLst>
              <a:ext uri="{FF2B5EF4-FFF2-40B4-BE49-F238E27FC236}">
                <a16:creationId xmlns:a16="http://schemas.microsoft.com/office/drawing/2014/main" id="{619E6D8C-A46A-35E4-705D-428780A6BB2C}"/>
              </a:ext>
            </a:extLst>
          </p:cNvPr>
          <p:cNvSpPr>
            <a:spLocks noGrp="1"/>
          </p:cNvSpPr>
          <p:nvPr>
            <p:ph type="title"/>
          </p:nvPr>
        </p:nvSpPr>
        <p:spPr>
          <a:xfrm>
            <a:off x="457200" y="136525"/>
            <a:ext cx="8229600" cy="868362"/>
          </a:xfrm>
        </p:spPr>
        <p:txBody>
          <a:bodyPr>
            <a:normAutofit/>
          </a:bodyPr>
          <a:lstStyle/>
          <a:p>
            <a:r>
              <a:rPr lang="el-GR" altLang="en-US" sz="4000" b="1" dirty="0">
                <a:solidFill>
                  <a:schemeClr val="tx2"/>
                </a:solidFill>
              </a:rPr>
              <a:t>Σύμφωνο Βασιλείας Ι</a:t>
            </a:r>
          </a:p>
        </p:txBody>
      </p:sp>
      <p:pic>
        <p:nvPicPr>
          <p:cNvPr id="6" name="Picture 5">
            <a:extLst>
              <a:ext uri="{FF2B5EF4-FFF2-40B4-BE49-F238E27FC236}">
                <a16:creationId xmlns:a16="http://schemas.microsoft.com/office/drawing/2014/main" id="{21829F7F-2FC6-EA89-2AB5-31AC4E46126F}"/>
              </a:ext>
            </a:extLst>
          </p:cNvPr>
          <p:cNvPicPr>
            <a:picLocks noChangeAspect="1"/>
          </p:cNvPicPr>
          <p:nvPr/>
        </p:nvPicPr>
        <p:blipFill>
          <a:blip r:embed="rId2"/>
          <a:stretch>
            <a:fillRect/>
          </a:stretch>
        </p:blipFill>
        <p:spPr>
          <a:xfrm>
            <a:off x="2529348" y="4648200"/>
            <a:ext cx="5105400" cy="670560"/>
          </a:xfrm>
          <a:prstGeom prst="rect">
            <a:avLst/>
          </a:prstGeom>
        </p:spPr>
      </p:pic>
    </p:spTree>
    <p:extLst>
      <p:ext uri="{BB962C8B-B14F-4D97-AF65-F5344CB8AC3E}">
        <p14:creationId xmlns:p14="http://schemas.microsoft.com/office/powerpoint/2010/main" val="317758046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36A294D-F123-26F8-5D2D-6081836773DE}"/>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88B17C7-8272-D8F7-EA54-9305A2F73F80}"/>
              </a:ext>
            </a:extLst>
          </p:cNvPr>
          <p:cNvSpPr>
            <a:spLocks noGrp="1"/>
          </p:cNvSpPr>
          <p:nvPr>
            <p:ph idx="1"/>
          </p:nvPr>
        </p:nvSpPr>
        <p:spPr>
          <a:xfrm>
            <a:off x="304800" y="970474"/>
            <a:ext cx="8382000" cy="5658926"/>
          </a:xfrm>
        </p:spPr>
        <p:txBody>
          <a:bodyPr>
            <a:normAutofit fontScale="85000" lnSpcReduction="20000"/>
          </a:bodyPr>
          <a:lstStyle/>
          <a:p>
            <a:pPr algn="just"/>
            <a:r>
              <a:rPr lang="el-GR" dirty="0"/>
              <a:t>Η αποδοχή που έλαβε το Σύμφωνο Βασιλείας I υπήρξε πολύ μεγάλη, ειδικά στη ζώνη της Ευρωπαϊκής Ένωσης, μιας και οι διατάξεις που ψηφίστηκαν ενσωματώθηκαν στο θεσμικό πλαίσιο της τραπεζικής εποπτείας, το οποίο οδήγησε στην ενίσχυση της φερεγγυότητας των τραπεζικών ιδρυμάτων. </a:t>
            </a:r>
          </a:p>
          <a:p>
            <a:pPr algn="just"/>
            <a:r>
              <a:rPr lang="el-GR" dirty="0"/>
              <a:t>Η εμφάνιση υψηλών τιμών στους δείκτες κεφαλαιακής επάρκειας είναι μια υποχρεωτική συνθήκη αλλά όχι ικανή, για την ύπαρξη σταθερότητας στο τραπεζικό σύστημα. </a:t>
            </a:r>
          </a:p>
          <a:p>
            <a:pPr algn="just"/>
            <a:r>
              <a:rPr lang="el-GR" dirty="0"/>
              <a:t>Απαιτούνται και άλλα στοιχεία, όπως είναι το άψογο </a:t>
            </a:r>
            <a:r>
              <a:rPr lang="el-GR" dirty="0" err="1"/>
              <a:t>management</a:t>
            </a:r>
            <a:r>
              <a:rPr lang="el-GR" dirty="0"/>
              <a:t>, η υγιής δομή του τραπεζικού ιδρύματος, η ύπαρξη συστημάτων εσωτερικού ελέγχου, αλλά και η συνετή διαχείριση των χαρτοφυλακίων, προκειμένου ένα τραπεζικό σύστημα να προφυλάσσεται από τους πιστωτικούς κινδύνους.</a:t>
            </a:r>
          </a:p>
        </p:txBody>
      </p:sp>
      <p:sp>
        <p:nvSpPr>
          <p:cNvPr id="4" name="Slide Number Placeholder 3">
            <a:extLst>
              <a:ext uri="{FF2B5EF4-FFF2-40B4-BE49-F238E27FC236}">
                <a16:creationId xmlns:a16="http://schemas.microsoft.com/office/drawing/2014/main" id="{938F0548-4451-B882-EC5E-C80DDA3D7D2A}"/>
              </a:ext>
            </a:extLst>
          </p:cNvPr>
          <p:cNvSpPr>
            <a:spLocks noGrp="1"/>
          </p:cNvSpPr>
          <p:nvPr>
            <p:ph type="sldNum" sz="quarter" idx="12"/>
          </p:nvPr>
        </p:nvSpPr>
        <p:spPr/>
        <p:txBody>
          <a:bodyPr/>
          <a:lstStyle/>
          <a:p>
            <a:fld id="{6F80338C-7267-4363-B749-58AFCE06DD7B}" type="slidenum">
              <a:rPr lang="en-US" smtClean="0"/>
              <a:pPr/>
              <a:t>6</a:t>
            </a:fld>
            <a:endParaRPr lang="en-US"/>
          </a:p>
        </p:txBody>
      </p:sp>
      <p:sp>
        <p:nvSpPr>
          <p:cNvPr id="5" name="Title 1">
            <a:extLst>
              <a:ext uri="{FF2B5EF4-FFF2-40B4-BE49-F238E27FC236}">
                <a16:creationId xmlns:a16="http://schemas.microsoft.com/office/drawing/2014/main" id="{7774B968-0FBA-E54E-3EB1-7E18D38DC2AB}"/>
              </a:ext>
            </a:extLst>
          </p:cNvPr>
          <p:cNvSpPr>
            <a:spLocks noGrp="1"/>
          </p:cNvSpPr>
          <p:nvPr>
            <p:ph type="title"/>
          </p:nvPr>
        </p:nvSpPr>
        <p:spPr>
          <a:xfrm>
            <a:off x="457200" y="136525"/>
            <a:ext cx="8229600" cy="868362"/>
          </a:xfrm>
        </p:spPr>
        <p:txBody>
          <a:bodyPr>
            <a:normAutofit/>
          </a:bodyPr>
          <a:lstStyle/>
          <a:p>
            <a:r>
              <a:rPr lang="el-GR" altLang="en-US" sz="4000" b="1" dirty="0">
                <a:solidFill>
                  <a:schemeClr val="tx2"/>
                </a:solidFill>
              </a:rPr>
              <a:t>Σύμφωνο Βασιλείας Ι</a:t>
            </a:r>
          </a:p>
        </p:txBody>
      </p:sp>
    </p:spTree>
    <p:extLst>
      <p:ext uri="{BB962C8B-B14F-4D97-AF65-F5344CB8AC3E}">
        <p14:creationId xmlns:p14="http://schemas.microsoft.com/office/powerpoint/2010/main" val="353957541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5C4EB5-0AAC-4B96-4C97-91D89D2E4271}"/>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FFA5E3B-A87D-9771-D7FE-9AC9A290DECC}"/>
              </a:ext>
            </a:extLst>
          </p:cNvPr>
          <p:cNvSpPr>
            <a:spLocks noGrp="1"/>
          </p:cNvSpPr>
          <p:nvPr>
            <p:ph idx="1"/>
          </p:nvPr>
        </p:nvSpPr>
        <p:spPr>
          <a:xfrm>
            <a:off x="381000" y="878399"/>
            <a:ext cx="8382000" cy="5658926"/>
          </a:xfrm>
        </p:spPr>
        <p:txBody>
          <a:bodyPr>
            <a:normAutofit fontScale="92500"/>
          </a:bodyPr>
          <a:lstStyle/>
          <a:p>
            <a:pPr algn="just"/>
            <a:r>
              <a:rPr lang="el-GR" sz="2200" dirty="0"/>
              <a:t>Στις 26 Ιουνίου 2004 εκδόθηκε το αναθεωρημένο εποπτικό πλαίσιο της Κεφαλαιακής Επάρκειας, το οποίο είναι γνωστό ως Βασιλεία ΙΙ. </a:t>
            </a:r>
          </a:p>
          <a:p>
            <a:pPr algn="just"/>
            <a:r>
              <a:rPr lang="el-GR" sz="2200" dirty="0"/>
              <a:t>Σκοπός είναι να ενισχυθούν και να εποπτευθούν οι διεθνείς τραπεζικές απαιτήσεις. </a:t>
            </a:r>
          </a:p>
          <a:p>
            <a:pPr algn="just"/>
            <a:r>
              <a:rPr lang="el-GR" sz="2200" dirty="0"/>
              <a:t>Εστιάζει σε τρεις κύριες περιοχές, συμπεριλαμβανομένων των ελάχιστων κεφαλαιακών απαιτήσεων, του εποπτικού ελέγχου και της πειθαρχίας της αγοράς, οι οποίες είναι γνωστές ως τρεις αμοιβαίως </a:t>
            </a:r>
            <a:r>
              <a:rPr lang="el-GR" sz="2200" dirty="0" err="1"/>
              <a:t>αλληλοενισχυόμενοι</a:t>
            </a:r>
            <a:r>
              <a:rPr lang="el-GR" sz="2200" dirty="0"/>
              <a:t> πυλώνες. </a:t>
            </a:r>
          </a:p>
          <a:p>
            <a:pPr marL="0" indent="0" algn="just">
              <a:buNone/>
            </a:pPr>
            <a:r>
              <a:rPr lang="el-GR" sz="2200" dirty="0"/>
              <a:t>I. Ο πρώτος πυλώνας αφορά τον καθορισμό των κεφαλαιακών απαιτήσεων για την κάλυψη του πιστωτικού και του λειτουργικού κινδύνου.</a:t>
            </a:r>
          </a:p>
          <a:p>
            <a:pPr marL="0" indent="0" algn="just">
              <a:buNone/>
            </a:pPr>
            <a:r>
              <a:rPr lang="el-GR" sz="2200" dirty="0"/>
              <a:t>II. Ο δεύτερος πυλώνας αφορά τον καθορισμό του σκοπού στον οποίο αποβλέπει η διαδικασία της αξιολόγησης της κεφαλαιακής επάρκειας των τραπεζών από τις εποπτικές αρχές, καθώς και την θέσπιση των γενικών αρχών και κριτηρίων που θα διέπουν την διαδικασία αυτή.</a:t>
            </a:r>
          </a:p>
          <a:p>
            <a:pPr marL="0" indent="0" algn="just">
              <a:buNone/>
            </a:pPr>
            <a:r>
              <a:rPr lang="el-GR" sz="2200" dirty="0"/>
              <a:t>ΙΙΙ. Ο τρίτος πυλώνας αφορά την ενίσχυση της πειθαρχίας της αγοράς μέσω της δημοσιοποίησης συγκεκριμένων ποιοτικών και ποσοτικών στοιχείων.</a:t>
            </a:r>
          </a:p>
          <a:p>
            <a:pPr algn="just"/>
            <a:endParaRPr lang="el-GR" sz="2200" dirty="0"/>
          </a:p>
          <a:p>
            <a:pPr marL="0" indent="0" algn="just">
              <a:buNone/>
            </a:pPr>
            <a:endParaRPr lang="el-GR" sz="2200" dirty="0"/>
          </a:p>
        </p:txBody>
      </p:sp>
      <p:sp>
        <p:nvSpPr>
          <p:cNvPr id="4" name="Slide Number Placeholder 3">
            <a:extLst>
              <a:ext uri="{FF2B5EF4-FFF2-40B4-BE49-F238E27FC236}">
                <a16:creationId xmlns:a16="http://schemas.microsoft.com/office/drawing/2014/main" id="{7D92F553-5B25-B53A-A630-ED501E4DFA4D}"/>
              </a:ext>
            </a:extLst>
          </p:cNvPr>
          <p:cNvSpPr>
            <a:spLocks noGrp="1"/>
          </p:cNvSpPr>
          <p:nvPr>
            <p:ph type="sldNum" sz="quarter" idx="12"/>
          </p:nvPr>
        </p:nvSpPr>
        <p:spPr/>
        <p:txBody>
          <a:bodyPr/>
          <a:lstStyle/>
          <a:p>
            <a:fld id="{6F80338C-7267-4363-B749-58AFCE06DD7B}" type="slidenum">
              <a:rPr lang="en-US" smtClean="0"/>
              <a:pPr/>
              <a:t>7</a:t>
            </a:fld>
            <a:endParaRPr lang="en-US"/>
          </a:p>
        </p:txBody>
      </p:sp>
      <p:sp>
        <p:nvSpPr>
          <p:cNvPr id="5" name="Title 1">
            <a:extLst>
              <a:ext uri="{FF2B5EF4-FFF2-40B4-BE49-F238E27FC236}">
                <a16:creationId xmlns:a16="http://schemas.microsoft.com/office/drawing/2014/main" id="{A8FB85D5-586B-7C0A-168C-AAA7F9E3148F}"/>
              </a:ext>
            </a:extLst>
          </p:cNvPr>
          <p:cNvSpPr>
            <a:spLocks noGrp="1"/>
          </p:cNvSpPr>
          <p:nvPr>
            <p:ph type="title"/>
          </p:nvPr>
        </p:nvSpPr>
        <p:spPr>
          <a:xfrm>
            <a:off x="457200" y="136525"/>
            <a:ext cx="8229600" cy="741874"/>
          </a:xfrm>
        </p:spPr>
        <p:txBody>
          <a:bodyPr>
            <a:normAutofit/>
          </a:bodyPr>
          <a:lstStyle/>
          <a:p>
            <a:r>
              <a:rPr lang="el-GR" altLang="en-US" sz="4000" b="1" dirty="0">
                <a:solidFill>
                  <a:schemeClr val="tx2"/>
                </a:solidFill>
              </a:rPr>
              <a:t>Σύμφωνο Βασιλείας ΙΙ</a:t>
            </a:r>
          </a:p>
        </p:txBody>
      </p:sp>
    </p:spTree>
    <p:extLst>
      <p:ext uri="{BB962C8B-B14F-4D97-AF65-F5344CB8AC3E}">
        <p14:creationId xmlns:p14="http://schemas.microsoft.com/office/powerpoint/2010/main" val="42006515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2E2E172-4E36-6B60-EE31-141F8EAD25C1}"/>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EE542F3-F7A5-D2C3-5BB7-59FFA07DECC0}"/>
              </a:ext>
            </a:extLst>
          </p:cNvPr>
          <p:cNvSpPr>
            <a:spLocks noGrp="1"/>
          </p:cNvSpPr>
          <p:nvPr>
            <p:ph idx="1"/>
          </p:nvPr>
        </p:nvSpPr>
        <p:spPr>
          <a:xfrm>
            <a:off x="381000" y="878399"/>
            <a:ext cx="8382000" cy="5658926"/>
          </a:xfrm>
        </p:spPr>
        <p:txBody>
          <a:bodyPr>
            <a:normAutofit/>
          </a:bodyPr>
          <a:lstStyle/>
          <a:p>
            <a:pPr marL="0" indent="0" algn="just">
              <a:buNone/>
            </a:pPr>
            <a:r>
              <a:rPr lang="el-GR" sz="2200" b="1" dirty="0"/>
              <a:t>Πυλώνας I: Ελάχιστες Κεφαλαιακές Απαιτήσεις</a:t>
            </a:r>
          </a:p>
          <a:p>
            <a:pPr algn="just"/>
            <a:r>
              <a:rPr lang="el-GR" sz="2200" dirty="0"/>
              <a:t>Ο ορισμός των ιδίων κεφαλαίων, οι ελάχιστες απαιτήσεις του 8% των ιδίων κεφαλαίων σε σχέση με το σταθμισμένο ενεργητικό και οι διατάξεις αναφορικά με την εποπτική μεταχείριση των κινδύνων αγοράς παραμένουν αμετάβλητες. </a:t>
            </a:r>
          </a:p>
          <a:p>
            <a:pPr algn="just"/>
            <a:r>
              <a:rPr lang="el-GR" sz="2200" dirty="0"/>
              <a:t>Η κύρια διαφοροποίηση έγκειται στην μέτρηση του πιστωτικού κινδύνου περιλαμβανομένης και της εποπτικής αντιμετώπισης των μέσων και τεχνικών μείωσης του εν λόγω κινδύνου, καθώς και στην καθιέρωση επιπρόσθετων κεφαλαιακών απαιτήσεων για τον λειτουργικό κίνδυνο. </a:t>
            </a:r>
          </a:p>
          <a:p>
            <a:pPr algn="just"/>
            <a:r>
              <a:rPr lang="el-GR" sz="2200" dirty="0"/>
              <a:t>Ο νέος Δείκτης Κεφαλαιακής Επάρκειας που προέκυψε υπολογίζεται ως ακολούθως: </a:t>
            </a:r>
          </a:p>
        </p:txBody>
      </p:sp>
      <p:sp>
        <p:nvSpPr>
          <p:cNvPr id="4" name="Slide Number Placeholder 3">
            <a:extLst>
              <a:ext uri="{FF2B5EF4-FFF2-40B4-BE49-F238E27FC236}">
                <a16:creationId xmlns:a16="http://schemas.microsoft.com/office/drawing/2014/main" id="{41FF238F-B6B2-DD21-FB9B-143B781496BB}"/>
              </a:ext>
            </a:extLst>
          </p:cNvPr>
          <p:cNvSpPr>
            <a:spLocks noGrp="1"/>
          </p:cNvSpPr>
          <p:nvPr>
            <p:ph type="sldNum" sz="quarter" idx="12"/>
          </p:nvPr>
        </p:nvSpPr>
        <p:spPr/>
        <p:txBody>
          <a:bodyPr/>
          <a:lstStyle/>
          <a:p>
            <a:fld id="{6F80338C-7267-4363-B749-58AFCE06DD7B}" type="slidenum">
              <a:rPr lang="en-US" smtClean="0"/>
              <a:pPr/>
              <a:t>8</a:t>
            </a:fld>
            <a:endParaRPr lang="en-US"/>
          </a:p>
        </p:txBody>
      </p:sp>
      <p:sp>
        <p:nvSpPr>
          <p:cNvPr id="5" name="Title 1">
            <a:extLst>
              <a:ext uri="{FF2B5EF4-FFF2-40B4-BE49-F238E27FC236}">
                <a16:creationId xmlns:a16="http://schemas.microsoft.com/office/drawing/2014/main" id="{1E9DDA58-607F-4F0B-3388-23AB4B548C76}"/>
              </a:ext>
            </a:extLst>
          </p:cNvPr>
          <p:cNvSpPr>
            <a:spLocks noGrp="1"/>
          </p:cNvSpPr>
          <p:nvPr>
            <p:ph type="title"/>
          </p:nvPr>
        </p:nvSpPr>
        <p:spPr>
          <a:xfrm>
            <a:off x="457200" y="136525"/>
            <a:ext cx="8229600" cy="741874"/>
          </a:xfrm>
        </p:spPr>
        <p:txBody>
          <a:bodyPr>
            <a:normAutofit/>
          </a:bodyPr>
          <a:lstStyle/>
          <a:p>
            <a:r>
              <a:rPr lang="el-GR" altLang="en-US" sz="4000" b="1" dirty="0">
                <a:solidFill>
                  <a:schemeClr val="tx2"/>
                </a:solidFill>
              </a:rPr>
              <a:t>Σύμφωνο Βασιλείας ΙΙ</a:t>
            </a:r>
          </a:p>
        </p:txBody>
      </p:sp>
      <p:pic>
        <p:nvPicPr>
          <p:cNvPr id="2" name="Picture 1">
            <a:extLst>
              <a:ext uri="{FF2B5EF4-FFF2-40B4-BE49-F238E27FC236}">
                <a16:creationId xmlns:a16="http://schemas.microsoft.com/office/drawing/2014/main" id="{83427FDE-6375-3E45-25FC-976B0A1FAA9E}"/>
              </a:ext>
            </a:extLst>
          </p:cNvPr>
          <p:cNvPicPr>
            <a:picLocks noChangeAspect="1"/>
          </p:cNvPicPr>
          <p:nvPr/>
        </p:nvPicPr>
        <p:blipFill>
          <a:blip r:embed="rId2"/>
          <a:stretch>
            <a:fillRect/>
          </a:stretch>
        </p:blipFill>
        <p:spPr>
          <a:xfrm>
            <a:off x="1219200" y="5309041"/>
            <a:ext cx="6705600" cy="670560"/>
          </a:xfrm>
          <a:prstGeom prst="rect">
            <a:avLst/>
          </a:prstGeom>
        </p:spPr>
      </p:pic>
    </p:spTree>
    <p:extLst>
      <p:ext uri="{BB962C8B-B14F-4D97-AF65-F5344CB8AC3E}">
        <p14:creationId xmlns:p14="http://schemas.microsoft.com/office/powerpoint/2010/main" val="34392071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C2181AB-6DBF-24D9-E56A-74528235638C}"/>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B827400-7A6E-5139-3571-F8588BB3632B}"/>
              </a:ext>
            </a:extLst>
          </p:cNvPr>
          <p:cNvSpPr>
            <a:spLocks noGrp="1"/>
          </p:cNvSpPr>
          <p:nvPr>
            <p:ph idx="1"/>
          </p:nvPr>
        </p:nvSpPr>
        <p:spPr>
          <a:xfrm>
            <a:off x="381000" y="878399"/>
            <a:ext cx="8534400" cy="5843076"/>
          </a:xfrm>
        </p:spPr>
        <p:txBody>
          <a:bodyPr>
            <a:normAutofit fontScale="62500" lnSpcReduction="20000"/>
          </a:bodyPr>
          <a:lstStyle/>
          <a:p>
            <a:pPr marL="0" indent="0" algn="just">
              <a:buNone/>
            </a:pPr>
            <a:r>
              <a:rPr lang="el-GR" dirty="0"/>
              <a:t>Αναλυτικότερα, ο πρώτος πυλώνας της Βασιλείας ΙΙ επιφέρει τις εξής αλλαγές στο ισχύον πλαίσιο:</a:t>
            </a:r>
          </a:p>
          <a:p>
            <a:pPr marL="0" indent="0" algn="just">
              <a:buNone/>
            </a:pPr>
            <a:endParaRPr lang="el-GR" dirty="0"/>
          </a:p>
          <a:p>
            <a:pPr marL="0" indent="0" algn="just">
              <a:buNone/>
            </a:pPr>
            <a:r>
              <a:rPr lang="el-GR" dirty="0"/>
              <a:t>(α) Τροποποιεί την ισχύουσα τυποποιημένη μέθοδο (</a:t>
            </a:r>
            <a:r>
              <a:rPr lang="el-GR" dirty="0" err="1"/>
              <a:t>standardized</a:t>
            </a:r>
            <a:r>
              <a:rPr lang="el-GR" dirty="0"/>
              <a:t> </a:t>
            </a:r>
            <a:r>
              <a:rPr lang="el-GR" dirty="0" err="1"/>
              <a:t>approach</a:t>
            </a:r>
            <a:r>
              <a:rPr lang="el-GR" dirty="0"/>
              <a:t>) για τον υπολογισμό των κεφαλαιακών απαιτήσεων. Η νέα τυποποιημένη μέθοδος διατηρεί τη λογική της υφιστάμενης μεθόδου με την απόδοση προκαθορισμένων συντελεστών στάθμισης κινδύνου. Εντούτοις επιτυγχάνει μεγαλύτερη ευαισθησία ως προς τον κίνδυνο, στο μέτρο που οι συντελεστές κινδύνου προσδιορίζονται ανάλογα με τη διαβάθμιση της πιστοληπτικής ικανότητας του αντισυμβαλλομένου.</a:t>
            </a:r>
          </a:p>
          <a:p>
            <a:pPr marL="0" indent="0" algn="just">
              <a:buNone/>
            </a:pPr>
            <a:endParaRPr lang="el-GR" dirty="0"/>
          </a:p>
          <a:p>
            <a:pPr marL="0" indent="0" algn="just">
              <a:buNone/>
            </a:pPr>
            <a:r>
              <a:rPr lang="el-GR" dirty="0"/>
              <a:t>(β) Αναγνωρίζει τη μέθοδο υπολογισμού βάσει εσωτερικών συστημάτων διαβάθμισης (</a:t>
            </a:r>
            <a:r>
              <a:rPr lang="el-GR" dirty="0" err="1"/>
              <a:t>internal</a:t>
            </a:r>
            <a:r>
              <a:rPr lang="el-GR" dirty="0"/>
              <a:t> </a:t>
            </a:r>
            <a:r>
              <a:rPr lang="el-GR" dirty="0" err="1"/>
              <a:t>ratings</a:t>
            </a:r>
            <a:r>
              <a:rPr lang="el-GR" dirty="0"/>
              <a:t> </a:t>
            </a:r>
            <a:r>
              <a:rPr lang="el-GR" dirty="0" err="1"/>
              <a:t>based</a:t>
            </a:r>
            <a:r>
              <a:rPr lang="el-GR" dirty="0"/>
              <a:t> </a:t>
            </a:r>
            <a:r>
              <a:rPr lang="el-GR" dirty="0" err="1"/>
              <a:t>approach</a:t>
            </a:r>
            <a:r>
              <a:rPr lang="el-GR" dirty="0"/>
              <a:t> - IRB), μέθοδο η οποία παρέχει στις τράπεζες δύο εναλλακτικούς τρόπους υπολογισμού, ανάλογα με το βαθμό εξέλιξης των εσωτερικών τους συστημάτων διαβάθμισης κινδύνου:</a:t>
            </a:r>
          </a:p>
          <a:p>
            <a:pPr marL="0" indent="0" algn="just">
              <a:buNone/>
            </a:pPr>
            <a:endParaRPr lang="el-GR" dirty="0"/>
          </a:p>
          <a:p>
            <a:pPr algn="just"/>
            <a:r>
              <a:rPr lang="el-GR" dirty="0"/>
              <a:t>τη θεμελιώδη μέθοδο (</a:t>
            </a:r>
            <a:r>
              <a:rPr lang="el-GR" dirty="0" err="1"/>
              <a:t>foundation</a:t>
            </a:r>
            <a:r>
              <a:rPr lang="el-GR" dirty="0"/>
              <a:t> </a:t>
            </a:r>
            <a:r>
              <a:rPr lang="el-GR" dirty="0" err="1"/>
              <a:t>approach</a:t>
            </a:r>
            <a:r>
              <a:rPr lang="el-GR" dirty="0"/>
              <a:t>) και</a:t>
            </a:r>
          </a:p>
          <a:p>
            <a:pPr algn="just"/>
            <a:r>
              <a:rPr lang="el-GR" dirty="0"/>
              <a:t>την προηγμένη μέθοδο (</a:t>
            </a:r>
            <a:r>
              <a:rPr lang="el-GR" dirty="0" err="1"/>
              <a:t>advanced</a:t>
            </a:r>
            <a:r>
              <a:rPr lang="el-GR" dirty="0"/>
              <a:t> </a:t>
            </a:r>
            <a:r>
              <a:rPr lang="el-GR" dirty="0" err="1"/>
              <a:t>approach</a:t>
            </a:r>
            <a:r>
              <a:rPr lang="el-GR" dirty="0"/>
              <a:t>).</a:t>
            </a:r>
          </a:p>
          <a:p>
            <a:pPr marL="0" indent="0" algn="just">
              <a:buNone/>
            </a:pPr>
            <a:endParaRPr lang="el-GR" dirty="0"/>
          </a:p>
          <a:p>
            <a:pPr marL="0" indent="0" algn="just">
              <a:buNone/>
            </a:pPr>
            <a:r>
              <a:rPr lang="el-GR" dirty="0"/>
              <a:t>Για τον υπολογισμό των σταθμίσεων των κινδύνων χρειάζεται η εκτίμηση τεσσάρων παραμέτρων: </a:t>
            </a:r>
          </a:p>
          <a:p>
            <a:pPr marL="0" indent="0" algn="just">
              <a:buNone/>
            </a:pPr>
            <a:endParaRPr lang="el-GR" dirty="0"/>
          </a:p>
        </p:txBody>
      </p:sp>
      <p:sp>
        <p:nvSpPr>
          <p:cNvPr id="4" name="Slide Number Placeholder 3">
            <a:extLst>
              <a:ext uri="{FF2B5EF4-FFF2-40B4-BE49-F238E27FC236}">
                <a16:creationId xmlns:a16="http://schemas.microsoft.com/office/drawing/2014/main" id="{CCA36596-EE10-5AA3-86FC-FAE9A901B497}"/>
              </a:ext>
            </a:extLst>
          </p:cNvPr>
          <p:cNvSpPr>
            <a:spLocks noGrp="1"/>
          </p:cNvSpPr>
          <p:nvPr>
            <p:ph type="sldNum" sz="quarter" idx="12"/>
          </p:nvPr>
        </p:nvSpPr>
        <p:spPr/>
        <p:txBody>
          <a:bodyPr/>
          <a:lstStyle/>
          <a:p>
            <a:fld id="{6F80338C-7267-4363-B749-58AFCE06DD7B}" type="slidenum">
              <a:rPr lang="en-US" smtClean="0"/>
              <a:pPr/>
              <a:t>9</a:t>
            </a:fld>
            <a:endParaRPr lang="en-US"/>
          </a:p>
        </p:txBody>
      </p:sp>
      <p:sp>
        <p:nvSpPr>
          <p:cNvPr id="5" name="Title 1">
            <a:extLst>
              <a:ext uri="{FF2B5EF4-FFF2-40B4-BE49-F238E27FC236}">
                <a16:creationId xmlns:a16="http://schemas.microsoft.com/office/drawing/2014/main" id="{E87EE322-0837-9180-D562-2FDED541D572}"/>
              </a:ext>
            </a:extLst>
          </p:cNvPr>
          <p:cNvSpPr>
            <a:spLocks noGrp="1"/>
          </p:cNvSpPr>
          <p:nvPr>
            <p:ph type="title"/>
          </p:nvPr>
        </p:nvSpPr>
        <p:spPr>
          <a:xfrm>
            <a:off x="457200" y="136525"/>
            <a:ext cx="8229600" cy="741874"/>
          </a:xfrm>
        </p:spPr>
        <p:txBody>
          <a:bodyPr>
            <a:normAutofit/>
          </a:bodyPr>
          <a:lstStyle/>
          <a:p>
            <a:r>
              <a:rPr lang="el-GR" altLang="en-US" sz="4000" b="1" dirty="0">
                <a:solidFill>
                  <a:schemeClr val="tx2"/>
                </a:solidFill>
              </a:rPr>
              <a:t>Σύμφωνο Βασιλείας ΙΙ</a:t>
            </a:r>
          </a:p>
        </p:txBody>
      </p:sp>
    </p:spTree>
    <p:extLst>
      <p:ext uri="{BB962C8B-B14F-4D97-AF65-F5344CB8AC3E}">
        <p14:creationId xmlns:p14="http://schemas.microsoft.com/office/powerpoint/2010/main" val="136295199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1371</TotalTime>
  <Words>3665</Words>
  <Application>Microsoft Office PowerPoint</Application>
  <PresentationFormat>On-screen Show (4:3)</PresentationFormat>
  <Paragraphs>156</Paragraphs>
  <Slides>23</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23</vt:i4>
      </vt:variant>
    </vt:vector>
  </HeadingPairs>
  <TitlesOfParts>
    <vt:vector size="27" baseType="lpstr">
      <vt:lpstr>Arial</vt:lpstr>
      <vt:lpstr>Calibri</vt:lpstr>
      <vt:lpstr>Wingdings</vt:lpstr>
      <vt:lpstr>Office Theme</vt:lpstr>
      <vt:lpstr>Παρουσίαση 6:  Επιτροπή της Βασιλείας για την Τραπεζική Εποπτεία </vt:lpstr>
      <vt:lpstr>Εισαγωγή </vt:lpstr>
      <vt:lpstr>Σύμφωνο Βασιλείας Ι</vt:lpstr>
      <vt:lpstr>Βασιλεία Ι</vt:lpstr>
      <vt:lpstr>Σύμφωνο Βασιλείας Ι</vt:lpstr>
      <vt:lpstr>Σύμφωνο Βασιλείας Ι</vt:lpstr>
      <vt:lpstr>Σύμφωνο Βασιλείας ΙΙ</vt:lpstr>
      <vt:lpstr>Σύμφωνο Βασιλείας ΙΙ</vt:lpstr>
      <vt:lpstr>Σύμφωνο Βασιλείας ΙΙ</vt:lpstr>
      <vt:lpstr>Σύμφωνο Βασιλείας ΙΙ</vt:lpstr>
      <vt:lpstr>Σύμφωνο Βασιλείας ΙΙ</vt:lpstr>
      <vt:lpstr>Σύμφωνο Βασιλείας ΙΙ</vt:lpstr>
      <vt:lpstr>Σύμφωνο Βασιλείας ΙΙ</vt:lpstr>
      <vt:lpstr>Σύμφωνο Βασιλείας ΙΙ</vt:lpstr>
      <vt:lpstr>Σύμφωνο Βασιλείας ΙΙ</vt:lpstr>
      <vt:lpstr>Σύμφωνο Βασιλείας ΙΙ</vt:lpstr>
      <vt:lpstr>Υπολογισμός πιστωτικού κινδύνου</vt:lpstr>
      <vt:lpstr>Σύμφωνο Βασιλείας ΙΙΙ</vt:lpstr>
      <vt:lpstr>Σύμφωνο Βασιλείας ΙΙΙ</vt:lpstr>
      <vt:lpstr>Σύμφωνο Βασιλείας ΙΙΙ</vt:lpstr>
      <vt:lpstr>Σύμφωνο Βασιλείας ΙΙΙ</vt:lpstr>
      <vt:lpstr>Σύμφωνο Βασιλείας ΙΙΙ</vt:lpstr>
      <vt:lpstr>Σύμφωνο Βασιλείας ΙΙΙ</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 Εθνικολογιστικά μεγέθη και ισοζύγιο πληρωμών</dc:title>
  <dc:creator>Liagkouras</dc:creator>
  <cp:lastModifiedBy>Gerasimos Rompotis</cp:lastModifiedBy>
  <cp:revision>123</cp:revision>
  <dcterms:created xsi:type="dcterms:W3CDTF">2013-10-10T16:57:40Z</dcterms:created>
  <dcterms:modified xsi:type="dcterms:W3CDTF">2026-02-18T19:59:43Z</dcterms:modified>
</cp:coreProperties>
</file>