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56" r:id="rId2"/>
    <p:sldId id="283" r:id="rId3"/>
    <p:sldId id="284" r:id="rId4"/>
    <p:sldId id="306" r:id="rId5"/>
    <p:sldId id="307" r:id="rId6"/>
    <p:sldId id="288" r:id="rId7"/>
    <p:sldId id="287" r:id="rId8"/>
    <p:sldId id="290" r:id="rId9"/>
    <p:sldId id="308" r:id="rId10"/>
    <p:sldId id="289" r:id="rId11"/>
    <p:sldId id="309" r:id="rId12"/>
    <p:sldId id="291" r:id="rId13"/>
    <p:sldId id="310" r:id="rId14"/>
    <p:sldId id="311" r:id="rId15"/>
    <p:sldId id="312" r:id="rId16"/>
    <p:sldId id="292" r:id="rId17"/>
    <p:sldId id="257" r:id="rId18"/>
    <p:sldId id="313" r:id="rId19"/>
    <p:sldId id="293" r:id="rId20"/>
    <p:sldId id="259" r:id="rId21"/>
    <p:sldId id="280" r:id="rId22"/>
    <p:sldId id="263" r:id="rId23"/>
    <p:sldId id="264" r:id="rId24"/>
    <p:sldId id="304" r:id="rId25"/>
    <p:sldId id="265" r:id="rId26"/>
    <p:sldId id="294" r:id="rId27"/>
    <p:sldId id="267" r:id="rId28"/>
    <p:sldId id="305" r:id="rId29"/>
    <p:sldId id="314" r:id="rId30"/>
    <p:sldId id="315" r:id="rId31"/>
    <p:sldId id="316" r:id="rId32"/>
    <p:sldId id="317" r:id="rId33"/>
    <p:sldId id="31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l-GR"/>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E102F-8DD2-4131-96EE-9DEDB79A8E5F}" type="slidenum">
              <a:rPr lang="en-US" smtClean="0"/>
              <a:pPr/>
              <a:t>17</a:t>
            </a:fld>
            <a:endParaRPr lang="en-US"/>
          </a:p>
        </p:txBody>
      </p:sp>
    </p:spTree>
    <p:extLst>
      <p:ext uri="{BB962C8B-B14F-4D97-AF65-F5344CB8AC3E}">
        <p14:creationId xmlns:p14="http://schemas.microsoft.com/office/powerpoint/2010/main" val="294367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DC951-E916-5A80-AC4D-35C00C98E6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7B69C-BD8B-1AD3-D0B4-9E51B62D0FDF}"/>
              </a:ext>
            </a:extLst>
          </p:cNvPr>
          <p:cNvSpPr>
            <a:spLocks noGrp="1" noRot="1" noChangeAspect="1"/>
          </p:cNvSpPr>
          <p:nvPr>
            <p:ph type="sldImg"/>
          </p:nvPr>
        </p:nvSpPr>
        <p:spPr/>
        <p:txBody>
          <a:bodyPr/>
          <a:lstStyle/>
          <a:p>
            <a:endParaRPr lang="el-GR"/>
          </a:p>
        </p:txBody>
      </p:sp>
      <p:sp>
        <p:nvSpPr>
          <p:cNvPr id="3" name="Notes Placeholder 2">
            <a:extLst>
              <a:ext uri="{FF2B5EF4-FFF2-40B4-BE49-F238E27FC236}">
                <a16:creationId xmlns:a16="http://schemas.microsoft.com/office/drawing/2014/main" id="{0D01572A-E9D4-F246-35A3-3D9AF699469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F807A23-556C-47DA-7217-E1DF7A0E7BE2}"/>
              </a:ext>
            </a:extLst>
          </p:cNvPr>
          <p:cNvSpPr>
            <a:spLocks noGrp="1"/>
          </p:cNvSpPr>
          <p:nvPr>
            <p:ph type="sldNum" sz="quarter" idx="10"/>
          </p:nvPr>
        </p:nvSpPr>
        <p:spPr/>
        <p:txBody>
          <a:bodyPr/>
          <a:lstStyle/>
          <a:p>
            <a:fld id="{B9AE102F-8DD2-4131-96EE-9DEDB79A8E5F}" type="slidenum">
              <a:rPr lang="en-US" smtClean="0"/>
              <a:pPr/>
              <a:t>18</a:t>
            </a:fld>
            <a:endParaRPr lang="en-US"/>
          </a:p>
        </p:txBody>
      </p:sp>
    </p:spTree>
    <p:extLst>
      <p:ext uri="{BB962C8B-B14F-4D97-AF65-F5344CB8AC3E}">
        <p14:creationId xmlns:p14="http://schemas.microsoft.com/office/powerpoint/2010/main" val="318864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b="1">
                <a:solidFill>
                  <a:schemeClr val="tx2"/>
                </a:solidFill>
              </a:rPr>
              <a:t>Παρουσίαση 5: </a:t>
            </a:r>
            <a:br>
              <a:rPr lang="el-GR" b="1">
                <a:solidFill>
                  <a:schemeClr val="tx2"/>
                </a:solidFill>
              </a:rPr>
            </a:br>
            <a:r>
              <a:rPr lang="el-GR" b="1">
                <a:solidFill>
                  <a:schemeClr val="tx2"/>
                </a:solidFill>
              </a:rPr>
              <a:t>Μέτρηση Κινδύνων</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7CB5-40E9-E23A-9BD3-19DFA47981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EF5B35-E1C4-EBFE-6BEB-D7635DBD19BF}"/>
              </a:ext>
            </a:extLst>
          </p:cNvPr>
          <p:cNvSpPr>
            <a:spLocks noGrp="1"/>
          </p:cNvSpPr>
          <p:nvPr>
            <p:ph idx="1"/>
          </p:nvPr>
        </p:nvSpPr>
        <p:spPr>
          <a:xfrm>
            <a:off x="457200" y="1066800"/>
            <a:ext cx="8229600" cy="5289550"/>
          </a:xfrm>
        </p:spPr>
        <p:txBody>
          <a:bodyPr>
            <a:normAutofit fontScale="62500" lnSpcReduction="20000"/>
          </a:bodyPr>
          <a:lstStyle/>
          <a:p>
            <a:pPr algn="just"/>
            <a:r>
              <a:rPr lang="el-GR" dirty="0"/>
              <a:t>Το πρώτο βήμα για την εκτίμηση του κινδύνου επιτοκίου είναι, η διοίκηση της τράπεζας να αποφασίσει ποια περιουσιακά στοιχεία και υποχρεώσεις είναι ευαίσθητα σε επιτόκια, δηλαδή, ποια στοιχεία έχουν επιτόκια που θα επανακαθοριστούν (ανατιμηθούν) εντός ενός έτους. Σημειώστε ότι τα ευαίσθητα σε επιτόκια στοιχεία ενεργητικού ή παθητικού μπορούν να έχουν επιτόκια αναπροσαρμοσμένα εντός του έτους, διότι η αναπροσαρμογή γίνεται αυτομάτως, όπως συμβαίνει και με τα ενυπόθηκα δάνεια μεταβλητού επιτοκίου. Για πολλά περιουσιακά στοιχεία και υποχρεώσεις, η απόφαση για το αν είναι ευαίσθητα σε επιτόκια είναι απλή.</a:t>
            </a:r>
          </a:p>
          <a:p>
            <a:pPr algn="just"/>
            <a:r>
              <a:rPr lang="el-GR" dirty="0"/>
              <a:t>Ωστόσο, ορισμένα περιουσιακά στοιχεία που μοιάζουν με περιουσιακά στοιχεία σταθερού επιτοκίου, τα επιτόκια των οποίων δεν αναπροσαρμόζονται εντός του έτους, έχουν πράγματι ένα στοιχείο που είναι ευαίσθητο στο επιτόκιο. Για παράδειγμα, παρόλο που τα στεγαστικά ενυπόθηκα δάνεια με σταθερό επιτόκιο ενδέχεται να έχουν διάρκεια 30 ετών, οι ιδιοκτήτες του σπιτιού μπορούν να τα εξοφλήσουν νωρίτερα, με την πώληση των σπιτιών τους ή με την αποπληρωμή της υποθήκης με κάποιον άλλο τρόπο. Αυτό σημαίνει ότι εντός ενός έτους θα καταβληθεί ένα ορισμένο ποσοστό αυτών των δανείων σταθερού επιτοκίου και τα επιτόκια αυτού του ποσού θα αναμορφωθούν.</a:t>
            </a:r>
          </a:p>
          <a:p>
            <a:pPr marL="0" indent="0" algn="just">
              <a:buNone/>
            </a:pPr>
            <a:endParaRPr lang="el-GR" dirty="0"/>
          </a:p>
        </p:txBody>
      </p:sp>
      <p:sp>
        <p:nvSpPr>
          <p:cNvPr id="4" name="Slide Number Placeholder 3">
            <a:extLst>
              <a:ext uri="{FF2B5EF4-FFF2-40B4-BE49-F238E27FC236}">
                <a16:creationId xmlns:a16="http://schemas.microsoft.com/office/drawing/2014/main" id="{8BF32CF6-2FE2-EA9F-A681-96E31F83D0B4}"/>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CE0DD561-BFDF-6EEC-D4AB-EF3C95B4AFC0}"/>
              </a:ext>
            </a:extLst>
          </p:cNvPr>
          <p:cNvSpPr>
            <a:spLocks noGrp="1"/>
          </p:cNvSpPr>
          <p:nvPr>
            <p:ph type="title"/>
          </p:nvPr>
        </p:nvSpPr>
        <p:spPr>
          <a:xfrm>
            <a:off x="457200" y="274638"/>
            <a:ext cx="8229600" cy="792162"/>
          </a:xfrm>
        </p:spPr>
        <p:txBody>
          <a:bodyPr>
            <a:normAutofit/>
          </a:bodyPr>
          <a:lstStyle/>
          <a:p>
            <a:r>
              <a:rPr lang="el-GR" altLang="en-US" sz="3200" b="1" dirty="0">
                <a:solidFill>
                  <a:schemeClr val="tx2"/>
                </a:solidFill>
              </a:rPr>
              <a:t>Κίνδυνος επιτοκίου</a:t>
            </a:r>
          </a:p>
        </p:txBody>
      </p:sp>
    </p:spTree>
    <p:extLst>
      <p:ext uri="{BB962C8B-B14F-4D97-AF65-F5344CB8AC3E}">
        <p14:creationId xmlns:p14="http://schemas.microsoft.com/office/powerpoint/2010/main" val="719185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491AD-F64F-1672-0D50-7989BA029B1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E4B554-5924-6E06-A801-CF71762159FE}"/>
              </a:ext>
            </a:extLst>
          </p:cNvPr>
          <p:cNvSpPr>
            <a:spLocks noGrp="1"/>
          </p:cNvSpPr>
          <p:nvPr>
            <p:ph idx="1"/>
          </p:nvPr>
        </p:nvSpPr>
        <p:spPr>
          <a:xfrm>
            <a:off x="457200" y="1066799"/>
            <a:ext cx="8229600" cy="5654675"/>
          </a:xfrm>
        </p:spPr>
        <p:txBody>
          <a:bodyPr>
            <a:normAutofit fontScale="62500" lnSpcReduction="20000"/>
          </a:bodyPr>
          <a:lstStyle/>
          <a:p>
            <a:pPr algn="just"/>
            <a:r>
              <a:rPr lang="el-GR" dirty="0"/>
              <a:t>Οι διοικήσεις των τραπεζών ακολουθούν μια παρόμοια διαδικασία για τον προσδιορισμό του συνολικού ποσού των ευαίσθητων σε επιτόκιο υποχρεώσεων. Οι προφανώς ευαίσθητες σε επιτόκια υποχρεώσεις είναι λογαριασμοί καταθέσεων χρηματαγοράς, ομοσπονδιακά κεφάλαια και δάνεια με διάρκεια μικρότερη του ενός έτους. Οι ελεγχόμενες καταθέσεις και οι καταθέσεις ταμιευτηρίου έχουν συχνά επιτόκια που μπορούν να αλλάξουν ανά πάσα στιγμή από την τράπεζα, αν και οι τράπεζες συχνά επιθυμούν να διατηρήσουν τα επιτόκια τους σταθερά για σημαντικές περιόδους. Έτσι, οι υποχρεώσεις αυτές είναι εν μέρει αλλά όχι πλήρως ευαίσθητες.</a:t>
            </a:r>
          </a:p>
          <a:p>
            <a:pPr algn="just"/>
            <a:r>
              <a:rPr lang="el-GR" dirty="0"/>
              <a:t>Εάν ένα χρηματοπιστωτικό ίδρυμα έχει περισσότερο ευαίσθητες σε επιτόκιο υποχρεώσεις από τα στοιχεία του ενεργητικού, η αύξηση των επιτοκίων θα μειώσει το καθαρό </a:t>
            </a:r>
            <a:r>
              <a:rPr lang="el-GR" dirty="0" err="1"/>
              <a:t>επιτοκιακό</a:t>
            </a:r>
            <a:r>
              <a:rPr lang="el-GR" dirty="0"/>
              <a:t> περιθώριο και το εισόδημα ενώ η μείωση των επιτοκίων θα αυξήσει το καθαρό </a:t>
            </a:r>
            <a:r>
              <a:rPr lang="el-GR" dirty="0" err="1"/>
              <a:t>επιτοκιακό</a:t>
            </a:r>
            <a:r>
              <a:rPr lang="el-GR" dirty="0"/>
              <a:t> περιθώριο και το εισόδημα</a:t>
            </a:r>
          </a:p>
          <a:p>
            <a:pPr algn="just"/>
            <a:r>
              <a:rPr lang="el-GR" dirty="0"/>
              <a:t>Εφαρμόζονται τρεις βασικές προσεγγίσεις για την εκτίμηση της επίδρασης των μεταβολών των επιτοκίων στα έσοδα του πιστωτικού οργανισμού. Οι προσεγγίσεις αυτές διενεργούνται με βάση:</a:t>
            </a:r>
          </a:p>
          <a:p>
            <a:pPr marL="0" indent="0" algn="just">
              <a:buNone/>
            </a:pPr>
            <a:r>
              <a:rPr lang="el-GR" dirty="0"/>
              <a:t>	* Το υπόδειγμα </a:t>
            </a:r>
            <a:r>
              <a:rPr lang="el-GR" dirty="0" err="1"/>
              <a:t>ανατιμολόγησης</a:t>
            </a:r>
            <a:r>
              <a:rPr lang="el-GR" dirty="0"/>
              <a:t> (</a:t>
            </a:r>
            <a:r>
              <a:rPr lang="el-GR" dirty="0" err="1"/>
              <a:t>Repricing</a:t>
            </a:r>
            <a:r>
              <a:rPr lang="el-GR" dirty="0"/>
              <a:t> </a:t>
            </a:r>
            <a:r>
              <a:rPr lang="el-GR" dirty="0" err="1"/>
              <a:t>Model</a:t>
            </a:r>
            <a:r>
              <a:rPr lang="el-GR" dirty="0"/>
              <a:t>)</a:t>
            </a:r>
          </a:p>
          <a:p>
            <a:pPr marL="0" indent="0" algn="just">
              <a:buNone/>
            </a:pPr>
            <a:r>
              <a:rPr lang="el-GR" dirty="0"/>
              <a:t>	* Το υπόδειγμα της ωρίμανσης (</a:t>
            </a:r>
            <a:r>
              <a:rPr lang="el-GR" dirty="0" err="1"/>
              <a:t>Maturity</a:t>
            </a:r>
            <a:r>
              <a:rPr lang="el-GR" dirty="0"/>
              <a:t> </a:t>
            </a:r>
            <a:r>
              <a:rPr lang="el-GR" dirty="0" err="1"/>
              <a:t>Model</a:t>
            </a:r>
            <a:r>
              <a:rPr lang="el-GR" dirty="0"/>
              <a:t>)</a:t>
            </a:r>
          </a:p>
          <a:p>
            <a:pPr marL="0" indent="0" algn="just">
              <a:buNone/>
            </a:pPr>
            <a:r>
              <a:rPr lang="el-GR" dirty="0"/>
              <a:t>	* Το υπόδειγμα της διάρκειας (</a:t>
            </a:r>
            <a:r>
              <a:rPr lang="el-GR" dirty="0" err="1"/>
              <a:t>Duration</a:t>
            </a:r>
            <a:r>
              <a:rPr lang="el-GR" dirty="0"/>
              <a:t> </a:t>
            </a:r>
            <a:r>
              <a:rPr lang="el-GR" dirty="0" err="1"/>
              <a:t>Model</a:t>
            </a:r>
            <a:r>
              <a:rPr lang="el-GR" dirty="0"/>
              <a:t>)</a:t>
            </a:r>
          </a:p>
          <a:p>
            <a:pPr marL="0" indent="0" algn="just">
              <a:buNone/>
            </a:pPr>
            <a:endParaRPr lang="el-GR" dirty="0"/>
          </a:p>
        </p:txBody>
      </p:sp>
      <p:sp>
        <p:nvSpPr>
          <p:cNvPr id="4" name="Slide Number Placeholder 3">
            <a:extLst>
              <a:ext uri="{FF2B5EF4-FFF2-40B4-BE49-F238E27FC236}">
                <a16:creationId xmlns:a16="http://schemas.microsoft.com/office/drawing/2014/main" id="{0BC83867-64C1-CAD9-CB40-3AC6F736788F}"/>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5" name="Title 1">
            <a:extLst>
              <a:ext uri="{FF2B5EF4-FFF2-40B4-BE49-F238E27FC236}">
                <a16:creationId xmlns:a16="http://schemas.microsoft.com/office/drawing/2014/main" id="{2427F580-2F47-4FB1-855B-2EBE00EB26E8}"/>
              </a:ext>
            </a:extLst>
          </p:cNvPr>
          <p:cNvSpPr>
            <a:spLocks noGrp="1"/>
          </p:cNvSpPr>
          <p:nvPr>
            <p:ph type="title"/>
          </p:nvPr>
        </p:nvSpPr>
        <p:spPr>
          <a:xfrm>
            <a:off x="457200" y="274638"/>
            <a:ext cx="8229600" cy="792162"/>
          </a:xfrm>
        </p:spPr>
        <p:txBody>
          <a:bodyPr>
            <a:normAutofit/>
          </a:bodyPr>
          <a:lstStyle/>
          <a:p>
            <a:r>
              <a:rPr lang="el-GR" altLang="en-US" sz="3200" b="1" dirty="0">
                <a:solidFill>
                  <a:schemeClr val="tx2"/>
                </a:solidFill>
              </a:rPr>
              <a:t>Κίνδυνος επιτοκίου</a:t>
            </a:r>
          </a:p>
        </p:txBody>
      </p:sp>
    </p:spTree>
    <p:extLst>
      <p:ext uri="{BB962C8B-B14F-4D97-AF65-F5344CB8AC3E}">
        <p14:creationId xmlns:p14="http://schemas.microsoft.com/office/powerpoint/2010/main" val="3624170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17122-2919-5C8E-1635-B6076FAAA3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B9D20-A228-800C-6A85-A0543B5413CE}"/>
              </a:ext>
            </a:extLst>
          </p:cNvPr>
          <p:cNvSpPr>
            <a:spLocks noGrp="1"/>
          </p:cNvSpPr>
          <p:nvPr>
            <p:ph idx="1"/>
          </p:nvPr>
        </p:nvSpPr>
        <p:spPr>
          <a:xfrm>
            <a:off x="457200" y="840658"/>
            <a:ext cx="8229600" cy="5407742"/>
          </a:xfrm>
        </p:spPr>
        <p:txBody>
          <a:bodyPr>
            <a:normAutofit fontScale="62500" lnSpcReduction="20000"/>
          </a:bodyPr>
          <a:lstStyle/>
          <a:p>
            <a:pPr algn="just"/>
            <a:r>
              <a:rPr lang="el-GR" dirty="0"/>
              <a:t>Ο ισολογισμός ενός πιστωτικού ιδρύματος αποτελείται από στοιχεία ενεργητικού, που αποφέρουν έσοδα από τόκους (</a:t>
            </a:r>
            <a:r>
              <a:rPr lang="el-GR" dirty="0" err="1"/>
              <a:t>interest</a:t>
            </a:r>
            <a:r>
              <a:rPr lang="el-GR" dirty="0"/>
              <a:t> </a:t>
            </a:r>
            <a:r>
              <a:rPr lang="el-GR" dirty="0" err="1"/>
              <a:t>income</a:t>
            </a:r>
            <a:r>
              <a:rPr lang="el-GR" dirty="0"/>
              <a:t>), από στοιχεία παθητικού, για τα οποία γίνονται πληρωμές τόκων (</a:t>
            </a:r>
            <a:r>
              <a:rPr lang="el-GR" dirty="0" err="1"/>
              <a:t>interest</a:t>
            </a:r>
            <a:r>
              <a:rPr lang="el-GR" dirty="0"/>
              <a:t> </a:t>
            </a:r>
            <a:r>
              <a:rPr lang="el-GR" dirty="0" err="1"/>
              <a:t>expense</a:t>
            </a:r>
            <a:r>
              <a:rPr lang="el-GR" dirty="0"/>
              <a:t>). Τα στοιχεία αυτά έχουν συνήθως συγκεκριμένη περίοδο ωρίμανσης ή καθορισμένη περίοδο έπειτα από την οποία γίνεται </a:t>
            </a:r>
            <a:r>
              <a:rPr lang="el-GR" dirty="0" err="1"/>
              <a:t>ανατιμολόγηση</a:t>
            </a:r>
            <a:r>
              <a:rPr lang="el-GR" dirty="0"/>
              <a:t> (</a:t>
            </a:r>
            <a:r>
              <a:rPr lang="el-GR" dirty="0" err="1"/>
              <a:t>repricing</a:t>
            </a:r>
            <a:r>
              <a:rPr lang="el-GR" dirty="0"/>
              <a:t>) ή αναθεώρηση της τιμής τους, με βάση τα τρέχοντα επιτόκια. Έτσι μπορούμε να κατηγοριοποιήσουμε τα στοιχεία ενεργητικού και παθητικού, ανάλογα με το χρόνο ωρίμανσης τους ή το χρόνο έπειτα από τον οποίο τίθενται σε διαδικασία </a:t>
            </a:r>
            <a:r>
              <a:rPr lang="el-GR" dirty="0" err="1"/>
              <a:t>ανατιμολόγησης</a:t>
            </a:r>
            <a:r>
              <a:rPr lang="el-GR" dirty="0"/>
              <a:t>. Με βάση αυτή την προσέγγιση, μπορούμε να χαρακτηρίσουμε τα συγκεκριμένα στοιχεία ενεργητικού και παθητικού, ως ευαίσθητα στοιχεία στις μεταβολές των επιτοκίων (</a:t>
            </a:r>
            <a:r>
              <a:rPr lang="el-GR" dirty="0" err="1"/>
              <a:t>Rate</a:t>
            </a:r>
            <a:r>
              <a:rPr lang="el-GR" dirty="0"/>
              <a:t> </a:t>
            </a:r>
            <a:r>
              <a:rPr lang="el-GR" dirty="0" err="1"/>
              <a:t>Sensitive</a:t>
            </a:r>
            <a:r>
              <a:rPr lang="el-GR" dirty="0"/>
              <a:t> </a:t>
            </a:r>
            <a:r>
              <a:rPr lang="el-GR" dirty="0" err="1"/>
              <a:t>Assets</a:t>
            </a:r>
            <a:r>
              <a:rPr lang="el-GR" dirty="0"/>
              <a:t> - RSA και </a:t>
            </a:r>
            <a:r>
              <a:rPr lang="el-GR" dirty="0" err="1"/>
              <a:t>Rate</a:t>
            </a:r>
            <a:r>
              <a:rPr lang="el-GR" dirty="0"/>
              <a:t> </a:t>
            </a:r>
            <a:r>
              <a:rPr lang="el-GR" dirty="0" err="1"/>
              <a:t>Sensitive</a:t>
            </a:r>
            <a:r>
              <a:rPr lang="el-GR" dirty="0"/>
              <a:t> </a:t>
            </a:r>
            <a:r>
              <a:rPr lang="el-GR" dirty="0" err="1"/>
              <a:t>Liabilities</a:t>
            </a:r>
            <a:r>
              <a:rPr lang="el-GR" dirty="0"/>
              <a:t> - RSL).</a:t>
            </a:r>
          </a:p>
          <a:p>
            <a:pPr algn="just"/>
            <a:r>
              <a:rPr lang="el-GR" dirty="0"/>
              <a:t>Αυτά τα στοιχεία ενεργητικού και παθητικού μπορούν αν ενταχθούν σε διαφορετικές κατηγορίες ανάλογα με την </a:t>
            </a:r>
            <a:r>
              <a:rPr lang="el-GR" dirty="0" err="1"/>
              <a:t>ληκτότητα</a:t>
            </a:r>
            <a:r>
              <a:rPr lang="el-GR" dirty="0"/>
              <a:t> τους (</a:t>
            </a:r>
            <a:r>
              <a:rPr lang="el-GR" dirty="0" err="1"/>
              <a:t>maturity</a:t>
            </a:r>
            <a:r>
              <a:rPr lang="el-GR" dirty="0"/>
              <a:t> </a:t>
            </a:r>
            <a:r>
              <a:rPr lang="el-GR" dirty="0" err="1"/>
              <a:t>buckets</a:t>
            </a:r>
            <a:r>
              <a:rPr lang="el-GR" dirty="0"/>
              <a:t> – ομάδες </a:t>
            </a:r>
            <a:r>
              <a:rPr lang="el-GR" dirty="0" err="1"/>
              <a:t>ληκτότητας</a:t>
            </a:r>
            <a:r>
              <a:rPr lang="el-GR" dirty="0"/>
              <a:t>). Σε κάθε ομάδα τοποθετούμε την λογιστική αξία των στοιχείων εκείνων που η λήξη τους εμπίπτει μέσα στον χρονικό ορίζοντα της ομάδας. Έτσι κάθε ομάδα περιέχει τα στοιχεία που χαρακτηρίζονται ευαίσθητα στο επιτόκιο για την συγκεκριμένη χρονική περίοδο, ενώ τα υπόλοιπα δεν είναι ευαίσθητα στο επιτόκιο για την συγκεκριμένη περίοδο. </a:t>
            </a:r>
          </a:p>
        </p:txBody>
      </p:sp>
      <p:sp>
        <p:nvSpPr>
          <p:cNvPr id="4" name="Slide Number Placeholder 3">
            <a:extLst>
              <a:ext uri="{FF2B5EF4-FFF2-40B4-BE49-F238E27FC236}">
                <a16:creationId xmlns:a16="http://schemas.microsoft.com/office/drawing/2014/main" id="{DD408289-E8DF-C198-7B21-A9245BC25A9A}"/>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BF4FF7F4-93F7-36D8-7980-E92321D38CE6}"/>
              </a:ext>
            </a:extLst>
          </p:cNvPr>
          <p:cNvSpPr>
            <a:spLocks noGrp="1"/>
          </p:cNvSpPr>
          <p:nvPr>
            <p:ph type="title"/>
          </p:nvPr>
        </p:nvSpPr>
        <p:spPr>
          <a:xfrm>
            <a:off x="457200" y="274638"/>
            <a:ext cx="8229600" cy="563562"/>
          </a:xfrm>
        </p:spPr>
        <p:txBody>
          <a:bodyPr>
            <a:normAutofit fontScale="90000"/>
          </a:bodyPr>
          <a:lstStyle/>
          <a:p>
            <a:r>
              <a:rPr lang="el-GR" altLang="en-US" sz="3200" b="1" dirty="0">
                <a:solidFill>
                  <a:schemeClr val="tx2"/>
                </a:solidFill>
              </a:rPr>
              <a:t>Το υπόδειγμα </a:t>
            </a:r>
            <a:r>
              <a:rPr lang="el-GR" altLang="en-US" sz="3200" b="1" dirty="0" err="1">
                <a:solidFill>
                  <a:schemeClr val="tx2"/>
                </a:solidFill>
              </a:rPr>
              <a:t>ανατιμολόγησης</a:t>
            </a:r>
            <a:r>
              <a:rPr lang="el-GR" altLang="en-US" sz="3200" b="1" dirty="0">
                <a:solidFill>
                  <a:schemeClr val="tx2"/>
                </a:solidFill>
              </a:rPr>
              <a:t> (</a:t>
            </a:r>
            <a:r>
              <a:rPr lang="el-GR" altLang="en-US" sz="3200" b="1" dirty="0" err="1">
                <a:solidFill>
                  <a:schemeClr val="tx2"/>
                </a:solidFill>
              </a:rPr>
              <a:t>Repricing</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Tree>
    <p:extLst>
      <p:ext uri="{BB962C8B-B14F-4D97-AF65-F5344CB8AC3E}">
        <p14:creationId xmlns:p14="http://schemas.microsoft.com/office/powerpoint/2010/main" val="2476397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DB948-0A72-0800-4B09-318FB28074B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4AB8A-2094-7D59-DD06-2AA6811D133D}"/>
              </a:ext>
            </a:extLst>
          </p:cNvPr>
          <p:cNvSpPr>
            <a:spLocks noGrp="1"/>
          </p:cNvSpPr>
          <p:nvPr>
            <p:ph idx="1"/>
          </p:nvPr>
        </p:nvSpPr>
        <p:spPr>
          <a:xfrm>
            <a:off x="457200" y="714835"/>
            <a:ext cx="8229600" cy="5880817"/>
          </a:xfrm>
        </p:spPr>
        <p:txBody>
          <a:bodyPr>
            <a:normAutofit fontScale="77500" lnSpcReduction="20000"/>
          </a:bodyPr>
          <a:lstStyle/>
          <a:p>
            <a:pPr marL="0" indent="0" algn="just">
              <a:buNone/>
            </a:pPr>
            <a:r>
              <a:rPr lang="el-GR" dirty="0"/>
              <a:t>Σε κάθε ομάδα i, υπολογίζεται: α) η αξία των στοιχείων του ενεργητικού (</a:t>
            </a:r>
            <a:r>
              <a:rPr lang="el-GR" dirty="0" err="1"/>
              <a:t>assets</a:t>
            </a:r>
            <a:r>
              <a:rPr lang="el-GR" dirty="0"/>
              <a:t>) που χαρακτηρίζονται ευαίσθητα στο επιτόκιο </a:t>
            </a:r>
            <a:r>
              <a:rPr lang="el-GR" dirty="0" err="1"/>
              <a:t>RSAi</a:t>
            </a:r>
            <a:r>
              <a:rPr lang="el-GR" dirty="0"/>
              <a:t> και β) η αξία των στοιχείων του παθητικού (</a:t>
            </a:r>
            <a:r>
              <a:rPr lang="el-GR" dirty="0" err="1"/>
              <a:t>liabilities</a:t>
            </a:r>
            <a:r>
              <a:rPr lang="el-GR" dirty="0"/>
              <a:t>) που χαρακτηρίζονται ευαίσθητα στο επιτόκιο </a:t>
            </a:r>
            <a:r>
              <a:rPr lang="el-GR" dirty="0" err="1"/>
              <a:t>RSLi</a:t>
            </a:r>
            <a:r>
              <a:rPr lang="el-GR" dirty="0"/>
              <a:t>. </a:t>
            </a:r>
          </a:p>
          <a:p>
            <a:pPr marL="0" indent="0" algn="just">
              <a:buNone/>
            </a:pPr>
            <a:r>
              <a:rPr lang="el-GR" dirty="0"/>
              <a:t>Το υπόδειγμα </a:t>
            </a:r>
            <a:r>
              <a:rPr lang="el-GR" dirty="0" err="1"/>
              <a:t>ανατιμολόγησης</a:t>
            </a:r>
            <a:r>
              <a:rPr lang="el-GR" dirty="0"/>
              <a:t> είναι μια ανάλυση βασισμένη στις λογιστικές αξίες του υποδείγματος </a:t>
            </a:r>
            <a:r>
              <a:rPr lang="en-US" dirty="0"/>
              <a:t>GAP</a:t>
            </a:r>
            <a:r>
              <a:rPr lang="el-GR" dirty="0"/>
              <a:t>, το οποίο μετρά την έκθεση στον κίνδυνο επιτοκίου στην ομάδα i.</a:t>
            </a:r>
          </a:p>
          <a:p>
            <a:pPr marL="0" indent="0" algn="just">
              <a:buNone/>
            </a:pPr>
            <a:endParaRPr lang="en-US" dirty="0"/>
          </a:p>
          <a:p>
            <a:pPr marL="0" indent="0" algn="ctr">
              <a:buNone/>
            </a:pPr>
            <a:r>
              <a:rPr lang="en-US" dirty="0"/>
              <a:t>GAPi </a:t>
            </a:r>
            <a:r>
              <a:rPr lang="el-GR" dirty="0"/>
              <a:t>= </a:t>
            </a:r>
            <a:r>
              <a:rPr lang="en-US" dirty="0" err="1"/>
              <a:t>RSAi</a:t>
            </a:r>
            <a:r>
              <a:rPr lang="en-US" dirty="0"/>
              <a:t> </a:t>
            </a:r>
            <a:r>
              <a:rPr lang="el-GR" dirty="0"/>
              <a:t>– </a:t>
            </a:r>
            <a:r>
              <a:rPr lang="en-US" dirty="0" err="1"/>
              <a:t>RSLi</a:t>
            </a:r>
            <a:endParaRPr lang="en-US" dirty="0"/>
          </a:p>
          <a:p>
            <a:pPr marL="0" indent="0" algn="just">
              <a:buNone/>
            </a:pPr>
            <a:r>
              <a:rPr lang="el-GR" dirty="0"/>
              <a:t>όπου:</a:t>
            </a:r>
          </a:p>
          <a:p>
            <a:pPr marL="0" indent="0" algn="just">
              <a:buNone/>
            </a:pPr>
            <a:r>
              <a:rPr lang="el-GR" dirty="0"/>
              <a:t>i = η κατηγορία </a:t>
            </a:r>
            <a:r>
              <a:rPr lang="el-GR" dirty="0" err="1"/>
              <a:t>ληκτότητας</a:t>
            </a:r>
            <a:r>
              <a:rPr lang="el-GR" dirty="0"/>
              <a:t>,</a:t>
            </a:r>
          </a:p>
          <a:p>
            <a:pPr marL="0" indent="0" algn="just">
              <a:buNone/>
            </a:pPr>
            <a:r>
              <a:rPr lang="el-GR" dirty="0" err="1"/>
              <a:t>RSAi</a:t>
            </a:r>
            <a:r>
              <a:rPr lang="el-GR" dirty="0"/>
              <a:t>= η συνολική αξία των ευαίσθητων, ως προς τις μεταβολές των επιτοκίων, στοιχείων ενεργητικού στην κατηγορία </a:t>
            </a:r>
            <a:r>
              <a:rPr lang="el-GR" dirty="0" err="1"/>
              <a:t>ληκτότητας</a:t>
            </a:r>
            <a:r>
              <a:rPr lang="el-GR" dirty="0"/>
              <a:t> i,</a:t>
            </a:r>
          </a:p>
          <a:p>
            <a:pPr marL="0" indent="0" algn="just">
              <a:buNone/>
            </a:pPr>
            <a:r>
              <a:rPr lang="el-GR" dirty="0" err="1"/>
              <a:t>RSLi</a:t>
            </a:r>
            <a:r>
              <a:rPr lang="el-GR" dirty="0"/>
              <a:t> = η συνολική αξία των ευαίσθητων, ως προς τις μεταβολές των επιτοκίων, στοιχείων παθητικού στην κατηγορία </a:t>
            </a:r>
            <a:r>
              <a:rPr lang="el-GR" dirty="0" err="1"/>
              <a:t>ληκτότητας</a:t>
            </a:r>
            <a:r>
              <a:rPr lang="el-GR" dirty="0"/>
              <a:t> i</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9BEAAC23-AFC3-AA0C-74AE-956B6F99EE51}"/>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DE4B4937-7EC4-2407-8A4D-76DB3E16D253}"/>
              </a:ext>
            </a:extLst>
          </p:cNvPr>
          <p:cNvSpPr>
            <a:spLocks noGrp="1"/>
          </p:cNvSpPr>
          <p:nvPr>
            <p:ph type="title"/>
          </p:nvPr>
        </p:nvSpPr>
        <p:spPr>
          <a:xfrm>
            <a:off x="457200" y="138983"/>
            <a:ext cx="8229600" cy="563562"/>
          </a:xfrm>
        </p:spPr>
        <p:txBody>
          <a:bodyPr>
            <a:normAutofit fontScale="90000"/>
          </a:bodyPr>
          <a:lstStyle/>
          <a:p>
            <a:r>
              <a:rPr lang="el-GR" altLang="en-US" sz="3200" b="1" dirty="0">
                <a:solidFill>
                  <a:schemeClr val="tx2"/>
                </a:solidFill>
              </a:rPr>
              <a:t>Το υπόδειγμα </a:t>
            </a:r>
            <a:r>
              <a:rPr lang="el-GR" altLang="en-US" sz="3200" b="1" dirty="0" err="1">
                <a:solidFill>
                  <a:schemeClr val="tx2"/>
                </a:solidFill>
              </a:rPr>
              <a:t>ανατιμολόγησης</a:t>
            </a:r>
            <a:r>
              <a:rPr lang="el-GR" altLang="en-US" sz="3200" b="1" dirty="0">
                <a:solidFill>
                  <a:schemeClr val="tx2"/>
                </a:solidFill>
              </a:rPr>
              <a:t> (</a:t>
            </a:r>
            <a:r>
              <a:rPr lang="el-GR" altLang="en-US" sz="3200" b="1" dirty="0" err="1">
                <a:solidFill>
                  <a:schemeClr val="tx2"/>
                </a:solidFill>
              </a:rPr>
              <a:t>Repricing</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Tree>
    <p:extLst>
      <p:ext uri="{BB962C8B-B14F-4D97-AF65-F5344CB8AC3E}">
        <p14:creationId xmlns:p14="http://schemas.microsoft.com/office/powerpoint/2010/main" val="2283180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420BD-2F91-0227-3C57-6C8E8F9C9D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B610F7-64F8-5A4D-C32D-E77899BA64D5}"/>
              </a:ext>
            </a:extLst>
          </p:cNvPr>
          <p:cNvSpPr>
            <a:spLocks noGrp="1"/>
          </p:cNvSpPr>
          <p:nvPr>
            <p:ph idx="1"/>
          </p:nvPr>
        </p:nvSpPr>
        <p:spPr>
          <a:xfrm>
            <a:off x="457200" y="840657"/>
            <a:ext cx="8229600" cy="5880817"/>
          </a:xfrm>
        </p:spPr>
        <p:txBody>
          <a:bodyPr>
            <a:normAutofit fontScale="77500" lnSpcReduction="20000"/>
          </a:bodyPr>
          <a:lstStyle/>
          <a:p>
            <a:pPr algn="just"/>
            <a:r>
              <a:rPr lang="el-GR" dirty="0"/>
              <a:t>Το σωρευτικό χάσμα αναπροσαρμογής στο σύνολο του ισολογισμού πρέπει να είναι μηδενικό. Το πλεονέκτημα του μοντέλου </a:t>
            </a:r>
            <a:r>
              <a:rPr lang="el-GR" dirty="0" err="1"/>
              <a:t>ανατιμολόγησης</a:t>
            </a:r>
            <a:r>
              <a:rPr lang="el-GR" dirty="0"/>
              <a:t> έγκειται στην πληροφόρηση που παρέχει και στην απλότητα με την οποία παρουσιάζει την έκθεση των μεταβολών του επιτοκίου στο καθαρό εισόδημα από τόκους των χρηματοπιστωτικών ιδρυμάτων, στις διάφορες κατηγορίες </a:t>
            </a:r>
            <a:r>
              <a:rPr lang="el-GR" dirty="0" err="1"/>
              <a:t>ληκτότητας</a:t>
            </a:r>
            <a:r>
              <a:rPr lang="el-GR" dirty="0"/>
              <a:t>.</a:t>
            </a:r>
          </a:p>
          <a:p>
            <a:pPr algn="just"/>
            <a:r>
              <a:rPr lang="el-GR" dirty="0"/>
              <a:t>Για παράδειγμα, ας υποθέσουμε ότι ένα χρηματοπιστωτικό ίδρυμα έχει αρνητική διαφορά 10 εκατομμυρίων μεταξύ των στοιχείων του ενεργητικού και του παθητικού, τα οποία αναπροσαρμόζονται κάθε ημέρα. Έτσι, ένα αρνητικό άνοιγμα (RSA &lt; RSL) προκαλεί τον κίνδυνο </a:t>
            </a:r>
            <a:r>
              <a:rPr lang="el-GR" dirty="0" err="1"/>
              <a:t>αναχρηματοδότησης</a:t>
            </a:r>
            <a:r>
              <a:rPr lang="el-GR" dirty="0"/>
              <a:t>, καθώς η άνοδος αυτών των βραχυπρόθεσμων επιτοκίων θα μείωνε τα καθαρά έσοδα από τόκους του ιδρύματος, δεδομένου ότι τα στοιχεία του παθητικού του ιδρύματος είναι περισσότερο ευαίσθητα στο επιτόκιο από ότι είναι τα στοιχεία του ενεργητικού, σε αυτή την κατηγορία </a:t>
            </a:r>
            <a:r>
              <a:rPr lang="el-GR" dirty="0" err="1"/>
              <a:t>ληκτότητας</a:t>
            </a:r>
            <a:r>
              <a:rPr lang="el-GR" dirty="0"/>
              <a:t>.</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5CD0D6E7-4FFB-3466-BDA4-E03A46FBAE98}"/>
              </a:ext>
            </a:extLst>
          </p:cNvPr>
          <p:cNvSpPr>
            <a:spLocks noGrp="1"/>
          </p:cNvSpPr>
          <p:nvPr>
            <p:ph type="sldNum" sz="quarter" idx="12"/>
          </p:nvPr>
        </p:nvSpPr>
        <p:spPr/>
        <p:txBody>
          <a:bodyPr/>
          <a:lstStyle/>
          <a:p>
            <a:fld id="{6F80338C-7267-4363-B749-58AFCE06DD7B}" type="slidenum">
              <a:rPr lang="en-US" smtClean="0"/>
              <a:pPr/>
              <a:t>14</a:t>
            </a:fld>
            <a:endParaRPr lang="en-US"/>
          </a:p>
        </p:txBody>
      </p:sp>
      <p:sp>
        <p:nvSpPr>
          <p:cNvPr id="5" name="Title 1">
            <a:extLst>
              <a:ext uri="{FF2B5EF4-FFF2-40B4-BE49-F238E27FC236}">
                <a16:creationId xmlns:a16="http://schemas.microsoft.com/office/drawing/2014/main" id="{5C907CA1-0A06-14F9-CB34-138FE25BBD8D}"/>
              </a:ext>
            </a:extLst>
          </p:cNvPr>
          <p:cNvSpPr>
            <a:spLocks noGrp="1"/>
          </p:cNvSpPr>
          <p:nvPr>
            <p:ph type="title"/>
          </p:nvPr>
        </p:nvSpPr>
        <p:spPr>
          <a:xfrm>
            <a:off x="457200" y="274638"/>
            <a:ext cx="8229600" cy="563562"/>
          </a:xfrm>
        </p:spPr>
        <p:txBody>
          <a:bodyPr>
            <a:normAutofit fontScale="90000"/>
          </a:bodyPr>
          <a:lstStyle/>
          <a:p>
            <a:r>
              <a:rPr lang="el-GR" altLang="en-US" sz="3200" b="1" dirty="0">
                <a:solidFill>
                  <a:schemeClr val="tx2"/>
                </a:solidFill>
              </a:rPr>
              <a:t>Το υπόδειγμα </a:t>
            </a:r>
            <a:r>
              <a:rPr lang="el-GR" altLang="en-US" sz="3200" b="1" dirty="0" err="1">
                <a:solidFill>
                  <a:schemeClr val="tx2"/>
                </a:solidFill>
              </a:rPr>
              <a:t>ανατιμολόγησης</a:t>
            </a:r>
            <a:r>
              <a:rPr lang="el-GR" altLang="en-US" sz="3200" b="1" dirty="0">
                <a:solidFill>
                  <a:schemeClr val="tx2"/>
                </a:solidFill>
              </a:rPr>
              <a:t> (</a:t>
            </a:r>
            <a:r>
              <a:rPr lang="el-GR" altLang="en-US" sz="3200" b="1" dirty="0" err="1">
                <a:solidFill>
                  <a:schemeClr val="tx2"/>
                </a:solidFill>
              </a:rPr>
              <a:t>Repricing</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Tree>
    <p:extLst>
      <p:ext uri="{BB962C8B-B14F-4D97-AF65-F5344CB8AC3E}">
        <p14:creationId xmlns:p14="http://schemas.microsoft.com/office/powerpoint/2010/main" val="3273925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99B61-D915-3804-72A1-6F6539072C1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FB4717-BE87-E303-C2D0-B1735CF9C066}"/>
              </a:ext>
            </a:extLst>
          </p:cNvPr>
          <p:cNvSpPr>
            <a:spLocks noGrp="1"/>
          </p:cNvSpPr>
          <p:nvPr>
            <p:ph idx="1"/>
          </p:nvPr>
        </p:nvSpPr>
        <p:spPr>
          <a:xfrm>
            <a:off x="457200" y="732042"/>
            <a:ext cx="8305800" cy="5989433"/>
          </a:xfrm>
        </p:spPr>
        <p:txBody>
          <a:bodyPr>
            <a:normAutofit fontScale="70000" lnSpcReduction="20000"/>
          </a:bodyPr>
          <a:lstStyle/>
          <a:p>
            <a:pPr marL="0" indent="0" algn="just">
              <a:buNone/>
            </a:pPr>
            <a:r>
              <a:rPr lang="el-GR" dirty="0"/>
              <a:t>Με άλλα λόγια, αν υποθέσουμε ισόποσες μεταβολές στα επιτόκια των RSA και RSL, το επιτόκιο θα αυξηθεί περισσότερο από τα έσοδα από τόκους. Αντίθετα, αν το πιστωτικό ίδρυμα έχει θετική διαφορά 20 εκατομμυρίων μεταξύ των περιουσιακών του στοιχείων και των υποχρεώσεων που αναπροσαρμόζονται σε 6 έως 12 μήνες, έχει θετικό χάσμα RSA&gt;RSL για αυτή την περίοδο και εκτίθεται σε κίνδυνο επανεπένδυσης, καθώς η μείωση των επιτοκίων την περίοδο αυτή θα μειώσει το καθαρό εισόδημα από τόκους του ιδρύματος, επειδή τα έσοδα από τόκους θα μειωθούν περισσότερο από το έξοδα των τόκων. </a:t>
            </a:r>
          </a:p>
          <a:p>
            <a:pPr marL="0" indent="0" algn="just">
              <a:buNone/>
            </a:pPr>
            <a:r>
              <a:rPr lang="el-GR" dirty="0"/>
              <a:t>Δηλαδή:</a:t>
            </a:r>
          </a:p>
          <a:p>
            <a:pPr marL="0" indent="0" algn="ctr">
              <a:buNone/>
            </a:pPr>
            <a:r>
              <a:rPr lang="el-GR" dirty="0" err="1"/>
              <a:t>ΔΝΙΙι</a:t>
            </a:r>
            <a:r>
              <a:rPr lang="el-GR" dirty="0"/>
              <a:t>= (</a:t>
            </a:r>
            <a:r>
              <a:rPr lang="el-GR" dirty="0" err="1"/>
              <a:t>GAPi</a:t>
            </a:r>
            <a:r>
              <a:rPr lang="el-GR" dirty="0"/>
              <a:t>) Δ</a:t>
            </a:r>
            <a:r>
              <a:rPr lang="en-US" dirty="0"/>
              <a:t>Ri </a:t>
            </a:r>
            <a:r>
              <a:rPr lang="el-GR" dirty="0"/>
              <a:t>= (</a:t>
            </a:r>
            <a:r>
              <a:rPr lang="el-GR" dirty="0" err="1"/>
              <a:t>RSAi</a:t>
            </a:r>
            <a:r>
              <a:rPr lang="el-GR" dirty="0"/>
              <a:t> - RSL</a:t>
            </a:r>
            <a:r>
              <a:rPr lang="en-US" dirty="0" err="1"/>
              <a:t>i</a:t>
            </a:r>
            <a:r>
              <a:rPr lang="el-GR" dirty="0"/>
              <a:t>) ΔR</a:t>
            </a:r>
            <a:r>
              <a:rPr lang="en-US" dirty="0" err="1"/>
              <a:t>i</a:t>
            </a:r>
            <a:endParaRPr lang="el-GR" dirty="0"/>
          </a:p>
          <a:p>
            <a:pPr marL="0" indent="0" algn="just">
              <a:buNone/>
            </a:pPr>
            <a:r>
              <a:rPr lang="el-GR" dirty="0"/>
              <a:t>όπου:</a:t>
            </a:r>
          </a:p>
          <a:p>
            <a:pPr marL="0" indent="0" algn="just">
              <a:buNone/>
            </a:pPr>
            <a:r>
              <a:rPr lang="el-GR" dirty="0" err="1"/>
              <a:t>ΔΝΙΙι</a:t>
            </a:r>
            <a:r>
              <a:rPr lang="el-GR" dirty="0"/>
              <a:t> = η μεταβολή στα καθαρά έσοδα από τόκους στην i κατηγορία </a:t>
            </a:r>
            <a:r>
              <a:rPr lang="el-GR" dirty="0" err="1"/>
              <a:t>ληκτότητας</a:t>
            </a:r>
            <a:r>
              <a:rPr lang="en-US" dirty="0"/>
              <a:t>,</a:t>
            </a:r>
            <a:endParaRPr lang="el-GR" dirty="0"/>
          </a:p>
          <a:p>
            <a:pPr marL="0" indent="0" algn="just">
              <a:buNone/>
            </a:pPr>
            <a:r>
              <a:rPr lang="el-GR" dirty="0"/>
              <a:t>GAP, = η διαφορά της λογιστικής αξίας των ευαίσθητων, ως προς το επιτόκιο, στοιχείων του</a:t>
            </a:r>
            <a:r>
              <a:rPr lang="en-US" dirty="0"/>
              <a:t> </a:t>
            </a:r>
            <a:r>
              <a:rPr lang="el-GR" dirty="0"/>
              <a:t>ενεργητικού και των αντίστοιχων του παθητικού στην i κατηγορία </a:t>
            </a:r>
            <a:r>
              <a:rPr lang="el-GR" dirty="0" err="1"/>
              <a:t>ληκτότητας</a:t>
            </a:r>
            <a:r>
              <a:rPr lang="en-US" dirty="0"/>
              <a:t>, </a:t>
            </a:r>
            <a:r>
              <a:rPr lang="el-GR" dirty="0"/>
              <a:t>και</a:t>
            </a:r>
          </a:p>
          <a:p>
            <a:pPr marL="0" indent="0" algn="just">
              <a:buNone/>
            </a:pPr>
            <a:r>
              <a:rPr lang="el-GR" dirty="0"/>
              <a:t>Δ</a:t>
            </a:r>
            <a:r>
              <a:rPr lang="en-US" dirty="0"/>
              <a:t>Ri</a:t>
            </a:r>
            <a:r>
              <a:rPr lang="el-GR" dirty="0"/>
              <a:t>= η μεταβολή στο επίπεδο των επιτοκίων στην κατηγορία</a:t>
            </a:r>
            <a:r>
              <a:rPr lang="en-US" dirty="0"/>
              <a:t>.</a:t>
            </a:r>
            <a:endParaRPr lang="el-GR" dirty="0"/>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127EB65A-7EA3-EA40-8695-9B49499F9ABE}"/>
              </a:ext>
            </a:extLst>
          </p:cNvPr>
          <p:cNvSpPr>
            <a:spLocks noGrp="1"/>
          </p:cNvSpPr>
          <p:nvPr>
            <p:ph type="sldNum" sz="quarter" idx="12"/>
          </p:nvPr>
        </p:nvSpPr>
        <p:spPr/>
        <p:txBody>
          <a:bodyPr/>
          <a:lstStyle/>
          <a:p>
            <a:fld id="{6F80338C-7267-4363-B749-58AFCE06DD7B}" type="slidenum">
              <a:rPr lang="en-US" smtClean="0"/>
              <a:pPr/>
              <a:t>15</a:t>
            </a:fld>
            <a:endParaRPr lang="en-US"/>
          </a:p>
        </p:txBody>
      </p:sp>
      <p:sp>
        <p:nvSpPr>
          <p:cNvPr id="5" name="Title 1">
            <a:extLst>
              <a:ext uri="{FF2B5EF4-FFF2-40B4-BE49-F238E27FC236}">
                <a16:creationId xmlns:a16="http://schemas.microsoft.com/office/drawing/2014/main" id="{21C3D364-F128-CF12-F967-0AE7095E38B8}"/>
              </a:ext>
            </a:extLst>
          </p:cNvPr>
          <p:cNvSpPr>
            <a:spLocks noGrp="1"/>
          </p:cNvSpPr>
          <p:nvPr>
            <p:ph type="title"/>
          </p:nvPr>
        </p:nvSpPr>
        <p:spPr>
          <a:xfrm>
            <a:off x="457200" y="136525"/>
            <a:ext cx="8229600" cy="563562"/>
          </a:xfrm>
        </p:spPr>
        <p:txBody>
          <a:bodyPr>
            <a:normAutofit fontScale="90000"/>
          </a:bodyPr>
          <a:lstStyle/>
          <a:p>
            <a:r>
              <a:rPr lang="el-GR" altLang="en-US" sz="3200" b="1" dirty="0">
                <a:solidFill>
                  <a:schemeClr val="tx2"/>
                </a:solidFill>
              </a:rPr>
              <a:t>Το υπόδειγμα </a:t>
            </a:r>
            <a:r>
              <a:rPr lang="el-GR" altLang="en-US" sz="3200" b="1" dirty="0" err="1">
                <a:solidFill>
                  <a:schemeClr val="tx2"/>
                </a:solidFill>
              </a:rPr>
              <a:t>ανατιμολόγησης</a:t>
            </a:r>
            <a:r>
              <a:rPr lang="el-GR" altLang="en-US" sz="3200" b="1" dirty="0">
                <a:solidFill>
                  <a:schemeClr val="tx2"/>
                </a:solidFill>
              </a:rPr>
              <a:t> (</a:t>
            </a:r>
            <a:r>
              <a:rPr lang="el-GR" altLang="en-US" sz="3200" b="1" dirty="0" err="1">
                <a:solidFill>
                  <a:schemeClr val="tx2"/>
                </a:solidFill>
              </a:rPr>
              <a:t>Repricing</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Tree>
    <p:extLst>
      <p:ext uri="{BB962C8B-B14F-4D97-AF65-F5344CB8AC3E}">
        <p14:creationId xmlns:p14="http://schemas.microsoft.com/office/powerpoint/2010/main" val="148648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ECCED1-7DFA-2D26-3DC4-588EDE1E98BA}"/>
              </a:ext>
            </a:extLst>
          </p:cNvPr>
          <p:cNvSpPr>
            <a:spLocks noGrp="1"/>
          </p:cNvSpPr>
          <p:nvPr>
            <p:ph idx="1"/>
          </p:nvPr>
        </p:nvSpPr>
        <p:spPr>
          <a:xfrm>
            <a:off x="424476" y="800100"/>
            <a:ext cx="8229600" cy="5676900"/>
          </a:xfrm>
        </p:spPr>
        <p:txBody>
          <a:bodyPr>
            <a:normAutofit fontScale="92500" lnSpcReduction="10000"/>
          </a:bodyPr>
          <a:lstStyle/>
          <a:p>
            <a:pPr marL="0" indent="0" algn="just">
              <a:buNone/>
            </a:pPr>
            <a:r>
              <a:rPr lang="el-GR" sz="2200" dirty="0"/>
              <a:t>Σε αντίθεση με το υπόδειγμα </a:t>
            </a:r>
            <a:r>
              <a:rPr lang="el-GR" sz="2200" dirty="0" err="1"/>
              <a:t>ανατιμολόγησης</a:t>
            </a:r>
            <a:r>
              <a:rPr lang="el-GR" sz="2200" dirty="0"/>
              <a:t>, το οποίο αναφέρεται σε λογιστικές αξίες, το υπόδειγμα ωρίμανσης στηρίζεται στις αγοραίες αξίες των στοιχείων ενεργητικού και παθητικού. Μεταβολές των επιτοκίων οδηγούν σε μεταβολές της αξίας των στοιχείων του ισολογισμού, εφόσον η προεξόφληση των ταμειακών ροών τους γίνεται με διαφορετικό επιτόκιο. Το παρόν υπόδειγμα λαμβάνει υπ’ όψιν τις τρέχουσες αξίες των στοιχείων του ισολογισμού, όπως αυτές θα </a:t>
            </a:r>
            <a:r>
              <a:rPr lang="el-GR" sz="2200" dirty="0" err="1"/>
              <a:t>αποτιμούνταν</a:t>
            </a:r>
            <a:r>
              <a:rPr lang="el-GR" sz="2200" dirty="0"/>
              <a:t>, αν επρόκειτο να ρευστοποιηθεί το τραπεζικό χαρτοφυλάκιο.</a:t>
            </a:r>
          </a:p>
          <a:p>
            <a:pPr marL="0" indent="0" algn="just">
              <a:buNone/>
            </a:pPr>
            <a:r>
              <a:rPr lang="el-GR" sz="2200" dirty="0"/>
              <a:t>Το ύψος της απαιτούμενης απόδοσης (R) ορίζεται με βάση το ύψος των επιτοκίων που επικρατούν στην αγορά χρήματος. Συνεπώς, ένα ομόλογο που έχει χρόνο ωρίμανσης t έτη αποτιμάται από την ακόλουθη σχέση:</a:t>
            </a:r>
          </a:p>
          <a:p>
            <a:pPr marL="0" indent="0" algn="just">
              <a:buNone/>
            </a:pPr>
            <a:endParaRPr lang="el-GR" sz="2200" dirty="0"/>
          </a:p>
          <a:p>
            <a:pPr marL="0" indent="0" algn="just">
              <a:buNone/>
            </a:pPr>
            <a:endParaRPr lang="el-GR" sz="2200" dirty="0"/>
          </a:p>
          <a:p>
            <a:pPr marL="0" indent="0" algn="just">
              <a:buNone/>
            </a:pPr>
            <a:endParaRPr lang="el-GR" sz="2200" dirty="0"/>
          </a:p>
          <a:p>
            <a:pPr marL="0" indent="0" algn="just">
              <a:buNone/>
            </a:pPr>
            <a:r>
              <a:rPr lang="el-GR" sz="2200" dirty="0"/>
              <a:t>Όπου:</a:t>
            </a:r>
          </a:p>
          <a:p>
            <a:pPr marL="0" indent="0" algn="just">
              <a:buNone/>
            </a:pPr>
            <a:r>
              <a:rPr lang="el-GR" sz="2200" dirty="0"/>
              <a:t>FV= </a:t>
            </a:r>
            <a:r>
              <a:rPr lang="el-GR" sz="2200" dirty="0" err="1"/>
              <a:t>Face</a:t>
            </a:r>
            <a:r>
              <a:rPr lang="el-GR" sz="2200" dirty="0"/>
              <a:t> </a:t>
            </a:r>
            <a:r>
              <a:rPr lang="el-GR" sz="2200" dirty="0" err="1"/>
              <a:t>Value</a:t>
            </a:r>
            <a:r>
              <a:rPr lang="el-GR" sz="2200" dirty="0"/>
              <a:t> = ονομαστική αξία ομολόγου,</a:t>
            </a:r>
          </a:p>
          <a:p>
            <a:pPr marL="0" indent="0" algn="just">
              <a:buNone/>
            </a:pPr>
            <a:r>
              <a:rPr lang="el-GR" sz="2200" dirty="0"/>
              <a:t>C = </a:t>
            </a:r>
            <a:r>
              <a:rPr lang="el-GR" sz="2200" dirty="0" err="1"/>
              <a:t>Coupon</a:t>
            </a:r>
            <a:r>
              <a:rPr lang="el-GR" sz="2200" dirty="0"/>
              <a:t> = Τοκομερίδιο επί της ονομαστικής αξίας.</a:t>
            </a:r>
          </a:p>
          <a:p>
            <a:pPr marL="0" indent="0" algn="just">
              <a:buNone/>
            </a:pPr>
            <a:r>
              <a:rPr lang="el-GR" sz="2200" dirty="0"/>
              <a:t>R = </a:t>
            </a:r>
            <a:r>
              <a:rPr lang="el-GR" sz="2200" dirty="0" err="1"/>
              <a:t>Return</a:t>
            </a:r>
            <a:r>
              <a:rPr lang="el-GR" sz="2200" dirty="0"/>
              <a:t> = Απαιτούμενη απόδοση</a:t>
            </a:r>
          </a:p>
          <a:p>
            <a:pPr marL="0" indent="0" algn="just">
              <a:buNone/>
            </a:pPr>
            <a:endParaRPr lang="el-GR" dirty="0"/>
          </a:p>
        </p:txBody>
      </p:sp>
      <p:sp>
        <p:nvSpPr>
          <p:cNvPr id="4" name="Slide Number Placeholder 3">
            <a:extLst>
              <a:ext uri="{FF2B5EF4-FFF2-40B4-BE49-F238E27FC236}">
                <a16:creationId xmlns:a16="http://schemas.microsoft.com/office/drawing/2014/main" id="{AB693669-7720-B28E-FC40-EF7C774D7A78}"/>
              </a:ext>
            </a:extLst>
          </p:cNvPr>
          <p:cNvSpPr>
            <a:spLocks noGrp="1"/>
          </p:cNvSpPr>
          <p:nvPr>
            <p:ph type="sldNum" sz="quarter" idx="12"/>
          </p:nvPr>
        </p:nvSpPr>
        <p:spPr/>
        <p:txBody>
          <a:bodyPr/>
          <a:lstStyle/>
          <a:p>
            <a:fld id="{6F80338C-7267-4363-B749-58AFCE06DD7B}" type="slidenum">
              <a:rPr lang="en-US" smtClean="0"/>
              <a:pPr/>
              <a:t>16</a:t>
            </a:fld>
            <a:endParaRPr lang="en-US"/>
          </a:p>
        </p:txBody>
      </p:sp>
      <p:sp>
        <p:nvSpPr>
          <p:cNvPr id="5" name="Title 1">
            <a:extLst>
              <a:ext uri="{FF2B5EF4-FFF2-40B4-BE49-F238E27FC236}">
                <a16:creationId xmlns:a16="http://schemas.microsoft.com/office/drawing/2014/main" id="{9DE2441B-C110-0627-B950-3B31463344FC}"/>
              </a:ext>
            </a:extLst>
          </p:cNvPr>
          <p:cNvSpPr>
            <a:spLocks noGrp="1"/>
          </p:cNvSpPr>
          <p:nvPr>
            <p:ph type="title"/>
          </p:nvPr>
        </p:nvSpPr>
        <p:spPr>
          <a:xfrm>
            <a:off x="489924" y="114198"/>
            <a:ext cx="8229600" cy="724002"/>
          </a:xfrm>
        </p:spPr>
        <p:txBody>
          <a:bodyPr>
            <a:normAutofit/>
          </a:bodyPr>
          <a:lstStyle/>
          <a:p>
            <a:r>
              <a:rPr lang="el-GR" altLang="en-US" sz="3200" b="1" dirty="0">
                <a:solidFill>
                  <a:schemeClr val="tx2"/>
                </a:solidFill>
              </a:rPr>
              <a:t>Το υπόδειγμα ωρίμανσης (</a:t>
            </a:r>
            <a:r>
              <a:rPr lang="el-GR" altLang="en-US" sz="3200" b="1" dirty="0" err="1">
                <a:solidFill>
                  <a:schemeClr val="tx2"/>
                </a:solidFill>
              </a:rPr>
              <a:t>Maturity</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pic>
        <p:nvPicPr>
          <p:cNvPr id="6" name="Picture 5">
            <a:extLst>
              <a:ext uri="{FF2B5EF4-FFF2-40B4-BE49-F238E27FC236}">
                <a16:creationId xmlns:a16="http://schemas.microsoft.com/office/drawing/2014/main" id="{20D20105-0F54-3BE9-8C02-CA0541B8FC2B}"/>
              </a:ext>
            </a:extLst>
          </p:cNvPr>
          <p:cNvPicPr>
            <a:picLocks noChangeAspect="1"/>
          </p:cNvPicPr>
          <p:nvPr/>
        </p:nvPicPr>
        <p:blipFill>
          <a:blip r:embed="rId2"/>
          <a:stretch>
            <a:fillRect/>
          </a:stretch>
        </p:blipFill>
        <p:spPr>
          <a:xfrm>
            <a:off x="2790825" y="3962400"/>
            <a:ext cx="3762375" cy="1171575"/>
          </a:xfrm>
          <a:prstGeom prst="rect">
            <a:avLst/>
          </a:prstGeom>
        </p:spPr>
      </p:pic>
    </p:spTree>
    <p:extLst>
      <p:ext uri="{BB962C8B-B14F-4D97-AF65-F5344CB8AC3E}">
        <p14:creationId xmlns:p14="http://schemas.microsoft.com/office/powerpoint/2010/main" val="1473028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752" y="166022"/>
            <a:ext cx="8229600" cy="547687"/>
          </a:xfrm>
        </p:spPr>
        <p:txBody>
          <a:bodyPr>
            <a:normAutofit fontScale="90000"/>
          </a:bodyPr>
          <a:lstStyle/>
          <a:p>
            <a:r>
              <a:rPr lang="el-GR" altLang="en-US" sz="3200" b="1" dirty="0">
                <a:solidFill>
                  <a:schemeClr val="tx2"/>
                </a:solidFill>
              </a:rPr>
              <a:t>Το υπόδειγμα της διάρκειας (</a:t>
            </a:r>
            <a:r>
              <a:rPr lang="el-GR" altLang="en-US" sz="3200" b="1" dirty="0" err="1">
                <a:solidFill>
                  <a:schemeClr val="tx2"/>
                </a:solidFill>
              </a:rPr>
              <a:t>Duration</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
        <p:nvSpPr>
          <p:cNvPr id="3" name="Content Placeholder 2"/>
          <p:cNvSpPr>
            <a:spLocks noGrp="1"/>
          </p:cNvSpPr>
          <p:nvPr>
            <p:ph idx="1"/>
          </p:nvPr>
        </p:nvSpPr>
        <p:spPr>
          <a:xfrm>
            <a:off x="342900" y="713709"/>
            <a:ext cx="8458200" cy="5426075"/>
          </a:xfrm>
        </p:spPr>
        <p:txBody>
          <a:bodyPr>
            <a:normAutofit/>
          </a:bodyPr>
          <a:lstStyle/>
          <a:p>
            <a:pPr algn="just"/>
            <a:r>
              <a:rPr lang="el-GR" sz="1600" dirty="0"/>
              <a:t>Το μοντέλο της διάρκειας στηρίζεται στις αγοραίες αξίες των στοιχείων ενεργητικού και παθητικού, λαμβάνει υπ’ όψιν του το βαθμό μόχλευσης του πιστωτικού ιδρύματος και το χρόνο στον οποίο γίνονται οι εισπράξεις και οι πληρωμές που απορρέουν από τα στοιχεία του ενεργητικού και παθητικού του.</a:t>
            </a:r>
          </a:p>
          <a:p>
            <a:pPr algn="just"/>
            <a:r>
              <a:rPr lang="el-GR" sz="1600" dirty="0"/>
              <a:t>Από τεχνική άποψη, η διάρκεια είναι ο σταθμισμένος μέσος χρόνος ωρίμανσης της επένδυσης με τη χρήση των σχετικών σημερινών αξιών των ταμειακών ροών ως βάρη. </a:t>
            </a:r>
          </a:p>
          <a:p>
            <a:pPr algn="just"/>
            <a:r>
              <a:rPr lang="el-GR" sz="1600" dirty="0"/>
              <a:t>Με βάση τη χρονική αξία του χρήματος, η διάρκεια μετράει το χρονικό διάστημα που απαιτείται για την ανάκτηση της αρχικής επένδυσης (π.χ. ενός δανείου). </a:t>
            </a:r>
          </a:p>
          <a:p>
            <a:pPr algn="just"/>
            <a:r>
              <a:rPr lang="el-GR" sz="1600" dirty="0"/>
              <a:t>Οποιεσδήποτε ταμειακές ροές που λαμβάνονται πριν από τη διάρκεια της επένδυσης αντανακλούν την ανάκτηση της αρχικής επένδυσης, ενώ οι ταμιακές ροές που εισπράττονται μετά την περίοδο της διάρκειας της και πριν από τη λήξη της είναι τα κέρδη ή η απόδοση που αποκόμισε το πιστωτικό ίδρυμα.</a:t>
            </a:r>
          </a:p>
          <a:p>
            <a:pPr marL="0" indent="0" algn="just">
              <a:buNone/>
            </a:pPr>
            <a:endParaRPr lang="el-GR" sz="1600" dirty="0"/>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17</a:t>
            </a:fld>
            <a:endParaRPr lang="en-US" dirty="0"/>
          </a:p>
        </p:txBody>
      </p:sp>
    </p:spTree>
    <p:extLst>
      <p:ext uri="{BB962C8B-B14F-4D97-AF65-F5344CB8AC3E}">
        <p14:creationId xmlns:p14="http://schemas.microsoft.com/office/powerpoint/2010/main" val="803243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CABD7-3F55-BFAE-F1A4-8311ACD995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BF797-6676-AE92-0A7C-A9E2EDD911C2}"/>
              </a:ext>
            </a:extLst>
          </p:cNvPr>
          <p:cNvSpPr>
            <a:spLocks noGrp="1"/>
          </p:cNvSpPr>
          <p:nvPr>
            <p:ph type="title"/>
          </p:nvPr>
        </p:nvSpPr>
        <p:spPr>
          <a:xfrm>
            <a:off x="556752" y="166022"/>
            <a:ext cx="8229600" cy="547687"/>
          </a:xfrm>
        </p:spPr>
        <p:txBody>
          <a:bodyPr>
            <a:normAutofit fontScale="90000"/>
          </a:bodyPr>
          <a:lstStyle/>
          <a:p>
            <a:r>
              <a:rPr lang="el-GR" altLang="en-US" sz="3200" b="1" dirty="0">
                <a:solidFill>
                  <a:schemeClr val="tx2"/>
                </a:solidFill>
              </a:rPr>
              <a:t>Το υπόδειγμα της διάρκειας (</a:t>
            </a:r>
            <a:r>
              <a:rPr lang="el-GR" altLang="en-US" sz="3200" b="1" dirty="0" err="1">
                <a:solidFill>
                  <a:schemeClr val="tx2"/>
                </a:solidFill>
              </a:rPr>
              <a:t>Duration</a:t>
            </a:r>
            <a:r>
              <a:rPr lang="el-GR" altLang="en-US" sz="3200" b="1" dirty="0">
                <a:solidFill>
                  <a:schemeClr val="tx2"/>
                </a:solidFill>
              </a:rPr>
              <a:t> </a:t>
            </a:r>
            <a:r>
              <a:rPr lang="el-GR" altLang="en-US" sz="3200" b="1" dirty="0" err="1">
                <a:solidFill>
                  <a:schemeClr val="tx2"/>
                </a:solidFill>
              </a:rPr>
              <a:t>Model</a:t>
            </a:r>
            <a:r>
              <a:rPr lang="el-GR" altLang="en-US" sz="3200" b="1" dirty="0">
                <a:solidFill>
                  <a:schemeClr val="tx2"/>
                </a:solidFill>
              </a:rPr>
              <a:t>)</a:t>
            </a:r>
          </a:p>
        </p:txBody>
      </p:sp>
      <p:sp>
        <p:nvSpPr>
          <p:cNvPr id="3" name="Content Placeholder 2">
            <a:extLst>
              <a:ext uri="{FF2B5EF4-FFF2-40B4-BE49-F238E27FC236}">
                <a16:creationId xmlns:a16="http://schemas.microsoft.com/office/drawing/2014/main" id="{F54D2B8B-37DE-BA84-4CC7-35116FDF60BD}"/>
              </a:ext>
            </a:extLst>
          </p:cNvPr>
          <p:cNvSpPr>
            <a:spLocks noGrp="1"/>
          </p:cNvSpPr>
          <p:nvPr>
            <p:ph idx="1"/>
          </p:nvPr>
        </p:nvSpPr>
        <p:spPr>
          <a:xfrm>
            <a:off x="342900" y="713709"/>
            <a:ext cx="8458200" cy="5426075"/>
          </a:xfrm>
        </p:spPr>
        <p:txBody>
          <a:bodyPr>
            <a:normAutofit/>
          </a:bodyPr>
          <a:lstStyle/>
          <a:p>
            <a:pPr marL="0" indent="0" algn="just">
              <a:buNone/>
            </a:pPr>
            <a:r>
              <a:rPr lang="el-GR" sz="1600" dirty="0"/>
              <a:t>Ένας γενικός τύπος που θα μπορούσε να περιγράψει την έννοια της διάρκειας είναι ο ακόλουθος: </a:t>
            </a:r>
          </a:p>
          <a:p>
            <a:pPr algn="just"/>
            <a:endParaRPr lang="el-GR" sz="1600" dirty="0"/>
          </a:p>
          <a:p>
            <a:pPr algn="just"/>
            <a:endParaRPr lang="el-GR" sz="1600" dirty="0"/>
          </a:p>
          <a:p>
            <a:pPr algn="just"/>
            <a:endParaRPr lang="el-GR" sz="1600" dirty="0"/>
          </a:p>
          <a:p>
            <a:pPr algn="just"/>
            <a:endParaRPr lang="el-GR" sz="1600" dirty="0"/>
          </a:p>
          <a:p>
            <a:pPr algn="just"/>
            <a:endParaRPr lang="el-GR" sz="1600" dirty="0"/>
          </a:p>
          <a:p>
            <a:pPr marL="0" indent="0" algn="just">
              <a:buNone/>
            </a:pPr>
            <a:endParaRPr lang="en-US" dirty="0"/>
          </a:p>
        </p:txBody>
      </p:sp>
      <p:sp>
        <p:nvSpPr>
          <p:cNvPr id="4" name="Slide Number Placeholder 3">
            <a:extLst>
              <a:ext uri="{FF2B5EF4-FFF2-40B4-BE49-F238E27FC236}">
                <a16:creationId xmlns:a16="http://schemas.microsoft.com/office/drawing/2014/main" id="{74A3EF54-5DF2-25DE-60DE-88EC3752486F}"/>
              </a:ext>
            </a:extLst>
          </p:cNvPr>
          <p:cNvSpPr>
            <a:spLocks noGrp="1"/>
          </p:cNvSpPr>
          <p:nvPr>
            <p:ph type="sldNum" sz="quarter" idx="12"/>
          </p:nvPr>
        </p:nvSpPr>
        <p:spPr/>
        <p:txBody>
          <a:bodyPr/>
          <a:lstStyle/>
          <a:p>
            <a:fld id="{6F80338C-7267-4363-B749-58AFCE06DD7B}" type="slidenum">
              <a:rPr lang="en-US" smtClean="0"/>
              <a:pPr/>
              <a:t>18</a:t>
            </a:fld>
            <a:endParaRPr lang="en-US" dirty="0"/>
          </a:p>
        </p:txBody>
      </p:sp>
      <p:pic>
        <p:nvPicPr>
          <p:cNvPr id="6" name="Picture 5">
            <a:extLst>
              <a:ext uri="{FF2B5EF4-FFF2-40B4-BE49-F238E27FC236}">
                <a16:creationId xmlns:a16="http://schemas.microsoft.com/office/drawing/2014/main" id="{E23F17D5-1E96-EACD-5AE0-8390BC68AD79}"/>
              </a:ext>
            </a:extLst>
          </p:cNvPr>
          <p:cNvPicPr>
            <a:picLocks noChangeAspect="1"/>
          </p:cNvPicPr>
          <p:nvPr/>
        </p:nvPicPr>
        <p:blipFill>
          <a:blip r:embed="rId3"/>
          <a:stretch>
            <a:fillRect/>
          </a:stretch>
        </p:blipFill>
        <p:spPr>
          <a:xfrm>
            <a:off x="3124200" y="1238595"/>
            <a:ext cx="2590800" cy="1352205"/>
          </a:xfrm>
          <a:prstGeom prst="rect">
            <a:avLst/>
          </a:prstGeom>
        </p:spPr>
      </p:pic>
      <p:pic>
        <p:nvPicPr>
          <p:cNvPr id="8" name="Picture 7">
            <a:extLst>
              <a:ext uri="{FF2B5EF4-FFF2-40B4-BE49-F238E27FC236}">
                <a16:creationId xmlns:a16="http://schemas.microsoft.com/office/drawing/2014/main" id="{330C2619-AF62-0DD6-8049-2DFED713D2C7}"/>
              </a:ext>
            </a:extLst>
          </p:cNvPr>
          <p:cNvPicPr>
            <a:picLocks noChangeAspect="1"/>
          </p:cNvPicPr>
          <p:nvPr/>
        </p:nvPicPr>
        <p:blipFill>
          <a:blip r:embed="rId4"/>
          <a:stretch>
            <a:fillRect/>
          </a:stretch>
        </p:blipFill>
        <p:spPr>
          <a:xfrm>
            <a:off x="224913" y="2477729"/>
            <a:ext cx="4419600" cy="1796846"/>
          </a:xfrm>
          <a:prstGeom prst="rect">
            <a:avLst/>
          </a:prstGeom>
        </p:spPr>
      </p:pic>
      <p:sp>
        <p:nvSpPr>
          <p:cNvPr id="7" name="TextBox 6">
            <a:extLst>
              <a:ext uri="{FF2B5EF4-FFF2-40B4-BE49-F238E27FC236}">
                <a16:creationId xmlns:a16="http://schemas.microsoft.com/office/drawing/2014/main" id="{B1FF25C3-7A7C-F483-EB22-1FCC141640E7}"/>
              </a:ext>
            </a:extLst>
          </p:cNvPr>
          <p:cNvSpPr txBox="1"/>
          <p:nvPr/>
        </p:nvSpPr>
        <p:spPr>
          <a:xfrm>
            <a:off x="342900" y="4217770"/>
            <a:ext cx="8343900" cy="2031325"/>
          </a:xfrm>
          <a:prstGeom prst="rect">
            <a:avLst/>
          </a:prstGeom>
          <a:noFill/>
        </p:spPr>
        <p:txBody>
          <a:bodyPr wrap="square">
            <a:spAutoFit/>
          </a:bodyPr>
          <a:lstStyle/>
          <a:p>
            <a:pPr algn="just"/>
            <a:r>
              <a:rPr lang="el-GR" dirty="0"/>
              <a:t>Ο αριθμητής του κλάσματος είναι το άθροισμα της παρούσης αξίας της κάθε ταμειακής ροής πολλαπλασιαζόμενη με το χρόνο που πραγματοποιείται η κάθε ταμειακή ροή. Ο παρονομαστής του κλάσματος είναι η παρούσα αξία του χρηματοοικονομικού προϊόντος. Η διάρκεια ενός χρηματοοικονομικού προϊόντος είναι ίση με τον χρόνο λήξης μόνο στην περίπτωση που το προϊόν πραγματοποιεί μια μόνο πληρωμή στη λήξη του. Όταν το χρηματοοικονομικό προϊόν πραγματοποιεί περισσότερες από μία πληρωμές, η διάρκεια είναι μικρότερη της λήξης.</a:t>
            </a:r>
          </a:p>
        </p:txBody>
      </p:sp>
    </p:spTree>
    <p:extLst>
      <p:ext uri="{BB962C8B-B14F-4D97-AF65-F5344CB8AC3E}">
        <p14:creationId xmlns:p14="http://schemas.microsoft.com/office/powerpoint/2010/main" val="3557253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77C382-3F7A-15A9-850A-06773D24230A}"/>
              </a:ext>
            </a:extLst>
          </p:cNvPr>
          <p:cNvSpPr>
            <a:spLocks noGrp="1"/>
          </p:cNvSpPr>
          <p:nvPr>
            <p:ph idx="1"/>
          </p:nvPr>
        </p:nvSpPr>
        <p:spPr>
          <a:xfrm>
            <a:off x="449826" y="700548"/>
            <a:ext cx="8389374" cy="5852652"/>
          </a:xfrm>
        </p:spPr>
        <p:txBody>
          <a:bodyPr>
            <a:noAutofit/>
          </a:bodyPr>
          <a:lstStyle/>
          <a:p>
            <a:pPr algn="just"/>
            <a:r>
              <a:rPr lang="el-GR" sz="1800" dirty="0"/>
              <a:t>Πρώτο βήμα για τη μέτρηση του συναλλαγματικού κινδύνου αποτελεί ο υπολογισμός της καθαρής συναλλαγματικής θέσης ανά νόμισμα, η οποία προκύπτει με την αφαίρεση από τις θετικές θέσεις (</a:t>
            </a:r>
            <a:r>
              <a:rPr lang="el-GR" sz="1800" dirty="0" err="1"/>
              <a:t>long</a:t>
            </a:r>
            <a:r>
              <a:rPr lang="el-GR" sz="1800" dirty="0"/>
              <a:t> </a:t>
            </a:r>
            <a:r>
              <a:rPr lang="el-GR" sz="1800" dirty="0" err="1"/>
              <a:t>position</a:t>
            </a:r>
            <a:r>
              <a:rPr lang="el-GR" sz="1800" dirty="0"/>
              <a:t>) των αρνητικών θέσεων (</a:t>
            </a:r>
            <a:r>
              <a:rPr lang="el-GR" sz="1800" dirty="0" err="1"/>
              <a:t>short</a:t>
            </a:r>
            <a:r>
              <a:rPr lang="el-GR" sz="1800" dirty="0"/>
              <a:t> </a:t>
            </a:r>
            <a:r>
              <a:rPr lang="el-GR" sz="1800" dirty="0" err="1"/>
              <a:t>position</a:t>
            </a:r>
            <a:r>
              <a:rPr lang="el-GR" sz="1800" dirty="0"/>
              <a:t>) σε κάθε νόμισμα. </a:t>
            </a:r>
          </a:p>
          <a:p>
            <a:pPr algn="just"/>
            <a:r>
              <a:rPr lang="el-GR" sz="1800" dirty="0"/>
              <a:t>Θετική θέση κατέχει ή ανοίγει κάποιος που διαθέτει ως επένδυση ένα χρηματοοικονομικό προϊόν (δάνειο, ομόλογο, συνάλλαγμα, κ.α.) ή έχει δεσμευτεί να αποκτήσει ένα χρηματοοικονομικό προϊόν. Αντίθετα, αρνητική θέση κατέχει ή ανοίγει κάποιος που έχει πουλήσει ή δανειστεί το υποκείμενο επένδυσης χρηματοοικονομικό προϊόν (κατάθεση, συνάλλαγμα, κ.α.) ή έχει δεσμευτεί να πουλήσει (δανείσει) ένα χρηματοοικονομικό προϊόν. </a:t>
            </a:r>
          </a:p>
          <a:p>
            <a:pPr algn="just"/>
            <a:r>
              <a:rPr lang="el-GR" sz="1800" dirty="0"/>
              <a:t>Τα χρηματοοικονομικά παράγωγα εξετάζονται ως μέσα αντιστάθμισης του συναλλαγματικού κινδύνου τόσο στην περίπτωση που κατέχεται ξένο νόμισμα όσο και στην περίπτωση δανεισμού σε ξένο νόμισμα.</a:t>
            </a:r>
          </a:p>
          <a:p>
            <a:pPr marL="0" indent="0" algn="just">
              <a:buNone/>
            </a:pPr>
            <a:endParaRPr lang="el-GR" sz="1500" dirty="0"/>
          </a:p>
        </p:txBody>
      </p:sp>
      <p:sp>
        <p:nvSpPr>
          <p:cNvPr id="4" name="Slide Number Placeholder 3">
            <a:extLst>
              <a:ext uri="{FF2B5EF4-FFF2-40B4-BE49-F238E27FC236}">
                <a16:creationId xmlns:a16="http://schemas.microsoft.com/office/drawing/2014/main" id="{7602F9B2-9594-1C98-DE4E-FFA7257E604A}"/>
              </a:ext>
            </a:extLst>
          </p:cNvPr>
          <p:cNvSpPr>
            <a:spLocks noGrp="1"/>
          </p:cNvSpPr>
          <p:nvPr>
            <p:ph type="sldNum" sz="quarter" idx="12"/>
          </p:nvPr>
        </p:nvSpPr>
        <p:spPr/>
        <p:txBody>
          <a:bodyPr/>
          <a:lstStyle/>
          <a:p>
            <a:fld id="{6F80338C-7267-4363-B749-58AFCE06DD7B}" type="slidenum">
              <a:rPr lang="en-US" smtClean="0"/>
              <a:pPr/>
              <a:t>19</a:t>
            </a:fld>
            <a:endParaRPr lang="en-US"/>
          </a:p>
        </p:txBody>
      </p:sp>
      <p:sp>
        <p:nvSpPr>
          <p:cNvPr id="5" name="Title 1">
            <a:extLst>
              <a:ext uri="{FF2B5EF4-FFF2-40B4-BE49-F238E27FC236}">
                <a16:creationId xmlns:a16="http://schemas.microsoft.com/office/drawing/2014/main" id="{3061A11A-D194-0C30-59AD-A4FF43969C63}"/>
              </a:ext>
            </a:extLst>
          </p:cNvPr>
          <p:cNvSpPr>
            <a:spLocks noGrp="1"/>
          </p:cNvSpPr>
          <p:nvPr>
            <p:ph type="title"/>
          </p:nvPr>
        </p:nvSpPr>
        <p:spPr>
          <a:xfrm>
            <a:off x="449826" y="136525"/>
            <a:ext cx="8229600" cy="549275"/>
          </a:xfrm>
        </p:spPr>
        <p:txBody>
          <a:bodyPr>
            <a:normAutofit fontScale="90000"/>
          </a:bodyPr>
          <a:lstStyle/>
          <a:p>
            <a:r>
              <a:rPr lang="el-GR" sz="4000" b="1" dirty="0">
                <a:solidFill>
                  <a:schemeClr val="tx2"/>
                </a:solidFill>
              </a:rPr>
              <a:t>Συναλλαγματικός κίνδυνος</a:t>
            </a:r>
          </a:p>
        </p:txBody>
      </p:sp>
    </p:spTree>
    <p:extLst>
      <p:ext uri="{BB962C8B-B14F-4D97-AF65-F5344CB8AC3E}">
        <p14:creationId xmlns:p14="http://schemas.microsoft.com/office/powerpoint/2010/main" val="2757462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47368" y="990600"/>
            <a:ext cx="8229600" cy="5365750"/>
          </a:xfrm>
        </p:spPr>
        <p:txBody>
          <a:bodyPr>
            <a:normAutofit fontScale="70000" lnSpcReduction="20000"/>
          </a:bodyPr>
          <a:lstStyle/>
          <a:p>
            <a:pPr algn="just"/>
            <a:r>
              <a:rPr lang="el-GR" dirty="0"/>
              <a:t>Η ύπαρξη ενός αποτελεσματικού μέτρου εκτίμησης και εποπτείας του κινδύνου ρευστότητας κρίνεται εξαιρετικά κρίσιμη για τη διαδικασία διαχείρισης του κινδύνου σε επίπεδο οργανισμού. </a:t>
            </a:r>
          </a:p>
          <a:p>
            <a:pPr algn="just"/>
            <a:r>
              <a:rPr lang="el-GR" dirty="0"/>
              <a:t>Η εκτίμηση του επιπέδου ρευστότητας ενός πιστωτικού οργανισμού απαιτεί αξιολόγηση των ταμειακών εισροών και εκροών και εκτίμηση των πιθανών αναγκών χρηματοδότησης. </a:t>
            </a:r>
          </a:p>
          <a:p>
            <a:pPr algn="just"/>
            <a:r>
              <a:rPr lang="el-GR" dirty="0"/>
              <a:t>Στόχος της διαδικασίας είναι η εκτίμηση της πιθανότητας εμφάνισης ενός προβλήματος ρευστότητας στο μέλλον. </a:t>
            </a:r>
          </a:p>
          <a:p>
            <a:pPr algn="just"/>
            <a:r>
              <a:rPr lang="el-GR" dirty="0"/>
              <a:t>Η εκτίμηση του κινδύνου ρευστότητας μπορεί να επιτευχθεί με ένα πλήθος μεθόδων, ξεκινώντας από απλές εκτιμήσεις της τρέχουσας θέσης ρευστότητας και καταλήγοντας σε σύνθετα υποδείγματα δυναμικής εκτίμησης και προβολής της θέσης ρευστότητας του πιστωτικού οργανισμού στο μέλλον. </a:t>
            </a:r>
          </a:p>
          <a:p>
            <a:pPr algn="just"/>
            <a:r>
              <a:rPr lang="el-GR" dirty="0"/>
              <a:t>Σε κάθε περίπτωση και εφόσον τα πιστωτικά ιδρύματα παρουσιάζουν μεγάλη ευαισθησία ως προς τις συνθήκες της οικονομίας και της αγοράς, η ανάλυση των μακροοικονομικών και αγοραίων τάσεων θα πρέπει να αποτελούν αναπόσπαστο στοιχείο της εκτίμησης του κινδύνου ρευστότητας.</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Κίνδυνος Ρευστότητας</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639763"/>
          </a:xfrm>
        </p:spPr>
        <p:txBody>
          <a:bodyPr>
            <a:normAutofit fontScale="90000"/>
          </a:bodyPr>
          <a:lstStyle/>
          <a:p>
            <a:r>
              <a:rPr lang="el-GR" b="1" dirty="0">
                <a:solidFill>
                  <a:schemeClr val="tx2"/>
                </a:solidFill>
              </a:rPr>
              <a:t>Πιστωτικός κίνδυνος</a:t>
            </a:r>
            <a:endParaRPr lang="en-US" b="1" dirty="0">
              <a:solidFill>
                <a:schemeClr val="tx2"/>
              </a:solidFill>
            </a:endParaRPr>
          </a:p>
        </p:txBody>
      </p:sp>
      <p:sp>
        <p:nvSpPr>
          <p:cNvPr id="3" name="Content Placeholder 2"/>
          <p:cNvSpPr>
            <a:spLocks noGrp="1"/>
          </p:cNvSpPr>
          <p:nvPr>
            <p:ph idx="1"/>
          </p:nvPr>
        </p:nvSpPr>
        <p:spPr>
          <a:xfrm>
            <a:off x="342900" y="765995"/>
            <a:ext cx="8458200" cy="5853112"/>
          </a:xfrm>
        </p:spPr>
        <p:txBody>
          <a:bodyPr>
            <a:normAutofit fontScale="85000" lnSpcReduction="20000"/>
          </a:bodyPr>
          <a:lstStyle/>
          <a:p>
            <a:pPr algn="just"/>
            <a:r>
              <a:rPr lang="el-GR" altLang="en-US" dirty="0"/>
              <a:t>Η μέτρηση του πιστωτικού κινδύνου γίνεται με χρήση υποδειγμάτων που αναπτύχθηκαν από πιστωτικούς οργανισμούς και εταιρείες διαχείρισης κινδύνων. </a:t>
            </a:r>
          </a:p>
          <a:p>
            <a:pPr algn="just"/>
            <a:r>
              <a:rPr lang="el-GR" altLang="en-US" dirty="0"/>
              <a:t>Τα υποδείγματα μέτρησης πιστωτικού κινδύνου είναι μια προσπάθεια να δημιουργηθούν μοντέλα:</a:t>
            </a:r>
          </a:p>
          <a:p>
            <a:pPr lvl="1" algn="just">
              <a:buFont typeface="Wingdings" panose="05000000000000000000" pitchFamily="2" charset="2"/>
              <a:buChar char="ü"/>
            </a:pPr>
            <a:r>
              <a:rPr lang="el-GR" altLang="en-US" dirty="0"/>
              <a:t>Πρόβλεψης της δυνατότητας αποπληρωμής</a:t>
            </a:r>
          </a:p>
          <a:p>
            <a:pPr lvl="1" algn="just">
              <a:buFont typeface="Wingdings" panose="05000000000000000000" pitchFamily="2" charset="2"/>
              <a:buChar char="ü"/>
            </a:pPr>
            <a:r>
              <a:rPr lang="el-GR" altLang="en-US" dirty="0"/>
              <a:t>Κατηγοριοποίησης των δανειοληπτών</a:t>
            </a:r>
          </a:p>
          <a:p>
            <a:pPr marL="0" indent="0" algn="just">
              <a:buNone/>
            </a:pPr>
            <a:endParaRPr lang="el-GR" altLang="en-US" dirty="0"/>
          </a:p>
          <a:p>
            <a:pPr algn="just"/>
            <a:r>
              <a:rPr lang="el-GR" altLang="en-US" dirty="0"/>
              <a:t>Πιο αναλυτικά, τα υποδείγματα μέτρησης, χρησιμοποιώντας τα στοιχεία και τα χρηματοοικονομικά χαρακτηριστικά των δανειοληπτών, προσπαθούν:</a:t>
            </a:r>
          </a:p>
          <a:p>
            <a:pPr lvl="1" algn="just">
              <a:buFont typeface="Wingdings" panose="05000000000000000000" pitchFamily="2" charset="2"/>
              <a:buChar char="ü"/>
            </a:pPr>
            <a:r>
              <a:rPr lang="el-GR" altLang="en-US" dirty="0"/>
              <a:t>Να </a:t>
            </a:r>
            <a:r>
              <a:rPr lang="el-GR" altLang="en-US" dirty="0" err="1"/>
              <a:t>ποσοτικοποιήσουν</a:t>
            </a:r>
            <a:r>
              <a:rPr lang="el-GR" altLang="en-US" dirty="0"/>
              <a:t> τον πιστωτικό κίνδυνο.</a:t>
            </a:r>
          </a:p>
          <a:p>
            <a:pPr lvl="1" algn="just">
              <a:buFont typeface="Wingdings" panose="05000000000000000000" pitchFamily="2" charset="2"/>
              <a:buChar char="ü"/>
            </a:pPr>
            <a:r>
              <a:rPr lang="el-GR" altLang="en-US" dirty="0"/>
              <a:t>Να βελτιώσουν την αξιολόγηση του πιστωτικού κινδύνου.</a:t>
            </a:r>
          </a:p>
          <a:p>
            <a:pPr lvl="1" algn="just">
              <a:buFont typeface="Wingdings" panose="05000000000000000000" pitchFamily="2" charset="2"/>
              <a:buChar char="ü"/>
            </a:pPr>
            <a:r>
              <a:rPr lang="el-GR" altLang="en-US" dirty="0"/>
              <a:t>Να διαλέγουν ορθά τους υποψήφιους δανειστές.</a:t>
            </a:r>
          </a:p>
          <a:p>
            <a:pPr lvl="1" algn="just">
              <a:buFont typeface="Wingdings" panose="05000000000000000000" pitchFamily="2" charset="2"/>
              <a:buChar char="ü"/>
            </a:pPr>
            <a:r>
              <a:rPr lang="el-GR" altLang="en-US" dirty="0"/>
              <a:t>Να υπολογίζουν τις μελλοντικές δανειακές απώλειες.</a:t>
            </a:r>
          </a:p>
          <a:p>
            <a:pPr marL="0" indent="0" algn="just">
              <a:buNone/>
            </a:pPr>
            <a:endParaRPr lang="el-GR" alt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20</a:t>
            </a:fld>
            <a:endParaRPr lang="en-US"/>
          </a:p>
        </p:txBody>
      </p:sp>
    </p:spTree>
    <p:extLst>
      <p:ext uri="{BB962C8B-B14F-4D97-AF65-F5344CB8AC3E}">
        <p14:creationId xmlns:p14="http://schemas.microsoft.com/office/powerpoint/2010/main" val="160278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521D-F097-478E-D6C8-BDF9C97F7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68FFC-9175-E9FA-7236-5A1C1B4DC79C}"/>
              </a:ext>
            </a:extLst>
          </p:cNvPr>
          <p:cNvSpPr>
            <a:spLocks noGrp="1"/>
          </p:cNvSpPr>
          <p:nvPr>
            <p:ph type="title"/>
          </p:nvPr>
        </p:nvSpPr>
        <p:spPr>
          <a:xfrm>
            <a:off x="304800" y="146357"/>
            <a:ext cx="8001000" cy="639762"/>
          </a:xfrm>
        </p:spPr>
        <p:txBody>
          <a:bodyPr>
            <a:noAutofit/>
          </a:bodyPr>
          <a:lstStyle/>
          <a:p>
            <a:r>
              <a:rPr lang="el-GR" sz="3200" b="1" dirty="0">
                <a:solidFill>
                  <a:schemeClr val="tx2"/>
                </a:solidFill>
              </a:rPr>
              <a:t>Υποδείγματα μέτρησης πιστωτικού κινδύνου</a:t>
            </a:r>
          </a:p>
        </p:txBody>
      </p:sp>
      <p:sp>
        <p:nvSpPr>
          <p:cNvPr id="3" name="Content Placeholder 2">
            <a:extLst>
              <a:ext uri="{FF2B5EF4-FFF2-40B4-BE49-F238E27FC236}">
                <a16:creationId xmlns:a16="http://schemas.microsoft.com/office/drawing/2014/main" id="{F0D9ED72-A3E5-6295-5191-C6C5267A6738}"/>
              </a:ext>
            </a:extLst>
          </p:cNvPr>
          <p:cNvSpPr>
            <a:spLocks noGrp="1"/>
          </p:cNvSpPr>
          <p:nvPr>
            <p:ph idx="1"/>
          </p:nvPr>
        </p:nvSpPr>
        <p:spPr>
          <a:xfrm>
            <a:off x="228600" y="719534"/>
            <a:ext cx="8458200" cy="5418931"/>
          </a:xfrm>
        </p:spPr>
        <p:txBody>
          <a:bodyPr>
            <a:normAutofit/>
          </a:bodyPr>
          <a:lstStyle/>
          <a:p>
            <a:pPr lvl="0"/>
            <a:r>
              <a:rPr lang="en-US" dirty="0"/>
              <a:t>Credit Scoring</a:t>
            </a:r>
            <a:endParaRPr lang="el-GR" dirty="0"/>
          </a:p>
          <a:p>
            <a:pPr lvl="0"/>
            <a:r>
              <a:rPr lang="en-US" dirty="0"/>
              <a:t>Credit Rating</a:t>
            </a:r>
            <a:endParaRPr lang="el-GR" dirty="0"/>
          </a:p>
          <a:p>
            <a:pPr lvl="0"/>
            <a:r>
              <a:rPr lang="en-US" dirty="0"/>
              <a:t>Credit Metrics</a:t>
            </a:r>
            <a:endParaRPr lang="el-GR" dirty="0"/>
          </a:p>
          <a:p>
            <a:pPr lvl="0"/>
            <a:r>
              <a:rPr lang="en-US" dirty="0"/>
              <a:t>Credit Risk+</a:t>
            </a:r>
            <a:endParaRPr lang="el-GR" dirty="0"/>
          </a:p>
          <a:p>
            <a:pPr lvl="0"/>
            <a:r>
              <a:rPr lang="en-US" dirty="0"/>
              <a:t>Z-Score</a:t>
            </a:r>
            <a:endParaRPr lang="el-GR" dirty="0"/>
          </a:p>
          <a:p>
            <a:pPr marL="0" indent="0" algn="just">
              <a:buNone/>
            </a:pPr>
            <a:endParaRPr lang="en-US" dirty="0"/>
          </a:p>
          <a:p>
            <a:endParaRPr lang="en-US" dirty="0"/>
          </a:p>
          <a:p>
            <a:pPr marL="0" indent="0">
              <a:buNone/>
            </a:pPr>
            <a:endParaRPr lang="el-GR" dirty="0"/>
          </a:p>
          <a:p>
            <a:pPr marL="0" indent="0">
              <a:buNone/>
            </a:pPr>
            <a:endParaRPr lang="en-US" dirty="0"/>
          </a:p>
        </p:txBody>
      </p:sp>
      <p:sp>
        <p:nvSpPr>
          <p:cNvPr id="4" name="Slide Number Placeholder 3">
            <a:extLst>
              <a:ext uri="{FF2B5EF4-FFF2-40B4-BE49-F238E27FC236}">
                <a16:creationId xmlns:a16="http://schemas.microsoft.com/office/drawing/2014/main" id="{0142B00C-CDB0-5D07-6936-D5C9EC6F6787}"/>
              </a:ext>
            </a:extLst>
          </p:cNvPr>
          <p:cNvSpPr>
            <a:spLocks noGrp="1"/>
          </p:cNvSpPr>
          <p:nvPr>
            <p:ph type="sldNum" sz="quarter" idx="12"/>
          </p:nvPr>
        </p:nvSpPr>
        <p:spPr/>
        <p:txBody>
          <a:bodyPr/>
          <a:lstStyle/>
          <a:p>
            <a:fld id="{6F80338C-7267-4363-B749-58AFCE06DD7B}" type="slidenum">
              <a:rPr lang="en-US" smtClean="0"/>
              <a:pPr/>
              <a:t>21</a:t>
            </a:fld>
            <a:endParaRPr lang="en-US"/>
          </a:p>
        </p:txBody>
      </p:sp>
    </p:spTree>
    <p:extLst>
      <p:ext uri="{BB962C8B-B14F-4D97-AF65-F5344CB8AC3E}">
        <p14:creationId xmlns:p14="http://schemas.microsoft.com/office/powerpoint/2010/main" val="4109139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610600" cy="685800"/>
          </a:xfrm>
        </p:spPr>
        <p:txBody>
          <a:bodyPr>
            <a:noAutofit/>
          </a:bodyPr>
          <a:lstStyle/>
          <a:p>
            <a:r>
              <a:rPr lang="en-US" sz="3600" b="1" dirty="0">
                <a:solidFill>
                  <a:schemeClr val="tx2"/>
                </a:solidFill>
              </a:rPr>
              <a:t>Credit Scoring</a:t>
            </a:r>
            <a:endParaRPr lang="el-GR" sz="3600" b="1" dirty="0">
              <a:solidFill>
                <a:schemeClr val="tx2"/>
              </a:solidFill>
            </a:endParaRPr>
          </a:p>
        </p:txBody>
      </p:sp>
      <p:sp>
        <p:nvSpPr>
          <p:cNvPr id="2" name="Slide Number Placeholder 1"/>
          <p:cNvSpPr>
            <a:spLocks noGrp="1"/>
          </p:cNvSpPr>
          <p:nvPr>
            <p:ph type="sldNum" sz="quarter" idx="12"/>
          </p:nvPr>
        </p:nvSpPr>
        <p:spPr/>
        <p:txBody>
          <a:bodyPr/>
          <a:lstStyle/>
          <a:p>
            <a:fld id="{6F80338C-7267-4363-B749-58AFCE06DD7B}" type="slidenum">
              <a:rPr lang="en-US" smtClean="0"/>
              <a:pPr/>
              <a:t>22</a:t>
            </a:fld>
            <a:endParaRPr lang="en-US"/>
          </a:p>
        </p:txBody>
      </p:sp>
      <p:sp>
        <p:nvSpPr>
          <p:cNvPr id="9" name="Content Placeholder 8">
            <a:extLst>
              <a:ext uri="{FF2B5EF4-FFF2-40B4-BE49-F238E27FC236}">
                <a16:creationId xmlns:a16="http://schemas.microsoft.com/office/drawing/2014/main" id="{2F936055-7375-B6AA-E79E-44ADB4426251}"/>
              </a:ext>
            </a:extLst>
          </p:cNvPr>
          <p:cNvSpPr>
            <a:spLocks noGrp="1"/>
          </p:cNvSpPr>
          <p:nvPr>
            <p:ph idx="1"/>
          </p:nvPr>
        </p:nvSpPr>
        <p:spPr>
          <a:xfrm>
            <a:off x="304800" y="990600"/>
            <a:ext cx="8610600" cy="5365750"/>
          </a:xfrm>
        </p:spPr>
        <p:txBody>
          <a:bodyPr>
            <a:normAutofit fontScale="55000" lnSpcReduction="20000"/>
          </a:bodyPr>
          <a:lstStyle/>
          <a:p>
            <a:pPr algn="just"/>
            <a:r>
              <a:rPr lang="el-GR" dirty="0"/>
              <a:t>Το </a:t>
            </a:r>
            <a:r>
              <a:rPr lang="el-GR" dirty="0" err="1"/>
              <a:t>credit</a:t>
            </a:r>
            <a:r>
              <a:rPr lang="el-GR" dirty="0"/>
              <a:t> </a:t>
            </a:r>
            <a:r>
              <a:rPr lang="el-GR" dirty="0" err="1"/>
              <a:t>scoring</a:t>
            </a:r>
            <a:r>
              <a:rPr lang="el-GR" dirty="0"/>
              <a:t> είναι μια στατιστική ανάλυση που πραγματοποιείται από τους δανειστές και τα χρηματοπιστωτικά ιδρύματα για την πρόσβαση στην πιστοληπτική ικανότητα ενός ατόμου. Οι δανειστές χρησιμοποιούν τη βαθμολόγηση των πιστωτικών ιδρυμάτων, μεταξύ άλλων, για να αποφασίσουν εάν θα επεκτείνουν ή θα αρνηθούν την πίστωση. Το πιστωτικό αποτέλεσμα ενός ατόμου είναι ένας αριθμός μεταξύ 300 και 850, με το 850 να είναι η υψηλότερη δυνατή πιστοληπτική ικανότητα.</a:t>
            </a:r>
          </a:p>
          <a:p>
            <a:pPr algn="just"/>
            <a:r>
              <a:rPr lang="el-GR" dirty="0"/>
              <a:t>Οι δανειστές χρησιμοποιούν το </a:t>
            </a:r>
            <a:r>
              <a:rPr lang="el-GR" dirty="0" err="1"/>
              <a:t>credit</a:t>
            </a:r>
            <a:r>
              <a:rPr lang="el-GR" dirty="0"/>
              <a:t> </a:t>
            </a:r>
            <a:r>
              <a:rPr lang="el-GR" dirty="0" err="1"/>
              <a:t>scoring</a:t>
            </a:r>
            <a:r>
              <a:rPr lang="el-GR" dirty="0"/>
              <a:t> σε τιμές βάσει κινδύνου στις οποίες οι όροι ενός δανείου, συμπεριλαμβανομένου του επιτοκίου, που προσφέρεται στους δανειολήπτες βασίζονται στην πιθανότητα εξόφλησης. Σε γενικές γραμμές, όσο καλύτερη είναι η βαθμολογία ενός ατόμου, τόσο καλύτερη είναι η τιμή που προσφέρεται στο άτομο από το χρηματοπιστωτικό ίδρυμα. Ως παραδοσιακή προσέγγιση στην ανάλυση πιστωτικού κινδύνου, το </a:t>
            </a:r>
            <a:r>
              <a:rPr lang="el-GR" dirty="0" err="1"/>
              <a:t>credit</a:t>
            </a:r>
            <a:r>
              <a:rPr lang="el-GR" dirty="0"/>
              <a:t> </a:t>
            </a:r>
            <a:r>
              <a:rPr lang="el-GR" dirty="0" err="1"/>
              <a:t>scoring</a:t>
            </a:r>
            <a:r>
              <a:rPr lang="el-GR" dirty="0"/>
              <a:t> είναι πιο αποτελεσματικό για μικρές επιχειρήσεις και ιδιώτες.</a:t>
            </a:r>
          </a:p>
          <a:p>
            <a:pPr algn="just"/>
            <a:r>
              <a:rPr lang="el-GR" dirty="0"/>
              <a:t>Παρόλο που το </a:t>
            </a:r>
            <a:r>
              <a:rPr lang="el-GR" dirty="0" err="1"/>
              <a:t>credit</a:t>
            </a:r>
            <a:r>
              <a:rPr lang="el-GR" dirty="0"/>
              <a:t> </a:t>
            </a:r>
            <a:r>
              <a:rPr lang="el-GR" dirty="0" err="1"/>
              <a:t>scoring</a:t>
            </a:r>
            <a:r>
              <a:rPr lang="el-GR" dirty="0"/>
              <a:t> κατατάσσει την πιστωτική επικινδυνότητα του δανειολήπτη, δεν παρέχει εκτίμηση της πιθανότητας αθέτησης του δανειολήπτη. Εκτιμά μόνο την επικινδυνότητα του δανειολήπτη από το υψηλότερο στο χαμηλότερο. Ως εκ τούτου, το </a:t>
            </a:r>
            <a:r>
              <a:rPr lang="el-GR" dirty="0" err="1"/>
              <a:t>credit</a:t>
            </a:r>
            <a:r>
              <a:rPr lang="el-GR" dirty="0"/>
              <a:t> </a:t>
            </a:r>
            <a:r>
              <a:rPr lang="el-GR" dirty="0" err="1"/>
              <a:t>scoring</a:t>
            </a:r>
            <a:r>
              <a:rPr lang="el-GR" dirty="0"/>
              <a:t> δεν έχει την ικανότητα να προσδιορίσει εάν ο δανειολήπτης Α είναι περισσότερο επικίνδυνος από τον δανειολήπτη Β.</a:t>
            </a:r>
          </a:p>
          <a:p>
            <a:pPr algn="just"/>
            <a:r>
              <a:rPr lang="el-GR" dirty="0"/>
              <a:t>Ένα άλλο μειονέκτημα του </a:t>
            </a:r>
            <a:r>
              <a:rPr lang="el-GR" dirty="0" err="1"/>
              <a:t>credit</a:t>
            </a:r>
            <a:r>
              <a:rPr lang="el-GR" dirty="0"/>
              <a:t> </a:t>
            </a:r>
            <a:r>
              <a:rPr lang="el-GR" dirty="0" err="1"/>
              <a:t>scoring</a:t>
            </a:r>
            <a:r>
              <a:rPr lang="el-GR" dirty="0"/>
              <a:t> είναι η ανικανότητά του να επηρεάζει ρητά τις τρέχουσες οικονομικές συνθήκες. Για παράδειγμα, αν ο δανειολήπτης Α έχει πιστωτικό αποτέλεσμα 800 και η οικονομία εισέλθει σε ύφεση, το πιστωτικό αποτέλεσμα του δανειολήπτη Α δεν θα προσαρμοστεί αν δεν αλλάξει η οικονομική του θέση.</a:t>
            </a:r>
          </a:p>
          <a:p>
            <a:pPr marL="0" indent="0" algn="just">
              <a:buNone/>
            </a:pPr>
            <a:endParaRPr lang="el-GR" dirty="0"/>
          </a:p>
        </p:txBody>
      </p:sp>
    </p:spTree>
    <p:extLst>
      <p:ext uri="{BB962C8B-B14F-4D97-AF65-F5344CB8AC3E}">
        <p14:creationId xmlns:p14="http://schemas.microsoft.com/office/powerpoint/2010/main" val="1007340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a:solidFill>
                  <a:schemeClr val="tx2"/>
                </a:solidFill>
              </a:rPr>
              <a:t>Credit Rating</a:t>
            </a:r>
          </a:p>
        </p:txBody>
      </p:sp>
      <p:sp>
        <p:nvSpPr>
          <p:cNvPr id="3" name="Slide Number Placeholder 2"/>
          <p:cNvSpPr>
            <a:spLocks noGrp="1"/>
          </p:cNvSpPr>
          <p:nvPr>
            <p:ph type="sldNum" sz="quarter" idx="12"/>
          </p:nvPr>
        </p:nvSpPr>
        <p:spPr/>
        <p:txBody>
          <a:bodyPr/>
          <a:lstStyle/>
          <a:p>
            <a:fld id="{6F80338C-7267-4363-B749-58AFCE06DD7B}" type="slidenum">
              <a:rPr lang="en-US" smtClean="0"/>
              <a:pPr/>
              <a:t>23</a:t>
            </a:fld>
            <a:endParaRPr lang="en-US"/>
          </a:p>
        </p:txBody>
      </p:sp>
      <p:sp>
        <p:nvSpPr>
          <p:cNvPr id="6" name="Content Placeholder 5">
            <a:extLst>
              <a:ext uri="{FF2B5EF4-FFF2-40B4-BE49-F238E27FC236}">
                <a16:creationId xmlns:a16="http://schemas.microsoft.com/office/drawing/2014/main" id="{9CC1BA30-419D-919A-3026-78D22695BB8B}"/>
              </a:ext>
            </a:extLst>
          </p:cNvPr>
          <p:cNvSpPr>
            <a:spLocks noGrp="1"/>
          </p:cNvSpPr>
          <p:nvPr>
            <p:ph idx="1"/>
          </p:nvPr>
        </p:nvSpPr>
        <p:spPr>
          <a:xfrm>
            <a:off x="299884" y="894735"/>
            <a:ext cx="8767916" cy="5668962"/>
          </a:xfrm>
        </p:spPr>
        <p:txBody>
          <a:bodyPr>
            <a:normAutofit fontScale="55000" lnSpcReduction="20000"/>
          </a:bodyPr>
          <a:lstStyle/>
          <a:p>
            <a:pPr algn="just"/>
            <a:r>
              <a:rPr lang="el-GR" dirty="0"/>
              <a:t>Η αξιολόγηση πιστοληπτικής ικανότητας (</a:t>
            </a:r>
            <a:r>
              <a:rPr lang="el-GR" dirty="0" err="1"/>
              <a:t>credit</a:t>
            </a:r>
            <a:r>
              <a:rPr lang="el-GR" dirty="0"/>
              <a:t> </a:t>
            </a:r>
            <a:r>
              <a:rPr lang="el-GR" dirty="0" err="1"/>
              <a:t>rating</a:t>
            </a:r>
            <a:r>
              <a:rPr lang="el-GR" dirty="0"/>
              <a:t>) αποτελεί εκτίμηση της πιστοληπτικής ικανότητας του δανειολήπτη σε γενικούς όρους ή σε σχέση με συγκεκριμένο χρέος ή χρηματοοικονομική υποχρέωση. Μια αξιολόγηση πιστοληπτικής ικανότητας μπορεί να αποδοθεί σε οποιαδήποτε οντότητα που επιδιώκει να δανειστεί χρήματα - ένα άτομο, εταιρεία, κρατική ή επαρχιακή αρχή ή κυρίαρχη κυβέρνηση.</a:t>
            </a:r>
          </a:p>
          <a:p>
            <a:pPr algn="just"/>
            <a:r>
              <a:rPr lang="el-GR" dirty="0"/>
              <a:t>Η πιστοληπτική αξιολόγηση και αξιολόγηση για τις εταιρείες και τις κυβερνήσεις γίνεται γενικά από έναν οργανισμό αξιολόγησης πιστοληπτικής ικανότητας όπως η Standard &amp; </a:t>
            </a:r>
            <a:r>
              <a:rPr lang="el-GR" dirty="0" err="1"/>
              <a:t>Poor's</a:t>
            </a:r>
            <a:r>
              <a:rPr lang="el-GR" dirty="0"/>
              <a:t> (S &amp; P), η </a:t>
            </a:r>
            <a:r>
              <a:rPr lang="el-GR" dirty="0" err="1"/>
              <a:t>Moody's</a:t>
            </a:r>
            <a:r>
              <a:rPr lang="el-GR" dirty="0"/>
              <a:t> ή η </a:t>
            </a:r>
            <a:r>
              <a:rPr lang="el-GR" dirty="0" err="1"/>
              <a:t>Fitch</a:t>
            </a:r>
            <a:r>
              <a:rPr lang="el-GR" dirty="0"/>
              <a:t>.</a:t>
            </a:r>
          </a:p>
          <a:p>
            <a:pPr algn="just"/>
            <a:r>
              <a:rPr lang="el-GR" dirty="0"/>
              <a:t>Ένα δάνειο είναι ουσιαστικά μια υπόσχεση και το </a:t>
            </a:r>
            <a:r>
              <a:rPr lang="el-GR" dirty="0" err="1"/>
              <a:t>credit</a:t>
            </a:r>
            <a:r>
              <a:rPr lang="el-GR" dirty="0"/>
              <a:t> </a:t>
            </a:r>
            <a:r>
              <a:rPr lang="el-GR" dirty="0" err="1"/>
              <a:t>rating</a:t>
            </a:r>
            <a:r>
              <a:rPr lang="el-GR" dirty="0"/>
              <a:t> καθορίζει την πιθανότητα ο οφειλέτης να αποπληρώσει ένα δάνειο εντός των ορίων της δανειακής σύμβασης, χωρίς να αθετήσει την υποχρέωση του. Η υψηλή πιστοληπτική ικανότητα υποδηλώνει μεγάλη πιθανότητα να αποπληρωθεί το δάνειο στο σύνολό του χωρίς τυχόν προβλήματα. Μια κακή αξιολόγηση πιστοληπτικής ικανότητας υποδηλώνει ότι ο δανειολήπτης είχε πρόβλημα να αποπληρώσει τα δάνεια στο παρελθόν και ενδέχεται να ακολουθήσει το ίδιο στο μέλλον. Η πιστοληπτική αξιολόγηση επηρεάζει τις πιθανότητες της οντότητας να εγκριθεί για ένα δάνειο ή να λάβει ευνοϊκούς όρους για το εν λόγω δάνειο.</a:t>
            </a:r>
          </a:p>
          <a:p>
            <a:pPr algn="just"/>
            <a:r>
              <a:rPr lang="el-GR" dirty="0"/>
              <a:t>Οι οργανισμοί αξιολόγησης πιστοληπτικής ικανότητας συνήθως εκχωρούν επιστολές για να υποδείξουν τις βαθμολογίες τους. Η Standard &amp; </a:t>
            </a:r>
            <a:r>
              <a:rPr lang="el-GR" dirty="0" err="1"/>
              <a:t>Poor's</a:t>
            </a:r>
            <a:r>
              <a:rPr lang="el-GR" dirty="0"/>
              <a:t>, για παράδειγμα, έχει μια κλίμακα αξιολόγησης πιστοληπτικής ικανότητας που κυμαίνεται από AAA (εξαιρετική) και AA + έως C και D. Ένα χρεόγραφο με πιστοληπτική διαβάθμιση κάτω από το BBB- θεωρείται ως κερδοσκοπικός τίτλος ή δεσμός </a:t>
            </a:r>
            <a:r>
              <a:rPr lang="el-GR" dirty="0" err="1"/>
              <a:t>junk</a:t>
            </a:r>
            <a:r>
              <a:rPr lang="el-GR" dirty="0"/>
              <a:t>, πράγμα που σημαίνει ότι είναι περισσότερο πιθανό να αθετηθεί το δάνειο.</a:t>
            </a:r>
          </a:p>
          <a:p>
            <a:pPr marL="0" indent="0">
              <a:buNone/>
            </a:pPr>
            <a:endParaRPr lang="el-GR" dirty="0"/>
          </a:p>
        </p:txBody>
      </p:sp>
    </p:spTree>
    <p:extLst>
      <p:ext uri="{BB962C8B-B14F-4D97-AF65-F5344CB8AC3E}">
        <p14:creationId xmlns:p14="http://schemas.microsoft.com/office/powerpoint/2010/main" val="9101270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5006A-E000-F882-A3C7-4952EC862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B90E0-520C-E897-BE6E-186F5D6678D7}"/>
              </a:ext>
            </a:extLst>
          </p:cNvPr>
          <p:cNvSpPr>
            <a:spLocks noGrp="1"/>
          </p:cNvSpPr>
          <p:nvPr>
            <p:ph type="title"/>
          </p:nvPr>
        </p:nvSpPr>
        <p:spPr>
          <a:xfrm>
            <a:off x="457200" y="166022"/>
            <a:ext cx="8229600" cy="487362"/>
          </a:xfrm>
        </p:spPr>
        <p:txBody>
          <a:bodyPr>
            <a:noAutofit/>
          </a:bodyPr>
          <a:lstStyle/>
          <a:p>
            <a:r>
              <a:rPr lang="en-US" sz="3600" b="1" dirty="0">
                <a:solidFill>
                  <a:schemeClr val="tx2"/>
                </a:solidFill>
              </a:rPr>
              <a:t>Credit Metrics</a:t>
            </a:r>
          </a:p>
        </p:txBody>
      </p:sp>
      <p:sp>
        <p:nvSpPr>
          <p:cNvPr id="3" name="Slide Number Placeholder 2">
            <a:extLst>
              <a:ext uri="{FF2B5EF4-FFF2-40B4-BE49-F238E27FC236}">
                <a16:creationId xmlns:a16="http://schemas.microsoft.com/office/drawing/2014/main" id="{5A4093C9-E8AE-FC0E-A940-654312F25952}"/>
              </a:ext>
            </a:extLst>
          </p:cNvPr>
          <p:cNvSpPr>
            <a:spLocks noGrp="1"/>
          </p:cNvSpPr>
          <p:nvPr>
            <p:ph type="sldNum" sz="quarter" idx="12"/>
          </p:nvPr>
        </p:nvSpPr>
        <p:spPr/>
        <p:txBody>
          <a:bodyPr/>
          <a:lstStyle/>
          <a:p>
            <a:fld id="{6F80338C-7267-4363-B749-58AFCE06DD7B}" type="slidenum">
              <a:rPr lang="en-US" smtClean="0"/>
              <a:pPr/>
              <a:t>24</a:t>
            </a:fld>
            <a:endParaRPr lang="en-US"/>
          </a:p>
        </p:txBody>
      </p:sp>
      <p:sp>
        <p:nvSpPr>
          <p:cNvPr id="6" name="Content Placeholder 5">
            <a:extLst>
              <a:ext uri="{FF2B5EF4-FFF2-40B4-BE49-F238E27FC236}">
                <a16:creationId xmlns:a16="http://schemas.microsoft.com/office/drawing/2014/main" id="{B80A895A-E4BD-7C6E-F52E-21D1AE2ED91C}"/>
              </a:ext>
            </a:extLst>
          </p:cNvPr>
          <p:cNvSpPr>
            <a:spLocks noGrp="1"/>
          </p:cNvSpPr>
          <p:nvPr>
            <p:ph idx="1"/>
          </p:nvPr>
        </p:nvSpPr>
        <p:spPr>
          <a:xfrm>
            <a:off x="533400" y="785914"/>
            <a:ext cx="8229600" cy="5906064"/>
          </a:xfrm>
        </p:spPr>
        <p:txBody>
          <a:bodyPr>
            <a:normAutofit fontScale="47500" lnSpcReduction="20000"/>
          </a:bodyPr>
          <a:lstStyle/>
          <a:p>
            <a:pPr marL="0" indent="0" algn="just">
              <a:buNone/>
            </a:pPr>
            <a:r>
              <a:rPr lang="el-GR" dirty="0"/>
              <a:t>Το υπόδειγμα </a:t>
            </a:r>
            <a:r>
              <a:rPr lang="el-GR" dirty="0" err="1"/>
              <a:t>Credit</a:t>
            </a:r>
            <a:r>
              <a:rPr lang="el-GR" dirty="0"/>
              <a:t> </a:t>
            </a:r>
            <a:r>
              <a:rPr lang="el-GR" dirty="0" err="1"/>
              <a:t>Metrics</a:t>
            </a:r>
            <a:r>
              <a:rPr lang="el-GR" dirty="0"/>
              <a:t> αναπτύχθηκε το 1997 από την </a:t>
            </a:r>
            <a:r>
              <a:rPr lang="el-GR" dirty="0" err="1"/>
              <a:t>JPMorgan</a:t>
            </a:r>
            <a:r>
              <a:rPr lang="el-GR" dirty="0"/>
              <a:t> σε συνεργασία με άλλους διεθνείς χρηματοπιστωτικούς οίκους, όπως η Bank of </a:t>
            </a:r>
            <a:r>
              <a:rPr lang="el-GR" dirty="0" err="1"/>
              <a:t>America</a:t>
            </a:r>
            <a:r>
              <a:rPr lang="el-GR" dirty="0"/>
              <a:t> και η UBS. Το μοντέλο αυτό στηρίχθηκε στην προσέγγιση VAR (</a:t>
            </a:r>
            <a:r>
              <a:rPr lang="el-GR" dirty="0" err="1"/>
              <a:t>Value</a:t>
            </a:r>
            <a:r>
              <a:rPr lang="el-GR" dirty="0"/>
              <a:t> </a:t>
            </a:r>
            <a:r>
              <a:rPr lang="el-GR" dirty="0" err="1"/>
              <a:t>at</a:t>
            </a:r>
            <a:r>
              <a:rPr lang="el-GR" dirty="0"/>
              <a:t> </a:t>
            </a:r>
            <a:r>
              <a:rPr lang="el-GR" dirty="0" err="1"/>
              <a:t>Risk</a:t>
            </a:r>
            <a:r>
              <a:rPr lang="el-GR" dirty="0"/>
              <a:t>), για την εκτίμηση των πιστωτικών απωλειών που θα μπορούσε να υποστεί το χαρτοφυλάκιο των δανειακών τίτλων ενός πιστωτικού οργανισμού, από μεταβολές της πιστοληπτικής ικανότητας των δανειοληπτών. Σε αυτή την περίπτωση, η αγοραία αξία και η διακύμανση του χαρτοφυλακίου δεν είναι άμεσα </a:t>
            </a:r>
            <a:r>
              <a:rPr lang="el-GR" dirty="0" err="1"/>
              <a:t>παρατηρήσιμες</a:t>
            </a:r>
            <a:r>
              <a:rPr lang="el-GR" dirty="0"/>
              <a:t>. </a:t>
            </a:r>
          </a:p>
          <a:p>
            <a:pPr marL="0" indent="0" algn="just">
              <a:buNone/>
            </a:pPr>
            <a:endParaRPr lang="el-GR" dirty="0"/>
          </a:p>
          <a:p>
            <a:pPr marL="0" indent="0" algn="just">
              <a:buNone/>
            </a:pPr>
            <a:r>
              <a:rPr lang="el-GR" dirty="0"/>
              <a:t>Παρόλα αυτά, ένας πιστωτικός οργανισμός χρησιμοποιώντας:</a:t>
            </a:r>
          </a:p>
          <a:p>
            <a:pPr marL="0" indent="0" algn="just">
              <a:buNone/>
            </a:pPr>
            <a:endParaRPr lang="el-GR" dirty="0"/>
          </a:p>
          <a:p>
            <a:pPr marL="0" indent="0" algn="just">
              <a:buNone/>
            </a:pPr>
            <a:r>
              <a:rPr lang="el-GR" dirty="0"/>
              <a:t>	1. στοιχεία σχετικά με την πιστοληπτική διαβάθμιση των δανειοληπτών</a:t>
            </a:r>
          </a:p>
          <a:p>
            <a:pPr marL="0" indent="0" algn="just">
              <a:buNone/>
            </a:pPr>
            <a:r>
              <a:rPr lang="el-GR" dirty="0"/>
              <a:t>	2. τις πιθανότητες μεταβολής του επιπέδου φερεγγυότητας τους,</a:t>
            </a:r>
          </a:p>
          <a:p>
            <a:pPr marL="0" indent="0" algn="just">
              <a:buNone/>
            </a:pPr>
            <a:r>
              <a:rPr lang="el-GR" dirty="0"/>
              <a:t>	3. τα ποσοστά ανάκτησης κεφαλαίου σε περίπτωση χρεοκοπίας και</a:t>
            </a:r>
          </a:p>
          <a:p>
            <a:pPr marL="0" indent="0" algn="just">
              <a:buNone/>
            </a:pPr>
            <a:r>
              <a:rPr lang="el-GR" dirty="0"/>
              <a:t>	4. τα πιστωτικά περιθώρια και τις αποδόσεις των δανείων</a:t>
            </a:r>
          </a:p>
          <a:p>
            <a:pPr marL="0" indent="0" algn="just">
              <a:buNone/>
            </a:pPr>
            <a:endParaRPr lang="el-GR" dirty="0"/>
          </a:p>
          <a:p>
            <a:pPr marL="0" indent="0" algn="just">
              <a:buNone/>
            </a:pPr>
            <a:r>
              <a:rPr lang="el-GR" dirty="0"/>
              <a:t>μπορεί να προσδιορίσει την αξία (P) των μη διαπραγματεύσιμων στοιχείων του ενεργητικού του και την υποκείμενη διακύμανση (σ) της αξίας τους.</a:t>
            </a:r>
          </a:p>
          <a:p>
            <a:pPr marL="0" indent="0" algn="just">
              <a:buNone/>
            </a:pPr>
            <a:endParaRPr lang="el-GR" dirty="0"/>
          </a:p>
          <a:p>
            <a:pPr marL="0" indent="0" algn="just">
              <a:buNone/>
            </a:pPr>
            <a:r>
              <a:rPr lang="el-GR" dirty="0"/>
              <a:t>Δεδομένων των παραμέτρων αυτών, ο πιστωτικός οργανισμός μπορεί να εξάγει συμπεράσματα αναφορικά με το μέγεθος των δυνητικών απωλειών του πιστωτικού του χαρτοφυλακίου. Η προσέγγιση αυτή εκτίμησης των απωλειών αναφέρεται ως </a:t>
            </a:r>
            <a:r>
              <a:rPr lang="el-GR" dirty="0" err="1"/>
              <a:t>Credit</a:t>
            </a:r>
            <a:r>
              <a:rPr lang="el-GR" dirty="0"/>
              <a:t> </a:t>
            </a:r>
            <a:r>
              <a:rPr lang="el-GR" dirty="0" err="1"/>
              <a:t>VaR</a:t>
            </a:r>
            <a:r>
              <a:rPr lang="el-GR" dirty="0"/>
              <a:t> (C- </a:t>
            </a:r>
            <a:r>
              <a:rPr lang="el-GR" dirty="0" err="1"/>
              <a:t>VaR</a:t>
            </a:r>
            <a:r>
              <a:rPr lang="el-GR" dirty="0"/>
              <a:t>).</a:t>
            </a:r>
          </a:p>
          <a:p>
            <a:pPr marL="0" indent="0" algn="just">
              <a:buNone/>
            </a:pPr>
            <a:endParaRPr lang="el-GR" dirty="0"/>
          </a:p>
          <a:p>
            <a:pPr marL="0" indent="0" algn="just">
              <a:buNone/>
            </a:pPr>
            <a:r>
              <a:rPr lang="el-GR" dirty="0"/>
              <a:t>Το υπόδειγμα </a:t>
            </a:r>
            <a:r>
              <a:rPr lang="el-GR" dirty="0" err="1"/>
              <a:t>Credit</a:t>
            </a:r>
            <a:r>
              <a:rPr lang="el-GR" dirty="0"/>
              <a:t> </a:t>
            </a:r>
            <a:r>
              <a:rPr lang="el-GR" dirty="0" err="1"/>
              <a:t>Metrics</a:t>
            </a:r>
            <a:r>
              <a:rPr lang="el-GR" dirty="0"/>
              <a:t> προσπαθεί να εκτιμήσει την πλήρη κατανομή της αξίας του δανειακού τίτλου, δεδομένων των μεταβολών της πιστοληπτικής διαβάθμισης του δανειολήπτη. Δηλαδή, αντιλαμβάνεται ως πιστωτικό γεγονός (</a:t>
            </a:r>
            <a:r>
              <a:rPr lang="el-GR" dirty="0" err="1"/>
              <a:t>credit</a:t>
            </a:r>
            <a:r>
              <a:rPr lang="el-GR" dirty="0"/>
              <a:t> </a:t>
            </a:r>
            <a:r>
              <a:rPr lang="el-GR" dirty="0" err="1"/>
              <a:t>event</a:t>
            </a:r>
            <a:r>
              <a:rPr lang="el-GR" dirty="0"/>
              <a:t>), που δύναται να επηρεάσει την αξία του δανειακού τίτλου και να επιφέρει πιστωτικές απώλειες στον οργανισμό, οποιαδήποτε αρνητική μεταβολή (υποβάθμιση) της πιστοληπτικής ικανότητας του δανειολήπτη. Εξαιτίας αυτών των χαρακτηριστικών του, το </a:t>
            </a:r>
            <a:r>
              <a:rPr lang="el-GR" dirty="0" err="1"/>
              <a:t>Credit</a:t>
            </a:r>
            <a:r>
              <a:rPr lang="el-GR" dirty="0"/>
              <a:t> </a:t>
            </a:r>
            <a:r>
              <a:rPr lang="el-GR" dirty="0" err="1"/>
              <a:t>Metrics</a:t>
            </a:r>
            <a:r>
              <a:rPr lang="el-GR" dirty="0"/>
              <a:t> κατατάσσεται στην κατηγορία των </a:t>
            </a:r>
            <a:r>
              <a:rPr lang="el-GR" dirty="0" err="1"/>
              <a:t>Mark-to</a:t>
            </a:r>
            <a:r>
              <a:rPr lang="el-GR" dirty="0"/>
              <a:t> Market (MTM) υποδειγμάτων.</a:t>
            </a:r>
          </a:p>
          <a:p>
            <a:pPr marL="0" indent="0">
              <a:buNone/>
            </a:pPr>
            <a:endParaRPr lang="el-GR" dirty="0"/>
          </a:p>
        </p:txBody>
      </p:sp>
    </p:spTree>
    <p:extLst>
      <p:ext uri="{BB962C8B-B14F-4D97-AF65-F5344CB8AC3E}">
        <p14:creationId xmlns:p14="http://schemas.microsoft.com/office/powerpoint/2010/main" val="3881449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a:solidFill>
                  <a:schemeClr val="tx2"/>
                </a:solidFill>
              </a:rPr>
              <a:t>Credit Risk+</a:t>
            </a:r>
            <a:endParaRPr lang="el-GR" sz="3600" b="1" dirty="0">
              <a:solidFill>
                <a:schemeClr val="tx2"/>
              </a:solidFill>
            </a:endParaRPr>
          </a:p>
        </p:txBody>
      </p:sp>
      <p:sp>
        <p:nvSpPr>
          <p:cNvPr id="3" name="Content Placeholder 2"/>
          <p:cNvSpPr>
            <a:spLocks noGrp="1"/>
          </p:cNvSpPr>
          <p:nvPr>
            <p:ph idx="1"/>
          </p:nvPr>
        </p:nvSpPr>
        <p:spPr>
          <a:xfrm>
            <a:off x="342900" y="914400"/>
            <a:ext cx="8458200" cy="4525963"/>
          </a:xfrm>
        </p:spPr>
        <p:txBody>
          <a:bodyPr>
            <a:normAutofit fontScale="85000" lnSpcReduction="20000"/>
          </a:bodyPr>
          <a:lstStyle/>
          <a:p>
            <a:pPr algn="just"/>
            <a:r>
              <a:rPr lang="el-GR" dirty="0"/>
              <a:t>Το υπόδειγμα </a:t>
            </a:r>
            <a:r>
              <a:rPr lang="el-GR" dirty="0" err="1"/>
              <a:t>Credit</a:t>
            </a:r>
            <a:r>
              <a:rPr lang="el-GR" dirty="0"/>
              <a:t> </a:t>
            </a:r>
            <a:r>
              <a:rPr lang="el-GR" dirty="0" err="1"/>
              <a:t>Risk</a:t>
            </a:r>
            <a:r>
              <a:rPr lang="el-GR" dirty="0"/>
              <a:t>+ αναπτύχθηκε από την </a:t>
            </a:r>
            <a:r>
              <a:rPr lang="el-GR" dirty="0" err="1"/>
              <a:t>Credit</a:t>
            </a:r>
            <a:r>
              <a:rPr lang="el-GR" dirty="0"/>
              <a:t> </a:t>
            </a:r>
            <a:r>
              <a:rPr lang="el-GR" dirty="0" err="1"/>
              <a:t>Suisse</a:t>
            </a:r>
            <a:r>
              <a:rPr lang="el-GR" dirty="0"/>
              <a:t> </a:t>
            </a:r>
            <a:r>
              <a:rPr lang="el-GR" dirty="0" err="1"/>
              <a:t>Financial</a:t>
            </a:r>
            <a:r>
              <a:rPr lang="el-GR" dirty="0"/>
              <a:t> </a:t>
            </a:r>
            <a:r>
              <a:rPr lang="el-GR" dirty="0" err="1"/>
              <a:t>Products</a:t>
            </a:r>
            <a:r>
              <a:rPr lang="el-GR" dirty="0"/>
              <a:t> (CSFP) σε άμεση αντιδιαστολή με τους στόχους και τη θεωρητική θεμελίωση του μοντέλου </a:t>
            </a:r>
            <a:r>
              <a:rPr lang="el-GR" dirty="0" err="1"/>
              <a:t>Credit</a:t>
            </a:r>
            <a:r>
              <a:rPr lang="el-GR" dirty="0"/>
              <a:t> </a:t>
            </a:r>
            <a:r>
              <a:rPr lang="el-GR" dirty="0" err="1"/>
              <a:t>Metrics</a:t>
            </a:r>
            <a:r>
              <a:rPr lang="el-GR" dirty="0"/>
              <a:t>. Το υπόδειγμα </a:t>
            </a:r>
            <a:r>
              <a:rPr lang="el-GR" dirty="0" err="1"/>
              <a:t>Credit</a:t>
            </a:r>
            <a:r>
              <a:rPr lang="el-GR" dirty="0"/>
              <a:t> </a:t>
            </a:r>
            <a:r>
              <a:rPr lang="el-GR" dirty="0" err="1"/>
              <a:t>Risk</a:t>
            </a:r>
            <a:r>
              <a:rPr lang="el-GR" dirty="0"/>
              <a:t> διακρίνει δυο μόνο πιστωτικά γεγονότα, την κατάσταση αξιόχρεου και την κατάσταση χρεοκοπίας, για αυτό και κατατάσσεται στην κατηγορία των </a:t>
            </a:r>
            <a:r>
              <a:rPr lang="el-GR" dirty="0" err="1"/>
              <a:t>Default</a:t>
            </a:r>
            <a:r>
              <a:rPr lang="el-GR" dirty="0"/>
              <a:t> </a:t>
            </a:r>
            <a:r>
              <a:rPr lang="el-GR" dirty="0" err="1"/>
              <a:t>Model</a:t>
            </a:r>
            <a:r>
              <a:rPr lang="el-GR" dirty="0"/>
              <a:t> (DM) μοντέλων. </a:t>
            </a:r>
          </a:p>
          <a:p>
            <a:pPr algn="just"/>
            <a:r>
              <a:rPr lang="el-GR" dirty="0"/>
              <a:t>Οι απώλειες του πιστωτικού οργανισμού θεωρείται ότι προκύπτουν μόνο στην περίπτωση χρεοκοπίας του δανειολήπτη ή του εκδότη του τίτλου χρέους. Δεν υπάρχει ενδιάμεση κατάσταση.</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25</a:t>
            </a:fld>
            <a:endParaRPr lang="en-US"/>
          </a:p>
        </p:txBody>
      </p:sp>
    </p:spTree>
    <p:extLst>
      <p:ext uri="{BB962C8B-B14F-4D97-AF65-F5344CB8AC3E}">
        <p14:creationId xmlns:p14="http://schemas.microsoft.com/office/powerpoint/2010/main" val="1551897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A1230C-31A6-717A-4401-00DC09D7D71E}"/>
              </a:ext>
            </a:extLst>
          </p:cNvPr>
          <p:cNvSpPr>
            <a:spLocks noGrp="1"/>
          </p:cNvSpPr>
          <p:nvPr>
            <p:ph type="sldNum" sz="quarter" idx="12"/>
          </p:nvPr>
        </p:nvSpPr>
        <p:spPr/>
        <p:txBody>
          <a:bodyPr/>
          <a:lstStyle/>
          <a:p>
            <a:fld id="{6F80338C-7267-4363-B749-58AFCE06DD7B}" type="slidenum">
              <a:rPr lang="en-US" smtClean="0"/>
              <a:pPr/>
              <a:t>26</a:t>
            </a:fld>
            <a:endParaRPr lang="en-US"/>
          </a:p>
        </p:txBody>
      </p:sp>
      <p:sp>
        <p:nvSpPr>
          <p:cNvPr id="5" name="Title 1">
            <a:extLst>
              <a:ext uri="{FF2B5EF4-FFF2-40B4-BE49-F238E27FC236}">
                <a16:creationId xmlns:a16="http://schemas.microsoft.com/office/drawing/2014/main" id="{7192F98D-12F1-4FDC-D713-0259E90A16EB}"/>
              </a:ext>
            </a:extLst>
          </p:cNvPr>
          <p:cNvSpPr>
            <a:spLocks noGrp="1"/>
          </p:cNvSpPr>
          <p:nvPr>
            <p:ph type="title"/>
          </p:nvPr>
        </p:nvSpPr>
        <p:spPr>
          <a:xfrm>
            <a:off x="457200" y="274638"/>
            <a:ext cx="8229600" cy="487362"/>
          </a:xfrm>
        </p:spPr>
        <p:txBody>
          <a:bodyPr>
            <a:noAutofit/>
          </a:bodyPr>
          <a:lstStyle/>
          <a:p>
            <a:r>
              <a:rPr lang="en-US" sz="3200" b="1" dirty="0">
                <a:solidFill>
                  <a:schemeClr val="tx2"/>
                </a:solidFill>
              </a:rPr>
              <a:t>Z-Score</a:t>
            </a:r>
            <a:endParaRPr lang="el-GR" sz="3200" b="1" dirty="0">
              <a:solidFill>
                <a:schemeClr val="tx2"/>
              </a:solidFill>
            </a:endParaRPr>
          </a:p>
        </p:txBody>
      </p:sp>
      <p:sp>
        <p:nvSpPr>
          <p:cNvPr id="7" name="Content Placeholder 3">
            <a:extLst>
              <a:ext uri="{FF2B5EF4-FFF2-40B4-BE49-F238E27FC236}">
                <a16:creationId xmlns:a16="http://schemas.microsoft.com/office/drawing/2014/main" id="{F2C120CE-97FA-1543-C40C-FE5EC30E6AB1}"/>
              </a:ext>
            </a:extLst>
          </p:cNvPr>
          <p:cNvSpPr>
            <a:spLocks noGrp="1"/>
          </p:cNvSpPr>
          <p:nvPr>
            <p:ph sz="quarter" idx="1"/>
          </p:nvPr>
        </p:nvSpPr>
        <p:spPr>
          <a:xfrm>
            <a:off x="362855" y="908720"/>
            <a:ext cx="8457617" cy="5400600"/>
          </a:xfrm>
        </p:spPr>
        <p:txBody>
          <a:bodyPr>
            <a:normAutofit/>
          </a:bodyPr>
          <a:lstStyle/>
          <a:p>
            <a:pPr algn="just"/>
            <a:r>
              <a:rPr lang="el-GR" sz="2200" dirty="0">
                <a:latin typeface="+mj-lt"/>
              </a:rPr>
              <a:t>Το μοντέλο Z-</a:t>
            </a:r>
            <a:r>
              <a:rPr lang="el-GR" sz="2200" dirty="0" err="1">
                <a:latin typeface="+mj-lt"/>
              </a:rPr>
              <a:t>Altman</a:t>
            </a:r>
            <a:r>
              <a:rPr lang="el-GR" sz="2200" dirty="0">
                <a:latin typeface="+mj-lt"/>
              </a:rPr>
              <a:t> (που αναφέρεται ως Z-</a:t>
            </a:r>
            <a:r>
              <a:rPr lang="el-GR" sz="2200" dirty="0" err="1">
                <a:latin typeface="+mj-lt"/>
              </a:rPr>
              <a:t>score</a:t>
            </a:r>
            <a:r>
              <a:rPr lang="el-GR" sz="2200" dirty="0">
                <a:latin typeface="+mj-lt"/>
              </a:rPr>
              <a:t>) είναι ένα σταθμισμένο στατιστικό εργαλείο που χρησιμοποιείται για να προβλέψει την πιθανότητα χρεοκοπίας μιας εταιρείας. </a:t>
            </a:r>
          </a:p>
          <a:p>
            <a:pPr algn="just"/>
            <a:r>
              <a:rPr lang="el-GR" sz="2200" dirty="0">
                <a:latin typeface="+mj-lt"/>
              </a:rPr>
              <a:t>Μια χαμηλή τιμή του δείκτη μπορεί να υποδηλώνει κίνδυνο πτώχευσης, ενώ μια υψηλή τιμή του δείκτη υποδηλώνει οικονομική ευρωστία.</a:t>
            </a:r>
          </a:p>
          <a:p>
            <a:pPr algn="just"/>
            <a:r>
              <a:rPr lang="el-GR" sz="2200" dirty="0">
                <a:latin typeface="+mj-lt"/>
              </a:rPr>
              <a:t>Με αυτή τη μέθοδο καθορίζεται μία γραμμική συνάρτηση συγκεκριμένων χρηματοοικονομικών δεικτών των επιχειρήσεων ως ακολούθως:</a:t>
            </a:r>
            <a:endParaRPr lang="el-GR" dirty="0">
              <a:latin typeface="+mj-lt"/>
            </a:endParaRPr>
          </a:p>
          <a:p>
            <a:pPr marL="0" indent="0" algn="ctr">
              <a:buNone/>
            </a:pPr>
            <a:r>
              <a:rPr lang="pl-PL" sz="3200" dirty="0"/>
              <a:t>Z = k</a:t>
            </a:r>
            <a:r>
              <a:rPr lang="pl-PL" sz="1600" dirty="0"/>
              <a:t>1</a:t>
            </a:r>
            <a:r>
              <a:rPr lang="pl-PL" sz="3200" dirty="0"/>
              <a:t>*x</a:t>
            </a:r>
            <a:r>
              <a:rPr lang="pl-PL" sz="1600" dirty="0"/>
              <a:t>1</a:t>
            </a:r>
            <a:r>
              <a:rPr lang="pl-PL" sz="3200" dirty="0"/>
              <a:t> + k</a:t>
            </a:r>
            <a:r>
              <a:rPr lang="pl-PL" sz="1600" dirty="0"/>
              <a:t>2</a:t>
            </a:r>
            <a:r>
              <a:rPr lang="pl-PL" sz="3200" dirty="0"/>
              <a:t>*x</a:t>
            </a:r>
            <a:r>
              <a:rPr lang="pl-PL" sz="1600" dirty="0"/>
              <a:t>2</a:t>
            </a:r>
            <a:r>
              <a:rPr lang="pl-PL" sz="3200" dirty="0"/>
              <a:t> + … +k</a:t>
            </a:r>
            <a:r>
              <a:rPr lang="pl-PL" sz="1600" dirty="0"/>
              <a:t>n</a:t>
            </a:r>
            <a:r>
              <a:rPr lang="pl-PL" sz="3200" dirty="0"/>
              <a:t> * x</a:t>
            </a:r>
            <a:r>
              <a:rPr lang="pl-PL" sz="1600" dirty="0"/>
              <a:t>n</a:t>
            </a:r>
            <a:endParaRPr lang="el-GR" sz="1600" dirty="0"/>
          </a:p>
          <a:p>
            <a:pPr marL="0" indent="0" algn="just">
              <a:buNone/>
            </a:pPr>
            <a:endParaRPr lang="el-GR" sz="1600" dirty="0"/>
          </a:p>
          <a:p>
            <a:pPr marL="0" indent="0" algn="just">
              <a:buNone/>
            </a:pPr>
            <a:r>
              <a:rPr lang="el-GR" sz="2200" dirty="0">
                <a:latin typeface="+mj-lt"/>
              </a:rPr>
              <a:t>όπου, k</a:t>
            </a:r>
            <a:r>
              <a:rPr lang="el-GR" sz="1600" dirty="0">
                <a:latin typeface="+mj-lt"/>
              </a:rPr>
              <a:t>1</a:t>
            </a:r>
            <a:r>
              <a:rPr lang="el-GR" sz="2200" dirty="0">
                <a:latin typeface="+mj-lt"/>
              </a:rPr>
              <a:t>, k</a:t>
            </a:r>
            <a:r>
              <a:rPr lang="el-GR" sz="1600" dirty="0">
                <a:latin typeface="+mj-lt"/>
              </a:rPr>
              <a:t>2</a:t>
            </a:r>
            <a:r>
              <a:rPr lang="el-GR" sz="2200" dirty="0">
                <a:latin typeface="+mj-lt"/>
              </a:rPr>
              <a:t> …</a:t>
            </a:r>
            <a:r>
              <a:rPr lang="el-GR" sz="2200" dirty="0" err="1">
                <a:latin typeface="+mj-lt"/>
              </a:rPr>
              <a:t>k</a:t>
            </a:r>
            <a:r>
              <a:rPr lang="el-GR" sz="1600" dirty="0" err="1">
                <a:latin typeface="+mj-lt"/>
              </a:rPr>
              <a:t>n</a:t>
            </a:r>
            <a:r>
              <a:rPr lang="el-GR" sz="2200" dirty="0">
                <a:latin typeface="+mj-lt"/>
              </a:rPr>
              <a:t> είναι οι συντελεστές διαφοροποίησης και x</a:t>
            </a:r>
            <a:r>
              <a:rPr lang="el-GR" sz="1600" dirty="0">
                <a:latin typeface="+mj-lt"/>
              </a:rPr>
              <a:t>1</a:t>
            </a:r>
            <a:r>
              <a:rPr lang="el-GR" sz="2200" dirty="0">
                <a:latin typeface="+mj-lt"/>
              </a:rPr>
              <a:t>, x</a:t>
            </a:r>
            <a:r>
              <a:rPr lang="el-GR" sz="1600" dirty="0">
                <a:latin typeface="+mj-lt"/>
              </a:rPr>
              <a:t>2</a:t>
            </a:r>
            <a:r>
              <a:rPr lang="el-GR" sz="2200" dirty="0">
                <a:latin typeface="+mj-lt"/>
              </a:rPr>
              <a:t> …</a:t>
            </a:r>
            <a:r>
              <a:rPr lang="el-GR" sz="2200" dirty="0" err="1">
                <a:latin typeface="+mj-lt"/>
              </a:rPr>
              <a:t>x</a:t>
            </a:r>
            <a:r>
              <a:rPr lang="el-GR" sz="1600" dirty="0" err="1">
                <a:latin typeface="+mj-lt"/>
              </a:rPr>
              <a:t>n</a:t>
            </a:r>
            <a:r>
              <a:rPr lang="el-GR" sz="2200" dirty="0">
                <a:latin typeface="+mj-lt"/>
              </a:rPr>
              <a:t> είναι οι ανεξάρτητες μεταβλητές, δηλαδή οι χρηματοοικονομικοί δείκτες των επιχειρήσεων.</a:t>
            </a:r>
          </a:p>
        </p:txBody>
      </p:sp>
    </p:spTree>
    <p:extLst>
      <p:ext uri="{BB962C8B-B14F-4D97-AF65-F5344CB8AC3E}">
        <p14:creationId xmlns:p14="http://schemas.microsoft.com/office/powerpoint/2010/main" val="2449136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6525"/>
            <a:ext cx="7239000" cy="660134"/>
          </a:xfrm>
        </p:spPr>
        <p:txBody>
          <a:bodyPr>
            <a:noAutofit/>
          </a:bodyPr>
          <a:lstStyle/>
          <a:p>
            <a:r>
              <a:rPr lang="el-GR" sz="2600" b="1" dirty="0">
                <a:solidFill>
                  <a:schemeClr val="tx2"/>
                </a:solidFill>
              </a:rPr>
              <a:t>          </a:t>
            </a:r>
            <a:r>
              <a:rPr lang="en-US" sz="3200" b="1" dirty="0">
                <a:solidFill>
                  <a:schemeClr val="tx2"/>
                </a:solidFill>
              </a:rPr>
              <a:t>Z-Score</a:t>
            </a:r>
            <a:endParaRPr lang="el-GR" sz="3200" b="1" dirty="0">
              <a:solidFill>
                <a:schemeClr val="tx2"/>
              </a:solidFill>
            </a:endParaRPr>
          </a:p>
        </p:txBody>
      </p:sp>
      <p:sp>
        <p:nvSpPr>
          <p:cNvPr id="4" name="Slide Number Placeholder 3"/>
          <p:cNvSpPr>
            <a:spLocks noGrp="1"/>
          </p:cNvSpPr>
          <p:nvPr>
            <p:ph type="sldNum" sz="quarter" idx="12"/>
          </p:nvPr>
        </p:nvSpPr>
        <p:spPr/>
        <p:txBody>
          <a:bodyPr/>
          <a:lstStyle/>
          <a:p>
            <a:fld id="{6F80338C-7267-4363-B749-58AFCE06DD7B}" type="slidenum">
              <a:rPr lang="en-US" smtClean="0"/>
              <a:pPr/>
              <a:t>27</a:t>
            </a:fld>
            <a:endParaRPr lang="en-US"/>
          </a:p>
        </p:txBody>
      </p:sp>
      <p:sp>
        <p:nvSpPr>
          <p:cNvPr id="7" name="Content Placeholder 3">
            <a:extLst>
              <a:ext uri="{FF2B5EF4-FFF2-40B4-BE49-F238E27FC236}">
                <a16:creationId xmlns:a16="http://schemas.microsoft.com/office/drawing/2014/main" id="{E678EC47-1ADB-73A1-9DC3-C6661BC5A2A6}"/>
              </a:ext>
            </a:extLst>
          </p:cNvPr>
          <p:cNvSpPr>
            <a:spLocks noGrp="1"/>
          </p:cNvSpPr>
          <p:nvPr>
            <p:ph sz="quarter" idx="1"/>
          </p:nvPr>
        </p:nvSpPr>
        <p:spPr>
          <a:xfrm>
            <a:off x="467544" y="796659"/>
            <a:ext cx="8219256" cy="4572000"/>
          </a:xfrm>
        </p:spPr>
        <p:txBody>
          <a:bodyPr/>
          <a:lstStyle/>
          <a:p>
            <a:r>
              <a:rPr lang="el-GR" sz="2800" dirty="0">
                <a:latin typeface="+mj-lt"/>
              </a:rPr>
              <a:t>Οι επιλεγμένοι αριθμοδείκτες είναι οι ακόλουθοι:</a:t>
            </a:r>
          </a:p>
          <a:p>
            <a:pPr marL="0" indent="0">
              <a:buNone/>
            </a:pPr>
            <a:endParaRPr lang="el-GR" dirty="0"/>
          </a:p>
        </p:txBody>
      </p:sp>
      <p:pic>
        <p:nvPicPr>
          <p:cNvPr id="8" name="Picture 7">
            <a:extLst>
              <a:ext uri="{FF2B5EF4-FFF2-40B4-BE49-F238E27FC236}">
                <a16:creationId xmlns:a16="http://schemas.microsoft.com/office/drawing/2014/main" id="{6F533B58-FF6C-1EFF-FCCF-885B7A2B8092}"/>
              </a:ext>
            </a:extLst>
          </p:cNvPr>
          <p:cNvPicPr>
            <a:picLocks noChangeAspect="1"/>
          </p:cNvPicPr>
          <p:nvPr/>
        </p:nvPicPr>
        <p:blipFill>
          <a:blip r:embed="rId2"/>
          <a:stretch>
            <a:fillRect/>
          </a:stretch>
        </p:blipFill>
        <p:spPr>
          <a:xfrm>
            <a:off x="838200" y="1456793"/>
            <a:ext cx="7162800" cy="3560231"/>
          </a:xfrm>
          <a:prstGeom prst="rect">
            <a:avLst/>
          </a:prstGeom>
        </p:spPr>
      </p:pic>
    </p:spTree>
    <p:extLst>
      <p:ext uri="{BB962C8B-B14F-4D97-AF65-F5344CB8AC3E}">
        <p14:creationId xmlns:p14="http://schemas.microsoft.com/office/powerpoint/2010/main" val="31507687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909DD-E935-12B5-7FEB-11AA8198B1C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E77A128-3DF6-D845-3199-8301B549E6D7}"/>
              </a:ext>
            </a:extLst>
          </p:cNvPr>
          <p:cNvSpPr>
            <a:spLocks noGrp="1"/>
          </p:cNvSpPr>
          <p:nvPr>
            <p:ph type="sldNum" sz="quarter" idx="12"/>
          </p:nvPr>
        </p:nvSpPr>
        <p:spPr/>
        <p:txBody>
          <a:bodyPr/>
          <a:lstStyle/>
          <a:p>
            <a:fld id="{6F80338C-7267-4363-B749-58AFCE06DD7B}" type="slidenum">
              <a:rPr lang="en-US" smtClean="0"/>
              <a:pPr/>
              <a:t>28</a:t>
            </a:fld>
            <a:endParaRPr lang="en-US"/>
          </a:p>
        </p:txBody>
      </p:sp>
      <p:sp>
        <p:nvSpPr>
          <p:cNvPr id="7" name="Title 1">
            <a:extLst>
              <a:ext uri="{FF2B5EF4-FFF2-40B4-BE49-F238E27FC236}">
                <a16:creationId xmlns:a16="http://schemas.microsoft.com/office/drawing/2014/main" id="{EE3C906D-9472-4F7E-3F77-C9E8DE84DCF5}"/>
              </a:ext>
            </a:extLst>
          </p:cNvPr>
          <p:cNvSpPr>
            <a:spLocks noGrp="1"/>
          </p:cNvSpPr>
          <p:nvPr>
            <p:ph type="title"/>
          </p:nvPr>
        </p:nvSpPr>
        <p:spPr>
          <a:xfrm>
            <a:off x="228600" y="136525"/>
            <a:ext cx="7239000" cy="660134"/>
          </a:xfrm>
        </p:spPr>
        <p:txBody>
          <a:bodyPr>
            <a:noAutofit/>
          </a:bodyPr>
          <a:lstStyle/>
          <a:p>
            <a:r>
              <a:rPr lang="el-GR" sz="2600" b="1" dirty="0">
                <a:solidFill>
                  <a:schemeClr val="tx2"/>
                </a:solidFill>
              </a:rPr>
              <a:t>          </a:t>
            </a:r>
            <a:r>
              <a:rPr lang="en-US" sz="3200" b="1" dirty="0">
                <a:solidFill>
                  <a:schemeClr val="tx2"/>
                </a:solidFill>
              </a:rPr>
              <a:t>Z-Score</a:t>
            </a:r>
            <a:endParaRPr lang="el-GR" sz="3200" b="1" dirty="0">
              <a:solidFill>
                <a:schemeClr val="tx2"/>
              </a:solidFill>
            </a:endParaRPr>
          </a:p>
        </p:txBody>
      </p:sp>
      <p:sp>
        <p:nvSpPr>
          <p:cNvPr id="10" name="Content Placeholder 3">
            <a:extLst>
              <a:ext uri="{FF2B5EF4-FFF2-40B4-BE49-F238E27FC236}">
                <a16:creationId xmlns:a16="http://schemas.microsoft.com/office/drawing/2014/main" id="{E1C8F064-9FCB-E9F8-2B8D-E010FC2EAD54}"/>
              </a:ext>
            </a:extLst>
          </p:cNvPr>
          <p:cNvSpPr>
            <a:spLocks noGrp="1"/>
          </p:cNvSpPr>
          <p:nvPr>
            <p:ph sz="quarter" idx="1"/>
          </p:nvPr>
        </p:nvSpPr>
        <p:spPr>
          <a:xfrm>
            <a:off x="323528" y="838200"/>
            <a:ext cx="8496944" cy="5903168"/>
          </a:xfrm>
        </p:spPr>
        <p:txBody>
          <a:bodyPr>
            <a:normAutofit/>
          </a:bodyPr>
          <a:lstStyle/>
          <a:p>
            <a:pPr algn="just"/>
            <a:r>
              <a:rPr lang="el-GR" sz="2100" dirty="0">
                <a:latin typeface="+mj-lt"/>
              </a:rPr>
              <a:t>Για τις βιομηχανικές επιχειρήσεις το μοντέλο έχει προσδιορισθεί ως εξής:</a:t>
            </a:r>
          </a:p>
          <a:p>
            <a:pPr marL="0" indent="0" algn="ctr">
              <a:buNone/>
            </a:pPr>
            <a:r>
              <a:rPr lang="el-GR" sz="2400" dirty="0">
                <a:latin typeface="+mj-lt"/>
              </a:rPr>
              <a:t>Z = (1,2 * X1) + (1,4 * X2) + (3,3 * X3) + (0,6 * X4) + (0,999 * X5)</a:t>
            </a:r>
          </a:p>
          <a:p>
            <a:pPr marL="0" indent="0" algn="ctr">
              <a:buNone/>
            </a:pPr>
            <a:endParaRPr lang="el-GR" sz="2400" dirty="0">
              <a:latin typeface="+mj-lt"/>
            </a:endParaRPr>
          </a:p>
          <a:p>
            <a:pPr algn="just"/>
            <a:r>
              <a:rPr lang="el-GR" sz="2100" dirty="0">
                <a:latin typeface="+mj-lt"/>
              </a:rPr>
              <a:t>Για τις μη βιομηχανικές επιχειρήσεις ο δείκτης Χ5</a:t>
            </a:r>
            <a:r>
              <a:rPr lang="en-US" sz="2100" dirty="0">
                <a:latin typeface="+mj-lt"/>
              </a:rPr>
              <a:t> </a:t>
            </a:r>
            <a:r>
              <a:rPr lang="el-GR" sz="2100" dirty="0">
                <a:latin typeface="+mj-lt"/>
              </a:rPr>
              <a:t>διαφοροποιείται σημαντικά</a:t>
            </a:r>
            <a:r>
              <a:rPr lang="en-US" sz="2100" dirty="0">
                <a:latin typeface="+mj-lt"/>
              </a:rPr>
              <a:t> </a:t>
            </a:r>
            <a:r>
              <a:rPr lang="el-GR" sz="2100" dirty="0">
                <a:latin typeface="+mj-lt"/>
              </a:rPr>
              <a:t>και παραλείπεται από το μοντέλο, το οποίο έχει προσδιορισθεί ως εξής:</a:t>
            </a:r>
            <a:endParaRPr lang="en-US" sz="2100" dirty="0">
              <a:latin typeface="+mj-lt"/>
            </a:endParaRPr>
          </a:p>
          <a:p>
            <a:pPr marL="0" indent="0" algn="ctr">
              <a:buNone/>
            </a:pPr>
            <a:r>
              <a:rPr lang="el-GR" sz="2400" dirty="0"/>
              <a:t>Z = (</a:t>
            </a:r>
            <a:r>
              <a:rPr lang="en-US" sz="2400" dirty="0"/>
              <a:t>6</a:t>
            </a:r>
            <a:r>
              <a:rPr lang="el-GR" sz="2400" dirty="0"/>
              <a:t>,</a:t>
            </a:r>
            <a:r>
              <a:rPr lang="en-US" sz="2400" dirty="0"/>
              <a:t>56</a:t>
            </a:r>
            <a:r>
              <a:rPr lang="el-GR" sz="2400" dirty="0"/>
              <a:t> * X1) + (</a:t>
            </a:r>
            <a:r>
              <a:rPr lang="en-US" sz="2400" dirty="0"/>
              <a:t>3</a:t>
            </a:r>
            <a:r>
              <a:rPr lang="el-GR" sz="2400" dirty="0"/>
              <a:t>,</a:t>
            </a:r>
            <a:r>
              <a:rPr lang="en-US" sz="2400" dirty="0"/>
              <a:t>26</a:t>
            </a:r>
            <a:r>
              <a:rPr lang="el-GR" sz="2400" dirty="0"/>
              <a:t> * X2) + (</a:t>
            </a:r>
            <a:r>
              <a:rPr lang="en-US" sz="2400" dirty="0"/>
              <a:t>6</a:t>
            </a:r>
            <a:r>
              <a:rPr lang="el-GR" sz="2400" dirty="0"/>
              <a:t>,</a:t>
            </a:r>
            <a:r>
              <a:rPr lang="en-US" sz="2400" dirty="0"/>
              <a:t>72</a:t>
            </a:r>
            <a:r>
              <a:rPr lang="el-GR" sz="2400" dirty="0"/>
              <a:t> * X3) + (</a:t>
            </a:r>
            <a:r>
              <a:rPr lang="en-US" sz="2400" dirty="0"/>
              <a:t>1</a:t>
            </a:r>
            <a:r>
              <a:rPr lang="el-GR" sz="2400" dirty="0"/>
              <a:t>,</a:t>
            </a:r>
            <a:r>
              <a:rPr lang="en-US" sz="2400" dirty="0"/>
              <a:t>05</a:t>
            </a:r>
            <a:r>
              <a:rPr lang="el-GR" sz="2400" dirty="0"/>
              <a:t> * X4)</a:t>
            </a:r>
            <a:endParaRPr lang="en-US" sz="2400" dirty="0"/>
          </a:p>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endParaRPr lang="en-US" sz="2400" dirty="0"/>
          </a:p>
          <a:p>
            <a:pPr algn="just"/>
            <a:r>
              <a:rPr lang="el-GR" sz="2100" dirty="0"/>
              <a:t>Ασφαλής πρόβλεψη μπορεί να γίνει έως 2 έτη προ της</a:t>
            </a:r>
            <a:r>
              <a:rPr lang="en-US" sz="2100" dirty="0"/>
              <a:t> </a:t>
            </a:r>
            <a:r>
              <a:rPr lang="el-GR" sz="2100" dirty="0"/>
              <a:t>αποτυχίας με την πιθανότητα λάθους ταξινόμησης να</a:t>
            </a:r>
            <a:r>
              <a:rPr lang="en-US" sz="2100" dirty="0"/>
              <a:t> </a:t>
            </a:r>
            <a:r>
              <a:rPr lang="el-GR" sz="2100" dirty="0"/>
              <a:t>αυξάνεται ραγδαία μετά τα 2 έτη (έως και τα 5 έτη).</a:t>
            </a:r>
          </a:p>
          <a:p>
            <a:pPr marL="0" indent="0" algn="just">
              <a:buNone/>
            </a:pPr>
            <a:endParaRPr lang="el-GR" sz="2400" dirty="0">
              <a:latin typeface="+mj-lt"/>
            </a:endParaRPr>
          </a:p>
          <a:p>
            <a:pPr algn="just"/>
            <a:endParaRPr lang="el-GR" sz="2400" dirty="0">
              <a:latin typeface="+mj-lt"/>
            </a:endParaRPr>
          </a:p>
          <a:p>
            <a:pPr marL="0" indent="0" algn="just">
              <a:buNone/>
            </a:pPr>
            <a:endParaRPr lang="el-GR" sz="2400" dirty="0"/>
          </a:p>
        </p:txBody>
      </p:sp>
      <p:pic>
        <p:nvPicPr>
          <p:cNvPr id="11" name="Picture 10">
            <a:extLst>
              <a:ext uri="{FF2B5EF4-FFF2-40B4-BE49-F238E27FC236}">
                <a16:creationId xmlns:a16="http://schemas.microsoft.com/office/drawing/2014/main" id="{BEC1F3A7-A6E6-65D0-2495-169059A6D355}"/>
              </a:ext>
            </a:extLst>
          </p:cNvPr>
          <p:cNvPicPr>
            <a:picLocks noChangeAspect="1"/>
          </p:cNvPicPr>
          <p:nvPr/>
        </p:nvPicPr>
        <p:blipFill>
          <a:blip r:embed="rId2"/>
          <a:stretch>
            <a:fillRect/>
          </a:stretch>
        </p:blipFill>
        <p:spPr>
          <a:xfrm>
            <a:off x="1939886" y="4038600"/>
            <a:ext cx="3816427" cy="1292464"/>
          </a:xfrm>
          <a:prstGeom prst="rect">
            <a:avLst/>
          </a:prstGeom>
        </p:spPr>
      </p:pic>
    </p:spTree>
    <p:extLst>
      <p:ext uri="{BB962C8B-B14F-4D97-AF65-F5344CB8AC3E}">
        <p14:creationId xmlns:p14="http://schemas.microsoft.com/office/powerpoint/2010/main" val="2558767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FBE7F-082A-1632-86B4-96FF423FA61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E3D7C2B-02FE-B042-D5CF-ED25ACE9ED1F}"/>
              </a:ext>
            </a:extLst>
          </p:cNvPr>
          <p:cNvSpPr>
            <a:spLocks noGrp="1"/>
          </p:cNvSpPr>
          <p:nvPr>
            <p:ph type="sldNum" sz="quarter" idx="12"/>
          </p:nvPr>
        </p:nvSpPr>
        <p:spPr/>
        <p:txBody>
          <a:bodyPr/>
          <a:lstStyle/>
          <a:p>
            <a:fld id="{6F80338C-7267-4363-B749-58AFCE06DD7B}" type="slidenum">
              <a:rPr lang="en-US" smtClean="0"/>
              <a:pPr/>
              <a:t>29</a:t>
            </a:fld>
            <a:endParaRPr lang="en-US"/>
          </a:p>
        </p:txBody>
      </p:sp>
      <p:sp>
        <p:nvSpPr>
          <p:cNvPr id="10" name="Content Placeholder 3">
            <a:extLst>
              <a:ext uri="{FF2B5EF4-FFF2-40B4-BE49-F238E27FC236}">
                <a16:creationId xmlns:a16="http://schemas.microsoft.com/office/drawing/2014/main" id="{71BEBDC8-97EE-9D1B-C42F-80909D4E9BA7}"/>
              </a:ext>
            </a:extLst>
          </p:cNvPr>
          <p:cNvSpPr>
            <a:spLocks noGrp="1"/>
          </p:cNvSpPr>
          <p:nvPr>
            <p:ph sz="quarter" idx="1"/>
          </p:nvPr>
        </p:nvSpPr>
        <p:spPr>
          <a:xfrm>
            <a:off x="323528" y="1066800"/>
            <a:ext cx="8496944" cy="5903168"/>
          </a:xfrm>
        </p:spPr>
        <p:txBody>
          <a:bodyPr>
            <a:normAutofit fontScale="85000" lnSpcReduction="20000"/>
          </a:bodyPr>
          <a:lstStyle/>
          <a:p>
            <a:pPr algn="just"/>
            <a:r>
              <a:rPr lang="el-GR" sz="2400" dirty="0">
                <a:latin typeface="+mj-lt"/>
              </a:rPr>
              <a:t>Η πιστοληπτική αξιολόγηση όχι μόνο καθορίζει εάν ο οφειλέτης θα λάβει ή όχι έγκριση για δάνειο, αλλά επίσης καθορίζει το επιτόκιο στο οποίο θα πρέπει να επιστραφεί το δάνειο. Δεδομένου ότι οι επιχειρήσεις εξαρτώνται από δάνεια για πολλές εκκινήσεις και άλλες δαπάνες, η άρνηση ενός δανείου θα μπορούσε να προκαλέσει καταστροφή και ένα υψηλό επιτόκιο είναι πολύ πιο δύσκολο να αποπληρωθεί. </a:t>
            </a:r>
          </a:p>
          <a:p>
            <a:pPr algn="just"/>
            <a:r>
              <a:rPr lang="el-GR" sz="2400" dirty="0">
                <a:latin typeface="+mj-lt"/>
              </a:rPr>
              <a:t>Οι αξιολογήσεις πιστοληπτικής ικανότητας διαδραματίζουν επίσης σημαντικό ρόλο σε έναν δυνητικό επενδυτή για τον καθορισμό ή όχι της αγοράς ομολόγων. Η κακή πιστοληπτική αξιολόγηση είναι μια επικίνδυνη επένδυση. Δείχνει μεγαλύτερη πιθανότητα ότι η εταιρεία δεν θα μπορέσει να πραγματοποιήσει τις πληρωμές των ομολόγων της.</a:t>
            </a:r>
          </a:p>
          <a:p>
            <a:pPr algn="just"/>
            <a:r>
              <a:rPr lang="el-GR" sz="2400" dirty="0">
                <a:latin typeface="+mj-lt"/>
              </a:rPr>
              <a:t>Είναι σημαντικό για έναν δανειολήπτη να παραμείνει επιμελής στη διατήρηση μιας υψηλής πιστοληπτικής ικανότητας. Οι αξιολογήσεις πιστοληπτικής ικανότητας δεν είναι ποτέ στατικές, στην πραγματικότητα, αλλάζουν συνεχώς με βάση τα νεότερα στοιχεία, και ένα αρνητικό χρέος θα μειώσει ακόμα και το καλύτερο αποτέλεσμα. </a:t>
            </a:r>
          </a:p>
          <a:p>
            <a:pPr algn="just"/>
            <a:r>
              <a:rPr lang="el-GR" sz="2400" dirty="0">
                <a:latin typeface="+mj-lt"/>
              </a:rPr>
              <a:t>Η φερεγγυότητα χρειάζεται χρόνο για να δημιουργηθεί. Μια οντότητα με υψηλή φερεγγυότητα, αλλά ένα σύντομο πιστωτικό ιστορικό δεν θεωρείται τόσο αξιόπιστη όσο μια άλλη οντότητα με το ίδιο επίπεδο φερεγγυότητας, αλλά μεγαλύτερο ιστορικό. Οι οφειλέτες θέλουν να γνωρίζουν ότι ένας δανειολήπτης μπορεί να διατηρήσει υψηλή φερεγγυότητα σταθερά στην πάροδο του χρόνου. </a:t>
            </a:r>
          </a:p>
          <a:p>
            <a:pPr algn="just"/>
            <a:endParaRPr lang="el-GR" sz="2400" dirty="0">
              <a:latin typeface="+mj-lt"/>
            </a:endParaRPr>
          </a:p>
          <a:p>
            <a:pPr algn="just"/>
            <a:endParaRPr lang="el-GR" sz="2400" dirty="0">
              <a:latin typeface="+mj-lt"/>
            </a:endParaRPr>
          </a:p>
          <a:p>
            <a:pPr marL="0" indent="0" algn="just">
              <a:buNone/>
            </a:pPr>
            <a:endParaRPr lang="el-GR" sz="2400" dirty="0"/>
          </a:p>
        </p:txBody>
      </p:sp>
      <p:sp>
        <p:nvSpPr>
          <p:cNvPr id="5" name="Title 1">
            <a:extLst>
              <a:ext uri="{FF2B5EF4-FFF2-40B4-BE49-F238E27FC236}">
                <a16:creationId xmlns:a16="http://schemas.microsoft.com/office/drawing/2014/main" id="{3EB92CAF-D803-504A-48E1-54F6D88FEA36}"/>
              </a:ext>
            </a:extLst>
          </p:cNvPr>
          <p:cNvSpPr>
            <a:spLocks noGrp="1"/>
          </p:cNvSpPr>
          <p:nvPr>
            <p:ph type="title"/>
          </p:nvPr>
        </p:nvSpPr>
        <p:spPr>
          <a:xfrm>
            <a:off x="457200" y="304800"/>
            <a:ext cx="8363272" cy="595978"/>
          </a:xfrm>
        </p:spPr>
        <p:txBody>
          <a:bodyPr>
            <a:noAutofit/>
          </a:bodyPr>
          <a:lstStyle/>
          <a:p>
            <a:r>
              <a:rPr lang="el-GR" sz="3000" b="1" dirty="0">
                <a:solidFill>
                  <a:schemeClr val="tx2"/>
                </a:solidFill>
              </a:rPr>
              <a:t>Σημαντικότητα αξιολόγησης πιστοληπτικής ικανότητας </a:t>
            </a:r>
            <a:endParaRPr lang="en-US" sz="3000" b="1" dirty="0">
              <a:solidFill>
                <a:schemeClr val="tx2"/>
              </a:solidFill>
            </a:endParaRPr>
          </a:p>
        </p:txBody>
      </p:sp>
    </p:spTree>
    <p:extLst>
      <p:ext uri="{BB962C8B-B14F-4D97-AF65-F5344CB8AC3E}">
        <p14:creationId xmlns:p14="http://schemas.microsoft.com/office/powerpoint/2010/main" val="328508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66EA3-7041-5559-F6BE-68DE20661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41DCE4-D1D6-FDA9-CD96-AB994756CCB4}"/>
              </a:ext>
            </a:extLst>
          </p:cNvPr>
          <p:cNvSpPr>
            <a:spLocks noGrp="1"/>
          </p:cNvSpPr>
          <p:nvPr>
            <p:ph idx="1"/>
          </p:nvPr>
        </p:nvSpPr>
        <p:spPr>
          <a:xfrm>
            <a:off x="304800" y="970474"/>
            <a:ext cx="8382000" cy="5658926"/>
          </a:xfrm>
        </p:spPr>
        <p:txBody>
          <a:bodyPr>
            <a:normAutofit fontScale="70000" lnSpcReduction="20000"/>
          </a:bodyPr>
          <a:lstStyle/>
          <a:p>
            <a:pPr algn="just"/>
            <a:r>
              <a:rPr lang="el-GR" dirty="0"/>
              <a:t>Οι πιστωτικοί οργανισμοί έχουν στη διάθεση τους ένα πλήθος αριθμοδεικτών που μπορούν να χρησιμοποιήσουν για την αξιολόγηση του επιπέδου ρευστότητας και τον προσδιορισμό των ορίων κινδύνου. </a:t>
            </a:r>
          </a:p>
          <a:p>
            <a:pPr algn="just"/>
            <a:r>
              <a:rPr lang="el-GR" dirty="0"/>
              <a:t>Οι αριθμοδείκτες αυτοί συλλαμβάνουν κυρίως ποσοτικά χαρακτηριστικά του πιστωτικού οργανισμού και αποτελούν σχετικές τιμές, αφού περιγράφουν τη σχέση μεταξύ δύο μεγεθών και εκφράζονται συνήθως ως ποσοστό. </a:t>
            </a:r>
          </a:p>
          <a:p>
            <a:pPr algn="just"/>
            <a:r>
              <a:rPr lang="el-GR" dirty="0"/>
              <a:t>Η συνήθης πρακτική περιλαμβάνει τη συγκριτική ανάλυση των αριθμοδεικτών, που μπορεί να αφορά τη διαχρονική εξέλιξη τους ή τη σχέση τους με εσωτερικούς ή εξωτερικούς δείκτες αναφοράς. </a:t>
            </a:r>
          </a:p>
          <a:p>
            <a:pPr algn="just"/>
            <a:r>
              <a:rPr lang="el-GR" dirty="0"/>
              <a:t>Η ποσοτική ανάλυση των αριθμοδεικτών, όμως, δεν είναι επαρκής για την εξαγωγή ασφαλών συμπερασμάτων αναφορικά με τη θέση ρευστότητας ενός πιστωτικού ιδρύματος. </a:t>
            </a:r>
          </a:p>
          <a:p>
            <a:pPr algn="just"/>
            <a:r>
              <a:rPr lang="el-GR" dirty="0"/>
              <a:t>Αναγκαία κρίνεται επίσης η ανάλυση ποιοτικών δεικτών που καθιστούν σαφή τη θέση του οργανισμού ως προς κρίσιμους παράγοντες, όπως η χρηματοδοτική δυναμικότητα των καταθετών, η χρήση πιστωτικών ορίων, ο όγκος και η </a:t>
            </a:r>
            <a:r>
              <a:rPr lang="el-GR" dirty="0" err="1"/>
              <a:t>ληκτότητα</a:t>
            </a:r>
            <a:r>
              <a:rPr lang="el-GR" dirty="0"/>
              <a:t> των </a:t>
            </a:r>
            <a:r>
              <a:rPr lang="el-GR" dirty="0" err="1"/>
              <a:t>αντληθέντων</a:t>
            </a:r>
            <a:r>
              <a:rPr lang="el-GR" dirty="0"/>
              <a:t> κεφαλαίων.</a:t>
            </a:r>
          </a:p>
        </p:txBody>
      </p:sp>
      <p:sp>
        <p:nvSpPr>
          <p:cNvPr id="4" name="Slide Number Placeholder 3">
            <a:extLst>
              <a:ext uri="{FF2B5EF4-FFF2-40B4-BE49-F238E27FC236}">
                <a16:creationId xmlns:a16="http://schemas.microsoft.com/office/drawing/2014/main" id="{FC871B04-A9D9-C539-392E-8FA03141FF7F}"/>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1B8E3931-4DCE-3055-37A6-8922FD496E66}"/>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Δείκτες ρευστότητας</a:t>
            </a:r>
          </a:p>
        </p:txBody>
      </p:sp>
    </p:spTree>
    <p:extLst>
      <p:ext uri="{BB962C8B-B14F-4D97-AF65-F5344CB8AC3E}">
        <p14:creationId xmlns:p14="http://schemas.microsoft.com/office/powerpoint/2010/main" val="4071529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F58FE-F20E-549F-3DF4-FFB4D1C7842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882A0F4-1CD5-128B-C6A4-C80FAAE66A35}"/>
              </a:ext>
            </a:extLst>
          </p:cNvPr>
          <p:cNvSpPr>
            <a:spLocks noGrp="1"/>
          </p:cNvSpPr>
          <p:nvPr>
            <p:ph type="sldNum" sz="quarter" idx="12"/>
          </p:nvPr>
        </p:nvSpPr>
        <p:spPr/>
        <p:txBody>
          <a:bodyPr/>
          <a:lstStyle/>
          <a:p>
            <a:fld id="{6F80338C-7267-4363-B749-58AFCE06DD7B}" type="slidenum">
              <a:rPr lang="en-US" smtClean="0"/>
              <a:pPr/>
              <a:t>30</a:t>
            </a:fld>
            <a:endParaRPr lang="en-US"/>
          </a:p>
        </p:txBody>
      </p:sp>
      <p:sp>
        <p:nvSpPr>
          <p:cNvPr id="10" name="Content Placeholder 3">
            <a:extLst>
              <a:ext uri="{FF2B5EF4-FFF2-40B4-BE49-F238E27FC236}">
                <a16:creationId xmlns:a16="http://schemas.microsoft.com/office/drawing/2014/main" id="{285613F1-CDF3-D44D-E172-D106AE006A11}"/>
              </a:ext>
            </a:extLst>
          </p:cNvPr>
          <p:cNvSpPr>
            <a:spLocks noGrp="1"/>
          </p:cNvSpPr>
          <p:nvPr>
            <p:ph sz="quarter" idx="1"/>
          </p:nvPr>
        </p:nvSpPr>
        <p:spPr>
          <a:xfrm>
            <a:off x="323528" y="685800"/>
            <a:ext cx="8496944" cy="5903168"/>
          </a:xfrm>
        </p:spPr>
        <p:txBody>
          <a:bodyPr>
            <a:normAutofit fontScale="77500" lnSpcReduction="20000"/>
          </a:bodyPr>
          <a:lstStyle/>
          <a:p>
            <a:pPr algn="just"/>
            <a:r>
              <a:rPr lang="el-GR" sz="2400" dirty="0">
                <a:latin typeface="+mj-lt"/>
              </a:rPr>
              <a:t>Πολλές τράπεζες βασίζονται σε εξωτερικούς οργανισμούς αξιολόγησης για την αξιολόγηση του κινδύνου χώρας. Αυτές οι αξιολογήσεις είναι συχνά μακροπρόθεσμες εκτιμήσεις, αλλά μπορεί να μην είναι οι καταλληλότεροι για τους στόχους που θέτει η τράπεζα σχετικά με την διαχείριση των κινδύνων της.</a:t>
            </a:r>
          </a:p>
          <a:p>
            <a:pPr algn="just"/>
            <a:r>
              <a:rPr lang="el-GR" sz="2400" dirty="0">
                <a:latin typeface="+mj-lt"/>
              </a:rPr>
              <a:t>Οι εξωτερικές αξιολογήσεις είναι μακροπρόθεσμα μέτρα ενάντια στον κίνδυνο, εξυπηρετώντας ένα ευρύ φάσμα ενδιαφερομένων. Εάν υπάρξει μια αλλαγή στην βαθμολογία αξιολόγησης και μια χώρα υποβαθμιστεί, θα υπάρξουν σοβαρές συνέπειες για την ικανότητα της χώρας να εκδώσει νέο χρέος. Αυτή η συντηρητική προσέγγιση είναι απίθανο να ταιριάζει στην επιθυμία μιας τράπεζας για πιο ευαίσθητα στον κίνδυνο μέτρα.</a:t>
            </a:r>
          </a:p>
          <a:p>
            <a:pPr algn="just"/>
            <a:r>
              <a:rPr lang="el-GR" sz="2400" dirty="0">
                <a:latin typeface="+mj-lt"/>
              </a:rPr>
              <a:t>Αν και οι αξιολογήσεις για τους κινδύνους χώρας είναι ευρέως διαθέσιμες, δεν υπάρχει μέτρο που χρησιμοποιείται συνήθως για τον εγχώριο κίνδυνο. Ο εσωτερικός κίνδυνος μπορεί συχνά να ενσωματωθεί στην βαθμολογία του κάθε αντισυμβαλλόμενου, αλλά δεν υπάρχει εύκολα </a:t>
            </a:r>
            <a:r>
              <a:rPr lang="el-GR" sz="2400" dirty="0" err="1">
                <a:latin typeface="+mj-lt"/>
              </a:rPr>
              <a:t>προσβάσιμος</a:t>
            </a:r>
            <a:r>
              <a:rPr lang="el-GR" sz="2400" dirty="0">
                <a:latin typeface="+mj-lt"/>
              </a:rPr>
              <a:t> δείκτης, για την εγχώρια μακροοικονομική ευημερία τον οποίο να παρακολουθούν οι τράπεζες.</a:t>
            </a:r>
          </a:p>
          <a:p>
            <a:pPr algn="just"/>
            <a:r>
              <a:rPr lang="el-GR" sz="2400" dirty="0">
                <a:latin typeface="+mj-lt"/>
              </a:rPr>
              <a:t>Ορισμένες χώρες δεν βαθμολογούνται ή οι βαθμολογίες τους αποσύρονται, ειδικά όταν δεν είναι πρόθυμες να πληρώσουν για την αξιολόγηση ή δεν συμφωνούν με αυτή.</a:t>
            </a:r>
          </a:p>
          <a:p>
            <a:pPr algn="just"/>
            <a:r>
              <a:rPr lang="el-GR" sz="2400" dirty="0">
                <a:latin typeface="+mj-lt"/>
              </a:rPr>
              <a:t>Αρκετά τραπεζικά ιδρύματα αναπτύσσουν τις δικές τους εσωτερικές εκτιμήσεις κινδύνου για τα διάφορα στοιχεία του κινδύνου χώρας. Αυτή είναι μια δύσκολη προσπάθεια. Η </a:t>
            </a:r>
            <a:r>
              <a:rPr lang="el-GR" sz="2400" dirty="0" err="1">
                <a:latin typeface="+mj-lt"/>
              </a:rPr>
              <a:t>μοντελοποίηση</a:t>
            </a:r>
            <a:r>
              <a:rPr lang="el-GR" sz="2400" dirty="0">
                <a:latin typeface="+mj-lt"/>
              </a:rPr>
              <a:t> των κρατικών κινδύνων εμποδίζεται από την έλλειψη δημόσια διαθέσιμων δεδομένων. Οι κρατικές χρεοκοπίες δεν δημοσιεύονται πάντοτε, ειδικά όταν οι κυβερνήσεις δανείζονται από εγχώριους δανειστές σε εγχώριο νόμισμα. </a:t>
            </a:r>
          </a:p>
          <a:p>
            <a:pPr marL="0" indent="0" algn="just">
              <a:buNone/>
            </a:pPr>
            <a:endParaRPr lang="el-GR" sz="2400" dirty="0">
              <a:latin typeface="+mj-lt"/>
            </a:endParaRPr>
          </a:p>
          <a:p>
            <a:pPr algn="just"/>
            <a:endParaRPr lang="el-GR" sz="2400" dirty="0">
              <a:latin typeface="+mj-lt"/>
            </a:endParaRPr>
          </a:p>
          <a:p>
            <a:pPr marL="0" indent="0" algn="just">
              <a:buNone/>
            </a:pPr>
            <a:endParaRPr lang="el-GR" sz="2400" dirty="0"/>
          </a:p>
        </p:txBody>
      </p:sp>
      <p:sp>
        <p:nvSpPr>
          <p:cNvPr id="5" name="Title 1">
            <a:extLst>
              <a:ext uri="{FF2B5EF4-FFF2-40B4-BE49-F238E27FC236}">
                <a16:creationId xmlns:a16="http://schemas.microsoft.com/office/drawing/2014/main" id="{A66D5FB7-584C-6592-D66C-B76773C7B966}"/>
              </a:ext>
            </a:extLst>
          </p:cNvPr>
          <p:cNvSpPr>
            <a:spLocks noGrp="1"/>
          </p:cNvSpPr>
          <p:nvPr>
            <p:ph type="title"/>
          </p:nvPr>
        </p:nvSpPr>
        <p:spPr>
          <a:xfrm>
            <a:off x="457200" y="166022"/>
            <a:ext cx="8229600" cy="519778"/>
          </a:xfrm>
        </p:spPr>
        <p:txBody>
          <a:bodyPr>
            <a:noAutofit/>
          </a:bodyPr>
          <a:lstStyle/>
          <a:p>
            <a:r>
              <a:rPr lang="el-GR" sz="3000" b="1" dirty="0">
                <a:solidFill>
                  <a:schemeClr val="tx2"/>
                </a:solidFill>
              </a:rPr>
              <a:t>Κίνδυνος χώρας</a:t>
            </a:r>
            <a:endParaRPr lang="en-US" sz="3000" b="1" dirty="0">
              <a:solidFill>
                <a:schemeClr val="tx2"/>
              </a:solidFill>
            </a:endParaRPr>
          </a:p>
        </p:txBody>
      </p:sp>
    </p:spTree>
    <p:extLst>
      <p:ext uri="{BB962C8B-B14F-4D97-AF65-F5344CB8AC3E}">
        <p14:creationId xmlns:p14="http://schemas.microsoft.com/office/powerpoint/2010/main" val="18184485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936D7-9DD6-3312-B09A-6241D1C2F28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7EA93B0-5511-176E-4ACE-ACD2D6CFC974}"/>
              </a:ext>
            </a:extLst>
          </p:cNvPr>
          <p:cNvSpPr>
            <a:spLocks noGrp="1"/>
          </p:cNvSpPr>
          <p:nvPr>
            <p:ph type="sldNum" sz="quarter" idx="12"/>
          </p:nvPr>
        </p:nvSpPr>
        <p:spPr/>
        <p:txBody>
          <a:bodyPr/>
          <a:lstStyle/>
          <a:p>
            <a:fld id="{6F80338C-7267-4363-B749-58AFCE06DD7B}" type="slidenum">
              <a:rPr lang="en-US" smtClean="0"/>
              <a:pPr/>
              <a:t>31</a:t>
            </a:fld>
            <a:endParaRPr lang="en-US"/>
          </a:p>
        </p:txBody>
      </p:sp>
      <p:sp>
        <p:nvSpPr>
          <p:cNvPr id="10" name="Content Placeholder 3">
            <a:extLst>
              <a:ext uri="{FF2B5EF4-FFF2-40B4-BE49-F238E27FC236}">
                <a16:creationId xmlns:a16="http://schemas.microsoft.com/office/drawing/2014/main" id="{93265068-D8AD-835E-D25E-04C4812E8535}"/>
              </a:ext>
            </a:extLst>
          </p:cNvPr>
          <p:cNvSpPr>
            <a:spLocks noGrp="1"/>
          </p:cNvSpPr>
          <p:nvPr>
            <p:ph sz="quarter" idx="1"/>
          </p:nvPr>
        </p:nvSpPr>
        <p:spPr>
          <a:xfrm>
            <a:off x="323528" y="685800"/>
            <a:ext cx="8496944" cy="5903168"/>
          </a:xfrm>
        </p:spPr>
        <p:txBody>
          <a:bodyPr>
            <a:normAutofit fontScale="92500" lnSpcReduction="10000"/>
          </a:bodyPr>
          <a:lstStyle/>
          <a:p>
            <a:pPr algn="just"/>
            <a:r>
              <a:rPr lang="el-GR" sz="2400" dirty="0">
                <a:latin typeface="+mj-lt"/>
              </a:rPr>
              <a:t>Για την εκτίμηση της κεφαλαιακής επάρκειας χρησιμοποιούνται αριθμοδείκτες με τους οποίους εκτιμάται η μακροχρόνια ικανότητα του χρηματοοικονομικού οργανισμού να ανταποκρίνεται στις υποχρεώσεις καθώς και ο βαθμός προστασίας που απολαμβάνουν οι πιστωτές του.</a:t>
            </a:r>
          </a:p>
          <a:p>
            <a:pPr algn="just"/>
            <a:r>
              <a:rPr lang="el-GR" sz="2400" dirty="0">
                <a:latin typeface="+mj-lt"/>
              </a:rPr>
              <a:t>Ο αριθμοδείκτες κεφαλαιακής επάρκειας (Capital </a:t>
            </a:r>
            <a:r>
              <a:rPr lang="el-GR" sz="2400" dirty="0" err="1">
                <a:latin typeface="+mj-lt"/>
              </a:rPr>
              <a:t>Adequacy</a:t>
            </a:r>
            <a:r>
              <a:rPr lang="el-GR" sz="2400" dirty="0">
                <a:latin typeface="+mj-lt"/>
              </a:rPr>
              <a:t> </a:t>
            </a:r>
            <a:r>
              <a:rPr lang="el-GR" sz="2400" dirty="0" err="1">
                <a:latin typeface="+mj-lt"/>
              </a:rPr>
              <a:t>Ratio</a:t>
            </a:r>
            <a:r>
              <a:rPr lang="el-GR" sz="2400" dirty="0">
                <a:latin typeface="+mj-lt"/>
              </a:rPr>
              <a:t> - CAR) υπολογίζεται ως εξής:</a:t>
            </a:r>
            <a:endParaRPr lang="en-US" sz="2400" dirty="0">
              <a:latin typeface="+mj-lt"/>
            </a:endParaRPr>
          </a:p>
          <a:p>
            <a:pPr algn="just"/>
            <a:endParaRPr lang="en-US" sz="2400" dirty="0">
              <a:latin typeface="+mj-lt"/>
            </a:endParaRPr>
          </a:p>
          <a:p>
            <a:pPr algn="just"/>
            <a:endParaRPr lang="en-US" sz="2400" dirty="0">
              <a:latin typeface="+mj-lt"/>
            </a:endParaRPr>
          </a:p>
          <a:p>
            <a:pPr algn="just"/>
            <a:endParaRPr lang="en-US" sz="2400" dirty="0">
              <a:latin typeface="+mj-lt"/>
            </a:endParaRPr>
          </a:p>
          <a:p>
            <a:pPr algn="just"/>
            <a:r>
              <a:rPr lang="el-GR" sz="2400" dirty="0">
                <a:latin typeface="+mj-lt"/>
              </a:rPr>
              <a:t>Τα κεφάλαια στον αριθμητή χωρίζονται σε Βασικά Ίδια Κεφάλαια, τα οποία απαιτείται να αποτελούν τουλάχιστον το 50% του συνόλου των ιδίων κεφαλαίων, και σε Συμπληρωματικά Κεφάλαια, ενώ τα περιουσιακά στοιχεία στον παρονομαστή χωρίζονται στο σταθμισμένο ενεργητικό έναντι του Πιστωτικού κινδύνου, έναντι του Λειτουργικού και έναντι του κινδύνου Αγοράς. Για κάθε έναν από αυτούς τους κινδύνους υπάρχουν διάφορες μέθοδοι υπολογισμού του σταθμισμένου ενεργητικού.</a:t>
            </a:r>
          </a:p>
          <a:p>
            <a:pPr algn="just"/>
            <a:endParaRPr lang="el-GR" sz="2400" dirty="0">
              <a:latin typeface="+mj-lt"/>
            </a:endParaRPr>
          </a:p>
          <a:p>
            <a:pPr algn="just"/>
            <a:endParaRPr lang="el-GR" sz="2400" dirty="0">
              <a:latin typeface="+mj-lt"/>
            </a:endParaRPr>
          </a:p>
          <a:p>
            <a:pPr algn="just"/>
            <a:endParaRPr lang="el-GR" sz="2400" dirty="0"/>
          </a:p>
        </p:txBody>
      </p:sp>
      <p:sp>
        <p:nvSpPr>
          <p:cNvPr id="5" name="Title 1">
            <a:extLst>
              <a:ext uri="{FF2B5EF4-FFF2-40B4-BE49-F238E27FC236}">
                <a16:creationId xmlns:a16="http://schemas.microsoft.com/office/drawing/2014/main" id="{7D06EBBF-74E9-6AA0-59C7-59FFDBAA539F}"/>
              </a:ext>
            </a:extLst>
          </p:cNvPr>
          <p:cNvSpPr>
            <a:spLocks noGrp="1"/>
          </p:cNvSpPr>
          <p:nvPr>
            <p:ph type="title"/>
          </p:nvPr>
        </p:nvSpPr>
        <p:spPr>
          <a:xfrm>
            <a:off x="457200" y="166022"/>
            <a:ext cx="8229600" cy="519778"/>
          </a:xfrm>
        </p:spPr>
        <p:txBody>
          <a:bodyPr>
            <a:noAutofit/>
          </a:bodyPr>
          <a:lstStyle/>
          <a:p>
            <a:r>
              <a:rPr lang="el-GR" sz="3000" b="1" dirty="0">
                <a:solidFill>
                  <a:schemeClr val="tx2"/>
                </a:solidFill>
              </a:rPr>
              <a:t>Κεφαλαιακή επάρκεια</a:t>
            </a:r>
            <a:endParaRPr lang="en-US" sz="3000" b="1" dirty="0">
              <a:solidFill>
                <a:schemeClr val="tx2"/>
              </a:solidFill>
            </a:endParaRPr>
          </a:p>
        </p:txBody>
      </p:sp>
      <p:pic>
        <p:nvPicPr>
          <p:cNvPr id="3" name="Picture 2">
            <a:extLst>
              <a:ext uri="{FF2B5EF4-FFF2-40B4-BE49-F238E27FC236}">
                <a16:creationId xmlns:a16="http://schemas.microsoft.com/office/drawing/2014/main" id="{0D8882D8-B3EA-266B-844B-717C164FB9D9}"/>
              </a:ext>
            </a:extLst>
          </p:cNvPr>
          <p:cNvPicPr>
            <a:picLocks noChangeAspect="1"/>
          </p:cNvPicPr>
          <p:nvPr/>
        </p:nvPicPr>
        <p:blipFill>
          <a:blip r:embed="rId2"/>
          <a:stretch>
            <a:fillRect/>
          </a:stretch>
        </p:blipFill>
        <p:spPr>
          <a:xfrm>
            <a:off x="1905000" y="2604997"/>
            <a:ext cx="6172200" cy="1032387"/>
          </a:xfrm>
          <a:prstGeom prst="rect">
            <a:avLst/>
          </a:prstGeom>
        </p:spPr>
      </p:pic>
    </p:spTree>
    <p:extLst>
      <p:ext uri="{BB962C8B-B14F-4D97-AF65-F5344CB8AC3E}">
        <p14:creationId xmlns:p14="http://schemas.microsoft.com/office/powerpoint/2010/main" val="3005423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05D7F-7A25-C992-ABD1-9BB5F4E81C2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1394979-5ADA-9053-7058-7FA530178D55}"/>
              </a:ext>
            </a:extLst>
          </p:cNvPr>
          <p:cNvSpPr>
            <a:spLocks noGrp="1"/>
          </p:cNvSpPr>
          <p:nvPr>
            <p:ph type="sldNum" sz="quarter" idx="12"/>
          </p:nvPr>
        </p:nvSpPr>
        <p:spPr/>
        <p:txBody>
          <a:bodyPr/>
          <a:lstStyle/>
          <a:p>
            <a:fld id="{6F80338C-7267-4363-B749-58AFCE06DD7B}" type="slidenum">
              <a:rPr lang="en-US" smtClean="0"/>
              <a:pPr/>
              <a:t>32</a:t>
            </a:fld>
            <a:endParaRPr lang="en-US"/>
          </a:p>
        </p:txBody>
      </p:sp>
      <p:sp>
        <p:nvSpPr>
          <p:cNvPr id="10" name="Content Placeholder 3">
            <a:extLst>
              <a:ext uri="{FF2B5EF4-FFF2-40B4-BE49-F238E27FC236}">
                <a16:creationId xmlns:a16="http://schemas.microsoft.com/office/drawing/2014/main" id="{A5CB5B38-D397-8CE5-F09F-65E835991B15}"/>
              </a:ext>
            </a:extLst>
          </p:cNvPr>
          <p:cNvSpPr>
            <a:spLocks noGrp="1"/>
          </p:cNvSpPr>
          <p:nvPr>
            <p:ph sz="quarter" idx="1"/>
          </p:nvPr>
        </p:nvSpPr>
        <p:spPr>
          <a:xfrm>
            <a:off x="152400" y="685800"/>
            <a:ext cx="8668072" cy="5903168"/>
          </a:xfrm>
        </p:spPr>
        <p:txBody>
          <a:bodyPr>
            <a:normAutofit fontScale="92500" lnSpcReduction="10000"/>
          </a:bodyPr>
          <a:lstStyle/>
          <a:p>
            <a:pPr algn="just"/>
            <a:r>
              <a:rPr lang="el-GR" sz="2400" dirty="0">
                <a:latin typeface="+mj-lt"/>
              </a:rPr>
              <a:t>Για παράδειγμα, στην περίπτωση του σταθμισμένου ενεργητικού έναντι του πιστωτικού κινδύνου και με βάση την Τυποποιημένη Μέθοδο, τα περιουσιακά στοιχεία του ενεργητικού πρέπει να κατανεμηθούν σε πέντε κατηγορίες βαρών (0%, 10%, 20%, 50% και 100%), τα στοιχεία κάθε κατηγορίας πρέπει να πολλαπλασιαστούν με το αντίστοιχο βάρος και το συνολικό άθροισμα τελικά μας δίνει το σταθμισμένο πια ενεργητικό έναντι του Πιστωτικού Κινδύνου.</a:t>
            </a:r>
            <a:endParaRPr lang="en-US" sz="2400" dirty="0">
              <a:latin typeface="+mj-lt"/>
            </a:endParaRPr>
          </a:p>
          <a:p>
            <a:pPr algn="just"/>
            <a:r>
              <a:rPr lang="el-GR" sz="2400" dirty="0">
                <a:latin typeface="+mj-lt"/>
              </a:rPr>
              <a:t>Η σύνθεση των δύο κατηγοριών κεφαλαίου καθώς και η κατανομή των στοιχείων του ενεργητικού στις ανάλογες κατηγορίες κινδύνου ορίζονται λεπτομερώς στο Σύμφωνο της Βασιλείας ΙΙ για την Κεφαλαιακή Επάρκεια του 1998 (</a:t>
            </a:r>
            <a:r>
              <a:rPr lang="el-GR" sz="2400" dirty="0" err="1">
                <a:latin typeface="+mj-lt"/>
              </a:rPr>
              <a:t>Basel</a:t>
            </a:r>
            <a:r>
              <a:rPr lang="el-GR" sz="2400" dirty="0">
                <a:latin typeface="+mj-lt"/>
              </a:rPr>
              <a:t> Committee on </a:t>
            </a:r>
            <a:r>
              <a:rPr lang="el-GR" sz="2400" dirty="0" err="1">
                <a:latin typeface="+mj-lt"/>
              </a:rPr>
              <a:t>Banking</a:t>
            </a:r>
            <a:r>
              <a:rPr lang="el-GR" sz="2400" dirty="0">
                <a:latin typeface="+mj-lt"/>
              </a:rPr>
              <a:t> </a:t>
            </a:r>
            <a:r>
              <a:rPr lang="el-GR" sz="2400" dirty="0" err="1">
                <a:latin typeface="+mj-lt"/>
              </a:rPr>
              <a:t>Supervision</a:t>
            </a:r>
            <a:r>
              <a:rPr lang="el-GR" sz="2400" dirty="0">
                <a:latin typeface="+mj-lt"/>
              </a:rPr>
              <a:t>)</a:t>
            </a:r>
            <a:r>
              <a:rPr lang="en-US" sz="2400" dirty="0">
                <a:latin typeface="+mj-lt"/>
              </a:rPr>
              <a:t>. </a:t>
            </a:r>
            <a:endParaRPr lang="el-GR" sz="2400" dirty="0">
              <a:latin typeface="+mj-lt"/>
            </a:endParaRPr>
          </a:p>
          <a:p>
            <a:pPr algn="just"/>
            <a:r>
              <a:rPr lang="el-GR" sz="2400" dirty="0">
                <a:latin typeface="+mj-lt"/>
              </a:rPr>
              <a:t>Ο δείκτης αυτός μας δείχνει κατά πόσον τα κεφάλαια επαρκούν για την αντιμετώπιση των κινδύνων που έχει αναλάβει η τράπεζα. Υποχρεωτικά, βάση της Βασιλείας ΙΙ πρέπει να είναι τουλάχιστον 8%. Βέβαια, κάθε Κεντρική Τράπεζα δύναται να θέσει υψηλότερο συντελεστή αν το κρίνει σκόπιμο.</a:t>
            </a:r>
            <a:endParaRPr lang="en-US" sz="2400" dirty="0">
              <a:latin typeface="+mj-lt"/>
            </a:endParaRPr>
          </a:p>
          <a:p>
            <a:pPr marL="0" indent="0" algn="just">
              <a:buNone/>
            </a:pPr>
            <a:endParaRPr lang="en-US" sz="2400" dirty="0">
              <a:latin typeface="+mj-lt"/>
            </a:endParaRPr>
          </a:p>
          <a:p>
            <a:pPr marL="0" indent="0" algn="just">
              <a:buNone/>
            </a:pPr>
            <a:endParaRPr lang="en-US" sz="2400" dirty="0">
              <a:latin typeface="+mj-lt"/>
            </a:endParaRPr>
          </a:p>
          <a:p>
            <a:pPr marL="0" indent="0" algn="just">
              <a:buNone/>
            </a:pPr>
            <a:endParaRPr lang="el-GR" sz="2400" dirty="0">
              <a:latin typeface="+mj-lt"/>
            </a:endParaRPr>
          </a:p>
          <a:p>
            <a:pPr algn="just"/>
            <a:endParaRPr lang="el-GR" sz="2400" dirty="0">
              <a:latin typeface="+mj-lt"/>
            </a:endParaRPr>
          </a:p>
          <a:p>
            <a:pPr marL="0" indent="0" algn="just">
              <a:buNone/>
            </a:pPr>
            <a:endParaRPr lang="el-GR" sz="2400" dirty="0"/>
          </a:p>
        </p:txBody>
      </p:sp>
      <p:sp>
        <p:nvSpPr>
          <p:cNvPr id="5" name="Title 1">
            <a:extLst>
              <a:ext uri="{FF2B5EF4-FFF2-40B4-BE49-F238E27FC236}">
                <a16:creationId xmlns:a16="http://schemas.microsoft.com/office/drawing/2014/main" id="{FF150F53-2626-A6C0-FC28-253146A95693}"/>
              </a:ext>
            </a:extLst>
          </p:cNvPr>
          <p:cNvSpPr>
            <a:spLocks noGrp="1"/>
          </p:cNvSpPr>
          <p:nvPr>
            <p:ph type="title"/>
          </p:nvPr>
        </p:nvSpPr>
        <p:spPr>
          <a:xfrm>
            <a:off x="457200" y="166022"/>
            <a:ext cx="8229600" cy="519778"/>
          </a:xfrm>
        </p:spPr>
        <p:txBody>
          <a:bodyPr>
            <a:noAutofit/>
          </a:bodyPr>
          <a:lstStyle/>
          <a:p>
            <a:r>
              <a:rPr lang="el-GR" sz="3000" b="1" dirty="0">
                <a:solidFill>
                  <a:schemeClr val="tx2"/>
                </a:solidFill>
              </a:rPr>
              <a:t>Κεφαλαιακή επάρκεια</a:t>
            </a:r>
            <a:endParaRPr lang="en-US" sz="3000" b="1" dirty="0">
              <a:solidFill>
                <a:schemeClr val="tx2"/>
              </a:solidFill>
            </a:endParaRPr>
          </a:p>
        </p:txBody>
      </p:sp>
    </p:spTree>
    <p:extLst>
      <p:ext uri="{BB962C8B-B14F-4D97-AF65-F5344CB8AC3E}">
        <p14:creationId xmlns:p14="http://schemas.microsoft.com/office/powerpoint/2010/main" val="40220531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532A0-5684-77C4-FFA4-F5F5E343C66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FE071E-8303-8053-96F5-B4EFD5786778}"/>
              </a:ext>
            </a:extLst>
          </p:cNvPr>
          <p:cNvSpPr>
            <a:spLocks noGrp="1"/>
          </p:cNvSpPr>
          <p:nvPr>
            <p:ph type="sldNum" sz="quarter" idx="12"/>
          </p:nvPr>
        </p:nvSpPr>
        <p:spPr/>
        <p:txBody>
          <a:bodyPr/>
          <a:lstStyle/>
          <a:p>
            <a:fld id="{6F80338C-7267-4363-B749-58AFCE06DD7B}" type="slidenum">
              <a:rPr lang="en-US" smtClean="0"/>
              <a:pPr/>
              <a:t>33</a:t>
            </a:fld>
            <a:endParaRPr lang="en-US"/>
          </a:p>
        </p:txBody>
      </p:sp>
      <p:sp>
        <p:nvSpPr>
          <p:cNvPr id="10" name="Content Placeholder 3">
            <a:extLst>
              <a:ext uri="{FF2B5EF4-FFF2-40B4-BE49-F238E27FC236}">
                <a16:creationId xmlns:a16="http://schemas.microsoft.com/office/drawing/2014/main" id="{FA9C28D1-71DA-E5B2-325E-AE2BB0A1FEFE}"/>
              </a:ext>
            </a:extLst>
          </p:cNvPr>
          <p:cNvSpPr>
            <a:spLocks noGrp="1"/>
          </p:cNvSpPr>
          <p:nvPr>
            <p:ph sz="quarter" idx="1"/>
          </p:nvPr>
        </p:nvSpPr>
        <p:spPr>
          <a:xfrm>
            <a:off x="323528" y="629264"/>
            <a:ext cx="8496944" cy="6035675"/>
          </a:xfrm>
        </p:spPr>
        <p:txBody>
          <a:bodyPr>
            <a:noAutofit/>
          </a:bodyPr>
          <a:lstStyle/>
          <a:p>
            <a:pPr marL="0" indent="0" algn="just">
              <a:buNone/>
            </a:pPr>
            <a:r>
              <a:rPr lang="el-GR" sz="1500" dirty="0">
                <a:latin typeface="+mj-lt"/>
              </a:rPr>
              <a:t>Στον αριθμητή εμφανίζονται τα Κεφάλαια (τα αποδεκτά μόνο, γνωστά ως Εποπτικά Κεφάλαια) και στον παρονομαστή το Σταθμισμένο Ενεργητικό. Επισημαίνεται ότι αυτό δεν ταυτίζεται με το συνολικό ενεργητικό, όπως γίνεται στις άλλες επιχειρήσεις, αλλά όπως ήδη αναφέραμε το κάθε στοιχείο του Ενεργητικού σταθμίζεται ως προς τον κίνδυνό του.</a:t>
            </a:r>
          </a:p>
          <a:p>
            <a:pPr marL="0" indent="0" algn="just">
              <a:buNone/>
            </a:pPr>
            <a:endParaRPr lang="el-GR" sz="1500" dirty="0">
              <a:latin typeface="+mj-lt"/>
            </a:endParaRPr>
          </a:p>
          <a:p>
            <a:pPr marL="0" indent="0" algn="just">
              <a:buNone/>
            </a:pPr>
            <a:r>
              <a:rPr lang="el-GR" sz="1500" dirty="0">
                <a:latin typeface="+mj-lt"/>
              </a:rPr>
              <a:t>Πιο συγκεκριμένα,</a:t>
            </a:r>
          </a:p>
          <a:p>
            <a:pPr algn="just"/>
            <a:r>
              <a:rPr lang="el-GR" sz="1500" dirty="0" err="1">
                <a:latin typeface="+mj-lt"/>
              </a:rPr>
              <a:t>Tier</a:t>
            </a:r>
            <a:r>
              <a:rPr lang="el-GR" sz="1500" dirty="0">
                <a:latin typeface="+mj-lt"/>
              </a:rPr>
              <a:t> I: Ίδια κεφάλαια (κοινές &amp; προνομιούχες μετοχές, μετατρέψιμες ομολογίες, μειοψηφικά δικαιώματα της τράπεζας σε θυγατρικές εταιρείες).</a:t>
            </a:r>
          </a:p>
          <a:p>
            <a:pPr algn="just"/>
            <a:r>
              <a:rPr lang="el-GR" sz="1500" dirty="0" err="1">
                <a:latin typeface="+mj-lt"/>
              </a:rPr>
              <a:t>Tier</a:t>
            </a:r>
            <a:r>
              <a:rPr lang="el-GR" sz="1500" dirty="0">
                <a:latin typeface="+mj-lt"/>
              </a:rPr>
              <a:t> II: Υβριδικά κεφάλαια (κεφάλαια από ομόλογα που εκδίδει η τράπεζα και τα χρησιμοποιεί ως κεφάλαια, που στη πραγματικότητα είναι ξένα κεφάλαια τα οποία όμως έχουν χαρακτηριστικά του μετοχικού κεφαλαίου). Σημειώνεται ότι έχουν μακροχρόνιο ορίζοντα και μειωμένη εξασφάλιση για τους αγοραστές τους.</a:t>
            </a:r>
          </a:p>
          <a:p>
            <a:pPr algn="just"/>
            <a:endParaRPr lang="el-GR" sz="1500" dirty="0">
              <a:latin typeface="+mj-lt"/>
            </a:endParaRPr>
          </a:p>
          <a:p>
            <a:pPr marL="0" indent="0" algn="just">
              <a:buNone/>
            </a:pPr>
            <a:r>
              <a:rPr lang="el-GR" sz="1500" dirty="0">
                <a:latin typeface="+mj-lt"/>
              </a:rPr>
              <a:t>Όσο ψηλότερη τιμή έχει το κλάσμα, τόσο μικρότερη είναι η ανάγκη της τράπεζας για εξωτερική χρηματοδότηση και συνεπώς έχει καλύτερη αποδοτικότητα σε σχέση με τράπεζες που έχουν χαμηλότερο δείκτη κεφαλαιακής επάρκειας. Οι τραπεζικοί οργανισμοί των οποίων ο παραπάνω δείκτης είναι πάνω από 8%, θεωρείται πλέον διεθνώς ότι εκπληρώνουν τις υποχρεωτικές κεφαλαιακές απαιτήσεις έναντι του πιστωτικού κινδύνου στον οποίο εκτίθενται. Όσο μεγαλύτερος είναι ο CAR, τόσο καλύτερη κρίνεται η τράπεζα στον παράγοντα κεφαλαιακή επάρκεια.</a:t>
            </a:r>
          </a:p>
          <a:p>
            <a:pPr marL="0" indent="0" algn="just">
              <a:buNone/>
            </a:pPr>
            <a:endParaRPr lang="el-GR" sz="1500" dirty="0">
              <a:latin typeface="+mj-lt"/>
            </a:endParaRPr>
          </a:p>
          <a:p>
            <a:pPr marL="0" indent="0" algn="just">
              <a:buNone/>
            </a:pPr>
            <a:r>
              <a:rPr lang="el-GR" sz="1500" dirty="0">
                <a:latin typeface="+mj-lt"/>
              </a:rPr>
              <a:t>Η τράπεζα με τη μεγαλύτερη κεφαλαιακή επάρκεια βαθμολογείται με 1, το οποίο σημαίνει πως το επίπεδο των κεφαλαίων της συγκεκριμένης τράπεζας είναι σημαντικό σε σχέση με τον αναλαμβανόμενο κίνδυνο. Ανάλογα, βαθμολογία 2 θα σήμαινε ότι το επίπεδο των κεφαλαίων της είναι ικανοποιητικό, το 3 θα σήμαινε λιγότερο από ικανοποιητικό, το 4 προειδοποιεί για την ανάγκη οικονομικής στήριξης της τράπεζας, ενώ τέλος το 5 κρούει τον κώδωνα του κινδύνου για άμεση οικονομική της στήριξη. </a:t>
            </a:r>
            <a:endParaRPr lang="el-GR" sz="1500" dirty="0"/>
          </a:p>
        </p:txBody>
      </p:sp>
      <p:sp>
        <p:nvSpPr>
          <p:cNvPr id="5" name="Title 1">
            <a:extLst>
              <a:ext uri="{FF2B5EF4-FFF2-40B4-BE49-F238E27FC236}">
                <a16:creationId xmlns:a16="http://schemas.microsoft.com/office/drawing/2014/main" id="{ED782D04-CC38-F246-1356-2D042CC055FF}"/>
              </a:ext>
            </a:extLst>
          </p:cNvPr>
          <p:cNvSpPr>
            <a:spLocks noGrp="1"/>
          </p:cNvSpPr>
          <p:nvPr>
            <p:ph type="title"/>
          </p:nvPr>
        </p:nvSpPr>
        <p:spPr>
          <a:xfrm>
            <a:off x="457200" y="166022"/>
            <a:ext cx="8229600" cy="367378"/>
          </a:xfrm>
        </p:spPr>
        <p:txBody>
          <a:bodyPr>
            <a:noAutofit/>
          </a:bodyPr>
          <a:lstStyle/>
          <a:p>
            <a:r>
              <a:rPr lang="el-GR" sz="3000" b="1" dirty="0">
                <a:solidFill>
                  <a:schemeClr val="tx2"/>
                </a:solidFill>
              </a:rPr>
              <a:t>Κεφαλαιακή επάρκεια</a:t>
            </a:r>
            <a:endParaRPr lang="en-US" sz="3000" b="1" dirty="0">
              <a:solidFill>
                <a:schemeClr val="tx2"/>
              </a:solidFill>
            </a:endParaRPr>
          </a:p>
        </p:txBody>
      </p:sp>
    </p:spTree>
    <p:extLst>
      <p:ext uri="{BB962C8B-B14F-4D97-AF65-F5344CB8AC3E}">
        <p14:creationId xmlns:p14="http://schemas.microsoft.com/office/powerpoint/2010/main" val="280922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60175-D83A-94E6-0F49-CD77BB1ED57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9C8553-AE0B-1606-EB3A-AA28387C003A}"/>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15657C8C-3679-456E-1005-DC0D7FCC602C}"/>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Δείκτες ρευστότητας</a:t>
            </a:r>
          </a:p>
        </p:txBody>
      </p:sp>
      <p:sp>
        <p:nvSpPr>
          <p:cNvPr id="7" name="TextBox 6">
            <a:extLst>
              <a:ext uri="{FF2B5EF4-FFF2-40B4-BE49-F238E27FC236}">
                <a16:creationId xmlns:a16="http://schemas.microsoft.com/office/drawing/2014/main" id="{349AD994-BE09-F5FB-C77D-BDE1BD25DEFD}"/>
              </a:ext>
            </a:extLst>
          </p:cNvPr>
          <p:cNvSpPr txBox="1"/>
          <p:nvPr/>
        </p:nvSpPr>
        <p:spPr>
          <a:xfrm>
            <a:off x="457200" y="1865875"/>
            <a:ext cx="8148484" cy="1200329"/>
          </a:xfrm>
          <a:prstGeom prst="rect">
            <a:avLst/>
          </a:prstGeom>
          <a:noFill/>
        </p:spPr>
        <p:txBody>
          <a:bodyPr wrap="square">
            <a:spAutoFit/>
          </a:bodyPr>
          <a:lstStyle/>
          <a:p>
            <a:pPr algn="just"/>
            <a:r>
              <a:rPr lang="el-GR" dirty="0"/>
              <a:t>Ο δείκτης αυτός αποτελεί μια ένδειξη της συνολικής ρευστότητας, αφού αντικατοπτρίζει το βαθμό κατά τον οποίο ο πιστωτικός οργανισμός χρησιμοποιεί κεφάλαια </a:t>
            </a:r>
            <a:r>
              <a:rPr lang="el-GR" dirty="0" err="1"/>
              <a:t>αντληθέντα</a:t>
            </a:r>
            <a:r>
              <a:rPr lang="el-GR" dirty="0"/>
              <a:t> από καταθέσεις ιδιωτικών και πιστωτικών οργανισμών για τη χορήγηση δανείων.</a:t>
            </a:r>
          </a:p>
        </p:txBody>
      </p:sp>
      <p:pic>
        <p:nvPicPr>
          <p:cNvPr id="10" name="Picture 9">
            <a:extLst>
              <a:ext uri="{FF2B5EF4-FFF2-40B4-BE49-F238E27FC236}">
                <a16:creationId xmlns:a16="http://schemas.microsoft.com/office/drawing/2014/main" id="{CD651365-5841-0C01-08C4-FF2E111A5172}"/>
              </a:ext>
            </a:extLst>
          </p:cNvPr>
          <p:cNvPicPr>
            <a:picLocks noChangeAspect="1"/>
          </p:cNvPicPr>
          <p:nvPr/>
        </p:nvPicPr>
        <p:blipFill>
          <a:blip r:embed="rId2"/>
          <a:stretch>
            <a:fillRect/>
          </a:stretch>
        </p:blipFill>
        <p:spPr>
          <a:xfrm>
            <a:off x="2057400" y="1004887"/>
            <a:ext cx="4762500" cy="670560"/>
          </a:xfrm>
          <a:prstGeom prst="rect">
            <a:avLst/>
          </a:prstGeom>
        </p:spPr>
      </p:pic>
      <p:pic>
        <p:nvPicPr>
          <p:cNvPr id="14" name="Picture 13">
            <a:extLst>
              <a:ext uri="{FF2B5EF4-FFF2-40B4-BE49-F238E27FC236}">
                <a16:creationId xmlns:a16="http://schemas.microsoft.com/office/drawing/2014/main" id="{9D5E15B6-7199-AB43-D402-7E470B62176C}"/>
              </a:ext>
            </a:extLst>
          </p:cNvPr>
          <p:cNvPicPr>
            <a:picLocks noChangeAspect="1"/>
          </p:cNvPicPr>
          <p:nvPr/>
        </p:nvPicPr>
        <p:blipFill>
          <a:blip r:embed="rId3"/>
          <a:stretch>
            <a:fillRect/>
          </a:stretch>
        </p:blipFill>
        <p:spPr>
          <a:xfrm>
            <a:off x="527132" y="3927192"/>
            <a:ext cx="8008620" cy="670560"/>
          </a:xfrm>
          <a:prstGeom prst="rect">
            <a:avLst/>
          </a:prstGeom>
        </p:spPr>
      </p:pic>
      <p:sp>
        <p:nvSpPr>
          <p:cNvPr id="16" name="TextBox 15">
            <a:extLst>
              <a:ext uri="{FF2B5EF4-FFF2-40B4-BE49-F238E27FC236}">
                <a16:creationId xmlns:a16="http://schemas.microsoft.com/office/drawing/2014/main" id="{A13F45E6-1F66-276C-5EEE-50DA57EE2300}"/>
              </a:ext>
            </a:extLst>
          </p:cNvPr>
          <p:cNvSpPr txBox="1"/>
          <p:nvPr/>
        </p:nvSpPr>
        <p:spPr>
          <a:xfrm>
            <a:off x="457200" y="4800600"/>
            <a:ext cx="8229600" cy="1200329"/>
          </a:xfrm>
          <a:prstGeom prst="rect">
            <a:avLst/>
          </a:prstGeom>
          <a:noFill/>
        </p:spPr>
        <p:txBody>
          <a:bodyPr wrap="square">
            <a:spAutoFit/>
          </a:bodyPr>
          <a:lstStyle/>
          <a:p>
            <a:pPr algn="just"/>
            <a:r>
              <a:rPr lang="el-GR" dirty="0"/>
              <a:t>Ο δείκτης αυτός αποτελεί το βασικότερο μέτρο της ρευστότητας ενεργητικού. Εκφράζει το ποσοστό των στοιχείων ενεργητικού που ένας πιστωτικός οργανισμός μπορεί να εκποιήσει με σκοπό την άμεση πρόσκτηση ρευστότητας σε περιόδους ανάγκης.</a:t>
            </a:r>
          </a:p>
        </p:txBody>
      </p:sp>
    </p:spTree>
    <p:extLst>
      <p:ext uri="{BB962C8B-B14F-4D97-AF65-F5344CB8AC3E}">
        <p14:creationId xmlns:p14="http://schemas.microsoft.com/office/powerpoint/2010/main" val="361749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4DDCB-7F2E-E9B3-6E96-4F9B2E2331A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E082686-727A-B47A-7580-4995266E607F}"/>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ED9E28AE-718A-6A5C-5137-8C6EAC67B4FE}"/>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Δείκτες ρευστότητας</a:t>
            </a:r>
          </a:p>
        </p:txBody>
      </p:sp>
      <p:pic>
        <p:nvPicPr>
          <p:cNvPr id="11" name="Picture 10">
            <a:extLst>
              <a:ext uri="{FF2B5EF4-FFF2-40B4-BE49-F238E27FC236}">
                <a16:creationId xmlns:a16="http://schemas.microsoft.com/office/drawing/2014/main" id="{633F7874-887A-A470-7D9E-EBC5A80EBFD5}"/>
              </a:ext>
            </a:extLst>
          </p:cNvPr>
          <p:cNvPicPr>
            <a:picLocks noChangeAspect="1"/>
          </p:cNvPicPr>
          <p:nvPr/>
        </p:nvPicPr>
        <p:blipFill>
          <a:blip r:embed="rId2"/>
          <a:stretch>
            <a:fillRect/>
          </a:stretch>
        </p:blipFill>
        <p:spPr>
          <a:xfrm>
            <a:off x="2190750" y="1091287"/>
            <a:ext cx="4762500" cy="670560"/>
          </a:xfrm>
          <a:prstGeom prst="rect">
            <a:avLst/>
          </a:prstGeom>
        </p:spPr>
      </p:pic>
      <p:sp>
        <p:nvSpPr>
          <p:cNvPr id="13" name="TextBox 12">
            <a:extLst>
              <a:ext uri="{FF2B5EF4-FFF2-40B4-BE49-F238E27FC236}">
                <a16:creationId xmlns:a16="http://schemas.microsoft.com/office/drawing/2014/main" id="{5EB14CEB-C163-96E2-8E7F-97745229E1D9}"/>
              </a:ext>
            </a:extLst>
          </p:cNvPr>
          <p:cNvSpPr txBox="1"/>
          <p:nvPr/>
        </p:nvSpPr>
        <p:spPr>
          <a:xfrm>
            <a:off x="425244" y="1904853"/>
            <a:ext cx="8261555" cy="923330"/>
          </a:xfrm>
          <a:prstGeom prst="rect">
            <a:avLst/>
          </a:prstGeom>
          <a:noFill/>
        </p:spPr>
        <p:txBody>
          <a:bodyPr wrap="square">
            <a:spAutoFit/>
          </a:bodyPr>
          <a:lstStyle/>
          <a:p>
            <a:pPr algn="just"/>
            <a:r>
              <a:rPr lang="el-GR" dirty="0"/>
              <a:t>Ο δείκτης αυτός αντικατοπτρίζει το βαθμό κατά τον οποίο η αποθηκευμένη ρευστότητα του πιστωτικού οργανισμού επαρκεί για την χρηματοδότηση μη προγραμματισμένων υποχρεώσεων. </a:t>
            </a:r>
          </a:p>
        </p:txBody>
      </p:sp>
      <p:pic>
        <p:nvPicPr>
          <p:cNvPr id="2" name="Picture 1">
            <a:extLst>
              <a:ext uri="{FF2B5EF4-FFF2-40B4-BE49-F238E27FC236}">
                <a16:creationId xmlns:a16="http://schemas.microsoft.com/office/drawing/2014/main" id="{A0117100-1150-36E0-4327-C99E3359DE04}"/>
              </a:ext>
            </a:extLst>
          </p:cNvPr>
          <p:cNvPicPr>
            <a:picLocks noChangeAspect="1"/>
          </p:cNvPicPr>
          <p:nvPr/>
        </p:nvPicPr>
        <p:blipFill>
          <a:blip r:embed="rId3"/>
          <a:stretch>
            <a:fillRect/>
          </a:stretch>
        </p:blipFill>
        <p:spPr>
          <a:xfrm>
            <a:off x="2019300" y="3258454"/>
            <a:ext cx="5105400" cy="670560"/>
          </a:xfrm>
          <a:prstGeom prst="rect">
            <a:avLst/>
          </a:prstGeom>
        </p:spPr>
      </p:pic>
      <p:sp>
        <p:nvSpPr>
          <p:cNvPr id="6" name="TextBox 5">
            <a:extLst>
              <a:ext uri="{FF2B5EF4-FFF2-40B4-BE49-F238E27FC236}">
                <a16:creationId xmlns:a16="http://schemas.microsoft.com/office/drawing/2014/main" id="{B437CD8C-ED2F-531C-F7FE-9AFEAB71E673}"/>
              </a:ext>
            </a:extLst>
          </p:cNvPr>
          <p:cNvSpPr txBox="1"/>
          <p:nvPr/>
        </p:nvSpPr>
        <p:spPr>
          <a:xfrm>
            <a:off x="444910" y="4066280"/>
            <a:ext cx="8089490" cy="1477328"/>
          </a:xfrm>
          <a:prstGeom prst="rect">
            <a:avLst/>
          </a:prstGeom>
          <a:noFill/>
        </p:spPr>
        <p:txBody>
          <a:bodyPr wrap="square">
            <a:spAutoFit/>
          </a:bodyPr>
          <a:lstStyle/>
          <a:p>
            <a:pPr algn="just"/>
            <a:r>
              <a:rPr lang="el-GR" dirty="0"/>
              <a:t>Ο δείκτης αυτός αφορά τη μελλοντική ικανότητα του πιστωτικού οργανισμού προς εκπλήρωση των μακροπρόθεσμων υποχρεώσεών του. Ο δείκτης δίνει απάντηση στο ερώτημα, εάν θα είναι σε θέση ο οργανισμός να χρηματοδοτήσει τις μελλοντικές του υποχρεώσεις. Οπότε είναι προφανές ότι βοηθά σημαντικά τον πιστωτικό οργανισμό στον ταμειακό του προγραμματισμό.</a:t>
            </a:r>
          </a:p>
        </p:txBody>
      </p:sp>
    </p:spTree>
    <p:extLst>
      <p:ext uri="{BB962C8B-B14F-4D97-AF65-F5344CB8AC3E}">
        <p14:creationId xmlns:p14="http://schemas.microsoft.com/office/powerpoint/2010/main" val="3067417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A398F-971D-3C4A-FDE8-7322D38EE2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1AD729-231B-03D6-A8F4-90FAE8BD7373}"/>
              </a:ext>
            </a:extLst>
          </p:cNvPr>
          <p:cNvSpPr>
            <a:spLocks noGrp="1"/>
          </p:cNvSpPr>
          <p:nvPr>
            <p:ph idx="1"/>
          </p:nvPr>
        </p:nvSpPr>
        <p:spPr>
          <a:xfrm>
            <a:off x="533400" y="927151"/>
            <a:ext cx="8229600" cy="5848401"/>
          </a:xfrm>
        </p:spPr>
        <p:txBody>
          <a:bodyPr>
            <a:normAutofit/>
          </a:bodyPr>
          <a:lstStyle/>
          <a:p>
            <a:pPr algn="just"/>
            <a:r>
              <a:rPr lang="el-GR" sz="2400" dirty="0"/>
              <a:t>Η μέτρηση του κινδύνου αγοράς διαχρονικά μεταβάλλεται. </a:t>
            </a:r>
          </a:p>
          <a:p>
            <a:pPr algn="just"/>
            <a:r>
              <a:rPr lang="el-GR" sz="2400" dirty="0"/>
              <a:t>Από την χρήση απλών αριθμοδεικτών, όπως η ονομαστική αξία μεμονωμένων χρεογράφων, στην χρήση περισσότερο σύνθετων μετρήσεων της ευαισθησίας των τιμών, όπως το μοντέλο της διάρκειας και την κυρτότητα των ομολόγων, μέχρι την τελευταία μεθοδολογία υπολογισμού της αξίας σε κίνδυνο (</a:t>
            </a:r>
            <a:r>
              <a:rPr lang="el-GR" sz="2400" dirty="0" err="1"/>
              <a:t>Value</a:t>
            </a:r>
            <a:r>
              <a:rPr lang="el-GR" sz="2400" dirty="0"/>
              <a:t> </a:t>
            </a:r>
            <a:r>
              <a:rPr lang="el-GR" sz="2400" dirty="0" err="1"/>
              <a:t>at</a:t>
            </a:r>
            <a:r>
              <a:rPr lang="el-GR" sz="2400" dirty="0"/>
              <a:t> </a:t>
            </a:r>
            <a:r>
              <a:rPr lang="el-GR" sz="2400" dirty="0" err="1"/>
              <a:t>Risk-VaR</a:t>
            </a:r>
            <a:r>
              <a:rPr lang="el-GR" sz="2400" dirty="0"/>
              <a:t>). </a:t>
            </a:r>
          </a:p>
          <a:p>
            <a:pPr algn="just"/>
            <a:r>
              <a:rPr lang="el-GR" sz="2400" dirty="0"/>
              <a:t>Οι κίνδυνοι αγοράς έχουν αποκτήσει μεγαλύτερη σπουδαιότητα στις διεθνείς χρηματοοικονομικές αγορές την τελευταία δεκαετία. Η αυξανόμενη αυτή εστίαση έχει επεκταθεί και στις ρυθμιστικές αρχές, οι οποίες διατυπώνουν προτάσεις προκειμένου να επεκτείνουν τις κεφαλαιακές απαιτήσεις για τους κινδύνους αγοράς.</a:t>
            </a:r>
          </a:p>
        </p:txBody>
      </p:sp>
      <p:sp>
        <p:nvSpPr>
          <p:cNvPr id="4" name="Slide Number Placeholder 3">
            <a:extLst>
              <a:ext uri="{FF2B5EF4-FFF2-40B4-BE49-F238E27FC236}">
                <a16:creationId xmlns:a16="http://schemas.microsoft.com/office/drawing/2014/main" id="{BD57EF31-2A5A-7B04-44E1-8E3E6DEB6725}"/>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03DF6C0C-1DFA-1C96-E02E-16E0A057A911}"/>
              </a:ext>
            </a:extLst>
          </p:cNvPr>
          <p:cNvSpPr>
            <a:spLocks noGrp="1"/>
          </p:cNvSpPr>
          <p:nvPr>
            <p:ph type="title"/>
          </p:nvPr>
        </p:nvSpPr>
        <p:spPr>
          <a:xfrm>
            <a:off x="457200" y="274638"/>
            <a:ext cx="8229600" cy="487362"/>
          </a:xfrm>
        </p:spPr>
        <p:txBody>
          <a:bodyPr>
            <a:noAutofit/>
          </a:bodyPr>
          <a:lstStyle/>
          <a:p>
            <a:r>
              <a:rPr lang="el-GR" altLang="en-US" sz="4000" b="1" dirty="0">
                <a:solidFill>
                  <a:schemeClr val="tx2"/>
                </a:solidFill>
              </a:rPr>
              <a:t>Κίνδυνος αγοράς</a:t>
            </a:r>
          </a:p>
        </p:txBody>
      </p:sp>
    </p:spTree>
    <p:extLst>
      <p:ext uri="{BB962C8B-B14F-4D97-AF65-F5344CB8AC3E}">
        <p14:creationId xmlns:p14="http://schemas.microsoft.com/office/powerpoint/2010/main" val="254222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21034-007E-F4B2-7C2E-7B895783A1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D81BD9-E8EF-536F-A93E-936634689827}"/>
              </a:ext>
            </a:extLst>
          </p:cNvPr>
          <p:cNvSpPr>
            <a:spLocks noGrp="1"/>
          </p:cNvSpPr>
          <p:nvPr>
            <p:ph idx="1"/>
          </p:nvPr>
        </p:nvSpPr>
        <p:spPr>
          <a:xfrm>
            <a:off x="304800" y="1096297"/>
            <a:ext cx="8382000" cy="5487065"/>
          </a:xfrm>
        </p:spPr>
        <p:txBody>
          <a:bodyPr>
            <a:normAutofit fontScale="40000" lnSpcReduction="20000"/>
          </a:bodyPr>
          <a:lstStyle/>
          <a:p>
            <a:pPr algn="just"/>
            <a:r>
              <a:rPr lang="el-GR" sz="4000" dirty="0"/>
              <a:t>Η αναγκαιότητα αυτή για την εκτίμηση του κινδύνου αγοράς εκδηλώθηκε ως ανάγκη υπολογισμού των μέγιστων δυνητικών απωλειών που θα μπορούσε να υποστεί το χαρτοφυλάκιο ενός πιστωτικού οργανισμού υπό κανονικές συνθήκες της αγοράς και σε δεδομένο χρονικό ορίζοντα. Έτσι προέκυψε η έννοια της Αξίας σε Κίνδυνο (</a:t>
            </a:r>
            <a:r>
              <a:rPr lang="el-GR" sz="4000" dirty="0" err="1"/>
              <a:t>Value</a:t>
            </a:r>
            <a:r>
              <a:rPr lang="el-GR" sz="4000" dirty="0"/>
              <a:t> </a:t>
            </a:r>
            <a:r>
              <a:rPr lang="el-GR" sz="4000" dirty="0" err="1"/>
              <a:t>at</a:t>
            </a:r>
            <a:r>
              <a:rPr lang="el-GR" sz="4000" dirty="0"/>
              <a:t> </a:t>
            </a:r>
            <a:r>
              <a:rPr lang="el-GR" sz="4000" dirty="0" err="1"/>
              <a:t>Risk</a:t>
            </a:r>
            <a:r>
              <a:rPr lang="el-GR" sz="4000" dirty="0"/>
              <a:t> - VAR).</a:t>
            </a:r>
          </a:p>
          <a:p>
            <a:pPr algn="just"/>
            <a:r>
              <a:rPr lang="el-GR" sz="4000" dirty="0"/>
              <a:t>Το VAR αποτελεί ένα απλό στατιστικό μέτρο των πιθανών απωλειών που μπορεί να υποστεί το χαρτοφυλάκιο συναλλαγών ή ένα μεμονωμένο στοιχείο του χαρτοφυλακίου του. </a:t>
            </a:r>
          </a:p>
          <a:p>
            <a:pPr algn="just"/>
            <a:r>
              <a:rPr lang="el-GR" sz="4000" dirty="0"/>
              <a:t>Ειδικότερα, το VAR είναι ένα μέτρο των μέγιστων δυνητικών απωλειών που είναι πιθανό να προκύψουν για το χαρτοφυλάκιο συναλλαγών ενός πιστωτικού οργανισμού ή κάποιο στοιχείο του υπό κανονικές συνθήκες της αγοράς. </a:t>
            </a:r>
          </a:p>
          <a:p>
            <a:pPr algn="just"/>
            <a:r>
              <a:rPr lang="el-GR" sz="4000" dirty="0"/>
              <a:t>Η εκτίμηση του VAR γίνεται βάσει ενός διαστήματος εμπιστοσύνης, το οποίο ορίζει και την πιθανότητα οι απώλειες του χαρτοφυλακίου να μην υπερβούν το εκτιμημένο VAR.</a:t>
            </a:r>
          </a:p>
          <a:p>
            <a:pPr algn="just"/>
            <a:r>
              <a:rPr lang="el-GR" sz="4000" dirty="0"/>
              <a:t>Το VAR έχει δύο βασικά χαρακτηριστικά από τα οποία προκύπτουν και τα πλεονεκτήματα του. 	* Πρώτον, αποτελεί ένα κοινό συνεπές μέτρο κινδύνου, γεγονός που εξασφαλίζει τη 	</a:t>
            </a:r>
            <a:r>
              <a:rPr lang="el-GR" sz="4000" dirty="0" err="1"/>
              <a:t>συγκρισιμότητα</a:t>
            </a:r>
            <a:r>
              <a:rPr lang="el-GR" sz="4000" dirty="0"/>
              <a:t> του κινδύνου που αντιμετωπίζουν διαφορετικές θέσεις. Έτσι, ένας 	πιστωτικός οργανισμός μπορεί να συγκρίνει τις αποδόσεις εναλλακτικών επενδύσεων 	δεδομένης της ύπαρξης κοινού μέτρου κινδύνου. </a:t>
            </a:r>
          </a:p>
          <a:p>
            <a:pPr marL="0" indent="0" algn="just">
              <a:buNone/>
            </a:pPr>
            <a:r>
              <a:rPr lang="el-GR" sz="4000" dirty="0"/>
              <a:t>	* Δεύτερον, το VAR λαμβάνει υπόψη την διαφοροποίηση του τραπεζικού 	χαρτοφυλακίου και τις στρατηγικές αντιστάθμισης των κινδύνων, παράγοντας πιο 	αξιόπιστα 	αποτελέσματα. Έτσι, σε επίπεδο χαρτοφυλακίου, λαμβάνει υπόψη τις 	συσχετίσεις των στοιχείων του και το αποτέλεσμα διαφοροποίησης που ενδεχομένως 	προκύπτει.</a:t>
            </a:r>
          </a:p>
          <a:p>
            <a:pPr marL="0" indent="0" algn="just">
              <a:buNone/>
            </a:pPr>
            <a:endParaRPr lang="el-GR" dirty="0"/>
          </a:p>
        </p:txBody>
      </p:sp>
      <p:sp>
        <p:nvSpPr>
          <p:cNvPr id="4" name="Slide Number Placeholder 3">
            <a:extLst>
              <a:ext uri="{FF2B5EF4-FFF2-40B4-BE49-F238E27FC236}">
                <a16:creationId xmlns:a16="http://schemas.microsoft.com/office/drawing/2014/main" id="{CBE9D113-3CAC-67B0-5269-DB04A9458E1A}"/>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ECFD7DCA-DDB2-14D5-1C1D-6786C67D1903}"/>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Αξία σε κίνδυνο - VAR</a:t>
            </a:r>
          </a:p>
        </p:txBody>
      </p:sp>
    </p:spTree>
    <p:extLst>
      <p:ext uri="{BB962C8B-B14F-4D97-AF65-F5344CB8AC3E}">
        <p14:creationId xmlns:p14="http://schemas.microsoft.com/office/powerpoint/2010/main" val="2005195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B639E-DB94-6985-FD17-C6F53A5CBB63}"/>
              </a:ext>
            </a:extLst>
          </p:cNvPr>
          <p:cNvSpPr>
            <a:spLocks noGrp="1"/>
          </p:cNvSpPr>
          <p:nvPr>
            <p:ph idx="1"/>
          </p:nvPr>
        </p:nvSpPr>
        <p:spPr>
          <a:xfrm>
            <a:off x="447368" y="1295399"/>
            <a:ext cx="8391832" cy="5426075"/>
          </a:xfrm>
        </p:spPr>
        <p:txBody>
          <a:bodyPr>
            <a:normAutofit fontScale="70000" lnSpcReduction="20000"/>
          </a:bodyPr>
          <a:lstStyle/>
          <a:p>
            <a:pPr marL="0" indent="0" algn="just">
              <a:buNone/>
            </a:pPr>
            <a:r>
              <a:rPr lang="el-GR" dirty="0"/>
              <a:t>Τα τελευταία χρόνια έχουν αναπτυχθεί πολλές εναλλακτικές μέθοδοι εκτίμησης του VAR. Κάθε πιστωτικό ίδρυμα επιλέγει την προσέγγιση που επιθυμεί ανάλογα με τη σύνθεση και την πολυπλοκότητα του χαρτοφυλακίου του. Οι πλέον διαδεδομένες μέθοδοι εκτίμησης του VAR είναι οι ακόλουθες:</a:t>
            </a:r>
          </a:p>
          <a:p>
            <a:pPr marL="0" indent="0" algn="just">
              <a:buNone/>
            </a:pPr>
            <a:endParaRPr lang="el-GR" dirty="0"/>
          </a:p>
          <a:p>
            <a:pPr marL="0" indent="0" algn="just">
              <a:buNone/>
            </a:pPr>
            <a:r>
              <a:rPr lang="el-GR" dirty="0"/>
              <a:t>• Μέθοδοι διακύμανσης - </a:t>
            </a:r>
            <a:r>
              <a:rPr lang="el-GR" dirty="0" err="1"/>
              <a:t>συνδιακύμανσης</a:t>
            </a:r>
            <a:r>
              <a:rPr lang="el-GR" dirty="0"/>
              <a:t> (</a:t>
            </a:r>
            <a:r>
              <a:rPr lang="el-GR" dirty="0" err="1"/>
              <a:t>Risk</a:t>
            </a:r>
            <a:r>
              <a:rPr lang="el-GR" dirty="0"/>
              <a:t> </a:t>
            </a:r>
            <a:r>
              <a:rPr lang="el-GR" dirty="0" err="1"/>
              <a:t>Metrics</a:t>
            </a:r>
            <a:r>
              <a:rPr lang="el-GR" dirty="0"/>
              <a:t>)</a:t>
            </a:r>
          </a:p>
          <a:p>
            <a:pPr marL="0" indent="0" algn="just">
              <a:buNone/>
            </a:pPr>
            <a:r>
              <a:rPr lang="el-GR" dirty="0"/>
              <a:t>• Ιστορική προσομοίωση (</a:t>
            </a:r>
            <a:r>
              <a:rPr lang="el-GR" dirty="0" err="1"/>
              <a:t>Historic</a:t>
            </a:r>
            <a:r>
              <a:rPr lang="el-GR" dirty="0"/>
              <a:t> </a:t>
            </a:r>
            <a:r>
              <a:rPr lang="el-GR" dirty="0" err="1"/>
              <a:t>Simulation</a:t>
            </a:r>
            <a:r>
              <a:rPr lang="el-GR" dirty="0"/>
              <a:t>)</a:t>
            </a:r>
          </a:p>
          <a:p>
            <a:pPr marL="0" indent="0" algn="just">
              <a:buNone/>
            </a:pPr>
            <a:r>
              <a:rPr lang="el-GR" dirty="0"/>
              <a:t>• Προσομοίωση Monte </a:t>
            </a:r>
            <a:r>
              <a:rPr lang="el-GR" dirty="0" err="1"/>
              <a:t>Carlo</a:t>
            </a:r>
            <a:endParaRPr lang="el-GR" dirty="0"/>
          </a:p>
          <a:p>
            <a:pPr marL="0" indent="0" algn="just">
              <a:buNone/>
            </a:pPr>
            <a:endParaRPr lang="el-GR" dirty="0"/>
          </a:p>
          <a:p>
            <a:pPr marL="0" indent="0" algn="just">
              <a:buNone/>
            </a:pPr>
            <a:r>
              <a:rPr lang="el-GR" dirty="0"/>
              <a:t>Η μέθοδος διακύμανσης-</a:t>
            </a:r>
            <a:r>
              <a:rPr lang="el-GR" dirty="0" err="1"/>
              <a:t>συνδιακύμανσης</a:t>
            </a:r>
            <a:r>
              <a:rPr lang="el-GR" dirty="0"/>
              <a:t> βασίζεται στην ανάλυση ιστορικών χρονολογικών σειρών για να παράγει εκτιμήσεις της μεταβλητότητας και των συντελεστών συσχέτισης των στοιχείων του τραπεζικού χαρτοφυλακίου. Η μέθοδος αυτή υποθέτει κανονικότητα στην κατανομή των αποδόσεων του χαρτοφυλακίου και εκμεταλλευόμενη τα χαρακτηριστικά της κανονικής κατανομής, παράγει εκτιμήσεις των μέγιστων πιθανών απωλειών του χαρτοφυλακίου σε δεδομένο διάστημα εμπιστοσύνης.</a:t>
            </a:r>
          </a:p>
          <a:p>
            <a:pPr marL="0" indent="0" algn="just">
              <a:buNone/>
            </a:pPr>
            <a:endParaRPr lang="el-GR" dirty="0"/>
          </a:p>
        </p:txBody>
      </p:sp>
      <p:sp>
        <p:nvSpPr>
          <p:cNvPr id="4" name="Slide Number Placeholder 3">
            <a:extLst>
              <a:ext uri="{FF2B5EF4-FFF2-40B4-BE49-F238E27FC236}">
                <a16:creationId xmlns:a16="http://schemas.microsoft.com/office/drawing/2014/main" id="{B41DA95B-3D58-A0B8-2DCD-56F85A4D51D5}"/>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55653A57-5477-52B0-7979-34B0588C8C78}"/>
              </a:ext>
            </a:extLst>
          </p:cNvPr>
          <p:cNvSpPr>
            <a:spLocks noGrp="1"/>
          </p:cNvSpPr>
          <p:nvPr>
            <p:ph type="title"/>
          </p:nvPr>
        </p:nvSpPr>
        <p:spPr>
          <a:xfrm>
            <a:off x="457200" y="274637"/>
            <a:ext cx="8229600" cy="1095375"/>
          </a:xfrm>
        </p:spPr>
        <p:txBody>
          <a:bodyPr>
            <a:normAutofit fontScale="90000"/>
          </a:bodyPr>
          <a:lstStyle/>
          <a:p>
            <a:r>
              <a:rPr lang="el-GR" altLang="en-US" sz="4000" b="1" dirty="0">
                <a:solidFill>
                  <a:schemeClr val="tx2"/>
                </a:solidFill>
              </a:rPr>
              <a:t>Εναλλακτικές μέθοδοι υπολογισμού του Αξίας σε κίνδυνο</a:t>
            </a:r>
          </a:p>
        </p:txBody>
      </p:sp>
    </p:spTree>
    <p:extLst>
      <p:ext uri="{BB962C8B-B14F-4D97-AF65-F5344CB8AC3E}">
        <p14:creationId xmlns:p14="http://schemas.microsoft.com/office/powerpoint/2010/main" val="2452514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7B278-6B25-7B9F-C6D9-0DFC56DA62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C8A81A-CD35-9578-7EEC-1C2FFFE31C01}"/>
              </a:ext>
            </a:extLst>
          </p:cNvPr>
          <p:cNvSpPr>
            <a:spLocks noGrp="1"/>
          </p:cNvSpPr>
          <p:nvPr>
            <p:ph idx="1"/>
          </p:nvPr>
        </p:nvSpPr>
        <p:spPr>
          <a:xfrm>
            <a:off x="457200" y="1439299"/>
            <a:ext cx="8391832" cy="5426075"/>
          </a:xfrm>
        </p:spPr>
        <p:txBody>
          <a:bodyPr>
            <a:normAutofit fontScale="55000" lnSpcReduction="20000"/>
          </a:bodyPr>
          <a:lstStyle/>
          <a:p>
            <a:pPr algn="just"/>
            <a:r>
              <a:rPr lang="el-GR" dirty="0"/>
              <a:t>Η μέθοδος της ιστορικής προσομοίωσης, αντίθετα, δεν κάνει καμία υπόθεση σχετικά με την κατανομή των αποδόσεων του χαρτοφυλακίου. Στην περίπτωση αυτή, το χαρτοφυλάκιο του πιστωτικού οργανισμού αποτελεί αντικείμενο εικονικής διαπραγμάτευσης με βάση τις ιστορικές αποδόσεις των στοιχείων του. Δηλαδή, η ιστορική προσομοίωση υποθέτει ότι το παρελθόν αποτελεί την καλύτερη πρόβλεψη του μέλλοντος. Έτσι, η μέθοδος αυτή βασίζεται στη παρελθούσα συμπεριφορά των στοιχείων του χαρτοφυλακίου για να προβλέψει τη μελλοντική συμπεριφορά τους και να εκτιμήσει ακολούθως τις μέγιστες δυνητικές απώλειες.</a:t>
            </a:r>
          </a:p>
          <a:p>
            <a:pPr marL="0" indent="0" algn="just">
              <a:buNone/>
            </a:pPr>
            <a:endParaRPr lang="el-GR" dirty="0"/>
          </a:p>
          <a:p>
            <a:pPr algn="just"/>
            <a:r>
              <a:rPr lang="el-GR" dirty="0"/>
              <a:t>Ενώ η ιστορική προσομοίωση εκτιμά τον κίνδυνο αποτιμώντας το χαρτοφυλάκιο με βάση την ιστορική συμπεριφορά των αποδόσεων του, η στοχαστική προσομοίωση ή προσομοίωση Monte </a:t>
            </a:r>
            <a:r>
              <a:rPr lang="el-GR" dirty="0" err="1"/>
              <a:t>Carlo</a:t>
            </a:r>
            <a:r>
              <a:rPr lang="el-GR" dirty="0"/>
              <a:t> πραγματοποιεί την αποτίμηση βασιζόμενη σε τιμές που παράγονται από μια στοχαστική διαδικασία. Οι υποθετικές τιμές αποδόσεων που χρησιμοποιεί, παράγονται από μια στατιστική κατανομή, η οποία πιστεύεται ότι συλλαμβάνει επαρκώς τις πιθανές μεταβολές των τιμών των στοιχείων του χαρτοφυλακίου. Η κατανομή που χρησιμοποιείται στην προσομοίωση Monte </a:t>
            </a:r>
            <a:r>
              <a:rPr lang="el-GR" dirty="0" err="1"/>
              <a:t>Carlo</a:t>
            </a:r>
            <a:r>
              <a:rPr lang="el-GR" dirty="0"/>
              <a:t> δεν είναι απαραίτητα η κανονική κατανομή. Μπορούν να χρησιμοποιηθούν πολλές εναλλακτικές κατανομές, ανάλογα με τα ιδιαίτερα χαρακτηριστικά των στοιχείων του χαρτοφυλακίου για το οποίο επιχειρείται η εκτίμηση του κινδύνου αγοράς. </a:t>
            </a:r>
          </a:p>
          <a:p>
            <a:pPr marL="0" indent="0" algn="just">
              <a:buNone/>
            </a:pPr>
            <a:endParaRPr lang="el-GR" dirty="0"/>
          </a:p>
        </p:txBody>
      </p:sp>
      <p:sp>
        <p:nvSpPr>
          <p:cNvPr id="4" name="Slide Number Placeholder 3">
            <a:extLst>
              <a:ext uri="{FF2B5EF4-FFF2-40B4-BE49-F238E27FC236}">
                <a16:creationId xmlns:a16="http://schemas.microsoft.com/office/drawing/2014/main" id="{053EF635-8D7A-7AD9-0CD1-C20AEF5F2DF5}"/>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821C25B9-5CE0-C6D6-D7B0-4842BACE6C63}"/>
              </a:ext>
            </a:extLst>
          </p:cNvPr>
          <p:cNvSpPr>
            <a:spLocks noGrp="1"/>
          </p:cNvSpPr>
          <p:nvPr>
            <p:ph type="title"/>
          </p:nvPr>
        </p:nvSpPr>
        <p:spPr>
          <a:xfrm>
            <a:off x="457200" y="274637"/>
            <a:ext cx="8229600" cy="1095375"/>
          </a:xfrm>
        </p:spPr>
        <p:txBody>
          <a:bodyPr>
            <a:normAutofit fontScale="90000"/>
          </a:bodyPr>
          <a:lstStyle/>
          <a:p>
            <a:r>
              <a:rPr lang="el-GR" altLang="en-US" sz="4000" b="1" dirty="0">
                <a:solidFill>
                  <a:schemeClr val="tx2"/>
                </a:solidFill>
              </a:rPr>
              <a:t>Εναλλακτικές μέθοδοι υπολογισμού του Αξίας σε κίνδυνο</a:t>
            </a:r>
          </a:p>
        </p:txBody>
      </p:sp>
    </p:spTree>
    <p:extLst>
      <p:ext uri="{BB962C8B-B14F-4D97-AF65-F5344CB8AC3E}">
        <p14:creationId xmlns:p14="http://schemas.microsoft.com/office/powerpoint/2010/main" val="627933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1293</TotalTime>
  <Words>5071</Words>
  <Application>Microsoft Office PowerPoint</Application>
  <PresentationFormat>On-screen Show (4:3)</PresentationFormat>
  <Paragraphs>241</Paragraphs>
  <Slides>33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Office Theme</vt:lpstr>
      <vt:lpstr>Παρουσίαση 5:  Μέτρηση Κινδύνων</vt:lpstr>
      <vt:lpstr>Κίνδυνος Ρευστότητας</vt:lpstr>
      <vt:lpstr>Δείκτες ρευστότητας</vt:lpstr>
      <vt:lpstr>Δείκτες ρευστότητας</vt:lpstr>
      <vt:lpstr>Δείκτες ρευστότητας</vt:lpstr>
      <vt:lpstr>Κίνδυνος αγοράς</vt:lpstr>
      <vt:lpstr>Αξία σε κίνδυνο - VAR</vt:lpstr>
      <vt:lpstr>Εναλλακτικές μέθοδοι υπολογισμού του Αξίας σε κίνδυνο</vt:lpstr>
      <vt:lpstr>Εναλλακτικές μέθοδοι υπολογισμού του Αξίας σε κίνδυνο</vt:lpstr>
      <vt:lpstr>Κίνδυνος επιτοκίου</vt:lpstr>
      <vt:lpstr>Κίνδυνος επιτοκίου</vt:lpstr>
      <vt:lpstr>Το υπόδειγμα ανατιμολόγησης (Repricing Model)</vt:lpstr>
      <vt:lpstr>Το υπόδειγμα ανατιμολόγησης (Repricing Model)</vt:lpstr>
      <vt:lpstr>Το υπόδειγμα ανατιμολόγησης (Repricing Model)</vt:lpstr>
      <vt:lpstr>Το υπόδειγμα ανατιμολόγησης (Repricing Model)</vt:lpstr>
      <vt:lpstr>Το υπόδειγμα ωρίμανσης (Maturity Model)</vt:lpstr>
      <vt:lpstr>Το υπόδειγμα της διάρκειας (Duration Model)</vt:lpstr>
      <vt:lpstr>Το υπόδειγμα της διάρκειας (Duration Model)</vt:lpstr>
      <vt:lpstr>Συναλλαγματικός κίνδυνος</vt:lpstr>
      <vt:lpstr>Πιστωτικός κίνδυνος</vt:lpstr>
      <vt:lpstr>Υποδείγματα μέτρησης πιστωτικού κινδύνου</vt:lpstr>
      <vt:lpstr>Credit Scoring</vt:lpstr>
      <vt:lpstr>Credit Rating</vt:lpstr>
      <vt:lpstr>Credit Metrics</vt:lpstr>
      <vt:lpstr>Credit Risk+</vt:lpstr>
      <vt:lpstr>Z-Score</vt:lpstr>
      <vt:lpstr>          Z-Score</vt:lpstr>
      <vt:lpstr>          Z-Score</vt:lpstr>
      <vt:lpstr>Σημαντικότητα αξιολόγησης πιστοληπτικής ικανότητας </vt:lpstr>
      <vt:lpstr>Κίνδυνος χώρας</vt:lpstr>
      <vt:lpstr>Κεφαλαιακή επάρκεια</vt:lpstr>
      <vt:lpstr>Κεφαλαιακή επάρκεια</vt:lpstr>
      <vt:lpstr>Κεφαλαιακή επάρκεια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106</cp:revision>
  <dcterms:created xsi:type="dcterms:W3CDTF">2013-10-10T16:57:40Z</dcterms:created>
  <dcterms:modified xsi:type="dcterms:W3CDTF">2026-02-18T19:59:55Z</dcterms:modified>
</cp:coreProperties>
</file>