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283" r:id="rId3"/>
    <p:sldId id="284" r:id="rId4"/>
    <p:sldId id="288" r:id="rId5"/>
    <p:sldId id="287" r:id="rId6"/>
    <p:sldId id="303" r:id="rId7"/>
    <p:sldId id="290" r:id="rId8"/>
    <p:sldId id="289" r:id="rId9"/>
    <p:sldId id="291" r:id="rId10"/>
    <p:sldId id="292" r:id="rId11"/>
    <p:sldId id="257" r:id="rId12"/>
    <p:sldId id="293" r:id="rId13"/>
    <p:sldId id="259" r:id="rId14"/>
    <p:sldId id="280" r:id="rId15"/>
    <p:sldId id="263" r:id="rId16"/>
    <p:sldId id="264" r:id="rId17"/>
    <p:sldId id="304" r:id="rId18"/>
    <p:sldId id="265" r:id="rId19"/>
    <p:sldId id="294" r:id="rId20"/>
    <p:sldId id="267" r:id="rId21"/>
    <p:sldId id="30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2/18/2026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2/18/2026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l-GR"/>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AE102F-8DD2-4131-96EE-9DEDB79A8E5F}" type="slidenum">
              <a:rPr lang="en-US" smtClean="0"/>
              <a:pPr/>
              <a:t>11</a:t>
            </a:fld>
            <a:endParaRPr lang="en-US"/>
          </a:p>
        </p:txBody>
      </p:sp>
    </p:spTree>
    <p:extLst>
      <p:ext uri="{BB962C8B-B14F-4D97-AF65-F5344CB8AC3E}">
        <p14:creationId xmlns:p14="http://schemas.microsoft.com/office/powerpoint/2010/main" val="29436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b="1">
                <a:solidFill>
                  <a:schemeClr val="tx2"/>
                </a:solidFill>
              </a:rPr>
              <a:t>Παρουσίαση 4: </a:t>
            </a:r>
            <a:br>
              <a:rPr lang="el-GR" b="1" dirty="0">
                <a:solidFill>
                  <a:schemeClr val="tx2"/>
                </a:solidFill>
              </a:rPr>
            </a:br>
            <a:r>
              <a:rPr lang="el-GR" b="1" dirty="0">
                <a:solidFill>
                  <a:schemeClr val="tx2"/>
                </a:solidFill>
              </a:rPr>
              <a:t>Τραπεζικοί Κίνδυνοι</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ECCED1-7DFA-2D26-3DC4-588EDE1E98BA}"/>
              </a:ext>
            </a:extLst>
          </p:cNvPr>
          <p:cNvSpPr>
            <a:spLocks noGrp="1"/>
          </p:cNvSpPr>
          <p:nvPr>
            <p:ph idx="1"/>
          </p:nvPr>
        </p:nvSpPr>
        <p:spPr>
          <a:xfrm>
            <a:off x="457200" y="1098550"/>
            <a:ext cx="8229600" cy="5257800"/>
          </a:xfrm>
        </p:spPr>
        <p:txBody>
          <a:bodyPr>
            <a:normAutofit fontScale="62500" lnSpcReduction="20000"/>
          </a:bodyPr>
          <a:lstStyle/>
          <a:p>
            <a:pPr algn="just"/>
            <a:r>
              <a:rPr lang="el-GR" dirty="0"/>
              <a:t>Ο κίνδυνος επιτοκίου αφορά την ευπάθεια ενός πιστωτικού οργανισμού σε ενδεχόμενες μεταβολές των επιτοκίων. </a:t>
            </a:r>
          </a:p>
          <a:p>
            <a:pPr algn="just"/>
            <a:r>
              <a:rPr lang="el-GR" dirty="0"/>
              <a:t>Τόσο η απόδοση των στοιχείων ενεργητικού όσο και το κόστος των στοιχείων παθητικού μιας τράπεζας εξαρτώνται σε σημαντικό βαθμό από τα επίπεδα και τις μεταβολές των επιτοκίων. </a:t>
            </a:r>
          </a:p>
          <a:p>
            <a:pPr algn="just"/>
            <a:r>
              <a:rPr lang="el-GR" dirty="0"/>
              <a:t>Το γεγονός ότι ο πιστωτικός οργανισμός δεν μπορεί να εξισορροπεί πάντα την αξία και την διάρκεια των ευαίσθητων, ως προς τις μεταβολές των επιτοκίων, στοιχείων ενεργητικού και παθητικού, τον εκθέτει στον κίνδυνο πραγματοποίησης απωλειών ή σημαντικής μείωσης της κερδοφορίας του.</a:t>
            </a:r>
          </a:p>
          <a:p>
            <a:pPr algn="just"/>
            <a:r>
              <a:rPr lang="el-GR" dirty="0"/>
              <a:t>Σε συνθήκες οικονομικής κρίσης ή αυξημένων πληθωριστικών πιέσεων, η μεταβλητότητα των επιτοκίων και κατά συνέπεια ο κίνδυνος επιτοκίων έχει αυξάνεται, λόγω της συσχέτισής τους με τον αυξημένο πιστωτικό κίνδυνο και τον κίνδυνο ρευστότητας. </a:t>
            </a:r>
          </a:p>
          <a:p>
            <a:pPr algn="just"/>
            <a:r>
              <a:rPr lang="el-GR" dirty="0"/>
              <a:t>Γι' αυτό το λόγο, απαιτείται η κατανόηση των πηγών προέλευσής του και των τρόπων αποτελεσματικής διαχείρισής του. </a:t>
            </a:r>
          </a:p>
          <a:p>
            <a:pPr algn="just"/>
            <a:r>
              <a:rPr lang="el-GR" dirty="0"/>
              <a:t>Οι ρυθμιστικές αρχές και οι τράπεζες χρησιμοποιούν μια ευρεία ποικιλία τεχνικών για τη μέτρηση και διαχείριση του κινδύνου επιτοκίων.</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AB693669-7720-B28E-FC40-EF7C774D7A78}"/>
              </a:ext>
            </a:extLst>
          </p:cNvPr>
          <p:cNvSpPr>
            <a:spLocks noGrp="1"/>
          </p:cNvSpPr>
          <p:nvPr>
            <p:ph type="sldNum" sz="quarter" idx="12"/>
          </p:nvPr>
        </p:nvSpPr>
        <p:spPr/>
        <p:txBody>
          <a:bodyPr/>
          <a:lstStyle/>
          <a:p>
            <a:fld id="{6F80338C-7267-4363-B749-58AFCE06DD7B}" type="slidenum">
              <a:rPr lang="en-US" smtClean="0"/>
              <a:pPr/>
              <a:t>10</a:t>
            </a:fld>
            <a:endParaRPr lang="en-US"/>
          </a:p>
        </p:txBody>
      </p:sp>
      <p:sp>
        <p:nvSpPr>
          <p:cNvPr id="5" name="Title 1">
            <a:extLst>
              <a:ext uri="{FF2B5EF4-FFF2-40B4-BE49-F238E27FC236}">
                <a16:creationId xmlns:a16="http://schemas.microsoft.com/office/drawing/2014/main" id="{9DE2441B-C110-0627-B950-3B31463344FC}"/>
              </a:ext>
            </a:extLst>
          </p:cNvPr>
          <p:cNvSpPr>
            <a:spLocks noGrp="1"/>
          </p:cNvSpPr>
          <p:nvPr>
            <p:ph type="title"/>
          </p:nvPr>
        </p:nvSpPr>
        <p:spPr>
          <a:xfrm>
            <a:off x="457200" y="274638"/>
            <a:ext cx="8229600" cy="868362"/>
          </a:xfrm>
        </p:spPr>
        <p:txBody>
          <a:bodyPr>
            <a:normAutofit/>
          </a:bodyPr>
          <a:lstStyle/>
          <a:p>
            <a:r>
              <a:rPr lang="el-GR" altLang="en-US" sz="3200" b="1" dirty="0">
                <a:solidFill>
                  <a:schemeClr val="tx2"/>
                </a:solidFill>
              </a:rPr>
              <a:t>Κίνδυνος αγοράς - Κίνδυνος επιτοκίου</a:t>
            </a:r>
          </a:p>
        </p:txBody>
      </p:sp>
    </p:spTree>
    <p:extLst>
      <p:ext uri="{BB962C8B-B14F-4D97-AF65-F5344CB8AC3E}">
        <p14:creationId xmlns:p14="http://schemas.microsoft.com/office/powerpoint/2010/main" val="1473028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752" y="166022"/>
            <a:ext cx="8229600" cy="715962"/>
          </a:xfrm>
        </p:spPr>
        <p:txBody>
          <a:bodyPr>
            <a:normAutofit/>
          </a:bodyPr>
          <a:lstStyle/>
          <a:p>
            <a:r>
              <a:rPr lang="el-GR" altLang="en-US" sz="3200" b="1" dirty="0">
                <a:solidFill>
                  <a:schemeClr val="tx2"/>
                </a:solidFill>
              </a:rPr>
              <a:t>Κίνδυνος αγοράς - Συναλλαγματικός κίνδυνος</a:t>
            </a:r>
          </a:p>
        </p:txBody>
      </p:sp>
      <p:sp>
        <p:nvSpPr>
          <p:cNvPr id="3" name="Content Placeholder 2"/>
          <p:cNvSpPr>
            <a:spLocks noGrp="1"/>
          </p:cNvSpPr>
          <p:nvPr>
            <p:ph idx="1"/>
          </p:nvPr>
        </p:nvSpPr>
        <p:spPr>
          <a:xfrm>
            <a:off x="328152" y="881984"/>
            <a:ext cx="8458200" cy="5426075"/>
          </a:xfrm>
        </p:spPr>
        <p:txBody>
          <a:bodyPr>
            <a:normAutofit fontScale="62500" lnSpcReduction="20000"/>
          </a:bodyPr>
          <a:lstStyle/>
          <a:p>
            <a:pPr algn="just"/>
            <a:r>
              <a:rPr lang="el-GR" dirty="0"/>
              <a:t>Ο συναλλαγματικός κίνδυνος αναφέρεται στην πιθανότητα οι μεταβολές των συναλλαγματικών ισοτιμιών να έχουν δυσμενή επίδραση επί της αξίας των στοιχείων ενεργητικού ή παθητικού του πιστωτικού οργανισμού, που είναι εκφρασμένα σε ξένα νομίσματα.</a:t>
            </a:r>
          </a:p>
          <a:p>
            <a:pPr algn="just"/>
            <a:r>
              <a:rPr lang="el-GR" dirty="0"/>
              <a:t>Ένας πιστωτικός οργανισμός μπορεί να επενδύσει στο εξωτερικό άμεσα, επεκτείνοντας το δίκτυο των δραστηριοτήτων του σε άλλες χώρες ή έμμεσα, αναπτύσσοντας ένα χαρτοφυλάκιο ξένων χρεογράφων ή ξένων περιουσιακών στοιχείων. Σε κάθε περίπτωση όμως ο πιστωτικός οργανισμός αντιμετωπίζει συναλλαγματικό κίνδυνο.</a:t>
            </a:r>
          </a:p>
          <a:p>
            <a:pPr algn="just"/>
            <a:r>
              <a:rPr lang="el-GR" dirty="0"/>
              <a:t>Συνήθως τα πιστωτικά ιδρύματα προβαίνουν σε ξένες επενδύσεις για να επωφεληθούν από τις υψηλότερες αποδόσεις των ξένων νομισμάτων. Η υποτίμηση του ξένου νομίσματος όμως, μπορεί να αντισταθμίσει πλήρως το όφελος από τη διαφορά μεταξύ εγχώριων και ξένων επενδύσεων. </a:t>
            </a:r>
          </a:p>
          <a:p>
            <a:pPr algn="just"/>
            <a:r>
              <a:rPr lang="el-GR" dirty="0"/>
              <a:t>Αντιθέτως, πολλές φορές οι πιστωτικοί οργανισμοί επιδιώκουν να αντλήσουν κεφάλαια σε ξένα νομίσματα εξαιτίας του χαμηλότερου κόστους. Στην περίπτωση αυτή, ο συναλλαγματικός κίνδυνος έγκειται στην πιθανότητα ανατίμησης του ξένου νομίσματος. Σε περίπτωση ανατίμησης του ξένου νομίσματος, θα απαιτούνται περισσότερες μονάδες εγχώριου νομίσματος για την κάλυψη των υποχρεώσεων στο ξένο νόμισμα, γεγονός που δύναται να αντισταθμίσει το όφελος από το χαμηλότερο κόστος δανεισμού του ξένου νομίσματος.</a:t>
            </a: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11</a:t>
            </a:fld>
            <a:endParaRPr lang="en-US" dirty="0"/>
          </a:p>
        </p:txBody>
      </p:sp>
    </p:spTree>
    <p:extLst>
      <p:ext uri="{BB962C8B-B14F-4D97-AF65-F5344CB8AC3E}">
        <p14:creationId xmlns:p14="http://schemas.microsoft.com/office/powerpoint/2010/main" val="803243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77C382-3F7A-15A9-850A-06773D24230A}"/>
              </a:ext>
            </a:extLst>
          </p:cNvPr>
          <p:cNvSpPr>
            <a:spLocks noGrp="1"/>
          </p:cNvSpPr>
          <p:nvPr>
            <p:ph idx="1"/>
          </p:nvPr>
        </p:nvSpPr>
        <p:spPr>
          <a:xfrm>
            <a:off x="449826" y="700548"/>
            <a:ext cx="8389374" cy="5852652"/>
          </a:xfrm>
        </p:spPr>
        <p:txBody>
          <a:bodyPr>
            <a:noAutofit/>
          </a:bodyPr>
          <a:lstStyle/>
          <a:p>
            <a:pPr algn="just"/>
            <a:r>
              <a:rPr lang="el-GR" sz="1500" dirty="0"/>
              <a:t>Ο πιστωτικός κίνδυνος είναι ο κατεξοχήν χρηματοοικονομικός κίνδυνος, στον οποίο εκτίθενται οι πιστωτικοί οργανισμοί, αφού συνδέεται άμεσα με την βασική τους δραστηριότητα, τη χορήγηση δανειακών κεφαλαίων. </a:t>
            </a:r>
          </a:p>
          <a:p>
            <a:pPr algn="just"/>
            <a:r>
              <a:rPr lang="el-GR" sz="1500" dirty="0"/>
              <a:t>Ο πιστωτικός κίνδυνος αναφέρεται στο ενδεχόμενο φυσικά ή νομικά πρόσωπα που συναλλάσσονται με τον πιστωτικό οργανισμό να μην μπορέσουν να εκπληρώσουν τις υποχρεώσεις τους προς αυτόν. </a:t>
            </a:r>
          </a:p>
          <a:p>
            <a:pPr algn="just"/>
            <a:r>
              <a:rPr lang="el-GR" sz="1500" dirty="0"/>
              <a:t>Οι υποχρεώσεις τους αυτές αφορούν είτε την εξόφληση ενός δανείου, είτε τις τακτικές πληρωμές που απορρέουν από την έκδοση ενός ομολόγου στο οποίο έχει επενδύσει ο πιστωτικός οργανισμός. </a:t>
            </a:r>
          </a:p>
          <a:p>
            <a:pPr algn="just"/>
            <a:r>
              <a:rPr lang="el-GR" sz="1500" dirty="0"/>
              <a:t>Η τάση για πιστωτική επέκταση και ο έντονος ανταγωνισμός μεταξύ των πιστωτικών ιδρυμάτων ενίοτε οδηγούν σε χρηματοδότηση φυσικών και νομικών προσώπων που πολλές φορές δεν πληρούν τα βασικά κριτήρια φερεγγυότητας, δηλαδή τα πρόσωπα αυτά δεν μπορούν να διασφαλίσουν την αποπληρωμή του χρέους τους.</a:t>
            </a:r>
          </a:p>
          <a:p>
            <a:pPr algn="just"/>
            <a:r>
              <a:rPr lang="el-GR" sz="1500" dirty="0"/>
              <a:t>Ο πιστωτικός κίνδυνος δεν περιορίζεται μόνο στον κίνδυνο από τους δανειολήπτες που αδυνατούν να πληρώσουν τις οφειλές τους. Περιλαμβάνει επίσης και τον κίνδυνο καθυστέρησης των πληρωμών των δανείων, που μπορούν να προκαλέσουν εξίσου σοβαρά προβλήματα στην τράπεζα. </a:t>
            </a:r>
          </a:p>
          <a:p>
            <a:pPr algn="just"/>
            <a:r>
              <a:rPr lang="el-GR" sz="1500" dirty="0"/>
              <a:t>Σε περίπτωση που η πιστωτική κατάσταση μιας οποιοσδήποτε εταιρείας επιδεινωθεί οι κεφαλαιαγορές αντιδρούν άμεσα, διατηρώντας τα υψηλότερα επιτόκια στα θέματα που αφορούν το χρέος της, μειώνοντας την τιμή της μετοχής της, και/ή υποβαθμίζοντας την αξιολόγηση της ποιότητας του χρέους της.</a:t>
            </a:r>
          </a:p>
          <a:p>
            <a:pPr algn="just"/>
            <a:r>
              <a:rPr lang="el-GR" sz="1500" dirty="0"/>
              <a:t>Πιστωτικός κίνδυνος όμως, υφίσταται και σε άλλες περιπτώσεις εκτός από την σύναψη συμβολαίου για κάποια δανειοδότηση. Προκύπτει όταν συνάπτονται συναλλαγές παραγώγων μεταξύ αντισυμβαλλόμενων που μπορεί να μην είναι σε θέση να τηρήσουν τις υποχρεώσεις τους, ή ακόμα και όταν πραγματοποιείται επένδυση σε χρεωστικούς τίτλους των οποίων η αξία εξαρτάται από την πιστοληπτική ικανότητα ενός ή περισσότερων εταιρικών και κρατικών ομολόγων, εξασφαλισμένων ομολογιακών δανείων και άλλα.</a:t>
            </a:r>
          </a:p>
        </p:txBody>
      </p:sp>
      <p:sp>
        <p:nvSpPr>
          <p:cNvPr id="4" name="Slide Number Placeholder 3">
            <a:extLst>
              <a:ext uri="{FF2B5EF4-FFF2-40B4-BE49-F238E27FC236}">
                <a16:creationId xmlns:a16="http://schemas.microsoft.com/office/drawing/2014/main" id="{7602F9B2-9594-1C98-DE4E-FFA7257E604A}"/>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5" name="Title 1">
            <a:extLst>
              <a:ext uri="{FF2B5EF4-FFF2-40B4-BE49-F238E27FC236}">
                <a16:creationId xmlns:a16="http://schemas.microsoft.com/office/drawing/2014/main" id="{3061A11A-D194-0C30-59AD-A4FF43969C63}"/>
              </a:ext>
            </a:extLst>
          </p:cNvPr>
          <p:cNvSpPr>
            <a:spLocks noGrp="1"/>
          </p:cNvSpPr>
          <p:nvPr>
            <p:ph type="title"/>
          </p:nvPr>
        </p:nvSpPr>
        <p:spPr>
          <a:xfrm>
            <a:off x="449826" y="136525"/>
            <a:ext cx="8229600" cy="549275"/>
          </a:xfrm>
        </p:spPr>
        <p:txBody>
          <a:bodyPr>
            <a:normAutofit fontScale="90000"/>
          </a:bodyPr>
          <a:lstStyle/>
          <a:p>
            <a:r>
              <a:rPr lang="el-GR" sz="4000" b="1" dirty="0">
                <a:solidFill>
                  <a:schemeClr val="tx2"/>
                </a:solidFill>
              </a:rPr>
              <a:t>Πιστωτικός κίνδυνος</a:t>
            </a:r>
          </a:p>
        </p:txBody>
      </p:sp>
    </p:spTree>
    <p:extLst>
      <p:ext uri="{BB962C8B-B14F-4D97-AF65-F5344CB8AC3E}">
        <p14:creationId xmlns:p14="http://schemas.microsoft.com/office/powerpoint/2010/main" val="2757462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525"/>
            <a:ext cx="8229600" cy="639763"/>
          </a:xfrm>
        </p:spPr>
        <p:txBody>
          <a:bodyPr>
            <a:normAutofit fontScale="90000"/>
          </a:bodyPr>
          <a:lstStyle/>
          <a:p>
            <a:r>
              <a:rPr lang="el-GR" b="1" dirty="0">
                <a:solidFill>
                  <a:schemeClr val="tx2"/>
                </a:solidFill>
              </a:rPr>
              <a:t>Λειτουργικός κίνδυνος</a:t>
            </a:r>
            <a:endParaRPr lang="en-US" b="1" dirty="0">
              <a:solidFill>
                <a:schemeClr val="tx2"/>
              </a:solidFill>
            </a:endParaRPr>
          </a:p>
        </p:txBody>
      </p:sp>
      <p:sp>
        <p:nvSpPr>
          <p:cNvPr id="3" name="Content Placeholder 2"/>
          <p:cNvSpPr>
            <a:spLocks noGrp="1"/>
          </p:cNvSpPr>
          <p:nvPr>
            <p:ph idx="1"/>
          </p:nvPr>
        </p:nvSpPr>
        <p:spPr>
          <a:xfrm>
            <a:off x="457200" y="776288"/>
            <a:ext cx="8229600" cy="5853112"/>
          </a:xfrm>
        </p:spPr>
        <p:txBody>
          <a:bodyPr>
            <a:normAutofit fontScale="62500" lnSpcReduction="20000"/>
          </a:bodyPr>
          <a:lstStyle/>
          <a:p>
            <a:pPr algn="just"/>
            <a:r>
              <a:rPr lang="el-GR" altLang="en-US" dirty="0"/>
              <a:t>Στο επίπεδο ενός χρηματοπιστωτικού οργανισμού, ο λειτουργικός κίνδυνος αναφέρεται στο εύρος των πιθανών λειτουργικών αστοχιών που δεν σχετίζονται άμεσα με τον κίνδυνο αγοράς ή τον πιστωτικό κίνδυνο. </a:t>
            </a:r>
          </a:p>
          <a:p>
            <a:pPr algn="just"/>
            <a:r>
              <a:rPr lang="el-GR" altLang="en-US" dirty="0"/>
              <a:t>Οι λειτουργικές αστοχίες περιλαμβάνουν τη σκόπιμη απάτη, την ενδεχόμενη κατάρρευση των πληροφοριακών συστημάτων του οργανισμού, αποτυχία στο διακανονισμό συναλλαγών, κ.α.</a:t>
            </a:r>
          </a:p>
          <a:p>
            <a:pPr algn="just"/>
            <a:r>
              <a:rPr lang="el-GR" altLang="en-US" dirty="0"/>
              <a:t>Η διοίκηση του οργανισμού οφείλει να ορίζει με σαφήνεια τα φαινόμενα που θα πρέπει να περιλαμβάνονται στο λειτουργικό κίνδυνο, ώστε να ελαχιστοποιείται ο βαθμός σκόπιμης σύγχυσης και η μετάθεση των ευθυνών μέσα στον οργανισμό.</a:t>
            </a:r>
          </a:p>
          <a:p>
            <a:pPr algn="just"/>
            <a:r>
              <a:rPr lang="el-GR" altLang="en-US" dirty="0"/>
              <a:t>Στην κατηγορία του λειτουργικού κινδύνου εμπίπτουν από </a:t>
            </a:r>
            <a:r>
              <a:rPr lang="el-GR" altLang="en-US" b="1" dirty="0"/>
              <a:t>τεχνολογικά θέματα</a:t>
            </a:r>
            <a:r>
              <a:rPr lang="el-GR" altLang="en-US" dirty="0"/>
              <a:t> μέχρι </a:t>
            </a:r>
            <a:r>
              <a:rPr lang="el-GR" altLang="en-US" b="1" dirty="0"/>
              <a:t>νομικά</a:t>
            </a:r>
            <a:r>
              <a:rPr lang="el-GR" altLang="en-US" dirty="0"/>
              <a:t>, κ.λπ. Για το λόγο αυτό είναι αρκετά δύσκολο να </a:t>
            </a:r>
            <a:r>
              <a:rPr lang="el-GR" altLang="en-US" dirty="0" err="1"/>
              <a:t>περιγραφεί</a:t>
            </a:r>
            <a:r>
              <a:rPr lang="el-GR" altLang="en-US" dirty="0"/>
              <a:t> και να δοθεί σαφή εικόνα των διαστάσεων που μπορεί να λάβει. </a:t>
            </a:r>
          </a:p>
          <a:p>
            <a:pPr algn="just"/>
            <a:r>
              <a:rPr lang="el-GR" altLang="en-US" dirty="0"/>
              <a:t>Μία άλλη διαφορά του λειτουργικού με τον πιστωτικό και τον κίνδυνο αγοράς, είναι ότι δεδομένου του μεγάλου εύρους του είναι δύσκολο να αναγνωρισθεί από τα ανάλογα στελέχη των οργανισμών και να </a:t>
            </a:r>
            <a:r>
              <a:rPr lang="el-GR" altLang="en-US" dirty="0" err="1"/>
              <a:t>ταυτοποιηθεί</a:t>
            </a:r>
            <a:r>
              <a:rPr lang="el-GR" altLang="en-US" dirty="0"/>
              <a:t>, αφού είναι πολυδιάστατος και έχει τις βάσεις του σε πολλά μέτωπα. </a:t>
            </a:r>
          </a:p>
          <a:p>
            <a:pPr algn="just"/>
            <a:r>
              <a:rPr lang="el-GR" altLang="en-US" dirty="0"/>
              <a:t>Η διαφορετικότητα και η </a:t>
            </a:r>
            <a:r>
              <a:rPr lang="el-GR" altLang="en-US" dirty="0" err="1"/>
              <a:t>πολυποικιλότητα</a:t>
            </a:r>
            <a:r>
              <a:rPr lang="el-GR" altLang="en-US" dirty="0"/>
              <a:t> που χαρακτηρίζουν τον λειτουργικό κίνδυνο κάνουν δύσκολο το γεγονός εύρεσης του επιπέδου που δεν τον καθιστά καταστρεπτικό για την επιβίωση ενός οργανισμού.</a:t>
            </a:r>
          </a:p>
        </p:txBody>
      </p:sp>
      <p:sp>
        <p:nvSpPr>
          <p:cNvPr id="4" name="Slide Number Placeholder 3"/>
          <p:cNvSpPr>
            <a:spLocks noGrp="1"/>
          </p:cNvSpPr>
          <p:nvPr>
            <p:ph type="sldNum" sz="quarter" idx="12"/>
          </p:nvPr>
        </p:nvSpPr>
        <p:spPr/>
        <p:txBody>
          <a:bodyPr/>
          <a:lstStyle/>
          <a:p>
            <a:fld id="{6F80338C-7267-4363-B749-58AFCE06DD7B}" type="slidenum">
              <a:rPr lang="en-US" smtClean="0"/>
              <a:pPr/>
              <a:t>13</a:t>
            </a:fld>
            <a:endParaRPr lang="en-US"/>
          </a:p>
        </p:txBody>
      </p:sp>
    </p:spTree>
    <p:extLst>
      <p:ext uri="{BB962C8B-B14F-4D97-AF65-F5344CB8AC3E}">
        <p14:creationId xmlns:p14="http://schemas.microsoft.com/office/powerpoint/2010/main" val="160278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E521D-F097-478E-D6C8-BDF9C97F7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68FFC-9175-E9FA-7236-5A1C1B4DC79C}"/>
              </a:ext>
            </a:extLst>
          </p:cNvPr>
          <p:cNvSpPr>
            <a:spLocks noGrp="1"/>
          </p:cNvSpPr>
          <p:nvPr>
            <p:ph type="title"/>
          </p:nvPr>
        </p:nvSpPr>
        <p:spPr>
          <a:xfrm>
            <a:off x="457200" y="274638"/>
            <a:ext cx="8001000" cy="639762"/>
          </a:xfrm>
        </p:spPr>
        <p:txBody>
          <a:bodyPr>
            <a:noAutofit/>
          </a:bodyPr>
          <a:lstStyle/>
          <a:p>
            <a:r>
              <a:rPr lang="el-GR" sz="3600" b="1" dirty="0">
                <a:solidFill>
                  <a:schemeClr val="tx2"/>
                </a:solidFill>
              </a:rPr>
              <a:t>Τεχνολογικός κίνδυνος</a:t>
            </a:r>
          </a:p>
        </p:txBody>
      </p:sp>
      <p:sp>
        <p:nvSpPr>
          <p:cNvPr id="3" name="Content Placeholder 2">
            <a:extLst>
              <a:ext uri="{FF2B5EF4-FFF2-40B4-BE49-F238E27FC236}">
                <a16:creationId xmlns:a16="http://schemas.microsoft.com/office/drawing/2014/main" id="{F0D9ED72-A3E5-6295-5191-C6C5267A6738}"/>
              </a:ext>
            </a:extLst>
          </p:cNvPr>
          <p:cNvSpPr>
            <a:spLocks noGrp="1"/>
          </p:cNvSpPr>
          <p:nvPr>
            <p:ph idx="1"/>
          </p:nvPr>
        </p:nvSpPr>
        <p:spPr>
          <a:xfrm>
            <a:off x="304800" y="937418"/>
            <a:ext cx="8458200" cy="5418931"/>
          </a:xfrm>
        </p:spPr>
        <p:txBody>
          <a:bodyPr>
            <a:normAutofit fontScale="62500" lnSpcReduction="20000"/>
          </a:bodyPr>
          <a:lstStyle/>
          <a:p>
            <a:pPr algn="just"/>
            <a:r>
              <a:rPr lang="el-GR" dirty="0"/>
              <a:t>Ενώ οι τράπεζες έχουν επωφεληθεί σε μεγάλο βαθμό από το λογισμικό και τα συστήματα που τροφοδοτούν τη δουλειά τους, έχουν γίνει πιο επιρρεπείς στους συνακόλουθους κινδύνους.</a:t>
            </a:r>
          </a:p>
          <a:p>
            <a:pPr algn="just"/>
            <a:r>
              <a:rPr lang="el-GR" dirty="0"/>
              <a:t>Πολλές τράπεζες διαπιστώνουν ότι οι τεχνολογίες αυτές συμμετέχουν σε μεγάλο πλήθος από τους κρίσιμους λειτουργικούς κινδύνους τους, οι οποίοι συνήθως περιλαμβάνουν τη διακοπή κρίσιμων διαδικασιών που ανατίθενται σε προμηθευτές, παραβιάσεις ευαίσθητων δεδομένων πελατών ή εργαζομένων και συντονισμένες επιθέσεις άρνησης εξυπηρέτησης.</a:t>
            </a:r>
          </a:p>
          <a:p>
            <a:pPr algn="just"/>
            <a:r>
              <a:rPr lang="el-GR" dirty="0"/>
              <a:t>Η έκθεση σε κινδύνους πληροφορικής έχει αυξηθεί σταδιακά με την ταχεία αύξηση των ψηφιακών υπηρεσιών που παρέχονται απευθείας στους πελάτες (π.χ., συναλλαγές μέσω κινητών συσκευών).  </a:t>
            </a:r>
          </a:p>
          <a:p>
            <a:pPr algn="just"/>
            <a:r>
              <a:rPr lang="el-GR" dirty="0"/>
              <a:t>Οι οικονομικές και ρυθμιστικές επιπτώσεις των τεχνολογικών κινδύνων, αλλά και η επίδραση στη φήμη ενός τραπεζικού ιδρύματος μπορεί να είναι σοβαρές. Π.χ., εάν οι τράπεζες χάσουν δεδομένα πελατών μπορεί να αντιμετωπίσουν σοβαρές νομικές υποχρεώσεις και να χάσουν πελάτες. </a:t>
            </a:r>
          </a:p>
          <a:p>
            <a:pPr algn="just"/>
            <a:r>
              <a:rPr lang="el-GR" dirty="0"/>
              <a:t>Οι ρυθμιστικές αρχές επιβάλλουν κυρώσεις στις επιχειρήσεις για μη συμμόρφωση (από πρόστιμα που σχετίζονται με παραβιάσεις δεδομένων) με επιβαλλόμενες δραστηριότητες αποκατάστασης.</a:t>
            </a:r>
            <a:endParaRPr lang="en-US" dirty="0"/>
          </a:p>
          <a:p>
            <a:pPr marL="0" indent="0" algn="just">
              <a:buNone/>
            </a:pPr>
            <a:endParaRPr lang="en-US" dirty="0"/>
          </a:p>
          <a:p>
            <a:endParaRPr lang="en-US" dirty="0"/>
          </a:p>
          <a:p>
            <a:pPr marL="0" indent="0">
              <a:buNone/>
            </a:pPr>
            <a:endParaRPr lang="el-GR" dirty="0"/>
          </a:p>
          <a:p>
            <a:pPr marL="0" indent="0">
              <a:buNone/>
            </a:pPr>
            <a:endParaRPr lang="en-US" dirty="0"/>
          </a:p>
        </p:txBody>
      </p:sp>
      <p:sp>
        <p:nvSpPr>
          <p:cNvPr id="4" name="Slide Number Placeholder 3">
            <a:extLst>
              <a:ext uri="{FF2B5EF4-FFF2-40B4-BE49-F238E27FC236}">
                <a16:creationId xmlns:a16="http://schemas.microsoft.com/office/drawing/2014/main" id="{0142B00C-CDB0-5D07-6936-D5C9EC6F6787}"/>
              </a:ext>
            </a:extLst>
          </p:cNvPr>
          <p:cNvSpPr>
            <a:spLocks noGrp="1"/>
          </p:cNvSpPr>
          <p:nvPr>
            <p:ph type="sldNum" sz="quarter" idx="12"/>
          </p:nvPr>
        </p:nvSpPr>
        <p:spPr/>
        <p:txBody>
          <a:bodyPr/>
          <a:lstStyle/>
          <a:p>
            <a:fld id="{6F80338C-7267-4363-B749-58AFCE06DD7B}" type="slidenum">
              <a:rPr lang="en-US" smtClean="0"/>
              <a:pPr/>
              <a:t>14</a:t>
            </a:fld>
            <a:endParaRPr lang="en-US"/>
          </a:p>
        </p:txBody>
      </p:sp>
    </p:spTree>
    <p:extLst>
      <p:ext uri="{BB962C8B-B14F-4D97-AF65-F5344CB8AC3E}">
        <p14:creationId xmlns:p14="http://schemas.microsoft.com/office/powerpoint/2010/main" val="4109139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610600" cy="685800"/>
          </a:xfrm>
        </p:spPr>
        <p:txBody>
          <a:bodyPr>
            <a:noAutofit/>
          </a:bodyPr>
          <a:lstStyle/>
          <a:p>
            <a:r>
              <a:rPr lang="el-GR" sz="3600" b="1" dirty="0">
                <a:solidFill>
                  <a:schemeClr val="tx2"/>
                </a:solidFill>
              </a:rPr>
              <a:t>Διαχείριση τεχνολογικών κινδύνων</a:t>
            </a:r>
          </a:p>
        </p:txBody>
      </p:sp>
      <p:sp>
        <p:nvSpPr>
          <p:cNvPr id="2" name="Slide Number Placeholder 1"/>
          <p:cNvSpPr>
            <a:spLocks noGrp="1"/>
          </p:cNvSpPr>
          <p:nvPr>
            <p:ph type="sldNum" sz="quarter" idx="12"/>
          </p:nvPr>
        </p:nvSpPr>
        <p:spPr/>
        <p:txBody>
          <a:bodyPr/>
          <a:lstStyle/>
          <a:p>
            <a:fld id="{6F80338C-7267-4363-B749-58AFCE06DD7B}" type="slidenum">
              <a:rPr lang="en-US" smtClean="0"/>
              <a:pPr/>
              <a:t>15</a:t>
            </a:fld>
            <a:endParaRPr lang="en-US"/>
          </a:p>
        </p:txBody>
      </p:sp>
      <p:sp>
        <p:nvSpPr>
          <p:cNvPr id="9" name="Content Placeholder 8">
            <a:extLst>
              <a:ext uri="{FF2B5EF4-FFF2-40B4-BE49-F238E27FC236}">
                <a16:creationId xmlns:a16="http://schemas.microsoft.com/office/drawing/2014/main" id="{2F936055-7375-B6AA-E79E-44ADB4426251}"/>
              </a:ext>
            </a:extLst>
          </p:cNvPr>
          <p:cNvSpPr>
            <a:spLocks noGrp="1"/>
          </p:cNvSpPr>
          <p:nvPr>
            <p:ph idx="1"/>
          </p:nvPr>
        </p:nvSpPr>
        <p:spPr>
          <a:xfrm>
            <a:off x="304800" y="990600"/>
            <a:ext cx="8610600" cy="4525963"/>
          </a:xfrm>
        </p:spPr>
        <p:txBody>
          <a:bodyPr>
            <a:normAutofit fontScale="70000" lnSpcReduction="20000"/>
          </a:bodyPr>
          <a:lstStyle/>
          <a:p>
            <a:pPr algn="just"/>
            <a:r>
              <a:rPr lang="el-GR" dirty="0"/>
              <a:t>Για να διαχειριστούν αυτούς τους κινδύνους, πολλές τράπεζες αναπτύσσουν την τεχνογνωσία τους στη διατήρηση συστημάτων και την τήρηση των κανονισμών. </a:t>
            </a:r>
          </a:p>
          <a:p>
            <a:pPr algn="just"/>
            <a:r>
              <a:rPr lang="el-GR" dirty="0"/>
              <a:t>Ορισμένες έχουν δημιουργήσει εξειδικευμένες ομάδες για να αντιμετωπίσουν ιδιαίτερα οξεία προβλήματα, όπως η ασφάλεια στον κυβερνοχώρο. </a:t>
            </a:r>
          </a:p>
          <a:p>
            <a:pPr algn="just"/>
            <a:r>
              <a:rPr lang="el-GR" dirty="0"/>
              <a:t>Αυτά τα μέτρα είναι απίθανο να παρέχουν απόλυτη προστασία. </a:t>
            </a:r>
          </a:p>
          <a:p>
            <a:pPr algn="just"/>
            <a:r>
              <a:rPr lang="el-GR" dirty="0"/>
              <a:t>Ο επαρκής μετριασμός του τεχνολογικού κινδύνου απαιτεί μια συντονισμένη προσπάθεια που υπερβαίνει τα διορθωτικά μέτρα που βασίζονται στην τεχνολογία πληροφορικής. </a:t>
            </a:r>
          </a:p>
          <a:p>
            <a:pPr algn="just"/>
            <a:r>
              <a:rPr lang="el-GR" dirty="0"/>
              <a:t>Οι κορυφαίες τράπεζες δημιουργούν εξειδικευμένες ομάδες στο πλαίσιο της διαχείρισης επιχειρηματικών κινδύνων για τη διαχείριση του κινδύνου τεχνολογίας σε όλες τις εκδηλώσεις του σε ολόκληρο τον οργανισμό.</a:t>
            </a:r>
          </a:p>
        </p:txBody>
      </p:sp>
    </p:spTree>
    <p:extLst>
      <p:ext uri="{BB962C8B-B14F-4D97-AF65-F5344CB8AC3E}">
        <p14:creationId xmlns:p14="http://schemas.microsoft.com/office/powerpoint/2010/main" val="1007340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l-GR" sz="3600" b="1" dirty="0">
                <a:solidFill>
                  <a:schemeClr val="tx2"/>
                </a:solidFill>
              </a:rPr>
              <a:t>Νομικός κίνδυνος</a:t>
            </a:r>
          </a:p>
        </p:txBody>
      </p:sp>
      <p:sp>
        <p:nvSpPr>
          <p:cNvPr id="3" name="Slide Number Placeholder 2"/>
          <p:cNvSpPr>
            <a:spLocks noGrp="1"/>
          </p:cNvSpPr>
          <p:nvPr>
            <p:ph type="sldNum" sz="quarter" idx="12"/>
          </p:nvPr>
        </p:nvSpPr>
        <p:spPr/>
        <p:txBody>
          <a:bodyPr/>
          <a:lstStyle/>
          <a:p>
            <a:fld id="{6F80338C-7267-4363-B749-58AFCE06DD7B}" type="slidenum">
              <a:rPr lang="en-US" smtClean="0"/>
              <a:pPr/>
              <a:t>16</a:t>
            </a:fld>
            <a:endParaRPr lang="en-US"/>
          </a:p>
        </p:txBody>
      </p:sp>
      <p:sp>
        <p:nvSpPr>
          <p:cNvPr id="6" name="Content Placeholder 5">
            <a:extLst>
              <a:ext uri="{FF2B5EF4-FFF2-40B4-BE49-F238E27FC236}">
                <a16:creationId xmlns:a16="http://schemas.microsoft.com/office/drawing/2014/main" id="{9CC1BA30-419D-919A-3026-78D22695BB8B}"/>
              </a:ext>
            </a:extLst>
          </p:cNvPr>
          <p:cNvSpPr>
            <a:spLocks noGrp="1"/>
          </p:cNvSpPr>
          <p:nvPr>
            <p:ph idx="1"/>
          </p:nvPr>
        </p:nvSpPr>
        <p:spPr>
          <a:xfrm>
            <a:off x="533400" y="990600"/>
            <a:ext cx="8229600" cy="5365750"/>
          </a:xfrm>
        </p:spPr>
        <p:txBody>
          <a:bodyPr>
            <a:normAutofit fontScale="70000" lnSpcReduction="20000"/>
          </a:bodyPr>
          <a:lstStyle/>
          <a:p>
            <a:pPr algn="just"/>
            <a:r>
              <a:rPr lang="el-GR" dirty="0"/>
              <a:t>Πρόκειται για τον κίνδυνο που μπορεί να προκύψει από νομικές αλλαγές ή ενέργειες, οι οποίες μπορούν να προκαλέσουν επιπτώσεις στην αναμενόμενη χρηματοοικονομική απόδοση ενός πιστωτικού ιδρύματος. </a:t>
            </a:r>
          </a:p>
          <a:p>
            <a:pPr algn="just"/>
            <a:r>
              <a:rPr lang="el-GR" dirty="0"/>
              <a:t>Εξαιτίας του νομικού κινδύνου ενδέχεται πολλές από τις επενδύσεις οι οποίες ήταν νόμιμες να θεωρηθούν παράνομες. </a:t>
            </a:r>
          </a:p>
          <a:p>
            <a:pPr algn="just"/>
            <a:r>
              <a:rPr lang="el-GR" dirty="0"/>
              <a:t>Σε αυτή την κατηγορία περιλαμβάνονται και πιθανές φορολογικές αλλαγές. </a:t>
            </a:r>
          </a:p>
          <a:p>
            <a:pPr algn="just"/>
            <a:r>
              <a:rPr lang="el-GR" dirty="0"/>
              <a:t>Ο νομικός κίνδυνος σε γενικές γραμμές εξαρτάται από μια πληθώρα πολιτικών, οικονομικών και άλλων παραγόντων.</a:t>
            </a:r>
          </a:p>
          <a:p>
            <a:pPr algn="just"/>
            <a:r>
              <a:rPr lang="el-GR" dirty="0"/>
              <a:t>Το νομικό πλαίσιο που διέπει τη λειτουργία των τραπεζών μπορεί να αλλάζει συχνά προκειμένου να προσαρμόζεται στις μεταβαλλόμενες οικονομικές συνθήκες, επηρεάζοντας την κερδοφορία των τραπεζικών ιδρυμάτων. </a:t>
            </a:r>
          </a:p>
          <a:p>
            <a:pPr algn="just"/>
            <a:r>
              <a:rPr lang="el-GR" dirty="0"/>
              <a:t>Για παράδειγμα, μια δικαστική απόφαση που αφορά μια συγκεκριμένη τράπεζα μπορεί να έχει ευρύτερες επιπτώσεις για τη διευθέτηση σημαντικών τραπεζικών ζητημάτων στο σύνολο του τραπεζικού συστήματος. </a:t>
            </a:r>
          </a:p>
          <a:p>
            <a:pPr marL="0" indent="0">
              <a:buNone/>
            </a:pPr>
            <a:endParaRPr lang="el-GR" dirty="0"/>
          </a:p>
        </p:txBody>
      </p:sp>
    </p:spTree>
    <p:extLst>
      <p:ext uri="{BB962C8B-B14F-4D97-AF65-F5344CB8AC3E}">
        <p14:creationId xmlns:p14="http://schemas.microsoft.com/office/powerpoint/2010/main" val="910127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5006A-E000-F882-A3C7-4952EC8626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BB90E0-520C-E897-BE6E-186F5D6678D7}"/>
              </a:ext>
            </a:extLst>
          </p:cNvPr>
          <p:cNvSpPr>
            <a:spLocks noGrp="1"/>
          </p:cNvSpPr>
          <p:nvPr>
            <p:ph type="title"/>
          </p:nvPr>
        </p:nvSpPr>
        <p:spPr>
          <a:xfrm>
            <a:off x="457200" y="274638"/>
            <a:ext cx="8229600" cy="715962"/>
          </a:xfrm>
        </p:spPr>
        <p:txBody>
          <a:bodyPr>
            <a:noAutofit/>
          </a:bodyPr>
          <a:lstStyle/>
          <a:p>
            <a:r>
              <a:rPr lang="el-GR" sz="3600" b="1" dirty="0">
                <a:solidFill>
                  <a:schemeClr val="tx2"/>
                </a:solidFill>
              </a:rPr>
              <a:t>Νομικός κίνδυνος</a:t>
            </a:r>
          </a:p>
        </p:txBody>
      </p:sp>
      <p:sp>
        <p:nvSpPr>
          <p:cNvPr id="3" name="Slide Number Placeholder 2">
            <a:extLst>
              <a:ext uri="{FF2B5EF4-FFF2-40B4-BE49-F238E27FC236}">
                <a16:creationId xmlns:a16="http://schemas.microsoft.com/office/drawing/2014/main" id="{5A4093C9-E8AE-FC0E-A940-654312F25952}"/>
              </a:ext>
            </a:extLst>
          </p:cNvPr>
          <p:cNvSpPr>
            <a:spLocks noGrp="1"/>
          </p:cNvSpPr>
          <p:nvPr>
            <p:ph type="sldNum" sz="quarter" idx="12"/>
          </p:nvPr>
        </p:nvSpPr>
        <p:spPr/>
        <p:txBody>
          <a:bodyPr/>
          <a:lstStyle/>
          <a:p>
            <a:fld id="{6F80338C-7267-4363-B749-58AFCE06DD7B}" type="slidenum">
              <a:rPr lang="en-US" smtClean="0"/>
              <a:pPr/>
              <a:t>17</a:t>
            </a:fld>
            <a:endParaRPr lang="en-US"/>
          </a:p>
        </p:txBody>
      </p:sp>
      <p:sp>
        <p:nvSpPr>
          <p:cNvPr id="6" name="Content Placeholder 5">
            <a:extLst>
              <a:ext uri="{FF2B5EF4-FFF2-40B4-BE49-F238E27FC236}">
                <a16:creationId xmlns:a16="http://schemas.microsoft.com/office/drawing/2014/main" id="{B80A895A-E4BD-7C6E-F52E-21D1AE2ED91C}"/>
              </a:ext>
            </a:extLst>
          </p:cNvPr>
          <p:cNvSpPr>
            <a:spLocks noGrp="1"/>
          </p:cNvSpPr>
          <p:nvPr>
            <p:ph idx="1"/>
          </p:nvPr>
        </p:nvSpPr>
        <p:spPr>
          <a:xfrm>
            <a:off x="533400" y="990600"/>
            <a:ext cx="8229600" cy="5105400"/>
          </a:xfrm>
        </p:spPr>
        <p:txBody>
          <a:bodyPr>
            <a:normAutofit fontScale="62500" lnSpcReduction="20000"/>
          </a:bodyPr>
          <a:lstStyle/>
          <a:p>
            <a:pPr algn="just"/>
            <a:r>
              <a:rPr lang="el-GR" dirty="0"/>
              <a:t>Επιπλέον, οι τράπεζες πρέπει να διερευνούν με προσοχή το νομικό κίνδυνο, όταν αναπτύσσουν νέα χρηματοοικονομικά προϊόντα ή εισάγουν νέους τύπους συναλλαγών.</a:t>
            </a:r>
          </a:p>
          <a:p>
            <a:pPr algn="just"/>
            <a:r>
              <a:rPr lang="el-GR" dirty="0"/>
              <a:t>Ο νομικός κίνδυνος μπορεί να εμφανιστεί συχνά και σε διεθνή διάσταση. </a:t>
            </a:r>
          </a:p>
          <a:p>
            <a:pPr algn="just"/>
            <a:r>
              <a:rPr lang="el-GR" dirty="0"/>
              <a:t>Το εποπτικό πλαίσιο για τις τραπεζικές δραστηριότητες διαφέρει ευρύτατα μεταξύ χωρών και μπορεί να ερμηνευτεί με διαφορετικό τρόπο από την κάθε μία. </a:t>
            </a:r>
          </a:p>
          <a:p>
            <a:pPr algn="just"/>
            <a:r>
              <a:rPr lang="el-GR" dirty="0"/>
              <a:t>Η κακή κατανόηση από μια ξένη τράπεζα του εποπτικού πλαισίου που διέπει το τραπεζικό σύστημα μιας χώρας μπορεί να οδηγήσει στην επιβολή επώδυνων κυρώσεων. Σε αυτήν την περίπτωση υπάρχει πιθανότητα οι κυρώσεις να επηρεάσουν εξίσου το ξένο τραπεζικό ίδρυμα αλλά και το τραπεζικό σύστημα της εκάστοτε χώρας. </a:t>
            </a:r>
          </a:p>
          <a:p>
            <a:pPr algn="just"/>
            <a:r>
              <a:rPr lang="el-GR" dirty="0"/>
              <a:t>Τέλος, οι εσφαλμένες νομικές συμβουλές ή η πλημμελής νομική τεκμηρίωση (π.χ., αποδεικτικά στοιχεία, υποστηρικτικό υλικό κ.λπ.) μπορεί να οδηγήσουν σε υποτίμηση των στοιχείων του ενεργητικού και του παθητικού.</a:t>
            </a:r>
          </a:p>
          <a:p>
            <a:pPr marL="0" indent="0">
              <a:buNone/>
            </a:pPr>
            <a:endParaRPr lang="el-GR" dirty="0"/>
          </a:p>
        </p:txBody>
      </p:sp>
    </p:spTree>
    <p:extLst>
      <p:ext uri="{BB962C8B-B14F-4D97-AF65-F5344CB8AC3E}">
        <p14:creationId xmlns:p14="http://schemas.microsoft.com/office/powerpoint/2010/main" val="38814491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l-GR" sz="3600" b="1" dirty="0">
                <a:solidFill>
                  <a:schemeClr val="tx2"/>
                </a:solidFill>
              </a:rPr>
              <a:t>Κίνδυνος χώρας</a:t>
            </a:r>
          </a:p>
        </p:txBody>
      </p:sp>
      <p:sp>
        <p:nvSpPr>
          <p:cNvPr id="3" name="Content Placeholder 2"/>
          <p:cNvSpPr>
            <a:spLocks noGrp="1"/>
          </p:cNvSpPr>
          <p:nvPr>
            <p:ph idx="1"/>
          </p:nvPr>
        </p:nvSpPr>
        <p:spPr>
          <a:xfrm>
            <a:off x="342900" y="914400"/>
            <a:ext cx="8458200" cy="4525963"/>
          </a:xfrm>
        </p:spPr>
        <p:txBody>
          <a:bodyPr>
            <a:normAutofit fontScale="70000" lnSpcReduction="20000"/>
          </a:bodyPr>
          <a:lstStyle/>
          <a:p>
            <a:pPr algn="just"/>
            <a:r>
              <a:rPr lang="el-GR" dirty="0"/>
              <a:t>Η εκτίμηση κινδύνου χώρας είναι ένα πολύ σημαντικό θέμα, το οποίο ενδιαφέρει ιδιαίτερα τις ελληνικές και ξένες Τράπεζες, τους Διεθνείς Χρηματοδοτικούς Οργανισμούς (World Bank, I.M.F., κ.λπ.), τις γνωστές διεθνείς εταιρείες αξιολόγησης της δανειοληπτικής ικανότητας χωρών (π.χ., </a:t>
            </a:r>
            <a:r>
              <a:rPr lang="el-GR" dirty="0" err="1"/>
              <a:t>Moody's</a:t>
            </a:r>
            <a:r>
              <a:rPr lang="el-GR" dirty="0"/>
              <a:t>, Standard &amp; </a:t>
            </a:r>
            <a:r>
              <a:rPr lang="el-GR" dirty="0" err="1"/>
              <a:t>Poor's</a:t>
            </a:r>
            <a:r>
              <a:rPr lang="el-GR" dirty="0"/>
              <a:t>, κ.λπ.), τους Οργανισμούς Ασφάλισης Εξαγωγικών Πιστώσεων και Επενδύσεων Εξωτερικού (όπως ο HERMES Γερμανίας, η COFACE Γαλλίας, ο ΟΑΕΠ Ελλάδος, κ.λπ.).</a:t>
            </a:r>
          </a:p>
          <a:p>
            <a:pPr algn="just"/>
            <a:r>
              <a:rPr lang="el-GR" dirty="0"/>
              <a:t>Οι παραπάνω φορείς, προκειμένου να αξιολογήσουν και να εκτιμήσουν τον κίνδυνο μιας χώρας, χρησιμοποιούν συγκεκριμένα δικά τους «στατιστικά μοντέλα», τα οποία τροφοδοτούν με βασικές μακροοικονομικές μεταβλητές και δείκτες που δείχνουν τη δημοσιονομική και οικονομική κατάσταση της χώρας, και κυρίως την κατάσταση που αφορά στο Ισοζύγιο Πληρωμών, την επάρκεια σε ξένο συνάλλαγμα, την ικανότητα εξυπηρέτησης του εξωτερικού της χρέους, κ.λπ.</a:t>
            </a:r>
          </a:p>
          <a:p>
            <a:pPr marL="0" indent="0">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18</a:t>
            </a:fld>
            <a:endParaRPr lang="en-US"/>
          </a:p>
        </p:txBody>
      </p:sp>
    </p:spTree>
    <p:extLst>
      <p:ext uri="{BB962C8B-B14F-4D97-AF65-F5344CB8AC3E}">
        <p14:creationId xmlns:p14="http://schemas.microsoft.com/office/powerpoint/2010/main" val="1551897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3E5E2F-1F01-BEF5-3D4D-DD57F15F32AF}"/>
              </a:ext>
            </a:extLst>
          </p:cNvPr>
          <p:cNvSpPr>
            <a:spLocks noGrp="1"/>
          </p:cNvSpPr>
          <p:nvPr>
            <p:ph idx="1"/>
          </p:nvPr>
        </p:nvSpPr>
        <p:spPr>
          <a:xfrm>
            <a:off x="481781" y="1145919"/>
            <a:ext cx="8229600" cy="5592762"/>
          </a:xfrm>
        </p:spPr>
        <p:txBody>
          <a:bodyPr>
            <a:normAutofit fontScale="55000" lnSpcReduction="20000"/>
          </a:bodyPr>
          <a:lstStyle/>
          <a:p>
            <a:pPr marL="0" indent="0" algn="just">
              <a:buNone/>
            </a:pPr>
            <a:r>
              <a:rPr lang="el-GR" dirty="0"/>
              <a:t>Στο πλαίσιο του </a:t>
            </a:r>
            <a:r>
              <a:rPr lang="en-US" dirty="0"/>
              <a:t>CRAM</a:t>
            </a:r>
            <a:r>
              <a:rPr lang="el-GR" dirty="0"/>
              <a:t>, ο πολιτικός κίνδυνος αποτελείται από δύο επί μέρους κατηγορίες κινδύνων, ήτοι, τον κίνδυνο του «κυρίαρχου κράτους» (</a:t>
            </a:r>
            <a:r>
              <a:rPr lang="el-GR" dirty="0" err="1"/>
              <a:t>sovereign</a:t>
            </a:r>
            <a:r>
              <a:rPr lang="el-GR" dirty="0"/>
              <a:t> </a:t>
            </a:r>
            <a:r>
              <a:rPr lang="el-GR" dirty="0" err="1"/>
              <a:t>risk</a:t>
            </a:r>
            <a:r>
              <a:rPr lang="el-GR" dirty="0"/>
              <a:t>) και τον κίνδυνο χώρας (</a:t>
            </a:r>
            <a:r>
              <a:rPr lang="el-GR" dirty="0" err="1"/>
              <a:t>country</a:t>
            </a:r>
            <a:r>
              <a:rPr lang="el-GR" dirty="0"/>
              <a:t> </a:t>
            </a:r>
            <a:r>
              <a:rPr lang="el-GR" dirty="0" err="1"/>
              <a:t>risk</a:t>
            </a:r>
            <a:r>
              <a:rPr lang="el-GR" dirty="0"/>
              <a:t>). </a:t>
            </a:r>
          </a:p>
          <a:p>
            <a:pPr marL="0" indent="0" algn="just">
              <a:buNone/>
            </a:pPr>
            <a:endParaRPr lang="el-GR" dirty="0"/>
          </a:p>
          <a:p>
            <a:pPr marL="0" indent="0" algn="just">
              <a:buNone/>
            </a:pPr>
            <a:r>
              <a:rPr lang="el-GR" dirty="0"/>
              <a:t>Τον κίνδυνο χώρας συνθέτουν 5 επί μέρους κίνδυνοι:</a:t>
            </a:r>
          </a:p>
          <a:p>
            <a:pPr marL="0" indent="0" algn="just">
              <a:buNone/>
            </a:pPr>
            <a:r>
              <a:rPr lang="el-GR" dirty="0"/>
              <a:t>1. Γενικό δικαιοστάσιο (</a:t>
            </a:r>
            <a:r>
              <a:rPr lang="el-GR" dirty="0" err="1"/>
              <a:t>general</a:t>
            </a:r>
            <a:r>
              <a:rPr lang="el-GR" dirty="0"/>
              <a:t> </a:t>
            </a:r>
            <a:r>
              <a:rPr lang="el-GR" dirty="0" err="1"/>
              <a:t>moratorium</a:t>
            </a:r>
            <a:r>
              <a:rPr lang="el-GR" dirty="0"/>
              <a:t>), που σημαίνει γενική παύση πληρωμών της χώρας προς το εξωτερικό για ένα συγκεκριμένο χρονικό διάστημα.</a:t>
            </a:r>
          </a:p>
          <a:p>
            <a:pPr marL="0" indent="0" algn="just">
              <a:buNone/>
            </a:pPr>
            <a:r>
              <a:rPr lang="el-GR" dirty="0"/>
              <a:t>2. Αδυναμία μετατροπής και μεταφοράς συναλλάγματος (</a:t>
            </a:r>
            <a:r>
              <a:rPr lang="el-GR" dirty="0" err="1"/>
              <a:t>transfer</a:t>
            </a:r>
            <a:r>
              <a:rPr lang="el-GR" dirty="0"/>
              <a:t> </a:t>
            </a:r>
            <a:r>
              <a:rPr lang="el-GR" dirty="0" err="1"/>
              <a:t>risk</a:t>
            </a:r>
            <a:r>
              <a:rPr lang="el-GR" dirty="0"/>
              <a:t>).</a:t>
            </a:r>
          </a:p>
          <a:p>
            <a:pPr marL="0" indent="0" algn="just">
              <a:buNone/>
            </a:pPr>
            <a:r>
              <a:rPr lang="el-GR" dirty="0"/>
              <a:t>3. Νομικές ρυθμίσεις με βάση τις οποίες θεωρείται ως κανονική και νόμιμη η αποπληρωμή χρέους σε εγχώριο νόμισμα της χώρας του οφειλέτη, παρόλο που η σύμβαση ήταν σε ξένο συνάλλαγμα, με αποτέλεσμα, εφόσον υπάρξουν μεταβολές στις συναλλαγματικές ισοτιμίες, η αποπληρωμή που έγινε σε εγχώριο νόμισμα, αν υπολογιστεί στο ξένο νόμισμα της σύμβασης, να μην καλύπτει το χρέος,</a:t>
            </a:r>
          </a:p>
          <a:p>
            <a:pPr marL="0" indent="0" algn="just">
              <a:buNone/>
            </a:pPr>
            <a:r>
              <a:rPr lang="el-GR" dirty="0"/>
              <a:t>4. Οποιαδήποτε άλλα μέτρα ή αποφάσεις της κυβέρνησης της ξένης χώρας (του οφειλέτη), τα οποία παρεμποδίζουν την απρόσκοπτη εκτέλεση της εμπορικής σύμβασης και αποπληρωμής του χρέους, όπως π.χ. εθνικοποιήσεις, απαλλοτριώσεις, κλπ.</a:t>
            </a:r>
          </a:p>
          <a:p>
            <a:pPr marL="0" indent="0" algn="just">
              <a:buNone/>
            </a:pPr>
            <a:r>
              <a:rPr lang="el-GR" dirty="0"/>
              <a:t>5. Γεγονότα ανωτέρας βίας, τα οποία συμβαίνουν στη χώρα του οφειλέτη και αποδεδειγμένα παρεμποδίζουν την αποπληρωμή του χρέους, όπως π.χ. πόλεμος (συμπεριλαμβανομένου του εμφυλίου πολέμου), σοβαρές πολιτικές ταραχές, καθώς και φυσικά φαινόμενα όπως κυκλώνες, σεισμοί, εκρήξεις ηφαιστείων, παλιρροιακά κύματα, ατυχήματα πυρηνικής ενέργειας.</a:t>
            </a:r>
          </a:p>
          <a:p>
            <a:pPr marL="0" indent="0" algn="just">
              <a:buNone/>
            </a:pPr>
            <a:endParaRPr lang="el-GR" dirty="0"/>
          </a:p>
        </p:txBody>
      </p:sp>
      <p:sp>
        <p:nvSpPr>
          <p:cNvPr id="4" name="Slide Number Placeholder 3">
            <a:extLst>
              <a:ext uri="{FF2B5EF4-FFF2-40B4-BE49-F238E27FC236}">
                <a16:creationId xmlns:a16="http://schemas.microsoft.com/office/drawing/2014/main" id="{78A1230C-31A6-717A-4401-00DC09D7D71E}"/>
              </a:ext>
            </a:extLst>
          </p:cNvPr>
          <p:cNvSpPr>
            <a:spLocks noGrp="1"/>
          </p:cNvSpPr>
          <p:nvPr>
            <p:ph type="sldNum" sz="quarter" idx="12"/>
          </p:nvPr>
        </p:nvSpPr>
        <p:spPr/>
        <p:txBody>
          <a:bodyPr/>
          <a:lstStyle/>
          <a:p>
            <a:fld id="{6F80338C-7267-4363-B749-58AFCE06DD7B}" type="slidenum">
              <a:rPr lang="en-US" smtClean="0"/>
              <a:pPr/>
              <a:t>19</a:t>
            </a:fld>
            <a:endParaRPr lang="en-US"/>
          </a:p>
        </p:txBody>
      </p:sp>
      <p:sp>
        <p:nvSpPr>
          <p:cNvPr id="5" name="Title 1">
            <a:extLst>
              <a:ext uri="{FF2B5EF4-FFF2-40B4-BE49-F238E27FC236}">
                <a16:creationId xmlns:a16="http://schemas.microsoft.com/office/drawing/2014/main" id="{7192F98D-12F1-4FDC-D713-0259E90A16EB}"/>
              </a:ext>
            </a:extLst>
          </p:cNvPr>
          <p:cNvSpPr>
            <a:spLocks noGrp="1"/>
          </p:cNvSpPr>
          <p:nvPr>
            <p:ph type="title"/>
          </p:nvPr>
        </p:nvSpPr>
        <p:spPr>
          <a:xfrm>
            <a:off x="457200" y="274638"/>
            <a:ext cx="8229600" cy="715962"/>
          </a:xfrm>
        </p:spPr>
        <p:txBody>
          <a:bodyPr>
            <a:noAutofit/>
          </a:bodyPr>
          <a:lstStyle/>
          <a:p>
            <a:r>
              <a:rPr lang="el-GR" sz="3600" b="1" dirty="0">
                <a:solidFill>
                  <a:schemeClr val="tx2"/>
                </a:solidFill>
              </a:rPr>
              <a:t>Σ</a:t>
            </a:r>
            <a:r>
              <a:rPr lang="en-US" sz="3000" b="1" dirty="0">
                <a:solidFill>
                  <a:schemeClr val="tx2"/>
                </a:solidFill>
              </a:rPr>
              <a:t>τα</a:t>
            </a:r>
            <a:r>
              <a:rPr lang="en-US" sz="3000" b="1" dirty="0" err="1">
                <a:solidFill>
                  <a:schemeClr val="tx2"/>
                </a:solidFill>
              </a:rPr>
              <a:t>τιστικ</a:t>
            </a:r>
            <a:r>
              <a:rPr lang="el-GR" sz="3000" b="1" dirty="0">
                <a:solidFill>
                  <a:schemeClr val="tx2"/>
                </a:solidFill>
              </a:rPr>
              <a:t>ό</a:t>
            </a:r>
            <a:r>
              <a:rPr lang="en-US" sz="3000" b="1" dirty="0">
                <a:solidFill>
                  <a:schemeClr val="tx2"/>
                </a:solidFill>
              </a:rPr>
              <a:t> </a:t>
            </a:r>
            <a:r>
              <a:rPr lang="en-US" sz="3000" b="1" dirty="0" err="1">
                <a:solidFill>
                  <a:schemeClr val="tx2"/>
                </a:solidFill>
              </a:rPr>
              <a:t>μοντέλο</a:t>
            </a:r>
            <a:r>
              <a:rPr lang="en-US" sz="3000" b="1" dirty="0">
                <a:solidFill>
                  <a:schemeClr val="tx2"/>
                </a:solidFill>
              </a:rPr>
              <a:t> CRAM (Country Risk Assessment Model)</a:t>
            </a:r>
            <a:endParaRPr lang="el-GR" sz="3000" b="1" dirty="0">
              <a:solidFill>
                <a:schemeClr val="tx2"/>
              </a:solidFill>
            </a:endParaRPr>
          </a:p>
        </p:txBody>
      </p:sp>
    </p:spTree>
    <p:extLst>
      <p:ext uri="{BB962C8B-B14F-4D97-AF65-F5344CB8AC3E}">
        <p14:creationId xmlns:p14="http://schemas.microsoft.com/office/powerpoint/2010/main" val="2449136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57200" y="1242449"/>
            <a:ext cx="8229600" cy="5113901"/>
          </a:xfrm>
        </p:spPr>
        <p:txBody>
          <a:bodyPr>
            <a:normAutofit fontScale="70000" lnSpcReduction="20000"/>
          </a:bodyPr>
          <a:lstStyle/>
          <a:p>
            <a:pPr algn="just"/>
            <a:r>
              <a:rPr lang="el-GR" dirty="0"/>
              <a:t>Κίνδυνος είναι η πιθανότητα πρόκλησης οικονομικής ζημίας, εξαιτίας ενός μη αναμενόμενου γεγονότος. </a:t>
            </a:r>
          </a:p>
          <a:p>
            <a:pPr algn="just"/>
            <a:r>
              <a:rPr lang="el-GR" dirty="0"/>
              <a:t>Η λειτουργία και τα οικονομικά μεγέθη των τραπεζών και άλλων χρηματοπιστωτικών ιδρυμάτων διατρέχονται από πλήθος κινδύνων, ιδιαίτερα λόγω του διαμεσολαβητικού τους ρόλου, που ασκείται ανάμεσα σε πλεονασματικές και ελλειμματικές μονάδες, οι οποίες ενίοτε δρουν οικονομικά σε διαφορετικές εθνικές επικράτειες, διακινούν ελεύθερα στον παγκόσμιο οικονομικό χώρο κεφάλαια και διαμορφώνουν αγορές νέων χρηματοοικονομικών προϊόντων.</a:t>
            </a:r>
          </a:p>
          <a:p>
            <a:pPr algn="just"/>
            <a:r>
              <a:rPr lang="el-GR" dirty="0"/>
              <a:t>Ο κίνδυνος δεν είναι απαραίτητα μια αρνητική έννοια. Θα πρέπει να εκλαμβάνεται ως η άλλη όψη της ευκαιρίας, που μπορεί να ανταμείψει αυτόν που γνωρίζει να τον διαχειρίζεται. </a:t>
            </a:r>
          </a:p>
          <a:p>
            <a:pPr algn="just"/>
            <a:r>
              <a:rPr lang="el-GR" dirty="0"/>
              <a:t>Η πλήρης αποφυγή του κινδύνου αποτελεί μια αδύνατη αλλά και λανθασμένη επιδίωξη. Αντίθετα, η σωστή επιδίωξη είναι η διεύρυνση της κατανόησης των διάφορων κινδύνων, ώστε οι πιθανές μελλοντικές παγίδες να μετατραπούν σε ευκαιρίες.</a:t>
            </a:r>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Ορισμός του κινδύνου</a:t>
            </a:r>
          </a:p>
        </p:txBody>
      </p:sp>
    </p:spTree>
    <p:extLst>
      <p:ext uri="{BB962C8B-B14F-4D97-AF65-F5344CB8AC3E}">
        <p14:creationId xmlns:p14="http://schemas.microsoft.com/office/powerpoint/2010/main" val="1666642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36525"/>
            <a:ext cx="8915400" cy="487362"/>
          </a:xfrm>
        </p:spPr>
        <p:txBody>
          <a:bodyPr>
            <a:noAutofit/>
          </a:bodyPr>
          <a:lstStyle/>
          <a:p>
            <a:r>
              <a:rPr lang="el-GR" sz="2600" b="1" dirty="0">
                <a:solidFill>
                  <a:schemeClr val="tx2"/>
                </a:solidFill>
              </a:rPr>
              <a:t>Κίνδυνος κεφαλαιακής επάρκειας</a:t>
            </a:r>
          </a:p>
        </p:txBody>
      </p:sp>
      <p:sp>
        <p:nvSpPr>
          <p:cNvPr id="3" name="Content Placeholder 2"/>
          <p:cNvSpPr>
            <a:spLocks noGrp="1"/>
          </p:cNvSpPr>
          <p:nvPr>
            <p:ph idx="1"/>
          </p:nvPr>
        </p:nvSpPr>
        <p:spPr>
          <a:xfrm>
            <a:off x="514350" y="623887"/>
            <a:ext cx="8343900" cy="5257800"/>
          </a:xfrm>
        </p:spPr>
        <p:txBody>
          <a:bodyPr>
            <a:normAutofit fontScale="77500" lnSpcReduction="20000"/>
          </a:bodyPr>
          <a:lstStyle/>
          <a:p>
            <a:pPr algn="just"/>
            <a:r>
              <a:rPr lang="el-GR" dirty="0"/>
              <a:t>Για να λειτουργεί ομαλά μια τράπεζα απαιτείται να διαθέτει επαρκή κεφάλαια για την εκπλήρωση των υποχρεώσεών της. </a:t>
            </a:r>
          </a:p>
          <a:p>
            <a:pPr algn="just"/>
            <a:r>
              <a:rPr lang="el-GR" dirty="0"/>
              <a:t>Το ύψος των απαιτούμενων κεφαλαίων της εξαρτάται από το ύψος και το είδος των κινδύνων που εμπεριέχουν οι δραστηριότητές της, αλλά και από την ικανότητα των στελεχών της να αναγνωρίζουν, να ελέγχουν και τέλος να προσδιορίζουν τους κινδύνους που αναλαμβάνονται. </a:t>
            </a:r>
          </a:p>
          <a:p>
            <a:pPr algn="just"/>
            <a:r>
              <a:rPr lang="el-GR" dirty="0"/>
              <a:t>Η επάρκεια των κεφαλαίων αποτελεί το βασικότερο μέλημα της διοίκησης κάθε τράπεζας, αφού από αυτήν εξαρτάται, κατά κύριο βαθμό, η ευρωστία της. </a:t>
            </a:r>
          </a:p>
          <a:p>
            <a:pPr algn="just"/>
            <a:r>
              <a:rPr lang="el-GR" dirty="0"/>
              <a:t>Ουσιαστικά, απεικονίζει το βαθμό εξασφάλισης των καταθετών της τράπεζας και την ικανότητά της να αντιμετωπίσει πιθανή αρνητική συγκυρία είτε για την ίδια είτε τον κλάδο είτε ακόμα και περιπτώσεις γενικότερων κρίσεων.</a:t>
            </a:r>
          </a:p>
          <a:p>
            <a:pPr marL="0" indent="0" algn="just">
              <a:buNone/>
            </a:pPr>
            <a:endParaRPr lang="en-US" dirty="0"/>
          </a:p>
        </p:txBody>
      </p:sp>
      <p:sp>
        <p:nvSpPr>
          <p:cNvPr id="4" name="Slide Number Placeholder 3"/>
          <p:cNvSpPr>
            <a:spLocks noGrp="1"/>
          </p:cNvSpPr>
          <p:nvPr>
            <p:ph type="sldNum" sz="quarter" idx="12"/>
          </p:nvPr>
        </p:nvSpPr>
        <p:spPr/>
        <p:txBody>
          <a:bodyPr/>
          <a:lstStyle/>
          <a:p>
            <a:fld id="{6F80338C-7267-4363-B749-58AFCE06DD7B}" type="slidenum">
              <a:rPr lang="en-US" smtClean="0"/>
              <a:pPr/>
              <a:t>20</a:t>
            </a:fld>
            <a:endParaRPr lang="en-US"/>
          </a:p>
        </p:txBody>
      </p:sp>
    </p:spTree>
    <p:extLst>
      <p:ext uri="{BB962C8B-B14F-4D97-AF65-F5344CB8AC3E}">
        <p14:creationId xmlns:p14="http://schemas.microsoft.com/office/powerpoint/2010/main" val="3150768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909DD-E935-12B5-7FEB-11AA8198B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1AD65E-E7C2-6745-5DD9-B12607808EEF}"/>
              </a:ext>
            </a:extLst>
          </p:cNvPr>
          <p:cNvSpPr>
            <a:spLocks noGrp="1"/>
          </p:cNvSpPr>
          <p:nvPr>
            <p:ph type="title"/>
          </p:nvPr>
        </p:nvSpPr>
        <p:spPr>
          <a:xfrm>
            <a:off x="114300" y="136525"/>
            <a:ext cx="8915400" cy="487362"/>
          </a:xfrm>
        </p:spPr>
        <p:txBody>
          <a:bodyPr>
            <a:noAutofit/>
          </a:bodyPr>
          <a:lstStyle/>
          <a:p>
            <a:r>
              <a:rPr lang="el-GR" sz="2600" b="1" dirty="0">
                <a:solidFill>
                  <a:schemeClr val="tx2"/>
                </a:solidFill>
              </a:rPr>
              <a:t>Κίνδυνος κεφαλαιακής επάρκειας</a:t>
            </a:r>
          </a:p>
        </p:txBody>
      </p:sp>
      <p:sp>
        <p:nvSpPr>
          <p:cNvPr id="3" name="Content Placeholder 2">
            <a:extLst>
              <a:ext uri="{FF2B5EF4-FFF2-40B4-BE49-F238E27FC236}">
                <a16:creationId xmlns:a16="http://schemas.microsoft.com/office/drawing/2014/main" id="{59FC2E68-1D47-28DE-71CF-1E6C134815CD}"/>
              </a:ext>
            </a:extLst>
          </p:cNvPr>
          <p:cNvSpPr>
            <a:spLocks noGrp="1"/>
          </p:cNvSpPr>
          <p:nvPr>
            <p:ph idx="1"/>
          </p:nvPr>
        </p:nvSpPr>
        <p:spPr>
          <a:xfrm>
            <a:off x="514350" y="623886"/>
            <a:ext cx="8343900" cy="5929313"/>
          </a:xfrm>
        </p:spPr>
        <p:txBody>
          <a:bodyPr>
            <a:normAutofit fontScale="70000" lnSpcReduction="20000"/>
          </a:bodyPr>
          <a:lstStyle/>
          <a:p>
            <a:pPr marL="0" indent="0" algn="just">
              <a:buNone/>
            </a:pPr>
            <a:r>
              <a:rPr lang="el-GR" dirty="0"/>
              <a:t>Υπάρχουν τρεις τρόποι μέτρησης των κεφαλαίων:</a:t>
            </a:r>
          </a:p>
          <a:p>
            <a:pPr marL="0" indent="0" algn="just">
              <a:buNone/>
            </a:pPr>
            <a:endParaRPr lang="el-GR" dirty="0"/>
          </a:p>
          <a:p>
            <a:pPr algn="just"/>
            <a:r>
              <a:rPr lang="el-GR" dirty="0"/>
              <a:t>Μέσω των λογιστικών κεφαλαίων</a:t>
            </a:r>
          </a:p>
          <a:p>
            <a:pPr algn="just"/>
            <a:r>
              <a:rPr lang="el-GR" dirty="0"/>
              <a:t>Μέσω των οικονομικών κεφαλαίων</a:t>
            </a:r>
          </a:p>
          <a:p>
            <a:pPr algn="just"/>
            <a:r>
              <a:rPr lang="el-GR" dirty="0"/>
              <a:t>Μέσω των εποπτικών κεφαλαίων</a:t>
            </a:r>
          </a:p>
          <a:p>
            <a:pPr marL="0" indent="0" algn="just">
              <a:buNone/>
            </a:pPr>
            <a:endParaRPr lang="el-GR" dirty="0"/>
          </a:p>
          <a:p>
            <a:pPr marL="0" indent="0" algn="just">
              <a:buNone/>
            </a:pPr>
            <a:r>
              <a:rPr lang="el-GR" dirty="0"/>
              <a:t>Οι παράγοντες που προσδιορίζουν την Κεφαλαιακή Επάρκεια (Capital </a:t>
            </a:r>
            <a:r>
              <a:rPr lang="el-GR" dirty="0" err="1"/>
              <a:t>adequacy</a:t>
            </a:r>
            <a:r>
              <a:rPr lang="el-GR" dirty="0"/>
              <a:t>) είναι οι εξής:</a:t>
            </a:r>
          </a:p>
          <a:p>
            <a:pPr marL="0" indent="0" algn="just">
              <a:buNone/>
            </a:pPr>
            <a:endParaRPr lang="el-GR" dirty="0"/>
          </a:p>
          <a:p>
            <a:pPr algn="just"/>
            <a:r>
              <a:rPr lang="el-GR" dirty="0"/>
              <a:t>Το ύψος και η ποιότητα των κεφαλαίων</a:t>
            </a:r>
          </a:p>
          <a:p>
            <a:pPr algn="just"/>
            <a:r>
              <a:rPr lang="el-GR" dirty="0"/>
              <a:t>Η ικανότητα των διοικητικών οργάνων να ικανοποιήσουν τις </a:t>
            </a:r>
            <a:r>
              <a:rPr lang="el-GR" dirty="0" err="1"/>
              <a:t>προκύπτουσες</a:t>
            </a:r>
            <a:r>
              <a:rPr lang="el-GR" dirty="0"/>
              <a:t> ανάγκες του ιδρύματος για πρόσθετο κεφάλαιο</a:t>
            </a:r>
          </a:p>
          <a:p>
            <a:pPr algn="just"/>
            <a:r>
              <a:rPr lang="el-GR" dirty="0"/>
              <a:t>Η φύση και το μέγεθος των επισφαλών απαιτήσεων, καθώς και η ικανότητα σωστής πρόβλεψής τους ώστε να προβλέπεται και η άμεση αντιμετώπιση τυχών απωλειών/ζημιών.</a:t>
            </a:r>
          </a:p>
          <a:p>
            <a:pPr algn="just"/>
            <a:r>
              <a:rPr lang="el-GR" dirty="0"/>
              <a:t>Η ποιότητα και η δυναμικότητα των κερδών.</a:t>
            </a:r>
          </a:p>
          <a:p>
            <a:pPr algn="just"/>
            <a:r>
              <a:rPr lang="el-GR" dirty="0"/>
              <a:t>Οι προοπτικές ανάπτυξης της τράπεζας.</a:t>
            </a:r>
          </a:p>
          <a:p>
            <a:pPr algn="just"/>
            <a:r>
              <a:rPr lang="el-GR" dirty="0"/>
              <a:t>Η πρόσβαση σε νέες αγορές για προσέλκυση νέων κεφαλαίων.</a:t>
            </a:r>
          </a:p>
          <a:p>
            <a:pPr marL="0" indent="0" algn="just">
              <a:buNone/>
            </a:pPr>
            <a:endParaRPr lang="en-US" dirty="0"/>
          </a:p>
        </p:txBody>
      </p:sp>
      <p:sp>
        <p:nvSpPr>
          <p:cNvPr id="4" name="Slide Number Placeholder 3">
            <a:extLst>
              <a:ext uri="{FF2B5EF4-FFF2-40B4-BE49-F238E27FC236}">
                <a16:creationId xmlns:a16="http://schemas.microsoft.com/office/drawing/2014/main" id="{6E77A128-3DF6-D845-3199-8301B549E6D7}"/>
              </a:ext>
            </a:extLst>
          </p:cNvPr>
          <p:cNvSpPr>
            <a:spLocks noGrp="1"/>
          </p:cNvSpPr>
          <p:nvPr>
            <p:ph type="sldNum" sz="quarter" idx="12"/>
          </p:nvPr>
        </p:nvSpPr>
        <p:spPr/>
        <p:txBody>
          <a:bodyPr/>
          <a:lstStyle/>
          <a:p>
            <a:fld id="{6F80338C-7267-4363-B749-58AFCE06DD7B}" type="slidenum">
              <a:rPr lang="en-US" smtClean="0"/>
              <a:pPr/>
              <a:t>21</a:t>
            </a:fld>
            <a:endParaRPr lang="en-US"/>
          </a:p>
        </p:txBody>
      </p:sp>
    </p:spTree>
    <p:extLst>
      <p:ext uri="{BB962C8B-B14F-4D97-AF65-F5344CB8AC3E}">
        <p14:creationId xmlns:p14="http://schemas.microsoft.com/office/powerpoint/2010/main" val="2558767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66EA3-7041-5559-F6BE-68DE206616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41DCE4-D1D6-FDA9-CD96-AB994756CCB4}"/>
              </a:ext>
            </a:extLst>
          </p:cNvPr>
          <p:cNvSpPr>
            <a:spLocks noGrp="1"/>
          </p:cNvSpPr>
          <p:nvPr>
            <p:ph idx="1"/>
          </p:nvPr>
        </p:nvSpPr>
        <p:spPr>
          <a:xfrm>
            <a:off x="304800" y="970474"/>
            <a:ext cx="8382000" cy="5658926"/>
          </a:xfrm>
        </p:spPr>
        <p:txBody>
          <a:bodyPr>
            <a:normAutofit fontScale="70000" lnSpcReduction="20000"/>
          </a:bodyPr>
          <a:lstStyle/>
          <a:p>
            <a:pPr algn="just"/>
            <a:r>
              <a:rPr lang="el-GR" dirty="0"/>
              <a:t>Η διοίκηση ενός τραπεζικού οργανισμού θα πρέπει να είναι σε θέση να αναγνωρίζει και να αξιολογεί τις πηγές του κινδύνου ρευστότητας σε πρώιμα στάδια, όταν δηλαδή η αντιμετώπιση του είναι σχετικά πιο εύκολη. </a:t>
            </a:r>
          </a:p>
          <a:p>
            <a:pPr algn="just"/>
            <a:r>
              <a:rPr lang="el-GR" dirty="0"/>
              <a:t>Για τον εντοπισμό των πιθανών πηγών κινδύνου ο πιστωτικός οργανισμός θα πρέπει να κατανοεί τους υφιστάμενους κινδύνους, να αναλύει τους κινδύνους που απασχόλησαν τον οργανισμό στο παρελθόν και να διαβλέπει τους κινδύνους που ενδέχεται να προκύψουν από νέες δραστηριότητες και συναλλαγές, από παραλήψεις ή σφάλματα των εκτελεστικών οργάνων, από μεταβολές του νομοθετικού και ρυθμιστικού πλαισίου που διέπουν τη λειτουργία του.</a:t>
            </a:r>
          </a:p>
          <a:p>
            <a:pPr algn="just"/>
            <a:r>
              <a:rPr lang="el-GR" dirty="0"/>
              <a:t>Το σύστημα εκτίμησης κινδύνων ενός πιστωτικού οργανισμού θα πρέπει να εκτιμά τη συνδυαστική επίδραση των διαφόρων κινδύνων στο οργανισμό. </a:t>
            </a:r>
          </a:p>
          <a:p>
            <a:pPr algn="just"/>
            <a:r>
              <a:rPr lang="el-GR" dirty="0"/>
              <a:t>Κάθε πιστωτικός οργανισμός θα πρέπει να επιλέγει το σύστημα εκτίμησης κινδύνου που ταιριάζει στη φύση των εργασιών του και επιτυγχάνει τη βέλτιστη προσέγγιση της έντασης του κινδύνου και των ενδεχόμενων απειλών.</a:t>
            </a:r>
          </a:p>
        </p:txBody>
      </p:sp>
      <p:sp>
        <p:nvSpPr>
          <p:cNvPr id="4" name="Slide Number Placeholder 3">
            <a:extLst>
              <a:ext uri="{FF2B5EF4-FFF2-40B4-BE49-F238E27FC236}">
                <a16:creationId xmlns:a16="http://schemas.microsoft.com/office/drawing/2014/main" id="{FC871B04-A9D9-C539-392E-8FA03141FF7F}"/>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1B8E3931-4DCE-3055-37A6-8922FD496E66}"/>
              </a:ext>
            </a:extLst>
          </p:cNvPr>
          <p:cNvSpPr>
            <a:spLocks noGrp="1"/>
          </p:cNvSpPr>
          <p:nvPr>
            <p:ph type="title"/>
          </p:nvPr>
        </p:nvSpPr>
        <p:spPr>
          <a:xfrm>
            <a:off x="457200" y="136525"/>
            <a:ext cx="8229600" cy="868362"/>
          </a:xfrm>
        </p:spPr>
        <p:txBody>
          <a:bodyPr>
            <a:normAutofit/>
          </a:bodyPr>
          <a:lstStyle/>
          <a:p>
            <a:r>
              <a:rPr lang="el-GR" altLang="en-US" sz="4000" b="1" dirty="0">
                <a:solidFill>
                  <a:schemeClr val="tx2"/>
                </a:solidFill>
              </a:rPr>
              <a:t>Διαχείριση κινδύνων </a:t>
            </a:r>
          </a:p>
        </p:txBody>
      </p:sp>
    </p:spTree>
    <p:extLst>
      <p:ext uri="{BB962C8B-B14F-4D97-AF65-F5344CB8AC3E}">
        <p14:creationId xmlns:p14="http://schemas.microsoft.com/office/powerpoint/2010/main" val="4071529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A398F-971D-3C4A-FDE8-7322D38EE2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1AD729-231B-03D6-A8F4-90FAE8BD7373}"/>
              </a:ext>
            </a:extLst>
          </p:cNvPr>
          <p:cNvSpPr>
            <a:spLocks noGrp="1"/>
          </p:cNvSpPr>
          <p:nvPr>
            <p:ph idx="1"/>
          </p:nvPr>
        </p:nvSpPr>
        <p:spPr>
          <a:xfrm>
            <a:off x="486697" y="734961"/>
            <a:ext cx="8229600" cy="5513439"/>
          </a:xfrm>
        </p:spPr>
        <p:txBody>
          <a:bodyPr>
            <a:normAutofit fontScale="55000" lnSpcReduction="20000"/>
          </a:bodyPr>
          <a:lstStyle/>
          <a:p>
            <a:pPr algn="just"/>
            <a:r>
              <a:rPr lang="el-GR" dirty="0"/>
              <a:t>Η ικανότητα μιας τράπεζας για τη μέτρηση, την παρακολούθηση και τη διαχείριση των κινδύνων καθίσταται καθοριστική παράμετρος για τη στρατηγική τοποθέτησή της. </a:t>
            </a:r>
          </a:p>
          <a:p>
            <a:pPr algn="just"/>
            <a:r>
              <a:rPr lang="el-GR" dirty="0"/>
              <a:t>Το πλαίσιο διαχείρισης των κινδύνων, η εμπειρία σχετικά με αυτή τη διαδικασία, καθώς και οι εσωτερικοί έλεγχοι που χρησιμοποιούνται εξαρτώνται από τη φύση, το μέγεθος και την πολυπλοκότητα των δραστηριοτήτων της τράπεζας. </a:t>
            </a:r>
          </a:p>
          <a:p>
            <a:pPr algn="just"/>
            <a:r>
              <a:rPr lang="el-GR" dirty="0"/>
              <a:t>Ωστόσο, υπάρχουν ορισμένες βασικές αρχές που ισχύουν για όλα τα χρηματοπιστωτικά ιδρύματα, ανεξαρτήτως του μεγέθους και της πολυπλοκότητάς τους, τα οποία αντικατοπτρίζουν την ικανότητα των πρακτικών διαχείρισης κινδύνων τους.</a:t>
            </a:r>
          </a:p>
          <a:p>
            <a:pPr algn="just"/>
            <a:r>
              <a:rPr lang="el-GR" dirty="0"/>
              <a:t>Η εποπτεία των τραπεζών πραγματοποιείται από τις αρμόδιες εποπτικές αρχές όπως για παράδειγμα η Τράπεζα της Ελλάδος και στοχεύει στην εν γένει εύρυθμη και με επαρκή διαφάνεια λειτουργία των πιστωτικών ιδρυμάτων. </a:t>
            </a:r>
          </a:p>
          <a:p>
            <a:pPr algn="just"/>
            <a:r>
              <a:rPr lang="el-GR" dirty="0"/>
              <a:t>Ο έλεγχος αυτός αφορά:</a:t>
            </a:r>
          </a:p>
          <a:p>
            <a:pPr marL="0" indent="0" algn="just">
              <a:buNone/>
            </a:pPr>
            <a:r>
              <a:rPr lang="el-GR" dirty="0"/>
              <a:t>	</a:t>
            </a:r>
            <a:r>
              <a:rPr lang="en-US" dirty="0" err="1"/>
              <a:t>i</a:t>
            </a:r>
            <a:r>
              <a:rPr lang="el-GR" dirty="0"/>
              <a:t>. Τον έλεγχο της φερεγγυότητας, της ρευστότητας, της κεφαλαιακής 	επάρκειας και της 	συγκέντρωσης κινδύνων.</a:t>
            </a:r>
          </a:p>
          <a:p>
            <a:pPr marL="0" indent="0" algn="just">
              <a:buNone/>
            </a:pPr>
            <a:r>
              <a:rPr lang="el-GR" dirty="0"/>
              <a:t>	</a:t>
            </a:r>
            <a:r>
              <a:rPr lang="en-US" dirty="0"/>
              <a:t>ii. </a:t>
            </a:r>
            <a:r>
              <a:rPr lang="el-GR" dirty="0"/>
              <a:t>Την επάρκεια της εταιρικής διακυβέρνησης, περιλαμβανομένων των 	συστημάτων εσωτερικού ελέγχου και διαχείρισης κινδύνων.</a:t>
            </a:r>
          </a:p>
          <a:p>
            <a:pPr marL="0" indent="0" algn="just">
              <a:buNone/>
            </a:pPr>
            <a:r>
              <a:rPr lang="el-GR" dirty="0"/>
              <a:t>	</a:t>
            </a:r>
            <a:r>
              <a:rPr lang="en-US" dirty="0"/>
              <a:t>iii. </a:t>
            </a:r>
            <a:r>
              <a:rPr lang="el-GR" dirty="0"/>
              <a:t>Τις στρατηγικές και τις διαδικασίες για τη διασφάλιση της διατήρησης </a:t>
            </a:r>
            <a:r>
              <a:rPr lang="en-US" dirty="0"/>
              <a:t>	</a:t>
            </a:r>
            <a:r>
              <a:rPr lang="el-GR" dirty="0"/>
              <a:t>των ιδίων κεφαλαίων των πιστωτικών ιδρυμάτων στο επίπεδο που </a:t>
            </a:r>
            <a:r>
              <a:rPr lang="en-US" dirty="0"/>
              <a:t>	</a:t>
            </a:r>
            <a:r>
              <a:rPr lang="el-GR" dirty="0"/>
              <a:t>απαιτείται για την κάλυψη των κινδύνων που αναλαμβάνουν.</a:t>
            </a:r>
          </a:p>
          <a:p>
            <a:pPr marL="0" indent="0" algn="just">
              <a:buNone/>
            </a:pPr>
            <a:endParaRPr lang="el-GR" dirty="0"/>
          </a:p>
        </p:txBody>
      </p:sp>
      <p:sp>
        <p:nvSpPr>
          <p:cNvPr id="4" name="Slide Number Placeholder 3">
            <a:extLst>
              <a:ext uri="{FF2B5EF4-FFF2-40B4-BE49-F238E27FC236}">
                <a16:creationId xmlns:a16="http://schemas.microsoft.com/office/drawing/2014/main" id="{BD57EF31-2A5A-7B04-44E1-8E3E6DEB6725}"/>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03DF6C0C-1DFA-1C96-E02E-16E0A057A911}"/>
              </a:ext>
            </a:extLst>
          </p:cNvPr>
          <p:cNvSpPr>
            <a:spLocks noGrp="1"/>
          </p:cNvSpPr>
          <p:nvPr>
            <p:ph type="title"/>
          </p:nvPr>
        </p:nvSpPr>
        <p:spPr>
          <a:xfrm>
            <a:off x="457200" y="274638"/>
            <a:ext cx="8229600" cy="487362"/>
          </a:xfrm>
        </p:spPr>
        <p:txBody>
          <a:bodyPr>
            <a:noAutofit/>
          </a:bodyPr>
          <a:lstStyle/>
          <a:p>
            <a:r>
              <a:rPr lang="el-GR" altLang="en-US" sz="2800" b="1" dirty="0">
                <a:solidFill>
                  <a:schemeClr val="tx2"/>
                </a:solidFill>
              </a:rPr>
              <a:t>Ελεγκτική Κινδύνου</a:t>
            </a:r>
          </a:p>
        </p:txBody>
      </p:sp>
    </p:spTree>
    <p:extLst>
      <p:ext uri="{BB962C8B-B14F-4D97-AF65-F5344CB8AC3E}">
        <p14:creationId xmlns:p14="http://schemas.microsoft.com/office/powerpoint/2010/main" val="2542220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21034-007E-F4B2-7C2E-7B895783A1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D81BD9-E8EF-536F-A93E-936634689827}"/>
              </a:ext>
            </a:extLst>
          </p:cNvPr>
          <p:cNvSpPr>
            <a:spLocks noGrp="1"/>
          </p:cNvSpPr>
          <p:nvPr>
            <p:ph idx="1"/>
          </p:nvPr>
        </p:nvSpPr>
        <p:spPr>
          <a:xfrm>
            <a:off x="304800" y="1096297"/>
            <a:ext cx="8382000" cy="5260053"/>
          </a:xfrm>
        </p:spPr>
        <p:txBody>
          <a:bodyPr>
            <a:normAutofit fontScale="70000" lnSpcReduction="20000"/>
          </a:bodyPr>
          <a:lstStyle/>
          <a:p>
            <a:pPr marL="0" indent="0" algn="just">
              <a:buNone/>
            </a:pPr>
            <a:r>
              <a:rPr lang="el-GR" dirty="0"/>
              <a:t>Οι κίνδυνοι που πιθανόν να αντιμετωπίσουν οι επιχειρηματικές οντότητες μπορεί να χωριστούν στις ακόλουθες βασικές κατηγορίες:</a:t>
            </a:r>
          </a:p>
          <a:p>
            <a:pPr lvl="0" algn="just"/>
            <a:r>
              <a:rPr lang="el-GR" dirty="0"/>
              <a:t>Οι </a:t>
            </a:r>
            <a:r>
              <a:rPr lang="el-GR" b="1" dirty="0"/>
              <a:t>χρηματοοικονομικοί κίνδυνοι </a:t>
            </a:r>
            <a:r>
              <a:rPr lang="el-GR" dirty="0"/>
              <a:t>σχετίζονται με τις δυνητικές απώλειες στις αγορές χρήματος και κεφαλαίου. Οι διακυμάνσεις σε μεταβλητές όπως τα επιτόκια και οι συναλλαγματικές ισοτιμίες δημιουργούν σημαντικούς κινδύνους για τις περισσότερες εταιρείες.</a:t>
            </a:r>
          </a:p>
          <a:p>
            <a:pPr lvl="0" algn="just"/>
            <a:r>
              <a:rPr lang="el-GR" b="1" dirty="0"/>
              <a:t>Επιχειρηματικοί κίνδυνοι </a:t>
            </a:r>
            <a:r>
              <a:rPr lang="el-GR" dirty="0"/>
              <a:t>είναι αυτοί που αναλαμβάνονται από μια εταιρία στην προσπάθεια της να δημιουργήσει ανταγωνιστικό πλεονέκτημα και να αυξήσει την αξία των μετοχών της. Οι επιχειρηματικοί κίνδυνοι προέρχονται από την αγορά μέσα στην οποία δραστηριοποιείται η εταιρεία και περιλαμβάνουν τις τεχνολογικές εξελίξεις, το σχεδιασμό των προϊόντων και το μάρκετινγκ.</a:t>
            </a:r>
          </a:p>
          <a:p>
            <a:pPr lvl="0" algn="just"/>
            <a:r>
              <a:rPr lang="el-GR" b="1" dirty="0"/>
              <a:t>Στρατηγικοί κίνδυνοι </a:t>
            </a:r>
            <a:r>
              <a:rPr lang="el-GR" dirty="0"/>
              <a:t>είναι αυτοί που σχετίζονται με θεμελιώδης μεταβολές του εξωτερικού περιβάλλοντος σε μακροοικονομικό και πολιτικό επίπεδο. Οι κίνδυνοι αυτής της κατηγορίας είναι δύσκολο να προβλεφθούν και ακόμη δυσκολότερο να </a:t>
            </a:r>
            <a:r>
              <a:rPr lang="el-GR" dirty="0" err="1"/>
              <a:t>ποσοτικοποιηθούν</a:t>
            </a:r>
            <a:r>
              <a:rPr lang="el-GR" dirty="0"/>
              <a:t>.</a:t>
            </a:r>
          </a:p>
          <a:p>
            <a:pPr marL="0" indent="0" algn="just">
              <a:buNone/>
            </a:pPr>
            <a:endParaRPr lang="el-GR" dirty="0"/>
          </a:p>
        </p:txBody>
      </p:sp>
      <p:sp>
        <p:nvSpPr>
          <p:cNvPr id="4" name="Slide Number Placeholder 3">
            <a:extLst>
              <a:ext uri="{FF2B5EF4-FFF2-40B4-BE49-F238E27FC236}">
                <a16:creationId xmlns:a16="http://schemas.microsoft.com/office/drawing/2014/main" id="{CBE9D113-3CAC-67B0-5269-DB04A9458E1A}"/>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ECFD7DCA-DDB2-14D5-1C1D-6786C67D1903}"/>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Είδη κινδύνου</a:t>
            </a:r>
          </a:p>
        </p:txBody>
      </p:sp>
    </p:spTree>
    <p:extLst>
      <p:ext uri="{BB962C8B-B14F-4D97-AF65-F5344CB8AC3E}">
        <p14:creationId xmlns:p14="http://schemas.microsoft.com/office/powerpoint/2010/main" val="2005195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3EB28E-6A71-152C-A195-E1AF556D8ADB}"/>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53B2D21D-67C5-E2B6-3E3D-90C191DDE974}"/>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Κατηγοριοποίηση κινδύνων</a:t>
            </a:r>
          </a:p>
        </p:txBody>
      </p:sp>
      <p:pic>
        <p:nvPicPr>
          <p:cNvPr id="6" name="Picture 5">
            <a:extLst>
              <a:ext uri="{FF2B5EF4-FFF2-40B4-BE49-F238E27FC236}">
                <a16:creationId xmlns:a16="http://schemas.microsoft.com/office/drawing/2014/main" id="{7520381B-7290-96B7-13A2-5D07EF1C1CCF}"/>
              </a:ext>
            </a:extLst>
          </p:cNvPr>
          <p:cNvPicPr>
            <a:picLocks noChangeAspect="1"/>
          </p:cNvPicPr>
          <p:nvPr/>
        </p:nvPicPr>
        <p:blipFill>
          <a:blip r:embed="rId2"/>
          <a:stretch>
            <a:fillRect/>
          </a:stretch>
        </p:blipFill>
        <p:spPr>
          <a:xfrm>
            <a:off x="1600200" y="1524000"/>
            <a:ext cx="5867400" cy="3810000"/>
          </a:xfrm>
          <a:prstGeom prst="rect">
            <a:avLst/>
          </a:prstGeom>
        </p:spPr>
      </p:pic>
    </p:spTree>
    <p:extLst>
      <p:ext uri="{BB962C8B-B14F-4D97-AF65-F5344CB8AC3E}">
        <p14:creationId xmlns:p14="http://schemas.microsoft.com/office/powerpoint/2010/main" val="1324661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3B639E-DB94-6985-FD17-C6F53A5CBB63}"/>
              </a:ext>
            </a:extLst>
          </p:cNvPr>
          <p:cNvSpPr>
            <a:spLocks noGrp="1"/>
          </p:cNvSpPr>
          <p:nvPr>
            <p:ph idx="1"/>
          </p:nvPr>
        </p:nvSpPr>
        <p:spPr>
          <a:xfrm>
            <a:off x="447368" y="1295400"/>
            <a:ext cx="8229600" cy="4756150"/>
          </a:xfrm>
        </p:spPr>
        <p:txBody>
          <a:bodyPr>
            <a:normAutofit fontScale="62500" lnSpcReduction="20000"/>
          </a:bodyPr>
          <a:lstStyle/>
          <a:p>
            <a:pPr algn="just"/>
            <a:r>
              <a:rPr lang="el-GR" dirty="0"/>
              <a:t>Η ρευστότητα ορίζεται ως η ικανότητα ενός πιστωτικού οργανισμού να χρηματοδοτεί νέα στοιχεία ενεργητικού και να εκπληρώνει με συνέπεια τις υποχρεώσεις του, όταν αυτές καθίστανται απαιτητές.  </a:t>
            </a:r>
            <a:endParaRPr lang="en-US" dirty="0"/>
          </a:p>
          <a:p>
            <a:pPr algn="just"/>
            <a:r>
              <a:rPr lang="el-GR" dirty="0"/>
              <a:t>Κίνδυνος</a:t>
            </a:r>
            <a:r>
              <a:rPr lang="en-US" dirty="0"/>
              <a:t> </a:t>
            </a:r>
            <a:r>
              <a:rPr lang="el-GR" dirty="0"/>
              <a:t>ρευστότητας προκύπτει ξαφνικά, όταν εμφανίζονται γεγονότα όπως π</a:t>
            </a:r>
            <a:r>
              <a:rPr lang="en-US" dirty="0"/>
              <a:t>.</a:t>
            </a:r>
            <a:r>
              <a:rPr lang="el-GR" dirty="0"/>
              <a:t>χ</a:t>
            </a:r>
            <a:r>
              <a:rPr lang="en-US" dirty="0"/>
              <a:t>.</a:t>
            </a:r>
            <a:r>
              <a:rPr lang="el-GR" dirty="0"/>
              <a:t> απρόβλεπτη απόσυρση καταθέσεων</a:t>
            </a:r>
            <a:r>
              <a:rPr lang="en-US" dirty="0"/>
              <a:t> </a:t>
            </a:r>
            <a:r>
              <a:rPr lang="el-GR" dirty="0"/>
              <a:t>ή απρόβλεπτη αθέτηση πληρωμών σημαντικού ύψους, δηλαδή γεγονότα που γενικά διαταράσσουν το χρονικό προγραμματισμό του πιστωτικού οργανισμού. </a:t>
            </a:r>
          </a:p>
          <a:p>
            <a:pPr algn="just"/>
            <a:r>
              <a:rPr lang="el-GR" dirty="0"/>
              <a:t>Ο κίνδυνος αυτός υφίσταται επειδή η απόσυρση των καταθέσεων μπορεί να απαιτηθεί όποτε επιλέξουν οι καταθέτες, ενώ οι χορηγήσεις δανείων δεν μπορούν να απαιτηθούν από τις τράπεζες πριν παρέλθει ο χρόνος για τον οποίο έχουν χορηγηθεί. </a:t>
            </a:r>
          </a:p>
          <a:p>
            <a:pPr algn="just"/>
            <a:r>
              <a:rPr lang="el-GR" dirty="0"/>
              <a:t>Οι πιστωτικοί οργανισμοί εξαιτίας της εμφάνισης απρόβλεπτων γεγονότων, προσπαθούν να εφαρμόζουν διάφορα μέτρα ευαισθησίας σε κινδύνους ρευστότητας, λαμβάνοντας υπ’ όψιν ένα εύρος πιθανών σεναρίων και την πιθανότητα εμφάνισης τους.</a:t>
            </a:r>
          </a:p>
        </p:txBody>
      </p:sp>
      <p:sp>
        <p:nvSpPr>
          <p:cNvPr id="4" name="Slide Number Placeholder 3">
            <a:extLst>
              <a:ext uri="{FF2B5EF4-FFF2-40B4-BE49-F238E27FC236}">
                <a16:creationId xmlns:a16="http://schemas.microsoft.com/office/drawing/2014/main" id="{B41DA95B-3D58-A0B8-2DCD-56F85A4D51D5}"/>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5" name="Title 1">
            <a:extLst>
              <a:ext uri="{FF2B5EF4-FFF2-40B4-BE49-F238E27FC236}">
                <a16:creationId xmlns:a16="http://schemas.microsoft.com/office/drawing/2014/main" id="{55653A57-5477-52B0-7979-34B0588C8C78}"/>
              </a:ext>
            </a:extLst>
          </p:cNvPr>
          <p:cNvSpPr>
            <a:spLocks noGrp="1"/>
          </p:cNvSpPr>
          <p:nvPr>
            <p:ph type="title"/>
          </p:nvPr>
        </p:nvSpPr>
        <p:spPr>
          <a:xfrm>
            <a:off x="457200" y="274637"/>
            <a:ext cx="8229600" cy="1095375"/>
          </a:xfrm>
        </p:spPr>
        <p:txBody>
          <a:bodyPr>
            <a:normAutofit/>
          </a:bodyPr>
          <a:lstStyle/>
          <a:p>
            <a:r>
              <a:rPr lang="el-GR" altLang="en-US" sz="4000" b="1" dirty="0">
                <a:solidFill>
                  <a:schemeClr val="tx2"/>
                </a:solidFill>
              </a:rPr>
              <a:t>Κίνδυνος ρευστότητας</a:t>
            </a:r>
          </a:p>
        </p:txBody>
      </p:sp>
    </p:spTree>
    <p:extLst>
      <p:ext uri="{BB962C8B-B14F-4D97-AF65-F5344CB8AC3E}">
        <p14:creationId xmlns:p14="http://schemas.microsoft.com/office/powerpoint/2010/main" val="2452514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97CB5-40E9-E23A-9BD3-19DFA479810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EF5B35-E1C4-EBFE-6BEB-D7635DBD19BF}"/>
              </a:ext>
            </a:extLst>
          </p:cNvPr>
          <p:cNvSpPr>
            <a:spLocks noGrp="1"/>
          </p:cNvSpPr>
          <p:nvPr>
            <p:ph idx="1"/>
          </p:nvPr>
        </p:nvSpPr>
        <p:spPr>
          <a:xfrm>
            <a:off x="457200" y="1066800"/>
            <a:ext cx="8229600" cy="5289550"/>
          </a:xfrm>
        </p:spPr>
        <p:txBody>
          <a:bodyPr>
            <a:normAutofit fontScale="55000" lnSpcReduction="20000"/>
          </a:bodyPr>
          <a:lstStyle/>
          <a:p>
            <a:pPr algn="just"/>
            <a:r>
              <a:rPr lang="el-GR" dirty="0"/>
              <a:t>Υπάρχουν δύο διακριτές αλλά </a:t>
            </a:r>
            <a:r>
              <a:rPr lang="el-GR" dirty="0" err="1"/>
              <a:t>συσχετιζόμενες</a:t>
            </a:r>
            <a:r>
              <a:rPr lang="el-GR" dirty="0"/>
              <a:t> διαστάσεις της τραπεζικής ρευστότητας. </a:t>
            </a:r>
          </a:p>
          <a:p>
            <a:pPr algn="just"/>
            <a:r>
              <a:rPr lang="el-GR" dirty="0"/>
              <a:t>Η </a:t>
            </a:r>
            <a:r>
              <a:rPr lang="el-GR" b="1" dirty="0"/>
              <a:t>πρώτη διάσταση </a:t>
            </a:r>
            <a:r>
              <a:rPr lang="el-GR" dirty="0"/>
              <a:t>περιλαμβάνει την ταμειακή ρευστότητα ή ρευστότητα χρηματοδότησης και καταδεικνύει την ικανότητα ενός πιστωτικού ιδρύματος να αντλεί κεφάλαια από την αγορά. </a:t>
            </a:r>
          </a:p>
          <a:p>
            <a:pPr algn="just"/>
            <a:r>
              <a:rPr lang="el-GR" dirty="0"/>
              <a:t>Η </a:t>
            </a:r>
            <a:r>
              <a:rPr lang="el-GR" b="1" dirty="0"/>
              <a:t>δεύτερη διάσταση </a:t>
            </a:r>
            <a:r>
              <a:rPr lang="el-GR" dirty="0"/>
              <a:t>περιλαμβάνει τη ρευστότητα αγοράς ή ενεργητικού και υποδηλώνει την ικανότητα του πιστωτικού οργανισμού να εκποιεί στοιχεία ενεργητικού έναντι μετρητών. </a:t>
            </a:r>
          </a:p>
          <a:p>
            <a:pPr algn="just"/>
            <a:r>
              <a:rPr lang="el-GR" dirty="0"/>
              <a:t>Η αμοιβαία επίδραση των δύο διαστάσεων ρευστότητας σημαίνει ότι η μία τείνει να συμπληρώνει την άλλη. </a:t>
            </a:r>
          </a:p>
          <a:p>
            <a:pPr algn="just"/>
            <a:r>
              <a:rPr lang="el-GR" dirty="0"/>
              <a:t>Σε δυσμενείς συνθήκες η εξάρτηση αυτή θα μπορούσε να αποδειχθεί καταστροφική, αφού ενδεχόμενο πρόβλημα στη μια διάσταση θα μπορούσε εύκολα να μεταδοθεί στη δεύτερη.</a:t>
            </a:r>
          </a:p>
          <a:p>
            <a:pPr algn="just"/>
            <a:r>
              <a:rPr lang="el-GR" dirty="0"/>
              <a:t>Ένας πιστωτικός οργανισμός θα πρέπει να είναι σε θέση να αξιολογεί την </a:t>
            </a:r>
            <a:r>
              <a:rPr lang="el-GR" dirty="0" err="1"/>
              <a:t>ληκτότητα</a:t>
            </a:r>
            <a:r>
              <a:rPr lang="el-GR" dirty="0"/>
              <a:t> των στοιχείων ενεργητικού και παθητικού και τη χρονική διάρθρωση των υποκείμενων εισροών και εκροών. </a:t>
            </a:r>
          </a:p>
          <a:p>
            <a:pPr algn="just"/>
            <a:r>
              <a:rPr lang="el-GR" dirty="0"/>
              <a:t>Κατ' αυτόν τον τρόπο, καθίσταται δυνατός ο προσδιορισμός του επιπέδου διατήρησης της αναγκαίας ρευστότητας και του προγραμματισμού ρευστότητας που ο πιστωτικός οργανισμός θα πρέπει να διερευνήσει, ώστε να επιτυγχάνει την έγκαιρη αντιμετώπιση προβλημάτων που προκύπτουν από ενδεχόμενες ανισορροπίες στη </a:t>
            </a:r>
            <a:r>
              <a:rPr lang="el-GR" dirty="0" err="1"/>
              <a:t>ληκτότητα</a:t>
            </a:r>
            <a:r>
              <a:rPr lang="el-GR" dirty="0"/>
              <a:t> των στοιχείων ενεργητικού και παθητικού.</a:t>
            </a:r>
          </a:p>
        </p:txBody>
      </p:sp>
      <p:sp>
        <p:nvSpPr>
          <p:cNvPr id="4" name="Slide Number Placeholder 3">
            <a:extLst>
              <a:ext uri="{FF2B5EF4-FFF2-40B4-BE49-F238E27FC236}">
                <a16:creationId xmlns:a16="http://schemas.microsoft.com/office/drawing/2014/main" id="{8BF32CF6-2FE2-EA9F-A681-96E31F83D0B4}"/>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5" name="Title 1">
            <a:extLst>
              <a:ext uri="{FF2B5EF4-FFF2-40B4-BE49-F238E27FC236}">
                <a16:creationId xmlns:a16="http://schemas.microsoft.com/office/drawing/2014/main" id="{CE0DD561-BFDF-6EEC-D4AB-EF3C95B4AFC0}"/>
              </a:ext>
            </a:extLst>
          </p:cNvPr>
          <p:cNvSpPr>
            <a:spLocks noGrp="1"/>
          </p:cNvSpPr>
          <p:nvPr>
            <p:ph type="title"/>
          </p:nvPr>
        </p:nvSpPr>
        <p:spPr>
          <a:xfrm>
            <a:off x="457200" y="274638"/>
            <a:ext cx="8229600" cy="792162"/>
          </a:xfrm>
        </p:spPr>
        <p:txBody>
          <a:bodyPr>
            <a:normAutofit/>
          </a:bodyPr>
          <a:lstStyle/>
          <a:p>
            <a:r>
              <a:rPr lang="el-GR" altLang="en-US" sz="3200" b="1" dirty="0">
                <a:solidFill>
                  <a:schemeClr val="tx2"/>
                </a:solidFill>
              </a:rPr>
              <a:t>Διαστάσεις ρευστότητας </a:t>
            </a:r>
          </a:p>
        </p:txBody>
      </p:sp>
    </p:spTree>
    <p:extLst>
      <p:ext uri="{BB962C8B-B14F-4D97-AF65-F5344CB8AC3E}">
        <p14:creationId xmlns:p14="http://schemas.microsoft.com/office/powerpoint/2010/main" val="71918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17122-2919-5C8E-1635-B6076FAAA3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B9D20-A228-800C-6A85-A0543B5413CE}"/>
              </a:ext>
            </a:extLst>
          </p:cNvPr>
          <p:cNvSpPr>
            <a:spLocks noGrp="1"/>
          </p:cNvSpPr>
          <p:nvPr>
            <p:ph idx="1"/>
          </p:nvPr>
        </p:nvSpPr>
        <p:spPr>
          <a:xfrm>
            <a:off x="457200" y="840658"/>
            <a:ext cx="8229600" cy="5407742"/>
          </a:xfrm>
        </p:spPr>
        <p:txBody>
          <a:bodyPr>
            <a:normAutofit fontScale="70000" lnSpcReduction="20000"/>
          </a:bodyPr>
          <a:lstStyle/>
          <a:p>
            <a:pPr algn="just"/>
            <a:r>
              <a:rPr lang="el-GR" dirty="0"/>
              <a:t>Ως κίνδυνος αγοράς μπορεί να οριστεί ο κίνδυνος που σχετίζεται με την αβεβαιότητα της απόδοσης του χαρτοφυλακίου συναλλαγών, το οποίο περιλαμβάνει στοιχεία ενεργητικού και παθητικού που μπορούν εύκολα να ρευστοποιηθούν, εξαιτίας των μεταβολών των συνθηκών της αγοράς. </a:t>
            </a:r>
          </a:p>
          <a:p>
            <a:pPr algn="just"/>
            <a:r>
              <a:rPr lang="el-GR" dirty="0"/>
              <a:t>Οι συνθήκες της αγοράς αντικατοπτρίζονται από παράγοντες, όπως οι </a:t>
            </a:r>
            <a:r>
              <a:rPr lang="el-GR" b="1" dirty="0"/>
              <a:t>συναλλαγματικές ισοτιμίες</a:t>
            </a:r>
            <a:r>
              <a:rPr lang="el-GR" dirty="0"/>
              <a:t>, τα </a:t>
            </a:r>
            <a:r>
              <a:rPr lang="el-GR" b="1" dirty="0"/>
              <a:t>επιτόκια</a:t>
            </a:r>
            <a:r>
              <a:rPr lang="el-GR" dirty="0"/>
              <a:t> και οι χρηματοοικονομικοί δείκτες, οι οποίοι αντιπροσωπεύουν τους κύριους παράγοντες του κινδύνου αγοράς. Δηλαδή μεταβολές αυτών των συντελεστών δύναται να οδηγήσουν σε μεγάλες απώλειες της αξίας του χαρτοφυλακίου συναλλαγών κάθε πιστωτικού οργανισμού.</a:t>
            </a:r>
          </a:p>
          <a:p>
            <a:pPr algn="just"/>
            <a:r>
              <a:rPr lang="el-GR" dirty="0"/>
              <a:t>Από νωρίς, μεγάλα χρηματοπιστωτικά ιδρύματα αντελήφθησαν την ανάγκη ποσοτικοποίησης του κινδύνου αγοράς. Παράλληλα επιβλήθηκαν από τις εποπτικές αρχές διαδικασίες ελέγχου του κινδύνου αγοράς, καθώς και η διατήρηση επαρκών κεφαλαιακών διαθεσίμων για την κάλυψη του.</a:t>
            </a:r>
          </a:p>
          <a:p>
            <a:pPr marL="0" indent="0" algn="just">
              <a:buNone/>
            </a:pPr>
            <a:endParaRPr lang="el-GR" dirty="0"/>
          </a:p>
          <a:p>
            <a:pPr marL="0" indent="0" algn="just">
              <a:buNone/>
            </a:pPr>
            <a:endParaRPr lang="el-GR" dirty="0"/>
          </a:p>
        </p:txBody>
      </p:sp>
      <p:sp>
        <p:nvSpPr>
          <p:cNvPr id="4" name="Slide Number Placeholder 3">
            <a:extLst>
              <a:ext uri="{FF2B5EF4-FFF2-40B4-BE49-F238E27FC236}">
                <a16:creationId xmlns:a16="http://schemas.microsoft.com/office/drawing/2014/main" id="{DD408289-E8DF-C198-7B21-A9245BC25A9A}"/>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5" name="Title 1">
            <a:extLst>
              <a:ext uri="{FF2B5EF4-FFF2-40B4-BE49-F238E27FC236}">
                <a16:creationId xmlns:a16="http://schemas.microsoft.com/office/drawing/2014/main" id="{BF4FF7F4-93F7-36D8-7980-E92321D38CE6}"/>
              </a:ext>
            </a:extLst>
          </p:cNvPr>
          <p:cNvSpPr>
            <a:spLocks noGrp="1"/>
          </p:cNvSpPr>
          <p:nvPr>
            <p:ph type="title"/>
          </p:nvPr>
        </p:nvSpPr>
        <p:spPr>
          <a:xfrm>
            <a:off x="457200" y="274638"/>
            <a:ext cx="8229600" cy="563562"/>
          </a:xfrm>
        </p:spPr>
        <p:txBody>
          <a:bodyPr>
            <a:normAutofit fontScale="90000"/>
          </a:bodyPr>
          <a:lstStyle/>
          <a:p>
            <a:r>
              <a:rPr lang="el-GR" altLang="en-US" sz="3200" b="1" dirty="0">
                <a:solidFill>
                  <a:schemeClr val="tx2"/>
                </a:solidFill>
              </a:rPr>
              <a:t>Κίνδυνος αγοράς</a:t>
            </a:r>
          </a:p>
        </p:txBody>
      </p:sp>
    </p:spTree>
    <p:extLst>
      <p:ext uri="{BB962C8B-B14F-4D97-AF65-F5344CB8AC3E}">
        <p14:creationId xmlns:p14="http://schemas.microsoft.com/office/powerpoint/2010/main" val="2476397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1149</TotalTime>
  <Words>3167</Words>
  <Application>Microsoft Office PowerPoint</Application>
  <PresentationFormat>On-screen Show (4:3)</PresentationFormat>
  <Paragraphs>150</Paragraphs>
  <Slides>21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Παρουσίαση 4:  Τραπεζικοί Κίνδυνοι</vt:lpstr>
      <vt:lpstr>Ορισμός του κινδύνου</vt:lpstr>
      <vt:lpstr>Διαχείριση κινδύνων </vt:lpstr>
      <vt:lpstr>Ελεγκτική Κινδύνου</vt:lpstr>
      <vt:lpstr>Είδη κινδύνου</vt:lpstr>
      <vt:lpstr>Κατηγοριοποίηση κινδύνων</vt:lpstr>
      <vt:lpstr>Κίνδυνος ρευστότητας</vt:lpstr>
      <vt:lpstr>Διαστάσεις ρευστότητας </vt:lpstr>
      <vt:lpstr>Κίνδυνος αγοράς</vt:lpstr>
      <vt:lpstr>Κίνδυνος αγοράς - Κίνδυνος επιτοκίου</vt:lpstr>
      <vt:lpstr>Κίνδυνος αγοράς - Συναλλαγματικός κίνδυνος</vt:lpstr>
      <vt:lpstr>Πιστωτικός κίνδυνος</vt:lpstr>
      <vt:lpstr>Λειτουργικός κίνδυνος</vt:lpstr>
      <vt:lpstr>Τεχνολογικός κίνδυνος</vt:lpstr>
      <vt:lpstr>Διαχείριση τεχνολογικών κινδύνων</vt:lpstr>
      <vt:lpstr>Νομικός κίνδυνος</vt:lpstr>
      <vt:lpstr>Νομικός κίνδυνος</vt:lpstr>
      <vt:lpstr>Κίνδυνος χώρας</vt:lpstr>
      <vt:lpstr>Στατιστικό μοντέλο CRAM (Country Risk Assessment Model)</vt:lpstr>
      <vt:lpstr>Κίνδυνος κεφαλαιακής επάρκειας</vt:lpstr>
      <vt:lpstr>Κίνδυνος κεφαλαιακής επάρκειας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89</cp:revision>
  <dcterms:created xsi:type="dcterms:W3CDTF">2013-10-10T16:57:40Z</dcterms:created>
  <dcterms:modified xsi:type="dcterms:W3CDTF">2026-02-18T20:00:13Z</dcterms:modified>
</cp:coreProperties>
</file>