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handoutMasterIdLst>
    <p:handoutMasterId r:id="rId41"/>
  </p:handout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312" r:id="rId32"/>
    <p:sldId id="313" r:id="rId33"/>
    <p:sldId id="269" r:id="rId34"/>
    <p:sldId id="314" r:id="rId35"/>
    <p:sldId id="315" r:id="rId36"/>
    <p:sldId id="316" r:id="rId37"/>
    <p:sldId id="317" r:id="rId38"/>
    <p:sldId id="318"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3/16/2026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3/16/2026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2130425"/>
            <a:ext cx="8534400" cy="1831975"/>
          </a:xfrm>
        </p:spPr>
        <p:txBody>
          <a:bodyPr>
            <a:normAutofit/>
          </a:bodyPr>
          <a:lstStyle/>
          <a:p>
            <a:r>
              <a:rPr lang="el-GR" b="1" dirty="0">
                <a:solidFill>
                  <a:schemeClr val="tx2"/>
                </a:solidFill>
              </a:rPr>
              <a:t>Παρουσίαση 3: </a:t>
            </a:r>
            <a:br>
              <a:rPr lang="el-GR" b="1" dirty="0">
                <a:solidFill>
                  <a:schemeClr val="tx2"/>
                </a:solidFill>
              </a:rPr>
            </a:br>
            <a:r>
              <a:rPr lang="el-GR" b="1" dirty="0">
                <a:solidFill>
                  <a:schemeClr val="tx2"/>
                </a:solidFill>
              </a:rPr>
              <a:t>Ο ρόλος των Κεντρικών Τραπεζών</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350FE-2243-2186-C761-23160409B8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D47C91-209A-959F-001D-316C67D48505}"/>
              </a:ext>
            </a:extLst>
          </p:cNvPr>
          <p:cNvSpPr>
            <a:spLocks noGrp="1"/>
          </p:cNvSpPr>
          <p:nvPr>
            <p:ph idx="1"/>
          </p:nvPr>
        </p:nvSpPr>
        <p:spPr>
          <a:xfrm>
            <a:off x="435077" y="827906"/>
            <a:ext cx="8229600" cy="5801493"/>
          </a:xfrm>
        </p:spPr>
        <p:txBody>
          <a:bodyPr>
            <a:noAutofit/>
          </a:bodyPr>
          <a:lstStyle/>
          <a:p>
            <a:pPr algn="just"/>
            <a:r>
              <a:rPr lang="el-GR" sz="1800" dirty="0"/>
              <a:t>Η παρέμβαση συναλλάγματος αποτελεί ένα σημαντικό εργαλείο των κεντρικών τραπεζών σε πολλές αναδυόμενες οικονομίες. </a:t>
            </a:r>
          </a:p>
          <a:p>
            <a:pPr algn="just"/>
            <a:r>
              <a:rPr lang="el-GR" sz="1800" dirty="0"/>
              <a:t>Μπορεί να θεωρηθεί εργαλείο νομισματικής πολιτικής όταν η κεντρική τράπεζα σκόπιμα επεμβαίνει σε αυτές προκειμένου να επηρεάσει διάφορες μακροοικονομικές μεταβλητές. </a:t>
            </a:r>
          </a:p>
          <a:p>
            <a:pPr algn="just"/>
            <a:r>
              <a:rPr lang="el-GR" sz="1800" dirty="0"/>
              <a:t>Η παρέμβαση αυτή πραγματοποιείται από τις κεντρικές τράπεζες μέσω της αγοράς και πώλησης νομισμάτων στην αγορά συναλλάγματος επηρεάζοντας έτσι τη συναλλαγματική ισοτιμία προς την κατεύθυνση που επιθυμούν και μεταβάλλοντας την αξία των νομισμάτων.</a:t>
            </a:r>
          </a:p>
          <a:p>
            <a:pPr algn="just"/>
            <a:r>
              <a:rPr lang="el-GR" sz="1800" dirty="0"/>
              <a:t>Πρωταρχικός στόχος των κεντρικών τραπεζών μέσω της παρέμβασης στην αγορά συναλλάγματος είναι η σταθεροποίηση των συναλλαγματικών ισοτιμιών όταν παρατηρούνται υπερβολικές διακυμάνσεις καθώς η συνεχιζόμενη αστάθεια επηρεάζει την χρηματοοικονομική αγορά και την εμπιστοσύνη στις αγορές. </a:t>
            </a:r>
          </a:p>
          <a:p>
            <a:pPr algn="just"/>
            <a:r>
              <a:rPr lang="el-GR" sz="1800" dirty="0"/>
              <a:t>Έτσι επιτυγχάνεται η διατήρηση της χρηματοπιστωτικής σταθερότητας και αυτό διότι οι συναλλαγματικές ισοτιμίες έχουν μεγάλη επίδραση στον πληθωρισμό.</a:t>
            </a:r>
          </a:p>
          <a:p>
            <a:pPr marL="0" indent="0" algn="just">
              <a:buNone/>
            </a:pPr>
            <a:endParaRPr lang="el-GR" sz="1800" dirty="0"/>
          </a:p>
        </p:txBody>
      </p:sp>
      <p:sp>
        <p:nvSpPr>
          <p:cNvPr id="4" name="Slide Number Placeholder 3">
            <a:extLst>
              <a:ext uri="{FF2B5EF4-FFF2-40B4-BE49-F238E27FC236}">
                <a16:creationId xmlns:a16="http://schemas.microsoft.com/office/drawing/2014/main" id="{F708B7F8-1C40-A17F-AFDA-191729CB8D9D}"/>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F02E0DCF-A94D-9154-2BF3-50B99C2ABDFC}"/>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Παρέμβαση συναλλάγματος</a:t>
            </a:r>
          </a:p>
        </p:txBody>
      </p:sp>
    </p:spTree>
    <p:extLst>
      <p:ext uri="{BB962C8B-B14F-4D97-AF65-F5344CB8AC3E}">
        <p14:creationId xmlns:p14="http://schemas.microsoft.com/office/powerpoint/2010/main" val="3992266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FC4A6-D16D-8D3D-6C21-3377A84F61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542341-9D00-F915-DF5A-9CB3638750D4}"/>
              </a:ext>
            </a:extLst>
          </p:cNvPr>
          <p:cNvSpPr>
            <a:spLocks noGrp="1"/>
          </p:cNvSpPr>
          <p:nvPr>
            <p:ph idx="1"/>
          </p:nvPr>
        </p:nvSpPr>
        <p:spPr>
          <a:xfrm>
            <a:off x="435077" y="827906"/>
            <a:ext cx="8229600" cy="5801493"/>
          </a:xfrm>
        </p:spPr>
        <p:txBody>
          <a:bodyPr>
            <a:noAutofit/>
          </a:bodyPr>
          <a:lstStyle/>
          <a:p>
            <a:pPr algn="just"/>
            <a:r>
              <a:rPr lang="el-GR" sz="1700" dirty="0"/>
              <a:t>Αποτελούν περιουσιακά στοιχεία σε συνάλλαγμα τα οποία μία κεντρική τράπεζα διατηρεί στο αποθεματικό της. Το μεγαλύτερο μέρος των συναλλαγματικών διαθεσίμων των κεντρικών τραπεζών διατηρείται σε δολάρια και αυτό γιατί οι περισσότερες συναλλαγές πραγματοποιούνται σε δολάρια.</a:t>
            </a:r>
          </a:p>
          <a:p>
            <a:pPr algn="just"/>
            <a:r>
              <a:rPr lang="el-GR" sz="1700" dirty="0"/>
              <a:t>Στα περιουσιακά αυτά στοιχεία μπορεί να περιλαμβάνονται τραπεζογραμμάτια, ομόλογα, καταθέσεις ξένων νομισμάτων, γραμμάτια του δημοσίου καθώς και διάφορα κρατικά χρεόγραφα. Κάποιες χώρες μάλιστα διατηρούν χρυσό ως τμήμα των αποθεμάτων τους.</a:t>
            </a:r>
          </a:p>
          <a:p>
            <a:pPr algn="just"/>
            <a:r>
              <a:rPr lang="el-GR" sz="1700" dirty="0"/>
              <a:t>Στόχος των κεντρικών τραπεζών μέσα από τη διαχείριση των συναλλαγματικών αποθεμάτων είναι η εξισορρόπηση των πληρωμών της χώρας, η κάλυψη έκτακτων αναγκών, η υποστήριξη του νομίσματος σε περίπτωση υποτίμησης, η διαχείριση της νομισματικής και συναλλαγματικής ισοτιμίας, η απορρόφηση σοκ σε περιόδους κρίσεων ή όταν είναι περιορισμένη η πρόσβαση σε δανεισμό, καθώς και η αντιμετώπιση εθνικών καταστροφών. </a:t>
            </a:r>
          </a:p>
          <a:p>
            <a:pPr algn="just"/>
            <a:r>
              <a:rPr lang="el-GR" sz="1700" dirty="0"/>
              <a:t>Με αυτό τον τρόπο εξασφαλίζεται η ρευστότητα και παρέχεται εμπιστοσύνη στη χώρα καθώς είναι σε θέση να εκπληρώσει τις υποχρεώσεις της. Τα αποθέματα μεταβάλλονται μέσω της αγοράς ή πώλησης συναλλαγματικών διαθεσίμων στην αγορά συναλλάγματος.</a:t>
            </a:r>
          </a:p>
          <a:p>
            <a:pPr algn="just"/>
            <a:r>
              <a:rPr lang="el-GR" sz="1700" dirty="0"/>
              <a:t>Σε χώρες που υπάρχει το καθεστώς των κυμαινόμενων συναλλαγματικών ισοτιμιών τα αποθεματικά που χρειάζονται είναι χαμηλότερα καθώς οι συναλλαγματικές ισοτιμίες μπορεί να βοηθήσουν στην απορρόφηση των κραδασμών που εμφανίζονται.</a:t>
            </a:r>
          </a:p>
          <a:p>
            <a:pPr marL="0" indent="0" algn="just">
              <a:buNone/>
            </a:pPr>
            <a:endParaRPr lang="el-GR" sz="1800" dirty="0"/>
          </a:p>
        </p:txBody>
      </p:sp>
      <p:sp>
        <p:nvSpPr>
          <p:cNvPr id="4" name="Slide Number Placeholder 3">
            <a:extLst>
              <a:ext uri="{FF2B5EF4-FFF2-40B4-BE49-F238E27FC236}">
                <a16:creationId xmlns:a16="http://schemas.microsoft.com/office/drawing/2014/main" id="{ECB5D9D0-BB4F-31FB-1F87-DDDE2B9650C0}"/>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5" name="Title 1">
            <a:extLst>
              <a:ext uri="{FF2B5EF4-FFF2-40B4-BE49-F238E27FC236}">
                <a16:creationId xmlns:a16="http://schemas.microsoft.com/office/drawing/2014/main" id="{D809FE3C-991F-1519-8D7D-94339BC5ED1C}"/>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Συναλλαγματικά διαθέσιμα</a:t>
            </a:r>
          </a:p>
        </p:txBody>
      </p:sp>
    </p:spTree>
    <p:extLst>
      <p:ext uri="{BB962C8B-B14F-4D97-AF65-F5344CB8AC3E}">
        <p14:creationId xmlns:p14="http://schemas.microsoft.com/office/powerpoint/2010/main" val="109855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BF15B-ABCF-1859-0857-C234770914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1B9ECE-372C-E507-783F-227A4AD1D497}"/>
              </a:ext>
            </a:extLst>
          </p:cNvPr>
          <p:cNvSpPr>
            <a:spLocks noGrp="1"/>
          </p:cNvSpPr>
          <p:nvPr>
            <p:ph idx="1"/>
          </p:nvPr>
        </p:nvSpPr>
        <p:spPr>
          <a:xfrm>
            <a:off x="435077" y="827906"/>
            <a:ext cx="8229600" cy="5801493"/>
          </a:xfrm>
        </p:spPr>
        <p:txBody>
          <a:bodyPr>
            <a:noAutofit/>
          </a:bodyPr>
          <a:lstStyle/>
          <a:p>
            <a:pPr algn="just"/>
            <a:r>
              <a:rPr lang="el-GR" sz="1800" dirty="0"/>
              <a:t>Μια άλλη λειτουργία των κεντρικών τραπεζών είναι η διατήρηση της χρηματοοικονομικής σταθερότητας η οποία ενδέχεται να απειληθεί από την εμφάνιση συστημικών κρίσεων.</a:t>
            </a:r>
          </a:p>
          <a:p>
            <a:pPr algn="just"/>
            <a:r>
              <a:rPr lang="el-GR" sz="1800" dirty="0"/>
              <a:t>Η χρηματοοικονομική σταθερότητα είναι μία κατάσταση κατά την οποία το χρηματοοικονομικό σύστημα εκτελεί ικανοποιητικά τις βασικές του λειτουργίες οι οποίες συνίστανται στη διαμεσολάβηση για τη μεταφορά κεφαλαίων, την αξιολόγηση των κινδύνων, την έγκαιρη αντιμετώπιση αυτών και την απορρόφηση οικονομικών σοκ που προκύπτουν στο χρηματοοικονομικό σύστημα.</a:t>
            </a:r>
          </a:p>
          <a:p>
            <a:pPr algn="just"/>
            <a:r>
              <a:rPr lang="el-GR" sz="1800" dirty="0"/>
              <a:t>Η κεντρική τράπεζα διασφαλίζει τη σταθερότητα του τραπεζικού συστήματος ιδίως εμποδίζοντας την εξέλιξη διαταραχών που θα δημιουργήσουν προβλήματα στο διαμεσολαβητικό της ρόλο. </a:t>
            </a:r>
          </a:p>
          <a:p>
            <a:pPr algn="just"/>
            <a:r>
              <a:rPr lang="el-GR" sz="1800" dirty="0"/>
              <a:t>Με αυτόν τον τρόπο μειώνεται η πιθανότητα να προκύψουν χρηματοοικονομικές κρίσεις αλλά και αν ακόμα εκδηλωθούν μετριάζονται οι αρνητικές επιπτώσεις στην οικονομία.</a:t>
            </a:r>
          </a:p>
          <a:p>
            <a:pPr algn="just"/>
            <a:r>
              <a:rPr lang="el-GR" sz="1800" dirty="0"/>
              <a:t>Σκοπός των κεντρικών τραπεζών μέσα από την παρακολούθηση των εξελίξεων που συμβαίνουν στο χρηματοπιστωτικό σύστημα είναι να μειώσει τους συστημικούς κινδύνους που μπορεί να προκύψουν κάνοντας έτσι το σύστημα πιο ανθεκτικό.</a:t>
            </a:r>
          </a:p>
          <a:p>
            <a:pPr marL="0" indent="0" algn="just">
              <a:buNone/>
            </a:pPr>
            <a:endParaRPr lang="el-GR" sz="1800" dirty="0"/>
          </a:p>
        </p:txBody>
      </p:sp>
      <p:sp>
        <p:nvSpPr>
          <p:cNvPr id="4" name="Slide Number Placeholder 3">
            <a:extLst>
              <a:ext uri="{FF2B5EF4-FFF2-40B4-BE49-F238E27FC236}">
                <a16:creationId xmlns:a16="http://schemas.microsoft.com/office/drawing/2014/main" id="{FFF8B82D-619B-A7E8-9105-89B439D87047}"/>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AB976515-6369-5BBD-CB06-CD37891379CF}"/>
              </a:ext>
            </a:extLst>
          </p:cNvPr>
          <p:cNvSpPr>
            <a:spLocks noGrp="1"/>
          </p:cNvSpPr>
          <p:nvPr>
            <p:ph type="title"/>
          </p:nvPr>
        </p:nvSpPr>
        <p:spPr>
          <a:xfrm>
            <a:off x="435077" y="166022"/>
            <a:ext cx="8229600" cy="639762"/>
          </a:xfrm>
        </p:spPr>
        <p:txBody>
          <a:bodyPr>
            <a:normAutofit fontScale="90000"/>
          </a:bodyPr>
          <a:lstStyle/>
          <a:p>
            <a:r>
              <a:rPr lang="el-GR" altLang="en-US" sz="3400" b="1" dirty="0">
                <a:solidFill>
                  <a:schemeClr val="tx2"/>
                </a:solidFill>
              </a:rPr>
              <a:t>Λειτουργίες χρηματοοικονομικής σταθερότητας</a:t>
            </a:r>
          </a:p>
        </p:txBody>
      </p:sp>
    </p:spTree>
    <p:extLst>
      <p:ext uri="{BB962C8B-B14F-4D97-AF65-F5344CB8AC3E}">
        <p14:creationId xmlns:p14="http://schemas.microsoft.com/office/powerpoint/2010/main" val="3919730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C26B3-803B-74CB-7C3F-569E837F52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A6F1DA-BD3B-90A4-6882-216AA446763B}"/>
              </a:ext>
            </a:extLst>
          </p:cNvPr>
          <p:cNvSpPr>
            <a:spLocks noGrp="1"/>
          </p:cNvSpPr>
          <p:nvPr>
            <p:ph idx="1"/>
          </p:nvPr>
        </p:nvSpPr>
        <p:spPr>
          <a:xfrm>
            <a:off x="435077" y="827906"/>
            <a:ext cx="8229600" cy="5801493"/>
          </a:xfrm>
        </p:spPr>
        <p:txBody>
          <a:bodyPr>
            <a:noAutofit/>
          </a:bodyPr>
          <a:lstStyle/>
          <a:p>
            <a:pPr algn="just"/>
            <a:r>
              <a:rPr lang="el-GR" sz="1800" dirty="0"/>
              <a:t>Η </a:t>
            </a:r>
            <a:r>
              <a:rPr lang="el-GR" sz="1800" dirty="0" err="1"/>
              <a:t>μακροπροληπτική</a:t>
            </a:r>
            <a:r>
              <a:rPr lang="el-GR" sz="1800" dirty="0"/>
              <a:t> εποπτεία έχει να κάνει με την επίβλεψη ολόκληρου του χρηματοπιστωτικού συστήματος και στοχεύει στο να αποτρέψει ή να μετριάσει τους κινδύνους που το απειλούν.</a:t>
            </a:r>
          </a:p>
          <a:p>
            <a:pPr algn="just"/>
            <a:r>
              <a:rPr lang="el-GR" sz="1800" dirty="0"/>
              <a:t>Κυρίως μετά τη διεθνή κρίση του 2007-2009 έχουν ανατεθεί καθήκοντα στις κεντρικές τράπεζες σε σχέση με την </a:t>
            </a:r>
            <a:r>
              <a:rPr lang="el-GR" sz="1800" dirty="0" err="1"/>
              <a:t>μακροπροληπτική</a:t>
            </a:r>
            <a:r>
              <a:rPr lang="el-GR" sz="1800" dirty="0"/>
              <a:t> εποπτεία με σκοπό να μειώσουν την έκθεση του χρηματοπιστωτικού συστήματος σε συστημικούς κινδύνους, όχι από μεμονωμένους παράγοντες αλλά από παράγοντες γενικότερης φύσης. </a:t>
            </a:r>
          </a:p>
          <a:p>
            <a:pPr algn="just"/>
            <a:r>
              <a:rPr lang="el-GR" sz="1800" dirty="0"/>
              <a:t>Η κεντρική τράπεζα αφού εντοπίσει τους κινδύνους προσπαθεί να τους μειώσει ενισχύοντας το χρηματοπιστωτικό σύστημα με τη χρήση μέτρων τα οποία αποτελούν τη </a:t>
            </a:r>
            <a:r>
              <a:rPr lang="el-GR" sz="1800" dirty="0" err="1"/>
              <a:t>μακροπροληπτική</a:t>
            </a:r>
            <a:r>
              <a:rPr lang="el-GR" sz="1800" dirty="0"/>
              <a:t> πολιτική.</a:t>
            </a:r>
          </a:p>
          <a:p>
            <a:pPr algn="just"/>
            <a:r>
              <a:rPr lang="el-GR" sz="1800" dirty="0"/>
              <a:t>Η στρατηγική της πολιτικής </a:t>
            </a:r>
            <a:r>
              <a:rPr lang="el-GR" sz="1800" dirty="0" err="1"/>
              <a:t>μακροπροληπτικής</a:t>
            </a:r>
            <a:r>
              <a:rPr lang="el-GR" sz="1800" dirty="0"/>
              <a:t> εποπτείας έχει να κάνει αρχικά με την παρακολούθηση του συστήματος, τον εντοπισμό αδυναμιών και των κινδύνων που μπορεί να προκύψουν. </a:t>
            </a:r>
          </a:p>
          <a:p>
            <a:pPr algn="just"/>
            <a:r>
              <a:rPr lang="el-GR" sz="1800" dirty="0"/>
              <a:t>Λαμβάνει τα κατάλληλα μέτρα για να περιορίσει τους συστημικούς κινδύνους και αξιολογεί τα αποτελέσματα από τη χρήση των μέτρων προσαρμόζοντας την πολιτική που θα ακολουθήσει σε περίπτωση μη αποτελεσματικότητας των μέτρων που ελήφθησαν.</a:t>
            </a:r>
          </a:p>
          <a:p>
            <a:pPr marL="0" indent="0" algn="just">
              <a:buNone/>
            </a:pPr>
            <a:endParaRPr lang="el-GR" sz="1800" dirty="0"/>
          </a:p>
        </p:txBody>
      </p:sp>
      <p:sp>
        <p:nvSpPr>
          <p:cNvPr id="4" name="Slide Number Placeholder 3">
            <a:extLst>
              <a:ext uri="{FF2B5EF4-FFF2-40B4-BE49-F238E27FC236}">
                <a16:creationId xmlns:a16="http://schemas.microsoft.com/office/drawing/2014/main" id="{905EE3A0-ECA3-2B43-61D3-A10D1D90C47D}"/>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B2FB6D06-7720-975F-EEA3-8C83547FBE8A}"/>
              </a:ext>
            </a:extLst>
          </p:cNvPr>
          <p:cNvSpPr>
            <a:spLocks noGrp="1"/>
          </p:cNvSpPr>
          <p:nvPr>
            <p:ph type="title"/>
          </p:nvPr>
        </p:nvSpPr>
        <p:spPr>
          <a:xfrm>
            <a:off x="435077" y="166022"/>
            <a:ext cx="8229600" cy="639762"/>
          </a:xfrm>
        </p:spPr>
        <p:txBody>
          <a:bodyPr>
            <a:normAutofit/>
          </a:bodyPr>
          <a:lstStyle/>
          <a:p>
            <a:r>
              <a:rPr lang="el-GR" altLang="en-US" sz="3400" b="1" dirty="0" err="1">
                <a:solidFill>
                  <a:schemeClr val="tx2"/>
                </a:solidFill>
              </a:rPr>
              <a:t>Μακροπροληπτική</a:t>
            </a:r>
            <a:r>
              <a:rPr lang="el-GR" altLang="en-US" sz="3400" b="1" dirty="0">
                <a:solidFill>
                  <a:schemeClr val="tx2"/>
                </a:solidFill>
              </a:rPr>
              <a:t> εποπτεία</a:t>
            </a:r>
          </a:p>
        </p:txBody>
      </p:sp>
    </p:spTree>
    <p:extLst>
      <p:ext uri="{BB962C8B-B14F-4D97-AF65-F5344CB8AC3E}">
        <p14:creationId xmlns:p14="http://schemas.microsoft.com/office/powerpoint/2010/main" val="559579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D0EF3-7B25-A287-C3A9-7783E3CD3B9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F3BA45-3F16-6D1F-1BA4-50D4454EA12E}"/>
              </a:ext>
            </a:extLst>
          </p:cNvPr>
          <p:cNvSpPr>
            <a:spLocks noGrp="1"/>
          </p:cNvSpPr>
          <p:nvPr>
            <p:ph idx="1"/>
          </p:nvPr>
        </p:nvSpPr>
        <p:spPr>
          <a:xfrm>
            <a:off x="435077" y="827906"/>
            <a:ext cx="8229600" cy="5801493"/>
          </a:xfrm>
        </p:spPr>
        <p:txBody>
          <a:bodyPr>
            <a:noAutofit/>
          </a:bodyPr>
          <a:lstStyle/>
          <a:p>
            <a:pPr algn="just"/>
            <a:r>
              <a:rPr lang="el-GR" sz="1700" dirty="0"/>
              <a:t>Η </a:t>
            </a:r>
            <a:r>
              <a:rPr lang="el-GR" sz="1700" dirty="0" err="1"/>
              <a:t>μικροπροληπτική</a:t>
            </a:r>
            <a:r>
              <a:rPr lang="el-GR" sz="1700" dirty="0"/>
              <a:t> εποπτεία μέσω διαφόρων κανόνων επιδιώκει να ενισχύσει την ασφάλεια και την ευρωστία των τραπεζών περιορίζοντας την έκθεση τους είτε στην αφερεγγυότητα είτε στον κίνδυνο ρευστότητας και γενικώς να περιορίσουν την έκθεση των τραπεζών σε κινδύνους, και να αυξήσουν την ικανότητά τους να απορροφούν τις απώλειες σε περίπτωση εμφάνισης τέτοιων κινδύνων. Ως εκ τούτου αποτρέπει την αποτυχία μεμονωμένων τραπεζών και έτσι αποφεύγεται ο κίνδυνος μετάδοσης των αρνητικών επιπτώσεων σε ολόκληρο το χρηματοπιστωτικό σύστημα.</a:t>
            </a:r>
          </a:p>
          <a:p>
            <a:pPr algn="just"/>
            <a:r>
              <a:rPr lang="el-GR" sz="1700" dirty="0"/>
              <a:t>Οι κανόνες </a:t>
            </a:r>
            <a:r>
              <a:rPr lang="el-GR" sz="1700" dirty="0" err="1"/>
              <a:t>μικροπροληπτικής</a:t>
            </a:r>
            <a:r>
              <a:rPr lang="el-GR" sz="1700" dirty="0"/>
              <a:t> εποπτείας περιλαμβάνουν δείκτες κεφαλαιακής επάρκειας έναντι έκθεσης σε κινδύνους τραπεζών, δείκτες ρευστότητας, αναλογία μόχλευσης, περιορισμός συμμετοχής τραπεζών σε άλλες εταιρίες (κυρίως εκτός χρηματοπιστωτικού συστήματος), προβλέψεις για μελλοντική έκθεση σε κινδύνους, διαφοροποίηση χαρτοφυλακίου, δημόσια αποκάλυψη πληροφοριών σχετικά με τα παραπάνω θέματα.</a:t>
            </a:r>
          </a:p>
          <a:p>
            <a:pPr algn="just"/>
            <a:r>
              <a:rPr lang="el-GR" sz="1700" dirty="0"/>
              <a:t>Ο κανονισμός για τη </a:t>
            </a:r>
            <a:r>
              <a:rPr lang="el-GR" sz="1700" dirty="0" err="1"/>
              <a:t>μικροπροληπτική</a:t>
            </a:r>
            <a:r>
              <a:rPr lang="el-GR" sz="1700" dirty="0"/>
              <a:t> εποπτεία μπορεί να είναι αποτελεσματικός μόνο αν σε συνδυασμό με τις αρμόδιες αρχές σκοπεύει στην αξιολόγηση της ποιότητας των χαρτοφυλακίων των τραπεζών και εξακριβώνει τη συμμόρφωση με το ισχύον κανονιστικό πλαίσιο προκειμένου να αποτραπεί η έκθεση τους σε μη ελεγχόμενα επίπεδα κινδύνου. Αυτό γίνεται μέσω τακτικών και έκτακτων αξιολογήσεων που πραγματοποιούνται από τις εποπτικές αρχές καθώς και από εξωτερικούς ελεγκτές για λογαριασμό των εποπτικών αρχών.</a:t>
            </a:r>
          </a:p>
          <a:p>
            <a:pPr marL="0" indent="0" algn="just">
              <a:buNone/>
            </a:pPr>
            <a:endParaRPr lang="el-GR" sz="1800" dirty="0"/>
          </a:p>
        </p:txBody>
      </p:sp>
      <p:sp>
        <p:nvSpPr>
          <p:cNvPr id="4" name="Slide Number Placeholder 3">
            <a:extLst>
              <a:ext uri="{FF2B5EF4-FFF2-40B4-BE49-F238E27FC236}">
                <a16:creationId xmlns:a16="http://schemas.microsoft.com/office/drawing/2014/main" id="{DAA63AD6-8A49-16C2-D582-DA8A6578385C}"/>
              </a:ext>
            </a:extLst>
          </p:cNvPr>
          <p:cNvSpPr>
            <a:spLocks noGrp="1"/>
          </p:cNvSpPr>
          <p:nvPr>
            <p:ph type="sldNum" sz="quarter" idx="12"/>
          </p:nvPr>
        </p:nvSpPr>
        <p:spPr/>
        <p:txBody>
          <a:bodyPr/>
          <a:lstStyle/>
          <a:p>
            <a:fld id="{6F80338C-7267-4363-B749-58AFCE06DD7B}" type="slidenum">
              <a:rPr lang="en-US" smtClean="0"/>
              <a:pPr/>
              <a:t>14</a:t>
            </a:fld>
            <a:endParaRPr lang="en-US"/>
          </a:p>
        </p:txBody>
      </p:sp>
      <p:sp>
        <p:nvSpPr>
          <p:cNvPr id="5" name="Title 1">
            <a:extLst>
              <a:ext uri="{FF2B5EF4-FFF2-40B4-BE49-F238E27FC236}">
                <a16:creationId xmlns:a16="http://schemas.microsoft.com/office/drawing/2014/main" id="{6D5A6DB0-2AD8-7A3F-CE85-345F4B28AA58}"/>
              </a:ext>
            </a:extLst>
          </p:cNvPr>
          <p:cNvSpPr>
            <a:spLocks noGrp="1"/>
          </p:cNvSpPr>
          <p:nvPr>
            <p:ph type="title"/>
          </p:nvPr>
        </p:nvSpPr>
        <p:spPr>
          <a:xfrm>
            <a:off x="435077" y="166022"/>
            <a:ext cx="8229600" cy="639762"/>
          </a:xfrm>
        </p:spPr>
        <p:txBody>
          <a:bodyPr>
            <a:normAutofit/>
          </a:bodyPr>
          <a:lstStyle/>
          <a:p>
            <a:r>
              <a:rPr lang="el-GR" altLang="en-US" sz="3400" b="1" dirty="0" err="1">
                <a:solidFill>
                  <a:schemeClr val="tx2"/>
                </a:solidFill>
              </a:rPr>
              <a:t>Μικροπροληπτική</a:t>
            </a:r>
            <a:r>
              <a:rPr lang="el-GR" altLang="en-US" sz="3400" b="1" dirty="0">
                <a:solidFill>
                  <a:schemeClr val="tx2"/>
                </a:solidFill>
              </a:rPr>
              <a:t> εποπτεία</a:t>
            </a:r>
          </a:p>
        </p:txBody>
      </p:sp>
    </p:spTree>
    <p:extLst>
      <p:ext uri="{BB962C8B-B14F-4D97-AF65-F5344CB8AC3E}">
        <p14:creationId xmlns:p14="http://schemas.microsoft.com/office/powerpoint/2010/main" val="3669408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34BF0-62E5-6614-2A56-CE07D5EC37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8EDEDE-9B3F-1896-693B-8D4ED1FB4ED1}"/>
              </a:ext>
            </a:extLst>
          </p:cNvPr>
          <p:cNvSpPr>
            <a:spLocks noGrp="1"/>
          </p:cNvSpPr>
          <p:nvPr>
            <p:ph idx="1"/>
          </p:nvPr>
        </p:nvSpPr>
        <p:spPr>
          <a:xfrm>
            <a:off x="457200" y="1143000"/>
            <a:ext cx="8229600" cy="5801493"/>
          </a:xfrm>
        </p:spPr>
        <p:txBody>
          <a:bodyPr>
            <a:noAutofit/>
          </a:bodyPr>
          <a:lstStyle/>
          <a:p>
            <a:pPr algn="just"/>
            <a:r>
              <a:rPr lang="el-GR" sz="1800" dirty="0"/>
              <a:t>Η επίβλεψη των συστημάτων πληρωμών αποτελεί μια ακόμα αρμοδιότητα της κεντρικής τράπεζας και κρίνεται αναγκαία προκειμένου να προληφθούν οι κίνδυνοι που απειλούν τα συστήματα όπως ο πιστωτικός, ο κίνδυνος ρευστότητας, ο λειτουργικός, ο νομικός και να διασφαλιστεί έτσι η σταθερότητα του χρηματοπιστωτικού συστήματος. Ο περιορισμός των κινδύνων αυτών βοηθάει στη διατήρηση της εμπιστοσύνης του κοινού στο σύστημα και στο νόμισμα της χώρας.</a:t>
            </a:r>
          </a:p>
          <a:p>
            <a:pPr algn="just"/>
            <a:r>
              <a:rPr lang="el-GR" sz="1800" dirty="0"/>
              <a:t>Η εφαρμογή της επίβλεψης των συστημάτων αφορά τα πρότυπα και τις αρχές που πρέπει να τηρούνται για τη σωστή λειτουργία των συστημάτων, τα εργαλεία που χρησιμοποιούνται για την άσκηση της επίβλεψης καθώς τα στοιχεία που πρέπει να υποβάλλουν στις κεντρικές τράπεζες.</a:t>
            </a:r>
          </a:p>
          <a:p>
            <a:pPr algn="just"/>
            <a:r>
              <a:rPr lang="el-GR" sz="1800" dirty="0"/>
              <a:t>Τα συστήματα πληρωμών και διακανονισμού αποτελούν την κύρια υποδομή του χρηματοπιστωτικού συστήματος και είναι επίσης πρωταρχικής σημασίας για τη λειτουργία του νομισματικού συστήματος, ιδιαίτερα όσον αφορά τον διακανονισμό των συναλλαγών νομισματικής πολιτικής.</a:t>
            </a:r>
          </a:p>
          <a:p>
            <a:pPr marL="0" indent="0" algn="just">
              <a:buNone/>
            </a:pPr>
            <a:endParaRPr lang="el-GR" sz="1800" dirty="0"/>
          </a:p>
        </p:txBody>
      </p:sp>
      <p:sp>
        <p:nvSpPr>
          <p:cNvPr id="4" name="Slide Number Placeholder 3">
            <a:extLst>
              <a:ext uri="{FF2B5EF4-FFF2-40B4-BE49-F238E27FC236}">
                <a16:creationId xmlns:a16="http://schemas.microsoft.com/office/drawing/2014/main" id="{939A7C78-203B-0C65-54F6-408A2BE613A0}"/>
              </a:ext>
            </a:extLst>
          </p:cNvPr>
          <p:cNvSpPr>
            <a:spLocks noGrp="1"/>
          </p:cNvSpPr>
          <p:nvPr>
            <p:ph type="sldNum" sz="quarter" idx="12"/>
          </p:nvPr>
        </p:nvSpPr>
        <p:spPr/>
        <p:txBody>
          <a:bodyPr/>
          <a:lstStyle/>
          <a:p>
            <a:fld id="{6F80338C-7267-4363-B749-58AFCE06DD7B}" type="slidenum">
              <a:rPr lang="en-US" smtClean="0"/>
              <a:pPr/>
              <a:t>15</a:t>
            </a:fld>
            <a:endParaRPr lang="en-US"/>
          </a:p>
        </p:txBody>
      </p:sp>
      <p:sp>
        <p:nvSpPr>
          <p:cNvPr id="5" name="Title 1">
            <a:extLst>
              <a:ext uri="{FF2B5EF4-FFF2-40B4-BE49-F238E27FC236}">
                <a16:creationId xmlns:a16="http://schemas.microsoft.com/office/drawing/2014/main" id="{3BF1BC8B-C5A9-A276-E4E0-6A363442108B}"/>
              </a:ext>
            </a:extLst>
          </p:cNvPr>
          <p:cNvSpPr>
            <a:spLocks noGrp="1"/>
          </p:cNvSpPr>
          <p:nvPr>
            <p:ph type="title"/>
          </p:nvPr>
        </p:nvSpPr>
        <p:spPr>
          <a:xfrm>
            <a:off x="435077" y="166022"/>
            <a:ext cx="8229600" cy="976978"/>
          </a:xfrm>
        </p:spPr>
        <p:txBody>
          <a:bodyPr>
            <a:normAutofit fontScale="90000"/>
          </a:bodyPr>
          <a:lstStyle/>
          <a:p>
            <a:r>
              <a:rPr lang="el-GR" altLang="en-US" sz="3400" b="1" dirty="0">
                <a:solidFill>
                  <a:schemeClr val="tx2"/>
                </a:solidFill>
              </a:rPr>
              <a:t>Επίβλεψη συστημάτων πληρωμών και διακανονισμού</a:t>
            </a:r>
          </a:p>
        </p:txBody>
      </p:sp>
    </p:spTree>
    <p:extLst>
      <p:ext uri="{BB962C8B-B14F-4D97-AF65-F5344CB8AC3E}">
        <p14:creationId xmlns:p14="http://schemas.microsoft.com/office/powerpoint/2010/main" val="215968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18D2B-2AD1-65C1-E20A-C4F5E9A21D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45E476-E267-25F8-4B52-EDBB215020CF}"/>
              </a:ext>
            </a:extLst>
          </p:cNvPr>
          <p:cNvSpPr>
            <a:spLocks noGrp="1"/>
          </p:cNvSpPr>
          <p:nvPr>
            <p:ph idx="1"/>
          </p:nvPr>
        </p:nvSpPr>
        <p:spPr>
          <a:xfrm>
            <a:off x="457200" y="1143000"/>
            <a:ext cx="8229600" cy="5801493"/>
          </a:xfrm>
        </p:spPr>
        <p:txBody>
          <a:bodyPr>
            <a:noAutofit/>
          </a:bodyPr>
          <a:lstStyle/>
          <a:p>
            <a:pPr algn="just"/>
            <a:r>
              <a:rPr lang="el-GR" sz="1800" dirty="0"/>
              <a:t>Το σύστημα πληρωμών και διακανονισμού περιλαμβάνει τα μέσα πληρωμής τους κανόνες, τις διαδικασίες και τις τεχνικές υποστήριξης και διευκόλυνσης προγραμμάτων προκειμένου να γίνει η εκκαθάριση, η μεταφορά κεφαλαίων και ο τελικός διακανονισμός με τον οποίο εκτελείται η πληρωμή στο δικαιούχο. Αρμοδιότητα της κεντρικής τράπεζας αποτελεί η ομαλή λειτουργία των υποδομών που απαρτίζουν τα συστήματα πληρωμών καθώς και η διενέργεια των πληρωμών με ασφάλεια και αξιοπιστία. Θεωρείται πολύ σημαντική καθώς η ομαλή λειτουργία του χρηματοπιστωτικού συστήματος και η ασφάλεια των συστημάτων πληρωμών εξασφαλίζουν την οικονομική ανάπτυξη.</a:t>
            </a:r>
          </a:p>
          <a:p>
            <a:pPr algn="just"/>
            <a:r>
              <a:rPr lang="el-GR" sz="1800" dirty="0"/>
              <a:t>Γι’ αυτό η κεντρική τράπεζα οφείλει να εξασφαλίσει την ύπαρξη των κατάλληλων υποδομών για τη σωστή λειτουργία των συστημάτων πληρωμών και διακανονισμού, και την επίβλεψη των συστημάτων αυτών, αποτρέποντας έτσι τη δημιουργία ενός συστημικού κινδύνου. Παράλληλα συνεργάζεται με όλα τα εμπλεκόμενα μέρη ώστε να λειτουργούν ομαλά οι χρηματοπιστωτικές αγορές.</a:t>
            </a:r>
          </a:p>
          <a:p>
            <a:pPr marL="0" indent="0" algn="just">
              <a:buNone/>
            </a:pPr>
            <a:endParaRPr lang="el-GR" sz="1800" dirty="0"/>
          </a:p>
        </p:txBody>
      </p:sp>
      <p:sp>
        <p:nvSpPr>
          <p:cNvPr id="4" name="Slide Number Placeholder 3">
            <a:extLst>
              <a:ext uri="{FF2B5EF4-FFF2-40B4-BE49-F238E27FC236}">
                <a16:creationId xmlns:a16="http://schemas.microsoft.com/office/drawing/2014/main" id="{E8ABE876-DBED-3A56-7FC5-F703EADE42DF}"/>
              </a:ext>
            </a:extLst>
          </p:cNvPr>
          <p:cNvSpPr>
            <a:spLocks noGrp="1"/>
          </p:cNvSpPr>
          <p:nvPr>
            <p:ph type="sldNum" sz="quarter" idx="12"/>
          </p:nvPr>
        </p:nvSpPr>
        <p:spPr/>
        <p:txBody>
          <a:bodyPr/>
          <a:lstStyle/>
          <a:p>
            <a:fld id="{6F80338C-7267-4363-B749-58AFCE06DD7B}" type="slidenum">
              <a:rPr lang="en-US" smtClean="0"/>
              <a:pPr/>
              <a:t>16</a:t>
            </a:fld>
            <a:endParaRPr lang="en-US"/>
          </a:p>
        </p:txBody>
      </p:sp>
      <p:sp>
        <p:nvSpPr>
          <p:cNvPr id="5" name="Title 1">
            <a:extLst>
              <a:ext uri="{FF2B5EF4-FFF2-40B4-BE49-F238E27FC236}">
                <a16:creationId xmlns:a16="http://schemas.microsoft.com/office/drawing/2014/main" id="{77AEB180-394C-56C1-8F75-FC983EE95E15}"/>
              </a:ext>
            </a:extLst>
          </p:cNvPr>
          <p:cNvSpPr>
            <a:spLocks noGrp="1"/>
          </p:cNvSpPr>
          <p:nvPr>
            <p:ph type="title"/>
          </p:nvPr>
        </p:nvSpPr>
        <p:spPr>
          <a:xfrm>
            <a:off x="435077" y="166022"/>
            <a:ext cx="8229600" cy="976978"/>
          </a:xfrm>
        </p:spPr>
        <p:txBody>
          <a:bodyPr>
            <a:normAutofit fontScale="90000"/>
          </a:bodyPr>
          <a:lstStyle/>
          <a:p>
            <a:r>
              <a:rPr lang="el-GR" altLang="en-US" sz="3400" b="1" dirty="0">
                <a:solidFill>
                  <a:schemeClr val="tx2"/>
                </a:solidFill>
              </a:rPr>
              <a:t>Επίβλεψη συστημάτων πληρωμών και διακανονισμού</a:t>
            </a:r>
          </a:p>
        </p:txBody>
      </p:sp>
    </p:spTree>
    <p:extLst>
      <p:ext uri="{BB962C8B-B14F-4D97-AF65-F5344CB8AC3E}">
        <p14:creationId xmlns:p14="http://schemas.microsoft.com/office/powerpoint/2010/main" val="3694722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3EF20-6BC5-5E86-136A-79A190FB405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EB33B7-2E56-E89A-EA6B-3256A550A055}"/>
              </a:ext>
            </a:extLst>
          </p:cNvPr>
          <p:cNvSpPr>
            <a:spLocks noGrp="1"/>
          </p:cNvSpPr>
          <p:nvPr>
            <p:ph idx="1"/>
          </p:nvPr>
        </p:nvSpPr>
        <p:spPr>
          <a:xfrm>
            <a:off x="457200" y="1056507"/>
            <a:ext cx="8229600" cy="5496693"/>
          </a:xfrm>
        </p:spPr>
        <p:txBody>
          <a:bodyPr>
            <a:noAutofit/>
          </a:bodyPr>
          <a:lstStyle/>
          <a:p>
            <a:pPr algn="just"/>
            <a:r>
              <a:rPr lang="el-GR" sz="1800" dirty="0"/>
              <a:t>Η κεντρική τράπεζα παίζει το ρόλο του δανειοδότη στην οποία απευθύνονται οι τράπεζες όταν χρειάζονται κεφάλαια για να διαχειριστούν τις καθημερινές τους δραστηριότητες τα οποία δεν μπορούν να αντλήσουν από άλλες πηγές. Σε αυτή την κατάσταση περιέρχονται οι τράπεζες όταν δημιουργούνται αναταράξεις στις χρηματοπιστωτικές αγορές με αποτέλεσμα οι τράπεζες να μην μπορούν να αντλήσουν κεφάλαια από άλλες τράπεζες λόγω έλλειψης εμπιστοσύνης προς αυτές αλλά και όταν οι καταθέτες τους σπεύδουν να αποσύρουν τις καταθέσεις τους.</a:t>
            </a:r>
          </a:p>
          <a:p>
            <a:pPr algn="just"/>
            <a:r>
              <a:rPr lang="el-GR" sz="1800" dirty="0"/>
              <a:t>Ο ρόλος αυτός ανήκει στις κεντρικές τράπεζες εφόσον αυτές είναι υπεύθυνες για τη διασφάλιση της ομαλής λειτουργίας του χρηματοπιστωτικού συστήματος. Προϋπόθεση για την ενίσχυση της ρευστότητας μιας τράπεζας αποτελεί η φερεγγυότητά της, αλλά και η προσωρινή μόνο αδυναμία της να καλύψει τις υποχρεώσεις της και παρέχεται μέχρι την εξομάλυνση της κατάστασης.</a:t>
            </a:r>
          </a:p>
          <a:p>
            <a:pPr algn="just"/>
            <a:r>
              <a:rPr lang="el-GR" sz="1800" dirty="0"/>
              <a:t>Ο ρόλος του δανειστή τελευταίας προσφυγής της κεντρικής τράπεζας είναι ιδιαίτερα σημαντικός καθώς εμποδίζει τη μετάδοση των προβλημάτων που εμφανίζονται σε μια τράπεζα στις υπόλοιπες τράπεζες του συστήματος και κατ’ επέκταση σε ολόκληρη την οικονομία</a:t>
            </a:r>
            <a:r>
              <a:rPr lang="en-US" sz="1800" dirty="0"/>
              <a:t>.</a:t>
            </a:r>
            <a:endParaRPr lang="el-GR" sz="1800" dirty="0"/>
          </a:p>
        </p:txBody>
      </p:sp>
      <p:sp>
        <p:nvSpPr>
          <p:cNvPr id="4" name="Slide Number Placeholder 3">
            <a:extLst>
              <a:ext uri="{FF2B5EF4-FFF2-40B4-BE49-F238E27FC236}">
                <a16:creationId xmlns:a16="http://schemas.microsoft.com/office/drawing/2014/main" id="{ED9E2A9A-F9FA-FC1F-6FA0-0C74DB0E25D1}"/>
              </a:ext>
            </a:extLst>
          </p:cNvPr>
          <p:cNvSpPr>
            <a:spLocks noGrp="1"/>
          </p:cNvSpPr>
          <p:nvPr>
            <p:ph type="sldNum" sz="quarter" idx="12"/>
          </p:nvPr>
        </p:nvSpPr>
        <p:spPr/>
        <p:txBody>
          <a:bodyPr/>
          <a:lstStyle/>
          <a:p>
            <a:fld id="{6F80338C-7267-4363-B749-58AFCE06DD7B}" type="slidenum">
              <a:rPr lang="en-US" smtClean="0"/>
              <a:pPr/>
              <a:t>17</a:t>
            </a:fld>
            <a:endParaRPr lang="en-US"/>
          </a:p>
        </p:txBody>
      </p:sp>
      <p:sp>
        <p:nvSpPr>
          <p:cNvPr id="5" name="Title 1">
            <a:extLst>
              <a:ext uri="{FF2B5EF4-FFF2-40B4-BE49-F238E27FC236}">
                <a16:creationId xmlns:a16="http://schemas.microsoft.com/office/drawing/2014/main" id="{C22BE308-E552-1310-70F2-4F288D26B715}"/>
              </a:ext>
            </a:extLst>
          </p:cNvPr>
          <p:cNvSpPr>
            <a:spLocks noGrp="1"/>
          </p:cNvSpPr>
          <p:nvPr>
            <p:ph type="title"/>
          </p:nvPr>
        </p:nvSpPr>
        <p:spPr>
          <a:xfrm>
            <a:off x="435077" y="166021"/>
            <a:ext cx="8229600" cy="890485"/>
          </a:xfrm>
        </p:spPr>
        <p:txBody>
          <a:bodyPr>
            <a:normAutofit fontScale="90000"/>
          </a:bodyPr>
          <a:lstStyle/>
          <a:p>
            <a:r>
              <a:rPr lang="el-GR" altLang="en-US" sz="3400" b="1" dirty="0">
                <a:solidFill>
                  <a:schemeClr val="tx2"/>
                </a:solidFill>
              </a:rPr>
              <a:t>Δανειοδότης τελευταίας προσφυγής (</a:t>
            </a:r>
            <a:r>
              <a:rPr lang="en-US" altLang="en-US" sz="3400" b="1" dirty="0">
                <a:solidFill>
                  <a:schemeClr val="tx2"/>
                </a:solidFill>
              </a:rPr>
              <a:t>lender of last resort)</a:t>
            </a:r>
            <a:endParaRPr lang="el-GR" altLang="en-US" sz="3400" b="1" dirty="0">
              <a:solidFill>
                <a:schemeClr val="tx2"/>
              </a:solidFill>
            </a:endParaRPr>
          </a:p>
        </p:txBody>
      </p:sp>
    </p:spTree>
    <p:extLst>
      <p:ext uri="{BB962C8B-B14F-4D97-AF65-F5344CB8AC3E}">
        <p14:creationId xmlns:p14="http://schemas.microsoft.com/office/powerpoint/2010/main" val="2294355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51928-3200-CCBA-C1A6-41B433366A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81F01D-25DF-F877-163D-A6EB090A882C}"/>
              </a:ext>
            </a:extLst>
          </p:cNvPr>
          <p:cNvSpPr>
            <a:spLocks noGrp="1"/>
          </p:cNvSpPr>
          <p:nvPr>
            <p:ph idx="1"/>
          </p:nvPr>
        </p:nvSpPr>
        <p:spPr>
          <a:xfrm>
            <a:off x="457200" y="1056507"/>
            <a:ext cx="8229600" cy="5496693"/>
          </a:xfrm>
        </p:spPr>
        <p:txBody>
          <a:bodyPr>
            <a:noAutofit/>
          </a:bodyPr>
          <a:lstStyle/>
          <a:p>
            <a:pPr marL="0" indent="0" algn="just">
              <a:buNone/>
            </a:pPr>
            <a:r>
              <a:rPr lang="el-GR" sz="1800" b="1" dirty="0"/>
              <a:t>Έκδοση τραπεζογραμματίων</a:t>
            </a:r>
          </a:p>
          <a:p>
            <a:pPr marL="0" indent="0" algn="just">
              <a:buNone/>
            </a:pPr>
            <a:r>
              <a:rPr lang="el-GR" sz="1800" dirty="0"/>
              <a:t>Η έκδοση του νομίσματος, η διανομή του χρήματος και η ευθύνη για τη σωστή λειτουργία των συστημάτων διανομής χρήματος στη χώρα αποτελεί αποκλειστική αρμοδιότητα των κεντρικών τραπεζών. Οι κεντρικές τράπεζες θέτουν σε κυκλοφορία τα τραπεζογραμμάτια και κέρματα μέσα από το τραπεζικό σύστημα. Έχουν νομικά το δικαίωμα της έκδοσης τραπεζογραμματίων, απόσυρσης αυτών και αντικατάστασης των φθαρμένων.</a:t>
            </a:r>
          </a:p>
          <a:p>
            <a:pPr marL="0" indent="0" algn="just">
              <a:buNone/>
            </a:pPr>
            <a:endParaRPr lang="el-GR" sz="1800" dirty="0"/>
          </a:p>
          <a:p>
            <a:pPr marL="0" indent="0" algn="just">
              <a:buNone/>
            </a:pPr>
            <a:r>
              <a:rPr lang="el-GR" sz="1800" b="1" dirty="0"/>
              <a:t>Τραπεζίτες της κυβέρνησης</a:t>
            </a:r>
          </a:p>
          <a:p>
            <a:pPr marL="0" indent="0" algn="just">
              <a:buNone/>
            </a:pPr>
            <a:r>
              <a:rPr lang="el-GR" sz="1800" dirty="0"/>
              <a:t>Σχεδόν όλες οι κεντρικές τράπεζες λειτουργούν ως τραπεζίτες της κυβέρνησης. Στην κεντρική τράπεζα τηρούνται οι λογαριασμοί του δημοσίου. Η κεντρική τράπεζα διεξάγει συναλλαγές (εισπράξεις και πληρωμές ) για λογαριασμό του δημοσίου στην επικράτεια της αλλά και στο εξωτερικό. Επίσης η κεντρική τράπεζα τηρεί λογαριασμούς του δημοσίου σε συνάλλαγμα.</a:t>
            </a:r>
          </a:p>
          <a:p>
            <a:pPr marL="0" indent="0" algn="just">
              <a:buNone/>
            </a:pPr>
            <a:endParaRPr lang="el-GR" sz="1800" dirty="0"/>
          </a:p>
          <a:p>
            <a:pPr marL="0" indent="0" algn="just">
              <a:buNone/>
            </a:pPr>
            <a:endParaRPr lang="el-GR" sz="1800" dirty="0"/>
          </a:p>
        </p:txBody>
      </p:sp>
      <p:sp>
        <p:nvSpPr>
          <p:cNvPr id="4" name="Slide Number Placeholder 3">
            <a:extLst>
              <a:ext uri="{FF2B5EF4-FFF2-40B4-BE49-F238E27FC236}">
                <a16:creationId xmlns:a16="http://schemas.microsoft.com/office/drawing/2014/main" id="{CAD8D71F-804B-49B9-03B2-B5E983BCBDC0}"/>
              </a:ext>
            </a:extLst>
          </p:cNvPr>
          <p:cNvSpPr>
            <a:spLocks noGrp="1"/>
          </p:cNvSpPr>
          <p:nvPr>
            <p:ph type="sldNum" sz="quarter" idx="12"/>
          </p:nvPr>
        </p:nvSpPr>
        <p:spPr/>
        <p:txBody>
          <a:bodyPr/>
          <a:lstStyle/>
          <a:p>
            <a:fld id="{6F80338C-7267-4363-B749-58AFCE06DD7B}" type="slidenum">
              <a:rPr lang="en-US" smtClean="0"/>
              <a:pPr/>
              <a:t>18</a:t>
            </a:fld>
            <a:endParaRPr lang="en-US"/>
          </a:p>
        </p:txBody>
      </p:sp>
      <p:sp>
        <p:nvSpPr>
          <p:cNvPr id="5" name="Title 1">
            <a:extLst>
              <a:ext uri="{FF2B5EF4-FFF2-40B4-BE49-F238E27FC236}">
                <a16:creationId xmlns:a16="http://schemas.microsoft.com/office/drawing/2014/main" id="{84AA095A-D3DE-CA37-83D2-9238E003B54B}"/>
              </a:ext>
            </a:extLst>
          </p:cNvPr>
          <p:cNvSpPr>
            <a:spLocks noGrp="1"/>
          </p:cNvSpPr>
          <p:nvPr>
            <p:ph type="title"/>
          </p:nvPr>
        </p:nvSpPr>
        <p:spPr>
          <a:xfrm>
            <a:off x="435077" y="166021"/>
            <a:ext cx="8229600" cy="890485"/>
          </a:xfrm>
        </p:spPr>
        <p:txBody>
          <a:bodyPr>
            <a:normAutofit fontScale="90000"/>
          </a:bodyPr>
          <a:lstStyle/>
          <a:p>
            <a:r>
              <a:rPr lang="el-GR" altLang="en-US" sz="3400" b="1" dirty="0">
                <a:solidFill>
                  <a:schemeClr val="tx2"/>
                </a:solidFill>
              </a:rPr>
              <a:t>Λοιπές αρμοδιότητες των κεντρικών τραπεζών </a:t>
            </a:r>
          </a:p>
        </p:txBody>
      </p:sp>
    </p:spTree>
    <p:extLst>
      <p:ext uri="{BB962C8B-B14F-4D97-AF65-F5344CB8AC3E}">
        <p14:creationId xmlns:p14="http://schemas.microsoft.com/office/powerpoint/2010/main" val="1807536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0D548-5DFC-86BC-65A8-82713AA982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54C22B-A653-D01C-B06C-4FDF6F9FA45F}"/>
              </a:ext>
            </a:extLst>
          </p:cNvPr>
          <p:cNvSpPr>
            <a:spLocks noGrp="1"/>
          </p:cNvSpPr>
          <p:nvPr>
            <p:ph idx="1"/>
          </p:nvPr>
        </p:nvSpPr>
        <p:spPr>
          <a:xfrm>
            <a:off x="457200" y="1056507"/>
            <a:ext cx="8229600" cy="5496693"/>
          </a:xfrm>
        </p:spPr>
        <p:txBody>
          <a:bodyPr>
            <a:noAutofit/>
          </a:bodyPr>
          <a:lstStyle/>
          <a:p>
            <a:pPr marL="0" indent="0" algn="just">
              <a:buNone/>
            </a:pPr>
            <a:r>
              <a:rPr lang="el-GR" sz="1800" b="1" dirty="0"/>
              <a:t>Διεξαγωγή ερευνών για θέματα της οικονομίας</a:t>
            </a:r>
          </a:p>
          <a:p>
            <a:pPr marL="0" indent="0" algn="just">
              <a:buNone/>
            </a:pPr>
            <a:r>
              <a:rPr lang="el-GR" sz="1800" dirty="0"/>
              <a:t>Η κεντρική τράπεζα διεξάγει μελέτες και δημοσιεύει τα αποτελέσματα τους με σκοπό να ενημερώσει τους πολίτες για θέματα οικονομίας και νομισματικής πολιτικής. Επιπλέον παρέχει πληροφορίες στην κυβέρνηση και τις αρμόδιες αρχές για την οικονομική κατάσταση και τη νομισματική πολιτική. Παρακολουθεί τις εξελίξεις στην οικονομία συλλέγει στοιχεία, τα επεξεργάζεται και εξάγει προβλέψεις για βασικά οικονομικά μεγέθη και δείκτες.</a:t>
            </a:r>
          </a:p>
          <a:p>
            <a:pPr marL="0" indent="0" algn="just">
              <a:buNone/>
            </a:pPr>
            <a:endParaRPr lang="el-GR" sz="1800" dirty="0"/>
          </a:p>
          <a:p>
            <a:pPr marL="0" indent="0" algn="just">
              <a:buNone/>
            </a:pPr>
            <a:r>
              <a:rPr lang="el-GR" sz="1800" b="1" dirty="0"/>
              <a:t>Συγκέντρωση και επεξεργασία στατιστικών στοιχείων</a:t>
            </a:r>
          </a:p>
          <a:p>
            <a:pPr marL="0" indent="0" algn="just">
              <a:buNone/>
            </a:pPr>
            <a:r>
              <a:rPr lang="el-GR" sz="1800" dirty="0"/>
              <a:t>Η κεντρική τράπεζα συλλέγει στατιστικά στοιχεία που σχετίζονται με νομισματικά μεγέθη, τα επεξεργάζεται και δημοσιεύει τα αποτελέσματά τους. Σκοπός της είναι η πληροφόρηση του κοινού και των ερευνητών και η εκπλήρωση της υποχρέωσης που έχει για ενημέρωση. Τα δεδομένα αυτά είναι ιδιαίτερα χρήσιμα στη διενέργεια </a:t>
            </a:r>
            <a:r>
              <a:rPr lang="el-GR" sz="1800" dirty="0" err="1"/>
              <a:t>μακροοικοκονομικών</a:t>
            </a:r>
            <a:r>
              <a:rPr lang="el-GR" sz="1800" dirty="0"/>
              <a:t> και </a:t>
            </a:r>
            <a:r>
              <a:rPr lang="el-GR" sz="1800" dirty="0" err="1"/>
              <a:t>μακροπροληπτικών</a:t>
            </a:r>
            <a:r>
              <a:rPr lang="el-GR" sz="1800" dirty="0"/>
              <a:t> αναλύσεων </a:t>
            </a:r>
          </a:p>
          <a:p>
            <a:pPr marL="0" indent="0" algn="just">
              <a:buNone/>
            </a:pPr>
            <a:endParaRPr lang="el-GR" sz="1800" dirty="0"/>
          </a:p>
        </p:txBody>
      </p:sp>
      <p:sp>
        <p:nvSpPr>
          <p:cNvPr id="4" name="Slide Number Placeholder 3">
            <a:extLst>
              <a:ext uri="{FF2B5EF4-FFF2-40B4-BE49-F238E27FC236}">
                <a16:creationId xmlns:a16="http://schemas.microsoft.com/office/drawing/2014/main" id="{249DF442-E3BC-2D56-7028-33E5C533BBE3}"/>
              </a:ext>
            </a:extLst>
          </p:cNvPr>
          <p:cNvSpPr>
            <a:spLocks noGrp="1"/>
          </p:cNvSpPr>
          <p:nvPr>
            <p:ph type="sldNum" sz="quarter" idx="12"/>
          </p:nvPr>
        </p:nvSpPr>
        <p:spPr/>
        <p:txBody>
          <a:bodyPr/>
          <a:lstStyle/>
          <a:p>
            <a:fld id="{6F80338C-7267-4363-B749-58AFCE06DD7B}" type="slidenum">
              <a:rPr lang="en-US" smtClean="0"/>
              <a:pPr/>
              <a:t>19</a:t>
            </a:fld>
            <a:endParaRPr lang="en-US"/>
          </a:p>
        </p:txBody>
      </p:sp>
      <p:sp>
        <p:nvSpPr>
          <p:cNvPr id="5" name="Title 1">
            <a:extLst>
              <a:ext uri="{FF2B5EF4-FFF2-40B4-BE49-F238E27FC236}">
                <a16:creationId xmlns:a16="http://schemas.microsoft.com/office/drawing/2014/main" id="{E439E02B-012E-974D-8930-73F2DBC277ED}"/>
              </a:ext>
            </a:extLst>
          </p:cNvPr>
          <p:cNvSpPr>
            <a:spLocks noGrp="1"/>
          </p:cNvSpPr>
          <p:nvPr>
            <p:ph type="title"/>
          </p:nvPr>
        </p:nvSpPr>
        <p:spPr>
          <a:xfrm>
            <a:off x="435077" y="166021"/>
            <a:ext cx="8229600" cy="890485"/>
          </a:xfrm>
        </p:spPr>
        <p:txBody>
          <a:bodyPr>
            <a:normAutofit fontScale="90000"/>
          </a:bodyPr>
          <a:lstStyle/>
          <a:p>
            <a:r>
              <a:rPr lang="el-GR" altLang="en-US" sz="3400" b="1" dirty="0">
                <a:solidFill>
                  <a:schemeClr val="tx2"/>
                </a:solidFill>
              </a:rPr>
              <a:t>Λοιπές αρμοδιότητες των κεντρικών τραπεζών </a:t>
            </a:r>
          </a:p>
        </p:txBody>
      </p:sp>
    </p:spTree>
    <p:extLst>
      <p:ext uri="{BB962C8B-B14F-4D97-AF65-F5344CB8AC3E}">
        <p14:creationId xmlns:p14="http://schemas.microsoft.com/office/powerpoint/2010/main" val="143108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57200" y="898985"/>
            <a:ext cx="8229600" cy="5822490"/>
          </a:xfrm>
        </p:spPr>
        <p:txBody>
          <a:bodyPr>
            <a:normAutofit fontScale="70000" lnSpcReduction="20000"/>
          </a:bodyPr>
          <a:lstStyle/>
          <a:p>
            <a:pPr algn="just"/>
            <a:r>
              <a:rPr lang="el-GR" dirty="0"/>
              <a:t>Οι κεντρικές τράπεζες είναι δημόσιες αρχές με νομική προσωπικότητα, με μη κερδοσκοπικό χαρακτήρα σύμφωνα με την εθνική νομοθεσία και παίζουν ένα εξαιρετικά σημαντικό ρόλο σε σχέση με τη λειτουργία πολλών πτυχών της οικονομίας και ιδίως στο νομισματικό και στο χρηματοοικονομικό σύστημα.</a:t>
            </a:r>
          </a:p>
          <a:p>
            <a:pPr algn="just"/>
            <a:r>
              <a:rPr lang="el-GR" dirty="0"/>
              <a:t>Η κεντρική τράπεζα μιας χώρας είναι μία ανεξάρτητη αρχή η οποία έχει την ευθύνη για τη διαχείριση του νομίσματος της χώρας ή σε κάποιες περιπτώσεις μιας ομάδας χωρών και ελέγχει την ποσότητα χρήματος που βρίσκεται σε κυκλοφορία.</a:t>
            </a:r>
          </a:p>
          <a:p>
            <a:pPr algn="just"/>
            <a:r>
              <a:rPr lang="el-GR" dirty="0"/>
              <a:t>Διαφέρει από τι υπόλοιπες εμπορικές τράπεζες καθώς δεν δέχεται καταθέσεις ούτε χορηγεί δάνεια σε ιδιώτες. Αντίθετα είναι το χρηματοπιστωτικό ίδρυμα που θέτει τα πλαίσια μέσα στα οποία κινούνται οι υπόλοιπες τράπεζες συμβάλλοντας έτσι στη διατήρηση του χρηματοπιστωτικού συστήματος.</a:t>
            </a:r>
          </a:p>
          <a:p>
            <a:pPr algn="just"/>
            <a:r>
              <a:rPr lang="el-GR" dirty="0"/>
              <a:t>Πρωταρχικός στόχος των κεντρικών τραπεζών της πλειονότητας των χωρών είναι η διασφάλιση της σταθερότητας των τιμών ή διαφορετικά η διατήρηση της αξίας του χρήματος μακροχρόνια στην οικονομία. </a:t>
            </a:r>
          </a:p>
          <a:p>
            <a:pPr algn="just"/>
            <a:r>
              <a:rPr lang="el-GR" dirty="0"/>
              <a:t>Σε ορισμένες μάλιστα χώρες είναι επιφορτισμένες και με την στήριξη της πλήρους απασχόλησης. </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136525"/>
            <a:ext cx="8229600" cy="625475"/>
          </a:xfrm>
        </p:spPr>
        <p:txBody>
          <a:bodyPr>
            <a:normAutofit fontScale="90000"/>
          </a:bodyPr>
          <a:lstStyle/>
          <a:p>
            <a:r>
              <a:rPr lang="el-GR" altLang="en-US" sz="4000" b="1" dirty="0">
                <a:solidFill>
                  <a:schemeClr val="tx2"/>
                </a:solidFill>
              </a:rPr>
              <a:t>Στόχος των κεντρικών τραπεζών</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C328-AC16-0811-FDC0-BB2802C789D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020DC1-8352-4DFE-FD66-F290B432AAD2}"/>
              </a:ext>
            </a:extLst>
          </p:cNvPr>
          <p:cNvSpPr>
            <a:spLocks noGrp="1"/>
          </p:cNvSpPr>
          <p:nvPr>
            <p:ph idx="1"/>
          </p:nvPr>
        </p:nvSpPr>
        <p:spPr>
          <a:xfrm>
            <a:off x="435077" y="614516"/>
            <a:ext cx="8229600" cy="5496693"/>
          </a:xfrm>
        </p:spPr>
        <p:txBody>
          <a:bodyPr>
            <a:noAutofit/>
          </a:bodyPr>
          <a:lstStyle/>
          <a:p>
            <a:pPr marL="0" indent="0" algn="just">
              <a:buNone/>
            </a:pPr>
            <a:r>
              <a:rPr lang="el-GR" sz="1600" dirty="0"/>
              <a:t>Η αποτελεσματική λειτουργία μιας κεντρικής τράπεζας και η επιτυχής άσκηση των καθηκόντων της προϋποθέτει την υιοθέτηση συγκεκριμένων χαρακτηριστικών όπως η </a:t>
            </a:r>
            <a:r>
              <a:rPr lang="el-GR" sz="1600" b="1" dirty="0"/>
              <a:t>ανεξαρτησία</a:t>
            </a:r>
            <a:r>
              <a:rPr lang="el-GR" sz="1600" dirty="0"/>
              <a:t>, η </a:t>
            </a:r>
            <a:r>
              <a:rPr lang="el-GR" sz="1600" b="1" dirty="0"/>
              <a:t>διαφάνεια</a:t>
            </a:r>
            <a:r>
              <a:rPr lang="el-GR" sz="1600" dirty="0"/>
              <a:t> και η </a:t>
            </a:r>
            <a:r>
              <a:rPr lang="el-GR" sz="1600" b="1" dirty="0"/>
              <a:t>λογοδοσία</a:t>
            </a:r>
            <a:r>
              <a:rPr lang="el-GR" sz="1600" dirty="0"/>
              <a:t>.</a:t>
            </a:r>
          </a:p>
          <a:p>
            <a:pPr marL="0" indent="0" algn="just">
              <a:buNone/>
            </a:pPr>
            <a:endParaRPr lang="el-GR" sz="1600" dirty="0"/>
          </a:p>
          <a:p>
            <a:pPr marL="0" indent="0" algn="just">
              <a:buNone/>
            </a:pPr>
            <a:r>
              <a:rPr lang="el-GR" sz="1600" b="1" dirty="0"/>
              <a:t>Ανεξαρτησία</a:t>
            </a:r>
          </a:p>
          <a:p>
            <a:pPr algn="just"/>
            <a:r>
              <a:rPr lang="el-GR" sz="1600" dirty="0"/>
              <a:t>Μιλώντας για ανεξαρτησία μιας κεντρικής τράπεζας αναφερόμαστε στην ελευθερία που έχει να παίρνει αποφάσεις και να θέτει στόχους ανεπηρέαστα, χωρίς την παρέμβαση άλλων παραγόντων όπως για παράδειγμα της κρατικής εξουσίας.</a:t>
            </a:r>
          </a:p>
          <a:p>
            <a:pPr algn="just"/>
            <a:r>
              <a:rPr lang="el-GR" sz="1600" dirty="0"/>
              <a:t>Η ανεξαρτησία κρίνεται απαραίτητη καθώς αποτελεί το μέσο για τη διαφύλαξη της σταθερότητας των τιμών επιτρέποντας τον καθορισμό και την εφαρμογή της νομισματικής πολιτικής χωρίς άμεση επιρροή από το πολιτικό σύστημα για χρονικό διάστημα μεγαλύτερο της θητείας της εκλεγμένης κυβέρνηση.</a:t>
            </a:r>
          </a:p>
          <a:p>
            <a:pPr algn="just"/>
            <a:r>
              <a:rPr lang="el-GR" sz="1600" dirty="0"/>
              <a:t>Εκείνο που παροτρύνει τις κυβερνήσεις όλου του κόσμου να κατοχυρώσουν την ύπαρξη της ανεξαρτησίας της κεντρικής τράπεζας χάνοντας έτσι τον έλεγχο στην άσκηση της νομισματικής πολιτικής, είναι ότι οι χώρες με ανεξάρτητες κεντρικές τράπεζες έχουν καταφέρει την επίτευξη χαμηλών ποσοστού πληθωρισμού και χαμηλότερων επιπέδων διακυμάνσεις του πληθωρισμού. </a:t>
            </a:r>
          </a:p>
          <a:p>
            <a:pPr algn="just"/>
            <a:r>
              <a:rPr lang="el-GR" sz="1600" dirty="0"/>
              <a:t>Ο λόγος που επιβάλλει την ανεξαρτησία μιας κεντρικής τράπεζας είναι ότι οι στόχοι της κεντρικής τράπεζας και της κυβέρνησης μιας χώρας συχνά διαφέρουν. Η ανεξαρτησία της κεντρικής τράπεζας προστατεύει την οικονομία από μια επεκτατική νομισματική πολιτική που πιθανόν οι κυβερνήσεις επιθυμούν να ασκήσουν για να ικανοποιήσουν τα δικά τους οφέλη και να γίνουν αρεστοί στο λαό παραβλέποντας τον κίνδυνο που μπορεί να επιφέρει αυτή η πολιτική στα οικονομικά της χώρας.</a:t>
            </a:r>
          </a:p>
          <a:p>
            <a:pPr marL="0" indent="0" algn="just">
              <a:buNone/>
            </a:pPr>
            <a:endParaRPr lang="el-GR" sz="1800" dirty="0"/>
          </a:p>
        </p:txBody>
      </p:sp>
      <p:sp>
        <p:nvSpPr>
          <p:cNvPr id="4" name="Slide Number Placeholder 3">
            <a:extLst>
              <a:ext uri="{FF2B5EF4-FFF2-40B4-BE49-F238E27FC236}">
                <a16:creationId xmlns:a16="http://schemas.microsoft.com/office/drawing/2014/main" id="{31223897-903D-852F-DAC6-26087E9DD009}"/>
              </a:ext>
            </a:extLst>
          </p:cNvPr>
          <p:cNvSpPr>
            <a:spLocks noGrp="1"/>
          </p:cNvSpPr>
          <p:nvPr>
            <p:ph type="sldNum" sz="quarter" idx="12"/>
          </p:nvPr>
        </p:nvSpPr>
        <p:spPr/>
        <p:txBody>
          <a:bodyPr/>
          <a:lstStyle/>
          <a:p>
            <a:fld id="{6F80338C-7267-4363-B749-58AFCE06DD7B}" type="slidenum">
              <a:rPr lang="en-US" smtClean="0"/>
              <a:pPr/>
              <a:t>20</a:t>
            </a:fld>
            <a:endParaRPr lang="en-US"/>
          </a:p>
        </p:txBody>
      </p:sp>
      <p:sp>
        <p:nvSpPr>
          <p:cNvPr id="5" name="Title 1">
            <a:extLst>
              <a:ext uri="{FF2B5EF4-FFF2-40B4-BE49-F238E27FC236}">
                <a16:creationId xmlns:a16="http://schemas.microsoft.com/office/drawing/2014/main" id="{FC3B969B-97A4-6D8C-C0B7-1A87FC9F0FB2}"/>
              </a:ext>
            </a:extLst>
          </p:cNvPr>
          <p:cNvSpPr>
            <a:spLocks noGrp="1"/>
          </p:cNvSpPr>
          <p:nvPr>
            <p:ph type="title"/>
          </p:nvPr>
        </p:nvSpPr>
        <p:spPr>
          <a:xfrm>
            <a:off x="435077" y="166021"/>
            <a:ext cx="8229600" cy="443579"/>
          </a:xfrm>
        </p:spPr>
        <p:txBody>
          <a:bodyPr>
            <a:normAutofit fontScale="90000"/>
          </a:bodyPr>
          <a:lstStyle/>
          <a:p>
            <a:r>
              <a:rPr lang="el-GR" altLang="en-US" sz="3400" b="1" dirty="0">
                <a:solidFill>
                  <a:schemeClr val="tx2"/>
                </a:solidFill>
              </a:rPr>
              <a:t>Χαρακτηριστικά κεντρικών τραπεζών</a:t>
            </a:r>
          </a:p>
        </p:txBody>
      </p:sp>
    </p:spTree>
    <p:extLst>
      <p:ext uri="{BB962C8B-B14F-4D97-AF65-F5344CB8AC3E}">
        <p14:creationId xmlns:p14="http://schemas.microsoft.com/office/powerpoint/2010/main" val="1235983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8A723-7F2B-3C06-D096-2260DC5176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C14DC4-41E1-CFCE-C0AE-9AC5219BBD40}"/>
              </a:ext>
            </a:extLst>
          </p:cNvPr>
          <p:cNvSpPr>
            <a:spLocks noGrp="1"/>
          </p:cNvSpPr>
          <p:nvPr>
            <p:ph idx="1"/>
          </p:nvPr>
        </p:nvSpPr>
        <p:spPr>
          <a:xfrm>
            <a:off x="435076" y="614516"/>
            <a:ext cx="8404123" cy="5496693"/>
          </a:xfrm>
        </p:spPr>
        <p:txBody>
          <a:bodyPr>
            <a:noAutofit/>
          </a:bodyPr>
          <a:lstStyle/>
          <a:p>
            <a:pPr marL="0" indent="0" algn="just">
              <a:buNone/>
            </a:pPr>
            <a:r>
              <a:rPr lang="el-GR" sz="1600" dirty="0"/>
              <a:t>Οι βασικοί πυλώνες που συνιστούν την </a:t>
            </a:r>
            <a:r>
              <a:rPr lang="el-GR" sz="1600" b="1" dirty="0"/>
              <a:t>ανεξαρτησία</a:t>
            </a:r>
            <a:r>
              <a:rPr lang="el-GR" sz="1600" dirty="0"/>
              <a:t> μιας κεντρικής τράπεζας είναι οι παρακάτω:</a:t>
            </a:r>
          </a:p>
          <a:p>
            <a:pPr marL="0" indent="0" algn="just">
              <a:buNone/>
            </a:pPr>
            <a:r>
              <a:rPr lang="el-GR" sz="1600" dirty="0"/>
              <a:t>-</a:t>
            </a:r>
            <a:r>
              <a:rPr lang="el-GR" sz="1600" b="1" dirty="0"/>
              <a:t>Πολιτική ανεξαρτησία</a:t>
            </a:r>
            <a:r>
              <a:rPr lang="el-GR" sz="1600" dirty="0"/>
              <a:t>: Η πολιτική ανεξαρτησία μιας κεντρικής τράπεζας συντελεί στην επίτευξη των στόχων της χωρίς κυβερνητικές παρεμβάσεις. Αυτό της επιτρέπει τη διατήρηση της σταθερότητας των τιμών.</a:t>
            </a:r>
          </a:p>
          <a:p>
            <a:pPr marL="0" indent="0" algn="just">
              <a:buNone/>
            </a:pPr>
            <a:r>
              <a:rPr lang="el-GR" sz="1600" dirty="0"/>
              <a:t>-</a:t>
            </a:r>
            <a:r>
              <a:rPr lang="el-GR" sz="1600" b="1" dirty="0"/>
              <a:t>Θεσμική ανεξαρτησία</a:t>
            </a:r>
            <a:r>
              <a:rPr lang="el-GR" sz="1600" dirty="0"/>
              <a:t>: Αυτό σημαίνει ότι η κεντρική τράπεζα και τα όργανα λήψης αποφάσεων δεν δέχονται ούτε ζητάνε οδηγίες κατά την άσκηση των αρμοδιοτήτων τους από την κυβέρνηση. Από τη μεριά της δε η κυβέρνηση και οι φορείς πολιτικής εξουσίας δεν επιδιώκουν να επηρεάσουν τα όργανα λήψης αποφάσεων της τράπεζας στην εκτέλεση των καθηκόντων τους.</a:t>
            </a:r>
          </a:p>
          <a:p>
            <a:pPr marL="0" indent="0" algn="just">
              <a:buNone/>
            </a:pPr>
            <a:r>
              <a:rPr lang="el-GR" sz="1600" dirty="0"/>
              <a:t>-</a:t>
            </a:r>
            <a:r>
              <a:rPr lang="el-GR" sz="1600" b="1" dirty="0"/>
              <a:t>Προσωπική ανεξαρτησία</a:t>
            </a:r>
            <a:r>
              <a:rPr lang="el-GR" sz="1600" dirty="0"/>
              <a:t>: Αφορά την ανεξαρτησία των οργάνων λήψης αποφάσεων, τα μέλη των οποίων ασκούν τα καθήκοντά τους για μεγάλο χρονικό διάστημα χωρίς να μπορούν να απαλλαγούν από τα καθήκοντά τους, κάτι που τους επιτρέπει τη λήψη υπεύθυνων και αντικειμενικών αποφάσεων.</a:t>
            </a:r>
          </a:p>
          <a:p>
            <a:pPr marL="0" indent="0" algn="just">
              <a:buNone/>
            </a:pPr>
            <a:r>
              <a:rPr lang="el-GR" sz="1600" dirty="0"/>
              <a:t>-</a:t>
            </a:r>
            <a:r>
              <a:rPr lang="el-GR" sz="1600" b="1" dirty="0"/>
              <a:t>Λειτουργική και επιχειρησιακή ανεξαρτησία</a:t>
            </a:r>
            <a:r>
              <a:rPr lang="el-GR" sz="1600" dirty="0"/>
              <a:t>: Η κεντρική τράπεζα έχει ένα συγκεκριμένο στόχο και έχουν εκχωρηθεί σε αυτήν οι απαραίτητες αρμοδιότητες για την επίτευξή του.</a:t>
            </a:r>
          </a:p>
          <a:p>
            <a:pPr marL="0" indent="0" algn="just">
              <a:buNone/>
            </a:pPr>
            <a:r>
              <a:rPr lang="el-GR" sz="1600" dirty="0"/>
              <a:t>-</a:t>
            </a:r>
            <a:r>
              <a:rPr lang="el-GR" sz="1600" b="1" dirty="0"/>
              <a:t>Οικονομική και οργανωτική ανεξαρτησία</a:t>
            </a:r>
            <a:r>
              <a:rPr lang="el-GR" sz="1600" dirty="0"/>
              <a:t>: Οι κεντρικές τράπεζες έχουν δικούς τους πόρους και έσοδα έτσι περιορίζεται περισσότερο η εξωτερική επιρροή και εξασφαλίζεται η ανεξαρτησία της. Επίσης η κεντρική τράπεζα είναι υπεύθυνη για την οργάνωση της εσωτερικής δομής της όπως η ίδια κρίνει απαραίτητο για να μπορεί να εκτελεί τα καθήκοντά της με τον καλύτερο τρόπο.</a:t>
            </a:r>
          </a:p>
          <a:p>
            <a:pPr marL="0" indent="0" algn="just">
              <a:buNone/>
            </a:pPr>
            <a:r>
              <a:rPr lang="el-GR" sz="1600" dirty="0"/>
              <a:t>-</a:t>
            </a:r>
            <a:r>
              <a:rPr lang="el-GR" sz="1600" b="1" dirty="0"/>
              <a:t>Νομική ανεξαρτησία</a:t>
            </a:r>
            <a:r>
              <a:rPr lang="el-GR" sz="1600" dirty="0"/>
              <a:t>: Οι κεντρικές τράπεζες έχουν δική τους νομική προσωπικότητα και παίρνουν αποφάσεις χωρίς την έγκριση της κυβέρνησης.</a:t>
            </a:r>
          </a:p>
          <a:p>
            <a:pPr marL="0" indent="0" algn="just">
              <a:buNone/>
            </a:pPr>
            <a:endParaRPr lang="el-GR" sz="1800" dirty="0"/>
          </a:p>
        </p:txBody>
      </p:sp>
      <p:sp>
        <p:nvSpPr>
          <p:cNvPr id="4" name="Slide Number Placeholder 3">
            <a:extLst>
              <a:ext uri="{FF2B5EF4-FFF2-40B4-BE49-F238E27FC236}">
                <a16:creationId xmlns:a16="http://schemas.microsoft.com/office/drawing/2014/main" id="{75DC6EA6-2E05-0BEF-418C-A72CC9E12E37}"/>
              </a:ext>
            </a:extLst>
          </p:cNvPr>
          <p:cNvSpPr>
            <a:spLocks noGrp="1"/>
          </p:cNvSpPr>
          <p:nvPr>
            <p:ph type="sldNum" sz="quarter" idx="12"/>
          </p:nvPr>
        </p:nvSpPr>
        <p:spPr/>
        <p:txBody>
          <a:bodyPr/>
          <a:lstStyle/>
          <a:p>
            <a:fld id="{6F80338C-7267-4363-B749-58AFCE06DD7B}" type="slidenum">
              <a:rPr lang="en-US" smtClean="0"/>
              <a:pPr/>
              <a:t>21</a:t>
            </a:fld>
            <a:endParaRPr lang="en-US"/>
          </a:p>
        </p:txBody>
      </p:sp>
      <p:sp>
        <p:nvSpPr>
          <p:cNvPr id="5" name="Title 1">
            <a:extLst>
              <a:ext uri="{FF2B5EF4-FFF2-40B4-BE49-F238E27FC236}">
                <a16:creationId xmlns:a16="http://schemas.microsoft.com/office/drawing/2014/main" id="{17E043C4-EE13-3C6A-3114-83997986C87C}"/>
              </a:ext>
            </a:extLst>
          </p:cNvPr>
          <p:cNvSpPr>
            <a:spLocks noGrp="1"/>
          </p:cNvSpPr>
          <p:nvPr>
            <p:ph type="title"/>
          </p:nvPr>
        </p:nvSpPr>
        <p:spPr>
          <a:xfrm>
            <a:off x="435077" y="166021"/>
            <a:ext cx="8229600" cy="443579"/>
          </a:xfrm>
        </p:spPr>
        <p:txBody>
          <a:bodyPr>
            <a:normAutofit fontScale="90000"/>
          </a:bodyPr>
          <a:lstStyle/>
          <a:p>
            <a:r>
              <a:rPr lang="el-GR" altLang="en-US" sz="3400" b="1" dirty="0">
                <a:solidFill>
                  <a:schemeClr val="tx2"/>
                </a:solidFill>
              </a:rPr>
              <a:t>Χαρακτηριστικά κεντρικών τραπεζών</a:t>
            </a:r>
          </a:p>
        </p:txBody>
      </p:sp>
    </p:spTree>
    <p:extLst>
      <p:ext uri="{BB962C8B-B14F-4D97-AF65-F5344CB8AC3E}">
        <p14:creationId xmlns:p14="http://schemas.microsoft.com/office/powerpoint/2010/main" val="1409667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B835B-2807-2197-620C-C72C88A0E80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E9D94A-D031-E1C2-1E14-7EDB58D18398}"/>
              </a:ext>
            </a:extLst>
          </p:cNvPr>
          <p:cNvSpPr>
            <a:spLocks noGrp="1"/>
          </p:cNvSpPr>
          <p:nvPr>
            <p:ph idx="1"/>
          </p:nvPr>
        </p:nvSpPr>
        <p:spPr>
          <a:xfrm>
            <a:off x="435076" y="614516"/>
            <a:ext cx="8404123" cy="5496693"/>
          </a:xfrm>
        </p:spPr>
        <p:txBody>
          <a:bodyPr>
            <a:noAutofit/>
          </a:bodyPr>
          <a:lstStyle/>
          <a:p>
            <a:pPr marL="0" indent="0" algn="just">
              <a:buNone/>
            </a:pPr>
            <a:r>
              <a:rPr lang="el-GR" sz="1800" b="1" dirty="0"/>
              <a:t>Διαφάνεια και λογοδοσία</a:t>
            </a:r>
          </a:p>
          <a:p>
            <a:pPr algn="just"/>
            <a:r>
              <a:rPr lang="el-GR" sz="1600" dirty="0"/>
              <a:t>Καθήκον της κεντρικής τράπεζας δεν είναι μόνο η εκτέλεση των καθηκόντων της αλλά και η ενημέρωση του κοινού έτσι ώστε να κατανοεί την πολιτική που ακολουθεί και τις υπηρεσίες που προσφέρει.</a:t>
            </a:r>
          </a:p>
          <a:p>
            <a:pPr algn="just"/>
            <a:r>
              <a:rPr lang="el-GR" sz="1600" dirty="0"/>
              <a:t>Σήμερα δίνεται ιδιαίτερη σημασία από τις κεντρικές τράπεζες στη διαφάνεια κυρίως στον τομέα της νομισματικής πολιτικής που ακολουθεί. Η ερμηνεία των στόχων της κεντρικής τράπεζας την κάνει πιο αξιόπιστη και πιο αποτελεσματική.</a:t>
            </a:r>
          </a:p>
          <a:p>
            <a:pPr algn="just"/>
            <a:r>
              <a:rPr lang="el-GR" sz="1600" dirty="0"/>
              <a:t>Ο όρος διαφάνεια ως χαρακτηριστικό της κεντρικής τράπεζας σημαίνει ότι η κεντρική τράπεζα έχει στη διάθεσή των πολιτών όλες τις πληροφορίες σχετικά με τη στρατηγική που ακολουθεί και τις αποφάσεις που παίρνει με τρόπο κατανοητό και ειλικρινή. </a:t>
            </a:r>
          </a:p>
          <a:p>
            <a:pPr algn="just"/>
            <a:r>
              <a:rPr lang="el-GR" sz="1600" dirty="0"/>
              <a:t>Παραδείγματα κατάλληλης διαφάνειας περιλαμβάνουν τη δημοσίευση των πρακτικών των συνεδριάσεων, την ανταπόκριση στις έρευνες των νομοθετών, τη δημοσίευση λεπτομερών τεχνικών εκθέσεων, τις συναντήσεις με τους υπουργούς οικονομικών, την υποβολή εκθέσεων στα πολιτικά όργανα και το κοινοβούλιο και τη σύγκλιση συνεντεύξεων τύπου.</a:t>
            </a:r>
          </a:p>
          <a:p>
            <a:pPr algn="just"/>
            <a:r>
              <a:rPr lang="el-GR" sz="1600" dirty="0"/>
              <a:t>Η κεντρική τράπεζα ανακοινώνει τη νομισματική πολιτική που θα ακολουθήσει και την αξιολόγηση των πράξεων της. Η αξιολόγηση της επιτρέπει να διαπιστώσει την ύπαρξη σφαλμάτων και τη διόρθωση αυτών ώστε να μην αποκλίνει από τους στόχους της. Αυτό καθιστά την πολιτική της προβλέψιμη έτσι οι ιδιώτες μπορούν να διαμορφώσουν τις προσδοκίες τους για την αγορά με ακρίβεια. Η πρόβλεψη της πολιτικής της κεντρικής τράπεζας από τους φορείς της αγοράς δίνει τη δυνατότητα πιο γρήγορης εφαρμογής της νομισματικής πολιτικής στις χρηματοοικονομικές μεταβλητές και διευθετεί τυχόν στρεβλώσεις που εμφανίζονται στις αγορές.</a:t>
            </a:r>
          </a:p>
          <a:p>
            <a:pPr algn="just"/>
            <a:endParaRPr lang="el-GR" sz="1600" dirty="0"/>
          </a:p>
          <a:p>
            <a:pPr marL="0" indent="0" algn="just">
              <a:buNone/>
            </a:pPr>
            <a:endParaRPr lang="el-GR" sz="1800" dirty="0"/>
          </a:p>
        </p:txBody>
      </p:sp>
      <p:sp>
        <p:nvSpPr>
          <p:cNvPr id="4" name="Slide Number Placeholder 3">
            <a:extLst>
              <a:ext uri="{FF2B5EF4-FFF2-40B4-BE49-F238E27FC236}">
                <a16:creationId xmlns:a16="http://schemas.microsoft.com/office/drawing/2014/main" id="{B1CF8327-1056-0CE9-04EE-464AC992BB19}"/>
              </a:ext>
            </a:extLst>
          </p:cNvPr>
          <p:cNvSpPr>
            <a:spLocks noGrp="1"/>
          </p:cNvSpPr>
          <p:nvPr>
            <p:ph type="sldNum" sz="quarter" idx="12"/>
          </p:nvPr>
        </p:nvSpPr>
        <p:spPr/>
        <p:txBody>
          <a:bodyPr/>
          <a:lstStyle/>
          <a:p>
            <a:fld id="{6F80338C-7267-4363-B749-58AFCE06DD7B}" type="slidenum">
              <a:rPr lang="en-US" smtClean="0"/>
              <a:pPr/>
              <a:t>22</a:t>
            </a:fld>
            <a:endParaRPr lang="en-US"/>
          </a:p>
        </p:txBody>
      </p:sp>
      <p:sp>
        <p:nvSpPr>
          <p:cNvPr id="5" name="Title 1">
            <a:extLst>
              <a:ext uri="{FF2B5EF4-FFF2-40B4-BE49-F238E27FC236}">
                <a16:creationId xmlns:a16="http://schemas.microsoft.com/office/drawing/2014/main" id="{AF7AE621-606A-75A4-4CA9-5505626512E0}"/>
              </a:ext>
            </a:extLst>
          </p:cNvPr>
          <p:cNvSpPr>
            <a:spLocks noGrp="1"/>
          </p:cNvSpPr>
          <p:nvPr>
            <p:ph type="title"/>
          </p:nvPr>
        </p:nvSpPr>
        <p:spPr>
          <a:xfrm>
            <a:off x="435077" y="166021"/>
            <a:ext cx="8229600" cy="443579"/>
          </a:xfrm>
        </p:spPr>
        <p:txBody>
          <a:bodyPr>
            <a:normAutofit fontScale="90000"/>
          </a:bodyPr>
          <a:lstStyle/>
          <a:p>
            <a:r>
              <a:rPr lang="el-GR" altLang="en-US" sz="3400" b="1" dirty="0">
                <a:solidFill>
                  <a:schemeClr val="tx2"/>
                </a:solidFill>
              </a:rPr>
              <a:t>Χαρακτηριστικά κεντρικών τραπεζών</a:t>
            </a:r>
          </a:p>
        </p:txBody>
      </p:sp>
    </p:spTree>
    <p:extLst>
      <p:ext uri="{BB962C8B-B14F-4D97-AF65-F5344CB8AC3E}">
        <p14:creationId xmlns:p14="http://schemas.microsoft.com/office/powerpoint/2010/main" val="4230600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9EB46-553C-98DD-23DE-3330A2CE7BA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DC5248-A25E-C089-7B32-2923042B6B24}"/>
              </a:ext>
            </a:extLst>
          </p:cNvPr>
          <p:cNvSpPr>
            <a:spLocks noGrp="1"/>
          </p:cNvSpPr>
          <p:nvPr>
            <p:ph idx="1"/>
          </p:nvPr>
        </p:nvSpPr>
        <p:spPr>
          <a:xfrm>
            <a:off x="435076" y="614516"/>
            <a:ext cx="8404123" cy="5496693"/>
          </a:xfrm>
        </p:spPr>
        <p:txBody>
          <a:bodyPr>
            <a:noAutofit/>
          </a:bodyPr>
          <a:lstStyle/>
          <a:p>
            <a:pPr algn="just"/>
            <a:r>
              <a:rPr lang="el-GR" sz="1700" dirty="0"/>
              <a:t>Με τον τρόπο αυτό οι κεντρικές τράπεζες λογοδοτούν για τις ενέργειές τους και επιτρέπουν στους πολίτες να διαπιστώσουν αν εκπλήρωσαν τους στόχους που έχουν θέσει ενώ παράλληλα νομιμοποιούν τη λήψη των αποφάσεών τους.</a:t>
            </a:r>
          </a:p>
          <a:p>
            <a:pPr algn="just"/>
            <a:r>
              <a:rPr lang="el-GR" sz="1700" dirty="0"/>
              <a:t>Επίσης από την ύπαρξη διαφάνειας χαρακτηρίζεται και η εποπτεία των κεντρικών τραπεζών. Στο πλαίσιο της εποπτείας της, η κεντρική τράπεζα κάνει γνωστές στους ενδιαφερόμενους πληροφορίες σχετικά με τους στόχους και τη στρατηγική που ακολουθεί για αποτελεσματική εποπτεία. Οι πρακτικές της διαφάνειας που χρησιμοποιούνται διασφαλίζουν ότι οι πληροφορίες σχετικά με την πολιτική που εφαρμόζεται στην εποπτική διαδικασία είναι στη διάθεση των ενδιαφερόμενων όπως για παράδειγμα των τραπεζών και των εθνικών φορέων.</a:t>
            </a:r>
          </a:p>
          <a:p>
            <a:pPr algn="just"/>
            <a:r>
              <a:rPr lang="el-GR" sz="1700" dirty="0"/>
              <a:t>Μέσω της διαφάνειας και της λογοδοσίας των κεντρικών τραπεζών μπορεί να διασφαλιστεί η μακροπρόθεσμη ανεξαρτησία τους. Αυτό είναι το πιο σίγουρο βήμα για την ενίσχυση της εμπιστοσύνης του κοινού στις κεντρικές τράπεζες ως αξιόπιστων υπερασπιστών των μη πληθωριστικών οικονομικών πολιτικών που δημιουργούν θέσεις εργασίας. </a:t>
            </a:r>
          </a:p>
          <a:p>
            <a:pPr marL="0" indent="0" algn="just">
              <a:buNone/>
            </a:pPr>
            <a:endParaRPr lang="el-GR" sz="1800" dirty="0"/>
          </a:p>
        </p:txBody>
      </p:sp>
      <p:sp>
        <p:nvSpPr>
          <p:cNvPr id="4" name="Slide Number Placeholder 3">
            <a:extLst>
              <a:ext uri="{FF2B5EF4-FFF2-40B4-BE49-F238E27FC236}">
                <a16:creationId xmlns:a16="http://schemas.microsoft.com/office/drawing/2014/main" id="{F304E500-70DE-304B-D86A-5F620BAE06B5}"/>
              </a:ext>
            </a:extLst>
          </p:cNvPr>
          <p:cNvSpPr>
            <a:spLocks noGrp="1"/>
          </p:cNvSpPr>
          <p:nvPr>
            <p:ph type="sldNum" sz="quarter" idx="12"/>
          </p:nvPr>
        </p:nvSpPr>
        <p:spPr/>
        <p:txBody>
          <a:bodyPr/>
          <a:lstStyle/>
          <a:p>
            <a:fld id="{6F80338C-7267-4363-B749-58AFCE06DD7B}" type="slidenum">
              <a:rPr lang="en-US" smtClean="0"/>
              <a:pPr/>
              <a:t>23</a:t>
            </a:fld>
            <a:endParaRPr lang="en-US"/>
          </a:p>
        </p:txBody>
      </p:sp>
      <p:sp>
        <p:nvSpPr>
          <p:cNvPr id="5" name="Title 1">
            <a:extLst>
              <a:ext uri="{FF2B5EF4-FFF2-40B4-BE49-F238E27FC236}">
                <a16:creationId xmlns:a16="http://schemas.microsoft.com/office/drawing/2014/main" id="{93C92F1F-8F02-44D7-3A03-138EB193A7F4}"/>
              </a:ext>
            </a:extLst>
          </p:cNvPr>
          <p:cNvSpPr>
            <a:spLocks noGrp="1"/>
          </p:cNvSpPr>
          <p:nvPr>
            <p:ph type="title"/>
          </p:nvPr>
        </p:nvSpPr>
        <p:spPr>
          <a:xfrm>
            <a:off x="435077" y="166021"/>
            <a:ext cx="8229600" cy="443579"/>
          </a:xfrm>
        </p:spPr>
        <p:txBody>
          <a:bodyPr>
            <a:normAutofit fontScale="90000"/>
          </a:bodyPr>
          <a:lstStyle/>
          <a:p>
            <a:r>
              <a:rPr lang="el-GR" altLang="en-US" sz="3400" b="1" dirty="0">
                <a:solidFill>
                  <a:schemeClr val="tx2"/>
                </a:solidFill>
              </a:rPr>
              <a:t>Χαρακτηριστικά κεντρικών τραπεζών</a:t>
            </a:r>
          </a:p>
        </p:txBody>
      </p:sp>
    </p:spTree>
    <p:extLst>
      <p:ext uri="{BB962C8B-B14F-4D97-AF65-F5344CB8AC3E}">
        <p14:creationId xmlns:p14="http://schemas.microsoft.com/office/powerpoint/2010/main" val="3442716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0C531-B792-E17D-299E-98920CC955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38C5A3-91EC-B48D-AFDE-EE1AE090B0D5}"/>
              </a:ext>
            </a:extLst>
          </p:cNvPr>
          <p:cNvSpPr>
            <a:spLocks noGrp="1"/>
          </p:cNvSpPr>
          <p:nvPr>
            <p:ph idx="1"/>
          </p:nvPr>
        </p:nvSpPr>
        <p:spPr>
          <a:xfrm>
            <a:off x="435076" y="614516"/>
            <a:ext cx="8404123" cy="5496693"/>
          </a:xfrm>
        </p:spPr>
        <p:txBody>
          <a:bodyPr>
            <a:noAutofit/>
          </a:bodyPr>
          <a:lstStyle/>
          <a:p>
            <a:pPr algn="just"/>
            <a:r>
              <a:rPr lang="el-GR" sz="1800" dirty="0"/>
              <a:t>Στόχος της ΕΚΤ είναι να διατηρήσει την σταθερότητα των τιμών στο σύνολο της ζώνης του ευρώ και κατ’ επέκταση να διαφυλάξει την αγοραστική δύναμη του ευρώ. </a:t>
            </a:r>
          </a:p>
          <a:p>
            <a:pPr algn="just"/>
            <a:r>
              <a:rPr lang="el-GR" sz="1800" dirty="0"/>
              <a:t>Η ΕΚΤ προκειμένου να προσδιορίσει ακριβώς τον στόχο αυτό και να δώσει παράλληλα τη δυνατότητα στους πολίτες να διαπιστώσουν την αποτελεσματικότητα της εφαρμογής της νομισματικής πολιτικής όρισε την σταθερότητα των τιμών ως την ετήσια αύξηση του δείκτη τιμών καταναλωτή για το σύνολο της ευρωζώνης με ετήσιο ρυθμό 2%. </a:t>
            </a:r>
          </a:p>
          <a:p>
            <a:pPr algn="just"/>
            <a:r>
              <a:rPr lang="el-GR" sz="1800" dirty="0"/>
              <a:t>Προκειμένου να πετύχει το βασικό της στόχο η ΕΚΤ απαιτείται η συνεργασία με τις εθνικές κεντρικές τράπεζες των χωρών που ανήκουν στη ζώνη του ευρώ με τις οποίες εφαρμόζει τη νομισματική πολιτική που στοχεύει στη σταθερότητα των τιμών.</a:t>
            </a:r>
          </a:p>
        </p:txBody>
      </p:sp>
      <p:sp>
        <p:nvSpPr>
          <p:cNvPr id="4" name="Slide Number Placeholder 3">
            <a:extLst>
              <a:ext uri="{FF2B5EF4-FFF2-40B4-BE49-F238E27FC236}">
                <a16:creationId xmlns:a16="http://schemas.microsoft.com/office/drawing/2014/main" id="{FCE7366B-EC2D-9779-C22B-51DED80B5026}"/>
              </a:ext>
            </a:extLst>
          </p:cNvPr>
          <p:cNvSpPr>
            <a:spLocks noGrp="1"/>
          </p:cNvSpPr>
          <p:nvPr>
            <p:ph type="sldNum" sz="quarter" idx="12"/>
          </p:nvPr>
        </p:nvSpPr>
        <p:spPr/>
        <p:txBody>
          <a:bodyPr/>
          <a:lstStyle/>
          <a:p>
            <a:fld id="{6F80338C-7267-4363-B749-58AFCE06DD7B}" type="slidenum">
              <a:rPr lang="en-US" smtClean="0"/>
              <a:pPr/>
              <a:t>24</a:t>
            </a:fld>
            <a:endParaRPr lang="en-US"/>
          </a:p>
        </p:txBody>
      </p:sp>
      <p:sp>
        <p:nvSpPr>
          <p:cNvPr id="5" name="Title 1">
            <a:extLst>
              <a:ext uri="{FF2B5EF4-FFF2-40B4-BE49-F238E27FC236}">
                <a16:creationId xmlns:a16="http://schemas.microsoft.com/office/drawing/2014/main" id="{13963793-BC59-FCBD-A555-6BD255A7448F}"/>
              </a:ext>
            </a:extLst>
          </p:cNvPr>
          <p:cNvSpPr>
            <a:spLocks noGrp="1"/>
          </p:cNvSpPr>
          <p:nvPr>
            <p:ph type="title"/>
          </p:nvPr>
        </p:nvSpPr>
        <p:spPr>
          <a:xfrm>
            <a:off x="435077" y="166021"/>
            <a:ext cx="8229600" cy="443579"/>
          </a:xfrm>
        </p:spPr>
        <p:txBody>
          <a:bodyPr>
            <a:normAutofit fontScale="90000"/>
          </a:bodyPr>
          <a:lstStyle/>
          <a:p>
            <a:r>
              <a:rPr lang="el-GR" altLang="en-US" sz="3400" b="1" dirty="0">
                <a:solidFill>
                  <a:schemeClr val="tx2"/>
                </a:solidFill>
              </a:rPr>
              <a:t>Η Ευρωπαϊκή Κεντρική Τράπεζα</a:t>
            </a:r>
          </a:p>
        </p:txBody>
      </p:sp>
    </p:spTree>
    <p:extLst>
      <p:ext uri="{BB962C8B-B14F-4D97-AF65-F5344CB8AC3E}">
        <p14:creationId xmlns:p14="http://schemas.microsoft.com/office/powerpoint/2010/main" val="172985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8654F-F654-92C4-B422-024AFE524A4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8A3EB5-DF81-C3F9-CF54-48C7D22F3214}"/>
              </a:ext>
            </a:extLst>
          </p:cNvPr>
          <p:cNvSpPr>
            <a:spLocks noGrp="1"/>
          </p:cNvSpPr>
          <p:nvPr>
            <p:ph idx="1"/>
          </p:nvPr>
        </p:nvSpPr>
        <p:spPr>
          <a:xfrm>
            <a:off x="457200" y="859657"/>
            <a:ext cx="8404123" cy="5496693"/>
          </a:xfrm>
        </p:spPr>
        <p:txBody>
          <a:bodyPr>
            <a:noAutofit/>
          </a:bodyPr>
          <a:lstStyle/>
          <a:p>
            <a:pPr marL="0" indent="0" algn="just">
              <a:buNone/>
            </a:pPr>
            <a:r>
              <a:rPr lang="el-GR" sz="1800" dirty="0"/>
              <a:t>Η ΕΚΤ έχει καθήκον:</a:t>
            </a:r>
          </a:p>
          <a:p>
            <a:pPr algn="just"/>
            <a:r>
              <a:rPr lang="el-GR" sz="1800" dirty="0"/>
              <a:t>Να καθορίσει και να εφαρμόσει την νομισματική πολιτική στη ζώνη του ευρώ,</a:t>
            </a:r>
          </a:p>
          <a:p>
            <a:pPr algn="just"/>
            <a:r>
              <a:rPr lang="el-GR" sz="1800" dirty="0"/>
              <a:t>Να διεξάγει πράξεις συναλλάγματος, </a:t>
            </a:r>
          </a:p>
          <a:p>
            <a:pPr algn="just"/>
            <a:r>
              <a:rPr lang="el-GR" sz="1800" dirty="0"/>
              <a:t>Να διατηρεί και να διαχειρίζεται τα επίσημα συναλλαγματικά διαθέσιμα των κρατών μελών της ευρωζώνης, </a:t>
            </a:r>
          </a:p>
          <a:p>
            <a:pPr algn="just"/>
            <a:r>
              <a:rPr lang="el-GR" sz="1800" dirty="0"/>
              <a:t>Να προωθεί την ομαλή λειτουργία των συστημάτων πληρωμών, </a:t>
            </a:r>
          </a:p>
          <a:p>
            <a:pPr algn="just"/>
            <a:r>
              <a:rPr lang="el-GR" sz="1800" dirty="0"/>
              <a:t>Να εκδίδει τραπεζογραμμάτια ευρώ τα οποία είναι τα μόνα που κυκλοφορούν ως νόμιμο χρήμα στην ευρωζώνη,</a:t>
            </a:r>
          </a:p>
          <a:p>
            <a:pPr algn="just"/>
            <a:r>
              <a:rPr lang="el-GR" sz="1800" dirty="0"/>
              <a:t>Να συλλέγει στατιστικά στοιχεία τα οποία είναι απαραίτητα για την άσκηση των καθηκόντων της,</a:t>
            </a:r>
          </a:p>
          <a:p>
            <a:pPr algn="just"/>
            <a:r>
              <a:rPr lang="el-GR" sz="1800" dirty="0"/>
              <a:t>Να ασκεί προληπτική εποπτεία των πιστωτικών ιδρυμάτων των κρατών μελών της Ε.Ε., διατηρώντας έτσι τη σταθερότητα του χρηματοπιστωτικού συστήματος.</a:t>
            </a:r>
          </a:p>
          <a:p>
            <a:pPr marL="0" indent="0" algn="just">
              <a:buNone/>
            </a:pPr>
            <a:endParaRPr lang="el-GR" sz="1800" dirty="0"/>
          </a:p>
        </p:txBody>
      </p:sp>
      <p:sp>
        <p:nvSpPr>
          <p:cNvPr id="4" name="Slide Number Placeholder 3">
            <a:extLst>
              <a:ext uri="{FF2B5EF4-FFF2-40B4-BE49-F238E27FC236}">
                <a16:creationId xmlns:a16="http://schemas.microsoft.com/office/drawing/2014/main" id="{8886751B-4176-19CB-B1E0-598A583E6291}"/>
              </a:ext>
            </a:extLst>
          </p:cNvPr>
          <p:cNvSpPr>
            <a:spLocks noGrp="1"/>
          </p:cNvSpPr>
          <p:nvPr>
            <p:ph type="sldNum" sz="quarter" idx="12"/>
          </p:nvPr>
        </p:nvSpPr>
        <p:spPr/>
        <p:txBody>
          <a:bodyPr/>
          <a:lstStyle/>
          <a:p>
            <a:fld id="{6F80338C-7267-4363-B749-58AFCE06DD7B}" type="slidenum">
              <a:rPr lang="en-US" smtClean="0"/>
              <a:pPr/>
              <a:t>25</a:t>
            </a:fld>
            <a:endParaRPr lang="en-US"/>
          </a:p>
        </p:txBody>
      </p:sp>
      <p:sp>
        <p:nvSpPr>
          <p:cNvPr id="5" name="Title 1">
            <a:extLst>
              <a:ext uri="{FF2B5EF4-FFF2-40B4-BE49-F238E27FC236}">
                <a16:creationId xmlns:a16="http://schemas.microsoft.com/office/drawing/2014/main" id="{C906B058-C85B-5520-4D20-D9E1B91A3E22}"/>
              </a:ext>
            </a:extLst>
          </p:cNvPr>
          <p:cNvSpPr>
            <a:spLocks noGrp="1"/>
          </p:cNvSpPr>
          <p:nvPr>
            <p:ph type="title"/>
          </p:nvPr>
        </p:nvSpPr>
        <p:spPr>
          <a:xfrm>
            <a:off x="479323" y="279860"/>
            <a:ext cx="8229600" cy="443579"/>
          </a:xfrm>
        </p:spPr>
        <p:txBody>
          <a:bodyPr>
            <a:normAutofit fontScale="90000"/>
          </a:bodyPr>
          <a:lstStyle/>
          <a:p>
            <a:r>
              <a:rPr lang="el-GR" altLang="en-US" sz="3400" b="1" dirty="0">
                <a:solidFill>
                  <a:schemeClr val="tx2"/>
                </a:solidFill>
              </a:rPr>
              <a:t>Καθήκοντα της Ευρωπαϊκής Κεντρικής Τράπεζας</a:t>
            </a:r>
          </a:p>
        </p:txBody>
      </p:sp>
    </p:spTree>
    <p:extLst>
      <p:ext uri="{BB962C8B-B14F-4D97-AF65-F5344CB8AC3E}">
        <p14:creationId xmlns:p14="http://schemas.microsoft.com/office/powerpoint/2010/main" val="15322710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8D9C9-4B0C-2956-7B4B-CADACD1394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C9057-2FED-362B-4F5B-E3B538A57578}"/>
              </a:ext>
            </a:extLst>
          </p:cNvPr>
          <p:cNvSpPr>
            <a:spLocks noGrp="1"/>
          </p:cNvSpPr>
          <p:nvPr>
            <p:ph idx="1"/>
          </p:nvPr>
        </p:nvSpPr>
        <p:spPr>
          <a:xfrm>
            <a:off x="457200" y="1070949"/>
            <a:ext cx="8404123" cy="5496693"/>
          </a:xfrm>
        </p:spPr>
        <p:txBody>
          <a:bodyPr>
            <a:noAutofit/>
          </a:bodyPr>
          <a:lstStyle/>
          <a:p>
            <a:pPr marL="0" indent="0" algn="just">
              <a:buNone/>
            </a:pPr>
            <a:r>
              <a:rPr lang="el-GR" sz="1500" dirty="0"/>
              <a:t>Τα όργανα λήψης αποφάσεων της ΕΚΤ είναι το Διοικητικό συμβούλιο, το Εκτελεστικό συμβούλιο ή Εκτελεστική Επιτροπή και το Γενικό συμβούλιο. </a:t>
            </a:r>
          </a:p>
          <a:p>
            <a:pPr marL="0" indent="0" algn="just">
              <a:buNone/>
            </a:pPr>
            <a:endParaRPr lang="el-GR" sz="1500" dirty="0"/>
          </a:p>
          <a:p>
            <a:pPr marL="0" indent="0" algn="just">
              <a:buNone/>
            </a:pPr>
            <a:r>
              <a:rPr lang="el-GR" sz="1500" b="1" dirty="0"/>
              <a:t>Το Διοικητικό Συμβούλιο</a:t>
            </a:r>
          </a:p>
          <a:p>
            <a:pPr algn="just"/>
            <a:r>
              <a:rPr lang="el-GR" sz="1500" dirty="0"/>
              <a:t>Το διοικητικό συμβούλιο αποτελείται από τα μέλη της εκτελεστικής επιτροπής και τους διοικητές των κεντρικών τραπεζών των κρατών μελών της ευρωζώνης.</a:t>
            </a:r>
          </a:p>
          <a:p>
            <a:pPr algn="just"/>
            <a:r>
              <a:rPr lang="el-GR" sz="1500" dirty="0"/>
              <a:t>Από τις κύριες λειτουργίες του συμβουλίου είναι η λήψη αποφάσεων που σχετίζονται με τη νομισματική πολιτική που θα ακολουθήσουν στη ζώνη του ευρώ. Συγκεκριμένα οι αποφάσεις αυτές αφορούν τους στόχους που θα θέσουν για τη νομισματική πολιτική, τα βασικά επιτόκια, τα διαθέσιμα ενώ καθορίζονται και οι κατευθυντήριες γραμμές που πρέπει να ακολουθούν οι Εθνικές Κεντρικές Τράπεζες του </a:t>
            </a:r>
            <a:r>
              <a:rPr lang="el-GR" sz="1500" dirty="0" err="1"/>
              <a:t>ευρωσυστήματος</a:t>
            </a:r>
            <a:r>
              <a:rPr lang="el-GR" sz="1500" dirty="0"/>
              <a:t> για την εκπλήρωση των στόχων της νομισματικής πολιτικής. </a:t>
            </a:r>
          </a:p>
          <a:p>
            <a:pPr algn="just"/>
            <a:r>
              <a:rPr lang="el-GR" sz="1500" dirty="0"/>
              <a:t>Επίσης φροντίζει για τη συμμόρφωση των Εθνικών Κεντρικών Τραπεζών με τις οδηγίες που δίνει η ΕΚΤ και έτσι διασφαλίζεται η επιτέλεση των λειτουργιών της ΕΚΤ αλλά και του </a:t>
            </a:r>
            <a:r>
              <a:rPr lang="el-GR" sz="1500" dirty="0" err="1"/>
              <a:t>Ευρωσυστήματος</a:t>
            </a:r>
            <a:r>
              <a:rPr lang="el-GR" sz="1500" dirty="0"/>
              <a:t>.</a:t>
            </a:r>
          </a:p>
          <a:p>
            <a:pPr algn="just"/>
            <a:r>
              <a:rPr lang="el-GR" sz="1500" dirty="0"/>
              <a:t>Για τη λήψη αυτών των αποφάσεων το ΔΣ λειτουργεί με πλήρη ανεξαρτησία χωρίς να δέχεται πολιτικές παρεμβάσεις. </a:t>
            </a:r>
          </a:p>
          <a:p>
            <a:pPr algn="just"/>
            <a:r>
              <a:rPr lang="el-GR" sz="1500" dirty="0"/>
              <a:t>Οι διοικητές των Εθνικών Κεντρικών Τραπεζών συμμετέχουν με την ψήφο τους στη διαδικασία χάραξης της νομισματικής πολιτικής. </a:t>
            </a:r>
          </a:p>
          <a:p>
            <a:pPr algn="just"/>
            <a:r>
              <a:rPr lang="el-GR" sz="1500" dirty="0"/>
              <a:t>Τα μέλη του Δ.Σ συνεδριάζουν δύο φορές το μήνα συζητώντας διάφορα θέματα που σχετίζονται με τα καθήκοντά του, ενώ κάθε έξι εβδομάδες συνεδριάζει με σκοπό την αξιολόγηση των οικονομικών και νομισματικών εξελίξεων και τη λήψη αποφάσεων που σχετίζονται με τη νομισματική πολιτική. </a:t>
            </a:r>
          </a:p>
        </p:txBody>
      </p:sp>
      <p:sp>
        <p:nvSpPr>
          <p:cNvPr id="4" name="Slide Number Placeholder 3">
            <a:extLst>
              <a:ext uri="{FF2B5EF4-FFF2-40B4-BE49-F238E27FC236}">
                <a16:creationId xmlns:a16="http://schemas.microsoft.com/office/drawing/2014/main" id="{1F131E82-54A4-2998-A965-B317FD6C33A6}"/>
              </a:ext>
            </a:extLst>
          </p:cNvPr>
          <p:cNvSpPr>
            <a:spLocks noGrp="1"/>
          </p:cNvSpPr>
          <p:nvPr>
            <p:ph type="sldNum" sz="quarter" idx="12"/>
          </p:nvPr>
        </p:nvSpPr>
        <p:spPr/>
        <p:txBody>
          <a:bodyPr/>
          <a:lstStyle/>
          <a:p>
            <a:fld id="{6F80338C-7267-4363-B749-58AFCE06DD7B}" type="slidenum">
              <a:rPr lang="en-US" smtClean="0"/>
              <a:pPr/>
              <a:t>26</a:t>
            </a:fld>
            <a:endParaRPr lang="en-US"/>
          </a:p>
        </p:txBody>
      </p:sp>
      <p:sp>
        <p:nvSpPr>
          <p:cNvPr id="5" name="Title 1">
            <a:extLst>
              <a:ext uri="{FF2B5EF4-FFF2-40B4-BE49-F238E27FC236}">
                <a16:creationId xmlns:a16="http://schemas.microsoft.com/office/drawing/2014/main" id="{D8DEAE71-347D-5CA6-8F61-12ABC3C09BD9}"/>
              </a:ext>
            </a:extLst>
          </p:cNvPr>
          <p:cNvSpPr>
            <a:spLocks noGrp="1"/>
          </p:cNvSpPr>
          <p:nvPr>
            <p:ph type="title"/>
          </p:nvPr>
        </p:nvSpPr>
        <p:spPr>
          <a:xfrm>
            <a:off x="457200" y="136524"/>
            <a:ext cx="8229600" cy="780591"/>
          </a:xfrm>
        </p:spPr>
        <p:txBody>
          <a:bodyPr>
            <a:normAutofit fontScale="90000"/>
          </a:bodyPr>
          <a:lstStyle/>
          <a:p>
            <a:r>
              <a:rPr lang="el-GR" altLang="en-US" sz="3400" b="1" dirty="0">
                <a:solidFill>
                  <a:schemeClr val="tx2"/>
                </a:solidFill>
              </a:rPr>
              <a:t>Τα όργανα λήψης αποφάσεων της Ευρωπαϊκής Κεντρικής Τράπεζας</a:t>
            </a:r>
          </a:p>
        </p:txBody>
      </p:sp>
    </p:spTree>
    <p:extLst>
      <p:ext uri="{BB962C8B-B14F-4D97-AF65-F5344CB8AC3E}">
        <p14:creationId xmlns:p14="http://schemas.microsoft.com/office/powerpoint/2010/main" val="3211177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A3E52-F450-DB18-18FD-479FF28ADA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5447A1-11B0-7C9F-35BE-A7E583A12482}"/>
              </a:ext>
            </a:extLst>
          </p:cNvPr>
          <p:cNvSpPr>
            <a:spLocks noGrp="1"/>
          </p:cNvSpPr>
          <p:nvPr>
            <p:ph idx="1"/>
          </p:nvPr>
        </p:nvSpPr>
        <p:spPr>
          <a:xfrm>
            <a:off x="479323" y="1224782"/>
            <a:ext cx="8404123" cy="5496693"/>
          </a:xfrm>
        </p:spPr>
        <p:txBody>
          <a:bodyPr>
            <a:noAutofit/>
          </a:bodyPr>
          <a:lstStyle/>
          <a:p>
            <a:pPr marL="0" indent="0" algn="just">
              <a:buNone/>
            </a:pPr>
            <a:r>
              <a:rPr lang="el-GR" sz="1800" b="1" dirty="0"/>
              <a:t>Η Εκτελεστική επιτροπή</a:t>
            </a:r>
          </a:p>
          <a:p>
            <a:pPr algn="just"/>
            <a:r>
              <a:rPr lang="el-GR" sz="1800" dirty="0"/>
              <a:t>Το δεύτερο όργανο λήψης αποφάσεων είναι η εκτελεστική επιτροπή. Την Εκτελεστική επιτροπή απαρτίζουν ο πρόεδρος, ο αντιπρόεδρος και τέσσερα ακόμα μέλη που διορίζει το Ευρωπαϊκό συμβούλιο και τα οποία διαθέτουν εμπειρία και γνώσεις σε θέματα νομισματικής και τραπεζικής φύσεως. Η θητεία των τεσσάρων αυτών μελών είναι οκταετής και μη ανανεώσιμη.</a:t>
            </a:r>
          </a:p>
          <a:p>
            <a:pPr algn="just"/>
            <a:r>
              <a:rPr lang="el-GR" sz="1800" dirty="0"/>
              <a:t>Η εκτελεστική επιτροπή αποτελεί το λειτουργικό όργανο λήψης αποφάσεων της ΕΚΤ και είναι καθήκον της να εφαρμόσει τις αποφάσεις για τη νομισματική πολιτική που θεσπίστηκαν από το Δ.Σ. </a:t>
            </a:r>
          </a:p>
          <a:p>
            <a:pPr algn="just"/>
            <a:r>
              <a:rPr lang="el-GR" sz="1800" dirty="0"/>
              <a:t>Ως εκ τούτου καθοδηγεί τις Εθνικές Κεντρικές Τράπεζες  και να τις κατευθύνει προς την επίτευξη του στόχου αυτού. Επίσης διαχειρίζεται τις καθημερινές πράξεις της ΕΚΤ και φροντίζει για την προετοιμασία των συνεδριάσεων του ΔΣ.</a:t>
            </a:r>
          </a:p>
          <a:p>
            <a:pPr marL="0" indent="0" algn="just">
              <a:buNone/>
            </a:pPr>
            <a:endParaRPr lang="el-GR" sz="1800" dirty="0"/>
          </a:p>
        </p:txBody>
      </p:sp>
      <p:sp>
        <p:nvSpPr>
          <p:cNvPr id="4" name="Slide Number Placeholder 3">
            <a:extLst>
              <a:ext uri="{FF2B5EF4-FFF2-40B4-BE49-F238E27FC236}">
                <a16:creationId xmlns:a16="http://schemas.microsoft.com/office/drawing/2014/main" id="{F420AEE4-1F4E-4EA5-CA0B-894B5DD50370}"/>
              </a:ext>
            </a:extLst>
          </p:cNvPr>
          <p:cNvSpPr>
            <a:spLocks noGrp="1"/>
          </p:cNvSpPr>
          <p:nvPr>
            <p:ph type="sldNum" sz="quarter" idx="12"/>
          </p:nvPr>
        </p:nvSpPr>
        <p:spPr/>
        <p:txBody>
          <a:bodyPr/>
          <a:lstStyle/>
          <a:p>
            <a:fld id="{6F80338C-7267-4363-B749-58AFCE06DD7B}" type="slidenum">
              <a:rPr lang="en-US" smtClean="0"/>
              <a:pPr/>
              <a:t>27</a:t>
            </a:fld>
            <a:endParaRPr lang="en-US"/>
          </a:p>
        </p:txBody>
      </p:sp>
      <p:sp>
        <p:nvSpPr>
          <p:cNvPr id="5" name="Title 1">
            <a:extLst>
              <a:ext uri="{FF2B5EF4-FFF2-40B4-BE49-F238E27FC236}">
                <a16:creationId xmlns:a16="http://schemas.microsoft.com/office/drawing/2014/main" id="{4990E88D-1375-D540-55EC-31960795D530}"/>
              </a:ext>
            </a:extLst>
          </p:cNvPr>
          <p:cNvSpPr>
            <a:spLocks noGrp="1"/>
          </p:cNvSpPr>
          <p:nvPr>
            <p:ph type="title"/>
          </p:nvPr>
        </p:nvSpPr>
        <p:spPr>
          <a:xfrm>
            <a:off x="479323" y="279860"/>
            <a:ext cx="8229600" cy="944922"/>
          </a:xfrm>
        </p:spPr>
        <p:txBody>
          <a:bodyPr>
            <a:normAutofit fontScale="90000"/>
          </a:bodyPr>
          <a:lstStyle/>
          <a:p>
            <a:r>
              <a:rPr lang="el-GR" altLang="en-US" sz="3400" b="1" dirty="0">
                <a:solidFill>
                  <a:schemeClr val="tx2"/>
                </a:solidFill>
              </a:rPr>
              <a:t>Τα όργανα λήψης αποφάσεων της Ευρωπαϊκής Κεντρικής Τράπεζας</a:t>
            </a:r>
          </a:p>
        </p:txBody>
      </p:sp>
    </p:spTree>
    <p:extLst>
      <p:ext uri="{BB962C8B-B14F-4D97-AF65-F5344CB8AC3E}">
        <p14:creationId xmlns:p14="http://schemas.microsoft.com/office/powerpoint/2010/main" val="2682332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CD5A4-2BB6-4559-A7D3-CBB8D5240F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D98239-CFA7-5A09-C3DD-F782E64F62A7}"/>
              </a:ext>
            </a:extLst>
          </p:cNvPr>
          <p:cNvSpPr>
            <a:spLocks noGrp="1"/>
          </p:cNvSpPr>
          <p:nvPr>
            <p:ph idx="1"/>
          </p:nvPr>
        </p:nvSpPr>
        <p:spPr>
          <a:xfrm>
            <a:off x="479323" y="1224782"/>
            <a:ext cx="8404123" cy="5496693"/>
          </a:xfrm>
        </p:spPr>
        <p:txBody>
          <a:bodyPr>
            <a:noAutofit/>
          </a:bodyPr>
          <a:lstStyle/>
          <a:p>
            <a:pPr marL="0" indent="0" algn="just">
              <a:buNone/>
            </a:pPr>
            <a:r>
              <a:rPr lang="el-GR" sz="1800" b="1" dirty="0"/>
              <a:t>Το Γενικό Συμβούλιο</a:t>
            </a:r>
          </a:p>
          <a:p>
            <a:pPr algn="just"/>
            <a:r>
              <a:rPr lang="el-GR" sz="1800" dirty="0"/>
              <a:t>Το τρίτο όργανο λήψης αποφάσεων είναι το γενικό συμβούλιο, το οποίο θα συνεχίσει να υπάρχει όσο υπάρχουν μέλη της Ε.Ε που δεν έχουν υιοθετήσει το ευρώ. Αποτελείται από τον πρόεδρο, τον αντιπρόεδρο καθώς και τους διοικητές των κεντρικών τραπεζών όλων των κρατών μελών της Ε.Ε.</a:t>
            </a:r>
          </a:p>
          <a:p>
            <a:pPr algn="just"/>
            <a:r>
              <a:rPr lang="el-GR" sz="1800" dirty="0"/>
              <a:t>Το γενικό συμβούλιο διασφαλίζει τη θεσμική σύνδεση μεταξύ του </a:t>
            </a:r>
            <a:r>
              <a:rPr lang="el-GR" sz="1800" dirty="0" err="1"/>
              <a:t>ευρωσυστήματος</a:t>
            </a:r>
            <a:r>
              <a:rPr lang="el-GR" sz="1800" dirty="0"/>
              <a:t> και των Εθνικών Κεντρικών Τραπεζών των κρατών μελών εκτός της ζώνης του ευρώ.</a:t>
            </a:r>
          </a:p>
          <a:p>
            <a:pPr algn="just"/>
            <a:r>
              <a:rPr lang="el-GR" sz="1800" dirty="0"/>
              <a:t>Είναι πρωτίστως υπεύθυνο για την παροχή συμβουλών στις χώρες που προετοιμάζονται για την ένταξή τους στο </a:t>
            </a:r>
            <a:r>
              <a:rPr lang="el-GR" sz="1800" dirty="0" err="1"/>
              <a:t>ευρωσύστημα</a:t>
            </a:r>
            <a:r>
              <a:rPr lang="el-GR" sz="1800" dirty="0"/>
              <a:t> και έχει καθήκον να καθορίσει τις συναλλαγματικές ισοτιμίες των νομισμάτων αυτών των χωρών.</a:t>
            </a:r>
          </a:p>
          <a:p>
            <a:pPr algn="just"/>
            <a:r>
              <a:rPr lang="el-GR" sz="1800" dirty="0"/>
              <a:t>Συμβάλλει στη προετοιμασία της έκθεσης της ΕΚΤ και τη συλλογή δεδομένων ενώ καθορίζει τους όρους απασχόλησης για το προσωπικό της ΕΚΤ.</a:t>
            </a:r>
          </a:p>
          <a:p>
            <a:pPr marL="0" indent="0" algn="just">
              <a:buNone/>
            </a:pPr>
            <a:endParaRPr lang="el-GR" sz="1800" dirty="0"/>
          </a:p>
        </p:txBody>
      </p:sp>
      <p:sp>
        <p:nvSpPr>
          <p:cNvPr id="4" name="Slide Number Placeholder 3">
            <a:extLst>
              <a:ext uri="{FF2B5EF4-FFF2-40B4-BE49-F238E27FC236}">
                <a16:creationId xmlns:a16="http://schemas.microsoft.com/office/drawing/2014/main" id="{26D0D0DB-91D0-5ACA-7D6C-512752F8F1DD}"/>
              </a:ext>
            </a:extLst>
          </p:cNvPr>
          <p:cNvSpPr>
            <a:spLocks noGrp="1"/>
          </p:cNvSpPr>
          <p:nvPr>
            <p:ph type="sldNum" sz="quarter" idx="12"/>
          </p:nvPr>
        </p:nvSpPr>
        <p:spPr/>
        <p:txBody>
          <a:bodyPr/>
          <a:lstStyle/>
          <a:p>
            <a:fld id="{6F80338C-7267-4363-B749-58AFCE06DD7B}" type="slidenum">
              <a:rPr lang="en-US" smtClean="0"/>
              <a:pPr/>
              <a:t>28</a:t>
            </a:fld>
            <a:endParaRPr lang="en-US"/>
          </a:p>
        </p:txBody>
      </p:sp>
      <p:sp>
        <p:nvSpPr>
          <p:cNvPr id="5" name="Title 1">
            <a:extLst>
              <a:ext uri="{FF2B5EF4-FFF2-40B4-BE49-F238E27FC236}">
                <a16:creationId xmlns:a16="http://schemas.microsoft.com/office/drawing/2014/main" id="{94584A38-9288-2672-E8A9-437A62D472B8}"/>
              </a:ext>
            </a:extLst>
          </p:cNvPr>
          <p:cNvSpPr>
            <a:spLocks noGrp="1"/>
          </p:cNvSpPr>
          <p:nvPr>
            <p:ph type="title"/>
          </p:nvPr>
        </p:nvSpPr>
        <p:spPr>
          <a:xfrm>
            <a:off x="479323" y="279860"/>
            <a:ext cx="8229600" cy="944922"/>
          </a:xfrm>
        </p:spPr>
        <p:txBody>
          <a:bodyPr>
            <a:normAutofit fontScale="90000"/>
          </a:bodyPr>
          <a:lstStyle/>
          <a:p>
            <a:r>
              <a:rPr lang="el-GR" altLang="en-US" sz="3400" b="1" dirty="0">
                <a:solidFill>
                  <a:schemeClr val="tx2"/>
                </a:solidFill>
              </a:rPr>
              <a:t>Τα όργανα λήψης αποφάσεων της Ευρωπαϊκής Κεντρικής Τράπεζας</a:t>
            </a:r>
          </a:p>
        </p:txBody>
      </p:sp>
    </p:spTree>
    <p:extLst>
      <p:ext uri="{BB962C8B-B14F-4D97-AF65-F5344CB8AC3E}">
        <p14:creationId xmlns:p14="http://schemas.microsoft.com/office/powerpoint/2010/main" val="2088597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92F4C-1533-3143-890A-F04BDCF49C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3A22C-35BC-4BB7-B748-88BA43AABA31}"/>
              </a:ext>
            </a:extLst>
          </p:cNvPr>
          <p:cNvSpPr>
            <a:spLocks noGrp="1"/>
          </p:cNvSpPr>
          <p:nvPr>
            <p:ph idx="1"/>
          </p:nvPr>
        </p:nvSpPr>
        <p:spPr>
          <a:xfrm>
            <a:off x="479323" y="1224782"/>
            <a:ext cx="8404123" cy="5496693"/>
          </a:xfrm>
        </p:spPr>
        <p:txBody>
          <a:bodyPr>
            <a:noAutofit/>
          </a:bodyPr>
          <a:lstStyle/>
          <a:p>
            <a:pPr marL="0" indent="0" algn="just">
              <a:buNone/>
            </a:pPr>
            <a:r>
              <a:rPr lang="el-GR" sz="1800" b="1" dirty="0"/>
              <a:t>Το Γενικό Συμβούλιο</a:t>
            </a:r>
          </a:p>
          <a:p>
            <a:pPr algn="just"/>
            <a:r>
              <a:rPr lang="el-GR" sz="1800" dirty="0"/>
              <a:t>Το τρίτο όργανο λήψης αποφάσεων είναι το γενικό συμβούλιο, το οποίο θα συνεχίσει να υπάρχει όσο υπάρχουν μέλη της Ε.Ε που δεν έχουν υιοθετήσει το ευρώ. Αποτελείται από τον πρόεδρο, τον αντιπρόεδρο καθώς και τους διοικητές των κεντρικών τραπεζών όλων των κρατών μελών της Ε.Ε.</a:t>
            </a:r>
          </a:p>
          <a:p>
            <a:pPr algn="just"/>
            <a:r>
              <a:rPr lang="el-GR" sz="1800" dirty="0"/>
              <a:t>Το γενικό συμβούλιο διασφαλίζει τη θεσμική σύνδεση μεταξύ του </a:t>
            </a:r>
            <a:r>
              <a:rPr lang="el-GR" sz="1800" dirty="0" err="1"/>
              <a:t>ευρωσυστήματος</a:t>
            </a:r>
            <a:r>
              <a:rPr lang="el-GR" sz="1800" dirty="0"/>
              <a:t> και των Εθνικών Κεντρικών Τραπεζών των κρατών μελών εκτός της ζώνης του ευρώ.</a:t>
            </a:r>
          </a:p>
          <a:p>
            <a:pPr algn="just"/>
            <a:r>
              <a:rPr lang="el-GR" sz="1800" dirty="0"/>
              <a:t>Είναι πρωτίστως υπεύθυνο για την παροχή συμβουλών στις χώρες που προετοιμάζονται για την ένταξή τους στο </a:t>
            </a:r>
            <a:r>
              <a:rPr lang="el-GR" sz="1800" dirty="0" err="1"/>
              <a:t>ευρωσύστημα</a:t>
            </a:r>
            <a:r>
              <a:rPr lang="el-GR" sz="1800" dirty="0"/>
              <a:t> και έχει καθήκον να καθορίσει τις συναλλαγματικές ισοτιμίες των νομισμάτων αυτών των χωρών.</a:t>
            </a:r>
          </a:p>
          <a:p>
            <a:pPr algn="just"/>
            <a:r>
              <a:rPr lang="el-GR" sz="1800" dirty="0"/>
              <a:t>Συμβάλλει στη προετοιμασία της έκθεσης της ΕΚΤ και τη συλλογή δεδομένων ενώ καθορίζει τους όρους απασχόλησης για το προσωπικό της ΕΚΤ.</a:t>
            </a:r>
          </a:p>
          <a:p>
            <a:pPr marL="0" indent="0" algn="just">
              <a:buNone/>
            </a:pPr>
            <a:endParaRPr lang="el-GR" sz="1800" dirty="0"/>
          </a:p>
        </p:txBody>
      </p:sp>
      <p:sp>
        <p:nvSpPr>
          <p:cNvPr id="4" name="Slide Number Placeholder 3">
            <a:extLst>
              <a:ext uri="{FF2B5EF4-FFF2-40B4-BE49-F238E27FC236}">
                <a16:creationId xmlns:a16="http://schemas.microsoft.com/office/drawing/2014/main" id="{89A4EDB2-FEB3-3892-5A8B-ACD7D616E8D8}"/>
              </a:ext>
            </a:extLst>
          </p:cNvPr>
          <p:cNvSpPr>
            <a:spLocks noGrp="1"/>
          </p:cNvSpPr>
          <p:nvPr>
            <p:ph type="sldNum" sz="quarter" idx="12"/>
          </p:nvPr>
        </p:nvSpPr>
        <p:spPr/>
        <p:txBody>
          <a:bodyPr/>
          <a:lstStyle/>
          <a:p>
            <a:fld id="{6F80338C-7267-4363-B749-58AFCE06DD7B}" type="slidenum">
              <a:rPr lang="en-US" smtClean="0"/>
              <a:pPr/>
              <a:t>29</a:t>
            </a:fld>
            <a:endParaRPr lang="en-US"/>
          </a:p>
        </p:txBody>
      </p:sp>
      <p:sp>
        <p:nvSpPr>
          <p:cNvPr id="5" name="Title 1">
            <a:extLst>
              <a:ext uri="{FF2B5EF4-FFF2-40B4-BE49-F238E27FC236}">
                <a16:creationId xmlns:a16="http://schemas.microsoft.com/office/drawing/2014/main" id="{8FA9D3D6-950E-71D4-6A5A-8C432489539C}"/>
              </a:ext>
            </a:extLst>
          </p:cNvPr>
          <p:cNvSpPr>
            <a:spLocks noGrp="1"/>
          </p:cNvSpPr>
          <p:nvPr>
            <p:ph type="title"/>
          </p:nvPr>
        </p:nvSpPr>
        <p:spPr>
          <a:xfrm>
            <a:off x="479323" y="279860"/>
            <a:ext cx="8229600" cy="944922"/>
          </a:xfrm>
        </p:spPr>
        <p:txBody>
          <a:bodyPr>
            <a:normAutofit fontScale="90000"/>
          </a:bodyPr>
          <a:lstStyle/>
          <a:p>
            <a:r>
              <a:rPr lang="el-GR" altLang="en-US" sz="3400" b="1" dirty="0">
                <a:solidFill>
                  <a:schemeClr val="tx2"/>
                </a:solidFill>
              </a:rPr>
              <a:t>Τα όργανα λήψης αποφάσεων της Ευρωπαϊκής Κεντρικής Τράπεζας</a:t>
            </a:r>
          </a:p>
        </p:txBody>
      </p:sp>
    </p:spTree>
    <p:extLst>
      <p:ext uri="{BB962C8B-B14F-4D97-AF65-F5344CB8AC3E}">
        <p14:creationId xmlns:p14="http://schemas.microsoft.com/office/powerpoint/2010/main" val="3446625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974E4-87CB-47ED-E2DE-D2E0E99CA0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B0C70-E274-EB0E-6422-F811BD150C0B}"/>
              </a:ext>
            </a:extLst>
          </p:cNvPr>
          <p:cNvSpPr>
            <a:spLocks noGrp="1"/>
          </p:cNvSpPr>
          <p:nvPr>
            <p:ph idx="1"/>
          </p:nvPr>
        </p:nvSpPr>
        <p:spPr>
          <a:xfrm>
            <a:off x="435077" y="827906"/>
            <a:ext cx="8229600" cy="5801493"/>
          </a:xfrm>
        </p:spPr>
        <p:txBody>
          <a:bodyPr>
            <a:noAutofit/>
          </a:bodyPr>
          <a:lstStyle/>
          <a:p>
            <a:pPr algn="just"/>
            <a:r>
              <a:rPr lang="el-GR" sz="1700" dirty="0"/>
              <a:t>Σταθερότητα των τιμών υπάρχει όταν τα χρήματα που διαθέτεις έχουν την ίδια αξία με το πέρασμα του χρόνου, δηλαδή μπορείς να αποκτήσεις με το συγκεκριμένο ποσό τα ίδια αγαθά οποιαδήποτε χρονική στιγμή. </a:t>
            </a:r>
          </a:p>
          <a:p>
            <a:pPr algn="just"/>
            <a:r>
              <a:rPr lang="el-GR" sz="1700" dirty="0"/>
              <a:t>Όταν μιλάμε για σταθερότητα των τιμών επικεντρωνόμαστε στο ρυθμό μεταβολής του πληθωρισμού μακροπρόθεσμα, καθώς διάφοροι παράγοντες μπορούν να επηρεάσουν πρόσκαιρα την άνοδο ή την πτώση του πληθωρισμού δίνοντας εσφαλμένη εικόνα.</a:t>
            </a:r>
          </a:p>
          <a:p>
            <a:pPr algn="just"/>
            <a:r>
              <a:rPr lang="el-GR" sz="1700" dirty="0"/>
              <a:t>Η αύξηση των τιμών των αγαθών επηρεάζει τις αποφάσεις των καταναλωτών και των επιχειρήσεων για αποταμίευση και επένδυση καθώς μειώνει την αγοραστική τους δύναμη. Όμως και η αντίθετη περίπτωση της πτώσης των τιμών των αγαθών έχει επιπτώσεις στις αποφάσεις των καταναλωτών. Η συνεχιζόμενη πτώση των τιμών αναβάλλει την κατανάλωση των αγαθών κάτι που θα φέρει κέρδος στους καταναλωτές. Οι αποφάσεις αυτές επηρεάζουν αρνητικά την παραγωγικότητα των επιχειρήσεων και σταδιακά οδηγούν στην απώλεια θέσεων εργασίας και την αύξηση της ανεργίας.</a:t>
            </a:r>
          </a:p>
          <a:p>
            <a:pPr algn="just"/>
            <a:r>
              <a:rPr lang="el-GR" sz="1700" dirty="0"/>
              <a:t>Η διατήρηση της σταθερότητας των τιμών κρίνεται σημαντική καθώς επηρεάζει την αγοραστική δύναμη του νομίσματος της κάθε χώρας γι’ αυτό αποτελεί πρωταρχικό σκοπό των κεντρικών τραπεζών.</a:t>
            </a:r>
          </a:p>
          <a:p>
            <a:pPr algn="just"/>
            <a:r>
              <a:rPr lang="el-GR" sz="1700" dirty="0"/>
              <a:t>Επομένως είναι απαραίτητη η άσκηση της κατάλληλης νομισματικής από την κεντρική τράπεζα προκειμένου να επιτύχει το στόχο της και να διασφαλίσει περαιτέρω την οικονομική ανάπτυξη και την απασχόληση.</a:t>
            </a:r>
          </a:p>
          <a:p>
            <a:pPr marL="0" indent="0" algn="just">
              <a:buNone/>
            </a:pPr>
            <a:endParaRPr lang="el-GR" sz="1800" dirty="0"/>
          </a:p>
        </p:txBody>
      </p:sp>
      <p:sp>
        <p:nvSpPr>
          <p:cNvPr id="4" name="Slide Number Placeholder 3">
            <a:extLst>
              <a:ext uri="{FF2B5EF4-FFF2-40B4-BE49-F238E27FC236}">
                <a16:creationId xmlns:a16="http://schemas.microsoft.com/office/drawing/2014/main" id="{63A7639F-C0D4-051B-55BD-53B39CD75EF6}"/>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9CBBFCD9-F657-722F-A190-9F3CF344B035}"/>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Σταθερότητα των τιμών</a:t>
            </a:r>
          </a:p>
        </p:txBody>
      </p:sp>
    </p:spTree>
    <p:extLst>
      <p:ext uri="{BB962C8B-B14F-4D97-AF65-F5344CB8AC3E}">
        <p14:creationId xmlns:p14="http://schemas.microsoft.com/office/powerpoint/2010/main" val="572303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CE6C2-EC1C-3D42-519E-138B0F3845A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1273E8-25E8-4586-3D87-07F12985FBA8}"/>
              </a:ext>
            </a:extLst>
          </p:cNvPr>
          <p:cNvSpPr>
            <a:spLocks noGrp="1"/>
          </p:cNvSpPr>
          <p:nvPr>
            <p:ph idx="1"/>
          </p:nvPr>
        </p:nvSpPr>
        <p:spPr>
          <a:xfrm>
            <a:off x="498988" y="1091279"/>
            <a:ext cx="8404123" cy="5496693"/>
          </a:xfrm>
        </p:spPr>
        <p:txBody>
          <a:bodyPr>
            <a:noAutofit/>
          </a:bodyPr>
          <a:lstStyle/>
          <a:p>
            <a:pPr algn="just"/>
            <a:r>
              <a:rPr lang="el-GR" sz="1800" dirty="0"/>
              <a:t>Το κεφάλαιο της ΕΚΤ προέρχεται από τις εισφορές των κεντρικών τραπεζών των χωρών της ευρωζώνης. Στην ουσία οι κεντρικές τράπεζες είναι μέτοχοι της ΕΚΤ και οι μοναδικοί ιδιοκτήτες αυτής καθώς στο κεφάλαιο της ΕΚΤ δεν μπορεί κανένας ιδιωτικός φορέας να εισφέρει χρήματα. Έτσι διασφαλίζεται η ανεξαρτησία της ΕΚΤ καθώς δε δέχεται επιρροές από ιδιώτες που επιθυμούν να εξυπηρετήσουν τα δικά τους συμφέροντα.</a:t>
            </a:r>
          </a:p>
          <a:p>
            <a:pPr algn="just"/>
            <a:r>
              <a:rPr lang="el-GR" sz="1800" dirty="0"/>
              <a:t>Το ποσό που καταθέτουν οι εθνικές κεντρικές τράπεζες για την εγγραφή τους στο κεφάλαιο δεν είναι το ίδιο αλλά υπολογίζεται βάσει μιας δικλείδας κατανομής και διαφέρει ανάλογα με το μέγεθος του πληθυσμού κάθε χώρας, αλλά και του ακαθάριστου εθνικού προϊόντος κατ’ αναλογία με το μέγεθος της Ε.Ε. </a:t>
            </a:r>
          </a:p>
          <a:p>
            <a:pPr algn="just"/>
            <a:r>
              <a:rPr lang="el-GR" sz="1800" dirty="0"/>
              <a:t>Το γεγονός ότι κάποιες χώρες έχουν εισφέρει λιγότερα χρήματα από άλλες δε σημαίνει ότι απόψεις τους δε λαμβάνονται σοβαρά κατά τη λήψη των αποφάσεων της ΕΚΤ. Αλλά αντίθετα όλες οι χώρες που έχουν ως νόμισμά τους το ευρώ έχουν δικαίωμα να εκφράσουν τη γνώμη τους στις συνεδριάσεις του ΔΣ και να συμμετέχουν με την ψήφο τους στη λήψη των αποφάσεων.</a:t>
            </a:r>
          </a:p>
          <a:p>
            <a:pPr algn="just"/>
            <a:r>
              <a:rPr lang="el-GR" sz="1800" dirty="0"/>
              <a:t>Η υποχρέωση καταβολής του ποσού με βάση την δικλείδα κατανομής στο κεφάλαιο της ΕΚΤ είναι μόνο των χωρών της Ε.Ε. που ανήκουν στην ευρωζώνη.</a:t>
            </a:r>
          </a:p>
          <a:p>
            <a:pPr algn="just"/>
            <a:r>
              <a:rPr lang="el-GR" sz="1800" dirty="0"/>
              <a:t>Οι υπόλοιπες χώρες που έχουν κρατήσει το εθνικό τους νόμισμα καταβάλλουν ένα μικρό μόνο ποσοστό του εγγεγραμμένου κεφαλαίου.</a:t>
            </a:r>
          </a:p>
          <a:p>
            <a:pPr marL="0" indent="0" algn="just">
              <a:buNone/>
            </a:pPr>
            <a:endParaRPr lang="el-GR" sz="1800" dirty="0"/>
          </a:p>
        </p:txBody>
      </p:sp>
      <p:sp>
        <p:nvSpPr>
          <p:cNvPr id="4" name="Slide Number Placeholder 3">
            <a:extLst>
              <a:ext uri="{FF2B5EF4-FFF2-40B4-BE49-F238E27FC236}">
                <a16:creationId xmlns:a16="http://schemas.microsoft.com/office/drawing/2014/main" id="{F5E48A5D-2C7A-E73F-CB80-EA03D1D8D1B3}"/>
              </a:ext>
            </a:extLst>
          </p:cNvPr>
          <p:cNvSpPr>
            <a:spLocks noGrp="1"/>
          </p:cNvSpPr>
          <p:nvPr>
            <p:ph type="sldNum" sz="quarter" idx="12"/>
          </p:nvPr>
        </p:nvSpPr>
        <p:spPr/>
        <p:txBody>
          <a:bodyPr/>
          <a:lstStyle/>
          <a:p>
            <a:fld id="{6F80338C-7267-4363-B749-58AFCE06DD7B}" type="slidenum">
              <a:rPr lang="en-US" smtClean="0"/>
              <a:pPr/>
              <a:t>30</a:t>
            </a:fld>
            <a:endParaRPr lang="en-US"/>
          </a:p>
        </p:txBody>
      </p:sp>
      <p:sp>
        <p:nvSpPr>
          <p:cNvPr id="5" name="Title 1">
            <a:extLst>
              <a:ext uri="{FF2B5EF4-FFF2-40B4-BE49-F238E27FC236}">
                <a16:creationId xmlns:a16="http://schemas.microsoft.com/office/drawing/2014/main" id="{A920CBB5-C8B7-8366-71D8-4019341E5673}"/>
              </a:ext>
            </a:extLst>
          </p:cNvPr>
          <p:cNvSpPr>
            <a:spLocks noGrp="1"/>
          </p:cNvSpPr>
          <p:nvPr>
            <p:ph type="title"/>
          </p:nvPr>
        </p:nvSpPr>
        <p:spPr>
          <a:xfrm>
            <a:off x="479323" y="136525"/>
            <a:ext cx="8229600" cy="944922"/>
          </a:xfrm>
        </p:spPr>
        <p:txBody>
          <a:bodyPr>
            <a:normAutofit fontScale="90000"/>
          </a:bodyPr>
          <a:lstStyle/>
          <a:p>
            <a:r>
              <a:rPr lang="el-GR" altLang="en-US" sz="3400" b="1" dirty="0">
                <a:solidFill>
                  <a:schemeClr val="tx2"/>
                </a:solidFill>
              </a:rPr>
              <a:t>Το Κεφάλαιο της Ευρωπαϊκής Κεντρικής Τράπεζας</a:t>
            </a:r>
          </a:p>
        </p:txBody>
      </p:sp>
    </p:spTree>
    <p:extLst>
      <p:ext uri="{BB962C8B-B14F-4D97-AF65-F5344CB8AC3E}">
        <p14:creationId xmlns:p14="http://schemas.microsoft.com/office/powerpoint/2010/main" val="2400399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44187-4A82-8CED-4E52-F6A3DF3CDAC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52D92F-943F-32DA-3D28-41D91ED6674C}"/>
              </a:ext>
            </a:extLst>
          </p:cNvPr>
          <p:cNvSpPr>
            <a:spLocks noGrp="1"/>
          </p:cNvSpPr>
          <p:nvPr>
            <p:ph idx="1"/>
          </p:nvPr>
        </p:nvSpPr>
        <p:spPr>
          <a:xfrm>
            <a:off x="498988" y="1091279"/>
            <a:ext cx="8404123" cy="5496693"/>
          </a:xfrm>
        </p:spPr>
        <p:txBody>
          <a:bodyPr>
            <a:noAutofit/>
          </a:bodyPr>
          <a:lstStyle/>
          <a:p>
            <a:pPr algn="just"/>
            <a:r>
              <a:rPr lang="el-GR" sz="1800" dirty="0"/>
              <a:t>Η ΕΚΤ ενεργεί απολύτως ανεξάρτητα στο πλαίσιο βέβαια των αρμοδιοτήτων που της έχουν ανατεθεί από τη συνθήκη.</a:t>
            </a:r>
          </a:p>
          <a:p>
            <a:pPr algn="just"/>
            <a:r>
              <a:rPr lang="el-GR" sz="1800" dirty="0"/>
              <a:t>Η ανεξαρτησία της ΕΚΤ είναι απαραίτητη προκειμένου να εκπληρωθεί ο βασικός της στόχος που είναι η διατήρηση της σταθερότητας των τιμών αλλά και της αρμοδιότητάς της για την άσκηση της νομισματικής πολιτικής στη ζώνη του ευρώ καθώς και των λειτουργιών που συνδέονται με αυτήν.</a:t>
            </a:r>
          </a:p>
          <a:p>
            <a:pPr algn="just"/>
            <a:r>
              <a:rPr lang="el-GR" sz="1800" dirty="0"/>
              <a:t>Ανεξαρτησία για την ΕΚΤ σημαίνει ότι δεν πρέπει να δέχεται επιρροές από άλλα όργανα που στέκονται εμπόδιο στην επίτευξη του σκοπού της. </a:t>
            </a:r>
          </a:p>
          <a:p>
            <a:pPr algn="just"/>
            <a:r>
              <a:rPr lang="el-GR" sz="1800" dirty="0"/>
              <a:t>Αυτό όμως δε σημαίνει ότι η ΕΚΤ ενεργεί ανεξέλεγκτα. Αντίθετα σε μία δημοκρατική κοινωνία η ΕΚΤ που σέβεται τους θεσμούς επιβάλλεται να λογοδοτεί για τις αποφάσεις της στους πολίτες αλλά και στους εκλεγμένους αντιπροσώπους αυτών. Η λογοδοσία επιτρέπει στους πολίτες να κρίνουν αν η ΕΚΤ έχει επιτύχει τους στόχους τους όπως αυτοί έχουν καθοριστεί από τη συνθήκη για τη λειτουργία της Ε.Ε..</a:t>
            </a:r>
          </a:p>
          <a:p>
            <a:pPr algn="just"/>
            <a:r>
              <a:rPr lang="el-GR" sz="1800" dirty="0"/>
              <a:t>Η ΕΚΤ λογοδοτεί στο Ευρωπαϊκό κοινοβούλιο ως εκπρόσωπος των πολιτών της Ε.Ε. αλλά επιπλέον ενημερώνει το συμβούλιο της Ε.Ε. το οποίο αποτελεί εκπρόσωπο των κυβερνήσεων των κρατών μελών.</a:t>
            </a:r>
          </a:p>
          <a:p>
            <a:pPr marL="0" indent="0" algn="just">
              <a:buNone/>
            </a:pPr>
            <a:endParaRPr lang="el-GR" sz="1800" dirty="0"/>
          </a:p>
        </p:txBody>
      </p:sp>
      <p:sp>
        <p:nvSpPr>
          <p:cNvPr id="4" name="Slide Number Placeholder 3">
            <a:extLst>
              <a:ext uri="{FF2B5EF4-FFF2-40B4-BE49-F238E27FC236}">
                <a16:creationId xmlns:a16="http://schemas.microsoft.com/office/drawing/2014/main" id="{F19219C7-0022-B645-E937-D9A669DD68BF}"/>
              </a:ext>
            </a:extLst>
          </p:cNvPr>
          <p:cNvSpPr>
            <a:spLocks noGrp="1"/>
          </p:cNvSpPr>
          <p:nvPr>
            <p:ph type="sldNum" sz="quarter" idx="12"/>
          </p:nvPr>
        </p:nvSpPr>
        <p:spPr/>
        <p:txBody>
          <a:bodyPr/>
          <a:lstStyle/>
          <a:p>
            <a:fld id="{6F80338C-7267-4363-B749-58AFCE06DD7B}" type="slidenum">
              <a:rPr lang="en-US" smtClean="0"/>
              <a:pPr/>
              <a:t>31</a:t>
            </a:fld>
            <a:endParaRPr lang="en-US"/>
          </a:p>
        </p:txBody>
      </p:sp>
      <p:sp>
        <p:nvSpPr>
          <p:cNvPr id="5" name="Title 1">
            <a:extLst>
              <a:ext uri="{FF2B5EF4-FFF2-40B4-BE49-F238E27FC236}">
                <a16:creationId xmlns:a16="http://schemas.microsoft.com/office/drawing/2014/main" id="{24085B1F-F726-B1A6-A7BA-4D3C0878EE19}"/>
              </a:ext>
            </a:extLst>
          </p:cNvPr>
          <p:cNvSpPr>
            <a:spLocks noGrp="1"/>
          </p:cNvSpPr>
          <p:nvPr>
            <p:ph type="title"/>
          </p:nvPr>
        </p:nvSpPr>
        <p:spPr>
          <a:xfrm>
            <a:off x="479323" y="136525"/>
            <a:ext cx="8229600" cy="944922"/>
          </a:xfrm>
        </p:spPr>
        <p:txBody>
          <a:bodyPr>
            <a:normAutofit fontScale="90000"/>
          </a:bodyPr>
          <a:lstStyle/>
          <a:p>
            <a:r>
              <a:rPr lang="el-GR" altLang="en-US" sz="3400" b="1" dirty="0">
                <a:solidFill>
                  <a:schemeClr val="tx2"/>
                </a:solidFill>
              </a:rPr>
              <a:t>Ανεξαρτησία και λογοδοσία της Ευρωπαϊκής Κεντρικής Τράπεζας</a:t>
            </a:r>
          </a:p>
        </p:txBody>
      </p:sp>
    </p:spTree>
    <p:extLst>
      <p:ext uri="{BB962C8B-B14F-4D97-AF65-F5344CB8AC3E}">
        <p14:creationId xmlns:p14="http://schemas.microsoft.com/office/powerpoint/2010/main" val="11088798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6268F-1923-FDE8-A319-3BEFB76AD8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C3D010-1629-6BC9-96FF-FE3BD87A1FC5}"/>
              </a:ext>
            </a:extLst>
          </p:cNvPr>
          <p:cNvSpPr>
            <a:spLocks noGrp="1"/>
          </p:cNvSpPr>
          <p:nvPr>
            <p:ph idx="1"/>
          </p:nvPr>
        </p:nvSpPr>
        <p:spPr>
          <a:xfrm>
            <a:off x="479323" y="1224783"/>
            <a:ext cx="8404123" cy="4871218"/>
          </a:xfrm>
        </p:spPr>
        <p:txBody>
          <a:bodyPr>
            <a:noAutofit/>
          </a:bodyPr>
          <a:lstStyle/>
          <a:p>
            <a:pPr algn="just"/>
            <a:r>
              <a:rPr lang="el-GR" sz="1800" dirty="0"/>
              <a:t>Η ΕΚΤ συντάσσει ετήσια έκθεση που σχετίζεται με τα καθήκοντά της, την νομισματική πολιτική του </a:t>
            </a:r>
            <a:r>
              <a:rPr lang="el-GR" sz="1800" dirty="0" err="1"/>
              <a:t>ευρωσυστήματος</a:t>
            </a:r>
            <a:r>
              <a:rPr lang="el-GR" sz="1800" dirty="0"/>
              <a:t>, τα καθήκοντα και τις ενέργειες του ΕΣΚΤ την οποία υποβάλλει στο Ευρωπαϊκό κοινοβούλιο, στο συμβούλιο τη Ε.Ε. και την ευρωπαϊκή επιτροπή. Τα μέλη του Ευρωπαϊκού κοινοβουλίου έχουν το δικαίωμα να υποβάλλουν γραπτώς τα ερωτήματα τους στην ΕΚΤ.</a:t>
            </a:r>
          </a:p>
          <a:p>
            <a:pPr algn="just"/>
            <a:r>
              <a:rPr lang="el-GR" sz="1800" dirty="0"/>
              <a:t>Η λογοδοσία της ΕΚΤ δεν περιορίζεται μόνο στη λήψη των αποφάσεων νομισματικής πολιτικής. Η ΕΚΤ έχει αποκτήσει ένα σημαντικό ρόλο στην τραπεζική εποπτεία. Αυτό συνεπάγεται την επέκταση της λογοδοσίας της ΕΚΤ και στα εποπτικά της καθήκοντα. Ο τρόπος λογοδοσίας της ΕΚΤ όσον αφορά τα εποπτικά της καθήκοντα ρυθμίζεται από τον Ενιαίο Εποπτικό Μηχανισμό. Η λογοδοσία επιβάλλεται προκειμένου να διασφαλιστεί η διαφάνεια, η νομιμότητα και η ανεξαρτησία των αποφάσεων τραπεζικής εποπτείας.</a:t>
            </a:r>
          </a:p>
        </p:txBody>
      </p:sp>
      <p:sp>
        <p:nvSpPr>
          <p:cNvPr id="4" name="Slide Number Placeholder 3">
            <a:extLst>
              <a:ext uri="{FF2B5EF4-FFF2-40B4-BE49-F238E27FC236}">
                <a16:creationId xmlns:a16="http://schemas.microsoft.com/office/drawing/2014/main" id="{1E53B171-5F43-385A-ACB2-DA22C4D466AE}"/>
              </a:ext>
            </a:extLst>
          </p:cNvPr>
          <p:cNvSpPr>
            <a:spLocks noGrp="1"/>
          </p:cNvSpPr>
          <p:nvPr>
            <p:ph type="sldNum" sz="quarter" idx="12"/>
          </p:nvPr>
        </p:nvSpPr>
        <p:spPr/>
        <p:txBody>
          <a:bodyPr/>
          <a:lstStyle/>
          <a:p>
            <a:fld id="{6F80338C-7267-4363-B749-58AFCE06DD7B}" type="slidenum">
              <a:rPr lang="en-US" smtClean="0"/>
              <a:pPr/>
              <a:t>32</a:t>
            </a:fld>
            <a:endParaRPr lang="en-US"/>
          </a:p>
        </p:txBody>
      </p:sp>
      <p:sp>
        <p:nvSpPr>
          <p:cNvPr id="5" name="Title 1">
            <a:extLst>
              <a:ext uri="{FF2B5EF4-FFF2-40B4-BE49-F238E27FC236}">
                <a16:creationId xmlns:a16="http://schemas.microsoft.com/office/drawing/2014/main" id="{4F4F486B-3BCF-C227-2CDF-DAC4C533518B}"/>
              </a:ext>
            </a:extLst>
          </p:cNvPr>
          <p:cNvSpPr>
            <a:spLocks noGrp="1"/>
          </p:cNvSpPr>
          <p:nvPr>
            <p:ph type="title"/>
          </p:nvPr>
        </p:nvSpPr>
        <p:spPr>
          <a:xfrm>
            <a:off x="479323" y="136525"/>
            <a:ext cx="8229600" cy="944922"/>
          </a:xfrm>
        </p:spPr>
        <p:txBody>
          <a:bodyPr>
            <a:normAutofit fontScale="90000"/>
          </a:bodyPr>
          <a:lstStyle/>
          <a:p>
            <a:r>
              <a:rPr lang="el-GR" altLang="en-US" sz="3400" b="1" dirty="0">
                <a:solidFill>
                  <a:schemeClr val="tx2"/>
                </a:solidFill>
              </a:rPr>
              <a:t>Ανεξαρτησία και λογοδοσία της Ευρωπαϊκής Κεντρικής Τράπεζας</a:t>
            </a:r>
          </a:p>
        </p:txBody>
      </p:sp>
    </p:spTree>
    <p:extLst>
      <p:ext uri="{BB962C8B-B14F-4D97-AF65-F5344CB8AC3E}">
        <p14:creationId xmlns:p14="http://schemas.microsoft.com/office/powerpoint/2010/main" val="1653123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63562"/>
          </a:xfrm>
        </p:spPr>
        <p:txBody>
          <a:bodyPr>
            <a:noAutofit/>
          </a:bodyPr>
          <a:lstStyle/>
          <a:p>
            <a:r>
              <a:rPr lang="el-GR" sz="3600" b="1" dirty="0">
                <a:solidFill>
                  <a:schemeClr val="tx2"/>
                </a:solidFill>
              </a:rPr>
              <a:t>Η Ευρωπαϊκή Κεντρική Τράπεζα και η προσφορά χρήματος</a:t>
            </a:r>
          </a:p>
        </p:txBody>
      </p:sp>
      <p:sp>
        <p:nvSpPr>
          <p:cNvPr id="3" name="Content Placeholder 2"/>
          <p:cNvSpPr>
            <a:spLocks noGrp="1"/>
          </p:cNvSpPr>
          <p:nvPr>
            <p:ph idx="1"/>
          </p:nvPr>
        </p:nvSpPr>
        <p:spPr>
          <a:xfrm>
            <a:off x="457200" y="1371600"/>
            <a:ext cx="8229600" cy="5562600"/>
          </a:xfrm>
        </p:spPr>
        <p:txBody>
          <a:bodyPr>
            <a:normAutofit fontScale="77500" lnSpcReduction="20000"/>
          </a:bodyPr>
          <a:lstStyle/>
          <a:p>
            <a:pPr marL="0" indent="0" algn="just">
              <a:buNone/>
            </a:pPr>
            <a:r>
              <a:rPr lang="el-GR" dirty="0"/>
              <a:t>Η ΕΚΤ ασκεί νομισματική πολιτική με τη χρήση των εξής εργαλείων:</a:t>
            </a:r>
          </a:p>
          <a:p>
            <a:pPr marL="0" indent="0" algn="just">
              <a:buNone/>
            </a:pPr>
            <a:r>
              <a:rPr lang="el-GR" dirty="0"/>
              <a:t>α) Διενέργεια πράξεων ανοικτής αγοράς. Η ΕΚΤ μπορεί να διευρύνει ή να μειώνει τη νομισματική βάση αγοράζοντας γραμμάτια του δημοσίου από τράπεζες, ή πουλώντας γραμμάτια σε τράπεζες</a:t>
            </a:r>
            <a:r>
              <a:rPr lang="en-US" dirty="0"/>
              <a:t>.</a:t>
            </a:r>
            <a:endParaRPr lang="el-GR" dirty="0"/>
          </a:p>
          <a:p>
            <a:pPr marL="0" indent="0" algn="just">
              <a:buNone/>
            </a:pPr>
            <a:r>
              <a:rPr lang="el-GR" dirty="0"/>
              <a:t>β) Παροχή πιστωτικών διευκολύνσεων προς τις εμπορικές τράπεζες. Οι τράπεζες μπορούν να δανείζονται κεφάλαια από την ΕΚΤ η οποία καθορίζει το επιτόκιο που χρεώνει στις τράπεζες. Βάσει αυτού μπορεί να ενθαρρύνει ή να αποθαρρύνει τις τράπεζες να στραφούν στον δανεισμό, κατά συνέπεια να επηρεάσει την προσφορά χρήματος.</a:t>
            </a:r>
          </a:p>
          <a:p>
            <a:pPr marL="0" indent="0" algn="just">
              <a:buNone/>
            </a:pPr>
            <a:r>
              <a:rPr lang="el-GR" dirty="0"/>
              <a:t>γ) Καθορισμός του ελάχιστου ορίου διαθέσιμων για τις εμπορικές τράπεζες, δηλαδή του τμήματος των τραπεζικών καταθέσεων που πρέπει να τηρεί μια τράπεζα ως αποθεματικά.</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33</a:t>
            </a:fld>
            <a:endParaRPr lang="en-US"/>
          </a:p>
        </p:txBody>
      </p:sp>
    </p:spTree>
    <p:extLst>
      <p:ext uri="{BB962C8B-B14F-4D97-AF65-F5344CB8AC3E}">
        <p14:creationId xmlns:p14="http://schemas.microsoft.com/office/powerpoint/2010/main" val="29943561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217A9-7D36-1E91-6CF5-637683120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66E17-BA75-4211-5D25-E6C456312A57}"/>
              </a:ext>
            </a:extLst>
          </p:cNvPr>
          <p:cNvSpPr>
            <a:spLocks noGrp="1"/>
          </p:cNvSpPr>
          <p:nvPr>
            <p:ph type="title"/>
          </p:nvPr>
        </p:nvSpPr>
        <p:spPr>
          <a:xfrm>
            <a:off x="457200" y="274638"/>
            <a:ext cx="8229600" cy="563562"/>
          </a:xfrm>
        </p:spPr>
        <p:txBody>
          <a:bodyPr>
            <a:noAutofit/>
          </a:bodyPr>
          <a:lstStyle/>
          <a:p>
            <a:r>
              <a:rPr lang="el-GR" sz="3600" b="1" dirty="0">
                <a:solidFill>
                  <a:schemeClr val="tx2"/>
                </a:solidFill>
              </a:rPr>
              <a:t>Η ποσοτική χαλάρωση</a:t>
            </a:r>
          </a:p>
        </p:txBody>
      </p:sp>
      <p:sp>
        <p:nvSpPr>
          <p:cNvPr id="3" name="Content Placeholder 2">
            <a:extLst>
              <a:ext uri="{FF2B5EF4-FFF2-40B4-BE49-F238E27FC236}">
                <a16:creationId xmlns:a16="http://schemas.microsoft.com/office/drawing/2014/main" id="{F3F71E1F-415D-BD49-30A2-35BDEECB812C}"/>
              </a:ext>
            </a:extLst>
          </p:cNvPr>
          <p:cNvSpPr>
            <a:spLocks noGrp="1"/>
          </p:cNvSpPr>
          <p:nvPr>
            <p:ph idx="1"/>
          </p:nvPr>
        </p:nvSpPr>
        <p:spPr>
          <a:xfrm>
            <a:off x="457200" y="914400"/>
            <a:ext cx="8229600" cy="5562600"/>
          </a:xfrm>
        </p:spPr>
        <p:txBody>
          <a:bodyPr>
            <a:normAutofit/>
          </a:bodyPr>
          <a:lstStyle/>
          <a:p>
            <a:pPr algn="just"/>
            <a:r>
              <a:rPr lang="el-GR" dirty="0"/>
              <a:t>Η ποσοτική χαλάρωση (</a:t>
            </a:r>
            <a:r>
              <a:rPr lang="el-GR" dirty="0" err="1"/>
              <a:t>quantitative</a:t>
            </a:r>
            <a:r>
              <a:rPr lang="el-GR" dirty="0"/>
              <a:t> </a:t>
            </a:r>
            <a:r>
              <a:rPr lang="el-GR" dirty="0" err="1"/>
              <a:t>easing</a:t>
            </a:r>
            <a:r>
              <a:rPr lang="el-GR" dirty="0"/>
              <a:t>) είναι μια διαδικασία μέσω της οποίας η κεντρική τράπεζα αυξάνει την ποσότητα χρήματος στην οικονομία, μέσω της αγοράς χρηματοοικονομικών περιουσιακών στοιχείων. </a:t>
            </a:r>
          </a:p>
          <a:p>
            <a:pPr algn="just"/>
            <a:r>
              <a:rPr lang="el-GR" dirty="0"/>
              <a:t>Η ποσοτική χαλάρωση χρησιμοποιείται κυρίως σε χαμηλά επίπεδα επιτοκίου, όπου η περαιτέρω μείωσή τους δεν είναι εφικτή.</a:t>
            </a:r>
          </a:p>
          <a:p>
            <a:pPr marL="0" indent="0" algn="just">
              <a:buNone/>
            </a:pPr>
            <a:endParaRPr lang="en-US" dirty="0"/>
          </a:p>
        </p:txBody>
      </p:sp>
      <p:sp>
        <p:nvSpPr>
          <p:cNvPr id="4" name="Slide Number Placeholder 3">
            <a:extLst>
              <a:ext uri="{FF2B5EF4-FFF2-40B4-BE49-F238E27FC236}">
                <a16:creationId xmlns:a16="http://schemas.microsoft.com/office/drawing/2014/main" id="{2DF31120-36A9-EA66-51B8-98EF4157815B}"/>
              </a:ext>
            </a:extLst>
          </p:cNvPr>
          <p:cNvSpPr>
            <a:spLocks noGrp="1"/>
          </p:cNvSpPr>
          <p:nvPr>
            <p:ph type="sldNum" sz="quarter" idx="12"/>
          </p:nvPr>
        </p:nvSpPr>
        <p:spPr/>
        <p:txBody>
          <a:bodyPr/>
          <a:lstStyle/>
          <a:p>
            <a:fld id="{6F80338C-7267-4363-B749-58AFCE06DD7B}" type="slidenum">
              <a:rPr lang="en-US" smtClean="0"/>
              <a:pPr/>
              <a:t>34</a:t>
            </a:fld>
            <a:endParaRPr lang="en-US"/>
          </a:p>
        </p:txBody>
      </p:sp>
    </p:spTree>
    <p:extLst>
      <p:ext uri="{BB962C8B-B14F-4D97-AF65-F5344CB8AC3E}">
        <p14:creationId xmlns:p14="http://schemas.microsoft.com/office/powerpoint/2010/main" val="1792511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F5435-3D66-944F-A455-CEDF618C7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C03DBD-CF5A-7A6C-F7AE-6C76E60EBA64}"/>
              </a:ext>
            </a:extLst>
          </p:cNvPr>
          <p:cNvSpPr>
            <a:spLocks noGrp="1"/>
          </p:cNvSpPr>
          <p:nvPr>
            <p:ph type="title"/>
          </p:nvPr>
        </p:nvSpPr>
        <p:spPr>
          <a:xfrm>
            <a:off x="228600" y="274638"/>
            <a:ext cx="8686800" cy="563562"/>
          </a:xfrm>
        </p:spPr>
        <p:txBody>
          <a:bodyPr>
            <a:noAutofit/>
          </a:bodyPr>
          <a:lstStyle/>
          <a:p>
            <a:r>
              <a:rPr lang="el-GR" sz="3000" b="1" dirty="0">
                <a:solidFill>
                  <a:schemeClr val="tx2"/>
                </a:solidFill>
              </a:rPr>
              <a:t>Προβλήματα στον έλεγχο της προσφοράς χρήματος</a:t>
            </a:r>
          </a:p>
        </p:txBody>
      </p:sp>
      <p:sp>
        <p:nvSpPr>
          <p:cNvPr id="3" name="Content Placeholder 2">
            <a:extLst>
              <a:ext uri="{FF2B5EF4-FFF2-40B4-BE49-F238E27FC236}">
                <a16:creationId xmlns:a16="http://schemas.microsoft.com/office/drawing/2014/main" id="{DC66B6A0-9A8F-5B40-D3AF-956B06F5C02B}"/>
              </a:ext>
            </a:extLst>
          </p:cNvPr>
          <p:cNvSpPr>
            <a:spLocks noGrp="1"/>
          </p:cNvSpPr>
          <p:nvPr>
            <p:ph idx="1"/>
          </p:nvPr>
        </p:nvSpPr>
        <p:spPr>
          <a:xfrm>
            <a:off x="457200" y="914400"/>
            <a:ext cx="8229600" cy="5562600"/>
          </a:xfrm>
        </p:spPr>
        <p:txBody>
          <a:bodyPr>
            <a:normAutofit/>
          </a:bodyPr>
          <a:lstStyle/>
          <a:p>
            <a:pPr marL="0" indent="0" algn="just">
              <a:buNone/>
            </a:pPr>
            <a:r>
              <a:rPr lang="el-GR" sz="2800" dirty="0"/>
              <a:t>Τα βασικά προβλήματα που αντιμετωπίζει η κεντρική τράπεζα στον έλεγχο της προσφοράς χρήματος προκύπτουν από την αδυναμία ελέγχου:</a:t>
            </a:r>
          </a:p>
          <a:p>
            <a:pPr algn="just"/>
            <a:r>
              <a:rPr lang="el-GR" sz="2800" dirty="0"/>
              <a:t>της ποσότητας χρήματος που επιλέγουν να κρατήσουν τα νοικοκυριά σε καταθέσεις,</a:t>
            </a:r>
          </a:p>
          <a:p>
            <a:pPr algn="just"/>
            <a:r>
              <a:rPr lang="el-GR" sz="2800" dirty="0"/>
              <a:t>των κεφαλαίων που οι εμπορικές τράπεζες επιλέγουν να διατηρήσουν ως διαθέσιμα, και</a:t>
            </a:r>
          </a:p>
          <a:p>
            <a:pPr algn="just"/>
            <a:r>
              <a:rPr lang="el-GR" sz="2800" dirty="0"/>
              <a:t>της αναντιστοιχίας μακροχρόνια ληξιπρόθεσμων χορηγήσεων και βραχυχρόνιων καταθέσεων. </a:t>
            </a:r>
          </a:p>
          <a:p>
            <a:pPr marL="0" indent="0" algn="just">
              <a:buNone/>
            </a:pPr>
            <a:endParaRPr lang="en-US" dirty="0"/>
          </a:p>
        </p:txBody>
      </p:sp>
      <p:sp>
        <p:nvSpPr>
          <p:cNvPr id="4" name="Slide Number Placeholder 3">
            <a:extLst>
              <a:ext uri="{FF2B5EF4-FFF2-40B4-BE49-F238E27FC236}">
                <a16:creationId xmlns:a16="http://schemas.microsoft.com/office/drawing/2014/main" id="{34B0FD6D-F675-6CAA-C53F-4ED5E3080520}"/>
              </a:ext>
            </a:extLst>
          </p:cNvPr>
          <p:cNvSpPr>
            <a:spLocks noGrp="1"/>
          </p:cNvSpPr>
          <p:nvPr>
            <p:ph type="sldNum" sz="quarter" idx="12"/>
          </p:nvPr>
        </p:nvSpPr>
        <p:spPr/>
        <p:txBody>
          <a:bodyPr/>
          <a:lstStyle/>
          <a:p>
            <a:fld id="{6F80338C-7267-4363-B749-58AFCE06DD7B}" type="slidenum">
              <a:rPr lang="en-US" smtClean="0"/>
              <a:pPr/>
              <a:t>35</a:t>
            </a:fld>
            <a:endParaRPr lang="en-US"/>
          </a:p>
        </p:txBody>
      </p:sp>
    </p:spTree>
    <p:extLst>
      <p:ext uri="{BB962C8B-B14F-4D97-AF65-F5344CB8AC3E}">
        <p14:creationId xmlns:p14="http://schemas.microsoft.com/office/powerpoint/2010/main" val="25074855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0CD9F-5087-7732-7141-3A7087B7A5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9FCA4-5059-36DB-2636-179B3D5AE513}"/>
              </a:ext>
            </a:extLst>
          </p:cNvPr>
          <p:cNvSpPr>
            <a:spLocks noGrp="1"/>
          </p:cNvSpPr>
          <p:nvPr>
            <p:ph type="title"/>
          </p:nvPr>
        </p:nvSpPr>
        <p:spPr>
          <a:xfrm>
            <a:off x="228600" y="274638"/>
            <a:ext cx="8686800" cy="563562"/>
          </a:xfrm>
        </p:spPr>
        <p:txBody>
          <a:bodyPr>
            <a:noAutofit/>
          </a:bodyPr>
          <a:lstStyle/>
          <a:p>
            <a:r>
              <a:rPr lang="el-GR" sz="3000" b="1" dirty="0">
                <a:solidFill>
                  <a:schemeClr val="tx2"/>
                </a:solidFill>
              </a:rPr>
              <a:t>Χρηματοπιστωτική σταθερότητα</a:t>
            </a:r>
          </a:p>
        </p:txBody>
      </p:sp>
      <p:sp>
        <p:nvSpPr>
          <p:cNvPr id="3" name="Content Placeholder 2">
            <a:extLst>
              <a:ext uri="{FF2B5EF4-FFF2-40B4-BE49-F238E27FC236}">
                <a16:creationId xmlns:a16="http://schemas.microsoft.com/office/drawing/2014/main" id="{000F55CE-F668-C591-07B8-A155231041B7}"/>
              </a:ext>
            </a:extLst>
          </p:cNvPr>
          <p:cNvSpPr>
            <a:spLocks noGrp="1"/>
          </p:cNvSpPr>
          <p:nvPr>
            <p:ph idx="1"/>
          </p:nvPr>
        </p:nvSpPr>
        <p:spPr>
          <a:xfrm>
            <a:off x="457200" y="914400"/>
            <a:ext cx="8229600" cy="5562600"/>
          </a:xfrm>
        </p:spPr>
        <p:txBody>
          <a:bodyPr>
            <a:normAutofit fontScale="77500" lnSpcReduction="20000"/>
          </a:bodyPr>
          <a:lstStyle/>
          <a:p>
            <a:pPr algn="just"/>
            <a:r>
              <a:rPr lang="el-GR" sz="2800" dirty="0"/>
              <a:t>Χρηματοπιστωτική σταθερότητα είναι μια κατάσταση, στην οποία το χρηματοπιστωτικό σύστημα (τράπεζες, χρηματοπιστωτικοί οργανισμοί, αγορές χρήματος και κεφαλαίων) δεν κινδυνεύει από απροσδόκητες ανισορροπίες που θα έθεταν σε κίνδυνο την κατανομή των δανειακών κεφαλαίων (αποταμιεύσεων) και τις ροές χρήματος προς κοινωνικά επωφελείς δραστηριότητες. </a:t>
            </a:r>
          </a:p>
          <a:p>
            <a:pPr algn="just"/>
            <a:r>
              <a:rPr lang="el-GR" sz="2800" dirty="0"/>
              <a:t>Για την επίτευξη και διατήρηση της χρηματοπιστωτικής σταθερότητας είναι σημαντικοί οι θεσμοί εποπτείας του χρηματοπιστωτικού συστήματος, όπως για παράδειγμα η Τράπεζα της Ελλάδος ή η Ευρωπαϊκή Κεντρική Τράπεζα.</a:t>
            </a:r>
          </a:p>
          <a:p>
            <a:pPr algn="just"/>
            <a:r>
              <a:rPr lang="el-GR" sz="2800" dirty="0"/>
              <a:t>Η νομισματική πολιτική θα πρέπει να στοχεύει στην διασφάλιση της σταθερότητας των τιμών προϊόντων και υπηρεσιών. Δεν θα πρέπει να χρησιμοποιείται για την πρόληψη και αντιμετώπιση εστιών αστάθειας στο χρηματοπιστωτικό σύστημα. Η αρμοδιότητα αυτή θα πρέπει να ανήκει σε ένα θεσμικό όργανο επιφορτισμένο με την διασφάλιση της χρηματοπιστωτικής σταθερότητας και τον περιορισμό του συστημικού κινδύνου. Οι στόχοι της χρηματοπιστωτικής σταθερότητας μπορούν να εκπληρωθούν, μόνο μέσω μίας αποτελεσματικής </a:t>
            </a:r>
            <a:r>
              <a:rPr lang="el-GR" sz="2800" dirty="0" err="1"/>
              <a:t>μακροπροληπτικής</a:t>
            </a:r>
            <a:r>
              <a:rPr lang="el-GR" sz="2800" dirty="0"/>
              <a:t> πολιτικής.</a:t>
            </a:r>
          </a:p>
          <a:p>
            <a:pPr marL="0" indent="0" algn="just">
              <a:buNone/>
            </a:pPr>
            <a:endParaRPr lang="el-GR" sz="2800" dirty="0"/>
          </a:p>
          <a:p>
            <a:pPr marL="0" indent="0" algn="just">
              <a:buNone/>
            </a:pPr>
            <a:endParaRPr lang="en-US" dirty="0"/>
          </a:p>
        </p:txBody>
      </p:sp>
      <p:sp>
        <p:nvSpPr>
          <p:cNvPr id="4" name="Slide Number Placeholder 3">
            <a:extLst>
              <a:ext uri="{FF2B5EF4-FFF2-40B4-BE49-F238E27FC236}">
                <a16:creationId xmlns:a16="http://schemas.microsoft.com/office/drawing/2014/main" id="{8F143411-AE26-E2DE-520A-2F2F399BA60E}"/>
              </a:ext>
            </a:extLst>
          </p:cNvPr>
          <p:cNvSpPr>
            <a:spLocks noGrp="1"/>
          </p:cNvSpPr>
          <p:nvPr>
            <p:ph type="sldNum" sz="quarter" idx="12"/>
          </p:nvPr>
        </p:nvSpPr>
        <p:spPr/>
        <p:txBody>
          <a:bodyPr/>
          <a:lstStyle/>
          <a:p>
            <a:fld id="{6F80338C-7267-4363-B749-58AFCE06DD7B}" type="slidenum">
              <a:rPr lang="en-US" smtClean="0"/>
              <a:pPr/>
              <a:t>36</a:t>
            </a:fld>
            <a:endParaRPr lang="en-US"/>
          </a:p>
        </p:txBody>
      </p:sp>
    </p:spTree>
    <p:extLst>
      <p:ext uri="{BB962C8B-B14F-4D97-AF65-F5344CB8AC3E}">
        <p14:creationId xmlns:p14="http://schemas.microsoft.com/office/powerpoint/2010/main" val="1761542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FA052-234B-D4DA-A453-1E516C04F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D3725D-4282-DFFE-52CD-05AC32927546}"/>
              </a:ext>
            </a:extLst>
          </p:cNvPr>
          <p:cNvSpPr>
            <a:spLocks noGrp="1"/>
          </p:cNvSpPr>
          <p:nvPr>
            <p:ph type="title"/>
          </p:nvPr>
        </p:nvSpPr>
        <p:spPr>
          <a:xfrm>
            <a:off x="228600" y="274638"/>
            <a:ext cx="8686800" cy="563562"/>
          </a:xfrm>
        </p:spPr>
        <p:txBody>
          <a:bodyPr>
            <a:noAutofit/>
          </a:bodyPr>
          <a:lstStyle/>
          <a:p>
            <a:r>
              <a:rPr lang="el-GR" sz="2800" b="1" dirty="0">
                <a:solidFill>
                  <a:schemeClr val="tx2"/>
                </a:solidFill>
              </a:rPr>
              <a:t>Άσκηση προσομοίωσης κατάστασης κρίσης (</a:t>
            </a:r>
            <a:r>
              <a:rPr lang="el-GR" sz="2800" b="1" dirty="0" err="1">
                <a:solidFill>
                  <a:schemeClr val="tx2"/>
                </a:solidFill>
              </a:rPr>
              <a:t>stress</a:t>
            </a:r>
            <a:r>
              <a:rPr lang="el-GR" sz="2800" b="1" dirty="0">
                <a:solidFill>
                  <a:schemeClr val="tx2"/>
                </a:solidFill>
              </a:rPr>
              <a:t> </a:t>
            </a:r>
            <a:r>
              <a:rPr lang="el-GR" sz="2800" b="1" dirty="0" err="1">
                <a:solidFill>
                  <a:schemeClr val="tx2"/>
                </a:solidFill>
              </a:rPr>
              <a:t>test</a:t>
            </a:r>
            <a:r>
              <a:rPr lang="el-GR" sz="2800" b="1" dirty="0">
                <a:solidFill>
                  <a:schemeClr val="tx2"/>
                </a:solidFill>
              </a:rPr>
              <a:t>)</a:t>
            </a:r>
          </a:p>
        </p:txBody>
      </p:sp>
      <p:sp>
        <p:nvSpPr>
          <p:cNvPr id="3" name="Content Placeholder 2">
            <a:extLst>
              <a:ext uri="{FF2B5EF4-FFF2-40B4-BE49-F238E27FC236}">
                <a16:creationId xmlns:a16="http://schemas.microsoft.com/office/drawing/2014/main" id="{59B1A06F-7C2D-45A3-8CE1-7C44BF70868B}"/>
              </a:ext>
            </a:extLst>
          </p:cNvPr>
          <p:cNvSpPr>
            <a:spLocks noGrp="1"/>
          </p:cNvSpPr>
          <p:nvPr>
            <p:ph idx="1"/>
          </p:nvPr>
        </p:nvSpPr>
        <p:spPr>
          <a:xfrm>
            <a:off x="457200" y="914400"/>
            <a:ext cx="8229600" cy="5562600"/>
          </a:xfrm>
        </p:spPr>
        <p:txBody>
          <a:bodyPr>
            <a:normAutofit/>
          </a:bodyPr>
          <a:lstStyle/>
          <a:p>
            <a:pPr algn="just"/>
            <a:r>
              <a:rPr lang="el-GR" dirty="0"/>
              <a:t>Η ευρωπαϊκή τραπεζική εποπτεία χρησιμοποιεί τις ασκήσεις προσομοίωσης ακραίων καταστάσεων για να αξιολογήσει πόσο καλά προετοιμασμένες είναι οι τράπεζες για να αντιμετωπίσουν χρηματοπιστωτικές και οικονομικές διαταραχές. </a:t>
            </a:r>
          </a:p>
          <a:p>
            <a:pPr algn="just"/>
            <a:r>
              <a:rPr lang="el-GR" dirty="0"/>
              <a:t>Τα αποτελέσματα των ασκήσεων αυτών βοηθούν τους επόπτες να εντοπίζουν τις ευπάθειες και να τις αντιμετωπίζουν αρκετά νωρίς στο πλαίσιο του εποπτικού διαλόγου με τις τράπεζες. </a:t>
            </a:r>
            <a:endParaRPr lang="en-US" dirty="0"/>
          </a:p>
        </p:txBody>
      </p:sp>
      <p:sp>
        <p:nvSpPr>
          <p:cNvPr id="4" name="Slide Number Placeholder 3">
            <a:extLst>
              <a:ext uri="{FF2B5EF4-FFF2-40B4-BE49-F238E27FC236}">
                <a16:creationId xmlns:a16="http://schemas.microsoft.com/office/drawing/2014/main" id="{C0DC3CDC-ED4B-AE31-3779-4B5440806ED9}"/>
              </a:ext>
            </a:extLst>
          </p:cNvPr>
          <p:cNvSpPr>
            <a:spLocks noGrp="1"/>
          </p:cNvSpPr>
          <p:nvPr>
            <p:ph type="sldNum" sz="quarter" idx="12"/>
          </p:nvPr>
        </p:nvSpPr>
        <p:spPr/>
        <p:txBody>
          <a:bodyPr/>
          <a:lstStyle/>
          <a:p>
            <a:fld id="{6F80338C-7267-4363-B749-58AFCE06DD7B}" type="slidenum">
              <a:rPr lang="en-US" smtClean="0"/>
              <a:pPr/>
              <a:t>37</a:t>
            </a:fld>
            <a:endParaRPr lang="en-US"/>
          </a:p>
        </p:txBody>
      </p:sp>
    </p:spTree>
    <p:extLst>
      <p:ext uri="{BB962C8B-B14F-4D97-AF65-F5344CB8AC3E}">
        <p14:creationId xmlns:p14="http://schemas.microsoft.com/office/powerpoint/2010/main" val="41246591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81B35-47B3-6E75-DAB5-3039C5611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6DA5F-1863-4A19-8D8C-2808A8E93E80}"/>
              </a:ext>
            </a:extLst>
          </p:cNvPr>
          <p:cNvSpPr>
            <a:spLocks noGrp="1"/>
          </p:cNvSpPr>
          <p:nvPr>
            <p:ph type="title"/>
          </p:nvPr>
        </p:nvSpPr>
        <p:spPr>
          <a:xfrm>
            <a:off x="228600" y="247599"/>
            <a:ext cx="8686800" cy="563562"/>
          </a:xfrm>
        </p:spPr>
        <p:txBody>
          <a:bodyPr>
            <a:noAutofit/>
          </a:bodyPr>
          <a:lstStyle/>
          <a:p>
            <a:r>
              <a:rPr lang="el-GR" sz="2800" b="1" dirty="0">
                <a:solidFill>
                  <a:schemeClr val="tx2"/>
                </a:solidFill>
              </a:rPr>
              <a:t>Είδη ασκήσεων προσομοίωσης κατάστασης κρίσης</a:t>
            </a:r>
          </a:p>
        </p:txBody>
      </p:sp>
      <p:sp>
        <p:nvSpPr>
          <p:cNvPr id="3" name="Content Placeholder 2">
            <a:extLst>
              <a:ext uri="{FF2B5EF4-FFF2-40B4-BE49-F238E27FC236}">
                <a16:creationId xmlns:a16="http://schemas.microsoft.com/office/drawing/2014/main" id="{22E278D3-9DF2-D320-EC3B-FD7731728B42}"/>
              </a:ext>
            </a:extLst>
          </p:cNvPr>
          <p:cNvSpPr>
            <a:spLocks noGrp="1"/>
          </p:cNvSpPr>
          <p:nvPr>
            <p:ph idx="1"/>
          </p:nvPr>
        </p:nvSpPr>
        <p:spPr>
          <a:xfrm>
            <a:off x="457200" y="838200"/>
            <a:ext cx="8382000" cy="5745162"/>
          </a:xfrm>
        </p:spPr>
        <p:txBody>
          <a:bodyPr>
            <a:noAutofit/>
          </a:bodyPr>
          <a:lstStyle/>
          <a:p>
            <a:pPr marL="0" indent="0" algn="just">
              <a:buNone/>
            </a:pPr>
            <a:r>
              <a:rPr lang="el-GR" sz="1600" dirty="0"/>
              <a:t>Η ΕΚΤ διενεργεί διάφορα είδη ασκήσεων προσομοίωσης ακραίων καταστάσεων:</a:t>
            </a:r>
          </a:p>
          <a:p>
            <a:pPr marL="0" indent="0" algn="just">
              <a:buNone/>
            </a:pPr>
            <a:endParaRPr lang="el-GR" sz="1600" dirty="0"/>
          </a:p>
          <a:p>
            <a:pPr marL="0" indent="0" algn="just">
              <a:buNone/>
            </a:pPr>
            <a:r>
              <a:rPr lang="el-GR" sz="1600" dirty="0"/>
              <a:t>α) Ετήσιες ασκήσεις προσομοίωσης ακραίων καταστάσεων</a:t>
            </a:r>
          </a:p>
          <a:p>
            <a:pPr marL="0" indent="0" algn="just">
              <a:buNone/>
            </a:pPr>
            <a:r>
              <a:rPr lang="el-GR" sz="1600" b="1" dirty="0"/>
              <a:t>	*</a:t>
            </a:r>
            <a:r>
              <a:rPr lang="el-GR" sz="1600" dirty="0"/>
              <a:t>Ασκήσεις προσομοίωσης ακραίων καταστάσεων για ολόκληρη την ΕΕ που συντονίζει 	η Ευρωπαϊκή Αρχή Τραπεζών (ΕΑΤ), οι οποίες συμπληρώνονται με τις ασκήσεις 	προσομοίωσης ακραίων καταστάσεων του Ενιαίου Εποπτικού Μηχανισμού (ΕΕΜ) στο 	πλαίσιο της διαδικασίας εποπτικού ελέγχου και αξιολόγησης.</a:t>
            </a:r>
          </a:p>
          <a:p>
            <a:pPr marL="0" indent="0" algn="just">
              <a:buNone/>
            </a:pPr>
            <a:r>
              <a:rPr lang="el-GR" sz="1600" dirty="0"/>
              <a:t>	*Θεματικές ασκήσεις προσομοίωσης ακραίων καταστάσεων</a:t>
            </a:r>
          </a:p>
          <a:p>
            <a:pPr marL="0" indent="0" algn="just">
              <a:buNone/>
            </a:pPr>
            <a:r>
              <a:rPr lang="el-GR" sz="1600" dirty="0"/>
              <a:t>	*Προσανατολισμένες προς το μέλλον αναλύσεις ευπαθειών</a:t>
            </a:r>
          </a:p>
          <a:p>
            <a:pPr marL="0" indent="0" algn="just">
              <a:buNone/>
            </a:pPr>
            <a:endParaRPr lang="el-GR" sz="1600" dirty="0"/>
          </a:p>
          <a:p>
            <a:pPr marL="0" indent="0" algn="just">
              <a:buNone/>
            </a:pPr>
            <a:r>
              <a:rPr lang="el-GR" sz="1600" dirty="0"/>
              <a:t>β) Ασκήσεις προσομοίωσης ακραίων καταστάσεων στο πλαίσιο συνολικών αξιολογήσεων.</a:t>
            </a:r>
          </a:p>
          <a:p>
            <a:pPr marL="0" indent="0" algn="just">
              <a:buNone/>
            </a:pPr>
            <a:endParaRPr lang="el-GR" sz="1600" dirty="0"/>
          </a:p>
          <a:p>
            <a:pPr marL="0" indent="0" algn="just">
              <a:buNone/>
            </a:pPr>
            <a:r>
              <a:rPr lang="el-GR" sz="1600" dirty="0"/>
              <a:t>γ) Ασκήσεις προσομοίωσης ακραίων καταστάσεων για </a:t>
            </a:r>
            <a:r>
              <a:rPr lang="el-GR" sz="1600" dirty="0" err="1"/>
              <a:t>μακροπροληπτικούς</a:t>
            </a:r>
            <a:r>
              <a:rPr lang="el-GR" sz="1600" dirty="0"/>
              <a:t> σκοπούς (με επίκεντρο τη χρηματοπιστωτική σταθερότητα και τις επιδράσεις σε επίπεδο συστήματος και όχι τις επιμέρους τράπεζες).</a:t>
            </a:r>
          </a:p>
          <a:p>
            <a:pPr marL="0" indent="0" algn="just">
              <a:buNone/>
            </a:pPr>
            <a:endParaRPr lang="el-GR" sz="1600" dirty="0"/>
          </a:p>
          <a:p>
            <a:pPr marL="0" indent="0" algn="just">
              <a:buNone/>
            </a:pPr>
            <a:r>
              <a:rPr lang="el-GR" sz="1600" dirty="0"/>
              <a:t>Πέραν των παραπάνω, μπορούν επίσης να διενεργηθούν ειδικές ασκήσεις προσομοίωσης ακραίων καταστάσεων σε επιμέρους τράπεζες ή ομίλους τραπεζών.</a:t>
            </a:r>
          </a:p>
          <a:p>
            <a:pPr marL="0" indent="0" algn="just">
              <a:buNone/>
            </a:pPr>
            <a:endParaRPr lang="el-GR" sz="1600" dirty="0"/>
          </a:p>
          <a:p>
            <a:pPr marL="0" indent="0" algn="just">
              <a:buNone/>
            </a:pPr>
            <a:r>
              <a:rPr lang="el-GR" sz="1600" dirty="0"/>
              <a:t>Βλ. </a:t>
            </a:r>
            <a:r>
              <a:rPr lang="en-US" sz="1600" dirty="0"/>
              <a:t>https://www.bankingsupervision.europa.eu/activities/stresstests/html/index.el.html</a:t>
            </a:r>
            <a:r>
              <a:rPr lang="el-GR" sz="1600" dirty="0"/>
              <a:t>.</a:t>
            </a:r>
            <a:endParaRPr lang="en-US" sz="1600" dirty="0"/>
          </a:p>
        </p:txBody>
      </p:sp>
      <p:sp>
        <p:nvSpPr>
          <p:cNvPr id="4" name="Slide Number Placeholder 3">
            <a:extLst>
              <a:ext uri="{FF2B5EF4-FFF2-40B4-BE49-F238E27FC236}">
                <a16:creationId xmlns:a16="http://schemas.microsoft.com/office/drawing/2014/main" id="{93D1F1FE-8D0A-B125-A5FF-094D4293687A}"/>
              </a:ext>
            </a:extLst>
          </p:cNvPr>
          <p:cNvSpPr>
            <a:spLocks noGrp="1"/>
          </p:cNvSpPr>
          <p:nvPr>
            <p:ph type="sldNum" sz="quarter" idx="12"/>
          </p:nvPr>
        </p:nvSpPr>
        <p:spPr/>
        <p:txBody>
          <a:bodyPr/>
          <a:lstStyle/>
          <a:p>
            <a:fld id="{6F80338C-7267-4363-B749-58AFCE06DD7B}" type="slidenum">
              <a:rPr lang="en-US" smtClean="0"/>
              <a:pPr/>
              <a:t>38</a:t>
            </a:fld>
            <a:endParaRPr lang="en-US"/>
          </a:p>
        </p:txBody>
      </p:sp>
    </p:spTree>
    <p:extLst>
      <p:ext uri="{BB962C8B-B14F-4D97-AF65-F5344CB8AC3E}">
        <p14:creationId xmlns:p14="http://schemas.microsoft.com/office/powerpoint/2010/main" val="357871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ABC3C-DA48-B035-43F6-DECCB8886F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1CCB9-2D84-EE2D-94B3-0C2099A5CC54}"/>
              </a:ext>
            </a:extLst>
          </p:cNvPr>
          <p:cNvSpPr>
            <a:spLocks noGrp="1"/>
          </p:cNvSpPr>
          <p:nvPr>
            <p:ph idx="1"/>
          </p:nvPr>
        </p:nvSpPr>
        <p:spPr>
          <a:xfrm>
            <a:off x="435077" y="827906"/>
            <a:ext cx="8229600" cy="5801493"/>
          </a:xfrm>
        </p:spPr>
        <p:txBody>
          <a:bodyPr>
            <a:noAutofit/>
          </a:bodyPr>
          <a:lstStyle/>
          <a:p>
            <a:pPr algn="just"/>
            <a:r>
              <a:rPr lang="el-GR" sz="1600" dirty="0"/>
              <a:t>Έχει επικρατήσει όταν ακούμε τον όρο κεντρική τράπεζα να σκεφτόμαστε ότι είναι ένα ίδρυμα που αρμοδιότητά του είναι η έκδοση χρήματος. Πράγματι το χρήμα είναι ένα εργαλείο για τη μέτρηση και αποθήκευση της αξίας, ενώ αποτελεί ένα μέσο για τη διενέργεια πληρωμών. Και είναι πράγματι ο βασικός σκοπός μιας κεντρικής τράπεζας η διατήρηση της αξίας του χρήματος μακροχρόνια, αλλά δεν είναι ο μόνος. Παραδοσιακά οι κεντρικές τράπεζες έχουν το νόμιμο μονοπώλιο της έκδοσης τραπεζογραμματίων και του ελέγχου του ποσού των κερμάτων που κυκλοφορούν από την κυβέρνηση. </a:t>
            </a:r>
          </a:p>
          <a:p>
            <a:pPr algn="just"/>
            <a:r>
              <a:rPr lang="el-GR" sz="1600" dirty="0"/>
              <a:t>Έχουν επίσης εκχωρηθεί σε αυτές τα καθήκοντα καθορισμού και εφαρμογής νομισματικών πολιτικών για την επίτευξη συγκεκριμένων και σαφώς καθορισμένων μακροοικονομικών στόχων καθώς και τη διεξαγωγή της πολιτικής συναλλάγματος και την κατοχή για το σκοπό αυτό επίσημα συναλλαγματικών αποθεμάτων. </a:t>
            </a:r>
          </a:p>
          <a:p>
            <a:pPr algn="just"/>
            <a:r>
              <a:rPr lang="el-GR" sz="1600" dirty="0"/>
              <a:t>Η συνεισφορά στην οικονομική σταθερότητα και ομαλή λειτουργία των συστημάτων πληρωμών και διακανονισμού συμπεριλαμβανομένης της εποπτείας τους κατατάσσονται επίσης στις παραδοσιακές λειτουργίες των κεντρικών τραπεζών.</a:t>
            </a:r>
          </a:p>
          <a:p>
            <a:pPr algn="just"/>
            <a:r>
              <a:rPr lang="el-GR" sz="1600" dirty="0"/>
              <a:t>Μετά την πρόσφατη χρηματοπιστωτική κρίση έχουν ανατεθεί νέες λειτουργίες στις κεντρικές τράπεζες σε σχέση με τη λεγόμενη </a:t>
            </a:r>
            <a:r>
              <a:rPr lang="el-GR" sz="1600" dirty="0" err="1"/>
              <a:t>μακροπροληπτική</a:t>
            </a:r>
            <a:r>
              <a:rPr lang="el-GR" sz="1600" dirty="0"/>
              <a:t> εποπτεία ως μέρος της συμβολής τους στη χρηματοπιστωτική σταθερότητα. Επίσης οι κεντρικές τράπεζες είναι υπεύθυνες για τη </a:t>
            </a:r>
            <a:r>
              <a:rPr lang="el-GR" sz="1600" dirty="0" err="1"/>
              <a:t>μικροπροληπτική</a:t>
            </a:r>
            <a:r>
              <a:rPr lang="el-GR" sz="1600" dirty="0"/>
              <a:t> εποπτεία των τραπεζών και σε ορισμένες περιπτώσεις άλλων κατηγοριών χρηματοπιστωτικών επιχειρήσεων κυρίως μετά την πρόσφατη χρηματοπιστωτική κρίση. Επίσης έχουν αναλάβει ειδικές εξουσίες που σχετίζονται με την προστασία των καταναλωτών, χρηματοοικονομικές υπηρεσίες, την καταπολέμηση εσόδων από παράνομες δραστηριότητες και την χρηματοδότηση της τρομοκρατίας μέσω του τραπεζικού συστήματος. </a:t>
            </a:r>
          </a:p>
          <a:p>
            <a:pPr marL="0" indent="0" algn="just">
              <a:buNone/>
            </a:pPr>
            <a:endParaRPr lang="el-GR" sz="1800" dirty="0"/>
          </a:p>
        </p:txBody>
      </p:sp>
      <p:sp>
        <p:nvSpPr>
          <p:cNvPr id="4" name="Slide Number Placeholder 3">
            <a:extLst>
              <a:ext uri="{FF2B5EF4-FFF2-40B4-BE49-F238E27FC236}">
                <a16:creationId xmlns:a16="http://schemas.microsoft.com/office/drawing/2014/main" id="{2800D8FB-724F-4072-D691-303C21903632}"/>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730B4886-B6C1-79D0-7D49-100A78AB2B74}"/>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Αρμοδιότητες των κεντρικών τραπεζών</a:t>
            </a:r>
          </a:p>
        </p:txBody>
      </p:sp>
    </p:spTree>
    <p:extLst>
      <p:ext uri="{BB962C8B-B14F-4D97-AF65-F5344CB8AC3E}">
        <p14:creationId xmlns:p14="http://schemas.microsoft.com/office/powerpoint/2010/main" val="3471935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E425-2824-47ED-8CC2-255D31A412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B781A9-E509-C68D-4572-8294F66800F8}"/>
              </a:ext>
            </a:extLst>
          </p:cNvPr>
          <p:cNvSpPr>
            <a:spLocks noGrp="1"/>
          </p:cNvSpPr>
          <p:nvPr>
            <p:ph idx="1"/>
          </p:nvPr>
        </p:nvSpPr>
        <p:spPr>
          <a:xfrm>
            <a:off x="435077" y="827906"/>
            <a:ext cx="8229600" cy="5801493"/>
          </a:xfrm>
        </p:spPr>
        <p:txBody>
          <a:bodyPr>
            <a:noAutofit/>
          </a:bodyPr>
          <a:lstStyle/>
          <a:p>
            <a:pPr algn="just"/>
            <a:r>
              <a:rPr lang="el-GR" sz="1800" dirty="0"/>
              <a:t>Η νομισματική πολιτική περιλαμβάνει όλα τα μέτρα που υιοθετούνται από την κεντρική τράπεζα προκειμένου να επηρεάσει την προσφορά χρήματος, καθώς μέσω αυτής με τη χρήση ορισμένων χρηματοοικονομικών μεταβλητών (όπως τα επιτόκια δανεισμού των εμπορικών τραπεζών) σκοπεύουν στην επίτευξη συγκεκριμένων στόχων οικονομικής πολιτικής και κυρίως τη διασφάλιση της σταθερότητας των τιμών στην οικονομία.</a:t>
            </a:r>
          </a:p>
          <a:p>
            <a:pPr algn="just"/>
            <a:r>
              <a:rPr lang="el-GR" sz="1800" dirty="0"/>
              <a:t>Ο καθορισμός και η εφαρμογή της νομισματικής πολιτικής είναι βασικό καθήκον των κεντρικών τραπεζών και διενεργείται υπό όρους που εγγυώνται την ανεξαρτησία τους από το πολιτικό σύστημα.</a:t>
            </a:r>
          </a:p>
          <a:p>
            <a:pPr algn="just"/>
            <a:r>
              <a:rPr lang="el-GR" sz="1800" dirty="0"/>
              <a:t>Η νομισματική πολιτική διακρίνεται σε επεκτατική και περιοριστική. Κατά την εφαρμογή της επεκτατικής πολιτικής η κεντρική τράπεζα αυξάνει την ποσότητα χρήματος που κυκλοφορεί στην αγορά ενισχύοντας έτσι τη ρευστότητα. Η πολιτική αυτή εφαρμόζεται όταν η οικονομία είναι σε ύφεση, το εισόδημα και οι επενδύσεις είναι μειωμένα και η ανεργία αυξάνεται. Τότε η κεντρική τράπεζα εφαρμόζει μία επεκτατική πολιτική και ενισχύει τη ρευστότητα.</a:t>
            </a:r>
          </a:p>
          <a:p>
            <a:pPr algn="just"/>
            <a:r>
              <a:rPr lang="el-GR" sz="1800" dirty="0"/>
              <a:t>Αντίθετα με την περιοριστική πολιτική μειώνεται η ρευστότητα καθώς η κεντρική τράπεζα παίρνει μέτρα για να μειώσει την ποσότητα του χρήματος καθώς και τις πιστώσεις. Όταν οι τιμές αυξάνονται πολύ και οι δαπάνες είναι μεγάλες η εφαρμογή της περιοριστικής πολιτικής είναι αποτελεσματική.</a:t>
            </a:r>
          </a:p>
        </p:txBody>
      </p:sp>
      <p:sp>
        <p:nvSpPr>
          <p:cNvPr id="4" name="Slide Number Placeholder 3">
            <a:extLst>
              <a:ext uri="{FF2B5EF4-FFF2-40B4-BE49-F238E27FC236}">
                <a16:creationId xmlns:a16="http://schemas.microsoft.com/office/drawing/2014/main" id="{E6C220C5-C728-B723-B8FA-8B940E248E3A}"/>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2CACDA50-50ED-9046-D09E-B671F6140600}"/>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Χάραξη και άσκηση νομισματικής πολιτικής</a:t>
            </a:r>
          </a:p>
        </p:txBody>
      </p:sp>
    </p:spTree>
    <p:extLst>
      <p:ext uri="{BB962C8B-B14F-4D97-AF65-F5344CB8AC3E}">
        <p14:creationId xmlns:p14="http://schemas.microsoft.com/office/powerpoint/2010/main" val="607089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52D1F-9E53-17DF-C8F4-299B7BBBDC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EFB0A5-70F5-78D6-68A9-4A27D9394BCE}"/>
              </a:ext>
            </a:extLst>
          </p:cNvPr>
          <p:cNvSpPr>
            <a:spLocks noGrp="1"/>
          </p:cNvSpPr>
          <p:nvPr>
            <p:ph idx="1"/>
          </p:nvPr>
        </p:nvSpPr>
        <p:spPr>
          <a:xfrm>
            <a:off x="435077" y="827906"/>
            <a:ext cx="8229600" cy="5801493"/>
          </a:xfrm>
        </p:spPr>
        <p:txBody>
          <a:bodyPr>
            <a:noAutofit/>
          </a:bodyPr>
          <a:lstStyle/>
          <a:p>
            <a:pPr marL="0" indent="0" algn="just">
              <a:buNone/>
            </a:pPr>
            <a:r>
              <a:rPr lang="el-GR" sz="1800" dirty="0"/>
              <a:t>Τα βασικά εργαλεία άσκησης νομισματικής πολιτικής από την κεντρική τράπεζα που έχουν σκοπό να ρυθμίσουν τη ρευστότητα στην αγορά είναι:</a:t>
            </a:r>
          </a:p>
          <a:p>
            <a:pPr marL="0" indent="0" algn="just">
              <a:buNone/>
            </a:pPr>
            <a:endParaRPr lang="el-GR" sz="1800" dirty="0"/>
          </a:p>
          <a:p>
            <a:pPr marL="0" indent="0" algn="just">
              <a:buNone/>
            </a:pPr>
            <a:r>
              <a:rPr lang="el-GR" sz="1800" b="1" u="sng" dirty="0"/>
              <a:t>(α) Η πολιτική ανοικτής αγοράς</a:t>
            </a:r>
          </a:p>
          <a:p>
            <a:pPr algn="just"/>
            <a:r>
              <a:rPr lang="el-GR" sz="1800" dirty="0"/>
              <a:t>Οι πράξεις ανοικτής αγοράς αφορούν την αγορά ή πώληση τίτλων του δημοσίου στη δευτερογενή αγορά που πραγματοποιούνται από την κεντρική τράπεζα και έχουν σκοπό να επηρεάσουν το επιτόκιο και την ποσότητα χρήματος που κυκλοφορεί στην οικονομία. Όταν η κεντρική τράπεζα σκοπεύει να μειώσει την ποσότητα χρήματος πουλάει στο χρηματιστήριο ομολογίες τις οποίες αγοράζουν συνήθως οι τράπεζες. Το αποτέλεσμα αυτής της πράξης είναι η μείωση της ρευστότητας με συνέπεια τη μείωση της δανειοδοτικής ικανότητας των τραπεζών.</a:t>
            </a:r>
          </a:p>
          <a:p>
            <a:pPr algn="just"/>
            <a:r>
              <a:rPr lang="el-GR" sz="1800" dirty="0"/>
              <a:t>Εάν η κεντρική τράπεζα θέλει να αυξήσει τη ρευστότητα τότε αγοράζει κρατικές ομολογίες και αυξάνει τη ρευστότητα των τραπεζών και του ιδιωτικού τομέα. Η αύξηση αυτή επιφέρει μείωση του επιτοκίου και αύξηση της δανειοδοτικής ικανότητας των τραπεζών.</a:t>
            </a:r>
          </a:p>
          <a:p>
            <a:pPr algn="just"/>
            <a:r>
              <a:rPr lang="el-GR" sz="1800" dirty="0"/>
              <a:t>Οι πράξεις ανοικτής αγοράς αποτελούν ένα εργαλείο άσκησης νομισματικής πολιτικής που προτιμάται από τις κεντρικές τράπεζες καθώς οι αλλαγές που επιφέρει επιτυγχάνονται πιο εύκολα.</a:t>
            </a:r>
          </a:p>
          <a:p>
            <a:pPr marL="0" indent="0" algn="just">
              <a:buNone/>
            </a:pPr>
            <a:endParaRPr lang="el-GR" sz="1800" dirty="0"/>
          </a:p>
        </p:txBody>
      </p:sp>
      <p:sp>
        <p:nvSpPr>
          <p:cNvPr id="4" name="Slide Number Placeholder 3">
            <a:extLst>
              <a:ext uri="{FF2B5EF4-FFF2-40B4-BE49-F238E27FC236}">
                <a16:creationId xmlns:a16="http://schemas.microsoft.com/office/drawing/2014/main" id="{3F737C55-7AF8-4325-A469-F9AFADB16A32}"/>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2F8AF386-55C0-45A1-03D9-7B473BE84A5F}"/>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Εργαλεία άσκησης νομισματικής πολιτικής</a:t>
            </a:r>
          </a:p>
        </p:txBody>
      </p:sp>
    </p:spTree>
    <p:extLst>
      <p:ext uri="{BB962C8B-B14F-4D97-AF65-F5344CB8AC3E}">
        <p14:creationId xmlns:p14="http://schemas.microsoft.com/office/powerpoint/2010/main" val="1962237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0256B-C69F-9472-2F89-173782B4BC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F2FBBC-8440-FACD-3CC0-B6FAD4E455E8}"/>
              </a:ext>
            </a:extLst>
          </p:cNvPr>
          <p:cNvSpPr>
            <a:spLocks noGrp="1"/>
          </p:cNvSpPr>
          <p:nvPr>
            <p:ph idx="1"/>
          </p:nvPr>
        </p:nvSpPr>
        <p:spPr>
          <a:xfrm>
            <a:off x="435077" y="827906"/>
            <a:ext cx="8229600" cy="5801493"/>
          </a:xfrm>
        </p:spPr>
        <p:txBody>
          <a:bodyPr>
            <a:noAutofit/>
          </a:bodyPr>
          <a:lstStyle/>
          <a:p>
            <a:pPr marL="0" indent="0" algn="just">
              <a:buNone/>
            </a:pPr>
            <a:r>
              <a:rPr lang="el-GR" sz="1800" b="1" dirty="0"/>
              <a:t>(β) Το ποσοστό των υποχρεωτικών ρευστών διαθέσιμων</a:t>
            </a:r>
          </a:p>
          <a:p>
            <a:pPr algn="just"/>
            <a:r>
              <a:rPr lang="el-GR" sz="1800" dirty="0"/>
              <a:t>Άλλο εργαλείο άσκησης νομισματικής πολιτικής είναι τα υποχρεωτικά ελάχιστα ρευστά διαθέσιμα τα οποία οι εμπορικές τράπεζες είναι υποχρεωμένες να κρατούν είτε στο ταμείο τους είτε στο ταμείο της κεντρικής τράπεζας. </a:t>
            </a:r>
          </a:p>
          <a:p>
            <a:pPr algn="just"/>
            <a:r>
              <a:rPr lang="el-GR" sz="1800" dirty="0"/>
              <a:t>Το ποσό αυτό αποτελεί ένα ποσοστό επί των καταθέσεων που έχει δεχτεί μία τράπεζα από τους πελάτες της. </a:t>
            </a:r>
          </a:p>
          <a:p>
            <a:pPr algn="just"/>
            <a:r>
              <a:rPr lang="el-GR" sz="1800" dirty="0"/>
              <a:t>Με αυτό το εργαλείο η κεντρική τράπεζα υποχρεώνει τα πιστωτικά ιδρύματα να μεταβάλλουν τα ποσά που διαθέτουν για χρηματοδοτήσεις. </a:t>
            </a:r>
          </a:p>
          <a:p>
            <a:pPr algn="just"/>
            <a:r>
              <a:rPr lang="el-GR" sz="1800" dirty="0"/>
              <a:t>Με την αύξηση του ποσοστού αυτού στο πλαίσιο μιας περιοριστικής νομισματικής πολιτικής από την κεντρική τράπεζα μειώνεται η προσφορά χρήματος. Ενώ αντίθετα σε μία επεκτατική νομισματική πολιτική, η κεντρική τράπεζα μειώνει το ποσοστό και έτσι αυξάνεται η προσφορά χρήματος στην οικονομία.</a:t>
            </a:r>
          </a:p>
          <a:p>
            <a:pPr marL="0" indent="0" algn="just">
              <a:buNone/>
            </a:pPr>
            <a:endParaRPr lang="el-GR" sz="1800" dirty="0"/>
          </a:p>
          <a:p>
            <a:pPr marL="0" indent="0" algn="just">
              <a:buNone/>
            </a:pPr>
            <a:endParaRPr lang="el-GR" sz="1800" dirty="0"/>
          </a:p>
        </p:txBody>
      </p:sp>
      <p:sp>
        <p:nvSpPr>
          <p:cNvPr id="4" name="Slide Number Placeholder 3">
            <a:extLst>
              <a:ext uri="{FF2B5EF4-FFF2-40B4-BE49-F238E27FC236}">
                <a16:creationId xmlns:a16="http://schemas.microsoft.com/office/drawing/2014/main" id="{3D15D5FC-42D3-7569-17F8-B04FB38EA0AA}"/>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A4C39F49-3EEC-8D9A-1D11-BC3486C1EF6C}"/>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Εργαλεία άσκησης νομισματικής πολιτικής</a:t>
            </a:r>
          </a:p>
        </p:txBody>
      </p:sp>
    </p:spTree>
    <p:extLst>
      <p:ext uri="{BB962C8B-B14F-4D97-AF65-F5344CB8AC3E}">
        <p14:creationId xmlns:p14="http://schemas.microsoft.com/office/powerpoint/2010/main" val="253260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0DA8C-C07E-2F11-D715-AF8E3F6D60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E8F6F9-EDFB-9C78-9F21-2811EEAF9F69}"/>
              </a:ext>
            </a:extLst>
          </p:cNvPr>
          <p:cNvSpPr>
            <a:spLocks noGrp="1"/>
          </p:cNvSpPr>
          <p:nvPr>
            <p:ph idx="1"/>
          </p:nvPr>
        </p:nvSpPr>
        <p:spPr>
          <a:xfrm>
            <a:off x="435077" y="827906"/>
            <a:ext cx="8229600" cy="5801493"/>
          </a:xfrm>
        </p:spPr>
        <p:txBody>
          <a:bodyPr>
            <a:noAutofit/>
          </a:bodyPr>
          <a:lstStyle/>
          <a:p>
            <a:pPr marL="0" indent="0" algn="just">
              <a:buNone/>
            </a:pPr>
            <a:r>
              <a:rPr lang="el-GR" sz="1800" b="1" dirty="0"/>
              <a:t>(γ) Οι πάγιες διευκολύνσεις</a:t>
            </a:r>
          </a:p>
          <a:p>
            <a:pPr algn="just"/>
            <a:r>
              <a:rPr lang="el-GR" sz="1800" dirty="0"/>
              <a:t>Το τρίτο εργαλείο είναι οι πάγιες διευκολύνσεις που αποτελούνται από τη διευκόλυνση αποδοχής καταθέσεων και τη διευκόλυνση οριακής χρηματοδότησης.</a:t>
            </a:r>
          </a:p>
          <a:p>
            <a:pPr algn="just"/>
            <a:r>
              <a:rPr lang="el-GR" sz="1800" dirty="0"/>
              <a:t>Η διευκόλυνση αποδοχής καταθέσεων εξυπηρετεί τις τράπεζες να καταθέσουν στην κεντρική τράπεζα την ημερήσια πλεονάζουσα ρευστότητα τους και να κερδίσουν από το επιτόκιο που εφαρμόζεται σε κατάθεση μιας μέρας.</a:t>
            </a:r>
          </a:p>
          <a:p>
            <a:pPr algn="just"/>
            <a:r>
              <a:rPr lang="el-GR" sz="1800" dirty="0"/>
              <a:t>Η διευκόλυνση οριακής χρηματοδότησης επιτρέπει στις τράπεζες να δανειστούν προκειμένου να αποκτήσουν ρευστότητα για μια μέρα, παρέχοντας ως εγγύηση τίτλους του δημοσίου.</a:t>
            </a:r>
          </a:p>
          <a:p>
            <a:pPr algn="just"/>
            <a:r>
              <a:rPr lang="el-GR" sz="1800" dirty="0"/>
              <a:t>Η χρήση αυτού του εργαλείου ρυθμίζει τη ρευστότητα μιας μέρας και επηρεάζει τα επιτόκια της αγοράς. </a:t>
            </a:r>
          </a:p>
          <a:p>
            <a:pPr algn="just"/>
            <a:r>
              <a:rPr lang="el-GR" sz="1800" dirty="0"/>
              <a:t>Το επιτόκιο με το οποίο οι τράπεζες δανείζονται ονομάζεται προεξοφλητικό επιτόκιο και ρυθμίζεται από την κεντρική τράπεζα. </a:t>
            </a:r>
          </a:p>
          <a:p>
            <a:pPr algn="just"/>
            <a:r>
              <a:rPr lang="el-GR" sz="1800" dirty="0"/>
              <a:t>Επιπλέον η κεντρική τράπεζα καθορίζει τις προϋποθέσεις που πρέπει να πληρούν οι τίτλοι προκειμένου να γίνουν δεκτοί ως εγγύηση για την παροχή ρευστότητας.</a:t>
            </a:r>
          </a:p>
          <a:p>
            <a:pPr marL="0" indent="0" algn="just">
              <a:buNone/>
            </a:pPr>
            <a:endParaRPr lang="el-GR" sz="1800" dirty="0"/>
          </a:p>
        </p:txBody>
      </p:sp>
      <p:sp>
        <p:nvSpPr>
          <p:cNvPr id="4" name="Slide Number Placeholder 3">
            <a:extLst>
              <a:ext uri="{FF2B5EF4-FFF2-40B4-BE49-F238E27FC236}">
                <a16:creationId xmlns:a16="http://schemas.microsoft.com/office/drawing/2014/main" id="{564EF02C-6A6E-35C6-0A01-6C2E9F3BF4AB}"/>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B370B0F8-6CAB-3B04-283A-763A33F59402}"/>
              </a:ext>
            </a:extLst>
          </p:cNvPr>
          <p:cNvSpPr>
            <a:spLocks noGrp="1"/>
          </p:cNvSpPr>
          <p:nvPr>
            <p:ph type="title"/>
          </p:nvPr>
        </p:nvSpPr>
        <p:spPr>
          <a:xfrm>
            <a:off x="435077" y="166022"/>
            <a:ext cx="8229600" cy="639762"/>
          </a:xfrm>
        </p:spPr>
        <p:txBody>
          <a:bodyPr>
            <a:normAutofit/>
          </a:bodyPr>
          <a:lstStyle/>
          <a:p>
            <a:r>
              <a:rPr lang="el-GR" altLang="en-US" sz="3400" b="1" dirty="0">
                <a:solidFill>
                  <a:schemeClr val="tx2"/>
                </a:solidFill>
              </a:rPr>
              <a:t>Εργαλεία άσκησης νομισματικής πολιτικής</a:t>
            </a:r>
          </a:p>
        </p:txBody>
      </p:sp>
    </p:spTree>
    <p:extLst>
      <p:ext uri="{BB962C8B-B14F-4D97-AF65-F5344CB8AC3E}">
        <p14:creationId xmlns:p14="http://schemas.microsoft.com/office/powerpoint/2010/main" val="1144951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2B26A-166D-AE60-81FE-EC0D3FD0C9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6A717D-354C-F926-874B-CC3E02043272}"/>
              </a:ext>
            </a:extLst>
          </p:cNvPr>
          <p:cNvSpPr>
            <a:spLocks noGrp="1"/>
          </p:cNvSpPr>
          <p:nvPr>
            <p:ph idx="1"/>
          </p:nvPr>
        </p:nvSpPr>
        <p:spPr>
          <a:xfrm>
            <a:off x="435077" y="827906"/>
            <a:ext cx="8229600" cy="5801493"/>
          </a:xfrm>
        </p:spPr>
        <p:txBody>
          <a:bodyPr>
            <a:noAutofit/>
          </a:bodyPr>
          <a:lstStyle/>
          <a:p>
            <a:pPr algn="just"/>
            <a:r>
              <a:rPr lang="el-GR" sz="1800" dirty="0"/>
              <a:t>Η πολιτική αυτή σχετίζεται με την επιλογή του συστήματος συναλλαγματικών ισοτιμιών και τον καθορισμό της ισοτιμίας σύμφωνα με την οποία θα γίνονται πράξεις συναλλάγματος. </a:t>
            </a:r>
          </a:p>
          <a:p>
            <a:pPr algn="just"/>
            <a:r>
              <a:rPr lang="el-GR" sz="1800" dirty="0"/>
              <a:t>Το σύστημα που θα επιλεγεί καθώς και το επίπεδο συναλλαγματικής ισοτιμίας επηρεάζει τη σταθερότητα των τιμών σε μία οικονομία. </a:t>
            </a:r>
          </a:p>
          <a:p>
            <a:pPr algn="just"/>
            <a:r>
              <a:rPr lang="el-GR" sz="1800" dirty="0"/>
              <a:t>Η συναλλαγματική πολιτική που θα εφαρμόσει μία κεντρική τράπεζα εξαρτάται από τη διάρθρωση της οικονομίας της χώρας και τα χαρακτηριστικά της. </a:t>
            </a:r>
          </a:p>
        </p:txBody>
      </p:sp>
      <p:sp>
        <p:nvSpPr>
          <p:cNvPr id="4" name="Slide Number Placeholder 3">
            <a:extLst>
              <a:ext uri="{FF2B5EF4-FFF2-40B4-BE49-F238E27FC236}">
                <a16:creationId xmlns:a16="http://schemas.microsoft.com/office/drawing/2014/main" id="{60B25A75-894F-C7D4-3C14-4FBAFFFB5E17}"/>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AE93E3EB-F992-D5CF-3AA2-07DF25305CD5}"/>
              </a:ext>
            </a:extLst>
          </p:cNvPr>
          <p:cNvSpPr>
            <a:spLocks noGrp="1"/>
          </p:cNvSpPr>
          <p:nvPr>
            <p:ph type="title"/>
          </p:nvPr>
        </p:nvSpPr>
        <p:spPr>
          <a:xfrm>
            <a:off x="435077" y="166022"/>
            <a:ext cx="8229600" cy="639762"/>
          </a:xfrm>
        </p:spPr>
        <p:txBody>
          <a:bodyPr>
            <a:normAutofit fontScale="90000"/>
          </a:bodyPr>
          <a:lstStyle/>
          <a:p>
            <a:r>
              <a:rPr lang="el-GR" altLang="en-US" sz="3400" b="1" dirty="0">
                <a:solidFill>
                  <a:schemeClr val="tx2"/>
                </a:solidFill>
              </a:rPr>
              <a:t>Άσκηση πολιτικής συναλλαγματικών ισοτιμιών</a:t>
            </a:r>
          </a:p>
        </p:txBody>
      </p:sp>
    </p:spTree>
    <p:extLst>
      <p:ext uri="{BB962C8B-B14F-4D97-AF65-F5344CB8AC3E}">
        <p14:creationId xmlns:p14="http://schemas.microsoft.com/office/powerpoint/2010/main" val="1794994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1414</TotalTime>
  <Words>5912</Words>
  <Application>Microsoft Office PowerPoint</Application>
  <PresentationFormat>On-screen Show (4:3)</PresentationFormat>
  <Paragraphs>253</Paragraphs>
  <Slides>38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Office Theme</vt:lpstr>
      <vt:lpstr>Παρουσίαση 3:  Ο ρόλος των Κεντρικών Τραπεζών</vt:lpstr>
      <vt:lpstr>Στόχος των κεντρικών τραπεζών</vt:lpstr>
      <vt:lpstr>Σταθερότητα των τιμών</vt:lpstr>
      <vt:lpstr>Αρμοδιότητες των κεντρικών τραπεζών</vt:lpstr>
      <vt:lpstr>Χάραξη και άσκηση νομισματικής πολιτικής</vt:lpstr>
      <vt:lpstr>Εργαλεία άσκησης νομισματικής πολιτικής</vt:lpstr>
      <vt:lpstr>Εργαλεία άσκησης νομισματικής πολιτικής</vt:lpstr>
      <vt:lpstr>Εργαλεία άσκησης νομισματικής πολιτικής</vt:lpstr>
      <vt:lpstr>Άσκηση πολιτικής συναλλαγματικών ισοτιμιών</vt:lpstr>
      <vt:lpstr>Παρέμβαση συναλλάγματος</vt:lpstr>
      <vt:lpstr>Συναλλαγματικά διαθέσιμα</vt:lpstr>
      <vt:lpstr>Λειτουργίες χρηματοοικονομικής σταθερότητας</vt:lpstr>
      <vt:lpstr>Μακροπροληπτική εποπτεία</vt:lpstr>
      <vt:lpstr>Μικροπροληπτική εποπτεία</vt:lpstr>
      <vt:lpstr>Επίβλεψη συστημάτων πληρωμών και διακανονισμού</vt:lpstr>
      <vt:lpstr>Επίβλεψη συστημάτων πληρωμών και διακανονισμού</vt:lpstr>
      <vt:lpstr>Δανειοδότης τελευταίας προσφυγής (lender of last resort)</vt:lpstr>
      <vt:lpstr>Λοιπές αρμοδιότητες των κεντρικών τραπεζών </vt:lpstr>
      <vt:lpstr>Λοιπές αρμοδιότητες των κεντρικών τραπεζών </vt:lpstr>
      <vt:lpstr>Χαρακτηριστικά κεντρικών τραπεζών</vt:lpstr>
      <vt:lpstr>Χαρακτηριστικά κεντρικών τραπεζών</vt:lpstr>
      <vt:lpstr>Χαρακτηριστικά κεντρικών τραπεζών</vt:lpstr>
      <vt:lpstr>Χαρακτηριστικά κεντρικών τραπεζών</vt:lpstr>
      <vt:lpstr>Η Ευρωπαϊκή Κεντρική Τράπεζα</vt:lpstr>
      <vt:lpstr>Καθήκοντα της Ευρωπαϊκής Κεντρικής Τράπεζας</vt:lpstr>
      <vt:lpstr>Τα όργανα λήψης αποφάσεων της Ευρωπαϊκής Κεντρικής Τράπεζας</vt:lpstr>
      <vt:lpstr>Τα όργανα λήψης αποφάσεων της Ευρωπαϊκής Κεντρικής Τράπεζας</vt:lpstr>
      <vt:lpstr>Τα όργανα λήψης αποφάσεων της Ευρωπαϊκής Κεντρικής Τράπεζας</vt:lpstr>
      <vt:lpstr>Τα όργανα λήψης αποφάσεων της Ευρωπαϊκής Κεντρικής Τράπεζας</vt:lpstr>
      <vt:lpstr>Το Κεφάλαιο της Ευρωπαϊκής Κεντρικής Τράπεζας</vt:lpstr>
      <vt:lpstr>Ανεξαρτησία και λογοδοσία της Ευρωπαϊκής Κεντρικής Τράπεζας</vt:lpstr>
      <vt:lpstr>Ανεξαρτησία και λογοδοσία της Ευρωπαϊκής Κεντρικής Τράπεζας</vt:lpstr>
      <vt:lpstr>Η Ευρωπαϊκή Κεντρική Τράπεζα και η προσφορά χρήματος</vt:lpstr>
      <vt:lpstr>Η ποσοτική χαλάρωση</vt:lpstr>
      <vt:lpstr>Προβλήματα στον έλεγχο της προσφοράς χρήματος</vt:lpstr>
      <vt:lpstr>Χρηματοπιστωτική σταθερότητα</vt:lpstr>
      <vt:lpstr>Άσκηση προσομοίωσης κατάστασης κρίσης (stress test)</vt:lpstr>
      <vt:lpstr>Είδη ασκήσεων προσομοίωσης κατάστασης κρίσης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136</cp:revision>
  <dcterms:created xsi:type="dcterms:W3CDTF">2013-10-10T16:57:40Z</dcterms:created>
  <dcterms:modified xsi:type="dcterms:W3CDTF">2026-03-16T12:56:27Z</dcterms:modified>
</cp:coreProperties>
</file>