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83" r:id="rId3"/>
    <p:sldId id="284" r:id="rId4"/>
    <p:sldId id="285" r:id="rId5"/>
    <p:sldId id="286" r:id="rId6"/>
    <p:sldId id="288" r:id="rId7"/>
    <p:sldId id="287"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3/2/2026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3/2/2026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2130425"/>
            <a:ext cx="8534400" cy="1831975"/>
          </a:xfrm>
        </p:spPr>
        <p:txBody>
          <a:bodyPr>
            <a:normAutofit fontScale="90000"/>
          </a:bodyPr>
          <a:lstStyle/>
          <a:p>
            <a:r>
              <a:rPr lang="el-GR" b="1" dirty="0">
                <a:solidFill>
                  <a:schemeClr val="tx2"/>
                </a:solidFill>
              </a:rPr>
              <a:t>Παρουσίαση 2: </a:t>
            </a:r>
            <a:br>
              <a:rPr lang="el-GR" b="1" dirty="0">
                <a:solidFill>
                  <a:schemeClr val="tx2"/>
                </a:solidFill>
              </a:rPr>
            </a:br>
            <a:r>
              <a:rPr lang="el-GR" b="1" dirty="0">
                <a:solidFill>
                  <a:schemeClr val="tx2"/>
                </a:solidFill>
              </a:rPr>
              <a:t>Εισαγωγή στη Λειτουργία του Τραπεζικού Συστήματος</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F122-81F3-8BDB-4B75-41518A81B9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3C5E59-D08F-5A86-22D7-C95B7C486AFA}"/>
              </a:ext>
            </a:extLst>
          </p:cNvPr>
          <p:cNvSpPr>
            <a:spLocks noGrp="1"/>
          </p:cNvSpPr>
          <p:nvPr>
            <p:ph idx="1"/>
          </p:nvPr>
        </p:nvSpPr>
        <p:spPr>
          <a:xfrm>
            <a:off x="265472" y="687590"/>
            <a:ext cx="8726128" cy="6004387"/>
          </a:xfrm>
        </p:spPr>
        <p:txBody>
          <a:bodyPr>
            <a:normAutofit fontScale="92500" lnSpcReduction="20000"/>
          </a:bodyPr>
          <a:lstStyle/>
          <a:p>
            <a:pPr marL="0" indent="0" algn="just">
              <a:buNone/>
            </a:pPr>
            <a:r>
              <a:rPr lang="el-GR" sz="1800" dirty="0"/>
              <a:t>2. </a:t>
            </a:r>
            <a:r>
              <a:rPr lang="el-GR" sz="1800" b="1" dirty="0"/>
              <a:t>Το κόστος διαμεσολάβησης που δαπανάται μεν για τη λειτουργία των τραπεζών, αλλά θα μπορούσε να εξοικονομηθεί στην περίπτωση που βελτιωνόταν η τραπεζική διοίκηση και οργάνωση και εκσυγχρονιζόταν η τεχνολογία διεκπεραίωσης των συναλλαγών και επεξεργασίας των πληροφοριών</a:t>
            </a:r>
            <a:r>
              <a:rPr lang="el-GR" sz="1800" dirty="0"/>
              <a:t>. Είναι προφανές ότι οι τράπεζες, όπως και όλες οι επιχειρήσεις, για να λειτουργήσουν έχουν έξοδα, όπως είναι τα έξοδα εγκατάστασης, η μισθοδοσία του προσωπικού, τα έξοδα προμήθειας, ανανέωσης και εκσυγχρονισμού του εξοπλισμού τους κ.λπ. Είναι δε επίσης προφανές ότι τα λειτουργικά αυτά έξοδα επιρρίπτονται στην τιμή των προϊόντων που παράγουν ή των υπηρεσιών που παρέχουν. Έτσι ένα τμήμα των τραπεζικών επιτοκίων χορηγήσεων προορίζεται για την κάλυψη των λειτουργικών εξόδων της κάθε τράπεζας, σημαντικό μέρος των οποίων καλύπτουν τα έξοδα της μισθοδοσίας του προσωπικού που απασχολεί.</a:t>
            </a:r>
          </a:p>
          <a:p>
            <a:pPr marL="0" indent="0" algn="just">
              <a:buNone/>
            </a:pPr>
            <a:r>
              <a:rPr lang="el-GR" sz="1800" dirty="0"/>
              <a:t>3. </a:t>
            </a:r>
            <a:r>
              <a:rPr lang="el-GR" sz="1800" b="1" dirty="0"/>
              <a:t>Το κόστος διαμεσολάβησης που προέρχεται από </a:t>
            </a:r>
            <a:r>
              <a:rPr lang="el-GR" sz="1800" b="1" dirty="0" err="1"/>
              <a:t>νομισματοπιστωτικές</a:t>
            </a:r>
            <a:r>
              <a:rPr lang="el-GR" sz="1800" b="1" dirty="0"/>
              <a:t> ρυθμίσεις που θεσπίζουν οι εποπτικές αρχές για τον έλεγχο της ρευστότητας και της φερεγγυότητας των πιστωτικών ιδρυμάτων</a:t>
            </a:r>
            <a:r>
              <a:rPr lang="el-GR" sz="1800" dirty="0"/>
              <a:t>. Οι κανόνες αυτοί στοχεύουν στη διατήρηση της ασφάλειας και της λειτουργικής σταθερότητας του τραπεζικού και γενικότερα του χρηματοπιστωτικού συστήματος. Σε κάθε χώρα οι τράπεζες λειτουργούν μέσα σε ένα λεπτομερές ρυθμιστικό πλαίσιο, που έχει διαμορφωθεί και εξελίσσεται με στόχο την ικανοποίηση ποικίλων αιτημάτων πολιτικής (όπως, ενδεικτικά, η διασφάλιση της σταθερότητας του χρηματοπιστωτικού συστήματος, η προστασία των καταναλωτών και η καταπολέμηση του οικονομικού εγκλήματος). Οι ρυθμιστικές υποχρεώσεις προς τις οποίες οι τράπεζες οφείλουν να συμμορφώνονται (π.χ., απαιτήσεις κεφαλαιακής επάρκειας, υποχρεώσεις εσωτερικής διακυβέρνησης, υποχρεώσεις ταυτοποίησης των πελατών, απαιτήσεις ανάπτυξης εξελιγμένων μεθόδων υπολογισμού και διαχείρισης κινδύνων, υποχρεώσεις διαφάνειας κ.λπ.) συνιστούν αναπόφευκτο συστατικό στοιχείο του κόστους διαμεσολάβησης, το οποίο τελικά επιβαρύνει τους πελάτες (καταθέτες και δανειολήπτες) και τους μετόχους των τραπεζών. Όσο μεγαλύτερες είναι οι επιβαρύνσεις και οι περιορισμοί που επιβάλλονται στις τράπεζες για την ικανοποίηση αυτών των ρυθμιστικών υποχρεώσεων, τόσο επαχθέστερη είναι και η επίδραση τους στο κόστος των τραπεζικών κεφαλαίων και στη διαμόρφωση υψηλότερων επιτοκίων.</a:t>
            </a:r>
          </a:p>
          <a:p>
            <a:pPr marL="0" indent="0" algn="just">
              <a:buNone/>
            </a:pPr>
            <a:endParaRPr lang="el-GR" sz="1800" dirty="0"/>
          </a:p>
        </p:txBody>
      </p:sp>
      <p:sp>
        <p:nvSpPr>
          <p:cNvPr id="4" name="Slide Number Placeholder 3">
            <a:extLst>
              <a:ext uri="{FF2B5EF4-FFF2-40B4-BE49-F238E27FC236}">
                <a16:creationId xmlns:a16="http://schemas.microsoft.com/office/drawing/2014/main" id="{FB131F6D-EA9C-A968-D364-D7196E6A4377}"/>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A9A48168-318E-766E-20AE-A1250C93BE85}"/>
              </a:ext>
            </a:extLst>
          </p:cNvPr>
          <p:cNvSpPr>
            <a:spLocks noGrp="1"/>
          </p:cNvSpPr>
          <p:nvPr>
            <p:ph type="title"/>
          </p:nvPr>
        </p:nvSpPr>
        <p:spPr>
          <a:xfrm>
            <a:off x="457200" y="166022"/>
            <a:ext cx="8229600" cy="443578"/>
          </a:xfrm>
        </p:spPr>
        <p:txBody>
          <a:bodyPr>
            <a:normAutofit fontScale="90000"/>
          </a:bodyPr>
          <a:lstStyle/>
          <a:p>
            <a:r>
              <a:rPr lang="el-GR" altLang="en-US" sz="4000" b="1" dirty="0">
                <a:solidFill>
                  <a:schemeClr val="tx2"/>
                </a:solidFill>
              </a:rPr>
              <a:t>Κόστος διαμεσολάβησης</a:t>
            </a:r>
          </a:p>
        </p:txBody>
      </p:sp>
    </p:spTree>
    <p:extLst>
      <p:ext uri="{BB962C8B-B14F-4D97-AF65-F5344CB8AC3E}">
        <p14:creationId xmlns:p14="http://schemas.microsoft.com/office/powerpoint/2010/main" val="1655454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B119B-03CC-EF04-F9E3-7587E4F005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0AB3A5-BF84-46CC-7E12-FADC45C805E6}"/>
              </a:ext>
            </a:extLst>
          </p:cNvPr>
          <p:cNvSpPr>
            <a:spLocks noGrp="1"/>
          </p:cNvSpPr>
          <p:nvPr>
            <p:ph idx="1"/>
          </p:nvPr>
        </p:nvSpPr>
        <p:spPr>
          <a:xfrm>
            <a:off x="265472" y="687590"/>
            <a:ext cx="8726128" cy="6004387"/>
          </a:xfrm>
        </p:spPr>
        <p:txBody>
          <a:bodyPr>
            <a:normAutofit/>
          </a:bodyPr>
          <a:lstStyle/>
          <a:p>
            <a:pPr marL="0" indent="0" algn="just">
              <a:buNone/>
            </a:pPr>
            <a:r>
              <a:rPr lang="el-GR" sz="1800" dirty="0"/>
              <a:t>4. </a:t>
            </a:r>
            <a:r>
              <a:rPr lang="el-GR" sz="1800" b="1" dirty="0"/>
              <a:t>Το κόστος διαμεσολάβησης που σχετίζεται με τους πιστωτικούς κανόνες, οι οποίοι εξυπηρετούν είτε αναπτυξιακούς στόχους της εκάστοτε κυβέρνησης είτε τη χρηματοδότηση των δημοσιονομικών ελλειμμάτων, και δεν συνδέονται με τη σταθερότητα του χρηματοπιστωτικού συστήματος</a:t>
            </a:r>
            <a:r>
              <a:rPr lang="el-GR" sz="1800" dirty="0"/>
              <a:t>. Οι πιστωτικοί κανόνες ορίζουν για παράδειγμα τόσο τους τομείς, τα όρια και την τιμολόγηση των χορηγήσεων, όσο και τον τρόπο διοχέτευσης τραπεζικών κεφαλαίων προς το δημόσιο τομέα.</a:t>
            </a:r>
          </a:p>
        </p:txBody>
      </p:sp>
      <p:sp>
        <p:nvSpPr>
          <p:cNvPr id="4" name="Slide Number Placeholder 3">
            <a:extLst>
              <a:ext uri="{FF2B5EF4-FFF2-40B4-BE49-F238E27FC236}">
                <a16:creationId xmlns:a16="http://schemas.microsoft.com/office/drawing/2014/main" id="{6C312235-5298-A18A-F1B2-3AF375B91709}"/>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5" name="Title 1">
            <a:extLst>
              <a:ext uri="{FF2B5EF4-FFF2-40B4-BE49-F238E27FC236}">
                <a16:creationId xmlns:a16="http://schemas.microsoft.com/office/drawing/2014/main" id="{67D65671-72DD-6440-3B86-F163997EA4D6}"/>
              </a:ext>
            </a:extLst>
          </p:cNvPr>
          <p:cNvSpPr>
            <a:spLocks noGrp="1"/>
          </p:cNvSpPr>
          <p:nvPr>
            <p:ph type="title"/>
          </p:nvPr>
        </p:nvSpPr>
        <p:spPr>
          <a:xfrm>
            <a:off x="457200" y="166022"/>
            <a:ext cx="8229600" cy="443578"/>
          </a:xfrm>
        </p:spPr>
        <p:txBody>
          <a:bodyPr>
            <a:normAutofit fontScale="90000"/>
          </a:bodyPr>
          <a:lstStyle/>
          <a:p>
            <a:r>
              <a:rPr lang="el-GR" altLang="en-US" sz="4000" b="1" dirty="0">
                <a:solidFill>
                  <a:schemeClr val="tx2"/>
                </a:solidFill>
              </a:rPr>
              <a:t>Κόστος διαμεσολάβησης</a:t>
            </a:r>
          </a:p>
        </p:txBody>
      </p:sp>
    </p:spTree>
    <p:extLst>
      <p:ext uri="{BB962C8B-B14F-4D97-AF65-F5344CB8AC3E}">
        <p14:creationId xmlns:p14="http://schemas.microsoft.com/office/powerpoint/2010/main" val="765813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AE08B-4619-58BC-C7B7-872233F3A7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420F9D-2088-E89D-D01B-FB601CAED1FB}"/>
              </a:ext>
            </a:extLst>
          </p:cNvPr>
          <p:cNvSpPr>
            <a:spLocks noGrp="1"/>
          </p:cNvSpPr>
          <p:nvPr>
            <p:ph idx="1"/>
          </p:nvPr>
        </p:nvSpPr>
        <p:spPr>
          <a:xfrm>
            <a:off x="304800" y="838201"/>
            <a:ext cx="8477864" cy="5638800"/>
          </a:xfrm>
        </p:spPr>
        <p:txBody>
          <a:bodyPr>
            <a:noAutofit/>
          </a:bodyPr>
          <a:lstStyle/>
          <a:p>
            <a:pPr algn="just"/>
            <a:r>
              <a:rPr lang="el-GR" sz="2000" dirty="0"/>
              <a:t>Μια αξιοσημείωτη προσφορά των πιστωτικών ιδρυμάτων έναντι των πελατών τους (που συσχετίζεται και με την πληροφόρηση) είναι εκείνη της εκτίμησης του βαθμού πιστωτικής φερεγγυότητας των </a:t>
            </a:r>
            <a:r>
              <a:rPr lang="el-GR" sz="2000" dirty="0" err="1"/>
              <a:t>δανειζομένων</a:t>
            </a:r>
            <a:r>
              <a:rPr lang="el-GR" sz="2000" dirty="0"/>
              <a:t>. Με άλλα λόγια, πρόκειται για την εκτίμηση του πιστωτικού κινδύνου ή</a:t>
            </a:r>
            <a:r>
              <a:rPr lang="en-US" sz="2000" dirty="0"/>
              <a:t>,</a:t>
            </a:r>
            <a:r>
              <a:rPr lang="el-GR" sz="2000" dirty="0"/>
              <a:t> διαφορετικά</a:t>
            </a:r>
            <a:r>
              <a:rPr lang="en-US" sz="2000" dirty="0"/>
              <a:t>,</a:t>
            </a:r>
            <a:r>
              <a:rPr lang="el-GR" sz="2000" dirty="0"/>
              <a:t> για την εκτίμηση της πιθανότητας να μην είναι σε θέση ο δανειζόμενος να αποπληρώσει το δάνειό του. </a:t>
            </a:r>
          </a:p>
          <a:p>
            <a:pPr algn="just"/>
            <a:r>
              <a:rPr lang="el-GR" sz="2000" dirty="0"/>
              <a:t>Είναι προφανές ότι οι δανειζόμενοι πρέπει να υπόκεινται σε έλεγχο που να εξασφαλίζει ότι η συμπεριφορά τους και η οικονομική τους κατάσταση μεγιστοποιεί την πιθανότητα αποπληρωμής του δανείου. Εάν δεν υπήρχε η τράπεζα, την εκτίμηση πιστωτικού κινδύνου θα έπρεπε να την κάνει ο μεμονωμένος καταθέτης, φυσικά με μεγάλο κόστος.</a:t>
            </a:r>
          </a:p>
          <a:p>
            <a:pPr algn="just"/>
            <a:r>
              <a:rPr lang="el-GR" sz="2000" dirty="0"/>
              <a:t>Οι τράπεζες, λόγω των οικονομιών κλίμακας στην ελεγκτική δραστηριότητα καθώς και της σχετικής εμπειρίας που διαθέτουν, ασκούν αυτή τη λειτουργία κατά οικονομικότερο και αποτελεσματικότερο τρόπο από ότι ο ιδιώτης καταθέτης. Συμπερασματικά, το τραπεζικό ίδρυμα θεωρείται ο κοινός ελεγκτής που εκπροσωπεί τους συνασπισμένους δανειστές.</a:t>
            </a:r>
          </a:p>
        </p:txBody>
      </p:sp>
      <p:sp>
        <p:nvSpPr>
          <p:cNvPr id="4" name="Slide Number Placeholder 3">
            <a:extLst>
              <a:ext uri="{FF2B5EF4-FFF2-40B4-BE49-F238E27FC236}">
                <a16:creationId xmlns:a16="http://schemas.microsoft.com/office/drawing/2014/main" id="{9B07BE21-92B8-348A-D1D7-E458EFC7E4E5}"/>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57954762-AA21-9D46-C4AB-27C2673EBE65}"/>
              </a:ext>
            </a:extLst>
          </p:cNvPr>
          <p:cNvSpPr>
            <a:spLocks noGrp="1"/>
          </p:cNvSpPr>
          <p:nvPr>
            <p:ph type="title"/>
          </p:nvPr>
        </p:nvSpPr>
        <p:spPr>
          <a:xfrm>
            <a:off x="457200" y="166022"/>
            <a:ext cx="8477864" cy="672178"/>
          </a:xfrm>
        </p:spPr>
        <p:txBody>
          <a:bodyPr>
            <a:normAutofit fontScale="90000"/>
          </a:bodyPr>
          <a:lstStyle/>
          <a:p>
            <a:r>
              <a:rPr lang="el-GR" altLang="en-US" sz="4000" b="1" dirty="0">
                <a:solidFill>
                  <a:schemeClr val="tx2"/>
                </a:solidFill>
              </a:rPr>
              <a:t>Αναγκαιότητα τραπεζικής διαμεσολάβησης</a:t>
            </a:r>
          </a:p>
        </p:txBody>
      </p:sp>
    </p:spTree>
    <p:extLst>
      <p:ext uri="{BB962C8B-B14F-4D97-AF65-F5344CB8AC3E}">
        <p14:creationId xmlns:p14="http://schemas.microsoft.com/office/powerpoint/2010/main" val="1333590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F369A-9D3A-017A-2386-1AE5EAF246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8DB9F0-B2EF-4A3B-FB0D-B8F55CA7E9CF}"/>
              </a:ext>
            </a:extLst>
          </p:cNvPr>
          <p:cNvSpPr>
            <a:spLocks noGrp="1"/>
          </p:cNvSpPr>
          <p:nvPr>
            <p:ph idx="1"/>
          </p:nvPr>
        </p:nvSpPr>
        <p:spPr>
          <a:xfrm>
            <a:off x="304800" y="838200"/>
            <a:ext cx="8477864" cy="6004387"/>
          </a:xfrm>
        </p:spPr>
        <p:txBody>
          <a:bodyPr>
            <a:normAutofit lnSpcReduction="10000"/>
          </a:bodyPr>
          <a:lstStyle/>
          <a:p>
            <a:pPr algn="just"/>
            <a:r>
              <a:rPr lang="el-GR" sz="1800" dirty="0"/>
              <a:t>Επιπρόσθετα, θεωρείται ότι ο τραπεζικός δανεισμός δημιουργεί μια μακροχρόνια σχέση και αμοιβαία δέσμευση μεταξύ δανειστή και </a:t>
            </a:r>
            <a:r>
              <a:rPr lang="el-GR" sz="1800" dirty="0" err="1"/>
              <a:t>δανειζομένου</a:t>
            </a:r>
            <a:r>
              <a:rPr lang="el-GR" sz="1800" dirty="0"/>
              <a:t>, με αποτέλεσμα μεγαλύτερη αποτελεσματικότητα στη λύση αναφυομένων προβλημάτων. </a:t>
            </a:r>
          </a:p>
          <a:p>
            <a:pPr algn="just"/>
            <a:r>
              <a:rPr lang="el-GR" sz="1800" dirty="0"/>
              <a:t>Μια βασική διαφορά ανάμεσα στον τραπεζικό δανεισμό και στο δανεισμό μέσω της κεφαλαιαγοράς είναι ότι στην πρώτη περίπτωση για κάθε δανειζόμενο υπάρχει μόνο ένας, ή περιορισμένος αριθμός δανειστών, ενώ στη δεύτερη περίπτωση σε κάθε δανειζόμενο αντιστοιχεί ένας πολύ μεγάλος αριθμός δανειστών. Έτσι, λοιπόν, όταν στο πλαίσιο του τραπεζικού δανεισμού εμφανίζονται προβλήματα εξόφλησης του δανείου, υπάρχουν πολύ μεγαλύτερα περιθώρια επαναδιαπραγμάτευσης και επανακαθορισμού των όρων του, έτσι ώστε να γίνει δυνατή η αποπληρωμή του.</a:t>
            </a:r>
          </a:p>
          <a:p>
            <a:pPr algn="just"/>
            <a:r>
              <a:rPr lang="el-GR" sz="1800" dirty="0"/>
              <a:t>Όσο υψηλότερο είναι το επιτόκιο χορήγησης τόσο ισχυρότερο είναι και το κίνητρο του δανειολήπτη να αναζητήσει έναν ευνοϊκότερο τρόπο χρηματοδότησης. Αντίστροφα, οι αποταμιευτές παρακινούνται από χαμηλά επιτόκια καταθέσεων να αναζητήσουν καλύτερη απόδοση για τα κεφάλαια τους. Δημιουργείται έτσι το κίνητρο στο χρηματοπιστωτικό σύστημα να παρακαμφθούν οι τράπεζες με σκοπό να διαμοιραστούν τα οφέλη που προκύπτουν από την εξάλειψη της διαμεσολάβησης τους. </a:t>
            </a:r>
          </a:p>
          <a:p>
            <a:pPr algn="just"/>
            <a:r>
              <a:rPr lang="el-GR" sz="1800" dirty="0"/>
              <a:t>Η προσφυγή των επιχειρήσεων απευθείας στους επενδυτές-κατόχους των κεφαλαίων μέσω των κεφαλαιαγορών και η μείωση του διαμεσολαβητικού ρόλου των τραπεζών είναι δυνατή μεταξύ μεγάλων και ισχυρών επιχειρήσεων με υψηλή πιστοληπτική ικανότητα και επίσης μεταξύ μεγάλων επενδυτών που διαχειρίζονται σημαντικά κεφάλαια (θεσμικοί επενδυτές). </a:t>
            </a:r>
          </a:p>
          <a:p>
            <a:pPr algn="just"/>
            <a:endParaRPr lang="el-GR" sz="1800" dirty="0"/>
          </a:p>
        </p:txBody>
      </p:sp>
      <p:sp>
        <p:nvSpPr>
          <p:cNvPr id="4" name="Slide Number Placeholder 3">
            <a:extLst>
              <a:ext uri="{FF2B5EF4-FFF2-40B4-BE49-F238E27FC236}">
                <a16:creationId xmlns:a16="http://schemas.microsoft.com/office/drawing/2014/main" id="{984FB0B2-E604-B2E6-90F6-149AB1AE6AD9}"/>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32A9BA5F-18E0-D2D0-E84C-72DCFAEEDDA9}"/>
              </a:ext>
            </a:extLst>
          </p:cNvPr>
          <p:cNvSpPr>
            <a:spLocks noGrp="1"/>
          </p:cNvSpPr>
          <p:nvPr>
            <p:ph type="title"/>
          </p:nvPr>
        </p:nvSpPr>
        <p:spPr>
          <a:xfrm>
            <a:off x="457200" y="166022"/>
            <a:ext cx="8477864" cy="672178"/>
          </a:xfrm>
        </p:spPr>
        <p:txBody>
          <a:bodyPr>
            <a:normAutofit fontScale="90000"/>
          </a:bodyPr>
          <a:lstStyle/>
          <a:p>
            <a:r>
              <a:rPr lang="el-GR" altLang="en-US" sz="4000" b="1" dirty="0">
                <a:solidFill>
                  <a:schemeClr val="tx2"/>
                </a:solidFill>
              </a:rPr>
              <a:t>Αναγκαιότητα τραπεζικής διαμεσολάβησης</a:t>
            </a:r>
          </a:p>
        </p:txBody>
      </p:sp>
    </p:spTree>
    <p:extLst>
      <p:ext uri="{BB962C8B-B14F-4D97-AF65-F5344CB8AC3E}">
        <p14:creationId xmlns:p14="http://schemas.microsoft.com/office/powerpoint/2010/main" val="86378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4859A-2643-59B5-1C68-A44F1734BD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E77480-6899-37A9-771B-01C9B8899213}"/>
              </a:ext>
            </a:extLst>
          </p:cNvPr>
          <p:cNvSpPr>
            <a:spLocks noGrp="1"/>
          </p:cNvSpPr>
          <p:nvPr>
            <p:ph idx="1"/>
          </p:nvPr>
        </p:nvSpPr>
        <p:spPr>
          <a:xfrm>
            <a:off x="333068" y="781664"/>
            <a:ext cx="8477864" cy="6004387"/>
          </a:xfrm>
        </p:spPr>
        <p:txBody>
          <a:bodyPr>
            <a:normAutofit fontScale="92500" lnSpcReduction="10000"/>
          </a:bodyPr>
          <a:lstStyle/>
          <a:p>
            <a:pPr algn="just"/>
            <a:r>
              <a:rPr lang="el-GR" sz="1800" dirty="0"/>
              <a:t>Η σχετική σημασία των πιστωτικών ιδρυμάτων στο χρηματοπιστωτικό σύστημα παραμένει υψηλή για τους εξής λόγους:</a:t>
            </a:r>
          </a:p>
          <a:p>
            <a:pPr marL="0" indent="0" algn="just">
              <a:buNone/>
            </a:pPr>
            <a:r>
              <a:rPr lang="el-GR" sz="1800" b="1" dirty="0"/>
              <a:t>Πρώτον</a:t>
            </a:r>
            <a:r>
              <a:rPr lang="el-GR" sz="1800" dirty="0"/>
              <a:t>, κατά την άμεση χρηματοδότηση του κράτους από τον ιδιωτικό τομέα τα πιστωτικά ιδρύματα μεσολαβούν με την πώληση των τίτλων που κρατούν ως απόθεμα. </a:t>
            </a:r>
          </a:p>
          <a:p>
            <a:pPr marL="0" indent="0" algn="just">
              <a:buNone/>
            </a:pPr>
            <a:r>
              <a:rPr lang="el-GR" sz="1800" b="1" dirty="0"/>
              <a:t>Δεύτερον</a:t>
            </a:r>
            <a:r>
              <a:rPr lang="el-GR" sz="1800" dirty="0"/>
              <a:t>, ο ρόλος των πιστωτικών ιδρυμάτων στην αγορά μετοχών είναι σημαντικός, επειδή αποτελούν ένα σημαντικό μέρος της χρηματιστηριακής αξίας. Αναλαμβάνουν επίσης το ρόλο του συμβούλου και του αναδόχου στις εκδόσεις χρεογράφων από μη χρηματοπιστωτικές επιχειρήσεις. </a:t>
            </a:r>
          </a:p>
          <a:p>
            <a:pPr marL="0" indent="0" algn="just">
              <a:buNone/>
            </a:pPr>
            <a:r>
              <a:rPr lang="el-GR" sz="1800" b="1" dirty="0"/>
              <a:t>Τρίτον</a:t>
            </a:r>
            <a:r>
              <a:rPr lang="el-GR" sz="1800" dirty="0"/>
              <a:t>, τα πιστωτικά ιδρύματα λειτουργούν ως ενδιάμεσος μεταξύ των επενδυτών σε αμοιβαία κεφάλαια και των ΑΕΔΑΚ, καθώς επίσης και ως θεματοφύλακας των αμοιβαίων κεφαλαίων.</a:t>
            </a:r>
          </a:p>
          <a:p>
            <a:pPr marL="0" indent="0" algn="just">
              <a:buNone/>
            </a:pPr>
            <a:r>
              <a:rPr lang="el-GR" sz="1800" b="1" dirty="0"/>
              <a:t>Τέταρτον</a:t>
            </a:r>
            <a:r>
              <a:rPr lang="el-GR" sz="1800" dirty="0"/>
              <a:t>, όσον αφορά τον κίνδυνο, τα τραπεζικά δάνεια έχουν σχετικά μικρό ρίσκο διότι οι οργανισμοί αυτοί έχουν μια φήμη η οποία ακολουθεί τη λειτουργία τους, ενώ η ίδια η λειτουργία τους εποπτεύεται από αυστηρούς νόμους. Είναι αρκετά μεγάλοι οργανισμοί και είναι δύσκολο (αλλά όχι αδύνατον) να χρεοκοπήσουν, ενώ διαθέτουν ειδικούς μηχανισμούς υπολογισμού του κινδύνου και εμπειρία διαχείρισης χαρτοφυλακίων.</a:t>
            </a:r>
          </a:p>
          <a:p>
            <a:pPr marL="0" indent="0" algn="just">
              <a:buNone/>
            </a:pPr>
            <a:r>
              <a:rPr lang="el-GR" sz="1800" b="1" dirty="0" err="1"/>
              <a:t>Πέμπτον</a:t>
            </a:r>
            <a:r>
              <a:rPr lang="el-GR" sz="1800" dirty="0"/>
              <a:t>, η μείωση του κινδύνου και, επομένως, του κόστους διαμεσολάβησης ευνοεί τους δανειζόμενους λόγω του ότι είναι περισσότερο διαθέσιμοι να αναλάβουν μια επένδυση, γεγονός που έχει σαφή θετικά αποτελέσματα στο πραγματικό κομμάτι της οικονομίας. </a:t>
            </a:r>
          </a:p>
          <a:p>
            <a:pPr marL="0" indent="0" algn="just">
              <a:buNone/>
            </a:pPr>
            <a:r>
              <a:rPr lang="el-GR" sz="1800" b="1" dirty="0" err="1"/>
              <a:t>Έκτον</a:t>
            </a:r>
            <a:r>
              <a:rPr lang="el-GR" sz="1800" dirty="0"/>
              <a:t>, όσον αφορά τη ρευστότητα, η επίτευξη οικονομιών κλίμακας επιτρέπει στις τράπεζες να παρέχουν προϊόντα με επιθυμητά χαρακτηριστικά ρευστότητας και απόδοσης (διάφορες κατηγορίες καταθέσεων για διαφορετικές ανάγκες) αλλά και ευελιξία σε περιπτώσεις δυσμενούς οικονομικής συγκυρίας (επαναδιαπραγμάτευση) για την αποφυγή χρεοκοπίας. </a:t>
            </a:r>
          </a:p>
        </p:txBody>
      </p:sp>
      <p:sp>
        <p:nvSpPr>
          <p:cNvPr id="4" name="Slide Number Placeholder 3">
            <a:extLst>
              <a:ext uri="{FF2B5EF4-FFF2-40B4-BE49-F238E27FC236}">
                <a16:creationId xmlns:a16="http://schemas.microsoft.com/office/drawing/2014/main" id="{3E04E334-620C-FA0F-071F-0870B72AF105}"/>
              </a:ext>
            </a:extLst>
          </p:cNvPr>
          <p:cNvSpPr>
            <a:spLocks noGrp="1"/>
          </p:cNvSpPr>
          <p:nvPr>
            <p:ph type="sldNum" sz="quarter" idx="12"/>
          </p:nvPr>
        </p:nvSpPr>
        <p:spPr/>
        <p:txBody>
          <a:bodyPr/>
          <a:lstStyle/>
          <a:p>
            <a:fld id="{6F80338C-7267-4363-B749-58AFCE06DD7B}" type="slidenum">
              <a:rPr lang="en-US" smtClean="0"/>
              <a:pPr/>
              <a:t>14</a:t>
            </a:fld>
            <a:endParaRPr lang="en-US"/>
          </a:p>
        </p:txBody>
      </p:sp>
      <p:sp>
        <p:nvSpPr>
          <p:cNvPr id="5" name="Title 1">
            <a:extLst>
              <a:ext uri="{FF2B5EF4-FFF2-40B4-BE49-F238E27FC236}">
                <a16:creationId xmlns:a16="http://schemas.microsoft.com/office/drawing/2014/main" id="{40DA30D3-8AA0-BBEF-2115-328405704994}"/>
              </a:ext>
            </a:extLst>
          </p:cNvPr>
          <p:cNvSpPr>
            <a:spLocks noGrp="1"/>
          </p:cNvSpPr>
          <p:nvPr>
            <p:ph type="title"/>
          </p:nvPr>
        </p:nvSpPr>
        <p:spPr>
          <a:xfrm>
            <a:off x="457200" y="136525"/>
            <a:ext cx="8477864" cy="672178"/>
          </a:xfrm>
        </p:spPr>
        <p:txBody>
          <a:bodyPr>
            <a:normAutofit fontScale="90000"/>
          </a:bodyPr>
          <a:lstStyle/>
          <a:p>
            <a:r>
              <a:rPr lang="el-GR" altLang="en-US" sz="4000" b="1" dirty="0">
                <a:solidFill>
                  <a:schemeClr val="tx2"/>
                </a:solidFill>
              </a:rPr>
              <a:t>Αναγκαιότητα τραπεζικής διαμεσολάβησης</a:t>
            </a:r>
          </a:p>
        </p:txBody>
      </p:sp>
    </p:spTree>
    <p:extLst>
      <p:ext uri="{BB962C8B-B14F-4D97-AF65-F5344CB8AC3E}">
        <p14:creationId xmlns:p14="http://schemas.microsoft.com/office/powerpoint/2010/main" val="2051311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F815D-12E0-3783-65D8-CC046DAE18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018E27-31E3-6E91-E686-6415EC48A695}"/>
              </a:ext>
            </a:extLst>
          </p:cNvPr>
          <p:cNvSpPr>
            <a:spLocks noGrp="1"/>
          </p:cNvSpPr>
          <p:nvPr>
            <p:ph idx="1"/>
          </p:nvPr>
        </p:nvSpPr>
        <p:spPr>
          <a:xfrm>
            <a:off x="333068" y="781664"/>
            <a:ext cx="8477864" cy="6004387"/>
          </a:xfrm>
        </p:spPr>
        <p:txBody>
          <a:bodyPr>
            <a:normAutofit/>
          </a:bodyPr>
          <a:lstStyle/>
          <a:p>
            <a:pPr marL="0" indent="0" algn="just">
              <a:buNone/>
            </a:pPr>
            <a:r>
              <a:rPr lang="el-GR" sz="1800" dirty="0"/>
              <a:t>Οι τράπεζες υποβοηθούν την ανάπτυξη της οικονομικής δραστηριότητας. Συγκεκριμένα:</a:t>
            </a:r>
          </a:p>
          <a:p>
            <a:pPr algn="just"/>
            <a:r>
              <a:rPr lang="el-GR" sz="1800" b="1" dirty="0"/>
              <a:t>Την μετάδοση της νομισματικής πολιτικής</a:t>
            </a:r>
            <a:r>
              <a:rPr lang="el-GR" sz="1800" dirty="0"/>
              <a:t>: Ο εξαιρετικά ρευστός χαρακτήρας των τραπεζικών καταθέσεων έχει ως αποτέλεσμα την αποδοχή τους από το κοινό ως το πιο ευρέως χρησιμοποιούμενο μέσο συναλλαγών. Στον πυρήνα των δύο συνηθέστερα χρησιμοποιούμενων ορισμών της προσφοράς χρήματος Μ1 και M2 είναι οι καταθέσεις. Επειδή οι καταθέσεις αποτελούν σημαντικό στοιχείο της προσφοράς χρήματος που επηρεάζει το ποσοστό πληθωρισμού παίζουν σημαντικό ρόλο στη μετάδοση της νομισματικής πολιτικής καθώς οι τράπεζες είναι ο αγωγός μέσω του οποίου οι δράσεις νομισματικής πολιτικής επηρεάζουν τον υπόλοιπο χρηματοπιστωτικό τομέα και την οικονομία γενικότερα.</a:t>
            </a:r>
          </a:p>
          <a:p>
            <a:pPr algn="just"/>
            <a:r>
              <a:rPr lang="el-GR" sz="1800" dirty="0"/>
              <a:t>Οι τράπεζες είναι </a:t>
            </a:r>
            <a:r>
              <a:rPr lang="el-GR" sz="1800" b="1" dirty="0"/>
              <a:t>συντελεστές δημιουργίας χρήματος</a:t>
            </a:r>
            <a:r>
              <a:rPr lang="el-GR" sz="1800" dirty="0"/>
              <a:t>, το οποίο παράγεται από τη δυναμική αλληλουχία των καταθέσεων που δέχονται και των δανείων και πιστώσεων που χορηγούν. </a:t>
            </a:r>
          </a:p>
          <a:p>
            <a:pPr algn="just"/>
            <a:r>
              <a:rPr lang="el-GR" sz="1800" b="1" dirty="0"/>
              <a:t>Υπηρεσίες πληρωμών</a:t>
            </a:r>
            <a:r>
              <a:rPr lang="el-GR" sz="1800" dirty="0"/>
              <a:t>: Οι τράπεζες, έχουν ιδιαίτερα σημαντικό ρόλο δεδομένου ότι η αποτελεσματικότητα με την οποία παρέχουν υπηρεσίες πληρωμών ωφελεί άμεσα την οικονομία. Δύο σημαντικές υπηρεσίες πληρωμών είναι οι υπηρεσίες εκκαθάρισης επιταγών και τραπεζικών εμβασμάτων.</a:t>
            </a:r>
          </a:p>
          <a:p>
            <a:pPr algn="just"/>
            <a:r>
              <a:rPr lang="el-GR" sz="1800" b="1" dirty="0"/>
              <a:t>Διαμεσολάβηση μεταξύ γενεών</a:t>
            </a:r>
            <a:r>
              <a:rPr lang="el-GR" sz="1800" dirty="0"/>
              <a:t>: Η ικανότητα να μεταφέρουν πλούτο μεταξύ των γενεών είναι επίσης πολύ σημαντική για την κοινωνική ευημερία μιας χώρας.</a:t>
            </a:r>
          </a:p>
          <a:p>
            <a:pPr marL="0" indent="0" algn="just">
              <a:buNone/>
            </a:pPr>
            <a:endParaRPr lang="el-GR" sz="1800" dirty="0"/>
          </a:p>
          <a:p>
            <a:pPr marL="0" indent="0" algn="just">
              <a:buNone/>
            </a:pPr>
            <a:endParaRPr lang="el-GR" sz="1800" dirty="0"/>
          </a:p>
        </p:txBody>
      </p:sp>
      <p:sp>
        <p:nvSpPr>
          <p:cNvPr id="4" name="Slide Number Placeholder 3">
            <a:extLst>
              <a:ext uri="{FF2B5EF4-FFF2-40B4-BE49-F238E27FC236}">
                <a16:creationId xmlns:a16="http://schemas.microsoft.com/office/drawing/2014/main" id="{758D73B9-7D7D-A613-5EE9-CDE47910FC08}"/>
              </a:ext>
            </a:extLst>
          </p:cNvPr>
          <p:cNvSpPr>
            <a:spLocks noGrp="1"/>
          </p:cNvSpPr>
          <p:nvPr>
            <p:ph type="sldNum" sz="quarter" idx="12"/>
          </p:nvPr>
        </p:nvSpPr>
        <p:spPr/>
        <p:txBody>
          <a:bodyPr/>
          <a:lstStyle/>
          <a:p>
            <a:fld id="{6F80338C-7267-4363-B749-58AFCE06DD7B}" type="slidenum">
              <a:rPr lang="en-US" smtClean="0"/>
              <a:pPr/>
              <a:t>15</a:t>
            </a:fld>
            <a:endParaRPr lang="en-US"/>
          </a:p>
        </p:txBody>
      </p:sp>
      <p:sp>
        <p:nvSpPr>
          <p:cNvPr id="5" name="Title 1">
            <a:extLst>
              <a:ext uri="{FF2B5EF4-FFF2-40B4-BE49-F238E27FC236}">
                <a16:creationId xmlns:a16="http://schemas.microsoft.com/office/drawing/2014/main" id="{E47F5703-AF39-3F2C-411A-B1BECB1A664A}"/>
              </a:ext>
            </a:extLst>
          </p:cNvPr>
          <p:cNvSpPr>
            <a:spLocks noGrp="1"/>
          </p:cNvSpPr>
          <p:nvPr>
            <p:ph type="title"/>
          </p:nvPr>
        </p:nvSpPr>
        <p:spPr>
          <a:xfrm>
            <a:off x="457200" y="136525"/>
            <a:ext cx="8477864" cy="672178"/>
          </a:xfrm>
        </p:spPr>
        <p:txBody>
          <a:bodyPr>
            <a:noAutofit/>
          </a:bodyPr>
          <a:lstStyle/>
          <a:p>
            <a:r>
              <a:rPr lang="el-GR" altLang="en-US" sz="3000" b="1" dirty="0">
                <a:solidFill>
                  <a:schemeClr val="tx2"/>
                </a:solidFill>
              </a:rPr>
              <a:t>Οικονομική δραστηριότητα και τραπεζικό σύστημα</a:t>
            </a:r>
          </a:p>
        </p:txBody>
      </p:sp>
    </p:spTree>
    <p:extLst>
      <p:ext uri="{BB962C8B-B14F-4D97-AF65-F5344CB8AC3E}">
        <p14:creationId xmlns:p14="http://schemas.microsoft.com/office/powerpoint/2010/main" val="2749051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91C77-9D1B-298B-1709-D6E9BAE2CD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55B2D3-671A-C7A8-AF76-BF7D98CFDF4A}"/>
              </a:ext>
            </a:extLst>
          </p:cNvPr>
          <p:cNvSpPr>
            <a:spLocks noGrp="1"/>
          </p:cNvSpPr>
          <p:nvPr>
            <p:ph idx="1"/>
          </p:nvPr>
        </p:nvSpPr>
        <p:spPr>
          <a:xfrm>
            <a:off x="333068" y="781664"/>
            <a:ext cx="8477864" cy="6004387"/>
          </a:xfrm>
        </p:spPr>
        <p:txBody>
          <a:bodyPr>
            <a:normAutofit lnSpcReduction="10000"/>
          </a:bodyPr>
          <a:lstStyle/>
          <a:p>
            <a:pPr algn="just"/>
            <a:r>
              <a:rPr lang="el-GR" sz="1800" b="1" dirty="0"/>
              <a:t>Διαμεσολάβηση επί μεγάλων ονομαστικών αξίων</a:t>
            </a:r>
            <a:r>
              <a:rPr lang="el-GR" sz="1800" dirty="0"/>
              <a:t>: Τόσο η αγορά χρήματος όσο και τα αμοιβαία κεφάλαια είναι ειδικές κατηγορίες επειδή οι υπηρεσίες που σχετίζονται με τη διαμεσολάβηση παρέχουν πρόσβαση σε μεγάλης ονομαστικής αξίας κεφάλαια. Επειδή πωλούνται σε πολύ μεγάλες ονομαστικές αξίες, πολλά περιουσιακά στοιχεία είτε δεν είναι </a:t>
            </a:r>
            <a:r>
              <a:rPr lang="el-GR" sz="1800" dirty="0" err="1"/>
              <a:t>προσβάσιμα</a:t>
            </a:r>
            <a:r>
              <a:rPr lang="el-GR" sz="1800" dirty="0"/>
              <a:t> είτε θα είχαν ως αποτέλεσμα οι αποταμιευτές να κατέχουν πολύ μη διαφοροποιημένα χαρτοφυλάκια. Ωστόσο, αγοράζοντας μετοχικά αμοιβαία κεφάλαια ξεπερνιούνται αυτοί οι περιορισμοί επιτρέποντας σε μικρούς αποταμιευτές να έχουν υψηλότερες αποδόσεις στα χαρτοφυλάκια τους.</a:t>
            </a:r>
          </a:p>
          <a:p>
            <a:pPr algn="just"/>
            <a:r>
              <a:rPr lang="el-GR" sz="1800" dirty="0"/>
              <a:t>Οι τράπεζες είναι επιχειρήσεις, οι οποίες επιδιώκουν τη </a:t>
            </a:r>
            <a:r>
              <a:rPr lang="el-GR" sz="1800" b="1" dirty="0"/>
              <a:t>μεγιστοποίηση της απόδοσης των ιδίων κεφαλαίων</a:t>
            </a:r>
            <a:r>
              <a:rPr lang="el-GR" sz="1800" dirty="0"/>
              <a:t> στα πλαίσια άσκησης μιας </a:t>
            </a:r>
            <a:r>
              <a:rPr lang="el-GR" sz="1800" dirty="0" err="1"/>
              <a:t>αριστοποιητικής</a:t>
            </a:r>
            <a:r>
              <a:rPr lang="el-GR" sz="1800" dirty="0"/>
              <a:t> πολιτικής.</a:t>
            </a:r>
          </a:p>
          <a:p>
            <a:pPr algn="just"/>
            <a:r>
              <a:rPr lang="el-GR" sz="1800" dirty="0"/>
              <a:t>Η </a:t>
            </a:r>
            <a:r>
              <a:rPr lang="el-GR" sz="1800" b="1" dirty="0"/>
              <a:t>αποτελεσματικότητά του τραπεζικού συστήματος </a:t>
            </a:r>
            <a:r>
              <a:rPr lang="el-GR" sz="1800" dirty="0"/>
              <a:t>οδηγεί στην ανάπτυξη της οικονομικής δραστηριότητας μέσω της υλοποίησης επενδυτικών σχεδίων, που με τη σειρά τους οδηγούν μέσω της απόδοσης στην οικονομική ανάπτυξη και κατ’ επέκταση στην αποταμίευση με αποτέλεσμα να έχουμε τον γνωστό «ενάρετο κύκλο» της ανάπτυξης. </a:t>
            </a:r>
          </a:p>
          <a:p>
            <a:pPr algn="just"/>
            <a:r>
              <a:rPr lang="el-GR" sz="1800" dirty="0"/>
              <a:t>Ο ενάρετος κύκλος ανάπτυξης είναι μια θετική αλληλουχία οικονομικών φαινομένων όπου οι επενδύσεις, η καινοτομία και η αύξηση της παραγωγικότητας οδηγούν σε υψηλότερα εισοδήματα, μεγαλύτερη κατανάλωση και περαιτέρω επενδύσεις. Αυτή η διαδικασία ξεπερνά τις υφέσεις, ενισχύοντας τη βιώσιμη ανάπτυξη, την απασχόληση και την κοινωνική συνοχή.</a:t>
            </a:r>
          </a:p>
          <a:p>
            <a:pPr marL="0" indent="0" algn="just">
              <a:buNone/>
            </a:pPr>
            <a:endParaRPr lang="el-GR" sz="1800" dirty="0"/>
          </a:p>
          <a:p>
            <a:pPr marL="0" indent="0" algn="just">
              <a:buNone/>
            </a:pPr>
            <a:endParaRPr lang="el-GR" sz="1800" dirty="0"/>
          </a:p>
        </p:txBody>
      </p:sp>
      <p:sp>
        <p:nvSpPr>
          <p:cNvPr id="4" name="Slide Number Placeholder 3">
            <a:extLst>
              <a:ext uri="{FF2B5EF4-FFF2-40B4-BE49-F238E27FC236}">
                <a16:creationId xmlns:a16="http://schemas.microsoft.com/office/drawing/2014/main" id="{8066F44C-DD24-DF98-5702-AA8F1E32B460}"/>
              </a:ext>
            </a:extLst>
          </p:cNvPr>
          <p:cNvSpPr>
            <a:spLocks noGrp="1"/>
          </p:cNvSpPr>
          <p:nvPr>
            <p:ph type="sldNum" sz="quarter" idx="12"/>
          </p:nvPr>
        </p:nvSpPr>
        <p:spPr/>
        <p:txBody>
          <a:bodyPr/>
          <a:lstStyle/>
          <a:p>
            <a:fld id="{6F80338C-7267-4363-B749-58AFCE06DD7B}" type="slidenum">
              <a:rPr lang="en-US" smtClean="0"/>
              <a:pPr/>
              <a:t>16</a:t>
            </a:fld>
            <a:endParaRPr lang="en-US"/>
          </a:p>
        </p:txBody>
      </p:sp>
      <p:sp>
        <p:nvSpPr>
          <p:cNvPr id="5" name="Title 1">
            <a:extLst>
              <a:ext uri="{FF2B5EF4-FFF2-40B4-BE49-F238E27FC236}">
                <a16:creationId xmlns:a16="http://schemas.microsoft.com/office/drawing/2014/main" id="{5FFE142A-CEDD-6558-7EEF-18B8705F1212}"/>
              </a:ext>
            </a:extLst>
          </p:cNvPr>
          <p:cNvSpPr>
            <a:spLocks noGrp="1"/>
          </p:cNvSpPr>
          <p:nvPr>
            <p:ph type="title"/>
          </p:nvPr>
        </p:nvSpPr>
        <p:spPr>
          <a:xfrm>
            <a:off x="457200" y="136525"/>
            <a:ext cx="8477864" cy="672178"/>
          </a:xfrm>
        </p:spPr>
        <p:txBody>
          <a:bodyPr>
            <a:noAutofit/>
          </a:bodyPr>
          <a:lstStyle/>
          <a:p>
            <a:r>
              <a:rPr lang="el-GR" altLang="en-US" sz="3000" b="1" dirty="0">
                <a:solidFill>
                  <a:schemeClr val="tx2"/>
                </a:solidFill>
              </a:rPr>
              <a:t>Οικονομική δραστηριότητα και τραπεζικό σύστημα</a:t>
            </a:r>
          </a:p>
        </p:txBody>
      </p:sp>
    </p:spTree>
    <p:extLst>
      <p:ext uri="{BB962C8B-B14F-4D97-AF65-F5344CB8AC3E}">
        <p14:creationId xmlns:p14="http://schemas.microsoft.com/office/powerpoint/2010/main" val="1009326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D5CA2-9E8A-F3D7-3717-D58FE1EF96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F71D13-B243-8A84-1D82-880EE2287C2A}"/>
              </a:ext>
            </a:extLst>
          </p:cNvPr>
          <p:cNvSpPr>
            <a:spLocks noGrp="1"/>
          </p:cNvSpPr>
          <p:nvPr>
            <p:ph idx="1"/>
          </p:nvPr>
        </p:nvSpPr>
        <p:spPr>
          <a:xfrm>
            <a:off x="457200" y="1295401"/>
            <a:ext cx="8477864" cy="5257800"/>
          </a:xfrm>
        </p:spPr>
        <p:txBody>
          <a:bodyPr>
            <a:normAutofit/>
          </a:bodyPr>
          <a:lstStyle/>
          <a:p>
            <a:pPr marL="0" indent="0" algn="just">
              <a:buNone/>
            </a:pPr>
            <a:r>
              <a:rPr lang="el-GR" sz="1800" dirty="0"/>
              <a:t>Το τραπεζικό τοπίο, τόσο στην Ελλάδα όσο και στο εξωτερικό, το 2025-2026 χαρακτηρίζεται από ψηφιακό μετασχηματισμό, με τις τράπεζες να εστιάζουν σε ψηφιακές πωλήσεις και την ανάγκη για ασφαλείς ηλεκτρονικές πληρωμές. </a:t>
            </a:r>
          </a:p>
          <a:p>
            <a:pPr marL="0" indent="0" algn="just">
              <a:buNone/>
            </a:pPr>
            <a:endParaRPr lang="el-GR" sz="1800" dirty="0"/>
          </a:p>
          <a:p>
            <a:pPr marL="0" indent="0" algn="just">
              <a:buNone/>
            </a:pPr>
            <a:r>
              <a:rPr lang="el-GR" sz="1800" b="1" dirty="0"/>
              <a:t>1. Τραπεζικοί Λογαριασμοί</a:t>
            </a:r>
          </a:p>
          <a:p>
            <a:pPr marL="0" indent="0" algn="just">
              <a:buNone/>
            </a:pPr>
            <a:r>
              <a:rPr lang="el-GR" sz="1800" dirty="0"/>
              <a:t>Οι ελληνικές τράπεζες προσφέρουν εξειδικευμένους λογαριασμούς για κάθε ανάγκη: </a:t>
            </a:r>
          </a:p>
          <a:p>
            <a:pPr algn="just"/>
            <a:r>
              <a:rPr lang="el-GR" sz="1800" b="1" dirty="0"/>
              <a:t>Λογαριασμοί Όψεως/Τρεχούμενοι</a:t>
            </a:r>
            <a:r>
              <a:rPr lang="el-GR" sz="1800" dirty="0"/>
              <a:t>: Για καθημερινές συναλλαγές, πληρωμές λογαριασμών και σύνδεση με χρεωστική κάρτα.</a:t>
            </a:r>
          </a:p>
          <a:p>
            <a:pPr algn="just"/>
            <a:r>
              <a:rPr lang="el-GR" sz="1800" b="1" dirty="0"/>
              <a:t>Αποταμιευτικοί Λογαριασμοί</a:t>
            </a:r>
            <a:r>
              <a:rPr lang="el-GR" sz="1800" dirty="0"/>
              <a:t>: Λογαριασμοί με χαμηλό ή μηδενικό επιτόκιο, αλλά με δυνατότητα άμεσης ανάληψης, συχνά συνδεδεμένοι με στόχους αποταμίευσης.</a:t>
            </a:r>
          </a:p>
          <a:p>
            <a:pPr algn="just"/>
            <a:r>
              <a:rPr lang="el-GR" sz="1800" b="1" dirty="0"/>
              <a:t>Προθεσμιακές Καταθέσεις</a:t>
            </a:r>
            <a:r>
              <a:rPr lang="el-GR" sz="1800" dirty="0"/>
              <a:t>: Προϊόντα δέσμευσης κεφαλαίου για συγκεκριμένο χρονικό διάστημα με υψηλότερο επιτόκιο.</a:t>
            </a:r>
          </a:p>
          <a:p>
            <a:pPr algn="just"/>
            <a:r>
              <a:rPr lang="el-GR" sz="1800" b="1" dirty="0"/>
              <a:t>Λογαριασμοί Μισθοδοσίας/Σύνταξης</a:t>
            </a:r>
            <a:r>
              <a:rPr lang="el-GR" sz="1800" dirty="0"/>
              <a:t>: Προνομιακοί λογαριασμοί για λήψη μισθού, συνήθως με δωρεάν πάγιες εντολές και χαμηλές προμήθειες.</a:t>
            </a:r>
          </a:p>
          <a:p>
            <a:pPr algn="just"/>
            <a:r>
              <a:rPr lang="el-GR" sz="1800" b="1" dirty="0"/>
              <a:t>Κοινόχρηστοι Λογαριασμοί (Joint </a:t>
            </a:r>
            <a:r>
              <a:rPr lang="el-GR" sz="1800" b="1" dirty="0" err="1"/>
              <a:t>Accounts</a:t>
            </a:r>
            <a:r>
              <a:rPr lang="el-GR" sz="1800" b="1" dirty="0"/>
              <a:t>)</a:t>
            </a:r>
            <a:r>
              <a:rPr lang="el-GR" sz="1800" dirty="0"/>
              <a:t>: Επιτρέπουν σε περισσότερα από ένα πρόσωπα (π.χ. ζευγάρια) τη </a:t>
            </a:r>
            <a:r>
              <a:rPr lang="el-GR" sz="1800" dirty="0" err="1"/>
              <a:t>συνδιαχείριση</a:t>
            </a:r>
            <a:r>
              <a:rPr lang="el-GR" sz="1800" dirty="0"/>
              <a:t> των χρημάτων.</a:t>
            </a:r>
          </a:p>
          <a:p>
            <a:pPr algn="just"/>
            <a:r>
              <a:rPr lang="el-GR" sz="1800" b="1" dirty="0"/>
              <a:t>Λογαριασμοί για Νέους</a:t>
            </a:r>
            <a:r>
              <a:rPr lang="el-GR" sz="1800" dirty="0"/>
              <a:t>: Ειδικοί λογαριασμοί για παιδιά και εφήβους.</a:t>
            </a:r>
          </a:p>
        </p:txBody>
      </p:sp>
      <p:sp>
        <p:nvSpPr>
          <p:cNvPr id="4" name="Slide Number Placeholder 3">
            <a:extLst>
              <a:ext uri="{FF2B5EF4-FFF2-40B4-BE49-F238E27FC236}">
                <a16:creationId xmlns:a16="http://schemas.microsoft.com/office/drawing/2014/main" id="{1431C849-AB45-2361-210C-1B1AF5D46BDC}"/>
              </a:ext>
            </a:extLst>
          </p:cNvPr>
          <p:cNvSpPr>
            <a:spLocks noGrp="1"/>
          </p:cNvSpPr>
          <p:nvPr>
            <p:ph type="sldNum" sz="quarter" idx="12"/>
          </p:nvPr>
        </p:nvSpPr>
        <p:spPr/>
        <p:txBody>
          <a:bodyPr/>
          <a:lstStyle/>
          <a:p>
            <a:fld id="{6F80338C-7267-4363-B749-58AFCE06DD7B}" type="slidenum">
              <a:rPr lang="en-US" smtClean="0"/>
              <a:pPr/>
              <a:t>17</a:t>
            </a:fld>
            <a:endParaRPr lang="en-US" dirty="0"/>
          </a:p>
        </p:txBody>
      </p:sp>
      <p:sp>
        <p:nvSpPr>
          <p:cNvPr id="5" name="Title 1">
            <a:extLst>
              <a:ext uri="{FF2B5EF4-FFF2-40B4-BE49-F238E27FC236}">
                <a16:creationId xmlns:a16="http://schemas.microsoft.com/office/drawing/2014/main" id="{29563EC5-9E7A-F1B0-B383-A72D6D08F7B0}"/>
              </a:ext>
            </a:extLst>
          </p:cNvPr>
          <p:cNvSpPr>
            <a:spLocks noGrp="1"/>
          </p:cNvSpPr>
          <p:nvPr>
            <p:ph type="title"/>
          </p:nvPr>
        </p:nvSpPr>
        <p:spPr>
          <a:xfrm>
            <a:off x="457200" y="136524"/>
            <a:ext cx="8477864" cy="930275"/>
          </a:xfrm>
        </p:spPr>
        <p:txBody>
          <a:bodyPr>
            <a:noAutofit/>
          </a:bodyPr>
          <a:lstStyle/>
          <a:p>
            <a:r>
              <a:rPr lang="el-GR" altLang="en-US" sz="3000" b="1" dirty="0">
                <a:solidFill>
                  <a:schemeClr val="tx2"/>
                </a:solidFill>
              </a:rPr>
              <a:t>Τραπεζικά προϊόντα-Τραπεζικές εργασίες-Τραπεζικοί λογαριασμοί</a:t>
            </a:r>
          </a:p>
        </p:txBody>
      </p:sp>
    </p:spTree>
    <p:extLst>
      <p:ext uri="{BB962C8B-B14F-4D97-AF65-F5344CB8AC3E}">
        <p14:creationId xmlns:p14="http://schemas.microsoft.com/office/powerpoint/2010/main" val="1757948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CEC9E-8F8D-9C01-3925-1D871502FF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E20F14-BF34-8872-02D3-0AC94C5BD5B0}"/>
              </a:ext>
            </a:extLst>
          </p:cNvPr>
          <p:cNvSpPr>
            <a:spLocks noGrp="1"/>
          </p:cNvSpPr>
          <p:nvPr>
            <p:ph idx="1"/>
          </p:nvPr>
        </p:nvSpPr>
        <p:spPr>
          <a:xfrm>
            <a:off x="457200" y="1219200"/>
            <a:ext cx="8477864" cy="5257800"/>
          </a:xfrm>
        </p:spPr>
        <p:txBody>
          <a:bodyPr>
            <a:normAutofit fontScale="92500" lnSpcReduction="10000"/>
          </a:bodyPr>
          <a:lstStyle/>
          <a:p>
            <a:pPr marL="0" indent="0" algn="just">
              <a:buNone/>
            </a:pPr>
            <a:r>
              <a:rPr lang="el-GR" sz="1800" b="1" dirty="0"/>
              <a:t>2. Τραπεζικά Προϊόντα</a:t>
            </a:r>
          </a:p>
          <a:p>
            <a:pPr algn="just"/>
            <a:r>
              <a:rPr lang="el-GR" sz="1800" b="1" dirty="0"/>
              <a:t>Κάρτες</a:t>
            </a:r>
            <a:r>
              <a:rPr lang="el-GR" sz="1800" dirty="0"/>
              <a:t>: Χρεωστικές (συνδεδεμένες με τον λογαριασμό), πιστωτικές (για αγορές με δόσεις) και προπληρωμένες (</a:t>
            </a:r>
            <a:r>
              <a:rPr lang="el-GR" sz="1800" dirty="0" err="1"/>
              <a:t>prepaid</a:t>
            </a:r>
            <a:r>
              <a:rPr lang="el-GR" sz="1800" dirty="0"/>
              <a:t>) για ασφαλείς συναλλαγές στο ίντερνετ.</a:t>
            </a:r>
          </a:p>
          <a:p>
            <a:pPr algn="just"/>
            <a:r>
              <a:rPr lang="el-GR" sz="1800" b="1" dirty="0"/>
              <a:t>Δάνεια</a:t>
            </a:r>
            <a:r>
              <a:rPr lang="el-GR" sz="1800" dirty="0"/>
              <a:t>: Στεγαστικά, προσωπικά (για κάλυψη αναγκών), καταναλωτικά, επιχειρηματικά.</a:t>
            </a:r>
          </a:p>
          <a:p>
            <a:pPr algn="just"/>
            <a:r>
              <a:rPr lang="el-GR" sz="1800" b="1" dirty="0"/>
              <a:t>Επενδυτικά Προϊόντα</a:t>
            </a:r>
            <a:r>
              <a:rPr lang="el-GR" sz="1800" dirty="0"/>
              <a:t>: Αμοιβαία Κεφάλαια, Ασφαλιστικά Προϊόντα.</a:t>
            </a:r>
          </a:p>
          <a:p>
            <a:pPr algn="just"/>
            <a:r>
              <a:rPr lang="el-GR" sz="1800" b="1" dirty="0"/>
              <a:t>Ψηφιακά Πορτοφόλια (</a:t>
            </a:r>
            <a:r>
              <a:rPr lang="el-GR" sz="1800" b="1" dirty="0" err="1"/>
              <a:t>Digital</a:t>
            </a:r>
            <a:r>
              <a:rPr lang="el-GR" sz="1800" b="1" dirty="0"/>
              <a:t> </a:t>
            </a:r>
            <a:r>
              <a:rPr lang="el-GR" sz="1800" b="1" dirty="0" err="1"/>
              <a:t>Wallets</a:t>
            </a:r>
            <a:r>
              <a:rPr lang="el-GR" sz="1800" b="1" dirty="0"/>
              <a:t>)</a:t>
            </a:r>
            <a:r>
              <a:rPr lang="el-GR" sz="1800" dirty="0"/>
              <a:t>: </a:t>
            </a:r>
            <a:r>
              <a:rPr lang="el-GR" sz="1800" dirty="0" err="1"/>
              <a:t>Apple</a:t>
            </a:r>
            <a:r>
              <a:rPr lang="el-GR" sz="1800" dirty="0"/>
              <a:t> </a:t>
            </a:r>
            <a:r>
              <a:rPr lang="el-GR" sz="1800" dirty="0" err="1"/>
              <a:t>Pay</a:t>
            </a:r>
            <a:r>
              <a:rPr lang="el-GR" sz="1800" dirty="0"/>
              <a:t>, </a:t>
            </a:r>
            <a:r>
              <a:rPr lang="el-GR" sz="1800" dirty="0" err="1"/>
              <a:t>Google</a:t>
            </a:r>
            <a:r>
              <a:rPr lang="el-GR" sz="1800" dirty="0"/>
              <a:t> </a:t>
            </a:r>
            <a:r>
              <a:rPr lang="el-GR" sz="1800" dirty="0" err="1"/>
              <a:t>Pay</a:t>
            </a:r>
            <a:r>
              <a:rPr lang="el-GR" sz="1800" dirty="0"/>
              <a:t>, και </a:t>
            </a:r>
            <a:r>
              <a:rPr lang="el-GR" sz="1800" dirty="0" err="1"/>
              <a:t>wallets</a:t>
            </a:r>
            <a:r>
              <a:rPr lang="el-GR" sz="1800" dirty="0"/>
              <a:t> των τραπεζών (π.χ., </a:t>
            </a:r>
            <a:r>
              <a:rPr lang="el-GR" sz="1800" dirty="0" err="1"/>
              <a:t>Eurobank</a:t>
            </a:r>
            <a:r>
              <a:rPr lang="el-GR" sz="1800" dirty="0"/>
              <a:t> </a:t>
            </a:r>
            <a:r>
              <a:rPr lang="el-GR" sz="1800" dirty="0" err="1"/>
              <a:t>Wallet</a:t>
            </a:r>
            <a:r>
              <a:rPr lang="el-GR" sz="1800" dirty="0"/>
              <a:t>, Alpha </a:t>
            </a:r>
            <a:r>
              <a:rPr lang="el-GR" sz="1800" dirty="0" err="1"/>
              <a:t>Wallet</a:t>
            </a:r>
            <a:r>
              <a:rPr lang="el-GR" sz="1800" dirty="0"/>
              <a:t>).</a:t>
            </a:r>
          </a:p>
          <a:p>
            <a:pPr marL="0" indent="0" algn="just">
              <a:buNone/>
            </a:pPr>
            <a:endParaRPr lang="el-GR" sz="1800" dirty="0"/>
          </a:p>
          <a:p>
            <a:pPr marL="0" indent="0" algn="just">
              <a:buNone/>
            </a:pPr>
            <a:r>
              <a:rPr lang="el-GR" sz="1800" b="1" dirty="0"/>
              <a:t>3. Τραπεζικές Εργασίες &amp; Υπηρεσίες</a:t>
            </a:r>
          </a:p>
          <a:p>
            <a:pPr marL="0" indent="0" algn="just">
              <a:buNone/>
            </a:pPr>
            <a:r>
              <a:rPr lang="el-GR" sz="1800" dirty="0"/>
              <a:t>Οι εργασίες μεταφέρονται ραγδαία σε ψηφιακά κανάλια (</a:t>
            </a:r>
            <a:r>
              <a:rPr lang="el-GR" sz="1800" dirty="0" err="1"/>
              <a:t>Digital</a:t>
            </a:r>
            <a:r>
              <a:rPr lang="el-GR" sz="1800" dirty="0"/>
              <a:t> </a:t>
            </a:r>
            <a:r>
              <a:rPr lang="el-GR" sz="1800" dirty="0" err="1"/>
              <a:t>Banking</a:t>
            </a:r>
            <a:r>
              <a:rPr lang="el-GR" sz="1800" dirty="0"/>
              <a:t>/e-</a:t>
            </a:r>
            <a:r>
              <a:rPr lang="el-GR" sz="1800" dirty="0" err="1"/>
              <a:t>Banking</a:t>
            </a:r>
            <a:r>
              <a:rPr lang="el-GR" sz="1800" dirty="0"/>
              <a:t>):</a:t>
            </a:r>
          </a:p>
          <a:p>
            <a:pPr algn="just"/>
            <a:r>
              <a:rPr lang="el-GR" sz="1800" b="1" dirty="0"/>
              <a:t>Ηλεκτρονικές Πληρωμές &amp; Μεταφορές</a:t>
            </a:r>
            <a:r>
              <a:rPr lang="el-GR" sz="1800" dirty="0"/>
              <a:t>: Μεταφορές χρημάτων (έμβασμα), πληρωμές λογαριασμών (ΔΕΚΟ, τηλέφωνο), IRIS </a:t>
            </a:r>
            <a:r>
              <a:rPr lang="el-GR" sz="1800" dirty="0" err="1"/>
              <a:t>payments</a:t>
            </a:r>
            <a:r>
              <a:rPr lang="el-GR" sz="1800" dirty="0"/>
              <a:t> (άμεση μεταφορά μέσω κινητού).</a:t>
            </a:r>
          </a:p>
          <a:p>
            <a:pPr algn="just"/>
            <a:r>
              <a:rPr lang="el-GR" sz="1800" b="1" dirty="0" err="1"/>
              <a:t>Digital</a:t>
            </a:r>
            <a:r>
              <a:rPr lang="el-GR" sz="1800" b="1" dirty="0"/>
              <a:t> </a:t>
            </a:r>
            <a:r>
              <a:rPr lang="el-GR" sz="1800" b="1" dirty="0" err="1"/>
              <a:t>Onboarding</a:t>
            </a:r>
            <a:r>
              <a:rPr lang="el-GR" sz="1800" dirty="0"/>
              <a:t>: Άνοιγμα λογαριασμού, έκδοση κάρτας ή λήψη δανείου 100% ψηφιακά, χωρίς επίσκεψη σε κατάστημα.</a:t>
            </a:r>
          </a:p>
          <a:p>
            <a:pPr algn="just"/>
            <a:r>
              <a:rPr lang="el-GR" sz="1800" b="1" dirty="0"/>
              <a:t>Ενημέρωση &amp; Ασφάλεια</a:t>
            </a:r>
            <a:r>
              <a:rPr lang="el-GR" sz="1800" dirty="0"/>
              <a:t>: Έλεγχος υπολοίπου, κινήσεων, και ενεργοποίηση/απενεργοποίηση καρτών μέσω εφαρμογών (</a:t>
            </a:r>
            <a:r>
              <a:rPr lang="el-GR" sz="1800" dirty="0" err="1"/>
              <a:t>App</a:t>
            </a:r>
            <a:r>
              <a:rPr lang="el-GR" sz="1800" dirty="0"/>
              <a:t>).</a:t>
            </a:r>
          </a:p>
          <a:p>
            <a:pPr algn="just"/>
            <a:r>
              <a:rPr lang="el-GR" sz="1800" b="1" dirty="0"/>
              <a:t>Επαγγελματικές Υπηρεσίες</a:t>
            </a:r>
            <a:r>
              <a:rPr lang="el-GR" sz="1800" dirty="0"/>
              <a:t>: Σύνδεση POS, </a:t>
            </a:r>
            <a:r>
              <a:rPr lang="el-GR" sz="1800" dirty="0" err="1"/>
              <a:t>Factoring</a:t>
            </a:r>
            <a:r>
              <a:rPr lang="el-GR" sz="1800" dirty="0"/>
              <a:t>, Leasing, και χρηματοδοτήσεις για επιχειρήσεις.</a:t>
            </a:r>
          </a:p>
        </p:txBody>
      </p:sp>
      <p:sp>
        <p:nvSpPr>
          <p:cNvPr id="4" name="Slide Number Placeholder 3">
            <a:extLst>
              <a:ext uri="{FF2B5EF4-FFF2-40B4-BE49-F238E27FC236}">
                <a16:creationId xmlns:a16="http://schemas.microsoft.com/office/drawing/2014/main" id="{2E847A9F-D1AE-F3F2-1628-07932F4F0494}"/>
              </a:ext>
            </a:extLst>
          </p:cNvPr>
          <p:cNvSpPr>
            <a:spLocks noGrp="1"/>
          </p:cNvSpPr>
          <p:nvPr>
            <p:ph type="sldNum" sz="quarter" idx="12"/>
          </p:nvPr>
        </p:nvSpPr>
        <p:spPr/>
        <p:txBody>
          <a:bodyPr/>
          <a:lstStyle/>
          <a:p>
            <a:fld id="{6F80338C-7267-4363-B749-58AFCE06DD7B}" type="slidenum">
              <a:rPr lang="en-US" smtClean="0"/>
              <a:pPr/>
              <a:t>18</a:t>
            </a:fld>
            <a:endParaRPr lang="en-US" dirty="0"/>
          </a:p>
        </p:txBody>
      </p:sp>
      <p:sp>
        <p:nvSpPr>
          <p:cNvPr id="5" name="Title 1">
            <a:extLst>
              <a:ext uri="{FF2B5EF4-FFF2-40B4-BE49-F238E27FC236}">
                <a16:creationId xmlns:a16="http://schemas.microsoft.com/office/drawing/2014/main" id="{96908529-E9ED-9404-6CB3-2F15F6EF3C33}"/>
              </a:ext>
            </a:extLst>
          </p:cNvPr>
          <p:cNvSpPr>
            <a:spLocks noGrp="1"/>
          </p:cNvSpPr>
          <p:nvPr>
            <p:ph type="title"/>
          </p:nvPr>
        </p:nvSpPr>
        <p:spPr>
          <a:xfrm>
            <a:off x="457200" y="136524"/>
            <a:ext cx="8477864" cy="930275"/>
          </a:xfrm>
        </p:spPr>
        <p:txBody>
          <a:bodyPr>
            <a:noAutofit/>
          </a:bodyPr>
          <a:lstStyle/>
          <a:p>
            <a:r>
              <a:rPr lang="el-GR" altLang="en-US" sz="3000" b="1" dirty="0">
                <a:solidFill>
                  <a:schemeClr val="tx2"/>
                </a:solidFill>
              </a:rPr>
              <a:t>Τραπεζικά Προϊόντα-Τραπεζικές Εργασίες-Τραπεζικοί Λογαριασμοί</a:t>
            </a:r>
          </a:p>
        </p:txBody>
      </p:sp>
    </p:spTree>
    <p:extLst>
      <p:ext uri="{BB962C8B-B14F-4D97-AF65-F5344CB8AC3E}">
        <p14:creationId xmlns:p14="http://schemas.microsoft.com/office/powerpoint/2010/main" val="2344955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20FE4-CE05-2531-D454-4D14CC0B57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233142-FABE-D326-5C9B-F83A3B34C834}"/>
              </a:ext>
            </a:extLst>
          </p:cNvPr>
          <p:cNvSpPr>
            <a:spLocks noGrp="1"/>
          </p:cNvSpPr>
          <p:nvPr>
            <p:ph idx="1"/>
          </p:nvPr>
        </p:nvSpPr>
        <p:spPr>
          <a:xfrm>
            <a:off x="457200" y="990600"/>
            <a:ext cx="8477864" cy="5257800"/>
          </a:xfrm>
        </p:spPr>
        <p:txBody>
          <a:bodyPr>
            <a:normAutofit fontScale="92500" lnSpcReduction="20000"/>
          </a:bodyPr>
          <a:lstStyle/>
          <a:p>
            <a:pPr marL="0" indent="0" algn="just">
              <a:buNone/>
            </a:pPr>
            <a:r>
              <a:rPr lang="el-GR" sz="1800" dirty="0"/>
              <a:t>Οι τραπεζικές εργασίες και ο τόκος αποτελούν τον πυρήνα της λειτουργίας των χρηματοπιστωτικών ιδρυμάτων, λειτουργώντας ως ο διαμεσολαβητής μεταξύ αποταμιευτών και δανειοληπτών.</a:t>
            </a:r>
          </a:p>
          <a:p>
            <a:pPr marL="0" indent="0" algn="just">
              <a:buNone/>
            </a:pPr>
            <a:endParaRPr lang="el-GR" sz="1800" dirty="0"/>
          </a:p>
          <a:p>
            <a:pPr marL="0" indent="0" algn="just">
              <a:buNone/>
            </a:pPr>
            <a:r>
              <a:rPr lang="el-GR" sz="1800" b="1" dirty="0"/>
              <a:t>1. Βασικές Τραπεζικές Εργασίες</a:t>
            </a:r>
          </a:p>
          <a:p>
            <a:pPr marL="0" indent="0" algn="just">
              <a:buNone/>
            </a:pPr>
            <a:r>
              <a:rPr lang="el-GR" sz="1800" dirty="0"/>
              <a:t>Οι τράπεζες εκτελούν δύο βασικούς τύπους εργασιών που σχετίζονται με τον τόκο:</a:t>
            </a:r>
          </a:p>
          <a:p>
            <a:pPr algn="just"/>
            <a:r>
              <a:rPr lang="el-GR" sz="1800" b="1" dirty="0"/>
              <a:t>Παθητικές Εργασίες (Καταθέσεις)</a:t>
            </a:r>
            <a:r>
              <a:rPr lang="el-GR" sz="1800" dirty="0"/>
              <a:t>: Η τράπεζα δέχεται χρήματα από πελάτες (ταμιευτήριο, προθεσμιακές καταθέσεις) και καταβάλλει τόκο κατάθεσης.</a:t>
            </a:r>
          </a:p>
          <a:p>
            <a:pPr algn="just"/>
            <a:r>
              <a:rPr lang="el-GR" sz="1800" b="1" dirty="0"/>
              <a:t>Ενεργητικές Εργασίες (Δάνεια)</a:t>
            </a:r>
            <a:r>
              <a:rPr lang="el-GR" sz="1800" dirty="0"/>
              <a:t>: Η τράπεζα δανείζει χρήματα (στεγαστικά, καταναλωτικά, επιχειρηματικά δάνεια) και εισπράττει τόκο δανείου.</a:t>
            </a:r>
          </a:p>
          <a:p>
            <a:pPr marL="0" indent="0" algn="just">
              <a:buNone/>
            </a:pPr>
            <a:endParaRPr lang="el-GR" sz="1800" dirty="0"/>
          </a:p>
          <a:p>
            <a:pPr marL="0" indent="0" algn="just">
              <a:buNone/>
            </a:pPr>
            <a:r>
              <a:rPr lang="el-GR" sz="1800" b="1" dirty="0"/>
              <a:t>2. Τόκος: Έννοια και Τύποι</a:t>
            </a:r>
          </a:p>
          <a:p>
            <a:pPr marL="0" indent="0" algn="just">
              <a:buNone/>
            </a:pPr>
            <a:r>
              <a:rPr lang="el-GR" sz="1800" dirty="0"/>
              <a:t>Ο τόκος είναι το «κόστος» του χρήματος.</a:t>
            </a:r>
          </a:p>
          <a:p>
            <a:pPr algn="just"/>
            <a:r>
              <a:rPr lang="el-GR" sz="1800" b="1" dirty="0"/>
              <a:t>Τόκος Καταθέσεων</a:t>
            </a:r>
            <a:r>
              <a:rPr lang="el-GR" sz="1800" dirty="0"/>
              <a:t>: Το ποσό που κερδίζει ο αποταμιευτής. Τα επιτόκια καταθέσεων στην Ελλάδα για το 2026 παραμένουν σε χαμηλά επίπεδα (π.χ. μέσο επιτόκιο νέων καταθέσεων περίπου 0,31% στα τέλη του 2025), με τις τράπεζες να δίνουν έμφαση στις προθεσμιακές καταθέσεις.</a:t>
            </a:r>
          </a:p>
          <a:p>
            <a:pPr algn="just"/>
            <a:r>
              <a:rPr lang="el-GR" sz="1800" b="1" dirty="0"/>
              <a:t>Τόκος Δανείων</a:t>
            </a:r>
            <a:r>
              <a:rPr lang="el-GR" sz="1800" dirty="0"/>
              <a:t>: Το ποσό που πληρώνει ο δανειολήπτης. Είναι συνήθως υψηλότερος από τον τόκο καταθέσεων (</a:t>
            </a:r>
            <a:r>
              <a:rPr lang="el-GR" sz="1800" dirty="0" err="1"/>
              <a:t>spread</a:t>
            </a:r>
            <a:r>
              <a:rPr lang="el-GR" sz="1800" dirty="0"/>
              <a:t>) και αποτελεί πηγή κέρδους για την τράπεζα.</a:t>
            </a:r>
          </a:p>
          <a:p>
            <a:pPr algn="just"/>
            <a:r>
              <a:rPr lang="el-GR" sz="1800" b="1" dirty="0"/>
              <a:t>Επιτόκια (</a:t>
            </a:r>
            <a:r>
              <a:rPr lang="el-GR" sz="1800" b="1" dirty="0" err="1"/>
              <a:t>Fixed</a:t>
            </a:r>
            <a:r>
              <a:rPr lang="el-GR" sz="1800" b="1" dirty="0"/>
              <a:t> </a:t>
            </a:r>
            <a:r>
              <a:rPr lang="el-GR" sz="1800" b="1" dirty="0" err="1"/>
              <a:t>vs</a:t>
            </a:r>
            <a:r>
              <a:rPr lang="el-GR" sz="1800" b="1" dirty="0"/>
              <a:t> </a:t>
            </a:r>
            <a:r>
              <a:rPr lang="el-GR" sz="1800" b="1" dirty="0" err="1"/>
              <a:t>Variable</a:t>
            </a:r>
            <a:r>
              <a:rPr lang="el-GR" sz="1800" b="1" dirty="0"/>
              <a:t>)</a:t>
            </a:r>
            <a:r>
              <a:rPr lang="el-GR" sz="1800" dirty="0"/>
              <a:t>:</a:t>
            </a:r>
          </a:p>
          <a:p>
            <a:pPr lvl="1" algn="just">
              <a:buFont typeface="Wingdings" panose="05000000000000000000" pitchFamily="2" charset="2"/>
              <a:buChar char="ü"/>
            </a:pPr>
            <a:r>
              <a:rPr lang="el-GR" sz="1400" dirty="0"/>
              <a:t>Σταθερό επιτόκιο: Παραμένει το ίδιο καθ' όλη τη διάρκεια του δανείου.</a:t>
            </a:r>
          </a:p>
          <a:p>
            <a:pPr lvl="1" algn="just">
              <a:buFont typeface="Wingdings" panose="05000000000000000000" pitchFamily="2" charset="2"/>
              <a:buChar char="ü"/>
            </a:pPr>
            <a:r>
              <a:rPr lang="el-GR" sz="1400" dirty="0"/>
              <a:t>Κυμαινόμενο επιτόκιο: Μεταβάλλεται ανάλογα με τα επιτόκια της αγοράς (π.χ. </a:t>
            </a:r>
            <a:r>
              <a:rPr lang="el-GR" sz="1400" dirty="0" err="1"/>
              <a:t>Euribor</a:t>
            </a:r>
            <a:r>
              <a:rPr lang="el-GR" sz="1400" dirty="0"/>
              <a:t>). </a:t>
            </a:r>
          </a:p>
        </p:txBody>
      </p:sp>
      <p:sp>
        <p:nvSpPr>
          <p:cNvPr id="4" name="Slide Number Placeholder 3">
            <a:extLst>
              <a:ext uri="{FF2B5EF4-FFF2-40B4-BE49-F238E27FC236}">
                <a16:creationId xmlns:a16="http://schemas.microsoft.com/office/drawing/2014/main" id="{DD67CF8F-4117-48DD-C16B-B9A080D1A02D}"/>
              </a:ext>
            </a:extLst>
          </p:cNvPr>
          <p:cNvSpPr>
            <a:spLocks noGrp="1"/>
          </p:cNvSpPr>
          <p:nvPr>
            <p:ph type="sldNum" sz="quarter" idx="12"/>
          </p:nvPr>
        </p:nvSpPr>
        <p:spPr/>
        <p:txBody>
          <a:bodyPr/>
          <a:lstStyle/>
          <a:p>
            <a:fld id="{6F80338C-7267-4363-B749-58AFCE06DD7B}" type="slidenum">
              <a:rPr lang="en-US" smtClean="0"/>
              <a:pPr/>
              <a:t>19</a:t>
            </a:fld>
            <a:endParaRPr lang="en-US" dirty="0"/>
          </a:p>
        </p:txBody>
      </p:sp>
      <p:sp>
        <p:nvSpPr>
          <p:cNvPr id="5" name="Title 1">
            <a:extLst>
              <a:ext uri="{FF2B5EF4-FFF2-40B4-BE49-F238E27FC236}">
                <a16:creationId xmlns:a16="http://schemas.microsoft.com/office/drawing/2014/main" id="{65A82FAE-9160-FD24-0A8B-A43FF0C1BD2A}"/>
              </a:ext>
            </a:extLst>
          </p:cNvPr>
          <p:cNvSpPr>
            <a:spLocks noGrp="1"/>
          </p:cNvSpPr>
          <p:nvPr>
            <p:ph type="title"/>
          </p:nvPr>
        </p:nvSpPr>
        <p:spPr>
          <a:xfrm>
            <a:off x="457200" y="136524"/>
            <a:ext cx="8477864" cy="930275"/>
          </a:xfrm>
        </p:spPr>
        <p:txBody>
          <a:bodyPr>
            <a:noAutofit/>
          </a:bodyPr>
          <a:lstStyle/>
          <a:p>
            <a:r>
              <a:rPr lang="el-GR" altLang="en-US" sz="3000" b="1" dirty="0">
                <a:solidFill>
                  <a:schemeClr val="tx2"/>
                </a:solidFill>
              </a:rPr>
              <a:t>Τραπεζικές εργασίες, τόκος και άλλα κόστη </a:t>
            </a:r>
          </a:p>
        </p:txBody>
      </p:sp>
    </p:spTree>
    <p:extLst>
      <p:ext uri="{BB962C8B-B14F-4D97-AF65-F5344CB8AC3E}">
        <p14:creationId xmlns:p14="http://schemas.microsoft.com/office/powerpoint/2010/main" val="3480310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76865" y="1115961"/>
            <a:ext cx="8229600" cy="5113901"/>
          </a:xfrm>
        </p:spPr>
        <p:txBody>
          <a:bodyPr>
            <a:normAutofit fontScale="85000" lnSpcReduction="10000"/>
          </a:bodyPr>
          <a:lstStyle/>
          <a:p>
            <a:pPr algn="just"/>
            <a:r>
              <a:rPr lang="el-GR" dirty="0"/>
              <a:t>Για να κατανοήσουμε τη σημαντική οικονομική λειτουργία των τραπεζών, ας φανταστούμε έναν κόσμο χωρίς τράπεζες. </a:t>
            </a:r>
          </a:p>
          <a:p>
            <a:pPr algn="just"/>
            <a:r>
              <a:rPr lang="el-GR" dirty="0"/>
              <a:t>Σε έναν τέτοιο κόσμο, οι οικονομικές μονάδες που δημιουργούν αποταμιεύσεις καταναλώνοντας λιγότερα από αυτά που κερδίζουν θα έχουν μια βασική επιλογή: Να κατέχουν μετρητά ως περιουσιακό στοιχείο ή να τα επενδύσουν σε τίτλους που εκδίδουν εταιρείες. </a:t>
            </a:r>
          </a:p>
          <a:p>
            <a:pPr algn="just"/>
            <a:r>
              <a:rPr lang="el-GR" dirty="0"/>
              <a:t>Σε γενικές γραμμές, οι εταιρείες εκδίδουν τίτλους για τη χρηματοδότηση των επενδύσεών τους καλύπτοντας το κενό μεταξύ των επενδυτικών τους σχεδίων και των εσωτερικών τους αποταμιεύσεων.</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Η τράπεζα ως θεσμός</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DF2BE-87E9-C471-DC6C-7E2F1EEFAA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8830B3-2B77-F618-5CBE-C1EC21116F35}"/>
              </a:ext>
            </a:extLst>
          </p:cNvPr>
          <p:cNvSpPr>
            <a:spLocks noGrp="1"/>
          </p:cNvSpPr>
          <p:nvPr>
            <p:ph idx="1"/>
          </p:nvPr>
        </p:nvSpPr>
        <p:spPr>
          <a:xfrm>
            <a:off x="457200" y="990600"/>
            <a:ext cx="8477864" cy="5257800"/>
          </a:xfrm>
        </p:spPr>
        <p:txBody>
          <a:bodyPr>
            <a:normAutofit/>
          </a:bodyPr>
          <a:lstStyle/>
          <a:p>
            <a:pPr marL="0" indent="0" algn="just">
              <a:buNone/>
            </a:pPr>
            <a:r>
              <a:rPr lang="el-GR" sz="1800" b="1" dirty="0"/>
              <a:t>3. Τιμολόγιο Τραπεζικών Εργασιών</a:t>
            </a:r>
          </a:p>
          <a:p>
            <a:pPr marL="0" indent="0" algn="just">
              <a:buNone/>
            </a:pPr>
            <a:r>
              <a:rPr lang="el-GR" sz="1800" dirty="0"/>
              <a:t>Εκτός από τους τόκους, οι τράπεζες χρεώνουν προμήθειες για διάφορες υπηρεσίες (</a:t>
            </a:r>
            <a:r>
              <a:rPr lang="el-GR" sz="1800" dirty="0" err="1"/>
              <a:t>bank</a:t>
            </a:r>
            <a:r>
              <a:rPr lang="el-GR" sz="1800" dirty="0"/>
              <a:t> </a:t>
            </a:r>
            <a:r>
              <a:rPr lang="el-GR" sz="1800" dirty="0" err="1"/>
              <a:t>fees</a:t>
            </a:r>
            <a:r>
              <a:rPr lang="el-GR" sz="1800" dirty="0"/>
              <a:t>), οι οποίες είναι ανεξάρτητες από τα επιτόκια. Αυτές περιλαμβάνουν: </a:t>
            </a:r>
          </a:p>
          <a:p>
            <a:pPr algn="just"/>
            <a:r>
              <a:rPr lang="el-GR" sz="1800" dirty="0"/>
              <a:t>Έξοδα τήρησης λογαριασμού.</a:t>
            </a:r>
          </a:p>
          <a:p>
            <a:pPr algn="just"/>
            <a:r>
              <a:rPr lang="el-GR" sz="1800" dirty="0"/>
              <a:t>Προμήθειες εμβασμάτων και μεταφορών χρημάτων.</a:t>
            </a:r>
          </a:p>
          <a:p>
            <a:pPr algn="just"/>
            <a:r>
              <a:rPr lang="el-GR" sz="1800" dirty="0"/>
              <a:t>Έξοδα χρήσης ATM (σε άλλη τράπεζα).</a:t>
            </a:r>
          </a:p>
          <a:p>
            <a:pPr algn="just"/>
            <a:r>
              <a:rPr lang="el-GR" sz="1800" dirty="0"/>
              <a:t>Συνδρομές πιστωτικών καρτών. </a:t>
            </a:r>
          </a:p>
          <a:p>
            <a:pPr marL="0" indent="0" algn="just">
              <a:buNone/>
            </a:pPr>
            <a:endParaRPr lang="el-GR" sz="1800" dirty="0"/>
          </a:p>
          <a:p>
            <a:pPr marL="0" indent="0" algn="just">
              <a:buNone/>
            </a:pPr>
            <a:r>
              <a:rPr lang="el-GR" sz="1800" b="1" dirty="0"/>
              <a:t>4. Σημαντικές Σημειώσεις (2026)</a:t>
            </a:r>
          </a:p>
          <a:p>
            <a:pPr algn="just"/>
            <a:r>
              <a:rPr lang="el-GR" sz="1800" b="1" dirty="0" err="1"/>
              <a:t>Καταθετικά</a:t>
            </a:r>
            <a:r>
              <a:rPr lang="el-GR" sz="1800" b="1" dirty="0"/>
              <a:t> Επιτόκια</a:t>
            </a:r>
            <a:r>
              <a:rPr lang="el-GR" sz="1800" dirty="0"/>
              <a:t>: Παρά τις μικρές αυξήσεις, τα επιτόκια καταθέσεων παραμένουν χαμηλά, με έμφαση στις προθεσμιακές καταθέσεις (π.χ. προθεσμιακή 12-18 μηνών).</a:t>
            </a:r>
          </a:p>
          <a:p>
            <a:pPr algn="just"/>
            <a:r>
              <a:rPr lang="el-GR" sz="1800" b="1" dirty="0"/>
              <a:t>Στεγαστικά Δάνεια</a:t>
            </a:r>
            <a:r>
              <a:rPr lang="el-GR" sz="1800" dirty="0"/>
              <a:t>: Το 2026, τα επιτόκια στεγαστικών δανείων αναμένεται να παραμείνουν υψηλότερα από ό,τι την περίοδο της πανδημίας, αλλά ενδέχεται να υπάρξει μικρή αποκλιμάκωση (π π.χ. στο 5,9% - 6,1%).</a:t>
            </a:r>
          </a:p>
        </p:txBody>
      </p:sp>
      <p:sp>
        <p:nvSpPr>
          <p:cNvPr id="4" name="Slide Number Placeholder 3">
            <a:extLst>
              <a:ext uri="{FF2B5EF4-FFF2-40B4-BE49-F238E27FC236}">
                <a16:creationId xmlns:a16="http://schemas.microsoft.com/office/drawing/2014/main" id="{81249B1B-A306-A27A-7EEF-2A7BF3E20992}"/>
              </a:ext>
            </a:extLst>
          </p:cNvPr>
          <p:cNvSpPr>
            <a:spLocks noGrp="1"/>
          </p:cNvSpPr>
          <p:nvPr>
            <p:ph type="sldNum" sz="quarter" idx="12"/>
          </p:nvPr>
        </p:nvSpPr>
        <p:spPr/>
        <p:txBody>
          <a:bodyPr/>
          <a:lstStyle/>
          <a:p>
            <a:fld id="{6F80338C-7267-4363-B749-58AFCE06DD7B}" type="slidenum">
              <a:rPr lang="en-US" smtClean="0"/>
              <a:pPr/>
              <a:t>20</a:t>
            </a:fld>
            <a:endParaRPr lang="en-US" dirty="0"/>
          </a:p>
        </p:txBody>
      </p:sp>
      <p:sp>
        <p:nvSpPr>
          <p:cNvPr id="5" name="Title 1">
            <a:extLst>
              <a:ext uri="{FF2B5EF4-FFF2-40B4-BE49-F238E27FC236}">
                <a16:creationId xmlns:a16="http://schemas.microsoft.com/office/drawing/2014/main" id="{82A5409F-FBAF-FE50-0487-EF1734B92176}"/>
              </a:ext>
            </a:extLst>
          </p:cNvPr>
          <p:cNvSpPr>
            <a:spLocks noGrp="1"/>
          </p:cNvSpPr>
          <p:nvPr>
            <p:ph type="title"/>
          </p:nvPr>
        </p:nvSpPr>
        <p:spPr>
          <a:xfrm>
            <a:off x="457200" y="136524"/>
            <a:ext cx="8477864" cy="930275"/>
          </a:xfrm>
        </p:spPr>
        <p:txBody>
          <a:bodyPr>
            <a:noAutofit/>
          </a:bodyPr>
          <a:lstStyle/>
          <a:p>
            <a:r>
              <a:rPr lang="el-GR" altLang="en-US" sz="3000" b="1" dirty="0">
                <a:solidFill>
                  <a:schemeClr val="tx2"/>
                </a:solidFill>
              </a:rPr>
              <a:t>Τραπεζικές εργασίες, τόκος και άλλα κόστη </a:t>
            </a:r>
          </a:p>
        </p:txBody>
      </p:sp>
    </p:spTree>
    <p:extLst>
      <p:ext uri="{BB962C8B-B14F-4D97-AF65-F5344CB8AC3E}">
        <p14:creationId xmlns:p14="http://schemas.microsoft.com/office/powerpoint/2010/main" val="2381784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91098-F632-057B-5E31-6C5B3076F2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1A70B9-D85C-0405-6DFF-C98AF67CFC09}"/>
              </a:ext>
            </a:extLst>
          </p:cNvPr>
          <p:cNvSpPr>
            <a:spLocks noGrp="1"/>
          </p:cNvSpPr>
          <p:nvPr>
            <p:ph idx="1"/>
          </p:nvPr>
        </p:nvSpPr>
        <p:spPr>
          <a:xfrm>
            <a:off x="511278" y="838199"/>
            <a:ext cx="8229600" cy="5883275"/>
          </a:xfrm>
        </p:spPr>
        <p:txBody>
          <a:bodyPr>
            <a:noAutofit/>
          </a:bodyPr>
          <a:lstStyle/>
          <a:p>
            <a:pPr algn="just"/>
            <a:r>
              <a:rPr lang="el-GR" sz="1600" dirty="0"/>
              <a:t>Σε μια οικονομία χωρίς τράπεζες, το επίπεδο ροών κεφαλαίων μεταξύ των πλεονασματικών και των ελλειμματικών οικονομικών μονάδων είναι πιθανό να είναι αρκετά χαμηλό. </a:t>
            </a:r>
          </a:p>
          <a:p>
            <a:pPr algn="just"/>
            <a:r>
              <a:rPr lang="el-GR" sz="1600" dirty="0"/>
              <a:t>Υπάρχουν διάφοροι λόγοι για αυτό. Μόλις δανείσουν χρήματα σε μια ελλειμματική οικονομική μονάδα, οι πλεονασματικές οικονομικές μονάδες πρέπει να παρακολουθούν ή/και να ελέγχουν τις ενέργειες αυτής της εταιρείας. Πρέπει να είναι σίγουροι ότι η διοίκηση της εταιρείας δεν σπαταλά τα χρήματα σε έργα με χαμηλό βαθμό απόδοσης. </a:t>
            </a:r>
          </a:p>
          <a:p>
            <a:pPr algn="just"/>
            <a:r>
              <a:rPr lang="el-GR" sz="1600" dirty="0"/>
              <a:t>Τέτοιες δράσεις είναι εξαιρετικά δαπανηρές διότι απαιτούν σημαντικό χρόνο και κόστος για τη συλλογή υψηλής ποιότητας πληροφοριών. Δεδομένου αυτού, είναι πιθανό ότι κάθε οικονομική μονάδα θα προτιμούσε να αφήσει την παρακολούθηση σε άλλους.</a:t>
            </a:r>
          </a:p>
          <a:p>
            <a:pPr algn="just"/>
            <a:r>
              <a:rPr lang="el-GR" sz="1600" dirty="0"/>
              <a:t>Η </a:t>
            </a:r>
            <a:r>
              <a:rPr lang="el-GR" sz="1600" dirty="0" err="1"/>
              <a:t>προκύπτουσα</a:t>
            </a:r>
            <a:r>
              <a:rPr lang="el-GR" sz="1600" dirty="0"/>
              <a:t> έλλειψη παρακολούθησης θα μειώσει την ελκυστικότητα και θα αυξήσει τον κίνδυνο επένδυσης σε εταιρικά χρέη. </a:t>
            </a:r>
          </a:p>
          <a:p>
            <a:pPr algn="just"/>
            <a:r>
              <a:rPr lang="el-GR" sz="1600" dirty="0"/>
              <a:t>Ο σχετικά μακροπρόθεσμος χαρακτήρας των εταιρικών ιδίων κεφαλαίων και του χρέους και η έλλειψη δευτερεύουσας αγοράς στην οποία οι οικονομικές μονάδες μπορούν να πουλήσουν αυτά τα χρεόγραφα, δημιουργεί ένα δεύτερο αντικίνητρο για τους επενδυτές να διατηρούν τις άμεσες χρηματοοικονομικές απαιτήσεις που εκδίδονται από εταιρείες.</a:t>
            </a:r>
          </a:p>
          <a:p>
            <a:pPr algn="just"/>
            <a:r>
              <a:rPr lang="el-GR" sz="1600" dirty="0"/>
              <a:t>Συγκεκριμένα, δεδομένης της επιλογής μεταξύ της κατοχής μετρητών και της κατοχής μακροπρόθεσμων τίτλων, οι οικονομικές μονάδες μπορούν κάλλιστα να επιλέξουν να διατηρήσουν μετρητά για λόγους ρευστότητας, ειδικά εάν σκοπεύουν να τα χρησιμοποιήσουν για να χρηματοδοτήσουν τις καταναλωτικές δαπάνες στο εγγύς μέλλον.</a:t>
            </a:r>
          </a:p>
        </p:txBody>
      </p:sp>
      <p:sp>
        <p:nvSpPr>
          <p:cNvPr id="4" name="Slide Number Placeholder 3">
            <a:extLst>
              <a:ext uri="{FF2B5EF4-FFF2-40B4-BE49-F238E27FC236}">
                <a16:creationId xmlns:a16="http://schemas.microsoft.com/office/drawing/2014/main" id="{6436653F-D753-29F0-0AA1-42E59B2607B4}"/>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89B267E5-0C9B-A8AA-E9E9-7830111C6CB5}"/>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Η τράπεζα ως θεσμός</a:t>
            </a:r>
          </a:p>
        </p:txBody>
      </p:sp>
    </p:spTree>
    <p:extLst>
      <p:ext uri="{BB962C8B-B14F-4D97-AF65-F5344CB8AC3E}">
        <p14:creationId xmlns:p14="http://schemas.microsoft.com/office/powerpoint/2010/main" val="1932527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FD3F3-B67F-14EF-717F-1D0A37F57D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FAC25-B4C5-C62C-59A3-726D58D14EA5}"/>
              </a:ext>
            </a:extLst>
          </p:cNvPr>
          <p:cNvSpPr>
            <a:spLocks noGrp="1"/>
          </p:cNvSpPr>
          <p:nvPr>
            <p:ph idx="1"/>
          </p:nvPr>
        </p:nvSpPr>
        <p:spPr>
          <a:xfrm>
            <a:off x="511278" y="838200"/>
            <a:ext cx="8229600" cy="5113901"/>
          </a:xfrm>
        </p:spPr>
        <p:txBody>
          <a:bodyPr>
            <a:normAutofit/>
          </a:bodyPr>
          <a:lstStyle/>
          <a:p>
            <a:pPr algn="just"/>
            <a:r>
              <a:rPr lang="el-GR" sz="1600" dirty="0"/>
              <a:t>Τελικά, ακόμη και αν υπήρχαν χρηματοπιστωτικές αγορές για την παροχή υπηρεσιών ρευστότητας, επιτρέποντας στις οικονομικές μονάδες να ανταλλάσσουν εταιρικά χρεόγραφα και μετοχικούς τίτλους μεταξύ τους, οι επενδυτές αντιμετωπίζουν επίσης κίνδυνο τιμών κατά την πώληση κινητών αξιών και η δευτερογενής αγορά κινητών αξιών συνεπάγεται διάφορα κόστη συναλλαγής. </a:t>
            </a:r>
          </a:p>
          <a:p>
            <a:pPr marL="0" indent="0" algn="just">
              <a:buNone/>
            </a:pPr>
            <a:endParaRPr lang="el-GR" sz="1600" dirty="0"/>
          </a:p>
          <a:p>
            <a:pPr algn="just"/>
            <a:r>
              <a:rPr lang="el-GR" sz="1600" dirty="0"/>
              <a:t>Δηλαδή, η τιμή στην οποία οι επενδυτές μπορούν να πουλήσουν τίτλους σε δευτερεύουσες αγορές, όπως το χρηματιστήριο, μπορεί να διαφέρει από την τιμή κτήσης του τίτλου, λόγω: </a:t>
            </a:r>
          </a:p>
          <a:p>
            <a:pPr marL="0" indent="0" algn="just">
              <a:buNone/>
            </a:pPr>
            <a:r>
              <a:rPr lang="el-GR" sz="1600" dirty="0"/>
              <a:t>	(α) του κόστους παρακολούθησης, </a:t>
            </a:r>
          </a:p>
          <a:p>
            <a:pPr marL="0" indent="0" algn="just">
              <a:buNone/>
            </a:pPr>
            <a:r>
              <a:rPr lang="el-GR" sz="1600" dirty="0"/>
              <a:t>	(β) του κόστους ρευστότητας, και </a:t>
            </a:r>
          </a:p>
          <a:p>
            <a:pPr marL="0" indent="0" algn="just">
              <a:buNone/>
            </a:pPr>
            <a:r>
              <a:rPr lang="el-GR" sz="1600" dirty="0"/>
              <a:t>	(γ) του κινδύνου τιμής όπου το μέσο νοικοκυριό μπορεί να θεωρήσει τις άμεσες 	επενδύσεις σε εταιρικούς τίτλους ως μια μη ελκυστική πρόταση.</a:t>
            </a:r>
          </a:p>
          <a:p>
            <a:pPr marL="0" indent="0" algn="just">
              <a:buNone/>
            </a:pPr>
            <a:endParaRPr lang="el-GR" sz="1600" dirty="0"/>
          </a:p>
          <a:p>
            <a:pPr algn="just"/>
            <a:r>
              <a:rPr lang="el-GR" sz="1600" dirty="0"/>
              <a:t>Ωστόσο, η οικονομία έχει αναπτύξει έναν εναλλακτικό και έμμεσο τρόπο διοχέτευσης των αποταμιεύσεων στην οικονομία με τη διαμεσολάβηση χρηματοοικονομικών οργανισμών με τον κυριότερο από όλους την τράπεζα. Λόγω του κόστους παρακολούθησης, της ρευστότητας και του κινδύνου τιμών, οι αποταμιευτές προτιμούν συχνά να κρατούν τις χρηματοοικονομικές απαιτήσεις που εκδίδονται από τις τράπεζες παρά εκείνες που εκδίδονται από εταιρείες.</a:t>
            </a:r>
          </a:p>
          <a:p>
            <a:pPr marL="0" indent="0" algn="just">
              <a:buNone/>
            </a:pPr>
            <a:endParaRPr lang="el-GR" sz="1600" dirty="0"/>
          </a:p>
        </p:txBody>
      </p:sp>
      <p:sp>
        <p:nvSpPr>
          <p:cNvPr id="4" name="Slide Number Placeholder 3">
            <a:extLst>
              <a:ext uri="{FF2B5EF4-FFF2-40B4-BE49-F238E27FC236}">
                <a16:creationId xmlns:a16="http://schemas.microsoft.com/office/drawing/2014/main" id="{0C3A747C-9B82-CA2F-488C-BD0A740C3DC8}"/>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B5CB08E4-440E-0C0F-06BF-309457BE3300}"/>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Η τράπεζα ως θεσμός</a:t>
            </a:r>
          </a:p>
        </p:txBody>
      </p:sp>
    </p:spTree>
    <p:extLst>
      <p:ext uri="{BB962C8B-B14F-4D97-AF65-F5344CB8AC3E}">
        <p14:creationId xmlns:p14="http://schemas.microsoft.com/office/powerpoint/2010/main" val="2297251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7E136-75B0-6C56-3EDD-C4D01FD3CA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3D66EC-4E4E-2FD8-F02B-E165894A9F16}"/>
              </a:ext>
            </a:extLst>
          </p:cNvPr>
          <p:cNvSpPr>
            <a:spLocks noGrp="1"/>
          </p:cNvSpPr>
          <p:nvPr>
            <p:ph idx="1"/>
          </p:nvPr>
        </p:nvSpPr>
        <p:spPr>
          <a:xfrm>
            <a:off x="511278" y="838200"/>
            <a:ext cx="8229600" cy="5745162"/>
          </a:xfrm>
        </p:spPr>
        <p:txBody>
          <a:bodyPr>
            <a:normAutofit/>
          </a:bodyPr>
          <a:lstStyle/>
          <a:p>
            <a:pPr algn="just"/>
            <a:r>
              <a:rPr lang="el-GR" sz="1600" dirty="0"/>
              <a:t>Σε αντίθεση με μια βιομηχανική επιχείρηση που παράγει υλικά αγαθά, οι τράπεζες παράγουν χρηματοπιστωτικές υπηρεσίες καθώς είναι ενσωματωμένες στο κύκλωμα κυκλοφορίας του χρήματος. </a:t>
            </a:r>
          </a:p>
          <a:p>
            <a:pPr algn="just"/>
            <a:r>
              <a:rPr lang="el-GR" sz="1600" dirty="0"/>
              <a:t>Ο ρόλος τους στο οικονομικό κύκλωμα είναι, κατ’ αρχήν, αυτός του διαμεσολαβητή, δεδομένου ότι συμβάλουν στη διόρθωση της αναντιστοιχίας ανάμεσα στην προσφορά και τη ζήτηση χρήματος και κεφαλαίου. Κεφάλαιο υπάρχει σε υπερπροσφορά σε έναν τομέα της οικονομίας, αλλά υπολείπεται σε άλλους τομείς, οι οποίοι είναι διατεθειμένοι να πληρώσουν ένα ποσό για την απόκτησή του. Με άλλα λόγια, διαμεσολάβηση είναι η εργασία που ευθυγραμμίζει τις ανάγκες των αποταμιευτών με τις αντίστοιχες των επενδυτών.</a:t>
            </a:r>
          </a:p>
          <a:p>
            <a:pPr algn="just"/>
            <a:r>
              <a:rPr lang="el-GR" sz="1600" dirty="0"/>
              <a:t>Κεντρικός σκοπός των πιστωτικών ιδρυμάτων λοιπόν είναι η χρηματοδότηση της οικονομίας, δηλαδή η μεταφορά κεφαλαίων από τις πλεονασματικές οικονομικές μονάδες (αποταμιευτές) στις ελλειμματικές οικονομικές μονάδες (επενδυτές/καταναλωτές). </a:t>
            </a:r>
          </a:p>
          <a:p>
            <a:pPr algn="just"/>
            <a:r>
              <a:rPr lang="el-GR" sz="1600" dirty="0"/>
              <a:t>Η όλη διαδικασία εμφανίζεται σύνθετη, καθώς οι αποταμιευτές δανείζουν τα χρήματά τους σε οργανισμούς που λειτουργούν ως χρηματοπιστωτικοί μεσολαβητές, οι οποίοι με τη σειρά τους δανείζουν τις επιχειρήσεις και τους καταναλωτές. </a:t>
            </a:r>
          </a:p>
          <a:p>
            <a:pPr algn="just"/>
            <a:r>
              <a:rPr lang="el-GR" sz="1600" dirty="0"/>
              <a:t>Η μεταφορά κεφαλαιακών πόρων πραγματοποιείται συνήθως με το δανεισμό των χρημάτων από την πλεονασματική στην ελλειμματική μονάδα και την αποδοχή εκ μέρους της τελευταίας μιας γραπτής υπόσχεσης για την πληρωμή, σε μια μελλοντική ημερομηνία, αυτών των χρημάτων (μαζί με τον τόκο) στον κομιστή της απαίτησης.</a:t>
            </a:r>
          </a:p>
          <a:p>
            <a:pPr marL="0" indent="0" algn="just">
              <a:buNone/>
            </a:pPr>
            <a:endParaRPr lang="el-GR" sz="1600" dirty="0"/>
          </a:p>
        </p:txBody>
      </p:sp>
      <p:sp>
        <p:nvSpPr>
          <p:cNvPr id="4" name="Slide Number Placeholder 3">
            <a:extLst>
              <a:ext uri="{FF2B5EF4-FFF2-40B4-BE49-F238E27FC236}">
                <a16:creationId xmlns:a16="http://schemas.microsoft.com/office/drawing/2014/main" id="{D65B9B27-F5B6-0F65-BE73-CF30A5A681E7}"/>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125E713B-8D2E-F5D4-CC96-72322F51B3FD}"/>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Διαμεσολαβητικός ρόλος των τραπεζών</a:t>
            </a:r>
          </a:p>
        </p:txBody>
      </p:sp>
    </p:spTree>
    <p:extLst>
      <p:ext uri="{BB962C8B-B14F-4D97-AF65-F5344CB8AC3E}">
        <p14:creationId xmlns:p14="http://schemas.microsoft.com/office/powerpoint/2010/main" val="5633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F0949-DACD-A77A-4CC7-E5E7816F49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3A6E07-2C04-136D-3C60-A918F4A0DC58}"/>
              </a:ext>
            </a:extLst>
          </p:cNvPr>
          <p:cNvSpPr>
            <a:spLocks noGrp="1"/>
          </p:cNvSpPr>
          <p:nvPr>
            <p:ph idx="1"/>
          </p:nvPr>
        </p:nvSpPr>
        <p:spPr>
          <a:xfrm>
            <a:off x="486697" y="961565"/>
            <a:ext cx="8229600" cy="5745162"/>
          </a:xfrm>
        </p:spPr>
        <p:txBody>
          <a:bodyPr>
            <a:normAutofit lnSpcReduction="10000"/>
          </a:bodyPr>
          <a:lstStyle/>
          <a:p>
            <a:pPr algn="just"/>
            <a:r>
              <a:rPr lang="el-GR" sz="2000" dirty="0"/>
              <a:t>Για τη μονάδα που δανείζεται η απαίτηση αποτελεί υποχρέωση, ενώ για την τράπεζα που δανείζει αποτελεί στοιχείο του ενεργητικού της. </a:t>
            </a:r>
          </a:p>
          <a:p>
            <a:pPr algn="just"/>
            <a:r>
              <a:rPr lang="el-GR" sz="2000" dirty="0"/>
              <a:t>Ο σημαντικότερος προμηθευτής κεφαλαίων στην κεφαλαιαγορά είναι τα νοικοκυριά. Οι χρηματοπιστωτικοί οργανισμοί και τα πιστωτικά ιδρύματα είναι και αυτοί μεγάλοι προμηθευτές κεφαλαίου αλλά η καθαρή τους θέση δεν είναι μεγάλη, συγκριτικά με τα νοικοκυριά, επειδή λειτουργούν ως μεσολαβητές. </a:t>
            </a:r>
          </a:p>
          <a:p>
            <a:pPr algn="just"/>
            <a:r>
              <a:rPr lang="el-GR" sz="2000" dirty="0"/>
              <a:t>Δηλαδή, πρώτα δανείζονται κεφάλαια, τα οποία στη συνέχεια τα δανείζουν ή τα επενδύουν. Αυτό επιτυγχάνεται μέσω ενός μετασχηματισμού μεγεθών, προθεσμιών, κινδύνων και πληροφοριών. Τα χαρακτηριστικά των κεφαλαιακών πόρων που εισρέουν στον τραπεζικό τομέα διαμορφώνονται μέσω του μετασχηματισμού αυτού ανάλογα με τις ανάγκες της οικονομίας.</a:t>
            </a:r>
          </a:p>
          <a:p>
            <a:pPr algn="just"/>
            <a:r>
              <a:rPr lang="el-GR" sz="2000" dirty="0"/>
              <a:t>Συμπερασματικά, οι τράπεζες είναι οι κυριότεροι ενδιάμεσοι οργανισμοί που παρεμβάλλονται ανάμεσα στις πλεονασματικές και ελλειμματικές οικονομικές μονάδες βελτιώνοντας την αποδοτικότητα του χρηματοδοτικού συστήματος. Αυτή η διαμεσολάβηση εκπληρώνει </a:t>
            </a:r>
            <a:r>
              <a:rPr lang="el-GR" sz="2000" b="1" dirty="0"/>
              <a:t>δυο λειτουργίες</a:t>
            </a:r>
            <a:r>
              <a:rPr lang="el-GR" sz="2000" dirty="0"/>
              <a:t>:</a:t>
            </a:r>
          </a:p>
          <a:p>
            <a:pPr algn="just"/>
            <a:endParaRPr lang="el-GR" sz="2000" dirty="0"/>
          </a:p>
        </p:txBody>
      </p:sp>
      <p:sp>
        <p:nvSpPr>
          <p:cNvPr id="4" name="Slide Number Placeholder 3">
            <a:extLst>
              <a:ext uri="{FF2B5EF4-FFF2-40B4-BE49-F238E27FC236}">
                <a16:creationId xmlns:a16="http://schemas.microsoft.com/office/drawing/2014/main" id="{F832FED1-3626-ED06-9285-BF18E9D4808C}"/>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45DEBF34-015F-5E4B-D08F-5F8CDBA0D41E}"/>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Διαμεσολαβητικός ρόλος των τραπεζών</a:t>
            </a:r>
          </a:p>
        </p:txBody>
      </p:sp>
    </p:spTree>
    <p:extLst>
      <p:ext uri="{BB962C8B-B14F-4D97-AF65-F5344CB8AC3E}">
        <p14:creationId xmlns:p14="http://schemas.microsoft.com/office/powerpoint/2010/main" val="1333411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EF714-9BC3-D4A2-AD59-4B982B17CB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FE7381-7C12-5FB6-B6BE-8F4136734D08}"/>
              </a:ext>
            </a:extLst>
          </p:cNvPr>
          <p:cNvSpPr>
            <a:spLocks noGrp="1"/>
          </p:cNvSpPr>
          <p:nvPr>
            <p:ph idx="1"/>
          </p:nvPr>
        </p:nvSpPr>
        <p:spPr>
          <a:xfrm>
            <a:off x="511278" y="838200"/>
            <a:ext cx="8229600" cy="5745162"/>
          </a:xfrm>
        </p:spPr>
        <p:txBody>
          <a:bodyPr>
            <a:normAutofit/>
          </a:bodyPr>
          <a:lstStyle/>
          <a:p>
            <a:pPr algn="just"/>
            <a:r>
              <a:rPr lang="el-GR" sz="1600" b="1" dirty="0"/>
              <a:t>Η πρώτη λειτουργία της μεσιτείας:</a:t>
            </a:r>
          </a:p>
          <a:p>
            <a:pPr marL="0" indent="0" algn="just">
              <a:buNone/>
            </a:pPr>
            <a:r>
              <a:rPr lang="el-GR" sz="1600" dirty="0"/>
              <a:t>Όταν ενεργεί ως μεσίτης, ενεργεί ως αντιπρόσωπος για τον αποταμιευτή παρέχοντας του πληροφορίες και υπηρεσίες. Για παράδειγμα, οι εταιρείες διαχείρισης περιουσίας ερευνούν και υποβάλουν επενδυτικές συστάσεις στους πελάτες τους καθώς και τη διεξαγωγή αγοράς ή πώλησης κινητών αξιών έναντι προμήθειας. Κατά την εκπλήρωση της λειτουργίας αυτής, η τράπεζα διαδραματίζει εξαιρετικά σημαντικό ρόλο μειώνοντας το κόστος συναλλαγών ή τις ατέλειες μεταξύ νοικοκυριών και εταιρειών ενθαρρύνοντας την αποταμίευση. </a:t>
            </a:r>
          </a:p>
          <a:p>
            <a:pPr marL="0" indent="0" algn="just">
              <a:buNone/>
            </a:pPr>
            <a:endParaRPr lang="el-GR" sz="1600" dirty="0"/>
          </a:p>
          <a:p>
            <a:pPr algn="just"/>
            <a:r>
              <a:rPr lang="el-GR" sz="1600" b="1" dirty="0"/>
              <a:t>Η δεύτερη λειτουργία του μετασχηματισμού:</a:t>
            </a:r>
          </a:p>
          <a:p>
            <a:pPr marL="0" indent="0" algn="just">
              <a:buNone/>
            </a:pPr>
            <a:r>
              <a:rPr lang="el-GR" sz="1600" dirty="0"/>
              <a:t>Ενεργώντας ως μετασχηματιστής περιουσιακών στοιχείων εκδίδει οικονομικές απαιτήσεις που είναι ελκυστικότερες για τους αποταμιευτές από τις απαιτήσεις που εκδίδονται απευθείας από τις εταιρείες. Δηλαδή, οι τράπεζες αγοράζουν τις χρηματοοικονομικές απαιτήσεις που εκδίδονται από εταιρείες, όπως μετοχές, ομόλογα και άλλες απαιτήσεις χρέους που ονομάζονται πρωτογενείς τίτλοι και χρηματοδοτούν αυτές τις αγορές με την πώληση χρηματοοικονομικών απαιτήσεων σε επενδυτές και άλλους τομείς με τη μορφή καταθέσεων, ασφαλιστηρίων συμβολαίων,</a:t>
            </a:r>
            <a:r>
              <a:rPr lang="en-US" sz="1600" dirty="0"/>
              <a:t> </a:t>
            </a:r>
            <a:r>
              <a:rPr lang="el-GR" sz="1600" dirty="0"/>
              <a:t>αμοιβαίων κεφαλαίων κ</a:t>
            </a:r>
            <a:r>
              <a:rPr lang="en-US" sz="1600" dirty="0"/>
              <a:t>.</a:t>
            </a:r>
            <a:r>
              <a:rPr lang="el-GR" sz="1600" dirty="0" err="1"/>
              <a:t>λπ</a:t>
            </a:r>
            <a:r>
              <a:rPr lang="el-GR" sz="1600" dirty="0"/>
              <a:t>.</a:t>
            </a:r>
            <a:r>
              <a:rPr lang="en-US" sz="1600" dirty="0"/>
              <a:t>.</a:t>
            </a:r>
            <a:r>
              <a:rPr lang="el-GR" sz="1600" dirty="0"/>
              <a:t> Συγκεκριμένα, οι τράπεζες είναι ανεξάρτητα μέρη της αγοράς που δημιουργούν χρηματοοικονομικά προϊόντα των οποίων η προστιθέμενη αξία είναι η μετατροπή του χρηματοοικονομικού κινδύνου. Σημειώνεται ότι στην πραγματικότητα κόσμο, οι τράπεζες κατέχουν τη κυριότητα ενός μικρού ποσοστού των περιουσιακών τους στοιχείων, όπως ενδεικτικά τα κτίρια των υποκαταστημάτων.</a:t>
            </a:r>
          </a:p>
          <a:p>
            <a:pPr marL="0" indent="0" algn="just">
              <a:buNone/>
            </a:pPr>
            <a:endParaRPr lang="el-GR" sz="1600" dirty="0"/>
          </a:p>
        </p:txBody>
      </p:sp>
      <p:sp>
        <p:nvSpPr>
          <p:cNvPr id="4" name="Slide Number Placeholder 3">
            <a:extLst>
              <a:ext uri="{FF2B5EF4-FFF2-40B4-BE49-F238E27FC236}">
                <a16:creationId xmlns:a16="http://schemas.microsoft.com/office/drawing/2014/main" id="{045F6E90-C135-E227-7EA6-41866FF9906D}"/>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895F39A1-870F-33D1-4DCC-3E31B859891C}"/>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Διαμεσολαβητικός ρόλος των τραπεζών</a:t>
            </a:r>
          </a:p>
        </p:txBody>
      </p:sp>
    </p:spTree>
    <p:extLst>
      <p:ext uri="{BB962C8B-B14F-4D97-AF65-F5344CB8AC3E}">
        <p14:creationId xmlns:p14="http://schemas.microsoft.com/office/powerpoint/2010/main" val="1902334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4658D-F4EE-8D99-9EA5-802375640E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F4BC44-F7A9-0FB1-C8D2-25C43C93D469}"/>
              </a:ext>
            </a:extLst>
          </p:cNvPr>
          <p:cNvSpPr>
            <a:spLocks noGrp="1"/>
          </p:cNvSpPr>
          <p:nvPr>
            <p:ph idx="1"/>
          </p:nvPr>
        </p:nvSpPr>
        <p:spPr>
          <a:xfrm>
            <a:off x="511278" y="838200"/>
            <a:ext cx="8404122" cy="5883276"/>
          </a:xfrm>
        </p:spPr>
        <p:txBody>
          <a:bodyPr>
            <a:normAutofit fontScale="92500" lnSpcReduction="20000"/>
          </a:bodyPr>
          <a:lstStyle/>
          <a:p>
            <a:pPr marL="0" indent="0" algn="just">
              <a:buNone/>
            </a:pPr>
            <a:r>
              <a:rPr lang="el-GR" sz="1700" dirty="0"/>
              <a:t>Ειδικότερα η </a:t>
            </a:r>
            <a:r>
              <a:rPr lang="el-GR" sz="1700" b="1" dirty="0"/>
              <a:t>λειτουργία του μετασχηματισμού </a:t>
            </a:r>
            <a:r>
              <a:rPr lang="el-GR" sz="1700" dirty="0"/>
              <a:t>καλύπτει τους παρακάτω τομείς: </a:t>
            </a:r>
          </a:p>
          <a:p>
            <a:pPr marL="0" indent="0" algn="just">
              <a:buNone/>
            </a:pPr>
            <a:r>
              <a:rPr lang="el-GR" sz="1700" dirty="0"/>
              <a:t>• </a:t>
            </a:r>
            <a:r>
              <a:rPr lang="el-GR" sz="1700" b="1" dirty="0"/>
              <a:t>Μετασχηματισμός μεγέθους χρηματικών ποσών</a:t>
            </a:r>
            <a:r>
              <a:rPr lang="el-GR" sz="1700" dirty="0"/>
              <a:t>: Οι τράπεζες λαμβάνουν μικρά ποσά από τους καταθέτες και τα δανείζουν σε πολύ μεγαλύτερες ποσότητες σε επιχειρήσεις και νοικοκυριά. Βέβαια, μπορεί να συμβεί και η αντίθετη διαδικασία, δηλαδή καταθέσεις μεγάλων ποσών και δανεισμός μικρότερων.</a:t>
            </a:r>
          </a:p>
          <a:p>
            <a:pPr marL="0" indent="0" algn="just">
              <a:buNone/>
            </a:pPr>
            <a:r>
              <a:rPr lang="el-GR" sz="1700" dirty="0"/>
              <a:t>• </a:t>
            </a:r>
            <a:r>
              <a:rPr lang="el-GR" sz="1700" b="1" dirty="0"/>
              <a:t>Μετασχηματισμός χρόνου (προθεσμιών)</a:t>
            </a:r>
            <a:r>
              <a:rPr lang="el-GR" sz="1700" dirty="0"/>
              <a:t>: Τα πιστωτικά ιδρύματα λαμβάνουν καταθέσεις που έχουν ορισμένη διάρκεια και συγκεκριμένο ύψος επιτοκίων και τις δανείζουν με άλλη χρονική διάρκεια και με διαφορετικά επιτόκια. Η συγκεκριμένη τραπεζική λειτουργία υποδηλώνει ότι υπάρχουν διαφορετικές προτιμήσεις ρευστότητας μεταξύ των </a:t>
            </a:r>
            <a:r>
              <a:rPr lang="el-GR" sz="1700" dirty="0" err="1"/>
              <a:t>δανειζομένων</a:t>
            </a:r>
            <a:r>
              <a:rPr lang="el-GR" sz="1700" dirty="0"/>
              <a:t> και των αποταμιευτών. Οι τράπεζες αναλαμβάνουν να συνδυάσουν ένα μεγάλο αριθμό </a:t>
            </a:r>
            <a:r>
              <a:rPr lang="el-GR" sz="1700" dirty="0" err="1"/>
              <a:t>δανειζομένων</a:t>
            </a:r>
            <a:r>
              <a:rPr lang="el-GR" sz="1700" dirty="0"/>
              <a:t> και αποταμιευτών, έτσι ώστε και οι δύο πλευρές να ικανοποιούνται από άποψη ρευστότητας.</a:t>
            </a:r>
          </a:p>
          <a:p>
            <a:pPr marL="0" indent="0" algn="just">
              <a:buNone/>
            </a:pPr>
            <a:r>
              <a:rPr lang="el-GR" sz="1700" dirty="0"/>
              <a:t>• </a:t>
            </a:r>
            <a:r>
              <a:rPr lang="el-GR" sz="1700" b="1" dirty="0"/>
              <a:t>Μετασχηματισμός χώρου</a:t>
            </a:r>
            <a:r>
              <a:rPr lang="el-GR" sz="1700" dirty="0"/>
              <a:t>: Οι τράπεζες επιτυγχάνουν, μέσω της μεταφοράς κεφαλαίων, μια εξισορρόπηση μεταξύ προσφοράς και ζήτησης χρήματος ανάμεσα στα διάφορα χρηματοπιστωτικά κέντρα και τις επιμέρους εθνικές οικονομίες.</a:t>
            </a:r>
          </a:p>
          <a:p>
            <a:pPr marL="0" indent="0" algn="just">
              <a:buNone/>
            </a:pPr>
            <a:r>
              <a:rPr lang="el-GR" sz="1700" dirty="0"/>
              <a:t>• </a:t>
            </a:r>
            <a:r>
              <a:rPr lang="el-GR" sz="1700" b="1" dirty="0"/>
              <a:t>Μετασχηματισμός κινδύνου</a:t>
            </a:r>
            <a:r>
              <a:rPr lang="el-GR" sz="1700" dirty="0"/>
              <a:t>: Οι τράπεζες, λόγω του μεγάλου κύκλου των εργασιών τους, μπορούν να εφαρμόζουν μια πολιτική διαφοροποίησης κινδύνων μέσω μιας επιλεκτικής πολιτικής πιστώσεων. Έτσι, επιτυγχάνουν μεγάλη διασπορά των αναλαμβανομένων κινδύνων με αποτέλεσμα τη μείωση του συνολικού κινδύνου για τις ίδιες αλλά και για τους καταθέτες τους. Οι τελευταίοι είναι πολύ πιθανόν να αντιμετώπιζαν πολύ μεγαλύτερο κίνδυνο, αν είχαν οι ίδιοι δανείσει τα χρήματά τους σε τρίτους χωρίς τραπεζική διαμεσολάβηση.</a:t>
            </a:r>
          </a:p>
          <a:p>
            <a:pPr marL="0" indent="0" algn="just">
              <a:buNone/>
            </a:pPr>
            <a:r>
              <a:rPr lang="el-GR" sz="1700" dirty="0"/>
              <a:t>• </a:t>
            </a:r>
            <a:r>
              <a:rPr lang="el-GR" sz="1700" b="1" dirty="0"/>
              <a:t>Μετασχηματισμός πληροφοριών</a:t>
            </a:r>
            <a:r>
              <a:rPr lang="el-GR" sz="1700" dirty="0"/>
              <a:t>: Τα πιστωτικά ιδρύματα εξοικονομούν σε αποταμιευτές και δανειζόμενους πολύτιμο χρόνο και προσπάθεια ατομικής αναζήτησης χρήσιμων χρηματοπιστωτικών πληροφοριών. Με άλλα λόγια, η ύπαρξη υψηλού κόστους πληροφόρησης, εξαιτίας της ατέλειας των χρηματοπιστωτικών αγορών και της ασυμμετρίας στην πληροφόρηση, υπονομεύει τη δυνατότητα του οποιουδήποτε δυνητικού δανειστή να βρει απευθείας τον πιο κατάλληλο δανειολήπτη.</a:t>
            </a:r>
          </a:p>
          <a:p>
            <a:pPr marL="0" indent="0" algn="just">
              <a:buNone/>
            </a:pPr>
            <a:endParaRPr lang="el-GR" sz="1600" dirty="0"/>
          </a:p>
        </p:txBody>
      </p:sp>
      <p:sp>
        <p:nvSpPr>
          <p:cNvPr id="4" name="Slide Number Placeholder 3">
            <a:extLst>
              <a:ext uri="{FF2B5EF4-FFF2-40B4-BE49-F238E27FC236}">
                <a16:creationId xmlns:a16="http://schemas.microsoft.com/office/drawing/2014/main" id="{94D7965C-F6DD-E05F-B6EF-689637142E63}"/>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76EE58DE-F176-4ED4-E1FC-210A62B614F2}"/>
              </a:ext>
            </a:extLst>
          </p:cNvPr>
          <p:cNvSpPr>
            <a:spLocks noGrp="1"/>
          </p:cNvSpPr>
          <p:nvPr>
            <p:ph type="title"/>
          </p:nvPr>
        </p:nvSpPr>
        <p:spPr>
          <a:xfrm>
            <a:off x="457200" y="166022"/>
            <a:ext cx="8229600" cy="563562"/>
          </a:xfrm>
        </p:spPr>
        <p:txBody>
          <a:bodyPr>
            <a:normAutofit fontScale="90000"/>
          </a:bodyPr>
          <a:lstStyle/>
          <a:p>
            <a:r>
              <a:rPr lang="el-GR" altLang="en-US" sz="4000" b="1" dirty="0">
                <a:solidFill>
                  <a:schemeClr val="tx2"/>
                </a:solidFill>
              </a:rPr>
              <a:t>Διαμεσολαβητικός ρόλος των τραπεζών</a:t>
            </a:r>
          </a:p>
        </p:txBody>
      </p:sp>
    </p:spTree>
    <p:extLst>
      <p:ext uri="{BB962C8B-B14F-4D97-AF65-F5344CB8AC3E}">
        <p14:creationId xmlns:p14="http://schemas.microsoft.com/office/powerpoint/2010/main" val="29844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2B42A-F5B6-4541-DB0E-BBD4DCB47A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11FA7A-7954-5C2B-FD70-D6FE3DFD5E28}"/>
              </a:ext>
            </a:extLst>
          </p:cNvPr>
          <p:cNvSpPr>
            <a:spLocks noGrp="1"/>
          </p:cNvSpPr>
          <p:nvPr>
            <p:ph idx="1"/>
          </p:nvPr>
        </p:nvSpPr>
        <p:spPr>
          <a:xfrm>
            <a:off x="282678" y="638429"/>
            <a:ext cx="8632722" cy="6083045"/>
          </a:xfrm>
        </p:spPr>
        <p:txBody>
          <a:bodyPr>
            <a:normAutofit fontScale="85000" lnSpcReduction="10000"/>
          </a:bodyPr>
          <a:lstStyle/>
          <a:p>
            <a:pPr algn="just"/>
            <a:r>
              <a:rPr lang="el-GR" sz="1800" dirty="0"/>
              <a:t>Η αποτελεσματικότητα της τραπεζικής διαμεσολάβησης μπορεί να διατυπωθεί με το κόστος, το οποίο έχουν οι αποταμιευτές και οι δανειολήπτες όταν οι τράπεζες τους προσφέρουν χρηματοπιστωτικές υπηρεσίες. </a:t>
            </a:r>
          </a:p>
          <a:p>
            <a:pPr algn="just"/>
            <a:r>
              <a:rPr lang="el-GR" sz="1800" dirty="0"/>
              <a:t>Ως συνολικό κόστος διαμεσολάβησης του τραπεζικού συστήματος, ονομάζεται η διαφορά μεταξύ του συνολικού (σταθμισμένου) επιτοκίου καταθέσεων και του συνολικού (σταθμισμένου) επιτοκίου χορηγήσεων δανείων. </a:t>
            </a:r>
          </a:p>
          <a:p>
            <a:pPr algn="just"/>
            <a:r>
              <a:rPr lang="el-GR" sz="1800" dirty="0"/>
              <a:t>Το κόστος διαμεσολάβησης μπορεί να διαχωριστεί σε τέσσερα τμήματα, που μπορούν να ερμηνευτούν και ως αιτίες εμφάνισης του:</a:t>
            </a:r>
          </a:p>
          <a:p>
            <a:pPr marL="0" indent="0" algn="just">
              <a:buNone/>
            </a:pPr>
            <a:endParaRPr lang="el-GR" sz="1800" dirty="0"/>
          </a:p>
          <a:p>
            <a:pPr algn="just">
              <a:buAutoNum type="arabicPeriod"/>
            </a:pPr>
            <a:r>
              <a:rPr lang="el-GR" sz="1800" b="1" dirty="0"/>
              <a:t>Το κόστος διαμεσολάβησης που απαιτείται για να πραγματοποιηθεί ένας αποτελεσματικός μετασχηματισμός μεγεθών, προθεσμιών και κινδύνων</a:t>
            </a:r>
            <a:r>
              <a:rPr lang="el-GR" sz="1800" dirty="0"/>
              <a:t>, ο οποίος</a:t>
            </a:r>
            <a:r>
              <a:rPr lang="en-US" sz="1800" dirty="0"/>
              <a:t> </a:t>
            </a:r>
            <a:r>
              <a:rPr lang="el-GR" sz="1800" dirty="0"/>
              <a:t>αποτελεί τη βασική λειτουργία του τραπεζικού συστήματος, όπως ειπώθηκε παραπάνω. Το κόστος αυτό είναι δυνατόν να χωριστεί στις κάτωθι κατηγορίες: </a:t>
            </a:r>
          </a:p>
          <a:p>
            <a:pPr marL="0" indent="0" algn="just">
              <a:buNone/>
            </a:pPr>
            <a:endParaRPr lang="el-GR" sz="1800" dirty="0"/>
          </a:p>
          <a:p>
            <a:pPr marL="0" indent="0" algn="just">
              <a:buNone/>
            </a:pPr>
            <a:r>
              <a:rPr lang="en-US" sz="1800" b="1" dirty="0"/>
              <a:t>	</a:t>
            </a:r>
            <a:r>
              <a:rPr lang="el-GR" sz="1800" b="1" dirty="0"/>
              <a:t>Πρώτον</a:t>
            </a:r>
            <a:r>
              <a:rPr lang="el-GR" sz="1800" dirty="0"/>
              <a:t>, το κόστος διερεύνησης που υφίσταται σε κάθε περίπτωση συμβολαίου, που σε </a:t>
            </a:r>
            <a:r>
              <a:rPr lang="en-US" sz="1800" dirty="0"/>
              <a:t>	</a:t>
            </a:r>
            <a:r>
              <a:rPr lang="el-GR" sz="1800" dirty="0"/>
              <a:t>συνδυασμό με το κόστος διαπραγμάτευσης για τη χορήγηση του δανείου, είναι πολύ υψηλότερο </a:t>
            </a:r>
            <a:r>
              <a:rPr lang="en-US" sz="1800" dirty="0"/>
              <a:t>	</a:t>
            </a:r>
            <a:r>
              <a:rPr lang="el-GR" sz="1800" dirty="0"/>
              <a:t>για ένα άτομο από ότι για μια τράπεζα. </a:t>
            </a:r>
          </a:p>
          <a:p>
            <a:pPr marL="0" indent="0" algn="just">
              <a:buNone/>
            </a:pPr>
            <a:r>
              <a:rPr lang="en-US" sz="1800" b="1" dirty="0"/>
              <a:t>	</a:t>
            </a:r>
            <a:r>
              <a:rPr lang="el-GR" sz="1800" b="1" dirty="0"/>
              <a:t>Δεύτερον</a:t>
            </a:r>
            <a:r>
              <a:rPr lang="el-GR" sz="1800" dirty="0"/>
              <a:t>, το κόστος επαλήθευσης, ή η αδυναμία επαλήθευσης, των </a:t>
            </a:r>
            <a:r>
              <a:rPr lang="el-GR" sz="1800" dirty="0" err="1"/>
              <a:t>παρεχομένων</a:t>
            </a:r>
            <a:r>
              <a:rPr lang="el-GR" sz="1800" dirty="0"/>
              <a:t> </a:t>
            </a:r>
            <a:r>
              <a:rPr lang="en-US" sz="1800" dirty="0"/>
              <a:t>	</a:t>
            </a:r>
            <a:r>
              <a:rPr lang="el-GR" sz="1800" dirty="0"/>
              <a:t>πληροφοριών. </a:t>
            </a:r>
          </a:p>
          <a:p>
            <a:pPr marL="0" indent="0" algn="just">
              <a:buNone/>
            </a:pPr>
            <a:r>
              <a:rPr lang="en-US" sz="1800" b="1" dirty="0"/>
              <a:t>	</a:t>
            </a:r>
            <a:r>
              <a:rPr lang="el-GR" sz="1800" b="1" dirty="0"/>
              <a:t>Τρίτον</a:t>
            </a:r>
            <a:r>
              <a:rPr lang="el-GR" sz="1800" dirty="0"/>
              <a:t>, το κόστος παρακολούθησης της αποπληρωμής του δανείου. Οι τράπεζες αναλαμβάνουν </a:t>
            </a:r>
            <a:r>
              <a:rPr lang="en-US" sz="1800" dirty="0"/>
              <a:t>	</a:t>
            </a:r>
            <a:r>
              <a:rPr lang="el-GR" sz="1800" dirty="0"/>
              <a:t>και μετά τη χορήγηση του δανείου, την παρακολούθηση της οικονομικής κατάστασης και τον </a:t>
            </a:r>
            <a:r>
              <a:rPr lang="en-US" sz="1800" dirty="0"/>
              <a:t>	</a:t>
            </a:r>
            <a:r>
              <a:rPr lang="el-GR" sz="1800" dirty="0"/>
              <a:t>έλεγχο των επιχειρήσεων και πελατών που δανειοδοτούν. </a:t>
            </a:r>
          </a:p>
          <a:p>
            <a:pPr marL="0" indent="0" algn="just">
              <a:buNone/>
            </a:pPr>
            <a:r>
              <a:rPr lang="en-US" sz="1800" b="1" dirty="0"/>
              <a:t>	</a:t>
            </a:r>
            <a:r>
              <a:rPr lang="el-GR" sz="1800" b="1" dirty="0"/>
              <a:t>Τέταρτον</a:t>
            </a:r>
            <a:r>
              <a:rPr lang="el-GR" sz="1800" dirty="0"/>
              <a:t>, το κόστος ανάκτησης του δανείου. Ένα δάνειο μπορεί έπειτα από ένα χρονικό </a:t>
            </a:r>
            <a:r>
              <a:rPr lang="en-US" sz="1800" dirty="0"/>
              <a:t>	</a:t>
            </a:r>
            <a:r>
              <a:rPr lang="el-GR" sz="1800" dirty="0"/>
              <a:t>διάστημα να μην εξοφλείται κανονικά ή να αποτελεί επισφαλή απαίτηση. Στη συγκεκριμένη </a:t>
            </a:r>
            <a:r>
              <a:rPr lang="en-US" sz="1800" dirty="0"/>
              <a:t>	</a:t>
            </a:r>
            <a:r>
              <a:rPr lang="el-GR" sz="1800" dirty="0"/>
              <a:t>περίπτωση, ο δανειστής θα πρέπει να προβεί σε ενέργειες είτε για την επαναδιαπραγμάτευση </a:t>
            </a:r>
            <a:r>
              <a:rPr lang="en-US" sz="1800" dirty="0"/>
              <a:t>	</a:t>
            </a:r>
            <a:r>
              <a:rPr lang="el-GR" sz="1800" dirty="0"/>
              <a:t>των όρων του δανείου είτε για τη διεκδίκηση των καθυστερούμενων εσόδων μέσω της νομικής </a:t>
            </a:r>
            <a:r>
              <a:rPr lang="en-US" sz="1800" dirty="0"/>
              <a:t>	</a:t>
            </a:r>
            <a:r>
              <a:rPr lang="el-GR" sz="1800" dirty="0"/>
              <a:t>οδού.</a:t>
            </a:r>
          </a:p>
          <a:p>
            <a:pPr marL="0" indent="0" algn="just">
              <a:buNone/>
            </a:pPr>
            <a:endParaRPr lang="el-GR" sz="1800" dirty="0"/>
          </a:p>
        </p:txBody>
      </p:sp>
      <p:sp>
        <p:nvSpPr>
          <p:cNvPr id="4" name="Slide Number Placeholder 3">
            <a:extLst>
              <a:ext uri="{FF2B5EF4-FFF2-40B4-BE49-F238E27FC236}">
                <a16:creationId xmlns:a16="http://schemas.microsoft.com/office/drawing/2014/main" id="{22A1844A-1B86-ABBC-B55E-62FB5EBEAD82}"/>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BA2AFC63-6E6F-E8AC-1113-0546821F5302}"/>
              </a:ext>
            </a:extLst>
          </p:cNvPr>
          <p:cNvSpPr>
            <a:spLocks noGrp="1"/>
          </p:cNvSpPr>
          <p:nvPr>
            <p:ph type="title"/>
          </p:nvPr>
        </p:nvSpPr>
        <p:spPr>
          <a:xfrm>
            <a:off x="457200" y="102111"/>
            <a:ext cx="8229600" cy="563562"/>
          </a:xfrm>
        </p:spPr>
        <p:txBody>
          <a:bodyPr>
            <a:normAutofit fontScale="90000"/>
          </a:bodyPr>
          <a:lstStyle/>
          <a:p>
            <a:r>
              <a:rPr lang="el-GR" altLang="en-US" sz="4000" b="1" dirty="0">
                <a:solidFill>
                  <a:schemeClr val="tx2"/>
                </a:solidFill>
              </a:rPr>
              <a:t>Κόστος διαμεσολάβησης</a:t>
            </a:r>
          </a:p>
        </p:txBody>
      </p:sp>
    </p:spTree>
    <p:extLst>
      <p:ext uri="{BB962C8B-B14F-4D97-AF65-F5344CB8AC3E}">
        <p14:creationId xmlns:p14="http://schemas.microsoft.com/office/powerpoint/2010/main" val="1038029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1234</TotalTime>
  <Words>3882</Words>
  <Application>Microsoft Office PowerPoint</Application>
  <PresentationFormat>On-screen Show (4:3)</PresentationFormat>
  <Paragraphs>158</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Παρουσίαση 2:  Εισαγωγή στη Λειτουργία του Τραπεζικού Συστήματος</vt:lpstr>
      <vt:lpstr>Η τράπεζα ως θεσμός</vt:lpstr>
      <vt:lpstr>Η τράπεζα ως θεσμός</vt:lpstr>
      <vt:lpstr>Η τράπεζα ως θεσμός</vt:lpstr>
      <vt:lpstr>Διαμεσολαβητικός ρόλος των τραπεζών</vt:lpstr>
      <vt:lpstr>Διαμεσολαβητικός ρόλος των τραπεζών</vt:lpstr>
      <vt:lpstr>Διαμεσολαβητικός ρόλος των τραπεζών</vt:lpstr>
      <vt:lpstr>Διαμεσολαβητικός ρόλος των τραπεζών</vt:lpstr>
      <vt:lpstr>Κόστος διαμεσολάβησης</vt:lpstr>
      <vt:lpstr>Κόστος διαμεσολάβησης</vt:lpstr>
      <vt:lpstr>Κόστος διαμεσολάβησης</vt:lpstr>
      <vt:lpstr>Αναγκαιότητα τραπεζικής διαμεσολάβησης</vt:lpstr>
      <vt:lpstr>Αναγκαιότητα τραπεζικής διαμεσολάβησης</vt:lpstr>
      <vt:lpstr>Αναγκαιότητα τραπεζικής διαμεσολάβησης</vt:lpstr>
      <vt:lpstr>Οικονομική δραστηριότητα και τραπεζικό σύστημα</vt:lpstr>
      <vt:lpstr>Οικονομική δραστηριότητα και τραπεζικό σύστημα</vt:lpstr>
      <vt:lpstr>Τραπεζικά προϊόντα-Τραπεζικές εργασίες-Τραπεζικοί λογαριασμοί</vt:lpstr>
      <vt:lpstr>Τραπεζικά Προϊόντα-Τραπεζικές Εργασίες-Τραπεζικοί Λογαριασμοί</vt:lpstr>
      <vt:lpstr>Τραπεζικές εργασίες, τόκος και άλλα κόστη </vt:lpstr>
      <vt:lpstr>Τραπεζικές εργασίες, τόκος και άλλα κόστη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109</cp:revision>
  <dcterms:created xsi:type="dcterms:W3CDTF">2013-10-10T16:57:40Z</dcterms:created>
  <dcterms:modified xsi:type="dcterms:W3CDTF">2026-03-02T12:33:28Z</dcterms:modified>
</cp:coreProperties>
</file>