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0"/>
  </p:notesMasterIdLst>
  <p:handoutMasterIdLst>
    <p:handoutMasterId r:id="rId21"/>
  </p:handoutMasterIdLst>
  <p:sldIdLst>
    <p:sldId id="256" r:id="rId2"/>
    <p:sldId id="283" r:id="rId3"/>
    <p:sldId id="284" r:id="rId4"/>
    <p:sldId id="285" r:id="rId5"/>
    <p:sldId id="286" r:id="rId6"/>
    <p:sldId id="287" r:id="rId7"/>
    <p:sldId id="288" r:id="rId8"/>
    <p:sldId id="289" r:id="rId9"/>
    <p:sldId id="290" r:id="rId10"/>
    <p:sldId id="291" r:id="rId11"/>
    <p:sldId id="292" r:id="rId12"/>
    <p:sldId id="293" r:id="rId13"/>
    <p:sldId id="294" r:id="rId14"/>
    <p:sldId id="295" r:id="rId15"/>
    <p:sldId id="296" r:id="rId16"/>
    <p:sldId id="297" r:id="rId17"/>
    <p:sldId id="298" r:id="rId18"/>
    <p:sldId id="299"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67"/>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A4BCE53-8315-4DF0-A754-9BE81DC943A0}" type="datetimeFigureOut">
              <a:rPr lang="en-US" smtClean="0"/>
              <a:pPr/>
              <a:t>2/18/2026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3537CDF-A877-4E0E-9FEA-F92B5F2FF5D9}" type="slidenum">
              <a:rPr lang="en-US" smtClean="0"/>
              <a:pPr/>
              <a:t>‹#›</a:t>
            </a:fld>
            <a:endParaRPr lang="en-US"/>
          </a:p>
        </p:txBody>
      </p:sp>
    </p:spTree>
    <p:extLst>
      <p:ext uri="{BB962C8B-B14F-4D97-AF65-F5344CB8AC3E}">
        <p14:creationId xmlns:p14="http://schemas.microsoft.com/office/powerpoint/2010/main" val="24687196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86A5EBF-CF50-44FE-9E1F-884C45800918}" type="datetimeFigureOut">
              <a:rPr lang="en-US" smtClean="0"/>
              <a:pPr/>
              <a:t>2/18/2026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9AE102F-8DD2-4131-96EE-9DEDB79A8E5F}" type="slidenum">
              <a:rPr lang="en-US" smtClean="0"/>
              <a:pPr/>
              <a:t>‹#›</a:t>
            </a:fld>
            <a:endParaRPr lang="en-US"/>
          </a:p>
        </p:txBody>
      </p:sp>
    </p:spTree>
    <p:extLst>
      <p:ext uri="{BB962C8B-B14F-4D97-AF65-F5344CB8AC3E}">
        <p14:creationId xmlns:p14="http://schemas.microsoft.com/office/powerpoint/2010/main" val="21315734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F9F4CE2-A9E9-4B45-8ECB-F1FDCBFFD3EF}" type="datetime1">
              <a:rPr lang="en-US" smtClean="0"/>
              <a:pPr/>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23675254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3814E15-3457-495A-AB01-F4A819D22541}" type="datetime1">
              <a:rPr lang="en-US" smtClean="0"/>
              <a:pPr/>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4243651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53137E9-1BEF-433E-BE15-35DA1DF3E3A2}" type="datetime1">
              <a:rPr lang="en-US" smtClean="0"/>
              <a:pPr/>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844135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E9E70E2-71A4-426C-9CE9-D7A906965BD5}" type="datetime1">
              <a:rPr lang="en-US" smtClean="0"/>
              <a:pPr/>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2746171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6F2B71E-E247-42A4-AA60-FD245413CB33}" type="datetime1">
              <a:rPr lang="en-US" smtClean="0"/>
              <a:pPr/>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42128498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AEA59ED-A1A9-434A-B25B-0B3BE59A99B6}" type="datetime1">
              <a:rPr lang="en-US" smtClean="0"/>
              <a:pPr/>
              <a:t>2/18/2026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3624297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16B3902-797E-407F-8F6C-260226A992AB}" type="datetime1">
              <a:rPr lang="en-US" smtClean="0"/>
              <a:pPr/>
              <a:t>2/18/2026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22494871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EBF6F62-E970-4F34-955F-C9C59223CC01}" type="datetime1">
              <a:rPr lang="en-US" smtClean="0"/>
              <a:pPr/>
              <a:t>2/18/2026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2995372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2417C8-31A8-4739-B980-3B6BA2DFDE42}" type="datetime1">
              <a:rPr lang="en-US" smtClean="0"/>
              <a:pPr/>
              <a:t>2/18/2026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20805058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8361A60-F0E2-4D97-B46C-0F07767DDE24}" type="datetime1">
              <a:rPr lang="en-US" smtClean="0"/>
              <a:pPr/>
              <a:t>2/18/2026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795717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54820D9-5BCC-467E-8697-CA3FBFCB2DC1}" type="datetime1">
              <a:rPr lang="en-US" smtClean="0"/>
              <a:pPr/>
              <a:t>2/18/2026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3334203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540CEB-6C2D-43AA-A733-2BC245DA02D5}" type="datetime1">
              <a:rPr lang="en-US" smtClean="0"/>
              <a:pPr/>
              <a:t>2/18/2026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80338C-7267-4363-B749-58AFCE06DD7B}" type="slidenum">
              <a:rPr lang="en-US" smtClean="0"/>
              <a:pPr/>
              <a:t>‹#›</a:t>
            </a:fld>
            <a:endParaRPr lang="en-US"/>
          </a:p>
        </p:txBody>
      </p:sp>
    </p:spTree>
    <p:extLst>
      <p:ext uri="{BB962C8B-B14F-4D97-AF65-F5344CB8AC3E}">
        <p14:creationId xmlns:p14="http://schemas.microsoft.com/office/powerpoint/2010/main" val="28300610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04800" y="2130425"/>
            <a:ext cx="8534400" cy="1831975"/>
          </a:xfrm>
        </p:spPr>
        <p:txBody>
          <a:bodyPr>
            <a:normAutofit/>
          </a:bodyPr>
          <a:lstStyle/>
          <a:p>
            <a:r>
              <a:rPr lang="el-GR" b="1" dirty="0">
                <a:solidFill>
                  <a:schemeClr val="tx2"/>
                </a:solidFill>
              </a:rPr>
              <a:t>Παρουσίαση 10: </a:t>
            </a:r>
            <a:br>
              <a:rPr lang="el-GR" b="1" dirty="0">
                <a:solidFill>
                  <a:schemeClr val="tx2"/>
                </a:solidFill>
              </a:rPr>
            </a:br>
            <a:r>
              <a:rPr lang="el-GR" b="1" dirty="0">
                <a:solidFill>
                  <a:schemeClr val="tx2"/>
                </a:solidFill>
              </a:rPr>
              <a:t>Κρίσεις στο Τραπεζικό Σύστημα</a:t>
            </a:r>
            <a:endParaRPr lang="en-US" b="1" dirty="0">
              <a:solidFill>
                <a:schemeClr val="tx2"/>
              </a:solidFill>
            </a:endParaRPr>
          </a:p>
        </p:txBody>
      </p:sp>
    </p:spTree>
    <p:extLst>
      <p:ext uri="{BB962C8B-B14F-4D97-AF65-F5344CB8AC3E}">
        <p14:creationId xmlns:p14="http://schemas.microsoft.com/office/powerpoint/2010/main" val="3538487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16C670-C140-E0F7-D697-806E05E2269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2CDF2A2-9582-0D95-F9B1-E915CB27CC44}"/>
              </a:ext>
            </a:extLst>
          </p:cNvPr>
          <p:cNvSpPr>
            <a:spLocks noGrp="1"/>
          </p:cNvSpPr>
          <p:nvPr>
            <p:ph idx="1"/>
          </p:nvPr>
        </p:nvSpPr>
        <p:spPr>
          <a:xfrm>
            <a:off x="457200" y="1295401"/>
            <a:ext cx="8229600" cy="5334000"/>
          </a:xfrm>
        </p:spPr>
        <p:txBody>
          <a:bodyPr>
            <a:noAutofit/>
          </a:bodyPr>
          <a:lstStyle/>
          <a:p>
            <a:pPr algn="just"/>
            <a:r>
              <a:rPr lang="el-GR" sz="1600" dirty="0"/>
              <a:t>Βασική αιτία των χρηματοοικονομικών κρίσεων είναι η ύπαρξη του προβλήματος του “ηθικού κινδύνου”. Το πρόβλημα αυτό είναι εμφανές σε διάφορες πτυχές της οικονομικής δραστηριότητας. </a:t>
            </a:r>
          </a:p>
          <a:p>
            <a:pPr algn="just"/>
            <a:r>
              <a:rPr lang="el-GR" sz="1600" dirty="0"/>
              <a:t>Πρώτον στο βιομηχανικό τομέα, όπου οι επιχειρήσεις μπορεί να προσβλέπουν στην προστασία του κράτους. Έτσι οι επιχειρήσεις έχουν κίνητρο να παραβλέπουν το υψηλό κόστος και τον κίνδυνο των επενδυτικών τους σχεδίων. Τα λανθασμένα κίνητρα προς τον ιδιωτικό τομέα οδηγούν σε </a:t>
            </a:r>
            <a:r>
              <a:rPr lang="el-GR" sz="1600" dirty="0" err="1"/>
              <a:t>υπερσυσσώρευση</a:t>
            </a:r>
            <a:r>
              <a:rPr lang="el-GR" sz="1600" dirty="0"/>
              <a:t> κεφαλαίου, που χρηματοδοτείται σε σημαντικό βαθμό με εξωτερικό δανεισμό.</a:t>
            </a:r>
          </a:p>
          <a:p>
            <a:pPr algn="just"/>
            <a:r>
              <a:rPr lang="el-GR" sz="1600" dirty="0"/>
              <a:t>Σε ένα δεύτερο τομέα της οικονομίας όπου εμφανίζεται το πρόβλημα του ηθικού κινδύνου είναι στο τραπεζικό σύστημα. Τα τραπεζικά ιδρύματα μπορεί να παίξουν το ρόλο του “καναλιού” διοχέτευσης κεφαλαίων από το εξωτερικό σε υψηλού κινδύνου επενδυτικές δραστηριότητες του εγχώριου ιδιωτικού τομέα. Οι τράπεζες βασίζονται στο κράτος για τη διάσωσή τους σε περίπτωση αδυναμίας των δανειοληπτών να εκπληρώσουν τις υποχρεώσεις τους. </a:t>
            </a:r>
          </a:p>
          <a:p>
            <a:pPr algn="just"/>
            <a:r>
              <a:rPr lang="el-GR" sz="1600" dirty="0"/>
              <a:t>Τρίτον, όσον αφορά τις εξωτερικές συναλλαγές μιας οικονομίας, το πρόβλημα του ηθικού κινδύνου εμφανίζεται στη συμπεριφορά των διεθνών τραπεζικών ιδρυμάτων και θεσμικών επενδυτών. Παρά τον υψηλό κίνδυνο των επενδύσεων στις αναδυόμενες οικονομίες και την έλλειψη πείρας και υποδομής στα τραπεζικά τους συστήματα, οι διεθνείς επενδυτές κατευθύνουν σημαντικά κεφάλαια προς τις χώρες αυτές, προσδοκώντας σε υψηλές αποδόσεις και υπολογίζοντας σε έναν τρίτο φορέα, όπως το ΔΝΤ, για τη διάσωσή τους σε περίπτωση ζημιών.</a:t>
            </a:r>
          </a:p>
        </p:txBody>
      </p:sp>
      <p:sp>
        <p:nvSpPr>
          <p:cNvPr id="4" name="Slide Number Placeholder 3">
            <a:extLst>
              <a:ext uri="{FF2B5EF4-FFF2-40B4-BE49-F238E27FC236}">
                <a16:creationId xmlns:a16="http://schemas.microsoft.com/office/drawing/2014/main" id="{8CB8D9D4-840C-47C4-AF8A-B8417A9F4E5B}"/>
              </a:ext>
            </a:extLst>
          </p:cNvPr>
          <p:cNvSpPr>
            <a:spLocks noGrp="1"/>
          </p:cNvSpPr>
          <p:nvPr>
            <p:ph type="sldNum" sz="quarter" idx="12"/>
          </p:nvPr>
        </p:nvSpPr>
        <p:spPr/>
        <p:txBody>
          <a:bodyPr/>
          <a:lstStyle/>
          <a:p>
            <a:fld id="{6F80338C-7267-4363-B749-58AFCE06DD7B}" type="slidenum">
              <a:rPr lang="en-US" smtClean="0"/>
              <a:pPr/>
              <a:t>10</a:t>
            </a:fld>
            <a:endParaRPr lang="en-US" dirty="0"/>
          </a:p>
        </p:txBody>
      </p:sp>
      <p:sp>
        <p:nvSpPr>
          <p:cNvPr id="5" name="Title 1">
            <a:extLst>
              <a:ext uri="{FF2B5EF4-FFF2-40B4-BE49-F238E27FC236}">
                <a16:creationId xmlns:a16="http://schemas.microsoft.com/office/drawing/2014/main" id="{50F042D6-425D-72E4-0A3E-DBC76142DEA3}"/>
              </a:ext>
            </a:extLst>
          </p:cNvPr>
          <p:cNvSpPr>
            <a:spLocks noGrp="1"/>
          </p:cNvSpPr>
          <p:nvPr>
            <p:ph type="title"/>
          </p:nvPr>
        </p:nvSpPr>
        <p:spPr>
          <a:xfrm>
            <a:off x="435077" y="166022"/>
            <a:ext cx="8229600" cy="1053178"/>
          </a:xfrm>
        </p:spPr>
        <p:txBody>
          <a:bodyPr>
            <a:normAutofit fontScale="90000"/>
          </a:bodyPr>
          <a:lstStyle/>
          <a:p>
            <a:r>
              <a:rPr lang="el-GR" altLang="en-US" sz="4000" b="1" dirty="0">
                <a:solidFill>
                  <a:schemeClr val="tx2"/>
                </a:solidFill>
              </a:rPr>
              <a:t>Ο ρόλος του ηθικού κινδύνου στις τραπεζικές κρίσεις  </a:t>
            </a:r>
          </a:p>
        </p:txBody>
      </p:sp>
    </p:spTree>
    <p:extLst>
      <p:ext uri="{BB962C8B-B14F-4D97-AF65-F5344CB8AC3E}">
        <p14:creationId xmlns:p14="http://schemas.microsoft.com/office/powerpoint/2010/main" val="21491940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713CAA-96B6-FF97-A561-5A9CF46D6D9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26D784C-C842-8485-4108-F991B1CCD469}"/>
              </a:ext>
            </a:extLst>
          </p:cNvPr>
          <p:cNvSpPr>
            <a:spLocks noGrp="1"/>
          </p:cNvSpPr>
          <p:nvPr>
            <p:ph idx="1"/>
          </p:nvPr>
        </p:nvSpPr>
        <p:spPr>
          <a:xfrm>
            <a:off x="457200" y="1295401"/>
            <a:ext cx="8229600" cy="5334000"/>
          </a:xfrm>
        </p:spPr>
        <p:txBody>
          <a:bodyPr>
            <a:noAutofit/>
          </a:bodyPr>
          <a:lstStyle/>
          <a:p>
            <a:pPr algn="just"/>
            <a:r>
              <a:rPr lang="el-GR" sz="1600" dirty="0"/>
              <a:t>Μια τραπεζική κρίση έχει πολλαπλές αρνητικές επιδράσεις στην οικονομική δραστηριότητα. Σε αρκετές περιπτώσεις, οι τραπεζικές κρίσεις είναι επακόλουθο μιας ύφεσης στην οικονομική δραστηριότητα, που προκαλείται από μια στροφή της νομισματικής πολιτικής προς περιοριστική κατεύθυνση. </a:t>
            </a:r>
          </a:p>
          <a:p>
            <a:pPr algn="just"/>
            <a:r>
              <a:rPr lang="el-GR" sz="1600" dirty="0"/>
              <a:t>Η κρίση στο τραπεζικό σύστημα εντείνει και παρατείνει την ύφεση στην οικονομία. Η χειροτέρευση της χρηματοοικονομικής θέσης των τραπεζών λειτουργεί ως αντικίνητρο για την παροχή ρευστότητας προς τον ιδιωτικό τομέα, ώστε να υπάρξει ανάκαμψη της οικονομικής δραστηριότητάς. Το γεγονός αυτό έχει ιδιαίτερα αρνητικές επιδράσεις στις μικρομεσαίες επιχειρήσεις, οι οποίες κατά κανόνα δεν έχουν πρόσβαση σε εναλλακτικές πηγές χρηματοδότησης. </a:t>
            </a:r>
          </a:p>
          <a:p>
            <a:pPr algn="just"/>
            <a:r>
              <a:rPr lang="el-GR" sz="1600" dirty="0"/>
              <a:t>Επιπλέον η κρίση έχει ως συνέπεια την άμβλυνση της ποιότητας της πληροφόρησης που διαθέτουν οι τράπεζες σχετικά με την οικονομική κατάσταση των πελατών τους. </a:t>
            </a:r>
          </a:p>
          <a:p>
            <a:pPr algn="just"/>
            <a:r>
              <a:rPr lang="el-GR" sz="1600" dirty="0"/>
              <a:t>Δεδομένης της χειροτέρευσης της πιστοληπτικής ικανότητας πολλών επιχειρήσεων σε περιόδους κρίσης, είναι περισσότερο πιθανή η εμφάνιση του φαινομένου της “δυσμενούς επιλογής” (</a:t>
            </a:r>
            <a:r>
              <a:rPr lang="el-GR" sz="1600" dirty="0" err="1"/>
              <a:t>adverse</a:t>
            </a:r>
            <a:r>
              <a:rPr lang="el-GR" sz="1600" dirty="0"/>
              <a:t> </a:t>
            </a:r>
            <a:r>
              <a:rPr lang="el-GR" sz="1600" dirty="0" err="1"/>
              <a:t>selection</a:t>
            </a:r>
            <a:r>
              <a:rPr lang="el-GR" sz="1600" dirty="0"/>
              <a:t>). </a:t>
            </a:r>
          </a:p>
          <a:p>
            <a:pPr algn="just"/>
            <a:r>
              <a:rPr lang="el-GR" sz="1600" dirty="0"/>
              <a:t>Κατά συνέπεια, τα διαθέσιμα κεφάλαια για χορηγήσεις των τραπεζών είναι πολύ πιθανό να καταλήξουν σε υψηλού κινδύνου επενδυτικές δραστηριότητες λόγω του ότι μόνον οι υψηλού κινδύνου δανειολήπτες είναι διατεθειμένοι να αποδεχτούν τα αυξημένα επιτόκια χορηγήσεων που προσφέρουν οι τράπεζες.</a:t>
            </a:r>
          </a:p>
        </p:txBody>
      </p:sp>
      <p:sp>
        <p:nvSpPr>
          <p:cNvPr id="4" name="Slide Number Placeholder 3">
            <a:extLst>
              <a:ext uri="{FF2B5EF4-FFF2-40B4-BE49-F238E27FC236}">
                <a16:creationId xmlns:a16="http://schemas.microsoft.com/office/drawing/2014/main" id="{DC6A1267-9AB1-15ED-153D-8073EE7B8976}"/>
              </a:ext>
            </a:extLst>
          </p:cNvPr>
          <p:cNvSpPr>
            <a:spLocks noGrp="1"/>
          </p:cNvSpPr>
          <p:nvPr>
            <p:ph type="sldNum" sz="quarter" idx="12"/>
          </p:nvPr>
        </p:nvSpPr>
        <p:spPr/>
        <p:txBody>
          <a:bodyPr/>
          <a:lstStyle/>
          <a:p>
            <a:fld id="{6F80338C-7267-4363-B749-58AFCE06DD7B}" type="slidenum">
              <a:rPr lang="en-US" smtClean="0"/>
              <a:pPr/>
              <a:t>11</a:t>
            </a:fld>
            <a:endParaRPr lang="en-US" dirty="0"/>
          </a:p>
        </p:txBody>
      </p:sp>
      <p:sp>
        <p:nvSpPr>
          <p:cNvPr id="5" name="Title 1">
            <a:extLst>
              <a:ext uri="{FF2B5EF4-FFF2-40B4-BE49-F238E27FC236}">
                <a16:creationId xmlns:a16="http://schemas.microsoft.com/office/drawing/2014/main" id="{6FA6BD8B-6F71-72F5-4A91-3D3BFD90CD4D}"/>
              </a:ext>
            </a:extLst>
          </p:cNvPr>
          <p:cNvSpPr>
            <a:spLocks noGrp="1"/>
          </p:cNvSpPr>
          <p:nvPr>
            <p:ph type="title"/>
          </p:nvPr>
        </p:nvSpPr>
        <p:spPr>
          <a:xfrm>
            <a:off x="435077" y="166022"/>
            <a:ext cx="8229600" cy="1053178"/>
          </a:xfrm>
        </p:spPr>
        <p:txBody>
          <a:bodyPr>
            <a:normAutofit fontScale="90000"/>
          </a:bodyPr>
          <a:lstStyle/>
          <a:p>
            <a:r>
              <a:rPr lang="el-GR" altLang="en-US" sz="4000" b="1" dirty="0">
                <a:solidFill>
                  <a:schemeClr val="tx2"/>
                </a:solidFill>
              </a:rPr>
              <a:t>Οι επιπτώσεις των τραπεζικών κρίσεων στην πραγματική οικονομία </a:t>
            </a:r>
          </a:p>
        </p:txBody>
      </p:sp>
    </p:spTree>
    <p:extLst>
      <p:ext uri="{BB962C8B-B14F-4D97-AF65-F5344CB8AC3E}">
        <p14:creationId xmlns:p14="http://schemas.microsoft.com/office/powerpoint/2010/main" val="28821772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14467F-6C14-7F9B-198E-8D4A79569BC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EEDF0C4-2703-42CF-1656-21A24AE68042}"/>
              </a:ext>
            </a:extLst>
          </p:cNvPr>
          <p:cNvSpPr>
            <a:spLocks noGrp="1"/>
          </p:cNvSpPr>
          <p:nvPr>
            <p:ph idx="1"/>
          </p:nvPr>
        </p:nvSpPr>
        <p:spPr>
          <a:xfrm>
            <a:off x="457200" y="1295401"/>
            <a:ext cx="8229600" cy="5334000"/>
          </a:xfrm>
        </p:spPr>
        <p:txBody>
          <a:bodyPr>
            <a:noAutofit/>
          </a:bodyPr>
          <a:lstStyle/>
          <a:p>
            <a:pPr algn="just"/>
            <a:r>
              <a:rPr lang="el-GR" sz="1600" dirty="0"/>
              <a:t>Οι αρνητικές επιδράσεις των τραπεζικών κρίσεων εμφανίζονται και στην άσκηση της νομισματικής πολιτικής. Η κεντρική τράπεζα, ως δανειστής τελευταίας προσφυγής, αναγκάζεται να παρέχει ρευστότητα στο τραπεζικό σύστημα. </a:t>
            </a:r>
          </a:p>
          <a:p>
            <a:pPr algn="just"/>
            <a:r>
              <a:rPr lang="el-GR" sz="1600" dirty="0"/>
              <a:t>Όμως η κεντρική τράπεζα βρίσκεται συνήθως αντιμέτωπη με δύο αντικρουόμενους στόχους. Από τη μια πλευρά, την ανάγκη αύξησης της ρευστότητας για την αντιμετώπιση των προβλημάτων του τραπεζικού τομέα και, από την άλλη, την ανάγκη επίτευξης ενός χαμηλού επιπέδου πληθωρισμού. </a:t>
            </a:r>
          </a:p>
          <a:p>
            <a:pPr algn="just"/>
            <a:r>
              <a:rPr lang="el-GR" sz="1600" dirty="0"/>
              <a:t>Το δίλημμα αυτό προβάλλεται εντονότερο στην περίπτωση που η κεντρική τράπεζα, λόγω του καταστατικού της, έχει ως πρωταρχικό στόχο τη διατήρηση χαμηλού επιπέδου πληθωρισμού. Επίσης η άσκηση νομισματικής πολιτικής σε περίοδο κρίσης καθίσταται δυσκολότερη, αν η κεντρική τράπεζα ακολουθεί παράλληλα μια πολιτική σταθερής συναλλαγματικής ισοτιμίας. </a:t>
            </a:r>
          </a:p>
          <a:p>
            <a:pPr algn="just"/>
            <a:r>
              <a:rPr lang="el-GR" sz="1600" dirty="0"/>
              <a:t>Υπό καθεστώς απελευθερωμένης διακίνησης κεφαλαίων, η συναλλαγματική ισοτιμία δύναται να βρεθεί στο στόχαστρο κερδοσκοπικών επιθέσεων. Η κεντρική τράπεζα βρίσκεται τότε στη δυσμενή θέση να επιλέξει ανάμεσα στην άνοδο των βραχυπρόθεσμων επιτοκίων για την αντιμετώπιση των κερδοσκοπικών επιθέσεων και στις αρνητικές συνέπειες των υψηλών επιτοκίων για το ήδη αδύναμο τραπεζικό σύστημα.</a:t>
            </a:r>
          </a:p>
          <a:p>
            <a:pPr algn="just"/>
            <a:r>
              <a:rPr lang="el-GR" sz="1600" dirty="0"/>
              <a:t>Μια τελευταία αρνητική επίπτωση των τραπεζικών κρίσεων στην πραγματική οικονομία σχετίζεται με την παρέμβαση του κράτους για τη διάσωση του συστήματος. </a:t>
            </a:r>
          </a:p>
        </p:txBody>
      </p:sp>
      <p:sp>
        <p:nvSpPr>
          <p:cNvPr id="4" name="Slide Number Placeholder 3">
            <a:extLst>
              <a:ext uri="{FF2B5EF4-FFF2-40B4-BE49-F238E27FC236}">
                <a16:creationId xmlns:a16="http://schemas.microsoft.com/office/drawing/2014/main" id="{4EBCC66A-F92E-BEF4-ED74-BDF16E9403DC}"/>
              </a:ext>
            </a:extLst>
          </p:cNvPr>
          <p:cNvSpPr>
            <a:spLocks noGrp="1"/>
          </p:cNvSpPr>
          <p:nvPr>
            <p:ph type="sldNum" sz="quarter" idx="12"/>
          </p:nvPr>
        </p:nvSpPr>
        <p:spPr/>
        <p:txBody>
          <a:bodyPr/>
          <a:lstStyle/>
          <a:p>
            <a:fld id="{6F80338C-7267-4363-B749-58AFCE06DD7B}" type="slidenum">
              <a:rPr lang="en-US" smtClean="0"/>
              <a:pPr/>
              <a:t>12</a:t>
            </a:fld>
            <a:endParaRPr lang="en-US" dirty="0"/>
          </a:p>
        </p:txBody>
      </p:sp>
      <p:sp>
        <p:nvSpPr>
          <p:cNvPr id="5" name="Title 1">
            <a:extLst>
              <a:ext uri="{FF2B5EF4-FFF2-40B4-BE49-F238E27FC236}">
                <a16:creationId xmlns:a16="http://schemas.microsoft.com/office/drawing/2014/main" id="{08A3CD50-840B-951B-42A0-BE6CC1ECDBDC}"/>
              </a:ext>
            </a:extLst>
          </p:cNvPr>
          <p:cNvSpPr>
            <a:spLocks noGrp="1"/>
          </p:cNvSpPr>
          <p:nvPr>
            <p:ph type="title"/>
          </p:nvPr>
        </p:nvSpPr>
        <p:spPr>
          <a:xfrm>
            <a:off x="435077" y="166022"/>
            <a:ext cx="8229600" cy="1053178"/>
          </a:xfrm>
        </p:spPr>
        <p:txBody>
          <a:bodyPr>
            <a:normAutofit fontScale="90000"/>
          </a:bodyPr>
          <a:lstStyle/>
          <a:p>
            <a:r>
              <a:rPr lang="el-GR" altLang="en-US" sz="4000" b="1" dirty="0">
                <a:solidFill>
                  <a:schemeClr val="tx2"/>
                </a:solidFill>
              </a:rPr>
              <a:t>Οι επιπτώσεις των τραπεζικών κρίσεων στην πραγματική οικονομία </a:t>
            </a:r>
          </a:p>
        </p:txBody>
      </p:sp>
    </p:spTree>
    <p:extLst>
      <p:ext uri="{BB962C8B-B14F-4D97-AF65-F5344CB8AC3E}">
        <p14:creationId xmlns:p14="http://schemas.microsoft.com/office/powerpoint/2010/main" val="6253506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462057-CDC9-1C18-A25E-6531DC64818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5F517F8-DDEB-4627-FD58-EBE7ABFC31FF}"/>
              </a:ext>
            </a:extLst>
          </p:cNvPr>
          <p:cNvSpPr>
            <a:spLocks noGrp="1"/>
          </p:cNvSpPr>
          <p:nvPr>
            <p:ph idx="1"/>
          </p:nvPr>
        </p:nvSpPr>
        <p:spPr>
          <a:xfrm>
            <a:off x="457200" y="1295401"/>
            <a:ext cx="8229600" cy="5334000"/>
          </a:xfrm>
        </p:spPr>
        <p:txBody>
          <a:bodyPr>
            <a:noAutofit/>
          </a:bodyPr>
          <a:lstStyle/>
          <a:p>
            <a:pPr algn="just"/>
            <a:r>
              <a:rPr lang="el-GR" sz="1600" dirty="0"/>
              <a:t>Το κράτος αναγκάζεται να προσφέρει χρηματικούς πόρους για την </a:t>
            </a:r>
            <a:r>
              <a:rPr lang="el-GR" sz="1600" dirty="0" err="1"/>
              <a:t>επανακεφαλαιοποίηση</a:t>
            </a:r>
            <a:r>
              <a:rPr lang="el-GR" sz="1600" dirty="0"/>
              <a:t> των αδύναμων τραπεζικών ιδρυμάτων. Οι επιπρόσθετες δαπάνες επιβαρύνουν τον προϋπολογισμό και συχνά καλύπτονται με αύξηση της φορολογίας. </a:t>
            </a:r>
          </a:p>
          <a:p>
            <a:pPr algn="just"/>
            <a:r>
              <a:rPr lang="el-GR" sz="1600" dirty="0"/>
              <a:t>Έχει εκφραστεί η άποψη πως, στην περίπτωση αυτή, δεν υφίσταται μια καθαρή επιβάρυνση για την οικονομία, εφόσον ουσιαστικά υπάρχει μια αναδιανομή πόρων από τους φορολογούμενους προς το τραπεζικό σύστημα. Όμως, εάν το κράτος αποφασίσει να καλύψει το κόστος εξυγίανσης των τραπεζών, όχι με αύξηση της φορολογίας, αλλά με αύξηση της προσφοράς χρήματος, τότε η οικονομία επιβαρύνεται με έναν πληθωριστικό φόρο. </a:t>
            </a:r>
          </a:p>
          <a:p>
            <a:pPr algn="just"/>
            <a:r>
              <a:rPr lang="el-GR" sz="1600" dirty="0"/>
              <a:t>Τέλος, η διάσωση ορισμένων τραπεζικών ιδρυμάτων από το κράτος χειροτερεύει το πρόβλημα του ηθικού κινδύνου μελλοντικά. </a:t>
            </a:r>
          </a:p>
        </p:txBody>
      </p:sp>
      <p:sp>
        <p:nvSpPr>
          <p:cNvPr id="4" name="Slide Number Placeholder 3">
            <a:extLst>
              <a:ext uri="{FF2B5EF4-FFF2-40B4-BE49-F238E27FC236}">
                <a16:creationId xmlns:a16="http://schemas.microsoft.com/office/drawing/2014/main" id="{933FB8A1-FCE0-D4FF-5EC7-4B0431DA977C}"/>
              </a:ext>
            </a:extLst>
          </p:cNvPr>
          <p:cNvSpPr>
            <a:spLocks noGrp="1"/>
          </p:cNvSpPr>
          <p:nvPr>
            <p:ph type="sldNum" sz="quarter" idx="12"/>
          </p:nvPr>
        </p:nvSpPr>
        <p:spPr/>
        <p:txBody>
          <a:bodyPr/>
          <a:lstStyle/>
          <a:p>
            <a:fld id="{6F80338C-7267-4363-B749-58AFCE06DD7B}" type="slidenum">
              <a:rPr lang="en-US" smtClean="0"/>
              <a:pPr/>
              <a:t>13</a:t>
            </a:fld>
            <a:endParaRPr lang="en-US" dirty="0"/>
          </a:p>
        </p:txBody>
      </p:sp>
      <p:sp>
        <p:nvSpPr>
          <p:cNvPr id="5" name="Title 1">
            <a:extLst>
              <a:ext uri="{FF2B5EF4-FFF2-40B4-BE49-F238E27FC236}">
                <a16:creationId xmlns:a16="http://schemas.microsoft.com/office/drawing/2014/main" id="{FF539A74-A0FE-C30B-BDB0-F4425C34107A}"/>
              </a:ext>
            </a:extLst>
          </p:cNvPr>
          <p:cNvSpPr>
            <a:spLocks noGrp="1"/>
          </p:cNvSpPr>
          <p:nvPr>
            <p:ph type="title"/>
          </p:nvPr>
        </p:nvSpPr>
        <p:spPr>
          <a:xfrm>
            <a:off x="435077" y="166022"/>
            <a:ext cx="8229600" cy="1053178"/>
          </a:xfrm>
        </p:spPr>
        <p:txBody>
          <a:bodyPr>
            <a:normAutofit fontScale="90000"/>
          </a:bodyPr>
          <a:lstStyle/>
          <a:p>
            <a:r>
              <a:rPr lang="el-GR" altLang="en-US" sz="4000" b="1" dirty="0">
                <a:solidFill>
                  <a:schemeClr val="tx2"/>
                </a:solidFill>
              </a:rPr>
              <a:t>Οι επιπτώσεις των τραπεζικών κρίσεων στην πραγματική οικονομία </a:t>
            </a:r>
          </a:p>
        </p:txBody>
      </p:sp>
    </p:spTree>
    <p:extLst>
      <p:ext uri="{BB962C8B-B14F-4D97-AF65-F5344CB8AC3E}">
        <p14:creationId xmlns:p14="http://schemas.microsoft.com/office/powerpoint/2010/main" val="31032673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4A9092-7EE3-FBEF-BA48-36AA8FD866E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9ABD2E8-303C-D702-C56C-7562F70932D9}"/>
              </a:ext>
            </a:extLst>
          </p:cNvPr>
          <p:cNvSpPr>
            <a:spLocks noGrp="1"/>
          </p:cNvSpPr>
          <p:nvPr>
            <p:ph idx="1"/>
          </p:nvPr>
        </p:nvSpPr>
        <p:spPr>
          <a:xfrm>
            <a:off x="435077" y="914400"/>
            <a:ext cx="8229600" cy="5334000"/>
          </a:xfrm>
        </p:spPr>
        <p:txBody>
          <a:bodyPr>
            <a:noAutofit/>
          </a:bodyPr>
          <a:lstStyle/>
          <a:p>
            <a:pPr algn="just"/>
            <a:r>
              <a:rPr lang="el-GR" sz="1600" dirty="0"/>
              <a:t>Η οικονομική έρευνα έχει προσπαθήσει να εξετάσει την ικανότητα ενός συνόλου δεικτών να προβλέπουν τυχόν επερχόμενες κρίσεις. </a:t>
            </a:r>
          </a:p>
          <a:p>
            <a:pPr algn="just"/>
            <a:r>
              <a:rPr lang="el-GR" sz="1600" dirty="0"/>
              <a:t>Η προσπάθεια αυτή έχει άμεσα οφέλη για την άσκηση πολιτικής, καθότι δίνει τη δυνατότητα στις εποπτικές αρχές να λάβουν προληπτικά μέτρα για την αποφυγή η τον περιορισμό μιας τραπεζικής κρίσης. </a:t>
            </a:r>
          </a:p>
          <a:p>
            <a:pPr algn="just"/>
            <a:r>
              <a:rPr lang="el-GR" sz="1600" dirty="0"/>
              <a:t>Ως δείκτες έγκαιρης πληροφόρησης χρησιμοποιούνται μακροοικονομικές και χρηματοοικονομικές μεταβλητές που είναι εύκολα μετρήσιμες και </a:t>
            </a:r>
            <a:r>
              <a:rPr lang="el-GR" sz="1600" dirty="0" err="1"/>
              <a:t>παρακολουθήσιμες</a:t>
            </a:r>
            <a:r>
              <a:rPr lang="el-GR" sz="1600" dirty="0"/>
              <a:t>, και συμπεριφέρονται διαφορετικά όταν το τραπεζικό σύστημα περνά μια περίοδο κρίσης.</a:t>
            </a:r>
          </a:p>
          <a:p>
            <a:pPr algn="just"/>
            <a:r>
              <a:rPr lang="el-GR" sz="1600" dirty="0"/>
              <a:t>Το σύνολο των μεταβλητών που δύναται να χρησιμοποιηθούν ως δείκτες χωρίζεται, όπως και τα αίτια των τραπεζικών κρίσεων, σε δύο γενικές κατηγορίες: στις μακροοικονομικές μεταβλητές και στις μεταβλητές που σχετίζονται με τη φερεγγυότητα του τραπεζικού συστήματος.</a:t>
            </a:r>
          </a:p>
          <a:p>
            <a:pPr algn="just"/>
            <a:r>
              <a:rPr lang="el-GR" sz="1600" dirty="0"/>
              <a:t>Ένας δείκτης θεωρείται πως στέλνει ένα σήμα, εάν ξεπερνά κάποιο προκαθορισμένο όριο μέσα σε συγκεκριμένο χρονικό διάστημα πριν από την κρίση. </a:t>
            </a:r>
          </a:p>
          <a:p>
            <a:pPr algn="just"/>
            <a:r>
              <a:rPr lang="el-GR" sz="1600" dirty="0"/>
              <a:t>Αν αυτό το σήμα ακολουθείται από μια κρίση, τότε θεωρείται πως ο δείκτης έστειλε ένα σωστό σήμα. Αλλιώς το σήμα ήταν λανθασμένο και θεωρείται απλά ως “θόρυβος” (</a:t>
            </a:r>
            <a:r>
              <a:rPr lang="el-GR" sz="1600" dirty="0" err="1"/>
              <a:t>noise</a:t>
            </a:r>
            <a:r>
              <a:rPr lang="el-GR" sz="1600" dirty="0"/>
              <a:t>). </a:t>
            </a:r>
          </a:p>
          <a:p>
            <a:pPr algn="just"/>
            <a:r>
              <a:rPr lang="el-GR" sz="1600" dirty="0"/>
              <a:t>Εμπειρικά οι σημαντικότεροι δείκτες πρόβλεψης μιας τραπεζικής κρίσης έχουν αποδειχθεί  τα πραγματικά επιτόκια, ο λόγος M2 προς συναλλαγματικά αποθέματα, ο πολλαπλασιαστής M2, οι τραπεζικές καταθέσεις, και ο λόγος επιτοκίου χορηγήσεων προς επιτόκιο καταθέσεων. </a:t>
            </a:r>
          </a:p>
        </p:txBody>
      </p:sp>
      <p:sp>
        <p:nvSpPr>
          <p:cNvPr id="4" name="Slide Number Placeholder 3">
            <a:extLst>
              <a:ext uri="{FF2B5EF4-FFF2-40B4-BE49-F238E27FC236}">
                <a16:creationId xmlns:a16="http://schemas.microsoft.com/office/drawing/2014/main" id="{9E1837F1-9BA5-4D88-900B-3AA52E60CF53}"/>
              </a:ext>
            </a:extLst>
          </p:cNvPr>
          <p:cNvSpPr>
            <a:spLocks noGrp="1"/>
          </p:cNvSpPr>
          <p:nvPr>
            <p:ph type="sldNum" sz="quarter" idx="12"/>
          </p:nvPr>
        </p:nvSpPr>
        <p:spPr/>
        <p:txBody>
          <a:bodyPr/>
          <a:lstStyle/>
          <a:p>
            <a:fld id="{6F80338C-7267-4363-B749-58AFCE06DD7B}" type="slidenum">
              <a:rPr lang="en-US" smtClean="0"/>
              <a:pPr/>
              <a:t>14</a:t>
            </a:fld>
            <a:endParaRPr lang="en-US" dirty="0"/>
          </a:p>
        </p:txBody>
      </p:sp>
      <p:sp>
        <p:nvSpPr>
          <p:cNvPr id="5" name="Title 1">
            <a:extLst>
              <a:ext uri="{FF2B5EF4-FFF2-40B4-BE49-F238E27FC236}">
                <a16:creationId xmlns:a16="http://schemas.microsoft.com/office/drawing/2014/main" id="{B83D85CD-B669-857C-9F6F-E3D3285F431C}"/>
              </a:ext>
            </a:extLst>
          </p:cNvPr>
          <p:cNvSpPr>
            <a:spLocks noGrp="1"/>
          </p:cNvSpPr>
          <p:nvPr>
            <p:ph type="title"/>
          </p:nvPr>
        </p:nvSpPr>
        <p:spPr>
          <a:xfrm>
            <a:off x="435077" y="166022"/>
            <a:ext cx="8229600" cy="748378"/>
          </a:xfrm>
        </p:spPr>
        <p:txBody>
          <a:bodyPr>
            <a:normAutofit/>
          </a:bodyPr>
          <a:lstStyle/>
          <a:p>
            <a:r>
              <a:rPr lang="el-GR" altLang="en-US" sz="4000" b="1" dirty="0">
                <a:solidFill>
                  <a:schemeClr val="tx2"/>
                </a:solidFill>
              </a:rPr>
              <a:t>Πρόβλεψη των τραπεζικών κρίσεων</a:t>
            </a:r>
          </a:p>
        </p:txBody>
      </p:sp>
    </p:spTree>
    <p:extLst>
      <p:ext uri="{BB962C8B-B14F-4D97-AF65-F5344CB8AC3E}">
        <p14:creationId xmlns:p14="http://schemas.microsoft.com/office/powerpoint/2010/main" val="26458118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198A2D-2571-6C50-28A8-E5BA964E0CD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4DBA903-EC19-6B71-06B3-4DAD1C82EDCD}"/>
              </a:ext>
            </a:extLst>
          </p:cNvPr>
          <p:cNvSpPr>
            <a:spLocks noGrp="1"/>
          </p:cNvSpPr>
          <p:nvPr>
            <p:ph idx="1"/>
          </p:nvPr>
        </p:nvSpPr>
        <p:spPr>
          <a:xfrm>
            <a:off x="435077" y="914400"/>
            <a:ext cx="8229600" cy="5334000"/>
          </a:xfrm>
        </p:spPr>
        <p:txBody>
          <a:bodyPr>
            <a:noAutofit/>
          </a:bodyPr>
          <a:lstStyle/>
          <a:p>
            <a:pPr algn="just"/>
            <a:r>
              <a:rPr lang="el-GR" sz="1500" dirty="0"/>
              <a:t>Άλλες μεταβλητές με μεγάλη επιτυχία ήταν η διαφορά μεταξύ εγχώριων και διεθνών πραγματικών επιτοκίων, οι όροι εμπορίου, τα συναλλαγματικά αποθέματα και η πορεία του ΑΕΠ και των τιμών των μετοχών.  </a:t>
            </a:r>
          </a:p>
          <a:p>
            <a:pPr algn="just"/>
            <a:r>
              <a:rPr lang="el-GR" sz="1500" dirty="0"/>
              <a:t>Επιπλέον μια σειρά από δείκτες με βάση τους ισολογισμούς και τα αποτελέσματα χρήσης των τραπεζών είναι χρήσιμοι για την πρόβλεψη μελλοντικών κρίσεων. Η κεφαλαιακή επάρκεια των τραπεζών δείχνει την ικανότητά τους να αντιμετωπίσουν τυχόν προβλήματα με ίδιους πόρους. Μια αύξηση στα επισφαλή δάνεια είναι σίγουρα ένας δείκτης αυξημένου μελλοντικού κινδύνου.</a:t>
            </a:r>
          </a:p>
          <a:p>
            <a:pPr algn="just"/>
            <a:r>
              <a:rPr lang="el-GR" sz="1500" dirty="0"/>
              <a:t>Τέλος, μια αλλαγή στη διάρθρωση του χαρτοφυλακίου των τραπεζών η στη “διάρκεια” (</a:t>
            </a:r>
            <a:r>
              <a:rPr lang="el-GR" sz="1500" dirty="0" err="1"/>
              <a:t>maturity</a:t>
            </a:r>
            <a:r>
              <a:rPr lang="el-GR" sz="1500" dirty="0"/>
              <a:t>) των στοιχείων του ενεργητικού σε σχέση με αυτών του παθητικού μπορεί να υπονομεύσει τη φερεγγυότητα των τραπεζών.</a:t>
            </a:r>
          </a:p>
        </p:txBody>
      </p:sp>
      <p:sp>
        <p:nvSpPr>
          <p:cNvPr id="4" name="Slide Number Placeholder 3">
            <a:extLst>
              <a:ext uri="{FF2B5EF4-FFF2-40B4-BE49-F238E27FC236}">
                <a16:creationId xmlns:a16="http://schemas.microsoft.com/office/drawing/2014/main" id="{F92D6D2D-9497-9E2F-3F5E-46155B70623A}"/>
              </a:ext>
            </a:extLst>
          </p:cNvPr>
          <p:cNvSpPr>
            <a:spLocks noGrp="1"/>
          </p:cNvSpPr>
          <p:nvPr>
            <p:ph type="sldNum" sz="quarter" idx="12"/>
          </p:nvPr>
        </p:nvSpPr>
        <p:spPr/>
        <p:txBody>
          <a:bodyPr/>
          <a:lstStyle/>
          <a:p>
            <a:fld id="{6F80338C-7267-4363-B749-58AFCE06DD7B}" type="slidenum">
              <a:rPr lang="en-US" smtClean="0"/>
              <a:pPr/>
              <a:t>15</a:t>
            </a:fld>
            <a:endParaRPr lang="en-US" dirty="0"/>
          </a:p>
        </p:txBody>
      </p:sp>
      <p:sp>
        <p:nvSpPr>
          <p:cNvPr id="5" name="Title 1">
            <a:extLst>
              <a:ext uri="{FF2B5EF4-FFF2-40B4-BE49-F238E27FC236}">
                <a16:creationId xmlns:a16="http://schemas.microsoft.com/office/drawing/2014/main" id="{73DAF823-175E-CEDB-C1D4-3F1AB3066A40}"/>
              </a:ext>
            </a:extLst>
          </p:cNvPr>
          <p:cNvSpPr>
            <a:spLocks noGrp="1"/>
          </p:cNvSpPr>
          <p:nvPr>
            <p:ph type="title"/>
          </p:nvPr>
        </p:nvSpPr>
        <p:spPr>
          <a:xfrm>
            <a:off x="435077" y="166022"/>
            <a:ext cx="8229600" cy="748378"/>
          </a:xfrm>
        </p:spPr>
        <p:txBody>
          <a:bodyPr>
            <a:normAutofit/>
          </a:bodyPr>
          <a:lstStyle/>
          <a:p>
            <a:r>
              <a:rPr lang="el-GR" altLang="en-US" sz="4000" b="1" dirty="0">
                <a:solidFill>
                  <a:schemeClr val="tx2"/>
                </a:solidFill>
              </a:rPr>
              <a:t>Πρόβλεψη των τραπεζικών κρίσεων</a:t>
            </a:r>
          </a:p>
        </p:txBody>
      </p:sp>
    </p:spTree>
    <p:extLst>
      <p:ext uri="{BB962C8B-B14F-4D97-AF65-F5344CB8AC3E}">
        <p14:creationId xmlns:p14="http://schemas.microsoft.com/office/powerpoint/2010/main" val="42787219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548241-EC45-547F-2FBC-D2B65D21501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FEB9FD6-7541-6EA2-5AE4-B3A07545D5B5}"/>
              </a:ext>
            </a:extLst>
          </p:cNvPr>
          <p:cNvSpPr>
            <a:spLocks noGrp="1"/>
          </p:cNvSpPr>
          <p:nvPr>
            <p:ph idx="1"/>
          </p:nvPr>
        </p:nvSpPr>
        <p:spPr>
          <a:xfrm>
            <a:off x="432619" y="1219200"/>
            <a:ext cx="8229600" cy="5334000"/>
          </a:xfrm>
        </p:spPr>
        <p:txBody>
          <a:bodyPr>
            <a:noAutofit/>
          </a:bodyPr>
          <a:lstStyle/>
          <a:p>
            <a:pPr algn="just"/>
            <a:r>
              <a:rPr lang="el-GR" sz="1500" dirty="0"/>
              <a:t>Επιβάλλεται η έγκαιρη και ακριβής διάγνωση του μεγέθους και της φύσης των προβλημάτων του συστήματος. Οι χώρες που διέγνωσαν έγκαιρα τα προβλήματα του τραπεζικού τους συστήματος κατάφεραν να επιταχύνουν τη διαδικασία αναδιάρθρωσης. Η διάγνωση των προβλημάτων απαιτεί κατ’ αρχάς την κατηγοριοποίηση των επισφαλών δανείων. Απαραίτητη κρίνεται η σωστή αξιολόγηση των επισφαλών δανείων, εφαρμόζοντας σύγχρονες μεθόδους, προ- κειμένου να εκτιμηθεί η περαιτέρω πορεία των προβληματικών τραπεζών. Η προσπάθεια αξιολόγησης είναι αρκετά δύσκολη σε περιόδους κρίσεων, λόγω της συρρίκνωσης του μεγέθους της αγοράς τραπεζικών δανείων, αλλά και της αυξημένης μεταβλητότητας των τιμών, λόγω της αβεβαιότητας που επικρατεί στο οικονομικό περιβάλλον.</a:t>
            </a:r>
          </a:p>
          <a:p>
            <a:pPr algn="just"/>
            <a:r>
              <a:rPr lang="el-GR" sz="1500" dirty="0"/>
              <a:t>Το πετυχημένο μείγμα μέτρων δεν εστιάζεται μόνο στην κάλυψη των βραχυπρόθεσμων αναγκών ρευστότητας του συστήματος, αλλά ταυτόχρονα επιδιώκει να αντιμετωπίσει τα οποιαδήποτε κενά στο λογιστικό, νομοθετικό και κανονιστικό πλαίσιο. Κύριος στόχος πρέπει να είναι η βελτίωση της αποτελεσματικότητας της εποπτείας του συστήματος. </a:t>
            </a:r>
          </a:p>
          <a:p>
            <a:pPr algn="just"/>
            <a:r>
              <a:rPr lang="el-GR" sz="1500" dirty="0"/>
              <a:t>Ο ρόλος της κεντρικής τράπεζας στη διαδικασία εξυγίανσης των τραπεζών πρέπει να περιορίζεται στην παροχή ρευστότητας σε βραχυπρόθεσμη βάση και να αποφεύγει τη στήριξη προβληματικών τραπεζών μέσω μακροπρόθεσμων δανείων.</a:t>
            </a:r>
          </a:p>
          <a:p>
            <a:pPr marL="0" indent="0" algn="just">
              <a:buNone/>
            </a:pPr>
            <a:endParaRPr lang="el-GR" sz="1500" dirty="0"/>
          </a:p>
        </p:txBody>
      </p:sp>
      <p:sp>
        <p:nvSpPr>
          <p:cNvPr id="4" name="Slide Number Placeholder 3">
            <a:extLst>
              <a:ext uri="{FF2B5EF4-FFF2-40B4-BE49-F238E27FC236}">
                <a16:creationId xmlns:a16="http://schemas.microsoft.com/office/drawing/2014/main" id="{AD0B176C-EE18-8663-B9B5-1DB716DF4FD4}"/>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F80338C-7267-4363-B749-58AFCE06DD7B}"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5" name="Title 1">
            <a:extLst>
              <a:ext uri="{FF2B5EF4-FFF2-40B4-BE49-F238E27FC236}">
                <a16:creationId xmlns:a16="http://schemas.microsoft.com/office/drawing/2014/main" id="{DF56AEF6-9F95-969B-76F1-86AAFC764038}"/>
              </a:ext>
            </a:extLst>
          </p:cNvPr>
          <p:cNvSpPr>
            <a:spLocks noGrp="1"/>
          </p:cNvSpPr>
          <p:nvPr>
            <p:ph type="title"/>
          </p:nvPr>
        </p:nvSpPr>
        <p:spPr>
          <a:xfrm>
            <a:off x="435077" y="166021"/>
            <a:ext cx="8229600" cy="1053179"/>
          </a:xfrm>
        </p:spPr>
        <p:txBody>
          <a:bodyPr>
            <a:normAutofit fontScale="90000"/>
          </a:bodyPr>
          <a:lstStyle/>
          <a:p>
            <a:r>
              <a:rPr lang="el-GR" altLang="en-US" sz="4000" b="1" dirty="0">
                <a:solidFill>
                  <a:schemeClr val="tx2"/>
                </a:solidFill>
              </a:rPr>
              <a:t>Πολιτικές αναδιάρθρωσης των τραπεζικών συστημάτων</a:t>
            </a:r>
          </a:p>
        </p:txBody>
      </p:sp>
    </p:spTree>
    <p:extLst>
      <p:ext uri="{BB962C8B-B14F-4D97-AF65-F5344CB8AC3E}">
        <p14:creationId xmlns:p14="http://schemas.microsoft.com/office/powerpoint/2010/main" val="8345004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FB74B2-04C0-FF18-E568-D93A563681C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A92C521-6BFA-C489-CE85-190F57DDFB4A}"/>
              </a:ext>
            </a:extLst>
          </p:cNvPr>
          <p:cNvSpPr>
            <a:spLocks noGrp="1"/>
          </p:cNvSpPr>
          <p:nvPr>
            <p:ph idx="1"/>
          </p:nvPr>
        </p:nvSpPr>
        <p:spPr>
          <a:xfrm>
            <a:off x="425245" y="968375"/>
            <a:ext cx="8229600" cy="5334000"/>
          </a:xfrm>
        </p:spPr>
        <p:txBody>
          <a:bodyPr>
            <a:noAutofit/>
          </a:bodyPr>
          <a:lstStyle/>
          <a:p>
            <a:pPr marL="0" indent="0" algn="just">
              <a:buNone/>
            </a:pPr>
            <a:r>
              <a:rPr lang="el-GR" sz="1500" dirty="0"/>
              <a:t>Τα μέτρα (</a:t>
            </a:r>
            <a:r>
              <a:rPr lang="el-GR" sz="1500" dirty="0" err="1"/>
              <a:t>instruments</a:t>
            </a:r>
            <a:r>
              <a:rPr lang="el-GR" sz="1500" dirty="0"/>
              <a:t>) που δύναται να χρησιμοποιηθούν από τις εποπτικές αρχές για την αναδιάρθρωση του συστήματος χωρίζονται σε τρεις κατηγορίες, ήτοι τα χρηματοδοτικά μέτρα (</a:t>
            </a:r>
            <a:r>
              <a:rPr lang="el-GR" sz="1500" dirty="0" err="1"/>
              <a:t>financial</a:t>
            </a:r>
            <a:r>
              <a:rPr lang="el-GR" sz="1500" dirty="0"/>
              <a:t> </a:t>
            </a:r>
            <a:r>
              <a:rPr lang="el-GR" sz="1500" dirty="0" err="1"/>
              <a:t>instruments</a:t>
            </a:r>
            <a:r>
              <a:rPr lang="el-GR" sz="1500" dirty="0"/>
              <a:t>), τα λειτουργικά μέτρα (</a:t>
            </a:r>
            <a:r>
              <a:rPr lang="el-GR" sz="1500" dirty="0" err="1"/>
              <a:t>operational</a:t>
            </a:r>
            <a:r>
              <a:rPr lang="el-GR" sz="1500" dirty="0"/>
              <a:t> </a:t>
            </a:r>
            <a:r>
              <a:rPr lang="el-GR" sz="1500" dirty="0" err="1"/>
              <a:t>instruments</a:t>
            </a:r>
            <a:r>
              <a:rPr lang="el-GR" sz="1500" dirty="0"/>
              <a:t>) και τα διαρθρωτικά μέτρα (</a:t>
            </a:r>
            <a:r>
              <a:rPr lang="el-GR" sz="1500" dirty="0" err="1"/>
              <a:t>structural</a:t>
            </a:r>
            <a:r>
              <a:rPr lang="el-GR" sz="1500" dirty="0"/>
              <a:t> </a:t>
            </a:r>
            <a:r>
              <a:rPr lang="el-GR" sz="1500" dirty="0" err="1"/>
              <a:t>instruments</a:t>
            </a:r>
            <a:r>
              <a:rPr lang="el-GR" sz="1500" dirty="0"/>
              <a:t>). </a:t>
            </a:r>
          </a:p>
          <a:p>
            <a:pPr marL="0" indent="0" algn="just">
              <a:buNone/>
            </a:pPr>
            <a:endParaRPr lang="el-GR" sz="1500" dirty="0"/>
          </a:p>
          <a:p>
            <a:pPr marL="0" indent="0" algn="just">
              <a:buNone/>
            </a:pPr>
            <a:r>
              <a:rPr lang="el-GR" sz="1500" b="1" u="sng" dirty="0"/>
              <a:t>Χρηματοδοτικά μέτρα</a:t>
            </a:r>
            <a:endParaRPr lang="el-GR" sz="1500" u="sng" dirty="0"/>
          </a:p>
          <a:p>
            <a:pPr algn="just"/>
            <a:r>
              <a:rPr lang="el-GR" sz="1500" dirty="0"/>
              <a:t>Τα χρηματοδοτικά μέτρα στοχεύουν στην αντιμετώπιση της έλλειψης ρευστότητας στο τραπεζικό σύστημα κατά την περίοδο της κρίσης. Τα μέτρα αυτά περιλαμβάνουν την παροχή ρευστότητας από την κεντρική τράπεζα, κρατικές εγγυήσεις, κρατική χρηματοδότηση και ιδιωτική χρηματοδότηση, με τη μορφή αυξήσεων του μετοχικού κεφαλαίου η με ομολογιακά δάνεια. </a:t>
            </a:r>
          </a:p>
          <a:p>
            <a:pPr algn="just"/>
            <a:r>
              <a:rPr lang="el-GR" sz="1500" dirty="0"/>
              <a:t>Η κεντρική τράπεζα θα πρέπει να παρέχει βραχυπρόθεσμα δάνεια μόνο σε φερέγγυα ιδρύματα που αντιμετωπίζουν προβλήματα ρευστότητας. Τα δάνεια αυτά πρέπει να δίνονται κατόπιν εγγυήσεων (</a:t>
            </a:r>
            <a:r>
              <a:rPr lang="el-GR" sz="1500" dirty="0" err="1"/>
              <a:t>collateral</a:t>
            </a:r>
            <a:r>
              <a:rPr lang="el-GR" sz="1500" dirty="0"/>
              <a:t>) και με υψηλά επιτόκια (</a:t>
            </a:r>
            <a:r>
              <a:rPr lang="el-GR" sz="1500" dirty="0" err="1"/>
              <a:t>penalty</a:t>
            </a:r>
            <a:r>
              <a:rPr lang="el-GR" sz="1500" dirty="0"/>
              <a:t> </a:t>
            </a:r>
            <a:r>
              <a:rPr lang="el-GR" sz="1500" dirty="0" err="1"/>
              <a:t>rates</a:t>
            </a:r>
            <a:r>
              <a:rPr lang="el-GR" sz="1500" dirty="0"/>
              <a:t>). </a:t>
            </a:r>
          </a:p>
          <a:p>
            <a:pPr algn="just"/>
            <a:r>
              <a:rPr lang="el-GR" sz="1500" dirty="0"/>
              <a:t>Το κράτος μπορεί να παρέχει εγγυήσεις προς τους καταθέτες, με στόχο την αποφυγή μαζικών αναλήψεων και εμφάνισης πανικού στο σύστημα. </a:t>
            </a:r>
          </a:p>
          <a:p>
            <a:pPr algn="just"/>
            <a:r>
              <a:rPr lang="el-GR" sz="1500" dirty="0"/>
              <a:t>Η κρατική χρηματοδότηση μπορεί να λάβει τη μορφή της αντικατάστασης των επισφαλών δανείων με κρατικά ομόλογα, της μεταφοράς καταθέσεων από φερέγγυα σε μη φερέγγυα ιδρύματα και της αύξησής του μετοχικού κεφαλαίου των προβληματικών τραπεζών με συμμετοχή του κράτους. </a:t>
            </a:r>
          </a:p>
          <a:p>
            <a:pPr algn="just"/>
            <a:r>
              <a:rPr lang="el-GR" sz="1500" dirty="0"/>
              <a:t>Τέλος, το κράτος μπορεί να παίξει το ρόλο του διαμεσολαβητή, προκειμένου να προσελκύσει ιδιωτικά κεφάλαια για την αύξηση του μετοχικού κεφαλαίου προβληματικών ιδρυμάτων. Σε αυτή την περίπτωση, το κράτος μπορεί να συμμετέχει ισόποσα στην αύξηση του μετοχικού κεφαλαίου των προβληματικών τραπεζών, ως κίνητρο για την προσέλκυση επενδυτών.</a:t>
            </a:r>
          </a:p>
        </p:txBody>
      </p:sp>
      <p:sp>
        <p:nvSpPr>
          <p:cNvPr id="4" name="Slide Number Placeholder 3">
            <a:extLst>
              <a:ext uri="{FF2B5EF4-FFF2-40B4-BE49-F238E27FC236}">
                <a16:creationId xmlns:a16="http://schemas.microsoft.com/office/drawing/2014/main" id="{C636CBA8-F47B-AF1F-AF1D-B942CFCA9504}"/>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F80338C-7267-4363-B749-58AFCE06DD7B}"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5" name="Title 1">
            <a:extLst>
              <a:ext uri="{FF2B5EF4-FFF2-40B4-BE49-F238E27FC236}">
                <a16:creationId xmlns:a16="http://schemas.microsoft.com/office/drawing/2014/main" id="{B778524E-E8ED-6C50-9DC6-6C9AB862700A}"/>
              </a:ext>
            </a:extLst>
          </p:cNvPr>
          <p:cNvSpPr>
            <a:spLocks noGrp="1"/>
          </p:cNvSpPr>
          <p:nvPr>
            <p:ph type="title"/>
          </p:nvPr>
        </p:nvSpPr>
        <p:spPr>
          <a:xfrm>
            <a:off x="435077" y="166021"/>
            <a:ext cx="8229600" cy="748379"/>
          </a:xfrm>
        </p:spPr>
        <p:txBody>
          <a:bodyPr>
            <a:normAutofit/>
          </a:bodyPr>
          <a:lstStyle/>
          <a:p>
            <a:r>
              <a:rPr lang="el-GR" altLang="en-US" sz="4000" b="1" dirty="0">
                <a:solidFill>
                  <a:schemeClr val="tx2"/>
                </a:solidFill>
              </a:rPr>
              <a:t>Κατηγορίες μέτρων</a:t>
            </a:r>
          </a:p>
        </p:txBody>
      </p:sp>
    </p:spTree>
    <p:extLst>
      <p:ext uri="{BB962C8B-B14F-4D97-AF65-F5344CB8AC3E}">
        <p14:creationId xmlns:p14="http://schemas.microsoft.com/office/powerpoint/2010/main" val="6050025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D0D1D8-3552-3BCF-1BC0-EEAB3FE5291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7B0385-F60B-0A87-35BA-ED48F4CAB1FD}"/>
              </a:ext>
            </a:extLst>
          </p:cNvPr>
          <p:cNvSpPr>
            <a:spLocks noGrp="1"/>
          </p:cNvSpPr>
          <p:nvPr>
            <p:ph idx="1"/>
          </p:nvPr>
        </p:nvSpPr>
        <p:spPr>
          <a:xfrm>
            <a:off x="435077" y="631723"/>
            <a:ext cx="8229600" cy="5334000"/>
          </a:xfrm>
        </p:spPr>
        <p:txBody>
          <a:bodyPr>
            <a:noAutofit/>
          </a:bodyPr>
          <a:lstStyle/>
          <a:p>
            <a:pPr marL="0" indent="0" algn="just">
              <a:buNone/>
            </a:pPr>
            <a:r>
              <a:rPr lang="el-GR" sz="1450" b="1" u="sng" dirty="0"/>
              <a:t>Λειτουργικά μέτρα</a:t>
            </a:r>
            <a:endParaRPr lang="el-GR" sz="1450" u="sng" dirty="0"/>
          </a:p>
          <a:p>
            <a:pPr algn="just"/>
            <a:r>
              <a:rPr lang="el-GR" sz="1450" dirty="0"/>
              <a:t>Τα </a:t>
            </a:r>
            <a:r>
              <a:rPr lang="el-GR" sz="1450" b="1" dirty="0"/>
              <a:t>λειτουργικά μέτρα </a:t>
            </a:r>
            <a:r>
              <a:rPr lang="el-GR" sz="1450" dirty="0"/>
              <a:t>αφορούν τη διοίκηση και “εσωτερική διακυβέρνηση” (</a:t>
            </a:r>
            <a:r>
              <a:rPr lang="el-GR" sz="1450" dirty="0" err="1"/>
              <a:t>internal</a:t>
            </a:r>
            <a:r>
              <a:rPr lang="el-GR" sz="1450" dirty="0"/>
              <a:t> </a:t>
            </a:r>
            <a:r>
              <a:rPr lang="el-GR" sz="1450" dirty="0" err="1"/>
              <a:t>governance</a:t>
            </a:r>
            <a:r>
              <a:rPr lang="el-GR" sz="1450" dirty="0"/>
              <a:t>) των τραπεζών. </a:t>
            </a:r>
          </a:p>
          <a:p>
            <a:pPr algn="just"/>
            <a:r>
              <a:rPr lang="el-GR" sz="1450" dirty="0"/>
              <a:t>Τα μέτρα αυτά περιλαμβάνουν τη βελτίωση της αξιολόγησης των δανείων, τη σωστή τιμολόγηση των τραπεζικών προϊόντων, την εφαρμογή μεθόδων για τη διαχείριση των διαφόρων κινδύνων και την εισαγωγή αποτελεσματικών μηχανισμών ελέγχου, με στόχο τη βελτίωση της εταιρικής διακυβέρνησης των τραπεζών.</a:t>
            </a:r>
          </a:p>
          <a:p>
            <a:pPr marL="0" indent="0" algn="just">
              <a:buNone/>
            </a:pPr>
            <a:endParaRPr lang="el-GR" sz="1450" dirty="0"/>
          </a:p>
          <a:p>
            <a:pPr marL="0" indent="0" algn="just">
              <a:buNone/>
            </a:pPr>
            <a:r>
              <a:rPr lang="el-GR" sz="1450" b="1" u="sng" dirty="0"/>
              <a:t>Διαρθρωτικά μέτρα</a:t>
            </a:r>
            <a:endParaRPr lang="el-GR" sz="1450" u="sng" dirty="0"/>
          </a:p>
          <a:p>
            <a:pPr algn="just"/>
            <a:r>
              <a:rPr lang="el-GR" sz="1450" dirty="0"/>
              <a:t>Τέλος, τα </a:t>
            </a:r>
            <a:r>
              <a:rPr lang="el-GR" sz="1450" b="1" dirty="0"/>
              <a:t>διαρθρωτικά μέτρα </a:t>
            </a:r>
            <a:r>
              <a:rPr lang="el-GR" sz="1450" dirty="0"/>
              <a:t>έχουν μακροπρόθεσμο χαρακτήρα και στοχεύουν στην ενίσχυση της ανταγωνιστικότητας και φερεγγυότητας του τραπεζικού συστήματος μετά από μια περίοδο κρίσης. </a:t>
            </a:r>
          </a:p>
          <a:p>
            <a:pPr algn="just"/>
            <a:r>
              <a:rPr lang="el-GR" sz="1450" dirty="0"/>
              <a:t>Εάν ορισμένα τραπεζικά ιδρύματα εξακολουθούν να εμφανίζουν χαμηλούς δείκτες φερεγγυότητας, τότε ενδείκνυται οι εποπτικές αρχές να απαγορεύουν την περαιτέρω λειτουργία τους. </a:t>
            </a:r>
          </a:p>
          <a:p>
            <a:pPr algn="just"/>
            <a:r>
              <a:rPr lang="el-GR" sz="1450" dirty="0"/>
              <a:t>Η λύση αυτή δε συνιστάται όταν ένα ίδρυμα κατέχει σημαντικό μερίδιο της τραπεζικής αγοράς και η παύση της λειτουργίας του θα έχει αρνητικές επιδράσεις σε όλο το σύστημα. </a:t>
            </a:r>
          </a:p>
          <a:p>
            <a:pPr algn="just"/>
            <a:r>
              <a:rPr lang="el-GR" sz="1450" dirty="0"/>
              <a:t>Επιπλέον, εάν η τραπεζική κρίση έχει γενικότερες διαστάσεις, οι εποπτικές αρχές δεν μπορούν να καταφύγουν στη λύση της παύσης των εργασιών πολλών ιδρυμάτων. Οι εποπτικές αρχές θα πρέπει να αξιολογήσουν κάθε τράπεζα ξεχωριστά και να λάβουν αποφάσεις με βάση τη διαχρονική της πορεία. </a:t>
            </a:r>
          </a:p>
          <a:p>
            <a:pPr algn="just"/>
            <a:r>
              <a:rPr lang="el-GR" sz="1450" dirty="0"/>
              <a:t>Μια ακόμα επιλογή των εποπτικών αρχών είναι η προώθηση των συγχωνεύσεων η “διασπάσεων” (</a:t>
            </a:r>
            <a:r>
              <a:rPr lang="el-GR" sz="1450" dirty="0" err="1"/>
              <a:t>splits</a:t>
            </a:r>
            <a:r>
              <a:rPr lang="el-GR" sz="1450" dirty="0"/>
              <a:t>) τραπεζικών ιδρυμάτων. Στο πλαίσιο μιας τέτοιας πολιτικής, εάν υπάρχουν κρατικές τράπεζες που αντιμετωπίζουν σοβαρά προβλήματα, τότε η αναδιάρθρωση του συστήματος επιτυγχάνεται και μέσω ιδιωτικοποιήσεων. Η διαδικασία των ιδιωτικοποιήσεων όμως πρέπει να είναι αρκετά προσεκτική, ώστε να περιοριστεί ο κίνδυνος μελλοντικής επιστροφής ενός ιδρύματος υπό κρατικό ιδιοκτησιακό καθεστώς, λόγω εμφάνισης παρόμοιων προβλημάτων.</a:t>
            </a:r>
          </a:p>
        </p:txBody>
      </p:sp>
      <p:sp>
        <p:nvSpPr>
          <p:cNvPr id="4" name="Slide Number Placeholder 3">
            <a:extLst>
              <a:ext uri="{FF2B5EF4-FFF2-40B4-BE49-F238E27FC236}">
                <a16:creationId xmlns:a16="http://schemas.microsoft.com/office/drawing/2014/main" id="{E10D1159-E9AA-F20F-C861-96BB906FA94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F80338C-7267-4363-B749-58AFCE06DD7B}"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5" name="Title 1">
            <a:extLst>
              <a:ext uri="{FF2B5EF4-FFF2-40B4-BE49-F238E27FC236}">
                <a16:creationId xmlns:a16="http://schemas.microsoft.com/office/drawing/2014/main" id="{70F18550-9E6E-33C0-8F18-16ED0AE7F7F4}"/>
              </a:ext>
            </a:extLst>
          </p:cNvPr>
          <p:cNvSpPr>
            <a:spLocks noGrp="1"/>
          </p:cNvSpPr>
          <p:nvPr>
            <p:ph type="title"/>
          </p:nvPr>
        </p:nvSpPr>
        <p:spPr>
          <a:xfrm>
            <a:off x="435077" y="111944"/>
            <a:ext cx="8229600" cy="519779"/>
          </a:xfrm>
        </p:spPr>
        <p:txBody>
          <a:bodyPr>
            <a:normAutofit fontScale="90000"/>
          </a:bodyPr>
          <a:lstStyle/>
          <a:p>
            <a:r>
              <a:rPr lang="el-GR" altLang="en-US" sz="4000" b="1" dirty="0">
                <a:solidFill>
                  <a:schemeClr val="tx2"/>
                </a:solidFill>
              </a:rPr>
              <a:t>Κατηγορίες μέτρων</a:t>
            </a:r>
          </a:p>
        </p:txBody>
      </p:sp>
    </p:spTree>
    <p:extLst>
      <p:ext uri="{BB962C8B-B14F-4D97-AF65-F5344CB8AC3E}">
        <p14:creationId xmlns:p14="http://schemas.microsoft.com/office/powerpoint/2010/main" val="42789245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51BA5F5-AE0C-7719-AAE6-B92C7C28AE06}"/>
              </a:ext>
            </a:extLst>
          </p:cNvPr>
          <p:cNvSpPr>
            <a:spLocks noGrp="1"/>
          </p:cNvSpPr>
          <p:nvPr>
            <p:ph idx="1"/>
          </p:nvPr>
        </p:nvSpPr>
        <p:spPr>
          <a:xfrm>
            <a:off x="457200" y="898985"/>
            <a:ext cx="8229600" cy="5822490"/>
          </a:xfrm>
        </p:spPr>
        <p:txBody>
          <a:bodyPr>
            <a:normAutofit/>
          </a:bodyPr>
          <a:lstStyle/>
          <a:p>
            <a:pPr algn="just"/>
            <a:r>
              <a:rPr lang="el-GR" sz="2200" dirty="0"/>
              <a:t>Ο όρος “τραπεζική κρίση” (</a:t>
            </a:r>
            <a:r>
              <a:rPr lang="el-GR" sz="2200" dirty="0" err="1"/>
              <a:t>banking</a:t>
            </a:r>
            <a:r>
              <a:rPr lang="el-GR" sz="2200" dirty="0"/>
              <a:t> </a:t>
            </a:r>
            <a:r>
              <a:rPr lang="el-GR" sz="2200" dirty="0" err="1"/>
              <a:t>crisis</a:t>
            </a:r>
            <a:r>
              <a:rPr lang="el-GR" sz="2200" dirty="0"/>
              <a:t>) αναφέρεται σε περιπτώσεις τραπεζικών συστημάτων όπου έχουν παρατηρηθεί μαζικές αναλήψεις καταθέσεων (</a:t>
            </a:r>
            <a:r>
              <a:rPr lang="el-GR" sz="2200" dirty="0" err="1"/>
              <a:t>bank</a:t>
            </a:r>
            <a:r>
              <a:rPr lang="el-GR" sz="2200" dirty="0"/>
              <a:t> </a:t>
            </a:r>
            <a:r>
              <a:rPr lang="el-GR" sz="2200" dirty="0" err="1"/>
              <a:t>runs</a:t>
            </a:r>
            <a:r>
              <a:rPr lang="el-GR" sz="2200" dirty="0"/>
              <a:t>), πτωχεύσεις αρκετών τραπεζικών ιδρυμάτων ή σημαντικές παρεμβάσεις από τις εποπτικές αρχές και το κράτος για τη διάσωση τραπεζών. </a:t>
            </a:r>
          </a:p>
          <a:p>
            <a:pPr algn="just"/>
            <a:r>
              <a:rPr lang="el-GR" sz="2200" dirty="0"/>
              <a:t>Οι περιπτώσεις αυτές διαχωρίζονται από εκείνες όπου ορισμένα τραπεζικά ιδρύματα χαρακτηρίζονται ως “μη φερέγγυα”, αλλά η έκταση των προβλημάτων στο τραπεζικό σύστημα είναι περιορισμένη. </a:t>
            </a:r>
          </a:p>
          <a:p>
            <a:pPr algn="just"/>
            <a:r>
              <a:rPr lang="el-GR" sz="2200" dirty="0"/>
              <a:t>Τέτοια φαινόμενα εμπίπτουν στην κατηγορία των τραπεζικών συστημάτων που αντιμετώπισαν “σημαντικές διαταραχές” (</a:t>
            </a:r>
            <a:r>
              <a:rPr lang="el-GR" sz="2200" dirty="0" err="1"/>
              <a:t>considerable</a:t>
            </a:r>
            <a:r>
              <a:rPr lang="el-GR" sz="2200" dirty="0"/>
              <a:t> </a:t>
            </a:r>
            <a:r>
              <a:rPr lang="el-GR" sz="2200" dirty="0" err="1"/>
              <a:t>banking</a:t>
            </a:r>
            <a:r>
              <a:rPr lang="el-GR" sz="2200" dirty="0"/>
              <a:t> </a:t>
            </a:r>
            <a:r>
              <a:rPr lang="el-GR" sz="2200" dirty="0" err="1"/>
              <a:t>distress</a:t>
            </a:r>
            <a:r>
              <a:rPr lang="el-GR" sz="2200" dirty="0"/>
              <a:t>).</a:t>
            </a:r>
          </a:p>
        </p:txBody>
      </p:sp>
      <p:sp>
        <p:nvSpPr>
          <p:cNvPr id="4" name="Slide Number Placeholder 3">
            <a:extLst>
              <a:ext uri="{FF2B5EF4-FFF2-40B4-BE49-F238E27FC236}">
                <a16:creationId xmlns:a16="http://schemas.microsoft.com/office/drawing/2014/main" id="{8A482882-E485-D22C-43A3-8337D7B06C66}"/>
              </a:ext>
            </a:extLst>
          </p:cNvPr>
          <p:cNvSpPr>
            <a:spLocks noGrp="1"/>
          </p:cNvSpPr>
          <p:nvPr>
            <p:ph type="sldNum" sz="quarter" idx="12"/>
          </p:nvPr>
        </p:nvSpPr>
        <p:spPr/>
        <p:txBody>
          <a:bodyPr/>
          <a:lstStyle/>
          <a:p>
            <a:fld id="{6F80338C-7267-4363-B749-58AFCE06DD7B}" type="slidenum">
              <a:rPr lang="en-US" smtClean="0"/>
              <a:pPr/>
              <a:t>2</a:t>
            </a:fld>
            <a:endParaRPr lang="en-US"/>
          </a:p>
        </p:txBody>
      </p:sp>
      <p:sp>
        <p:nvSpPr>
          <p:cNvPr id="5" name="Title 1">
            <a:extLst>
              <a:ext uri="{FF2B5EF4-FFF2-40B4-BE49-F238E27FC236}">
                <a16:creationId xmlns:a16="http://schemas.microsoft.com/office/drawing/2014/main" id="{7F94D3AA-3B84-EFB0-D265-B1153CCD6964}"/>
              </a:ext>
            </a:extLst>
          </p:cNvPr>
          <p:cNvSpPr>
            <a:spLocks noGrp="1"/>
          </p:cNvSpPr>
          <p:nvPr>
            <p:ph type="title"/>
          </p:nvPr>
        </p:nvSpPr>
        <p:spPr>
          <a:xfrm>
            <a:off x="457200" y="136525"/>
            <a:ext cx="8229600" cy="625475"/>
          </a:xfrm>
        </p:spPr>
        <p:txBody>
          <a:bodyPr>
            <a:normAutofit fontScale="90000"/>
          </a:bodyPr>
          <a:lstStyle/>
          <a:p>
            <a:r>
              <a:rPr lang="el-GR" altLang="en-US" sz="4000" b="1" dirty="0">
                <a:solidFill>
                  <a:schemeClr val="tx2"/>
                </a:solidFill>
              </a:rPr>
              <a:t>Τραπεζική κρίση</a:t>
            </a:r>
          </a:p>
        </p:txBody>
      </p:sp>
    </p:spTree>
    <p:extLst>
      <p:ext uri="{BB962C8B-B14F-4D97-AF65-F5344CB8AC3E}">
        <p14:creationId xmlns:p14="http://schemas.microsoft.com/office/powerpoint/2010/main" val="16666424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1974E4-87CB-47ED-E2DE-D2E0E99CA06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DBB0C70-E274-EB0E-6422-F811BD150C0B}"/>
              </a:ext>
            </a:extLst>
          </p:cNvPr>
          <p:cNvSpPr>
            <a:spLocks noGrp="1"/>
          </p:cNvSpPr>
          <p:nvPr>
            <p:ph idx="1"/>
          </p:nvPr>
        </p:nvSpPr>
        <p:spPr>
          <a:xfrm>
            <a:off x="435077" y="827906"/>
            <a:ext cx="8229600" cy="5801493"/>
          </a:xfrm>
        </p:spPr>
        <p:txBody>
          <a:bodyPr>
            <a:noAutofit/>
          </a:bodyPr>
          <a:lstStyle/>
          <a:p>
            <a:pPr algn="just"/>
            <a:r>
              <a:rPr lang="el-GR" sz="1800" dirty="0"/>
              <a:t>Οι τραπεζικές κρίσεις διαταράσσουν την ομαλή λειτουργία του χρηματοοικονομικού συστήματος με αρνητικές συνέπειες για την πραγματική οικονομία. </a:t>
            </a:r>
          </a:p>
          <a:p>
            <a:pPr algn="just"/>
            <a:r>
              <a:rPr lang="el-GR" sz="1800" dirty="0"/>
              <a:t>Οι συνέπειες αυτές είναι εντονότερες στις αναπτυσσόμενες η αναδυόμενες οικονομίες, όπου οι τράπεζες έχουν κυρίαρχο ρόλο στο χρηματοοικονομικό σύστημα. Στις χώρες αυτές οι τράπεζες ελέγχουν το σύστημα πληρωμών και την παροχή ρευστότητας στην οικονομία, κυρίως λόγω του μικρού μεγέθους των αγορών χρήματος και κεφαλαίου, και κρατούν στα χαρτοφυλάκιά τους ένα σημαντικό ποσοστό του δημόσιου χρέους. </a:t>
            </a:r>
          </a:p>
          <a:p>
            <a:pPr algn="just"/>
            <a:r>
              <a:rPr lang="el-GR" sz="1800" dirty="0"/>
              <a:t>Οι αρνητικές επιπτώσεις των τραπεζικών κρίσεων γίνονται αισθητές και στις ανεπτυγμένες χώρες λόγω της αλληλεξάρτησης των οικονομιών στην παγκόσμια οικονομία, που ξεκίνησε από την αυξημένη κίνηση κεφαλαίων στη δεκαετία του ’90.</a:t>
            </a:r>
          </a:p>
        </p:txBody>
      </p:sp>
      <p:sp>
        <p:nvSpPr>
          <p:cNvPr id="4" name="Slide Number Placeholder 3">
            <a:extLst>
              <a:ext uri="{FF2B5EF4-FFF2-40B4-BE49-F238E27FC236}">
                <a16:creationId xmlns:a16="http://schemas.microsoft.com/office/drawing/2014/main" id="{63A7639F-C0D4-051B-55BD-53B39CD75EF6}"/>
              </a:ext>
            </a:extLst>
          </p:cNvPr>
          <p:cNvSpPr>
            <a:spLocks noGrp="1"/>
          </p:cNvSpPr>
          <p:nvPr>
            <p:ph type="sldNum" sz="quarter" idx="12"/>
          </p:nvPr>
        </p:nvSpPr>
        <p:spPr/>
        <p:txBody>
          <a:bodyPr/>
          <a:lstStyle/>
          <a:p>
            <a:fld id="{6F80338C-7267-4363-B749-58AFCE06DD7B}" type="slidenum">
              <a:rPr lang="en-US" smtClean="0"/>
              <a:pPr/>
              <a:t>3</a:t>
            </a:fld>
            <a:endParaRPr lang="en-US"/>
          </a:p>
        </p:txBody>
      </p:sp>
      <p:sp>
        <p:nvSpPr>
          <p:cNvPr id="5" name="Title 1">
            <a:extLst>
              <a:ext uri="{FF2B5EF4-FFF2-40B4-BE49-F238E27FC236}">
                <a16:creationId xmlns:a16="http://schemas.microsoft.com/office/drawing/2014/main" id="{9CBBFCD9-F657-722F-A190-9F3CF344B035}"/>
              </a:ext>
            </a:extLst>
          </p:cNvPr>
          <p:cNvSpPr>
            <a:spLocks noGrp="1"/>
          </p:cNvSpPr>
          <p:nvPr>
            <p:ph type="title"/>
          </p:nvPr>
        </p:nvSpPr>
        <p:spPr>
          <a:xfrm>
            <a:off x="435077" y="166022"/>
            <a:ext cx="8229600" cy="639762"/>
          </a:xfrm>
        </p:spPr>
        <p:txBody>
          <a:bodyPr>
            <a:normAutofit fontScale="90000"/>
          </a:bodyPr>
          <a:lstStyle/>
          <a:p>
            <a:r>
              <a:rPr lang="el-GR" altLang="en-US" sz="4000" b="1" dirty="0">
                <a:solidFill>
                  <a:schemeClr val="tx2"/>
                </a:solidFill>
              </a:rPr>
              <a:t>Συνέπειες των τραπεζικών κρίσεων </a:t>
            </a:r>
          </a:p>
        </p:txBody>
      </p:sp>
    </p:spTree>
    <p:extLst>
      <p:ext uri="{BB962C8B-B14F-4D97-AF65-F5344CB8AC3E}">
        <p14:creationId xmlns:p14="http://schemas.microsoft.com/office/powerpoint/2010/main" val="5723038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A8890A-F924-8824-226F-3D1D15BCC05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5F42F3C-B0EE-65CE-BC41-5C99A43C3781}"/>
              </a:ext>
            </a:extLst>
          </p:cNvPr>
          <p:cNvSpPr>
            <a:spLocks noGrp="1"/>
          </p:cNvSpPr>
          <p:nvPr>
            <p:ph idx="1"/>
          </p:nvPr>
        </p:nvSpPr>
        <p:spPr>
          <a:xfrm>
            <a:off x="435077" y="827906"/>
            <a:ext cx="8229600" cy="5801493"/>
          </a:xfrm>
        </p:spPr>
        <p:txBody>
          <a:bodyPr>
            <a:noAutofit/>
          </a:bodyPr>
          <a:lstStyle/>
          <a:p>
            <a:pPr algn="just"/>
            <a:r>
              <a:rPr lang="el-GR" sz="1800" dirty="0"/>
              <a:t>Οι περισσότερες τραπεζικές κρίσεις έχουν κοινά αίτια. Όμως η δομή και τα χαρακτηριστικά των τραπεζικών συστημάτων, αλλά και των οικονομιών των αναπτυσσόμενων χωρών προσθέτουν κάποιους ιδιόμορφους παράγοντες στο σύνολο των γενικότερων αιτιών. Οι παράγοντες αυτοί συχνά υπονομεύουν τη σταθερότητα του τραπεζικού συστήματος και οδηγούν το σύστημα σε κρίση.</a:t>
            </a:r>
          </a:p>
          <a:p>
            <a:pPr algn="just"/>
            <a:r>
              <a:rPr lang="el-GR" sz="1800" dirty="0"/>
              <a:t>Οι αιτίες των τραπεζικών κρίσεων μπορούν να ταξινομηθούν σε δύο γενικές κατηγορίες. Πρώτον στις αιτίες που σχετίζονται με το μακροοικονομικό περιβάλλον και δεύτερον σε εκείνες που σχετίζονται με τη διάρθρωση και τη λειτουργία του τραπεζικού συστήματος.</a:t>
            </a:r>
          </a:p>
          <a:p>
            <a:pPr algn="just"/>
            <a:r>
              <a:rPr lang="el-GR" sz="1800" dirty="0"/>
              <a:t>Μια κοινή αιτία πολλών τραπεζικών κρίσεων είναι η εφαρμογή λανθασμένης μακροοικονομικής πολιτικής. Σε αρκετές περιπτώσεις τραπεζικών κρίσεων, η κρίση ήταν επακόλουθο μιας περιόδου επεκτατικής μακροοικονομικής πολιτικής. Η εφαρμογή, για παράδειγμα, μιας επεκτατικής νομισματικής πολιτικής οδηγεί σε ταχεία αύξηση των τραπεζικών χορηγήσεων και μπορεί να προκαλέσει σοβαρά προβλήματα στον τραπεζικό τομέα, αν υπάρξει ανάγκη απότομης στροφής της πολιτικής αυτής. Συγκεκριμένα, σε περιόδους απελευθέρωσης του τραπεζικού συστήματος, οι τράπεζες έχουν την τάση να αυξάνουν τις χορηγήσεις τους προς τον ιδιωτικό τομέα, λόγω της κατάργησης των δεσμεύσεων στα διαθέσιμα κεφάλαιά τους. </a:t>
            </a:r>
          </a:p>
        </p:txBody>
      </p:sp>
      <p:sp>
        <p:nvSpPr>
          <p:cNvPr id="4" name="Slide Number Placeholder 3">
            <a:extLst>
              <a:ext uri="{FF2B5EF4-FFF2-40B4-BE49-F238E27FC236}">
                <a16:creationId xmlns:a16="http://schemas.microsoft.com/office/drawing/2014/main" id="{A0927B57-3B32-6876-B457-1A0F7C84B572}"/>
              </a:ext>
            </a:extLst>
          </p:cNvPr>
          <p:cNvSpPr>
            <a:spLocks noGrp="1"/>
          </p:cNvSpPr>
          <p:nvPr>
            <p:ph type="sldNum" sz="quarter" idx="12"/>
          </p:nvPr>
        </p:nvSpPr>
        <p:spPr/>
        <p:txBody>
          <a:bodyPr/>
          <a:lstStyle/>
          <a:p>
            <a:fld id="{6F80338C-7267-4363-B749-58AFCE06DD7B}" type="slidenum">
              <a:rPr lang="en-US" smtClean="0"/>
              <a:pPr/>
              <a:t>4</a:t>
            </a:fld>
            <a:endParaRPr lang="en-US"/>
          </a:p>
        </p:txBody>
      </p:sp>
      <p:sp>
        <p:nvSpPr>
          <p:cNvPr id="5" name="Title 1">
            <a:extLst>
              <a:ext uri="{FF2B5EF4-FFF2-40B4-BE49-F238E27FC236}">
                <a16:creationId xmlns:a16="http://schemas.microsoft.com/office/drawing/2014/main" id="{CEF8DA7E-7187-30FA-0585-C06DDF0ADDE5}"/>
              </a:ext>
            </a:extLst>
          </p:cNvPr>
          <p:cNvSpPr>
            <a:spLocks noGrp="1"/>
          </p:cNvSpPr>
          <p:nvPr>
            <p:ph type="title"/>
          </p:nvPr>
        </p:nvSpPr>
        <p:spPr>
          <a:xfrm>
            <a:off x="435077" y="166022"/>
            <a:ext cx="8229600" cy="639762"/>
          </a:xfrm>
        </p:spPr>
        <p:txBody>
          <a:bodyPr>
            <a:normAutofit fontScale="90000"/>
          </a:bodyPr>
          <a:lstStyle/>
          <a:p>
            <a:r>
              <a:rPr lang="el-GR" altLang="en-US" sz="4000" b="1" dirty="0">
                <a:solidFill>
                  <a:schemeClr val="tx2"/>
                </a:solidFill>
              </a:rPr>
              <a:t>Αιτίες των τραπεζικών κρίσεων </a:t>
            </a:r>
          </a:p>
        </p:txBody>
      </p:sp>
    </p:spTree>
    <p:extLst>
      <p:ext uri="{BB962C8B-B14F-4D97-AF65-F5344CB8AC3E}">
        <p14:creationId xmlns:p14="http://schemas.microsoft.com/office/powerpoint/2010/main" val="20494620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F1DB96-40B0-704E-5575-21B133F5969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CCB729-D5B5-0931-CE28-1A94FDA9EDFC}"/>
              </a:ext>
            </a:extLst>
          </p:cNvPr>
          <p:cNvSpPr>
            <a:spLocks noGrp="1"/>
          </p:cNvSpPr>
          <p:nvPr>
            <p:ph idx="1"/>
          </p:nvPr>
        </p:nvSpPr>
        <p:spPr>
          <a:xfrm>
            <a:off x="435077" y="827906"/>
            <a:ext cx="8229600" cy="5801493"/>
          </a:xfrm>
        </p:spPr>
        <p:txBody>
          <a:bodyPr>
            <a:noAutofit/>
          </a:bodyPr>
          <a:lstStyle/>
          <a:p>
            <a:pPr algn="just"/>
            <a:r>
              <a:rPr lang="el-GR" sz="1700" dirty="0"/>
              <a:t>Μέρος του τραπεζικού δανεισμού χρησιμοποιείται για κερδοσκοπικούς σκοπούς στις αγορές μετοχών και ακινήτων και φουσκώνει τις τιμές στις αγορές αυτές, με αρνητικές συνέπειες για τον πληθωρισμό. </a:t>
            </a:r>
          </a:p>
          <a:p>
            <a:pPr algn="just"/>
            <a:r>
              <a:rPr lang="el-GR" sz="1700" dirty="0"/>
              <a:t>Η στροφή προς μια περιοριστική νομισματική πολιτική, συνήθως για τη συγκράτηση του πληθωρισμού, προκαλεί δραστική πτώση των τιμών των μετοχών και ακινήτων και ταυτόχρονα οδηγεί σε μείωση της οικονομικής δραστηριότητας. </a:t>
            </a:r>
          </a:p>
          <a:p>
            <a:pPr algn="just"/>
            <a:r>
              <a:rPr lang="el-GR" sz="1700" dirty="0"/>
              <a:t>Η επιβράδυνση της οικονομίας δυσχεραίνει την αποπληρωμή δανείων τόσο από τα νοικοκυριά όσο και από τις επιχειρήσεις, που συνήθως έχουν σημαντικά συσσωρευμένα χρέη. </a:t>
            </a:r>
          </a:p>
          <a:p>
            <a:pPr algn="just"/>
            <a:r>
              <a:rPr lang="el-GR" sz="1700" dirty="0"/>
              <a:t>Οι τράπεζες διαπιστώνουν πως αυξάνονται τα επισφαλή δάνεια (non-</a:t>
            </a:r>
            <a:r>
              <a:rPr lang="el-GR" sz="1700" dirty="0" err="1"/>
              <a:t>performing</a:t>
            </a:r>
            <a:r>
              <a:rPr lang="el-GR" sz="1700" dirty="0"/>
              <a:t> </a:t>
            </a:r>
            <a:r>
              <a:rPr lang="el-GR" sz="1700" dirty="0" err="1"/>
              <a:t>loans</a:t>
            </a:r>
            <a:r>
              <a:rPr lang="el-GR" sz="1700" dirty="0"/>
              <a:t>) στα χαρτοφυλάκιά τους και διακυβεύεται η φερεγγυότητά τους. </a:t>
            </a:r>
          </a:p>
          <a:p>
            <a:pPr algn="just"/>
            <a:r>
              <a:rPr lang="el-GR" sz="1700" dirty="0"/>
              <a:t>Η χειροτέρευση της θέσης του ενεργητικού των τραπεζών είτε μειώνει την κεφαλαιακή τους επάρκεια, λόγω της ανάγκης κάλυψης των ζημιών από τα επισφαλή δάνεια, είτε δημιουργεί φήμες για τη φερεγγυότητα των τραπεζών που μπορεί να προκαλέσουν έναν τραπεζικό πανικό (</a:t>
            </a:r>
            <a:r>
              <a:rPr lang="el-GR" sz="1700" dirty="0" err="1"/>
              <a:t>banking</a:t>
            </a:r>
            <a:r>
              <a:rPr lang="el-GR" sz="1700" dirty="0"/>
              <a:t> </a:t>
            </a:r>
            <a:r>
              <a:rPr lang="el-GR" sz="1700" dirty="0" err="1"/>
              <a:t>panic</a:t>
            </a:r>
            <a:r>
              <a:rPr lang="el-GR" sz="1700" dirty="0"/>
              <a:t>).</a:t>
            </a:r>
          </a:p>
          <a:p>
            <a:pPr algn="just"/>
            <a:r>
              <a:rPr lang="el-GR" sz="1700" dirty="0"/>
              <a:t>Η δεύτερη αιτία βρίσκεται στις απότομες αλλαγές του εξωτερικού μακροοικονομικού περιβάλλοντος, κυρίως στην περίπτωση των αναδυόμενων οικονομιών.</a:t>
            </a:r>
          </a:p>
          <a:p>
            <a:pPr algn="just"/>
            <a:r>
              <a:rPr lang="el-GR" sz="1700" dirty="0"/>
              <a:t>Σε πολλές αναδυόμενες οικονομίες, όπου η διαφοροποίηση των εξαγωγών είναι σχετικά περιορισμένη, μια απότομη δυσμενής μεταβολή στους όρους εμπορίου έχει σημαντικές αρνητικές συνέπειες για την κερδοφορία των εξαγωγικών επιχειρήσεων</a:t>
            </a:r>
            <a:r>
              <a:rPr lang="el-GR" sz="1800" dirty="0"/>
              <a:t>. </a:t>
            </a:r>
          </a:p>
        </p:txBody>
      </p:sp>
      <p:sp>
        <p:nvSpPr>
          <p:cNvPr id="4" name="Slide Number Placeholder 3">
            <a:extLst>
              <a:ext uri="{FF2B5EF4-FFF2-40B4-BE49-F238E27FC236}">
                <a16:creationId xmlns:a16="http://schemas.microsoft.com/office/drawing/2014/main" id="{9550CD01-3588-346F-F9ED-800037E96576}"/>
              </a:ext>
            </a:extLst>
          </p:cNvPr>
          <p:cNvSpPr>
            <a:spLocks noGrp="1"/>
          </p:cNvSpPr>
          <p:nvPr>
            <p:ph type="sldNum" sz="quarter" idx="12"/>
          </p:nvPr>
        </p:nvSpPr>
        <p:spPr/>
        <p:txBody>
          <a:bodyPr/>
          <a:lstStyle/>
          <a:p>
            <a:fld id="{6F80338C-7267-4363-B749-58AFCE06DD7B}" type="slidenum">
              <a:rPr lang="en-US" smtClean="0"/>
              <a:pPr/>
              <a:t>5</a:t>
            </a:fld>
            <a:endParaRPr lang="en-US"/>
          </a:p>
        </p:txBody>
      </p:sp>
      <p:sp>
        <p:nvSpPr>
          <p:cNvPr id="5" name="Title 1">
            <a:extLst>
              <a:ext uri="{FF2B5EF4-FFF2-40B4-BE49-F238E27FC236}">
                <a16:creationId xmlns:a16="http://schemas.microsoft.com/office/drawing/2014/main" id="{EAD231EE-D4A9-5FFB-D4FD-1ECE47E613B6}"/>
              </a:ext>
            </a:extLst>
          </p:cNvPr>
          <p:cNvSpPr>
            <a:spLocks noGrp="1"/>
          </p:cNvSpPr>
          <p:nvPr>
            <p:ph type="title"/>
          </p:nvPr>
        </p:nvSpPr>
        <p:spPr>
          <a:xfrm>
            <a:off x="435077" y="166022"/>
            <a:ext cx="8229600" cy="639762"/>
          </a:xfrm>
        </p:spPr>
        <p:txBody>
          <a:bodyPr>
            <a:normAutofit fontScale="90000"/>
          </a:bodyPr>
          <a:lstStyle/>
          <a:p>
            <a:r>
              <a:rPr lang="el-GR" altLang="en-US" sz="4000" b="1" dirty="0">
                <a:solidFill>
                  <a:schemeClr val="tx2"/>
                </a:solidFill>
              </a:rPr>
              <a:t>Αιτίες των τραπεζικών κρίσεων </a:t>
            </a:r>
          </a:p>
        </p:txBody>
      </p:sp>
    </p:spTree>
    <p:extLst>
      <p:ext uri="{BB962C8B-B14F-4D97-AF65-F5344CB8AC3E}">
        <p14:creationId xmlns:p14="http://schemas.microsoft.com/office/powerpoint/2010/main" val="10424096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65DDCE-5158-CE18-278B-0869652D41C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5CC2935-E256-1D52-2D8B-EBE36D99AF24}"/>
              </a:ext>
            </a:extLst>
          </p:cNvPr>
          <p:cNvSpPr>
            <a:spLocks noGrp="1"/>
          </p:cNvSpPr>
          <p:nvPr>
            <p:ph idx="1"/>
          </p:nvPr>
        </p:nvSpPr>
        <p:spPr>
          <a:xfrm>
            <a:off x="435077" y="827906"/>
            <a:ext cx="8229600" cy="5801493"/>
          </a:xfrm>
        </p:spPr>
        <p:txBody>
          <a:bodyPr>
            <a:noAutofit/>
          </a:bodyPr>
          <a:lstStyle/>
          <a:p>
            <a:pPr algn="just"/>
            <a:r>
              <a:rPr lang="el-GR" sz="1800" dirty="0"/>
              <a:t>Οι επιχειρήσεις αυτές, που συγκαταλέγονται στην πελατεία των τραπεζών, αδυνατούν να εκπληρώσουν τις δανειακές τους υποχρεώσεις, με αποτέλεσμα οι τράπεζες να επιβαρύνονται με επισφαλή δάνεια. Επίσης η αυξημένη κίνηση βραχυπρόθεσμων κεφαλαίων έχει ως συνέπεια αυξημένες εκροές κεφαλαίων σε περίπτωση ανόδου των ονομαστικών επιτοκίων στις διεθνείς κεφαλαιαγορές. </a:t>
            </a:r>
          </a:p>
          <a:p>
            <a:pPr algn="just"/>
            <a:r>
              <a:rPr lang="el-GR" sz="1800" dirty="0"/>
              <a:t>Επιπλέον, στις περιπτώσεις αναδυόμενων οικονομιών με ελεύθερη κίνηση κεφαλαίων και πολιτική σταθερής συναλλαγματικής ισοτιμίας, οι τράπεζες επιδίωξαν την αύξηση της κερδοφορίας τους, αντλώντας κεφάλαια με χαμηλά επιτόκια από τις διεθνείς χρηματαγορές και δανείζοντάς τα με υψηλότερα επιτόκια στην εγχώρια αγορά. Η άνοδος των επιτοκίων στις διεθνείς κεφαλαιαγορές αυξάνει το κόστος δανεισμού για τις εγχώριες τράπεζες, το οποίο κατά σειρά </a:t>
            </a:r>
            <a:r>
              <a:rPr lang="el-GR" sz="1800" dirty="0" err="1"/>
              <a:t>μετακυλίουν</a:t>
            </a:r>
            <a:r>
              <a:rPr lang="el-GR" sz="1800" dirty="0"/>
              <a:t> στους πελάτες τους, χειροτερεύοντας με αυτό τον τρόπο το πρόβλημα των επισφαλών δανείων στο τραπεζικό σύστημα.</a:t>
            </a:r>
          </a:p>
          <a:p>
            <a:pPr algn="just"/>
            <a:r>
              <a:rPr lang="el-GR" sz="1800" dirty="0"/>
              <a:t>Οι τραπεζικές κρίσεις σχετίζονται και με την εμφάνιση μιας συναλλαγματικής κρίσης. Συγκεκριμένα, ένα καθεστώς σταθερής συναλλαγματικής ισοτιμίας διευκολύνει τη διακίνηση κεφαλαίων, λόγω μειωμένου συναλλαγματικού κινδύνου. Αν υπάρχει διαφορά μεταξύ του επιπέδου των εγχώριων και διεθνών επιτοκίων, οι τράπεζες εκμεταλλεύονται τη σταθερότητα της συναλλαγματικής ισοτιμίας, προκειμένου να αποκομίσουν κέρδη μέσω </a:t>
            </a:r>
            <a:r>
              <a:rPr lang="el-GR" sz="1800" dirty="0" err="1"/>
              <a:t>arbitrage</a:t>
            </a:r>
            <a:r>
              <a:rPr lang="el-GR" sz="1800" dirty="0"/>
              <a:t>. </a:t>
            </a:r>
          </a:p>
        </p:txBody>
      </p:sp>
      <p:sp>
        <p:nvSpPr>
          <p:cNvPr id="4" name="Slide Number Placeholder 3">
            <a:extLst>
              <a:ext uri="{FF2B5EF4-FFF2-40B4-BE49-F238E27FC236}">
                <a16:creationId xmlns:a16="http://schemas.microsoft.com/office/drawing/2014/main" id="{17595934-EF34-6915-41C3-46C8C5554C35}"/>
              </a:ext>
            </a:extLst>
          </p:cNvPr>
          <p:cNvSpPr>
            <a:spLocks noGrp="1"/>
          </p:cNvSpPr>
          <p:nvPr>
            <p:ph type="sldNum" sz="quarter" idx="12"/>
          </p:nvPr>
        </p:nvSpPr>
        <p:spPr/>
        <p:txBody>
          <a:bodyPr/>
          <a:lstStyle/>
          <a:p>
            <a:fld id="{6F80338C-7267-4363-B749-58AFCE06DD7B}" type="slidenum">
              <a:rPr lang="en-US" smtClean="0"/>
              <a:pPr/>
              <a:t>6</a:t>
            </a:fld>
            <a:endParaRPr lang="en-US"/>
          </a:p>
        </p:txBody>
      </p:sp>
      <p:sp>
        <p:nvSpPr>
          <p:cNvPr id="5" name="Title 1">
            <a:extLst>
              <a:ext uri="{FF2B5EF4-FFF2-40B4-BE49-F238E27FC236}">
                <a16:creationId xmlns:a16="http://schemas.microsoft.com/office/drawing/2014/main" id="{B1363456-718C-793D-EB56-39BE524AB3EA}"/>
              </a:ext>
            </a:extLst>
          </p:cNvPr>
          <p:cNvSpPr>
            <a:spLocks noGrp="1"/>
          </p:cNvSpPr>
          <p:nvPr>
            <p:ph type="title"/>
          </p:nvPr>
        </p:nvSpPr>
        <p:spPr>
          <a:xfrm>
            <a:off x="435077" y="166022"/>
            <a:ext cx="8229600" cy="639762"/>
          </a:xfrm>
        </p:spPr>
        <p:txBody>
          <a:bodyPr>
            <a:normAutofit fontScale="90000"/>
          </a:bodyPr>
          <a:lstStyle/>
          <a:p>
            <a:r>
              <a:rPr lang="el-GR" altLang="en-US" sz="4000" b="1" dirty="0">
                <a:solidFill>
                  <a:schemeClr val="tx2"/>
                </a:solidFill>
              </a:rPr>
              <a:t>Αιτίες των τραπεζικών κρίσεων </a:t>
            </a:r>
          </a:p>
        </p:txBody>
      </p:sp>
    </p:spTree>
    <p:extLst>
      <p:ext uri="{BB962C8B-B14F-4D97-AF65-F5344CB8AC3E}">
        <p14:creationId xmlns:p14="http://schemas.microsoft.com/office/powerpoint/2010/main" val="3064291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D723BC-5F85-5315-C00D-AD9023D2A04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EFA9BB3-AE1D-0E5E-ECA2-ED1A6E42038D}"/>
              </a:ext>
            </a:extLst>
          </p:cNvPr>
          <p:cNvSpPr>
            <a:spLocks noGrp="1"/>
          </p:cNvSpPr>
          <p:nvPr>
            <p:ph idx="1"/>
          </p:nvPr>
        </p:nvSpPr>
        <p:spPr>
          <a:xfrm>
            <a:off x="435077" y="827906"/>
            <a:ext cx="8229600" cy="5801493"/>
          </a:xfrm>
        </p:spPr>
        <p:txBody>
          <a:bodyPr>
            <a:noAutofit/>
          </a:bodyPr>
          <a:lstStyle/>
          <a:p>
            <a:pPr algn="just"/>
            <a:r>
              <a:rPr lang="el-GR" sz="1700" dirty="0"/>
              <a:t>Στην περίπτωση αυτή, μια συναλλαγματική κρίση, συνοδευόμενη από σημαντική υποτίμηση του εγχώριου νομίσματος, αυξάνει το κόστος αποπληρωμής των δανείων σε ξένο νόμισμα των εγχώριων τραπεζών και συνεπώς διακυβεύει τη φερεγγυότητά τους. </a:t>
            </a:r>
          </a:p>
          <a:p>
            <a:pPr algn="just"/>
            <a:r>
              <a:rPr lang="el-GR" sz="1700" dirty="0"/>
              <a:t>Εναλλακτικά, ένα προβληματικό τραπεζικό σύστημα δύναται να σταθεί αφορμή για κερδοσκοπικές επιθέσεις κατά του εγχώριου νομίσματος. Οι κερδοσκόποι ποντάρουν στην αδυναμία της κεντρικής τράπεζας να προστατεύσει τη σταθερή ισοτιμία μέσω αύξησης των επιτοκίων, διότι τα υψηλότερα επιτόκια προκαλούν ύφεση στην οικονομική δραστηριότητα και εξασθενίζουν περισσότερο το τραπεζικό σύστημα. </a:t>
            </a:r>
          </a:p>
          <a:p>
            <a:pPr algn="just"/>
            <a:r>
              <a:rPr lang="el-GR" sz="1700" dirty="0"/>
              <a:t>Από την άλλη πλευρά, ένα καθεστώς σταθερής συναλλαγματικής ισοτιμίας δύναται να σταθεί αιτία αποφυγής μιας τραπεζικής κρίσης. Το επιχείρημα είναι πως η σταθερή ισοτιμία επιβάλλει περισσότερη πειθαρχία στη μακροοικονομική πολιτική, λόγω του κινδύνου απώλειας συναλλαγματικών αποθεμάτων και κατάρρευσης της ισοτιμίας σε περίπτωση συναλλαγματικής κρίσης.</a:t>
            </a:r>
          </a:p>
          <a:p>
            <a:pPr algn="just"/>
            <a:r>
              <a:rPr lang="el-GR" sz="1700" dirty="0"/>
              <a:t>Η δεύτερη κατηγορία παραγόντων που σχετίζονται με την εμφάνιση τραπεζικών κρίσεων αφορά τη διάρθρωση και το πλαίσιο λειτουργίας του τραπεζικού συστήματος. Σε πολλές χώρες που αντιμετώπισαν τραπεζικές κρίσεις, οι τράπεζες δεν εμφάνιζαν ένα διαφοροποιημένο χαρτοφυλάκιο. Ένα μεγάλο ποσοστό των χορηγήσεών τους ήταν συγκεντρωμένο σε μεμονωμένους τομείς της οικονομίας, όπως στον εξαγωγικό τομέα, σε συγκεκριμένους βιομηχανικούς κλάδους, η στην αγορά ακινήτων. Η έλλειψη διαφοροποίησης των χορηγήσεων των τραπεζών συνεπάγεται υψηλότερους πιστωτικούς κινδύνους. </a:t>
            </a:r>
          </a:p>
        </p:txBody>
      </p:sp>
      <p:sp>
        <p:nvSpPr>
          <p:cNvPr id="4" name="Slide Number Placeholder 3">
            <a:extLst>
              <a:ext uri="{FF2B5EF4-FFF2-40B4-BE49-F238E27FC236}">
                <a16:creationId xmlns:a16="http://schemas.microsoft.com/office/drawing/2014/main" id="{82944930-E2EA-AF29-803D-60D5ACD44922}"/>
              </a:ext>
            </a:extLst>
          </p:cNvPr>
          <p:cNvSpPr>
            <a:spLocks noGrp="1"/>
          </p:cNvSpPr>
          <p:nvPr>
            <p:ph type="sldNum" sz="quarter" idx="12"/>
          </p:nvPr>
        </p:nvSpPr>
        <p:spPr/>
        <p:txBody>
          <a:bodyPr/>
          <a:lstStyle/>
          <a:p>
            <a:fld id="{6F80338C-7267-4363-B749-58AFCE06DD7B}" type="slidenum">
              <a:rPr lang="en-US" smtClean="0"/>
              <a:pPr/>
              <a:t>7</a:t>
            </a:fld>
            <a:endParaRPr lang="en-US" dirty="0"/>
          </a:p>
        </p:txBody>
      </p:sp>
      <p:sp>
        <p:nvSpPr>
          <p:cNvPr id="5" name="Title 1">
            <a:extLst>
              <a:ext uri="{FF2B5EF4-FFF2-40B4-BE49-F238E27FC236}">
                <a16:creationId xmlns:a16="http://schemas.microsoft.com/office/drawing/2014/main" id="{4A98112C-4173-503D-F721-5ED709940C32}"/>
              </a:ext>
            </a:extLst>
          </p:cNvPr>
          <p:cNvSpPr>
            <a:spLocks noGrp="1"/>
          </p:cNvSpPr>
          <p:nvPr>
            <p:ph type="title"/>
          </p:nvPr>
        </p:nvSpPr>
        <p:spPr>
          <a:xfrm>
            <a:off x="435077" y="166022"/>
            <a:ext cx="8229600" cy="639762"/>
          </a:xfrm>
        </p:spPr>
        <p:txBody>
          <a:bodyPr>
            <a:normAutofit fontScale="90000"/>
          </a:bodyPr>
          <a:lstStyle/>
          <a:p>
            <a:r>
              <a:rPr lang="el-GR" altLang="en-US" sz="4000" b="1" dirty="0">
                <a:solidFill>
                  <a:schemeClr val="tx2"/>
                </a:solidFill>
              </a:rPr>
              <a:t>Αιτίες των τραπεζικών κρίσεων </a:t>
            </a:r>
          </a:p>
        </p:txBody>
      </p:sp>
    </p:spTree>
    <p:extLst>
      <p:ext uri="{BB962C8B-B14F-4D97-AF65-F5344CB8AC3E}">
        <p14:creationId xmlns:p14="http://schemas.microsoft.com/office/powerpoint/2010/main" val="14139687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F6AEEF-FC5A-2386-4803-A864FE1790F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951D341-598F-EE9C-4F66-8BD758FE1923}"/>
              </a:ext>
            </a:extLst>
          </p:cNvPr>
          <p:cNvSpPr>
            <a:spLocks noGrp="1"/>
          </p:cNvSpPr>
          <p:nvPr>
            <p:ph idx="1"/>
          </p:nvPr>
        </p:nvSpPr>
        <p:spPr>
          <a:xfrm>
            <a:off x="435077" y="827906"/>
            <a:ext cx="8229600" cy="5801493"/>
          </a:xfrm>
        </p:spPr>
        <p:txBody>
          <a:bodyPr>
            <a:noAutofit/>
          </a:bodyPr>
          <a:lstStyle/>
          <a:p>
            <a:pPr algn="just"/>
            <a:r>
              <a:rPr lang="el-GR" sz="1500" dirty="0"/>
              <a:t>Επίσης είναι πιθανό τα τραπεζικά ιδρύματα να εμφανίζουν μεγάλη “ασυμβατότητα χρονικής διάρκειας” (</a:t>
            </a:r>
            <a:r>
              <a:rPr lang="el-GR" sz="1500" dirty="0" err="1"/>
              <a:t>maturity</a:t>
            </a:r>
            <a:r>
              <a:rPr lang="el-GR" sz="1500" dirty="0"/>
              <a:t> </a:t>
            </a:r>
            <a:r>
              <a:rPr lang="el-GR" sz="1500" dirty="0" err="1"/>
              <a:t>mismatch</a:t>
            </a:r>
            <a:r>
              <a:rPr lang="el-GR" sz="1500" dirty="0"/>
              <a:t>) μεταξύ του ενεργητικού και του παθητικού τους. </a:t>
            </a:r>
          </a:p>
          <a:p>
            <a:pPr algn="just"/>
            <a:r>
              <a:rPr lang="el-GR" sz="1500" dirty="0"/>
              <a:t>Η ασυμβατότητα αυτή καθιστά τις τράπεζες ιδιαίτερα ευάλωτες στον κίνδυνο επιτοκίου. Μια απότομη επιδείνωση του μακροοικονομικού περιβάλλοντος μπορεί να έχει αρνητικές επιπτώσεις στην κεφαλαιακή θέση των τραπεζών εκείνων που δεν έχουν φροντίσει να καλύψουν τους παραπάνω κινδύνους.</a:t>
            </a:r>
          </a:p>
          <a:p>
            <a:pPr algn="just"/>
            <a:r>
              <a:rPr lang="el-GR" sz="1500" dirty="0"/>
              <a:t>Επιπλέον πολλές χώρες εμφάνισαν σοβαρά προβλήματα στο τραπεζικό τους σύστημα ως αποτέλεσμα ελλιπούς προετοιμασίας για την αντιμετώπιση των συνεπειών από την απελευθέρωση του συστήματος. </a:t>
            </a:r>
          </a:p>
          <a:p>
            <a:pPr algn="just"/>
            <a:r>
              <a:rPr lang="el-GR" sz="1500" dirty="0" err="1"/>
              <a:t>Εχει</a:t>
            </a:r>
            <a:r>
              <a:rPr lang="el-GR" sz="1500" dirty="0"/>
              <a:t> παρατηρηθεί σε αρκετές χώρες, όπως στη Βραζιλία, τη Χιλή, τη Φιλανδία, το Μεξικό, τη Νορβηγία, τη Σουηδία, την Ινδονησία και τις ΗΠΑ, ότι η απελευθέρωση του τραπεζικού συστήματος ακολουθείται από μια περίοδο ταχείας πιστωτικής επέκτασης και υψηλών πραγματικών επιτοκίων. </a:t>
            </a:r>
          </a:p>
          <a:p>
            <a:pPr algn="just"/>
            <a:r>
              <a:rPr lang="el-GR" sz="1500" dirty="0"/>
              <a:t>Η αδυναμία των εποπτικών αρχών να προβλέψουν τα πιθανά προβλήματα, να ασκήσουν τη σωστή εποπτεία η να εφαρμόσουν την υπάρχουσα νομοθεσία για τη λειτουργία του συστήματος είναι ένας άλλος παράγοντας που οδηγεί στην επιδείνωση μιας κρίσης και στην άνοδο του κόστους εξυγίανσης του συστήματος. Σε πολλές περιπτώσεις, ορισμένες τράπεζες κατάφεραν να αποκρύψουν το πραγματικό μέγεθος των προβλημάτων τους για μακρύ χρονικό διάστημα, εκμεταλλευόμενες ένα ελλιπές νομοθετικό, λογιστικό και εποπτικό πλαίσιο.</a:t>
            </a:r>
          </a:p>
          <a:p>
            <a:pPr algn="just"/>
            <a:r>
              <a:rPr lang="el-GR" sz="1500" dirty="0"/>
              <a:t>Όμως και σε περιπτώσεις χωρών όπου η ύπαρξη σοβαρών προβλημάτων ήταν γνωστή στις εποπτικές αρχές, παρουσιάστηκε μια αδικαιολόγητη αδράνεια όσον αφορά τη λήψη των προβλεπόμενων μέτρων για την εξυγίανση του τραπεζικού συστήματος. Αυτό μπορεί να συμβεί σε αναδυόμενες οικονομίες αλλά και σε αναπτυγμένες οικονομίες. </a:t>
            </a:r>
          </a:p>
          <a:p>
            <a:pPr marL="0" indent="0" algn="just">
              <a:buNone/>
            </a:pPr>
            <a:endParaRPr lang="el-GR" sz="1700" dirty="0"/>
          </a:p>
        </p:txBody>
      </p:sp>
      <p:sp>
        <p:nvSpPr>
          <p:cNvPr id="4" name="Slide Number Placeholder 3">
            <a:extLst>
              <a:ext uri="{FF2B5EF4-FFF2-40B4-BE49-F238E27FC236}">
                <a16:creationId xmlns:a16="http://schemas.microsoft.com/office/drawing/2014/main" id="{9A4B4352-A7B7-D377-ED31-28A8ED232772}"/>
              </a:ext>
            </a:extLst>
          </p:cNvPr>
          <p:cNvSpPr>
            <a:spLocks noGrp="1"/>
          </p:cNvSpPr>
          <p:nvPr>
            <p:ph type="sldNum" sz="quarter" idx="12"/>
          </p:nvPr>
        </p:nvSpPr>
        <p:spPr/>
        <p:txBody>
          <a:bodyPr/>
          <a:lstStyle/>
          <a:p>
            <a:fld id="{6F80338C-7267-4363-B749-58AFCE06DD7B}" type="slidenum">
              <a:rPr lang="en-US" smtClean="0"/>
              <a:pPr/>
              <a:t>8</a:t>
            </a:fld>
            <a:endParaRPr lang="en-US" dirty="0"/>
          </a:p>
        </p:txBody>
      </p:sp>
      <p:sp>
        <p:nvSpPr>
          <p:cNvPr id="5" name="Title 1">
            <a:extLst>
              <a:ext uri="{FF2B5EF4-FFF2-40B4-BE49-F238E27FC236}">
                <a16:creationId xmlns:a16="http://schemas.microsoft.com/office/drawing/2014/main" id="{549D2415-6BDB-8D28-461A-778B5F7E573B}"/>
              </a:ext>
            </a:extLst>
          </p:cNvPr>
          <p:cNvSpPr>
            <a:spLocks noGrp="1"/>
          </p:cNvSpPr>
          <p:nvPr>
            <p:ph type="title"/>
          </p:nvPr>
        </p:nvSpPr>
        <p:spPr>
          <a:xfrm>
            <a:off x="435077" y="166022"/>
            <a:ext cx="8229600" cy="639762"/>
          </a:xfrm>
        </p:spPr>
        <p:txBody>
          <a:bodyPr>
            <a:normAutofit fontScale="90000"/>
          </a:bodyPr>
          <a:lstStyle/>
          <a:p>
            <a:r>
              <a:rPr lang="el-GR" altLang="en-US" sz="4000" b="1" dirty="0">
                <a:solidFill>
                  <a:schemeClr val="tx2"/>
                </a:solidFill>
              </a:rPr>
              <a:t>Αιτίες των τραπεζικών κρίσεων </a:t>
            </a:r>
          </a:p>
        </p:txBody>
      </p:sp>
    </p:spTree>
    <p:extLst>
      <p:ext uri="{BB962C8B-B14F-4D97-AF65-F5344CB8AC3E}">
        <p14:creationId xmlns:p14="http://schemas.microsoft.com/office/powerpoint/2010/main" val="4598653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848460-8434-1245-3762-2505FE9ABC5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51772BD-9735-3E3C-923E-4F85549795B7}"/>
              </a:ext>
            </a:extLst>
          </p:cNvPr>
          <p:cNvSpPr>
            <a:spLocks noGrp="1"/>
          </p:cNvSpPr>
          <p:nvPr>
            <p:ph idx="1"/>
          </p:nvPr>
        </p:nvSpPr>
        <p:spPr>
          <a:xfrm>
            <a:off x="435077" y="827906"/>
            <a:ext cx="8229600" cy="5801493"/>
          </a:xfrm>
        </p:spPr>
        <p:txBody>
          <a:bodyPr>
            <a:noAutofit/>
          </a:bodyPr>
          <a:lstStyle/>
          <a:p>
            <a:pPr algn="just"/>
            <a:r>
              <a:rPr lang="el-GR" sz="1700" dirty="0"/>
              <a:t>Η έγκαιρη λήψη μέτρων για την αντιμετώπιση της χειροτέρευσης της κεφαλαιακής θέσης ορισμένων τραπεζικών ιδρυμάτων είναι αναγκαία, μεταξύ άλλων, και για την αποφυγή “συστημικών κινδύνων”, οι οποίοι μπορεί να προέλθουν από φήμες που οδηγούν σε μαζικές αναλήψεις καταθέσεων.</a:t>
            </a:r>
          </a:p>
          <a:p>
            <a:pPr algn="just"/>
            <a:r>
              <a:rPr lang="el-GR" sz="1700" dirty="0"/>
              <a:t>Ένας επιπλέον λόγος για την εμφάνιση τραπεζικών κρίσεων σε ορισμένες χώρες ήταν η αυξημένη παρουσία του κράτους στο τραπεζικό σύστημα. Στις περισσότερες αναπτυσσόμενες οικονομίες, αλλά και σε αρκετές ανεπτυγμένες, οι κρατικά ελεγχόμενες τράπεζες κατείχαν κυρίαρχη θέση στο τραπεζικό σύστημα έως την πρόσφατη περίοδο ιδιωτικοποιήσεων που συνέβησαν σε πολλές χώρες. </a:t>
            </a:r>
          </a:p>
          <a:p>
            <a:pPr algn="just"/>
            <a:r>
              <a:rPr lang="el-GR" sz="1700" dirty="0"/>
              <a:t>Έχει επίσης διαπιστωθεί πως η πλειονότητα των κρατικών τραπεζών είναι λιγότερο αποτελεσματική σε σχέση με τις αντίστοιχες ιδιωτικές. Οι τράπεζες υπό κρατικό ιδιοκτησιακό καθεστώς, για παράδειγμα, δεν έχουν ισχυρά κίνητρα να ελέγξουν την πιστοληπτική ικανότητα των πελατών τους, διότι θεωρούν πως ενδεχόμενες ζημίες από τις χορηγήσεις τους θα καλυφθούν από τον κρατικό προϋπολογισμό. Βεβαίως, το φαινόμενο αυτό μπορεί να εμφανιστεί και σε ιδιωτικές τράπεζες, ιδιαίτερα στις χαρακτηριζόμενες ως “πολύ μεγάλες για πτώχευση” (</a:t>
            </a:r>
            <a:r>
              <a:rPr lang="el-GR" sz="1700" dirty="0" err="1"/>
              <a:t>too</a:t>
            </a:r>
            <a:r>
              <a:rPr lang="el-GR" sz="1700" dirty="0"/>
              <a:t> </a:t>
            </a:r>
            <a:r>
              <a:rPr lang="el-GR" sz="1700" dirty="0" err="1"/>
              <a:t>big</a:t>
            </a:r>
            <a:r>
              <a:rPr lang="el-GR" sz="1700" dirty="0"/>
              <a:t> </a:t>
            </a:r>
            <a:r>
              <a:rPr lang="el-GR" sz="1700" dirty="0" err="1"/>
              <a:t>to</a:t>
            </a:r>
            <a:r>
              <a:rPr lang="el-GR" sz="1700" dirty="0"/>
              <a:t> </a:t>
            </a:r>
            <a:r>
              <a:rPr lang="el-GR" sz="1700" dirty="0" err="1"/>
              <a:t>fail</a:t>
            </a:r>
            <a:r>
              <a:rPr lang="el-GR" sz="1700" dirty="0"/>
              <a:t>). </a:t>
            </a:r>
          </a:p>
          <a:p>
            <a:pPr algn="just"/>
            <a:r>
              <a:rPr lang="el-GR" sz="1700" dirty="0"/>
              <a:t>Τέλος, σε πολλές χώρες όπου εμφανίστηκαν τραπεζικές κρίσεις δεν υπήρχε το κατάλληλο πλαίσιο κινήτρων, ώστε να περιοριστεί η ανάληψη αυξημένων κινδύνων από τους συμμετέχοντες στο τραπεζικό σύστημα. Αντίθετα, οι συμμετέχοντες στο τραπεζικό σύστημα είχαν κίνητρο να αναλάβουν αυξημένους κινδύνους, υπολογίζοντας σε κάποιον εξωτερικό φορέα για τη διάσωση τους. </a:t>
            </a:r>
          </a:p>
        </p:txBody>
      </p:sp>
      <p:sp>
        <p:nvSpPr>
          <p:cNvPr id="4" name="Slide Number Placeholder 3">
            <a:extLst>
              <a:ext uri="{FF2B5EF4-FFF2-40B4-BE49-F238E27FC236}">
                <a16:creationId xmlns:a16="http://schemas.microsoft.com/office/drawing/2014/main" id="{37B2971A-F0E2-9365-289B-89044C6E5AF6}"/>
              </a:ext>
            </a:extLst>
          </p:cNvPr>
          <p:cNvSpPr>
            <a:spLocks noGrp="1"/>
          </p:cNvSpPr>
          <p:nvPr>
            <p:ph type="sldNum" sz="quarter" idx="12"/>
          </p:nvPr>
        </p:nvSpPr>
        <p:spPr/>
        <p:txBody>
          <a:bodyPr/>
          <a:lstStyle/>
          <a:p>
            <a:fld id="{6F80338C-7267-4363-B749-58AFCE06DD7B}" type="slidenum">
              <a:rPr lang="en-US" smtClean="0"/>
              <a:pPr/>
              <a:t>9</a:t>
            </a:fld>
            <a:endParaRPr lang="en-US" dirty="0"/>
          </a:p>
        </p:txBody>
      </p:sp>
      <p:sp>
        <p:nvSpPr>
          <p:cNvPr id="5" name="Title 1">
            <a:extLst>
              <a:ext uri="{FF2B5EF4-FFF2-40B4-BE49-F238E27FC236}">
                <a16:creationId xmlns:a16="http://schemas.microsoft.com/office/drawing/2014/main" id="{0EC5F014-3398-32AB-F851-6C9353D51B1E}"/>
              </a:ext>
            </a:extLst>
          </p:cNvPr>
          <p:cNvSpPr>
            <a:spLocks noGrp="1"/>
          </p:cNvSpPr>
          <p:nvPr>
            <p:ph type="title"/>
          </p:nvPr>
        </p:nvSpPr>
        <p:spPr>
          <a:xfrm>
            <a:off x="435077" y="166022"/>
            <a:ext cx="8229600" cy="639762"/>
          </a:xfrm>
        </p:spPr>
        <p:txBody>
          <a:bodyPr>
            <a:normAutofit fontScale="90000"/>
          </a:bodyPr>
          <a:lstStyle/>
          <a:p>
            <a:r>
              <a:rPr lang="el-GR" altLang="en-US" sz="4000" b="1" dirty="0">
                <a:solidFill>
                  <a:schemeClr val="tx2"/>
                </a:solidFill>
              </a:rPr>
              <a:t>Αιτίες των τραπεζικών κρίσεων </a:t>
            </a:r>
          </a:p>
        </p:txBody>
      </p:sp>
    </p:spTree>
    <p:extLst>
      <p:ext uri="{BB962C8B-B14F-4D97-AF65-F5344CB8AC3E}">
        <p14:creationId xmlns:p14="http://schemas.microsoft.com/office/powerpoint/2010/main" val="38370743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1450</TotalTime>
  <Words>3376</Words>
  <Application>Microsoft Office PowerPoint</Application>
  <PresentationFormat>On-screen Show (4:3)</PresentationFormat>
  <Paragraphs>116</Paragraphs>
  <Slides>18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Calibri</vt:lpstr>
      <vt:lpstr>Office Theme</vt:lpstr>
      <vt:lpstr>Παρουσίαση 10:  Κρίσεις στο Τραπεζικό Σύστημα</vt:lpstr>
      <vt:lpstr>Τραπεζική κρίση</vt:lpstr>
      <vt:lpstr>Συνέπειες των τραπεζικών κρίσεων </vt:lpstr>
      <vt:lpstr>Αιτίες των τραπεζικών κρίσεων </vt:lpstr>
      <vt:lpstr>Αιτίες των τραπεζικών κρίσεων </vt:lpstr>
      <vt:lpstr>Αιτίες των τραπεζικών κρίσεων </vt:lpstr>
      <vt:lpstr>Αιτίες των τραπεζικών κρίσεων </vt:lpstr>
      <vt:lpstr>Αιτίες των τραπεζικών κρίσεων </vt:lpstr>
      <vt:lpstr>Αιτίες των τραπεζικών κρίσεων </vt:lpstr>
      <vt:lpstr>Ο ρόλος του ηθικού κινδύνου στις τραπεζικές κρίσεις  </vt:lpstr>
      <vt:lpstr>Οι επιπτώσεις των τραπεζικών κρίσεων στην πραγματική οικονομία </vt:lpstr>
      <vt:lpstr>Οι επιπτώσεις των τραπεζικών κρίσεων στην πραγματική οικονομία </vt:lpstr>
      <vt:lpstr>Οι επιπτώσεις των τραπεζικών κρίσεων στην πραγματική οικονομία </vt:lpstr>
      <vt:lpstr>Πρόβλεψη των τραπεζικών κρίσεων</vt:lpstr>
      <vt:lpstr>Πρόβλεψη των τραπεζικών κρίσεων</vt:lpstr>
      <vt:lpstr>Πολιτικές αναδιάρθρωσης των τραπεζικών συστημάτων</vt:lpstr>
      <vt:lpstr>Κατηγορίες μέτρων</vt:lpstr>
      <vt:lpstr>Κατηγορίες μέτρων</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Εθνικολογιστικά μεγέθη και ισοζύγιο πληρωμών</dc:title>
  <dc:creator>Liagkouras</dc:creator>
  <cp:lastModifiedBy>Gerasimos Rompotis</cp:lastModifiedBy>
  <cp:revision>144</cp:revision>
  <dcterms:created xsi:type="dcterms:W3CDTF">2013-10-10T16:57:40Z</dcterms:created>
  <dcterms:modified xsi:type="dcterms:W3CDTF">2026-02-18T23:00:14Z</dcterms:modified>
</cp:coreProperties>
</file>