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256" r:id="rId2"/>
    <p:sldId id="283" r:id="rId3"/>
    <p:sldId id="284" r:id="rId4"/>
    <p:sldId id="287" r:id="rId5"/>
    <p:sldId id="288" r:id="rId6"/>
    <p:sldId id="290" r:id="rId7"/>
    <p:sldId id="289" r:id="rId8"/>
    <p:sldId id="291" r:id="rId9"/>
    <p:sldId id="292" r:id="rId10"/>
    <p:sldId id="257" r:id="rId11"/>
    <p:sldId id="258" r:id="rId12"/>
    <p:sldId id="293" r:id="rId13"/>
    <p:sldId id="259" r:id="rId14"/>
    <p:sldId id="260" r:id="rId15"/>
    <p:sldId id="280" r:id="rId16"/>
    <p:sldId id="303" r:id="rId17"/>
    <p:sldId id="263" r:id="rId18"/>
    <p:sldId id="264" r:id="rId19"/>
    <p:sldId id="265" r:id="rId20"/>
    <p:sldId id="294" r:id="rId21"/>
    <p:sldId id="266" r:id="rId22"/>
    <p:sldId id="285" r:id="rId23"/>
    <p:sldId id="286" r:id="rId24"/>
    <p:sldId id="267" r:id="rId25"/>
    <p:sldId id="295" r:id="rId26"/>
    <p:sldId id="268" r:id="rId27"/>
    <p:sldId id="29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l-GR"/>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E102F-8DD2-4131-96EE-9DEDB79A8E5F}" type="slidenum">
              <a:rPr lang="en-US" smtClean="0"/>
              <a:pPr/>
              <a:t>10</a:t>
            </a:fld>
            <a:endParaRPr lang="en-US"/>
          </a:p>
        </p:txBody>
      </p:sp>
    </p:spTree>
    <p:extLst>
      <p:ext uri="{BB962C8B-B14F-4D97-AF65-F5344CB8AC3E}">
        <p14:creationId xmlns:p14="http://schemas.microsoft.com/office/powerpoint/2010/main" val="29436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772400" cy="1755775"/>
          </a:xfrm>
        </p:spPr>
        <p:txBody>
          <a:bodyPr>
            <a:normAutofit/>
          </a:bodyPr>
          <a:lstStyle/>
          <a:p>
            <a:r>
              <a:rPr lang="el-GR" b="1">
                <a:solidFill>
                  <a:schemeClr val="tx2"/>
                </a:solidFill>
              </a:rPr>
              <a:t>Παρουσίαση 1: </a:t>
            </a:r>
            <a:br>
              <a:rPr lang="el-GR" b="1">
                <a:solidFill>
                  <a:schemeClr val="tx2"/>
                </a:solidFill>
              </a:rPr>
            </a:br>
            <a:r>
              <a:rPr lang="el-GR" b="1">
                <a:solidFill>
                  <a:schemeClr val="tx2"/>
                </a:solidFill>
              </a:rPr>
              <a:t>Το </a:t>
            </a:r>
            <a:r>
              <a:rPr lang="el-GR" b="1" dirty="0">
                <a:solidFill>
                  <a:schemeClr val="tx2"/>
                </a:solidFill>
              </a:rPr>
              <a:t>Χρηματοπιστωτικό Σύστημα</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tLang="en-US" sz="4000" b="1" dirty="0">
                <a:solidFill>
                  <a:schemeClr val="tx2"/>
                </a:solidFill>
              </a:rPr>
              <a:t>Ζήτηση χρήματος</a:t>
            </a:r>
          </a:p>
        </p:txBody>
      </p:sp>
      <p:sp>
        <p:nvSpPr>
          <p:cNvPr id="3" name="Content Placeholder 2"/>
          <p:cNvSpPr>
            <a:spLocks noGrp="1"/>
          </p:cNvSpPr>
          <p:nvPr>
            <p:ph idx="1"/>
          </p:nvPr>
        </p:nvSpPr>
        <p:spPr>
          <a:xfrm>
            <a:off x="304800" y="1174493"/>
            <a:ext cx="8458200" cy="5426075"/>
          </a:xfrm>
        </p:spPr>
        <p:txBody>
          <a:bodyPr>
            <a:normAutofit fontScale="92500" lnSpcReduction="20000"/>
          </a:bodyPr>
          <a:lstStyle/>
          <a:p>
            <a:pPr marL="0" indent="0" algn="just">
              <a:buNone/>
            </a:pPr>
            <a:r>
              <a:rPr lang="el-GR" dirty="0"/>
              <a:t>Η συνάρτηση ζήτησης χρήματος λαμβάνει την ακόλουθη μορφή:</a:t>
            </a:r>
          </a:p>
          <a:p>
            <a:pPr marL="0" indent="0" algn="ctr">
              <a:buNone/>
            </a:pPr>
            <a:r>
              <a:rPr lang="es-ES" dirty="0"/>
              <a:t>(M/P)d = L(Y, i, c)</a:t>
            </a:r>
          </a:p>
          <a:p>
            <a:pPr marL="0" indent="0" algn="just">
              <a:buNone/>
            </a:pPr>
            <a:r>
              <a:rPr lang="el-GR" dirty="0"/>
              <a:t>Όπου </a:t>
            </a:r>
            <a:r>
              <a:rPr lang="el-GR" b="1" dirty="0"/>
              <a:t>Μ</a:t>
            </a:r>
            <a:r>
              <a:rPr lang="el-GR" dirty="0"/>
              <a:t> το ονομαστικό απόθεμα χρήματος, </a:t>
            </a:r>
            <a:r>
              <a:rPr lang="el-GR" b="1" dirty="0"/>
              <a:t>Ρ</a:t>
            </a:r>
            <a:r>
              <a:rPr lang="el-GR" dirty="0"/>
              <a:t> το επίπεδο των τιμών, </a:t>
            </a:r>
            <a:r>
              <a:rPr lang="el-GR" b="1" dirty="0"/>
              <a:t>Υ</a:t>
            </a:r>
            <a:r>
              <a:rPr lang="el-GR" dirty="0"/>
              <a:t> το πραγματικό ΑΕΠ, </a:t>
            </a:r>
            <a:r>
              <a:rPr lang="en-US" b="1" dirty="0" err="1"/>
              <a:t>i</a:t>
            </a:r>
            <a:r>
              <a:rPr lang="el-GR" b="1" dirty="0"/>
              <a:t> </a:t>
            </a:r>
            <a:r>
              <a:rPr lang="el-GR" dirty="0"/>
              <a:t>το ονομαστικό επιτόκιο και </a:t>
            </a:r>
            <a:r>
              <a:rPr lang="en-US" b="1" dirty="0"/>
              <a:t>c</a:t>
            </a:r>
            <a:r>
              <a:rPr lang="el-GR" dirty="0"/>
              <a:t> το μέσο κόστος μετατροπής άλλων μορφών πλούτου σε χρήμα.</a:t>
            </a:r>
            <a:endParaRPr lang="en-US" dirty="0"/>
          </a:p>
          <a:p>
            <a:pPr marL="0" indent="0" algn="just">
              <a:buNone/>
            </a:pPr>
            <a:endParaRPr lang="en-US" dirty="0"/>
          </a:p>
          <a:p>
            <a:pPr marL="0" indent="0" algn="just">
              <a:buNone/>
            </a:pPr>
            <a:r>
              <a:rPr lang="el-GR" dirty="0"/>
              <a:t>Η ζήτηση χρήματος καθορίζεται από δύο βασικά κίνητρα:</a:t>
            </a:r>
          </a:p>
          <a:p>
            <a:pPr marL="0" indent="0" algn="just">
              <a:buNone/>
            </a:pPr>
            <a:r>
              <a:rPr lang="el-GR" dirty="0"/>
              <a:t>-    Το κίνητρο συναλλαγών</a:t>
            </a:r>
          </a:p>
          <a:p>
            <a:pPr marL="0" indent="0" algn="just">
              <a:buNone/>
            </a:pPr>
            <a:r>
              <a:rPr lang="el-GR" dirty="0"/>
              <a:t>-    Το κίνητρο αποθησαυρισμού</a:t>
            </a:r>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10</a:t>
            </a:fld>
            <a:endParaRPr lang="en-US" dirty="0"/>
          </a:p>
        </p:txBody>
      </p:sp>
    </p:spTree>
    <p:extLst>
      <p:ext uri="{BB962C8B-B14F-4D97-AF65-F5344CB8AC3E}">
        <p14:creationId xmlns:p14="http://schemas.microsoft.com/office/powerpoint/2010/main" val="803243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a:solidFill>
                  <a:schemeClr val="tx2"/>
                </a:solidFill>
              </a:rPr>
              <a:t>Η καμπύλη ζήτησης χρήματος</a:t>
            </a:r>
            <a:endParaRPr lang="en-US" sz="4000" b="1" dirty="0">
              <a:solidFill>
                <a:schemeClr val="tx2"/>
              </a:solidFill>
            </a:endParaRPr>
          </a:p>
        </p:txBody>
      </p:sp>
      <p:sp>
        <p:nvSpPr>
          <p:cNvPr id="4" name="Slide Number Placeholder 3"/>
          <p:cNvSpPr>
            <a:spLocks noGrp="1"/>
          </p:cNvSpPr>
          <p:nvPr>
            <p:ph type="sldNum" sz="quarter" idx="12"/>
          </p:nvPr>
        </p:nvSpPr>
        <p:spPr/>
        <p:txBody>
          <a:bodyPr/>
          <a:lstStyle/>
          <a:p>
            <a:fld id="{6F80338C-7267-4363-B749-58AFCE06DD7B}" type="slidenum">
              <a:rPr lang="en-US" smtClean="0"/>
              <a:pPr/>
              <a:t>11</a:t>
            </a:fld>
            <a:endParaRPr lang="en-US"/>
          </a:p>
        </p:txBody>
      </p:sp>
      <p:pic>
        <p:nvPicPr>
          <p:cNvPr id="7" name="Content Placeholder 6">
            <a:extLst>
              <a:ext uri="{FF2B5EF4-FFF2-40B4-BE49-F238E27FC236}">
                <a16:creationId xmlns:a16="http://schemas.microsoft.com/office/drawing/2014/main" id="{EED6FE5E-81A9-311F-0D16-B1CE0211AE30}"/>
              </a:ext>
            </a:extLst>
          </p:cNvPr>
          <p:cNvPicPr>
            <a:picLocks noGrp="1" noChangeAspect="1"/>
          </p:cNvPicPr>
          <p:nvPr>
            <p:ph idx="1"/>
          </p:nvPr>
        </p:nvPicPr>
        <p:blipFill>
          <a:blip r:embed="rId2"/>
          <a:stretch>
            <a:fillRect/>
          </a:stretch>
        </p:blipFill>
        <p:spPr>
          <a:xfrm>
            <a:off x="2133600" y="1417638"/>
            <a:ext cx="3621338" cy="2920237"/>
          </a:xfrm>
          <a:prstGeom prst="rect">
            <a:avLst/>
          </a:prstGeom>
        </p:spPr>
      </p:pic>
      <p:sp>
        <p:nvSpPr>
          <p:cNvPr id="8" name="Rectangle 7">
            <a:extLst>
              <a:ext uri="{FF2B5EF4-FFF2-40B4-BE49-F238E27FC236}">
                <a16:creationId xmlns:a16="http://schemas.microsoft.com/office/drawing/2014/main" id="{C2B456EE-75DA-0438-F851-1B086BD8EDE9}"/>
              </a:ext>
            </a:extLst>
          </p:cNvPr>
          <p:cNvSpPr/>
          <p:nvPr/>
        </p:nvSpPr>
        <p:spPr>
          <a:xfrm>
            <a:off x="2164630" y="4495800"/>
            <a:ext cx="2559770" cy="381000"/>
          </a:xfrm>
          <a:prstGeom prst="rect">
            <a:avLst/>
          </a:prstGeom>
        </p:spPr>
        <p:txBody>
          <a:bodyPr wrap="none" lIns="0" tIns="0" rIns="0" bIns="0">
            <a:noAutofit/>
          </a:bodyPr>
          <a:lstStyle/>
          <a:p>
            <a:pPr indent="0">
              <a:lnSpc>
                <a:spcPts val="1550"/>
              </a:lnSpc>
            </a:pPr>
            <a:r>
              <a:rPr lang="el" b="1" dirty="0">
                <a:latin typeface="Times New Roman"/>
              </a:rPr>
              <a:t>Πραγματικό απόθεμα χρήματος</a:t>
            </a:r>
          </a:p>
        </p:txBody>
      </p:sp>
      <p:sp>
        <p:nvSpPr>
          <p:cNvPr id="5" name="TextBox 4">
            <a:extLst>
              <a:ext uri="{FF2B5EF4-FFF2-40B4-BE49-F238E27FC236}">
                <a16:creationId xmlns:a16="http://schemas.microsoft.com/office/drawing/2014/main" id="{33B8B777-57B6-FEE9-9AA7-71B97F85EA02}"/>
              </a:ext>
            </a:extLst>
          </p:cNvPr>
          <p:cNvSpPr txBox="1"/>
          <p:nvPr/>
        </p:nvSpPr>
        <p:spPr>
          <a:xfrm>
            <a:off x="611674" y="5029200"/>
            <a:ext cx="7922726" cy="923330"/>
          </a:xfrm>
          <a:prstGeom prst="rect">
            <a:avLst/>
          </a:prstGeom>
          <a:noFill/>
        </p:spPr>
        <p:txBody>
          <a:bodyPr wrap="square">
            <a:spAutoFit/>
          </a:bodyPr>
          <a:lstStyle/>
          <a:p>
            <a:pPr algn="just"/>
            <a:r>
              <a:rPr lang="el-GR" dirty="0"/>
              <a:t>Η αρνητική κλίση της καμπύλης ζήτησης χρήματος προκύπτει από το κόστος ευκαιρίας της κατοχής χρήματος, καθώς όσο υψηλότερο το ονομαστικό επιτόκιο, τόσο μικρότερη η ζητούμενη ποσότητα πραγματικών χρηματικών διαθεσίμων.</a:t>
            </a:r>
          </a:p>
        </p:txBody>
      </p:sp>
      <p:sp>
        <p:nvSpPr>
          <p:cNvPr id="6" name="Rectangle 5">
            <a:extLst>
              <a:ext uri="{FF2B5EF4-FFF2-40B4-BE49-F238E27FC236}">
                <a16:creationId xmlns:a16="http://schemas.microsoft.com/office/drawing/2014/main" id="{A1727F95-9BF7-3084-1D3A-0AE4169DAC1B}"/>
              </a:ext>
            </a:extLst>
          </p:cNvPr>
          <p:cNvSpPr/>
          <p:nvPr/>
        </p:nvSpPr>
        <p:spPr>
          <a:xfrm>
            <a:off x="865632" y="1400213"/>
            <a:ext cx="1267968" cy="481584"/>
          </a:xfrm>
          <a:prstGeom prst="rect">
            <a:avLst/>
          </a:prstGeom>
        </p:spPr>
        <p:txBody>
          <a:bodyPr lIns="0" tIns="0" rIns="0" bIns="0">
            <a:noAutofit/>
          </a:bodyPr>
          <a:lstStyle/>
          <a:p>
            <a:pPr indent="0">
              <a:lnSpc>
                <a:spcPts val="1990"/>
              </a:lnSpc>
            </a:pPr>
            <a:r>
              <a:rPr lang="el" sz="1800" b="1" dirty="0">
                <a:latin typeface="Times New Roman"/>
              </a:rPr>
              <a:t>Ονομαστικό</a:t>
            </a:r>
          </a:p>
          <a:p>
            <a:pPr marL="228600" indent="0">
              <a:lnSpc>
                <a:spcPts val="1990"/>
              </a:lnSpc>
            </a:pPr>
            <a:r>
              <a:rPr lang="el" sz="1800" b="1" dirty="0">
                <a:latin typeface="Times New Roman"/>
              </a:rPr>
              <a:t>επιτόκιο</a:t>
            </a:r>
          </a:p>
        </p:txBody>
      </p:sp>
    </p:spTree>
    <p:extLst>
      <p:ext uri="{BB962C8B-B14F-4D97-AF65-F5344CB8AC3E}">
        <p14:creationId xmlns:p14="http://schemas.microsoft.com/office/powerpoint/2010/main" val="421617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77C382-3F7A-15A9-850A-06773D24230A}"/>
              </a:ext>
            </a:extLst>
          </p:cNvPr>
          <p:cNvSpPr>
            <a:spLocks noGrp="1"/>
          </p:cNvSpPr>
          <p:nvPr>
            <p:ph idx="1"/>
          </p:nvPr>
        </p:nvSpPr>
        <p:spPr>
          <a:xfrm>
            <a:off x="685800" y="1219200"/>
            <a:ext cx="8229600" cy="4525963"/>
          </a:xfrm>
        </p:spPr>
        <p:txBody>
          <a:bodyPr>
            <a:normAutofit fontScale="62500" lnSpcReduction="20000"/>
          </a:bodyPr>
          <a:lstStyle/>
          <a:p>
            <a:pPr marL="0" indent="0" algn="just">
              <a:buNone/>
            </a:pPr>
            <a:r>
              <a:rPr lang="el-GR" b="1" dirty="0"/>
              <a:t>Επιβράδυνση</a:t>
            </a:r>
            <a:r>
              <a:rPr lang="el-GR" dirty="0"/>
              <a:t>: Μετά την εκρηκτική άνοδο του 2023, η στροφή στις προθεσμιακές επιβραδύνθηκε, με τις αυξήσεις να είναι οριακές (π.χ. +826 εκατ. ευρώ στο οκτάμηνο 2024).</a:t>
            </a:r>
          </a:p>
          <a:p>
            <a:pPr marL="0" indent="0" algn="just">
              <a:buNone/>
            </a:pPr>
            <a:endParaRPr lang="el-GR" dirty="0"/>
          </a:p>
          <a:p>
            <a:pPr marL="0" indent="0" algn="just">
              <a:buNone/>
            </a:pPr>
            <a:r>
              <a:rPr lang="el-GR" b="1" dirty="0"/>
              <a:t>Επιτόκια</a:t>
            </a:r>
            <a:r>
              <a:rPr lang="el-GR" dirty="0"/>
              <a:t>: Τα μέσα σταθμισμένα επιτόκια για νέες καταθέσεις παραμένουν χαμηλά (περίπου 0,30% - 0,31% για το σύνολο), με τις προθεσμιακές έως 1 έτος να προσφέρουν περίπου 1,12% για νοικοκυριά και 1,62% για επιχειρήσεις.</a:t>
            </a:r>
          </a:p>
          <a:p>
            <a:pPr marL="0" indent="0" algn="just">
              <a:buNone/>
            </a:pPr>
            <a:endParaRPr lang="el-GR" dirty="0"/>
          </a:p>
          <a:p>
            <a:pPr marL="0" indent="0" algn="just">
              <a:buNone/>
            </a:pPr>
            <a:r>
              <a:rPr lang="el-GR" b="1" dirty="0"/>
              <a:t>Εναλλακτικές</a:t>
            </a:r>
            <a:r>
              <a:rPr lang="el-GR" dirty="0"/>
              <a:t>: Παρατηρείται «κύμα φυγής» προς αμοιβαία κεφάλαια και προϊόντα υψηλότερου ρίσκου, καθώς οι αποταμιευτές αναζητούν καλύτερες αποδόσεις από αυτές που προσφέρουν οι απλές προθεσμιακές. </a:t>
            </a:r>
          </a:p>
          <a:p>
            <a:pPr marL="0" indent="0" algn="just">
              <a:buNone/>
            </a:pPr>
            <a:endParaRPr lang="el-GR" dirty="0"/>
          </a:p>
          <a:p>
            <a:pPr marL="0" indent="0" algn="just">
              <a:buNone/>
            </a:pPr>
            <a:r>
              <a:rPr lang="el-GR" b="1" dirty="0"/>
              <a:t>Συμπερασματικά</a:t>
            </a:r>
            <a:r>
              <a:rPr lang="el-GR" dirty="0"/>
              <a:t>: Η αρχική τάση μεταφοράς κεφαλαίων από καταθέσεις όψεως σε προθεσμιακές έχει κορυφωθεί και πλέον οι αποταμιευτές αναζητούν επενδυτικές λύσεις με μεγαλύτερη απόδοση . </a:t>
            </a:r>
          </a:p>
        </p:txBody>
      </p:sp>
      <p:sp>
        <p:nvSpPr>
          <p:cNvPr id="4" name="Slide Number Placeholder 3">
            <a:extLst>
              <a:ext uri="{FF2B5EF4-FFF2-40B4-BE49-F238E27FC236}">
                <a16:creationId xmlns:a16="http://schemas.microsoft.com/office/drawing/2014/main" id="{7602F9B2-9594-1C98-DE4E-FFA7257E604A}"/>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3061A11A-D194-0C30-59AD-A4FF43969C63}"/>
              </a:ext>
            </a:extLst>
          </p:cNvPr>
          <p:cNvSpPr>
            <a:spLocks noGrp="1"/>
          </p:cNvSpPr>
          <p:nvPr>
            <p:ph type="title"/>
          </p:nvPr>
        </p:nvSpPr>
        <p:spPr>
          <a:xfrm>
            <a:off x="457200" y="274638"/>
            <a:ext cx="8229600" cy="761999"/>
          </a:xfrm>
        </p:spPr>
        <p:txBody>
          <a:bodyPr>
            <a:normAutofit/>
          </a:bodyPr>
          <a:lstStyle/>
          <a:p>
            <a:r>
              <a:rPr lang="el-GR" sz="4000" b="1" dirty="0">
                <a:solidFill>
                  <a:schemeClr val="tx2"/>
                </a:solidFill>
              </a:rPr>
              <a:t>Προθεσμιακές καταθέσεις</a:t>
            </a:r>
          </a:p>
        </p:txBody>
      </p:sp>
    </p:spTree>
    <p:extLst>
      <p:ext uri="{BB962C8B-B14F-4D97-AF65-F5344CB8AC3E}">
        <p14:creationId xmlns:p14="http://schemas.microsoft.com/office/powerpoint/2010/main" val="275746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761999"/>
          </a:xfrm>
        </p:spPr>
        <p:txBody>
          <a:bodyPr>
            <a:normAutofit fontScale="90000"/>
          </a:bodyPr>
          <a:lstStyle/>
          <a:p>
            <a:r>
              <a:rPr lang="el-GR" b="1" dirty="0">
                <a:solidFill>
                  <a:schemeClr val="tx2"/>
                </a:solidFill>
              </a:rPr>
              <a:t>Η προσφορά χρήματος</a:t>
            </a:r>
            <a:endParaRPr lang="en-US" b="1" dirty="0">
              <a:solidFill>
                <a:schemeClr val="tx2"/>
              </a:solidFill>
            </a:endParaRPr>
          </a:p>
        </p:txBody>
      </p:sp>
      <p:sp>
        <p:nvSpPr>
          <p:cNvPr id="3" name="Content Placeholder 2"/>
          <p:cNvSpPr>
            <a:spLocks noGrp="1"/>
          </p:cNvSpPr>
          <p:nvPr>
            <p:ph idx="1"/>
          </p:nvPr>
        </p:nvSpPr>
        <p:spPr>
          <a:xfrm>
            <a:off x="474406" y="1063675"/>
            <a:ext cx="8229600" cy="4525963"/>
          </a:xfrm>
        </p:spPr>
        <p:txBody>
          <a:bodyPr>
            <a:normAutofit/>
          </a:bodyPr>
          <a:lstStyle/>
          <a:p>
            <a:pPr algn="just"/>
            <a:r>
              <a:rPr lang="el-GR" altLang="en-US" sz="2200" dirty="0"/>
              <a:t>Η προσφορά χρήματος καθορίζεται από την κεντρική τράπεζα.</a:t>
            </a:r>
          </a:p>
          <a:p>
            <a:pPr algn="just"/>
            <a:r>
              <a:rPr lang="el-GR" altLang="en-US" sz="2200" dirty="0"/>
              <a:t>Μια αύξηση (μείωση) της προσφοράς χρήματος μετατοπίζει την καμπύλη προσφοράς προς τα δεξιά (αριστερά), από τη θέση Μ</a:t>
            </a:r>
            <a:r>
              <a:rPr lang="en-US" altLang="en-US" sz="2200" dirty="0"/>
              <a:t>s</a:t>
            </a:r>
            <a:r>
              <a:rPr lang="el-GR" altLang="en-US" sz="2200" dirty="0"/>
              <a:t>1 στην Μ</a:t>
            </a:r>
            <a:r>
              <a:rPr lang="en-US" altLang="en-US" sz="2200" dirty="0"/>
              <a:t>s</a:t>
            </a:r>
            <a:r>
              <a:rPr lang="el-GR" altLang="en-US" sz="2200" dirty="0"/>
              <a:t>2 (Μ</a:t>
            </a:r>
            <a:r>
              <a:rPr lang="en-US" altLang="en-US" sz="2200" dirty="0"/>
              <a:t>s</a:t>
            </a:r>
            <a:r>
              <a:rPr lang="el-GR" altLang="en-US" sz="2200" dirty="0"/>
              <a:t>3).</a:t>
            </a:r>
          </a:p>
          <a:p>
            <a:pPr marL="0" indent="0" algn="just">
              <a:buNone/>
            </a:pPr>
            <a:endParaRPr lang="el-GR" alt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13</a:t>
            </a:fld>
            <a:endParaRPr lang="en-US"/>
          </a:p>
        </p:txBody>
      </p:sp>
      <p:pic>
        <p:nvPicPr>
          <p:cNvPr id="5" name="Picture 4">
            <a:extLst>
              <a:ext uri="{FF2B5EF4-FFF2-40B4-BE49-F238E27FC236}">
                <a16:creationId xmlns:a16="http://schemas.microsoft.com/office/drawing/2014/main" id="{6A5BF82F-FF6B-0751-DD1D-812E94330801}"/>
              </a:ext>
            </a:extLst>
          </p:cNvPr>
          <p:cNvPicPr>
            <a:picLocks noChangeAspect="1"/>
          </p:cNvPicPr>
          <p:nvPr/>
        </p:nvPicPr>
        <p:blipFill>
          <a:blip r:embed="rId2"/>
          <a:stretch>
            <a:fillRect/>
          </a:stretch>
        </p:blipFill>
        <p:spPr>
          <a:xfrm>
            <a:off x="2303920" y="2523376"/>
            <a:ext cx="4249280" cy="3103133"/>
          </a:xfrm>
          <a:prstGeom prst="rect">
            <a:avLst/>
          </a:prstGeom>
        </p:spPr>
      </p:pic>
      <p:sp>
        <p:nvSpPr>
          <p:cNvPr id="6" name="Rectangle 5">
            <a:extLst>
              <a:ext uri="{FF2B5EF4-FFF2-40B4-BE49-F238E27FC236}">
                <a16:creationId xmlns:a16="http://schemas.microsoft.com/office/drawing/2014/main" id="{CF490CAE-DAFE-4237-0813-AD4745C214CE}"/>
              </a:ext>
            </a:extLst>
          </p:cNvPr>
          <p:cNvSpPr/>
          <p:nvPr/>
        </p:nvSpPr>
        <p:spPr>
          <a:xfrm>
            <a:off x="1068620" y="2667000"/>
            <a:ext cx="1267968" cy="481584"/>
          </a:xfrm>
          <a:prstGeom prst="rect">
            <a:avLst/>
          </a:prstGeom>
        </p:spPr>
        <p:txBody>
          <a:bodyPr lIns="0" tIns="0" rIns="0" bIns="0">
            <a:noAutofit/>
          </a:bodyPr>
          <a:lstStyle/>
          <a:p>
            <a:pPr indent="0">
              <a:lnSpc>
                <a:spcPts val="1990"/>
              </a:lnSpc>
            </a:pPr>
            <a:r>
              <a:rPr lang="el" sz="1800" b="1" dirty="0">
                <a:latin typeface="Times New Roman"/>
              </a:rPr>
              <a:t>Ονομαστικό</a:t>
            </a:r>
          </a:p>
          <a:p>
            <a:pPr marL="228600" indent="0">
              <a:lnSpc>
                <a:spcPts val="1990"/>
              </a:lnSpc>
            </a:pPr>
            <a:r>
              <a:rPr lang="el" sz="1800" b="1" dirty="0">
                <a:latin typeface="Times New Roman"/>
              </a:rPr>
              <a:t>επιτόκιο</a:t>
            </a:r>
          </a:p>
        </p:txBody>
      </p:sp>
      <p:sp>
        <p:nvSpPr>
          <p:cNvPr id="7" name="Rectangle 6">
            <a:extLst>
              <a:ext uri="{FF2B5EF4-FFF2-40B4-BE49-F238E27FC236}">
                <a16:creationId xmlns:a16="http://schemas.microsoft.com/office/drawing/2014/main" id="{19C570BE-A0F6-1930-1594-B6BCC749DFCF}"/>
              </a:ext>
            </a:extLst>
          </p:cNvPr>
          <p:cNvSpPr/>
          <p:nvPr/>
        </p:nvSpPr>
        <p:spPr>
          <a:xfrm>
            <a:off x="2743200" y="5975350"/>
            <a:ext cx="2559770" cy="381000"/>
          </a:xfrm>
          <a:prstGeom prst="rect">
            <a:avLst/>
          </a:prstGeom>
        </p:spPr>
        <p:txBody>
          <a:bodyPr wrap="none" lIns="0" tIns="0" rIns="0" bIns="0">
            <a:noAutofit/>
          </a:bodyPr>
          <a:lstStyle/>
          <a:p>
            <a:pPr indent="0">
              <a:lnSpc>
                <a:spcPts val="1550"/>
              </a:lnSpc>
            </a:pPr>
            <a:r>
              <a:rPr lang="el" b="1" dirty="0">
                <a:latin typeface="Times New Roman"/>
              </a:rPr>
              <a:t>Πραγματικό απόθεμα χρήματος</a:t>
            </a:r>
          </a:p>
        </p:txBody>
      </p:sp>
      <p:sp>
        <p:nvSpPr>
          <p:cNvPr id="8" name="Rectangle 7">
            <a:extLst>
              <a:ext uri="{FF2B5EF4-FFF2-40B4-BE49-F238E27FC236}">
                <a16:creationId xmlns:a16="http://schemas.microsoft.com/office/drawing/2014/main" id="{D8BDF1F8-35F4-50BD-4894-F0BDC8EB399B}"/>
              </a:ext>
            </a:extLst>
          </p:cNvPr>
          <p:cNvSpPr/>
          <p:nvPr/>
        </p:nvSpPr>
        <p:spPr>
          <a:xfrm>
            <a:off x="2995909" y="5592096"/>
            <a:ext cx="2054352" cy="182880"/>
          </a:xfrm>
          <a:prstGeom prst="rect">
            <a:avLst/>
          </a:prstGeom>
        </p:spPr>
        <p:txBody>
          <a:bodyPr wrap="none" lIns="0" tIns="0" rIns="0" bIns="0">
            <a:noAutofit/>
          </a:bodyPr>
          <a:lstStyle/>
          <a:p>
            <a:pPr indent="0">
              <a:lnSpc>
                <a:spcPts val="1990"/>
              </a:lnSpc>
            </a:pPr>
            <a:r>
              <a:rPr lang="el" sz="1800" b="1" dirty="0">
                <a:latin typeface="Times New Roman"/>
              </a:rPr>
              <a:t>Μ</a:t>
            </a:r>
            <a:r>
              <a:rPr lang="en-US" sz="1800" b="1" dirty="0">
                <a:latin typeface="Times New Roman"/>
              </a:rPr>
              <a:t>s</a:t>
            </a:r>
            <a:r>
              <a:rPr lang="el" sz="1800" b="1" dirty="0">
                <a:latin typeface="Times New Roman"/>
              </a:rPr>
              <a:t>3 </a:t>
            </a:r>
            <a:r>
              <a:rPr lang="en-US" sz="1800" b="1" dirty="0">
                <a:latin typeface="Times New Roman"/>
              </a:rPr>
              <a:t>  </a:t>
            </a:r>
            <a:r>
              <a:rPr lang="el" sz="1800" b="1" dirty="0">
                <a:latin typeface="Times New Roman"/>
              </a:rPr>
              <a:t>Μ</a:t>
            </a:r>
            <a:r>
              <a:rPr lang="en-US" sz="1800" b="1" dirty="0">
                <a:latin typeface="Times New Roman"/>
              </a:rPr>
              <a:t>s</a:t>
            </a:r>
            <a:r>
              <a:rPr lang="el" sz="1800" b="1" dirty="0">
                <a:latin typeface="Times New Roman"/>
              </a:rPr>
              <a:t>1 </a:t>
            </a:r>
            <a:r>
              <a:rPr lang="en-US" sz="1800" b="1" dirty="0">
                <a:latin typeface="Times New Roman"/>
              </a:rPr>
              <a:t>    </a:t>
            </a:r>
            <a:r>
              <a:rPr lang="el" sz="1800" b="1" dirty="0">
                <a:latin typeface="Times New Roman"/>
              </a:rPr>
              <a:t>Μ</a:t>
            </a:r>
            <a:r>
              <a:rPr lang="en-US" sz="1800" b="1" dirty="0">
                <a:latin typeface="Times New Roman"/>
              </a:rPr>
              <a:t>s2</a:t>
            </a:r>
            <a:endParaRPr lang="el" sz="1800" b="1" dirty="0">
              <a:latin typeface="Times New Roman"/>
            </a:endParaRPr>
          </a:p>
        </p:txBody>
      </p:sp>
    </p:spTree>
    <p:extLst>
      <p:ext uri="{BB962C8B-B14F-4D97-AF65-F5344CB8AC3E}">
        <p14:creationId xmlns:p14="http://schemas.microsoft.com/office/powerpoint/2010/main" val="160278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1143000"/>
          </a:xfrm>
        </p:spPr>
        <p:txBody>
          <a:bodyPr>
            <a:noAutofit/>
          </a:bodyPr>
          <a:lstStyle/>
          <a:p>
            <a:r>
              <a:rPr lang="el-GR" sz="3600" b="1" dirty="0">
                <a:solidFill>
                  <a:schemeClr val="tx2"/>
                </a:solidFill>
              </a:rPr>
              <a:t>Ισορροπία στην αγορά χρήματος</a:t>
            </a:r>
            <a:endParaRPr lang="en-US" sz="3600" b="1" dirty="0">
              <a:solidFill>
                <a:schemeClr val="tx2"/>
              </a:solidFill>
            </a:endParaRPr>
          </a:p>
        </p:txBody>
      </p:sp>
      <p:sp>
        <p:nvSpPr>
          <p:cNvPr id="3" name="Content Placeholder 2"/>
          <p:cNvSpPr>
            <a:spLocks noGrp="1"/>
          </p:cNvSpPr>
          <p:nvPr>
            <p:ph idx="1"/>
          </p:nvPr>
        </p:nvSpPr>
        <p:spPr>
          <a:xfrm>
            <a:off x="457200" y="1600200"/>
            <a:ext cx="8305800" cy="4983162"/>
          </a:xfrm>
        </p:spPr>
        <p:txBody>
          <a:bodyPr>
            <a:normAutofit/>
          </a:bodyPr>
          <a:lstStyle/>
          <a:p>
            <a:endParaRPr lang="el-GR" dirty="0"/>
          </a:p>
          <a:p>
            <a:pPr marL="0" indent="0">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14</a:t>
            </a:fld>
            <a:endParaRPr lang="en-US"/>
          </a:p>
        </p:txBody>
      </p:sp>
      <p:pic>
        <p:nvPicPr>
          <p:cNvPr id="6" name="Picture 5">
            <a:extLst>
              <a:ext uri="{FF2B5EF4-FFF2-40B4-BE49-F238E27FC236}">
                <a16:creationId xmlns:a16="http://schemas.microsoft.com/office/drawing/2014/main" id="{618D5A78-9408-B488-42DE-59D5CC00CC38}"/>
              </a:ext>
            </a:extLst>
          </p:cNvPr>
          <p:cNvPicPr>
            <a:picLocks noChangeAspect="1"/>
          </p:cNvPicPr>
          <p:nvPr/>
        </p:nvPicPr>
        <p:blipFill>
          <a:blip r:embed="rId2"/>
          <a:stretch>
            <a:fillRect/>
          </a:stretch>
        </p:blipFill>
        <p:spPr>
          <a:xfrm>
            <a:off x="1828800" y="1489126"/>
            <a:ext cx="5125792" cy="2898843"/>
          </a:xfrm>
          <a:prstGeom prst="rect">
            <a:avLst/>
          </a:prstGeom>
        </p:spPr>
      </p:pic>
    </p:spTree>
    <p:extLst>
      <p:ext uri="{BB962C8B-B14F-4D97-AF65-F5344CB8AC3E}">
        <p14:creationId xmlns:p14="http://schemas.microsoft.com/office/powerpoint/2010/main" val="1761002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E521D-F097-478E-D6C8-BDF9C97F7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68FFC-9175-E9FA-7236-5A1C1B4DC79C}"/>
              </a:ext>
            </a:extLst>
          </p:cNvPr>
          <p:cNvSpPr>
            <a:spLocks noGrp="1"/>
          </p:cNvSpPr>
          <p:nvPr>
            <p:ph type="title"/>
          </p:nvPr>
        </p:nvSpPr>
        <p:spPr>
          <a:xfrm>
            <a:off x="457200" y="274638"/>
            <a:ext cx="8001000" cy="1143000"/>
          </a:xfrm>
        </p:spPr>
        <p:txBody>
          <a:bodyPr>
            <a:noAutofit/>
          </a:bodyPr>
          <a:lstStyle/>
          <a:p>
            <a:r>
              <a:rPr lang="el-GR" sz="3600" b="1" dirty="0">
                <a:solidFill>
                  <a:schemeClr val="tx2"/>
                </a:solidFill>
              </a:rPr>
              <a:t>Το τραπεζικό σύστημα: η κεντρική και οι</a:t>
            </a:r>
            <a:br>
              <a:rPr lang="el-GR" sz="3600" b="1" dirty="0">
                <a:solidFill>
                  <a:schemeClr val="tx2"/>
                </a:solidFill>
              </a:rPr>
            </a:br>
            <a:r>
              <a:rPr lang="el-GR" sz="3600" b="1" dirty="0">
                <a:solidFill>
                  <a:schemeClr val="tx2"/>
                </a:solidFill>
              </a:rPr>
              <a:t>εμπορικές τράπεζες</a:t>
            </a:r>
          </a:p>
        </p:txBody>
      </p:sp>
      <p:sp>
        <p:nvSpPr>
          <p:cNvPr id="3" name="Content Placeholder 2">
            <a:extLst>
              <a:ext uri="{FF2B5EF4-FFF2-40B4-BE49-F238E27FC236}">
                <a16:creationId xmlns:a16="http://schemas.microsoft.com/office/drawing/2014/main" id="{F0D9ED72-A3E5-6295-5191-C6C5267A6738}"/>
              </a:ext>
            </a:extLst>
          </p:cNvPr>
          <p:cNvSpPr>
            <a:spLocks noGrp="1"/>
          </p:cNvSpPr>
          <p:nvPr>
            <p:ph idx="1"/>
          </p:nvPr>
        </p:nvSpPr>
        <p:spPr>
          <a:xfrm>
            <a:off x="457200" y="1417638"/>
            <a:ext cx="8305800" cy="4983162"/>
          </a:xfrm>
        </p:spPr>
        <p:txBody>
          <a:bodyPr>
            <a:normAutofit fontScale="77500" lnSpcReduction="20000"/>
          </a:bodyPr>
          <a:lstStyle/>
          <a:p>
            <a:pPr marL="0" indent="0" algn="just">
              <a:buNone/>
            </a:pPr>
            <a:r>
              <a:rPr lang="el-GR" dirty="0"/>
              <a:t>Η</a:t>
            </a:r>
            <a:r>
              <a:rPr lang="el-GR" b="1" dirty="0"/>
              <a:t> κεντρική τράπεζα</a:t>
            </a:r>
            <a:r>
              <a:rPr lang="el-GR" dirty="0"/>
              <a:t>:</a:t>
            </a:r>
          </a:p>
          <a:p>
            <a:pPr algn="just"/>
            <a:r>
              <a:rPr lang="el-GR" dirty="0"/>
              <a:t>ελέγχει την ποσότητα χρήματος (νομισματική πολιτική)</a:t>
            </a:r>
            <a:endParaRPr lang="en-US" dirty="0"/>
          </a:p>
          <a:p>
            <a:pPr algn="just"/>
            <a:r>
              <a:rPr lang="el-GR" dirty="0"/>
              <a:t>συγκεντρώνει πληροφορίες για τη χρηματαγορά</a:t>
            </a:r>
            <a:endParaRPr lang="en-US" dirty="0"/>
          </a:p>
          <a:p>
            <a:pPr algn="just"/>
            <a:r>
              <a:rPr lang="el-GR" dirty="0"/>
              <a:t>μεριμνά για τη σταθερότητα των τιμών</a:t>
            </a:r>
            <a:r>
              <a:rPr lang="en-US" dirty="0"/>
              <a:t>, </a:t>
            </a:r>
          </a:p>
          <a:p>
            <a:pPr algn="just"/>
            <a:r>
              <a:rPr lang="el-GR" dirty="0"/>
              <a:t>εποπτεύει τη λειτουργία του τραπεζικού συστήματος</a:t>
            </a:r>
            <a:r>
              <a:rPr lang="en-US" dirty="0"/>
              <a:t>, </a:t>
            </a:r>
          </a:p>
          <a:p>
            <a:pPr algn="just"/>
            <a:r>
              <a:rPr lang="el-GR" dirty="0"/>
              <a:t>είναι δανειστής ύστατης προσφυγής</a:t>
            </a:r>
            <a:r>
              <a:rPr lang="en-US" dirty="0"/>
              <a:t>.</a:t>
            </a:r>
          </a:p>
          <a:p>
            <a:pPr marL="0" indent="0" algn="just">
              <a:buNone/>
            </a:pPr>
            <a:endParaRPr lang="en-US" dirty="0"/>
          </a:p>
          <a:p>
            <a:pPr marL="0" indent="0" algn="just">
              <a:buNone/>
            </a:pPr>
            <a:r>
              <a:rPr lang="el-GR" dirty="0"/>
              <a:t>Οι </a:t>
            </a:r>
            <a:r>
              <a:rPr lang="el-GR" b="1" dirty="0"/>
              <a:t>εμπορικές τράπεζες</a:t>
            </a:r>
            <a:r>
              <a:rPr lang="el-GR" dirty="0"/>
              <a:t>:</a:t>
            </a:r>
            <a:endParaRPr lang="en-US" dirty="0"/>
          </a:p>
          <a:p>
            <a:pPr algn="just"/>
            <a:r>
              <a:rPr lang="el-GR" dirty="0"/>
              <a:t>διοχετεύουν κεφάλαια από τους αποταμιευτές στους οφειλέτες</a:t>
            </a:r>
            <a:r>
              <a:rPr lang="en-US" dirty="0"/>
              <a:t>,</a:t>
            </a:r>
          </a:p>
          <a:p>
            <a:pPr algn="just"/>
            <a:r>
              <a:rPr lang="el-GR" dirty="0"/>
              <a:t>επηρεάζουν την προσφορά χρήματος</a:t>
            </a:r>
            <a:r>
              <a:rPr lang="en-US" dirty="0"/>
              <a:t>, </a:t>
            </a:r>
          </a:p>
          <a:p>
            <a:pPr algn="just"/>
            <a:r>
              <a:rPr lang="el-GR" dirty="0"/>
              <a:t>αποτελούν μέσο προώθησης της νομισματικής πολιτικής</a:t>
            </a:r>
            <a:r>
              <a:rPr lang="en-US" dirty="0"/>
              <a:t>.</a:t>
            </a:r>
            <a:endParaRPr lang="el-GR" dirty="0"/>
          </a:p>
          <a:p>
            <a:pPr marL="0" indent="0">
              <a:buNone/>
            </a:pPr>
            <a:endParaRPr lang="en-US" dirty="0"/>
          </a:p>
          <a:p>
            <a:pPr marL="0" indent="0">
              <a:buNone/>
            </a:pPr>
            <a:endParaRPr lang="en-US" dirty="0"/>
          </a:p>
          <a:p>
            <a:endParaRPr lang="en-US" dirty="0"/>
          </a:p>
          <a:p>
            <a:pPr marL="0" indent="0">
              <a:buNone/>
            </a:pPr>
            <a:endParaRPr lang="el-GR" dirty="0"/>
          </a:p>
          <a:p>
            <a:pPr marL="0" indent="0">
              <a:buNone/>
            </a:pPr>
            <a:endParaRPr lang="en-US" dirty="0"/>
          </a:p>
        </p:txBody>
      </p:sp>
      <p:sp>
        <p:nvSpPr>
          <p:cNvPr id="4" name="Slide Number Placeholder 3">
            <a:extLst>
              <a:ext uri="{FF2B5EF4-FFF2-40B4-BE49-F238E27FC236}">
                <a16:creationId xmlns:a16="http://schemas.microsoft.com/office/drawing/2014/main" id="{0142B00C-CDB0-5D07-6936-D5C9EC6F6787}"/>
              </a:ext>
            </a:extLst>
          </p:cNvPr>
          <p:cNvSpPr>
            <a:spLocks noGrp="1"/>
          </p:cNvSpPr>
          <p:nvPr>
            <p:ph type="sldNum" sz="quarter" idx="12"/>
          </p:nvPr>
        </p:nvSpPr>
        <p:spPr/>
        <p:txBody>
          <a:bodyPr/>
          <a:lstStyle/>
          <a:p>
            <a:fld id="{6F80338C-7267-4363-B749-58AFCE06DD7B}" type="slidenum">
              <a:rPr lang="en-US" smtClean="0"/>
              <a:pPr/>
              <a:t>15</a:t>
            </a:fld>
            <a:endParaRPr lang="en-US"/>
          </a:p>
        </p:txBody>
      </p:sp>
    </p:spTree>
    <p:extLst>
      <p:ext uri="{BB962C8B-B14F-4D97-AF65-F5344CB8AC3E}">
        <p14:creationId xmlns:p14="http://schemas.microsoft.com/office/powerpoint/2010/main" val="4109139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98919-4475-E835-6F04-2F535211E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A5A6A-404B-359F-BA70-79C791AA3A77}"/>
              </a:ext>
            </a:extLst>
          </p:cNvPr>
          <p:cNvSpPr>
            <a:spLocks noGrp="1"/>
          </p:cNvSpPr>
          <p:nvPr>
            <p:ph type="title"/>
          </p:nvPr>
        </p:nvSpPr>
        <p:spPr>
          <a:xfrm>
            <a:off x="228600" y="274638"/>
            <a:ext cx="8686800" cy="563562"/>
          </a:xfrm>
        </p:spPr>
        <p:txBody>
          <a:bodyPr>
            <a:noAutofit/>
          </a:bodyPr>
          <a:lstStyle/>
          <a:p>
            <a:r>
              <a:rPr lang="el-GR" sz="3000" b="1" dirty="0">
                <a:solidFill>
                  <a:schemeClr val="tx2"/>
                </a:solidFill>
              </a:rPr>
              <a:t>Χρηματαγορά και νομισματική πολιτική</a:t>
            </a:r>
          </a:p>
        </p:txBody>
      </p:sp>
      <p:sp>
        <p:nvSpPr>
          <p:cNvPr id="4" name="Slide Number Placeholder 3">
            <a:extLst>
              <a:ext uri="{FF2B5EF4-FFF2-40B4-BE49-F238E27FC236}">
                <a16:creationId xmlns:a16="http://schemas.microsoft.com/office/drawing/2014/main" id="{CB515190-5A07-65A1-B6C8-C209A5CA7643}"/>
              </a:ext>
            </a:extLst>
          </p:cNvPr>
          <p:cNvSpPr>
            <a:spLocks noGrp="1"/>
          </p:cNvSpPr>
          <p:nvPr>
            <p:ph type="sldNum" sz="quarter" idx="12"/>
          </p:nvPr>
        </p:nvSpPr>
        <p:spPr/>
        <p:txBody>
          <a:bodyPr/>
          <a:lstStyle/>
          <a:p>
            <a:fld id="{6F80338C-7267-4363-B749-58AFCE06DD7B}" type="slidenum">
              <a:rPr lang="en-US" smtClean="0"/>
              <a:pPr/>
              <a:t>16</a:t>
            </a:fld>
            <a:endParaRPr lang="en-US"/>
          </a:p>
        </p:txBody>
      </p:sp>
      <p:pic>
        <p:nvPicPr>
          <p:cNvPr id="6" name="Picture 5">
            <a:extLst>
              <a:ext uri="{FF2B5EF4-FFF2-40B4-BE49-F238E27FC236}">
                <a16:creationId xmlns:a16="http://schemas.microsoft.com/office/drawing/2014/main" id="{1B860E9E-76FE-70A9-CBEE-397C4A6C6EB6}"/>
              </a:ext>
            </a:extLst>
          </p:cNvPr>
          <p:cNvPicPr>
            <a:picLocks noChangeAspect="1"/>
          </p:cNvPicPr>
          <p:nvPr/>
        </p:nvPicPr>
        <p:blipFill>
          <a:blip r:embed="rId2"/>
          <a:stretch>
            <a:fillRect/>
          </a:stretch>
        </p:blipFill>
        <p:spPr>
          <a:xfrm>
            <a:off x="1143000" y="872612"/>
            <a:ext cx="6705600" cy="4308987"/>
          </a:xfrm>
          <a:prstGeom prst="rect">
            <a:avLst/>
          </a:prstGeom>
        </p:spPr>
      </p:pic>
    </p:spTree>
    <p:extLst>
      <p:ext uri="{BB962C8B-B14F-4D97-AF65-F5344CB8AC3E}">
        <p14:creationId xmlns:p14="http://schemas.microsoft.com/office/powerpoint/2010/main" val="4140654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610600" cy="1143000"/>
          </a:xfrm>
        </p:spPr>
        <p:txBody>
          <a:bodyPr>
            <a:noAutofit/>
          </a:bodyPr>
          <a:lstStyle/>
          <a:p>
            <a:r>
              <a:rPr lang="el-GR" sz="3600" b="1" dirty="0">
                <a:solidFill>
                  <a:schemeClr val="tx2"/>
                </a:solidFill>
              </a:rPr>
              <a:t>Το Ευρωπαϊκό Σύστημα Κεντρικών Τραπεζών</a:t>
            </a:r>
          </a:p>
        </p:txBody>
      </p:sp>
      <p:sp>
        <p:nvSpPr>
          <p:cNvPr id="4" name="Content Placeholder 3"/>
          <p:cNvSpPr>
            <a:spLocks noGrp="1"/>
          </p:cNvSpPr>
          <p:nvPr>
            <p:ph idx="1"/>
          </p:nvPr>
        </p:nvSpPr>
        <p:spPr>
          <a:xfrm>
            <a:off x="457200" y="1600200"/>
            <a:ext cx="8229600" cy="4876800"/>
          </a:xfrm>
        </p:spPr>
        <p:txBody>
          <a:bodyPr>
            <a:normAutofit/>
          </a:bodyPr>
          <a:lstStyle/>
          <a:p>
            <a:pPr algn="just">
              <a:lnSpc>
                <a:spcPct val="80000"/>
              </a:lnSpc>
              <a:buNone/>
            </a:pPr>
            <a:r>
              <a:rPr lang="el-GR" altLang="en-US" sz="2000" dirty="0">
                <a:latin typeface="+mj-lt"/>
              </a:rPr>
              <a:t>Το </a:t>
            </a:r>
            <a:r>
              <a:rPr lang="el-GR" altLang="en-US" sz="2000" b="1" dirty="0">
                <a:latin typeface="+mj-lt"/>
              </a:rPr>
              <a:t>Ευρωπαϊκό Σύστημα Κεντρικών Τραπεζών </a:t>
            </a:r>
            <a:r>
              <a:rPr lang="el-GR" altLang="en-US" sz="2000" dirty="0">
                <a:latin typeface="+mj-lt"/>
              </a:rPr>
              <a:t>περιλαμβάνει: </a:t>
            </a:r>
            <a:endParaRPr lang="en-US" altLang="en-US" sz="2000" dirty="0">
              <a:latin typeface="+mj-lt"/>
            </a:endParaRPr>
          </a:p>
          <a:p>
            <a:pPr algn="just">
              <a:lnSpc>
                <a:spcPct val="80000"/>
              </a:lnSpc>
              <a:buNone/>
            </a:pPr>
            <a:endParaRPr lang="en-US" altLang="en-US" sz="2000" dirty="0">
              <a:latin typeface="+mj-lt"/>
            </a:endParaRPr>
          </a:p>
          <a:p>
            <a:pPr algn="just">
              <a:lnSpc>
                <a:spcPct val="80000"/>
              </a:lnSpc>
              <a:buNone/>
            </a:pPr>
            <a:r>
              <a:rPr lang="el-GR" altLang="en-US" sz="2000" dirty="0">
                <a:latin typeface="+mj-lt"/>
              </a:rPr>
              <a:t>α) το </a:t>
            </a:r>
            <a:r>
              <a:rPr lang="el-GR" altLang="en-US" sz="2000" dirty="0" err="1">
                <a:latin typeface="+mj-lt"/>
              </a:rPr>
              <a:t>Ευρωσύστημα</a:t>
            </a:r>
            <a:r>
              <a:rPr lang="el-GR" altLang="en-US" sz="2000" dirty="0">
                <a:latin typeface="+mj-lt"/>
              </a:rPr>
              <a:t>:</a:t>
            </a:r>
          </a:p>
          <a:p>
            <a:pPr algn="just">
              <a:lnSpc>
                <a:spcPct val="80000"/>
              </a:lnSpc>
              <a:buNone/>
            </a:pPr>
            <a:r>
              <a:rPr lang="el-GR" altLang="en-US" sz="2000" dirty="0">
                <a:latin typeface="+mj-lt"/>
              </a:rPr>
              <a:t>-Ευρωπαϊκή Κεντρική Τράπεζα (ΕΚΤ)</a:t>
            </a:r>
          </a:p>
          <a:p>
            <a:pPr algn="just">
              <a:lnSpc>
                <a:spcPct val="80000"/>
              </a:lnSpc>
              <a:buNone/>
            </a:pPr>
            <a:r>
              <a:rPr lang="el-GR" altLang="en-US" sz="2000" dirty="0">
                <a:latin typeface="+mj-lt"/>
              </a:rPr>
              <a:t>-Κεντρικές τράπεζες των κρατών-μελών της Ευρωζώνης</a:t>
            </a:r>
            <a:endParaRPr lang="en-US" altLang="en-US" sz="2000" dirty="0">
              <a:latin typeface="+mj-lt"/>
            </a:endParaRPr>
          </a:p>
          <a:p>
            <a:pPr algn="just">
              <a:lnSpc>
                <a:spcPct val="80000"/>
              </a:lnSpc>
              <a:buNone/>
            </a:pPr>
            <a:endParaRPr lang="el-GR" altLang="en-US" sz="2000" dirty="0">
              <a:latin typeface="+mj-lt"/>
            </a:endParaRPr>
          </a:p>
          <a:p>
            <a:pPr algn="just">
              <a:lnSpc>
                <a:spcPct val="80000"/>
              </a:lnSpc>
              <a:buNone/>
            </a:pPr>
            <a:r>
              <a:rPr lang="el-GR" altLang="en-US" sz="2000" dirty="0">
                <a:latin typeface="+mj-lt"/>
              </a:rPr>
              <a:t>β) τις κεντρικές τράπεζες των κρατών μελών της ΕΕ που δεν βρίσκονται στην</a:t>
            </a:r>
            <a:r>
              <a:rPr lang="en-US" altLang="en-US" sz="2000" dirty="0">
                <a:latin typeface="+mj-lt"/>
              </a:rPr>
              <a:t> </a:t>
            </a:r>
            <a:r>
              <a:rPr lang="el-GR" altLang="en-US" sz="2000" dirty="0">
                <a:latin typeface="+mj-lt"/>
              </a:rPr>
              <a:t>Ευρωζώνη</a:t>
            </a:r>
            <a:r>
              <a:rPr lang="en-US" altLang="en-US" sz="2000" dirty="0">
                <a:latin typeface="+mj-lt"/>
              </a:rPr>
              <a:t>.</a:t>
            </a:r>
          </a:p>
          <a:p>
            <a:pPr algn="just">
              <a:lnSpc>
                <a:spcPct val="80000"/>
              </a:lnSpc>
              <a:buNone/>
            </a:pPr>
            <a:endParaRPr lang="el-GR" altLang="en-US" sz="2000" dirty="0">
              <a:latin typeface="+mj-lt"/>
            </a:endParaRPr>
          </a:p>
          <a:p>
            <a:pPr algn="just">
              <a:lnSpc>
                <a:spcPct val="80000"/>
              </a:lnSpc>
              <a:buNone/>
            </a:pPr>
            <a:r>
              <a:rPr lang="el-GR" altLang="en-US" sz="2000" dirty="0">
                <a:latin typeface="+mj-lt"/>
              </a:rPr>
              <a:t>Η ΕΚΤ ορίζει ως πρωταρχικό της στόχο τη σταθερότητα των τιμών ως μία «ετήσια αύξηση του επιπέδου τιμών κάτω του 2% σε μεσοπρόθεσμο επίπεδο».</a:t>
            </a:r>
            <a:endParaRPr lang="en-US" altLang="en-US" sz="2000" dirty="0">
              <a:latin typeface="+mj-lt"/>
            </a:endParaRPr>
          </a:p>
          <a:p>
            <a:pPr algn="just">
              <a:lnSpc>
                <a:spcPct val="80000"/>
              </a:lnSpc>
              <a:buNone/>
            </a:pPr>
            <a:endParaRPr lang="el-GR" altLang="en-US" sz="2000" dirty="0">
              <a:latin typeface="+mj-lt"/>
            </a:endParaRPr>
          </a:p>
          <a:p>
            <a:pPr algn="just">
              <a:lnSpc>
                <a:spcPct val="80000"/>
              </a:lnSpc>
              <a:buNone/>
            </a:pPr>
            <a:r>
              <a:rPr lang="el-GR" altLang="en-US" sz="2000" dirty="0">
                <a:latin typeface="+mj-lt"/>
              </a:rPr>
              <a:t>Η </a:t>
            </a:r>
            <a:r>
              <a:rPr lang="el-GR" altLang="en-US" sz="2000" b="1" dirty="0">
                <a:latin typeface="+mj-lt"/>
              </a:rPr>
              <a:t>Ομοσπονδιακή Αποθεματική Τράπεζα (FED) </a:t>
            </a:r>
            <a:r>
              <a:rPr lang="el-GR" altLang="en-US" sz="2000" dirty="0">
                <a:latin typeface="+mj-lt"/>
              </a:rPr>
              <a:t>δεν δεσμεύεται από ρητή</a:t>
            </a:r>
            <a:r>
              <a:rPr lang="en-US" altLang="en-US" sz="2000" dirty="0">
                <a:latin typeface="+mj-lt"/>
              </a:rPr>
              <a:t> </a:t>
            </a:r>
            <a:r>
              <a:rPr lang="el-GR" altLang="en-US" sz="2000" dirty="0">
                <a:latin typeface="+mj-lt"/>
              </a:rPr>
              <a:t>ποσοτική επιδίωξη και φαίνεται να προσαρμόζεται στις τρέχουσες συνθήκες, χωρίς αυτό να σημαίνει ότι δεν επιδιώκει χαμηλό επίπεδο πληθωρισμού.</a:t>
            </a:r>
          </a:p>
          <a:p>
            <a:pPr algn="just">
              <a:lnSpc>
                <a:spcPct val="80000"/>
              </a:lnSpc>
              <a:buNone/>
            </a:pPr>
            <a:endParaRPr lang="el-GR" altLang="en-US" sz="2000" b="1" i="1" dirty="0">
              <a:latin typeface="Tahoma" pitchFamily="34" charset="0"/>
            </a:endParaRPr>
          </a:p>
        </p:txBody>
      </p:sp>
      <p:sp>
        <p:nvSpPr>
          <p:cNvPr id="2" name="Slide Number Placeholder 1"/>
          <p:cNvSpPr>
            <a:spLocks noGrp="1"/>
          </p:cNvSpPr>
          <p:nvPr>
            <p:ph type="sldNum" sz="quarter" idx="12"/>
          </p:nvPr>
        </p:nvSpPr>
        <p:spPr/>
        <p:txBody>
          <a:bodyPr/>
          <a:lstStyle/>
          <a:p>
            <a:fld id="{6F80338C-7267-4363-B749-58AFCE06DD7B}" type="slidenum">
              <a:rPr lang="en-US" smtClean="0"/>
              <a:pPr/>
              <a:t>17</a:t>
            </a:fld>
            <a:endParaRPr lang="en-US"/>
          </a:p>
        </p:txBody>
      </p:sp>
    </p:spTree>
    <p:extLst>
      <p:ext uri="{BB962C8B-B14F-4D97-AF65-F5344CB8AC3E}">
        <p14:creationId xmlns:p14="http://schemas.microsoft.com/office/powerpoint/2010/main" val="1007340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tx2"/>
                </a:solidFill>
              </a:rPr>
              <a:t>Η Τράπεζα της Ελλάδος</a:t>
            </a:r>
          </a:p>
        </p:txBody>
      </p:sp>
      <p:sp>
        <p:nvSpPr>
          <p:cNvPr id="3" name="Slide Number Placeholder 2"/>
          <p:cNvSpPr>
            <a:spLocks noGrp="1"/>
          </p:cNvSpPr>
          <p:nvPr>
            <p:ph type="sldNum" sz="quarter" idx="12"/>
          </p:nvPr>
        </p:nvSpPr>
        <p:spPr/>
        <p:txBody>
          <a:bodyPr/>
          <a:lstStyle/>
          <a:p>
            <a:fld id="{6F80338C-7267-4363-B749-58AFCE06DD7B}" type="slidenum">
              <a:rPr lang="en-US" smtClean="0"/>
              <a:pPr/>
              <a:t>18</a:t>
            </a:fld>
            <a:endParaRPr lang="en-US"/>
          </a:p>
        </p:txBody>
      </p:sp>
      <p:sp>
        <p:nvSpPr>
          <p:cNvPr id="6" name="Content Placeholder 5">
            <a:extLst>
              <a:ext uri="{FF2B5EF4-FFF2-40B4-BE49-F238E27FC236}">
                <a16:creationId xmlns:a16="http://schemas.microsoft.com/office/drawing/2014/main" id="{9CC1BA30-419D-919A-3026-78D22695BB8B}"/>
              </a:ext>
            </a:extLst>
          </p:cNvPr>
          <p:cNvSpPr>
            <a:spLocks noGrp="1"/>
          </p:cNvSpPr>
          <p:nvPr>
            <p:ph idx="1"/>
          </p:nvPr>
        </p:nvSpPr>
        <p:spPr>
          <a:xfrm>
            <a:off x="464574" y="1371600"/>
            <a:ext cx="8229600" cy="5105400"/>
          </a:xfrm>
        </p:spPr>
        <p:txBody>
          <a:bodyPr>
            <a:normAutofit fontScale="70000" lnSpcReduction="20000"/>
          </a:bodyPr>
          <a:lstStyle/>
          <a:p>
            <a:pPr marL="0" indent="0" algn="just">
              <a:buNone/>
            </a:pPr>
            <a:r>
              <a:rPr lang="el-GR" dirty="0"/>
              <a:t>Η Τράπεζα της Ελλάδος:</a:t>
            </a:r>
          </a:p>
          <a:p>
            <a:pPr marL="0" indent="0" algn="just">
              <a:buNone/>
            </a:pPr>
            <a:r>
              <a:rPr lang="el-GR" dirty="0"/>
              <a:t>α) συμμετέχει, ως αναπόσπαστο μέρος του </a:t>
            </a:r>
            <a:r>
              <a:rPr lang="el-GR" dirty="0" err="1"/>
              <a:t>ευρωσυστήματος</a:t>
            </a:r>
            <a:r>
              <a:rPr lang="el-GR" dirty="0"/>
              <a:t>, στην άσκηση της νομισματικής πολιτικής της ΟΝΕ που χαράσσεται από το Διοικητικό Συμβούλιο της ΕΚΤ</a:t>
            </a:r>
            <a:r>
              <a:rPr lang="en-US" dirty="0"/>
              <a:t>.</a:t>
            </a:r>
          </a:p>
          <a:p>
            <a:pPr marL="0" indent="0" algn="just">
              <a:buNone/>
            </a:pPr>
            <a:r>
              <a:rPr lang="el-GR" dirty="0"/>
              <a:t>β)</a:t>
            </a:r>
            <a:r>
              <a:rPr lang="en-US" dirty="0"/>
              <a:t> K</a:t>
            </a:r>
            <a:r>
              <a:rPr lang="el-GR" dirty="0" err="1"/>
              <a:t>ατέχει</a:t>
            </a:r>
            <a:r>
              <a:rPr lang="el-GR" dirty="0"/>
              <a:t> και διαχειρίζεται τα επίσημα συναλλαγματικά αποθέματα της χώρας</a:t>
            </a:r>
            <a:r>
              <a:rPr lang="en-US" dirty="0"/>
              <a:t>.</a:t>
            </a:r>
          </a:p>
          <a:p>
            <a:pPr marL="0" indent="0" algn="just">
              <a:buNone/>
            </a:pPr>
            <a:r>
              <a:rPr lang="el-GR" dirty="0"/>
              <a:t>γ) </a:t>
            </a:r>
            <a:r>
              <a:rPr lang="en-US" dirty="0"/>
              <a:t>A</a:t>
            </a:r>
            <a:r>
              <a:rPr lang="el-GR" dirty="0" err="1"/>
              <a:t>σκεί</a:t>
            </a:r>
            <a:r>
              <a:rPr lang="el-GR" dirty="0"/>
              <a:t> προληπτική εποπτεία στα πιστωτικά ιδρύματα</a:t>
            </a:r>
            <a:r>
              <a:rPr lang="en-US" dirty="0"/>
              <a:t>.</a:t>
            </a:r>
          </a:p>
          <a:p>
            <a:pPr marL="0" indent="0" algn="just">
              <a:buNone/>
            </a:pPr>
            <a:r>
              <a:rPr lang="el-GR" dirty="0"/>
              <a:t>δ) Προωθεί και επιβλέπει την ομαλή λειτουργία των συστημάτων πληρωμών.</a:t>
            </a:r>
          </a:p>
          <a:p>
            <a:pPr marL="0" indent="0" algn="just">
              <a:buNone/>
            </a:pPr>
            <a:r>
              <a:rPr lang="el-GR" dirty="0"/>
              <a:t>ε) Ενεργεί ως ταμίας και εντολοδόχος του Δημοσίου.</a:t>
            </a:r>
          </a:p>
          <a:p>
            <a:pPr marL="0" indent="0" algn="just">
              <a:buNone/>
            </a:pPr>
            <a:r>
              <a:rPr lang="el-GR" dirty="0" err="1"/>
              <a:t>στ</a:t>
            </a:r>
            <a:r>
              <a:rPr lang="el-GR" dirty="0"/>
              <a:t>) Επιβάλλει κυρώσεις σε πιστωτικά ιδρύματα σε περιπτώσεις μη τήρησης των κανονιστικών διατάξεων που αφορούν στη διαφάνεια των συναλλαγών, την παροχή πιστώσεων και αγορά μετοχών, την επάρκεια των διαδικασιών πρόληψης της νομιμοποίησης εσόδων από εγκληματικές δραστηριότητες της κάθε τράπεζας, καθώς και των διαδικασιών του συστήματος εσωτερικού ελέγχου που δεν συνδέονται με διαχείριση κινδύνων.</a:t>
            </a:r>
          </a:p>
          <a:p>
            <a:pPr marL="0" indent="0" algn="just">
              <a:buNone/>
            </a:pPr>
            <a:endParaRPr lang="el-GR" dirty="0"/>
          </a:p>
          <a:p>
            <a:pPr marL="0" indent="0">
              <a:buNone/>
            </a:pPr>
            <a:endParaRPr lang="el-GR" dirty="0"/>
          </a:p>
        </p:txBody>
      </p:sp>
    </p:spTree>
    <p:extLst>
      <p:ext uri="{BB962C8B-B14F-4D97-AF65-F5344CB8AC3E}">
        <p14:creationId xmlns:p14="http://schemas.microsoft.com/office/powerpoint/2010/main" val="910127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tx2"/>
                </a:solidFill>
              </a:rPr>
              <a:t>Οι εμπορικές τράπεζες και η δημιουργία</a:t>
            </a:r>
            <a:br>
              <a:rPr lang="el-GR" sz="3600" b="1" dirty="0">
                <a:solidFill>
                  <a:schemeClr val="tx2"/>
                </a:solidFill>
              </a:rPr>
            </a:br>
            <a:r>
              <a:rPr lang="el-GR" sz="3600" b="1" dirty="0">
                <a:solidFill>
                  <a:schemeClr val="tx2"/>
                </a:solidFill>
              </a:rPr>
              <a:t>χρήματος</a:t>
            </a:r>
          </a:p>
        </p:txBody>
      </p:sp>
      <p:sp>
        <p:nvSpPr>
          <p:cNvPr id="3" name="Content Placeholder 2"/>
          <p:cNvSpPr>
            <a:spLocks noGrp="1"/>
          </p:cNvSpPr>
          <p:nvPr>
            <p:ph idx="1"/>
          </p:nvPr>
        </p:nvSpPr>
        <p:spPr>
          <a:xfrm>
            <a:off x="457200" y="1600200"/>
            <a:ext cx="8458200" cy="4525963"/>
          </a:xfrm>
        </p:spPr>
        <p:txBody>
          <a:bodyPr>
            <a:normAutofit fontScale="85000" lnSpcReduction="20000"/>
          </a:bodyPr>
          <a:lstStyle/>
          <a:p>
            <a:pPr marL="0" indent="0" algn="just">
              <a:buNone/>
            </a:pPr>
            <a:r>
              <a:rPr lang="el-GR" dirty="0"/>
              <a:t>Οι εμπορικές τράπεζες δημιουργούν χρήμα μέσω των χορηγήσεων, ενώ για λόγους ασφαλείας υποχρεούνται να μη δανείζουν το σύνολο των καταθέσεών τους, αλλά να διατηρούν ένα ποσοστό υποχρεωτικών διαθέσιμων στην κεντρική τράπεζα.</a:t>
            </a:r>
          </a:p>
          <a:p>
            <a:pPr marL="0" indent="0" algn="just">
              <a:buNone/>
            </a:pPr>
            <a:r>
              <a:rPr lang="el-GR" dirty="0"/>
              <a:t>Η ποσότητα του χρήματος που δημιουργεί το τραπεζικό σύστημα από κάθε χρηματική μονάδα των διαθεσίμων καθορίζεται από τον πολλαπλασιαστή χρήματος (money </a:t>
            </a:r>
            <a:r>
              <a:rPr lang="el-GR" dirty="0" err="1"/>
              <a:t>multiplier</a:t>
            </a:r>
            <a:r>
              <a:rPr lang="el-GR" dirty="0"/>
              <a:t>), ο οποίος ορίζεται ως εξής:</a:t>
            </a:r>
          </a:p>
          <a:p>
            <a:pPr marL="0" indent="0" algn="just">
              <a:buNone/>
            </a:pPr>
            <a:endParaRPr lang="el-GR" dirty="0"/>
          </a:p>
          <a:p>
            <a:pPr marL="0" indent="0" algn="just">
              <a:buNone/>
            </a:pPr>
            <a:r>
              <a:rPr lang="el-GR" b="1" dirty="0"/>
              <a:t>πολλαπλασιαστής χρήματος = 1/ποσοστό υποχρεωτικών διαθέσιμων</a:t>
            </a:r>
          </a:p>
          <a:p>
            <a:pPr marL="0" indent="0" algn="just">
              <a:buNone/>
            </a:pPr>
            <a:endParaRPr lang="el-GR" dirty="0"/>
          </a:p>
          <a:p>
            <a:pPr marL="0" indent="0">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19</a:t>
            </a:fld>
            <a:endParaRPr lang="en-US"/>
          </a:p>
        </p:txBody>
      </p:sp>
    </p:spTree>
    <p:extLst>
      <p:ext uri="{BB962C8B-B14F-4D97-AF65-F5344CB8AC3E}">
        <p14:creationId xmlns:p14="http://schemas.microsoft.com/office/powerpoint/2010/main" val="1551897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57200" y="1242449"/>
            <a:ext cx="8229600" cy="5113901"/>
          </a:xfrm>
        </p:spPr>
        <p:txBody>
          <a:bodyPr>
            <a:normAutofit fontScale="77500" lnSpcReduction="20000"/>
          </a:bodyPr>
          <a:lstStyle/>
          <a:p>
            <a:pPr marL="0" indent="0" algn="just">
              <a:buNone/>
            </a:pPr>
            <a:r>
              <a:rPr lang="el-GR" dirty="0"/>
              <a:t>Με τον όρο χρήμα εννοούμε το νομισματικό μέσο, το οποίο:</a:t>
            </a:r>
          </a:p>
          <a:p>
            <a:pPr algn="just"/>
            <a:r>
              <a:rPr lang="el-GR" dirty="0"/>
              <a:t>είναι κοινά αποδεκτό ως μέσο πληρωμών και μονάδα μέτρησης, και</a:t>
            </a:r>
          </a:p>
          <a:p>
            <a:pPr algn="just"/>
            <a:r>
              <a:rPr lang="el-GR" dirty="0"/>
              <a:t>μπορεί να χρησιμοποιηθεί άμεσα για διενέργεια συναλλαγών.</a:t>
            </a:r>
          </a:p>
          <a:p>
            <a:pPr marL="0" indent="0" algn="just">
              <a:buNone/>
            </a:pPr>
            <a:endParaRPr lang="el-GR" dirty="0"/>
          </a:p>
          <a:p>
            <a:pPr marL="0" indent="0" algn="just">
              <a:buNone/>
            </a:pPr>
            <a:r>
              <a:rPr lang="el-GR" dirty="0"/>
              <a:t>Το χρήμα λειτουργεί ως:</a:t>
            </a:r>
          </a:p>
          <a:p>
            <a:pPr algn="just"/>
            <a:r>
              <a:rPr lang="el-GR" b="1" dirty="0"/>
              <a:t>μέσο διατήρησης της αξίας</a:t>
            </a:r>
            <a:r>
              <a:rPr lang="el-GR" dirty="0"/>
              <a:t>, καθώς επιτρέπει τη μεταφορά της αγοραστικής δύναμης από το παρόν στο μέλλον, </a:t>
            </a:r>
          </a:p>
          <a:p>
            <a:pPr algn="just"/>
            <a:r>
              <a:rPr lang="el-GR" b="1" dirty="0"/>
              <a:t>μονάδα μέτρησης</a:t>
            </a:r>
            <a:r>
              <a:rPr lang="el-GR" dirty="0"/>
              <a:t>, παρέχοντας τους όρους με τους οποίους αναφέρονται οι τιμές και καταγράφονται τα χρέη, και </a:t>
            </a:r>
          </a:p>
          <a:p>
            <a:pPr algn="just"/>
            <a:r>
              <a:rPr lang="el-GR" b="1" dirty="0"/>
              <a:t>μέσο συναλλαγών </a:t>
            </a:r>
            <a:r>
              <a:rPr lang="el-GR" dirty="0"/>
              <a:t>για την αγορά προϊόντων και υπηρεσιών</a:t>
            </a:r>
          </a:p>
          <a:p>
            <a:pPr marL="0" indent="0" algn="just">
              <a:buNone/>
            </a:pPr>
            <a:endParaRPr lang="el-GR" dirty="0"/>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Το χρήμα και οι λειτουργίες του</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3E5E2F-1F01-BEF5-3D4D-DD57F15F32AF}"/>
              </a:ext>
            </a:extLst>
          </p:cNvPr>
          <p:cNvSpPr>
            <a:spLocks noGrp="1"/>
          </p:cNvSpPr>
          <p:nvPr>
            <p:ph idx="1"/>
          </p:nvPr>
        </p:nvSpPr>
        <p:spPr>
          <a:xfrm>
            <a:off x="533400" y="990600"/>
            <a:ext cx="8229600" cy="5592762"/>
          </a:xfrm>
        </p:spPr>
        <p:txBody>
          <a:bodyPr>
            <a:normAutofit fontScale="70000" lnSpcReduction="20000"/>
          </a:bodyPr>
          <a:lstStyle/>
          <a:p>
            <a:pPr algn="just"/>
            <a:r>
              <a:rPr lang="el-GR" dirty="0"/>
              <a:t>Τα υποχρεωτικά διαθέσιμα (ή ελάχιστα αποθεματικά) είναι ρυθμιστικοί κανόνες της Κεντρικής Τράπεζας, που επιβάλλουν στις εμπορικές τράπεζες να διακρατούν ένα ελάχιστο ποσοστό των καταθέσεων των πελατών τους σε ρευστή μορφή. </a:t>
            </a:r>
          </a:p>
          <a:p>
            <a:pPr algn="just"/>
            <a:r>
              <a:rPr lang="el-GR" dirty="0"/>
              <a:t>Αυτά τα κεφάλαια ελέγχουν την προσφορά χρήματος και εξασφαλίζουν τη ρευστότητα, τη σταθερότητα του τραπεζικού συστήματος και την τήρηση των κανόνων της ΕΕ. </a:t>
            </a:r>
          </a:p>
          <a:p>
            <a:pPr algn="just"/>
            <a:r>
              <a:rPr lang="el-GR" dirty="0"/>
              <a:t>Τα ποσοστά υποχρεωτικών διαθεσίμων ουσιαστικά εμποδίζουν ή επιτρέπουν (ανάλογα με το ύψος τους) τη λήψη ρίσκου από τα πιστωτικά ιδρύματα. Η ύπαρξη υψηλότερου ποσοστού υποχρεωτικών διαθεσίμων, σημαίνει ότι τα πιστωτικά ιδρύματα θα έχουν μικρότερη δυνατότητα χρηματοδότησης επενδύσεων με τεράστια κεφάλαια δανεικών χρημάτων.</a:t>
            </a:r>
          </a:p>
          <a:p>
            <a:pPr algn="just"/>
            <a:r>
              <a:rPr lang="el-GR" dirty="0"/>
              <a:t>Καθορίζονται από την Κεντρική Τράπεζα (π.χ. ΕΚΤ).</a:t>
            </a:r>
          </a:p>
          <a:p>
            <a:pPr algn="just"/>
            <a:r>
              <a:rPr lang="el-GR" dirty="0"/>
              <a:t>Σε περίπτωση μη κάλυψης των υποχρεώσεων, η Ευρωπαϊκή Κεντρική Τράπεζα (ΕΚΤ) μπορεί να επιβάλει κυρώσεις.</a:t>
            </a:r>
          </a:p>
          <a:p>
            <a:pPr algn="just"/>
            <a:r>
              <a:rPr lang="el-GR" dirty="0"/>
              <a:t>Στην Ελλάδα, υπάρχει πρόβλεψη για υποχρεωτική μεταφορά διαθεσίμων των φορέων της γενικής κυβέρνησης στην Τράπεζα της Ελλάδος. </a:t>
            </a:r>
          </a:p>
        </p:txBody>
      </p:sp>
      <p:sp>
        <p:nvSpPr>
          <p:cNvPr id="4" name="Slide Number Placeholder 3">
            <a:extLst>
              <a:ext uri="{FF2B5EF4-FFF2-40B4-BE49-F238E27FC236}">
                <a16:creationId xmlns:a16="http://schemas.microsoft.com/office/drawing/2014/main" id="{78A1230C-31A6-717A-4401-00DC09D7D71E}"/>
              </a:ext>
            </a:extLst>
          </p:cNvPr>
          <p:cNvSpPr>
            <a:spLocks noGrp="1"/>
          </p:cNvSpPr>
          <p:nvPr>
            <p:ph type="sldNum" sz="quarter" idx="12"/>
          </p:nvPr>
        </p:nvSpPr>
        <p:spPr/>
        <p:txBody>
          <a:bodyPr/>
          <a:lstStyle/>
          <a:p>
            <a:fld id="{6F80338C-7267-4363-B749-58AFCE06DD7B}" type="slidenum">
              <a:rPr lang="en-US" smtClean="0"/>
              <a:pPr/>
              <a:t>20</a:t>
            </a:fld>
            <a:endParaRPr lang="en-US"/>
          </a:p>
        </p:txBody>
      </p:sp>
      <p:sp>
        <p:nvSpPr>
          <p:cNvPr id="5" name="Title 1">
            <a:extLst>
              <a:ext uri="{FF2B5EF4-FFF2-40B4-BE49-F238E27FC236}">
                <a16:creationId xmlns:a16="http://schemas.microsoft.com/office/drawing/2014/main" id="{7192F98D-12F1-4FDC-D713-0259E90A16EB}"/>
              </a:ext>
            </a:extLst>
          </p:cNvPr>
          <p:cNvSpPr>
            <a:spLocks noGrp="1"/>
          </p:cNvSpPr>
          <p:nvPr>
            <p:ph type="title"/>
          </p:nvPr>
        </p:nvSpPr>
        <p:spPr>
          <a:xfrm>
            <a:off x="457200" y="274638"/>
            <a:ext cx="8229600" cy="715962"/>
          </a:xfrm>
        </p:spPr>
        <p:txBody>
          <a:bodyPr>
            <a:noAutofit/>
          </a:bodyPr>
          <a:lstStyle/>
          <a:p>
            <a:r>
              <a:rPr lang="el-GR" sz="3600" b="1" dirty="0">
                <a:solidFill>
                  <a:schemeClr val="tx2"/>
                </a:solidFill>
              </a:rPr>
              <a:t>Υποχρεωτικά διαθέσιμα</a:t>
            </a:r>
          </a:p>
        </p:txBody>
      </p:sp>
    </p:spTree>
    <p:extLst>
      <p:ext uri="{BB962C8B-B14F-4D97-AF65-F5344CB8AC3E}">
        <p14:creationId xmlns:p14="http://schemas.microsoft.com/office/powerpoint/2010/main" val="2449136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tx2"/>
                </a:solidFill>
              </a:rPr>
              <a:t>H </a:t>
            </a:r>
            <a:r>
              <a:rPr lang="el-GR" b="1" dirty="0">
                <a:solidFill>
                  <a:schemeClr val="tx2"/>
                </a:solidFill>
              </a:rPr>
              <a:t>δημιουργία χρήματος: παράδειγμα</a:t>
            </a:r>
          </a:p>
        </p:txBody>
      </p:sp>
      <p:sp>
        <p:nvSpPr>
          <p:cNvPr id="3" name="Content Placeholder 2"/>
          <p:cNvSpPr>
            <a:spLocks noGrp="1"/>
          </p:cNvSpPr>
          <p:nvPr>
            <p:ph idx="1"/>
          </p:nvPr>
        </p:nvSpPr>
        <p:spPr>
          <a:xfrm>
            <a:off x="304800" y="1353062"/>
            <a:ext cx="4741606" cy="2075937"/>
          </a:xfrm>
        </p:spPr>
        <p:txBody>
          <a:bodyPr>
            <a:normAutofit fontScale="32500" lnSpcReduction="20000"/>
          </a:bodyPr>
          <a:lstStyle/>
          <a:p>
            <a:pPr marL="0" indent="0" algn="just">
              <a:buNone/>
            </a:pPr>
            <a:r>
              <a:rPr lang="el-GR" sz="4600" dirty="0"/>
              <a:t>Έστω ότι το ποσοστό υποχρεωτικών ρευστών διαθεσίμων είναι 10%. Δηλαδή, για κάθε €100 καταθέσεων, οι εμπορικές τράπεζες θα πρέπει να διακρατούν τουλάχιστον €10 ως υποχρεωτικά διαθέσιμα.</a:t>
            </a:r>
          </a:p>
          <a:p>
            <a:pPr marL="0" indent="0" algn="just">
              <a:buNone/>
            </a:pPr>
            <a:endParaRPr lang="el-GR" sz="4600" dirty="0"/>
          </a:p>
          <a:p>
            <a:pPr marL="0" indent="0" algn="just">
              <a:buNone/>
            </a:pPr>
            <a:r>
              <a:rPr lang="el-GR" sz="4600" b="1" dirty="0"/>
              <a:t>Γεγονός 1</a:t>
            </a:r>
            <a:r>
              <a:rPr lang="el-GR" sz="4600" dirty="0"/>
              <a:t>: Κατάθεση €100 στην εμπορική τράπεζα «Α», η οποία χορηγεί δάνεια ύψους €90. Η συνολική ποσότητα χρήματος που κυκλοφορεί στην οικονομία είναι αξίας €190 (€100 καταθέσεις όψεως και €90 δάνεια).</a:t>
            </a:r>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21</a:t>
            </a:fld>
            <a:endParaRPr lang="en-US"/>
          </a:p>
        </p:txBody>
      </p:sp>
      <p:graphicFrame>
        <p:nvGraphicFramePr>
          <p:cNvPr id="5" name="Table 4">
            <a:extLst>
              <a:ext uri="{FF2B5EF4-FFF2-40B4-BE49-F238E27FC236}">
                <a16:creationId xmlns:a16="http://schemas.microsoft.com/office/drawing/2014/main" id="{1F6E97A9-D637-0424-C93C-66FECADFF27D}"/>
              </a:ext>
            </a:extLst>
          </p:cNvPr>
          <p:cNvGraphicFramePr>
            <a:graphicFrameLocks noGrp="1"/>
          </p:cNvGraphicFramePr>
          <p:nvPr>
            <p:extLst>
              <p:ext uri="{D42A27DB-BD31-4B8C-83A1-F6EECF244321}">
                <p14:modId xmlns:p14="http://schemas.microsoft.com/office/powerpoint/2010/main" val="305599833"/>
              </p:ext>
            </p:extLst>
          </p:nvPr>
        </p:nvGraphicFramePr>
        <p:xfrm>
          <a:off x="5129981" y="1524000"/>
          <a:ext cx="3294888" cy="1392936"/>
        </p:xfrm>
        <a:graphic>
          <a:graphicData uri="http://schemas.openxmlformats.org/drawingml/2006/table">
            <a:tbl>
              <a:tblPr/>
              <a:tblGrid>
                <a:gridCol w="1673352">
                  <a:extLst>
                    <a:ext uri="{9D8B030D-6E8A-4147-A177-3AD203B41FA5}">
                      <a16:colId xmlns:a16="http://schemas.microsoft.com/office/drawing/2014/main" val="20000"/>
                    </a:ext>
                  </a:extLst>
                </a:gridCol>
                <a:gridCol w="1621536">
                  <a:extLst>
                    <a:ext uri="{9D8B030D-6E8A-4147-A177-3AD203B41FA5}">
                      <a16:colId xmlns:a16="http://schemas.microsoft.com/office/drawing/2014/main" val="20001"/>
                    </a:ext>
                  </a:extLst>
                </a:gridCol>
              </a:tblGrid>
              <a:tr h="374904">
                <a:tc gridSpan="2">
                  <a:txBody>
                    <a:bodyPr/>
                    <a:lstStyle/>
                    <a:p>
                      <a:pPr indent="0" algn="ctr">
                        <a:lnSpc>
                          <a:spcPts val="1990"/>
                        </a:lnSpc>
                      </a:pPr>
                      <a:r>
                        <a:rPr lang="el" sz="1800" b="1" dirty="0">
                          <a:solidFill>
                            <a:srgbClr val="FFFFFF"/>
                          </a:solidFill>
                          <a:latin typeface="Times New Roman"/>
                        </a:rPr>
                        <a:t>Ισολογισμός Τράπεζας Α</a:t>
                      </a:r>
                    </a:p>
                  </a:txBody>
                  <a:tcPr marL="0" marR="0" marT="0" marB="0" anchor="b">
                    <a:solidFill>
                      <a:srgbClr val="000000"/>
                    </a:solidFill>
                  </a:tcPr>
                </a:tc>
                <a:tc hMerge="1">
                  <a:txBody>
                    <a:bodyPr/>
                    <a:lstStyle/>
                    <a:p>
                      <a:endParaRPr sz="1800"/>
                    </a:p>
                  </a:txBody>
                  <a:tcPr marL="0" marR="0" marT="0" marB="0"/>
                </a:tc>
                <a:extLst>
                  <a:ext uri="{0D108BD9-81ED-4DB2-BD59-A6C34878D82A}">
                    <a16:rowId xmlns:a16="http://schemas.microsoft.com/office/drawing/2014/main" val="10000"/>
                  </a:ext>
                </a:extLst>
              </a:tr>
              <a:tr h="362712">
                <a:tc>
                  <a:txBody>
                    <a:bodyPr/>
                    <a:lstStyle/>
                    <a:p>
                      <a:pPr marL="101600" indent="0">
                        <a:lnSpc>
                          <a:spcPts val="1990"/>
                        </a:lnSpc>
                      </a:pPr>
                      <a:r>
                        <a:rPr lang="el" sz="1800">
                          <a:solidFill>
                            <a:srgbClr val="FFFFFF"/>
                          </a:solidFill>
                          <a:latin typeface="Times New Roman"/>
                        </a:rPr>
                        <a:t>ΕΝΕΡΓΗΤΙΚΟ</a:t>
                      </a:r>
                    </a:p>
                  </a:txBody>
                  <a:tcPr marL="0" marR="0" marT="0" marB="0" anchor="b">
                    <a:solidFill>
                      <a:srgbClr val="000000"/>
                    </a:solidFill>
                  </a:tcPr>
                </a:tc>
                <a:tc>
                  <a:txBody>
                    <a:bodyPr/>
                    <a:lstStyle/>
                    <a:p>
                      <a:pPr marL="139700" indent="0">
                        <a:lnSpc>
                          <a:spcPts val="1990"/>
                        </a:lnSpc>
                      </a:pPr>
                      <a:r>
                        <a:rPr lang="el" sz="1800">
                          <a:solidFill>
                            <a:srgbClr val="FFFFFF"/>
                          </a:solidFill>
                          <a:latin typeface="Times New Roman"/>
                        </a:rPr>
                        <a:t>ΠΑΘΗΤΙΚΟ</a:t>
                      </a:r>
                    </a:p>
                  </a:txBody>
                  <a:tcPr marL="0" marR="0" marT="0" marB="0" anchor="b">
                    <a:solidFill>
                      <a:srgbClr val="000000"/>
                    </a:solidFill>
                  </a:tcPr>
                </a:tc>
                <a:extLst>
                  <a:ext uri="{0D108BD9-81ED-4DB2-BD59-A6C34878D82A}">
                    <a16:rowId xmlns:a16="http://schemas.microsoft.com/office/drawing/2014/main" val="10001"/>
                  </a:ext>
                </a:extLst>
              </a:tr>
              <a:tr h="655320">
                <a:tc>
                  <a:txBody>
                    <a:bodyPr/>
                    <a:lstStyle/>
                    <a:p>
                      <a:pPr marL="101600" indent="0">
                        <a:lnSpc>
                          <a:spcPts val="2160"/>
                        </a:lnSpc>
                      </a:pPr>
                      <a:r>
                        <a:rPr lang="el" sz="1800" dirty="0">
                          <a:latin typeface="Times New Roman"/>
                        </a:rPr>
                        <a:t>Διαθέσιμα: €10 Δάνεια : €90</a:t>
                      </a:r>
                    </a:p>
                  </a:txBody>
                  <a:tcPr marL="0" marR="0" marT="0" marB="0" anchor="ctr"/>
                </a:tc>
                <a:tc>
                  <a:txBody>
                    <a:bodyPr/>
                    <a:lstStyle/>
                    <a:p>
                      <a:pPr marL="139700" indent="0">
                        <a:lnSpc>
                          <a:spcPts val="1990"/>
                        </a:lnSpc>
                      </a:pPr>
                      <a:r>
                        <a:rPr lang="el" sz="1800" dirty="0">
                          <a:latin typeface="Times New Roman"/>
                        </a:rPr>
                        <a:t>Καταθέσεις:</a:t>
                      </a:r>
                    </a:p>
                    <a:p>
                      <a:pPr marL="139700" indent="0">
                        <a:lnSpc>
                          <a:spcPts val="1990"/>
                        </a:lnSpc>
                      </a:pPr>
                      <a:r>
                        <a:rPr lang="el" sz="1800" dirty="0">
                          <a:latin typeface="Times New Roman"/>
                        </a:rPr>
                        <a:t>€100</a:t>
                      </a:r>
                    </a:p>
                  </a:txBody>
                  <a:tcPr marL="0" marR="0" marT="0" marB="0" anchor="ctr"/>
                </a:tc>
                <a:extLst>
                  <a:ext uri="{0D108BD9-81ED-4DB2-BD59-A6C34878D82A}">
                    <a16:rowId xmlns:a16="http://schemas.microsoft.com/office/drawing/2014/main" val="10002"/>
                  </a:ext>
                </a:extLst>
              </a:tr>
            </a:tbl>
          </a:graphicData>
        </a:graphic>
      </p:graphicFrame>
      <p:sp>
        <p:nvSpPr>
          <p:cNvPr id="7" name="TextBox 6">
            <a:extLst>
              <a:ext uri="{FF2B5EF4-FFF2-40B4-BE49-F238E27FC236}">
                <a16:creationId xmlns:a16="http://schemas.microsoft.com/office/drawing/2014/main" id="{FD1D87F8-E736-62A3-D37B-27E916D75B1E}"/>
              </a:ext>
            </a:extLst>
          </p:cNvPr>
          <p:cNvSpPr txBox="1"/>
          <p:nvPr/>
        </p:nvSpPr>
        <p:spPr>
          <a:xfrm>
            <a:off x="275302" y="3478162"/>
            <a:ext cx="4741605" cy="2169825"/>
          </a:xfrm>
          <a:prstGeom prst="rect">
            <a:avLst/>
          </a:prstGeom>
          <a:noFill/>
        </p:spPr>
        <p:txBody>
          <a:bodyPr wrap="square">
            <a:spAutoFit/>
          </a:bodyPr>
          <a:lstStyle/>
          <a:p>
            <a:pPr algn="just"/>
            <a:r>
              <a:rPr lang="el-GR" sz="1500" b="1" dirty="0"/>
              <a:t>Γεγονός 2</a:t>
            </a:r>
            <a:r>
              <a:rPr lang="el-GR" sz="1500" dirty="0"/>
              <a:t>: Οι δανειζόμενοι αγοράζουν αγαθά και υπηρεσίες συνολικής αξίας €90. Οι επιχειρήσεις που εισέπραξαν τα €90 τα καταθέτουν στην εμπορική τράπεζα «Β», η οποία διατηρεί €9 ως υποχρεωτικά διαθέσιμα (10%) και χορηγεί δάνεια συνολικού ποσού €81. Η συνολική αξία χρήματος που κυκλοφορεί στην οικονομία είναι €271 (= €100 η αρχική κατάθεση + €90 δάνεια εμπορικής τράπεζας «Α»+ €81 δάνεια εμπορικής τράπεζας «Β»).</a:t>
            </a:r>
          </a:p>
        </p:txBody>
      </p:sp>
      <p:pic>
        <p:nvPicPr>
          <p:cNvPr id="8" name="Picture 7">
            <a:extLst>
              <a:ext uri="{FF2B5EF4-FFF2-40B4-BE49-F238E27FC236}">
                <a16:creationId xmlns:a16="http://schemas.microsoft.com/office/drawing/2014/main" id="{B494D9E9-A170-A2B4-9575-057DB4196850}"/>
              </a:ext>
            </a:extLst>
          </p:cNvPr>
          <p:cNvPicPr>
            <a:picLocks noChangeAspect="1"/>
          </p:cNvPicPr>
          <p:nvPr/>
        </p:nvPicPr>
        <p:blipFill>
          <a:blip r:embed="rId2"/>
          <a:stretch>
            <a:fillRect/>
          </a:stretch>
        </p:blipFill>
        <p:spPr>
          <a:xfrm>
            <a:off x="5129981" y="3581400"/>
            <a:ext cx="3322608" cy="1505843"/>
          </a:xfrm>
          <a:prstGeom prst="rect">
            <a:avLst/>
          </a:prstGeom>
        </p:spPr>
      </p:pic>
    </p:spTree>
    <p:extLst>
      <p:ext uri="{BB962C8B-B14F-4D97-AF65-F5344CB8AC3E}">
        <p14:creationId xmlns:p14="http://schemas.microsoft.com/office/powerpoint/2010/main" val="4003522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118DE65-5F18-D666-22BD-FDFFE1DF2EDF}"/>
              </a:ext>
            </a:extLst>
          </p:cNvPr>
          <p:cNvSpPr>
            <a:spLocks noGrp="1"/>
          </p:cNvSpPr>
          <p:nvPr>
            <p:ph type="sldNum" sz="quarter" idx="12"/>
          </p:nvPr>
        </p:nvSpPr>
        <p:spPr/>
        <p:txBody>
          <a:bodyPr/>
          <a:lstStyle/>
          <a:p>
            <a:fld id="{6F80338C-7267-4363-B749-58AFCE06DD7B}" type="slidenum">
              <a:rPr lang="en-US" smtClean="0"/>
              <a:pPr/>
              <a:t>22</a:t>
            </a:fld>
            <a:endParaRPr lang="en-US"/>
          </a:p>
        </p:txBody>
      </p:sp>
      <p:sp>
        <p:nvSpPr>
          <p:cNvPr id="5" name="Title 1">
            <a:extLst>
              <a:ext uri="{FF2B5EF4-FFF2-40B4-BE49-F238E27FC236}">
                <a16:creationId xmlns:a16="http://schemas.microsoft.com/office/drawing/2014/main" id="{F7E2A31A-46E8-76BD-27D0-74E906B036B2}"/>
              </a:ext>
            </a:extLst>
          </p:cNvPr>
          <p:cNvSpPr>
            <a:spLocks noGrp="1"/>
          </p:cNvSpPr>
          <p:nvPr>
            <p:ph type="title"/>
          </p:nvPr>
        </p:nvSpPr>
        <p:spPr>
          <a:xfrm>
            <a:off x="457200" y="274638"/>
            <a:ext cx="8229600" cy="792162"/>
          </a:xfrm>
        </p:spPr>
        <p:txBody>
          <a:bodyPr>
            <a:normAutofit fontScale="90000"/>
          </a:bodyPr>
          <a:lstStyle/>
          <a:p>
            <a:r>
              <a:rPr lang="el-GR" sz="2400" b="1" dirty="0">
                <a:solidFill>
                  <a:schemeClr val="tx2"/>
                </a:solidFill>
              </a:rPr>
              <a:t>Η αύξηση του ποσοστού υποχρεωτικών διαθεσίμων και η διαδικασία δημιουργίας χρήματος: παράδειγμα</a:t>
            </a:r>
          </a:p>
        </p:txBody>
      </p:sp>
      <p:sp>
        <p:nvSpPr>
          <p:cNvPr id="6" name="Content Placeholder 5">
            <a:extLst>
              <a:ext uri="{FF2B5EF4-FFF2-40B4-BE49-F238E27FC236}">
                <a16:creationId xmlns:a16="http://schemas.microsoft.com/office/drawing/2014/main" id="{323D5095-684F-B34C-AB50-908292B3F8A3}"/>
              </a:ext>
            </a:extLst>
          </p:cNvPr>
          <p:cNvSpPr>
            <a:spLocks noGrp="1"/>
          </p:cNvSpPr>
          <p:nvPr>
            <p:ph idx="1"/>
          </p:nvPr>
        </p:nvSpPr>
        <p:spPr>
          <a:xfrm>
            <a:off x="420329" y="1215411"/>
            <a:ext cx="4685071" cy="2594590"/>
          </a:xfrm>
        </p:spPr>
        <p:txBody>
          <a:bodyPr>
            <a:normAutofit fontScale="85000" lnSpcReduction="20000"/>
          </a:bodyPr>
          <a:lstStyle/>
          <a:p>
            <a:pPr marL="0" indent="0" algn="just">
              <a:buNone/>
            </a:pPr>
            <a:r>
              <a:rPr lang="el-GR" sz="2100" dirty="0"/>
              <a:t>Έστω ότι το ποσοστό υποχρεωτικών ρευστών διαθεσίμων αυξάνεται σε 20%. Δηλαδή, για κάθε €100 καταθέσεων, οι εμπορικές τράπεζες θα πρέπει να διακρατούν τουλάχιστον €20 ως υποχρεωτικά διαθέσιμα.</a:t>
            </a:r>
          </a:p>
          <a:p>
            <a:pPr marL="0" indent="0" algn="just">
              <a:buNone/>
            </a:pPr>
            <a:r>
              <a:rPr lang="el-GR" sz="2100" b="1" dirty="0"/>
              <a:t>Γεγονός 1</a:t>
            </a:r>
            <a:r>
              <a:rPr lang="el-GR" sz="2100" dirty="0"/>
              <a:t>: Κατάθεση €100 στην εμπορική τράπεζα «Α», η οποία χορηγεί δάνεια ύψους €80. Η συνολική ποσότητα χρήματος που κυκλοφορεί στην οικονομία είναι αξίας €180 (€100 καταθέσεις όψεως και €80 δάνεια).</a:t>
            </a:r>
          </a:p>
          <a:p>
            <a:pPr marL="0" indent="0">
              <a:buNone/>
            </a:pPr>
            <a:endParaRPr lang="el-GR" dirty="0"/>
          </a:p>
        </p:txBody>
      </p:sp>
      <p:graphicFrame>
        <p:nvGraphicFramePr>
          <p:cNvPr id="7" name="Table 6">
            <a:extLst>
              <a:ext uri="{FF2B5EF4-FFF2-40B4-BE49-F238E27FC236}">
                <a16:creationId xmlns:a16="http://schemas.microsoft.com/office/drawing/2014/main" id="{06DD9001-A844-A2AB-9514-DDB442143B32}"/>
              </a:ext>
            </a:extLst>
          </p:cNvPr>
          <p:cNvGraphicFramePr>
            <a:graphicFrameLocks noGrp="1"/>
          </p:cNvGraphicFramePr>
          <p:nvPr>
            <p:extLst>
              <p:ext uri="{D42A27DB-BD31-4B8C-83A1-F6EECF244321}">
                <p14:modId xmlns:p14="http://schemas.microsoft.com/office/powerpoint/2010/main" val="1750198534"/>
              </p:ext>
            </p:extLst>
          </p:nvPr>
        </p:nvGraphicFramePr>
        <p:xfrm>
          <a:off x="5257800" y="1371600"/>
          <a:ext cx="3294888" cy="1389888"/>
        </p:xfrm>
        <a:graphic>
          <a:graphicData uri="http://schemas.openxmlformats.org/drawingml/2006/table">
            <a:tbl>
              <a:tblPr/>
              <a:tblGrid>
                <a:gridCol w="1673352">
                  <a:extLst>
                    <a:ext uri="{9D8B030D-6E8A-4147-A177-3AD203B41FA5}">
                      <a16:colId xmlns:a16="http://schemas.microsoft.com/office/drawing/2014/main" val="20000"/>
                    </a:ext>
                  </a:extLst>
                </a:gridCol>
                <a:gridCol w="1621536">
                  <a:extLst>
                    <a:ext uri="{9D8B030D-6E8A-4147-A177-3AD203B41FA5}">
                      <a16:colId xmlns:a16="http://schemas.microsoft.com/office/drawing/2014/main" val="20001"/>
                    </a:ext>
                  </a:extLst>
                </a:gridCol>
              </a:tblGrid>
              <a:tr h="371856">
                <a:tc gridSpan="2">
                  <a:txBody>
                    <a:bodyPr/>
                    <a:lstStyle/>
                    <a:p>
                      <a:pPr indent="0" algn="ctr">
                        <a:lnSpc>
                          <a:spcPts val="1990"/>
                        </a:lnSpc>
                      </a:pPr>
                      <a:r>
                        <a:rPr lang="el" sz="1800" b="1">
                          <a:solidFill>
                            <a:srgbClr val="FFFFFF"/>
                          </a:solidFill>
                          <a:latin typeface="Times New Roman"/>
                        </a:rPr>
                        <a:t>Ισολογισμός Τράπεζας Α</a:t>
                      </a:r>
                    </a:p>
                  </a:txBody>
                  <a:tcPr marL="0" marR="0" marT="0" marB="0" anchor="b">
                    <a:solidFill>
                      <a:srgbClr val="000000"/>
                    </a:solidFill>
                  </a:tcPr>
                </a:tc>
                <a:tc hMerge="1">
                  <a:txBody>
                    <a:bodyPr/>
                    <a:lstStyle/>
                    <a:p>
                      <a:endParaRPr sz="1800"/>
                    </a:p>
                  </a:txBody>
                  <a:tcPr marL="0" marR="0" marT="0" marB="0"/>
                </a:tc>
                <a:extLst>
                  <a:ext uri="{0D108BD9-81ED-4DB2-BD59-A6C34878D82A}">
                    <a16:rowId xmlns:a16="http://schemas.microsoft.com/office/drawing/2014/main" val="10000"/>
                  </a:ext>
                </a:extLst>
              </a:tr>
              <a:tr h="362712">
                <a:tc>
                  <a:txBody>
                    <a:bodyPr/>
                    <a:lstStyle/>
                    <a:p>
                      <a:pPr marL="101600" indent="0">
                        <a:lnSpc>
                          <a:spcPts val="1990"/>
                        </a:lnSpc>
                      </a:pPr>
                      <a:r>
                        <a:rPr lang="el" sz="1800" dirty="0">
                          <a:solidFill>
                            <a:srgbClr val="FFFFFF"/>
                          </a:solidFill>
                          <a:latin typeface="Times New Roman"/>
                        </a:rPr>
                        <a:t>ΕΝΕΡΓΗΤΙΚΟ</a:t>
                      </a:r>
                    </a:p>
                  </a:txBody>
                  <a:tcPr marL="0" marR="0" marT="0" marB="0" anchor="b">
                    <a:solidFill>
                      <a:srgbClr val="000000"/>
                    </a:solidFill>
                  </a:tcPr>
                </a:tc>
                <a:tc>
                  <a:txBody>
                    <a:bodyPr/>
                    <a:lstStyle/>
                    <a:p>
                      <a:pPr marL="139700" indent="0">
                        <a:lnSpc>
                          <a:spcPts val="1990"/>
                        </a:lnSpc>
                      </a:pPr>
                      <a:r>
                        <a:rPr lang="el" sz="1800">
                          <a:solidFill>
                            <a:srgbClr val="FFFFFF"/>
                          </a:solidFill>
                          <a:latin typeface="Times New Roman"/>
                        </a:rPr>
                        <a:t>ΠΑΘΗΤΙΚΟ</a:t>
                      </a:r>
                    </a:p>
                  </a:txBody>
                  <a:tcPr marL="0" marR="0" marT="0" marB="0" anchor="b">
                    <a:solidFill>
                      <a:srgbClr val="000000"/>
                    </a:solidFill>
                  </a:tcPr>
                </a:tc>
                <a:extLst>
                  <a:ext uri="{0D108BD9-81ED-4DB2-BD59-A6C34878D82A}">
                    <a16:rowId xmlns:a16="http://schemas.microsoft.com/office/drawing/2014/main" val="10001"/>
                  </a:ext>
                </a:extLst>
              </a:tr>
              <a:tr h="655320">
                <a:tc>
                  <a:txBody>
                    <a:bodyPr/>
                    <a:lstStyle/>
                    <a:p>
                      <a:pPr marL="101600" indent="0">
                        <a:lnSpc>
                          <a:spcPts val="2160"/>
                        </a:lnSpc>
                      </a:pPr>
                      <a:r>
                        <a:rPr lang="el" sz="1800">
                          <a:latin typeface="Times New Roman"/>
                        </a:rPr>
                        <a:t>Διαθέσιμα: €20 Δάνεια : €80</a:t>
                      </a:r>
                    </a:p>
                  </a:txBody>
                  <a:tcPr marL="0" marR="0" marT="0" marB="0" anchor="ctr"/>
                </a:tc>
                <a:tc>
                  <a:txBody>
                    <a:bodyPr/>
                    <a:lstStyle/>
                    <a:p>
                      <a:pPr marL="139700" indent="0">
                        <a:lnSpc>
                          <a:spcPts val="1990"/>
                        </a:lnSpc>
                      </a:pPr>
                      <a:r>
                        <a:rPr lang="el" sz="1800" dirty="0">
                          <a:latin typeface="Times New Roman"/>
                        </a:rPr>
                        <a:t>Καταθέσεις:</a:t>
                      </a:r>
                    </a:p>
                    <a:p>
                      <a:pPr marL="139700" indent="0">
                        <a:lnSpc>
                          <a:spcPts val="1990"/>
                        </a:lnSpc>
                      </a:pPr>
                      <a:r>
                        <a:rPr lang="el" sz="1800" dirty="0">
                          <a:latin typeface="Times New Roman"/>
                        </a:rPr>
                        <a:t>€100</a:t>
                      </a:r>
                    </a:p>
                  </a:txBody>
                  <a:tcPr marL="0" marR="0" marT="0" marB="0" anchor="ctr"/>
                </a:tc>
                <a:extLst>
                  <a:ext uri="{0D108BD9-81ED-4DB2-BD59-A6C34878D82A}">
                    <a16:rowId xmlns:a16="http://schemas.microsoft.com/office/drawing/2014/main" val="10002"/>
                  </a:ext>
                </a:extLst>
              </a:tr>
            </a:tbl>
          </a:graphicData>
        </a:graphic>
      </p:graphicFrame>
      <p:sp>
        <p:nvSpPr>
          <p:cNvPr id="9" name="TextBox 8">
            <a:extLst>
              <a:ext uri="{FF2B5EF4-FFF2-40B4-BE49-F238E27FC236}">
                <a16:creationId xmlns:a16="http://schemas.microsoft.com/office/drawing/2014/main" id="{71D66824-6640-E0DE-CAC4-FEF2E5D1647D}"/>
              </a:ext>
            </a:extLst>
          </p:cNvPr>
          <p:cNvSpPr txBox="1"/>
          <p:nvPr/>
        </p:nvSpPr>
        <p:spPr>
          <a:xfrm>
            <a:off x="457200" y="3965986"/>
            <a:ext cx="4572000" cy="2308324"/>
          </a:xfrm>
          <a:prstGeom prst="rect">
            <a:avLst/>
          </a:prstGeom>
          <a:noFill/>
        </p:spPr>
        <p:txBody>
          <a:bodyPr wrap="square">
            <a:spAutoFit/>
          </a:bodyPr>
          <a:lstStyle/>
          <a:p>
            <a:pPr algn="just"/>
            <a:r>
              <a:rPr lang="el-GR" sz="1600" b="1" dirty="0"/>
              <a:t>Γεγονός 2</a:t>
            </a:r>
            <a:r>
              <a:rPr lang="el-GR" sz="1600" dirty="0"/>
              <a:t>: Οι δανειζόμενοι αγοράζουν αγαθά και υπηρεσίες συνολικής αξίας €80. Οι επιχειρήσεις που εισέπραξαν τα €80 τα καταθέτουν στην εμπορική τράπεζα «Β», η οποία διατηρεί €16 ως υποχρεωτικά διαθέσιμα (20%) και χορηγεί δάνεια συνολικού ποσού €64. Η συνολική αξία χρήματος που κυκλοφορεί στην οικονομία είναι €244 (=€100 η αρχική κατάθεση + €80 δάνεια εμπορικής τράπεζας «Α»+ €64 δάνεια εμπορικής τράπεζας «Β»).</a:t>
            </a:r>
          </a:p>
        </p:txBody>
      </p:sp>
      <p:graphicFrame>
        <p:nvGraphicFramePr>
          <p:cNvPr id="10" name="Table 9">
            <a:extLst>
              <a:ext uri="{FF2B5EF4-FFF2-40B4-BE49-F238E27FC236}">
                <a16:creationId xmlns:a16="http://schemas.microsoft.com/office/drawing/2014/main" id="{29311927-B66E-065E-CA5A-B30A89C4D162}"/>
              </a:ext>
            </a:extLst>
          </p:cNvPr>
          <p:cNvGraphicFramePr>
            <a:graphicFrameLocks noGrp="1"/>
          </p:cNvGraphicFramePr>
          <p:nvPr>
            <p:extLst>
              <p:ext uri="{D42A27DB-BD31-4B8C-83A1-F6EECF244321}">
                <p14:modId xmlns:p14="http://schemas.microsoft.com/office/powerpoint/2010/main" val="596594242"/>
              </p:ext>
            </p:extLst>
          </p:nvPr>
        </p:nvGraphicFramePr>
        <p:xfrm>
          <a:off x="5257800" y="4099560"/>
          <a:ext cx="3294888" cy="1386840"/>
        </p:xfrm>
        <a:graphic>
          <a:graphicData uri="http://schemas.openxmlformats.org/drawingml/2006/table">
            <a:tbl>
              <a:tblPr/>
              <a:tblGrid>
                <a:gridCol w="1673352">
                  <a:extLst>
                    <a:ext uri="{9D8B030D-6E8A-4147-A177-3AD203B41FA5}">
                      <a16:colId xmlns:a16="http://schemas.microsoft.com/office/drawing/2014/main" val="20000"/>
                    </a:ext>
                  </a:extLst>
                </a:gridCol>
                <a:gridCol w="1621536">
                  <a:extLst>
                    <a:ext uri="{9D8B030D-6E8A-4147-A177-3AD203B41FA5}">
                      <a16:colId xmlns:a16="http://schemas.microsoft.com/office/drawing/2014/main" val="20001"/>
                    </a:ext>
                  </a:extLst>
                </a:gridCol>
              </a:tblGrid>
              <a:tr h="368808">
                <a:tc gridSpan="2">
                  <a:txBody>
                    <a:bodyPr/>
                    <a:lstStyle/>
                    <a:p>
                      <a:pPr indent="0" algn="ctr">
                        <a:lnSpc>
                          <a:spcPts val="1990"/>
                        </a:lnSpc>
                      </a:pPr>
                      <a:r>
                        <a:rPr lang="el" sz="1800" b="1" dirty="0">
                          <a:solidFill>
                            <a:srgbClr val="FFFFFF"/>
                          </a:solidFill>
                          <a:latin typeface="Times New Roman"/>
                        </a:rPr>
                        <a:t>Ισολογισμός Τράπεζας Β</a:t>
                      </a:r>
                    </a:p>
                  </a:txBody>
                  <a:tcPr marL="0" marR="0" marT="0" marB="0" anchor="b">
                    <a:solidFill>
                      <a:srgbClr val="000000"/>
                    </a:solidFill>
                  </a:tcPr>
                </a:tc>
                <a:tc hMerge="1">
                  <a:txBody>
                    <a:bodyPr/>
                    <a:lstStyle/>
                    <a:p>
                      <a:endParaRPr sz="1800"/>
                    </a:p>
                  </a:txBody>
                  <a:tcPr marL="0" marR="0" marT="0" marB="0"/>
                </a:tc>
                <a:extLst>
                  <a:ext uri="{0D108BD9-81ED-4DB2-BD59-A6C34878D82A}">
                    <a16:rowId xmlns:a16="http://schemas.microsoft.com/office/drawing/2014/main" val="10000"/>
                  </a:ext>
                </a:extLst>
              </a:tr>
              <a:tr h="362712">
                <a:tc>
                  <a:txBody>
                    <a:bodyPr/>
                    <a:lstStyle/>
                    <a:p>
                      <a:pPr marL="101600" indent="0">
                        <a:lnSpc>
                          <a:spcPts val="1990"/>
                        </a:lnSpc>
                      </a:pPr>
                      <a:r>
                        <a:rPr lang="el" sz="1800">
                          <a:solidFill>
                            <a:srgbClr val="FFFFFF"/>
                          </a:solidFill>
                          <a:latin typeface="Times New Roman"/>
                        </a:rPr>
                        <a:t>ΕΝΕΡΓΗΤΙΚΟ</a:t>
                      </a:r>
                    </a:p>
                  </a:txBody>
                  <a:tcPr marL="0" marR="0" marT="0" marB="0" anchor="b">
                    <a:solidFill>
                      <a:srgbClr val="000000"/>
                    </a:solidFill>
                  </a:tcPr>
                </a:tc>
                <a:tc>
                  <a:txBody>
                    <a:bodyPr/>
                    <a:lstStyle/>
                    <a:p>
                      <a:pPr marL="139700" indent="0">
                        <a:lnSpc>
                          <a:spcPts val="1990"/>
                        </a:lnSpc>
                      </a:pPr>
                      <a:r>
                        <a:rPr lang="el" sz="1800">
                          <a:solidFill>
                            <a:srgbClr val="FFFFFF"/>
                          </a:solidFill>
                          <a:latin typeface="Times New Roman"/>
                        </a:rPr>
                        <a:t>ΠΑΘΗΤΙΚΟ</a:t>
                      </a:r>
                    </a:p>
                  </a:txBody>
                  <a:tcPr marL="0" marR="0" marT="0" marB="0" anchor="b">
                    <a:solidFill>
                      <a:srgbClr val="000000"/>
                    </a:solidFill>
                  </a:tcPr>
                </a:tc>
                <a:extLst>
                  <a:ext uri="{0D108BD9-81ED-4DB2-BD59-A6C34878D82A}">
                    <a16:rowId xmlns:a16="http://schemas.microsoft.com/office/drawing/2014/main" val="10001"/>
                  </a:ext>
                </a:extLst>
              </a:tr>
              <a:tr h="655320">
                <a:tc>
                  <a:txBody>
                    <a:bodyPr/>
                    <a:lstStyle/>
                    <a:p>
                      <a:pPr marL="101600" indent="0">
                        <a:lnSpc>
                          <a:spcPts val="2160"/>
                        </a:lnSpc>
                      </a:pPr>
                      <a:r>
                        <a:rPr lang="el" sz="1800">
                          <a:latin typeface="Times New Roman"/>
                        </a:rPr>
                        <a:t>Διαθέσιμα: €16 Δάνεια : €64</a:t>
                      </a:r>
                    </a:p>
                  </a:txBody>
                  <a:tcPr marL="0" marR="0" marT="0" marB="0" anchor="ctr"/>
                </a:tc>
                <a:tc>
                  <a:txBody>
                    <a:bodyPr/>
                    <a:lstStyle/>
                    <a:p>
                      <a:pPr marL="139700" indent="0">
                        <a:lnSpc>
                          <a:spcPts val="1990"/>
                        </a:lnSpc>
                      </a:pPr>
                      <a:r>
                        <a:rPr lang="el" sz="1800" dirty="0">
                          <a:latin typeface="Times New Roman"/>
                        </a:rPr>
                        <a:t>Καταθέσεις:</a:t>
                      </a:r>
                    </a:p>
                    <a:p>
                      <a:pPr marL="139700" indent="0">
                        <a:lnSpc>
                          <a:spcPts val="1990"/>
                        </a:lnSpc>
                      </a:pPr>
                      <a:r>
                        <a:rPr lang="el" sz="1800" dirty="0">
                          <a:latin typeface="Times New Roman"/>
                        </a:rPr>
                        <a:t>€80</a:t>
                      </a:r>
                    </a:p>
                  </a:txBody>
                  <a:tcPr marL="0" marR="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79269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562FE-7934-80CA-8DC3-E32AE1D806E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ED450F9-0D8D-1B76-6DCA-0E5C9E63EA93}"/>
              </a:ext>
            </a:extLst>
          </p:cNvPr>
          <p:cNvSpPr>
            <a:spLocks noGrp="1"/>
          </p:cNvSpPr>
          <p:nvPr>
            <p:ph type="sldNum" sz="quarter" idx="12"/>
          </p:nvPr>
        </p:nvSpPr>
        <p:spPr/>
        <p:txBody>
          <a:bodyPr/>
          <a:lstStyle/>
          <a:p>
            <a:fld id="{6F80338C-7267-4363-B749-58AFCE06DD7B}" type="slidenum">
              <a:rPr lang="en-US" smtClean="0"/>
              <a:pPr/>
              <a:t>23</a:t>
            </a:fld>
            <a:endParaRPr lang="en-US"/>
          </a:p>
        </p:txBody>
      </p:sp>
      <p:sp>
        <p:nvSpPr>
          <p:cNvPr id="5" name="Title 1">
            <a:extLst>
              <a:ext uri="{FF2B5EF4-FFF2-40B4-BE49-F238E27FC236}">
                <a16:creationId xmlns:a16="http://schemas.microsoft.com/office/drawing/2014/main" id="{04EBCB03-F2EC-2E78-0BF3-A9A08BE5072A}"/>
              </a:ext>
            </a:extLst>
          </p:cNvPr>
          <p:cNvSpPr>
            <a:spLocks noGrp="1"/>
          </p:cNvSpPr>
          <p:nvPr>
            <p:ph type="title"/>
          </p:nvPr>
        </p:nvSpPr>
        <p:spPr>
          <a:xfrm>
            <a:off x="457200" y="274638"/>
            <a:ext cx="8229600" cy="792162"/>
          </a:xfrm>
        </p:spPr>
        <p:txBody>
          <a:bodyPr>
            <a:normAutofit/>
          </a:bodyPr>
          <a:lstStyle/>
          <a:p>
            <a:r>
              <a:rPr lang="el-GR" sz="2000" b="1" dirty="0">
                <a:solidFill>
                  <a:schemeClr val="tx2"/>
                </a:solidFill>
              </a:rPr>
              <a:t>Η αύξηση (μείωση) του ποσοστού υποχρεωτικών διαθεσίμων μειώνει (αυξάνει) τη συνολική ποσότητα χρήματος που κυκλοφορεί στην οικονομία</a:t>
            </a:r>
          </a:p>
        </p:txBody>
      </p:sp>
      <p:graphicFrame>
        <p:nvGraphicFramePr>
          <p:cNvPr id="7" name="Table 6">
            <a:extLst>
              <a:ext uri="{FF2B5EF4-FFF2-40B4-BE49-F238E27FC236}">
                <a16:creationId xmlns:a16="http://schemas.microsoft.com/office/drawing/2014/main" id="{070E4467-3700-23EF-D610-8C978F9ECE16}"/>
              </a:ext>
            </a:extLst>
          </p:cNvPr>
          <p:cNvGraphicFramePr>
            <a:graphicFrameLocks noGrp="1"/>
          </p:cNvGraphicFramePr>
          <p:nvPr>
            <p:extLst>
              <p:ext uri="{D42A27DB-BD31-4B8C-83A1-F6EECF244321}">
                <p14:modId xmlns:p14="http://schemas.microsoft.com/office/powerpoint/2010/main" val="1013981966"/>
              </p:ext>
            </p:extLst>
          </p:nvPr>
        </p:nvGraphicFramePr>
        <p:xfrm>
          <a:off x="304800" y="1171067"/>
          <a:ext cx="4139184" cy="5081016"/>
        </p:xfrm>
        <a:graphic>
          <a:graphicData uri="http://schemas.openxmlformats.org/drawingml/2006/table">
            <a:tbl>
              <a:tblPr/>
              <a:tblGrid>
                <a:gridCol w="2071036">
                  <a:extLst>
                    <a:ext uri="{9D8B030D-6E8A-4147-A177-3AD203B41FA5}">
                      <a16:colId xmlns:a16="http://schemas.microsoft.com/office/drawing/2014/main" val="20000"/>
                    </a:ext>
                  </a:extLst>
                </a:gridCol>
                <a:gridCol w="2068148">
                  <a:extLst>
                    <a:ext uri="{9D8B030D-6E8A-4147-A177-3AD203B41FA5}">
                      <a16:colId xmlns:a16="http://schemas.microsoft.com/office/drawing/2014/main" val="20001"/>
                    </a:ext>
                  </a:extLst>
                </a:gridCol>
              </a:tblGrid>
              <a:tr h="862584">
                <a:tc gridSpan="2">
                  <a:txBody>
                    <a:bodyPr/>
                    <a:lstStyle/>
                    <a:p>
                      <a:pPr marL="241300" indent="0">
                        <a:lnSpc>
                          <a:spcPts val="1920"/>
                        </a:lnSpc>
                      </a:pPr>
                      <a:r>
                        <a:rPr lang="el" sz="1500" dirty="0">
                          <a:latin typeface="Calibri"/>
                        </a:rPr>
                        <a:t>Ποσοστό υποχρεωτικών διαθεσίμων: 10% Κάθε τράπεζα μπορεί να χορηγεί δάνεια που αντιστοιχούν στο 90% των καταθέσεών τους</a:t>
                      </a:r>
                    </a:p>
                  </a:txBody>
                  <a:tcPr marL="0" marR="0" marT="0" marB="0"/>
                </a:tc>
                <a:tc hMerge="1">
                  <a:txBody>
                    <a:bodyPr/>
                    <a:lstStyle/>
                    <a:p>
                      <a:endParaRPr sz="4100"/>
                    </a:p>
                  </a:txBody>
                  <a:tcPr marL="0" marR="0" marT="0" marB="0"/>
                </a:tc>
                <a:extLst>
                  <a:ext uri="{0D108BD9-81ED-4DB2-BD59-A6C34878D82A}">
                    <a16:rowId xmlns:a16="http://schemas.microsoft.com/office/drawing/2014/main" val="10000"/>
                  </a:ext>
                </a:extLst>
              </a:tr>
              <a:tr h="557784">
                <a:tc>
                  <a:txBody>
                    <a:bodyPr/>
                    <a:lstStyle/>
                    <a:p>
                      <a:pPr indent="0" algn="ctr">
                        <a:lnSpc>
                          <a:spcPts val="1920"/>
                        </a:lnSpc>
                      </a:pPr>
                      <a:r>
                        <a:rPr lang="el" sz="1500">
                          <a:solidFill>
                            <a:srgbClr val="FFFFFF"/>
                          </a:solidFill>
                          <a:latin typeface="Calibri"/>
                        </a:rPr>
                        <a:t>Αρχική κατάθεση στην Τράπεζα «Α»</a:t>
                      </a:r>
                    </a:p>
                  </a:txBody>
                  <a:tcPr marL="0" marR="0" marT="0" marB="0" anchor="b">
                    <a:solidFill>
                      <a:srgbClr val="000000"/>
                    </a:solidFill>
                  </a:tcPr>
                </a:tc>
                <a:tc>
                  <a:txBody>
                    <a:bodyPr/>
                    <a:lstStyle/>
                    <a:p>
                      <a:pPr indent="0" algn="ctr">
                        <a:lnSpc>
                          <a:spcPts val="1830"/>
                        </a:lnSpc>
                      </a:pPr>
                      <a:r>
                        <a:rPr lang="el" sz="1500">
                          <a:solidFill>
                            <a:srgbClr val="FFFFFF"/>
                          </a:solidFill>
                          <a:latin typeface="Calibri"/>
                        </a:rPr>
                        <a:t>€100</a:t>
                      </a:r>
                    </a:p>
                  </a:txBody>
                  <a:tcPr marL="0" marR="0" marT="0" marB="0">
                    <a:solidFill>
                      <a:srgbClr val="000000"/>
                    </a:solidFill>
                  </a:tcPr>
                </a:tc>
                <a:extLst>
                  <a:ext uri="{0D108BD9-81ED-4DB2-BD59-A6C34878D82A}">
                    <a16:rowId xmlns:a16="http://schemas.microsoft.com/office/drawing/2014/main" val="10001"/>
                  </a:ext>
                </a:extLst>
              </a:tr>
              <a:tr h="838200">
                <a:tc>
                  <a:txBody>
                    <a:bodyPr/>
                    <a:lstStyle/>
                    <a:p>
                      <a:pPr indent="0" algn="ctr">
                        <a:lnSpc>
                          <a:spcPts val="1920"/>
                        </a:lnSpc>
                      </a:pPr>
                      <a:r>
                        <a:rPr lang="el" sz="1500" dirty="0">
                          <a:latin typeface="Calibri"/>
                        </a:rPr>
                        <a:t>Δανεισμός από την Τράπεζα «Α»</a:t>
                      </a:r>
                    </a:p>
                  </a:txBody>
                  <a:tcPr marL="0" marR="0" marT="0" marB="0" anchor="ctr"/>
                </a:tc>
                <a:tc>
                  <a:txBody>
                    <a:bodyPr/>
                    <a:lstStyle/>
                    <a:p>
                      <a:pPr indent="0" algn="ctr">
                        <a:lnSpc>
                          <a:spcPts val="1830"/>
                        </a:lnSpc>
                      </a:pPr>
                      <a:r>
                        <a:rPr lang="el" sz="1500" dirty="0">
                          <a:latin typeface="Calibri"/>
                        </a:rPr>
                        <a:t>€90 (= €100* 0,9)</a:t>
                      </a:r>
                    </a:p>
                  </a:txBody>
                  <a:tcPr marL="0" marR="0" marT="0" marB="0"/>
                </a:tc>
                <a:extLst>
                  <a:ext uri="{0D108BD9-81ED-4DB2-BD59-A6C34878D82A}">
                    <a16:rowId xmlns:a16="http://schemas.microsoft.com/office/drawing/2014/main" val="10002"/>
                  </a:ext>
                </a:extLst>
              </a:tr>
              <a:tr h="582168">
                <a:tc>
                  <a:txBody>
                    <a:bodyPr/>
                    <a:lstStyle/>
                    <a:p>
                      <a:pPr indent="0" algn="ctr">
                        <a:lnSpc>
                          <a:spcPts val="1920"/>
                        </a:lnSpc>
                      </a:pPr>
                      <a:r>
                        <a:rPr lang="el" sz="1500">
                          <a:latin typeface="Calibri"/>
                        </a:rPr>
                        <a:t>Δανεισμός από την Τράπεζα «Β»</a:t>
                      </a:r>
                    </a:p>
                  </a:txBody>
                  <a:tcPr marL="0" marR="0" marT="0" marB="0" anchor="b"/>
                </a:tc>
                <a:tc>
                  <a:txBody>
                    <a:bodyPr/>
                    <a:lstStyle/>
                    <a:p>
                      <a:pPr indent="0" algn="ctr">
                        <a:lnSpc>
                          <a:spcPts val="1830"/>
                        </a:lnSpc>
                      </a:pPr>
                      <a:r>
                        <a:rPr lang="el" sz="1500" dirty="0">
                          <a:latin typeface="Calibri"/>
                        </a:rPr>
                        <a:t>€81 (= €90* 0,9)</a:t>
                      </a:r>
                    </a:p>
                  </a:txBody>
                  <a:tcPr marL="0" marR="0" marT="0" marB="0" anchor="ctr"/>
                </a:tc>
                <a:extLst>
                  <a:ext uri="{0D108BD9-81ED-4DB2-BD59-A6C34878D82A}">
                    <a16:rowId xmlns:a16="http://schemas.microsoft.com/office/drawing/2014/main" val="10003"/>
                  </a:ext>
                </a:extLst>
              </a:tr>
              <a:tr h="576072">
                <a:tc>
                  <a:txBody>
                    <a:bodyPr/>
                    <a:lstStyle/>
                    <a:p>
                      <a:pPr indent="0" algn="ctr">
                        <a:lnSpc>
                          <a:spcPts val="1920"/>
                        </a:lnSpc>
                      </a:pPr>
                      <a:r>
                        <a:rPr lang="el" sz="1500">
                          <a:latin typeface="Calibri"/>
                        </a:rPr>
                        <a:t>Δανεισμός από την Τράπεζα «Γ»</a:t>
                      </a:r>
                    </a:p>
                  </a:txBody>
                  <a:tcPr marL="0" marR="0" marT="0" marB="0" anchor="b"/>
                </a:tc>
                <a:tc>
                  <a:txBody>
                    <a:bodyPr/>
                    <a:lstStyle/>
                    <a:p>
                      <a:pPr indent="0" algn="ctr">
                        <a:lnSpc>
                          <a:spcPts val="1830"/>
                        </a:lnSpc>
                      </a:pPr>
                      <a:r>
                        <a:rPr lang="el" sz="1500" dirty="0">
                          <a:latin typeface="Calibri"/>
                        </a:rPr>
                        <a:t>€72,9 (= €81* 0,9)</a:t>
                      </a:r>
                    </a:p>
                  </a:txBody>
                  <a:tcPr marL="0" marR="0" marT="0" marB="0"/>
                </a:tc>
                <a:extLst>
                  <a:ext uri="{0D108BD9-81ED-4DB2-BD59-A6C34878D82A}">
                    <a16:rowId xmlns:a16="http://schemas.microsoft.com/office/drawing/2014/main" val="10004"/>
                  </a:ext>
                </a:extLst>
              </a:tr>
              <a:tr h="1069848">
                <a:tc>
                  <a:txBody>
                    <a:bodyPr/>
                    <a:lstStyle/>
                    <a:p>
                      <a:endParaRPr sz="5100"/>
                    </a:p>
                  </a:txBody>
                  <a:tcPr marL="0" marR="0" marT="0" marB="0"/>
                </a:tc>
                <a:tc>
                  <a:txBody>
                    <a:bodyPr/>
                    <a:lstStyle/>
                    <a:p>
                      <a:endParaRPr sz="5100" dirty="0"/>
                    </a:p>
                  </a:txBody>
                  <a:tcPr marL="0" marR="0" marT="0" marB="0"/>
                </a:tc>
                <a:extLst>
                  <a:ext uri="{0D108BD9-81ED-4DB2-BD59-A6C34878D82A}">
                    <a16:rowId xmlns:a16="http://schemas.microsoft.com/office/drawing/2014/main" val="10005"/>
                  </a:ext>
                </a:extLst>
              </a:tr>
              <a:tr h="594360">
                <a:tc>
                  <a:txBody>
                    <a:bodyPr/>
                    <a:lstStyle/>
                    <a:p>
                      <a:pPr indent="0" algn="ctr">
                        <a:lnSpc>
                          <a:spcPts val="1944"/>
                        </a:lnSpc>
                      </a:pPr>
                      <a:r>
                        <a:rPr lang="el" sz="1500">
                          <a:latin typeface="Calibri"/>
                        </a:rPr>
                        <a:t>Συνολική Ποσότητα χρήματος</a:t>
                      </a:r>
                    </a:p>
                  </a:txBody>
                  <a:tcPr marL="0" marR="0" marT="0" marB="0" anchor="b"/>
                </a:tc>
                <a:tc>
                  <a:txBody>
                    <a:bodyPr/>
                    <a:lstStyle/>
                    <a:p>
                      <a:pPr indent="0" algn="ctr">
                        <a:lnSpc>
                          <a:spcPts val="1830"/>
                        </a:lnSpc>
                      </a:pPr>
                      <a:endParaRPr lang="el" sz="1500" dirty="0">
                        <a:latin typeface="Calibri"/>
                      </a:endParaRPr>
                    </a:p>
                    <a:p>
                      <a:pPr indent="0" algn="ctr">
                        <a:lnSpc>
                          <a:spcPts val="1830"/>
                        </a:lnSpc>
                      </a:pPr>
                      <a:r>
                        <a:rPr lang="el" sz="1500" dirty="0">
                          <a:latin typeface="Calibri"/>
                        </a:rPr>
                        <a:t>100/ 0,1= €1.000</a:t>
                      </a:r>
                    </a:p>
                  </a:txBody>
                  <a:tcPr marL="0" marR="0" marT="0" marB="0"/>
                </a:tc>
                <a:extLst>
                  <a:ext uri="{0D108BD9-81ED-4DB2-BD59-A6C34878D82A}">
                    <a16:rowId xmlns:a16="http://schemas.microsoft.com/office/drawing/2014/main" val="10006"/>
                  </a:ext>
                </a:extLst>
              </a:tr>
            </a:tbl>
          </a:graphicData>
        </a:graphic>
      </p:graphicFrame>
      <p:sp>
        <p:nvSpPr>
          <p:cNvPr id="8" name="Rectangle 7">
            <a:extLst>
              <a:ext uri="{FF2B5EF4-FFF2-40B4-BE49-F238E27FC236}">
                <a16:creationId xmlns:a16="http://schemas.microsoft.com/office/drawing/2014/main" id="{BD0AEED0-BFE7-CF40-91FE-01F29E878542}"/>
              </a:ext>
            </a:extLst>
          </p:cNvPr>
          <p:cNvSpPr/>
          <p:nvPr/>
        </p:nvSpPr>
        <p:spPr>
          <a:xfrm>
            <a:off x="4870704" y="1171067"/>
            <a:ext cx="3968496" cy="704088"/>
          </a:xfrm>
          <a:prstGeom prst="rect">
            <a:avLst/>
          </a:prstGeom>
        </p:spPr>
        <p:txBody>
          <a:bodyPr lIns="0" tIns="0" rIns="0" bIns="0">
            <a:noAutofit/>
          </a:bodyPr>
          <a:lstStyle/>
          <a:p>
            <a:pPr indent="0">
              <a:lnSpc>
                <a:spcPts val="1920"/>
              </a:lnSpc>
            </a:pPr>
            <a:r>
              <a:rPr lang="el" sz="1500" dirty="0">
                <a:latin typeface="Calibri"/>
              </a:rPr>
              <a:t>Ποσοστό υποχρεωτικών διαθεσίμων: 20% Κάθε τράπεζα μπορεί να χορηγεί δάνεια που αντιστοιχούν στο 80% των καταθέσεών τους.</a:t>
            </a:r>
          </a:p>
        </p:txBody>
      </p:sp>
      <p:graphicFrame>
        <p:nvGraphicFramePr>
          <p:cNvPr id="9" name="Table 8">
            <a:extLst>
              <a:ext uri="{FF2B5EF4-FFF2-40B4-BE49-F238E27FC236}">
                <a16:creationId xmlns:a16="http://schemas.microsoft.com/office/drawing/2014/main" id="{6B20FBF5-B774-94D4-0DE3-1066D10BCAF2}"/>
              </a:ext>
            </a:extLst>
          </p:cNvPr>
          <p:cNvGraphicFramePr>
            <a:graphicFrameLocks noGrp="1"/>
          </p:cNvGraphicFramePr>
          <p:nvPr>
            <p:extLst>
              <p:ext uri="{D42A27DB-BD31-4B8C-83A1-F6EECF244321}">
                <p14:modId xmlns:p14="http://schemas.microsoft.com/office/powerpoint/2010/main" val="3086410633"/>
              </p:ext>
            </p:extLst>
          </p:nvPr>
        </p:nvGraphicFramePr>
        <p:xfrm>
          <a:off x="4776216" y="2024507"/>
          <a:ext cx="4139184" cy="4227576"/>
        </p:xfrm>
        <a:graphic>
          <a:graphicData uri="http://schemas.openxmlformats.org/drawingml/2006/table">
            <a:tbl>
              <a:tblPr/>
              <a:tblGrid>
                <a:gridCol w="1929384">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tblGrid>
              <a:tr h="701040">
                <a:tc>
                  <a:txBody>
                    <a:bodyPr/>
                    <a:lstStyle/>
                    <a:p>
                      <a:pPr indent="0" algn="ctr">
                        <a:lnSpc>
                          <a:spcPts val="1920"/>
                        </a:lnSpc>
                      </a:pPr>
                      <a:r>
                        <a:rPr lang="el" sz="1500">
                          <a:solidFill>
                            <a:srgbClr val="FFFFFF"/>
                          </a:solidFill>
                          <a:latin typeface="Calibri"/>
                        </a:rPr>
                        <a:t>Αρχική κατάθεση στην Τράπεζα «Α»</a:t>
                      </a:r>
                    </a:p>
                  </a:txBody>
                  <a:tcPr marL="0" marR="0" marT="0" marB="0" anchor="ctr">
                    <a:solidFill>
                      <a:srgbClr val="000000"/>
                    </a:solidFill>
                  </a:tcPr>
                </a:tc>
                <a:tc>
                  <a:txBody>
                    <a:bodyPr/>
                    <a:lstStyle/>
                    <a:p>
                      <a:pPr indent="0" algn="ctr">
                        <a:lnSpc>
                          <a:spcPts val="1830"/>
                        </a:lnSpc>
                      </a:pPr>
                      <a:r>
                        <a:rPr lang="el" sz="1500">
                          <a:solidFill>
                            <a:srgbClr val="FFFFFF"/>
                          </a:solidFill>
                          <a:latin typeface="Calibri"/>
                        </a:rPr>
                        <a:t>€100</a:t>
                      </a:r>
                    </a:p>
                  </a:txBody>
                  <a:tcPr marL="0" marR="0" marT="0" marB="0">
                    <a:solidFill>
                      <a:srgbClr val="000000"/>
                    </a:solidFill>
                  </a:tcPr>
                </a:tc>
                <a:extLst>
                  <a:ext uri="{0D108BD9-81ED-4DB2-BD59-A6C34878D82A}">
                    <a16:rowId xmlns:a16="http://schemas.microsoft.com/office/drawing/2014/main" val="10000"/>
                  </a:ext>
                </a:extLst>
              </a:tr>
              <a:tr h="594360">
                <a:tc>
                  <a:txBody>
                    <a:bodyPr/>
                    <a:lstStyle/>
                    <a:p>
                      <a:pPr indent="0" algn="ctr">
                        <a:lnSpc>
                          <a:spcPts val="1920"/>
                        </a:lnSpc>
                      </a:pPr>
                      <a:r>
                        <a:rPr lang="el" sz="1500" dirty="0">
                          <a:latin typeface="Calibri"/>
                        </a:rPr>
                        <a:t>Δανεισμός από την Τράπεζα «Α»</a:t>
                      </a:r>
                    </a:p>
                  </a:txBody>
                  <a:tcPr marL="0" marR="0" marT="0" marB="0" anchor="b"/>
                </a:tc>
                <a:tc>
                  <a:txBody>
                    <a:bodyPr/>
                    <a:lstStyle/>
                    <a:p>
                      <a:pPr marL="228600" indent="0">
                        <a:lnSpc>
                          <a:spcPts val="1830"/>
                        </a:lnSpc>
                      </a:pPr>
                      <a:r>
                        <a:rPr lang="el" sz="1500">
                          <a:latin typeface="Calibri"/>
                        </a:rPr>
                        <a:t>€80 (= €100* 0,8)</a:t>
                      </a:r>
                    </a:p>
                  </a:txBody>
                  <a:tcPr marL="0" marR="0" marT="0" marB="0"/>
                </a:tc>
                <a:extLst>
                  <a:ext uri="{0D108BD9-81ED-4DB2-BD59-A6C34878D82A}">
                    <a16:rowId xmlns:a16="http://schemas.microsoft.com/office/drawing/2014/main" val="10001"/>
                  </a:ext>
                </a:extLst>
              </a:tr>
              <a:tr h="579120">
                <a:tc>
                  <a:txBody>
                    <a:bodyPr/>
                    <a:lstStyle/>
                    <a:p>
                      <a:pPr indent="0" algn="ctr">
                        <a:lnSpc>
                          <a:spcPts val="1920"/>
                        </a:lnSpc>
                      </a:pPr>
                      <a:r>
                        <a:rPr lang="el" sz="1500" dirty="0">
                          <a:latin typeface="Calibri"/>
                        </a:rPr>
                        <a:t>Δανεισμός από την Τράπεζα «Β»</a:t>
                      </a:r>
                    </a:p>
                  </a:txBody>
                  <a:tcPr marL="0" marR="0" marT="0" marB="0" anchor="b"/>
                </a:tc>
                <a:tc>
                  <a:txBody>
                    <a:bodyPr/>
                    <a:lstStyle/>
                    <a:p>
                      <a:pPr indent="0" algn="ctr">
                        <a:lnSpc>
                          <a:spcPts val="1830"/>
                        </a:lnSpc>
                      </a:pPr>
                      <a:r>
                        <a:rPr lang="el" sz="1500">
                          <a:latin typeface="Calibri"/>
                        </a:rPr>
                        <a:t>€64 (= €80* 0,8)</a:t>
                      </a:r>
                    </a:p>
                  </a:txBody>
                  <a:tcPr marL="0" marR="0" marT="0" marB="0" anchor="ctr"/>
                </a:tc>
                <a:extLst>
                  <a:ext uri="{0D108BD9-81ED-4DB2-BD59-A6C34878D82A}">
                    <a16:rowId xmlns:a16="http://schemas.microsoft.com/office/drawing/2014/main" val="10002"/>
                  </a:ext>
                </a:extLst>
              </a:tr>
              <a:tr h="701040">
                <a:tc>
                  <a:txBody>
                    <a:bodyPr/>
                    <a:lstStyle/>
                    <a:p>
                      <a:pPr indent="0" algn="ctr">
                        <a:lnSpc>
                          <a:spcPts val="1920"/>
                        </a:lnSpc>
                      </a:pPr>
                      <a:r>
                        <a:rPr lang="el" sz="1500">
                          <a:latin typeface="Calibri"/>
                        </a:rPr>
                        <a:t>Δανεισμός από την Τράπεζα «Γ»</a:t>
                      </a:r>
                    </a:p>
                  </a:txBody>
                  <a:tcPr marL="0" marR="0" marT="0" marB="0" anchor="ctr"/>
                </a:tc>
                <a:tc>
                  <a:txBody>
                    <a:bodyPr/>
                    <a:lstStyle/>
                    <a:p>
                      <a:pPr marL="228600" indent="0">
                        <a:lnSpc>
                          <a:spcPts val="1830"/>
                        </a:lnSpc>
                      </a:pPr>
                      <a:r>
                        <a:rPr lang="el" sz="1500">
                          <a:latin typeface="Calibri"/>
                        </a:rPr>
                        <a:t>€51,2 (= €64* 0,8)</a:t>
                      </a:r>
                    </a:p>
                  </a:txBody>
                  <a:tcPr marL="0" marR="0" marT="0" marB="0"/>
                </a:tc>
                <a:extLst>
                  <a:ext uri="{0D108BD9-81ED-4DB2-BD59-A6C34878D82A}">
                    <a16:rowId xmlns:a16="http://schemas.microsoft.com/office/drawing/2014/main" val="10003"/>
                  </a:ext>
                </a:extLst>
              </a:tr>
              <a:tr h="1066800">
                <a:tc>
                  <a:txBody>
                    <a:bodyPr/>
                    <a:lstStyle/>
                    <a:p>
                      <a:endParaRPr sz="5100"/>
                    </a:p>
                  </a:txBody>
                  <a:tcPr marL="0" marR="0" marT="0" marB="0"/>
                </a:tc>
                <a:tc>
                  <a:txBody>
                    <a:bodyPr/>
                    <a:lstStyle/>
                    <a:p>
                      <a:endParaRPr sz="5100"/>
                    </a:p>
                  </a:txBody>
                  <a:tcPr marL="0" marR="0" marT="0" marB="0"/>
                </a:tc>
                <a:extLst>
                  <a:ext uri="{0D108BD9-81ED-4DB2-BD59-A6C34878D82A}">
                    <a16:rowId xmlns:a16="http://schemas.microsoft.com/office/drawing/2014/main" val="10004"/>
                  </a:ext>
                </a:extLst>
              </a:tr>
              <a:tr h="585216">
                <a:tc>
                  <a:txBody>
                    <a:bodyPr/>
                    <a:lstStyle/>
                    <a:p>
                      <a:pPr indent="0" algn="ctr">
                        <a:lnSpc>
                          <a:spcPts val="1920"/>
                        </a:lnSpc>
                      </a:pPr>
                      <a:r>
                        <a:rPr lang="el" sz="1500" dirty="0">
                          <a:latin typeface="Calibri"/>
                        </a:rPr>
                        <a:t>Συνολική Ποσότητα χρήματος</a:t>
                      </a:r>
                    </a:p>
                  </a:txBody>
                  <a:tcPr marL="0" marR="0" marT="0" marB="0" anchor="b"/>
                </a:tc>
                <a:tc>
                  <a:txBody>
                    <a:bodyPr/>
                    <a:lstStyle/>
                    <a:p>
                      <a:pPr indent="0" algn="ctr">
                        <a:lnSpc>
                          <a:spcPts val="1830"/>
                        </a:lnSpc>
                      </a:pPr>
                      <a:endParaRPr lang="el" sz="1500" dirty="0">
                        <a:latin typeface="Calibri"/>
                      </a:endParaRPr>
                    </a:p>
                    <a:p>
                      <a:pPr indent="0" algn="ctr">
                        <a:lnSpc>
                          <a:spcPts val="1830"/>
                        </a:lnSpc>
                      </a:pPr>
                      <a:r>
                        <a:rPr lang="el" sz="1500" dirty="0">
                          <a:latin typeface="Calibri"/>
                        </a:rPr>
                        <a:t>100/ 0,2= €500</a:t>
                      </a:r>
                    </a:p>
                  </a:txBody>
                  <a:tcPr marL="0" marR="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102116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15400" cy="487362"/>
          </a:xfrm>
        </p:spPr>
        <p:txBody>
          <a:bodyPr>
            <a:noAutofit/>
          </a:bodyPr>
          <a:lstStyle/>
          <a:p>
            <a:r>
              <a:rPr lang="el-GR" sz="2600" b="1" dirty="0">
                <a:solidFill>
                  <a:schemeClr val="tx2"/>
                </a:solidFill>
              </a:rPr>
              <a:t>Ο πολλαπλασιαστής χρήματος στη μεγάλη ύφεση</a:t>
            </a:r>
          </a:p>
        </p:txBody>
      </p:sp>
      <p:sp>
        <p:nvSpPr>
          <p:cNvPr id="3" name="Content Placeholder 2"/>
          <p:cNvSpPr>
            <a:spLocks noGrp="1"/>
          </p:cNvSpPr>
          <p:nvPr>
            <p:ph idx="1"/>
          </p:nvPr>
        </p:nvSpPr>
        <p:spPr>
          <a:xfrm>
            <a:off x="533400" y="914400"/>
            <a:ext cx="8343900" cy="5257800"/>
          </a:xfrm>
        </p:spPr>
        <p:txBody>
          <a:bodyPr>
            <a:normAutofit fontScale="47500" lnSpcReduction="20000"/>
          </a:bodyPr>
          <a:lstStyle/>
          <a:p>
            <a:pPr marL="0" indent="0" algn="just">
              <a:buNone/>
            </a:pPr>
            <a:r>
              <a:rPr lang="el-GR" sz="3400" dirty="0"/>
              <a:t>Ο πολλαπλασιαστής χρήματος είναι σχετικά σταθερός, αλλά όχι πάντα. Την περίοδο 1930-1933, στις αρχές της μεγάλης ύφεσης, ο πολλαπλασιαστής χρήματος μειώθηκε σημαντικά, δημιουργώντας σοβαρά προβλήματα στη νομισματική πολιτική.</a:t>
            </a:r>
          </a:p>
          <a:p>
            <a:pPr marL="0" indent="0" algn="just">
              <a:buNone/>
            </a:pPr>
            <a:endParaRPr lang="el-GR" sz="3400" dirty="0"/>
          </a:p>
          <a:p>
            <a:pPr marL="0" indent="0" algn="just">
              <a:buNone/>
            </a:pPr>
            <a:r>
              <a:rPr lang="el-GR" sz="3400" dirty="0"/>
              <a:t>Η αιτία της αστάθειας του πολλαπλασιαστή χρήματος ήταν μία σειρά από μεγάλους τραπεζικούς πανικούς. </a:t>
            </a:r>
          </a:p>
          <a:p>
            <a:pPr marL="0" indent="0" algn="just">
              <a:buNone/>
            </a:pPr>
            <a:endParaRPr lang="el-GR" sz="3400" dirty="0"/>
          </a:p>
          <a:p>
            <a:pPr marL="0" indent="0" algn="just">
              <a:buNone/>
            </a:pPr>
            <a:r>
              <a:rPr lang="el-GR" sz="3400" dirty="0"/>
              <a:t>Οι πανικοί στις ΗΠΑ οφείλονται σε χρηματοοικονομικές αδυναμίες του τραπεζικού συστήματος και σε άσχημα οικονομικά και χρηματιστικά νέα. Ορισμένα από τα αίτια των τραπεζικών πανικών ήταν: </a:t>
            </a:r>
          </a:p>
          <a:p>
            <a:pPr marL="0" indent="0" algn="just">
              <a:buNone/>
            </a:pPr>
            <a:r>
              <a:rPr lang="el-GR" sz="3400" dirty="0"/>
              <a:t>(1) οι επιπτώσεις της μείωσης των τιμών των γεωργικών προϊόντων στις οικονομίες των αγροτικών πολιτειών το φθινόπωρο του 1930, </a:t>
            </a:r>
          </a:p>
          <a:p>
            <a:pPr marL="0" indent="0" algn="just">
              <a:buNone/>
            </a:pPr>
            <a:r>
              <a:rPr lang="el-GR" sz="3400" dirty="0"/>
              <a:t>(2) η χρεοκοπία μίας μεγάλης ιδιωτικής τράπεζας της Νέας Υόρκης, της λεγόμενης Bank of United States, το Δεκέμβριο του 1930, </a:t>
            </a:r>
          </a:p>
          <a:p>
            <a:pPr marL="0" indent="0" algn="just">
              <a:buNone/>
            </a:pPr>
            <a:r>
              <a:rPr lang="el-GR" sz="3400" dirty="0"/>
              <a:t>(3) η χρεοκοπία το Μάιο του 1931 της μεγαλύτερης τράπεζας της Αυστρίας, που προκάλεσε χρηματοοικονομική κρίση στην Ευρώπη, και </a:t>
            </a:r>
          </a:p>
          <a:p>
            <a:pPr marL="0" indent="0" algn="just">
              <a:buNone/>
            </a:pPr>
            <a:r>
              <a:rPr lang="el-GR" sz="3400" dirty="0"/>
              <a:t>4) η εγκατάλειψη του χρυσού κανόνα από τη Μεγάλη Βρετανία το Σεπτέμβριο του 1931.</a:t>
            </a:r>
          </a:p>
          <a:p>
            <a:pPr marL="0" indent="0" algn="just">
              <a:buNone/>
            </a:pPr>
            <a:endParaRPr lang="el-GR" sz="3400" dirty="0"/>
          </a:p>
          <a:p>
            <a:pPr marL="0" indent="0" algn="just">
              <a:buNone/>
            </a:pPr>
            <a:r>
              <a:rPr lang="el-GR" sz="3400" dirty="0"/>
              <a:t>Ο μεγαλύτερος τραπεζικός πανικός άρχισε τον Ιανουάριο του 1933 και σταμάτησε μόνον όταν ο </a:t>
            </a:r>
            <a:r>
              <a:rPr lang="el-GR" sz="3400" dirty="0" err="1"/>
              <a:t>νεοεκλεγμένος</a:t>
            </a:r>
            <a:r>
              <a:rPr lang="el-GR" sz="3400" dirty="0"/>
              <a:t> πρόεδρος </a:t>
            </a:r>
            <a:r>
              <a:rPr lang="el-GR" sz="3400" dirty="0" err="1"/>
              <a:t>Roosevelt</a:t>
            </a:r>
            <a:r>
              <a:rPr lang="el-GR" sz="3400" dirty="0"/>
              <a:t> ανήγγειλε μία «τραπεζική αργία», κλείνοντας όλες τις τράπεζες το Μάρτιο του 1933. Μέχρι εκείνη τη στιγμή, πάνω από το ένα τρίτο των τραπεζών στις ΗΠΑ είχαν χρεοκοπήσει ή είχαν εξαγοραστεί από άλλες τράπεζες.</a:t>
            </a:r>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24</a:t>
            </a:fld>
            <a:endParaRPr lang="en-US"/>
          </a:p>
        </p:txBody>
      </p:sp>
    </p:spTree>
    <p:extLst>
      <p:ext uri="{BB962C8B-B14F-4D97-AF65-F5344CB8AC3E}">
        <p14:creationId xmlns:p14="http://schemas.microsoft.com/office/powerpoint/2010/main" val="3150768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0320DE-0669-25D2-7D93-D0AD550E35F0}"/>
              </a:ext>
            </a:extLst>
          </p:cNvPr>
          <p:cNvSpPr>
            <a:spLocks noGrp="1"/>
          </p:cNvSpPr>
          <p:nvPr>
            <p:ph idx="1"/>
          </p:nvPr>
        </p:nvSpPr>
        <p:spPr>
          <a:xfrm>
            <a:off x="457200" y="1371600"/>
            <a:ext cx="8229600" cy="4984750"/>
          </a:xfrm>
        </p:spPr>
        <p:txBody>
          <a:bodyPr>
            <a:normAutofit fontScale="77500" lnSpcReduction="20000"/>
          </a:bodyPr>
          <a:lstStyle/>
          <a:p>
            <a:pPr algn="just"/>
            <a:r>
              <a:rPr lang="el-GR" dirty="0"/>
              <a:t>Ο « κανόνας του χρυσού» (</a:t>
            </a:r>
            <a:r>
              <a:rPr lang="el-GR" dirty="0" err="1"/>
              <a:t>gold</a:t>
            </a:r>
            <a:r>
              <a:rPr lang="el-GR" dirty="0"/>
              <a:t> </a:t>
            </a:r>
            <a:r>
              <a:rPr lang="el-GR" dirty="0" err="1"/>
              <a:t>standard</a:t>
            </a:r>
            <a:r>
              <a:rPr lang="el-GR" dirty="0"/>
              <a:t>) ήταν ένα διεθνές νομισματικό σύστημα όπου οι κυβερνήσεις δέσμευαν την αξία του εθνικού νομίσματος σε μια καθορισμένη ποσότητα χρυσού, επιτρέποντας την ελεύθερη μετατρεψιμότητά του (συμφωνία του </a:t>
            </a:r>
            <a:r>
              <a:rPr lang="el-GR" dirty="0" err="1"/>
              <a:t>Bretton</a:t>
            </a:r>
            <a:r>
              <a:rPr lang="el-GR" dirty="0"/>
              <a:t> </a:t>
            </a:r>
            <a:r>
              <a:rPr lang="el-GR" dirty="0" err="1"/>
              <a:t>Woods</a:t>
            </a:r>
            <a:r>
              <a:rPr lang="el-GR" dirty="0"/>
              <a:t>).</a:t>
            </a:r>
          </a:p>
          <a:p>
            <a:pPr algn="just"/>
            <a:r>
              <a:rPr lang="el-GR" dirty="0"/>
              <a:t>Διασφάλιζε σταθερές συναλλαγματικές ισοτιμίες, αλλά περιόριζε την ικανότητα των κεντρικών τραπεζών να αυξάνουν την προσφορά χρήματος. </a:t>
            </a:r>
          </a:p>
          <a:p>
            <a:pPr algn="just"/>
            <a:r>
              <a:rPr lang="el-GR" dirty="0"/>
              <a:t>Απέτρεπε την ανεξέλεγκτη εκτύπωση χρήματος και, άρα, συνέβαλλε στην συγκράτηση του πληθωρισμού. </a:t>
            </a:r>
          </a:p>
          <a:p>
            <a:pPr algn="just"/>
            <a:r>
              <a:rPr lang="el-GR" dirty="0"/>
              <a:t>Το σύστημα κατέρρευσε σταδιακά, με τελική πράξη το 1971, όταν οι ΗΠΑ ανέστειλαν τη μετατρεψιμότητα του δολαρίου, οδηγώντας στο σύστημα «</a:t>
            </a:r>
            <a:r>
              <a:rPr lang="el-GR" dirty="0" err="1"/>
              <a:t>fiat</a:t>
            </a:r>
            <a:r>
              <a:rPr lang="el-GR" dirty="0"/>
              <a:t> money» (εξαργυρώσιμο χρήμα).</a:t>
            </a:r>
          </a:p>
        </p:txBody>
      </p:sp>
      <p:sp>
        <p:nvSpPr>
          <p:cNvPr id="4" name="Slide Number Placeholder 3">
            <a:extLst>
              <a:ext uri="{FF2B5EF4-FFF2-40B4-BE49-F238E27FC236}">
                <a16:creationId xmlns:a16="http://schemas.microsoft.com/office/drawing/2014/main" id="{D8561B36-FDDB-DC1A-79B2-C1A1C53CB07D}"/>
              </a:ext>
            </a:extLst>
          </p:cNvPr>
          <p:cNvSpPr>
            <a:spLocks noGrp="1"/>
          </p:cNvSpPr>
          <p:nvPr>
            <p:ph type="sldNum" sz="quarter" idx="12"/>
          </p:nvPr>
        </p:nvSpPr>
        <p:spPr/>
        <p:txBody>
          <a:bodyPr/>
          <a:lstStyle/>
          <a:p>
            <a:fld id="{6F80338C-7267-4363-B749-58AFCE06DD7B}" type="slidenum">
              <a:rPr lang="en-US" smtClean="0"/>
              <a:pPr/>
              <a:t>25</a:t>
            </a:fld>
            <a:endParaRPr lang="en-US"/>
          </a:p>
        </p:txBody>
      </p:sp>
      <p:sp>
        <p:nvSpPr>
          <p:cNvPr id="5" name="Title 1">
            <a:extLst>
              <a:ext uri="{FF2B5EF4-FFF2-40B4-BE49-F238E27FC236}">
                <a16:creationId xmlns:a16="http://schemas.microsoft.com/office/drawing/2014/main" id="{1E64E4BD-75DD-330E-5F7D-7A00F8EC6146}"/>
              </a:ext>
            </a:extLst>
          </p:cNvPr>
          <p:cNvSpPr>
            <a:spLocks noGrp="1"/>
          </p:cNvSpPr>
          <p:nvPr>
            <p:ph type="title"/>
          </p:nvPr>
        </p:nvSpPr>
        <p:spPr>
          <a:xfrm>
            <a:off x="457200" y="274638"/>
            <a:ext cx="8229600" cy="944562"/>
          </a:xfrm>
        </p:spPr>
        <p:txBody>
          <a:bodyPr>
            <a:normAutofit/>
          </a:bodyPr>
          <a:lstStyle/>
          <a:p>
            <a:r>
              <a:rPr lang="el-GR" b="1" dirty="0">
                <a:solidFill>
                  <a:schemeClr val="tx2"/>
                </a:solidFill>
              </a:rPr>
              <a:t>Κανόνας του χρυσού</a:t>
            </a:r>
          </a:p>
        </p:txBody>
      </p:sp>
    </p:spTree>
    <p:extLst>
      <p:ext uri="{BB962C8B-B14F-4D97-AF65-F5344CB8AC3E}">
        <p14:creationId xmlns:p14="http://schemas.microsoft.com/office/powerpoint/2010/main" val="434328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8358"/>
          </a:xfrm>
        </p:spPr>
        <p:txBody>
          <a:bodyPr>
            <a:noAutofit/>
          </a:bodyPr>
          <a:lstStyle/>
          <a:p>
            <a:r>
              <a:rPr lang="el-GR" sz="3200" b="1" dirty="0">
                <a:solidFill>
                  <a:schemeClr val="tx2"/>
                </a:solidFill>
              </a:rPr>
              <a:t>Οι κεντρικές τράπεζες καταφεύγουν στο χρυσό</a:t>
            </a:r>
          </a:p>
        </p:txBody>
      </p:sp>
      <p:sp>
        <p:nvSpPr>
          <p:cNvPr id="3" name="Content Placeholder 2"/>
          <p:cNvSpPr>
            <a:spLocks noGrp="1"/>
          </p:cNvSpPr>
          <p:nvPr>
            <p:ph idx="1"/>
          </p:nvPr>
        </p:nvSpPr>
        <p:spPr>
          <a:xfrm>
            <a:off x="228600" y="844908"/>
            <a:ext cx="8610600" cy="5738454"/>
          </a:xfrm>
        </p:spPr>
        <p:txBody>
          <a:bodyPr>
            <a:noAutofit/>
          </a:bodyPr>
          <a:lstStyle/>
          <a:p>
            <a:pPr algn="just"/>
            <a:r>
              <a:rPr lang="el-GR" sz="1400" dirty="0"/>
              <a:t>Τα επίσημα νομισματικά αποθέματα αποτελούν ένα κρίσιμο κομμάτι του παγκόσμιου νομισματικού παζλ. </a:t>
            </a:r>
          </a:p>
          <a:p>
            <a:pPr algn="just"/>
            <a:r>
              <a:rPr lang="el-GR" sz="1400" dirty="0"/>
              <a:t>Υποστηρίζοντας τα εθνικά νομίσματα ως ένα είδος ταμείου ασφαλείας, συνήθως αποτελούνται από νομίσματα όπως το δολάριο, το ευρώ, το γιεν και η λίρα, καθώς και από χρυσό, ομόλογα και περιουσιακά στοιχεία του Διεθνούς Νομισματικού Ταμείου. </a:t>
            </a:r>
          </a:p>
          <a:p>
            <a:pPr algn="just"/>
            <a:r>
              <a:rPr lang="el-GR" sz="1400" dirty="0"/>
              <a:t>Χρησιμοποιούνται για να διατηρήσουν την εμπιστοσύνη των επενδυτών και μπορούν να χρησιμοποιηθούν για τη σταθεροποίηση των συναλλαγματικών ισοτιμιών σε περιόδους κρίσης.</a:t>
            </a:r>
          </a:p>
          <a:p>
            <a:pPr algn="just"/>
            <a:r>
              <a:rPr lang="el-GR" sz="1400" dirty="0"/>
              <a:t>Για μεγάλο μέρος του περασμένου αιώνα, το δολάριο ήταν το κύριο αποθεματικό νόμισμα επιλογής, το λιπαντικό των τροχών της παγκόσμιας χρηματοοικονομικής αγοράς και το μέσο ανταλλαγής στην πλειονότητα του παγκόσμιου εμπορίου.</a:t>
            </a:r>
          </a:p>
          <a:p>
            <a:pPr algn="just"/>
            <a:r>
              <a:rPr lang="el-GR" sz="1400" dirty="0"/>
              <a:t>Ιστορικά, πολλές κεντρικές τράπεζες έχουν αποθηκεύσει τα αποθέματα χρυσού τους στο Λονδίνο, την Ελβετία και τη Νέα Υόρκη – τα κέντρα του παγκόσμιου εμπορίου χρυσού, με ιστορικό πολιτικής και οικονομικής σταθερότητας.</a:t>
            </a:r>
          </a:p>
          <a:p>
            <a:pPr algn="just"/>
            <a:r>
              <a:rPr lang="el-GR" sz="1400" dirty="0"/>
              <a:t>Η Τράπεζα της Αγγλίας είναι ο σημαντικότερος κόμβος στον κόσμο. Εξυπηρετώντας περίπου 70 επίσημα ιδρύματα σε όλο τον κόσμο, τα θησαυροφυλάκιά της, βαθιά κάτω από τους δρόμους του Λονδίνου, περιέχουν περίπου 400.000 ράβδους, αξίας άνω του μισού τρισεκατομμυρίου δολαρίων.</a:t>
            </a:r>
          </a:p>
          <a:p>
            <a:pPr algn="just"/>
            <a:r>
              <a:rPr lang="el-GR" sz="1400" dirty="0"/>
              <a:t>Η απαίτηση προς τις κεντρικές τράπεζες να </a:t>
            </a:r>
            <a:r>
              <a:rPr lang="el-GR" sz="1400" dirty="0" err="1"/>
              <a:t>επαναπατρίσουν</a:t>
            </a:r>
            <a:r>
              <a:rPr lang="el-GR" sz="1400" dirty="0"/>
              <a:t> τον χρυσό τους – και οι δυσκολίες που αυτό μπορεί να συνεπάγεται – έχει πρόσφατα έρθει στο προσκήνιο: η Βενεζουέλα έχει ράβδους αξίας 2 δισεκατομμυρίων δολαρίων κλειδωμένες στην Τράπεζα της Αγγλίας, στις οποίες δεν έχει πρόσβαση, καθώς η βρετανική κυβέρνηση αρνείται να αναγνωρίσει το καθεστώς του </a:t>
            </a:r>
            <a:r>
              <a:rPr lang="el-GR" sz="1400" dirty="0" err="1"/>
              <a:t>Καράκας</a:t>
            </a:r>
            <a:r>
              <a:rPr lang="el-GR" sz="1400" dirty="0"/>
              <a:t>. Η Ρωσία έχει επίσης απειλήσει το Βέλγιο, όπου φυλάσσεται το μεγαλύτερο μέρος των παγωμένων συναλλαγματικών αποθεμάτων της Μόσχας.</a:t>
            </a:r>
          </a:p>
          <a:p>
            <a:pPr algn="just"/>
            <a:r>
              <a:rPr lang="el-GR" sz="1400" dirty="0"/>
              <a:t>Εκτός από τη Σερβία, μεταξύ των κυβερνήσεων που έχουν επιδιώξει να </a:t>
            </a:r>
            <a:r>
              <a:rPr lang="el-GR" sz="1400" dirty="0" err="1"/>
              <a:t>επαναπατρίσουν</a:t>
            </a:r>
            <a:r>
              <a:rPr lang="el-GR" sz="1400" dirty="0"/>
              <a:t> τα αποθέματά τους σε χρυσό περιλαμβάνονται η Ινδία, η Ουγγαρία και η Τουρκία. Η Πολωνία έχει </a:t>
            </a:r>
            <a:r>
              <a:rPr lang="el-GR" sz="1400" dirty="0" err="1"/>
              <a:t>επαναπατρίσει</a:t>
            </a:r>
            <a:r>
              <a:rPr lang="el-GR" sz="1400" dirty="0"/>
              <a:t> εκατοντάδες τόνους ράβδων χρυσού που είχε μεταφέρει στο Λονδίνο, τις ΗΠΑ και τον Καναδά κατά τη διάρκεια του Β’ Παγκοσμίου Πολέμου.</a:t>
            </a:r>
            <a:endParaRPr lang="en-US" sz="1400"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26</a:t>
            </a:fld>
            <a:endParaRPr lang="en-US"/>
          </a:p>
        </p:txBody>
      </p:sp>
    </p:spTree>
    <p:extLst>
      <p:ext uri="{BB962C8B-B14F-4D97-AF65-F5344CB8AC3E}">
        <p14:creationId xmlns:p14="http://schemas.microsoft.com/office/powerpoint/2010/main" val="1287737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29F43-474D-C347-7D1C-956816FE1A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78DE3-C2DD-E1A4-69ED-3F519D0C733A}"/>
              </a:ext>
            </a:extLst>
          </p:cNvPr>
          <p:cNvSpPr>
            <a:spLocks noGrp="1"/>
          </p:cNvSpPr>
          <p:nvPr>
            <p:ph type="title"/>
          </p:nvPr>
        </p:nvSpPr>
        <p:spPr>
          <a:xfrm>
            <a:off x="457200" y="274638"/>
            <a:ext cx="8229600" cy="563562"/>
          </a:xfrm>
        </p:spPr>
        <p:txBody>
          <a:bodyPr>
            <a:noAutofit/>
          </a:bodyPr>
          <a:lstStyle/>
          <a:p>
            <a:r>
              <a:rPr lang="el-GR" sz="3600" b="1" dirty="0">
                <a:solidFill>
                  <a:schemeClr val="tx2"/>
                </a:solidFill>
              </a:rPr>
              <a:t>Χρυσός και </a:t>
            </a:r>
            <a:r>
              <a:rPr lang="el-GR" sz="3600" b="1" dirty="0" err="1">
                <a:solidFill>
                  <a:schemeClr val="tx2"/>
                </a:solidFill>
              </a:rPr>
              <a:t>κρυπτονομίσματα</a:t>
            </a:r>
            <a:endParaRPr lang="en-US" sz="3600" b="1" dirty="0">
              <a:solidFill>
                <a:schemeClr val="tx2"/>
              </a:solidFill>
            </a:endParaRPr>
          </a:p>
        </p:txBody>
      </p:sp>
      <p:sp>
        <p:nvSpPr>
          <p:cNvPr id="3" name="Content Placeholder 2">
            <a:extLst>
              <a:ext uri="{FF2B5EF4-FFF2-40B4-BE49-F238E27FC236}">
                <a16:creationId xmlns:a16="http://schemas.microsoft.com/office/drawing/2014/main" id="{937E1D81-0BB8-E8EB-F5F3-A08314D908C9}"/>
              </a:ext>
            </a:extLst>
          </p:cNvPr>
          <p:cNvSpPr>
            <a:spLocks noGrp="1"/>
          </p:cNvSpPr>
          <p:nvPr>
            <p:ph idx="1"/>
          </p:nvPr>
        </p:nvSpPr>
        <p:spPr>
          <a:xfrm>
            <a:off x="457200" y="914400"/>
            <a:ext cx="8229600" cy="5562600"/>
          </a:xfrm>
        </p:spPr>
        <p:txBody>
          <a:bodyPr>
            <a:normAutofit fontScale="55000" lnSpcReduction="20000"/>
          </a:bodyPr>
          <a:lstStyle/>
          <a:p>
            <a:pPr algn="just"/>
            <a:r>
              <a:rPr lang="el-GR" dirty="0"/>
              <a:t>Στη δεκαετία του 2010, η Γερμανία ήταν από τις πρώτες χώρες που προχώρησαν σε επαναπατρισμό, εν μέσω πολιτικής πίεσης για την επιστροφή χιλιάδων τόνων χρυσού από τις ΗΠΑ και τη Γαλλία, όπου είχαν μεταφερθεί τα αποθέματά της λόγω των φόβων για σοβιετική εισβολή κατά τη διάρκεια του ψυχρού πολέμου.</a:t>
            </a:r>
          </a:p>
          <a:p>
            <a:pPr algn="just"/>
            <a:r>
              <a:rPr lang="el-GR" dirty="0"/>
              <a:t>Οι οικονομολόγοι λένε ότι οι χώρες που συσσωρεύουν χρυσό είναι συνήθως εκείνες που εκτίθενται περισσότερο σε γεωπολιτικές εντάσεις. Σύμφωνα με το World </a:t>
            </a:r>
            <a:r>
              <a:rPr lang="el-GR" dirty="0" err="1"/>
              <a:t>Gold</a:t>
            </a:r>
            <a:r>
              <a:rPr lang="el-GR" dirty="0"/>
              <a:t> Council, οι αγορές των κεντρικών τραπεζών αυξήθηκαν κατά 10% το έτος έως τον Σεπτέμβριο, με επικεφαλής την Πολωνία, το Καζακστάν, το Αζερμπαϊτζάν και την Κίνα.</a:t>
            </a:r>
          </a:p>
          <a:p>
            <a:pPr algn="just"/>
            <a:r>
              <a:rPr lang="el-GR" dirty="0"/>
              <a:t>Το Πεκίνο έχει προχωρήσει σε μαζικές αγορές, συσσωρεύοντας πάνω από 2.000 τόνους – που εκτιμάται ότι κατατάσσονται στην έκτη θέση παγκοσμίως – στην προσπάθειά του να ανταγωνιστεί την Ουάσιγκτον. Ωστόσο, με πάνω από 8.000 τόνους, οι ΗΠΑ θεωρούνται ο παγκόσμιος ηγέτης – παρόλο που το περιεχόμενο του θησαυροφυλακίου του </a:t>
            </a:r>
            <a:r>
              <a:rPr lang="el-GR" dirty="0" err="1"/>
              <a:t>Fort</a:t>
            </a:r>
            <a:r>
              <a:rPr lang="el-GR" dirty="0"/>
              <a:t> </a:t>
            </a:r>
            <a:r>
              <a:rPr lang="el-GR" dirty="0" err="1"/>
              <a:t>Knox</a:t>
            </a:r>
            <a:r>
              <a:rPr lang="el-GR" dirty="0"/>
              <a:t> δεν έχει ελεγχθεί επίσημα από το 1953.</a:t>
            </a:r>
          </a:p>
          <a:p>
            <a:pPr algn="just"/>
            <a:r>
              <a:rPr lang="el-GR" dirty="0"/>
              <a:t>Άλλες χώρες έχουν ακολουθήσει την αντίθετη κατεύθυνση. Η βρετανική κυβέρνηση ήταν σημαντικός πωλητής κατά τη διάρκεια της θητείας του </a:t>
            </a:r>
            <a:r>
              <a:rPr lang="el-GR" dirty="0" err="1"/>
              <a:t>Γκόρντον</a:t>
            </a:r>
            <a:r>
              <a:rPr lang="el-GR" dirty="0"/>
              <a:t> Μπράουν ως υπουργού Οικονομικών του Εργατικού Κόμματος στα τέλη της δεκαετίας του 1990 και στις αρχές της δεκαετίας του 2000, διαθέτοντας 401 τόνους χρυσού από τα 715 τόνους που κατείχε </a:t>
            </a:r>
            <a:r>
              <a:rPr lang="el-GR" dirty="0" err="1"/>
              <a:t>παλιαότερα</a:t>
            </a:r>
            <a:r>
              <a:rPr lang="el-GR" dirty="0"/>
              <a:t>, σε μια εποχή που οι τιμές του χρυσού ήταν ιστορικά χαμηλές.</a:t>
            </a:r>
          </a:p>
          <a:p>
            <a:pPr algn="just"/>
            <a:r>
              <a:rPr lang="el-GR" dirty="0"/>
              <a:t>Ορισμένοι οικονομολόγοι πιστεύουν ότι τα </a:t>
            </a:r>
            <a:r>
              <a:rPr lang="el-GR" dirty="0" err="1"/>
              <a:t>κρυπτονομίσματα</a:t>
            </a:r>
            <a:r>
              <a:rPr lang="el-GR" dirty="0"/>
              <a:t> θα μπορούσαν να αποκτήσουν μεγαλύτερη σημασία και να ανταγωνιστούν τα παραδοσιακά νομίσματα και τον χρυσό ως αποθεματικό περιουσιακό στοιχείο.</a:t>
            </a:r>
            <a:endParaRPr lang="en-US" dirty="0"/>
          </a:p>
        </p:txBody>
      </p:sp>
      <p:sp>
        <p:nvSpPr>
          <p:cNvPr id="4" name="Slide Number Placeholder 3">
            <a:extLst>
              <a:ext uri="{FF2B5EF4-FFF2-40B4-BE49-F238E27FC236}">
                <a16:creationId xmlns:a16="http://schemas.microsoft.com/office/drawing/2014/main" id="{263D5BCB-19B9-4138-13D0-2DA3C67D4C6E}"/>
              </a:ext>
            </a:extLst>
          </p:cNvPr>
          <p:cNvSpPr>
            <a:spLocks noGrp="1"/>
          </p:cNvSpPr>
          <p:nvPr>
            <p:ph type="sldNum" sz="quarter" idx="12"/>
          </p:nvPr>
        </p:nvSpPr>
        <p:spPr/>
        <p:txBody>
          <a:bodyPr/>
          <a:lstStyle/>
          <a:p>
            <a:fld id="{6F80338C-7267-4363-B749-58AFCE06DD7B}" type="slidenum">
              <a:rPr lang="en-US" smtClean="0"/>
              <a:pPr/>
              <a:t>27</a:t>
            </a:fld>
            <a:endParaRPr lang="en-US"/>
          </a:p>
        </p:txBody>
      </p:sp>
    </p:spTree>
    <p:extLst>
      <p:ext uri="{BB962C8B-B14F-4D97-AF65-F5344CB8AC3E}">
        <p14:creationId xmlns:p14="http://schemas.microsoft.com/office/powerpoint/2010/main" val="1398489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66EA3-7041-5559-F6BE-68DE206616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41DCE4-D1D6-FDA9-CD96-AB994756CCB4}"/>
              </a:ext>
            </a:extLst>
          </p:cNvPr>
          <p:cNvSpPr>
            <a:spLocks noGrp="1"/>
          </p:cNvSpPr>
          <p:nvPr>
            <p:ph idx="1"/>
          </p:nvPr>
        </p:nvSpPr>
        <p:spPr>
          <a:xfrm>
            <a:off x="304800" y="1096297"/>
            <a:ext cx="8382000" cy="5260053"/>
          </a:xfrm>
        </p:spPr>
        <p:txBody>
          <a:bodyPr>
            <a:normAutofit lnSpcReduction="10000"/>
          </a:bodyPr>
          <a:lstStyle/>
          <a:p>
            <a:pPr algn="just"/>
            <a:r>
              <a:rPr lang="el-GR" dirty="0"/>
              <a:t>Ιστορικά, οι περισσότερες οικονομίες χρησιμοποιούσαν ως χρήμα ένα εμπόρευμα με κάποια εσωτερική αξία. Το χρήμα αυτού του είδους ονομάζεται </a:t>
            </a:r>
            <a:r>
              <a:rPr lang="el-GR" b="1" dirty="0"/>
              <a:t>χρήμα-αγαθό</a:t>
            </a:r>
            <a:r>
              <a:rPr lang="el-GR" dirty="0"/>
              <a:t> (</a:t>
            </a:r>
            <a:r>
              <a:rPr lang="el-GR" b="1" dirty="0" err="1"/>
              <a:t>commodity</a:t>
            </a:r>
            <a:r>
              <a:rPr lang="el-GR" b="1" dirty="0"/>
              <a:t> money</a:t>
            </a:r>
            <a:r>
              <a:rPr lang="el-GR" dirty="0"/>
              <a:t>).</a:t>
            </a:r>
          </a:p>
          <a:p>
            <a:pPr algn="just"/>
            <a:endParaRPr lang="el-GR" dirty="0"/>
          </a:p>
          <a:p>
            <a:pPr algn="just"/>
            <a:r>
              <a:rPr lang="el-GR" dirty="0"/>
              <a:t>Το χρήμα που δεν έχει εσωτερική αξία αποκαλείται </a:t>
            </a:r>
            <a:r>
              <a:rPr lang="el-GR" b="1" dirty="0"/>
              <a:t>χρήμα αναγκαστικής κυκλοφορίας ή παραστατικό χρήμα</a:t>
            </a:r>
            <a:r>
              <a:rPr lang="el-GR" dirty="0"/>
              <a:t> (</a:t>
            </a:r>
            <a:r>
              <a:rPr lang="el-GR" b="1" dirty="0" err="1"/>
              <a:t>fiat</a:t>
            </a:r>
            <a:r>
              <a:rPr lang="el-GR" b="1" dirty="0"/>
              <a:t> money</a:t>
            </a:r>
            <a:r>
              <a:rPr lang="el-GR" dirty="0"/>
              <a:t>), επειδή έχει καθιερωθεί με απόφαση της κυβέρνησης.</a:t>
            </a:r>
          </a:p>
          <a:p>
            <a:pPr marL="0" indent="0" algn="just">
              <a:buNone/>
            </a:pPr>
            <a:endParaRPr lang="el-GR" dirty="0"/>
          </a:p>
        </p:txBody>
      </p:sp>
      <p:sp>
        <p:nvSpPr>
          <p:cNvPr id="4" name="Slide Number Placeholder 3">
            <a:extLst>
              <a:ext uri="{FF2B5EF4-FFF2-40B4-BE49-F238E27FC236}">
                <a16:creationId xmlns:a16="http://schemas.microsoft.com/office/drawing/2014/main" id="{FC871B04-A9D9-C539-392E-8FA03141FF7F}"/>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1B8E3931-4DCE-3055-37A6-8922FD496E66}"/>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Τύποι χρήματος</a:t>
            </a:r>
          </a:p>
        </p:txBody>
      </p:sp>
    </p:spTree>
    <p:extLst>
      <p:ext uri="{BB962C8B-B14F-4D97-AF65-F5344CB8AC3E}">
        <p14:creationId xmlns:p14="http://schemas.microsoft.com/office/powerpoint/2010/main" val="407152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21034-007E-F4B2-7C2E-7B895783A1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D81BD9-E8EF-536F-A93E-936634689827}"/>
              </a:ext>
            </a:extLst>
          </p:cNvPr>
          <p:cNvSpPr>
            <a:spLocks noGrp="1"/>
          </p:cNvSpPr>
          <p:nvPr>
            <p:ph idx="1"/>
          </p:nvPr>
        </p:nvSpPr>
        <p:spPr>
          <a:xfrm>
            <a:off x="304800" y="1096297"/>
            <a:ext cx="8382000" cy="5260053"/>
          </a:xfrm>
        </p:spPr>
        <p:txBody>
          <a:bodyPr>
            <a:normAutofit fontScale="92500" lnSpcReduction="20000"/>
          </a:bodyPr>
          <a:lstStyle/>
          <a:p>
            <a:pPr algn="just"/>
            <a:r>
              <a:rPr lang="el-GR" dirty="0"/>
              <a:t>Το χρήμα αγαθό ιστορικά χρησιμοποιήθηκε σε αρκετές περιπτώσεις, όταν άλλες μορφές χρήματος δεν ήταν διαθέσιμες ή αξιόπιστες. </a:t>
            </a:r>
          </a:p>
          <a:p>
            <a:pPr algn="just"/>
            <a:r>
              <a:rPr lang="el-GR" dirty="0"/>
              <a:t>Το πιο γνωστό παράδειγμα τέτοιου είδους αποτελεί ο χρυσός. </a:t>
            </a:r>
          </a:p>
          <a:p>
            <a:pPr algn="just"/>
            <a:r>
              <a:rPr lang="el-GR" dirty="0"/>
              <a:t>Στην προεπαναστατική Αμερική τέτοια χρήση είχαν ο αραβόσιτος, τα σιδερένια καρφιά και ο καπνός. </a:t>
            </a:r>
          </a:p>
          <a:p>
            <a:pPr algn="just"/>
            <a:r>
              <a:rPr lang="el-GR" dirty="0"/>
              <a:t>Στη Γερμανία, μετά το Β' Παγκόσμιο Πόλεμο, σε ορισμένες περιοχές, διεξήγαγαν συναλλαγές με τσιγάρα. Τα τσιγάρα μέχρι και σήμερα εξακολουθούν να χρησιμοποιούνται ως χρήμα-αγαθό στις φυλακές.</a:t>
            </a:r>
          </a:p>
          <a:p>
            <a:pPr marL="0" indent="0" algn="just">
              <a:buNone/>
            </a:pPr>
            <a:endParaRPr lang="el-GR" dirty="0"/>
          </a:p>
        </p:txBody>
      </p:sp>
      <p:sp>
        <p:nvSpPr>
          <p:cNvPr id="4" name="Slide Number Placeholder 3">
            <a:extLst>
              <a:ext uri="{FF2B5EF4-FFF2-40B4-BE49-F238E27FC236}">
                <a16:creationId xmlns:a16="http://schemas.microsoft.com/office/drawing/2014/main" id="{CBE9D113-3CAC-67B0-5269-DB04A9458E1A}"/>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ECFD7DCA-DDB2-14D5-1C1D-6786C67D1903}"/>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Παραδείγματα χρήματος</a:t>
            </a:r>
          </a:p>
        </p:txBody>
      </p:sp>
    </p:spTree>
    <p:extLst>
      <p:ext uri="{BB962C8B-B14F-4D97-AF65-F5344CB8AC3E}">
        <p14:creationId xmlns:p14="http://schemas.microsoft.com/office/powerpoint/2010/main" val="2005195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192D5F-D1EB-498D-42D5-3CEB3F84AFF1}"/>
              </a:ext>
            </a:extLst>
          </p:cNvPr>
          <p:cNvSpPr>
            <a:spLocks noGrp="1"/>
          </p:cNvSpPr>
          <p:nvPr>
            <p:ph idx="1"/>
          </p:nvPr>
        </p:nvSpPr>
        <p:spPr>
          <a:xfrm>
            <a:off x="469490" y="1189703"/>
            <a:ext cx="8229600" cy="4525963"/>
          </a:xfrm>
        </p:spPr>
        <p:txBody>
          <a:bodyPr>
            <a:normAutofit fontScale="47500" lnSpcReduction="20000"/>
          </a:bodyPr>
          <a:lstStyle/>
          <a:p>
            <a:pPr marL="0" indent="0" algn="just">
              <a:buNone/>
            </a:pPr>
            <a:r>
              <a:rPr lang="el-GR" dirty="0"/>
              <a:t>Ο J.S.G. </a:t>
            </a:r>
            <a:r>
              <a:rPr lang="el-GR" dirty="0" err="1"/>
              <a:t>Boggs</a:t>
            </a:r>
            <a:r>
              <a:rPr lang="el-GR" dirty="0"/>
              <a:t> είναι ένας καλλιτέχνης που καταπιάνεται με την κοινωνική κατασκευή που ονομάζεται χρήμα. Ζωγραφίζει τη μία όψη του χαρτονομίσματος με απόλυτη ακρίβεια εκτός από ορισμένες λεπτομέρειες, για παράδειγμα μπορεί να αναγράφει "In </a:t>
            </a:r>
            <a:r>
              <a:rPr lang="el-GR" dirty="0" err="1"/>
              <a:t>God</a:t>
            </a:r>
            <a:r>
              <a:rPr lang="el-GR" dirty="0"/>
              <a:t> </a:t>
            </a:r>
            <a:r>
              <a:rPr lang="el-GR" dirty="0" err="1"/>
              <a:t>We</a:t>
            </a:r>
            <a:r>
              <a:rPr lang="el-GR" dirty="0"/>
              <a:t> </a:t>
            </a:r>
            <a:r>
              <a:rPr lang="el-GR" dirty="0" err="1"/>
              <a:t>Rust</a:t>
            </a:r>
            <a:r>
              <a:rPr lang="el-GR" dirty="0"/>
              <a:t>" [Σκουριάζουμε με τον Θεό] αντί για το αυθεντικό "In </a:t>
            </a:r>
            <a:r>
              <a:rPr lang="el-GR" dirty="0" err="1"/>
              <a:t>God</a:t>
            </a:r>
            <a:r>
              <a:rPr lang="el-GR" dirty="0"/>
              <a:t> </a:t>
            </a:r>
            <a:r>
              <a:rPr lang="el-GR" dirty="0" err="1"/>
              <a:t>We</a:t>
            </a:r>
            <a:r>
              <a:rPr lang="el-GR" dirty="0"/>
              <a:t> </a:t>
            </a:r>
            <a:r>
              <a:rPr lang="el-GR" dirty="0" err="1"/>
              <a:t>Trust</a:t>
            </a:r>
            <a:r>
              <a:rPr lang="el-GR" dirty="0"/>
              <a:t>" [Εμπιστευόμαστε τον Θεό].</a:t>
            </a:r>
          </a:p>
          <a:p>
            <a:pPr marL="0" indent="0" algn="just">
              <a:buNone/>
            </a:pPr>
            <a:r>
              <a:rPr lang="el-GR" dirty="0"/>
              <a:t>Με τα χαρτονομίσματα που ο ίδιος έχει δημιουργήσει ο καλλιτέχνης αναζητεί κάποιον που θα τα δεχτεί στην ονομαστική τους αξία για την αγορά προϊόντων ή υπηρεσιών. Μπορεί, για παράδειγμα, να δώσει σε ένα εστιατόριο ένα τέτοιο χαρτονόμισμα των 20 δολαρίων για να πληρώσει ένα γεύμα. Εάν το εστιατόριο το δεχτεί και δώσει ρέστα, ο </a:t>
            </a:r>
            <a:r>
              <a:rPr lang="el-GR" dirty="0" err="1"/>
              <a:t>Boggs</a:t>
            </a:r>
            <a:r>
              <a:rPr lang="el-GR" dirty="0"/>
              <a:t> σημειώνει τις λεπτομέρειες της συναλλαγής πάνω στο χαρτονόμισμα προτού το δώσει και, ακολούθως, πουλά την απόδειξη και τα ρέστα. Αυτά μπορεί να τα αγοράσει ένας έμπορος τέχνης ο οποίος εντοπίζει το εστιατόριο και προσπαθεί να αγοράσει το χαρτονόμισμα </a:t>
            </a:r>
            <a:r>
              <a:rPr lang="el-GR" dirty="0" err="1"/>
              <a:t>Boggs</a:t>
            </a:r>
            <a:r>
              <a:rPr lang="el-GR" dirty="0"/>
              <a:t>. Κατόπιν, ο έμπορος τέχνης πουλά το χαρτονόμισμα, την απόδειξη και τα ρέστα. Μια τέτοια «συναλλαγή» πουλήθηκε έναντι 420.000 δολαρίων! Μουσεία όπως το Βρετανικό Μουσείο, το Μουσείο Σύγχρονης Τέχνης, στη Νέα Υόρκη και το </a:t>
            </a:r>
            <a:r>
              <a:rPr lang="el-GR" dirty="0" err="1"/>
              <a:t>Smithsonian</a:t>
            </a:r>
            <a:r>
              <a:rPr lang="el-GR" dirty="0"/>
              <a:t> έχουν στις μόνιμες συλλογές τους τέτοια χαρτονομίσματα.</a:t>
            </a:r>
          </a:p>
          <a:p>
            <a:pPr marL="0" indent="0" algn="just">
              <a:buNone/>
            </a:pPr>
            <a:r>
              <a:rPr lang="el-GR" dirty="0"/>
              <a:t>Το συμπέρασμα είναι πως το παραστατικό χρήμα είναι μία κοινωνική κατασκευή και οτιδήποτε μπορεί να λειτουργήσει ως χρήμα αρκεί οι άλλοι να το αποδέχονται. Οι μυστικές υπηρεσίες ωστόσο δεν συμφωνούν με τα παραπάνω και παρέπεμψαν τον </a:t>
            </a:r>
            <a:r>
              <a:rPr lang="el-GR" dirty="0" err="1"/>
              <a:t>Boggs</a:t>
            </a:r>
            <a:r>
              <a:rPr lang="el-GR" dirty="0"/>
              <a:t> σε δίκη. Το δικαστήριο της Κολούμπια καταδίκασε, το 1998, τον </a:t>
            </a:r>
            <a:r>
              <a:rPr lang="el-GR" dirty="0" err="1"/>
              <a:t>Boggs</a:t>
            </a:r>
            <a:r>
              <a:rPr lang="el-GR" dirty="0"/>
              <a:t> και δήλωσε: «Υποτίθεται πως η τέχνη μιμείται την ζωή, όταν όμως πρόκειται για το χρήμα, εάν μιμηθεί τη ζωή πολύ καλά, το πράγμα μετατρέπεται σε πλαστογραφία».</a:t>
            </a:r>
          </a:p>
          <a:p>
            <a:pPr marL="0" indent="0" algn="just">
              <a:buNone/>
            </a:pPr>
            <a:endParaRPr lang="el-GR" dirty="0"/>
          </a:p>
        </p:txBody>
      </p:sp>
      <p:sp>
        <p:nvSpPr>
          <p:cNvPr id="4" name="Slide Number Placeholder 3">
            <a:extLst>
              <a:ext uri="{FF2B5EF4-FFF2-40B4-BE49-F238E27FC236}">
                <a16:creationId xmlns:a16="http://schemas.microsoft.com/office/drawing/2014/main" id="{9FFC551A-598A-615C-B1CF-AD8D0607057C}"/>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9FD20696-E00E-B811-3189-29C8368B8F87}"/>
              </a:ext>
            </a:extLst>
          </p:cNvPr>
          <p:cNvSpPr>
            <a:spLocks noGrp="1"/>
          </p:cNvSpPr>
          <p:nvPr>
            <p:ph type="title"/>
          </p:nvPr>
        </p:nvSpPr>
        <p:spPr>
          <a:xfrm>
            <a:off x="457200" y="274638"/>
            <a:ext cx="8229600" cy="868362"/>
          </a:xfrm>
        </p:spPr>
        <p:txBody>
          <a:bodyPr>
            <a:noAutofit/>
          </a:bodyPr>
          <a:lstStyle/>
          <a:p>
            <a:r>
              <a:rPr lang="el-GR" altLang="en-US" sz="2800" b="1" dirty="0">
                <a:solidFill>
                  <a:schemeClr val="tx2"/>
                </a:solidFill>
              </a:rPr>
              <a:t>«Τα χαρτονομίσματα του </a:t>
            </a:r>
            <a:r>
              <a:rPr lang="el-GR" altLang="en-US" sz="2800" b="1" dirty="0" err="1">
                <a:solidFill>
                  <a:schemeClr val="tx2"/>
                </a:solidFill>
              </a:rPr>
              <a:t>Boggs</a:t>
            </a:r>
            <a:r>
              <a:rPr lang="el-GR" altLang="en-US" sz="2800" b="1" dirty="0">
                <a:solidFill>
                  <a:schemeClr val="tx2"/>
                </a:solidFill>
              </a:rPr>
              <a:t>» και η σημασία</a:t>
            </a:r>
            <a:br>
              <a:rPr lang="el-GR" altLang="en-US" sz="2800" b="1" dirty="0">
                <a:solidFill>
                  <a:schemeClr val="tx2"/>
                </a:solidFill>
              </a:rPr>
            </a:br>
            <a:r>
              <a:rPr lang="el-GR" altLang="en-US" sz="2800" b="1" dirty="0">
                <a:solidFill>
                  <a:schemeClr val="tx2"/>
                </a:solidFill>
              </a:rPr>
              <a:t>του χρήματος</a:t>
            </a:r>
          </a:p>
        </p:txBody>
      </p:sp>
    </p:spTree>
    <p:extLst>
      <p:ext uri="{BB962C8B-B14F-4D97-AF65-F5344CB8AC3E}">
        <p14:creationId xmlns:p14="http://schemas.microsoft.com/office/powerpoint/2010/main" val="18912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B639E-DB94-6985-FD17-C6F53A5CBB63}"/>
              </a:ext>
            </a:extLst>
          </p:cNvPr>
          <p:cNvSpPr>
            <a:spLocks noGrp="1"/>
          </p:cNvSpPr>
          <p:nvPr>
            <p:ph idx="1"/>
          </p:nvPr>
        </p:nvSpPr>
        <p:spPr>
          <a:xfrm>
            <a:off x="457200" y="1600200"/>
            <a:ext cx="8229600" cy="4756150"/>
          </a:xfrm>
        </p:spPr>
        <p:txBody>
          <a:bodyPr>
            <a:normAutofit fontScale="62500" lnSpcReduction="20000"/>
          </a:bodyPr>
          <a:lstStyle/>
          <a:p>
            <a:pPr marL="0" indent="0" algn="just">
              <a:buNone/>
            </a:pPr>
            <a:r>
              <a:rPr lang="el-GR" b="1" dirty="0"/>
              <a:t>Ζωή χωρίς χρήμα</a:t>
            </a:r>
          </a:p>
          <a:p>
            <a:pPr marL="0" indent="0" algn="just">
              <a:buNone/>
            </a:pPr>
            <a:r>
              <a:rPr lang="el-GR" dirty="0"/>
              <a:t>«Μετά από μερικά χρόνια, η δεσποινίς </a:t>
            </a:r>
            <a:r>
              <a:rPr lang="el-GR" dirty="0" err="1"/>
              <a:t>Zelie</a:t>
            </a:r>
            <a:r>
              <a:rPr lang="el-GR" dirty="0"/>
              <a:t>, μία τραγουδίστρια, έδωσε ένα κονσέρτο στα </a:t>
            </a:r>
            <a:r>
              <a:rPr lang="el-GR" dirty="0" err="1"/>
              <a:t>society</a:t>
            </a:r>
            <a:r>
              <a:rPr lang="el-GR" dirty="0"/>
              <a:t> </a:t>
            </a:r>
            <a:r>
              <a:rPr lang="el-GR" dirty="0" err="1"/>
              <a:t>islands</a:t>
            </a:r>
            <a:r>
              <a:rPr lang="el-GR" dirty="0"/>
              <a:t> με αντάλλαγμα το ένα τρίτο των εισπράξεων. Όταν μέτρησαν τις εισπράξεις, το μερίδιό της περιλάμβανε 3 γουρούνια, 23 γαλοπούλες, 44 κότες, 5000 καρύδες, εκτός από τις σημαντικές ποσότητες από μπανάνες, λεμόνια και πορτοκάλια... καθώς η δεσποινίς δεν θα μπορούσε να καταναλώσει μεγάλη ποσότητα των εισπράξεων μόνη της, αναγκάστηκε να ταΐσει τα γουρουνόπουλα και τα κοτόπουλα με τα φρούτα». </a:t>
            </a:r>
          </a:p>
          <a:p>
            <a:pPr marL="0" indent="0" algn="just">
              <a:buNone/>
            </a:pPr>
            <a:endParaRPr lang="el-GR" dirty="0"/>
          </a:p>
          <a:p>
            <a:pPr marL="0" indent="0" algn="just">
              <a:buNone/>
            </a:pPr>
            <a:r>
              <a:rPr lang="el-GR" b="1" dirty="0"/>
              <a:t>Ο Μάρκο Πόλο ανακαλύπτει το χαρτονόμισμα</a:t>
            </a:r>
          </a:p>
          <a:p>
            <a:pPr marL="0" indent="0" algn="just">
              <a:buNone/>
            </a:pPr>
            <a:r>
              <a:rPr lang="el-GR" dirty="0"/>
              <a:t>«Σε αυτήν την πόλη της </a:t>
            </a:r>
            <a:r>
              <a:rPr lang="el-GR" dirty="0" err="1"/>
              <a:t>Kanbula</a:t>
            </a:r>
            <a:r>
              <a:rPr lang="el-GR" dirty="0"/>
              <a:t> (</a:t>
            </a:r>
            <a:r>
              <a:rPr lang="el-GR" dirty="0" err="1"/>
              <a:t>Beijing</a:t>
            </a:r>
            <a:r>
              <a:rPr lang="el-GR" dirty="0"/>
              <a:t>) θα μπορούσε να πει κανείς ότι το νομισματοκοπείο του Μεγάλου Χαν κατέχει το μυστικό των αλχημιστών, αφού γνωρίζει την τέχνη της παραγωγής χρήματος. Βγάζει τη φλούδα από τις μουριές ... Το κάνει χαρτί. το κόβει σε κομμάτια χρήματος διαφορετικού μεγέθους. Η πράξη της πλαστογραφίας τιμωρείται ως μεγάλη προσβολή. Το χαρτονόμισμα αυτό κυκλοφορεί σε όλα τα μέρη του κράτους του Μεγάλου Χαν. Όλοι οι υπήκοοί του το δέχονται χωρίς δισταγμό, επειδή όταν χρειαστεί, μπορούν να το χρησιμοποιήσουν για να αγοράσουν εμπορεύματα». </a:t>
            </a:r>
          </a:p>
        </p:txBody>
      </p:sp>
      <p:sp>
        <p:nvSpPr>
          <p:cNvPr id="4" name="Slide Number Placeholder 3">
            <a:extLst>
              <a:ext uri="{FF2B5EF4-FFF2-40B4-BE49-F238E27FC236}">
                <a16:creationId xmlns:a16="http://schemas.microsoft.com/office/drawing/2014/main" id="{B41DA95B-3D58-A0B8-2DCD-56F85A4D51D5}"/>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55653A57-5477-52B0-7979-34B0588C8C78}"/>
              </a:ext>
            </a:extLst>
          </p:cNvPr>
          <p:cNvSpPr>
            <a:spLocks noGrp="1"/>
          </p:cNvSpPr>
          <p:nvPr>
            <p:ph type="title"/>
          </p:nvPr>
        </p:nvSpPr>
        <p:spPr>
          <a:xfrm>
            <a:off x="457200" y="274637"/>
            <a:ext cx="8229600" cy="1095375"/>
          </a:xfrm>
        </p:spPr>
        <p:txBody>
          <a:bodyPr>
            <a:normAutofit fontScale="90000"/>
          </a:bodyPr>
          <a:lstStyle/>
          <a:p>
            <a:r>
              <a:rPr lang="el-GR" altLang="en-US" sz="4000" b="1" dirty="0">
                <a:solidFill>
                  <a:schemeClr val="tx2"/>
                </a:solidFill>
              </a:rPr>
              <a:t>Αντιπαραβολή οικονομίας με χρήμα με οικονομία αντιπραγματισμού</a:t>
            </a:r>
          </a:p>
        </p:txBody>
      </p:sp>
    </p:spTree>
    <p:extLst>
      <p:ext uri="{BB962C8B-B14F-4D97-AF65-F5344CB8AC3E}">
        <p14:creationId xmlns:p14="http://schemas.microsoft.com/office/powerpoint/2010/main" val="2452514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97CB5-40E9-E23A-9BD3-19DFA479810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EF5B35-E1C4-EBFE-6BEB-D7635DBD19BF}"/>
              </a:ext>
            </a:extLst>
          </p:cNvPr>
          <p:cNvSpPr>
            <a:spLocks noGrp="1"/>
          </p:cNvSpPr>
          <p:nvPr>
            <p:ph idx="1"/>
          </p:nvPr>
        </p:nvSpPr>
        <p:spPr>
          <a:xfrm>
            <a:off x="467032" y="1166018"/>
            <a:ext cx="8229600" cy="4525963"/>
          </a:xfrm>
        </p:spPr>
        <p:txBody>
          <a:bodyPr>
            <a:normAutofit fontScale="92500" lnSpcReduction="10000"/>
          </a:bodyPr>
          <a:lstStyle/>
          <a:p>
            <a:pPr marL="0" indent="0" algn="just">
              <a:buNone/>
            </a:pPr>
            <a:r>
              <a:rPr lang="el-GR" dirty="0"/>
              <a:t>Το χρήμα μπορεί να λάβει τις ακόλουθες μορφές:</a:t>
            </a:r>
          </a:p>
          <a:p>
            <a:pPr algn="just"/>
            <a:r>
              <a:rPr lang="el-GR" b="1" dirty="0"/>
              <a:t>Μ1</a:t>
            </a:r>
            <a:r>
              <a:rPr lang="el-GR" dirty="0"/>
              <a:t> = κυκλοφορούν νόμισμα + καταθέσεις μίας ημέρας (όψεως)</a:t>
            </a:r>
          </a:p>
          <a:p>
            <a:pPr algn="just"/>
            <a:r>
              <a:rPr lang="el-GR" b="1" dirty="0"/>
              <a:t>Μ2</a:t>
            </a:r>
            <a:r>
              <a:rPr lang="el-GR" dirty="0"/>
              <a:t> = </a:t>
            </a:r>
            <a:r>
              <a:rPr lang="el-GR" b="1" dirty="0"/>
              <a:t>Μ1</a:t>
            </a:r>
            <a:r>
              <a:rPr lang="el-GR" dirty="0"/>
              <a:t> + καταθέσεις με συμφωνημένη διάρκεια έως και δύο έτη + καταθέσεις υπό προειδοποίηση έως τρεις μήνες</a:t>
            </a:r>
          </a:p>
          <a:p>
            <a:pPr algn="just"/>
            <a:r>
              <a:rPr lang="el-GR" b="1" dirty="0"/>
              <a:t>Μ3</a:t>
            </a:r>
            <a:r>
              <a:rPr lang="el-GR" dirty="0"/>
              <a:t> = </a:t>
            </a:r>
            <a:r>
              <a:rPr lang="el-GR" b="1" dirty="0"/>
              <a:t>Μ1</a:t>
            </a:r>
            <a:r>
              <a:rPr lang="el-GR" dirty="0"/>
              <a:t> + </a:t>
            </a:r>
            <a:r>
              <a:rPr lang="el-GR" b="1" dirty="0"/>
              <a:t>Μ2</a:t>
            </a:r>
            <a:r>
              <a:rPr lang="el-GR" dirty="0"/>
              <a:t> + συμφωνίες επαναγοράς + μερίδια αμοιβαίων κεφαλαίων + τίτλοι χρηματαγοράς + χρεόγραφα με διάρκεια έως δυο έτη</a:t>
            </a:r>
          </a:p>
          <a:p>
            <a:pPr marL="0" indent="0" algn="just">
              <a:buNone/>
            </a:pPr>
            <a:endParaRPr lang="el-GR" dirty="0"/>
          </a:p>
        </p:txBody>
      </p:sp>
      <p:sp>
        <p:nvSpPr>
          <p:cNvPr id="4" name="Slide Number Placeholder 3">
            <a:extLst>
              <a:ext uri="{FF2B5EF4-FFF2-40B4-BE49-F238E27FC236}">
                <a16:creationId xmlns:a16="http://schemas.microsoft.com/office/drawing/2014/main" id="{8BF32CF6-2FE2-EA9F-A681-96E31F83D0B4}"/>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CE0DD561-BFDF-6EEC-D4AB-EF3C95B4AFC0}"/>
              </a:ext>
            </a:extLst>
          </p:cNvPr>
          <p:cNvSpPr>
            <a:spLocks noGrp="1"/>
          </p:cNvSpPr>
          <p:nvPr>
            <p:ph type="title"/>
          </p:nvPr>
        </p:nvSpPr>
        <p:spPr>
          <a:xfrm>
            <a:off x="457200" y="274638"/>
            <a:ext cx="8229600" cy="792162"/>
          </a:xfrm>
        </p:spPr>
        <p:txBody>
          <a:bodyPr>
            <a:normAutofit/>
          </a:bodyPr>
          <a:lstStyle/>
          <a:p>
            <a:r>
              <a:rPr lang="el-GR" altLang="en-US" sz="3200" b="1" dirty="0">
                <a:solidFill>
                  <a:schemeClr val="tx2"/>
                </a:solidFill>
              </a:rPr>
              <a:t>Μορφές χρήματος</a:t>
            </a:r>
          </a:p>
        </p:txBody>
      </p:sp>
    </p:spTree>
    <p:extLst>
      <p:ext uri="{BB962C8B-B14F-4D97-AF65-F5344CB8AC3E}">
        <p14:creationId xmlns:p14="http://schemas.microsoft.com/office/powerpoint/2010/main" val="719185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17122-2919-5C8E-1635-B6076FAAA3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B9D20-A228-800C-6A85-A0543B5413CE}"/>
              </a:ext>
            </a:extLst>
          </p:cNvPr>
          <p:cNvSpPr>
            <a:spLocks noGrp="1"/>
          </p:cNvSpPr>
          <p:nvPr>
            <p:ph idx="1"/>
          </p:nvPr>
        </p:nvSpPr>
        <p:spPr>
          <a:xfrm>
            <a:off x="457200" y="1166018"/>
            <a:ext cx="8229600" cy="4525963"/>
          </a:xfrm>
        </p:spPr>
        <p:txBody>
          <a:bodyPr>
            <a:normAutofit fontScale="70000" lnSpcReduction="20000"/>
          </a:bodyPr>
          <a:lstStyle/>
          <a:p>
            <a:pPr algn="just"/>
            <a:r>
              <a:rPr lang="el-GR" dirty="0"/>
              <a:t>Η τιμή (κόστος) του χρήματος είναι το (ονομαστικό) επιτόκιο, το οποίο καταβάλλεται από τους οφειλέτες στους δανειστές για δάνεια ή ομόλογα.</a:t>
            </a:r>
          </a:p>
          <a:p>
            <a:pPr algn="just"/>
            <a:r>
              <a:rPr lang="el-GR" dirty="0"/>
              <a:t>Το επιτόκιο είναι το κόστος ευκαιρίας της </a:t>
            </a:r>
            <a:r>
              <a:rPr lang="el-GR" dirty="0" err="1"/>
              <a:t>διακράτησης</a:t>
            </a:r>
            <a:r>
              <a:rPr lang="el-GR" dirty="0"/>
              <a:t> του χρήματος με τη μορφή ρευστών διαθεσίμων από τα νοικοκυριά και τις επιχειρήσεις. Η κατοχή χρήματος με τη μορφή ρευστών συνεπάγεται την απώλεια του ονομαστικού επιτοκίου. </a:t>
            </a:r>
          </a:p>
          <a:p>
            <a:pPr algn="just"/>
            <a:r>
              <a:rPr lang="el-GR" dirty="0"/>
              <a:t>Το ύψος του ονομαστικού επιτοκίου προσδιορίζεται από τις προσδοκίες για την αξία του χρήματος στο μέλλον και επηρεάζεται θετικά από τον προσδοκώμενο ρυθμό πληθωρισμού, καθώς:</a:t>
            </a:r>
            <a:endParaRPr lang="en-US" dirty="0"/>
          </a:p>
          <a:p>
            <a:pPr marL="0" indent="0" algn="just">
              <a:buNone/>
            </a:pPr>
            <a:endParaRPr lang="el-GR" dirty="0"/>
          </a:p>
          <a:p>
            <a:pPr marL="0" indent="0" algn="ctr">
              <a:buNone/>
            </a:pPr>
            <a:r>
              <a:rPr lang="en-US" dirty="0" err="1"/>
              <a:t>i</a:t>
            </a:r>
            <a:r>
              <a:rPr lang="en-US" dirty="0"/>
              <a:t> = r +</a:t>
            </a:r>
            <a:r>
              <a:rPr lang="el" b="1" dirty="0">
                <a:latin typeface="Times New Roman"/>
              </a:rPr>
              <a:t> π</a:t>
            </a:r>
            <a:r>
              <a:rPr lang="el" baseline="30000" dirty="0">
                <a:latin typeface="Times New Roman"/>
              </a:rPr>
              <a:t>ε</a:t>
            </a:r>
            <a:r>
              <a:rPr lang="en-US" dirty="0"/>
              <a:t> </a:t>
            </a:r>
            <a:r>
              <a:rPr lang="el-GR" dirty="0"/>
              <a:t>ή </a:t>
            </a:r>
            <a:r>
              <a:rPr lang="en-US" dirty="0"/>
              <a:t>r = </a:t>
            </a:r>
            <a:r>
              <a:rPr lang="en-US" dirty="0" err="1"/>
              <a:t>i</a:t>
            </a:r>
            <a:r>
              <a:rPr lang="en-US" dirty="0"/>
              <a:t> – </a:t>
            </a:r>
            <a:r>
              <a:rPr lang="el" b="1" dirty="0">
                <a:latin typeface="Times New Roman"/>
              </a:rPr>
              <a:t>π</a:t>
            </a:r>
            <a:r>
              <a:rPr lang="el" baseline="30000" dirty="0">
                <a:latin typeface="Times New Roman"/>
              </a:rPr>
              <a:t>ε</a:t>
            </a:r>
            <a:endParaRPr lang="el-GR" dirty="0"/>
          </a:p>
          <a:p>
            <a:pPr marL="0" indent="0" algn="just">
              <a:buNone/>
            </a:pPr>
            <a:endParaRPr lang="el-GR" dirty="0"/>
          </a:p>
          <a:p>
            <a:pPr marL="0" indent="0" algn="just">
              <a:buNone/>
            </a:pPr>
            <a:r>
              <a:rPr lang="el" dirty="0">
                <a:latin typeface="Times New Roman"/>
              </a:rPr>
              <a:t>όπου, </a:t>
            </a:r>
            <a:r>
              <a:rPr lang="en-US" b="1" dirty="0" err="1">
                <a:latin typeface="Times New Roman"/>
              </a:rPr>
              <a:t>i</a:t>
            </a:r>
            <a:r>
              <a:rPr lang="en-US" b="1" dirty="0">
                <a:latin typeface="Times New Roman"/>
              </a:rPr>
              <a:t> </a:t>
            </a:r>
            <a:r>
              <a:rPr lang="el" dirty="0">
                <a:latin typeface="Times New Roman"/>
              </a:rPr>
              <a:t>το ονομαστικό επιτόκιο, </a:t>
            </a:r>
            <a:r>
              <a:rPr lang="en-US" b="1" dirty="0">
                <a:latin typeface="Times New Roman"/>
              </a:rPr>
              <a:t>r</a:t>
            </a:r>
            <a:r>
              <a:rPr lang="el" sz="2400" b="1" cap="small" dirty="0"/>
              <a:t> </a:t>
            </a:r>
            <a:r>
              <a:rPr lang="el" dirty="0">
                <a:latin typeface="Times New Roman"/>
              </a:rPr>
              <a:t>το πραγματικό επιτόκιο και </a:t>
            </a:r>
            <a:r>
              <a:rPr lang="el" b="1" dirty="0">
                <a:latin typeface="Times New Roman"/>
              </a:rPr>
              <a:t>π</a:t>
            </a:r>
            <a:r>
              <a:rPr lang="el" baseline="30000" dirty="0">
                <a:latin typeface="Times New Roman"/>
              </a:rPr>
              <a:t>ε</a:t>
            </a:r>
            <a:r>
              <a:rPr lang="el" dirty="0">
                <a:latin typeface="Times New Roman"/>
              </a:rPr>
              <a:t> ο προσδοκώμενος ρυθμός πληθωρισμού.</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DD408289-E8DF-C198-7B21-A9245BC25A9A}"/>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BF4FF7F4-93F7-36D8-7980-E92321D38CE6}"/>
              </a:ext>
            </a:extLst>
          </p:cNvPr>
          <p:cNvSpPr>
            <a:spLocks noGrp="1"/>
          </p:cNvSpPr>
          <p:nvPr>
            <p:ph type="title"/>
          </p:nvPr>
        </p:nvSpPr>
        <p:spPr>
          <a:xfrm>
            <a:off x="457200" y="274638"/>
            <a:ext cx="8229600" cy="868362"/>
          </a:xfrm>
        </p:spPr>
        <p:txBody>
          <a:bodyPr>
            <a:normAutofit/>
          </a:bodyPr>
          <a:lstStyle/>
          <a:p>
            <a:r>
              <a:rPr lang="el-GR" altLang="en-US" sz="3200" b="1" dirty="0">
                <a:solidFill>
                  <a:schemeClr val="tx2"/>
                </a:solidFill>
              </a:rPr>
              <a:t>Η τιμή του χρήματος</a:t>
            </a:r>
          </a:p>
        </p:txBody>
      </p:sp>
    </p:spTree>
    <p:extLst>
      <p:ext uri="{BB962C8B-B14F-4D97-AF65-F5344CB8AC3E}">
        <p14:creationId xmlns:p14="http://schemas.microsoft.com/office/powerpoint/2010/main" val="2476397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ECCED1-7DFA-2D26-3DC4-588EDE1E98BA}"/>
              </a:ext>
            </a:extLst>
          </p:cNvPr>
          <p:cNvSpPr>
            <a:spLocks noGrp="1"/>
          </p:cNvSpPr>
          <p:nvPr>
            <p:ph idx="1"/>
          </p:nvPr>
        </p:nvSpPr>
        <p:spPr>
          <a:xfrm>
            <a:off x="457200" y="1219200"/>
            <a:ext cx="8229600" cy="4525963"/>
          </a:xfrm>
        </p:spPr>
        <p:txBody>
          <a:bodyPr>
            <a:normAutofit fontScale="92500" lnSpcReduction="20000"/>
          </a:bodyPr>
          <a:lstStyle/>
          <a:p>
            <a:pPr algn="just"/>
            <a:r>
              <a:rPr lang="el-GR" dirty="0"/>
              <a:t>Μικρά και μεγάλα «μυστικά» κρύβουν τα επιτόκια. </a:t>
            </a:r>
            <a:endParaRPr lang="en-US" dirty="0"/>
          </a:p>
          <a:p>
            <a:pPr algn="just"/>
            <a:r>
              <a:rPr lang="el-GR" dirty="0"/>
              <a:t>Το επιτόκιο που βλέπει κανείς σε μια διαφήμιση δεν είναι αυτό που τελικά αγοράζει, καθώς η «ψαλίδα» ονομαστικού και πραγματικού επιτοκίου διευρύνεται. </a:t>
            </a:r>
            <a:endParaRPr lang="en-US" dirty="0"/>
          </a:p>
          <a:p>
            <a:pPr algn="just"/>
            <a:r>
              <a:rPr lang="el-GR" dirty="0"/>
              <a:t>Το ονομαστικό επιτόκιο δεν είναι αρκετό για να καταλάβει κανείς αν ένα τραπεζικό προϊόν είναι εν τέλει συμφέρον, καθώς σ' αυτό ενσωματώνεται ο προσδοκώμενος ρυθμός πληθωρισμού που ανεβάζει την τιμή.</a:t>
            </a:r>
          </a:p>
          <a:p>
            <a:pPr marL="0" indent="0" algn="just">
              <a:buNone/>
            </a:pPr>
            <a:endParaRPr lang="el-GR" dirty="0"/>
          </a:p>
        </p:txBody>
      </p:sp>
      <p:sp>
        <p:nvSpPr>
          <p:cNvPr id="4" name="Slide Number Placeholder 3">
            <a:extLst>
              <a:ext uri="{FF2B5EF4-FFF2-40B4-BE49-F238E27FC236}">
                <a16:creationId xmlns:a16="http://schemas.microsoft.com/office/drawing/2014/main" id="{AB693669-7720-B28E-FC40-EF7C774D7A78}"/>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9DE2441B-C110-0627-B950-3B31463344FC}"/>
              </a:ext>
            </a:extLst>
          </p:cNvPr>
          <p:cNvSpPr>
            <a:spLocks noGrp="1"/>
          </p:cNvSpPr>
          <p:nvPr>
            <p:ph type="title"/>
          </p:nvPr>
        </p:nvSpPr>
        <p:spPr>
          <a:xfrm>
            <a:off x="457200" y="274638"/>
            <a:ext cx="8229600" cy="868362"/>
          </a:xfrm>
        </p:spPr>
        <p:txBody>
          <a:bodyPr>
            <a:normAutofit/>
          </a:bodyPr>
          <a:lstStyle/>
          <a:p>
            <a:r>
              <a:rPr lang="el-GR" altLang="en-US" sz="3200" b="1" dirty="0">
                <a:solidFill>
                  <a:schemeClr val="tx2"/>
                </a:solidFill>
              </a:rPr>
              <a:t>Τα μυστικά για τα επιτόκια</a:t>
            </a:r>
          </a:p>
        </p:txBody>
      </p:sp>
    </p:spTree>
    <p:extLst>
      <p:ext uri="{BB962C8B-B14F-4D97-AF65-F5344CB8AC3E}">
        <p14:creationId xmlns:p14="http://schemas.microsoft.com/office/powerpoint/2010/main" val="1473028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986</TotalTime>
  <Words>3399</Words>
  <Application>Microsoft Office PowerPoint</Application>
  <PresentationFormat>On-screen Show (4:3)</PresentationFormat>
  <Paragraphs>234</Paragraphs>
  <Slides>27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Tahoma</vt:lpstr>
      <vt:lpstr>Times New Roman</vt:lpstr>
      <vt:lpstr>Office Theme</vt:lpstr>
      <vt:lpstr>Παρουσίαση 1:  Το Χρηματοπιστωτικό Σύστημα</vt:lpstr>
      <vt:lpstr>Το χρήμα και οι λειτουργίες του</vt:lpstr>
      <vt:lpstr>Τύποι χρήματος</vt:lpstr>
      <vt:lpstr>Παραδείγματα χρήματος</vt:lpstr>
      <vt:lpstr>«Τα χαρτονομίσματα του Boggs» και η σημασία του χρήματος</vt:lpstr>
      <vt:lpstr>Αντιπαραβολή οικονομίας με χρήμα με οικονομία αντιπραγματισμού</vt:lpstr>
      <vt:lpstr>Μορφές χρήματος</vt:lpstr>
      <vt:lpstr>Η τιμή του χρήματος</vt:lpstr>
      <vt:lpstr>Τα μυστικά για τα επιτόκια</vt:lpstr>
      <vt:lpstr>Ζήτηση χρήματος</vt:lpstr>
      <vt:lpstr>Η καμπύλη ζήτησης χρήματος</vt:lpstr>
      <vt:lpstr>Προθεσμιακές καταθέσεις</vt:lpstr>
      <vt:lpstr>Η προσφορά χρήματος</vt:lpstr>
      <vt:lpstr>Ισορροπία στην αγορά χρήματος</vt:lpstr>
      <vt:lpstr>Το τραπεζικό σύστημα: η κεντρική και οι εμπορικές τράπεζες</vt:lpstr>
      <vt:lpstr>Χρηματαγορά και νομισματική πολιτική</vt:lpstr>
      <vt:lpstr>Το Ευρωπαϊκό Σύστημα Κεντρικών Τραπεζών</vt:lpstr>
      <vt:lpstr>Η Τράπεζα της Ελλάδος</vt:lpstr>
      <vt:lpstr>Οι εμπορικές τράπεζες και η δημιουργία χρήματος</vt:lpstr>
      <vt:lpstr>Υποχρεωτικά διαθέσιμα</vt:lpstr>
      <vt:lpstr>H δημιουργία χρήματος: παράδειγμα</vt:lpstr>
      <vt:lpstr>Η αύξηση του ποσοστού υποχρεωτικών διαθεσίμων και η διαδικασία δημιουργίας χρήματος: παράδειγμα</vt:lpstr>
      <vt:lpstr>Η αύξηση (μείωση) του ποσοστού υποχρεωτικών διαθεσίμων μειώνει (αυξάνει) τη συνολική ποσότητα χρήματος που κυκλοφορεί στην οικονομία</vt:lpstr>
      <vt:lpstr>Ο πολλαπλασιαστής χρήματος στη μεγάλη ύφεση</vt:lpstr>
      <vt:lpstr>Κανόνας του χρυσού</vt:lpstr>
      <vt:lpstr>Οι κεντρικές τράπεζες καταφεύγουν στο χρυσό</vt:lpstr>
      <vt:lpstr>Χρυσός και κρυπτονομίσματα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75</cp:revision>
  <dcterms:created xsi:type="dcterms:W3CDTF">2013-10-10T16:57:40Z</dcterms:created>
  <dcterms:modified xsi:type="dcterms:W3CDTF">2026-02-18T21:56:01Z</dcterms:modified>
</cp:coreProperties>
</file>