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02870">
              <a:lnSpc>
                <a:spcPts val="1240"/>
              </a:lnSpc>
            </a:pPr>
            <a:fld id="{81D60167-4931-47E6-BA6A-407CBD079E47}" type="slidenum">
              <a:rPr dirty="0"/>
              <a:pPr marL="10287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4F81B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02870">
              <a:lnSpc>
                <a:spcPts val="1240"/>
              </a:lnSpc>
            </a:pPr>
            <a:fld id="{81D60167-4931-47E6-BA6A-407CBD079E47}" type="slidenum">
              <a:rPr dirty="0"/>
              <a:pPr marL="10287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4F81B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6/26/2016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02870">
              <a:lnSpc>
                <a:spcPts val="1240"/>
              </a:lnSpc>
            </a:pPr>
            <a:fld id="{81D60167-4931-47E6-BA6A-407CBD079E47}" type="slidenum">
              <a:rPr dirty="0"/>
              <a:pPr marL="10287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4F81B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6/26/2016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02870">
              <a:lnSpc>
                <a:spcPts val="1240"/>
              </a:lnSpc>
            </a:pPr>
            <a:fld id="{81D60167-4931-47E6-BA6A-407CBD079E47}" type="slidenum">
              <a:rPr dirty="0"/>
              <a:pPr marL="10287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6/26/2016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02870">
              <a:lnSpc>
                <a:spcPts val="1240"/>
              </a:lnSpc>
            </a:pPr>
            <a:fld id="{81D60167-4931-47E6-BA6A-407CBD079E47}" type="slidenum">
              <a:rPr dirty="0"/>
              <a:pPr marL="10287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75944" y="204342"/>
            <a:ext cx="7592110" cy="1219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4F81B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444" y="3077336"/>
            <a:ext cx="7865110" cy="2978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6/26/2016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14511" y="6465214"/>
            <a:ext cx="2063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02870">
              <a:lnSpc>
                <a:spcPts val="1240"/>
              </a:lnSpc>
            </a:pPr>
            <a:fld id="{81D60167-4931-47E6-BA6A-407CBD079E47}" type="slidenum">
              <a:rPr dirty="0"/>
              <a:pPr marL="102870">
                <a:lnSpc>
                  <a:spcPts val="1240"/>
                </a:lnSpc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5078" y="1225041"/>
            <a:ext cx="7534275" cy="12579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7320" marR="5080" indent="-1405255">
              <a:lnSpc>
                <a:spcPct val="100000"/>
              </a:lnSpc>
            </a:pPr>
            <a:r>
              <a:rPr sz="4000" spc="-5" dirty="0">
                <a:latin typeface="Calibri"/>
                <a:cs typeface="Calibri"/>
              </a:rPr>
              <a:t>5. </a:t>
            </a:r>
            <a:r>
              <a:rPr sz="4000" spc="-5" dirty="0"/>
              <a:t>Tο προϊόν </a:t>
            </a:r>
            <a:r>
              <a:rPr sz="4000" spc="-40" dirty="0"/>
              <a:t>και </a:t>
            </a:r>
            <a:r>
              <a:rPr sz="4000" spc="-5" dirty="0"/>
              <a:t>η συναλλαγματική  ισοτιμία</a:t>
            </a:r>
            <a:r>
              <a:rPr sz="4000" spc="-15" dirty="0"/>
              <a:t> </a:t>
            </a:r>
            <a:r>
              <a:rPr sz="4000" spc="-5" dirty="0"/>
              <a:t>βραχυχρόνια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6580" indent="-514984">
              <a:lnSpc>
                <a:spcPct val="100000"/>
              </a:lnSpc>
              <a:buFont typeface="Calibri"/>
              <a:buAutoNum type="arabicPeriod"/>
              <a:tabLst>
                <a:tab pos="577215" algn="l"/>
              </a:tabLst>
            </a:pPr>
            <a:r>
              <a:rPr spc="-5" dirty="0"/>
              <a:t>Οι </a:t>
            </a:r>
            <a:r>
              <a:rPr spc="-10" dirty="0"/>
              <a:t>προσδιοριστικοί παράγοντες </a:t>
            </a:r>
            <a:r>
              <a:rPr spc="-5" dirty="0"/>
              <a:t>της </a:t>
            </a:r>
            <a:r>
              <a:rPr spc="-10" dirty="0"/>
              <a:t>συνολικής</a:t>
            </a:r>
            <a:r>
              <a:rPr spc="190" dirty="0"/>
              <a:t> </a:t>
            </a:r>
            <a:r>
              <a:rPr spc="-5" dirty="0"/>
              <a:t>ζήτησης</a:t>
            </a:r>
          </a:p>
          <a:p>
            <a:pPr marL="576580" indent="-514984">
              <a:lnSpc>
                <a:spcPct val="100000"/>
              </a:lnSpc>
              <a:spcBef>
                <a:spcPts val="525"/>
              </a:spcBef>
              <a:buAutoNum type="arabicPeriod"/>
              <a:tabLst>
                <a:tab pos="577215" algn="l"/>
              </a:tabLst>
            </a:pPr>
            <a:r>
              <a:rPr spc="-5" dirty="0">
                <a:latin typeface="Calibri"/>
                <a:cs typeface="Calibri"/>
              </a:rPr>
              <a:t>H </a:t>
            </a:r>
            <a:r>
              <a:rPr spc="-5" dirty="0"/>
              <a:t>βραχυχρόνια ισορροπία στην αγορά</a:t>
            </a:r>
            <a:r>
              <a:rPr spc="5" dirty="0"/>
              <a:t> </a:t>
            </a:r>
            <a:r>
              <a:rPr spc="-5" dirty="0"/>
              <a:t>προϊόντος</a:t>
            </a:r>
          </a:p>
          <a:p>
            <a:pPr marL="576580" indent="-514984">
              <a:lnSpc>
                <a:spcPct val="100000"/>
              </a:lnSpc>
              <a:spcBef>
                <a:spcPts val="525"/>
              </a:spcBef>
              <a:buFont typeface="Calibri"/>
              <a:buAutoNum type="arabicPeriod"/>
              <a:tabLst>
                <a:tab pos="577215" algn="l"/>
              </a:tabLst>
            </a:pPr>
            <a:r>
              <a:rPr spc="-5" dirty="0"/>
              <a:t>Η βραχυχρόνια ισορροπία στην αγορά</a:t>
            </a:r>
            <a:r>
              <a:rPr spc="15" dirty="0"/>
              <a:t> </a:t>
            </a:r>
            <a:r>
              <a:rPr spc="-10" dirty="0"/>
              <a:t>περιουσιακών</a:t>
            </a:r>
          </a:p>
          <a:p>
            <a:pPr marL="576580">
              <a:lnSpc>
                <a:spcPct val="100000"/>
              </a:lnSpc>
            </a:pPr>
            <a:r>
              <a:rPr spc="-15" dirty="0"/>
              <a:t>στοιχείων</a:t>
            </a:r>
          </a:p>
          <a:p>
            <a:pPr marL="576580" marR="1016635" indent="-514984">
              <a:lnSpc>
                <a:spcPct val="100000"/>
              </a:lnSpc>
              <a:spcBef>
                <a:spcPts val="525"/>
              </a:spcBef>
              <a:buFont typeface="Calibri"/>
              <a:buAutoNum type="arabicPeriod" startAt="4"/>
              <a:tabLst>
                <a:tab pos="577215" algn="l"/>
              </a:tabLst>
            </a:pPr>
            <a:r>
              <a:rPr spc="-5" dirty="0"/>
              <a:t>Η βραχυχρόνια ισορροπία </a:t>
            </a:r>
            <a:r>
              <a:rPr spc="-15" dirty="0"/>
              <a:t>των </a:t>
            </a:r>
            <a:r>
              <a:rPr spc="-10" dirty="0"/>
              <a:t>αγορών </a:t>
            </a:r>
            <a:r>
              <a:rPr spc="-5" dirty="0"/>
              <a:t>προϊόντος </a:t>
            </a:r>
            <a:r>
              <a:rPr spc="-30" dirty="0"/>
              <a:t>και  </a:t>
            </a:r>
            <a:r>
              <a:rPr spc="-10" dirty="0"/>
              <a:t>περιουσιακών</a:t>
            </a:r>
            <a:r>
              <a:rPr spc="-15" dirty="0"/>
              <a:t> στοιχείων</a:t>
            </a:r>
          </a:p>
          <a:p>
            <a:pPr marL="576580" marR="5080" indent="-514984">
              <a:lnSpc>
                <a:spcPct val="100000"/>
              </a:lnSpc>
              <a:spcBef>
                <a:spcPts val="530"/>
              </a:spcBef>
              <a:buFont typeface="Calibri"/>
              <a:buAutoNum type="arabicPeriod" startAt="4"/>
              <a:tabLst>
                <a:tab pos="577215" algn="l"/>
              </a:tabLst>
            </a:pPr>
            <a:r>
              <a:rPr spc="-10" dirty="0"/>
              <a:t>Επιδράσεις </a:t>
            </a:r>
            <a:r>
              <a:rPr spc="-15" dirty="0"/>
              <a:t>των προσωρινών μεταβολών </a:t>
            </a:r>
            <a:r>
              <a:rPr spc="-5" dirty="0"/>
              <a:t>της νομισματικής </a:t>
            </a:r>
            <a:r>
              <a:rPr spc="-30" dirty="0"/>
              <a:t>και  </a:t>
            </a:r>
            <a:r>
              <a:rPr spc="-5" dirty="0"/>
              <a:t>δημοσιονομικής</a:t>
            </a:r>
            <a:r>
              <a:rPr dirty="0"/>
              <a:t> </a:t>
            </a:r>
            <a:r>
              <a:rPr spc="-15" dirty="0"/>
              <a:t>πολιτικής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3886" y="268859"/>
            <a:ext cx="6798309" cy="1132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3600" b="1" spc="-145" dirty="0">
                <a:solidFill>
                  <a:srgbClr val="4F81BC"/>
                </a:solidFill>
                <a:latin typeface="Calibri"/>
                <a:cs typeface="Calibri"/>
              </a:rPr>
              <a:t>Το </a:t>
            </a:r>
            <a:r>
              <a:rPr sz="3600" b="1" spc="-10" dirty="0">
                <a:solidFill>
                  <a:srgbClr val="4F81BC"/>
                </a:solidFill>
                <a:latin typeface="Calibri"/>
                <a:cs typeface="Calibri"/>
              </a:rPr>
              <a:t>αποτέλεσμα </a:t>
            </a:r>
            <a:r>
              <a:rPr sz="3600" b="1" dirty="0">
                <a:solidFill>
                  <a:srgbClr val="4F81BC"/>
                </a:solidFill>
                <a:latin typeface="Calibri"/>
                <a:cs typeface="Calibri"/>
              </a:rPr>
              <a:t>της υποτίμησης</a:t>
            </a:r>
            <a:r>
              <a:rPr sz="3600" b="1" spc="13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4F81BC"/>
                </a:solidFill>
                <a:latin typeface="Calibri"/>
                <a:cs typeface="Calibri"/>
              </a:rPr>
              <a:t>του</a:t>
            </a:r>
            <a:endParaRPr sz="3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3600" b="1" spc="-5" dirty="0">
                <a:solidFill>
                  <a:srgbClr val="4F81BC"/>
                </a:solidFill>
                <a:latin typeface="Calibri"/>
                <a:cs typeface="Calibri"/>
              </a:rPr>
              <a:t>εγχώριου νομίσματος </a:t>
            </a:r>
            <a:r>
              <a:rPr sz="3600" b="1" spc="5" dirty="0">
                <a:solidFill>
                  <a:srgbClr val="4F81BC"/>
                </a:solidFill>
                <a:latin typeface="Calibri"/>
                <a:cs typeface="Calibri"/>
              </a:rPr>
              <a:t>στο</a:t>
            </a:r>
            <a:r>
              <a:rPr sz="3600" b="1" spc="-5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4F81BC"/>
                </a:solidFill>
                <a:latin typeface="Calibri"/>
                <a:cs typeface="Calibri"/>
              </a:rPr>
              <a:t>προϊόν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47800" y="1524000"/>
            <a:ext cx="6553200" cy="518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427211" y="6465214"/>
            <a:ext cx="18097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11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4800" rIns="0" bIns="0" rtlCol="0">
            <a:spAutoFit/>
          </a:bodyPr>
          <a:lstStyle/>
          <a:p>
            <a:pPr marL="614680">
              <a:lnSpc>
                <a:spcPct val="100000"/>
              </a:lnSpc>
            </a:pPr>
            <a:r>
              <a:rPr sz="4000" spc="-10" dirty="0"/>
              <a:t>Επεξήγηση </a:t>
            </a:r>
            <a:r>
              <a:rPr sz="4000" spc="-15" dirty="0"/>
              <a:t>του</a:t>
            </a:r>
            <a:r>
              <a:rPr sz="4000" spc="-55" dirty="0"/>
              <a:t> </a:t>
            </a:r>
            <a:r>
              <a:rPr sz="4000" spc="-10" dirty="0"/>
              <a:t>Διαγράμματος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643126"/>
            <a:ext cx="8036559" cy="4363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ts val="1785"/>
              </a:lnSpc>
              <a:buFont typeface="Arial"/>
              <a:buChar char="•"/>
              <a:tabLst>
                <a:tab pos="356235" algn="l"/>
              </a:tabLst>
            </a:pPr>
            <a:r>
              <a:rPr sz="2700" dirty="0">
                <a:latin typeface="Calibri"/>
                <a:cs typeface="Calibri"/>
              </a:rPr>
              <a:t>Πώς </a:t>
            </a:r>
            <a:r>
              <a:rPr sz="2700" spc="-10" dirty="0">
                <a:latin typeface="Calibri"/>
                <a:cs typeface="Calibri"/>
              </a:rPr>
              <a:t>επηρεάζει </a:t>
            </a:r>
            <a:r>
              <a:rPr sz="2700" dirty="0">
                <a:latin typeface="Calibri"/>
                <a:cs typeface="Calibri"/>
              </a:rPr>
              <a:t>η </a:t>
            </a:r>
            <a:r>
              <a:rPr sz="2700" u="heavy" dirty="0">
                <a:latin typeface="Calibri"/>
                <a:cs typeface="Calibri"/>
              </a:rPr>
              <a:t>ονομαστική</a:t>
            </a:r>
            <a:r>
              <a:rPr sz="2700" u="heavy" spc="-5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συναλλαγματική</a:t>
            </a:r>
            <a:endParaRPr sz="2700">
              <a:latin typeface="Calibri"/>
              <a:cs typeface="Calibri"/>
            </a:endParaRPr>
          </a:p>
          <a:p>
            <a:pPr marL="355600" marR="621665">
              <a:lnSpc>
                <a:spcPct val="70000"/>
              </a:lnSpc>
              <a:spcBef>
                <a:spcPts val="484"/>
              </a:spcBef>
            </a:pPr>
            <a:r>
              <a:rPr sz="2700" dirty="0">
                <a:latin typeface="Calibri"/>
                <a:cs typeface="Calibri"/>
              </a:rPr>
              <a:t>ισοτιμία </a:t>
            </a:r>
            <a:r>
              <a:rPr sz="2700" spc="-5" dirty="0">
                <a:latin typeface="Calibri"/>
                <a:cs typeface="Calibri"/>
              </a:rPr>
              <a:t>τη </a:t>
            </a:r>
            <a:r>
              <a:rPr sz="2700" dirty="0">
                <a:latin typeface="Calibri"/>
                <a:cs typeface="Calibri"/>
              </a:rPr>
              <a:t>βραχυχρόνια </a:t>
            </a:r>
            <a:r>
              <a:rPr sz="2700" spc="-5" dirty="0">
                <a:latin typeface="Calibri"/>
                <a:cs typeface="Calibri"/>
              </a:rPr>
              <a:t>ισορροπία </a:t>
            </a:r>
            <a:r>
              <a:rPr sz="2700" dirty="0">
                <a:latin typeface="Calibri"/>
                <a:cs typeface="Calibri"/>
              </a:rPr>
              <a:t>της </a:t>
            </a:r>
            <a:r>
              <a:rPr sz="2700" spc="-10" dirty="0">
                <a:latin typeface="Calibri"/>
                <a:cs typeface="Calibri"/>
              </a:rPr>
              <a:t>συνολικής  ζήτησης </a:t>
            </a:r>
            <a:r>
              <a:rPr sz="2700" spc="-35" dirty="0">
                <a:latin typeface="Calibri"/>
                <a:cs typeface="Calibri"/>
              </a:rPr>
              <a:t>και </a:t>
            </a:r>
            <a:r>
              <a:rPr sz="2700" spc="-10" dirty="0">
                <a:latin typeface="Calibri"/>
                <a:cs typeface="Calibri"/>
              </a:rPr>
              <a:t>του</a:t>
            </a:r>
            <a:r>
              <a:rPr sz="2700" spc="2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προϊόντος;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ts val="2755"/>
              </a:lnSpc>
              <a:spcBef>
                <a:spcPts val="645"/>
              </a:spcBef>
              <a:buFont typeface="Arial"/>
              <a:buChar char="•"/>
              <a:tabLst>
                <a:tab pos="356235" algn="l"/>
              </a:tabLst>
            </a:pPr>
            <a:r>
              <a:rPr sz="2700" spc="-5" dirty="0">
                <a:latin typeface="Calibri"/>
                <a:cs typeface="Calibri"/>
              </a:rPr>
              <a:t>Όταν </a:t>
            </a:r>
            <a:r>
              <a:rPr sz="2700" spc="-15" dirty="0">
                <a:latin typeface="Calibri"/>
                <a:cs typeface="Calibri"/>
              </a:rPr>
              <a:t>το </a:t>
            </a:r>
            <a:r>
              <a:rPr sz="2700" spc="-10" dirty="0">
                <a:latin typeface="Calibri"/>
                <a:cs typeface="Calibri"/>
              </a:rPr>
              <a:t>μέσο </a:t>
            </a:r>
            <a:r>
              <a:rPr sz="2700" spc="-5" dirty="0">
                <a:latin typeface="Calibri"/>
                <a:cs typeface="Calibri"/>
              </a:rPr>
              <a:t>εγχώριο </a:t>
            </a:r>
            <a:r>
              <a:rPr sz="2700" spc="-35" dirty="0">
                <a:latin typeface="Calibri"/>
                <a:cs typeface="Calibri"/>
              </a:rPr>
              <a:t>και </a:t>
            </a:r>
            <a:r>
              <a:rPr sz="2700" spc="-5" dirty="0">
                <a:latin typeface="Calibri"/>
                <a:cs typeface="Calibri"/>
              </a:rPr>
              <a:t>ξένο επίπεδο τιμών</a:t>
            </a:r>
            <a:r>
              <a:rPr sz="2700" spc="-10" dirty="0">
                <a:latin typeface="Calibri"/>
                <a:cs typeface="Calibri"/>
              </a:rPr>
              <a:t> είναι</a:t>
            </a:r>
            <a:endParaRPr sz="2700">
              <a:latin typeface="Calibri"/>
              <a:cs typeface="Calibri"/>
            </a:endParaRPr>
          </a:p>
          <a:p>
            <a:pPr marL="355600">
              <a:lnSpc>
                <a:spcPts val="2270"/>
              </a:lnSpc>
            </a:pPr>
            <a:r>
              <a:rPr sz="2700" dirty="0">
                <a:latin typeface="Calibri"/>
                <a:cs typeface="Calibri"/>
              </a:rPr>
              <a:t>σταθερό </a:t>
            </a:r>
            <a:r>
              <a:rPr sz="2700" spc="-5" dirty="0">
                <a:latin typeface="Calibri"/>
                <a:cs typeface="Calibri"/>
              </a:rPr>
              <a:t>(βραχυχρόνια </a:t>
            </a:r>
            <a:r>
              <a:rPr sz="2700" dirty="0">
                <a:latin typeface="Calibri"/>
                <a:cs typeface="Calibri"/>
              </a:rPr>
              <a:t>περίοδος), μια αύξηση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της</a:t>
            </a:r>
            <a:endParaRPr sz="2700">
              <a:latin typeface="Calibri"/>
              <a:cs typeface="Calibri"/>
            </a:endParaRPr>
          </a:p>
          <a:p>
            <a:pPr marL="355600">
              <a:lnSpc>
                <a:spcPts val="2270"/>
              </a:lnSpc>
            </a:pPr>
            <a:r>
              <a:rPr sz="2700" spc="-5" dirty="0">
                <a:latin typeface="Calibri"/>
                <a:cs typeface="Calibri"/>
              </a:rPr>
              <a:t>ονομαστικής συναλλαγματικής </a:t>
            </a:r>
            <a:r>
              <a:rPr sz="2700" dirty="0">
                <a:latin typeface="Calibri"/>
                <a:cs typeface="Calibri"/>
              </a:rPr>
              <a:t>ισοτιμίας </a:t>
            </a:r>
            <a:r>
              <a:rPr sz="2700" spc="-20" dirty="0">
                <a:latin typeface="Calibri"/>
                <a:cs typeface="Calibri"/>
              </a:rPr>
              <a:t>κάνει </a:t>
            </a:r>
            <a:r>
              <a:rPr sz="2700" spc="-10" dirty="0">
                <a:latin typeface="Calibri"/>
                <a:cs typeface="Calibri"/>
              </a:rPr>
              <a:t>τα</a:t>
            </a:r>
            <a:r>
              <a:rPr sz="2700" spc="1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ξένα</a:t>
            </a:r>
            <a:endParaRPr sz="2700">
              <a:latin typeface="Calibri"/>
              <a:cs typeface="Calibri"/>
            </a:endParaRPr>
          </a:p>
          <a:p>
            <a:pPr marL="355600" marR="931544">
              <a:lnSpc>
                <a:spcPct val="70000"/>
              </a:lnSpc>
              <a:spcBef>
                <a:spcPts val="484"/>
              </a:spcBef>
            </a:pPr>
            <a:r>
              <a:rPr sz="2700" spc="-5" dirty="0">
                <a:latin typeface="Calibri"/>
                <a:cs typeface="Calibri"/>
              </a:rPr>
              <a:t>αγαθά </a:t>
            </a:r>
            <a:r>
              <a:rPr sz="2700" spc="-30" dirty="0">
                <a:latin typeface="Calibri"/>
                <a:cs typeface="Calibri"/>
              </a:rPr>
              <a:t>και </a:t>
            </a:r>
            <a:r>
              <a:rPr sz="2700" spc="-5" dirty="0">
                <a:latin typeface="Calibri"/>
                <a:cs typeface="Calibri"/>
              </a:rPr>
              <a:t>υπηρεσίες πιο </a:t>
            </a:r>
            <a:r>
              <a:rPr sz="2700" spc="-10" dirty="0">
                <a:latin typeface="Calibri"/>
                <a:cs typeface="Calibri"/>
              </a:rPr>
              <a:t>ακριβά </a:t>
            </a:r>
            <a:r>
              <a:rPr sz="2700" dirty="0">
                <a:latin typeface="Calibri"/>
                <a:cs typeface="Calibri"/>
              </a:rPr>
              <a:t>σε </a:t>
            </a:r>
            <a:r>
              <a:rPr sz="2700" spc="-10" dirty="0">
                <a:latin typeface="Calibri"/>
                <a:cs typeface="Calibri"/>
              </a:rPr>
              <a:t>σχέση </a:t>
            </a:r>
            <a:r>
              <a:rPr sz="2700" dirty="0">
                <a:latin typeface="Calibri"/>
                <a:cs typeface="Calibri"/>
              </a:rPr>
              <a:t>με </a:t>
            </a:r>
            <a:r>
              <a:rPr sz="2700" spc="-15" dirty="0">
                <a:latin typeface="Calibri"/>
                <a:cs typeface="Calibri"/>
              </a:rPr>
              <a:t>τα  </a:t>
            </a:r>
            <a:r>
              <a:rPr sz="2700" spc="-5" dirty="0">
                <a:latin typeface="Calibri"/>
                <a:cs typeface="Calibri"/>
              </a:rPr>
              <a:t>εγχώρια αγαθά </a:t>
            </a:r>
            <a:r>
              <a:rPr sz="2700" spc="-35" dirty="0">
                <a:latin typeface="Calibri"/>
                <a:cs typeface="Calibri"/>
              </a:rPr>
              <a:t>και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υπηρεσίες.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ts val="2755"/>
              </a:lnSpc>
              <a:spcBef>
                <a:spcPts val="650"/>
              </a:spcBef>
              <a:buFont typeface="Arial"/>
              <a:buChar char="•"/>
              <a:tabLst>
                <a:tab pos="356235" algn="l"/>
              </a:tabLst>
            </a:pPr>
            <a:r>
              <a:rPr sz="2700" dirty="0">
                <a:latin typeface="Calibri"/>
                <a:cs typeface="Calibri"/>
              </a:rPr>
              <a:t>Μια αύξηση </a:t>
            </a:r>
            <a:r>
              <a:rPr sz="2700" spc="-5" dirty="0">
                <a:latin typeface="Calibri"/>
                <a:cs typeface="Calibri"/>
              </a:rPr>
              <a:t>της </a:t>
            </a:r>
            <a:r>
              <a:rPr sz="2700" dirty="0">
                <a:latin typeface="Calibri"/>
                <a:cs typeface="Calibri"/>
              </a:rPr>
              <a:t>ονομαστικής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συναλλαγματικής</a:t>
            </a:r>
            <a:endParaRPr sz="2700">
              <a:latin typeface="Calibri"/>
              <a:cs typeface="Calibri"/>
            </a:endParaRPr>
          </a:p>
          <a:p>
            <a:pPr marL="355600" marR="657225">
              <a:lnSpc>
                <a:spcPct val="70000"/>
              </a:lnSpc>
              <a:spcBef>
                <a:spcPts val="484"/>
              </a:spcBef>
            </a:pPr>
            <a:r>
              <a:rPr sz="2700" dirty="0">
                <a:latin typeface="Calibri"/>
                <a:cs typeface="Calibri"/>
              </a:rPr>
              <a:t>ισοτιμίας (υποτίμηση </a:t>
            </a:r>
            <a:r>
              <a:rPr sz="2700" spc="-10" dirty="0">
                <a:latin typeface="Calibri"/>
                <a:cs typeface="Calibri"/>
              </a:rPr>
              <a:t>του </a:t>
            </a:r>
            <a:r>
              <a:rPr sz="2700" spc="-5" dirty="0">
                <a:latin typeface="Calibri"/>
                <a:cs typeface="Calibri"/>
              </a:rPr>
              <a:t>εγχώριου νομίσματος)  αυξάνει τη </a:t>
            </a:r>
            <a:r>
              <a:rPr sz="2700" spc="-10" dirty="0">
                <a:latin typeface="Calibri"/>
                <a:cs typeface="Calibri"/>
              </a:rPr>
              <a:t>συνολική ζήτηση </a:t>
            </a:r>
            <a:r>
              <a:rPr sz="2700" spc="-5" dirty="0">
                <a:latin typeface="Calibri"/>
                <a:cs typeface="Calibri"/>
              </a:rPr>
              <a:t>εγχώριων</a:t>
            </a:r>
            <a:r>
              <a:rPr sz="270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προϊόντων.</a:t>
            </a:r>
            <a:endParaRPr sz="2700">
              <a:latin typeface="Calibri"/>
              <a:cs typeface="Calibri"/>
            </a:endParaRPr>
          </a:p>
          <a:p>
            <a:pPr marL="355600" marR="5080" indent="-342900">
              <a:lnSpc>
                <a:spcPct val="70000"/>
              </a:lnSpc>
              <a:spcBef>
                <a:spcPts val="1620"/>
              </a:spcBef>
              <a:buFont typeface="Arial"/>
              <a:buChar char="•"/>
              <a:tabLst>
                <a:tab pos="356235" algn="l"/>
              </a:tabLst>
            </a:pPr>
            <a:r>
              <a:rPr sz="2700" dirty="0">
                <a:latin typeface="Calibri"/>
                <a:cs typeface="Calibri"/>
              </a:rPr>
              <a:t>Σε </a:t>
            </a:r>
            <a:r>
              <a:rPr sz="2700" spc="-5" dirty="0">
                <a:latin typeface="Calibri"/>
                <a:cs typeface="Calibri"/>
              </a:rPr>
              <a:t>ισορροπία, η </a:t>
            </a:r>
            <a:r>
              <a:rPr sz="2700" spc="-10" dirty="0">
                <a:latin typeface="Calibri"/>
                <a:cs typeface="Calibri"/>
              </a:rPr>
              <a:t>παραγωγή </a:t>
            </a:r>
            <a:r>
              <a:rPr sz="2700" spc="-5" dirty="0">
                <a:latin typeface="Calibri"/>
                <a:cs typeface="Calibri"/>
              </a:rPr>
              <a:t>θα </a:t>
            </a:r>
            <a:r>
              <a:rPr sz="2700" dirty="0">
                <a:latin typeface="Calibri"/>
                <a:cs typeface="Calibri"/>
              </a:rPr>
              <a:t>αυξηθεί </a:t>
            </a:r>
            <a:r>
              <a:rPr sz="2700" spc="-5" dirty="0">
                <a:latin typeface="Calibri"/>
                <a:cs typeface="Calibri"/>
              </a:rPr>
              <a:t>για να εξισωθεί  </a:t>
            </a:r>
            <a:r>
              <a:rPr sz="2700" dirty="0">
                <a:latin typeface="Calibri"/>
                <a:cs typeface="Calibri"/>
              </a:rPr>
              <a:t>με </a:t>
            </a:r>
            <a:r>
              <a:rPr sz="2700" spc="-25" dirty="0">
                <a:latin typeface="Calibri"/>
                <a:cs typeface="Calibri"/>
              </a:rPr>
              <a:t>την </a:t>
            </a:r>
            <a:r>
              <a:rPr sz="2700" spc="-5" dirty="0">
                <a:latin typeface="Calibri"/>
                <a:cs typeface="Calibri"/>
              </a:rPr>
              <a:t>υψηλότερη </a:t>
            </a:r>
            <a:r>
              <a:rPr sz="2700" spc="-10" dirty="0">
                <a:latin typeface="Calibri"/>
                <a:cs typeface="Calibri"/>
              </a:rPr>
              <a:t>συνολική</a:t>
            </a:r>
            <a:r>
              <a:rPr sz="2700" spc="1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ζήτηση.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48765">
              <a:lnSpc>
                <a:spcPct val="100000"/>
              </a:lnSpc>
            </a:pPr>
            <a:r>
              <a:rPr sz="3200" spc="-15" dirty="0"/>
              <a:t>Εξαγωγή </a:t>
            </a:r>
            <a:r>
              <a:rPr sz="3200" dirty="0"/>
              <a:t>της </a:t>
            </a:r>
            <a:r>
              <a:rPr sz="3200" spc="-25" dirty="0"/>
              <a:t>καμπύλης</a:t>
            </a:r>
            <a:r>
              <a:rPr sz="3200" spc="-55" dirty="0"/>
              <a:t> </a:t>
            </a:r>
            <a:r>
              <a:rPr sz="3200" spc="-10" dirty="0">
                <a:latin typeface="Calibri"/>
                <a:cs typeface="Calibri"/>
              </a:rPr>
              <a:t>DD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81200" y="838200"/>
            <a:ext cx="5105400" cy="5867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74850" y="831850"/>
            <a:ext cx="5118100" cy="5880100"/>
          </a:xfrm>
          <a:custGeom>
            <a:avLst/>
            <a:gdLst/>
            <a:ahLst/>
            <a:cxnLst/>
            <a:rect l="l" t="t" r="r" b="b"/>
            <a:pathLst>
              <a:path w="5118100" h="5880100">
                <a:moveTo>
                  <a:pt x="0" y="5880100"/>
                </a:moveTo>
                <a:lnTo>
                  <a:pt x="5118100" y="5880100"/>
                </a:lnTo>
                <a:lnTo>
                  <a:pt x="5118100" y="0"/>
                </a:lnTo>
                <a:lnTo>
                  <a:pt x="0" y="0"/>
                </a:lnTo>
                <a:lnTo>
                  <a:pt x="0" y="58801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13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5575" rIns="0" bIns="0" rtlCol="0">
            <a:spAutoFit/>
          </a:bodyPr>
          <a:lstStyle/>
          <a:p>
            <a:pPr marL="562610">
              <a:lnSpc>
                <a:spcPct val="100000"/>
              </a:lnSpc>
            </a:pPr>
            <a:r>
              <a:rPr spc="-5" dirty="0"/>
              <a:t>Περισσότερα για </a:t>
            </a:r>
            <a:r>
              <a:rPr spc="-25" dirty="0"/>
              <a:t>την </a:t>
            </a:r>
            <a:r>
              <a:rPr spc="-30" dirty="0"/>
              <a:t>καμπύλη</a:t>
            </a:r>
            <a:r>
              <a:rPr spc="30" dirty="0"/>
              <a:t> </a:t>
            </a:r>
            <a:r>
              <a:rPr i="1" spc="-5" dirty="0">
                <a:latin typeface="Calibri"/>
                <a:cs typeface="Calibri"/>
              </a:rPr>
              <a:t>DD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481581"/>
            <a:ext cx="8061325" cy="4857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ts val="2020"/>
              </a:lnSpc>
              <a:buFont typeface="Arial"/>
              <a:buChar char="•"/>
              <a:tabLst>
                <a:tab pos="356235" algn="l"/>
              </a:tabLst>
            </a:pPr>
            <a:r>
              <a:rPr sz="2400" spc="-5" dirty="0">
                <a:latin typeface="Calibri"/>
                <a:cs typeface="Calibri"/>
              </a:rPr>
              <a:t>Δείχνει </a:t>
            </a:r>
            <a:r>
              <a:rPr sz="2400" spc="-10" dirty="0">
                <a:latin typeface="Calibri"/>
                <a:cs typeface="Calibri"/>
              </a:rPr>
              <a:t>συνδυασμούς </a:t>
            </a:r>
            <a:r>
              <a:rPr sz="2400" spc="-5" dirty="0">
                <a:latin typeface="Calibri"/>
                <a:cs typeface="Calibri"/>
              </a:rPr>
              <a:t>προϊόντος </a:t>
            </a:r>
            <a:r>
              <a:rPr sz="2400" spc="-30" dirty="0">
                <a:latin typeface="Calibri"/>
                <a:cs typeface="Calibri"/>
              </a:rPr>
              <a:t>και</a:t>
            </a:r>
            <a:r>
              <a:rPr sz="2400" spc="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συναλλαγματικής</a:t>
            </a:r>
            <a:endParaRPr sz="2400">
              <a:latin typeface="Calibri"/>
              <a:cs typeface="Calibri"/>
            </a:endParaRPr>
          </a:p>
          <a:p>
            <a:pPr marL="355600" marR="568960">
              <a:lnSpc>
                <a:spcPct val="80000"/>
              </a:lnSpc>
              <a:spcBef>
                <a:spcPts val="290"/>
              </a:spcBef>
            </a:pPr>
            <a:r>
              <a:rPr sz="2400" spc="-5" dirty="0">
                <a:latin typeface="Calibri"/>
                <a:cs typeface="Calibri"/>
              </a:rPr>
              <a:t>ισοτιμίας </a:t>
            </a:r>
            <a:r>
              <a:rPr sz="2400" spc="-10" dirty="0">
                <a:latin typeface="Calibri"/>
                <a:cs typeface="Calibri"/>
              </a:rPr>
              <a:t>στους </a:t>
            </a:r>
            <a:r>
              <a:rPr sz="2400" spc="-5" dirty="0">
                <a:latin typeface="Calibri"/>
                <a:cs typeface="Calibri"/>
              </a:rPr>
              <a:t>οποίους </a:t>
            </a:r>
            <a:r>
              <a:rPr sz="2400" dirty="0">
                <a:latin typeface="Calibri"/>
                <a:cs typeface="Calibri"/>
              </a:rPr>
              <a:t>η </a:t>
            </a:r>
            <a:r>
              <a:rPr sz="2400" spc="-10" dirty="0">
                <a:latin typeface="Calibri"/>
                <a:cs typeface="Calibri"/>
              </a:rPr>
              <a:t>αγορά </a:t>
            </a:r>
            <a:r>
              <a:rPr sz="2400" spc="-5" dirty="0">
                <a:latin typeface="Calibri"/>
                <a:cs typeface="Calibri"/>
              </a:rPr>
              <a:t>προϊόντος </a:t>
            </a:r>
            <a:r>
              <a:rPr sz="2400" spc="-10" dirty="0">
                <a:latin typeface="Calibri"/>
                <a:cs typeface="Calibri"/>
              </a:rPr>
              <a:t>βρίσκεται </a:t>
            </a:r>
            <a:r>
              <a:rPr sz="2400" dirty="0">
                <a:latin typeface="Calibri"/>
                <a:cs typeface="Calibri"/>
              </a:rPr>
              <a:t>σε  </a:t>
            </a:r>
            <a:r>
              <a:rPr sz="2400" spc="-5" dirty="0">
                <a:latin typeface="Calibri"/>
                <a:cs typeface="Calibri"/>
              </a:rPr>
              <a:t>βραχυχρόνια ισορροπία </a:t>
            </a:r>
            <a:r>
              <a:rPr sz="2400" spc="-10" dirty="0">
                <a:latin typeface="Calibri"/>
                <a:cs typeface="Calibri"/>
              </a:rPr>
              <a:t>(δηλαδή, συνολική ζήτηση </a:t>
            </a:r>
            <a:r>
              <a:rPr sz="2400" dirty="0">
                <a:latin typeface="Calibri"/>
                <a:cs typeface="Calibri"/>
              </a:rPr>
              <a:t>=  </a:t>
            </a:r>
            <a:r>
              <a:rPr sz="2400" spc="-20" dirty="0">
                <a:latin typeface="Calibri"/>
                <a:cs typeface="Calibri"/>
              </a:rPr>
              <a:t>συνολικό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προϊόν).</a:t>
            </a:r>
            <a:endParaRPr sz="2400">
              <a:latin typeface="Calibri"/>
              <a:cs typeface="Calibri"/>
            </a:endParaRPr>
          </a:p>
          <a:p>
            <a:pPr marL="355600" marR="54610" indent="-342900">
              <a:lnSpc>
                <a:spcPts val="2310"/>
              </a:lnSpc>
              <a:spcBef>
                <a:spcPts val="1415"/>
              </a:spcBef>
              <a:buFont typeface="Arial"/>
              <a:buChar char="•"/>
              <a:tabLst>
                <a:tab pos="356235" algn="l"/>
              </a:tabLst>
            </a:pPr>
            <a:r>
              <a:rPr sz="2400" spc="-10" dirty="0">
                <a:latin typeface="Calibri"/>
                <a:cs typeface="Calibri"/>
              </a:rPr>
              <a:t>Έχει αύξουσα </a:t>
            </a:r>
            <a:r>
              <a:rPr sz="2400" spc="-5" dirty="0">
                <a:latin typeface="Calibri"/>
                <a:cs typeface="Calibri"/>
              </a:rPr>
              <a:t>κλίση, διότι μια αύξηση </a:t>
            </a:r>
            <a:r>
              <a:rPr sz="2400" dirty="0">
                <a:latin typeface="Calibri"/>
                <a:cs typeface="Calibri"/>
              </a:rPr>
              <a:t>της </a:t>
            </a:r>
            <a:r>
              <a:rPr sz="2400" spc="-10" dirty="0">
                <a:latin typeface="Calibri"/>
                <a:cs typeface="Calibri"/>
              </a:rPr>
              <a:t>συναλλαγματικής  </a:t>
            </a:r>
            <a:r>
              <a:rPr sz="2400" spc="-5" dirty="0">
                <a:latin typeface="Calibri"/>
                <a:cs typeface="Calibri"/>
              </a:rPr>
              <a:t>ισοτιμίας </a:t>
            </a:r>
            <a:r>
              <a:rPr sz="2400" spc="-10" dirty="0">
                <a:latin typeface="Calibri"/>
                <a:cs typeface="Calibri"/>
              </a:rPr>
              <a:t>αυξάνει τη συνολική ζήτηση </a:t>
            </a:r>
            <a:r>
              <a:rPr sz="2400" spc="-30" dirty="0">
                <a:latin typeface="Calibri"/>
                <a:cs typeface="Calibri"/>
              </a:rPr>
              <a:t>και </a:t>
            </a:r>
            <a:r>
              <a:rPr sz="2400" spc="-20" dirty="0">
                <a:latin typeface="Calibri"/>
                <a:cs typeface="Calibri"/>
              </a:rPr>
              <a:t>το συνολικό</a:t>
            </a:r>
            <a:r>
              <a:rPr sz="2400" spc="1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προϊόν</a:t>
            </a:r>
            <a:endParaRPr sz="2400">
              <a:latin typeface="Calibri"/>
              <a:cs typeface="Calibri"/>
            </a:endParaRPr>
          </a:p>
          <a:p>
            <a:pPr marL="355600" marR="859790" indent="-342900">
              <a:lnSpc>
                <a:spcPct val="80000"/>
              </a:lnSpc>
              <a:spcBef>
                <a:spcPts val="1455"/>
              </a:spcBef>
              <a:buFont typeface="Arial"/>
              <a:buChar char="•"/>
              <a:tabLst>
                <a:tab pos="356235" algn="l"/>
              </a:tabLst>
            </a:pPr>
            <a:r>
              <a:rPr sz="2400" spc="-5" dirty="0">
                <a:latin typeface="Calibri"/>
                <a:cs typeface="Calibri"/>
              </a:rPr>
              <a:t>Οι </a:t>
            </a:r>
            <a:r>
              <a:rPr sz="2400" spc="-10" dirty="0">
                <a:latin typeface="Calibri"/>
                <a:cs typeface="Calibri"/>
              </a:rPr>
              <a:t>μεταβολές </a:t>
            </a:r>
            <a:r>
              <a:rPr sz="2400" spc="-5" dirty="0">
                <a:latin typeface="Calibri"/>
                <a:cs typeface="Calibri"/>
              </a:rPr>
              <a:t>της συναλλαγματικής ισοτιμίας </a:t>
            </a:r>
            <a:r>
              <a:rPr sz="2400" spc="-10" dirty="0">
                <a:latin typeface="Calibri"/>
                <a:cs typeface="Calibri"/>
              </a:rPr>
              <a:t>έχουν </a:t>
            </a:r>
            <a:r>
              <a:rPr sz="2400" dirty="0">
                <a:latin typeface="Calibri"/>
                <a:cs typeface="Calibri"/>
              </a:rPr>
              <a:t>ως  </a:t>
            </a:r>
            <a:r>
              <a:rPr sz="2400" spc="-10" dirty="0">
                <a:latin typeface="Calibri"/>
                <a:cs typeface="Calibri"/>
              </a:rPr>
              <a:t>αποτέλεσμα </a:t>
            </a:r>
            <a:r>
              <a:rPr sz="2400" spc="-20" dirty="0">
                <a:latin typeface="Calibri"/>
                <a:cs typeface="Calibri"/>
              </a:rPr>
              <a:t>την </a:t>
            </a:r>
            <a:r>
              <a:rPr sz="2400" spc="-15" dirty="0">
                <a:latin typeface="Calibri"/>
                <a:cs typeface="Calibri"/>
              </a:rPr>
              <a:t>κίνηση </a:t>
            </a:r>
            <a:r>
              <a:rPr sz="2400" spc="-30" dirty="0">
                <a:latin typeface="Calibri"/>
                <a:cs typeface="Calibri"/>
              </a:rPr>
              <a:t>κατά </a:t>
            </a:r>
            <a:r>
              <a:rPr sz="2400" spc="-20" dirty="0">
                <a:latin typeface="Calibri"/>
                <a:cs typeface="Calibri"/>
              </a:rPr>
              <a:t>μήκος </a:t>
            </a:r>
            <a:r>
              <a:rPr sz="2400" spc="-5" dirty="0">
                <a:latin typeface="Calibri"/>
                <a:cs typeface="Calibri"/>
              </a:rPr>
              <a:t>της </a:t>
            </a:r>
            <a:r>
              <a:rPr sz="2400" spc="-20" dirty="0">
                <a:latin typeface="Calibri"/>
                <a:cs typeface="Calibri"/>
              </a:rPr>
              <a:t>καμπύλης</a:t>
            </a:r>
            <a:r>
              <a:rPr sz="2400" spc="65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DD</a:t>
            </a:r>
            <a:r>
              <a:rPr sz="2400" spc="-5" dirty="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</a:tabLst>
            </a:pPr>
            <a:r>
              <a:rPr sz="2400" u="heavy" spc="-600" dirty="0">
                <a:latin typeface="Times New Roman"/>
                <a:cs typeface="Times New Roman"/>
              </a:rPr>
              <a:t> </a:t>
            </a:r>
            <a:r>
              <a:rPr sz="2400" u="heavy" dirty="0">
                <a:latin typeface="Calibri"/>
                <a:cs typeface="Calibri"/>
              </a:rPr>
              <a:t>Όλες </a:t>
            </a:r>
            <a:r>
              <a:rPr sz="2400" u="heavy" spc="-5" dirty="0">
                <a:latin typeface="Calibri"/>
                <a:cs typeface="Calibri"/>
              </a:rPr>
              <a:t>οι </a:t>
            </a:r>
            <a:r>
              <a:rPr sz="2400" u="heavy" dirty="0">
                <a:latin typeface="Calibri"/>
                <a:cs typeface="Calibri"/>
              </a:rPr>
              <a:t>άλλες </a:t>
            </a:r>
            <a:r>
              <a:rPr sz="2400" u="heavy" spc="-10" dirty="0">
                <a:latin typeface="Calibri"/>
                <a:cs typeface="Calibri"/>
              </a:rPr>
              <a:t>μεταβολές </a:t>
            </a:r>
            <a:r>
              <a:rPr sz="2400" spc="-15" dirty="0">
                <a:latin typeface="Calibri"/>
                <a:cs typeface="Calibri"/>
              </a:rPr>
              <a:t>προκαλούν </a:t>
            </a:r>
            <a:r>
              <a:rPr sz="2400" spc="-5" dirty="0">
                <a:latin typeface="Calibri"/>
                <a:cs typeface="Calibri"/>
              </a:rPr>
              <a:t>τη </a:t>
            </a:r>
            <a:r>
              <a:rPr sz="2400" spc="-10" dirty="0">
                <a:latin typeface="Calibri"/>
                <a:cs typeface="Calibri"/>
              </a:rPr>
              <a:t>μετατόπισή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της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spcBef>
                <a:spcPts val="1440"/>
              </a:spcBef>
              <a:buFont typeface="Arial"/>
              <a:buChar char="•"/>
              <a:tabLst>
                <a:tab pos="356235" algn="l"/>
              </a:tabLst>
            </a:pPr>
            <a:r>
              <a:rPr sz="2400" spc="-5" dirty="0">
                <a:latin typeface="Calibri"/>
                <a:cs typeface="Calibri"/>
              </a:rPr>
              <a:t>Π.χ. </a:t>
            </a:r>
            <a:r>
              <a:rPr sz="2400" spc="-10" dirty="0">
                <a:latin typeface="Calibri"/>
                <a:cs typeface="Calibri"/>
              </a:rPr>
              <a:t>Μεταβολές </a:t>
            </a:r>
            <a:r>
              <a:rPr sz="2400" spc="-15" dirty="0">
                <a:latin typeface="Calibri"/>
                <a:cs typeface="Calibri"/>
              </a:rPr>
              <a:t>των </a:t>
            </a:r>
            <a:r>
              <a:rPr sz="2400" i="1" spc="-5" dirty="0">
                <a:latin typeface="Calibri"/>
                <a:cs typeface="Calibri"/>
              </a:rPr>
              <a:t>G</a:t>
            </a:r>
            <a:r>
              <a:rPr sz="2400" spc="-5" dirty="0">
                <a:latin typeface="Calibri"/>
                <a:cs typeface="Calibri"/>
              </a:rPr>
              <a:t>: η αύξηση </a:t>
            </a:r>
            <a:r>
              <a:rPr sz="2400" spc="-15" dirty="0">
                <a:latin typeface="Calibri"/>
                <a:cs typeface="Calibri"/>
              </a:rPr>
              <a:t>των </a:t>
            </a:r>
            <a:r>
              <a:rPr sz="2400" spc="-10" dirty="0">
                <a:latin typeface="Calibri"/>
                <a:cs typeface="Calibri"/>
              </a:rPr>
              <a:t>δημοσίων δαπανών έχει  </a:t>
            </a:r>
            <a:r>
              <a:rPr sz="2400" dirty="0">
                <a:latin typeface="Calibri"/>
                <a:cs typeface="Calibri"/>
              </a:rPr>
              <a:t>ως </a:t>
            </a:r>
            <a:r>
              <a:rPr sz="2400" spc="-10" dirty="0">
                <a:latin typeface="Calibri"/>
                <a:cs typeface="Calibri"/>
              </a:rPr>
              <a:t>αποτέλεσμα </a:t>
            </a:r>
            <a:r>
              <a:rPr sz="2400" spc="-25" dirty="0">
                <a:latin typeface="Calibri"/>
                <a:cs typeface="Calibri"/>
              </a:rPr>
              <a:t>την </a:t>
            </a:r>
            <a:r>
              <a:rPr sz="2400" spc="-5" dirty="0">
                <a:latin typeface="Calibri"/>
                <a:cs typeface="Calibri"/>
              </a:rPr>
              <a:t>αύξηση </a:t>
            </a:r>
            <a:r>
              <a:rPr sz="2400" dirty="0">
                <a:latin typeface="Calibri"/>
                <a:cs typeface="Calibri"/>
              </a:rPr>
              <a:t>της </a:t>
            </a:r>
            <a:r>
              <a:rPr sz="2400" spc="-10" dirty="0">
                <a:latin typeface="Calibri"/>
                <a:cs typeface="Calibri"/>
              </a:rPr>
              <a:t>συνολικής ζήτησης </a:t>
            </a:r>
            <a:r>
              <a:rPr sz="2400" spc="-30" dirty="0">
                <a:latin typeface="Calibri"/>
                <a:cs typeface="Calibri"/>
              </a:rPr>
              <a:t>και </a:t>
            </a:r>
            <a:r>
              <a:rPr sz="2400" spc="-10" dirty="0">
                <a:latin typeface="Calibri"/>
                <a:cs typeface="Calibri"/>
              </a:rPr>
              <a:t>του  </a:t>
            </a:r>
            <a:r>
              <a:rPr sz="2400" spc="-5" dirty="0">
                <a:latin typeface="Calibri"/>
                <a:cs typeface="Calibri"/>
              </a:rPr>
              <a:t>προϊόντος ισορροπίας. </a:t>
            </a:r>
            <a:r>
              <a:rPr sz="2400" spc="-105" dirty="0">
                <a:latin typeface="Calibri"/>
                <a:cs typeface="Calibri"/>
              </a:rPr>
              <a:t>Το </a:t>
            </a:r>
            <a:r>
              <a:rPr sz="2400" spc="-5" dirty="0">
                <a:latin typeface="Calibri"/>
                <a:cs typeface="Calibri"/>
              </a:rPr>
              <a:t>προϊόν </a:t>
            </a:r>
            <a:r>
              <a:rPr sz="2400" spc="-10" dirty="0">
                <a:latin typeface="Calibri"/>
                <a:cs typeface="Calibri"/>
              </a:rPr>
              <a:t>αυξάνεται </a:t>
            </a:r>
            <a:r>
              <a:rPr sz="2400" dirty="0">
                <a:latin typeface="Calibri"/>
                <a:cs typeface="Calibri"/>
              </a:rPr>
              <a:t>για </a:t>
            </a:r>
            <a:r>
              <a:rPr sz="2400" spc="-20" dirty="0">
                <a:latin typeface="Calibri"/>
                <a:cs typeface="Calibri"/>
              </a:rPr>
              <a:t>κάθε  </a:t>
            </a:r>
            <a:r>
              <a:rPr sz="2400" spc="-10" dirty="0">
                <a:latin typeface="Calibri"/>
                <a:cs typeface="Calibri"/>
              </a:rPr>
              <a:t>συναλλαγματική </a:t>
            </a:r>
            <a:r>
              <a:rPr sz="2400" spc="-5" dirty="0">
                <a:latin typeface="Calibri"/>
                <a:cs typeface="Calibri"/>
              </a:rPr>
              <a:t>ισοτιμία: η </a:t>
            </a:r>
            <a:r>
              <a:rPr sz="2400" spc="-25" dirty="0">
                <a:latin typeface="Calibri"/>
                <a:cs typeface="Calibri"/>
              </a:rPr>
              <a:t>καμπύλη </a:t>
            </a:r>
            <a:r>
              <a:rPr sz="2400" i="1" spc="-5" dirty="0">
                <a:latin typeface="Calibri"/>
                <a:cs typeface="Calibri"/>
              </a:rPr>
              <a:t>DD </a:t>
            </a:r>
            <a:r>
              <a:rPr sz="2400" spc="-10" dirty="0">
                <a:latin typeface="Calibri"/>
                <a:cs typeface="Calibri"/>
              </a:rPr>
              <a:t>μετατοπίζεται </a:t>
            </a:r>
            <a:r>
              <a:rPr sz="2400" dirty="0">
                <a:latin typeface="Calibri"/>
                <a:cs typeface="Calibri"/>
              </a:rPr>
              <a:t>προς  </a:t>
            </a:r>
            <a:r>
              <a:rPr sz="2400" spc="-15" dirty="0">
                <a:latin typeface="Calibri"/>
                <a:cs typeface="Calibri"/>
              </a:rPr>
              <a:t>τα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δεξιά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2930" rIns="0" bIns="0" rtlCol="0">
            <a:spAutoFit/>
          </a:bodyPr>
          <a:lstStyle/>
          <a:p>
            <a:pPr marL="424180">
              <a:lnSpc>
                <a:spcPct val="100000"/>
              </a:lnSpc>
            </a:pPr>
            <a:r>
              <a:rPr sz="3200" dirty="0"/>
              <a:t>Η </a:t>
            </a:r>
            <a:r>
              <a:rPr sz="3200" spc="-5" dirty="0"/>
              <a:t>επίδραση </a:t>
            </a:r>
            <a:r>
              <a:rPr sz="3200" dirty="0"/>
              <a:t>της αύξησης </a:t>
            </a:r>
            <a:r>
              <a:rPr sz="3200" spc="-10" dirty="0"/>
              <a:t>των </a:t>
            </a:r>
            <a:r>
              <a:rPr sz="3200" dirty="0">
                <a:latin typeface="Calibri"/>
                <a:cs typeface="Calibri"/>
              </a:rPr>
              <a:t>G </a:t>
            </a:r>
            <a:r>
              <a:rPr sz="3200" spc="-5" dirty="0"/>
              <a:t>στην</a:t>
            </a:r>
            <a:r>
              <a:rPr sz="3200" spc="-95" dirty="0"/>
              <a:t> </a:t>
            </a:r>
            <a:r>
              <a:rPr sz="3200" spc="-5" dirty="0">
                <a:latin typeface="Calibri"/>
                <a:cs typeface="Calibri"/>
              </a:rPr>
              <a:t>DD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09800" y="838200"/>
            <a:ext cx="4572000" cy="5791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03450" y="831850"/>
            <a:ext cx="4584700" cy="5803900"/>
          </a:xfrm>
          <a:custGeom>
            <a:avLst/>
            <a:gdLst/>
            <a:ahLst/>
            <a:cxnLst/>
            <a:rect l="l" t="t" r="r" b="b"/>
            <a:pathLst>
              <a:path w="4584700" h="5803900">
                <a:moveTo>
                  <a:pt x="0" y="5803900"/>
                </a:moveTo>
                <a:lnTo>
                  <a:pt x="4584700" y="5803900"/>
                </a:lnTo>
                <a:lnTo>
                  <a:pt x="4584700" y="0"/>
                </a:lnTo>
                <a:lnTo>
                  <a:pt x="0" y="0"/>
                </a:lnTo>
                <a:lnTo>
                  <a:pt x="0" y="58039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15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1154" y="543178"/>
            <a:ext cx="7842250" cy="548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" dirty="0"/>
              <a:t>Άλλες </a:t>
            </a:r>
            <a:r>
              <a:rPr spc="-5" dirty="0"/>
              <a:t>αλλαγές </a:t>
            </a:r>
            <a:r>
              <a:rPr dirty="0"/>
              <a:t>που </a:t>
            </a:r>
            <a:r>
              <a:rPr spc="-10" dirty="0"/>
              <a:t>μετατοπίζουν </a:t>
            </a:r>
            <a:r>
              <a:rPr spc="-25" dirty="0"/>
              <a:t>την</a:t>
            </a:r>
            <a:r>
              <a:rPr spc="5" dirty="0"/>
              <a:t> </a:t>
            </a:r>
            <a:r>
              <a:rPr spc="-5" dirty="0">
                <a:latin typeface="Calibri"/>
                <a:cs typeface="Calibri"/>
              </a:rPr>
              <a:t>DD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1328470"/>
            <a:ext cx="8673465" cy="4827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2300" marR="155575" indent="-609600">
              <a:lnSpc>
                <a:spcPct val="83400"/>
              </a:lnSpc>
              <a:buFont typeface="Calibri"/>
              <a:buAutoNum type="arabicPeriod"/>
              <a:tabLst>
                <a:tab pos="622300" algn="l"/>
              </a:tabLst>
            </a:pPr>
            <a:r>
              <a:rPr sz="2000" b="1" spc="-5" dirty="0">
                <a:latin typeface="Calibri"/>
                <a:cs typeface="Calibri"/>
              </a:rPr>
              <a:t>Μεταβολές των </a:t>
            </a:r>
            <a:r>
              <a:rPr sz="2000" b="1" i="1" spc="-5" dirty="0">
                <a:latin typeface="Calibri"/>
                <a:cs typeface="Calibri"/>
              </a:rPr>
              <a:t>G</a:t>
            </a:r>
            <a:r>
              <a:rPr sz="2000" spc="-5" dirty="0">
                <a:latin typeface="Calibri"/>
                <a:cs typeface="Calibri"/>
              </a:rPr>
              <a:t>: </a:t>
            </a:r>
            <a:r>
              <a:rPr sz="2000" dirty="0">
                <a:latin typeface="Calibri"/>
                <a:cs typeface="Calibri"/>
              </a:rPr>
              <a:t>η αύξηση </a:t>
            </a:r>
            <a:r>
              <a:rPr sz="2000" spc="-10" dirty="0">
                <a:latin typeface="Calibri"/>
                <a:cs typeface="Calibri"/>
              </a:rPr>
              <a:t>των </a:t>
            </a:r>
            <a:r>
              <a:rPr sz="2000" spc="-5" dirty="0">
                <a:latin typeface="Calibri"/>
                <a:cs typeface="Calibri"/>
              </a:rPr>
              <a:t>δημοσίων </a:t>
            </a:r>
            <a:r>
              <a:rPr sz="2000" spc="-10" dirty="0">
                <a:latin typeface="Calibri"/>
                <a:cs typeface="Calibri"/>
              </a:rPr>
              <a:t>δαπανών έχει </a:t>
            </a:r>
            <a:r>
              <a:rPr sz="2000" dirty="0">
                <a:latin typeface="Calibri"/>
                <a:cs typeface="Calibri"/>
              </a:rPr>
              <a:t>ως </a:t>
            </a:r>
            <a:r>
              <a:rPr sz="2000" spc="-5" dirty="0">
                <a:latin typeface="Calibri"/>
                <a:cs typeface="Calibri"/>
              </a:rPr>
              <a:t>αποτέλεσμα  </a:t>
            </a:r>
            <a:r>
              <a:rPr sz="2000" spc="-15" dirty="0">
                <a:latin typeface="Calibri"/>
                <a:cs typeface="Calibri"/>
              </a:rPr>
              <a:t>την </a:t>
            </a:r>
            <a:r>
              <a:rPr sz="2000" dirty="0">
                <a:latin typeface="Calibri"/>
                <a:cs typeface="Calibri"/>
              </a:rPr>
              <a:t>αύξηση της </a:t>
            </a:r>
            <a:r>
              <a:rPr sz="2000" spc="-5" dirty="0">
                <a:latin typeface="Calibri"/>
                <a:cs typeface="Calibri"/>
              </a:rPr>
              <a:t>συνολικής ζήτησης </a:t>
            </a:r>
            <a:r>
              <a:rPr sz="2000" spc="-20" dirty="0">
                <a:latin typeface="Calibri"/>
                <a:cs typeface="Calibri"/>
              </a:rPr>
              <a:t>και </a:t>
            </a:r>
            <a:r>
              <a:rPr sz="2000" spc="-5" dirty="0">
                <a:latin typeface="Calibri"/>
                <a:cs typeface="Calibri"/>
              </a:rPr>
              <a:t>του </a:t>
            </a:r>
            <a:r>
              <a:rPr sz="2000" dirty="0">
                <a:latin typeface="Calibri"/>
                <a:cs typeface="Calibri"/>
              </a:rPr>
              <a:t>προϊόντος ισορροπίας. </a:t>
            </a:r>
            <a:r>
              <a:rPr sz="2000" spc="-85" dirty="0">
                <a:latin typeface="Calibri"/>
                <a:cs typeface="Calibri"/>
              </a:rPr>
              <a:t>Το </a:t>
            </a:r>
            <a:r>
              <a:rPr sz="2000" dirty="0">
                <a:latin typeface="Calibri"/>
                <a:cs typeface="Calibri"/>
              </a:rPr>
              <a:t>προϊόν  </a:t>
            </a:r>
            <a:r>
              <a:rPr sz="2000" spc="-5" dirty="0">
                <a:latin typeface="Calibri"/>
                <a:cs typeface="Calibri"/>
              </a:rPr>
              <a:t>αυξάνεται </a:t>
            </a:r>
            <a:r>
              <a:rPr sz="2000" dirty="0">
                <a:latin typeface="Calibri"/>
                <a:cs typeface="Calibri"/>
              </a:rPr>
              <a:t>για </a:t>
            </a:r>
            <a:r>
              <a:rPr sz="2000" spc="-15" dirty="0">
                <a:latin typeface="Calibri"/>
                <a:cs typeface="Calibri"/>
              </a:rPr>
              <a:t>κάθε </a:t>
            </a:r>
            <a:r>
              <a:rPr sz="2000" spc="-5" dirty="0">
                <a:latin typeface="Calibri"/>
                <a:cs typeface="Calibri"/>
              </a:rPr>
              <a:t>συναλλαγματική </a:t>
            </a:r>
            <a:r>
              <a:rPr sz="2000" dirty="0">
                <a:latin typeface="Calibri"/>
                <a:cs typeface="Calibri"/>
              </a:rPr>
              <a:t>ισοτιμία: η </a:t>
            </a:r>
            <a:r>
              <a:rPr sz="2000" spc="-20" dirty="0">
                <a:latin typeface="Calibri"/>
                <a:cs typeface="Calibri"/>
              </a:rPr>
              <a:t>καμπύλη </a:t>
            </a:r>
            <a:r>
              <a:rPr sz="2000" i="1" dirty="0">
                <a:latin typeface="Calibri"/>
                <a:cs typeface="Calibri"/>
              </a:rPr>
              <a:t>DD </a:t>
            </a:r>
            <a:r>
              <a:rPr sz="2000" spc="-5" dirty="0">
                <a:latin typeface="Calibri"/>
                <a:cs typeface="Calibri"/>
              </a:rPr>
              <a:t>μετατοπίζεται  </a:t>
            </a:r>
            <a:r>
              <a:rPr sz="2000" dirty="0">
                <a:latin typeface="Calibri"/>
                <a:cs typeface="Calibri"/>
              </a:rPr>
              <a:t>προς </a:t>
            </a:r>
            <a:r>
              <a:rPr sz="2000" spc="-5" dirty="0">
                <a:latin typeface="Calibri"/>
                <a:cs typeface="Calibri"/>
              </a:rPr>
              <a:t>τα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δεξιά</a:t>
            </a:r>
            <a:endParaRPr sz="2000">
              <a:latin typeface="Calibri"/>
              <a:cs typeface="Calibri"/>
            </a:endParaRPr>
          </a:p>
          <a:p>
            <a:pPr marL="546100" marR="238125" indent="-533400">
              <a:lnSpc>
                <a:spcPct val="83300"/>
              </a:lnSpc>
              <a:spcBef>
                <a:spcPts val="1205"/>
              </a:spcBef>
              <a:buFont typeface="Calibri"/>
              <a:buAutoNum type="arabicPeriod"/>
              <a:tabLst>
                <a:tab pos="546100" algn="l"/>
              </a:tabLst>
            </a:pPr>
            <a:r>
              <a:rPr sz="2000" b="1" spc="-5" dirty="0">
                <a:latin typeface="Calibri"/>
                <a:cs typeface="Calibri"/>
              </a:rPr>
              <a:t>Μεταβολές των </a:t>
            </a:r>
            <a:r>
              <a:rPr sz="2000" b="1" i="1" dirty="0">
                <a:latin typeface="Calibri"/>
                <a:cs typeface="Calibri"/>
              </a:rPr>
              <a:t>T</a:t>
            </a:r>
            <a:r>
              <a:rPr sz="2000" dirty="0">
                <a:latin typeface="Calibri"/>
                <a:cs typeface="Calibri"/>
              </a:rPr>
              <a:t>: </a:t>
            </a:r>
            <a:r>
              <a:rPr sz="2000" spc="-10" dirty="0">
                <a:latin typeface="Calibri"/>
                <a:cs typeface="Calibri"/>
              </a:rPr>
              <a:t>χαμηλότεροι </a:t>
            </a:r>
            <a:r>
              <a:rPr sz="2000" dirty="0">
                <a:latin typeface="Calibri"/>
                <a:cs typeface="Calibri"/>
              </a:rPr>
              <a:t>φόροι </a:t>
            </a:r>
            <a:r>
              <a:rPr sz="2000" spc="-10" dirty="0">
                <a:latin typeface="Calibri"/>
                <a:cs typeface="Calibri"/>
              </a:rPr>
              <a:t>γενικά </a:t>
            </a:r>
            <a:r>
              <a:rPr sz="2000" spc="-5" dirty="0">
                <a:latin typeface="Calibri"/>
                <a:cs typeface="Calibri"/>
              </a:rPr>
              <a:t>αυξάνουν </a:t>
            </a:r>
            <a:r>
              <a:rPr sz="2000" spc="-15" dirty="0">
                <a:latin typeface="Calibri"/>
                <a:cs typeface="Calibri"/>
              </a:rPr>
              <a:t>την </a:t>
            </a:r>
            <a:r>
              <a:rPr sz="2000" spc="-10" dirty="0">
                <a:latin typeface="Calibri"/>
                <a:cs typeface="Calibri"/>
              </a:rPr>
              <a:t>καταναλωτική  </a:t>
            </a:r>
            <a:r>
              <a:rPr sz="2000" spc="-5" dirty="0">
                <a:latin typeface="Calibri"/>
                <a:cs typeface="Calibri"/>
              </a:rPr>
              <a:t>δαπάνη, αυξάνοντας </a:t>
            </a:r>
            <a:r>
              <a:rPr sz="2000" dirty="0">
                <a:latin typeface="Calibri"/>
                <a:cs typeface="Calibri"/>
              </a:rPr>
              <a:t>τη </a:t>
            </a:r>
            <a:r>
              <a:rPr sz="2000" spc="-5" dirty="0">
                <a:latin typeface="Calibri"/>
                <a:cs typeface="Calibri"/>
              </a:rPr>
              <a:t>συνολική ζήτηση </a:t>
            </a:r>
            <a:r>
              <a:rPr sz="2000" spc="-25" dirty="0">
                <a:latin typeface="Calibri"/>
                <a:cs typeface="Calibri"/>
              </a:rPr>
              <a:t>και </a:t>
            </a:r>
            <a:r>
              <a:rPr sz="2000" spc="-5" dirty="0">
                <a:latin typeface="Calibri"/>
                <a:cs typeface="Calibri"/>
              </a:rPr>
              <a:t>το </a:t>
            </a:r>
            <a:r>
              <a:rPr sz="2000" dirty="0">
                <a:latin typeface="Calibri"/>
                <a:cs typeface="Calibri"/>
              </a:rPr>
              <a:t>προϊόν ισορροπίας για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κάθε  </a:t>
            </a:r>
            <a:r>
              <a:rPr sz="2000" spc="-5" dirty="0">
                <a:latin typeface="Calibri"/>
                <a:cs typeface="Calibri"/>
              </a:rPr>
              <a:t>συναλλαγματική </a:t>
            </a:r>
            <a:r>
              <a:rPr sz="2000" dirty="0">
                <a:latin typeface="Calibri"/>
                <a:cs typeface="Calibri"/>
              </a:rPr>
              <a:t>ισοτιμία: η </a:t>
            </a:r>
            <a:r>
              <a:rPr sz="2000" spc="-20" dirty="0">
                <a:latin typeface="Calibri"/>
                <a:cs typeface="Calibri"/>
              </a:rPr>
              <a:t>καμπύλη </a:t>
            </a:r>
            <a:r>
              <a:rPr sz="2000" i="1" dirty="0">
                <a:latin typeface="Calibri"/>
                <a:cs typeface="Calibri"/>
              </a:rPr>
              <a:t>DD </a:t>
            </a:r>
            <a:r>
              <a:rPr sz="2000" spc="-5" dirty="0">
                <a:latin typeface="Calibri"/>
                <a:cs typeface="Calibri"/>
              </a:rPr>
              <a:t>μετατοπίζεται </a:t>
            </a:r>
            <a:r>
              <a:rPr sz="2000" dirty="0">
                <a:latin typeface="Calibri"/>
                <a:cs typeface="Calibri"/>
              </a:rPr>
              <a:t>προς </a:t>
            </a:r>
            <a:r>
              <a:rPr sz="2000" spc="-5" dirty="0">
                <a:latin typeface="Calibri"/>
                <a:cs typeface="Calibri"/>
              </a:rPr>
              <a:t>τα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δεξιά.</a:t>
            </a:r>
            <a:endParaRPr sz="2000">
              <a:latin typeface="Calibri"/>
              <a:cs typeface="Calibri"/>
            </a:endParaRPr>
          </a:p>
          <a:p>
            <a:pPr marL="546100" marR="732155" indent="-533400">
              <a:lnSpc>
                <a:spcPts val="1989"/>
              </a:lnSpc>
              <a:spcBef>
                <a:spcPts val="1210"/>
              </a:spcBef>
              <a:buFont typeface="Calibri"/>
              <a:buAutoNum type="arabicPeriod"/>
              <a:tabLst>
                <a:tab pos="546100" algn="l"/>
              </a:tabLst>
            </a:pPr>
            <a:r>
              <a:rPr sz="2000" b="1" spc="-5" dirty="0">
                <a:latin typeface="Calibri"/>
                <a:cs typeface="Calibri"/>
              </a:rPr>
              <a:t>Μεταβολές </a:t>
            </a:r>
            <a:r>
              <a:rPr sz="2000" b="1" dirty="0">
                <a:latin typeface="Calibri"/>
                <a:cs typeface="Calibri"/>
              </a:rPr>
              <a:t>της </a:t>
            </a:r>
            <a:r>
              <a:rPr sz="2000" b="1" i="1" dirty="0">
                <a:latin typeface="Calibri"/>
                <a:cs typeface="Calibri"/>
              </a:rPr>
              <a:t>I</a:t>
            </a:r>
            <a:r>
              <a:rPr sz="2000" dirty="0">
                <a:latin typeface="Calibri"/>
                <a:cs typeface="Calibri"/>
              </a:rPr>
              <a:t>: η αύξηση της </a:t>
            </a:r>
            <a:r>
              <a:rPr sz="2000" spc="-5" dirty="0">
                <a:latin typeface="Calibri"/>
                <a:cs typeface="Calibri"/>
              </a:rPr>
              <a:t>επένδυσης </a:t>
            </a:r>
            <a:r>
              <a:rPr sz="2000" spc="-10" dirty="0">
                <a:latin typeface="Calibri"/>
                <a:cs typeface="Calibri"/>
              </a:rPr>
              <a:t>προκαλεί </a:t>
            </a:r>
            <a:r>
              <a:rPr sz="2000" dirty="0">
                <a:latin typeface="Calibri"/>
                <a:cs typeface="Calibri"/>
              </a:rPr>
              <a:t>τη </a:t>
            </a:r>
            <a:r>
              <a:rPr sz="2000" spc="-5" dirty="0">
                <a:latin typeface="Calibri"/>
                <a:cs typeface="Calibri"/>
              </a:rPr>
              <a:t>μετατόπιση </a:t>
            </a:r>
            <a:r>
              <a:rPr sz="2000" dirty="0">
                <a:latin typeface="Calibri"/>
                <a:cs typeface="Calibri"/>
              </a:rPr>
              <a:t>της  </a:t>
            </a:r>
            <a:r>
              <a:rPr sz="2000" spc="-15" dirty="0">
                <a:latin typeface="Calibri"/>
                <a:cs typeface="Calibri"/>
              </a:rPr>
              <a:t>καμπύλης </a:t>
            </a:r>
            <a:r>
              <a:rPr sz="2000" i="1" dirty="0">
                <a:latin typeface="Calibri"/>
                <a:cs typeface="Calibri"/>
              </a:rPr>
              <a:t>DD </a:t>
            </a:r>
            <a:r>
              <a:rPr sz="2000" dirty="0">
                <a:latin typeface="Calibri"/>
                <a:cs typeface="Calibri"/>
              </a:rPr>
              <a:t>προς </a:t>
            </a:r>
            <a:r>
              <a:rPr sz="2000" spc="-5" dirty="0">
                <a:latin typeface="Calibri"/>
                <a:cs typeface="Calibri"/>
              </a:rPr>
              <a:t>τα</a:t>
            </a:r>
            <a:r>
              <a:rPr sz="2000" spc="-114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δεξιά.</a:t>
            </a:r>
            <a:endParaRPr sz="2000">
              <a:latin typeface="Calibri"/>
              <a:cs typeface="Calibri"/>
            </a:endParaRPr>
          </a:p>
          <a:p>
            <a:pPr marL="546100" marR="116205" indent="-533400">
              <a:lnSpc>
                <a:spcPts val="2010"/>
              </a:lnSpc>
              <a:spcBef>
                <a:spcPts val="1195"/>
              </a:spcBef>
              <a:buFont typeface="Calibri"/>
              <a:buAutoNum type="arabicPeriod"/>
              <a:tabLst>
                <a:tab pos="546100" algn="l"/>
              </a:tabLst>
            </a:pPr>
            <a:r>
              <a:rPr sz="2000" b="1" spc="-5" dirty="0">
                <a:latin typeface="Calibri"/>
                <a:cs typeface="Calibri"/>
              </a:rPr>
              <a:t>Μεταβολές του </a:t>
            </a:r>
            <a:r>
              <a:rPr sz="2000" b="1" i="1" dirty="0">
                <a:latin typeface="Calibri"/>
                <a:cs typeface="Calibri"/>
              </a:rPr>
              <a:t>P </a:t>
            </a:r>
            <a:r>
              <a:rPr sz="2000" b="1" dirty="0">
                <a:latin typeface="Calibri"/>
                <a:cs typeface="Calibri"/>
              </a:rPr>
              <a:t>σε </a:t>
            </a:r>
            <a:r>
              <a:rPr sz="2000" b="1" spc="-10" dirty="0">
                <a:latin typeface="Calibri"/>
                <a:cs typeface="Calibri"/>
              </a:rPr>
              <a:t>σχέση </a:t>
            </a:r>
            <a:r>
              <a:rPr sz="2000" b="1" dirty="0">
                <a:latin typeface="Calibri"/>
                <a:cs typeface="Calibri"/>
              </a:rPr>
              <a:t>με </a:t>
            </a:r>
            <a:r>
              <a:rPr sz="2000" b="1" spc="-5" dirty="0">
                <a:latin typeface="Calibri"/>
                <a:cs typeface="Calibri"/>
              </a:rPr>
              <a:t>το </a:t>
            </a:r>
            <a:r>
              <a:rPr sz="2000" b="1" i="1" dirty="0">
                <a:latin typeface="Calibri"/>
                <a:cs typeface="Calibri"/>
              </a:rPr>
              <a:t>P*</a:t>
            </a:r>
            <a:r>
              <a:rPr sz="2000" dirty="0">
                <a:latin typeface="Calibri"/>
                <a:cs typeface="Calibri"/>
              </a:rPr>
              <a:t>: η μείωση </a:t>
            </a:r>
            <a:r>
              <a:rPr sz="2000" spc="-10" dirty="0">
                <a:latin typeface="Calibri"/>
                <a:cs typeface="Calibri"/>
              </a:rPr>
              <a:t>των </a:t>
            </a:r>
            <a:r>
              <a:rPr sz="2000" spc="-5" dirty="0">
                <a:latin typeface="Calibri"/>
                <a:cs typeface="Calibri"/>
              </a:rPr>
              <a:t>εγχώριων τιμών </a:t>
            </a:r>
            <a:r>
              <a:rPr sz="2000" dirty="0">
                <a:latin typeface="Calibri"/>
                <a:cs typeface="Calibri"/>
              </a:rPr>
              <a:t>σε </a:t>
            </a:r>
            <a:r>
              <a:rPr sz="2000" spc="-10" dirty="0">
                <a:latin typeface="Calibri"/>
                <a:cs typeface="Calibri"/>
              </a:rPr>
              <a:t>σχέση  </a:t>
            </a:r>
            <a:r>
              <a:rPr sz="2000" dirty="0">
                <a:latin typeface="Calibri"/>
                <a:cs typeface="Calibri"/>
              </a:rPr>
              <a:t>με τις </a:t>
            </a:r>
            <a:r>
              <a:rPr sz="2000" spc="-5" dirty="0">
                <a:latin typeface="Calibri"/>
                <a:cs typeface="Calibri"/>
              </a:rPr>
              <a:t>ξένες </a:t>
            </a:r>
            <a:r>
              <a:rPr sz="2000" dirty="0">
                <a:latin typeface="Calibri"/>
                <a:cs typeface="Calibri"/>
              </a:rPr>
              <a:t>τιμές </a:t>
            </a:r>
            <a:r>
              <a:rPr sz="2000" spc="-10" dirty="0">
                <a:latin typeface="Calibri"/>
                <a:cs typeface="Calibri"/>
              </a:rPr>
              <a:t>προκαλεί </a:t>
            </a:r>
            <a:r>
              <a:rPr sz="2000" dirty="0">
                <a:latin typeface="Calibri"/>
                <a:cs typeface="Calibri"/>
              </a:rPr>
              <a:t>τη </a:t>
            </a:r>
            <a:r>
              <a:rPr sz="2000" spc="-5" dirty="0">
                <a:latin typeface="Calibri"/>
                <a:cs typeface="Calibri"/>
              </a:rPr>
              <a:t>μετατόπιση </a:t>
            </a:r>
            <a:r>
              <a:rPr sz="2000" dirty="0">
                <a:latin typeface="Calibri"/>
                <a:cs typeface="Calibri"/>
              </a:rPr>
              <a:t>της </a:t>
            </a:r>
            <a:r>
              <a:rPr sz="2000" spc="-15" dirty="0">
                <a:latin typeface="Calibri"/>
                <a:cs typeface="Calibri"/>
              </a:rPr>
              <a:t>καμπύλης </a:t>
            </a:r>
            <a:r>
              <a:rPr sz="2000" i="1" dirty="0">
                <a:latin typeface="Calibri"/>
                <a:cs typeface="Calibri"/>
              </a:rPr>
              <a:t>DD </a:t>
            </a:r>
            <a:r>
              <a:rPr sz="2000" dirty="0">
                <a:latin typeface="Calibri"/>
                <a:cs typeface="Calibri"/>
              </a:rPr>
              <a:t>προς </a:t>
            </a:r>
            <a:r>
              <a:rPr sz="2000" spc="-5" dirty="0">
                <a:latin typeface="Calibri"/>
                <a:cs typeface="Calibri"/>
              </a:rPr>
              <a:t>τα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δεξιά</a:t>
            </a:r>
            <a:endParaRPr sz="2000">
              <a:latin typeface="Calibri"/>
              <a:cs typeface="Calibri"/>
            </a:endParaRPr>
          </a:p>
          <a:p>
            <a:pPr marL="622300" marR="450850" indent="-609600">
              <a:lnSpc>
                <a:spcPts val="2000"/>
              </a:lnSpc>
              <a:spcBef>
                <a:spcPts val="1190"/>
              </a:spcBef>
              <a:buFont typeface="Calibri"/>
              <a:buAutoNum type="arabicPeriod"/>
              <a:tabLst>
                <a:tab pos="622300" algn="l"/>
              </a:tabLst>
            </a:pPr>
            <a:r>
              <a:rPr sz="2000" b="1" spc="-5" dirty="0">
                <a:latin typeface="Calibri"/>
                <a:cs typeface="Calibri"/>
              </a:rPr>
              <a:t>Μεταβολές </a:t>
            </a:r>
            <a:r>
              <a:rPr sz="2000" b="1" dirty="0">
                <a:latin typeface="Calibri"/>
                <a:cs typeface="Calibri"/>
              </a:rPr>
              <a:t>της </a:t>
            </a:r>
            <a:r>
              <a:rPr sz="2000" b="1" i="1" dirty="0">
                <a:latin typeface="Calibri"/>
                <a:cs typeface="Calibri"/>
              </a:rPr>
              <a:t>C</a:t>
            </a:r>
            <a:r>
              <a:rPr sz="2000" dirty="0">
                <a:latin typeface="Calibri"/>
                <a:cs typeface="Calibri"/>
              </a:rPr>
              <a:t>: η </a:t>
            </a:r>
            <a:r>
              <a:rPr sz="2000" spc="-5" dirty="0">
                <a:latin typeface="Calibri"/>
                <a:cs typeface="Calibri"/>
              </a:rPr>
              <a:t>επιθυμία </a:t>
            </a:r>
            <a:r>
              <a:rPr sz="2000" dirty="0">
                <a:latin typeface="Calibri"/>
                <a:cs typeface="Calibri"/>
              </a:rPr>
              <a:t>αύξησης της </a:t>
            </a:r>
            <a:r>
              <a:rPr sz="2000" spc="-10" dirty="0">
                <a:latin typeface="Calibri"/>
                <a:cs typeface="Calibri"/>
              </a:rPr>
              <a:t>κατανάλωσης </a:t>
            </a:r>
            <a:r>
              <a:rPr sz="2000" spc="-25" dirty="0">
                <a:latin typeface="Calibri"/>
                <a:cs typeface="Calibri"/>
              </a:rPr>
              <a:t>και </a:t>
            </a:r>
            <a:r>
              <a:rPr sz="2000" dirty="0">
                <a:latin typeface="Calibri"/>
                <a:cs typeface="Calibri"/>
              </a:rPr>
              <a:t>μείωσης της  αποταμίευσης </a:t>
            </a:r>
            <a:r>
              <a:rPr sz="2000" spc="-10" dirty="0">
                <a:latin typeface="Calibri"/>
                <a:cs typeface="Calibri"/>
              </a:rPr>
              <a:t>προκαλεί </a:t>
            </a:r>
            <a:r>
              <a:rPr sz="2000" dirty="0">
                <a:latin typeface="Calibri"/>
                <a:cs typeface="Calibri"/>
              </a:rPr>
              <a:t>τη </a:t>
            </a:r>
            <a:r>
              <a:rPr sz="2000" spc="-5" dirty="0">
                <a:latin typeface="Calibri"/>
                <a:cs typeface="Calibri"/>
              </a:rPr>
              <a:t>μετατόπιση </a:t>
            </a:r>
            <a:r>
              <a:rPr sz="2000" dirty="0">
                <a:latin typeface="Calibri"/>
                <a:cs typeface="Calibri"/>
              </a:rPr>
              <a:t>της </a:t>
            </a:r>
            <a:r>
              <a:rPr sz="2000" spc="-15" dirty="0">
                <a:latin typeface="Calibri"/>
                <a:cs typeface="Calibri"/>
              </a:rPr>
              <a:t>καμπύλης </a:t>
            </a:r>
            <a:r>
              <a:rPr sz="2000" i="1" dirty="0">
                <a:latin typeface="Calibri"/>
                <a:cs typeface="Calibri"/>
              </a:rPr>
              <a:t>DD </a:t>
            </a:r>
            <a:r>
              <a:rPr sz="2000" dirty="0">
                <a:latin typeface="Calibri"/>
                <a:cs typeface="Calibri"/>
              </a:rPr>
              <a:t>προς </a:t>
            </a:r>
            <a:r>
              <a:rPr sz="2000" spc="-5" dirty="0">
                <a:latin typeface="Calibri"/>
                <a:cs typeface="Calibri"/>
              </a:rPr>
              <a:t>τα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δεξιά.</a:t>
            </a:r>
            <a:endParaRPr sz="2000">
              <a:latin typeface="Calibri"/>
              <a:cs typeface="Calibri"/>
            </a:endParaRPr>
          </a:p>
          <a:p>
            <a:pPr marL="622300" marR="5080" indent="-609600">
              <a:lnSpc>
                <a:spcPct val="83200"/>
              </a:lnSpc>
              <a:spcBef>
                <a:spcPts val="1210"/>
              </a:spcBef>
              <a:buFont typeface="Calibri"/>
              <a:buAutoNum type="arabicPeriod"/>
              <a:tabLst>
                <a:tab pos="622300" algn="l"/>
              </a:tabLst>
            </a:pPr>
            <a:r>
              <a:rPr sz="2000" b="1" spc="-5" dirty="0">
                <a:latin typeface="Calibri"/>
                <a:cs typeface="Calibri"/>
              </a:rPr>
              <a:t>Μεταβολές </a:t>
            </a:r>
            <a:r>
              <a:rPr sz="2000" b="1" dirty="0">
                <a:latin typeface="Calibri"/>
                <a:cs typeface="Calibri"/>
              </a:rPr>
              <a:t>της </a:t>
            </a:r>
            <a:r>
              <a:rPr sz="2000" b="1" spc="-5" dirty="0">
                <a:latin typeface="Calibri"/>
                <a:cs typeface="Calibri"/>
              </a:rPr>
              <a:t>ζήτησης </a:t>
            </a:r>
            <a:r>
              <a:rPr sz="2000" b="1" dirty="0">
                <a:latin typeface="Calibri"/>
                <a:cs typeface="Calibri"/>
              </a:rPr>
              <a:t>για </a:t>
            </a:r>
            <a:r>
              <a:rPr sz="2000" b="1" spc="-5" dirty="0">
                <a:latin typeface="Calibri"/>
                <a:cs typeface="Calibri"/>
              </a:rPr>
              <a:t>εγχώρια </a:t>
            </a:r>
            <a:r>
              <a:rPr sz="2000" b="1" dirty="0">
                <a:latin typeface="Calibri"/>
                <a:cs typeface="Calibri"/>
              </a:rPr>
              <a:t>αγαθά σε </a:t>
            </a:r>
            <a:r>
              <a:rPr sz="2000" b="1" spc="-10" dirty="0">
                <a:latin typeface="Calibri"/>
                <a:cs typeface="Calibri"/>
              </a:rPr>
              <a:t>σχέση </a:t>
            </a:r>
            <a:r>
              <a:rPr sz="2000" b="1" dirty="0">
                <a:latin typeface="Calibri"/>
                <a:cs typeface="Calibri"/>
              </a:rPr>
              <a:t>με τα </a:t>
            </a:r>
            <a:r>
              <a:rPr sz="2000" b="1" spc="-10" dirty="0">
                <a:latin typeface="Calibri"/>
                <a:cs typeface="Calibri"/>
              </a:rPr>
              <a:t>ξένα </a:t>
            </a:r>
            <a:r>
              <a:rPr sz="2000" b="1" spc="5" dirty="0">
                <a:latin typeface="Calibri"/>
                <a:cs typeface="Calibri"/>
              </a:rPr>
              <a:t>αγαθά</a:t>
            </a:r>
            <a:r>
              <a:rPr sz="2000" spc="5" dirty="0">
                <a:latin typeface="Calibri"/>
                <a:cs typeface="Calibri"/>
              </a:rPr>
              <a:t>: </a:t>
            </a:r>
            <a:r>
              <a:rPr sz="2000" dirty="0">
                <a:latin typeface="Calibri"/>
                <a:cs typeface="Calibri"/>
              </a:rPr>
              <a:t>η  </a:t>
            </a:r>
            <a:r>
              <a:rPr sz="2000" spc="-5" dirty="0">
                <a:latin typeface="Calibri"/>
                <a:cs typeface="Calibri"/>
              </a:rPr>
              <a:t>επιθυμία </a:t>
            </a:r>
            <a:r>
              <a:rPr sz="2000" spc="-10" dirty="0">
                <a:latin typeface="Calibri"/>
                <a:cs typeface="Calibri"/>
              </a:rPr>
              <a:t>κατανάλωσης </a:t>
            </a:r>
            <a:r>
              <a:rPr sz="2000" spc="-5" dirty="0">
                <a:latin typeface="Calibri"/>
                <a:cs typeface="Calibri"/>
              </a:rPr>
              <a:t>περισσότερων εγχώριων αγαθών </a:t>
            </a:r>
            <a:r>
              <a:rPr sz="2000" dirty="0">
                <a:latin typeface="Calibri"/>
                <a:cs typeface="Calibri"/>
              </a:rPr>
              <a:t>σε </a:t>
            </a:r>
            <a:r>
              <a:rPr sz="2000" spc="-10" dirty="0">
                <a:latin typeface="Calibri"/>
                <a:cs typeface="Calibri"/>
              </a:rPr>
              <a:t>σχέση </a:t>
            </a:r>
            <a:r>
              <a:rPr sz="2000" dirty="0">
                <a:latin typeface="Calibri"/>
                <a:cs typeface="Calibri"/>
              </a:rPr>
              <a:t>με </a:t>
            </a:r>
            <a:r>
              <a:rPr sz="2000" spc="-5" dirty="0">
                <a:latin typeface="Calibri"/>
                <a:cs typeface="Calibri"/>
              </a:rPr>
              <a:t>τα </a:t>
            </a:r>
            <a:r>
              <a:rPr sz="2000" spc="-10" dirty="0">
                <a:latin typeface="Calibri"/>
                <a:cs typeface="Calibri"/>
              </a:rPr>
              <a:t>ξένα  </a:t>
            </a:r>
            <a:r>
              <a:rPr sz="2000" spc="-5" dirty="0">
                <a:latin typeface="Calibri"/>
                <a:cs typeface="Calibri"/>
              </a:rPr>
              <a:t>αγαθά </a:t>
            </a:r>
            <a:r>
              <a:rPr sz="2000" spc="-10" dirty="0">
                <a:latin typeface="Calibri"/>
                <a:cs typeface="Calibri"/>
              </a:rPr>
              <a:t>προκαλεί </a:t>
            </a:r>
            <a:r>
              <a:rPr sz="2000" dirty="0">
                <a:latin typeface="Calibri"/>
                <a:cs typeface="Calibri"/>
              </a:rPr>
              <a:t>τη </a:t>
            </a:r>
            <a:r>
              <a:rPr sz="2000" spc="-5" dirty="0">
                <a:latin typeface="Calibri"/>
                <a:cs typeface="Calibri"/>
              </a:rPr>
              <a:t>μετατόπιση </a:t>
            </a:r>
            <a:r>
              <a:rPr sz="2000" dirty="0">
                <a:latin typeface="Calibri"/>
                <a:cs typeface="Calibri"/>
              </a:rPr>
              <a:t>της </a:t>
            </a:r>
            <a:r>
              <a:rPr sz="2000" spc="-15" dirty="0">
                <a:latin typeface="Calibri"/>
                <a:cs typeface="Calibri"/>
              </a:rPr>
              <a:t>καμπύλης </a:t>
            </a:r>
            <a:r>
              <a:rPr sz="2000" i="1" dirty="0">
                <a:latin typeface="Calibri"/>
                <a:cs typeface="Calibri"/>
              </a:rPr>
              <a:t>DD </a:t>
            </a:r>
            <a:r>
              <a:rPr sz="2000" dirty="0">
                <a:latin typeface="Calibri"/>
                <a:cs typeface="Calibri"/>
              </a:rPr>
              <a:t>προς </a:t>
            </a:r>
            <a:r>
              <a:rPr sz="2000" spc="-5" dirty="0">
                <a:latin typeface="Calibri"/>
                <a:cs typeface="Calibri"/>
              </a:rPr>
              <a:t>τα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δεξιά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16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6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/>
              <a:t>5.3 Η </a:t>
            </a:r>
            <a:r>
              <a:rPr spc="-5" dirty="0"/>
              <a:t>βραχυχρόνια ισορροπία</a:t>
            </a:r>
            <a:r>
              <a:rPr spc="15" dirty="0"/>
              <a:t> </a:t>
            </a:r>
            <a:r>
              <a:rPr spc="-10" dirty="0"/>
              <a:t>στην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αγορά περιουσιακών</a:t>
            </a:r>
            <a:r>
              <a:rPr spc="-20" dirty="0"/>
              <a:t> </a:t>
            </a:r>
            <a:r>
              <a:rPr spc="-10" dirty="0"/>
              <a:t>στοιχείων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43633"/>
            <a:ext cx="7845425" cy="4483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27685" indent="-457200">
              <a:lnSpc>
                <a:spcPts val="1714"/>
              </a:lnSpc>
              <a:buFont typeface="Arial"/>
              <a:buChar char="•"/>
              <a:tabLst>
                <a:tab pos="528320" algn="l"/>
              </a:tabLst>
            </a:pPr>
            <a:r>
              <a:rPr sz="2600" dirty="0">
                <a:latin typeface="Calibri"/>
                <a:cs typeface="Calibri"/>
              </a:rPr>
              <a:t>Θα </a:t>
            </a:r>
            <a:r>
              <a:rPr sz="2600" spc="-5" dirty="0">
                <a:latin typeface="Calibri"/>
                <a:cs typeface="Calibri"/>
              </a:rPr>
              <a:t>συνδυάσουμε </a:t>
            </a:r>
            <a:r>
              <a:rPr sz="2600" spc="-20" dirty="0">
                <a:latin typeface="Calibri"/>
                <a:cs typeface="Calibri"/>
              </a:rPr>
              <a:t>την </a:t>
            </a:r>
            <a:r>
              <a:rPr sz="2600" spc="-10" dirty="0">
                <a:latin typeface="Calibri"/>
                <a:cs typeface="Calibri"/>
              </a:rPr>
              <a:t>αγορά συναλλάγματος </a:t>
            </a:r>
            <a:r>
              <a:rPr sz="2600" dirty="0">
                <a:latin typeface="Calibri"/>
                <a:cs typeface="Calibri"/>
              </a:rPr>
              <a:t>με</a:t>
            </a:r>
            <a:r>
              <a:rPr sz="2600" spc="8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την</a:t>
            </a:r>
            <a:endParaRPr sz="2600">
              <a:latin typeface="Calibri"/>
              <a:cs typeface="Calibri"/>
            </a:endParaRPr>
          </a:p>
          <a:p>
            <a:pPr marL="527685" marR="589280">
              <a:lnSpc>
                <a:spcPct val="70000"/>
              </a:lnSpc>
              <a:spcBef>
                <a:spcPts val="470"/>
              </a:spcBef>
            </a:pPr>
            <a:r>
              <a:rPr sz="2600" spc="-5" dirty="0">
                <a:latin typeface="Calibri"/>
                <a:cs typeface="Calibri"/>
              </a:rPr>
              <a:t>αγορά χρήματος </a:t>
            </a:r>
            <a:r>
              <a:rPr sz="2600" dirty="0">
                <a:latin typeface="Calibri"/>
                <a:cs typeface="Calibri"/>
              </a:rPr>
              <a:t>για να </a:t>
            </a:r>
            <a:r>
              <a:rPr sz="2600" spc="-5" dirty="0">
                <a:latin typeface="Calibri"/>
                <a:cs typeface="Calibri"/>
              </a:rPr>
              <a:t>εξάγουμε </a:t>
            </a:r>
            <a:r>
              <a:rPr sz="2600" dirty="0">
                <a:latin typeface="Calibri"/>
                <a:cs typeface="Calibri"/>
              </a:rPr>
              <a:t>τη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βραχυχρόνια  </a:t>
            </a:r>
            <a:r>
              <a:rPr sz="2600" spc="-5" dirty="0">
                <a:latin typeface="Calibri"/>
                <a:cs typeface="Calibri"/>
              </a:rPr>
              <a:t>ισορροπία </a:t>
            </a:r>
            <a:r>
              <a:rPr sz="2600" dirty="0">
                <a:latin typeface="Calibri"/>
                <a:cs typeface="Calibri"/>
              </a:rPr>
              <a:t>της </a:t>
            </a:r>
            <a:r>
              <a:rPr sz="2600" spc="-5" dirty="0">
                <a:latin typeface="Calibri"/>
                <a:cs typeface="Calibri"/>
              </a:rPr>
              <a:t>αγοράς περιουσιακών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στοιχείων</a:t>
            </a:r>
            <a:endParaRPr sz="2600">
              <a:latin typeface="Calibri"/>
              <a:cs typeface="Calibri"/>
            </a:endParaRPr>
          </a:p>
          <a:p>
            <a:pPr marL="527685" indent="-457200">
              <a:lnSpc>
                <a:spcPts val="2340"/>
              </a:lnSpc>
              <a:buFont typeface="Arial"/>
              <a:buChar char="•"/>
              <a:tabLst>
                <a:tab pos="528320" algn="l"/>
              </a:tabLst>
            </a:pPr>
            <a:r>
              <a:rPr sz="2600" dirty="0">
                <a:latin typeface="Calibri"/>
                <a:cs typeface="Calibri"/>
              </a:rPr>
              <a:t>Η συνθήκη </a:t>
            </a:r>
            <a:r>
              <a:rPr sz="2600" spc="-5" dirty="0">
                <a:latin typeface="Calibri"/>
                <a:cs typeface="Calibri"/>
              </a:rPr>
              <a:t>ισορροπίας </a:t>
            </a:r>
            <a:r>
              <a:rPr sz="2600" spc="-10" dirty="0">
                <a:latin typeface="Calibri"/>
                <a:cs typeface="Calibri"/>
              </a:rPr>
              <a:t>των επιτοκίων </a:t>
            </a:r>
            <a:r>
              <a:rPr sz="2600" dirty="0">
                <a:latin typeface="Calibri"/>
                <a:cs typeface="Calibri"/>
              </a:rPr>
              <a:t>που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περιγράφει</a:t>
            </a:r>
            <a:endParaRPr sz="2600">
              <a:latin typeface="Calibri"/>
              <a:cs typeface="Calibri"/>
            </a:endParaRPr>
          </a:p>
          <a:p>
            <a:pPr marL="527685">
              <a:lnSpc>
                <a:spcPts val="2525"/>
              </a:lnSpc>
            </a:pPr>
            <a:r>
              <a:rPr sz="2600" spc="-20" dirty="0">
                <a:latin typeface="Calibri"/>
                <a:cs typeface="Calibri"/>
              </a:rPr>
              <a:t>την </a:t>
            </a:r>
            <a:r>
              <a:rPr sz="2600" spc="-5" dirty="0">
                <a:latin typeface="Calibri"/>
                <a:cs typeface="Calibri"/>
              </a:rPr>
              <a:t>ισορροπία </a:t>
            </a:r>
            <a:r>
              <a:rPr sz="2600" spc="-10" dirty="0">
                <a:latin typeface="Calibri"/>
                <a:cs typeface="Calibri"/>
              </a:rPr>
              <a:t>στην </a:t>
            </a:r>
            <a:r>
              <a:rPr sz="2600" spc="-5" dirty="0">
                <a:latin typeface="Calibri"/>
                <a:cs typeface="Calibri"/>
              </a:rPr>
              <a:t>αγορά </a:t>
            </a:r>
            <a:r>
              <a:rPr sz="2600" spc="-10" dirty="0">
                <a:latin typeface="Calibri"/>
                <a:cs typeface="Calibri"/>
              </a:rPr>
              <a:t>συναλλάγματος</a:t>
            </a:r>
            <a:r>
              <a:rPr sz="2600" spc="8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είναι:</a:t>
            </a:r>
            <a:endParaRPr sz="2600">
              <a:latin typeface="Calibri"/>
              <a:cs typeface="Calibri"/>
            </a:endParaRPr>
          </a:p>
          <a:p>
            <a:pPr marL="682625" algn="ctr">
              <a:lnSpc>
                <a:spcPts val="2380"/>
              </a:lnSpc>
            </a:pPr>
            <a:r>
              <a:rPr sz="2200" i="1" spc="-5" dirty="0">
                <a:latin typeface="Calibri"/>
                <a:cs typeface="Calibri"/>
              </a:rPr>
              <a:t>R </a:t>
            </a:r>
            <a:r>
              <a:rPr sz="2200" spc="-5" dirty="0">
                <a:latin typeface="Calibri"/>
                <a:cs typeface="Calibri"/>
              </a:rPr>
              <a:t>= </a:t>
            </a:r>
            <a:r>
              <a:rPr sz="2200" i="1" spc="-5" dirty="0">
                <a:latin typeface="Calibri"/>
                <a:cs typeface="Calibri"/>
              </a:rPr>
              <a:t>R</a:t>
            </a:r>
            <a:r>
              <a:rPr sz="2200" spc="-5" dirty="0">
                <a:latin typeface="Calibri"/>
                <a:cs typeface="Calibri"/>
              </a:rPr>
              <a:t>* + </a:t>
            </a:r>
            <a:r>
              <a:rPr sz="2200" spc="-15" dirty="0">
                <a:latin typeface="Calibri"/>
                <a:cs typeface="Calibri"/>
              </a:rPr>
              <a:t>(</a:t>
            </a:r>
            <a:r>
              <a:rPr sz="2200" i="1" spc="-15" dirty="0">
                <a:latin typeface="Calibri"/>
                <a:cs typeface="Calibri"/>
              </a:rPr>
              <a:t>E</a:t>
            </a:r>
            <a:r>
              <a:rPr sz="2175" i="1" spc="-22" baseline="24904" dirty="0">
                <a:latin typeface="Calibri"/>
                <a:cs typeface="Calibri"/>
              </a:rPr>
              <a:t>e  </a:t>
            </a:r>
            <a:r>
              <a:rPr sz="2200" spc="-5" dirty="0">
                <a:latin typeface="Calibri"/>
                <a:cs typeface="Calibri"/>
              </a:rPr>
              <a:t>–</a:t>
            </a:r>
            <a:r>
              <a:rPr sz="2200" spc="-135" dirty="0">
                <a:latin typeface="Calibri"/>
                <a:cs typeface="Calibri"/>
              </a:rPr>
              <a:t> </a:t>
            </a:r>
            <a:r>
              <a:rPr sz="2200" i="1" spc="-10" dirty="0">
                <a:latin typeface="Calibri"/>
                <a:cs typeface="Calibri"/>
              </a:rPr>
              <a:t>E</a:t>
            </a:r>
            <a:r>
              <a:rPr sz="2200" spc="-10" dirty="0">
                <a:latin typeface="Calibri"/>
                <a:cs typeface="Calibri"/>
              </a:rPr>
              <a:t>)/</a:t>
            </a:r>
            <a:r>
              <a:rPr sz="2200" i="1" spc="-10" dirty="0">
                <a:latin typeface="Calibri"/>
                <a:cs typeface="Calibri"/>
              </a:rPr>
              <a:t>E</a:t>
            </a:r>
            <a:endParaRPr sz="2200">
              <a:latin typeface="Calibri"/>
              <a:cs typeface="Calibri"/>
            </a:endParaRPr>
          </a:p>
          <a:p>
            <a:pPr marL="1841500" marR="77470" indent="-914400">
              <a:lnSpc>
                <a:spcPct val="70000"/>
              </a:lnSpc>
              <a:spcBef>
                <a:spcPts val="660"/>
              </a:spcBef>
              <a:tabLst>
                <a:tab pos="1792605" algn="l"/>
              </a:tabLst>
            </a:pPr>
            <a:r>
              <a:rPr sz="2200" spc="-5" dirty="0">
                <a:latin typeface="Calibri"/>
                <a:cs typeface="Calibri"/>
              </a:rPr>
              <a:t>όπου:	</a:t>
            </a:r>
            <a:r>
              <a:rPr sz="2200" i="1" spc="-25" dirty="0">
                <a:latin typeface="Calibri"/>
                <a:cs typeface="Calibri"/>
              </a:rPr>
              <a:t>E</a:t>
            </a:r>
            <a:r>
              <a:rPr sz="2175" i="1" spc="-37" baseline="24904" dirty="0">
                <a:latin typeface="Calibri"/>
                <a:cs typeface="Calibri"/>
              </a:rPr>
              <a:t>e  </a:t>
            </a:r>
            <a:r>
              <a:rPr sz="2200" spc="-15" dirty="0">
                <a:latin typeface="Calibri"/>
                <a:cs typeface="Calibri"/>
              </a:rPr>
              <a:t>είναι </a:t>
            </a:r>
            <a:r>
              <a:rPr sz="2200" spc="-5" dirty="0">
                <a:latin typeface="Calibri"/>
                <a:cs typeface="Calibri"/>
              </a:rPr>
              <a:t>η αναμενόμενη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μελλοντική συναλλαγματική  ισοτιμία</a:t>
            </a:r>
            <a:endParaRPr sz="2200">
              <a:latin typeface="Calibri"/>
              <a:cs typeface="Calibri"/>
            </a:endParaRPr>
          </a:p>
          <a:p>
            <a:pPr marL="1841500">
              <a:lnSpc>
                <a:spcPts val="2245"/>
              </a:lnSpc>
            </a:pPr>
            <a:r>
              <a:rPr sz="2200" i="1" spc="-5" dirty="0">
                <a:latin typeface="Calibri"/>
                <a:cs typeface="Calibri"/>
              </a:rPr>
              <a:t>R </a:t>
            </a:r>
            <a:r>
              <a:rPr sz="2200" spc="-15" dirty="0">
                <a:latin typeface="Calibri"/>
                <a:cs typeface="Calibri"/>
              </a:rPr>
              <a:t>είναι </a:t>
            </a:r>
            <a:r>
              <a:rPr sz="2200" spc="-10" dirty="0">
                <a:latin typeface="Calibri"/>
                <a:cs typeface="Calibri"/>
              </a:rPr>
              <a:t>το </a:t>
            </a:r>
            <a:r>
              <a:rPr sz="2200" spc="-15" dirty="0">
                <a:latin typeface="Calibri"/>
                <a:cs typeface="Calibri"/>
              </a:rPr>
              <a:t>επιτόκιο </a:t>
            </a:r>
            <a:r>
              <a:rPr sz="2200" spc="-20" dirty="0">
                <a:latin typeface="Calibri"/>
                <a:cs typeface="Calibri"/>
              </a:rPr>
              <a:t>καταθέσεων </a:t>
            </a:r>
            <a:r>
              <a:rPr sz="2200" spc="-5" dirty="0">
                <a:latin typeface="Calibri"/>
                <a:cs typeface="Calibri"/>
              </a:rPr>
              <a:t>σε </a:t>
            </a:r>
            <a:r>
              <a:rPr sz="2200" spc="-10" dirty="0">
                <a:latin typeface="Calibri"/>
                <a:cs typeface="Calibri"/>
              </a:rPr>
              <a:t>εγχώριο</a:t>
            </a:r>
            <a:r>
              <a:rPr sz="2200" spc="19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νόμισμα</a:t>
            </a:r>
            <a:endParaRPr sz="2200">
              <a:latin typeface="Calibri"/>
              <a:cs typeface="Calibri"/>
            </a:endParaRPr>
          </a:p>
          <a:p>
            <a:pPr marL="1841500">
              <a:lnSpc>
                <a:spcPts val="2350"/>
              </a:lnSpc>
            </a:pPr>
            <a:r>
              <a:rPr sz="2200" i="1" spc="-5" dirty="0">
                <a:latin typeface="Calibri"/>
                <a:cs typeface="Calibri"/>
              </a:rPr>
              <a:t>R</a:t>
            </a:r>
            <a:r>
              <a:rPr sz="2175" spc="-7" baseline="24904" dirty="0">
                <a:latin typeface="Calibri"/>
                <a:cs typeface="Calibri"/>
              </a:rPr>
              <a:t>*  </a:t>
            </a:r>
            <a:r>
              <a:rPr sz="2200" spc="-10" dirty="0">
                <a:latin typeface="Calibri"/>
                <a:cs typeface="Calibri"/>
              </a:rPr>
              <a:t>είναι το </a:t>
            </a:r>
            <a:r>
              <a:rPr sz="2200" spc="-15" dirty="0">
                <a:latin typeface="Calibri"/>
                <a:cs typeface="Calibri"/>
              </a:rPr>
              <a:t>επιτόκιο </a:t>
            </a:r>
            <a:r>
              <a:rPr sz="2200" spc="-20" dirty="0">
                <a:latin typeface="Calibri"/>
                <a:cs typeface="Calibri"/>
              </a:rPr>
              <a:t>καταθέσεων </a:t>
            </a:r>
            <a:r>
              <a:rPr sz="2200" dirty="0">
                <a:latin typeface="Calibri"/>
                <a:cs typeface="Calibri"/>
              </a:rPr>
              <a:t>σε </a:t>
            </a:r>
            <a:r>
              <a:rPr sz="2200" spc="-10" dirty="0">
                <a:latin typeface="Calibri"/>
                <a:cs typeface="Calibri"/>
              </a:rPr>
              <a:t>ξένο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νόμισμα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ts val="2495"/>
              </a:lnSpc>
              <a:buFont typeface="Arial"/>
              <a:buChar char="•"/>
              <a:tabLst>
                <a:tab pos="356235" algn="l"/>
              </a:tabLst>
            </a:pPr>
            <a:r>
              <a:rPr sz="2600" spc="-114" dirty="0">
                <a:latin typeface="Calibri"/>
                <a:cs typeface="Calibri"/>
              </a:rPr>
              <a:t>Το </a:t>
            </a:r>
            <a:r>
              <a:rPr sz="2600" i="1" dirty="0">
                <a:latin typeface="Calibri"/>
                <a:cs typeface="Calibri"/>
              </a:rPr>
              <a:t>R </a:t>
            </a:r>
            <a:r>
              <a:rPr sz="2600" dirty="0">
                <a:latin typeface="Calibri"/>
                <a:cs typeface="Calibri"/>
              </a:rPr>
              <a:t>που </a:t>
            </a:r>
            <a:r>
              <a:rPr sz="2600" spc="-10" dirty="0">
                <a:latin typeface="Calibri"/>
                <a:cs typeface="Calibri"/>
              </a:rPr>
              <a:t>ικανοποιεί </a:t>
            </a:r>
            <a:r>
              <a:rPr sz="2600" dirty="0">
                <a:latin typeface="Calibri"/>
                <a:cs typeface="Calibri"/>
              </a:rPr>
              <a:t>τη συνθήκη </a:t>
            </a:r>
            <a:r>
              <a:rPr sz="2600" spc="-5" dirty="0">
                <a:latin typeface="Calibri"/>
                <a:cs typeface="Calibri"/>
              </a:rPr>
              <a:t>ισορροπίας</a:t>
            </a:r>
            <a:r>
              <a:rPr sz="2600" spc="1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των</a:t>
            </a:r>
            <a:endParaRPr sz="2600">
              <a:latin typeface="Calibri"/>
              <a:cs typeface="Calibri"/>
            </a:endParaRPr>
          </a:p>
          <a:p>
            <a:pPr marL="355600">
              <a:lnSpc>
                <a:spcPts val="2185"/>
              </a:lnSpc>
            </a:pPr>
            <a:r>
              <a:rPr sz="2600" spc="-10" dirty="0">
                <a:latin typeface="Calibri"/>
                <a:cs typeface="Calibri"/>
              </a:rPr>
              <a:t>επιτοκίων </a:t>
            </a:r>
            <a:r>
              <a:rPr sz="2600" dirty="0">
                <a:latin typeface="Calibri"/>
                <a:cs typeface="Calibri"/>
              </a:rPr>
              <a:t>πρέπει επίσης </a:t>
            </a:r>
            <a:r>
              <a:rPr sz="2600" spc="-10" dirty="0">
                <a:latin typeface="Calibri"/>
                <a:cs typeface="Calibri"/>
              </a:rPr>
              <a:t>να </a:t>
            </a:r>
            <a:r>
              <a:rPr sz="2600" spc="-5" dirty="0">
                <a:latin typeface="Calibri"/>
                <a:cs typeface="Calibri"/>
              </a:rPr>
              <a:t>εξισώνει </a:t>
            </a:r>
            <a:r>
              <a:rPr sz="2600" spc="-20" dirty="0">
                <a:latin typeface="Calibri"/>
                <a:cs typeface="Calibri"/>
              </a:rPr>
              <a:t>την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πραγματική</a:t>
            </a:r>
            <a:endParaRPr sz="2600">
              <a:latin typeface="Calibri"/>
              <a:cs typeface="Calibri"/>
            </a:endParaRPr>
          </a:p>
          <a:p>
            <a:pPr marL="355600">
              <a:lnSpc>
                <a:spcPts val="2185"/>
              </a:lnSpc>
            </a:pPr>
            <a:r>
              <a:rPr sz="2600" spc="-5" dirty="0">
                <a:latin typeface="Calibri"/>
                <a:cs typeface="Calibri"/>
              </a:rPr>
              <a:t>εγχώρια προσφορά χρήματος με </a:t>
            </a:r>
            <a:r>
              <a:rPr sz="2600" dirty="0">
                <a:latin typeface="Calibri"/>
                <a:cs typeface="Calibri"/>
              </a:rPr>
              <a:t>τη </a:t>
            </a:r>
            <a:r>
              <a:rPr sz="2600" spc="-5" dirty="0">
                <a:latin typeface="Calibri"/>
                <a:cs typeface="Calibri"/>
              </a:rPr>
              <a:t>συνολική</a:t>
            </a:r>
            <a:endParaRPr sz="2600">
              <a:latin typeface="Calibri"/>
              <a:cs typeface="Calibri"/>
            </a:endParaRPr>
          </a:p>
          <a:p>
            <a:pPr marL="355600">
              <a:lnSpc>
                <a:spcPts val="2610"/>
              </a:lnSpc>
            </a:pPr>
            <a:r>
              <a:rPr sz="2600" spc="-5" dirty="0">
                <a:latin typeface="Calibri"/>
                <a:cs typeface="Calibri"/>
              </a:rPr>
              <a:t>πραγματική ζήτηση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χρήματος:</a:t>
            </a:r>
            <a:endParaRPr sz="2600">
              <a:latin typeface="Calibri"/>
              <a:cs typeface="Calibri"/>
            </a:endParaRPr>
          </a:p>
          <a:p>
            <a:pPr marL="681990" algn="ctr">
              <a:lnSpc>
                <a:spcPts val="3080"/>
              </a:lnSpc>
            </a:pPr>
            <a:r>
              <a:rPr sz="2600" i="1" dirty="0">
                <a:latin typeface="Calibri"/>
                <a:cs typeface="Calibri"/>
              </a:rPr>
              <a:t>M</a:t>
            </a:r>
            <a:r>
              <a:rPr sz="2550" i="1" baseline="26143" dirty="0">
                <a:latin typeface="Calibri"/>
                <a:cs typeface="Calibri"/>
              </a:rPr>
              <a:t>s</a:t>
            </a:r>
            <a:r>
              <a:rPr sz="2600" dirty="0">
                <a:latin typeface="Calibri"/>
                <a:cs typeface="Calibri"/>
              </a:rPr>
              <a:t>/</a:t>
            </a:r>
            <a:r>
              <a:rPr sz="2600" i="1" dirty="0">
                <a:latin typeface="Calibri"/>
                <a:cs typeface="Calibri"/>
              </a:rPr>
              <a:t>P </a:t>
            </a:r>
            <a:r>
              <a:rPr sz="2600" dirty="0">
                <a:latin typeface="Calibri"/>
                <a:cs typeface="Calibri"/>
              </a:rPr>
              <a:t>= </a:t>
            </a:r>
            <a:r>
              <a:rPr sz="2600" i="1" dirty="0">
                <a:latin typeface="Calibri"/>
                <a:cs typeface="Calibri"/>
              </a:rPr>
              <a:t>L</a:t>
            </a:r>
            <a:r>
              <a:rPr sz="2600" dirty="0">
                <a:latin typeface="Calibri"/>
                <a:cs typeface="Calibri"/>
              </a:rPr>
              <a:t>(</a:t>
            </a:r>
            <a:r>
              <a:rPr sz="2600" i="1" dirty="0">
                <a:latin typeface="Calibri"/>
                <a:cs typeface="Calibri"/>
              </a:rPr>
              <a:t>R</a:t>
            </a:r>
            <a:r>
              <a:rPr sz="2600" dirty="0">
                <a:latin typeface="Calibri"/>
                <a:cs typeface="Calibri"/>
              </a:rPr>
              <a:t>,</a:t>
            </a:r>
            <a:r>
              <a:rPr sz="2600" spc="-110" dirty="0">
                <a:latin typeface="Calibri"/>
                <a:cs typeface="Calibri"/>
              </a:rPr>
              <a:t> </a:t>
            </a:r>
            <a:r>
              <a:rPr sz="2600" i="1" dirty="0">
                <a:latin typeface="Calibri"/>
                <a:cs typeface="Calibri"/>
              </a:rPr>
              <a:t>Y</a:t>
            </a:r>
            <a:r>
              <a:rPr sz="2600" dirty="0">
                <a:latin typeface="Calibri"/>
                <a:cs typeface="Calibri"/>
              </a:rPr>
              <a:t>)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1030" rIns="0" bIns="0" rtlCol="0">
            <a:spAutoFit/>
          </a:bodyPr>
          <a:lstStyle/>
          <a:p>
            <a:pPr marL="1473835">
              <a:lnSpc>
                <a:spcPct val="100000"/>
              </a:lnSpc>
            </a:pPr>
            <a:r>
              <a:rPr sz="3200" spc="-5" dirty="0"/>
              <a:t>Διαγραμματική</a:t>
            </a:r>
            <a:r>
              <a:rPr sz="3200" spc="-85" dirty="0"/>
              <a:t> </a:t>
            </a:r>
            <a:r>
              <a:rPr sz="3200" spc="-10" dirty="0"/>
              <a:t>απεικόνιση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1600200" y="990536"/>
            <a:ext cx="5943600" cy="56245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93850" y="984313"/>
            <a:ext cx="5956300" cy="5637530"/>
          </a:xfrm>
          <a:custGeom>
            <a:avLst/>
            <a:gdLst/>
            <a:ahLst/>
            <a:cxnLst/>
            <a:rect l="l" t="t" r="r" b="b"/>
            <a:pathLst>
              <a:path w="5956300" h="5637530">
                <a:moveTo>
                  <a:pt x="0" y="5637149"/>
                </a:moveTo>
                <a:lnTo>
                  <a:pt x="5956300" y="5637149"/>
                </a:lnTo>
                <a:lnTo>
                  <a:pt x="5956300" y="0"/>
                </a:lnTo>
                <a:lnTo>
                  <a:pt x="0" y="0"/>
                </a:lnTo>
                <a:lnTo>
                  <a:pt x="0" y="5637149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18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6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pc="-10" dirty="0"/>
              <a:t>Επεξήγηση </a:t>
            </a:r>
            <a:r>
              <a:rPr dirty="0"/>
              <a:t>της</a:t>
            </a:r>
            <a:r>
              <a:rPr spc="25" dirty="0"/>
              <a:t> </a:t>
            </a:r>
            <a:r>
              <a:rPr spc="-10" dirty="0"/>
              <a:t>διαγραμματικής</a:t>
            </a:r>
          </a:p>
          <a:p>
            <a:pPr marL="1270" algn="ctr">
              <a:lnSpc>
                <a:spcPct val="100000"/>
              </a:lnSpc>
            </a:pPr>
            <a:r>
              <a:rPr spc="-15" dirty="0"/>
              <a:t>απεικόνισης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560829"/>
            <a:ext cx="8145145" cy="45491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Όταν </a:t>
            </a:r>
            <a:r>
              <a:rPr sz="2400" dirty="0">
                <a:latin typeface="Calibri"/>
                <a:cs typeface="Calibri"/>
              </a:rPr>
              <a:t>η </a:t>
            </a:r>
            <a:r>
              <a:rPr sz="2400" spc="-10" dirty="0">
                <a:latin typeface="Calibri"/>
                <a:cs typeface="Calibri"/>
              </a:rPr>
              <a:t>παραγωγή </a:t>
            </a:r>
            <a:r>
              <a:rPr sz="2400" spc="-25" dirty="0">
                <a:latin typeface="Calibri"/>
                <a:cs typeface="Calibri"/>
              </a:rPr>
              <a:t>και </a:t>
            </a:r>
            <a:r>
              <a:rPr sz="2400" spc="-15" dirty="0">
                <a:latin typeface="Calibri"/>
                <a:cs typeface="Calibri"/>
              </a:rPr>
              <a:t>το </a:t>
            </a:r>
            <a:r>
              <a:rPr sz="2400" spc="-5" dirty="0">
                <a:latin typeface="Calibri"/>
                <a:cs typeface="Calibri"/>
              </a:rPr>
              <a:t>εισόδημα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αυξάνονται,</a:t>
            </a:r>
            <a:endParaRPr sz="2400">
              <a:latin typeface="Calibri"/>
              <a:cs typeface="Calibri"/>
            </a:endParaRPr>
          </a:p>
          <a:p>
            <a:pPr marL="756285" marR="736600" lvl="1" indent="-286385">
              <a:lnSpc>
                <a:spcPct val="80000"/>
              </a:lnSpc>
              <a:spcBef>
                <a:spcPts val="1065"/>
              </a:spcBef>
              <a:buFont typeface="Arial"/>
              <a:buChar char="–"/>
              <a:tabLst>
                <a:tab pos="756920" algn="l"/>
              </a:tabLst>
            </a:pPr>
            <a:r>
              <a:rPr sz="2200" spc="-5" dirty="0">
                <a:latin typeface="Calibri"/>
                <a:cs typeface="Calibri"/>
              </a:rPr>
              <a:t>η </a:t>
            </a:r>
            <a:r>
              <a:rPr sz="2200" spc="-10" dirty="0">
                <a:latin typeface="Calibri"/>
                <a:cs typeface="Calibri"/>
              </a:rPr>
              <a:t>ζήτηση </a:t>
            </a:r>
            <a:r>
              <a:rPr sz="2200" spc="-5" dirty="0">
                <a:latin typeface="Calibri"/>
                <a:cs typeface="Calibri"/>
              </a:rPr>
              <a:t>για </a:t>
            </a:r>
            <a:r>
              <a:rPr sz="2200" spc="-15" dirty="0">
                <a:latin typeface="Calibri"/>
                <a:cs typeface="Calibri"/>
              </a:rPr>
              <a:t>πραγματικά χρηματικά </a:t>
            </a:r>
            <a:r>
              <a:rPr sz="2200" spc="-10" dirty="0">
                <a:latin typeface="Calibri"/>
                <a:cs typeface="Calibri"/>
              </a:rPr>
              <a:t>περιουσιακά στοιχεία  αυξάνεται,</a:t>
            </a:r>
            <a:endParaRPr sz="220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525"/>
              </a:spcBef>
              <a:buFont typeface="Arial"/>
              <a:buChar char="–"/>
              <a:tabLst>
                <a:tab pos="756920" algn="l"/>
              </a:tabLst>
            </a:pPr>
            <a:r>
              <a:rPr sz="2200" spc="-5" dirty="0">
                <a:latin typeface="Calibri"/>
                <a:cs typeface="Calibri"/>
              </a:rPr>
              <a:t>με </a:t>
            </a:r>
            <a:r>
              <a:rPr sz="2200" spc="-10" dirty="0">
                <a:latin typeface="Calibri"/>
                <a:cs typeface="Calibri"/>
              </a:rPr>
              <a:t>αποτέλεσμα </a:t>
            </a:r>
            <a:r>
              <a:rPr sz="2200" spc="-20" dirty="0">
                <a:latin typeface="Calibri"/>
                <a:cs typeface="Calibri"/>
              </a:rPr>
              <a:t>την </a:t>
            </a:r>
            <a:r>
              <a:rPr sz="2200" spc="-5" dirty="0">
                <a:latin typeface="Calibri"/>
                <a:cs typeface="Calibri"/>
              </a:rPr>
              <a:t>αύξηση </a:t>
            </a:r>
            <a:r>
              <a:rPr sz="2200" spc="-15" dirty="0">
                <a:latin typeface="Calibri"/>
                <a:cs typeface="Calibri"/>
              </a:rPr>
              <a:t>των </a:t>
            </a:r>
            <a:r>
              <a:rPr sz="2200" spc="-10" dirty="0">
                <a:latin typeface="Calibri"/>
                <a:cs typeface="Calibri"/>
              </a:rPr>
              <a:t>εγχώριων</a:t>
            </a:r>
            <a:r>
              <a:rPr sz="2200" spc="18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επιτοκίων,</a:t>
            </a:r>
            <a:endParaRPr sz="2200">
              <a:latin typeface="Calibri"/>
              <a:cs typeface="Calibri"/>
            </a:endParaRPr>
          </a:p>
          <a:p>
            <a:pPr marL="756285" lvl="1" indent="-286385">
              <a:lnSpc>
                <a:spcPct val="100000"/>
              </a:lnSpc>
              <a:spcBef>
                <a:spcPts val="530"/>
              </a:spcBef>
              <a:buFont typeface="Arial"/>
              <a:buChar char="–"/>
              <a:tabLst>
                <a:tab pos="756920" algn="l"/>
              </a:tabLst>
            </a:pPr>
            <a:r>
              <a:rPr sz="2200" spc="-5" dirty="0">
                <a:latin typeface="Calibri"/>
                <a:cs typeface="Calibri"/>
              </a:rPr>
              <a:t>Και </a:t>
            </a:r>
            <a:r>
              <a:rPr sz="2200" spc="-20" dirty="0">
                <a:latin typeface="Calibri"/>
                <a:cs typeface="Calibri"/>
              </a:rPr>
              <a:t>την </a:t>
            </a:r>
            <a:r>
              <a:rPr sz="2200" spc="-5" dirty="0">
                <a:latin typeface="Calibri"/>
                <a:cs typeface="Calibri"/>
              </a:rPr>
              <a:t>ανατίμηση </a:t>
            </a:r>
            <a:r>
              <a:rPr sz="2200" spc="-10" dirty="0">
                <a:latin typeface="Calibri"/>
                <a:cs typeface="Calibri"/>
              </a:rPr>
              <a:t>του εγχώριου </a:t>
            </a:r>
            <a:r>
              <a:rPr sz="2200" spc="-5" dirty="0">
                <a:latin typeface="Calibri"/>
                <a:cs typeface="Calibri"/>
              </a:rPr>
              <a:t>νομίσματος (μείωση της</a:t>
            </a:r>
            <a:r>
              <a:rPr sz="2200" spc="204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E)</a:t>
            </a:r>
            <a:endParaRPr sz="2200">
              <a:latin typeface="Calibri"/>
              <a:cs typeface="Calibri"/>
            </a:endParaRPr>
          </a:p>
          <a:p>
            <a:pPr marL="355600" marR="5080" indent="-342900">
              <a:lnSpc>
                <a:spcPct val="90000"/>
              </a:lnSpc>
              <a:spcBef>
                <a:spcPts val="505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Συμπέρασμα: Προκειμένου οι αγορές </a:t>
            </a:r>
            <a:r>
              <a:rPr sz="2400" spc="-10" dirty="0">
                <a:latin typeface="Calibri"/>
                <a:cs typeface="Calibri"/>
              </a:rPr>
              <a:t>περιουσιακών </a:t>
            </a:r>
            <a:r>
              <a:rPr sz="2400" spc="-15" dirty="0">
                <a:latin typeface="Calibri"/>
                <a:cs typeface="Calibri"/>
              </a:rPr>
              <a:t>στοιχείων  </a:t>
            </a:r>
            <a:r>
              <a:rPr sz="2400" spc="-5" dirty="0">
                <a:latin typeface="Calibri"/>
                <a:cs typeface="Calibri"/>
              </a:rPr>
              <a:t>να διατηρούνται </a:t>
            </a:r>
            <a:r>
              <a:rPr sz="2400" dirty="0">
                <a:latin typeface="Calibri"/>
                <a:cs typeface="Calibri"/>
              </a:rPr>
              <a:t>σε </a:t>
            </a:r>
            <a:r>
              <a:rPr sz="2400" spc="-5" dirty="0">
                <a:latin typeface="Calibri"/>
                <a:cs typeface="Calibri"/>
              </a:rPr>
              <a:t>ισορροπία, η αύξηση </a:t>
            </a:r>
            <a:r>
              <a:rPr sz="2400" spc="-10" dirty="0">
                <a:latin typeface="Calibri"/>
                <a:cs typeface="Calibri"/>
              </a:rPr>
              <a:t>του </a:t>
            </a:r>
            <a:r>
              <a:rPr sz="2400" spc="-5" dirty="0">
                <a:latin typeface="Calibri"/>
                <a:cs typeface="Calibri"/>
              </a:rPr>
              <a:t>εγχώριου  προϊόντος </a:t>
            </a:r>
            <a:r>
              <a:rPr sz="2400" dirty="0">
                <a:latin typeface="Calibri"/>
                <a:cs typeface="Calibri"/>
              </a:rPr>
              <a:t>θα πρέπει να </a:t>
            </a:r>
            <a:r>
              <a:rPr sz="2400" spc="-5" dirty="0">
                <a:latin typeface="Calibri"/>
                <a:cs typeface="Calibri"/>
              </a:rPr>
              <a:t>συνοδεύεται </a:t>
            </a:r>
            <a:r>
              <a:rPr sz="2400" dirty="0">
                <a:latin typeface="Calibri"/>
                <a:cs typeface="Calibri"/>
              </a:rPr>
              <a:t>από μια </a:t>
            </a:r>
            <a:r>
              <a:rPr sz="2400" spc="-5" dirty="0">
                <a:latin typeface="Calibri"/>
                <a:cs typeface="Calibri"/>
              </a:rPr>
              <a:t>ανατίμηση </a:t>
            </a:r>
            <a:r>
              <a:rPr sz="2400" spc="-10" dirty="0">
                <a:latin typeface="Calibri"/>
                <a:cs typeface="Calibri"/>
              </a:rPr>
              <a:t>του  </a:t>
            </a:r>
            <a:r>
              <a:rPr sz="2400" spc="-5" dirty="0">
                <a:latin typeface="Calibri"/>
                <a:cs typeface="Calibri"/>
              </a:rPr>
              <a:t>εγχώριου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νομίσματος</a:t>
            </a:r>
            <a:endParaRPr sz="2400">
              <a:latin typeface="Calibri"/>
              <a:cs typeface="Calibri"/>
            </a:endParaRPr>
          </a:p>
          <a:p>
            <a:pPr marL="413384" marR="221615" indent="-342900">
              <a:lnSpc>
                <a:spcPct val="80000"/>
              </a:lnSpc>
              <a:spcBef>
                <a:spcPts val="1210"/>
              </a:spcBef>
              <a:buFont typeface="Arial"/>
              <a:buChar char="•"/>
              <a:tabLst>
                <a:tab pos="414020" algn="l"/>
              </a:tabLst>
            </a:pPr>
            <a:r>
              <a:rPr sz="2400" dirty="0">
                <a:latin typeface="Calibri"/>
                <a:cs typeface="Calibri"/>
              </a:rPr>
              <a:t>Η </a:t>
            </a:r>
            <a:r>
              <a:rPr sz="2400" spc="-5" dirty="0">
                <a:latin typeface="Calibri"/>
                <a:cs typeface="Calibri"/>
              </a:rPr>
              <a:t>αντίστροφη </a:t>
            </a:r>
            <a:r>
              <a:rPr sz="2400" spc="-15" dirty="0">
                <a:latin typeface="Calibri"/>
                <a:cs typeface="Calibri"/>
              </a:rPr>
              <a:t>σχέση </a:t>
            </a:r>
            <a:r>
              <a:rPr sz="2400" spc="-10" dirty="0">
                <a:latin typeface="Calibri"/>
                <a:cs typeface="Calibri"/>
              </a:rPr>
              <a:t>ανάμεσα στο </a:t>
            </a:r>
            <a:r>
              <a:rPr sz="2400" dirty="0">
                <a:latin typeface="Calibri"/>
                <a:cs typeface="Calibri"/>
              </a:rPr>
              <a:t>προϊόν </a:t>
            </a:r>
            <a:r>
              <a:rPr sz="2400" spc="-30" dirty="0">
                <a:latin typeface="Calibri"/>
                <a:cs typeface="Calibri"/>
              </a:rPr>
              <a:t>και </a:t>
            </a:r>
            <a:r>
              <a:rPr sz="2400" spc="-5" dirty="0">
                <a:latin typeface="Calibri"/>
                <a:cs typeface="Calibri"/>
              </a:rPr>
              <a:t>τις  </a:t>
            </a:r>
            <a:r>
              <a:rPr sz="2400" spc="-10" dirty="0">
                <a:latin typeface="Calibri"/>
                <a:cs typeface="Calibri"/>
              </a:rPr>
              <a:t>συναλλαγματικές </a:t>
            </a:r>
            <a:r>
              <a:rPr sz="2400" spc="-5" dirty="0">
                <a:latin typeface="Calibri"/>
                <a:cs typeface="Calibri"/>
              </a:rPr>
              <a:t>ισοτιμίες </a:t>
            </a:r>
            <a:r>
              <a:rPr sz="2400" dirty="0">
                <a:latin typeface="Calibri"/>
                <a:cs typeface="Calibri"/>
              </a:rPr>
              <a:t>που </a:t>
            </a:r>
            <a:r>
              <a:rPr sz="2400" spc="-5" dirty="0">
                <a:latin typeface="Calibri"/>
                <a:cs typeface="Calibri"/>
              </a:rPr>
              <a:t>χρειάζεται για τη διατήρηση  </a:t>
            </a:r>
            <a:r>
              <a:rPr sz="2400" spc="-15" dirty="0">
                <a:latin typeface="Calibri"/>
                <a:cs typeface="Calibri"/>
              </a:rPr>
              <a:t>των </a:t>
            </a:r>
            <a:r>
              <a:rPr sz="2400" spc="-10" dirty="0">
                <a:latin typeface="Calibri"/>
                <a:cs typeface="Calibri"/>
              </a:rPr>
              <a:t>αγορών συναλλάγματος </a:t>
            </a:r>
            <a:r>
              <a:rPr sz="2400" spc="-25" dirty="0">
                <a:latin typeface="Calibri"/>
                <a:cs typeface="Calibri"/>
              </a:rPr>
              <a:t>και </a:t>
            </a:r>
            <a:r>
              <a:rPr sz="2400" spc="-5" dirty="0">
                <a:latin typeface="Calibri"/>
                <a:cs typeface="Calibri"/>
              </a:rPr>
              <a:t>της αγοράς </a:t>
            </a:r>
            <a:r>
              <a:rPr sz="2400" spc="-10" dirty="0">
                <a:latin typeface="Calibri"/>
                <a:cs typeface="Calibri"/>
              </a:rPr>
              <a:t>χρήματος </a:t>
            </a:r>
            <a:r>
              <a:rPr sz="2400" dirty="0">
                <a:latin typeface="Calibri"/>
                <a:cs typeface="Calibri"/>
              </a:rPr>
              <a:t>σε  </a:t>
            </a:r>
            <a:r>
              <a:rPr sz="2400" spc="-5" dirty="0">
                <a:latin typeface="Calibri"/>
                <a:cs typeface="Calibri"/>
              </a:rPr>
              <a:t>ισορροπία συνοψίζεται από </a:t>
            </a:r>
            <a:r>
              <a:rPr sz="2400" spc="-25" dirty="0">
                <a:latin typeface="Calibri"/>
                <a:cs typeface="Calibri"/>
              </a:rPr>
              <a:t>την καμπύλη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AA</a:t>
            </a:r>
            <a:r>
              <a:rPr sz="2400" dirty="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8835" rIns="0" bIns="0" rtlCol="0">
            <a:spAutoFit/>
          </a:bodyPr>
          <a:lstStyle/>
          <a:p>
            <a:pPr marL="2416175">
              <a:lnSpc>
                <a:spcPct val="100000"/>
              </a:lnSpc>
            </a:pPr>
            <a:r>
              <a:rPr dirty="0"/>
              <a:t>Η </a:t>
            </a:r>
            <a:r>
              <a:rPr spc="-30" dirty="0"/>
              <a:t>καμπύλη</a:t>
            </a:r>
            <a:r>
              <a:rPr spc="-105" dirty="0"/>
              <a:t> </a:t>
            </a:r>
            <a:r>
              <a:rPr dirty="0"/>
              <a:t>ΑΑ</a:t>
            </a:r>
          </a:p>
        </p:txBody>
      </p:sp>
      <p:sp>
        <p:nvSpPr>
          <p:cNvPr id="3" name="object 3"/>
          <p:cNvSpPr/>
          <p:nvPr/>
        </p:nvSpPr>
        <p:spPr>
          <a:xfrm>
            <a:off x="2109851" y="1524000"/>
            <a:ext cx="5767324" cy="4908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ts val="1240"/>
              </a:lnSpc>
            </a:pPr>
            <a:fld id="{81D60167-4931-47E6-BA6A-407CBD079E47}" type="slidenum">
              <a:rPr dirty="0"/>
              <a:pPr marL="102870">
                <a:lnSpc>
                  <a:spcPts val="1240"/>
                </a:lnSpc>
              </a:pPr>
              <a:t>2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r>
              <a:rPr sz="4000" spc="-5" dirty="0">
                <a:latin typeface="Calibri"/>
                <a:cs typeface="Calibri"/>
              </a:rPr>
              <a:t>5.1 </a:t>
            </a:r>
            <a:r>
              <a:rPr sz="4000" spc="-5" dirty="0"/>
              <a:t>Οι </a:t>
            </a:r>
            <a:r>
              <a:rPr sz="4000" spc="-10" dirty="0"/>
              <a:t>προσδιοριστικοί</a:t>
            </a:r>
            <a:r>
              <a:rPr sz="4000" dirty="0"/>
              <a:t> </a:t>
            </a:r>
            <a:r>
              <a:rPr sz="4000" spc="-5" dirty="0"/>
              <a:t>παράγοντες</a:t>
            </a:r>
            <a:endParaRPr sz="4000">
              <a:latin typeface="Calibri"/>
              <a:cs typeface="Calibri"/>
            </a:endParaRPr>
          </a:p>
          <a:p>
            <a:pPr marL="1270" algn="ctr">
              <a:lnSpc>
                <a:spcPct val="100000"/>
              </a:lnSpc>
            </a:pPr>
            <a:r>
              <a:rPr sz="4000" spc="-5" dirty="0"/>
              <a:t>της </a:t>
            </a:r>
            <a:r>
              <a:rPr sz="4000" spc="-10" dirty="0"/>
              <a:t>συνολικής</a:t>
            </a:r>
            <a:r>
              <a:rPr sz="4000" spc="-65" dirty="0"/>
              <a:t> </a:t>
            </a:r>
            <a:r>
              <a:rPr sz="4000" spc="-10" dirty="0"/>
              <a:t>ζήτησης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586103"/>
            <a:ext cx="8035925" cy="4502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2300" indent="-609600">
              <a:lnSpc>
                <a:spcPct val="100000"/>
              </a:lnSpc>
              <a:buFont typeface="Arial"/>
              <a:buChar char="•"/>
              <a:tabLst>
                <a:tab pos="622935" algn="l"/>
              </a:tabLst>
            </a:pPr>
            <a:r>
              <a:rPr sz="2600" dirty="0">
                <a:latin typeface="Calibri"/>
                <a:cs typeface="Calibri"/>
              </a:rPr>
              <a:t>Memo: D = C + I + G +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(EX-IM)</a:t>
            </a:r>
            <a:endParaRPr sz="2600">
              <a:latin typeface="Calibri"/>
              <a:cs typeface="Calibri"/>
            </a:endParaRPr>
          </a:p>
          <a:p>
            <a:pPr marL="622300" marR="5080" indent="-609600">
              <a:lnSpc>
                <a:spcPts val="2810"/>
              </a:lnSpc>
              <a:spcBef>
                <a:spcPts val="660"/>
              </a:spcBef>
              <a:buFont typeface="Arial"/>
              <a:buChar char="•"/>
              <a:tabLst>
                <a:tab pos="622935" algn="l"/>
              </a:tabLst>
            </a:pPr>
            <a:r>
              <a:rPr sz="2600" dirty="0">
                <a:latin typeface="Calibri"/>
                <a:cs typeface="Calibri"/>
              </a:rPr>
              <a:t>Η </a:t>
            </a:r>
            <a:r>
              <a:rPr sz="2600" spc="-10" dirty="0">
                <a:latin typeface="Calibri"/>
                <a:cs typeface="Calibri"/>
              </a:rPr>
              <a:t>συνολική </a:t>
            </a:r>
            <a:r>
              <a:rPr sz="2600" spc="-5" dirty="0">
                <a:latin typeface="Calibri"/>
                <a:cs typeface="Calibri"/>
              </a:rPr>
              <a:t>ζήτηση </a:t>
            </a:r>
            <a:r>
              <a:rPr sz="2600" spc="-10" dirty="0">
                <a:latin typeface="Calibri"/>
                <a:cs typeface="Calibri"/>
              </a:rPr>
              <a:t>είναι </a:t>
            </a:r>
            <a:r>
              <a:rPr sz="2600" dirty="0">
                <a:latin typeface="Calibri"/>
                <a:cs typeface="Calibri"/>
              </a:rPr>
              <a:t>η </a:t>
            </a:r>
            <a:r>
              <a:rPr sz="2600" spc="-10" dirty="0">
                <a:latin typeface="Calibri"/>
                <a:cs typeface="Calibri"/>
              </a:rPr>
              <a:t>συνολική ποσότητα </a:t>
            </a:r>
            <a:r>
              <a:rPr sz="2600" spc="-5" dirty="0">
                <a:latin typeface="Calibri"/>
                <a:cs typeface="Calibri"/>
              </a:rPr>
              <a:t>αγαθών  </a:t>
            </a:r>
            <a:r>
              <a:rPr sz="2600" spc="-30" dirty="0">
                <a:latin typeface="Calibri"/>
                <a:cs typeface="Calibri"/>
              </a:rPr>
              <a:t>και </a:t>
            </a:r>
            <a:r>
              <a:rPr sz="2600" spc="-5" dirty="0">
                <a:latin typeface="Calibri"/>
                <a:cs typeface="Calibri"/>
              </a:rPr>
              <a:t>υπηρεσιών </a:t>
            </a:r>
            <a:r>
              <a:rPr sz="2600" dirty="0">
                <a:latin typeface="Calibri"/>
                <a:cs typeface="Calibri"/>
              </a:rPr>
              <a:t>μιας </a:t>
            </a:r>
            <a:r>
              <a:rPr sz="2600" spc="-5" dirty="0">
                <a:latin typeface="Calibri"/>
                <a:cs typeface="Calibri"/>
              </a:rPr>
              <a:t>χώρας </a:t>
            </a:r>
            <a:r>
              <a:rPr sz="2600" dirty="0">
                <a:latin typeface="Calibri"/>
                <a:cs typeface="Calibri"/>
              </a:rPr>
              <a:t>που </a:t>
            </a:r>
            <a:r>
              <a:rPr sz="2600" spc="-10" dirty="0">
                <a:latin typeface="Calibri"/>
                <a:cs typeface="Calibri"/>
              </a:rPr>
              <a:t>τα άτομα </a:t>
            </a:r>
            <a:r>
              <a:rPr sz="2600" spc="-30" dirty="0">
                <a:latin typeface="Calibri"/>
                <a:cs typeface="Calibri"/>
              </a:rPr>
              <a:t>και </a:t>
            </a:r>
            <a:r>
              <a:rPr sz="2600" spc="-10" dirty="0">
                <a:latin typeface="Calibri"/>
                <a:cs typeface="Calibri"/>
              </a:rPr>
              <a:t>οι  </a:t>
            </a:r>
            <a:r>
              <a:rPr sz="2600" spc="-5" dirty="0">
                <a:latin typeface="Calibri"/>
                <a:cs typeface="Calibri"/>
              </a:rPr>
              <a:t>οργανισμοί </a:t>
            </a:r>
            <a:r>
              <a:rPr sz="2600" spc="-10" dirty="0">
                <a:latin typeface="Calibri"/>
                <a:cs typeface="Calibri"/>
              </a:rPr>
              <a:t>(όλου του </a:t>
            </a:r>
            <a:r>
              <a:rPr sz="2600" spc="-20" dirty="0">
                <a:latin typeface="Calibri"/>
                <a:cs typeface="Calibri"/>
              </a:rPr>
              <a:t>κόσμου) </a:t>
            </a:r>
            <a:r>
              <a:rPr sz="2600" spc="-5" dirty="0">
                <a:latin typeface="Calibri"/>
                <a:cs typeface="Calibri"/>
              </a:rPr>
              <a:t>θέλουν </a:t>
            </a:r>
            <a:r>
              <a:rPr sz="2600" dirty="0">
                <a:latin typeface="Calibri"/>
                <a:cs typeface="Calibri"/>
              </a:rPr>
              <a:t>να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αγοράσουν:</a:t>
            </a:r>
            <a:endParaRPr sz="2600">
              <a:latin typeface="Calibri"/>
              <a:cs typeface="Calibri"/>
            </a:endParaRPr>
          </a:p>
          <a:p>
            <a:pPr marL="1003300" lvl="1" indent="-533400">
              <a:lnSpc>
                <a:spcPct val="100000"/>
              </a:lnSpc>
              <a:spcBef>
                <a:spcPts val="250"/>
              </a:spcBef>
              <a:buFont typeface="Calibri"/>
              <a:buAutoNum type="arabicPeriod"/>
              <a:tabLst>
                <a:tab pos="1003935" algn="l"/>
              </a:tabLst>
            </a:pPr>
            <a:r>
              <a:rPr sz="2200" spc="-15" dirty="0">
                <a:latin typeface="Calibri"/>
                <a:cs typeface="Calibri"/>
              </a:rPr>
              <a:t>καταναλωτικές </a:t>
            </a:r>
            <a:r>
              <a:rPr sz="2200" spc="-5" dirty="0">
                <a:latin typeface="Calibri"/>
                <a:cs typeface="Calibri"/>
              </a:rPr>
              <a:t>δαπάνες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(C)</a:t>
            </a:r>
            <a:endParaRPr sz="2200">
              <a:latin typeface="Calibri"/>
              <a:cs typeface="Calibri"/>
            </a:endParaRPr>
          </a:p>
          <a:p>
            <a:pPr marL="1003300" lvl="1" indent="-533400">
              <a:lnSpc>
                <a:spcPct val="100000"/>
              </a:lnSpc>
              <a:spcBef>
                <a:spcPts val="260"/>
              </a:spcBef>
              <a:buFont typeface="Calibri"/>
              <a:buAutoNum type="arabicPeriod"/>
              <a:tabLst>
                <a:tab pos="1003935" algn="l"/>
              </a:tabLst>
            </a:pPr>
            <a:r>
              <a:rPr sz="2200" spc="-10" dirty="0">
                <a:latin typeface="Calibri"/>
                <a:cs typeface="Calibri"/>
              </a:rPr>
              <a:t>επενδυτικές </a:t>
            </a:r>
            <a:r>
              <a:rPr sz="2200" spc="-5" dirty="0">
                <a:latin typeface="Calibri"/>
                <a:cs typeface="Calibri"/>
              </a:rPr>
              <a:t>δαπάνες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(I)</a:t>
            </a:r>
            <a:endParaRPr sz="2200">
              <a:latin typeface="Calibri"/>
              <a:cs typeface="Calibri"/>
            </a:endParaRPr>
          </a:p>
          <a:p>
            <a:pPr marL="1003300" lvl="1" indent="-533400">
              <a:lnSpc>
                <a:spcPct val="100000"/>
              </a:lnSpc>
              <a:spcBef>
                <a:spcPts val="260"/>
              </a:spcBef>
              <a:buFont typeface="Calibri"/>
              <a:buAutoNum type="arabicPeriod"/>
              <a:tabLst>
                <a:tab pos="1003935" algn="l"/>
              </a:tabLst>
            </a:pPr>
            <a:r>
              <a:rPr sz="2200" spc="-5" dirty="0">
                <a:latin typeface="Calibri"/>
                <a:cs typeface="Calibri"/>
              </a:rPr>
              <a:t>δημόσιες δαπάνες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(G)</a:t>
            </a:r>
            <a:endParaRPr sz="2200">
              <a:latin typeface="Calibri"/>
              <a:cs typeface="Calibri"/>
            </a:endParaRPr>
          </a:p>
          <a:p>
            <a:pPr marL="1003300" lvl="1" indent="-533400">
              <a:lnSpc>
                <a:spcPts val="2510"/>
              </a:lnSpc>
              <a:spcBef>
                <a:spcPts val="265"/>
              </a:spcBef>
              <a:buFont typeface="Calibri"/>
              <a:buAutoNum type="arabicPeriod"/>
              <a:tabLst>
                <a:tab pos="1003935" algn="l"/>
              </a:tabLst>
            </a:pPr>
            <a:r>
              <a:rPr sz="2200" spc="-15" dirty="0">
                <a:latin typeface="Calibri"/>
                <a:cs typeface="Calibri"/>
              </a:rPr>
              <a:t>καθαρή </a:t>
            </a:r>
            <a:r>
              <a:rPr sz="2200" spc="-10" dirty="0">
                <a:latin typeface="Calibri"/>
                <a:cs typeface="Calibri"/>
              </a:rPr>
              <a:t>δαπάνη </a:t>
            </a:r>
            <a:r>
              <a:rPr sz="2200" spc="-5" dirty="0">
                <a:latin typeface="Calibri"/>
                <a:cs typeface="Calibri"/>
              </a:rPr>
              <a:t>από </a:t>
            </a:r>
            <a:r>
              <a:rPr sz="2200" spc="-10" dirty="0">
                <a:latin typeface="Calibri"/>
                <a:cs typeface="Calibri"/>
              </a:rPr>
              <a:t>το </a:t>
            </a:r>
            <a:r>
              <a:rPr sz="2200" spc="-20" dirty="0">
                <a:latin typeface="Calibri"/>
                <a:cs typeface="Calibri"/>
              </a:rPr>
              <a:t>εξωτερικό </a:t>
            </a:r>
            <a:r>
              <a:rPr sz="2200" spc="-10" dirty="0">
                <a:latin typeface="Calibri"/>
                <a:cs typeface="Calibri"/>
              </a:rPr>
              <a:t>(EX-IM):</a:t>
            </a:r>
            <a:r>
              <a:rPr sz="2200" spc="18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ισοζύγιο</a:t>
            </a:r>
            <a:endParaRPr sz="2200">
              <a:latin typeface="Calibri"/>
              <a:cs typeface="Calibri"/>
            </a:endParaRPr>
          </a:p>
          <a:p>
            <a:pPr marL="1003300">
              <a:lnSpc>
                <a:spcPts val="2510"/>
              </a:lnSpc>
            </a:pPr>
            <a:r>
              <a:rPr sz="2200" spc="-10" dirty="0">
                <a:latin typeface="Calibri"/>
                <a:cs typeface="Calibri"/>
              </a:rPr>
              <a:t>τρεχουσών συναλλαγών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(CA)</a:t>
            </a:r>
            <a:endParaRPr sz="2200">
              <a:latin typeface="Calibri"/>
              <a:cs typeface="Calibri"/>
            </a:endParaRPr>
          </a:p>
          <a:p>
            <a:pPr marL="355600" marR="1233170" indent="-342900" algn="just">
              <a:lnSpc>
                <a:spcPct val="90000"/>
              </a:lnSpc>
              <a:spcBef>
                <a:spcPts val="595"/>
              </a:spcBef>
              <a:buFont typeface="Arial"/>
              <a:buChar char="•"/>
              <a:tabLst>
                <a:tab pos="356235" algn="l"/>
              </a:tabLst>
            </a:pPr>
            <a:r>
              <a:rPr sz="2600" spc="-5" dirty="0">
                <a:latin typeface="Calibri"/>
                <a:cs typeface="Calibri"/>
              </a:rPr>
              <a:t>Προς </a:t>
            </a:r>
            <a:r>
              <a:rPr sz="2600" spc="-15" dirty="0">
                <a:latin typeface="Calibri"/>
                <a:cs typeface="Calibri"/>
              </a:rPr>
              <a:t>το </a:t>
            </a:r>
            <a:r>
              <a:rPr sz="2600" spc="-5" dirty="0">
                <a:latin typeface="Calibri"/>
                <a:cs typeface="Calibri"/>
              </a:rPr>
              <a:t>παρόν </a:t>
            </a:r>
            <a:r>
              <a:rPr sz="2600" dirty="0">
                <a:latin typeface="Calibri"/>
                <a:cs typeface="Calibri"/>
              </a:rPr>
              <a:t>θεωρούμε τις επενδύσεις </a:t>
            </a:r>
            <a:r>
              <a:rPr sz="2600" spc="-30" dirty="0">
                <a:latin typeface="Calibri"/>
                <a:cs typeface="Calibri"/>
              </a:rPr>
              <a:t>και </a:t>
            </a:r>
            <a:r>
              <a:rPr sz="2600" dirty="0">
                <a:latin typeface="Calibri"/>
                <a:cs typeface="Calibri"/>
              </a:rPr>
              <a:t>τις  </a:t>
            </a:r>
            <a:r>
              <a:rPr sz="2600" spc="-5" dirty="0">
                <a:latin typeface="Calibri"/>
                <a:cs typeface="Calibri"/>
              </a:rPr>
              <a:t>δημόσιες δαπάνες </a:t>
            </a:r>
            <a:r>
              <a:rPr sz="2600" dirty="0">
                <a:latin typeface="Calibri"/>
                <a:cs typeface="Calibri"/>
              </a:rPr>
              <a:t>ως </a:t>
            </a:r>
            <a:r>
              <a:rPr sz="2600" spc="-5" dirty="0">
                <a:latin typeface="Calibri"/>
                <a:cs typeface="Calibri"/>
              </a:rPr>
              <a:t>δεδομένες </a:t>
            </a:r>
            <a:r>
              <a:rPr sz="2600" spc="-10" dirty="0">
                <a:latin typeface="Calibri"/>
                <a:cs typeface="Calibri"/>
              </a:rPr>
              <a:t>(καθορίζονται  εξωγενώς)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73496" y="4819650"/>
            <a:ext cx="92710" cy="422909"/>
          </a:xfrm>
          <a:custGeom>
            <a:avLst/>
            <a:gdLst/>
            <a:ahLst/>
            <a:cxnLst/>
            <a:rect l="l" t="t" r="r" b="b"/>
            <a:pathLst>
              <a:path w="92710" h="422910">
                <a:moveTo>
                  <a:pt x="13715" y="333120"/>
                </a:moveTo>
                <a:lnTo>
                  <a:pt x="1777" y="340487"/>
                </a:lnTo>
                <a:lnTo>
                  <a:pt x="0" y="348361"/>
                </a:lnTo>
                <a:lnTo>
                  <a:pt x="3682" y="354330"/>
                </a:lnTo>
                <a:lnTo>
                  <a:pt x="46227" y="422402"/>
                </a:lnTo>
                <a:lnTo>
                  <a:pt x="61229" y="398399"/>
                </a:lnTo>
                <a:lnTo>
                  <a:pt x="33527" y="398399"/>
                </a:lnTo>
                <a:lnTo>
                  <a:pt x="33527" y="354075"/>
                </a:lnTo>
                <a:lnTo>
                  <a:pt x="25273" y="340868"/>
                </a:lnTo>
                <a:lnTo>
                  <a:pt x="21589" y="334899"/>
                </a:lnTo>
                <a:lnTo>
                  <a:pt x="13715" y="333120"/>
                </a:lnTo>
                <a:close/>
              </a:path>
              <a:path w="92710" h="422910">
                <a:moveTo>
                  <a:pt x="33527" y="354075"/>
                </a:moveTo>
                <a:lnTo>
                  <a:pt x="33527" y="398399"/>
                </a:lnTo>
                <a:lnTo>
                  <a:pt x="58927" y="398399"/>
                </a:lnTo>
                <a:lnTo>
                  <a:pt x="58927" y="391668"/>
                </a:lnTo>
                <a:lnTo>
                  <a:pt x="35432" y="391668"/>
                </a:lnTo>
                <a:lnTo>
                  <a:pt x="46227" y="374395"/>
                </a:lnTo>
                <a:lnTo>
                  <a:pt x="33527" y="354075"/>
                </a:lnTo>
                <a:close/>
              </a:path>
              <a:path w="92710" h="422910">
                <a:moveTo>
                  <a:pt x="78739" y="333120"/>
                </a:moveTo>
                <a:lnTo>
                  <a:pt x="70865" y="334899"/>
                </a:lnTo>
                <a:lnTo>
                  <a:pt x="67182" y="340868"/>
                </a:lnTo>
                <a:lnTo>
                  <a:pt x="58927" y="354075"/>
                </a:lnTo>
                <a:lnTo>
                  <a:pt x="58927" y="398399"/>
                </a:lnTo>
                <a:lnTo>
                  <a:pt x="61229" y="398399"/>
                </a:lnTo>
                <a:lnTo>
                  <a:pt x="88773" y="354330"/>
                </a:lnTo>
                <a:lnTo>
                  <a:pt x="92455" y="348361"/>
                </a:lnTo>
                <a:lnTo>
                  <a:pt x="90677" y="340487"/>
                </a:lnTo>
                <a:lnTo>
                  <a:pt x="78739" y="333120"/>
                </a:lnTo>
                <a:close/>
              </a:path>
              <a:path w="92710" h="422910">
                <a:moveTo>
                  <a:pt x="46227" y="374395"/>
                </a:moveTo>
                <a:lnTo>
                  <a:pt x="35432" y="391668"/>
                </a:lnTo>
                <a:lnTo>
                  <a:pt x="57023" y="391668"/>
                </a:lnTo>
                <a:lnTo>
                  <a:pt x="46227" y="374395"/>
                </a:lnTo>
                <a:close/>
              </a:path>
              <a:path w="92710" h="422910">
                <a:moveTo>
                  <a:pt x="58927" y="354075"/>
                </a:moveTo>
                <a:lnTo>
                  <a:pt x="46227" y="374395"/>
                </a:lnTo>
                <a:lnTo>
                  <a:pt x="57023" y="391668"/>
                </a:lnTo>
                <a:lnTo>
                  <a:pt x="58927" y="391668"/>
                </a:lnTo>
                <a:lnTo>
                  <a:pt x="58927" y="354075"/>
                </a:lnTo>
                <a:close/>
              </a:path>
              <a:path w="92710" h="422910">
                <a:moveTo>
                  <a:pt x="58927" y="0"/>
                </a:moveTo>
                <a:lnTo>
                  <a:pt x="33527" y="0"/>
                </a:lnTo>
                <a:lnTo>
                  <a:pt x="33527" y="354075"/>
                </a:lnTo>
                <a:lnTo>
                  <a:pt x="46227" y="374395"/>
                </a:lnTo>
                <a:lnTo>
                  <a:pt x="58927" y="354075"/>
                </a:lnTo>
                <a:lnTo>
                  <a:pt x="5892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416550" y="4995798"/>
            <a:ext cx="841375" cy="610235"/>
          </a:xfrm>
          <a:custGeom>
            <a:avLst/>
            <a:gdLst/>
            <a:ahLst/>
            <a:cxnLst/>
            <a:rect l="l" t="t" r="r" b="b"/>
            <a:pathLst>
              <a:path w="841375" h="610235">
                <a:moveTo>
                  <a:pt x="0" y="0"/>
                </a:moveTo>
                <a:lnTo>
                  <a:pt x="841375" y="60966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256401" y="5403850"/>
            <a:ext cx="2430780" cy="65405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85725" marR="94615">
              <a:lnSpc>
                <a:spcPct val="100000"/>
              </a:lnSpc>
              <a:spcBef>
                <a:spcPts val="270"/>
              </a:spcBef>
            </a:pPr>
            <a:r>
              <a:rPr sz="1800" spc="-5" dirty="0">
                <a:latin typeface="Arial"/>
                <a:cs typeface="Arial"/>
              </a:rPr>
              <a:t>Αύξηση της </a:t>
            </a:r>
            <a:r>
              <a:rPr sz="1800" spc="-10" dirty="0">
                <a:latin typeface="Arial"/>
                <a:cs typeface="Arial"/>
              </a:rPr>
              <a:t>εγχώριας  </a:t>
            </a:r>
            <a:r>
              <a:rPr sz="1800" spc="-5" dirty="0">
                <a:latin typeface="Arial"/>
                <a:cs typeface="Arial"/>
              </a:rPr>
              <a:t>προσφοράς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χρήματος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25929" y="5350764"/>
            <a:ext cx="178435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i="1" dirty="0">
                <a:latin typeface="Arial"/>
                <a:cs typeface="Arial"/>
              </a:rPr>
              <a:t>P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52575" y="5337175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87651" y="5249926"/>
            <a:ext cx="3886200" cy="0"/>
          </a:xfrm>
          <a:custGeom>
            <a:avLst/>
            <a:gdLst/>
            <a:ahLst/>
            <a:cxnLst/>
            <a:rect l="l" t="t" r="r" b="b"/>
            <a:pathLst>
              <a:path w="3886200">
                <a:moveTo>
                  <a:pt x="0" y="0"/>
                </a:moveTo>
                <a:lnTo>
                  <a:pt x="3886200" y="0"/>
                </a:lnTo>
              </a:path>
            </a:pathLst>
          </a:custGeom>
          <a:ln w="38100">
            <a:solidFill>
              <a:srgbClr val="333399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492500" y="3930650"/>
            <a:ext cx="0" cy="1219200"/>
          </a:xfrm>
          <a:custGeom>
            <a:avLst/>
            <a:gdLst/>
            <a:ahLst/>
            <a:cxnLst/>
            <a:rect l="l" t="t" r="r" b="b"/>
            <a:pathLst>
              <a:path h="1219200">
                <a:moveTo>
                  <a:pt x="0" y="0"/>
                </a:moveTo>
                <a:lnTo>
                  <a:pt x="0" y="1219200"/>
                </a:lnTo>
              </a:path>
            </a:pathLst>
          </a:custGeom>
          <a:ln w="38100">
            <a:solidFill>
              <a:srgbClr val="1F487C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511422" y="5214492"/>
            <a:ext cx="153035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5" dirty="0"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456051" y="5186298"/>
            <a:ext cx="82550" cy="83185"/>
          </a:xfrm>
          <a:custGeom>
            <a:avLst/>
            <a:gdLst/>
            <a:ahLst/>
            <a:cxnLst/>
            <a:rect l="l" t="t" r="r" b="b"/>
            <a:pathLst>
              <a:path w="82550" h="83185">
                <a:moveTo>
                  <a:pt x="41275" y="0"/>
                </a:moveTo>
                <a:lnTo>
                  <a:pt x="25181" y="3252"/>
                </a:lnTo>
                <a:lnTo>
                  <a:pt x="12064" y="12112"/>
                </a:lnTo>
                <a:lnTo>
                  <a:pt x="3234" y="25235"/>
                </a:lnTo>
                <a:lnTo>
                  <a:pt x="0" y="41275"/>
                </a:lnTo>
                <a:lnTo>
                  <a:pt x="3234" y="57388"/>
                </a:lnTo>
                <a:lnTo>
                  <a:pt x="12065" y="70548"/>
                </a:lnTo>
                <a:lnTo>
                  <a:pt x="25181" y="79422"/>
                </a:lnTo>
                <a:lnTo>
                  <a:pt x="41275" y="82676"/>
                </a:lnTo>
                <a:lnTo>
                  <a:pt x="57314" y="79422"/>
                </a:lnTo>
                <a:lnTo>
                  <a:pt x="70437" y="70548"/>
                </a:lnTo>
                <a:lnTo>
                  <a:pt x="79297" y="57388"/>
                </a:lnTo>
                <a:lnTo>
                  <a:pt x="82550" y="41275"/>
                </a:lnTo>
                <a:lnTo>
                  <a:pt x="79297" y="25235"/>
                </a:lnTo>
                <a:lnTo>
                  <a:pt x="70437" y="12112"/>
                </a:lnTo>
                <a:lnTo>
                  <a:pt x="57314" y="3252"/>
                </a:lnTo>
                <a:lnTo>
                  <a:pt x="41275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456051" y="5186298"/>
            <a:ext cx="82550" cy="83185"/>
          </a:xfrm>
          <a:custGeom>
            <a:avLst/>
            <a:gdLst/>
            <a:ahLst/>
            <a:cxnLst/>
            <a:rect l="l" t="t" r="r" b="b"/>
            <a:pathLst>
              <a:path w="82550" h="83185">
                <a:moveTo>
                  <a:pt x="0" y="41275"/>
                </a:moveTo>
                <a:lnTo>
                  <a:pt x="3234" y="25235"/>
                </a:lnTo>
                <a:lnTo>
                  <a:pt x="12064" y="12112"/>
                </a:lnTo>
                <a:lnTo>
                  <a:pt x="25181" y="3252"/>
                </a:lnTo>
                <a:lnTo>
                  <a:pt x="41275" y="0"/>
                </a:lnTo>
                <a:lnTo>
                  <a:pt x="57314" y="3252"/>
                </a:lnTo>
                <a:lnTo>
                  <a:pt x="70437" y="12112"/>
                </a:lnTo>
                <a:lnTo>
                  <a:pt x="79297" y="25235"/>
                </a:lnTo>
                <a:lnTo>
                  <a:pt x="82550" y="41275"/>
                </a:lnTo>
                <a:lnTo>
                  <a:pt x="79297" y="57388"/>
                </a:lnTo>
                <a:lnTo>
                  <a:pt x="70437" y="70548"/>
                </a:lnTo>
                <a:lnTo>
                  <a:pt x="57314" y="79422"/>
                </a:lnTo>
                <a:lnTo>
                  <a:pt x="41275" y="82676"/>
                </a:lnTo>
                <a:lnTo>
                  <a:pt x="25181" y="79422"/>
                </a:lnTo>
                <a:lnTo>
                  <a:pt x="12065" y="70548"/>
                </a:lnTo>
                <a:lnTo>
                  <a:pt x="3234" y="57388"/>
                </a:lnTo>
                <a:lnTo>
                  <a:pt x="0" y="41275"/>
                </a:lnTo>
                <a:close/>
              </a:path>
            </a:pathLst>
          </a:custGeom>
          <a:ln w="12700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451225" y="2905125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41275" y="0"/>
                </a:moveTo>
                <a:lnTo>
                  <a:pt x="25235" y="3252"/>
                </a:lnTo>
                <a:lnTo>
                  <a:pt x="12112" y="12112"/>
                </a:lnTo>
                <a:lnTo>
                  <a:pt x="3252" y="25235"/>
                </a:lnTo>
                <a:lnTo>
                  <a:pt x="0" y="41275"/>
                </a:lnTo>
                <a:lnTo>
                  <a:pt x="3252" y="57314"/>
                </a:lnTo>
                <a:lnTo>
                  <a:pt x="12112" y="70437"/>
                </a:lnTo>
                <a:lnTo>
                  <a:pt x="25235" y="79297"/>
                </a:lnTo>
                <a:lnTo>
                  <a:pt x="41275" y="82550"/>
                </a:lnTo>
                <a:lnTo>
                  <a:pt x="57314" y="79297"/>
                </a:lnTo>
                <a:lnTo>
                  <a:pt x="70437" y="70437"/>
                </a:lnTo>
                <a:lnTo>
                  <a:pt x="79297" y="57314"/>
                </a:lnTo>
                <a:lnTo>
                  <a:pt x="82550" y="41275"/>
                </a:lnTo>
                <a:lnTo>
                  <a:pt x="79297" y="25235"/>
                </a:lnTo>
                <a:lnTo>
                  <a:pt x="70437" y="12112"/>
                </a:lnTo>
                <a:lnTo>
                  <a:pt x="57314" y="3252"/>
                </a:lnTo>
                <a:lnTo>
                  <a:pt x="41275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451225" y="2905125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0" y="41275"/>
                </a:moveTo>
                <a:lnTo>
                  <a:pt x="3252" y="25235"/>
                </a:lnTo>
                <a:lnTo>
                  <a:pt x="12112" y="12112"/>
                </a:lnTo>
                <a:lnTo>
                  <a:pt x="25235" y="3252"/>
                </a:lnTo>
                <a:lnTo>
                  <a:pt x="41275" y="0"/>
                </a:lnTo>
                <a:lnTo>
                  <a:pt x="57314" y="3252"/>
                </a:lnTo>
                <a:lnTo>
                  <a:pt x="70437" y="12112"/>
                </a:lnTo>
                <a:lnTo>
                  <a:pt x="79297" y="25235"/>
                </a:lnTo>
                <a:lnTo>
                  <a:pt x="82550" y="41275"/>
                </a:lnTo>
                <a:lnTo>
                  <a:pt x="79297" y="57314"/>
                </a:lnTo>
                <a:lnTo>
                  <a:pt x="70437" y="70437"/>
                </a:lnTo>
                <a:lnTo>
                  <a:pt x="57314" y="79297"/>
                </a:lnTo>
                <a:lnTo>
                  <a:pt x="41275" y="82550"/>
                </a:lnTo>
                <a:lnTo>
                  <a:pt x="25235" y="79297"/>
                </a:lnTo>
                <a:lnTo>
                  <a:pt x="12112" y="70437"/>
                </a:lnTo>
                <a:lnTo>
                  <a:pt x="3252" y="57314"/>
                </a:lnTo>
                <a:lnTo>
                  <a:pt x="0" y="41275"/>
                </a:lnTo>
                <a:close/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571747" y="2688335"/>
            <a:ext cx="206375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0" dirty="0">
                <a:latin typeface="Arial"/>
                <a:cs typeface="Arial"/>
              </a:rPr>
              <a:t>2</a:t>
            </a:r>
            <a:r>
              <a:rPr sz="1800" b="1" dirty="0">
                <a:latin typeface="Arial"/>
                <a:cs typeface="Arial"/>
              </a:rPr>
              <a:t>'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276475" y="2929001"/>
            <a:ext cx="1214755" cy="15875"/>
          </a:xfrm>
          <a:custGeom>
            <a:avLst/>
            <a:gdLst/>
            <a:ahLst/>
            <a:cxnLst/>
            <a:rect l="l" t="t" r="r" b="b"/>
            <a:pathLst>
              <a:path w="1214754" h="15875">
                <a:moveTo>
                  <a:pt x="1214374" y="0"/>
                </a:moveTo>
                <a:lnTo>
                  <a:pt x="0" y="15875"/>
                </a:lnTo>
              </a:path>
            </a:pathLst>
          </a:custGeom>
          <a:ln w="38100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02659" y="2264536"/>
            <a:ext cx="0" cy="1752600"/>
          </a:xfrm>
          <a:custGeom>
            <a:avLst/>
            <a:gdLst/>
            <a:ahLst/>
            <a:cxnLst/>
            <a:rect l="l" t="t" r="r" b="b"/>
            <a:pathLst>
              <a:path h="1752600">
                <a:moveTo>
                  <a:pt x="0" y="0"/>
                </a:moveTo>
                <a:lnTo>
                  <a:pt x="0" y="1752600"/>
                </a:lnTo>
              </a:path>
            </a:pathLst>
          </a:custGeom>
          <a:ln w="38100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78859" y="2402839"/>
            <a:ext cx="304800" cy="117475"/>
          </a:xfrm>
          <a:custGeom>
            <a:avLst/>
            <a:gdLst/>
            <a:ahLst/>
            <a:cxnLst/>
            <a:rect l="l" t="t" r="r" b="b"/>
            <a:pathLst>
              <a:path w="304800" h="117475">
                <a:moveTo>
                  <a:pt x="66928" y="0"/>
                </a:moveTo>
                <a:lnTo>
                  <a:pt x="0" y="58547"/>
                </a:lnTo>
                <a:lnTo>
                  <a:pt x="66928" y="117221"/>
                </a:lnTo>
                <a:lnTo>
                  <a:pt x="74929" y="116712"/>
                </a:lnTo>
                <a:lnTo>
                  <a:pt x="84200" y="106172"/>
                </a:lnTo>
                <a:lnTo>
                  <a:pt x="83692" y="98044"/>
                </a:lnTo>
                <a:lnTo>
                  <a:pt x="78359" y="93472"/>
                </a:lnTo>
                <a:lnTo>
                  <a:pt x="52959" y="71247"/>
                </a:lnTo>
                <a:lnTo>
                  <a:pt x="19303" y="71247"/>
                </a:lnTo>
                <a:lnTo>
                  <a:pt x="19303" y="45847"/>
                </a:lnTo>
                <a:lnTo>
                  <a:pt x="53104" y="45847"/>
                </a:lnTo>
                <a:lnTo>
                  <a:pt x="83692" y="19050"/>
                </a:lnTo>
                <a:lnTo>
                  <a:pt x="84200" y="11049"/>
                </a:lnTo>
                <a:lnTo>
                  <a:pt x="79628" y="5714"/>
                </a:lnTo>
                <a:lnTo>
                  <a:pt x="74929" y="508"/>
                </a:lnTo>
                <a:lnTo>
                  <a:pt x="66928" y="0"/>
                </a:lnTo>
                <a:close/>
              </a:path>
              <a:path w="304800" h="117475">
                <a:moveTo>
                  <a:pt x="53104" y="45847"/>
                </a:moveTo>
                <a:lnTo>
                  <a:pt x="19303" y="45847"/>
                </a:lnTo>
                <a:lnTo>
                  <a:pt x="19303" y="71247"/>
                </a:lnTo>
                <a:lnTo>
                  <a:pt x="52959" y="71247"/>
                </a:lnTo>
                <a:lnTo>
                  <a:pt x="49475" y="68199"/>
                </a:lnTo>
                <a:lnTo>
                  <a:pt x="27559" y="68199"/>
                </a:lnTo>
                <a:lnTo>
                  <a:pt x="27559" y="49022"/>
                </a:lnTo>
                <a:lnTo>
                  <a:pt x="49475" y="49022"/>
                </a:lnTo>
                <a:lnTo>
                  <a:pt x="53104" y="45847"/>
                </a:lnTo>
                <a:close/>
              </a:path>
              <a:path w="304800" h="117475">
                <a:moveTo>
                  <a:pt x="304800" y="45847"/>
                </a:moveTo>
                <a:lnTo>
                  <a:pt x="53104" y="45847"/>
                </a:lnTo>
                <a:lnTo>
                  <a:pt x="38517" y="58610"/>
                </a:lnTo>
                <a:lnTo>
                  <a:pt x="52959" y="71247"/>
                </a:lnTo>
                <a:lnTo>
                  <a:pt x="304800" y="71247"/>
                </a:lnTo>
                <a:lnTo>
                  <a:pt x="304800" y="45847"/>
                </a:lnTo>
                <a:close/>
              </a:path>
              <a:path w="304800" h="117475">
                <a:moveTo>
                  <a:pt x="27559" y="49022"/>
                </a:moveTo>
                <a:lnTo>
                  <a:pt x="27559" y="68199"/>
                </a:lnTo>
                <a:lnTo>
                  <a:pt x="38517" y="58610"/>
                </a:lnTo>
                <a:lnTo>
                  <a:pt x="27559" y="49022"/>
                </a:lnTo>
                <a:close/>
              </a:path>
              <a:path w="304800" h="117475">
                <a:moveTo>
                  <a:pt x="38517" y="58610"/>
                </a:moveTo>
                <a:lnTo>
                  <a:pt x="27559" y="68199"/>
                </a:lnTo>
                <a:lnTo>
                  <a:pt x="49475" y="68199"/>
                </a:lnTo>
                <a:lnTo>
                  <a:pt x="38517" y="58610"/>
                </a:lnTo>
                <a:close/>
              </a:path>
              <a:path w="304800" h="117475">
                <a:moveTo>
                  <a:pt x="49475" y="49022"/>
                </a:moveTo>
                <a:lnTo>
                  <a:pt x="27559" y="49022"/>
                </a:lnTo>
                <a:lnTo>
                  <a:pt x="38517" y="58610"/>
                </a:lnTo>
                <a:lnTo>
                  <a:pt x="49475" y="4902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291459" y="1648650"/>
            <a:ext cx="5276850" cy="376555"/>
          </a:xfrm>
          <a:custGeom>
            <a:avLst/>
            <a:gdLst/>
            <a:ahLst/>
            <a:cxnLst/>
            <a:rect l="l" t="t" r="r" b="b"/>
            <a:pathLst>
              <a:path w="5276850" h="376555">
                <a:moveTo>
                  <a:pt x="0" y="376237"/>
                </a:moveTo>
                <a:lnTo>
                  <a:pt x="5276850" y="376237"/>
                </a:lnTo>
                <a:lnTo>
                  <a:pt x="5276850" y="0"/>
                </a:lnTo>
                <a:lnTo>
                  <a:pt x="0" y="0"/>
                </a:lnTo>
                <a:lnTo>
                  <a:pt x="0" y="376237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370834" y="1688591"/>
            <a:ext cx="5095875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Μείωση </a:t>
            </a:r>
            <a:r>
              <a:rPr sz="1800" spc="-5" dirty="0">
                <a:latin typeface="Arial"/>
                <a:cs typeface="Arial"/>
              </a:rPr>
              <a:t>της απόδοσης </a:t>
            </a:r>
            <a:r>
              <a:rPr sz="1800" spc="-10" dirty="0">
                <a:latin typeface="Arial"/>
                <a:cs typeface="Arial"/>
              </a:rPr>
              <a:t>των εγχώριων</a:t>
            </a:r>
            <a:r>
              <a:rPr sz="1800" spc="-6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καταθέσεων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740784" y="2024888"/>
            <a:ext cx="0" cy="392430"/>
          </a:xfrm>
          <a:custGeom>
            <a:avLst/>
            <a:gdLst/>
            <a:ahLst/>
            <a:cxnLst/>
            <a:rect l="l" t="t" r="r" b="b"/>
            <a:pathLst>
              <a:path h="392430">
                <a:moveTo>
                  <a:pt x="0" y="0"/>
                </a:moveTo>
                <a:lnTo>
                  <a:pt x="0" y="39204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16530" y="3278251"/>
            <a:ext cx="1525270" cy="0"/>
          </a:xfrm>
          <a:custGeom>
            <a:avLst/>
            <a:gdLst/>
            <a:ahLst/>
            <a:cxnLst/>
            <a:rect l="l" t="t" r="r" b="b"/>
            <a:pathLst>
              <a:path w="1525270">
                <a:moveTo>
                  <a:pt x="1524889" y="0"/>
                </a:moveTo>
                <a:lnTo>
                  <a:pt x="0" y="0"/>
                </a:lnTo>
              </a:path>
            </a:pathLst>
          </a:custGeom>
          <a:ln w="38100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684782" y="2563946"/>
            <a:ext cx="325755" cy="852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62230">
              <a:lnSpc>
                <a:spcPct val="145900"/>
              </a:lnSpc>
            </a:pPr>
            <a:r>
              <a:rPr sz="1800" b="1" i="1" spc="-5" dirty="0">
                <a:latin typeface="Arial"/>
                <a:cs typeface="Arial"/>
              </a:rPr>
              <a:t>E</a:t>
            </a:r>
            <a:r>
              <a:rPr sz="1800" b="1" spc="-7" baseline="-20833" dirty="0">
                <a:latin typeface="Arial"/>
                <a:cs typeface="Arial"/>
              </a:rPr>
              <a:t>2  </a:t>
            </a:r>
            <a:r>
              <a:rPr sz="1800" b="1" i="1" spc="-5" dirty="0">
                <a:latin typeface="Arial"/>
                <a:cs typeface="Arial"/>
              </a:rPr>
              <a:t>E</a:t>
            </a:r>
            <a:r>
              <a:rPr sz="1800" b="1" spc="-7" baseline="-20833" dirty="0">
                <a:latin typeface="Arial"/>
                <a:cs typeface="Arial"/>
              </a:rPr>
              <a:t>1</a:t>
            </a:r>
            <a:endParaRPr sz="1800" baseline="-20833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695191" y="3224148"/>
            <a:ext cx="75565" cy="82550"/>
          </a:xfrm>
          <a:custGeom>
            <a:avLst/>
            <a:gdLst/>
            <a:ahLst/>
            <a:cxnLst/>
            <a:rect l="l" t="t" r="r" b="b"/>
            <a:pathLst>
              <a:path w="75564" h="82550">
                <a:moveTo>
                  <a:pt x="37465" y="0"/>
                </a:moveTo>
                <a:lnTo>
                  <a:pt x="22877" y="3252"/>
                </a:lnTo>
                <a:lnTo>
                  <a:pt x="10969" y="12112"/>
                </a:lnTo>
                <a:lnTo>
                  <a:pt x="2942" y="25235"/>
                </a:lnTo>
                <a:lnTo>
                  <a:pt x="0" y="41275"/>
                </a:lnTo>
                <a:lnTo>
                  <a:pt x="2942" y="57368"/>
                </a:lnTo>
                <a:lnTo>
                  <a:pt x="10969" y="70485"/>
                </a:lnTo>
                <a:lnTo>
                  <a:pt x="22877" y="79315"/>
                </a:lnTo>
                <a:lnTo>
                  <a:pt x="37465" y="82550"/>
                </a:lnTo>
                <a:lnTo>
                  <a:pt x="52125" y="79315"/>
                </a:lnTo>
                <a:lnTo>
                  <a:pt x="64071" y="70484"/>
                </a:lnTo>
                <a:lnTo>
                  <a:pt x="72112" y="57368"/>
                </a:lnTo>
                <a:lnTo>
                  <a:pt x="75057" y="41275"/>
                </a:lnTo>
                <a:lnTo>
                  <a:pt x="72112" y="25235"/>
                </a:lnTo>
                <a:lnTo>
                  <a:pt x="64071" y="12112"/>
                </a:lnTo>
                <a:lnTo>
                  <a:pt x="52125" y="3252"/>
                </a:lnTo>
                <a:lnTo>
                  <a:pt x="37465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695191" y="3224148"/>
            <a:ext cx="75565" cy="82550"/>
          </a:xfrm>
          <a:custGeom>
            <a:avLst/>
            <a:gdLst/>
            <a:ahLst/>
            <a:cxnLst/>
            <a:rect l="l" t="t" r="r" b="b"/>
            <a:pathLst>
              <a:path w="75564" h="82550">
                <a:moveTo>
                  <a:pt x="0" y="41275"/>
                </a:moveTo>
                <a:lnTo>
                  <a:pt x="2942" y="25235"/>
                </a:lnTo>
                <a:lnTo>
                  <a:pt x="10969" y="12112"/>
                </a:lnTo>
                <a:lnTo>
                  <a:pt x="22877" y="3252"/>
                </a:lnTo>
                <a:lnTo>
                  <a:pt x="37465" y="0"/>
                </a:lnTo>
                <a:lnTo>
                  <a:pt x="52125" y="3252"/>
                </a:lnTo>
                <a:lnTo>
                  <a:pt x="64071" y="12112"/>
                </a:lnTo>
                <a:lnTo>
                  <a:pt x="72112" y="25235"/>
                </a:lnTo>
                <a:lnTo>
                  <a:pt x="75057" y="41275"/>
                </a:lnTo>
                <a:lnTo>
                  <a:pt x="72112" y="57368"/>
                </a:lnTo>
                <a:lnTo>
                  <a:pt x="64071" y="70484"/>
                </a:lnTo>
                <a:lnTo>
                  <a:pt x="52125" y="79315"/>
                </a:lnTo>
                <a:lnTo>
                  <a:pt x="37465" y="82550"/>
                </a:lnTo>
                <a:lnTo>
                  <a:pt x="22877" y="79315"/>
                </a:lnTo>
                <a:lnTo>
                  <a:pt x="10969" y="70485"/>
                </a:lnTo>
                <a:lnTo>
                  <a:pt x="2942" y="57368"/>
                </a:lnTo>
                <a:lnTo>
                  <a:pt x="0" y="41275"/>
                </a:lnTo>
                <a:close/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875659" y="2951988"/>
            <a:ext cx="206375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0" dirty="0">
                <a:latin typeface="Arial"/>
                <a:cs typeface="Arial"/>
              </a:rPr>
              <a:t>1</a:t>
            </a:r>
            <a:r>
              <a:rPr sz="1800" b="1" dirty="0">
                <a:latin typeface="Arial"/>
                <a:cs typeface="Arial"/>
              </a:rPr>
              <a:t>'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741420" y="2265298"/>
            <a:ext cx="0" cy="1752600"/>
          </a:xfrm>
          <a:custGeom>
            <a:avLst/>
            <a:gdLst/>
            <a:ahLst/>
            <a:cxnLst/>
            <a:rect l="l" t="t" r="r" b="b"/>
            <a:pathLst>
              <a:path h="1752600">
                <a:moveTo>
                  <a:pt x="0" y="0"/>
                </a:moveTo>
                <a:lnTo>
                  <a:pt x="0" y="1752600"/>
                </a:lnTo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3820795" y="2196084"/>
            <a:ext cx="2221230" cy="559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Απόδοση εγχώριων  καταθέσεων</a:t>
            </a:r>
            <a:endParaRPr sz="18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966339" y="2275458"/>
            <a:ext cx="2308860" cy="1458595"/>
          </a:xfrm>
          <a:custGeom>
            <a:avLst/>
            <a:gdLst/>
            <a:ahLst/>
            <a:cxnLst/>
            <a:rect l="l" t="t" r="r" b="b"/>
            <a:pathLst>
              <a:path w="2308860" h="1458595">
                <a:moveTo>
                  <a:pt x="2308606" y="1458340"/>
                </a:moveTo>
                <a:lnTo>
                  <a:pt x="2248605" y="1453071"/>
                </a:lnTo>
                <a:lnTo>
                  <a:pt x="2189012" y="1447005"/>
                </a:lnTo>
                <a:lnTo>
                  <a:pt x="2129843" y="1440155"/>
                </a:lnTo>
                <a:lnTo>
                  <a:pt x="2071115" y="1432531"/>
                </a:lnTo>
                <a:lnTo>
                  <a:pt x="2012845" y="1424144"/>
                </a:lnTo>
                <a:lnTo>
                  <a:pt x="1955050" y="1415004"/>
                </a:lnTo>
                <a:lnTo>
                  <a:pt x="1897747" y="1405122"/>
                </a:lnTo>
                <a:lnTo>
                  <a:pt x="1840953" y="1394509"/>
                </a:lnTo>
                <a:lnTo>
                  <a:pt x="1784686" y="1383176"/>
                </a:lnTo>
                <a:lnTo>
                  <a:pt x="1728962" y="1371134"/>
                </a:lnTo>
                <a:lnTo>
                  <a:pt x="1673798" y="1358392"/>
                </a:lnTo>
                <a:lnTo>
                  <a:pt x="1619211" y="1344963"/>
                </a:lnTo>
                <a:lnTo>
                  <a:pt x="1565219" y="1330857"/>
                </a:lnTo>
                <a:lnTo>
                  <a:pt x="1511839" y="1316084"/>
                </a:lnTo>
                <a:lnTo>
                  <a:pt x="1459086" y="1300656"/>
                </a:lnTo>
                <a:lnTo>
                  <a:pt x="1406980" y="1284582"/>
                </a:lnTo>
                <a:lnTo>
                  <a:pt x="1355535" y="1267875"/>
                </a:lnTo>
                <a:lnTo>
                  <a:pt x="1304771" y="1250544"/>
                </a:lnTo>
                <a:lnTo>
                  <a:pt x="1254703" y="1232601"/>
                </a:lnTo>
                <a:lnTo>
                  <a:pt x="1205349" y="1214055"/>
                </a:lnTo>
                <a:lnTo>
                  <a:pt x="1156725" y="1194919"/>
                </a:lnTo>
                <a:lnTo>
                  <a:pt x="1108849" y="1175202"/>
                </a:lnTo>
                <a:lnTo>
                  <a:pt x="1061738" y="1154916"/>
                </a:lnTo>
                <a:lnTo>
                  <a:pt x="1015409" y="1134071"/>
                </a:lnTo>
                <a:lnTo>
                  <a:pt x="969878" y="1112678"/>
                </a:lnTo>
                <a:lnTo>
                  <a:pt x="925163" y="1090748"/>
                </a:lnTo>
                <a:lnTo>
                  <a:pt x="881282" y="1068291"/>
                </a:lnTo>
                <a:lnTo>
                  <a:pt x="838250" y="1045318"/>
                </a:lnTo>
                <a:lnTo>
                  <a:pt x="796085" y="1021841"/>
                </a:lnTo>
                <a:lnTo>
                  <a:pt x="754805" y="997869"/>
                </a:lnTo>
                <a:lnTo>
                  <a:pt x="714425" y="973414"/>
                </a:lnTo>
                <a:lnTo>
                  <a:pt x="674963" y="948486"/>
                </a:lnTo>
                <a:lnTo>
                  <a:pt x="636437" y="923096"/>
                </a:lnTo>
                <a:lnTo>
                  <a:pt x="598863" y="897256"/>
                </a:lnTo>
                <a:lnTo>
                  <a:pt x="562258" y="870974"/>
                </a:lnTo>
                <a:lnTo>
                  <a:pt x="526639" y="844263"/>
                </a:lnTo>
                <a:lnTo>
                  <a:pt x="492024" y="817134"/>
                </a:lnTo>
                <a:lnTo>
                  <a:pt x="458429" y="789596"/>
                </a:lnTo>
                <a:lnTo>
                  <a:pt x="425871" y="761660"/>
                </a:lnTo>
                <a:lnTo>
                  <a:pt x="394368" y="733339"/>
                </a:lnTo>
                <a:lnTo>
                  <a:pt x="363936" y="704641"/>
                </a:lnTo>
                <a:lnTo>
                  <a:pt x="334593" y="675578"/>
                </a:lnTo>
                <a:lnTo>
                  <a:pt x="306355" y="646161"/>
                </a:lnTo>
                <a:lnTo>
                  <a:pt x="279240" y="616401"/>
                </a:lnTo>
                <a:lnTo>
                  <a:pt x="253264" y="586308"/>
                </a:lnTo>
                <a:lnTo>
                  <a:pt x="228445" y="555893"/>
                </a:lnTo>
                <a:lnTo>
                  <a:pt x="204800" y="525166"/>
                </a:lnTo>
                <a:lnTo>
                  <a:pt x="182345" y="494139"/>
                </a:lnTo>
                <a:lnTo>
                  <a:pt x="141077" y="431227"/>
                </a:lnTo>
                <a:lnTo>
                  <a:pt x="104775" y="367242"/>
                </a:lnTo>
                <a:lnTo>
                  <a:pt x="73577" y="302271"/>
                </a:lnTo>
                <a:lnTo>
                  <a:pt x="47619" y="236399"/>
                </a:lnTo>
                <a:lnTo>
                  <a:pt x="27038" y="169713"/>
                </a:lnTo>
                <a:lnTo>
                  <a:pt x="11969" y="102298"/>
                </a:lnTo>
                <a:lnTo>
                  <a:pt x="2549" y="34242"/>
                </a:lnTo>
                <a:lnTo>
                  <a:pt x="0" y="0"/>
                </a:lnTo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5400547" y="3066288"/>
            <a:ext cx="1473200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5" dirty="0">
                <a:solidFill>
                  <a:srgbClr val="FF0000"/>
                </a:solidFill>
                <a:latin typeface="Arial"/>
                <a:cs typeface="Arial"/>
              </a:rPr>
              <a:t>Αναμενόμενη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400547" y="3614928"/>
            <a:ext cx="1339850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καταθέσεων</a:t>
            </a:r>
            <a:endParaRPr sz="18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104885" y="4303395"/>
            <a:ext cx="2310130" cy="1562735"/>
          </a:xfrm>
          <a:custGeom>
            <a:avLst/>
            <a:gdLst/>
            <a:ahLst/>
            <a:cxnLst/>
            <a:rect l="l" t="t" r="r" b="b"/>
            <a:pathLst>
              <a:path w="2310129" h="1562735">
                <a:moveTo>
                  <a:pt x="2310140" y="0"/>
                </a:moveTo>
                <a:lnTo>
                  <a:pt x="2249645" y="5318"/>
                </a:lnTo>
                <a:lnTo>
                  <a:pt x="2189583" y="11439"/>
                </a:lnTo>
                <a:lnTo>
                  <a:pt x="2129971" y="18353"/>
                </a:lnTo>
                <a:lnTo>
                  <a:pt x="2070825" y="26048"/>
                </a:lnTo>
                <a:lnTo>
                  <a:pt x="2012162" y="34513"/>
                </a:lnTo>
                <a:lnTo>
                  <a:pt x="1953999" y="43736"/>
                </a:lnTo>
                <a:lnTo>
                  <a:pt x="1896351" y="53707"/>
                </a:lnTo>
                <a:lnTo>
                  <a:pt x="1839235" y="64415"/>
                </a:lnTo>
                <a:lnTo>
                  <a:pt x="1782668" y="75848"/>
                </a:lnTo>
                <a:lnTo>
                  <a:pt x="1726667" y="87994"/>
                </a:lnTo>
                <a:lnTo>
                  <a:pt x="1671247" y="100844"/>
                </a:lnTo>
                <a:lnTo>
                  <a:pt x="1616426" y="114385"/>
                </a:lnTo>
                <a:lnTo>
                  <a:pt x="1562220" y="128606"/>
                </a:lnTo>
                <a:lnTo>
                  <a:pt x="1508645" y="143497"/>
                </a:lnTo>
                <a:lnTo>
                  <a:pt x="1455718" y="159046"/>
                </a:lnTo>
                <a:lnTo>
                  <a:pt x="1403456" y="175242"/>
                </a:lnTo>
                <a:lnTo>
                  <a:pt x="1351874" y="192074"/>
                </a:lnTo>
                <a:lnTo>
                  <a:pt x="1300990" y="209530"/>
                </a:lnTo>
                <a:lnTo>
                  <a:pt x="1250820" y="227599"/>
                </a:lnTo>
                <a:lnTo>
                  <a:pt x="1201380" y="246271"/>
                </a:lnTo>
                <a:lnTo>
                  <a:pt x="1152688" y="265533"/>
                </a:lnTo>
                <a:lnTo>
                  <a:pt x="1104759" y="285376"/>
                </a:lnTo>
                <a:lnTo>
                  <a:pt x="1057610" y="305787"/>
                </a:lnTo>
                <a:lnTo>
                  <a:pt x="1011258" y="326755"/>
                </a:lnTo>
                <a:lnTo>
                  <a:pt x="965719" y="348270"/>
                </a:lnTo>
                <a:lnTo>
                  <a:pt x="921009" y="370319"/>
                </a:lnTo>
                <a:lnTo>
                  <a:pt x="877146" y="392893"/>
                </a:lnTo>
                <a:lnTo>
                  <a:pt x="834145" y="415979"/>
                </a:lnTo>
                <a:lnTo>
                  <a:pt x="792024" y="439567"/>
                </a:lnTo>
                <a:lnTo>
                  <a:pt x="750798" y="463645"/>
                </a:lnTo>
                <a:lnTo>
                  <a:pt x="710485" y="488202"/>
                </a:lnTo>
                <a:lnTo>
                  <a:pt x="671100" y="513228"/>
                </a:lnTo>
                <a:lnTo>
                  <a:pt x="632660" y="538710"/>
                </a:lnTo>
                <a:lnTo>
                  <a:pt x="595182" y="564637"/>
                </a:lnTo>
                <a:lnTo>
                  <a:pt x="558683" y="590999"/>
                </a:lnTo>
                <a:lnTo>
                  <a:pt x="523178" y="617785"/>
                </a:lnTo>
                <a:lnTo>
                  <a:pt x="488685" y="644982"/>
                </a:lnTo>
                <a:lnTo>
                  <a:pt x="455219" y="672580"/>
                </a:lnTo>
                <a:lnTo>
                  <a:pt x="422798" y="700568"/>
                </a:lnTo>
                <a:lnTo>
                  <a:pt x="391438" y="728934"/>
                </a:lnTo>
                <a:lnTo>
                  <a:pt x="361155" y="757668"/>
                </a:lnTo>
                <a:lnTo>
                  <a:pt x="331966" y="786757"/>
                </a:lnTo>
                <a:lnTo>
                  <a:pt x="303887" y="816192"/>
                </a:lnTo>
                <a:lnTo>
                  <a:pt x="276935" y="845961"/>
                </a:lnTo>
                <a:lnTo>
                  <a:pt x="251127" y="876052"/>
                </a:lnTo>
                <a:lnTo>
                  <a:pt x="226479" y="906454"/>
                </a:lnTo>
                <a:lnTo>
                  <a:pt x="203007" y="937157"/>
                </a:lnTo>
                <a:lnTo>
                  <a:pt x="180729" y="968148"/>
                </a:lnTo>
                <a:lnTo>
                  <a:pt x="139817" y="1030954"/>
                </a:lnTo>
                <a:lnTo>
                  <a:pt x="103875" y="1094781"/>
                </a:lnTo>
                <a:lnTo>
                  <a:pt x="73035" y="1159541"/>
                </a:lnTo>
                <a:lnTo>
                  <a:pt x="47430" y="1225144"/>
                </a:lnTo>
                <a:lnTo>
                  <a:pt x="27192" y="1291500"/>
                </a:lnTo>
                <a:lnTo>
                  <a:pt x="12453" y="1358521"/>
                </a:lnTo>
                <a:lnTo>
                  <a:pt x="3345" y="1426116"/>
                </a:lnTo>
                <a:lnTo>
                  <a:pt x="0" y="1494195"/>
                </a:lnTo>
                <a:lnTo>
                  <a:pt x="529" y="1528389"/>
                </a:lnTo>
                <a:lnTo>
                  <a:pt x="2550" y="1562671"/>
                </a:lnTo>
              </a:path>
            </a:pathLst>
          </a:custGeom>
          <a:ln w="38100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6199378" y="4304029"/>
            <a:ext cx="110489" cy="194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333399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539232" y="4171442"/>
            <a:ext cx="847725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i="1" spc="-5" dirty="0">
                <a:solidFill>
                  <a:srgbClr val="333399"/>
                </a:solidFill>
                <a:latin typeface="Arial"/>
                <a:cs typeface="Arial"/>
              </a:rPr>
              <a:t>L</a:t>
            </a:r>
            <a:r>
              <a:rPr sz="1800" b="1" spc="-5" dirty="0">
                <a:solidFill>
                  <a:srgbClr val="333399"/>
                </a:solidFill>
                <a:latin typeface="Arial"/>
                <a:cs typeface="Arial"/>
              </a:rPr>
              <a:t>(</a:t>
            </a:r>
            <a:r>
              <a:rPr sz="1800" b="1" i="1" spc="-5" dirty="0">
                <a:solidFill>
                  <a:srgbClr val="333399"/>
                </a:solidFill>
                <a:latin typeface="Arial"/>
                <a:cs typeface="Arial"/>
              </a:rPr>
              <a:t>R</a:t>
            </a:r>
            <a:r>
              <a:rPr sz="1800" b="1" spc="-5" dirty="0">
                <a:solidFill>
                  <a:srgbClr val="333399"/>
                </a:solidFill>
                <a:latin typeface="Arial"/>
                <a:cs typeface="Arial"/>
              </a:rPr>
              <a:t>, </a:t>
            </a:r>
            <a:r>
              <a:rPr sz="1800" b="1" i="1" dirty="0">
                <a:solidFill>
                  <a:srgbClr val="333399"/>
                </a:solidFill>
                <a:latin typeface="Arial"/>
                <a:cs typeface="Arial"/>
              </a:rPr>
              <a:t>Y</a:t>
            </a:r>
            <a:r>
              <a:rPr sz="1800" b="1" i="1" spc="80" dirty="0">
                <a:solidFill>
                  <a:srgbClr val="333399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333399"/>
                </a:solidFill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472564" y="5889345"/>
            <a:ext cx="1556385" cy="5600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200" b="1" spc="-5" dirty="0">
                <a:latin typeface="Arial"/>
                <a:cs typeface="Arial"/>
              </a:rPr>
              <a:t>Εγχώρια</a:t>
            </a:r>
            <a:r>
              <a:rPr sz="1200" b="1" spc="-8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διακράτηση  πραγματικών  χρηματικών</a:t>
            </a:r>
            <a:endParaRPr sz="12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400547" y="3340608"/>
            <a:ext cx="2765425" cy="412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απόδοση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ξένων</a:t>
            </a:r>
            <a:r>
              <a:rPr sz="1800" b="1" spc="-16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00" b="1" spc="-15" baseline="-30864" dirty="0">
                <a:latin typeface="Arial"/>
                <a:cs typeface="Arial"/>
              </a:rPr>
              <a:t>Εγχώρια</a:t>
            </a:r>
            <a:endParaRPr sz="2700" baseline="-30864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197343" y="3742308"/>
            <a:ext cx="1299210" cy="8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b="1" spc="-50" dirty="0">
                <a:latin typeface="Arial"/>
                <a:cs typeface="Arial"/>
              </a:rPr>
              <a:t>π</a:t>
            </a:r>
            <a:r>
              <a:rPr sz="1800" b="1" dirty="0">
                <a:latin typeface="Arial"/>
                <a:cs typeface="Arial"/>
              </a:rPr>
              <a:t>ο</a:t>
            </a:r>
            <a:r>
              <a:rPr sz="1800" b="1" spc="5" dirty="0">
                <a:latin typeface="Arial"/>
                <a:cs typeface="Arial"/>
              </a:rPr>
              <a:t>σ</a:t>
            </a:r>
            <a:r>
              <a:rPr sz="1800" b="1" dirty="0">
                <a:latin typeface="Arial"/>
                <a:cs typeface="Arial"/>
              </a:rPr>
              <a:t>ο</a:t>
            </a:r>
            <a:r>
              <a:rPr sz="1800" b="1" spc="5" dirty="0">
                <a:latin typeface="Arial"/>
                <a:cs typeface="Arial"/>
              </a:rPr>
              <a:t>σ</a:t>
            </a:r>
            <a:r>
              <a:rPr sz="1800" b="1" dirty="0">
                <a:latin typeface="Arial"/>
                <a:cs typeface="Arial"/>
              </a:rPr>
              <a:t>τιαία  απόδοση,  επιτόκιο</a:t>
            </a:r>
            <a:endParaRPr sz="180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178430" y="2189098"/>
            <a:ext cx="76200" cy="3658235"/>
          </a:xfrm>
          <a:custGeom>
            <a:avLst/>
            <a:gdLst/>
            <a:ahLst/>
            <a:cxnLst/>
            <a:rect l="l" t="t" r="r" b="b"/>
            <a:pathLst>
              <a:path w="76200" h="3658235">
                <a:moveTo>
                  <a:pt x="19050" y="3581463"/>
                </a:moveTo>
                <a:lnTo>
                  <a:pt x="0" y="3581463"/>
                </a:lnTo>
                <a:lnTo>
                  <a:pt x="38100" y="3657663"/>
                </a:lnTo>
                <a:lnTo>
                  <a:pt x="66668" y="3600526"/>
                </a:lnTo>
                <a:lnTo>
                  <a:pt x="19050" y="3600526"/>
                </a:lnTo>
                <a:lnTo>
                  <a:pt x="19050" y="3581463"/>
                </a:lnTo>
                <a:close/>
              </a:path>
              <a:path w="76200" h="3658235">
                <a:moveTo>
                  <a:pt x="57150" y="57150"/>
                </a:moveTo>
                <a:lnTo>
                  <a:pt x="19050" y="57150"/>
                </a:lnTo>
                <a:lnTo>
                  <a:pt x="19050" y="3600526"/>
                </a:lnTo>
                <a:lnTo>
                  <a:pt x="57150" y="3600526"/>
                </a:lnTo>
                <a:lnTo>
                  <a:pt x="57150" y="57150"/>
                </a:lnTo>
                <a:close/>
              </a:path>
              <a:path w="76200" h="3658235">
                <a:moveTo>
                  <a:pt x="76200" y="3581463"/>
                </a:moveTo>
                <a:lnTo>
                  <a:pt x="57150" y="3581463"/>
                </a:lnTo>
                <a:lnTo>
                  <a:pt x="57150" y="3600526"/>
                </a:lnTo>
                <a:lnTo>
                  <a:pt x="66668" y="3600526"/>
                </a:lnTo>
                <a:lnTo>
                  <a:pt x="76200" y="3581463"/>
                </a:lnTo>
                <a:close/>
              </a:path>
              <a:path w="76200" h="3658235">
                <a:moveTo>
                  <a:pt x="38100" y="0"/>
                </a:moveTo>
                <a:lnTo>
                  <a:pt x="0" y="76200"/>
                </a:lnTo>
                <a:lnTo>
                  <a:pt x="19050" y="76200"/>
                </a:lnTo>
                <a:lnTo>
                  <a:pt x="19050" y="57150"/>
                </a:lnTo>
                <a:lnTo>
                  <a:pt x="66675" y="57150"/>
                </a:lnTo>
                <a:lnTo>
                  <a:pt x="38100" y="0"/>
                </a:lnTo>
                <a:close/>
              </a:path>
              <a:path w="76200" h="3658235">
                <a:moveTo>
                  <a:pt x="66675" y="57150"/>
                </a:moveTo>
                <a:lnTo>
                  <a:pt x="57150" y="57150"/>
                </a:lnTo>
                <a:lnTo>
                  <a:pt x="57150" y="76200"/>
                </a:lnTo>
                <a:lnTo>
                  <a:pt x="76200" y="76200"/>
                </a:lnTo>
                <a:lnTo>
                  <a:pt x="66675" y="571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216530" y="4018026"/>
            <a:ext cx="4989195" cy="0"/>
          </a:xfrm>
          <a:custGeom>
            <a:avLst/>
            <a:gdLst/>
            <a:ahLst/>
            <a:cxnLst/>
            <a:rect l="l" t="t" r="r" b="b"/>
            <a:pathLst>
              <a:path w="4989195">
                <a:moveTo>
                  <a:pt x="0" y="0"/>
                </a:moveTo>
                <a:lnTo>
                  <a:pt x="4988814" y="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1437894" y="1537080"/>
            <a:ext cx="1024890" cy="194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10" dirty="0">
                <a:latin typeface="Arial"/>
                <a:cs typeface="Arial"/>
              </a:rPr>
              <a:t>Συναλλαγματι</a:t>
            </a:r>
            <a:endParaRPr sz="12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437894" y="1719960"/>
            <a:ext cx="1014730" cy="194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κή </a:t>
            </a:r>
            <a:r>
              <a:rPr sz="1200" b="1" spc="-5" dirty="0">
                <a:latin typeface="Arial"/>
                <a:cs typeface="Arial"/>
              </a:rPr>
              <a:t>ισοτιμία,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E</a:t>
            </a:r>
            <a:endParaRPr sz="1200">
              <a:latin typeface="Arial"/>
              <a:cs typeface="Arial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3741420" y="4018026"/>
            <a:ext cx="0" cy="838200"/>
          </a:xfrm>
          <a:custGeom>
            <a:avLst/>
            <a:gdLst/>
            <a:ahLst/>
            <a:cxnLst/>
            <a:rect l="l" t="t" r="r" b="b"/>
            <a:pathLst>
              <a:path h="838200">
                <a:moveTo>
                  <a:pt x="0" y="0"/>
                </a:moveTo>
                <a:lnTo>
                  <a:pt x="0" y="838200"/>
                </a:lnTo>
              </a:path>
            </a:pathLst>
          </a:custGeom>
          <a:ln w="3810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3524250" y="4028567"/>
            <a:ext cx="571500" cy="356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i="1" spc="-5" dirty="0">
                <a:latin typeface="Arial"/>
                <a:cs typeface="Arial"/>
              </a:rPr>
              <a:t>R</a:t>
            </a:r>
            <a:r>
              <a:rPr sz="1800" b="1" spc="-7" baseline="-20833" dirty="0">
                <a:latin typeface="Arial"/>
                <a:cs typeface="Arial"/>
              </a:rPr>
              <a:t>2</a:t>
            </a:r>
            <a:r>
              <a:rPr sz="1800" b="1" spc="-89" baseline="-20833" dirty="0">
                <a:latin typeface="Arial"/>
                <a:cs typeface="Arial"/>
              </a:rPr>
              <a:t> </a:t>
            </a:r>
            <a:r>
              <a:rPr sz="2700" b="1" i="1" spc="-7" baseline="-7716" dirty="0">
                <a:latin typeface="Arial"/>
                <a:cs typeface="Arial"/>
              </a:rPr>
              <a:t>R</a:t>
            </a:r>
            <a:r>
              <a:rPr sz="1800" b="1" spc="-7" baseline="-32407" dirty="0">
                <a:latin typeface="Arial"/>
                <a:cs typeface="Arial"/>
              </a:rPr>
              <a:t>1</a:t>
            </a:r>
            <a:endParaRPr sz="1800" baseline="-32407">
              <a:latin typeface="Arial"/>
              <a:cs typeface="Arial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3695191" y="4805298"/>
            <a:ext cx="75565" cy="82550"/>
          </a:xfrm>
          <a:custGeom>
            <a:avLst/>
            <a:gdLst/>
            <a:ahLst/>
            <a:cxnLst/>
            <a:rect l="l" t="t" r="r" b="b"/>
            <a:pathLst>
              <a:path w="75564" h="82550">
                <a:moveTo>
                  <a:pt x="37465" y="0"/>
                </a:moveTo>
                <a:lnTo>
                  <a:pt x="22877" y="3252"/>
                </a:lnTo>
                <a:lnTo>
                  <a:pt x="10969" y="12112"/>
                </a:lnTo>
                <a:lnTo>
                  <a:pt x="2942" y="25235"/>
                </a:lnTo>
                <a:lnTo>
                  <a:pt x="0" y="41275"/>
                </a:lnTo>
                <a:lnTo>
                  <a:pt x="2942" y="57368"/>
                </a:lnTo>
                <a:lnTo>
                  <a:pt x="10969" y="70485"/>
                </a:lnTo>
                <a:lnTo>
                  <a:pt x="22877" y="79315"/>
                </a:lnTo>
                <a:lnTo>
                  <a:pt x="37465" y="82550"/>
                </a:lnTo>
                <a:lnTo>
                  <a:pt x="52125" y="79315"/>
                </a:lnTo>
                <a:lnTo>
                  <a:pt x="64071" y="70485"/>
                </a:lnTo>
                <a:lnTo>
                  <a:pt x="72112" y="57368"/>
                </a:lnTo>
                <a:lnTo>
                  <a:pt x="75057" y="41275"/>
                </a:lnTo>
                <a:lnTo>
                  <a:pt x="72112" y="25235"/>
                </a:lnTo>
                <a:lnTo>
                  <a:pt x="64071" y="12112"/>
                </a:lnTo>
                <a:lnTo>
                  <a:pt x="52125" y="3252"/>
                </a:lnTo>
                <a:lnTo>
                  <a:pt x="37465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695191" y="4805298"/>
            <a:ext cx="75565" cy="82550"/>
          </a:xfrm>
          <a:custGeom>
            <a:avLst/>
            <a:gdLst/>
            <a:ahLst/>
            <a:cxnLst/>
            <a:rect l="l" t="t" r="r" b="b"/>
            <a:pathLst>
              <a:path w="75564" h="82550">
                <a:moveTo>
                  <a:pt x="0" y="41275"/>
                </a:moveTo>
                <a:lnTo>
                  <a:pt x="2942" y="25235"/>
                </a:lnTo>
                <a:lnTo>
                  <a:pt x="10969" y="12112"/>
                </a:lnTo>
                <a:lnTo>
                  <a:pt x="22877" y="3252"/>
                </a:lnTo>
                <a:lnTo>
                  <a:pt x="37465" y="0"/>
                </a:lnTo>
                <a:lnTo>
                  <a:pt x="52125" y="3252"/>
                </a:lnTo>
                <a:lnTo>
                  <a:pt x="64071" y="12112"/>
                </a:lnTo>
                <a:lnTo>
                  <a:pt x="72112" y="25235"/>
                </a:lnTo>
                <a:lnTo>
                  <a:pt x="75057" y="41275"/>
                </a:lnTo>
                <a:lnTo>
                  <a:pt x="72112" y="57368"/>
                </a:lnTo>
                <a:lnTo>
                  <a:pt x="64071" y="70485"/>
                </a:lnTo>
                <a:lnTo>
                  <a:pt x="52125" y="79315"/>
                </a:lnTo>
                <a:lnTo>
                  <a:pt x="37465" y="82550"/>
                </a:lnTo>
                <a:lnTo>
                  <a:pt x="22877" y="79315"/>
                </a:lnTo>
                <a:lnTo>
                  <a:pt x="10969" y="70485"/>
                </a:lnTo>
                <a:lnTo>
                  <a:pt x="2942" y="57368"/>
                </a:lnTo>
                <a:lnTo>
                  <a:pt x="0" y="41275"/>
                </a:lnTo>
                <a:close/>
              </a:path>
            </a:pathLst>
          </a:custGeom>
          <a:ln w="12700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3751579" y="4909692"/>
            <a:ext cx="153035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2216530" y="4856226"/>
            <a:ext cx="3535045" cy="0"/>
          </a:xfrm>
          <a:custGeom>
            <a:avLst/>
            <a:gdLst/>
            <a:ahLst/>
            <a:cxnLst/>
            <a:rect l="l" t="t" r="r" b="b"/>
            <a:pathLst>
              <a:path w="3535045">
                <a:moveTo>
                  <a:pt x="0" y="0"/>
                </a:moveTo>
                <a:lnTo>
                  <a:pt x="3534791" y="0"/>
                </a:lnTo>
              </a:path>
            </a:pathLst>
          </a:custGeom>
          <a:ln w="38100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5783326" y="4704842"/>
            <a:ext cx="2332355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333399"/>
                </a:solidFill>
                <a:latin typeface="Arial"/>
                <a:cs typeface="Arial"/>
              </a:rPr>
              <a:t>Εγχώρια</a:t>
            </a:r>
            <a:r>
              <a:rPr sz="1800" b="1" spc="-30" dirty="0">
                <a:solidFill>
                  <a:srgbClr val="333399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333399"/>
                </a:solidFill>
                <a:latin typeface="Arial"/>
                <a:cs typeface="Arial"/>
              </a:rPr>
              <a:t>πραγματική</a:t>
            </a:r>
            <a:endParaRPr sz="18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783326" y="4979161"/>
            <a:ext cx="2334895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333399"/>
                </a:solidFill>
                <a:latin typeface="Arial"/>
                <a:cs typeface="Arial"/>
              </a:rPr>
              <a:t>προσφορά</a:t>
            </a:r>
            <a:r>
              <a:rPr sz="1800" b="1" spc="-75" dirty="0">
                <a:solidFill>
                  <a:srgbClr val="333399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333399"/>
                </a:solidFill>
                <a:latin typeface="Arial"/>
                <a:cs typeface="Arial"/>
              </a:rPr>
              <a:t>χρήματος</a:t>
            </a:r>
            <a:endParaRPr sz="18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619758" y="4477511"/>
            <a:ext cx="403225" cy="395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b="1" i="1" baseline="-16975" dirty="0">
                <a:latin typeface="Arial"/>
                <a:cs typeface="Arial"/>
              </a:rPr>
              <a:t>M</a:t>
            </a:r>
            <a:r>
              <a:rPr sz="1200" b="1" i="1" dirty="0">
                <a:latin typeface="Arial"/>
                <a:cs typeface="Arial"/>
              </a:rPr>
              <a:t>S</a:t>
            </a:r>
            <a:r>
              <a:rPr sz="1800" b="1" i="1" spc="-7" baseline="-46296" dirty="0">
                <a:latin typeface="Arial"/>
                <a:cs typeface="Arial"/>
              </a:rPr>
              <a:t>1</a:t>
            </a:r>
            <a:endParaRPr sz="1800" baseline="-46296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661922" y="4907371"/>
            <a:ext cx="403225" cy="4959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1590">
              <a:lnSpc>
                <a:spcPct val="68300"/>
              </a:lnSpc>
            </a:pPr>
            <a:r>
              <a:rPr sz="1800" b="1" i="1" dirty="0">
                <a:latin typeface="Arial"/>
                <a:cs typeface="Arial"/>
              </a:rPr>
              <a:t>P  </a:t>
            </a:r>
            <a:r>
              <a:rPr sz="2700" b="1" i="1" baseline="-16975" dirty="0">
                <a:latin typeface="Arial"/>
                <a:cs typeface="Arial"/>
              </a:rPr>
              <a:t>M</a:t>
            </a:r>
            <a:r>
              <a:rPr sz="1200" b="1" dirty="0">
                <a:latin typeface="Arial"/>
                <a:cs typeface="Arial"/>
              </a:rPr>
              <a:t>S</a:t>
            </a:r>
            <a:r>
              <a:rPr sz="1800" b="1" spc="-7" baseline="-46296" dirty="0">
                <a:latin typeface="Arial"/>
                <a:cs typeface="Arial"/>
              </a:rPr>
              <a:t>2</a:t>
            </a:r>
            <a:endParaRPr sz="1800" baseline="-46296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1656333" y="4849876"/>
            <a:ext cx="415925" cy="0"/>
          </a:xfrm>
          <a:custGeom>
            <a:avLst/>
            <a:gdLst/>
            <a:ahLst/>
            <a:cxnLst/>
            <a:rect l="l" t="t" r="r" b="b"/>
            <a:pathLst>
              <a:path w="415925">
                <a:moveTo>
                  <a:pt x="0" y="0"/>
                </a:moveTo>
                <a:lnTo>
                  <a:pt x="41592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1954783" y="3904488"/>
            <a:ext cx="153035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472564" y="6454498"/>
            <a:ext cx="86296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10"/>
              </a:lnSpc>
            </a:pPr>
            <a:r>
              <a:rPr sz="1200" b="1" spc="-5" dirty="0">
                <a:latin typeface="Arial"/>
                <a:cs typeface="Arial"/>
              </a:rPr>
              <a:t>διαθεσίμων</a:t>
            </a:r>
            <a:endParaRPr sz="12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427211" y="6465214"/>
            <a:ext cx="18097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20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3" name="object 53"/>
          <p:cNvSpPr txBox="1">
            <a:spLocks noGrp="1"/>
          </p:cNvSpPr>
          <p:nvPr>
            <p:ph type="title"/>
          </p:nvPr>
        </p:nvSpPr>
        <p:spPr>
          <a:xfrm>
            <a:off x="667918" y="268859"/>
            <a:ext cx="7807959" cy="1132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/>
              <a:t>Η </a:t>
            </a:r>
            <a:r>
              <a:rPr spc="-5" dirty="0"/>
              <a:t>επίδραση </a:t>
            </a:r>
            <a:r>
              <a:rPr dirty="0"/>
              <a:t>της αύξησης της</a:t>
            </a:r>
            <a:r>
              <a:rPr spc="-65" dirty="0"/>
              <a:t> </a:t>
            </a:r>
            <a:r>
              <a:rPr spc="-5" dirty="0"/>
              <a:t>προσφοράς</a:t>
            </a:r>
          </a:p>
          <a:p>
            <a:pPr marL="1905" algn="ctr">
              <a:lnSpc>
                <a:spcPct val="100000"/>
              </a:lnSpc>
            </a:pPr>
            <a:r>
              <a:rPr spc="-10" dirty="0"/>
              <a:t>χρήματος</a:t>
            </a:r>
            <a:r>
              <a:rPr spc="-60" dirty="0"/>
              <a:t> </a:t>
            </a:r>
            <a:r>
              <a:rPr spc="-5" dirty="0"/>
              <a:t>...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3459" rIns="0" bIns="0" rtlCol="0">
            <a:spAutoFit/>
          </a:bodyPr>
          <a:lstStyle/>
          <a:p>
            <a:pPr marL="1602105">
              <a:lnSpc>
                <a:spcPct val="100000"/>
              </a:lnSpc>
            </a:pPr>
            <a:r>
              <a:rPr sz="4000" spc="-5" dirty="0">
                <a:latin typeface="Calibri"/>
                <a:cs typeface="Calibri"/>
              </a:rPr>
              <a:t>.... </a:t>
            </a:r>
            <a:r>
              <a:rPr sz="4000" spc="-10" dirty="0"/>
              <a:t>στην </a:t>
            </a:r>
            <a:r>
              <a:rPr sz="4000" spc="-35" dirty="0"/>
              <a:t>καμπύλη</a:t>
            </a:r>
            <a:r>
              <a:rPr sz="4000" spc="-70" dirty="0"/>
              <a:t> </a:t>
            </a:r>
            <a:r>
              <a:rPr sz="4000" dirty="0">
                <a:latin typeface="Calibri"/>
                <a:cs typeface="Calibri"/>
              </a:rPr>
              <a:t>AA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89294" y="5756147"/>
            <a:ext cx="1082040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5" dirty="0">
                <a:solidFill>
                  <a:srgbClr val="1F487C"/>
                </a:solidFill>
                <a:latin typeface="Arial"/>
                <a:cs typeface="Arial"/>
              </a:rPr>
              <a:t>Προϊόν,</a:t>
            </a:r>
            <a:r>
              <a:rPr sz="1800" b="1" spc="-7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800" b="1" i="1" dirty="0">
                <a:solidFill>
                  <a:srgbClr val="1F487C"/>
                </a:solidFill>
                <a:latin typeface="Arial"/>
                <a:cs typeface="Arial"/>
              </a:rPr>
              <a:t>Y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66085" y="2209800"/>
            <a:ext cx="114300" cy="3429000"/>
          </a:xfrm>
          <a:custGeom>
            <a:avLst/>
            <a:gdLst/>
            <a:ahLst/>
            <a:cxnLst/>
            <a:rect l="l" t="t" r="r" b="b"/>
            <a:pathLst>
              <a:path w="114300" h="3429000">
                <a:moveTo>
                  <a:pt x="76200" y="95250"/>
                </a:moveTo>
                <a:lnTo>
                  <a:pt x="38100" y="95250"/>
                </a:lnTo>
                <a:lnTo>
                  <a:pt x="38100" y="3429000"/>
                </a:lnTo>
                <a:lnTo>
                  <a:pt x="76200" y="3429000"/>
                </a:lnTo>
                <a:lnTo>
                  <a:pt x="76200" y="95250"/>
                </a:lnTo>
                <a:close/>
              </a:path>
              <a:path w="114300" h="3429000">
                <a:moveTo>
                  <a:pt x="57150" y="0"/>
                </a:moveTo>
                <a:lnTo>
                  <a:pt x="0" y="114300"/>
                </a:lnTo>
                <a:lnTo>
                  <a:pt x="38100" y="114300"/>
                </a:lnTo>
                <a:lnTo>
                  <a:pt x="38100" y="95250"/>
                </a:lnTo>
                <a:lnTo>
                  <a:pt x="104775" y="95250"/>
                </a:lnTo>
                <a:lnTo>
                  <a:pt x="57150" y="0"/>
                </a:lnTo>
                <a:close/>
              </a:path>
              <a:path w="114300" h="3429000">
                <a:moveTo>
                  <a:pt x="104775" y="95250"/>
                </a:moveTo>
                <a:lnTo>
                  <a:pt x="76200" y="95250"/>
                </a:lnTo>
                <a:lnTo>
                  <a:pt x="76200" y="114300"/>
                </a:lnTo>
                <a:lnTo>
                  <a:pt x="114300" y="114300"/>
                </a:lnTo>
                <a:lnTo>
                  <a:pt x="104775" y="9525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523235" y="5581650"/>
            <a:ext cx="4744720" cy="114300"/>
          </a:xfrm>
          <a:custGeom>
            <a:avLst/>
            <a:gdLst/>
            <a:ahLst/>
            <a:cxnLst/>
            <a:rect l="l" t="t" r="r" b="b"/>
            <a:pathLst>
              <a:path w="4744720" h="114300">
                <a:moveTo>
                  <a:pt x="4630039" y="0"/>
                </a:moveTo>
                <a:lnTo>
                  <a:pt x="4630039" y="114300"/>
                </a:lnTo>
                <a:lnTo>
                  <a:pt x="4706239" y="76200"/>
                </a:lnTo>
                <a:lnTo>
                  <a:pt x="4649089" y="76200"/>
                </a:lnTo>
                <a:lnTo>
                  <a:pt x="4649089" y="38100"/>
                </a:lnTo>
                <a:lnTo>
                  <a:pt x="4706239" y="38100"/>
                </a:lnTo>
                <a:lnTo>
                  <a:pt x="4630039" y="0"/>
                </a:lnTo>
                <a:close/>
              </a:path>
              <a:path w="4744720" h="114300">
                <a:moveTo>
                  <a:pt x="4630039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4630039" y="76200"/>
                </a:lnTo>
                <a:lnTo>
                  <a:pt x="4630039" y="38100"/>
                </a:lnTo>
                <a:close/>
              </a:path>
              <a:path w="4744720" h="114300">
                <a:moveTo>
                  <a:pt x="4706239" y="38100"/>
                </a:moveTo>
                <a:lnTo>
                  <a:pt x="4649089" y="38100"/>
                </a:lnTo>
                <a:lnTo>
                  <a:pt x="4649089" y="76200"/>
                </a:lnTo>
                <a:lnTo>
                  <a:pt x="4706239" y="76200"/>
                </a:lnTo>
                <a:lnTo>
                  <a:pt x="4744339" y="57150"/>
                </a:lnTo>
                <a:lnTo>
                  <a:pt x="4706239" y="3810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977644" y="1640078"/>
            <a:ext cx="1790064" cy="559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b="1" spc="-5" dirty="0">
                <a:solidFill>
                  <a:srgbClr val="1F487C"/>
                </a:solidFill>
                <a:latin typeface="Arial"/>
                <a:cs typeface="Arial"/>
              </a:rPr>
              <a:t>Συ</a:t>
            </a:r>
            <a:r>
              <a:rPr sz="1800" b="1" spc="-50" dirty="0">
                <a:solidFill>
                  <a:srgbClr val="1F487C"/>
                </a:solidFill>
                <a:latin typeface="Arial"/>
                <a:cs typeface="Arial"/>
              </a:rPr>
              <a:t>ν</a:t>
            </a:r>
            <a:r>
              <a:rPr sz="1800" b="1" dirty="0">
                <a:solidFill>
                  <a:srgbClr val="1F487C"/>
                </a:solidFill>
                <a:latin typeface="Arial"/>
                <a:cs typeface="Arial"/>
              </a:rPr>
              <a:t>α</a:t>
            </a:r>
            <a:r>
              <a:rPr sz="1800" b="1" spc="-10" dirty="0">
                <a:solidFill>
                  <a:srgbClr val="1F487C"/>
                </a:solidFill>
                <a:latin typeface="Arial"/>
                <a:cs typeface="Arial"/>
              </a:rPr>
              <a:t>λ</a:t>
            </a:r>
            <a:r>
              <a:rPr sz="1800" b="1" spc="-25" dirty="0">
                <a:solidFill>
                  <a:srgbClr val="1F487C"/>
                </a:solidFill>
                <a:latin typeface="Arial"/>
                <a:cs typeface="Arial"/>
              </a:rPr>
              <a:t>λ</a:t>
            </a:r>
            <a:r>
              <a:rPr sz="1800" b="1" dirty="0">
                <a:solidFill>
                  <a:srgbClr val="1F487C"/>
                </a:solidFill>
                <a:latin typeface="Arial"/>
                <a:cs typeface="Arial"/>
              </a:rPr>
              <a:t>α</a:t>
            </a:r>
            <a:r>
              <a:rPr sz="1800" b="1" spc="-10" dirty="0">
                <a:solidFill>
                  <a:srgbClr val="1F487C"/>
                </a:solidFill>
                <a:latin typeface="Arial"/>
                <a:cs typeface="Arial"/>
              </a:rPr>
              <a:t>γ</a:t>
            </a:r>
            <a:r>
              <a:rPr sz="1800" b="1" dirty="0">
                <a:solidFill>
                  <a:srgbClr val="1F487C"/>
                </a:solidFill>
                <a:latin typeface="Arial"/>
                <a:cs typeface="Arial"/>
              </a:rPr>
              <a:t>ματι</a:t>
            </a:r>
            <a:r>
              <a:rPr sz="1800" b="1" spc="5" dirty="0">
                <a:solidFill>
                  <a:srgbClr val="1F487C"/>
                </a:solidFill>
                <a:latin typeface="Arial"/>
                <a:cs typeface="Arial"/>
              </a:rPr>
              <a:t>κ</a:t>
            </a:r>
            <a:r>
              <a:rPr sz="1800" b="1" dirty="0">
                <a:solidFill>
                  <a:srgbClr val="1F487C"/>
                </a:solidFill>
                <a:latin typeface="Arial"/>
                <a:cs typeface="Arial"/>
              </a:rPr>
              <a:t>ή  </a:t>
            </a:r>
            <a:r>
              <a:rPr sz="1800" b="1" spc="-5" dirty="0">
                <a:solidFill>
                  <a:srgbClr val="1F487C"/>
                </a:solidFill>
                <a:latin typeface="Arial"/>
                <a:cs typeface="Arial"/>
              </a:rPr>
              <a:t>ισοτιμία,</a:t>
            </a:r>
            <a:r>
              <a:rPr sz="1800" b="1" spc="-10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1800" b="1" i="1" dirty="0">
                <a:solidFill>
                  <a:srgbClr val="1F487C"/>
                </a:solidFill>
                <a:latin typeface="Arial"/>
                <a:cs typeface="Arial"/>
              </a:rPr>
              <a:t>E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581400" y="2590800"/>
            <a:ext cx="3352800" cy="2209800"/>
          </a:xfrm>
          <a:custGeom>
            <a:avLst/>
            <a:gdLst/>
            <a:ahLst/>
            <a:cxnLst/>
            <a:rect l="l" t="t" r="r" b="b"/>
            <a:pathLst>
              <a:path w="3352800" h="2209800">
                <a:moveTo>
                  <a:pt x="0" y="0"/>
                </a:moveTo>
                <a:lnTo>
                  <a:pt x="41209" y="37709"/>
                </a:lnTo>
                <a:lnTo>
                  <a:pt x="82412" y="75405"/>
                </a:lnTo>
                <a:lnTo>
                  <a:pt x="123604" y="113076"/>
                </a:lnTo>
                <a:lnTo>
                  <a:pt x="164778" y="150710"/>
                </a:lnTo>
                <a:lnTo>
                  <a:pt x="205929" y="188292"/>
                </a:lnTo>
                <a:lnTo>
                  <a:pt x="247051" y="225812"/>
                </a:lnTo>
                <a:lnTo>
                  <a:pt x="288138" y="263256"/>
                </a:lnTo>
                <a:lnTo>
                  <a:pt x="329184" y="300612"/>
                </a:lnTo>
                <a:lnTo>
                  <a:pt x="370183" y="337866"/>
                </a:lnTo>
                <a:lnTo>
                  <a:pt x="411130" y="375007"/>
                </a:lnTo>
                <a:lnTo>
                  <a:pt x="452019" y="412021"/>
                </a:lnTo>
                <a:lnTo>
                  <a:pt x="492843" y="448897"/>
                </a:lnTo>
                <a:lnTo>
                  <a:pt x="533598" y="485621"/>
                </a:lnTo>
                <a:lnTo>
                  <a:pt x="574276" y="522181"/>
                </a:lnTo>
                <a:lnTo>
                  <a:pt x="614874" y="558564"/>
                </a:lnTo>
                <a:lnTo>
                  <a:pt x="655383" y="594757"/>
                </a:lnTo>
                <a:lnTo>
                  <a:pt x="695800" y="630748"/>
                </a:lnTo>
                <a:lnTo>
                  <a:pt x="736117" y="666525"/>
                </a:lnTo>
                <a:lnTo>
                  <a:pt x="776330" y="702075"/>
                </a:lnTo>
                <a:lnTo>
                  <a:pt x="816431" y="737384"/>
                </a:lnTo>
                <a:lnTo>
                  <a:pt x="856416" y="772441"/>
                </a:lnTo>
                <a:lnTo>
                  <a:pt x="896279" y="807233"/>
                </a:lnTo>
                <a:lnTo>
                  <a:pt x="936014" y="841746"/>
                </a:lnTo>
                <a:lnTo>
                  <a:pt x="975614" y="875970"/>
                </a:lnTo>
                <a:lnTo>
                  <a:pt x="1015074" y="909890"/>
                </a:lnTo>
                <a:lnTo>
                  <a:pt x="1054389" y="943494"/>
                </a:lnTo>
                <a:lnTo>
                  <a:pt x="1093552" y="976770"/>
                </a:lnTo>
                <a:lnTo>
                  <a:pt x="1132558" y="1009705"/>
                </a:lnTo>
                <a:lnTo>
                  <a:pt x="1171401" y="1042286"/>
                </a:lnTo>
                <a:lnTo>
                  <a:pt x="1210074" y="1074501"/>
                </a:lnTo>
                <a:lnTo>
                  <a:pt x="1248573" y="1106338"/>
                </a:lnTo>
                <a:lnTo>
                  <a:pt x="1286891" y="1137782"/>
                </a:lnTo>
                <a:lnTo>
                  <a:pt x="1325022" y="1168823"/>
                </a:lnTo>
                <a:lnTo>
                  <a:pt x="1362961" y="1199447"/>
                </a:lnTo>
                <a:lnTo>
                  <a:pt x="1400702" y="1229641"/>
                </a:lnTo>
                <a:lnTo>
                  <a:pt x="1438239" y="1259393"/>
                </a:lnTo>
                <a:lnTo>
                  <a:pt x="1475566" y="1288691"/>
                </a:lnTo>
                <a:lnTo>
                  <a:pt x="1512677" y="1317521"/>
                </a:lnTo>
                <a:lnTo>
                  <a:pt x="1549567" y="1345871"/>
                </a:lnTo>
                <a:lnTo>
                  <a:pt x="1586229" y="1373729"/>
                </a:lnTo>
                <a:lnTo>
                  <a:pt x="1622659" y="1401082"/>
                </a:lnTo>
                <a:lnTo>
                  <a:pt x="1658849" y="1427916"/>
                </a:lnTo>
                <a:lnTo>
                  <a:pt x="1694795" y="1454221"/>
                </a:lnTo>
                <a:lnTo>
                  <a:pt x="1730489" y="1479982"/>
                </a:lnTo>
                <a:lnTo>
                  <a:pt x="1765928" y="1505187"/>
                </a:lnTo>
                <a:lnTo>
                  <a:pt x="1801104" y="1529824"/>
                </a:lnTo>
                <a:lnTo>
                  <a:pt x="1836012" y="1553881"/>
                </a:lnTo>
                <a:lnTo>
                  <a:pt x="1870645" y="1577343"/>
                </a:lnTo>
                <a:lnTo>
                  <a:pt x="1905000" y="1600200"/>
                </a:lnTo>
                <a:lnTo>
                  <a:pt x="1958724" y="1635077"/>
                </a:lnTo>
                <a:lnTo>
                  <a:pt x="2011758" y="1668457"/>
                </a:lnTo>
                <a:lnTo>
                  <a:pt x="2064124" y="1700392"/>
                </a:lnTo>
                <a:lnTo>
                  <a:pt x="2115846" y="1730930"/>
                </a:lnTo>
                <a:lnTo>
                  <a:pt x="2166946" y="1760121"/>
                </a:lnTo>
                <a:lnTo>
                  <a:pt x="2217447" y="1788015"/>
                </a:lnTo>
                <a:lnTo>
                  <a:pt x="2267373" y="1814662"/>
                </a:lnTo>
                <a:lnTo>
                  <a:pt x="2316747" y="1840113"/>
                </a:lnTo>
                <a:lnTo>
                  <a:pt x="2365591" y="1864416"/>
                </a:lnTo>
                <a:lnTo>
                  <a:pt x="2413929" y="1887622"/>
                </a:lnTo>
                <a:lnTo>
                  <a:pt x="2461783" y="1909780"/>
                </a:lnTo>
                <a:lnTo>
                  <a:pt x="2509177" y="1930941"/>
                </a:lnTo>
                <a:lnTo>
                  <a:pt x="2556133" y="1951154"/>
                </a:lnTo>
                <a:lnTo>
                  <a:pt x="2602675" y="1970469"/>
                </a:lnTo>
                <a:lnTo>
                  <a:pt x="2648826" y="1988937"/>
                </a:lnTo>
                <a:lnTo>
                  <a:pt x="2694609" y="2006606"/>
                </a:lnTo>
                <a:lnTo>
                  <a:pt x="2740046" y="2023528"/>
                </a:lnTo>
                <a:lnTo>
                  <a:pt x="2785161" y="2039751"/>
                </a:lnTo>
                <a:lnTo>
                  <a:pt x="2829976" y="2055325"/>
                </a:lnTo>
                <a:lnTo>
                  <a:pt x="2874515" y="2070301"/>
                </a:lnTo>
                <a:lnTo>
                  <a:pt x="2918801" y="2084729"/>
                </a:lnTo>
                <a:lnTo>
                  <a:pt x="2962857" y="2098657"/>
                </a:lnTo>
                <a:lnTo>
                  <a:pt x="3006706" y="2112137"/>
                </a:lnTo>
                <a:lnTo>
                  <a:pt x="3050371" y="2125218"/>
                </a:lnTo>
                <a:lnTo>
                  <a:pt x="3093874" y="2137949"/>
                </a:lnTo>
                <a:lnTo>
                  <a:pt x="3137239" y="2150381"/>
                </a:lnTo>
                <a:lnTo>
                  <a:pt x="3180489" y="2162564"/>
                </a:lnTo>
                <a:lnTo>
                  <a:pt x="3223648" y="2174548"/>
                </a:lnTo>
                <a:lnTo>
                  <a:pt x="3266737" y="2186381"/>
                </a:lnTo>
                <a:lnTo>
                  <a:pt x="3309780" y="2198115"/>
                </a:lnTo>
                <a:lnTo>
                  <a:pt x="3352800" y="2209800"/>
                </a:lnTo>
              </a:path>
            </a:pathLst>
          </a:custGeom>
          <a:ln w="38100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343400" y="3276600"/>
            <a:ext cx="0" cy="2362200"/>
          </a:xfrm>
          <a:custGeom>
            <a:avLst/>
            <a:gdLst/>
            <a:ahLst/>
            <a:cxnLst/>
            <a:rect l="l" t="t" r="r" b="b"/>
            <a:pathLst>
              <a:path h="2362200">
                <a:moveTo>
                  <a:pt x="0" y="0"/>
                </a:moveTo>
                <a:lnTo>
                  <a:pt x="0" y="2362200"/>
                </a:lnTo>
              </a:path>
            </a:pathLst>
          </a:custGeom>
          <a:ln w="3810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194175" y="5756147"/>
            <a:ext cx="262890" cy="327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i="1" spc="-5" dirty="0">
                <a:latin typeface="Arial"/>
                <a:cs typeface="Arial"/>
              </a:rPr>
              <a:t>Y</a:t>
            </a:r>
            <a:r>
              <a:rPr sz="1800" b="1" spc="-7" baseline="-20833" dirty="0">
                <a:latin typeface="Arial"/>
                <a:cs typeface="Arial"/>
              </a:rPr>
              <a:t>1</a:t>
            </a:r>
            <a:endParaRPr sz="1800" baseline="-20833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305300" y="3232150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41275" y="0"/>
                </a:moveTo>
                <a:lnTo>
                  <a:pt x="25235" y="3252"/>
                </a:lnTo>
                <a:lnTo>
                  <a:pt x="12112" y="12112"/>
                </a:lnTo>
                <a:lnTo>
                  <a:pt x="3252" y="25235"/>
                </a:lnTo>
                <a:lnTo>
                  <a:pt x="0" y="41275"/>
                </a:lnTo>
                <a:lnTo>
                  <a:pt x="3252" y="57314"/>
                </a:lnTo>
                <a:lnTo>
                  <a:pt x="12112" y="70437"/>
                </a:lnTo>
                <a:lnTo>
                  <a:pt x="25235" y="79297"/>
                </a:lnTo>
                <a:lnTo>
                  <a:pt x="41275" y="82550"/>
                </a:lnTo>
                <a:lnTo>
                  <a:pt x="57314" y="79297"/>
                </a:lnTo>
                <a:lnTo>
                  <a:pt x="70437" y="70437"/>
                </a:lnTo>
                <a:lnTo>
                  <a:pt x="79297" y="57314"/>
                </a:lnTo>
                <a:lnTo>
                  <a:pt x="82550" y="41275"/>
                </a:lnTo>
                <a:lnTo>
                  <a:pt x="79297" y="25235"/>
                </a:lnTo>
                <a:lnTo>
                  <a:pt x="70437" y="12112"/>
                </a:lnTo>
                <a:lnTo>
                  <a:pt x="57314" y="3252"/>
                </a:lnTo>
                <a:lnTo>
                  <a:pt x="41275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305300" y="3232150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0" y="41275"/>
                </a:moveTo>
                <a:lnTo>
                  <a:pt x="3252" y="25235"/>
                </a:lnTo>
                <a:lnTo>
                  <a:pt x="12112" y="12112"/>
                </a:lnTo>
                <a:lnTo>
                  <a:pt x="25235" y="3252"/>
                </a:lnTo>
                <a:lnTo>
                  <a:pt x="41275" y="0"/>
                </a:lnTo>
                <a:lnTo>
                  <a:pt x="57314" y="3252"/>
                </a:lnTo>
                <a:lnTo>
                  <a:pt x="70437" y="12112"/>
                </a:lnTo>
                <a:lnTo>
                  <a:pt x="79297" y="25235"/>
                </a:lnTo>
                <a:lnTo>
                  <a:pt x="82550" y="41275"/>
                </a:lnTo>
                <a:lnTo>
                  <a:pt x="79297" y="57314"/>
                </a:lnTo>
                <a:lnTo>
                  <a:pt x="70437" y="70437"/>
                </a:lnTo>
                <a:lnTo>
                  <a:pt x="57314" y="79297"/>
                </a:lnTo>
                <a:lnTo>
                  <a:pt x="41275" y="82550"/>
                </a:lnTo>
                <a:lnTo>
                  <a:pt x="25235" y="79297"/>
                </a:lnTo>
                <a:lnTo>
                  <a:pt x="12112" y="70437"/>
                </a:lnTo>
                <a:lnTo>
                  <a:pt x="3252" y="57314"/>
                </a:lnTo>
                <a:lnTo>
                  <a:pt x="0" y="41275"/>
                </a:lnTo>
                <a:close/>
              </a:path>
            </a:pathLst>
          </a:custGeom>
          <a:ln w="9525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715000" y="4343400"/>
            <a:ext cx="0" cy="1295400"/>
          </a:xfrm>
          <a:custGeom>
            <a:avLst/>
            <a:gdLst/>
            <a:ahLst/>
            <a:cxnLst/>
            <a:rect l="l" t="t" r="r" b="b"/>
            <a:pathLst>
              <a:path h="1295400">
                <a:moveTo>
                  <a:pt x="0" y="0"/>
                </a:moveTo>
                <a:lnTo>
                  <a:pt x="0" y="1295400"/>
                </a:lnTo>
              </a:path>
            </a:pathLst>
          </a:custGeom>
          <a:ln w="3810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602604" y="5756147"/>
            <a:ext cx="262890" cy="327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i="1" spc="-5" dirty="0">
                <a:latin typeface="Arial"/>
                <a:cs typeface="Arial"/>
              </a:rPr>
              <a:t>Y</a:t>
            </a:r>
            <a:r>
              <a:rPr sz="1800" b="1" spc="-7" baseline="-20833" dirty="0">
                <a:latin typeface="Arial"/>
                <a:cs typeface="Arial"/>
              </a:rPr>
              <a:t>2</a:t>
            </a:r>
            <a:endParaRPr sz="1800" baseline="-20833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675376" y="4292600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41275" y="0"/>
                </a:moveTo>
                <a:lnTo>
                  <a:pt x="25181" y="3252"/>
                </a:lnTo>
                <a:lnTo>
                  <a:pt x="12064" y="12112"/>
                </a:lnTo>
                <a:lnTo>
                  <a:pt x="3234" y="25235"/>
                </a:lnTo>
                <a:lnTo>
                  <a:pt x="0" y="41275"/>
                </a:lnTo>
                <a:lnTo>
                  <a:pt x="3234" y="57314"/>
                </a:lnTo>
                <a:lnTo>
                  <a:pt x="12065" y="70437"/>
                </a:lnTo>
                <a:lnTo>
                  <a:pt x="25181" y="79297"/>
                </a:lnTo>
                <a:lnTo>
                  <a:pt x="41275" y="82550"/>
                </a:lnTo>
                <a:lnTo>
                  <a:pt x="57314" y="79297"/>
                </a:lnTo>
                <a:lnTo>
                  <a:pt x="70437" y="70437"/>
                </a:lnTo>
                <a:lnTo>
                  <a:pt x="79297" y="57314"/>
                </a:lnTo>
                <a:lnTo>
                  <a:pt x="82550" y="41275"/>
                </a:lnTo>
                <a:lnTo>
                  <a:pt x="79297" y="25235"/>
                </a:lnTo>
                <a:lnTo>
                  <a:pt x="70437" y="12112"/>
                </a:lnTo>
                <a:lnTo>
                  <a:pt x="57314" y="3252"/>
                </a:lnTo>
                <a:lnTo>
                  <a:pt x="41275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675376" y="4292600"/>
            <a:ext cx="82550" cy="82550"/>
          </a:xfrm>
          <a:custGeom>
            <a:avLst/>
            <a:gdLst/>
            <a:ahLst/>
            <a:cxnLst/>
            <a:rect l="l" t="t" r="r" b="b"/>
            <a:pathLst>
              <a:path w="82550" h="82550">
                <a:moveTo>
                  <a:pt x="0" y="41275"/>
                </a:moveTo>
                <a:lnTo>
                  <a:pt x="3234" y="25235"/>
                </a:lnTo>
                <a:lnTo>
                  <a:pt x="12064" y="12112"/>
                </a:lnTo>
                <a:lnTo>
                  <a:pt x="25181" y="3252"/>
                </a:lnTo>
                <a:lnTo>
                  <a:pt x="41275" y="0"/>
                </a:lnTo>
                <a:lnTo>
                  <a:pt x="57314" y="3252"/>
                </a:lnTo>
                <a:lnTo>
                  <a:pt x="70437" y="12112"/>
                </a:lnTo>
                <a:lnTo>
                  <a:pt x="79297" y="25235"/>
                </a:lnTo>
                <a:lnTo>
                  <a:pt x="82550" y="41275"/>
                </a:lnTo>
                <a:lnTo>
                  <a:pt x="79297" y="57314"/>
                </a:lnTo>
                <a:lnTo>
                  <a:pt x="70437" y="70437"/>
                </a:lnTo>
                <a:lnTo>
                  <a:pt x="57314" y="79297"/>
                </a:lnTo>
                <a:lnTo>
                  <a:pt x="41275" y="82550"/>
                </a:lnTo>
                <a:lnTo>
                  <a:pt x="25181" y="79297"/>
                </a:lnTo>
                <a:lnTo>
                  <a:pt x="12065" y="70437"/>
                </a:lnTo>
                <a:lnTo>
                  <a:pt x="3234" y="57314"/>
                </a:lnTo>
                <a:lnTo>
                  <a:pt x="0" y="41275"/>
                </a:lnTo>
                <a:close/>
              </a:path>
            </a:pathLst>
          </a:custGeom>
          <a:ln w="9525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08475" y="2684398"/>
            <a:ext cx="76200" cy="595630"/>
          </a:xfrm>
          <a:custGeom>
            <a:avLst/>
            <a:gdLst/>
            <a:ahLst/>
            <a:cxnLst/>
            <a:rect l="l" t="t" r="r" b="b"/>
            <a:pathLst>
              <a:path w="76200" h="595629">
                <a:moveTo>
                  <a:pt x="42799" y="63500"/>
                </a:moveTo>
                <a:lnTo>
                  <a:pt x="33274" y="63500"/>
                </a:lnTo>
                <a:lnTo>
                  <a:pt x="33274" y="595376"/>
                </a:lnTo>
                <a:lnTo>
                  <a:pt x="42799" y="595376"/>
                </a:lnTo>
                <a:lnTo>
                  <a:pt x="42799" y="63500"/>
                </a:lnTo>
                <a:close/>
              </a:path>
              <a:path w="76200" h="595629">
                <a:moveTo>
                  <a:pt x="38100" y="0"/>
                </a:moveTo>
                <a:lnTo>
                  <a:pt x="0" y="76200"/>
                </a:lnTo>
                <a:lnTo>
                  <a:pt x="33274" y="76200"/>
                </a:lnTo>
                <a:lnTo>
                  <a:pt x="33274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595629">
                <a:moveTo>
                  <a:pt x="69850" y="63500"/>
                </a:moveTo>
                <a:lnTo>
                  <a:pt x="42799" y="63500"/>
                </a:lnTo>
                <a:lnTo>
                  <a:pt x="42799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346575" y="3241675"/>
            <a:ext cx="640080" cy="76200"/>
          </a:xfrm>
          <a:custGeom>
            <a:avLst/>
            <a:gdLst/>
            <a:ahLst/>
            <a:cxnLst/>
            <a:rect l="l" t="t" r="r" b="b"/>
            <a:pathLst>
              <a:path w="640079" h="76200">
                <a:moveTo>
                  <a:pt x="563499" y="0"/>
                </a:moveTo>
                <a:lnTo>
                  <a:pt x="563499" y="76200"/>
                </a:lnTo>
                <a:lnTo>
                  <a:pt x="630301" y="42799"/>
                </a:lnTo>
                <a:lnTo>
                  <a:pt x="576199" y="42799"/>
                </a:lnTo>
                <a:lnTo>
                  <a:pt x="576199" y="33274"/>
                </a:lnTo>
                <a:lnTo>
                  <a:pt x="630047" y="33274"/>
                </a:lnTo>
                <a:lnTo>
                  <a:pt x="563499" y="0"/>
                </a:lnTo>
                <a:close/>
              </a:path>
              <a:path w="640079" h="76200">
                <a:moveTo>
                  <a:pt x="563499" y="33274"/>
                </a:moveTo>
                <a:lnTo>
                  <a:pt x="0" y="33274"/>
                </a:lnTo>
                <a:lnTo>
                  <a:pt x="0" y="42799"/>
                </a:lnTo>
                <a:lnTo>
                  <a:pt x="563499" y="42799"/>
                </a:lnTo>
                <a:lnTo>
                  <a:pt x="563499" y="33274"/>
                </a:lnTo>
                <a:close/>
              </a:path>
              <a:path w="640079" h="76200">
                <a:moveTo>
                  <a:pt x="630047" y="33274"/>
                </a:moveTo>
                <a:lnTo>
                  <a:pt x="576199" y="33274"/>
                </a:lnTo>
                <a:lnTo>
                  <a:pt x="576199" y="42799"/>
                </a:lnTo>
                <a:lnTo>
                  <a:pt x="630301" y="42799"/>
                </a:lnTo>
                <a:lnTo>
                  <a:pt x="639699" y="38100"/>
                </a:lnTo>
                <a:lnTo>
                  <a:pt x="630047" y="332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667375" y="3743325"/>
            <a:ext cx="76200" cy="595630"/>
          </a:xfrm>
          <a:custGeom>
            <a:avLst/>
            <a:gdLst/>
            <a:ahLst/>
            <a:cxnLst/>
            <a:rect l="l" t="t" r="r" b="b"/>
            <a:pathLst>
              <a:path w="76200" h="595629">
                <a:moveTo>
                  <a:pt x="42799" y="63500"/>
                </a:moveTo>
                <a:lnTo>
                  <a:pt x="33274" y="63500"/>
                </a:lnTo>
                <a:lnTo>
                  <a:pt x="33274" y="595249"/>
                </a:lnTo>
                <a:lnTo>
                  <a:pt x="42799" y="595249"/>
                </a:lnTo>
                <a:lnTo>
                  <a:pt x="42799" y="63500"/>
                </a:lnTo>
                <a:close/>
              </a:path>
              <a:path w="76200" h="595629">
                <a:moveTo>
                  <a:pt x="38100" y="0"/>
                </a:moveTo>
                <a:lnTo>
                  <a:pt x="0" y="76200"/>
                </a:lnTo>
                <a:lnTo>
                  <a:pt x="33274" y="76200"/>
                </a:lnTo>
                <a:lnTo>
                  <a:pt x="33274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595629">
                <a:moveTo>
                  <a:pt x="69850" y="63500"/>
                </a:moveTo>
                <a:lnTo>
                  <a:pt x="42799" y="63500"/>
                </a:lnTo>
                <a:lnTo>
                  <a:pt x="42799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05475" y="4300473"/>
            <a:ext cx="1148080" cy="76200"/>
          </a:xfrm>
          <a:custGeom>
            <a:avLst/>
            <a:gdLst/>
            <a:ahLst/>
            <a:cxnLst/>
            <a:rect l="l" t="t" r="r" b="b"/>
            <a:pathLst>
              <a:path w="1148079" h="76200">
                <a:moveTo>
                  <a:pt x="1071499" y="0"/>
                </a:moveTo>
                <a:lnTo>
                  <a:pt x="1071499" y="76200"/>
                </a:lnTo>
                <a:lnTo>
                  <a:pt x="1138047" y="42925"/>
                </a:lnTo>
                <a:lnTo>
                  <a:pt x="1084199" y="42925"/>
                </a:lnTo>
                <a:lnTo>
                  <a:pt x="1084199" y="33400"/>
                </a:lnTo>
                <a:lnTo>
                  <a:pt x="1138301" y="33400"/>
                </a:lnTo>
                <a:lnTo>
                  <a:pt x="1071499" y="0"/>
                </a:lnTo>
                <a:close/>
              </a:path>
              <a:path w="1148079" h="76200">
                <a:moveTo>
                  <a:pt x="1071499" y="33400"/>
                </a:moveTo>
                <a:lnTo>
                  <a:pt x="0" y="33400"/>
                </a:lnTo>
                <a:lnTo>
                  <a:pt x="0" y="42925"/>
                </a:lnTo>
                <a:lnTo>
                  <a:pt x="1071499" y="42925"/>
                </a:lnTo>
                <a:lnTo>
                  <a:pt x="1071499" y="33400"/>
                </a:lnTo>
                <a:close/>
              </a:path>
              <a:path w="1148079" h="76200">
                <a:moveTo>
                  <a:pt x="1138301" y="33400"/>
                </a:moveTo>
                <a:lnTo>
                  <a:pt x="1084199" y="33400"/>
                </a:lnTo>
                <a:lnTo>
                  <a:pt x="1084199" y="42925"/>
                </a:lnTo>
                <a:lnTo>
                  <a:pt x="1138047" y="42925"/>
                </a:lnTo>
                <a:lnTo>
                  <a:pt x="1147699" y="38100"/>
                </a:lnTo>
                <a:lnTo>
                  <a:pt x="1138301" y="33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797300" y="2120900"/>
            <a:ext cx="3352800" cy="2209800"/>
          </a:xfrm>
          <a:custGeom>
            <a:avLst/>
            <a:gdLst/>
            <a:ahLst/>
            <a:cxnLst/>
            <a:rect l="l" t="t" r="r" b="b"/>
            <a:pathLst>
              <a:path w="3352800" h="2209800">
                <a:moveTo>
                  <a:pt x="0" y="0"/>
                </a:moveTo>
                <a:lnTo>
                  <a:pt x="41209" y="37709"/>
                </a:lnTo>
                <a:lnTo>
                  <a:pt x="82412" y="75405"/>
                </a:lnTo>
                <a:lnTo>
                  <a:pt x="123604" y="113076"/>
                </a:lnTo>
                <a:lnTo>
                  <a:pt x="164778" y="150710"/>
                </a:lnTo>
                <a:lnTo>
                  <a:pt x="205929" y="188292"/>
                </a:lnTo>
                <a:lnTo>
                  <a:pt x="247051" y="225812"/>
                </a:lnTo>
                <a:lnTo>
                  <a:pt x="288138" y="263256"/>
                </a:lnTo>
                <a:lnTo>
                  <a:pt x="329184" y="300612"/>
                </a:lnTo>
                <a:lnTo>
                  <a:pt x="370183" y="337866"/>
                </a:lnTo>
                <a:lnTo>
                  <a:pt x="411130" y="375007"/>
                </a:lnTo>
                <a:lnTo>
                  <a:pt x="452019" y="412021"/>
                </a:lnTo>
                <a:lnTo>
                  <a:pt x="492843" y="448897"/>
                </a:lnTo>
                <a:lnTo>
                  <a:pt x="533598" y="485621"/>
                </a:lnTo>
                <a:lnTo>
                  <a:pt x="574276" y="522181"/>
                </a:lnTo>
                <a:lnTo>
                  <a:pt x="614874" y="558564"/>
                </a:lnTo>
                <a:lnTo>
                  <a:pt x="655383" y="594757"/>
                </a:lnTo>
                <a:lnTo>
                  <a:pt x="695800" y="630748"/>
                </a:lnTo>
                <a:lnTo>
                  <a:pt x="736117" y="666525"/>
                </a:lnTo>
                <a:lnTo>
                  <a:pt x="776330" y="702075"/>
                </a:lnTo>
                <a:lnTo>
                  <a:pt x="816431" y="737384"/>
                </a:lnTo>
                <a:lnTo>
                  <a:pt x="856416" y="772441"/>
                </a:lnTo>
                <a:lnTo>
                  <a:pt x="896279" y="807233"/>
                </a:lnTo>
                <a:lnTo>
                  <a:pt x="936014" y="841746"/>
                </a:lnTo>
                <a:lnTo>
                  <a:pt x="975614" y="875970"/>
                </a:lnTo>
                <a:lnTo>
                  <a:pt x="1015074" y="909890"/>
                </a:lnTo>
                <a:lnTo>
                  <a:pt x="1054389" y="943494"/>
                </a:lnTo>
                <a:lnTo>
                  <a:pt x="1093552" y="976770"/>
                </a:lnTo>
                <a:lnTo>
                  <a:pt x="1132558" y="1009705"/>
                </a:lnTo>
                <a:lnTo>
                  <a:pt x="1171401" y="1042286"/>
                </a:lnTo>
                <a:lnTo>
                  <a:pt x="1210074" y="1074501"/>
                </a:lnTo>
                <a:lnTo>
                  <a:pt x="1248573" y="1106338"/>
                </a:lnTo>
                <a:lnTo>
                  <a:pt x="1286891" y="1137782"/>
                </a:lnTo>
                <a:lnTo>
                  <a:pt x="1325022" y="1168823"/>
                </a:lnTo>
                <a:lnTo>
                  <a:pt x="1362961" y="1199447"/>
                </a:lnTo>
                <a:lnTo>
                  <a:pt x="1400702" y="1229641"/>
                </a:lnTo>
                <a:lnTo>
                  <a:pt x="1438239" y="1259393"/>
                </a:lnTo>
                <a:lnTo>
                  <a:pt x="1475566" y="1288691"/>
                </a:lnTo>
                <a:lnTo>
                  <a:pt x="1512677" y="1317521"/>
                </a:lnTo>
                <a:lnTo>
                  <a:pt x="1549567" y="1345871"/>
                </a:lnTo>
                <a:lnTo>
                  <a:pt x="1586229" y="1373729"/>
                </a:lnTo>
                <a:lnTo>
                  <a:pt x="1622659" y="1401082"/>
                </a:lnTo>
                <a:lnTo>
                  <a:pt x="1658849" y="1427916"/>
                </a:lnTo>
                <a:lnTo>
                  <a:pt x="1694795" y="1454221"/>
                </a:lnTo>
                <a:lnTo>
                  <a:pt x="1730489" y="1479982"/>
                </a:lnTo>
                <a:lnTo>
                  <a:pt x="1765928" y="1505187"/>
                </a:lnTo>
                <a:lnTo>
                  <a:pt x="1801104" y="1529824"/>
                </a:lnTo>
                <a:lnTo>
                  <a:pt x="1836012" y="1553881"/>
                </a:lnTo>
                <a:lnTo>
                  <a:pt x="1870645" y="1577343"/>
                </a:lnTo>
                <a:lnTo>
                  <a:pt x="1905000" y="1600200"/>
                </a:lnTo>
                <a:lnTo>
                  <a:pt x="1958724" y="1635077"/>
                </a:lnTo>
                <a:lnTo>
                  <a:pt x="2011758" y="1668457"/>
                </a:lnTo>
                <a:lnTo>
                  <a:pt x="2064124" y="1700392"/>
                </a:lnTo>
                <a:lnTo>
                  <a:pt x="2115846" y="1730930"/>
                </a:lnTo>
                <a:lnTo>
                  <a:pt x="2166946" y="1760121"/>
                </a:lnTo>
                <a:lnTo>
                  <a:pt x="2217447" y="1788015"/>
                </a:lnTo>
                <a:lnTo>
                  <a:pt x="2267373" y="1814662"/>
                </a:lnTo>
                <a:lnTo>
                  <a:pt x="2316747" y="1840113"/>
                </a:lnTo>
                <a:lnTo>
                  <a:pt x="2365591" y="1864416"/>
                </a:lnTo>
                <a:lnTo>
                  <a:pt x="2413929" y="1887622"/>
                </a:lnTo>
                <a:lnTo>
                  <a:pt x="2461783" y="1909780"/>
                </a:lnTo>
                <a:lnTo>
                  <a:pt x="2509177" y="1930941"/>
                </a:lnTo>
                <a:lnTo>
                  <a:pt x="2556133" y="1951154"/>
                </a:lnTo>
                <a:lnTo>
                  <a:pt x="2602675" y="1970469"/>
                </a:lnTo>
                <a:lnTo>
                  <a:pt x="2648826" y="1988937"/>
                </a:lnTo>
                <a:lnTo>
                  <a:pt x="2694609" y="2006606"/>
                </a:lnTo>
                <a:lnTo>
                  <a:pt x="2740046" y="2023528"/>
                </a:lnTo>
                <a:lnTo>
                  <a:pt x="2785161" y="2039751"/>
                </a:lnTo>
                <a:lnTo>
                  <a:pt x="2829976" y="2055325"/>
                </a:lnTo>
                <a:lnTo>
                  <a:pt x="2874515" y="2070301"/>
                </a:lnTo>
                <a:lnTo>
                  <a:pt x="2918801" y="2084729"/>
                </a:lnTo>
                <a:lnTo>
                  <a:pt x="2962857" y="2098657"/>
                </a:lnTo>
                <a:lnTo>
                  <a:pt x="3006706" y="2112137"/>
                </a:lnTo>
                <a:lnTo>
                  <a:pt x="3050371" y="2125218"/>
                </a:lnTo>
                <a:lnTo>
                  <a:pt x="3093874" y="2137949"/>
                </a:lnTo>
                <a:lnTo>
                  <a:pt x="3137239" y="2150381"/>
                </a:lnTo>
                <a:lnTo>
                  <a:pt x="3180489" y="2162564"/>
                </a:lnTo>
                <a:lnTo>
                  <a:pt x="3223648" y="2174548"/>
                </a:lnTo>
                <a:lnTo>
                  <a:pt x="3266737" y="2186381"/>
                </a:lnTo>
                <a:lnTo>
                  <a:pt x="3309780" y="2198115"/>
                </a:lnTo>
                <a:lnTo>
                  <a:pt x="3352800" y="2209800"/>
                </a:lnTo>
              </a:path>
            </a:pathLst>
          </a:custGeom>
          <a:ln w="381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7090409" y="4219067"/>
            <a:ext cx="622300" cy="755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7965">
              <a:lnSpc>
                <a:spcPct val="100000"/>
              </a:lnSpc>
            </a:pPr>
            <a:r>
              <a:rPr sz="1800" b="1" i="1" spc="-5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800" b="1" i="1" spc="-105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800" b="1" i="1" dirty="0">
                <a:solidFill>
                  <a:srgbClr val="FF0000"/>
                </a:solidFill>
                <a:latin typeface="Arial"/>
                <a:cs typeface="Arial"/>
              </a:rPr>
              <a:t>’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40"/>
              </a:spcBef>
            </a:pPr>
            <a:r>
              <a:rPr sz="1800" b="1" i="1" spc="-10" dirty="0">
                <a:solidFill>
                  <a:srgbClr val="333399"/>
                </a:solidFill>
                <a:latin typeface="Arial"/>
                <a:cs typeface="Arial"/>
              </a:rPr>
              <a:t>AA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21</a:t>
            </a:fld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22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5455">
              <a:lnSpc>
                <a:spcPct val="100000"/>
              </a:lnSpc>
            </a:pPr>
            <a:r>
              <a:rPr sz="3200" spc="10" dirty="0"/>
              <a:t>Άλλες </a:t>
            </a:r>
            <a:r>
              <a:rPr sz="3200" spc="-10" dirty="0"/>
              <a:t>αιτίες </a:t>
            </a:r>
            <a:r>
              <a:rPr sz="3200" dirty="0"/>
              <a:t>για </a:t>
            </a:r>
            <a:r>
              <a:rPr sz="3200" spc="-20" dirty="0"/>
              <a:t>την </a:t>
            </a:r>
            <a:r>
              <a:rPr sz="3200" spc="-5" dirty="0"/>
              <a:t>μετατόπιση </a:t>
            </a:r>
            <a:r>
              <a:rPr sz="3200" dirty="0"/>
              <a:t>της</a:t>
            </a:r>
            <a:r>
              <a:rPr sz="3200" spc="-45" dirty="0"/>
              <a:t> </a:t>
            </a:r>
            <a:r>
              <a:rPr sz="3200" dirty="0"/>
              <a:t>ΑΑ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31140" y="867308"/>
            <a:ext cx="8644890" cy="5488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46100" indent="-533400">
              <a:lnSpc>
                <a:spcPts val="2105"/>
              </a:lnSpc>
              <a:buFont typeface="Calibri"/>
              <a:buAutoNum type="arabicPeriod" startAt="2"/>
              <a:tabLst>
                <a:tab pos="546100" algn="l"/>
              </a:tabLst>
            </a:pPr>
            <a:r>
              <a:rPr sz="2000" b="1" spc="-5" dirty="0">
                <a:latin typeface="Calibri"/>
                <a:cs typeface="Calibri"/>
              </a:rPr>
              <a:t>Μεταβολές του </a:t>
            </a:r>
            <a:r>
              <a:rPr sz="2000" b="1" i="1" dirty="0">
                <a:latin typeface="Calibri"/>
                <a:cs typeface="Calibri"/>
              </a:rPr>
              <a:t>P</a:t>
            </a:r>
            <a:r>
              <a:rPr sz="2000" dirty="0">
                <a:latin typeface="Calibri"/>
                <a:cs typeface="Calibri"/>
              </a:rPr>
              <a:t>: Μια αύξηση </a:t>
            </a:r>
            <a:r>
              <a:rPr sz="2000" spc="-5" dirty="0">
                <a:latin typeface="Calibri"/>
                <a:cs typeface="Calibri"/>
              </a:rPr>
              <a:t>του μέσου επιπέδου </a:t>
            </a:r>
            <a:r>
              <a:rPr sz="2000" spc="-10" dirty="0">
                <a:latin typeface="Calibri"/>
                <a:cs typeface="Calibri"/>
              </a:rPr>
              <a:t>των </a:t>
            </a:r>
            <a:r>
              <a:rPr sz="2000" spc="-5" dirty="0">
                <a:latin typeface="Calibri"/>
                <a:cs typeface="Calibri"/>
              </a:rPr>
              <a:t>εγχώριων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τιμών</a:t>
            </a:r>
            <a:endParaRPr sz="2000">
              <a:latin typeface="Calibri"/>
              <a:cs typeface="Calibri"/>
            </a:endParaRPr>
          </a:p>
          <a:p>
            <a:pPr marL="546100" marR="13335" algn="just">
              <a:lnSpc>
                <a:spcPct val="91600"/>
              </a:lnSpc>
              <a:spcBef>
                <a:spcPts val="105"/>
              </a:spcBef>
            </a:pPr>
            <a:r>
              <a:rPr sz="2000" spc="-5" dirty="0">
                <a:latin typeface="Calibri"/>
                <a:cs typeface="Calibri"/>
              </a:rPr>
              <a:t>μειώνει </a:t>
            </a:r>
            <a:r>
              <a:rPr sz="2000" spc="-15" dirty="0">
                <a:latin typeface="Calibri"/>
                <a:cs typeface="Calibri"/>
              </a:rPr>
              <a:t>την </a:t>
            </a:r>
            <a:r>
              <a:rPr sz="2000" dirty="0">
                <a:latin typeface="Calibri"/>
                <a:cs typeface="Calibri"/>
              </a:rPr>
              <a:t>προσφορά </a:t>
            </a:r>
            <a:r>
              <a:rPr sz="2000" spc="-5" dirty="0">
                <a:latin typeface="Calibri"/>
                <a:cs typeface="Calibri"/>
              </a:rPr>
              <a:t>πραγματικών χρηματικών περιουσιακών στοιχείων </a:t>
            </a:r>
            <a:r>
              <a:rPr sz="2000" spc="-25" dirty="0">
                <a:latin typeface="Calibri"/>
                <a:cs typeface="Calibri"/>
              </a:rPr>
              <a:t>και  </a:t>
            </a:r>
            <a:r>
              <a:rPr sz="2000" spc="-5" dirty="0">
                <a:latin typeface="Calibri"/>
                <a:cs typeface="Calibri"/>
              </a:rPr>
              <a:t>αυξάνει </a:t>
            </a:r>
            <a:r>
              <a:rPr sz="2000" spc="-10" dirty="0">
                <a:latin typeface="Calibri"/>
                <a:cs typeface="Calibri"/>
              </a:rPr>
              <a:t>τα επιτόκια, </a:t>
            </a:r>
            <a:r>
              <a:rPr sz="2000" dirty="0">
                <a:latin typeface="Calibri"/>
                <a:cs typeface="Calibri"/>
              </a:rPr>
              <a:t>με </a:t>
            </a:r>
            <a:r>
              <a:rPr sz="2000" spc="-5" dirty="0">
                <a:latin typeface="Calibri"/>
                <a:cs typeface="Calibri"/>
              </a:rPr>
              <a:t>αποτέλεσμα </a:t>
            </a:r>
            <a:r>
              <a:rPr sz="2000" spc="-15" dirty="0">
                <a:latin typeface="Calibri"/>
                <a:cs typeface="Calibri"/>
              </a:rPr>
              <a:t>την </a:t>
            </a:r>
            <a:r>
              <a:rPr sz="2000" dirty="0">
                <a:latin typeface="Calibri"/>
                <a:cs typeface="Calibri"/>
              </a:rPr>
              <a:t>ανατίμηση </a:t>
            </a:r>
            <a:r>
              <a:rPr sz="2000" spc="-5" dirty="0">
                <a:latin typeface="Calibri"/>
                <a:cs typeface="Calibri"/>
              </a:rPr>
              <a:t>του εγχώριου </a:t>
            </a:r>
            <a:r>
              <a:rPr sz="2000" dirty="0">
                <a:latin typeface="Calibri"/>
                <a:cs typeface="Calibri"/>
              </a:rPr>
              <a:t>νομίσματος  (μείωση </a:t>
            </a:r>
            <a:r>
              <a:rPr sz="2000" spc="-5" dirty="0">
                <a:latin typeface="Calibri"/>
                <a:cs typeface="Calibri"/>
              </a:rPr>
              <a:t>του </a:t>
            </a:r>
            <a:r>
              <a:rPr sz="2000" i="1" dirty="0">
                <a:latin typeface="Calibri"/>
                <a:cs typeface="Calibri"/>
              </a:rPr>
              <a:t>Ε</a:t>
            </a:r>
            <a:r>
              <a:rPr sz="2000" dirty="0">
                <a:latin typeface="Calibri"/>
                <a:cs typeface="Calibri"/>
              </a:rPr>
              <a:t>): η </a:t>
            </a:r>
            <a:r>
              <a:rPr sz="2000" spc="-20" dirty="0">
                <a:latin typeface="Calibri"/>
                <a:cs typeface="Calibri"/>
              </a:rPr>
              <a:t>καμπύλη </a:t>
            </a:r>
            <a:r>
              <a:rPr sz="2000" i="1" dirty="0">
                <a:latin typeface="Calibri"/>
                <a:cs typeface="Calibri"/>
              </a:rPr>
              <a:t>ΑΑ </a:t>
            </a:r>
            <a:r>
              <a:rPr sz="2000" spc="-5" dirty="0">
                <a:latin typeface="Calibri"/>
                <a:cs typeface="Calibri"/>
              </a:rPr>
              <a:t>μετατοπίζεται </a:t>
            </a:r>
            <a:r>
              <a:rPr sz="2000" dirty="0">
                <a:latin typeface="Calibri"/>
                <a:cs typeface="Calibri"/>
              </a:rPr>
              <a:t>προς </a:t>
            </a:r>
            <a:r>
              <a:rPr sz="2000" spc="-5" dirty="0">
                <a:latin typeface="Calibri"/>
                <a:cs typeface="Calibri"/>
              </a:rPr>
              <a:t>τα </a:t>
            </a:r>
            <a:r>
              <a:rPr sz="2000" spc="-20" dirty="0">
                <a:latin typeface="Calibri"/>
                <a:cs typeface="Calibri"/>
              </a:rPr>
              <a:t>κάτω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(αριστερά).</a:t>
            </a:r>
            <a:endParaRPr sz="2000">
              <a:latin typeface="Calibri"/>
              <a:cs typeface="Calibri"/>
            </a:endParaRPr>
          </a:p>
          <a:p>
            <a:pPr marL="546100" marR="5080" indent="-533400">
              <a:lnSpc>
                <a:spcPct val="91600"/>
              </a:lnSpc>
              <a:spcBef>
                <a:spcPts val="1210"/>
              </a:spcBef>
              <a:buFont typeface="Calibri"/>
              <a:buAutoNum type="arabicPeriod" startAt="3"/>
              <a:tabLst>
                <a:tab pos="546100" algn="l"/>
              </a:tabLst>
            </a:pPr>
            <a:r>
              <a:rPr sz="2000" b="1" spc="-5" dirty="0">
                <a:latin typeface="Calibri"/>
                <a:cs typeface="Calibri"/>
              </a:rPr>
              <a:t>Μεταβολές </a:t>
            </a:r>
            <a:r>
              <a:rPr sz="2000" b="1" dirty="0">
                <a:latin typeface="Calibri"/>
                <a:cs typeface="Calibri"/>
              </a:rPr>
              <a:t>της </a:t>
            </a:r>
            <a:r>
              <a:rPr sz="2000" b="1" spc="-5" dirty="0">
                <a:latin typeface="Calibri"/>
                <a:cs typeface="Calibri"/>
              </a:rPr>
              <a:t>ζήτησης πραγματικών χρηματικών περιουσιακών</a:t>
            </a:r>
            <a:r>
              <a:rPr sz="2000" b="1" spc="-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στοιχείων</a:t>
            </a:r>
            <a:r>
              <a:rPr sz="2000" dirty="0">
                <a:latin typeface="Calibri"/>
                <a:cs typeface="Calibri"/>
              </a:rPr>
              <a:t>:  </a:t>
            </a:r>
            <a:r>
              <a:rPr sz="2000" spc="-5" dirty="0">
                <a:latin typeface="Calibri"/>
                <a:cs typeface="Calibri"/>
              </a:rPr>
              <a:t>όταν </a:t>
            </a:r>
            <a:r>
              <a:rPr sz="2000" dirty="0">
                <a:latin typeface="Calibri"/>
                <a:cs typeface="Calibri"/>
              </a:rPr>
              <a:t>οι </a:t>
            </a:r>
            <a:r>
              <a:rPr sz="2000" spc="-15" dirty="0">
                <a:latin typeface="Calibri"/>
                <a:cs typeface="Calibri"/>
              </a:rPr>
              <a:t>κάτοικοι </a:t>
            </a:r>
            <a:r>
              <a:rPr sz="2000" dirty="0">
                <a:latin typeface="Calibri"/>
                <a:cs typeface="Calibri"/>
              </a:rPr>
              <a:t>της </a:t>
            </a:r>
            <a:r>
              <a:rPr sz="2000" spc="-5" dirty="0">
                <a:latin typeface="Calibri"/>
                <a:cs typeface="Calibri"/>
              </a:rPr>
              <a:t>ημεδαπής θέλουν </a:t>
            </a:r>
            <a:r>
              <a:rPr sz="2000" dirty="0">
                <a:latin typeface="Calibri"/>
                <a:cs typeface="Calibri"/>
              </a:rPr>
              <a:t>να </a:t>
            </a:r>
            <a:r>
              <a:rPr sz="2000" spc="-10" dirty="0">
                <a:latin typeface="Calibri"/>
                <a:cs typeface="Calibri"/>
              </a:rPr>
              <a:t>έχουν </a:t>
            </a:r>
            <a:r>
              <a:rPr sz="2000" spc="-5" dirty="0">
                <a:latin typeface="Calibri"/>
                <a:cs typeface="Calibri"/>
              </a:rPr>
              <a:t>λιγότερα </a:t>
            </a:r>
            <a:r>
              <a:rPr sz="2000" spc="-10" dirty="0">
                <a:latin typeface="Calibri"/>
                <a:cs typeface="Calibri"/>
              </a:rPr>
              <a:t>πραγματικά  χρηματικά </a:t>
            </a:r>
            <a:r>
              <a:rPr sz="2000" spc="-5" dirty="0">
                <a:latin typeface="Calibri"/>
                <a:cs typeface="Calibri"/>
              </a:rPr>
              <a:t>περιουσιακά στοιχεία, τα </a:t>
            </a:r>
            <a:r>
              <a:rPr sz="2000" spc="-10" dirty="0">
                <a:latin typeface="Calibri"/>
                <a:cs typeface="Calibri"/>
              </a:rPr>
              <a:t>επιτόκια των </a:t>
            </a:r>
            <a:r>
              <a:rPr sz="2000" dirty="0">
                <a:latin typeface="Calibri"/>
                <a:cs typeface="Calibri"/>
              </a:rPr>
              <a:t>μη </a:t>
            </a:r>
            <a:r>
              <a:rPr sz="2000" spc="-5" dirty="0">
                <a:latin typeface="Calibri"/>
                <a:cs typeface="Calibri"/>
              </a:rPr>
              <a:t>χρηματικών  περιουσιακών στοιχείων </a:t>
            </a:r>
            <a:r>
              <a:rPr sz="2000" dirty="0">
                <a:latin typeface="Calibri"/>
                <a:cs typeface="Calibri"/>
              </a:rPr>
              <a:t>μειώνονται, με </a:t>
            </a:r>
            <a:r>
              <a:rPr sz="2000" spc="-5" dirty="0">
                <a:latin typeface="Calibri"/>
                <a:cs typeface="Calibri"/>
              </a:rPr>
              <a:t>αποτέλεσμα </a:t>
            </a:r>
            <a:r>
              <a:rPr sz="2000" spc="-15" dirty="0">
                <a:latin typeface="Calibri"/>
                <a:cs typeface="Calibri"/>
              </a:rPr>
              <a:t>την </a:t>
            </a:r>
            <a:r>
              <a:rPr sz="2000" dirty="0">
                <a:latin typeface="Calibri"/>
                <a:cs typeface="Calibri"/>
              </a:rPr>
              <a:t>υποτίμηση </a:t>
            </a:r>
            <a:r>
              <a:rPr sz="2000" spc="-5" dirty="0">
                <a:latin typeface="Calibri"/>
                <a:cs typeface="Calibri"/>
              </a:rPr>
              <a:t>του  εγχώριου </a:t>
            </a:r>
            <a:r>
              <a:rPr sz="2000" dirty="0">
                <a:latin typeface="Calibri"/>
                <a:cs typeface="Calibri"/>
              </a:rPr>
              <a:t>νομίσματος (αύξηση </a:t>
            </a:r>
            <a:r>
              <a:rPr sz="2000" spc="-5" dirty="0">
                <a:latin typeface="Calibri"/>
                <a:cs typeface="Calibri"/>
              </a:rPr>
              <a:t>του </a:t>
            </a:r>
            <a:r>
              <a:rPr sz="2000" i="1" dirty="0">
                <a:latin typeface="Calibri"/>
                <a:cs typeface="Calibri"/>
              </a:rPr>
              <a:t>Ε</a:t>
            </a:r>
            <a:r>
              <a:rPr sz="2000" dirty="0">
                <a:latin typeface="Calibri"/>
                <a:cs typeface="Calibri"/>
              </a:rPr>
              <a:t>): η </a:t>
            </a:r>
            <a:r>
              <a:rPr sz="2000" spc="-20" dirty="0">
                <a:latin typeface="Calibri"/>
                <a:cs typeface="Calibri"/>
              </a:rPr>
              <a:t>καμπύλη </a:t>
            </a:r>
            <a:r>
              <a:rPr sz="2000" i="1" dirty="0">
                <a:latin typeface="Calibri"/>
                <a:cs typeface="Calibri"/>
              </a:rPr>
              <a:t>ΑΑ </a:t>
            </a:r>
            <a:r>
              <a:rPr sz="2000" spc="-5" dirty="0">
                <a:latin typeface="Calibri"/>
                <a:cs typeface="Calibri"/>
              </a:rPr>
              <a:t>μετατοπίζεται </a:t>
            </a:r>
            <a:r>
              <a:rPr sz="2000" dirty="0">
                <a:latin typeface="Calibri"/>
                <a:cs typeface="Calibri"/>
              </a:rPr>
              <a:t>προς </a:t>
            </a:r>
            <a:r>
              <a:rPr sz="2000" spc="-5" dirty="0">
                <a:latin typeface="Calibri"/>
                <a:cs typeface="Calibri"/>
              </a:rPr>
              <a:t>τα  </a:t>
            </a:r>
            <a:r>
              <a:rPr sz="2000" spc="-10" dirty="0">
                <a:latin typeface="Calibri"/>
                <a:cs typeface="Calibri"/>
              </a:rPr>
              <a:t>πάνω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(δεξιά).</a:t>
            </a:r>
            <a:endParaRPr sz="2000">
              <a:latin typeface="Calibri"/>
              <a:cs typeface="Calibri"/>
            </a:endParaRPr>
          </a:p>
          <a:p>
            <a:pPr marL="546100" marR="97155" indent="-533400">
              <a:lnSpc>
                <a:spcPct val="91700"/>
              </a:lnSpc>
              <a:spcBef>
                <a:spcPts val="1205"/>
              </a:spcBef>
              <a:buFont typeface="Calibri"/>
              <a:buAutoNum type="arabicPeriod" startAt="3"/>
              <a:tabLst>
                <a:tab pos="546100" algn="l"/>
              </a:tabLst>
            </a:pPr>
            <a:r>
              <a:rPr sz="2000" b="1" spc="-5" dirty="0">
                <a:latin typeface="Calibri"/>
                <a:cs typeface="Calibri"/>
              </a:rPr>
              <a:t>Μεταβολές </a:t>
            </a:r>
            <a:r>
              <a:rPr sz="2000" b="1" dirty="0">
                <a:latin typeface="Calibri"/>
                <a:cs typeface="Calibri"/>
              </a:rPr>
              <a:t>της </a:t>
            </a:r>
            <a:r>
              <a:rPr sz="2000" b="1" i="1" dirty="0">
                <a:latin typeface="Calibri"/>
                <a:cs typeface="Calibri"/>
              </a:rPr>
              <a:t>R*</a:t>
            </a:r>
            <a:r>
              <a:rPr sz="2000" dirty="0">
                <a:latin typeface="Calibri"/>
                <a:cs typeface="Calibri"/>
              </a:rPr>
              <a:t>: Μια αύξηση </a:t>
            </a:r>
            <a:r>
              <a:rPr sz="2000" spc="-10" dirty="0">
                <a:latin typeface="Calibri"/>
                <a:cs typeface="Calibri"/>
              </a:rPr>
              <a:t>των ξένων επιτοκίων </a:t>
            </a:r>
            <a:r>
              <a:rPr sz="2000" spc="-15" dirty="0">
                <a:latin typeface="Calibri"/>
                <a:cs typeface="Calibri"/>
              </a:rPr>
              <a:t>κάνει </a:t>
            </a:r>
            <a:r>
              <a:rPr sz="2000" dirty="0">
                <a:latin typeface="Calibri"/>
                <a:cs typeface="Calibri"/>
              </a:rPr>
              <a:t>τις </a:t>
            </a:r>
            <a:r>
              <a:rPr sz="2000" spc="-10" dirty="0">
                <a:latin typeface="Calibri"/>
                <a:cs typeface="Calibri"/>
              </a:rPr>
              <a:t>καταθέσεις </a:t>
            </a:r>
            <a:r>
              <a:rPr sz="2000" dirty="0">
                <a:latin typeface="Calibri"/>
                <a:cs typeface="Calibri"/>
              </a:rPr>
              <a:t>σε  </a:t>
            </a:r>
            <a:r>
              <a:rPr sz="2000" spc="-5" dirty="0">
                <a:latin typeface="Calibri"/>
                <a:cs typeface="Calibri"/>
              </a:rPr>
              <a:t>ξένο </a:t>
            </a:r>
            <a:r>
              <a:rPr sz="2000" dirty="0">
                <a:latin typeface="Calibri"/>
                <a:cs typeface="Calibri"/>
              </a:rPr>
              <a:t>νόμισμα πιο </a:t>
            </a:r>
            <a:r>
              <a:rPr sz="2000" spc="-5" dirty="0">
                <a:latin typeface="Calibri"/>
                <a:cs typeface="Calibri"/>
              </a:rPr>
              <a:t>ελκυστικές, </a:t>
            </a:r>
            <a:r>
              <a:rPr sz="2000" dirty="0">
                <a:latin typeface="Calibri"/>
                <a:cs typeface="Calibri"/>
              </a:rPr>
              <a:t>με </a:t>
            </a:r>
            <a:r>
              <a:rPr sz="2000" spc="-5" dirty="0">
                <a:latin typeface="Calibri"/>
                <a:cs typeface="Calibri"/>
              </a:rPr>
              <a:t>αποτέλεσμα </a:t>
            </a:r>
            <a:r>
              <a:rPr sz="2000" spc="-15" dirty="0">
                <a:latin typeface="Calibri"/>
                <a:cs typeface="Calibri"/>
              </a:rPr>
              <a:t>την </a:t>
            </a:r>
            <a:r>
              <a:rPr sz="2000" dirty="0">
                <a:latin typeface="Calibri"/>
                <a:cs typeface="Calibri"/>
              </a:rPr>
              <a:t>υποτίμηση </a:t>
            </a:r>
            <a:r>
              <a:rPr sz="2000" spc="-5" dirty="0">
                <a:latin typeface="Calibri"/>
                <a:cs typeface="Calibri"/>
              </a:rPr>
              <a:t>του </a:t>
            </a:r>
            <a:r>
              <a:rPr sz="2000" dirty="0">
                <a:latin typeface="Calibri"/>
                <a:cs typeface="Calibri"/>
              </a:rPr>
              <a:t>εγχώριου  νομίσματος (αύξηση </a:t>
            </a:r>
            <a:r>
              <a:rPr sz="2000" spc="-5" dirty="0">
                <a:latin typeface="Calibri"/>
                <a:cs typeface="Calibri"/>
              </a:rPr>
              <a:t>του </a:t>
            </a:r>
            <a:r>
              <a:rPr sz="2000" i="1" dirty="0">
                <a:latin typeface="Calibri"/>
                <a:cs typeface="Calibri"/>
              </a:rPr>
              <a:t>Ε</a:t>
            </a:r>
            <a:r>
              <a:rPr sz="2000" dirty="0">
                <a:latin typeface="Calibri"/>
                <a:cs typeface="Calibri"/>
              </a:rPr>
              <a:t>): η </a:t>
            </a:r>
            <a:r>
              <a:rPr sz="2000" spc="-20" dirty="0">
                <a:latin typeface="Calibri"/>
                <a:cs typeface="Calibri"/>
              </a:rPr>
              <a:t>καμπύλη </a:t>
            </a:r>
            <a:r>
              <a:rPr sz="2000" i="1" dirty="0">
                <a:latin typeface="Calibri"/>
                <a:cs typeface="Calibri"/>
              </a:rPr>
              <a:t>ΑΑ </a:t>
            </a:r>
            <a:r>
              <a:rPr sz="2000" spc="-5" dirty="0">
                <a:latin typeface="Calibri"/>
                <a:cs typeface="Calibri"/>
              </a:rPr>
              <a:t>μετατοπίζεται </a:t>
            </a:r>
            <a:r>
              <a:rPr sz="2000" dirty="0">
                <a:latin typeface="Calibri"/>
                <a:cs typeface="Calibri"/>
              </a:rPr>
              <a:t>προς </a:t>
            </a:r>
            <a:r>
              <a:rPr sz="2000" spc="-5" dirty="0">
                <a:latin typeface="Calibri"/>
                <a:cs typeface="Calibri"/>
              </a:rPr>
              <a:t>τα </a:t>
            </a:r>
            <a:r>
              <a:rPr sz="2000" spc="-10" dirty="0">
                <a:latin typeface="Calibri"/>
                <a:cs typeface="Calibri"/>
              </a:rPr>
              <a:t>πάνω  </a:t>
            </a:r>
            <a:r>
              <a:rPr sz="2000" spc="-5" dirty="0">
                <a:latin typeface="Calibri"/>
                <a:cs typeface="Calibri"/>
              </a:rPr>
              <a:t>(δεξιά).</a:t>
            </a:r>
            <a:endParaRPr sz="2000">
              <a:latin typeface="Calibri"/>
              <a:cs typeface="Calibri"/>
            </a:endParaRPr>
          </a:p>
          <a:p>
            <a:pPr marL="546100" marR="17145" indent="-533400">
              <a:lnSpc>
                <a:spcPct val="91700"/>
              </a:lnSpc>
              <a:spcBef>
                <a:spcPts val="1195"/>
              </a:spcBef>
              <a:buFont typeface="Calibri"/>
              <a:buAutoNum type="arabicPeriod" startAt="3"/>
              <a:tabLst>
                <a:tab pos="546100" algn="l"/>
              </a:tabLst>
            </a:pPr>
            <a:r>
              <a:rPr sz="2000" b="1" spc="-5" dirty="0">
                <a:latin typeface="Calibri"/>
                <a:cs typeface="Calibri"/>
              </a:rPr>
              <a:t>Μεταβολές </a:t>
            </a:r>
            <a:r>
              <a:rPr sz="2000" b="1" dirty="0">
                <a:latin typeface="Calibri"/>
                <a:cs typeface="Calibri"/>
              </a:rPr>
              <a:t>της </a:t>
            </a:r>
            <a:r>
              <a:rPr sz="2000" b="1" i="1" spc="-10" dirty="0">
                <a:latin typeface="Calibri"/>
                <a:cs typeface="Calibri"/>
              </a:rPr>
              <a:t>E</a:t>
            </a:r>
            <a:r>
              <a:rPr sz="1950" b="1" i="1" spc="-15" baseline="25641" dirty="0">
                <a:latin typeface="Calibri"/>
                <a:cs typeface="Calibri"/>
              </a:rPr>
              <a:t>e</a:t>
            </a:r>
            <a:r>
              <a:rPr sz="2000" spc="-10" dirty="0">
                <a:latin typeface="Calibri"/>
                <a:cs typeface="Calibri"/>
              </a:rPr>
              <a:t>: </a:t>
            </a:r>
            <a:r>
              <a:rPr sz="2000" spc="-5" dirty="0">
                <a:latin typeface="Calibri"/>
                <a:cs typeface="Calibri"/>
              </a:rPr>
              <a:t>όταν </a:t>
            </a:r>
            <a:r>
              <a:rPr sz="2000" dirty="0">
                <a:latin typeface="Calibri"/>
                <a:cs typeface="Calibri"/>
              </a:rPr>
              <a:t>οι συμμετέχοντες </a:t>
            </a:r>
            <a:r>
              <a:rPr sz="2000" spc="-5" dirty="0">
                <a:latin typeface="Calibri"/>
                <a:cs typeface="Calibri"/>
              </a:rPr>
              <a:t>στην αγορά </a:t>
            </a:r>
            <a:r>
              <a:rPr sz="2000" dirty="0">
                <a:latin typeface="Calibri"/>
                <a:cs typeface="Calibri"/>
              </a:rPr>
              <a:t>αναμένουν </a:t>
            </a:r>
            <a:r>
              <a:rPr sz="2000" spc="-15" dirty="0">
                <a:latin typeface="Calibri"/>
                <a:cs typeface="Calibri"/>
              </a:rPr>
              <a:t>την  </a:t>
            </a:r>
            <a:r>
              <a:rPr sz="2000" dirty="0">
                <a:latin typeface="Calibri"/>
                <a:cs typeface="Calibri"/>
              </a:rPr>
              <a:t>υποτίμηση </a:t>
            </a:r>
            <a:r>
              <a:rPr sz="2000" spc="-5" dirty="0">
                <a:latin typeface="Calibri"/>
                <a:cs typeface="Calibri"/>
              </a:rPr>
              <a:t>του </a:t>
            </a:r>
            <a:r>
              <a:rPr sz="2000" dirty="0">
                <a:latin typeface="Calibri"/>
                <a:cs typeface="Calibri"/>
              </a:rPr>
              <a:t>εγχώριου νομίσματος, οι </a:t>
            </a:r>
            <a:r>
              <a:rPr sz="2000" spc="-10" dirty="0">
                <a:latin typeface="Calibri"/>
                <a:cs typeface="Calibri"/>
              </a:rPr>
              <a:t>καταθέσεις </a:t>
            </a:r>
            <a:r>
              <a:rPr sz="2000" dirty="0">
                <a:latin typeface="Calibri"/>
                <a:cs typeface="Calibri"/>
              </a:rPr>
              <a:t>σε </a:t>
            </a:r>
            <a:r>
              <a:rPr sz="2000" spc="-5" dirty="0">
                <a:latin typeface="Calibri"/>
                <a:cs typeface="Calibri"/>
              </a:rPr>
              <a:t>ξένο </a:t>
            </a:r>
            <a:r>
              <a:rPr sz="2000" dirty="0">
                <a:latin typeface="Calibri"/>
                <a:cs typeface="Calibri"/>
              </a:rPr>
              <a:t>νόμισμα</a:t>
            </a:r>
            <a:r>
              <a:rPr sz="2000" spc="-17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γίνονται  </a:t>
            </a:r>
            <a:r>
              <a:rPr sz="2000" dirty="0">
                <a:latin typeface="Calibri"/>
                <a:cs typeface="Calibri"/>
              </a:rPr>
              <a:t>πιο </a:t>
            </a:r>
            <a:r>
              <a:rPr sz="2000" spc="-5" dirty="0">
                <a:latin typeface="Calibri"/>
                <a:cs typeface="Calibri"/>
              </a:rPr>
              <a:t>ελκυστικές, </a:t>
            </a:r>
            <a:r>
              <a:rPr sz="2000" dirty="0">
                <a:latin typeface="Calibri"/>
                <a:cs typeface="Calibri"/>
              </a:rPr>
              <a:t>με </a:t>
            </a:r>
            <a:r>
              <a:rPr sz="2000" spc="-5" dirty="0">
                <a:latin typeface="Calibri"/>
                <a:cs typeface="Calibri"/>
              </a:rPr>
              <a:t>αποτέλεσμα </a:t>
            </a:r>
            <a:r>
              <a:rPr sz="2000" spc="-15" dirty="0">
                <a:latin typeface="Calibri"/>
                <a:cs typeface="Calibri"/>
              </a:rPr>
              <a:t>την </a:t>
            </a:r>
            <a:r>
              <a:rPr sz="2000" dirty="0">
                <a:latin typeface="Calibri"/>
                <a:cs typeface="Calibri"/>
              </a:rPr>
              <a:t>υποτίμηση </a:t>
            </a:r>
            <a:r>
              <a:rPr sz="2000" spc="-5" dirty="0">
                <a:latin typeface="Calibri"/>
                <a:cs typeface="Calibri"/>
              </a:rPr>
              <a:t>του εγχώριου </a:t>
            </a:r>
            <a:r>
              <a:rPr sz="2000" dirty="0">
                <a:latin typeface="Calibri"/>
                <a:cs typeface="Calibri"/>
              </a:rPr>
              <a:t>νομίσματος  (αύξηση </a:t>
            </a:r>
            <a:r>
              <a:rPr sz="2000" spc="-5" dirty="0">
                <a:latin typeface="Calibri"/>
                <a:cs typeface="Calibri"/>
              </a:rPr>
              <a:t>του </a:t>
            </a:r>
            <a:r>
              <a:rPr sz="2000" i="1" dirty="0">
                <a:latin typeface="Calibri"/>
                <a:cs typeface="Calibri"/>
              </a:rPr>
              <a:t>Ε</a:t>
            </a:r>
            <a:r>
              <a:rPr sz="2000" dirty="0">
                <a:latin typeface="Calibri"/>
                <a:cs typeface="Calibri"/>
              </a:rPr>
              <a:t>): </a:t>
            </a:r>
            <a:r>
              <a:rPr sz="2000" spc="-5" dirty="0">
                <a:latin typeface="Calibri"/>
                <a:cs typeface="Calibri"/>
              </a:rPr>
              <a:t>μετατόπιση </a:t>
            </a:r>
            <a:r>
              <a:rPr sz="2000" dirty="0">
                <a:latin typeface="Calibri"/>
                <a:cs typeface="Calibri"/>
              </a:rPr>
              <a:t>της </a:t>
            </a:r>
            <a:r>
              <a:rPr sz="2000" spc="-15" dirty="0">
                <a:latin typeface="Calibri"/>
                <a:cs typeface="Calibri"/>
              </a:rPr>
              <a:t>καμπύλης </a:t>
            </a:r>
            <a:r>
              <a:rPr sz="2000" i="1" dirty="0">
                <a:latin typeface="Calibri"/>
                <a:cs typeface="Calibri"/>
              </a:rPr>
              <a:t>ΑΑ </a:t>
            </a:r>
            <a:r>
              <a:rPr sz="2000" dirty="0">
                <a:latin typeface="Calibri"/>
                <a:cs typeface="Calibri"/>
              </a:rPr>
              <a:t>προς </a:t>
            </a:r>
            <a:r>
              <a:rPr sz="2000" spc="-5" dirty="0">
                <a:latin typeface="Calibri"/>
                <a:cs typeface="Calibri"/>
              </a:rPr>
              <a:t>τα </a:t>
            </a:r>
            <a:r>
              <a:rPr sz="2000" spc="-10" dirty="0">
                <a:latin typeface="Calibri"/>
                <a:cs typeface="Calibri"/>
              </a:rPr>
              <a:t>πάνω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(δεξιά).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3877" y="268859"/>
            <a:ext cx="8080375" cy="1132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3600" b="1" dirty="0">
                <a:solidFill>
                  <a:srgbClr val="006FC0"/>
                </a:solidFill>
                <a:latin typeface="Calibri"/>
                <a:cs typeface="Calibri"/>
              </a:rPr>
              <a:t>5.4 Η </a:t>
            </a:r>
            <a:r>
              <a:rPr sz="3600" b="1" spc="-5" dirty="0">
                <a:solidFill>
                  <a:srgbClr val="006FC0"/>
                </a:solidFill>
                <a:latin typeface="Calibri"/>
                <a:cs typeface="Calibri"/>
              </a:rPr>
              <a:t>βραχυχρόνια ισορροπία </a:t>
            </a:r>
            <a:r>
              <a:rPr sz="3600" b="1" spc="10" dirty="0">
                <a:solidFill>
                  <a:srgbClr val="006FC0"/>
                </a:solidFill>
                <a:latin typeface="Calibri"/>
                <a:cs typeface="Calibri"/>
              </a:rPr>
              <a:t>στις </a:t>
            </a:r>
            <a:r>
              <a:rPr sz="3600" b="1" spc="-10" dirty="0">
                <a:solidFill>
                  <a:srgbClr val="006FC0"/>
                </a:solidFill>
                <a:latin typeface="Calibri"/>
                <a:cs typeface="Calibri"/>
              </a:rPr>
              <a:t>αγορές</a:t>
            </a:r>
            <a:endParaRPr sz="3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3600" b="1" spc="-5" dirty="0">
                <a:solidFill>
                  <a:srgbClr val="006FC0"/>
                </a:solidFill>
                <a:latin typeface="Calibri"/>
                <a:cs typeface="Calibri"/>
              </a:rPr>
              <a:t>προϊόντος </a:t>
            </a:r>
            <a:r>
              <a:rPr sz="3600" b="1" spc="-35" dirty="0">
                <a:solidFill>
                  <a:srgbClr val="006FC0"/>
                </a:solidFill>
                <a:latin typeface="Calibri"/>
                <a:cs typeface="Calibri"/>
              </a:rPr>
              <a:t>και </a:t>
            </a:r>
            <a:r>
              <a:rPr sz="3600" b="1" spc="-10" dirty="0">
                <a:solidFill>
                  <a:srgbClr val="006FC0"/>
                </a:solidFill>
                <a:latin typeface="Calibri"/>
                <a:cs typeface="Calibri"/>
              </a:rPr>
              <a:t>περιουσιακών</a:t>
            </a:r>
            <a:r>
              <a:rPr sz="3600" b="1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6FC0"/>
                </a:solidFill>
                <a:latin typeface="Calibri"/>
                <a:cs typeface="Calibri"/>
              </a:rPr>
              <a:t>στοιχείων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52600" y="1676400"/>
            <a:ext cx="5638800" cy="4572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23</a:t>
            </a:fld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4800" rIns="0" bIns="0" rtlCol="0">
            <a:spAutoFit/>
          </a:bodyPr>
          <a:lstStyle/>
          <a:p>
            <a:pPr marL="183515">
              <a:lnSpc>
                <a:spcPct val="100000"/>
              </a:lnSpc>
            </a:pPr>
            <a:r>
              <a:rPr sz="4000" spc="-5" dirty="0">
                <a:solidFill>
                  <a:srgbClr val="006FC0"/>
                </a:solidFill>
              </a:rPr>
              <a:t>Γιατί η ισορροπία </a:t>
            </a:r>
            <a:r>
              <a:rPr sz="4000" spc="-20" dirty="0">
                <a:solidFill>
                  <a:srgbClr val="006FC0"/>
                </a:solidFill>
              </a:rPr>
              <a:t>είναι</a:t>
            </a:r>
            <a:r>
              <a:rPr sz="4000" spc="55" dirty="0">
                <a:solidFill>
                  <a:srgbClr val="006FC0"/>
                </a:solidFill>
              </a:rPr>
              <a:t> </a:t>
            </a:r>
            <a:r>
              <a:rPr sz="4000" spc="-5" dirty="0">
                <a:solidFill>
                  <a:srgbClr val="006FC0"/>
                </a:solidFill>
              </a:rPr>
              <a:t>ευσταθής;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2143125" y="1528825"/>
            <a:ext cx="5434076" cy="48338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419600" y="2637789"/>
            <a:ext cx="2656205" cy="76200"/>
          </a:xfrm>
          <a:custGeom>
            <a:avLst/>
            <a:gdLst/>
            <a:ahLst/>
            <a:cxnLst/>
            <a:rect l="l" t="t" r="r" b="b"/>
            <a:pathLst>
              <a:path w="2656204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2925"/>
                </a:lnTo>
                <a:lnTo>
                  <a:pt x="63500" y="42925"/>
                </a:lnTo>
                <a:lnTo>
                  <a:pt x="63500" y="33400"/>
                </a:lnTo>
                <a:lnTo>
                  <a:pt x="76200" y="33400"/>
                </a:lnTo>
                <a:lnTo>
                  <a:pt x="76200" y="0"/>
                </a:lnTo>
                <a:close/>
              </a:path>
              <a:path w="2656204" h="76200">
                <a:moveTo>
                  <a:pt x="76200" y="33400"/>
                </a:moveTo>
                <a:lnTo>
                  <a:pt x="63500" y="33400"/>
                </a:lnTo>
                <a:lnTo>
                  <a:pt x="63500" y="42925"/>
                </a:lnTo>
                <a:lnTo>
                  <a:pt x="76200" y="42925"/>
                </a:lnTo>
                <a:lnTo>
                  <a:pt x="76200" y="33400"/>
                </a:lnTo>
                <a:close/>
              </a:path>
              <a:path w="2656204" h="76200">
                <a:moveTo>
                  <a:pt x="2655824" y="33400"/>
                </a:moveTo>
                <a:lnTo>
                  <a:pt x="76200" y="33400"/>
                </a:lnTo>
                <a:lnTo>
                  <a:pt x="76200" y="42925"/>
                </a:lnTo>
                <a:lnTo>
                  <a:pt x="2655824" y="42925"/>
                </a:lnTo>
                <a:lnTo>
                  <a:pt x="2655824" y="33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933438" y="1803400"/>
            <a:ext cx="1982470" cy="1600200"/>
          </a:xfrm>
          <a:custGeom>
            <a:avLst/>
            <a:gdLst/>
            <a:ahLst/>
            <a:cxnLst/>
            <a:rect l="l" t="t" r="r" b="b"/>
            <a:pathLst>
              <a:path w="1982470" h="1600200">
                <a:moveTo>
                  <a:pt x="0" y="1600200"/>
                </a:moveTo>
                <a:lnTo>
                  <a:pt x="1982216" y="1600200"/>
                </a:lnTo>
                <a:lnTo>
                  <a:pt x="1982216" y="0"/>
                </a:lnTo>
                <a:lnTo>
                  <a:pt x="0" y="0"/>
                </a:lnTo>
                <a:lnTo>
                  <a:pt x="0" y="1600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933438" y="1803400"/>
            <a:ext cx="1982470" cy="1600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87630" marR="147955">
              <a:lnSpc>
                <a:spcPct val="100000"/>
              </a:lnSpc>
              <a:spcBef>
                <a:spcPts val="280"/>
              </a:spcBef>
            </a:pPr>
            <a:r>
              <a:rPr sz="1400" dirty="0">
                <a:latin typeface="Arial"/>
                <a:cs typeface="Arial"/>
              </a:rPr>
              <a:t>Οι </a:t>
            </a:r>
            <a:r>
              <a:rPr sz="1400" spc="-5" dirty="0">
                <a:latin typeface="Arial"/>
                <a:cs typeface="Arial"/>
              </a:rPr>
              <a:t>συναλλαγματικές  ισοτιμίες  </a:t>
            </a:r>
            <a:r>
              <a:rPr sz="1400" spc="-10" dirty="0">
                <a:latin typeface="Arial"/>
                <a:cs typeface="Arial"/>
              </a:rPr>
              <a:t>προσαρμόζονται  </a:t>
            </a:r>
            <a:r>
              <a:rPr sz="1400" i="1" dirty="0">
                <a:latin typeface="Arial"/>
                <a:cs typeface="Arial"/>
              </a:rPr>
              <a:t>άμεσα </a:t>
            </a:r>
            <a:r>
              <a:rPr sz="1400" spc="-5" dirty="0">
                <a:latin typeface="Arial"/>
                <a:cs typeface="Arial"/>
              </a:rPr>
              <a:t>ώστε </a:t>
            </a:r>
            <a:r>
              <a:rPr sz="1400" dirty="0">
                <a:latin typeface="Arial"/>
                <a:cs typeface="Arial"/>
              </a:rPr>
              <a:t>οι αγορές  περιουσιακών  </a:t>
            </a:r>
            <a:r>
              <a:rPr sz="1400" spc="-5" dirty="0">
                <a:latin typeface="Arial"/>
                <a:cs typeface="Arial"/>
              </a:rPr>
              <a:t>στοιχείων </a:t>
            </a:r>
            <a:r>
              <a:rPr sz="1400" spc="-10" dirty="0">
                <a:latin typeface="Arial"/>
                <a:cs typeface="Arial"/>
              </a:rPr>
              <a:t>να  </a:t>
            </a:r>
            <a:r>
              <a:rPr sz="1400" spc="-5" dirty="0">
                <a:latin typeface="Arial"/>
                <a:cs typeface="Arial"/>
              </a:rPr>
              <a:t>ισορροπήσουν.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097398" y="3615054"/>
            <a:ext cx="1805305" cy="76200"/>
          </a:xfrm>
          <a:custGeom>
            <a:avLst/>
            <a:gdLst/>
            <a:ahLst/>
            <a:cxnLst/>
            <a:rect l="l" t="t" r="r" b="b"/>
            <a:pathLst>
              <a:path w="1805304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2799"/>
                </a:lnTo>
                <a:lnTo>
                  <a:pt x="63500" y="42799"/>
                </a:lnTo>
                <a:lnTo>
                  <a:pt x="63500" y="33274"/>
                </a:lnTo>
                <a:lnTo>
                  <a:pt x="76200" y="33274"/>
                </a:lnTo>
                <a:lnTo>
                  <a:pt x="76200" y="0"/>
                </a:lnTo>
                <a:close/>
              </a:path>
              <a:path w="1805304" h="76200">
                <a:moveTo>
                  <a:pt x="76200" y="33274"/>
                </a:moveTo>
                <a:lnTo>
                  <a:pt x="63500" y="33274"/>
                </a:lnTo>
                <a:lnTo>
                  <a:pt x="63500" y="42799"/>
                </a:lnTo>
                <a:lnTo>
                  <a:pt x="76200" y="42799"/>
                </a:lnTo>
                <a:lnTo>
                  <a:pt x="76200" y="33274"/>
                </a:lnTo>
                <a:close/>
              </a:path>
              <a:path w="1805304" h="76200">
                <a:moveTo>
                  <a:pt x="1804797" y="33274"/>
                </a:moveTo>
                <a:lnTo>
                  <a:pt x="76200" y="33274"/>
                </a:lnTo>
                <a:lnTo>
                  <a:pt x="76200" y="42799"/>
                </a:lnTo>
                <a:lnTo>
                  <a:pt x="1804797" y="42799"/>
                </a:lnTo>
                <a:lnTo>
                  <a:pt x="1804797" y="332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88988" y="3560317"/>
            <a:ext cx="1874520" cy="1600200"/>
          </a:xfrm>
          <a:custGeom>
            <a:avLst/>
            <a:gdLst/>
            <a:ahLst/>
            <a:cxnLst/>
            <a:rect l="l" t="t" r="r" b="b"/>
            <a:pathLst>
              <a:path w="1874520" h="1600200">
                <a:moveTo>
                  <a:pt x="0" y="1600199"/>
                </a:moveTo>
                <a:lnTo>
                  <a:pt x="1874011" y="1600199"/>
                </a:lnTo>
                <a:lnTo>
                  <a:pt x="1874011" y="0"/>
                </a:lnTo>
                <a:lnTo>
                  <a:pt x="0" y="0"/>
                </a:lnTo>
                <a:lnTo>
                  <a:pt x="0" y="16001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888988" y="3560317"/>
            <a:ext cx="1874520" cy="1600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87630" marR="133350">
              <a:lnSpc>
                <a:spcPct val="100000"/>
              </a:lnSpc>
              <a:spcBef>
                <a:spcPts val="285"/>
              </a:spcBef>
            </a:pPr>
            <a:r>
              <a:rPr sz="1400" spc="-85" dirty="0">
                <a:latin typeface="Arial"/>
                <a:cs typeface="Arial"/>
              </a:rPr>
              <a:t>Το </a:t>
            </a:r>
            <a:r>
              <a:rPr sz="1400" spc="-5" dirty="0">
                <a:latin typeface="Arial"/>
                <a:cs typeface="Arial"/>
              </a:rPr>
              <a:t>εγχώριο νόμισμα  ανατιμάται </a:t>
            </a:r>
            <a:r>
              <a:rPr sz="1400" dirty="0">
                <a:latin typeface="Arial"/>
                <a:cs typeface="Arial"/>
              </a:rPr>
              <a:t>(υπερβ.  </a:t>
            </a:r>
            <a:r>
              <a:rPr sz="1400" spc="-5" dirty="0">
                <a:latin typeface="Arial"/>
                <a:cs typeface="Arial"/>
              </a:rPr>
              <a:t>ζήτηση </a:t>
            </a:r>
            <a:r>
              <a:rPr sz="1400" dirty="0">
                <a:latin typeface="Arial"/>
                <a:cs typeface="Arial"/>
              </a:rPr>
              <a:t>για </a:t>
            </a:r>
            <a:r>
              <a:rPr sz="1400" spc="-5" dirty="0">
                <a:latin typeface="Arial"/>
                <a:cs typeface="Arial"/>
              </a:rPr>
              <a:t>εγχώριο  νόμισμα) και </a:t>
            </a:r>
            <a:r>
              <a:rPr sz="1400" spc="-15" dirty="0">
                <a:latin typeface="Arial"/>
                <a:cs typeface="Arial"/>
              </a:rPr>
              <a:t>το  </a:t>
            </a:r>
            <a:r>
              <a:rPr sz="1400" dirty="0">
                <a:latin typeface="Arial"/>
                <a:cs typeface="Arial"/>
              </a:rPr>
              <a:t>προϊόν </a:t>
            </a:r>
            <a:r>
              <a:rPr sz="1400" spc="-10" dirty="0">
                <a:latin typeface="Arial"/>
                <a:cs typeface="Arial"/>
              </a:rPr>
              <a:t>αυξάνεται </a:t>
            </a:r>
            <a:r>
              <a:rPr sz="1400" dirty="0">
                <a:latin typeface="Arial"/>
                <a:cs typeface="Arial"/>
              </a:rPr>
              <a:t>για  </a:t>
            </a:r>
            <a:r>
              <a:rPr sz="1400" spc="-10" dirty="0">
                <a:latin typeface="Arial"/>
                <a:cs typeface="Arial"/>
              </a:rPr>
              <a:t>να </a:t>
            </a:r>
            <a:r>
              <a:rPr sz="1400" spc="-5" dirty="0">
                <a:latin typeface="Arial"/>
                <a:cs typeface="Arial"/>
              </a:rPr>
              <a:t>εξισωθεί με </a:t>
            </a:r>
            <a:r>
              <a:rPr sz="1400" dirty="0">
                <a:latin typeface="Arial"/>
                <a:cs typeface="Arial"/>
              </a:rPr>
              <a:t>τη  </a:t>
            </a:r>
            <a:r>
              <a:rPr sz="1400" spc="-5" dirty="0">
                <a:latin typeface="Arial"/>
                <a:cs typeface="Arial"/>
              </a:rPr>
              <a:t>συνολική</a:t>
            </a:r>
            <a:r>
              <a:rPr sz="1400" spc="-10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ζήτηση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24</a:t>
            </a:fld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25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378" y="268859"/>
            <a:ext cx="8066405" cy="1132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pc="-10" dirty="0"/>
              <a:t>Επεξήγηση </a:t>
            </a:r>
            <a:r>
              <a:rPr spc="-15" dirty="0"/>
              <a:t>των μηχανισμών </a:t>
            </a:r>
            <a:r>
              <a:rPr spc="-5" dirty="0"/>
              <a:t>επίτευξης</a:t>
            </a:r>
            <a:r>
              <a:rPr spc="35" dirty="0"/>
              <a:t> </a:t>
            </a:r>
            <a:r>
              <a:rPr dirty="0"/>
              <a:t>της</a:t>
            </a:r>
          </a:p>
          <a:p>
            <a:pPr marL="1905" algn="ctr">
              <a:lnSpc>
                <a:spcPct val="100000"/>
              </a:lnSpc>
            </a:pPr>
            <a:r>
              <a:rPr spc="-5" dirty="0"/>
              <a:t>ευσταθούς ισορροπίας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7273"/>
            <a:ext cx="8061325" cy="4601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ts val="2700"/>
              </a:lnSpc>
              <a:buFont typeface="Arial"/>
              <a:buChar char="•"/>
              <a:tabLst>
                <a:tab pos="356235" algn="l"/>
              </a:tabLst>
            </a:pPr>
            <a:r>
              <a:rPr sz="2500" spc="-10" dirty="0">
                <a:latin typeface="Calibri"/>
                <a:cs typeface="Calibri"/>
              </a:rPr>
              <a:t>Στο </a:t>
            </a:r>
            <a:r>
              <a:rPr sz="2500" dirty="0">
                <a:latin typeface="Calibri"/>
                <a:cs typeface="Calibri"/>
              </a:rPr>
              <a:t>σημείο </a:t>
            </a:r>
            <a:r>
              <a:rPr sz="2500" spc="-5" dirty="0">
                <a:latin typeface="Calibri"/>
                <a:cs typeface="Calibri"/>
              </a:rPr>
              <a:t>2 </a:t>
            </a:r>
            <a:r>
              <a:rPr sz="2500" spc="-30" dirty="0">
                <a:latin typeface="Calibri"/>
                <a:cs typeface="Calibri"/>
              </a:rPr>
              <a:t>και </a:t>
            </a:r>
            <a:r>
              <a:rPr sz="2500" spc="-5" dirty="0">
                <a:latin typeface="Calibri"/>
                <a:cs typeface="Calibri"/>
              </a:rPr>
              <a:t>οι δύο αγορές (προϊόντος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-30" dirty="0">
                <a:latin typeface="Calibri"/>
                <a:cs typeface="Calibri"/>
              </a:rPr>
              <a:t>και</a:t>
            </a:r>
            <a:endParaRPr sz="2500">
              <a:latin typeface="Calibri"/>
              <a:cs typeface="Calibri"/>
            </a:endParaRPr>
          </a:p>
          <a:p>
            <a:pPr marL="355600">
              <a:lnSpc>
                <a:spcPts val="2700"/>
              </a:lnSpc>
            </a:pPr>
            <a:r>
              <a:rPr sz="2500" spc="-10" dirty="0">
                <a:latin typeface="Calibri"/>
                <a:cs typeface="Calibri"/>
              </a:rPr>
              <a:t>περιουσιακών στοιχείων) βρίσκονται </a:t>
            </a:r>
            <a:r>
              <a:rPr sz="2500" spc="-5" dirty="0">
                <a:latin typeface="Calibri"/>
                <a:cs typeface="Calibri"/>
              </a:rPr>
              <a:t>εκτός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ισορροπίας</a:t>
            </a:r>
            <a:endParaRPr sz="2500">
              <a:latin typeface="Calibri"/>
              <a:cs typeface="Calibri"/>
            </a:endParaRPr>
          </a:p>
          <a:p>
            <a:pPr marL="355600" marR="107314" indent="-342900">
              <a:lnSpc>
                <a:spcPct val="80000"/>
              </a:lnSpc>
              <a:spcBef>
                <a:spcPts val="600"/>
              </a:spcBef>
              <a:buFont typeface="Arial"/>
              <a:buChar char="•"/>
              <a:tabLst>
                <a:tab pos="356235" algn="l"/>
              </a:tabLst>
            </a:pPr>
            <a:r>
              <a:rPr sz="2500" spc="-5" dirty="0">
                <a:latin typeface="Calibri"/>
                <a:cs typeface="Calibri"/>
              </a:rPr>
              <a:t>Επειδή </a:t>
            </a:r>
            <a:r>
              <a:rPr sz="2500" dirty="0">
                <a:latin typeface="Calibri"/>
                <a:cs typeface="Calibri"/>
              </a:rPr>
              <a:t>οι </a:t>
            </a:r>
            <a:r>
              <a:rPr sz="2500" spc="-5" dirty="0">
                <a:latin typeface="Calibri"/>
                <a:cs typeface="Calibri"/>
              </a:rPr>
              <a:t>αγορές </a:t>
            </a:r>
            <a:r>
              <a:rPr sz="2500" spc="-10" dirty="0">
                <a:latin typeface="Calibri"/>
                <a:cs typeface="Calibri"/>
              </a:rPr>
              <a:t>περιουσιακών στοιχείων </a:t>
            </a:r>
            <a:r>
              <a:rPr sz="2500" spc="-5" dirty="0">
                <a:latin typeface="Calibri"/>
                <a:cs typeface="Calibri"/>
              </a:rPr>
              <a:t>(σε </a:t>
            </a:r>
            <a:r>
              <a:rPr sz="2500" spc="-10" dirty="0">
                <a:latin typeface="Calibri"/>
                <a:cs typeface="Calibri"/>
              </a:rPr>
              <a:t>αντίθεση </a:t>
            </a:r>
            <a:r>
              <a:rPr sz="2500" spc="-5" dirty="0">
                <a:latin typeface="Calibri"/>
                <a:cs typeface="Calibri"/>
              </a:rPr>
              <a:t>με  </a:t>
            </a:r>
            <a:r>
              <a:rPr sz="2500" spc="-20" dirty="0">
                <a:latin typeface="Calibri"/>
                <a:cs typeface="Calibri"/>
              </a:rPr>
              <a:t>την </a:t>
            </a:r>
            <a:r>
              <a:rPr sz="2500" spc="-5" dirty="0">
                <a:latin typeface="Calibri"/>
                <a:cs typeface="Calibri"/>
              </a:rPr>
              <a:t>αγορά προϊόντος) προσαρμόζονται </a:t>
            </a:r>
            <a:r>
              <a:rPr sz="2500" spc="-10" dirty="0">
                <a:latin typeface="Calibri"/>
                <a:cs typeface="Calibri"/>
              </a:rPr>
              <a:t>αμέσως, </a:t>
            </a:r>
            <a:r>
              <a:rPr sz="2500" spc="-5" dirty="0">
                <a:latin typeface="Calibri"/>
                <a:cs typeface="Calibri"/>
              </a:rPr>
              <a:t>η  </a:t>
            </a:r>
            <a:r>
              <a:rPr sz="2500" spc="-10" dirty="0">
                <a:latin typeface="Calibri"/>
                <a:cs typeface="Calibri"/>
              </a:rPr>
              <a:t>συναλλαγματική </a:t>
            </a:r>
            <a:r>
              <a:rPr sz="2500" spc="-5" dirty="0">
                <a:latin typeface="Calibri"/>
                <a:cs typeface="Calibri"/>
              </a:rPr>
              <a:t>ισοτιμία </a:t>
            </a:r>
            <a:r>
              <a:rPr sz="2500" spc="-15" dirty="0">
                <a:latin typeface="Calibri"/>
                <a:cs typeface="Calibri"/>
              </a:rPr>
              <a:t>κατεβαίνει </a:t>
            </a:r>
            <a:r>
              <a:rPr sz="2500" dirty="0">
                <a:latin typeface="Calibri"/>
                <a:cs typeface="Calibri"/>
              </a:rPr>
              <a:t>στο </a:t>
            </a:r>
            <a:r>
              <a:rPr sz="2500" spc="-5" dirty="0">
                <a:latin typeface="Calibri"/>
                <a:cs typeface="Calibri"/>
              </a:rPr>
              <a:t>σημείο 3.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Πως;</a:t>
            </a:r>
            <a:endParaRPr sz="250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spcBef>
                <a:spcPts val="600"/>
              </a:spcBef>
              <a:buFont typeface="Arial"/>
              <a:buChar char="•"/>
              <a:tabLst>
                <a:tab pos="356235" algn="l"/>
              </a:tabLst>
            </a:pPr>
            <a:r>
              <a:rPr sz="2500" spc="-15" dirty="0">
                <a:latin typeface="Calibri"/>
                <a:cs typeface="Calibri"/>
              </a:rPr>
              <a:t>Στο </a:t>
            </a:r>
            <a:r>
              <a:rPr sz="2500" spc="-5" dirty="0">
                <a:latin typeface="Calibri"/>
                <a:cs typeface="Calibri"/>
              </a:rPr>
              <a:t>σημείο 2 δημιουργούνται προσδοκίες για ανατίμηση  </a:t>
            </a:r>
            <a:r>
              <a:rPr sz="2500" spc="-10" dirty="0">
                <a:latin typeface="Calibri"/>
                <a:cs typeface="Calibri"/>
              </a:rPr>
              <a:t>του </a:t>
            </a:r>
            <a:r>
              <a:rPr sz="2500" spc="-5" dirty="0">
                <a:latin typeface="Calibri"/>
                <a:cs typeface="Calibri"/>
              </a:rPr>
              <a:t>εγχώριου </a:t>
            </a:r>
            <a:r>
              <a:rPr sz="2500" spc="-10" dirty="0">
                <a:latin typeface="Calibri"/>
                <a:cs typeface="Calibri"/>
              </a:rPr>
              <a:t>νόμισματος=&gt; </a:t>
            </a:r>
            <a:r>
              <a:rPr sz="2500" spc="-5" dirty="0">
                <a:latin typeface="Calibri"/>
                <a:cs typeface="Calibri"/>
              </a:rPr>
              <a:t>μεγαλύτερη απόδοση </a:t>
            </a:r>
            <a:r>
              <a:rPr sz="2500" spc="-10" dirty="0">
                <a:latin typeface="Calibri"/>
                <a:cs typeface="Calibri"/>
              </a:rPr>
              <a:t>των  </a:t>
            </a:r>
            <a:r>
              <a:rPr sz="2500" spc="-15" dirty="0">
                <a:latin typeface="Calibri"/>
                <a:cs typeface="Calibri"/>
              </a:rPr>
              <a:t>καταθέσεων </a:t>
            </a:r>
            <a:r>
              <a:rPr sz="2500" spc="-5" dirty="0">
                <a:latin typeface="Calibri"/>
                <a:cs typeface="Calibri"/>
              </a:rPr>
              <a:t>σε </a:t>
            </a:r>
            <a:r>
              <a:rPr sz="2500" spc="-10" dirty="0">
                <a:latin typeface="Calibri"/>
                <a:cs typeface="Calibri"/>
              </a:rPr>
              <a:t>εγχώριο </a:t>
            </a:r>
            <a:r>
              <a:rPr sz="2500" spc="-5" dirty="0">
                <a:latin typeface="Calibri"/>
                <a:cs typeface="Calibri"/>
              </a:rPr>
              <a:t>νόμισμα =&gt; υπερβάλλουσα </a:t>
            </a:r>
            <a:r>
              <a:rPr sz="2500" spc="-10" dirty="0">
                <a:latin typeface="Calibri"/>
                <a:cs typeface="Calibri"/>
              </a:rPr>
              <a:t>ζήτηση  </a:t>
            </a:r>
            <a:r>
              <a:rPr sz="2500" spc="-5" dirty="0">
                <a:latin typeface="Calibri"/>
                <a:cs typeface="Calibri"/>
              </a:rPr>
              <a:t>για </a:t>
            </a:r>
            <a:r>
              <a:rPr sz="2500" spc="-15" dirty="0">
                <a:latin typeface="Calibri"/>
                <a:cs typeface="Calibri"/>
              </a:rPr>
              <a:t>το </a:t>
            </a:r>
            <a:r>
              <a:rPr sz="2500" spc="-5" dirty="0">
                <a:latin typeface="Calibri"/>
                <a:cs typeface="Calibri"/>
              </a:rPr>
              <a:t>εγχώριο νόμισμα =&gt; ανατίμηση </a:t>
            </a:r>
            <a:r>
              <a:rPr sz="2500" spc="-10" dirty="0">
                <a:latin typeface="Calibri"/>
                <a:cs typeface="Calibri"/>
              </a:rPr>
              <a:t>του </a:t>
            </a:r>
            <a:r>
              <a:rPr sz="2500" spc="-5" dirty="0">
                <a:latin typeface="Calibri"/>
                <a:cs typeface="Calibri"/>
              </a:rPr>
              <a:t>εγχώριου  </a:t>
            </a:r>
            <a:r>
              <a:rPr sz="2500" spc="-10" dirty="0">
                <a:latin typeface="Calibri"/>
                <a:cs typeface="Calibri"/>
              </a:rPr>
              <a:t>νομίσματος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(Ε2-Ε3)</a:t>
            </a:r>
            <a:endParaRPr sz="2500">
              <a:latin typeface="Calibri"/>
              <a:cs typeface="Calibri"/>
            </a:endParaRPr>
          </a:p>
          <a:p>
            <a:pPr marL="355600" marR="144145" indent="-342900">
              <a:lnSpc>
                <a:spcPct val="80000"/>
              </a:lnSpc>
              <a:spcBef>
                <a:spcPts val="600"/>
              </a:spcBef>
              <a:buFont typeface="Arial"/>
              <a:buChar char="•"/>
              <a:tabLst>
                <a:tab pos="356235" algn="l"/>
              </a:tabLst>
            </a:pPr>
            <a:r>
              <a:rPr sz="2500" spc="-114" dirty="0">
                <a:latin typeface="Calibri"/>
                <a:cs typeface="Calibri"/>
              </a:rPr>
              <a:t>Το </a:t>
            </a:r>
            <a:r>
              <a:rPr sz="2500" spc="-5" dirty="0">
                <a:latin typeface="Calibri"/>
                <a:cs typeface="Calibri"/>
              </a:rPr>
              <a:t>σημείο 3 όμως </a:t>
            </a:r>
            <a:r>
              <a:rPr sz="2500" spc="-10" dirty="0">
                <a:latin typeface="Calibri"/>
                <a:cs typeface="Calibri"/>
              </a:rPr>
              <a:t>συνεπάγεται </a:t>
            </a:r>
            <a:r>
              <a:rPr sz="2500" spc="-5" dirty="0">
                <a:latin typeface="Calibri"/>
                <a:cs typeface="Calibri"/>
              </a:rPr>
              <a:t>υπερβάλλουσα </a:t>
            </a:r>
            <a:r>
              <a:rPr sz="2500" spc="-10" dirty="0">
                <a:latin typeface="Calibri"/>
                <a:cs typeface="Calibri"/>
              </a:rPr>
              <a:t>ζήτηση του  </a:t>
            </a:r>
            <a:r>
              <a:rPr sz="2500" spc="-5" dirty="0">
                <a:latin typeface="Calibri"/>
                <a:cs typeface="Calibri"/>
              </a:rPr>
              <a:t>εγχώριου προϊόντος =&gt; οι επιχειρήσεις </a:t>
            </a:r>
            <a:r>
              <a:rPr sz="2500" spc="-10" dirty="0">
                <a:latin typeface="Calibri"/>
                <a:cs typeface="Calibri"/>
              </a:rPr>
              <a:t>αυξάνουν </a:t>
            </a:r>
            <a:r>
              <a:rPr sz="2500" spc="-20" dirty="0">
                <a:latin typeface="Calibri"/>
                <a:cs typeface="Calibri"/>
              </a:rPr>
              <a:t>την  </a:t>
            </a:r>
            <a:r>
              <a:rPr sz="2500" spc="-10" dirty="0">
                <a:latin typeface="Calibri"/>
                <a:cs typeface="Calibri"/>
              </a:rPr>
              <a:t>παραγωγή τους </a:t>
            </a:r>
            <a:r>
              <a:rPr sz="2500" dirty="0">
                <a:latin typeface="Calibri"/>
                <a:cs typeface="Calibri"/>
              </a:rPr>
              <a:t>ώσπου </a:t>
            </a:r>
            <a:r>
              <a:rPr sz="2500" spc="-5" dirty="0">
                <a:latin typeface="Calibri"/>
                <a:cs typeface="Calibri"/>
              </a:rPr>
              <a:t>να η </a:t>
            </a:r>
            <a:r>
              <a:rPr sz="2500" spc="-15" dirty="0">
                <a:latin typeface="Calibri"/>
                <a:cs typeface="Calibri"/>
              </a:rPr>
              <a:t>οικονομία </a:t>
            </a:r>
            <a:r>
              <a:rPr sz="2500" spc="-5" dirty="0">
                <a:latin typeface="Calibri"/>
                <a:cs typeface="Calibri"/>
              </a:rPr>
              <a:t>να </a:t>
            </a:r>
            <a:r>
              <a:rPr sz="2500" spc="-10" dirty="0">
                <a:latin typeface="Calibri"/>
                <a:cs typeface="Calibri"/>
              </a:rPr>
              <a:t>φτάσει </a:t>
            </a:r>
            <a:r>
              <a:rPr sz="2500" dirty="0">
                <a:latin typeface="Calibri"/>
                <a:cs typeface="Calibri"/>
              </a:rPr>
              <a:t>στο  </a:t>
            </a:r>
            <a:r>
              <a:rPr sz="2500" spc="-5" dirty="0">
                <a:latin typeface="Calibri"/>
                <a:cs typeface="Calibri"/>
              </a:rPr>
              <a:t>σημείο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1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26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8241" y="268859"/>
            <a:ext cx="8510905" cy="1132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/>
              <a:t>5.5 </a:t>
            </a:r>
            <a:r>
              <a:rPr spc="-5" dirty="0"/>
              <a:t>Επιδράσεις </a:t>
            </a:r>
            <a:r>
              <a:rPr spc="-15" dirty="0"/>
              <a:t>των </a:t>
            </a:r>
            <a:r>
              <a:rPr spc="-10" dirty="0"/>
              <a:t>προσωρινών</a:t>
            </a:r>
            <a:r>
              <a:rPr spc="5" dirty="0"/>
              <a:t> </a:t>
            </a:r>
            <a:r>
              <a:rPr spc="-15" dirty="0"/>
              <a:t>μεταβολών</a:t>
            </a:r>
          </a:p>
          <a:p>
            <a:pPr algn="ctr">
              <a:lnSpc>
                <a:spcPct val="100000"/>
              </a:lnSpc>
            </a:pPr>
            <a:r>
              <a:rPr dirty="0"/>
              <a:t>της </a:t>
            </a:r>
            <a:r>
              <a:rPr spc="-10" dirty="0"/>
              <a:t>μακροοικονομικής</a:t>
            </a:r>
            <a:r>
              <a:rPr spc="-45" dirty="0"/>
              <a:t> </a:t>
            </a:r>
            <a:r>
              <a:rPr spc="-15" dirty="0"/>
              <a:t>πολιτικής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533397"/>
            <a:ext cx="8100059" cy="4565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b="1" spc="-5" dirty="0">
                <a:latin typeface="Calibri"/>
                <a:cs typeface="Calibri"/>
              </a:rPr>
              <a:t>Μακροοικονομική </a:t>
            </a:r>
            <a:r>
              <a:rPr sz="2400" b="1" spc="-10" dirty="0">
                <a:latin typeface="Calibri"/>
                <a:cs typeface="Calibri"/>
              </a:rPr>
              <a:t>πολιτική </a:t>
            </a:r>
            <a:r>
              <a:rPr sz="2400" dirty="0">
                <a:latin typeface="Calibri"/>
                <a:cs typeface="Calibri"/>
              </a:rPr>
              <a:t>= </a:t>
            </a:r>
            <a:r>
              <a:rPr sz="2400" spc="-5" dirty="0">
                <a:latin typeface="Calibri"/>
                <a:cs typeface="Calibri"/>
              </a:rPr>
              <a:t>Νομισματική </a:t>
            </a:r>
            <a:r>
              <a:rPr sz="2400" dirty="0">
                <a:latin typeface="Calibri"/>
                <a:cs typeface="Calibri"/>
              </a:rPr>
              <a:t>+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Δημοσιονομική</a:t>
            </a:r>
            <a:endParaRPr sz="2400">
              <a:latin typeface="Calibri"/>
              <a:cs typeface="Calibri"/>
            </a:endParaRPr>
          </a:p>
          <a:p>
            <a:pPr marL="355600" marR="96520" indent="-342900">
              <a:lnSpc>
                <a:spcPct val="70000"/>
              </a:lnSpc>
              <a:spcBef>
                <a:spcPts val="1440"/>
              </a:spcBef>
              <a:buFont typeface="Arial"/>
              <a:buChar char="•"/>
              <a:tabLst>
                <a:tab pos="355600" algn="l"/>
              </a:tabLst>
            </a:pPr>
            <a:r>
              <a:rPr sz="2400" b="1" dirty="0">
                <a:latin typeface="Calibri"/>
                <a:cs typeface="Calibri"/>
              </a:rPr>
              <a:t>Νομισματική </a:t>
            </a:r>
            <a:r>
              <a:rPr sz="2400" b="1" spc="-10" dirty="0">
                <a:latin typeface="Calibri"/>
                <a:cs typeface="Calibri"/>
              </a:rPr>
              <a:t>πολιτική: </a:t>
            </a:r>
            <a:r>
              <a:rPr sz="2400" spc="-5" dirty="0">
                <a:latin typeface="Calibri"/>
                <a:cs typeface="Calibri"/>
              </a:rPr>
              <a:t>η </a:t>
            </a:r>
            <a:r>
              <a:rPr sz="2400" spc="-15" dirty="0">
                <a:latin typeface="Calibri"/>
                <a:cs typeface="Calibri"/>
              </a:rPr>
              <a:t>πολιτική </a:t>
            </a:r>
            <a:r>
              <a:rPr sz="2400" dirty="0">
                <a:latin typeface="Calibri"/>
                <a:cs typeface="Calibri"/>
              </a:rPr>
              <a:t>με </a:t>
            </a:r>
            <a:r>
              <a:rPr sz="2400" spc="-25" dirty="0">
                <a:latin typeface="Calibri"/>
                <a:cs typeface="Calibri"/>
              </a:rPr>
              <a:t>την </a:t>
            </a:r>
            <a:r>
              <a:rPr sz="2400" spc="-5" dirty="0">
                <a:latin typeface="Calibri"/>
                <a:cs typeface="Calibri"/>
              </a:rPr>
              <a:t>οποία η Kεντρική  </a:t>
            </a:r>
            <a:r>
              <a:rPr sz="2400" spc="-10" dirty="0">
                <a:latin typeface="Calibri"/>
                <a:cs typeface="Calibri"/>
              </a:rPr>
              <a:t>Tράπεζα επηρεάζει </a:t>
            </a:r>
            <a:r>
              <a:rPr sz="2400" spc="-20" dirty="0">
                <a:latin typeface="Calibri"/>
                <a:cs typeface="Calibri"/>
              </a:rPr>
              <a:t>την </a:t>
            </a:r>
            <a:r>
              <a:rPr sz="2400" spc="-5" dirty="0">
                <a:latin typeface="Calibri"/>
                <a:cs typeface="Calibri"/>
              </a:rPr>
              <a:t>προσφορά </a:t>
            </a:r>
            <a:r>
              <a:rPr sz="2400" spc="-10" dirty="0">
                <a:latin typeface="Calibri"/>
                <a:cs typeface="Calibri"/>
              </a:rPr>
              <a:t>χρηματικών περιουσιακών  </a:t>
            </a:r>
            <a:r>
              <a:rPr sz="2400" spc="-15" dirty="0">
                <a:latin typeface="Calibri"/>
                <a:cs typeface="Calibri"/>
              </a:rPr>
              <a:t>στοιχείων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(Μs)</a:t>
            </a:r>
            <a:endParaRPr sz="2400">
              <a:latin typeface="Calibri"/>
              <a:cs typeface="Calibri"/>
            </a:endParaRPr>
          </a:p>
          <a:p>
            <a:pPr marL="756285" lvl="1" indent="-286385">
              <a:lnSpc>
                <a:spcPts val="2450"/>
              </a:lnSpc>
              <a:spcBef>
                <a:spcPts val="290"/>
              </a:spcBef>
              <a:buFont typeface="Arial"/>
              <a:buChar char="–"/>
              <a:tabLst>
                <a:tab pos="756920" algn="l"/>
              </a:tabLst>
            </a:pPr>
            <a:r>
              <a:rPr sz="2400" dirty="0">
                <a:latin typeface="Calibri"/>
                <a:cs typeface="Calibri"/>
              </a:rPr>
              <a:t>Η </a:t>
            </a:r>
            <a:r>
              <a:rPr sz="2400" spc="-5" dirty="0">
                <a:latin typeface="Calibri"/>
                <a:cs typeface="Calibri"/>
              </a:rPr>
              <a:t>νομισματική </a:t>
            </a:r>
            <a:r>
              <a:rPr sz="2400" spc="-10" dirty="0">
                <a:latin typeface="Calibri"/>
                <a:cs typeface="Calibri"/>
              </a:rPr>
              <a:t>πολιτική θεωρείται </a:t>
            </a:r>
            <a:r>
              <a:rPr sz="2400" dirty="0">
                <a:latin typeface="Calibri"/>
                <a:cs typeface="Calibri"/>
              </a:rPr>
              <a:t>ότι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βραχυχρόνια</a:t>
            </a:r>
            <a:endParaRPr sz="2400">
              <a:latin typeface="Calibri"/>
              <a:cs typeface="Calibri"/>
            </a:endParaRPr>
          </a:p>
          <a:p>
            <a:pPr marL="756285">
              <a:lnSpc>
                <a:spcPts val="2450"/>
              </a:lnSpc>
            </a:pPr>
            <a:r>
              <a:rPr sz="2400" spc="-10" dirty="0">
                <a:latin typeface="Calibri"/>
                <a:cs typeface="Calibri"/>
              </a:rPr>
              <a:t>επηρεάζει </a:t>
            </a:r>
            <a:r>
              <a:rPr sz="2400" spc="-5" dirty="0">
                <a:latin typeface="Calibri"/>
                <a:cs typeface="Calibri"/>
              </a:rPr>
              <a:t>μόνο τη χρηματοπιστωτική </a:t>
            </a:r>
            <a:r>
              <a:rPr sz="2400" spc="-10" dirty="0">
                <a:latin typeface="Calibri"/>
                <a:cs typeface="Calibri"/>
              </a:rPr>
              <a:t>αγορά </a:t>
            </a:r>
            <a:r>
              <a:rPr sz="2400" spc="-20" dirty="0">
                <a:latin typeface="Calibri"/>
                <a:cs typeface="Calibri"/>
              </a:rPr>
              <a:t>(καμπύλη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ΑΑ)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70100"/>
              </a:lnSpc>
              <a:spcBef>
                <a:spcPts val="1435"/>
              </a:spcBef>
              <a:buFont typeface="Arial"/>
              <a:buChar char="•"/>
              <a:tabLst>
                <a:tab pos="355600" algn="l"/>
              </a:tabLst>
            </a:pPr>
            <a:r>
              <a:rPr sz="2400" b="1" spc="-5" dirty="0">
                <a:latin typeface="Calibri"/>
                <a:cs typeface="Calibri"/>
              </a:rPr>
              <a:t>Δημοσιονομική </a:t>
            </a:r>
            <a:r>
              <a:rPr sz="2400" b="1" spc="-10" dirty="0">
                <a:latin typeface="Calibri"/>
                <a:cs typeface="Calibri"/>
              </a:rPr>
              <a:t>πολιτική: </a:t>
            </a:r>
            <a:r>
              <a:rPr sz="2400" spc="-5" dirty="0">
                <a:latin typeface="Calibri"/>
                <a:cs typeface="Calibri"/>
              </a:rPr>
              <a:t>η </a:t>
            </a:r>
            <a:r>
              <a:rPr sz="2400" spc="-15" dirty="0">
                <a:latin typeface="Calibri"/>
                <a:cs typeface="Calibri"/>
              </a:rPr>
              <a:t>πολιτική </a:t>
            </a:r>
            <a:r>
              <a:rPr sz="2400" dirty="0">
                <a:latin typeface="Calibri"/>
                <a:cs typeface="Calibri"/>
              </a:rPr>
              <a:t>με </a:t>
            </a:r>
            <a:r>
              <a:rPr sz="2400" spc="-25" dirty="0">
                <a:latin typeface="Calibri"/>
                <a:cs typeface="Calibri"/>
              </a:rPr>
              <a:t>την </a:t>
            </a:r>
            <a:r>
              <a:rPr sz="2400" spc="-5" dirty="0">
                <a:latin typeface="Calibri"/>
                <a:cs typeface="Calibri"/>
              </a:rPr>
              <a:t>οποία οι  </a:t>
            </a:r>
            <a:r>
              <a:rPr sz="2400" spc="-10" dirty="0">
                <a:latin typeface="Calibri"/>
                <a:cs typeface="Calibri"/>
              </a:rPr>
              <a:t>κυβερνήσεις </a:t>
            </a:r>
            <a:r>
              <a:rPr sz="2400" spc="-5" dirty="0">
                <a:latin typeface="Calibri"/>
                <a:cs typeface="Calibri"/>
              </a:rPr>
              <a:t>επηρεάζουν </a:t>
            </a:r>
            <a:r>
              <a:rPr sz="2400" spc="-20" dirty="0">
                <a:latin typeface="Calibri"/>
                <a:cs typeface="Calibri"/>
              </a:rPr>
              <a:t>το </a:t>
            </a:r>
            <a:r>
              <a:rPr sz="2400" spc="-5" dirty="0">
                <a:latin typeface="Calibri"/>
                <a:cs typeface="Calibri"/>
              </a:rPr>
              <a:t>ύψος </a:t>
            </a:r>
            <a:r>
              <a:rPr sz="2400" spc="-15" dirty="0">
                <a:latin typeface="Calibri"/>
                <a:cs typeface="Calibri"/>
              </a:rPr>
              <a:t>των </a:t>
            </a:r>
            <a:r>
              <a:rPr sz="2400" spc="-10" dirty="0">
                <a:latin typeface="Calibri"/>
                <a:cs typeface="Calibri"/>
              </a:rPr>
              <a:t>δημόσιων δαπανών </a:t>
            </a:r>
            <a:r>
              <a:rPr sz="2400" spc="-30" dirty="0">
                <a:latin typeface="Calibri"/>
                <a:cs typeface="Calibri"/>
              </a:rPr>
              <a:t>και  </a:t>
            </a:r>
            <a:r>
              <a:rPr sz="2400" spc="-15" dirty="0">
                <a:latin typeface="Calibri"/>
                <a:cs typeface="Calibri"/>
              </a:rPr>
              <a:t>των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φόρων</a:t>
            </a:r>
            <a:endParaRPr sz="2400">
              <a:latin typeface="Calibri"/>
              <a:cs typeface="Calibri"/>
            </a:endParaRPr>
          </a:p>
          <a:p>
            <a:pPr marL="756285" marR="45720" lvl="1" indent="-286385">
              <a:lnSpc>
                <a:spcPct val="70000"/>
              </a:lnSpc>
              <a:spcBef>
                <a:spcPts val="1150"/>
              </a:spcBef>
              <a:buFont typeface="Arial"/>
              <a:buChar char="–"/>
              <a:tabLst>
                <a:tab pos="756920" algn="l"/>
              </a:tabLst>
            </a:pPr>
            <a:r>
              <a:rPr sz="2400" dirty="0">
                <a:latin typeface="Calibri"/>
                <a:cs typeface="Calibri"/>
              </a:rPr>
              <a:t>Η </a:t>
            </a:r>
            <a:r>
              <a:rPr sz="2400" spc="-5" dirty="0">
                <a:latin typeface="Calibri"/>
                <a:cs typeface="Calibri"/>
              </a:rPr>
              <a:t>δημοσιονομική </a:t>
            </a:r>
            <a:r>
              <a:rPr sz="2400" spc="-15" dirty="0">
                <a:latin typeface="Calibri"/>
                <a:cs typeface="Calibri"/>
              </a:rPr>
              <a:t>πολιτική </a:t>
            </a:r>
            <a:r>
              <a:rPr sz="2400" spc="-10" dirty="0">
                <a:latin typeface="Calibri"/>
                <a:cs typeface="Calibri"/>
              </a:rPr>
              <a:t>θεωρείται </a:t>
            </a:r>
            <a:r>
              <a:rPr sz="2400" spc="-5" dirty="0">
                <a:latin typeface="Calibri"/>
                <a:cs typeface="Calibri"/>
              </a:rPr>
              <a:t>ότι βραχυχρόνια  </a:t>
            </a:r>
            <a:r>
              <a:rPr sz="2400" spc="-10" dirty="0">
                <a:latin typeface="Calibri"/>
                <a:cs typeface="Calibri"/>
              </a:rPr>
              <a:t>επηρεάζει </a:t>
            </a:r>
            <a:r>
              <a:rPr sz="2400" spc="-5" dirty="0">
                <a:latin typeface="Calibri"/>
                <a:cs typeface="Calibri"/>
              </a:rPr>
              <a:t>τη </a:t>
            </a:r>
            <a:r>
              <a:rPr sz="2400" spc="-10" dirty="0">
                <a:latin typeface="Calibri"/>
                <a:cs typeface="Calibri"/>
              </a:rPr>
              <a:t>συνολική ζήτηση </a:t>
            </a:r>
            <a:r>
              <a:rPr sz="2400" spc="-30" dirty="0">
                <a:latin typeface="Calibri"/>
                <a:cs typeface="Calibri"/>
              </a:rPr>
              <a:t>και </a:t>
            </a:r>
            <a:r>
              <a:rPr sz="2400" spc="-20" dirty="0">
                <a:latin typeface="Calibri"/>
                <a:cs typeface="Calibri"/>
              </a:rPr>
              <a:t>το </a:t>
            </a:r>
            <a:r>
              <a:rPr sz="2400" spc="-5" dirty="0">
                <a:latin typeface="Calibri"/>
                <a:cs typeface="Calibri"/>
              </a:rPr>
              <a:t>προϊόν </a:t>
            </a:r>
            <a:r>
              <a:rPr sz="2400" spc="-20" dirty="0">
                <a:latin typeface="Calibri"/>
                <a:cs typeface="Calibri"/>
              </a:rPr>
              <a:t>(καμπύλη</a:t>
            </a:r>
            <a:r>
              <a:rPr sz="2400" spc="6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DD)</a:t>
            </a:r>
            <a:endParaRPr sz="2400">
              <a:latin typeface="Calibri"/>
              <a:cs typeface="Calibri"/>
            </a:endParaRPr>
          </a:p>
          <a:p>
            <a:pPr marL="355600" marR="311785" indent="-342900">
              <a:lnSpc>
                <a:spcPct val="70000"/>
              </a:lnSpc>
              <a:spcBef>
                <a:spcPts val="1440"/>
              </a:spcBef>
              <a:buFont typeface="Arial"/>
              <a:buChar char="•"/>
              <a:tabLst>
                <a:tab pos="355600" algn="l"/>
                <a:tab pos="777875" algn="l"/>
              </a:tabLst>
            </a:pPr>
            <a:r>
              <a:rPr sz="2400" spc="-5" dirty="0">
                <a:latin typeface="Calibri"/>
                <a:cs typeface="Calibri"/>
              </a:rPr>
              <a:t>Οι	</a:t>
            </a:r>
            <a:r>
              <a:rPr sz="2400" b="1" spc="-10" dirty="0">
                <a:latin typeface="Calibri"/>
                <a:cs typeface="Calibri"/>
              </a:rPr>
              <a:t>προσωρινές </a:t>
            </a:r>
            <a:r>
              <a:rPr sz="2400" spc="-10" dirty="0">
                <a:latin typeface="Calibri"/>
                <a:cs typeface="Calibri"/>
              </a:rPr>
              <a:t>μεταβολές πολιτικής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αναμένεται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να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αντιστραφούν </a:t>
            </a:r>
            <a:r>
              <a:rPr sz="2400" spc="-10" dirty="0">
                <a:latin typeface="Calibri"/>
                <a:cs typeface="Calibri"/>
              </a:rPr>
              <a:t>στο </a:t>
            </a:r>
            <a:r>
              <a:rPr sz="2400" spc="-20" dirty="0">
                <a:latin typeface="Calibri"/>
                <a:cs typeface="Calibri"/>
              </a:rPr>
              <a:t>κοντινό </a:t>
            </a:r>
            <a:r>
              <a:rPr sz="2400" spc="-5" dirty="0">
                <a:latin typeface="Calibri"/>
                <a:cs typeface="Calibri"/>
              </a:rPr>
              <a:t>μέλλον </a:t>
            </a:r>
            <a:r>
              <a:rPr sz="2400" spc="-30" dirty="0">
                <a:latin typeface="Calibri"/>
                <a:cs typeface="Calibri"/>
              </a:rPr>
              <a:t>και </a:t>
            </a:r>
            <a:r>
              <a:rPr sz="2400" i="1" dirty="0">
                <a:latin typeface="Calibri"/>
                <a:cs typeface="Calibri"/>
              </a:rPr>
              <a:t>δεν </a:t>
            </a:r>
            <a:r>
              <a:rPr sz="2400" i="1" spc="-5" dirty="0">
                <a:latin typeface="Calibri"/>
                <a:cs typeface="Calibri"/>
              </a:rPr>
              <a:t>επηρεάζουν τις  προσδοκίες </a:t>
            </a:r>
            <a:r>
              <a:rPr sz="2400" spc="-5" dirty="0">
                <a:latin typeface="Calibri"/>
                <a:cs typeface="Calibri"/>
              </a:rPr>
              <a:t>για τις </a:t>
            </a:r>
            <a:r>
              <a:rPr sz="2400" spc="-10" dirty="0">
                <a:latin typeface="Calibri"/>
                <a:cs typeface="Calibri"/>
              </a:rPr>
              <a:t>συναλλαγματικές </a:t>
            </a:r>
            <a:r>
              <a:rPr sz="2400" spc="-5" dirty="0">
                <a:latin typeface="Calibri"/>
                <a:cs typeface="Calibri"/>
              </a:rPr>
              <a:t>ισοτιμίες</a:t>
            </a:r>
            <a:r>
              <a:rPr sz="2400" spc="9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μακροχρόνια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3618" y="268859"/>
            <a:ext cx="8039100" cy="1132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3600" b="1" spc="-5" dirty="0">
                <a:solidFill>
                  <a:srgbClr val="4F81BC"/>
                </a:solidFill>
                <a:latin typeface="Calibri"/>
                <a:cs typeface="Calibri"/>
              </a:rPr>
              <a:t>Επιπτώσεις </a:t>
            </a:r>
            <a:r>
              <a:rPr sz="3600" b="1" dirty="0">
                <a:solidFill>
                  <a:srgbClr val="4F81BC"/>
                </a:solidFill>
                <a:latin typeface="Calibri"/>
                <a:cs typeface="Calibri"/>
              </a:rPr>
              <a:t>μιας </a:t>
            </a:r>
            <a:r>
              <a:rPr sz="3600" b="1" spc="-10" dirty="0">
                <a:solidFill>
                  <a:srgbClr val="4F81BC"/>
                </a:solidFill>
                <a:latin typeface="Calibri"/>
                <a:cs typeface="Calibri"/>
              </a:rPr>
              <a:t>προσωρινής </a:t>
            </a:r>
            <a:r>
              <a:rPr sz="3600" b="1" dirty="0">
                <a:solidFill>
                  <a:srgbClr val="4F81BC"/>
                </a:solidFill>
                <a:latin typeface="Calibri"/>
                <a:cs typeface="Calibri"/>
              </a:rPr>
              <a:t>αύξησης</a:t>
            </a:r>
            <a:r>
              <a:rPr sz="3600" b="1" spc="-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4F81BC"/>
                </a:solidFill>
                <a:latin typeface="Calibri"/>
                <a:cs typeface="Calibri"/>
              </a:rPr>
              <a:t>της</a:t>
            </a:r>
            <a:endParaRPr sz="3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3600" b="1" dirty="0">
                <a:solidFill>
                  <a:srgbClr val="4F81BC"/>
                </a:solidFill>
                <a:latin typeface="Calibri"/>
                <a:cs typeface="Calibri"/>
              </a:rPr>
              <a:t>προσφοράς</a:t>
            </a:r>
            <a:r>
              <a:rPr sz="3600" b="1" spc="-7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4F81BC"/>
                </a:solidFill>
                <a:latin typeface="Calibri"/>
                <a:cs typeface="Calibri"/>
              </a:rPr>
              <a:t>χρήματος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389251" y="1527111"/>
            <a:ext cx="4978400" cy="48721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27</a:t>
            </a:fld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28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8835" rIns="0" bIns="0" rtlCol="0">
            <a:spAutoFit/>
          </a:bodyPr>
          <a:lstStyle/>
          <a:p>
            <a:pPr marL="930275">
              <a:lnSpc>
                <a:spcPct val="100000"/>
              </a:lnSpc>
            </a:pPr>
            <a:r>
              <a:rPr spc="-10" dirty="0"/>
              <a:t>Επεξήγηση του</a:t>
            </a:r>
            <a:r>
              <a:rPr spc="10" dirty="0"/>
              <a:t> </a:t>
            </a:r>
            <a:r>
              <a:rPr spc="-15" dirty="0"/>
              <a:t>Διαγράμματος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60829"/>
            <a:ext cx="7893684" cy="4638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ts val="2595"/>
              </a:lnSpc>
              <a:buFont typeface="Arial"/>
              <a:buChar char="•"/>
              <a:tabLst>
                <a:tab pos="356235" algn="l"/>
              </a:tabLst>
            </a:pPr>
            <a:r>
              <a:rPr sz="2400" spc="-5" dirty="0">
                <a:latin typeface="Calibri"/>
                <a:cs typeface="Calibri"/>
              </a:rPr>
              <a:t>Υπενθύμιση </a:t>
            </a:r>
            <a:r>
              <a:rPr sz="2400" dirty="0">
                <a:latin typeface="Calibri"/>
                <a:cs typeface="Calibri"/>
              </a:rPr>
              <a:t>1: Οι </a:t>
            </a:r>
            <a:r>
              <a:rPr sz="2400" spc="-10" dirty="0">
                <a:latin typeface="Calibri"/>
                <a:cs typeface="Calibri"/>
              </a:rPr>
              <a:t>αλλαγές </a:t>
            </a:r>
            <a:r>
              <a:rPr sz="2400" spc="-5" dirty="0">
                <a:latin typeface="Calibri"/>
                <a:cs typeface="Calibri"/>
              </a:rPr>
              <a:t>της νομισματικής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πολιτικής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ts val="2595"/>
              </a:lnSpc>
            </a:pPr>
            <a:r>
              <a:rPr sz="2400" spc="-5" dirty="0">
                <a:latin typeface="Calibri"/>
                <a:cs typeface="Calibri"/>
              </a:rPr>
              <a:t>επηρεάζουν μόνο </a:t>
            </a:r>
            <a:r>
              <a:rPr sz="2400" spc="-20" dirty="0">
                <a:latin typeface="Calibri"/>
                <a:cs typeface="Calibri"/>
              </a:rPr>
              <a:t>την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ΑΑ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spcBef>
                <a:spcPts val="1440"/>
              </a:spcBef>
              <a:buFont typeface="Arial"/>
              <a:buChar char="•"/>
              <a:tabLst>
                <a:tab pos="356235" algn="l"/>
              </a:tabLst>
            </a:pPr>
            <a:r>
              <a:rPr sz="2400" spc="-5" dirty="0">
                <a:latin typeface="Calibri"/>
                <a:cs typeface="Calibri"/>
              </a:rPr>
              <a:t>Υπενθύμιση </a:t>
            </a:r>
            <a:r>
              <a:rPr sz="2400" dirty="0">
                <a:latin typeface="Calibri"/>
                <a:cs typeface="Calibri"/>
              </a:rPr>
              <a:t>2 </a:t>
            </a:r>
            <a:r>
              <a:rPr sz="2400" spc="-5" dirty="0">
                <a:latin typeface="Calibri"/>
                <a:cs typeface="Calibri"/>
              </a:rPr>
              <a:t>(διαφάνειες 20-21): Μια αύξηση της  προσφερόμενης </a:t>
            </a:r>
            <a:r>
              <a:rPr sz="2400" spc="-10" dirty="0">
                <a:latin typeface="Calibri"/>
                <a:cs typeface="Calibri"/>
              </a:rPr>
              <a:t>ποσότητας χρηματικών περιουσιακών  </a:t>
            </a:r>
            <a:r>
              <a:rPr sz="2400" spc="-15" dirty="0">
                <a:latin typeface="Calibri"/>
                <a:cs typeface="Calibri"/>
              </a:rPr>
              <a:t>στοιχείων </a:t>
            </a:r>
            <a:r>
              <a:rPr sz="2400" spc="-5" dirty="0">
                <a:latin typeface="Calibri"/>
                <a:cs typeface="Calibri"/>
              </a:rPr>
              <a:t>μειώνει βραχυχρόνια </a:t>
            </a:r>
            <a:r>
              <a:rPr sz="2400" spc="-10" dirty="0">
                <a:latin typeface="Calibri"/>
                <a:cs typeface="Calibri"/>
              </a:rPr>
              <a:t>τα </a:t>
            </a:r>
            <a:r>
              <a:rPr sz="2400" spc="-15" dirty="0">
                <a:latin typeface="Calibri"/>
                <a:cs typeface="Calibri"/>
              </a:rPr>
              <a:t>επιτόκια, προκαλώντας  </a:t>
            </a:r>
            <a:r>
              <a:rPr sz="2400" spc="-20" dirty="0">
                <a:latin typeface="Calibri"/>
                <a:cs typeface="Calibri"/>
              </a:rPr>
              <a:t>την </a:t>
            </a:r>
            <a:r>
              <a:rPr sz="2400" spc="-5" dirty="0">
                <a:latin typeface="Calibri"/>
                <a:cs typeface="Calibri"/>
              </a:rPr>
              <a:t>υποτίμηση </a:t>
            </a:r>
            <a:r>
              <a:rPr sz="2400" spc="-10" dirty="0">
                <a:latin typeface="Calibri"/>
                <a:cs typeface="Calibri"/>
              </a:rPr>
              <a:t>του </a:t>
            </a:r>
            <a:r>
              <a:rPr sz="2400" spc="-5" dirty="0">
                <a:latin typeface="Calibri"/>
                <a:cs typeface="Calibri"/>
              </a:rPr>
              <a:t>εγχώριου </a:t>
            </a:r>
            <a:r>
              <a:rPr sz="2400" spc="-10" dirty="0">
                <a:latin typeface="Calibri"/>
                <a:cs typeface="Calibri"/>
              </a:rPr>
              <a:t>νομίσματος </a:t>
            </a:r>
            <a:r>
              <a:rPr sz="2400" spc="-5" dirty="0">
                <a:latin typeface="Calibri"/>
                <a:cs typeface="Calibri"/>
              </a:rPr>
              <a:t>(μια αύξηση </a:t>
            </a:r>
            <a:r>
              <a:rPr sz="2400" spc="-10" dirty="0">
                <a:latin typeface="Calibri"/>
                <a:cs typeface="Calibri"/>
              </a:rPr>
              <a:t>του</a:t>
            </a:r>
            <a:r>
              <a:rPr sz="2400" spc="8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ts val="2305"/>
              </a:lnSpc>
            </a:pPr>
            <a:r>
              <a:rPr sz="2400" spc="-5" dirty="0">
                <a:latin typeface="Calibri"/>
                <a:cs typeface="Calibri"/>
              </a:rPr>
              <a:t>=&gt; Η </a:t>
            </a:r>
            <a:r>
              <a:rPr sz="2400" spc="-25" dirty="0">
                <a:latin typeface="Calibri"/>
                <a:cs typeface="Calibri"/>
              </a:rPr>
              <a:t>καμπύλη </a:t>
            </a:r>
            <a:r>
              <a:rPr sz="2400" i="1" dirty="0">
                <a:latin typeface="Calibri"/>
                <a:cs typeface="Calibri"/>
              </a:rPr>
              <a:t>AA </a:t>
            </a:r>
            <a:r>
              <a:rPr sz="2400" spc="-10" dirty="0">
                <a:latin typeface="Calibri"/>
                <a:cs typeface="Calibri"/>
              </a:rPr>
              <a:t>μετατοπίζεται </a:t>
            </a:r>
            <a:r>
              <a:rPr sz="2400" dirty="0">
                <a:latin typeface="Calibri"/>
                <a:cs typeface="Calibri"/>
              </a:rPr>
              <a:t>προς </a:t>
            </a:r>
            <a:r>
              <a:rPr sz="2400" spc="-15" dirty="0">
                <a:latin typeface="Calibri"/>
                <a:cs typeface="Calibri"/>
              </a:rPr>
              <a:t>τα πάνω</a:t>
            </a:r>
            <a:r>
              <a:rPr sz="2400" spc="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(δεξιά).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6235" algn="l"/>
              </a:tabLst>
            </a:pPr>
            <a:r>
              <a:rPr sz="2400" spc="-10" dirty="0">
                <a:latin typeface="Calibri"/>
                <a:cs typeface="Calibri"/>
              </a:rPr>
              <a:t>Συνοπτικά: </a:t>
            </a:r>
            <a:r>
              <a:rPr sz="2400" spc="-5" dirty="0">
                <a:latin typeface="Calibri"/>
                <a:cs typeface="Calibri"/>
              </a:rPr>
              <a:t>Μs↑ </a:t>
            </a:r>
            <a:r>
              <a:rPr sz="2400" dirty="0">
                <a:latin typeface="Calibri"/>
                <a:cs typeface="Calibri"/>
              </a:rPr>
              <a:t>=&gt; R↓ </a:t>
            </a:r>
            <a:r>
              <a:rPr sz="2400" spc="-5" dirty="0">
                <a:latin typeface="Calibri"/>
                <a:cs typeface="Calibri"/>
              </a:rPr>
              <a:t>=&gt; E↑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(υποτίμηση)</a:t>
            </a:r>
            <a:endParaRPr sz="2400">
              <a:latin typeface="Calibri"/>
              <a:cs typeface="Calibri"/>
            </a:endParaRPr>
          </a:p>
          <a:p>
            <a:pPr marL="355600" marR="194310" indent="-342900">
              <a:lnSpc>
                <a:spcPct val="80000"/>
              </a:lnSpc>
              <a:spcBef>
                <a:spcPts val="1440"/>
              </a:spcBef>
              <a:buFont typeface="Arial"/>
              <a:buChar char="•"/>
              <a:tabLst>
                <a:tab pos="356235" algn="l"/>
              </a:tabLst>
            </a:pPr>
            <a:r>
              <a:rPr sz="2400" spc="-5" dirty="0">
                <a:latin typeface="Calibri"/>
                <a:cs typeface="Calibri"/>
              </a:rPr>
              <a:t>Τα εγχώρια προϊόντα </a:t>
            </a:r>
            <a:r>
              <a:rPr sz="2400" spc="-10" dirty="0">
                <a:latin typeface="Calibri"/>
                <a:cs typeface="Calibri"/>
              </a:rPr>
              <a:t>είναι φθηνότερα </a:t>
            </a:r>
            <a:r>
              <a:rPr sz="2400" dirty="0">
                <a:latin typeface="Calibri"/>
                <a:cs typeface="Calibri"/>
              </a:rPr>
              <a:t>σε </a:t>
            </a:r>
            <a:r>
              <a:rPr sz="2400" spc="-15" dirty="0">
                <a:latin typeface="Calibri"/>
                <a:cs typeface="Calibri"/>
              </a:rPr>
              <a:t>σχέση </a:t>
            </a:r>
            <a:r>
              <a:rPr sz="2400" dirty="0">
                <a:latin typeface="Calibri"/>
                <a:cs typeface="Calibri"/>
              </a:rPr>
              <a:t>με </a:t>
            </a:r>
            <a:r>
              <a:rPr sz="2400" spc="-15" dirty="0">
                <a:latin typeface="Calibri"/>
                <a:cs typeface="Calibri"/>
              </a:rPr>
              <a:t>τα </a:t>
            </a:r>
            <a:r>
              <a:rPr sz="2400" spc="-10" dirty="0">
                <a:latin typeface="Calibri"/>
                <a:cs typeface="Calibri"/>
              </a:rPr>
              <a:t>ξένα  </a:t>
            </a:r>
            <a:r>
              <a:rPr sz="2400" spc="-5" dirty="0">
                <a:latin typeface="Calibri"/>
                <a:cs typeface="Calibri"/>
              </a:rPr>
              <a:t>προϊόντα, </a:t>
            </a:r>
            <a:r>
              <a:rPr sz="2400" dirty="0">
                <a:latin typeface="Calibri"/>
                <a:cs typeface="Calibri"/>
              </a:rPr>
              <a:t>με </a:t>
            </a:r>
            <a:r>
              <a:rPr sz="2400" spc="-10" dirty="0">
                <a:latin typeface="Calibri"/>
                <a:cs typeface="Calibri"/>
              </a:rPr>
              <a:t>αποτέλεσμα </a:t>
            </a:r>
            <a:r>
              <a:rPr sz="2400" spc="-20" dirty="0">
                <a:latin typeface="Calibri"/>
                <a:cs typeface="Calibri"/>
              </a:rPr>
              <a:t>την </a:t>
            </a:r>
            <a:r>
              <a:rPr sz="2400" spc="-5" dirty="0">
                <a:latin typeface="Calibri"/>
                <a:cs typeface="Calibri"/>
              </a:rPr>
              <a:t>αύξηση της </a:t>
            </a:r>
            <a:r>
              <a:rPr sz="2400" spc="-10" dirty="0">
                <a:latin typeface="Calibri"/>
                <a:cs typeface="Calibri"/>
              </a:rPr>
              <a:t>ζήτησης </a:t>
            </a:r>
            <a:r>
              <a:rPr sz="2400" spc="-25" dirty="0">
                <a:latin typeface="Calibri"/>
                <a:cs typeface="Calibri"/>
              </a:rPr>
              <a:t>και </a:t>
            </a:r>
            <a:r>
              <a:rPr sz="2400" spc="-15" dirty="0">
                <a:latin typeface="Calibri"/>
                <a:cs typeface="Calibri"/>
              </a:rPr>
              <a:t>του  </a:t>
            </a:r>
            <a:r>
              <a:rPr sz="2400" spc="-5" dirty="0">
                <a:latin typeface="Calibri"/>
                <a:cs typeface="Calibri"/>
              </a:rPr>
              <a:t>προϊόντος βραχυχρόνια, </a:t>
            </a:r>
            <a:r>
              <a:rPr sz="2400" dirty="0">
                <a:latin typeface="Calibri"/>
                <a:cs typeface="Calibri"/>
              </a:rPr>
              <a:t>μέχρι </a:t>
            </a:r>
            <a:r>
              <a:rPr sz="2400" spc="-20" dirty="0">
                <a:latin typeface="Calibri"/>
                <a:cs typeface="Calibri"/>
              </a:rPr>
              <a:t>την </a:t>
            </a:r>
            <a:r>
              <a:rPr sz="2400" spc="-10" dirty="0">
                <a:latin typeface="Calibri"/>
                <a:cs typeface="Calibri"/>
              </a:rPr>
              <a:t>επίτευξη </a:t>
            </a:r>
            <a:r>
              <a:rPr sz="2400" spc="-5" dirty="0">
                <a:latin typeface="Calibri"/>
                <a:cs typeface="Calibri"/>
              </a:rPr>
              <a:t>μιας </a:t>
            </a:r>
            <a:r>
              <a:rPr sz="2400" spc="-10" dirty="0">
                <a:latin typeface="Calibri"/>
                <a:cs typeface="Calibri"/>
              </a:rPr>
              <a:t>νέας  </a:t>
            </a:r>
            <a:r>
              <a:rPr sz="2400" spc="-5" dirty="0">
                <a:latin typeface="Calibri"/>
                <a:cs typeface="Calibri"/>
              </a:rPr>
              <a:t>βραχυχρόνιας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ισορροπίας.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6235" algn="l"/>
              </a:tabLst>
            </a:pPr>
            <a:r>
              <a:rPr sz="2400" spc="-10" dirty="0">
                <a:latin typeface="Calibri"/>
                <a:cs typeface="Calibri"/>
              </a:rPr>
              <a:t>Συνοπτικά: </a:t>
            </a:r>
            <a:r>
              <a:rPr sz="2400" spc="-5" dirty="0">
                <a:latin typeface="Calibri"/>
                <a:cs typeface="Calibri"/>
              </a:rPr>
              <a:t>E↑ =&gt; D↑ =&gt;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Y↑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80413" y="268859"/>
            <a:ext cx="5584190" cy="1132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3600" b="1" spc="-5" dirty="0">
                <a:solidFill>
                  <a:srgbClr val="4F81BC"/>
                </a:solidFill>
                <a:latin typeface="Calibri"/>
                <a:cs typeface="Calibri"/>
              </a:rPr>
              <a:t>Επιπτώσεις </a:t>
            </a:r>
            <a:r>
              <a:rPr sz="3600" b="1" dirty="0">
                <a:solidFill>
                  <a:srgbClr val="4F81BC"/>
                </a:solidFill>
                <a:latin typeface="Calibri"/>
                <a:cs typeface="Calibri"/>
              </a:rPr>
              <a:t>μιας</a:t>
            </a:r>
            <a:r>
              <a:rPr sz="3600" b="1" spc="-5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4F81BC"/>
                </a:solidFill>
                <a:latin typeface="Calibri"/>
                <a:cs typeface="Calibri"/>
              </a:rPr>
              <a:t>προσωρινής</a:t>
            </a:r>
            <a:endParaRPr sz="3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3600" b="1" spc="-5" dirty="0">
                <a:solidFill>
                  <a:srgbClr val="4F81BC"/>
                </a:solidFill>
                <a:latin typeface="Calibri"/>
                <a:cs typeface="Calibri"/>
              </a:rPr>
              <a:t>δημοσιονομικής</a:t>
            </a:r>
            <a:r>
              <a:rPr sz="3600" b="1" spc="-5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4F81BC"/>
                </a:solidFill>
                <a:latin typeface="Calibri"/>
                <a:cs typeface="Calibri"/>
              </a:rPr>
              <a:t>επέκτασης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05000" y="1295400"/>
            <a:ext cx="5599049" cy="5334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29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ts val="1240"/>
              </a:lnSpc>
            </a:pPr>
            <a:fld id="{81D60167-4931-47E6-BA6A-407CBD079E47}" type="slidenum">
              <a:rPr dirty="0"/>
              <a:pPr marL="102870">
                <a:lnSpc>
                  <a:spcPts val="1240"/>
                </a:lnSpc>
              </a:pPr>
              <a:t>3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75" algn="ctr">
              <a:lnSpc>
                <a:spcPct val="100000"/>
              </a:lnSpc>
            </a:pPr>
            <a:r>
              <a:rPr sz="4000" spc="-5" dirty="0"/>
              <a:t>Οι </a:t>
            </a:r>
            <a:r>
              <a:rPr sz="4000" spc="-10" dirty="0"/>
              <a:t>προσδιοριστικοί </a:t>
            </a:r>
            <a:r>
              <a:rPr sz="4000" spc="-5" dirty="0"/>
              <a:t>παράγοντες</a:t>
            </a:r>
            <a:r>
              <a:rPr sz="4000" spc="60" dirty="0"/>
              <a:t> </a:t>
            </a:r>
            <a:r>
              <a:rPr sz="4000" dirty="0"/>
              <a:t>της</a:t>
            </a:r>
            <a:endParaRPr sz="4000"/>
          </a:p>
          <a:p>
            <a:pPr marL="3175" algn="ctr">
              <a:lnSpc>
                <a:spcPct val="100000"/>
              </a:lnSpc>
            </a:pPr>
            <a:r>
              <a:rPr sz="4000" spc="-15" dirty="0"/>
              <a:t>καταναλωτικής</a:t>
            </a:r>
            <a:r>
              <a:rPr sz="4000" spc="-35" dirty="0"/>
              <a:t> </a:t>
            </a:r>
            <a:r>
              <a:rPr sz="4000" spc="-10" dirty="0"/>
              <a:t>δαπάνης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533397"/>
            <a:ext cx="8056245" cy="4110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ts val="2450"/>
              </a:lnSpc>
              <a:buFont typeface="Arial"/>
              <a:buChar char="•"/>
              <a:tabLst>
                <a:tab pos="356235" algn="l"/>
              </a:tabLst>
            </a:pPr>
            <a:r>
              <a:rPr sz="2400" dirty="0">
                <a:latin typeface="Calibri"/>
                <a:cs typeface="Calibri"/>
              </a:rPr>
              <a:t>Οι </a:t>
            </a:r>
            <a:r>
              <a:rPr sz="2400" spc="-5" dirty="0">
                <a:latin typeface="Calibri"/>
                <a:cs typeface="Calibri"/>
              </a:rPr>
              <a:t>παράγοντες </a:t>
            </a:r>
            <a:r>
              <a:rPr sz="2400" dirty="0">
                <a:latin typeface="Calibri"/>
                <a:cs typeface="Calibri"/>
              </a:rPr>
              <a:t>που προσδιορίζουν </a:t>
            </a:r>
            <a:r>
              <a:rPr sz="2400" spc="-20" dirty="0">
                <a:latin typeface="Calibri"/>
                <a:cs typeface="Calibri"/>
              </a:rPr>
              <a:t>την </a:t>
            </a:r>
            <a:r>
              <a:rPr sz="2400" spc="-15" dirty="0">
                <a:latin typeface="Calibri"/>
                <a:cs typeface="Calibri"/>
              </a:rPr>
              <a:t>καταναλωτική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δαπάνη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ts val="2450"/>
              </a:lnSpc>
            </a:pPr>
            <a:r>
              <a:rPr sz="2400" spc="-5" dirty="0">
                <a:latin typeface="Calibri"/>
                <a:cs typeface="Calibri"/>
              </a:rPr>
              <a:t>περιλαμβάνουν:</a:t>
            </a:r>
            <a:endParaRPr sz="2400">
              <a:latin typeface="Calibri"/>
              <a:cs typeface="Calibri"/>
            </a:endParaRPr>
          </a:p>
          <a:p>
            <a:pPr marL="756285" marR="5080" lvl="1" indent="-286385">
              <a:lnSpc>
                <a:spcPct val="70000"/>
              </a:lnSpc>
              <a:spcBef>
                <a:spcPts val="1325"/>
              </a:spcBef>
              <a:buFont typeface="Arial"/>
              <a:buChar char="–"/>
              <a:tabLst>
                <a:tab pos="756920" algn="l"/>
              </a:tabLst>
            </a:pPr>
            <a:r>
              <a:rPr sz="2200" b="1" spc="-10" dirty="0">
                <a:latin typeface="Calibri"/>
                <a:cs typeface="Calibri"/>
              </a:rPr>
              <a:t>Διαθέσιμο </a:t>
            </a:r>
            <a:r>
              <a:rPr sz="2200" b="1" spc="-5" dirty="0">
                <a:latin typeface="Calibri"/>
                <a:cs typeface="Calibri"/>
              </a:rPr>
              <a:t>εισόδημα (Υd)</a:t>
            </a:r>
            <a:r>
              <a:rPr sz="2200" spc="-5" dirty="0">
                <a:latin typeface="Calibri"/>
                <a:cs typeface="Calibri"/>
              </a:rPr>
              <a:t>: η διαφορά </a:t>
            </a:r>
            <a:r>
              <a:rPr sz="2200" spc="-10" dirty="0">
                <a:latin typeface="Calibri"/>
                <a:cs typeface="Calibri"/>
              </a:rPr>
              <a:t>του εισοδήματος </a:t>
            </a:r>
            <a:r>
              <a:rPr sz="2200" spc="-5" dirty="0">
                <a:latin typeface="Calibri"/>
                <a:cs typeface="Calibri"/>
              </a:rPr>
              <a:t>από </a:t>
            </a:r>
            <a:r>
              <a:rPr sz="2200" spc="-20" dirty="0">
                <a:latin typeface="Calibri"/>
                <a:cs typeface="Calibri"/>
              </a:rPr>
              <a:t>την  </a:t>
            </a:r>
            <a:r>
              <a:rPr sz="2200" spc="-10" dirty="0">
                <a:latin typeface="Calibri"/>
                <a:cs typeface="Calibri"/>
              </a:rPr>
              <a:t>παραγωγή </a:t>
            </a:r>
            <a:r>
              <a:rPr sz="2200" spc="-5" dirty="0">
                <a:latin typeface="Calibri"/>
                <a:cs typeface="Calibri"/>
              </a:rPr>
              <a:t>(</a:t>
            </a:r>
            <a:r>
              <a:rPr sz="2200" i="1" spc="-5" dirty="0">
                <a:latin typeface="Calibri"/>
                <a:cs typeface="Calibri"/>
              </a:rPr>
              <a:t>Y</a:t>
            </a:r>
            <a:r>
              <a:rPr sz="2200" spc="-5" dirty="0">
                <a:latin typeface="Calibri"/>
                <a:cs typeface="Calibri"/>
              </a:rPr>
              <a:t>) μείον τους φόρους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</a:t>
            </a:r>
            <a:r>
              <a:rPr sz="2200" i="1" spc="-10" dirty="0">
                <a:latin typeface="Calibri"/>
                <a:cs typeface="Calibri"/>
              </a:rPr>
              <a:t>T</a:t>
            </a:r>
            <a:r>
              <a:rPr sz="2200" spc="-10" dirty="0">
                <a:latin typeface="Calibri"/>
                <a:cs typeface="Calibri"/>
              </a:rPr>
              <a:t>).</a:t>
            </a:r>
            <a:endParaRPr sz="2200">
              <a:latin typeface="Calibri"/>
              <a:cs typeface="Calibri"/>
            </a:endParaRPr>
          </a:p>
          <a:p>
            <a:pPr marL="756285" lvl="1" indent="-286385">
              <a:lnSpc>
                <a:spcPts val="2245"/>
              </a:lnSpc>
              <a:spcBef>
                <a:spcPts val="530"/>
              </a:spcBef>
              <a:buFont typeface="Arial"/>
              <a:buChar char="–"/>
              <a:tabLst>
                <a:tab pos="756920" algn="l"/>
              </a:tabLst>
            </a:pPr>
            <a:r>
              <a:rPr sz="2200" spc="-5" dirty="0">
                <a:latin typeface="Calibri"/>
                <a:cs typeface="Calibri"/>
              </a:rPr>
              <a:t>Περισσότερο </a:t>
            </a:r>
            <a:r>
              <a:rPr sz="2200" spc="-10" dirty="0">
                <a:latin typeface="Calibri"/>
                <a:cs typeface="Calibri"/>
              </a:rPr>
              <a:t>διαθέσιμο </a:t>
            </a:r>
            <a:r>
              <a:rPr sz="2200" spc="-5" dirty="0">
                <a:latin typeface="Calibri"/>
                <a:cs typeface="Calibri"/>
              </a:rPr>
              <a:t>εισόδημα </a:t>
            </a:r>
            <a:r>
              <a:rPr sz="2200" spc="-15" dirty="0">
                <a:latin typeface="Calibri"/>
                <a:cs typeface="Calibri"/>
              </a:rPr>
              <a:t>σημαίνει</a:t>
            </a:r>
            <a:r>
              <a:rPr sz="2200" spc="13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περισσότερη</a:t>
            </a:r>
            <a:endParaRPr sz="2200">
              <a:latin typeface="Calibri"/>
              <a:cs typeface="Calibri"/>
            </a:endParaRPr>
          </a:p>
          <a:p>
            <a:pPr marL="756285">
              <a:lnSpc>
                <a:spcPts val="1850"/>
              </a:lnSpc>
            </a:pPr>
            <a:r>
              <a:rPr sz="2200" spc="-15" dirty="0">
                <a:latin typeface="Calibri"/>
                <a:cs typeface="Calibri"/>
              </a:rPr>
              <a:t>καταναλωτική </a:t>
            </a:r>
            <a:r>
              <a:rPr sz="2200" spc="-5" dirty="0">
                <a:latin typeface="Calibri"/>
                <a:cs typeface="Calibri"/>
              </a:rPr>
              <a:t>δαπάνη, αλλά συνήθως η</a:t>
            </a:r>
            <a:r>
              <a:rPr sz="2200" spc="5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κατανάλωση</a:t>
            </a:r>
            <a:endParaRPr sz="2200">
              <a:latin typeface="Calibri"/>
              <a:cs typeface="Calibri"/>
            </a:endParaRPr>
          </a:p>
          <a:p>
            <a:pPr marL="756285">
              <a:lnSpc>
                <a:spcPts val="1850"/>
              </a:lnSpc>
            </a:pPr>
            <a:r>
              <a:rPr sz="2200" spc="-10" dirty="0">
                <a:latin typeface="Calibri"/>
                <a:cs typeface="Calibri"/>
              </a:rPr>
              <a:t>αυξάνεται λιγότερο </a:t>
            </a:r>
            <a:r>
              <a:rPr sz="2200" spc="-5" dirty="0">
                <a:latin typeface="Calibri"/>
                <a:cs typeface="Calibri"/>
              </a:rPr>
              <a:t>από </a:t>
            </a:r>
            <a:r>
              <a:rPr sz="2200" spc="-25" dirty="0">
                <a:latin typeface="Calibri"/>
                <a:cs typeface="Calibri"/>
              </a:rPr>
              <a:t>την </a:t>
            </a:r>
            <a:r>
              <a:rPr sz="2200" spc="-5" dirty="0">
                <a:latin typeface="Calibri"/>
                <a:cs typeface="Calibri"/>
              </a:rPr>
              <a:t>αύξηση </a:t>
            </a:r>
            <a:r>
              <a:rPr sz="2200" spc="-10" dirty="0">
                <a:latin typeface="Calibri"/>
                <a:cs typeface="Calibri"/>
              </a:rPr>
              <a:t>του</a:t>
            </a:r>
            <a:r>
              <a:rPr sz="2200" spc="1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διαθέσιμου</a:t>
            </a:r>
            <a:endParaRPr sz="2200">
              <a:latin typeface="Calibri"/>
              <a:cs typeface="Calibri"/>
            </a:endParaRPr>
          </a:p>
          <a:p>
            <a:pPr marL="756285" marR="66675">
              <a:lnSpc>
                <a:spcPct val="70000"/>
              </a:lnSpc>
              <a:spcBef>
                <a:spcPts val="395"/>
              </a:spcBef>
            </a:pPr>
            <a:r>
              <a:rPr sz="2200" spc="-5" dirty="0">
                <a:latin typeface="Calibri"/>
                <a:cs typeface="Calibri"/>
              </a:rPr>
              <a:t>εισοδήματος ( Βλέπε </a:t>
            </a:r>
            <a:r>
              <a:rPr sz="2200" spc="-10" dirty="0">
                <a:latin typeface="Calibri"/>
                <a:cs typeface="Calibri"/>
              </a:rPr>
              <a:t>Μάκρο: </a:t>
            </a:r>
            <a:r>
              <a:rPr sz="2200" spc="-5" dirty="0">
                <a:latin typeface="Calibri"/>
                <a:cs typeface="Calibri"/>
              </a:rPr>
              <a:t>Οριακή ροπή προς </a:t>
            </a:r>
            <a:r>
              <a:rPr sz="2200" spc="-15" dirty="0">
                <a:latin typeface="Calibri"/>
                <a:cs typeface="Calibri"/>
              </a:rPr>
              <a:t>κατανάλωση </a:t>
            </a:r>
            <a:r>
              <a:rPr sz="2200" spc="-5" dirty="0">
                <a:latin typeface="Calibri"/>
                <a:cs typeface="Calibri"/>
              </a:rPr>
              <a:t>=  MPC = </a:t>
            </a:r>
            <a:r>
              <a:rPr sz="2200" spc="-50" dirty="0">
                <a:latin typeface="Calibri"/>
                <a:cs typeface="Calibri"/>
              </a:rPr>
              <a:t>dC/dY,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0&lt;MPC&lt;1)</a:t>
            </a:r>
            <a:endParaRPr sz="2200">
              <a:latin typeface="Calibri"/>
              <a:cs typeface="Calibri"/>
            </a:endParaRPr>
          </a:p>
          <a:p>
            <a:pPr marL="756285" indent="-286385">
              <a:lnSpc>
                <a:spcPts val="2245"/>
              </a:lnSpc>
              <a:spcBef>
                <a:spcPts val="530"/>
              </a:spcBef>
              <a:buFont typeface="Arial"/>
              <a:buChar char="–"/>
              <a:tabLst>
                <a:tab pos="756920" algn="l"/>
              </a:tabLst>
            </a:pPr>
            <a:r>
              <a:rPr sz="2200" spc="-5" dirty="0">
                <a:latin typeface="Calibri"/>
                <a:cs typeface="Calibri"/>
              </a:rPr>
              <a:t>Τα </a:t>
            </a:r>
            <a:r>
              <a:rPr sz="2200" spc="-15" dirty="0">
                <a:latin typeface="Calibri"/>
                <a:cs typeface="Calibri"/>
              </a:rPr>
              <a:t>πραγματικά επιτόκια </a:t>
            </a:r>
            <a:r>
              <a:rPr sz="2200" spc="-10" dirty="0">
                <a:latin typeface="Calibri"/>
                <a:cs typeface="Calibri"/>
              </a:rPr>
              <a:t>επηρεάζουν το </a:t>
            </a:r>
            <a:r>
              <a:rPr sz="2200" spc="-5" dirty="0">
                <a:latin typeface="Calibri"/>
                <a:cs typeface="Calibri"/>
              </a:rPr>
              <a:t>ύψος</a:t>
            </a:r>
            <a:r>
              <a:rPr sz="2200" spc="1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της</a:t>
            </a:r>
            <a:endParaRPr sz="2200">
              <a:latin typeface="Calibri"/>
              <a:cs typeface="Calibri"/>
            </a:endParaRPr>
          </a:p>
          <a:p>
            <a:pPr marL="756285" marR="108585">
              <a:lnSpc>
                <a:spcPct val="70000"/>
              </a:lnSpc>
              <a:spcBef>
                <a:spcPts val="395"/>
              </a:spcBef>
            </a:pPr>
            <a:r>
              <a:rPr sz="2200" spc="-5" dirty="0">
                <a:latin typeface="Calibri"/>
                <a:cs typeface="Calibri"/>
              </a:rPr>
              <a:t>αποταμίευσης </a:t>
            </a:r>
            <a:r>
              <a:rPr sz="2200" spc="-30" dirty="0">
                <a:latin typeface="Calibri"/>
                <a:cs typeface="Calibri"/>
              </a:rPr>
              <a:t>και </a:t>
            </a:r>
            <a:r>
              <a:rPr sz="2200" spc="-5" dirty="0">
                <a:latin typeface="Calibri"/>
                <a:cs typeface="Calibri"/>
              </a:rPr>
              <a:t>της δαπάνης για </a:t>
            </a:r>
            <a:r>
              <a:rPr sz="2200" spc="-20" dirty="0">
                <a:latin typeface="Calibri"/>
                <a:cs typeface="Calibri"/>
              </a:rPr>
              <a:t>καταναλωτικά </a:t>
            </a:r>
            <a:r>
              <a:rPr sz="2200" spc="-5" dirty="0">
                <a:latin typeface="Calibri"/>
                <a:cs typeface="Calibri"/>
              </a:rPr>
              <a:t>αγαθά, αλλά  θεωρούμε ότι δεν </a:t>
            </a:r>
            <a:r>
              <a:rPr sz="2200" spc="-10" dirty="0">
                <a:latin typeface="Calibri"/>
                <a:cs typeface="Calibri"/>
              </a:rPr>
              <a:t>έχουν σημασία</a:t>
            </a:r>
            <a:r>
              <a:rPr sz="2200" spc="5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εδώ.</a:t>
            </a:r>
            <a:endParaRPr sz="2200">
              <a:latin typeface="Calibri"/>
              <a:cs typeface="Calibri"/>
            </a:endParaRPr>
          </a:p>
          <a:p>
            <a:pPr marL="756285" indent="-286385">
              <a:lnSpc>
                <a:spcPts val="2245"/>
              </a:lnSpc>
              <a:spcBef>
                <a:spcPts val="525"/>
              </a:spcBef>
              <a:buFont typeface="Arial"/>
              <a:buChar char="–"/>
              <a:tabLst>
                <a:tab pos="756920" algn="l"/>
              </a:tabLst>
            </a:pPr>
            <a:r>
              <a:rPr sz="2200" spc="-5" dirty="0">
                <a:latin typeface="Calibri"/>
                <a:cs typeface="Calibri"/>
              </a:rPr>
              <a:t>Ο </a:t>
            </a:r>
            <a:r>
              <a:rPr sz="2200" spc="-10" dirty="0">
                <a:latin typeface="Calibri"/>
                <a:cs typeface="Calibri"/>
              </a:rPr>
              <a:t>πλούτος επηρεάζει </a:t>
            </a:r>
            <a:r>
              <a:rPr sz="2200" spc="-5" dirty="0">
                <a:latin typeface="Calibri"/>
                <a:cs typeface="Calibri"/>
              </a:rPr>
              <a:t>επίσης </a:t>
            </a:r>
            <a:r>
              <a:rPr sz="2200" spc="-20" dirty="0">
                <a:latin typeface="Calibri"/>
                <a:cs typeface="Calibri"/>
              </a:rPr>
              <a:t>την </a:t>
            </a:r>
            <a:r>
              <a:rPr sz="2200" spc="-15" dirty="0">
                <a:latin typeface="Calibri"/>
                <a:cs typeface="Calibri"/>
              </a:rPr>
              <a:t>καταναλωτική </a:t>
            </a:r>
            <a:r>
              <a:rPr sz="2200" spc="-5" dirty="0">
                <a:latin typeface="Calibri"/>
                <a:cs typeface="Calibri"/>
              </a:rPr>
              <a:t>δαπάνη,</a:t>
            </a:r>
            <a:r>
              <a:rPr sz="2200" spc="1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αλλά</a:t>
            </a:r>
            <a:endParaRPr sz="2200">
              <a:latin typeface="Calibri"/>
              <a:cs typeface="Calibri"/>
            </a:endParaRPr>
          </a:p>
          <a:p>
            <a:pPr marL="756285">
              <a:lnSpc>
                <a:spcPts val="2245"/>
              </a:lnSpc>
            </a:pPr>
            <a:r>
              <a:rPr sz="2200" spc="-5" dirty="0">
                <a:latin typeface="Calibri"/>
                <a:cs typeface="Calibri"/>
              </a:rPr>
              <a:t>θεωρούμε ότι δεν </a:t>
            </a:r>
            <a:r>
              <a:rPr sz="2200" spc="-10" dirty="0">
                <a:latin typeface="Calibri"/>
                <a:cs typeface="Calibri"/>
              </a:rPr>
              <a:t>έχει σημασία</a:t>
            </a:r>
            <a:r>
              <a:rPr sz="2200" spc="5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εδώ.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427211" y="6465214"/>
            <a:ext cx="18097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30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8835" rIns="0" bIns="0" rtlCol="0">
            <a:spAutoFit/>
          </a:bodyPr>
          <a:lstStyle/>
          <a:p>
            <a:pPr marL="930275">
              <a:lnSpc>
                <a:spcPct val="100000"/>
              </a:lnSpc>
            </a:pPr>
            <a:r>
              <a:rPr spc="-10" dirty="0"/>
              <a:t>Επεξήγηση του</a:t>
            </a:r>
            <a:r>
              <a:rPr spc="10" dirty="0"/>
              <a:t> </a:t>
            </a:r>
            <a:r>
              <a:rPr spc="-15" dirty="0"/>
              <a:t>Διαγράμματος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52473"/>
            <a:ext cx="8037830" cy="48780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ts val="2700"/>
              </a:lnSpc>
              <a:buFont typeface="Arial"/>
              <a:buChar char="•"/>
              <a:tabLst>
                <a:tab pos="356235" algn="l"/>
              </a:tabLst>
            </a:pPr>
            <a:r>
              <a:rPr sz="2500" spc="-5" dirty="0">
                <a:latin typeface="Calibri"/>
                <a:cs typeface="Calibri"/>
              </a:rPr>
              <a:t>Επεκτατική </a:t>
            </a:r>
            <a:r>
              <a:rPr sz="2500" spc="-15" dirty="0">
                <a:latin typeface="Calibri"/>
                <a:cs typeface="Calibri"/>
              </a:rPr>
              <a:t>(χαλαρή) </a:t>
            </a:r>
            <a:r>
              <a:rPr sz="2500" spc="-5" dirty="0">
                <a:latin typeface="Calibri"/>
                <a:cs typeface="Calibri"/>
              </a:rPr>
              <a:t>– </a:t>
            </a:r>
            <a:r>
              <a:rPr sz="2500" dirty="0">
                <a:latin typeface="Calibri"/>
                <a:cs typeface="Calibri"/>
              </a:rPr>
              <a:t>περιοριστική </a:t>
            </a:r>
            <a:r>
              <a:rPr sz="2500" spc="-5" dirty="0">
                <a:latin typeface="Calibri"/>
                <a:cs typeface="Calibri"/>
              </a:rPr>
              <a:t>(σφικτή)</a:t>
            </a:r>
            <a:endParaRPr sz="2500">
              <a:latin typeface="Calibri"/>
              <a:cs typeface="Calibri"/>
            </a:endParaRPr>
          </a:p>
          <a:p>
            <a:pPr marL="355600">
              <a:lnSpc>
                <a:spcPts val="2700"/>
              </a:lnSpc>
            </a:pPr>
            <a:r>
              <a:rPr sz="2500" spc="-10" dirty="0">
                <a:latin typeface="Calibri"/>
                <a:cs typeface="Calibri"/>
              </a:rPr>
              <a:t>μακροοικονομική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πολιτική</a:t>
            </a:r>
            <a:endParaRPr sz="2500">
              <a:latin typeface="Calibri"/>
              <a:cs typeface="Calibri"/>
            </a:endParaRPr>
          </a:p>
          <a:p>
            <a:pPr marL="355600" marR="632460" indent="-342900">
              <a:lnSpc>
                <a:spcPct val="80000"/>
              </a:lnSpc>
              <a:spcBef>
                <a:spcPts val="600"/>
              </a:spcBef>
              <a:buFont typeface="Arial"/>
              <a:buChar char="•"/>
              <a:tabLst>
                <a:tab pos="356235" algn="l"/>
              </a:tabLst>
            </a:pPr>
            <a:r>
              <a:rPr sz="2500" spc="-5" dirty="0">
                <a:latin typeface="Calibri"/>
                <a:cs typeface="Calibri"/>
              </a:rPr>
              <a:t>Οι </a:t>
            </a:r>
            <a:r>
              <a:rPr sz="2500" spc="-10" dirty="0">
                <a:latin typeface="Calibri"/>
                <a:cs typeface="Calibri"/>
              </a:rPr>
              <a:t>αλλαγές </a:t>
            </a:r>
            <a:r>
              <a:rPr sz="2500" dirty="0">
                <a:latin typeface="Calibri"/>
                <a:cs typeface="Calibri"/>
              </a:rPr>
              <a:t>της </a:t>
            </a:r>
            <a:r>
              <a:rPr sz="2500" spc="-5" dirty="0">
                <a:latin typeface="Calibri"/>
                <a:cs typeface="Calibri"/>
              </a:rPr>
              <a:t>δημοσιονομικής </a:t>
            </a:r>
            <a:r>
              <a:rPr sz="2500" spc="-15" dirty="0">
                <a:latin typeface="Calibri"/>
                <a:cs typeface="Calibri"/>
              </a:rPr>
              <a:t>πολιτικής </a:t>
            </a:r>
            <a:r>
              <a:rPr sz="2500" spc="-5" dirty="0">
                <a:latin typeface="Calibri"/>
                <a:cs typeface="Calibri"/>
              </a:rPr>
              <a:t>επηρεάζουν  </a:t>
            </a:r>
            <a:r>
              <a:rPr sz="2500" spc="-10" dirty="0">
                <a:latin typeface="Calibri"/>
                <a:cs typeface="Calibri"/>
              </a:rPr>
              <a:t>μόνο </a:t>
            </a:r>
            <a:r>
              <a:rPr sz="2500" spc="-25" dirty="0">
                <a:latin typeface="Calibri"/>
                <a:cs typeface="Calibri"/>
              </a:rPr>
              <a:t>την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DD</a:t>
            </a:r>
            <a:endParaRPr sz="250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spcBef>
                <a:spcPts val="600"/>
              </a:spcBef>
              <a:buFont typeface="Arial"/>
              <a:buChar char="•"/>
              <a:tabLst>
                <a:tab pos="356235" algn="l"/>
              </a:tabLst>
            </a:pPr>
            <a:r>
              <a:rPr sz="2500" spc="-5" dirty="0">
                <a:latin typeface="Calibri"/>
                <a:cs typeface="Calibri"/>
              </a:rPr>
              <a:t>Η επεκτατική δημοσιονομική </a:t>
            </a:r>
            <a:r>
              <a:rPr sz="2500" spc="-15" dirty="0">
                <a:latin typeface="Calibri"/>
                <a:cs typeface="Calibri"/>
              </a:rPr>
              <a:t>πολιτική </a:t>
            </a:r>
            <a:r>
              <a:rPr sz="2500" spc="-5" dirty="0">
                <a:latin typeface="Calibri"/>
                <a:cs typeface="Calibri"/>
              </a:rPr>
              <a:t>(π.χ. αύξηση </a:t>
            </a:r>
            <a:r>
              <a:rPr sz="2500" spc="-10" dirty="0">
                <a:latin typeface="Calibri"/>
                <a:cs typeface="Calibri"/>
              </a:rPr>
              <a:t>των  </a:t>
            </a:r>
            <a:r>
              <a:rPr sz="2500" spc="-5" dirty="0">
                <a:latin typeface="Calibri"/>
                <a:cs typeface="Calibri"/>
              </a:rPr>
              <a:t>δημοσίων </a:t>
            </a:r>
            <a:r>
              <a:rPr sz="2500" spc="-10" dirty="0">
                <a:latin typeface="Calibri"/>
                <a:cs typeface="Calibri"/>
              </a:rPr>
              <a:t>δαπανών </a:t>
            </a:r>
            <a:r>
              <a:rPr sz="2500" spc="-5" dirty="0">
                <a:latin typeface="Calibri"/>
                <a:cs typeface="Calibri"/>
              </a:rPr>
              <a:t>ή μείωση </a:t>
            </a:r>
            <a:r>
              <a:rPr sz="2500" spc="-10" dirty="0">
                <a:latin typeface="Calibri"/>
                <a:cs typeface="Calibri"/>
              </a:rPr>
              <a:t>των φόρων) μετατοπίζει </a:t>
            </a:r>
            <a:r>
              <a:rPr sz="2500" spc="-20" dirty="0">
                <a:latin typeface="Calibri"/>
                <a:cs typeface="Calibri"/>
              </a:rPr>
              <a:t>την  </a:t>
            </a:r>
            <a:r>
              <a:rPr sz="2500" spc="-5" dirty="0">
                <a:latin typeface="Calibri"/>
                <a:cs typeface="Calibri"/>
              </a:rPr>
              <a:t>DD προς </a:t>
            </a:r>
            <a:r>
              <a:rPr sz="2500" spc="5" dirty="0">
                <a:latin typeface="Calibri"/>
                <a:cs typeface="Calibri"/>
              </a:rPr>
              <a:t>στα </a:t>
            </a:r>
            <a:r>
              <a:rPr sz="2500" spc="-10" dirty="0">
                <a:latin typeface="Calibri"/>
                <a:cs typeface="Calibri"/>
              </a:rPr>
              <a:t>δεξιά, </a:t>
            </a:r>
            <a:r>
              <a:rPr sz="2500" spc="-5" dirty="0">
                <a:latin typeface="Calibri"/>
                <a:cs typeface="Calibri"/>
              </a:rPr>
              <a:t>γιατί </a:t>
            </a:r>
            <a:r>
              <a:rPr sz="2500" spc="-10" dirty="0">
                <a:latin typeface="Calibri"/>
                <a:cs typeface="Calibri"/>
              </a:rPr>
              <a:t>αυξάνει </a:t>
            </a:r>
            <a:r>
              <a:rPr sz="2500" spc="-5" dirty="0">
                <a:latin typeface="Calibri"/>
                <a:cs typeface="Calibri"/>
              </a:rPr>
              <a:t>τη </a:t>
            </a:r>
            <a:r>
              <a:rPr sz="2500" spc="-10" dirty="0">
                <a:latin typeface="Calibri"/>
                <a:cs typeface="Calibri"/>
              </a:rPr>
              <a:t>συνολική ζήτηση </a:t>
            </a:r>
            <a:r>
              <a:rPr sz="2500" spc="-30" dirty="0">
                <a:latin typeface="Calibri"/>
                <a:cs typeface="Calibri"/>
              </a:rPr>
              <a:t>και  </a:t>
            </a:r>
            <a:r>
              <a:rPr sz="2500" spc="-5" dirty="0">
                <a:latin typeface="Calibri"/>
                <a:cs typeface="Calibri"/>
              </a:rPr>
              <a:t>επομένως </a:t>
            </a:r>
            <a:r>
              <a:rPr sz="2500" spc="-30" dirty="0">
                <a:latin typeface="Calibri"/>
                <a:cs typeface="Calibri"/>
              </a:rPr>
              <a:t>και </a:t>
            </a:r>
            <a:r>
              <a:rPr sz="2500" spc="-15" dirty="0">
                <a:latin typeface="Calibri"/>
                <a:cs typeface="Calibri"/>
              </a:rPr>
              <a:t>το </a:t>
            </a:r>
            <a:r>
              <a:rPr sz="2500" spc="-5" dirty="0">
                <a:latin typeface="Calibri"/>
                <a:cs typeface="Calibri"/>
              </a:rPr>
              <a:t>προϊόν. </a:t>
            </a:r>
            <a:r>
              <a:rPr sz="2500" dirty="0">
                <a:latin typeface="Calibri"/>
                <a:cs typeface="Calibri"/>
              </a:rPr>
              <a:t>[G↑ </a:t>
            </a:r>
            <a:r>
              <a:rPr sz="2500" spc="-5" dirty="0">
                <a:latin typeface="Calibri"/>
                <a:cs typeface="Calibri"/>
              </a:rPr>
              <a:t>or T↓ =&gt; D↑ =&gt; Y↑], [βλέπε  </a:t>
            </a:r>
            <a:r>
              <a:rPr sz="2500" spc="-30" dirty="0">
                <a:latin typeface="Calibri"/>
                <a:cs typeface="Calibri"/>
              </a:rPr>
              <a:t>και </a:t>
            </a:r>
            <a:r>
              <a:rPr sz="2500" spc="-5" dirty="0">
                <a:latin typeface="Calibri"/>
                <a:cs typeface="Calibri"/>
              </a:rPr>
              <a:t>Διαφάνεια</a:t>
            </a:r>
            <a:r>
              <a:rPr sz="2500" spc="-5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14]</a:t>
            </a:r>
            <a:endParaRPr sz="2500">
              <a:latin typeface="Calibri"/>
              <a:cs typeface="Calibri"/>
            </a:endParaRPr>
          </a:p>
          <a:p>
            <a:pPr marL="355600" marR="44450" indent="-342900">
              <a:lnSpc>
                <a:spcPct val="80000"/>
              </a:lnSpc>
              <a:spcBef>
                <a:spcPts val="600"/>
              </a:spcBef>
              <a:buFont typeface="Arial"/>
              <a:buChar char="•"/>
              <a:tabLst>
                <a:tab pos="356235" algn="l"/>
                <a:tab pos="4992370" algn="l"/>
                <a:tab pos="5700395" algn="l"/>
              </a:tabLst>
            </a:pPr>
            <a:r>
              <a:rPr sz="2500" spc="-114" dirty="0">
                <a:latin typeface="Calibri"/>
                <a:cs typeface="Calibri"/>
              </a:rPr>
              <a:t>Το </a:t>
            </a:r>
            <a:r>
              <a:rPr sz="2500" spc="-5" dirty="0">
                <a:latin typeface="Calibri"/>
                <a:cs typeface="Calibri"/>
              </a:rPr>
              <a:t>υψηλότερο προϊόν αυξάνει τη </a:t>
            </a:r>
            <a:r>
              <a:rPr sz="2500" spc="-10" dirty="0">
                <a:latin typeface="Calibri"/>
                <a:cs typeface="Calibri"/>
              </a:rPr>
              <a:t>ζήτηση </a:t>
            </a:r>
            <a:r>
              <a:rPr sz="2500" spc="-5" dirty="0">
                <a:latin typeface="Calibri"/>
                <a:cs typeface="Calibri"/>
              </a:rPr>
              <a:t>για </a:t>
            </a:r>
            <a:r>
              <a:rPr sz="2500" spc="-15" dirty="0">
                <a:latin typeface="Calibri"/>
                <a:cs typeface="Calibri"/>
              </a:rPr>
              <a:t>πραγματικά  </a:t>
            </a:r>
            <a:r>
              <a:rPr sz="2500" spc="-10" dirty="0">
                <a:latin typeface="Calibri"/>
                <a:cs typeface="Calibri"/>
              </a:rPr>
              <a:t>διαθέσιμα (ζήτηση χρήματος) </a:t>
            </a:r>
            <a:r>
              <a:rPr sz="2500" spc="-5" dirty="0">
                <a:latin typeface="Calibri"/>
                <a:cs typeface="Calibri"/>
              </a:rPr>
              <a:t>=&gt; επειδή οι τιμές </a:t>
            </a:r>
            <a:r>
              <a:rPr sz="2500" spc="-10" dirty="0">
                <a:latin typeface="Calibri"/>
                <a:cs typeface="Calibri"/>
              </a:rPr>
              <a:t>είναι  </a:t>
            </a:r>
            <a:r>
              <a:rPr sz="2500" dirty="0">
                <a:latin typeface="Calibri"/>
                <a:cs typeface="Calibri"/>
              </a:rPr>
              <a:t>σταθερές </a:t>
            </a:r>
            <a:r>
              <a:rPr sz="2500" spc="-5" dirty="0">
                <a:latin typeface="Calibri"/>
                <a:cs typeface="Calibri"/>
              </a:rPr>
              <a:t>πρέπει να αυξηθεί </a:t>
            </a:r>
            <a:r>
              <a:rPr sz="2500" spc="39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το</a:t>
            </a:r>
            <a:r>
              <a:rPr sz="2500" spc="24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επιτόκιο	</a:t>
            </a:r>
            <a:r>
              <a:rPr sz="2500" spc="-5" dirty="0">
                <a:latin typeface="Calibri"/>
                <a:cs typeface="Calibri"/>
              </a:rPr>
              <a:t>για</a:t>
            </a:r>
            <a:r>
              <a:rPr sz="2500" spc="-1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να  ισορροπήσει  η  αγορά</a:t>
            </a:r>
            <a:r>
              <a:rPr sz="2500" spc="-21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χρήματος</a:t>
            </a:r>
            <a:r>
              <a:rPr sz="2500" spc="27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=&gt;	με </a:t>
            </a:r>
            <a:r>
              <a:rPr sz="2500" spc="-10" dirty="0">
                <a:latin typeface="Calibri"/>
                <a:cs typeface="Calibri"/>
              </a:rPr>
              <a:t>αμετάβλητα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τα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ξένα 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επιτόκια το </a:t>
            </a:r>
            <a:r>
              <a:rPr sz="2500" spc="-5" dirty="0">
                <a:latin typeface="Calibri"/>
                <a:cs typeface="Calibri"/>
              </a:rPr>
              <a:t>εγχώριο νόμισμα θα ανατιμηθεί [Y↑=&gt;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Md↑</a:t>
            </a:r>
            <a:endParaRPr sz="2500">
              <a:latin typeface="Calibri"/>
              <a:cs typeface="Calibri"/>
            </a:endParaRPr>
          </a:p>
          <a:p>
            <a:pPr marL="355600">
              <a:lnSpc>
                <a:spcPts val="2400"/>
              </a:lnSpc>
            </a:pPr>
            <a:r>
              <a:rPr sz="2500" spc="-5" dirty="0">
                <a:latin typeface="Calibri"/>
                <a:cs typeface="Calibri"/>
              </a:rPr>
              <a:t>=&gt; R↑ =&gt; E↓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(ανατίμηση)]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31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6" rIns="0" bIns="0" rtlCol="0">
            <a:spAutoFit/>
          </a:bodyPr>
          <a:lstStyle/>
          <a:p>
            <a:pPr marL="5080" algn="ctr">
              <a:lnSpc>
                <a:spcPct val="100000"/>
              </a:lnSpc>
            </a:pPr>
            <a:r>
              <a:rPr dirty="0"/>
              <a:t>Οι </a:t>
            </a:r>
            <a:r>
              <a:rPr spc="-15" dirty="0"/>
              <a:t>μακροοικονομικές </a:t>
            </a:r>
            <a:r>
              <a:rPr spc="-20" dirty="0"/>
              <a:t>πολιτικές </a:t>
            </a:r>
            <a:r>
              <a:rPr spc="-40" dirty="0"/>
              <a:t>και</a:t>
            </a:r>
            <a:r>
              <a:rPr spc="-10" dirty="0"/>
              <a:t> </a:t>
            </a:r>
            <a:r>
              <a:rPr dirty="0"/>
              <a:t>η</a:t>
            </a:r>
          </a:p>
          <a:p>
            <a:pPr marL="5080" algn="ctr">
              <a:lnSpc>
                <a:spcPct val="100000"/>
              </a:lnSpc>
            </a:pPr>
            <a:r>
              <a:rPr spc="-5" dirty="0"/>
              <a:t>επίτευξη </a:t>
            </a:r>
            <a:r>
              <a:rPr dirty="0"/>
              <a:t>πλήρους</a:t>
            </a:r>
            <a:r>
              <a:rPr spc="-80" dirty="0"/>
              <a:t> </a:t>
            </a:r>
            <a:r>
              <a:rPr spc="-10" dirty="0"/>
              <a:t>απασχόλησης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69973"/>
            <a:ext cx="8041005" cy="4354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ts val="2640"/>
              </a:lnSpc>
              <a:buFont typeface="Arial"/>
              <a:buChar char="•"/>
              <a:tabLst>
                <a:tab pos="356235" algn="l"/>
              </a:tabLst>
            </a:pPr>
            <a:r>
              <a:rPr sz="2400" dirty="0">
                <a:latin typeface="Calibri"/>
                <a:cs typeface="Calibri"/>
              </a:rPr>
              <a:t>Οι </a:t>
            </a:r>
            <a:r>
              <a:rPr sz="2400" spc="-5" dirty="0">
                <a:latin typeface="Calibri"/>
                <a:cs typeface="Calibri"/>
              </a:rPr>
              <a:t>πόροι </a:t>
            </a:r>
            <a:r>
              <a:rPr sz="2400" dirty="0">
                <a:latin typeface="Calibri"/>
                <a:cs typeface="Calibri"/>
              </a:rPr>
              <a:t>που </a:t>
            </a:r>
            <a:r>
              <a:rPr sz="2400" spc="-5" dirty="0">
                <a:latin typeface="Calibri"/>
                <a:cs typeface="Calibri"/>
              </a:rPr>
              <a:t>χρησιμοποιούνται </a:t>
            </a:r>
            <a:r>
              <a:rPr sz="2400" spc="-15" dirty="0">
                <a:latin typeface="Calibri"/>
                <a:cs typeface="Calibri"/>
              </a:rPr>
              <a:t>στην </a:t>
            </a:r>
            <a:r>
              <a:rPr sz="2400" spc="-10" dirty="0">
                <a:latin typeface="Calibri"/>
                <a:cs typeface="Calibri"/>
              </a:rPr>
              <a:t>παραγωγική</a:t>
            </a:r>
            <a:r>
              <a:rPr sz="2400" spc="4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διαδικασία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ts val="2640"/>
              </a:lnSpc>
            </a:pPr>
            <a:r>
              <a:rPr sz="2400" dirty="0">
                <a:latin typeface="Calibri"/>
                <a:cs typeface="Calibri"/>
              </a:rPr>
              <a:t>μπορεί </a:t>
            </a:r>
            <a:r>
              <a:rPr sz="2400" spc="-5" dirty="0">
                <a:latin typeface="Calibri"/>
                <a:cs typeface="Calibri"/>
              </a:rPr>
              <a:t>να </a:t>
            </a:r>
            <a:r>
              <a:rPr sz="2400" spc="-15" dirty="0">
                <a:latin typeface="Calibri"/>
                <a:cs typeface="Calibri"/>
              </a:rPr>
              <a:t>υποαπασχολούνται </a:t>
            </a:r>
            <a:r>
              <a:rPr sz="2400" spc="-5" dirty="0">
                <a:latin typeface="Calibri"/>
                <a:cs typeface="Calibri"/>
              </a:rPr>
              <a:t>ή να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υπεραπασχολούνται</a:t>
            </a:r>
            <a:endParaRPr sz="2400">
              <a:latin typeface="Calibri"/>
              <a:cs typeface="Calibri"/>
            </a:endParaRPr>
          </a:p>
          <a:p>
            <a:pPr marL="355600" marR="997585" indent="-342900" algn="just">
              <a:lnSpc>
                <a:spcPct val="83400"/>
              </a:lnSpc>
              <a:spcBef>
                <a:spcPts val="1435"/>
              </a:spcBef>
              <a:buFont typeface="Arial"/>
              <a:buChar char="•"/>
              <a:tabLst>
                <a:tab pos="356235" algn="l"/>
              </a:tabLst>
            </a:pPr>
            <a:r>
              <a:rPr sz="2400" spc="-10" dirty="0">
                <a:latin typeface="Calibri"/>
                <a:cs typeface="Calibri"/>
              </a:rPr>
              <a:t>Όταν οι </a:t>
            </a:r>
            <a:r>
              <a:rPr sz="2400" spc="-5" dirty="0">
                <a:latin typeface="Calibri"/>
                <a:cs typeface="Calibri"/>
              </a:rPr>
              <a:t>πόροι χρησιμοποιούνται </a:t>
            </a:r>
            <a:r>
              <a:rPr sz="2400" spc="-15" dirty="0">
                <a:latin typeface="Calibri"/>
                <a:cs typeface="Calibri"/>
              </a:rPr>
              <a:t>αποτελεσματικά </a:t>
            </a:r>
            <a:r>
              <a:rPr sz="2400" spc="-30" dirty="0">
                <a:latin typeface="Calibri"/>
                <a:cs typeface="Calibri"/>
              </a:rPr>
              <a:t>και  </a:t>
            </a:r>
            <a:r>
              <a:rPr sz="2400" spc="-20" dirty="0">
                <a:latin typeface="Calibri"/>
                <a:cs typeface="Calibri"/>
              </a:rPr>
              <a:t>‘διατηρήσιμα’, </a:t>
            </a:r>
            <a:r>
              <a:rPr sz="2400" spc="-5" dirty="0">
                <a:latin typeface="Calibri"/>
                <a:cs typeface="Calibri"/>
              </a:rPr>
              <a:t>οι </a:t>
            </a:r>
            <a:r>
              <a:rPr sz="2400" spc="-15" dirty="0">
                <a:latin typeface="Calibri"/>
                <a:cs typeface="Calibri"/>
              </a:rPr>
              <a:t>οικονομολόγοι </a:t>
            </a:r>
            <a:r>
              <a:rPr sz="2400" dirty="0">
                <a:latin typeface="Calibri"/>
                <a:cs typeface="Calibri"/>
              </a:rPr>
              <a:t>λένε </a:t>
            </a:r>
            <a:r>
              <a:rPr sz="2400" spc="-5" dirty="0">
                <a:latin typeface="Calibri"/>
                <a:cs typeface="Calibri"/>
              </a:rPr>
              <a:t>ότι η </a:t>
            </a:r>
            <a:r>
              <a:rPr sz="2400" spc="-10" dirty="0">
                <a:latin typeface="Calibri"/>
                <a:cs typeface="Calibri"/>
              </a:rPr>
              <a:t>παραγωγή  βρίσκεται </a:t>
            </a:r>
            <a:r>
              <a:rPr sz="2400" spc="-5" dirty="0">
                <a:latin typeface="Calibri"/>
                <a:cs typeface="Calibri"/>
              </a:rPr>
              <a:t>στο </a:t>
            </a:r>
            <a:r>
              <a:rPr sz="2400" spc="-15" dirty="0">
                <a:latin typeface="Calibri"/>
                <a:cs typeface="Calibri"/>
              </a:rPr>
              <a:t>δυνητικό </a:t>
            </a:r>
            <a:r>
              <a:rPr sz="2400" dirty="0">
                <a:latin typeface="Calibri"/>
                <a:cs typeface="Calibri"/>
              </a:rPr>
              <a:t>ή </a:t>
            </a:r>
            <a:r>
              <a:rPr sz="2400" spc="-15" dirty="0">
                <a:latin typeface="Calibri"/>
                <a:cs typeface="Calibri"/>
              </a:rPr>
              <a:t>φυσικό </a:t>
            </a:r>
            <a:r>
              <a:rPr sz="2400" spc="-5" dirty="0">
                <a:latin typeface="Calibri"/>
                <a:cs typeface="Calibri"/>
              </a:rPr>
              <a:t>της επίπεδο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[Υf]</a:t>
            </a:r>
            <a:endParaRPr sz="2400">
              <a:latin typeface="Calibri"/>
              <a:cs typeface="Calibri"/>
            </a:endParaRPr>
          </a:p>
          <a:p>
            <a:pPr marL="355600" marR="875030" indent="-342900">
              <a:lnSpc>
                <a:spcPct val="83400"/>
              </a:lnSpc>
              <a:spcBef>
                <a:spcPts val="575"/>
              </a:spcBef>
              <a:buFont typeface="Arial"/>
              <a:buChar char="•"/>
              <a:tabLst>
                <a:tab pos="356235" algn="l"/>
              </a:tabLst>
            </a:pPr>
            <a:r>
              <a:rPr sz="2400" spc="-5" dirty="0">
                <a:latin typeface="Calibri"/>
                <a:cs typeface="Calibri"/>
              </a:rPr>
              <a:t>Οι </a:t>
            </a:r>
            <a:r>
              <a:rPr sz="2400" spc="-10" dirty="0">
                <a:latin typeface="Calibri"/>
                <a:cs typeface="Calibri"/>
              </a:rPr>
              <a:t>κεϋνσιανοί </a:t>
            </a:r>
            <a:r>
              <a:rPr sz="2400" spc="-15" dirty="0">
                <a:latin typeface="Calibri"/>
                <a:cs typeface="Calibri"/>
              </a:rPr>
              <a:t>οικονομολόγοι </a:t>
            </a:r>
            <a:r>
              <a:rPr sz="2400" spc="-5" dirty="0">
                <a:latin typeface="Calibri"/>
                <a:cs typeface="Calibri"/>
              </a:rPr>
              <a:t>πιστεύουν ότι </a:t>
            </a:r>
            <a:r>
              <a:rPr sz="2400" dirty="0">
                <a:latin typeface="Calibri"/>
                <a:cs typeface="Calibri"/>
              </a:rPr>
              <a:t>μία  </a:t>
            </a:r>
            <a:r>
              <a:rPr sz="2400" spc="-15" dirty="0">
                <a:latin typeface="Calibri"/>
                <a:cs typeface="Calibri"/>
              </a:rPr>
              <a:t>καπιταλιστική </a:t>
            </a:r>
            <a:r>
              <a:rPr sz="2400" spc="-10" dirty="0">
                <a:latin typeface="Calibri"/>
                <a:cs typeface="Calibri"/>
              </a:rPr>
              <a:t>οικονομία τείνει </a:t>
            </a:r>
            <a:r>
              <a:rPr sz="2400" spc="-5" dirty="0">
                <a:latin typeface="Calibri"/>
                <a:cs typeface="Calibri"/>
              </a:rPr>
              <a:t>να </a:t>
            </a:r>
            <a:r>
              <a:rPr sz="2400" spc="-10" dirty="0">
                <a:latin typeface="Calibri"/>
                <a:cs typeface="Calibri"/>
              </a:rPr>
              <a:t>υπο-απασχολεί τους  </a:t>
            </a:r>
            <a:r>
              <a:rPr sz="2400" spc="-15" dirty="0">
                <a:latin typeface="Calibri"/>
                <a:cs typeface="Calibri"/>
              </a:rPr>
              <a:t>παραγωγικούς </a:t>
            </a:r>
            <a:r>
              <a:rPr sz="2400" spc="-5" dirty="0">
                <a:latin typeface="Calibri"/>
                <a:cs typeface="Calibri"/>
              </a:rPr>
              <a:t>συντελεστές. Οι περιπτώσεις  </a:t>
            </a:r>
            <a:r>
              <a:rPr sz="2400" spc="-10" dirty="0">
                <a:latin typeface="Calibri"/>
                <a:cs typeface="Calibri"/>
              </a:rPr>
              <a:t>υπεραπασχόλησης είναι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σπάνιες</a:t>
            </a:r>
            <a:endParaRPr sz="2400">
              <a:latin typeface="Calibri"/>
              <a:cs typeface="Calibri"/>
            </a:endParaRPr>
          </a:p>
          <a:p>
            <a:pPr marL="355600" marR="186690" indent="-342900">
              <a:lnSpc>
                <a:spcPct val="83400"/>
              </a:lnSpc>
              <a:spcBef>
                <a:spcPts val="575"/>
              </a:spcBef>
              <a:buFont typeface="Arial"/>
              <a:buChar char="•"/>
              <a:tabLst>
                <a:tab pos="356235" algn="l"/>
                <a:tab pos="1624965" algn="l"/>
              </a:tabLst>
            </a:pPr>
            <a:r>
              <a:rPr sz="2400" spc="-5" dirty="0">
                <a:latin typeface="Calibri"/>
                <a:cs typeface="Calibri"/>
              </a:rPr>
              <a:t>Οι </a:t>
            </a:r>
            <a:r>
              <a:rPr sz="2400" spc="-10" dirty="0">
                <a:latin typeface="Calibri"/>
                <a:cs typeface="Calibri"/>
              </a:rPr>
              <a:t>επεκτατικές </a:t>
            </a:r>
            <a:r>
              <a:rPr sz="2400" spc="-5" dirty="0">
                <a:latin typeface="Calibri"/>
                <a:cs typeface="Calibri"/>
              </a:rPr>
              <a:t>δημοσιονομικές </a:t>
            </a:r>
            <a:r>
              <a:rPr sz="2400" spc="-25" dirty="0">
                <a:latin typeface="Calibri"/>
                <a:cs typeface="Calibri"/>
              </a:rPr>
              <a:t>και </a:t>
            </a:r>
            <a:r>
              <a:rPr sz="2400" spc="-10" dirty="0">
                <a:latin typeface="Calibri"/>
                <a:cs typeface="Calibri"/>
              </a:rPr>
              <a:t>νομισματικές </a:t>
            </a:r>
            <a:r>
              <a:rPr sz="2400" spc="-15" dirty="0">
                <a:latin typeface="Calibri"/>
                <a:cs typeface="Calibri"/>
              </a:rPr>
              <a:t>πολιτικές  </a:t>
            </a:r>
            <a:r>
              <a:rPr sz="2400" spc="-10" dirty="0">
                <a:latin typeface="Calibri"/>
                <a:cs typeface="Calibri"/>
              </a:rPr>
              <a:t>έχουν  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ως	</a:t>
            </a:r>
            <a:r>
              <a:rPr sz="2400" spc="-20" dirty="0">
                <a:latin typeface="Calibri"/>
                <a:cs typeface="Calibri"/>
              </a:rPr>
              <a:t>βασικό </a:t>
            </a:r>
            <a:r>
              <a:rPr sz="2400" spc="-10" dirty="0">
                <a:latin typeface="Calibri"/>
                <a:cs typeface="Calibri"/>
              </a:rPr>
              <a:t>στόχο </a:t>
            </a:r>
            <a:r>
              <a:rPr sz="2400" spc="-5" dirty="0">
                <a:latin typeface="Calibri"/>
                <a:cs typeface="Calibri"/>
              </a:rPr>
              <a:t>να επαναφέρουν </a:t>
            </a:r>
            <a:r>
              <a:rPr sz="2400" spc="-20" dirty="0">
                <a:latin typeface="Calibri"/>
                <a:cs typeface="Calibri"/>
              </a:rPr>
              <a:t>την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οικονομία </a:t>
            </a:r>
            <a:r>
              <a:rPr sz="2400" spc="-5" dirty="0">
                <a:latin typeface="Calibri"/>
                <a:cs typeface="Calibri"/>
              </a:rPr>
              <a:t>από  </a:t>
            </a:r>
            <a:r>
              <a:rPr sz="2400" spc="-20" dirty="0">
                <a:latin typeface="Calibri"/>
                <a:cs typeface="Calibri"/>
              </a:rPr>
              <a:t>την </a:t>
            </a:r>
            <a:r>
              <a:rPr sz="2400" spc="-10" dirty="0">
                <a:latin typeface="Calibri"/>
                <a:cs typeface="Calibri"/>
              </a:rPr>
              <a:t>ύφεση (υποαπασχόληση) </a:t>
            </a:r>
            <a:r>
              <a:rPr sz="2400" spc="-5" dirty="0">
                <a:latin typeface="Calibri"/>
                <a:cs typeface="Calibri"/>
              </a:rPr>
              <a:t>στο </a:t>
            </a:r>
            <a:r>
              <a:rPr sz="2400" spc="-15" dirty="0">
                <a:latin typeface="Calibri"/>
                <a:cs typeface="Calibri"/>
              </a:rPr>
              <a:t>δυνητικό </a:t>
            </a:r>
            <a:r>
              <a:rPr sz="2400" spc="-5" dirty="0">
                <a:latin typeface="Calibri"/>
                <a:cs typeface="Calibri"/>
              </a:rPr>
              <a:t>επίπεδο  </a:t>
            </a:r>
            <a:r>
              <a:rPr sz="2400" spc="-10" dirty="0">
                <a:latin typeface="Calibri"/>
                <a:cs typeface="Calibri"/>
              </a:rPr>
              <a:t>παραγωγής (στην </a:t>
            </a:r>
            <a:r>
              <a:rPr sz="2400" dirty="0">
                <a:latin typeface="Calibri"/>
                <a:cs typeface="Calibri"/>
              </a:rPr>
              <a:t>πλήρη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απασχόληση).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7133" y="300354"/>
            <a:ext cx="7946390" cy="1070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3400" b="1" spc="-10" dirty="0">
                <a:solidFill>
                  <a:srgbClr val="4F81BC"/>
                </a:solidFill>
                <a:latin typeface="Calibri"/>
                <a:cs typeface="Calibri"/>
              </a:rPr>
              <a:t>Σύγκριση </a:t>
            </a:r>
            <a:r>
              <a:rPr sz="3400" b="1" spc="-5" dirty="0">
                <a:solidFill>
                  <a:srgbClr val="4F81BC"/>
                </a:solidFill>
                <a:latin typeface="Calibri"/>
                <a:cs typeface="Calibri"/>
              </a:rPr>
              <a:t>νομισματικής </a:t>
            </a:r>
            <a:r>
              <a:rPr sz="3400" b="1" spc="-40" dirty="0">
                <a:solidFill>
                  <a:srgbClr val="4F81BC"/>
                </a:solidFill>
                <a:latin typeface="Calibri"/>
                <a:cs typeface="Calibri"/>
              </a:rPr>
              <a:t>και</a:t>
            </a:r>
            <a:r>
              <a:rPr sz="3400" b="1" spc="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3400" b="1" spc="-5" dirty="0">
                <a:solidFill>
                  <a:srgbClr val="4F81BC"/>
                </a:solidFill>
                <a:latin typeface="Calibri"/>
                <a:cs typeface="Calibri"/>
              </a:rPr>
              <a:t>δημοσιονομικής</a:t>
            </a:r>
            <a:endParaRPr sz="3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3400" b="1" spc="-15" dirty="0">
                <a:solidFill>
                  <a:srgbClr val="4F81BC"/>
                </a:solidFill>
                <a:latin typeface="Calibri"/>
                <a:cs typeface="Calibri"/>
              </a:rPr>
              <a:t>πολιτικής </a:t>
            </a:r>
            <a:r>
              <a:rPr sz="3400" b="1" spc="-5" dirty="0">
                <a:solidFill>
                  <a:srgbClr val="4F81BC"/>
                </a:solidFill>
                <a:latin typeface="Calibri"/>
                <a:cs typeface="Calibri"/>
              </a:rPr>
              <a:t>(σοκ </a:t>
            </a:r>
            <a:r>
              <a:rPr sz="3400" b="1" spc="-10" dirty="0">
                <a:solidFill>
                  <a:srgbClr val="4F81BC"/>
                </a:solidFill>
                <a:latin typeface="Calibri"/>
                <a:cs typeface="Calibri"/>
              </a:rPr>
              <a:t>στην αγορά</a:t>
            </a:r>
            <a:r>
              <a:rPr sz="3400" b="1" spc="2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3400" b="1" spc="-5" dirty="0">
                <a:solidFill>
                  <a:srgbClr val="4F81BC"/>
                </a:solidFill>
                <a:latin typeface="Calibri"/>
                <a:cs typeface="Calibri"/>
              </a:rPr>
              <a:t>προϊόντος)</a:t>
            </a:r>
            <a:endParaRPr sz="34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86000" y="1447736"/>
            <a:ext cx="4873625" cy="50530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32</a:t>
            </a:fld>
            <a:endParaRPr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33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8835" rIns="0" bIns="0" rtlCol="0">
            <a:spAutoFit/>
          </a:bodyPr>
          <a:lstStyle/>
          <a:p>
            <a:pPr marL="930275">
              <a:lnSpc>
                <a:spcPct val="100000"/>
              </a:lnSpc>
            </a:pPr>
            <a:r>
              <a:rPr spc="-10" dirty="0"/>
              <a:t>Επεξήγηση του</a:t>
            </a:r>
            <a:r>
              <a:rPr spc="10" dirty="0"/>
              <a:t> </a:t>
            </a:r>
            <a:r>
              <a:rPr spc="-15" dirty="0"/>
              <a:t>Διαγράμματος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631314"/>
            <a:ext cx="8347709" cy="4368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123189" indent="-342900">
              <a:lnSpc>
                <a:spcPts val="2700"/>
              </a:lnSpc>
              <a:buFont typeface="Arial"/>
              <a:buChar char="•"/>
              <a:tabLst>
                <a:tab pos="355600" algn="l"/>
                <a:tab pos="2266950" algn="l"/>
              </a:tabLst>
            </a:pPr>
            <a:r>
              <a:rPr sz="2500" spc="-114" dirty="0">
                <a:latin typeface="Calibri"/>
                <a:cs typeface="Calibri"/>
              </a:rPr>
              <a:t>Το </a:t>
            </a:r>
            <a:r>
              <a:rPr sz="2500" spc="-5" dirty="0">
                <a:latin typeface="Calibri"/>
                <a:cs typeface="Calibri"/>
              </a:rPr>
              <a:t>σοκ </a:t>
            </a:r>
            <a:r>
              <a:rPr sz="2500" spc="-10" dirty="0">
                <a:latin typeface="Calibri"/>
                <a:cs typeface="Calibri"/>
              </a:rPr>
              <a:t>στην </a:t>
            </a:r>
            <a:r>
              <a:rPr sz="2500" spc="-5" dirty="0">
                <a:latin typeface="Calibri"/>
                <a:cs typeface="Calibri"/>
              </a:rPr>
              <a:t>αγορά προϊόντος άποτυπώνεται </a:t>
            </a:r>
            <a:r>
              <a:rPr sz="2500" spc="5" dirty="0">
                <a:latin typeface="Calibri"/>
                <a:cs typeface="Calibri"/>
              </a:rPr>
              <a:t>στη </a:t>
            </a:r>
            <a:r>
              <a:rPr sz="2500" spc="-10" dirty="0">
                <a:latin typeface="Calibri"/>
                <a:cs typeface="Calibri"/>
              </a:rPr>
              <a:t>μετακίνηση  </a:t>
            </a:r>
            <a:r>
              <a:rPr sz="2500" dirty="0">
                <a:latin typeface="Calibri"/>
                <a:cs typeface="Calibri"/>
              </a:rPr>
              <a:t>της  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καμπύλης	</a:t>
            </a:r>
            <a:r>
              <a:rPr sz="2500" spc="-5" dirty="0">
                <a:latin typeface="Calibri"/>
                <a:cs typeface="Calibri"/>
              </a:rPr>
              <a:t>DD προς τα </a:t>
            </a:r>
            <a:r>
              <a:rPr sz="2500" dirty="0">
                <a:latin typeface="Calibri"/>
                <a:cs typeface="Calibri"/>
              </a:rPr>
              <a:t>αριστερά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(παράγουμε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λιγότερο </a:t>
            </a:r>
            <a:r>
              <a:rPr sz="2500" spc="-5" dirty="0">
                <a:latin typeface="Calibri"/>
                <a:cs typeface="Calibri"/>
              </a:rPr>
              <a:t> προϊόν, </a:t>
            </a:r>
            <a:r>
              <a:rPr sz="2500" dirty="0">
                <a:latin typeface="Calibri"/>
                <a:cs typeface="Calibri"/>
              </a:rPr>
              <a:t>Υf </a:t>
            </a:r>
            <a:r>
              <a:rPr sz="2500" spc="-5" dirty="0">
                <a:latin typeface="Calibri"/>
                <a:cs typeface="Calibri"/>
              </a:rPr>
              <a:t>-&gt;</a:t>
            </a:r>
            <a:r>
              <a:rPr sz="2500" spc="-7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Y2</a:t>
            </a:r>
            <a:endParaRPr sz="2500">
              <a:latin typeface="Calibri"/>
              <a:cs typeface="Calibri"/>
            </a:endParaRPr>
          </a:p>
          <a:p>
            <a:pPr marL="355600" marR="5080" indent="-342900">
              <a:lnSpc>
                <a:spcPct val="90000"/>
              </a:lnSpc>
              <a:spcBef>
                <a:spcPts val="560"/>
              </a:spcBef>
              <a:buFont typeface="Arial"/>
              <a:buChar char="•"/>
              <a:tabLst>
                <a:tab pos="355600" algn="l"/>
              </a:tabLst>
            </a:pPr>
            <a:r>
              <a:rPr sz="2500" spc="-114" dirty="0">
                <a:latin typeface="Calibri"/>
                <a:cs typeface="Calibri"/>
              </a:rPr>
              <a:t>Το </a:t>
            </a:r>
            <a:r>
              <a:rPr sz="2500" dirty="0">
                <a:latin typeface="Calibri"/>
                <a:cs typeface="Calibri"/>
              </a:rPr>
              <a:t>σοκ </a:t>
            </a:r>
            <a:r>
              <a:rPr sz="2500" spc="-5" dirty="0">
                <a:latin typeface="Calibri"/>
                <a:cs typeface="Calibri"/>
              </a:rPr>
              <a:t>μπορεί να εξουδετερωθεί με επεκτατική  </a:t>
            </a:r>
            <a:r>
              <a:rPr sz="2500" spc="-10" dirty="0">
                <a:latin typeface="Calibri"/>
                <a:cs typeface="Calibri"/>
              </a:rPr>
              <a:t>μακροοικονομική </a:t>
            </a:r>
            <a:r>
              <a:rPr sz="2500" spc="-15" dirty="0">
                <a:latin typeface="Calibri"/>
                <a:cs typeface="Calibri"/>
              </a:rPr>
              <a:t>πολιτική: είτε </a:t>
            </a:r>
            <a:r>
              <a:rPr sz="2500" spc="-5" dirty="0">
                <a:latin typeface="Calibri"/>
                <a:cs typeface="Calibri"/>
              </a:rPr>
              <a:t>δημοσιονομική </a:t>
            </a:r>
            <a:r>
              <a:rPr sz="2500" spc="-10" dirty="0">
                <a:latin typeface="Calibri"/>
                <a:cs typeface="Calibri"/>
              </a:rPr>
              <a:t>(μετακίνηση  </a:t>
            </a:r>
            <a:r>
              <a:rPr sz="2500" dirty="0">
                <a:latin typeface="Calibri"/>
                <a:cs typeface="Calibri"/>
              </a:rPr>
              <a:t>της </a:t>
            </a:r>
            <a:r>
              <a:rPr sz="2500" spc="-5" dirty="0">
                <a:latin typeface="Calibri"/>
                <a:cs typeface="Calibri"/>
              </a:rPr>
              <a:t>DD </a:t>
            </a:r>
            <a:r>
              <a:rPr sz="2500" spc="-10" dirty="0">
                <a:latin typeface="Calibri"/>
                <a:cs typeface="Calibri"/>
              </a:rPr>
              <a:t>στην </a:t>
            </a:r>
            <a:r>
              <a:rPr sz="2500" spc="-5" dirty="0">
                <a:latin typeface="Calibri"/>
                <a:cs typeface="Calibri"/>
              </a:rPr>
              <a:t>αρχική </a:t>
            </a:r>
            <a:r>
              <a:rPr sz="2500" dirty="0">
                <a:latin typeface="Calibri"/>
                <a:cs typeface="Calibri"/>
              </a:rPr>
              <a:t>της </a:t>
            </a:r>
            <a:r>
              <a:rPr sz="2500" spc="-5" dirty="0">
                <a:latin typeface="Calibri"/>
                <a:cs typeface="Calibri"/>
              </a:rPr>
              <a:t>θέση), ή νομισματική </a:t>
            </a:r>
            <a:r>
              <a:rPr sz="2500" spc="-10" dirty="0">
                <a:latin typeface="Calibri"/>
                <a:cs typeface="Calibri"/>
              </a:rPr>
              <a:t>(μετακίνηση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της  ΑΑ προς τα </a:t>
            </a:r>
            <a:r>
              <a:rPr sz="2500" spc="-10" dirty="0">
                <a:latin typeface="Calibri"/>
                <a:cs typeface="Calibri"/>
              </a:rPr>
              <a:t>δεξιά) </a:t>
            </a:r>
            <a:r>
              <a:rPr sz="2500" spc="-5" dirty="0">
                <a:latin typeface="Calibri"/>
                <a:cs typeface="Calibri"/>
              </a:rPr>
              <a:t>ή </a:t>
            </a:r>
            <a:r>
              <a:rPr sz="2500" spc="-10" dirty="0">
                <a:latin typeface="Calibri"/>
                <a:cs typeface="Calibri"/>
              </a:rPr>
              <a:t>συνδυασμό των </a:t>
            </a:r>
            <a:r>
              <a:rPr sz="2500" spc="-5" dirty="0">
                <a:latin typeface="Calibri"/>
                <a:cs typeface="Calibri"/>
              </a:rPr>
              <a:t>δύο </a:t>
            </a:r>
            <a:r>
              <a:rPr sz="2500" spc="-10" dirty="0">
                <a:latin typeface="Calibri"/>
                <a:cs typeface="Calibri"/>
              </a:rPr>
              <a:t>(policy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mix)</a:t>
            </a:r>
            <a:endParaRPr sz="2500">
              <a:latin typeface="Calibri"/>
              <a:cs typeface="Calibri"/>
            </a:endParaRPr>
          </a:p>
          <a:p>
            <a:pPr marL="355600" indent="-342900">
              <a:lnSpc>
                <a:spcPts val="2850"/>
              </a:lnSpc>
              <a:spcBef>
                <a:spcPts val="300"/>
              </a:spcBef>
              <a:buFont typeface="Arial"/>
              <a:buChar char="•"/>
              <a:tabLst>
                <a:tab pos="355600" algn="l"/>
              </a:tabLst>
            </a:pPr>
            <a:r>
              <a:rPr sz="2500" spc="-114" dirty="0">
                <a:latin typeface="Calibri"/>
                <a:cs typeface="Calibri"/>
              </a:rPr>
              <a:t>Το </a:t>
            </a:r>
            <a:r>
              <a:rPr sz="2500" spc="-10" dirty="0">
                <a:latin typeface="Calibri"/>
                <a:cs typeface="Calibri"/>
              </a:rPr>
              <a:t>αποτέλεσμα </a:t>
            </a:r>
            <a:r>
              <a:rPr sz="2500" dirty="0">
                <a:latin typeface="Calibri"/>
                <a:cs typeface="Calibri"/>
              </a:rPr>
              <a:t>στο </a:t>
            </a:r>
            <a:r>
              <a:rPr sz="2500" spc="-5" dirty="0">
                <a:latin typeface="Calibri"/>
                <a:cs typeface="Calibri"/>
              </a:rPr>
              <a:t>Υ </a:t>
            </a:r>
            <a:r>
              <a:rPr sz="2500" spc="-10" dirty="0">
                <a:latin typeface="Calibri"/>
                <a:cs typeface="Calibri"/>
              </a:rPr>
              <a:t>είναι </a:t>
            </a:r>
            <a:r>
              <a:rPr sz="2500" spc="-15" dirty="0">
                <a:latin typeface="Calibri"/>
                <a:cs typeface="Calibri"/>
              </a:rPr>
              <a:t>θεωρητικά το </a:t>
            </a:r>
            <a:r>
              <a:rPr sz="2500" spc="-10" dirty="0">
                <a:latin typeface="Calibri"/>
                <a:cs typeface="Calibri"/>
              </a:rPr>
              <a:t>ίδιο </a:t>
            </a:r>
            <a:r>
              <a:rPr sz="2500" dirty="0">
                <a:latin typeface="Calibri"/>
                <a:cs typeface="Calibri"/>
              </a:rPr>
              <a:t>(επιστροφή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στο</a:t>
            </a:r>
            <a:endParaRPr sz="2500">
              <a:latin typeface="Calibri"/>
              <a:cs typeface="Calibri"/>
            </a:endParaRPr>
          </a:p>
          <a:p>
            <a:pPr marL="355600">
              <a:lnSpc>
                <a:spcPts val="2850"/>
              </a:lnSpc>
            </a:pPr>
            <a:r>
              <a:rPr sz="2500" dirty="0">
                <a:latin typeface="Calibri"/>
                <a:cs typeface="Calibri"/>
              </a:rPr>
              <a:t>Υf). </a:t>
            </a:r>
            <a:r>
              <a:rPr sz="2500" spc="-5" dirty="0">
                <a:latin typeface="Calibri"/>
                <a:cs typeface="Calibri"/>
              </a:rPr>
              <a:t>Όμως</a:t>
            </a:r>
            <a:r>
              <a:rPr sz="2500" spc="-80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...</a:t>
            </a:r>
            <a:endParaRPr sz="2500">
              <a:latin typeface="Calibri"/>
              <a:cs typeface="Calibri"/>
            </a:endParaRPr>
          </a:p>
          <a:p>
            <a:pPr marL="355600" marR="6350" indent="-342900" algn="just">
              <a:lnSpc>
                <a:spcPct val="90000"/>
              </a:lnSpc>
              <a:spcBef>
                <a:spcPts val="600"/>
              </a:spcBef>
              <a:buFont typeface="Arial"/>
              <a:buChar char="•"/>
              <a:tabLst>
                <a:tab pos="427355" algn="l"/>
              </a:tabLst>
            </a:pPr>
            <a:r>
              <a:rPr sz="2500" spc="-5" dirty="0">
                <a:latin typeface="Calibri"/>
                <a:cs typeface="Calibri"/>
              </a:rPr>
              <a:t>... </a:t>
            </a:r>
            <a:r>
              <a:rPr sz="2500" b="1" spc="-5" dirty="0">
                <a:latin typeface="Calibri"/>
                <a:cs typeface="Calibri"/>
              </a:rPr>
              <a:t>η δημοσιονομική </a:t>
            </a:r>
            <a:r>
              <a:rPr sz="2500" b="1" spc="-15" dirty="0">
                <a:latin typeface="Calibri"/>
                <a:cs typeface="Calibri"/>
              </a:rPr>
              <a:t>πολιτική </a:t>
            </a:r>
            <a:r>
              <a:rPr sz="2500" b="1" spc="-10" dirty="0">
                <a:latin typeface="Calibri"/>
                <a:cs typeface="Calibri"/>
              </a:rPr>
              <a:t>αποκαθιστά </a:t>
            </a:r>
            <a:r>
              <a:rPr sz="2500" b="1" spc="-15" dirty="0">
                <a:latin typeface="Calibri"/>
                <a:cs typeface="Calibri"/>
              </a:rPr>
              <a:t>την </a:t>
            </a:r>
            <a:r>
              <a:rPr sz="2500" b="1" spc="-10" dirty="0">
                <a:latin typeface="Calibri"/>
                <a:cs typeface="Calibri"/>
              </a:rPr>
              <a:t>προηγούμενη  </a:t>
            </a:r>
            <a:r>
              <a:rPr sz="2500" b="1" spc="-5" dirty="0">
                <a:latin typeface="Calibri"/>
                <a:cs typeface="Calibri"/>
              </a:rPr>
              <a:t>συναλλαγματική ισοτιμία (Ε1), </a:t>
            </a:r>
            <a:r>
              <a:rPr sz="2500" b="1" spc="-10" dirty="0">
                <a:latin typeface="Calibri"/>
                <a:cs typeface="Calibri"/>
              </a:rPr>
              <a:t>ενώ </a:t>
            </a:r>
            <a:r>
              <a:rPr sz="2500" b="1" spc="-5" dirty="0">
                <a:latin typeface="Calibri"/>
                <a:cs typeface="Calibri"/>
              </a:rPr>
              <a:t>η νομισματική </a:t>
            </a:r>
            <a:r>
              <a:rPr sz="2500" b="1" spc="-10" dirty="0">
                <a:latin typeface="Calibri"/>
                <a:cs typeface="Calibri"/>
              </a:rPr>
              <a:t>προκαλεί  περαιτέρω </a:t>
            </a:r>
            <a:r>
              <a:rPr sz="2500" b="1" spc="-5" dirty="0">
                <a:latin typeface="Calibri"/>
                <a:cs typeface="Calibri"/>
              </a:rPr>
              <a:t>υποτίμηση </a:t>
            </a:r>
            <a:r>
              <a:rPr sz="2500" b="1" spc="-10" dirty="0">
                <a:latin typeface="Calibri"/>
                <a:cs typeface="Calibri"/>
              </a:rPr>
              <a:t>του </a:t>
            </a:r>
            <a:r>
              <a:rPr sz="2500" b="1" spc="-5" dirty="0">
                <a:latin typeface="Calibri"/>
                <a:cs typeface="Calibri"/>
              </a:rPr>
              <a:t>εγχώριου νομίσματος</a:t>
            </a:r>
            <a:r>
              <a:rPr sz="2500" b="1" spc="135" dirty="0">
                <a:latin typeface="Calibri"/>
                <a:cs typeface="Calibri"/>
              </a:rPr>
              <a:t> </a:t>
            </a:r>
            <a:r>
              <a:rPr sz="2500" b="1" spc="-5" dirty="0">
                <a:latin typeface="Calibri"/>
                <a:cs typeface="Calibri"/>
              </a:rPr>
              <a:t>(Ε3)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34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6" rIns="0" bIns="0" rtlCol="0">
            <a:spAutoFit/>
          </a:bodyPr>
          <a:lstStyle/>
          <a:p>
            <a:pPr marL="5715" algn="ctr">
              <a:lnSpc>
                <a:spcPct val="100000"/>
              </a:lnSpc>
            </a:pPr>
            <a:r>
              <a:rPr dirty="0"/>
              <a:t>Τα όρια </a:t>
            </a:r>
            <a:r>
              <a:rPr spc="-10" dirty="0"/>
              <a:t>των</a:t>
            </a:r>
            <a:r>
              <a:rPr spc="-55" dirty="0"/>
              <a:t> </a:t>
            </a:r>
            <a:r>
              <a:rPr spc="-15" dirty="0"/>
              <a:t>επεκτατικών</a:t>
            </a:r>
          </a:p>
          <a:p>
            <a:pPr marL="5715" algn="ctr">
              <a:lnSpc>
                <a:spcPct val="100000"/>
              </a:lnSpc>
            </a:pPr>
            <a:r>
              <a:rPr spc="-15" dirty="0"/>
              <a:t>μακροοικονομικών </a:t>
            </a:r>
            <a:r>
              <a:rPr spc="-25" dirty="0"/>
              <a:t>πολιτικών</a:t>
            </a:r>
            <a:r>
              <a:rPr spc="-65" dirty="0"/>
              <a:t> </a:t>
            </a:r>
            <a:r>
              <a:rPr dirty="0"/>
              <a:t>(Ι)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33616"/>
            <a:ext cx="8026400" cy="4281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43560" indent="-342900">
              <a:lnSpc>
                <a:spcPct val="80100"/>
              </a:lnSpc>
              <a:buFont typeface="Arial"/>
              <a:buChar char="•"/>
              <a:tabLst>
                <a:tab pos="356235" algn="l"/>
              </a:tabLst>
            </a:pPr>
            <a:r>
              <a:rPr sz="2400" dirty="0">
                <a:latin typeface="Calibri"/>
                <a:cs typeface="Calibri"/>
              </a:rPr>
              <a:t>Οι </a:t>
            </a:r>
            <a:r>
              <a:rPr sz="2400" spc="-15" dirty="0">
                <a:latin typeface="Calibri"/>
                <a:cs typeface="Calibri"/>
              </a:rPr>
              <a:t>πολιτικές </a:t>
            </a:r>
            <a:r>
              <a:rPr sz="2400" dirty="0">
                <a:latin typeface="Calibri"/>
                <a:cs typeface="Calibri"/>
              </a:rPr>
              <a:t>για τη </a:t>
            </a:r>
            <a:r>
              <a:rPr sz="2400" spc="-5" dirty="0">
                <a:latin typeface="Calibri"/>
                <a:cs typeface="Calibri"/>
              </a:rPr>
              <a:t>διατήρηση της </a:t>
            </a:r>
            <a:r>
              <a:rPr sz="2400" dirty="0">
                <a:latin typeface="Calibri"/>
                <a:cs typeface="Calibri"/>
              </a:rPr>
              <a:t>πλήρους </a:t>
            </a:r>
            <a:r>
              <a:rPr sz="2400" spc="-15" dirty="0">
                <a:latin typeface="Calibri"/>
                <a:cs typeface="Calibri"/>
              </a:rPr>
              <a:t>απασχόλησης  </a:t>
            </a:r>
            <a:r>
              <a:rPr sz="2400" dirty="0">
                <a:latin typeface="Calibri"/>
                <a:cs typeface="Calibri"/>
              </a:rPr>
              <a:t>μπορεί </a:t>
            </a:r>
            <a:r>
              <a:rPr sz="2400" spc="-5" dirty="0">
                <a:latin typeface="Calibri"/>
                <a:cs typeface="Calibri"/>
              </a:rPr>
              <a:t>να </a:t>
            </a:r>
            <a:r>
              <a:rPr sz="2400" spc="-10" dirty="0">
                <a:latin typeface="Calibri"/>
                <a:cs typeface="Calibri"/>
              </a:rPr>
              <a:t>φαίνονται </a:t>
            </a:r>
            <a:r>
              <a:rPr sz="2400" spc="-20" dirty="0">
                <a:latin typeface="Calibri"/>
                <a:cs typeface="Calibri"/>
              </a:rPr>
              <a:t>εύκολες </a:t>
            </a:r>
            <a:r>
              <a:rPr sz="2400" spc="5" dirty="0">
                <a:latin typeface="Calibri"/>
                <a:cs typeface="Calibri"/>
              </a:rPr>
              <a:t>στη </a:t>
            </a:r>
            <a:r>
              <a:rPr sz="2400" spc="-5" dirty="0">
                <a:latin typeface="Calibri"/>
                <a:cs typeface="Calibri"/>
              </a:rPr>
              <a:t>θεωρία, </a:t>
            </a:r>
            <a:r>
              <a:rPr sz="2400" spc="-10" dirty="0">
                <a:latin typeface="Calibri"/>
                <a:cs typeface="Calibri"/>
              </a:rPr>
              <a:t>αλλά είναι  </a:t>
            </a:r>
            <a:r>
              <a:rPr sz="2400" spc="-15" dirty="0">
                <a:latin typeface="Calibri"/>
                <a:cs typeface="Calibri"/>
              </a:rPr>
              <a:t>δύσκολες στην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πράξη.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spcBef>
                <a:spcPts val="1440"/>
              </a:spcBef>
              <a:buFont typeface="Arial"/>
              <a:buChar char="•"/>
              <a:tabLst>
                <a:tab pos="356235" algn="l"/>
              </a:tabLst>
            </a:pPr>
            <a:r>
              <a:rPr sz="2400" spc="-10" dirty="0">
                <a:latin typeface="Calibri"/>
                <a:cs typeface="Calibri"/>
              </a:rPr>
              <a:t>Έχουμε υποθέσει </a:t>
            </a:r>
            <a:r>
              <a:rPr sz="2400" spc="-5" dirty="0">
                <a:latin typeface="Calibri"/>
                <a:cs typeface="Calibri"/>
              </a:rPr>
              <a:t>ότι οι τιμές </a:t>
            </a:r>
            <a:r>
              <a:rPr sz="2400" spc="-30" dirty="0">
                <a:latin typeface="Calibri"/>
                <a:cs typeface="Calibri"/>
              </a:rPr>
              <a:t>και </a:t>
            </a:r>
            <a:r>
              <a:rPr sz="2400" spc="-10" dirty="0">
                <a:latin typeface="Calibri"/>
                <a:cs typeface="Calibri"/>
              </a:rPr>
              <a:t>οι </a:t>
            </a:r>
            <a:r>
              <a:rPr sz="2400" spc="-5" dirty="0">
                <a:latin typeface="Calibri"/>
                <a:cs typeface="Calibri"/>
              </a:rPr>
              <a:t>προσδοκίες </a:t>
            </a:r>
            <a:r>
              <a:rPr sz="2400" dirty="0">
                <a:latin typeface="Calibri"/>
                <a:cs typeface="Calibri"/>
              </a:rPr>
              <a:t>δεν  </a:t>
            </a:r>
            <a:r>
              <a:rPr sz="2400" spc="-5" dirty="0">
                <a:latin typeface="Calibri"/>
                <a:cs typeface="Calibri"/>
              </a:rPr>
              <a:t>αλλάζουν, </a:t>
            </a:r>
            <a:r>
              <a:rPr sz="2400" spc="-10" dirty="0">
                <a:latin typeface="Calibri"/>
                <a:cs typeface="Calibri"/>
              </a:rPr>
              <a:t>αλλά τα </a:t>
            </a:r>
            <a:r>
              <a:rPr sz="2400" spc="-15" dirty="0">
                <a:latin typeface="Calibri"/>
                <a:cs typeface="Calibri"/>
              </a:rPr>
              <a:t>άτομα </a:t>
            </a:r>
            <a:r>
              <a:rPr sz="2400" dirty="0">
                <a:latin typeface="Calibri"/>
                <a:cs typeface="Calibri"/>
              </a:rPr>
              <a:t>μπορεί να </a:t>
            </a:r>
            <a:r>
              <a:rPr sz="2400" spc="-5" dirty="0">
                <a:latin typeface="Calibri"/>
                <a:cs typeface="Calibri"/>
              </a:rPr>
              <a:t>αναμένουν </a:t>
            </a:r>
            <a:r>
              <a:rPr sz="2400" spc="-10" dirty="0">
                <a:latin typeface="Calibri"/>
                <a:cs typeface="Calibri"/>
              </a:rPr>
              <a:t>τα  αποτελέσματα </a:t>
            </a:r>
            <a:r>
              <a:rPr sz="2400" spc="-15" dirty="0">
                <a:latin typeface="Calibri"/>
                <a:cs typeface="Calibri"/>
              </a:rPr>
              <a:t>των μεταβολών </a:t>
            </a:r>
            <a:r>
              <a:rPr sz="2400" spc="-10" dirty="0">
                <a:latin typeface="Calibri"/>
                <a:cs typeface="Calibri"/>
              </a:rPr>
              <a:t>πολιτικής </a:t>
            </a:r>
            <a:r>
              <a:rPr sz="2400" spc="-30" dirty="0">
                <a:latin typeface="Calibri"/>
                <a:cs typeface="Calibri"/>
              </a:rPr>
              <a:t>και </a:t>
            </a:r>
            <a:r>
              <a:rPr sz="2400" spc="-5" dirty="0">
                <a:latin typeface="Calibri"/>
                <a:cs typeface="Calibri"/>
              </a:rPr>
              <a:t>να  προσαρμόζουν τη συμπεριφορά </a:t>
            </a:r>
            <a:r>
              <a:rPr sz="2400" spc="-10" dirty="0">
                <a:latin typeface="Calibri"/>
                <a:cs typeface="Calibri"/>
              </a:rPr>
              <a:t>τους.Η </a:t>
            </a:r>
            <a:r>
              <a:rPr sz="2400" spc="-5" dirty="0">
                <a:latin typeface="Calibri"/>
                <a:cs typeface="Calibri"/>
              </a:rPr>
              <a:t>επεκτατική  δημοσιονομική </a:t>
            </a:r>
            <a:r>
              <a:rPr sz="2400" spc="-30" dirty="0">
                <a:latin typeface="Calibri"/>
                <a:cs typeface="Calibri"/>
              </a:rPr>
              <a:t>και </a:t>
            </a:r>
            <a:r>
              <a:rPr sz="2400" spc="-5" dirty="0">
                <a:latin typeface="Calibri"/>
                <a:cs typeface="Calibri"/>
              </a:rPr>
              <a:t>νομισματική </a:t>
            </a:r>
            <a:r>
              <a:rPr sz="2400" spc="-15" dirty="0">
                <a:latin typeface="Calibri"/>
                <a:cs typeface="Calibri"/>
              </a:rPr>
              <a:t>πολιτική </a:t>
            </a:r>
            <a:r>
              <a:rPr sz="2400" dirty="0">
                <a:latin typeface="Calibri"/>
                <a:cs typeface="Calibri"/>
              </a:rPr>
              <a:t>μπορεί </a:t>
            </a:r>
            <a:r>
              <a:rPr sz="2400" spc="-10" dirty="0">
                <a:latin typeface="Calibri"/>
                <a:cs typeface="Calibri"/>
              </a:rPr>
              <a:t>έτσι </a:t>
            </a:r>
            <a:r>
              <a:rPr sz="2400" spc="-5" dirty="0">
                <a:latin typeface="Calibri"/>
                <a:cs typeface="Calibri"/>
              </a:rPr>
              <a:t>να  δημιουργήσει </a:t>
            </a:r>
            <a:r>
              <a:rPr sz="2400" spc="-10" dirty="0">
                <a:latin typeface="Calibri"/>
                <a:cs typeface="Calibri"/>
              </a:rPr>
              <a:t>μεταβολές </a:t>
            </a:r>
            <a:r>
              <a:rPr sz="2400" spc="-15" dirty="0">
                <a:latin typeface="Calibri"/>
                <a:cs typeface="Calibri"/>
              </a:rPr>
              <a:t>των </a:t>
            </a:r>
            <a:r>
              <a:rPr sz="2400" spc="-5" dirty="0">
                <a:latin typeface="Calibri"/>
                <a:cs typeface="Calibri"/>
              </a:rPr>
              <a:t>τιμών </a:t>
            </a:r>
            <a:r>
              <a:rPr sz="2400" spc="-25" dirty="0">
                <a:latin typeface="Calibri"/>
                <a:cs typeface="Calibri"/>
              </a:rPr>
              <a:t>και </a:t>
            </a:r>
            <a:r>
              <a:rPr sz="2400" spc="-10" dirty="0">
                <a:latin typeface="Calibri"/>
                <a:cs typeface="Calibri"/>
              </a:rPr>
              <a:t>πληθωρισμό, </a:t>
            </a:r>
            <a:r>
              <a:rPr sz="2400" dirty="0">
                <a:latin typeface="Calibri"/>
                <a:cs typeface="Calibri"/>
              </a:rPr>
              <a:t>αντί για  </a:t>
            </a:r>
            <a:r>
              <a:rPr sz="2400" spc="-10" dirty="0">
                <a:latin typeface="Calibri"/>
                <a:cs typeface="Calibri"/>
              </a:rPr>
              <a:t>μεταβολές </a:t>
            </a:r>
            <a:r>
              <a:rPr sz="2400" spc="-15" dirty="0">
                <a:latin typeface="Calibri"/>
                <a:cs typeface="Calibri"/>
              </a:rPr>
              <a:t>των </a:t>
            </a:r>
            <a:r>
              <a:rPr sz="2400" spc="-10" dirty="0">
                <a:latin typeface="Calibri"/>
                <a:cs typeface="Calibri"/>
              </a:rPr>
              <a:t>ποσοστήτων </a:t>
            </a:r>
            <a:r>
              <a:rPr sz="2400" spc="-5" dirty="0">
                <a:latin typeface="Calibri"/>
                <a:cs typeface="Calibri"/>
              </a:rPr>
              <a:t>(αύξηση </a:t>
            </a:r>
            <a:r>
              <a:rPr sz="2400" spc="-10" dirty="0">
                <a:latin typeface="Calibri"/>
                <a:cs typeface="Calibri"/>
              </a:rPr>
              <a:t>του </a:t>
            </a:r>
            <a:r>
              <a:rPr sz="2400" spc="-5" dirty="0">
                <a:latin typeface="Calibri"/>
                <a:cs typeface="Calibri"/>
              </a:rPr>
              <a:t>προϊόντος </a:t>
            </a:r>
            <a:r>
              <a:rPr sz="2400" spc="-25" dirty="0">
                <a:latin typeface="Calibri"/>
                <a:cs typeface="Calibri"/>
              </a:rPr>
              <a:t>και </a:t>
            </a:r>
            <a:r>
              <a:rPr sz="2400" spc="-5" dirty="0">
                <a:latin typeface="Calibri"/>
                <a:cs typeface="Calibri"/>
              </a:rPr>
              <a:t>της  </a:t>
            </a:r>
            <a:r>
              <a:rPr sz="2400" spc="-10" dirty="0">
                <a:latin typeface="Calibri"/>
                <a:cs typeface="Calibri"/>
              </a:rPr>
              <a:t>απασχόλησης). </a:t>
            </a:r>
            <a:r>
              <a:rPr sz="2400" spc="-15" dirty="0">
                <a:latin typeface="Calibri"/>
                <a:cs typeface="Calibri"/>
              </a:rPr>
              <a:t>Πρόκειται </a:t>
            </a:r>
            <a:r>
              <a:rPr sz="2400" spc="-5" dirty="0">
                <a:latin typeface="Calibri"/>
                <a:cs typeface="Calibri"/>
              </a:rPr>
              <a:t>για τη νεο-φιλελεύθερη </a:t>
            </a:r>
            <a:r>
              <a:rPr sz="2400" spc="-10" dirty="0">
                <a:latin typeface="Calibri"/>
                <a:cs typeface="Calibri"/>
              </a:rPr>
              <a:t>κριτική  </a:t>
            </a:r>
            <a:r>
              <a:rPr sz="2400" dirty="0">
                <a:latin typeface="Calibri"/>
                <a:cs typeface="Calibri"/>
              </a:rPr>
              <a:t>περί </a:t>
            </a:r>
            <a:r>
              <a:rPr sz="2400" spc="-15" dirty="0">
                <a:latin typeface="Calibri"/>
                <a:cs typeface="Calibri"/>
              </a:rPr>
              <a:t>αναποτελεσματικότητας των </a:t>
            </a:r>
            <a:r>
              <a:rPr sz="2400" spc="-10" dirty="0">
                <a:latin typeface="Calibri"/>
                <a:cs typeface="Calibri"/>
              </a:rPr>
              <a:t>κεϋνσιανών </a:t>
            </a:r>
            <a:r>
              <a:rPr sz="2400" spc="-20" dirty="0">
                <a:latin typeface="Calibri"/>
                <a:cs typeface="Calibri"/>
              </a:rPr>
              <a:t>πολιτικών  </a:t>
            </a:r>
            <a:r>
              <a:rPr sz="2400" spc="-5" dirty="0">
                <a:latin typeface="Calibri"/>
                <a:cs typeface="Calibri"/>
              </a:rPr>
              <a:t>(διαψεύστηκε </a:t>
            </a:r>
            <a:r>
              <a:rPr sz="2400" dirty="0">
                <a:latin typeface="Calibri"/>
                <a:cs typeface="Calibri"/>
              </a:rPr>
              <a:t>στη </a:t>
            </a:r>
            <a:r>
              <a:rPr sz="2400" spc="-5" dirty="0">
                <a:latin typeface="Calibri"/>
                <a:cs typeface="Calibri"/>
              </a:rPr>
              <a:t>διαχείριση της παρούσας κρίσης από </a:t>
            </a:r>
            <a:r>
              <a:rPr sz="2400" spc="-10" dirty="0">
                <a:latin typeface="Calibri"/>
                <a:cs typeface="Calibri"/>
              </a:rPr>
              <a:t>τη  </a:t>
            </a:r>
            <a:r>
              <a:rPr sz="2400" spc="-5" dirty="0">
                <a:latin typeface="Calibri"/>
                <a:cs typeface="Calibri"/>
              </a:rPr>
              <a:t>FED)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35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000" spc="-5" dirty="0"/>
              <a:t>Τα όρια </a:t>
            </a:r>
            <a:r>
              <a:rPr sz="4000" spc="-15" dirty="0"/>
              <a:t>των</a:t>
            </a:r>
            <a:r>
              <a:rPr sz="4000" spc="-70" dirty="0"/>
              <a:t> </a:t>
            </a:r>
            <a:r>
              <a:rPr sz="4000" spc="-15" dirty="0"/>
              <a:t>επεκτατικών</a:t>
            </a:r>
            <a:endParaRPr sz="4000"/>
          </a:p>
          <a:p>
            <a:pPr algn="ctr">
              <a:lnSpc>
                <a:spcPct val="100000"/>
              </a:lnSpc>
            </a:pPr>
            <a:r>
              <a:rPr sz="4000" spc="-20" dirty="0"/>
              <a:t>μακροοικονομικών </a:t>
            </a:r>
            <a:r>
              <a:rPr sz="4000" spc="-30" dirty="0"/>
              <a:t>πολιτικών</a:t>
            </a:r>
            <a:r>
              <a:rPr sz="4000" spc="65" dirty="0"/>
              <a:t> </a:t>
            </a:r>
            <a:r>
              <a:rPr sz="4000" dirty="0"/>
              <a:t>(ΙΙ</a:t>
            </a:r>
            <a:r>
              <a:rPr sz="4000" dirty="0">
                <a:latin typeface="Calibri"/>
                <a:cs typeface="Calibri"/>
              </a:rPr>
              <a:t>)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28932"/>
            <a:ext cx="7995284" cy="47078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ts val="2280"/>
              </a:lnSpc>
              <a:buFont typeface="Arial"/>
              <a:buChar char="•"/>
              <a:tabLst>
                <a:tab pos="356235" algn="l"/>
                <a:tab pos="6054090" algn="l"/>
              </a:tabLst>
            </a:pPr>
            <a:r>
              <a:rPr sz="2200" spc="-5" dirty="0">
                <a:latin typeface="Calibri"/>
                <a:cs typeface="Calibri"/>
              </a:rPr>
              <a:t>Υστερήσεις  </a:t>
            </a:r>
            <a:r>
              <a:rPr sz="2200" dirty="0">
                <a:latin typeface="Calibri"/>
                <a:cs typeface="Calibri"/>
              </a:rPr>
              <a:t>στη </a:t>
            </a:r>
            <a:r>
              <a:rPr sz="2200" spc="-10" dirty="0">
                <a:latin typeface="Calibri"/>
                <a:cs typeface="Calibri"/>
              </a:rPr>
              <a:t>διάγνωση  του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προβλήματος,</a:t>
            </a:r>
            <a:r>
              <a:rPr sz="2200" spc="2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στη	</a:t>
            </a:r>
            <a:r>
              <a:rPr sz="2200" spc="-5" dirty="0">
                <a:latin typeface="Calibri"/>
                <a:cs typeface="Calibri"/>
              </a:rPr>
              <a:t>λήψη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των</a:t>
            </a:r>
            <a:endParaRPr sz="2200">
              <a:latin typeface="Calibri"/>
              <a:cs typeface="Calibri"/>
            </a:endParaRPr>
          </a:p>
          <a:p>
            <a:pPr marL="355600" marR="5080">
              <a:lnSpc>
                <a:spcPts val="2400"/>
              </a:lnSpc>
              <a:spcBef>
                <a:spcPts val="160"/>
              </a:spcBef>
            </a:pPr>
            <a:r>
              <a:rPr sz="2200" spc="-10" dirty="0">
                <a:latin typeface="Calibri"/>
                <a:cs typeface="Calibri"/>
              </a:rPr>
              <a:t>αποφάσεων </a:t>
            </a:r>
            <a:r>
              <a:rPr sz="2200" spc="-5" dirty="0">
                <a:latin typeface="Calibri"/>
                <a:cs typeface="Calibri"/>
              </a:rPr>
              <a:t>(οι </a:t>
            </a:r>
            <a:r>
              <a:rPr sz="2200" spc="-10" dirty="0">
                <a:latin typeface="Calibri"/>
                <a:cs typeface="Calibri"/>
              </a:rPr>
              <a:t>δημοσιονομικές </a:t>
            </a:r>
            <a:r>
              <a:rPr sz="2200" spc="-15" dirty="0">
                <a:latin typeface="Calibri"/>
                <a:cs typeface="Calibri"/>
              </a:rPr>
              <a:t>πολιτικές απαιτούν </a:t>
            </a:r>
            <a:r>
              <a:rPr sz="2200" spc="-10" dirty="0">
                <a:latin typeface="Calibri"/>
                <a:cs typeface="Calibri"/>
              </a:rPr>
              <a:t>νομοθετικές  </a:t>
            </a:r>
            <a:r>
              <a:rPr sz="2200" spc="-5" dirty="0">
                <a:latin typeface="Calibri"/>
                <a:cs typeface="Calibri"/>
              </a:rPr>
              <a:t>ρυθμίσεις, βλέπε πρόσφατη </a:t>
            </a:r>
            <a:r>
              <a:rPr sz="2200" spc="-10" dirty="0">
                <a:latin typeface="Calibri"/>
                <a:cs typeface="Calibri"/>
              </a:rPr>
              <a:t>κρίση </a:t>
            </a:r>
            <a:r>
              <a:rPr sz="2200" spc="-5" dirty="0">
                <a:latin typeface="Calibri"/>
                <a:cs typeface="Calibri"/>
              </a:rPr>
              <a:t>στα </a:t>
            </a:r>
            <a:r>
              <a:rPr sz="2200" spc="-15" dirty="0">
                <a:latin typeface="Calibri"/>
                <a:cs typeface="Calibri"/>
              </a:rPr>
              <a:t>δημοσινομικά των </a:t>
            </a:r>
            <a:r>
              <a:rPr sz="2200" spc="-5" dirty="0">
                <a:latin typeface="Calibri"/>
                <a:cs typeface="Calibri"/>
              </a:rPr>
              <a:t>ΗΠΑ) </a:t>
            </a:r>
            <a:r>
              <a:rPr sz="2200" spc="-30" dirty="0">
                <a:latin typeface="Calibri"/>
                <a:cs typeface="Calibri"/>
              </a:rPr>
              <a:t>και  </a:t>
            </a:r>
            <a:r>
              <a:rPr sz="2200" dirty="0">
                <a:latin typeface="Calibri"/>
                <a:cs typeface="Calibri"/>
              </a:rPr>
              <a:t>στη </a:t>
            </a:r>
            <a:r>
              <a:rPr sz="2200" spc="-20" dirty="0">
                <a:latin typeface="Calibri"/>
                <a:cs typeface="Calibri"/>
              </a:rPr>
              <a:t>εκδήλωση </a:t>
            </a:r>
            <a:r>
              <a:rPr sz="2200" spc="-15" dirty="0">
                <a:latin typeface="Calibri"/>
                <a:cs typeface="Calibri"/>
              </a:rPr>
              <a:t>των </a:t>
            </a:r>
            <a:r>
              <a:rPr sz="2200" spc="-10" dirty="0">
                <a:latin typeface="Calibri"/>
                <a:cs typeface="Calibri"/>
              </a:rPr>
              <a:t>αποτελεσμάτων </a:t>
            </a:r>
            <a:r>
              <a:rPr sz="2200" spc="-15" dirty="0">
                <a:latin typeface="Calibri"/>
                <a:cs typeface="Calibri"/>
              </a:rPr>
              <a:t>των </a:t>
            </a:r>
            <a:r>
              <a:rPr sz="2200" spc="-20" dirty="0">
                <a:latin typeface="Calibri"/>
                <a:cs typeface="Calibri"/>
              </a:rPr>
              <a:t>οικονομικών</a:t>
            </a:r>
            <a:r>
              <a:rPr sz="2200" spc="24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πολιτικών</a:t>
            </a:r>
            <a:endParaRPr sz="2200">
              <a:latin typeface="Calibri"/>
              <a:cs typeface="Calibri"/>
            </a:endParaRPr>
          </a:p>
          <a:p>
            <a:pPr marL="355600" marR="31750" indent="-342900">
              <a:lnSpc>
                <a:spcPct val="90900"/>
              </a:lnSpc>
              <a:spcBef>
                <a:spcPts val="490"/>
              </a:spcBef>
              <a:buFont typeface="Arial"/>
              <a:buChar char="•"/>
              <a:tabLst>
                <a:tab pos="356235" algn="l"/>
              </a:tabLst>
            </a:pPr>
            <a:r>
              <a:rPr sz="2200" spc="-5" dirty="0">
                <a:latin typeface="Calibri"/>
                <a:cs typeface="Calibri"/>
              </a:rPr>
              <a:t>Η μείωση </a:t>
            </a:r>
            <a:r>
              <a:rPr sz="2200" spc="-15" dirty="0">
                <a:latin typeface="Calibri"/>
                <a:cs typeface="Calibri"/>
              </a:rPr>
              <a:t>των </a:t>
            </a:r>
            <a:r>
              <a:rPr sz="2200" spc="-10" dirty="0">
                <a:latin typeface="Calibri"/>
                <a:cs typeface="Calibri"/>
              </a:rPr>
              <a:t>φόρων </a:t>
            </a:r>
            <a:r>
              <a:rPr sz="2200" spc="-5" dirty="0">
                <a:latin typeface="Calibri"/>
                <a:cs typeface="Calibri"/>
              </a:rPr>
              <a:t>ή η αύξηση </a:t>
            </a:r>
            <a:r>
              <a:rPr sz="2200" spc="-15" dirty="0">
                <a:latin typeface="Calibri"/>
                <a:cs typeface="Calibri"/>
              </a:rPr>
              <a:t>των </a:t>
            </a:r>
            <a:r>
              <a:rPr sz="2200" spc="-10" dirty="0">
                <a:latin typeface="Calibri"/>
                <a:cs typeface="Calibri"/>
              </a:rPr>
              <a:t>δαπανών </a:t>
            </a:r>
            <a:r>
              <a:rPr sz="2200" spc="-5" dirty="0">
                <a:latin typeface="Calibri"/>
                <a:cs typeface="Calibri"/>
              </a:rPr>
              <a:t>μπορούν να  </a:t>
            </a:r>
            <a:r>
              <a:rPr sz="2200" spc="-10" dirty="0">
                <a:latin typeface="Calibri"/>
                <a:cs typeface="Calibri"/>
              </a:rPr>
              <a:t>οδηγήσουν </a:t>
            </a:r>
            <a:r>
              <a:rPr sz="2200" spc="-5" dirty="0">
                <a:latin typeface="Calibri"/>
                <a:cs typeface="Calibri"/>
              </a:rPr>
              <a:t>σε </a:t>
            </a:r>
            <a:r>
              <a:rPr sz="2200" spc="-10" dirty="0">
                <a:latin typeface="Calibri"/>
                <a:cs typeface="Calibri"/>
              </a:rPr>
              <a:t>δημοσιονομικό </a:t>
            </a:r>
            <a:r>
              <a:rPr sz="2200" spc="-5" dirty="0">
                <a:latin typeface="Calibri"/>
                <a:cs typeface="Calibri"/>
              </a:rPr>
              <a:t>έλλειμμα, </a:t>
            </a:r>
            <a:r>
              <a:rPr sz="2200" spc="-10" dirty="0">
                <a:latin typeface="Calibri"/>
                <a:cs typeface="Calibri"/>
              </a:rPr>
              <a:t>το </a:t>
            </a:r>
            <a:r>
              <a:rPr sz="2200" spc="-5" dirty="0">
                <a:latin typeface="Calibri"/>
                <a:cs typeface="Calibri"/>
              </a:rPr>
              <a:t>οποίο </a:t>
            </a:r>
            <a:r>
              <a:rPr sz="2200" spc="-10" dirty="0">
                <a:latin typeface="Calibri"/>
                <a:cs typeface="Calibri"/>
              </a:rPr>
              <a:t>αργά </a:t>
            </a:r>
            <a:r>
              <a:rPr sz="2200" spc="-5" dirty="0">
                <a:latin typeface="Calibri"/>
                <a:cs typeface="Calibri"/>
              </a:rPr>
              <a:t>ή </a:t>
            </a:r>
            <a:r>
              <a:rPr sz="2200" spc="-15" dirty="0">
                <a:latin typeface="Calibri"/>
                <a:cs typeface="Calibri"/>
              </a:rPr>
              <a:t>γρήγορα  </a:t>
            </a:r>
            <a:r>
              <a:rPr sz="2200" spc="-5" dirty="0">
                <a:latin typeface="Calibri"/>
                <a:cs typeface="Calibri"/>
              </a:rPr>
              <a:t>θα πρέπει να </a:t>
            </a:r>
            <a:r>
              <a:rPr sz="2200" spc="-15" dirty="0">
                <a:latin typeface="Calibri"/>
                <a:cs typeface="Calibri"/>
              </a:rPr>
              <a:t>καλυφθεί </a:t>
            </a:r>
            <a:r>
              <a:rPr sz="2200" spc="-5" dirty="0">
                <a:latin typeface="Calibri"/>
                <a:cs typeface="Calibri"/>
              </a:rPr>
              <a:t>με μία αντίστροφη (περιοριστική) </a:t>
            </a:r>
            <a:r>
              <a:rPr sz="2200" spc="-15" dirty="0">
                <a:latin typeface="Calibri"/>
                <a:cs typeface="Calibri"/>
              </a:rPr>
              <a:t>πολιτική  (stop </a:t>
            </a:r>
            <a:r>
              <a:rPr sz="2200" spc="-5" dirty="0">
                <a:latin typeface="Calibri"/>
                <a:cs typeface="Calibri"/>
              </a:rPr>
              <a:t>and </a:t>
            </a:r>
            <a:r>
              <a:rPr sz="2200" spc="-10" dirty="0">
                <a:latin typeface="Calibri"/>
                <a:cs typeface="Calibri"/>
              </a:rPr>
              <a:t>go). </a:t>
            </a:r>
            <a:r>
              <a:rPr sz="2200" spc="-5" dirty="0">
                <a:latin typeface="Calibri"/>
                <a:cs typeface="Calibri"/>
              </a:rPr>
              <a:t>Αν αυτό δεν </a:t>
            </a:r>
            <a:r>
              <a:rPr sz="2200" spc="-15" dirty="0">
                <a:latin typeface="Calibri"/>
                <a:cs typeface="Calibri"/>
              </a:rPr>
              <a:t>γίνει έγκαιρα </a:t>
            </a:r>
            <a:r>
              <a:rPr sz="2200" spc="-5" dirty="0">
                <a:latin typeface="Calibri"/>
                <a:cs typeface="Calibri"/>
              </a:rPr>
              <a:t>για </a:t>
            </a:r>
            <a:r>
              <a:rPr sz="2200" spc="-20" dirty="0">
                <a:latin typeface="Calibri"/>
                <a:cs typeface="Calibri"/>
              </a:rPr>
              <a:t>πολιτικούς </a:t>
            </a:r>
            <a:r>
              <a:rPr sz="2200" spc="-5" dirty="0">
                <a:latin typeface="Calibri"/>
                <a:cs typeface="Calibri"/>
              </a:rPr>
              <a:t>λόγους,  τότε η </a:t>
            </a:r>
            <a:r>
              <a:rPr sz="2200" spc="-10" dirty="0">
                <a:latin typeface="Calibri"/>
                <a:cs typeface="Calibri"/>
              </a:rPr>
              <a:t>χώρα </a:t>
            </a:r>
            <a:r>
              <a:rPr sz="2200" spc="-5" dirty="0">
                <a:latin typeface="Calibri"/>
                <a:cs typeface="Calibri"/>
              </a:rPr>
              <a:t>θα </a:t>
            </a:r>
            <a:r>
              <a:rPr sz="2200" spc="-15" dirty="0">
                <a:latin typeface="Calibri"/>
                <a:cs typeface="Calibri"/>
              </a:rPr>
              <a:t>κινδυνεύσει </a:t>
            </a:r>
            <a:r>
              <a:rPr sz="2200" spc="-5" dirty="0">
                <a:latin typeface="Calibri"/>
                <a:cs typeface="Calibri"/>
              </a:rPr>
              <a:t>στο μέλλον με </a:t>
            </a:r>
            <a:r>
              <a:rPr sz="2200" spc="-10" dirty="0">
                <a:latin typeface="Calibri"/>
                <a:cs typeface="Calibri"/>
              </a:rPr>
              <a:t>δημοσιονομικό  εκτροχιασμό </a:t>
            </a:r>
            <a:r>
              <a:rPr sz="2200" spc="-5" dirty="0">
                <a:latin typeface="Calibri"/>
                <a:cs typeface="Calibri"/>
              </a:rPr>
              <a:t>(βλέπε</a:t>
            </a:r>
            <a:r>
              <a:rPr sz="2200" spc="-10" dirty="0">
                <a:latin typeface="Calibri"/>
                <a:cs typeface="Calibri"/>
              </a:rPr>
              <a:t> Ελλάδα)</a:t>
            </a:r>
            <a:endParaRPr sz="2200">
              <a:latin typeface="Calibri"/>
              <a:cs typeface="Calibri"/>
            </a:endParaRPr>
          </a:p>
          <a:p>
            <a:pPr marL="355600" marR="210820" indent="-342900">
              <a:lnSpc>
                <a:spcPct val="90900"/>
              </a:lnSpc>
              <a:spcBef>
                <a:spcPts val="525"/>
              </a:spcBef>
              <a:buFont typeface="Arial"/>
              <a:buChar char="•"/>
              <a:tabLst>
                <a:tab pos="356235" algn="l"/>
                <a:tab pos="6084570" algn="l"/>
              </a:tabLst>
            </a:pPr>
            <a:r>
              <a:rPr sz="2200" spc="-5" dirty="0">
                <a:latin typeface="Calibri"/>
                <a:cs typeface="Calibri"/>
              </a:rPr>
              <a:t>Οι  </a:t>
            </a:r>
            <a:r>
              <a:rPr sz="2200" spc="-10" dirty="0">
                <a:latin typeface="Calibri"/>
                <a:cs typeface="Calibri"/>
              </a:rPr>
              <a:t>επεκτατικές  δημοσιονομικές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πολιτικές</a:t>
            </a:r>
            <a:r>
              <a:rPr sz="2200" spc="29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τείνουν	</a:t>
            </a:r>
            <a:r>
              <a:rPr sz="2200" spc="-5" dirty="0">
                <a:latin typeface="Calibri"/>
                <a:cs typeface="Calibri"/>
              </a:rPr>
              <a:t>βραχυχρόνια  </a:t>
            </a:r>
            <a:r>
              <a:rPr sz="2200" spc="-15" dirty="0">
                <a:latin typeface="Calibri"/>
                <a:cs typeface="Calibri"/>
              </a:rPr>
              <a:t>στην </a:t>
            </a:r>
            <a:r>
              <a:rPr sz="2200" spc="-5" dirty="0">
                <a:latin typeface="Calibri"/>
                <a:cs typeface="Calibri"/>
              </a:rPr>
              <a:t>ανατίμηση </a:t>
            </a:r>
            <a:r>
              <a:rPr sz="2200" spc="-10" dirty="0">
                <a:latin typeface="Calibri"/>
                <a:cs typeface="Calibri"/>
              </a:rPr>
              <a:t>του εγχώριου </a:t>
            </a:r>
            <a:r>
              <a:rPr sz="2200" spc="-5" dirty="0">
                <a:latin typeface="Calibri"/>
                <a:cs typeface="Calibri"/>
              </a:rPr>
              <a:t>νομίσματος, αλλά </a:t>
            </a:r>
            <a:r>
              <a:rPr sz="2200" spc="-10" dirty="0">
                <a:latin typeface="Calibri"/>
                <a:cs typeface="Calibri"/>
              </a:rPr>
              <a:t>αυτό </a:t>
            </a:r>
            <a:r>
              <a:rPr sz="2200" spc="-5" dirty="0">
                <a:latin typeface="Calibri"/>
                <a:cs typeface="Calibri"/>
              </a:rPr>
              <a:t>δεν </a:t>
            </a:r>
            <a:r>
              <a:rPr sz="2200" spc="-15" dirty="0">
                <a:latin typeface="Calibri"/>
                <a:cs typeface="Calibri"/>
              </a:rPr>
              <a:t>είναι  </a:t>
            </a:r>
            <a:r>
              <a:rPr sz="2200" spc="-5" dirty="0">
                <a:latin typeface="Calibri"/>
                <a:cs typeface="Calibri"/>
              </a:rPr>
              <a:t>διατηρήσιμο μακροχρόνια: </a:t>
            </a:r>
            <a:r>
              <a:rPr sz="2200" spc="-10" dirty="0">
                <a:latin typeface="Calibri"/>
                <a:cs typeface="Calibri"/>
              </a:rPr>
              <a:t>το </a:t>
            </a:r>
            <a:r>
              <a:rPr sz="2200" spc="-5" dirty="0">
                <a:latin typeface="Calibri"/>
                <a:cs typeface="Calibri"/>
              </a:rPr>
              <a:t>νόμισμα θα υποτιμηθεί </a:t>
            </a:r>
            <a:r>
              <a:rPr sz="2200" dirty="0">
                <a:latin typeface="Calibri"/>
                <a:cs typeface="Calibri"/>
              </a:rPr>
              <a:t>σε  </a:t>
            </a:r>
            <a:r>
              <a:rPr sz="2200" spc="-10" dirty="0">
                <a:latin typeface="Calibri"/>
                <a:cs typeface="Calibri"/>
              </a:rPr>
              <a:t>πραγματικούς </a:t>
            </a:r>
            <a:r>
              <a:rPr sz="2200" spc="-5" dirty="0">
                <a:latin typeface="Calibri"/>
                <a:cs typeface="Calibri"/>
              </a:rPr>
              <a:t>όρους – </a:t>
            </a:r>
            <a:r>
              <a:rPr sz="2200" spc="-10" dirty="0">
                <a:latin typeface="Calibri"/>
                <a:cs typeface="Calibri"/>
              </a:rPr>
              <a:t>το </a:t>
            </a:r>
            <a:r>
              <a:rPr sz="2200" spc="-5" dirty="0">
                <a:latin typeface="Calibri"/>
                <a:cs typeface="Calibri"/>
              </a:rPr>
              <a:t>έλλειμμα στο </a:t>
            </a:r>
            <a:r>
              <a:rPr sz="2200" spc="-10" dirty="0">
                <a:latin typeface="Calibri"/>
                <a:cs typeface="Calibri"/>
              </a:rPr>
              <a:t>ισοζύγιο </a:t>
            </a:r>
            <a:r>
              <a:rPr sz="2200" spc="-15" dirty="0">
                <a:latin typeface="Calibri"/>
                <a:cs typeface="Calibri"/>
              </a:rPr>
              <a:t>των </a:t>
            </a:r>
            <a:r>
              <a:rPr sz="2200" spc="-10" dirty="0">
                <a:latin typeface="Calibri"/>
                <a:cs typeface="Calibri"/>
              </a:rPr>
              <a:t>τρεχουσούν  συναλλαγών </a:t>
            </a:r>
            <a:r>
              <a:rPr sz="2200" spc="-5" dirty="0">
                <a:latin typeface="Calibri"/>
                <a:cs typeface="Calibri"/>
              </a:rPr>
              <a:t>θα αντιστρέψει τις </a:t>
            </a:r>
            <a:r>
              <a:rPr sz="2200" spc="-10" dirty="0">
                <a:latin typeface="Calibri"/>
                <a:cs typeface="Calibri"/>
              </a:rPr>
              <a:t>προβλέψες </a:t>
            </a:r>
            <a:r>
              <a:rPr sz="2200" spc="-15" dirty="0">
                <a:latin typeface="Calibri"/>
                <a:cs typeface="Calibri"/>
              </a:rPr>
              <a:t>των</a:t>
            </a:r>
            <a:r>
              <a:rPr sz="2200" spc="1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αγορών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05130" marR="5080" indent="-193675">
              <a:lnSpc>
                <a:spcPct val="100000"/>
              </a:lnSpc>
            </a:pPr>
            <a:r>
              <a:rPr sz="3200" spc="-10" dirty="0"/>
              <a:t>Ισοζύγιο τρεχουσών </a:t>
            </a:r>
            <a:r>
              <a:rPr sz="3200" spc="-5" dirty="0"/>
              <a:t>συναλλαγών </a:t>
            </a:r>
            <a:r>
              <a:rPr sz="3200" dirty="0"/>
              <a:t>ΗΠΑ </a:t>
            </a:r>
            <a:r>
              <a:rPr sz="3200" spc="-35" dirty="0"/>
              <a:t>και  </a:t>
            </a:r>
            <a:r>
              <a:rPr sz="3200" spc="-5" dirty="0"/>
              <a:t>Πραγματική Συναλλαγματική </a:t>
            </a:r>
            <a:r>
              <a:rPr sz="3200" dirty="0"/>
              <a:t>Ισοτιμία</a:t>
            </a:r>
            <a:r>
              <a:rPr sz="3200" spc="-10" dirty="0"/>
              <a:t> </a:t>
            </a:r>
            <a:r>
              <a:rPr sz="3200" dirty="0"/>
              <a:t>$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1066800" y="1219200"/>
            <a:ext cx="71628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36</a:t>
            </a:fld>
            <a:endParaRPr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37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6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dirty="0"/>
              <a:t>Και η </a:t>
            </a:r>
            <a:r>
              <a:rPr spc="-5" dirty="0"/>
              <a:t>περίπτωση </a:t>
            </a:r>
            <a:r>
              <a:rPr dirty="0"/>
              <a:t>της</a:t>
            </a:r>
            <a:r>
              <a:rPr spc="-50" dirty="0"/>
              <a:t> </a:t>
            </a:r>
            <a:r>
              <a:rPr spc="-5" dirty="0"/>
              <a:t>ελληνικής</a:t>
            </a:r>
          </a:p>
          <a:p>
            <a:pPr marL="1905" algn="ctr">
              <a:lnSpc>
                <a:spcPct val="100000"/>
              </a:lnSpc>
            </a:pPr>
            <a:r>
              <a:rPr spc="-15" dirty="0"/>
              <a:t>οικονομίας </a:t>
            </a:r>
            <a:r>
              <a:rPr spc="-5" dirty="0"/>
              <a:t>(2000</a:t>
            </a:r>
            <a:r>
              <a:rPr spc="-5" dirty="0">
                <a:latin typeface="Calibri"/>
                <a:cs typeface="Calibri"/>
              </a:rPr>
              <a:t>-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/>
              <a:t>σήμερα)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76451"/>
            <a:ext cx="7936230" cy="4344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ts val="3420"/>
              </a:lnSpc>
              <a:buFont typeface="Arial"/>
              <a:buChar char="•"/>
              <a:tabLst>
                <a:tab pos="356235" algn="l"/>
              </a:tabLst>
            </a:pPr>
            <a:r>
              <a:rPr sz="3000" spc="-10" dirty="0">
                <a:latin typeface="Calibri"/>
                <a:cs typeface="Calibri"/>
              </a:rPr>
              <a:t>Θυμηθείτε </a:t>
            </a:r>
            <a:r>
              <a:rPr sz="3000" spc="-5" dirty="0">
                <a:latin typeface="Calibri"/>
                <a:cs typeface="Calibri"/>
              </a:rPr>
              <a:t>τον </a:t>
            </a:r>
            <a:r>
              <a:rPr sz="3000" dirty="0">
                <a:latin typeface="Calibri"/>
                <a:cs typeface="Calibri"/>
              </a:rPr>
              <a:t>τύπο της</a:t>
            </a:r>
            <a:r>
              <a:rPr sz="3000" spc="1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πραγματικής</a:t>
            </a:r>
            <a:endParaRPr sz="3000">
              <a:latin typeface="Calibri"/>
              <a:cs typeface="Calibri"/>
            </a:endParaRPr>
          </a:p>
          <a:p>
            <a:pPr marL="355600">
              <a:lnSpc>
                <a:spcPts val="3420"/>
              </a:lnSpc>
            </a:pPr>
            <a:r>
              <a:rPr sz="3000" spc="-5" dirty="0">
                <a:latin typeface="Calibri"/>
                <a:cs typeface="Calibri"/>
              </a:rPr>
              <a:t>συναλλαγματικής </a:t>
            </a:r>
            <a:r>
              <a:rPr sz="3000" dirty="0">
                <a:latin typeface="Calibri"/>
                <a:cs typeface="Calibri"/>
              </a:rPr>
              <a:t>ισοτιμίας </a:t>
            </a:r>
            <a:r>
              <a:rPr sz="3000" spc="5" dirty="0">
                <a:latin typeface="Calibri"/>
                <a:cs typeface="Calibri"/>
              </a:rPr>
              <a:t>(q</a:t>
            </a:r>
            <a:r>
              <a:rPr sz="3000" spc="-8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=E(P*/P)</a:t>
            </a:r>
            <a:endParaRPr sz="3000">
              <a:latin typeface="Calibri"/>
              <a:cs typeface="Calibri"/>
            </a:endParaRPr>
          </a:p>
          <a:p>
            <a:pPr marL="355600" marR="5080" indent="-342900">
              <a:lnSpc>
                <a:spcPct val="90000"/>
              </a:lnSpc>
              <a:spcBef>
                <a:spcPts val="720"/>
              </a:spcBef>
              <a:buFont typeface="Arial"/>
              <a:buChar char="•"/>
              <a:tabLst>
                <a:tab pos="356235" algn="l"/>
              </a:tabLst>
            </a:pPr>
            <a:r>
              <a:rPr sz="3000" spc="-10" dirty="0">
                <a:latin typeface="Calibri"/>
                <a:cs typeface="Calibri"/>
              </a:rPr>
              <a:t>Δεδομένου </a:t>
            </a:r>
            <a:r>
              <a:rPr sz="3000" spc="-5" dirty="0">
                <a:latin typeface="Calibri"/>
                <a:cs typeface="Calibri"/>
              </a:rPr>
              <a:t>ότι </a:t>
            </a:r>
            <a:r>
              <a:rPr sz="3000" spc="-25" dirty="0">
                <a:latin typeface="Calibri"/>
                <a:cs typeface="Calibri"/>
              </a:rPr>
              <a:t>την </a:t>
            </a:r>
            <a:r>
              <a:rPr sz="3000" spc="-5" dirty="0">
                <a:latin typeface="Calibri"/>
                <a:cs typeface="Calibri"/>
              </a:rPr>
              <a:t>περίοδο </a:t>
            </a:r>
            <a:r>
              <a:rPr sz="3000" dirty="0">
                <a:latin typeface="Calibri"/>
                <a:cs typeface="Calibri"/>
              </a:rPr>
              <a:t>2000-2008 </a:t>
            </a:r>
            <a:r>
              <a:rPr sz="3000" spc="-5" dirty="0">
                <a:latin typeface="Calibri"/>
                <a:cs typeface="Calibri"/>
              </a:rPr>
              <a:t>η </a:t>
            </a:r>
            <a:r>
              <a:rPr sz="3000" spc="-10" dirty="0">
                <a:latin typeface="Calibri"/>
                <a:cs typeface="Calibri"/>
              </a:rPr>
              <a:t>Ελλάδα  </a:t>
            </a:r>
            <a:r>
              <a:rPr sz="3000" spc="-15" dirty="0">
                <a:latin typeface="Calibri"/>
                <a:cs typeface="Calibri"/>
              </a:rPr>
              <a:t>ακολουθούσε </a:t>
            </a:r>
            <a:r>
              <a:rPr sz="3000" dirty="0">
                <a:latin typeface="Calibri"/>
                <a:cs typeface="Calibri"/>
              </a:rPr>
              <a:t>επεκτατική </a:t>
            </a:r>
            <a:r>
              <a:rPr sz="3000" spc="-5" dirty="0">
                <a:latin typeface="Calibri"/>
                <a:cs typeface="Calibri"/>
              </a:rPr>
              <a:t>δημοσιονομική  </a:t>
            </a:r>
            <a:r>
              <a:rPr sz="3000" spc="-15" dirty="0">
                <a:latin typeface="Calibri"/>
                <a:cs typeface="Calibri"/>
              </a:rPr>
              <a:t>πολιτική </a:t>
            </a:r>
            <a:r>
              <a:rPr sz="3000" spc="-10" dirty="0">
                <a:latin typeface="Calibri"/>
                <a:cs typeface="Calibri"/>
              </a:rPr>
              <a:t>(χωρίς </a:t>
            </a:r>
            <a:r>
              <a:rPr sz="3000" spc="-5" dirty="0">
                <a:latin typeface="Calibri"/>
                <a:cs typeface="Calibri"/>
              </a:rPr>
              <a:t>να συντρέχει ο λόγος </a:t>
            </a:r>
            <a:r>
              <a:rPr sz="3000" dirty="0">
                <a:latin typeface="Calibri"/>
                <a:cs typeface="Calibri"/>
              </a:rPr>
              <a:t>της  </a:t>
            </a:r>
            <a:r>
              <a:rPr sz="3000" spc="-5" dirty="0">
                <a:latin typeface="Calibri"/>
                <a:cs typeface="Calibri"/>
              </a:rPr>
              <a:t>ύφεσης), </a:t>
            </a:r>
            <a:r>
              <a:rPr sz="3000" dirty="0">
                <a:latin typeface="Calibri"/>
                <a:cs typeface="Calibri"/>
              </a:rPr>
              <a:t>ποια </a:t>
            </a:r>
            <a:r>
              <a:rPr sz="3000" spc="-5" dirty="0">
                <a:latin typeface="Calibri"/>
                <a:cs typeface="Calibri"/>
              </a:rPr>
              <a:t>περιμένετε να </a:t>
            </a:r>
            <a:r>
              <a:rPr sz="3000" spc="-15" dirty="0">
                <a:latin typeface="Calibri"/>
                <a:cs typeface="Calibri"/>
              </a:rPr>
              <a:t>ήταν </a:t>
            </a:r>
            <a:r>
              <a:rPr sz="3000" spc="-5" dirty="0">
                <a:latin typeface="Calibri"/>
                <a:cs typeface="Calibri"/>
              </a:rPr>
              <a:t>η </a:t>
            </a:r>
            <a:r>
              <a:rPr sz="3000" spc="-10" dirty="0">
                <a:latin typeface="Calibri"/>
                <a:cs typeface="Calibri"/>
              </a:rPr>
              <a:t>εξέλιξη </a:t>
            </a:r>
            <a:r>
              <a:rPr sz="3000" dirty="0">
                <a:latin typeface="Calibri"/>
                <a:cs typeface="Calibri"/>
              </a:rPr>
              <a:t>της  </a:t>
            </a:r>
            <a:r>
              <a:rPr sz="3000" spc="-5" dirty="0">
                <a:latin typeface="Calibri"/>
                <a:cs typeface="Calibri"/>
              </a:rPr>
              <a:t>πραγματικής συναλλαγματικής </a:t>
            </a:r>
            <a:r>
              <a:rPr sz="3000" dirty="0">
                <a:latin typeface="Calibri"/>
                <a:cs typeface="Calibri"/>
              </a:rPr>
              <a:t>ισοτιμίας </a:t>
            </a:r>
            <a:r>
              <a:rPr sz="3000" spc="-35" dirty="0">
                <a:latin typeface="Calibri"/>
                <a:cs typeface="Calibri"/>
              </a:rPr>
              <a:t>και </a:t>
            </a:r>
            <a:r>
              <a:rPr sz="3000" spc="-10" dirty="0">
                <a:latin typeface="Calibri"/>
                <a:cs typeface="Calibri"/>
              </a:rPr>
              <a:t>του  ισοζυγίου των τρεχουσών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συναλλαγών;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ts val="3420"/>
              </a:lnSpc>
              <a:spcBef>
                <a:spcPts val="360"/>
              </a:spcBef>
              <a:buFont typeface="Arial"/>
              <a:buChar char="•"/>
              <a:tabLst>
                <a:tab pos="356235" algn="l"/>
              </a:tabLst>
            </a:pPr>
            <a:r>
              <a:rPr sz="3000" dirty="0">
                <a:latin typeface="Calibri"/>
                <a:cs typeface="Calibri"/>
              </a:rPr>
              <a:t>Ποια </a:t>
            </a:r>
            <a:r>
              <a:rPr sz="3000" spc="-10" dirty="0">
                <a:latin typeface="Calibri"/>
                <a:cs typeface="Calibri"/>
              </a:rPr>
              <a:t>είναι </a:t>
            </a:r>
            <a:r>
              <a:rPr sz="3000" spc="-5" dirty="0">
                <a:latin typeface="Calibri"/>
                <a:cs typeface="Calibri"/>
              </a:rPr>
              <a:t>η </a:t>
            </a:r>
            <a:r>
              <a:rPr sz="3000" spc="-10" dirty="0">
                <a:latin typeface="Calibri"/>
                <a:cs typeface="Calibri"/>
              </a:rPr>
              <a:t>σχέση </a:t>
            </a:r>
            <a:r>
              <a:rPr sz="3000" dirty="0">
                <a:latin typeface="Calibri"/>
                <a:cs typeface="Calibri"/>
              </a:rPr>
              <a:t>της </a:t>
            </a:r>
            <a:r>
              <a:rPr sz="3000" spc="-5" dirty="0">
                <a:latin typeface="Calibri"/>
                <a:cs typeface="Calibri"/>
              </a:rPr>
              <a:t>‘εσωτερικής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υποτίμησης’</a:t>
            </a:r>
            <a:endParaRPr sz="3000">
              <a:latin typeface="Calibri"/>
              <a:cs typeface="Calibri"/>
            </a:endParaRPr>
          </a:p>
          <a:p>
            <a:pPr marL="355600">
              <a:lnSpc>
                <a:spcPts val="3420"/>
              </a:lnSpc>
            </a:pPr>
            <a:r>
              <a:rPr sz="3000" dirty="0">
                <a:latin typeface="Calibri"/>
                <a:cs typeface="Calibri"/>
              </a:rPr>
              <a:t>που </a:t>
            </a:r>
            <a:r>
              <a:rPr sz="3000" spc="-5" dirty="0">
                <a:latin typeface="Calibri"/>
                <a:cs typeface="Calibri"/>
              </a:rPr>
              <a:t>μας </a:t>
            </a:r>
            <a:r>
              <a:rPr sz="3000" dirty="0">
                <a:latin typeface="Calibri"/>
                <a:cs typeface="Calibri"/>
              </a:rPr>
              <a:t>επιβάλλει η </a:t>
            </a:r>
            <a:r>
              <a:rPr sz="3000" spc="-15" dirty="0">
                <a:latin typeface="Calibri"/>
                <a:cs typeface="Calibri"/>
              </a:rPr>
              <a:t>Τρόϊκα </a:t>
            </a:r>
            <a:r>
              <a:rPr sz="3000" spc="-10" dirty="0">
                <a:latin typeface="Calibri"/>
                <a:cs typeface="Calibri"/>
              </a:rPr>
              <a:t>με τα</a:t>
            </a:r>
            <a:r>
              <a:rPr sz="3000" spc="-4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παραπάνω;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pPr marL="25400">
                <a:lnSpc>
                  <a:spcPts val="1240"/>
                </a:lnSpc>
              </a:pPr>
              <a:t>38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6" rIns="0" bIns="0" rtlCol="0">
            <a:spAutoFit/>
          </a:bodyPr>
          <a:lstStyle/>
          <a:p>
            <a:pPr marL="3175" algn="ctr">
              <a:lnSpc>
                <a:spcPct val="100000"/>
              </a:lnSpc>
            </a:pPr>
            <a:r>
              <a:rPr spc="-5" dirty="0"/>
              <a:t>Άλλα ενδιαφέροντα </a:t>
            </a:r>
            <a:r>
              <a:rPr spc="-10" dirty="0"/>
              <a:t>θέματα </a:t>
            </a:r>
            <a:r>
              <a:rPr spc="-20" dirty="0"/>
              <a:t>τα</a:t>
            </a:r>
            <a:r>
              <a:rPr dirty="0"/>
              <a:t> οποία</a:t>
            </a:r>
          </a:p>
          <a:p>
            <a:pPr marL="3175" algn="ctr">
              <a:lnSpc>
                <a:spcPct val="100000"/>
              </a:lnSpc>
            </a:pPr>
            <a:r>
              <a:rPr dirty="0"/>
              <a:t>όμως </a:t>
            </a:r>
            <a:r>
              <a:rPr spc="-5" dirty="0"/>
              <a:t>… </a:t>
            </a:r>
            <a:r>
              <a:rPr dirty="0"/>
              <a:t>δεν θα</a:t>
            </a:r>
            <a:r>
              <a:rPr spc="-65" dirty="0"/>
              <a:t> </a:t>
            </a:r>
            <a:r>
              <a:rPr spc="-5" dirty="0"/>
              <a:t>αναλύσουμε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3186"/>
            <a:ext cx="7865745" cy="40119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Calibri"/>
                <a:cs typeface="Calibri"/>
              </a:rPr>
              <a:t>Μόνιμες </a:t>
            </a:r>
            <a:r>
              <a:rPr sz="2800" spc="-10" dirty="0">
                <a:latin typeface="Calibri"/>
                <a:cs typeface="Calibri"/>
              </a:rPr>
              <a:t>μεταβολές </a:t>
            </a:r>
            <a:r>
              <a:rPr sz="2800" dirty="0">
                <a:latin typeface="Calibri"/>
                <a:cs typeface="Calibri"/>
              </a:rPr>
              <a:t>στη </a:t>
            </a:r>
            <a:r>
              <a:rPr sz="2800" spc="-5" dirty="0">
                <a:latin typeface="Calibri"/>
                <a:cs typeface="Calibri"/>
              </a:rPr>
              <a:t>δημοσιονομική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και</a:t>
            </a:r>
            <a:endParaRPr sz="28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800" spc="-5" dirty="0">
                <a:latin typeface="Calibri"/>
                <a:cs typeface="Calibri"/>
              </a:rPr>
              <a:t>νομισματική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πολιτική</a:t>
            </a:r>
            <a:endParaRPr sz="2800">
              <a:latin typeface="Calibri"/>
              <a:cs typeface="Calibri"/>
            </a:endParaRPr>
          </a:p>
          <a:p>
            <a:pPr marL="355600" marR="38227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Calibri"/>
                <a:cs typeface="Calibri"/>
              </a:rPr>
              <a:t>Η </a:t>
            </a:r>
            <a:r>
              <a:rPr sz="2800" spc="-20" dirty="0">
                <a:latin typeface="Calibri"/>
                <a:cs typeface="Calibri"/>
              </a:rPr>
              <a:t>διαδικασία </a:t>
            </a:r>
            <a:r>
              <a:rPr sz="2800" spc="-5" dirty="0">
                <a:latin typeface="Calibri"/>
                <a:cs typeface="Calibri"/>
              </a:rPr>
              <a:t>προσαρμογής </a:t>
            </a:r>
            <a:r>
              <a:rPr sz="2800" spc="-15" dirty="0">
                <a:latin typeface="Calibri"/>
                <a:cs typeface="Calibri"/>
              </a:rPr>
              <a:t>του </a:t>
            </a:r>
            <a:r>
              <a:rPr sz="2800" spc="-10" dirty="0">
                <a:latin typeface="Calibri"/>
                <a:cs typeface="Calibri"/>
              </a:rPr>
              <a:t>ισοζυγίου  τρεχουσών συναλλαγών </a:t>
            </a:r>
            <a:r>
              <a:rPr sz="2800" spc="-25" dirty="0">
                <a:latin typeface="Calibri"/>
                <a:cs typeface="Calibri"/>
              </a:rPr>
              <a:t>(καμπύλη J, </a:t>
            </a:r>
            <a:r>
              <a:rPr sz="2800" spc="-10" dirty="0">
                <a:latin typeface="Calibri"/>
                <a:cs typeface="Calibri"/>
              </a:rPr>
              <a:t>βαθμός  μετάδοσης </a:t>
            </a:r>
            <a:r>
              <a:rPr sz="2800" spc="-15" dirty="0">
                <a:latin typeface="Calibri"/>
                <a:cs typeface="Calibri"/>
              </a:rPr>
              <a:t>των μεταβολών </a:t>
            </a:r>
            <a:r>
              <a:rPr sz="2800" spc="-5" dirty="0">
                <a:latin typeface="Calibri"/>
                <a:cs typeface="Calibri"/>
              </a:rPr>
              <a:t>της </a:t>
            </a:r>
            <a:r>
              <a:rPr sz="2800" spc="-10" dirty="0">
                <a:latin typeface="Calibri"/>
                <a:cs typeface="Calibri"/>
              </a:rPr>
              <a:t>συναλλαγματικής  </a:t>
            </a:r>
            <a:r>
              <a:rPr sz="2800" spc="-5" dirty="0">
                <a:latin typeface="Calibri"/>
                <a:cs typeface="Calibri"/>
              </a:rPr>
              <a:t>ισοτιμίας </a:t>
            </a:r>
            <a:r>
              <a:rPr sz="2800" dirty="0">
                <a:latin typeface="Calibri"/>
                <a:cs typeface="Calibri"/>
              </a:rPr>
              <a:t>στις </a:t>
            </a:r>
            <a:r>
              <a:rPr sz="2800" spc="-5" dirty="0">
                <a:latin typeface="Calibri"/>
                <a:cs typeface="Calibri"/>
              </a:rPr>
              <a:t>τιμές </a:t>
            </a:r>
            <a:r>
              <a:rPr sz="2800" spc="-10" dirty="0">
                <a:latin typeface="Calibri"/>
                <a:cs typeface="Calibri"/>
              </a:rPr>
              <a:t>εισαγωγής)</a:t>
            </a:r>
            <a:endParaRPr sz="28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10" dirty="0">
                <a:latin typeface="Calibri"/>
                <a:cs typeface="Calibri"/>
              </a:rPr>
              <a:t>Αφήνουμε αυτά τα θέματα </a:t>
            </a:r>
            <a:r>
              <a:rPr sz="2800" dirty="0">
                <a:latin typeface="Calibri"/>
                <a:cs typeface="Calibri"/>
              </a:rPr>
              <a:t>σε </a:t>
            </a:r>
            <a:r>
              <a:rPr sz="2800" spc="-5" dirty="0">
                <a:latin typeface="Calibri"/>
                <a:cs typeface="Calibri"/>
              </a:rPr>
              <a:t>όσους-ες </a:t>
            </a:r>
            <a:r>
              <a:rPr sz="2800" spc="-10" dirty="0">
                <a:latin typeface="Calibri"/>
                <a:cs typeface="Calibri"/>
              </a:rPr>
              <a:t>θέλουν </a:t>
            </a:r>
            <a:r>
              <a:rPr sz="2800" spc="-5" dirty="0">
                <a:latin typeface="Calibri"/>
                <a:cs typeface="Calibri"/>
              </a:rPr>
              <a:t>να  </a:t>
            </a:r>
            <a:r>
              <a:rPr sz="2800" spc="-10" dirty="0">
                <a:latin typeface="Calibri"/>
                <a:cs typeface="Calibri"/>
              </a:rPr>
              <a:t>γίνουν επαγγελματίες </a:t>
            </a:r>
            <a:r>
              <a:rPr sz="2800" spc="-15" dirty="0">
                <a:latin typeface="Calibri"/>
                <a:cs typeface="Calibri"/>
              </a:rPr>
              <a:t>οικονομολόγοι </a:t>
            </a:r>
            <a:r>
              <a:rPr sz="2800" spc="-5" dirty="0">
                <a:latin typeface="Calibri"/>
                <a:cs typeface="Calibri"/>
              </a:rPr>
              <a:t>.... (βλέπε π.χ.  </a:t>
            </a:r>
            <a:r>
              <a:rPr sz="2800" spc="-10" dirty="0">
                <a:latin typeface="Calibri"/>
                <a:cs typeface="Calibri"/>
              </a:rPr>
              <a:t>Krugman </a:t>
            </a:r>
            <a:r>
              <a:rPr sz="2800" spc="-5" dirty="0">
                <a:latin typeface="Calibri"/>
                <a:cs typeface="Calibri"/>
              </a:rPr>
              <a:t>&amp; </a:t>
            </a:r>
            <a:r>
              <a:rPr sz="2800" spc="-20" dirty="0">
                <a:latin typeface="Calibri"/>
                <a:cs typeface="Calibri"/>
              </a:rPr>
              <a:t>Obstfeld, </a:t>
            </a:r>
            <a:r>
              <a:rPr sz="2800" spc="-5" dirty="0">
                <a:latin typeface="Calibri"/>
                <a:cs typeface="Calibri"/>
              </a:rPr>
              <a:t>σελ.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701-13)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ts val="1240"/>
              </a:lnSpc>
            </a:pPr>
            <a:fld id="{81D60167-4931-47E6-BA6A-407CBD079E47}" type="slidenum">
              <a:rPr dirty="0"/>
              <a:pPr marL="102870">
                <a:lnSpc>
                  <a:spcPts val="1240"/>
                </a:lnSpc>
              </a:pPr>
              <a:t>4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6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/>
              <a:t>Οι </a:t>
            </a:r>
            <a:r>
              <a:rPr spc="-5" dirty="0"/>
              <a:t>προσδιοριστικοί </a:t>
            </a:r>
            <a:r>
              <a:rPr spc="-10" dirty="0"/>
              <a:t>παράγοντες</a:t>
            </a:r>
            <a:r>
              <a:rPr spc="-30" dirty="0"/>
              <a:t> </a:t>
            </a:r>
            <a:r>
              <a:rPr spc="-10" dirty="0"/>
              <a:t>του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ισοζυγίου </a:t>
            </a:r>
            <a:r>
              <a:rPr spc="-15" dirty="0"/>
              <a:t>τρεχουσών</a:t>
            </a:r>
            <a:r>
              <a:rPr spc="10" dirty="0"/>
              <a:t> </a:t>
            </a:r>
            <a:r>
              <a:rPr spc="-10" dirty="0"/>
              <a:t>συναλλαγών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60829"/>
            <a:ext cx="8053705" cy="4671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ts val="2595"/>
              </a:lnSpc>
              <a:buFont typeface="Arial"/>
              <a:buChar char="•"/>
              <a:tabLst>
                <a:tab pos="356235" algn="l"/>
              </a:tabLst>
            </a:pPr>
            <a:r>
              <a:rPr sz="2400" dirty="0">
                <a:latin typeface="Calibri"/>
                <a:cs typeface="Calibri"/>
              </a:rPr>
              <a:t>Οι </a:t>
            </a:r>
            <a:r>
              <a:rPr sz="2400" spc="-5" dirty="0">
                <a:latin typeface="Calibri"/>
                <a:cs typeface="Calibri"/>
              </a:rPr>
              <a:t>παράγοντες </a:t>
            </a:r>
            <a:r>
              <a:rPr sz="2400" dirty="0">
                <a:latin typeface="Calibri"/>
                <a:cs typeface="Calibri"/>
              </a:rPr>
              <a:t>που προσδιορίζουν τις </a:t>
            </a:r>
            <a:r>
              <a:rPr sz="2400" spc="-10" dirty="0">
                <a:latin typeface="Calibri"/>
                <a:cs typeface="Calibri"/>
              </a:rPr>
              <a:t>τρέχουσες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συναλλαγές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ts val="2595"/>
              </a:lnSpc>
            </a:pPr>
            <a:r>
              <a:rPr sz="2400" spc="-10" dirty="0">
                <a:latin typeface="Calibri"/>
                <a:cs typeface="Calibri"/>
              </a:rPr>
              <a:t>είναι:</a:t>
            </a:r>
            <a:endParaRPr sz="2400">
              <a:latin typeface="Calibri"/>
              <a:cs typeface="Calibri"/>
            </a:endParaRPr>
          </a:p>
          <a:p>
            <a:pPr marL="756285" marR="974090" lvl="1" indent="-286385">
              <a:lnSpc>
                <a:spcPct val="80000"/>
              </a:lnSpc>
              <a:spcBef>
                <a:spcPts val="1215"/>
              </a:spcBef>
              <a:buFont typeface="Arial"/>
              <a:buChar char="–"/>
              <a:tabLst>
                <a:tab pos="756920" algn="l"/>
              </a:tabLst>
            </a:pPr>
            <a:r>
              <a:rPr sz="2000" b="1" dirty="0">
                <a:latin typeface="Calibri"/>
                <a:cs typeface="Calibri"/>
              </a:rPr>
              <a:t>Η πραγματική συναλλαγματική </a:t>
            </a:r>
            <a:r>
              <a:rPr sz="2000" b="1" spc="5" dirty="0">
                <a:latin typeface="Calibri"/>
                <a:cs typeface="Calibri"/>
              </a:rPr>
              <a:t>ισοτιμία</a:t>
            </a:r>
            <a:r>
              <a:rPr sz="2000" spc="5" dirty="0">
                <a:latin typeface="Calibri"/>
                <a:cs typeface="Calibri"/>
              </a:rPr>
              <a:t>: </a:t>
            </a:r>
            <a:r>
              <a:rPr sz="2000" dirty="0">
                <a:latin typeface="Calibri"/>
                <a:cs typeface="Calibri"/>
              </a:rPr>
              <a:t>οι τιμές </a:t>
            </a:r>
            <a:r>
              <a:rPr sz="2000" spc="-10" dirty="0">
                <a:latin typeface="Calibri"/>
                <a:cs typeface="Calibri"/>
              </a:rPr>
              <a:t>των</a:t>
            </a:r>
            <a:r>
              <a:rPr sz="2000" spc="-1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ξένων  </a:t>
            </a:r>
            <a:r>
              <a:rPr sz="2000" spc="-5" dirty="0">
                <a:latin typeface="Calibri"/>
                <a:cs typeface="Calibri"/>
              </a:rPr>
              <a:t>προϊόντων </a:t>
            </a:r>
            <a:r>
              <a:rPr sz="2000" dirty="0">
                <a:latin typeface="Calibri"/>
                <a:cs typeface="Calibri"/>
              </a:rPr>
              <a:t>σε </a:t>
            </a:r>
            <a:r>
              <a:rPr sz="2000" spc="-10" dirty="0">
                <a:latin typeface="Calibri"/>
                <a:cs typeface="Calibri"/>
              </a:rPr>
              <a:t>σχέση </a:t>
            </a:r>
            <a:r>
              <a:rPr sz="2000" dirty="0">
                <a:latin typeface="Calibri"/>
                <a:cs typeface="Calibri"/>
              </a:rPr>
              <a:t>με τις τιμές </a:t>
            </a:r>
            <a:r>
              <a:rPr sz="2000" spc="-10" dirty="0">
                <a:latin typeface="Calibri"/>
                <a:cs typeface="Calibri"/>
              </a:rPr>
              <a:t>των </a:t>
            </a:r>
            <a:r>
              <a:rPr sz="2000" spc="-5" dirty="0">
                <a:latin typeface="Calibri"/>
                <a:cs typeface="Calibri"/>
              </a:rPr>
              <a:t>εγχώριων προϊόντων,  </a:t>
            </a:r>
            <a:r>
              <a:rPr sz="2000" dirty="0">
                <a:latin typeface="Calibri"/>
                <a:cs typeface="Calibri"/>
              </a:rPr>
              <a:t>μετρούμενες </a:t>
            </a:r>
            <a:r>
              <a:rPr sz="2000" spc="5" dirty="0">
                <a:latin typeface="Calibri"/>
                <a:cs typeface="Calibri"/>
              </a:rPr>
              <a:t>στο </a:t>
            </a:r>
            <a:r>
              <a:rPr sz="2000" dirty="0">
                <a:latin typeface="Calibri"/>
                <a:cs typeface="Calibri"/>
              </a:rPr>
              <a:t>εγχώριο νόμισμα: </a:t>
            </a:r>
            <a:r>
              <a:rPr sz="2000" i="1" spc="-5" dirty="0">
                <a:latin typeface="Calibri"/>
                <a:cs typeface="Calibri"/>
              </a:rPr>
              <a:t>EP*/P</a:t>
            </a:r>
            <a:r>
              <a:rPr sz="2000" i="1" spc="27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[q=e(P*/P)]</a:t>
            </a:r>
            <a:endParaRPr sz="2000">
              <a:latin typeface="Calibri"/>
              <a:cs typeface="Calibri"/>
            </a:endParaRPr>
          </a:p>
          <a:p>
            <a:pPr marL="1155700" marR="212725" lvl="2" indent="-228600">
              <a:lnSpc>
                <a:spcPts val="1920"/>
              </a:lnSpc>
              <a:spcBef>
                <a:spcPts val="1185"/>
              </a:spcBef>
              <a:buFont typeface="Wingdings"/>
              <a:buChar char=""/>
              <a:tabLst>
                <a:tab pos="1156335" algn="l"/>
              </a:tabLst>
            </a:pPr>
            <a:r>
              <a:rPr sz="2000" spc="-15" dirty="0">
                <a:latin typeface="Calibri"/>
                <a:cs typeface="Calibri"/>
              </a:rPr>
              <a:t>καθώς </a:t>
            </a:r>
            <a:r>
              <a:rPr sz="2000" dirty="0">
                <a:latin typeface="Calibri"/>
                <a:cs typeface="Calibri"/>
              </a:rPr>
              <a:t>οι τιμές </a:t>
            </a:r>
            <a:r>
              <a:rPr sz="2000" spc="-10" dirty="0">
                <a:latin typeface="Calibri"/>
                <a:cs typeface="Calibri"/>
              </a:rPr>
              <a:t>των ξένων </a:t>
            </a:r>
            <a:r>
              <a:rPr sz="2000" dirty="0">
                <a:latin typeface="Calibri"/>
                <a:cs typeface="Calibri"/>
              </a:rPr>
              <a:t>προϊόντων </a:t>
            </a:r>
            <a:r>
              <a:rPr sz="2000" spc="-5" dirty="0">
                <a:latin typeface="Calibri"/>
                <a:cs typeface="Calibri"/>
              </a:rPr>
              <a:t>αυξάνονται </a:t>
            </a:r>
            <a:r>
              <a:rPr sz="2000" dirty="0">
                <a:latin typeface="Calibri"/>
                <a:cs typeface="Calibri"/>
              </a:rPr>
              <a:t>σε </a:t>
            </a:r>
            <a:r>
              <a:rPr sz="2000" spc="-10" dirty="0">
                <a:latin typeface="Calibri"/>
                <a:cs typeface="Calibri"/>
              </a:rPr>
              <a:t>σχέση </a:t>
            </a:r>
            <a:r>
              <a:rPr sz="2000" dirty="0">
                <a:latin typeface="Calibri"/>
                <a:cs typeface="Calibri"/>
              </a:rPr>
              <a:t>με τις  τιμές </a:t>
            </a:r>
            <a:r>
              <a:rPr sz="2000" spc="-10" dirty="0">
                <a:latin typeface="Calibri"/>
                <a:cs typeface="Calibri"/>
              </a:rPr>
              <a:t>των </a:t>
            </a:r>
            <a:r>
              <a:rPr sz="2000" spc="-5" dirty="0">
                <a:latin typeface="Calibri"/>
                <a:cs typeface="Calibri"/>
              </a:rPr>
              <a:t>εγχώριων προϊόντων, </a:t>
            </a:r>
            <a:r>
              <a:rPr sz="2000" dirty="0">
                <a:latin typeface="Calibri"/>
                <a:cs typeface="Calibri"/>
              </a:rPr>
              <a:t>η </a:t>
            </a:r>
            <a:r>
              <a:rPr sz="2000" spc="-5" dirty="0">
                <a:latin typeface="Calibri"/>
                <a:cs typeface="Calibri"/>
              </a:rPr>
              <a:t>δαπάνη </a:t>
            </a:r>
            <a:r>
              <a:rPr sz="2000" dirty="0">
                <a:latin typeface="Calibri"/>
                <a:cs typeface="Calibri"/>
              </a:rPr>
              <a:t>για </a:t>
            </a:r>
            <a:r>
              <a:rPr sz="2000" spc="-5" dirty="0">
                <a:latin typeface="Calibri"/>
                <a:cs typeface="Calibri"/>
              </a:rPr>
              <a:t>τα εγχώρια  </a:t>
            </a:r>
            <a:r>
              <a:rPr sz="2000" dirty="0">
                <a:latin typeface="Calibri"/>
                <a:cs typeface="Calibri"/>
              </a:rPr>
              <a:t>προϊόντα </a:t>
            </a:r>
            <a:r>
              <a:rPr sz="2000" spc="-5" dirty="0">
                <a:latin typeface="Calibri"/>
                <a:cs typeface="Calibri"/>
              </a:rPr>
              <a:t>αυξάνεται </a:t>
            </a:r>
            <a:r>
              <a:rPr sz="2000" spc="-25" dirty="0">
                <a:latin typeface="Calibri"/>
                <a:cs typeface="Calibri"/>
              </a:rPr>
              <a:t>και </a:t>
            </a:r>
            <a:r>
              <a:rPr sz="2000" dirty="0">
                <a:latin typeface="Calibri"/>
                <a:cs typeface="Calibri"/>
              </a:rPr>
              <a:t>η </a:t>
            </a:r>
            <a:r>
              <a:rPr sz="2000" spc="-5" dirty="0">
                <a:latin typeface="Calibri"/>
                <a:cs typeface="Calibri"/>
              </a:rPr>
              <a:t>δαπάνη </a:t>
            </a:r>
            <a:r>
              <a:rPr sz="2000" dirty="0">
                <a:latin typeface="Calibri"/>
                <a:cs typeface="Calibri"/>
              </a:rPr>
              <a:t>για </a:t>
            </a:r>
            <a:r>
              <a:rPr sz="2000" spc="-5" dirty="0">
                <a:latin typeface="Calibri"/>
                <a:cs typeface="Calibri"/>
              </a:rPr>
              <a:t>τα </a:t>
            </a:r>
            <a:r>
              <a:rPr sz="2000" spc="-10" dirty="0">
                <a:latin typeface="Calibri"/>
                <a:cs typeface="Calibri"/>
              </a:rPr>
              <a:t>ξένα </a:t>
            </a:r>
            <a:r>
              <a:rPr sz="2000" dirty="0">
                <a:latin typeface="Calibri"/>
                <a:cs typeface="Calibri"/>
              </a:rPr>
              <a:t>προϊόντα  </a:t>
            </a:r>
            <a:r>
              <a:rPr sz="2000" spc="-5" dirty="0">
                <a:latin typeface="Calibri"/>
                <a:cs typeface="Calibri"/>
              </a:rPr>
              <a:t>μειώνεται.</a:t>
            </a:r>
            <a:endParaRPr sz="2000">
              <a:latin typeface="Calibri"/>
              <a:cs typeface="Calibri"/>
            </a:endParaRPr>
          </a:p>
          <a:p>
            <a:pPr marL="756285" marR="172085" lvl="1" indent="-286385">
              <a:lnSpc>
                <a:spcPct val="80000"/>
              </a:lnSpc>
              <a:spcBef>
                <a:spcPts val="1215"/>
              </a:spcBef>
              <a:buFont typeface="Arial"/>
              <a:buChar char="–"/>
              <a:tabLst>
                <a:tab pos="756920" algn="l"/>
              </a:tabLst>
            </a:pPr>
            <a:r>
              <a:rPr sz="2000" b="1" spc="-80" dirty="0">
                <a:latin typeface="Calibri"/>
                <a:cs typeface="Calibri"/>
              </a:rPr>
              <a:t>Το </a:t>
            </a:r>
            <a:r>
              <a:rPr sz="2000" b="1" spc="-5" dirty="0">
                <a:latin typeface="Calibri"/>
                <a:cs typeface="Calibri"/>
              </a:rPr>
              <a:t>διαθέσιμο </a:t>
            </a:r>
            <a:r>
              <a:rPr sz="2000" b="1" dirty="0">
                <a:latin typeface="Calibri"/>
                <a:cs typeface="Calibri"/>
              </a:rPr>
              <a:t>εισόδημα</a:t>
            </a:r>
            <a:r>
              <a:rPr sz="2000" dirty="0">
                <a:latin typeface="Calibri"/>
                <a:cs typeface="Calibri"/>
              </a:rPr>
              <a:t>: περισσότερο </a:t>
            </a:r>
            <a:r>
              <a:rPr sz="2000" spc="-5" dirty="0">
                <a:latin typeface="Calibri"/>
                <a:cs typeface="Calibri"/>
              </a:rPr>
              <a:t>διαθέσιμο </a:t>
            </a:r>
            <a:r>
              <a:rPr sz="2000" dirty="0">
                <a:latin typeface="Calibri"/>
                <a:cs typeface="Calibri"/>
              </a:rPr>
              <a:t>εισόδημα </a:t>
            </a:r>
            <a:r>
              <a:rPr sz="2000" spc="-5" dirty="0">
                <a:latin typeface="Calibri"/>
                <a:cs typeface="Calibri"/>
              </a:rPr>
              <a:t>σημαίνει  </a:t>
            </a:r>
            <a:r>
              <a:rPr sz="2000" dirty="0">
                <a:latin typeface="Calibri"/>
                <a:cs typeface="Calibri"/>
              </a:rPr>
              <a:t>περισσότερη </a:t>
            </a:r>
            <a:r>
              <a:rPr sz="2000" spc="-5" dirty="0">
                <a:latin typeface="Calibri"/>
                <a:cs typeface="Calibri"/>
              </a:rPr>
              <a:t>δαπάνη </a:t>
            </a:r>
            <a:r>
              <a:rPr sz="2000" dirty="0">
                <a:latin typeface="Calibri"/>
                <a:cs typeface="Calibri"/>
              </a:rPr>
              <a:t>για </a:t>
            </a:r>
            <a:r>
              <a:rPr sz="2000" spc="-5" dirty="0">
                <a:latin typeface="Calibri"/>
                <a:cs typeface="Calibri"/>
              </a:rPr>
              <a:t>ξένα </a:t>
            </a:r>
            <a:r>
              <a:rPr sz="2000" dirty="0">
                <a:latin typeface="Calibri"/>
                <a:cs typeface="Calibri"/>
              </a:rPr>
              <a:t>προϊόντα </a:t>
            </a:r>
            <a:r>
              <a:rPr sz="2000" spc="-5" dirty="0">
                <a:latin typeface="Calibri"/>
                <a:cs typeface="Calibri"/>
              </a:rPr>
              <a:t>(εισαγωγές). </a:t>
            </a:r>
            <a:r>
              <a:rPr sz="2000" dirty="0">
                <a:latin typeface="Calibri"/>
                <a:cs typeface="Calibri"/>
              </a:rPr>
              <a:t>Δεν </a:t>
            </a:r>
            <a:r>
              <a:rPr sz="2000" spc="-5" dirty="0">
                <a:latin typeface="Calibri"/>
                <a:cs typeface="Calibri"/>
              </a:rPr>
              <a:t>επηρεάζει  </a:t>
            </a:r>
            <a:r>
              <a:rPr sz="2000" dirty="0">
                <a:latin typeface="Calibri"/>
                <a:cs typeface="Calibri"/>
              </a:rPr>
              <a:t>τις </a:t>
            </a:r>
            <a:r>
              <a:rPr sz="2000" spc="-10" dirty="0">
                <a:latin typeface="Calibri"/>
                <a:cs typeface="Calibri"/>
              </a:rPr>
              <a:t>εξαγωγές </a:t>
            </a:r>
            <a:r>
              <a:rPr sz="2000" dirty="0">
                <a:latin typeface="Calibri"/>
                <a:cs typeface="Calibri"/>
              </a:rPr>
              <a:t>=&gt; </a:t>
            </a:r>
            <a:r>
              <a:rPr sz="2000" spc="-5" dirty="0">
                <a:latin typeface="Calibri"/>
                <a:cs typeface="Calibri"/>
              </a:rPr>
              <a:t>επιδείνωση του ισοζυγίου τρεχουσών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συναλλαγών</a:t>
            </a:r>
            <a:endParaRPr sz="2000">
              <a:latin typeface="Calibri"/>
              <a:cs typeface="Calibri"/>
            </a:endParaRPr>
          </a:p>
          <a:p>
            <a:pPr marL="756285" lvl="1" indent="-286385">
              <a:lnSpc>
                <a:spcPts val="2160"/>
              </a:lnSpc>
              <a:spcBef>
                <a:spcPts val="720"/>
              </a:spcBef>
              <a:buFont typeface="Arial"/>
              <a:buChar char="–"/>
              <a:tabLst>
                <a:tab pos="756920" algn="l"/>
              </a:tabLst>
            </a:pPr>
            <a:r>
              <a:rPr sz="2000" b="1" spc="-85" dirty="0">
                <a:latin typeface="Calibri"/>
                <a:cs typeface="Calibri"/>
              </a:rPr>
              <a:t>Το </a:t>
            </a:r>
            <a:r>
              <a:rPr sz="2000" b="1" dirty="0">
                <a:latin typeface="Calibri"/>
                <a:cs typeface="Calibri"/>
              </a:rPr>
              <a:t>εισόδημα </a:t>
            </a:r>
            <a:r>
              <a:rPr sz="2000" b="1" spc="-5" dirty="0">
                <a:latin typeface="Calibri"/>
                <a:cs typeface="Calibri"/>
              </a:rPr>
              <a:t>του υπόλοιπου κόσμου</a:t>
            </a:r>
            <a:r>
              <a:rPr sz="2000" spc="-5" dirty="0">
                <a:latin typeface="Calibri"/>
                <a:cs typeface="Calibri"/>
              </a:rPr>
              <a:t>: σχετίζεται </a:t>
            </a:r>
            <a:r>
              <a:rPr sz="2000" spc="-10" dirty="0">
                <a:latin typeface="Calibri"/>
                <a:cs typeface="Calibri"/>
              </a:rPr>
              <a:t>θετικά </a:t>
            </a:r>
            <a:r>
              <a:rPr sz="2000" dirty="0">
                <a:latin typeface="Calibri"/>
                <a:cs typeface="Calibri"/>
              </a:rPr>
              <a:t>με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τις</a:t>
            </a:r>
            <a:endParaRPr sz="2000">
              <a:latin typeface="Calibri"/>
              <a:cs typeface="Calibri"/>
            </a:endParaRPr>
          </a:p>
          <a:p>
            <a:pPr marL="756285">
              <a:lnSpc>
                <a:spcPts val="2160"/>
              </a:lnSpc>
            </a:pPr>
            <a:r>
              <a:rPr sz="2000" spc="-5" dirty="0">
                <a:latin typeface="Calibri"/>
                <a:cs typeface="Calibri"/>
              </a:rPr>
              <a:t>εξαγωγές </a:t>
            </a:r>
            <a:r>
              <a:rPr sz="2000" dirty="0">
                <a:latin typeface="Calibri"/>
                <a:cs typeface="Calibri"/>
              </a:rPr>
              <a:t>της </a:t>
            </a:r>
            <a:r>
              <a:rPr sz="2000" spc="-5" dirty="0">
                <a:latin typeface="Calibri"/>
                <a:cs typeface="Calibri"/>
              </a:rPr>
              <a:t>χώρας μας </a:t>
            </a:r>
            <a:r>
              <a:rPr sz="2000" dirty="0">
                <a:latin typeface="Calibri"/>
                <a:cs typeface="Calibri"/>
              </a:rPr>
              <a:t>(για </a:t>
            </a:r>
            <a:r>
              <a:rPr sz="2000" spc="-15" dirty="0">
                <a:latin typeface="Calibri"/>
                <a:cs typeface="Calibri"/>
              </a:rPr>
              <a:t>διευκόλυνσή </a:t>
            </a:r>
            <a:r>
              <a:rPr sz="2000" dirty="0">
                <a:latin typeface="Calibri"/>
                <a:cs typeface="Calibri"/>
              </a:rPr>
              <a:t>μας </a:t>
            </a:r>
            <a:r>
              <a:rPr sz="2000" spc="-5" dirty="0">
                <a:latin typeface="Calibri"/>
                <a:cs typeface="Calibri"/>
              </a:rPr>
              <a:t>το </a:t>
            </a:r>
            <a:r>
              <a:rPr sz="2000" dirty="0">
                <a:latin typeface="Calibri"/>
                <a:cs typeface="Calibri"/>
              </a:rPr>
              <a:t>θεωρούμε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σταθερό)</a:t>
            </a:r>
            <a:endParaRPr sz="2000">
              <a:latin typeface="Calibri"/>
              <a:cs typeface="Calibri"/>
            </a:endParaRPr>
          </a:p>
          <a:p>
            <a:pPr marL="527685" indent="-457200">
              <a:lnSpc>
                <a:spcPct val="100000"/>
              </a:lnSpc>
              <a:spcBef>
                <a:spcPts val="844"/>
              </a:spcBef>
              <a:buFont typeface="Arial"/>
              <a:buChar char="•"/>
              <a:tabLst>
                <a:tab pos="528320" algn="l"/>
              </a:tabLst>
            </a:pPr>
            <a:r>
              <a:rPr sz="2400" i="1" dirty="0">
                <a:latin typeface="Calibri"/>
                <a:cs typeface="Calibri"/>
              </a:rPr>
              <a:t>Επομένως: CA = </a:t>
            </a:r>
            <a:r>
              <a:rPr sz="2400" i="1" spc="-5" dirty="0">
                <a:latin typeface="Calibri"/>
                <a:cs typeface="Calibri"/>
              </a:rPr>
              <a:t>φ</a:t>
            </a:r>
            <a:r>
              <a:rPr sz="2400" spc="-5" dirty="0">
                <a:latin typeface="Calibri"/>
                <a:cs typeface="Calibri"/>
              </a:rPr>
              <a:t>(</a:t>
            </a:r>
            <a:r>
              <a:rPr sz="2400" i="1" spc="-5" dirty="0">
                <a:latin typeface="Calibri"/>
                <a:cs typeface="Calibri"/>
              </a:rPr>
              <a:t>EP</a:t>
            </a:r>
            <a:r>
              <a:rPr sz="2400" spc="-5" dirty="0">
                <a:latin typeface="Calibri"/>
                <a:cs typeface="Calibri"/>
              </a:rPr>
              <a:t>*/</a:t>
            </a:r>
            <a:r>
              <a:rPr sz="2400" i="1" spc="-5" dirty="0">
                <a:latin typeface="Calibri"/>
                <a:cs typeface="Calibri"/>
              </a:rPr>
              <a:t>P</a:t>
            </a:r>
            <a:r>
              <a:rPr sz="2400" spc="-5" dirty="0">
                <a:latin typeface="Calibri"/>
                <a:cs typeface="Calibri"/>
              </a:rPr>
              <a:t>, </a:t>
            </a:r>
            <a:r>
              <a:rPr sz="2400" i="1" dirty="0">
                <a:latin typeface="Calibri"/>
                <a:cs typeface="Calibri"/>
              </a:rPr>
              <a:t>Y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120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ts val="1240"/>
              </a:lnSpc>
            </a:pPr>
            <a:fld id="{81D60167-4931-47E6-BA6A-407CBD079E47}" type="slidenum">
              <a:rPr dirty="0"/>
              <a:pPr marL="102870">
                <a:lnSpc>
                  <a:spcPts val="1240"/>
                </a:lnSpc>
              </a:pPr>
              <a:t>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6" rIns="0" bIns="0" rtlCol="0">
            <a:spAutoFit/>
          </a:bodyPr>
          <a:lstStyle/>
          <a:p>
            <a:pPr marL="0" algn="ctr">
              <a:lnSpc>
                <a:spcPct val="100000"/>
              </a:lnSpc>
            </a:pPr>
            <a:r>
              <a:rPr dirty="0"/>
              <a:t>Η </a:t>
            </a:r>
            <a:r>
              <a:rPr spc="-5" dirty="0"/>
              <a:t>επίδραση </a:t>
            </a:r>
            <a:r>
              <a:rPr dirty="0"/>
              <a:t>της</a:t>
            </a:r>
            <a:r>
              <a:rPr spc="-80" dirty="0"/>
              <a:t> </a:t>
            </a:r>
            <a:r>
              <a:rPr spc="-5" dirty="0"/>
              <a:t>πραγματικής</a:t>
            </a:r>
          </a:p>
          <a:p>
            <a:pPr algn="ctr">
              <a:lnSpc>
                <a:spcPct val="100000"/>
              </a:lnSpc>
            </a:pPr>
            <a:r>
              <a:rPr spc="-5" dirty="0"/>
              <a:t>συναλλαγματικής </a:t>
            </a:r>
            <a:r>
              <a:rPr dirty="0"/>
              <a:t>ισοτιμίας </a:t>
            </a:r>
            <a:r>
              <a:rPr spc="5" dirty="0"/>
              <a:t>στο</a:t>
            </a:r>
            <a:r>
              <a:rPr spc="-80" dirty="0"/>
              <a:t> </a:t>
            </a:r>
            <a:r>
              <a:rPr dirty="0">
                <a:latin typeface="Calibri"/>
                <a:cs typeface="Calibri"/>
              </a:rPr>
              <a:t>CA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626742"/>
            <a:ext cx="8407400" cy="4719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Μια </a:t>
            </a:r>
            <a:r>
              <a:rPr sz="2400" spc="-5" dirty="0">
                <a:latin typeface="Calibri"/>
                <a:cs typeface="Calibri"/>
              </a:rPr>
              <a:t>αύξηση </a:t>
            </a:r>
            <a:r>
              <a:rPr sz="2400" spc="-10" dirty="0">
                <a:latin typeface="Calibri"/>
                <a:cs typeface="Calibri"/>
              </a:rPr>
              <a:t>του </a:t>
            </a:r>
            <a:r>
              <a:rPr sz="2400" i="1" dirty="0">
                <a:latin typeface="Calibri"/>
                <a:cs typeface="Calibri"/>
              </a:rPr>
              <a:t>q </a:t>
            </a:r>
            <a:r>
              <a:rPr sz="2400" spc="-10" dirty="0">
                <a:latin typeface="Calibri"/>
                <a:cs typeface="Calibri"/>
              </a:rPr>
              <a:t>αυξάνει </a:t>
            </a:r>
            <a:r>
              <a:rPr sz="2400" dirty="0">
                <a:latin typeface="Calibri"/>
                <a:cs typeface="Calibri"/>
              </a:rPr>
              <a:t>τις </a:t>
            </a:r>
            <a:r>
              <a:rPr sz="2400" i="1" spc="-5" dirty="0">
                <a:latin typeface="Calibri"/>
                <a:cs typeface="Calibri"/>
              </a:rPr>
              <a:t>EX </a:t>
            </a:r>
            <a:r>
              <a:rPr sz="2400" spc="-25" dirty="0">
                <a:latin typeface="Calibri"/>
                <a:cs typeface="Calibri"/>
              </a:rPr>
              <a:t>και </a:t>
            </a:r>
            <a:r>
              <a:rPr sz="2400" spc="-15" dirty="0">
                <a:latin typeface="Calibri"/>
                <a:cs typeface="Calibri"/>
              </a:rPr>
              <a:t>βελτιώνει το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εγχώριο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ισοζύγιο τρεχουσών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συναλλαγών</a:t>
            </a:r>
            <a:endParaRPr sz="2400">
              <a:latin typeface="Calibri"/>
              <a:cs typeface="Calibri"/>
            </a:endParaRPr>
          </a:p>
          <a:p>
            <a:pPr marL="355600" marR="317500" indent="-342900">
              <a:lnSpc>
                <a:spcPts val="2590"/>
              </a:lnSpc>
              <a:spcBef>
                <a:spcPts val="615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Μια άνοδος </a:t>
            </a:r>
            <a:r>
              <a:rPr sz="2400" spc="-10" dirty="0">
                <a:latin typeface="Calibri"/>
                <a:cs typeface="Calibri"/>
              </a:rPr>
              <a:t>του </a:t>
            </a:r>
            <a:r>
              <a:rPr sz="2400" i="1" dirty="0">
                <a:latin typeface="Calibri"/>
                <a:cs typeface="Calibri"/>
              </a:rPr>
              <a:t>q </a:t>
            </a:r>
            <a:r>
              <a:rPr sz="2400" dirty="0">
                <a:latin typeface="Calibri"/>
                <a:cs typeface="Calibri"/>
              </a:rPr>
              <a:t>μπορεί </a:t>
            </a:r>
            <a:r>
              <a:rPr sz="2400" spc="-5" dirty="0">
                <a:latin typeface="Calibri"/>
                <a:cs typeface="Calibri"/>
              </a:rPr>
              <a:t>να αυξήσει ή να μειώσει </a:t>
            </a:r>
            <a:r>
              <a:rPr sz="2400" spc="-20" dirty="0">
                <a:latin typeface="Calibri"/>
                <a:cs typeface="Calibri"/>
              </a:rPr>
              <a:t>το </a:t>
            </a:r>
            <a:r>
              <a:rPr sz="2400" i="1" spc="-5" dirty="0">
                <a:latin typeface="Calibri"/>
                <a:cs typeface="Calibri"/>
              </a:rPr>
              <a:t>IM </a:t>
            </a:r>
            <a:r>
              <a:rPr sz="2400" spc="-30" dirty="0">
                <a:latin typeface="Calibri"/>
                <a:cs typeface="Calibri"/>
              </a:rPr>
              <a:t>και </a:t>
            </a:r>
            <a:r>
              <a:rPr sz="2400" spc="-5" dirty="0">
                <a:latin typeface="Calibri"/>
                <a:cs typeface="Calibri"/>
              </a:rPr>
              <a:t>η  επίδρασή </a:t>
            </a:r>
            <a:r>
              <a:rPr sz="2400" spc="-10" dirty="0">
                <a:latin typeface="Calibri"/>
                <a:cs typeface="Calibri"/>
              </a:rPr>
              <a:t>του </a:t>
            </a:r>
            <a:r>
              <a:rPr sz="2400" dirty="0">
                <a:latin typeface="Calibri"/>
                <a:cs typeface="Calibri"/>
              </a:rPr>
              <a:t>στις </a:t>
            </a:r>
            <a:r>
              <a:rPr sz="2400" spc="-10" dirty="0">
                <a:latin typeface="Calibri"/>
                <a:cs typeface="Calibri"/>
              </a:rPr>
              <a:t>τρέχουσες συναλλαγές είναι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ασαφής</a:t>
            </a:r>
            <a:endParaRPr sz="2400">
              <a:latin typeface="Calibri"/>
              <a:cs typeface="Calibri"/>
            </a:endParaRPr>
          </a:p>
          <a:p>
            <a:pPr marL="527685" marR="982344" lvl="1" indent="-457200">
              <a:lnSpc>
                <a:spcPts val="2590"/>
              </a:lnSpc>
              <a:spcBef>
                <a:spcPts val="580"/>
              </a:spcBef>
              <a:buFont typeface="Arial"/>
              <a:buChar char="•"/>
              <a:tabLst>
                <a:tab pos="528320" algn="l"/>
              </a:tabLst>
            </a:pPr>
            <a:r>
              <a:rPr sz="2400" spc="-110" dirty="0">
                <a:latin typeface="Calibri"/>
                <a:cs typeface="Calibri"/>
              </a:rPr>
              <a:t>Το </a:t>
            </a:r>
            <a:r>
              <a:rPr sz="2400" spc="-10" dirty="0">
                <a:latin typeface="Calibri"/>
                <a:cs typeface="Calibri"/>
              </a:rPr>
              <a:t>αποτέλεσμα </a:t>
            </a:r>
            <a:r>
              <a:rPr sz="2400" spc="-20" dirty="0">
                <a:latin typeface="Calibri"/>
                <a:cs typeface="Calibri"/>
              </a:rPr>
              <a:t>όγκου: </a:t>
            </a:r>
            <a:r>
              <a:rPr sz="2400" dirty="0">
                <a:latin typeface="Calibri"/>
                <a:cs typeface="Calibri"/>
              </a:rPr>
              <a:t>Η </a:t>
            </a:r>
            <a:r>
              <a:rPr sz="2400" spc="-5" dirty="0">
                <a:latin typeface="Calibri"/>
                <a:cs typeface="Calibri"/>
              </a:rPr>
              <a:t>επίδραση </a:t>
            </a:r>
            <a:r>
              <a:rPr sz="2400" spc="-15" dirty="0">
                <a:latin typeface="Calibri"/>
                <a:cs typeface="Calibri"/>
              </a:rPr>
              <a:t>των μεταβολών </a:t>
            </a:r>
            <a:r>
              <a:rPr sz="2400" spc="-5" dirty="0">
                <a:latin typeface="Calibri"/>
                <a:cs typeface="Calibri"/>
              </a:rPr>
              <a:t>της  </a:t>
            </a:r>
            <a:r>
              <a:rPr sz="2400" spc="-15" dirty="0">
                <a:latin typeface="Calibri"/>
                <a:cs typeface="Calibri"/>
              </a:rPr>
              <a:t>καταναλωτικής </a:t>
            </a:r>
            <a:r>
              <a:rPr sz="2400" spc="-5" dirty="0">
                <a:latin typeface="Calibri"/>
                <a:cs typeface="Calibri"/>
              </a:rPr>
              <a:t>δαπάνης </a:t>
            </a:r>
            <a:r>
              <a:rPr sz="2400" spc="5" dirty="0">
                <a:latin typeface="Calibri"/>
                <a:cs typeface="Calibri"/>
              </a:rPr>
              <a:t>στις </a:t>
            </a:r>
            <a:r>
              <a:rPr sz="2400" spc="-10" dirty="0">
                <a:latin typeface="Calibri"/>
                <a:cs typeface="Calibri"/>
              </a:rPr>
              <a:t>ποσότητες εισαγωγών </a:t>
            </a:r>
            <a:r>
              <a:rPr sz="2400" spc="-30" dirty="0">
                <a:latin typeface="Calibri"/>
                <a:cs typeface="Calibri"/>
              </a:rPr>
              <a:t>και  </a:t>
            </a:r>
            <a:r>
              <a:rPr sz="2400" spc="-15" dirty="0">
                <a:latin typeface="Calibri"/>
                <a:cs typeface="Calibri"/>
              </a:rPr>
              <a:t>εξαγωγών</a:t>
            </a:r>
            <a:endParaRPr sz="2400">
              <a:latin typeface="Calibri"/>
              <a:cs typeface="Calibri"/>
            </a:endParaRPr>
          </a:p>
          <a:p>
            <a:pPr marL="527685" lvl="1" indent="-457200">
              <a:lnSpc>
                <a:spcPts val="2735"/>
              </a:lnSpc>
              <a:spcBef>
                <a:spcPts val="250"/>
              </a:spcBef>
              <a:buFont typeface="Arial"/>
              <a:buChar char="•"/>
              <a:tabLst>
                <a:tab pos="528320" algn="l"/>
              </a:tabLst>
            </a:pPr>
            <a:r>
              <a:rPr sz="2400" spc="-105" dirty="0">
                <a:latin typeface="Calibri"/>
                <a:cs typeface="Calibri"/>
              </a:rPr>
              <a:t>Το </a:t>
            </a:r>
            <a:r>
              <a:rPr sz="2400" spc="-10" dirty="0">
                <a:latin typeface="Calibri"/>
                <a:cs typeface="Calibri"/>
              </a:rPr>
              <a:t>αποτέλεσμα αξίας: </a:t>
            </a:r>
            <a:r>
              <a:rPr sz="2400" spc="-5" dirty="0">
                <a:latin typeface="Calibri"/>
                <a:cs typeface="Calibri"/>
              </a:rPr>
              <a:t>Μεταβάλλει </a:t>
            </a:r>
            <a:r>
              <a:rPr sz="2400" spc="-20" dirty="0">
                <a:latin typeface="Calibri"/>
                <a:cs typeface="Calibri"/>
              </a:rPr>
              <a:t>την </a:t>
            </a:r>
            <a:r>
              <a:rPr sz="2400" spc="-10" dirty="0">
                <a:latin typeface="Calibri"/>
                <a:cs typeface="Calibri"/>
              </a:rPr>
              <a:t>αξία </a:t>
            </a:r>
            <a:r>
              <a:rPr sz="2400" dirty="0">
                <a:latin typeface="Calibri"/>
                <a:cs typeface="Calibri"/>
              </a:rPr>
              <a:t>σε </a:t>
            </a:r>
            <a:r>
              <a:rPr sz="2400" spc="-5" dirty="0">
                <a:latin typeface="Calibri"/>
                <a:cs typeface="Calibri"/>
              </a:rPr>
              <a:t>εγχώριο</a:t>
            </a:r>
            <a:r>
              <a:rPr sz="2400" spc="1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προϊόν</a:t>
            </a:r>
            <a:endParaRPr sz="2400">
              <a:latin typeface="Calibri"/>
              <a:cs typeface="Calibri"/>
            </a:endParaRPr>
          </a:p>
          <a:p>
            <a:pPr marL="527685">
              <a:lnSpc>
                <a:spcPts val="2735"/>
              </a:lnSpc>
            </a:pPr>
            <a:r>
              <a:rPr sz="2400" spc="-5" dirty="0">
                <a:latin typeface="Calibri"/>
                <a:cs typeface="Calibri"/>
              </a:rPr>
              <a:t>μιας δεδομένης </a:t>
            </a:r>
            <a:r>
              <a:rPr sz="2400" spc="-10" dirty="0">
                <a:latin typeface="Calibri"/>
                <a:cs typeface="Calibri"/>
              </a:rPr>
              <a:t>ποσότητας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εισαγωγών.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ts val="2590"/>
              </a:lnSpc>
              <a:spcBef>
                <a:spcPts val="615"/>
              </a:spcBef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Η </a:t>
            </a:r>
            <a:r>
              <a:rPr sz="2400" spc="-15" dirty="0">
                <a:latin typeface="Calibri"/>
                <a:cs typeface="Calibri"/>
              </a:rPr>
              <a:t>βελτίωση </a:t>
            </a:r>
            <a:r>
              <a:rPr sz="2400" spc="-5" dirty="0">
                <a:latin typeface="Calibri"/>
                <a:cs typeface="Calibri"/>
              </a:rPr>
              <a:t>ή </a:t>
            </a:r>
            <a:r>
              <a:rPr sz="2400" spc="-10" dirty="0">
                <a:latin typeface="Calibri"/>
                <a:cs typeface="Calibri"/>
              </a:rPr>
              <a:t>επιδείνωση </a:t>
            </a:r>
            <a:r>
              <a:rPr sz="2400" spc="-15" dirty="0">
                <a:latin typeface="Calibri"/>
                <a:cs typeface="Calibri"/>
              </a:rPr>
              <a:t>του </a:t>
            </a:r>
            <a:r>
              <a:rPr sz="2400" spc="-10" dirty="0">
                <a:latin typeface="Calibri"/>
                <a:cs typeface="Calibri"/>
              </a:rPr>
              <a:t>ισοζυγίου τρεχουσών συναλλαγών  </a:t>
            </a:r>
            <a:r>
              <a:rPr sz="2400" spc="-15" dirty="0">
                <a:latin typeface="Calibri"/>
                <a:cs typeface="Calibri"/>
              </a:rPr>
              <a:t>εξαρτάται </a:t>
            </a:r>
            <a:r>
              <a:rPr sz="2400" spc="-5" dirty="0">
                <a:latin typeface="Calibri"/>
                <a:cs typeface="Calibri"/>
              </a:rPr>
              <a:t>από </a:t>
            </a:r>
            <a:r>
              <a:rPr sz="2400" spc="-25" dirty="0">
                <a:latin typeface="Calibri"/>
                <a:cs typeface="Calibri"/>
              </a:rPr>
              <a:t>το </a:t>
            </a:r>
            <a:r>
              <a:rPr sz="2400" dirty="0">
                <a:latin typeface="Calibri"/>
                <a:cs typeface="Calibri"/>
              </a:rPr>
              <a:t>ποια </a:t>
            </a:r>
            <a:r>
              <a:rPr sz="2400" spc="-5" dirty="0">
                <a:latin typeface="Calibri"/>
                <a:cs typeface="Calibri"/>
              </a:rPr>
              <a:t>από τις συνέπειες της </a:t>
            </a:r>
            <a:r>
              <a:rPr sz="2400" spc="-10" dirty="0">
                <a:latin typeface="Calibri"/>
                <a:cs typeface="Calibri"/>
              </a:rPr>
              <a:t>μεταβολής </a:t>
            </a:r>
            <a:r>
              <a:rPr sz="2400" spc="-5" dirty="0">
                <a:latin typeface="Calibri"/>
                <a:cs typeface="Calibri"/>
              </a:rPr>
              <a:t>της  πραγματικής </a:t>
            </a:r>
            <a:r>
              <a:rPr sz="2400" spc="-10" dirty="0">
                <a:latin typeface="Calibri"/>
                <a:cs typeface="Calibri"/>
              </a:rPr>
              <a:t>συναλλαγματικής </a:t>
            </a:r>
            <a:r>
              <a:rPr sz="2400" spc="-5" dirty="0">
                <a:latin typeface="Calibri"/>
                <a:cs typeface="Calibri"/>
              </a:rPr>
              <a:t>ισοτιμίας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κυριαρχεί.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Υποθέτουμε </a:t>
            </a:r>
            <a:r>
              <a:rPr sz="2400" spc="-5" dirty="0">
                <a:latin typeface="Calibri"/>
                <a:cs typeface="Calibri"/>
              </a:rPr>
              <a:t>ότι υπερτερεί </a:t>
            </a:r>
            <a:r>
              <a:rPr sz="2400" spc="-20" dirty="0">
                <a:latin typeface="Calibri"/>
                <a:cs typeface="Calibri"/>
              </a:rPr>
              <a:t>το </a:t>
            </a:r>
            <a:r>
              <a:rPr sz="2400" spc="-10" dirty="0">
                <a:latin typeface="Calibri"/>
                <a:cs typeface="Calibri"/>
              </a:rPr>
              <a:t>αποτέλεσμα</a:t>
            </a:r>
            <a:r>
              <a:rPr sz="2400" spc="4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όγκου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ts val="1240"/>
              </a:lnSpc>
            </a:pPr>
            <a:fld id="{81D60167-4931-47E6-BA6A-407CBD079E47}" type="slidenum">
              <a:rPr dirty="0"/>
              <a:pPr marL="102870">
                <a:lnSpc>
                  <a:spcPts val="1240"/>
                </a:lnSpc>
              </a:pPr>
              <a:t>6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858418" y="268859"/>
            <a:ext cx="7432040" cy="1132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3600" b="1" dirty="0">
                <a:solidFill>
                  <a:srgbClr val="4F81BC"/>
                </a:solidFill>
                <a:latin typeface="Calibri"/>
                <a:cs typeface="Calibri"/>
              </a:rPr>
              <a:t>Σύνοψη 1: Οι </a:t>
            </a:r>
            <a:r>
              <a:rPr sz="3600" b="1" spc="-5" dirty="0">
                <a:solidFill>
                  <a:srgbClr val="4F81BC"/>
                </a:solidFill>
                <a:latin typeface="Calibri"/>
                <a:cs typeface="Calibri"/>
              </a:rPr>
              <a:t>παράγοντες</a:t>
            </a:r>
            <a:r>
              <a:rPr sz="3600" b="1" spc="-7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4F81BC"/>
                </a:solidFill>
                <a:latin typeface="Calibri"/>
                <a:cs typeface="Calibri"/>
              </a:rPr>
              <a:t>που</a:t>
            </a:r>
            <a:endParaRPr sz="3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3600" b="1" spc="-5" dirty="0">
                <a:solidFill>
                  <a:srgbClr val="4F81BC"/>
                </a:solidFill>
                <a:latin typeface="Calibri"/>
                <a:cs typeface="Calibri"/>
              </a:rPr>
              <a:t>επηρεάζουν </a:t>
            </a:r>
            <a:r>
              <a:rPr sz="3600" b="1" dirty="0">
                <a:solidFill>
                  <a:srgbClr val="4F81BC"/>
                </a:solidFill>
                <a:latin typeface="Calibri"/>
                <a:cs typeface="Calibri"/>
              </a:rPr>
              <a:t>τις </a:t>
            </a:r>
            <a:r>
              <a:rPr sz="3600" b="1" spc="-10" dirty="0">
                <a:solidFill>
                  <a:srgbClr val="4F81BC"/>
                </a:solidFill>
                <a:latin typeface="Calibri"/>
                <a:cs typeface="Calibri"/>
              </a:rPr>
              <a:t>τρέχουσες</a:t>
            </a:r>
            <a:r>
              <a:rPr sz="3600" b="1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4F81BC"/>
                </a:solidFill>
                <a:latin typeface="Calibri"/>
                <a:cs typeface="Calibri"/>
              </a:rPr>
              <a:t>συναλλαγές</a:t>
            </a:r>
            <a:endParaRPr sz="36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22250" y="2203450"/>
          <a:ext cx="8534400" cy="33527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06871"/>
                <a:gridCol w="2327529"/>
              </a:tblGrid>
              <a:tr h="67056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Μεταβολή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1745614" algn="l"/>
                        </a:tabLst>
                      </a:pPr>
                      <a:r>
                        <a:rPr sz="2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Επίδραση  </a:t>
                      </a:r>
                      <a:r>
                        <a:rPr sz="22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2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στο	CA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67056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200" spc="-5" dirty="0">
                          <a:latin typeface="Calibri"/>
                          <a:cs typeface="Calibri"/>
                        </a:rPr>
                        <a:t>Πραγματική συναλλαγματική ισοτιμία: q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=E(P*/P</a:t>
                      </a:r>
                      <a:r>
                        <a:rPr sz="22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)↑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200" spc="-5" dirty="0">
                          <a:latin typeface="Calibri"/>
                          <a:cs typeface="Calibri"/>
                        </a:rPr>
                        <a:t>CA↑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670559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200" spc="-5" dirty="0">
                          <a:latin typeface="Calibri"/>
                          <a:cs typeface="Calibri"/>
                        </a:rPr>
                        <a:t>Πραγματική συναλλαγματική ισοτιμία: q </a:t>
                      </a:r>
                      <a:r>
                        <a:rPr sz="2200" spc="-10" dirty="0">
                          <a:latin typeface="Calibri"/>
                          <a:cs typeface="Calibri"/>
                        </a:rPr>
                        <a:t>=E(P*/P</a:t>
                      </a:r>
                      <a:r>
                        <a:rPr sz="2200" spc="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200" spc="-15" dirty="0">
                          <a:latin typeface="Calibri"/>
                          <a:cs typeface="Calibri"/>
                        </a:rPr>
                        <a:t>)↓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200" spc="-5" dirty="0">
                          <a:latin typeface="Calibri"/>
                          <a:cs typeface="Calibri"/>
                        </a:rPr>
                        <a:t>CA↓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670559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200" spc="-10" dirty="0">
                          <a:latin typeface="Calibri"/>
                          <a:cs typeface="Calibri"/>
                        </a:rPr>
                        <a:t>Διαθέσιμο 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εισόδημα: 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Yd↑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200" spc="-5" dirty="0">
                          <a:latin typeface="Calibri"/>
                          <a:cs typeface="Calibri"/>
                        </a:rPr>
                        <a:t>CA↓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67056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200" spc="-10" dirty="0">
                          <a:latin typeface="Calibri"/>
                          <a:cs typeface="Calibri"/>
                        </a:rPr>
                        <a:t>Διαθέσιμο </a:t>
                      </a:r>
                      <a:r>
                        <a:rPr sz="2200" spc="-5" dirty="0">
                          <a:latin typeface="Calibri"/>
                          <a:cs typeface="Calibri"/>
                        </a:rPr>
                        <a:t>εισόδημα: </a:t>
                      </a:r>
                      <a:r>
                        <a:rPr sz="2200" spc="-55" dirty="0">
                          <a:latin typeface="Calibri"/>
                          <a:cs typeface="Calibri"/>
                        </a:rPr>
                        <a:t>Yd↓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200" spc="-5" dirty="0">
                          <a:latin typeface="Calibri"/>
                          <a:cs typeface="Calibri"/>
                        </a:rPr>
                        <a:t>CA↑</a:t>
                      </a:r>
                      <a:endParaRPr sz="2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ts val="1240"/>
              </a:lnSpc>
            </a:pPr>
            <a:fld id="{81D60167-4931-47E6-BA6A-407CBD079E47}" type="slidenum">
              <a:rPr dirty="0"/>
              <a:pPr marL="102870">
                <a:lnSpc>
                  <a:spcPts val="1240"/>
                </a:lnSpc>
              </a:pPr>
              <a:t>7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6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pc="-5" dirty="0"/>
              <a:t>Σύνοψη </a:t>
            </a:r>
            <a:r>
              <a:rPr dirty="0"/>
              <a:t>2: Οι </a:t>
            </a:r>
            <a:r>
              <a:rPr spc="-10" dirty="0"/>
              <a:t>παράγοντες</a:t>
            </a:r>
            <a:r>
              <a:rPr spc="-20" dirty="0"/>
              <a:t> </a:t>
            </a:r>
            <a:r>
              <a:rPr dirty="0"/>
              <a:t>που</a:t>
            </a:r>
          </a:p>
          <a:p>
            <a:pPr algn="ctr">
              <a:lnSpc>
                <a:spcPct val="100000"/>
              </a:lnSpc>
            </a:pPr>
            <a:r>
              <a:rPr spc="-10" dirty="0"/>
              <a:t>επηρεάζουν </a:t>
            </a:r>
            <a:r>
              <a:rPr dirty="0"/>
              <a:t>τη </a:t>
            </a:r>
            <a:r>
              <a:rPr spc="-10" dirty="0"/>
              <a:t>συνολική</a:t>
            </a:r>
            <a:r>
              <a:rPr dirty="0"/>
              <a:t> </a:t>
            </a:r>
            <a:r>
              <a:rPr spc="-10" dirty="0"/>
              <a:t>ζήτηση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9283"/>
            <a:ext cx="7953375" cy="4292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6235" algn="l"/>
              </a:tabLst>
            </a:pPr>
            <a:r>
              <a:rPr sz="2200" spc="-5" dirty="0">
                <a:latin typeface="Calibri"/>
                <a:cs typeface="Calibri"/>
              </a:rPr>
              <a:t>Η </a:t>
            </a:r>
            <a:r>
              <a:rPr sz="2200" spc="-10" dirty="0">
                <a:latin typeface="Calibri"/>
                <a:cs typeface="Calibri"/>
              </a:rPr>
              <a:t>συνολική ζήτηση </a:t>
            </a:r>
            <a:r>
              <a:rPr sz="2200" spc="-5" dirty="0">
                <a:latin typeface="Calibri"/>
                <a:cs typeface="Calibri"/>
              </a:rPr>
              <a:t>μπορεί να </a:t>
            </a:r>
            <a:r>
              <a:rPr sz="2200" spc="-15" dirty="0">
                <a:latin typeface="Calibri"/>
                <a:cs typeface="Calibri"/>
              </a:rPr>
              <a:t>εκφραστεί</a:t>
            </a:r>
            <a:r>
              <a:rPr sz="2200" spc="1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ως:</a:t>
            </a:r>
            <a:endParaRPr sz="2200">
              <a:latin typeface="Calibri"/>
              <a:cs typeface="Calibri"/>
            </a:endParaRPr>
          </a:p>
          <a:p>
            <a:pPr marL="1955800">
              <a:lnSpc>
                <a:spcPct val="100000"/>
              </a:lnSpc>
              <a:spcBef>
                <a:spcPts val="525"/>
              </a:spcBef>
            </a:pPr>
            <a:r>
              <a:rPr sz="2200" i="1" spc="-5" dirty="0">
                <a:latin typeface="Calibri"/>
                <a:cs typeface="Calibri"/>
              </a:rPr>
              <a:t>D </a:t>
            </a:r>
            <a:r>
              <a:rPr sz="2200" spc="-5" dirty="0">
                <a:latin typeface="Calibri"/>
                <a:cs typeface="Calibri"/>
              </a:rPr>
              <a:t>= </a:t>
            </a:r>
            <a:r>
              <a:rPr sz="2200" i="1" spc="-5" dirty="0">
                <a:latin typeface="Calibri"/>
                <a:cs typeface="Calibri"/>
              </a:rPr>
              <a:t>C</a:t>
            </a:r>
            <a:r>
              <a:rPr sz="2200" spc="-5" dirty="0">
                <a:latin typeface="Calibri"/>
                <a:cs typeface="Calibri"/>
              </a:rPr>
              <a:t>(</a:t>
            </a:r>
            <a:r>
              <a:rPr sz="2200" i="1" spc="-5" dirty="0">
                <a:latin typeface="Calibri"/>
                <a:cs typeface="Calibri"/>
              </a:rPr>
              <a:t>Y </a:t>
            </a:r>
            <a:r>
              <a:rPr sz="2200" spc="-5" dirty="0">
                <a:latin typeface="Calibri"/>
                <a:cs typeface="Calibri"/>
              </a:rPr>
              <a:t>– </a:t>
            </a:r>
            <a:r>
              <a:rPr sz="2200" i="1" spc="-5" dirty="0">
                <a:latin typeface="Calibri"/>
                <a:cs typeface="Calibri"/>
              </a:rPr>
              <a:t>T</a:t>
            </a:r>
            <a:r>
              <a:rPr sz="2200" spc="-5" dirty="0">
                <a:latin typeface="Calibri"/>
                <a:cs typeface="Calibri"/>
              </a:rPr>
              <a:t>) + </a:t>
            </a:r>
            <a:r>
              <a:rPr sz="2200" i="1" spc="-5" dirty="0">
                <a:latin typeface="Calibri"/>
                <a:cs typeface="Calibri"/>
              </a:rPr>
              <a:t>I </a:t>
            </a:r>
            <a:r>
              <a:rPr sz="2200" spc="-5" dirty="0">
                <a:latin typeface="Calibri"/>
                <a:cs typeface="Calibri"/>
              </a:rPr>
              <a:t>+ </a:t>
            </a:r>
            <a:r>
              <a:rPr sz="2200" i="1" spc="-5" dirty="0">
                <a:latin typeface="Calibri"/>
                <a:cs typeface="Calibri"/>
              </a:rPr>
              <a:t>G </a:t>
            </a:r>
            <a:r>
              <a:rPr sz="2200" spc="-5" dirty="0">
                <a:latin typeface="Calibri"/>
                <a:cs typeface="Calibri"/>
              </a:rPr>
              <a:t>+ </a:t>
            </a:r>
            <a:r>
              <a:rPr sz="2200" i="1" spc="-5" dirty="0">
                <a:latin typeface="Calibri"/>
                <a:cs typeface="Calibri"/>
              </a:rPr>
              <a:t>CA</a:t>
            </a:r>
            <a:r>
              <a:rPr sz="2200" spc="-5" dirty="0">
                <a:latin typeface="Calibri"/>
                <a:cs typeface="Calibri"/>
              </a:rPr>
              <a:t>(</a:t>
            </a:r>
            <a:r>
              <a:rPr sz="2200" i="1" spc="-5" dirty="0">
                <a:latin typeface="Calibri"/>
                <a:cs typeface="Calibri"/>
              </a:rPr>
              <a:t>EP</a:t>
            </a:r>
            <a:r>
              <a:rPr sz="2200" spc="-5" dirty="0">
                <a:latin typeface="Calibri"/>
                <a:cs typeface="Calibri"/>
              </a:rPr>
              <a:t>*/</a:t>
            </a:r>
            <a:r>
              <a:rPr sz="2200" i="1" spc="-5" dirty="0">
                <a:latin typeface="Calibri"/>
                <a:cs typeface="Calibri"/>
              </a:rPr>
              <a:t>P</a:t>
            </a:r>
            <a:r>
              <a:rPr sz="2200" spc="-5" dirty="0">
                <a:latin typeface="Calibri"/>
                <a:cs typeface="Calibri"/>
              </a:rPr>
              <a:t>, </a:t>
            </a:r>
            <a:r>
              <a:rPr sz="2200" i="1" spc="-5" dirty="0">
                <a:latin typeface="Calibri"/>
                <a:cs typeface="Calibri"/>
              </a:rPr>
              <a:t>Y </a:t>
            </a:r>
            <a:r>
              <a:rPr sz="2200" spc="-5" dirty="0">
                <a:latin typeface="Calibri"/>
                <a:cs typeface="Calibri"/>
              </a:rPr>
              <a:t>–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i="1" spc="-5" dirty="0">
                <a:latin typeface="Calibri"/>
                <a:cs typeface="Calibri"/>
              </a:rPr>
              <a:t>T</a:t>
            </a:r>
            <a:r>
              <a:rPr sz="2200" spc="-5" dirty="0">
                <a:latin typeface="Calibri"/>
                <a:cs typeface="Calibri"/>
              </a:rPr>
              <a:t>)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356235" algn="l"/>
                <a:tab pos="1914525" algn="l"/>
              </a:tabLst>
            </a:pPr>
            <a:r>
              <a:rPr sz="2200" spc="-5" dirty="0">
                <a:latin typeface="Calibri"/>
                <a:cs typeface="Calibri"/>
              </a:rPr>
              <a:t>Ή  </a:t>
            </a:r>
            <a:r>
              <a:rPr sz="2200" spc="39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αλλιώς:	</a:t>
            </a:r>
            <a:r>
              <a:rPr sz="2200" i="1" spc="-5" dirty="0">
                <a:latin typeface="Calibri"/>
                <a:cs typeface="Calibri"/>
              </a:rPr>
              <a:t>D </a:t>
            </a:r>
            <a:r>
              <a:rPr sz="2200" spc="-5" dirty="0">
                <a:latin typeface="Calibri"/>
                <a:cs typeface="Calibri"/>
              </a:rPr>
              <a:t>= </a:t>
            </a:r>
            <a:r>
              <a:rPr sz="2200" i="1" spc="-5" dirty="0">
                <a:latin typeface="Calibri"/>
                <a:cs typeface="Calibri"/>
              </a:rPr>
              <a:t>D</a:t>
            </a:r>
            <a:r>
              <a:rPr sz="2200" spc="-5" dirty="0">
                <a:latin typeface="Calibri"/>
                <a:cs typeface="Calibri"/>
              </a:rPr>
              <a:t>(</a:t>
            </a:r>
            <a:r>
              <a:rPr sz="2200" i="1" spc="-5" dirty="0">
                <a:latin typeface="Calibri"/>
                <a:cs typeface="Calibri"/>
              </a:rPr>
              <a:t>EP</a:t>
            </a:r>
            <a:r>
              <a:rPr sz="2200" spc="-5" dirty="0">
                <a:latin typeface="Calibri"/>
                <a:cs typeface="Calibri"/>
              </a:rPr>
              <a:t>*/</a:t>
            </a:r>
            <a:r>
              <a:rPr sz="2200" i="1" spc="-5" dirty="0">
                <a:latin typeface="Calibri"/>
                <a:cs typeface="Calibri"/>
              </a:rPr>
              <a:t>P</a:t>
            </a:r>
            <a:r>
              <a:rPr sz="2200" spc="-5" dirty="0">
                <a:latin typeface="Calibri"/>
                <a:cs typeface="Calibri"/>
              </a:rPr>
              <a:t>, </a:t>
            </a:r>
            <a:r>
              <a:rPr sz="2200" i="1" spc="-5" dirty="0">
                <a:latin typeface="Calibri"/>
                <a:cs typeface="Calibri"/>
              </a:rPr>
              <a:t>Y </a:t>
            </a:r>
            <a:r>
              <a:rPr sz="2200" spc="-5" dirty="0">
                <a:latin typeface="Calibri"/>
                <a:cs typeface="Calibri"/>
              </a:rPr>
              <a:t>– </a:t>
            </a:r>
            <a:r>
              <a:rPr sz="2200" i="1" spc="-5" dirty="0">
                <a:latin typeface="Calibri"/>
                <a:cs typeface="Calibri"/>
              </a:rPr>
              <a:t>T</a:t>
            </a:r>
            <a:r>
              <a:rPr sz="2200" spc="-5" dirty="0">
                <a:latin typeface="Calibri"/>
                <a:cs typeface="Calibri"/>
              </a:rPr>
              <a:t>, </a:t>
            </a:r>
            <a:r>
              <a:rPr sz="2200" i="1" spc="-5" dirty="0">
                <a:latin typeface="Calibri"/>
                <a:cs typeface="Calibri"/>
              </a:rPr>
              <a:t>I</a:t>
            </a:r>
            <a:r>
              <a:rPr sz="2200" spc="-5" dirty="0">
                <a:latin typeface="Calibri"/>
                <a:cs typeface="Calibri"/>
              </a:rPr>
              <a:t>,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i="1" spc="-10" dirty="0">
                <a:latin typeface="Calibri"/>
                <a:cs typeface="Calibri"/>
              </a:rPr>
              <a:t>G</a:t>
            </a:r>
            <a:r>
              <a:rPr sz="2200" spc="-10" dirty="0">
                <a:latin typeface="Calibri"/>
                <a:cs typeface="Calibri"/>
              </a:rPr>
              <a:t>)</a:t>
            </a:r>
            <a:endParaRPr sz="2200">
              <a:latin typeface="Calibri"/>
              <a:cs typeface="Calibri"/>
            </a:endParaRPr>
          </a:p>
          <a:p>
            <a:pPr marL="355600" marR="195580" indent="-342900">
              <a:lnSpc>
                <a:spcPct val="100000"/>
              </a:lnSpc>
              <a:spcBef>
                <a:spcPts val="530"/>
              </a:spcBef>
              <a:buFont typeface="Arial"/>
              <a:buChar char="•"/>
              <a:tabLst>
                <a:tab pos="356235" algn="l"/>
              </a:tabLst>
            </a:pPr>
            <a:r>
              <a:rPr sz="2200" b="1" spc="-5" dirty="0">
                <a:latin typeface="Calibri"/>
                <a:cs typeface="Calibri"/>
              </a:rPr>
              <a:t>Πραγματική συναλλαγματική ισοτιμία</a:t>
            </a:r>
            <a:r>
              <a:rPr sz="2200" spc="-5" dirty="0">
                <a:latin typeface="Calibri"/>
                <a:cs typeface="Calibri"/>
              </a:rPr>
              <a:t>: μια αύξηση της  πραγματικής συναλλαγματικής ισοτιμίας </a:t>
            </a:r>
            <a:r>
              <a:rPr sz="2200" spc="-10" dirty="0">
                <a:latin typeface="Calibri"/>
                <a:cs typeface="Calibri"/>
              </a:rPr>
              <a:t>αυξάνει το </a:t>
            </a:r>
            <a:r>
              <a:rPr sz="2200" dirty="0">
                <a:latin typeface="Calibri"/>
                <a:cs typeface="Calibri"/>
              </a:rPr>
              <a:t>CA </a:t>
            </a:r>
            <a:r>
              <a:rPr sz="2200" spc="-30" dirty="0">
                <a:latin typeface="Calibri"/>
                <a:cs typeface="Calibri"/>
              </a:rPr>
              <a:t>και  </a:t>
            </a:r>
            <a:r>
              <a:rPr sz="2200" spc="-15" dirty="0">
                <a:latin typeface="Calibri"/>
                <a:cs typeface="Calibri"/>
              </a:rPr>
              <a:t>συνακόλουθα </a:t>
            </a:r>
            <a:r>
              <a:rPr sz="2200" spc="-10" dirty="0">
                <a:latin typeface="Calibri"/>
                <a:cs typeface="Calibri"/>
              </a:rPr>
              <a:t>αυξάνει </a:t>
            </a:r>
            <a:r>
              <a:rPr sz="2200" spc="-5" dirty="0">
                <a:latin typeface="Calibri"/>
                <a:cs typeface="Calibri"/>
              </a:rPr>
              <a:t>τη </a:t>
            </a:r>
            <a:r>
              <a:rPr sz="2200" spc="-10" dirty="0">
                <a:latin typeface="Calibri"/>
                <a:cs typeface="Calibri"/>
              </a:rPr>
              <a:t>συνολική ζήτηση </a:t>
            </a:r>
            <a:r>
              <a:rPr sz="2200" spc="-5" dirty="0">
                <a:latin typeface="Calibri"/>
                <a:cs typeface="Calibri"/>
              </a:rPr>
              <a:t>για </a:t>
            </a:r>
            <a:r>
              <a:rPr sz="2200" spc="-10" dirty="0">
                <a:latin typeface="Calibri"/>
                <a:cs typeface="Calibri"/>
              </a:rPr>
              <a:t>εγχώρια</a:t>
            </a:r>
            <a:r>
              <a:rPr sz="2200" spc="2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προϊόντα</a:t>
            </a:r>
            <a:endParaRPr sz="2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25"/>
              </a:spcBef>
              <a:buFont typeface="Arial"/>
              <a:buChar char="•"/>
              <a:tabLst>
                <a:tab pos="356235" algn="l"/>
              </a:tabLst>
            </a:pPr>
            <a:r>
              <a:rPr sz="2200" b="1" spc="-10" dirty="0">
                <a:latin typeface="Calibri"/>
                <a:cs typeface="Calibri"/>
              </a:rPr>
              <a:t>Διαθέσιμο </a:t>
            </a:r>
            <a:r>
              <a:rPr sz="2200" b="1" spc="-5" dirty="0">
                <a:latin typeface="Calibri"/>
                <a:cs typeface="Calibri"/>
              </a:rPr>
              <a:t>εισόδημα</a:t>
            </a:r>
            <a:r>
              <a:rPr sz="2200" spc="-5" dirty="0">
                <a:latin typeface="Calibri"/>
                <a:cs typeface="Calibri"/>
              </a:rPr>
              <a:t>: μια αύξηση </a:t>
            </a:r>
            <a:r>
              <a:rPr sz="2200" spc="-10" dirty="0">
                <a:latin typeface="Calibri"/>
                <a:cs typeface="Calibri"/>
              </a:rPr>
              <a:t>του διαθέσιμου </a:t>
            </a:r>
            <a:r>
              <a:rPr sz="2200" spc="-5" dirty="0">
                <a:latin typeface="Calibri"/>
                <a:cs typeface="Calibri"/>
              </a:rPr>
              <a:t>εισοδήματος  </a:t>
            </a:r>
            <a:r>
              <a:rPr sz="2200" spc="-10" dirty="0">
                <a:latin typeface="Calibri"/>
                <a:cs typeface="Calibri"/>
              </a:rPr>
              <a:t>αυξάνει </a:t>
            </a:r>
            <a:r>
              <a:rPr sz="2200" spc="-20" dirty="0">
                <a:latin typeface="Calibri"/>
                <a:cs typeface="Calibri"/>
              </a:rPr>
              <a:t>την </a:t>
            </a:r>
            <a:r>
              <a:rPr sz="2200" spc="-15" dirty="0">
                <a:latin typeface="Calibri"/>
                <a:cs typeface="Calibri"/>
              </a:rPr>
              <a:t>καταναλωτική </a:t>
            </a:r>
            <a:r>
              <a:rPr sz="2200" spc="-5" dirty="0">
                <a:latin typeface="Calibri"/>
                <a:cs typeface="Calibri"/>
              </a:rPr>
              <a:t>δαπάνη, αλλά </a:t>
            </a:r>
            <a:r>
              <a:rPr sz="2200" spc="-10" dirty="0">
                <a:latin typeface="Calibri"/>
                <a:cs typeface="Calibri"/>
              </a:rPr>
              <a:t>μειώνει το </a:t>
            </a:r>
            <a:r>
              <a:rPr sz="2200" spc="-5" dirty="0">
                <a:latin typeface="Calibri"/>
                <a:cs typeface="Calibri"/>
              </a:rPr>
              <a:t>CA </a:t>
            </a:r>
            <a:r>
              <a:rPr sz="2200" spc="-10" dirty="0">
                <a:latin typeface="Calibri"/>
                <a:cs typeface="Calibri"/>
              </a:rPr>
              <a:t>(αυξάνει  </a:t>
            </a:r>
            <a:r>
              <a:rPr sz="2200" spc="-5" dirty="0">
                <a:latin typeface="Calibri"/>
                <a:cs typeface="Calibri"/>
              </a:rPr>
              <a:t>τις </a:t>
            </a:r>
            <a:r>
              <a:rPr sz="2200" spc="-10" dirty="0">
                <a:latin typeface="Calibri"/>
                <a:cs typeface="Calibri"/>
              </a:rPr>
              <a:t>εισαγωγές). </a:t>
            </a:r>
            <a:r>
              <a:rPr sz="2200" spc="-5" dirty="0">
                <a:latin typeface="Calibri"/>
                <a:cs typeface="Calibri"/>
              </a:rPr>
              <a:t>Από τη </a:t>
            </a:r>
            <a:r>
              <a:rPr sz="2200" spc="-10" dirty="0">
                <a:latin typeface="Calibri"/>
                <a:cs typeface="Calibri"/>
              </a:rPr>
              <a:t>στιγμή </a:t>
            </a:r>
            <a:r>
              <a:rPr sz="2200" spc="-5" dirty="0">
                <a:latin typeface="Calibri"/>
                <a:cs typeface="Calibri"/>
              </a:rPr>
              <a:t>που η </a:t>
            </a:r>
            <a:r>
              <a:rPr sz="2200" spc="-15" dirty="0">
                <a:latin typeface="Calibri"/>
                <a:cs typeface="Calibri"/>
              </a:rPr>
              <a:t>καταναλωτική </a:t>
            </a:r>
            <a:r>
              <a:rPr sz="2200" spc="-10" dirty="0">
                <a:latin typeface="Calibri"/>
                <a:cs typeface="Calibri"/>
              </a:rPr>
              <a:t>δαπάνη </a:t>
            </a:r>
            <a:r>
              <a:rPr sz="2200" spc="-15" dirty="0">
                <a:latin typeface="Calibri"/>
                <a:cs typeface="Calibri"/>
              </a:rPr>
              <a:t>είναι  </a:t>
            </a:r>
            <a:r>
              <a:rPr sz="2200" spc="-5" dirty="0">
                <a:latin typeface="Calibri"/>
                <a:cs typeface="Calibri"/>
              </a:rPr>
              <a:t>συνήθως μεγαλύτερη από τη </a:t>
            </a:r>
            <a:r>
              <a:rPr sz="2200" spc="-10" dirty="0">
                <a:latin typeface="Calibri"/>
                <a:cs typeface="Calibri"/>
              </a:rPr>
              <a:t>δαπάνη </a:t>
            </a:r>
            <a:r>
              <a:rPr sz="2200" spc="-5" dirty="0">
                <a:latin typeface="Calibri"/>
                <a:cs typeface="Calibri"/>
              </a:rPr>
              <a:t>για </a:t>
            </a:r>
            <a:r>
              <a:rPr sz="2200" spc="-15" dirty="0">
                <a:latin typeface="Calibri"/>
                <a:cs typeface="Calibri"/>
              </a:rPr>
              <a:t>ξένα </a:t>
            </a:r>
            <a:r>
              <a:rPr sz="2200" spc="-5" dirty="0">
                <a:latin typeface="Calibri"/>
                <a:cs typeface="Calibri"/>
              </a:rPr>
              <a:t>προϊόντα, </a:t>
            </a:r>
            <a:r>
              <a:rPr sz="2200" spc="-10" dirty="0">
                <a:latin typeface="Calibri"/>
                <a:cs typeface="Calibri"/>
              </a:rPr>
              <a:t>το πρώτο  αποτέλεσμα </a:t>
            </a:r>
            <a:r>
              <a:rPr sz="2200" spc="-15" dirty="0">
                <a:latin typeface="Calibri"/>
                <a:cs typeface="Calibri"/>
              </a:rPr>
              <a:t>είναι </a:t>
            </a:r>
            <a:r>
              <a:rPr sz="2200" spc="-5" dirty="0">
                <a:latin typeface="Calibri"/>
                <a:cs typeface="Calibri"/>
              </a:rPr>
              <a:t>συνήθως </a:t>
            </a:r>
            <a:r>
              <a:rPr sz="2200" spc="-10" dirty="0">
                <a:latin typeface="Calibri"/>
                <a:cs typeface="Calibri"/>
              </a:rPr>
              <a:t>σημαντικότερο </a:t>
            </a:r>
            <a:r>
              <a:rPr sz="2200" spc="-5" dirty="0">
                <a:latin typeface="Calibri"/>
                <a:cs typeface="Calibri"/>
              </a:rPr>
              <a:t>από </a:t>
            </a:r>
            <a:r>
              <a:rPr sz="2200" spc="-10" dirty="0">
                <a:latin typeface="Calibri"/>
                <a:cs typeface="Calibri"/>
              </a:rPr>
              <a:t>το </a:t>
            </a:r>
            <a:r>
              <a:rPr sz="2200" spc="-5" dirty="0">
                <a:latin typeface="Calibri"/>
                <a:cs typeface="Calibri"/>
              </a:rPr>
              <a:t>δεύτερο  </a:t>
            </a:r>
            <a:r>
              <a:rPr sz="2200" spc="-10" dirty="0">
                <a:latin typeface="Calibri"/>
                <a:cs typeface="Calibri"/>
              </a:rPr>
              <a:t>αποτέλεσμα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5202" y="204342"/>
            <a:ext cx="7077709" cy="1257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000" b="1" spc="-5" dirty="0">
                <a:solidFill>
                  <a:srgbClr val="4F81BC"/>
                </a:solidFill>
                <a:latin typeface="Calibri"/>
                <a:cs typeface="Calibri"/>
              </a:rPr>
              <a:t>5.2 </a:t>
            </a:r>
            <a:r>
              <a:rPr sz="4000" b="1" dirty="0">
                <a:solidFill>
                  <a:srgbClr val="4F81BC"/>
                </a:solidFill>
                <a:latin typeface="Calibri"/>
                <a:cs typeface="Calibri"/>
              </a:rPr>
              <a:t>Βραχυχρόνια </a:t>
            </a:r>
            <a:r>
              <a:rPr sz="4000" b="1" spc="-5" dirty="0">
                <a:solidFill>
                  <a:srgbClr val="4F81BC"/>
                </a:solidFill>
                <a:latin typeface="Calibri"/>
                <a:cs typeface="Calibri"/>
              </a:rPr>
              <a:t>ισορροπία</a:t>
            </a:r>
            <a:r>
              <a:rPr sz="4000" b="1" spc="-1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4F81BC"/>
                </a:solidFill>
                <a:latin typeface="Calibri"/>
                <a:cs typeface="Calibri"/>
              </a:rPr>
              <a:t>στην</a:t>
            </a:r>
            <a:endParaRPr sz="4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4000" b="1" spc="-5" dirty="0">
                <a:solidFill>
                  <a:srgbClr val="4F81BC"/>
                </a:solidFill>
                <a:latin typeface="Calibri"/>
                <a:cs typeface="Calibri"/>
              </a:rPr>
              <a:t>αγορά</a:t>
            </a:r>
            <a:r>
              <a:rPr sz="4000" b="1" spc="-8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4F81BC"/>
                </a:solidFill>
                <a:latin typeface="Calibri"/>
                <a:cs typeface="Calibri"/>
              </a:rPr>
              <a:t>προϊόντος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71600" y="1447800"/>
            <a:ext cx="6400800" cy="5105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ts val="1240"/>
              </a:lnSpc>
            </a:pPr>
            <a:fld id="{81D60167-4931-47E6-BA6A-407CBD079E47}" type="slidenum">
              <a:rPr dirty="0"/>
              <a:pPr marL="102870">
                <a:lnSpc>
                  <a:spcPts val="1240"/>
                </a:lnSpc>
              </a:pPr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ts val="1240"/>
              </a:lnSpc>
            </a:pPr>
            <a:fld id="{81D60167-4931-47E6-BA6A-407CBD079E47}" type="slidenum">
              <a:rPr dirty="0"/>
              <a:pPr marL="102870">
                <a:lnSpc>
                  <a:spcPts val="1240"/>
                </a:lnSpc>
              </a:pPr>
              <a:t>9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6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pc="-10" dirty="0"/>
              <a:t>Επεξηγήσεις </a:t>
            </a:r>
            <a:r>
              <a:rPr dirty="0"/>
              <a:t>– ερωτήσεις </a:t>
            </a:r>
            <a:r>
              <a:rPr spc="-15" dirty="0"/>
              <a:t>σχετικά </a:t>
            </a:r>
            <a:r>
              <a:rPr dirty="0"/>
              <a:t>με</a:t>
            </a:r>
            <a:r>
              <a:rPr spc="-15" dirty="0"/>
              <a:t> το</a:t>
            </a:r>
          </a:p>
          <a:p>
            <a:pPr marL="3175" algn="ctr">
              <a:lnSpc>
                <a:spcPct val="100000"/>
              </a:lnSpc>
            </a:pPr>
            <a:r>
              <a:rPr spc="-10" dirty="0"/>
              <a:t>Διάγραμμα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7273"/>
            <a:ext cx="8029575" cy="4342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ts val="2700"/>
              </a:lnSpc>
              <a:buFont typeface="Arial"/>
              <a:buChar char="•"/>
              <a:tabLst>
                <a:tab pos="356235" algn="l"/>
              </a:tabLst>
            </a:pPr>
            <a:r>
              <a:rPr sz="2500" spc="-5" dirty="0">
                <a:latin typeface="Calibri"/>
                <a:cs typeface="Calibri"/>
              </a:rPr>
              <a:t>Η </a:t>
            </a:r>
            <a:r>
              <a:rPr sz="2500" spc="-25" dirty="0">
                <a:latin typeface="Calibri"/>
                <a:cs typeface="Calibri"/>
              </a:rPr>
              <a:t>καμπύλη </a:t>
            </a:r>
            <a:r>
              <a:rPr sz="2500" spc="-10" dirty="0">
                <a:latin typeface="Calibri"/>
                <a:cs typeface="Calibri"/>
              </a:rPr>
              <a:t>συνολικής ζήτησης έχει κλίση </a:t>
            </a:r>
            <a:r>
              <a:rPr sz="2500" spc="-5" dirty="0">
                <a:latin typeface="Calibri"/>
                <a:cs typeface="Calibri"/>
              </a:rPr>
              <a:t>μικρότερη </a:t>
            </a:r>
            <a:r>
              <a:rPr sz="2500" spc="-10" dirty="0">
                <a:latin typeface="Calibri"/>
                <a:cs typeface="Calibri"/>
              </a:rPr>
              <a:t>του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1.</a:t>
            </a:r>
            <a:endParaRPr sz="2500">
              <a:latin typeface="Calibri"/>
              <a:cs typeface="Calibri"/>
            </a:endParaRPr>
          </a:p>
          <a:p>
            <a:pPr marL="355600">
              <a:lnSpc>
                <a:spcPts val="2700"/>
              </a:lnSpc>
            </a:pPr>
            <a:r>
              <a:rPr sz="2500" spc="-5" dirty="0">
                <a:latin typeface="Calibri"/>
                <a:cs typeface="Calibri"/>
              </a:rPr>
              <a:t>Γιατί;</a:t>
            </a:r>
            <a:endParaRPr sz="2500">
              <a:latin typeface="Calibri"/>
              <a:cs typeface="Calibri"/>
            </a:endParaRPr>
          </a:p>
          <a:p>
            <a:pPr marL="355600" marR="12065" indent="-342900">
              <a:lnSpc>
                <a:spcPct val="80000"/>
              </a:lnSpc>
              <a:spcBef>
                <a:spcPts val="600"/>
              </a:spcBef>
              <a:buFont typeface="Arial"/>
              <a:buChar char="•"/>
              <a:tabLst>
                <a:tab pos="356235" algn="l"/>
              </a:tabLst>
            </a:pPr>
            <a:r>
              <a:rPr sz="2500" spc="-5" dirty="0">
                <a:latin typeface="Calibri"/>
                <a:cs typeface="Calibri"/>
              </a:rPr>
              <a:t>Γιατί η </a:t>
            </a:r>
            <a:r>
              <a:rPr sz="2500" spc="-25" dirty="0">
                <a:latin typeface="Calibri"/>
                <a:cs typeface="Calibri"/>
              </a:rPr>
              <a:t>καμπύλη </a:t>
            </a:r>
            <a:r>
              <a:rPr sz="2500" dirty="0">
                <a:latin typeface="Calibri"/>
                <a:cs typeface="Calibri"/>
              </a:rPr>
              <a:t>της </a:t>
            </a:r>
            <a:r>
              <a:rPr sz="2500" spc="-10" dirty="0">
                <a:latin typeface="Calibri"/>
                <a:cs typeface="Calibri"/>
              </a:rPr>
              <a:t>συνολικής ζήτησης </a:t>
            </a:r>
            <a:r>
              <a:rPr sz="2500" spc="-5" dirty="0">
                <a:latin typeface="Calibri"/>
                <a:cs typeface="Calibri"/>
              </a:rPr>
              <a:t>δεν </a:t>
            </a:r>
            <a:r>
              <a:rPr sz="2500" spc="-10" dirty="0">
                <a:latin typeface="Calibri"/>
                <a:cs typeface="Calibri"/>
              </a:rPr>
              <a:t>αρχίζει </a:t>
            </a:r>
            <a:r>
              <a:rPr sz="2500" spc="-5" dirty="0">
                <a:latin typeface="Calibri"/>
                <a:cs typeface="Calibri"/>
              </a:rPr>
              <a:t>από </a:t>
            </a:r>
            <a:r>
              <a:rPr sz="2500" spc="-25" dirty="0">
                <a:latin typeface="Calibri"/>
                <a:cs typeface="Calibri"/>
              </a:rPr>
              <a:t>την  </a:t>
            </a:r>
            <a:r>
              <a:rPr sz="2500" spc="-20" dirty="0">
                <a:latin typeface="Calibri"/>
                <a:cs typeface="Calibri"/>
              </a:rPr>
              <a:t>την </a:t>
            </a:r>
            <a:r>
              <a:rPr sz="2500" spc="-10" dirty="0">
                <a:latin typeface="Calibri"/>
                <a:cs typeface="Calibri"/>
              </a:rPr>
              <a:t>αρχή των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αξόνων;</a:t>
            </a:r>
            <a:endParaRPr sz="250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spcBef>
                <a:spcPts val="600"/>
              </a:spcBef>
              <a:buFont typeface="Arial"/>
              <a:buChar char="•"/>
              <a:tabLst>
                <a:tab pos="356235" algn="l"/>
              </a:tabLst>
            </a:pPr>
            <a:r>
              <a:rPr sz="2500" spc="-5" dirty="0">
                <a:latin typeface="Calibri"/>
                <a:cs typeface="Calibri"/>
              </a:rPr>
              <a:t>Ισορροπία </a:t>
            </a:r>
            <a:r>
              <a:rPr sz="2500" spc="-10" dirty="0">
                <a:latin typeface="Calibri"/>
                <a:cs typeface="Calibri"/>
              </a:rPr>
              <a:t>επιτυγχάνεται </a:t>
            </a:r>
            <a:r>
              <a:rPr sz="2500" spc="-5" dirty="0">
                <a:latin typeface="Calibri"/>
                <a:cs typeface="Calibri"/>
              </a:rPr>
              <a:t>όταν η </a:t>
            </a:r>
            <a:r>
              <a:rPr sz="2500" spc="-10" dirty="0">
                <a:latin typeface="Calibri"/>
                <a:cs typeface="Calibri"/>
              </a:rPr>
              <a:t>αξία του </a:t>
            </a:r>
            <a:r>
              <a:rPr sz="2500" spc="-5" dirty="0">
                <a:latin typeface="Calibri"/>
                <a:cs typeface="Calibri"/>
              </a:rPr>
              <a:t>εισοδήματος</a:t>
            </a:r>
            <a:r>
              <a:rPr sz="2500" spc="-10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από  </a:t>
            </a:r>
            <a:r>
              <a:rPr sz="2500" spc="-20" dirty="0">
                <a:latin typeface="Calibri"/>
                <a:cs typeface="Calibri"/>
              </a:rPr>
              <a:t>την </a:t>
            </a:r>
            <a:r>
              <a:rPr sz="2500" spc="-10" dirty="0">
                <a:latin typeface="Calibri"/>
                <a:cs typeface="Calibri"/>
              </a:rPr>
              <a:t>παραγωγή </a:t>
            </a:r>
            <a:r>
              <a:rPr sz="2500" spc="-5" dirty="0">
                <a:latin typeface="Calibri"/>
                <a:cs typeface="Calibri"/>
              </a:rPr>
              <a:t>(προϊόν) </a:t>
            </a:r>
            <a:r>
              <a:rPr sz="2500" i="1" spc="-5" dirty="0">
                <a:latin typeface="Calibri"/>
                <a:cs typeface="Calibri"/>
              </a:rPr>
              <a:t>Y </a:t>
            </a:r>
            <a:r>
              <a:rPr sz="2500" spc="-5" dirty="0">
                <a:latin typeface="Calibri"/>
                <a:cs typeface="Calibri"/>
              </a:rPr>
              <a:t>ισούται με </a:t>
            </a:r>
            <a:r>
              <a:rPr sz="2500" spc="-25" dirty="0">
                <a:latin typeface="Calibri"/>
                <a:cs typeface="Calibri"/>
              </a:rPr>
              <a:t>την </a:t>
            </a:r>
            <a:r>
              <a:rPr sz="2500" spc="-10" dirty="0">
                <a:latin typeface="Calibri"/>
                <a:cs typeface="Calibri"/>
              </a:rPr>
              <a:t>αξία </a:t>
            </a:r>
            <a:r>
              <a:rPr sz="2500" dirty="0">
                <a:latin typeface="Calibri"/>
                <a:cs typeface="Calibri"/>
              </a:rPr>
              <a:t>της  </a:t>
            </a:r>
            <a:r>
              <a:rPr sz="2500" spc="-10" dirty="0">
                <a:latin typeface="Calibri"/>
                <a:cs typeface="Calibri"/>
              </a:rPr>
              <a:t>συνολικής ζήτησης </a:t>
            </a:r>
            <a:r>
              <a:rPr sz="2500" i="1" spc="-40" dirty="0">
                <a:latin typeface="Calibri"/>
                <a:cs typeface="Calibri"/>
              </a:rPr>
              <a:t>D. </a:t>
            </a:r>
            <a:r>
              <a:rPr sz="2500" i="1" spc="-5" dirty="0">
                <a:latin typeface="Calibri"/>
                <a:cs typeface="Calibri"/>
              </a:rPr>
              <a:t>Η ευθεία των 45 </a:t>
            </a:r>
            <a:r>
              <a:rPr sz="2500" i="1" spc="-15" dirty="0">
                <a:latin typeface="Calibri"/>
                <a:cs typeface="Calibri"/>
              </a:rPr>
              <a:t>εκφράζει </a:t>
            </a:r>
            <a:r>
              <a:rPr sz="2500" i="1" spc="-5" dirty="0">
                <a:latin typeface="Calibri"/>
                <a:cs typeface="Calibri"/>
              </a:rPr>
              <a:t>τη  συνθήκη της</a:t>
            </a:r>
            <a:r>
              <a:rPr sz="2500" i="1" spc="-25" dirty="0">
                <a:latin typeface="Calibri"/>
                <a:cs typeface="Calibri"/>
              </a:rPr>
              <a:t> </a:t>
            </a:r>
            <a:r>
              <a:rPr sz="2500" i="1" spc="-5" dirty="0">
                <a:latin typeface="Calibri"/>
                <a:cs typeface="Calibri"/>
              </a:rPr>
              <a:t>ισορροπίας</a:t>
            </a:r>
            <a:endParaRPr sz="2500">
              <a:latin typeface="Calibri"/>
              <a:cs typeface="Calibri"/>
            </a:endParaRPr>
          </a:p>
          <a:p>
            <a:pPr marL="355600" marR="179070" indent="-342900">
              <a:lnSpc>
                <a:spcPct val="80000"/>
              </a:lnSpc>
              <a:spcBef>
                <a:spcPts val="600"/>
              </a:spcBef>
              <a:buFont typeface="Arial"/>
              <a:buChar char="•"/>
              <a:tabLst>
                <a:tab pos="356235" algn="l"/>
              </a:tabLst>
            </a:pPr>
            <a:r>
              <a:rPr sz="2500" spc="-5" dirty="0">
                <a:latin typeface="Calibri"/>
                <a:cs typeface="Calibri"/>
              </a:rPr>
              <a:t>Η ισορροπία </a:t>
            </a:r>
            <a:r>
              <a:rPr sz="2500" spc="-10" dirty="0">
                <a:latin typeface="Calibri"/>
                <a:cs typeface="Calibri"/>
              </a:rPr>
              <a:t>είναι </a:t>
            </a:r>
            <a:r>
              <a:rPr sz="2500" dirty="0">
                <a:latin typeface="Calibri"/>
                <a:cs typeface="Calibri"/>
              </a:rPr>
              <a:t>ευσταθής. Αν </a:t>
            </a:r>
            <a:r>
              <a:rPr sz="2500" spc="-5" dirty="0">
                <a:latin typeface="Calibri"/>
                <a:cs typeface="Calibri"/>
              </a:rPr>
              <a:t>βρεθούμε </a:t>
            </a:r>
            <a:r>
              <a:rPr sz="2500" spc="5" dirty="0">
                <a:latin typeface="Calibri"/>
                <a:cs typeface="Calibri"/>
              </a:rPr>
              <a:t>στα </a:t>
            </a:r>
            <a:r>
              <a:rPr sz="2500" spc="-5" dirty="0">
                <a:latin typeface="Calibri"/>
                <a:cs typeface="Calibri"/>
              </a:rPr>
              <a:t>σημεία 2  </a:t>
            </a:r>
            <a:r>
              <a:rPr sz="2500" spc="-30" dirty="0">
                <a:latin typeface="Calibri"/>
                <a:cs typeface="Calibri"/>
              </a:rPr>
              <a:t>και </a:t>
            </a:r>
            <a:r>
              <a:rPr sz="2500" spc="-5" dirty="0">
                <a:latin typeface="Calibri"/>
                <a:cs typeface="Calibri"/>
              </a:rPr>
              <a:t>3, οι δυνάμεις </a:t>
            </a:r>
            <a:r>
              <a:rPr sz="2500" spc="-10" dirty="0">
                <a:latin typeface="Calibri"/>
                <a:cs typeface="Calibri"/>
              </a:rPr>
              <a:t>του </a:t>
            </a:r>
            <a:r>
              <a:rPr sz="2500" spc="-5" dirty="0">
                <a:latin typeface="Calibri"/>
                <a:cs typeface="Calibri"/>
              </a:rPr>
              <a:t>συστήματος </a:t>
            </a:r>
            <a:r>
              <a:rPr sz="2500" spc="-10" dirty="0">
                <a:latin typeface="Calibri"/>
                <a:cs typeface="Calibri"/>
              </a:rPr>
              <a:t>μας </a:t>
            </a:r>
            <a:r>
              <a:rPr sz="2500" dirty="0">
                <a:latin typeface="Calibri"/>
                <a:cs typeface="Calibri"/>
              </a:rPr>
              <a:t>ωθούν </a:t>
            </a:r>
            <a:r>
              <a:rPr sz="2500" spc="-5" dirty="0">
                <a:latin typeface="Calibri"/>
                <a:cs typeface="Calibri"/>
              </a:rPr>
              <a:t>στο σημείο  1</a:t>
            </a:r>
            <a:endParaRPr sz="2500">
              <a:latin typeface="Calibri"/>
              <a:cs typeface="Calibri"/>
            </a:endParaRPr>
          </a:p>
          <a:p>
            <a:pPr marL="355600" marR="1609090" indent="-342900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56235" algn="l"/>
              </a:tabLst>
            </a:pPr>
            <a:r>
              <a:rPr sz="2500" spc="-5" dirty="0">
                <a:latin typeface="Calibri"/>
                <a:cs typeface="Calibri"/>
              </a:rPr>
              <a:t>Σημείο 3: Υπερβάλλουσα προσφορά, Σημείο 2:  Υπερβάλλουσα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ζήτηση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2400</Words>
  <Application>Microsoft Office PowerPoint</Application>
  <PresentationFormat>On-screen Show (4:3)</PresentationFormat>
  <Paragraphs>288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5. Tο προϊόν και η συναλλαγματική  ισοτιμία βραχυχρόνια</vt:lpstr>
      <vt:lpstr>5.1 Οι προσδιοριστικοί παράγοντες της συνολικής ζήτησης</vt:lpstr>
      <vt:lpstr>Οι προσδιοριστικοί παράγοντες της καταναλωτικής δαπάνης</vt:lpstr>
      <vt:lpstr>Οι προσδιοριστικοί παράγοντες του ισοζυγίου τρεχουσών συναλλαγών</vt:lpstr>
      <vt:lpstr>Η επίδραση της πραγματικής συναλλαγματικής ισοτιμίας στο CA</vt:lpstr>
      <vt:lpstr>Slide 6</vt:lpstr>
      <vt:lpstr>Σύνοψη 2: Οι παράγοντες που επηρεάζουν τη συνολική ζήτηση</vt:lpstr>
      <vt:lpstr>Slide 8</vt:lpstr>
      <vt:lpstr>Επεξηγήσεις – ερωτήσεις σχετικά με το Διάγραμμα</vt:lpstr>
      <vt:lpstr>Slide 10</vt:lpstr>
      <vt:lpstr>Επεξήγηση του Διαγράμματος</vt:lpstr>
      <vt:lpstr>Εξαγωγή της καμπύλης DD</vt:lpstr>
      <vt:lpstr>Περισσότερα για την καμπύλη DD</vt:lpstr>
      <vt:lpstr>Η επίδραση της αύξησης των G στην DD</vt:lpstr>
      <vt:lpstr>Άλλες αλλαγές που μετατοπίζουν την DD</vt:lpstr>
      <vt:lpstr>5.3 Η βραχυχρόνια ισορροπία στην αγορά περιουσιακών στοιχείων</vt:lpstr>
      <vt:lpstr>Διαγραμματική απεικόνιση</vt:lpstr>
      <vt:lpstr>Επεξήγηση της διαγραμματικής απεικόνισης</vt:lpstr>
      <vt:lpstr>Η καμπύλη ΑΑ</vt:lpstr>
      <vt:lpstr>Η επίδραση της αύξησης της προσφοράς χρήματος ...</vt:lpstr>
      <vt:lpstr>.... στην καμπύλη AA</vt:lpstr>
      <vt:lpstr>Άλλες αιτίες για την μετατόπιση της ΑΑ</vt:lpstr>
      <vt:lpstr>Slide 23</vt:lpstr>
      <vt:lpstr>Γιατί η ισορροπία είναι ευσταθής;</vt:lpstr>
      <vt:lpstr>Επεξήγηση των μηχανισμών επίτευξης της ευσταθούς ισορροπίας</vt:lpstr>
      <vt:lpstr>5.5 Επιδράσεις των προσωρινών μεταβολών της μακροοικονομικής πολιτικής</vt:lpstr>
      <vt:lpstr>Slide 27</vt:lpstr>
      <vt:lpstr>Επεξήγηση του Διαγράμματος</vt:lpstr>
      <vt:lpstr>Slide 29</vt:lpstr>
      <vt:lpstr>Επεξήγηση του Διαγράμματος</vt:lpstr>
      <vt:lpstr>Οι μακροοικονομικές πολιτικές και η επίτευξη πλήρους απασχόλησης</vt:lpstr>
      <vt:lpstr>Slide 32</vt:lpstr>
      <vt:lpstr>Επεξήγηση του Διαγράμματος</vt:lpstr>
      <vt:lpstr>Τα όρια των επεκτατικών μακροοικονομικών πολιτικών (Ι)</vt:lpstr>
      <vt:lpstr>Τα όρια των επεκτατικών μακροοικονομικών πολιτικών (ΙΙ)</vt:lpstr>
      <vt:lpstr>Ισοζύγιο τρεχουσών συναλλαγών ΗΠΑ και  Πραγματική Συναλλαγματική Ισοτιμία $</vt:lpstr>
      <vt:lpstr>Και η περίπτωση της ελληνικής οικονομίας (2000- σήμερα)</vt:lpstr>
      <vt:lpstr>Άλλα ενδιαφέροντα θέματα τα οποία όμως … δεν θα αναλύσουμε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Tο προϊόν και η συναλλαγματική ισοτιμία βραχυχρόνια</dc:title>
  <dc:creator>Liagkouras</dc:creator>
  <cp:lastModifiedBy>George Liagouras</cp:lastModifiedBy>
  <cp:revision>1</cp:revision>
  <dcterms:created xsi:type="dcterms:W3CDTF">2015-12-16T12:37:29Z</dcterms:created>
  <dcterms:modified xsi:type="dcterms:W3CDTF">2016-06-26T16:45:10Z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2013-12-02T00:00:00Z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2015-12-16T00:00:00Z</vt:filetime>
  </property>
</Properties>
</file>