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 id="268" r:id="rId14"/>
    <p:sldId id="269" r:id="rId15"/>
    <p:sldId id="271" r:id="rId16"/>
    <p:sldId id="270" r:id="rId17"/>
    <p:sldId id="272" r:id="rId18"/>
    <p:sldId id="286" r:id="rId19"/>
    <p:sldId id="274" r:id="rId20"/>
    <p:sldId id="275" r:id="rId21"/>
    <p:sldId id="276" r:id="rId22"/>
    <p:sldId id="287" r:id="rId23"/>
    <p:sldId id="288" r:id="rId24"/>
    <p:sldId id="289" r:id="rId25"/>
    <p:sldId id="278" r:id="rId26"/>
    <p:sldId id="279" r:id="rId27"/>
    <p:sldId id="280" r:id="rId28"/>
    <p:sldId id="282" r:id="rId29"/>
    <p:sldId id="283" r:id="rId30"/>
    <p:sldId id="284" r:id="rId31"/>
    <p:sldId id="285" r:id="rId32"/>
    <p:sldId id="29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3533573928258968"/>
          <c:y val="4.9344531933508337E-2"/>
          <c:w val="0.80077537182852165"/>
          <c:h val="0.71892423447069143"/>
        </c:manualLayout>
      </c:layout>
      <c:lineChart>
        <c:grouping val="standard"/>
        <c:ser>
          <c:idx val="0"/>
          <c:order val="0"/>
          <c:tx>
            <c:strRef>
              <c:f>Sheet1!$B$1</c:f>
              <c:strCache>
                <c:ptCount val="1"/>
                <c:pt idx="0">
                  <c:v>Outp/hour.BS</c:v>
                </c:pt>
              </c:strCache>
            </c:strRef>
          </c:tx>
          <c:marker>
            <c:symbol val="none"/>
          </c:marker>
          <c:val>
            <c:numRef>
              <c:f>Sheet1!$B$2:$B$254</c:f>
              <c:numCache>
                <c:formatCode>0.000</c:formatCode>
                <c:ptCount val="253"/>
                <c:pt idx="0">
                  <c:v>32.130000000000003</c:v>
                </c:pt>
                <c:pt idx="1">
                  <c:v>32.306999999999995</c:v>
                </c:pt>
                <c:pt idx="2">
                  <c:v>32.065000000000005</c:v>
                </c:pt>
                <c:pt idx="3">
                  <c:v>32.451999999999998</c:v>
                </c:pt>
                <c:pt idx="4">
                  <c:v>33.209000000000003</c:v>
                </c:pt>
                <c:pt idx="5">
                  <c:v>33.951999999999998</c:v>
                </c:pt>
                <c:pt idx="6">
                  <c:v>33.791000000000011</c:v>
                </c:pt>
                <c:pt idx="7">
                  <c:v>34.008000000000003</c:v>
                </c:pt>
                <c:pt idx="8">
                  <c:v>33.902000000000001</c:v>
                </c:pt>
                <c:pt idx="9">
                  <c:v>34.031000000000006</c:v>
                </c:pt>
                <c:pt idx="10">
                  <c:v>35.04</c:v>
                </c:pt>
                <c:pt idx="11">
                  <c:v>35.113</c:v>
                </c:pt>
                <c:pt idx="12">
                  <c:v>36.707000000000001</c:v>
                </c:pt>
                <c:pt idx="13">
                  <c:v>37.090000000000003</c:v>
                </c:pt>
                <c:pt idx="14">
                  <c:v>37.705000000000005</c:v>
                </c:pt>
                <c:pt idx="15">
                  <c:v>37.880999999999993</c:v>
                </c:pt>
                <c:pt idx="16">
                  <c:v>37.895000000000003</c:v>
                </c:pt>
                <c:pt idx="17">
                  <c:v>38.071000000000005</c:v>
                </c:pt>
                <c:pt idx="18">
                  <c:v>39.169000000000011</c:v>
                </c:pt>
                <c:pt idx="19">
                  <c:v>39.024000000000001</c:v>
                </c:pt>
                <c:pt idx="20">
                  <c:v>39.177</c:v>
                </c:pt>
                <c:pt idx="21">
                  <c:v>39.516000000000005</c:v>
                </c:pt>
                <c:pt idx="22">
                  <c:v>39.626000000000012</c:v>
                </c:pt>
                <c:pt idx="23">
                  <c:v>40.198000000000008</c:v>
                </c:pt>
                <c:pt idx="24">
                  <c:v>40.818999999999996</c:v>
                </c:pt>
                <c:pt idx="25">
                  <c:v>41.177</c:v>
                </c:pt>
                <c:pt idx="26">
                  <c:v>41.172000000000004</c:v>
                </c:pt>
                <c:pt idx="27">
                  <c:v>41.042000000000002</c:v>
                </c:pt>
                <c:pt idx="28">
                  <c:v>41.024000000000001</c:v>
                </c:pt>
                <c:pt idx="29">
                  <c:v>41.608000000000004</c:v>
                </c:pt>
                <c:pt idx="30">
                  <c:v>42.258000000000003</c:v>
                </c:pt>
                <c:pt idx="31">
                  <c:v>42.908000000000001</c:v>
                </c:pt>
                <c:pt idx="32">
                  <c:v>43.538000000000004</c:v>
                </c:pt>
                <c:pt idx="33">
                  <c:v>43.910999999999994</c:v>
                </c:pt>
                <c:pt idx="34">
                  <c:v>43.853999999999999</c:v>
                </c:pt>
                <c:pt idx="35">
                  <c:v>43.571000000000005</c:v>
                </c:pt>
                <c:pt idx="36">
                  <c:v>43.378</c:v>
                </c:pt>
                <c:pt idx="37">
                  <c:v>43.594000000000001</c:v>
                </c:pt>
                <c:pt idx="38">
                  <c:v>43.586999999999996</c:v>
                </c:pt>
                <c:pt idx="39">
                  <c:v>44.493000000000002</c:v>
                </c:pt>
                <c:pt idx="40">
                  <c:v>44.784000000000006</c:v>
                </c:pt>
                <c:pt idx="41">
                  <c:v>44.809999999999995</c:v>
                </c:pt>
                <c:pt idx="42">
                  <c:v>45.278000000000006</c:v>
                </c:pt>
                <c:pt idx="43">
                  <c:v>45.738000000000007</c:v>
                </c:pt>
                <c:pt idx="44">
                  <c:v>45.366</c:v>
                </c:pt>
                <c:pt idx="45">
                  <c:v>46.016999999999996</c:v>
                </c:pt>
                <c:pt idx="46">
                  <c:v>46.870999999999995</c:v>
                </c:pt>
                <c:pt idx="47">
                  <c:v>47.413999999999994</c:v>
                </c:pt>
                <c:pt idx="48">
                  <c:v>47.861000000000004</c:v>
                </c:pt>
                <c:pt idx="49">
                  <c:v>48.125000000000007</c:v>
                </c:pt>
                <c:pt idx="50">
                  <c:v>48.391000000000005</c:v>
                </c:pt>
                <c:pt idx="51">
                  <c:v>48.509</c:v>
                </c:pt>
                <c:pt idx="52">
                  <c:v>49.849000000000004</c:v>
                </c:pt>
                <c:pt idx="53">
                  <c:v>48.87</c:v>
                </c:pt>
                <c:pt idx="54">
                  <c:v>48.948</c:v>
                </c:pt>
                <c:pt idx="55">
                  <c:v>48.591000000000001</c:v>
                </c:pt>
                <c:pt idx="56">
                  <c:v>49.104000000000006</c:v>
                </c:pt>
                <c:pt idx="57">
                  <c:v>50.8</c:v>
                </c:pt>
                <c:pt idx="58">
                  <c:v>51.32</c:v>
                </c:pt>
                <c:pt idx="59">
                  <c:v>51.879000000000005</c:v>
                </c:pt>
                <c:pt idx="60">
                  <c:v>52.379000000000005</c:v>
                </c:pt>
                <c:pt idx="61">
                  <c:v>52.697000000000003</c:v>
                </c:pt>
                <c:pt idx="62">
                  <c:v>53.451999999999998</c:v>
                </c:pt>
                <c:pt idx="63">
                  <c:v>53.89</c:v>
                </c:pt>
                <c:pt idx="64">
                  <c:v>54.272000000000006</c:v>
                </c:pt>
                <c:pt idx="65">
                  <c:v>54.658000000000001</c:v>
                </c:pt>
                <c:pt idx="66">
                  <c:v>55.814999999999998</c:v>
                </c:pt>
                <c:pt idx="67">
                  <c:v>55.962000000000003</c:v>
                </c:pt>
                <c:pt idx="68">
                  <c:v>56.734000000000002</c:v>
                </c:pt>
                <c:pt idx="69">
                  <c:v>56.873999999999995</c:v>
                </c:pt>
                <c:pt idx="70">
                  <c:v>57.406000000000006</c:v>
                </c:pt>
                <c:pt idx="71">
                  <c:v>57.106000000000002</c:v>
                </c:pt>
                <c:pt idx="72">
                  <c:v>58.086000000000006</c:v>
                </c:pt>
                <c:pt idx="73">
                  <c:v>58.14</c:v>
                </c:pt>
                <c:pt idx="74">
                  <c:v>59.505000000000003</c:v>
                </c:pt>
                <c:pt idx="75">
                  <c:v>60.458999999999996</c:v>
                </c:pt>
                <c:pt idx="76">
                  <c:v>61.547000000000004</c:v>
                </c:pt>
                <c:pt idx="77">
                  <c:v>61.183</c:v>
                </c:pt>
                <c:pt idx="78">
                  <c:v>61.279000000000003</c:v>
                </c:pt>
                <c:pt idx="79">
                  <c:v>61.790000000000006</c:v>
                </c:pt>
                <c:pt idx="80">
                  <c:v>62.357999999999997</c:v>
                </c:pt>
                <c:pt idx="81">
                  <c:v>62.872</c:v>
                </c:pt>
                <c:pt idx="82">
                  <c:v>62.906000000000006</c:v>
                </c:pt>
                <c:pt idx="83">
                  <c:v>63.068000000000005</c:v>
                </c:pt>
                <c:pt idx="84">
                  <c:v>64.445000000000007</c:v>
                </c:pt>
                <c:pt idx="85">
                  <c:v>65.121999999999986</c:v>
                </c:pt>
                <c:pt idx="86">
                  <c:v>65.16</c:v>
                </c:pt>
                <c:pt idx="87">
                  <c:v>65.066000000000003</c:v>
                </c:pt>
                <c:pt idx="88">
                  <c:v>65.268000000000001</c:v>
                </c:pt>
                <c:pt idx="89">
                  <c:v>65.205000000000013</c:v>
                </c:pt>
                <c:pt idx="90">
                  <c:v>65.400000000000006</c:v>
                </c:pt>
                <c:pt idx="91">
                  <c:v>65.238</c:v>
                </c:pt>
                <c:pt idx="92">
                  <c:v>65.52</c:v>
                </c:pt>
                <c:pt idx="93">
                  <c:v>66.313000000000002</c:v>
                </c:pt>
                <c:pt idx="94">
                  <c:v>67.450999999999993</c:v>
                </c:pt>
                <c:pt idx="95">
                  <c:v>67.065000000000012</c:v>
                </c:pt>
                <c:pt idx="96">
                  <c:v>69.02</c:v>
                </c:pt>
                <c:pt idx="97">
                  <c:v>69.075999999999979</c:v>
                </c:pt>
                <c:pt idx="98">
                  <c:v>69.877999999999986</c:v>
                </c:pt>
                <c:pt idx="99">
                  <c:v>69.319999999999993</c:v>
                </c:pt>
                <c:pt idx="100">
                  <c:v>69.938000000000002</c:v>
                </c:pt>
                <c:pt idx="101">
                  <c:v>71.686999999999998</c:v>
                </c:pt>
                <c:pt idx="102">
                  <c:v>71.905000000000001</c:v>
                </c:pt>
                <c:pt idx="103">
                  <c:v>72.644000000000005</c:v>
                </c:pt>
                <c:pt idx="104">
                  <c:v>74.02</c:v>
                </c:pt>
                <c:pt idx="105">
                  <c:v>74.245999999999995</c:v>
                </c:pt>
                <c:pt idx="106">
                  <c:v>73.218999999999994</c:v>
                </c:pt>
                <c:pt idx="107">
                  <c:v>73.510999999999996</c:v>
                </c:pt>
                <c:pt idx="108">
                  <c:v>72.471999999999994</c:v>
                </c:pt>
                <c:pt idx="109">
                  <c:v>72.745999999999995</c:v>
                </c:pt>
                <c:pt idx="110">
                  <c:v>72.11999999999999</c:v>
                </c:pt>
                <c:pt idx="111">
                  <c:v>72.709000000000003</c:v>
                </c:pt>
                <c:pt idx="112">
                  <c:v>73.727999999999994</c:v>
                </c:pt>
                <c:pt idx="113">
                  <c:v>74.965999999999994</c:v>
                </c:pt>
                <c:pt idx="114">
                  <c:v>75.741000000000014</c:v>
                </c:pt>
                <c:pt idx="115">
                  <c:v>75.881999999999991</c:v>
                </c:pt>
                <c:pt idx="116">
                  <c:v>76.962000000000003</c:v>
                </c:pt>
                <c:pt idx="117">
                  <c:v>77.472999999999999</c:v>
                </c:pt>
                <c:pt idx="118">
                  <c:v>77.495999999999995</c:v>
                </c:pt>
                <c:pt idx="119">
                  <c:v>77.953000000000003</c:v>
                </c:pt>
                <c:pt idx="120">
                  <c:v>78.332999999999998</c:v>
                </c:pt>
                <c:pt idx="121">
                  <c:v>78.527000000000001</c:v>
                </c:pt>
                <c:pt idx="122">
                  <c:v>79.545000000000002</c:v>
                </c:pt>
                <c:pt idx="123">
                  <c:v>78.624999999999986</c:v>
                </c:pt>
                <c:pt idx="124">
                  <c:v>78.319999999999993</c:v>
                </c:pt>
                <c:pt idx="125">
                  <c:v>79.876999999999981</c:v>
                </c:pt>
                <c:pt idx="126">
                  <c:v>80.034000000000006</c:v>
                </c:pt>
                <c:pt idx="127">
                  <c:v>80.290999999999997</c:v>
                </c:pt>
                <c:pt idx="128">
                  <c:v>79.775999999999982</c:v>
                </c:pt>
                <c:pt idx="129">
                  <c:v>79.614000000000004</c:v>
                </c:pt>
                <c:pt idx="130">
                  <c:v>79.599000000000004</c:v>
                </c:pt>
                <c:pt idx="131">
                  <c:v>79.412999999999997</c:v>
                </c:pt>
                <c:pt idx="132">
                  <c:v>79.864000000000004</c:v>
                </c:pt>
                <c:pt idx="133">
                  <c:v>78.906000000000006</c:v>
                </c:pt>
                <c:pt idx="134">
                  <c:v>78.989000000000004</c:v>
                </c:pt>
                <c:pt idx="135">
                  <c:v>79.826999999999998</c:v>
                </c:pt>
                <c:pt idx="136">
                  <c:v>81.39</c:v>
                </c:pt>
                <c:pt idx="137">
                  <c:v>80.619</c:v>
                </c:pt>
                <c:pt idx="138">
                  <c:v>81.686999999999998</c:v>
                </c:pt>
                <c:pt idx="139">
                  <c:v>80.516000000000005</c:v>
                </c:pt>
                <c:pt idx="140">
                  <c:v>80.016000000000005</c:v>
                </c:pt>
                <c:pt idx="141">
                  <c:v>80.274000000000001</c:v>
                </c:pt>
                <c:pt idx="142">
                  <c:v>80.296999999999997</c:v>
                </c:pt>
                <c:pt idx="143">
                  <c:v>81.069000000000003</c:v>
                </c:pt>
                <c:pt idx="144">
                  <c:v>81.827999999999989</c:v>
                </c:pt>
                <c:pt idx="145">
                  <c:v>83.28</c:v>
                </c:pt>
                <c:pt idx="146">
                  <c:v>83.61999999999999</c:v>
                </c:pt>
                <c:pt idx="147">
                  <c:v>84.335999999999999</c:v>
                </c:pt>
                <c:pt idx="148">
                  <c:v>84.703999999999994</c:v>
                </c:pt>
                <c:pt idx="149">
                  <c:v>85.421999999999997</c:v>
                </c:pt>
                <c:pt idx="150">
                  <c:v>85.840999999999994</c:v>
                </c:pt>
                <c:pt idx="151">
                  <c:v>86.063000000000002</c:v>
                </c:pt>
                <c:pt idx="152">
                  <c:v>86.373999999999981</c:v>
                </c:pt>
                <c:pt idx="153">
                  <c:v>86.72</c:v>
                </c:pt>
                <c:pt idx="154">
                  <c:v>88.177999999999983</c:v>
                </c:pt>
                <c:pt idx="155">
                  <c:v>88.522999999999982</c:v>
                </c:pt>
                <c:pt idx="156">
                  <c:v>89.429000000000002</c:v>
                </c:pt>
                <c:pt idx="157">
                  <c:v>89.971000000000004</c:v>
                </c:pt>
                <c:pt idx="158">
                  <c:v>90.437000000000012</c:v>
                </c:pt>
                <c:pt idx="159">
                  <c:v>90.161000000000001</c:v>
                </c:pt>
                <c:pt idx="160">
                  <c:v>89.600999999999999</c:v>
                </c:pt>
                <c:pt idx="161">
                  <c:v>90.141999999999996</c:v>
                </c:pt>
                <c:pt idx="162">
                  <c:v>90.251000000000005</c:v>
                </c:pt>
                <c:pt idx="163">
                  <c:v>91.051000000000002</c:v>
                </c:pt>
                <c:pt idx="164">
                  <c:v>91.331000000000003</c:v>
                </c:pt>
                <c:pt idx="165">
                  <c:v>91.492999999999995</c:v>
                </c:pt>
                <c:pt idx="166">
                  <c:v>91.715000000000003</c:v>
                </c:pt>
                <c:pt idx="167">
                  <c:v>91.935000000000002</c:v>
                </c:pt>
                <c:pt idx="168">
                  <c:v>91.992999999999995</c:v>
                </c:pt>
                <c:pt idx="169">
                  <c:v>92.427999999999997</c:v>
                </c:pt>
                <c:pt idx="170">
                  <c:v>92.866</c:v>
                </c:pt>
                <c:pt idx="171">
                  <c:v>92.986000000000004</c:v>
                </c:pt>
                <c:pt idx="172">
                  <c:v>93.867000000000004</c:v>
                </c:pt>
                <c:pt idx="173">
                  <c:v>94.703999999999994</c:v>
                </c:pt>
                <c:pt idx="174">
                  <c:v>95.247000000000014</c:v>
                </c:pt>
                <c:pt idx="175">
                  <c:v>94.338999999999999</c:v>
                </c:pt>
                <c:pt idx="176">
                  <c:v>94.534000000000006</c:v>
                </c:pt>
                <c:pt idx="177">
                  <c:v>95.924999999999997</c:v>
                </c:pt>
                <c:pt idx="178">
                  <c:v>96.450999999999993</c:v>
                </c:pt>
                <c:pt idx="179">
                  <c:v>97.001000000000005</c:v>
                </c:pt>
                <c:pt idx="180">
                  <c:v>98.845000000000013</c:v>
                </c:pt>
                <c:pt idx="181">
                  <c:v>99.485000000000014</c:v>
                </c:pt>
                <c:pt idx="182">
                  <c:v>100.498</c:v>
                </c:pt>
                <c:pt idx="183">
                  <c:v>101.154</c:v>
                </c:pt>
                <c:pt idx="184">
                  <c:v>100.41900000000001</c:v>
                </c:pt>
                <c:pt idx="185">
                  <c:v>100.11199999999999</c:v>
                </c:pt>
                <c:pt idx="186">
                  <c:v>100.288</c:v>
                </c:pt>
                <c:pt idx="187">
                  <c:v>101.20699999999999</c:v>
                </c:pt>
                <c:pt idx="188">
                  <c:v>101.64</c:v>
                </c:pt>
                <c:pt idx="189">
                  <c:v>101.44800000000001</c:v>
                </c:pt>
                <c:pt idx="190">
                  <c:v>100.91700000000002</c:v>
                </c:pt>
                <c:pt idx="191">
                  <c:v>101.663</c:v>
                </c:pt>
                <c:pt idx="192">
                  <c:v>101.107</c:v>
                </c:pt>
                <c:pt idx="193">
                  <c:v>101.13200000000001</c:v>
                </c:pt>
                <c:pt idx="194">
                  <c:v>101.349</c:v>
                </c:pt>
                <c:pt idx="195">
                  <c:v>102.251</c:v>
                </c:pt>
                <c:pt idx="196">
                  <c:v>103.24900000000001</c:v>
                </c:pt>
                <c:pt idx="197">
                  <c:v>104.53400000000002</c:v>
                </c:pt>
                <c:pt idx="198">
                  <c:v>104.881</c:v>
                </c:pt>
                <c:pt idx="199">
                  <c:v>104.99700000000001</c:v>
                </c:pt>
                <c:pt idx="200">
                  <c:v>104.65600000000001</c:v>
                </c:pt>
                <c:pt idx="201">
                  <c:v>105.95399999999999</c:v>
                </c:pt>
                <c:pt idx="202">
                  <c:v>106.96599999999999</c:v>
                </c:pt>
                <c:pt idx="203">
                  <c:v>107.45699999999999</c:v>
                </c:pt>
                <c:pt idx="204">
                  <c:v>108.035</c:v>
                </c:pt>
                <c:pt idx="205">
                  <c:v>108.56699999999999</c:v>
                </c:pt>
                <c:pt idx="206">
                  <c:v>110.10499999999999</c:v>
                </c:pt>
                <c:pt idx="207">
                  <c:v>111.01700000000001</c:v>
                </c:pt>
                <c:pt idx="208">
                  <c:v>112.282</c:v>
                </c:pt>
                <c:pt idx="209">
                  <c:v>112.40400000000001</c:v>
                </c:pt>
                <c:pt idx="210">
                  <c:v>113.313</c:v>
                </c:pt>
                <c:pt idx="211">
                  <c:v>115.15199999999999</c:v>
                </c:pt>
                <c:pt idx="212">
                  <c:v>114.79700000000001</c:v>
                </c:pt>
                <c:pt idx="213">
                  <c:v>117.48699999999999</c:v>
                </c:pt>
                <c:pt idx="214">
                  <c:v>117.51700000000001</c:v>
                </c:pt>
                <c:pt idx="215">
                  <c:v>118.816</c:v>
                </c:pt>
                <c:pt idx="216">
                  <c:v>118.37799999999999</c:v>
                </c:pt>
                <c:pt idx="217">
                  <c:v>120.44100000000002</c:v>
                </c:pt>
                <c:pt idx="218">
                  <c:v>121.193</c:v>
                </c:pt>
                <c:pt idx="219">
                  <c:v>123.032</c:v>
                </c:pt>
                <c:pt idx="220">
                  <c:v>125.21700000000001</c:v>
                </c:pt>
                <c:pt idx="221">
                  <c:v>125.624</c:v>
                </c:pt>
                <c:pt idx="222">
                  <c:v>126.979</c:v>
                </c:pt>
                <c:pt idx="223">
                  <c:v>126.871</c:v>
                </c:pt>
                <c:pt idx="224">
                  <c:v>128.08100000000002</c:v>
                </c:pt>
                <c:pt idx="225">
                  <c:v>130.124</c:v>
                </c:pt>
                <c:pt idx="226">
                  <c:v>132.77899999999997</c:v>
                </c:pt>
                <c:pt idx="227">
                  <c:v>133.07</c:v>
                </c:pt>
                <c:pt idx="228">
                  <c:v>133.82300000000001</c:v>
                </c:pt>
                <c:pt idx="229">
                  <c:v>134.75</c:v>
                </c:pt>
                <c:pt idx="230">
                  <c:v>135.03800000000001</c:v>
                </c:pt>
                <c:pt idx="231">
                  <c:v>135.83800000000002</c:v>
                </c:pt>
                <c:pt idx="232">
                  <c:v>136.96</c:v>
                </c:pt>
                <c:pt idx="233">
                  <c:v>136.42600000000002</c:v>
                </c:pt>
                <c:pt idx="234">
                  <c:v>137.56399999999999</c:v>
                </c:pt>
                <c:pt idx="235">
                  <c:v>137.666</c:v>
                </c:pt>
                <c:pt idx="236">
                  <c:v>138.57299999999998</c:v>
                </c:pt>
                <c:pt idx="237">
                  <c:v>138.697</c:v>
                </c:pt>
                <c:pt idx="238">
                  <c:v>137.93800000000002</c:v>
                </c:pt>
                <c:pt idx="239">
                  <c:v>138.81200000000001</c:v>
                </c:pt>
                <c:pt idx="240">
                  <c:v>139.04</c:v>
                </c:pt>
                <c:pt idx="241">
                  <c:v>140.048</c:v>
                </c:pt>
                <c:pt idx="242">
                  <c:v>142.001</c:v>
                </c:pt>
                <c:pt idx="243">
                  <c:v>142.83200000000002</c:v>
                </c:pt>
                <c:pt idx="244">
                  <c:v>142.75399999999999</c:v>
                </c:pt>
                <c:pt idx="245">
                  <c:v>143.79299999999998</c:v>
                </c:pt>
                <c:pt idx="246">
                  <c:v>144.28900000000002</c:v>
                </c:pt>
                <c:pt idx="247">
                  <c:v>145.03300000000002</c:v>
                </c:pt>
                <c:pt idx="248">
                  <c:v>145.34800000000001</c:v>
                </c:pt>
                <c:pt idx="249">
                  <c:v>148.03800000000001</c:v>
                </c:pt>
                <c:pt idx="250">
                  <c:v>150.91499999999999</c:v>
                </c:pt>
                <c:pt idx="251">
                  <c:v>153.35400000000001</c:v>
                </c:pt>
                <c:pt idx="252">
                  <c:v>154.49300000000002</c:v>
                </c:pt>
              </c:numCache>
            </c:numRef>
          </c:val>
        </c:ser>
        <c:ser>
          <c:idx val="1"/>
          <c:order val="1"/>
          <c:tx>
            <c:strRef>
              <c:f>Sheet1!$C$1</c:f>
              <c:strCache>
                <c:ptCount val="1"/>
                <c:pt idx="0">
                  <c:v>R.comp/hour</c:v>
                </c:pt>
              </c:strCache>
            </c:strRef>
          </c:tx>
          <c:marker>
            <c:symbol val="none"/>
          </c:marker>
          <c:val>
            <c:numRef>
              <c:f>Sheet1!$C$2:$C$254</c:f>
              <c:numCache>
                <c:formatCode>0.000</c:formatCode>
                <c:ptCount val="253"/>
                <c:pt idx="0">
                  <c:v>41.002000000000002</c:v>
                </c:pt>
                <c:pt idx="1">
                  <c:v>41.382999999999996</c:v>
                </c:pt>
                <c:pt idx="2">
                  <c:v>40.814999999999998</c:v>
                </c:pt>
                <c:pt idx="3">
                  <c:v>41.204000000000001</c:v>
                </c:pt>
                <c:pt idx="4">
                  <c:v>40.948</c:v>
                </c:pt>
                <c:pt idx="5">
                  <c:v>40.789000000000001</c:v>
                </c:pt>
                <c:pt idx="6">
                  <c:v>41.263000000000012</c:v>
                </c:pt>
                <c:pt idx="7">
                  <c:v>42.639000000000003</c:v>
                </c:pt>
                <c:pt idx="8">
                  <c:v>42.142000000000003</c:v>
                </c:pt>
                <c:pt idx="9">
                  <c:v>41.592000000000006</c:v>
                </c:pt>
                <c:pt idx="10">
                  <c:v>42.608000000000004</c:v>
                </c:pt>
                <c:pt idx="11">
                  <c:v>43.214000000000006</c:v>
                </c:pt>
                <c:pt idx="12">
                  <c:v>44.86</c:v>
                </c:pt>
                <c:pt idx="13">
                  <c:v>44.923000000000002</c:v>
                </c:pt>
                <c:pt idx="14">
                  <c:v>44.872</c:v>
                </c:pt>
                <c:pt idx="15">
                  <c:v>44.914999999999999</c:v>
                </c:pt>
                <c:pt idx="16">
                  <c:v>44.667000000000002</c:v>
                </c:pt>
                <c:pt idx="17">
                  <c:v>45.410999999999994</c:v>
                </c:pt>
                <c:pt idx="18">
                  <c:v>46.247</c:v>
                </c:pt>
                <c:pt idx="19">
                  <c:v>45.949000000000005</c:v>
                </c:pt>
                <c:pt idx="20">
                  <c:v>46.262000000000008</c:v>
                </c:pt>
                <c:pt idx="21">
                  <c:v>47.068000000000005</c:v>
                </c:pt>
                <c:pt idx="22">
                  <c:v>47.379999999999995</c:v>
                </c:pt>
                <c:pt idx="23">
                  <c:v>48.433</c:v>
                </c:pt>
                <c:pt idx="24">
                  <c:v>49.439</c:v>
                </c:pt>
                <c:pt idx="25">
                  <c:v>49.797000000000011</c:v>
                </c:pt>
                <c:pt idx="26">
                  <c:v>50.315999999999995</c:v>
                </c:pt>
                <c:pt idx="27">
                  <c:v>50.153000000000006</c:v>
                </c:pt>
                <c:pt idx="28">
                  <c:v>50.363</c:v>
                </c:pt>
                <c:pt idx="29">
                  <c:v>51.190000000000005</c:v>
                </c:pt>
                <c:pt idx="30">
                  <c:v>51.445</c:v>
                </c:pt>
                <c:pt idx="31">
                  <c:v>52.346999999999994</c:v>
                </c:pt>
                <c:pt idx="32">
                  <c:v>52.050999999999995</c:v>
                </c:pt>
                <c:pt idx="33">
                  <c:v>52.866</c:v>
                </c:pt>
                <c:pt idx="34">
                  <c:v>52.849000000000004</c:v>
                </c:pt>
                <c:pt idx="35">
                  <c:v>53.311999999999998</c:v>
                </c:pt>
                <c:pt idx="36">
                  <c:v>54.696000000000012</c:v>
                </c:pt>
                <c:pt idx="37">
                  <c:v>55.434000000000005</c:v>
                </c:pt>
                <c:pt idx="38">
                  <c:v>55.431000000000004</c:v>
                </c:pt>
                <c:pt idx="39">
                  <c:v>56.203000000000003</c:v>
                </c:pt>
                <c:pt idx="40">
                  <c:v>56.875</c:v>
                </c:pt>
                <c:pt idx="41">
                  <c:v>56.946000000000005</c:v>
                </c:pt>
                <c:pt idx="42">
                  <c:v>56.949999999999996</c:v>
                </c:pt>
                <c:pt idx="43">
                  <c:v>57.676000000000002</c:v>
                </c:pt>
                <c:pt idx="44">
                  <c:v>57.57</c:v>
                </c:pt>
                <c:pt idx="45">
                  <c:v>57.336000000000006</c:v>
                </c:pt>
                <c:pt idx="46">
                  <c:v>58.414999999999999</c:v>
                </c:pt>
                <c:pt idx="47">
                  <c:v>58.867000000000004</c:v>
                </c:pt>
                <c:pt idx="48">
                  <c:v>59.538000000000004</c:v>
                </c:pt>
                <c:pt idx="49">
                  <c:v>59.501000000000005</c:v>
                </c:pt>
                <c:pt idx="50">
                  <c:v>60.012</c:v>
                </c:pt>
                <c:pt idx="51">
                  <c:v>60.449999999999996</c:v>
                </c:pt>
                <c:pt idx="52">
                  <c:v>61.979000000000006</c:v>
                </c:pt>
                <c:pt idx="53">
                  <c:v>61.315999999999995</c:v>
                </c:pt>
                <c:pt idx="54">
                  <c:v>61.205000000000005</c:v>
                </c:pt>
                <c:pt idx="55">
                  <c:v>61.392000000000003</c:v>
                </c:pt>
                <c:pt idx="56">
                  <c:v>61.855999999999995</c:v>
                </c:pt>
                <c:pt idx="57">
                  <c:v>63.252000000000002</c:v>
                </c:pt>
                <c:pt idx="58">
                  <c:v>63.454999999999998</c:v>
                </c:pt>
                <c:pt idx="59">
                  <c:v>64.084000000000003</c:v>
                </c:pt>
                <c:pt idx="60">
                  <c:v>64.471000000000004</c:v>
                </c:pt>
                <c:pt idx="61">
                  <c:v>64.991000000000014</c:v>
                </c:pt>
                <c:pt idx="62">
                  <c:v>65.326999999999998</c:v>
                </c:pt>
                <c:pt idx="63">
                  <c:v>65.974000000000004</c:v>
                </c:pt>
                <c:pt idx="64">
                  <c:v>66.11999999999999</c:v>
                </c:pt>
                <c:pt idx="65">
                  <c:v>66.313999999999993</c:v>
                </c:pt>
                <c:pt idx="66">
                  <c:v>66.885999999999981</c:v>
                </c:pt>
                <c:pt idx="67">
                  <c:v>67.371999999999986</c:v>
                </c:pt>
                <c:pt idx="68">
                  <c:v>67.554000000000002</c:v>
                </c:pt>
                <c:pt idx="69">
                  <c:v>67.965999999999994</c:v>
                </c:pt>
                <c:pt idx="70">
                  <c:v>68.661000000000001</c:v>
                </c:pt>
                <c:pt idx="71">
                  <c:v>68.959999999999994</c:v>
                </c:pt>
                <c:pt idx="72">
                  <c:v>69.349999999999994</c:v>
                </c:pt>
                <c:pt idx="73">
                  <c:v>69.257999999999996</c:v>
                </c:pt>
                <c:pt idx="74">
                  <c:v>69.917000000000016</c:v>
                </c:pt>
                <c:pt idx="75">
                  <c:v>70.381</c:v>
                </c:pt>
                <c:pt idx="76">
                  <c:v>71.394000000000005</c:v>
                </c:pt>
                <c:pt idx="77">
                  <c:v>71.992999999999995</c:v>
                </c:pt>
                <c:pt idx="78">
                  <c:v>72.531999999999996</c:v>
                </c:pt>
                <c:pt idx="79">
                  <c:v>73.123999999999981</c:v>
                </c:pt>
                <c:pt idx="80">
                  <c:v>73.531999999999996</c:v>
                </c:pt>
                <c:pt idx="81">
                  <c:v>74.449000000000012</c:v>
                </c:pt>
                <c:pt idx="82">
                  <c:v>74.557999999999993</c:v>
                </c:pt>
                <c:pt idx="83">
                  <c:v>74.669999999999987</c:v>
                </c:pt>
                <c:pt idx="84">
                  <c:v>76.221000000000004</c:v>
                </c:pt>
                <c:pt idx="85">
                  <c:v>76.840999999999994</c:v>
                </c:pt>
                <c:pt idx="86">
                  <c:v>77.248999999999995</c:v>
                </c:pt>
                <c:pt idx="87">
                  <c:v>77.819000000000003</c:v>
                </c:pt>
                <c:pt idx="88">
                  <c:v>77.215000000000003</c:v>
                </c:pt>
                <c:pt idx="89">
                  <c:v>77.956000000000003</c:v>
                </c:pt>
                <c:pt idx="90">
                  <c:v>78.552999999999983</c:v>
                </c:pt>
                <c:pt idx="91">
                  <c:v>79.004000000000005</c:v>
                </c:pt>
                <c:pt idx="92">
                  <c:v>79.274999999999991</c:v>
                </c:pt>
                <c:pt idx="93">
                  <c:v>79.214000000000013</c:v>
                </c:pt>
                <c:pt idx="94">
                  <c:v>79.845000000000013</c:v>
                </c:pt>
                <c:pt idx="95">
                  <c:v>79.735000000000014</c:v>
                </c:pt>
                <c:pt idx="96">
                  <c:v>80.549000000000007</c:v>
                </c:pt>
                <c:pt idx="97">
                  <c:v>80.772999999999982</c:v>
                </c:pt>
                <c:pt idx="98">
                  <c:v>81.412999999999997</c:v>
                </c:pt>
                <c:pt idx="99">
                  <c:v>81.482000000000014</c:v>
                </c:pt>
                <c:pt idx="100">
                  <c:v>82.682999999999993</c:v>
                </c:pt>
                <c:pt idx="101">
                  <c:v>83.186999999999998</c:v>
                </c:pt>
                <c:pt idx="102">
                  <c:v>83.456999999999994</c:v>
                </c:pt>
                <c:pt idx="103">
                  <c:v>84.436000000000007</c:v>
                </c:pt>
                <c:pt idx="104">
                  <c:v>85.572999999999979</c:v>
                </c:pt>
                <c:pt idx="105">
                  <c:v>85.11</c:v>
                </c:pt>
                <c:pt idx="106">
                  <c:v>85.180999999999983</c:v>
                </c:pt>
                <c:pt idx="107">
                  <c:v>84.763999999999996</c:v>
                </c:pt>
                <c:pt idx="108">
                  <c:v>83.881</c:v>
                </c:pt>
                <c:pt idx="109">
                  <c:v>84.251999999999995</c:v>
                </c:pt>
                <c:pt idx="110">
                  <c:v>84.516000000000005</c:v>
                </c:pt>
                <c:pt idx="111">
                  <c:v>83.884999999999991</c:v>
                </c:pt>
                <c:pt idx="112">
                  <c:v>84.637999999999991</c:v>
                </c:pt>
                <c:pt idx="113">
                  <c:v>85.277999999999992</c:v>
                </c:pt>
                <c:pt idx="114">
                  <c:v>84.793000000000006</c:v>
                </c:pt>
                <c:pt idx="115">
                  <c:v>85.066000000000003</c:v>
                </c:pt>
                <c:pt idx="116">
                  <c:v>86.154999999999987</c:v>
                </c:pt>
                <c:pt idx="117">
                  <c:v>87.10899999999998</c:v>
                </c:pt>
                <c:pt idx="118">
                  <c:v>87.421999999999997</c:v>
                </c:pt>
                <c:pt idx="119">
                  <c:v>88.242999999999995</c:v>
                </c:pt>
                <c:pt idx="120">
                  <c:v>88.158999999999992</c:v>
                </c:pt>
                <c:pt idx="121">
                  <c:v>88.033000000000001</c:v>
                </c:pt>
                <c:pt idx="122">
                  <c:v>88.662999999999982</c:v>
                </c:pt>
                <c:pt idx="123">
                  <c:v>88.891999999999996</c:v>
                </c:pt>
                <c:pt idx="124">
                  <c:v>90.575999999999979</c:v>
                </c:pt>
                <c:pt idx="125">
                  <c:v>89.566999999999993</c:v>
                </c:pt>
                <c:pt idx="126">
                  <c:v>89.406999999999996</c:v>
                </c:pt>
                <c:pt idx="127">
                  <c:v>89.730999999999995</c:v>
                </c:pt>
                <c:pt idx="128">
                  <c:v>90.350999999999999</c:v>
                </c:pt>
                <c:pt idx="129">
                  <c:v>90.031999999999996</c:v>
                </c:pt>
                <c:pt idx="130">
                  <c:v>89.662999999999982</c:v>
                </c:pt>
                <c:pt idx="131">
                  <c:v>89.51</c:v>
                </c:pt>
                <c:pt idx="132">
                  <c:v>89.427000000000007</c:v>
                </c:pt>
                <c:pt idx="133">
                  <c:v>89.497000000000014</c:v>
                </c:pt>
                <c:pt idx="134">
                  <c:v>89.557000000000002</c:v>
                </c:pt>
                <c:pt idx="135">
                  <c:v>89.643000000000001</c:v>
                </c:pt>
                <c:pt idx="136">
                  <c:v>89.448000000000008</c:v>
                </c:pt>
                <c:pt idx="137">
                  <c:v>89.490000000000009</c:v>
                </c:pt>
                <c:pt idx="138">
                  <c:v>89.631</c:v>
                </c:pt>
                <c:pt idx="139">
                  <c:v>89.387</c:v>
                </c:pt>
                <c:pt idx="140">
                  <c:v>90.581999999999994</c:v>
                </c:pt>
                <c:pt idx="141">
                  <c:v>90.540999999999997</c:v>
                </c:pt>
                <c:pt idx="142">
                  <c:v>90.293999999999997</c:v>
                </c:pt>
                <c:pt idx="143">
                  <c:v>90.456000000000003</c:v>
                </c:pt>
                <c:pt idx="144">
                  <c:v>90.688999999999979</c:v>
                </c:pt>
                <c:pt idx="145">
                  <c:v>90.465000000000003</c:v>
                </c:pt>
                <c:pt idx="146">
                  <c:v>89.986999999999995</c:v>
                </c:pt>
                <c:pt idx="147">
                  <c:v>90.346999999999994</c:v>
                </c:pt>
                <c:pt idx="148">
                  <c:v>90.153999999999982</c:v>
                </c:pt>
                <c:pt idx="149">
                  <c:v>90.144999999999996</c:v>
                </c:pt>
                <c:pt idx="150">
                  <c:v>90.649000000000001</c:v>
                </c:pt>
                <c:pt idx="151">
                  <c:v>90.587000000000003</c:v>
                </c:pt>
                <c:pt idx="152">
                  <c:v>90.914000000000016</c:v>
                </c:pt>
                <c:pt idx="153">
                  <c:v>90.900999999999996</c:v>
                </c:pt>
                <c:pt idx="154">
                  <c:v>91.710000000000008</c:v>
                </c:pt>
                <c:pt idx="155">
                  <c:v>92.486000000000004</c:v>
                </c:pt>
                <c:pt idx="156">
                  <c:v>93.051999999999992</c:v>
                </c:pt>
                <c:pt idx="157">
                  <c:v>94.435000000000002</c:v>
                </c:pt>
                <c:pt idx="158">
                  <c:v>94.918999999999997</c:v>
                </c:pt>
                <c:pt idx="159">
                  <c:v>95.48</c:v>
                </c:pt>
                <c:pt idx="160">
                  <c:v>94.88</c:v>
                </c:pt>
                <c:pt idx="161">
                  <c:v>94.521000000000001</c:v>
                </c:pt>
                <c:pt idx="162">
                  <c:v>94.634999999999991</c:v>
                </c:pt>
                <c:pt idx="163">
                  <c:v>94.980999999999995</c:v>
                </c:pt>
                <c:pt idx="164">
                  <c:v>96.048000000000002</c:v>
                </c:pt>
                <c:pt idx="165">
                  <c:v>96.215999999999994</c:v>
                </c:pt>
                <c:pt idx="166">
                  <c:v>96.385999999999981</c:v>
                </c:pt>
                <c:pt idx="167">
                  <c:v>96.013000000000005</c:v>
                </c:pt>
                <c:pt idx="168">
                  <c:v>95.342000000000013</c:v>
                </c:pt>
                <c:pt idx="169">
                  <c:v>94.320999999999998</c:v>
                </c:pt>
                <c:pt idx="170">
                  <c:v>94.301000000000002</c:v>
                </c:pt>
                <c:pt idx="171">
                  <c:v>94.742000000000004</c:v>
                </c:pt>
                <c:pt idx="172">
                  <c:v>95.236000000000004</c:v>
                </c:pt>
                <c:pt idx="173">
                  <c:v>96.516999999999996</c:v>
                </c:pt>
                <c:pt idx="174">
                  <c:v>96.456000000000003</c:v>
                </c:pt>
                <c:pt idx="175">
                  <c:v>95.738</c:v>
                </c:pt>
                <c:pt idx="176">
                  <c:v>96.015000000000001</c:v>
                </c:pt>
                <c:pt idx="177">
                  <c:v>97.384</c:v>
                </c:pt>
                <c:pt idx="178">
                  <c:v>97.843000000000004</c:v>
                </c:pt>
                <c:pt idx="179">
                  <c:v>98.271000000000001</c:v>
                </c:pt>
                <c:pt idx="180">
                  <c:v>99.647000000000006</c:v>
                </c:pt>
                <c:pt idx="181">
                  <c:v>99.628999999999991</c:v>
                </c:pt>
                <c:pt idx="182">
                  <c:v>100.56</c:v>
                </c:pt>
                <c:pt idx="183">
                  <c:v>100.15799999999999</c:v>
                </c:pt>
                <c:pt idx="184">
                  <c:v>99.994000000000014</c:v>
                </c:pt>
                <c:pt idx="185">
                  <c:v>99.757000000000005</c:v>
                </c:pt>
                <c:pt idx="186">
                  <c:v>99.766999999999996</c:v>
                </c:pt>
                <c:pt idx="187">
                  <c:v>99.501000000000005</c:v>
                </c:pt>
                <c:pt idx="188">
                  <c:v>100.215</c:v>
                </c:pt>
                <c:pt idx="189">
                  <c:v>99.361999999999995</c:v>
                </c:pt>
                <c:pt idx="190">
                  <c:v>98.600999999999999</c:v>
                </c:pt>
                <c:pt idx="191">
                  <c:v>98.624999999999986</c:v>
                </c:pt>
                <c:pt idx="192">
                  <c:v>98.85499999999999</c:v>
                </c:pt>
                <c:pt idx="193">
                  <c:v>98.539000000000001</c:v>
                </c:pt>
                <c:pt idx="194">
                  <c:v>98.727999999999994</c:v>
                </c:pt>
                <c:pt idx="195">
                  <c:v>99.236000000000004</c:v>
                </c:pt>
                <c:pt idx="196">
                  <c:v>99.343999999999994</c:v>
                </c:pt>
                <c:pt idx="197">
                  <c:v>99.488</c:v>
                </c:pt>
                <c:pt idx="198">
                  <c:v>99.822999999999979</c:v>
                </c:pt>
                <c:pt idx="199">
                  <c:v>99.430999999999997</c:v>
                </c:pt>
                <c:pt idx="200">
                  <c:v>99.446000000000012</c:v>
                </c:pt>
                <c:pt idx="201">
                  <c:v>100.02200000000001</c:v>
                </c:pt>
                <c:pt idx="202">
                  <c:v>100.715</c:v>
                </c:pt>
                <c:pt idx="203">
                  <c:v>102.12499999999999</c:v>
                </c:pt>
                <c:pt idx="204">
                  <c:v>103.898</c:v>
                </c:pt>
                <c:pt idx="205">
                  <c:v>104.94800000000001</c:v>
                </c:pt>
                <c:pt idx="206">
                  <c:v>106.09099999999999</c:v>
                </c:pt>
                <c:pt idx="207">
                  <c:v>106.148</c:v>
                </c:pt>
                <c:pt idx="208">
                  <c:v>107.798</c:v>
                </c:pt>
                <c:pt idx="209">
                  <c:v>107.226</c:v>
                </c:pt>
                <c:pt idx="210">
                  <c:v>107.288</c:v>
                </c:pt>
                <c:pt idx="211">
                  <c:v>108.58</c:v>
                </c:pt>
                <c:pt idx="212">
                  <c:v>111.46299999999999</c:v>
                </c:pt>
                <c:pt idx="213">
                  <c:v>111.084</c:v>
                </c:pt>
                <c:pt idx="214">
                  <c:v>112.37899999999999</c:v>
                </c:pt>
                <c:pt idx="215">
                  <c:v>112.40600000000002</c:v>
                </c:pt>
                <c:pt idx="216">
                  <c:v>113.92</c:v>
                </c:pt>
                <c:pt idx="217">
                  <c:v>113.556</c:v>
                </c:pt>
                <c:pt idx="218">
                  <c:v>113.666</c:v>
                </c:pt>
                <c:pt idx="219">
                  <c:v>114.84399999999999</c:v>
                </c:pt>
                <c:pt idx="220">
                  <c:v>115.508</c:v>
                </c:pt>
                <c:pt idx="221">
                  <c:v>115.72199999999999</c:v>
                </c:pt>
                <c:pt idx="222">
                  <c:v>115.782</c:v>
                </c:pt>
                <c:pt idx="223">
                  <c:v>115.59699999999999</c:v>
                </c:pt>
                <c:pt idx="224">
                  <c:v>116.301</c:v>
                </c:pt>
                <c:pt idx="225">
                  <c:v>118.723</c:v>
                </c:pt>
                <c:pt idx="226">
                  <c:v>119.25</c:v>
                </c:pt>
                <c:pt idx="227">
                  <c:v>119.72199999999999</c:v>
                </c:pt>
                <c:pt idx="228">
                  <c:v>118.363</c:v>
                </c:pt>
                <c:pt idx="229">
                  <c:v>119.084</c:v>
                </c:pt>
                <c:pt idx="230">
                  <c:v>120.17199999999998</c:v>
                </c:pt>
                <c:pt idx="231">
                  <c:v>120.181</c:v>
                </c:pt>
                <c:pt idx="232">
                  <c:v>120.455</c:v>
                </c:pt>
                <c:pt idx="233">
                  <c:v>120.15499999999999</c:v>
                </c:pt>
                <c:pt idx="234">
                  <c:v>120.154</c:v>
                </c:pt>
                <c:pt idx="235">
                  <c:v>119.926</c:v>
                </c:pt>
                <c:pt idx="236">
                  <c:v>120.93</c:v>
                </c:pt>
                <c:pt idx="237">
                  <c:v>120.235</c:v>
                </c:pt>
                <c:pt idx="238">
                  <c:v>119.58</c:v>
                </c:pt>
                <c:pt idx="239">
                  <c:v>122.79</c:v>
                </c:pt>
                <c:pt idx="240">
                  <c:v>122.82899999999998</c:v>
                </c:pt>
                <c:pt idx="241">
                  <c:v>122.14400000000002</c:v>
                </c:pt>
                <c:pt idx="242">
                  <c:v>122.381</c:v>
                </c:pt>
                <c:pt idx="243">
                  <c:v>122.46599999999999</c:v>
                </c:pt>
                <c:pt idx="244">
                  <c:v>121.33499999999999</c:v>
                </c:pt>
                <c:pt idx="245">
                  <c:v>120.23399999999999</c:v>
                </c:pt>
                <c:pt idx="246">
                  <c:v>120.107</c:v>
                </c:pt>
                <c:pt idx="247">
                  <c:v>124.27</c:v>
                </c:pt>
                <c:pt idx="248">
                  <c:v>123.636</c:v>
                </c:pt>
                <c:pt idx="249">
                  <c:v>125.35799999999999</c:v>
                </c:pt>
                <c:pt idx="250">
                  <c:v>124.21100000000001</c:v>
                </c:pt>
                <c:pt idx="251">
                  <c:v>123.508</c:v>
                </c:pt>
                <c:pt idx="252">
                  <c:v>123.565</c:v>
                </c:pt>
              </c:numCache>
            </c:numRef>
          </c:val>
        </c:ser>
        <c:dLbls/>
        <c:marker val="1"/>
        <c:axId val="54814208"/>
        <c:axId val="54815744"/>
      </c:lineChart>
      <c:catAx>
        <c:axId val="54814208"/>
        <c:scaling>
          <c:orientation val="minMax"/>
        </c:scaling>
        <c:axPos val="b"/>
        <c:tickLblPos val="nextTo"/>
        <c:crossAx val="54815744"/>
        <c:crosses val="autoZero"/>
        <c:auto val="1"/>
        <c:lblAlgn val="ctr"/>
        <c:lblOffset val="100"/>
      </c:catAx>
      <c:valAx>
        <c:axId val="54815744"/>
        <c:scaling>
          <c:orientation val="minMax"/>
          <c:max val="160"/>
          <c:min val="20"/>
        </c:scaling>
        <c:axPos val="l"/>
        <c:majorGridlines/>
        <c:numFmt formatCode="0" sourceLinked="0"/>
        <c:tickLblPos val="nextTo"/>
        <c:txPr>
          <a:bodyPr/>
          <a:lstStyle/>
          <a:p>
            <a:pPr>
              <a:defRPr sz="1200" baseline="0"/>
            </a:pPr>
            <a:endParaRPr lang="en-US"/>
          </a:p>
        </c:txPr>
        <c:crossAx val="54814208"/>
        <c:crosses val="autoZero"/>
        <c:crossBetween val="between"/>
      </c:valAx>
      <c:spPr>
        <a:noFill/>
        <a:ln w="25400">
          <a:noFill/>
        </a:ln>
      </c:spPr>
    </c:plotArea>
    <c:legend>
      <c:legendPos val="b"/>
      <c:layout/>
      <c:txPr>
        <a:bodyPr/>
        <a:lstStyle/>
        <a:p>
          <a:pPr>
            <a:defRPr sz="1400" baseline="0"/>
          </a:pPr>
          <a:endParaRPr lang="en-US"/>
        </a:p>
      </c:txPr>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033AE2-E75F-4CD8-920D-9C5471930AD6}" type="datetimeFigureOut">
              <a:rPr lang="en-US" smtClean="0"/>
              <a:pPr/>
              <a:t>6/26/2016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3DED-7A7E-4299-B6C0-F6BC3C864107}" type="slidenum">
              <a:rPr lang="en-US" smtClean="0"/>
              <a:pPr/>
              <a:t>‹#›</a:t>
            </a:fld>
            <a:endParaRPr lang="en-US"/>
          </a:p>
        </p:txBody>
      </p:sp>
    </p:spTree>
    <p:extLst>
      <p:ext uri="{BB962C8B-B14F-4D97-AF65-F5344CB8AC3E}">
        <p14:creationId xmlns:p14="http://schemas.microsoft.com/office/powerpoint/2010/main" xmlns="" val="2705148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5FAEF4-5836-4CA3-8A52-4D5C73B87481}" type="datetime1">
              <a:rPr lang="en-US" smtClean="0"/>
              <a:pPr/>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4136454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4AA4D-9F5A-4F8B-A0D2-ADAC1B565C7A}" type="datetime1">
              <a:rPr lang="en-US" smtClean="0"/>
              <a:pPr/>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52143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10464-7632-445E-88C4-9FE753DD965D}" type="datetime1">
              <a:rPr lang="en-US" smtClean="0"/>
              <a:pPr/>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4240084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CD2E11-D7B1-4B33-80D9-EAB1D70731EF}" type="datetime1">
              <a:rPr lang="en-US" smtClean="0"/>
              <a:pPr/>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287933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3B5D4D-0EE4-4500-B832-10ACF266EDAF}" type="datetime1">
              <a:rPr lang="en-US" smtClean="0"/>
              <a:pPr/>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2136273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B514EF-0FE4-4F04-B99F-03BAF08047A1}" type="datetime1">
              <a:rPr lang="en-US" smtClean="0"/>
              <a:pPr/>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193235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C75FC9-F78B-465C-BDE5-35B2B7B28A51}" type="datetime1">
              <a:rPr lang="en-US" smtClean="0"/>
              <a:pPr/>
              <a:t>6/26/2016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206802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29F1A3-FC79-497E-94D7-B689C9958046}" type="datetime1">
              <a:rPr lang="en-US" smtClean="0"/>
              <a:pPr/>
              <a:t>6/26/2016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1992391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66024A-2739-461D-93DA-4FB2E7B0405E}" type="datetime1">
              <a:rPr lang="en-US" smtClean="0"/>
              <a:pPr/>
              <a:t>6/26/2016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2955396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042AC-C281-48C5-8CFE-FAB5902552BF}" type="datetime1">
              <a:rPr lang="en-US" smtClean="0"/>
              <a:pPr/>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1768067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2363-233E-400E-98D1-9074B2D44DC0}" type="datetime1">
              <a:rPr lang="en-US" smtClean="0"/>
              <a:pPr/>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1675293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7AD5A1-596D-44E5-8356-63F2D380D23E}" type="datetime1">
              <a:rPr lang="en-US" smtClean="0"/>
              <a:pPr/>
              <a:t>6/26/2016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5927B-FD6B-4543-B66C-87E833B83545}" type="slidenum">
              <a:rPr lang="en-US" smtClean="0"/>
              <a:pPr/>
              <a:t>‹#›</a:t>
            </a:fld>
            <a:endParaRPr lang="en-US"/>
          </a:p>
        </p:txBody>
      </p:sp>
    </p:spTree>
    <p:extLst>
      <p:ext uri="{BB962C8B-B14F-4D97-AF65-F5344CB8AC3E}">
        <p14:creationId xmlns:p14="http://schemas.microsoft.com/office/powerpoint/2010/main" xmlns="" val="2736554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447801"/>
            <a:ext cx="8229600" cy="2152650"/>
          </a:xfrm>
        </p:spPr>
        <p:txBody>
          <a:bodyPr>
            <a:noAutofit/>
          </a:bodyPr>
          <a:lstStyle/>
          <a:p>
            <a:r>
              <a:rPr lang="el-GR" b="1" dirty="0" smtClean="0">
                <a:solidFill>
                  <a:srgbClr val="0070C0"/>
                </a:solidFill>
              </a:rPr>
              <a:t>Άνοδος και κρίσεις του χρηματοπιστωτικού καπιταλισμού (</a:t>
            </a:r>
            <a:r>
              <a:rPr lang="en-GB" b="1" dirty="0" smtClean="0">
                <a:solidFill>
                  <a:srgbClr val="0070C0"/>
                </a:solidFill>
              </a:rPr>
              <a:t>finance-led </a:t>
            </a:r>
            <a:r>
              <a:rPr lang="en-GB" b="1" dirty="0">
                <a:solidFill>
                  <a:srgbClr val="0070C0"/>
                </a:solidFill>
              </a:rPr>
              <a:t>capitalism)</a:t>
            </a:r>
            <a:r>
              <a:rPr lang="el-GR" b="1" dirty="0">
                <a:solidFill>
                  <a:srgbClr val="0070C0"/>
                </a:solidFill>
              </a:rPr>
              <a:t> </a:t>
            </a:r>
            <a:endParaRPr lang="en-US" b="1" dirty="0">
              <a:solidFill>
                <a:srgbClr val="0070C0"/>
              </a:solidFill>
            </a:endParaRPr>
          </a:p>
        </p:txBody>
      </p:sp>
      <p:sp>
        <p:nvSpPr>
          <p:cNvPr id="3" name="Subtitle 2"/>
          <p:cNvSpPr>
            <a:spLocks noGrp="1"/>
          </p:cNvSpPr>
          <p:nvPr>
            <p:ph type="subTitle" idx="1"/>
          </p:nvPr>
        </p:nvSpPr>
        <p:spPr>
          <a:xfrm>
            <a:off x="609600" y="3886200"/>
            <a:ext cx="7848600" cy="1752600"/>
          </a:xfrm>
        </p:spPr>
        <p:txBody>
          <a:bodyPr>
            <a:normAutofit fontScale="85000" lnSpcReduction="10000"/>
          </a:bodyPr>
          <a:lstStyle/>
          <a:p>
            <a:pPr algn="l"/>
            <a:r>
              <a:rPr lang="en-GB" dirty="0" smtClean="0">
                <a:solidFill>
                  <a:schemeClr val="tx1"/>
                </a:solidFill>
              </a:rPr>
              <a:t>1. </a:t>
            </a:r>
            <a:r>
              <a:rPr lang="el-GR" dirty="0" smtClean="0">
                <a:solidFill>
                  <a:schemeClr val="tx1"/>
                </a:solidFill>
              </a:rPr>
              <a:t>Οι ιδιαιτερότητες των χρηματοπιστωτικών αγορών</a:t>
            </a:r>
          </a:p>
          <a:p>
            <a:pPr algn="l"/>
            <a:r>
              <a:rPr lang="el-GR" dirty="0" smtClean="0">
                <a:solidFill>
                  <a:schemeClr val="tx1"/>
                </a:solidFill>
              </a:rPr>
              <a:t>2. Η άνοδος του χρηματοπιστωτικού καπιταλισμού από </a:t>
            </a:r>
            <a:r>
              <a:rPr lang="el-GR" dirty="0">
                <a:solidFill>
                  <a:schemeClr val="tx1"/>
                </a:solidFill>
              </a:rPr>
              <a:t>το 1980 και μετά</a:t>
            </a:r>
            <a:endParaRPr lang="en-GB" dirty="0" smtClean="0">
              <a:solidFill>
                <a:schemeClr val="tx1"/>
              </a:solidFill>
            </a:endParaRPr>
          </a:p>
          <a:p>
            <a:pPr algn="l"/>
            <a:r>
              <a:rPr lang="en-GB" dirty="0" smtClean="0">
                <a:solidFill>
                  <a:schemeClr val="tx1"/>
                </a:solidFill>
              </a:rPr>
              <a:t>3. </a:t>
            </a:r>
            <a:r>
              <a:rPr lang="el-GR" dirty="0" smtClean="0">
                <a:solidFill>
                  <a:schemeClr val="tx1"/>
                </a:solidFill>
              </a:rPr>
              <a:t>Οι κρίσεις του χρηματοπιστωτικού καπιταλισμού</a:t>
            </a:r>
            <a:endParaRPr lang="en-US" dirty="0">
              <a:solidFill>
                <a:schemeClr val="tx1"/>
              </a:solidFill>
            </a:endParaRPr>
          </a:p>
        </p:txBody>
      </p:sp>
    </p:spTree>
    <p:extLst>
      <p:ext uri="{BB962C8B-B14F-4D97-AF65-F5344CB8AC3E}">
        <p14:creationId xmlns:p14="http://schemas.microsoft.com/office/powerpoint/2010/main" xmlns="" val="5895561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b="1" dirty="0">
                <a:solidFill>
                  <a:srgbClr val="0070C0"/>
                </a:solidFill>
              </a:rPr>
              <a:t>Η κριτική της συμπεριφορικής Χ/Ο</a:t>
            </a:r>
            <a:r>
              <a:rPr lang="el-GR" sz="3600" b="1" dirty="0" smtClean="0">
                <a:solidFill>
                  <a:srgbClr val="0070C0"/>
                </a:solidFill>
              </a:rPr>
              <a:t>: Περιορισμένο αρμπιτράζ</a:t>
            </a:r>
            <a:endParaRPr lang="en-US" sz="3600"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l-GR" dirty="0" smtClean="0"/>
              <a:t>Η παντοδυναμία του αρμπιτράζ στη νεοκλασική θεώρηση προϋποθέτει ότι δεν έχει κίνδυνο. Η ύπαρξη κινδύνου περιορίζει σημαντικά το αρμπιτράζ.</a:t>
            </a:r>
          </a:p>
          <a:p>
            <a:r>
              <a:rPr lang="el-GR" dirty="0" smtClean="0"/>
              <a:t>Δύο πηγές κινδύνων: </a:t>
            </a:r>
          </a:p>
          <a:p>
            <a:pPr marL="514350" indent="-514350">
              <a:buFont typeface="+mj-lt"/>
              <a:buAutoNum type="arabicPeriod"/>
            </a:pPr>
            <a:r>
              <a:rPr lang="el-GR" dirty="0" smtClean="0"/>
              <a:t>Η έλλειψη τέλειων υποκατάστατων (τα οποία </a:t>
            </a:r>
            <a:r>
              <a:rPr lang="el-GR" dirty="0" smtClean="0">
                <a:solidFill>
                  <a:prstClr val="black"/>
                </a:solidFill>
              </a:rPr>
              <a:t>προϋποθέτει η νεοκλασική θεώρηση)</a:t>
            </a:r>
          </a:p>
          <a:p>
            <a:pPr marL="514350" indent="-514350">
              <a:buFont typeface="+mj-lt"/>
              <a:buAutoNum type="arabicPeriod"/>
            </a:pPr>
            <a:r>
              <a:rPr lang="el-GR" dirty="0" smtClean="0">
                <a:solidFill>
                  <a:prstClr val="black"/>
                </a:solidFill>
              </a:rPr>
              <a:t>Σημαντικό: Η λανθασμένη εκτίμηση της αγοράς μπορεί να διαιωνίζεται, π.χ. η υπερτίμηση να οδηγεί σε νέα υπερτίμηση, κοκ</a:t>
            </a:r>
          </a:p>
          <a:p>
            <a:pPr marL="914400" lvl="1" indent="-514350"/>
            <a:r>
              <a:rPr lang="el-GR" dirty="0" smtClean="0">
                <a:solidFill>
                  <a:prstClr val="black"/>
                </a:solidFill>
              </a:rPr>
              <a:t>Π.χ. Οι ιαπωνικές μετοχές τη δεκαετία του 1980. Η σχέση της τιμής της μετοχής με τα κέρδη (μερίσμτα)  που αποφέρει (</a:t>
            </a:r>
            <a:r>
              <a:rPr lang="en-GB" dirty="0" smtClean="0">
                <a:solidFill>
                  <a:prstClr val="black"/>
                </a:solidFill>
              </a:rPr>
              <a:t>PER, Price Earning Ratio)</a:t>
            </a:r>
            <a:r>
              <a:rPr lang="el-GR" dirty="0" smtClean="0">
                <a:solidFill>
                  <a:prstClr val="black"/>
                </a:solidFill>
              </a:rPr>
              <a:t> κυμάνθηκε μεταξύ 20 και 60. Το 1985 ήταν 30, το 1986 60. Τι θα έκανε ένας ορθολογικός παίκτης το 1985;</a:t>
            </a:r>
          </a:p>
          <a:p>
            <a:pPr marL="914400" lvl="1" indent="-514350"/>
            <a:r>
              <a:rPr lang="el-GR" dirty="0" smtClean="0">
                <a:solidFill>
                  <a:prstClr val="black"/>
                </a:solidFill>
              </a:rPr>
              <a:t>Ηθικό Δίδαγμα: Ανορθολογικές στρατηγικές μπορούν να οδηγήσουν σε υψηλά κέρδη, ενώ οι ορθολογικές σε ζημιές ...</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10</a:t>
            </a:fld>
            <a:endParaRPr lang="en-US"/>
          </a:p>
        </p:txBody>
      </p:sp>
    </p:spTree>
    <p:extLst>
      <p:ext uri="{BB962C8B-B14F-4D97-AF65-F5344CB8AC3E}">
        <p14:creationId xmlns:p14="http://schemas.microsoft.com/office/powerpoint/2010/main" xmlns="" val="3526731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b="1" dirty="0" smtClean="0">
                <a:solidFill>
                  <a:srgbClr val="0070C0"/>
                </a:solidFill>
              </a:rPr>
              <a:t>Τα όρια της συμπεριφορικής Χ/Ο</a:t>
            </a:r>
            <a:endParaRPr lang="en-US" sz="3600" b="1" dirty="0">
              <a:solidFill>
                <a:srgbClr val="0070C0"/>
              </a:solidFill>
            </a:endParaRPr>
          </a:p>
        </p:txBody>
      </p:sp>
      <p:sp>
        <p:nvSpPr>
          <p:cNvPr id="3" name="Content Placeholder 2"/>
          <p:cNvSpPr>
            <a:spLocks noGrp="1"/>
          </p:cNvSpPr>
          <p:nvPr>
            <p:ph idx="1"/>
          </p:nvPr>
        </p:nvSpPr>
        <p:spPr/>
        <p:txBody>
          <a:bodyPr>
            <a:normAutofit fontScale="77500" lnSpcReduction="20000"/>
          </a:bodyPr>
          <a:lstStyle/>
          <a:p>
            <a:r>
              <a:rPr lang="el-GR" dirty="0" smtClean="0"/>
              <a:t>Πως εξηγείται η θετική συσχέτιση μεταξύ των ανορθολογικών στρατηγικών;</a:t>
            </a:r>
          </a:p>
          <a:p>
            <a:r>
              <a:rPr lang="el-GR" dirty="0" smtClean="0"/>
              <a:t>Μήπως τελικά οι παίκτες είναι (χονδρικά) ορθολογικοί, ενώ οι κανόνες του παιχνιδιού (της αγοράς π.σ.) ανορθολογικοί;</a:t>
            </a:r>
          </a:p>
          <a:p>
            <a:r>
              <a:rPr lang="el-GR" dirty="0" smtClean="0"/>
              <a:t>Επιστροφή στη σοφία του </a:t>
            </a:r>
            <a:r>
              <a:rPr lang="en-GB" dirty="0" smtClean="0"/>
              <a:t>Keynes </a:t>
            </a:r>
            <a:r>
              <a:rPr lang="el-GR" dirty="0" smtClean="0"/>
              <a:t>(12ο κεφάλαιο της ‘Γενικής Θεωρίας’). Ένας περίεργος διαγωνισμός ομορφιάς (καλλιστεία):</a:t>
            </a:r>
          </a:p>
          <a:p>
            <a:r>
              <a:rPr lang="el-GR" dirty="0" smtClean="0"/>
              <a:t>Κανείς δεν νοιάζεται να βρει ποια είναι η πιο όμορφη διαγωνιζόμενη (το αντίστοιχο των θεμελιωδών μεγεθών)</a:t>
            </a:r>
          </a:p>
          <a:p>
            <a:r>
              <a:rPr lang="el-GR" dirty="0" smtClean="0"/>
              <a:t>Κερδίζουν αυτοί που θα προβλέψουν ποια θα ψηφίσει η πλειοψηφία ως την πιο όμορφη (ο καθένας προσπαθεί να προβλέψει το τι θα προβλέψουν οι υπόλοιποι ...)</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11</a:t>
            </a:fld>
            <a:endParaRPr lang="en-US"/>
          </a:p>
        </p:txBody>
      </p:sp>
    </p:spTree>
    <p:extLst>
      <p:ext uri="{BB962C8B-B14F-4D97-AF65-F5344CB8AC3E}">
        <p14:creationId xmlns:p14="http://schemas.microsoft.com/office/powerpoint/2010/main" xmlns="" val="1762966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Άλλες σύγχρονες εξελίξεις στο θέμα</a:t>
            </a:r>
            <a:endParaRPr lang="en-US" sz="3600" b="1" dirty="0">
              <a:solidFill>
                <a:srgbClr val="0070C0"/>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a:lnSpc>
                <a:spcPct val="120000"/>
              </a:lnSpc>
            </a:pPr>
            <a:r>
              <a:rPr lang="el-GR" dirty="0" smtClean="0"/>
              <a:t>Πειραματική οικονομική (</a:t>
            </a:r>
            <a:r>
              <a:rPr lang="en-GB" dirty="0" smtClean="0"/>
              <a:t>Vernon Smith, 2002 Nobel Prize)</a:t>
            </a:r>
            <a:r>
              <a:rPr lang="el-GR" dirty="0" smtClean="0"/>
              <a:t>: Συνήθως αποδεικνύει ότι μετά από κάποιο χρόνο από την αρχή του πειράματος οι τιμές των π.σ. απομακρύνονται (προς τα άνω) από τα θεμελιώδη, ... ώσπου να επέλθει το κραχ</a:t>
            </a:r>
          </a:p>
          <a:p>
            <a:pPr>
              <a:lnSpc>
                <a:spcPct val="120000"/>
              </a:lnSpc>
            </a:pPr>
            <a:r>
              <a:rPr lang="el-GR" dirty="0" smtClean="0"/>
              <a:t>Εξελικτικτά υποδείγματα  (</a:t>
            </a:r>
            <a:r>
              <a:rPr lang="en-GB" dirty="0" smtClean="0"/>
              <a:t>evolutionary or computational finance) </a:t>
            </a:r>
            <a:r>
              <a:rPr lang="el-GR" dirty="0" smtClean="0"/>
              <a:t>τα οποία χρησιμοποιούν προσομοίωση</a:t>
            </a:r>
            <a:r>
              <a:rPr lang="en-GB" dirty="0" smtClean="0"/>
              <a:t> </a:t>
            </a:r>
            <a:r>
              <a:rPr lang="el-GR" dirty="0" smtClean="0"/>
              <a:t>αντί μαθηματικών, π.χ.</a:t>
            </a:r>
            <a:r>
              <a:rPr lang="en-GB" dirty="0" smtClean="0"/>
              <a:t> Agent-Based (Computational) Models</a:t>
            </a:r>
            <a:r>
              <a:rPr lang="el-GR" dirty="0" smtClean="0"/>
              <a:t>. Έκρηξη μετά το 2009 – όλα δείχνουν  πόσο ‘εύκολα’ μπορούν να απομακρυνθούν οι τιμές των π.σ. </a:t>
            </a:r>
            <a:r>
              <a:rPr lang="el-GR" dirty="0"/>
              <a:t>α</a:t>
            </a:r>
            <a:r>
              <a:rPr lang="el-GR" dirty="0" smtClean="0"/>
              <a:t>πό τα θεμελιώδη μεγέθη</a:t>
            </a:r>
            <a:endParaRPr lang="en-GB" dirty="0" smtClean="0"/>
          </a:p>
          <a:p>
            <a:pPr>
              <a:lnSpc>
                <a:spcPct val="120000"/>
              </a:lnSpc>
            </a:pPr>
            <a:r>
              <a:rPr lang="el-GR" dirty="0" smtClean="0"/>
              <a:t>Συνδυασμός συμπεριφορικής και νεο-κεϋνσιανής θεώρησης: </a:t>
            </a:r>
            <a:r>
              <a:rPr lang="en-US" dirty="0" err="1"/>
              <a:t>Akerlof</a:t>
            </a:r>
            <a:r>
              <a:rPr lang="en-US" dirty="0"/>
              <a:t>, G. A., &amp; </a:t>
            </a:r>
            <a:r>
              <a:rPr lang="en-US" dirty="0" err="1"/>
              <a:t>Shiller</a:t>
            </a:r>
            <a:r>
              <a:rPr lang="en-US" dirty="0"/>
              <a:t>, R. J. (2010). </a:t>
            </a:r>
            <a:r>
              <a:rPr lang="en-US" i="1" dirty="0"/>
              <a:t>Animal spirits: How human psychology drives the economy, and why it matters for global capitalism</a:t>
            </a:r>
            <a:r>
              <a:rPr lang="en-US" dirty="0"/>
              <a:t>. Princeton University Press.</a:t>
            </a:r>
          </a:p>
          <a:p>
            <a:pPr marL="0" indent="0">
              <a:lnSpc>
                <a:spcPct val="120000"/>
              </a:lnSpc>
              <a:buNone/>
            </a:pP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12</a:t>
            </a:fld>
            <a:endParaRPr lang="en-US"/>
          </a:p>
        </p:txBody>
      </p:sp>
    </p:spTree>
    <p:extLst>
      <p:ext uri="{BB962C8B-B14F-4D97-AF65-F5344CB8AC3E}">
        <p14:creationId xmlns:p14="http://schemas.microsoft.com/office/powerpoint/2010/main" xmlns="" val="1683936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70C0"/>
                </a:solidFill>
              </a:rPr>
              <a:t>2. </a:t>
            </a:r>
            <a:r>
              <a:rPr lang="el-GR" sz="4000" b="1" dirty="0" smtClean="0">
                <a:solidFill>
                  <a:srgbClr val="0070C0"/>
                </a:solidFill>
              </a:rPr>
              <a:t>Η άνοδος του χρηματοπιστωτικού καπιταλισμού (1980-?)</a:t>
            </a:r>
            <a:endParaRPr lang="en-US" sz="4000" b="1" dirty="0">
              <a:solidFill>
                <a:srgbClr val="0070C0"/>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l-GR" dirty="0" smtClean="0"/>
              <a:t>1945-1974: Η χρυσή περίοδος (</a:t>
            </a:r>
            <a:r>
              <a:rPr lang="en-GB" dirty="0" smtClean="0"/>
              <a:t>golden era, les </a:t>
            </a:r>
            <a:r>
              <a:rPr lang="en-GB" dirty="0" err="1" smtClean="0"/>
              <a:t>trentes</a:t>
            </a:r>
            <a:r>
              <a:rPr lang="en-GB" dirty="0" smtClean="0"/>
              <a:t> </a:t>
            </a:r>
            <a:r>
              <a:rPr lang="en-GB" dirty="0" err="1" smtClean="0"/>
              <a:t>glorieuses</a:t>
            </a:r>
            <a:r>
              <a:rPr lang="en-GB" dirty="0" smtClean="0"/>
              <a:t>) </a:t>
            </a:r>
            <a:r>
              <a:rPr lang="el-GR" dirty="0" smtClean="0"/>
              <a:t>του καπιταλισμού και η διάψευση των μαρξιστικών και φιλελεύθερων αναλύσεων</a:t>
            </a:r>
          </a:p>
          <a:p>
            <a:r>
              <a:rPr lang="el-GR" dirty="0" smtClean="0"/>
              <a:t>Η κεϋνσιανή διαχείριση της ζήτησης εξασφαλίζει υψηλά ποσοστά μεγέθυνσης κι εξομαλύνει τους οικονομικούς κύκλους</a:t>
            </a:r>
          </a:p>
          <a:p>
            <a:r>
              <a:rPr lang="el-GR" dirty="0" smtClean="0"/>
              <a:t>Σταθερές συναλλαγματικές ισοτιμίες </a:t>
            </a:r>
            <a:r>
              <a:rPr lang="en-GB" dirty="0" smtClean="0"/>
              <a:t>(Bretton Woods) </a:t>
            </a:r>
            <a:r>
              <a:rPr lang="el-GR" dirty="0" smtClean="0"/>
              <a:t>και εθνικές αγορές κεφαλαίου. Τέλος του </a:t>
            </a:r>
            <a:r>
              <a:rPr lang="en-GB" dirty="0" smtClean="0"/>
              <a:t>Bretton Woods </a:t>
            </a:r>
            <a:r>
              <a:rPr lang="el-GR" dirty="0" smtClean="0"/>
              <a:t>το 1973</a:t>
            </a:r>
          </a:p>
          <a:p>
            <a:r>
              <a:rPr lang="el-GR" dirty="0" smtClean="0"/>
              <a:t>Οι δύο πετρελαϊκές κρίσεις  (1974, 1979) δίνουν τη χαριστική βολή στη χρυσή περίοδο. Στασιμοπληθωρισμός</a:t>
            </a:r>
          </a:p>
          <a:p>
            <a:r>
              <a:rPr lang="el-GR" dirty="0" smtClean="0"/>
              <a:t>Από το 1980: Επιστροφή του φιλελευθερισμού, πρώτα στις ΗΠΑ και το ΗΒ και μετά στον υπόλοιπο κόσμο</a:t>
            </a:r>
          </a:p>
          <a:p>
            <a:r>
              <a:rPr lang="el-GR" dirty="0" smtClean="0"/>
              <a:t>Πρόσταγμα Νο 1: Απορρύθμιση (ή απελευθέρωση) όλων των αγορών (προϊόντων, εργασίας, κεφαλαίου)</a:t>
            </a:r>
          </a:p>
          <a:p>
            <a:r>
              <a:rPr lang="el-GR" dirty="0" smtClean="0"/>
              <a:t>Πρόσταγμα Νο 2: Παγκοσμιοποίησηση των αγορών </a:t>
            </a:r>
          </a:p>
          <a:p>
            <a:r>
              <a:rPr lang="el-GR" dirty="0" smtClean="0"/>
              <a:t>Πρόσταγμα Νο 3: Λιγότερο κράτος: Λιγότεροι φόροι, λιγότερες παροχές (δύσκολο λόγω ανεργίας =&gt; απαρχή δημοσ. </a:t>
            </a:r>
            <a:r>
              <a:rPr lang="el-GR" dirty="0"/>
              <a:t>ε</a:t>
            </a:r>
            <a:r>
              <a:rPr lang="el-GR" dirty="0" smtClean="0"/>
              <a:t>λλειμμάτων)</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13</a:t>
            </a:fld>
            <a:endParaRPr lang="en-US"/>
          </a:p>
        </p:txBody>
      </p:sp>
    </p:spTree>
    <p:extLst>
      <p:ext uri="{BB962C8B-B14F-4D97-AF65-F5344CB8AC3E}">
        <p14:creationId xmlns:p14="http://schemas.microsoft.com/office/powerpoint/2010/main" xmlns="" val="24946258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0070C0"/>
                </a:solidFill>
              </a:rPr>
              <a:t>Ο νεο-φιλευθερισμός στην ‘πραγματική’ οικονομία</a:t>
            </a:r>
            <a:endParaRPr lang="en-US" sz="3600" b="1" dirty="0">
              <a:solidFill>
                <a:srgbClr val="0070C0"/>
              </a:solidFill>
            </a:endParaRPr>
          </a:p>
        </p:txBody>
      </p:sp>
      <p:sp>
        <p:nvSpPr>
          <p:cNvPr id="3" name="Content Placeholder 2"/>
          <p:cNvSpPr>
            <a:spLocks noGrp="1"/>
          </p:cNvSpPr>
          <p:nvPr>
            <p:ph idx="1"/>
          </p:nvPr>
        </p:nvSpPr>
        <p:spPr>
          <a:xfrm>
            <a:off x="304800" y="1600200"/>
            <a:ext cx="8610600" cy="4876800"/>
          </a:xfrm>
        </p:spPr>
        <p:txBody>
          <a:bodyPr>
            <a:normAutofit fontScale="70000" lnSpcReduction="20000"/>
          </a:bodyPr>
          <a:lstStyle/>
          <a:p>
            <a:pPr>
              <a:lnSpc>
                <a:spcPct val="120000"/>
              </a:lnSpc>
            </a:pPr>
            <a:r>
              <a:rPr lang="el-GR" dirty="0" smtClean="0"/>
              <a:t>Αυξήσεις των μισθών μικρότερες της παραγωγικότητας της εργασίας </a:t>
            </a:r>
          </a:p>
          <a:p>
            <a:pPr>
              <a:lnSpc>
                <a:spcPct val="120000"/>
              </a:lnSpc>
            </a:pPr>
            <a:r>
              <a:rPr lang="el-GR" dirty="0" smtClean="0"/>
              <a:t>Ποσοστό ανεργίας 8-10% (από 2-3% στη ‘χρυσή περίοδο’)</a:t>
            </a:r>
          </a:p>
          <a:p>
            <a:pPr lvl="0">
              <a:lnSpc>
                <a:spcPct val="120000"/>
              </a:lnSpc>
            </a:pPr>
            <a:r>
              <a:rPr lang="el-GR" dirty="0">
                <a:solidFill>
                  <a:prstClr val="black"/>
                </a:solidFill>
              </a:rPr>
              <a:t>Εκτίναξη των αμοιβών </a:t>
            </a:r>
            <a:r>
              <a:rPr lang="el-GR" dirty="0" smtClean="0">
                <a:solidFill>
                  <a:prstClr val="black"/>
                </a:solidFill>
              </a:rPr>
              <a:t>(μισθοί + μετοχές) των </a:t>
            </a:r>
            <a:r>
              <a:rPr lang="en-GB" dirty="0">
                <a:solidFill>
                  <a:prstClr val="black"/>
                </a:solidFill>
              </a:rPr>
              <a:t>managers</a:t>
            </a:r>
            <a:endParaRPr lang="el-GR" dirty="0">
              <a:solidFill>
                <a:prstClr val="black"/>
              </a:solidFill>
            </a:endParaRPr>
          </a:p>
          <a:p>
            <a:pPr>
              <a:lnSpc>
                <a:spcPct val="120000"/>
              </a:lnSpc>
            </a:pPr>
            <a:r>
              <a:rPr lang="el-GR" dirty="0" smtClean="0"/>
              <a:t>Αύξηση των μερισμάτων – Τα χρηματιστήρια υποσκελίζουν τον τραπεζικό δανεισμό στη χρηματοδότηση των επιχειρήσεων</a:t>
            </a:r>
            <a:endParaRPr lang="en-GB" dirty="0" smtClean="0"/>
          </a:p>
          <a:p>
            <a:pPr>
              <a:lnSpc>
                <a:spcPct val="120000"/>
              </a:lnSpc>
            </a:pPr>
            <a:r>
              <a:rPr lang="el-GR" dirty="0" smtClean="0"/>
              <a:t>Ραγδαία αύξηση των κοινωνικών ανισοτήτων. Επιστροφή στο 19</a:t>
            </a:r>
            <a:r>
              <a:rPr lang="el-GR" baseline="30000" dirty="0" smtClean="0"/>
              <a:t>ο</a:t>
            </a:r>
            <a:r>
              <a:rPr lang="el-GR" dirty="0" smtClean="0"/>
              <a:t> αιώνα; </a:t>
            </a:r>
            <a:r>
              <a:rPr lang="en-GB" dirty="0" smtClean="0"/>
              <a:t>(Th. </a:t>
            </a:r>
            <a:r>
              <a:rPr lang="en-GB" dirty="0" err="1" smtClean="0"/>
              <a:t>Picketty</a:t>
            </a:r>
            <a:r>
              <a:rPr lang="el-GR" dirty="0" smtClean="0"/>
              <a:t>: Το Κεφάλαιο στον 21</a:t>
            </a:r>
            <a:r>
              <a:rPr lang="el-GR" baseline="30000" dirty="0" smtClean="0"/>
              <a:t>ο</a:t>
            </a:r>
            <a:r>
              <a:rPr lang="el-GR" dirty="0" smtClean="0"/>
              <a:t> αιώνα) – Υποχώρηση της μεσαίας τάξης</a:t>
            </a:r>
          </a:p>
          <a:p>
            <a:pPr>
              <a:lnSpc>
                <a:spcPct val="120000"/>
              </a:lnSpc>
            </a:pPr>
            <a:r>
              <a:rPr lang="el-GR" dirty="0" smtClean="0"/>
              <a:t>Νέες πηγές στήριξης της ζήτησης (αντί μισθών και κράτους): κερδοσκοπία των εχόντων </a:t>
            </a:r>
            <a:r>
              <a:rPr lang="en-GB" dirty="0" smtClean="0"/>
              <a:t>(</a:t>
            </a:r>
            <a:r>
              <a:rPr lang="el-GR" dirty="0" smtClean="0"/>
              <a:t>από καταθέτες μετατρέπονται σε ‘επενδυτές’ κι από φορολογούμενοι σε αγοραστές ομολόγων του δημοσίου) και δανεισμός των μη-εχόντων (</a:t>
            </a:r>
            <a:r>
              <a:rPr lang="en-GB" dirty="0" smtClean="0"/>
              <a:t>privatised Keynesianism)</a:t>
            </a:r>
            <a:endParaRPr lang="el-GR" dirty="0" smtClean="0"/>
          </a:p>
          <a:p>
            <a:pPr>
              <a:lnSpc>
                <a:spcPct val="120000"/>
              </a:lnSpc>
            </a:pPr>
            <a:endParaRPr lang="el-GR" dirty="0" smtClean="0"/>
          </a:p>
          <a:p>
            <a:endParaRPr lang="el-GR" dirty="0" smtClean="0"/>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14</a:t>
            </a:fld>
            <a:endParaRPr lang="en-US"/>
          </a:p>
        </p:txBody>
      </p:sp>
    </p:spTree>
    <p:extLst>
      <p:ext uri="{BB962C8B-B14F-4D97-AF65-F5344CB8AC3E}">
        <p14:creationId xmlns:p14="http://schemas.microsoft.com/office/powerpoint/2010/main" xmlns="" val="644695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GB" sz="3600" b="1" dirty="0" err="1" smtClean="0">
                <a:solidFill>
                  <a:srgbClr val="0070C0"/>
                </a:solidFill>
              </a:rPr>
              <a:t>Labor</a:t>
            </a:r>
            <a:r>
              <a:rPr lang="en-GB" sz="3600" b="1" dirty="0" smtClean="0">
                <a:solidFill>
                  <a:srgbClr val="0070C0"/>
                </a:solidFill>
              </a:rPr>
              <a:t> productivity and real wage in US (1947-2008, quarterly data)</a:t>
            </a:r>
            <a:endParaRPr lang="en-US" sz="3600" b="1" dirty="0">
              <a:solidFill>
                <a:srgbClr val="0070C0"/>
              </a:solidFill>
            </a:endParaRPr>
          </a:p>
        </p:txBody>
      </p:sp>
      <p:sp>
        <p:nvSpPr>
          <p:cNvPr id="4" name="Slide Number Placeholder 3"/>
          <p:cNvSpPr>
            <a:spLocks noGrp="1"/>
          </p:cNvSpPr>
          <p:nvPr>
            <p:ph type="sldNum" sz="quarter" idx="12"/>
          </p:nvPr>
        </p:nvSpPr>
        <p:spPr/>
        <p:txBody>
          <a:bodyPr/>
          <a:lstStyle/>
          <a:p>
            <a:fld id="{E845927B-FD6B-4543-B66C-87E833B83545}" type="slidenum">
              <a:rPr lang="en-US" smtClean="0"/>
              <a:pPr/>
              <a:t>15</a:t>
            </a:fld>
            <a:endParaRPr lang="en-US"/>
          </a:p>
        </p:txBody>
      </p:sp>
      <p:graphicFrame>
        <p:nvGraphicFramePr>
          <p:cNvPr id="8" name="Chart 7"/>
          <p:cNvGraphicFramePr>
            <a:graphicFrameLocks/>
          </p:cNvGraphicFramePr>
          <p:nvPr>
            <p:extLst>
              <p:ext uri="{D42A27DB-BD31-4B8C-83A1-F6EECF244321}">
                <p14:modId xmlns:p14="http://schemas.microsoft.com/office/powerpoint/2010/main" xmlns="" val="282227732"/>
              </p:ext>
            </p:extLst>
          </p:nvPr>
        </p:nvGraphicFramePr>
        <p:xfrm>
          <a:off x="914400" y="1676400"/>
          <a:ext cx="71628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2810928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Ο νεο-φιλευθερισμός στο Χ/Π σύστημα</a:t>
            </a:r>
            <a:endParaRPr lang="en-US" sz="3600" b="1" dirty="0">
              <a:solidFill>
                <a:srgbClr val="0070C0"/>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l-GR" dirty="0"/>
              <a:t>Δεκαετία 1970: </a:t>
            </a:r>
            <a:r>
              <a:rPr lang="el-GR" dirty="0" smtClean="0"/>
              <a:t>Κατάρρευση </a:t>
            </a:r>
            <a:r>
              <a:rPr lang="el-GR" dirty="0"/>
              <a:t>του </a:t>
            </a:r>
            <a:r>
              <a:rPr lang="en-GB" dirty="0"/>
              <a:t>Bretton Woods</a:t>
            </a:r>
            <a:r>
              <a:rPr lang="el-GR" dirty="0"/>
              <a:t>: </a:t>
            </a:r>
            <a:r>
              <a:rPr lang="el-GR" dirty="0" smtClean="0"/>
              <a:t>ΚΣΙ =&gt; εκθετική </a:t>
            </a:r>
            <a:r>
              <a:rPr lang="el-GR" dirty="0"/>
              <a:t>ανάπτυξη των αγορών συναλλάγματος </a:t>
            </a:r>
            <a:endParaRPr lang="en-US" dirty="0"/>
          </a:p>
          <a:p>
            <a:r>
              <a:rPr lang="el-GR" dirty="0" smtClean="0"/>
              <a:t>=&gt; Ιδιωτικοποίηση </a:t>
            </a:r>
            <a:r>
              <a:rPr lang="el-GR" dirty="0"/>
              <a:t>του συναλλαγματικού κινδύνου =&gt; Σταδιακή κατάργηση των ελέγχων στην κίνηση των κεφαλαίων (1973-1990) </a:t>
            </a:r>
            <a:endParaRPr lang="en-US" dirty="0"/>
          </a:p>
          <a:p>
            <a:r>
              <a:rPr lang="el-GR" dirty="0"/>
              <a:t>Δεκαετία 1980: Δημιουργία παγκοσμίων αγορών ομολόγων</a:t>
            </a:r>
            <a:endParaRPr lang="en-US" dirty="0"/>
          </a:p>
          <a:p>
            <a:r>
              <a:rPr lang="el-GR" dirty="0"/>
              <a:t>Δεκαετία 1990: Δημιουργία παγκόσμιων </a:t>
            </a:r>
            <a:r>
              <a:rPr lang="el-GR" dirty="0" smtClean="0"/>
              <a:t>Χρηματιστηρίων</a:t>
            </a:r>
          </a:p>
          <a:p>
            <a:r>
              <a:rPr lang="en-GB" dirty="0" smtClean="0"/>
              <a:t>Gramm</a:t>
            </a:r>
            <a:r>
              <a:rPr lang="el-GR" dirty="0"/>
              <a:t>-</a:t>
            </a:r>
            <a:r>
              <a:rPr lang="en-GB" dirty="0"/>
              <a:t>Leach</a:t>
            </a:r>
            <a:r>
              <a:rPr lang="el-GR" dirty="0"/>
              <a:t>-</a:t>
            </a:r>
            <a:r>
              <a:rPr lang="en-GB" dirty="0" smtClean="0"/>
              <a:t>Bliley</a:t>
            </a:r>
            <a:r>
              <a:rPr lang="el-GR" dirty="0" smtClean="0"/>
              <a:t> </a:t>
            </a:r>
            <a:r>
              <a:rPr lang="en-GB" dirty="0" smtClean="0"/>
              <a:t>Act </a:t>
            </a:r>
            <a:r>
              <a:rPr lang="el-GR" dirty="0" smtClean="0"/>
              <a:t>(1999): </a:t>
            </a:r>
            <a:r>
              <a:rPr lang="el-GR" dirty="0"/>
              <a:t>Κατάργηση της  </a:t>
            </a:r>
            <a:r>
              <a:rPr lang="en-GB" dirty="0"/>
              <a:t>Glass</a:t>
            </a:r>
            <a:r>
              <a:rPr lang="el-GR" dirty="0"/>
              <a:t>-</a:t>
            </a:r>
            <a:r>
              <a:rPr lang="en-GB" dirty="0" err="1"/>
              <a:t>Steagall</a:t>
            </a:r>
            <a:r>
              <a:rPr lang="en-GB" dirty="0"/>
              <a:t> Act </a:t>
            </a:r>
            <a:r>
              <a:rPr lang="el-GR" dirty="0" smtClean="0"/>
              <a:t>(1933) η </a:t>
            </a:r>
            <a:r>
              <a:rPr lang="el-GR" dirty="0"/>
              <a:t>οποία επέβαλλε διαχωρισμό της </a:t>
            </a:r>
            <a:r>
              <a:rPr lang="el-GR" dirty="0" smtClean="0"/>
              <a:t>εμπορικής </a:t>
            </a:r>
            <a:r>
              <a:rPr lang="el-GR" dirty="0"/>
              <a:t>από την επενδυτική τραπεζική</a:t>
            </a:r>
            <a:endParaRPr lang="en-US" dirty="0"/>
          </a:p>
          <a:p>
            <a:r>
              <a:rPr lang="el-GR" dirty="0"/>
              <a:t>2004: Ελαστικοποίηση των υπαρχόντων περιορισμών στο δανεισμό των επενδυτικών τραπεζών =&gt; ακόμη μεγαλύτερη δυνατότητα μόχλευσης</a:t>
            </a:r>
            <a:endParaRPr lang="en-US" dirty="0"/>
          </a:p>
          <a:p>
            <a:r>
              <a:rPr lang="el-GR" dirty="0"/>
              <a:t>Οι οίκοι αξιολόγησης (</a:t>
            </a:r>
            <a:r>
              <a:rPr lang="en-GB" dirty="0"/>
              <a:t>Moody</a:t>
            </a:r>
            <a:r>
              <a:rPr lang="el-GR" dirty="0"/>
              <a:t>’</a:t>
            </a:r>
            <a:r>
              <a:rPr lang="en-GB" dirty="0"/>
              <a:t>s</a:t>
            </a:r>
            <a:r>
              <a:rPr lang="el-GR" dirty="0"/>
              <a:t>, </a:t>
            </a:r>
            <a:r>
              <a:rPr lang="en-GB" dirty="0"/>
              <a:t>Standard</a:t>
            </a:r>
            <a:r>
              <a:rPr lang="el-GR" dirty="0"/>
              <a:t> &amp; </a:t>
            </a:r>
            <a:r>
              <a:rPr lang="en-GB" dirty="0" smtClean="0"/>
              <a:t>Poor’s</a:t>
            </a:r>
            <a:r>
              <a:rPr lang="el-GR" dirty="0" smtClean="0"/>
              <a:t>, </a:t>
            </a:r>
            <a:r>
              <a:rPr lang="en-GB" dirty="0"/>
              <a:t>Fitch</a:t>
            </a:r>
            <a:r>
              <a:rPr lang="el-GR" dirty="0"/>
              <a:t>): ιδιωτικές εταιρίες οι οποίες </a:t>
            </a:r>
            <a:r>
              <a:rPr lang="el-GR" dirty="0" smtClean="0"/>
              <a:t>αμείβονται </a:t>
            </a:r>
            <a:r>
              <a:rPr lang="el-GR" dirty="0"/>
              <a:t>από τους εκδότες των τίτλων τους οποίους αξιολογούν... και </a:t>
            </a:r>
            <a:r>
              <a:rPr lang="el-GR" dirty="0" smtClean="0"/>
              <a:t>ουσιαστικά δεν </a:t>
            </a:r>
            <a:r>
              <a:rPr lang="el-GR" dirty="0"/>
              <a:t>εποπτεύονται από τις δημόσιες αρχές</a:t>
            </a: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17</a:t>
            </a:fld>
            <a:endParaRPr lang="en-US"/>
          </a:p>
        </p:txBody>
      </p:sp>
    </p:spTree>
    <p:extLst>
      <p:ext uri="{BB962C8B-B14F-4D97-AF65-F5344CB8AC3E}">
        <p14:creationId xmlns:p14="http://schemas.microsoft.com/office/powerpoint/2010/main" xmlns="" val="2097414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rgbClr val="0070C0"/>
                </a:solidFill>
              </a:rPr>
              <a:t>X/</a:t>
            </a:r>
            <a:r>
              <a:rPr lang="el-GR" sz="3600" b="1" dirty="0" smtClean="0">
                <a:solidFill>
                  <a:srgbClr val="0070C0"/>
                </a:solidFill>
              </a:rPr>
              <a:t>Π καινοτομίες ή ‘όπλα μαζικής καταστροφής’</a:t>
            </a:r>
            <a:r>
              <a:rPr lang="en-GB" sz="3600" b="1" dirty="0" smtClean="0">
                <a:solidFill>
                  <a:srgbClr val="0070C0"/>
                </a:solidFill>
              </a:rPr>
              <a:t>  (Warren Buffett)</a:t>
            </a:r>
            <a:r>
              <a:rPr lang="el-GR" sz="3600" b="1" dirty="0">
                <a:solidFill>
                  <a:srgbClr val="0070C0"/>
                </a:solidFill>
              </a:rPr>
              <a:t>;</a:t>
            </a:r>
            <a:endParaRPr lang="en-US" sz="3600" b="1" dirty="0">
              <a:solidFill>
                <a:srgbClr val="0070C0"/>
              </a:solidFill>
            </a:endParaRPr>
          </a:p>
        </p:txBody>
      </p:sp>
      <p:sp>
        <p:nvSpPr>
          <p:cNvPr id="3" name="Content Placeholder 2"/>
          <p:cNvSpPr>
            <a:spLocks noGrp="1"/>
          </p:cNvSpPr>
          <p:nvPr>
            <p:ph idx="1"/>
          </p:nvPr>
        </p:nvSpPr>
        <p:spPr>
          <a:xfrm>
            <a:off x="304800" y="1600200"/>
            <a:ext cx="8610600" cy="5029200"/>
          </a:xfrm>
        </p:spPr>
        <p:txBody>
          <a:bodyPr>
            <a:normAutofit/>
          </a:bodyPr>
          <a:lstStyle/>
          <a:p>
            <a:r>
              <a:rPr lang="el-GR" sz="2000" b="1" dirty="0"/>
              <a:t>Νέοι διεθνείς λογιστικοί κανόνες (</a:t>
            </a:r>
            <a:r>
              <a:rPr lang="en-GB" sz="2000" b="1" dirty="0"/>
              <a:t>Mark</a:t>
            </a:r>
            <a:r>
              <a:rPr lang="el-GR" sz="2000" b="1" dirty="0"/>
              <a:t>-</a:t>
            </a:r>
            <a:r>
              <a:rPr lang="en-GB" sz="2000" b="1" dirty="0"/>
              <a:t>to</a:t>
            </a:r>
            <a:r>
              <a:rPr lang="el-GR" sz="2000" b="1" dirty="0"/>
              <a:t>-</a:t>
            </a:r>
            <a:r>
              <a:rPr lang="en-GB" sz="2000" b="1" dirty="0"/>
              <a:t>market</a:t>
            </a:r>
            <a:r>
              <a:rPr lang="el-GR" sz="2000" b="1" dirty="0"/>
              <a:t>): </a:t>
            </a:r>
            <a:r>
              <a:rPr lang="el-GR" sz="2000" dirty="0"/>
              <a:t>Αποτίμηση των στοιχείων του ενεργητικού με βάση την αγοραία αξία τους =&gt; Ο δείκτης ‘Χρέος/Στοιχεία Ενεργητικού’ δεν αντανακλά τον πραγματικό κίνδυνο </a:t>
            </a:r>
            <a:endParaRPr lang="en-US" sz="2000" dirty="0"/>
          </a:p>
          <a:p>
            <a:r>
              <a:rPr lang="el-GR" sz="2000" b="1" dirty="0"/>
              <a:t>Τιτλοποίηση (π.χ. </a:t>
            </a:r>
            <a:r>
              <a:rPr lang="en-GB" sz="2000" b="1" dirty="0" err="1"/>
              <a:t>Collaterized</a:t>
            </a:r>
            <a:r>
              <a:rPr lang="en-GB" sz="2000" b="1" dirty="0"/>
              <a:t> Debt Obligations</a:t>
            </a:r>
            <a:r>
              <a:rPr lang="el-GR" sz="2000" b="1" dirty="0"/>
              <a:t>): </a:t>
            </a:r>
            <a:r>
              <a:rPr lang="el-GR" sz="2000" dirty="0"/>
              <a:t>Διασπορά του κινδύνου μέσω της κατάτμησης ενός χρέους και της ενσωμάτωσης κάθε τμήματός του σε διαφορετικά ‘πακέτα’, τα οποία μετατρέπονται σε τίτλους και διατίθενται στις αγορές =&gt; τεχνητή εξάλλειψη του κινδύνου =&gt; ανεξέλεγκτος </a:t>
            </a:r>
            <a:r>
              <a:rPr lang="el-GR" sz="2000" dirty="0" smtClean="0"/>
              <a:t>δανεισμός</a:t>
            </a:r>
            <a:endParaRPr lang="el-GR" sz="2000" dirty="0"/>
          </a:p>
          <a:p>
            <a:pPr lvl="1"/>
            <a:r>
              <a:rPr lang="el-GR" sz="2000" dirty="0" smtClean="0"/>
              <a:t>Τα </a:t>
            </a:r>
            <a:r>
              <a:rPr lang="en-GB" sz="2000" dirty="0"/>
              <a:t>CDO </a:t>
            </a:r>
            <a:r>
              <a:rPr lang="el-GR" sz="2000" dirty="0"/>
              <a:t>με αξιολόγηση ΑΑΑ θεωρούνταν χρήμα (υποχρεωτικά </a:t>
            </a:r>
            <a:r>
              <a:rPr lang="el-GR" sz="2000" dirty="0" smtClean="0"/>
              <a:t>διαθέσιμα)</a:t>
            </a:r>
          </a:p>
          <a:p>
            <a:pPr lvl="1"/>
            <a:r>
              <a:rPr lang="el-GR" sz="2000" dirty="0" smtClean="0"/>
              <a:t>Δεκτά </a:t>
            </a:r>
            <a:r>
              <a:rPr lang="el-GR" sz="2000" dirty="0"/>
              <a:t>κι ως ενέχυρα για φτηνό δανεισμό από τις ΚΤ</a:t>
            </a:r>
            <a:endParaRPr lang="en-US" sz="2000" dirty="0"/>
          </a:p>
          <a:p>
            <a:r>
              <a:rPr lang="fr-FR" sz="2000" b="1" dirty="0" err="1"/>
              <a:t>Credit</a:t>
            </a:r>
            <a:r>
              <a:rPr lang="fr-FR" sz="2000" b="1" dirty="0"/>
              <a:t> Default </a:t>
            </a:r>
            <a:r>
              <a:rPr lang="en-GB" sz="2000" b="1" dirty="0"/>
              <a:t>Swaps</a:t>
            </a:r>
            <a:r>
              <a:rPr lang="el-GR" sz="2000" b="1" dirty="0"/>
              <a:t> (</a:t>
            </a:r>
            <a:r>
              <a:rPr lang="en-GB" sz="2000" b="1" dirty="0"/>
              <a:t>CDS</a:t>
            </a:r>
            <a:r>
              <a:rPr lang="el-GR" sz="2000" b="1" dirty="0"/>
              <a:t>): </a:t>
            </a:r>
            <a:r>
              <a:rPr lang="el-GR" sz="2000" dirty="0"/>
              <a:t>Ανταλλαγή ανάμεσα στον αγοραστή και τον πωλητή κάλυψης (αγοραστή κινδύνου) έναντι ασφαλίστρου =&gt; ανεξέλεγκτος δανεισμός </a:t>
            </a:r>
            <a:endParaRPr lang="en-US" sz="2000" dirty="0"/>
          </a:p>
          <a:p>
            <a:r>
              <a:rPr lang="fr-FR" sz="2000" b="1" dirty="0"/>
              <a:t>Value at </a:t>
            </a:r>
            <a:r>
              <a:rPr lang="fr-FR" sz="2000" b="1" dirty="0" err="1"/>
              <a:t>risk</a:t>
            </a:r>
            <a:r>
              <a:rPr lang="el-GR" sz="2000" dirty="0"/>
              <a:t>: ‘Ο </a:t>
            </a:r>
            <a:r>
              <a:rPr lang="el-GR" sz="2000" dirty="0" smtClean="0"/>
              <a:t>τραπεζίτης θεμελιώνει </a:t>
            </a:r>
            <a:r>
              <a:rPr lang="el-GR" sz="2000" dirty="0"/>
              <a:t>την εκτίμησή του σχετικά με τον πιστωτικό κίνδυνο σε ένα στατιστικό μοντέλο, δεν μελετά πλέον τους ατομικούς φακέλλους των επίδοξων δανειοληπτών’ (</a:t>
            </a:r>
            <a:r>
              <a:rPr lang="en-GB" sz="2000" dirty="0"/>
              <a:t>Ag</a:t>
            </a:r>
            <a:r>
              <a:rPr lang="fr-FR" sz="2000" dirty="0" err="1"/>
              <a:t>lietta</a:t>
            </a:r>
            <a:r>
              <a:rPr lang="el-GR" sz="2000" dirty="0"/>
              <a:t> 2009, σελ. 28)</a:t>
            </a:r>
            <a:endParaRPr lang="en-US" sz="2000" dirty="0"/>
          </a:p>
          <a:p>
            <a:endParaRPr lang="en-US" sz="2000"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18</a:t>
            </a:fld>
            <a:endParaRPr lang="en-US"/>
          </a:p>
        </p:txBody>
      </p:sp>
    </p:spTree>
    <p:extLst>
      <p:ext uri="{BB962C8B-B14F-4D97-AF65-F5344CB8AC3E}">
        <p14:creationId xmlns:p14="http://schemas.microsoft.com/office/powerpoint/2010/main" xmlns="" val="3508567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rgbClr val="0070C0"/>
                </a:solidFill>
              </a:rPr>
              <a:t>Ratio of sum of foreign assets and liabilities to GDP (1970-2004)</a:t>
            </a:r>
            <a:endParaRPr lang="en-US" sz="3600" b="1" dirty="0">
              <a:solidFill>
                <a:srgbClr val="0070C0"/>
              </a:solidFill>
            </a:endParaRPr>
          </a:p>
        </p:txBody>
      </p:sp>
      <p:sp>
        <p:nvSpPr>
          <p:cNvPr id="3" name="Slide Number Placeholder 2"/>
          <p:cNvSpPr>
            <a:spLocks noGrp="1"/>
          </p:cNvSpPr>
          <p:nvPr>
            <p:ph type="sldNum" sz="quarter" idx="12"/>
          </p:nvPr>
        </p:nvSpPr>
        <p:spPr/>
        <p:txBody>
          <a:bodyPr/>
          <a:lstStyle/>
          <a:p>
            <a:fld id="{E845927B-FD6B-4543-B66C-87E833B83545}" type="slidenum">
              <a:rPr lang="en-US" smtClean="0"/>
              <a:pPr/>
              <a:t>19</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0600" y="1752600"/>
            <a:ext cx="7010399" cy="4419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Footer Placeholder 3"/>
          <p:cNvSpPr>
            <a:spLocks noGrp="1"/>
          </p:cNvSpPr>
          <p:nvPr>
            <p:ph type="ftr" sz="quarter" idx="11"/>
          </p:nvPr>
        </p:nvSpPr>
        <p:spPr/>
        <p:txBody>
          <a:bodyPr/>
          <a:lstStyle/>
          <a:p>
            <a:r>
              <a:rPr lang="it-IT" smtClean="0"/>
              <a:t>Πηγή: Lane P.R. &amp; Milesi-Ferretti G.M. (2007)</a:t>
            </a:r>
            <a:endParaRPr lang="en-US"/>
          </a:p>
        </p:txBody>
      </p:sp>
    </p:spTree>
    <p:extLst>
      <p:ext uri="{BB962C8B-B14F-4D97-AF65-F5344CB8AC3E}">
        <p14:creationId xmlns:p14="http://schemas.microsoft.com/office/powerpoint/2010/main" xmlns="" val="2515093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1. Οι ιδιαιτερότητες των Χ/Π αγορών</a:t>
            </a:r>
            <a:endParaRPr lang="en-US" sz="3600" b="1" dirty="0">
              <a:solidFill>
                <a:srgbClr val="0070C0"/>
              </a:solidFill>
            </a:endParaRPr>
          </a:p>
        </p:txBody>
      </p:sp>
      <p:sp>
        <p:nvSpPr>
          <p:cNvPr id="3" name="Content Placeholder 2"/>
          <p:cNvSpPr>
            <a:spLocks noGrp="1"/>
          </p:cNvSpPr>
          <p:nvPr>
            <p:ph idx="1"/>
          </p:nvPr>
        </p:nvSpPr>
        <p:spPr/>
        <p:txBody>
          <a:bodyPr>
            <a:normAutofit fontScale="77500" lnSpcReduction="20000"/>
          </a:bodyPr>
          <a:lstStyle/>
          <a:p>
            <a:r>
              <a:rPr lang="el-GR" dirty="0" smtClean="0"/>
              <a:t>Κεντρικό ερώτημα: Σε τι διαφέρουν οι Χ/Π αγορές από τις αγορές προϊόντων κι υπηρεσιών</a:t>
            </a:r>
            <a:r>
              <a:rPr lang="en-GB" dirty="0" smtClean="0"/>
              <a:t>, </a:t>
            </a:r>
            <a:r>
              <a:rPr lang="el-GR" dirty="0" smtClean="0"/>
              <a:t>οι οποίες αποτελούν το πρότυπο της παραδοσιακής μικροοικονομικής; =&gt; Πόσο αποτελεσματικά λειτουργούν;</a:t>
            </a:r>
          </a:p>
          <a:p>
            <a:r>
              <a:rPr lang="el-GR" dirty="0" smtClean="0"/>
              <a:t>Αφορούν το μέλλον =&gt; ριζική αβεβαιότητα ως προς την ποιότητα του προϊόντος =&gt; σημασία των προσδοκιών</a:t>
            </a:r>
          </a:p>
          <a:p>
            <a:r>
              <a:rPr lang="el-GR" dirty="0" smtClean="0"/>
              <a:t>Συντριπτική υπεροχή του κινήτρου της κερδοσκοπίας (στόχος η μεταπώληση του περιουσιακού στοιχείου [π.σ.] σε υψηλότερη τιμή)</a:t>
            </a:r>
          </a:p>
          <a:p>
            <a:r>
              <a:rPr lang="el-GR" dirty="0" smtClean="0"/>
              <a:t>Στενή συσχέτιση των τάσεων μεταξύ των διάφορων Χ/Π αγορών =&gt; Συστημικός κίνδυνος (βλέπε προηγούμενη διάλεξη)</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2</a:t>
            </a:fld>
            <a:endParaRPr lang="en-US"/>
          </a:p>
        </p:txBody>
      </p:sp>
    </p:spTree>
    <p:extLst>
      <p:ext uri="{BB962C8B-B14F-4D97-AF65-F5344CB8AC3E}">
        <p14:creationId xmlns:p14="http://schemas.microsoft.com/office/powerpoint/2010/main" xmlns="" val="1963012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solidFill>
                  <a:srgbClr val="0070C0"/>
                </a:solidFill>
              </a:rPr>
              <a:t>Sum of external assets and liabilities in percent of sum of exports and imports</a:t>
            </a:r>
            <a:r>
              <a:rPr lang="en-US" dirty="0"/>
              <a:t>.</a:t>
            </a:r>
          </a:p>
        </p:txBody>
      </p:sp>
      <p:sp>
        <p:nvSpPr>
          <p:cNvPr id="3" name="Slide Number Placeholder 2"/>
          <p:cNvSpPr>
            <a:spLocks noGrp="1"/>
          </p:cNvSpPr>
          <p:nvPr>
            <p:ph type="sldNum" sz="quarter" idx="12"/>
          </p:nvPr>
        </p:nvSpPr>
        <p:spPr/>
        <p:txBody>
          <a:bodyPr/>
          <a:lstStyle/>
          <a:p>
            <a:fld id="{E845927B-FD6B-4543-B66C-87E833B83545}" type="slidenum">
              <a:rPr lang="en-US" smtClean="0"/>
              <a:pPr/>
              <a:t>20</a:t>
            </a:fld>
            <a:endParaRPr lang="en-US"/>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0600" y="1600200"/>
            <a:ext cx="6705600" cy="4495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Footer Placeholder 3"/>
          <p:cNvSpPr>
            <a:spLocks noGrp="1"/>
          </p:cNvSpPr>
          <p:nvPr>
            <p:ph type="ftr" sz="quarter" idx="11"/>
          </p:nvPr>
        </p:nvSpPr>
        <p:spPr/>
        <p:txBody>
          <a:bodyPr/>
          <a:lstStyle/>
          <a:p>
            <a:r>
              <a:rPr lang="it-IT" dirty="0" smtClean="0"/>
              <a:t>Πηγή: Lane P.R. &amp; Milesi-Ferretti </a:t>
            </a:r>
            <a:r>
              <a:rPr lang="en-GB" dirty="0" smtClean="0"/>
              <a:t>G.M. </a:t>
            </a:r>
            <a:r>
              <a:rPr lang="it-IT" dirty="0" smtClean="0"/>
              <a:t>(2007)</a:t>
            </a:r>
            <a:endParaRPr lang="en-US" dirty="0"/>
          </a:p>
        </p:txBody>
      </p:sp>
    </p:spTree>
    <p:extLst>
      <p:ext uri="{BB962C8B-B14F-4D97-AF65-F5344CB8AC3E}">
        <p14:creationId xmlns:p14="http://schemas.microsoft.com/office/powerpoint/2010/main" xmlns="" val="1082268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i="1" dirty="0">
                <a:solidFill>
                  <a:srgbClr val="0070C0"/>
                </a:solidFill>
              </a:rPr>
              <a:t>Average</a:t>
            </a:r>
            <a:r>
              <a:rPr lang="en-US" sz="3600" b="1" dirty="0">
                <a:solidFill>
                  <a:srgbClr val="0070C0"/>
                </a:solidFill>
              </a:rPr>
              <a:t> of gross foreign assets and liabilities as a ratio to </a:t>
            </a:r>
            <a:r>
              <a:rPr lang="en-US" sz="3600" b="1" dirty="0" smtClean="0">
                <a:solidFill>
                  <a:srgbClr val="0070C0"/>
                </a:solidFill>
              </a:rPr>
              <a:t>GDP</a:t>
            </a:r>
            <a:r>
              <a:rPr lang="el-GR" sz="3600" b="1" dirty="0" smtClean="0">
                <a:solidFill>
                  <a:srgbClr val="0070C0"/>
                </a:solidFill>
              </a:rPr>
              <a:t> (1970-2010)</a:t>
            </a:r>
            <a:endParaRPr lang="en-US" sz="3600" b="1" dirty="0">
              <a:solidFill>
                <a:srgbClr val="0070C0"/>
              </a:solidFill>
            </a:endParaRPr>
          </a:p>
        </p:txBody>
      </p:sp>
      <p:sp>
        <p:nvSpPr>
          <p:cNvPr id="3" name="Slide Number Placeholder 2"/>
          <p:cNvSpPr>
            <a:spLocks noGrp="1"/>
          </p:cNvSpPr>
          <p:nvPr>
            <p:ph type="sldNum" sz="quarter" idx="12"/>
          </p:nvPr>
        </p:nvSpPr>
        <p:spPr/>
        <p:txBody>
          <a:bodyPr/>
          <a:lstStyle/>
          <a:p>
            <a:fld id="{E845927B-FD6B-4543-B66C-87E833B83545}" type="slidenum">
              <a:rPr lang="en-US" smtClean="0"/>
              <a:pPr/>
              <a:t>21</a:t>
            </a:fld>
            <a:endParaRPr 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757363"/>
            <a:ext cx="7924800" cy="449103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Footer Placeholder 4"/>
          <p:cNvSpPr>
            <a:spLocks noGrp="1"/>
          </p:cNvSpPr>
          <p:nvPr>
            <p:ph type="ftr" sz="quarter" idx="11"/>
          </p:nvPr>
        </p:nvSpPr>
        <p:spPr/>
        <p:txBody>
          <a:bodyPr/>
          <a:lstStyle/>
          <a:p>
            <a:r>
              <a:rPr lang="el-GR" smtClean="0"/>
              <a:t>Πηγή: </a:t>
            </a:r>
            <a:r>
              <a:rPr lang="en-US" smtClean="0"/>
              <a:t>Obstfeld, M. (2012)</a:t>
            </a:r>
            <a:endParaRPr lang="en-US"/>
          </a:p>
        </p:txBody>
      </p:sp>
    </p:spTree>
    <p:extLst>
      <p:ext uri="{BB962C8B-B14F-4D97-AF65-F5344CB8AC3E}">
        <p14:creationId xmlns:p14="http://schemas.microsoft.com/office/powerpoint/2010/main" xmlns="" val="6403401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solidFill>
                  <a:srgbClr val="0070C0"/>
                </a:solidFill>
              </a:rPr>
              <a:t>O</a:t>
            </a:r>
            <a:r>
              <a:rPr lang="el-GR" sz="3600" b="1" dirty="0" smtClean="0">
                <a:solidFill>
                  <a:srgbClr val="0070C0"/>
                </a:solidFill>
              </a:rPr>
              <a:t>ι επιπτώσεις της Χ/Π απορρύθμισης στην πραγματική οικονομία: </a:t>
            </a:r>
            <a:r>
              <a:rPr lang="en-GB" sz="3600" b="1" dirty="0" smtClean="0">
                <a:solidFill>
                  <a:srgbClr val="0070C0"/>
                </a:solidFill>
              </a:rPr>
              <a:t>Casino economy? </a:t>
            </a:r>
            <a:endParaRPr lang="en-US" sz="3600" b="1" dirty="0">
              <a:solidFill>
                <a:srgbClr val="0070C0"/>
              </a:solidFill>
            </a:endParaRPr>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nSpc>
                <a:spcPct val="120000"/>
              </a:lnSpc>
            </a:pPr>
            <a:r>
              <a:rPr lang="el-GR" dirty="0" smtClean="0"/>
              <a:t>‘Οι κερδοσκόποι δεν μπορούν να βλάψουν όταν αποτελούν φυσσαλίδες σε ένα σταθερό ρεύμα επιχειρηματικότητας. Η κατάσταση όμως γίνεται επικίνδυνη όταν η επιχειρηματικότητα μετατραπεί σε μία φυσσαλίδα μέσα σε ένα κυκεώνα κερδοσκοπίας. Όταν η κεφαλαιουχική ανάπτυξη μιας χώρας καθίσταται υποπροϊόν της δραστηριότητας ενός καζίνο, τότε μάλλον κάτι δεν πάει καλά’ (</a:t>
            </a:r>
            <a:r>
              <a:rPr lang="en-GB" dirty="0" smtClean="0"/>
              <a:t>J.M. Keynes [1936]</a:t>
            </a:r>
            <a:r>
              <a:rPr lang="el-GR" dirty="0" smtClean="0"/>
              <a:t>‘Η Γενική Θεωρία’, 12</a:t>
            </a:r>
            <a:r>
              <a:rPr lang="el-GR" baseline="30000" dirty="0" smtClean="0"/>
              <a:t>ο</a:t>
            </a:r>
            <a:r>
              <a:rPr lang="el-GR" dirty="0" smtClean="0"/>
              <a:t> κεφάλαιο)</a:t>
            </a:r>
          </a:p>
          <a:p>
            <a:pPr>
              <a:lnSpc>
                <a:spcPct val="120000"/>
              </a:lnSpc>
            </a:pPr>
            <a:r>
              <a:rPr lang="el-GR" dirty="0" smtClean="0"/>
              <a:t>Τα κέρδη των χρηματοοικονομικών εταιριών στις ΗΠΑ έκαναν ένα ανοδικό άλμα το 10% των συνολικών κερδών (μετά τους φόρους) όλων των επιχειρήσεων το 1980, στο 41% το 2007 (Μ. </a:t>
            </a:r>
            <a:r>
              <a:rPr lang="en-GB" dirty="0" smtClean="0"/>
              <a:t>Wolf</a:t>
            </a:r>
            <a:r>
              <a:rPr lang="el-GR" dirty="0" smtClean="0"/>
              <a:t>, </a:t>
            </a:r>
            <a:r>
              <a:rPr lang="en-GB" dirty="0" smtClean="0"/>
              <a:t>Financial Times, 05-02-2008)</a:t>
            </a:r>
          </a:p>
          <a:p>
            <a:pPr>
              <a:lnSpc>
                <a:spcPct val="120000"/>
              </a:lnSpc>
            </a:pPr>
            <a:r>
              <a:rPr lang="en-GB" dirty="0"/>
              <a:t> http://www.ft.com/intl/cms/s/0/9987c5c4-d41f-11dc-a8c6-0000779fd2ac.html#axzz3OdCcflMh</a:t>
            </a:r>
            <a:endParaRPr lang="en-GB" dirty="0" smtClean="0"/>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22</a:t>
            </a:fld>
            <a:endParaRPr lang="en-US"/>
          </a:p>
        </p:txBody>
      </p:sp>
    </p:spTree>
    <p:extLst>
      <p:ext uri="{BB962C8B-B14F-4D97-AF65-F5344CB8AC3E}">
        <p14:creationId xmlns:p14="http://schemas.microsoft.com/office/powerpoint/2010/main" xmlns="" val="23228947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70C0"/>
                </a:solidFill>
              </a:rPr>
              <a:t>The Casino economy</a:t>
            </a:r>
            <a:r>
              <a:rPr lang="en-GB" b="1" dirty="0">
                <a:solidFill>
                  <a:srgbClr val="0070C0"/>
                </a:solidFill>
              </a:rPr>
              <a:t> </a:t>
            </a:r>
            <a:r>
              <a:rPr lang="en-GB" b="1" dirty="0" smtClean="0">
                <a:solidFill>
                  <a:srgbClr val="0070C0"/>
                </a:solidFill>
              </a:rPr>
              <a:t>in numbers</a:t>
            </a:r>
            <a:endParaRPr lang="en-US" dirty="0"/>
          </a:p>
        </p:txBody>
      </p:sp>
      <p:sp>
        <p:nvSpPr>
          <p:cNvPr id="3" name="Slide Number Placeholder 2"/>
          <p:cNvSpPr>
            <a:spLocks noGrp="1"/>
          </p:cNvSpPr>
          <p:nvPr>
            <p:ph type="sldNum" sz="quarter" idx="12"/>
          </p:nvPr>
        </p:nvSpPr>
        <p:spPr/>
        <p:txBody>
          <a:bodyPr/>
          <a:lstStyle/>
          <a:p>
            <a:fld id="{E845927B-FD6B-4543-B66C-87E833B83545}" type="slidenum">
              <a:rPr lang="en-US" smtClean="0"/>
              <a:pPr/>
              <a:t>23</a:t>
            </a:fld>
            <a:endParaRPr lang="en-US"/>
          </a:p>
        </p:txBody>
      </p:sp>
      <p:pic>
        <p:nvPicPr>
          <p:cNvPr id="4" name="U2012475981110FNF" descr="US profit margins for financial and non-financial companie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0" y="1828800"/>
            <a:ext cx="5486400" cy="4190999"/>
          </a:xfrm>
          <a:prstGeom prst="rect">
            <a:avLst/>
          </a:prstGeom>
          <a:noFill/>
          <a:ln>
            <a:noFill/>
          </a:ln>
        </p:spPr>
      </p:pic>
      <p:sp>
        <p:nvSpPr>
          <p:cNvPr id="5" name="Footer Placeholder 4"/>
          <p:cNvSpPr>
            <a:spLocks noGrp="1"/>
          </p:cNvSpPr>
          <p:nvPr>
            <p:ph type="ftr" sz="quarter" idx="11"/>
          </p:nvPr>
        </p:nvSpPr>
        <p:spPr/>
        <p:txBody>
          <a:bodyPr/>
          <a:lstStyle/>
          <a:p>
            <a:r>
              <a:rPr lang="en-US" smtClean="0"/>
              <a:t>Πηγή: M. Wolf, Financial Times, 05-02-2008</a:t>
            </a:r>
            <a:endParaRPr lang="en-US"/>
          </a:p>
        </p:txBody>
      </p:sp>
    </p:spTree>
    <p:extLst>
      <p:ext uri="{BB962C8B-B14F-4D97-AF65-F5344CB8AC3E}">
        <p14:creationId xmlns:p14="http://schemas.microsoft.com/office/powerpoint/2010/main" xmlns="" val="35043644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b="1" dirty="0" smtClean="0">
                <a:solidFill>
                  <a:srgbClr val="0070C0"/>
                </a:solidFill>
              </a:rPr>
              <a:t>Το παράδοξο της σχέσης κερδών-επένδυσης</a:t>
            </a:r>
            <a:endParaRPr lang="en-US" sz="3600" b="1" dirty="0">
              <a:solidFill>
                <a:srgbClr val="0070C0"/>
              </a:solidFill>
            </a:endParaRPr>
          </a:p>
        </p:txBody>
      </p:sp>
      <p:sp>
        <p:nvSpPr>
          <p:cNvPr id="5" name="Content Placeholder 4"/>
          <p:cNvSpPr>
            <a:spLocks noGrp="1"/>
          </p:cNvSpPr>
          <p:nvPr>
            <p:ph idx="1"/>
          </p:nvPr>
        </p:nvSpPr>
        <p:spPr/>
        <p:txBody>
          <a:bodyPr>
            <a:normAutofit fontScale="70000" lnSpcReduction="20000"/>
          </a:bodyPr>
          <a:lstStyle/>
          <a:p>
            <a:pPr>
              <a:lnSpc>
                <a:spcPct val="120000"/>
              </a:lnSpc>
            </a:pPr>
            <a:r>
              <a:rPr lang="el-GR" dirty="0" smtClean="0"/>
              <a:t>Για πρώτη φορά στην ιστορία του καπιταλισμού: ενώ τα κέρδη των μεγάλων επιχειρήσεων αυξάνονται, οι παραγωγικές τους επενδύσεις μειώνονται (κυρίως σε ΗΠΑ κι Μ. Βρετανία)</a:t>
            </a:r>
          </a:p>
          <a:p>
            <a:pPr>
              <a:lnSpc>
                <a:spcPct val="120000"/>
              </a:lnSpc>
            </a:pPr>
            <a:r>
              <a:rPr lang="el-GR" dirty="0" smtClean="0"/>
              <a:t>Η μετα-κεϋνσιανή και νεο-μαρξιστική εξήγηση: τα κέρδη πηγαίνουν σε μη-παραγωγικούς σκοπούς (υψηλά μερίσματα, επαναγορά των μετοχών της επιχείρησης, κερδοσκοπία σε παράγωγα, </a:t>
            </a:r>
            <a:r>
              <a:rPr lang="en-GB" dirty="0" smtClean="0"/>
              <a:t>managers bonuses,</a:t>
            </a:r>
            <a:r>
              <a:rPr lang="el-GR" dirty="0" smtClean="0"/>
              <a:t> ...)</a:t>
            </a:r>
          </a:p>
          <a:p>
            <a:pPr>
              <a:lnSpc>
                <a:spcPct val="120000"/>
              </a:lnSpc>
            </a:pPr>
            <a:r>
              <a:rPr lang="el-GR" dirty="0" smtClean="0"/>
              <a:t>Πιο παραγωγικές αιτίες</a:t>
            </a:r>
            <a:r>
              <a:rPr lang="en-GB" dirty="0" smtClean="0"/>
              <a:t> </a:t>
            </a:r>
            <a:r>
              <a:rPr lang="el-GR" dirty="0" smtClean="0"/>
              <a:t>οι οποίες σχετίζονται με την παγκοσμιοποίηση της παραγωγικής διαδικασίας: Επενδύσεις στο εξωτερικό (</a:t>
            </a:r>
            <a:r>
              <a:rPr lang="en-GB" dirty="0" smtClean="0"/>
              <a:t>Foreign Direct Investment)</a:t>
            </a:r>
            <a:r>
              <a:rPr lang="el-GR" dirty="0" smtClean="0"/>
              <a:t> όπου έχει μεταφερθεί η παραγωγική βάση των εταιριών + Άϋλες επενδύσεις στο εσωτερικό</a:t>
            </a:r>
            <a:r>
              <a:rPr lang="en-GB" dirty="0" smtClean="0"/>
              <a:t> </a:t>
            </a:r>
            <a:r>
              <a:rPr lang="el-GR" dirty="0" smtClean="0"/>
              <a:t>(</a:t>
            </a:r>
            <a:r>
              <a:rPr lang="en-GB" dirty="0" smtClean="0"/>
              <a:t>R&amp;D, marketing,</a:t>
            </a:r>
            <a:r>
              <a:rPr lang="el-GR" dirty="0" smtClean="0"/>
              <a:t>...)</a:t>
            </a:r>
            <a:r>
              <a:rPr lang="en-GB" dirty="0" smtClean="0"/>
              <a:t>  </a:t>
            </a:r>
            <a:r>
              <a:rPr lang="el-GR" dirty="0" smtClean="0"/>
              <a:t> </a:t>
            </a:r>
            <a:r>
              <a:rPr lang="en-GB" dirty="0" smtClean="0"/>
              <a:t> </a:t>
            </a:r>
            <a:endParaRPr lang="en-US" dirty="0"/>
          </a:p>
        </p:txBody>
      </p:sp>
      <p:sp>
        <p:nvSpPr>
          <p:cNvPr id="3" name="Slide Number Placeholder 2"/>
          <p:cNvSpPr>
            <a:spLocks noGrp="1"/>
          </p:cNvSpPr>
          <p:nvPr>
            <p:ph type="sldNum" sz="quarter" idx="12"/>
          </p:nvPr>
        </p:nvSpPr>
        <p:spPr/>
        <p:txBody>
          <a:bodyPr/>
          <a:lstStyle/>
          <a:p>
            <a:fld id="{E845927B-FD6B-4543-B66C-87E833B83545}" type="slidenum">
              <a:rPr lang="en-US" smtClean="0"/>
              <a:pPr/>
              <a:t>24</a:t>
            </a:fld>
            <a:endParaRPr lang="en-US"/>
          </a:p>
        </p:txBody>
      </p:sp>
    </p:spTree>
    <p:extLst>
      <p:ext uri="{BB962C8B-B14F-4D97-AF65-F5344CB8AC3E}">
        <p14:creationId xmlns:p14="http://schemas.microsoft.com/office/powerpoint/2010/main" xmlns="" val="1106055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0070C0"/>
                </a:solidFill>
              </a:rPr>
              <a:t>3. Οι κρίσεις του χρηματοπιστωτικού καπιταλισμού</a:t>
            </a:r>
            <a:endParaRPr lang="en-US" sz="3600" b="1" dirty="0">
              <a:solidFill>
                <a:srgbClr val="0070C0"/>
              </a:solidFill>
            </a:endParaRPr>
          </a:p>
        </p:txBody>
      </p:sp>
      <p:sp>
        <p:nvSpPr>
          <p:cNvPr id="3" name="Content Placeholder 2"/>
          <p:cNvSpPr>
            <a:spLocks noGrp="1"/>
          </p:cNvSpPr>
          <p:nvPr>
            <p:ph idx="1"/>
          </p:nvPr>
        </p:nvSpPr>
        <p:spPr>
          <a:xfrm>
            <a:off x="152400" y="1600200"/>
            <a:ext cx="8763000" cy="4953000"/>
          </a:xfrm>
        </p:spPr>
        <p:txBody>
          <a:bodyPr>
            <a:normAutofit fontScale="70000" lnSpcReduction="20000"/>
          </a:bodyPr>
          <a:lstStyle/>
          <a:p>
            <a:r>
              <a:rPr lang="el-GR" dirty="0" smtClean="0"/>
              <a:t>Οι δύο σημαντικές κρίσεις πριν την μεγάλη κρίση του 2008</a:t>
            </a:r>
          </a:p>
          <a:p>
            <a:r>
              <a:rPr lang="el-GR" dirty="0" smtClean="0"/>
              <a:t>1997-8: Η κρίση των χωρών της ΝΑ Ασίας (ή ασιατική κρίση). Ξεκινά από το σκάσιμο της φούσκας των ακινήτων στην Ταϋλάνδη τον Ιούλιο του 1997 κι εξαπλώνεται και στις άλλες χώρες της ΝΑ Ασίας. Βραχυπρόθεσμος δανεισμός των τραπεζών σε δολάρια για να χρηματοδοτήσουν τοποθετήσεις σε ακίνητα ή σε παραγωγικές (υπερ)επενδύσεις. Οξεία συναλλαγματική κρίση η οποία συμπαρασύρει τη Ρωσία και χώρες της Λατικής Αμερικής. Στις ΗΠΑ: χρεωκοπία και διάσωση του </a:t>
            </a:r>
            <a:r>
              <a:rPr lang="en-GB" dirty="0" smtClean="0"/>
              <a:t>LTCM (</a:t>
            </a:r>
            <a:r>
              <a:rPr lang="el-GR" dirty="0" smtClean="0"/>
              <a:t> βλ. και </a:t>
            </a:r>
            <a:r>
              <a:rPr lang="en-GB" dirty="0" smtClean="0"/>
              <a:t>Krugman &amp; </a:t>
            </a:r>
            <a:r>
              <a:rPr lang="en-GB" dirty="0" err="1" smtClean="0"/>
              <a:t>Obstfeld</a:t>
            </a:r>
            <a:r>
              <a:rPr lang="el-GR" dirty="0" smtClean="0"/>
              <a:t>, σελ. 996 και μετά)</a:t>
            </a:r>
          </a:p>
          <a:p>
            <a:r>
              <a:rPr lang="el-GR" dirty="0" smtClean="0"/>
              <a:t>200</a:t>
            </a:r>
            <a:r>
              <a:rPr lang="en-GB" dirty="0" smtClean="0"/>
              <a:t>0-</a:t>
            </a:r>
            <a:r>
              <a:rPr lang="el-GR" dirty="0" smtClean="0"/>
              <a:t>1: Η κρίση των εταιριών πληροφορικής κι επικοινωνιών στις ΗΠΑ (</a:t>
            </a:r>
            <a:r>
              <a:rPr lang="en-GB" dirty="0" smtClean="0"/>
              <a:t>the dot.com or Internet bubble and burst) </a:t>
            </a:r>
            <a:r>
              <a:rPr lang="el-GR" dirty="0" smtClean="0"/>
              <a:t>οι ποίες ήταν εισηγμένες στο </a:t>
            </a:r>
            <a:r>
              <a:rPr lang="en-GB" dirty="0" smtClean="0"/>
              <a:t>NASDAQ</a:t>
            </a:r>
            <a:r>
              <a:rPr lang="el-GR" dirty="0" smtClean="0"/>
              <a:t>. Η πιο ευφάνταστη δικαιολογία: Η ‘Νέα Οικονομία’ υπακούει σε άλλους νόμους ....</a:t>
            </a:r>
            <a:r>
              <a:rPr lang="en-GB" dirty="0" smtClean="0"/>
              <a:t>  </a:t>
            </a:r>
            <a:endParaRPr lang="el-GR" dirty="0" smtClean="0"/>
          </a:p>
          <a:p>
            <a:r>
              <a:rPr lang="el-GR" dirty="0" smtClean="0"/>
              <a:t>Κοινό χαρακτηριστικό των 2 κρίσεων: Οι χώρες της ΝΑ Ασίας και οι εταιρίες του πέφτουν θύματα του </a:t>
            </a:r>
            <a:r>
              <a:rPr lang="el-GR" i="1" dirty="0" smtClean="0"/>
              <a:t>δυναμισμού</a:t>
            </a:r>
            <a:r>
              <a:rPr lang="el-GR" dirty="0" smtClean="0"/>
              <a:t> τους! Υψηλή ρευστότητα – κερδοσκοπικά κεφάλαια που ψάχνουν για τις πιο επεικερδείς τοποθετήσεις στον κόσμο  </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25</a:t>
            </a:fld>
            <a:endParaRPr lang="en-US"/>
          </a:p>
        </p:txBody>
      </p:sp>
    </p:spTree>
    <p:extLst>
      <p:ext uri="{BB962C8B-B14F-4D97-AF65-F5344CB8AC3E}">
        <p14:creationId xmlns:p14="http://schemas.microsoft.com/office/powerpoint/2010/main" xmlns="" val="113514720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l-GR" sz="3600" b="1" dirty="0" smtClean="0">
                <a:solidFill>
                  <a:srgbClr val="0070C0"/>
                </a:solidFill>
              </a:rPr>
              <a:t>Η εξέλιξη του Δείκτη </a:t>
            </a:r>
            <a:r>
              <a:rPr lang="en-GB" sz="3600" b="1" dirty="0" smtClean="0">
                <a:solidFill>
                  <a:srgbClr val="0070C0"/>
                </a:solidFill>
              </a:rPr>
              <a:t>NASDAQ </a:t>
            </a:r>
            <a:r>
              <a:rPr lang="el-GR" sz="3600" b="1" dirty="0" smtClean="0">
                <a:solidFill>
                  <a:srgbClr val="0070C0"/>
                </a:solidFill>
              </a:rPr>
              <a:t>(1994-2005)</a:t>
            </a:r>
            <a:endParaRPr lang="en-US" sz="3600" b="1" dirty="0">
              <a:solidFill>
                <a:srgbClr val="0070C0"/>
              </a:solidFill>
            </a:endParaRPr>
          </a:p>
        </p:txBody>
      </p:sp>
      <p:sp>
        <p:nvSpPr>
          <p:cNvPr id="4" name="Slide Number Placeholder 3"/>
          <p:cNvSpPr>
            <a:spLocks noGrp="1"/>
          </p:cNvSpPr>
          <p:nvPr>
            <p:ph type="sldNum" sz="quarter" idx="12"/>
          </p:nvPr>
        </p:nvSpPr>
        <p:spPr/>
        <p:txBody>
          <a:bodyPr/>
          <a:lstStyle/>
          <a:p>
            <a:fld id="{E845927B-FD6B-4543-B66C-87E833B83545}" type="slidenum">
              <a:rPr lang="en-US" smtClean="0"/>
              <a:pPr/>
              <a:t>26</a:t>
            </a:fld>
            <a:endParaRPr lang="en-US"/>
          </a:p>
        </p:txBody>
      </p:sp>
      <p:pic>
        <p:nvPicPr>
          <p:cNvPr id="4098" name="Picture 2" descr="http://upload.wikimedia.org/wikipedia/commons/thumb/8/84/Nasdaq_Composite_dot-com_bubble.svg/500px-Nasdaq_Composite_dot-com_bubble.svg.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0" y="1828800"/>
            <a:ext cx="7391400" cy="4648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259417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3600" b="1" dirty="0" smtClean="0">
                <a:solidFill>
                  <a:srgbClr val="0070C0"/>
                </a:solidFill>
              </a:rPr>
              <a:t>2001-2006: Η ευφορία πριν την κρίση των </a:t>
            </a:r>
            <a:r>
              <a:rPr lang="en-GB" sz="3600" b="1" dirty="0" err="1" smtClean="0">
                <a:solidFill>
                  <a:srgbClr val="0070C0"/>
                </a:solidFill>
              </a:rPr>
              <a:t>subprimes</a:t>
            </a:r>
            <a:r>
              <a:rPr lang="en-GB" sz="3600" b="1" dirty="0" smtClean="0">
                <a:solidFill>
                  <a:srgbClr val="0070C0"/>
                </a:solidFill>
              </a:rPr>
              <a:t> </a:t>
            </a:r>
            <a:r>
              <a:rPr lang="el-GR" sz="3600" b="1" dirty="0" smtClean="0">
                <a:solidFill>
                  <a:srgbClr val="0070C0"/>
                </a:solidFill>
              </a:rPr>
              <a:t>στις ΗΠΑ</a:t>
            </a:r>
            <a:endParaRPr lang="en-US" sz="3600" b="1" dirty="0">
              <a:solidFill>
                <a:srgbClr val="0070C0"/>
              </a:solidFill>
            </a:endParaRPr>
          </a:p>
        </p:txBody>
      </p:sp>
      <p:sp>
        <p:nvSpPr>
          <p:cNvPr id="5" name="Content Placeholder 4"/>
          <p:cNvSpPr>
            <a:spLocks noGrp="1"/>
          </p:cNvSpPr>
          <p:nvPr>
            <p:ph idx="1"/>
          </p:nvPr>
        </p:nvSpPr>
        <p:spPr>
          <a:xfrm>
            <a:off x="228600" y="1600200"/>
            <a:ext cx="8686800" cy="4876800"/>
          </a:xfrm>
        </p:spPr>
        <p:txBody>
          <a:bodyPr>
            <a:normAutofit fontScale="62500" lnSpcReduction="20000"/>
          </a:bodyPr>
          <a:lstStyle/>
          <a:p>
            <a:r>
              <a:rPr lang="el-GR" dirty="0" smtClean="0"/>
              <a:t>Χ/Π καινοτομίες + επεκτατική νομισματική πολιτική (χαμηλά επιτόκια) προκειμένου να ξεπεραστεί η κρίση του 2000-1 + μαζική εισροή κεφαλαίων από τον υπόλοιπο κόσμο (η </a:t>
            </a:r>
            <a:r>
              <a:rPr lang="en-GB" dirty="0" smtClean="0"/>
              <a:t>Fed </a:t>
            </a:r>
            <a:r>
              <a:rPr lang="el-GR" dirty="0" smtClean="0"/>
              <a:t>χάνει τον έλεγχο των μακροχρόνιων κεφαλαίων)</a:t>
            </a:r>
          </a:p>
          <a:p>
            <a:r>
              <a:rPr lang="el-GR" dirty="0" smtClean="0"/>
              <a:t>Οι επιχειρήσεις ξεχρεώνονται και χρεώνονται τα νοικοκυριά (κατανάλωση κι αγορά ακινήτων)</a:t>
            </a:r>
          </a:p>
          <a:p>
            <a:r>
              <a:rPr lang="el-GR" dirty="0" smtClean="0"/>
              <a:t>Φούσκα στην αγορά ακινήτων (μικρότερη όμως από αυτής της Ισπανίας ή της Ιρλανδίας).</a:t>
            </a:r>
          </a:p>
          <a:p>
            <a:r>
              <a:rPr lang="el-GR" dirty="0" smtClean="0"/>
              <a:t>Ο ανταγωνισμός οδηγεί στην παροχή δανείων σε νοικοκυριά που δεν είχαν ελπίδα να ξεπληρώσουν τα χρέη τους (ούτε ήταν σε θέση να καταλάβουν τους δυσμενείς όρους των δανείων τους). Πρόκειται για τα επισφαλή δάνεια γνωστά ως </a:t>
            </a:r>
            <a:r>
              <a:rPr lang="en-GB" dirty="0" err="1" smtClean="0"/>
              <a:t>subprimes</a:t>
            </a:r>
            <a:r>
              <a:rPr lang="en-GB" dirty="0" smtClean="0"/>
              <a:t>. </a:t>
            </a:r>
            <a:r>
              <a:rPr lang="el-GR" dirty="0" smtClean="0"/>
              <a:t>Το</a:t>
            </a:r>
            <a:r>
              <a:rPr lang="en-GB" dirty="0" smtClean="0"/>
              <a:t> 2005</a:t>
            </a:r>
            <a:r>
              <a:rPr lang="el-GR" dirty="0"/>
              <a:t>-</a:t>
            </a:r>
            <a:r>
              <a:rPr lang="el-GR" dirty="0" smtClean="0"/>
              <a:t>6 πάνω από το 20% των δανείων σε νοικοκυριά ήταν επισφαλή!</a:t>
            </a:r>
          </a:p>
          <a:p>
            <a:r>
              <a:rPr lang="el-GR" dirty="0" smtClean="0"/>
              <a:t>Αυτο-τροφοδοτούμενη φούσκα: Όσο πιο πολύ ανεβαίνουν οι αξίες των ακινήτων τόσο μεγαλύτερα δάνεια μπορούν να ζητήσουν οι κάτοχοί τους (και για κατανάλωση)</a:t>
            </a:r>
          </a:p>
          <a:p>
            <a:r>
              <a:rPr lang="el-GR" dirty="0" smtClean="0"/>
              <a:t>Άγνοια κινδύνου κι από την πλευρά των πιστωτών</a:t>
            </a:r>
            <a:endParaRPr lang="en-GB" dirty="0" smtClean="0"/>
          </a:p>
          <a:p>
            <a:endParaRPr lang="en-US" dirty="0"/>
          </a:p>
        </p:txBody>
      </p:sp>
      <p:sp>
        <p:nvSpPr>
          <p:cNvPr id="3" name="Slide Number Placeholder 2"/>
          <p:cNvSpPr>
            <a:spLocks noGrp="1"/>
          </p:cNvSpPr>
          <p:nvPr>
            <p:ph type="sldNum" sz="quarter" idx="12"/>
          </p:nvPr>
        </p:nvSpPr>
        <p:spPr/>
        <p:txBody>
          <a:bodyPr/>
          <a:lstStyle/>
          <a:p>
            <a:fld id="{E845927B-FD6B-4543-B66C-87E833B83545}" type="slidenum">
              <a:rPr lang="en-US" smtClean="0"/>
              <a:pPr/>
              <a:t>27</a:t>
            </a:fld>
            <a:endParaRPr lang="en-US"/>
          </a:p>
        </p:txBody>
      </p:sp>
    </p:spTree>
    <p:extLst>
      <p:ext uri="{BB962C8B-B14F-4D97-AF65-F5344CB8AC3E}">
        <p14:creationId xmlns:p14="http://schemas.microsoft.com/office/powerpoint/2010/main" xmlns="" val="30820527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Οι απαρχές της κρίσης</a:t>
            </a:r>
            <a:endParaRPr lang="en-US" sz="3600" b="1" dirty="0">
              <a:solidFill>
                <a:srgbClr val="0070C0"/>
              </a:solidFill>
            </a:endParaRPr>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n-GB" dirty="0" smtClean="0"/>
              <a:t>2006</a:t>
            </a:r>
            <a:r>
              <a:rPr lang="el-GR" dirty="0" smtClean="0"/>
              <a:t>: Κορεσμός στην αγορά ακινήτων: οι τιμές σταματούν να ανεβαίνουν κι αρχίζουν να πέφτουν</a:t>
            </a:r>
          </a:p>
          <a:p>
            <a:r>
              <a:rPr lang="el-GR" dirty="0" smtClean="0"/>
              <a:t>Άνοιξη 2004- Άνοιξη του 2007: το επιτόκιο της </a:t>
            </a:r>
            <a:r>
              <a:rPr lang="en-GB" dirty="0" smtClean="0"/>
              <a:t>Fed </a:t>
            </a:r>
            <a:r>
              <a:rPr lang="el-GR" dirty="0" smtClean="0"/>
              <a:t>σκαρφαλώνει από το 1% στο 5,25%</a:t>
            </a:r>
            <a:endParaRPr lang="en-GB" dirty="0" smtClean="0"/>
          </a:p>
          <a:p>
            <a:r>
              <a:rPr lang="el-GR" dirty="0" smtClean="0"/>
              <a:t>Άνοιξη του 2007: Οι οργανισμοί αξιολόγησης υποβαθμίζουν απότομα τη βαθμολογία των τίτλων που βασίζονται σε </a:t>
            </a:r>
            <a:r>
              <a:rPr lang="en-GB" dirty="0" smtClean="0"/>
              <a:t>‘</a:t>
            </a:r>
            <a:r>
              <a:rPr lang="el-GR" dirty="0" smtClean="0"/>
              <a:t>πακέτα</a:t>
            </a:r>
            <a:r>
              <a:rPr lang="en-GB" dirty="0" smtClean="0"/>
              <a:t>’</a:t>
            </a:r>
            <a:r>
              <a:rPr lang="el-GR" dirty="0" smtClean="0"/>
              <a:t> </a:t>
            </a:r>
            <a:r>
              <a:rPr lang="en-GB" dirty="0" smtClean="0"/>
              <a:t>(pools) </a:t>
            </a:r>
            <a:r>
              <a:rPr lang="el-GR" dirty="0" smtClean="0"/>
              <a:t>πιστώσεων</a:t>
            </a:r>
            <a:r>
              <a:rPr lang="en-GB" dirty="0" smtClean="0"/>
              <a:t> (</a:t>
            </a:r>
            <a:r>
              <a:rPr lang="el-GR" dirty="0" smtClean="0"/>
              <a:t>η πολυπλοκότητα των ‘δομημένων ομολόγων’ τα κάνει αδιαφανή και γίνεται αιτία πανικού)</a:t>
            </a:r>
          </a:p>
          <a:p>
            <a:r>
              <a:rPr lang="el-GR" dirty="0" smtClean="0"/>
              <a:t>Από τον Ιούλιο του 2007 αρχίζουν να αυξάνουν τα ασφάλιστρα κινδύνου ακόμη και για τίτλους ΑΑ ή ΑΑΑ</a:t>
            </a:r>
          </a:p>
          <a:p>
            <a:r>
              <a:rPr lang="el-GR" dirty="0" smtClean="0"/>
              <a:t>Τον Αύγουστο του 2007 όλοι θέλουν να πουλήσουν (ξεφορτωθούν) τίτλους επί πιστώσεων αλλά δύσκολα βρίσκουν αγοραστές (</a:t>
            </a:r>
            <a:r>
              <a:rPr lang="en-GB" dirty="0" smtClean="0"/>
              <a:t>flight to liquidity)</a:t>
            </a:r>
            <a:r>
              <a:rPr lang="el-GR" dirty="0" smtClean="0"/>
              <a:t>. Κρίσεις ρευστότητας διαχειρίσιμες από τις ΚΤ</a:t>
            </a:r>
          </a:p>
          <a:p>
            <a:r>
              <a:rPr lang="el-GR" dirty="0" smtClean="0"/>
              <a:t>Ηθικό Δίδαγμα: Η διασπορά του πιστωτικού κινδύνου αντί να περιορίσει την κρίση (όπως διατείνονταν πολλοί οικονομολόγοι και διεθνείς οργανισμοί, π.χ. ΔΝΤ) συνέβαλλε στη διάδοσή της</a:t>
            </a:r>
            <a:r>
              <a:rPr lang="en-GB" dirty="0" smtClean="0"/>
              <a:t>!</a:t>
            </a:r>
            <a:r>
              <a:rPr lang="el-GR" dirty="0" smtClean="0"/>
              <a:t> </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28</a:t>
            </a:fld>
            <a:endParaRPr lang="en-US"/>
          </a:p>
        </p:txBody>
      </p:sp>
    </p:spTree>
    <p:extLst>
      <p:ext uri="{BB962C8B-B14F-4D97-AF65-F5344CB8AC3E}">
        <p14:creationId xmlns:p14="http://schemas.microsoft.com/office/powerpoint/2010/main" xmlns="" val="39949747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rgbClr val="0070C0"/>
                </a:solidFill>
              </a:rPr>
              <a:t>Ό</a:t>
            </a:r>
            <a:r>
              <a:rPr lang="el-GR" sz="3600" b="1" dirty="0" smtClean="0">
                <a:solidFill>
                  <a:srgbClr val="0070C0"/>
                </a:solidFill>
              </a:rPr>
              <a:t>ταν η αποφυγή του ηθικού κινδύνου οδηγεί στο συστημικό κίνδυνο</a:t>
            </a:r>
            <a:endParaRPr lang="en-US" sz="3600" b="1" dirty="0">
              <a:solidFill>
                <a:srgbClr val="0070C0"/>
              </a:solidFill>
            </a:endParaRP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l-GR" dirty="0" smtClean="0"/>
              <a:t>Μάρτιος 2008: Η </a:t>
            </a:r>
            <a:r>
              <a:rPr lang="en-GB" dirty="0" smtClean="0"/>
              <a:t>Fed </a:t>
            </a:r>
            <a:r>
              <a:rPr lang="el-GR" dirty="0" smtClean="0"/>
              <a:t>σώζει την επενδυτική τράπεζα </a:t>
            </a:r>
            <a:r>
              <a:rPr lang="en-GB" dirty="0" smtClean="0"/>
              <a:t>Bear Sterns </a:t>
            </a:r>
            <a:r>
              <a:rPr lang="el-GR" dirty="0" smtClean="0"/>
              <a:t>από χρεωκοπία</a:t>
            </a:r>
            <a:endParaRPr lang="en-GB" dirty="0" smtClean="0"/>
          </a:p>
          <a:p>
            <a:r>
              <a:rPr lang="el-GR" dirty="0" smtClean="0"/>
              <a:t>Αρχές Σεπτεμβρίου 2008: </a:t>
            </a:r>
            <a:r>
              <a:rPr lang="en-GB" dirty="0" smtClean="0"/>
              <a:t>Fed</a:t>
            </a:r>
            <a:r>
              <a:rPr lang="el-GR" dirty="0" smtClean="0"/>
              <a:t> κι Υπουργείο Οικονομικών σώζουν τις 2 τράπεζες που στηρίζουν την κτηματική πίστη στις ΗΠΑ (</a:t>
            </a:r>
            <a:r>
              <a:rPr lang="en-GB" dirty="0" smtClean="0"/>
              <a:t>Freddie Mac, Fannie </a:t>
            </a:r>
            <a:r>
              <a:rPr lang="en-GB" dirty="0"/>
              <a:t>M</a:t>
            </a:r>
            <a:r>
              <a:rPr lang="en-GB" dirty="0" smtClean="0"/>
              <a:t>ae)</a:t>
            </a:r>
          </a:p>
          <a:p>
            <a:r>
              <a:rPr lang="en-GB" dirty="0" smtClean="0"/>
              <a:t>15 </a:t>
            </a:r>
            <a:r>
              <a:rPr lang="el-GR" dirty="0" smtClean="0"/>
              <a:t>Σεπτεμβρίου 2008: Η </a:t>
            </a:r>
            <a:r>
              <a:rPr lang="en-GB" dirty="0" smtClean="0">
                <a:solidFill>
                  <a:prstClr val="black"/>
                </a:solidFill>
              </a:rPr>
              <a:t>Fed</a:t>
            </a:r>
            <a:r>
              <a:rPr lang="el-GR" dirty="0" smtClean="0">
                <a:solidFill>
                  <a:prstClr val="black"/>
                </a:solidFill>
              </a:rPr>
              <a:t> παίρνει το ρίσκο να αφήσει τη</a:t>
            </a:r>
            <a:r>
              <a:rPr lang="en-GB" dirty="0" smtClean="0"/>
              <a:t> Lehman Brothers</a:t>
            </a:r>
            <a:r>
              <a:rPr lang="el-GR" dirty="0" smtClean="0"/>
              <a:t> (βασικό παίκτη της </a:t>
            </a:r>
            <a:r>
              <a:rPr lang="en-GB" dirty="0" smtClean="0"/>
              <a:t>Wall Street</a:t>
            </a:r>
            <a:r>
              <a:rPr lang="el-GR" dirty="0" smtClean="0"/>
              <a:t>) να χρεωκοπήσει</a:t>
            </a:r>
            <a:r>
              <a:rPr lang="en-GB" dirty="0" smtClean="0"/>
              <a:t> (</a:t>
            </a:r>
            <a:r>
              <a:rPr lang="el-GR" dirty="0" smtClean="0"/>
              <a:t>η λογική του ηθικού κινδύνου, </a:t>
            </a:r>
            <a:r>
              <a:rPr lang="en-GB" dirty="0" smtClean="0"/>
              <a:t>moral hazard)</a:t>
            </a:r>
          </a:p>
          <a:p>
            <a:r>
              <a:rPr lang="el-GR" dirty="0" smtClean="0"/>
              <a:t>Ο κίνδυνος μεταφέρεται στα αμοιβαία κεφάλαια που είχαν επενδύσει στο χρέος της</a:t>
            </a:r>
            <a:r>
              <a:rPr lang="en-GB" dirty="0">
                <a:solidFill>
                  <a:prstClr val="black"/>
                </a:solidFill>
              </a:rPr>
              <a:t> Lehman </a:t>
            </a:r>
            <a:r>
              <a:rPr lang="en-GB" dirty="0" smtClean="0">
                <a:solidFill>
                  <a:prstClr val="black"/>
                </a:solidFill>
              </a:rPr>
              <a:t>Brothers</a:t>
            </a:r>
            <a:r>
              <a:rPr lang="el-GR" dirty="0" smtClean="0"/>
              <a:t>. Καχυποψία για όλα τα αμοιβαία κεφάλαια... </a:t>
            </a:r>
            <a:r>
              <a:rPr lang="el-GR" dirty="0"/>
              <a:t>κ</a:t>
            </a:r>
            <a:r>
              <a:rPr lang="el-GR" dirty="0" smtClean="0"/>
              <a:t>αι στη συνέχεια για όλα τα παράγωγα...</a:t>
            </a:r>
          </a:p>
          <a:p>
            <a:r>
              <a:rPr lang="el-GR" dirty="0" smtClean="0"/>
              <a:t>Καχυποψία μεταξύ των τραπεζών =&gt; Παγώνει η διατραπεζική αγορά (καμμία τράπεζα δεν θέλει να δανείσει την άλλη)</a:t>
            </a:r>
          </a:p>
          <a:p>
            <a:r>
              <a:rPr lang="el-GR" dirty="0" smtClean="0"/>
              <a:t>Κρίση ρευστότητας αλλά κι αξιοπιστίας (φερεγγυότητας) του τραπεζικού συστήματος (ανάγκη ανακεφαλοποίησης των τραπεζών)</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29</a:t>
            </a:fld>
            <a:endParaRPr lang="en-US"/>
          </a:p>
        </p:txBody>
      </p:sp>
    </p:spTree>
    <p:extLst>
      <p:ext uri="{BB962C8B-B14F-4D97-AF65-F5344CB8AC3E}">
        <p14:creationId xmlns:p14="http://schemas.microsoft.com/office/powerpoint/2010/main" xmlns="" val="995850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0070C0"/>
                </a:solidFill>
              </a:rPr>
              <a:t>Όταν δεν ισχύει ο νόμος της προσφοράς και της ζήτησης ...</a:t>
            </a:r>
            <a:endParaRPr lang="en-US" sz="3600" b="1" dirty="0">
              <a:solidFill>
                <a:srgbClr val="0070C0"/>
              </a:solidFill>
            </a:endParaRPr>
          </a:p>
        </p:txBody>
      </p:sp>
      <p:sp>
        <p:nvSpPr>
          <p:cNvPr id="3" name="Content Placeholder 2"/>
          <p:cNvSpPr>
            <a:spLocks noGrp="1"/>
          </p:cNvSpPr>
          <p:nvPr>
            <p:ph idx="1"/>
          </p:nvPr>
        </p:nvSpPr>
        <p:spPr>
          <a:xfrm>
            <a:off x="228600" y="1600200"/>
            <a:ext cx="8763000" cy="5105400"/>
          </a:xfrm>
        </p:spPr>
        <p:txBody>
          <a:bodyPr>
            <a:normAutofit fontScale="47500" lnSpcReduction="20000"/>
          </a:bodyPr>
          <a:lstStyle/>
          <a:p>
            <a:r>
              <a:rPr lang="el-GR" sz="4400" dirty="0" smtClean="0"/>
              <a:t>Όταν η τιμή ενός περιουσιακού στοιχείου (π.σ.) ανεβαίνει αυξάνεται και η ζήτησή του</a:t>
            </a:r>
          </a:p>
          <a:p>
            <a:r>
              <a:rPr lang="el-GR" sz="4400" dirty="0" smtClean="0"/>
              <a:t>Δεν υπάρχει κορεσμός όπως συμβαίνει με τα αγαθά και τις υπηρεσίες (όπου η καινοτομία αναλαμβάνει να δημιουργήσει νέες ανάγκες). Όσο η τιμή ενός π.σ. </a:t>
            </a:r>
            <a:r>
              <a:rPr lang="el-GR" sz="4400" dirty="0"/>
              <a:t>α</a:t>
            </a:r>
            <a:r>
              <a:rPr lang="el-GR" sz="4400" dirty="0" smtClean="0"/>
              <a:t>νεβαίνει, τόσο μεγαλύτερα τα κέρδη που θα αποκομίζει ο κάτοχός του</a:t>
            </a:r>
          </a:p>
          <a:p>
            <a:r>
              <a:rPr lang="el-GR" sz="4400" dirty="0" smtClean="0"/>
              <a:t>Η ζήτηση και η προσφορά π.σ. δεν επηρεάζονται από διαφορετικούς παράγοντες (υψηλότερες τιμές =&gt; περισσότερη ζήτηση + λιγότερη προσφορά)</a:t>
            </a:r>
          </a:p>
          <a:p>
            <a:r>
              <a:rPr lang="el-GR" sz="4400" dirty="0" smtClean="0"/>
              <a:t>Η ύπαρξη ανεπτυγμένου πιστωτικού συστήματος πολλαπλασιάζει εκθετικά την αστάθεια των Χ/Π αγορών. Όσο ανεβαίνουν οι τιμές των π.σ. </a:t>
            </a:r>
            <a:r>
              <a:rPr lang="el-GR" sz="4400" dirty="0"/>
              <a:t>τ</a:t>
            </a:r>
            <a:r>
              <a:rPr lang="el-GR" sz="4400" dirty="0" smtClean="0"/>
              <a:t>όσο πιο πολύ οι παίκτες δανείζονται για να τα αποκτήσουν (επιστημονικά αυτό λέγεται μόχλευση)</a:t>
            </a:r>
          </a:p>
          <a:p>
            <a:r>
              <a:rPr lang="el-GR" sz="4400" dirty="0"/>
              <a:t>Η ζήτηση και η προσφορά </a:t>
            </a:r>
            <a:r>
              <a:rPr lang="el-GR" sz="4400" dirty="0" smtClean="0"/>
              <a:t>πιστώσεων δεν </a:t>
            </a:r>
            <a:r>
              <a:rPr lang="el-GR" sz="4400" dirty="0"/>
              <a:t>επηρεάζονται από διαφορετικούς παράγοντες </a:t>
            </a:r>
            <a:r>
              <a:rPr lang="el-GR" sz="4400" dirty="0" smtClean="0"/>
              <a:t>(</a:t>
            </a:r>
            <a:r>
              <a:rPr lang="el-GR" sz="4400" dirty="0">
                <a:solidFill>
                  <a:prstClr val="black"/>
                </a:solidFill>
              </a:rPr>
              <a:t>υψηλότερες τιμές </a:t>
            </a:r>
            <a:r>
              <a:rPr lang="el-GR" sz="4400" dirty="0" smtClean="0">
                <a:solidFill>
                  <a:prstClr val="black"/>
                </a:solidFill>
              </a:rPr>
              <a:t>=&gt; </a:t>
            </a:r>
            <a:r>
              <a:rPr lang="el-GR" sz="4400" dirty="0" smtClean="0"/>
              <a:t>περισσότερη </a:t>
            </a:r>
            <a:r>
              <a:rPr lang="el-GR" sz="4400" dirty="0"/>
              <a:t>ζήτηση </a:t>
            </a:r>
            <a:r>
              <a:rPr lang="el-GR" sz="4400" dirty="0" smtClean="0"/>
              <a:t>προσφορά πιστώσεων)</a:t>
            </a:r>
          </a:p>
          <a:p>
            <a:r>
              <a:rPr lang="el-GR" sz="4400" dirty="0" smtClean="0"/>
              <a:t>Μόνο ένας τρόπος για να σταματήσει η φρενίτιδα του ενθουσιασμού και της μόχλευσης (η φούσκα): το ΚΡΑΧ!</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3</a:t>
            </a:fld>
            <a:endParaRPr lang="en-US"/>
          </a:p>
        </p:txBody>
      </p:sp>
    </p:spTree>
    <p:extLst>
      <p:ext uri="{BB962C8B-B14F-4D97-AF65-F5344CB8AC3E}">
        <p14:creationId xmlns:p14="http://schemas.microsoft.com/office/powerpoint/2010/main" xmlns="" val="21222099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rgbClr val="0070C0"/>
                </a:solidFill>
              </a:rPr>
              <a:t>Η</a:t>
            </a:r>
            <a:r>
              <a:rPr lang="el-GR" sz="3600" b="1" dirty="0" smtClean="0">
                <a:solidFill>
                  <a:srgbClr val="0070C0"/>
                </a:solidFill>
              </a:rPr>
              <a:t> σκυτάλη: από τις ΚΤ στο κράτος κι από εκεί στο φορολογούμενο</a:t>
            </a:r>
            <a:endParaRPr lang="en-US" sz="3600" b="1" dirty="0">
              <a:solidFill>
                <a:srgbClr val="0070C0"/>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l-GR" dirty="0" smtClean="0"/>
              <a:t>Οι ΚΤ τα κατάφεραν ως δανειστές εσχάτης ανάγκης και συντονίστηκαν και μεταξύ τους ώστε να αποφευχθεί μία παγκόσμια κρίση ρευστότητας</a:t>
            </a:r>
          </a:p>
          <a:p>
            <a:r>
              <a:rPr lang="el-GR" dirty="0" smtClean="0"/>
              <a:t>Η </a:t>
            </a:r>
            <a:r>
              <a:rPr lang="en-GB" dirty="0" smtClean="0"/>
              <a:t>Fed </a:t>
            </a:r>
            <a:r>
              <a:rPr lang="el-GR" dirty="0" smtClean="0"/>
              <a:t>έφτασε στο σημείο να δανείζει κατευθείαν τις επιχειρήσεις αγοράζοντας εταιρικά ομόλογα</a:t>
            </a:r>
          </a:p>
          <a:p>
            <a:r>
              <a:rPr lang="el-GR" dirty="0" smtClean="0"/>
              <a:t>Οι ανάγκες όμως του τραπεζικού συστήματος δεν περιορίζονταν στο βραχυπρόθεσμο δανεισμό που παρέχει ο δανειστής εκτάκτης ανάγκης (ΚΤ) + ανάγκη επανακεφαλοποίησης</a:t>
            </a:r>
          </a:p>
          <a:p>
            <a:r>
              <a:rPr lang="el-GR" dirty="0" smtClean="0"/>
              <a:t>Οι ΚΤ δεχόμενες ως ενέχυρο (ή ανταλλάσσοντας) τα τοξικά προϊόντα που είχε συσσωρεύσει το τραπεζικό σύστημα βρέθηκαν οι ίδιες σε πιστωτικό αδιέξοδο</a:t>
            </a:r>
          </a:p>
          <a:p>
            <a:r>
              <a:rPr lang="el-GR" dirty="0" smtClean="0"/>
              <a:t>Τα κράτη παίρνουν τη σκυτάλη στην επανακεφαλοποίηση των τραπεζών και στην εγγύηση των διατραπεζικών δανείων. </a:t>
            </a:r>
          </a:p>
          <a:p>
            <a:r>
              <a:rPr lang="el-GR" dirty="0" smtClean="0"/>
              <a:t>Προηγείται η Μ. Βρετανία </a:t>
            </a:r>
            <a:r>
              <a:rPr lang="en-GB" dirty="0" smtClean="0"/>
              <a:t>(Gordon Brown) </a:t>
            </a:r>
            <a:r>
              <a:rPr lang="el-GR" dirty="0" smtClean="0"/>
              <a:t>κι ακολουθούν άλλες ευρωπαϊκές χώρες κι οι ΗΠΑ (</a:t>
            </a:r>
            <a:r>
              <a:rPr lang="en-GB" dirty="0" smtClean="0"/>
              <a:t>Paulson’s plan </a:t>
            </a:r>
            <a:r>
              <a:rPr lang="el-GR" dirty="0" smtClean="0"/>
              <a:t>– 700 δισ. $)  </a:t>
            </a:r>
          </a:p>
          <a:p>
            <a:endParaRPr lang="el-GR" dirty="0" smtClean="0"/>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30</a:t>
            </a:fld>
            <a:endParaRPr lang="en-US"/>
          </a:p>
        </p:txBody>
      </p:sp>
    </p:spTree>
    <p:extLst>
      <p:ext uri="{BB962C8B-B14F-4D97-AF65-F5344CB8AC3E}">
        <p14:creationId xmlns:p14="http://schemas.microsoft.com/office/powerpoint/2010/main" xmlns="" val="26345422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‘Δαγκώνοντας το χέρι που τους έσωσε’...</a:t>
            </a:r>
            <a:endParaRPr lang="en-US" sz="3600" b="1" dirty="0">
              <a:solidFill>
                <a:srgbClr val="0070C0"/>
              </a:solidFill>
            </a:endParaRPr>
          </a:p>
        </p:txBody>
      </p:sp>
      <p:sp>
        <p:nvSpPr>
          <p:cNvPr id="3" name="Content Placeholder 2"/>
          <p:cNvSpPr>
            <a:spLocks noGrp="1"/>
          </p:cNvSpPr>
          <p:nvPr>
            <p:ph idx="1"/>
          </p:nvPr>
        </p:nvSpPr>
        <p:spPr/>
        <p:txBody>
          <a:bodyPr>
            <a:normAutofit fontScale="70000" lnSpcReduction="20000"/>
          </a:bodyPr>
          <a:lstStyle/>
          <a:p>
            <a:r>
              <a:rPr lang="el-GR" dirty="0" smtClean="0"/>
              <a:t>Οι επεμβάσεις των κρατών οδηγούν σε αύξηση του δημόσιου χρέους</a:t>
            </a:r>
          </a:p>
          <a:p>
            <a:r>
              <a:rPr lang="el-GR" dirty="0" smtClean="0"/>
              <a:t>Οι ‘αγορές’ αφού διεσώθηκαν από τις παρεμβάσεις των ΚΤ και των Κρατών διαπιστώνουν ότι τα ομόλογα αρκετών κρατών είναι επισφαλή λόγω της απότομης αύξησης του δημοσίου χρέους</a:t>
            </a:r>
          </a:p>
          <a:p>
            <a:r>
              <a:rPr lang="el-GR" dirty="0" smtClean="0"/>
              <a:t>Οι γνωστές 3 εταιρίες αξιολόγησης αποφασίζουν ότι αυτή τη φορά θα κάνουν (με υπερβάλλοντα ζήλο) τη δουλειά τους</a:t>
            </a:r>
          </a:p>
          <a:p>
            <a:r>
              <a:rPr lang="el-GR" dirty="0" smtClean="0"/>
              <a:t>Νευρικότητα στις </a:t>
            </a:r>
            <a:r>
              <a:rPr lang="en-GB" dirty="0" smtClean="0"/>
              <a:t>‘</a:t>
            </a:r>
            <a:r>
              <a:rPr lang="el-GR" dirty="0" smtClean="0"/>
              <a:t>αγορές</a:t>
            </a:r>
            <a:r>
              <a:rPr lang="en-GB" dirty="0" smtClean="0"/>
              <a:t>’</a:t>
            </a:r>
            <a:r>
              <a:rPr lang="el-GR" dirty="0" smtClean="0"/>
              <a:t> που ψάχνουν να βρουν ποια θα είναι τα τοξικά δημόσια ομόλογα</a:t>
            </a:r>
            <a:r>
              <a:rPr lang="en-GB" dirty="0" smtClean="0"/>
              <a:t> </a:t>
            </a:r>
            <a:r>
              <a:rPr lang="el-GR" dirty="0" smtClean="0"/>
              <a:t>που πρέπει να ξεφορτωθούν</a:t>
            </a:r>
          </a:p>
          <a:p>
            <a:r>
              <a:rPr lang="el-GR" dirty="0" smtClean="0"/>
              <a:t>Μέσα στην κρίση υστερίας των </a:t>
            </a:r>
            <a:r>
              <a:rPr lang="en-GB" dirty="0" smtClean="0"/>
              <a:t>‘</a:t>
            </a:r>
            <a:r>
              <a:rPr lang="el-GR" dirty="0" smtClean="0"/>
              <a:t>αγορών</a:t>
            </a:r>
            <a:r>
              <a:rPr lang="en-GB" dirty="0" smtClean="0"/>
              <a:t>’</a:t>
            </a:r>
            <a:r>
              <a:rPr lang="el-GR" dirty="0" smtClean="0"/>
              <a:t> μία μικρή ξεχασμένη χώρα της ΕΕ καταφέρνει να τραβήξει επάνω της την προσοχή όλων:</a:t>
            </a:r>
            <a:r>
              <a:rPr lang="en-GB" dirty="0" smtClean="0"/>
              <a:t> E</a:t>
            </a:r>
            <a:r>
              <a:rPr lang="el-GR" dirty="0" smtClean="0"/>
              <a:t>ίναι η 2</a:t>
            </a:r>
            <a:r>
              <a:rPr lang="el-GR" baseline="30000" dirty="0" smtClean="0"/>
              <a:t>η</a:t>
            </a:r>
            <a:r>
              <a:rPr lang="el-GR" dirty="0" smtClean="0"/>
              <a:t> φορά που δηλώνει στους Ευρωπαίους αξιωματούχους ότι οι στατιστικές της είναι πλαστές – η απάντηση του κ. </a:t>
            </a:r>
            <a:r>
              <a:rPr lang="en-GB" dirty="0" smtClean="0"/>
              <a:t>J-C Junker </a:t>
            </a:r>
            <a:r>
              <a:rPr lang="el-GR" dirty="0" smtClean="0"/>
              <a:t>σαφής: </a:t>
            </a:r>
            <a:r>
              <a:rPr lang="en-GB" dirty="0"/>
              <a:t>T</a:t>
            </a:r>
            <a:r>
              <a:rPr lang="en-GB" dirty="0" smtClean="0"/>
              <a:t>he game is over!)</a:t>
            </a:r>
            <a:endParaRPr lang="el-GR" dirty="0" smtClean="0"/>
          </a:p>
          <a:p>
            <a:r>
              <a:rPr lang="el-GR" dirty="0" smtClean="0"/>
              <a:t>Τη συνέχεια την ξέρετε ...</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31</a:t>
            </a:fld>
            <a:endParaRPr lang="en-US"/>
          </a:p>
        </p:txBody>
      </p:sp>
    </p:spTree>
    <p:extLst>
      <p:ext uri="{BB962C8B-B14F-4D97-AF65-F5344CB8AC3E}">
        <p14:creationId xmlns:p14="http://schemas.microsoft.com/office/powerpoint/2010/main" xmlns="" val="32821556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Βιβλιογραφία</a:t>
            </a:r>
            <a:endParaRPr lang="en-US" sz="3600" b="1" dirty="0">
              <a:solidFill>
                <a:srgbClr val="0070C0"/>
              </a:solidFill>
            </a:endParaRPr>
          </a:p>
        </p:txBody>
      </p:sp>
      <p:sp>
        <p:nvSpPr>
          <p:cNvPr id="3" name="Content Placeholder 2"/>
          <p:cNvSpPr>
            <a:spLocks noGrp="1"/>
          </p:cNvSpPr>
          <p:nvPr>
            <p:ph idx="1"/>
          </p:nvPr>
        </p:nvSpPr>
        <p:spPr/>
        <p:txBody>
          <a:bodyPr>
            <a:normAutofit fontScale="70000" lnSpcReduction="20000"/>
          </a:bodyPr>
          <a:lstStyle/>
          <a:p>
            <a:pPr>
              <a:lnSpc>
                <a:spcPct val="120000"/>
              </a:lnSpc>
            </a:pPr>
            <a:r>
              <a:rPr lang="el-GR" dirty="0" smtClean="0"/>
              <a:t>Η ύλη της παρούσας διάλεξης δεν υπάρχει στα προτεινόμενα εγχειρίδια</a:t>
            </a:r>
          </a:p>
          <a:p>
            <a:pPr>
              <a:lnSpc>
                <a:spcPct val="120000"/>
              </a:lnSpc>
            </a:pPr>
            <a:r>
              <a:rPr lang="el-GR" dirty="0" smtClean="0"/>
              <a:t>Βιβλιογραφικές πηγές που πρέπει να μελετήσετε:</a:t>
            </a:r>
          </a:p>
          <a:p>
            <a:pPr>
              <a:lnSpc>
                <a:spcPct val="120000"/>
              </a:lnSpc>
            </a:pPr>
            <a:r>
              <a:rPr lang="el-GR" dirty="0" smtClean="0"/>
              <a:t>Γ. Βαρουφάκης (2012), ‘Τρεις τοξικές Θεωρίες που θεμελίωσαν το Οικονομικό Γίγνεσθαι πριν το 2008’, στο βιβλίο του ιδίου: </a:t>
            </a:r>
            <a:r>
              <a:rPr lang="el-GR" i="1" dirty="0" smtClean="0"/>
              <a:t>Ο Παγκόσμιος Μινώταυρος</a:t>
            </a:r>
            <a:r>
              <a:rPr lang="el-GR" dirty="0" smtClean="0"/>
              <a:t>, Αθήνα: Εκδ. Λιβάνη, σελ. 68-72.</a:t>
            </a:r>
          </a:p>
          <a:p>
            <a:pPr>
              <a:lnSpc>
                <a:spcPct val="120000"/>
              </a:lnSpc>
            </a:pPr>
            <a:r>
              <a:rPr lang="el-GR" dirty="0" smtClean="0"/>
              <a:t>Α</a:t>
            </a:r>
            <a:r>
              <a:rPr lang="en-GB" dirty="0" smtClean="0"/>
              <a:t>. </a:t>
            </a:r>
            <a:r>
              <a:rPr lang="en-GB" dirty="0" err="1" smtClean="0"/>
              <a:t>Orlean</a:t>
            </a:r>
            <a:r>
              <a:rPr lang="en-GB" dirty="0" smtClean="0"/>
              <a:t> (2009), ‘</a:t>
            </a:r>
            <a:r>
              <a:rPr lang="el-GR" dirty="0" smtClean="0"/>
              <a:t>Είναι Ορθολογικές οι Χρηματοοικονομικές Αγορές;’, στο </a:t>
            </a:r>
            <a:r>
              <a:rPr lang="en-GB" dirty="0" smtClean="0"/>
              <a:t>Ph. </a:t>
            </a:r>
            <a:r>
              <a:rPr lang="en-GB" dirty="0" err="1" smtClean="0"/>
              <a:t>Askenazy</a:t>
            </a:r>
            <a:r>
              <a:rPr lang="en-GB" dirty="0" smtClean="0"/>
              <a:t> &amp; D. Cohen, </a:t>
            </a:r>
            <a:r>
              <a:rPr lang="en-GB" i="1" dirty="0" smtClean="0"/>
              <a:t>H </a:t>
            </a:r>
            <a:r>
              <a:rPr lang="el-GR" i="1" dirty="0" smtClean="0"/>
              <a:t>Οικονομία Σήμερα</a:t>
            </a:r>
            <a:r>
              <a:rPr lang="el-GR" dirty="0" smtClean="0"/>
              <a:t>, Αθήνα: Εκδ. Πόλις, σελ. 60-73.</a:t>
            </a:r>
          </a:p>
          <a:p>
            <a:pPr>
              <a:lnSpc>
                <a:spcPct val="120000"/>
              </a:lnSpc>
            </a:pPr>
            <a:r>
              <a:rPr lang="en-GB" dirty="0" smtClean="0"/>
              <a:t>M. </a:t>
            </a:r>
            <a:r>
              <a:rPr lang="en-GB" dirty="0" err="1" smtClean="0"/>
              <a:t>Aglietta</a:t>
            </a:r>
            <a:r>
              <a:rPr lang="en-GB" dirty="0" smtClean="0"/>
              <a:t> (2009), </a:t>
            </a:r>
            <a:r>
              <a:rPr lang="el-GR" i="1" dirty="0" smtClean="0"/>
              <a:t>Η Οικονομική Κρίση</a:t>
            </a:r>
            <a:r>
              <a:rPr lang="el-GR" dirty="0" smtClean="0"/>
              <a:t>, Αθήνα: Εκδ. Πόλις, σελ. 11-45 και 63-75.</a:t>
            </a:r>
          </a:p>
        </p:txBody>
      </p:sp>
      <p:sp>
        <p:nvSpPr>
          <p:cNvPr id="4" name="Slide Number Placeholder 3"/>
          <p:cNvSpPr>
            <a:spLocks noGrp="1"/>
          </p:cNvSpPr>
          <p:nvPr>
            <p:ph type="sldNum" sz="quarter" idx="12"/>
          </p:nvPr>
        </p:nvSpPr>
        <p:spPr/>
        <p:txBody>
          <a:bodyPr/>
          <a:lstStyle/>
          <a:p>
            <a:fld id="{E845927B-FD6B-4543-B66C-87E833B83545}" type="slidenum">
              <a:rPr lang="en-US" smtClean="0"/>
              <a:pPr/>
              <a:t>32</a:t>
            </a:fld>
            <a:endParaRPr lang="en-US"/>
          </a:p>
        </p:txBody>
      </p:sp>
    </p:spTree>
    <p:extLst>
      <p:ext uri="{BB962C8B-B14F-4D97-AF65-F5344CB8AC3E}">
        <p14:creationId xmlns:p14="http://schemas.microsoft.com/office/powerpoint/2010/main" xmlns="" val="598080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Βασικές προσεγγίσεις των Χ/Π αγορών</a:t>
            </a:r>
            <a:endParaRPr lang="en-US" sz="3600" b="1" dirty="0">
              <a:solidFill>
                <a:srgbClr val="0070C0"/>
              </a:solidFill>
            </a:endParaRPr>
          </a:p>
        </p:txBody>
      </p:sp>
      <p:sp>
        <p:nvSpPr>
          <p:cNvPr id="3" name="Content Placeholder 2"/>
          <p:cNvSpPr>
            <a:spLocks noGrp="1"/>
          </p:cNvSpPr>
          <p:nvPr>
            <p:ph idx="1"/>
          </p:nvPr>
        </p:nvSpPr>
        <p:spPr/>
        <p:txBody>
          <a:bodyPr/>
          <a:lstStyle/>
          <a:p>
            <a:r>
              <a:rPr lang="el-GR" dirty="0" smtClean="0"/>
              <a:t>Νεοκλασική Χρηματοοικονομική</a:t>
            </a:r>
          </a:p>
          <a:p>
            <a:pPr lvl="0"/>
            <a:r>
              <a:rPr lang="el-GR" dirty="0" smtClean="0"/>
              <a:t>Συμπεριφορική </a:t>
            </a:r>
            <a:r>
              <a:rPr lang="el-GR" dirty="0" smtClean="0">
                <a:solidFill>
                  <a:prstClr val="black"/>
                </a:solidFill>
              </a:rPr>
              <a:t>Χρηματοοικονομική</a:t>
            </a:r>
            <a:r>
              <a:rPr lang="en-GB" dirty="0" smtClean="0">
                <a:solidFill>
                  <a:prstClr val="black"/>
                </a:solidFill>
              </a:rPr>
              <a:t> (</a:t>
            </a:r>
            <a:r>
              <a:rPr lang="en-GB" dirty="0" err="1" smtClean="0">
                <a:solidFill>
                  <a:prstClr val="black"/>
                </a:solidFill>
              </a:rPr>
              <a:t>behavioral</a:t>
            </a:r>
            <a:r>
              <a:rPr lang="en-GB" dirty="0" smtClean="0">
                <a:solidFill>
                  <a:prstClr val="black"/>
                </a:solidFill>
              </a:rPr>
              <a:t> finance)</a:t>
            </a:r>
            <a:endParaRPr lang="el-GR" dirty="0" smtClean="0">
              <a:solidFill>
                <a:prstClr val="black"/>
              </a:solidFill>
            </a:endParaRPr>
          </a:p>
          <a:p>
            <a:pPr lvl="0"/>
            <a:r>
              <a:rPr lang="el-GR" dirty="0" smtClean="0">
                <a:solidFill>
                  <a:prstClr val="black"/>
                </a:solidFill>
              </a:rPr>
              <a:t>Πειραματική οικονομική</a:t>
            </a:r>
            <a:r>
              <a:rPr lang="en-GB" dirty="0" smtClean="0">
                <a:solidFill>
                  <a:prstClr val="black"/>
                </a:solidFill>
              </a:rPr>
              <a:t> (experimental economics)</a:t>
            </a:r>
            <a:endParaRPr lang="el-GR" dirty="0" smtClean="0">
              <a:solidFill>
                <a:prstClr val="black"/>
              </a:solidFill>
            </a:endParaRPr>
          </a:p>
          <a:p>
            <a:pPr lvl="0"/>
            <a:r>
              <a:rPr lang="el-GR" dirty="0" smtClean="0">
                <a:solidFill>
                  <a:prstClr val="black"/>
                </a:solidFill>
              </a:rPr>
              <a:t>Μετα-κεϋνσιανές προσεγγίσεις</a:t>
            </a:r>
            <a:endParaRPr lang="el-GR"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4</a:t>
            </a:fld>
            <a:endParaRPr lang="en-US"/>
          </a:p>
        </p:txBody>
      </p:sp>
    </p:spTree>
    <p:extLst>
      <p:ext uri="{BB962C8B-B14F-4D97-AF65-F5344CB8AC3E}">
        <p14:creationId xmlns:p14="http://schemas.microsoft.com/office/powerpoint/2010/main" xmlns="" val="2658126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0070C0"/>
                </a:solidFill>
              </a:rPr>
              <a:t>Νεοκλασική Χρηματοοικονομική</a:t>
            </a:r>
            <a:endParaRPr lang="en-US" dirty="0"/>
          </a:p>
        </p:txBody>
      </p:sp>
      <p:sp>
        <p:nvSpPr>
          <p:cNvPr id="3" name="Content Placeholder 2"/>
          <p:cNvSpPr>
            <a:spLocks noGrp="1"/>
          </p:cNvSpPr>
          <p:nvPr>
            <p:ph idx="1"/>
          </p:nvPr>
        </p:nvSpPr>
        <p:spPr/>
        <p:txBody>
          <a:bodyPr>
            <a:normAutofit fontScale="77500" lnSpcReduction="20000"/>
          </a:bodyPr>
          <a:lstStyle/>
          <a:p>
            <a:r>
              <a:rPr lang="el-GR" dirty="0"/>
              <a:t>Σ</a:t>
            </a:r>
            <a:r>
              <a:rPr lang="el-GR" dirty="0" smtClean="0"/>
              <a:t>υνέχεια της μικρο-οικονομικής προσέγγισης =&gt; ορθολογικά άτομα, αποτελεσματικές αγορές, ισορροπία</a:t>
            </a:r>
          </a:p>
          <a:p>
            <a:r>
              <a:rPr lang="el-GR" dirty="0" smtClean="0"/>
              <a:t>Οι παραπάνω θεμελιώδεις υποθέσεις της νεοκλασικής θεωρίας αποτελούν τις </a:t>
            </a:r>
            <a:r>
              <a:rPr lang="el-GR" b="1" dirty="0" smtClean="0"/>
              <a:t>άρρητες παραδοχές </a:t>
            </a:r>
            <a:r>
              <a:rPr lang="el-GR" dirty="0" smtClean="0"/>
              <a:t>των περισσότερων μοντελοποιήσεων στη χρηματοοικονομική </a:t>
            </a:r>
            <a:r>
              <a:rPr lang="en-GB" dirty="0" smtClean="0"/>
              <a:t>(portfolio </a:t>
            </a:r>
            <a:r>
              <a:rPr lang="en-GB" dirty="0" err="1" smtClean="0"/>
              <a:t>theor</a:t>
            </a:r>
            <a:r>
              <a:rPr lang="fr-FR" dirty="0"/>
              <a:t>y</a:t>
            </a:r>
            <a:r>
              <a:rPr lang="en-GB" dirty="0" smtClean="0"/>
              <a:t>, Capital A</a:t>
            </a:r>
            <a:r>
              <a:rPr lang="fr-FR" dirty="0" err="1" smtClean="0"/>
              <a:t>sset</a:t>
            </a:r>
            <a:r>
              <a:rPr lang="fr-FR" dirty="0" smtClean="0"/>
              <a:t> Pricing </a:t>
            </a:r>
            <a:r>
              <a:rPr lang="fr-FR" dirty="0" err="1" smtClean="0"/>
              <a:t>Models</a:t>
            </a:r>
            <a:r>
              <a:rPr lang="fr-FR" dirty="0" smtClean="0"/>
              <a:t> [</a:t>
            </a:r>
            <a:r>
              <a:rPr lang="fr-FR" dirty="0" err="1" smtClean="0"/>
              <a:t>CAPMs</a:t>
            </a:r>
            <a:r>
              <a:rPr lang="fr-FR" dirty="0" smtClean="0"/>
              <a:t>], Black-</a:t>
            </a:r>
            <a:r>
              <a:rPr lang="fr-FR" dirty="0" err="1" smtClean="0"/>
              <a:t>Scholes</a:t>
            </a:r>
            <a:r>
              <a:rPr lang="fr-FR" dirty="0" smtClean="0"/>
              <a:t> model, </a:t>
            </a:r>
            <a:r>
              <a:rPr lang="en-GB" dirty="0" smtClean="0"/>
              <a:t>Modigliani-Miller theorem, …)</a:t>
            </a:r>
            <a:endParaRPr lang="el-GR" dirty="0" smtClean="0"/>
          </a:p>
          <a:p>
            <a:r>
              <a:rPr lang="el-GR" dirty="0" smtClean="0"/>
              <a:t>Βασική διαφορά: Το κέντρο βάρους μετατοπίζεται από την προσφορά και τη ζήτηση στην ύπαρξη (λειτουργία) του αρμπιτράζ (βλέπε και το νόμο της μίας τιμής)</a:t>
            </a:r>
          </a:p>
          <a:p>
            <a:r>
              <a:rPr lang="el-GR" dirty="0" smtClean="0"/>
              <a:t> Απουσία ευκαιριών αρμπιτράζ =&gt; η αγορά λειτουργεί αποτελεσματικά</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5</a:t>
            </a:fld>
            <a:endParaRPr lang="en-US"/>
          </a:p>
        </p:txBody>
      </p:sp>
    </p:spTree>
    <p:extLst>
      <p:ext uri="{BB962C8B-B14F-4D97-AF65-F5344CB8AC3E}">
        <p14:creationId xmlns:p14="http://schemas.microsoft.com/office/powerpoint/2010/main" xmlns="" val="3148944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0070C0"/>
                </a:solidFill>
              </a:rPr>
              <a:t>Η υπόθεση της αποτελεσματικότητας των αγορών (ΥΑΑ)</a:t>
            </a:r>
            <a:endParaRPr lang="en-US" sz="3600" b="1" dirty="0">
              <a:solidFill>
                <a:srgbClr val="0070C0"/>
              </a:solidFill>
            </a:endParaRP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l-GR" dirty="0" smtClean="0"/>
              <a:t>Χονδρικά: οι αγορές λειτουργούν αποτελεσματικά όταν αντανακλούν κάθε διαθέσιμη πληροφορία </a:t>
            </a:r>
          </a:p>
          <a:p>
            <a:r>
              <a:rPr lang="el-GR" dirty="0" smtClean="0"/>
              <a:t>1</a:t>
            </a:r>
            <a:r>
              <a:rPr lang="el-GR" baseline="30000" dirty="0" smtClean="0"/>
              <a:t>η</a:t>
            </a:r>
            <a:r>
              <a:rPr lang="el-GR" dirty="0" smtClean="0"/>
              <a:t> εκδοχή (αυστηρή): όταν τα περιουσιακά στοιχεία αποτιμώνται ορθά σε σχέση με τις διαθέσιμες πληροφορίες (οι εξωτερικές αξίες αντανακλούν τις εσωτερικές ή θεμελιώδεις αξίες των π.σ.)</a:t>
            </a:r>
          </a:p>
          <a:p>
            <a:r>
              <a:rPr lang="el-GR" dirty="0" smtClean="0"/>
              <a:t>2</a:t>
            </a:r>
            <a:r>
              <a:rPr lang="el-GR" baseline="30000" dirty="0" smtClean="0"/>
              <a:t>η</a:t>
            </a:r>
            <a:r>
              <a:rPr lang="el-GR" dirty="0" smtClean="0"/>
              <a:t> εκδοχή (λιγότερο αυστηρή): ... </a:t>
            </a:r>
            <a:r>
              <a:rPr lang="el-GR" dirty="0" smtClean="0"/>
              <a:t>Α</a:t>
            </a:r>
            <a:r>
              <a:rPr lang="el-GR" dirty="0" smtClean="0"/>
              <a:t>ποδοχή </a:t>
            </a:r>
            <a:r>
              <a:rPr lang="el-GR" dirty="0" smtClean="0"/>
              <a:t>ότι υπάρχουν τριβές-ανωμαλίες στο σύστημα: </a:t>
            </a:r>
            <a:r>
              <a:rPr lang="el-GR" dirty="0" smtClean="0"/>
              <a:t>Αλλά η εξέλιξή τους δεν μπορεί </a:t>
            </a:r>
            <a:r>
              <a:rPr lang="el-GR" dirty="0" smtClean="0"/>
              <a:t>να </a:t>
            </a:r>
            <a:r>
              <a:rPr lang="el-GR" dirty="0" smtClean="0"/>
              <a:t>προβλεφθεί </a:t>
            </a:r>
            <a:endParaRPr lang="el-GR" dirty="0" smtClean="0"/>
          </a:p>
          <a:p>
            <a:r>
              <a:rPr lang="el-GR" dirty="0" smtClean="0"/>
              <a:t>3</a:t>
            </a:r>
            <a:r>
              <a:rPr lang="el-GR" baseline="30000" dirty="0" smtClean="0"/>
              <a:t>η</a:t>
            </a:r>
            <a:r>
              <a:rPr lang="el-GR" dirty="0" smtClean="0"/>
              <a:t> εκδοχή (πιο χαλαρή): ... όταν οι υπάρχουσες ανωμαλίες </a:t>
            </a:r>
            <a:r>
              <a:rPr lang="el-GR" dirty="0" smtClean="0"/>
              <a:t>θα μπορούσαν να ήταν προβλέψιμες αλλά δεν </a:t>
            </a:r>
            <a:r>
              <a:rPr lang="el-GR" dirty="0" smtClean="0"/>
              <a:t>αξίζουν τον κόπο και το χρήμα για να εκμεταλλευτούν</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6</a:t>
            </a:fld>
            <a:endParaRPr lang="en-US"/>
          </a:p>
        </p:txBody>
      </p:sp>
    </p:spTree>
    <p:extLst>
      <p:ext uri="{BB962C8B-B14F-4D97-AF65-F5344CB8AC3E}">
        <p14:creationId xmlns:p14="http://schemas.microsoft.com/office/powerpoint/2010/main" xmlns="" val="1538749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rgbClr val="0070C0"/>
                </a:solidFill>
              </a:rPr>
              <a:t>Βασικά προβλήματα των ΥΑΑ</a:t>
            </a:r>
            <a:endParaRPr lang="en-US" sz="3600" b="1" dirty="0">
              <a:solidFill>
                <a:srgbClr val="0070C0"/>
              </a:solidFill>
            </a:endParaRPr>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r>
              <a:rPr lang="el-GR" dirty="0" smtClean="0"/>
              <a:t>Αδύνατη η εμπειρική επαλήθευση: Υπερκέρδη = ανάληψη κινδύνου</a:t>
            </a:r>
          </a:p>
          <a:p>
            <a:r>
              <a:rPr lang="el-GR" dirty="0" smtClean="0"/>
              <a:t>Μόνο η ΥΑΑ1 οδηγεί σε αποτελεσματική κατανομή των πόρων (το προσδοκώμενο αποτέλεσμα μιας τέλειας αγοράς =&gt; τα κεφάλαια κατευθύνονται στις πλέον ‘σωστές’ ή ‘χρήσιμες’ επενδύσεις)</a:t>
            </a:r>
          </a:p>
          <a:p>
            <a:r>
              <a:rPr lang="el-GR" dirty="0" smtClean="0"/>
              <a:t>ΥΑΑ2,3=&gt; Βραχυχρόνιες ανωμαλίες οι οποίες αποτελούν την εξαίρεση κι όχι τον κανόνα κι επίσης διορθώνονται μακροχρόνια (επιστροφή στις θεμελιώδεις αξίες). Είναι οι φούσκες απλές εξαιρέσεις και το σκάσιμο αυτών απλές διορθώσεις;;; </a:t>
            </a:r>
          </a:p>
          <a:p>
            <a:r>
              <a:rPr lang="el-GR" dirty="0" smtClean="0"/>
              <a:t>Οι διαθέσιμες πληροφορίες εξηγούν πολύ λίγο τις εξελίξεις των τιμών. Το ίδιο ισχύει κι εκ των υστέρων, δηλ.  για τις νέες πληροφορίες που θα προκύψουν!  </a:t>
            </a:r>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7</a:t>
            </a:fld>
            <a:endParaRPr lang="en-US"/>
          </a:p>
        </p:txBody>
      </p:sp>
    </p:spTree>
    <p:extLst>
      <p:ext uri="{BB962C8B-B14F-4D97-AF65-F5344CB8AC3E}">
        <p14:creationId xmlns:p14="http://schemas.microsoft.com/office/powerpoint/2010/main" xmlns="" val="1060068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0070C0"/>
                </a:solidFill>
              </a:rPr>
              <a:t>Η κριτική της συμπεριφορικής Χ/Ο: Ορθολογικότητα (Ι)</a:t>
            </a:r>
            <a:endParaRPr lang="en-US" sz="3600" b="1" dirty="0">
              <a:solidFill>
                <a:srgbClr val="0070C0"/>
              </a:solidFill>
            </a:endParaRP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l-GR" dirty="0" smtClean="0"/>
              <a:t>Αν όλοι οι παίκτες ήταν ορθολογικοί, τότε η αγορά θα λειτουργούσε αποτελεματικά. Είναι; </a:t>
            </a:r>
          </a:p>
          <a:p>
            <a:r>
              <a:rPr lang="el-GR" dirty="0" smtClean="0"/>
              <a:t>Οι έρευνες των γνωστικών ψυχολόγων </a:t>
            </a:r>
            <a:r>
              <a:rPr lang="fr-FR" dirty="0" smtClean="0"/>
              <a:t>D</a:t>
            </a:r>
            <a:r>
              <a:rPr lang="el-GR" dirty="0" smtClean="0"/>
              <a:t>.</a:t>
            </a:r>
            <a:r>
              <a:rPr lang="fr-FR" dirty="0" smtClean="0"/>
              <a:t> K</a:t>
            </a:r>
            <a:r>
              <a:rPr lang="en-GB" dirty="0" err="1" smtClean="0"/>
              <a:t>ahneman</a:t>
            </a:r>
            <a:r>
              <a:rPr lang="en-GB" dirty="0" smtClean="0"/>
              <a:t> (Nobel </a:t>
            </a:r>
            <a:r>
              <a:rPr lang="el-GR" dirty="0" smtClean="0"/>
              <a:t>οικονομικής 2002) </a:t>
            </a:r>
            <a:r>
              <a:rPr lang="el-GR" dirty="0">
                <a:solidFill>
                  <a:prstClr val="black"/>
                </a:solidFill>
              </a:rPr>
              <a:t>και </a:t>
            </a:r>
            <a:r>
              <a:rPr lang="en-GB" dirty="0">
                <a:solidFill>
                  <a:prstClr val="black"/>
                </a:solidFill>
              </a:rPr>
              <a:t>A. </a:t>
            </a:r>
            <a:r>
              <a:rPr lang="en-GB" dirty="0" err="1">
                <a:solidFill>
                  <a:prstClr val="black"/>
                </a:solidFill>
              </a:rPr>
              <a:t>Tversky</a:t>
            </a:r>
            <a:r>
              <a:rPr lang="en-GB" dirty="0">
                <a:solidFill>
                  <a:prstClr val="black"/>
                </a:solidFill>
              </a:rPr>
              <a:t> </a:t>
            </a:r>
            <a:r>
              <a:rPr lang="el-GR" dirty="0" smtClean="0"/>
              <a:t>έδειξαν ότι οι ατομικές συμπεριφορές απέναντι στον κίνδυνο αποκλίνουν σημαντικά από τις προβλέψεις της ορθολογικής επιλογής</a:t>
            </a:r>
          </a:p>
          <a:p>
            <a:r>
              <a:rPr lang="el-GR" dirty="0" smtClean="0"/>
              <a:t>Αν οι ανορθολογικές αποφάσεις δεν συσχετίζονται μεταξύ τους (σφάλματα τα οποία τείνουν να αλληλο-εξουδετερώνονται) η αγορά εξακολουθεί να είναι αποτελεσματική</a:t>
            </a:r>
          </a:p>
          <a:p>
            <a:r>
              <a:rPr lang="el-GR" dirty="0" smtClean="0"/>
              <a:t>Ακόμη όμως κι αν υπάρχει συσχέτιση, η ύπαρξη ορθολογικών παικτών αρμπιτράζ θα οδηγήσει τις τιμές των π.σ. κοντά στις θεμελιώδεις τους αξίες</a:t>
            </a:r>
          </a:p>
          <a:p>
            <a:r>
              <a:rPr lang="el-GR" dirty="0" smtClean="0"/>
              <a:t>Επιπλέον επιχείρημα υπέρ της νεοκλασικής θεώρησης: Η υιοθέτηση της δαρβινικής φυσικής επιλογής</a:t>
            </a:r>
            <a:r>
              <a:rPr lang="en-GB" dirty="0" smtClean="0"/>
              <a:t> (Friedman 1953)</a:t>
            </a:r>
            <a:r>
              <a:rPr lang="el-GR" dirty="0" smtClean="0"/>
              <a:t>: η αγορά θα εξαφανίσει μακροχρόνια τους ανορθολογικούς παίκτες</a:t>
            </a:r>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8</a:t>
            </a:fld>
            <a:endParaRPr lang="en-US"/>
          </a:p>
        </p:txBody>
      </p:sp>
    </p:spTree>
    <p:extLst>
      <p:ext uri="{BB962C8B-B14F-4D97-AF65-F5344CB8AC3E}">
        <p14:creationId xmlns:p14="http://schemas.microsoft.com/office/powerpoint/2010/main" xmlns="" val="3398592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b="1" dirty="0">
                <a:solidFill>
                  <a:srgbClr val="0070C0"/>
                </a:solidFill>
              </a:rPr>
              <a:t>Η κριτική της συμπεριφορικής Χ/Ο: Ορθολογικότητα (</a:t>
            </a:r>
            <a:r>
              <a:rPr lang="el-GR" sz="3600" b="1" dirty="0" smtClean="0">
                <a:solidFill>
                  <a:srgbClr val="0070C0"/>
                </a:solidFill>
              </a:rPr>
              <a:t>ΙΙ)</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l-GR" dirty="0" smtClean="0"/>
              <a:t>Η συμπεριφορική Χ/Ο δίνει έμφαση στην ύπαρξη μεγάλου αριθμού παικτών με ανορθολογικές στρατηγικές</a:t>
            </a:r>
          </a:p>
          <a:p>
            <a:r>
              <a:rPr lang="el-GR" dirty="0" smtClean="0"/>
              <a:t>Εξ’ού και η ονομασία </a:t>
            </a:r>
            <a:r>
              <a:rPr lang="en-GB" dirty="0" smtClean="0"/>
              <a:t>Noise Trader Approach</a:t>
            </a:r>
            <a:endParaRPr lang="el-GR" dirty="0" smtClean="0"/>
          </a:p>
          <a:p>
            <a:r>
              <a:rPr lang="el-GR" dirty="0" smtClean="0"/>
              <a:t>Παραδείγματα μη ορθολογικών αποφάσεων (βασίζονται κυρίως στο πως πολλοί παίκτες παίζουν στην πραγματικότητα):</a:t>
            </a:r>
          </a:p>
          <a:p>
            <a:r>
              <a:rPr lang="el-GR" dirty="0" smtClean="0"/>
              <a:t>Παρερμηνεία ή αγνόηση της διαθέσιμης πληροφόρησης (π.χ. Μην παίρνεις υπόψη σου τα θεμελιώδη: παίξε σύμφωνα με τη ψυχολογία της αγοράς) =/= της ασυμμετρίας στην πληροφόρηση</a:t>
            </a:r>
          </a:p>
          <a:p>
            <a:r>
              <a:rPr lang="el-GR" dirty="0" smtClean="0"/>
              <a:t>Εμπειρικές μέθοδοι (</a:t>
            </a:r>
            <a:r>
              <a:rPr lang="fr-FR" dirty="0" err="1" smtClean="0"/>
              <a:t>popul</a:t>
            </a:r>
            <a:r>
              <a:rPr lang="en-GB" dirty="0" err="1" smtClean="0"/>
              <a:t>ar</a:t>
            </a:r>
            <a:r>
              <a:rPr lang="en-GB" dirty="0" smtClean="0"/>
              <a:t> models)  </a:t>
            </a:r>
            <a:r>
              <a:rPr lang="el-GR" dirty="0" smtClean="0"/>
              <a:t>όπως η </a:t>
            </a:r>
            <a:r>
              <a:rPr lang="en-GB" dirty="0" smtClean="0"/>
              <a:t>technical analysis</a:t>
            </a:r>
            <a:r>
              <a:rPr lang="el-GR" dirty="0" smtClean="0"/>
              <a:t> (προβλέψεις με βάση τις τάσεις) ή η λαϊκή σοφία να αγοράζουμε όταν η τιμή του π.σ. ανεβαίνει και να πουλάμε όταν πέφτει </a:t>
            </a:r>
          </a:p>
          <a:p>
            <a:pPr lvl="1"/>
            <a:endParaRPr lang="en-GB" dirty="0" smtClean="0"/>
          </a:p>
          <a:p>
            <a:endParaRPr lang="en-US" dirty="0"/>
          </a:p>
        </p:txBody>
      </p:sp>
      <p:sp>
        <p:nvSpPr>
          <p:cNvPr id="4" name="Slide Number Placeholder 3"/>
          <p:cNvSpPr>
            <a:spLocks noGrp="1"/>
          </p:cNvSpPr>
          <p:nvPr>
            <p:ph type="sldNum" sz="quarter" idx="12"/>
          </p:nvPr>
        </p:nvSpPr>
        <p:spPr/>
        <p:txBody>
          <a:bodyPr/>
          <a:lstStyle/>
          <a:p>
            <a:fld id="{E845927B-FD6B-4543-B66C-87E833B83545}" type="slidenum">
              <a:rPr lang="en-US" smtClean="0"/>
              <a:pPr/>
              <a:t>9</a:t>
            </a:fld>
            <a:endParaRPr lang="en-US"/>
          </a:p>
        </p:txBody>
      </p:sp>
    </p:spTree>
    <p:extLst>
      <p:ext uri="{BB962C8B-B14F-4D97-AF65-F5344CB8AC3E}">
        <p14:creationId xmlns:p14="http://schemas.microsoft.com/office/powerpoint/2010/main" xmlns="" val="665508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1855</TotalTime>
  <Words>3226</Words>
  <Application>Microsoft Office PowerPoint</Application>
  <PresentationFormat>On-screen Show (4:3)</PresentationFormat>
  <Paragraphs>191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Άνοδος και κρίσεις του χρηματοπιστωτικού καπιταλισμού (finance-led capitalism) </vt:lpstr>
      <vt:lpstr>1. Οι ιδιαιτερότητες των Χ/Π αγορών</vt:lpstr>
      <vt:lpstr>Όταν δεν ισχύει ο νόμος της προσφοράς και της ζήτησης ...</vt:lpstr>
      <vt:lpstr>Βασικές προσεγγίσεις των Χ/Π αγορών</vt:lpstr>
      <vt:lpstr>Νεοκλασική Χρηματοοικονομική</vt:lpstr>
      <vt:lpstr>Η υπόθεση της αποτελεσματικότητας των αγορών (ΥΑΑ)</vt:lpstr>
      <vt:lpstr>Βασικά προβλήματα των ΥΑΑ</vt:lpstr>
      <vt:lpstr>Η κριτική της συμπεριφορικής Χ/Ο: Ορθολογικότητα (Ι)</vt:lpstr>
      <vt:lpstr>Η κριτική της συμπεριφορικής Χ/Ο: Ορθολογικότητα (ΙΙ)</vt:lpstr>
      <vt:lpstr>Η κριτική της συμπεριφορικής Χ/Ο: Περιορισμένο αρμπιτράζ</vt:lpstr>
      <vt:lpstr>Τα όρια της συμπεριφορικής Χ/Ο</vt:lpstr>
      <vt:lpstr>Άλλες σύγχρονες εξελίξεις στο θέμα</vt:lpstr>
      <vt:lpstr>2. Η άνοδος του χρηματοπιστωτικού καπιταλισμού (1980-?)</vt:lpstr>
      <vt:lpstr>Ο νεο-φιλευθερισμός στην ‘πραγματική’ οικονομία</vt:lpstr>
      <vt:lpstr>Labor productivity and real wage in US (1947-2008, quarterly data)</vt:lpstr>
      <vt:lpstr>Slide 16</vt:lpstr>
      <vt:lpstr>Ο νεο-φιλευθερισμός στο Χ/Π σύστημα</vt:lpstr>
      <vt:lpstr>X/Π καινοτομίες ή ‘όπλα μαζικής καταστροφής’  (Warren Buffett);</vt:lpstr>
      <vt:lpstr>Ratio of sum of foreign assets and liabilities to GDP (1970-2004)</vt:lpstr>
      <vt:lpstr>Sum of external assets and liabilities in percent of sum of exports and imports.</vt:lpstr>
      <vt:lpstr>Average of gross foreign assets and liabilities as a ratio to GDP (1970-2010)</vt:lpstr>
      <vt:lpstr>Oι επιπτώσεις της Χ/Π απορρύθμισης στην πραγματική οικονομία: Casino economy? </vt:lpstr>
      <vt:lpstr>The Casino economy in numbers</vt:lpstr>
      <vt:lpstr>Το παράδοξο της σχέσης κερδών-επένδυσης</vt:lpstr>
      <vt:lpstr>3. Οι κρίσεις του χρηματοπιστωτικού καπιταλισμού</vt:lpstr>
      <vt:lpstr>Η εξέλιξη του Δείκτη NASDAQ (1994-2005)</vt:lpstr>
      <vt:lpstr>2001-2006: Η ευφορία πριν την κρίση των subprimes στις ΗΠΑ</vt:lpstr>
      <vt:lpstr>Οι απαρχές της κρίσης</vt:lpstr>
      <vt:lpstr>Όταν η αποφυγή του ηθικού κινδύνου οδηγεί στο συστημικό κίνδυνο</vt:lpstr>
      <vt:lpstr>Η σκυτάλη: από τις ΚΤ στο κράτος κι από εκεί στο φορολογούμενο</vt:lpstr>
      <vt:lpstr>‘Δαγκώνοντας το χέρι που τους έσωσε’...</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George Liagouras</cp:lastModifiedBy>
  <cp:revision>71</cp:revision>
  <dcterms:created xsi:type="dcterms:W3CDTF">2015-01-08T15:22:24Z</dcterms:created>
  <dcterms:modified xsi:type="dcterms:W3CDTF">2016-06-26T18:39:10Z</dcterms:modified>
</cp:coreProperties>
</file>