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7" r:id="rId3"/>
    <p:sldId id="258" r:id="rId4"/>
    <p:sldId id="259" r:id="rId5"/>
    <p:sldId id="260" r:id="rId6"/>
    <p:sldId id="261" r:id="rId7"/>
    <p:sldId id="262" r:id="rId8"/>
    <p:sldId id="264" r:id="rId9"/>
    <p:sldId id="263"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10"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51E9E1-045B-47DD-94F7-BE119A572F8D}" type="datetimeFigureOut">
              <a:rPr lang="en-US" smtClean="0"/>
              <a:t>1/13/2014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E2FC9EB-619D-48F7-B12D-D1C73BF9A605}" type="slidenum">
              <a:rPr lang="en-US" smtClean="0"/>
              <a:t>‹#›</a:t>
            </a:fld>
            <a:endParaRPr lang="en-US"/>
          </a:p>
        </p:txBody>
      </p:sp>
    </p:spTree>
    <p:extLst>
      <p:ext uri="{BB962C8B-B14F-4D97-AF65-F5344CB8AC3E}">
        <p14:creationId xmlns:p14="http://schemas.microsoft.com/office/powerpoint/2010/main" val="4581445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086A23B-4102-4C9B-920D-B0CE8649EB07}" type="datetime1">
              <a:rPr lang="en-US" smtClean="0"/>
              <a:t>1/13/2014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235B99-9D1D-4E08-BCF3-45316A713ED8}" type="slidenum">
              <a:rPr lang="en-US" smtClean="0"/>
              <a:t>‹#›</a:t>
            </a:fld>
            <a:endParaRPr lang="en-US"/>
          </a:p>
        </p:txBody>
      </p:sp>
    </p:spTree>
    <p:extLst>
      <p:ext uri="{BB962C8B-B14F-4D97-AF65-F5344CB8AC3E}">
        <p14:creationId xmlns:p14="http://schemas.microsoft.com/office/powerpoint/2010/main" val="15124686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4BE0890-80A3-4F11-BC2F-0A9E103FD949}" type="datetime1">
              <a:rPr lang="en-US" smtClean="0"/>
              <a:t>1/13/2014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235B99-9D1D-4E08-BCF3-45316A713ED8}" type="slidenum">
              <a:rPr lang="en-US" smtClean="0"/>
              <a:t>‹#›</a:t>
            </a:fld>
            <a:endParaRPr lang="en-US"/>
          </a:p>
        </p:txBody>
      </p:sp>
    </p:spTree>
    <p:extLst>
      <p:ext uri="{BB962C8B-B14F-4D97-AF65-F5344CB8AC3E}">
        <p14:creationId xmlns:p14="http://schemas.microsoft.com/office/powerpoint/2010/main" val="34055206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6E4E57-692E-4CC8-8999-A9CE8D09317E}" type="datetime1">
              <a:rPr lang="en-US" smtClean="0"/>
              <a:t>1/13/2014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235B99-9D1D-4E08-BCF3-45316A713ED8}" type="slidenum">
              <a:rPr lang="en-US" smtClean="0"/>
              <a:t>‹#›</a:t>
            </a:fld>
            <a:endParaRPr lang="en-US"/>
          </a:p>
        </p:txBody>
      </p:sp>
    </p:spTree>
    <p:extLst>
      <p:ext uri="{BB962C8B-B14F-4D97-AF65-F5344CB8AC3E}">
        <p14:creationId xmlns:p14="http://schemas.microsoft.com/office/powerpoint/2010/main" val="13213092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CF0F6E-E7EC-4004-A2B4-AC8EDAD54198}" type="datetime1">
              <a:rPr lang="en-US" smtClean="0"/>
              <a:t>1/13/2014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235B99-9D1D-4E08-BCF3-45316A713ED8}" type="slidenum">
              <a:rPr lang="en-US" smtClean="0"/>
              <a:t>‹#›</a:t>
            </a:fld>
            <a:endParaRPr lang="en-US"/>
          </a:p>
        </p:txBody>
      </p:sp>
    </p:spTree>
    <p:extLst>
      <p:ext uri="{BB962C8B-B14F-4D97-AF65-F5344CB8AC3E}">
        <p14:creationId xmlns:p14="http://schemas.microsoft.com/office/powerpoint/2010/main" val="35789819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AC3E201-50CB-40C9-8783-FC135B6BF45B}" type="datetime1">
              <a:rPr lang="en-US" smtClean="0"/>
              <a:t>1/13/2014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235B99-9D1D-4E08-BCF3-45316A713ED8}" type="slidenum">
              <a:rPr lang="en-US" smtClean="0"/>
              <a:t>‹#›</a:t>
            </a:fld>
            <a:endParaRPr lang="en-US"/>
          </a:p>
        </p:txBody>
      </p:sp>
    </p:spTree>
    <p:extLst>
      <p:ext uri="{BB962C8B-B14F-4D97-AF65-F5344CB8AC3E}">
        <p14:creationId xmlns:p14="http://schemas.microsoft.com/office/powerpoint/2010/main" val="972965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3D69112-5D0F-401E-896F-2AA4DF5CF388}" type="datetime1">
              <a:rPr lang="en-US" smtClean="0"/>
              <a:t>1/13/2014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235B99-9D1D-4E08-BCF3-45316A713ED8}" type="slidenum">
              <a:rPr lang="en-US" smtClean="0"/>
              <a:t>‹#›</a:t>
            </a:fld>
            <a:endParaRPr lang="en-US"/>
          </a:p>
        </p:txBody>
      </p:sp>
    </p:spTree>
    <p:extLst>
      <p:ext uri="{BB962C8B-B14F-4D97-AF65-F5344CB8AC3E}">
        <p14:creationId xmlns:p14="http://schemas.microsoft.com/office/powerpoint/2010/main" val="13456223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A9262DB-2327-4640-96C8-9252895B8533}" type="datetime1">
              <a:rPr lang="en-US" smtClean="0"/>
              <a:t>1/13/2014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235B99-9D1D-4E08-BCF3-45316A713ED8}" type="slidenum">
              <a:rPr lang="en-US" smtClean="0"/>
              <a:t>‹#›</a:t>
            </a:fld>
            <a:endParaRPr lang="en-US"/>
          </a:p>
        </p:txBody>
      </p:sp>
    </p:spTree>
    <p:extLst>
      <p:ext uri="{BB962C8B-B14F-4D97-AF65-F5344CB8AC3E}">
        <p14:creationId xmlns:p14="http://schemas.microsoft.com/office/powerpoint/2010/main" val="622394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E3D9D69-D3ED-4098-9F15-23B2332C24C7}" type="datetime1">
              <a:rPr lang="en-US" smtClean="0"/>
              <a:t>1/13/2014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235B99-9D1D-4E08-BCF3-45316A713ED8}" type="slidenum">
              <a:rPr lang="en-US" smtClean="0"/>
              <a:t>‹#›</a:t>
            </a:fld>
            <a:endParaRPr lang="en-US"/>
          </a:p>
        </p:txBody>
      </p:sp>
    </p:spTree>
    <p:extLst>
      <p:ext uri="{BB962C8B-B14F-4D97-AF65-F5344CB8AC3E}">
        <p14:creationId xmlns:p14="http://schemas.microsoft.com/office/powerpoint/2010/main" val="7976606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BDC57E-AD0B-4A78-871F-183C783E31BB}" type="datetime1">
              <a:rPr lang="en-US" smtClean="0"/>
              <a:t>1/13/2014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235B99-9D1D-4E08-BCF3-45316A713ED8}" type="slidenum">
              <a:rPr lang="en-US" smtClean="0"/>
              <a:t>‹#›</a:t>
            </a:fld>
            <a:endParaRPr lang="en-US"/>
          </a:p>
        </p:txBody>
      </p:sp>
    </p:spTree>
    <p:extLst>
      <p:ext uri="{BB962C8B-B14F-4D97-AF65-F5344CB8AC3E}">
        <p14:creationId xmlns:p14="http://schemas.microsoft.com/office/powerpoint/2010/main" val="30242166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ABE30FB-A7DC-4296-9BBD-ADB7061E0C05}" type="datetime1">
              <a:rPr lang="en-US" smtClean="0"/>
              <a:t>1/13/2014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235B99-9D1D-4E08-BCF3-45316A713ED8}" type="slidenum">
              <a:rPr lang="en-US" smtClean="0"/>
              <a:t>‹#›</a:t>
            </a:fld>
            <a:endParaRPr lang="en-US"/>
          </a:p>
        </p:txBody>
      </p:sp>
    </p:spTree>
    <p:extLst>
      <p:ext uri="{BB962C8B-B14F-4D97-AF65-F5344CB8AC3E}">
        <p14:creationId xmlns:p14="http://schemas.microsoft.com/office/powerpoint/2010/main" val="20881750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8E8181-72C4-4A43-BAF3-F9035B2200A9}" type="datetime1">
              <a:rPr lang="en-US" smtClean="0"/>
              <a:t>1/13/2014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235B99-9D1D-4E08-BCF3-45316A713ED8}" type="slidenum">
              <a:rPr lang="en-US" smtClean="0"/>
              <a:t>‹#›</a:t>
            </a:fld>
            <a:endParaRPr lang="en-US"/>
          </a:p>
        </p:txBody>
      </p:sp>
    </p:spTree>
    <p:extLst>
      <p:ext uri="{BB962C8B-B14F-4D97-AF65-F5344CB8AC3E}">
        <p14:creationId xmlns:p14="http://schemas.microsoft.com/office/powerpoint/2010/main" val="1011960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BC8BED-F638-4A1B-9D4B-46ED57773E5A}" type="datetime1">
              <a:rPr lang="en-US" smtClean="0"/>
              <a:t>1/13/2014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235B99-9D1D-4E08-BCF3-45316A713ED8}" type="slidenum">
              <a:rPr lang="en-US" smtClean="0"/>
              <a:t>‹#›</a:t>
            </a:fld>
            <a:endParaRPr lang="en-US"/>
          </a:p>
        </p:txBody>
      </p:sp>
    </p:spTree>
    <p:extLst>
      <p:ext uri="{BB962C8B-B14F-4D97-AF65-F5344CB8AC3E}">
        <p14:creationId xmlns:p14="http://schemas.microsoft.com/office/powerpoint/2010/main" val="16680617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52601"/>
            <a:ext cx="7772400" cy="1523999"/>
          </a:xfrm>
        </p:spPr>
        <p:txBody>
          <a:bodyPr>
            <a:normAutofit/>
          </a:bodyPr>
          <a:lstStyle/>
          <a:p>
            <a:r>
              <a:rPr lang="el-GR" sz="4000" b="1" dirty="0" smtClean="0">
                <a:solidFill>
                  <a:schemeClr val="accent1"/>
                </a:solidFill>
              </a:rPr>
              <a:t>8. Η </a:t>
            </a:r>
            <a:r>
              <a:rPr lang="el-GR" sz="4000" b="1" dirty="0" smtClean="0">
                <a:solidFill>
                  <a:schemeClr val="accent1"/>
                </a:solidFill>
              </a:rPr>
              <a:t>παγκοσμιοποίηση των αγορών κεφαλαίου</a:t>
            </a:r>
            <a:endParaRPr lang="en-US" sz="4000" b="1" dirty="0">
              <a:solidFill>
                <a:schemeClr val="accent1"/>
              </a:solidFill>
            </a:endParaRPr>
          </a:p>
        </p:txBody>
      </p:sp>
      <p:sp>
        <p:nvSpPr>
          <p:cNvPr id="3" name="Subtitle 2"/>
          <p:cNvSpPr>
            <a:spLocks noGrp="1"/>
          </p:cNvSpPr>
          <p:nvPr>
            <p:ph type="subTitle" idx="1"/>
          </p:nvPr>
        </p:nvSpPr>
        <p:spPr>
          <a:xfrm>
            <a:off x="914400" y="3886200"/>
            <a:ext cx="7620000" cy="1905000"/>
          </a:xfrm>
        </p:spPr>
        <p:txBody>
          <a:bodyPr>
            <a:normAutofit fontScale="70000" lnSpcReduction="20000"/>
          </a:bodyPr>
          <a:lstStyle/>
          <a:p>
            <a:pPr marL="514350" indent="-514350" algn="l">
              <a:buAutoNum type="arabicPeriod"/>
            </a:pPr>
            <a:r>
              <a:rPr lang="el-GR" dirty="0" smtClean="0">
                <a:solidFill>
                  <a:schemeClr val="tx1"/>
                </a:solidFill>
              </a:rPr>
              <a:t>Τα </a:t>
            </a:r>
            <a:r>
              <a:rPr lang="el-GR" dirty="0">
                <a:solidFill>
                  <a:schemeClr val="tx1"/>
                </a:solidFill>
              </a:rPr>
              <a:t>αναμενόμενα οφέλη από την παγκοσμιοποίηση των αγορών </a:t>
            </a:r>
            <a:r>
              <a:rPr lang="el-GR" dirty="0" smtClean="0">
                <a:solidFill>
                  <a:schemeClr val="tx1"/>
                </a:solidFill>
              </a:rPr>
              <a:t>κεφαλαίου</a:t>
            </a:r>
          </a:p>
          <a:p>
            <a:pPr marL="514350" indent="-514350" algn="l">
              <a:buAutoNum type="arabicPeriod"/>
            </a:pPr>
            <a:r>
              <a:rPr lang="el-GR" dirty="0">
                <a:solidFill>
                  <a:schemeClr val="tx1"/>
                </a:solidFill>
              </a:rPr>
              <a:t>Πόσο ‘αποτελεσματικά’ λειτουργεί η παγκόσμια αγορά κεφαλαίου</a:t>
            </a:r>
            <a:r>
              <a:rPr lang="el-GR" dirty="0" smtClean="0">
                <a:solidFill>
                  <a:schemeClr val="tx1"/>
                </a:solidFill>
              </a:rPr>
              <a:t>;</a:t>
            </a:r>
          </a:p>
          <a:p>
            <a:pPr marL="514350" indent="-514350" algn="l">
              <a:buAutoNum type="arabicPeriod"/>
            </a:pPr>
            <a:r>
              <a:rPr lang="el-GR" dirty="0">
                <a:solidFill>
                  <a:schemeClr val="tx1"/>
                </a:solidFill>
              </a:rPr>
              <a:t>Οι συστημικοί κίνδυνοι </a:t>
            </a:r>
            <a:r>
              <a:rPr lang="el-GR" dirty="0" smtClean="0">
                <a:solidFill>
                  <a:schemeClr val="tx1"/>
                </a:solidFill>
              </a:rPr>
              <a:t>των παγκοσμιοποιημένων κεφαλαιαγορών</a:t>
            </a:r>
            <a:endParaRPr lang="en-US" dirty="0">
              <a:solidFill>
                <a:schemeClr val="tx1"/>
              </a:solidFill>
            </a:endParaRPr>
          </a:p>
        </p:txBody>
      </p:sp>
      <p:sp>
        <p:nvSpPr>
          <p:cNvPr id="4" name="Slide Number Placeholder 3"/>
          <p:cNvSpPr>
            <a:spLocks noGrp="1"/>
          </p:cNvSpPr>
          <p:nvPr>
            <p:ph type="sldNum" sz="quarter" idx="12"/>
          </p:nvPr>
        </p:nvSpPr>
        <p:spPr/>
        <p:txBody>
          <a:bodyPr/>
          <a:lstStyle/>
          <a:p>
            <a:fld id="{9F235B99-9D1D-4E08-BCF3-45316A713ED8}" type="slidenum">
              <a:rPr lang="en-US" smtClean="0"/>
              <a:t>1</a:t>
            </a:fld>
            <a:endParaRPr lang="en-US"/>
          </a:p>
        </p:txBody>
      </p:sp>
    </p:spTree>
    <p:extLst>
      <p:ext uri="{BB962C8B-B14F-4D97-AF65-F5344CB8AC3E}">
        <p14:creationId xmlns:p14="http://schemas.microsoft.com/office/powerpoint/2010/main" val="35073947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kumimoji="0" lang="el-GR" altLang="en-US" sz="2800" b="1" i="0" u="none" strike="noStrike" kern="0" cap="none" spc="0" normalizeH="0" baseline="0" noProof="0" dirty="0" smtClean="0">
                <a:ln>
                  <a:noFill/>
                </a:ln>
                <a:solidFill>
                  <a:srgbClr val="0066CC"/>
                </a:solidFill>
                <a:effectLst/>
                <a:uLnTx/>
                <a:uFillTx/>
                <a:latin typeface="Arial"/>
              </a:rPr>
              <a:t>Ρυθμοί αποταμίευσης και επένδυσης για 24 χώρες, 1990-2005 μέσοι όροι</a:t>
            </a:r>
            <a:endParaRPr lang="en-US" sz="2800" b="1" dirty="0"/>
          </a:p>
        </p:txBody>
      </p:sp>
      <p:pic>
        <p:nvPicPr>
          <p:cNvPr id="4" name="Picture 6" descr="fig210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2057400" y="1600200"/>
            <a:ext cx="5638800" cy="5029199"/>
          </a:xfrm>
          <a:prstGeom prst="rect">
            <a:avLst/>
          </a:prstGeom>
          <a:noFill/>
        </p:spPr>
      </p:pic>
      <p:sp>
        <p:nvSpPr>
          <p:cNvPr id="5" name="Slide Number Placeholder 4"/>
          <p:cNvSpPr>
            <a:spLocks noGrp="1"/>
          </p:cNvSpPr>
          <p:nvPr>
            <p:ph type="sldNum" sz="quarter" idx="12"/>
          </p:nvPr>
        </p:nvSpPr>
        <p:spPr/>
        <p:txBody>
          <a:bodyPr/>
          <a:lstStyle/>
          <a:p>
            <a:fld id="{9F235B99-9D1D-4E08-BCF3-45316A713ED8}" type="slidenum">
              <a:rPr lang="en-US" smtClean="0"/>
              <a:t>10</a:t>
            </a:fld>
            <a:endParaRPr lang="en-US"/>
          </a:p>
        </p:txBody>
      </p:sp>
    </p:spTree>
    <p:extLst>
      <p:ext uri="{BB962C8B-B14F-4D97-AF65-F5344CB8AC3E}">
        <p14:creationId xmlns:p14="http://schemas.microsoft.com/office/powerpoint/2010/main" val="430670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altLang="en-US" sz="3200" b="1" dirty="0">
                <a:solidFill>
                  <a:schemeClr val="accent1"/>
                </a:solidFill>
              </a:rPr>
              <a:t>Σύγκριση ενδοχώριων και εξωχώριων επιτοκίων για το δολάριο</a:t>
            </a:r>
            <a:endParaRPr lang="en-US" sz="3200" b="1" dirty="0">
              <a:solidFill>
                <a:schemeClr val="accent1"/>
              </a:solidFill>
            </a:endParaRPr>
          </a:p>
        </p:txBody>
      </p:sp>
      <p:sp>
        <p:nvSpPr>
          <p:cNvPr id="3" name="Slide Number Placeholder 2"/>
          <p:cNvSpPr>
            <a:spLocks noGrp="1"/>
          </p:cNvSpPr>
          <p:nvPr>
            <p:ph type="sldNum" sz="quarter" idx="12"/>
          </p:nvPr>
        </p:nvSpPr>
        <p:spPr/>
        <p:txBody>
          <a:bodyPr/>
          <a:lstStyle/>
          <a:p>
            <a:fld id="{9F235B99-9D1D-4E08-BCF3-45316A713ED8}" type="slidenum">
              <a:rPr lang="en-US" smtClean="0"/>
              <a:t>11</a:t>
            </a:fld>
            <a:endParaRPr lang="en-US"/>
          </a:p>
        </p:txBody>
      </p:sp>
      <p:pic>
        <p:nvPicPr>
          <p:cNvPr id="4" name="Picture 5" descr="fig210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1339850" y="1600200"/>
            <a:ext cx="7018338" cy="4953000"/>
          </a:xfrm>
          <a:prstGeom prst="rect">
            <a:avLst/>
          </a:prstGeom>
          <a:noFill/>
        </p:spPr>
      </p:pic>
    </p:spTree>
    <p:extLst>
      <p:ext uri="{BB962C8B-B14F-4D97-AF65-F5344CB8AC3E}">
        <p14:creationId xmlns:p14="http://schemas.microsoft.com/office/powerpoint/2010/main" val="37128157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b="1" dirty="0" smtClean="0">
                <a:solidFill>
                  <a:schemeClr val="accent1"/>
                </a:solidFill>
              </a:rPr>
              <a:t>Η αποτελεσματικότητα της αγοράς συναλλάγματος (Ι)</a:t>
            </a:r>
            <a:endParaRPr lang="en-US" sz="3200" b="1" dirty="0">
              <a:solidFill>
                <a:schemeClr val="accent1"/>
              </a:solidFill>
            </a:endParaRPr>
          </a:p>
        </p:txBody>
      </p:sp>
      <p:sp>
        <p:nvSpPr>
          <p:cNvPr id="3" name="Content Placeholder 2"/>
          <p:cNvSpPr>
            <a:spLocks noGrp="1"/>
          </p:cNvSpPr>
          <p:nvPr>
            <p:ph idx="1"/>
          </p:nvPr>
        </p:nvSpPr>
        <p:spPr>
          <a:xfrm>
            <a:off x="304800" y="1447800"/>
            <a:ext cx="8610600" cy="5105400"/>
          </a:xfrm>
        </p:spPr>
        <p:txBody>
          <a:bodyPr>
            <a:noAutofit/>
          </a:bodyPr>
          <a:lstStyle/>
          <a:p>
            <a:pPr>
              <a:lnSpc>
                <a:spcPct val="80000"/>
              </a:lnSpc>
              <a:spcBef>
                <a:spcPct val="50000"/>
              </a:spcBef>
            </a:pPr>
            <a:r>
              <a:rPr lang="el-GR" altLang="en-US" sz="2000" dirty="0"/>
              <a:t>Αν </a:t>
            </a:r>
            <a:r>
              <a:rPr lang="el-GR" altLang="en-US" sz="2000" dirty="0" smtClean="0"/>
              <a:t>υποθέσουμε ότι </a:t>
            </a:r>
            <a:r>
              <a:rPr lang="el-GR" altLang="en-US" sz="2000" dirty="0"/>
              <a:t>τα περιουσιακά στοιχεία </a:t>
            </a:r>
            <a:r>
              <a:rPr lang="el-GR" altLang="en-US" sz="2000" dirty="0" smtClean="0"/>
              <a:t>είναι </a:t>
            </a:r>
            <a:r>
              <a:rPr lang="el-GR" altLang="en-US" sz="2000" dirty="0"/>
              <a:t>τέλεια υποκατάστατα, τότε αναμένουμε γενικά να ισχύει η ισοτιμία των επιτοκίων</a:t>
            </a:r>
            <a:r>
              <a:rPr lang="en-US" altLang="en-US" sz="2000" dirty="0"/>
              <a:t>:</a:t>
            </a:r>
          </a:p>
          <a:p>
            <a:pPr>
              <a:lnSpc>
                <a:spcPct val="80000"/>
              </a:lnSpc>
              <a:spcBef>
                <a:spcPct val="50000"/>
              </a:spcBef>
              <a:buNone/>
            </a:pPr>
            <a:r>
              <a:rPr lang="en-US" altLang="en-US" sz="2000" dirty="0"/>
              <a:t>	 </a:t>
            </a:r>
            <a:r>
              <a:rPr lang="en-US" altLang="en-US" sz="2000" i="1" dirty="0" err="1"/>
              <a:t>R</a:t>
            </a:r>
            <a:r>
              <a:rPr lang="en-US" altLang="en-US" sz="2000" i="1" baseline="-25000" dirty="0" err="1"/>
              <a:t>t</a:t>
            </a:r>
            <a:r>
              <a:rPr lang="en-US" altLang="en-US" sz="2000" dirty="0"/>
              <a:t> – </a:t>
            </a:r>
            <a:r>
              <a:rPr lang="en-US" altLang="en-US" sz="2000" i="1" dirty="0"/>
              <a:t>R</a:t>
            </a:r>
            <a:r>
              <a:rPr lang="en-US" altLang="en-US" sz="2000" dirty="0"/>
              <a:t>*</a:t>
            </a:r>
            <a:r>
              <a:rPr lang="en-US" altLang="en-US" sz="2000" i="1" baseline="-25000" dirty="0"/>
              <a:t>t</a:t>
            </a:r>
            <a:r>
              <a:rPr lang="en-US" altLang="en-US" sz="2000" baseline="-25000" dirty="0"/>
              <a:t> </a:t>
            </a:r>
            <a:r>
              <a:rPr lang="en-US" altLang="en-US" sz="2000" dirty="0"/>
              <a:t>= (</a:t>
            </a:r>
            <a:r>
              <a:rPr lang="en-US" altLang="en-US" sz="2000" i="1" dirty="0"/>
              <a:t>E</a:t>
            </a:r>
            <a:r>
              <a:rPr lang="en-US" altLang="en-US" sz="2000" i="1" baseline="30000" dirty="0"/>
              <a:t>e</a:t>
            </a:r>
            <a:r>
              <a:rPr lang="en-US" altLang="en-US" sz="2000" i="1" baseline="-25000" dirty="0"/>
              <a:t>t</a:t>
            </a:r>
            <a:r>
              <a:rPr lang="en-US" altLang="en-US" sz="2000" baseline="-25000" dirty="0"/>
              <a:t>+1</a:t>
            </a:r>
            <a:r>
              <a:rPr lang="en-US" altLang="en-US" sz="2000" dirty="0"/>
              <a:t> – </a:t>
            </a:r>
            <a:r>
              <a:rPr lang="en-US" altLang="en-US" sz="2000" i="1" dirty="0"/>
              <a:t>E</a:t>
            </a:r>
            <a:r>
              <a:rPr lang="en-US" altLang="en-US" sz="2000" i="1" baseline="-25000" dirty="0"/>
              <a:t>t</a:t>
            </a:r>
            <a:r>
              <a:rPr lang="en-US" altLang="en-US" sz="2000" dirty="0"/>
              <a:t>)/</a:t>
            </a:r>
            <a:r>
              <a:rPr lang="en-US" altLang="en-US" sz="2000" i="1" dirty="0"/>
              <a:t>E</a:t>
            </a:r>
            <a:r>
              <a:rPr lang="en-US" altLang="en-US" sz="2000" i="1" baseline="-25000" dirty="0"/>
              <a:t>t</a:t>
            </a:r>
            <a:r>
              <a:rPr lang="en-US" altLang="en-US" sz="2000" i="1" dirty="0"/>
              <a:t>			</a:t>
            </a:r>
            <a:endParaRPr lang="en-US" altLang="en-US" sz="2000" baseline="-25000" dirty="0"/>
          </a:p>
          <a:p>
            <a:pPr>
              <a:lnSpc>
                <a:spcPct val="80000"/>
              </a:lnSpc>
              <a:spcBef>
                <a:spcPct val="50000"/>
              </a:spcBef>
            </a:pPr>
            <a:r>
              <a:rPr lang="el-GR" altLang="en-US" sz="2000" dirty="0"/>
              <a:t>Σύμφωνα μ’ αυτήν τη συνθήκη</a:t>
            </a:r>
            <a:r>
              <a:rPr lang="en-US" altLang="en-US" sz="2000" dirty="0"/>
              <a:t>, </a:t>
            </a:r>
            <a:r>
              <a:rPr lang="el-GR" altLang="en-US" sz="2000" dirty="0"/>
              <a:t>οι διαφορές επιτοκίων εξαρτώνται από την πρόβλεψη της αγοράς για τις αναμενόμενες μεταβολές της συναλλαγματικής </a:t>
            </a:r>
            <a:r>
              <a:rPr lang="el-GR" altLang="en-US" sz="2000" dirty="0" smtClean="0"/>
              <a:t>ισοτιμίας</a:t>
            </a:r>
          </a:p>
          <a:p>
            <a:pPr>
              <a:lnSpc>
                <a:spcPct val="80000"/>
              </a:lnSpc>
              <a:spcBef>
                <a:spcPct val="50000"/>
              </a:spcBef>
            </a:pPr>
            <a:r>
              <a:rPr lang="el-GR" altLang="en-US" sz="2000" dirty="0" smtClean="0"/>
              <a:t>Αν </a:t>
            </a:r>
            <a:r>
              <a:rPr lang="el-GR" altLang="en-US" sz="2000" dirty="0"/>
              <a:t>αντικαταστήσουμε τις αναμενόμενες συναλλαγματικές ισοτιμίες με τις παρατηρούμενες μελλοντικές συναλλαγματικές ισοτιμίες, μπορούμε να ελέγξουμε πόσο καλά η αγορά προβλέπει τις μεταβολές των συναλλαγματικών </a:t>
            </a:r>
            <a:r>
              <a:rPr lang="el-GR" altLang="en-US" sz="2000" dirty="0" smtClean="0"/>
              <a:t>ισοτιμιών</a:t>
            </a:r>
          </a:p>
          <a:p>
            <a:pPr>
              <a:lnSpc>
                <a:spcPct val="80000"/>
              </a:lnSpc>
              <a:spcBef>
                <a:spcPct val="50000"/>
              </a:spcBef>
            </a:pPr>
            <a:r>
              <a:rPr lang="el-GR" altLang="en-US" sz="2000" dirty="0" smtClean="0"/>
              <a:t>Αλλά </a:t>
            </a:r>
            <a:r>
              <a:rPr lang="el-GR" altLang="en-US" sz="2000" dirty="0"/>
              <a:t>οι διαφορές των επιτοκίων αποτυγχάνουν να προβλέψουν μεγάλες διακυμάνσεις των παρατηρούμενων συναλλαγματικών ισοτιμιών και ακόμα αποτυγχάνουν να προβλέψουν προς ποια κατεύθυνση μεταβάλλονται οι παρατηρούμενες συναλλαγματικές </a:t>
            </a:r>
            <a:r>
              <a:rPr lang="el-GR" altLang="en-US" sz="2000" dirty="0" smtClean="0"/>
              <a:t>ισοτιμίες</a:t>
            </a:r>
          </a:p>
          <a:p>
            <a:pPr>
              <a:lnSpc>
                <a:spcPct val="80000"/>
              </a:lnSpc>
              <a:spcBef>
                <a:spcPct val="50000"/>
              </a:spcBef>
            </a:pPr>
            <a:r>
              <a:rPr lang="el-GR" sz="2000" dirty="0" smtClean="0"/>
              <a:t>Πιθανή ερμηνεία: Η διαφορά στα ασφάλιστρα κινδύνου. Δυσκολία επαλήθευσης</a:t>
            </a:r>
            <a:endParaRPr lang="en-US" sz="2000" dirty="0"/>
          </a:p>
        </p:txBody>
      </p:sp>
      <p:sp>
        <p:nvSpPr>
          <p:cNvPr id="4" name="Slide Number Placeholder 3"/>
          <p:cNvSpPr>
            <a:spLocks noGrp="1"/>
          </p:cNvSpPr>
          <p:nvPr>
            <p:ph type="sldNum" sz="quarter" idx="12"/>
          </p:nvPr>
        </p:nvSpPr>
        <p:spPr/>
        <p:txBody>
          <a:bodyPr/>
          <a:lstStyle/>
          <a:p>
            <a:fld id="{9F235B99-9D1D-4E08-BCF3-45316A713ED8}" type="slidenum">
              <a:rPr lang="en-US" smtClean="0"/>
              <a:t>12</a:t>
            </a:fld>
            <a:endParaRPr lang="en-US"/>
          </a:p>
        </p:txBody>
      </p:sp>
    </p:spTree>
    <p:extLst>
      <p:ext uri="{BB962C8B-B14F-4D97-AF65-F5344CB8AC3E}">
        <p14:creationId xmlns:p14="http://schemas.microsoft.com/office/powerpoint/2010/main" val="33493772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fontScale="90000"/>
          </a:bodyPr>
          <a:lstStyle/>
          <a:p>
            <a:r>
              <a:rPr lang="el-GR" sz="3200" b="1" dirty="0">
                <a:solidFill>
                  <a:srgbClr val="4F81BD"/>
                </a:solidFill>
              </a:rPr>
              <a:t>Η </a:t>
            </a:r>
            <a:r>
              <a:rPr lang="el-GR" sz="3200" b="1" dirty="0" smtClean="0">
                <a:solidFill>
                  <a:srgbClr val="4F81BD"/>
                </a:solidFill>
              </a:rPr>
              <a:t>αποτελεσματικότητα </a:t>
            </a:r>
            <a:r>
              <a:rPr lang="el-GR" sz="3200" b="1" dirty="0">
                <a:solidFill>
                  <a:srgbClr val="4F81BD"/>
                </a:solidFill>
              </a:rPr>
              <a:t>της αγοράς συναλλάγματος (</a:t>
            </a:r>
            <a:r>
              <a:rPr lang="el-GR" sz="3200" b="1" dirty="0" smtClean="0">
                <a:solidFill>
                  <a:srgbClr val="4F81BD"/>
                </a:solidFill>
              </a:rPr>
              <a:t>ΙΙ)</a:t>
            </a:r>
            <a:endParaRPr lang="en-US" dirty="0"/>
          </a:p>
        </p:txBody>
      </p:sp>
      <p:sp>
        <p:nvSpPr>
          <p:cNvPr id="3" name="Content Placeholder 2"/>
          <p:cNvSpPr>
            <a:spLocks noGrp="1"/>
          </p:cNvSpPr>
          <p:nvPr>
            <p:ph idx="1"/>
          </p:nvPr>
        </p:nvSpPr>
        <p:spPr>
          <a:xfrm>
            <a:off x="304800" y="1295400"/>
            <a:ext cx="8610600" cy="5334000"/>
          </a:xfrm>
        </p:spPr>
        <p:txBody>
          <a:bodyPr>
            <a:noAutofit/>
          </a:bodyPr>
          <a:lstStyle/>
          <a:p>
            <a:r>
              <a:rPr lang="el-GR" sz="2200" dirty="0">
                <a:solidFill>
                  <a:prstClr val="black"/>
                </a:solidFill>
              </a:rPr>
              <a:t>Οι θεμελιώδεις μεταβλητές [</a:t>
            </a:r>
            <a:r>
              <a:rPr lang="en-GB" sz="2200" dirty="0">
                <a:solidFill>
                  <a:prstClr val="black"/>
                </a:solidFill>
              </a:rPr>
              <a:t>fundamentals]</a:t>
            </a:r>
            <a:r>
              <a:rPr lang="el-GR" sz="2200" dirty="0">
                <a:solidFill>
                  <a:prstClr val="black"/>
                </a:solidFill>
              </a:rPr>
              <a:t>(προσφορά χρήματος, δίδυμα ελλείμματα, προϊόν) μπορούν να εξηγήσουν τη μεταβλητότητα των συναλλαγματικών ισοτιμιών</a:t>
            </a:r>
            <a:r>
              <a:rPr lang="el-GR" sz="2200" dirty="0" smtClean="0">
                <a:solidFill>
                  <a:prstClr val="black"/>
                </a:solidFill>
              </a:rPr>
              <a:t>;</a:t>
            </a:r>
          </a:p>
          <a:p>
            <a:r>
              <a:rPr lang="el-GR" sz="2200" dirty="0" smtClean="0">
                <a:solidFill>
                  <a:prstClr val="black"/>
                </a:solidFill>
              </a:rPr>
              <a:t>Αρχική απάντηση: ΟΧΙ! </a:t>
            </a:r>
            <a:r>
              <a:rPr lang="el-GR" sz="2200" dirty="0">
                <a:solidFill>
                  <a:prstClr val="black"/>
                </a:solidFill>
              </a:rPr>
              <a:t>Έ</a:t>
            </a:r>
            <a:r>
              <a:rPr lang="el-GR" sz="2200" dirty="0" smtClean="0">
                <a:solidFill>
                  <a:prstClr val="black"/>
                </a:solidFill>
              </a:rPr>
              <a:t>να απλό υπόδειγμα ‘τυχαίου περιπάτου’ </a:t>
            </a:r>
            <a:r>
              <a:rPr lang="en-GB" sz="2200" dirty="0" smtClean="0">
                <a:solidFill>
                  <a:prstClr val="black"/>
                </a:solidFill>
              </a:rPr>
              <a:t>(random walk) </a:t>
            </a:r>
            <a:r>
              <a:rPr lang="el-GR" sz="2200" dirty="0" smtClean="0">
                <a:solidFill>
                  <a:prstClr val="black"/>
                </a:solidFill>
              </a:rPr>
              <a:t>που λαμβάνει τη σημερινή ισοτιμία ως την καλύτερη πρόβλεψη της επόμενης μέρας έχει καλύτερη προβλεπτική ικανότητα!</a:t>
            </a:r>
          </a:p>
          <a:p>
            <a:r>
              <a:rPr lang="el-GR" sz="2200" dirty="0" smtClean="0">
                <a:solidFill>
                  <a:prstClr val="black"/>
                </a:solidFill>
              </a:rPr>
              <a:t>Έκρηξη των αυτοπαλίνδρομων υποδειγμάτων στη χρηματοικονομική οικονομετρία</a:t>
            </a:r>
          </a:p>
          <a:p>
            <a:r>
              <a:rPr lang="el-GR" sz="2200" dirty="0" smtClean="0">
                <a:solidFill>
                  <a:prstClr val="black"/>
                </a:solidFill>
              </a:rPr>
              <a:t>Πιο πρόσφατη απάντηση: Τα υποδείγματα τυχαίου περιπάτου υπερτερούν των υποδειγμάτων με θεμελιώδεις μεταβλητές για προβλέψεις μέχρι ενός έτους.  </a:t>
            </a:r>
          </a:p>
          <a:p>
            <a:r>
              <a:rPr lang="el-GR" sz="2200" dirty="0" smtClean="0">
                <a:solidFill>
                  <a:prstClr val="black"/>
                </a:solidFill>
              </a:rPr>
              <a:t>Άλλο πρόβλημα: Η υπερβολική μεταβλητότητα των συναλλαγματικών ισοτιμιών. Είναι η υπερβολική αντίδραση των αγορών συναλλάγματος δικαιολογημένη ή εκφράζει την εγγενή αστάθεια των κερδοσκοπικών συμπεριφορών (π.χ. από την ευφορία στον πανικό);</a:t>
            </a:r>
            <a:endParaRPr lang="en-US" sz="2200" dirty="0"/>
          </a:p>
        </p:txBody>
      </p:sp>
      <p:sp>
        <p:nvSpPr>
          <p:cNvPr id="4" name="Slide Number Placeholder 3"/>
          <p:cNvSpPr>
            <a:spLocks noGrp="1"/>
          </p:cNvSpPr>
          <p:nvPr>
            <p:ph type="sldNum" sz="quarter" idx="12"/>
          </p:nvPr>
        </p:nvSpPr>
        <p:spPr/>
        <p:txBody>
          <a:bodyPr/>
          <a:lstStyle/>
          <a:p>
            <a:fld id="{9F235B99-9D1D-4E08-BCF3-45316A713ED8}" type="slidenum">
              <a:rPr lang="en-US" smtClean="0"/>
              <a:t>13</a:t>
            </a:fld>
            <a:endParaRPr lang="en-US"/>
          </a:p>
        </p:txBody>
      </p:sp>
    </p:spTree>
    <p:extLst>
      <p:ext uri="{BB962C8B-B14F-4D97-AF65-F5344CB8AC3E}">
        <p14:creationId xmlns:p14="http://schemas.microsoft.com/office/powerpoint/2010/main" val="18448198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b="1" dirty="0" smtClean="0">
                <a:solidFill>
                  <a:schemeClr val="accent1"/>
                </a:solidFill>
              </a:rPr>
              <a:t>8.3 Οι συστημικοί κίνδυνοι των παγκοσμιοποιημένων κεφαλαιαγορών</a:t>
            </a:r>
            <a:endParaRPr lang="en-US" sz="3600" b="1" dirty="0">
              <a:solidFill>
                <a:schemeClr val="accent1"/>
              </a:solidFill>
            </a:endParaRPr>
          </a:p>
        </p:txBody>
      </p:sp>
      <p:sp>
        <p:nvSpPr>
          <p:cNvPr id="3" name="Content Placeholder 2"/>
          <p:cNvSpPr>
            <a:spLocks noGrp="1"/>
          </p:cNvSpPr>
          <p:nvPr>
            <p:ph idx="1"/>
          </p:nvPr>
        </p:nvSpPr>
        <p:spPr/>
        <p:txBody>
          <a:bodyPr>
            <a:normAutofit fontScale="92500" lnSpcReduction="10000"/>
          </a:bodyPr>
          <a:lstStyle/>
          <a:p>
            <a:r>
              <a:rPr lang="el-GR" dirty="0" smtClean="0"/>
              <a:t>Οι πρωταγωνιστές των παγκοσμιοποιημένων κεφαλαιαγορών:</a:t>
            </a:r>
          </a:p>
          <a:p>
            <a:r>
              <a:rPr lang="el-GR" dirty="0" smtClean="0"/>
              <a:t>Εμπορικές Τράπεζες </a:t>
            </a:r>
          </a:p>
          <a:p>
            <a:r>
              <a:rPr lang="el-GR" dirty="0" smtClean="0"/>
              <a:t>Τράπεζες Επενδύσεων (π.χ. </a:t>
            </a:r>
            <a:r>
              <a:rPr lang="en-GB" dirty="0" smtClean="0"/>
              <a:t>Goldman </a:t>
            </a:r>
            <a:r>
              <a:rPr lang="en-GB" dirty="0"/>
              <a:t>S</a:t>
            </a:r>
            <a:r>
              <a:rPr lang="en-GB" dirty="0" smtClean="0"/>
              <a:t>achs)</a:t>
            </a:r>
            <a:endParaRPr lang="el-GR" dirty="0" smtClean="0"/>
          </a:p>
          <a:p>
            <a:r>
              <a:rPr lang="el-GR" dirty="0" smtClean="0"/>
              <a:t>Μη τραπεζικά χρηματοπιστωτικά ιδρύματα (ασφαλιστικές εταιρείες, αμοιβαία κεφάλαια, </a:t>
            </a:r>
            <a:r>
              <a:rPr lang="en-GB" dirty="0" smtClean="0"/>
              <a:t>hedge funds</a:t>
            </a:r>
            <a:r>
              <a:rPr lang="el-GR" dirty="0" smtClean="0"/>
              <a:t>[κεφάλαια αντιστάθμισης κινδύνου]</a:t>
            </a:r>
            <a:r>
              <a:rPr lang="en-GB" dirty="0" smtClean="0"/>
              <a:t>)</a:t>
            </a:r>
            <a:endParaRPr lang="el-GR" dirty="0" smtClean="0"/>
          </a:p>
          <a:p>
            <a:r>
              <a:rPr lang="el-GR" dirty="0" smtClean="0"/>
              <a:t>Πολυεθνικές εταιρίες</a:t>
            </a:r>
          </a:p>
          <a:p>
            <a:r>
              <a:rPr lang="el-GR" dirty="0" smtClean="0"/>
              <a:t>Κεντρικές Τράπεζες και κυβερνητικοί φορείς.</a:t>
            </a:r>
            <a:endParaRPr lang="en-US" dirty="0"/>
          </a:p>
        </p:txBody>
      </p:sp>
      <p:sp>
        <p:nvSpPr>
          <p:cNvPr id="4" name="Slide Number Placeholder 3"/>
          <p:cNvSpPr>
            <a:spLocks noGrp="1"/>
          </p:cNvSpPr>
          <p:nvPr>
            <p:ph type="sldNum" sz="quarter" idx="12"/>
          </p:nvPr>
        </p:nvSpPr>
        <p:spPr/>
        <p:txBody>
          <a:bodyPr/>
          <a:lstStyle/>
          <a:p>
            <a:fld id="{9F235B99-9D1D-4E08-BCF3-45316A713ED8}" type="slidenum">
              <a:rPr lang="en-US" smtClean="0"/>
              <a:t>14</a:t>
            </a:fld>
            <a:endParaRPr lang="en-US"/>
          </a:p>
        </p:txBody>
      </p:sp>
    </p:spTree>
    <p:extLst>
      <p:ext uri="{BB962C8B-B14F-4D97-AF65-F5344CB8AC3E}">
        <p14:creationId xmlns:p14="http://schemas.microsoft.com/office/powerpoint/2010/main" val="32197508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600" b="1" dirty="0" smtClean="0">
                <a:solidFill>
                  <a:schemeClr val="accent1"/>
                </a:solidFill>
              </a:rPr>
              <a:t>H </a:t>
            </a:r>
            <a:r>
              <a:rPr lang="el-GR" sz="3600" b="1" dirty="0" smtClean="0">
                <a:solidFill>
                  <a:schemeClr val="accent1"/>
                </a:solidFill>
              </a:rPr>
              <a:t>ανάπτυξη της εξωχώριας </a:t>
            </a:r>
            <a:r>
              <a:rPr lang="en-GB" sz="3600" b="1" dirty="0" smtClean="0">
                <a:solidFill>
                  <a:schemeClr val="accent1"/>
                </a:solidFill>
              </a:rPr>
              <a:t>(offshore) </a:t>
            </a:r>
            <a:r>
              <a:rPr lang="el-GR" sz="3600" b="1" dirty="0" smtClean="0">
                <a:solidFill>
                  <a:schemeClr val="accent1"/>
                </a:solidFill>
              </a:rPr>
              <a:t>τραπεζικής δραστηριότητας</a:t>
            </a:r>
            <a:endParaRPr lang="en-US" sz="3600" b="1" dirty="0">
              <a:solidFill>
                <a:schemeClr val="accent1"/>
              </a:solidFill>
            </a:endParaRPr>
          </a:p>
        </p:txBody>
      </p:sp>
      <p:sp>
        <p:nvSpPr>
          <p:cNvPr id="3" name="Content Placeholder 2"/>
          <p:cNvSpPr>
            <a:spLocks noGrp="1"/>
          </p:cNvSpPr>
          <p:nvPr>
            <p:ph idx="1"/>
          </p:nvPr>
        </p:nvSpPr>
        <p:spPr/>
        <p:txBody>
          <a:bodyPr>
            <a:normAutofit fontScale="92500" lnSpcReduction="20000"/>
          </a:bodyPr>
          <a:lstStyle/>
          <a:p>
            <a:pPr marL="609600" indent="-609600">
              <a:lnSpc>
                <a:spcPct val="90000"/>
              </a:lnSpc>
              <a:spcBef>
                <a:spcPct val="40000"/>
              </a:spcBef>
            </a:pPr>
            <a:r>
              <a:rPr lang="el-GR" altLang="en-US" sz="2600" dirty="0"/>
              <a:t>Η εξωχώρια τραπεζική αναφέρεται στην τραπεζική έξω από τα σύνορα μιας </a:t>
            </a:r>
            <a:r>
              <a:rPr lang="el-GR" altLang="en-US" sz="2600" dirty="0" smtClean="0"/>
              <a:t>χώρας</a:t>
            </a:r>
            <a:r>
              <a:rPr lang="en-US" altLang="en-US" sz="2600" dirty="0" smtClean="0"/>
              <a:t>  </a:t>
            </a:r>
            <a:endParaRPr lang="en-US" altLang="en-US" sz="2600" dirty="0"/>
          </a:p>
          <a:p>
            <a:pPr marL="609600" indent="-609600">
              <a:lnSpc>
                <a:spcPct val="90000"/>
              </a:lnSpc>
              <a:spcBef>
                <a:spcPct val="40000"/>
              </a:spcBef>
            </a:pPr>
            <a:r>
              <a:rPr lang="el-GR" altLang="en-US" sz="2600" dirty="0"/>
              <a:t>Υπάρχουν 3</a:t>
            </a:r>
            <a:r>
              <a:rPr lang="el-GR" altLang="en-US" sz="2600" dirty="0" smtClean="0"/>
              <a:t> </a:t>
            </a:r>
            <a:r>
              <a:rPr lang="el-GR" altLang="en-US" sz="2600" dirty="0"/>
              <a:t>τουλάχιστον τύποι εξωχώριων τραπεζικών ιδρυμάτων, που έχουν διαφορετικό ρυθμιστικό πλαίσιο</a:t>
            </a:r>
            <a:r>
              <a:rPr lang="en-US" altLang="en-US" sz="2600" dirty="0" smtClean="0"/>
              <a:t>:</a:t>
            </a:r>
            <a:endParaRPr lang="el-GR" altLang="en-US" sz="2600" dirty="0" smtClean="0"/>
          </a:p>
          <a:p>
            <a:pPr marL="609600" indent="-609600">
              <a:lnSpc>
                <a:spcPct val="90000"/>
              </a:lnSpc>
              <a:spcBef>
                <a:spcPct val="40000"/>
              </a:spcBef>
              <a:buFont typeface="+mj-lt"/>
              <a:buAutoNum type="arabicPeriod"/>
            </a:pPr>
            <a:r>
              <a:rPr lang="el-GR" altLang="en-US" sz="2600" dirty="0" smtClean="0"/>
              <a:t>Ένα </a:t>
            </a:r>
            <a:r>
              <a:rPr lang="el-GR" altLang="en-US" sz="2600" b="1" dirty="0"/>
              <a:t>πρακτορείο</a:t>
            </a:r>
            <a:r>
              <a:rPr lang="el-GR" altLang="en-US" sz="2600" dirty="0"/>
              <a:t> στο εξωτερικό που διεκπεραιώνει δάνεια και μεταφορές χρημάτων, αλλά δεν δέχεται καταθέσεις και συνακόλουθα δεν υπόκειται στις ρυθμίσεις για τις καταθέσεις ούτε στην ημεδαπή ούτε στην </a:t>
            </a:r>
            <a:r>
              <a:rPr lang="el-GR" altLang="en-US" sz="2600" dirty="0" smtClean="0"/>
              <a:t>αλλοδαπή</a:t>
            </a:r>
          </a:p>
          <a:p>
            <a:pPr marL="609600" indent="-609600">
              <a:lnSpc>
                <a:spcPct val="80000"/>
              </a:lnSpc>
              <a:spcBef>
                <a:spcPct val="50000"/>
              </a:spcBef>
              <a:buFont typeface="Times" charset="-95"/>
              <a:buAutoNum type="arabicPeriod" startAt="2"/>
            </a:pPr>
            <a:r>
              <a:rPr lang="el-GR" altLang="en-US" sz="2600" dirty="0"/>
              <a:t>Μια</a:t>
            </a:r>
            <a:r>
              <a:rPr lang="en-US" altLang="en-US" sz="2600" dirty="0"/>
              <a:t> </a:t>
            </a:r>
            <a:r>
              <a:rPr lang="el-GR" altLang="en-US" sz="2600" b="1" dirty="0"/>
              <a:t>θυγατρική τράπεζα</a:t>
            </a:r>
            <a:r>
              <a:rPr lang="en-US" altLang="en-US" sz="2600" dirty="0"/>
              <a:t> </a:t>
            </a:r>
            <a:r>
              <a:rPr lang="el-GR" altLang="en-US" sz="2600" dirty="0"/>
              <a:t>στο εξωτερικό, που ακολουθεί τις ρυθμίσεις της αλλοδαπής και όχι τις ρυθμίσεις της χώρας της μητρικής της </a:t>
            </a:r>
            <a:r>
              <a:rPr lang="el-GR" altLang="en-US" sz="2600" dirty="0" smtClean="0"/>
              <a:t>τράπεζας</a:t>
            </a:r>
            <a:r>
              <a:rPr lang="en-US" altLang="en-US" sz="2600" dirty="0" smtClean="0"/>
              <a:t> </a:t>
            </a:r>
            <a:endParaRPr lang="en-US" altLang="en-US" sz="2600" dirty="0"/>
          </a:p>
          <a:p>
            <a:pPr marL="609600" indent="-609600">
              <a:lnSpc>
                <a:spcPct val="80000"/>
              </a:lnSpc>
              <a:spcBef>
                <a:spcPct val="50000"/>
              </a:spcBef>
              <a:buFont typeface="Times" charset="-95"/>
              <a:buAutoNum type="arabicPeriod" startAt="2"/>
            </a:pPr>
            <a:r>
              <a:rPr lang="el-GR" altLang="en-US" sz="2600" dirty="0"/>
              <a:t>Ένα</a:t>
            </a:r>
            <a:r>
              <a:rPr lang="en-US" altLang="en-US" sz="2600" dirty="0"/>
              <a:t> </a:t>
            </a:r>
            <a:r>
              <a:rPr lang="el-GR" altLang="en-US" sz="2600" b="1" dirty="0"/>
              <a:t>υποκατάστημα στο εξωτερικό</a:t>
            </a:r>
            <a:r>
              <a:rPr lang="en-US" altLang="en-US" sz="2600" b="1" dirty="0"/>
              <a:t> </a:t>
            </a:r>
            <a:r>
              <a:rPr lang="el-GR" altLang="en-US" sz="2600" dirty="0"/>
              <a:t>μιας εγχώριας τράπεζας συνήθως υπόκειται στις ρυθμίσεις και της ημεδαπής και της αλλοδαπής, αλλά ορισμένες φορές επιλέγουν το πιο επιεικές ρυθμιστικό πλαίσιο από τα </a:t>
            </a:r>
            <a:r>
              <a:rPr lang="el-GR" altLang="en-US" sz="2600" dirty="0" smtClean="0"/>
              <a:t>δύο</a:t>
            </a:r>
            <a:endParaRPr lang="en-US" altLang="en-US" sz="2600" dirty="0"/>
          </a:p>
          <a:p>
            <a:pPr marL="990600" lvl="1" indent="-533400">
              <a:lnSpc>
                <a:spcPct val="90000"/>
              </a:lnSpc>
              <a:spcBef>
                <a:spcPct val="40000"/>
              </a:spcBef>
              <a:buFont typeface="Times" charset="-95"/>
              <a:buAutoNum type="arabicPeriod"/>
            </a:pPr>
            <a:endParaRPr lang="en-US" dirty="0"/>
          </a:p>
        </p:txBody>
      </p:sp>
      <p:sp>
        <p:nvSpPr>
          <p:cNvPr id="4" name="Slide Number Placeholder 3"/>
          <p:cNvSpPr>
            <a:spLocks noGrp="1"/>
          </p:cNvSpPr>
          <p:nvPr>
            <p:ph type="sldNum" sz="quarter" idx="12"/>
          </p:nvPr>
        </p:nvSpPr>
        <p:spPr/>
        <p:txBody>
          <a:bodyPr/>
          <a:lstStyle/>
          <a:p>
            <a:fld id="{9F235B99-9D1D-4E08-BCF3-45316A713ED8}" type="slidenum">
              <a:rPr lang="en-US" smtClean="0"/>
              <a:t>15</a:t>
            </a:fld>
            <a:endParaRPr lang="en-US"/>
          </a:p>
        </p:txBody>
      </p:sp>
    </p:spTree>
    <p:extLst>
      <p:ext uri="{BB962C8B-B14F-4D97-AF65-F5344CB8AC3E}">
        <p14:creationId xmlns:p14="http://schemas.microsoft.com/office/powerpoint/2010/main" val="17569097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fontScale="90000"/>
          </a:bodyPr>
          <a:lstStyle/>
          <a:p>
            <a:r>
              <a:rPr lang="el-GR" sz="3200" b="1" dirty="0" smtClean="0">
                <a:solidFill>
                  <a:schemeClr val="accent1"/>
                </a:solidFill>
              </a:rPr>
              <a:t>Η ανάπτυξη των εξωχώριων ανταλλαγών νομισμάτων</a:t>
            </a:r>
            <a:endParaRPr lang="en-US" sz="3200" b="1" dirty="0">
              <a:solidFill>
                <a:schemeClr val="accent1"/>
              </a:solidFill>
            </a:endParaRPr>
          </a:p>
        </p:txBody>
      </p:sp>
      <p:sp>
        <p:nvSpPr>
          <p:cNvPr id="3" name="Content Placeholder 2"/>
          <p:cNvSpPr>
            <a:spLocks noGrp="1"/>
          </p:cNvSpPr>
          <p:nvPr>
            <p:ph idx="1"/>
          </p:nvPr>
        </p:nvSpPr>
        <p:spPr>
          <a:xfrm>
            <a:off x="228600" y="1295400"/>
            <a:ext cx="8763000" cy="5181600"/>
          </a:xfrm>
        </p:spPr>
        <p:txBody>
          <a:bodyPr>
            <a:noAutofit/>
          </a:bodyPr>
          <a:lstStyle/>
          <a:p>
            <a:pPr>
              <a:lnSpc>
                <a:spcPct val="90000"/>
              </a:lnSpc>
              <a:spcBef>
                <a:spcPct val="50000"/>
              </a:spcBef>
            </a:pPr>
            <a:r>
              <a:rPr lang="el-GR" altLang="en-US" sz="2000" dirty="0" smtClean="0"/>
              <a:t>Στενή σύνδεση με την ανάπτυξη της εξωχώριας τραπεζικής δραστηριότητας</a:t>
            </a:r>
          </a:p>
          <a:p>
            <a:pPr>
              <a:lnSpc>
                <a:spcPct val="90000"/>
              </a:lnSpc>
              <a:spcBef>
                <a:spcPct val="50000"/>
              </a:spcBef>
            </a:pPr>
            <a:r>
              <a:rPr lang="el-GR" altLang="en-US" sz="2000" dirty="0" smtClean="0"/>
              <a:t>Μια </a:t>
            </a:r>
            <a:r>
              <a:rPr lang="el-GR" altLang="en-US" sz="2000" dirty="0"/>
              <a:t>εξωχώρια χρηματική κατάθεση είναι μια τραπεζική κατάθεση που είναι εκφρασμένη σε ένα νόμισμα άλλο από το νόμισμα που κυκλοφορεί στην έδρα της τράπεζας</a:t>
            </a:r>
            <a:r>
              <a:rPr lang="en-US" altLang="en-US" sz="2000" dirty="0" smtClean="0"/>
              <a:t>.</a:t>
            </a:r>
            <a:endParaRPr lang="el-GR" altLang="en-US" sz="2000" dirty="0" smtClean="0"/>
          </a:p>
          <a:p>
            <a:pPr>
              <a:lnSpc>
                <a:spcPct val="90000"/>
              </a:lnSpc>
              <a:spcBef>
                <a:spcPct val="50000"/>
              </a:spcBef>
            </a:pPr>
            <a:r>
              <a:rPr lang="el-GR" altLang="en-US" sz="2000" dirty="0" smtClean="0"/>
              <a:t>Πολλές από τις καταθέσεις που διακινούνται στην αγορά συναλλάγματος είναι εξωχώριες</a:t>
            </a:r>
            <a:endParaRPr lang="el-GR" altLang="en-US" sz="2000" dirty="0"/>
          </a:p>
          <a:p>
            <a:pPr>
              <a:lnSpc>
                <a:spcPct val="90000"/>
              </a:lnSpc>
              <a:spcBef>
                <a:spcPct val="50000"/>
              </a:spcBef>
            </a:pPr>
            <a:r>
              <a:rPr lang="el-GR" altLang="en-US" sz="2000" dirty="0" smtClean="0"/>
              <a:t>Οι </a:t>
            </a:r>
            <a:r>
              <a:rPr lang="el-GR" altLang="en-US" sz="2000" dirty="0"/>
              <a:t>εξωχώριες τραπεζικές χρηματικές καταθέσεις ορισμένες φορές αναφέρονται (δημιουργώντας σύγχυση) ως καταθέσεις σε ευρωνομίσματα, διότι παλαιότερα αυτές οι καταθέσεις γίνονταν στις ευρωπαϊκές </a:t>
            </a:r>
            <a:r>
              <a:rPr lang="el-GR" altLang="en-US" sz="2000" dirty="0" smtClean="0"/>
              <a:t>τράπεζες (ευρωδολάρια)</a:t>
            </a:r>
          </a:p>
          <a:p>
            <a:pPr>
              <a:lnSpc>
                <a:spcPct val="90000"/>
              </a:lnSpc>
              <a:spcBef>
                <a:spcPct val="50000"/>
              </a:spcBef>
            </a:pPr>
            <a:r>
              <a:rPr lang="el-GR" altLang="en-US" sz="2000" dirty="0" smtClean="0"/>
              <a:t>Οι </a:t>
            </a:r>
            <a:r>
              <a:rPr lang="el-GR" altLang="en-US" sz="2000" dirty="0"/>
              <a:t>ανταλλαγές εξωχώριων νομισμάτων έχουν αναπτυχθεί για τρεις λόγους</a:t>
            </a:r>
            <a:r>
              <a:rPr lang="en-US" altLang="en-US" sz="2000" dirty="0" smtClean="0"/>
              <a:t>:</a:t>
            </a:r>
            <a:r>
              <a:rPr lang="el-GR" altLang="en-US" sz="2000" dirty="0" smtClean="0"/>
              <a:t> </a:t>
            </a:r>
          </a:p>
          <a:p>
            <a:pPr marL="457200" indent="-457200">
              <a:lnSpc>
                <a:spcPct val="90000"/>
              </a:lnSpc>
              <a:spcBef>
                <a:spcPct val="50000"/>
              </a:spcBef>
              <a:buAutoNum type="arabicPeriod"/>
            </a:pPr>
            <a:r>
              <a:rPr lang="el-GR" altLang="en-US" sz="2000" dirty="0" smtClean="0"/>
              <a:t>ανάπτυξη των </a:t>
            </a:r>
            <a:r>
              <a:rPr lang="el-GR" altLang="en-US" sz="2000" dirty="0"/>
              <a:t>διεθνών επιχειρηματικών </a:t>
            </a:r>
            <a:r>
              <a:rPr lang="el-GR" altLang="en-US" sz="2000" dirty="0" smtClean="0"/>
              <a:t>δραστηριοτήτων</a:t>
            </a:r>
          </a:p>
          <a:p>
            <a:pPr marL="457200" indent="-457200">
              <a:lnSpc>
                <a:spcPct val="90000"/>
              </a:lnSpc>
              <a:spcBef>
                <a:spcPct val="50000"/>
              </a:spcBef>
              <a:buAutoNum type="arabicPeriod"/>
            </a:pPr>
            <a:r>
              <a:rPr lang="el-GR" altLang="en-US" sz="2000" i="1" dirty="0" smtClean="0"/>
              <a:t>αποφυγή </a:t>
            </a:r>
            <a:r>
              <a:rPr lang="el-GR" altLang="en-US" sz="2000" i="1" dirty="0"/>
              <a:t>εγχώριων κανονισμών και </a:t>
            </a:r>
            <a:r>
              <a:rPr lang="el-GR" altLang="en-US" sz="2000" i="1" dirty="0" smtClean="0"/>
              <a:t>φόρων</a:t>
            </a:r>
          </a:p>
          <a:p>
            <a:pPr marL="457200" indent="-457200">
              <a:lnSpc>
                <a:spcPct val="90000"/>
              </a:lnSpc>
              <a:spcBef>
                <a:spcPct val="50000"/>
              </a:spcBef>
              <a:buAutoNum type="arabicPeriod"/>
            </a:pPr>
            <a:r>
              <a:rPr lang="el-GR" altLang="en-US" sz="2000" dirty="0" smtClean="0"/>
              <a:t>πολιτικοί </a:t>
            </a:r>
            <a:r>
              <a:rPr lang="el-GR" altLang="en-US" sz="2000" dirty="0"/>
              <a:t>παράγοντες (π.χ. αποφυγή δημεύσεων από μια κυβέρνηση λόγω πολιτικών γεγονότων)</a:t>
            </a:r>
            <a:endParaRPr lang="en-US" altLang="en-US" sz="2000" dirty="0"/>
          </a:p>
          <a:p>
            <a:endParaRPr lang="en-US" sz="2000" dirty="0"/>
          </a:p>
        </p:txBody>
      </p:sp>
      <p:sp>
        <p:nvSpPr>
          <p:cNvPr id="4" name="Slide Number Placeholder 3"/>
          <p:cNvSpPr>
            <a:spLocks noGrp="1"/>
          </p:cNvSpPr>
          <p:nvPr>
            <p:ph type="sldNum" sz="quarter" idx="12"/>
          </p:nvPr>
        </p:nvSpPr>
        <p:spPr/>
        <p:txBody>
          <a:bodyPr/>
          <a:lstStyle/>
          <a:p>
            <a:fld id="{9F235B99-9D1D-4E08-BCF3-45316A713ED8}" type="slidenum">
              <a:rPr lang="en-US" smtClean="0"/>
              <a:t>16</a:t>
            </a:fld>
            <a:endParaRPr lang="en-US"/>
          </a:p>
        </p:txBody>
      </p:sp>
    </p:spTree>
    <p:extLst>
      <p:ext uri="{BB962C8B-B14F-4D97-AF65-F5344CB8AC3E}">
        <p14:creationId xmlns:p14="http://schemas.microsoft.com/office/powerpoint/2010/main" val="35266081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b="1" dirty="0" smtClean="0">
                <a:solidFill>
                  <a:schemeClr val="accent1"/>
                </a:solidFill>
              </a:rPr>
              <a:t>Υπενθύμιση: Υπεραπλοποιημένος ισολογισμός Εμπορικής Τράπεζας</a:t>
            </a:r>
            <a:endParaRPr lang="en-US" sz="3600" b="1" dirty="0">
              <a:solidFill>
                <a:schemeClr val="accent1"/>
              </a:solidFill>
            </a:endParaRPr>
          </a:p>
        </p:txBody>
      </p:sp>
      <p:sp>
        <p:nvSpPr>
          <p:cNvPr id="3" name="Slide Number Placeholder 2"/>
          <p:cNvSpPr>
            <a:spLocks noGrp="1"/>
          </p:cNvSpPr>
          <p:nvPr>
            <p:ph type="sldNum" sz="quarter" idx="12"/>
          </p:nvPr>
        </p:nvSpPr>
        <p:spPr/>
        <p:txBody>
          <a:bodyPr/>
          <a:lstStyle/>
          <a:p>
            <a:fld id="{9F235B99-9D1D-4E08-BCF3-45316A713ED8}" type="slidenum">
              <a:rPr lang="en-US" smtClean="0"/>
              <a:t>17</a:t>
            </a:fld>
            <a:endParaRPr lang="en-US"/>
          </a:p>
        </p:txBody>
      </p:sp>
      <p:graphicFrame>
        <p:nvGraphicFramePr>
          <p:cNvPr id="6" name="Table 5"/>
          <p:cNvGraphicFramePr>
            <a:graphicFrameLocks noGrp="1"/>
          </p:cNvGraphicFramePr>
          <p:nvPr>
            <p:extLst>
              <p:ext uri="{D42A27DB-BD31-4B8C-83A1-F6EECF244321}">
                <p14:modId xmlns:p14="http://schemas.microsoft.com/office/powerpoint/2010/main" val="3355587459"/>
              </p:ext>
            </p:extLst>
          </p:nvPr>
        </p:nvGraphicFramePr>
        <p:xfrm>
          <a:off x="1143000" y="1828795"/>
          <a:ext cx="7162800" cy="3887080"/>
        </p:xfrm>
        <a:graphic>
          <a:graphicData uri="http://schemas.openxmlformats.org/drawingml/2006/table">
            <a:tbl>
              <a:tblPr firstRow="1" bandRow="1">
                <a:tableStyleId>{5C22544A-7EE6-4342-B048-85BDC9FD1C3A}</a:tableStyleId>
              </a:tblPr>
              <a:tblGrid>
                <a:gridCol w="3962400"/>
                <a:gridCol w="3200400"/>
              </a:tblGrid>
              <a:tr h="745884">
                <a:tc>
                  <a:txBody>
                    <a:bodyPr/>
                    <a:lstStyle/>
                    <a:p>
                      <a:r>
                        <a:rPr lang="el-GR" sz="2400" dirty="0" smtClean="0"/>
                        <a:t>Ενεργητικό</a:t>
                      </a:r>
                      <a:endParaRPr lang="en-US" sz="2400" dirty="0"/>
                    </a:p>
                  </a:txBody>
                  <a:tcPr/>
                </a:tc>
                <a:tc>
                  <a:txBody>
                    <a:bodyPr/>
                    <a:lstStyle/>
                    <a:p>
                      <a:r>
                        <a:rPr lang="el-GR" sz="2400" dirty="0" smtClean="0"/>
                        <a:t>Παθητικό</a:t>
                      </a:r>
                      <a:endParaRPr lang="en-US" sz="2400" dirty="0"/>
                    </a:p>
                  </a:txBody>
                  <a:tcPr/>
                </a:tc>
              </a:tr>
              <a:tr h="745884">
                <a:tc>
                  <a:txBody>
                    <a:bodyPr/>
                    <a:lstStyle/>
                    <a:p>
                      <a:r>
                        <a:rPr lang="el-GR" sz="2400" dirty="0" smtClean="0"/>
                        <a:t>Διαθέσιμα</a:t>
                      </a:r>
                      <a:endParaRPr lang="en-US" sz="2400" dirty="0"/>
                    </a:p>
                  </a:txBody>
                  <a:tcPr/>
                </a:tc>
                <a:tc>
                  <a:txBody>
                    <a:bodyPr/>
                    <a:lstStyle/>
                    <a:p>
                      <a:r>
                        <a:rPr lang="el-GR" sz="2400" dirty="0" smtClean="0"/>
                        <a:t>Καταθέσεις</a:t>
                      </a:r>
                      <a:endParaRPr lang="en-US" sz="2400" dirty="0"/>
                    </a:p>
                  </a:txBody>
                  <a:tcPr/>
                </a:tc>
              </a:tr>
              <a:tr h="826468">
                <a:tc>
                  <a:txBody>
                    <a:bodyPr/>
                    <a:lstStyle/>
                    <a:p>
                      <a:r>
                        <a:rPr lang="el-GR" sz="2400" dirty="0" smtClean="0"/>
                        <a:t>Δάνεια (επιχειρηματικά, στεγαστικά, καταναλωτικά, ...)</a:t>
                      </a:r>
                      <a:endParaRPr lang="en-US" sz="2400" dirty="0"/>
                    </a:p>
                  </a:txBody>
                  <a:tcPr/>
                </a:tc>
                <a:tc>
                  <a:txBody>
                    <a:bodyPr/>
                    <a:lstStyle/>
                    <a:p>
                      <a:r>
                        <a:rPr lang="el-GR" sz="2400" dirty="0" smtClean="0"/>
                        <a:t>Δανεισμένα κεφάλαια</a:t>
                      </a:r>
                      <a:endParaRPr lang="en-US" sz="2400" dirty="0"/>
                    </a:p>
                  </a:txBody>
                  <a:tcPr/>
                </a:tc>
              </a:tr>
              <a:tr h="745884">
                <a:tc>
                  <a:txBody>
                    <a:bodyPr/>
                    <a:lstStyle/>
                    <a:p>
                      <a:r>
                        <a:rPr lang="el-GR" sz="2400" dirty="0" smtClean="0"/>
                        <a:t>Κρατικά και ιδιωτικά</a:t>
                      </a:r>
                      <a:r>
                        <a:rPr lang="el-GR" sz="2400" baseline="0" dirty="0" smtClean="0"/>
                        <a:t> ομόλογα</a:t>
                      </a:r>
                      <a:endParaRPr lang="en-US" sz="2400" dirty="0"/>
                    </a:p>
                  </a:txBody>
                  <a:tcPr/>
                </a:tc>
                <a:tc>
                  <a:txBody>
                    <a:bodyPr/>
                    <a:lstStyle/>
                    <a:p>
                      <a:r>
                        <a:rPr lang="el-GR" sz="2400" dirty="0" smtClean="0"/>
                        <a:t>Καθαρή θέση = Ίδια κεφάλαια</a:t>
                      </a:r>
                      <a:endParaRPr lang="en-US" sz="2400" dirty="0"/>
                    </a:p>
                  </a:txBody>
                  <a:tcPr/>
                </a:tc>
              </a:tr>
              <a:tr h="745884">
                <a:tc>
                  <a:txBody>
                    <a:bodyPr/>
                    <a:lstStyle/>
                    <a:p>
                      <a:r>
                        <a:rPr lang="el-GR" sz="2400" dirty="0" smtClean="0"/>
                        <a:t>Τίτλοι</a:t>
                      </a:r>
                      <a:r>
                        <a:rPr lang="el-GR" sz="2400" baseline="0" dirty="0" smtClean="0"/>
                        <a:t> κεφαλαίου</a:t>
                      </a:r>
                      <a:endParaRPr lang="en-US" sz="2400" dirty="0"/>
                    </a:p>
                  </a:txBody>
                  <a:tcPr/>
                </a:tc>
                <a:tc>
                  <a:txBody>
                    <a:bodyPr/>
                    <a:lstStyle/>
                    <a:p>
                      <a:endParaRPr lang="en-US" sz="2400" dirty="0"/>
                    </a:p>
                  </a:txBody>
                  <a:tcPr/>
                </a:tc>
              </a:tr>
            </a:tbl>
          </a:graphicData>
        </a:graphic>
      </p:graphicFrame>
    </p:spTree>
    <p:extLst>
      <p:ext uri="{BB962C8B-B14F-4D97-AF65-F5344CB8AC3E}">
        <p14:creationId xmlns:p14="http://schemas.microsoft.com/office/powerpoint/2010/main" val="1981035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b="1" dirty="0" smtClean="0">
                <a:solidFill>
                  <a:schemeClr val="accent1"/>
                </a:solidFill>
              </a:rPr>
              <a:t>Το σύνηθες οπλοστάσιο ενάντια στη χρεοκοπία των τραπεζών</a:t>
            </a:r>
            <a:r>
              <a:rPr lang="en-GB" sz="3600" b="1" dirty="0" smtClean="0">
                <a:solidFill>
                  <a:schemeClr val="accent1"/>
                </a:solidFill>
              </a:rPr>
              <a:t> …</a:t>
            </a:r>
            <a:endParaRPr lang="en-US" sz="3600" b="1" dirty="0">
              <a:solidFill>
                <a:schemeClr val="accent1"/>
              </a:solidFill>
            </a:endParaRPr>
          </a:p>
        </p:txBody>
      </p:sp>
      <p:sp>
        <p:nvSpPr>
          <p:cNvPr id="3" name="Content Placeholder 2"/>
          <p:cNvSpPr>
            <a:spLocks noGrp="1"/>
          </p:cNvSpPr>
          <p:nvPr>
            <p:ph idx="1"/>
          </p:nvPr>
        </p:nvSpPr>
        <p:spPr>
          <a:xfrm>
            <a:off x="457200" y="1600200"/>
            <a:ext cx="8229600" cy="4800600"/>
          </a:xfrm>
        </p:spPr>
        <p:txBody>
          <a:bodyPr>
            <a:normAutofit fontScale="70000" lnSpcReduction="20000"/>
          </a:bodyPr>
          <a:lstStyle/>
          <a:p>
            <a:r>
              <a:rPr lang="el-GR" dirty="0" smtClean="0"/>
              <a:t>Οι τράπεζες χρεοκοπούν όταν οι καταθέτες τους χάσουν την εμπιστοσύνη τους  για την αξία των περιουσιακών τους στοιχείων</a:t>
            </a:r>
          </a:p>
          <a:p>
            <a:r>
              <a:rPr lang="el-GR" dirty="0" smtClean="0"/>
              <a:t> Διάδοση του πανικού και στις άλλες τράπεζες =&gt; συστημικός κίνδυνος. </a:t>
            </a:r>
          </a:p>
          <a:p>
            <a:r>
              <a:rPr lang="el-GR" dirty="0" smtClean="0"/>
              <a:t>Ασφαλιστικές δικλείδες:</a:t>
            </a:r>
          </a:p>
          <a:p>
            <a:pPr marL="514350" indent="-514350">
              <a:buAutoNum type="arabicPeriod"/>
            </a:pPr>
            <a:r>
              <a:rPr lang="el-GR" dirty="0" smtClean="0"/>
              <a:t>Ασφάλιση των καταθέσων μέχρι ενός ποσού από το κράτος</a:t>
            </a:r>
          </a:p>
          <a:p>
            <a:pPr marL="514350" indent="-514350">
              <a:buAutoNum type="arabicPeriod"/>
            </a:pPr>
            <a:r>
              <a:rPr lang="el-GR" dirty="0" smtClean="0"/>
              <a:t>Δείκτες κεφαλαιακής επάρκειας και περιορισμοί στη διαχείριση των περιουσιακών στοιχείων (κίνδυνος)</a:t>
            </a:r>
          </a:p>
          <a:p>
            <a:pPr marL="514350" indent="-514350">
              <a:buAutoNum type="arabicPeriod"/>
            </a:pPr>
            <a:r>
              <a:rPr lang="el-GR" dirty="0" smtClean="0"/>
              <a:t>Υποχρεωτικά διαθέσιμα</a:t>
            </a:r>
          </a:p>
          <a:p>
            <a:pPr marL="514350" indent="-514350">
              <a:buAutoNum type="arabicPeriod"/>
            </a:pPr>
            <a:r>
              <a:rPr lang="el-GR" dirty="0" smtClean="0"/>
              <a:t>Έλεγχος των λογιστικών βιβλίων των τραπεζών</a:t>
            </a:r>
          </a:p>
          <a:p>
            <a:pPr marL="514350" indent="-514350">
              <a:buAutoNum type="arabicPeriod"/>
            </a:pPr>
            <a:r>
              <a:rPr lang="el-GR" dirty="0" smtClean="0"/>
              <a:t>Σε έκτακτες περιπτώσεις (κίνδυνος διάδοσης του πανικού) η Κεντρική Τράπεζα λειτουργεί ως ‘δανειστής έκτακτης ανάγκης’</a:t>
            </a:r>
          </a:p>
          <a:p>
            <a:r>
              <a:rPr lang="el-GR" dirty="0" smtClean="0"/>
              <a:t>Το πρόβλημα του ηθικού κινδύνου </a:t>
            </a:r>
            <a:r>
              <a:rPr lang="en-GB" dirty="0" smtClean="0"/>
              <a:t>(moral hazard) </a:t>
            </a:r>
            <a:r>
              <a:rPr lang="el-GR" dirty="0" smtClean="0"/>
              <a:t>στις δικλείδες 1 και 5. Τι εμποδίζει την τράπεζα από να να μην εκτεθεί σε υπερβολικούς κινδύνους; [+κίνδυνος = +απόδοση]</a:t>
            </a:r>
            <a:endParaRPr lang="en-US" dirty="0"/>
          </a:p>
        </p:txBody>
      </p:sp>
      <p:sp>
        <p:nvSpPr>
          <p:cNvPr id="4" name="Slide Number Placeholder 3"/>
          <p:cNvSpPr>
            <a:spLocks noGrp="1"/>
          </p:cNvSpPr>
          <p:nvPr>
            <p:ph type="sldNum" sz="quarter" idx="12"/>
          </p:nvPr>
        </p:nvSpPr>
        <p:spPr/>
        <p:txBody>
          <a:bodyPr/>
          <a:lstStyle/>
          <a:p>
            <a:fld id="{9F235B99-9D1D-4E08-BCF3-45316A713ED8}" type="slidenum">
              <a:rPr lang="en-US" smtClean="0"/>
              <a:t>18</a:t>
            </a:fld>
            <a:endParaRPr lang="en-US"/>
          </a:p>
        </p:txBody>
      </p:sp>
    </p:spTree>
    <p:extLst>
      <p:ext uri="{BB962C8B-B14F-4D97-AF65-F5344CB8AC3E}">
        <p14:creationId xmlns:p14="http://schemas.microsoft.com/office/powerpoint/2010/main" val="25229643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b="1" dirty="0" smtClean="0">
                <a:solidFill>
                  <a:schemeClr val="accent1"/>
                </a:solidFill>
              </a:rPr>
              <a:t> .... αποδεικνύεται ανίσχυρο να αντιμετωπίσει τους κινδύνους της διεθνούς τραπεζικής</a:t>
            </a:r>
            <a:endParaRPr lang="en-US" sz="3200" b="1" dirty="0">
              <a:solidFill>
                <a:schemeClr val="accent1"/>
              </a:solidFill>
            </a:endParaRPr>
          </a:p>
        </p:txBody>
      </p:sp>
      <p:sp>
        <p:nvSpPr>
          <p:cNvPr id="3" name="Content Placeholder 2"/>
          <p:cNvSpPr>
            <a:spLocks noGrp="1"/>
          </p:cNvSpPr>
          <p:nvPr>
            <p:ph idx="1"/>
          </p:nvPr>
        </p:nvSpPr>
        <p:spPr>
          <a:xfrm>
            <a:off x="457200" y="1600200"/>
            <a:ext cx="8229600" cy="4876800"/>
          </a:xfrm>
        </p:spPr>
        <p:txBody>
          <a:bodyPr>
            <a:normAutofit fontScale="85000" lnSpcReduction="20000"/>
          </a:bodyPr>
          <a:lstStyle/>
          <a:p>
            <a:r>
              <a:rPr lang="el-GR" sz="2400" dirty="0" smtClean="0"/>
              <a:t>Η ασφάλιση των καταθέσεων είναι πολύ μικρή για το ύψος των καταθέσεων της διεθνούς τραπεζικής</a:t>
            </a:r>
          </a:p>
          <a:p>
            <a:r>
              <a:rPr lang="el-GR" sz="2400" dirty="0" smtClean="0"/>
              <a:t>Απουσία υποχρεωτικών διαθεσίμων</a:t>
            </a:r>
          </a:p>
          <a:p>
            <a:pPr marL="342900" lvl="1" indent="-342900">
              <a:buFont typeface="Arial" panose="020B0604020202020204" pitchFamily="34" charset="0"/>
              <a:buChar char="•"/>
            </a:pPr>
            <a:r>
              <a:rPr lang="el-GR" altLang="en-US" sz="2400" dirty="0"/>
              <a:t>Ο έλεγχος των τραπεζών, τα υποχρεωτικά κεφάλαια και οι περιορισμοί στη διαχείριση των περιουσιακών στοιχείων είναι πιο δύσκολοι σε διεθνές </a:t>
            </a:r>
            <a:r>
              <a:rPr lang="el-GR" altLang="en-US" sz="2400" dirty="0" smtClean="0"/>
              <a:t>επίπεδο:</a:t>
            </a:r>
            <a:r>
              <a:rPr lang="el-GR" altLang="en-US" sz="2400" dirty="0"/>
              <a:t>αν η θυγατρική μιας ιταλικής τράπεζας είναι εγκατεστημένη στο Λονδίνο και έχει κυρίως εξωχώριες καταθέσεις σε δολάρια, ποιοι είναι αρμόδιοι για τον έλεγχό της; </a:t>
            </a:r>
            <a:endParaRPr lang="el-GR" altLang="en-US" sz="2400" dirty="0" smtClean="0"/>
          </a:p>
          <a:p>
            <a:pPr marL="342900" lvl="1" indent="-342900">
              <a:buFont typeface="Arial" panose="020B0604020202020204" pitchFamily="34" charset="0"/>
              <a:buChar char="•"/>
            </a:pPr>
            <a:r>
              <a:rPr lang="el-GR" altLang="en-US" sz="2400" dirty="0"/>
              <a:t>Δεν υπάρχει διεθνής δανειστής έκτακτης </a:t>
            </a:r>
            <a:r>
              <a:rPr lang="el-GR" altLang="en-US" sz="2400" dirty="0" smtClean="0"/>
              <a:t>ανάγκης</a:t>
            </a:r>
          </a:p>
          <a:p>
            <a:pPr marL="342900" lvl="1" indent="-342900">
              <a:buFont typeface="Arial" panose="020B0604020202020204" pitchFamily="34" charset="0"/>
              <a:buChar char="•"/>
            </a:pPr>
            <a:r>
              <a:rPr lang="el-GR" altLang="en-US" sz="2400" dirty="0" smtClean="0"/>
              <a:t>Τα </a:t>
            </a:r>
            <a:r>
              <a:rPr lang="el-GR" altLang="en-US" sz="2400" dirty="0"/>
              <a:t>παράγωγα και τα τιτλοποιημένα περιουσιακά στοιχεία δυσκολεύουν την αποτίμηση του κινδύνου και τη χρηματοπιστωτική σταθερότητα, διότι δεν λαμβάνονται υπόψη στους παραδοσιακούς ισολογισμούς</a:t>
            </a:r>
            <a:r>
              <a:rPr lang="en-US" altLang="en-US" sz="2400" dirty="0" smtClean="0"/>
              <a:t>.</a:t>
            </a:r>
            <a:r>
              <a:rPr lang="el-GR" altLang="en-US" sz="2400" dirty="0" smtClean="0"/>
              <a:t> [Ένα </a:t>
            </a:r>
            <a:r>
              <a:rPr lang="el-GR" altLang="en-US" sz="2400" dirty="0"/>
              <a:t>τιτλοποιημένο περιουσιακό στοιχείο είναι ένας συνδυασμός διαφορετικών μη ρευστών περιουσιακών στοιχείων, όπως δάνεια που πωλούνται ως </a:t>
            </a:r>
            <a:r>
              <a:rPr lang="el-GR" altLang="en-US" sz="2400" dirty="0" smtClean="0"/>
              <a:t>τίτλος]</a:t>
            </a:r>
          </a:p>
          <a:p>
            <a:pPr marL="342900" lvl="1" indent="-342900">
              <a:buFont typeface="Arial" panose="020B0604020202020204" pitchFamily="34" charset="0"/>
              <a:buChar char="•"/>
            </a:pPr>
            <a:r>
              <a:rPr lang="el-GR" altLang="en-US" sz="2400" dirty="0" smtClean="0"/>
              <a:t>Οι πλέον κερδοσκοπικοί φορείς - τα μη τραπεζικά χρηματοπιστωτικά ιδρύματα - δρουν (σχεδόν) ανεξέλεγκτα! (Βλέπε την περίπτωση του </a:t>
            </a:r>
            <a:r>
              <a:rPr lang="en-GB" altLang="en-US" sz="2400" dirty="0" smtClean="0"/>
              <a:t>LTCM)</a:t>
            </a:r>
            <a:r>
              <a:rPr lang="el-GR" altLang="en-US" sz="2400" dirty="0" smtClean="0"/>
              <a:t> </a:t>
            </a:r>
            <a:endParaRPr lang="en-US" altLang="en-US" sz="2400" dirty="0"/>
          </a:p>
          <a:p>
            <a:pPr marL="342900" lvl="1" indent="-342900">
              <a:buFont typeface="Arial" panose="020B0604020202020204" pitchFamily="34" charset="0"/>
              <a:buChar char="•"/>
            </a:pPr>
            <a:endParaRPr lang="el-GR" altLang="en-US" sz="2000" dirty="0" smtClean="0"/>
          </a:p>
          <a:p>
            <a:pPr marL="342900" lvl="1" indent="-342900">
              <a:buFont typeface="Arial" panose="020B0604020202020204" pitchFamily="34" charset="0"/>
              <a:buChar char="•"/>
            </a:pPr>
            <a:endParaRPr lang="en-US" altLang="en-US" sz="2000" dirty="0"/>
          </a:p>
          <a:p>
            <a:endParaRPr lang="el-GR" dirty="0" smtClean="0"/>
          </a:p>
          <a:p>
            <a:endParaRPr lang="en-US" dirty="0"/>
          </a:p>
        </p:txBody>
      </p:sp>
      <p:sp>
        <p:nvSpPr>
          <p:cNvPr id="4" name="Slide Number Placeholder 3"/>
          <p:cNvSpPr>
            <a:spLocks noGrp="1"/>
          </p:cNvSpPr>
          <p:nvPr>
            <p:ph type="sldNum" sz="quarter" idx="12"/>
          </p:nvPr>
        </p:nvSpPr>
        <p:spPr/>
        <p:txBody>
          <a:bodyPr/>
          <a:lstStyle/>
          <a:p>
            <a:fld id="{9F235B99-9D1D-4E08-BCF3-45316A713ED8}" type="slidenum">
              <a:rPr lang="en-US" smtClean="0"/>
              <a:t>19</a:t>
            </a:fld>
            <a:endParaRPr lang="en-US"/>
          </a:p>
        </p:txBody>
      </p:sp>
    </p:spTree>
    <p:extLst>
      <p:ext uri="{BB962C8B-B14F-4D97-AF65-F5344CB8AC3E}">
        <p14:creationId xmlns:p14="http://schemas.microsoft.com/office/powerpoint/2010/main" val="20858919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610600" cy="1143000"/>
          </a:xfrm>
        </p:spPr>
        <p:txBody>
          <a:bodyPr>
            <a:noAutofit/>
          </a:bodyPr>
          <a:lstStyle/>
          <a:p>
            <a:r>
              <a:rPr lang="el-GR" sz="3600" b="1" dirty="0" smtClean="0">
                <a:solidFill>
                  <a:schemeClr val="accent1"/>
                </a:solidFill>
              </a:rPr>
              <a:t>8.1 Τα αναμενόμενα οφέλη από την παγκοσμιοποίηση των αγορών κεφαλαίου</a:t>
            </a:r>
            <a:endParaRPr lang="en-US" sz="3600" b="1" dirty="0">
              <a:solidFill>
                <a:schemeClr val="accent1"/>
              </a:solidFill>
            </a:endParaRPr>
          </a:p>
        </p:txBody>
      </p:sp>
      <p:sp>
        <p:nvSpPr>
          <p:cNvPr id="3" name="Content Placeholder 2"/>
          <p:cNvSpPr>
            <a:spLocks noGrp="1"/>
          </p:cNvSpPr>
          <p:nvPr>
            <p:ph idx="1"/>
          </p:nvPr>
        </p:nvSpPr>
        <p:spPr>
          <a:xfrm>
            <a:off x="457200" y="1447800"/>
            <a:ext cx="8229600" cy="5181600"/>
          </a:xfrm>
        </p:spPr>
        <p:txBody>
          <a:bodyPr>
            <a:noAutofit/>
          </a:bodyPr>
          <a:lstStyle/>
          <a:p>
            <a:pPr>
              <a:lnSpc>
                <a:spcPts val="2300"/>
              </a:lnSpc>
              <a:spcBef>
                <a:spcPct val="40000"/>
              </a:spcBef>
            </a:pPr>
            <a:r>
              <a:rPr lang="el-GR" altLang="en-US" sz="2400" dirty="0" smtClean="0"/>
              <a:t>Οι διεθνείς κεφαλαιαγορές είναι μια ομάδα αγορών (στο Λονδίνο, το Τόκιο, τη Νέα Υόρκη, τη Σιγκαπούρη και σε άλλα χρηματοπιστωτικά κέντρα) όπου ανταλλάσσονται διάφορες μορφές χρηματοοικονομικών  περιουσιακών στοιχείων, όπως</a:t>
            </a:r>
            <a:endParaRPr lang="en-US" altLang="en-US" sz="2400" dirty="0" smtClean="0"/>
          </a:p>
          <a:p>
            <a:pPr lvl="1">
              <a:lnSpc>
                <a:spcPts val="2300"/>
              </a:lnSpc>
              <a:spcBef>
                <a:spcPct val="40000"/>
              </a:spcBef>
            </a:pPr>
            <a:r>
              <a:rPr lang="el-GR" altLang="en-US" sz="2400" dirty="0" smtClean="0"/>
              <a:t>μετοχές</a:t>
            </a:r>
            <a:endParaRPr lang="en-US" altLang="en-US" sz="2400" dirty="0" smtClean="0"/>
          </a:p>
          <a:p>
            <a:pPr lvl="1">
              <a:lnSpc>
                <a:spcPts val="2300"/>
              </a:lnSpc>
              <a:spcBef>
                <a:spcPct val="40000"/>
              </a:spcBef>
            </a:pPr>
            <a:r>
              <a:rPr lang="el-GR" altLang="en-US" sz="2400" dirty="0" smtClean="0"/>
              <a:t>ομόλογα</a:t>
            </a:r>
            <a:r>
              <a:rPr lang="en-US" altLang="en-US" sz="2400" dirty="0" smtClean="0"/>
              <a:t> (</a:t>
            </a:r>
            <a:r>
              <a:rPr lang="el-GR" altLang="en-US" sz="2400" dirty="0" smtClean="0"/>
              <a:t>κρατικά και ιδιωτικά</a:t>
            </a:r>
            <a:r>
              <a:rPr lang="en-US" altLang="en-US" sz="2400" dirty="0" smtClean="0"/>
              <a:t>) </a:t>
            </a:r>
          </a:p>
          <a:p>
            <a:pPr lvl="1">
              <a:lnSpc>
                <a:spcPts val="2300"/>
              </a:lnSpc>
              <a:spcBef>
                <a:spcPct val="40000"/>
              </a:spcBef>
            </a:pPr>
            <a:r>
              <a:rPr lang="el-GR" altLang="en-US" sz="2400" dirty="0" smtClean="0"/>
              <a:t>καταθέσεις σε διάφορα νομίσματα</a:t>
            </a:r>
          </a:p>
          <a:p>
            <a:pPr lvl="1">
              <a:lnSpc>
                <a:spcPts val="2300"/>
              </a:lnSpc>
              <a:spcBef>
                <a:spcPct val="40000"/>
              </a:spcBef>
            </a:pPr>
            <a:r>
              <a:rPr lang="el-GR" altLang="en-US" sz="2400" dirty="0" smtClean="0"/>
              <a:t>Παράγωγα</a:t>
            </a:r>
          </a:p>
          <a:p>
            <a:pPr marL="514350" indent="-457200">
              <a:lnSpc>
                <a:spcPts val="2300"/>
              </a:lnSpc>
              <a:spcBef>
                <a:spcPct val="40000"/>
              </a:spcBef>
            </a:pPr>
            <a:r>
              <a:rPr lang="el-GR" altLang="en-US" sz="2400" dirty="0" smtClean="0"/>
              <a:t>Διαφοροποίηση μεταξύ τίτλων χρέους (π.χ. ομόλογα) και τίτλων κεφαλαίων (π.χ. μετοχές)</a:t>
            </a:r>
            <a:endParaRPr lang="en-US" altLang="en-US" sz="2400" dirty="0" smtClean="0"/>
          </a:p>
          <a:p>
            <a:pPr>
              <a:lnSpc>
                <a:spcPts val="2300"/>
              </a:lnSpc>
            </a:pPr>
            <a:r>
              <a:rPr lang="el-GR" sz="2400" dirty="0" smtClean="0"/>
              <a:t>Η αγορά συναλλάγματος είναι ένα σημαντικό τμήμα της διεθνούς αγοράς κεφαλαίων</a:t>
            </a:r>
          </a:p>
          <a:p>
            <a:pPr>
              <a:lnSpc>
                <a:spcPts val="2300"/>
              </a:lnSpc>
            </a:pPr>
            <a:r>
              <a:rPr lang="el-GR" sz="2400" dirty="0" smtClean="0"/>
              <a:t>Οι βασικοί παίκτες της διεθνούς αγοράς κεφαλαίου είναι οι ίδιοι που συναντήσαμε στην αγορά συναλλάγματος</a:t>
            </a:r>
            <a:endParaRPr lang="en-US" sz="2400" dirty="0"/>
          </a:p>
        </p:txBody>
      </p:sp>
      <p:sp>
        <p:nvSpPr>
          <p:cNvPr id="4" name="Slide Number Placeholder 3"/>
          <p:cNvSpPr>
            <a:spLocks noGrp="1"/>
          </p:cNvSpPr>
          <p:nvPr>
            <p:ph type="sldNum" sz="quarter" idx="12"/>
          </p:nvPr>
        </p:nvSpPr>
        <p:spPr/>
        <p:txBody>
          <a:bodyPr/>
          <a:lstStyle/>
          <a:p>
            <a:fld id="{9F235B99-9D1D-4E08-BCF3-45316A713ED8}" type="slidenum">
              <a:rPr lang="en-US" smtClean="0"/>
              <a:t>2</a:t>
            </a:fld>
            <a:endParaRPr lang="en-US"/>
          </a:p>
        </p:txBody>
      </p:sp>
    </p:spTree>
    <p:extLst>
      <p:ext uri="{BB962C8B-B14F-4D97-AF65-F5344CB8AC3E}">
        <p14:creationId xmlns:p14="http://schemas.microsoft.com/office/powerpoint/2010/main" val="40664417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534400" cy="1143000"/>
          </a:xfrm>
        </p:spPr>
        <p:txBody>
          <a:bodyPr>
            <a:noAutofit/>
          </a:bodyPr>
          <a:lstStyle/>
          <a:p>
            <a:r>
              <a:rPr lang="el-GR" sz="3600" b="1" dirty="0" smtClean="0">
                <a:solidFill>
                  <a:schemeClr val="accent1"/>
                </a:solidFill>
              </a:rPr>
              <a:t>Η αναποτελεσματικότητα των συμφωνιών έλεγχου της διεθνούς τραπεζικής</a:t>
            </a:r>
            <a:endParaRPr lang="en-US" sz="3600" b="1" dirty="0">
              <a:solidFill>
                <a:schemeClr val="accent1"/>
              </a:solidFill>
            </a:endParaRPr>
          </a:p>
        </p:txBody>
      </p:sp>
      <p:sp>
        <p:nvSpPr>
          <p:cNvPr id="3" name="Content Placeholder 2"/>
          <p:cNvSpPr>
            <a:spLocks noGrp="1"/>
          </p:cNvSpPr>
          <p:nvPr>
            <p:ph idx="1"/>
          </p:nvPr>
        </p:nvSpPr>
        <p:spPr/>
        <p:txBody>
          <a:bodyPr>
            <a:normAutofit fontScale="92500" lnSpcReduction="20000"/>
          </a:bodyPr>
          <a:lstStyle/>
          <a:p>
            <a:r>
              <a:rPr lang="el-GR" dirty="0" smtClean="0"/>
              <a:t>1974: Σχηματισμός της Επιτροπής της Βασιλείας από τους επικεφαλείς των ΚΤ 11 βιομηχανικών χωρών</a:t>
            </a:r>
          </a:p>
          <a:p>
            <a:r>
              <a:rPr lang="el-GR" dirty="0" smtClean="0"/>
              <a:t>Βασιλεία Ι (1988)</a:t>
            </a:r>
          </a:p>
          <a:p>
            <a:r>
              <a:rPr lang="el-GR" dirty="0" smtClean="0"/>
              <a:t>Βασιλεία ΙΙ (2004)</a:t>
            </a:r>
          </a:p>
          <a:p>
            <a:r>
              <a:rPr lang="el-GR" dirty="0" smtClean="0"/>
              <a:t>Βασιλεία ΙΙΙ (2010)</a:t>
            </a:r>
          </a:p>
          <a:p>
            <a:r>
              <a:rPr lang="el-GR" dirty="0" smtClean="0"/>
              <a:t>Πάμπολλες αναθεωρήσεις, κι έπεται συνέχεια...</a:t>
            </a:r>
          </a:p>
          <a:p>
            <a:r>
              <a:rPr lang="el-GR" dirty="0" smtClean="0"/>
              <a:t>Η κρίση του 2007 έδειξε τα όρια (ή για άλλους την αβάσταχτη ελαφρότητα) αυτών των συμφωνιών</a:t>
            </a:r>
          </a:p>
          <a:p>
            <a:endParaRPr lang="en-US" dirty="0"/>
          </a:p>
        </p:txBody>
      </p:sp>
      <p:sp>
        <p:nvSpPr>
          <p:cNvPr id="4" name="Slide Number Placeholder 3"/>
          <p:cNvSpPr>
            <a:spLocks noGrp="1"/>
          </p:cNvSpPr>
          <p:nvPr>
            <p:ph type="sldNum" sz="quarter" idx="12"/>
          </p:nvPr>
        </p:nvSpPr>
        <p:spPr/>
        <p:txBody>
          <a:bodyPr/>
          <a:lstStyle/>
          <a:p>
            <a:fld id="{9F235B99-9D1D-4E08-BCF3-45316A713ED8}" type="slidenum">
              <a:rPr lang="en-US" smtClean="0"/>
              <a:t>20</a:t>
            </a:fld>
            <a:endParaRPr lang="en-US"/>
          </a:p>
        </p:txBody>
      </p:sp>
    </p:spTree>
    <p:extLst>
      <p:ext uri="{BB962C8B-B14F-4D97-AF65-F5344CB8AC3E}">
        <p14:creationId xmlns:p14="http://schemas.microsoft.com/office/powerpoint/2010/main" val="1798756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3600" b="1" dirty="0" smtClean="0">
                <a:solidFill>
                  <a:schemeClr val="accent1"/>
                </a:solidFill>
              </a:rPr>
              <a:t>Οι τρεις μορφές διεθνών συναλλαγών</a:t>
            </a:r>
            <a:endParaRPr lang="en-US" sz="3600" b="1" dirty="0">
              <a:solidFill>
                <a:schemeClr val="accent1"/>
              </a:solidFill>
            </a:endParaRPr>
          </a:p>
        </p:txBody>
      </p:sp>
      <p:pic>
        <p:nvPicPr>
          <p:cNvPr id="5" name="Picture 7" descr="fig21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1560513" y="1600200"/>
            <a:ext cx="6389687" cy="4811713"/>
          </a:xfrm>
          <a:prstGeom prst="rect">
            <a:avLst/>
          </a:prstGeom>
          <a:noFill/>
        </p:spPr>
      </p:pic>
      <p:sp>
        <p:nvSpPr>
          <p:cNvPr id="6" name="Slide Number Placeholder 5"/>
          <p:cNvSpPr>
            <a:spLocks noGrp="1"/>
          </p:cNvSpPr>
          <p:nvPr>
            <p:ph type="sldNum" sz="quarter" idx="12"/>
          </p:nvPr>
        </p:nvSpPr>
        <p:spPr/>
        <p:txBody>
          <a:bodyPr/>
          <a:lstStyle/>
          <a:p>
            <a:fld id="{9F235B99-9D1D-4E08-BCF3-45316A713ED8}" type="slidenum">
              <a:rPr lang="en-US" smtClean="0"/>
              <a:t>3</a:t>
            </a:fld>
            <a:endParaRPr lang="en-US"/>
          </a:p>
        </p:txBody>
      </p:sp>
    </p:spTree>
    <p:extLst>
      <p:ext uri="{BB962C8B-B14F-4D97-AF65-F5344CB8AC3E}">
        <p14:creationId xmlns:p14="http://schemas.microsoft.com/office/powerpoint/2010/main" val="29976969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l-GR" sz="3600" b="1" dirty="0" smtClean="0">
                <a:solidFill>
                  <a:schemeClr val="accent1"/>
                </a:solidFill>
              </a:rPr>
              <a:t>Οι κλασικές θεωρίες για τα οφέλη του διεθνούς εμπορίου</a:t>
            </a:r>
            <a:endParaRPr lang="en-US" sz="3600" b="1" dirty="0">
              <a:solidFill>
                <a:schemeClr val="accent1"/>
              </a:solidFill>
            </a:endParaRPr>
          </a:p>
        </p:txBody>
      </p:sp>
      <p:sp>
        <p:nvSpPr>
          <p:cNvPr id="4" name="Content Placeholder 3"/>
          <p:cNvSpPr>
            <a:spLocks noGrp="1"/>
          </p:cNvSpPr>
          <p:nvPr>
            <p:ph idx="1"/>
          </p:nvPr>
        </p:nvSpPr>
        <p:spPr>
          <a:xfrm>
            <a:off x="457200" y="1600200"/>
            <a:ext cx="8229600" cy="4800600"/>
          </a:xfrm>
        </p:spPr>
        <p:txBody>
          <a:bodyPr>
            <a:normAutofit fontScale="85000" lnSpcReduction="10000"/>
          </a:bodyPr>
          <a:lstStyle/>
          <a:p>
            <a:pPr>
              <a:lnSpc>
                <a:spcPts val="2300"/>
              </a:lnSpc>
              <a:spcBef>
                <a:spcPct val="50000"/>
              </a:spcBef>
            </a:pPr>
            <a:r>
              <a:rPr lang="el-GR" altLang="en-US" sz="2400" dirty="0" smtClean="0"/>
              <a:t>Η θεωρία του</a:t>
            </a:r>
            <a:r>
              <a:rPr lang="en-US" altLang="en-US" sz="2400" dirty="0" smtClean="0"/>
              <a:t> </a:t>
            </a:r>
            <a:r>
              <a:rPr lang="el-GR" altLang="en-US" sz="2400" b="1" dirty="0" smtClean="0"/>
              <a:t>συγκριτικού πλεονεκτήματος</a:t>
            </a:r>
            <a:r>
              <a:rPr lang="en-US" altLang="en-US" sz="2400" b="1" dirty="0" smtClean="0"/>
              <a:t> </a:t>
            </a:r>
            <a:r>
              <a:rPr lang="el-GR" altLang="en-US" sz="2400" dirty="0" smtClean="0"/>
              <a:t>περιγράφει τα οφέλη από το εμπόριο αγαθών και υπηρεσιών με άλλα αγαθά και υπηρεσίες</a:t>
            </a:r>
            <a:r>
              <a:rPr lang="en-US" altLang="en-US" sz="2400" dirty="0" smtClean="0"/>
              <a:t>: </a:t>
            </a:r>
          </a:p>
          <a:p>
            <a:pPr lvl="1">
              <a:lnSpc>
                <a:spcPts val="2300"/>
              </a:lnSpc>
              <a:spcBef>
                <a:spcPct val="50000"/>
              </a:spcBef>
            </a:pPr>
            <a:r>
              <a:rPr lang="el-GR" altLang="en-US" sz="2400" dirty="0" smtClean="0"/>
              <a:t>επειδή οι πόροι και ο χρόνος είναι πεπερασμένοι, χρησιμοποίησε τους πόρους και τον χρόνο για να παράγεις αυτά στα οποία είσαι πιο παραγωγικός (σε σχέση με τις εναλλακτικές επιλογές) και μετά αντάλλαξε μέσω του εμπορίου αυτά τα προϊόντα με τα αγαθά και τις υπηρεσίες που θέλεις.</a:t>
            </a:r>
            <a:endParaRPr lang="en-US" altLang="en-US" sz="2400" dirty="0" smtClean="0"/>
          </a:p>
          <a:p>
            <a:pPr lvl="1">
              <a:lnSpc>
                <a:spcPts val="2300"/>
              </a:lnSpc>
              <a:spcBef>
                <a:spcPct val="50000"/>
              </a:spcBef>
            </a:pPr>
            <a:r>
              <a:rPr lang="el-GR" altLang="en-US" sz="2400" dirty="0" smtClean="0"/>
              <a:t>εξειδικεύσου στην παραγωγή και απόλαυσε πολλά αγαθά και υπηρεσίες ως καταναλωτής μέσω του εμπορίου</a:t>
            </a:r>
          </a:p>
          <a:p>
            <a:pPr>
              <a:lnSpc>
                <a:spcPts val="2300"/>
              </a:lnSpc>
              <a:spcBef>
                <a:spcPct val="50000"/>
              </a:spcBef>
            </a:pPr>
            <a:r>
              <a:rPr lang="el-GR" altLang="en-US" sz="2400" dirty="0" smtClean="0"/>
              <a:t>Η θεωρία του</a:t>
            </a:r>
            <a:r>
              <a:rPr lang="en-US" altLang="en-US" sz="2400" dirty="0" smtClean="0"/>
              <a:t> </a:t>
            </a:r>
            <a:r>
              <a:rPr lang="el-GR" altLang="en-US" sz="2400" b="1" dirty="0" smtClean="0"/>
              <a:t>διαχρονικού εμπορίου</a:t>
            </a:r>
            <a:r>
              <a:rPr lang="en-US" altLang="en-US" sz="2400" b="1" dirty="0" smtClean="0"/>
              <a:t> </a:t>
            </a:r>
            <a:r>
              <a:rPr lang="el-GR" altLang="en-US" sz="2400" dirty="0" smtClean="0"/>
              <a:t>περιγράφει τα οφέλη από το εμπόριο αγαθών και υπηρεσιών με περιουσιακά στοιχεία, των αγαθών και υπηρεσιών σήμερα για απαιτήσεις αγαθών και υπηρεσιών στο μέλλον (σημερινά περιουσιακά στοιχεία). Και οι δύο πλευρές, αποταμειευτές και δανειολήπτες, βγαίνουν κερδισμένοι</a:t>
            </a:r>
            <a:endParaRPr lang="en-US" altLang="en-US" sz="2400" dirty="0" smtClean="0"/>
          </a:p>
          <a:p>
            <a:endParaRPr lang="en-US" dirty="0"/>
          </a:p>
        </p:txBody>
      </p:sp>
      <p:sp>
        <p:nvSpPr>
          <p:cNvPr id="5" name="Slide Number Placeholder 4"/>
          <p:cNvSpPr>
            <a:spLocks noGrp="1"/>
          </p:cNvSpPr>
          <p:nvPr>
            <p:ph type="sldNum" sz="quarter" idx="12"/>
          </p:nvPr>
        </p:nvSpPr>
        <p:spPr/>
        <p:txBody>
          <a:bodyPr/>
          <a:lstStyle/>
          <a:p>
            <a:fld id="{9F235B99-9D1D-4E08-BCF3-45316A713ED8}" type="slidenum">
              <a:rPr lang="en-US" smtClean="0"/>
              <a:t>4</a:t>
            </a:fld>
            <a:endParaRPr lang="en-US"/>
          </a:p>
        </p:txBody>
      </p:sp>
    </p:spTree>
    <p:extLst>
      <p:ext uri="{BB962C8B-B14F-4D97-AF65-F5344CB8AC3E}">
        <p14:creationId xmlns:p14="http://schemas.microsoft.com/office/powerpoint/2010/main" val="21757670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b="1" dirty="0" smtClean="0">
                <a:solidFill>
                  <a:schemeClr val="accent1"/>
                </a:solidFill>
              </a:rPr>
              <a:t>...και η επέκτασή τους στην ανταλλαγή περιουσιακών στοιχείων</a:t>
            </a:r>
            <a:endParaRPr lang="en-US" sz="3600" b="1" dirty="0">
              <a:solidFill>
                <a:schemeClr val="accent1"/>
              </a:solidFill>
            </a:endParaRPr>
          </a:p>
        </p:txBody>
      </p:sp>
      <p:sp>
        <p:nvSpPr>
          <p:cNvPr id="3" name="Content Placeholder 2"/>
          <p:cNvSpPr>
            <a:spLocks noGrp="1"/>
          </p:cNvSpPr>
          <p:nvPr>
            <p:ph idx="1"/>
          </p:nvPr>
        </p:nvSpPr>
        <p:spPr>
          <a:xfrm>
            <a:off x="457200" y="1600200"/>
            <a:ext cx="8229600" cy="4953000"/>
          </a:xfrm>
        </p:spPr>
        <p:txBody>
          <a:bodyPr>
            <a:noAutofit/>
          </a:bodyPr>
          <a:lstStyle/>
          <a:p>
            <a:pPr>
              <a:lnSpc>
                <a:spcPct val="95000"/>
              </a:lnSpc>
            </a:pPr>
            <a:r>
              <a:rPr lang="el-GR" altLang="en-US" sz="2200" dirty="0" smtClean="0"/>
              <a:t>Σε </a:t>
            </a:r>
            <a:r>
              <a:rPr lang="el-GR" altLang="en-US" sz="2200" u="sng" dirty="0" smtClean="0"/>
              <a:t>μικρο-οικονομικό</a:t>
            </a:r>
            <a:r>
              <a:rPr lang="el-GR" altLang="en-US" sz="2200" dirty="0" smtClean="0"/>
              <a:t> επίπεδο, η θεωρία της </a:t>
            </a:r>
            <a:r>
              <a:rPr lang="el-GR" altLang="en-US" sz="2200" b="1" dirty="0" smtClean="0"/>
              <a:t>διαφοροποίησης χαρτοφυλακίου</a:t>
            </a:r>
            <a:r>
              <a:rPr lang="en-US" altLang="en-US" sz="2200" b="1" dirty="0" smtClean="0"/>
              <a:t> </a:t>
            </a:r>
            <a:r>
              <a:rPr lang="el-GR" altLang="en-US" sz="2200" dirty="0" smtClean="0"/>
              <a:t>περιγράφει τα οφέλη από το εμπόριο περιουσιακών στοιχείων με περιουσιακά στοιχεία </a:t>
            </a:r>
            <a:r>
              <a:rPr lang="en-GB" altLang="en-US" sz="2200" dirty="0" smtClean="0"/>
              <a:t>(</a:t>
            </a:r>
            <a:r>
              <a:rPr lang="el-GR" altLang="en-US" sz="2200" dirty="0" smtClean="0"/>
              <a:t>διαφοερετικών συνδυασμών απόδοσης-κινδύνου)</a:t>
            </a:r>
            <a:endParaRPr lang="en-GB" altLang="en-US" sz="2200" dirty="0" smtClean="0"/>
          </a:p>
          <a:p>
            <a:pPr>
              <a:lnSpc>
                <a:spcPct val="95000"/>
              </a:lnSpc>
            </a:pPr>
            <a:r>
              <a:rPr lang="el-GR" altLang="en-US" sz="2200" dirty="0" smtClean="0"/>
              <a:t>Συνήθως οι επενδυτές θέλουν να αποφύγουν τον κίνδυνο</a:t>
            </a:r>
            <a:r>
              <a:rPr lang="en-GB" altLang="en-US" sz="2200" dirty="0" smtClean="0"/>
              <a:t>.</a:t>
            </a:r>
            <a:r>
              <a:rPr lang="el-GR" altLang="en-US" sz="2200" dirty="0" smtClean="0"/>
              <a:t> Η επένδυση σε ένα διαφοροποιημένο σύνολο, ή χαρτοφυλάκιο, περιουσιακών στοιχείων είναι ένας τρόπος για τους επενδυτές να αποφεύγουν ή να περιορίζουν τον κίνδυνο.</a:t>
            </a:r>
            <a:r>
              <a:rPr lang="en-US" altLang="en-US" sz="2200" dirty="0" smtClean="0"/>
              <a:t> </a:t>
            </a:r>
            <a:endParaRPr lang="el-GR" altLang="en-US" sz="2200" dirty="0" smtClean="0"/>
          </a:p>
          <a:p>
            <a:pPr>
              <a:lnSpc>
                <a:spcPct val="95000"/>
              </a:lnSpc>
            </a:pPr>
            <a:r>
              <a:rPr lang="el-GR" altLang="en-US" sz="2200" dirty="0" smtClean="0"/>
              <a:t>Κλασική αρχή της χρηματοοικονομικής διαχείρισης: ‘Μη βάζετε τα αβγά σας στο ίδιο καλάθι’</a:t>
            </a:r>
          </a:p>
          <a:p>
            <a:pPr>
              <a:lnSpc>
                <a:spcPct val="95000"/>
              </a:lnSpc>
            </a:pPr>
            <a:r>
              <a:rPr lang="el-GR" altLang="en-US" sz="2200" dirty="0" smtClean="0"/>
              <a:t>Από τη διαφοροποίηση χαρτοφυλακίου σε εθνικό επίπεδο στη διαφοροποίηση σε παγκόσμιο επίπεδο</a:t>
            </a:r>
          </a:p>
          <a:p>
            <a:pPr>
              <a:lnSpc>
                <a:spcPct val="95000"/>
              </a:lnSpc>
            </a:pPr>
            <a:r>
              <a:rPr lang="el-GR" altLang="en-US" sz="2200" dirty="0" smtClean="0"/>
              <a:t>Σε </a:t>
            </a:r>
            <a:r>
              <a:rPr lang="el-GR" altLang="en-US" sz="2200" u="sng" dirty="0" smtClean="0"/>
              <a:t>μακρο-οικονομικό</a:t>
            </a:r>
            <a:r>
              <a:rPr lang="el-GR" altLang="en-US" sz="2200" dirty="0" smtClean="0"/>
              <a:t> επίπεδο: κατανομή των παγκόσμιων αποταμιεύσεων στις πλέον παραγωγικές χρήσεις</a:t>
            </a:r>
            <a:endParaRPr lang="en-GB" altLang="en-US" sz="2200" dirty="0" smtClean="0"/>
          </a:p>
          <a:p>
            <a:pPr>
              <a:lnSpc>
                <a:spcPct val="95000"/>
              </a:lnSpc>
            </a:pPr>
            <a:endParaRPr lang="en-GB" altLang="en-US" sz="2200" dirty="0" smtClean="0"/>
          </a:p>
          <a:p>
            <a:pPr>
              <a:lnSpc>
                <a:spcPct val="95000"/>
              </a:lnSpc>
            </a:pPr>
            <a:endParaRPr lang="en-US" altLang="en-US" sz="2200" dirty="0" smtClean="0"/>
          </a:p>
        </p:txBody>
      </p:sp>
      <p:sp>
        <p:nvSpPr>
          <p:cNvPr id="4" name="Slide Number Placeholder 3"/>
          <p:cNvSpPr>
            <a:spLocks noGrp="1"/>
          </p:cNvSpPr>
          <p:nvPr>
            <p:ph type="sldNum" sz="quarter" idx="12"/>
          </p:nvPr>
        </p:nvSpPr>
        <p:spPr/>
        <p:txBody>
          <a:bodyPr/>
          <a:lstStyle/>
          <a:p>
            <a:fld id="{9F235B99-9D1D-4E08-BCF3-45316A713ED8}" type="slidenum">
              <a:rPr lang="en-US" smtClean="0"/>
              <a:t>5</a:t>
            </a:fld>
            <a:endParaRPr lang="en-US"/>
          </a:p>
        </p:txBody>
      </p:sp>
    </p:spTree>
    <p:extLst>
      <p:ext uri="{BB962C8B-B14F-4D97-AF65-F5344CB8AC3E}">
        <p14:creationId xmlns:p14="http://schemas.microsoft.com/office/powerpoint/2010/main" val="11144030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sz="3200" b="1" dirty="0" smtClean="0">
                <a:solidFill>
                  <a:schemeClr val="accent1"/>
                </a:solidFill>
              </a:rPr>
              <a:t>Ένα απλοϊκό παράδειγμα διεθνούς διαφοροποίησης χαρτοφυλακίου</a:t>
            </a:r>
            <a:endParaRPr lang="en-US" sz="3200" b="1" dirty="0">
              <a:solidFill>
                <a:schemeClr val="accent1"/>
              </a:solidFill>
            </a:endParaRPr>
          </a:p>
        </p:txBody>
      </p:sp>
      <p:sp>
        <p:nvSpPr>
          <p:cNvPr id="3" name="Content Placeholder 2"/>
          <p:cNvSpPr>
            <a:spLocks noGrp="1"/>
          </p:cNvSpPr>
          <p:nvPr>
            <p:ph idx="1"/>
          </p:nvPr>
        </p:nvSpPr>
        <p:spPr>
          <a:xfrm>
            <a:off x="457200" y="1447800"/>
            <a:ext cx="8229600" cy="5181600"/>
          </a:xfrm>
        </p:spPr>
        <p:txBody>
          <a:bodyPr>
            <a:noAutofit/>
          </a:bodyPr>
          <a:lstStyle/>
          <a:p>
            <a:pPr>
              <a:lnSpc>
                <a:spcPts val="2300"/>
              </a:lnSpc>
            </a:pPr>
            <a:r>
              <a:rPr lang="el-GR" altLang="en-US" sz="2000" dirty="0" smtClean="0"/>
              <a:t>Υποθέστε ότι 2 χώρες έχουν ένα αγρόκτημα (περιουσιακό στοιχείο) που παράγει πατάτες και ότι η σοδειά εξαρτάται από τον καιρό.</a:t>
            </a:r>
            <a:endParaRPr lang="en-US" altLang="en-US" sz="2000" dirty="0" smtClean="0"/>
          </a:p>
          <a:p>
            <a:pPr>
              <a:lnSpc>
                <a:spcPts val="2300"/>
              </a:lnSpc>
              <a:spcBef>
                <a:spcPct val="50000"/>
              </a:spcBef>
            </a:pPr>
            <a:r>
              <a:rPr lang="el-GR" altLang="en-US" sz="2000" dirty="0" smtClean="0"/>
              <a:t>Με άσχημο καιρό η γη μπορεί να παράγει 20 τόνους πατάτες, ενώ με καλό καιρό μπορεί να παράγει 100 τόνους πατάτες</a:t>
            </a:r>
          </a:p>
          <a:p>
            <a:pPr>
              <a:lnSpc>
                <a:spcPts val="2300"/>
              </a:lnSpc>
              <a:spcBef>
                <a:spcPct val="50000"/>
              </a:spcBef>
            </a:pPr>
            <a:r>
              <a:rPr lang="el-GR" altLang="en-US" sz="2000" dirty="0" smtClean="0"/>
              <a:t>Υποθέστε ότι α) ο άσχημος και ο καλός καιρός έχουν την ίδια πιθανότητα (1/2 και οι δύο) και β) όταν η Ημεδαπή έχει καλό καιρό (μεγάλες σοδειές), η Αλλοδαπή έχει άσχημο καιρό (μικρές σοδειές).</a:t>
            </a:r>
          </a:p>
          <a:p>
            <a:pPr>
              <a:lnSpc>
                <a:spcPts val="2300"/>
              </a:lnSpc>
              <a:spcBef>
                <a:spcPct val="50000"/>
              </a:spcBef>
            </a:pPr>
            <a:r>
              <a:rPr lang="el-GR" altLang="en-US" sz="2000" dirty="0" smtClean="0"/>
              <a:t>Αν οι 2 χώρες πωλήσουν</a:t>
            </a:r>
            <a:r>
              <a:rPr lang="en-US" altLang="en-US" sz="2000" dirty="0" smtClean="0"/>
              <a:t> 50% </a:t>
            </a:r>
            <a:r>
              <a:rPr lang="el-GR" altLang="en-US" sz="2000" dirty="0" smtClean="0"/>
              <a:t>του περιουσιακού τους στοιχείου η μία στην άλλη, μπορούν πάντα να έχουν μια μέτρια σοδειά,  αποφεύγοντας τις εναλλαγές αφθονίας και λιμού.</a:t>
            </a:r>
            <a:r>
              <a:rPr lang="en-US" altLang="en-US" sz="2000" dirty="0" smtClean="0"/>
              <a:t> </a:t>
            </a:r>
            <a:endParaRPr lang="el-GR" altLang="en-US" sz="2000" dirty="0" smtClean="0"/>
          </a:p>
          <a:p>
            <a:pPr>
              <a:lnSpc>
                <a:spcPts val="2300"/>
              </a:lnSpc>
              <a:spcBef>
                <a:spcPct val="50000"/>
              </a:spcBef>
            </a:pPr>
            <a:r>
              <a:rPr lang="el-GR" altLang="en-US" sz="2000" dirty="0" smtClean="0"/>
              <a:t>Αν η σοδειά της Ημεδαπής είναι 20 και η σοδειά της Αλλοδαπής είναι 100, τότε και οι δύο χώρες λαμβάνουν</a:t>
            </a:r>
            <a:r>
              <a:rPr lang="en-US" altLang="en-US" sz="2000" dirty="0" smtClean="0"/>
              <a:t>: </a:t>
            </a:r>
            <a:r>
              <a:rPr lang="el-GR" altLang="en-US" sz="2000" dirty="0" smtClean="0"/>
              <a:t> </a:t>
            </a:r>
            <a:r>
              <a:rPr lang="en-US" altLang="en-US" sz="2000" dirty="0" smtClean="0"/>
              <a:t>50%*20 + 50%*100 = 60. </a:t>
            </a:r>
            <a:endParaRPr lang="el-GR" altLang="en-US" sz="2000" dirty="0" smtClean="0"/>
          </a:p>
          <a:p>
            <a:pPr>
              <a:lnSpc>
                <a:spcPts val="2300"/>
              </a:lnSpc>
              <a:spcBef>
                <a:spcPct val="50000"/>
              </a:spcBef>
            </a:pPr>
            <a:r>
              <a:rPr lang="el-GR" altLang="en-US" sz="2000" dirty="0" smtClean="0"/>
              <a:t>Αν η σοδειά της Ημεδαπής είναι 100 και η σοδειά της Αλλοδαπής είναι 20, τότε και οι δύο χώρες λαμβάνουν</a:t>
            </a:r>
            <a:r>
              <a:rPr lang="en-US" altLang="en-US" sz="2000" dirty="0" smtClean="0"/>
              <a:t>: 50%*100 + 50%*20 = 60</a:t>
            </a:r>
          </a:p>
          <a:p>
            <a:pPr>
              <a:lnSpc>
                <a:spcPts val="2300"/>
              </a:lnSpc>
              <a:spcBef>
                <a:spcPct val="50000"/>
              </a:spcBef>
            </a:pPr>
            <a:endParaRPr lang="en-US" sz="2000" dirty="0"/>
          </a:p>
        </p:txBody>
      </p:sp>
      <p:sp>
        <p:nvSpPr>
          <p:cNvPr id="4" name="Slide Number Placeholder 3"/>
          <p:cNvSpPr>
            <a:spLocks noGrp="1"/>
          </p:cNvSpPr>
          <p:nvPr>
            <p:ph type="sldNum" sz="quarter" idx="12"/>
          </p:nvPr>
        </p:nvSpPr>
        <p:spPr/>
        <p:txBody>
          <a:bodyPr/>
          <a:lstStyle/>
          <a:p>
            <a:fld id="{9F235B99-9D1D-4E08-BCF3-45316A713ED8}" type="slidenum">
              <a:rPr lang="en-US" smtClean="0"/>
              <a:t>6</a:t>
            </a:fld>
            <a:endParaRPr lang="en-US"/>
          </a:p>
        </p:txBody>
      </p:sp>
    </p:spTree>
    <p:extLst>
      <p:ext uri="{BB962C8B-B14F-4D97-AF65-F5344CB8AC3E}">
        <p14:creationId xmlns:p14="http://schemas.microsoft.com/office/powerpoint/2010/main" val="4688071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b="1" dirty="0" smtClean="0">
                <a:solidFill>
                  <a:schemeClr val="accent1"/>
                </a:solidFill>
              </a:rPr>
              <a:t>8.2 Πόσο </a:t>
            </a:r>
            <a:r>
              <a:rPr lang="el-GR" sz="3600" b="1" dirty="0" smtClean="0">
                <a:solidFill>
                  <a:schemeClr val="accent1"/>
                </a:solidFill>
              </a:rPr>
              <a:t>‘αποτελεσματικά’ </a:t>
            </a:r>
            <a:r>
              <a:rPr lang="el-GR" sz="3600" b="1" dirty="0" smtClean="0">
                <a:solidFill>
                  <a:schemeClr val="accent1"/>
                </a:solidFill>
              </a:rPr>
              <a:t>λειτουργεί η παγκόσμια αγορά κεφαλαίου;</a:t>
            </a:r>
            <a:endParaRPr lang="en-US" sz="3600" b="1" dirty="0">
              <a:solidFill>
                <a:schemeClr val="accent1"/>
              </a:solidFill>
            </a:endParaRPr>
          </a:p>
        </p:txBody>
      </p:sp>
      <p:sp>
        <p:nvSpPr>
          <p:cNvPr id="3" name="Content Placeholder 2"/>
          <p:cNvSpPr>
            <a:spLocks noGrp="1"/>
          </p:cNvSpPr>
          <p:nvPr>
            <p:ph idx="1"/>
          </p:nvPr>
        </p:nvSpPr>
        <p:spPr/>
        <p:txBody>
          <a:bodyPr>
            <a:normAutofit fontScale="77500" lnSpcReduction="20000"/>
          </a:bodyPr>
          <a:lstStyle/>
          <a:p>
            <a:r>
              <a:rPr lang="el-GR" dirty="0" smtClean="0"/>
              <a:t>Ποιά είναι  έκταση της διεθνούς διαφοροποίησης χαρτοφυλακίου;</a:t>
            </a:r>
          </a:p>
          <a:p>
            <a:r>
              <a:rPr lang="el-GR" dirty="0" smtClean="0"/>
              <a:t>Ποιά είναι η έκταση του διαχρονικού εμπορίου μεταξύ των χωρών; (</a:t>
            </a:r>
            <a:r>
              <a:rPr lang="en-GB" dirty="0"/>
              <a:t>M</a:t>
            </a:r>
            <a:r>
              <a:rPr lang="en-GB" dirty="0" smtClean="0"/>
              <a:t>emo: S – I = CA)</a:t>
            </a:r>
            <a:endParaRPr lang="el-GR" dirty="0" smtClean="0"/>
          </a:p>
          <a:p>
            <a:r>
              <a:rPr lang="el-GR" dirty="0" smtClean="0"/>
              <a:t>Ποιά είναι η διαφορά ενδοχώριων και αξωχώριων επιτοκίων;</a:t>
            </a:r>
          </a:p>
          <a:p>
            <a:r>
              <a:rPr lang="el-GR" dirty="0" smtClean="0"/>
              <a:t>Πόσο αποτελεσματική είναι η αγορά συναλλάγματος;</a:t>
            </a:r>
          </a:p>
          <a:p>
            <a:pPr lvl="1"/>
            <a:r>
              <a:rPr lang="el-GR" dirty="0" smtClean="0"/>
              <a:t>Ισχύει η ισοτιμία των επιτοκίων</a:t>
            </a:r>
            <a:r>
              <a:rPr lang="el-GR" dirty="0"/>
              <a:t>;</a:t>
            </a:r>
            <a:endParaRPr lang="el-GR" dirty="0" smtClean="0"/>
          </a:p>
          <a:p>
            <a:pPr lvl="1"/>
            <a:r>
              <a:rPr lang="el-GR" dirty="0" smtClean="0"/>
              <a:t>Τα ασφάλιστρα κινδύνου δικαιολογούν τις αποκλίσεις από την ισοτιμία των επιτοκίων;</a:t>
            </a:r>
          </a:p>
          <a:p>
            <a:pPr lvl="1"/>
            <a:r>
              <a:rPr lang="el-GR" dirty="0" smtClean="0"/>
              <a:t> Οι θεμελιώδεις μεταβλητές [</a:t>
            </a:r>
            <a:r>
              <a:rPr lang="en-GB" dirty="0" smtClean="0"/>
              <a:t>fundamentals]</a:t>
            </a:r>
            <a:r>
              <a:rPr lang="el-GR" dirty="0" smtClean="0"/>
              <a:t>(προσφορά χρήματος, δίδυμα ελλείμματα, προϊόν) μπορούν να εξηγήσουν τη μεταβλητότητα των συναλλαγματικών ισοτιμιών; </a:t>
            </a:r>
            <a:endParaRPr lang="en-US" dirty="0"/>
          </a:p>
        </p:txBody>
      </p:sp>
      <p:sp>
        <p:nvSpPr>
          <p:cNvPr id="4" name="Slide Number Placeholder 3"/>
          <p:cNvSpPr>
            <a:spLocks noGrp="1"/>
          </p:cNvSpPr>
          <p:nvPr>
            <p:ph type="sldNum" sz="quarter" idx="12"/>
          </p:nvPr>
        </p:nvSpPr>
        <p:spPr/>
        <p:txBody>
          <a:bodyPr/>
          <a:lstStyle/>
          <a:p>
            <a:fld id="{9F235B99-9D1D-4E08-BCF3-45316A713ED8}" type="slidenum">
              <a:rPr lang="en-US" smtClean="0"/>
              <a:t>7</a:t>
            </a:fld>
            <a:endParaRPr lang="en-US"/>
          </a:p>
        </p:txBody>
      </p:sp>
    </p:spTree>
    <p:extLst>
      <p:ext uri="{BB962C8B-B14F-4D97-AF65-F5344CB8AC3E}">
        <p14:creationId xmlns:p14="http://schemas.microsoft.com/office/powerpoint/2010/main" val="17329592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600" b="1" dirty="0" smtClean="0">
                <a:solidFill>
                  <a:schemeClr val="accent1"/>
                </a:solidFill>
              </a:rPr>
              <a:t>Η έκταση της διεθνούς διαφοροποίησης χαρτοφυλακίου</a:t>
            </a:r>
            <a:endParaRPr lang="en-US" sz="3600" b="1" dirty="0">
              <a:solidFill>
                <a:schemeClr val="accent1"/>
              </a:solidFill>
            </a:endParaRPr>
          </a:p>
        </p:txBody>
      </p:sp>
      <p:sp>
        <p:nvSpPr>
          <p:cNvPr id="3" name="Content Placeholder 2"/>
          <p:cNvSpPr>
            <a:spLocks noGrp="1"/>
          </p:cNvSpPr>
          <p:nvPr>
            <p:ph idx="1"/>
          </p:nvPr>
        </p:nvSpPr>
        <p:spPr/>
        <p:txBody>
          <a:bodyPr>
            <a:normAutofit fontScale="85000" lnSpcReduction="10000"/>
          </a:bodyPr>
          <a:lstStyle/>
          <a:p>
            <a:r>
              <a:rPr lang="el-GR" dirty="0" smtClean="0"/>
              <a:t>Ναι μεν τεράστια αύξηση τις τελευταίες δεκαετίες ...</a:t>
            </a:r>
          </a:p>
          <a:p>
            <a:pPr marL="0" indent="0">
              <a:buNone/>
            </a:pPr>
            <a:endParaRPr lang="el-GR" dirty="0"/>
          </a:p>
          <a:p>
            <a:pPr marL="0" indent="0">
              <a:buNone/>
            </a:pPr>
            <a:endParaRPr lang="el-GR" dirty="0" smtClean="0"/>
          </a:p>
          <a:p>
            <a:pPr marL="0" indent="0">
              <a:buNone/>
            </a:pPr>
            <a:endParaRPr lang="el-GR" dirty="0"/>
          </a:p>
          <a:p>
            <a:pPr marL="0" indent="0">
              <a:buNone/>
            </a:pPr>
            <a:endParaRPr lang="el-GR" dirty="0" smtClean="0"/>
          </a:p>
          <a:p>
            <a:pPr marL="0" indent="0">
              <a:buNone/>
            </a:pPr>
            <a:endParaRPr lang="el-GR" dirty="0" smtClean="0"/>
          </a:p>
          <a:p>
            <a:endParaRPr lang="el-GR" dirty="0" smtClean="0"/>
          </a:p>
          <a:p>
            <a:r>
              <a:rPr lang="el-GR" dirty="0" smtClean="0"/>
              <a:t>... </a:t>
            </a:r>
            <a:r>
              <a:rPr lang="el-GR" dirty="0"/>
              <a:t>α</a:t>
            </a:r>
            <a:r>
              <a:rPr lang="el-GR" dirty="0" smtClean="0"/>
              <a:t>λλά αν η διεθνής διαφοροποίηση ήταν πλήρης (αντανακλούσε τα σχετικά μεγέθη των χωρών) τότε τα παραπάνω </a:t>
            </a:r>
            <a:r>
              <a:rPr lang="el-GR" dirty="0" smtClean="0"/>
              <a:t>ποσ</a:t>
            </a:r>
            <a:r>
              <a:rPr lang="el-GR" dirty="0" smtClean="0"/>
              <a:t>οσ</a:t>
            </a:r>
            <a:r>
              <a:rPr lang="el-GR" dirty="0" smtClean="0"/>
              <a:t>τά </a:t>
            </a:r>
            <a:r>
              <a:rPr lang="el-GR" dirty="0" smtClean="0"/>
              <a:t>θα έπρεπε να ήταν γύρω στο 80%</a:t>
            </a:r>
            <a:endParaRPr lang="el-GR" dirty="0"/>
          </a:p>
          <a:p>
            <a:endParaRPr lang="el-GR" dirty="0" smtClean="0"/>
          </a:p>
          <a:p>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2162103"/>
            <a:ext cx="6705600" cy="2547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Slide Number Placeholder 4"/>
          <p:cNvSpPr>
            <a:spLocks noGrp="1"/>
          </p:cNvSpPr>
          <p:nvPr>
            <p:ph type="sldNum" sz="quarter" idx="12"/>
          </p:nvPr>
        </p:nvSpPr>
        <p:spPr/>
        <p:txBody>
          <a:bodyPr/>
          <a:lstStyle/>
          <a:p>
            <a:fld id="{9F235B99-9D1D-4E08-BCF3-45316A713ED8}" type="slidenum">
              <a:rPr lang="en-US" smtClean="0"/>
              <a:t>8</a:t>
            </a:fld>
            <a:endParaRPr lang="en-US"/>
          </a:p>
        </p:txBody>
      </p:sp>
    </p:spTree>
    <p:extLst>
      <p:ext uri="{BB962C8B-B14F-4D97-AF65-F5344CB8AC3E}">
        <p14:creationId xmlns:p14="http://schemas.microsoft.com/office/powerpoint/2010/main" val="38603929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ormAutofit fontScale="90000"/>
          </a:bodyPr>
          <a:lstStyle/>
          <a:p>
            <a:r>
              <a:rPr lang="el-GR" sz="3200" b="1" dirty="0" smtClean="0">
                <a:solidFill>
                  <a:schemeClr val="accent1"/>
                </a:solidFill>
              </a:rPr>
              <a:t>Απαιτήσεις και υποχρεώσεις ξένων περιουσιακών στοιχείων ως ποσοστό του ΑΕΠ</a:t>
            </a:r>
            <a:endParaRPr lang="en-US" sz="3200" b="1" dirty="0">
              <a:solidFill>
                <a:schemeClr val="accent1"/>
              </a:solidFill>
            </a:endParaRPr>
          </a:p>
        </p:txBody>
      </p:sp>
      <p:pic>
        <p:nvPicPr>
          <p:cNvPr id="3" name="Picture 5" descr="tab21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1447800" y="1066800"/>
            <a:ext cx="6934200" cy="5715000"/>
          </a:xfrm>
          <a:prstGeom prst="rect">
            <a:avLst/>
          </a:prstGeom>
          <a:noFill/>
        </p:spPr>
      </p:pic>
      <p:sp>
        <p:nvSpPr>
          <p:cNvPr id="4" name="Slide Number Placeholder 3"/>
          <p:cNvSpPr>
            <a:spLocks noGrp="1"/>
          </p:cNvSpPr>
          <p:nvPr>
            <p:ph type="sldNum" sz="quarter" idx="12"/>
          </p:nvPr>
        </p:nvSpPr>
        <p:spPr/>
        <p:txBody>
          <a:bodyPr/>
          <a:lstStyle/>
          <a:p>
            <a:fld id="{9F235B99-9D1D-4E08-BCF3-45316A713ED8}" type="slidenum">
              <a:rPr lang="en-US" smtClean="0"/>
              <a:t>9</a:t>
            </a:fld>
            <a:endParaRPr lang="en-US"/>
          </a:p>
        </p:txBody>
      </p:sp>
    </p:spTree>
    <p:extLst>
      <p:ext uri="{BB962C8B-B14F-4D97-AF65-F5344CB8AC3E}">
        <p14:creationId xmlns:p14="http://schemas.microsoft.com/office/powerpoint/2010/main" val="39178152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541</TotalTime>
  <Words>1568</Words>
  <Application>Microsoft Office PowerPoint</Application>
  <PresentationFormat>On-screen Show (4:3)</PresentationFormat>
  <Paragraphs>143</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8. Η παγκοσμιοποίηση των αγορών κεφαλαίου</vt:lpstr>
      <vt:lpstr>8.1 Τα αναμενόμενα οφέλη από την παγκοσμιοποίηση των αγορών κεφαλαίου</vt:lpstr>
      <vt:lpstr>Οι τρεις μορφές διεθνών συναλλαγών</vt:lpstr>
      <vt:lpstr>Οι κλασικές θεωρίες για τα οφέλη του διεθνούς εμπορίου</vt:lpstr>
      <vt:lpstr>...και η επέκτασή τους στην ανταλλαγή περιουσιακών στοιχείων</vt:lpstr>
      <vt:lpstr>Ένα απλοϊκό παράδειγμα διεθνούς διαφοροποίησης χαρτοφυλακίου</vt:lpstr>
      <vt:lpstr>8.2 Πόσο ‘αποτελεσματικά’ λειτουργεί η παγκόσμια αγορά κεφαλαίου;</vt:lpstr>
      <vt:lpstr>Η έκταση της διεθνούς διαφοροποίησης χαρτοφυλακίου</vt:lpstr>
      <vt:lpstr>Απαιτήσεις και υποχρεώσεις ξένων περιουσιακών στοιχείων ως ποσοστό του ΑΕΠ</vt:lpstr>
      <vt:lpstr>Ρυθμοί αποταμίευσης και επένδυσης για 24 χώρες, 1990-2005 μέσοι όροι</vt:lpstr>
      <vt:lpstr>Σύγκριση ενδοχώριων και εξωχώριων επιτοκίων για το δολάριο</vt:lpstr>
      <vt:lpstr>Η αποτελεσματικότητα της αγοράς συναλλάγματος (Ι)</vt:lpstr>
      <vt:lpstr>Η αποτελεσματικότητα της αγοράς συναλλάγματος (ΙΙ)</vt:lpstr>
      <vt:lpstr>8.3 Οι συστημικοί κίνδυνοι των παγκοσμιοποιημένων κεφαλαιαγορών</vt:lpstr>
      <vt:lpstr>H ανάπτυξη της εξωχώριας (offshore) τραπεζικής δραστηριότητας</vt:lpstr>
      <vt:lpstr>Η ανάπτυξη των εξωχώριων ανταλλαγών νομισμάτων</vt:lpstr>
      <vt:lpstr>Υπενθύμιση: Υπεραπλοποιημένος ισολογισμός Εμπορικής Τράπεζας</vt:lpstr>
      <vt:lpstr>Το σύνηθες οπλοστάσιο ενάντια στη χρεοκοπία των τραπεζών …</vt:lpstr>
      <vt:lpstr> .... αποδεικνύεται ανίσχυρο να αντιμετωπίσει τους κινδύνους της διεθνούς τραπεζικής</vt:lpstr>
      <vt:lpstr>Η αναποτελεσματικότητα των συμφωνιών έλεγχου της διεθνούς τραπεζικής</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παγκοσμιοποίηση των αγορών κεφαλαίου</dc:title>
  <dc:creator>Liagouras Georgios</dc:creator>
  <cp:lastModifiedBy>Liagouras Georgios</cp:lastModifiedBy>
  <cp:revision>38</cp:revision>
  <dcterms:created xsi:type="dcterms:W3CDTF">2014-01-12T15:47:21Z</dcterms:created>
  <dcterms:modified xsi:type="dcterms:W3CDTF">2014-01-13T17:57:32Z</dcterms:modified>
</cp:coreProperties>
</file>