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7" r:id="rId21"/>
    <p:sldId id="278" r:id="rId22"/>
    <p:sldId id="279" r:id="rId23"/>
    <p:sldId id="281" r:id="rId24"/>
    <p:sldId id="276"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74" d="100"/>
          <a:sy n="74" d="100"/>
        </p:scale>
        <p:origin x="-126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Sheet2!$B$1</c:f>
              <c:strCache>
                <c:ptCount val="1"/>
                <c:pt idx="0">
                  <c:v>CA.GR</c:v>
                </c:pt>
              </c:strCache>
            </c:strRef>
          </c:tx>
          <c:spPr>
            <a:ln>
              <a:solidFill>
                <a:srgbClr val="0070C0"/>
              </a:solidFill>
            </a:ln>
          </c:spPr>
          <c:marker>
            <c:symbol val="none"/>
          </c:marker>
          <c:cat>
            <c:strRef>
              <c:f>Sheet2!$A$2:$A$19</c:f>
              <c:strCach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strCache>
            </c:strRef>
          </c:cat>
          <c:val>
            <c:numRef>
              <c:f>Sheet2!$B$2:$B$19</c:f>
              <c:numCache>
                <c:formatCode>General</c:formatCode>
                <c:ptCount val="18"/>
                <c:pt idx="0">
                  <c:v>-2.2000000000000002</c:v>
                </c:pt>
                <c:pt idx="1">
                  <c:v>-3.3</c:v>
                </c:pt>
                <c:pt idx="2">
                  <c:v>-3.5</c:v>
                </c:pt>
                <c:pt idx="3">
                  <c:v>-2.7</c:v>
                </c:pt>
                <c:pt idx="4">
                  <c:v>-3.6</c:v>
                </c:pt>
                <c:pt idx="5">
                  <c:v>-7.8</c:v>
                </c:pt>
                <c:pt idx="6">
                  <c:v>-7.2</c:v>
                </c:pt>
                <c:pt idx="7">
                  <c:v>-6.5</c:v>
                </c:pt>
                <c:pt idx="8">
                  <c:v>-6.5</c:v>
                </c:pt>
                <c:pt idx="9">
                  <c:v>-5.8</c:v>
                </c:pt>
                <c:pt idx="10">
                  <c:v>-7.6</c:v>
                </c:pt>
                <c:pt idx="11">
                  <c:v>-11.4</c:v>
                </c:pt>
                <c:pt idx="12">
                  <c:v>-14.6</c:v>
                </c:pt>
                <c:pt idx="13">
                  <c:v>-14.9</c:v>
                </c:pt>
                <c:pt idx="14">
                  <c:v>-11.2</c:v>
                </c:pt>
                <c:pt idx="15">
                  <c:v>-10.1</c:v>
                </c:pt>
                <c:pt idx="16">
                  <c:v>-9.9</c:v>
                </c:pt>
                <c:pt idx="17">
                  <c:v>-3.1</c:v>
                </c:pt>
              </c:numCache>
            </c:numRef>
          </c:val>
          <c:smooth val="0"/>
        </c:ser>
        <c:ser>
          <c:idx val="1"/>
          <c:order val="1"/>
          <c:tx>
            <c:strRef>
              <c:f>Sheet2!$C$1</c:f>
              <c:strCache>
                <c:ptCount val="1"/>
                <c:pt idx="0">
                  <c:v>CA.PO</c:v>
                </c:pt>
              </c:strCache>
            </c:strRef>
          </c:tx>
          <c:spPr>
            <a:ln>
              <a:solidFill>
                <a:srgbClr val="FF0000"/>
              </a:solidFill>
            </a:ln>
          </c:spPr>
          <c:marker>
            <c:symbol val="none"/>
          </c:marker>
          <c:cat>
            <c:strRef>
              <c:f>Sheet2!$A$2:$A$19</c:f>
              <c:strCach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strCache>
            </c:strRef>
          </c:cat>
          <c:val>
            <c:numRef>
              <c:f>Sheet2!$C$2:$C$19</c:f>
              <c:numCache>
                <c:formatCode>General</c:formatCode>
                <c:ptCount val="18"/>
                <c:pt idx="0">
                  <c:v>-0.1</c:v>
                </c:pt>
                <c:pt idx="1">
                  <c:v>-4.0999999999999996</c:v>
                </c:pt>
                <c:pt idx="2">
                  <c:v>-5.9</c:v>
                </c:pt>
                <c:pt idx="3">
                  <c:v>-7.1</c:v>
                </c:pt>
                <c:pt idx="4">
                  <c:v>-8.6999999999999993</c:v>
                </c:pt>
                <c:pt idx="5">
                  <c:v>-10.3</c:v>
                </c:pt>
                <c:pt idx="6">
                  <c:v>-10.3</c:v>
                </c:pt>
                <c:pt idx="7">
                  <c:v>-8.1999999999999993</c:v>
                </c:pt>
                <c:pt idx="8">
                  <c:v>-6.4</c:v>
                </c:pt>
                <c:pt idx="9">
                  <c:v>-8.3000000000000007</c:v>
                </c:pt>
                <c:pt idx="10">
                  <c:v>-10.3</c:v>
                </c:pt>
                <c:pt idx="11">
                  <c:v>-10.7</c:v>
                </c:pt>
                <c:pt idx="12">
                  <c:v>-10.1</c:v>
                </c:pt>
                <c:pt idx="13">
                  <c:v>-12.6</c:v>
                </c:pt>
                <c:pt idx="14">
                  <c:v>-10.9</c:v>
                </c:pt>
                <c:pt idx="15">
                  <c:v>-10.6</c:v>
                </c:pt>
                <c:pt idx="16">
                  <c:v>-7</c:v>
                </c:pt>
                <c:pt idx="17">
                  <c:v>-1.5</c:v>
                </c:pt>
              </c:numCache>
            </c:numRef>
          </c:val>
          <c:smooth val="0"/>
        </c:ser>
        <c:ser>
          <c:idx val="2"/>
          <c:order val="2"/>
          <c:tx>
            <c:strRef>
              <c:f>Sheet2!$D$1</c:f>
              <c:strCache>
                <c:ptCount val="1"/>
                <c:pt idx="0">
                  <c:v>CA.SP</c:v>
                </c:pt>
              </c:strCache>
            </c:strRef>
          </c:tx>
          <c:spPr>
            <a:ln>
              <a:solidFill>
                <a:srgbClr val="FFC000"/>
              </a:solidFill>
            </a:ln>
          </c:spPr>
          <c:marker>
            <c:symbol val="none"/>
          </c:marker>
          <c:cat>
            <c:strRef>
              <c:f>Sheet2!$A$2:$A$19</c:f>
              <c:strCach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strCache>
            </c:strRef>
          </c:cat>
          <c:val>
            <c:numRef>
              <c:f>Sheet2!$D$2:$D$19</c:f>
              <c:numCache>
                <c:formatCode>General</c:formatCode>
                <c:ptCount val="18"/>
                <c:pt idx="0">
                  <c:v>-0.3</c:v>
                </c:pt>
                <c:pt idx="1">
                  <c:v>-0.2</c:v>
                </c:pt>
                <c:pt idx="2">
                  <c:v>-0.1</c:v>
                </c:pt>
                <c:pt idx="3">
                  <c:v>-1.2</c:v>
                </c:pt>
                <c:pt idx="4">
                  <c:v>-2.9</c:v>
                </c:pt>
                <c:pt idx="5">
                  <c:v>-4</c:v>
                </c:pt>
                <c:pt idx="6">
                  <c:v>-3.9</c:v>
                </c:pt>
                <c:pt idx="7">
                  <c:v>-3.3</c:v>
                </c:pt>
                <c:pt idx="8">
                  <c:v>-3.5</c:v>
                </c:pt>
                <c:pt idx="9">
                  <c:v>-5.2</c:v>
                </c:pt>
                <c:pt idx="10">
                  <c:v>-7.4</c:v>
                </c:pt>
                <c:pt idx="11">
                  <c:v>-9</c:v>
                </c:pt>
                <c:pt idx="12">
                  <c:v>-10</c:v>
                </c:pt>
                <c:pt idx="13">
                  <c:v>-9.6</c:v>
                </c:pt>
                <c:pt idx="14">
                  <c:v>-4.8</c:v>
                </c:pt>
                <c:pt idx="15">
                  <c:v>-4.5</c:v>
                </c:pt>
                <c:pt idx="16">
                  <c:v>-3.8</c:v>
                </c:pt>
                <c:pt idx="17">
                  <c:v>-1.1000000000000001</c:v>
                </c:pt>
              </c:numCache>
            </c:numRef>
          </c:val>
          <c:smooth val="0"/>
        </c:ser>
        <c:ser>
          <c:idx val="3"/>
          <c:order val="3"/>
          <c:tx>
            <c:strRef>
              <c:f>Sheet2!$E$1</c:f>
              <c:strCache>
                <c:ptCount val="1"/>
                <c:pt idx="0">
                  <c:v>CA.IT</c:v>
                </c:pt>
              </c:strCache>
            </c:strRef>
          </c:tx>
          <c:spPr>
            <a:ln>
              <a:solidFill>
                <a:srgbClr val="00CC00"/>
              </a:solidFill>
            </a:ln>
          </c:spPr>
          <c:marker>
            <c:symbol val="none"/>
          </c:marker>
          <c:cat>
            <c:strRef>
              <c:f>Sheet2!$A$2:$A$19</c:f>
              <c:strCach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strCache>
            </c:strRef>
          </c:cat>
          <c:val>
            <c:numRef>
              <c:f>Sheet2!$E$2:$E$19</c:f>
              <c:numCache>
                <c:formatCode>General</c:formatCode>
                <c:ptCount val="18"/>
                <c:pt idx="0">
                  <c:v>2.2000000000000002</c:v>
                </c:pt>
                <c:pt idx="1">
                  <c:v>3.1</c:v>
                </c:pt>
                <c:pt idx="2">
                  <c:v>2.8</c:v>
                </c:pt>
                <c:pt idx="3">
                  <c:v>1.8</c:v>
                </c:pt>
                <c:pt idx="4">
                  <c:v>1</c:v>
                </c:pt>
                <c:pt idx="5">
                  <c:v>-0.2</c:v>
                </c:pt>
                <c:pt idx="6">
                  <c:v>0.3</c:v>
                </c:pt>
                <c:pt idx="7">
                  <c:v>-0.4</c:v>
                </c:pt>
                <c:pt idx="8">
                  <c:v>-0.8</c:v>
                </c:pt>
                <c:pt idx="9">
                  <c:v>-0.3</c:v>
                </c:pt>
                <c:pt idx="10">
                  <c:v>-0.9</c:v>
                </c:pt>
                <c:pt idx="11">
                  <c:v>-1.5</c:v>
                </c:pt>
                <c:pt idx="12">
                  <c:v>-1.3</c:v>
                </c:pt>
                <c:pt idx="13">
                  <c:v>-2.9</c:v>
                </c:pt>
                <c:pt idx="14">
                  <c:v>-2</c:v>
                </c:pt>
                <c:pt idx="15">
                  <c:v>-3.5</c:v>
                </c:pt>
                <c:pt idx="16">
                  <c:v>-3.1</c:v>
                </c:pt>
                <c:pt idx="17">
                  <c:v>-0.7</c:v>
                </c:pt>
              </c:numCache>
            </c:numRef>
          </c:val>
          <c:smooth val="0"/>
        </c:ser>
        <c:ser>
          <c:idx val="4"/>
          <c:order val="4"/>
          <c:tx>
            <c:strRef>
              <c:f>Sheet2!$F$1</c:f>
              <c:strCache>
                <c:ptCount val="1"/>
                <c:pt idx="0">
                  <c:v>CA.GER</c:v>
                </c:pt>
              </c:strCache>
            </c:strRef>
          </c:tx>
          <c:spPr>
            <a:ln>
              <a:solidFill>
                <a:schemeClr val="tx1"/>
              </a:solidFill>
            </a:ln>
          </c:spPr>
          <c:marker>
            <c:symbol val="none"/>
          </c:marker>
          <c:cat>
            <c:strRef>
              <c:f>Sheet2!$A$2:$A$19</c:f>
              <c:strCach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strCache>
            </c:strRef>
          </c:cat>
          <c:val>
            <c:numRef>
              <c:f>Sheet2!$F$2:$F$19</c:f>
              <c:numCache>
                <c:formatCode>General</c:formatCode>
                <c:ptCount val="18"/>
                <c:pt idx="0">
                  <c:v>-1.2</c:v>
                </c:pt>
                <c:pt idx="1">
                  <c:v>-0.6</c:v>
                </c:pt>
                <c:pt idx="2">
                  <c:v>-0.5</c:v>
                </c:pt>
                <c:pt idx="3">
                  <c:v>-0.7</c:v>
                </c:pt>
                <c:pt idx="4">
                  <c:v>-1.3</c:v>
                </c:pt>
                <c:pt idx="5">
                  <c:v>-1.7</c:v>
                </c:pt>
                <c:pt idx="6">
                  <c:v>0</c:v>
                </c:pt>
                <c:pt idx="7">
                  <c:v>2</c:v>
                </c:pt>
                <c:pt idx="8">
                  <c:v>1.9</c:v>
                </c:pt>
                <c:pt idx="9">
                  <c:v>4.7</c:v>
                </c:pt>
                <c:pt idx="10">
                  <c:v>5.0999999999999996</c:v>
                </c:pt>
                <c:pt idx="11">
                  <c:v>6.3</c:v>
                </c:pt>
                <c:pt idx="12">
                  <c:v>7.4</c:v>
                </c:pt>
                <c:pt idx="13">
                  <c:v>6.2</c:v>
                </c:pt>
                <c:pt idx="14">
                  <c:v>6</c:v>
                </c:pt>
                <c:pt idx="15">
                  <c:v>6.3</c:v>
                </c:pt>
                <c:pt idx="16">
                  <c:v>6.2</c:v>
                </c:pt>
                <c:pt idx="17">
                  <c:v>7</c:v>
                </c:pt>
              </c:numCache>
            </c:numRef>
          </c:val>
          <c:smooth val="0"/>
        </c:ser>
        <c:dLbls>
          <c:showLegendKey val="0"/>
          <c:showVal val="0"/>
          <c:showCatName val="0"/>
          <c:showSerName val="0"/>
          <c:showPercent val="0"/>
          <c:showBubbleSize val="0"/>
        </c:dLbls>
        <c:marker val="1"/>
        <c:smooth val="0"/>
        <c:axId val="126055552"/>
        <c:axId val="126057088"/>
      </c:lineChart>
      <c:catAx>
        <c:axId val="126055552"/>
        <c:scaling>
          <c:orientation val="minMax"/>
        </c:scaling>
        <c:delete val="0"/>
        <c:axPos val="b"/>
        <c:majorTickMark val="out"/>
        <c:minorTickMark val="none"/>
        <c:tickLblPos val="nextTo"/>
        <c:crossAx val="126057088"/>
        <c:crosses val="autoZero"/>
        <c:auto val="1"/>
        <c:lblAlgn val="ctr"/>
        <c:lblOffset val="100"/>
        <c:noMultiLvlLbl val="0"/>
      </c:catAx>
      <c:valAx>
        <c:axId val="126057088"/>
        <c:scaling>
          <c:orientation val="minMax"/>
        </c:scaling>
        <c:delete val="0"/>
        <c:axPos val="l"/>
        <c:majorGridlines/>
        <c:numFmt formatCode="General" sourceLinked="1"/>
        <c:majorTickMark val="out"/>
        <c:minorTickMark val="none"/>
        <c:tickLblPos val="nextTo"/>
        <c:crossAx val="126055552"/>
        <c:crosses val="autoZero"/>
        <c:crossBetween val="between"/>
      </c:valAx>
      <c:spPr>
        <a:ln cap="sq"/>
      </c:spPr>
    </c:plotArea>
    <c:legend>
      <c:legendPos val="r"/>
      <c:layout>
        <c:manualLayout>
          <c:xMode val="edge"/>
          <c:yMode val="edge"/>
          <c:x val="0.8699612374842034"/>
          <c:y val="0.2693236776350138"/>
          <c:w val="0.12077950325653737"/>
          <c:h val="0.48941297133891726"/>
        </c:manualLayout>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CFD1EC-4A0B-4610-B1FD-6A0349458935}" type="datetimeFigureOut">
              <a:rPr lang="en-US" smtClean="0"/>
              <a:t>1/8/2014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416F96-875B-4B3E-8DDC-E2A37983AC44}" type="slidenum">
              <a:rPr lang="en-US" smtClean="0"/>
              <a:t>‹#›</a:t>
            </a:fld>
            <a:endParaRPr lang="en-US"/>
          </a:p>
        </p:txBody>
      </p:sp>
    </p:spTree>
    <p:extLst>
      <p:ext uri="{BB962C8B-B14F-4D97-AF65-F5344CB8AC3E}">
        <p14:creationId xmlns:p14="http://schemas.microsoft.com/office/powerpoint/2010/main" val="2439937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448BAF-911C-4103-A642-F705268C82C5}" type="datetime1">
              <a:rPr lang="en-US" smtClean="0"/>
              <a:t>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900671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A14972-4116-4E1C-9A54-35675CA26684}" type="datetime1">
              <a:rPr lang="en-US" smtClean="0"/>
              <a:t>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3086251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127504-E1EB-40AB-8CED-E8DC84E8E78E}" type="datetime1">
              <a:rPr lang="en-US" smtClean="0"/>
              <a:t>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3407630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1DF57-3C12-4700-8846-95B45449A229}" type="datetime1">
              <a:rPr lang="en-US" smtClean="0"/>
              <a:t>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160107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2EA5C3-FFEA-4E46-91D6-C7295C8DB251}" type="datetime1">
              <a:rPr lang="en-US" smtClean="0"/>
              <a:t>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2145483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4E7C87-C62A-47B1-B3FB-D5E9EDAFD3A8}" type="datetime1">
              <a:rPr lang="en-US" smtClean="0"/>
              <a:t>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2594425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A50F91-BD63-48A4-BA81-5EAD4FA5DF31}" type="datetime1">
              <a:rPr lang="en-US" smtClean="0"/>
              <a:t>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476177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AACB26-3616-4FB7-8FB2-AB446E439E96}" type="datetime1">
              <a:rPr lang="en-US" smtClean="0"/>
              <a:t>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3555706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0878EA-F61B-4052-8717-8429308725E2}" type="datetime1">
              <a:rPr lang="en-US" smtClean="0"/>
              <a:t>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1297999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21E642-57B5-435D-886F-2A7EDB43A31C}" type="datetime1">
              <a:rPr lang="en-US" smtClean="0"/>
              <a:t>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2781851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B608CE-E9A2-42CD-A68A-2EA13B3A8562}" type="datetime1">
              <a:rPr lang="en-US" smtClean="0"/>
              <a:t>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35460-0897-4164-BEAB-358AA75CF3E3}" type="slidenum">
              <a:rPr lang="en-US" smtClean="0"/>
              <a:t>‹#›</a:t>
            </a:fld>
            <a:endParaRPr lang="en-US"/>
          </a:p>
        </p:txBody>
      </p:sp>
    </p:spTree>
    <p:extLst>
      <p:ext uri="{BB962C8B-B14F-4D97-AF65-F5344CB8AC3E}">
        <p14:creationId xmlns:p14="http://schemas.microsoft.com/office/powerpoint/2010/main" val="4168820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17411D-EDEB-4F28-B7B8-78CF590D29EA}" type="datetime1">
              <a:rPr lang="en-US" smtClean="0"/>
              <a:t>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35460-0897-4164-BEAB-358AA75CF3E3}" type="slidenum">
              <a:rPr lang="en-US" smtClean="0"/>
              <a:t>‹#›</a:t>
            </a:fld>
            <a:endParaRPr lang="en-US"/>
          </a:p>
        </p:txBody>
      </p:sp>
    </p:spTree>
    <p:extLst>
      <p:ext uri="{BB962C8B-B14F-4D97-AF65-F5344CB8AC3E}">
        <p14:creationId xmlns:p14="http://schemas.microsoft.com/office/powerpoint/2010/main" val="3243683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00201"/>
            <a:ext cx="8686800" cy="1981200"/>
          </a:xfrm>
        </p:spPr>
        <p:txBody>
          <a:bodyPr>
            <a:normAutofit fontScale="90000"/>
          </a:bodyPr>
          <a:lstStyle/>
          <a:p>
            <a:r>
              <a:rPr lang="el-GR" b="1" dirty="0" smtClean="0">
                <a:solidFill>
                  <a:schemeClr val="accent1"/>
                </a:solidFill>
              </a:rPr>
              <a:t>7. Η</a:t>
            </a:r>
            <a:r>
              <a:rPr lang="el-GR" b="1" dirty="0" smtClean="0">
                <a:solidFill>
                  <a:schemeClr val="accent1"/>
                </a:solidFill>
              </a:rPr>
              <a:t> θεωρία των άριστων νομισματικών περιοχών και οι αντιφάσεις της ευρωπαϊκής ενοποίησης</a:t>
            </a:r>
            <a:endParaRPr lang="en-US" b="1" dirty="0">
              <a:solidFill>
                <a:schemeClr val="accent1"/>
              </a:solidFill>
            </a:endParaRPr>
          </a:p>
        </p:txBody>
      </p:sp>
      <p:sp>
        <p:nvSpPr>
          <p:cNvPr id="3" name="Subtitle 2"/>
          <p:cNvSpPr>
            <a:spLocks noGrp="1"/>
          </p:cNvSpPr>
          <p:nvPr>
            <p:ph type="subTitle" idx="1"/>
          </p:nvPr>
        </p:nvSpPr>
        <p:spPr>
          <a:xfrm>
            <a:off x="762000" y="3886200"/>
            <a:ext cx="7696200" cy="1752600"/>
          </a:xfrm>
        </p:spPr>
        <p:txBody>
          <a:bodyPr>
            <a:normAutofit fontScale="85000" lnSpcReduction="10000"/>
          </a:bodyPr>
          <a:lstStyle/>
          <a:p>
            <a:pPr marL="514350" indent="-514350" algn="just">
              <a:buAutoNum type="arabicPeriod"/>
            </a:pPr>
            <a:r>
              <a:rPr lang="el-GR" dirty="0" smtClean="0">
                <a:solidFill>
                  <a:schemeClr val="tx1"/>
                </a:solidFill>
              </a:rPr>
              <a:t>Ιστορική αναδρομή της Ευρωπαϊκής ενοποίησης</a:t>
            </a:r>
          </a:p>
          <a:p>
            <a:pPr marL="514350" indent="-514350" algn="just">
              <a:buAutoNum type="arabicPeriod"/>
            </a:pPr>
            <a:r>
              <a:rPr lang="el-GR" dirty="0" smtClean="0">
                <a:solidFill>
                  <a:schemeClr val="tx1"/>
                </a:solidFill>
              </a:rPr>
              <a:t>Η θεωρία των άριστων νομισματικών </a:t>
            </a:r>
            <a:r>
              <a:rPr lang="el-GR" dirty="0" smtClean="0">
                <a:solidFill>
                  <a:schemeClr val="tx1"/>
                </a:solidFill>
              </a:rPr>
              <a:t>περιοχών</a:t>
            </a:r>
          </a:p>
          <a:p>
            <a:pPr marL="514350" indent="-514350" algn="just">
              <a:buAutoNum type="arabicPeriod"/>
            </a:pPr>
            <a:r>
              <a:rPr lang="el-GR" dirty="0" smtClean="0">
                <a:solidFill>
                  <a:schemeClr val="tx1"/>
                </a:solidFill>
              </a:rPr>
              <a:t>Είναι η ΕΕ μία άριστη νομισματική περιοχή;</a:t>
            </a:r>
            <a:endParaRPr lang="el-GR" dirty="0" smtClean="0">
              <a:solidFill>
                <a:schemeClr val="tx1"/>
              </a:solidFill>
            </a:endParaRPr>
          </a:p>
          <a:p>
            <a:pPr marL="514350" indent="-514350" algn="just">
              <a:buAutoNum type="arabicPeriod"/>
            </a:pPr>
            <a:endParaRPr lang="en-US" dirty="0"/>
          </a:p>
        </p:txBody>
      </p:sp>
    </p:spTree>
    <p:extLst>
      <p:ext uri="{BB962C8B-B14F-4D97-AF65-F5344CB8AC3E}">
        <p14:creationId xmlns:p14="http://schemas.microsoft.com/office/powerpoint/2010/main" val="3551005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7.2 Η θεωρία των άριστων νομισματικών περιοχών</a:t>
            </a:r>
            <a:endParaRPr lang="en-US" sz="3600" b="1" dirty="0">
              <a:solidFill>
                <a:schemeClr val="accent1"/>
              </a:solidFill>
            </a:endParaRPr>
          </a:p>
        </p:txBody>
      </p:sp>
      <p:sp>
        <p:nvSpPr>
          <p:cNvPr id="3" name="Content Placeholder 2"/>
          <p:cNvSpPr>
            <a:spLocks noGrp="1"/>
          </p:cNvSpPr>
          <p:nvPr>
            <p:ph idx="1"/>
          </p:nvPr>
        </p:nvSpPr>
        <p:spPr>
          <a:xfrm>
            <a:off x="228600" y="1600200"/>
            <a:ext cx="8763000" cy="4724400"/>
          </a:xfrm>
        </p:spPr>
        <p:txBody>
          <a:bodyPr>
            <a:normAutofit lnSpcReduction="10000"/>
          </a:bodyPr>
          <a:lstStyle/>
          <a:p>
            <a:pPr>
              <a:lnSpc>
                <a:spcPct val="90000"/>
              </a:lnSpc>
              <a:spcBef>
                <a:spcPct val="50000"/>
              </a:spcBef>
            </a:pPr>
            <a:r>
              <a:rPr lang="el-GR" altLang="en-US" sz="2400" dirty="0"/>
              <a:t>Η θεωρία των</a:t>
            </a:r>
            <a:r>
              <a:rPr lang="en-US" altLang="en-US" sz="2400" dirty="0"/>
              <a:t> </a:t>
            </a:r>
            <a:r>
              <a:rPr lang="el-GR" altLang="en-US" sz="2400" b="1" dirty="0"/>
              <a:t>άριστων νομισματικών περιοχών</a:t>
            </a:r>
            <a:r>
              <a:rPr lang="en-US" altLang="en-US" sz="2400" dirty="0"/>
              <a:t> </a:t>
            </a:r>
            <a:r>
              <a:rPr lang="el-GR" altLang="en-US" sz="2400" dirty="0" smtClean="0"/>
              <a:t>υποστηρίζει </a:t>
            </a:r>
            <a:r>
              <a:rPr lang="el-GR" altLang="en-US" sz="2400" dirty="0"/>
              <a:t>ότι η άριστη περιοχή για ένα σύστημα σταθερών συναλλαγματικών ισοτιμιών, ή ένα κοινό νόμισμα, είναι αυτή που έχει </a:t>
            </a:r>
            <a:r>
              <a:rPr lang="el-GR" altLang="en-US" sz="2400" i="1" dirty="0"/>
              <a:t>υψηλή</a:t>
            </a:r>
            <a:r>
              <a:rPr lang="en-US" altLang="en-US" sz="2400" dirty="0"/>
              <a:t> </a:t>
            </a:r>
            <a:r>
              <a:rPr lang="el-GR" altLang="en-US" sz="2400" i="1" dirty="0"/>
              <a:t>οικονομική </a:t>
            </a:r>
            <a:r>
              <a:rPr lang="el-GR" altLang="en-US" sz="2400" i="1" dirty="0" smtClean="0"/>
              <a:t>ολοκλήρωση</a:t>
            </a:r>
            <a:endParaRPr lang="en-US" altLang="en-US" sz="2400" dirty="0" smtClean="0"/>
          </a:p>
          <a:p>
            <a:pPr>
              <a:lnSpc>
                <a:spcPct val="90000"/>
              </a:lnSpc>
              <a:spcBef>
                <a:spcPct val="50000"/>
              </a:spcBef>
            </a:pPr>
            <a:r>
              <a:rPr lang="el-GR" altLang="en-US" sz="2400" dirty="0" smtClean="0"/>
              <a:t>Οικονομική </a:t>
            </a:r>
            <a:r>
              <a:rPr lang="el-GR" altLang="en-US" sz="2400" dirty="0"/>
              <a:t>ολοκλήρωση σημαίνει </a:t>
            </a:r>
            <a:r>
              <a:rPr lang="el-GR" altLang="en-US" sz="2400" dirty="0" smtClean="0"/>
              <a:t>ελεύθερες-ανεπτυγμένες </a:t>
            </a:r>
            <a:r>
              <a:rPr lang="el-GR" altLang="en-US" sz="2400" dirty="0"/>
              <a:t>ροές</a:t>
            </a:r>
            <a:endParaRPr lang="en-US" altLang="en-US" sz="2400" dirty="0"/>
          </a:p>
          <a:p>
            <a:pPr lvl="2">
              <a:lnSpc>
                <a:spcPct val="90000"/>
              </a:lnSpc>
              <a:spcBef>
                <a:spcPct val="50000"/>
              </a:spcBef>
            </a:pPr>
            <a:r>
              <a:rPr lang="el-GR" altLang="en-US" dirty="0"/>
              <a:t>αγαθών και υπηρεσιών</a:t>
            </a:r>
            <a:r>
              <a:rPr lang="en-US" altLang="en-US" dirty="0"/>
              <a:t> (</a:t>
            </a:r>
            <a:r>
              <a:rPr lang="el-GR" altLang="en-US" dirty="0"/>
              <a:t>εμπόριο</a:t>
            </a:r>
            <a:r>
              <a:rPr lang="en-US" altLang="en-US" dirty="0"/>
              <a:t>)</a:t>
            </a:r>
          </a:p>
          <a:p>
            <a:pPr lvl="2">
              <a:lnSpc>
                <a:spcPct val="90000"/>
              </a:lnSpc>
              <a:spcBef>
                <a:spcPct val="40000"/>
              </a:spcBef>
            </a:pPr>
            <a:r>
              <a:rPr lang="el-GR" altLang="en-US" dirty="0"/>
              <a:t>χρηματοοικονομικού κεφαλαίου</a:t>
            </a:r>
            <a:r>
              <a:rPr lang="en-US" altLang="en-US" dirty="0"/>
              <a:t> (</a:t>
            </a:r>
            <a:r>
              <a:rPr lang="el-GR" altLang="en-US" dirty="0"/>
              <a:t>περιουσιακά στοιχεία</a:t>
            </a:r>
            <a:r>
              <a:rPr lang="en-US" altLang="en-US" dirty="0"/>
              <a:t>) </a:t>
            </a:r>
            <a:r>
              <a:rPr lang="el-GR" altLang="en-US" dirty="0"/>
              <a:t>και φυσικού κεφαλαίου</a:t>
            </a:r>
            <a:endParaRPr lang="en-US" altLang="en-US" dirty="0"/>
          </a:p>
          <a:p>
            <a:pPr lvl="2">
              <a:lnSpc>
                <a:spcPct val="90000"/>
              </a:lnSpc>
              <a:spcBef>
                <a:spcPct val="40000"/>
              </a:spcBef>
            </a:pPr>
            <a:r>
              <a:rPr lang="el-GR" altLang="en-US" dirty="0"/>
              <a:t>εργασίας</a:t>
            </a:r>
            <a:r>
              <a:rPr lang="en-US" altLang="en-US" dirty="0"/>
              <a:t> (</a:t>
            </a:r>
            <a:r>
              <a:rPr lang="el-GR" altLang="en-US" dirty="0"/>
              <a:t>μετανάστευση</a:t>
            </a:r>
            <a:r>
              <a:rPr lang="en-US" altLang="en-US" dirty="0"/>
              <a:t>)</a:t>
            </a:r>
          </a:p>
          <a:p>
            <a:pPr>
              <a:lnSpc>
                <a:spcPct val="90000"/>
              </a:lnSpc>
              <a:spcBef>
                <a:spcPct val="50000"/>
              </a:spcBef>
            </a:pPr>
            <a:r>
              <a:rPr lang="el-GR" altLang="en-US" sz="2400" dirty="0"/>
              <a:t>Η θεωρία αναπτύχθηκε από τον </a:t>
            </a:r>
            <a:r>
              <a:rPr lang="en-US" altLang="en-US" sz="2400" dirty="0"/>
              <a:t>Robert </a:t>
            </a:r>
            <a:r>
              <a:rPr lang="en-US" altLang="en-US" sz="2400" dirty="0" err="1" smtClean="0"/>
              <a:t>Mundell</a:t>
            </a:r>
            <a:r>
              <a:rPr lang="el-GR" altLang="en-US" sz="2400" dirty="0" smtClean="0"/>
              <a:t> το</a:t>
            </a:r>
            <a:r>
              <a:rPr lang="en-US" altLang="en-US" sz="2400" dirty="0" smtClean="0"/>
              <a:t> 1961</a:t>
            </a:r>
          </a:p>
          <a:p>
            <a:pPr>
              <a:lnSpc>
                <a:spcPct val="90000"/>
              </a:lnSpc>
              <a:spcBef>
                <a:spcPct val="50000"/>
              </a:spcBef>
            </a:pPr>
            <a:r>
              <a:rPr lang="el-GR" altLang="en-US" sz="2400" dirty="0"/>
              <a:t>Οι σταθερές συναλλαγματικές ισοτιμίες έχουν κόστος και όφελος για τις χώρες που αποφασίζουν να προσκολληθούν σ’ </a:t>
            </a:r>
            <a:r>
              <a:rPr lang="el-GR" altLang="en-US" sz="2400" dirty="0" smtClean="0"/>
              <a:t>αυτές</a:t>
            </a:r>
            <a:endParaRPr lang="en-US" altLang="en-US" sz="2400" dirty="0"/>
          </a:p>
          <a:p>
            <a:pPr>
              <a:lnSpc>
                <a:spcPct val="90000"/>
              </a:lnSpc>
              <a:spcBef>
                <a:spcPct val="50000"/>
              </a:spcBef>
            </a:pPr>
            <a:endParaRPr lang="en-US" altLang="en-US" sz="2400" dirty="0"/>
          </a:p>
          <a:p>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10</a:t>
            </a:fld>
            <a:endParaRPr lang="en-US"/>
          </a:p>
        </p:txBody>
      </p:sp>
    </p:spTree>
    <p:extLst>
      <p:ext uri="{BB962C8B-B14F-4D97-AF65-F5344CB8AC3E}">
        <p14:creationId xmlns:p14="http://schemas.microsoft.com/office/powerpoint/2010/main" val="1444046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Το όφελος της νομισματικής αποτελεσματικότητας</a:t>
            </a:r>
            <a:endParaRPr lang="en-US" sz="3600" b="1" dirty="0">
              <a:solidFill>
                <a:schemeClr val="accent1"/>
              </a:solidFill>
            </a:endParaRPr>
          </a:p>
        </p:txBody>
      </p:sp>
      <p:sp>
        <p:nvSpPr>
          <p:cNvPr id="3" name="Content Placeholder 2"/>
          <p:cNvSpPr>
            <a:spLocks noGrp="1"/>
          </p:cNvSpPr>
          <p:nvPr>
            <p:ph idx="1"/>
          </p:nvPr>
        </p:nvSpPr>
        <p:spPr>
          <a:xfrm>
            <a:off x="228600" y="1600200"/>
            <a:ext cx="8686800" cy="4800600"/>
          </a:xfrm>
        </p:spPr>
        <p:txBody>
          <a:bodyPr>
            <a:noAutofit/>
          </a:bodyPr>
          <a:lstStyle/>
          <a:p>
            <a:pPr>
              <a:lnSpc>
                <a:spcPct val="90000"/>
              </a:lnSpc>
              <a:spcBef>
                <a:spcPct val="50000"/>
              </a:spcBef>
            </a:pPr>
            <a:r>
              <a:rPr lang="el-GR" altLang="en-US" sz="2200" dirty="0"/>
              <a:t>Το όφελος των σταθερών συναλλαγματικών ισοτιμιών είναι ότι αποφεύγεται η </a:t>
            </a:r>
            <a:r>
              <a:rPr lang="el-GR" altLang="en-US" sz="2200" b="1" dirty="0"/>
              <a:t>αβεβαιότητα</a:t>
            </a:r>
            <a:r>
              <a:rPr lang="el-GR" altLang="en-US" sz="2200" dirty="0"/>
              <a:t> και το </a:t>
            </a:r>
            <a:r>
              <a:rPr lang="el-GR" altLang="en-US" sz="2200" b="1" dirty="0"/>
              <a:t>κόστος</a:t>
            </a:r>
            <a:r>
              <a:rPr lang="el-GR" altLang="en-US" sz="2200" dirty="0"/>
              <a:t> των διεθνών συναλλαγών που υπάρχουν στις κυμαινόμενες συναλλαγματικές ισοτιμίες.</a:t>
            </a:r>
            <a:endParaRPr lang="en-US" altLang="en-US" sz="2200" dirty="0"/>
          </a:p>
          <a:p>
            <a:pPr>
              <a:lnSpc>
                <a:spcPct val="90000"/>
              </a:lnSpc>
              <a:spcBef>
                <a:spcPct val="50000"/>
              </a:spcBef>
            </a:pPr>
            <a:r>
              <a:rPr lang="el-GR" altLang="en-US" sz="2200" dirty="0"/>
              <a:t>Το όφελος μιας χώρας από την υιοθέτηση σταθερών συναλλαγματικών ισοτιμιών ονομάζεται </a:t>
            </a:r>
            <a:r>
              <a:rPr lang="el-GR" altLang="en-US" sz="2200" b="1" dirty="0"/>
              <a:t>όφελος νομισματικής </a:t>
            </a:r>
            <a:r>
              <a:rPr lang="el-GR" altLang="en-US" sz="2200" b="1" dirty="0" smtClean="0"/>
              <a:t>αποτελεσματικότητας</a:t>
            </a:r>
          </a:p>
          <a:p>
            <a:pPr>
              <a:lnSpc>
                <a:spcPct val="90000"/>
              </a:lnSpc>
              <a:spcBef>
                <a:spcPct val="50000"/>
              </a:spcBef>
            </a:pPr>
            <a:r>
              <a:rPr lang="el-GR" altLang="en-US" sz="2200" dirty="0"/>
              <a:t>Γενικά, καθώς αυξάνεται ο βαθμός οικονομικής ολοκλήρωσης, το όφελος από τη νομισματική αποτελεσματικότητα </a:t>
            </a:r>
            <a:r>
              <a:rPr lang="el-GR" altLang="en-US" sz="2200" dirty="0" smtClean="0"/>
              <a:t>αυξάνεται. Υποθέτουμε:</a:t>
            </a:r>
          </a:p>
          <a:p>
            <a:pPr>
              <a:lnSpc>
                <a:spcPct val="80000"/>
              </a:lnSpc>
              <a:spcBef>
                <a:spcPct val="50000"/>
              </a:spcBef>
            </a:pPr>
            <a:r>
              <a:rPr lang="el-GR" altLang="en-US" sz="2200" dirty="0" smtClean="0"/>
              <a:t>ότι </a:t>
            </a:r>
            <a:r>
              <a:rPr lang="el-GR" altLang="en-US" sz="2200" dirty="0"/>
              <a:t>τα μέλη του συστήματος σταθερών συναλλαγματικών ισοτιμιών </a:t>
            </a:r>
            <a:r>
              <a:rPr lang="el-GR" altLang="en-US" sz="2200" dirty="0" smtClean="0"/>
              <a:t>διατηρούν </a:t>
            </a:r>
            <a:r>
              <a:rPr lang="el-GR" altLang="en-US" sz="2200" dirty="0"/>
              <a:t>τις τιμές </a:t>
            </a:r>
            <a:r>
              <a:rPr lang="el-GR" altLang="en-US" sz="2200" dirty="0" smtClean="0"/>
              <a:t>σταθερές. Όταν </a:t>
            </a:r>
            <a:r>
              <a:rPr lang="el-GR" altLang="en-US" sz="2200" dirty="0"/>
              <a:t>υπάρχει ασταθής πληθωρισμός στις χώρες μέλη, η συμμετοχή στο σύστημα δεν θα μειώσει την </a:t>
            </a:r>
            <a:r>
              <a:rPr lang="el-GR" altLang="en-US" sz="2200" dirty="0" smtClean="0"/>
              <a:t>αισθητά την αβεβαιότητα.</a:t>
            </a:r>
            <a:endParaRPr lang="en-US" altLang="en-US" sz="2200" dirty="0"/>
          </a:p>
          <a:p>
            <a:pPr>
              <a:lnSpc>
                <a:spcPct val="80000"/>
              </a:lnSpc>
              <a:spcBef>
                <a:spcPct val="50000"/>
              </a:spcBef>
            </a:pPr>
            <a:r>
              <a:rPr lang="el-GR" altLang="en-US" sz="2200" dirty="0" smtClean="0"/>
              <a:t>ότι η πρόθεση των μελών να διατηρήσουν ΣΣΙ  γίνεται πιστευτή από τις ‘αγορές’.</a:t>
            </a:r>
            <a:endParaRPr lang="en-US" sz="2200" dirty="0"/>
          </a:p>
        </p:txBody>
      </p:sp>
      <p:sp>
        <p:nvSpPr>
          <p:cNvPr id="4" name="Slide Number Placeholder 3"/>
          <p:cNvSpPr>
            <a:spLocks noGrp="1"/>
          </p:cNvSpPr>
          <p:nvPr>
            <p:ph type="sldNum" sz="quarter" idx="12"/>
          </p:nvPr>
        </p:nvSpPr>
        <p:spPr/>
        <p:txBody>
          <a:bodyPr/>
          <a:lstStyle/>
          <a:p>
            <a:fld id="{B1D35460-0897-4164-BEAB-358AA75CF3E3}" type="slidenum">
              <a:rPr lang="en-US" smtClean="0"/>
              <a:t>11</a:t>
            </a:fld>
            <a:endParaRPr lang="en-US"/>
          </a:p>
        </p:txBody>
      </p:sp>
    </p:spTree>
    <p:extLst>
      <p:ext uri="{BB962C8B-B14F-4D97-AF65-F5344CB8AC3E}">
        <p14:creationId xmlns:p14="http://schemas.microsoft.com/office/powerpoint/2010/main" val="704055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68362"/>
          </a:xfrm>
        </p:spPr>
        <p:txBody>
          <a:bodyPr>
            <a:normAutofit fontScale="90000"/>
          </a:bodyPr>
          <a:lstStyle/>
          <a:p>
            <a:r>
              <a:rPr lang="el-GR" sz="3600" b="1" dirty="0" smtClean="0">
                <a:solidFill>
                  <a:schemeClr val="accent1"/>
                </a:solidFill>
              </a:rPr>
              <a:t>Διαγραμματική απεικόνιση: Η καμπύλη </a:t>
            </a:r>
            <a:r>
              <a:rPr lang="en-GB" sz="3600" b="1" dirty="0" smtClean="0">
                <a:solidFill>
                  <a:schemeClr val="accent1"/>
                </a:solidFill>
              </a:rPr>
              <a:t>GG</a:t>
            </a:r>
            <a:endParaRPr lang="en-US" sz="3600" b="1" dirty="0">
              <a:solidFill>
                <a:schemeClr val="accent1"/>
              </a:solidFill>
            </a:endParaRPr>
          </a:p>
        </p:txBody>
      </p:sp>
      <p:pic>
        <p:nvPicPr>
          <p:cNvPr id="5" name="Picture 5" descr="fig20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628104" y="1143000"/>
            <a:ext cx="6248400" cy="5562600"/>
          </a:xfrm>
          <a:prstGeom prst="rect">
            <a:avLst/>
          </a:prstGeom>
          <a:noFill/>
        </p:spPr>
      </p:pic>
      <p:sp>
        <p:nvSpPr>
          <p:cNvPr id="7" name="Slide Number Placeholder 6"/>
          <p:cNvSpPr>
            <a:spLocks noGrp="1"/>
          </p:cNvSpPr>
          <p:nvPr>
            <p:ph type="sldNum" sz="quarter" idx="12"/>
          </p:nvPr>
        </p:nvSpPr>
        <p:spPr/>
        <p:txBody>
          <a:bodyPr/>
          <a:lstStyle/>
          <a:p>
            <a:fld id="{B1D35460-0897-4164-BEAB-358AA75CF3E3}" type="slidenum">
              <a:rPr lang="en-US" smtClean="0"/>
              <a:t>12</a:t>
            </a:fld>
            <a:endParaRPr lang="en-US"/>
          </a:p>
        </p:txBody>
      </p:sp>
    </p:spTree>
    <p:extLst>
      <p:ext uri="{BB962C8B-B14F-4D97-AF65-F5344CB8AC3E}">
        <p14:creationId xmlns:p14="http://schemas.microsoft.com/office/powerpoint/2010/main" val="2411427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chemeClr val="accent1"/>
                </a:solidFill>
              </a:rPr>
              <a:t>Η απώλεια οικονομικής σταθερότητας</a:t>
            </a:r>
            <a:endParaRPr lang="en-US" sz="3600" b="1" dirty="0">
              <a:solidFill>
                <a:schemeClr val="accent1"/>
              </a:solidFill>
            </a:endParaRPr>
          </a:p>
        </p:txBody>
      </p:sp>
      <p:sp>
        <p:nvSpPr>
          <p:cNvPr id="3" name="Content Placeholder 2"/>
          <p:cNvSpPr>
            <a:spLocks noGrp="1"/>
          </p:cNvSpPr>
          <p:nvPr>
            <p:ph idx="1"/>
          </p:nvPr>
        </p:nvSpPr>
        <p:spPr>
          <a:xfrm>
            <a:off x="457200" y="1371600"/>
            <a:ext cx="8229600" cy="5181600"/>
          </a:xfrm>
        </p:spPr>
        <p:txBody>
          <a:bodyPr>
            <a:normAutofit fontScale="70000" lnSpcReduction="20000"/>
          </a:bodyPr>
          <a:lstStyle/>
          <a:p>
            <a:pPr>
              <a:lnSpc>
                <a:spcPct val="90000"/>
              </a:lnSpc>
              <a:spcBef>
                <a:spcPct val="70000"/>
              </a:spcBef>
            </a:pPr>
            <a:r>
              <a:rPr lang="el-GR" altLang="en-US" dirty="0"/>
              <a:t>Το κόστος των σταθερών συναλλαγματικών ισοτιμιών είναι ότι απαιτούν την απώλεια της νομισματικής πολιτικής για τη σταθεροποίηση του προϊόντος και της απασχόλησης, καθώς και την απώλεια της αυτόματης προσαρμογής των συναλλαγματικών ισοτιμιών σε μεταβολές της συνολικής </a:t>
            </a:r>
            <a:r>
              <a:rPr lang="el-GR" altLang="en-US" dirty="0" smtClean="0"/>
              <a:t>ζήτησης</a:t>
            </a:r>
            <a:endParaRPr lang="en-US" altLang="en-US" dirty="0"/>
          </a:p>
          <a:p>
            <a:pPr>
              <a:lnSpc>
                <a:spcPct val="90000"/>
              </a:lnSpc>
              <a:spcBef>
                <a:spcPct val="70000"/>
              </a:spcBef>
            </a:pPr>
            <a:r>
              <a:rPr lang="el-GR" altLang="en-US" dirty="0"/>
              <a:t>Αυτή η απώλεια από τη συμμετοχή μιας χώρας σε ένα σύστημα σταθερών συναλλαγματικών ισοτιμιών ονομάζεται </a:t>
            </a:r>
            <a:r>
              <a:rPr lang="el-GR" altLang="en-US" b="1" dirty="0"/>
              <a:t>απώλεια οικονομικής </a:t>
            </a:r>
            <a:r>
              <a:rPr lang="el-GR" altLang="en-US" b="1" dirty="0" smtClean="0"/>
              <a:t>σταθερότητας</a:t>
            </a:r>
            <a:r>
              <a:rPr lang="el-GR" altLang="en-US" dirty="0"/>
              <a:t> </a:t>
            </a:r>
            <a:endParaRPr lang="el-GR" altLang="en-US" dirty="0" smtClean="0"/>
          </a:p>
          <a:p>
            <a:pPr>
              <a:lnSpc>
                <a:spcPct val="90000"/>
              </a:lnSpc>
              <a:spcBef>
                <a:spcPct val="70000"/>
              </a:spcBef>
            </a:pPr>
            <a:r>
              <a:rPr lang="el-GR" altLang="en-US" dirty="0" smtClean="0"/>
              <a:t>Η </a:t>
            </a:r>
            <a:r>
              <a:rPr lang="el-GR" altLang="en-US" dirty="0"/>
              <a:t>απώλεια οικονομικής σταθερότητας από τη συμμετοχή σε ένα σύστημα σταθερών συναλλαγματικών </a:t>
            </a:r>
            <a:r>
              <a:rPr lang="el-GR" altLang="en-US" dirty="0" smtClean="0"/>
              <a:t>ισοτιμιών </a:t>
            </a:r>
            <a:r>
              <a:rPr lang="el-GR" altLang="en-US" dirty="0"/>
              <a:t>εξαρτάται </a:t>
            </a:r>
            <a:r>
              <a:rPr lang="el-GR" altLang="en-US" dirty="0" smtClean="0"/>
              <a:t>αντιστρόφως ανάλογα από </a:t>
            </a:r>
            <a:r>
              <a:rPr lang="el-GR" altLang="en-US" dirty="0"/>
              <a:t>την οικονομική </a:t>
            </a:r>
            <a:r>
              <a:rPr lang="el-GR" altLang="en-US" dirty="0" smtClean="0"/>
              <a:t>ολοκλήρωση </a:t>
            </a:r>
          </a:p>
          <a:p>
            <a:pPr>
              <a:lnSpc>
                <a:spcPct val="90000"/>
              </a:lnSpc>
              <a:spcBef>
                <a:spcPct val="70000"/>
              </a:spcBef>
            </a:pPr>
            <a:r>
              <a:rPr lang="el-GR" dirty="0" smtClean="0"/>
              <a:t>Αν (</a:t>
            </a:r>
            <a:r>
              <a:rPr lang="el-GR" i="1" dirty="0" smtClean="0"/>
              <a:t>μόνο</a:t>
            </a:r>
            <a:r>
              <a:rPr lang="el-GR" dirty="0" smtClean="0"/>
              <a:t>) ένα μέλος αντιμετωπίσει πτώση της ζήτησης:</a:t>
            </a:r>
          </a:p>
          <a:p>
            <a:pPr>
              <a:lnSpc>
                <a:spcPct val="90000"/>
              </a:lnSpc>
              <a:spcBef>
                <a:spcPct val="70000"/>
              </a:spcBef>
            </a:pPr>
            <a:r>
              <a:rPr lang="el-GR" dirty="0" smtClean="0"/>
              <a:t>Μικρή μείωση των τιμών του θα οδηγήσει σε αύξηση της της ζήτησης των χωρών της ΑΝΠ για τα προϊόντα του μέλους</a:t>
            </a:r>
          </a:p>
          <a:p>
            <a:pPr>
              <a:lnSpc>
                <a:spcPct val="90000"/>
              </a:lnSpc>
              <a:spcBef>
                <a:spcPct val="70000"/>
              </a:spcBef>
            </a:pPr>
            <a:r>
              <a:rPr lang="el-GR" dirty="0" smtClean="0"/>
              <a:t>Το πλεόνασμα  εργασίας και χρηματοοικονομικού κεφαλαίου θα διοχετευτεί στις υπόλοιπες χώρες της ΑΝΠ</a:t>
            </a:r>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13</a:t>
            </a:fld>
            <a:endParaRPr lang="en-US"/>
          </a:p>
        </p:txBody>
      </p:sp>
    </p:spTree>
    <p:extLst>
      <p:ext uri="{BB962C8B-B14F-4D97-AF65-F5344CB8AC3E}">
        <p14:creationId xmlns:p14="http://schemas.microsoft.com/office/powerpoint/2010/main" val="2879780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l-GR" sz="3600" b="1" dirty="0" smtClean="0">
                <a:solidFill>
                  <a:schemeClr val="accent1"/>
                </a:solidFill>
              </a:rPr>
              <a:t>Διαγραμματική απεικόνιση¨Η καμπύλη </a:t>
            </a:r>
            <a:r>
              <a:rPr lang="en-GB" sz="3600" b="1" dirty="0" smtClean="0">
                <a:solidFill>
                  <a:schemeClr val="accent1"/>
                </a:solidFill>
              </a:rPr>
              <a:t>LL</a:t>
            </a:r>
            <a:endParaRPr lang="en-US" sz="3600" b="1" dirty="0">
              <a:solidFill>
                <a:schemeClr val="accent1"/>
              </a:solidFill>
            </a:endParaRPr>
          </a:p>
        </p:txBody>
      </p:sp>
      <p:pic>
        <p:nvPicPr>
          <p:cNvPr id="3" name="Picture 5" descr="fig2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828800" y="1066800"/>
            <a:ext cx="6019800" cy="5562600"/>
          </a:xfrm>
          <a:prstGeom prst="rect">
            <a:avLst/>
          </a:prstGeom>
          <a:noFill/>
        </p:spPr>
      </p:pic>
      <p:sp>
        <p:nvSpPr>
          <p:cNvPr id="4" name="Slide Number Placeholder 3"/>
          <p:cNvSpPr>
            <a:spLocks noGrp="1"/>
          </p:cNvSpPr>
          <p:nvPr>
            <p:ph type="sldNum" sz="quarter" idx="12"/>
          </p:nvPr>
        </p:nvSpPr>
        <p:spPr/>
        <p:txBody>
          <a:bodyPr/>
          <a:lstStyle/>
          <a:p>
            <a:fld id="{B1D35460-0897-4164-BEAB-358AA75CF3E3}" type="slidenum">
              <a:rPr lang="en-US" smtClean="0"/>
              <a:t>14</a:t>
            </a:fld>
            <a:endParaRPr lang="en-US"/>
          </a:p>
        </p:txBody>
      </p:sp>
    </p:spTree>
    <p:extLst>
      <p:ext uri="{BB962C8B-B14F-4D97-AF65-F5344CB8AC3E}">
        <p14:creationId xmlns:p14="http://schemas.microsoft.com/office/powerpoint/2010/main" val="1827476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17500"/>
            <a:ext cx="8534400" cy="825500"/>
          </a:xfrm>
        </p:spPr>
        <p:txBody>
          <a:bodyPr>
            <a:noAutofit/>
          </a:bodyPr>
          <a:lstStyle/>
          <a:p>
            <a:r>
              <a:rPr lang="el-GR" sz="3200" b="1" dirty="0" smtClean="0">
                <a:solidFill>
                  <a:schemeClr val="accent1"/>
                </a:solidFill>
              </a:rPr>
              <a:t>Η απόφαση ένταξης σε μία νομισματική περιοχή</a:t>
            </a:r>
            <a:endParaRPr lang="en-US" sz="3200" b="1" dirty="0">
              <a:solidFill>
                <a:schemeClr val="accent1"/>
              </a:solidFill>
            </a:endParaRPr>
          </a:p>
        </p:txBody>
      </p:sp>
      <p:pic>
        <p:nvPicPr>
          <p:cNvPr id="3" name="Picture 5" descr="fig20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2057400" y="1066800"/>
            <a:ext cx="5715000" cy="5434013"/>
          </a:xfrm>
          <a:prstGeom prst="rect">
            <a:avLst/>
          </a:prstGeom>
          <a:noFill/>
        </p:spPr>
      </p:pic>
      <p:sp>
        <p:nvSpPr>
          <p:cNvPr id="4" name="Slide Number Placeholder 3"/>
          <p:cNvSpPr>
            <a:spLocks noGrp="1"/>
          </p:cNvSpPr>
          <p:nvPr>
            <p:ph type="sldNum" sz="quarter" idx="12"/>
          </p:nvPr>
        </p:nvSpPr>
        <p:spPr/>
        <p:txBody>
          <a:bodyPr/>
          <a:lstStyle/>
          <a:p>
            <a:fld id="{B1D35460-0897-4164-BEAB-358AA75CF3E3}" type="slidenum">
              <a:rPr lang="en-US" smtClean="0"/>
              <a:t>15</a:t>
            </a:fld>
            <a:endParaRPr lang="en-US"/>
          </a:p>
        </p:txBody>
      </p:sp>
    </p:spTree>
    <p:extLst>
      <p:ext uri="{BB962C8B-B14F-4D97-AF65-F5344CB8AC3E}">
        <p14:creationId xmlns:p14="http://schemas.microsoft.com/office/powerpoint/2010/main" val="1810368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l-GR" sz="3200" b="1" dirty="0" smtClean="0">
                <a:solidFill>
                  <a:schemeClr val="accent1"/>
                </a:solidFill>
              </a:rPr>
              <a:t>Αύξηση του μεγέθους και της συχνότητας των διαταραχών στο προϊόν μιας χώρας-μέλους</a:t>
            </a:r>
            <a:endParaRPr lang="en-US" sz="3200" b="1" dirty="0">
              <a:solidFill>
                <a:schemeClr val="accent1"/>
              </a:solidFill>
            </a:endParaRPr>
          </a:p>
        </p:txBody>
      </p:sp>
      <p:pic>
        <p:nvPicPr>
          <p:cNvPr id="3" name="Picture 5" descr="fig200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905000" y="1219200"/>
            <a:ext cx="5457825" cy="5410199"/>
          </a:xfrm>
          <a:prstGeom prst="rect">
            <a:avLst/>
          </a:prstGeom>
          <a:noFill/>
        </p:spPr>
      </p:pic>
      <p:sp>
        <p:nvSpPr>
          <p:cNvPr id="4" name="Slide Number Placeholder 3"/>
          <p:cNvSpPr>
            <a:spLocks noGrp="1"/>
          </p:cNvSpPr>
          <p:nvPr>
            <p:ph type="sldNum" sz="quarter" idx="12"/>
          </p:nvPr>
        </p:nvSpPr>
        <p:spPr/>
        <p:txBody>
          <a:bodyPr/>
          <a:lstStyle/>
          <a:p>
            <a:fld id="{B1D35460-0897-4164-BEAB-358AA75CF3E3}" type="slidenum">
              <a:rPr lang="en-US" smtClean="0"/>
              <a:t>16</a:t>
            </a:fld>
            <a:endParaRPr lang="en-US"/>
          </a:p>
        </p:txBody>
      </p:sp>
    </p:spTree>
    <p:extLst>
      <p:ext uri="{BB962C8B-B14F-4D97-AF65-F5344CB8AC3E}">
        <p14:creationId xmlns:p14="http://schemas.microsoft.com/office/powerpoint/2010/main" val="637831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7.3 Είναι η Ευρώπη μία άριστη νομισματική περιοχή;</a:t>
            </a:r>
            <a:endParaRPr lang="en-US" sz="3600" b="1" dirty="0">
              <a:solidFill>
                <a:schemeClr val="accent1"/>
              </a:solidFill>
            </a:endParaRPr>
          </a:p>
        </p:txBody>
      </p:sp>
      <p:sp>
        <p:nvSpPr>
          <p:cNvPr id="3" name="Content Placeholder 2"/>
          <p:cNvSpPr>
            <a:spLocks noGrp="1"/>
          </p:cNvSpPr>
          <p:nvPr>
            <p:ph idx="1"/>
          </p:nvPr>
        </p:nvSpPr>
        <p:spPr>
          <a:xfrm>
            <a:off x="304800" y="1447800"/>
            <a:ext cx="8610600" cy="5105400"/>
          </a:xfrm>
        </p:spPr>
        <p:txBody>
          <a:bodyPr>
            <a:normAutofit fontScale="92500"/>
          </a:bodyPr>
          <a:lstStyle/>
          <a:p>
            <a:pPr>
              <a:lnSpc>
                <a:spcPts val="2400"/>
              </a:lnSpc>
            </a:pPr>
            <a:r>
              <a:rPr lang="el-GR" sz="2600" dirty="0" smtClean="0"/>
              <a:t>Υπενθύμιση: Μία ΑΝΠ προϋποθέτει στενά συνδεδεμένες αγορές αγαθών κι υπηρεσιών καθώς και παραγωγικών συντελεστών</a:t>
            </a:r>
          </a:p>
          <a:p>
            <a:pPr>
              <a:lnSpc>
                <a:spcPts val="2400"/>
              </a:lnSpc>
              <a:spcBef>
                <a:spcPct val="50000"/>
              </a:spcBef>
            </a:pPr>
            <a:r>
              <a:rPr lang="el-GR" altLang="en-US" sz="2600" dirty="0"/>
              <a:t>Οι εξαγωγές των περισσότερων μελών της ΕΕ προς τα άλλα μέλη ανέρχονται από </a:t>
            </a:r>
            <a:r>
              <a:rPr lang="en-US" altLang="en-US" sz="2600" dirty="0"/>
              <a:t>10% </a:t>
            </a:r>
            <a:r>
              <a:rPr lang="el-GR" altLang="en-US" sz="2600" dirty="0"/>
              <a:t>μέχρι</a:t>
            </a:r>
            <a:r>
              <a:rPr lang="en-US" altLang="en-US" sz="2600" dirty="0"/>
              <a:t> 20% </a:t>
            </a:r>
            <a:r>
              <a:rPr lang="el-GR" altLang="en-US" sz="2600" dirty="0"/>
              <a:t>του </a:t>
            </a:r>
            <a:r>
              <a:rPr lang="el-GR" altLang="en-US" sz="2600" dirty="0" smtClean="0"/>
              <a:t>ΑΕΠ.</a:t>
            </a:r>
          </a:p>
          <a:p>
            <a:pPr>
              <a:lnSpc>
                <a:spcPts val="2400"/>
              </a:lnSpc>
              <a:spcBef>
                <a:spcPct val="50000"/>
              </a:spcBef>
            </a:pPr>
            <a:r>
              <a:rPr lang="el-GR" altLang="en-US" sz="2600" dirty="0" smtClean="0"/>
              <a:t>Οι </a:t>
            </a:r>
            <a:r>
              <a:rPr lang="el-GR" altLang="en-US" sz="2600" dirty="0"/>
              <a:t>εξαγωγές της ΕΕ προς τις ΗΠΑ ανέρχονται κάτω από το </a:t>
            </a:r>
            <a:r>
              <a:rPr lang="en-US" altLang="en-US" sz="2600" dirty="0"/>
              <a:t>2% </a:t>
            </a:r>
            <a:r>
              <a:rPr lang="el-GR" altLang="en-US" sz="2600" dirty="0"/>
              <a:t>του ΑΕΠ</a:t>
            </a:r>
            <a:r>
              <a:rPr lang="en-US" altLang="en-US" sz="2600" dirty="0" smtClean="0"/>
              <a:t>.</a:t>
            </a:r>
            <a:r>
              <a:rPr lang="el-GR" altLang="en-US" sz="2600" dirty="0" smtClean="0"/>
              <a:t> Αλλά </a:t>
            </a:r>
            <a:r>
              <a:rPr lang="el-GR" altLang="en-US" sz="2600" dirty="0"/>
              <a:t>το εμπόριο μεταξύ των πολιτειών των ΗΠΑ είναι μεγαλύτερο ως ποσοστό του </a:t>
            </a:r>
            <a:r>
              <a:rPr lang="el-GR" altLang="en-US" sz="2600" dirty="0" smtClean="0"/>
              <a:t>ΑΕΠ</a:t>
            </a:r>
          </a:p>
          <a:p>
            <a:pPr>
              <a:lnSpc>
                <a:spcPts val="2400"/>
              </a:lnSpc>
              <a:spcBef>
                <a:spcPct val="50000"/>
              </a:spcBef>
            </a:pPr>
            <a:r>
              <a:rPr lang="el-GR" altLang="en-US" sz="2600" dirty="0" smtClean="0"/>
              <a:t>Η εισαγωγή του ευρώ δεν φαίνεται να αύξησε αισθητά το εμπόριο εντός της Ευρωζώνης (σύγκριση με Βρετανία, Δανία , Σουηδία)</a:t>
            </a:r>
          </a:p>
          <a:p>
            <a:pPr>
              <a:lnSpc>
                <a:spcPts val="2400"/>
              </a:lnSpc>
              <a:spcBef>
                <a:spcPct val="40000"/>
              </a:spcBef>
            </a:pPr>
            <a:r>
              <a:rPr lang="el-GR" altLang="en-US" sz="2600" dirty="0"/>
              <a:t>Υπάρχουν αποκλίσεις από τον νόμο της μιας τιμής σε πολλές αγορές της </a:t>
            </a:r>
            <a:r>
              <a:rPr lang="el-GR" altLang="en-US" sz="2600" dirty="0" smtClean="0"/>
              <a:t>ΕΕ (ακόμη καισ ε αγαθά όπως τα αυτοκίνητα)!. Αν </a:t>
            </a:r>
            <a:r>
              <a:rPr lang="el-GR" altLang="en-US" sz="2600" dirty="0"/>
              <a:t>οι αγορές της ΕΕ είχαν υψηλή ολοκλήρωση, τότε οι </a:t>
            </a:r>
            <a:r>
              <a:rPr lang="el-GR" altLang="en-US" sz="2600" dirty="0" smtClean="0"/>
              <a:t>τιμές </a:t>
            </a:r>
            <a:r>
              <a:rPr lang="el-GR" altLang="en-US" sz="2600" dirty="0"/>
              <a:t>αγαθών και υπηρεσιών θα ήταν σχεδόν οι ίδιες στις διάφορες </a:t>
            </a:r>
            <a:r>
              <a:rPr lang="el-GR" altLang="en-US" sz="2600" dirty="0" smtClean="0"/>
              <a:t>αγορές</a:t>
            </a:r>
            <a:endParaRPr lang="en-US" altLang="en-US" sz="2600" dirty="0"/>
          </a:p>
          <a:p>
            <a:pPr>
              <a:lnSpc>
                <a:spcPts val="2400"/>
              </a:lnSpc>
              <a:spcBef>
                <a:spcPct val="40000"/>
              </a:spcBef>
            </a:pPr>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17</a:t>
            </a:fld>
            <a:endParaRPr lang="en-US"/>
          </a:p>
        </p:txBody>
      </p:sp>
    </p:spTree>
    <p:extLst>
      <p:ext uri="{BB962C8B-B14F-4D97-AF65-F5344CB8AC3E}">
        <p14:creationId xmlns:p14="http://schemas.microsoft.com/office/powerpoint/2010/main" val="2422113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l-GR" sz="3600" b="1" dirty="0" smtClean="0">
                <a:solidFill>
                  <a:schemeClr val="accent1"/>
                </a:solidFill>
              </a:rPr>
              <a:t>Το ενδο-ευρωπαϊκό εμπόριο ως ποσοστό του ΑΕΠ</a:t>
            </a:r>
            <a:endParaRPr lang="en-US" sz="3600" b="1" dirty="0">
              <a:solidFill>
                <a:schemeClr val="accent1"/>
              </a:solidFill>
            </a:endParaRPr>
          </a:p>
        </p:txBody>
      </p:sp>
      <p:sp>
        <p:nvSpPr>
          <p:cNvPr id="4" name="Slide Number Placeholder 3"/>
          <p:cNvSpPr>
            <a:spLocks noGrp="1"/>
          </p:cNvSpPr>
          <p:nvPr>
            <p:ph type="sldNum" sz="quarter" idx="12"/>
          </p:nvPr>
        </p:nvSpPr>
        <p:spPr/>
        <p:txBody>
          <a:bodyPr/>
          <a:lstStyle/>
          <a:p>
            <a:fld id="{B1D35460-0897-4164-BEAB-358AA75CF3E3}" type="slidenum">
              <a:rPr lang="en-US" smtClean="0"/>
              <a:t>18</a:t>
            </a:fld>
            <a:endParaRPr lang="en-US"/>
          </a:p>
        </p:txBody>
      </p:sp>
      <p:pic>
        <p:nvPicPr>
          <p:cNvPr id="6" name="Picture 5" descr="fig20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533401" y="1600200"/>
            <a:ext cx="8248650" cy="4876800"/>
          </a:xfrm>
          <a:prstGeom prst="rect">
            <a:avLst/>
          </a:prstGeom>
          <a:noFill/>
        </p:spPr>
      </p:pic>
    </p:spTree>
    <p:extLst>
      <p:ext uri="{BB962C8B-B14F-4D97-AF65-F5344CB8AC3E}">
        <p14:creationId xmlns:p14="http://schemas.microsoft.com/office/powerpoint/2010/main" val="1536449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274638"/>
            <a:ext cx="8686800" cy="792162"/>
          </a:xfrm>
        </p:spPr>
        <p:txBody>
          <a:bodyPr>
            <a:noAutofit/>
          </a:bodyPr>
          <a:lstStyle/>
          <a:p>
            <a:r>
              <a:rPr lang="el-GR" sz="3600" b="1" dirty="0" smtClean="0">
                <a:solidFill>
                  <a:schemeClr val="accent1"/>
                </a:solidFill>
              </a:rPr>
              <a:t>Η χαμηλή κινητικότητα της εργασίας στην ΕΕ</a:t>
            </a:r>
            <a:endParaRPr lang="en-US" sz="3600" b="1" dirty="0">
              <a:solidFill>
                <a:schemeClr val="accent1"/>
              </a:solidFill>
            </a:endParaRPr>
          </a:p>
        </p:txBody>
      </p:sp>
      <p:sp>
        <p:nvSpPr>
          <p:cNvPr id="5" name="Content Placeholder 4"/>
          <p:cNvSpPr>
            <a:spLocks noGrp="1"/>
          </p:cNvSpPr>
          <p:nvPr>
            <p:ph idx="1"/>
          </p:nvPr>
        </p:nvSpPr>
        <p:spPr>
          <a:xfrm>
            <a:off x="457200" y="1219200"/>
            <a:ext cx="8229600" cy="5334000"/>
          </a:xfrm>
        </p:spPr>
        <p:txBody>
          <a:bodyPr>
            <a:normAutofit/>
          </a:bodyPr>
          <a:lstStyle/>
          <a:p>
            <a:pPr>
              <a:lnSpc>
                <a:spcPct val="90000"/>
              </a:lnSpc>
              <a:spcBef>
                <a:spcPct val="50000"/>
              </a:spcBef>
            </a:pPr>
            <a:r>
              <a:rPr lang="el-GR" altLang="en-US" sz="2400" dirty="0"/>
              <a:t>Επίσης, δεν φαίνεται να υπάρχει υψηλή μετανάστευση ανάμεσα στις χώρες της </a:t>
            </a:r>
            <a:r>
              <a:rPr lang="el-GR" altLang="en-US" sz="2400" dirty="0" smtClean="0"/>
              <a:t>ΕΕ</a:t>
            </a:r>
            <a:endParaRPr lang="en-US" altLang="en-US" sz="2400" dirty="0"/>
          </a:p>
          <a:p>
            <a:pPr>
              <a:lnSpc>
                <a:spcPct val="90000"/>
              </a:lnSpc>
              <a:spcBef>
                <a:spcPct val="50000"/>
              </a:spcBef>
            </a:pPr>
            <a:r>
              <a:rPr lang="el-GR" altLang="en-US" sz="2400" dirty="0"/>
              <a:t>Η Ευρώπη έχει πολλές διαφορετικές γλώσσες και διαφορετικούς πολιτισμούς, που εμποδίζουν τη μετανάστευση και την κίνηση της </a:t>
            </a:r>
            <a:r>
              <a:rPr lang="el-GR" altLang="en-US" sz="2400" dirty="0" smtClean="0"/>
              <a:t>εργασίας</a:t>
            </a:r>
            <a:endParaRPr lang="en-US" altLang="en-US" sz="2400" dirty="0"/>
          </a:p>
          <a:p>
            <a:pPr>
              <a:lnSpc>
                <a:spcPct val="90000"/>
              </a:lnSpc>
              <a:spcBef>
                <a:spcPct val="50000"/>
              </a:spcBef>
            </a:pPr>
            <a:r>
              <a:rPr lang="el-GR" altLang="en-US" sz="2400" dirty="0" smtClean="0"/>
              <a:t>Τα εργατικά </a:t>
            </a:r>
            <a:r>
              <a:rPr lang="el-GR" altLang="en-US" sz="2400" dirty="0"/>
              <a:t>και οι </a:t>
            </a:r>
            <a:r>
              <a:rPr lang="el-GR" altLang="en-US" sz="2400" dirty="0" smtClean="0"/>
              <a:t>κυβερνητικές ρυθμίσεις εμποδίζουν </a:t>
            </a:r>
            <a:r>
              <a:rPr lang="el-GR" altLang="en-US" sz="2400" dirty="0"/>
              <a:t>επίσης την κίνηση της εργασίας ανάμεσα στους οικονομικούς κλάδους και τις </a:t>
            </a:r>
            <a:r>
              <a:rPr lang="el-GR" altLang="en-US" sz="2400" dirty="0" smtClean="0"/>
              <a:t>χώρες</a:t>
            </a:r>
            <a:r>
              <a:rPr lang="el-GR" altLang="en-US" sz="2400" dirty="0"/>
              <a:t> </a:t>
            </a:r>
            <a:r>
              <a:rPr lang="el-GR" altLang="en-US" sz="2400" dirty="0" smtClean="0"/>
              <a:t>(μία αμερικάνικη ματιά στην ΕΕ)</a:t>
            </a:r>
          </a:p>
          <a:p>
            <a:pPr>
              <a:lnSpc>
                <a:spcPct val="90000"/>
              </a:lnSpc>
              <a:spcBef>
                <a:spcPct val="50000"/>
              </a:spcBef>
            </a:pPr>
            <a:endParaRPr lang="en-US" altLang="en-US" dirty="0"/>
          </a:p>
          <a:p>
            <a:endParaRPr lang="en-US" dirty="0"/>
          </a:p>
        </p:txBody>
      </p:sp>
      <p:sp>
        <p:nvSpPr>
          <p:cNvPr id="3" name="Slide Number Placeholder 2"/>
          <p:cNvSpPr>
            <a:spLocks noGrp="1"/>
          </p:cNvSpPr>
          <p:nvPr>
            <p:ph type="sldNum" sz="quarter" idx="12"/>
          </p:nvPr>
        </p:nvSpPr>
        <p:spPr/>
        <p:txBody>
          <a:bodyPr/>
          <a:lstStyle/>
          <a:p>
            <a:fld id="{B1D35460-0897-4164-BEAB-358AA75CF3E3}" type="slidenum">
              <a:rPr lang="en-US" smtClean="0"/>
              <a:t>19</a:t>
            </a:fld>
            <a:endParaRPr lang="en-US"/>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050" y="4267200"/>
            <a:ext cx="7834313"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608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
            </a:r>
            <a:br>
              <a:rPr lang="el-GR" dirty="0" smtClean="0"/>
            </a:br>
            <a:r>
              <a:rPr lang="el-GR" sz="4000" b="1" dirty="0" smtClean="0">
                <a:solidFill>
                  <a:schemeClr val="accent1"/>
                </a:solidFill>
              </a:rPr>
              <a:t>7.1. Ιστορική αναδρομή της Ευρωπαϊκής ενοποίησης</a:t>
            </a:r>
            <a:r>
              <a:rPr lang="el-GR" dirty="0" smtClean="0"/>
              <a:t/>
            </a:r>
            <a:br>
              <a:rPr lang="el-GR" dirty="0" smtClean="0"/>
            </a:br>
            <a:endParaRPr lang="en-US" dirty="0"/>
          </a:p>
        </p:txBody>
      </p:sp>
      <p:sp>
        <p:nvSpPr>
          <p:cNvPr id="3" name="Content Placeholder 2"/>
          <p:cNvSpPr>
            <a:spLocks noGrp="1"/>
          </p:cNvSpPr>
          <p:nvPr>
            <p:ph idx="1"/>
          </p:nvPr>
        </p:nvSpPr>
        <p:spPr>
          <a:xfrm>
            <a:off x="457200" y="1600200"/>
            <a:ext cx="8229600" cy="4953000"/>
          </a:xfrm>
        </p:spPr>
        <p:txBody>
          <a:bodyPr/>
          <a:lstStyle/>
          <a:p>
            <a:pPr>
              <a:lnSpc>
                <a:spcPct val="80000"/>
              </a:lnSpc>
              <a:spcBef>
                <a:spcPct val="50000"/>
              </a:spcBef>
            </a:pPr>
            <a:r>
              <a:rPr lang="el-GR" altLang="en-US" sz="2400" dirty="0" smtClean="0"/>
              <a:t>Η ΕΕ είναι ένα σύστημα από θεσμούς, ο πρώτος από τους οποίους δημιουργήθηκε το </a:t>
            </a:r>
            <a:r>
              <a:rPr lang="en-US" altLang="en-US" sz="2400" dirty="0" smtClean="0"/>
              <a:t>1957</a:t>
            </a:r>
            <a:r>
              <a:rPr lang="el-GR" altLang="en-US" sz="2400" dirty="0" smtClean="0"/>
              <a:t> (Συνθήκη της Ρώμης – τελωνειακή ένωση)</a:t>
            </a:r>
            <a:r>
              <a:rPr lang="en-US" altLang="en-US" sz="2400" dirty="0" smtClean="0"/>
              <a:t>, </a:t>
            </a:r>
            <a:r>
              <a:rPr lang="el-GR" altLang="en-US" sz="2400" dirty="0" smtClean="0"/>
              <a:t>που τώρα αντιπροσωπεύει</a:t>
            </a:r>
            <a:r>
              <a:rPr lang="en-US" altLang="en-US" sz="2400" dirty="0" smtClean="0"/>
              <a:t> 27 </a:t>
            </a:r>
            <a:r>
              <a:rPr lang="el-GR" altLang="en-US" sz="2400" dirty="0" smtClean="0"/>
              <a:t>ευρωπαϊκές χώρες μέσω</a:t>
            </a:r>
            <a:r>
              <a:rPr lang="en-US" altLang="en-US" sz="2400" dirty="0" smtClean="0"/>
              <a:t>:</a:t>
            </a:r>
          </a:p>
          <a:p>
            <a:pPr lvl="1">
              <a:lnSpc>
                <a:spcPct val="80000"/>
              </a:lnSpc>
              <a:spcBef>
                <a:spcPct val="50000"/>
              </a:spcBef>
            </a:pPr>
            <a:r>
              <a:rPr lang="el-GR" altLang="en-US" sz="2200" dirty="0" smtClean="0"/>
              <a:t>του Ευρωπαϊκού Κοινοβουλίου: εκλέγεται από τους πολίτες των χωρών μελών</a:t>
            </a:r>
            <a:endParaRPr lang="en-US" altLang="en-US" sz="2200" dirty="0" smtClean="0"/>
          </a:p>
          <a:p>
            <a:pPr lvl="1">
              <a:lnSpc>
                <a:spcPct val="80000"/>
              </a:lnSpc>
              <a:spcBef>
                <a:spcPct val="50000"/>
              </a:spcBef>
            </a:pPr>
            <a:r>
              <a:rPr lang="el-GR" altLang="en-US" sz="2200" dirty="0" smtClean="0"/>
              <a:t>του Συμβουλίου της ΕΕ: αποτελείται από τους αρμόδιους υπουργού των χωρών μελών (στα οικονομικά: </a:t>
            </a:r>
            <a:r>
              <a:rPr lang="en-GB" altLang="en-US" sz="2200" dirty="0" err="1" smtClean="0"/>
              <a:t>Ecofin</a:t>
            </a:r>
            <a:r>
              <a:rPr lang="en-GB" altLang="en-US" sz="2200" dirty="0" smtClean="0"/>
              <a:t>)</a:t>
            </a:r>
            <a:r>
              <a:rPr lang="el-GR" altLang="en-US" sz="2200" dirty="0" smtClean="0"/>
              <a:t> </a:t>
            </a:r>
            <a:endParaRPr lang="en-US" altLang="en-US" sz="2200" dirty="0" smtClean="0"/>
          </a:p>
          <a:p>
            <a:pPr lvl="1">
              <a:lnSpc>
                <a:spcPct val="80000"/>
              </a:lnSpc>
              <a:spcBef>
                <a:spcPct val="50000"/>
              </a:spcBef>
            </a:pPr>
            <a:r>
              <a:rPr lang="el-GR" altLang="en-US" sz="2200" dirty="0" smtClean="0"/>
              <a:t>της Ευρωπαϊκής Επιτροπής</a:t>
            </a:r>
            <a:r>
              <a:rPr lang="en-US" altLang="en-US" sz="2200" dirty="0" smtClean="0"/>
              <a:t>: </a:t>
            </a:r>
            <a:r>
              <a:rPr lang="el-GR" altLang="en-US" sz="2200" dirty="0" smtClean="0"/>
              <a:t>εκτελεστικό σώμα</a:t>
            </a:r>
            <a:r>
              <a:rPr lang="en-US" altLang="en-US" sz="2200" dirty="0" smtClean="0"/>
              <a:t> </a:t>
            </a:r>
          </a:p>
          <a:p>
            <a:pPr lvl="1">
              <a:lnSpc>
                <a:spcPct val="80000"/>
              </a:lnSpc>
              <a:spcBef>
                <a:spcPct val="50000"/>
              </a:spcBef>
            </a:pPr>
            <a:r>
              <a:rPr lang="el-GR" altLang="en-US" sz="2200" dirty="0" smtClean="0"/>
              <a:t>του Ευρωπαϊκού Δικαστηρίου</a:t>
            </a:r>
            <a:r>
              <a:rPr lang="en-US" altLang="en-US" sz="2200" dirty="0" smtClean="0"/>
              <a:t>: </a:t>
            </a:r>
            <a:r>
              <a:rPr lang="el-GR" altLang="en-US" sz="2200" dirty="0" smtClean="0"/>
              <a:t>ερμηνεύει τους νόμους της ΕΕ</a:t>
            </a:r>
            <a:r>
              <a:rPr lang="en-US" altLang="en-US" sz="2200" dirty="0" smtClean="0"/>
              <a:t> </a:t>
            </a:r>
          </a:p>
          <a:p>
            <a:pPr lvl="1">
              <a:lnSpc>
                <a:spcPct val="80000"/>
              </a:lnSpc>
              <a:spcBef>
                <a:spcPct val="50000"/>
              </a:spcBef>
            </a:pPr>
            <a:r>
              <a:rPr lang="el-GR" altLang="en-US" sz="2200" dirty="0" smtClean="0"/>
              <a:t>της </a:t>
            </a:r>
            <a:r>
              <a:rPr lang="el-GR" altLang="en-US" sz="2200" b="1" dirty="0" smtClean="0"/>
              <a:t>Ευρωπαϊκής Κεντρικής Τράπεζας,</a:t>
            </a:r>
            <a:r>
              <a:rPr lang="en-US" altLang="en-US" sz="2200" dirty="0" smtClean="0"/>
              <a:t> </a:t>
            </a:r>
            <a:r>
              <a:rPr lang="el-GR" altLang="en-US" sz="2200" dirty="0" smtClean="0"/>
              <a:t>που ασκεί τη νομισματική πολιτική, μέσω του </a:t>
            </a:r>
            <a:r>
              <a:rPr lang="el-GR" altLang="en-US" sz="2200" b="1" dirty="0" smtClean="0"/>
              <a:t>Ευρωπαϊκού Συστήματος Κεντρικών Τραπεζών,</a:t>
            </a:r>
            <a:r>
              <a:rPr lang="el-GR" altLang="en-US" sz="2200" dirty="0" smtClean="0"/>
              <a:t> που περιλαμβάνει τις κεντρικές τράπεζες των χωρών μελών.</a:t>
            </a:r>
            <a:endParaRPr lang="en-US" altLang="en-US" sz="2200" dirty="0" smtClean="0"/>
          </a:p>
          <a:p>
            <a:pPr marL="0" indent="0">
              <a:buNone/>
            </a:pPr>
            <a:endParaRPr lang="en-US" sz="2200" dirty="0"/>
          </a:p>
        </p:txBody>
      </p:sp>
      <p:sp>
        <p:nvSpPr>
          <p:cNvPr id="4" name="Slide Number Placeholder 3"/>
          <p:cNvSpPr>
            <a:spLocks noGrp="1"/>
          </p:cNvSpPr>
          <p:nvPr>
            <p:ph type="sldNum" sz="quarter" idx="12"/>
          </p:nvPr>
        </p:nvSpPr>
        <p:spPr/>
        <p:txBody>
          <a:bodyPr/>
          <a:lstStyle/>
          <a:p>
            <a:fld id="{B1D35460-0897-4164-BEAB-358AA75CF3E3}" type="slidenum">
              <a:rPr lang="en-US" smtClean="0"/>
              <a:t>2</a:t>
            </a:fld>
            <a:endParaRPr lang="en-US"/>
          </a:p>
        </p:txBody>
      </p:sp>
    </p:spTree>
    <p:extLst>
      <p:ext uri="{BB962C8B-B14F-4D97-AF65-F5344CB8AC3E}">
        <p14:creationId xmlns:p14="http://schemas.microsoft.com/office/powerpoint/2010/main" val="30116514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chemeClr val="accent1"/>
                </a:solidFill>
              </a:rPr>
              <a:t>Ό</a:t>
            </a:r>
            <a:r>
              <a:rPr lang="el-GR" sz="3600" b="1" dirty="0" smtClean="0">
                <a:solidFill>
                  <a:schemeClr val="accent1"/>
                </a:solidFill>
              </a:rPr>
              <a:t>ταν η ελευθερία κίνησης του κεφαλαίου γίνεται μπούμερανγκ</a:t>
            </a:r>
            <a:endParaRPr lang="en-US" sz="3600" b="1" dirty="0">
              <a:solidFill>
                <a:schemeClr val="accent1"/>
              </a:solidFill>
            </a:endParaRPr>
          </a:p>
        </p:txBody>
      </p:sp>
      <p:sp>
        <p:nvSpPr>
          <p:cNvPr id="3" name="Content Placeholder 2"/>
          <p:cNvSpPr>
            <a:spLocks noGrp="1"/>
          </p:cNvSpPr>
          <p:nvPr>
            <p:ph idx="1"/>
          </p:nvPr>
        </p:nvSpPr>
        <p:spPr>
          <a:xfrm>
            <a:off x="304800" y="1600200"/>
            <a:ext cx="8534400" cy="4876800"/>
          </a:xfrm>
        </p:spPr>
        <p:txBody>
          <a:bodyPr>
            <a:noAutofit/>
          </a:bodyPr>
          <a:lstStyle/>
          <a:p>
            <a:pPr>
              <a:lnSpc>
                <a:spcPct val="90000"/>
              </a:lnSpc>
              <a:spcBef>
                <a:spcPct val="50000"/>
              </a:spcBef>
            </a:pPr>
            <a:r>
              <a:rPr lang="el-GR" altLang="en-US" sz="2200" dirty="0"/>
              <a:t>Τα στοιχεία δείχνουν ότι η κίνηση των χρηματοοικονομικών στοιχείων ήταν πιο ελεύθερη στην ΕΕ μετά το 1992 και το </a:t>
            </a:r>
            <a:r>
              <a:rPr lang="el-GR" altLang="en-US" sz="2200" dirty="0" smtClean="0"/>
              <a:t>1999</a:t>
            </a:r>
            <a:endParaRPr lang="en-US" altLang="en-US" sz="2200" dirty="0"/>
          </a:p>
          <a:p>
            <a:pPr>
              <a:lnSpc>
                <a:spcPct val="90000"/>
              </a:lnSpc>
              <a:spcBef>
                <a:spcPct val="50000"/>
              </a:spcBef>
            </a:pPr>
            <a:r>
              <a:rPr lang="el-GR" altLang="en-US" sz="2200" dirty="0"/>
              <a:t>Αλλά η κινητικότητα του κεφαλαίου όταν δεν υπάρχει κινητικότητα της εργασίας μπορεί να αυξήσει την απώλεια οικονομικής </a:t>
            </a:r>
            <a:r>
              <a:rPr lang="el-GR" altLang="en-US" sz="2200" dirty="0" smtClean="0"/>
              <a:t>σταθερότητας</a:t>
            </a:r>
          </a:p>
          <a:p>
            <a:pPr>
              <a:lnSpc>
                <a:spcPct val="90000"/>
              </a:lnSpc>
              <a:spcBef>
                <a:spcPct val="50000"/>
              </a:spcBef>
            </a:pPr>
            <a:r>
              <a:rPr lang="el-GR" altLang="en-US" sz="2200" dirty="0" smtClean="0"/>
              <a:t>Μετά </a:t>
            </a:r>
            <a:r>
              <a:rPr lang="el-GR" altLang="en-US" sz="2200" dirty="0"/>
              <a:t>από μια μείωση της συνολικής ζήτησης σε μια χώρα της ΕΕ, τα χρηματοοικονομικά στοιχεία μπορούν εύκολα να μεταφερθούν αλλού, </a:t>
            </a:r>
            <a:r>
              <a:rPr lang="el-GR" altLang="en-US" sz="2200" dirty="0" smtClean="0"/>
              <a:t>όχι όμως και η εργασία</a:t>
            </a:r>
          </a:p>
          <a:p>
            <a:pPr>
              <a:lnSpc>
                <a:spcPct val="90000"/>
              </a:lnSpc>
              <a:spcBef>
                <a:spcPct val="50000"/>
              </a:spcBef>
            </a:pPr>
            <a:r>
              <a:rPr lang="el-GR" altLang="en-US" sz="2200" dirty="0" smtClean="0"/>
              <a:t>Η </a:t>
            </a:r>
            <a:r>
              <a:rPr lang="el-GR" altLang="en-US" sz="2200" dirty="0"/>
              <a:t>απώλεια των χρηματοοικονομικών στοιχείων μπορεί να μειώσει περισσότερο την παραγωγή και την </a:t>
            </a:r>
            <a:r>
              <a:rPr lang="el-GR" altLang="en-US" sz="2200" dirty="0" smtClean="0"/>
              <a:t>απασχόληση. Αυτό δεν θα συνέβαινε αν οι κυβερνητικές ρυθμίσεις συγκρατούσαν τα κεφάλαια μέσα στα εθνικά σύνορα</a:t>
            </a:r>
          </a:p>
          <a:p>
            <a:pPr>
              <a:lnSpc>
                <a:spcPct val="90000"/>
              </a:lnSpc>
              <a:spcBef>
                <a:spcPct val="50000"/>
              </a:spcBef>
            </a:pPr>
            <a:r>
              <a:rPr lang="el-GR" sz="2200" dirty="0" smtClean="0"/>
              <a:t>Επιπλέον η λιγοστή μετανάστευση μπορεί να αφορά τους πλέον εξειδικευμένους και δυσεύρετους εργαζόμενους</a:t>
            </a:r>
            <a:endParaRPr lang="en-US" sz="2200" dirty="0"/>
          </a:p>
        </p:txBody>
      </p:sp>
      <p:sp>
        <p:nvSpPr>
          <p:cNvPr id="4" name="Slide Number Placeholder 3"/>
          <p:cNvSpPr>
            <a:spLocks noGrp="1"/>
          </p:cNvSpPr>
          <p:nvPr>
            <p:ph type="sldNum" sz="quarter" idx="12"/>
          </p:nvPr>
        </p:nvSpPr>
        <p:spPr/>
        <p:txBody>
          <a:bodyPr/>
          <a:lstStyle/>
          <a:p>
            <a:fld id="{B1D35460-0897-4164-BEAB-358AA75CF3E3}" type="slidenum">
              <a:rPr lang="en-US" smtClean="0"/>
              <a:t>20</a:t>
            </a:fld>
            <a:endParaRPr lang="en-US"/>
          </a:p>
        </p:txBody>
      </p:sp>
    </p:spTree>
    <p:extLst>
      <p:ext uri="{BB962C8B-B14F-4D97-AF65-F5344CB8AC3E}">
        <p14:creationId xmlns:p14="http://schemas.microsoft.com/office/powerpoint/2010/main" val="3764974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latin typeface="+mn-lt"/>
              </a:rPr>
              <a:t>Οι αντιφάσεις της ΕΕ πέρα από το υπόδειγμα </a:t>
            </a:r>
            <a:r>
              <a:rPr lang="en-GB" sz="3600" b="1" dirty="0" smtClean="0">
                <a:solidFill>
                  <a:schemeClr val="accent1"/>
                </a:solidFill>
                <a:latin typeface="+mn-lt"/>
              </a:rPr>
              <a:t>GG-LL</a:t>
            </a:r>
            <a:endParaRPr lang="en-US" sz="3600" b="1" dirty="0">
              <a:solidFill>
                <a:schemeClr val="accent1"/>
              </a:solidFill>
              <a:latin typeface="+mn-lt"/>
            </a:endParaRPr>
          </a:p>
        </p:txBody>
      </p:sp>
      <p:sp>
        <p:nvSpPr>
          <p:cNvPr id="3" name="Content Placeholder 2"/>
          <p:cNvSpPr>
            <a:spLocks noGrp="1"/>
          </p:cNvSpPr>
          <p:nvPr>
            <p:ph idx="1"/>
          </p:nvPr>
        </p:nvSpPr>
        <p:spPr>
          <a:xfrm>
            <a:off x="457200" y="1600200"/>
            <a:ext cx="8229600" cy="4572000"/>
          </a:xfrm>
        </p:spPr>
        <p:txBody>
          <a:bodyPr>
            <a:normAutofit/>
          </a:bodyPr>
          <a:lstStyle/>
          <a:p>
            <a:pPr>
              <a:lnSpc>
                <a:spcPts val="2500"/>
              </a:lnSpc>
            </a:pPr>
            <a:r>
              <a:rPr lang="el-GR" sz="2400" dirty="0" smtClean="0"/>
              <a:t>Το </a:t>
            </a:r>
            <a:r>
              <a:rPr lang="en-GB" sz="2400" dirty="0" smtClean="0"/>
              <a:t>GG-LL</a:t>
            </a:r>
            <a:r>
              <a:rPr lang="el-GR" sz="2400" dirty="0" smtClean="0"/>
              <a:t> δεν μας λέει ποιοι παράγοντες θα μειώσουν τη συχνότητα και το μέγεθος των διαταραχών στο προϊόν μιας χώρας</a:t>
            </a:r>
          </a:p>
          <a:p>
            <a:pPr>
              <a:lnSpc>
                <a:spcPts val="2500"/>
              </a:lnSpc>
            </a:pPr>
            <a:r>
              <a:rPr lang="el-GR" sz="2400" dirty="0" smtClean="0"/>
              <a:t>Σημασία της ομοιογένειας των οικονομικών δομών. Ανομοιογένεια =&gt; ασύμμετρες διαταραχές (βλέπε το παράδειγμα της ανομοιογένειας του Ανατολικού και Δυτικού Καναδά  (</a:t>
            </a:r>
            <a:r>
              <a:rPr lang="fr-FR" sz="2400" dirty="0" err="1" smtClean="0"/>
              <a:t>Krug</a:t>
            </a:r>
            <a:r>
              <a:rPr lang="en-GB" sz="2400" dirty="0" smtClean="0"/>
              <a:t>man &amp; </a:t>
            </a:r>
            <a:r>
              <a:rPr lang="en-GB" sz="2400" dirty="0" err="1" smtClean="0"/>
              <a:t>Obstfeld</a:t>
            </a:r>
            <a:r>
              <a:rPr lang="en-GB" sz="2400" dirty="0" smtClean="0"/>
              <a:t>, </a:t>
            </a:r>
            <a:r>
              <a:rPr lang="el-GR" sz="2400" dirty="0" smtClean="0"/>
              <a:t>σελ. 934-5). Πρόβλημα ακόμη και με κυμαινόμενες συναλλαγματικές ισοτιμίες</a:t>
            </a:r>
          </a:p>
          <a:p>
            <a:pPr>
              <a:lnSpc>
                <a:spcPts val="2500"/>
              </a:lnSpc>
            </a:pPr>
            <a:r>
              <a:rPr lang="el-GR" sz="2400" dirty="0" smtClean="0"/>
              <a:t>Ευρωζώνη (2000-8): Διαφορετικοί ρυθμοί επενδύσεων, μεγέθυνσης και πληθωρισμού μεταξύ Βορρά και Νότου =&gt; έκρηξη των ελλειμμάτων του ισοζυγίου πληρωμών στο Νότο </a:t>
            </a:r>
          </a:p>
          <a:p>
            <a:pPr>
              <a:lnSpc>
                <a:spcPts val="2500"/>
              </a:lnSpc>
            </a:pPr>
            <a:r>
              <a:rPr lang="el-GR" sz="2400" dirty="0" smtClean="0"/>
              <a:t>Όσο διευρύνεται η ευρωζώνη τόσο αυξάνει η πιθανότητα ασύμμετρων οικονομικών διαταραχών</a:t>
            </a:r>
          </a:p>
          <a:p>
            <a:endParaRPr lang="el-GR" dirty="0" smtClean="0"/>
          </a:p>
          <a:p>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21</a:t>
            </a:fld>
            <a:endParaRPr lang="en-US"/>
          </a:p>
        </p:txBody>
      </p:sp>
    </p:spTree>
    <p:extLst>
      <p:ext uri="{BB962C8B-B14F-4D97-AF65-F5344CB8AC3E}">
        <p14:creationId xmlns:p14="http://schemas.microsoft.com/office/powerpoint/2010/main" val="3191501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l-GR" sz="3200" b="1" dirty="0" smtClean="0">
                <a:solidFill>
                  <a:schemeClr val="accent1"/>
                </a:solidFill>
              </a:rPr>
              <a:t>Ο πληθωρισμός σε Ιρλανδία και Ολλανδία σε σχέση με τα κριτήρια του Μάαστριχτ</a:t>
            </a:r>
            <a:endParaRPr lang="en-US" sz="3200" b="1" dirty="0">
              <a:solidFill>
                <a:schemeClr val="accent1"/>
              </a:solidFill>
            </a:endParaRPr>
          </a:p>
        </p:txBody>
      </p:sp>
      <p:sp>
        <p:nvSpPr>
          <p:cNvPr id="3" name="Slide Number Placeholder 2"/>
          <p:cNvSpPr>
            <a:spLocks noGrp="1"/>
          </p:cNvSpPr>
          <p:nvPr>
            <p:ph type="sldNum" sz="quarter" idx="12"/>
          </p:nvPr>
        </p:nvSpPr>
        <p:spPr/>
        <p:txBody>
          <a:bodyPr/>
          <a:lstStyle/>
          <a:p>
            <a:fld id="{B1D35460-0897-4164-BEAB-358AA75CF3E3}" type="slidenum">
              <a:rPr lang="en-US" smtClean="0"/>
              <a:t>22</a:t>
            </a:fld>
            <a:endParaRPr lang="en-US"/>
          </a:p>
        </p:txBody>
      </p:sp>
      <p:pic>
        <p:nvPicPr>
          <p:cNvPr id="4" name="Picture 5" descr="fig20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457200" y="1600200"/>
            <a:ext cx="8339138" cy="5029200"/>
          </a:xfrm>
          <a:prstGeom prst="rect">
            <a:avLst/>
          </a:prstGeom>
          <a:noFill/>
        </p:spPr>
      </p:pic>
    </p:spTree>
    <p:extLst>
      <p:ext uri="{BB962C8B-B14F-4D97-AF65-F5344CB8AC3E}">
        <p14:creationId xmlns:p14="http://schemas.microsoft.com/office/powerpoint/2010/main" val="28916969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solidFill>
                  <a:schemeClr val="accent1"/>
                </a:solidFill>
              </a:rPr>
              <a:t>Ισοζύγιο Τρεχουσών Συναλλαγών ως ποσοστό του ΑΕΠ (1995-2012)</a:t>
            </a:r>
            <a:endParaRPr lang="en-US" b="1" dirty="0">
              <a:solidFill>
                <a:schemeClr val="accent1"/>
              </a:solidFill>
            </a:endParaRPr>
          </a:p>
        </p:txBody>
      </p:sp>
      <p:sp>
        <p:nvSpPr>
          <p:cNvPr id="3" name="Slide Number Placeholder 2"/>
          <p:cNvSpPr>
            <a:spLocks noGrp="1"/>
          </p:cNvSpPr>
          <p:nvPr>
            <p:ph type="sldNum" sz="quarter" idx="12"/>
          </p:nvPr>
        </p:nvSpPr>
        <p:spPr/>
        <p:txBody>
          <a:bodyPr/>
          <a:lstStyle/>
          <a:p>
            <a:fld id="{B1D35460-0897-4164-BEAB-358AA75CF3E3}" type="slidenum">
              <a:rPr lang="en-US" smtClean="0"/>
              <a:t>23</a:t>
            </a:fld>
            <a:endParaRPr lang="en-US"/>
          </a:p>
        </p:txBody>
      </p:sp>
      <p:graphicFrame>
        <p:nvGraphicFramePr>
          <p:cNvPr id="4" name="Content Placeholder 4"/>
          <p:cNvGraphicFramePr>
            <a:graphicFrameLocks/>
          </p:cNvGraphicFramePr>
          <p:nvPr>
            <p:extLst>
              <p:ext uri="{D42A27DB-BD31-4B8C-83A1-F6EECF244321}">
                <p14:modId xmlns:p14="http://schemas.microsoft.com/office/powerpoint/2010/main" val="2165778285"/>
              </p:ext>
            </p:extLst>
          </p:nvPr>
        </p:nvGraphicFramePr>
        <p:xfrm>
          <a:off x="228600" y="1600200"/>
          <a:ext cx="8610600" cy="5029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74632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l-GR" sz="3200" b="1" dirty="0" smtClean="0">
                <a:solidFill>
                  <a:schemeClr val="accent1"/>
                </a:solidFill>
              </a:rPr>
              <a:t>Εξέλιξη του Μοναδιαίου Κόστους Εργασίας (δείκτης ανταγωνιστικότητας)</a:t>
            </a:r>
            <a:endParaRPr lang="en-US" sz="3200" b="1" dirty="0">
              <a:solidFill>
                <a:schemeClr val="accent1"/>
              </a:solidFill>
            </a:endParaRPr>
          </a:p>
        </p:txBody>
      </p:sp>
      <p:sp>
        <p:nvSpPr>
          <p:cNvPr id="4" name="Slide Number Placeholder 3"/>
          <p:cNvSpPr>
            <a:spLocks noGrp="1"/>
          </p:cNvSpPr>
          <p:nvPr>
            <p:ph type="sldNum" sz="quarter" idx="12"/>
          </p:nvPr>
        </p:nvSpPr>
        <p:spPr/>
        <p:txBody>
          <a:bodyPr/>
          <a:lstStyle/>
          <a:p>
            <a:fld id="{B1D35460-0897-4164-BEAB-358AA75CF3E3}" type="slidenum">
              <a:rPr lang="en-US" smtClean="0">
                <a:solidFill>
                  <a:prstClr val="black">
                    <a:tint val="75000"/>
                  </a:prstClr>
                </a:solidFill>
              </a:rPr>
              <a:pPr/>
              <a:t>24</a:t>
            </a:fld>
            <a:endParaRPr lang="en-US">
              <a:solidFill>
                <a:prstClr val="black">
                  <a:tint val="75000"/>
                </a:prst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19238"/>
            <a:ext cx="8077200" cy="5033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008023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chemeClr val="accent1"/>
                </a:solidFill>
              </a:rPr>
              <a:t>Οι αντιφάσεις της ΕΕ πέρα από τη θεωρία των ΑΝΠ</a:t>
            </a:r>
            <a:endParaRPr lang="en-US" sz="3600" b="1" dirty="0">
              <a:solidFill>
                <a:schemeClr val="accent1"/>
              </a:solidFill>
            </a:endParaRPr>
          </a:p>
        </p:txBody>
      </p:sp>
      <p:sp>
        <p:nvSpPr>
          <p:cNvPr id="3" name="Content Placeholder 2"/>
          <p:cNvSpPr>
            <a:spLocks noGrp="1"/>
          </p:cNvSpPr>
          <p:nvPr>
            <p:ph idx="1"/>
          </p:nvPr>
        </p:nvSpPr>
        <p:spPr>
          <a:xfrm>
            <a:off x="457200" y="1371600"/>
            <a:ext cx="8229600" cy="4754563"/>
          </a:xfrm>
        </p:spPr>
        <p:txBody>
          <a:bodyPr>
            <a:noAutofit/>
          </a:bodyPr>
          <a:lstStyle/>
          <a:p>
            <a:r>
              <a:rPr lang="el-GR" sz="2400" dirty="0" smtClean="0"/>
              <a:t>Πρωτόγνωρο πείραμα: Οικονομική ενοποίηση (ολοκλήρωση) χωρίς σοβαρή πολιτική ενοποίηση</a:t>
            </a:r>
          </a:p>
          <a:p>
            <a:r>
              <a:rPr lang="el-GR" sz="2400" dirty="0" smtClean="0"/>
              <a:t>Κοινό νόμισμα χωρίς κοινό κράτος (νόμισμα =&gt; νόμος =&gt; κράτος</a:t>
            </a:r>
          </a:p>
          <a:p>
            <a:r>
              <a:rPr lang="el-GR" sz="2400" dirty="0" smtClean="0"/>
              <a:t>Ανεξέλεγκτη ΚΤ (Σύγκρινε με ΗΠΑ). Πρόβλημα νομιμοποίησης</a:t>
            </a:r>
          </a:p>
          <a:p>
            <a:r>
              <a:rPr lang="el-GR" sz="2400" dirty="0" smtClean="0"/>
              <a:t>Απουσία ουσιαστικού ομοσπονδιακού δημοσιονομικού συστήματος (ο προϋπολογισμός των Βρυξελλών λιγότερο από 1,5% του ΑΕΠ)</a:t>
            </a:r>
          </a:p>
          <a:p>
            <a:r>
              <a:rPr lang="el-GR" sz="2400" dirty="0" smtClean="0"/>
              <a:t>Σύγκριση με ΗΠΑ. Όταν μία πολιτεία πέφτει σε ύφεση τα επιδόματα ανεργίας του ομοσπονδιακού κράτους δρουν ως αυτόματοι σταθεροποιητές</a:t>
            </a:r>
          </a:p>
          <a:p>
            <a:r>
              <a:rPr lang="el-GR" sz="2400" dirty="0"/>
              <a:t>Π</a:t>
            </a:r>
            <a:r>
              <a:rPr lang="el-GR" sz="2400" dirty="0" smtClean="0"/>
              <a:t>ρόβλημα δημοσιονομικής αλληλεγγύης ακόμη και μεταξύ των γερμανικών κρατιδίων !!!</a:t>
            </a:r>
            <a:endParaRPr lang="en-US" sz="2400" dirty="0"/>
          </a:p>
        </p:txBody>
      </p:sp>
      <p:sp>
        <p:nvSpPr>
          <p:cNvPr id="4" name="Slide Number Placeholder 3"/>
          <p:cNvSpPr>
            <a:spLocks noGrp="1"/>
          </p:cNvSpPr>
          <p:nvPr>
            <p:ph type="sldNum" sz="quarter" idx="12"/>
          </p:nvPr>
        </p:nvSpPr>
        <p:spPr/>
        <p:txBody>
          <a:bodyPr/>
          <a:lstStyle/>
          <a:p>
            <a:fld id="{B1D35460-0897-4164-BEAB-358AA75CF3E3}" type="slidenum">
              <a:rPr lang="en-US" smtClean="0"/>
              <a:t>25</a:t>
            </a:fld>
            <a:endParaRPr lang="en-US"/>
          </a:p>
        </p:txBody>
      </p:sp>
    </p:spTree>
    <p:extLst>
      <p:ext uri="{BB962C8B-B14F-4D97-AF65-F5344CB8AC3E}">
        <p14:creationId xmlns:p14="http://schemas.microsoft.com/office/powerpoint/2010/main" val="2828178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Οι βασικοί λόγοι της ευρωπαϊκής ενοποίησης</a:t>
            </a:r>
            <a:endParaRPr lang="en-US" sz="3600" b="1" dirty="0">
              <a:solidFill>
                <a:schemeClr val="accent1"/>
              </a:solidFill>
            </a:endParaRPr>
          </a:p>
        </p:txBody>
      </p:sp>
      <p:sp>
        <p:nvSpPr>
          <p:cNvPr id="3" name="Content Placeholder 2"/>
          <p:cNvSpPr>
            <a:spLocks noGrp="1"/>
          </p:cNvSpPr>
          <p:nvPr>
            <p:ph idx="1"/>
          </p:nvPr>
        </p:nvSpPr>
        <p:spPr>
          <a:xfrm>
            <a:off x="304800" y="1600200"/>
            <a:ext cx="8610600" cy="5029200"/>
          </a:xfrm>
        </p:spPr>
        <p:txBody>
          <a:bodyPr>
            <a:normAutofit fontScale="77500" lnSpcReduction="20000"/>
          </a:bodyPr>
          <a:lstStyle/>
          <a:p>
            <a:r>
              <a:rPr lang="el-GR" dirty="0" smtClean="0"/>
              <a:t>Εν αρχή ην η εμπειρία των 2 Παγκοσμίων Πολέμων. Ελπίδα ότι η οικονομική συνεργασία θα εμπεδώσει στο μέλλον την ειρηνική συνύπαρξη των ευρωπαϊκών λαών</a:t>
            </a:r>
          </a:p>
          <a:p>
            <a:r>
              <a:rPr lang="el-GR" dirty="0" smtClean="0"/>
              <a:t> Μετά έρχονται οι οικονομικοί λόγοι: Η δημιουργία της μεγαλύτερης ενοποιημένης αγοράς στον κόσμο θα αύξανε την παραγωγικότητα των επιχειρήσεων (π.χ. μεγαλύτερος ανταγωνισμός και καταμερισμός εργασίας) και θα επιτάχυνε την οικονομική ανάπτυξη της γηραιάς ηπείρου </a:t>
            </a:r>
          </a:p>
          <a:p>
            <a:r>
              <a:rPr lang="el-GR" dirty="0" smtClean="0"/>
              <a:t>Οι σταθερές συναλλαγματικές ισοτιμίες (και μετά το ενιαίο νόμισμα) ως απαραίτητη συνθήκη για την οικονομική ενοποίηση</a:t>
            </a:r>
          </a:p>
          <a:p>
            <a:r>
              <a:rPr lang="el-GR" dirty="0" smtClean="0"/>
              <a:t>Επιπλέον, με την κατάρευση του </a:t>
            </a:r>
            <a:r>
              <a:rPr lang="en-GB" dirty="0" smtClean="0"/>
              <a:t> Bretton Woods </a:t>
            </a:r>
            <a:r>
              <a:rPr lang="el-GR" dirty="0" smtClean="0"/>
              <a:t>οι Ευρωπαίοι διαβλέπουν  ότι οι ΗΠΑ δεν θα ανταποκρίνονται πλέον στις διεθνείς νομισματικές τους υποχρεώσεις   </a:t>
            </a:r>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3</a:t>
            </a:fld>
            <a:endParaRPr lang="en-US"/>
          </a:p>
        </p:txBody>
      </p:sp>
    </p:spTree>
    <p:extLst>
      <p:ext uri="{BB962C8B-B14F-4D97-AF65-F5344CB8AC3E}">
        <p14:creationId xmlns:p14="http://schemas.microsoft.com/office/powerpoint/2010/main" val="1068341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b="1" dirty="0" smtClean="0">
                <a:solidFill>
                  <a:schemeClr val="accent1"/>
                </a:solidFill>
              </a:rPr>
              <a:t>Το Ευρωπαϊκό Νομισματικό Σύστημα</a:t>
            </a:r>
            <a:r>
              <a:rPr lang="en-GB" sz="3600" b="1" dirty="0" smtClean="0">
                <a:solidFill>
                  <a:schemeClr val="accent1"/>
                </a:solidFill>
              </a:rPr>
              <a:t> (</a:t>
            </a:r>
            <a:r>
              <a:rPr lang="el-GR" sz="3600" b="1" dirty="0" smtClean="0">
                <a:solidFill>
                  <a:schemeClr val="accent1"/>
                </a:solidFill>
              </a:rPr>
              <a:t>ΕΝΣ) </a:t>
            </a:r>
            <a:endParaRPr lang="en-US" sz="3600" b="1" dirty="0">
              <a:solidFill>
                <a:schemeClr val="accent1"/>
              </a:solidFill>
            </a:endParaRPr>
          </a:p>
        </p:txBody>
      </p:sp>
      <p:sp>
        <p:nvSpPr>
          <p:cNvPr id="3" name="Content Placeholder 2"/>
          <p:cNvSpPr>
            <a:spLocks noGrp="1"/>
          </p:cNvSpPr>
          <p:nvPr>
            <p:ph idx="1"/>
          </p:nvPr>
        </p:nvSpPr>
        <p:spPr>
          <a:xfrm>
            <a:off x="457200" y="1371600"/>
            <a:ext cx="8229600" cy="5105400"/>
          </a:xfrm>
        </p:spPr>
        <p:txBody>
          <a:bodyPr>
            <a:normAutofit fontScale="77500" lnSpcReduction="20000"/>
          </a:bodyPr>
          <a:lstStyle/>
          <a:p>
            <a:r>
              <a:rPr lang="el-GR" dirty="0" smtClean="0"/>
              <a:t>Αρχίζει το 1979 και τελειώνει 1998. Η καρδιά του ΕΝΣ είναι τα μέλη που συμμετέχουν στο Μηχανισμό Συναλλαγματικών Ισοτιμιών (ΜΣΙ)</a:t>
            </a:r>
          </a:p>
          <a:p>
            <a:r>
              <a:rPr lang="el-GR" dirty="0" smtClean="0"/>
              <a:t>ΜΣΙ: Σταθερές συναλλαγματικές ισοτιμίες με δυνατότητα διακυμάνσεων 2,25% και κατ’εξαίρεση για κάποιες χώρες  (Ιταλία, </a:t>
            </a:r>
            <a:r>
              <a:rPr lang="en-GB" dirty="0" smtClean="0"/>
              <a:t>I</a:t>
            </a:r>
            <a:r>
              <a:rPr lang="el-GR" dirty="0" smtClean="0"/>
              <a:t>σπανία, Πορτογαλία, Μ. Βρετανία) 6%. Η Ελλάδα δεν μπορεί να συμμετάσχει (συνεχείς υποτιμήσεις)</a:t>
            </a:r>
          </a:p>
          <a:p>
            <a:r>
              <a:rPr lang="el-GR" dirty="0" smtClean="0"/>
              <a:t>Στην πράξη πρόσδεση στο γερμανικό μάρκο (στα γερμανικά επιτόκια). Η αξιοπιστία της </a:t>
            </a:r>
            <a:r>
              <a:rPr lang="fr-FR" dirty="0" smtClean="0"/>
              <a:t>Bundesbank </a:t>
            </a:r>
            <a:r>
              <a:rPr lang="el-GR" dirty="0" smtClean="0"/>
              <a:t>ως όπλο κατά του πληθωρισμού. Παραλλαγή του επιχειρήματος της </a:t>
            </a:r>
            <a:r>
              <a:rPr lang="en-GB" dirty="0" smtClean="0"/>
              <a:t>‘</a:t>
            </a:r>
            <a:r>
              <a:rPr lang="el-GR" dirty="0" smtClean="0"/>
              <a:t>πειθαρχίας</a:t>
            </a:r>
            <a:r>
              <a:rPr lang="en-GB" dirty="0" smtClean="0"/>
              <a:t>’</a:t>
            </a:r>
            <a:r>
              <a:rPr lang="el-GR" dirty="0" smtClean="0"/>
              <a:t> (βλέπε κριτικές του συστήματος των ΚΣΙ)</a:t>
            </a:r>
          </a:p>
          <a:p>
            <a:r>
              <a:rPr lang="el-GR" dirty="0" smtClean="0"/>
              <a:t>Δυνατότητα δανεισμού των χωρών  με ασθενή νομίσματα από τις χώρες με ισχυρά νομίσματα</a:t>
            </a:r>
          </a:p>
          <a:p>
            <a:r>
              <a:rPr lang="el-GR" dirty="0" smtClean="0"/>
              <a:t>Η καταπολέμηση του πληθωρισμού στις ‘επιρρεπείς’ χώρες επιτεύχθη</a:t>
            </a:r>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4</a:t>
            </a:fld>
            <a:endParaRPr lang="en-US"/>
          </a:p>
        </p:txBody>
      </p:sp>
    </p:spTree>
    <p:extLst>
      <p:ext uri="{BB962C8B-B14F-4D97-AF65-F5344CB8AC3E}">
        <p14:creationId xmlns:p14="http://schemas.microsoft.com/office/powerpoint/2010/main" val="184194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5" descr="fig2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457200" y="381000"/>
            <a:ext cx="8382000" cy="6172200"/>
          </a:xfrm>
          <a:prstGeom prst="rect">
            <a:avLst/>
          </a:prstGeom>
          <a:noFill/>
        </p:spPr>
      </p:pic>
      <p:sp>
        <p:nvSpPr>
          <p:cNvPr id="2" name="Slide Number Placeholder 1"/>
          <p:cNvSpPr>
            <a:spLocks noGrp="1"/>
          </p:cNvSpPr>
          <p:nvPr>
            <p:ph type="sldNum" sz="quarter" idx="12"/>
          </p:nvPr>
        </p:nvSpPr>
        <p:spPr/>
        <p:txBody>
          <a:bodyPr/>
          <a:lstStyle/>
          <a:p>
            <a:fld id="{B1D35460-0897-4164-BEAB-358AA75CF3E3}" type="slidenum">
              <a:rPr lang="en-US" smtClean="0"/>
              <a:t>5</a:t>
            </a:fld>
            <a:endParaRPr lang="en-US"/>
          </a:p>
        </p:txBody>
      </p:sp>
    </p:spTree>
    <p:extLst>
      <p:ext uri="{BB962C8B-B14F-4D97-AF65-F5344CB8AC3E}">
        <p14:creationId xmlns:p14="http://schemas.microsoft.com/office/powerpoint/2010/main" val="98371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a:solidFill>
                  <a:schemeClr val="accent1"/>
                </a:solidFill>
              </a:rPr>
              <a:t>Κ</a:t>
            </a:r>
            <a:r>
              <a:rPr lang="el-GR" sz="3600" b="1" dirty="0" smtClean="0">
                <a:solidFill>
                  <a:schemeClr val="accent1"/>
                </a:solidFill>
              </a:rPr>
              <a:t>ρίση κι αναπροσαρμογή του ΕΝΣ</a:t>
            </a:r>
            <a:endParaRPr lang="en-US" sz="3600" b="1" dirty="0">
              <a:solidFill>
                <a:schemeClr val="accent1"/>
              </a:solidFill>
            </a:endParaRPr>
          </a:p>
        </p:txBody>
      </p:sp>
      <p:sp>
        <p:nvSpPr>
          <p:cNvPr id="3" name="Content Placeholder 2"/>
          <p:cNvSpPr>
            <a:spLocks noGrp="1"/>
          </p:cNvSpPr>
          <p:nvPr>
            <p:ph idx="1"/>
          </p:nvPr>
        </p:nvSpPr>
        <p:spPr>
          <a:xfrm>
            <a:off x="457200" y="1600200"/>
            <a:ext cx="8229600" cy="4800600"/>
          </a:xfrm>
        </p:spPr>
        <p:txBody>
          <a:bodyPr>
            <a:normAutofit fontScale="77500" lnSpcReduction="20000"/>
          </a:bodyPr>
          <a:lstStyle/>
          <a:p>
            <a:r>
              <a:rPr lang="el-GR" dirty="0" smtClean="0"/>
              <a:t>Από το 1987 σταδιακή άρση των συναλλαγματικών ελέγχων =&gt; Αύξηση της πιθανότητας των κερδοσκοπικών επιθέσεων και (περαιτέρω) μείωση της δυνατότητας των χωρών να ασκήσουν νομισματική πολιτική</a:t>
            </a:r>
          </a:p>
          <a:p>
            <a:r>
              <a:rPr lang="el-GR" dirty="0" smtClean="0"/>
              <a:t>Συμπόρευση με την χρηματοπιστωτική απορρύθμιση (νεο-φιλελευθερισμός) ή προβλεπόμενο στάδιο της ευρωπαϊκής ενοποίησης;</a:t>
            </a:r>
          </a:p>
          <a:p>
            <a:r>
              <a:rPr lang="el-GR" dirty="0" smtClean="0"/>
              <a:t>1992. Πληθωρισμός στη Γερμανία λόγω της ενσωμάτωσης της Ανατολικής. Σφικτή νομισματική πολιτική =&gt; Οι υπόλοιπες χώρες ακολουθούν και οδηγούνται στην ύφεση</a:t>
            </a:r>
          </a:p>
          <a:p>
            <a:r>
              <a:rPr lang="el-GR" dirty="0" smtClean="0"/>
              <a:t>Μπαράζ κερδοσκοπικών επιθέσεων. Έξοδος της Μ. Βρετανίας. Νέα όρια διακύμανσης (15%)</a:t>
            </a:r>
          </a:p>
          <a:p>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6</a:t>
            </a:fld>
            <a:endParaRPr lang="en-US"/>
          </a:p>
        </p:txBody>
      </p:sp>
    </p:spTree>
    <p:extLst>
      <p:ext uri="{BB962C8B-B14F-4D97-AF65-F5344CB8AC3E}">
        <p14:creationId xmlns:p14="http://schemas.microsoft.com/office/powerpoint/2010/main" val="1121178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smtClean="0">
                <a:solidFill>
                  <a:schemeClr val="accent1"/>
                </a:solidFill>
              </a:rPr>
              <a:t>Η Συνθήκη του Μάαστριχτ: Η μεγάλη φυγή προς τα εμπρός (Ι)</a:t>
            </a:r>
            <a:endParaRPr lang="en-US" sz="3200" b="1" dirty="0">
              <a:solidFill>
                <a:schemeClr val="accent1"/>
              </a:solidFill>
            </a:endParaRPr>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l-GR" dirty="0"/>
              <a:t>Η Πράξη για την Ενιαία Ευρώπη το 1986 </a:t>
            </a:r>
            <a:r>
              <a:rPr lang="el-GR" dirty="0" smtClean="0"/>
              <a:t>στόχευε </a:t>
            </a:r>
            <a:r>
              <a:rPr lang="el-GR" dirty="0"/>
              <a:t>την άρση πολλών εμποδίων στο εμπόριο, τις χρηματοοικονομικές ροές και τη μετανάστευση μέχρι τον Δεκέμβριο του 1992.</a:t>
            </a:r>
          </a:p>
          <a:p>
            <a:r>
              <a:rPr lang="el-GR" dirty="0"/>
              <a:t>Επίσης, </a:t>
            </a:r>
            <a:r>
              <a:rPr lang="el-GR" dirty="0" smtClean="0"/>
              <a:t>επέτρεπε τη λήψη αποφάσεων σε θέματα ολοκλήρωσης  της αγοράς χωρίς να υπάρχει ομοφωνία</a:t>
            </a:r>
            <a:endParaRPr lang="el-GR" dirty="0"/>
          </a:p>
          <a:p>
            <a:r>
              <a:rPr lang="el-GR" dirty="0"/>
              <a:t>Η Συνθήκη του Μάαστριχτ, το 1991</a:t>
            </a:r>
            <a:r>
              <a:rPr lang="el-GR" dirty="0" smtClean="0"/>
              <a:t>,</a:t>
            </a:r>
            <a:r>
              <a:rPr lang="en-GB" dirty="0" smtClean="0"/>
              <a:t> </a:t>
            </a:r>
            <a:r>
              <a:rPr lang="el-GR" dirty="0" smtClean="0"/>
              <a:t>προβλέπει τη δημιουργία κοινού ευρωπαϊκού νομίσματος και Ευρωπαϊκής Κεντρικής Τράπεζας (από 01.01.99). Η Συνθήκη απαιτεί τα μέλη της ΟΝΕ:</a:t>
            </a:r>
            <a:endParaRPr lang="el-GR" dirty="0"/>
          </a:p>
          <a:p>
            <a:r>
              <a:rPr lang="el-GR" dirty="0" smtClean="0"/>
              <a:t>Να </a:t>
            </a:r>
            <a:r>
              <a:rPr lang="el-GR" dirty="0"/>
              <a:t>επιτύχουν μια σταθερή συναλλαγματική ισοτιμία </a:t>
            </a:r>
            <a:r>
              <a:rPr lang="el-GR" dirty="0" smtClean="0"/>
              <a:t>πριν </a:t>
            </a:r>
            <a:r>
              <a:rPr lang="el-GR" dirty="0"/>
              <a:t>υιοθετήσουν το ευρώ</a:t>
            </a:r>
          </a:p>
          <a:p>
            <a:r>
              <a:rPr lang="el-GR" dirty="0" smtClean="0"/>
              <a:t>Να </a:t>
            </a:r>
            <a:r>
              <a:rPr lang="el-GR" dirty="0"/>
              <a:t>επιτύχουν </a:t>
            </a:r>
            <a:r>
              <a:rPr lang="el-GR" dirty="0" smtClean="0"/>
              <a:t>μέγιστο </a:t>
            </a:r>
            <a:r>
              <a:rPr lang="el-GR" dirty="0"/>
              <a:t>πληθωρισμό 1,5% πάνω από τον μέσο πληθωρισμό των τριών χαμηλότερων εθνικών πληθωρισμών των μελών της </a:t>
            </a:r>
            <a:r>
              <a:rPr lang="el-GR" dirty="0" smtClean="0"/>
              <a:t>ΕΕ</a:t>
            </a:r>
            <a:endParaRPr lang="el-GR" dirty="0"/>
          </a:p>
          <a:p>
            <a:r>
              <a:rPr lang="el-GR" dirty="0" smtClean="0"/>
              <a:t>Να </a:t>
            </a:r>
            <a:r>
              <a:rPr lang="el-GR" dirty="0"/>
              <a:t>ακολουθούν περιοριστική δημοσιονομική πολιτική: </a:t>
            </a:r>
            <a:r>
              <a:rPr lang="el-GR" dirty="0" smtClean="0"/>
              <a:t>μέγιστο </a:t>
            </a:r>
            <a:r>
              <a:rPr lang="el-GR" dirty="0"/>
              <a:t>ποσοστό δημοσιονομικού ελλείμματος σε σχέση με το ΑΕΠ 3</a:t>
            </a:r>
            <a:r>
              <a:rPr lang="el-GR" dirty="0" smtClean="0"/>
              <a:t>% + μέγιστο </a:t>
            </a:r>
            <a:r>
              <a:rPr lang="el-GR" dirty="0"/>
              <a:t>ποσοστό δημόσιου χρέους σε σχέση με το ΑΕΠ 60</a:t>
            </a:r>
            <a:r>
              <a:rPr lang="el-GR" dirty="0" smtClean="0"/>
              <a:t>%</a:t>
            </a:r>
            <a:endParaRPr lang="el-GR" dirty="0"/>
          </a:p>
          <a:p>
            <a:endParaRPr lang="el-GR" dirty="0"/>
          </a:p>
          <a:p>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7</a:t>
            </a:fld>
            <a:endParaRPr lang="en-US"/>
          </a:p>
        </p:txBody>
      </p:sp>
    </p:spTree>
    <p:extLst>
      <p:ext uri="{BB962C8B-B14F-4D97-AF65-F5344CB8AC3E}">
        <p14:creationId xmlns:p14="http://schemas.microsoft.com/office/powerpoint/2010/main" val="1990255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solidFill>
                  <a:schemeClr val="accent1"/>
                </a:solidFill>
              </a:rPr>
              <a:t>Η Συνθήκη του Μάαστριχτ: Η μεγάλη φυγή προς τα </a:t>
            </a:r>
            <a:r>
              <a:rPr lang="el-GR" sz="3200" b="1" dirty="0" smtClean="0">
                <a:solidFill>
                  <a:schemeClr val="accent1"/>
                </a:solidFill>
              </a:rPr>
              <a:t>εμπρός (ΙΙ)</a:t>
            </a:r>
            <a:endParaRPr lang="en-US" sz="3200" dirty="0"/>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pPr>
              <a:lnSpc>
                <a:spcPts val="2300"/>
              </a:lnSpc>
            </a:pPr>
            <a:r>
              <a:rPr lang="el-GR" sz="3100" dirty="0"/>
              <a:t>Να ακολουθούν περιοριστική δημοσιονομική πολιτική: μέγιστο ποσοστό δημοσιονομικού ελλείμματος σε σχέση με το ΑΕΠ 3% + μέγιστο ποσοστό δημόσιου χρέους σε σχέση με το ΑΕΠ 60</a:t>
            </a:r>
            <a:r>
              <a:rPr lang="el-GR" sz="3100" dirty="0" smtClean="0"/>
              <a:t>%</a:t>
            </a:r>
          </a:p>
          <a:p>
            <a:pPr>
              <a:lnSpc>
                <a:spcPts val="2300"/>
              </a:lnSpc>
            </a:pPr>
            <a:r>
              <a:rPr lang="el-GR" altLang="en-US" sz="3100" dirty="0" smtClean="0"/>
              <a:t>Στις </a:t>
            </a:r>
            <a:r>
              <a:rPr lang="el-GR" altLang="en-US" sz="3100" dirty="0"/>
              <a:t>χώρες με «υπερβολικά» ελλείμματα ή χρέη επιβάλλονται χρηματοοικονομικές </a:t>
            </a:r>
            <a:r>
              <a:rPr lang="el-GR" altLang="en-US" sz="3100" dirty="0" smtClean="0"/>
              <a:t>ποινές [ το 3% έλλειμμα θα παραβιαστεί αργότερα από Γερμανία και Γαλλία...]</a:t>
            </a:r>
          </a:p>
          <a:p>
            <a:pPr>
              <a:lnSpc>
                <a:spcPts val="2300"/>
              </a:lnSpc>
            </a:pPr>
            <a:r>
              <a:rPr lang="el-GR" altLang="en-US" sz="3100" dirty="0"/>
              <a:t>Το </a:t>
            </a:r>
            <a:r>
              <a:rPr lang="el-GR" altLang="en-US" sz="3100" i="1" dirty="0"/>
              <a:t>Σύμφωνο Σταθερότητας και Ανάπτυξης</a:t>
            </a:r>
            <a:r>
              <a:rPr lang="en-US" altLang="en-US" sz="3100" dirty="0"/>
              <a:t>, </a:t>
            </a:r>
            <a:r>
              <a:rPr lang="el-GR" altLang="en-US" sz="3100" dirty="0"/>
              <a:t>που συμφωνήθηκε το</a:t>
            </a:r>
            <a:r>
              <a:rPr lang="en-US" altLang="en-US" sz="3100" dirty="0"/>
              <a:t> </a:t>
            </a:r>
            <a:r>
              <a:rPr lang="en-US" altLang="en-US" sz="3100" dirty="0" smtClean="0"/>
              <a:t>1997</a:t>
            </a:r>
            <a:r>
              <a:rPr lang="el-GR" altLang="en-US" sz="3100" dirty="0" smtClean="0"/>
              <a:t>, μετά από πιέσεις των Γερμανών ψηφοφόρων και πολιτικών, θέτει ως μεσοπρόθεσμο στόχο μηδενικό έλλειμμα (άν όχι πλεόνασμα ...) και προβλέπει πολύ αυστηρότερες κυρώσεις. [δεν εφαρμόστηκε ποτέ]</a:t>
            </a:r>
          </a:p>
          <a:p>
            <a:pPr>
              <a:lnSpc>
                <a:spcPts val="2300"/>
              </a:lnSpc>
              <a:spcBef>
                <a:spcPct val="50000"/>
              </a:spcBef>
            </a:pPr>
            <a:r>
              <a:rPr lang="el-GR" altLang="en-US" sz="3100" dirty="0" smtClean="0"/>
              <a:t>Το 1999 δημιουργήθηκε ένας νέος ΜΣΙ (2) ανάμεσα στη ζώνη του ευρώ και </a:t>
            </a:r>
            <a:r>
              <a:rPr lang="el-GR" altLang="en-US" sz="3100" dirty="0"/>
              <a:t>τις άλλες </a:t>
            </a:r>
            <a:r>
              <a:rPr lang="el-GR" altLang="en-US" sz="3100" dirty="0" smtClean="0"/>
              <a:t>χώρες. Επέτρεπε </a:t>
            </a:r>
            <a:r>
              <a:rPr lang="el-GR" altLang="en-US" sz="3100" dirty="0"/>
              <a:t>στις χώρες</a:t>
            </a:r>
            <a:r>
              <a:rPr lang="en-US" altLang="en-US" sz="3100" dirty="0"/>
              <a:t> </a:t>
            </a:r>
            <a:r>
              <a:rPr lang="el-GR" altLang="en-US" sz="3100" dirty="0" smtClean="0"/>
              <a:t>που </a:t>
            </a:r>
            <a:r>
              <a:rPr lang="el-GR" altLang="en-US" sz="3100" dirty="0"/>
              <a:t>ήθελαν να μπουν μελλοντικά στην </a:t>
            </a:r>
            <a:r>
              <a:rPr lang="el-GR" altLang="en-US" sz="3100" dirty="0" smtClean="0"/>
              <a:t>ΟΝΕ να </a:t>
            </a:r>
            <a:r>
              <a:rPr lang="el-GR" altLang="en-US" sz="3100" dirty="0"/>
              <a:t>διατηρούν σταθερές συναλλαγματικές ισοτιμίες πριν την είσοδό </a:t>
            </a:r>
            <a:r>
              <a:rPr lang="el-GR" altLang="en-US" sz="3100" dirty="0" smtClean="0"/>
              <a:t>τους</a:t>
            </a:r>
            <a:endParaRPr lang="en-US" altLang="en-US" sz="3100" dirty="0"/>
          </a:p>
          <a:p>
            <a:endParaRPr lang="el-GR" dirty="0"/>
          </a:p>
          <a:p>
            <a:endParaRPr lang="el-GR" dirty="0"/>
          </a:p>
          <a:p>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8</a:t>
            </a:fld>
            <a:endParaRPr lang="en-US"/>
          </a:p>
        </p:txBody>
      </p:sp>
    </p:spTree>
    <p:extLst>
      <p:ext uri="{BB962C8B-B14F-4D97-AF65-F5344CB8AC3E}">
        <p14:creationId xmlns:p14="http://schemas.microsoft.com/office/powerpoint/2010/main" val="1935139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Οι βασικές αιτίες της μεγάλης φυγής προς τα εμπρός</a:t>
            </a:r>
            <a:endParaRPr lang="en-US" sz="3600" b="1" dirty="0">
              <a:solidFill>
                <a:schemeClr val="accent1"/>
              </a:solidFill>
            </a:endParaRPr>
          </a:p>
        </p:txBody>
      </p:sp>
      <p:sp>
        <p:nvSpPr>
          <p:cNvPr id="3" name="Content Placeholder 2"/>
          <p:cNvSpPr>
            <a:spLocks noGrp="1"/>
          </p:cNvSpPr>
          <p:nvPr>
            <p:ph idx="1"/>
          </p:nvPr>
        </p:nvSpPr>
        <p:spPr>
          <a:xfrm>
            <a:off x="304800" y="1600200"/>
            <a:ext cx="8382000" cy="4953000"/>
          </a:xfrm>
        </p:spPr>
        <p:txBody>
          <a:bodyPr>
            <a:normAutofit fontScale="70000" lnSpcReduction="20000"/>
          </a:bodyPr>
          <a:lstStyle/>
          <a:p>
            <a:r>
              <a:rPr lang="el-GR" dirty="0" smtClean="0"/>
              <a:t>Το κοινό νόμισμα θεωρείτο το αναγκαίο συμπλήρωμα της εξάλειψης όλων των εμποδίων στην ενιαία αγορά</a:t>
            </a:r>
          </a:p>
          <a:p>
            <a:r>
              <a:rPr lang="el-GR" dirty="0" smtClean="0"/>
              <a:t>Η σταδιακή απελευθέρωση της κίνησης των κεφαλαίων (από το 1987) σήμαινε ότι ο ΜΣΙ θα ήταν ευάλωτος στις κερδοσκοπικές επιθέσεις </a:t>
            </a:r>
          </a:p>
          <a:p>
            <a:r>
              <a:rPr lang="el-GR" dirty="0" smtClean="0"/>
              <a:t>Ελπίδα ότι η </a:t>
            </a:r>
            <a:r>
              <a:rPr lang="el-GR" smtClean="0"/>
              <a:t>δημιουργία της ΕΚΤ </a:t>
            </a:r>
            <a:r>
              <a:rPr lang="el-GR" dirty="0" smtClean="0"/>
              <a:t>θα έβαζε τέλος στην  πρόσδεση των λοιπών χωρών στο άρμα της </a:t>
            </a:r>
            <a:r>
              <a:rPr lang="en-GB" dirty="0" smtClean="0"/>
              <a:t>Bundesbank. </a:t>
            </a:r>
            <a:endParaRPr lang="el-GR" dirty="0" smtClean="0"/>
          </a:p>
          <a:p>
            <a:r>
              <a:rPr lang="el-GR" dirty="0" smtClean="0"/>
              <a:t>Ναι μεν </a:t>
            </a:r>
            <a:r>
              <a:rPr lang="el-GR" dirty="0"/>
              <a:t>τ</a:t>
            </a:r>
            <a:r>
              <a:rPr lang="en-GB" dirty="0" smtClean="0"/>
              <a:t>o </a:t>
            </a:r>
            <a:r>
              <a:rPr lang="el-GR" dirty="0" smtClean="0"/>
              <a:t>Ευρωπαϊκό Σύστημα Κεντρικών Τραπεζών (ΕΣΚΤ) αποτελείται από την ΕΚΤ (6 ψήφοι) και τις Εθνικές Κεντρικές Τράπεζες (από 1 ψήφος) ... </a:t>
            </a:r>
          </a:p>
          <a:p>
            <a:r>
              <a:rPr lang="el-GR" dirty="0" smtClean="0"/>
              <a:t>... αλλά η ΕΚΤ δεν ελέγχεται από το Ευρωπ</a:t>
            </a:r>
            <a:r>
              <a:rPr lang="en-GB" dirty="0" smtClean="0"/>
              <a:t>a</a:t>
            </a:r>
            <a:r>
              <a:rPr lang="el-GR" dirty="0" smtClean="0"/>
              <a:t>ϊκό Κοινοβούλιο [διαφορά με τη</a:t>
            </a:r>
            <a:r>
              <a:rPr lang="en-GB" dirty="0" smtClean="0"/>
              <a:t> Federal Reserve </a:t>
            </a:r>
            <a:r>
              <a:rPr lang="el-GR" dirty="0" smtClean="0"/>
              <a:t>η οποία ελέγχεται από το Κογκρέσο]</a:t>
            </a:r>
          </a:p>
          <a:p>
            <a:r>
              <a:rPr lang="el-GR" dirty="0" smtClean="0"/>
              <a:t>Σχόλιο: Το ευρώ δεν φαίνεται να ήταν γερμανική πρωτοβουλία. Οι ηγέτες των υπολοίπων χωρών προσπάθησαν να δεσμεύσουν την Ενωμένη Γερμανία (η οποία ‘κοίταζε’ προς τη ΚΑ Ευρώπη), αλλά το τίμημα ήταν βαρύ</a:t>
            </a:r>
            <a:endParaRPr lang="en-GB" dirty="0" smtClean="0"/>
          </a:p>
          <a:p>
            <a:endParaRPr lang="en-US" dirty="0"/>
          </a:p>
        </p:txBody>
      </p:sp>
      <p:sp>
        <p:nvSpPr>
          <p:cNvPr id="4" name="Slide Number Placeholder 3"/>
          <p:cNvSpPr>
            <a:spLocks noGrp="1"/>
          </p:cNvSpPr>
          <p:nvPr>
            <p:ph type="sldNum" sz="quarter" idx="12"/>
          </p:nvPr>
        </p:nvSpPr>
        <p:spPr/>
        <p:txBody>
          <a:bodyPr/>
          <a:lstStyle/>
          <a:p>
            <a:fld id="{B1D35460-0897-4164-BEAB-358AA75CF3E3}" type="slidenum">
              <a:rPr lang="en-US" smtClean="0"/>
              <a:t>9</a:t>
            </a:fld>
            <a:endParaRPr lang="en-US"/>
          </a:p>
        </p:txBody>
      </p:sp>
    </p:spTree>
    <p:extLst>
      <p:ext uri="{BB962C8B-B14F-4D97-AF65-F5344CB8AC3E}">
        <p14:creationId xmlns:p14="http://schemas.microsoft.com/office/powerpoint/2010/main" val="34871645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730</TotalTime>
  <Words>1847</Words>
  <Application>Microsoft Office PowerPoint</Application>
  <PresentationFormat>On-screen Show (4:3)</PresentationFormat>
  <Paragraphs>128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7. Η θεωρία των άριστων νομισματικών περιοχών και οι αντιφάσεις της ευρωπαϊκής ενοποίησης</vt:lpstr>
      <vt:lpstr> 7.1. Ιστορική αναδρομή της Ευρωπαϊκής ενοποίησης </vt:lpstr>
      <vt:lpstr>Οι βασικοί λόγοι της ευρωπαϊκής ενοποίησης</vt:lpstr>
      <vt:lpstr>Το Ευρωπαϊκό Νομισματικό Σύστημα (ΕΝΣ) </vt:lpstr>
      <vt:lpstr>PowerPoint Presentation</vt:lpstr>
      <vt:lpstr>Κρίση κι αναπροσαρμογή του ΕΝΣ</vt:lpstr>
      <vt:lpstr>Η Συνθήκη του Μάαστριχτ: Η μεγάλη φυγή προς τα εμπρός (Ι)</vt:lpstr>
      <vt:lpstr>Η Συνθήκη του Μάαστριχτ: Η μεγάλη φυγή προς τα εμπρός (ΙΙ)</vt:lpstr>
      <vt:lpstr>Οι βασικές αιτίες της μεγάλης φυγής προς τα εμπρός</vt:lpstr>
      <vt:lpstr>7.2 Η θεωρία των άριστων νομισματικών περιοχών</vt:lpstr>
      <vt:lpstr>Το όφελος της νομισματικής αποτελεσματικότητας</vt:lpstr>
      <vt:lpstr>Διαγραμματική απεικόνιση: Η καμπύλη GG</vt:lpstr>
      <vt:lpstr>Η απώλεια οικονομικής σταθερότητας</vt:lpstr>
      <vt:lpstr>Διαγραμματική απεικόνιση¨Η καμπύλη LL</vt:lpstr>
      <vt:lpstr>Η απόφαση ένταξης σε μία νομισματική περιοχή</vt:lpstr>
      <vt:lpstr>Αύξηση του μεγέθους και της συχνότητας των διαταραχών στο προϊόν μιας χώρας-μέλους</vt:lpstr>
      <vt:lpstr>7.3 Είναι η Ευρώπη μία άριστη νομισματική περιοχή;</vt:lpstr>
      <vt:lpstr>Το ενδο-ευρωπαϊκό εμπόριο ως ποσοστό του ΑΕΠ</vt:lpstr>
      <vt:lpstr>Η χαμηλή κινητικότητα της εργασίας στην ΕΕ</vt:lpstr>
      <vt:lpstr>Όταν η ελευθερία κίνησης του κεφαλαίου γίνεται μπούμερανγκ</vt:lpstr>
      <vt:lpstr>Οι αντιφάσεις της ΕΕ πέρα από το υπόδειγμα GG-LL</vt:lpstr>
      <vt:lpstr>Ο πληθωρισμός σε Ιρλανδία και Ολλανδία σε σχέση με τα κριτήρια του Μάαστριχτ</vt:lpstr>
      <vt:lpstr>Ισοζύγιο Τρεχουσών Συναλλαγών ως ποσοστό του ΑΕΠ (1995-2012)</vt:lpstr>
      <vt:lpstr>Εξέλιξη του Μοναδιαίου Κόστους Εργασίας (δείκτης ανταγωνιστικότητας)</vt:lpstr>
      <vt:lpstr>Οι αντιφάσεις της ΕΕ πέρα από τη θεωρία των ΑΝΠ</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Liagkouras</dc:creator>
  <cp:lastModifiedBy> Liagkouras</cp:lastModifiedBy>
  <cp:revision>26</cp:revision>
  <dcterms:created xsi:type="dcterms:W3CDTF">2014-01-06T08:42:54Z</dcterms:created>
  <dcterms:modified xsi:type="dcterms:W3CDTF">2014-01-08T19:23:41Z</dcterms:modified>
</cp:coreProperties>
</file>