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2"/>
  </p:notesMasterIdLst>
  <p:sldIdLst>
    <p:sldId id="256" r:id="rId2"/>
    <p:sldId id="257" r:id="rId3"/>
    <p:sldId id="260" r:id="rId4"/>
    <p:sldId id="261" r:id="rId5"/>
    <p:sldId id="258" r:id="rId6"/>
    <p:sldId id="263" r:id="rId7"/>
    <p:sldId id="264" r:id="rId8"/>
    <p:sldId id="265" r:id="rId9"/>
    <p:sldId id="268" r:id="rId10"/>
    <p:sldId id="287" r:id="rId11"/>
    <p:sldId id="286" r:id="rId12"/>
    <p:sldId id="269" r:id="rId13"/>
    <p:sldId id="281" r:id="rId14"/>
    <p:sldId id="282" r:id="rId15"/>
    <p:sldId id="285" r:id="rId16"/>
    <p:sldId id="284" r:id="rId17"/>
    <p:sldId id="283" r:id="rId18"/>
    <p:sldId id="270" r:id="rId19"/>
    <p:sldId id="271" r:id="rId20"/>
    <p:sldId id="272" r:id="rId21"/>
    <p:sldId id="274" r:id="rId22"/>
    <p:sldId id="275" r:id="rId23"/>
    <p:sldId id="276" r:id="rId24"/>
    <p:sldId id="278" r:id="rId25"/>
    <p:sldId id="277" r:id="rId26"/>
    <p:sldId id="279" r:id="rId27"/>
    <p:sldId id="288" r:id="rId28"/>
    <p:sldId id="289" r:id="rId29"/>
    <p:sldId id="290" r:id="rId30"/>
    <p:sldId id="280"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7" d="100"/>
          <a:sy n="107" d="100"/>
        </p:scale>
        <p:origin x="-90"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096F9AE-7E6A-4BED-8B1E-3A09FA7D6BF2}" type="datetimeFigureOut">
              <a:rPr lang="en-US" smtClean="0"/>
              <a:t>11/19/2013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70BC406-7381-4B66-A448-B578300E15F0}" type="slidenum">
              <a:rPr lang="en-US" smtClean="0"/>
              <a:t>‹#›</a:t>
            </a:fld>
            <a:endParaRPr lang="en-US"/>
          </a:p>
        </p:txBody>
      </p:sp>
    </p:spTree>
    <p:extLst>
      <p:ext uri="{BB962C8B-B14F-4D97-AF65-F5344CB8AC3E}">
        <p14:creationId xmlns:p14="http://schemas.microsoft.com/office/powerpoint/2010/main" val="26321170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70BC406-7381-4B66-A448-B578300E15F0}" type="slidenum">
              <a:rPr lang="en-US" smtClean="0"/>
              <a:t>1</a:t>
            </a:fld>
            <a:endParaRPr lang="en-US"/>
          </a:p>
        </p:txBody>
      </p:sp>
    </p:spTree>
    <p:extLst>
      <p:ext uri="{BB962C8B-B14F-4D97-AF65-F5344CB8AC3E}">
        <p14:creationId xmlns:p14="http://schemas.microsoft.com/office/powerpoint/2010/main" val="29535615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0BC406-7381-4B66-A448-B578300E15F0}" type="slidenum">
              <a:rPr lang="en-US" smtClean="0"/>
              <a:t>29</a:t>
            </a:fld>
            <a:endParaRPr lang="en-US"/>
          </a:p>
        </p:txBody>
      </p:sp>
    </p:spTree>
    <p:extLst>
      <p:ext uri="{BB962C8B-B14F-4D97-AF65-F5344CB8AC3E}">
        <p14:creationId xmlns:p14="http://schemas.microsoft.com/office/powerpoint/2010/main" val="16307625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8BDDE40-FB8E-4279-947C-8E71C1F8A45B}" type="datetime1">
              <a:rPr lang="en-US" smtClean="0"/>
              <a:t>11/19/2013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66EFDF-EE44-4FF6-9EB4-8B566C18224F}" type="slidenum">
              <a:rPr lang="en-US" smtClean="0"/>
              <a:t>‹#›</a:t>
            </a:fld>
            <a:endParaRPr lang="en-US"/>
          </a:p>
        </p:txBody>
      </p:sp>
    </p:spTree>
    <p:extLst>
      <p:ext uri="{BB962C8B-B14F-4D97-AF65-F5344CB8AC3E}">
        <p14:creationId xmlns:p14="http://schemas.microsoft.com/office/powerpoint/2010/main" val="35845086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70BF11-26E6-4451-9D2A-154FD0D33544}" type="datetime1">
              <a:rPr lang="en-US" smtClean="0"/>
              <a:t>11/19/2013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66EFDF-EE44-4FF6-9EB4-8B566C18224F}" type="slidenum">
              <a:rPr lang="en-US" smtClean="0"/>
              <a:t>‹#›</a:t>
            </a:fld>
            <a:endParaRPr lang="en-US"/>
          </a:p>
        </p:txBody>
      </p:sp>
    </p:spTree>
    <p:extLst>
      <p:ext uri="{BB962C8B-B14F-4D97-AF65-F5344CB8AC3E}">
        <p14:creationId xmlns:p14="http://schemas.microsoft.com/office/powerpoint/2010/main" val="2350267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91EB99-7EFF-4BCE-86D6-BC77A3D55532}" type="datetime1">
              <a:rPr lang="en-US" smtClean="0"/>
              <a:t>11/19/2013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66EFDF-EE44-4FF6-9EB4-8B566C18224F}" type="slidenum">
              <a:rPr lang="en-US" smtClean="0"/>
              <a:t>‹#›</a:t>
            </a:fld>
            <a:endParaRPr lang="en-US"/>
          </a:p>
        </p:txBody>
      </p:sp>
    </p:spTree>
    <p:extLst>
      <p:ext uri="{BB962C8B-B14F-4D97-AF65-F5344CB8AC3E}">
        <p14:creationId xmlns:p14="http://schemas.microsoft.com/office/powerpoint/2010/main" val="30654157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0DA038D-9AC3-4D84-8A0E-69C0D3BA717D}" type="datetime1">
              <a:rPr lang="en-US" smtClean="0"/>
              <a:t>11/19/2013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66EFDF-EE44-4FF6-9EB4-8B566C18224F}" type="slidenum">
              <a:rPr lang="en-US" smtClean="0"/>
              <a:t>‹#›</a:t>
            </a:fld>
            <a:endParaRPr lang="en-US"/>
          </a:p>
        </p:txBody>
      </p:sp>
    </p:spTree>
    <p:extLst>
      <p:ext uri="{BB962C8B-B14F-4D97-AF65-F5344CB8AC3E}">
        <p14:creationId xmlns:p14="http://schemas.microsoft.com/office/powerpoint/2010/main" val="28574029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358E7BC-CB7D-41EF-9F69-573B3D597731}" type="datetime1">
              <a:rPr lang="en-US" smtClean="0"/>
              <a:t>11/19/2013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66EFDF-EE44-4FF6-9EB4-8B566C18224F}" type="slidenum">
              <a:rPr lang="en-US" smtClean="0"/>
              <a:t>‹#›</a:t>
            </a:fld>
            <a:endParaRPr lang="en-US"/>
          </a:p>
        </p:txBody>
      </p:sp>
    </p:spTree>
    <p:extLst>
      <p:ext uri="{BB962C8B-B14F-4D97-AF65-F5344CB8AC3E}">
        <p14:creationId xmlns:p14="http://schemas.microsoft.com/office/powerpoint/2010/main" val="40183348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128ACF8-0C50-4DC6-A2E3-D8E72A9876DC}" type="datetime1">
              <a:rPr lang="en-US" smtClean="0"/>
              <a:t>11/19/2013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66EFDF-EE44-4FF6-9EB4-8B566C18224F}" type="slidenum">
              <a:rPr lang="en-US" smtClean="0"/>
              <a:t>‹#›</a:t>
            </a:fld>
            <a:endParaRPr lang="en-US"/>
          </a:p>
        </p:txBody>
      </p:sp>
    </p:spTree>
    <p:extLst>
      <p:ext uri="{BB962C8B-B14F-4D97-AF65-F5344CB8AC3E}">
        <p14:creationId xmlns:p14="http://schemas.microsoft.com/office/powerpoint/2010/main" val="7925474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6526F12-3FFB-4FBC-B841-54F3A8A3E370}" type="datetime1">
              <a:rPr lang="en-US" smtClean="0"/>
              <a:t>11/19/2013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166EFDF-EE44-4FF6-9EB4-8B566C18224F}" type="slidenum">
              <a:rPr lang="en-US" smtClean="0"/>
              <a:t>‹#›</a:t>
            </a:fld>
            <a:endParaRPr lang="en-US"/>
          </a:p>
        </p:txBody>
      </p:sp>
    </p:spTree>
    <p:extLst>
      <p:ext uri="{BB962C8B-B14F-4D97-AF65-F5344CB8AC3E}">
        <p14:creationId xmlns:p14="http://schemas.microsoft.com/office/powerpoint/2010/main" val="37605537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2E805D5-4F76-4A7F-8786-299F3D358035}" type="datetime1">
              <a:rPr lang="en-US" smtClean="0"/>
              <a:t>11/19/2013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166EFDF-EE44-4FF6-9EB4-8B566C18224F}" type="slidenum">
              <a:rPr lang="en-US" smtClean="0"/>
              <a:t>‹#›</a:t>
            </a:fld>
            <a:endParaRPr lang="en-US"/>
          </a:p>
        </p:txBody>
      </p:sp>
    </p:spTree>
    <p:extLst>
      <p:ext uri="{BB962C8B-B14F-4D97-AF65-F5344CB8AC3E}">
        <p14:creationId xmlns:p14="http://schemas.microsoft.com/office/powerpoint/2010/main" val="11262858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23D098-9D80-4D11-8ED0-D2CB05D70C6F}" type="datetime1">
              <a:rPr lang="en-US" smtClean="0"/>
              <a:t>11/19/2013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166EFDF-EE44-4FF6-9EB4-8B566C18224F}" type="slidenum">
              <a:rPr lang="en-US" smtClean="0"/>
              <a:t>‹#›</a:t>
            </a:fld>
            <a:endParaRPr lang="en-US"/>
          </a:p>
        </p:txBody>
      </p:sp>
    </p:spTree>
    <p:extLst>
      <p:ext uri="{BB962C8B-B14F-4D97-AF65-F5344CB8AC3E}">
        <p14:creationId xmlns:p14="http://schemas.microsoft.com/office/powerpoint/2010/main" val="32283658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026BCE-A278-445A-AA07-631CE55B3D39}" type="datetime1">
              <a:rPr lang="en-US" smtClean="0"/>
              <a:t>11/19/2013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66EFDF-EE44-4FF6-9EB4-8B566C18224F}" type="slidenum">
              <a:rPr lang="en-US" smtClean="0"/>
              <a:t>‹#›</a:t>
            </a:fld>
            <a:endParaRPr lang="en-US"/>
          </a:p>
        </p:txBody>
      </p:sp>
    </p:spTree>
    <p:extLst>
      <p:ext uri="{BB962C8B-B14F-4D97-AF65-F5344CB8AC3E}">
        <p14:creationId xmlns:p14="http://schemas.microsoft.com/office/powerpoint/2010/main" val="21084428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CFE6E6-85B0-4378-8D56-AF7D769C5AE3}" type="datetime1">
              <a:rPr lang="en-US" smtClean="0"/>
              <a:t>11/19/2013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66EFDF-EE44-4FF6-9EB4-8B566C18224F}" type="slidenum">
              <a:rPr lang="en-US" smtClean="0"/>
              <a:t>‹#›</a:t>
            </a:fld>
            <a:endParaRPr lang="en-US"/>
          </a:p>
        </p:txBody>
      </p:sp>
    </p:spTree>
    <p:extLst>
      <p:ext uri="{BB962C8B-B14F-4D97-AF65-F5344CB8AC3E}">
        <p14:creationId xmlns:p14="http://schemas.microsoft.com/office/powerpoint/2010/main" val="13530728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3FD3CE-C639-4C17-951B-82987F499B4F}" type="datetime1">
              <a:rPr lang="en-US" smtClean="0"/>
              <a:t>11/19/2013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66EFDF-EE44-4FF6-9EB4-8B566C18224F}" type="slidenum">
              <a:rPr lang="en-US" smtClean="0"/>
              <a:t>‹#›</a:t>
            </a:fld>
            <a:endParaRPr lang="en-US"/>
          </a:p>
        </p:txBody>
      </p:sp>
    </p:spTree>
    <p:extLst>
      <p:ext uri="{BB962C8B-B14F-4D97-AF65-F5344CB8AC3E}">
        <p14:creationId xmlns:p14="http://schemas.microsoft.com/office/powerpoint/2010/main" val="20921825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01"/>
            <a:ext cx="7772400" cy="1600199"/>
          </a:xfrm>
        </p:spPr>
        <p:txBody>
          <a:bodyPr>
            <a:normAutofit fontScale="90000"/>
          </a:bodyPr>
          <a:lstStyle/>
          <a:p>
            <a:r>
              <a:rPr lang="en-GB" altLang="en-US" b="1" dirty="0" smtClean="0">
                <a:solidFill>
                  <a:schemeClr val="accent1"/>
                </a:solidFill>
              </a:rPr>
              <a:t>4. </a:t>
            </a:r>
            <a:r>
              <a:rPr lang="el-GR" altLang="en-US" b="1" dirty="0" smtClean="0">
                <a:solidFill>
                  <a:schemeClr val="accent1"/>
                </a:solidFill>
              </a:rPr>
              <a:t>Τιμές και συναλλαγματική ισοτιμία μακροχρόνια</a:t>
            </a:r>
            <a:r>
              <a:rPr lang="en-US" altLang="en-US" dirty="0" smtClean="0"/>
              <a:t/>
            </a:r>
            <a:br>
              <a:rPr lang="en-US" altLang="en-US" dirty="0" smtClean="0"/>
            </a:br>
            <a:endParaRPr lang="en-US" dirty="0"/>
          </a:p>
        </p:txBody>
      </p:sp>
      <p:sp>
        <p:nvSpPr>
          <p:cNvPr id="3" name="Subtitle 2"/>
          <p:cNvSpPr>
            <a:spLocks noGrp="1"/>
          </p:cNvSpPr>
          <p:nvPr>
            <p:ph type="subTitle" idx="1"/>
          </p:nvPr>
        </p:nvSpPr>
        <p:spPr>
          <a:xfrm>
            <a:off x="228600" y="3200400"/>
            <a:ext cx="8610600" cy="2667000"/>
          </a:xfrm>
        </p:spPr>
        <p:txBody>
          <a:bodyPr>
            <a:noAutofit/>
          </a:bodyPr>
          <a:lstStyle/>
          <a:p>
            <a:pPr marL="514350" indent="-514350" algn="l">
              <a:buAutoNum type="arabicPeriod"/>
            </a:pPr>
            <a:r>
              <a:rPr lang="el-GR" sz="2400" dirty="0" smtClean="0"/>
              <a:t>Ο νόμος της μιας τιμής και η ισοδυναμία των αγοραστικών δυνάμεων (ΙΑΔ)</a:t>
            </a:r>
          </a:p>
          <a:p>
            <a:pPr marL="514350" indent="-514350" algn="l">
              <a:buAutoNum type="arabicPeriod"/>
            </a:pPr>
            <a:r>
              <a:rPr lang="el-GR" sz="2400" dirty="0" smtClean="0"/>
              <a:t>Η νομισματική προσέγγιση της συναλλαγματικής ισοτιμίας</a:t>
            </a:r>
          </a:p>
          <a:p>
            <a:pPr marL="514350" indent="-514350" algn="l">
              <a:buAutoNum type="arabicPeriod"/>
            </a:pPr>
            <a:r>
              <a:rPr lang="el-GR" sz="2400" dirty="0" smtClean="0"/>
              <a:t>Ερμηνεύοντας τα εμπειρικά δεδομένα αναφορικά με την ΙΑΔ</a:t>
            </a:r>
          </a:p>
          <a:p>
            <a:pPr marL="514350" indent="-514350" algn="l">
              <a:buAutoNum type="arabicPeriod"/>
            </a:pPr>
            <a:r>
              <a:rPr lang="el-GR" sz="2400" dirty="0" smtClean="0"/>
              <a:t>Η προσέγγιση των πραγματικών συναλλαγματικών </a:t>
            </a:r>
            <a:r>
              <a:rPr lang="el-GR" sz="2400" dirty="0" smtClean="0"/>
              <a:t>ισοτιμιών</a:t>
            </a:r>
          </a:p>
          <a:p>
            <a:pPr marL="514350" indent="-514350" algn="l">
              <a:buAutoNum type="arabicPeriod"/>
            </a:pPr>
            <a:r>
              <a:rPr lang="el-GR" sz="2400" dirty="0" smtClean="0"/>
              <a:t>Ο προσδιορισμός των πραγματικών επιτοκίων από την ΠΣΙ</a:t>
            </a:r>
            <a:endParaRPr lang="en-US" sz="2400" dirty="0"/>
          </a:p>
        </p:txBody>
      </p:sp>
    </p:spTree>
    <p:extLst>
      <p:ext uri="{BB962C8B-B14F-4D97-AF65-F5344CB8AC3E}">
        <p14:creationId xmlns:p14="http://schemas.microsoft.com/office/powerpoint/2010/main" val="31101049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altLang="en-US" sz="3200" b="1" dirty="0" smtClean="0">
                <a:solidFill>
                  <a:schemeClr val="accent1"/>
                </a:solidFill>
              </a:rPr>
              <a:t>Οι επιπτώσεις μια μόνιμης αύξησης </a:t>
            </a:r>
            <a:r>
              <a:rPr lang="el-GR" altLang="en-US" sz="3200" b="1" dirty="0">
                <a:solidFill>
                  <a:schemeClr val="accent1"/>
                </a:solidFill>
              </a:rPr>
              <a:t>του ρυθμού μεταβολής της </a:t>
            </a:r>
            <a:r>
              <a:rPr lang="el-GR" altLang="en-US" sz="3200" b="1" dirty="0" smtClean="0">
                <a:solidFill>
                  <a:schemeClr val="accent1"/>
                </a:solidFill>
              </a:rPr>
              <a:t>προσφοράς χρήματος στις ΗΠΑ</a:t>
            </a:r>
            <a:endParaRPr lang="en-US" sz="3200" b="1" dirty="0">
              <a:solidFill>
                <a:schemeClr val="accent1"/>
              </a:solidFill>
            </a:endParaRPr>
          </a:p>
        </p:txBody>
      </p:sp>
      <p:pic>
        <p:nvPicPr>
          <p:cNvPr id="3" name="Picture 5" descr="fig1501"/>
          <p:cNvPicPr>
            <a:picLocks noChangeAspect="1" noChangeArrowheads="1"/>
          </p:cNvPicPr>
          <p:nvPr/>
        </p:nvPicPr>
        <p:blipFill>
          <a:blip r:embed="rId2">
            <a:extLst>
              <a:ext uri="{28A0092B-C50C-407E-A947-70E740481C1C}">
                <a14:useLocalDpi xmlns:a14="http://schemas.microsoft.com/office/drawing/2010/main" val="0"/>
              </a:ext>
            </a:extLst>
          </a:blip>
          <a:srcRect b="49692"/>
          <a:stretch>
            <a:fillRect/>
          </a:stretch>
        </p:blipFill>
        <p:spPr>
          <a:xfrm>
            <a:off x="381000" y="1828800"/>
            <a:ext cx="8277225" cy="4343400"/>
          </a:xfrm>
          <a:prstGeom prst="rect">
            <a:avLst/>
          </a:prstGeom>
          <a:noFill/>
        </p:spPr>
      </p:pic>
      <p:sp>
        <p:nvSpPr>
          <p:cNvPr id="4" name="Slide Number Placeholder 3"/>
          <p:cNvSpPr>
            <a:spLocks noGrp="1"/>
          </p:cNvSpPr>
          <p:nvPr>
            <p:ph type="sldNum" sz="quarter" idx="12"/>
          </p:nvPr>
        </p:nvSpPr>
        <p:spPr/>
        <p:txBody>
          <a:bodyPr/>
          <a:lstStyle/>
          <a:p>
            <a:fld id="{D166EFDF-EE44-4FF6-9EB4-8B566C18224F}" type="slidenum">
              <a:rPr lang="en-US" smtClean="0"/>
              <a:t>10</a:t>
            </a:fld>
            <a:endParaRPr lang="en-US"/>
          </a:p>
        </p:txBody>
      </p:sp>
    </p:spTree>
    <p:extLst>
      <p:ext uri="{BB962C8B-B14F-4D97-AF65-F5344CB8AC3E}">
        <p14:creationId xmlns:p14="http://schemas.microsoft.com/office/powerpoint/2010/main" val="2235650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altLang="en-US" sz="3200" b="1" dirty="0">
                <a:solidFill>
                  <a:schemeClr val="accent1"/>
                </a:solidFill>
              </a:rPr>
              <a:t>Οι επιπτώσεις μια μόνιμης αύξησης του ρυθμού μεταβολής της προσφοράς χρήματος στις ΗΠΑ</a:t>
            </a:r>
            <a:endParaRPr lang="en-US" sz="3200" dirty="0"/>
          </a:p>
        </p:txBody>
      </p:sp>
      <p:pic>
        <p:nvPicPr>
          <p:cNvPr id="3" name="Picture 5" descr="fig1501"/>
          <p:cNvPicPr>
            <a:picLocks noChangeAspect="1" noChangeArrowheads="1"/>
          </p:cNvPicPr>
          <p:nvPr/>
        </p:nvPicPr>
        <p:blipFill>
          <a:blip r:embed="rId2">
            <a:extLst>
              <a:ext uri="{28A0092B-C50C-407E-A947-70E740481C1C}">
                <a14:useLocalDpi xmlns:a14="http://schemas.microsoft.com/office/drawing/2010/main" val="0"/>
              </a:ext>
            </a:extLst>
          </a:blip>
          <a:srcRect t="49382"/>
          <a:stretch>
            <a:fillRect/>
          </a:stretch>
        </p:blipFill>
        <p:spPr>
          <a:xfrm>
            <a:off x="304800" y="1905000"/>
            <a:ext cx="8351838" cy="4038600"/>
          </a:xfrm>
          <a:prstGeom prst="rect">
            <a:avLst/>
          </a:prstGeom>
          <a:noFill/>
        </p:spPr>
      </p:pic>
      <p:sp>
        <p:nvSpPr>
          <p:cNvPr id="4" name="Slide Number Placeholder 3"/>
          <p:cNvSpPr>
            <a:spLocks noGrp="1"/>
          </p:cNvSpPr>
          <p:nvPr>
            <p:ph type="sldNum" sz="quarter" idx="12"/>
          </p:nvPr>
        </p:nvSpPr>
        <p:spPr/>
        <p:txBody>
          <a:bodyPr/>
          <a:lstStyle/>
          <a:p>
            <a:fld id="{D166EFDF-EE44-4FF6-9EB4-8B566C18224F}" type="slidenum">
              <a:rPr lang="en-US" smtClean="0"/>
              <a:t>11</a:t>
            </a:fld>
            <a:endParaRPr lang="en-US"/>
          </a:p>
        </p:txBody>
      </p:sp>
    </p:spTree>
    <p:extLst>
      <p:ext uri="{BB962C8B-B14F-4D97-AF65-F5344CB8AC3E}">
        <p14:creationId xmlns:p14="http://schemas.microsoft.com/office/powerpoint/2010/main" val="547685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b="1" dirty="0" smtClean="0">
                <a:solidFill>
                  <a:schemeClr val="accent1"/>
                </a:solidFill>
              </a:rPr>
              <a:t>4.3 Ερμηνεύοντας </a:t>
            </a:r>
            <a:r>
              <a:rPr lang="el-GR" sz="3600" b="1" dirty="0">
                <a:solidFill>
                  <a:schemeClr val="accent1"/>
                </a:solidFill>
              </a:rPr>
              <a:t>τα εμπειρικά δεδομένα αναφορικά με </a:t>
            </a:r>
            <a:r>
              <a:rPr lang="el-GR" sz="3600" b="1" dirty="0" smtClean="0">
                <a:solidFill>
                  <a:schemeClr val="accent1"/>
                </a:solidFill>
              </a:rPr>
              <a:t>την </a:t>
            </a:r>
            <a:r>
              <a:rPr lang="en-GB" sz="3600" b="1" dirty="0" smtClean="0">
                <a:solidFill>
                  <a:schemeClr val="accent1"/>
                </a:solidFill>
              </a:rPr>
              <a:t>PPP</a:t>
            </a:r>
            <a:endParaRPr lang="en-US" sz="3600" b="1" dirty="0">
              <a:solidFill>
                <a:schemeClr val="accent1"/>
              </a:solidFill>
            </a:endParaRPr>
          </a:p>
        </p:txBody>
      </p:sp>
      <p:pic>
        <p:nvPicPr>
          <p:cNvPr id="4" name="Picture 5" descr="fig150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28600" y="1601831"/>
            <a:ext cx="8686800" cy="4875169"/>
          </a:xfrm>
          <a:noFill/>
        </p:spPr>
      </p:pic>
      <p:sp>
        <p:nvSpPr>
          <p:cNvPr id="3" name="Slide Number Placeholder 2"/>
          <p:cNvSpPr>
            <a:spLocks noGrp="1"/>
          </p:cNvSpPr>
          <p:nvPr>
            <p:ph type="sldNum" sz="quarter" idx="12"/>
          </p:nvPr>
        </p:nvSpPr>
        <p:spPr/>
        <p:txBody>
          <a:bodyPr/>
          <a:lstStyle/>
          <a:p>
            <a:fld id="{D166EFDF-EE44-4FF6-9EB4-8B566C18224F}" type="slidenum">
              <a:rPr lang="en-US" smtClean="0"/>
              <a:t>12</a:t>
            </a:fld>
            <a:endParaRPr lang="en-US"/>
          </a:p>
        </p:txBody>
      </p:sp>
    </p:spTree>
    <p:extLst>
      <p:ext uri="{BB962C8B-B14F-4D97-AF65-F5344CB8AC3E}">
        <p14:creationId xmlns:p14="http://schemas.microsoft.com/office/powerpoint/2010/main" val="2119131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600" b="1" dirty="0" smtClean="0">
                <a:solidFill>
                  <a:schemeClr val="accent1"/>
                </a:solidFill>
              </a:rPr>
              <a:t>Γιατί δεν επαληθεύεται εμπειρικά η </a:t>
            </a:r>
            <a:r>
              <a:rPr lang="en-GB" sz="3600" b="1" dirty="0" smtClean="0">
                <a:solidFill>
                  <a:schemeClr val="accent1"/>
                </a:solidFill>
              </a:rPr>
              <a:t>PPP</a:t>
            </a:r>
            <a:r>
              <a:rPr lang="el-GR" sz="3600" b="1" dirty="0" smtClean="0">
                <a:solidFill>
                  <a:schemeClr val="accent1"/>
                </a:solidFill>
              </a:rPr>
              <a:t>;</a:t>
            </a:r>
            <a:endParaRPr lang="en-US" sz="3600" b="1" dirty="0">
              <a:solidFill>
                <a:schemeClr val="accent1"/>
              </a:solidFill>
            </a:endParaRPr>
          </a:p>
        </p:txBody>
      </p:sp>
      <p:sp>
        <p:nvSpPr>
          <p:cNvPr id="3" name="Content Placeholder 2"/>
          <p:cNvSpPr>
            <a:spLocks noGrp="1"/>
          </p:cNvSpPr>
          <p:nvPr>
            <p:ph idx="1"/>
          </p:nvPr>
        </p:nvSpPr>
        <p:spPr>
          <a:xfrm>
            <a:off x="457200" y="1600200"/>
            <a:ext cx="8229600" cy="4953000"/>
          </a:xfrm>
        </p:spPr>
        <p:txBody>
          <a:bodyPr>
            <a:normAutofit fontScale="40000" lnSpcReduction="20000"/>
          </a:bodyPr>
          <a:lstStyle/>
          <a:p>
            <a:r>
              <a:rPr lang="el-GR" altLang="en-US" sz="5000" dirty="0"/>
              <a:t>Οι εμπειρικές ενδείξεις υπέρ της απόλυτης ΡΡΡ είναι ισχνές.</a:t>
            </a:r>
            <a:endParaRPr lang="en-US" altLang="en-US" sz="5000" dirty="0"/>
          </a:p>
          <a:p>
            <a:pPr lvl="1">
              <a:spcBef>
                <a:spcPct val="40000"/>
              </a:spcBef>
            </a:pPr>
            <a:r>
              <a:rPr lang="el-GR" altLang="en-US" sz="5000" dirty="0"/>
              <a:t>Οι τιμές ταυτόσημων καλαθιών, διαφέρουν σημαντικά από χώρα σε χώρα, όταν μετατρέπονται σε ένα κοινό νόμισμα.</a:t>
            </a:r>
            <a:endParaRPr lang="en-US" altLang="en-US" sz="5000" dirty="0"/>
          </a:p>
          <a:p>
            <a:pPr>
              <a:spcBef>
                <a:spcPct val="50000"/>
              </a:spcBef>
            </a:pPr>
            <a:r>
              <a:rPr lang="el-GR" altLang="en-US" sz="5000" dirty="0"/>
              <a:t>Η σχετική</a:t>
            </a:r>
            <a:r>
              <a:rPr lang="en-US" altLang="en-US" sz="5000" dirty="0"/>
              <a:t> PPP</a:t>
            </a:r>
            <a:r>
              <a:rPr lang="el-GR" altLang="en-US" sz="5000" dirty="0"/>
              <a:t> είναι πιο συνεπής με τα εμπειρικά δεδομένα, αλλά η επιτυχία της στην πρόβλεψη των συναλλαγματικών ισοτιμιών είναι περιορισμένη</a:t>
            </a:r>
            <a:r>
              <a:rPr lang="en-US" altLang="en-US" sz="5000" dirty="0"/>
              <a:t>.</a:t>
            </a:r>
          </a:p>
          <a:p>
            <a:pPr marL="609600" indent="-609600">
              <a:spcBef>
                <a:spcPct val="50000"/>
              </a:spcBef>
              <a:buNone/>
            </a:pPr>
            <a:r>
              <a:rPr lang="el-GR" altLang="en-US" sz="5000" dirty="0"/>
              <a:t>Γιατί η</a:t>
            </a:r>
            <a:r>
              <a:rPr lang="en-US" altLang="en-US" sz="5000" dirty="0"/>
              <a:t> PPP </a:t>
            </a:r>
            <a:r>
              <a:rPr lang="el-GR" altLang="en-US" sz="5000" dirty="0"/>
              <a:t>δεν είναι ακριβής</a:t>
            </a:r>
            <a:r>
              <a:rPr lang="en-US" altLang="en-US" sz="5000" dirty="0"/>
              <a:t>: </a:t>
            </a:r>
            <a:r>
              <a:rPr lang="el-GR" altLang="en-US" sz="5000" dirty="0"/>
              <a:t>ο νόμος της μιας τιμής μπορεί να μην ισχύει λόγω</a:t>
            </a:r>
            <a:r>
              <a:rPr lang="en-US" altLang="en-US" sz="5000" dirty="0"/>
              <a:t> </a:t>
            </a:r>
          </a:p>
          <a:p>
            <a:pPr marL="609600" indent="-609600">
              <a:spcBef>
                <a:spcPct val="50000"/>
              </a:spcBef>
              <a:buFont typeface="Times" charset="-95"/>
              <a:buAutoNum type="arabicPeriod"/>
            </a:pPr>
            <a:r>
              <a:rPr lang="el-GR" altLang="en-US" sz="5000" dirty="0"/>
              <a:t>Εμπορικών εμποδίων και μη εμπορεύσιμων (μη εξαγώγιμων) προϊόντων</a:t>
            </a:r>
            <a:endParaRPr lang="en-US" altLang="en-US" sz="5000" dirty="0"/>
          </a:p>
          <a:p>
            <a:pPr marL="609600" indent="-609600">
              <a:spcBef>
                <a:spcPct val="50000"/>
              </a:spcBef>
              <a:buFont typeface="Times" charset="-95"/>
              <a:buAutoNum type="arabicPeriod"/>
            </a:pPr>
            <a:r>
              <a:rPr lang="el-GR" altLang="en-US" sz="5000" dirty="0"/>
              <a:t>Ατελούς ανταγωνισμού</a:t>
            </a:r>
            <a:endParaRPr lang="en-US" altLang="en-US" sz="5000" dirty="0"/>
          </a:p>
          <a:p>
            <a:pPr marL="609600" indent="-609600">
              <a:spcBef>
                <a:spcPct val="50000"/>
              </a:spcBef>
              <a:buFont typeface="Times" charset="-95"/>
              <a:buAutoNum type="arabicPeriod"/>
            </a:pPr>
            <a:r>
              <a:rPr lang="el-GR" altLang="en-US" sz="5000" dirty="0"/>
              <a:t>Διαφορών στα </a:t>
            </a:r>
            <a:r>
              <a:rPr lang="el-GR" altLang="en-US" sz="5000" dirty="0" smtClean="0"/>
              <a:t>καταναλωτικά πρότυπα (τα </a:t>
            </a:r>
            <a:r>
              <a:rPr lang="el-GR" altLang="en-US" sz="5000" dirty="0"/>
              <a:t>καλάθια των αγαθών και </a:t>
            </a:r>
            <a:r>
              <a:rPr lang="el-GR" altLang="en-US" sz="5000" dirty="0" smtClean="0"/>
              <a:t>υπηρεσιών δεν είναι ίδια)</a:t>
            </a:r>
          </a:p>
          <a:p>
            <a:pPr marL="609600" indent="-609600">
              <a:spcBef>
                <a:spcPct val="50000"/>
              </a:spcBef>
              <a:buFont typeface="Times" charset="-95"/>
              <a:buAutoNum type="arabicPeriod"/>
            </a:pPr>
            <a:r>
              <a:rPr lang="el-GR" altLang="en-US" sz="5000" dirty="0" smtClean="0"/>
              <a:t>Διαφορές στο κόστος παραγωγής (π.χ. </a:t>
            </a:r>
            <a:r>
              <a:rPr lang="el-GR" altLang="en-US" sz="5000" dirty="0"/>
              <a:t>δ</a:t>
            </a:r>
            <a:r>
              <a:rPr lang="el-GR" altLang="en-US" sz="5000" dirty="0" smtClean="0"/>
              <a:t>ιαφορές μισθών στα μη εμπορεύσιμα προϊόντα  (βλέπε </a:t>
            </a:r>
            <a:r>
              <a:rPr lang="el-GR" altLang="en-US" sz="5000" dirty="0" smtClean="0"/>
              <a:t>παρακάτω</a:t>
            </a:r>
            <a:r>
              <a:rPr lang="el-GR" altLang="en-US" sz="5000" dirty="0" smtClean="0"/>
              <a:t>: Εφαρμογή 2)</a:t>
            </a:r>
            <a:endParaRPr lang="en-US" altLang="en-US" sz="5000" dirty="0"/>
          </a:p>
          <a:p>
            <a:endParaRPr lang="en-US" dirty="0"/>
          </a:p>
        </p:txBody>
      </p:sp>
      <p:sp>
        <p:nvSpPr>
          <p:cNvPr id="4" name="Slide Number Placeholder 3"/>
          <p:cNvSpPr>
            <a:spLocks noGrp="1"/>
          </p:cNvSpPr>
          <p:nvPr>
            <p:ph type="sldNum" sz="quarter" idx="12"/>
          </p:nvPr>
        </p:nvSpPr>
        <p:spPr/>
        <p:txBody>
          <a:bodyPr/>
          <a:lstStyle/>
          <a:p>
            <a:fld id="{D166EFDF-EE44-4FF6-9EB4-8B566C18224F}" type="slidenum">
              <a:rPr lang="en-US" smtClean="0"/>
              <a:t>13</a:t>
            </a:fld>
            <a:endParaRPr lang="en-US"/>
          </a:p>
        </p:txBody>
      </p:sp>
    </p:spTree>
    <p:extLst>
      <p:ext uri="{BB962C8B-B14F-4D97-AF65-F5344CB8AC3E}">
        <p14:creationId xmlns:p14="http://schemas.microsoft.com/office/powerpoint/2010/main" val="12154268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altLang="en-US" sz="4000" b="1" dirty="0" smtClean="0">
                <a:solidFill>
                  <a:schemeClr val="accent1"/>
                </a:solidFill>
              </a:rPr>
              <a:t/>
            </a:r>
            <a:br>
              <a:rPr lang="el-GR" altLang="en-US" sz="4000" b="1" dirty="0" smtClean="0">
                <a:solidFill>
                  <a:schemeClr val="accent1"/>
                </a:solidFill>
              </a:rPr>
            </a:br>
            <a:r>
              <a:rPr lang="el-GR" altLang="en-US" sz="4000" b="1" dirty="0" smtClean="0">
                <a:solidFill>
                  <a:schemeClr val="accent1"/>
                </a:solidFill>
              </a:rPr>
              <a:t>Εμπορικά εμπόδια, μη </a:t>
            </a:r>
            <a:r>
              <a:rPr lang="el-GR" altLang="en-US" sz="4000" b="1" dirty="0">
                <a:solidFill>
                  <a:schemeClr val="accent1"/>
                </a:solidFill>
              </a:rPr>
              <a:t>εμπορεύσιμα </a:t>
            </a:r>
            <a:r>
              <a:rPr lang="el-GR" altLang="en-US" sz="4000" b="1" dirty="0" smtClean="0">
                <a:solidFill>
                  <a:schemeClr val="accent1"/>
                </a:solidFill>
              </a:rPr>
              <a:t>προϊόντα κι ατελής ανταγωνισμός</a:t>
            </a:r>
            <a:r>
              <a:rPr lang="en-US" altLang="en-US" b="1" dirty="0"/>
              <a:t/>
            </a:r>
            <a:br>
              <a:rPr lang="en-US" altLang="en-US" b="1" dirty="0"/>
            </a:br>
            <a:endParaRPr lang="en-US" dirty="0"/>
          </a:p>
        </p:txBody>
      </p:sp>
      <p:sp>
        <p:nvSpPr>
          <p:cNvPr id="3" name="Content Placeholder 2"/>
          <p:cNvSpPr>
            <a:spLocks noGrp="1"/>
          </p:cNvSpPr>
          <p:nvPr>
            <p:ph idx="1"/>
          </p:nvPr>
        </p:nvSpPr>
        <p:spPr>
          <a:xfrm>
            <a:off x="457200" y="1600200"/>
            <a:ext cx="8229600" cy="4876800"/>
          </a:xfrm>
        </p:spPr>
        <p:txBody>
          <a:bodyPr>
            <a:normAutofit fontScale="62500" lnSpcReduction="20000"/>
          </a:bodyPr>
          <a:lstStyle/>
          <a:p>
            <a:pPr>
              <a:lnSpc>
                <a:spcPct val="90000"/>
              </a:lnSpc>
              <a:spcBef>
                <a:spcPct val="40000"/>
              </a:spcBef>
            </a:pPr>
            <a:r>
              <a:rPr lang="el-GR" altLang="en-US" sz="3400" dirty="0"/>
              <a:t>Το κόστος μεταφοράς και κρατικοί περιορισμοί στο εμπόριο κάνουν το εμπόριο ακριβό και σε ορισμένες περιπτώσεις δημιουργούν μη εμπορεύσιμα αγαθά ή μη εμπορεύσιμες υπηρεσίες.</a:t>
            </a:r>
            <a:endParaRPr lang="en-US" altLang="en-US" sz="3400" dirty="0"/>
          </a:p>
          <a:p>
            <a:pPr>
              <a:lnSpc>
                <a:spcPct val="90000"/>
              </a:lnSpc>
              <a:spcBef>
                <a:spcPct val="40000"/>
              </a:spcBef>
            </a:pPr>
            <a:r>
              <a:rPr lang="el-GR" altLang="en-US" sz="3400" dirty="0"/>
              <a:t>Οι υπηρεσίες είναι συχνά μη εμπορεύσιμες</a:t>
            </a:r>
            <a:r>
              <a:rPr lang="en-US" altLang="en-US" sz="3400" dirty="0"/>
              <a:t>: </a:t>
            </a:r>
            <a:r>
              <a:rPr lang="el-GR" altLang="en-US" sz="3400" dirty="0"/>
              <a:t>οι υπηρεσίες γενικά προσφέρονται σε μια περιορισμένη γεωγραφικά περιοχή (για παράδειγμα, το κούρεμα).</a:t>
            </a:r>
            <a:endParaRPr lang="en-US" altLang="en-US" sz="3400" dirty="0"/>
          </a:p>
          <a:p>
            <a:pPr>
              <a:lnSpc>
                <a:spcPct val="90000"/>
              </a:lnSpc>
              <a:spcBef>
                <a:spcPct val="40000"/>
              </a:spcBef>
            </a:pPr>
            <a:r>
              <a:rPr lang="el-GR" altLang="en-US" sz="3400" dirty="0"/>
              <a:t>Όσο υψηλότερο είναι το κόστος μεταφοράς, τόσο περισσότερο μπορεί να αποκλίνει η συναλλαγματική ισοτιμία από την τιμή της με βάση την ΡΡΡ.</a:t>
            </a:r>
            <a:r>
              <a:rPr lang="en-US" altLang="en-US" sz="3400" dirty="0"/>
              <a:t> </a:t>
            </a:r>
            <a:endParaRPr lang="el-GR" altLang="en-US" sz="3400" dirty="0"/>
          </a:p>
          <a:p>
            <a:r>
              <a:rPr lang="el-GR" altLang="en-US" sz="3400" dirty="0"/>
              <a:t>Ο</a:t>
            </a:r>
            <a:r>
              <a:rPr lang="el-GR" altLang="en-US" sz="3400" b="1" dirty="0"/>
              <a:t> </a:t>
            </a:r>
            <a:r>
              <a:rPr lang="el-GR" altLang="en-US" sz="3400" dirty="0"/>
              <a:t>ατελής ανταγωνισμός</a:t>
            </a:r>
            <a:r>
              <a:rPr lang="en-US" altLang="en-US" sz="3400" dirty="0"/>
              <a:t> </a:t>
            </a:r>
            <a:r>
              <a:rPr lang="el-GR" altLang="en-US" sz="3400" dirty="0"/>
              <a:t>μπορεί να έχει ως συνέπεια τη </a:t>
            </a:r>
            <a:r>
              <a:rPr lang="el-GR" altLang="en-US" sz="3400" i="1" dirty="0"/>
              <a:t>διάκριση τιμών</a:t>
            </a:r>
            <a:r>
              <a:rPr lang="el-GR" altLang="en-US" sz="3400" dirty="0"/>
              <a:t>: «τιμολόγηση σύμφωνα με την αγορά».</a:t>
            </a:r>
            <a:endParaRPr lang="en-US" altLang="en-US" sz="3400" dirty="0"/>
          </a:p>
          <a:p>
            <a:pPr lvl="1"/>
            <a:r>
              <a:rPr lang="el-GR" altLang="en-US" sz="3400" dirty="0"/>
              <a:t>Μια επιχείρηση πωλεί το ίδιο προϊόν με διαφορετικές τιμές σε διαφορετικές αγορές για να μεγιστοποιήσει τα κέρδη της, με βάση το ποσό που εκτιμά ότι είναι πρόθυμοι να πληρώσουν οι καταναλωτές</a:t>
            </a:r>
            <a:r>
              <a:rPr lang="el-GR" altLang="en-US" sz="3400" dirty="0" smtClean="0"/>
              <a:t>.</a:t>
            </a:r>
          </a:p>
          <a:p>
            <a:pPr lvl="1"/>
            <a:r>
              <a:rPr lang="el-GR" altLang="en-US" sz="3400" dirty="0" smtClean="0"/>
              <a:t>Βλέπε σχετικό κεφάλαιο στο μάθημα της Βιομηχανικής Οργάνωσης</a:t>
            </a:r>
            <a:endParaRPr lang="en-US" altLang="en-US" sz="3400" dirty="0"/>
          </a:p>
          <a:p>
            <a:pPr>
              <a:lnSpc>
                <a:spcPct val="90000"/>
              </a:lnSpc>
              <a:spcBef>
                <a:spcPct val="40000"/>
              </a:spcBef>
            </a:pPr>
            <a:endParaRPr lang="en-US" altLang="en-US" sz="2400" dirty="0"/>
          </a:p>
          <a:p>
            <a:endParaRPr lang="en-US" dirty="0"/>
          </a:p>
        </p:txBody>
      </p:sp>
      <p:sp>
        <p:nvSpPr>
          <p:cNvPr id="4" name="Slide Number Placeholder 3"/>
          <p:cNvSpPr>
            <a:spLocks noGrp="1"/>
          </p:cNvSpPr>
          <p:nvPr>
            <p:ph type="sldNum" sz="quarter" idx="12"/>
          </p:nvPr>
        </p:nvSpPr>
        <p:spPr/>
        <p:txBody>
          <a:bodyPr/>
          <a:lstStyle/>
          <a:p>
            <a:fld id="{D166EFDF-EE44-4FF6-9EB4-8B566C18224F}" type="slidenum">
              <a:rPr lang="en-US" smtClean="0"/>
              <a:t>14</a:t>
            </a:fld>
            <a:endParaRPr lang="en-US"/>
          </a:p>
        </p:txBody>
      </p:sp>
    </p:spTree>
    <p:extLst>
      <p:ext uri="{BB962C8B-B14F-4D97-AF65-F5344CB8AC3E}">
        <p14:creationId xmlns:p14="http://schemas.microsoft.com/office/powerpoint/2010/main" val="243873494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b="1" dirty="0" smtClean="0">
                <a:solidFill>
                  <a:schemeClr val="accent1"/>
                </a:solidFill>
              </a:rPr>
              <a:t>Εφαρμογή 1: </a:t>
            </a:r>
            <a:r>
              <a:rPr lang="el-GR" sz="3600" b="1" dirty="0">
                <a:solidFill>
                  <a:schemeClr val="accent1"/>
                </a:solidFill>
              </a:rPr>
              <a:t>Οι τιμές του </a:t>
            </a:r>
            <a:r>
              <a:rPr lang="en-GB" sz="3600" b="1" dirty="0" smtClean="0">
                <a:solidFill>
                  <a:schemeClr val="accent1"/>
                </a:solidFill>
              </a:rPr>
              <a:t>Big Mac </a:t>
            </a:r>
            <a:r>
              <a:rPr lang="el-GR" sz="3600" b="1" dirty="0" smtClean="0">
                <a:solidFill>
                  <a:schemeClr val="accent1"/>
                </a:solidFill>
              </a:rPr>
              <a:t>επιβεβαιώνουν </a:t>
            </a:r>
            <a:r>
              <a:rPr lang="el-GR" sz="3600" b="1" dirty="0">
                <a:solidFill>
                  <a:schemeClr val="accent1"/>
                </a:solidFill>
              </a:rPr>
              <a:t>το νόμο της μιας τιμής;</a:t>
            </a:r>
            <a:endParaRPr lang="en-US" sz="3600" dirty="0"/>
          </a:p>
        </p:txBody>
      </p:sp>
      <p:pic>
        <p:nvPicPr>
          <p:cNvPr id="3" name="Picture 5" descr="UnnumberedTable_Ch15"/>
          <p:cNvPicPr>
            <a:picLocks noChangeAspect="1" noChangeArrowheads="1"/>
          </p:cNvPicPr>
          <p:nvPr/>
        </p:nvPicPr>
        <p:blipFill>
          <a:blip r:embed="rId2" cstate="print">
            <a:extLst>
              <a:ext uri="{28A0092B-C50C-407E-A947-70E740481C1C}">
                <a14:useLocalDpi xmlns:a14="http://schemas.microsoft.com/office/drawing/2010/main" val="0"/>
              </a:ext>
            </a:extLst>
          </a:blip>
          <a:srcRect b="48933"/>
          <a:stretch>
            <a:fillRect/>
          </a:stretch>
        </p:blipFill>
        <p:spPr>
          <a:xfrm>
            <a:off x="990600" y="1358900"/>
            <a:ext cx="7337425" cy="5194300"/>
          </a:xfrm>
          <a:prstGeom prst="rect">
            <a:avLst/>
          </a:prstGeom>
          <a:noFill/>
        </p:spPr>
      </p:pic>
      <p:sp>
        <p:nvSpPr>
          <p:cNvPr id="4" name="Slide Number Placeholder 3"/>
          <p:cNvSpPr>
            <a:spLocks noGrp="1"/>
          </p:cNvSpPr>
          <p:nvPr>
            <p:ph type="sldNum" sz="quarter" idx="12"/>
          </p:nvPr>
        </p:nvSpPr>
        <p:spPr/>
        <p:txBody>
          <a:bodyPr/>
          <a:lstStyle/>
          <a:p>
            <a:fld id="{D166EFDF-EE44-4FF6-9EB4-8B566C18224F}" type="slidenum">
              <a:rPr lang="en-US" smtClean="0"/>
              <a:t>15</a:t>
            </a:fld>
            <a:endParaRPr lang="en-US"/>
          </a:p>
        </p:txBody>
      </p:sp>
    </p:spTree>
    <p:extLst>
      <p:ext uri="{BB962C8B-B14F-4D97-AF65-F5344CB8AC3E}">
        <p14:creationId xmlns:p14="http://schemas.microsoft.com/office/powerpoint/2010/main" val="40447430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l-GR" sz="3600" b="1" dirty="0" smtClean="0">
                <a:solidFill>
                  <a:schemeClr val="accent1"/>
                </a:solidFill>
              </a:rPr>
              <a:t>Εφαρμογή 1: Οι τιμές του </a:t>
            </a:r>
            <a:r>
              <a:rPr lang="en-GB" sz="3600" b="1" dirty="0" smtClean="0">
                <a:solidFill>
                  <a:schemeClr val="accent1"/>
                </a:solidFill>
              </a:rPr>
              <a:t>Big Mac </a:t>
            </a:r>
            <a:r>
              <a:rPr lang="el-GR" sz="3600" b="1" dirty="0" smtClean="0">
                <a:solidFill>
                  <a:schemeClr val="accent1"/>
                </a:solidFill>
              </a:rPr>
              <a:t>επιβεβαιώνουν το νόμο της μιας τιμής;</a:t>
            </a:r>
            <a:endParaRPr lang="en-US" sz="3600" b="1" dirty="0">
              <a:solidFill>
                <a:schemeClr val="accent1"/>
              </a:solidFill>
            </a:endParaRPr>
          </a:p>
        </p:txBody>
      </p:sp>
      <p:pic>
        <p:nvPicPr>
          <p:cNvPr id="6" name="Picture 3" descr="UnnumberedTable_Ch15"/>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t="50829"/>
          <a:stretch>
            <a:fillRect/>
          </a:stretch>
        </p:blipFill>
        <p:spPr>
          <a:xfrm>
            <a:off x="990600" y="1600200"/>
            <a:ext cx="7010400" cy="4953000"/>
          </a:xfrm>
          <a:noFill/>
        </p:spPr>
      </p:pic>
      <p:sp>
        <p:nvSpPr>
          <p:cNvPr id="2" name="Slide Number Placeholder 1"/>
          <p:cNvSpPr>
            <a:spLocks noGrp="1"/>
          </p:cNvSpPr>
          <p:nvPr>
            <p:ph type="sldNum" sz="quarter" idx="12"/>
          </p:nvPr>
        </p:nvSpPr>
        <p:spPr/>
        <p:txBody>
          <a:bodyPr/>
          <a:lstStyle/>
          <a:p>
            <a:fld id="{D166EFDF-EE44-4FF6-9EB4-8B566C18224F}" type="slidenum">
              <a:rPr lang="en-US" smtClean="0"/>
              <a:t>16</a:t>
            </a:fld>
            <a:endParaRPr lang="en-US"/>
          </a:p>
        </p:txBody>
      </p:sp>
    </p:spTree>
    <p:extLst>
      <p:ext uri="{BB962C8B-B14F-4D97-AF65-F5344CB8AC3E}">
        <p14:creationId xmlns:p14="http://schemas.microsoft.com/office/powerpoint/2010/main" val="256678793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l-GR" sz="3600" b="1" dirty="0" smtClean="0">
                <a:solidFill>
                  <a:schemeClr val="accent1"/>
                </a:solidFill>
              </a:rPr>
              <a:t>Εφαρμογή 2: Η σημασία των μη εμπορεύσιμων αγαθών</a:t>
            </a:r>
            <a:endParaRPr lang="en-US" sz="3600" b="1" dirty="0">
              <a:solidFill>
                <a:schemeClr val="accent1"/>
              </a:solidFill>
            </a:endParaRPr>
          </a:p>
        </p:txBody>
      </p:sp>
      <p:pic>
        <p:nvPicPr>
          <p:cNvPr id="5" name="Picture 5" descr="fig150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a:xfrm>
            <a:off x="914400" y="1454150"/>
            <a:ext cx="7623175" cy="5175250"/>
          </a:xfrm>
          <a:prstGeom prst="rect">
            <a:avLst/>
          </a:prstGeom>
          <a:noFill/>
        </p:spPr>
      </p:pic>
      <p:sp>
        <p:nvSpPr>
          <p:cNvPr id="2" name="Slide Number Placeholder 1"/>
          <p:cNvSpPr>
            <a:spLocks noGrp="1"/>
          </p:cNvSpPr>
          <p:nvPr>
            <p:ph type="sldNum" sz="quarter" idx="12"/>
          </p:nvPr>
        </p:nvSpPr>
        <p:spPr/>
        <p:txBody>
          <a:bodyPr/>
          <a:lstStyle/>
          <a:p>
            <a:fld id="{D166EFDF-EE44-4FF6-9EB4-8B566C18224F}" type="slidenum">
              <a:rPr lang="en-US" smtClean="0"/>
              <a:t>17</a:t>
            </a:fld>
            <a:endParaRPr lang="en-US"/>
          </a:p>
        </p:txBody>
      </p:sp>
    </p:spTree>
    <p:extLst>
      <p:ext uri="{BB962C8B-B14F-4D97-AF65-F5344CB8AC3E}">
        <p14:creationId xmlns:p14="http://schemas.microsoft.com/office/powerpoint/2010/main" val="428797982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solidFill>
                  <a:schemeClr val="accent1"/>
                </a:solidFill>
              </a:rPr>
              <a:t>4.4 </a:t>
            </a:r>
            <a:r>
              <a:rPr lang="el-GR" b="1" dirty="0" smtClean="0">
                <a:solidFill>
                  <a:schemeClr val="accent1"/>
                </a:solidFill>
              </a:rPr>
              <a:t>Η προσέγγιση των πραγματικών συναλλαγματικών ισοτιμιών </a:t>
            </a:r>
            <a:endParaRPr lang="en-US" b="1" dirty="0">
              <a:solidFill>
                <a:schemeClr val="accent1"/>
              </a:solidFill>
            </a:endParaRPr>
          </a:p>
        </p:txBody>
      </p:sp>
      <p:sp>
        <p:nvSpPr>
          <p:cNvPr id="3" name="Content Placeholder 2"/>
          <p:cNvSpPr>
            <a:spLocks noGrp="1"/>
          </p:cNvSpPr>
          <p:nvPr>
            <p:ph idx="1"/>
          </p:nvPr>
        </p:nvSpPr>
        <p:spPr>
          <a:xfrm>
            <a:off x="457200" y="1600200"/>
            <a:ext cx="8229600" cy="4724400"/>
          </a:xfrm>
        </p:spPr>
        <p:txBody>
          <a:bodyPr>
            <a:normAutofit fontScale="92500" lnSpcReduction="20000"/>
          </a:bodyPr>
          <a:lstStyle/>
          <a:p>
            <a:r>
              <a:rPr lang="el-GR" sz="2600" dirty="0" smtClean="0"/>
              <a:t>Επιχειρεί να ερμηνεύσει τις μακροχρόνιες αποκλίσεις των συναλλαγματικών ισοτιμιών από την αρχή της </a:t>
            </a:r>
            <a:r>
              <a:rPr lang="en-GB" sz="2600" dirty="0" smtClean="0"/>
              <a:t>PPP </a:t>
            </a:r>
            <a:r>
              <a:rPr lang="el-GR" sz="2600" dirty="0" smtClean="0"/>
              <a:t>λαμβάνοντας υπόψη και τις μεταβολές στην αγορά προϊόντος (κι όχι μόνο τις μεταβολές στην αγορά χρήματος</a:t>
            </a:r>
            <a:r>
              <a:rPr lang="en-GB" sz="2600" dirty="0" smtClean="0"/>
              <a:t>)</a:t>
            </a:r>
          </a:p>
          <a:p>
            <a:r>
              <a:rPr lang="el-GR" sz="2600" dirty="0" smtClean="0"/>
              <a:t>Δεν κάνει την παραδοχή ότι τα επίπεδα τιμών υπολογίζονται με βάση το ίδιο καλάθι προϊόντων</a:t>
            </a:r>
          </a:p>
          <a:p>
            <a:r>
              <a:rPr lang="el-GR" altLang="en-US" sz="2600" dirty="0" smtClean="0"/>
              <a:t>Η πραγματική συναλλαγματική ισοτιμία είναι </a:t>
            </a:r>
            <a:r>
              <a:rPr lang="el-GR" altLang="en-US" sz="2600" dirty="0"/>
              <a:t>η σχετική </a:t>
            </a:r>
            <a:r>
              <a:rPr lang="el-GR" altLang="en-US" sz="2600" dirty="0" smtClean="0"/>
              <a:t>τιμή </a:t>
            </a:r>
            <a:r>
              <a:rPr lang="el-GR" altLang="en-US" sz="2600" dirty="0"/>
              <a:t>των αγαθών και υπηρεσιών ανάμεσα στις διάφορες χώρες</a:t>
            </a:r>
            <a:r>
              <a:rPr lang="en-US" altLang="en-US" sz="2600" dirty="0" smtClean="0"/>
              <a:t>.</a:t>
            </a:r>
            <a:endParaRPr lang="el-GR" altLang="en-US" sz="2600" dirty="0" smtClean="0"/>
          </a:p>
          <a:p>
            <a:r>
              <a:rPr lang="el-GR" altLang="en-US" sz="2600" dirty="0" smtClean="0"/>
              <a:t>Για </a:t>
            </a:r>
            <a:r>
              <a:rPr lang="el-GR" altLang="en-US" sz="2600" dirty="0"/>
              <a:t>παράδειγμα, είναι η τιμή </a:t>
            </a:r>
            <a:r>
              <a:rPr lang="el-GR" altLang="en-US" sz="2600" i="1" dirty="0"/>
              <a:t>σε δολάρια </a:t>
            </a:r>
            <a:r>
              <a:rPr lang="el-GR" altLang="en-US" sz="2600" i="1" dirty="0" smtClean="0"/>
              <a:t> του </a:t>
            </a:r>
            <a:r>
              <a:rPr lang="el-GR" altLang="en-US" sz="2600" dirty="0" smtClean="0"/>
              <a:t>ευρωπαϊκού καλαθιού αγαθών </a:t>
            </a:r>
            <a:r>
              <a:rPr lang="el-GR" altLang="en-US" sz="2600" dirty="0"/>
              <a:t>και υπηρεσιών σε σχέση με την τιμή </a:t>
            </a:r>
            <a:r>
              <a:rPr lang="el-GR" altLang="en-US" sz="2600" dirty="0" smtClean="0"/>
              <a:t>(σε δολάρια) του </a:t>
            </a:r>
            <a:r>
              <a:rPr lang="el-GR" altLang="en-US" sz="2600" dirty="0" smtClean="0"/>
              <a:t>αμερικανικού </a:t>
            </a:r>
            <a:r>
              <a:rPr lang="el-GR" altLang="en-US" sz="2600" dirty="0" smtClean="0"/>
              <a:t>καλαθιού</a:t>
            </a:r>
            <a:r>
              <a:rPr lang="en-US" altLang="en-US" sz="2600" dirty="0" smtClean="0"/>
              <a:t>:</a:t>
            </a:r>
            <a:endParaRPr lang="en-US" altLang="en-US" sz="2600" dirty="0"/>
          </a:p>
          <a:p>
            <a:pPr lvl="1" algn="ctr">
              <a:lnSpc>
                <a:spcPct val="80000"/>
              </a:lnSpc>
              <a:spcBef>
                <a:spcPct val="50000"/>
              </a:spcBef>
              <a:buNone/>
            </a:pPr>
            <a:r>
              <a:rPr lang="en-US" altLang="en-US" sz="2600" i="1" dirty="0" err="1"/>
              <a:t>q</a:t>
            </a:r>
            <a:r>
              <a:rPr lang="en-US" altLang="en-US" sz="2600" baseline="-25000" dirty="0" err="1"/>
              <a:t>US</a:t>
            </a:r>
            <a:r>
              <a:rPr lang="en-US" altLang="en-US" sz="2600" baseline="-25000" dirty="0"/>
              <a:t>/EU</a:t>
            </a:r>
            <a:r>
              <a:rPr lang="en-US" altLang="en-US" sz="2600" dirty="0"/>
              <a:t> = (</a:t>
            </a:r>
            <a:r>
              <a:rPr lang="en-US" altLang="en-US" sz="2600" i="1" dirty="0"/>
              <a:t>E</a:t>
            </a:r>
            <a:r>
              <a:rPr lang="en-US" altLang="en-US" sz="2600" baseline="-25000" dirty="0"/>
              <a:t>$/€</a:t>
            </a:r>
            <a:r>
              <a:rPr lang="en-US" altLang="en-US" sz="2600" dirty="0"/>
              <a:t> x </a:t>
            </a:r>
            <a:r>
              <a:rPr lang="en-US" altLang="en-US" sz="2600" i="1" dirty="0">
                <a:cs typeface="Times New Roman" pitchFamily="18" charset="0"/>
              </a:rPr>
              <a:t>P</a:t>
            </a:r>
            <a:r>
              <a:rPr lang="en-US" altLang="en-US" sz="2600" baseline="-25000" dirty="0">
                <a:cs typeface="Times New Roman" pitchFamily="18" charset="0"/>
              </a:rPr>
              <a:t>EU</a:t>
            </a:r>
            <a:r>
              <a:rPr lang="en-US" altLang="en-US" sz="2600" dirty="0">
                <a:cs typeface="Times New Roman" pitchFamily="18" charset="0"/>
              </a:rPr>
              <a:t>)/</a:t>
            </a:r>
            <a:r>
              <a:rPr lang="en-US" altLang="en-US" sz="2600" i="1" dirty="0">
                <a:cs typeface="Times New Roman" pitchFamily="18" charset="0"/>
              </a:rPr>
              <a:t>P</a:t>
            </a:r>
            <a:r>
              <a:rPr lang="en-US" altLang="en-US" sz="2600" baseline="-25000" dirty="0">
                <a:cs typeface="Times New Roman" pitchFamily="18" charset="0"/>
              </a:rPr>
              <a:t>US</a:t>
            </a:r>
            <a:r>
              <a:rPr lang="en-US" altLang="en-US" sz="2600" baseline="-25000" dirty="0"/>
              <a:t> </a:t>
            </a:r>
            <a:endParaRPr lang="el-GR" altLang="en-US" sz="2600" baseline="-25000" dirty="0"/>
          </a:p>
          <a:p>
            <a:pPr>
              <a:lnSpc>
                <a:spcPts val="2300"/>
              </a:lnSpc>
              <a:spcBef>
                <a:spcPct val="50000"/>
              </a:spcBef>
            </a:pPr>
            <a:r>
              <a:rPr lang="el-GR" altLang="en-US" sz="2600" dirty="0" smtClean="0"/>
              <a:t>Η ΟΣΙ ως ειδική περίπτωση της ΠΣΙ (</a:t>
            </a:r>
            <a:r>
              <a:rPr lang="en-US" altLang="en-US" sz="2600" i="1" dirty="0" err="1" smtClean="0"/>
              <a:t>q</a:t>
            </a:r>
            <a:r>
              <a:rPr lang="en-US" altLang="en-US" sz="2600" baseline="-25000" dirty="0" err="1" smtClean="0"/>
              <a:t>US</a:t>
            </a:r>
            <a:r>
              <a:rPr lang="en-US" altLang="en-US" sz="2600" baseline="-25000" dirty="0" smtClean="0"/>
              <a:t>/EU </a:t>
            </a:r>
            <a:r>
              <a:rPr lang="el-GR" altLang="en-US" sz="2600" dirty="0" smtClean="0"/>
              <a:t>=1). Η ΟΣΙ θεωρεί ότι η ΠΣΙ δεν αλλάζει ποτέ</a:t>
            </a:r>
            <a:endParaRPr lang="en-US" altLang="en-US" sz="2600" baseline="-25000" dirty="0" smtClean="0"/>
          </a:p>
          <a:p>
            <a:endParaRPr lang="en-US" dirty="0"/>
          </a:p>
        </p:txBody>
      </p:sp>
      <p:sp>
        <p:nvSpPr>
          <p:cNvPr id="4" name="Slide Number Placeholder 3"/>
          <p:cNvSpPr>
            <a:spLocks noGrp="1"/>
          </p:cNvSpPr>
          <p:nvPr>
            <p:ph type="sldNum" sz="quarter" idx="12"/>
          </p:nvPr>
        </p:nvSpPr>
        <p:spPr/>
        <p:txBody>
          <a:bodyPr/>
          <a:lstStyle/>
          <a:p>
            <a:fld id="{D166EFDF-EE44-4FF6-9EB4-8B566C18224F}" type="slidenum">
              <a:rPr lang="en-US" smtClean="0"/>
              <a:t>18</a:t>
            </a:fld>
            <a:endParaRPr lang="en-US"/>
          </a:p>
        </p:txBody>
      </p:sp>
    </p:spTree>
    <p:extLst>
      <p:ext uri="{BB962C8B-B14F-4D97-AF65-F5344CB8AC3E}">
        <p14:creationId xmlns:p14="http://schemas.microsoft.com/office/powerpoint/2010/main" val="230110726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b="1" dirty="0" smtClean="0">
                <a:solidFill>
                  <a:schemeClr val="accent1"/>
                </a:solidFill>
              </a:rPr>
              <a:t>Επεξήγηση του τύπου της πραγματικής συναλλαγματικής ισοτιμίας (Ι)</a:t>
            </a:r>
            <a:endParaRPr lang="en-US" sz="3600" b="1" dirty="0">
              <a:solidFill>
                <a:schemeClr val="accent1"/>
              </a:solidFill>
            </a:endParaRPr>
          </a:p>
        </p:txBody>
      </p:sp>
      <p:sp>
        <p:nvSpPr>
          <p:cNvPr id="3" name="Content Placeholder 2"/>
          <p:cNvSpPr>
            <a:spLocks noGrp="1"/>
          </p:cNvSpPr>
          <p:nvPr>
            <p:ph idx="1"/>
          </p:nvPr>
        </p:nvSpPr>
        <p:spPr>
          <a:xfrm>
            <a:off x="457200" y="1600200"/>
            <a:ext cx="8229600" cy="4953000"/>
          </a:xfrm>
        </p:spPr>
        <p:txBody>
          <a:bodyPr>
            <a:normAutofit fontScale="92500" lnSpcReduction="10000"/>
          </a:bodyPr>
          <a:lstStyle/>
          <a:p>
            <a:pPr marL="400050" lvl="1" indent="-342900">
              <a:lnSpc>
                <a:spcPct val="80000"/>
              </a:lnSpc>
              <a:spcBef>
                <a:spcPct val="50000"/>
              </a:spcBef>
              <a:buFont typeface="Arial" panose="020B0604020202020204" pitchFamily="34" charset="0"/>
              <a:buChar char="•"/>
            </a:pPr>
            <a:r>
              <a:rPr lang="en-US" altLang="en-US" sz="2600" i="1" dirty="0" err="1"/>
              <a:t>q</a:t>
            </a:r>
            <a:r>
              <a:rPr lang="en-US" altLang="en-US" sz="2600" baseline="-25000" dirty="0" err="1"/>
              <a:t>US</a:t>
            </a:r>
            <a:r>
              <a:rPr lang="en-US" altLang="en-US" sz="2600" baseline="-25000" dirty="0"/>
              <a:t>/EU</a:t>
            </a:r>
            <a:r>
              <a:rPr lang="en-US" altLang="en-US" sz="2600" dirty="0"/>
              <a:t> = (</a:t>
            </a:r>
            <a:r>
              <a:rPr lang="en-US" altLang="en-US" sz="2600" i="1" dirty="0"/>
              <a:t>E</a:t>
            </a:r>
            <a:r>
              <a:rPr lang="en-US" altLang="en-US" sz="2600" baseline="-25000" dirty="0"/>
              <a:t>$/€</a:t>
            </a:r>
            <a:r>
              <a:rPr lang="en-US" altLang="en-US" sz="2600" dirty="0"/>
              <a:t> x </a:t>
            </a:r>
            <a:r>
              <a:rPr lang="en-US" altLang="en-US" sz="2600" i="1" dirty="0">
                <a:cs typeface="Times New Roman" pitchFamily="18" charset="0"/>
              </a:rPr>
              <a:t>P</a:t>
            </a:r>
            <a:r>
              <a:rPr lang="en-US" altLang="en-US" sz="2600" baseline="-25000" dirty="0">
                <a:cs typeface="Times New Roman" pitchFamily="18" charset="0"/>
              </a:rPr>
              <a:t>EU</a:t>
            </a:r>
            <a:r>
              <a:rPr lang="en-US" altLang="en-US" sz="2600" dirty="0">
                <a:cs typeface="Times New Roman" pitchFamily="18" charset="0"/>
              </a:rPr>
              <a:t>)/</a:t>
            </a:r>
            <a:r>
              <a:rPr lang="en-US" altLang="en-US" sz="2600" i="1" dirty="0">
                <a:cs typeface="Times New Roman" pitchFamily="18" charset="0"/>
              </a:rPr>
              <a:t>P</a:t>
            </a:r>
            <a:r>
              <a:rPr lang="en-US" altLang="en-US" sz="2600" baseline="-25000" dirty="0">
                <a:cs typeface="Times New Roman" pitchFamily="18" charset="0"/>
              </a:rPr>
              <a:t>US</a:t>
            </a:r>
            <a:r>
              <a:rPr lang="en-US" altLang="en-US" sz="2600" baseline="-25000" dirty="0"/>
              <a:t> </a:t>
            </a:r>
            <a:endParaRPr lang="el-GR" altLang="en-US" sz="2400" dirty="0" smtClean="0"/>
          </a:p>
          <a:p>
            <a:pPr marL="400050">
              <a:lnSpc>
                <a:spcPct val="80000"/>
              </a:lnSpc>
              <a:spcBef>
                <a:spcPct val="50000"/>
              </a:spcBef>
            </a:pPr>
            <a:r>
              <a:rPr lang="el-GR" altLang="en-US" sz="2400" dirty="0" smtClean="0"/>
              <a:t>Αν </a:t>
            </a:r>
            <a:r>
              <a:rPr lang="el-GR" altLang="en-US" sz="2400" dirty="0"/>
              <a:t>το καλάθι της ΕΕ κοστίζει</a:t>
            </a:r>
            <a:r>
              <a:rPr lang="en-US" altLang="en-US" sz="2400" dirty="0"/>
              <a:t> €100, </a:t>
            </a:r>
            <a:r>
              <a:rPr lang="el-GR" altLang="en-US" sz="2400" dirty="0"/>
              <a:t>το καλάθι των ΗΠΑ κοστίζει</a:t>
            </a:r>
            <a:r>
              <a:rPr lang="en-US" altLang="en-US" sz="2400" dirty="0"/>
              <a:t> $120 </a:t>
            </a:r>
            <a:r>
              <a:rPr lang="el-GR" altLang="en-US" sz="2400" dirty="0"/>
              <a:t>και η ονομαστική συναλλαγματική ισοτιμία είναι</a:t>
            </a:r>
            <a:r>
              <a:rPr lang="en-US" altLang="en-US" sz="2400" dirty="0"/>
              <a:t> $1</a:t>
            </a:r>
            <a:r>
              <a:rPr lang="el-GR" altLang="en-US" sz="2400" dirty="0"/>
              <a:t>,</a:t>
            </a:r>
            <a:r>
              <a:rPr lang="en-US" altLang="en-US" sz="2400" dirty="0"/>
              <a:t>20 </a:t>
            </a:r>
            <a:r>
              <a:rPr lang="el-GR" altLang="en-US" sz="2400" dirty="0"/>
              <a:t>ανά ευρώ</a:t>
            </a:r>
            <a:r>
              <a:rPr lang="en-US" altLang="en-US" sz="2400" dirty="0"/>
              <a:t>, </a:t>
            </a:r>
            <a:r>
              <a:rPr lang="el-GR" altLang="en-US" sz="2400" dirty="0"/>
              <a:t>τότε η πραγματική συναλλαγματική ισοτιμία είναι </a:t>
            </a:r>
            <a:r>
              <a:rPr lang="en-US" altLang="en-US" sz="2400" dirty="0"/>
              <a:t>1 </a:t>
            </a:r>
            <a:r>
              <a:rPr lang="el-GR" altLang="en-US" sz="2400" dirty="0"/>
              <a:t>καλάθι ΗΠΑ</a:t>
            </a:r>
            <a:r>
              <a:rPr lang="en-US" altLang="en-US" sz="2400" dirty="0"/>
              <a:t> </a:t>
            </a:r>
            <a:r>
              <a:rPr lang="el-GR" altLang="en-US" sz="2400" dirty="0"/>
              <a:t>ανά καλάθι ΕΕ</a:t>
            </a:r>
            <a:r>
              <a:rPr lang="el-GR" altLang="en-US" sz="2400" dirty="0" smtClean="0"/>
              <a:t>.</a:t>
            </a:r>
          </a:p>
          <a:p>
            <a:pPr marL="400050">
              <a:lnSpc>
                <a:spcPct val="80000"/>
              </a:lnSpc>
              <a:spcBef>
                <a:spcPct val="50000"/>
              </a:spcBef>
            </a:pPr>
            <a:r>
              <a:rPr lang="el-GR" altLang="en-US" sz="2400" dirty="0" smtClean="0"/>
              <a:t>Όπως και με την ονομαστική συναλλαγματική ισοτιμία: </a:t>
            </a:r>
            <a:r>
              <a:rPr lang="en-US" altLang="en-US" sz="2400" i="1" dirty="0" err="1" smtClean="0"/>
              <a:t>q</a:t>
            </a:r>
            <a:r>
              <a:rPr lang="en-US" altLang="en-US" sz="2400" baseline="-25000" dirty="0" err="1" smtClean="0"/>
              <a:t>US</a:t>
            </a:r>
            <a:r>
              <a:rPr lang="en-US" altLang="en-US" sz="2400" baseline="-25000" dirty="0" smtClean="0"/>
              <a:t>/EU</a:t>
            </a:r>
            <a:r>
              <a:rPr lang="el-GR" altLang="en-US" sz="2400" baseline="-25000" dirty="0" smtClean="0"/>
              <a:t> </a:t>
            </a:r>
            <a:r>
              <a:rPr lang="en-GB" sz="2400" dirty="0"/>
              <a:t>↑ </a:t>
            </a:r>
            <a:r>
              <a:rPr lang="el-GR" sz="2400" dirty="0" smtClean="0"/>
              <a:t>=&gt; πραγματική υποτίμηση του $, </a:t>
            </a:r>
            <a:r>
              <a:rPr lang="en-US" altLang="en-US" sz="2400" i="1" dirty="0" err="1" smtClean="0"/>
              <a:t>q</a:t>
            </a:r>
            <a:r>
              <a:rPr lang="en-US" altLang="en-US" sz="2400" baseline="-25000" dirty="0" err="1" smtClean="0"/>
              <a:t>US</a:t>
            </a:r>
            <a:r>
              <a:rPr lang="en-US" altLang="en-US" sz="2400" baseline="-25000" dirty="0" smtClean="0"/>
              <a:t>/EU</a:t>
            </a:r>
            <a:r>
              <a:rPr lang="el-GR" altLang="en-US" sz="2400" baseline="-25000" dirty="0" smtClean="0"/>
              <a:t> </a:t>
            </a:r>
            <a:r>
              <a:rPr lang="el-GR" altLang="en-US" sz="2400" dirty="0" smtClean="0"/>
              <a:t>↓ =&gt; πρ</a:t>
            </a:r>
            <a:r>
              <a:rPr lang="el-GR" altLang="en-US" sz="2400" dirty="0"/>
              <a:t>α</a:t>
            </a:r>
            <a:r>
              <a:rPr lang="el-GR" altLang="en-US" sz="2400" dirty="0" smtClean="0"/>
              <a:t>γματική ανατίμηση</a:t>
            </a:r>
            <a:endParaRPr lang="en-US" altLang="en-US" sz="2400" dirty="0"/>
          </a:p>
          <a:p>
            <a:pPr marL="400050">
              <a:lnSpc>
                <a:spcPct val="80000"/>
              </a:lnSpc>
              <a:spcBef>
                <a:spcPct val="50000"/>
              </a:spcBef>
            </a:pPr>
            <a:r>
              <a:rPr lang="el-GR" altLang="en-US" sz="2400" dirty="0"/>
              <a:t>Μια πραγματική υποτίμηση της αξίας των αμερικανικών προϊόντων σημαίνει τη μείωση της αγοραστικής δύναμης του δολαρίου για ευρωπαϊκά προϊόντα σε σχέση με την αγοραστική δύναμη του δολαρίου για αμερικανικά προϊόντα.</a:t>
            </a:r>
            <a:endParaRPr lang="en-US" altLang="en-US" sz="2400" dirty="0"/>
          </a:p>
          <a:p>
            <a:pPr lvl="1">
              <a:lnSpc>
                <a:spcPct val="80000"/>
              </a:lnSpc>
              <a:spcBef>
                <a:spcPct val="50000"/>
              </a:spcBef>
            </a:pPr>
            <a:r>
              <a:rPr lang="el-GR" altLang="en-US" sz="2200" dirty="0"/>
              <a:t>Δηλαδή, τα αμερικανικά αγαθά </a:t>
            </a:r>
            <a:r>
              <a:rPr lang="el-GR" altLang="en-US" sz="2200" i="1" dirty="0"/>
              <a:t>γίνονται</a:t>
            </a:r>
            <a:r>
              <a:rPr lang="el-GR" altLang="en-US" sz="2200" dirty="0"/>
              <a:t> </a:t>
            </a:r>
            <a:r>
              <a:rPr lang="el-GR" altLang="en-US" sz="2200" dirty="0" smtClean="0"/>
              <a:t> (το γιατί παρακάτω ...) λιγότερο </a:t>
            </a:r>
            <a:r>
              <a:rPr lang="el-GR" altLang="en-US" sz="2200" dirty="0"/>
              <a:t>ακριβά και έχουν μικρότερη αξία σε σχέση με τα ευρωπαϊκά αγαθά.</a:t>
            </a:r>
            <a:r>
              <a:rPr lang="en-US" altLang="en-US" sz="2200" dirty="0"/>
              <a:t> </a:t>
            </a:r>
            <a:endParaRPr lang="el-GR" altLang="en-US" sz="2200" dirty="0"/>
          </a:p>
          <a:p>
            <a:pPr lvl="1">
              <a:lnSpc>
                <a:spcPct val="80000"/>
              </a:lnSpc>
              <a:spcBef>
                <a:spcPct val="50000"/>
              </a:spcBef>
            </a:pPr>
            <a:r>
              <a:rPr lang="el-GR" altLang="en-US" sz="2200" dirty="0"/>
              <a:t>Οπότε η αξία των αμερικανικών αγαθών σε σχέση με τα ευρωπαϊκά αγαθά μειώνεται.</a:t>
            </a:r>
            <a:endParaRPr lang="en-US" altLang="en-US" sz="2200" dirty="0"/>
          </a:p>
          <a:p>
            <a:endParaRPr lang="en-US" dirty="0"/>
          </a:p>
        </p:txBody>
      </p:sp>
      <p:sp>
        <p:nvSpPr>
          <p:cNvPr id="4" name="Slide Number Placeholder 3"/>
          <p:cNvSpPr>
            <a:spLocks noGrp="1"/>
          </p:cNvSpPr>
          <p:nvPr>
            <p:ph type="sldNum" sz="quarter" idx="12"/>
          </p:nvPr>
        </p:nvSpPr>
        <p:spPr/>
        <p:txBody>
          <a:bodyPr/>
          <a:lstStyle/>
          <a:p>
            <a:fld id="{D166EFDF-EE44-4FF6-9EB4-8B566C18224F}" type="slidenum">
              <a:rPr lang="en-US" smtClean="0"/>
              <a:t>19</a:t>
            </a:fld>
            <a:endParaRPr lang="en-US"/>
          </a:p>
        </p:txBody>
      </p:sp>
    </p:spTree>
    <p:extLst>
      <p:ext uri="{BB962C8B-B14F-4D97-AF65-F5344CB8AC3E}">
        <p14:creationId xmlns:p14="http://schemas.microsoft.com/office/powerpoint/2010/main" val="23648131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763000" cy="1143000"/>
          </a:xfrm>
        </p:spPr>
        <p:txBody>
          <a:bodyPr>
            <a:noAutofit/>
          </a:bodyPr>
          <a:lstStyle/>
          <a:p>
            <a:r>
              <a:rPr lang="el-GR" sz="3600" dirty="0" smtClean="0"/>
              <a:t/>
            </a:r>
            <a:br>
              <a:rPr lang="el-GR" sz="3600" dirty="0" smtClean="0"/>
            </a:br>
            <a:r>
              <a:rPr lang="el-GR" sz="3600" b="1" dirty="0" smtClean="0">
                <a:solidFill>
                  <a:schemeClr val="accent1"/>
                </a:solidFill>
              </a:rPr>
              <a:t>4.1 Ο νόμος της μιας τιμής και η ισοδυναμία των αγοραστικών δυνάμεων (ΙΑΔ)</a:t>
            </a:r>
            <a:br>
              <a:rPr lang="el-GR" sz="3600" b="1" dirty="0" smtClean="0">
                <a:solidFill>
                  <a:schemeClr val="accent1"/>
                </a:solidFill>
              </a:rPr>
            </a:br>
            <a:endParaRPr lang="en-US" sz="3600" b="1" dirty="0">
              <a:solidFill>
                <a:schemeClr val="accent1"/>
              </a:solidFill>
            </a:endParaRPr>
          </a:p>
        </p:txBody>
      </p:sp>
      <p:sp>
        <p:nvSpPr>
          <p:cNvPr id="3" name="Content Placeholder 2"/>
          <p:cNvSpPr>
            <a:spLocks noGrp="1"/>
          </p:cNvSpPr>
          <p:nvPr>
            <p:ph idx="1"/>
          </p:nvPr>
        </p:nvSpPr>
        <p:spPr>
          <a:xfrm>
            <a:off x="457200" y="1600200"/>
            <a:ext cx="8229600" cy="4800600"/>
          </a:xfrm>
        </p:spPr>
        <p:txBody>
          <a:bodyPr>
            <a:normAutofit fontScale="55000" lnSpcReduction="20000"/>
          </a:bodyPr>
          <a:lstStyle/>
          <a:p>
            <a:pPr>
              <a:lnSpc>
                <a:spcPts val="2300"/>
              </a:lnSpc>
            </a:pPr>
            <a:r>
              <a:rPr lang="el-GR" altLang="en-US" sz="4000" dirty="0" smtClean="0"/>
              <a:t>Ο</a:t>
            </a:r>
            <a:r>
              <a:rPr lang="en-US" altLang="en-US" sz="4000" dirty="0" smtClean="0"/>
              <a:t> </a:t>
            </a:r>
            <a:r>
              <a:rPr lang="el-GR" altLang="en-US" sz="4000" b="1" dirty="0" smtClean="0"/>
              <a:t>νόμος της μιας τιμής</a:t>
            </a:r>
            <a:r>
              <a:rPr lang="en-US" altLang="en-US" sz="4000" dirty="0" smtClean="0"/>
              <a:t> </a:t>
            </a:r>
            <a:r>
              <a:rPr lang="el-GR" altLang="en-US" sz="4000" dirty="0" smtClean="0"/>
              <a:t>λέει απλά ότι το</a:t>
            </a:r>
            <a:r>
              <a:rPr lang="en-US" altLang="en-US" sz="4000" dirty="0" smtClean="0"/>
              <a:t> </a:t>
            </a:r>
            <a:r>
              <a:rPr lang="el-GR" altLang="en-US" sz="4000" i="1" dirty="0" smtClean="0"/>
              <a:t>ίδιο</a:t>
            </a:r>
            <a:r>
              <a:rPr lang="en-US" altLang="en-US" sz="4000" dirty="0" smtClean="0"/>
              <a:t> </a:t>
            </a:r>
            <a:r>
              <a:rPr lang="el-GR" altLang="en-US" sz="4000" dirty="0" smtClean="0"/>
              <a:t>αγαθό σε διαφορετικές ανταγωνιστικές αγορές πρέπει να πωλείται στην ίδια τιμή, όταν το κόστος μεταφοράς και τα εμπόδια ανάμεσα στις αγορές είναι επουσιώδη</a:t>
            </a:r>
            <a:endParaRPr lang="en-GB" altLang="en-US" sz="4000" dirty="0" smtClean="0"/>
          </a:p>
          <a:p>
            <a:pPr>
              <a:lnSpc>
                <a:spcPts val="2300"/>
              </a:lnSpc>
            </a:pPr>
            <a:r>
              <a:rPr lang="el-GR" altLang="en-US" sz="4000" dirty="0" smtClean="0"/>
              <a:t>Φανταστείτε μια πιτσαρία στο Σιάτλ και μια στο Βανκούβερ</a:t>
            </a:r>
            <a:r>
              <a:rPr lang="el-GR" altLang="en-US" sz="4000" dirty="0"/>
              <a:t> </a:t>
            </a:r>
            <a:r>
              <a:rPr lang="el-GR" altLang="en-US" sz="4000" dirty="0" smtClean="0"/>
              <a:t>(βρίσκονται στα σύνορα μεταξύ ΗΠΑ και Καναδά).</a:t>
            </a:r>
            <a:endParaRPr lang="en-US" altLang="en-US" sz="4000" dirty="0" smtClean="0"/>
          </a:p>
          <a:p>
            <a:pPr>
              <a:lnSpc>
                <a:spcPts val="2300"/>
              </a:lnSpc>
            </a:pPr>
            <a:r>
              <a:rPr lang="el-GR" altLang="en-US" sz="4000" dirty="0" smtClean="0"/>
              <a:t>Ο νόμος της μιας τιμής λέει ότι η τιμή για την ίδια πίτσα (χρησιμοποιώντας ένα κοινό νόμισμα για τον υπολογισμό της τιμής) στις δύο πόλεις πρέπει να είναι ίδια</a:t>
            </a:r>
            <a:endParaRPr lang="en-US" altLang="en-US" sz="4000" dirty="0" smtClean="0"/>
          </a:p>
          <a:p>
            <a:pPr algn="ctr">
              <a:lnSpc>
                <a:spcPts val="2300"/>
              </a:lnSpc>
              <a:spcBef>
                <a:spcPct val="40000"/>
              </a:spcBef>
              <a:buNone/>
            </a:pPr>
            <a:r>
              <a:rPr lang="en-US" altLang="en-US" sz="4000" i="1" dirty="0" err="1" smtClean="0">
                <a:cs typeface="Times New Roman" pitchFamily="18" charset="0"/>
              </a:rPr>
              <a:t>P</a:t>
            </a:r>
            <a:r>
              <a:rPr lang="en-US" altLang="en-US" sz="4000" i="1" baseline="30000" dirty="0" err="1" smtClean="0">
                <a:cs typeface="Times New Roman" pitchFamily="18" charset="0"/>
              </a:rPr>
              <a:t>pizza</a:t>
            </a:r>
            <a:r>
              <a:rPr lang="en-US" altLang="en-US" sz="4000" baseline="-25000" dirty="0" err="1" smtClean="0">
                <a:cs typeface="Times New Roman" pitchFamily="18" charset="0"/>
              </a:rPr>
              <a:t>US</a:t>
            </a:r>
            <a:r>
              <a:rPr lang="en-US" altLang="en-US" sz="4000" i="1" dirty="0" smtClean="0"/>
              <a:t> </a:t>
            </a:r>
            <a:r>
              <a:rPr lang="en-US" altLang="en-US" sz="4000" dirty="0" smtClean="0">
                <a:cs typeface="Times New Roman" pitchFamily="18" charset="0"/>
              </a:rPr>
              <a:t>= (</a:t>
            </a:r>
            <a:r>
              <a:rPr lang="en-US" altLang="en-US" sz="4000" i="1" dirty="0" smtClean="0"/>
              <a:t>E</a:t>
            </a:r>
            <a:r>
              <a:rPr lang="en-US" altLang="en-US" sz="4000" baseline="-25000" dirty="0" smtClean="0"/>
              <a:t>US$/C$</a:t>
            </a:r>
            <a:r>
              <a:rPr lang="en-US" altLang="en-US" sz="4000" dirty="0" smtClean="0"/>
              <a:t>) x </a:t>
            </a:r>
            <a:r>
              <a:rPr lang="en-US" altLang="en-US" sz="4000" dirty="0" smtClean="0">
                <a:cs typeface="Times New Roman" pitchFamily="18" charset="0"/>
              </a:rPr>
              <a:t>(</a:t>
            </a:r>
            <a:r>
              <a:rPr lang="en-US" altLang="en-US" sz="4000" i="1" dirty="0" err="1" smtClean="0">
                <a:cs typeface="Times New Roman" pitchFamily="18" charset="0"/>
              </a:rPr>
              <a:t>P</a:t>
            </a:r>
            <a:r>
              <a:rPr lang="en-US" altLang="en-US" sz="4000" i="1" baseline="30000" dirty="0" err="1" smtClean="0">
                <a:cs typeface="Times New Roman" pitchFamily="18" charset="0"/>
              </a:rPr>
              <a:t>pizza</a:t>
            </a:r>
            <a:r>
              <a:rPr lang="en-US" altLang="en-US" sz="4000" baseline="-25000" dirty="0" err="1" smtClean="0">
                <a:cs typeface="Times New Roman" pitchFamily="18" charset="0"/>
              </a:rPr>
              <a:t>Canada</a:t>
            </a:r>
            <a:r>
              <a:rPr lang="en-US" altLang="en-US" sz="4000" dirty="0" smtClean="0">
                <a:cs typeface="Times New Roman" pitchFamily="18" charset="0"/>
              </a:rPr>
              <a:t>)</a:t>
            </a:r>
          </a:p>
          <a:p>
            <a:pPr>
              <a:lnSpc>
                <a:spcPts val="2300"/>
              </a:lnSpc>
              <a:spcBef>
                <a:spcPct val="40000"/>
              </a:spcBef>
              <a:buNone/>
            </a:pPr>
            <a:r>
              <a:rPr lang="en-US" altLang="en-US" sz="4000" i="1" dirty="0" err="1" smtClean="0">
                <a:cs typeface="Times New Roman" pitchFamily="18" charset="0"/>
              </a:rPr>
              <a:t>P</a:t>
            </a:r>
            <a:r>
              <a:rPr lang="en-US" altLang="en-US" sz="4000" i="1" baseline="30000" dirty="0" err="1" smtClean="0">
                <a:cs typeface="Times New Roman" pitchFamily="18" charset="0"/>
              </a:rPr>
              <a:t>pizza</a:t>
            </a:r>
            <a:r>
              <a:rPr lang="en-US" altLang="en-US" sz="4000" baseline="-25000" dirty="0" err="1" smtClean="0">
                <a:cs typeface="Times New Roman" pitchFamily="18" charset="0"/>
              </a:rPr>
              <a:t>US</a:t>
            </a:r>
            <a:r>
              <a:rPr lang="en-US" altLang="en-US" sz="4000" baseline="-25000" dirty="0" smtClean="0">
                <a:cs typeface="Times New Roman" pitchFamily="18" charset="0"/>
              </a:rPr>
              <a:t> </a:t>
            </a:r>
            <a:r>
              <a:rPr lang="en-US" altLang="en-US" sz="4000" dirty="0" smtClean="0">
                <a:cs typeface="Times New Roman" pitchFamily="18" charset="0"/>
              </a:rPr>
              <a:t>= </a:t>
            </a:r>
            <a:r>
              <a:rPr lang="el-GR" altLang="en-US" sz="4000" dirty="0" smtClean="0"/>
              <a:t>τιμή πίτσας στο Σιάτλ</a:t>
            </a:r>
            <a:endParaRPr lang="en-US" altLang="en-US" sz="4000" dirty="0" smtClean="0"/>
          </a:p>
          <a:p>
            <a:pPr>
              <a:lnSpc>
                <a:spcPts val="2300"/>
              </a:lnSpc>
              <a:spcBef>
                <a:spcPct val="40000"/>
              </a:spcBef>
              <a:buNone/>
            </a:pPr>
            <a:r>
              <a:rPr lang="en-US" altLang="en-US" sz="4000" i="1" dirty="0" err="1" smtClean="0">
                <a:cs typeface="Times New Roman" pitchFamily="18" charset="0"/>
              </a:rPr>
              <a:t>P</a:t>
            </a:r>
            <a:r>
              <a:rPr lang="en-US" altLang="en-US" sz="4000" i="1" baseline="30000" dirty="0" err="1" smtClean="0">
                <a:cs typeface="Times New Roman" pitchFamily="18" charset="0"/>
              </a:rPr>
              <a:t>pizza</a:t>
            </a:r>
            <a:r>
              <a:rPr lang="en-US" altLang="en-US" sz="4000" baseline="-25000" dirty="0" err="1" smtClean="0">
                <a:cs typeface="Times New Roman" pitchFamily="18" charset="0"/>
              </a:rPr>
              <a:t>Canada</a:t>
            </a:r>
            <a:r>
              <a:rPr lang="en-US" altLang="en-US" sz="4000" dirty="0" smtClean="0"/>
              <a:t> = </a:t>
            </a:r>
            <a:r>
              <a:rPr lang="el-GR" altLang="en-US" sz="4000" dirty="0" smtClean="0"/>
              <a:t>τιμή πίτσας στο Βανκούβερ</a:t>
            </a:r>
            <a:endParaRPr lang="en-US" altLang="en-US" sz="4000" dirty="0" smtClean="0"/>
          </a:p>
          <a:p>
            <a:pPr>
              <a:lnSpc>
                <a:spcPts val="2300"/>
              </a:lnSpc>
              <a:spcBef>
                <a:spcPct val="40000"/>
              </a:spcBef>
              <a:buNone/>
            </a:pPr>
            <a:r>
              <a:rPr lang="en-US" altLang="en-US" sz="4000" i="1" dirty="0" smtClean="0"/>
              <a:t>E</a:t>
            </a:r>
            <a:r>
              <a:rPr lang="en-US" altLang="en-US" sz="4000" baseline="-25000" dirty="0" smtClean="0"/>
              <a:t>US$/C$</a:t>
            </a:r>
            <a:r>
              <a:rPr lang="en-US" altLang="en-US" sz="4000" dirty="0" smtClean="0"/>
              <a:t> = </a:t>
            </a:r>
            <a:r>
              <a:rPr lang="el-GR" altLang="en-US" sz="4000" dirty="0" smtClean="0"/>
              <a:t>συναλλαγματική ισοτιμία δολαρίου ΗΠΑ/δολαρίου Καναδά</a:t>
            </a:r>
            <a:endParaRPr lang="en-US" altLang="en-US" sz="4000" dirty="0" smtClean="0"/>
          </a:p>
          <a:p>
            <a:endParaRPr lang="en-US" dirty="0"/>
          </a:p>
        </p:txBody>
      </p:sp>
      <p:sp>
        <p:nvSpPr>
          <p:cNvPr id="4" name="Slide Number Placeholder 3"/>
          <p:cNvSpPr>
            <a:spLocks noGrp="1"/>
          </p:cNvSpPr>
          <p:nvPr>
            <p:ph type="sldNum" sz="quarter" idx="12"/>
          </p:nvPr>
        </p:nvSpPr>
        <p:spPr/>
        <p:txBody>
          <a:bodyPr/>
          <a:lstStyle/>
          <a:p>
            <a:fld id="{D166EFDF-EE44-4FF6-9EB4-8B566C18224F}" type="slidenum">
              <a:rPr lang="en-US" smtClean="0"/>
              <a:t>2</a:t>
            </a:fld>
            <a:endParaRPr lang="en-US"/>
          </a:p>
        </p:txBody>
      </p:sp>
    </p:spTree>
    <p:extLst>
      <p:ext uri="{BB962C8B-B14F-4D97-AF65-F5344CB8AC3E}">
        <p14:creationId xmlns:p14="http://schemas.microsoft.com/office/powerpoint/2010/main" val="404600816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Autofit/>
          </a:bodyPr>
          <a:lstStyle/>
          <a:p>
            <a:r>
              <a:rPr lang="el-GR" sz="3600" b="1" dirty="0">
                <a:solidFill>
                  <a:schemeClr val="accent1"/>
                </a:solidFill>
              </a:rPr>
              <a:t>Επεξήγηση του τύπου της πραγματικής συναλλαγματικής ισοτιμίας (</a:t>
            </a:r>
            <a:r>
              <a:rPr lang="el-GR" sz="3600" b="1" dirty="0" smtClean="0">
                <a:solidFill>
                  <a:schemeClr val="accent1"/>
                </a:solidFill>
              </a:rPr>
              <a:t>ΙΙ)</a:t>
            </a:r>
            <a:endParaRPr lang="en-US" sz="3600" dirty="0"/>
          </a:p>
        </p:txBody>
      </p:sp>
      <p:sp>
        <p:nvSpPr>
          <p:cNvPr id="3" name="Content Placeholder 2"/>
          <p:cNvSpPr>
            <a:spLocks noGrp="1"/>
          </p:cNvSpPr>
          <p:nvPr>
            <p:ph idx="1"/>
          </p:nvPr>
        </p:nvSpPr>
        <p:spPr>
          <a:xfrm>
            <a:off x="457200" y="1600200"/>
            <a:ext cx="8229600" cy="4800600"/>
          </a:xfrm>
        </p:spPr>
        <p:txBody>
          <a:bodyPr>
            <a:normAutofit fontScale="70000" lnSpcReduction="20000"/>
          </a:bodyPr>
          <a:lstStyle/>
          <a:p>
            <a:pPr marL="342900" lvl="1" indent="-342900">
              <a:buFont typeface="Arial" panose="020B0604020202020204" pitchFamily="34" charset="0"/>
              <a:buChar char="•"/>
            </a:pPr>
            <a:r>
              <a:rPr lang="en-US" altLang="en-US" sz="3400" i="1" dirty="0" err="1"/>
              <a:t>q</a:t>
            </a:r>
            <a:r>
              <a:rPr lang="en-US" altLang="en-US" sz="3400" baseline="-25000" dirty="0" err="1"/>
              <a:t>US</a:t>
            </a:r>
            <a:r>
              <a:rPr lang="en-US" altLang="en-US" sz="3400" baseline="-25000" dirty="0"/>
              <a:t>/EU</a:t>
            </a:r>
            <a:r>
              <a:rPr lang="en-US" altLang="en-US" sz="3400" dirty="0"/>
              <a:t> = (</a:t>
            </a:r>
            <a:r>
              <a:rPr lang="en-US" altLang="en-US" sz="3400" i="1" dirty="0"/>
              <a:t>E</a:t>
            </a:r>
            <a:r>
              <a:rPr lang="en-US" altLang="en-US" sz="3400" baseline="-25000" dirty="0"/>
              <a:t>$/€</a:t>
            </a:r>
            <a:r>
              <a:rPr lang="en-US" altLang="en-US" sz="3400" dirty="0"/>
              <a:t> x </a:t>
            </a:r>
            <a:r>
              <a:rPr lang="en-US" altLang="en-US" sz="3400" i="1" dirty="0">
                <a:cs typeface="Times New Roman" pitchFamily="18" charset="0"/>
              </a:rPr>
              <a:t>P</a:t>
            </a:r>
            <a:r>
              <a:rPr lang="en-US" altLang="en-US" sz="3400" baseline="-25000" dirty="0">
                <a:cs typeface="Times New Roman" pitchFamily="18" charset="0"/>
              </a:rPr>
              <a:t>EU</a:t>
            </a:r>
            <a:r>
              <a:rPr lang="en-US" altLang="en-US" sz="3400" dirty="0">
                <a:cs typeface="Times New Roman" pitchFamily="18" charset="0"/>
              </a:rPr>
              <a:t>)/</a:t>
            </a:r>
            <a:r>
              <a:rPr lang="en-US" altLang="en-US" sz="3400" i="1" dirty="0">
                <a:cs typeface="Times New Roman" pitchFamily="18" charset="0"/>
              </a:rPr>
              <a:t>P</a:t>
            </a:r>
            <a:r>
              <a:rPr lang="en-US" altLang="en-US" sz="3400" baseline="-25000" dirty="0">
                <a:cs typeface="Times New Roman" pitchFamily="18" charset="0"/>
              </a:rPr>
              <a:t>US</a:t>
            </a:r>
            <a:r>
              <a:rPr lang="en-US" altLang="en-US" sz="3400" baseline="-25000" dirty="0"/>
              <a:t> </a:t>
            </a:r>
            <a:endParaRPr lang="el-GR" altLang="en-US" sz="3400" dirty="0"/>
          </a:p>
          <a:p>
            <a:r>
              <a:rPr lang="el-GR" sz="3400" dirty="0" smtClean="0"/>
              <a:t>Αν οι σχετικές τιμές παραμένουν σταθερές (ειδική περίπτωση), τότε </a:t>
            </a:r>
            <a:r>
              <a:rPr lang="el-GR" sz="3400" dirty="0" smtClean="0"/>
              <a:t>οι αλλαγές στην </a:t>
            </a:r>
            <a:r>
              <a:rPr lang="el-GR" sz="3400" dirty="0" smtClean="0"/>
              <a:t>πραγματική και </a:t>
            </a:r>
            <a:r>
              <a:rPr lang="el-GR" sz="3400" dirty="0" smtClean="0"/>
              <a:t>την </a:t>
            </a:r>
            <a:r>
              <a:rPr lang="el-GR" sz="3400" dirty="0" smtClean="0"/>
              <a:t>ονομαστική συναλλαγματική ισοτιμία ταυτίζονται. Π.χ. Η υποτίμηση του $ σε σχέση με το € καθιστά τα αμερικάνικα προϊόντα φθηνότερα από τα ευρωπαϊκά</a:t>
            </a:r>
          </a:p>
          <a:p>
            <a:r>
              <a:rPr lang="el-GR" sz="3400" dirty="0" smtClean="0"/>
              <a:t>Για να έχουμε μία συνολική εικόνα πρέπει να λάβουμε υπόψη μας όχι μόνο τις αλλαγές της ονομαστικής συναλλαγματικής ισοτιμίας αλλά και τις αλλαγές στα σχετικά επίπεδα τιμών</a:t>
            </a:r>
          </a:p>
          <a:p>
            <a:r>
              <a:rPr lang="el-GR" sz="3400" dirty="0" smtClean="0"/>
              <a:t>Η ίδια λογική με όλα τα μακροοικονομικά μεγέθη που έχουν ονομαστική και πραγματική τιμή.</a:t>
            </a:r>
          </a:p>
          <a:p>
            <a:r>
              <a:rPr lang="el-GR" sz="3400" dirty="0" smtClean="0"/>
              <a:t>Η αύξηση της πραγματικής ισοτιμίας $/€ (η πραγματική υποτίμηση του $) σημαίνει ότι τα αμερικάνικα προϊόντα έγιναν λιγότερο </a:t>
            </a:r>
            <a:r>
              <a:rPr lang="el-GR" sz="3400" i="1" dirty="0" smtClean="0"/>
              <a:t>ανταγωνιστικά</a:t>
            </a:r>
            <a:r>
              <a:rPr lang="el-GR" sz="3400" dirty="0" smtClean="0"/>
              <a:t> σε σχέση με τα ευρωπαϊκά</a:t>
            </a:r>
          </a:p>
          <a:p>
            <a:endParaRPr lang="en-US" dirty="0"/>
          </a:p>
        </p:txBody>
      </p:sp>
      <p:sp>
        <p:nvSpPr>
          <p:cNvPr id="4" name="Slide Number Placeholder 3"/>
          <p:cNvSpPr>
            <a:spLocks noGrp="1"/>
          </p:cNvSpPr>
          <p:nvPr>
            <p:ph type="sldNum" sz="quarter" idx="12"/>
          </p:nvPr>
        </p:nvSpPr>
        <p:spPr/>
        <p:txBody>
          <a:bodyPr/>
          <a:lstStyle/>
          <a:p>
            <a:fld id="{D166EFDF-EE44-4FF6-9EB4-8B566C18224F}" type="slidenum">
              <a:rPr lang="en-US" smtClean="0"/>
              <a:t>20</a:t>
            </a:fld>
            <a:endParaRPr lang="en-US"/>
          </a:p>
        </p:txBody>
      </p:sp>
    </p:spTree>
    <p:extLst>
      <p:ext uri="{BB962C8B-B14F-4D97-AF65-F5344CB8AC3E}">
        <p14:creationId xmlns:p14="http://schemas.microsoft.com/office/powerpoint/2010/main" val="4280438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b="1" dirty="0" smtClean="0">
                <a:solidFill>
                  <a:schemeClr val="accent1"/>
                </a:solidFill>
              </a:rPr>
              <a:t>Πως οι μεταβολές των αγορών προϊόντος επηρεάζουν την ΠΣΙ;</a:t>
            </a:r>
            <a:endParaRPr lang="en-US" sz="3600" b="1" dirty="0">
              <a:solidFill>
                <a:schemeClr val="accent1"/>
              </a:solidFill>
            </a:endParaRPr>
          </a:p>
        </p:txBody>
      </p:sp>
      <p:sp>
        <p:nvSpPr>
          <p:cNvPr id="3" name="Content Placeholder 2"/>
          <p:cNvSpPr>
            <a:spLocks noGrp="1"/>
          </p:cNvSpPr>
          <p:nvPr>
            <p:ph idx="1"/>
          </p:nvPr>
        </p:nvSpPr>
        <p:spPr>
          <a:xfrm>
            <a:off x="457200" y="1600200"/>
            <a:ext cx="8229600" cy="5029200"/>
          </a:xfrm>
        </p:spPr>
        <p:txBody>
          <a:bodyPr>
            <a:normAutofit lnSpcReduction="10000"/>
          </a:bodyPr>
          <a:lstStyle/>
          <a:p>
            <a:pPr marL="342900" lvl="1" indent="-342900">
              <a:buFont typeface="Arial" panose="020B0604020202020204" pitchFamily="34" charset="0"/>
              <a:buChar char="•"/>
            </a:pPr>
            <a:r>
              <a:rPr lang="en-US" altLang="en-US" sz="2200" i="1" dirty="0" err="1"/>
              <a:t>q</a:t>
            </a:r>
            <a:r>
              <a:rPr lang="en-US" altLang="en-US" sz="2200" baseline="-25000" dirty="0" err="1"/>
              <a:t>US</a:t>
            </a:r>
            <a:r>
              <a:rPr lang="en-US" altLang="en-US" sz="2200" baseline="-25000" dirty="0"/>
              <a:t>/EU</a:t>
            </a:r>
            <a:r>
              <a:rPr lang="en-US" altLang="en-US" sz="2200" dirty="0"/>
              <a:t> = (</a:t>
            </a:r>
            <a:r>
              <a:rPr lang="en-US" altLang="en-US" sz="2200" i="1" dirty="0"/>
              <a:t>E</a:t>
            </a:r>
            <a:r>
              <a:rPr lang="en-US" altLang="en-US" sz="2200" baseline="-25000" dirty="0"/>
              <a:t>$/€</a:t>
            </a:r>
            <a:r>
              <a:rPr lang="en-US" altLang="en-US" sz="2200" dirty="0"/>
              <a:t> x </a:t>
            </a:r>
            <a:r>
              <a:rPr lang="en-US" altLang="en-US" sz="2200" i="1" dirty="0">
                <a:cs typeface="Times New Roman" pitchFamily="18" charset="0"/>
              </a:rPr>
              <a:t>P</a:t>
            </a:r>
            <a:r>
              <a:rPr lang="en-US" altLang="en-US" sz="2200" baseline="-25000" dirty="0">
                <a:cs typeface="Times New Roman" pitchFamily="18" charset="0"/>
              </a:rPr>
              <a:t>EU</a:t>
            </a:r>
            <a:r>
              <a:rPr lang="en-US" altLang="en-US" sz="2200" dirty="0">
                <a:cs typeface="Times New Roman" pitchFamily="18" charset="0"/>
              </a:rPr>
              <a:t>)/</a:t>
            </a:r>
            <a:r>
              <a:rPr lang="en-US" altLang="en-US" sz="2200" i="1" dirty="0">
                <a:cs typeface="Times New Roman" pitchFamily="18" charset="0"/>
              </a:rPr>
              <a:t>P</a:t>
            </a:r>
            <a:r>
              <a:rPr lang="en-US" altLang="en-US" sz="2200" baseline="-25000" dirty="0">
                <a:cs typeface="Times New Roman" pitchFamily="18" charset="0"/>
              </a:rPr>
              <a:t>US</a:t>
            </a:r>
            <a:r>
              <a:rPr lang="en-US" altLang="en-US" sz="2200" baseline="-25000" dirty="0"/>
              <a:t> </a:t>
            </a:r>
            <a:r>
              <a:rPr lang="en-US" altLang="en-US" sz="2200" baseline="-25000" dirty="0" smtClean="0"/>
              <a:t>. </a:t>
            </a:r>
            <a:r>
              <a:rPr lang="el-GR" altLang="en-US" sz="2200" dirty="0"/>
              <a:t>Τι επηρεάζει την πραγματική συναλλαγματική ισοτιμία; Οι αλλαγές στις αγορές προϊόντος των χωρών (μεταβολές της </a:t>
            </a:r>
            <a:r>
              <a:rPr lang="en-GB" altLang="en-US" sz="2200" dirty="0" smtClean="0"/>
              <a:t>[</a:t>
            </a:r>
            <a:r>
              <a:rPr lang="el-GR" altLang="en-US" sz="2200" u="sng" dirty="0" smtClean="0"/>
              <a:t>σχετικής</a:t>
            </a:r>
            <a:r>
              <a:rPr lang="en-GB" altLang="en-US" sz="2200" dirty="0" smtClean="0"/>
              <a:t>] </a:t>
            </a:r>
            <a:r>
              <a:rPr lang="el-GR" altLang="en-US" sz="2200" dirty="0" smtClean="0"/>
              <a:t>ζήτησης </a:t>
            </a:r>
            <a:r>
              <a:rPr lang="el-GR" altLang="en-US" sz="2200" dirty="0"/>
              <a:t>και </a:t>
            </a:r>
            <a:r>
              <a:rPr lang="el-GR" altLang="en-US" sz="2200" dirty="0" smtClean="0"/>
              <a:t>προσφοράς </a:t>
            </a:r>
            <a:r>
              <a:rPr lang="el-GR" altLang="en-US" sz="2200" dirty="0"/>
              <a:t>προϊόντων) </a:t>
            </a:r>
            <a:endParaRPr lang="el-GR" sz="2200" dirty="0" smtClean="0"/>
          </a:p>
          <a:p>
            <a:r>
              <a:rPr lang="el-GR" sz="2200" dirty="0" smtClean="0"/>
              <a:t>Έστω ότι αυξάνεται η διεθνής ζήτηση για αμερικάνικα προϊόντα σε σχέση με τα ευρωπαϊκά =&gt; υπερβάλλουσα ζήτηση =&gt; αύξηση της σχετικής τιμής των αμερικάνικων προϊόντων =&gt; μείωση  της </a:t>
            </a:r>
            <a:r>
              <a:rPr lang="en-US" altLang="en-US" sz="2200" i="1" dirty="0" err="1"/>
              <a:t>q</a:t>
            </a:r>
            <a:r>
              <a:rPr lang="en-US" altLang="en-US" sz="2200" baseline="-25000" dirty="0" err="1"/>
              <a:t>US</a:t>
            </a:r>
            <a:r>
              <a:rPr lang="en-US" altLang="en-US" sz="2200" baseline="-25000" dirty="0"/>
              <a:t>/EU </a:t>
            </a:r>
            <a:r>
              <a:rPr lang="el-GR" sz="2200" dirty="0" smtClean="0"/>
              <a:t>= πραγματική ανατίμηση του $ ως προς το €</a:t>
            </a:r>
          </a:p>
          <a:p>
            <a:r>
              <a:rPr lang="el-GR" sz="2200" dirty="0"/>
              <a:t>Έστω ότι αυξάνεται </a:t>
            </a:r>
            <a:r>
              <a:rPr lang="el-GR" sz="2200" dirty="0" smtClean="0"/>
              <a:t>η </a:t>
            </a:r>
            <a:r>
              <a:rPr lang="el-GR" altLang="en-US" sz="2200" dirty="0" smtClean="0"/>
              <a:t>σχετική προσφορά </a:t>
            </a:r>
            <a:r>
              <a:rPr lang="el-GR" altLang="en-US" sz="2200" dirty="0"/>
              <a:t>αμερικανικών προϊόντων (λόγω μιας αύξησης της παραγωγικότητας στις ΗΠΑ</a:t>
            </a:r>
            <a:r>
              <a:rPr lang="el-GR" altLang="en-US" sz="2200" dirty="0" smtClean="0"/>
              <a:t>)</a:t>
            </a:r>
            <a:r>
              <a:rPr lang="el-GR" sz="2200" dirty="0"/>
              <a:t> =&gt; υπερβάλλουσα </a:t>
            </a:r>
            <a:r>
              <a:rPr lang="el-GR" sz="2200" dirty="0" smtClean="0"/>
              <a:t>προσφορά (η ζήτηση σταθερή) </a:t>
            </a:r>
            <a:r>
              <a:rPr lang="el-GR" sz="2200" dirty="0"/>
              <a:t>=&gt; </a:t>
            </a:r>
            <a:r>
              <a:rPr lang="el-GR" sz="2200" dirty="0" smtClean="0"/>
              <a:t>μείωση </a:t>
            </a:r>
            <a:r>
              <a:rPr lang="el-GR" sz="2200" dirty="0"/>
              <a:t>της σχετικής τιμής των αμερικάνικων προϊόντων =&gt; </a:t>
            </a:r>
            <a:r>
              <a:rPr lang="el-GR" sz="2200" dirty="0" smtClean="0"/>
              <a:t>αύξηση της </a:t>
            </a:r>
            <a:r>
              <a:rPr lang="en-US" altLang="en-US" sz="2200" i="1" dirty="0" err="1"/>
              <a:t>q</a:t>
            </a:r>
            <a:r>
              <a:rPr lang="en-US" altLang="en-US" sz="2200" baseline="-25000" dirty="0" err="1"/>
              <a:t>US</a:t>
            </a:r>
            <a:r>
              <a:rPr lang="en-US" altLang="en-US" sz="2200" baseline="-25000" dirty="0"/>
              <a:t>/EU </a:t>
            </a:r>
            <a:r>
              <a:rPr lang="el-GR" sz="2200" dirty="0"/>
              <a:t>= </a:t>
            </a:r>
            <a:r>
              <a:rPr lang="el-GR" sz="2200" dirty="0" smtClean="0"/>
              <a:t>πραγματική υποτίμηση </a:t>
            </a:r>
            <a:r>
              <a:rPr lang="el-GR" sz="2200" dirty="0"/>
              <a:t>του $ ως προς το </a:t>
            </a:r>
            <a:r>
              <a:rPr lang="el-GR" sz="2200" dirty="0" smtClean="0"/>
              <a:t>€</a:t>
            </a:r>
          </a:p>
          <a:p>
            <a:r>
              <a:rPr lang="el-GR" sz="2200" dirty="0" smtClean="0"/>
              <a:t>Προσοχή: Στην διαγραμματική απεικόνιση των παραπάνω αλλαγών μετακινούνται οι  </a:t>
            </a:r>
            <a:r>
              <a:rPr lang="en-GB" sz="2200" dirty="0" smtClean="0"/>
              <a:t>RS </a:t>
            </a:r>
            <a:r>
              <a:rPr lang="el-GR" sz="2200" dirty="0" smtClean="0"/>
              <a:t>και  </a:t>
            </a:r>
            <a:r>
              <a:rPr lang="en-GB" sz="2200" dirty="0" smtClean="0"/>
              <a:t>RD</a:t>
            </a:r>
            <a:r>
              <a:rPr lang="el-GR" sz="2200" dirty="0" smtClean="0"/>
              <a:t>. Γιατί;</a:t>
            </a:r>
            <a:endParaRPr lang="en-US" sz="2200" dirty="0"/>
          </a:p>
        </p:txBody>
      </p:sp>
      <p:sp>
        <p:nvSpPr>
          <p:cNvPr id="4" name="Slide Number Placeholder 3"/>
          <p:cNvSpPr>
            <a:spLocks noGrp="1"/>
          </p:cNvSpPr>
          <p:nvPr>
            <p:ph type="sldNum" sz="quarter" idx="12"/>
          </p:nvPr>
        </p:nvSpPr>
        <p:spPr/>
        <p:txBody>
          <a:bodyPr/>
          <a:lstStyle/>
          <a:p>
            <a:fld id="{D166EFDF-EE44-4FF6-9EB4-8B566C18224F}" type="slidenum">
              <a:rPr lang="en-US" smtClean="0"/>
              <a:t>21</a:t>
            </a:fld>
            <a:endParaRPr lang="en-US"/>
          </a:p>
        </p:txBody>
      </p:sp>
    </p:spTree>
    <p:extLst>
      <p:ext uri="{BB962C8B-B14F-4D97-AF65-F5344CB8AC3E}">
        <p14:creationId xmlns:p14="http://schemas.microsoft.com/office/powerpoint/2010/main" val="109426415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l-GR" sz="3600" b="1" dirty="0" smtClean="0">
                <a:solidFill>
                  <a:schemeClr val="accent1"/>
                </a:solidFill>
              </a:rPr>
              <a:t>Διαγραμματική απεικόνιση της </a:t>
            </a:r>
            <a:r>
              <a:rPr lang="el-GR" sz="3600" b="1" u="sng" dirty="0" smtClean="0">
                <a:solidFill>
                  <a:schemeClr val="accent1"/>
                </a:solidFill>
              </a:rPr>
              <a:t>σχετικής</a:t>
            </a:r>
            <a:r>
              <a:rPr lang="el-GR" sz="3600" b="1" dirty="0" smtClean="0">
                <a:solidFill>
                  <a:schemeClr val="accent1"/>
                </a:solidFill>
              </a:rPr>
              <a:t> ζήτησης (</a:t>
            </a:r>
            <a:r>
              <a:rPr lang="en-GB" sz="3600" b="1" dirty="0" smtClean="0">
                <a:solidFill>
                  <a:schemeClr val="accent1"/>
                </a:solidFill>
              </a:rPr>
              <a:t>RD) </a:t>
            </a:r>
            <a:r>
              <a:rPr lang="el-GR" sz="3600" b="1" dirty="0" smtClean="0">
                <a:solidFill>
                  <a:schemeClr val="accent1"/>
                </a:solidFill>
              </a:rPr>
              <a:t>και προσφοράς</a:t>
            </a:r>
            <a:r>
              <a:rPr lang="en-GB" sz="3600" b="1" dirty="0" smtClean="0">
                <a:solidFill>
                  <a:schemeClr val="accent1"/>
                </a:solidFill>
              </a:rPr>
              <a:t> (RS)</a:t>
            </a:r>
            <a:endParaRPr lang="en-US" sz="3600" b="1" dirty="0">
              <a:solidFill>
                <a:schemeClr val="accent1"/>
              </a:solidFill>
            </a:endParaRPr>
          </a:p>
        </p:txBody>
      </p:sp>
      <p:pic>
        <p:nvPicPr>
          <p:cNvPr id="5" name="Picture 5" descr="fig150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a:xfrm>
            <a:off x="1371600" y="1419224"/>
            <a:ext cx="6400799" cy="5133975"/>
          </a:xfrm>
          <a:prstGeom prst="rect">
            <a:avLst/>
          </a:prstGeom>
          <a:noFill/>
        </p:spPr>
      </p:pic>
      <p:sp>
        <p:nvSpPr>
          <p:cNvPr id="2" name="Slide Number Placeholder 1"/>
          <p:cNvSpPr>
            <a:spLocks noGrp="1"/>
          </p:cNvSpPr>
          <p:nvPr>
            <p:ph type="sldNum" sz="quarter" idx="12"/>
          </p:nvPr>
        </p:nvSpPr>
        <p:spPr/>
        <p:txBody>
          <a:bodyPr/>
          <a:lstStyle/>
          <a:p>
            <a:fld id="{D166EFDF-EE44-4FF6-9EB4-8B566C18224F}" type="slidenum">
              <a:rPr lang="en-US" smtClean="0"/>
              <a:t>22</a:t>
            </a:fld>
            <a:endParaRPr lang="en-US"/>
          </a:p>
        </p:txBody>
      </p:sp>
    </p:spTree>
    <p:extLst>
      <p:ext uri="{BB962C8B-B14F-4D97-AF65-F5344CB8AC3E}">
        <p14:creationId xmlns:p14="http://schemas.microsoft.com/office/powerpoint/2010/main" val="211223372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b="1" dirty="0" smtClean="0">
                <a:solidFill>
                  <a:schemeClr val="accent1"/>
                </a:solidFill>
              </a:rPr>
              <a:t>Επεξήγηση της διαγραμματικής απεικόνισης</a:t>
            </a:r>
            <a:endParaRPr lang="en-US" sz="3600" b="1" dirty="0">
              <a:solidFill>
                <a:schemeClr val="accent1"/>
              </a:solidFill>
            </a:endParaRPr>
          </a:p>
        </p:txBody>
      </p:sp>
      <p:sp>
        <p:nvSpPr>
          <p:cNvPr id="3" name="Content Placeholder 2"/>
          <p:cNvSpPr>
            <a:spLocks noGrp="1"/>
          </p:cNvSpPr>
          <p:nvPr>
            <p:ph idx="1"/>
          </p:nvPr>
        </p:nvSpPr>
        <p:spPr>
          <a:xfrm>
            <a:off x="457200" y="1600200"/>
            <a:ext cx="8229600" cy="4876800"/>
          </a:xfrm>
        </p:spPr>
        <p:txBody>
          <a:bodyPr>
            <a:normAutofit fontScale="70000" lnSpcReduction="20000"/>
          </a:bodyPr>
          <a:lstStyle/>
          <a:p>
            <a:pPr>
              <a:lnSpc>
                <a:spcPts val="2500"/>
              </a:lnSpc>
              <a:spcBef>
                <a:spcPct val="0"/>
              </a:spcBef>
            </a:pPr>
            <a:r>
              <a:rPr lang="el-GR" altLang="en-US" dirty="0" smtClean="0"/>
              <a:t>Γιατί η </a:t>
            </a:r>
            <a:r>
              <a:rPr lang="en-GB" altLang="en-US" dirty="0" smtClean="0"/>
              <a:t>RS </a:t>
            </a:r>
            <a:r>
              <a:rPr lang="el-GR" altLang="en-US" dirty="0" smtClean="0"/>
              <a:t>είναι </a:t>
            </a:r>
            <a:r>
              <a:rPr lang="el-GR" altLang="en-US" dirty="0" smtClean="0"/>
              <a:t>παράλληλη στον κάθετο άξονα; Μακροχρόνια</a:t>
            </a:r>
            <a:r>
              <a:rPr lang="el-GR" altLang="en-US" dirty="0"/>
              <a:t>, η </a:t>
            </a:r>
            <a:r>
              <a:rPr lang="el-GR" altLang="en-US" dirty="0" smtClean="0"/>
              <a:t>προσφορά </a:t>
            </a:r>
            <a:r>
              <a:rPr lang="el-GR" altLang="en-US" dirty="0"/>
              <a:t>αγαθών </a:t>
            </a:r>
            <a:r>
              <a:rPr lang="el-GR" altLang="en-US" dirty="0" smtClean="0"/>
              <a:t>και υπηρεσιών </a:t>
            </a:r>
            <a:r>
              <a:rPr lang="el-GR" altLang="en-US" dirty="0"/>
              <a:t>σε κάθε </a:t>
            </a:r>
            <a:r>
              <a:rPr lang="el-GR" altLang="en-US" dirty="0" smtClean="0"/>
              <a:t>χώρα</a:t>
            </a:r>
            <a:r>
              <a:rPr lang="en-GB" altLang="en-US" dirty="0" smtClean="0"/>
              <a:t> </a:t>
            </a:r>
            <a:r>
              <a:rPr lang="el-GR" altLang="en-US" dirty="0" smtClean="0"/>
              <a:t>εξαρτάται </a:t>
            </a:r>
            <a:r>
              <a:rPr lang="el-GR" altLang="en-US" dirty="0"/>
              <a:t>από </a:t>
            </a:r>
            <a:r>
              <a:rPr lang="el-GR" altLang="en-US" dirty="0" smtClean="0"/>
              <a:t>τους συντελεστές παραγωγής,</a:t>
            </a:r>
            <a:r>
              <a:rPr lang="en-GB" altLang="en-US" dirty="0" smtClean="0"/>
              <a:t> </a:t>
            </a:r>
            <a:r>
              <a:rPr lang="el-GR" altLang="en-US" dirty="0" smtClean="0"/>
              <a:t>όπως </a:t>
            </a:r>
            <a:r>
              <a:rPr lang="el-GR" altLang="en-US" dirty="0"/>
              <a:t>η εργασία, το </a:t>
            </a:r>
            <a:r>
              <a:rPr lang="el-GR" altLang="en-US" dirty="0" smtClean="0"/>
              <a:t>κεφάλαιο </a:t>
            </a:r>
            <a:r>
              <a:rPr lang="el-GR" altLang="en-US" dirty="0"/>
              <a:t>και η </a:t>
            </a:r>
            <a:r>
              <a:rPr lang="el-GR" altLang="en-US" dirty="0" smtClean="0"/>
              <a:t>τεχνολογία</a:t>
            </a:r>
            <a:r>
              <a:rPr lang="en-US" altLang="en-US" dirty="0" smtClean="0"/>
              <a:t>—</a:t>
            </a:r>
            <a:r>
              <a:rPr lang="el-GR" altLang="en-US" dirty="0"/>
              <a:t>και όχι τις τιμές </a:t>
            </a:r>
            <a:r>
              <a:rPr lang="en-GB" altLang="en-US" dirty="0"/>
              <a:t> </a:t>
            </a:r>
            <a:r>
              <a:rPr lang="el-GR" altLang="en-US" dirty="0" smtClean="0"/>
              <a:t>ή τη συναλλαγματική ισοτιμία</a:t>
            </a:r>
            <a:r>
              <a:rPr lang="el-GR" altLang="en-US" dirty="0"/>
              <a:t> </a:t>
            </a:r>
            <a:endParaRPr lang="el-GR" altLang="en-US" dirty="0" smtClean="0"/>
          </a:p>
          <a:p>
            <a:pPr>
              <a:lnSpc>
                <a:spcPts val="2500"/>
              </a:lnSpc>
              <a:spcBef>
                <a:spcPct val="0"/>
              </a:spcBef>
            </a:pPr>
            <a:r>
              <a:rPr lang="el-GR" altLang="en-US" dirty="0" smtClean="0"/>
              <a:t>Γιατί η  </a:t>
            </a:r>
            <a:r>
              <a:rPr lang="en-GB" altLang="en-US" dirty="0" smtClean="0"/>
              <a:t>RD </a:t>
            </a:r>
            <a:r>
              <a:rPr lang="el-GR" altLang="en-US" dirty="0" smtClean="0"/>
              <a:t>έχει </a:t>
            </a:r>
            <a:r>
              <a:rPr lang="el-GR" altLang="en-US" dirty="0" smtClean="0"/>
              <a:t>θετική κλίση; Η </a:t>
            </a:r>
            <a:r>
              <a:rPr lang="el-GR" altLang="en-US" dirty="0"/>
              <a:t>ζήτηση για αμερικανικά προϊόντα σε σχέση με τη ζήτηση για ευρωπαϊκά προϊόντα εξαρτάται από τη σχετική τους τιμή ή την πραγματική συναλλαγματική ισοτιμία. Όταν η πραγματική συναλλαγματική </a:t>
            </a:r>
            <a:r>
              <a:rPr lang="el-GR" altLang="en-US" dirty="0" smtClean="0"/>
              <a:t>ισοτιμία, </a:t>
            </a:r>
            <a:r>
              <a:rPr lang="en-US" altLang="en-US" i="1" dirty="0" err="1" smtClean="0"/>
              <a:t>q</a:t>
            </a:r>
            <a:r>
              <a:rPr lang="en-US" altLang="en-US" i="1" baseline="-25000" dirty="0" err="1" smtClean="0"/>
              <a:t>US</a:t>
            </a:r>
            <a:r>
              <a:rPr lang="en-US" altLang="en-US" i="1" baseline="-25000" dirty="0" smtClean="0"/>
              <a:t>/EU</a:t>
            </a:r>
            <a:r>
              <a:rPr lang="en-US" altLang="en-US" i="1" dirty="0" smtClean="0"/>
              <a:t> </a:t>
            </a:r>
            <a:r>
              <a:rPr lang="en-US" altLang="en-US" dirty="0"/>
              <a:t>= (</a:t>
            </a:r>
            <a:r>
              <a:rPr lang="en-US" altLang="en-US" i="1" dirty="0"/>
              <a:t>E</a:t>
            </a:r>
            <a:r>
              <a:rPr lang="en-US" altLang="en-US" i="1" baseline="-25000" dirty="0"/>
              <a:t>$/€</a:t>
            </a:r>
            <a:r>
              <a:rPr lang="en-US" altLang="en-US" i="1" dirty="0"/>
              <a:t>P</a:t>
            </a:r>
            <a:r>
              <a:rPr lang="en-US" altLang="en-US" i="1" baseline="-25000" dirty="0"/>
              <a:t>EU</a:t>
            </a:r>
            <a:r>
              <a:rPr lang="en-US" altLang="en-US" dirty="0"/>
              <a:t>)/</a:t>
            </a:r>
            <a:r>
              <a:rPr lang="en-US" altLang="en-US" i="1" dirty="0"/>
              <a:t>P</a:t>
            </a:r>
            <a:r>
              <a:rPr lang="en-US" altLang="en-US" i="1" baseline="-25000" dirty="0"/>
              <a:t>US</a:t>
            </a:r>
            <a:r>
              <a:rPr lang="el-GR" altLang="en-US" i="1" baseline="-25000" dirty="0" smtClean="0"/>
              <a:t>,</a:t>
            </a:r>
            <a:r>
              <a:rPr lang="el-GR" altLang="en-US" dirty="0"/>
              <a:t> </a:t>
            </a:r>
            <a:r>
              <a:rPr lang="el-GR" altLang="en-US" dirty="0" smtClean="0"/>
              <a:t>αυξάνεται (τα αμερικάνικα προϊόντα γίνονται φθηνότερα)</a:t>
            </a:r>
            <a:r>
              <a:rPr lang="en-US" altLang="en-US" dirty="0" smtClean="0"/>
              <a:t>, </a:t>
            </a:r>
            <a:r>
              <a:rPr lang="el-GR" altLang="en-US" dirty="0"/>
              <a:t>η σχετική ζήτηση για αμερικανικά προϊόντα </a:t>
            </a:r>
            <a:r>
              <a:rPr lang="el-GR" altLang="en-US" dirty="0" smtClean="0"/>
              <a:t>αυξάνεται</a:t>
            </a:r>
          </a:p>
          <a:p>
            <a:pPr>
              <a:lnSpc>
                <a:spcPts val="2500"/>
              </a:lnSpc>
              <a:spcBef>
                <a:spcPct val="0"/>
              </a:spcBef>
            </a:pPr>
            <a:r>
              <a:rPr lang="el-GR" altLang="en-US" dirty="0" smtClean="0"/>
              <a:t>Απεικονίστε διαγραμματικά τις δύο ακόλουθες περιπτώσεις:</a:t>
            </a:r>
          </a:p>
          <a:p>
            <a:pPr lvl="1">
              <a:lnSpc>
                <a:spcPts val="2300"/>
              </a:lnSpc>
              <a:spcBef>
                <a:spcPct val="0"/>
              </a:spcBef>
            </a:pPr>
            <a:r>
              <a:rPr lang="el-GR" altLang="en-US" dirty="0"/>
              <a:t>Η</a:t>
            </a:r>
            <a:r>
              <a:rPr lang="el-GR" altLang="en-US" dirty="0" smtClean="0"/>
              <a:t> τιμή της βενζίνης μειώνεται και τα αμερικάνικα </a:t>
            </a:r>
            <a:r>
              <a:rPr lang="el-GR" altLang="en-US" dirty="0" smtClean="0"/>
              <a:t>αυτοκί</a:t>
            </a:r>
            <a:r>
              <a:rPr lang="el-GR" altLang="en-US" dirty="0"/>
              <a:t>ν</a:t>
            </a:r>
            <a:r>
              <a:rPr lang="el-GR" altLang="en-US" dirty="0" smtClean="0"/>
              <a:t>ητα </a:t>
            </a:r>
            <a:r>
              <a:rPr lang="el-GR" altLang="en-US" dirty="0" smtClean="0"/>
              <a:t>γίνονται ελκυστικότερα</a:t>
            </a:r>
          </a:p>
          <a:p>
            <a:pPr lvl="1">
              <a:lnSpc>
                <a:spcPts val="2300"/>
              </a:lnSpc>
              <a:spcBef>
                <a:spcPct val="0"/>
              </a:spcBef>
            </a:pPr>
            <a:r>
              <a:rPr lang="el-GR" altLang="en-US" dirty="0" smtClean="0"/>
              <a:t>Το αμερικάνικο σύστημα υγείας βελτιώνεται κι αυτό οδηγεί σε αύξηση της παραγωγικότητας της αμερικάνικης οικονομίας</a:t>
            </a:r>
            <a:endParaRPr lang="en-US" altLang="en-US" dirty="0"/>
          </a:p>
          <a:p>
            <a:endParaRPr lang="en-US" dirty="0"/>
          </a:p>
        </p:txBody>
      </p:sp>
      <p:sp>
        <p:nvSpPr>
          <p:cNvPr id="4" name="Slide Number Placeholder 3"/>
          <p:cNvSpPr>
            <a:spLocks noGrp="1"/>
          </p:cNvSpPr>
          <p:nvPr>
            <p:ph type="sldNum" sz="quarter" idx="12"/>
          </p:nvPr>
        </p:nvSpPr>
        <p:spPr/>
        <p:txBody>
          <a:bodyPr/>
          <a:lstStyle/>
          <a:p>
            <a:fld id="{D166EFDF-EE44-4FF6-9EB4-8B566C18224F}" type="slidenum">
              <a:rPr lang="en-US" smtClean="0"/>
              <a:t>23</a:t>
            </a:fld>
            <a:endParaRPr lang="en-US"/>
          </a:p>
        </p:txBody>
      </p:sp>
    </p:spTree>
    <p:extLst>
      <p:ext uri="{BB962C8B-B14F-4D97-AF65-F5344CB8AC3E}">
        <p14:creationId xmlns:p14="http://schemas.microsoft.com/office/powerpoint/2010/main" val="375940412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b="1" dirty="0" smtClean="0">
                <a:solidFill>
                  <a:schemeClr val="accent1"/>
                </a:solidFill>
              </a:rPr>
              <a:t>Συνοψίζοντας την προσέγγιση της πραγματικής συναλλαγματικής ισοτιμίας</a:t>
            </a:r>
            <a:endParaRPr lang="en-US" sz="3600" b="1" dirty="0">
              <a:solidFill>
                <a:schemeClr val="accent1"/>
              </a:solidFill>
            </a:endParaRPr>
          </a:p>
        </p:txBody>
      </p:sp>
      <p:sp>
        <p:nvSpPr>
          <p:cNvPr id="3" name="Content Placeholder 2"/>
          <p:cNvSpPr>
            <a:spLocks noGrp="1"/>
          </p:cNvSpPr>
          <p:nvPr>
            <p:ph idx="1"/>
          </p:nvPr>
        </p:nvSpPr>
        <p:spPr>
          <a:xfrm>
            <a:off x="457200" y="1600200"/>
            <a:ext cx="8229600" cy="4953000"/>
          </a:xfrm>
        </p:spPr>
        <p:txBody>
          <a:bodyPr>
            <a:normAutofit fontScale="70000" lnSpcReduction="20000"/>
          </a:bodyPr>
          <a:lstStyle/>
          <a:p>
            <a:pPr>
              <a:lnSpc>
                <a:spcPts val="2200"/>
              </a:lnSpc>
            </a:pPr>
            <a:r>
              <a:rPr lang="el-GR" altLang="en-US" dirty="0"/>
              <a:t>Σύμφωνα με την</a:t>
            </a:r>
            <a:r>
              <a:rPr lang="en-US" altLang="en-US" dirty="0"/>
              <a:t> PPP, </a:t>
            </a:r>
            <a:r>
              <a:rPr lang="el-GR" altLang="en-US" dirty="0"/>
              <a:t>οι συναλλαγματικές ισοτιμίες προσδιορίζονται από τις σχετικές μέσες τιμές</a:t>
            </a:r>
            <a:r>
              <a:rPr lang="en-US" altLang="en-US" dirty="0"/>
              <a:t>:</a:t>
            </a:r>
          </a:p>
          <a:p>
            <a:pPr algn="ctr">
              <a:lnSpc>
                <a:spcPts val="2200"/>
              </a:lnSpc>
              <a:buNone/>
            </a:pPr>
            <a:r>
              <a:rPr lang="en-US" altLang="en-US" i="1" dirty="0"/>
              <a:t>E</a:t>
            </a:r>
            <a:r>
              <a:rPr lang="en-US" altLang="en-US" baseline="-25000" dirty="0"/>
              <a:t>$/€</a:t>
            </a:r>
            <a:r>
              <a:rPr lang="en-US" altLang="en-US" dirty="0"/>
              <a:t> = </a:t>
            </a:r>
            <a:r>
              <a:rPr lang="en-US" altLang="en-US" i="1" dirty="0">
                <a:cs typeface="Times New Roman" pitchFamily="18" charset="0"/>
              </a:rPr>
              <a:t>P</a:t>
            </a:r>
            <a:r>
              <a:rPr lang="en-US" altLang="en-US" baseline="-25000" dirty="0">
                <a:cs typeface="Times New Roman" pitchFamily="18" charset="0"/>
              </a:rPr>
              <a:t>US</a:t>
            </a:r>
            <a:r>
              <a:rPr lang="en-US" altLang="en-US" dirty="0">
                <a:cs typeface="Times New Roman" pitchFamily="18" charset="0"/>
              </a:rPr>
              <a:t>/</a:t>
            </a:r>
            <a:r>
              <a:rPr lang="en-US" altLang="en-US" i="1" dirty="0">
                <a:cs typeface="Times New Roman" pitchFamily="18" charset="0"/>
              </a:rPr>
              <a:t>P</a:t>
            </a:r>
            <a:r>
              <a:rPr lang="en-US" altLang="en-US" baseline="-25000" dirty="0">
                <a:cs typeface="Times New Roman" pitchFamily="18" charset="0"/>
              </a:rPr>
              <a:t>EU</a:t>
            </a:r>
          </a:p>
          <a:p>
            <a:pPr>
              <a:lnSpc>
                <a:spcPts val="2200"/>
              </a:lnSpc>
              <a:spcBef>
                <a:spcPct val="70000"/>
              </a:spcBef>
            </a:pPr>
            <a:r>
              <a:rPr lang="el-GR" altLang="en-US" dirty="0"/>
              <a:t>Σύμφωνα με την πιο γενική προσέγγιση της πραγματικής συναλλαγματικής ισοτιμίας, οι συναλλαγματικές ισοτιμίες μπορεί να επηρεάζονται κι από την πραγματική συναλλαγματική ισοτιμία</a:t>
            </a:r>
            <a:r>
              <a:rPr lang="en-US" altLang="en-US" dirty="0"/>
              <a:t>: </a:t>
            </a:r>
          </a:p>
          <a:p>
            <a:pPr algn="ctr">
              <a:lnSpc>
                <a:spcPts val="2200"/>
              </a:lnSpc>
              <a:buNone/>
            </a:pPr>
            <a:r>
              <a:rPr lang="en-US" altLang="en-US" i="1" dirty="0"/>
              <a:t>E</a:t>
            </a:r>
            <a:r>
              <a:rPr lang="en-US" altLang="en-US" baseline="-25000" dirty="0"/>
              <a:t>$/€</a:t>
            </a:r>
            <a:r>
              <a:rPr lang="en-US" altLang="en-US" dirty="0"/>
              <a:t> = </a:t>
            </a:r>
            <a:r>
              <a:rPr lang="en-US" altLang="en-US" i="1" dirty="0" err="1"/>
              <a:t>q</a:t>
            </a:r>
            <a:r>
              <a:rPr lang="en-US" altLang="en-US" baseline="-25000" dirty="0" err="1"/>
              <a:t>US</a:t>
            </a:r>
            <a:r>
              <a:rPr lang="en-US" altLang="en-US" baseline="-25000" dirty="0"/>
              <a:t>/EU </a:t>
            </a:r>
            <a:r>
              <a:rPr lang="en-US" altLang="en-US" dirty="0"/>
              <a:t>x </a:t>
            </a:r>
            <a:r>
              <a:rPr lang="en-US" altLang="en-US" i="1" dirty="0">
                <a:cs typeface="Times New Roman" pitchFamily="18" charset="0"/>
              </a:rPr>
              <a:t>P</a:t>
            </a:r>
            <a:r>
              <a:rPr lang="en-US" altLang="en-US" baseline="-25000" dirty="0">
                <a:cs typeface="Times New Roman" pitchFamily="18" charset="0"/>
              </a:rPr>
              <a:t>US</a:t>
            </a:r>
            <a:r>
              <a:rPr lang="en-US" altLang="en-US" dirty="0">
                <a:cs typeface="Times New Roman" pitchFamily="18" charset="0"/>
              </a:rPr>
              <a:t>/</a:t>
            </a:r>
            <a:r>
              <a:rPr lang="en-US" altLang="en-US" i="1" dirty="0">
                <a:cs typeface="Times New Roman" pitchFamily="18" charset="0"/>
              </a:rPr>
              <a:t>P</a:t>
            </a:r>
            <a:r>
              <a:rPr lang="en-US" altLang="en-US" baseline="-25000" dirty="0">
                <a:cs typeface="Times New Roman" pitchFamily="18" charset="0"/>
              </a:rPr>
              <a:t>EU</a:t>
            </a:r>
          </a:p>
          <a:p>
            <a:pPr>
              <a:lnSpc>
                <a:spcPts val="2200"/>
              </a:lnSpc>
            </a:pPr>
            <a:r>
              <a:rPr lang="el-GR" altLang="en-US" dirty="0"/>
              <a:t>Πώς επηρεάζεται η ονομαστική συναλλαγματική ισοτιμία; </a:t>
            </a:r>
          </a:p>
          <a:p>
            <a:pPr>
              <a:lnSpc>
                <a:spcPts val="2200"/>
              </a:lnSpc>
            </a:pPr>
            <a:r>
              <a:rPr lang="el-GR" altLang="en-US" dirty="0" smtClean="0"/>
              <a:t>Όταν </a:t>
            </a:r>
            <a:r>
              <a:rPr lang="el-GR" altLang="en-US" dirty="0"/>
              <a:t>μεταβάλλονται μόνο οι νομισματικοί παράγοντες και η ΡΡΡ ισχύει, έχουμε τις ίδιες προβλέψεις με προηγουμένως. Δεν επηρεάζεται η πραγματική συναλλαγματική ισοτιμία.</a:t>
            </a:r>
            <a:r>
              <a:rPr lang="el-GR" altLang="en-US" dirty="0">
                <a:cs typeface="Times New Roman" pitchFamily="18" charset="0"/>
              </a:rPr>
              <a:t> </a:t>
            </a:r>
            <a:endParaRPr lang="en-US" altLang="en-US" dirty="0">
              <a:cs typeface="Times New Roman" pitchFamily="18" charset="0"/>
            </a:endParaRPr>
          </a:p>
          <a:p>
            <a:pPr>
              <a:lnSpc>
                <a:spcPts val="2200"/>
              </a:lnSpc>
              <a:spcBef>
                <a:spcPct val="50000"/>
              </a:spcBef>
            </a:pPr>
            <a:r>
              <a:rPr lang="el-GR" altLang="en-US" dirty="0"/>
              <a:t>Όταν μεταβάλλονται οι παράγοντες που επηρεάζουν το πραγματικό προϊόν, μεταβάλλεται η πραγματική συναλλαγματική ισοτιμία</a:t>
            </a:r>
            <a:r>
              <a:rPr lang="en-US" altLang="en-US" dirty="0" smtClean="0">
                <a:cs typeface="Times New Roman" pitchFamily="18" charset="0"/>
              </a:rPr>
              <a:t>.</a:t>
            </a:r>
            <a:r>
              <a:rPr lang="el-GR" altLang="en-US" dirty="0" smtClean="0">
                <a:cs typeface="Times New Roman" pitchFamily="18" charset="0"/>
              </a:rPr>
              <a:t> Η μεταβολή της προσφοράς όμως μεταβάλλει και το επίπεδο τιμών (βλέπε παρακάτω)</a:t>
            </a:r>
            <a:endParaRPr lang="en-US" altLang="en-US" dirty="0">
              <a:cs typeface="Times New Roman" pitchFamily="18" charset="0"/>
            </a:endParaRPr>
          </a:p>
          <a:p>
            <a:endParaRPr lang="en-US" dirty="0"/>
          </a:p>
        </p:txBody>
      </p:sp>
      <p:sp>
        <p:nvSpPr>
          <p:cNvPr id="4" name="Slide Number Placeholder 3"/>
          <p:cNvSpPr>
            <a:spLocks noGrp="1"/>
          </p:cNvSpPr>
          <p:nvPr>
            <p:ph type="sldNum" sz="quarter" idx="12"/>
          </p:nvPr>
        </p:nvSpPr>
        <p:spPr/>
        <p:txBody>
          <a:bodyPr/>
          <a:lstStyle/>
          <a:p>
            <a:fld id="{D166EFDF-EE44-4FF6-9EB4-8B566C18224F}" type="slidenum">
              <a:rPr lang="en-US" smtClean="0"/>
              <a:t>24</a:t>
            </a:fld>
            <a:endParaRPr lang="en-US"/>
          </a:p>
        </p:txBody>
      </p:sp>
    </p:spTree>
    <p:extLst>
      <p:ext uri="{BB962C8B-B14F-4D97-AF65-F5344CB8AC3E}">
        <p14:creationId xmlns:p14="http://schemas.microsoft.com/office/powerpoint/2010/main" val="206809204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b="1" dirty="0" smtClean="0">
                <a:solidFill>
                  <a:schemeClr val="accent1"/>
                </a:solidFill>
              </a:rPr>
              <a:t>Αποτελέσματα </a:t>
            </a:r>
            <a:r>
              <a:rPr lang="el-GR" sz="3600" b="1" dirty="0" smtClean="0">
                <a:solidFill>
                  <a:schemeClr val="accent1"/>
                </a:solidFill>
              </a:rPr>
              <a:t>των μεταβολών στις αγορές χρήματος και προϊόντος στην </a:t>
            </a:r>
            <a:r>
              <a:rPr lang="en-US" altLang="en-US" sz="3600" b="1" i="1" dirty="0">
                <a:solidFill>
                  <a:schemeClr val="accent1"/>
                </a:solidFill>
              </a:rPr>
              <a:t>E</a:t>
            </a:r>
            <a:r>
              <a:rPr lang="en-US" altLang="en-US" sz="3600" b="1" baseline="-25000" dirty="0">
                <a:solidFill>
                  <a:schemeClr val="accent1"/>
                </a:solidFill>
              </a:rPr>
              <a:t>$/€</a:t>
            </a:r>
            <a:r>
              <a:rPr lang="en-US" altLang="en-US" sz="3600" b="1" dirty="0">
                <a:solidFill>
                  <a:schemeClr val="accent1"/>
                </a:solidFill>
              </a:rPr>
              <a:t> </a:t>
            </a:r>
            <a:endParaRPr lang="en-US" sz="3600" b="1" dirty="0">
              <a:solidFill>
                <a:schemeClr val="accent1"/>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49965163"/>
              </p:ext>
            </p:extLst>
          </p:nvPr>
        </p:nvGraphicFramePr>
        <p:xfrm>
          <a:off x="457200" y="1600200"/>
          <a:ext cx="8229600" cy="4724398"/>
        </p:xfrm>
        <a:graphic>
          <a:graphicData uri="http://schemas.openxmlformats.org/drawingml/2006/table">
            <a:tbl>
              <a:tblPr firstRow="1" bandRow="1">
                <a:tableStyleId>{5C22544A-7EE6-4342-B048-85BDC9FD1C3A}</a:tableStyleId>
              </a:tblPr>
              <a:tblGrid>
                <a:gridCol w="4114800"/>
                <a:gridCol w="4114800"/>
              </a:tblGrid>
              <a:tr h="674914">
                <a:tc>
                  <a:txBody>
                    <a:bodyPr/>
                    <a:lstStyle/>
                    <a:p>
                      <a:r>
                        <a:rPr lang="el-GR" dirty="0" smtClean="0"/>
                        <a:t>Μεταβολή</a:t>
                      </a:r>
                      <a:endParaRPr lang="en-US" dirty="0"/>
                    </a:p>
                  </a:txBody>
                  <a:tcPr/>
                </a:tc>
                <a:tc>
                  <a:txBody>
                    <a:bodyPr/>
                    <a:lstStyle/>
                    <a:p>
                      <a:r>
                        <a:rPr lang="el-GR" dirty="0" smtClean="0"/>
                        <a:t>Αποτελέσματα στη μακροχρόνια </a:t>
                      </a:r>
                      <a:r>
                        <a:rPr lang="el-GR" i="1" dirty="0" smtClean="0"/>
                        <a:t>ονομαστική</a:t>
                      </a:r>
                      <a:r>
                        <a:rPr lang="el-GR" baseline="0" dirty="0" smtClean="0"/>
                        <a:t> συναλλαγματική ισοτιμία</a:t>
                      </a:r>
                      <a:endParaRPr lang="en-US" dirty="0"/>
                    </a:p>
                  </a:txBody>
                  <a:tcPr/>
                </a:tc>
              </a:tr>
              <a:tr h="674914">
                <a:tc gridSpan="2">
                  <a:txBody>
                    <a:bodyPr/>
                    <a:lstStyle/>
                    <a:p>
                      <a:pPr algn="ctr"/>
                      <a:r>
                        <a:rPr lang="el-GR" b="1" dirty="0" smtClean="0"/>
                        <a:t>Αγορά χρήματος</a:t>
                      </a:r>
                      <a:endParaRPr lang="en-US" b="1" dirty="0"/>
                    </a:p>
                  </a:txBody>
                  <a:tcPr/>
                </a:tc>
                <a:tc hMerge="1">
                  <a:txBody>
                    <a:bodyPr/>
                    <a:lstStyle/>
                    <a:p>
                      <a:endParaRPr lang="en-US" dirty="0"/>
                    </a:p>
                  </a:txBody>
                  <a:tcPr/>
                </a:tc>
              </a:tr>
              <a:tr h="674914">
                <a:tc>
                  <a:txBody>
                    <a:bodyPr/>
                    <a:lstStyle/>
                    <a:p>
                      <a:r>
                        <a:rPr lang="el-GR" dirty="0" smtClean="0"/>
                        <a:t>Αύξηση του επιπέδου προσφοράς χρήματος</a:t>
                      </a:r>
                      <a:r>
                        <a:rPr lang="el-GR" baseline="0" dirty="0" smtClean="0"/>
                        <a:t> στις ΗΠΑ</a:t>
                      </a:r>
                      <a:endParaRPr lang="en-US" dirty="0"/>
                    </a:p>
                  </a:txBody>
                  <a:tcPr/>
                </a:tc>
                <a:tc>
                  <a:txBody>
                    <a:bodyPr/>
                    <a:lstStyle/>
                    <a:p>
                      <a:r>
                        <a:rPr lang="el-GR" dirty="0" smtClean="0"/>
                        <a:t>Αναλογική αύξηση (υποτίμηση του $)</a:t>
                      </a:r>
                      <a:endParaRPr lang="en-US" dirty="0"/>
                    </a:p>
                  </a:txBody>
                  <a:tcPr/>
                </a:tc>
              </a:tr>
              <a:tr h="674914">
                <a:tc>
                  <a:txBody>
                    <a:bodyPr/>
                    <a:lstStyle/>
                    <a:p>
                      <a:r>
                        <a:rPr lang="el-GR" dirty="0" smtClean="0"/>
                        <a:t>Αύξηση του ρυθμού μεταβολής της προσφοράς χρήματος στις ΗΠΑ</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dirty="0" smtClean="0"/>
                        <a:t>Αύξηση (υποτίμηση του $)</a:t>
                      </a:r>
                      <a:endParaRPr lang="en-US" dirty="0" smtClean="0"/>
                    </a:p>
                    <a:p>
                      <a:endParaRPr lang="en-US" dirty="0"/>
                    </a:p>
                  </a:txBody>
                  <a:tcPr/>
                </a:tc>
              </a:tr>
              <a:tr h="674914">
                <a:tc gridSpan="2">
                  <a:txBody>
                    <a:bodyPr/>
                    <a:lstStyle/>
                    <a:p>
                      <a:pPr algn="ctr"/>
                      <a:r>
                        <a:rPr lang="el-GR" b="1" dirty="0" smtClean="0"/>
                        <a:t>Αγορά προϊόντος</a:t>
                      </a:r>
                      <a:endParaRPr lang="en-US" b="1" dirty="0"/>
                    </a:p>
                  </a:txBody>
                  <a:tcPr/>
                </a:tc>
                <a:tc hMerge="1">
                  <a:txBody>
                    <a:bodyPr/>
                    <a:lstStyle/>
                    <a:p>
                      <a:endParaRPr lang="en-US" dirty="0"/>
                    </a:p>
                  </a:txBody>
                  <a:tcPr/>
                </a:tc>
              </a:tr>
              <a:tr h="674914">
                <a:tc>
                  <a:txBody>
                    <a:bodyPr/>
                    <a:lstStyle/>
                    <a:p>
                      <a:r>
                        <a:rPr lang="el-GR" dirty="0" smtClean="0"/>
                        <a:t>Αύξηση της ζήτησης του προϊόντος των ΗΠΑ</a:t>
                      </a:r>
                      <a:endParaRPr lang="en-US" dirty="0"/>
                    </a:p>
                  </a:txBody>
                  <a:tcPr/>
                </a:tc>
                <a:tc>
                  <a:txBody>
                    <a:bodyPr/>
                    <a:lstStyle/>
                    <a:p>
                      <a:r>
                        <a:rPr lang="el-GR" dirty="0" smtClean="0"/>
                        <a:t>Μείωση (ανατίμηση του $)</a:t>
                      </a:r>
                      <a:endParaRPr lang="en-US" dirty="0"/>
                    </a:p>
                  </a:txBody>
                  <a:tcPr/>
                </a:tc>
              </a:tr>
              <a:tr h="674914">
                <a:tc>
                  <a:txBody>
                    <a:bodyPr/>
                    <a:lstStyle/>
                    <a:p>
                      <a:r>
                        <a:rPr lang="el-GR" dirty="0" smtClean="0"/>
                        <a:t>Αύξηση της προσφοράς προϊόντος στις</a:t>
                      </a:r>
                      <a:r>
                        <a:rPr lang="el-GR" baseline="0" dirty="0" smtClean="0"/>
                        <a:t> </a:t>
                      </a:r>
                      <a:r>
                        <a:rPr lang="el-GR" dirty="0" smtClean="0"/>
                        <a:t>ΗΠΑ</a:t>
                      </a:r>
                      <a:endParaRPr lang="en-US" dirty="0"/>
                    </a:p>
                  </a:txBody>
                  <a:tcPr/>
                </a:tc>
                <a:tc>
                  <a:txBody>
                    <a:bodyPr/>
                    <a:lstStyle/>
                    <a:p>
                      <a:r>
                        <a:rPr lang="el-GR" dirty="0" smtClean="0"/>
                        <a:t>???</a:t>
                      </a:r>
                      <a:endParaRPr lang="en-US" dirty="0"/>
                    </a:p>
                  </a:txBody>
                  <a:tcPr/>
                </a:tc>
              </a:tr>
            </a:tbl>
          </a:graphicData>
        </a:graphic>
      </p:graphicFrame>
      <p:sp>
        <p:nvSpPr>
          <p:cNvPr id="3" name="Slide Number Placeholder 2"/>
          <p:cNvSpPr>
            <a:spLocks noGrp="1"/>
          </p:cNvSpPr>
          <p:nvPr>
            <p:ph type="sldNum" sz="quarter" idx="12"/>
          </p:nvPr>
        </p:nvSpPr>
        <p:spPr/>
        <p:txBody>
          <a:bodyPr/>
          <a:lstStyle/>
          <a:p>
            <a:fld id="{D166EFDF-EE44-4FF6-9EB4-8B566C18224F}" type="slidenum">
              <a:rPr lang="en-US" smtClean="0"/>
              <a:t>25</a:t>
            </a:fld>
            <a:endParaRPr lang="en-US"/>
          </a:p>
        </p:txBody>
      </p:sp>
    </p:spTree>
    <p:extLst>
      <p:ext uri="{BB962C8B-B14F-4D97-AF65-F5344CB8AC3E}">
        <p14:creationId xmlns:p14="http://schemas.microsoft.com/office/powerpoint/2010/main" val="410016379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altLang="en-US" sz="3600" b="1" dirty="0" smtClean="0">
                <a:solidFill>
                  <a:schemeClr val="accent1"/>
                </a:solidFill>
                <a:cs typeface="Times New Roman" pitchFamily="18" charset="0"/>
              </a:rPr>
              <a:t>Γιατί η </a:t>
            </a:r>
            <a:r>
              <a:rPr lang="el-GR" altLang="en-US" sz="3600" b="1" dirty="0">
                <a:solidFill>
                  <a:schemeClr val="accent1"/>
                </a:solidFill>
                <a:cs typeface="Times New Roman" pitchFamily="18" charset="0"/>
              </a:rPr>
              <a:t>μεταβολή της </a:t>
            </a:r>
            <a:r>
              <a:rPr lang="el-GR" altLang="en-US" sz="3600" b="1" dirty="0" smtClean="0">
                <a:solidFill>
                  <a:schemeClr val="accent1"/>
                </a:solidFill>
                <a:cs typeface="Times New Roman" pitchFamily="18" charset="0"/>
              </a:rPr>
              <a:t>προσφοράς </a:t>
            </a:r>
            <a:r>
              <a:rPr lang="el-GR" altLang="en-US" sz="3600" b="1" dirty="0">
                <a:solidFill>
                  <a:schemeClr val="accent1"/>
                </a:solidFill>
                <a:cs typeface="Times New Roman" pitchFamily="18" charset="0"/>
              </a:rPr>
              <a:t>μεταβάλλει και το επίπεδο </a:t>
            </a:r>
            <a:r>
              <a:rPr lang="el-GR" altLang="en-US" sz="3600" b="1" dirty="0" smtClean="0">
                <a:solidFill>
                  <a:schemeClr val="accent1"/>
                </a:solidFill>
                <a:cs typeface="Times New Roman" pitchFamily="18" charset="0"/>
              </a:rPr>
              <a:t>τιμών;</a:t>
            </a:r>
            <a:endParaRPr lang="en-US" sz="3600" b="1" dirty="0">
              <a:solidFill>
                <a:schemeClr val="accent1"/>
              </a:solidFill>
            </a:endParaRPr>
          </a:p>
        </p:txBody>
      </p:sp>
      <p:sp>
        <p:nvSpPr>
          <p:cNvPr id="3" name="Content Placeholder 2"/>
          <p:cNvSpPr>
            <a:spLocks noGrp="1"/>
          </p:cNvSpPr>
          <p:nvPr>
            <p:ph idx="1"/>
          </p:nvPr>
        </p:nvSpPr>
        <p:spPr/>
        <p:txBody>
          <a:bodyPr>
            <a:normAutofit fontScale="85000" lnSpcReduction="10000"/>
          </a:bodyPr>
          <a:lstStyle/>
          <a:p>
            <a:r>
              <a:rPr lang="el-GR" dirty="0" smtClean="0"/>
              <a:t>Η αύξηση της σχετικής προσφοράς του προϊόντος των ΗΠΑ αυξάνει την </a:t>
            </a:r>
            <a:r>
              <a:rPr lang="en-US" altLang="en-US" i="1" dirty="0" err="1" smtClean="0"/>
              <a:t>q</a:t>
            </a:r>
            <a:r>
              <a:rPr lang="en-US" altLang="en-US" baseline="-25000" dirty="0" err="1" smtClean="0"/>
              <a:t>US</a:t>
            </a:r>
            <a:r>
              <a:rPr lang="en-US" altLang="en-US" baseline="-25000" dirty="0" smtClean="0"/>
              <a:t>/EU</a:t>
            </a:r>
            <a:r>
              <a:rPr lang="el-GR" altLang="en-US" baseline="-25000" dirty="0" smtClean="0"/>
              <a:t> </a:t>
            </a:r>
            <a:r>
              <a:rPr lang="el-GR" dirty="0" smtClean="0"/>
              <a:t>(πραγματική υποτίμηση του $)</a:t>
            </a:r>
          </a:p>
          <a:p>
            <a:r>
              <a:rPr lang="el-GR" dirty="0" smtClean="0"/>
              <a:t>Επειδή όμως </a:t>
            </a:r>
          </a:p>
          <a:p>
            <a:pPr marL="0" indent="0">
              <a:buNone/>
            </a:pPr>
            <a:r>
              <a:rPr lang="el-GR" altLang="en-US" i="1" dirty="0" smtClean="0">
                <a:cs typeface="Times New Roman" pitchFamily="18" charset="0"/>
              </a:rPr>
              <a:t>			</a:t>
            </a:r>
            <a:r>
              <a:rPr lang="en-US" altLang="en-US" i="1" dirty="0" smtClean="0">
                <a:cs typeface="Times New Roman" pitchFamily="18" charset="0"/>
              </a:rPr>
              <a:t>P</a:t>
            </a:r>
            <a:r>
              <a:rPr lang="en-US" altLang="en-US" baseline="-25000" dirty="0" smtClean="0">
                <a:cs typeface="Times New Roman" pitchFamily="18" charset="0"/>
              </a:rPr>
              <a:t>US </a:t>
            </a:r>
            <a:r>
              <a:rPr lang="en-US" altLang="en-US" dirty="0">
                <a:cs typeface="Times New Roman" pitchFamily="18" charset="0"/>
              </a:rPr>
              <a:t>= </a:t>
            </a:r>
            <a:r>
              <a:rPr lang="en-US" altLang="en-US" i="1" dirty="0" err="1">
                <a:cs typeface="Times New Roman" pitchFamily="18" charset="0"/>
              </a:rPr>
              <a:t>M</a:t>
            </a:r>
            <a:r>
              <a:rPr lang="en-US" altLang="en-US" i="1" baseline="30000" dirty="0" err="1">
                <a:cs typeface="Times New Roman" pitchFamily="18" charset="0"/>
              </a:rPr>
              <a:t>s</a:t>
            </a:r>
            <a:r>
              <a:rPr lang="en-US" altLang="en-US" baseline="-25000" dirty="0" err="1">
                <a:cs typeface="Times New Roman" pitchFamily="18" charset="0"/>
              </a:rPr>
              <a:t>US</a:t>
            </a:r>
            <a:r>
              <a:rPr lang="en-US" altLang="en-US" dirty="0">
                <a:cs typeface="Times New Roman" pitchFamily="18" charset="0"/>
              </a:rPr>
              <a:t>/</a:t>
            </a:r>
            <a:r>
              <a:rPr lang="en-US" altLang="en-US" i="1" dirty="0">
                <a:cs typeface="Times New Roman" pitchFamily="18" charset="0"/>
              </a:rPr>
              <a:t>L </a:t>
            </a:r>
            <a:r>
              <a:rPr lang="en-US" altLang="en-US" dirty="0">
                <a:cs typeface="Times New Roman" pitchFamily="18" charset="0"/>
              </a:rPr>
              <a:t>(</a:t>
            </a:r>
            <a:r>
              <a:rPr lang="en-US" altLang="en-US" i="1" dirty="0">
                <a:cs typeface="Times New Roman" pitchFamily="18" charset="0"/>
              </a:rPr>
              <a:t>R</a:t>
            </a:r>
            <a:r>
              <a:rPr lang="en-US" altLang="en-US" baseline="-25000" dirty="0"/>
              <a:t>$</a:t>
            </a:r>
            <a:r>
              <a:rPr lang="en-US" altLang="en-US" dirty="0"/>
              <a:t>, </a:t>
            </a:r>
            <a:r>
              <a:rPr lang="en-US" altLang="en-US" i="1" dirty="0"/>
              <a:t>Y</a:t>
            </a:r>
            <a:r>
              <a:rPr lang="en-US" altLang="en-US" baseline="-25000" dirty="0">
                <a:cs typeface="Times New Roman" pitchFamily="18" charset="0"/>
              </a:rPr>
              <a:t>US</a:t>
            </a:r>
            <a:r>
              <a:rPr lang="en-US" altLang="en-US" dirty="0" smtClean="0">
                <a:cs typeface="Times New Roman" pitchFamily="18" charset="0"/>
              </a:rPr>
              <a:t>)</a:t>
            </a:r>
            <a:r>
              <a:rPr lang="el-GR" altLang="en-US" dirty="0" smtClean="0"/>
              <a:t>, </a:t>
            </a:r>
          </a:p>
          <a:p>
            <a:pPr marL="400050" lvl="1" indent="0">
              <a:buNone/>
            </a:pPr>
            <a:r>
              <a:rPr lang="el-GR" altLang="en-US" dirty="0" smtClean="0"/>
              <a:t>η</a:t>
            </a:r>
            <a:r>
              <a:rPr lang="el-GR" dirty="0" smtClean="0"/>
              <a:t> </a:t>
            </a:r>
            <a:r>
              <a:rPr lang="el-GR" dirty="0"/>
              <a:t>αύξηση της σχετικής προσφοράς του προϊόντος των ΗΠΑ </a:t>
            </a:r>
            <a:r>
              <a:rPr lang="el-GR" dirty="0" smtClean="0"/>
              <a:t>αυξάνει και τη ζήτηση χρήματος στις ΗΠΑ  πιέζοντας προς τα κάτω το επίπεδο τιμών στις ΗΠΑ (</a:t>
            </a:r>
            <a:r>
              <a:rPr lang="en-US" altLang="en-US" i="1" dirty="0" smtClean="0">
                <a:cs typeface="Times New Roman" pitchFamily="18" charset="0"/>
              </a:rPr>
              <a:t>P</a:t>
            </a:r>
            <a:r>
              <a:rPr lang="en-US" altLang="en-US" baseline="-25000" dirty="0" smtClean="0">
                <a:cs typeface="Times New Roman" pitchFamily="18" charset="0"/>
              </a:rPr>
              <a:t>US</a:t>
            </a:r>
            <a:r>
              <a:rPr lang="el-GR" altLang="en-US" dirty="0" smtClean="0"/>
              <a:t>↓</a:t>
            </a:r>
            <a:r>
              <a:rPr lang="el-GR" altLang="en-US" dirty="0" smtClean="0">
                <a:cs typeface="Times New Roman" pitchFamily="18" charset="0"/>
              </a:rPr>
              <a:t>)</a:t>
            </a:r>
            <a:endParaRPr lang="el-GR" dirty="0" smtClean="0"/>
          </a:p>
          <a:p>
            <a:r>
              <a:rPr lang="el-GR" dirty="0" smtClean="0"/>
              <a:t>Δεδομένου όμως ότι </a:t>
            </a:r>
          </a:p>
          <a:p>
            <a:pPr marL="0" indent="0">
              <a:buNone/>
            </a:pPr>
            <a:r>
              <a:rPr lang="el-GR" altLang="en-US" i="1" dirty="0" smtClean="0"/>
              <a:t>			</a:t>
            </a:r>
            <a:r>
              <a:rPr lang="en-US" altLang="en-US" i="1" dirty="0" smtClean="0"/>
              <a:t>E</a:t>
            </a:r>
            <a:r>
              <a:rPr lang="en-US" altLang="en-US" baseline="-25000" dirty="0"/>
              <a:t>$/€</a:t>
            </a:r>
            <a:r>
              <a:rPr lang="en-US" altLang="en-US" dirty="0"/>
              <a:t> = </a:t>
            </a:r>
            <a:r>
              <a:rPr lang="en-US" altLang="en-US" i="1" dirty="0" err="1"/>
              <a:t>q</a:t>
            </a:r>
            <a:r>
              <a:rPr lang="en-US" altLang="en-US" baseline="-25000" dirty="0" err="1"/>
              <a:t>US</a:t>
            </a:r>
            <a:r>
              <a:rPr lang="en-US" altLang="en-US" baseline="-25000" dirty="0"/>
              <a:t>/EU </a:t>
            </a:r>
            <a:r>
              <a:rPr lang="en-US" altLang="en-US" dirty="0"/>
              <a:t>x </a:t>
            </a:r>
            <a:r>
              <a:rPr lang="en-US" altLang="en-US" i="1" dirty="0" smtClean="0">
                <a:cs typeface="Times New Roman" pitchFamily="18" charset="0"/>
              </a:rPr>
              <a:t>P</a:t>
            </a:r>
            <a:r>
              <a:rPr lang="en-US" altLang="en-US" baseline="-25000" dirty="0" smtClean="0">
                <a:cs typeface="Times New Roman" pitchFamily="18" charset="0"/>
              </a:rPr>
              <a:t>US</a:t>
            </a:r>
            <a:r>
              <a:rPr lang="en-US" altLang="en-US" dirty="0" smtClean="0">
                <a:cs typeface="Times New Roman" pitchFamily="18" charset="0"/>
              </a:rPr>
              <a:t>/</a:t>
            </a:r>
            <a:r>
              <a:rPr lang="en-US" altLang="en-US" i="1" dirty="0" smtClean="0">
                <a:cs typeface="Times New Roman" pitchFamily="18" charset="0"/>
              </a:rPr>
              <a:t>P</a:t>
            </a:r>
            <a:r>
              <a:rPr lang="en-US" altLang="en-US" baseline="-25000" dirty="0" smtClean="0">
                <a:cs typeface="Times New Roman" pitchFamily="18" charset="0"/>
              </a:rPr>
              <a:t>EU</a:t>
            </a:r>
            <a:r>
              <a:rPr lang="el-GR" dirty="0" smtClean="0"/>
              <a:t> </a:t>
            </a:r>
          </a:p>
          <a:p>
            <a:pPr marL="400050" lvl="1" indent="0">
              <a:buNone/>
            </a:pPr>
            <a:r>
              <a:rPr lang="el-GR" dirty="0" smtClean="0"/>
              <a:t>δεν μπορεί κανείς να προβλέψει εκ των προτέρων αν θα υπερισχύσει η αύξηση της </a:t>
            </a:r>
            <a:r>
              <a:rPr lang="en-US" altLang="en-US" i="1" dirty="0" err="1"/>
              <a:t>q</a:t>
            </a:r>
            <a:r>
              <a:rPr lang="en-US" altLang="en-US" baseline="-25000" dirty="0" err="1"/>
              <a:t>US</a:t>
            </a:r>
            <a:r>
              <a:rPr lang="en-US" altLang="en-US" baseline="-25000" dirty="0"/>
              <a:t>/EU </a:t>
            </a:r>
            <a:r>
              <a:rPr lang="el-GR" dirty="0" smtClean="0"/>
              <a:t>ή η μείωση του </a:t>
            </a:r>
            <a:r>
              <a:rPr lang="en-US" altLang="en-US" i="1" dirty="0">
                <a:cs typeface="Times New Roman" pitchFamily="18" charset="0"/>
              </a:rPr>
              <a:t>P</a:t>
            </a:r>
            <a:r>
              <a:rPr lang="en-US" altLang="en-US" baseline="-25000" dirty="0">
                <a:cs typeface="Times New Roman" pitchFamily="18" charset="0"/>
              </a:rPr>
              <a:t>US</a:t>
            </a:r>
            <a:endParaRPr lang="el-GR" dirty="0" smtClean="0"/>
          </a:p>
          <a:p>
            <a:endParaRPr lang="en-US" dirty="0"/>
          </a:p>
        </p:txBody>
      </p:sp>
      <p:sp>
        <p:nvSpPr>
          <p:cNvPr id="4" name="Slide Number Placeholder 3"/>
          <p:cNvSpPr>
            <a:spLocks noGrp="1"/>
          </p:cNvSpPr>
          <p:nvPr>
            <p:ph type="sldNum" sz="quarter" idx="12"/>
          </p:nvPr>
        </p:nvSpPr>
        <p:spPr/>
        <p:txBody>
          <a:bodyPr/>
          <a:lstStyle/>
          <a:p>
            <a:fld id="{D166EFDF-EE44-4FF6-9EB4-8B566C18224F}" type="slidenum">
              <a:rPr lang="en-US" smtClean="0"/>
              <a:t>26</a:t>
            </a:fld>
            <a:endParaRPr lang="en-US"/>
          </a:p>
        </p:txBody>
      </p:sp>
    </p:spTree>
    <p:extLst>
      <p:ext uri="{BB962C8B-B14F-4D97-AF65-F5344CB8AC3E}">
        <p14:creationId xmlns:p14="http://schemas.microsoft.com/office/powerpoint/2010/main" val="341195179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b="1" dirty="0" smtClean="0">
                <a:solidFill>
                  <a:schemeClr val="accent1"/>
                </a:solidFill>
              </a:rPr>
              <a:t>H </a:t>
            </a:r>
            <a:r>
              <a:rPr lang="el-GR" sz="3200" b="1" dirty="0" smtClean="0">
                <a:solidFill>
                  <a:schemeClr val="accent1"/>
                </a:solidFill>
              </a:rPr>
              <a:t>πραγματική συναλλαγματική ισοτιμία και η τροποποίηση του αποτελέσματος του </a:t>
            </a:r>
            <a:r>
              <a:rPr lang="en-GB" sz="3200" b="1" dirty="0" smtClean="0">
                <a:solidFill>
                  <a:schemeClr val="accent1"/>
                </a:solidFill>
              </a:rPr>
              <a:t>Fisher</a:t>
            </a:r>
            <a:endParaRPr lang="en-US" sz="3200" b="1" dirty="0">
              <a:solidFill>
                <a:schemeClr val="accent1"/>
              </a:solidFill>
            </a:endParaRPr>
          </a:p>
        </p:txBody>
      </p:sp>
      <p:sp>
        <p:nvSpPr>
          <p:cNvPr id="3" name="Content Placeholder 2"/>
          <p:cNvSpPr>
            <a:spLocks noGrp="1"/>
          </p:cNvSpPr>
          <p:nvPr>
            <p:ph idx="1"/>
          </p:nvPr>
        </p:nvSpPr>
        <p:spPr/>
        <p:txBody>
          <a:bodyPr>
            <a:normAutofit fontScale="85000" lnSpcReduction="20000"/>
          </a:bodyPr>
          <a:lstStyle/>
          <a:p>
            <a:r>
              <a:rPr lang="el-GR" sz="2600" dirty="0" smtClean="0"/>
              <a:t>Το αποτέλεσμα του </a:t>
            </a:r>
            <a:r>
              <a:rPr lang="en-GB" sz="2600" dirty="0" smtClean="0"/>
              <a:t>Fisher</a:t>
            </a:r>
            <a:r>
              <a:rPr lang="el-GR" sz="2600" dirty="0" smtClean="0"/>
              <a:t> βασίζεται στην υπόθεση ότι διαφορές των επιτοκίων μεταξύ των χωρών εξαρτώνται μόνο από τα νομισματικά μεγέθη (διαφορές των αναμενόμενων πληθωρισμών)</a:t>
            </a:r>
          </a:p>
          <a:p>
            <a:r>
              <a:rPr lang="el-GR" sz="2600" dirty="0" smtClean="0"/>
              <a:t>Η έννοια της πραγματικής συναλλαγματικής ισοτιμίας επιτρέπει να λάβουμε υπόψη και την αγορά προϊόντος</a:t>
            </a:r>
          </a:p>
          <a:p>
            <a:pPr algn="ctr">
              <a:lnSpc>
                <a:spcPts val="3200"/>
              </a:lnSpc>
              <a:spcBef>
                <a:spcPct val="40000"/>
              </a:spcBef>
              <a:buNone/>
            </a:pPr>
            <a:r>
              <a:rPr lang="en-US" altLang="en-US" sz="2600" dirty="0"/>
              <a:t>(</a:t>
            </a:r>
            <a:r>
              <a:rPr lang="en-US" altLang="en-US" sz="2600" i="1" dirty="0" err="1"/>
              <a:t>q</a:t>
            </a:r>
            <a:r>
              <a:rPr lang="en-US" altLang="en-US" sz="2600" i="1" baseline="30000" dirty="0" err="1"/>
              <a:t>e</a:t>
            </a:r>
            <a:r>
              <a:rPr lang="en-US" altLang="en-US" sz="2600" baseline="-25000" dirty="0" err="1"/>
              <a:t>US</a:t>
            </a:r>
            <a:r>
              <a:rPr lang="en-US" altLang="en-US" sz="2600" baseline="-25000" dirty="0"/>
              <a:t>/EU</a:t>
            </a:r>
            <a:r>
              <a:rPr lang="en-US" altLang="en-US" sz="2600" dirty="0"/>
              <a:t> - </a:t>
            </a:r>
            <a:r>
              <a:rPr lang="en-US" altLang="en-US" sz="2600" i="1" dirty="0" err="1"/>
              <a:t>q</a:t>
            </a:r>
            <a:r>
              <a:rPr lang="en-US" altLang="en-US" sz="2600" baseline="-25000" dirty="0" err="1"/>
              <a:t>US</a:t>
            </a:r>
            <a:r>
              <a:rPr lang="en-US" altLang="en-US" sz="2600" baseline="-25000" dirty="0"/>
              <a:t>/EU</a:t>
            </a:r>
            <a:r>
              <a:rPr lang="en-US" altLang="en-US" sz="2600" dirty="0"/>
              <a:t>)/</a:t>
            </a:r>
            <a:r>
              <a:rPr lang="en-US" altLang="en-US" sz="2600" i="1" dirty="0" err="1"/>
              <a:t>q</a:t>
            </a:r>
            <a:r>
              <a:rPr lang="en-US" altLang="en-US" sz="2600" baseline="-25000" dirty="0" err="1"/>
              <a:t>US</a:t>
            </a:r>
            <a:r>
              <a:rPr lang="en-US" altLang="en-US" sz="2600" baseline="-25000" dirty="0"/>
              <a:t>/EU</a:t>
            </a:r>
            <a:r>
              <a:rPr lang="en-US" altLang="en-US" sz="2600" dirty="0"/>
              <a:t> = [(</a:t>
            </a:r>
            <a:r>
              <a:rPr lang="en-US" altLang="en-US" sz="2600" i="1" dirty="0" err="1"/>
              <a:t>E</a:t>
            </a:r>
            <a:r>
              <a:rPr lang="en-US" altLang="en-US" sz="2600" i="1" baseline="30000" dirty="0" err="1"/>
              <a:t>e</a:t>
            </a:r>
            <a:r>
              <a:rPr lang="en-US" altLang="en-US" sz="2600" baseline="-25000" dirty="0"/>
              <a:t>$/€</a:t>
            </a:r>
            <a:r>
              <a:rPr lang="en-US" altLang="en-US" sz="2600" dirty="0"/>
              <a:t> - </a:t>
            </a:r>
            <a:r>
              <a:rPr lang="en-US" altLang="en-US" sz="2600" i="1" dirty="0"/>
              <a:t>E</a:t>
            </a:r>
            <a:r>
              <a:rPr lang="en-US" altLang="en-US" sz="2600" baseline="-25000" dirty="0"/>
              <a:t>$/€</a:t>
            </a:r>
            <a:r>
              <a:rPr lang="en-US" altLang="en-US" sz="2600" dirty="0"/>
              <a:t>)/</a:t>
            </a:r>
            <a:r>
              <a:rPr lang="en-US" altLang="en-US" sz="2600" i="1" dirty="0"/>
              <a:t>E</a:t>
            </a:r>
            <a:r>
              <a:rPr lang="en-US" altLang="en-US" sz="2600" baseline="-25000" dirty="0"/>
              <a:t>$/€</a:t>
            </a:r>
            <a:r>
              <a:rPr lang="en-US" altLang="en-US" sz="2600" dirty="0"/>
              <a:t>] – (</a:t>
            </a:r>
            <a:r>
              <a:rPr lang="en-US" altLang="en-US" sz="2600" dirty="0">
                <a:sym typeface="Symbol" pitchFamily="18" charset="2"/>
              </a:rPr>
              <a:t></a:t>
            </a:r>
            <a:r>
              <a:rPr lang="en-US" altLang="en-US" sz="2600" i="1" baseline="30000" dirty="0" err="1"/>
              <a:t>e</a:t>
            </a:r>
            <a:r>
              <a:rPr lang="en-US" altLang="en-US" sz="2600" baseline="-25000" dirty="0" err="1"/>
              <a:t>US</a:t>
            </a:r>
            <a:r>
              <a:rPr lang="en-US" altLang="en-US" sz="2600" i="1" baseline="-25000" dirty="0"/>
              <a:t> </a:t>
            </a:r>
            <a:r>
              <a:rPr lang="en-US" altLang="en-US" sz="2600" i="1" dirty="0"/>
              <a:t>- </a:t>
            </a:r>
            <a:r>
              <a:rPr lang="en-US" altLang="en-US" sz="2600" dirty="0">
                <a:sym typeface="Symbol" pitchFamily="18" charset="2"/>
              </a:rPr>
              <a:t></a:t>
            </a:r>
            <a:r>
              <a:rPr lang="en-US" altLang="en-US" sz="2600" i="1" baseline="30000" dirty="0" err="1"/>
              <a:t>e</a:t>
            </a:r>
            <a:r>
              <a:rPr lang="en-US" altLang="en-US" sz="2600" baseline="-25000" dirty="0" err="1"/>
              <a:t>EU</a:t>
            </a:r>
            <a:r>
              <a:rPr lang="en-US" altLang="en-US" sz="2600" dirty="0"/>
              <a:t>)</a:t>
            </a:r>
            <a:r>
              <a:rPr lang="en-US" altLang="en-US" sz="2600" i="1" baseline="30000" dirty="0"/>
              <a:t> </a:t>
            </a:r>
          </a:p>
          <a:p>
            <a:pPr lvl="1" algn="ctr">
              <a:lnSpc>
                <a:spcPts val="3200"/>
              </a:lnSpc>
              <a:spcBef>
                <a:spcPct val="40000"/>
              </a:spcBef>
              <a:buNone/>
            </a:pPr>
            <a:r>
              <a:rPr lang="en-US" altLang="en-US" sz="2600" i="1" dirty="0"/>
              <a:t>R</a:t>
            </a:r>
            <a:r>
              <a:rPr lang="en-US" altLang="en-US" sz="2600" baseline="-25000" dirty="0"/>
              <a:t>$</a:t>
            </a:r>
            <a:r>
              <a:rPr lang="en-US" altLang="en-US" sz="2600" i="1" baseline="-25000" dirty="0"/>
              <a:t> </a:t>
            </a:r>
            <a:r>
              <a:rPr lang="en-US" altLang="en-US" sz="2600" i="1" dirty="0"/>
              <a:t>- R</a:t>
            </a:r>
            <a:r>
              <a:rPr lang="en-US" altLang="en-US" sz="2600" baseline="-25000" dirty="0"/>
              <a:t>€ </a:t>
            </a:r>
            <a:r>
              <a:rPr lang="en-US" altLang="en-US" sz="2600" dirty="0"/>
              <a:t>= (</a:t>
            </a:r>
            <a:r>
              <a:rPr lang="en-US" altLang="en-US" sz="2600" i="1" dirty="0" err="1"/>
              <a:t>E</a:t>
            </a:r>
            <a:r>
              <a:rPr lang="en-US" altLang="en-US" sz="2600" i="1" baseline="30000" dirty="0" err="1"/>
              <a:t>e</a:t>
            </a:r>
            <a:r>
              <a:rPr lang="en-US" altLang="en-US" sz="2600" baseline="-25000" dirty="0"/>
              <a:t>$/€</a:t>
            </a:r>
            <a:r>
              <a:rPr lang="en-US" altLang="en-US" sz="2600" i="1" baseline="-25000" dirty="0"/>
              <a:t> </a:t>
            </a:r>
            <a:r>
              <a:rPr lang="en-US" altLang="en-US" sz="2600" i="1" dirty="0"/>
              <a:t>- E</a:t>
            </a:r>
            <a:r>
              <a:rPr lang="en-US" altLang="en-US" sz="2600" baseline="-25000" dirty="0"/>
              <a:t>$/€</a:t>
            </a:r>
            <a:r>
              <a:rPr lang="en-US" altLang="en-US" sz="2600" dirty="0"/>
              <a:t>)/</a:t>
            </a:r>
            <a:r>
              <a:rPr lang="en-US" altLang="en-US" sz="2600" i="1" dirty="0"/>
              <a:t>E</a:t>
            </a:r>
            <a:r>
              <a:rPr lang="en-US" altLang="en-US" sz="2600" baseline="-25000" dirty="0"/>
              <a:t>$/€ </a:t>
            </a:r>
            <a:endParaRPr lang="el-GR" altLang="en-US" sz="2600" dirty="0"/>
          </a:p>
          <a:p>
            <a:pPr lvl="1" algn="ctr">
              <a:lnSpc>
                <a:spcPts val="3200"/>
              </a:lnSpc>
              <a:spcBef>
                <a:spcPct val="40000"/>
              </a:spcBef>
              <a:buNone/>
            </a:pPr>
            <a:r>
              <a:rPr lang="en-US" altLang="en-US" b="1" i="1" dirty="0"/>
              <a:t>R</a:t>
            </a:r>
            <a:r>
              <a:rPr lang="en-US" altLang="en-US" b="1" baseline="-25000" dirty="0"/>
              <a:t>$</a:t>
            </a:r>
            <a:r>
              <a:rPr lang="en-US" altLang="en-US" b="1" i="1" baseline="-25000" dirty="0"/>
              <a:t> </a:t>
            </a:r>
            <a:r>
              <a:rPr lang="en-US" altLang="en-US" b="1" i="1" dirty="0"/>
              <a:t>- R</a:t>
            </a:r>
            <a:r>
              <a:rPr lang="en-US" altLang="en-US" b="1" baseline="-25000" dirty="0"/>
              <a:t>€ </a:t>
            </a:r>
            <a:r>
              <a:rPr lang="en-US" altLang="en-US" b="1" dirty="0"/>
              <a:t>= (</a:t>
            </a:r>
            <a:r>
              <a:rPr lang="en-US" altLang="en-US" b="1" i="1" dirty="0" err="1"/>
              <a:t>q</a:t>
            </a:r>
            <a:r>
              <a:rPr lang="en-US" altLang="en-US" b="1" i="1" baseline="30000" dirty="0" err="1"/>
              <a:t>e</a:t>
            </a:r>
            <a:r>
              <a:rPr lang="en-US" altLang="en-US" b="1" baseline="-25000" dirty="0" err="1"/>
              <a:t>US</a:t>
            </a:r>
            <a:r>
              <a:rPr lang="en-US" altLang="en-US" b="1" baseline="-25000" dirty="0"/>
              <a:t>/EU</a:t>
            </a:r>
            <a:r>
              <a:rPr lang="en-US" altLang="en-US" b="1" dirty="0"/>
              <a:t> - </a:t>
            </a:r>
            <a:r>
              <a:rPr lang="en-US" altLang="en-US" b="1" i="1" dirty="0" err="1"/>
              <a:t>q</a:t>
            </a:r>
            <a:r>
              <a:rPr lang="en-US" altLang="en-US" b="1" baseline="-25000" dirty="0" err="1"/>
              <a:t>US</a:t>
            </a:r>
            <a:r>
              <a:rPr lang="en-US" altLang="en-US" b="1" baseline="-25000" dirty="0"/>
              <a:t>/EU</a:t>
            </a:r>
            <a:r>
              <a:rPr lang="en-US" altLang="en-US" b="1" dirty="0"/>
              <a:t>)/</a:t>
            </a:r>
            <a:r>
              <a:rPr lang="en-US" altLang="en-US" b="1" i="1" dirty="0" err="1"/>
              <a:t>q</a:t>
            </a:r>
            <a:r>
              <a:rPr lang="en-US" altLang="en-US" b="1" baseline="-25000" dirty="0" err="1"/>
              <a:t>US</a:t>
            </a:r>
            <a:r>
              <a:rPr lang="en-US" altLang="en-US" b="1" baseline="-25000" dirty="0"/>
              <a:t>/EU</a:t>
            </a:r>
            <a:r>
              <a:rPr lang="en-US" altLang="en-US" b="1" dirty="0"/>
              <a:t> + (</a:t>
            </a:r>
            <a:r>
              <a:rPr lang="en-US" altLang="en-US" b="1" dirty="0">
                <a:sym typeface="Symbol" pitchFamily="18" charset="2"/>
              </a:rPr>
              <a:t></a:t>
            </a:r>
            <a:r>
              <a:rPr lang="en-US" altLang="en-US" b="1" i="1" baseline="30000" dirty="0" err="1"/>
              <a:t>e</a:t>
            </a:r>
            <a:r>
              <a:rPr lang="en-US" altLang="en-US" b="1" baseline="-25000" dirty="0" err="1"/>
              <a:t>US</a:t>
            </a:r>
            <a:r>
              <a:rPr lang="en-US" altLang="en-US" b="1" i="1" baseline="-25000" dirty="0"/>
              <a:t> </a:t>
            </a:r>
            <a:r>
              <a:rPr lang="en-US" altLang="en-US" b="1" i="1" dirty="0"/>
              <a:t>- </a:t>
            </a:r>
            <a:r>
              <a:rPr lang="en-US" altLang="en-US" b="1" dirty="0">
                <a:sym typeface="Symbol" pitchFamily="18" charset="2"/>
              </a:rPr>
              <a:t></a:t>
            </a:r>
            <a:r>
              <a:rPr lang="en-US" altLang="en-US" b="1" i="1" baseline="30000" dirty="0" err="1"/>
              <a:t>e</a:t>
            </a:r>
            <a:r>
              <a:rPr lang="en-US" altLang="en-US" b="1" baseline="-25000" dirty="0" err="1"/>
              <a:t>EU</a:t>
            </a:r>
            <a:r>
              <a:rPr lang="en-US" altLang="en-US" b="1" dirty="0"/>
              <a:t>)</a:t>
            </a:r>
            <a:r>
              <a:rPr lang="en-US" altLang="en-US" b="1" i="1" baseline="30000" dirty="0"/>
              <a:t> </a:t>
            </a:r>
            <a:endParaRPr lang="el-GR" altLang="en-US" b="1" i="1" baseline="30000" dirty="0" smtClean="0"/>
          </a:p>
          <a:p>
            <a:pPr>
              <a:lnSpc>
                <a:spcPct val="90000"/>
              </a:lnSpc>
              <a:spcBef>
                <a:spcPct val="40000"/>
              </a:spcBef>
            </a:pPr>
            <a:endParaRPr lang="el-GR" altLang="en-US" baseline="30000" dirty="0" smtClean="0"/>
          </a:p>
          <a:p>
            <a:pPr>
              <a:lnSpc>
                <a:spcPct val="90000"/>
              </a:lnSpc>
              <a:spcBef>
                <a:spcPct val="40000"/>
              </a:spcBef>
            </a:pPr>
            <a:r>
              <a:rPr lang="el-GR" altLang="en-US" sz="2600" dirty="0" smtClean="0"/>
              <a:t>Π.χ. Η διαφορά επιτοκίων δολαρίου ευρώ προκύπτει από: </a:t>
            </a:r>
          </a:p>
          <a:p>
            <a:pPr lvl="1">
              <a:lnSpc>
                <a:spcPct val="90000"/>
              </a:lnSpc>
              <a:spcBef>
                <a:spcPct val="40000"/>
              </a:spcBef>
            </a:pPr>
            <a:r>
              <a:rPr lang="el-GR" altLang="en-US" sz="2200" dirty="0" smtClean="0"/>
              <a:t>Την αναμενόμενη πραγματική υποτίμηση του $ ως προς το</a:t>
            </a:r>
            <a:r>
              <a:rPr lang="el-GR" sz="2200" dirty="0"/>
              <a:t> €</a:t>
            </a:r>
            <a:endParaRPr lang="el-GR" altLang="en-US" sz="2200" dirty="0" smtClean="0"/>
          </a:p>
          <a:p>
            <a:pPr lvl="1">
              <a:lnSpc>
                <a:spcPct val="90000"/>
              </a:lnSpc>
              <a:spcBef>
                <a:spcPct val="40000"/>
              </a:spcBef>
            </a:pPr>
            <a:r>
              <a:rPr lang="el-GR" altLang="en-US" sz="2200" dirty="0" smtClean="0"/>
              <a:t>Την αναμενόμενη διαφορά πληθωρισμών μεταξύ ΗΠΑ και ΕΕ</a:t>
            </a:r>
            <a:endParaRPr lang="el-GR" altLang="en-US" sz="2200" baseline="30000" dirty="0" smtClean="0"/>
          </a:p>
          <a:p>
            <a:pPr>
              <a:lnSpc>
                <a:spcPct val="90000"/>
              </a:lnSpc>
              <a:spcBef>
                <a:spcPct val="40000"/>
              </a:spcBef>
            </a:pPr>
            <a:endParaRPr lang="el-GR" altLang="en-US" sz="3000" i="1" baseline="30000" dirty="0"/>
          </a:p>
          <a:p>
            <a:pPr lvl="1" algn="ctr">
              <a:lnSpc>
                <a:spcPct val="90000"/>
              </a:lnSpc>
              <a:spcBef>
                <a:spcPct val="40000"/>
              </a:spcBef>
              <a:buNone/>
            </a:pPr>
            <a:endParaRPr lang="el-GR" altLang="en-US" sz="2600" i="1" baseline="30000" dirty="0" smtClean="0"/>
          </a:p>
          <a:p>
            <a:pPr lvl="1" algn="ctr">
              <a:lnSpc>
                <a:spcPct val="90000"/>
              </a:lnSpc>
              <a:spcBef>
                <a:spcPct val="40000"/>
              </a:spcBef>
              <a:buNone/>
            </a:pPr>
            <a:endParaRPr lang="el-GR" altLang="en-US" sz="2600" i="1" baseline="30000" dirty="0"/>
          </a:p>
          <a:p>
            <a:pPr lvl="1" algn="ctr">
              <a:lnSpc>
                <a:spcPct val="90000"/>
              </a:lnSpc>
              <a:spcBef>
                <a:spcPct val="40000"/>
              </a:spcBef>
              <a:buNone/>
            </a:pPr>
            <a:endParaRPr lang="el-GR" altLang="en-US" sz="2600" i="1" baseline="30000" dirty="0" smtClean="0"/>
          </a:p>
          <a:p>
            <a:pPr lvl="1" algn="ctr">
              <a:lnSpc>
                <a:spcPct val="90000"/>
              </a:lnSpc>
              <a:spcBef>
                <a:spcPct val="40000"/>
              </a:spcBef>
              <a:buNone/>
            </a:pPr>
            <a:endParaRPr lang="el-GR" altLang="en-US" sz="2600" i="1" baseline="30000" dirty="0" smtClean="0"/>
          </a:p>
          <a:p>
            <a:pPr lvl="1" algn="ctr">
              <a:lnSpc>
                <a:spcPct val="90000"/>
              </a:lnSpc>
              <a:spcBef>
                <a:spcPct val="40000"/>
              </a:spcBef>
              <a:buNone/>
            </a:pPr>
            <a:endParaRPr lang="en-US" altLang="en-US" sz="2600" i="1" baseline="30000" dirty="0"/>
          </a:p>
          <a:p>
            <a:endParaRPr lang="en-US" dirty="0"/>
          </a:p>
        </p:txBody>
      </p:sp>
      <p:sp>
        <p:nvSpPr>
          <p:cNvPr id="4" name="Slide Number Placeholder 3"/>
          <p:cNvSpPr>
            <a:spLocks noGrp="1"/>
          </p:cNvSpPr>
          <p:nvPr>
            <p:ph type="sldNum" sz="quarter" idx="12"/>
          </p:nvPr>
        </p:nvSpPr>
        <p:spPr/>
        <p:txBody>
          <a:bodyPr/>
          <a:lstStyle/>
          <a:p>
            <a:fld id="{D166EFDF-EE44-4FF6-9EB4-8B566C18224F}" type="slidenum">
              <a:rPr lang="en-US" smtClean="0"/>
              <a:t>27</a:t>
            </a:fld>
            <a:endParaRPr lang="en-US"/>
          </a:p>
        </p:txBody>
      </p:sp>
    </p:spTree>
    <p:extLst>
      <p:ext uri="{BB962C8B-B14F-4D97-AF65-F5344CB8AC3E}">
        <p14:creationId xmlns:p14="http://schemas.microsoft.com/office/powerpoint/2010/main" val="251493014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b="1" dirty="0" smtClean="0">
                <a:solidFill>
                  <a:schemeClr val="accent1"/>
                </a:solidFill>
              </a:rPr>
              <a:t>4.5 Οι </a:t>
            </a:r>
            <a:r>
              <a:rPr lang="el-GR" sz="3600" b="1" dirty="0" smtClean="0">
                <a:solidFill>
                  <a:schemeClr val="accent1"/>
                </a:solidFill>
              </a:rPr>
              <a:t>διαφορές μεταξύ των  πραγματικών επιτοκίων ...</a:t>
            </a:r>
            <a:endParaRPr lang="en-US" sz="3600" b="1" dirty="0">
              <a:solidFill>
                <a:schemeClr val="accent1"/>
              </a:solidFill>
            </a:endParaRPr>
          </a:p>
        </p:txBody>
      </p:sp>
      <p:sp>
        <p:nvSpPr>
          <p:cNvPr id="3" name="Content Placeholder 2"/>
          <p:cNvSpPr>
            <a:spLocks noGrp="1"/>
          </p:cNvSpPr>
          <p:nvPr>
            <p:ph idx="1"/>
          </p:nvPr>
        </p:nvSpPr>
        <p:spPr>
          <a:xfrm>
            <a:off x="457200" y="1600200"/>
            <a:ext cx="8229600" cy="4800600"/>
          </a:xfrm>
        </p:spPr>
        <p:txBody>
          <a:bodyPr>
            <a:normAutofit lnSpcReduction="10000"/>
          </a:bodyPr>
          <a:lstStyle/>
          <a:p>
            <a:pPr>
              <a:lnSpc>
                <a:spcPct val="80000"/>
              </a:lnSpc>
              <a:spcBef>
                <a:spcPct val="50000"/>
              </a:spcBef>
            </a:pPr>
            <a:r>
              <a:rPr lang="el-GR" altLang="en-US" sz="2200" dirty="0" smtClean="0"/>
              <a:t>Η έννοια της πραγματικής συναλλαγματικής ισοτιμίας μας επιτρέπει επίσης να προσδιρίσουμε τα πραγματικά επιτόκια</a:t>
            </a:r>
          </a:p>
          <a:p>
            <a:pPr>
              <a:lnSpc>
                <a:spcPct val="80000"/>
              </a:lnSpc>
              <a:spcBef>
                <a:spcPct val="50000"/>
              </a:spcBef>
            </a:pPr>
            <a:r>
              <a:rPr lang="el-GR" altLang="en-US" sz="2200" dirty="0" smtClean="0"/>
              <a:t>Τα </a:t>
            </a:r>
            <a:r>
              <a:rPr lang="el-GR" altLang="en-US" sz="2200" dirty="0"/>
              <a:t>πραγματικά επιτόκια είναι επιτόκια που έχουν προσαρμοσθεί ως προς τον πληθωρισμό</a:t>
            </a:r>
            <a:r>
              <a:rPr lang="en-US" altLang="en-US" sz="2200" dirty="0"/>
              <a:t>:</a:t>
            </a:r>
          </a:p>
          <a:p>
            <a:pPr algn="ctr">
              <a:lnSpc>
                <a:spcPct val="80000"/>
              </a:lnSpc>
              <a:spcBef>
                <a:spcPct val="50000"/>
              </a:spcBef>
              <a:buNone/>
            </a:pPr>
            <a:r>
              <a:rPr lang="en-US" altLang="en-US" sz="2200" i="1" dirty="0"/>
              <a:t>r</a:t>
            </a:r>
            <a:r>
              <a:rPr lang="en-US" altLang="en-US" sz="2200" i="1" baseline="30000" dirty="0"/>
              <a:t>e </a:t>
            </a:r>
            <a:r>
              <a:rPr lang="en-US" altLang="en-US" sz="2200" i="1" dirty="0"/>
              <a:t>= R – </a:t>
            </a:r>
            <a:r>
              <a:rPr lang="el-GR" altLang="en-US" sz="2200" i="1" dirty="0"/>
              <a:t>π</a:t>
            </a:r>
            <a:r>
              <a:rPr lang="en-US" altLang="en-US" sz="2200" i="1" baseline="30000" dirty="0"/>
              <a:t>e</a:t>
            </a:r>
          </a:p>
          <a:p>
            <a:pPr>
              <a:lnSpc>
                <a:spcPct val="80000"/>
              </a:lnSpc>
              <a:spcBef>
                <a:spcPct val="50000"/>
              </a:spcBef>
            </a:pPr>
            <a:r>
              <a:rPr lang="el-GR" altLang="en-US" sz="2200" dirty="0"/>
              <a:t>όπου</a:t>
            </a:r>
            <a:r>
              <a:rPr lang="en-US" altLang="en-US" sz="2200" dirty="0"/>
              <a:t> </a:t>
            </a:r>
            <a:r>
              <a:rPr lang="el-GR" altLang="en-US" sz="2200" dirty="0"/>
              <a:t>π</a:t>
            </a:r>
            <a:r>
              <a:rPr lang="en-US" altLang="en-US" sz="2200" i="1" baseline="30000" dirty="0"/>
              <a:t>e </a:t>
            </a:r>
            <a:r>
              <a:rPr lang="el-GR" altLang="en-US" sz="2200" dirty="0"/>
              <a:t>ο αναμενόμενος πληθωρισμός</a:t>
            </a:r>
            <a:r>
              <a:rPr lang="en-US" altLang="en-US" sz="2200" dirty="0"/>
              <a:t> </a:t>
            </a:r>
            <a:r>
              <a:rPr lang="el-GR" altLang="en-US" sz="2200" dirty="0"/>
              <a:t>και</a:t>
            </a:r>
            <a:r>
              <a:rPr lang="en-US" altLang="en-US" sz="2200" dirty="0"/>
              <a:t> </a:t>
            </a:r>
            <a:r>
              <a:rPr lang="en-US" altLang="en-US" sz="2200" i="1" dirty="0"/>
              <a:t>R</a:t>
            </a:r>
            <a:r>
              <a:rPr lang="en-US" altLang="en-US" sz="2200" dirty="0"/>
              <a:t> </a:t>
            </a:r>
            <a:r>
              <a:rPr lang="el-GR" altLang="en-US" sz="2200" dirty="0"/>
              <a:t>ένα μέτρο των ονομαστικών επιτοκίων</a:t>
            </a:r>
            <a:r>
              <a:rPr lang="en-US" altLang="en-US" sz="2200" dirty="0"/>
              <a:t>.</a:t>
            </a:r>
          </a:p>
          <a:p>
            <a:pPr>
              <a:lnSpc>
                <a:spcPct val="80000"/>
              </a:lnSpc>
              <a:spcBef>
                <a:spcPct val="50000"/>
              </a:spcBef>
            </a:pPr>
            <a:r>
              <a:rPr lang="el-GR" altLang="en-US" sz="2200" dirty="0"/>
              <a:t>Τα πραγματικά επιτόκια μετρώνται σε όρους του πραγματικού προϊόντος</a:t>
            </a:r>
            <a:r>
              <a:rPr lang="en-US" altLang="en-US" sz="2200" dirty="0"/>
              <a:t>: </a:t>
            </a:r>
          </a:p>
          <a:p>
            <a:pPr lvl="1">
              <a:lnSpc>
                <a:spcPct val="80000"/>
              </a:lnSpc>
              <a:spcBef>
                <a:spcPct val="50000"/>
              </a:spcBef>
            </a:pPr>
            <a:r>
              <a:rPr lang="el-GR" altLang="en-US" sz="2200" dirty="0"/>
              <a:t>η ποσότητα αγαθών και υπηρεσιών που μπορούν να αγοράσουν οι αποταμιευτές όταν τα περιουσιακά τους στοιχεία αποφέρουν τόκο</a:t>
            </a:r>
            <a:endParaRPr lang="en-US" altLang="en-US" sz="2200" dirty="0"/>
          </a:p>
          <a:p>
            <a:pPr lvl="1">
              <a:lnSpc>
                <a:spcPct val="80000"/>
              </a:lnSpc>
              <a:spcBef>
                <a:spcPct val="50000"/>
              </a:spcBef>
            </a:pPr>
            <a:r>
              <a:rPr lang="el-GR" altLang="en-US" sz="2200" dirty="0"/>
              <a:t>η ποσότητα αγαθών και υπηρεσιών που δεν μπορούν να αγοράσουν οι δανειολήπτες όταν πρέπει να πληρώσουν τόκο για τα δάνειά τους</a:t>
            </a:r>
            <a:endParaRPr lang="en-US" altLang="en-US" sz="2200" dirty="0"/>
          </a:p>
          <a:p>
            <a:pPr marL="0" indent="0">
              <a:buNone/>
            </a:pPr>
            <a:endParaRPr lang="el-GR" sz="2200" dirty="0" smtClean="0"/>
          </a:p>
          <a:p>
            <a:endParaRPr lang="el-GR" dirty="0" smtClean="0"/>
          </a:p>
          <a:p>
            <a:endParaRPr lang="en-US" dirty="0"/>
          </a:p>
        </p:txBody>
      </p:sp>
      <p:sp>
        <p:nvSpPr>
          <p:cNvPr id="4" name="Slide Number Placeholder 3"/>
          <p:cNvSpPr>
            <a:spLocks noGrp="1"/>
          </p:cNvSpPr>
          <p:nvPr>
            <p:ph type="sldNum" sz="quarter" idx="12"/>
          </p:nvPr>
        </p:nvSpPr>
        <p:spPr/>
        <p:txBody>
          <a:bodyPr/>
          <a:lstStyle/>
          <a:p>
            <a:fld id="{D166EFDF-EE44-4FF6-9EB4-8B566C18224F}" type="slidenum">
              <a:rPr lang="en-US" smtClean="0"/>
              <a:t>28</a:t>
            </a:fld>
            <a:endParaRPr lang="en-US"/>
          </a:p>
        </p:txBody>
      </p:sp>
    </p:spTree>
    <p:extLst>
      <p:ext uri="{BB962C8B-B14F-4D97-AF65-F5344CB8AC3E}">
        <p14:creationId xmlns:p14="http://schemas.microsoft.com/office/powerpoint/2010/main" val="233575934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 </a:t>
            </a:r>
            <a:r>
              <a:rPr lang="el-GR" sz="4000" b="1" dirty="0" smtClean="0">
                <a:solidFill>
                  <a:schemeClr val="accent1"/>
                </a:solidFill>
              </a:rPr>
              <a:t>... </a:t>
            </a:r>
            <a:r>
              <a:rPr lang="el-GR" sz="4000" b="1" dirty="0">
                <a:solidFill>
                  <a:schemeClr val="accent1"/>
                </a:solidFill>
              </a:rPr>
              <a:t>π</a:t>
            </a:r>
            <a:r>
              <a:rPr lang="el-GR" sz="4000" b="1" dirty="0" smtClean="0">
                <a:solidFill>
                  <a:schemeClr val="accent1"/>
                </a:solidFill>
              </a:rPr>
              <a:t>ροσδιορίζονται από τη μεταβολή της </a:t>
            </a:r>
            <a:r>
              <a:rPr lang="el-GR" sz="4000" b="1" smtClean="0">
                <a:solidFill>
                  <a:schemeClr val="accent1"/>
                </a:solidFill>
              </a:rPr>
              <a:t>πραγματικής συναλλ</a:t>
            </a:r>
            <a:r>
              <a:rPr lang="el-GR" sz="4000" b="1">
                <a:solidFill>
                  <a:schemeClr val="accent1"/>
                </a:solidFill>
              </a:rPr>
              <a:t>α</a:t>
            </a:r>
            <a:r>
              <a:rPr lang="el-GR" sz="4000" b="1" smtClean="0">
                <a:solidFill>
                  <a:schemeClr val="accent1"/>
                </a:solidFill>
              </a:rPr>
              <a:t>γματικής </a:t>
            </a:r>
            <a:r>
              <a:rPr lang="el-GR" sz="4000" b="1" dirty="0" smtClean="0">
                <a:solidFill>
                  <a:schemeClr val="accent1"/>
                </a:solidFill>
              </a:rPr>
              <a:t>ισοτιμίας</a:t>
            </a:r>
            <a:endParaRPr lang="en-US" sz="4000" b="1" dirty="0">
              <a:solidFill>
                <a:schemeClr val="accent1"/>
              </a:solidFill>
            </a:endParaRPr>
          </a:p>
        </p:txBody>
      </p:sp>
      <p:sp>
        <p:nvSpPr>
          <p:cNvPr id="3" name="Content Placeholder 2"/>
          <p:cNvSpPr>
            <a:spLocks noGrp="1"/>
          </p:cNvSpPr>
          <p:nvPr>
            <p:ph idx="1"/>
          </p:nvPr>
        </p:nvSpPr>
        <p:spPr>
          <a:xfrm>
            <a:off x="457200" y="1447800"/>
            <a:ext cx="8229600" cy="5105400"/>
          </a:xfrm>
        </p:spPr>
        <p:txBody>
          <a:bodyPr>
            <a:noAutofit/>
          </a:bodyPr>
          <a:lstStyle/>
          <a:p>
            <a:r>
              <a:rPr lang="el-GR" altLang="en-US" sz="2000" dirty="0"/>
              <a:t>Οι διαφορές των επιτοκίων εξάγονται από</a:t>
            </a:r>
            <a:endParaRPr lang="en-US" altLang="en-US" sz="2000" dirty="0"/>
          </a:p>
          <a:p>
            <a:pPr algn="ctr">
              <a:lnSpc>
                <a:spcPts val="3500"/>
              </a:lnSpc>
              <a:buNone/>
            </a:pPr>
            <a:r>
              <a:rPr lang="en-US" altLang="en-US" sz="2000" i="1" dirty="0" err="1"/>
              <a:t>r</a:t>
            </a:r>
            <a:r>
              <a:rPr lang="en-US" altLang="en-US" sz="2000" i="1" baseline="30000" dirty="0" err="1"/>
              <a:t>e</a:t>
            </a:r>
            <a:r>
              <a:rPr lang="en-US" altLang="en-US" sz="2000" baseline="-25000" dirty="0" err="1"/>
              <a:t>US</a:t>
            </a:r>
            <a:r>
              <a:rPr lang="en-US" altLang="en-US" sz="2000" dirty="0"/>
              <a:t> – </a:t>
            </a:r>
            <a:r>
              <a:rPr lang="en-US" altLang="en-US" sz="2000" i="1" dirty="0" err="1"/>
              <a:t>r</a:t>
            </a:r>
            <a:r>
              <a:rPr lang="en-US" altLang="en-US" sz="2000" i="1" baseline="30000" dirty="0" err="1"/>
              <a:t>e</a:t>
            </a:r>
            <a:r>
              <a:rPr lang="en-US" altLang="en-US" sz="2000" baseline="-25000" dirty="0" err="1"/>
              <a:t>EU</a:t>
            </a:r>
            <a:r>
              <a:rPr lang="en-US" altLang="en-US" sz="2000" dirty="0"/>
              <a:t> = (</a:t>
            </a:r>
            <a:r>
              <a:rPr lang="en-US" altLang="en-US" sz="2000" i="1" dirty="0"/>
              <a:t>R</a:t>
            </a:r>
            <a:r>
              <a:rPr lang="en-US" altLang="en-US" sz="2000" baseline="-25000" dirty="0"/>
              <a:t>$</a:t>
            </a:r>
            <a:r>
              <a:rPr lang="en-US" altLang="en-US" sz="2000" dirty="0"/>
              <a:t> - </a:t>
            </a:r>
            <a:r>
              <a:rPr lang="en-US" altLang="en-US" sz="2000" dirty="0">
                <a:sym typeface="Symbol" pitchFamily="18" charset="2"/>
              </a:rPr>
              <a:t></a:t>
            </a:r>
            <a:r>
              <a:rPr lang="en-US" altLang="en-US" sz="2000" i="1" baseline="30000" dirty="0" err="1"/>
              <a:t>e</a:t>
            </a:r>
            <a:r>
              <a:rPr lang="en-US" altLang="en-US" sz="2000" baseline="-25000" dirty="0" err="1"/>
              <a:t>US</a:t>
            </a:r>
            <a:r>
              <a:rPr lang="en-US" altLang="en-US" sz="2000" dirty="0"/>
              <a:t>) - (</a:t>
            </a:r>
            <a:r>
              <a:rPr lang="en-US" altLang="en-US" sz="2000" i="1" dirty="0"/>
              <a:t>R </a:t>
            </a:r>
            <a:r>
              <a:rPr lang="en-US" altLang="en-US" sz="2000" baseline="-25000" dirty="0"/>
              <a:t>€</a:t>
            </a:r>
            <a:r>
              <a:rPr lang="en-US" altLang="en-US" sz="2000" dirty="0"/>
              <a:t> - </a:t>
            </a:r>
            <a:r>
              <a:rPr lang="en-US" altLang="en-US" sz="2000" dirty="0">
                <a:sym typeface="Symbol" pitchFamily="18" charset="2"/>
              </a:rPr>
              <a:t></a:t>
            </a:r>
            <a:r>
              <a:rPr lang="en-US" altLang="en-US" sz="2000" i="1" baseline="30000" dirty="0" err="1"/>
              <a:t>e</a:t>
            </a:r>
            <a:r>
              <a:rPr lang="en-US" altLang="en-US" sz="2000" baseline="-25000" dirty="0" err="1"/>
              <a:t>EU</a:t>
            </a:r>
            <a:r>
              <a:rPr lang="en-US" altLang="en-US" sz="2000" dirty="0"/>
              <a:t>) </a:t>
            </a:r>
          </a:p>
          <a:p>
            <a:pPr algn="ctr">
              <a:lnSpc>
                <a:spcPts val="3500"/>
              </a:lnSpc>
              <a:buNone/>
            </a:pPr>
            <a:r>
              <a:rPr lang="en-US" altLang="en-US" sz="2000" i="1" dirty="0"/>
              <a:t>R</a:t>
            </a:r>
            <a:r>
              <a:rPr lang="en-US" altLang="en-US" sz="2000" baseline="-25000" dirty="0"/>
              <a:t>$</a:t>
            </a:r>
            <a:r>
              <a:rPr lang="en-US" altLang="en-US" sz="2000" i="1" baseline="-25000" dirty="0"/>
              <a:t> </a:t>
            </a:r>
            <a:r>
              <a:rPr lang="en-US" altLang="en-US" sz="2000" i="1" dirty="0"/>
              <a:t>- R</a:t>
            </a:r>
            <a:r>
              <a:rPr lang="en-US" altLang="en-US" sz="2000" baseline="-25000" dirty="0"/>
              <a:t>€ </a:t>
            </a:r>
            <a:r>
              <a:rPr lang="en-US" altLang="en-US" sz="2000" dirty="0"/>
              <a:t>= (</a:t>
            </a:r>
            <a:r>
              <a:rPr lang="en-US" altLang="en-US" sz="2000" i="1" dirty="0" err="1"/>
              <a:t>q</a:t>
            </a:r>
            <a:r>
              <a:rPr lang="en-US" altLang="en-US" sz="2000" i="1" baseline="30000" dirty="0" err="1"/>
              <a:t>e</a:t>
            </a:r>
            <a:r>
              <a:rPr lang="en-US" altLang="en-US" sz="2000" baseline="-25000" dirty="0" err="1"/>
              <a:t>US</a:t>
            </a:r>
            <a:r>
              <a:rPr lang="en-US" altLang="en-US" sz="2000" baseline="-25000" dirty="0"/>
              <a:t>/EU</a:t>
            </a:r>
            <a:r>
              <a:rPr lang="en-US" altLang="en-US" sz="2000" dirty="0"/>
              <a:t> - </a:t>
            </a:r>
            <a:r>
              <a:rPr lang="en-US" altLang="en-US" sz="2000" i="1" dirty="0" err="1"/>
              <a:t>q</a:t>
            </a:r>
            <a:r>
              <a:rPr lang="en-US" altLang="en-US" sz="2000" baseline="-25000" dirty="0" err="1"/>
              <a:t>US</a:t>
            </a:r>
            <a:r>
              <a:rPr lang="en-US" altLang="en-US" sz="2000" baseline="-25000" dirty="0"/>
              <a:t>/EU</a:t>
            </a:r>
            <a:r>
              <a:rPr lang="en-US" altLang="en-US" sz="2000" dirty="0"/>
              <a:t>)/</a:t>
            </a:r>
            <a:r>
              <a:rPr lang="en-US" altLang="en-US" sz="2000" i="1" dirty="0" err="1"/>
              <a:t>q</a:t>
            </a:r>
            <a:r>
              <a:rPr lang="en-US" altLang="en-US" sz="2000" baseline="-25000" dirty="0" err="1"/>
              <a:t>US</a:t>
            </a:r>
            <a:r>
              <a:rPr lang="en-US" altLang="en-US" sz="2000" baseline="-25000" dirty="0"/>
              <a:t>/EU</a:t>
            </a:r>
            <a:r>
              <a:rPr lang="en-US" altLang="en-US" sz="2000" dirty="0"/>
              <a:t> + (</a:t>
            </a:r>
            <a:r>
              <a:rPr lang="en-US" altLang="en-US" sz="2000" dirty="0">
                <a:sym typeface="Symbol" pitchFamily="18" charset="2"/>
              </a:rPr>
              <a:t></a:t>
            </a:r>
            <a:r>
              <a:rPr lang="en-US" altLang="en-US" sz="2000" i="1" baseline="30000" dirty="0" err="1"/>
              <a:t>e</a:t>
            </a:r>
            <a:r>
              <a:rPr lang="en-US" altLang="en-US" sz="2000" baseline="-25000" dirty="0" err="1"/>
              <a:t>US</a:t>
            </a:r>
            <a:r>
              <a:rPr lang="en-US" altLang="en-US" sz="2000" i="1" baseline="-25000" dirty="0"/>
              <a:t> </a:t>
            </a:r>
            <a:r>
              <a:rPr lang="en-US" altLang="en-US" sz="2000" i="1" dirty="0"/>
              <a:t>- </a:t>
            </a:r>
            <a:r>
              <a:rPr lang="en-US" altLang="en-US" sz="2000" dirty="0">
                <a:sym typeface="Symbol" pitchFamily="18" charset="2"/>
              </a:rPr>
              <a:t></a:t>
            </a:r>
            <a:r>
              <a:rPr lang="en-US" altLang="en-US" sz="2000" i="1" baseline="30000" dirty="0" err="1"/>
              <a:t>e</a:t>
            </a:r>
            <a:r>
              <a:rPr lang="en-US" altLang="en-US" sz="2000" baseline="-25000" dirty="0" err="1"/>
              <a:t>EU</a:t>
            </a:r>
            <a:r>
              <a:rPr lang="en-US" altLang="en-US" sz="2000" dirty="0"/>
              <a:t>)</a:t>
            </a:r>
            <a:r>
              <a:rPr lang="en-US" altLang="en-US" sz="2000" i="1" baseline="30000" dirty="0"/>
              <a:t> </a:t>
            </a:r>
          </a:p>
          <a:p>
            <a:pPr algn="ctr">
              <a:lnSpc>
                <a:spcPts val="3500"/>
              </a:lnSpc>
              <a:buNone/>
            </a:pPr>
            <a:r>
              <a:rPr lang="en-US" altLang="en-US" sz="2000" b="1" i="1" dirty="0" err="1"/>
              <a:t>r</a:t>
            </a:r>
            <a:r>
              <a:rPr lang="en-US" altLang="en-US" sz="2000" b="1" i="1" baseline="30000" dirty="0" err="1"/>
              <a:t>e</a:t>
            </a:r>
            <a:r>
              <a:rPr lang="en-US" altLang="en-US" sz="2000" b="1" baseline="-25000" dirty="0" err="1"/>
              <a:t>US</a:t>
            </a:r>
            <a:r>
              <a:rPr lang="en-US" altLang="en-US" sz="2000" b="1" dirty="0"/>
              <a:t> – </a:t>
            </a:r>
            <a:r>
              <a:rPr lang="en-US" altLang="en-US" sz="2000" b="1" i="1" dirty="0" err="1"/>
              <a:t>r</a:t>
            </a:r>
            <a:r>
              <a:rPr lang="en-US" altLang="en-US" sz="2000" b="1" i="1" baseline="30000" dirty="0" err="1"/>
              <a:t>e</a:t>
            </a:r>
            <a:r>
              <a:rPr lang="en-US" altLang="en-US" sz="2000" b="1" baseline="-25000" dirty="0" err="1"/>
              <a:t>EU</a:t>
            </a:r>
            <a:r>
              <a:rPr lang="en-US" altLang="en-US" sz="2000" b="1" dirty="0"/>
              <a:t> = (</a:t>
            </a:r>
            <a:r>
              <a:rPr lang="en-US" altLang="en-US" sz="2000" b="1" i="1" dirty="0" err="1"/>
              <a:t>q</a:t>
            </a:r>
            <a:r>
              <a:rPr lang="en-US" altLang="en-US" sz="2000" b="1" i="1" baseline="30000" dirty="0" err="1"/>
              <a:t>e</a:t>
            </a:r>
            <a:r>
              <a:rPr lang="en-US" altLang="en-US" sz="2000" b="1" baseline="-25000" dirty="0" err="1"/>
              <a:t>US</a:t>
            </a:r>
            <a:r>
              <a:rPr lang="en-US" altLang="en-US" sz="2000" b="1" baseline="-25000" dirty="0"/>
              <a:t>/EU</a:t>
            </a:r>
            <a:r>
              <a:rPr lang="en-US" altLang="en-US" sz="2000" b="1" dirty="0"/>
              <a:t> - </a:t>
            </a:r>
            <a:r>
              <a:rPr lang="en-US" altLang="en-US" sz="2000" b="1" i="1" dirty="0" err="1"/>
              <a:t>q</a:t>
            </a:r>
            <a:r>
              <a:rPr lang="en-US" altLang="en-US" sz="2000" b="1" baseline="-25000" dirty="0" err="1"/>
              <a:t>US</a:t>
            </a:r>
            <a:r>
              <a:rPr lang="en-US" altLang="en-US" sz="2000" b="1" baseline="-25000" dirty="0"/>
              <a:t>/EU</a:t>
            </a:r>
            <a:r>
              <a:rPr lang="en-US" altLang="en-US" sz="2000" b="1" dirty="0"/>
              <a:t>)/</a:t>
            </a:r>
            <a:r>
              <a:rPr lang="en-US" altLang="en-US" sz="2000" b="1" i="1" dirty="0" err="1"/>
              <a:t>q</a:t>
            </a:r>
            <a:r>
              <a:rPr lang="en-US" altLang="en-US" sz="2000" b="1" baseline="-25000" dirty="0" err="1"/>
              <a:t>US</a:t>
            </a:r>
            <a:r>
              <a:rPr lang="en-US" altLang="en-US" sz="2000" b="1" baseline="-25000" dirty="0"/>
              <a:t>/EU </a:t>
            </a:r>
            <a:r>
              <a:rPr lang="en-US" altLang="en-US" sz="2000" b="1" i="1" baseline="30000" dirty="0"/>
              <a:t> </a:t>
            </a:r>
          </a:p>
          <a:p>
            <a:pPr>
              <a:spcBef>
                <a:spcPct val="70000"/>
              </a:spcBef>
            </a:pPr>
            <a:r>
              <a:rPr lang="el-GR" altLang="en-US" sz="2000" dirty="0"/>
              <a:t>Η τελευταία εξίσωση ονομάζεται</a:t>
            </a:r>
            <a:r>
              <a:rPr lang="en-US" altLang="en-US" sz="2000" dirty="0"/>
              <a:t> </a:t>
            </a:r>
            <a:r>
              <a:rPr lang="el-GR" altLang="en-US" sz="2000" b="1" dirty="0"/>
              <a:t>ισοτιμία πραγματικών επιτοκίων</a:t>
            </a:r>
            <a:r>
              <a:rPr lang="en-US" altLang="en-US" sz="2000" dirty="0"/>
              <a:t>.</a:t>
            </a:r>
          </a:p>
          <a:p>
            <a:pPr lvl="1">
              <a:spcBef>
                <a:spcPct val="40000"/>
              </a:spcBef>
            </a:pPr>
            <a:r>
              <a:rPr lang="el-GR" altLang="en-US" sz="2000" dirty="0"/>
              <a:t>Λέει ότι οι διαφορές στα πραγματικά επιτόκια (σε όρους αγαθών και υπηρεσιών που κερδίζονται ή χάνονται όταν δανείζουμε ή δανειζόμαστε) ανάμεσα στις χώρες είναι ίσες με </a:t>
            </a:r>
            <a:r>
              <a:rPr lang="el-GR" altLang="en-US" sz="2000" dirty="0" smtClean="0"/>
              <a:t>τις αναμενόμενες μεταβολές των πραγματικών συναλλαγματικών ισοτιμιών</a:t>
            </a:r>
          </a:p>
          <a:p>
            <a:pPr>
              <a:spcBef>
                <a:spcPct val="40000"/>
              </a:spcBef>
            </a:pPr>
            <a:r>
              <a:rPr lang="el-GR" sz="2000" dirty="0" smtClean="0"/>
              <a:t>Διαφορές στα πραγματικά επιτόκια =&gt; ύπαρξη κερδοφόρων ευκαιριών; διαφορετικές αντιλήψεις για τις αποδόσεις του πλούτου; σημαντικές διαφορές στα καταναλωτικά καλάθια;</a:t>
            </a:r>
            <a:endParaRPr lang="en-US" sz="2000" dirty="0"/>
          </a:p>
        </p:txBody>
      </p:sp>
      <p:sp>
        <p:nvSpPr>
          <p:cNvPr id="4" name="Slide Number Placeholder 3"/>
          <p:cNvSpPr>
            <a:spLocks noGrp="1"/>
          </p:cNvSpPr>
          <p:nvPr>
            <p:ph type="sldNum" sz="quarter" idx="12"/>
          </p:nvPr>
        </p:nvSpPr>
        <p:spPr/>
        <p:txBody>
          <a:bodyPr/>
          <a:lstStyle/>
          <a:p>
            <a:fld id="{D166EFDF-EE44-4FF6-9EB4-8B566C18224F}" type="slidenum">
              <a:rPr lang="en-US" smtClean="0"/>
              <a:t>29</a:t>
            </a:fld>
            <a:endParaRPr lang="en-US"/>
          </a:p>
        </p:txBody>
      </p:sp>
    </p:spTree>
    <p:extLst>
      <p:ext uri="{BB962C8B-B14F-4D97-AF65-F5344CB8AC3E}">
        <p14:creationId xmlns:p14="http://schemas.microsoft.com/office/powerpoint/2010/main" val="26897894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600" b="1" dirty="0" smtClean="0">
                <a:solidFill>
                  <a:schemeClr val="accent1"/>
                </a:solidFill>
              </a:rPr>
              <a:t>H </a:t>
            </a:r>
            <a:r>
              <a:rPr lang="el-GR" sz="3600" b="1" dirty="0" smtClean="0">
                <a:solidFill>
                  <a:schemeClr val="accent1"/>
                </a:solidFill>
              </a:rPr>
              <a:t>ισοδυναμία των αγοραστικών δυνάμεων (</a:t>
            </a:r>
            <a:r>
              <a:rPr lang="en-GB" sz="3600" b="1" dirty="0" smtClean="0">
                <a:solidFill>
                  <a:schemeClr val="accent1"/>
                </a:solidFill>
              </a:rPr>
              <a:t>Purchase Power Parity)</a:t>
            </a:r>
            <a:endParaRPr lang="en-US" sz="3600" b="1" dirty="0">
              <a:solidFill>
                <a:schemeClr val="accent1"/>
              </a:solidFill>
            </a:endParaRPr>
          </a:p>
        </p:txBody>
      </p:sp>
      <p:sp>
        <p:nvSpPr>
          <p:cNvPr id="3" name="Content Placeholder 2"/>
          <p:cNvSpPr>
            <a:spLocks noGrp="1"/>
          </p:cNvSpPr>
          <p:nvPr>
            <p:ph idx="1"/>
          </p:nvPr>
        </p:nvSpPr>
        <p:spPr>
          <a:xfrm>
            <a:off x="457200" y="1600200"/>
            <a:ext cx="8229600" cy="4876800"/>
          </a:xfrm>
        </p:spPr>
        <p:txBody>
          <a:bodyPr>
            <a:normAutofit fontScale="70000" lnSpcReduction="20000"/>
          </a:bodyPr>
          <a:lstStyle/>
          <a:p>
            <a:pPr>
              <a:lnSpc>
                <a:spcPts val="2400"/>
              </a:lnSpc>
            </a:pPr>
            <a:r>
              <a:rPr lang="el-GR" altLang="en-US" dirty="0"/>
              <a:t>Η</a:t>
            </a:r>
            <a:r>
              <a:rPr lang="el-GR" altLang="en-US" b="1" dirty="0"/>
              <a:t> </a:t>
            </a:r>
            <a:r>
              <a:rPr lang="el-GR" altLang="en-US" b="1" dirty="0" smtClean="0"/>
              <a:t>ισοδυναμία </a:t>
            </a:r>
            <a:r>
              <a:rPr lang="el-GR" altLang="en-US" b="1" dirty="0"/>
              <a:t>των αγοραστικών δυνάμεων</a:t>
            </a:r>
            <a:r>
              <a:rPr lang="en-US" altLang="en-US" b="1" dirty="0"/>
              <a:t> </a:t>
            </a:r>
            <a:r>
              <a:rPr lang="en-US" altLang="en-US" b="1" dirty="0" smtClean="0"/>
              <a:t> (PPP) </a:t>
            </a:r>
            <a:r>
              <a:rPr lang="el-GR" altLang="en-US" dirty="0" smtClean="0"/>
              <a:t>είναι </a:t>
            </a:r>
            <a:r>
              <a:rPr lang="el-GR" altLang="en-US" dirty="0"/>
              <a:t>η εφαρμογή του νόμου της μιας τιμής στις διάφορες χώρες για όλα τα αγαθά και τις υπηρεσίες, ή για αντιπροσωπευτικές ομάδες («καλάθια») αγαθών και υπηρεσιών.</a:t>
            </a:r>
            <a:r>
              <a:rPr lang="en-US" altLang="en-US" dirty="0"/>
              <a:t> </a:t>
            </a:r>
          </a:p>
          <a:p>
            <a:pPr algn="ctr">
              <a:lnSpc>
                <a:spcPts val="2400"/>
              </a:lnSpc>
              <a:spcBef>
                <a:spcPct val="50000"/>
              </a:spcBef>
              <a:buNone/>
            </a:pPr>
            <a:r>
              <a:rPr lang="en-US" altLang="en-US" i="1" dirty="0">
                <a:cs typeface="Times New Roman" pitchFamily="18" charset="0"/>
              </a:rPr>
              <a:t>P</a:t>
            </a:r>
            <a:r>
              <a:rPr lang="en-US" altLang="en-US" baseline="-25000" dirty="0">
                <a:cs typeface="Times New Roman" pitchFamily="18" charset="0"/>
              </a:rPr>
              <a:t>US</a:t>
            </a:r>
            <a:r>
              <a:rPr lang="en-US" altLang="en-US" i="1" dirty="0"/>
              <a:t> </a:t>
            </a:r>
            <a:r>
              <a:rPr lang="en-US" altLang="en-US" dirty="0">
                <a:cs typeface="Times New Roman" pitchFamily="18" charset="0"/>
              </a:rPr>
              <a:t>= (</a:t>
            </a:r>
            <a:r>
              <a:rPr lang="en-US" altLang="en-US" i="1" dirty="0"/>
              <a:t>E</a:t>
            </a:r>
            <a:r>
              <a:rPr lang="en-US" altLang="en-US" baseline="-25000" dirty="0"/>
              <a:t>US$/C$</a:t>
            </a:r>
            <a:r>
              <a:rPr lang="en-US" altLang="en-US" dirty="0"/>
              <a:t>) x </a:t>
            </a:r>
            <a:r>
              <a:rPr lang="en-US" altLang="en-US" dirty="0">
                <a:cs typeface="Times New Roman" pitchFamily="18" charset="0"/>
              </a:rPr>
              <a:t>(</a:t>
            </a:r>
            <a:r>
              <a:rPr lang="en-US" altLang="en-US" i="1" dirty="0" err="1">
                <a:cs typeface="Times New Roman" pitchFamily="18" charset="0"/>
              </a:rPr>
              <a:t>P</a:t>
            </a:r>
            <a:r>
              <a:rPr lang="en-US" altLang="en-US" baseline="-25000" dirty="0" err="1">
                <a:cs typeface="Times New Roman" pitchFamily="18" charset="0"/>
              </a:rPr>
              <a:t>Canada</a:t>
            </a:r>
            <a:r>
              <a:rPr lang="en-US" altLang="en-US" dirty="0">
                <a:cs typeface="Times New Roman" pitchFamily="18" charset="0"/>
              </a:rPr>
              <a:t>)</a:t>
            </a:r>
          </a:p>
          <a:p>
            <a:pPr>
              <a:lnSpc>
                <a:spcPts val="2400"/>
              </a:lnSpc>
              <a:spcBef>
                <a:spcPct val="50000"/>
              </a:spcBef>
              <a:buNone/>
            </a:pPr>
            <a:r>
              <a:rPr lang="en-US" altLang="en-US" sz="2800" i="1" dirty="0">
                <a:cs typeface="Times New Roman" pitchFamily="18" charset="0"/>
              </a:rPr>
              <a:t>P</a:t>
            </a:r>
            <a:r>
              <a:rPr lang="en-US" altLang="en-US" sz="2800" baseline="-25000" dirty="0">
                <a:cs typeface="Times New Roman" pitchFamily="18" charset="0"/>
              </a:rPr>
              <a:t>US </a:t>
            </a:r>
            <a:r>
              <a:rPr lang="en-US" altLang="en-US" sz="2800" dirty="0">
                <a:cs typeface="Times New Roman" pitchFamily="18" charset="0"/>
              </a:rPr>
              <a:t>= </a:t>
            </a:r>
            <a:r>
              <a:rPr lang="el-GR" altLang="en-US" sz="2800" dirty="0"/>
              <a:t>μέσο επίπεδο τιμών στις ΗΠΑ</a:t>
            </a:r>
            <a:r>
              <a:rPr lang="en-US" altLang="en-US" sz="2800" i="1" dirty="0">
                <a:cs typeface="Times New Roman" pitchFamily="18" charset="0"/>
              </a:rPr>
              <a:t> </a:t>
            </a:r>
            <a:endParaRPr lang="el-GR" altLang="en-US" sz="2800" i="1" dirty="0">
              <a:cs typeface="Times New Roman" pitchFamily="18" charset="0"/>
            </a:endParaRPr>
          </a:p>
          <a:p>
            <a:pPr>
              <a:lnSpc>
                <a:spcPts val="2400"/>
              </a:lnSpc>
              <a:spcBef>
                <a:spcPct val="50000"/>
              </a:spcBef>
              <a:buNone/>
            </a:pPr>
            <a:r>
              <a:rPr lang="en-US" altLang="en-US" sz="2800" i="1" dirty="0" err="1">
                <a:cs typeface="Times New Roman" pitchFamily="18" charset="0"/>
              </a:rPr>
              <a:t>P</a:t>
            </a:r>
            <a:r>
              <a:rPr lang="en-US" altLang="en-US" sz="2800" baseline="-25000" dirty="0" err="1">
                <a:cs typeface="Times New Roman" pitchFamily="18" charset="0"/>
              </a:rPr>
              <a:t>Canada</a:t>
            </a:r>
            <a:r>
              <a:rPr lang="en-US" altLang="en-US" sz="2800" dirty="0"/>
              <a:t> = </a:t>
            </a:r>
            <a:r>
              <a:rPr lang="el-GR" altLang="en-US" sz="2800" dirty="0"/>
              <a:t>μέσο επίπεδο τιμών στον Καναδά</a:t>
            </a:r>
            <a:endParaRPr lang="en-US" altLang="en-US" sz="2800" dirty="0"/>
          </a:p>
          <a:p>
            <a:pPr>
              <a:lnSpc>
                <a:spcPts val="2400"/>
              </a:lnSpc>
              <a:spcBef>
                <a:spcPct val="50000"/>
              </a:spcBef>
              <a:buNone/>
            </a:pPr>
            <a:r>
              <a:rPr lang="en-US" altLang="en-US" sz="2800" i="1" dirty="0"/>
              <a:t>E</a:t>
            </a:r>
            <a:r>
              <a:rPr lang="en-US" altLang="en-US" sz="2800" baseline="-25000" dirty="0"/>
              <a:t>US$/C$</a:t>
            </a:r>
            <a:r>
              <a:rPr lang="en-US" altLang="en-US" sz="2800" dirty="0"/>
              <a:t> = </a:t>
            </a:r>
            <a:r>
              <a:rPr lang="el-GR" altLang="en-US" sz="2800" dirty="0"/>
              <a:t>συναλλαγματική ισοτιμία δολαρίου ΗΠΑ/ δολαρίου Καναδά</a:t>
            </a:r>
            <a:endParaRPr lang="en-US" altLang="en-US" sz="2800" dirty="0"/>
          </a:p>
          <a:p>
            <a:pPr>
              <a:lnSpc>
                <a:spcPts val="2400"/>
              </a:lnSpc>
            </a:pPr>
            <a:r>
              <a:rPr lang="el-GR" altLang="en-US" dirty="0"/>
              <a:t>Η ΡΡΡ προβλέπει ότι οι άνθρωποι σε όλες τις χώρες έχουν την ίδια αγοραστική δύναμη με τα νομίσματά τους</a:t>
            </a:r>
            <a:r>
              <a:rPr lang="en-US" altLang="en-US" dirty="0">
                <a:cs typeface="Times New Roman" pitchFamily="18" charset="0"/>
              </a:rPr>
              <a:t>:  2 </a:t>
            </a:r>
            <a:r>
              <a:rPr lang="el-GR" altLang="en-US" dirty="0"/>
              <a:t>δολάρια Καναδά αγοράζουν την ίδια ποσότητα αγαθών με 1 δολάριο ΗΠΑ, από τη στιγμή που οι τιμές στον Καναδά είναι οι διπλάσιες σε ύψος</a:t>
            </a:r>
            <a:endParaRPr lang="en-US" dirty="0"/>
          </a:p>
        </p:txBody>
      </p:sp>
      <p:sp>
        <p:nvSpPr>
          <p:cNvPr id="4" name="Slide Number Placeholder 3"/>
          <p:cNvSpPr>
            <a:spLocks noGrp="1"/>
          </p:cNvSpPr>
          <p:nvPr>
            <p:ph type="sldNum" sz="quarter" idx="12"/>
          </p:nvPr>
        </p:nvSpPr>
        <p:spPr/>
        <p:txBody>
          <a:bodyPr/>
          <a:lstStyle/>
          <a:p>
            <a:fld id="{D166EFDF-EE44-4FF6-9EB4-8B566C18224F}" type="slidenum">
              <a:rPr lang="en-US" smtClean="0"/>
              <a:t>3</a:t>
            </a:fld>
            <a:endParaRPr lang="en-US"/>
          </a:p>
        </p:txBody>
      </p:sp>
    </p:spTree>
    <p:extLst>
      <p:ext uri="{BB962C8B-B14F-4D97-AF65-F5344CB8AC3E}">
        <p14:creationId xmlns:p14="http://schemas.microsoft.com/office/powerpoint/2010/main" val="12301640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b="1" dirty="0" smtClean="0">
                <a:solidFill>
                  <a:schemeClr val="accent1"/>
                </a:solidFill>
              </a:rPr>
              <a:t>Γιατί μελετάμε τις μακροχρόνιες συναλλαγματικές ισοτιμίες;</a:t>
            </a:r>
            <a:endParaRPr lang="en-US" sz="3600" b="1" dirty="0">
              <a:solidFill>
                <a:schemeClr val="accent1"/>
              </a:solidFill>
            </a:endParaRPr>
          </a:p>
        </p:txBody>
      </p:sp>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sz="quarter" idx="12"/>
          </p:nvPr>
        </p:nvSpPr>
        <p:spPr/>
        <p:txBody>
          <a:bodyPr/>
          <a:lstStyle/>
          <a:p>
            <a:fld id="{D166EFDF-EE44-4FF6-9EB4-8B566C18224F}" type="slidenum">
              <a:rPr lang="en-US" smtClean="0"/>
              <a:t>30</a:t>
            </a:fld>
            <a:endParaRPr lang="en-US"/>
          </a:p>
        </p:txBody>
      </p:sp>
    </p:spTree>
    <p:extLst>
      <p:ext uri="{BB962C8B-B14F-4D97-AF65-F5344CB8AC3E}">
        <p14:creationId xmlns:p14="http://schemas.microsoft.com/office/powerpoint/2010/main" val="8078000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600" b="1" dirty="0" smtClean="0">
                <a:solidFill>
                  <a:schemeClr val="accent1"/>
                </a:solidFill>
              </a:rPr>
              <a:t>Απόλυτη και σχετική ΙΑΔ-</a:t>
            </a:r>
            <a:r>
              <a:rPr lang="en-US" altLang="en-US" sz="3600" b="1" dirty="0">
                <a:solidFill>
                  <a:schemeClr val="accent1"/>
                </a:solidFill>
              </a:rPr>
              <a:t> PPP</a:t>
            </a:r>
            <a:endParaRPr lang="en-US" sz="3600" b="1" dirty="0">
              <a:solidFill>
                <a:schemeClr val="accent1"/>
              </a:solidFill>
            </a:endParaRPr>
          </a:p>
        </p:txBody>
      </p:sp>
      <p:sp>
        <p:nvSpPr>
          <p:cNvPr id="3" name="Content Placeholder 2"/>
          <p:cNvSpPr>
            <a:spLocks noGrp="1"/>
          </p:cNvSpPr>
          <p:nvPr>
            <p:ph idx="1"/>
          </p:nvPr>
        </p:nvSpPr>
        <p:spPr>
          <a:xfrm>
            <a:off x="228600" y="1600200"/>
            <a:ext cx="8763000" cy="5029200"/>
          </a:xfrm>
        </p:spPr>
        <p:txBody>
          <a:bodyPr>
            <a:noAutofit/>
          </a:bodyPr>
          <a:lstStyle/>
          <a:p>
            <a:pPr>
              <a:lnSpc>
                <a:spcPts val="2200"/>
              </a:lnSpc>
            </a:pPr>
            <a:r>
              <a:rPr lang="el-GR" altLang="en-US" sz="2200" dirty="0"/>
              <a:t>Η </a:t>
            </a:r>
            <a:r>
              <a:rPr lang="el-GR" altLang="en-US" sz="2200" dirty="0" smtClean="0"/>
              <a:t>ισοδυναμία </a:t>
            </a:r>
            <a:r>
              <a:rPr lang="el-GR" altLang="en-US" sz="2200" dirty="0"/>
              <a:t>των αγοραστικών δυνάμεων έχει δύο μορφές:</a:t>
            </a:r>
            <a:endParaRPr lang="en-US" altLang="en-US" sz="2200" dirty="0"/>
          </a:p>
          <a:p>
            <a:pPr>
              <a:lnSpc>
                <a:spcPts val="2200"/>
              </a:lnSpc>
              <a:spcBef>
                <a:spcPct val="50000"/>
              </a:spcBef>
            </a:pPr>
            <a:r>
              <a:rPr lang="el-GR" altLang="en-US" sz="2200" b="1" dirty="0"/>
              <a:t>Απόλυτη </a:t>
            </a:r>
            <a:r>
              <a:rPr lang="en-US" altLang="en-US" sz="2200" b="1" dirty="0"/>
              <a:t>PPP</a:t>
            </a:r>
            <a:r>
              <a:rPr lang="en-US" altLang="en-US" sz="2200" dirty="0"/>
              <a:t>: </a:t>
            </a:r>
            <a:r>
              <a:rPr lang="el-GR" altLang="en-US" sz="2200" dirty="0"/>
              <a:t>η ισοτιμία των αγοραστικών δυνάμεων που έχει ήδη συζητηθεί. Οι συναλλαγματικές ισοτιμίες είναι ίσες με το </a:t>
            </a:r>
            <a:r>
              <a:rPr lang="el-GR" altLang="en-US" sz="2200" i="1" dirty="0"/>
              <a:t>επίπεδο</a:t>
            </a:r>
            <a:r>
              <a:rPr lang="en-US" altLang="en-US" sz="2200" i="1" dirty="0"/>
              <a:t> </a:t>
            </a:r>
            <a:r>
              <a:rPr lang="el-GR" altLang="en-US" sz="2200" dirty="0"/>
              <a:t>των σχετικών μέσων τιμών στις διάφορες χώρες.</a:t>
            </a:r>
            <a:endParaRPr lang="en-US" altLang="en-US" sz="2200" dirty="0"/>
          </a:p>
          <a:p>
            <a:pPr algn="ctr">
              <a:lnSpc>
                <a:spcPts val="2200"/>
              </a:lnSpc>
              <a:buNone/>
            </a:pPr>
            <a:r>
              <a:rPr lang="en-US" altLang="en-US" sz="2200" i="1" dirty="0"/>
              <a:t>E</a:t>
            </a:r>
            <a:r>
              <a:rPr lang="en-US" altLang="en-US" sz="2200" baseline="-25000" dirty="0"/>
              <a:t>$/€</a:t>
            </a:r>
            <a:r>
              <a:rPr lang="en-US" altLang="en-US" sz="2200" dirty="0"/>
              <a:t> = </a:t>
            </a:r>
            <a:r>
              <a:rPr lang="en-US" altLang="en-US" sz="2200" i="1" dirty="0">
                <a:cs typeface="Times New Roman" pitchFamily="18" charset="0"/>
              </a:rPr>
              <a:t>P</a:t>
            </a:r>
            <a:r>
              <a:rPr lang="en-US" altLang="en-US" sz="2200" baseline="-25000" dirty="0">
                <a:cs typeface="Times New Roman" pitchFamily="18" charset="0"/>
              </a:rPr>
              <a:t>US</a:t>
            </a:r>
            <a:r>
              <a:rPr lang="en-US" altLang="en-US" sz="2200" dirty="0">
                <a:cs typeface="Times New Roman" pitchFamily="18" charset="0"/>
              </a:rPr>
              <a:t>/</a:t>
            </a:r>
            <a:r>
              <a:rPr lang="en-US" altLang="en-US" sz="2200" i="1" dirty="0">
                <a:cs typeface="Times New Roman" pitchFamily="18" charset="0"/>
              </a:rPr>
              <a:t>P</a:t>
            </a:r>
            <a:r>
              <a:rPr lang="en-US" altLang="en-US" sz="2200" baseline="-25000" dirty="0">
                <a:cs typeface="Times New Roman" pitchFamily="18" charset="0"/>
              </a:rPr>
              <a:t>EU</a:t>
            </a:r>
            <a:endParaRPr lang="en-US" altLang="en-US" sz="2200" dirty="0"/>
          </a:p>
          <a:p>
            <a:pPr>
              <a:lnSpc>
                <a:spcPts val="2200"/>
              </a:lnSpc>
              <a:spcBef>
                <a:spcPct val="50000"/>
              </a:spcBef>
            </a:pPr>
            <a:r>
              <a:rPr lang="el-GR" altLang="en-US" sz="2200" b="1" dirty="0"/>
              <a:t>Σχετική</a:t>
            </a:r>
            <a:r>
              <a:rPr lang="en-US" altLang="en-US" sz="2200" b="1" dirty="0"/>
              <a:t> PPP</a:t>
            </a:r>
            <a:r>
              <a:rPr lang="en-US" altLang="en-US" sz="2200" dirty="0"/>
              <a:t>: </a:t>
            </a:r>
            <a:r>
              <a:rPr lang="el-GR" altLang="en-US" sz="2200" dirty="0"/>
              <a:t>οι </a:t>
            </a:r>
            <a:r>
              <a:rPr lang="el-GR" altLang="en-US" sz="2200" i="1" dirty="0"/>
              <a:t>μεταβολές</a:t>
            </a:r>
            <a:r>
              <a:rPr lang="en-US" altLang="en-US" sz="2200" dirty="0"/>
              <a:t> </a:t>
            </a:r>
            <a:r>
              <a:rPr lang="el-GR" altLang="en-US" sz="2200" dirty="0"/>
              <a:t>των συναλλαγματικών ισοτιμιών είναι ίσες με τις</a:t>
            </a:r>
            <a:r>
              <a:rPr lang="en-US" altLang="en-US" sz="2200" dirty="0"/>
              <a:t> </a:t>
            </a:r>
            <a:r>
              <a:rPr lang="el-GR" altLang="en-US" sz="2200" i="1" dirty="0"/>
              <a:t>μεταβολές</a:t>
            </a:r>
            <a:r>
              <a:rPr lang="en-US" altLang="en-US" sz="2200" dirty="0"/>
              <a:t> </a:t>
            </a:r>
            <a:r>
              <a:rPr lang="el-GR" altLang="en-US" sz="2200" dirty="0"/>
              <a:t>των τιμών</a:t>
            </a:r>
            <a:r>
              <a:rPr lang="en-US" altLang="en-US" sz="2200" dirty="0"/>
              <a:t> (</a:t>
            </a:r>
            <a:r>
              <a:rPr lang="el-GR" altLang="en-US" sz="2200" dirty="0"/>
              <a:t>πληθωρισμός</a:t>
            </a:r>
            <a:r>
              <a:rPr lang="en-US" altLang="en-US" sz="2200" dirty="0"/>
              <a:t>) </a:t>
            </a:r>
            <a:r>
              <a:rPr lang="el-GR" altLang="en-US" sz="2200" dirty="0"/>
              <a:t>ανάμεσα στις δύο περιόδους</a:t>
            </a:r>
            <a:r>
              <a:rPr lang="en-US" altLang="en-US" sz="2200" dirty="0"/>
              <a:t>:</a:t>
            </a:r>
          </a:p>
          <a:p>
            <a:pPr lvl="3" algn="ctr">
              <a:lnSpc>
                <a:spcPts val="2200"/>
              </a:lnSpc>
              <a:buNone/>
            </a:pPr>
            <a:r>
              <a:rPr lang="en-US" altLang="en-US" sz="2200" dirty="0"/>
              <a:t>(</a:t>
            </a:r>
            <a:r>
              <a:rPr lang="en-US" altLang="en-US" sz="2200" i="1" dirty="0"/>
              <a:t>E</a:t>
            </a:r>
            <a:r>
              <a:rPr lang="en-US" altLang="en-US" sz="2200" baseline="-25000" dirty="0"/>
              <a:t>$/€,</a:t>
            </a:r>
            <a:r>
              <a:rPr lang="en-US" altLang="en-US" sz="2200" i="1" baseline="-25000" dirty="0"/>
              <a:t>t </a:t>
            </a:r>
            <a:r>
              <a:rPr lang="en-US" altLang="en-US" sz="2200" i="1" dirty="0"/>
              <a:t>- E</a:t>
            </a:r>
            <a:r>
              <a:rPr lang="en-US" altLang="en-US" sz="2200" baseline="-25000" dirty="0"/>
              <a:t>$/€, </a:t>
            </a:r>
            <a:r>
              <a:rPr lang="en-US" altLang="en-US" sz="2200" i="1" baseline="-25000" dirty="0"/>
              <a:t>t</a:t>
            </a:r>
            <a:r>
              <a:rPr lang="en-US" altLang="en-US" sz="2200" baseline="-25000" dirty="0"/>
              <a:t> –1</a:t>
            </a:r>
            <a:r>
              <a:rPr lang="en-US" altLang="en-US" sz="2200" dirty="0"/>
              <a:t>)/</a:t>
            </a:r>
            <a:r>
              <a:rPr lang="en-US" altLang="en-US" sz="2200" i="1" dirty="0"/>
              <a:t>E</a:t>
            </a:r>
            <a:r>
              <a:rPr lang="en-US" altLang="en-US" sz="2200" baseline="-25000" dirty="0"/>
              <a:t>$/€, </a:t>
            </a:r>
            <a:r>
              <a:rPr lang="en-US" altLang="en-US" sz="2200" i="1" baseline="-25000" dirty="0"/>
              <a:t>t</a:t>
            </a:r>
            <a:r>
              <a:rPr lang="en-US" altLang="en-US" sz="2200" baseline="-25000" dirty="0"/>
              <a:t> –1 </a:t>
            </a:r>
            <a:r>
              <a:rPr lang="en-US" altLang="en-US" sz="2200" dirty="0"/>
              <a:t>= </a:t>
            </a:r>
            <a:r>
              <a:rPr lang="en-US" altLang="en-US" sz="2200" dirty="0">
                <a:sym typeface="Symbol" pitchFamily="18" charset="2"/>
              </a:rPr>
              <a:t></a:t>
            </a:r>
            <a:r>
              <a:rPr lang="en-US" altLang="en-US" sz="2200" baseline="-25000" dirty="0"/>
              <a:t>US, </a:t>
            </a:r>
            <a:r>
              <a:rPr lang="en-US" altLang="en-US" sz="2200" i="1" baseline="-25000" dirty="0"/>
              <a:t>t </a:t>
            </a:r>
            <a:r>
              <a:rPr lang="en-US" altLang="en-US" sz="2200" i="1" dirty="0"/>
              <a:t>- </a:t>
            </a:r>
            <a:r>
              <a:rPr lang="en-US" altLang="en-US" sz="2200" dirty="0">
                <a:sym typeface="Symbol" pitchFamily="18" charset="2"/>
              </a:rPr>
              <a:t></a:t>
            </a:r>
            <a:r>
              <a:rPr lang="en-US" altLang="en-US" sz="2200" baseline="-25000" dirty="0"/>
              <a:t>EU, </a:t>
            </a:r>
            <a:r>
              <a:rPr lang="en-US" altLang="en-US" sz="2200" i="1" baseline="-25000" dirty="0"/>
              <a:t>t</a:t>
            </a:r>
            <a:endParaRPr lang="el-GR" altLang="en-US" sz="2200" i="1" baseline="-25000" dirty="0"/>
          </a:p>
          <a:p>
            <a:pPr lvl="1">
              <a:lnSpc>
                <a:spcPts val="2200"/>
              </a:lnSpc>
              <a:buNone/>
            </a:pPr>
            <a:r>
              <a:rPr lang="el-GR" altLang="en-US" sz="2200" dirty="0"/>
              <a:t>όπου</a:t>
            </a:r>
            <a:r>
              <a:rPr lang="en-US" altLang="en-US" sz="2200" dirty="0"/>
              <a:t> </a:t>
            </a:r>
            <a:r>
              <a:rPr lang="en-US" altLang="en-US" sz="2200" dirty="0">
                <a:sym typeface="Symbol" pitchFamily="18" charset="2"/>
              </a:rPr>
              <a:t></a:t>
            </a:r>
            <a:r>
              <a:rPr lang="en-US" altLang="en-US" sz="2200" i="1" baseline="-25000" dirty="0"/>
              <a:t>t </a:t>
            </a:r>
            <a:r>
              <a:rPr lang="en-US" altLang="en-US" sz="2200" dirty="0"/>
              <a:t>= </a:t>
            </a:r>
            <a:r>
              <a:rPr lang="el-GR" altLang="en-US" sz="2200" dirty="0"/>
              <a:t>ο πληθωρισμός από την περίοδο</a:t>
            </a:r>
            <a:r>
              <a:rPr lang="en-US" altLang="en-US" sz="2200" dirty="0"/>
              <a:t> </a:t>
            </a:r>
            <a:r>
              <a:rPr lang="en-US" altLang="en-US" sz="2200" i="1" dirty="0"/>
              <a:t>t-1</a:t>
            </a:r>
            <a:r>
              <a:rPr lang="en-US" altLang="en-US" sz="2200" dirty="0"/>
              <a:t> </a:t>
            </a:r>
            <a:r>
              <a:rPr lang="el-GR" altLang="en-US" sz="2200" dirty="0"/>
              <a:t>μέχρι την περίοδο</a:t>
            </a:r>
            <a:r>
              <a:rPr lang="en-US" altLang="en-US" sz="2200" dirty="0"/>
              <a:t> </a:t>
            </a:r>
            <a:r>
              <a:rPr lang="en-US" altLang="en-US" sz="2200" i="1" dirty="0"/>
              <a:t>t</a:t>
            </a:r>
          </a:p>
          <a:p>
            <a:pPr>
              <a:lnSpc>
                <a:spcPts val="2200"/>
              </a:lnSpc>
            </a:pPr>
            <a:r>
              <a:rPr lang="en-GB" sz="2200" dirty="0" smtClean="0"/>
              <a:t>H </a:t>
            </a:r>
            <a:r>
              <a:rPr lang="el-GR" sz="2200" dirty="0" smtClean="0"/>
              <a:t>απόλυτη </a:t>
            </a:r>
            <a:r>
              <a:rPr lang="en-GB" sz="2200" dirty="0" smtClean="0"/>
              <a:t>PPP</a:t>
            </a:r>
            <a:r>
              <a:rPr lang="el-GR" sz="2200" dirty="0" smtClean="0"/>
              <a:t> προϋποθέτει ότι τα συγκρινόμενα καλάθια αγαθών έχουν την ίδια σύνθεση. </a:t>
            </a:r>
          </a:p>
          <a:p>
            <a:pPr>
              <a:lnSpc>
                <a:spcPts val="2200"/>
              </a:lnSpc>
            </a:pPr>
            <a:r>
              <a:rPr lang="el-GR" sz="2200" dirty="0" smtClean="0"/>
              <a:t>Η σχετική  μπορεί να ισχύει κι όταν δεν ισχύει η απόλυτη (αν οι διαφορές στη σύνθεση των καλαθιών παραμένων σχετικά σταθερές στο χρόνο)</a:t>
            </a:r>
            <a:endParaRPr lang="en-US" sz="2200" dirty="0"/>
          </a:p>
        </p:txBody>
      </p:sp>
      <p:sp>
        <p:nvSpPr>
          <p:cNvPr id="4" name="Slide Number Placeholder 3"/>
          <p:cNvSpPr>
            <a:spLocks noGrp="1"/>
          </p:cNvSpPr>
          <p:nvPr>
            <p:ph type="sldNum" sz="quarter" idx="12"/>
          </p:nvPr>
        </p:nvSpPr>
        <p:spPr/>
        <p:txBody>
          <a:bodyPr/>
          <a:lstStyle/>
          <a:p>
            <a:fld id="{D166EFDF-EE44-4FF6-9EB4-8B566C18224F}" type="slidenum">
              <a:rPr lang="en-US" smtClean="0"/>
              <a:t>4</a:t>
            </a:fld>
            <a:endParaRPr lang="en-US"/>
          </a:p>
        </p:txBody>
      </p:sp>
    </p:spTree>
    <p:extLst>
      <p:ext uri="{BB962C8B-B14F-4D97-AF65-F5344CB8AC3E}">
        <p14:creationId xmlns:p14="http://schemas.microsoft.com/office/powerpoint/2010/main" val="31229557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
            </a:r>
            <a:br>
              <a:rPr lang="el-GR" dirty="0" smtClean="0"/>
            </a:br>
            <a:r>
              <a:rPr lang="el-GR" sz="4000" b="1" dirty="0" smtClean="0">
                <a:solidFill>
                  <a:schemeClr val="accent1"/>
                </a:solidFill>
              </a:rPr>
              <a:t>4.2 Η </a:t>
            </a:r>
            <a:r>
              <a:rPr lang="el-GR" sz="4000" b="1" dirty="0">
                <a:solidFill>
                  <a:schemeClr val="accent1"/>
                </a:solidFill>
              </a:rPr>
              <a:t>νομισματική προσέγγιση της συναλλαγματικής ισοτιμίας</a:t>
            </a:r>
            <a:r>
              <a:rPr lang="el-GR" dirty="0"/>
              <a:t/>
            </a:r>
            <a:br>
              <a:rPr lang="el-GR" dirty="0"/>
            </a:br>
            <a:endParaRPr lang="en-US" dirty="0"/>
          </a:p>
        </p:txBody>
      </p:sp>
      <p:sp>
        <p:nvSpPr>
          <p:cNvPr id="3" name="Content Placeholder 2"/>
          <p:cNvSpPr>
            <a:spLocks noGrp="1"/>
          </p:cNvSpPr>
          <p:nvPr>
            <p:ph idx="1"/>
          </p:nvPr>
        </p:nvSpPr>
        <p:spPr>
          <a:xfrm>
            <a:off x="457200" y="1600200"/>
            <a:ext cx="8229600" cy="4953000"/>
          </a:xfrm>
        </p:spPr>
        <p:txBody>
          <a:bodyPr>
            <a:normAutofit fontScale="92500" lnSpcReduction="10000"/>
          </a:bodyPr>
          <a:lstStyle/>
          <a:p>
            <a:r>
              <a:rPr lang="el-GR" sz="2600" dirty="0" smtClean="0"/>
              <a:t>Ονομάζεται έτσι επειδή θεωρεί ότι μόνο οι παράγοντες που επηρεάζουν την προσφορά και τη ζήτηση χρήματος καθορίζουν τις συναλλαγματικές ισοτιμίες (</a:t>
            </a:r>
            <a:r>
              <a:rPr lang="en-GB" sz="2600" dirty="0" err="1" smtClean="0"/>
              <a:t>Ms,Md</a:t>
            </a:r>
            <a:r>
              <a:rPr lang="en-GB" sz="2600" dirty="0" smtClean="0"/>
              <a:t>=&gt;P=&gt;E).</a:t>
            </a:r>
            <a:endParaRPr lang="el-GR" sz="2600" dirty="0"/>
          </a:p>
          <a:p>
            <a:r>
              <a:rPr lang="el-GR" altLang="en-US" sz="2600" dirty="0"/>
              <a:t>Χρησιμοποιεί την απόλυτη εκδοχή της</a:t>
            </a:r>
            <a:r>
              <a:rPr lang="en-US" altLang="en-US" sz="2600" dirty="0"/>
              <a:t> </a:t>
            </a:r>
            <a:r>
              <a:rPr lang="en-US" altLang="en-US" sz="2600" dirty="0" smtClean="0"/>
              <a:t>PPP</a:t>
            </a:r>
            <a:r>
              <a:rPr lang="el-GR" altLang="en-US" sz="2600" dirty="0" smtClean="0"/>
              <a:t>:  </a:t>
            </a:r>
          </a:p>
          <a:p>
            <a:pPr marL="0" indent="0">
              <a:buNone/>
            </a:pPr>
            <a:r>
              <a:rPr lang="el-GR" altLang="en-US" sz="2600" i="1" dirty="0"/>
              <a:t>	</a:t>
            </a:r>
            <a:r>
              <a:rPr lang="el-GR" altLang="en-US" sz="2600" i="1" dirty="0" smtClean="0"/>
              <a:t>		</a:t>
            </a:r>
            <a:r>
              <a:rPr lang="en-US" altLang="en-US" sz="2600" i="1" dirty="0" smtClean="0"/>
              <a:t>E</a:t>
            </a:r>
            <a:r>
              <a:rPr lang="en-US" altLang="en-US" sz="2600" baseline="-25000" dirty="0"/>
              <a:t>$/€</a:t>
            </a:r>
            <a:r>
              <a:rPr lang="en-US" altLang="en-US" sz="2600" dirty="0"/>
              <a:t> = </a:t>
            </a:r>
            <a:r>
              <a:rPr lang="en-US" altLang="en-US" sz="2600" i="1" dirty="0" smtClean="0">
                <a:cs typeface="Times New Roman" pitchFamily="18" charset="0"/>
              </a:rPr>
              <a:t>P</a:t>
            </a:r>
            <a:r>
              <a:rPr lang="en-US" altLang="en-US" sz="2600" baseline="-25000" dirty="0" smtClean="0">
                <a:cs typeface="Times New Roman" pitchFamily="18" charset="0"/>
              </a:rPr>
              <a:t>US</a:t>
            </a:r>
            <a:r>
              <a:rPr lang="en-US" altLang="en-US" sz="2600" dirty="0" smtClean="0">
                <a:cs typeface="Times New Roman" pitchFamily="18" charset="0"/>
              </a:rPr>
              <a:t>/</a:t>
            </a:r>
            <a:r>
              <a:rPr lang="en-US" altLang="en-US" sz="2600" i="1" dirty="0" smtClean="0">
                <a:cs typeface="Times New Roman" pitchFamily="18" charset="0"/>
              </a:rPr>
              <a:t>P</a:t>
            </a:r>
            <a:r>
              <a:rPr lang="en-US" altLang="en-US" sz="2600" baseline="-25000" dirty="0" smtClean="0">
                <a:cs typeface="Times New Roman" pitchFamily="18" charset="0"/>
              </a:rPr>
              <a:t>EU</a:t>
            </a:r>
            <a:r>
              <a:rPr lang="el-GR" altLang="en-US" sz="2600" baseline="-25000" dirty="0">
                <a:cs typeface="Times New Roman" pitchFamily="18" charset="0"/>
              </a:rPr>
              <a:t> </a:t>
            </a:r>
            <a:r>
              <a:rPr lang="el-GR" altLang="en-US" sz="2600" dirty="0" smtClean="0">
                <a:cs typeface="Times New Roman" pitchFamily="18" charset="0"/>
              </a:rPr>
              <a:t>   </a:t>
            </a:r>
          </a:p>
          <a:p>
            <a:r>
              <a:rPr lang="el-GR" altLang="en-US" sz="2600" dirty="0" smtClean="0">
                <a:cs typeface="Times New Roman" pitchFamily="18" charset="0"/>
              </a:rPr>
              <a:t>Αναφέρεται στη μακροχρόνια περίοδο (ευελιξία τιμών)</a:t>
            </a:r>
            <a:endParaRPr lang="el-GR" altLang="en-US" sz="2600" dirty="0" smtClean="0"/>
          </a:p>
          <a:p>
            <a:r>
              <a:rPr lang="el-GR" altLang="en-US" sz="2600" dirty="0" smtClean="0"/>
              <a:t>Προβλέπει </a:t>
            </a:r>
            <a:r>
              <a:rPr lang="el-GR" altLang="en-US" sz="2600" dirty="0"/>
              <a:t>ότι το μέσο επίπεδο των τιμών στις διάφορες χώρες προσαρμόζεται έτσι ώστε η προσφερόμενη ποσότητα των πραγματικών χρηματικών περιουσιακών στοιχείων να είναι ίση με τη ζητούμενη ποσότητα των πραγματικών χρηματικών περιουσιακών στοιχείων</a:t>
            </a:r>
            <a:r>
              <a:rPr lang="en-US" altLang="en-US" sz="2600" dirty="0"/>
              <a:t>:</a:t>
            </a:r>
          </a:p>
          <a:p>
            <a:pPr lvl="1" algn="ctr">
              <a:lnSpc>
                <a:spcPct val="80000"/>
              </a:lnSpc>
              <a:spcBef>
                <a:spcPct val="40000"/>
              </a:spcBef>
              <a:buNone/>
            </a:pPr>
            <a:r>
              <a:rPr lang="en-US" altLang="en-US" sz="2600" i="1" dirty="0">
                <a:cs typeface="Times New Roman" pitchFamily="18" charset="0"/>
              </a:rPr>
              <a:t> P</a:t>
            </a:r>
            <a:r>
              <a:rPr lang="en-US" altLang="en-US" sz="2600" baseline="-25000" dirty="0">
                <a:cs typeface="Times New Roman" pitchFamily="18" charset="0"/>
              </a:rPr>
              <a:t>US </a:t>
            </a:r>
            <a:r>
              <a:rPr lang="en-US" altLang="en-US" sz="2600" dirty="0">
                <a:cs typeface="Times New Roman" pitchFamily="18" charset="0"/>
              </a:rPr>
              <a:t>= </a:t>
            </a:r>
            <a:r>
              <a:rPr lang="en-US" altLang="en-US" sz="2600" i="1" dirty="0" err="1">
                <a:cs typeface="Times New Roman" pitchFamily="18" charset="0"/>
              </a:rPr>
              <a:t>M</a:t>
            </a:r>
            <a:r>
              <a:rPr lang="en-US" altLang="en-US" sz="2600" i="1" baseline="30000" dirty="0" err="1">
                <a:cs typeface="Times New Roman" pitchFamily="18" charset="0"/>
              </a:rPr>
              <a:t>s</a:t>
            </a:r>
            <a:r>
              <a:rPr lang="en-US" altLang="en-US" sz="2600" baseline="-25000" dirty="0" err="1">
                <a:cs typeface="Times New Roman" pitchFamily="18" charset="0"/>
              </a:rPr>
              <a:t>US</a:t>
            </a:r>
            <a:r>
              <a:rPr lang="en-US" altLang="en-US" sz="2600" dirty="0">
                <a:cs typeface="Times New Roman" pitchFamily="18" charset="0"/>
              </a:rPr>
              <a:t>/</a:t>
            </a:r>
            <a:r>
              <a:rPr lang="en-US" altLang="en-US" sz="2600" i="1" dirty="0">
                <a:cs typeface="Times New Roman" pitchFamily="18" charset="0"/>
              </a:rPr>
              <a:t>L </a:t>
            </a:r>
            <a:r>
              <a:rPr lang="en-US" altLang="en-US" sz="2600" dirty="0">
                <a:cs typeface="Times New Roman" pitchFamily="18" charset="0"/>
              </a:rPr>
              <a:t>(</a:t>
            </a:r>
            <a:r>
              <a:rPr lang="en-US" altLang="en-US" sz="2600" i="1" dirty="0">
                <a:cs typeface="Times New Roman" pitchFamily="18" charset="0"/>
              </a:rPr>
              <a:t>R</a:t>
            </a:r>
            <a:r>
              <a:rPr lang="en-US" altLang="en-US" sz="2600" baseline="-25000" dirty="0"/>
              <a:t>$</a:t>
            </a:r>
            <a:r>
              <a:rPr lang="en-US" altLang="en-US" sz="2600" dirty="0"/>
              <a:t>, </a:t>
            </a:r>
            <a:r>
              <a:rPr lang="en-US" altLang="en-US" sz="2600" i="1" dirty="0"/>
              <a:t>Y</a:t>
            </a:r>
            <a:r>
              <a:rPr lang="en-US" altLang="en-US" sz="2600" baseline="-25000" dirty="0">
                <a:cs typeface="Times New Roman" pitchFamily="18" charset="0"/>
              </a:rPr>
              <a:t>US</a:t>
            </a:r>
            <a:r>
              <a:rPr lang="en-US" altLang="en-US" sz="2600" dirty="0">
                <a:cs typeface="Times New Roman" pitchFamily="18" charset="0"/>
              </a:rPr>
              <a:t>)  </a:t>
            </a:r>
            <a:endParaRPr lang="en-US" altLang="en-US" sz="2600" dirty="0"/>
          </a:p>
          <a:p>
            <a:pPr lvl="1" algn="ctr">
              <a:lnSpc>
                <a:spcPct val="80000"/>
              </a:lnSpc>
              <a:spcBef>
                <a:spcPct val="50000"/>
              </a:spcBef>
              <a:buNone/>
            </a:pPr>
            <a:r>
              <a:rPr lang="en-US" altLang="en-US" sz="2600" i="1" dirty="0">
                <a:cs typeface="Times New Roman" pitchFamily="18" charset="0"/>
              </a:rPr>
              <a:t>P</a:t>
            </a:r>
            <a:r>
              <a:rPr lang="en-US" altLang="en-US" sz="2600" baseline="-25000" dirty="0">
                <a:cs typeface="Times New Roman" pitchFamily="18" charset="0"/>
              </a:rPr>
              <a:t>EU </a:t>
            </a:r>
            <a:r>
              <a:rPr lang="en-US" altLang="en-US" sz="2600" dirty="0">
                <a:cs typeface="Times New Roman" pitchFamily="18" charset="0"/>
              </a:rPr>
              <a:t>= </a:t>
            </a:r>
            <a:r>
              <a:rPr lang="en-US" altLang="en-US" sz="2600" i="1" dirty="0" err="1">
                <a:cs typeface="Times New Roman" pitchFamily="18" charset="0"/>
              </a:rPr>
              <a:t>M</a:t>
            </a:r>
            <a:r>
              <a:rPr lang="en-US" altLang="en-US" sz="2600" i="1" baseline="30000" dirty="0" err="1">
                <a:cs typeface="Times New Roman" pitchFamily="18" charset="0"/>
              </a:rPr>
              <a:t>s</a:t>
            </a:r>
            <a:r>
              <a:rPr lang="en-US" altLang="en-US" sz="2600" baseline="-25000" dirty="0" err="1">
                <a:cs typeface="Times New Roman" pitchFamily="18" charset="0"/>
              </a:rPr>
              <a:t>EU</a:t>
            </a:r>
            <a:r>
              <a:rPr lang="en-US" altLang="en-US" sz="2600" dirty="0">
                <a:cs typeface="Times New Roman" pitchFamily="18" charset="0"/>
              </a:rPr>
              <a:t>/</a:t>
            </a:r>
            <a:r>
              <a:rPr lang="en-US" altLang="en-US" sz="2600" i="1" dirty="0">
                <a:cs typeface="Times New Roman" pitchFamily="18" charset="0"/>
              </a:rPr>
              <a:t>L </a:t>
            </a:r>
            <a:r>
              <a:rPr lang="en-US" altLang="en-US" sz="2600" dirty="0">
                <a:cs typeface="Times New Roman" pitchFamily="18" charset="0"/>
              </a:rPr>
              <a:t>(</a:t>
            </a:r>
            <a:r>
              <a:rPr lang="en-US" altLang="en-US" sz="2600" i="1" dirty="0">
                <a:cs typeface="Times New Roman" pitchFamily="18" charset="0"/>
              </a:rPr>
              <a:t>R</a:t>
            </a:r>
            <a:r>
              <a:rPr lang="en-US" altLang="en-US" sz="2600" baseline="-25000" dirty="0"/>
              <a:t>€</a:t>
            </a:r>
            <a:r>
              <a:rPr lang="en-US" altLang="en-US" sz="2600" dirty="0"/>
              <a:t>, </a:t>
            </a:r>
            <a:r>
              <a:rPr lang="en-US" altLang="en-US" sz="2600" i="1" dirty="0"/>
              <a:t>Y</a:t>
            </a:r>
            <a:r>
              <a:rPr lang="en-US" altLang="en-US" sz="2600" baseline="-25000" dirty="0">
                <a:cs typeface="Times New Roman" pitchFamily="18" charset="0"/>
              </a:rPr>
              <a:t>EU</a:t>
            </a:r>
            <a:r>
              <a:rPr lang="en-US" altLang="en-US" sz="2600" dirty="0">
                <a:cs typeface="Times New Roman" pitchFamily="18" charset="0"/>
              </a:rPr>
              <a:t>) </a:t>
            </a:r>
          </a:p>
          <a:p>
            <a:endParaRPr lang="en-US" dirty="0"/>
          </a:p>
        </p:txBody>
      </p:sp>
      <p:sp>
        <p:nvSpPr>
          <p:cNvPr id="4" name="Slide Number Placeholder 3"/>
          <p:cNvSpPr>
            <a:spLocks noGrp="1"/>
          </p:cNvSpPr>
          <p:nvPr>
            <p:ph type="sldNum" sz="quarter" idx="12"/>
          </p:nvPr>
        </p:nvSpPr>
        <p:spPr/>
        <p:txBody>
          <a:bodyPr/>
          <a:lstStyle/>
          <a:p>
            <a:fld id="{D166EFDF-EE44-4FF6-9EB4-8B566C18224F}" type="slidenum">
              <a:rPr lang="en-US" smtClean="0"/>
              <a:t>5</a:t>
            </a:fld>
            <a:endParaRPr lang="en-US"/>
          </a:p>
        </p:txBody>
      </p:sp>
    </p:spTree>
    <p:extLst>
      <p:ext uri="{BB962C8B-B14F-4D97-AF65-F5344CB8AC3E}">
        <p14:creationId xmlns:p14="http://schemas.microsoft.com/office/powerpoint/2010/main" val="21214442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b="1" dirty="0">
                <a:solidFill>
                  <a:schemeClr val="accent1"/>
                </a:solidFill>
              </a:rPr>
              <a:t>Οι (</a:t>
            </a:r>
            <a:r>
              <a:rPr lang="en-GB" b="1" dirty="0">
                <a:solidFill>
                  <a:schemeClr val="accent1"/>
                </a:solidFill>
              </a:rPr>
              <a:t>ceteris paribus) </a:t>
            </a:r>
            <a:r>
              <a:rPr lang="el-GR" b="1" dirty="0">
                <a:solidFill>
                  <a:schemeClr val="accent1"/>
                </a:solidFill>
              </a:rPr>
              <a:t>προβλέψεις της νομισματικής προσέγγισης</a:t>
            </a:r>
            <a:endParaRPr lang="en-US" dirty="0"/>
          </a:p>
        </p:txBody>
      </p:sp>
      <p:sp>
        <p:nvSpPr>
          <p:cNvPr id="3" name="Content Placeholder 2"/>
          <p:cNvSpPr>
            <a:spLocks noGrp="1"/>
          </p:cNvSpPr>
          <p:nvPr>
            <p:ph idx="1"/>
          </p:nvPr>
        </p:nvSpPr>
        <p:spPr>
          <a:xfrm>
            <a:off x="457200" y="1524000"/>
            <a:ext cx="8229600" cy="5181600"/>
          </a:xfrm>
        </p:spPr>
        <p:txBody>
          <a:bodyPr>
            <a:normAutofit fontScale="62500" lnSpcReduction="20000"/>
          </a:bodyPr>
          <a:lstStyle/>
          <a:p>
            <a:pPr marL="342900" lvl="1" indent="-342900">
              <a:buFont typeface="Arial" panose="020B0604020202020204" pitchFamily="34" charset="0"/>
              <a:buChar char="•"/>
            </a:pPr>
            <a:r>
              <a:rPr lang="en-US" altLang="en-US" sz="3400" b="1" i="1" dirty="0"/>
              <a:t>E</a:t>
            </a:r>
            <a:r>
              <a:rPr lang="en-US" altLang="en-US" sz="3400" b="1" baseline="-25000" dirty="0"/>
              <a:t>$/</a:t>
            </a:r>
            <a:r>
              <a:rPr lang="en-US" altLang="en-US" sz="3400" b="1" baseline="-25000" dirty="0" smtClean="0"/>
              <a:t>€</a:t>
            </a:r>
            <a:r>
              <a:rPr lang="en-US" altLang="en-US" sz="3400" b="1" dirty="0" smtClean="0"/>
              <a:t>=</a:t>
            </a:r>
            <a:r>
              <a:rPr lang="en-US" altLang="en-US" sz="3400" b="1" i="1" dirty="0" smtClean="0">
                <a:cs typeface="Times New Roman" pitchFamily="18" charset="0"/>
              </a:rPr>
              <a:t>P</a:t>
            </a:r>
            <a:r>
              <a:rPr lang="en-US" altLang="en-US" sz="3400" b="1" baseline="-25000" dirty="0" smtClean="0">
                <a:cs typeface="Times New Roman" pitchFamily="18" charset="0"/>
              </a:rPr>
              <a:t>US</a:t>
            </a:r>
            <a:r>
              <a:rPr lang="en-US" altLang="en-US" sz="3400" b="1" dirty="0" smtClean="0">
                <a:cs typeface="Times New Roman" pitchFamily="18" charset="0"/>
              </a:rPr>
              <a:t>/</a:t>
            </a:r>
            <a:r>
              <a:rPr lang="en-US" altLang="en-US" sz="3400" b="1" i="1" dirty="0" smtClean="0">
                <a:cs typeface="Times New Roman" pitchFamily="18" charset="0"/>
              </a:rPr>
              <a:t>P</a:t>
            </a:r>
            <a:r>
              <a:rPr lang="en-US" altLang="en-US" sz="3400" b="1" baseline="-25000" dirty="0" smtClean="0">
                <a:cs typeface="Times New Roman" pitchFamily="18" charset="0"/>
              </a:rPr>
              <a:t>EU</a:t>
            </a:r>
            <a:r>
              <a:rPr lang="en-US" altLang="en-US" sz="3400" b="1" baseline="-25000" dirty="0">
                <a:cs typeface="Times New Roman" pitchFamily="18" charset="0"/>
              </a:rPr>
              <a:t>,</a:t>
            </a:r>
            <a:r>
              <a:rPr lang="en-US" altLang="en-US" sz="3400" b="1" i="1" dirty="0">
                <a:cs typeface="Times New Roman" pitchFamily="18" charset="0"/>
              </a:rPr>
              <a:t> </a:t>
            </a:r>
            <a:r>
              <a:rPr lang="en-US" altLang="en-US" sz="3400" b="1" i="1" dirty="0" smtClean="0">
                <a:cs typeface="Times New Roman" pitchFamily="18" charset="0"/>
              </a:rPr>
              <a:t>    P</a:t>
            </a:r>
            <a:r>
              <a:rPr lang="en-US" altLang="en-US" sz="3400" b="1" baseline="-25000" dirty="0" smtClean="0">
                <a:cs typeface="Times New Roman" pitchFamily="18" charset="0"/>
              </a:rPr>
              <a:t>US</a:t>
            </a:r>
            <a:r>
              <a:rPr lang="en-US" altLang="en-US" sz="3400" b="1" dirty="0" smtClean="0">
                <a:cs typeface="Times New Roman" pitchFamily="18" charset="0"/>
              </a:rPr>
              <a:t>=</a:t>
            </a:r>
            <a:r>
              <a:rPr lang="en-US" altLang="en-US" sz="3400" b="1" i="1" dirty="0" err="1" smtClean="0">
                <a:cs typeface="Times New Roman" pitchFamily="18" charset="0"/>
              </a:rPr>
              <a:t>M</a:t>
            </a:r>
            <a:r>
              <a:rPr lang="en-US" altLang="en-US" sz="3400" b="1" i="1" baseline="30000" dirty="0" err="1" smtClean="0">
                <a:cs typeface="Times New Roman" pitchFamily="18" charset="0"/>
              </a:rPr>
              <a:t>s</a:t>
            </a:r>
            <a:r>
              <a:rPr lang="en-US" altLang="en-US" sz="3400" b="1" baseline="-25000" dirty="0" err="1" smtClean="0">
                <a:cs typeface="Times New Roman" pitchFamily="18" charset="0"/>
              </a:rPr>
              <a:t>US</a:t>
            </a:r>
            <a:r>
              <a:rPr lang="en-US" altLang="en-US" sz="3400" b="1" dirty="0" smtClean="0">
                <a:cs typeface="Times New Roman" pitchFamily="18" charset="0"/>
              </a:rPr>
              <a:t>/</a:t>
            </a:r>
            <a:r>
              <a:rPr lang="en-US" altLang="en-US" sz="3400" b="1" i="1" dirty="0" smtClean="0">
                <a:cs typeface="Times New Roman" pitchFamily="18" charset="0"/>
              </a:rPr>
              <a:t>L</a:t>
            </a:r>
            <a:r>
              <a:rPr lang="en-US" altLang="en-US" sz="3400" b="1" dirty="0" smtClean="0">
                <a:cs typeface="Times New Roman" pitchFamily="18" charset="0"/>
              </a:rPr>
              <a:t>(</a:t>
            </a:r>
            <a:r>
              <a:rPr lang="en-US" altLang="en-US" sz="3400" b="1" i="1" dirty="0" smtClean="0">
                <a:cs typeface="Times New Roman" pitchFamily="18" charset="0"/>
              </a:rPr>
              <a:t>R</a:t>
            </a:r>
            <a:r>
              <a:rPr lang="en-US" altLang="en-US" sz="3400" b="1" baseline="-25000" dirty="0"/>
              <a:t>$</a:t>
            </a:r>
            <a:r>
              <a:rPr lang="en-US" altLang="en-US" sz="3400" b="1" dirty="0"/>
              <a:t>, </a:t>
            </a:r>
            <a:r>
              <a:rPr lang="en-US" altLang="en-US" sz="3400" b="1" i="1" dirty="0"/>
              <a:t>Y</a:t>
            </a:r>
            <a:r>
              <a:rPr lang="en-US" altLang="en-US" sz="3400" b="1" baseline="-25000" dirty="0">
                <a:cs typeface="Times New Roman" pitchFamily="18" charset="0"/>
              </a:rPr>
              <a:t>US</a:t>
            </a:r>
            <a:r>
              <a:rPr lang="en-US" altLang="en-US" sz="3400" b="1" dirty="0" smtClean="0">
                <a:cs typeface="Times New Roman" pitchFamily="18" charset="0"/>
              </a:rPr>
              <a:t>),     </a:t>
            </a:r>
            <a:r>
              <a:rPr lang="en-US" altLang="en-US" sz="3400" b="1" i="1" dirty="0" smtClean="0">
                <a:cs typeface="Times New Roman" pitchFamily="18" charset="0"/>
              </a:rPr>
              <a:t>P</a:t>
            </a:r>
            <a:r>
              <a:rPr lang="en-US" altLang="en-US" sz="3400" b="1" baseline="-25000" dirty="0" smtClean="0">
                <a:cs typeface="Times New Roman" pitchFamily="18" charset="0"/>
              </a:rPr>
              <a:t>EU</a:t>
            </a:r>
            <a:r>
              <a:rPr lang="en-US" altLang="en-US" sz="3400" b="1" dirty="0" smtClean="0">
                <a:cs typeface="Times New Roman" pitchFamily="18" charset="0"/>
              </a:rPr>
              <a:t>=</a:t>
            </a:r>
            <a:r>
              <a:rPr lang="en-US" altLang="en-US" sz="3400" b="1" i="1" dirty="0" err="1" smtClean="0">
                <a:cs typeface="Times New Roman" pitchFamily="18" charset="0"/>
              </a:rPr>
              <a:t>M</a:t>
            </a:r>
            <a:r>
              <a:rPr lang="en-US" altLang="en-US" sz="3400" b="1" i="1" baseline="30000" dirty="0" err="1" smtClean="0">
                <a:cs typeface="Times New Roman" pitchFamily="18" charset="0"/>
              </a:rPr>
              <a:t>s</a:t>
            </a:r>
            <a:r>
              <a:rPr lang="en-US" altLang="en-US" sz="3400" b="1" baseline="-25000" dirty="0" err="1" smtClean="0">
                <a:cs typeface="Times New Roman" pitchFamily="18" charset="0"/>
              </a:rPr>
              <a:t>EU</a:t>
            </a:r>
            <a:r>
              <a:rPr lang="en-US" altLang="en-US" sz="3400" b="1" dirty="0" smtClean="0">
                <a:cs typeface="Times New Roman" pitchFamily="18" charset="0"/>
              </a:rPr>
              <a:t>/</a:t>
            </a:r>
            <a:r>
              <a:rPr lang="en-US" altLang="en-US" sz="3400" b="1" i="1" dirty="0" smtClean="0">
                <a:cs typeface="Times New Roman" pitchFamily="18" charset="0"/>
              </a:rPr>
              <a:t>L</a:t>
            </a:r>
            <a:r>
              <a:rPr lang="en-US" altLang="en-US" sz="3400" b="1" dirty="0" smtClean="0">
                <a:cs typeface="Times New Roman" pitchFamily="18" charset="0"/>
              </a:rPr>
              <a:t>(</a:t>
            </a:r>
            <a:r>
              <a:rPr lang="en-US" altLang="en-US" sz="3400" b="1" i="1" dirty="0" smtClean="0">
                <a:cs typeface="Times New Roman" pitchFamily="18" charset="0"/>
              </a:rPr>
              <a:t>R</a:t>
            </a:r>
            <a:r>
              <a:rPr lang="en-US" altLang="en-US" sz="3400" b="1" baseline="-25000" dirty="0"/>
              <a:t>€</a:t>
            </a:r>
            <a:r>
              <a:rPr lang="en-US" altLang="en-US" sz="3400" b="1" dirty="0"/>
              <a:t>, </a:t>
            </a:r>
            <a:r>
              <a:rPr lang="en-US" altLang="en-US" sz="3400" b="1" i="1" dirty="0"/>
              <a:t>Y</a:t>
            </a:r>
            <a:r>
              <a:rPr lang="en-US" altLang="en-US" sz="3400" b="1" baseline="-25000" dirty="0">
                <a:cs typeface="Times New Roman" pitchFamily="18" charset="0"/>
              </a:rPr>
              <a:t>EU</a:t>
            </a:r>
            <a:r>
              <a:rPr lang="en-US" altLang="en-US" sz="3400" b="1" dirty="0" smtClean="0">
                <a:cs typeface="Times New Roman" pitchFamily="18" charset="0"/>
              </a:rPr>
              <a:t>)</a:t>
            </a:r>
            <a:endParaRPr lang="el-GR" altLang="en-US" sz="3400" b="1" dirty="0" smtClean="0">
              <a:cs typeface="Times New Roman" pitchFamily="18" charset="0"/>
            </a:endParaRPr>
          </a:p>
          <a:p>
            <a:pPr marL="342900" lvl="1" indent="-342900">
              <a:buFont typeface="Arial" panose="020B0604020202020204" pitchFamily="34" charset="0"/>
              <a:buChar char="•"/>
            </a:pPr>
            <a:endParaRPr lang="en-US" altLang="en-US" dirty="0" smtClean="0">
              <a:cs typeface="Times New Roman" pitchFamily="18" charset="0"/>
            </a:endParaRPr>
          </a:p>
          <a:p>
            <a:pPr marL="342900" lvl="1" indent="-342900">
              <a:buFont typeface="Arial" panose="020B0604020202020204" pitchFamily="34" charset="0"/>
              <a:buChar char="•"/>
            </a:pPr>
            <a:r>
              <a:rPr lang="el-GR" altLang="en-US" sz="3500" dirty="0" smtClean="0">
                <a:cs typeface="Times New Roman" pitchFamily="18" charset="0"/>
              </a:rPr>
              <a:t>Αύξηση της προσφοράς χρήματος στις ΗΠΑ =&gt; αύξηση του επιπέδου τιμών =&gt; υποτίμηση του δολαρίου</a:t>
            </a:r>
            <a:r>
              <a:rPr lang="en-US" altLang="en-US" sz="3500" i="1" dirty="0"/>
              <a:t> </a:t>
            </a:r>
            <a:r>
              <a:rPr lang="el-GR" altLang="en-US" sz="3500" i="1" dirty="0" smtClean="0"/>
              <a:t>(</a:t>
            </a:r>
            <a:r>
              <a:rPr lang="en-US" altLang="en-US" sz="3500" i="1" dirty="0" smtClean="0"/>
              <a:t>E</a:t>
            </a:r>
            <a:r>
              <a:rPr lang="en-US" altLang="en-US" sz="3500" baseline="-25000" dirty="0"/>
              <a:t>$/</a:t>
            </a:r>
            <a:r>
              <a:rPr lang="en-US" altLang="en-US" sz="3500" baseline="-25000" dirty="0" smtClean="0"/>
              <a:t>€</a:t>
            </a:r>
            <a:r>
              <a:rPr lang="el-GR" altLang="en-US" sz="3500" dirty="0" smtClean="0"/>
              <a:t> ↑)</a:t>
            </a:r>
            <a:endParaRPr lang="el-GR" altLang="en-US" sz="3500" dirty="0" smtClean="0">
              <a:cs typeface="Times New Roman" pitchFamily="18" charset="0"/>
            </a:endParaRPr>
          </a:p>
          <a:p>
            <a:pPr marL="342900" lvl="1" indent="-342900">
              <a:buFont typeface="Arial" panose="020B0604020202020204" pitchFamily="34" charset="0"/>
              <a:buChar char="•"/>
            </a:pPr>
            <a:r>
              <a:rPr lang="el-GR" altLang="en-US" sz="3500" dirty="0" smtClean="0">
                <a:cs typeface="Times New Roman" pitchFamily="18" charset="0"/>
              </a:rPr>
              <a:t>Αύξηση του προϊόντος στις ΗΠΑ =&gt; Αύξηση της ζήτησης χρήματος =&gt; μείωση του επιπέδου τιμών =&gt; ανατίμηση του δολαρίου</a:t>
            </a:r>
            <a:r>
              <a:rPr lang="en-US" altLang="en-US" sz="3500" i="1" dirty="0"/>
              <a:t> </a:t>
            </a:r>
            <a:r>
              <a:rPr lang="el-GR" altLang="en-US" sz="3500" i="1" dirty="0" smtClean="0"/>
              <a:t>(</a:t>
            </a:r>
            <a:r>
              <a:rPr lang="en-US" altLang="en-US" sz="3500" i="1" dirty="0" smtClean="0"/>
              <a:t>E</a:t>
            </a:r>
            <a:r>
              <a:rPr lang="en-US" altLang="en-US" sz="3500" baseline="-25000" dirty="0"/>
              <a:t>$/</a:t>
            </a:r>
            <a:r>
              <a:rPr lang="en-US" altLang="en-US" sz="3500" baseline="-25000" dirty="0" smtClean="0"/>
              <a:t>€</a:t>
            </a:r>
            <a:r>
              <a:rPr lang="el-GR" altLang="en-US" sz="3500" baseline="-25000" dirty="0" smtClean="0"/>
              <a:t> </a:t>
            </a:r>
            <a:r>
              <a:rPr lang="el-GR" altLang="en-US" sz="3500" dirty="0" smtClean="0"/>
              <a:t>↓)</a:t>
            </a:r>
          </a:p>
          <a:p>
            <a:pPr marL="342900" lvl="1" indent="-342900">
              <a:buFont typeface="Arial" panose="020B0604020202020204" pitchFamily="34" charset="0"/>
              <a:buChar char="•"/>
            </a:pPr>
            <a:r>
              <a:rPr lang="el-GR" sz="3500" dirty="0" smtClean="0"/>
              <a:t>Αύξηση των επιτοκίων στις ΗΠΑ =&gt; μείωση της ζήτησης χρήματος =&gt; Αύξηση του επιπέδου τιμών =&gt; </a:t>
            </a:r>
            <a:r>
              <a:rPr lang="el-GR" altLang="en-US" sz="3500" dirty="0">
                <a:cs typeface="Times New Roman" pitchFamily="18" charset="0"/>
              </a:rPr>
              <a:t>υποτίμηση του δολαρίου</a:t>
            </a:r>
            <a:r>
              <a:rPr lang="en-US" altLang="en-US" sz="3500" i="1" dirty="0"/>
              <a:t> </a:t>
            </a:r>
            <a:r>
              <a:rPr lang="el-GR" altLang="en-US" sz="3500" i="1" dirty="0"/>
              <a:t>(</a:t>
            </a:r>
            <a:r>
              <a:rPr lang="en-US" altLang="en-US" sz="3500" i="1" dirty="0"/>
              <a:t>E</a:t>
            </a:r>
            <a:r>
              <a:rPr lang="en-US" altLang="en-US" sz="3500" baseline="-25000" dirty="0"/>
              <a:t>$/€</a:t>
            </a:r>
            <a:r>
              <a:rPr lang="el-GR" altLang="en-US" sz="3500" dirty="0"/>
              <a:t> ↑</a:t>
            </a:r>
            <a:r>
              <a:rPr lang="el-GR" altLang="en-US" sz="3500" dirty="0" smtClean="0"/>
              <a:t>). </a:t>
            </a:r>
            <a:r>
              <a:rPr lang="el-GR" altLang="en-US" sz="3500" dirty="0" smtClean="0">
                <a:cs typeface="Times New Roman" pitchFamily="18" charset="0"/>
              </a:rPr>
              <a:t>Παράδοξο: το αντίθετο με το προηγούμενο κεφάλαιο </a:t>
            </a:r>
          </a:p>
          <a:p>
            <a:pPr marL="342900" lvl="1" indent="-342900">
              <a:buFont typeface="Arial" panose="020B0604020202020204" pitchFamily="34" charset="0"/>
              <a:buChar char="•"/>
            </a:pPr>
            <a:r>
              <a:rPr lang="el-GR" altLang="en-US" sz="3500" dirty="0" smtClean="0">
                <a:cs typeface="Times New Roman" pitchFamily="18" charset="0"/>
              </a:rPr>
              <a:t>Προηγούμενη Διάλεξη: </a:t>
            </a:r>
            <a:r>
              <a:rPr lang="el-GR" altLang="en-US" sz="3500" dirty="0" smtClean="0">
                <a:cs typeface="Times New Roman" pitchFamily="18" charset="0"/>
              </a:rPr>
              <a:t>Η </a:t>
            </a:r>
            <a:r>
              <a:rPr lang="el-GR" altLang="en-US" sz="3500" dirty="0" smtClean="0">
                <a:cs typeface="Times New Roman" pitchFamily="18" charset="0"/>
              </a:rPr>
              <a:t>αύξηση των επιτοκίων οδηγεί σε ανατίμηση του εγχώριου νομίσματος </a:t>
            </a:r>
            <a:r>
              <a:rPr lang="el-GR" altLang="en-US" sz="3500" i="1" dirty="0" smtClean="0">
                <a:cs typeface="Times New Roman" pitchFamily="18" charset="0"/>
              </a:rPr>
              <a:t>υπό συνθήκες ακαμψίας των τιμών </a:t>
            </a:r>
            <a:r>
              <a:rPr lang="el-GR" altLang="en-US" sz="3500" dirty="0" smtClean="0">
                <a:cs typeface="Times New Roman" pitchFamily="18" charset="0"/>
              </a:rPr>
              <a:t>(αλλιώς δεν θα υπήρχε ισορροπία στην αγορά χρήματος). Αιτία της αύξησης των επιτοκίων είναι η μείωση της προσφοράς χρήματος</a:t>
            </a:r>
          </a:p>
          <a:p>
            <a:pPr marL="342900" lvl="1" indent="-342900">
              <a:buFont typeface="Arial" panose="020B0604020202020204" pitchFamily="34" charset="0"/>
              <a:buChar char="•"/>
            </a:pPr>
            <a:r>
              <a:rPr lang="el-GR" altLang="en-US" sz="3500" dirty="0" smtClean="0">
                <a:cs typeface="Times New Roman" pitchFamily="18" charset="0"/>
              </a:rPr>
              <a:t>Η αιτία της αύξησης των επιτοκίων στη νομισματική προσέγγιση είναι εντελώς διαφορετική!!!</a:t>
            </a:r>
            <a:endParaRPr lang="el-GR" altLang="en-US" sz="3500" dirty="0">
              <a:cs typeface="Times New Roman" pitchFamily="18" charset="0"/>
            </a:endParaRPr>
          </a:p>
          <a:p>
            <a:pPr marL="342900" lvl="1" indent="-342900">
              <a:buFont typeface="Arial" panose="020B0604020202020204" pitchFamily="34" charset="0"/>
              <a:buChar char="•"/>
            </a:pPr>
            <a:endParaRPr lang="en-US" dirty="0"/>
          </a:p>
        </p:txBody>
      </p:sp>
      <p:sp>
        <p:nvSpPr>
          <p:cNvPr id="4" name="Slide Number Placeholder 3"/>
          <p:cNvSpPr>
            <a:spLocks noGrp="1"/>
          </p:cNvSpPr>
          <p:nvPr>
            <p:ph type="sldNum" sz="quarter" idx="12"/>
          </p:nvPr>
        </p:nvSpPr>
        <p:spPr/>
        <p:txBody>
          <a:bodyPr/>
          <a:lstStyle/>
          <a:p>
            <a:fld id="{D166EFDF-EE44-4FF6-9EB4-8B566C18224F}" type="slidenum">
              <a:rPr lang="en-US" smtClean="0"/>
              <a:t>6</a:t>
            </a:fld>
            <a:endParaRPr lang="en-US"/>
          </a:p>
        </p:txBody>
      </p:sp>
    </p:spTree>
    <p:extLst>
      <p:ext uri="{BB962C8B-B14F-4D97-AF65-F5344CB8AC3E}">
        <p14:creationId xmlns:p14="http://schemas.microsoft.com/office/powerpoint/2010/main" val="21474904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86800" cy="1143000"/>
          </a:xfrm>
        </p:spPr>
        <p:txBody>
          <a:bodyPr>
            <a:noAutofit/>
          </a:bodyPr>
          <a:lstStyle/>
          <a:p>
            <a:r>
              <a:rPr lang="el-GR" sz="3600" b="1" dirty="0" smtClean="0">
                <a:solidFill>
                  <a:schemeClr val="accent1"/>
                </a:solidFill>
              </a:rPr>
              <a:t>Οι </a:t>
            </a:r>
            <a:r>
              <a:rPr lang="el-GR" sz="3600" b="1" dirty="0" smtClean="0">
                <a:solidFill>
                  <a:schemeClr val="accent1"/>
                </a:solidFill>
              </a:rPr>
              <a:t>διαφορές στην επίδραση των </a:t>
            </a:r>
            <a:r>
              <a:rPr lang="el-GR" sz="3600" b="1" dirty="0" smtClean="0">
                <a:solidFill>
                  <a:schemeClr val="accent1"/>
                </a:solidFill>
              </a:rPr>
              <a:t>επιτοκίων οφείλονται στο μόνιμο πληθωρισμό ...</a:t>
            </a:r>
            <a:endParaRPr lang="en-US" sz="3600" b="1" dirty="0">
              <a:solidFill>
                <a:schemeClr val="accent1"/>
              </a:solidFill>
            </a:endParaRPr>
          </a:p>
        </p:txBody>
      </p:sp>
      <p:sp>
        <p:nvSpPr>
          <p:cNvPr id="3" name="Content Placeholder 2"/>
          <p:cNvSpPr>
            <a:spLocks noGrp="1"/>
          </p:cNvSpPr>
          <p:nvPr>
            <p:ph idx="1"/>
          </p:nvPr>
        </p:nvSpPr>
        <p:spPr/>
        <p:txBody>
          <a:bodyPr>
            <a:normAutofit lnSpcReduction="10000"/>
          </a:bodyPr>
          <a:lstStyle/>
          <a:p>
            <a:r>
              <a:rPr lang="el-GR" sz="2400" dirty="0" smtClean="0"/>
              <a:t>Διαφορά μεταξύ μιας εφάπαξ και μίας μόνιμης μεταβολής του επιπέδου τιμών (εφάπαξ και μόνιμος πληθωρισμός)</a:t>
            </a:r>
          </a:p>
          <a:p>
            <a:r>
              <a:rPr lang="el-GR" sz="2400" dirty="0" smtClean="0"/>
              <a:t>Οι ΚΤ στοχεύουν σε ένα ρυθμό αύξησης της προσφοράς χρήματος</a:t>
            </a:r>
          </a:p>
          <a:p>
            <a:r>
              <a:rPr lang="el-GR" altLang="en-US" sz="2400" dirty="0" smtClean="0"/>
              <a:t>Ένας </a:t>
            </a:r>
            <a:r>
              <a:rPr lang="el-GR" altLang="en-US" sz="2400" dirty="0"/>
              <a:t>σταθερός ρυθμός αύξησης της προσφοράς χρήματος έχει ως αποτέλεσμα ένα μόνιμο ρυθμό αύξησης των τιμών </a:t>
            </a:r>
            <a:r>
              <a:rPr lang="en-US" altLang="en-US" sz="2400" dirty="0"/>
              <a:t>(</a:t>
            </a:r>
            <a:r>
              <a:rPr lang="el-GR" altLang="en-US" sz="2400" dirty="0"/>
              <a:t>μόνιμος πληθωρισμός</a:t>
            </a:r>
            <a:r>
              <a:rPr lang="en-US" altLang="en-US" sz="2400" dirty="0"/>
              <a:t>) </a:t>
            </a:r>
            <a:r>
              <a:rPr lang="el-GR" altLang="en-US" sz="2400" dirty="0"/>
              <a:t>με τον ίδιο σταθερό </a:t>
            </a:r>
            <a:r>
              <a:rPr lang="el-GR" altLang="en-US" sz="2400" dirty="0" smtClean="0"/>
              <a:t>ρυθμό.</a:t>
            </a:r>
          </a:p>
          <a:p>
            <a:r>
              <a:rPr lang="el-GR" altLang="en-US" sz="2400" dirty="0" smtClean="0"/>
              <a:t>Ο </a:t>
            </a:r>
            <a:r>
              <a:rPr lang="el-GR" altLang="en-US" sz="2400" dirty="0"/>
              <a:t>πληθωρισμός δεν επηρεάζει την παραγωγική δυναμικότητα της οικονομίας και το πραγματικό </a:t>
            </a:r>
            <a:r>
              <a:rPr lang="el-GR" altLang="en-US" sz="2400" dirty="0" smtClean="0"/>
              <a:t>εισόδημα μακροχρόνια (ουδετερότητα)</a:t>
            </a:r>
          </a:p>
          <a:p>
            <a:r>
              <a:rPr lang="el-GR" altLang="en-US" sz="2400" dirty="0" smtClean="0"/>
              <a:t>Ωστόσο</a:t>
            </a:r>
            <a:r>
              <a:rPr lang="el-GR" altLang="en-US" sz="2400" dirty="0"/>
              <a:t>, ο </a:t>
            </a:r>
            <a:r>
              <a:rPr lang="el-GR" altLang="en-US" sz="2400" dirty="0" smtClean="0"/>
              <a:t>μόνιμος πληθωρισμός (σε αντίθεση με τον εφάπαξ) επηρεάζει </a:t>
            </a:r>
            <a:r>
              <a:rPr lang="el-GR" altLang="en-US" sz="2400" dirty="0"/>
              <a:t>τα ονομαστικά επιτόκια. Πώς; </a:t>
            </a:r>
            <a:endParaRPr lang="en-US" altLang="en-US" sz="2400" dirty="0"/>
          </a:p>
          <a:p>
            <a:endParaRPr lang="en-US" dirty="0"/>
          </a:p>
        </p:txBody>
      </p:sp>
      <p:sp>
        <p:nvSpPr>
          <p:cNvPr id="4" name="Slide Number Placeholder 3"/>
          <p:cNvSpPr>
            <a:spLocks noGrp="1"/>
          </p:cNvSpPr>
          <p:nvPr>
            <p:ph type="sldNum" sz="quarter" idx="12"/>
          </p:nvPr>
        </p:nvSpPr>
        <p:spPr/>
        <p:txBody>
          <a:bodyPr/>
          <a:lstStyle/>
          <a:p>
            <a:fld id="{D166EFDF-EE44-4FF6-9EB4-8B566C18224F}" type="slidenum">
              <a:rPr lang="en-US" smtClean="0"/>
              <a:t>7</a:t>
            </a:fld>
            <a:endParaRPr lang="en-US"/>
          </a:p>
        </p:txBody>
      </p:sp>
    </p:spTree>
    <p:extLst>
      <p:ext uri="{BB962C8B-B14F-4D97-AF65-F5344CB8AC3E}">
        <p14:creationId xmlns:p14="http://schemas.microsoft.com/office/powerpoint/2010/main" val="17251725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b="1" dirty="0" smtClean="0">
                <a:solidFill>
                  <a:schemeClr val="accent1"/>
                </a:solidFill>
              </a:rPr>
              <a:t>... σε συνδυασμό με το αποτέλεσμα </a:t>
            </a:r>
            <a:r>
              <a:rPr lang="en-GB" b="1" dirty="0" smtClean="0">
                <a:solidFill>
                  <a:schemeClr val="accent1"/>
                </a:solidFill>
              </a:rPr>
              <a:t>Fisher</a:t>
            </a:r>
            <a:endParaRPr lang="en-US" b="1" dirty="0">
              <a:solidFill>
                <a:schemeClr val="accent1"/>
              </a:solidFill>
            </a:endParaRPr>
          </a:p>
        </p:txBody>
      </p:sp>
      <p:sp>
        <p:nvSpPr>
          <p:cNvPr id="3" name="Content Placeholder 2"/>
          <p:cNvSpPr>
            <a:spLocks noGrp="1"/>
          </p:cNvSpPr>
          <p:nvPr>
            <p:ph idx="1"/>
          </p:nvPr>
        </p:nvSpPr>
        <p:spPr/>
        <p:txBody>
          <a:bodyPr>
            <a:normAutofit fontScale="92500" lnSpcReduction="10000"/>
          </a:bodyPr>
          <a:lstStyle/>
          <a:p>
            <a:pPr>
              <a:lnSpc>
                <a:spcPct val="80000"/>
              </a:lnSpc>
              <a:spcBef>
                <a:spcPct val="50000"/>
              </a:spcBef>
            </a:pPr>
            <a:r>
              <a:rPr lang="el-GR" altLang="en-US" sz="2400" dirty="0"/>
              <a:t>Το</a:t>
            </a:r>
            <a:r>
              <a:rPr lang="en-US" altLang="en-US" sz="2400" dirty="0"/>
              <a:t> </a:t>
            </a:r>
            <a:r>
              <a:rPr lang="el-GR" altLang="en-US" sz="2400" b="1" dirty="0"/>
              <a:t>αποτέλεσμα </a:t>
            </a:r>
            <a:r>
              <a:rPr lang="en-US" altLang="en-US" sz="2400" b="1" dirty="0"/>
              <a:t>Fisher </a:t>
            </a:r>
            <a:r>
              <a:rPr lang="en-US" altLang="en-US" sz="2400" dirty="0"/>
              <a:t>(</a:t>
            </a:r>
            <a:r>
              <a:rPr lang="el-GR" altLang="en-US" sz="2400" dirty="0"/>
              <a:t>που οφείλει το όνομά του στον</a:t>
            </a:r>
            <a:r>
              <a:rPr lang="en-US" altLang="en-US" sz="2400" dirty="0"/>
              <a:t> Irving Fisher) </a:t>
            </a:r>
            <a:r>
              <a:rPr lang="el-GR" altLang="en-US" sz="2400" dirty="0"/>
              <a:t>περιγράφει τη σχέση ανάμεσα στα ονομαστικά επιτόκια και τον πληθωρισμό.</a:t>
            </a:r>
            <a:endParaRPr lang="en-US" altLang="en-US" sz="2400" dirty="0"/>
          </a:p>
          <a:p>
            <a:pPr lvl="1">
              <a:lnSpc>
                <a:spcPct val="80000"/>
              </a:lnSpc>
              <a:spcBef>
                <a:spcPct val="50000"/>
              </a:spcBef>
            </a:pPr>
            <a:r>
              <a:rPr lang="el-GR" altLang="en-US" sz="2400" dirty="0"/>
              <a:t>Εξάγουμε το αποτέλεσμα</a:t>
            </a:r>
            <a:r>
              <a:rPr lang="en-US" altLang="en-US" sz="2400" dirty="0"/>
              <a:t> Fisher </a:t>
            </a:r>
            <a:r>
              <a:rPr lang="el-GR" altLang="en-US" sz="2400" dirty="0"/>
              <a:t>από τη συνθήκη ισορροπίας των επιτοκίων</a:t>
            </a:r>
            <a:r>
              <a:rPr lang="en-US" altLang="en-US" sz="2400" dirty="0"/>
              <a:t>: </a:t>
            </a:r>
            <a:br>
              <a:rPr lang="en-US" altLang="en-US" sz="2400" dirty="0"/>
            </a:br>
            <a:r>
              <a:rPr lang="en-US" altLang="en-US" sz="2400" i="1" dirty="0"/>
              <a:t>R</a:t>
            </a:r>
            <a:r>
              <a:rPr lang="en-US" altLang="en-US" sz="2400" baseline="-25000" dirty="0"/>
              <a:t>$</a:t>
            </a:r>
            <a:r>
              <a:rPr lang="en-US" altLang="en-US" sz="2400" i="1" baseline="-25000" dirty="0"/>
              <a:t> </a:t>
            </a:r>
            <a:r>
              <a:rPr lang="en-US" altLang="en-US" sz="2400" i="1" dirty="0"/>
              <a:t>- R</a:t>
            </a:r>
            <a:r>
              <a:rPr lang="en-US" altLang="en-US" sz="2400" baseline="-25000" dirty="0"/>
              <a:t>€ </a:t>
            </a:r>
            <a:r>
              <a:rPr lang="en-US" altLang="en-US" sz="2400" dirty="0"/>
              <a:t>= (</a:t>
            </a:r>
            <a:r>
              <a:rPr lang="en-US" altLang="en-US" sz="2400" i="1" dirty="0" err="1"/>
              <a:t>E</a:t>
            </a:r>
            <a:r>
              <a:rPr lang="en-US" altLang="en-US" sz="2400" i="1" baseline="30000" dirty="0" err="1"/>
              <a:t>e</a:t>
            </a:r>
            <a:r>
              <a:rPr lang="en-US" altLang="en-US" sz="2400" baseline="-25000" dirty="0"/>
              <a:t>$/€</a:t>
            </a:r>
            <a:r>
              <a:rPr lang="en-US" altLang="en-US" sz="2400" i="1" baseline="-25000" dirty="0"/>
              <a:t> </a:t>
            </a:r>
            <a:r>
              <a:rPr lang="en-US" altLang="en-US" sz="2400" i="1" dirty="0"/>
              <a:t>- E</a:t>
            </a:r>
            <a:r>
              <a:rPr lang="en-US" altLang="en-US" sz="2400" baseline="-25000" dirty="0"/>
              <a:t>$/€</a:t>
            </a:r>
            <a:r>
              <a:rPr lang="en-US" altLang="en-US" sz="2400" dirty="0"/>
              <a:t>)/</a:t>
            </a:r>
            <a:r>
              <a:rPr lang="en-US" altLang="en-US" sz="2400" i="1" dirty="0"/>
              <a:t>E</a:t>
            </a:r>
            <a:r>
              <a:rPr lang="en-US" altLang="en-US" sz="2400" baseline="-25000" dirty="0"/>
              <a:t>$/€ </a:t>
            </a:r>
          </a:p>
          <a:p>
            <a:pPr lvl="1">
              <a:lnSpc>
                <a:spcPct val="80000"/>
              </a:lnSpc>
              <a:spcBef>
                <a:spcPct val="50000"/>
              </a:spcBef>
            </a:pPr>
            <a:r>
              <a:rPr lang="el-GR" altLang="en-US" sz="2400" dirty="0"/>
              <a:t>Αν οι χρηματοπιστωτικές αγορές αναμένουν να ισχύει η (σχετική)</a:t>
            </a:r>
            <a:r>
              <a:rPr lang="en-US" altLang="en-US" sz="2400" dirty="0"/>
              <a:t> PPP, </a:t>
            </a:r>
            <a:r>
              <a:rPr lang="el-GR" altLang="en-US" sz="2400" dirty="0"/>
              <a:t>τότε η μεταβολή της αναμενόμενης συναλλαγματικής ισοτιμίας θα είναι ίση με τη διαφορά του αναμενόμενου πληθωρισμού στις δύο χώρες: </a:t>
            </a:r>
            <a:r>
              <a:rPr lang="en-US" altLang="en-US" sz="2400" dirty="0"/>
              <a:t>(</a:t>
            </a:r>
            <a:r>
              <a:rPr lang="en-US" altLang="en-US" sz="2400" i="1" dirty="0" err="1"/>
              <a:t>E</a:t>
            </a:r>
            <a:r>
              <a:rPr lang="en-US" altLang="en-US" sz="2400" i="1" baseline="30000" dirty="0" err="1"/>
              <a:t>e</a:t>
            </a:r>
            <a:r>
              <a:rPr lang="en-US" altLang="en-US" sz="2400" baseline="-25000" dirty="0"/>
              <a:t>$/€</a:t>
            </a:r>
            <a:r>
              <a:rPr lang="en-US" altLang="en-US" sz="2400" i="1" baseline="-25000" dirty="0"/>
              <a:t> </a:t>
            </a:r>
            <a:r>
              <a:rPr lang="en-US" altLang="en-US" sz="2400" i="1" dirty="0"/>
              <a:t>- E</a:t>
            </a:r>
            <a:r>
              <a:rPr lang="en-US" altLang="en-US" sz="2400" baseline="-25000" dirty="0"/>
              <a:t>$/€</a:t>
            </a:r>
            <a:r>
              <a:rPr lang="en-US" altLang="en-US" sz="2400" dirty="0"/>
              <a:t>)/</a:t>
            </a:r>
            <a:r>
              <a:rPr lang="en-US" altLang="en-US" sz="2400" i="1" dirty="0"/>
              <a:t>E</a:t>
            </a:r>
            <a:r>
              <a:rPr lang="en-US" altLang="en-US" sz="2400" baseline="-25000" dirty="0"/>
              <a:t>$/€ </a:t>
            </a:r>
            <a:r>
              <a:rPr lang="en-US" altLang="en-US" sz="2400" dirty="0"/>
              <a:t>= </a:t>
            </a:r>
            <a:r>
              <a:rPr lang="en-US" altLang="en-US" sz="2400" dirty="0">
                <a:sym typeface="Symbol" pitchFamily="18" charset="2"/>
              </a:rPr>
              <a:t></a:t>
            </a:r>
            <a:r>
              <a:rPr lang="en-US" altLang="en-US" sz="2400" i="1" baseline="30000" dirty="0" err="1"/>
              <a:t>e</a:t>
            </a:r>
            <a:r>
              <a:rPr lang="en-US" altLang="en-US" sz="2400" baseline="-25000" dirty="0" err="1"/>
              <a:t>US</a:t>
            </a:r>
            <a:r>
              <a:rPr lang="en-US" altLang="en-US" sz="2400" i="1" baseline="-25000" dirty="0"/>
              <a:t> </a:t>
            </a:r>
            <a:r>
              <a:rPr lang="en-US" altLang="en-US" sz="2400" i="1" dirty="0"/>
              <a:t>- </a:t>
            </a:r>
            <a:r>
              <a:rPr lang="en-US" altLang="en-US" sz="2400" dirty="0">
                <a:sym typeface="Symbol" pitchFamily="18" charset="2"/>
              </a:rPr>
              <a:t></a:t>
            </a:r>
            <a:r>
              <a:rPr lang="en-US" altLang="en-US" sz="2400" i="1" baseline="30000" dirty="0" err="1"/>
              <a:t>e</a:t>
            </a:r>
            <a:r>
              <a:rPr lang="en-US" altLang="en-US" sz="2400" i="1" baseline="-25000" dirty="0" err="1"/>
              <a:t>EU</a:t>
            </a:r>
            <a:r>
              <a:rPr lang="en-US" altLang="en-US" sz="2400" i="1" baseline="30000" dirty="0"/>
              <a:t> </a:t>
            </a:r>
          </a:p>
          <a:p>
            <a:pPr lvl="1">
              <a:lnSpc>
                <a:spcPct val="80000"/>
              </a:lnSpc>
              <a:spcBef>
                <a:spcPct val="50000"/>
              </a:spcBef>
            </a:pPr>
            <a:r>
              <a:rPr lang="en-US" altLang="en-US" sz="2400" i="1" dirty="0"/>
              <a:t>R</a:t>
            </a:r>
            <a:r>
              <a:rPr lang="en-US" altLang="en-US" sz="2400" baseline="-25000" dirty="0"/>
              <a:t>$</a:t>
            </a:r>
            <a:r>
              <a:rPr lang="en-US" altLang="en-US" sz="2400" i="1" baseline="-25000" dirty="0"/>
              <a:t> </a:t>
            </a:r>
            <a:r>
              <a:rPr lang="en-US" altLang="en-US" sz="2400" i="1" dirty="0"/>
              <a:t>- R</a:t>
            </a:r>
            <a:r>
              <a:rPr lang="en-US" altLang="en-US" sz="2400" baseline="-25000" dirty="0"/>
              <a:t>€ </a:t>
            </a:r>
            <a:r>
              <a:rPr lang="en-US" altLang="en-US" sz="2400" dirty="0"/>
              <a:t>= </a:t>
            </a:r>
            <a:r>
              <a:rPr lang="en-US" altLang="en-US" sz="2400" dirty="0">
                <a:sym typeface="Symbol" pitchFamily="18" charset="2"/>
              </a:rPr>
              <a:t></a:t>
            </a:r>
            <a:r>
              <a:rPr lang="en-US" altLang="en-US" sz="2400" i="1" baseline="30000" dirty="0" err="1"/>
              <a:t>e</a:t>
            </a:r>
            <a:r>
              <a:rPr lang="en-US" altLang="en-US" sz="2400" baseline="-25000" dirty="0" err="1"/>
              <a:t>US</a:t>
            </a:r>
            <a:r>
              <a:rPr lang="en-US" altLang="en-US" sz="2400" i="1" baseline="-25000" dirty="0"/>
              <a:t> </a:t>
            </a:r>
            <a:r>
              <a:rPr lang="en-US" altLang="en-US" sz="2400" i="1" dirty="0"/>
              <a:t>- </a:t>
            </a:r>
            <a:r>
              <a:rPr lang="en-US" altLang="en-US" sz="2400" dirty="0">
                <a:sym typeface="Symbol" pitchFamily="18" charset="2"/>
              </a:rPr>
              <a:t></a:t>
            </a:r>
            <a:r>
              <a:rPr lang="en-US" altLang="en-US" sz="2400" i="1" baseline="30000" dirty="0" err="1"/>
              <a:t>e</a:t>
            </a:r>
            <a:r>
              <a:rPr lang="en-US" altLang="en-US" sz="2400" i="1" baseline="-25000" dirty="0" err="1"/>
              <a:t>EU</a:t>
            </a:r>
            <a:r>
              <a:rPr lang="en-US" altLang="en-US" sz="2400" i="1" baseline="30000" dirty="0"/>
              <a:t> </a:t>
            </a:r>
            <a:endParaRPr lang="en-US" altLang="en-US" sz="2400" baseline="-25000" dirty="0"/>
          </a:p>
          <a:p>
            <a:pPr lvl="1">
              <a:lnSpc>
                <a:spcPct val="80000"/>
              </a:lnSpc>
              <a:spcBef>
                <a:spcPct val="50000"/>
              </a:spcBef>
            </a:pPr>
            <a:r>
              <a:rPr lang="el-GR" altLang="en-US" sz="2400" dirty="0"/>
              <a:t>Αποτέλεσμα</a:t>
            </a:r>
            <a:r>
              <a:rPr lang="en-US" altLang="en-US" sz="2400" dirty="0"/>
              <a:t> Fisher: </a:t>
            </a:r>
            <a:r>
              <a:rPr lang="el-GR" altLang="en-US" sz="2400" dirty="0"/>
              <a:t>μια αύξηση του </a:t>
            </a:r>
            <a:r>
              <a:rPr lang="el-GR" altLang="en-US" sz="2400" dirty="0" smtClean="0"/>
              <a:t>αναμενόμενου </a:t>
            </a:r>
            <a:r>
              <a:rPr lang="el-GR" altLang="en-US" sz="2400" dirty="0"/>
              <a:t>πληθωρισμού προκαλεί </a:t>
            </a:r>
            <a:r>
              <a:rPr lang="en-GB" altLang="en-US" sz="2400" dirty="0" smtClean="0"/>
              <a:t>ceteris paribus </a:t>
            </a:r>
            <a:r>
              <a:rPr lang="el-GR" altLang="en-US" sz="2400" dirty="0" smtClean="0"/>
              <a:t>μακροχρόνια </a:t>
            </a:r>
            <a:r>
              <a:rPr lang="el-GR" altLang="en-US" sz="2400" dirty="0"/>
              <a:t>μια ίση αύξηση του επιτοκίου των καταθέσεων σε εγχώριο </a:t>
            </a:r>
            <a:r>
              <a:rPr lang="el-GR" altLang="en-US" sz="2400" dirty="0" smtClean="0"/>
              <a:t>νόμισμα.</a:t>
            </a:r>
            <a:endParaRPr lang="en-US" altLang="en-US" sz="2400" dirty="0"/>
          </a:p>
          <a:p>
            <a:endParaRPr lang="en-US" dirty="0"/>
          </a:p>
        </p:txBody>
      </p:sp>
      <p:sp>
        <p:nvSpPr>
          <p:cNvPr id="4" name="Slide Number Placeholder 3"/>
          <p:cNvSpPr>
            <a:spLocks noGrp="1"/>
          </p:cNvSpPr>
          <p:nvPr>
            <p:ph type="sldNum" sz="quarter" idx="12"/>
          </p:nvPr>
        </p:nvSpPr>
        <p:spPr/>
        <p:txBody>
          <a:bodyPr/>
          <a:lstStyle/>
          <a:p>
            <a:fld id="{D166EFDF-EE44-4FF6-9EB4-8B566C18224F}" type="slidenum">
              <a:rPr lang="en-US" smtClean="0"/>
              <a:t>8</a:t>
            </a:fld>
            <a:endParaRPr lang="en-US"/>
          </a:p>
        </p:txBody>
      </p:sp>
    </p:spTree>
    <p:extLst>
      <p:ext uri="{BB962C8B-B14F-4D97-AF65-F5344CB8AC3E}">
        <p14:creationId xmlns:p14="http://schemas.microsoft.com/office/powerpoint/2010/main" val="29277204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b="1" dirty="0" smtClean="0">
                <a:solidFill>
                  <a:schemeClr val="accent1"/>
                </a:solidFill>
              </a:rPr>
              <a:t>Συνοψίζοντας τις διαφορές μεταξύ των 2 προσεγγίσεων</a:t>
            </a:r>
            <a:endParaRPr lang="en-US" sz="3600" b="1" dirty="0">
              <a:solidFill>
                <a:schemeClr val="accent1"/>
              </a:solidFill>
            </a:endParaRPr>
          </a:p>
        </p:txBody>
      </p:sp>
      <p:sp>
        <p:nvSpPr>
          <p:cNvPr id="3" name="Content Placeholder 2"/>
          <p:cNvSpPr>
            <a:spLocks noGrp="1"/>
          </p:cNvSpPr>
          <p:nvPr>
            <p:ph idx="1"/>
          </p:nvPr>
        </p:nvSpPr>
        <p:spPr>
          <a:xfrm>
            <a:off x="457200" y="1600200"/>
            <a:ext cx="8229600" cy="4953000"/>
          </a:xfrm>
        </p:spPr>
        <p:txBody>
          <a:bodyPr>
            <a:normAutofit fontScale="62500" lnSpcReduction="20000"/>
          </a:bodyPr>
          <a:lstStyle/>
          <a:p>
            <a:r>
              <a:rPr lang="el-GR" dirty="0" smtClean="0"/>
              <a:t>Ακαμψία τιμών: Εφάπαξ </a:t>
            </a:r>
            <a:r>
              <a:rPr lang="en-GB" dirty="0"/>
              <a:t>Ms↓ =&gt; </a:t>
            </a:r>
            <a:r>
              <a:rPr lang="en-GB" b="1" dirty="0">
                <a:solidFill>
                  <a:srgbClr val="C00000"/>
                </a:solidFill>
              </a:rPr>
              <a:t>R↑</a:t>
            </a:r>
            <a:r>
              <a:rPr lang="en-GB" dirty="0"/>
              <a:t> =&gt; </a:t>
            </a:r>
            <a:r>
              <a:rPr lang="en-US" altLang="en-US" b="1" i="1" dirty="0">
                <a:solidFill>
                  <a:srgbClr val="C00000"/>
                </a:solidFill>
              </a:rPr>
              <a:t>E</a:t>
            </a:r>
            <a:r>
              <a:rPr lang="en-US" altLang="en-US" b="1" baseline="-25000" dirty="0">
                <a:solidFill>
                  <a:srgbClr val="C00000"/>
                </a:solidFill>
              </a:rPr>
              <a:t>$/€</a:t>
            </a:r>
            <a:r>
              <a:rPr lang="en-US" altLang="en-US" b="1" dirty="0">
                <a:solidFill>
                  <a:srgbClr val="C00000"/>
                </a:solidFill>
              </a:rPr>
              <a:t> ↓ </a:t>
            </a:r>
            <a:r>
              <a:rPr lang="en-US" altLang="en-US" dirty="0"/>
              <a:t>(</a:t>
            </a:r>
            <a:r>
              <a:rPr lang="el-GR" altLang="en-US" dirty="0"/>
              <a:t>ανατίμηση </a:t>
            </a:r>
            <a:r>
              <a:rPr lang="el-GR" altLang="en-US" dirty="0" smtClean="0"/>
              <a:t>$)</a:t>
            </a:r>
          </a:p>
          <a:p>
            <a:endParaRPr lang="en-GB" dirty="0"/>
          </a:p>
          <a:p>
            <a:r>
              <a:rPr lang="el-GR" dirty="0" smtClean="0"/>
              <a:t>Ευελιξία τιμών + Μόνιμη </a:t>
            </a:r>
            <a:r>
              <a:rPr lang="en-GB" dirty="0"/>
              <a:t>Ms↑ =&gt; </a:t>
            </a:r>
            <a:r>
              <a:rPr lang="en-US" altLang="en-US" dirty="0">
                <a:sym typeface="Symbol" pitchFamily="18" charset="2"/>
              </a:rPr>
              <a:t></a:t>
            </a:r>
            <a:r>
              <a:rPr lang="en-US" altLang="en-US" i="1" baseline="30000" dirty="0"/>
              <a:t>e </a:t>
            </a:r>
            <a:r>
              <a:rPr lang="el-GR" altLang="en-US" i="1" dirty="0"/>
              <a:t>↑</a:t>
            </a:r>
            <a:r>
              <a:rPr lang="en-GB" dirty="0"/>
              <a:t>=&gt; </a:t>
            </a:r>
            <a:r>
              <a:rPr lang="en-GB" b="1" dirty="0">
                <a:solidFill>
                  <a:srgbClr val="C00000"/>
                </a:solidFill>
              </a:rPr>
              <a:t>R↑</a:t>
            </a:r>
            <a:r>
              <a:rPr lang="en-GB" dirty="0"/>
              <a:t> =&gt; P ↑ =&gt;</a:t>
            </a:r>
            <a:r>
              <a:rPr lang="en-US" altLang="en-US" i="1" dirty="0"/>
              <a:t> </a:t>
            </a:r>
            <a:r>
              <a:rPr lang="en-US" altLang="en-US" b="1" i="1" dirty="0">
                <a:solidFill>
                  <a:srgbClr val="C00000"/>
                </a:solidFill>
              </a:rPr>
              <a:t>E</a:t>
            </a:r>
            <a:r>
              <a:rPr lang="en-US" altLang="en-US" b="1" baseline="-25000" dirty="0">
                <a:solidFill>
                  <a:srgbClr val="C00000"/>
                </a:solidFill>
              </a:rPr>
              <a:t>$/€</a:t>
            </a:r>
            <a:r>
              <a:rPr lang="en-US" altLang="en-US" b="1" dirty="0">
                <a:solidFill>
                  <a:srgbClr val="C00000"/>
                </a:solidFill>
              </a:rPr>
              <a:t> </a:t>
            </a:r>
            <a:r>
              <a:rPr lang="en-GB" b="1" dirty="0">
                <a:solidFill>
                  <a:srgbClr val="C00000"/>
                </a:solidFill>
              </a:rPr>
              <a:t>↑</a:t>
            </a:r>
            <a:r>
              <a:rPr lang="el-GR" b="1" dirty="0">
                <a:solidFill>
                  <a:srgbClr val="C00000"/>
                </a:solidFill>
              </a:rPr>
              <a:t> </a:t>
            </a:r>
            <a:r>
              <a:rPr lang="el-GR" dirty="0"/>
              <a:t>(υποτίμηση $)</a:t>
            </a:r>
          </a:p>
          <a:p>
            <a:r>
              <a:rPr lang="en-US" altLang="en-US" dirty="0">
                <a:sym typeface="Symbol" pitchFamily="18" charset="2"/>
              </a:rPr>
              <a:t></a:t>
            </a:r>
            <a:r>
              <a:rPr lang="en-US" altLang="en-US" i="1" baseline="30000" dirty="0"/>
              <a:t>e </a:t>
            </a:r>
            <a:r>
              <a:rPr lang="el-GR" altLang="en-US" i="1" dirty="0"/>
              <a:t>↑</a:t>
            </a:r>
            <a:r>
              <a:rPr lang="en-GB" dirty="0"/>
              <a:t>=&gt; R↑</a:t>
            </a:r>
            <a:r>
              <a:rPr lang="el-GR" dirty="0"/>
              <a:t> </a:t>
            </a:r>
            <a:r>
              <a:rPr lang="en-GB" dirty="0"/>
              <a:t>(Fisher effect</a:t>
            </a:r>
            <a:r>
              <a:rPr lang="en-GB" dirty="0" smtClean="0"/>
              <a:t>)</a:t>
            </a:r>
            <a:endParaRPr lang="el-GR" dirty="0" smtClean="0"/>
          </a:p>
          <a:p>
            <a:pPr>
              <a:lnSpc>
                <a:spcPct val="80000"/>
              </a:lnSpc>
              <a:spcBef>
                <a:spcPct val="50000"/>
              </a:spcBef>
            </a:pPr>
            <a:r>
              <a:rPr lang="el-GR" altLang="en-US" dirty="0"/>
              <a:t>Η αύξηση των ονομαστικών επιτοκίων μειώνει τη ζήτηση για πραγματικά χρηματικά περιουσιακά στοιχεία.</a:t>
            </a:r>
            <a:endParaRPr lang="en-US" altLang="en-US" dirty="0"/>
          </a:p>
          <a:p>
            <a:pPr>
              <a:lnSpc>
                <a:spcPct val="80000"/>
              </a:lnSpc>
              <a:spcBef>
                <a:spcPct val="50000"/>
              </a:spcBef>
            </a:pPr>
            <a:r>
              <a:rPr lang="el-GR" altLang="en-US" dirty="0"/>
              <a:t>Για να διατηρήσει η αγορά χρήματος τη μακροχρόνια ισορροπία της, οι τιμές πρέπει να </a:t>
            </a:r>
            <a:r>
              <a:rPr lang="el-GR" altLang="en-US" dirty="0" smtClean="0"/>
              <a:t>αυξηθούν  </a:t>
            </a:r>
            <a:r>
              <a:rPr lang="el-GR" altLang="en-US" dirty="0"/>
              <a:t>ώστε </a:t>
            </a:r>
          </a:p>
          <a:p>
            <a:pPr algn="ctr">
              <a:lnSpc>
                <a:spcPct val="80000"/>
              </a:lnSpc>
              <a:spcBef>
                <a:spcPct val="50000"/>
              </a:spcBef>
              <a:buNone/>
            </a:pPr>
            <a:r>
              <a:rPr lang="el-GR" altLang="en-US" i="1" dirty="0">
                <a:cs typeface="Times New Roman" pitchFamily="18" charset="0"/>
              </a:rPr>
              <a:t>	</a:t>
            </a:r>
            <a:r>
              <a:rPr lang="en-US" altLang="en-US" i="1" dirty="0">
                <a:cs typeface="Times New Roman" pitchFamily="18" charset="0"/>
              </a:rPr>
              <a:t>P</a:t>
            </a:r>
            <a:r>
              <a:rPr lang="en-US" altLang="en-US" baseline="-25000" dirty="0">
                <a:cs typeface="Times New Roman" pitchFamily="18" charset="0"/>
              </a:rPr>
              <a:t>US </a:t>
            </a:r>
            <a:r>
              <a:rPr lang="en-US" altLang="en-US" dirty="0">
                <a:cs typeface="Times New Roman" pitchFamily="18" charset="0"/>
              </a:rPr>
              <a:t>= </a:t>
            </a:r>
            <a:r>
              <a:rPr lang="en-US" altLang="en-US" i="1" dirty="0" err="1">
                <a:cs typeface="Times New Roman" pitchFamily="18" charset="0"/>
              </a:rPr>
              <a:t>M</a:t>
            </a:r>
            <a:r>
              <a:rPr lang="en-US" altLang="en-US" i="1" baseline="30000" dirty="0" err="1">
                <a:cs typeface="Times New Roman" pitchFamily="18" charset="0"/>
              </a:rPr>
              <a:t>s</a:t>
            </a:r>
            <a:r>
              <a:rPr lang="en-US" altLang="en-US" baseline="-25000" dirty="0" err="1">
                <a:cs typeface="Times New Roman" pitchFamily="18" charset="0"/>
              </a:rPr>
              <a:t>US</a:t>
            </a:r>
            <a:r>
              <a:rPr lang="en-US" altLang="en-US" dirty="0">
                <a:cs typeface="Times New Roman" pitchFamily="18" charset="0"/>
              </a:rPr>
              <a:t>/</a:t>
            </a:r>
            <a:r>
              <a:rPr lang="en-US" altLang="en-US" i="1" dirty="0">
                <a:cs typeface="Times New Roman" pitchFamily="18" charset="0"/>
              </a:rPr>
              <a:t>L </a:t>
            </a:r>
            <a:r>
              <a:rPr lang="en-US" altLang="en-US" dirty="0">
                <a:cs typeface="Times New Roman" pitchFamily="18" charset="0"/>
              </a:rPr>
              <a:t>(</a:t>
            </a:r>
            <a:r>
              <a:rPr lang="en-US" altLang="en-US" i="1" dirty="0">
                <a:cs typeface="Times New Roman" pitchFamily="18" charset="0"/>
              </a:rPr>
              <a:t>R</a:t>
            </a:r>
            <a:r>
              <a:rPr lang="en-US" altLang="en-US" baseline="-25000" dirty="0"/>
              <a:t>$</a:t>
            </a:r>
            <a:r>
              <a:rPr lang="en-US" altLang="en-US" dirty="0"/>
              <a:t>, </a:t>
            </a:r>
            <a:r>
              <a:rPr lang="en-US" altLang="en-US" i="1" dirty="0"/>
              <a:t>Y</a:t>
            </a:r>
            <a:r>
              <a:rPr lang="en-US" altLang="en-US" baseline="-25000" dirty="0">
                <a:cs typeface="Times New Roman" pitchFamily="18" charset="0"/>
              </a:rPr>
              <a:t>US</a:t>
            </a:r>
            <a:r>
              <a:rPr lang="en-US" altLang="en-US" dirty="0">
                <a:cs typeface="Times New Roman" pitchFamily="18" charset="0"/>
              </a:rPr>
              <a:t>)</a:t>
            </a:r>
            <a:r>
              <a:rPr lang="en-US" altLang="en-US" dirty="0"/>
              <a:t>.</a:t>
            </a:r>
          </a:p>
          <a:p>
            <a:pPr>
              <a:lnSpc>
                <a:spcPct val="80000"/>
              </a:lnSpc>
              <a:spcBef>
                <a:spcPct val="50000"/>
              </a:spcBef>
            </a:pPr>
            <a:r>
              <a:rPr lang="el-GR" altLang="en-US" dirty="0"/>
              <a:t>Για να διατηρηθεί η</a:t>
            </a:r>
            <a:r>
              <a:rPr lang="en-US" altLang="en-US" dirty="0"/>
              <a:t> PPP,</a:t>
            </a:r>
            <a:r>
              <a:rPr lang="en-US" altLang="en-US" dirty="0">
                <a:cs typeface="Times New Roman" pitchFamily="18" charset="0"/>
              </a:rPr>
              <a:t> </a:t>
            </a:r>
            <a:r>
              <a:rPr lang="el-GR" altLang="en-US" dirty="0"/>
              <a:t>η συναλλαγματική ισοτιμία </a:t>
            </a:r>
            <a:r>
              <a:rPr lang="el-GR" altLang="en-US" dirty="0" smtClean="0"/>
              <a:t>πρέπει </a:t>
            </a:r>
            <a:r>
              <a:rPr lang="el-GR" altLang="en-US" dirty="0"/>
              <a:t>να υποτιμηθεί το </a:t>
            </a:r>
            <a:r>
              <a:rPr lang="el-GR" altLang="en-US" dirty="0" smtClean="0"/>
              <a:t>δολάριο έτσι </a:t>
            </a:r>
            <a:r>
              <a:rPr lang="el-GR" altLang="en-US" dirty="0"/>
              <a:t>ώστε </a:t>
            </a:r>
            <a:endParaRPr lang="en-US" altLang="en-US" dirty="0">
              <a:cs typeface="Times New Roman" pitchFamily="18" charset="0"/>
            </a:endParaRPr>
          </a:p>
          <a:p>
            <a:pPr algn="ctr">
              <a:lnSpc>
                <a:spcPct val="80000"/>
              </a:lnSpc>
              <a:spcBef>
                <a:spcPct val="50000"/>
              </a:spcBef>
              <a:buNone/>
            </a:pPr>
            <a:r>
              <a:rPr lang="en-US" altLang="en-US" dirty="0">
                <a:cs typeface="Times New Roman" pitchFamily="18" charset="0"/>
              </a:rPr>
              <a:t> </a:t>
            </a:r>
            <a:r>
              <a:rPr lang="en-US" altLang="en-US" i="1" dirty="0"/>
              <a:t>E</a:t>
            </a:r>
            <a:r>
              <a:rPr lang="en-US" altLang="en-US" baseline="-25000" dirty="0"/>
              <a:t>$/€</a:t>
            </a:r>
            <a:r>
              <a:rPr lang="en-US" altLang="en-US" dirty="0"/>
              <a:t> = </a:t>
            </a:r>
            <a:r>
              <a:rPr lang="en-US" altLang="en-US" i="1" dirty="0">
                <a:cs typeface="Times New Roman" pitchFamily="18" charset="0"/>
              </a:rPr>
              <a:t>P</a:t>
            </a:r>
            <a:r>
              <a:rPr lang="en-US" altLang="en-US" baseline="-25000" dirty="0">
                <a:cs typeface="Times New Roman" pitchFamily="18" charset="0"/>
              </a:rPr>
              <a:t>US</a:t>
            </a:r>
            <a:r>
              <a:rPr lang="en-US" altLang="en-US" dirty="0">
                <a:cs typeface="Times New Roman" pitchFamily="18" charset="0"/>
              </a:rPr>
              <a:t>/</a:t>
            </a:r>
            <a:r>
              <a:rPr lang="en-US" altLang="en-US" i="1" dirty="0">
                <a:cs typeface="Times New Roman" pitchFamily="18" charset="0"/>
              </a:rPr>
              <a:t>P</a:t>
            </a:r>
            <a:r>
              <a:rPr lang="en-US" altLang="en-US" baseline="-25000" dirty="0">
                <a:cs typeface="Times New Roman" pitchFamily="18" charset="0"/>
              </a:rPr>
              <a:t>EU</a:t>
            </a:r>
            <a:endParaRPr lang="en-US" altLang="en-US" baseline="-25000" dirty="0"/>
          </a:p>
          <a:p>
            <a:endParaRPr lang="en-GB" dirty="0"/>
          </a:p>
          <a:p>
            <a:r>
              <a:rPr lang="el-GR" dirty="0" smtClean="0"/>
              <a:t>Συμπέρασμα: Η </a:t>
            </a:r>
            <a:r>
              <a:rPr lang="el-GR" dirty="0"/>
              <a:t>επίδραση της μεταβολής του </a:t>
            </a:r>
            <a:r>
              <a:rPr lang="fr-FR" dirty="0"/>
              <a:t>R </a:t>
            </a:r>
            <a:r>
              <a:rPr lang="el-GR" dirty="0"/>
              <a:t>στην </a:t>
            </a:r>
            <a:r>
              <a:rPr lang="en-US" altLang="en-US" i="1" dirty="0"/>
              <a:t>E</a:t>
            </a:r>
            <a:r>
              <a:rPr lang="en-US" altLang="en-US" baseline="-25000" dirty="0"/>
              <a:t>$/€</a:t>
            </a:r>
            <a:r>
              <a:rPr lang="en-US" altLang="en-US" dirty="0"/>
              <a:t> </a:t>
            </a:r>
            <a:r>
              <a:rPr lang="el-GR" dirty="0"/>
              <a:t>εξαρτάται από την αιτία που προκάλεσε την μεταβολή του </a:t>
            </a:r>
            <a:r>
              <a:rPr lang="fr-FR" dirty="0"/>
              <a:t>R</a:t>
            </a:r>
            <a:endParaRPr lang="en-US" dirty="0"/>
          </a:p>
        </p:txBody>
      </p:sp>
      <p:sp>
        <p:nvSpPr>
          <p:cNvPr id="4" name="Slide Number Placeholder 3"/>
          <p:cNvSpPr>
            <a:spLocks noGrp="1"/>
          </p:cNvSpPr>
          <p:nvPr>
            <p:ph type="sldNum" sz="quarter" idx="12"/>
          </p:nvPr>
        </p:nvSpPr>
        <p:spPr/>
        <p:txBody>
          <a:bodyPr/>
          <a:lstStyle/>
          <a:p>
            <a:fld id="{D166EFDF-EE44-4FF6-9EB4-8B566C18224F}" type="slidenum">
              <a:rPr lang="en-US" smtClean="0"/>
              <a:t>9</a:t>
            </a:fld>
            <a:endParaRPr lang="en-US"/>
          </a:p>
        </p:txBody>
      </p:sp>
    </p:spTree>
    <p:extLst>
      <p:ext uri="{BB962C8B-B14F-4D97-AF65-F5344CB8AC3E}">
        <p14:creationId xmlns:p14="http://schemas.microsoft.com/office/powerpoint/2010/main" val="14606642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985</TotalTime>
  <Words>2550</Words>
  <Application>Microsoft Office PowerPoint</Application>
  <PresentationFormat>On-screen Show (4:3)</PresentationFormat>
  <Paragraphs>217</Paragraphs>
  <Slides>30</Slides>
  <Notes>2</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Office Theme</vt:lpstr>
      <vt:lpstr>4. Τιμές και συναλλαγματική ισοτιμία μακροχρόνια </vt:lpstr>
      <vt:lpstr> 4.1 Ο νόμος της μιας τιμής και η ισοδυναμία των αγοραστικών δυνάμεων (ΙΑΔ) </vt:lpstr>
      <vt:lpstr>H ισοδυναμία των αγοραστικών δυνάμεων (Purchase Power Parity)</vt:lpstr>
      <vt:lpstr>Απόλυτη και σχετική ΙΑΔ- PPP</vt:lpstr>
      <vt:lpstr> 4.2 Η νομισματική προσέγγιση της συναλλαγματικής ισοτιμίας </vt:lpstr>
      <vt:lpstr>Οι (ceteris paribus) προβλέψεις της νομισματικής προσέγγισης</vt:lpstr>
      <vt:lpstr>Οι διαφορές στην επίδραση των επιτοκίων οφείλονται στο μόνιμο πληθωρισμό ...</vt:lpstr>
      <vt:lpstr>... σε συνδυασμό με το αποτέλεσμα Fisher</vt:lpstr>
      <vt:lpstr>Συνοψίζοντας τις διαφορές μεταξύ των 2 προσεγγίσεων</vt:lpstr>
      <vt:lpstr>Οι επιπτώσεις μια μόνιμης αύξησης του ρυθμού μεταβολής της προσφοράς χρήματος στις ΗΠΑ</vt:lpstr>
      <vt:lpstr>Οι επιπτώσεις μια μόνιμης αύξησης του ρυθμού μεταβολής της προσφοράς χρήματος στις ΗΠΑ</vt:lpstr>
      <vt:lpstr>4.3 Ερμηνεύοντας τα εμπειρικά δεδομένα αναφορικά με την PPP</vt:lpstr>
      <vt:lpstr>Γιατί δεν επαληθεύεται εμπειρικά η PPP;</vt:lpstr>
      <vt:lpstr> Εμπορικά εμπόδια, μη εμπορεύσιμα προϊόντα κι ατελής ανταγωνισμός </vt:lpstr>
      <vt:lpstr>Εφαρμογή 1: Οι τιμές του Big Mac επιβεβαιώνουν το νόμο της μιας τιμής;</vt:lpstr>
      <vt:lpstr>Εφαρμογή 1: Οι τιμές του Big Mac επιβεβαιώνουν το νόμο της μιας τιμής;</vt:lpstr>
      <vt:lpstr>Εφαρμογή 2: Η σημασία των μη εμπορεύσιμων αγαθών</vt:lpstr>
      <vt:lpstr>4.4 Η προσέγγιση των πραγματικών συναλλαγματικών ισοτιμιών </vt:lpstr>
      <vt:lpstr>Επεξήγηση του τύπου της πραγματικής συναλλαγματικής ισοτιμίας (Ι)</vt:lpstr>
      <vt:lpstr>Επεξήγηση του τύπου της πραγματικής συναλλαγματικής ισοτιμίας (ΙΙ)</vt:lpstr>
      <vt:lpstr>Πως οι μεταβολές των αγορών προϊόντος επηρεάζουν την ΠΣΙ;</vt:lpstr>
      <vt:lpstr>Διαγραμματική απεικόνιση της σχετικής ζήτησης (RD) και προσφοράς (RS)</vt:lpstr>
      <vt:lpstr>Επεξήγηση της διαγραμματικής απεικόνισης</vt:lpstr>
      <vt:lpstr>Συνοψίζοντας την προσέγγιση της πραγματικής συναλλαγματικής ισοτιμίας</vt:lpstr>
      <vt:lpstr>Αποτελέσματα των μεταβολών στις αγορές χρήματος και προϊόντος στην E$/€ </vt:lpstr>
      <vt:lpstr>Γιατί η μεταβολή της προσφοράς μεταβάλλει και το επίπεδο τιμών;</vt:lpstr>
      <vt:lpstr>H πραγματική συναλλαγματική ισοτιμία και η τροποποίηση του αποτελέσματος του Fisher</vt:lpstr>
      <vt:lpstr>4.5 Οι διαφορές μεταξύ των  πραγματικών επιτοκίων ...</vt:lpstr>
      <vt:lpstr> ... προσδιορίζονται από τη μεταβολή της πραγματικής συναλλαγματικής ισοτιμίας</vt:lpstr>
      <vt:lpstr>Γιατί μελετάμε τις μακροχρόνιες συναλλαγματικές ισοτιμίες;</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 Τιμές και συναλλαγματική ισοτιμία μακροχρόνια</dc:title>
  <dc:creator>Liagouras Georgios</dc:creator>
  <cp:lastModifiedBy>Liagouras Georgios</cp:lastModifiedBy>
  <cp:revision>61</cp:revision>
  <dcterms:created xsi:type="dcterms:W3CDTF">2013-11-03T16:41:33Z</dcterms:created>
  <dcterms:modified xsi:type="dcterms:W3CDTF">2013-11-19T09:43:21Z</dcterms:modified>
</cp:coreProperties>
</file>