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15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6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5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4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3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49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2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2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5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09D29-C80F-4762-A5B1-2D6DBCECE095}" type="datetimeFigureOut">
              <a:rPr lang="en-US" smtClean="0"/>
              <a:t>11/3/2013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779D9-F827-4C8B-BFCE-14162875B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2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600199"/>
          </a:xfrm>
        </p:spPr>
        <p:txBody>
          <a:bodyPr>
            <a:normAutofit fontScale="90000"/>
          </a:bodyPr>
          <a:lstStyle/>
          <a:p>
            <a:r>
              <a:rPr lang="en-GB" altLang="en-US" b="1" dirty="0" smtClean="0">
                <a:solidFill>
                  <a:srgbClr val="0070C0"/>
                </a:solidFill>
              </a:rPr>
              <a:t>3. </a:t>
            </a:r>
            <a:r>
              <a:rPr lang="el-GR" altLang="en-US" b="1" dirty="0" smtClean="0">
                <a:solidFill>
                  <a:srgbClr val="0070C0"/>
                </a:solidFill>
              </a:rPr>
              <a:t>Χρήμα, επιτόκια και συναλλαγματικές ισοτιμίες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8001000" cy="2209800"/>
          </a:xfrm>
        </p:spPr>
        <p:txBody>
          <a:bodyPr>
            <a:normAutofit fontScale="92500" lnSpcReduction="20000"/>
          </a:bodyPr>
          <a:lstStyle/>
          <a:p>
            <a:pPr marL="514350" indent="-514350" algn="l">
              <a:buAutoNum type="arabicPeriod"/>
            </a:pPr>
            <a:r>
              <a:rPr lang="el-GR" dirty="0" smtClean="0"/>
              <a:t>Προσφορά και ζήτηση χρήματος</a:t>
            </a:r>
          </a:p>
          <a:p>
            <a:pPr marL="514350" indent="-514350" algn="l">
              <a:buAutoNum type="arabicPeriod"/>
            </a:pPr>
            <a:r>
              <a:rPr lang="el-GR" dirty="0" smtClean="0"/>
              <a:t>Προσφορά χρήματος και συναλλαγματική ισοτιμία (βραχυχρόνια περίοδος)</a:t>
            </a:r>
          </a:p>
          <a:p>
            <a:pPr marL="514350" indent="-514350" algn="l">
              <a:buAutoNum type="arabicPeriod"/>
            </a:pPr>
            <a:r>
              <a:rPr lang="el-GR" dirty="0" smtClean="0"/>
              <a:t>Χρήμα, τιμές και συναλλαγματική ισοτιμία (μακροχρόνια περίοδος)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400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sz="4000" b="1" dirty="0" smtClean="0">
                <a:solidFill>
                  <a:schemeClr val="accent1"/>
                </a:solidFill>
              </a:rPr>
              <a:t>Η επίδραση της αύξησης του πραγματικού εισοδήματος στο επιτόκιο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6575" y="1346200"/>
            <a:ext cx="5891213" cy="5129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63760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020762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 </a:t>
            </a:r>
            <a:br>
              <a:rPr lang="el-GR" sz="3600" b="1" dirty="0" smtClean="0">
                <a:solidFill>
                  <a:schemeClr val="accent1"/>
                </a:solidFill>
              </a:rPr>
            </a:br>
            <a:r>
              <a:rPr lang="el-GR" sz="3600" b="1" dirty="0" smtClean="0">
                <a:solidFill>
                  <a:schemeClr val="accent1"/>
                </a:solidFill>
              </a:rPr>
              <a:t>3.2 Προσφορά χρήματος και συναλλαγματική ισοτιμία (βραχυχρόνια περίοδος)</a:t>
            </a:r>
            <a:br>
              <a:rPr lang="el-GR" sz="3600" b="1" dirty="0" smtClean="0">
                <a:solidFill>
                  <a:schemeClr val="accent1"/>
                </a:solidFill>
              </a:rPr>
            </a:br>
            <a:r>
              <a:rPr lang="el-GR" sz="2800" b="1" dirty="0" smtClean="0"/>
              <a:t>Η κεντρική ιδέα</a:t>
            </a:r>
            <a:endParaRPr lang="en-US" sz="2800" b="1" dirty="0"/>
          </a:p>
        </p:txBody>
      </p:sp>
      <p:pic>
        <p:nvPicPr>
          <p:cNvPr id="4" name="Picture 5" descr="fig14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905000"/>
            <a:ext cx="5486400" cy="4578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33812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n-US" sz="3600" b="1" dirty="0" smtClean="0">
                <a:solidFill>
                  <a:schemeClr val="accent1"/>
                </a:solidFill>
              </a:rPr>
              <a:t>Ταυτόχρονη ισορροπία της αγοράς χρήματος των HΠA και της αγοράς συναλλάγματος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1" y="1295400"/>
            <a:ext cx="5334000" cy="52085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79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kumimoji="0" lang="el-GR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H επίδραση της αύξησης της αμερικανικής προσφοράς χρήματος στη συναλλαγματική ισοτιμία δολαρίου/ευρώ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62200" y="1219200"/>
            <a:ext cx="4343399" cy="548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26416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 smtClean="0">
                <a:solidFill>
                  <a:schemeClr val="accent1"/>
                </a:solidFill>
              </a:rPr>
              <a:t>Μεταβολές της ξένης προσφοράς χρήματος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altLang="en-US" sz="3600" dirty="0" smtClean="0"/>
              <a:t>Πώς θα επηρέαζε μια μεταβολή της προσφοράς ευρώ την αγορά χρήματος των ΗΠΑ και τις αγορές συναλλάγματος;</a:t>
            </a:r>
            <a:endParaRPr lang="en-US" altLang="en-US" sz="3600" dirty="0" smtClean="0"/>
          </a:p>
          <a:p>
            <a:pPr>
              <a:spcBef>
                <a:spcPct val="50000"/>
              </a:spcBef>
            </a:pPr>
            <a:r>
              <a:rPr lang="el-GR" altLang="en-US" sz="3600" dirty="0" smtClean="0"/>
              <a:t>Η αύξηση της προσφοράς ευρώ μειώνει τα επιτόκια στην ΕΕ, μειώνοντας την αναμενόμενη ποσοστιαία απόδοση των καταθέσεων σε ευρώ.</a:t>
            </a:r>
            <a:endParaRPr lang="en-US" altLang="en-US" sz="3600" dirty="0" smtClean="0"/>
          </a:p>
          <a:p>
            <a:pPr>
              <a:spcBef>
                <a:spcPct val="50000"/>
              </a:spcBef>
            </a:pPr>
            <a:r>
              <a:rPr lang="el-GR" altLang="en-US" sz="3600" dirty="0" smtClean="0"/>
              <a:t>Η μείωση της αναμενόμενης ποσοστιαίας απόδοσης των καταθέσεων σε ευρώ προκαλεί την υποτίμηση του ευρώ.</a:t>
            </a:r>
            <a:endParaRPr lang="en-US" altLang="en-US" sz="3600" dirty="0" smtClean="0"/>
          </a:p>
          <a:p>
            <a:pPr>
              <a:spcBef>
                <a:spcPct val="50000"/>
              </a:spcBef>
            </a:pPr>
            <a:r>
              <a:rPr lang="el-GR" altLang="en-US" sz="3600" dirty="0" smtClean="0"/>
              <a:t> Η αγορά χρήματος των ΗΠΑ δεν θα επηρεαστεί από τη μεταβολή της προσφοράς ευρώ.</a:t>
            </a:r>
          </a:p>
          <a:p>
            <a:pPr>
              <a:spcBef>
                <a:spcPct val="50000"/>
              </a:spcBef>
            </a:pPr>
            <a:r>
              <a:rPr lang="en-US" altLang="en-US" sz="3600" dirty="0" smtClean="0"/>
              <a:t> </a:t>
            </a:r>
            <a:r>
              <a:rPr lang="el-GR" altLang="en-US" sz="3600" dirty="0" smtClean="0"/>
              <a:t>Πως θα απεικονιστούν διαγραμματικά οι παραπάνω αλλαγές; Ποιά καμπύλη θα μετακινηθεί;</a:t>
            </a:r>
            <a:endParaRPr lang="en-US" altLang="en-US" sz="3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734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Autofit/>
          </a:bodyPr>
          <a:lstStyle/>
          <a:p>
            <a:r>
              <a:rPr kumimoji="0" lang="el-GR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</a:rPr>
              <a:t>H επίδραση της αύξησης της προσφοράς χρήματος της Ευρώπης στη συναλλαγματική ισοτιμία δολαρίου/ευρώ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1219200"/>
            <a:ext cx="4724400" cy="5486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1063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>
                <a:solidFill>
                  <a:schemeClr val="accent1"/>
                </a:solidFill>
              </a:rPr>
              <a:t>3.3 </a:t>
            </a:r>
            <a:r>
              <a:rPr lang="el-GR" sz="3600" b="1" dirty="0" smtClean="0">
                <a:solidFill>
                  <a:schemeClr val="accent1"/>
                </a:solidFill>
              </a:rPr>
              <a:t>Χρήμα</a:t>
            </a:r>
            <a:r>
              <a:rPr lang="el-GR" sz="3600" b="1" dirty="0">
                <a:solidFill>
                  <a:schemeClr val="accent1"/>
                </a:solidFill>
              </a:rPr>
              <a:t>, τιμές και συναλλαγματική ισοτιμία </a:t>
            </a:r>
            <a:r>
              <a:rPr lang="el-GR" sz="3600" b="1" dirty="0" smtClean="0">
                <a:solidFill>
                  <a:schemeClr val="accent1"/>
                </a:solidFill>
              </a:rPr>
              <a:t>μακροχρόνια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b="1" dirty="0" smtClean="0">
                <a:solidFill>
                  <a:schemeClr val="accent1"/>
                </a:solidFill>
              </a:rPr>
              <a:t>Η διάκριση μεταξύ βραχυχρόνιας και μακροχρόνιας περιόδου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l-GR" altLang="en-US" sz="2000" i="1" dirty="0"/>
              <a:t>Βραχυχρόνια</a:t>
            </a:r>
            <a:r>
              <a:rPr lang="en-US" altLang="en-US" sz="2000" dirty="0"/>
              <a:t>, </a:t>
            </a:r>
            <a:r>
              <a:rPr lang="el-GR" altLang="en-US" sz="2000" dirty="0"/>
              <a:t>οι τιμές δεν έχουν επαρκή χρόνο για να προσαρμοστούν στις συνθήκες της </a:t>
            </a:r>
            <a:r>
              <a:rPr lang="el-GR" altLang="en-US" sz="2000" dirty="0" smtClean="0"/>
              <a:t>αγοράς </a:t>
            </a:r>
            <a:r>
              <a:rPr lang="en-GB" altLang="en-US" sz="2000" dirty="0" smtClean="0"/>
              <a:t>(sticky prices)</a:t>
            </a:r>
            <a:r>
              <a:rPr lang="en-US" altLang="en-US" sz="2000" dirty="0" smtClean="0"/>
              <a:t> </a:t>
            </a:r>
            <a:endParaRPr lang="en-US" altLang="en-US" sz="2000" dirty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700" dirty="0" smtClean="0"/>
              <a:t>Παράδειγμα Ι: οι διαπραγματεύσεις των μισθών λαμβάνουν χώρα ανά έτος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700" dirty="0" smtClean="0"/>
              <a:t>Παράδειγμα ΙΙ: οι επιχειρήσεις δεν αλλάζουν τις τιμές τους σε καθημερινή βάση</a:t>
            </a:r>
            <a:endParaRPr lang="en-GB" altLang="en-US" sz="1700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l-GR" altLang="en-US" sz="1700" dirty="0" smtClean="0"/>
              <a:t>Μέχρι </a:t>
            </a:r>
            <a:r>
              <a:rPr lang="el-GR" altLang="en-US" sz="1700" dirty="0"/>
              <a:t>τώρα η ανάλυσή μας ήταν </a:t>
            </a:r>
            <a:r>
              <a:rPr lang="el-GR" altLang="en-US" sz="1700" dirty="0" smtClean="0"/>
              <a:t>βραχυχρόνια (ακαμψία τιμών)</a:t>
            </a:r>
            <a:r>
              <a:rPr lang="en-US" altLang="en-US" sz="1700" dirty="0" smtClean="0"/>
              <a:t>. </a:t>
            </a:r>
            <a:endParaRPr lang="en-US" altLang="en-US" sz="1700" dirty="0"/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n-US" sz="2000" i="1" dirty="0"/>
              <a:t>Μακροχρόνια</a:t>
            </a:r>
            <a:r>
              <a:rPr lang="en-US" altLang="en-US" sz="2000" dirty="0"/>
              <a:t>, </a:t>
            </a:r>
            <a:r>
              <a:rPr lang="el-GR" altLang="en-US" sz="2000" dirty="0"/>
              <a:t>οι τιμές των συντελεστών παραγωγής και του προϊόντος έχουν επαρκή χρόνο για να προσαρμοστούν στις συνθήκες της </a:t>
            </a:r>
            <a:r>
              <a:rPr lang="el-GR" altLang="en-US" sz="2000" dirty="0" smtClean="0"/>
              <a:t>αγοράς (πλήρης απασχόληση των παραγωγικών συντελεστών!)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n-US" sz="2000" dirty="0" smtClean="0"/>
              <a:t>Μακροχρόνια</a:t>
            </a:r>
            <a:r>
              <a:rPr lang="en-US" altLang="en-US" sz="2000" dirty="0"/>
              <a:t>, </a:t>
            </a:r>
            <a:r>
              <a:rPr lang="el-GR" altLang="en-US" sz="2000" dirty="0"/>
              <a:t>η προσφερόμενη ποσότητα χρήματος δεν επηρεάζει την ποσότητα του </a:t>
            </a:r>
            <a:r>
              <a:rPr lang="el-GR" altLang="en-US" sz="2000" dirty="0" smtClean="0"/>
              <a:t>προϊόντος και </a:t>
            </a:r>
            <a:r>
              <a:rPr lang="el-GR" altLang="en-US" sz="2000" dirty="0"/>
              <a:t>τα (πραγματικά) </a:t>
            </a:r>
            <a:r>
              <a:rPr lang="el-GR" altLang="en-US" sz="2000" dirty="0" smtClean="0"/>
              <a:t>επιτόκια  (ουδερότητα του χρήματος!)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l-GR" altLang="en-US" sz="1700" dirty="0" smtClean="0"/>
              <a:t>Το επίπεδο του προϊόντος  προσδιορίζεται από τα αποθέματα κεφαλαίου κι εργασίας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l-GR" altLang="en-US" sz="1700" dirty="0" smtClean="0"/>
              <a:t>Αν διπλασιαστούν οι τιμές το επιτόκιο δεν αλλάζει (1$ --&gt;1,10$  </a:t>
            </a:r>
            <a:r>
              <a:rPr lang="el-GR" altLang="en-US" sz="1700" dirty="0" smtClean="0">
                <a:sym typeface="Wingdings" panose="05000000000000000000" pitchFamily="2" charset="2"/>
              </a:rPr>
              <a:t> 2$ --&gt; 2,20$)</a:t>
            </a:r>
          </a:p>
          <a:p>
            <a:pPr indent="-285750">
              <a:lnSpc>
                <a:spcPct val="80000"/>
              </a:lnSpc>
              <a:spcBef>
                <a:spcPct val="50000"/>
              </a:spcBef>
            </a:pPr>
            <a:r>
              <a:rPr lang="el-GR" altLang="en-US" sz="2100" dirty="0" smtClean="0"/>
              <a:t>Η δυνατότητα αλλαγής των τιμών συνεπάγεται ότι οι </a:t>
            </a:r>
            <a:r>
              <a:rPr lang="el-GR" altLang="en-US" sz="2100" dirty="0"/>
              <a:t>πληθωριστικές προσδοκίες που δημιουργούνται από μια αναμενόμενη αύξηση της προσφοράς χρήματος προκαλούν πραγματικό πληθωρισμό</a:t>
            </a:r>
            <a:endParaRPr lang="en-US" altLang="en-US" sz="21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304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114300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Οι πρακτικές συνέπειες της υπόθεσης περί ουδετερότητας του χρήματος μακροχρόνια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000" dirty="0" smtClean="0"/>
              <a:t>Δεδομένου ότι μακροχρόνια</a:t>
            </a:r>
            <a:r>
              <a:rPr lang="en-US" altLang="en-US" sz="2000" dirty="0" smtClean="0"/>
              <a:t> </a:t>
            </a:r>
            <a:r>
              <a:rPr lang="el-GR" altLang="en-US" sz="2000" dirty="0"/>
              <a:t>η προσφερόμενη ποσότητα χρήματος δεν επηρεάζει την ποσότητα του </a:t>
            </a:r>
            <a:r>
              <a:rPr lang="el-GR" altLang="en-US" sz="2000" dirty="0" smtClean="0"/>
              <a:t>προϊόντος και </a:t>
            </a:r>
            <a:r>
              <a:rPr lang="el-GR" altLang="en-US" sz="2000" dirty="0"/>
              <a:t>τα (πραγματικά) επιτόκια </a:t>
            </a:r>
            <a:r>
              <a:rPr lang="el-GR" altLang="en-US" sz="2000" dirty="0" smtClean="0"/>
              <a:t>τότε δεν θα επηρεάζει και </a:t>
            </a:r>
            <a:r>
              <a:rPr lang="el-GR" altLang="en-US" sz="2000" dirty="0"/>
              <a:t>τη συνολική ζήτηση χρηματικών περιουσιακών στοιχείων </a:t>
            </a:r>
            <a:r>
              <a:rPr lang="en-US" altLang="en-US" sz="2000" i="1" dirty="0"/>
              <a:t>L</a:t>
            </a:r>
            <a:r>
              <a:rPr lang="en-US" altLang="en-US" sz="2000" dirty="0"/>
              <a:t>(</a:t>
            </a:r>
            <a:r>
              <a:rPr lang="en-US" altLang="en-US" sz="2000" i="1" dirty="0"/>
              <a:t>R,Y</a:t>
            </a:r>
            <a:r>
              <a:rPr lang="en-US" altLang="en-US" sz="2000" dirty="0"/>
              <a:t>).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000" dirty="0" smtClean="0"/>
              <a:t>Επομένως, </a:t>
            </a:r>
            <a:r>
              <a:rPr lang="el-GR" altLang="en-US" sz="2000" dirty="0"/>
              <a:t>μακροχρόνια η προσφερόμενη ποσότητα χρήματος έχει ως αποτέλεσμα την </a:t>
            </a:r>
            <a:r>
              <a:rPr lang="el-GR" altLang="en-US" sz="2000" i="1" dirty="0"/>
              <a:t>αναλογική προσαρμογή</a:t>
            </a:r>
            <a:r>
              <a:rPr lang="en-US" altLang="en-US" sz="2000" dirty="0"/>
              <a:t> </a:t>
            </a:r>
            <a:r>
              <a:rPr lang="el-GR" altLang="en-US" sz="2000" dirty="0"/>
              <a:t>του μέσου επιπέδου </a:t>
            </a:r>
            <a:r>
              <a:rPr lang="el-GR" altLang="en-US" sz="2000" dirty="0" smtClean="0"/>
              <a:t>τιμών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sz="2000" dirty="0" smtClean="0"/>
              <a:t>Η </a:t>
            </a:r>
            <a:r>
              <a:rPr lang="el-GR" altLang="en-US" sz="2000" dirty="0"/>
              <a:t>συνθήκη ισορροπίας</a:t>
            </a:r>
            <a:r>
              <a:rPr lang="en-US" altLang="en-US" sz="2000" dirty="0"/>
              <a:t> </a:t>
            </a:r>
            <a:r>
              <a:rPr lang="en-US" altLang="en-US" sz="2000" i="1" dirty="0" err="1"/>
              <a:t>M</a:t>
            </a:r>
            <a:r>
              <a:rPr lang="en-US" altLang="en-US" sz="2000" i="1" baseline="30000" dirty="0" err="1"/>
              <a:t>s</a:t>
            </a:r>
            <a:r>
              <a:rPr lang="en-US" altLang="en-US" sz="2000" i="1" dirty="0"/>
              <a:t>/P = L</a:t>
            </a:r>
            <a:r>
              <a:rPr lang="en-US" altLang="en-US" sz="2000" dirty="0"/>
              <a:t>(</a:t>
            </a:r>
            <a:r>
              <a:rPr lang="en-US" altLang="en-US" sz="2000" i="1" dirty="0"/>
              <a:t>R,Y</a:t>
            </a:r>
            <a:r>
              <a:rPr lang="en-US" altLang="en-US" sz="2000" dirty="0"/>
              <a:t>) </a:t>
            </a:r>
            <a:r>
              <a:rPr lang="el-GR" altLang="en-US" sz="2000" dirty="0"/>
              <a:t>δείχνει ότι</a:t>
            </a:r>
            <a:r>
              <a:rPr lang="en-US" altLang="en-US" sz="2000" dirty="0"/>
              <a:t> </a:t>
            </a:r>
            <a:r>
              <a:rPr lang="el-GR" altLang="en-US" sz="2000" dirty="0"/>
              <a:t>το </a:t>
            </a:r>
            <a:r>
              <a:rPr lang="en-US" altLang="en-US" sz="2000" i="1" dirty="0"/>
              <a:t>P</a:t>
            </a:r>
            <a:r>
              <a:rPr lang="en-US" altLang="en-US" sz="2000" dirty="0"/>
              <a:t> </a:t>
            </a:r>
            <a:r>
              <a:rPr lang="el-GR" altLang="en-US" sz="2000" dirty="0"/>
              <a:t>προσαρμόζεται αναλογικά όταν μεταβάλλεται η</a:t>
            </a:r>
            <a:r>
              <a:rPr lang="en-US" altLang="en-US" sz="2000" dirty="0"/>
              <a:t> </a:t>
            </a:r>
            <a:r>
              <a:rPr lang="en-US" altLang="en-US" sz="2000" i="1" dirty="0" err="1"/>
              <a:t>M</a:t>
            </a:r>
            <a:r>
              <a:rPr lang="en-US" altLang="en-US" sz="2000" i="1" baseline="30000" dirty="0" err="1"/>
              <a:t>s</a:t>
            </a:r>
            <a:r>
              <a:rPr lang="el-GR" altLang="en-US" sz="2000" dirty="0"/>
              <a:t>, διότι η</a:t>
            </a:r>
            <a:r>
              <a:rPr lang="en-US" altLang="en-US" sz="2000" dirty="0"/>
              <a:t> </a:t>
            </a:r>
            <a:r>
              <a:rPr lang="en-US" altLang="en-US" sz="2000" i="1" dirty="0"/>
              <a:t>L(R,Y</a:t>
            </a:r>
            <a:r>
              <a:rPr lang="en-US" altLang="en-US" sz="2000" dirty="0"/>
              <a:t>) </a:t>
            </a:r>
            <a:r>
              <a:rPr lang="el-GR" altLang="en-US" sz="2000" dirty="0"/>
              <a:t>δεν </a:t>
            </a:r>
            <a:r>
              <a:rPr lang="el-GR" altLang="en-US" sz="2000" dirty="0" smtClean="0"/>
              <a:t>μεταβάλλεται</a:t>
            </a:r>
          </a:p>
          <a:p>
            <a:pPr>
              <a:spcBef>
                <a:spcPct val="50000"/>
              </a:spcBef>
            </a:pPr>
            <a:r>
              <a:rPr lang="el-GR" altLang="en-US" sz="2000" dirty="0"/>
              <a:t>Μακροχρόνια</a:t>
            </a:r>
            <a:r>
              <a:rPr lang="en-US" altLang="en-US" sz="2000" dirty="0"/>
              <a:t>, </a:t>
            </a:r>
            <a:r>
              <a:rPr lang="el-GR" altLang="en-US" sz="2000" dirty="0"/>
              <a:t>υπάρχει μια άμεση σχέση ανάμεσα στον πληθωρισμό και τις μεταβολές της προσφοράς χρήματος</a:t>
            </a:r>
            <a:r>
              <a:rPr lang="el-GR" altLang="en-US" sz="2000" dirty="0" smtClean="0"/>
              <a:t>.</a:t>
            </a:r>
          </a:p>
          <a:p>
            <a:pPr lvl="1">
              <a:spcBef>
                <a:spcPct val="50000"/>
              </a:spcBef>
            </a:pPr>
            <a:r>
              <a:rPr lang="en-US" altLang="en-US" sz="2000" dirty="0" smtClean="0"/>
              <a:t> </a:t>
            </a:r>
            <a:r>
              <a:rPr lang="en-US" altLang="en-US" sz="2000" i="1" dirty="0" smtClean="0"/>
              <a:t>P </a:t>
            </a:r>
            <a:r>
              <a:rPr lang="en-US" altLang="en-US" sz="2000" i="1" dirty="0"/>
              <a:t>= </a:t>
            </a:r>
            <a:r>
              <a:rPr lang="en-US" altLang="en-US" sz="2000" i="1" dirty="0" err="1"/>
              <a:t>M</a:t>
            </a:r>
            <a:r>
              <a:rPr lang="en-US" altLang="en-US" sz="2000" i="1" baseline="30000" dirty="0" err="1"/>
              <a:t>s</a:t>
            </a:r>
            <a:r>
              <a:rPr lang="en-US" altLang="en-US" sz="2000" i="1" dirty="0"/>
              <a:t>/L</a:t>
            </a:r>
            <a:r>
              <a:rPr lang="en-US" altLang="en-US" sz="2000" dirty="0"/>
              <a:t>(</a:t>
            </a:r>
            <a:r>
              <a:rPr lang="en-US" altLang="en-US" sz="2000" i="1" dirty="0"/>
              <a:t>R,Y</a:t>
            </a:r>
            <a:r>
              <a:rPr lang="en-US" altLang="en-US" sz="2000" dirty="0" smtClean="0"/>
              <a:t>)</a:t>
            </a:r>
            <a:r>
              <a:rPr lang="el-GR" altLang="en-US" sz="2000" dirty="0" smtClean="0"/>
              <a:t>  </a:t>
            </a:r>
            <a:r>
              <a:rPr lang="el-GR" altLang="en-US" sz="2000" dirty="0" smtClean="0">
                <a:sym typeface="Wingdings" panose="05000000000000000000" pitchFamily="2" charset="2"/>
              </a:rPr>
              <a:t> </a:t>
            </a:r>
            <a:r>
              <a:rPr lang="en-US" altLang="en-US" sz="2000" i="1" dirty="0" smtClean="0">
                <a:latin typeface="Symbol" pitchFamily="18" charset="2"/>
                <a:sym typeface="Symbol" pitchFamily="18" charset="2"/>
              </a:rPr>
              <a:t></a:t>
            </a:r>
            <a:r>
              <a:rPr lang="en-US" altLang="en-US" sz="2000" i="1" dirty="0"/>
              <a:t>P/P = </a:t>
            </a:r>
            <a:r>
              <a:rPr lang="en-US" altLang="en-US" sz="2000" i="1" dirty="0">
                <a:latin typeface="Symbol" pitchFamily="18" charset="2"/>
                <a:sym typeface="Symbol" pitchFamily="18" charset="2"/>
              </a:rPr>
              <a:t></a:t>
            </a:r>
            <a:r>
              <a:rPr lang="en-US" altLang="en-US" sz="2000" i="1" dirty="0" err="1"/>
              <a:t>M</a:t>
            </a:r>
            <a:r>
              <a:rPr lang="en-US" altLang="en-US" sz="2000" i="1" baseline="30000" dirty="0" err="1"/>
              <a:t>s</a:t>
            </a:r>
            <a:r>
              <a:rPr lang="en-US" altLang="en-US" sz="2000" i="1" dirty="0"/>
              <a:t>/</a:t>
            </a:r>
            <a:r>
              <a:rPr lang="en-US" altLang="en-US" sz="2000" i="1" dirty="0" err="1"/>
              <a:t>M</a:t>
            </a:r>
            <a:r>
              <a:rPr lang="en-US" altLang="en-US" sz="2000" i="1" baseline="30000" dirty="0" err="1"/>
              <a:t>s</a:t>
            </a:r>
            <a:r>
              <a:rPr lang="en-US" altLang="en-US" sz="2000" i="1" dirty="0"/>
              <a:t> - </a:t>
            </a:r>
            <a:r>
              <a:rPr lang="en-US" altLang="en-US" sz="2000" i="1" dirty="0">
                <a:latin typeface="Symbol" pitchFamily="18" charset="2"/>
                <a:sym typeface="Symbol" pitchFamily="18" charset="2"/>
              </a:rPr>
              <a:t></a:t>
            </a:r>
            <a:r>
              <a:rPr lang="en-US" altLang="en-US" sz="2000" i="1" dirty="0"/>
              <a:t>L/L</a:t>
            </a:r>
          </a:p>
          <a:p>
            <a:pPr lvl="1">
              <a:spcBef>
                <a:spcPct val="50000"/>
              </a:spcBef>
            </a:pPr>
            <a:r>
              <a:rPr lang="el-GR" altLang="en-US" sz="2000" dirty="0"/>
              <a:t>Ο πληθωρισμός ισούται με τη διαφορά του ρυθμού αύξησης της προσφοράς χρήματος μείον τον ρυθμό αύξησης της ζήτησης χρήματος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31369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Autofit/>
          </a:bodyPr>
          <a:lstStyle/>
          <a:p>
            <a:r>
              <a:rPr lang="el-GR" altLang="en-US" sz="2800" b="1" kern="0" dirty="0">
                <a:solidFill>
                  <a:schemeClr val="accent1"/>
                </a:solidFill>
                <a:latin typeface="+mn-lt"/>
              </a:rPr>
              <a:t>Μέσος ρυθμός αύξησης χρήματος και πληθωρισμός στις αναπτυσσόμενες χώρες του δυτικού ημισφαιρίου</a:t>
            </a:r>
            <a:endParaRPr lang="en-US" sz="2800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Picture 5" descr="fig14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389062"/>
            <a:ext cx="5334000" cy="5164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3019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4638"/>
            <a:ext cx="8565716" cy="1143000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Οι πρακτικές συνέπειες της δυνατότητας πληθωριστικών προσδοκιών μακροχρόνια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238"/>
          <a:stretch>
            <a:fillRect/>
          </a:stretch>
        </p:blipFill>
        <p:spPr>
          <a:xfrm>
            <a:off x="1066800" y="1420813"/>
            <a:ext cx="4038600" cy="5284787"/>
          </a:xfrm>
          <a:prstGeom prst="rect">
            <a:avLst/>
          </a:prstGeom>
          <a:noFill/>
        </p:spPr>
      </p:pic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6109854" y="1752600"/>
            <a:ext cx="2760663" cy="35394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-95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-95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-95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-95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-95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-95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-95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-95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-95"/>
              </a:defRPr>
            </a:lvl9pPr>
          </a:lstStyle>
          <a:p>
            <a:pPr algn="l" eaLnBrk="1" hangingPunct="1"/>
            <a:r>
              <a:rPr lang="el-GR" altLang="en-US" sz="1600" dirty="0">
                <a:latin typeface="Arial" charset="0"/>
              </a:rPr>
              <a:t>Η αναμενόμενη απόδοση των καταθέσεων σε ευρώ αυξάνεται λόγω των πληθωριστικών προσδοκιών</a:t>
            </a:r>
            <a:r>
              <a:rPr lang="en-US" altLang="en-US" sz="1600" dirty="0">
                <a:latin typeface="Arial" charset="0"/>
              </a:rPr>
              <a:t>:</a:t>
            </a:r>
          </a:p>
          <a:p>
            <a:pPr algn="l" eaLnBrk="1" hangingPunct="1">
              <a:buFontTx/>
              <a:buChar char="•"/>
            </a:pPr>
            <a:r>
              <a:rPr lang="el-GR" altLang="en-US" sz="1600" dirty="0">
                <a:latin typeface="Arial" charset="0"/>
              </a:rPr>
              <a:t>Το δολάριο αναμένεται να έχει μικρότερη αξία για την αγορά αγαθών και υπηρεσιών, αλλά και την αγορά ευρώ.</a:t>
            </a:r>
            <a:r>
              <a:rPr lang="en-US" altLang="en-US" sz="1600" dirty="0">
                <a:latin typeface="Arial" charset="0"/>
              </a:rPr>
              <a:t>  </a:t>
            </a:r>
          </a:p>
          <a:p>
            <a:pPr algn="l" eaLnBrk="1" hangingPunct="1">
              <a:buFontTx/>
              <a:buChar char="•"/>
            </a:pPr>
            <a:r>
              <a:rPr lang="el-GR" altLang="en-US" sz="1600" dirty="0">
                <a:latin typeface="Arial" charset="0"/>
              </a:rPr>
              <a:t>Το δολάριο αναμένεται να υποτιμηθεί, αυξάνοντας την απόδοση των καταθέσεων σε ευρώ.</a:t>
            </a:r>
            <a:r>
              <a:rPr lang="en-US" altLang="en-US" sz="1600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0043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70C0"/>
                </a:solidFill>
              </a:rPr>
              <a:t>3.1 Προσφορά και ζήτηση χρήματος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chemeClr val="tx2"/>
                </a:solidFill>
              </a:rPr>
              <a:t>Εισαγωγή: Τι είναι χρήμα; 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Οι 3 βασικές λειτουργίες του χρήματος: μέσο ανταλλαγών (πληρωμών), μονάδα μέτρησης αξιών, μέσο συσσώρευσης αξίας</a:t>
            </a:r>
            <a:endParaRPr lang="el-GR" altLang="en-US" sz="2400" dirty="0" smtClean="0"/>
          </a:p>
          <a:p>
            <a:pPr>
              <a:lnSpc>
                <a:spcPct val="90000"/>
              </a:lnSpc>
            </a:pPr>
            <a:r>
              <a:rPr lang="el-GR" altLang="en-US" sz="2400" dirty="0" smtClean="0"/>
              <a:t>Το χρήμα είναι ένα</a:t>
            </a:r>
            <a:r>
              <a:rPr lang="en-US" altLang="en-US" sz="2400" dirty="0" smtClean="0"/>
              <a:t> </a:t>
            </a:r>
            <a:r>
              <a:rPr lang="el-GR" altLang="en-US" sz="2400" i="1" dirty="0" smtClean="0"/>
              <a:t>ρευστό</a:t>
            </a:r>
            <a:r>
              <a:rPr lang="en-US" altLang="en-US" sz="2400" i="1" dirty="0" smtClean="0"/>
              <a:t> </a:t>
            </a:r>
            <a:r>
              <a:rPr lang="el-GR" altLang="en-US" sz="2400" dirty="0" smtClean="0"/>
              <a:t>περιουσιακό στοιχείο</a:t>
            </a:r>
            <a:r>
              <a:rPr lang="en-US" altLang="en-US" sz="2400" dirty="0" smtClean="0"/>
              <a:t>: </a:t>
            </a:r>
            <a:r>
              <a:rPr lang="el-GR" altLang="en-US" sz="2400" dirty="0" smtClean="0"/>
              <a:t>μπορεί εύκολα να χρησιμοποιηθεί για την πληρωμή αγαθών και υπηρεσιών και την αποπληρωμή χρεών χωρίς σημαντικό συναλλακτικό κόστος.</a:t>
            </a:r>
            <a:r>
              <a:rPr lang="en-US" alt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n-US" sz="2400" dirty="0" smtClean="0"/>
              <a:t>Αλλά τα χρηματικά ή ρευστά περιουσιακά στοιχεία έχουν </a:t>
            </a:r>
            <a:r>
              <a:rPr lang="el-GR" altLang="en-US" sz="2400" i="1" dirty="0" smtClean="0"/>
              <a:t>χαμηλό</a:t>
            </a:r>
            <a:r>
              <a:rPr lang="en-US" altLang="en-US" sz="2400" i="1" dirty="0" smtClean="0"/>
              <a:t> </a:t>
            </a:r>
            <a:r>
              <a:rPr lang="el-GR" altLang="en-US" sz="2400" i="1" dirty="0" smtClean="0"/>
              <a:t>ή μηδενικό επιτόκιο</a:t>
            </a:r>
            <a:r>
              <a:rPr lang="en-US" altLang="en-US" sz="24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l-GR" altLang="en-US" sz="2400" dirty="0" smtClean="0"/>
              <a:t>Τα μη ρευστά περιουσιακά στοιχεία απαιτούν σημαντικό συναλλακτικό κόστος σε χρόνο, προσπάθεια και έξοδα για τη μετατροπή τους σε μέσο πληρωμών.</a:t>
            </a:r>
            <a:r>
              <a:rPr lang="en-US" altLang="en-US" sz="2400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n-US" sz="2400" dirty="0" smtClean="0"/>
              <a:t>Αλλά γενικά έχουν υψηλότερο επιτόκιο ή ποσοστιαία απόδοση από τα χρηματικά περιουσιακά στοιχεία.</a:t>
            </a:r>
            <a:endParaRPr lang="en-US" altLang="en-US" sz="2400" dirty="0" smtClean="0"/>
          </a:p>
          <a:p>
            <a:r>
              <a:rPr lang="el-GR" sz="2400" dirty="0" smtClean="0"/>
              <a:t>Χρήμα με τη στενή (Μ1) και την ευρεία έννοια (Μ2, Μ3, ...)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949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1371600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en-GB" altLang="en-US" sz="2400" b="1" dirty="0" smtClean="0">
                <a:solidFill>
                  <a:schemeClr val="accent1"/>
                </a:solidFill>
              </a:rPr>
              <a:t>M</a:t>
            </a:r>
            <a:r>
              <a:rPr lang="el-GR" altLang="en-US" sz="2400" b="1" dirty="0" smtClean="0">
                <a:solidFill>
                  <a:schemeClr val="accent1"/>
                </a:solidFill>
              </a:rPr>
              <a:t>ακροπρόθεσμα </a:t>
            </a:r>
            <a:r>
              <a:rPr lang="el-GR" altLang="en-US" sz="2400" b="1" dirty="0">
                <a:solidFill>
                  <a:schemeClr val="accent1"/>
                </a:solidFill>
              </a:rPr>
              <a:t>αποτελέσματα της αύξησης της προσφοράς χρήματος στις HΠA (δεδομένου του πραγματικού </a:t>
            </a:r>
            <a:r>
              <a:rPr lang="el-GR" altLang="en-US" sz="2400" b="1" dirty="0" smtClean="0">
                <a:solidFill>
                  <a:schemeClr val="accent1"/>
                </a:solidFill>
              </a:rPr>
              <a:t>προϊόντος </a:t>
            </a:r>
            <a:r>
              <a:rPr lang="en-GB" altLang="en-US" sz="2400" b="1" dirty="0" smtClean="0">
                <a:solidFill>
                  <a:schemeClr val="accent1"/>
                </a:solidFill>
              </a:rPr>
              <a:t>(</a:t>
            </a:r>
            <a:r>
              <a:rPr lang="el-GR" altLang="en-US" sz="2400" b="1" dirty="0" smtClean="0">
                <a:solidFill>
                  <a:schemeClr val="accent1"/>
                </a:solidFill>
              </a:rPr>
              <a:t>Y</a:t>
            </a:r>
            <a:r>
              <a:rPr lang="en-GB" altLang="en-US" sz="2400" b="1" dirty="0">
                <a:solidFill>
                  <a:schemeClr val="accent1"/>
                </a:solidFill>
              </a:rPr>
              <a:t>)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02"/>
          <a:stretch>
            <a:fillRect/>
          </a:stretch>
        </p:blipFill>
        <p:spPr>
          <a:xfrm>
            <a:off x="4800600" y="1371600"/>
            <a:ext cx="4038600" cy="5334000"/>
          </a:xfrm>
          <a:prstGeom prst="rect">
            <a:avLst/>
          </a:prstGeom>
          <a:noFill/>
        </p:spPr>
      </p:pic>
      <p:pic>
        <p:nvPicPr>
          <p:cNvPr id="4" name="Picture 5" descr="fig1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238"/>
          <a:stretch>
            <a:fillRect/>
          </a:stretch>
        </p:blipFill>
        <p:spPr>
          <a:xfrm>
            <a:off x="609600" y="1420813"/>
            <a:ext cx="3810000" cy="5284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240825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200" b="1" dirty="0">
                <a:solidFill>
                  <a:schemeClr val="accent1"/>
                </a:solidFill>
              </a:rPr>
              <a:t>Χρονική εξέλιξη των οικονομικών μεταβλητών των HΠA μετά από μια μόνιμη αύξηση της αμερικανικής προσφοράς χρήματος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pic>
        <p:nvPicPr>
          <p:cNvPr id="4" name="Picture 5" descr="fig14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9825" y="1574800"/>
            <a:ext cx="7116763" cy="47101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1331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>
                <a:solidFill>
                  <a:schemeClr val="accent1"/>
                </a:solidFill>
              </a:rPr>
              <a:t>Υπέρβαση του μακροχρόνιου επιπέδου της συναλλαγματικής ισοτιμίας 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n-US" b="1" dirty="0"/>
              <a:t>Υπέρβαση του μακροχρόνιου επιπέδου της συναλλαγματικής ισοτιμίας</a:t>
            </a:r>
            <a:r>
              <a:rPr lang="el-GR" altLang="en-US" dirty="0"/>
              <a:t> </a:t>
            </a:r>
            <a:r>
              <a:rPr lang="en-GB" altLang="en-US" b="1" dirty="0" smtClean="0"/>
              <a:t>(overshooting) </a:t>
            </a:r>
            <a:r>
              <a:rPr lang="el-GR" altLang="en-US" dirty="0" smtClean="0"/>
              <a:t>έχουμε </a:t>
            </a:r>
            <a:r>
              <a:rPr lang="el-GR" altLang="en-US" dirty="0"/>
              <a:t>όταν η άμεση αντίδραση της συναλλαγματικής ισοτιμίας σε μια μεταβολή είναι μεγαλύτερη από τη μακροχρόνια αντίδρασή της.</a:t>
            </a:r>
            <a:endParaRPr lang="en-US" altLang="en-US" dirty="0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l-GR" altLang="en-US" dirty="0" smtClean="0"/>
              <a:t>Η υπέρβαση </a:t>
            </a:r>
            <a:r>
              <a:rPr lang="el-GR" altLang="en-US" dirty="0"/>
              <a:t>του μακροχρόνιου επιπέδου της συναλλαγματικής </a:t>
            </a:r>
            <a:r>
              <a:rPr lang="el-GR" altLang="en-US" dirty="0" smtClean="0"/>
              <a:t>ισοτιμίας είναι άμεσο αποτέλεσμα της βραχυχρόνιας ακαμψίας των τιμών</a:t>
            </a:r>
            <a:endParaRPr lang="el-GR" altLang="en-US" dirty="0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l-GR" altLang="en-US" dirty="0"/>
              <a:t>Η υπέρβαση του μακροχρόνιου επιπέδου της συναλλαγματικής ισοτιμίας </a:t>
            </a:r>
            <a:r>
              <a:rPr lang="el-GR" altLang="en-US" dirty="0" smtClean="0"/>
              <a:t>αποτελεί μία από τις αιτίες για </a:t>
            </a:r>
            <a:r>
              <a:rPr lang="el-GR" altLang="en-US" dirty="0"/>
              <a:t>την υψηλή </a:t>
            </a:r>
            <a:r>
              <a:rPr lang="el-GR" altLang="en-US" i="1" dirty="0"/>
              <a:t>μεταβλητότητα</a:t>
            </a:r>
            <a:r>
              <a:rPr lang="el-GR" altLang="en-US" dirty="0"/>
              <a:t> των συναλλαγματικών ισοτιμιών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105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n-US" sz="2600" b="1" kern="0" dirty="0">
                <a:solidFill>
                  <a:srgbClr val="0066CC"/>
                </a:solidFill>
                <a:latin typeface="+mn-lt"/>
              </a:rPr>
              <a:t>Μηνιαία μεταβλητότητα της συναλλαγματικής ισοτιμίας δολαρίου/γιεν και του λόγου τιμών ΗΠΑ/Ιαπωνίας</a:t>
            </a:r>
            <a:endParaRPr lang="en-US" sz="2600" b="1" dirty="0">
              <a:latin typeface="+mn-lt"/>
            </a:endParaRPr>
          </a:p>
        </p:txBody>
      </p:sp>
      <p:pic>
        <p:nvPicPr>
          <p:cNvPr id="3" name="Picture 5" descr="fig14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550988"/>
            <a:ext cx="6477000" cy="48498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467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rgbClr val="0070C0"/>
                </a:solidFill>
              </a:rPr>
              <a:t>Τι επηρεάζει την ατομική ζήτηση χρήματος;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sz="3400" dirty="0" smtClean="0"/>
              <a:t>‘Ο,τι επηρεάζει τη ζήτηση όλων των περιουσιακών στοιχείων: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Η πρσδοκώμενη απόδοση σε σύγκριση με τις αποδόσεις των άλλων περιουσιακών στοιχείων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Ο βαθμός επικινδυνότητας</a:t>
            </a:r>
          </a:p>
          <a:p>
            <a:pPr marL="971550" lvl="1" indent="-514350">
              <a:buFont typeface="+mj-lt"/>
              <a:buAutoNum type="arabicPeriod"/>
            </a:pPr>
            <a:r>
              <a:rPr lang="el-GR" dirty="0" smtClean="0"/>
              <a:t>Η ρευστότητα</a:t>
            </a:r>
          </a:p>
          <a:p>
            <a:r>
              <a:rPr lang="el-GR" sz="3400" dirty="0" smtClean="0"/>
              <a:t>Αν θεωρήσουμε ότι το χρήμα έχει μηδενικό επιτόκιο, τότε το επιτόκιο των λοιπών περιουσιακών στοιχείων αποτελεί το κόστος διακράτησης (ευκαιρίας) χρήματος =&gt; αντίστροφη σχέση ανάμεσα στο επιτόκιο και στη ζήτηση χρήματος</a:t>
            </a:r>
          </a:p>
          <a:p>
            <a:r>
              <a:rPr lang="el-GR" sz="3400" dirty="0"/>
              <a:t>Ό</a:t>
            </a:r>
            <a:r>
              <a:rPr lang="el-GR" sz="3400" dirty="0" smtClean="0"/>
              <a:t>λα τα περιουσιακά στοιχεία διατρέχουν τον ίδιο κίνδυνο από μία αύξηση των τιμών</a:t>
            </a:r>
          </a:p>
          <a:p>
            <a:r>
              <a:rPr lang="el-GR" sz="3400" dirty="0" smtClean="0"/>
              <a:t>Το βασικό πλεονέκτημα του χρήματος: η ρευστότητα = φ (μέση αξία των συναλλαγών του νοικοκυριού ή της επιχείρησης)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23085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rgbClr val="0070C0"/>
                </a:solidFill>
              </a:rPr>
              <a:t>Τι επηρεάζει τη συνολική ζήτηση χρήματος;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>
                <a:solidFill>
                  <a:schemeClr val="tx2"/>
                </a:solidFill>
              </a:rPr>
              <a:t>Τα επιτόκια </a:t>
            </a:r>
            <a:r>
              <a:rPr lang="el-GR" dirty="0" smtClean="0"/>
              <a:t>(ή τα αναμενόμενα ποσοστά απόδοσης των μη χρηματικών περιουσιακών στοιχείων): </a:t>
            </a:r>
            <a:r>
              <a:rPr lang="el-GR" altLang="en-US" dirty="0" smtClean="0"/>
              <a:t>Υψηλότερο επιτόκιο σημαίνει υψηλότερο κόστος ευκαιρίας για τη διακράτηση χρηματικών περιουσιακών στοιχείων </a:t>
            </a:r>
            <a:r>
              <a:rPr lang="en-US" altLang="en-US" dirty="0" smtClean="0">
                <a:sym typeface="Symbol" pitchFamily="18" charset="2"/>
              </a:rPr>
              <a:t></a:t>
            </a:r>
            <a:r>
              <a:rPr lang="en-US" altLang="en-US" dirty="0" smtClean="0"/>
              <a:t> </a:t>
            </a:r>
            <a:r>
              <a:rPr lang="el-GR" altLang="en-US" dirty="0" smtClean="0"/>
              <a:t>χαμηλότερη ζήτηση χρήματος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altLang="en-US" dirty="0" smtClean="0">
                <a:solidFill>
                  <a:schemeClr val="tx2"/>
                </a:solidFill>
              </a:rPr>
              <a:t>Οι τιμές</a:t>
            </a:r>
            <a:r>
              <a:rPr lang="el-GR" altLang="en-US" dirty="0" smtClean="0"/>
              <a:t>: Υψηλότερο επίπεδο τιμών σημαίνει μεγαλύτερη ανάγκη ρευστότητας για την αγορά της ίδιας ποσότητας αγαθών και υπηρεσιών </a:t>
            </a:r>
            <a:r>
              <a:rPr lang="en-US" altLang="en-US" dirty="0" smtClean="0">
                <a:sym typeface="Symbol" pitchFamily="18" charset="2"/>
              </a:rPr>
              <a:t></a:t>
            </a:r>
            <a:r>
              <a:rPr lang="en-US" altLang="en-US" dirty="0" smtClean="0"/>
              <a:t> </a:t>
            </a:r>
            <a:r>
              <a:rPr lang="el-GR" altLang="en-US" dirty="0" smtClean="0"/>
              <a:t>υψηλότερη ζήτηση χρήματος</a:t>
            </a:r>
          </a:p>
          <a:p>
            <a:pPr marL="514350" indent="-514350">
              <a:buFont typeface="+mj-lt"/>
              <a:buAutoNum type="arabicPeriod"/>
            </a:pPr>
            <a:r>
              <a:rPr lang="el-GR" altLang="en-US" dirty="0" smtClean="0">
                <a:solidFill>
                  <a:schemeClr val="tx2"/>
                </a:solidFill>
              </a:rPr>
              <a:t>Το πραγματικό εισόδημα</a:t>
            </a:r>
            <a:r>
              <a:rPr lang="el-GR" altLang="en-US" dirty="0" smtClean="0"/>
              <a:t>: Υψηλότερο πραγματικό εθνικό εισόδημα σημαίνει ότι παράγονται και αγοράζονται περισσότερα αγαθά και υπηρεσίες, με αποτέλεσμα να υπάρχει μεγαλύτερη ανάγκη ρευστότητας </a:t>
            </a:r>
            <a:r>
              <a:rPr lang="en-US" altLang="en-US" dirty="0" smtClean="0">
                <a:sym typeface="Symbol" pitchFamily="18" charset="2"/>
              </a:rPr>
              <a:t></a:t>
            </a:r>
            <a:r>
              <a:rPr lang="en-US" altLang="en-US" dirty="0" smtClean="0"/>
              <a:t> </a:t>
            </a:r>
            <a:r>
              <a:rPr lang="el-GR" altLang="en-US" dirty="0" smtClean="0"/>
              <a:t>υψηλότερη ζήτηση χρήματος</a:t>
            </a:r>
          </a:p>
          <a:p>
            <a:r>
              <a:rPr lang="en-US" altLang="en-US" i="1" dirty="0" err="1" smtClean="0"/>
              <a:t>M</a:t>
            </a:r>
            <a:r>
              <a:rPr lang="en-US" altLang="en-US" i="1" baseline="30000" dirty="0" err="1" smtClean="0"/>
              <a:t>d</a:t>
            </a:r>
            <a:r>
              <a:rPr lang="en-US" altLang="en-US" i="1" dirty="0" smtClean="0"/>
              <a:t>/P = L</a:t>
            </a:r>
            <a:r>
              <a:rPr lang="en-US" altLang="en-US" dirty="0" smtClean="0"/>
              <a:t>(</a:t>
            </a:r>
            <a:r>
              <a:rPr lang="en-US" altLang="en-US" i="1" dirty="0" smtClean="0"/>
              <a:t>R,Y</a:t>
            </a:r>
            <a:r>
              <a:rPr lang="en-US" altLang="en-US" dirty="0" smtClean="0"/>
              <a:t>)</a:t>
            </a:r>
            <a:r>
              <a:rPr lang="el-GR" altLang="en-US" dirty="0" smtClean="0"/>
              <a:t>, </a:t>
            </a:r>
            <a:r>
              <a:rPr lang="el-GR" altLang="en-US" sz="3100" dirty="0" smtClean="0"/>
              <a:t>όπου</a:t>
            </a:r>
            <a:r>
              <a:rPr lang="en-US" altLang="en-US" sz="3100" dirty="0" smtClean="0"/>
              <a:t>:</a:t>
            </a:r>
            <a:r>
              <a:rPr lang="el-GR" altLang="en-US" sz="3100" dirty="0" smtClean="0"/>
              <a:t> </a:t>
            </a:r>
            <a:r>
              <a:rPr lang="en-US" altLang="en-US" sz="3100" i="1" dirty="0" smtClean="0"/>
              <a:t>P</a:t>
            </a:r>
            <a:r>
              <a:rPr lang="en-US" altLang="en-US" sz="3100" dirty="0" smtClean="0"/>
              <a:t> </a:t>
            </a:r>
            <a:r>
              <a:rPr lang="el-GR" altLang="en-US" sz="3100" dirty="0" smtClean="0"/>
              <a:t>το επίπεδο τιμών, </a:t>
            </a:r>
            <a:r>
              <a:rPr lang="en-US" altLang="en-US" sz="3100" i="1" dirty="0" smtClean="0"/>
              <a:t>Y</a:t>
            </a:r>
            <a:r>
              <a:rPr lang="en-US" altLang="en-US" sz="3100" dirty="0" smtClean="0"/>
              <a:t> </a:t>
            </a:r>
            <a:r>
              <a:rPr lang="el-GR" altLang="en-US" sz="3100" dirty="0" smtClean="0"/>
              <a:t>το πραγματικό εθνικό εισόδημα</a:t>
            </a:r>
            <a:r>
              <a:rPr lang="el-GR" altLang="en-US" sz="3100" dirty="0"/>
              <a:t> </a:t>
            </a:r>
            <a:r>
              <a:rPr lang="el-GR" altLang="en-US" sz="3100" dirty="0" smtClean="0"/>
              <a:t>και </a:t>
            </a:r>
            <a:r>
              <a:rPr lang="en-US" altLang="en-US" sz="3100" i="1" dirty="0" smtClean="0"/>
              <a:t>R</a:t>
            </a:r>
            <a:r>
              <a:rPr lang="en-US" altLang="en-US" sz="3100" dirty="0" smtClean="0"/>
              <a:t> </a:t>
            </a:r>
            <a:r>
              <a:rPr lang="el-GR" altLang="en-US" sz="3100" dirty="0" smtClean="0"/>
              <a:t>ένα μέτρο του επιτοκίου των μη χρηματικών περιουσιακών στοιχείων</a:t>
            </a:r>
            <a:endParaRPr lang="en-US" altLang="en-US" sz="3100" dirty="0" smtClean="0"/>
          </a:p>
          <a:p>
            <a:pPr marL="0" indent="0">
              <a:buNone/>
            </a:pPr>
            <a:endParaRPr lang="en-US" altLang="en-US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8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Διαγραμματική απεικόνιση: Η συνολική ζήτηση ως συνάρτηση του επιτοκίου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5" name="Picture 5" descr="fig14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12988" y="1458913"/>
            <a:ext cx="5116512" cy="49942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16061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Η επίδραση των μεταβολών του πραγματικού εισοδήματος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89188" y="1511300"/>
            <a:ext cx="5014912" cy="494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106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Προσδιοριμός του επιτοκίου στην αγορά χρήματος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3" name="Picture 5" descr="fig14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0063" y="1447800"/>
            <a:ext cx="5964237" cy="5002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5332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accent1"/>
                </a:solidFill>
              </a:rPr>
              <a:t>Οι μηχανισμοί της ευσταθούς ισορροπίας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55000" lnSpcReduction="20000"/>
          </a:bodyPr>
          <a:lstStyle/>
          <a:p>
            <a:r>
              <a:rPr lang="el-GR" sz="4400" dirty="0" smtClean="0"/>
              <a:t>Στο σημείο 2 έχουμε υπερβάλλουσα προσφορά χρήματος</a:t>
            </a:r>
            <a:r>
              <a:rPr lang="en-GB" sz="4400" dirty="0" smtClean="0"/>
              <a:t> =&gt;</a:t>
            </a:r>
            <a:r>
              <a:rPr lang="el-GR" sz="4400" dirty="0" smtClean="0"/>
              <a:t>Τα άτομα θα προσπαθήσουν να μειώσουν τη ρευστότητά τους αγοράζοντας περιουσιακά στοιχεία που αποφέρουν τόκο</a:t>
            </a:r>
          </a:p>
          <a:p>
            <a:r>
              <a:rPr lang="el-GR" sz="4400" dirty="0" smtClean="0"/>
              <a:t>Ο μόνος τρόπος για να γίνει αυτό είναι να δεχθούν επιτόκια</a:t>
            </a:r>
            <a:r>
              <a:rPr lang="en-GB" sz="4400" dirty="0" smtClean="0"/>
              <a:t> </a:t>
            </a:r>
            <a:r>
              <a:rPr lang="el-GR" sz="4400" dirty="0" smtClean="0"/>
              <a:t>χαμηλότερα του </a:t>
            </a:r>
            <a:r>
              <a:rPr lang="en-GB" sz="4400" dirty="0" smtClean="0"/>
              <a:t>R2</a:t>
            </a:r>
            <a:r>
              <a:rPr lang="el-GR" sz="4400" dirty="0" smtClean="0"/>
              <a:t>. Η πίεση για μείωση των επιτοκίων θα συνεχιστεί ώσπου να φτάσουν στο επίπεδο </a:t>
            </a:r>
            <a:r>
              <a:rPr lang="en-GB" sz="4400" dirty="0" smtClean="0"/>
              <a:t>R1</a:t>
            </a:r>
            <a:r>
              <a:rPr lang="el-GR" sz="4400" dirty="0" smtClean="0"/>
              <a:t> </a:t>
            </a:r>
          </a:p>
          <a:p>
            <a:r>
              <a:rPr lang="el-GR" sz="4400" dirty="0" smtClean="0"/>
              <a:t>Στο σημείο 3 έχουμε υπερβάλλουσα ζήτηση χρήματος</a:t>
            </a:r>
            <a:r>
              <a:rPr lang="en-GB" sz="4400" dirty="0" smtClean="0"/>
              <a:t> =&gt;</a:t>
            </a:r>
            <a:r>
              <a:rPr lang="el-GR" sz="4400" dirty="0" smtClean="0"/>
              <a:t>Τα άτομα θα προσπαθήσουν να μειώσουν την ποσότητα των τοκοφόρων περιουσιακών στοιχείων πουλώντας τα σε άλλους</a:t>
            </a:r>
          </a:p>
          <a:p>
            <a:r>
              <a:rPr lang="el-GR" sz="4400" dirty="0" smtClean="0"/>
              <a:t>Ο μόνος τρόπος για να γίνει αυτό είναι να  πλειοδοτήσουν και να δεχθούν επιτόκια</a:t>
            </a:r>
            <a:r>
              <a:rPr lang="en-GB" sz="4400" dirty="0" smtClean="0"/>
              <a:t> </a:t>
            </a:r>
            <a:r>
              <a:rPr lang="el-GR" sz="4400" dirty="0" smtClean="0"/>
              <a:t>υψηλότερα του </a:t>
            </a:r>
            <a:r>
              <a:rPr lang="en-GB" sz="4400" dirty="0" smtClean="0"/>
              <a:t>R</a:t>
            </a:r>
            <a:r>
              <a:rPr lang="el-GR" sz="4400" dirty="0" smtClean="0"/>
              <a:t>3. Η πίεση για αύξηση των επιτοκίων θα συνεχιστεί ώσπου να φτάσουν στο επίπεδο </a:t>
            </a:r>
            <a:r>
              <a:rPr lang="en-GB" sz="4400" dirty="0" smtClean="0"/>
              <a:t>R1</a:t>
            </a:r>
            <a:r>
              <a:rPr lang="el-GR" sz="4400" dirty="0" smtClean="0"/>
              <a:t> </a:t>
            </a:r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463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n-US" sz="3600" b="1" dirty="0" smtClean="0">
                <a:solidFill>
                  <a:schemeClr val="accent1"/>
                </a:solidFill>
              </a:rPr>
              <a:t>Η επίδραση της αύξησης της προσφοράς χρήματος στο επιτόκιο</a:t>
            </a:r>
            <a:endParaRPr lang="en-US" sz="3600" b="1" dirty="0">
              <a:solidFill>
                <a:schemeClr val="accent1"/>
              </a:solidFill>
            </a:endParaRPr>
          </a:p>
        </p:txBody>
      </p:sp>
      <p:pic>
        <p:nvPicPr>
          <p:cNvPr id="5" name="Picture 5" descr="fig14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84338" y="1435100"/>
            <a:ext cx="6146800" cy="5029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24609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1145</Words>
  <Application>Microsoft Office PowerPoint</Application>
  <PresentationFormat>On-screen Show (4:3)</PresentationFormat>
  <Paragraphs>75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3. Χρήμα, επιτόκια και συναλλαγματικές ισοτιμίες </vt:lpstr>
      <vt:lpstr>3.1 Προσφορά και ζήτηση χρήματος </vt:lpstr>
      <vt:lpstr>Τι επηρεάζει την ατομική ζήτηση χρήματος;</vt:lpstr>
      <vt:lpstr>Τι επηρεάζει τη συνολική ζήτηση χρήματος;</vt:lpstr>
      <vt:lpstr>Διαγραμματική απεικόνιση: Η συνολική ζήτηση ως συνάρτηση του επιτοκίου</vt:lpstr>
      <vt:lpstr>Η επίδραση των μεταβολών του πραγματικού εισοδήματος</vt:lpstr>
      <vt:lpstr>Προσδιοριμός του επιτοκίου στην αγορά χρήματος</vt:lpstr>
      <vt:lpstr>Οι μηχανισμοί της ευσταθούς ισορροπίας</vt:lpstr>
      <vt:lpstr>Η επίδραση της αύξησης της προσφοράς χρήματος στο επιτόκιο</vt:lpstr>
      <vt:lpstr>Η επίδραση της αύξησης του πραγματικού εισοδήματος στο επιτόκιο</vt:lpstr>
      <vt:lpstr>  3.2 Προσφορά χρήματος και συναλλαγματική ισοτιμία (βραχυχρόνια περίοδος) Η κεντρική ιδέα</vt:lpstr>
      <vt:lpstr>Ταυτόχρονη ισορροπία της αγοράς χρήματος των HΠA και της αγοράς συναλλάγματος</vt:lpstr>
      <vt:lpstr>H επίδραση της αύξησης της αμερικανικής προσφοράς χρήματος στη συναλλαγματική ισοτιμία δολαρίου/ευρώ</vt:lpstr>
      <vt:lpstr>Μεταβολές της ξένης προσφοράς χρήματος</vt:lpstr>
      <vt:lpstr>H επίδραση της αύξησης της προσφοράς χρήματος της Ευρώπης στη συναλλαγματική ισοτιμία δολαρίου/ευρώ</vt:lpstr>
      <vt:lpstr>3.3 Χρήμα, τιμές και συναλλαγματική ισοτιμία μακροχρόνια</vt:lpstr>
      <vt:lpstr>Οι πρακτικές συνέπειες της υπόθεσης περί ουδετερότητας του χρήματος μακροχρόνια</vt:lpstr>
      <vt:lpstr>Μέσος ρυθμός αύξησης χρήματος και πληθωρισμός στις αναπτυσσόμενες χώρες του δυτικού ημισφαιρίου</vt:lpstr>
      <vt:lpstr>Οι πρακτικές συνέπειες της δυνατότητας πληθωριστικών προσδοκιών μακροχρόνια</vt:lpstr>
      <vt:lpstr>Mακροπρόθεσμα αποτελέσματα της αύξησης της προσφοράς χρήματος στις HΠA (δεδομένου του πραγματικού προϊόντος (Y)</vt:lpstr>
      <vt:lpstr>Χρονική εξέλιξη των οικονομικών μεταβλητών των HΠA μετά από μια μόνιμη αύξηση της αμερικανικής προσφοράς χρήματος</vt:lpstr>
      <vt:lpstr>Υπέρβαση του μακροχρόνιου επιπέδου της συναλλαγματικής ισοτιμίας </vt:lpstr>
      <vt:lpstr>Μηνιαία μεταβλητότητα της συναλλαγματικής ισοτιμίας δολαρίου/γιεν και του λόγου τιμών ΗΠΑ/Ιαπωνίας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Χρήμα, επιτόκια και συναλλαγματικές ισοτιμίες</dc:title>
  <dc:creator>Liagouras Georgios</dc:creator>
  <cp:lastModifiedBy>Liagouras Georgios</cp:lastModifiedBy>
  <cp:revision>34</cp:revision>
  <dcterms:created xsi:type="dcterms:W3CDTF">2013-11-02T13:50:00Z</dcterms:created>
  <dcterms:modified xsi:type="dcterms:W3CDTF">2013-11-03T14:15:43Z</dcterms:modified>
</cp:coreProperties>
</file>