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6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70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240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3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7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08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41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94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8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3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0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71E50-EFA2-40AD-8B59-2A4E1F28787D}" type="datetimeFigureOut">
              <a:rPr lang="en-US" smtClean="0"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B6D1B-048D-45A9-8FED-968AEBA2C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1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524000"/>
          </a:xfrm>
        </p:spPr>
        <p:txBody>
          <a:bodyPr>
            <a:normAutofit/>
          </a:bodyPr>
          <a:lstStyle/>
          <a:p>
            <a:r>
              <a:rPr lang="el-GR" altLang="en-US" b="1" dirty="0" smtClean="0">
                <a:solidFill>
                  <a:schemeClr val="accent1"/>
                </a:solidFill>
              </a:rPr>
              <a:t>Συναλλαγματικές ισοτιμίες</a:t>
            </a:r>
            <a:r>
              <a:rPr lang="en-US" altLang="en-US" b="1" dirty="0" smtClean="0">
                <a:solidFill>
                  <a:schemeClr val="accent1"/>
                </a:solidFill>
              </a:rPr>
              <a:t> </a:t>
            </a:r>
            <a:r>
              <a:rPr lang="el-GR" altLang="en-US" b="1" dirty="0" smtClean="0">
                <a:solidFill>
                  <a:schemeClr val="accent1"/>
                </a:solidFill>
              </a:rPr>
              <a:t>και αγορά συναλλάγματος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7391400" cy="2590800"/>
          </a:xfrm>
        </p:spPr>
        <p:txBody>
          <a:bodyPr>
            <a:normAutofit fontScale="77500" lnSpcReduction="20000"/>
          </a:bodyPr>
          <a:lstStyle/>
          <a:p>
            <a:pPr marL="514350" indent="-514350" algn="l">
              <a:lnSpc>
                <a:spcPct val="90000"/>
              </a:lnSpc>
              <a:spcBef>
                <a:spcPct val="50000"/>
              </a:spcBef>
              <a:buAutoNum type="arabicPeriod"/>
            </a:pPr>
            <a:r>
              <a:rPr lang="el-GR" altLang="en-US" dirty="0" smtClean="0"/>
              <a:t>Οι συναλλαγματικές ισοτιμίες και οι τιμές των αγαθών</a:t>
            </a:r>
            <a:endParaRPr lang="en-US" altLang="en-US" dirty="0"/>
          </a:p>
          <a:p>
            <a:pPr marL="514350" indent="-514350" algn="l">
              <a:lnSpc>
                <a:spcPct val="90000"/>
              </a:lnSpc>
              <a:spcBef>
                <a:spcPct val="50000"/>
              </a:spcBef>
              <a:buAutoNum type="arabicPeriod"/>
            </a:pPr>
            <a:r>
              <a:rPr lang="el-GR" altLang="en-US" dirty="0" smtClean="0"/>
              <a:t>Περιγραφή της αγοράς </a:t>
            </a:r>
            <a:r>
              <a:rPr lang="el-GR" altLang="en-US" dirty="0" smtClean="0"/>
              <a:t>συναλλάγματος</a:t>
            </a:r>
            <a:endParaRPr lang="en-US" altLang="en-US" dirty="0"/>
          </a:p>
          <a:p>
            <a:pPr marL="514350" indent="-514350" algn="l">
              <a:lnSpc>
                <a:spcPct val="90000"/>
              </a:lnSpc>
              <a:spcBef>
                <a:spcPct val="50000"/>
              </a:spcBef>
              <a:buAutoNum type="arabicPeriod"/>
            </a:pPr>
            <a:r>
              <a:rPr lang="el-GR" altLang="en-US" dirty="0" smtClean="0"/>
              <a:t>Η ζήτηση </a:t>
            </a:r>
            <a:r>
              <a:rPr lang="el-GR" altLang="en-US" dirty="0" smtClean="0"/>
              <a:t>νομισμάτων </a:t>
            </a:r>
            <a:r>
              <a:rPr lang="el-GR" altLang="en-US" dirty="0" smtClean="0"/>
              <a:t>ως ζήτηση</a:t>
            </a:r>
            <a:r>
              <a:rPr lang="el-GR" altLang="en-US" dirty="0" smtClean="0"/>
              <a:t> </a:t>
            </a:r>
            <a:r>
              <a:rPr lang="el-GR" altLang="en-US" dirty="0" smtClean="0"/>
              <a:t>περιουσιακών στοιχείων</a:t>
            </a:r>
            <a:endParaRPr lang="en-US" altLang="en-US" dirty="0"/>
          </a:p>
          <a:p>
            <a:pPr marL="514350" indent="-514350" algn="l">
              <a:lnSpc>
                <a:spcPct val="90000"/>
              </a:lnSpc>
              <a:spcBef>
                <a:spcPct val="50000"/>
              </a:spcBef>
              <a:buAutoNum type="arabicPeriod"/>
            </a:pPr>
            <a:r>
              <a:rPr lang="el-GR" altLang="en-US" dirty="0" smtClean="0"/>
              <a:t>Ένα </a:t>
            </a:r>
            <a:r>
              <a:rPr lang="el-GR" altLang="en-US" dirty="0" smtClean="0"/>
              <a:t>θεωρητικό υπόδειγμα </a:t>
            </a:r>
            <a:r>
              <a:rPr lang="el-GR" altLang="en-US" dirty="0" smtClean="0"/>
              <a:t>για τις αγορές συναλλάγματος</a:t>
            </a:r>
            <a:endParaRPr lang="en-US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369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2"/>
                </a:solidFill>
              </a:rPr>
              <a:t>3. Η ζήτηση για τραπεζικές καταθέσεις σε </a:t>
            </a:r>
            <a:r>
              <a:rPr lang="el-GR" sz="3600" b="1" dirty="0" smtClean="0">
                <a:solidFill>
                  <a:schemeClr val="tx2"/>
                </a:solidFill>
              </a:rPr>
              <a:t>συνάλλαγμα (περιουσιακά στοιχεία)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/>
              <a:t>Ί</a:t>
            </a:r>
            <a:r>
              <a:rPr lang="el-GR" sz="2000" dirty="0" smtClean="0"/>
              <a:t>διοι παράγοντες με τη ζήτηση όλων των περιουσιακών στοιχείων: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 smtClean="0"/>
              <a:t>Μελλοντική αξία της τραπεζικής κατάθεσης σε συνάλλαγμα</a:t>
            </a:r>
          </a:p>
          <a:p>
            <a:pPr marL="914400" lvl="1" indent="-514350">
              <a:buFont typeface="+mj-lt"/>
              <a:buAutoNum type="alphaLcPeriod"/>
            </a:pPr>
            <a:r>
              <a:rPr lang="el-GR" sz="2000" dirty="0" smtClean="0"/>
              <a:t>Επιτόκιο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l-GR" sz="2000" dirty="0" smtClean="0"/>
              <a:t>Μεταβολή της συναλλαγματικής ισοτιμίας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 smtClean="0"/>
              <a:t>Κίνδυνος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 smtClean="0"/>
              <a:t>Ρευστότητα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l-GR" altLang="en-US" sz="2000" dirty="0"/>
              <a:t>Υ</a:t>
            </a:r>
            <a:r>
              <a:rPr lang="el-GR" altLang="en-US" sz="2000" dirty="0" smtClean="0"/>
              <a:t>ποθέτουμε </a:t>
            </a:r>
            <a:r>
              <a:rPr lang="el-GR" altLang="en-US" sz="2000" dirty="0"/>
              <a:t>ότι ο κίνδυνος και η ρευστότητα των νομισματικών καταθέσεων στις αγορές συναλλάγματος είναι </a:t>
            </a:r>
            <a:r>
              <a:rPr lang="el-GR" altLang="en-US" sz="2000" dirty="0" smtClean="0"/>
              <a:t>ίδιοι για όλα τα νομίσματα.</a:t>
            </a:r>
            <a:r>
              <a:rPr lang="en-US" altLang="en-US" sz="2000" dirty="0" smtClean="0"/>
              <a:t> </a:t>
            </a:r>
            <a:endParaRPr lang="en-US" altLang="en-US" sz="2000" dirty="0"/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l-GR" altLang="en-US" sz="2000" dirty="0" smtClean="0"/>
              <a:t>Το κίνητρο της κερδοσκοπίας είναι πολύ ισχυρότερο του κινήτρου της προφύλαξης 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l-GR" altLang="en-US" sz="2000" dirty="0" smtClean="0"/>
              <a:t>Οι </a:t>
            </a:r>
            <a:r>
              <a:rPr lang="el-GR" altLang="en-US" sz="2000" dirty="0"/>
              <a:t>εισαγωγείς και εξαγωγείς μπορεί να ενδιαφέρονται για τον κίνδυνο και τη ρευστότητα, αλλά αποτελούν ένα μικρό μέρος μόνο της αγοράς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8913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2"/>
                </a:solidFill>
              </a:rPr>
              <a:t>Από τα περιουσιακά στοιχεία στις τραπεζικές καταθέσεις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n-US" sz="2000" b="1" dirty="0" smtClean="0">
                <a:solidFill>
                  <a:schemeClr val="tx2"/>
                </a:solidFill>
              </a:rPr>
              <a:t>Ποσοστό απόδοσης</a:t>
            </a:r>
            <a:r>
              <a:rPr lang="en-US" altLang="en-US" sz="2000" dirty="0" smtClean="0"/>
              <a:t>: </a:t>
            </a:r>
            <a:r>
              <a:rPr lang="el-GR" altLang="en-US" sz="2000" dirty="0"/>
              <a:t>η ποσοστιαία μεταβολή της αξίας που προσφέρει ένα περιουσιακό στοιχείο σε μια χρονική περίοδο.</a:t>
            </a:r>
            <a:endParaRPr lang="en-US" altLang="en-US" sz="2000" dirty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l-GR" altLang="en-US" sz="1800" dirty="0"/>
              <a:t>Η ετήσια απόδοση</a:t>
            </a:r>
            <a:r>
              <a:rPr lang="en-US" altLang="en-US" sz="1800" dirty="0"/>
              <a:t> </a:t>
            </a:r>
            <a:r>
              <a:rPr lang="el-GR" altLang="en-US" sz="1800" dirty="0"/>
              <a:t>μιας κατάθεσης ταμιευτηρίου</a:t>
            </a:r>
            <a:r>
              <a:rPr lang="en-US" altLang="en-US" sz="1800" dirty="0"/>
              <a:t> $100 </a:t>
            </a:r>
            <a:r>
              <a:rPr lang="el-GR" altLang="en-US" sz="1800" dirty="0"/>
              <a:t>με επιτόκιο</a:t>
            </a:r>
            <a:r>
              <a:rPr lang="en-US" altLang="en-US" sz="1800" dirty="0"/>
              <a:t> 2% </a:t>
            </a:r>
            <a:r>
              <a:rPr lang="el-GR" altLang="en-US" sz="1800" dirty="0"/>
              <a:t>είναι</a:t>
            </a:r>
            <a:r>
              <a:rPr lang="en-US" altLang="en-US" sz="1800" dirty="0"/>
              <a:t> $100 x 1</a:t>
            </a:r>
            <a:r>
              <a:rPr lang="el-GR" altLang="en-US" sz="1800" dirty="0"/>
              <a:t>,</a:t>
            </a:r>
            <a:r>
              <a:rPr lang="en-US" altLang="en-US" sz="1800" dirty="0"/>
              <a:t>02 = $102, </a:t>
            </a:r>
            <a:r>
              <a:rPr lang="el-GR" altLang="en-US" sz="1800" dirty="0"/>
              <a:t>άρα </a:t>
            </a:r>
            <a:r>
              <a:rPr lang="el-GR" altLang="en-US" sz="1800" dirty="0" smtClean="0"/>
              <a:t>το </a:t>
            </a:r>
            <a:r>
              <a:rPr lang="el-GR" altLang="en-US" sz="1800" dirty="0" smtClean="0"/>
              <a:t>ποσοστό </a:t>
            </a:r>
            <a:r>
              <a:rPr lang="el-GR" altLang="en-US" sz="1800" dirty="0" smtClean="0"/>
              <a:t>απόδοσης </a:t>
            </a:r>
            <a:r>
              <a:rPr lang="el-GR" altLang="en-US" sz="1800" dirty="0"/>
              <a:t>είναι</a:t>
            </a:r>
            <a:r>
              <a:rPr lang="en-US" altLang="en-US" sz="1800" dirty="0"/>
              <a:t> = ($102 - $100)/$100 = 2%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l-GR" altLang="en-US" sz="2000" b="1" dirty="0">
                <a:solidFill>
                  <a:schemeClr val="tx2"/>
                </a:solidFill>
              </a:rPr>
              <a:t>Πραγματικό ποσοστό απόδοσης</a:t>
            </a:r>
            <a:r>
              <a:rPr lang="en-US" altLang="en-US" sz="2000" dirty="0"/>
              <a:t>: </a:t>
            </a:r>
            <a:r>
              <a:rPr lang="el-GR" altLang="en-US" sz="2000" dirty="0"/>
              <a:t>η ποσοστιαία απόδοση προσαρμοσμένη ως προς τον πληθωρισμό</a:t>
            </a:r>
            <a:r>
              <a:rPr lang="en-US" altLang="en-US" sz="2000" dirty="0"/>
              <a:t>, 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l-GR" altLang="en-US" sz="1800" dirty="0"/>
              <a:t>Το πραγματικό ποσοστό απόδοσης της παραπάνω κατάθεσης ταμιευτηρίου όταν ο πληθωρισμός είναι </a:t>
            </a:r>
            <a:r>
              <a:rPr lang="en-US" altLang="en-US" sz="1800" dirty="0"/>
              <a:t>1</a:t>
            </a:r>
            <a:r>
              <a:rPr lang="el-GR" altLang="en-US" sz="1800" dirty="0"/>
              <a:t>,</a:t>
            </a:r>
            <a:r>
              <a:rPr lang="en-US" altLang="en-US" sz="1800" dirty="0"/>
              <a:t>5% </a:t>
            </a:r>
            <a:r>
              <a:rPr lang="el-GR" altLang="en-US" sz="1800" dirty="0"/>
              <a:t>είναι</a:t>
            </a:r>
            <a:r>
              <a:rPr lang="en-US" altLang="en-US" sz="1800" dirty="0"/>
              <a:t>:  2% – 1</a:t>
            </a:r>
            <a:r>
              <a:rPr lang="el-GR" altLang="en-US" sz="1800" dirty="0"/>
              <a:t>,</a:t>
            </a:r>
            <a:r>
              <a:rPr lang="en-US" altLang="en-US" sz="1800" dirty="0"/>
              <a:t>5% = 0</a:t>
            </a:r>
            <a:r>
              <a:rPr lang="el-GR" altLang="en-US" sz="1800" dirty="0"/>
              <a:t>,</a:t>
            </a:r>
            <a:r>
              <a:rPr lang="en-US" altLang="en-US" sz="1800" dirty="0"/>
              <a:t>5%. </a:t>
            </a:r>
            <a:r>
              <a:rPr lang="el-GR" altLang="en-US" sz="1800" dirty="0"/>
              <a:t>Αφού λάβουμε υπόψη την αύξηση των τιμών των αγαθών και υπηρεσιών, το περιουσιακό στοιχείο μπορεί ν’ αγοράσει </a:t>
            </a:r>
            <a:r>
              <a:rPr lang="en-US" altLang="en-US" sz="1800" dirty="0"/>
              <a:t>0</a:t>
            </a:r>
            <a:r>
              <a:rPr lang="el-GR" altLang="en-US" sz="1800" dirty="0"/>
              <a:t>,</a:t>
            </a:r>
            <a:r>
              <a:rPr lang="en-US" altLang="en-US" sz="1800" dirty="0"/>
              <a:t>5% </a:t>
            </a:r>
            <a:r>
              <a:rPr lang="el-GR" altLang="en-US" sz="1800" dirty="0"/>
              <a:t>περισσότερα αγαθά και υπηρεσίες μετά από 1 χρόνο</a:t>
            </a:r>
            <a:r>
              <a:rPr lang="en-US" altLang="en-US" sz="1800" dirty="0" smtClean="0"/>
              <a:t>.</a:t>
            </a:r>
            <a:endParaRPr lang="el-GR" altLang="en-US" sz="1800" dirty="0" smtClean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l-GR" altLang="en-US" sz="1800" dirty="0" smtClean="0"/>
              <a:t>Υπενθύμιση: περιουσιακά στοιχεία = πλούτος = τρόπος μεταφοράς αγοραστικής δύναμης στο μέλλον</a:t>
            </a:r>
            <a:endParaRPr lang="el-GR" altLang="en-US" sz="1800" dirty="0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l-GR" altLang="en-US" sz="2000" b="1" dirty="0" smtClean="0">
                <a:solidFill>
                  <a:schemeClr val="tx2"/>
                </a:solidFill>
              </a:rPr>
              <a:t>Προσδοκώμενο πραγματικό ποσοστό απόδοσης</a:t>
            </a:r>
            <a:endParaRPr lang="el-GR" altLang="en-US" sz="2000" b="1" dirty="0" smtClean="0"/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el-GR" altLang="en-US" sz="1800" dirty="0" smtClean="0"/>
              <a:t>Στην περίπτωση των καταθέσεων: επιτόκιο + μεταβολή της συναλλαγματικής ισοτιμίας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lang="el-GR" alt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505896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2"/>
                </a:solidFill>
              </a:rPr>
              <a:t>Ένας προσεγγιστικός κανόνας υπολογισμού του ποσοστού απόδοσης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400" dirty="0"/>
              <a:t>Έ</a:t>
            </a:r>
            <a:r>
              <a:rPr lang="el-GR" sz="2400" dirty="0" smtClean="0"/>
              <a:t>στω ότι κάποιος έχει δολάρια και θέλει να βρει το ποσοστό απόδοσης της κατάθεσής τους σε ευρώ σ’ ένα έτος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n-US" sz="2400" dirty="0"/>
              <a:t>Η</a:t>
            </a:r>
            <a:r>
              <a:rPr lang="el-GR" altLang="en-US" sz="2400" dirty="0" smtClean="0"/>
              <a:t> </a:t>
            </a:r>
            <a:r>
              <a:rPr lang="el-GR" altLang="en-US" sz="2400" dirty="0"/>
              <a:t>ποσοστιαία απόδοση σε δολάρια των καταθέσεων σε ευρώ είναι </a:t>
            </a:r>
            <a:r>
              <a:rPr lang="el-GR" altLang="en-US" sz="2400" i="1" dirty="0"/>
              <a:t>περίπου</a:t>
            </a:r>
            <a:r>
              <a:rPr lang="el-GR" altLang="en-US" sz="2400" dirty="0"/>
              <a:t> ίση με</a:t>
            </a:r>
            <a:endParaRPr lang="en-US" altLang="en-US" sz="2400" dirty="0"/>
          </a:p>
          <a:p>
            <a:pPr lvl="1">
              <a:lnSpc>
                <a:spcPct val="90000"/>
              </a:lnSpc>
            </a:pPr>
            <a:r>
              <a:rPr lang="el-GR" altLang="en-US" sz="2400" dirty="0"/>
              <a:t>το επιτόκιο των καταθέσεων σε ευρώ</a:t>
            </a:r>
            <a:r>
              <a:rPr lang="en-US" altLang="en-US" sz="2400" dirty="0"/>
              <a:t> </a:t>
            </a:r>
          </a:p>
          <a:p>
            <a:pPr lvl="1">
              <a:lnSpc>
                <a:spcPct val="90000"/>
              </a:lnSpc>
            </a:pPr>
            <a:r>
              <a:rPr lang="el-GR" altLang="en-US" sz="2400" dirty="0"/>
              <a:t>συν την αναμενόμενη ανατίμηση των καταθέσεων σε ευρώ</a:t>
            </a:r>
            <a:endParaRPr lang="en-US" altLang="en-US" sz="2400" dirty="0"/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i="1" dirty="0" smtClean="0"/>
              <a:t>R</a:t>
            </a:r>
            <a:r>
              <a:rPr lang="en-US" altLang="en-US" sz="2400" i="1" baseline="-25000" dirty="0"/>
              <a:t>€</a:t>
            </a:r>
            <a:r>
              <a:rPr lang="en-US" altLang="en-US" sz="2400" dirty="0"/>
              <a:t> + (</a:t>
            </a:r>
            <a:r>
              <a:rPr lang="en-US" altLang="en-US" sz="2400" i="1" dirty="0" err="1"/>
              <a:t>E</a:t>
            </a:r>
            <a:r>
              <a:rPr lang="en-US" altLang="en-US" sz="2400" i="1" baseline="30000" dirty="0" err="1"/>
              <a:t>e</a:t>
            </a:r>
            <a:r>
              <a:rPr lang="en-US" altLang="en-US" sz="2400" i="1" baseline="-25000" dirty="0"/>
              <a:t>$/€</a:t>
            </a:r>
            <a:r>
              <a:rPr lang="en-US" altLang="en-US" sz="2400" i="1" dirty="0"/>
              <a:t> - E</a:t>
            </a:r>
            <a:r>
              <a:rPr lang="en-US" altLang="en-US" sz="2400" i="1" baseline="-25000" dirty="0"/>
              <a:t>$/€</a:t>
            </a:r>
            <a:r>
              <a:rPr lang="en-US" altLang="en-US" sz="2400" dirty="0"/>
              <a:t>)/</a:t>
            </a:r>
            <a:r>
              <a:rPr lang="en-US" altLang="en-US" sz="2400" i="1" dirty="0"/>
              <a:t>E</a:t>
            </a:r>
            <a:r>
              <a:rPr lang="en-US" altLang="en-US" sz="2400" i="1" baseline="-25000" dirty="0"/>
              <a:t>$/€</a:t>
            </a:r>
            <a:r>
              <a:rPr lang="en-US" altLang="en-US" sz="2400" dirty="0"/>
              <a:t> </a:t>
            </a:r>
            <a:endParaRPr lang="el-GR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400" dirty="0" smtClean="0"/>
              <a:t>Π.χ. αν το επιτόκιο της κατάθεσης σε ευρώ είναι 4% και το ευρώ αναμένεται να υποτιμηθεί κατά 3% έναντι του δολαρίου: </a:t>
            </a:r>
            <a:r>
              <a:rPr lang="en-US" altLang="en-US" sz="2400" dirty="0" smtClean="0"/>
              <a:t>4</a:t>
            </a:r>
            <a:r>
              <a:rPr lang="en-US" altLang="en-US" sz="2400" dirty="0"/>
              <a:t>% + -3% = 1% </a:t>
            </a:r>
            <a:r>
              <a:rPr lang="el-GR" altLang="en-US" sz="2400" dirty="0"/>
              <a:t> </a:t>
            </a:r>
            <a:r>
              <a:rPr lang="el-GR" altLang="en-US" sz="2400" dirty="0" smtClean="0"/>
              <a:t>(</a:t>
            </a:r>
            <a:r>
              <a:rPr lang="en-US" altLang="en-US" sz="2400" dirty="0" smtClean="0"/>
              <a:t>0</a:t>
            </a:r>
            <a:r>
              <a:rPr lang="el-GR" altLang="en-US" sz="2400" dirty="0"/>
              <a:t>,</a:t>
            </a:r>
            <a:r>
              <a:rPr lang="en-US" altLang="en-US" sz="2400" dirty="0"/>
              <a:t>88</a:t>
            </a:r>
            <a:r>
              <a:rPr lang="en-US" altLang="en-US" sz="2400" dirty="0" smtClean="0"/>
              <a:t>% </a:t>
            </a:r>
            <a:r>
              <a:rPr lang="el-GR" altLang="en-US" sz="2400" dirty="0" smtClean="0"/>
              <a:t>στην πραγματικότητα)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altLang="en-US" sz="2400" dirty="0" smtClean="0"/>
              <a:t>Οι επενδυτές παίρνουν την απόφασή τους συγκρίνοντας το  </a:t>
            </a:r>
            <a:r>
              <a:rPr lang="en-GB" altLang="en-US" sz="2400" dirty="0" smtClean="0"/>
              <a:t>R$ </a:t>
            </a:r>
            <a:r>
              <a:rPr lang="el-GR" altLang="en-US" sz="2400" dirty="0" smtClean="0"/>
              <a:t>με το </a:t>
            </a:r>
            <a:r>
              <a:rPr lang="en-US" altLang="en-US" sz="2400" i="1" dirty="0" smtClean="0"/>
              <a:t>R</a:t>
            </a:r>
            <a:r>
              <a:rPr lang="en-US" altLang="en-US" sz="2400" i="1" baseline="-25000" dirty="0"/>
              <a:t>€</a:t>
            </a:r>
            <a:r>
              <a:rPr lang="en-US" altLang="en-US" sz="2400" dirty="0"/>
              <a:t> + (</a:t>
            </a:r>
            <a:r>
              <a:rPr lang="en-US" altLang="en-US" sz="2400" i="1" dirty="0" err="1"/>
              <a:t>E</a:t>
            </a:r>
            <a:r>
              <a:rPr lang="en-US" altLang="en-US" sz="2400" i="1" baseline="30000" dirty="0" err="1"/>
              <a:t>e</a:t>
            </a:r>
            <a:r>
              <a:rPr lang="en-US" altLang="en-US" sz="2400" i="1" baseline="-25000" dirty="0"/>
              <a:t>$/€</a:t>
            </a:r>
            <a:r>
              <a:rPr lang="en-US" altLang="en-US" sz="2400" i="1" dirty="0"/>
              <a:t> - E</a:t>
            </a:r>
            <a:r>
              <a:rPr lang="en-US" altLang="en-US" sz="2400" i="1" baseline="-25000" dirty="0"/>
              <a:t>$/€</a:t>
            </a:r>
            <a:r>
              <a:rPr lang="en-US" altLang="en-US" sz="2400" dirty="0"/>
              <a:t>)/</a:t>
            </a:r>
            <a:r>
              <a:rPr lang="en-US" altLang="en-US" sz="2400" i="1" dirty="0"/>
              <a:t>E</a:t>
            </a:r>
            <a:r>
              <a:rPr lang="en-US" altLang="en-US" sz="2400" i="1" baseline="-25000" dirty="0"/>
              <a:t>$/€</a:t>
            </a:r>
            <a:r>
              <a:rPr lang="en-US" altLang="en-US" sz="2400" dirty="0"/>
              <a:t> </a:t>
            </a:r>
            <a:endParaRPr lang="el-GR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11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>
                <a:solidFill>
                  <a:schemeClr val="tx2"/>
                </a:solidFill>
              </a:rPr>
              <a:t>Κ</a:t>
            </a:r>
            <a:r>
              <a:rPr lang="el-GR" sz="3600" b="1" dirty="0" smtClean="0">
                <a:solidFill>
                  <a:schemeClr val="tx2"/>
                </a:solidFill>
              </a:rPr>
              <a:t>ι ένα αριθμητικό παράδειγμα του κανόνα</a:t>
            </a:r>
            <a:endParaRPr lang="en-US" sz="3600" b="1" dirty="0">
              <a:solidFill>
                <a:schemeClr val="tx2"/>
              </a:solidFill>
            </a:endParaRPr>
          </a:p>
        </p:txBody>
      </p:sp>
      <p:pic>
        <p:nvPicPr>
          <p:cNvPr id="4" name="Picture 5" descr="tab13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515230"/>
            <a:ext cx="8229600" cy="2695903"/>
          </a:xfrm>
          <a:noFill/>
        </p:spPr>
      </p:pic>
    </p:spTree>
    <p:extLst>
      <p:ext uri="{BB962C8B-B14F-4D97-AF65-F5344CB8AC3E}">
        <p14:creationId xmlns:p14="http://schemas.microsoft.com/office/powerpoint/2010/main" val="2324283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l-GR" altLang="en-US" sz="4000" b="1" dirty="0" smtClean="0">
                <a:solidFill>
                  <a:schemeClr val="tx2"/>
                </a:solidFill>
              </a:rPr>
              <a:t/>
            </a:r>
            <a:br>
              <a:rPr lang="el-GR" altLang="en-US" sz="4000" b="1" dirty="0" smtClean="0">
                <a:solidFill>
                  <a:schemeClr val="tx2"/>
                </a:solidFill>
              </a:rPr>
            </a:br>
            <a:r>
              <a:rPr lang="el-GR" altLang="en-US" sz="4000" b="1" dirty="0" smtClean="0">
                <a:solidFill>
                  <a:schemeClr val="tx2"/>
                </a:solidFill>
              </a:rPr>
              <a:t>4. Ένα </a:t>
            </a:r>
            <a:r>
              <a:rPr lang="el-GR" altLang="en-US" sz="4000" b="1" dirty="0">
                <a:solidFill>
                  <a:schemeClr val="tx2"/>
                </a:solidFill>
              </a:rPr>
              <a:t>θεωρητικό υπόδειγμα για τις αγορές συναλλάγματος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51816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ts val="2000"/>
              </a:lnSpc>
            </a:pPr>
            <a:r>
              <a:rPr lang="el-GR" altLang="en-US" sz="6000" dirty="0" smtClean="0"/>
              <a:t>Η αγορά συναλλάγματος βρίσκεται σε ισορροπία </a:t>
            </a:r>
            <a:r>
              <a:rPr lang="el-GR" altLang="en-US" sz="6000" dirty="0"/>
              <a:t>όταν οι καταθέσεις σε όλα τα νομίσματα αποδίδουν την ίδια αναμενόμενη ποσοστιαία απόδοση:</a:t>
            </a:r>
            <a:r>
              <a:rPr lang="en-US" altLang="en-US" sz="6000" dirty="0"/>
              <a:t> </a:t>
            </a:r>
            <a:r>
              <a:rPr lang="el-GR" altLang="en-US" sz="6000" b="1" dirty="0"/>
              <a:t>ισοτιμία επιτοκίων</a:t>
            </a:r>
            <a:r>
              <a:rPr lang="en-US" altLang="en-US" sz="4500" dirty="0"/>
              <a:t>.</a:t>
            </a:r>
          </a:p>
          <a:p>
            <a:pPr lvl="1">
              <a:lnSpc>
                <a:spcPts val="2000"/>
              </a:lnSpc>
            </a:pPr>
            <a:r>
              <a:rPr lang="el-GR" altLang="en-US" sz="4500" dirty="0"/>
              <a:t>Η ισοτιμία επιτοκίων υποδηλώνει ότι οι καταθέσεις σε όλα τα νομίσματα είναι το ίδιο επιθυμητά περιουσιακά </a:t>
            </a:r>
            <a:r>
              <a:rPr lang="el-GR" altLang="en-US" sz="4500" dirty="0" smtClean="0"/>
              <a:t>στοιχεία</a:t>
            </a:r>
            <a:r>
              <a:rPr lang="el-GR" altLang="en-US" sz="4500" dirty="0"/>
              <a:t> </a:t>
            </a:r>
            <a:r>
              <a:rPr lang="el-GR" altLang="en-US" sz="4500" dirty="0" smtClean="0"/>
              <a:t>( </a:t>
            </a:r>
            <a:r>
              <a:rPr lang="el-GR" altLang="en-US" sz="4500" dirty="0"/>
              <a:t>δεν είναι δυνατό το αρμπιτράζ στην αγορά </a:t>
            </a:r>
            <a:r>
              <a:rPr lang="el-GR" altLang="en-US" sz="4500" dirty="0" smtClean="0"/>
              <a:t>συναλλάγματος)</a:t>
            </a:r>
            <a:endParaRPr lang="en-US" altLang="en-US" sz="4500" dirty="0"/>
          </a:p>
          <a:p>
            <a:pPr>
              <a:lnSpc>
                <a:spcPts val="2000"/>
              </a:lnSpc>
            </a:pPr>
            <a:r>
              <a:rPr lang="el-GR" altLang="en-US" sz="6000" dirty="0"/>
              <a:t>Σύμφωνα με την ισοτιμία των επιτοκίων</a:t>
            </a:r>
            <a:r>
              <a:rPr lang="en-US" altLang="en-US" sz="6000" dirty="0"/>
              <a:t>:</a:t>
            </a:r>
          </a:p>
          <a:p>
            <a:pPr>
              <a:lnSpc>
                <a:spcPts val="2000"/>
              </a:lnSpc>
              <a:buNone/>
            </a:pPr>
            <a:r>
              <a:rPr lang="en-US" altLang="en-US" sz="6000" dirty="0"/>
              <a:t>	</a:t>
            </a:r>
            <a:r>
              <a:rPr lang="en-US" altLang="en-US" sz="6000" i="1" dirty="0"/>
              <a:t>R</a:t>
            </a:r>
            <a:r>
              <a:rPr lang="en-US" altLang="en-US" sz="6000" i="1" baseline="-25000" dirty="0"/>
              <a:t>$  </a:t>
            </a:r>
            <a:r>
              <a:rPr lang="en-US" altLang="en-US" sz="6000" dirty="0"/>
              <a:t> = </a:t>
            </a:r>
            <a:r>
              <a:rPr lang="en-US" altLang="en-US" sz="6000" i="1" dirty="0"/>
              <a:t>R</a:t>
            </a:r>
            <a:r>
              <a:rPr lang="en-US" altLang="en-US" sz="6000" i="1" baseline="-25000" dirty="0">
                <a:latin typeface="Times" charset="-95"/>
              </a:rPr>
              <a:t>€</a:t>
            </a:r>
            <a:r>
              <a:rPr lang="en-US" altLang="en-US" sz="6000" dirty="0"/>
              <a:t> + (</a:t>
            </a:r>
            <a:r>
              <a:rPr lang="en-US" altLang="en-US" sz="6000" i="1" dirty="0" err="1"/>
              <a:t>E</a:t>
            </a:r>
            <a:r>
              <a:rPr lang="en-US" altLang="en-US" sz="6000" i="1" baseline="30000" dirty="0" err="1"/>
              <a:t>e</a:t>
            </a:r>
            <a:r>
              <a:rPr lang="en-US" altLang="en-US" sz="6000" i="1" baseline="-25000" dirty="0"/>
              <a:t>$/</a:t>
            </a:r>
            <a:r>
              <a:rPr lang="en-US" altLang="en-US" sz="6000" i="1" baseline="-25000" dirty="0">
                <a:latin typeface="Times" charset="-95"/>
              </a:rPr>
              <a:t>€</a:t>
            </a:r>
            <a:r>
              <a:rPr lang="en-US" altLang="en-US" sz="6000" i="1" dirty="0"/>
              <a:t> - E</a:t>
            </a:r>
            <a:r>
              <a:rPr lang="en-US" altLang="en-US" sz="6000" i="1" baseline="-25000" dirty="0"/>
              <a:t>$/</a:t>
            </a:r>
            <a:r>
              <a:rPr lang="en-US" altLang="en-US" sz="6000" i="1" baseline="-25000" dirty="0">
                <a:latin typeface="Times" charset="-95"/>
              </a:rPr>
              <a:t>€</a:t>
            </a:r>
            <a:r>
              <a:rPr lang="en-US" altLang="en-US" sz="6000" dirty="0"/>
              <a:t>)/</a:t>
            </a:r>
            <a:r>
              <a:rPr lang="en-US" altLang="en-US" sz="6000" i="1" dirty="0"/>
              <a:t>E</a:t>
            </a:r>
            <a:r>
              <a:rPr lang="en-US" altLang="en-US" sz="6000" i="1" baseline="-25000" dirty="0"/>
              <a:t>$/</a:t>
            </a:r>
            <a:r>
              <a:rPr lang="en-US" altLang="en-US" sz="6000" i="1" baseline="-25000" dirty="0">
                <a:latin typeface="Times" charset="-95"/>
              </a:rPr>
              <a:t>€</a:t>
            </a:r>
            <a:r>
              <a:rPr lang="en-US" altLang="en-US" sz="6000" dirty="0"/>
              <a:t>  </a:t>
            </a:r>
          </a:p>
          <a:p>
            <a:pPr>
              <a:lnSpc>
                <a:spcPts val="2000"/>
              </a:lnSpc>
            </a:pPr>
            <a:r>
              <a:rPr lang="el-GR" altLang="en-US" sz="6000" dirty="0"/>
              <a:t>Γιατί ισχύει αυτή η συνθήκη</a:t>
            </a:r>
            <a:r>
              <a:rPr lang="el-GR" altLang="en-US" sz="6000" dirty="0" smtClean="0"/>
              <a:t>;</a:t>
            </a:r>
            <a:r>
              <a:rPr lang="en-US" altLang="en-US" sz="6000" dirty="0" smtClean="0"/>
              <a:t>  </a:t>
            </a:r>
            <a:endParaRPr lang="en-US" altLang="en-US" sz="6000" dirty="0"/>
          </a:p>
          <a:p>
            <a:pPr lvl="1">
              <a:lnSpc>
                <a:spcPts val="2000"/>
              </a:lnSpc>
            </a:pPr>
            <a:r>
              <a:rPr lang="el-GR" altLang="en-US" sz="4500" dirty="0"/>
              <a:t>Υποθέστε ότι</a:t>
            </a:r>
            <a:r>
              <a:rPr lang="en-US" altLang="en-US" sz="4500" dirty="0"/>
              <a:t> </a:t>
            </a:r>
            <a:r>
              <a:rPr lang="el-GR" altLang="en-US" sz="4500" dirty="0" smtClean="0"/>
              <a:t>δεν ισχύει. Π.χ. </a:t>
            </a:r>
            <a:r>
              <a:rPr lang="en-US" altLang="en-US" sz="4500" i="1" dirty="0" smtClean="0"/>
              <a:t>R</a:t>
            </a:r>
            <a:r>
              <a:rPr lang="en-US" altLang="en-US" sz="4500" i="1" baseline="-25000" dirty="0"/>
              <a:t>$  </a:t>
            </a:r>
            <a:r>
              <a:rPr lang="en-US" altLang="en-US" sz="4500" dirty="0"/>
              <a:t> &gt; </a:t>
            </a:r>
            <a:r>
              <a:rPr lang="en-US" altLang="en-US" sz="4500" i="1" dirty="0"/>
              <a:t>R</a:t>
            </a:r>
            <a:r>
              <a:rPr lang="en-US" altLang="en-US" sz="4500" i="1" baseline="-25000" dirty="0">
                <a:latin typeface="Times" charset="-95"/>
              </a:rPr>
              <a:t>€</a:t>
            </a:r>
            <a:r>
              <a:rPr lang="en-US" altLang="en-US" sz="4500" dirty="0"/>
              <a:t> + (</a:t>
            </a:r>
            <a:r>
              <a:rPr lang="en-US" altLang="en-US" sz="4500" i="1" dirty="0" err="1"/>
              <a:t>E</a:t>
            </a:r>
            <a:r>
              <a:rPr lang="en-US" altLang="en-US" sz="4500" i="1" baseline="30000" dirty="0" err="1"/>
              <a:t>e</a:t>
            </a:r>
            <a:r>
              <a:rPr lang="en-US" altLang="en-US" sz="4500" i="1" baseline="-25000" dirty="0"/>
              <a:t>$/</a:t>
            </a:r>
            <a:r>
              <a:rPr lang="en-US" altLang="en-US" sz="4500" i="1" baseline="-25000" dirty="0">
                <a:latin typeface="Times" charset="-95"/>
              </a:rPr>
              <a:t>€</a:t>
            </a:r>
            <a:r>
              <a:rPr lang="en-US" altLang="en-US" sz="4500" i="1" dirty="0"/>
              <a:t> - E</a:t>
            </a:r>
            <a:r>
              <a:rPr lang="en-US" altLang="en-US" sz="4500" i="1" baseline="-25000" dirty="0"/>
              <a:t>$/</a:t>
            </a:r>
            <a:r>
              <a:rPr lang="en-US" altLang="en-US" sz="4500" i="1" baseline="-25000" dirty="0">
                <a:latin typeface="Times" charset="-95"/>
              </a:rPr>
              <a:t>€</a:t>
            </a:r>
            <a:r>
              <a:rPr lang="en-US" altLang="en-US" sz="4500" dirty="0"/>
              <a:t>)/</a:t>
            </a:r>
            <a:r>
              <a:rPr lang="en-US" altLang="en-US" sz="4500" i="1" dirty="0"/>
              <a:t>E</a:t>
            </a:r>
            <a:r>
              <a:rPr lang="en-US" altLang="en-US" sz="4500" i="1" baseline="-25000" dirty="0"/>
              <a:t>$/</a:t>
            </a:r>
            <a:r>
              <a:rPr lang="en-US" altLang="en-US" sz="4500" i="1" baseline="-25000" dirty="0">
                <a:latin typeface="Times" charset="-95"/>
              </a:rPr>
              <a:t>€</a:t>
            </a:r>
            <a:r>
              <a:rPr lang="en-US" altLang="en-US" sz="4500" dirty="0"/>
              <a:t> </a:t>
            </a:r>
          </a:p>
          <a:p>
            <a:pPr lvl="1">
              <a:lnSpc>
                <a:spcPts val="2000"/>
              </a:lnSpc>
            </a:pPr>
            <a:r>
              <a:rPr lang="el-GR" altLang="en-US" sz="4500" dirty="0"/>
              <a:t>Τότε, κανείς επενδυτής δεν θα ήθελε να έχει καταθέσεις σε ευρώ, με αποτέλεσμα τη μείωση της ζήτησης και της τιμής του ευρώ.</a:t>
            </a:r>
            <a:endParaRPr lang="en-US" altLang="en-US" sz="4500" dirty="0"/>
          </a:p>
          <a:p>
            <a:pPr lvl="1">
              <a:lnSpc>
                <a:spcPts val="2000"/>
              </a:lnSpc>
            </a:pPr>
            <a:r>
              <a:rPr lang="el-GR" altLang="en-US" sz="4500" dirty="0"/>
              <a:t>Τότε, όλοι οι επενδυτές θα ήθελαν να έχουν καταθέσεις σε δολάρια, με αποτέλεσμα την αύξηση της ζήτησης και της τιμής του δολαρίου.</a:t>
            </a:r>
            <a:endParaRPr lang="en-US" altLang="en-US" sz="4500" dirty="0"/>
          </a:p>
          <a:p>
            <a:pPr lvl="1">
              <a:lnSpc>
                <a:spcPts val="2000"/>
              </a:lnSpc>
            </a:pPr>
            <a:r>
              <a:rPr lang="el-GR" altLang="en-US" sz="4500" dirty="0"/>
              <a:t>Το δολάριο θα ανατιμάτο και το ευρώ θα υποτιμάτο, αυξάνοντας το δεξί μέλος μέχρι την εξίσωση των δύο </a:t>
            </a:r>
            <a:r>
              <a:rPr lang="el-GR" altLang="en-US" sz="4500" dirty="0" smtClean="0"/>
              <a:t>μελών</a:t>
            </a:r>
            <a:endParaRPr lang="en-US" altLang="en-US" sz="4500" dirty="0"/>
          </a:p>
          <a:p>
            <a:pPr lvl="1" algn="ctr">
              <a:lnSpc>
                <a:spcPts val="2200"/>
              </a:lnSpc>
              <a:buNone/>
            </a:pPr>
            <a:r>
              <a:rPr lang="en-US" altLang="en-US" sz="4500" i="1" baseline="-25000" dirty="0" smtClean="0"/>
              <a:t> </a:t>
            </a:r>
            <a:r>
              <a:rPr lang="en-US" altLang="en-US" sz="4500" dirty="0" smtClean="0"/>
              <a:t>  </a:t>
            </a:r>
            <a:endParaRPr lang="en-US" altLang="en-US" sz="4500" dirty="0"/>
          </a:p>
          <a:p>
            <a:pPr lvl="1">
              <a:lnSpc>
                <a:spcPct val="80000"/>
              </a:lnSpc>
            </a:pPr>
            <a:endParaRPr lang="en-US" alt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427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325562"/>
          </a:xfr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l-GR" sz="3200" b="1" dirty="0" smtClean="0">
                <a:solidFill>
                  <a:schemeClr val="tx2"/>
                </a:solidFill>
              </a:rPr>
              <a:t>Ένα αριθμητικό παράδειγμα για τη σχέση τρέχουσας συναλλαγματικής ισοτιμίας και προσδοκώμενης απόδοσης καταθέσεων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l-GR" sz="2400" dirty="0" smtClean="0"/>
              <a:t>Πως θα επιδράσει η υποτίμηση του δολαρίου στην σε δολάρια προσδοκώμενη απόδοση των καταθέσεων σε ευρώ;</a:t>
            </a:r>
            <a:r>
              <a:rPr lang="el-GR" dirty="0" smtClean="0"/>
              <a:t> </a:t>
            </a:r>
          </a:p>
          <a:p>
            <a:pPr marL="0" indent="0">
              <a:buNone/>
            </a:pPr>
            <a:r>
              <a:rPr lang="el-GR" dirty="0" smtClean="0"/>
              <a:t>,,,</a:t>
            </a:r>
          </a:p>
          <a:p>
            <a:pPr marL="0" indent="0">
              <a:buNone/>
            </a:pPr>
            <a:endParaRPr lang="el-GR" dirty="0" smtClean="0"/>
          </a:p>
          <a:p>
            <a:endParaRPr lang="en-US" dirty="0"/>
          </a:p>
        </p:txBody>
      </p:sp>
      <p:pic>
        <p:nvPicPr>
          <p:cNvPr id="4" name="Picture 5" descr="tab13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895600"/>
            <a:ext cx="8390508" cy="3352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1483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2"/>
                </a:solidFill>
              </a:rPr>
              <a:t>Διαγραμματική απεικόνιση του παραδείγματος</a:t>
            </a:r>
            <a:endParaRPr lang="en-US" sz="3600" b="1" dirty="0">
              <a:solidFill>
                <a:schemeClr val="tx2"/>
              </a:solidFill>
            </a:endParaRPr>
          </a:p>
        </p:txBody>
      </p:sp>
      <p:pic>
        <p:nvPicPr>
          <p:cNvPr id="4" name="Picture 5" descr="fig13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600200"/>
            <a:ext cx="5029200" cy="4800600"/>
          </a:xfrm>
          <a:noFill/>
        </p:spPr>
      </p:pic>
    </p:spTree>
    <p:extLst>
      <p:ext uri="{BB962C8B-B14F-4D97-AF65-F5344CB8AC3E}">
        <p14:creationId xmlns:p14="http://schemas.microsoft.com/office/powerpoint/2010/main" val="480362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b="1" dirty="0" smtClean="0">
                <a:solidFill>
                  <a:schemeClr val="tx2"/>
                </a:solidFill>
              </a:rPr>
              <a:t>Το παράδοξο και η εξήγησή του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Μία υποτίμηση του δολαρίου έναντι του ευρώ μειώνει την υπολογιζόμενη σε δολάρια προσδοκώμενη απόδοση των καταθέσεων σε ευρώ</a:t>
            </a:r>
          </a:p>
          <a:p>
            <a:r>
              <a:rPr lang="el-GR" dirty="0" smtClean="0"/>
              <a:t>Παράδοξο: πως είναι δυνατόν μία υποτίμηση του δολαρίου να κάνει τις καταθέσεις σε ευρώ πιο ελκυστικές;</a:t>
            </a:r>
          </a:p>
          <a:p>
            <a:r>
              <a:rPr lang="el-GR" dirty="0" smtClean="0"/>
              <a:t>Η εξήγηση του παράδοξου: Υποθέσεις </a:t>
            </a:r>
            <a:r>
              <a:rPr lang="en-GB" dirty="0"/>
              <a:t>ceteris paribus</a:t>
            </a:r>
            <a:r>
              <a:rPr lang="el-GR" dirty="0" smtClean="0"/>
              <a:t>:</a:t>
            </a:r>
          </a:p>
          <a:p>
            <a:pPr lvl="1"/>
            <a:r>
              <a:rPr lang="en-GB" dirty="0" smtClean="0"/>
              <a:t>Memo</a:t>
            </a:r>
            <a:r>
              <a:rPr lang="en-GB" dirty="0"/>
              <a:t>: </a:t>
            </a:r>
            <a:r>
              <a:rPr lang="el-GR" dirty="0"/>
              <a:t>Ρευστότητα και κίνδυνος ίδιοι και για τα δύο </a:t>
            </a:r>
            <a:r>
              <a:rPr lang="el-GR" dirty="0" smtClean="0"/>
              <a:t>νομίσματα</a:t>
            </a:r>
          </a:p>
          <a:p>
            <a:pPr lvl="1"/>
            <a:r>
              <a:rPr lang="el-GR" dirty="0" smtClean="0"/>
              <a:t>Τα </a:t>
            </a:r>
            <a:r>
              <a:rPr lang="el-GR" dirty="0"/>
              <a:t>επιτόκια και </a:t>
            </a:r>
            <a:r>
              <a:rPr lang="el-GR" u="sng" dirty="0"/>
              <a:t>η προσδοκώμενη ισοτιμία </a:t>
            </a:r>
            <a:r>
              <a:rPr lang="el-GR" dirty="0"/>
              <a:t>δεν </a:t>
            </a:r>
            <a:r>
              <a:rPr lang="el-GR" dirty="0" smtClean="0"/>
              <a:t>μεταβάλλονται</a:t>
            </a:r>
          </a:p>
          <a:p>
            <a:r>
              <a:rPr lang="el-GR" dirty="0" smtClean="0"/>
              <a:t>Μία υποτίμηση του δολαρίου σήμερα (1,00 -&gt; 1,03) σημαίνει ότι το δολάριο τώρα χρειάζεται να υποτιμηθεί κατά ένα μικρότερο ποσοστό για να φθάσει ένα δεδομένο προσδοκώμενο επίπεδο στο μέλλον (1,05)</a:t>
            </a: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244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Autofit/>
          </a:bodyPr>
          <a:lstStyle/>
          <a:p>
            <a:r>
              <a:rPr lang="el-GR" altLang="en-US" sz="3200" b="1" dirty="0">
                <a:solidFill>
                  <a:schemeClr val="tx2"/>
                </a:solidFill>
              </a:rPr>
              <a:t>Τρέχουσα συναλλαγματική ισοτιμία και αναμενόμενη ποσοστιαία απόδοση των καταθέσεων σε δολάρια</a:t>
            </a:r>
            <a:endParaRPr lang="en-US" sz="3200" b="1" dirty="0">
              <a:solidFill>
                <a:schemeClr val="tx2"/>
              </a:solidFill>
            </a:endParaRP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934948" y="1858963"/>
            <a:ext cx="6902540" cy="4932362"/>
            <a:chOff x="759" y="1184"/>
            <a:chExt cx="4289" cy="3107"/>
          </a:xfrm>
        </p:grpSpPr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759" y="1184"/>
              <a:ext cx="4289" cy="3107"/>
              <a:chOff x="759" y="1184"/>
              <a:chExt cx="4289" cy="3107"/>
            </a:xfrm>
          </p:grpSpPr>
          <p:sp>
            <p:nvSpPr>
              <p:cNvPr id="33" name="Text Box 8"/>
              <p:cNvSpPr txBox="1">
                <a:spLocks noChangeArrowheads="1"/>
              </p:cNvSpPr>
              <p:nvPr/>
            </p:nvSpPr>
            <p:spPr bwMode="auto">
              <a:xfrm>
                <a:off x="3265" y="3656"/>
                <a:ext cx="1783" cy="6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-95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-95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-95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-95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-95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-95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-95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-95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-95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altLang="en-US" sz="16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Αναμενόμενη απόδοση σε δολάρια των καταθέσεων σε δολάρια</a:t>
                </a:r>
                <a:r>
                  <a:rPr kumimoji="0" lang="en-US" altLang="en-US" sz="1600" b="1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, </a:t>
                </a:r>
                <a:r>
                  <a:rPr kumimoji="0" lang="en-US" altLang="en-US" sz="1600" b="1" i="1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R</a:t>
                </a:r>
                <a:r>
                  <a:rPr kumimoji="0" lang="en-US" altLang="en-US" sz="1600" b="1" i="1" u="none" strike="noStrike" kern="0" cap="none" spc="0" normalizeH="0" baseline="-2500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cs typeface="Times New Roman" pitchFamily="18" charset="0"/>
                  </a:rPr>
                  <a:t>$</a:t>
                </a:r>
                <a:r>
                  <a:rPr kumimoji="0" lang="en-US" altLang="en-US" sz="1600" b="1" i="0" u="none" strike="noStrike" kern="0" cap="none" spc="0" normalizeH="0" baseline="-2500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cs typeface="Times New Roman" pitchFamily="18" charset="0"/>
                  </a:rPr>
                  <a:t> </a:t>
                </a:r>
              </a:p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1" i="0" u="none" strike="noStrike" kern="0" cap="none" spc="0" normalizeH="0" baseline="-2500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cs typeface="Times New Roman" pitchFamily="18" charset="0"/>
                  </a:rPr>
                  <a:t>                                                                                          </a:t>
                </a:r>
              </a:p>
            </p:txBody>
          </p:sp>
          <p:sp>
            <p:nvSpPr>
              <p:cNvPr id="34" name="Line 9"/>
              <p:cNvSpPr>
                <a:spLocks noChangeShapeType="1"/>
              </p:cNvSpPr>
              <p:nvPr/>
            </p:nvSpPr>
            <p:spPr bwMode="auto">
              <a:xfrm>
                <a:off x="1366" y="1555"/>
                <a:ext cx="0" cy="190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" charset="-95"/>
                </a:endParaRPr>
              </a:p>
            </p:txBody>
          </p:sp>
          <p:sp>
            <p:nvSpPr>
              <p:cNvPr id="35" name="Line 10"/>
              <p:cNvSpPr>
                <a:spLocks noChangeShapeType="1"/>
              </p:cNvSpPr>
              <p:nvPr/>
            </p:nvSpPr>
            <p:spPr bwMode="auto">
              <a:xfrm rot="5400000">
                <a:off x="2999" y="1821"/>
                <a:ext cx="0" cy="326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" charset="-95"/>
                </a:endParaRPr>
              </a:p>
            </p:txBody>
          </p:sp>
          <p:sp>
            <p:nvSpPr>
              <p:cNvPr id="36" name="Text Box 11"/>
              <p:cNvSpPr txBox="1">
                <a:spLocks noChangeArrowheads="1"/>
              </p:cNvSpPr>
              <p:nvPr/>
            </p:nvSpPr>
            <p:spPr bwMode="auto">
              <a:xfrm>
                <a:off x="759" y="1184"/>
                <a:ext cx="1156" cy="5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-95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-95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-95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-95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-95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-95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-95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-95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-95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altLang="en-US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Σημερινή </a:t>
                </a:r>
              </a:p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altLang="en-US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συναλλαγματική </a:t>
                </a:r>
              </a:p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altLang="en-US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ισοτιμία</a:t>
                </a:r>
                <a:r>
                  <a:rPr kumimoji="0" lang="en-US" altLang="en-US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, </a:t>
                </a:r>
                <a:r>
                  <a:rPr kumimoji="0" lang="en-US" altLang="en-US" sz="1600" b="1" i="1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E</a:t>
                </a:r>
                <a:r>
                  <a:rPr kumimoji="0" lang="en-US" altLang="en-US" sz="1600" b="1" i="1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$</a:t>
                </a:r>
                <a:r>
                  <a:rPr kumimoji="0" lang="en-US" altLang="en-US" sz="1600" b="1" i="0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/</a:t>
                </a:r>
                <a:r>
                  <a:rPr kumimoji="0" lang="en-US" altLang="en-US" sz="1600" b="1" i="1" u="none" strike="noStrike" kern="0" cap="none" spc="0" normalizeH="0" baseline="-2500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cs typeface="Times New Roman" pitchFamily="18" charset="0"/>
                  </a:rPr>
                  <a:t>€</a:t>
                </a:r>
                <a:endParaRPr kumimoji="0" lang="en-US" altLang="en-US" sz="160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901" y="1772"/>
              <a:ext cx="3375" cy="1923"/>
              <a:chOff x="768" y="1728"/>
              <a:chExt cx="3330" cy="1989"/>
            </a:xfrm>
          </p:grpSpPr>
          <p:grpSp>
            <p:nvGrpSpPr>
              <p:cNvPr id="7" name="Group 13"/>
              <p:cNvGrpSpPr>
                <a:grpSpLocks/>
              </p:cNvGrpSpPr>
              <p:nvPr/>
            </p:nvGrpSpPr>
            <p:grpSpPr bwMode="auto">
              <a:xfrm>
                <a:off x="768" y="1728"/>
                <a:ext cx="3330" cy="1989"/>
                <a:chOff x="768" y="1728"/>
                <a:chExt cx="3330" cy="1989"/>
              </a:xfrm>
            </p:grpSpPr>
            <p:sp>
              <p:nvSpPr>
                <p:cNvPr id="2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768" y="2840"/>
                  <a:ext cx="391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1.02</a:t>
                  </a:r>
                </a:p>
              </p:txBody>
            </p:sp>
            <p:sp>
              <p:nvSpPr>
                <p:cNvPr id="24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768" y="2543"/>
                  <a:ext cx="391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1.03</a:t>
                  </a:r>
                </a:p>
              </p:txBody>
            </p:sp>
            <p:sp>
              <p:nvSpPr>
                <p:cNvPr id="25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68" y="2114"/>
                  <a:ext cx="391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1.05</a:t>
                  </a:r>
                </a:p>
              </p:txBody>
            </p:sp>
            <p:sp>
              <p:nvSpPr>
                <p:cNvPr id="26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768" y="1728"/>
                  <a:ext cx="391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1.07</a:t>
                  </a:r>
                </a:p>
              </p:txBody>
            </p:sp>
            <p:sp>
              <p:nvSpPr>
                <p:cNvPr id="27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505" y="3478"/>
                  <a:ext cx="470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0.031</a:t>
                  </a:r>
                </a:p>
              </p:txBody>
            </p:sp>
            <p:sp>
              <p:nvSpPr>
                <p:cNvPr id="2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062" y="3478"/>
                  <a:ext cx="469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0.050</a:t>
                  </a:r>
                </a:p>
              </p:txBody>
            </p:sp>
            <p:sp>
              <p:nvSpPr>
                <p:cNvPr id="2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616" y="3478"/>
                  <a:ext cx="470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0.069</a:t>
                  </a:r>
                </a:p>
              </p:txBody>
            </p:sp>
            <p:sp>
              <p:nvSpPr>
                <p:cNvPr id="30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130" y="3478"/>
                  <a:ext cx="470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0.079</a:t>
                  </a:r>
                </a:p>
              </p:txBody>
            </p:sp>
            <p:sp>
              <p:nvSpPr>
                <p:cNvPr id="31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628" y="3478"/>
                  <a:ext cx="470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0.100</a:t>
                  </a:r>
                </a:p>
              </p:txBody>
            </p:sp>
            <p:sp>
              <p:nvSpPr>
                <p:cNvPr id="32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68" y="3216"/>
                  <a:ext cx="391" cy="23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-95"/>
                    </a:defRPr>
                  </a:lvl9pPr>
                </a:lstStyle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800" b="1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</a:rPr>
                    <a:t>1.00</a:t>
                  </a:r>
                </a:p>
              </p:txBody>
            </p:sp>
          </p:grpSp>
          <p:grpSp>
            <p:nvGrpSpPr>
              <p:cNvPr id="8" name="Group 24"/>
              <p:cNvGrpSpPr>
                <a:grpSpLocks/>
              </p:cNvGrpSpPr>
              <p:nvPr/>
            </p:nvGrpSpPr>
            <p:grpSpPr bwMode="auto">
              <a:xfrm>
                <a:off x="1728" y="3473"/>
                <a:ext cx="2112" cy="42"/>
                <a:chOff x="1728" y="3473"/>
                <a:chExt cx="2112" cy="42"/>
              </a:xfrm>
            </p:grpSpPr>
            <p:sp>
              <p:nvSpPr>
                <p:cNvPr id="18" name="Line 25"/>
                <p:cNvSpPr>
                  <a:spLocks noChangeShapeType="1"/>
                </p:cNvSpPr>
                <p:nvPr/>
              </p:nvSpPr>
              <p:spPr bwMode="auto">
                <a:xfrm>
                  <a:off x="1728" y="3473"/>
                  <a:ext cx="0" cy="4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19" name="Line 26"/>
                <p:cNvSpPr>
                  <a:spLocks noChangeShapeType="1"/>
                </p:cNvSpPr>
                <p:nvPr/>
              </p:nvSpPr>
              <p:spPr bwMode="auto">
                <a:xfrm>
                  <a:off x="2248" y="3473"/>
                  <a:ext cx="0" cy="4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20" name="Line 27"/>
                <p:cNvSpPr>
                  <a:spLocks noChangeShapeType="1"/>
                </p:cNvSpPr>
                <p:nvPr/>
              </p:nvSpPr>
              <p:spPr bwMode="auto">
                <a:xfrm>
                  <a:off x="2804" y="3473"/>
                  <a:ext cx="0" cy="4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21" name="Line 28"/>
                <p:cNvSpPr>
                  <a:spLocks noChangeShapeType="1"/>
                </p:cNvSpPr>
                <p:nvPr/>
              </p:nvSpPr>
              <p:spPr bwMode="auto">
                <a:xfrm>
                  <a:off x="3314" y="3473"/>
                  <a:ext cx="0" cy="4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22" name="Line 29"/>
                <p:cNvSpPr>
                  <a:spLocks noChangeShapeType="1"/>
                </p:cNvSpPr>
                <p:nvPr/>
              </p:nvSpPr>
              <p:spPr bwMode="auto">
                <a:xfrm>
                  <a:off x="3840" y="3473"/>
                  <a:ext cx="0" cy="4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</p:grpSp>
          <p:grpSp>
            <p:nvGrpSpPr>
              <p:cNvPr id="9" name="Group 30"/>
              <p:cNvGrpSpPr>
                <a:grpSpLocks/>
              </p:cNvGrpSpPr>
              <p:nvPr/>
            </p:nvGrpSpPr>
            <p:grpSpPr bwMode="auto">
              <a:xfrm>
                <a:off x="1180" y="1824"/>
                <a:ext cx="47" cy="1536"/>
                <a:chOff x="1180" y="1824"/>
                <a:chExt cx="47" cy="1536"/>
              </a:xfrm>
            </p:grpSpPr>
            <p:sp>
              <p:nvSpPr>
                <p:cNvPr id="10" name="Line 31"/>
                <p:cNvSpPr>
                  <a:spLocks noChangeShapeType="1"/>
                </p:cNvSpPr>
                <p:nvPr/>
              </p:nvSpPr>
              <p:spPr bwMode="auto">
                <a:xfrm>
                  <a:off x="1181" y="3168"/>
                  <a:ext cx="4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11" name="Line 32"/>
                <p:cNvSpPr>
                  <a:spLocks noChangeShapeType="1"/>
                </p:cNvSpPr>
                <p:nvPr/>
              </p:nvSpPr>
              <p:spPr bwMode="auto">
                <a:xfrm>
                  <a:off x="1181" y="2928"/>
                  <a:ext cx="4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12" name="Line 33"/>
                <p:cNvSpPr>
                  <a:spLocks noChangeShapeType="1"/>
                </p:cNvSpPr>
                <p:nvPr/>
              </p:nvSpPr>
              <p:spPr bwMode="auto">
                <a:xfrm>
                  <a:off x="1181" y="2635"/>
                  <a:ext cx="4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13" name="Line 34"/>
                <p:cNvSpPr>
                  <a:spLocks noChangeShapeType="1"/>
                </p:cNvSpPr>
                <p:nvPr/>
              </p:nvSpPr>
              <p:spPr bwMode="auto">
                <a:xfrm>
                  <a:off x="1181" y="2400"/>
                  <a:ext cx="4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14" name="Line 35"/>
                <p:cNvSpPr>
                  <a:spLocks noChangeShapeType="1"/>
                </p:cNvSpPr>
                <p:nvPr/>
              </p:nvSpPr>
              <p:spPr bwMode="auto">
                <a:xfrm>
                  <a:off x="1181" y="2208"/>
                  <a:ext cx="4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15" name="Line 36"/>
                <p:cNvSpPr>
                  <a:spLocks noChangeShapeType="1"/>
                </p:cNvSpPr>
                <p:nvPr/>
              </p:nvSpPr>
              <p:spPr bwMode="auto">
                <a:xfrm>
                  <a:off x="1181" y="2016"/>
                  <a:ext cx="4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16" name="Line 37"/>
                <p:cNvSpPr>
                  <a:spLocks noChangeShapeType="1"/>
                </p:cNvSpPr>
                <p:nvPr/>
              </p:nvSpPr>
              <p:spPr bwMode="auto">
                <a:xfrm>
                  <a:off x="1181" y="1824"/>
                  <a:ext cx="4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  <p:sp>
              <p:nvSpPr>
                <p:cNvPr id="17" name="Line 38"/>
                <p:cNvSpPr>
                  <a:spLocks noChangeShapeType="1"/>
                </p:cNvSpPr>
                <p:nvPr/>
              </p:nvSpPr>
              <p:spPr bwMode="auto">
                <a:xfrm>
                  <a:off x="1180" y="3360"/>
                  <a:ext cx="46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" charset="-95"/>
                  </a:endParaRPr>
                </a:p>
              </p:txBody>
            </p:sp>
          </p:grpSp>
        </p:grpSp>
      </p:grpSp>
      <p:sp>
        <p:nvSpPr>
          <p:cNvPr id="37" name="Line 5"/>
          <p:cNvSpPr>
            <a:spLocks noChangeShapeType="1"/>
          </p:cNvSpPr>
          <p:nvPr/>
        </p:nvSpPr>
        <p:spPr bwMode="auto">
          <a:xfrm flipV="1">
            <a:off x="4103688" y="2471738"/>
            <a:ext cx="0" cy="3005137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charset="-95"/>
            </a:endParaRPr>
          </a:p>
        </p:txBody>
      </p:sp>
    </p:spTree>
    <p:extLst>
      <p:ext uri="{BB962C8B-B14F-4D97-AF65-F5344CB8AC3E}">
        <p14:creationId xmlns:p14="http://schemas.microsoft.com/office/powerpoint/2010/main" val="16662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b="1" dirty="0">
                <a:solidFill>
                  <a:schemeClr val="tx2"/>
                </a:solidFill>
              </a:rPr>
              <a:t>Προσδιορισμός της ισορροπίας της ισοτιμίας δολαρίου/ευρώ</a:t>
            </a:r>
            <a:endParaRPr lang="en-US" sz="3600" b="1" dirty="0">
              <a:solidFill>
                <a:schemeClr val="tx2"/>
              </a:solidFill>
            </a:endParaRPr>
          </a:p>
        </p:txBody>
      </p:sp>
      <p:pic>
        <p:nvPicPr>
          <p:cNvPr id="3" name="Picture 5" descr="fig13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47913" y="1489075"/>
            <a:ext cx="5041900" cy="4927600"/>
          </a:xfrm>
          <a:prstGeom prst="rect">
            <a:avLst/>
          </a:prstGeom>
          <a:noFill/>
        </p:spPr>
      </p:pic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419600" y="2173288"/>
            <a:ext cx="4114800" cy="1414462"/>
            <a:chOff x="2623" y="1457"/>
            <a:chExt cx="2686" cy="891"/>
          </a:xfrm>
        </p:grpSpPr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3983" y="1457"/>
              <a:ext cx="1326" cy="5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-95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-95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-95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-95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-95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-95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-95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-95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-95"/>
                </a:defRPr>
              </a:lvl9pPr>
            </a:lstStyle>
            <a:p>
              <a:pPr algn="l" eaLnBrk="1" hangingPunct="1"/>
              <a:r>
                <a:rPr lang="el-GR" altLang="en-US" sz="1800" dirty="0">
                  <a:latin typeface="Arial" charset="0"/>
                </a:rPr>
                <a:t>Κανείς δεν θέλει </a:t>
              </a:r>
            </a:p>
            <a:p>
              <a:pPr algn="l" eaLnBrk="1" hangingPunct="1"/>
              <a:r>
                <a:rPr lang="el-GR" altLang="en-US" sz="1800" dirty="0">
                  <a:latin typeface="Arial" charset="0"/>
                </a:rPr>
                <a:t>να έχει καταθέσεις </a:t>
              </a:r>
            </a:p>
            <a:p>
              <a:pPr algn="l" eaLnBrk="1" hangingPunct="1"/>
              <a:r>
                <a:rPr lang="el-GR" altLang="en-US" sz="1800" dirty="0">
                  <a:latin typeface="Arial" charset="0"/>
                </a:rPr>
                <a:t>σε ευρώ</a:t>
              </a:r>
              <a:endParaRPr lang="en-US" altLang="en-US" sz="1800" dirty="0">
                <a:latin typeface="Arial" charset="0"/>
              </a:endParaRPr>
            </a:p>
          </p:txBody>
        </p:sp>
        <p:sp>
          <p:nvSpPr>
            <p:cNvPr id="6" name="Line 8"/>
            <p:cNvSpPr>
              <a:spLocks noChangeShapeType="1"/>
            </p:cNvSpPr>
            <p:nvPr/>
          </p:nvSpPr>
          <p:spPr bwMode="auto">
            <a:xfrm flipH="1">
              <a:off x="2623" y="1614"/>
              <a:ext cx="1360" cy="7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5254625" y="3463925"/>
            <a:ext cx="3516313" cy="1409700"/>
            <a:chOff x="3310" y="2110"/>
            <a:chExt cx="2215" cy="888"/>
          </a:xfrm>
        </p:grpSpPr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4199" y="2110"/>
              <a:ext cx="1326" cy="7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-95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-95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-95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-95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-95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-95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-95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-95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-95"/>
                </a:defRPr>
              </a:lvl9pPr>
            </a:lstStyle>
            <a:p>
              <a:pPr algn="l"/>
              <a:r>
                <a:rPr lang="el-GR" altLang="en-US" sz="1800" dirty="0">
                  <a:latin typeface="Arial" charset="0"/>
                </a:rPr>
                <a:t>Κανείς δεν θέλει </a:t>
              </a:r>
            </a:p>
            <a:p>
              <a:pPr algn="l"/>
              <a:r>
                <a:rPr lang="el-GR" altLang="en-US" sz="1800" dirty="0">
                  <a:latin typeface="Arial" charset="0"/>
                </a:rPr>
                <a:t>να έχει καταθέσεις </a:t>
              </a:r>
            </a:p>
            <a:p>
              <a:pPr algn="l"/>
              <a:r>
                <a:rPr lang="el-GR" altLang="en-US" sz="1800" dirty="0">
                  <a:latin typeface="Arial" charset="0"/>
                </a:rPr>
                <a:t>σε δολάρια</a:t>
              </a:r>
              <a:endParaRPr lang="en-US" altLang="en-US" sz="1800" dirty="0">
                <a:latin typeface="Arial" charset="0"/>
              </a:endParaRPr>
            </a:p>
            <a:p>
              <a:pPr algn="l" eaLnBrk="1" hangingPunct="1"/>
              <a:endParaRPr lang="en-US" altLang="en-US" sz="1800" dirty="0">
                <a:latin typeface="Arial" charset="0"/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H="1">
              <a:off x="3310" y="2243"/>
              <a:ext cx="806" cy="7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797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52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b="1" dirty="0">
                <a:solidFill>
                  <a:schemeClr val="tx2"/>
                </a:solidFill>
              </a:rPr>
              <a:t>Επίδραση μιας ανόδου του επιτοκίου του δολαρίου</a:t>
            </a:r>
            <a:endParaRPr lang="en-US" sz="3600" b="1" dirty="0">
              <a:solidFill>
                <a:schemeClr val="tx2"/>
              </a:solidFill>
            </a:endParaRPr>
          </a:p>
        </p:txBody>
      </p:sp>
      <p:pic>
        <p:nvPicPr>
          <p:cNvPr id="3" name="Picture 5" descr="fig13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30450" y="1470025"/>
            <a:ext cx="5076825" cy="49657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52013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b="1" dirty="0">
                <a:solidFill>
                  <a:schemeClr val="tx2"/>
                </a:solidFill>
              </a:rPr>
              <a:t>Επίδραση μιας ανόδου του επιτοκίου του ευρώ</a:t>
            </a:r>
            <a:endParaRPr lang="en-US" sz="3600" b="1" dirty="0">
              <a:solidFill>
                <a:schemeClr val="tx2"/>
              </a:solidFill>
            </a:endParaRPr>
          </a:p>
        </p:txBody>
      </p:sp>
      <p:pic>
        <p:nvPicPr>
          <p:cNvPr id="3" name="Picture 5" descr="fig13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8688" y="1390650"/>
            <a:ext cx="5286375" cy="5073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37922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2"/>
                </a:solidFill>
              </a:rPr>
              <a:t>Αυτο-εκπληρούμενες προφητείες στην αγορά συναλλάγματος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 smtClean="0"/>
              <a:t>Το τελευταίο Διάγραμμα μπορεί να χρησιμοποιηθεί και στην περίπτωση που αλλάζουν οι προσδοκώμενες συναλλαγματικές ισοτιμίες</a:t>
            </a:r>
          </a:p>
          <a:p>
            <a:r>
              <a:rPr lang="en-GB" sz="2400" i="1" dirty="0" smtClean="0"/>
              <a:t>Ceteris paribus</a:t>
            </a:r>
            <a:r>
              <a:rPr lang="en-GB" sz="2400" dirty="0" smtClean="0"/>
              <a:t>, </a:t>
            </a:r>
            <a:r>
              <a:rPr lang="el-GR" sz="2400" dirty="0" smtClean="0"/>
              <a:t>μία αύξηση της προσδοκώμενης συναλλαγματικής ισοτιμίας προκαλεί μία αύξηση της τρέχουσας συναλλαγματικής ισοτιμίας</a:t>
            </a:r>
          </a:p>
          <a:p>
            <a:r>
              <a:rPr lang="el-GR" sz="2400" dirty="0" smtClean="0"/>
              <a:t>Γιατί; Υποθέστε ότι ‘οι αγορές’ αναμένουν υποτίμηση του δολαρίου σε σχέση με το ευρώ</a:t>
            </a:r>
          </a:p>
          <a:p>
            <a:r>
              <a:rPr lang="el-GR" altLang="en-US" sz="2400" dirty="0" smtClean="0"/>
              <a:t>Η </a:t>
            </a:r>
            <a:r>
              <a:rPr lang="el-GR" altLang="en-US" sz="2400" dirty="0"/>
              <a:t>αναμενόμενη ανατίμηση ενός νομίσματος οδηγεί σε πραγματική ανατίμηση </a:t>
            </a:r>
            <a:r>
              <a:rPr lang="en-US" altLang="en-US" sz="2400" dirty="0"/>
              <a:t>(</a:t>
            </a:r>
            <a:r>
              <a:rPr lang="el-GR" altLang="en-US" sz="2400" dirty="0"/>
              <a:t>αυτο-εκπληρούμενη προφητεία</a:t>
            </a:r>
            <a:r>
              <a:rPr lang="en-US" altLang="en-US" sz="2400" dirty="0" smtClean="0"/>
              <a:t>)</a:t>
            </a:r>
            <a:endParaRPr lang="el-GR" altLang="en-US" sz="2400" dirty="0" smtClean="0"/>
          </a:p>
          <a:p>
            <a:r>
              <a:rPr lang="el-GR" altLang="en-US" sz="2400" dirty="0" smtClean="0"/>
              <a:t>Η </a:t>
            </a:r>
            <a:r>
              <a:rPr lang="el-GR" altLang="en-US" sz="2400" dirty="0"/>
              <a:t>αναμενόμενη υποτίμηση ενός νομίσματος οδηγεί σε πραγματική υποτίμηση </a:t>
            </a:r>
            <a:r>
              <a:rPr lang="en-US" altLang="en-US" sz="2400" dirty="0"/>
              <a:t>(</a:t>
            </a:r>
            <a:r>
              <a:rPr lang="el-GR" altLang="en-US" sz="2400" dirty="0"/>
              <a:t>αυτο-εκπληρούμενη προφητεία</a:t>
            </a:r>
            <a:r>
              <a:rPr lang="en-US" altLang="en-US" sz="2400" dirty="0"/>
              <a:t>).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835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accent1"/>
                </a:solidFill>
              </a:rPr>
              <a:t>1. </a:t>
            </a:r>
            <a:r>
              <a:rPr lang="el-GR" sz="3600" b="1" dirty="0">
                <a:solidFill>
                  <a:schemeClr val="accent1"/>
                </a:solidFill>
              </a:rPr>
              <a:t>Σ</a:t>
            </a:r>
            <a:r>
              <a:rPr lang="el-GR" sz="3600" b="1" dirty="0" smtClean="0">
                <a:solidFill>
                  <a:schemeClr val="accent1"/>
                </a:solidFill>
              </a:rPr>
              <a:t>υναλλαγματικές ισοτιμίες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l-GR" altLang="en-US" sz="2400" dirty="0" smtClean="0"/>
              <a:t>Οι συναλλαγματικές ισοτιμίες εκφράζονται ως ξένο νόμισμα ανά μονάδα εγχώριου νομίσματος ή ως εγχώριο νόμισμα ανά μονάδα ξένου νομίσματος.</a:t>
            </a:r>
            <a:endParaRPr lang="en-US" altLang="en-US" sz="2400" dirty="0" smtClean="0"/>
          </a:p>
          <a:p>
            <a:pPr lvl="1">
              <a:spcBef>
                <a:spcPct val="40000"/>
              </a:spcBef>
            </a:pPr>
            <a:r>
              <a:rPr lang="el-GR" altLang="en-US" sz="2000" dirty="0" smtClean="0"/>
              <a:t>Πόσο ξένο νόμισμα μπορούμε να πάρουμε με 1 δολάριο;</a:t>
            </a:r>
            <a:r>
              <a:rPr lang="en-US" altLang="en-US" sz="2000" dirty="0" smtClean="0"/>
              <a:t> ¥102/$1</a:t>
            </a:r>
          </a:p>
          <a:p>
            <a:pPr lvl="1"/>
            <a:r>
              <a:rPr lang="el-GR" altLang="en-US" sz="2000" dirty="0" smtClean="0"/>
              <a:t>Πόσα δολάρια μπορούμε να πάρουμε με 1 γιεν;</a:t>
            </a:r>
            <a:r>
              <a:rPr lang="en-US" altLang="en-US" sz="2000" dirty="0" smtClean="0"/>
              <a:t> $0</a:t>
            </a:r>
            <a:r>
              <a:rPr lang="el-GR" altLang="en-US" sz="2000" dirty="0" smtClean="0"/>
              <a:t>,</a:t>
            </a:r>
            <a:r>
              <a:rPr lang="en-US" altLang="en-US" sz="2000" dirty="0" smtClean="0"/>
              <a:t>0098/¥1</a:t>
            </a:r>
          </a:p>
          <a:p>
            <a:pPr>
              <a:spcBef>
                <a:spcPct val="70000"/>
              </a:spcBef>
              <a:buFontTx/>
              <a:buChar char="•"/>
            </a:pPr>
            <a:r>
              <a:rPr lang="el-GR" altLang="en-US" sz="2400" dirty="0" smtClean="0"/>
              <a:t>Οι συναλλαγματικές ισοτιμίες μας επιτρέπουν να εκφράσουμε το κόστος ή την τιμή ενός αγαθού ή μιας υπηρεσίας σε ένα κοινό νόμισμα.</a:t>
            </a:r>
            <a:r>
              <a:rPr lang="en-US" altLang="en-US" sz="2400" dirty="0" smtClean="0"/>
              <a:t> </a:t>
            </a:r>
          </a:p>
          <a:p>
            <a:pPr lvl="1">
              <a:spcBef>
                <a:spcPct val="40000"/>
              </a:spcBef>
            </a:pPr>
            <a:r>
              <a:rPr lang="el-GR" altLang="en-US" sz="2000" dirty="0" smtClean="0"/>
              <a:t>Πόσο κοστίζει ένα</a:t>
            </a:r>
            <a:r>
              <a:rPr lang="en-US" altLang="en-US" sz="2000" dirty="0" smtClean="0"/>
              <a:t> Honda</a:t>
            </a:r>
            <a:r>
              <a:rPr lang="el-GR" altLang="en-US" sz="2000" dirty="0" smtClean="0"/>
              <a:t>;</a:t>
            </a:r>
            <a:r>
              <a:rPr lang="en-US" altLang="en-US" sz="2000" dirty="0" smtClean="0"/>
              <a:t> ¥3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</a:t>
            </a:r>
          </a:p>
          <a:p>
            <a:pPr lvl="1"/>
            <a:r>
              <a:rPr lang="el-GR" altLang="en-US" sz="2000" dirty="0" smtClean="0"/>
              <a:t>Ή</a:t>
            </a:r>
            <a:r>
              <a:rPr lang="en-US" altLang="en-US" sz="2000" dirty="0" smtClean="0"/>
              <a:t> ¥3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 x $0</a:t>
            </a:r>
            <a:r>
              <a:rPr lang="el-GR" altLang="en-US" sz="2000" dirty="0" smtClean="0"/>
              <a:t>,</a:t>
            </a:r>
            <a:r>
              <a:rPr lang="en-US" altLang="en-US" sz="2000" dirty="0" smtClean="0"/>
              <a:t>0098/¥1 = $29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400</a:t>
            </a:r>
          </a:p>
          <a:p>
            <a:pPr lvl="1"/>
            <a:r>
              <a:rPr lang="el-GR" altLang="en-US" sz="2000" dirty="0">
                <a:solidFill>
                  <a:prstClr val="black"/>
                </a:solidFill>
              </a:rPr>
              <a:t>Ή</a:t>
            </a:r>
            <a:r>
              <a:rPr lang="en-US" altLang="en-US" sz="2000" dirty="0">
                <a:solidFill>
                  <a:prstClr val="black"/>
                </a:solidFill>
              </a:rPr>
              <a:t> ¥3</a:t>
            </a:r>
            <a:r>
              <a:rPr lang="el-GR" altLang="en-US" sz="2000" dirty="0">
                <a:solidFill>
                  <a:prstClr val="black"/>
                </a:solidFill>
              </a:rPr>
              <a:t>.</a:t>
            </a:r>
            <a:r>
              <a:rPr lang="en-US" altLang="en-US" sz="2000" dirty="0">
                <a:solidFill>
                  <a:prstClr val="black"/>
                </a:solidFill>
              </a:rPr>
              <a:t>000</a:t>
            </a:r>
            <a:r>
              <a:rPr lang="el-GR" altLang="en-US" sz="2000" dirty="0">
                <a:solidFill>
                  <a:prstClr val="black"/>
                </a:solidFill>
              </a:rPr>
              <a:t>.</a:t>
            </a:r>
            <a:r>
              <a:rPr lang="en-US" altLang="en-US" sz="2000" dirty="0" smtClean="0">
                <a:solidFill>
                  <a:prstClr val="black"/>
                </a:solidFill>
              </a:rPr>
              <a:t>000 /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102 = </a:t>
            </a:r>
            <a:r>
              <a:rPr lang="en-US" altLang="en-US" sz="2000" dirty="0">
                <a:solidFill>
                  <a:prstClr val="black"/>
                </a:solidFill>
              </a:rPr>
              <a:t>$29</a:t>
            </a:r>
            <a:r>
              <a:rPr lang="el-GR" altLang="en-US" sz="2000" dirty="0">
                <a:solidFill>
                  <a:prstClr val="black"/>
                </a:solidFill>
              </a:rPr>
              <a:t>.</a:t>
            </a:r>
            <a:r>
              <a:rPr lang="en-US" altLang="en-US" sz="2000" dirty="0" smtClean="0">
                <a:solidFill>
                  <a:prstClr val="black"/>
                </a:solidFill>
              </a:rPr>
              <a:t>400</a:t>
            </a:r>
            <a:endParaRPr lang="en-US" altLang="en-US" sz="2000" dirty="0" smtClean="0"/>
          </a:p>
          <a:p>
            <a:pPr lvl="1"/>
            <a:r>
              <a:rPr lang="el-GR" sz="2000" dirty="0" smtClean="0"/>
              <a:t>Πόσο κοστίζει μία </a:t>
            </a:r>
            <a:r>
              <a:rPr lang="en-GB" sz="2000" dirty="0" smtClean="0"/>
              <a:t>Harley Davidson </a:t>
            </a:r>
            <a:r>
              <a:rPr lang="el-GR" sz="2000" dirty="0" smtClean="0"/>
              <a:t>30.000$ σε </a:t>
            </a:r>
            <a:r>
              <a:rPr lang="en-US" altLang="en-US" sz="2000" dirty="0" smtClean="0">
                <a:solidFill>
                  <a:prstClr val="black"/>
                </a:solidFill>
              </a:rPr>
              <a:t>¥</a:t>
            </a:r>
            <a:r>
              <a:rPr lang="el-GR" altLang="en-US" sz="2000" dirty="0" smtClean="0">
                <a:solidFill>
                  <a:prstClr val="black"/>
                </a:solidFill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581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b="1" dirty="0" smtClean="0">
                <a:solidFill>
                  <a:schemeClr val="accent1"/>
                </a:solidFill>
              </a:rPr>
              <a:t>Η υποτίμηση κι η ανατίμηση των νομισμάτων</a:t>
            </a:r>
            <a:r>
              <a:rPr lang="el-GR" dirty="0" smtClean="0"/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el-GR" altLang="en-US" sz="2400" b="1" dirty="0" smtClean="0"/>
              <a:t>Υποτίμηση</a:t>
            </a:r>
            <a:r>
              <a:rPr lang="en-US" altLang="en-US" sz="2400" dirty="0" smtClean="0"/>
              <a:t> </a:t>
            </a:r>
            <a:r>
              <a:rPr lang="el-GR" altLang="en-US" sz="2400" dirty="0" smtClean="0"/>
              <a:t>είναι η μείωση της αξίας ενός νομίσματος σε σχέση με την αξία ενός άλλου νομίσματος.</a:t>
            </a:r>
            <a:r>
              <a:rPr lang="en-US" altLang="en-US" sz="2400" dirty="0" smtClean="0"/>
              <a:t> </a:t>
            </a:r>
          </a:p>
          <a:p>
            <a:pPr lvl="1">
              <a:spcBef>
                <a:spcPct val="50000"/>
              </a:spcBef>
            </a:pPr>
            <a:r>
              <a:rPr lang="el-GR" altLang="en-US" sz="2000" dirty="0" smtClean="0"/>
              <a:t>Το νόμισμα που έχει υποτιμηθεί έχει </a:t>
            </a:r>
            <a:r>
              <a:rPr lang="el-GR" altLang="en-US" sz="2000" i="1" dirty="0" smtClean="0"/>
              <a:t>μικρότερη αξία</a:t>
            </a:r>
            <a:r>
              <a:rPr lang="en-US" altLang="en-US" sz="2000" dirty="0" smtClean="0"/>
              <a:t> (</a:t>
            </a:r>
            <a:r>
              <a:rPr lang="el-GR" altLang="en-US" sz="2000" dirty="0" smtClean="0"/>
              <a:t>είναι λιγότερο ακριβό</a:t>
            </a:r>
            <a:r>
              <a:rPr lang="en-US" altLang="en-US" sz="2000" dirty="0" smtClean="0"/>
              <a:t>) </a:t>
            </a:r>
            <a:r>
              <a:rPr lang="el-GR" altLang="en-US" sz="2000" dirty="0" smtClean="0"/>
              <a:t>και μπορεί να ανταλλαχθεί</a:t>
            </a:r>
            <a:r>
              <a:rPr lang="en-US" altLang="en-US" sz="2000" dirty="0" smtClean="0"/>
              <a:t> </a:t>
            </a:r>
            <a:r>
              <a:rPr lang="el-GR" altLang="en-US" sz="2000" dirty="0" smtClean="0"/>
              <a:t>με </a:t>
            </a:r>
            <a:r>
              <a:rPr lang="en-US" altLang="en-US" sz="2000" dirty="0" smtClean="0"/>
              <a:t>(</a:t>
            </a:r>
            <a:r>
              <a:rPr lang="el-GR" altLang="en-US" sz="2000" dirty="0" smtClean="0"/>
              <a:t>μπορεί ν’ αγοράσει</a:t>
            </a:r>
            <a:r>
              <a:rPr lang="en-US" altLang="en-US" sz="2000" dirty="0" smtClean="0"/>
              <a:t>) </a:t>
            </a:r>
            <a:r>
              <a:rPr lang="el-GR" altLang="en-US" sz="2000" dirty="0" smtClean="0"/>
              <a:t>μια μικρότερη ποσότητα ξένου νομίσματος</a:t>
            </a:r>
            <a:r>
              <a:rPr lang="en-US" altLang="en-US" sz="2000" dirty="0" smtClean="0"/>
              <a:t>.</a:t>
            </a:r>
          </a:p>
          <a:p>
            <a:pPr lvl="1">
              <a:spcBef>
                <a:spcPct val="50000"/>
              </a:spcBef>
            </a:pPr>
            <a:r>
              <a:rPr lang="en-US" altLang="en-US" sz="2000" dirty="0" smtClean="0"/>
              <a:t>$1/€1 </a:t>
            </a:r>
            <a:r>
              <a:rPr lang="en-US" altLang="en-US" sz="2000" dirty="0" smtClean="0">
                <a:cs typeface="Arial" charset="0"/>
              </a:rPr>
              <a:t>→ </a:t>
            </a:r>
            <a:r>
              <a:rPr lang="en-US" altLang="en-US" sz="2000" dirty="0" smtClean="0"/>
              <a:t>$1</a:t>
            </a:r>
            <a:r>
              <a:rPr lang="el-GR" altLang="en-US" sz="2000" dirty="0" smtClean="0"/>
              <a:t>,</a:t>
            </a:r>
            <a:r>
              <a:rPr lang="en-US" altLang="en-US" sz="2000" dirty="0" smtClean="0"/>
              <a:t>20/€1 </a:t>
            </a:r>
            <a:r>
              <a:rPr lang="el-GR" altLang="en-US" sz="2000" dirty="0" smtClean="0"/>
              <a:t>σημαίνει ότι το δολάριο έχει υποτιμηθεί σε σχέση με το ευρώ</a:t>
            </a:r>
            <a:r>
              <a:rPr lang="en-US" altLang="en-US" sz="2000" dirty="0" smtClean="0"/>
              <a:t>. </a:t>
            </a:r>
            <a:r>
              <a:rPr lang="el-GR" altLang="en-US" sz="2000" dirty="0" smtClean="0"/>
              <a:t>Τώρα, χρειάζονται</a:t>
            </a:r>
            <a:r>
              <a:rPr lang="en-US" altLang="en-US" sz="2000" dirty="0" smtClean="0"/>
              <a:t> $1</a:t>
            </a:r>
            <a:r>
              <a:rPr lang="el-GR" altLang="en-US" sz="2000" dirty="0" smtClean="0"/>
              <a:t>,</a:t>
            </a:r>
            <a:r>
              <a:rPr lang="en-US" altLang="en-US" sz="2000" dirty="0" smtClean="0"/>
              <a:t>20 </a:t>
            </a:r>
            <a:r>
              <a:rPr lang="el-GR" altLang="en-US" sz="2000" dirty="0" smtClean="0"/>
              <a:t>για την αγορά 1 ευρώ</a:t>
            </a:r>
            <a:r>
              <a:rPr lang="en-US" altLang="en-US" sz="2000" dirty="0" smtClean="0"/>
              <a:t>, </a:t>
            </a:r>
            <a:r>
              <a:rPr lang="el-GR" altLang="en-US" sz="2000" dirty="0" smtClean="0"/>
              <a:t>δηλαδή το δολάριο έχει μικρότερη αξία</a:t>
            </a:r>
            <a:r>
              <a:rPr lang="en-US" altLang="en-US" sz="2000" dirty="0" smtClean="0"/>
              <a:t>.</a:t>
            </a:r>
          </a:p>
          <a:p>
            <a:pPr lvl="1">
              <a:spcBef>
                <a:spcPct val="50000"/>
              </a:spcBef>
            </a:pPr>
            <a:r>
              <a:rPr lang="el-GR" altLang="en-US" sz="2000" dirty="0" smtClean="0"/>
              <a:t>Το ευρώ έχει ανατιμηθεί σε σχέση με το δολάριο</a:t>
            </a:r>
            <a:r>
              <a:rPr lang="en-US" altLang="en-US" sz="2000" dirty="0" smtClean="0"/>
              <a:t>:</a:t>
            </a:r>
            <a:r>
              <a:rPr lang="en-US" altLang="en-US" sz="2400" dirty="0" smtClean="0"/>
              <a:t> </a:t>
            </a:r>
            <a:br>
              <a:rPr lang="en-US" altLang="en-US" sz="2400" dirty="0" smtClean="0"/>
            </a:br>
            <a:r>
              <a:rPr lang="el-GR" altLang="en-US" sz="2000" dirty="0" smtClean="0"/>
              <a:t>τώρα έχει μεγαλύτερη αξία.</a:t>
            </a:r>
            <a:endParaRPr lang="en-US" altLang="en-US" sz="2000" dirty="0" smtClean="0"/>
          </a:p>
          <a:p>
            <a:r>
              <a:rPr lang="el-GR" altLang="en-US" sz="2400" b="1" dirty="0" smtClean="0"/>
              <a:t>Ανατίμηση</a:t>
            </a:r>
            <a:r>
              <a:rPr lang="en-US" altLang="en-US" sz="2400" dirty="0" smtClean="0"/>
              <a:t> </a:t>
            </a:r>
            <a:r>
              <a:rPr lang="el-GR" altLang="en-US" sz="2400" dirty="0" smtClean="0"/>
              <a:t>είναι η αύξηση της αξίας ενός νομίσματος σε σχέση με την αξία ενός άλλου </a:t>
            </a:r>
            <a:r>
              <a:rPr lang="el-GR" altLang="en-US" sz="2400" dirty="0" smtClean="0"/>
              <a:t>νομίσματος. Υποτίμηση κι ανατίμηση είναι οι δύο όψεις του ίδιου ... νομίσματος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60188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accent1"/>
                </a:solidFill>
              </a:rPr>
              <a:t>... και οι επιπτώσεις τους στις τιμές των εξαγωγών και των εισαγωγών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n-US" sz="2600" dirty="0" smtClean="0"/>
              <a:t>Ένα νόμισμα που έχει υποτιμηθεί έχει μικρότερη αξία και κατά συνέπεια μπορεί ν’ αγοράσει λιγότερα ξένα αγαθά που είναι εκφρασμένα σε ξένο νόμισμα.</a:t>
            </a:r>
            <a:endParaRPr lang="en-US" altLang="en-US" sz="2600" dirty="0" smtClean="0"/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el-GR" altLang="en-US" sz="2000" dirty="0" smtClean="0"/>
              <a:t>Πόσο κοστίζει ένα</a:t>
            </a:r>
            <a:r>
              <a:rPr lang="en-US" altLang="en-US" sz="2000" dirty="0" smtClean="0"/>
              <a:t> Honda</a:t>
            </a:r>
            <a:r>
              <a:rPr lang="el-GR" altLang="en-US" sz="2000" dirty="0" smtClean="0"/>
              <a:t>;</a:t>
            </a:r>
            <a:r>
              <a:rPr lang="en-US" altLang="en-US" sz="2000" dirty="0" smtClean="0"/>
              <a:t> ¥3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¥3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 x $0</a:t>
            </a:r>
            <a:r>
              <a:rPr lang="el-GR" altLang="en-US" sz="2000" dirty="0" smtClean="0"/>
              <a:t>,</a:t>
            </a:r>
            <a:r>
              <a:rPr lang="en-US" altLang="en-US" sz="2000" dirty="0" smtClean="0"/>
              <a:t>0098/¥1 = $29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400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¥3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 x $0</a:t>
            </a:r>
            <a:r>
              <a:rPr lang="el-GR" altLang="en-US" sz="2000" dirty="0" smtClean="0"/>
              <a:t>,</a:t>
            </a:r>
            <a:r>
              <a:rPr lang="en-US" altLang="en-US" sz="2000" dirty="0" smtClean="0"/>
              <a:t>0100/¥1 = $30</a:t>
            </a:r>
            <a:r>
              <a:rPr lang="el-GR" altLang="en-US" sz="2000" dirty="0" smtClean="0"/>
              <a:t>.</a:t>
            </a:r>
            <a:r>
              <a:rPr lang="en-US" altLang="en-US" sz="2000" dirty="0" smtClean="0"/>
              <a:t>000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n-US" sz="2600" dirty="0" smtClean="0"/>
              <a:t>Η υποτίμηση του νομίσματος σημαίνει ότι οι εισαγωγές είναι πιο ακριβές, ενώ οι εξαγωγές των εγχώριων αγαθών είναι λιγότερο ακριβές.</a:t>
            </a:r>
            <a:r>
              <a:rPr lang="en-US" altLang="en-US" sz="2600" dirty="0" smtClean="0"/>
              <a:t> </a:t>
            </a:r>
            <a:endParaRPr lang="el-GR" altLang="en-US" sz="2600" dirty="0" smtClean="0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n-US" sz="2600" dirty="0" smtClean="0"/>
              <a:t>Η υποτίμηση του νομίσματος μειώνει τις τιμές των εξαγωγών </a:t>
            </a:r>
            <a:r>
              <a:rPr lang="el-GR" altLang="en-US" sz="2600" i="1" dirty="0" smtClean="0"/>
              <a:t>σε σχέση </a:t>
            </a:r>
            <a:r>
              <a:rPr lang="el-GR" altLang="en-US" sz="2600" dirty="0" smtClean="0"/>
              <a:t>με τις τιμές των εισαγωγών (σχετικές τιμές </a:t>
            </a:r>
            <a:r>
              <a:rPr lang="fr-FR" altLang="en-US" sz="2600" dirty="0" err="1" smtClean="0"/>
              <a:t>Pex</a:t>
            </a:r>
            <a:r>
              <a:rPr lang="fr-FR" altLang="en-US" sz="2600" dirty="0" smtClean="0"/>
              <a:t>/Pi</a:t>
            </a:r>
            <a:r>
              <a:rPr lang="en-GB" altLang="en-US" sz="2600" dirty="0" smtClean="0"/>
              <a:t>m)</a:t>
            </a:r>
            <a:endParaRPr lang="el-GR" altLang="en-US" sz="2600" dirty="0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sz="2600" dirty="0" smtClean="0"/>
              <a:t>Πρόβλημα: Τι συμβαίνει όταν μία χώρα εισάγει πρώτες ύλες (π.χ. </a:t>
            </a:r>
            <a:r>
              <a:rPr lang="el-GR" sz="2600" dirty="0"/>
              <a:t>π</a:t>
            </a:r>
            <a:r>
              <a:rPr lang="el-GR" sz="2600" dirty="0" smtClean="0"/>
              <a:t>ετρέλαιο) κι ενδιάμεσα αγαθά</a:t>
            </a:r>
            <a:r>
              <a:rPr lang="el-GR" sz="2600" dirty="0" smtClean="0"/>
              <a:t>;</a:t>
            </a:r>
            <a:r>
              <a:rPr lang="en-GB" sz="2600" dirty="0" smtClean="0"/>
              <a:t> A</a:t>
            </a:r>
            <a:r>
              <a:rPr lang="el-GR" sz="2600" dirty="0" smtClean="0"/>
              <a:t>πό τους πολέμους υποτιμήσεων (μεσοπόλεμος) στο νέο διεθνή καταμερισμό εργασίας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40762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tx2"/>
                </a:solidFill>
              </a:rPr>
              <a:t>2. Η αγορά συναλλάγματος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181600"/>
          </a:xfrm>
        </p:spPr>
        <p:txBody>
          <a:bodyPr>
            <a:noAutofit/>
          </a:bodyPr>
          <a:lstStyle/>
          <a:p>
            <a:pPr marL="533400" indent="-533400">
              <a:spcBef>
                <a:spcPct val="50000"/>
              </a:spcBef>
              <a:buNone/>
            </a:pPr>
            <a:r>
              <a:rPr lang="el-GR" altLang="en-US" sz="2200" b="1" dirty="0"/>
              <a:t>Οι συμμετέχοντες</a:t>
            </a:r>
            <a:r>
              <a:rPr lang="en-US" altLang="en-US" sz="2200" b="1" dirty="0"/>
              <a:t>:</a:t>
            </a:r>
          </a:p>
          <a:p>
            <a:pPr marL="533400" indent="-533400">
              <a:spcBef>
                <a:spcPct val="70000"/>
              </a:spcBef>
              <a:buFont typeface="Times" charset="-95"/>
              <a:buAutoNum type="arabicPeriod"/>
            </a:pPr>
            <a:r>
              <a:rPr lang="el-GR" altLang="en-US" sz="2200" i="1" u="sng" dirty="0"/>
              <a:t>Εμπορικές Τ</a:t>
            </a:r>
            <a:r>
              <a:rPr lang="el-GR" altLang="en-US" sz="2200" i="1" u="sng" dirty="0" smtClean="0"/>
              <a:t>ράπεζες</a:t>
            </a:r>
            <a:r>
              <a:rPr lang="en-US" altLang="en-US" sz="2200" dirty="0" smtClean="0"/>
              <a:t>. </a:t>
            </a:r>
            <a:r>
              <a:rPr lang="el-GR" altLang="en-US" sz="2200" dirty="0" smtClean="0"/>
              <a:t>Βασικός στόχος η ανταπόκριση στις ανάγκες των πελατών (επιχειρήσεων). Η </a:t>
            </a:r>
            <a:r>
              <a:rPr lang="el-GR" altLang="en-US" sz="2200" b="1" dirty="0" smtClean="0"/>
              <a:t>διατραπεζική αγορά συναλλάγματος </a:t>
            </a:r>
            <a:r>
              <a:rPr lang="el-GR" altLang="en-US" sz="2200" dirty="0" smtClean="0"/>
              <a:t>αποτελεί το μεγαλύτερο μέρος της αγοράς συναλλάγματος.</a:t>
            </a:r>
            <a:endParaRPr lang="en-US" altLang="en-US" sz="2200" dirty="0"/>
          </a:p>
          <a:p>
            <a:pPr marL="533400" indent="-533400">
              <a:spcBef>
                <a:spcPct val="50000"/>
              </a:spcBef>
              <a:buFont typeface="Times" charset="-95"/>
              <a:buAutoNum type="arabicPeriod"/>
            </a:pPr>
            <a:r>
              <a:rPr lang="el-GR" altLang="en-US" sz="2200" i="1" u="sng" dirty="0"/>
              <a:t>Μη τραπεζικά χρηματοπιστωτικά ιδρύματα</a:t>
            </a:r>
            <a:r>
              <a:rPr lang="en-US" altLang="en-US" sz="2200" i="1" u="sng" dirty="0"/>
              <a:t> </a:t>
            </a:r>
            <a:r>
              <a:rPr lang="en-US" altLang="en-US" sz="2200" dirty="0"/>
              <a:t>(</a:t>
            </a:r>
            <a:r>
              <a:rPr lang="el-GR" altLang="en-US" sz="2200" dirty="0"/>
              <a:t>αμοιβαία κεφάλαια, κερδοσκοπικά κεφάλαια, χρηματιστηριακές εταιρείες</a:t>
            </a:r>
            <a:r>
              <a:rPr lang="el-GR" altLang="en-US" sz="2200" dirty="0" smtClean="0"/>
              <a:t>,, </a:t>
            </a:r>
            <a:r>
              <a:rPr lang="el-GR" altLang="en-US" sz="2200" dirty="0"/>
              <a:t>συνταξιοδοτικά ιδρύματα</a:t>
            </a:r>
            <a:r>
              <a:rPr lang="en-US" altLang="en-US" sz="2200" dirty="0"/>
              <a:t>) </a:t>
            </a:r>
            <a:r>
              <a:rPr lang="el-GR" altLang="en-US" sz="2200" dirty="0"/>
              <a:t>μπορεί να</a:t>
            </a:r>
            <a:r>
              <a:rPr lang="en-US" altLang="en-US" sz="2200" dirty="0"/>
              <a:t> </a:t>
            </a:r>
            <a:r>
              <a:rPr lang="el-GR" altLang="en-US" sz="2200" dirty="0"/>
              <a:t>αγοράζουν</a:t>
            </a:r>
            <a:r>
              <a:rPr lang="en-US" altLang="en-US" sz="2200" dirty="0"/>
              <a:t>/</a:t>
            </a:r>
            <a:r>
              <a:rPr lang="el-GR" altLang="en-US" sz="2200" dirty="0"/>
              <a:t>πωλούν ξένα περιουσιακά στοιχεία για </a:t>
            </a:r>
            <a:r>
              <a:rPr lang="el-GR" altLang="en-US" sz="2200" dirty="0" smtClean="0"/>
              <a:t>‘επενδυτικούς’ </a:t>
            </a:r>
            <a:r>
              <a:rPr lang="el-GR" altLang="en-US" sz="2200" dirty="0"/>
              <a:t>σκοπούς.</a:t>
            </a:r>
            <a:endParaRPr lang="en-US" altLang="en-US" sz="2200" dirty="0"/>
          </a:p>
          <a:p>
            <a:pPr marL="533400" indent="-533400">
              <a:spcBef>
                <a:spcPct val="50000"/>
              </a:spcBef>
              <a:buFont typeface="Times" charset="-95"/>
              <a:buAutoNum type="arabicPeriod"/>
            </a:pPr>
            <a:r>
              <a:rPr lang="el-GR" altLang="en-US" sz="2200" dirty="0" smtClean="0"/>
              <a:t>Μετοχικές </a:t>
            </a:r>
            <a:r>
              <a:rPr lang="el-GR" altLang="en-US" sz="2200" i="1" u="sng" dirty="0"/>
              <a:t>επιχειρήσεις</a:t>
            </a:r>
            <a:r>
              <a:rPr lang="el-GR" altLang="en-US" sz="2200" dirty="0"/>
              <a:t> διενεργούν συναλλαγές συναλλάγματος για να αγοράσουν/πωλήσουν αγαθά, υπηρεσίες και περιουσιακά στοιχεία.</a:t>
            </a:r>
            <a:endParaRPr lang="en-US" altLang="en-US" sz="2200" dirty="0"/>
          </a:p>
          <a:p>
            <a:pPr marL="533400" indent="-533400">
              <a:spcBef>
                <a:spcPct val="50000"/>
              </a:spcBef>
              <a:buFont typeface="Times" charset="-95"/>
              <a:buAutoNum type="arabicPeriod"/>
            </a:pPr>
            <a:r>
              <a:rPr lang="el-GR" altLang="en-US" sz="2200" i="1" u="sng" dirty="0"/>
              <a:t>Κεντρικές </a:t>
            </a:r>
            <a:r>
              <a:rPr lang="el-GR" altLang="en-US" sz="2200" i="1" u="sng" dirty="0" smtClean="0"/>
              <a:t>Τράπεζες</a:t>
            </a:r>
            <a:r>
              <a:rPr lang="en-US" altLang="en-US" sz="2200" dirty="0"/>
              <a:t>: </a:t>
            </a:r>
            <a:r>
              <a:rPr lang="el-GR" altLang="en-US" sz="2200" dirty="0"/>
              <a:t>διενεργούν συναλλαγές συναλλαγματικών διαθεσίμων.</a:t>
            </a:r>
            <a:endParaRPr lang="en-US" altLang="en-US" sz="22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1587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2"/>
                </a:solidFill>
              </a:rPr>
              <a:t>Βασικά χαρακτηριστικά των αγορών συναλλάγματος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Μεγαλύτερος όγκος συναλλαγών: Λονδίνο, Νέα Υόρκη, Φραγκφούρτη, Τόκιο, Σιγκαπούρη</a:t>
            </a:r>
          </a:p>
          <a:p>
            <a:r>
              <a:rPr lang="el-GR" dirty="0" smtClean="0"/>
              <a:t>Κυριαρχία του δολαρίου (νόμισμα – όχημα). Σταυροειδείς ισοτιμίες (ανταλλαγή ελβ. </a:t>
            </a:r>
            <a:r>
              <a:rPr lang="el-GR" dirty="0"/>
              <a:t>φ</a:t>
            </a:r>
            <a:r>
              <a:rPr lang="el-GR" dirty="0" smtClean="0"/>
              <a:t>ράγκων και ισραηλ. σέκελ μέσω δολαρίου! Γιατί;)</a:t>
            </a:r>
          </a:p>
          <a:p>
            <a:r>
              <a:rPr lang="el-GR" dirty="0" smtClean="0"/>
              <a:t>Νέες τεχνολογίες -&gt; Ενιαία παγκόσμια αγορά =&gt; έχουν ελαχιστοποιηθεί τα περιθώρια για αρμπιτράζ </a:t>
            </a:r>
          </a:p>
          <a:p>
            <a:r>
              <a:rPr lang="el-GR" altLang="en-US" dirty="0"/>
              <a:t>Οι</a:t>
            </a:r>
            <a:r>
              <a:rPr lang="el-GR" altLang="en-US" b="1" dirty="0"/>
              <a:t> ημερήσιες </a:t>
            </a:r>
            <a:r>
              <a:rPr lang="el-GR" altLang="en-US" b="1" dirty="0" smtClean="0"/>
              <a:t>(</a:t>
            </a:r>
            <a:r>
              <a:rPr lang="en-GB" altLang="en-US" b="1" dirty="0" smtClean="0"/>
              <a:t>spot) </a:t>
            </a:r>
            <a:r>
              <a:rPr lang="el-GR" altLang="en-US" b="1" dirty="0" smtClean="0"/>
              <a:t>ισοτιμίες </a:t>
            </a:r>
            <a:r>
              <a:rPr lang="el-GR" altLang="en-US" dirty="0"/>
              <a:t>είναι</a:t>
            </a:r>
            <a:r>
              <a:rPr lang="el-GR" altLang="en-US" b="1" dirty="0"/>
              <a:t> </a:t>
            </a:r>
            <a:r>
              <a:rPr lang="el-GR" altLang="en-US" dirty="0"/>
              <a:t>οι</a:t>
            </a:r>
            <a:r>
              <a:rPr lang="el-GR" altLang="en-US" b="1" dirty="0"/>
              <a:t> </a:t>
            </a:r>
            <a:r>
              <a:rPr lang="el-GR" altLang="en-US" dirty="0"/>
              <a:t>ισοτιμίες άμεσων ανταλλαγών νομισμάτων, δηλαδή αφορούν σε ανταλλαγές που διενεργούνται στο παρόν</a:t>
            </a:r>
            <a:r>
              <a:rPr lang="en-US" altLang="en-US" dirty="0" smtClean="0"/>
              <a:t>.</a:t>
            </a:r>
            <a:r>
              <a:rPr lang="el-GR" altLang="en-US" dirty="0"/>
              <a:t> </a:t>
            </a:r>
            <a:endParaRPr lang="el-GR" altLang="en-US" dirty="0" smtClean="0"/>
          </a:p>
          <a:p>
            <a:r>
              <a:rPr lang="el-GR" altLang="en-US" dirty="0" smtClean="0"/>
              <a:t>Οι </a:t>
            </a:r>
            <a:r>
              <a:rPr lang="el-GR" altLang="en-US" b="1" dirty="0" smtClean="0"/>
              <a:t>προθεσμιακές</a:t>
            </a:r>
            <a:r>
              <a:rPr lang="el-GR" altLang="en-US" dirty="0" smtClean="0"/>
              <a:t> </a:t>
            </a:r>
            <a:r>
              <a:rPr lang="en-GB" altLang="en-US" b="1" dirty="0" smtClean="0"/>
              <a:t>(forward) </a:t>
            </a:r>
            <a:r>
              <a:rPr lang="el-GR" altLang="en-US" b="1" dirty="0" smtClean="0"/>
              <a:t>ισοτιμίες </a:t>
            </a:r>
            <a:r>
              <a:rPr lang="el-GR" altLang="en-US" dirty="0"/>
              <a:t>διαπραγματεύονται ανάμεσα στα δύο μέρη στο παρόν, αλλά η ανταλλαγή θα διενεργηθεί στο </a:t>
            </a:r>
            <a:r>
              <a:rPr lang="el-GR" altLang="en-US" dirty="0" smtClean="0"/>
              <a:t>μέλλον 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943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1143000"/>
          </a:xfrm>
        </p:spPr>
        <p:txBody>
          <a:bodyPr>
            <a:noAutofit/>
          </a:bodyPr>
          <a:lstStyle/>
          <a:p>
            <a:r>
              <a:rPr lang="el-GR" altLang="en-US" sz="3200" b="1" dirty="0">
                <a:solidFill>
                  <a:schemeClr val="tx2"/>
                </a:solidFill>
              </a:rPr>
              <a:t>Ημερήσιες και προθεσμιακές συναλλαγματικές ισοτιμίες </a:t>
            </a:r>
            <a:r>
              <a:rPr lang="el-GR" altLang="en-US" sz="3200" b="1" dirty="0" smtClean="0">
                <a:solidFill>
                  <a:schemeClr val="tx2"/>
                </a:solidFill>
              </a:rPr>
              <a:t>δολαρίου/στερλίνας</a:t>
            </a:r>
            <a:r>
              <a:rPr lang="el-GR" altLang="en-US" sz="3200" b="1" dirty="0">
                <a:solidFill>
                  <a:schemeClr val="tx2"/>
                </a:solidFill>
              </a:rPr>
              <a:t>, 1981-2007</a:t>
            </a:r>
            <a:endParaRPr lang="en-US" sz="3200" b="1" dirty="0">
              <a:solidFill>
                <a:schemeClr val="tx2"/>
              </a:solidFill>
            </a:endParaRPr>
          </a:p>
        </p:txBody>
      </p:sp>
      <p:pic>
        <p:nvPicPr>
          <p:cNvPr id="4" name="Picture 5" descr="fig13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676400"/>
            <a:ext cx="8229600" cy="4648200"/>
          </a:xfrm>
          <a:noFill/>
        </p:spPr>
      </p:pic>
    </p:spTree>
    <p:extLst>
      <p:ext uri="{BB962C8B-B14F-4D97-AF65-F5344CB8AC3E}">
        <p14:creationId xmlns:p14="http://schemas.microsoft.com/office/powerpoint/2010/main" val="128453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tx2"/>
                </a:solidFill>
              </a:rPr>
              <a:t>Η άνθηση των χρηματοοικονομικών παραγώγων (</a:t>
            </a:r>
            <a:r>
              <a:rPr lang="fr-FR" sz="3600" b="1" dirty="0" err="1" smtClean="0">
                <a:solidFill>
                  <a:schemeClr val="tx2"/>
                </a:solidFill>
              </a:rPr>
              <a:t>deriv</a:t>
            </a:r>
            <a:r>
              <a:rPr lang="en-GB" sz="3600" b="1" dirty="0" err="1" smtClean="0">
                <a:solidFill>
                  <a:schemeClr val="tx2"/>
                </a:solidFill>
              </a:rPr>
              <a:t>atives</a:t>
            </a:r>
            <a:r>
              <a:rPr lang="el-GR" sz="3600" b="1" dirty="0" smtClean="0">
                <a:solidFill>
                  <a:schemeClr val="tx2"/>
                </a:solidFill>
              </a:rPr>
              <a:t>)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l-GR" sz="2800" dirty="0" smtClean="0"/>
              <a:t>Σύμβαση ανταλλαγής συναλλάγματος (</a:t>
            </a:r>
            <a:r>
              <a:rPr lang="en-GB" sz="2800" dirty="0" err="1" smtClean="0"/>
              <a:t>f.e</a:t>
            </a:r>
            <a:r>
              <a:rPr lang="en-GB" sz="2800" dirty="0" smtClean="0"/>
              <a:t>. </a:t>
            </a:r>
            <a:r>
              <a:rPr lang="en-GB" sz="2800" b="1" dirty="0" smtClean="0"/>
              <a:t>swaps</a:t>
            </a:r>
            <a:r>
              <a:rPr lang="el-GR" sz="2800" dirty="0" smtClean="0"/>
              <a:t>): άμεση πώληση ενός νομίσματος + προθεσμιακή επαναγορά του.</a:t>
            </a:r>
            <a:endParaRPr lang="en-GB" sz="2800" dirty="0" smtClean="0"/>
          </a:p>
          <a:p>
            <a:pPr>
              <a:lnSpc>
                <a:spcPct val="120000"/>
              </a:lnSpc>
            </a:pPr>
            <a:r>
              <a:rPr lang="el-GR" sz="2800" dirty="0" smtClean="0"/>
              <a:t>Μελλοντικά συμβόλαια (</a:t>
            </a:r>
            <a:r>
              <a:rPr lang="en-GB" sz="2800" b="1" dirty="0" smtClean="0"/>
              <a:t>futures</a:t>
            </a:r>
            <a:r>
              <a:rPr lang="en-GB" sz="2800" dirty="0" smtClean="0"/>
              <a:t>) </a:t>
            </a:r>
            <a:r>
              <a:rPr lang="el-GR" sz="2800" dirty="0" smtClean="0"/>
              <a:t>και συμβόλαια προθεσμιακής συναλλαγής</a:t>
            </a:r>
            <a:r>
              <a:rPr lang="en-GB" sz="2800" dirty="0" smtClean="0"/>
              <a:t> (</a:t>
            </a:r>
            <a:r>
              <a:rPr lang="en-GB" sz="2800" b="1" dirty="0" smtClean="0"/>
              <a:t>forwards</a:t>
            </a:r>
            <a:r>
              <a:rPr lang="en-GB" sz="2800" dirty="0" smtClean="0"/>
              <a:t>)</a:t>
            </a:r>
            <a:r>
              <a:rPr lang="el-GR" sz="2800" dirty="0" smtClean="0"/>
              <a:t>. Συμφωνίες καταβολής </a:t>
            </a:r>
            <a:r>
              <a:rPr lang="el-GR" sz="2800" dirty="0"/>
              <a:t>(σχεδιασμένες από ένα τρίτο μέρος</a:t>
            </a:r>
            <a:r>
              <a:rPr lang="el-GR" sz="2800" dirty="0" smtClean="0"/>
              <a:t>) ενός </a:t>
            </a:r>
            <a:r>
              <a:rPr lang="el-GR" sz="2800" dirty="0" smtClean="0"/>
              <a:t>ποσού ξένου νομίσματος σε ορισμένη </a:t>
            </a:r>
            <a:r>
              <a:rPr lang="el-GR" sz="2800" dirty="0" smtClean="0"/>
              <a:t>ημερομηνία. </a:t>
            </a:r>
            <a:r>
              <a:rPr lang="el-GR" sz="2800" dirty="0" smtClean="0"/>
              <a:t>Το 1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μπορεί να πωληθεί στην αγορά, το 2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όχι.</a:t>
            </a:r>
          </a:p>
          <a:p>
            <a:pPr>
              <a:lnSpc>
                <a:spcPct val="120000"/>
              </a:lnSpc>
            </a:pPr>
            <a:r>
              <a:rPr lang="el-GR" sz="2800" dirty="0" smtClean="0"/>
              <a:t>Δικαιώματα προθεσμιακών πράξεων συναλλάγματος (</a:t>
            </a:r>
            <a:r>
              <a:rPr lang="en-GB" sz="2800" dirty="0" err="1" smtClean="0"/>
              <a:t>f.e</a:t>
            </a:r>
            <a:r>
              <a:rPr lang="en-GB" sz="2800" dirty="0" smtClean="0"/>
              <a:t>. </a:t>
            </a:r>
            <a:r>
              <a:rPr lang="en-GB" sz="2800" b="1" dirty="0" smtClean="0"/>
              <a:t>options</a:t>
            </a:r>
            <a:r>
              <a:rPr lang="el-GR" sz="2800" dirty="0" smtClean="0"/>
              <a:t>). Δικαίωμα </a:t>
            </a:r>
            <a:r>
              <a:rPr lang="en-GB" sz="2800" dirty="0" smtClean="0"/>
              <a:t>(</a:t>
            </a:r>
            <a:r>
              <a:rPr lang="el-GR" sz="2800" dirty="0" smtClean="0"/>
              <a:t>κι όχι υποχρέωση</a:t>
            </a:r>
            <a:r>
              <a:rPr lang="en-GB" sz="2800" dirty="0" smtClean="0"/>
              <a:t>) </a:t>
            </a:r>
            <a:r>
              <a:rPr lang="el-GR" sz="2800" dirty="0" smtClean="0"/>
              <a:t>ανταλλαγής νομίσματος εντός μία περιόδου σε ορισμένη τιμή. Δικαίωμα πώλησης </a:t>
            </a:r>
            <a:r>
              <a:rPr lang="en-GB" sz="2800" dirty="0" smtClean="0"/>
              <a:t>(put option) </a:t>
            </a:r>
            <a:r>
              <a:rPr lang="el-GR" sz="2800" dirty="0" smtClean="0"/>
              <a:t>και δικαίωμα αγοράς</a:t>
            </a:r>
            <a:r>
              <a:rPr lang="en-GB" sz="2800" dirty="0" smtClean="0"/>
              <a:t> (call option)</a:t>
            </a:r>
            <a:r>
              <a:rPr lang="el-GR" sz="2800" dirty="0" smtClean="0"/>
              <a:t>.</a:t>
            </a:r>
          </a:p>
          <a:p>
            <a:pPr marL="0" indent="0">
              <a:buNone/>
            </a:pPr>
            <a:endParaRPr lang="el-GR" dirty="0" smtClean="0"/>
          </a:p>
          <a:p>
            <a:endParaRPr lang="el-G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20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1484</Words>
  <Application>Microsoft Office PowerPoint</Application>
  <PresentationFormat>On-screen Show (4:3)</PresentationFormat>
  <Paragraphs>126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Συναλλαγματικές ισοτιμίες και αγορά συναλλάγματος</vt:lpstr>
      <vt:lpstr>PowerPoint Presentation</vt:lpstr>
      <vt:lpstr>1. Συναλλαγματικές ισοτιμίες</vt:lpstr>
      <vt:lpstr>Η υποτίμηση κι η ανατίμηση των νομισμάτων...</vt:lpstr>
      <vt:lpstr>... και οι επιπτώσεις τους στις τιμές των εξαγωγών και των εισαγωγών</vt:lpstr>
      <vt:lpstr>2. Η αγορά συναλλάγματος</vt:lpstr>
      <vt:lpstr>Βασικά χαρακτηριστικά των αγορών συναλλάγματος</vt:lpstr>
      <vt:lpstr>Ημερήσιες και προθεσμιακές συναλλαγματικές ισοτιμίες δολαρίου/στερλίνας, 1981-2007</vt:lpstr>
      <vt:lpstr>Η άνθηση των χρηματοοικονομικών παραγώγων (derivatives)</vt:lpstr>
      <vt:lpstr>3. Η ζήτηση για τραπεζικές καταθέσεις σε συνάλλαγμα (περιουσιακά στοιχεία)</vt:lpstr>
      <vt:lpstr>Από τα περιουσιακά στοιχεία στις τραπεζικές καταθέσεις</vt:lpstr>
      <vt:lpstr>Ένας προσεγγιστικός κανόνας υπολογισμού του ποσοστού απόδοσης</vt:lpstr>
      <vt:lpstr>Κι ένα αριθμητικό παράδειγμα του κανόνα</vt:lpstr>
      <vt:lpstr> 4. Ένα θεωρητικό υπόδειγμα για τις αγορές συναλλάγματος </vt:lpstr>
      <vt:lpstr>Ένα αριθμητικό παράδειγμα για τη σχέση τρέχουσας συναλλαγματικής ισοτιμίας και προσδοκώμενης απόδοσης καταθέσεων</vt:lpstr>
      <vt:lpstr>Διαγραμματική απεικόνιση του παραδείγματος</vt:lpstr>
      <vt:lpstr>Το παράδοξο και η εξήγησή του</vt:lpstr>
      <vt:lpstr>Τρέχουσα συναλλαγματική ισοτιμία και αναμενόμενη ποσοστιαία απόδοση των καταθέσεων σε δολάρια</vt:lpstr>
      <vt:lpstr>Προσδιορισμός της ισορροπίας της ισοτιμίας δολαρίου/ευρώ</vt:lpstr>
      <vt:lpstr>Επίδραση μιας ανόδου του επιτοκίου του δολαρίου</vt:lpstr>
      <vt:lpstr>Επίδραση μιας ανόδου του επιτοκίου του ευρώ</vt:lpstr>
      <vt:lpstr>Αυτο-εκπληρούμενες προφητείες στην αγορά συναλλάγματος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Συναλλαγματικές ισοτιμίες και αγορά συναλλάγματος</dc:title>
  <dc:creator>Liagkouras</dc:creator>
  <cp:lastModifiedBy>Liagouras Georgios</cp:lastModifiedBy>
  <cp:revision>36</cp:revision>
  <dcterms:created xsi:type="dcterms:W3CDTF">2013-10-20T09:30:27Z</dcterms:created>
  <dcterms:modified xsi:type="dcterms:W3CDTF">2013-10-31T15:36:37Z</dcterms:modified>
</cp:coreProperties>
</file>