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handoutMasterIdLst>
    <p:handoutMasterId r:id="rId34"/>
  </p:handoutMasterIdLst>
  <p:sldIdLst>
    <p:sldId id="256" r:id="rId2"/>
    <p:sldId id="283" r:id="rId3"/>
    <p:sldId id="284" r:id="rId4"/>
    <p:sldId id="287" r:id="rId5"/>
    <p:sldId id="288" r:id="rId6"/>
    <p:sldId id="290" r:id="rId7"/>
    <p:sldId id="289" r:id="rId8"/>
    <p:sldId id="291" r:id="rId9"/>
    <p:sldId id="292" r:id="rId10"/>
    <p:sldId id="257" r:id="rId11"/>
    <p:sldId id="258" r:id="rId12"/>
    <p:sldId id="293" r:id="rId13"/>
    <p:sldId id="259" r:id="rId14"/>
    <p:sldId id="260" r:id="rId15"/>
    <p:sldId id="280" r:id="rId16"/>
    <p:sldId id="263" r:id="rId17"/>
    <p:sldId id="264" r:id="rId18"/>
    <p:sldId id="265" r:id="rId19"/>
    <p:sldId id="266" r:id="rId20"/>
    <p:sldId id="285" r:id="rId21"/>
    <p:sldId id="286" r:id="rId22"/>
    <p:sldId id="267" r:id="rId23"/>
    <p:sldId id="268" r:id="rId24"/>
    <p:sldId id="269" r:id="rId25"/>
    <p:sldId id="270" r:id="rId26"/>
    <p:sldId id="271" r:id="rId27"/>
    <p:sldId id="272" r:id="rId28"/>
    <p:sldId id="273" r:id="rId29"/>
    <p:sldId id="282" r:id="rId30"/>
    <p:sldId id="281" r:id="rId31"/>
    <p:sldId id="27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BCE53-8315-4DF0-A754-9BE81DC943A0}" type="datetimeFigureOut">
              <a:rPr lang="en-US" smtClean="0"/>
              <a:pPr/>
              <a:t>2/16/2026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537CDF-A877-4E0E-9FEA-F92B5F2FF5D9}" type="slidenum">
              <a:rPr lang="en-US" smtClean="0"/>
              <a:pPr/>
              <a:t>‹#›</a:t>
            </a:fld>
            <a:endParaRPr lang="en-US"/>
          </a:p>
        </p:txBody>
      </p:sp>
    </p:spTree>
    <p:extLst>
      <p:ext uri="{BB962C8B-B14F-4D97-AF65-F5344CB8AC3E}">
        <p14:creationId xmlns:p14="http://schemas.microsoft.com/office/powerpoint/2010/main" val="2468719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A5EBF-CF50-44FE-9E1F-884C45800918}" type="datetimeFigureOut">
              <a:rPr lang="en-US" smtClean="0"/>
              <a:pPr/>
              <a:t>2/16/2026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102F-8DD2-4131-96EE-9DEDB79A8E5F}" type="slidenum">
              <a:rPr lang="en-US" smtClean="0"/>
              <a:pPr/>
              <a:t>‹#›</a:t>
            </a:fld>
            <a:endParaRPr lang="en-US"/>
          </a:p>
        </p:txBody>
      </p:sp>
    </p:spTree>
    <p:extLst>
      <p:ext uri="{BB962C8B-B14F-4D97-AF65-F5344CB8AC3E}">
        <p14:creationId xmlns:p14="http://schemas.microsoft.com/office/powerpoint/2010/main" val="213157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AE102F-8DD2-4131-96EE-9DEDB79A8E5F}" type="slidenum">
              <a:rPr lang="en-US" smtClean="0"/>
              <a:pPr/>
              <a:t>10</a:t>
            </a:fld>
            <a:endParaRPr lang="en-US"/>
          </a:p>
        </p:txBody>
      </p:sp>
    </p:spTree>
    <p:extLst>
      <p:ext uri="{BB962C8B-B14F-4D97-AF65-F5344CB8AC3E}">
        <p14:creationId xmlns:p14="http://schemas.microsoft.com/office/powerpoint/2010/main" val="294367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9F4CE2-A9E9-4B45-8ECB-F1FDCBFFD3EF}" type="datetime1">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36752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14E15-3457-495A-AB01-F4A819D22541}" type="datetime1">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4243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137E9-1BEF-433E-BE15-35DA1DF3E3A2}" type="datetime1">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8441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9E70E2-71A4-426C-9CE9-D7A906965BD5}" type="datetime1">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74617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F2B71E-E247-42A4-AA60-FD245413CB33}" type="datetime1">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42128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EA59ED-A1A9-434A-B25B-0B3BE59A99B6}" type="datetime1">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6242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6B3902-797E-407F-8F6C-260226A992AB}" type="datetime1">
              <a:rPr lang="en-US" smtClean="0"/>
              <a:pPr/>
              <a:t>2/16/2026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24948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BF6F62-E970-4F34-955F-C9C59223CC01}" type="datetime1">
              <a:rPr lang="en-US" smtClean="0"/>
              <a:pPr/>
              <a:t>2/16/2026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29953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17C8-31A8-4739-B980-3B6BA2DFDE42}" type="datetime1">
              <a:rPr lang="en-US" smtClean="0"/>
              <a:pPr/>
              <a:t>2/16/2026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08050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61A60-F0E2-4D97-B46C-0F07767DDE24}" type="datetime1">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7957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820D9-5BCC-467E-8697-CA3FBFCB2DC1}" type="datetime1">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3342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40CEB-6C2D-43AA-A733-2BC245DA02D5}" type="datetime1">
              <a:rPr lang="en-US" smtClean="0"/>
              <a:pPr/>
              <a:t>2/16/2026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0338C-7267-4363-B749-58AFCE06DD7B}" type="slidenum">
              <a:rPr lang="en-US" smtClean="0"/>
              <a:pPr/>
              <a:t>‹#›</a:t>
            </a:fld>
            <a:endParaRPr lang="en-US"/>
          </a:p>
        </p:txBody>
      </p:sp>
    </p:spTree>
    <p:extLst>
      <p:ext uri="{BB962C8B-B14F-4D97-AF65-F5344CB8AC3E}">
        <p14:creationId xmlns:p14="http://schemas.microsoft.com/office/powerpoint/2010/main" val="283006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b="1" dirty="0">
                <a:solidFill>
                  <a:schemeClr val="tx2"/>
                </a:solidFill>
              </a:rPr>
              <a:t>1. </a:t>
            </a:r>
            <a:r>
              <a:rPr lang="el-GR" b="1" dirty="0">
                <a:solidFill>
                  <a:schemeClr val="tx2"/>
                </a:solidFill>
              </a:rPr>
              <a:t>Εθνικολογιστικά μεγέθη και ισοζύγιο πληρωμών</a:t>
            </a:r>
            <a:endParaRPr lang="en-US" b="1" dirty="0">
              <a:solidFill>
                <a:schemeClr val="tx2"/>
              </a:solidFill>
            </a:endParaRPr>
          </a:p>
        </p:txBody>
      </p:sp>
      <p:sp>
        <p:nvSpPr>
          <p:cNvPr id="5" name="Subtitle 4"/>
          <p:cNvSpPr>
            <a:spLocks noGrp="1"/>
          </p:cNvSpPr>
          <p:nvPr>
            <p:ph type="subTitle" idx="1"/>
          </p:nvPr>
        </p:nvSpPr>
        <p:spPr>
          <a:xfrm>
            <a:off x="1447800" y="4572000"/>
            <a:ext cx="6400800" cy="1524000"/>
          </a:xfrm>
        </p:spPr>
        <p:txBody>
          <a:bodyPr>
            <a:normAutofit lnSpcReduction="10000"/>
          </a:bodyPr>
          <a:lstStyle/>
          <a:p>
            <a:pPr marL="514350" indent="-514350" algn="l">
              <a:buAutoNum type="arabicPeriod"/>
            </a:pPr>
            <a:r>
              <a:rPr lang="el-GR" b="1" dirty="0">
                <a:solidFill>
                  <a:schemeClr val="accent1"/>
                </a:solidFill>
              </a:rPr>
              <a:t>Οι Εθνικοί Λογαριασμοί</a:t>
            </a:r>
          </a:p>
          <a:p>
            <a:pPr marL="514350" indent="-514350" algn="l">
              <a:buAutoNum type="arabicPeriod"/>
            </a:pPr>
            <a:r>
              <a:rPr lang="el-GR" b="1" dirty="0">
                <a:solidFill>
                  <a:schemeClr val="accent1"/>
                </a:solidFill>
              </a:rPr>
              <a:t>Οι Λογαριασμοί του Ισοζυγίου Πληρωμών</a:t>
            </a:r>
          </a:p>
          <a:p>
            <a:pPr marL="514350" indent="-514350">
              <a:buAutoNum type="arabicPeriod"/>
            </a:pPr>
            <a:endParaRPr lang="en-US" dirty="0"/>
          </a:p>
        </p:txBody>
      </p:sp>
    </p:spTree>
    <p:extLst>
      <p:ext uri="{BB962C8B-B14F-4D97-AF65-F5344CB8AC3E}">
        <p14:creationId xmlns:p14="http://schemas.microsoft.com/office/powerpoint/2010/main" val="35384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altLang="en-US" sz="4000" b="1" dirty="0">
                <a:solidFill>
                  <a:schemeClr val="tx2"/>
                </a:solidFill>
              </a:rPr>
              <a:t>Ακαθάριστο Εγχώριο Προϊόν</a:t>
            </a:r>
            <a:endParaRPr lang="en-US" sz="4000" b="1" dirty="0">
              <a:solidFill>
                <a:schemeClr val="tx2"/>
              </a:solidFill>
            </a:endParaRPr>
          </a:p>
        </p:txBody>
      </p:sp>
      <p:sp>
        <p:nvSpPr>
          <p:cNvPr id="3" name="Content Placeholder 2"/>
          <p:cNvSpPr>
            <a:spLocks noGrp="1"/>
          </p:cNvSpPr>
          <p:nvPr>
            <p:ph idx="1"/>
          </p:nvPr>
        </p:nvSpPr>
        <p:spPr>
          <a:xfrm>
            <a:off x="304800" y="1174493"/>
            <a:ext cx="8229600" cy="5426075"/>
          </a:xfrm>
        </p:spPr>
        <p:txBody>
          <a:bodyPr>
            <a:normAutofit fontScale="85000" lnSpcReduction="20000"/>
          </a:bodyPr>
          <a:lstStyle/>
          <a:p>
            <a:pPr algn="just"/>
            <a:r>
              <a:rPr lang="el-GR" altLang="en-US" dirty="0"/>
              <a:t>Το Ακαθάριστο Εγχώριο Προϊόν (ΑΕΠ) μετρά την τελική αξία όλων των αγαθών και υπηρεσιών που παράγονται </a:t>
            </a:r>
            <a:r>
              <a:rPr lang="el-GR" altLang="en-US" i="1" dirty="0"/>
              <a:t>σε</a:t>
            </a:r>
            <a:r>
              <a:rPr lang="el-GR" altLang="en-US" dirty="0"/>
              <a:t> μια χώρα, μια συγκεκριμένη χρονική περίοδο.</a:t>
            </a:r>
          </a:p>
          <a:p>
            <a:pPr algn="just"/>
            <a:r>
              <a:rPr lang="el-GR" dirty="0"/>
              <a:t>θεωρείται "ακαθάριστο" επειδή μετρά τη συνολική αξία των αγαθών και υπηρεσιών που παράγονται σε μια χώρα, χωρίς να αφαιρούνται οι αποσβέσεις (δηλαδή η φθορά, η παλαίωση ή η αντικατάσταση του κεφαλαίου, όπως μηχανήματα και κτίρια). </a:t>
            </a:r>
          </a:p>
          <a:p>
            <a:pPr algn="just"/>
            <a:r>
              <a:rPr lang="el-GR" dirty="0"/>
              <a:t>Περιλαμβάνει, δηλαδή, όλη την παραγωγή, ακόμα και αυτή που καλύπτει την αντικατάσταση παλιών παγίων, σε αντίθεση με το "καθαρό" προϊόν που τις αφαιρεί.</a:t>
            </a:r>
          </a:p>
          <a:p>
            <a:pPr algn="just"/>
            <a:r>
              <a:rPr lang="el-GR" dirty="0"/>
              <a:t>Γιατί </a:t>
            </a:r>
            <a:r>
              <a:rPr lang="en-US" dirty="0"/>
              <a:t>“</a:t>
            </a:r>
            <a:r>
              <a:rPr lang="el-GR" dirty="0"/>
              <a:t>τελική αξία</a:t>
            </a:r>
            <a:r>
              <a:rPr lang="en-US" dirty="0"/>
              <a:t>”</a:t>
            </a:r>
            <a:r>
              <a:rPr lang="el-GR" dirty="0"/>
              <a:t>; Για να αποφευχθεί η </a:t>
            </a:r>
            <a:r>
              <a:rPr lang="el-GR" dirty="0" err="1"/>
              <a:t>διπλομέτρηση</a:t>
            </a:r>
            <a:r>
              <a:rPr lang="el-GR" dirty="0"/>
              <a:t> των ενδιάμεσων αγαθών. Εναλλακτικά το σύνολο των προστιθέμενων αξιών.</a:t>
            </a: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10</a:t>
            </a:fld>
            <a:endParaRPr lang="en-US" dirty="0"/>
          </a:p>
        </p:txBody>
      </p:sp>
    </p:spTree>
    <p:extLst>
      <p:ext uri="{BB962C8B-B14F-4D97-AF65-F5344CB8AC3E}">
        <p14:creationId xmlns:p14="http://schemas.microsoft.com/office/powerpoint/2010/main" val="803243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4000" b="1" dirty="0">
                <a:solidFill>
                  <a:schemeClr val="tx2"/>
                </a:solidFill>
              </a:rPr>
              <a:t>Παράδειγμα για την ‘τελική αξία’ και τη σχέση της με την προστιθέμενη αξία</a:t>
            </a:r>
            <a:endParaRPr lang="en-US" sz="4000" b="1" dirty="0">
              <a:solidFill>
                <a:schemeClr val="tx2"/>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13981588"/>
              </p:ext>
            </p:extLst>
          </p:nvPr>
        </p:nvGraphicFramePr>
        <p:xfrm>
          <a:off x="381000" y="1905000"/>
          <a:ext cx="8229600" cy="4191000"/>
        </p:xfrm>
        <a:graphic>
          <a:graphicData uri="http://schemas.openxmlformats.org/drawingml/2006/table">
            <a:tbl>
              <a:tblPr firstRow="1" bandRow="1">
                <a:tableStyleId>{5C22544A-7EE6-4342-B048-85BDC9FD1C3A}</a:tableStyleId>
              </a:tblPr>
              <a:tblGrid>
                <a:gridCol w="32004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tblGrid>
              <a:tr h="698500">
                <a:tc>
                  <a:txBody>
                    <a:bodyPr/>
                    <a:lstStyle/>
                    <a:p>
                      <a:r>
                        <a:rPr lang="el-GR" sz="2000" dirty="0"/>
                        <a:t>Στάδια Παραγωγής</a:t>
                      </a:r>
                      <a:endParaRPr lang="en-US" sz="2000" dirty="0"/>
                    </a:p>
                  </a:txBody>
                  <a:tcPr/>
                </a:tc>
                <a:tc>
                  <a:txBody>
                    <a:bodyPr/>
                    <a:lstStyle/>
                    <a:p>
                      <a:pPr algn="ctr"/>
                      <a:r>
                        <a:rPr lang="el-GR" sz="2000" dirty="0"/>
                        <a:t>Αξία</a:t>
                      </a:r>
                      <a:r>
                        <a:rPr lang="el-GR" sz="2000" baseline="0" dirty="0"/>
                        <a:t> Πώλησης</a:t>
                      </a:r>
                      <a:endParaRPr lang="en-US" sz="2000" dirty="0"/>
                    </a:p>
                  </a:txBody>
                  <a:tcPr/>
                </a:tc>
                <a:tc>
                  <a:txBody>
                    <a:bodyPr/>
                    <a:lstStyle/>
                    <a:p>
                      <a:pPr algn="ctr"/>
                      <a:r>
                        <a:rPr lang="el-GR" sz="2000" dirty="0"/>
                        <a:t>Προστιθέμενη</a:t>
                      </a:r>
                      <a:r>
                        <a:rPr lang="el-GR" sz="2000" baseline="0" dirty="0"/>
                        <a:t> αξία</a:t>
                      </a:r>
                      <a:endParaRPr lang="en-US" sz="2000" dirty="0"/>
                    </a:p>
                  </a:txBody>
                  <a:tcPr/>
                </a:tc>
                <a:extLst>
                  <a:ext uri="{0D108BD9-81ED-4DB2-BD59-A6C34878D82A}">
                    <a16:rowId xmlns:a16="http://schemas.microsoft.com/office/drawing/2014/main" val="10000"/>
                  </a:ext>
                </a:extLst>
              </a:tr>
              <a:tr h="698500">
                <a:tc>
                  <a:txBody>
                    <a:bodyPr/>
                    <a:lstStyle/>
                    <a:p>
                      <a:r>
                        <a:rPr lang="el-GR" sz="2000" dirty="0"/>
                        <a:t>1.</a:t>
                      </a:r>
                      <a:r>
                        <a:rPr lang="el-GR" sz="2000" baseline="0" dirty="0"/>
                        <a:t> Κόψιμο δένδρων</a:t>
                      </a:r>
                      <a:endParaRPr lang="en-US" sz="2000" dirty="0"/>
                    </a:p>
                  </a:txBody>
                  <a:tcPr/>
                </a:tc>
                <a:tc>
                  <a:txBody>
                    <a:bodyPr/>
                    <a:lstStyle/>
                    <a:p>
                      <a:pPr algn="ctr"/>
                      <a:r>
                        <a:rPr lang="el-GR" sz="2000" dirty="0"/>
                        <a:t>500</a:t>
                      </a:r>
                      <a:endParaRPr lang="en-US" sz="2000" dirty="0"/>
                    </a:p>
                  </a:txBody>
                  <a:tcPr/>
                </a:tc>
                <a:tc>
                  <a:txBody>
                    <a:bodyPr/>
                    <a:lstStyle/>
                    <a:p>
                      <a:pPr algn="ctr"/>
                      <a:r>
                        <a:rPr lang="el-GR" sz="2000" dirty="0"/>
                        <a:t>500</a:t>
                      </a:r>
                      <a:endParaRPr lang="en-US" sz="2000" dirty="0"/>
                    </a:p>
                  </a:txBody>
                  <a:tcPr/>
                </a:tc>
                <a:extLst>
                  <a:ext uri="{0D108BD9-81ED-4DB2-BD59-A6C34878D82A}">
                    <a16:rowId xmlns:a16="http://schemas.microsoft.com/office/drawing/2014/main" val="10001"/>
                  </a:ext>
                </a:extLst>
              </a:tr>
              <a:tr h="698500">
                <a:tc>
                  <a:txBody>
                    <a:bodyPr/>
                    <a:lstStyle/>
                    <a:p>
                      <a:r>
                        <a:rPr lang="el-GR" sz="2000" dirty="0"/>
                        <a:t>2. Επεξεργασία ξύλου</a:t>
                      </a:r>
                      <a:endParaRPr lang="en-US" sz="2000" dirty="0"/>
                    </a:p>
                  </a:txBody>
                  <a:tcPr/>
                </a:tc>
                <a:tc>
                  <a:txBody>
                    <a:bodyPr/>
                    <a:lstStyle/>
                    <a:p>
                      <a:pPr algn="ctr"/>
                      <a:r>
                        <a:rPr lang="el-GR" sz="2000" dirty="0"/>
                        <a:t>800</a:t>
                      </a:r>
                      <a:endParaRPr lang="en-US" sz="2000" dirty="0"/>
                    </a:p>
                  </a:txBody>
                  <a:tcPr/>
                </a:tc>
                <a:tc>
                  <a:txBody>
                    <a:bodyPr/>
                    <a:lstStyle/>
                    <a:p>
                      <a:pPr algn="ctr"/>
                      <a:r>
                        <a:rPr lang="el-GR" sz="2000" dirty="0"/>
                        <a:t>300</a:t>
                      </a:r>
                      <a:endParaRPr lang="en-US" sz="2000" dirty="0"/>
                    </a:p>
                  </a:txBody>
                  <a:tcPr/>
                </a:tc>
                <a:extLst>
                  <a:ext uri="{0D108BD9-81ED-4DB2-BD59-A6C34878D82A}">
                    <a16:rowId xmlns:a16="http://schemas.microsoft.com/office/drawing/2014/main" val="10002"/>
                  </a:ext>
                </a:extLst>
              </a:tr>
              <a:tr h="698500">
                <a:tc>
                  <a:txBody>
                    <a:bodyPr/>
                    <a:lstStyle/>
                    <a:p>
                      <a:r>
                        <a:rPr lang="el-GR" sz="2000" dirty="0"/>
                        <a:t>3. Κατασκευή επίπλου</a:t>
                      </a:r>
                      <a:endParaRPr lang="en-US" sz="2000" dirty="0"/>
                    </a:p>
                  </a:txBody>
                  <a:tcPr/>
                </a:tc>
                <a:tc>
                  <a:txBody>
                    <a:bodyPr/>
                    <a:lstStyle/>
                    <a:p>
                      <a:pPr algn="ctr"/>
                      <a:r>
                        <a:rPr lang="el-GR" sz="2000" dirty="0"/>
                        <a:t>1200</a:t>
                      </a:r>
                      <a:endParaRPr lang="en-US" sz="2000" dirty="0"/>
                    </a:p>
                  </a:txBody>
                  <a:tcPr/>
                </a:tc>
                <a:tc>
                  <a:txBody>
                    <a:bodyPr/>
                    <a:lstStyle/>
                    <a:p>
                      <a:pPr algn="ctr"/>
                      <a:r>
                        <a:rPr lang="el-GR" sz="2000" dirty="0"/>
                        <a:t>400</a:t>
                      </a:r>
                      <a:endParaRPr lang="en-US" sz="2000" dirty="0"/>
                    </a:p>
                  </a:txBody>
                  <a:tcPr/>
                </a:tc>
                <a:extLst>
                  <a:ext uri="{0D108BD9-81ED-4DB2-BD59-A6C34878D82A}">
                    <a16:rowId xmlns:a16="http://schemas.microsoft.com/office/drawing/2014/main" val="10003"/>
                  </a:ext>
                </a:extLst>
              </a:tr>
              <a:tr h="698500">
                <a:tc>
                  <a:txBody>
                    <a:bodyPr/>
                    <a:lstStyle/>
                    <a:p>
                      <a:r>
                        <a:rPr lang="el-GR" sz="2000" dirty="0"/>
                        <a:t>4. Εμπόριο επίπλων</a:t>
                      </a:r>
                      <a:endParaRPr lang="en-US" sz="2000" dirty="0"/>
                    </a:p>
                  </a:txBody>
                  <a:tcPr/>
                </a:tc>
                <a:tc>
                  <a:txBody>
                    <a:bodyPr/>
                    <a:lstStyle/>
                    <a:p>
                      <a:pPr algn="ctr"/>
                      <a:r>
                        <a:rPr lang="el-GR" sz="2000" dirty="0"/>
                        <a:t>2000</a:t>
                      </a:r>
                      <a:endParaRPr lang="en-US" sz="2000" dirty="0"/>
                    </a:p>
                  </a:txBody>
                  <a:tcPr/>
                </a:tc>
                <a:tc>
                  <a:txBody>
                    <a:bodyPr/>
                    <a:lstStyle/>
                    <a:p>
                      <a:pPr algn="ctr"/>
                      <a:r>
                        <a:rPr lang="el-GR" sz="2000" dirty="0"/>
                        <a:t>800</a:t>
                      </a:r>
                      <a:endParaRPr lang="en-US" sz="2000" dirty="0"/>
                    </a:p>
                  </a:txBody>
                  <a:tcPr/>
                </a:tc>
                <a:extLst>
                  <a:ext uri="{0D108BD9-81ED-4DB2-BD59-A6C34878D82A}">
                    <a16:rowId xmlns:a16="http://schemas.microsoft.com/office/drawing/2014/main" val="10004"/>
                  </a:ext>
                </a:extLst>
              </a:tr>
              <a:tr h="698500">
                <a:tc>
                  <a:txBody>
                    <a:bodyPr/>
                    <a:lstStyle/>
                    <a:p>
                      <a:r>
                        <a:rPr lang="el-GR" sz="2000" dirty="0"/>
                        <a:t>Σύνολο</a:t>
                      </a:r>
                      <a:endParaRPr lang="en-US" sz="2000" dirty="0"/>
                    </a:p>
                  </a:txBody>
                  <a:tcPr/>
                </a:tc>
                <a:tc>
                  <a:txBody>
                    <a:bodyPr/>
                    <a:lstStyle/>
                    <a:p>
                      <a:pPr algn="ctr"/>
                      <a:endParaRPr lang="en-US" sz="2000" dirty="0"/>
                    </a:p>
                  </a:txBody>
                  <a:tcPr/>
                </a:tc>
                <a:tc>
                  <a:txBody>
                    <a:bodyPr/>
                    <a:lstStyle/>
                    <a:p>
                      <a:pPr algn="ctr"/>
                      <a:r>
                        <a:rPr lang="el-GR" sz="2000" dirty="0"/>
                        <a:t>2000</a:t>
                      </a:r>
                      <a:endParaRPr lang="en-US" sz="2000" dirty="0"/>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6F80338C-7267-4363-B749-58AFCE06DD7B}" type="slidenum">
              <a:rPr lang="en-US" smtClean="0"/>
              <a:pPr/>
              <a:t>11</a:t>
            </a:fld>
            <a:endParaRPr lang="en-US"/>
          </a:p>
        </p:txBody>
      </p:sp>
    </p:spTree>
    <p:extLst>
      <p:ext uri="{BB962C8B-B14F-4D97-AF65-F5344CB8AC3E}">
        <p14:creationId xmlns:p14="http://schemas.microsoft.com/office/powerpoint/2010/main" val="4216179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77C382-3F7A-15A9-850A-06773D24230A}"/>
              </a:ext>
            </a:extLst>
          </p:cNvPr>
          <p:cNvSpPr>
            <a:spLocks noGrp="1"/>
          </p:cNvSpPr>
          <p:nvPr>
            <p:ph idx="1"/>
          </p:nvPr>
        </p:nvSpPr>
        <p:spPr/>
        <p:txBody>
          <a:bodyPr>
            <a:normAutofit fontScale="62500" lnSpcReduction="20000"/>
          </a:bodyPr>
          <a:lstStyle/>
          <a:p>
            <a:pPr marL="0" indent="0">
              <a:buNone/>
            </a:pPr>
            <a:r>
              <a:rPr lang="el-GR" b="1" dirty="0"/>
              <a:t>1. Μέθοδος παραγωγής</a:t>
            </a:r>
          </a:p>
          <a:p>
            <a:pPr marL="0" indent="0" algn="just">
              <a:buNone/>
            </a:pPr>
            <a:r>
              <a:rPr lang="el-GR" dirty="0"/>
              <a:t>Ακαθάριστο εγχώριο προϊόν (σε αγοραίες τιμές) = Προϊόν – Ενδιάμεση ανάλωση + Φόροι επί των προϊόντων – Επιδοτήσεις επί των προϊόντων</a:t>
            </a:r>
          </a:p>
          <a:p>
            <a:pPr marL="0" indent="0" algn="just">
              <a:buNone/>
            </a:pPr>
            <a:endParaRPr lang="el-GR" dirty="0"/>
          </a:p>
          <a:p>
            <a:pPr marL="0" indent="0" algn="just">
              <a:buNone/>
            </a:pPr>
            <a:r>
              <a:rPr lang="el-GR" b="1" dirty="0"/>
              <a:t>2. Μέθοδος δαπάνης</a:t>
            </a:r>
          </a:p>
          <a:p>
            <a:pPr marL="0" indent="0" algn="just">
              <a:buNone/>
            </a:pPr>
            <a:r>
              <a:rPr lang="el-GR" dirty="0"/>
              <a:t>Ακαθάριστο εγχώριο προϊόν (σε αγοραίες τιμές) = Τελική καταναλωτική δαπάνη (νοικοκυριών, μη κερδοσκοπικών ιδρυμάτων που εξυπηρετούν νοικοκυριά, δημοσίου) + Ακαθάριστος σχηματισμός πάγιου κεφαλαίου (Ακαθάριστες επενδύσεις πάγιου κεφαλαίου + Μεταβολές στα αποθέματα) +</a:t>
            </a:r>
          </a:p>
          <a:p>
            <a:pPr marL="0" indent="0" algn="just">
              <a:buNone/>
            </a:pPr>
            <a:r>
              <a:rPr lang="el-GR" dirty="0"/>
              <a:t>Εξαγωγές αγαθών και υπηρεσιών – Εισαγωγές αγαθών και υπηρεσιών</a:t>
            </a:r>
          </a:p>
          <a:p>
            <a:pPr marL="0" indent="0" algn="just">
              <a:buNone/>
            </a:pPr>
            <a:endParaRPr lang="el-GR" dirty="0"/>
          </a:p>
          <a:p>
            <a:pPr marL="0" indent="0" algn="just">
              <a:buNone/>
            </a:pPr>
            <a:r>
              <a:rPr lang="el-GR" b="1" dirty="0"/>
              <a:t>3. Εισοδηματική μέθοδος</a:t>
            </a:r>
          </a:p>
          <a:p>
            <a:pPr marL="0" indent="0" algn="just">
              <a:buNone/>
            </a:pPr>
            <a:r>
              <a:rPr lang="el-GR" dirty="0"/>
              <a:t>Ακαθάριστο εγχώριο προϊόν (σε αγοραίες τιμές) = Εισόδημα εξαρτημένης εργασίας + Ακαθάριστο λειτουργικό πλεόνασμα + Φόροι επί της παραγωγής και των εισαγωγών – Επιδοτήσεις</a:t>
            </a:r>
          </a:p>
        </p:txBody>
      </p:sp>
      <p:sp>
        <p:nvSpPr>
          <p:cNvPr id="4" name="Slide Number Placeholder 3">
            <a:extLst>
              <a:ext uri="{FF2B5EF4-FFF2-40B4-BE49-F238E27FC236}">
                <a16:creationId xmlns:a16="http://schemas.microsoft.com/office/drawing/2014/main" id="{7602F9B2-9594-1C98-DE4E-FFA7257E604A}"/>
              </a:ext>
            </a:extLst>
          </p:cNvPr>
          <p:cNvSpPr>
            <a:spLocks noGrp="1"/>
          </p:cNvSpPr>
          <p:nvPr>
            <p:ph type="sldNum" sz="quarter" idx="12"/>
          </p:nvPr>
        </p:nvSpPr>
        <p:spPr/>
        <p:txBody>
          <a:bodyPr/>
          <a:lstStyle/>
          <a:p>
            <a:fld id="{6F80338C-7267-4363-B749-58AFCE06DD7B}" type="slidenum">
              <a:rPr lang="en-US" smtClean="0"/>
              <a:pPr/>
              <a:t>12</a:t>
            </a:fld>
            <a:endParaRPr lang="en-US"/>
          </a:p>
        </p:txBody>
      </p:sp>
      <p:sp>
        <p:nvSpPr>
          <p:cNvPr id="5" name="Title 1">
            <a:extLst>
              <a:ext uri="{FF2B5EF4-FFF2-40B4-BE49-F238E27FC236}">
                <a16:creationId xmlns:a16="http://schemas.microsoft.com/office/drawing/2014/main" id="{3061A11A-D194-0C30-59AD-A4FF43969C63}"/>
              </a:ext>
            </a:extLst>
          </p:cNvPr>
          <p:cNvSpPr>
            <a:spLocks noGrp="1"/>
          </p:cNvSpPr>
          <p:nvPr>
            <p:ph type="title"/>
          </p:nvPr>
        </p:nvSpPr>
        <p:spPr>
          <a:xfrm>
            <a:off x="457200" y="274638"/>
            <a:ext cx="8229600" cy="1143000"/>
          </a:xfrm>
        </p:spPr>
        <p:txBody>
          <a:bodyPr>
            <a:normAutofit fontScale="90000"/>
          </a:bodyPr>
          <a:lstStyle/>
          <a:p>
            <a:r>
              <a:rPr lang="el-GR" sz="4000" b="1" dirty="0">
                <a:solidFill>
                  <a:schemeClr val="tx2"/>
                </a:solidFill>
              </a:rPr>
              <a:t>Υπολογισμός του Ακαθάριστου Εγχώριου Προϊόντος </a:t>
            </a:r>
            <a:endParaRPr lang="en-US" sz="4000" b="1" dirty="0">
              <a:solidFill>
                <a:schemeClr val="tx2"/>
              </a:solidFill>
            </a:endParaRPr>
          </a:p>
        </p:txBody>
      </p:sp>
    </p:spTree>
    <p:extLst>
      <p:ext uri="{BB962C8B-B14F-4D97-AF65-F5344CB8AC3E}">
        <p14:creationId xmlns:p14="http://schemas.microsoft.com/office/powerpoint/2010/main" val="2757462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solidFill>
                  <a:schemeClr val="tx2"/>
                </a:solidFill>
              </a:rPr>
              <a:t>Από το Ακαθάριστο Εθνικό Προϊόν στο Εθνικό Εισόδημα</a:t>
            </a:r>
            <a:endParaRPr lang="en-US" b="1" dirty="0">
              <a:solidFill>
                <a:schemeClr val="tx2"/>
              </a:solidFill>
            </a:endParaRPr>
          </a:p>
        </p:txBody>
      </p:sp>
      <p:sp>
        <p:nvSpPr>
          <p:cNvPr id="3" name="Content Placeholder 2"/>
          <p:cNvSpPr>
            <a:spLocks noGrp="1"/>
          </p:cNvSpPr>
          <p:nvPr>
            <p:ph idx="1"/>
          </p:nvPr>
        </p:nvSpPr>
        <p:spPr/>
        <p:txBody>
          <a:bodyPr>
            <a:normAutofit/>
          </a:bodyPr>
          <a:lstStyle/>
          <a:p>
            <a:pPr algn="just"/>
            <a:r>
              <a:rPr lang="el-GR" altLang="en-US" sz="2800" dirty="0"/>
              <a:t>Το </a:t>
            </a:r>
            <a:r>
              <a:rPr lang="el-GR" altLang="en-US" sz="2800" b="1" dirty="0"/>
              <a:t>Ακαθάριστο Εθνικό Προϊόν</a:t>
            </a:r>
            <a:r>
              <a:rPr lang="en-US" altLang="en-US" sz="2800" dirty="0"/>
              <a:t> (</a:t>
            </a:r>
            <a:r>
              <a:rPr lang="el-GR" altLang="en-US" sz="2800" dirty="0"/>
              <a:t>ΑΕΠ</a:t>
            </a:r>
            <a:r>
              <a:rPr lang="en-US" altLang="en-US" sz="2800" dirty="0"/>
              <a:t>) </a:t>
            </a:r>
            <a:r>
              <a:rPr lang="el-GR" altLang="en-US" sz="2800" dirty="0"/>
              <a:t>είναι η αξία όλων των τελικών αγαθών και υπηρεσιών που </a:t>
            </a:r>
            <a:r>
              <a:rPr lang="el-GR" altLang="en-US" sz="2800" i="1" dirty="0"/>
              <a:t>παράγονται από τους συντελεστές παραγωγής μιας χώρας</a:t>
            </a:r>
            <a:r>
              <a:rPr lang="en-US" altLang="en-US" sz="2800" i="1" dirty="0"/>
              <a:t>,</a:t>
            </a:r>
            <a:r>
              <a:rPr lang="en-US" altLang="en-US" sz="2800" dirty="0"/>
              <a:t> </a:t>
            </a:r>
            <a:r>
              <a:rPr lang="el-GR" altLang="en-US" sz="2800" dirty="0"/>
              <a:t>σε μια συγκεκριμένη χρονική περίοδο</a:t>
            </a:r>
            <a:r>
              <a:rPr lang="en-US" altLang="en-US" sz="2800" dirty="0"/>
              <a:t>.</a:t>
            </a:r>
          </a:p>
          <a:p>
            <a:pPr marL="342900" lvl="1" indent="-342900" algn="just">
              <a:buFont typeface="Arial" panose="020B0604020202020204" pitchFamily="34" charset="0"/>
              <a:buChar char="•"/>
            </a:pPr>
            <a:r>
              <a:rPr lang="el-GR" altLang="en-US" dirty="0"/>
              <a:t>Τι είναι οι συντελεστές παραγωγής; Οι συντελεστές χρησιμοποιούνται για την παραγωγή αγαθών και υπηρεσιών: οι εργάτες (εργασία), το φυσικό κεφάλαιο (όπως οι εγκαταστάσεις και ο εξοπλισμός), οι φυσικοί πόροι, κ.α.</a:t>
            </a:r>
            <a:r>
              <a:rPr lang="en-US" altLang="en-US" dirty="0"/>
              <a:t> </a:t>
            </a:r>
            <a:endParaRPr lang="el-GR" alt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13</a:t>
            </a:fld>
            <a:endParaRPr lang="en-US"/>
          </a:p>
        </p:txBody>
      </p:sp>
    </p:spTree>
    <p:extLst>
      <p:ext uri="{BB962C8B-B14F-4D97-AF65-F5344CB8AC3E}">
        <p14:creationId xmlns:p14="http://schemas.microsoft.com/office/powerpoint/2010/main" val="160278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15400" cy="1143000"/>
          </a:xfrm>
        </p:spPr>
        <p:txBody>
          <a:bodyPr>
            <a:noAutofit/>
          </a:bodyPr>
          <a:lstStyle/>
          <a:p>
            <a:r>
              <a:rPr lang="el-GR" sz="3600" b="1" dirty="0">
                <a:solidFill>
                  <a:schemeClr val="tx2"/>
                </a:solidFill>
              </a:rPr>
              <a:t>Η βασική </a:t>
            </a:r>
            <a:r>
              <a:rPr lang="el-GR" sz="3600" b="1" i="1" dirty="0">
                <a:solidFill>
                  <a:schemeClr val="tx2"/>
                </a:solidFill>
              </a:rPr>
              <a:t>ταυτότητα</a:t>
            </a:r>
            <a:r>
              <a:rPr lang="el-GR" sz="3600" b="1" dirty="0">
                <a:solidFill>
                  <a:schemeClr val="tx2"/>
                </a:solidFill>
              </a:rPr>
              <a:t> του Εθνικού Εισοδήματος σε μία ανοικτή οικονομία</a:t>
            </a:r>
            <a:endParaRPr lang="en-US" sz="3600" b="1" dirty="0">
              <a:solidFill>
                <a:schemeClr val="tx2"/>
              </a:solidFill>
            </a:endParaRPr>
          </a:p>
        </p:txBody>
      </p:sp>
      <p:sp>
        <p:nvSpPr>
          <p:cNvPr id="3" name="Content Placeholder 2"/>
          <p:cNvSpPr>
            <a:spLocks noGrp="1"/>
          </p:cNvSpPr>
          <p:nvPr>
            <p:ph idx="1"/>
          </p:nvPr>
        </p:nvSpPr>
        <p:spPr>
          <a:xfrm>
            <a:off x="457200" y="1600200"/>
            <a:ext cx="8305800" cy="4983162"/>
          </a:xfrm>
        </p:spPr>
        <p:txBody>
          <a:bodyPr>
            <a:normAutofit fontScale="62500" lnSpcReduction="20000"/>
          </a:bodyPr>
          <a:lstStyle/>
          <a:p>
            <a:pPr marL="0" indent="0" algn="ctr">
              <a:buNone/>
            </a:pPr>
            <a:r>
              <a:rPr lang="el-GR" b="1" dirty="0"/>
              <a:t>Υ = </a:t>
            </a:r>
            <a:r>
              <a:rPr lang="en-GB" b="1" dirty="0"/>
              <a:t>C + I + G + (EX-IM)</a:t>
            </a:r>
            <a:endParaRPr lang="el-GR" dirty="0"/>
          </a:p>
          <a:p>
            <a:pPr marL="0" indent="0" algn="just">
              <a:buNone/>
            </a:pPr>
            <a:endParaRPr lang="el-GR" dirty="0"/>
          </a:p>
          <a:p>
            <a:pPr algn="just"/>
            <a:r>
              <a:rPr lang="el-GR" dirty="0"/>
              <a:t>Υ (</a:t>
            </a:r>
            <a:r>
              <a:rPr lang="el-GR" dirty="0" err="1"/>
              <a:t>Yield</a:t>
            </a:r>
            <a:r>
              <a:rPr lang="el-GR" dirty="0"/>
              <a:t>/</a:t>
            </a:r>
            <a:r>
              <a:rPr lang="el-GR" dirty="0" err="1"/>
              <a:t>Income</a:t>
            </a:r>
            <a:r>
              <a:rPr lang="el-GR" dirty="0"/>
              <a:t>): Συνολικό Εθνικό Εισόδημα ή Παραγωγή.</a:t>
            </a:r>
          </a:p>
          <a:p>
            <a:pPr algn="just"/>
            <a:r>
              <a:rPr lang="el-GR" dirty="0"/>
              <a:t>ΑΕΠ (</a:t>
            </a:r>
            <a:r>
              <a:rPr lang="el-GR" dirty="0" err="1"/>
              <a:t>Gross</a:t>
            </a:r>
            <a:r>
              <a:rPr lang="el-GR" dirty="0"/>
              <a:t> </a:t>
            </a:r>
            <a:r>
              <a:rPr lang="el-GR" dirty="0" err="1"/>
              <a:t>Domestic</a:t>
            </a:r>
            <a:r>
              <a:rPr lang="el-GR" dirty="0"/>
              <a:t> </a:t>
            </a:r>
            <a:r>
              <a:rPr lang="el-GR" dirty="0" err="1"/>
              <a:t>Product</a:t>
            </a:r>
            <a:r>
              <a:rPr lang="el-GR" dirty="0"/>
              <a:t> - GDP): Ακαθάριστο Εγχώριο Προϊόν.</a:t>
            </a:r>
          </a:p>
          <a:p>
            <a:pPr algn="just"/>
            <a:r>
              <a:rPr lang="el-GR" dirty="0"/>
              <a:t>ΕΕ (Εθνική Εξαγωγή/Εγχώρια Επιβάρυνση): Στο πλαίσιο αυτής της ταυτότητας, το "ΕΕ" συνήθως αναφέρεται στην Εγχώρια Ζήτηση (ή Εγχώρια Δαπάνη), η οποία αποτελείται από το άθροισμα των ιδιωτικών και κρατικών δαπανών: C + I + </a:t>
            </a:r>
            <a:r>
              <a:rPr lang="en-US" dirty="0"/>
              <a:t>G</a:t>
            </a:r>
            <a:endParaRPr lang="el-GR" dirty="0"/>
          </a:p>
          <a:p>
            <a:pPr algn="just"/>
            <a:r>
              <a:rPr lang="el-GR" dirty="0"/>
              <a:t>Υ (</a:t>
            </a:r>
            <a:r>
              <a:rPr lang="el-GR" dirty="0" err="1"/>
              <a:t>Yield</a:t>
            </a:r>
            <a:r>
              <a:rPr lang="el-GR" dirty="0"/>
              <a:t>/</a:t>
            </a:r>
            <a:r>
              <a:rPr lang="el-GR" dirty="0" err="1"/>
              <a:t>Income</a:t>
            </a:r>
            <a:r>
              <a:rPr lang="el-GR" dirty="0"/>
              <a:t>): Συνολικό Εθνικό Εισόδημα ή Παραγωγή.</a:t>
            </a:r>
          </a:p>
          <a:p>
            <a:pPr algn="just"/>
            <a:r>
              <a:rPr lang="el-GR" dirty="0"/>
              <a:t>C (</a:t>
            </a:r>
            <a:r>
              <a:rPr lang="el-GR" dirty="0" err="1"/>
              <a:t>Consumption</a:t>
            </a:r>
            <a:r>
              <a:rPr lang="el-GR" dirty="0"/>
              <a:t>): Ιδιωτική Κατανάλωση (νοικοκυριά).</a:t>
            </a:r>
          </a:p>
          <a:p>
            <a:pPr algn="just"/>
            <a:r>
              <a:rPr lang="el-GR" dirty="0"/>
              <a:t>I (Investment): Ιδιωτική Επένδυση (επιχειρήσεις).</a:t>
            </a:r>
          </a:p>
          <a:p>
            <a:pPr algn="just"/>
            <a:r>
              <a:rPr lang="el-GR" dirty="0"/>
              <a:t>G (</a:t>
            </a:r>
            <a:r>
              <a:rPr lang="el-GR" dirty="0" err="1"/>
              <a:t>Government</a:t>
            </a:r>
            <a:r>
              <a:rPr lang="el-GR" dirty="0"/>
              <a:t> </a:t>
            </a:r>
            <a:r>
              <a:rPr lang="el-GR" dirty="0" err="1"/>
              <a:t>Spending</a:t>
            </a:r>
            <a:r>
              <a:rPr lang="el-GR" dirty="0"/>
              <a:t>): Κρατικές Δαπάνες.</a:t>
            </a:r>
          </a:p>
          <a:p>
            <a:pPr algn="just"/>
            <a:r>
              <a:rPr lang="el-GR" dirty="0"/>
              <a:t>EX (</a:t>
            </a:r>
            <a:r>
              <a:rPr lang="el-GR" dirty="0" err="1"/>
              <a:t>Exports</a:t>
            </a:r>
            <a:r>
              <a:rPr lang="el-GR" dirty="0"/>
              <a:t>): Εξαγωγές (αγαθά/υπηρεσίες που πωλούνται στο εξωτερικό).</a:t>
            </a:r>
          </a:p>
          <a:p>
            <a:pPr algn="just"/>
            <a:r>
              <a:rPr lang="el-GR" dirty="0"/>
              <a:t>IM (</a:t>
            </a:r>
            <a:r>
              <a:rPr lang="el-GR" dirty="0" err="1"/>
              <a:t>Imports</a:t>
            </a:r>
            <a:r>
              <a:rPr lang="el-GR" dirty="0"/>
              <a:t>): Εισαγωγές (αγαθά/υπηρεσίες που αγοράζονται από το εξωτερικό).</a:t>
            </a:r>
          </a:p>
          <a:p>
            <a:pPr algn="just"/>
            <a:r>
              <a:rPr lang="el-GR" dirty="0"/>
              <a:t>(EX - IM): Καθαρές Εξαγωγές (ή Εμπορικό Ισοζύγιο/</a:t>
            </a:r>
            <a:r>
              <a:rPr lang="el-GR" dirty="0" err="1"/>
              <a:t>Net</a:t>
            </a:r>
            <a:r>
              <a:rPr lang="el-GR" dirty="0"/>
              <a:t> </a:t>
            </a:r>
            <a:r>
              <a:rPr lang="el-GR" dirty="0" err="1"/>
              <a:t>Exports</a:t>
            </a:r>
            <a:r>
              <a:rPr lang="en-US" dirty="0"/>
              <a:t>)</a:t>
            </a:r>
            <a:endParaRPr lang="el-GR" dirty="0"/>
          </a:p>
          <a:p>
            <a:endParaRPr lang="el-GR" dirty="0"/>
          </a:p>
          <a:p>
            <a:pPr marL="0" indent="0">
              <a:buNone/>
            </a:pP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14</a:t>
            </a:fld>
            <a:endParaRPr lang="en-US"/>
          </a:p>
        </p:txBody>
      </p:sp>
    </p:spTree>
    <p:extLst>
      <p:ext uri="{BB962C8B-B14F-4D97-AF65-F5344CB8AC3E}">
        <p14:creationId xmlns:p14="http://schemas.microsoft.com/office/powerpoint/2010/main" val="1761002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E521D-F097-478E-D6C8-BDF9C97F7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E68FFC-9175-E9FA-7236-5A1C1B4DC79C}"/>
              </a:ext>
            </a:extLst>
          </p:cNvPr>
          <p:cNvSpPr>
            <a:spLocks noGrp="1"/>
          </p:cNvSpPr>
          <p:nvPr>
            <p:ph type="title"/>
          </p:nvPr>
        </p:nvSpPr>
        <p:spPr>
          <a:xfrm>
            <a:off x="0" y="274638"/>
            <a:ext cx="8915400" cy="1143000"/>
          </a:xfrm>
        </p:spPr>
        <p:txBody>
          <a:bodyPr>
            <a:noAutofit/>
          </a:bodyPr>
          <a:lstStyle/>
          <a:p>
            <a:r>
              <a:rPr lang="el-GR" sz="3600" b="1" dirty="0">
                <a:solidFill>
                  <a:schemeClr val="tx2"/>
                </a:solidFill>
              </a:rPr>
              <a:t>Η βασική </a:t>
            </a:r>
            <a:r>
              <a:rPr lang="el-GR" sz="3600" b="1" i="1" dirty="0">
                <a:solidFill>
                  <a:schemeClr val="tx2"/>
                </a:solidFill>
              </a:rPr>
              <a:t>ταυτότητα</a:t>
            </a:r>
            <a:r>
              <a:rPr lang="el-GR" sz="3600" b="1" dirty="0">
                <a:solidFill>
                  <a:schemeClr val="tx2"/>
                </a:solidFill>
              </a:rPr>
              <a:t> του Εθνικού Εισοδήματος σε μία ανοικτή οικονομία</a:t>
            </a:r>
            <a:endParaRPr lang="en-US" sz="3600" b="1" dirty="0">
              <a:solidFill>
                <a:schemeClr val="tx2"/>
              </a:solidFill>
            </a:endParaRPr>
          </a:p>
        </p:txBody>
      </p:sp>
      <p:sp>
        <p:nvSpPr>
          <p:cNvPr id="3" name="Content Placeholder 2">
            <a:extLst>
              <a:ext uri="{FF2B5EF4-FFF2-40B4-BE49-F238E27FC236}">
                <a16:creationId xmlns:a16="http://schemas.microsoft.com/office/drawing/2014/main" id="{F0D9ED72-A3E5-6295-5191-C6C5267A6738}"/>
              </a:ext>
            </a:extLst>
          </p:cNvPr>
          <p:cNvSpPr>
            <a:spLocks noGrp="1"/>
          </p:cNvSpPr>
          <p:nvPr>
            <p:ph idx="1"/>
          </p:nvPr>
        </p:nvSpPr>
        <p:spPr>
          <a:xfrm>
            <a:off x="457200" y="1600200"/>
            <a:ext cx="8305800" cy="4983162"/>
          </a:xfrm>
        </p:spPr>
        <p:txBody>
          <a:bodyPr>
            <a:normAutofit/>
          </a:bodyPr>
          <a:lstStyle/>
          <a:p>
            <a:pPr algn="just"/>
            <a:r>
              <a:rPr lang="el-GR" dirty="0"/>
              <a:t>Κατηγορίες Δαπανών</a:t>
            </a:r>
          </a:p>
          <a:p>
            <a:pPr marL="914400" lvl="1" indent="-457200" algn="just">
              <a:lnSpc>
                <a:spcPct val="80000"/>
              </a:lnSpc>
              <a:spcBef>
                <a:spcPct val="40000"/>
              </a:spcBef>
              <a:buFont typeface="Times" charset="-95"/>
              <a:buAutoNum type="arabicPeriod"/>
            </a:pPr>
            <a:r>
              <a:rPr lang="el-GR" altLang="en-US" sz="2400" dirty="0"/>
              <a:t>Κατανάλωση</a:t>
            </a:r>
            <a:r>
              <a:rPr lang="en-US" altLang="en-US" sz="2400" dirty="0"/>
              <a:t>: </a:t>
            </a:r>
            <a:r>
              <a:rPr lang="el-GR" altLang="en-US" sz="2400" dirty="0"/>
              <a:t>δαπάνη από τους εγχώριους καταναλωτές</a:t>
            </a:r>
            <a:r>
              <a:rPr lang="en-US" altLang="en-US" sz="2400" dirty="0"/>
              <a:t> </a:t>
            </a:r>
          </a:p>
          <a:p>
            <a:pPr marL="914400" lvl="1" indent="-457200" algn="just">
              <a:lnSpc>
                <a:spcPct val="80000"/>
              </a:lnSpc>
              <a:spcBef>
                <a:spcPct val="40000"/>
              </a:spcBef>
              <a:buFont typeface="Times" charset="-95"/>
              <a:buAutoNum type="arabicPeriod"/>
            </a:pPr>
            <a:r>
              <a:rPr lang="el-GR" altLang="en-US" sz="2400" dirty="0"/>
              <a:t>Επένδυση</a:t>
            </a:r>
            <a:r>
              <a:rPr lang="en-US" altLang="en-US" sz="2400" dirty="0"/>
              <a:t>: </a:t>
            </a:r>
            <a:r>
              <a:rPr lang="el-GR" altLang="en-US" sz="2400" dirty="0"/>
              <a:t>δαπάνη από τις επιχειρήσεις σε εγκαταστάσεις και εξοπλισμό</a:t>
            </a:r>
            <a:r>
              <a:rPr lang="en-US" altLang="en-US" sz="2400" dirty="0"/>
              <a:t> </a:t>
            </a:r>
            <a:r>
              <a:rPr lang="el-GR" altLang="en-US" sz="2400" dirty="0"/>
              <a:t>(+ Αποθέματα)</a:t>
            </a:r>
            <a:endParaRPr lang="en-US" altLang="en-US" sz="2400" dirty="0"/>
          </a:p>
          <a:p>
            <a:pPr marL="914400" lvl="1" indent="-457200" algn="just">
              <a:lnSpc>
                <a:spcPct val="80000"/>
              </a:lnSpc>
              <a:spcBef>
                <a:spcPct val="40000"/>
              </a:spcBef>
              <a:buFont typeface="Times" charset="-95"/>
              <a:buAutoNum type="arabicPeriod"/>
            </a:pPr>
            <a:r>
              <a:rPr lang="el-GR" altLang="en-US" sz="2400" dirty="0"/>
              <a:t>Δημόσιες δαπάνες</a:t>
            </a:r>
            <a:r>
              <a:rPr lang="en-US" altLang="en-US" sz="2400" dirty="0"/>
              <a:t>: </a:t>
            </a:r>
            <a:r>
              <a:rPr lang="el-GR" altLang="en-US" sz="2400" dirty="0"/>
              <a:t>δαπάνη από το δημόσιο σε αγαθά και υπηρεσίες</a:t>
            </a:r>
            <a:endParaRPr lang="en-US" altLang="en-US" sz="2400" dirty="0"/>
          </a:p>
          <a:p>
            <a:pPr marL="914400" lvl="1" indent="-457200" algn="just">
              <a:lnSpc>
                <a:spcPct val="80000"/>
              </a:lnSpc>
              <a:spcBef>
                <a:spcPct val="40000"/>
              </a:spcBef>
              <a:buFont typeface="Times" charset="-95"/>
              <a:buAutoNum type="arabicPeriod"/>
            </a:pPr>
            <a:r>
              <a:rPr lang="el-GR" altLang="en-US" sz="2400" dirty="0"/>
              <a:t>Ισοζύγιο τρεχουσών συναλλαγών</a:t>
            </a:r>
            <a:r>
              <a:rPr lang="en-US" altLang="en-US" sz="2400" dirty="0"/>
              <a:t> (</a:t>
            </a:r>
            <a:r>
              <a:rPr lang="el-GR" altLang="en-US" sz="2400" dirty="0"/>
              <a:t>εξαγωγές μείον εισαγωγές</a:t>
            </a:r>
            <a:r>
              <a:rPr lang="en-US" altLang="en-US" sz="2400" dirty="0"/>
              <a:t>): </a:t>
            </a:r>
            <a:r>
              <a:rPr lang="el-GR" altLang="en-US" sz="2400" dirty="0"/>
              <a:t>καθαρή δαπάνη από τους ξένους σε εγχώρια αγαθά και υπηρεσίες</a:t>
            </a:r>
            <a:endParaRPr lang="en-US" altLang="en-US" sz="2400" dirty="0"/>
          </a:p>
          <a:p>
            <a:pPr algn="just"/>
            <a:r>
              <a:rPr lang="el-GR" dirty="0"/>
              <a:t>Κεντρική ιδέα: Προϊόν = Δαπάνες (Χρήσεις)</a:t>
            </a:r>
          </a:p>
          <a:p>
            <a:pPr algn="just"/>
            <a:r>
              <a:rPr lang="el-GR" dirty="0"/>
              <a:t>Κλειστή οικονομία: Υ = </a:t>
            </a:r>
            <a:r>
              <a:rPr lang="en-GB" dirty="0"/>
              <a:t>C + I + G </a:t>
            </a:r>
          </a:p>
          <a:p>
            <a:pPr marL="0" indent="0">
              <a:buNone/>
            </a:pPr>
            <a:endParaRPr lang="en-US" dirty="0"/>
          </a:p>
        </p:txBody>
      </p:sp>
      <p:sp>
        <p:nvSpPr>
          <p:cNvPr id="4" name="Slide Number Placeholder 3">
            <a:extLst>
              <a:ext uri="{FF2B5EF4-FFF2-40B4-BE49-F238E27FC236}">
                <a16:creationId xmlns:a16="http://schemas.microsoft.com/office/drawing/2014/main" id="{0142B00C-CDB0-5D07-6936-D5C9EC6F6787}"/>
              </a:ext>
            </a:extLst>
          </p:cNvPr>
          <p:cNvSpPr>
            <a:spLocks noGrp="1"/>
          </p:cNvSpPr>
          <p:nvPr>
            <p:ph type="sldNum" sz="quarter" idx="12"/>
          </p:nvPr>
        </p:nvSpPr>
        <p:spPr/>
        <p:txBody>
          <a:bodyPr/>
          <a:lstStyle/>
          <a:p>
            <a:fld id="{6F80338C-7267-4363-B749-58AFCE06DD7B}" type="slidenum">
              <a:rPr lang="en-US" smtClean="0"/>
              <a:pPr/>
              <a:t>15</a:t>
            </a:fld>
            <a:endParaRPr lang="en-US"/>
          </a:p>
        </p:txBody>
      </p:sp>
    </p:spTree>
    <p:extLst>
      <p:ext uri="{BB962C8B-B14F-4D97-AF65-F5344CB8AC3E}">
        <p14:creationId xmlns:p14="http://schemas.microsoft.com/office/powerpoint/2010/main" val="4109139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04800"/>
            <a:ext cx="8610600" cy="1143000"/>
          </a:xfrm>
        </p:spPr>
        <p:txBody>
          <a:bodyPr>
            <a:noAutofit/>
          </a:bodyPr>
          <a:lstStyle/>
          <a:p>
            <a:r>
              <a:rPr lang="el-GR" sz="3600" b="1" dirty="0">
                <a:solidFill>
                  <a:schemeClr val="tx2"/>
                </a:solidFill>
              </a:rPr>
              <a:t>Το ισοζύγιο τρεχουσών συναλλαγών κι  ο καθαρός εξωτερικός πλούτος</a:t>
            </a:r>
            <a:endParaRPr lang="en-US" sz="3600" b="1" dirty="0">
              <a:solidFill>
                <a:schemeClr val="tx2"/>
              </a:solidFill>
            </a:endParaRPr>
          </a:p>
        </p:txBody>
      </p:sp>
      <p:sp>
        <p:nvSpPr>
          <p:cNvPr id="4" name="Content Placeholder 3"/>
          <p:cNvSpPr>
            <a:spLocks noGrp="1"/>
          </p:cNvSpPr>
          <p:nvPr>
            <p:ph idx="1"/>
          </p:nvPr>
        </p:nvSpPr>
        <p:spPr>
          <a:xfrm>
            <a:off x="457200" y="1600200"/>
            <a:ext cx="8229600" cy="4876800"/>
          </a:xfrm>
        </p:spPr>
        <p:txBody>
          <a:bodyPr>
            <a:normAutofit lnSpcReduction="10000"/>
          </a:bodyPr>
          <a:lstStyle/>
          <a:p>
            <a:pPr algn="ctr">
              <a:lnSpc>
                <a:spcPct val="80000"/>
              </a:lnSpc>
              <a:buNone/>
            </a:pPr>
            <a:endParaRPr lang="el-GR" altLang="en-US" sz="2000" b="1" i="1" dirty="0">
              <a:latin typeface="Tahoma" pitchFamily="34" charset="0"/>
            </a:endParaRPr>
          </a:p>
          <a:p>
            <a:pPr algn="ctr">
              <a:lnSpc>
                <a:spcPct val="80000"/>
              </a:lnSpc>
              <a:buNone/>
            </a:pPr>
            <a:r>
              <a:rPr lang="en-US" altLang="en-US" sz="2800" b="1" i="1" dirty="0">
                <a:latin typeface="+mj-lt"/>
              </a:rPr>
              <a:t>CA</a:t>
            </a:r>
            <a:r>
              <a:rPr lang="el-GR" altLang="en-US" sz="2800" b="1" i="1" dirty="0">
                <a:latin typeface="+mj-lt"/>
              </a:rPr>
              <a:t> </a:t>
            </a:r>
            <a:r>
              <a:rPr lang="en-US" altLang="en-US" sz="2800" b="1" dirty="0">
                <a:latin typeface="+mj-lt"/>
              </a:rPr>
              <a:t>=</a:t>
            </a:r>
            <a:r>
              <a:rPr lang="el-GR" altLang="en-US" sz="2800" b="1" dirty="0">
                <a:latin typeface="+mj-lt"/>
              </a:rPr>
              <a:t> </a:t>
            </a:r>
            <a:r>
              <a:rPr lang="en-GB" altLang="en-US" sz="2800" b="1" dirty="0">
                <a:latin typeface="+mj-lt"/>
              </a:rPr>
              <a:t>Current Account </a:t>
            </a:r>
            <a:r>
              <a:rPr lang="en-US" altLang="en-US" sz="2800" b="1" dirty="0">
                <a:latin typeface="+mj-lt"/>
              </a:rPr>
              <a:t>= </a:t>
            </a:r>
            <a:r>
              <a:rPr lang="en-US" altLang="en-US" sz="2800" b="1" i="1" dirty="0">
                <a:latin typeface="+mj-lt"/>
              </a:rPr>
              <a:t>EX </a:t>
            </a:r>
            <a:r>
              <a:rPr lang="en-US" altLang="en-US" sz="2800" b="1" dirty="0">
                <a:latin typeface="+mj-lt"/>
              </a:rPr>
              <a:t>– </a:t>
            </a:r>
            <a:r>
              <a:rPr lang="en-US" altLang="en-US" sz="2800" b="1" i="1" dirty="0">
                <a:latin typeface="+mj-lt"/>
              </a:rPr>
              <a:t>IM </a:t>
            </a:r>
            <a:r>
              <a:rPr lang="en-US" altLang="en-US" sz="2800" b="1" dirty="0">
                <a:latin typeface="+mj-lt"/>
              </a:rPr>
              <a:t> = </a:t>
            </a:r>
            <a:r>
              <a:rPr lang="en-US" altLang="en-US" sz="2800" b="1" i="1" dirty="0">
                <a:latin typeface="+mj-lt"/>
              </a:rPr>
              <a:t>Y</a:t>
            </a:r>
            <a:r>
              <a:rPr lang="en-US" altLang="en-US" sz="2800" b="1" dirty="0">
                <a:latin typeface="+mj-lt"/>
              </a:rPr>
              <a:t> – (</a:t>
            </a:r>
            <a:r>
              <a:rPr lang="en-US" altLang="en-US" sz="2800" b="1" i="1" dirty="0">
                <a:latin typeface="+mj-lt"/>
              </a:rPr>
              <a:t>C</a:t>
            </a:r>
            <a:r>
              <a:rPr lang="en-US" altLang="en-US" sz="2800" b="1" dirty="0">
                <a:latin typeface="+mj-lt"/>
              </a:rPr>
              <a:t> + </a:t>
            </a:r>
            <a:r>
              <a:rPr lang="en-US" altLang="en-US" sz="2800" b="1" i="1" dirty="0">
                <a:latin typeface="+mj-lt"/>
              </a:rPr>
              <a:t>I </a:t>
            </a:r>
            <a:r>
              <a:rPr lang="en-US" altLang="en-US" sz="2800" b="1" dirty="0">
                <a:latin typeface="+mj-lt"/>
              </a:rPr>
              <a:t>+ </a:t>
            </a:r>
            <a:r>
              <a:rPr lang="en-US" altLang="en-US" sz="2800" b="1" i="1" dirty="0">
                <a:latin typeface="+mj-lt"/>
              </a:rPr>
              <a:t>G </a:t>
            </a:r>
            <a:r>
              <a:rPr lang="en-US" altLang="en-US" sz="2800" b="1" dirty="0">
                <a:latin typeface="+mj-lt"/>
              </a:rPr>
              <a:t>)</a:t>
            </a:r>
          </a:p>
          <a:p>
            <a:pPr algn="just">
              <a:lnSpc>
                <a:spcPct val="80000"/>
              </a:lnSpc>
              <a:spcBef>
                <a:spcPct val="70000"/>
              </a:spcBef>
            </a:pPr>
            <a:r>
              <a:rPr lang="el-GR" altLang="en-US" sz="2800" dirty="0"/>
              <a:t>Όταν παραγωγή</a:t>
            </a:r>
            <a:r>
              <a:rPr lang="en-US" altLang="en-US" sz="2800" dirty="0"/>
              <a:t> &gt; </a:t>
            </a:r>
            <a:r>
              <a:rPr lang="el-GR" altLang="en-US" sz="2800" dirty="0"/>
              <a:t>εγχώρια δαπάνη</a:t>
            </a:r>
            <a:r>
              <a:rPr lang="en-US" altLang="en-US" sz="2800" dirty="0"/>
              <a:t>, </a:t>
            </a:r>
            <a:r>
              <a:rPr lang="el-GR" altLang="en-US" sz="2800" dirty="0"/>
              <a:t>εξαγωγές</a:t>
            </a:r>
            <a:r>
              <a:rPr lang="en-US" altLang="en-US" sz="2800" dirty="0"/>
              <a:t> &gt; </a:t>
            </a:r>
            <a:r>
              <a:rPr lang="el-GR" altLang="en-US" sz="2800" dirty="0"/>
              <a:t>εισαγωγές</a:t>
            </a:r>
            <a:r>
              <a:rPr lang="en-US" altLang="en-US" sz="2800" dirty="0"/>
              <a:t>: </a:t>
            </a:r>
            <a:r>
              <a:rPr lang="el-GR" altLang="en-US" sz="2800" dirty="0"/>
              <a:t>τρέχουσες συναλλαγές</a:t>
            </a:r>
            <a:r>
              <a:rPr lang="en-US" altLang="en-US" sz="2800" dirty="0"/>
              <a:t> &gt; 0 </a:t>
            </a:r>
            <a:r>
              <a:rPr lang="el-GR" altLang="en-US" sz="2800" dirty="0"/>
              <a:t>και ισοζύγιο τρεχουσών συναλλαγών</a:t>
            </a:r>
            <a:r>
              <a:rPr lang="en-US" altLang="en-US" sz="2800" dirty="0"/>
              <a:t>&gt; 0</a:t>
            </a:r>
            <a:r>
              <a:rPr lang="el-GR" altLang="en-US" sz="2800" dirty="0"/>
              <a:t> (πλεόνασμα)</a:t>
            </a:r>
            <a:endParaRPr lang="en-US" altLang="en-US" sz="2800" dirty="0"/>
          </a:p>
          <a:p>
            <a:pPr lvl="1" algn="just">
              <a:lnSpc>
                <a:spcPct val="80000"/>
              </a:lnSpc>
            </a:pPr>
            <a:r>
              <a:rPr lang="el-GR" altLang="en-US" dirty="0"/>
              <a:t>Η καθαρή εξωτερική θέση (ο καθαρός εξωτερικός πλούτος) αυξάνεται [δανείζουμε τις άλλες χώρες]</a:t>
            </a:r>
            <a:endParaRPr lang="en-US" altLang="en-US" dirty="0"/>
          </a:p>
          <a:p>
            <a:pPr algn="just">
              <a:lnSpc>
                <a:spcPct val="80000"/>
              </a:lnSpc>
              <a:spcBef>
                <a:spcPct val="70000"/>
              </a:spcBef>
            </a:pPr>
            <a:r>
              <a:rPr lang="el-GR" altLang="en-US" sz="2800" dirty="0"/>
              <a:t>Όταν παραγωγή</a:t>
            </a:r>
            <a:r>
              <a:rPr lang="en-US" altLang="en-US" sz="2800" dirty="0"/>
              <a:t> </a:t>
            </a:r>
            <a:r>
              <a:rPr lang="el-GR" altLang="en-US" sz="2800" dirty="0"/>
              <a:t>&lt;</a:t>
            </a:r>
            <a:r>
              <a:rPr lang="en-US" altLang="en-US" sz="2800" dirty="0"/>
              <a:t> </a:t>
            </a:r>
            <a:r>
              <a:rPr lang="el-GR" altLang="en-US" sz="2800" dirty="0"/>
              <a:t>εγχώρια δαπάνη</a:t>
            </a:r>
            <a:r>
              <a:rPr lang="en-US" altLang="en-US" sz="2800" dirty="0"/>
              <a:t>, </a:t>
            </a:r>
            <a:r>
              <a:rPr lang="el-GR" altLang="en-US" sz="2800" dirty="0"/>
              <a:t>εξαγωγές</a:t>
            </a:r>
            <a:r>
              <a:rPr lang="en-US" altLang="en-US" sz="2800" dirty="0"/>
              <a:t> </a:t>
            </a:r>
            <a:r>
              <a:rPr lang="el-GR" altLang="en-US" sz="2800" dirty="0"/>
              <a:t>&lt;</a:t>
            </a:r>
            <a:r>
              <a:rPr lang="en-US" altLang="en-US" sz="2800" dirty="0"/>
              <a:t> </a:t>
            </a:r>
            <a:r>
              <a:rPr lang="el-GR" altLang="en-US" sz="2800" dirty="0"/>
              <a:t>εισαγωγές</a:t>
            </a:r>
            <a:r>
              <a:rPr lang="en-US" altLang="en-US" sz="2800" dirty="0"/>
              <a:t>: </a:t>
            </a:r>
            <a:r>
              <a:rPr lang="el-GR" altLang="en-US" sz="2800" dirty="0"/>
              <a:t>τρέχουσες συναλλαγές</a:t>
            </a:r>
            <a:r>
              <a:rPr lang="en-US" altLang="en-US" sz="2800" dirty="0"/>
              <a:t> </a:t>
            </a:r>
            <a:r>
              <a:rPr lang="el-GR" altLang="en-US" sz="2800" dirty="0"/>
              <a:t>&lt;</a:t>
            </a:r>
            <a:r>
              <a:rPr lang="en-US" altLang="en-US" sz="2800" dirty="0"/>
              <a:t> 0 </a:t>
            </a:r>
            <a:r>
              <a:rPr lang="el-GR" altLang="en-US" sz="2800" dirty="0"/>
              <a:t>και ισοζύγιο τρεχουσών συναλλαγών &lt;</a:t>
            </a:r>
            <a:r>
              <a:rPr lang="en-US" altLang="en-US" sz="2800" dirty="0"/>
              <a:t> 0</a:t>
            </a:r>
            <a:r>
              <a:rPr lang="el-GR" altLang="en-US" sz="2800" dirty="0"/>
              <a:t> (έλλειμμα)</a:t>
            </a:r>
          </a:p>
          <a:p>
            <a:pPr lvl="1" algn="just">
              <a:lnSpc>
                <a:spcPct val="80000"/>
              </a:lnSpc>
            </a:pPr>
            <a:r>
              <a:rPr lang="el-GR" altLang="en-US" dirty="0"/>
              <a:t>Η καθαρή εξωτερική θέση (ο καθαρός εξωτερικός πλούτος) μειώνεται [δανειζόμαστε από τις άλλες χώρες]</a:t>
            </a:r>
            <a:endParaRPr lang="en-US" altLang="en-US" dirty="0"/>
          </a:p>
          <a:p>
            <a:endParaRPr lang="en-US" dirty="0"/>
          </a:p>
        </p:txBody>
      </p:sp>
      <p:sp>
        <p:nvSpPr>
          <p:cNvPr id="2" name="Slide Number Placeholder 1"/>
          <p:cNvSpPr>
            <a:spLocks noGrp="1"/>
          </p:cNvSpPr>
          <p:nvPr>
            <p:ph type="sldNum" sz="quarter" idx="12"/>
          </p:nvPr>
        </p:nvSpPr>
        <p:spPr/>
        <p:txBody>
          <a:bodyPr/>
          <a:lstStyle/>
          <a:p>
            <a:fld id="{6F80338C-7267-4363-B749-58AFCE06DD7B}" type="slidenum">
              <a:rPr lang="en-US" smtClean="0"/>
              <a:pPr/>
              <a:t>16</a:t>
            </a:fld>
            <a:endParaRPr lang="en-US"/>
          </a:p>
        </p:txBody>
      </p:sp>
    </p:spTree>
    <p:extLst>
      <p:ext uri="{BB962C8B-B14F-4D97-AF65-F5344CB8AC3E}">
        <p14:creationId xmlns:p14="http://schemas.microsoft.com/office/powerpoint/2010/main" val="1007340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a:solidFill>
                  <a:schemeClr val="tx2"/>
                </a:solidFill>
              </a:rPr>
              <a:t>Αποταμίευση και Τρέχουσες Συναλλαγές</a:t>
            </a:r>
            <a:endParaRPr lang="en-US" sz="3600" b="1" dirty="0">
              <a:solidFill>
                <a:schemeClr val="tx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78630892"/>
              </p:ext>
            </p:extLst>
          </p:nvPr>
        </p:nvGraphicFramePr>
        <p:xfrm>
          <a:off x="457200" y="1676400"/>
          <a:ext cx="7802880" cy="411480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2270760">
                  <a:extLst>
                    <a:ext uri="{9D8B030D-6E8A-4147-A177-3AD203B41FA5}">
                      <a16:colId xmlns:a16="http://schemas.microsoft.com/office/drawing/2014/main" val="20002"/>
                    </a:ext>
                  </a:extLst>
                </a:gridCol>
                <a:gridCol w="1950720">
                  <a:extLst>
                    <a:ext uri="{9D8B030D-6E8A-4147-A177-3AD203B41FA5}">
                      <a16:colId xmlns:a16="http://schemas.microsoft.com/office/drawing/2014/main" val="20003"/>
                    </a:ext>
                  </a:extLst>
                </a:gridCol>
              </a:tblGrid>
              <a:tr h="1028700">
                <a:tc>
                  <a:txBody>
                    <a:bodyPr/>
                    <a:lstStyle/>
                    <a:p>
                      <a:r>
                        <a:rPr lang="el-GR" sz="2400" dirty="0"/>
                        <a:t>Οικονομία</a:t>
                      </a:r>
                      <a:endParaRPr lang="en-US" sz="2400" dirty="0"/>
                    </a:p>
                  </a:txBody>
                  <a:tcPr/>
                </a:tc>
                <a:tc>
                  <a:txBody>
                    <a:bodyPr/>
                    <a:lstStyle/>
                    <a:p>
                      <a:r>
                        <a:rPr lang="el-GR" sz="2400" dirty="0"/>
                        <a:t>Εισόδημα</a:t>
                      </a:r>
                      <a:r>
                        <a:rPr lang="el-GR" sz="2400" baseline="0" dirty="0"/>
                        <a:t> = Δαπάνες</a:t>
                      </a:r>
                      <a:endParaRPr lang="en-US" sz="2400" dirty="0"/>
                    </a:p>
                  </a:txBody>
                  <a:tcPr/>
                </a:tc>
                <a:tc>
                  <a:txBody>
                    <a:bodyPr/>
                    <a:lstStyle/>
                    <a:p>
                      <a:r>
                        <a:rPr lang="el-GR" sz="2400" dirty="0"/>
                        <a:t>Εισροές =</a:t>
                      </a:r>
                      <a:r>
                        <a:rPr lang="el-GR" sz="2400" baseline="0" dirty="0"/>
                        <a:t> Εκροές</a:t>
                      </a:r>
                      <a:endParaRPr lang="en-US" sz="2400" dirty="0"/>
                    </a:p>
                  </a:txBody>
                  <a:tcPr/>
                </a:tc>
                <a:tc>
                  <a:txBody>
                    <a:bodyPr/>
                    <a:lstStyle/>
                    <a:p>
                      <a:r>
                        <a:rPr lang="el-GR" sz="2400" dirty="0"/>
                        <a:t>Αποταμίευση</a:t>
                      </a:r>
                      <a:endParaRPr lang="en-US" sz="2400" dirty="0"/>
                    </a:p>
                  </a:txBody>
                  <a:tcPr/>
                </a:tc>
                <a:extLst>
                  <a:ext uri="{0D108BD9-81ED-4DB2-BD59-A6C34878D82A}">
                    <a16:rowId xmlns:a16="http://schemas.microsoft.com/office/drawing/2014/main" val="10000"/>
                  </a:ext>
                </a:extLst>
              </a:tr>
              <a:tr h="1028700">
                <a:tc>
                  <a:txBody>
                    <a:bodyPr/>
                    <a:lstStyle/>
                    <a:p>
                      <a:r>
                        <a:rPr lang="el-GR" sz="2400" dirty="0"/>
                        <a:t>ΚΟΧΚ</a:t>
                      </a:r>
                      <a:endParaRPr lang="en-US" sz="2400" dirty="0"/>
                    </a:p>
                  </a:txBody>
                  <a:tcPr/>
                </a:tc>
                <a:tc>
                  <a:txBody>
                    <a:bodyPr/>
                    <a:lstStyle/>
                    <a:p>
                      <a:r>
                        <a:rPr lang="fr-FR" sz="2400" dirty="0"/>
                        <a:t>Y = C + I </a:t>
                      </a:r>
                      <a:endParaRPr lang="en-US" sz="2400" dirty="0"/>
                    </a:p>
                  </a:txBody>
                  <a:tcPr/>
                </a:tc>
                <a:tc>
                  <a:txBody>
                    <a:bodyPr/>
                    <a:lstStyle/>
                    <a:p>
                      <a:r>
                        <a:rPr lang="fr-FR" sz="2400" b="1" dirty="0"/>
                        <a:t>I</a:t>
                      </a:r>
                      <a:r>
                        <a:rPr lang="el-GR" sz="2400" b="1" dirty="0"/>
                        <a:t> = </a:t>
                      </a:r>
                      <a:r>
                        <a:rPr lang="fr-FR" sz="2400" b="1" dirty="0"/>
                        <a:t>S </a:t>
                      </a:r>
                      <a:r>
                        <a:rPr lang="fr-FR" sz="2400" dirty="0"/>
                        <a:t>= </a:t>
                      </a:r>
                      <a:r>
                        <a:rPr lang="fr-FR" sz="2400" dirty="0" err="1"/>
                        <a:t>Sp</a:t>
                      </a:r>
                      <a:endParaRPr lang="en-US" sz="2400" dirty="0"/>
                    </a:p>
                  </a:txBody>
                  <a:tcPr/>
                </a:tc>
                <a:tc>
                  <a:txBody>
                    <a:bodyPr/>
                    <a:lstStyle/>
                    <a:p>
                      <a:r>
                        <a:rPr lang="fr-FR" sz="2400" dirty="0" err="1"/>
                        <a:t>Sp</a:t>
                      </a:r>
                      <a:r>
                        <a:rPr lang="fr-FR" sz="2400" baseline="0" dirty="0"/>
                        <a:t> = S = Y – C</a:t>
                      </a:r>
                      <a:endParaRPr lang="en-US" sz="2400" dirty="0"/>
                    </a:p>
                  </a:txBody>
                  <a:tcPr/>
                </a:tc>
                <a:extLst>
                  <a:ext uri="{0D108BD9-81ED-4DB2-BD59-A6C34878D82A}">
                    <a16:rowId xmlns:a16="http://schemas.microsoft.com/office/drawing/2014/main" val="10001"/>
                  </a:ext>
                </a:extLst>
              </a:tr>
              <a:tr h="1028700">
                <a:tc>
                  <a:txBody>
                    <a:bodyPr/>
                    <a:lstStyle/>
                    <a:p>
                      <a:r>
                        <a:rPr lang="el-GR" sz="2400" dirty="0"/>
                        <a:t>ΚΟΜΚ</a:t>
                      </a:r>
                      <a:endParaRPr lang="en-US" sz="2400" dirty="0"/>
                    </a:p>
                  </a:txBody>
                  <a:tcPr/>
                </a:tc>
                <a:tc>
                  <a:txBody>
                    <a:bodyPr/>
                    <a:lstStyle/>
                    <a:p>
                      <a:r>
                        <a:rPr lang="fr-FR" sz="2400" dirty="0"/>
                        <a:t>Y= C + I + G</a:t>
                      </a:r>
                      <a:endParaRPr lang="en-US" sz="2400" dirty="0"/>
                    </a:p>
                  </a:txBody>
                  <a:tcPr/>
                </a:tc>
                <a:tc>
                  <a:txBody>
                    <a:bodyPr/>
                    <a:lstStyle/>
                    <a:p>
                      <a:r>
                        <a:rPr lang="fr-FR" sz="2400" dirty="0"/>
                        <a:t>I + G = </a:t>
                      </a:r>
                      <a:r>
                        <a:rPr lang="fr-FR" sz="2400" dirty="0" err="1"/>
                        <a:t>Sp</a:t>
                      </a:r>
                      <a:r>
                        <a:rPr lang="fr-FR" sz="2400" dirty="0"/>
                        <a:t> + T</a:t>
                      </a:r>
                    </a:p>
                    <a:p>
                      <a:r>
                        <a:rPr lang="fr-FR" sz="2400" b="1" dirty="0"/>
                        <a:t>I = </a:t>
                      </a:r>
                      <a:r>
                        <a:rPr lang="fr-FR" sz="2400" b="1" dirty="0" err="1"/>
                        <a:t>Sp</a:t>
                      </a:r>
                      <a:r>
                        <a:rPr lang="fr-FR" sz="2400" b="1" dirty="0"/>
                        <a:t> +</a:t>
                      </a:r>
                      <a:r>
                        <a:rPr lang="fr-FR" sz="2400" b="1" dirty="0" err="1"/>
                        <a:t>Sg</a:t>
                      </a:r>
                      <a:r>
                        <a:rPr lang="fr-FR" sz="2400" b="1" dirty="0"/>
                        <a:t> = S</a:t>
                      </a:r>
                      <a:endParaRPr lang="en-US" sz="2400" b="1" dirty="0"/>
                    </a:p>
                  </a:txBody>
                  <a:tcPr/>
                </a:tc>
                <a:tc>
                  <a:txBody>
                    <a:bodyPr/>
                    <a:lstStyle/>
                    <a:p>
                      <a:r>
                        <a:rPr lang="fr-FR" sz="2400" dirty="0"/>
                        <a:t>S = Y –</a:t>
                      </a:r>
                      <a:r>
                        <a:rPr lang="fr-FR" sz="2400" baseline="0" dirty="0"/>
                        <a:t> G – C</a:t>
                      </a:r>
                      <a:endParaRPr lang="en-US" sz="2400" dirty="0"/>
                    </a:p>
                  </a:txBody>
                  <a:tcPr/>
                </a:tc>
                <a:extLst>
                  <a:ext uri="{0D108BD9-81ED-4DB2-BD59-A6C34878D82A}">
                    <a16:rowId xmlns:a16="http://schemas.microsoft.com/office/drawing/2014/main" val="10002"/>
                  </a:ext>
                </a:extLst>
              </a:tr>
              <a:tr h="1028700">
                <a:tc>
                  <a:txBody>
                    <a:bodyPr/>
                    <a:lstStyle/>
                    <a:p>
                      <a:r>
                        <a:rPr lang="el-GR" sz="2400" dirty="0"/>
                        <a:t>ΑΟΜΚ</a:t>
                      </a:r>
                      <a:endParaRPr lang="en-US" sz="2400" dirty="0"/>
                    </a:p>
                  </a:txBody>
                  <a:tcPr/>
                </a:tc>
                <a:tc>
                  <a:txBody>
                    <a:bodyPr/>
                    <a:lstStyle/>
                    <a:p>
                      <a:r>
                        <a:rPr lang="en-GB" sz="2400" dirty="0"/>
                        <a:t>Y= C+I+G +CA</a:t>
                      </a:r>
                      <a:endParaRPr lang="en-US" sz="2400" dirty="0"/>
                    </a:p>
                  </a:txBody>
                  <a:tcPr/>
                </a:tc>
                <a:tc>
                  <a:txBody>
                    <a:bodyPr/>
                    <a:lstStyle/>
                    <a:p>
                      <a:r>
                        <a:rPr lang="en-GB" sz="2400" dirty="0">
                          <a:solidFill>
                            <a:srgbClr val="FF0000"/>
                          </a:solidFill>
                        </a:rPr>
                        <a:t>I + G + EX =</a:t>
                      </a:r>
                    </a:p>
                    <a:p>
                      <a:r>
                        <a:rPr lang="en-GB" sz="2400" dirty="0" err="1">
                          <a:solidFill>
                            <a:srgbClr val="FF0000"/>
                          </a:solidFill>
                        </a:rPr>
                        <a:t>Sp</a:t>
                      </a:r>
                      <a:r>
                        <a:rPr lang="en-GB" sz="2400" dirty="0">
                          <a:solidFill>
                            <a:srgbClr val="FF0000"/>
                          </a:solidFill>
                        </a:rPr>
                        <a:t> + T + IM</a:t>
                      </a:r>
                      <a:endParaRPr lang="en-US" sz="2400" dirty="0">
                        <a:solidFill>
                          <a:srgbClr val="FF0000"/>
                        </a:solidFill>
                      </a:endParaRPr>
                    </a:p>
                  </a:txBody>
                  <a:tcPr/>
                </a:tc>
                <a:tc>
                  <a:txBody>
                    <a:bodyPr/>
                    <a:lstStyle/>
                    <a:p>
                      <a:r>
                        <a:rPr lang="en-GB" sz="2400" dirty="0"/>
                        <a:t>S = Y-G-C</a:t>
                      </a:r>
                      <a:r>
                        <a:rPr lang="en-GB" sz="2400" baseline="0" dirty="0"/>
                        <a:t> + CA</a:t>
                      </a:r>
                    </a:p>
                    <a:p>
                      <a:r>
                        <a:rPr lang="en-GB" sz="2400" b="1" baseline="0" dirty="0"/>
                        <a:t>S= I + CA</a:t>
                      </a:r>
                      <a:endParaRPr lang="en-US" sz="2400" b="1" dirty="0"/>
                    </a:p>
                  </a:txBody>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fld id="{6F80338C-7267-4363-B749-58AFCE06DD7B}" type="slidenum">
              <a:rPr lang="en-US" smtClean="0"/>
              <a:pPr/>
              <a:t>17</a:t>
            </a:fld>
            <a:endParaRPr lang="en-US"/>
          </a:p>
        </p:txBody>
      </p:sp>
    </p:spTree>
    <p:extLst>
      <p:ext uri="{BB962C8B-B14F-4D97-AF65-F5344CB8AC3E}">
        <p14:creationId xmlns:p14="http://schemas.microsoft.com/office/powerpoint/2010/main" val="9101270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a:solidFill>
                  <a:schemeClr val="tx2"/>
                </a:solidFill>
              </a:rPr>
              <a:t>Πρώτο συμπέρασμα</a:t>
            </a:r>
            <a:r>
              <a:rPr lang="en-GB" sz="3600" b="1" dirty="0">
                <a:solidFill>
                  <a:schemeClr val="tx2"/>
                </a:solidFill>
              </a:rPr>
              <a:t>: </a:t>
            </a:r>
            <a:r>
              <a:rPr lang="el-GR" sz="3600" b="1" dirty="0">
                <a:solidFill>
                  <a:schemeClr val="tx2"/>
                </a:solidFill>
              </a:rPr>
              <a:t>Εθνική αποταμίευση (</a:t>
            </a:r>
            <a:r>
              <a:rPr lang="en-GB" sz="3600" b="1" dirty="0">
                <a:solidFill>
                  <a:schemeClr val="tx2"/>
                </a:solidFill>
              </a:rPr>
              <a:t>S)</a:t>
            </a:r>
            <a:endParaRPr lang="en-US" sz="3600" b="1" dirty="0">
              <a:solidFill>
                <a:schemeClr val="tx2"/>
              </a:solidFill>
            </a:endParaRPr>
          </a:p>
        </p:txBody>
      </p:sp>
      <p:sp>
        <p:nvSpPr>
          <p:cNvPr id="3" name="Content Placeholder 2"/>
          <p:cNvSpPr>
            <a:spLocks noGrp="1"/>
          </p:cNvSpPr>
          <p:nvPr>
            <p:ph idx="1"/>
          </p:nvPr>
        </p:nvSpPr>
        <p:spPr/>
        <p:txBody>
          <a:bodyPr>
            <a:normAutofit fontScale="92500" lnSpcReduction="10000"/>
          </a:bodyPr>
          <a:lstStyle/>
          <a:p>
            <a:pPr algn="just"/>
            <a:r>
              <a:rPr lang="el-GR" dirty="0"/>
              <a:t>Μία κλειστή οικονομία μπορεί να αποταμιεύει μόνο αυξάνοντας το απόθεμα κεφαλαίου της (</a:t>
            </a:r>
            <a:r>
              <a:rPr lang="en-GB" dirty="0"/>
              <a:t>S=</a:t>
            </a:r>
            <a:r>
              <a:rPr lang="el-GR" dirty="0"/>
              <a:t>Δ</a:t>
            </a:r>
            <a:r>
              <a:rPr lang="en-GB" dirty="0"/>
              <a:t>K=I).</a:t>
            </a:r>
          </a:p>
          <a:p>
            <a:pPr algn="just"/>
            <a:r>
              <a:rPr lang="el-GR" dirty="0"/>
              <a:t>Μία ανοικτή οικονομία μπορεί να αποταμιεύει, είτε αυξάνοντας το απόθεμα κεφαλαίου της, είτε αποκτώντας πλούτο στο εξωτερικό</a:t>
            </a:r>
            <a:r>
              <a:rPr lang="en-GB" dirty="0"/>
              <a:t> (S=I+CA)</a:t>
            </a:r>
            <a:r>
              <a:rPr lang="el-GR" dirty="0"/>
              <a:t>. </a:t>
            </a:r>
            <a:endParaRPr lang="en-GB" dirty="0"/>
          </a:p>
          <a:p>
            <a:pPr algn="just"/>
            <a:r>
              <a:rPr lang="el-GR" dirty="0"/>
              <a:t>Με άλλα λόγια: Όταν οι επενδύσεις υπερβαίνουν τις αποταμιεύσεις, η διαφορά καλύπτεται από το έλλειμμα στο ισοζύγιο τρεχουσών συναλλαγών </a:t>
            </a:r>
            <a:r>
              <a:rPr lang="el-GR" dirty="0">
                <a:solidFill>
                  <a:srgbClr val="FF0000"/>
                </a:solidFill>
              </a:rPr>
              <a:t>(Ι-</a:t>
            </a:r>
            <a:r>
              <a:rPr lang="fr-FR" dirty="0">
                <a:solidFill>
                  <a:srgbClr val="FF0000"/>
                </a:solidFill>
              </a:rPr>
              <a:t>S= -C</a:t>
            </a:r>
            <a:r>
              <a:rPr lang="en-GB" dirty="0">
                <a:solidFill>
                  <a:srgbClr val="FF0000"/>
                </a:solidFill>
              </a:rPr>
              <a:t>A</a:t>
            </a:r>
            <a:r>
              <a:rPr lang="en-GB" dirty="0"/>
              <a:t>)</a:t>
            </a:r>
          </a:p>
          <a:p>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18</a:t>
            </a:fld>
            <a:endParaRPr lang="en-US"/>
          </a:p>
        </p:txBody>
      </p:sp>
    </p:spTree>
    <p:extLst>
      <p:ext uri="{BB962C8B-B14F-4D97-AF65-F5344CB8AC3E}">
        <p14:creationId xmlns:p14="http://schemas.microsoft.com/office/powerpoint/2010/main" val="1551897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solidFill>
                  <a:schemeClr val="tx2"/>
                </a:solidFill>
              </a:rPr>
              <a:t>Δεύτερο συμπέρασμα: Ιδιωτική αποταμίευση </a:t>
            </a:r>
            <a:r>
              <a:rPr lang="en-GB" b="1" dirty="0">
                <a:solidFill>
                  <a:schemeClr val="tx2"/>
                </a:solidFill>
              </a:rPr>
              <a:t>(</a:t>
            </a:r>
            <a:r>
              <a:rPr lang="en-GB" b="1" dirty="0" err="1">
                <a:solidFill>
                  <a:schemeClr val="tx2"/>
                </a:solidFill>
              </a:rPr>
              <a:t>Sp</a:t>
            </a:r>
            <a:r>
              <a:rPr lang="en-GB" b="1" dirty="0">
                <a:solidFill>
                  <a:schemeClr val="tx2"/>
                </a:solidFill>
              </a:rPr>
              <a:t>)</a:t>
            </a:r>
            <a:endParaRPr lang="en-US" b="1" dirty="0">
              <a:solidFill>
                <a:schemeClr val="tx2"/>
              </a:solidFill>
            </a:endParaRPr>
          </a:p>
        </p:txBody>
      </p:sp>
      <p:sp>
        <p:nvSpPr>
          <p:cNvPr id="3" name="Content Placeholder 2"/>
          <p:cNvSpPr>
            <a:spLocks noGrp="1"/>
          </p:cNvSpPr>
          <p:nvPr>
            <p:ph idx="1"/>
          </p:nvPr>
        </p:nvSpPr>
        <p:spPr/>
        <p:txBody>
          <a:bodyPr>
            <a:normAutofit fontScale="92500" lnSpcReduction="20000"/>
          </a:bodyPr>
          <a:lstStyle/>
          <a:p>
            <a:pPr algn="just"/>
            <a:r>
              <a:rPr lang="el-GR" dirty="0"/>
              <a:t>Ι</a:t>
            </a:r>
            <a:r>
              <a:rPr lang="fr-FR" dirty="0"/>
              <a:t> </a:t>
            </a:r>
            <a:r>
              <a:rPr lang="el-GR" dirty="0"/>
              <a:t>+</a:t>
            </a:r>
            <a:r>
              <a:rPr lang="fr-FR" dirty="0"/>
              <a:t> G + EX = </a:t>
            </a:r>
            <a:r>
              <a:rPr lang="fr-FR" dirty="0" err="1"/>
              <a:t>Sp</a:t>
            </a:r>
            <a:r>
              <a:rPr lang="fr-FR" dirty="0"/>
              <a:t> + T + I</a:t>
            </a:r>
            <a:r>
              <a:rPr lang="en-GB" dirty="0"/>
              <a:t>M </a:t>
            </a:r>
            <a:r>
              <a:rPr lang="en-GB" dirty="0">
                <a:sym typeface="Wingdings" panose="05000000000000000000" pitchFamily="2" charset="2"/>
              </a:rPr>
              <a:t></a:t>
            </a:r>
            <a:endParaRPr lang="en-GB" dirty="0"/>
          </a:p>
          <a:p>
            <a:pPr algn="just"/>
            <a:r>
              <a:rPr lang="en-GB" b="1" dirty="0" err="1"/>
              <a:t>Sp</a:t>
            </a:r>
            <a:r>
              <a:rPr lang="en-GB" b="1" dirty="0"/>
              <a:t> = I + (EX – IM) + (G-T) </a:t>
            </a:r>
            <a:r>
              <a:rPr lang="en-GB" dirty="0">
                <a:sym typeface="Wingdings" panose="05000000000000000000" pitchFamily="2" charset="2"/>
              </a:rPr>
              <a:t></a:t>
            </a:r>
            <a:endParaRPr lang="en-GB" dirty="0"/>
          </a:p>
          <a:p>
            <a:pPr algn="just"/>
            <a:r>
              <a:rPr lang="en-GB" dirty="0" err="1"/>
              <a:t>Sp</a:t>
            </a:r>
            <a:r>
              <a:rPr lang="en-GB" dirty="0"/>
              <a:t> = I + CA – </a:t>
            </a:r>
            <a:r>
              <a:rPr lang="en-GB" dirty="0" err="1"/>
              <a:t>Sg</a:t>
            </a:r>
            <a:r>
              <a:rPr lang="el-GR" dirty="0"/>
              <a:t>          [ή </a:t>
            </a:r>
            <a:r>
              <a:rPr lang="en-GB" dirty="0"/>
              <a:t>S = I + CA]</a:t>
            </a:r>
            <a:r>
              <a:rPr lang="el-GR" dirty="0"/>
              <a:t> </a:t>
            </a:r>
          </a:p>
          <a:p>
            <a:pPr algn="just"/>
            <a:r>
              <a:rPr lang="el-GR" dirty="0"/>
              <a:t>Ιδιωτική αποταμίευση = εγχώριες επενδύσεις + ισοζύγιο τρεχουσών συναλλαγών + δημόσιο έλλειμμα</a:t>
            </a:r>
            <a:r>
              <a:rPr lang="fr-FR" dirty="0"/>
              <a:t> </a:t>
            </a:r>
            <a:r>
              <a:rPr lang="en-GB" dirty="0"/>
              <a:t>(</a:t>
            </a:r>
            <a:r>
              <a:rPr lang="el-GR" dirty="0"/>
              <a:t>αρνητική δημόσια αποταμίευση).</a:t>
            </a:r>
          </a:p>
          <a:p>
            <a:pPr algn="just"/>
            <a:r>
              <a:rPr lang="el-GR" dirty="0"/>
              <a:t>Προσοχή: Πρόκειται για ταυτότητα. Είναι εξορισμού αληθινή, αλλά δεν εξηγεί πως η μεταβολή μίας μεταβλητής θα επηρεάσει τις υπόλοιπες.</a:t>
            </a: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19</a:t>
            </a:fld>
            <a:endParaRPr lang="en-US"/>
          </a:p>
        </p:txBody>
      </p:sp>
    </p:spTree>
    <p:extLst>
      <p:ext uri="{BB962C8B-B14F-4D97-AF65-F5344CB8AC3E}">
        <p14:creationId xmlns:p14="http://schemas.microsoft.com/office/powerpoint/2010/main" val="4003522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BA5F5-AE0C-7719-AAE6-B92C7C28AE06}"/>
              </a:ext>
            </a:extLst>
          </p:cNvPr>
          <p:cNvSpPr>
            <a:spLocks noGrp="1"/>
          </p:cNvSpPr>
          <p:nvPr>
            <p:ph idx="1"/>
          </p:nvPr>
        </p:nvSpPr>
        <p:spPr>
          <a:xfrm>
            <a:off x="457200" y="1242449"/>
            <a:ext cx="8229600" cy="4525963"/>
          </a:xfrm>
        </p:spPr>
        <p:txBody>
          <a:bodyPr>
            <a:normAutofit fontScale="92500" lnSpcReduction="20000"/>
          </a:bodyPr>
          <a:lstStyle/>
          <a:p>
            <a:pPr algn="just"/>
            <a:r>
              <a:rPr lang="el-GR" dirty="0"/>
              <a:t>Αποτελούν ένα ολοκληρωμένο στατιστικό σύστημα που καταγράφει ποσοτικά τις οικονομικές δραστηριότητες μιας χώρας (παραγωγή, κατανάλωση, επενδύσεις, αποταμίευση) σε ετήσια ή τριμηνιαία βάση.</a:t>
            </a:r>
          </a:p>
          <a:p>
            <a:pPr algn="just"/>
            <a:r>
              <a:rPr lang="el-GR" dirty="0"/>
              <a:t>Βασίζονται σε διεθνή πρότυπα (όπως το ESA 2010 στην Ευρώπη), παρέχοντας κρίσιμα μακροοικονομικά μεγέθη, με κυριότερο το Ακαθάριστο Εγχώριο Προϊόν (ΑΕΠ), για την ανάλυση και χάραξη οικονομικής και κοινωνικής πολιτικής.</a:t>
            </a:r>
          </a:p>
        </p:txBody>
      </p:sp>
      <p:sp>
        <p:nvSpPr>
          <p:cNvPr id="4" name="Slide Number Placeholder 3">
            <a:extLst>
              <a:ext uri="{FF2B5EF4-FFF2-40B4-BE49-F238E27FC236}">
                <a16:creationId xmlns:a16="http://schemas.microsoft.com/office/drawing/2014/main" id="{8A482882-E485-D22C-43A3-8337D7B06C66}"/>
              </a:ext>
            </a:extLst>
          </p:cNvPr>
          <p:cNvSpPr>
            <a:spLocks noGrp="1"/>
          </p:cNvSpPr>
          <p:nvPr>
            <p:ph type="sldNum" sz="quarter" idx="12"/>
          </p:nvPr>
        </p:nvSpPr>
        <p:spPr/>
        <p:txBody>
          <a:bodyPr/>
          <a:lstStyle/>
          <a:p>
            <a:fld id="{6F80338C-7267-4363-B749-58AFCE06DD7B}" type="slidenum">
              <a:rPr lang="en-US" smtClean="0"/>
              <a:pPr/>
              <a:t>2</a:t>
            </a:fld>
            <a:endParaRPr lang="en-US"/>
          </a:p>
        </p:txBody>
      </p:sp>
      <p:sp>
        <p:nvSpPr>
          <p:cNvPr id="5" name="Title 1">
            <a:extLst>
              <a:ext uri="{FF2B5EF4-FFF2-40B4-BE49-F238E27FC236}">
                <a16:creationId xmlns:a16="http://schemas.microsoft.com/office/drawing/2014/main" id="{7F94D3AA-3B84-EFB0-D265-B1153CCD6964}"/>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Εθνικοί Λογαριασμοί</a:t>
            </a:r>
            <a:endParaRPr lang="en-US" sz="4000" b="1" dirty="0">
              <a:solidFill>
                <a:schemeClr val="tx2"/>
              </a:solidFill>
            </a:endParaRPr>
          </a:p>
        </p:txBody>
      </p:sp>
    </p:spTree>
    <p:extLst>
      <p:ext uri="{BB962C8B-B14F-4D97-AF65-F5344CB8AC3E}">
        <p14:creationId xmlns:p14="http://schemas.microsoft.com/office/powerpoint/2010/main" val="1666642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706EB-DBD0-ED80-34BC-3D8B36509DA3}"/>
              </a:ext>
            </a:extLst>
          </p:cNvPr>
          <p:cNvSpPr>
            <a:spLocks noGrp="1"/>
          </p:cNvSpPr>
          <p:nvPr>
            <p:ph idx="1"/>
          </p:nvPr>
        </p:nvSpPr>
        <p:spPr>
          <a:xfrm>
            <a:off x="425245" y="1415180"/>
            <a:ext cx="8229600" cy="4525963"/>
          </a:xfrm>
        </p:spPr>
        <p:txBody>
          <a:bodyPr>
            <a:normAutofit/>
          </a:bodyPr>
          <a:lstStyle/>
          <a:p>
            <a:pPr algn="just"/>
            <a:r>
              <a:rPr lang="el-GR" dirty="0"/>
              <a:t>Το δημοσιονομικό έλλειμμα συμβαίνει όταν οι κρατικές δαπάνες υπερβαίνουν τα έσοδα σε ένα έτος, αποτελώντας τη διαφορά εσόδων-εξόδων της γενικής κυβέρνησης.</a:t>
            </a:r>
          </a:p>
          <a:p>
            <a:pPr algn="just"/>
            <a:r>
              <a:rPr lang="el-GR" dirty="0"/>
              <a:t>Αντίθετα, το πρωτογενές έλλειμμα δεν περιλαμβάνει τους τόκους για το χρέος. </a:t>
            </a:r>
          </a:p>
        </p:txBody>
      </p:sp>
      <p:sp>
        <p:nvSpPr>
          <p:cNvPr id="4" name="Slide Number Placeholder 3">
            <a:extLst>
              <a:ext uri="{FF2B5EF4-FFF2-40B4-BE49-F238E27FC236}">
                <a16:creationId xmlns:a16="http://schemas.microsoft.com/office/drawing/2014/main" id="{9118DE65-5F18-D666-22BD-FDFFE1DF2EDF}"/>
              </a:ext>
            </a:extLst>
          </p:cNvPr>
          <p:cNvSpPr>
            <a:spLocks noGrp="1"/>
          </p:cNvSpPr>
          <p:nvPr>
            <p:ph type="sldNum" sz="quarter" idx="12"/>
          </p:nvPr>
        </p:nvSpPr>
        <p:spPr/>
        <p:txBody>
          <a:bodyPr/>
          <a:lstStyle/>
          <a:p>
            <a:fld id="{6F80338C-7267-4363-B749-58AFCE06DD7B}" type="slidenum">
              <a:rPr lang="en-US" smtClean="0"/>
              <a:pPr/>
              <a:t>20</a:t>
            </a:fld>
            <a:endParaRPr lang="en-US"/>
          </a:p>
        </p:txBody>
      </p:sp>
      <p:sp>
        <p:nvSpPr>
          <p:cNvPr id="5" name="Title 1">
            <a:extLst>
              <a:ext uri="{FF2B5EF4-FFF2-40B4-BE49-F238E27FC236}">
                <a16:creationId xmlns:a16="http://schemas.microsoft.com/office/drawing/2014/main" id="{F7E2A31A-46E8-76BD-27D0-74E906B036B2}"/>
              </a:ext>
            </a:extLst>
          </p:cNvPr>
          <p:cNvSpPr>
            <a:spLocks noGrp="1"/>
          </p:cNvSpPr>
          <p:nvPr>
            <p:ph type="title"/>
          </p:nvPr>
        </p:nvSpPr>
        <p:spPr>
          <a:xfrm>
            <a:off x="457200" y="274638"/>
            <a:ext cx="8229600" cy="1143000"/>
          </a:xfrm>
        </p:spPr>
        <p:txBody>
          <a:bodyPr>
            <a:normAutofit/>
          </a:bodyPr>
          <a:lstStyle/>
          <a:p>
            <a:r>
              <a:rPr lang="el-GR" b="1" dirty="0">
                <a:solidFill>
                  <a:schemeClr val="tx2"/>
                </a:solidFill>
              </a:rPr>
              <a:t>Δημοσιονομικό έλλειμμα </a:t>
            </a:r>
            <a:endParaRPr lang="en-US" b="1" dirty="0">
              <a:solidFill>
                <a:schemeClr val="tx2"/>
              </a:solidFill>
            </a:endParaRPr>
          </a:p>
        </p:txBody>
      </p:sp>
    </p:spTree>
    <p:extLst>
      <p:ext uri="{BB962C8B-B14F-4D97-AF65-F5344CB8AC3E}">
        <p14:creationId xmlns:p14="http://schemas.microsoft.com/office/powerpoint/2010/main" val="29792696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562FE-7934-80CA-8DC3-E32AE1D806E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E2F049-9124-2C3C-D5A4-DC20BE85611D}"/>
              </a:ext>
            </a:extLst>
          </p:cNvPr>
          <p:cNvSpPr>
            <a:spLocks noGrp="1"/>
          </p:cNvSpPr>
          <p:nvPr>
            <p:ph idx="1"/>
          </p:nvPr>
        </p:nvSpPr>
        <p:spPr>
          <a:xfrm>
            <a:off x="437535" y="1589703"/>
            <a:ext cx="8229600" cy="4941170"/>
          </a:xfrm>
        </p:spPr>
        <p:txBody>
          <a:bodyPr>
            <a:noAutofit/>
          </a:bodyPr>
          <a:lstStyle/>
          <a:p>
            <a:pPr marL="0" indent="0" algn="just">
              <a:buNone/>
            </a:pPr>
            <a:r>
              <a:rPr lang="el-GR" sz="1600" b="1" dirty="0"/>
              <a:t>Ορισμός</a:t>
            </a:r>
            <a:r>
              <a:rPr lang="el-GR" sz="1600" dirty="0"/>
              <a:t>: Η διαφορά μεταξύ των εσόδων (φόροι, εισφορές) και των δαπανών (μισθοί, συντάξεις, δημόσιες επενδύσεις) μιας κυβέρνησης, όταν τα έξοδα είναι περισσότερα από τα έσοδα.</a:t>
            </a:r>
          </a:p>
          <a:p>
            <a:pPr marL="0" indent="0" algn="just">
              <a:buNone/>
            </a:pPr>
            <a:r>
              <a:rPr lang="el-GR" sz="1600" dirty="0"/>
              <a:t>   </a:t>
            </a:r>
          </a:p>
          <a:p>
            <a:pPr marL="0" indent="0" algn="just">
              <a:buNone/>
            </a:pPr>
            <a:r>
              <a:rPr lang="el-GR" sz="1600" b="1" dirty="0"/>
              <a:t>Πρωτογενές </a:t>
            </a:r>
            <a:r>
              <a:rPr lang="el-GR" sz="1600" b="1" dirty="0" err="1"/>
              <a:t>vs</a:t>
            </a:r>
            <a:r>
              <a:rPr lang="el-GR" sz="1600" b="1" dirty="0"/>
              <a:t> Συνολικό Έλλειμμα</a:t>
            </a:r>
            <a:r>
              <a:rPr lang="el-GR" sz="1600" dirty="0"/>
              <a:t>: Το πρωτογενές έλλειμμα εστιάζει στο αν τα έσοδα καλύπτουν τις δαπάνες χωρίς να υπολογίζονται οι τόκοι εξυπηρέτησης του δημοσίου χρέους.</a:t>
            </a:r>
          </a:p>
          <a:p>
            <a:pPr marL="0" indent="0" algn="just">
              <a:buNone/>
            </a:pPr>
            <a:endParaRPr lang="el-GR" sz="1600" dirty="0"/>
          </a:p>
          <a:p>
            <a:pPr marL="0" indent="0" algn="just">
              <a:buNone/>
            </a:pPr>
            <a:r>
              <a:rPr lang="el-GR" sz="1600" b="1" dirty="0"/>
              <a:t>Επίπτωση</a:t>
            </a:r>
            <a:r>
              <a:rPr lang="el-GR" sz="1600" dirty="0"/>
              <a:t>: Χρηματοδοτείται μέσω δανεισμού, αυξάνοντας το συνολικό δημόσιο χρέος.</a:t>
            </a:r>
          </a:p>
          <a:p>
            <a:pPr marL="0" indent="0" algn="just">
              <a:buNone/>
            </a:pPr>
            <a:endParaRPr lang="el-GR" sz="1600" dirty="0"/>
          </a:p>
          <a:p>
            <a:pPr marL="0" indent="0" algn="just">
              <a:buNone/>
            </a:pPr>
            <a:r>
              <a:rPr lang="el-GR" sz="1600" b="1" dirty="0"/>
              <a:t>Ελληνική Πραγματικότητα 2024</a:t>
            </a:r>
            <a:r>
              <a:rPr lang="el-GR" sz="1600" dirty="0"/>
              <a:t>: Σύμφωνα με στοιχεία, το 2024 η γενική κυβέρνηση στην Ελλάδα εμφάνισε θετικό ισοζύγιο (πλεόνασμα) 1,3% του ΑΕΠ, σε αντίθεση με το έλλειμμα 1,4% το 2023.</a:t>
            </a:r>
          </a:p>
          <a:p>
            <a:pPr marL="0" indent="0" algn="just">
              <a:buNone/>
            </a:pPr>
            <a:endParaRPr lang="el-GR" sz="1600" dirty="0"/>
          </a:p>
          <a:p>
            <a:pPr marL="0" indent="0" algn="just">
              <a:buNone/>
            </a:pPr>
            <a:r>
              <a:rPr lang="el-GR" sz="1600" b="1" dirty="0"/>
              <a:t>Ιστορικό Πλαίσιο</a:t>
            </a:r>
            <a:r>
              <a:rPr lang="el-GR" sz="1600" dirty="0"/>
              <a:t>: Στην Ελλάδα, τα ελλείμματα διογκώθηκαν σταδιακά από τις αρχές της δεκαετίας του 1980, με κορύφωση σε ορισμένες περιόδους, όπως το 1992-1997 ή το 2009-2010 πριν την ένταξη της χώρας στον μηχανισμό διάσωσης του ΔΝΤ και της Ευρώπης. </a:t>
            </a:r>
          </a:p>
          <a:p>
            <a:pPr marL="0" indent="0" algn="just">
              <a:buNone/>
            </a:pPr>
            <a:endParaRPr lang="el-GR" sz="1600" dirty="0"/>
          </a:p>
          <a:p>
            <a:pPr marL="0" indent="0" algn="just">
              <a:buNone/>
            </a:pPr>
            <a:r>
              <a:rPr lang="el-GR" sz="1600" b="1" dirty="0"/>
              <a:t>Κρισιμότητα</a:t>
            </a:r>
            <a:r>
              <a:rPr lang="el-GR" sz="1600" dirty="0"/>
              <a:t>: Η διαχείριση του δημοσιονομικού ελλείμματος είναι κρίσιμη για τη βιωσιμότητα των δημόσιων οικονομικών και την αποφυγή υπερβολικού δανεισμού. </a:t>
            </a:r>
          </a:p>
        </p:txBody>
      </p:sp>
      <p:sp>
        <p:nvSpPr>
          <p:cNvPr id="4" name="Slide Number Placeholder 3">
            <a:extLst>
              <a:ext uri="{FF2B5EF4-FFF2-40B4-BE49-F238E27FC236}">
                <a16:creationId xmlns:a16="http://schemas.microsoft.com/office/drawing/2014/main" id="{4ED450F9-0D8D-1B76-6DCA-0E5C9E63EA93}"/>
              </a:ext>
            </a:extLst>
          </p:cNvPr>
          <p:cNvSpPr>
            <a:spLocks noGrp="1"/>
          </p:cNvSpPr>
          <p:nvPr>
            <p:ph type="sldNum" sz="quarter" idx="12"/>
          </p:nvPr>
        </p:nvSpPr>
        <p:spPr/>
        <p:txBody>
          <a:bodyPr/>
          <a:lstStyle/>
          <a:p>
            <a:fld id="{6F80338C-7267-4363-B749-58AFCE06DD7B}" type="slidenum">
              <a:rPr lang="en-US" smtClean="0"/>
              <a:pPr/>
              <a:t>21</a:t>
            </a:fld>
            <a:endParaRPr lang="en-US"/>
          </a:p>
        </p:txBody>
      </p:sp>
      <p:sp>
        <p:nvSpPr>
          <p:cNvPr id="5" name="Title 1">
            <a:extLst>
              <a:ext uri="{FF2B5EF4-FFF2-40B4-BE49-F238E27FC236}">
                <a16:creationId xmlns:a16="http://schemas.microsoft.com/office/drawing/2014/main" id="{04EBCB03-F2EC-2E78-0BF3-A9A08BE5072A}"/>
              </a:ext>
            </a:extLst>
          </p:cNvPr>
          <p:cNvSpPr>
            <a:spLocks noGrp="1"/>
          </p:cNvSpPr>
          <p:nvPr>
            <p:ph type="title"/>
          </p:nvPr>
        </p:nvSpPr>
        <p:spPr>
          <a:xfrm>
            <a:off x="457200" y="274638"/>
            <a:ext cx="8229600" cy="1143000"/>
          </a:xfrm>
        </p:spPr>
        <p:txBody>
          <a:bodyPr>
            <a:normAutofit fontScale="90000"/>
          </a:bodyPr>
          <a:lstStyle/>
          <a:p>
            <a:r>
              <a:rPr lang="el-GR" b="1" dirty="0">
                <a:solidFill>
                  <a:schemeClr val="tx2"/>
                </a:solidFill>
              </a:rPr>
              <a:t>Βασικά στοιχεία δημοσιονομικού Ελλείμματος</a:t>
            </a:r>
          </a:p>
        </p:txBody>
      </p:sp>
    </p:spTree>
    <p:extLst>
      <p:ext uri="{BB962C8B-B14F-4D97-AF65-F5344CB8AC3E}">
        <p14:creationId xmlns:p14="http://schemas.microsoft.com/office/powerpoint/2010/main" val="11021160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15400" cy="792162"/>
          </a:xfrm>
        </p:spPr>
        <p:txBody>
          <a:bodyPr>
            <a:noAutofit/>
          </a:bodyPr>
          <a:lstStyle/>
          <a:p>
            <a:r>
              <a:rPr lang="el-GR" sz="3600" b="1" dirty="0">
                <a:solidFill>
                  <a:schemeClr val="tx2"/>
                </a:solidFill>
              </a:rPr>
              <a:t>Δίδυμα ελλείμματα</a:t>
            </a:r>
            <a:endParaRPr lang="en-US" sz="3600" b="1" dirty="0">
              <a:solidFill>
                <a:schemeClr val="tx2"/>
              </a:solidFill>
            </a:endParaRPr>
          </a:p>
        </p:txBody>
      </p:sp>
      <p:sp>
        <p:nvSpPr>
          <p:cNvPr id="3" name="Content Placeholder 2"/>
          <p:cNvSpPr>
            <a:spLocks noGrp="1"/>
          </p:cNvSpPr>
          <p:nvPr>
            <p:ph idx="1"/>
          </p:nvPr>
        </p:nvSpPr>
        <p:spPr>
          <a:xfrm>
            <a:off x="495300" y="1066800"/>
            <a:ext cx="8343900" cy="4525963"/>
          </a:xfrm>
        </p:spPr>
        <p:txBody>
          <a:bodyPr>
            <a:normAutofit fontScale="70000" lnSpcReduction="20000"/>
          </a:bodyPr>
          <a:lstStyle/>
          <a:p>
            <a:pPr algn="just"/>
            <a:r>
              <a:rPr lang="el-GR" dirty="0"/>
              <a:t>Τα </a:t>
            </a:r>
            <a:r>
              <a:rPr lang="en-US" dirty="0"/>
              <a:t>“</a:t>
            </a:r>
            <a:r>
              <a:rPr lang="el-GR" dirty="0"/>
              <a:t>δίδυμα ελλείμματα</a:t>
            </a:r>
            <a:r>
              <a:rPr lang="en-US" dirty="0"/>
              <a:t>”</a:t>
            </a:r>
            <a:r>
              <a:rPr lang="el-GR" dirty="0"/>
              <a:t> αναφέρονται στην ταυτόχρονη ύπαρξη μεγάλου δημοσιονομικού ελλείμματος (κρατικός προϋπολογισμός) και ελλείμματος τρεχουσών συναλλαγών (εμπορικό ισοζύγιο) σε μια οικονομία. </a:t>
            </a:r>
          </a:p>
          <a:p>
            <a:pPr algn="just"/>
            <a:r>
              <a:rPr lang="el-GR" dirty="0"/>
              <a:t>Αυτό το φαινόμενο, συχνά συνδεδεμένο με υψηλό δανεισμό, υποδηλώνει ότι μια χώρα ξοδεύει περισσότερα από όσα παράγει και εισάγει περισσότερα από όσα εξάγει. </a:t>
            </a:r>
          </a:p>
          <a:p>
            <a:pPr algn="just"/>
            <a:r>
              <a:rPr lang="el-GR" dirty="0"/>
              <a:t>Οδηγούν σε ανάγκη εξωτερικού δανεισμού, αυξημένο κόστος δανεισμού και, αν δεν αντιμετωπιστούν, σε οικονομική αστάθεια.</a:t>
            </a:r>
          </a:p>
          <a:p>
            <a:pPr algn="just"/>
            <a:r>
              <a:rPr lang="el-GR" dirty="0"/>
              <a:t>Συνήθως προκαλούνται από υπερβολικές δημόσιες δαπάνες, χαμηλή εγχώρια αποταμίευση ή μειωμένη ανταγωνιστικότητα της οικονομίας.</a:t>
            </a:r>
          </a:p>
          <a:p>
            <a:pPr algn="just"/>
            <a:r>
              <a:rPr lang="el-GR" dirty="0"/>
              <a:t>Η ύπαρξή τους έχει συσχετιστεί με κρίσεις χρέους, όπως στην πρόσφατη κρίση της Ελλάδος της περιόδου 2010-2018.</a:t>
            </a: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22</a:t>
            </a:fld>
            <a:endParaRPr lang="en-US"/>
          </a:p>
        </p:txBody>
      </p:sp>
    </p:spTree>
    <p:extLst>
      <p:ext uri="{BB962C8B-B14F-4D97-AF65-F5344CB8AC3E}">
        <p14:creationId xmlns:p14="http://schemas.microsoft.com/office/powerpoint/2010/main" val="31507687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a:solidFill>
                  <a:schemeClr val="tx2"/>
                </a:solidFill>
              </a:rPr>
              <a:t>Οι λογαριασμοί του ισοζυγίου πληρωμών</a:t>
            </a:r>
            <a:endParaRPr lang="en-US" sz="3600" b="1" dirty="0">
              <a:solidFill>
                <a:schemeClr val="tx2"/>
              </a:solidFill>
            </a:endParaRPr>
          </a:p>
        </p:txBody>
      </p:sp>
      <p:sp>
        <p:nvSpPr>
          <p:cNvPr id="3" name="Content Placeholder 2"/>
          <p:cNvSpPr>
            <a:spLocks noGrp="1"/>
          </p:cNvSpPr>
          <p:nvPr>
            <p:ph idx="1"/>
          </p:nvPr>
        </p:nvSpPr>
        <p:spPr/>
        <p:txBody>
          <a:bodyPr>
            <a:normAutofit lnSpcReduction="10000"/>
          </a:bodyPr>
          <a:lstStyle/>
          <a:p>
            <a:pPr algn="just"/>
            <a:r>
              <a:rPr lang="el-GR" altLang="en-US" sz="2400" dirty="0"/>
              <a:t>Οι λογαριασμοί του ισοζυγίου πληρωμών μιας χώρας παρακολουθούν τις πληρωμές στο εξωτερικό και τις εισπράξεις από το εξωτερικό.</a:t>
            </a:r>
            <a:endParaRPr lang="en-GB" altLang="en-US" sz="2400" dirty="0"/>
          </a:p>
          <a:p>
            <a:pPr algn="just">
              <a:lnSpc>
                <a:spcPct val="90000"/>
              </a:lnSpc>
              <a:spcBef>
                <a:spcPct val="50000"/>
              </a:spcBef>
            </a:pPr>
            <a:r>
              <a:rPr lang="en-GB" altLang="en-US" sz="2400" dirty="0"/>
              <a:t>X</a:t>
            </a:r>
            <a:r>
              <a:rPr lang="el-GR" altLang="en-US" sz="2400" dirty="0"/>
              <a:t>ωρίζονται σε τρεις γενικούς λογαριασμούς:</a:t>
            </a:r>
            <a:endParaRPr lang="en-US" altLang="en-US" sz="2400" dirty="0"/>
          </a:p>
          <a:p>
            <a:pPr lvl="1" algn="just">
              <a:lnSpc>
                <a:spcPct val="90000"/>
              </a:lnSpc>
              <a:spcBef>
                <a:spcPct val="50000"/>
              </a:spcBef>
            </a:pPr>
            <a:r>
              <a:rPr lang="el-GR" altLang="en-US" sz="2400" b="1" dirty="0"/>
              <a:t>Τρέχουσες συναλλαγές</a:t>
            </a:r>
            <a:r>
              <a:rPr lang="en-US" altLang="en-US" sz="2400" dirty="0"/>
              <a:t>:  </a:t>
            </a:r>
            <a:r>
              <a:rPr lang="el-GR" altLang="en-US" sz="2400" dirty="0"/>
              <a:t>λογαριασμοί για τις ροές αγαθών και υπηρεσιών (εισαγωγές και εξαγωγές) και μονομερών μεταβιβάσεων.</a:t>
            </a:r>
            <a:endParaRPr lang="en-US" altLang="en-US" sz="2400" dirty="0"/>
          </a:p>
          <a:p>
            <a:pPr lvl="1" algn="just">
              <a:lnSpc>
                <a:spcPct val="90000"/>
              </a:lnSpc>
              <a:spcBef>
                <a:spcPct val="50000"/>
              </a:spcBef>
            </a:pPr>
            <a:r>
              <a:rPr lang="el-GR" altLang="en-US" sz="2400" b="1" dirty="0"/>
              <a:t>Χρηματοοικονομικές συναλλαγές</a:t>
            </a:r>
            <a:r>
              <a:rPr lang="en-US" altLang="en-US" sz="2400" dirty="0"/>
              <a:t>:  </a:t>
            </a:r>
            <a:r>
              <a:rPr lang="el-GR" altLang="en-US" sz="2400" dirty="0"/>
              <a:t>λογαριασμοί για τις ροές χρηματοοικονομικών (περιουσιακών) στοιχείων. </a:t>
            </a:r>
            <a:endParaRPr lang="en-US" altLang="en-US" sz="2400" dirty="0"/>
          </a:p>
          <a:p>
            <a:pPr lvl="1" algn="just">
              <a:lnSpc>
                <a:spcPct val="90000"/>
              </a:lnSpc>
              <a:spcBef>
                <a:spcPct val="50000"/>
              </a:spcBef>
            </a:pPr>
            <a:r>
              <a:rPr lang="el-GR" altLang="en-US" sz="2400" b="1" dirty="0"/>
              <a:t>Κεφαλαιακές μεταβιβάσεις</a:t>
            </a:r>
            <a:r>
              <a:rPr lang="en-US" altLang="en-US" sz="2400" dirty="0"/>
              <a:t>: </a:t>
            </a:r>
            <a:r>
              <a:rPr lang="el-GR" altLang="en-US" sz="2400" dirty="0"/>
              <a:t>ροές ειδικών κατηγοριών περιουσιακών στοιχείων</a:t>
            </a:r>
            <a:r>
              <a:rPr lang="en-US" altLang="en-US" sz="2400" dirty="0"/>
              <a:t> </a:t>
            </a:r>
            <a:r>
              <a:rPr lang="el-GR" altLang="en-US" sz="2400" dirty="0"/>
              <a:t>(η διαγραφή χρεών, τα πνευματικά δικαιώματα και τα εμπορικά σήματα.</a:t>
            </a:r>
            <a:endParaRPr lang="en-US" altLang="en-US" sz="2400" dirty="0"/>
          </a:p>
          <a:p>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23</a:t>
            </a:fld>
            <a:endParaRPr lang="en-US"/>
          </a:p>
        </p:txBody>
      </p:sp>
    </p:spTree>
    <p:extLst>
      <p:ext uri="{BB962C8B-B14F-4D97-AF65-F5344CB8AC3E}">
        <p14:creationId xmlns:p14="http://schemas.microsoft.com/office/powerpoint/2010/main" val="1287737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a:solidFill>
                  <a:schemeClr val="tx2"/>
                </a:solidFill>
              </a:rPr>
              <a:t>Πρώτη βασική αρχή του Ισοζυγίου Πληρωμών</a:t>
            </a:r>
            <a:endParaRPr lang="en-US" sz="3600" b="1" dirty="0">
              <a:solidFill>
                <a:schemeClr val="tx2"/>
              </a:solidFill>
            </a:endParaRPr>
          </a:p>
        </p:txBody>
      </p:sp>
      <p:sp>
        <p:nvSpPr>
          <p:cNvPr id="3" name="Content Placeholder 2"/>
          <p:cNvSpPr>
            <a:spLocks noGrp="1"/>
          </p:cNvSpPr>
          <p:nvPr>
            <p:ph idx="1"/>
          </p:nvPr>
        </p:nvSpPr>
        <p:spPr/>
        <p:txBody>
          <a:bodyPr>
            <a:normAutofit fontScale="70000" lnSpcReduction="20000"/>
          </a:bodyPr>
          <a:lstStyle/>
          <a:p>
            <a:pPr algn="just"/>
            <a:r>
              <a:rPr lang="el-GR" dirty="0"/>
              <a:t>Κάθε συναλλαγή που καταλήγει σε μία πληρωμή προς το εξωτερικό καταχωρείται ως χρέωση (αρνητικό πρόσημο)</a:t>
            </a:r>
            <a:r>
              <a:rPr lang="en-US" dirty="0"/>
              <a:t>.</a:t>
            </a:r>
            <a:endParaRPr lang="el-GR" dirty="0"/>
          </a:p>
          <a:p>
            <a:pPr algn="just"/>
            <a:r>
              <a:rPr lang="el-GR" dirty="0"/>
              <a:t>Κάθε συναλλαγή που καταλήγει σε είσπραξη από το εξωτερικό καταχωρείται ως πίστωση (θετικό πρόσημο).</a:t>
            </a:r>
          </a:p>
          <a:p>
            <a:pPr algn="just"/>
            <a:r>
              <a:rPr lang="el-GR" dirty="0"/>
              <a:t>Το ποσό που δανειζόμαστε από το εξωτερικό καταχωρείται ως πίστωση.</a:t>
            </a:r>
          </a:p>
          <a:p>
            <a:pPr algn="just"/>
            <a:r>
              <a:rPr lang="el-GR" dirty="0"/>
              <a:t>Το ποσό που δανείζουμε στο εξωτερικό καταχωρείται ως χρέωση.</a:t>
            </a:r>
          </a:p>
          <a:p>
            <a:pPr algn="just"/>
            <a:r>
              <a:rPr lang="el-GR" dirty="0"/>
              <a:t>Κάθε συναλλαγή θα πρέπει να καταγράφεται την ίδια χρονική στιγμή στους λογαριασμούς όλων των θεσμικών τομέων που εμπλέκονται, ώστε να αποφεύγονται ασυνέπειες στο σύστημα. </a:t>
            </a:r>
          </a:p>
          <a:p>
            <a:pPr algn="just"/>
            <a:r>
              <a:rPr lang="el-GR" dirty="0"/>
              <a:t>Το ΕΣΛ, ως γενική αρχή δέχεται ότι οι συναλλαγές πρέπει να καταγράφονται τη στιγμή που δημιουργείται, μετασχηματίζεται ή εξαλείφεται μια οικονομική απαίτηση ή υποχρέωση.</a:t>
            </a: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24</a:t>
            </a:fld>
            <a:endParaRPr lang="en-US"/>
          </a:p>
        </p:txBody>
      </p:sp>
    </p:spTree>
    <p:extLst>
      <p:ext uri="{BB962C8B-B14F-4D97-AF65-F5344CB8AC3E}">
        <p14:creationId xmlns:p14="http://schemas.microsoft.com/office/powerpoint/2010/main" val="2994356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solidFill>
                  <a:schemeClr val="tx2"/>
                </a:solidFill>
              </a:rPr>
              <a:t>Δεύτερη βασική αρχή του Ισοζυγίου Πληρωμών</a:t>
            </a:r>
            <a:endParaRPr lang="en-US" b="1" dirty="0">
              <a:solidFill>
                <a:schemeClr val="tx2"/>
              </a:solidFill>
            </a:endParaRPr>
          </a:p>
        </p:txBody>
      </p:sp>
      <p:sp>
        <p:nvSpPr>
          <p:cNvPr id="3" name="Content Placeholder 2"/>
          <p:cNvSpPr>
            <a:spLocks noGrp="1"/>
          </p:cNvSpPr>
          <p:nvPr>
            <p:ph idx="1"/>
          </p:nvPr>
        </p:nvSpPr>
        <p:spPr/>
        <p:txBody>
          <a:bodyPr>
            <a:normAutofit fontScale="92500" lnSpcReduction="20000"/>
          </a:bodyPr>
          <a:lstStyle/>
          <a:p>
            <a:pPr algn="just"/>
            <a:r>
              <a:rPr lang="el-GR" altLang="en-US" dirty="0"/>
              <a:t>Μια διεθνής συναλλαγή αποτελείται από δύο μέρη και καταχωρίζεται δύο φορές στους λογαριασμούς: μια ως πίστωση</a:t>
            </a:r>
            <a:r>
              <a:rPr lang="en-US" altLang="en-US" dirty="0"/>
              <a:t> (+) </a:t>
            </a:r>
            <a:r>
              <a:rPr lang="el-GR" altLang="en-US" dirty="0"/>
              <a:t>και μια ως χρέωση</a:t>
            </a:r>
            <a:r>
              <a:rPr lang="en-US" altLang="en-US" dirty="0"/>
              <a:t> (-).</a:t>
            </a:r>
          </a:p>
          <a:p>
            <a:pPr algn="just"/>
            <a:r>
              <a:rPr lang="el-GR" altLang="en-US" dirty="0"/>
              <a:t>Λόγω της διπλής καταχώρισης κάθε συναλλαγής, οι λογαριασμοί του ισοζυγίου πληρωμών θα ισοζυγίζονται σύμφωνα με την ακόλουθη εξίσωση</a:t>
            </a:r>
            <a:r>
              <a:rPr lang="en-US" altLang="en-US" dirty="0"/>
              <a:t>:</a:t>
            </a:r>
          </a:p>
          <a:p>
            <a:pPr algn="just">
              <a:buNone/>
            </a:pPr>
            <a:r>
              <a:rPr lang="en-US" altLang="en-US" i="1" dirty="0"/>
              <a:t>	</a:t>
            </a:r>
            <a:r>
              <a:rPr lang="el-GR" altLang="en-US" i="1" dirty="0"/>
              <a:t>τρέχουσες συναλλαγές</a:t>
            </a:r>
            <a:r>
              <a:rPr lang="en-US" altLang="en-US" i="1" dirty="0"/>
              <a:t> + </a:t>
            </a:r>
          </a:p>
          <a:p>
            <a:pPr algn="just">
              <a:buNone/>
            </a:pPr>
            <a:r>
              <a:rPr lang="en-US" altLang="en-US" i="1" dirty="0"/>
              <a:t>		</a:t>
            </a:r>
            <a:r>
              <a:rPr lang="el-GR" altLang="en-US" i="1" dirty="0"/>
              <a:t>χρηματοοικονομικές συναλλαγές</a:t>
            </a:r>
            <a:r>
              <a:rPr lang="en-US" altLang="en-US" i="1" dirty="0"/>
              <a:t> + </a:t>
            </a:r>
          </a:p>
          <a:p>
            <a:pPr algn="just">
              <a:buNone/>
            </a:pPr>
            <a:r>
              <a:rPr lang="en-US" altLang="en-US" i="1" dirty="0"/>
              <a:t>			</a:t>
            </a:r>
            <a:r>
              <a:rPr lang="el-GR" altLang="en-US" i="1" dirty="0"/>
              <a:t>κεφαλαιακές μεταβιβάσεις</a:t>
            </a:r>
            <a:r>
              <a:rPr lang="en-US" altLang="en-US" i="1" dirty="0"/>
              <a:t> = 0</a:t>
            </a:r>
          </a:p>
          <a:p>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25</a:t>
            </a:fld>
            <a:endParaRPr lang="en-US"/>
          </a:p>
        </p:txBody>
      </p:sp>
    </p:spTree>
    <p:extLst>
      <p:ext uri="{BB962C8B-B14F-4D97-AF65-F5344CB8AC3E}">
        <p14:creationId xmlns:p14="http://schemas.microsoft.com/office/powerpoint/2010/main" val="18439099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l-GR" sz="3600" b="1" dirty="0">
                <a:solidFill>
                  <a:schemeClr val="tx2"/>
                </a:solidFill>
              </a:rPr>
              <a:t>Παράδειγμα διπλής καταχώρησης (Ι)</a:t>
            </a:r>
            <a:endParaRPr lang="en-US" sz="3600" b="1" dirty="0">
              <a:solidFill>
                <a:schemeClr val="tx2"/>
              </a:solidFill>
            </a:endParaRPr>
          </a:p>
        </p:txBody>
      </p:sp>
      <p:sp>
        <p:nvSpPr>
          <p:cNvPr id="3" name="Content Placeholder 2"/>
          <p:cNvSpPr>
            <a:spLocks noGrp="1"/>
          </p:cNvSpPr>
          <p:nvPr>
            <p:ph idx="1"/>
          </p:nvPr>
        </p:nvSpPr>
        <p:spPr/>
        <p:txBody>
          <a:bodyPr/>
          <a:lstStyle/>
          <a:p>
            <a:pPr algn="just">
              <a:lnSpc>
                <a:spcPct val="80000"/>
              </a:lnSpc>
              <a:spcBef>
                <a:spcPct val="50000"/>
              </a:spcBef>
            </a:pPr>
            <a:r>
              <a:rPr lang="el-GR" altLang="en-US" sz="2400" dirty="0"/>
              <a:t>Ένας κάτοικος των ΗΠΑ εισάγει ένα</a:t>
            </a:r>
            <a:r>
              <a:rPr lang="en-US" altLang="en-US" sz="2400" dirty="0"/>
              <a:t> </a:t>
            </a:r>
            <a:r>
              <a:rPr lang="el-GR" altLang="en-US" sz="2400" dirty="0"/>
              <a:t>πολυμηχάνημα</a:t>
            </a:r>
            <a:r>
              <a:rPr lang="en-US" altLang="en-US" sz="2400" dirty="0"/>
              <a:t> </a:t>
            </a:r>
            <a:r>
              <a:rPr lang="el-GR" altLang="en-US" sz="2400" dirty="0"/>
              <a:t>από την Ιαπωνία χρησιμοποιώντας την χρεωστική του κάρτα</a:t>
            </a:r>
            <a:r>
              <a:rPr lang="en-US" altLang="en-US" sz="2400" dirty="0"/>
              <a:t>.  </a:t>
            </a:r>
          </a:p>
          <a:p>
            <a:pPr algn="just">
              <a:lnSpc>
                <a:spcPct val="80000"/>
              </a:lnSpc>
              <a:spcBef>
                <a:spcPct val="50000"/>
              </a:spcBef>
            </a:pPr>
            <a:r>
              <a:rPr lang="el-GR" altLang="en-US" sz="2400" dirty="0"/>
              <a:t>Ο Ιάπωνας παραγωγός καταθέτει τα χρήματα στον τραπεζικό του λογαριασμό στο </a:t>
            </a:r>
            <a:r>
              <a:rPr lang="en-US" altLang="en-US" sz="2400" dirty="0"/>
              <a:t>San Francisco. </a:t>
            </a:r>
            <a:r>
              <a:rPr lang="el-GR" altLang="en-US" sz="2400" dirty="0"/>
              <a:t>Η τράπεζα πιστώνει τον λογαριασμό με το ποσό της κατάθεσης</a:t>
            </a:r>
            <a:r>
              <a:rPr lang="el-GR" altLang="en-US" dirty="0"/>
              <a:t>.</a:t>
            </a:r>
            <a:endParaRPr lang="en-US" altLang="en-US" dirty="0"/>
          </a:p>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56523158"/>
              </p:ext>
            </p:extLst>
          </p:nvPr>
        </p:nvGraphicFramePr>
        <p:xfrm>
          <a:off x="457200" y="3429000"/>
          <a:ext cx="8229600" cy="2621280"/>
        </p:xfrm>
        <a:graphic>
          <a:graphicData uri="http://schemas.openxmlformats.org/drawingml/2006/table">
            <a:tbl>
              <a:tblPr firstRow="1" bandRow="1">
                <a:tableStyleId>{5C22544A-7EE6-4342-B048-85BDC9FD1C3A}</a:tableStyleId>
              </a:tblPr>
              <a:tblGrid>
                <a:gridCol w="42672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609600">
                <a:tc>
                  <a:txBody>
                    <a:bodyPr/>
                    <a:lstStyle/>
                    <a:p>
                      <a:r>
                        <a:rPr lang="el-GR" sz="2000" dirty="0"/>
                        <a:t>Συναλλαγή</a:t>
                      </a:r>
                      <a:endParaRPr lang="en-US" sz="2000" dirty="0"/>
                    </a:p>
                  </a:txBody>
                  <a:tcPr/>
                </a:tc>
                <a:tc>
                  <a:txBody>
                    <a:bodyPr/>
                    <a:lstStyle/>
                    <a:p>
                      <a:r>
                        <a:rPr lang="el-GR" sz="2000" dirty="0"/>
                        <a:t>Πίστωση</a:t>
                      </a:r>
                      <a:endParaRPr lang="en-US" sz="2000" dirty="0"/>
                    </a:p>
                  </a:txBody>
                  <a:tcPr/>
                </a:tc>
                <a:tc>
                  <a:txBody>
                    <a:bodyPr/>
                    <a:lstStyle/>
                    <a:p>
                      <a:r>
                        <a:rPr lang="el-GR" sz="2000" dirty="0"/>
                        <a:t>Χρέωση</a:t>
                      </a:r>
                      <a:endParaRPr lang="en-US" sz="2000" dirty="0"/>
                    </a:p>
                  </a:txBody>
                  <a:tcPr/>
                </a:tc>
                <a:extLst>
                  <a:ext uri="{0D108BD9-81ED-4DB2-BD59-A6C34878D82A}">
                    <a16:rowId xmlns:a16="http://schemas.microsoft.com/office/drawing/2014/main" val="10000"/>
                  </a:ext>
                </a:extLst>
              </a:tr>
              <a:tr h="986589">
                <a:tc>
                  <a:txBody>
                    <a:bodyPr/>
                    <a:lstStyle/>
                    <a:p>
                      <a:r>
                        <a:rPr lang="el-GR" sz="2000"/>
                        <a:t>Αγορά</a:t>
                      </a:r>
                      <a:r>
                        <a:rPr lang="el-GR" sz="2000" baseline="0"/>
                        <a:t> πολυμηχανήματος</a:t>
                      </a:r>
                      <a:endParaRPr lang="el-GR" sz="2000" baseline="0" dirty="0"/>
                    </a:p>
                    <a:p>
                      <a:r>
                        <a:rPr lang="el-GR" sz="2000" baseline="0" dirty="0"/>
                        <a:t>(</a:t>
                      </a:r>
                      <a:r>
                        <a:rPr lang="el-GR" sz="2000" baseline="0"/>
                        <a:t>Τρέχουσες συναλλαγές, Εισαγωγή αγαθών)</a:t>
                      </a:r>
                      <a:endParaRPr lang="en-US" sz="2000" dirty="0"/>
                    </a:p>
                  </a:txBody>
                  <a:tcPr/>
                </a:tc>
                <a:tc>
                  <a:txBody>
                    <a:bodyPr/>
                    <a:lstStyle/>
                    <a:p>
                      <a:endParaRPr lang="en-US" sz="2000" dirty="0"/>
                    </a:p>
                  </a:txBody>
                  <a:tcPr/>
                </a:tc>
                <a:tc>
                  <a:txBody>
                    <a:bodyPr/>
                    <a:lstStyle/>
                    <a:p>
                      <a:r>
                        <a:rPr lang="el-GR" sz="2000" dirty="0"/>
                        <a:t>-1.000 $</a:t>
                      </a:r>
                      <a:endParaRPr lang="en-US" sz="2000" dirty="0"/>
                    </a:p>
                  </a:txBody>
                  <a:tcPr/>
                </a:tc>
                <a:extLst>
                  <a:ext uri="{0D108BD9-81ED-4DB2-BD59-A6C34878D82A}">
                    <a16:rowId xmlns:a16="http://schemas.microsoft.com/office/drawing/2014/main" val="10001"/>
                  </a:ext>
                </a:extLst>
              </a:tr>
              <a:tr h="793282">
                <a:tc>
                  <a:txBody>
                    <a:bodyPr/>
                    <a:lstStyle/>
                    <a:p>
                      <a:r>
                        <a:rPr lang="el-GR" sz="2000" dirty="0"/>
                        <a:t>Πώληση</a:t>
                      </a:r>
                      <a:r>
                        <a:rPr lang="el-GR" sz="2000" baseline="0" dirty="0"/>
                        <a:t> τραπεζικής κατάθεσης από την Τράπεζα (Χ/0 Συναλλαγές, Εξαγωγή περιουσιακών στοιχείων)</a:t>
                      </a:r>
                      <a:endParaRPr lang="en-US" sz="2000" dirty="0"/>
                    </a:p>
                  </a:txBody>
                  <a:tcPr/>
                </a:tc>
                <a:tc>
                  <a:txBody>
                    <a:bodyPr/>
                    <a:lstStyle/>
                    <a:p>
                      <a:r>
                        <a:rPr lang="el-GR" sz="2000" dirty="0"/>
                        <a:t>+1.000 $</a:t>
                      </a:r>
                      <a:endParaRPr lang="en-US" sz="2000" dirty="0"/>
                    </a:p>
                  </a:txBody>
                  <a:tcPr/>
                </a:tc>
                <a:tc>
                  <a:txBody>
                    <a:bodyPr/>
                    <a:lstStyle/>
                    <a:p>
                      <a:endParaRPr lang="en-US" sz="2000" dirty="0"/>
                    </a:p>
                  </a:txBody>
                  <a:tcPr/>
                </a:tc>
                <a:extLst>
                  <a:ext uri="{0D108BD9-81ED-4DB2-BD59-A6C34878D82A}">
                    <a16:rowId xmlns:a16="http://schemas.microsoft.com/office/drawing/2014/main" val="10002"/>
                  </a:ext>
                </a:extLst>
              </a:tr>
            </a:tbl>
          </a:graphicData>
        </a:graphic>
      </p:graphicFrame>
      <p:sp>
        <p:nvSpPr>
          <p:cNvPr id="2" name="Slide Number Placeholder 1"/>
          <p:cNvSpPr>
            <a:spLocks noGrp="1"/>
          </p:cNvSpPr>
          <p:nvPr>
            <p:ph type="sldNum" sz="quarter" idx="12"/>
          </p:nvPr>
        </p:nvSpPr>
        <p:spPr/>
        <p:txBody>
          <a:bodyPr/>
          <a:lstStyle/>
          <a:p>
            <a:fld id="{6F80338C-7267-4363-B749-58AFCE06DD7B}" type="slidenum">
              <a:rPr lang="en-US" smtClean="0"/>
              <a:pPr/>
              <a:t>26</a:t>
            </a:fld>
            <a:endParaRPr lang="en-US"/>
          </a:p>
        </p:txBody>
      </p:sp>
    </p:spTree>
    <p:extLst>
      <p:ext uri="{BB962C8B-B14F-4D97-AF65-F5344CB8AC3E}">
        <p14:creationId xmlns:p14="http://schemas.microsoft.com/office/powerpoint/2010/main" val="6607852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3600" b="1" dirty="0">
                <a:solidFill>
                  <a:schemeClr val="tx2"/>
                </a:solidFill>
              </a:rPr>
              <a:t>Παράδειγμα διπλής καταχώρησης (ΙΙ)</a:t>
            </a:r>
            <a:endParaRPr lang="en-US" sz="3600" b="1" dirty="0">
              <a:solidFill>
                <a:schemeClr val="tx2"/>
              </a:solidFill>
            </a:endParaRPr>
          </a:p>
        </p:txBody>
      </p:sp>
      <p:sp>
        <p:nvSpPr>
          <p:cNvPr id="5" name="Content Placeholder 4"/>
          <p:cNvSpPr>
            <a:spLocks noGrp="1"/>
          </p:cNvSpPr>
          <p:nvPr>
            <p:ph idx="1"/>
          </p:nvPr>
        </p:nvSpPr>
        <p:spPr/>
        <p:txBody>
          <a:bodyPr/>
          <a:lstStyle/>
          <a:p>
            <a:pPr algn="just"/>
            <a:r>
              <a:rPr lang="el-GR" sz="2400" dirty="0"/>
              <a:t>Ένας κάτοικος ΗΠΑ αγοράζει μία μετοχή της  </a:t>
            </a:r>
            <a:r>
              <a:rPr lang="en-GB" sz="2400" dirty="0"/>
              <a:t>BP </a:t>
            </a:r>
            <a:r>
              <a:rPr lang="el-GR" sz="2400" dirty="0"/>
              <a:t>(Μ. Βρετανία).</a:t>
            </a:r>
          </a:p>
          <a:p>
            <a:pPr algn="just"/>
            <a:r>
              <a:rPr lang="el-GR" altLang="en-US" sz="2400" dirty="0"/>
              <a:t>Η </a:t>
            </a:r>
            <a:r>
              <a:rPr lang="en-GB" altLang="en-US" sz="2400" dirty="0"/>
              <a:t>BP</a:t>
            </a:r>
            <a:r>
              <a:rPr lang="en-US" altLang="en-US" sz="2400" dirty="0"/>
              <a:t> </a:t>
            </a:r>
            <a:r>
              <a:rPr lang="el-GR" altLang="en-US" sz="2400" dirty="0"/>
              <a:t>καταθέτει τα χρήματα στον τραπεζικό της λογαριασμό στο </a:t>
            </a:r>
            <a:r>
              <a:rPr lang="en-US" altLang="en-US" sz="2400" dirty="0"/>
              <a:t>Los Angeles.  </a:t>
            </a:r>
            <a:r>
              <a:rPr lang="el-GR" altLang="en-US" sz="2400" dirty="0"/>
              <a:t>Η τράπεζα πιστώνει τον λογαριασμό με το ποσό της κατάθεσης</a:t>
            </a:r>
            <a:r>
              <a:rPr lang="el-GR" altLang="en-US" dirty="0"/>
              <a:t>.</a:t>
            </a:r>
            <a:endParaRPr lang="en-US" altLang="en-US" dirty="0"/>
          </a:p>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241065952"/>
              </p:ext>
            </p:extLst>
          </p:nvPr>
        </p:nvGraphicFramePr>
        <p:xfrm>
          <a:off x="609600" y="3810000"/>
          <a:ext cx="7848600" cy="2458720"/>
        </p:xfrm>
        <a:graphic>
          <a:graphicData uri="http://schemas.openxmlformats.org/drawingml/2006/table">
            <a:tbl>
              <a:tblPr firstRow="1" bandRow="1">
                <a:tableStyleId>{5C22544A-7EE6-4342-B048-85BDC9FD1C3A}</a:tableStyleId>
              </a:tblPr>
              <a:tblGrid>
                <a:gridCol w="518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tblGrid>
              <a:tr h="675640">
                <a:tc>
                  <a:txBody>
                    <a:bodyPr/>
                    <a:lstStyle/>
                    <a:p>
                      <a:r>
                        <a:rPr lang="el-GR" dirty="0"/>
                        <a:t>Συναλλαγή</a:t>
                      </a:r>
                      <a:endParaRPr lang="en-US" dirty="0"/>
                    </a:p>
                  </a:txBody>
                  <a:tcPr/>
                </a:tc>
                <a:tc>
                  <a:txBody>
                    <a:bodyPr/>
                    <a:lstStyle/>
                    <a:p>
                      <a:r>
                        <a:rPr lang="el-GR" dirty="0"/>
                        <a:t>Πίστωση</a:t>
                      </a:r>
                      <a:endParaRPr lang="en-US" dirty="0"/>
                    </a:p>
                  </a:txBody>
                  <a:tcPr/>
                </a:tc>
                <a:tc>
                  <a:txBody>
                    <a:bodyPr/>
                    <a:lstStyle/>
                    <a:p>
                      <a:r>
                        <a:rPr lang="el-GR" dirty="0"/>
                        <a:t>Χρέωση</a:t>
                      </a:r>
                      <a:endParaRPr lang="en-US" dirty="0"/>
                    </a:p>
                  </a:txBody>
                  <a:tcPr/>
                </a:tc>
                <a:extLst>
                  <a:ext uri="{0D108BD9-81ED-4DB2-BD59-A6C34878D82A}">
                    <a16:rowId xmlns:a16="http://schemas.microsoft.com/office/drawing/2014/main" val="10000"/>
                  </a:ext>
                </a:extLst>
              </a:tr>
              <a:tr h="848360">
                <a:tc>
                  <a:txBody>
                    <a:bodyPr/>
                    <a:lstStyle/>
                    <a:p>
                      <a:r>
                        <a:rPr lang="el-GR" dirty="0"/>
                        <a:t>Αγορά μετοχής της </a:t>
                      </a:r>
                      <a:r>
                        <a:rPr lang="en-GB" dirty="0"/>
                        <a:t>BP</a:t>
                      </a:r>
                      <a:r>
                        <a:rPr lang="el-GR" dirty="0"/>
                        <a:t> (Χ/Ο Συναλλαγές, εισαγωγή ξένου περιουσιακού στοιχείου)</a:t>
                      </a:r>
                      <a:endParaRPr lang="en-US" dirty="0"/>
                    </a:p>
                  </a:txBody>
                  <a:tcPr/>
                </a:tc>
                <a:tc>
                  <a:txBody>
                    <a:bodyPr/>
                    <a:lstStyle/>
                    <a:p>
                      <a:endParaRPr lang="en-US"/>
                    </a:p>
                  </a:txBody>
                  <a:tcPr/>
                </a:tc>
                <a:tc>
                  <a:txBody>
                    <a:bodyPr/>
                    <a:lstStyle/>
                    <a:p>
                      <a:r>
                        <a:rPr lang="el-GR" dirty="0"/>
                        <a:t>-100$</a:t>
                      </a:r>
                      <a:endParaRPr lang="en-US" dirty="0"/>
                    </a:p>
                  </a:txBody>
                  <a:tcPr/>
                </a:tc>
                <a:extLst>
                  <a:ext uri="{0D108BD9-81ED-4DB2-BD59-A6C34878D82A}">
                    <a16:rowId xmlns:a16="http://schemas.microsoft.com/office/drawing/2014/main" val="10001"/>
                  </a:ext>
                </a:extLst>
              </a:tr>
              <a:tr h="9347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t>Κατάθεση της </a:t>
                      </a:r>
                      <a:r>
                        <a:rPr lang="el-GR" baseline="0" dirty="0"/>
                        <a:t>στην Τράπεζα (</a:t>
                      </a:r>
                      <a:r>
                        <a:rPr lang="el-GR" dirty="0"/>
                        <a:t>Χ/Ο Συναλλαγές, εξαγωγή</a:t>
                      </a:r>
                      <a:r>
                        <a:rPr lang="el-GR" baseline="0" dirty="0"/>
                        <a:t> εγχώριου </a:t>
                      </a:r>
                      <a:r>
                        <a:rPr lang="el-GR" dirty="0"/>
                        <a:t>περιουσιακού στοιχείου)</a:t>
                      </a:r>
                      <a:endParaRPr lang="en-US" dirty="0"/>
                    </a:p>
                  </a:txBody>
                  <a:tcPr/>
                </a:tc>
                <a:tc>
                  <a:txBody>
                    <a:bodyPr/>
                    <a:lstStyle/>
                    <a:p>
                      <a:r>
                        <a:rPr lang="el-GR" dirty="0"/>
                        <a:t>+100$</a:t>
                      </a:r>
                      <a:endParaRPr lang="en-US" dirty="0"/>
                    </a:p>
                  </a:txBody>
                  <a:tcPr/>
                </a:tc>
                <a:tc>
                  <a:txBody>
                    <a:bodyPr/>
                    <a:lstStyle/>
                    <a:p>
                      <a:endParaRPr lang="en-US" dirty="0"/>
                    </a:p>
                  </a:txBody>
                  <a:tcPr/>
                </a:tc>
                <a:extLst>
                  <a:ext uri="{0D108BD9-81ED-4DB2-BD59-A6C34878D82A}">
                    <a16:rowId xmlns:a16="http://schemas.microsoft.com/office/drawing/2014/main" val="10002"/>
                  </a:ext>
                </a:extLst>
              </a:tr>
            </a:tbl>
          </a:graphicData>
        </a:graphic>
      </p:graphicFrame>
      <p:sp>
        <p:nvSpPr>
          <p:cNvPr id="2" name="Slide Number Placeholder 1"/>
          <p:cNvSpPr>
            <a:spLocks noGrp="1"/>
          </p:cNvSpPr>
          <p:nvPr>
            <p:ph type="sldNum" sz="quarter" idx="12"/>
          </p:nvPr>
        </p:nvSpPr>
        <p:spPr/>
        <p:txBody>
          <a:bodyPr/>
          <a:lstStyle/>
          <a:p>
            <a:fld id="{6F80338C-7267-4363-B749-58AFCE06DD7B}" type="slidenum">
              <a:rPr lang="en-US" smtClean="0"/>
              <a:pPr/>
              <a:t>27</a:t>
            </a:fld>
            <a:endParaRPr lang="en-US"/>
          </a:p>
        </p:txBody>
      </p:sp>
    </p:spTree>
    <p:extLst>
      <p:ext uri="{BB962C8B-B14F-4D97-AF65-F5344CB8AC3E}">
        <p14:creationId xmlns:p14="http://schemas.microsoft.com/office/powerpoint/2010/main" val="6970017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b="1" dirty="0">
                <a:solidFill>
                  <a:schemeClr val="tx2"/>
                </a:solidFill>
              </a:rPr>
              <a:t>Ο λογαριασμός των τρεχουσών συναλλαγών</a:t>
            </a:r>
            <a:endParaRPr lang="en-US" b="1" dirty="0">
              <a:solidFill>
                <a:schemeClr val="tx2"/>
              </a:solidFill>
            </a:endParaRPr>
          </a:p>
        </p:txBody>
      </p:sp>
      <p:sp>
        <p:nvSpPr>
          <p:cNvPr id="5" name="Content Placeholder 4"/>
          <p:cNvSpPr>
            <a:spLocks noGrp="1"/>
          </p:cNvSpPr>
          <p:nvPr>
            <p:ph idx="1"/>
          </p:nvPr>
        </p:nvSpPr>
        <p:spPr/>
        <p:txBody>
          <a:bodyPr/>
          <a:lstStyle/>
          <a:p>
            <a:pPr marL="533400" indent="-533400">
              <a:lnSpc>
                <a:spcPct val="90000"/>
              </a:lnSpc>
            </a:pPr>
            <a:r>
              <a:rPr lang="el-GR" altLang="en-US" sz="2400" b="1" dirty="0"/>
              <a:t>Περιλαμβάνει:</a:t>
            </a:r>
            <a:endParaRPr lang="en-US" altLang="en-US" sz="2400" dirty="0"/>
          </a:p>
          <a:p>
            <a:pPr marL="914400" lvl="1" indent="-457200" algn="just">
              <a:lnSpc>
                <a:spcPct val="90000"/>
              </a:lnSpc>
              <a:buFont typeface="Times" charset="-95"/>
              <a:buAutoNum type="arabicPeriod"/>
            </a:pPr>
            <a:r>
              <a:rPr lang="el-GR" altLang="en-US" sz="2400" b="1" dirty="0"/>
              <a:t>αγαθά</a:t>
            </a:r>
            <a:r>
              <a:rPr lang="el-GR" altLang="en-US" sz="2400" dirty="0"/>
              <a:t> (όπως τα</a:t>
            </a:r>
            <a:r>
              <a:rPr lang="en-US" altLang="en-US" sz="2400" dirty="0"/>
              <a:t> </a:t>
            </a:r>
            <a:r>
              <a:rPr lang="el-GR" altLang="en-US" sz="2400" dirty="0"/>
              <a:t>ρούχα</a:t>
            </a:r>
            <a:r>
              <a:rPr lang="en-US" altLang="en-US" sz="2400" dirty="0"/>
              <a:t>) </a:t>
            </a:r>
          </a:p>
          <a:p>
            <a:pPr marL="914400" lvl="1" indent="-457200" algn="just">
              <a:lnSpc>
                <a:spcPct val="90000"/>
              </a:lnSpc>
              <a:buFont typeface="Times" charset="-95"/>
              <a:buAutoNum type="arabicPeriod"/>
            </a:pPr>
            <a:r>
              <a:rPr lang="el-GR" altLang="en-US" sz="2400" b="1" dirty="0"/>
              <a:t>υπηρεσίες</a:t>
            </a:r>
            <a:r>
              <a:rPr lang="en-US" altLang="en-US" sz="2400" dirty="0"/>
              <a:t> (</a:t>
            </a:r>
            <a:r>
              <a:rPr lang="el-GR" altLang="en-US" sz="2400" dirty="0"/>
              <a:t>πληρωμές για νομικές υπηρεσίες, ναυτιλιακοί ναύλοι, τουριστικά γεύματα κ.λπ.)</a:t>
            </a:r>
            <a:endParaRPr lang="en-US" altLang="en-US" sz="2400" dirty="0"/>
          </a:p>
          <a:p>
            <a:pPr marL="914400" lvl="1" indent="-457200" algn="just">
              <a:lnSpc>
                <a:spcPct val="90000"/>
              </a:lnSpc>
              <a:buFont typeface="Times" charset="-95"/>
              <a:buAutoNum type="arabicPeriod"/>
            </a:pPr>
            <a:r>
              <a:rPr lang="el-GR" altLang="en-US" sz="2400" b="1" dirty="0"/>
              <a:t>εισοδήματα</a:t>
            </a:r>
            <a:r>
              <a:rPr lang="en-US" altLang="en-US" sz="2400" dirty="0"/>
              <a:t> </a:t>
            </a:r>
            <a:r>
              <a:rPr lang="el-GR" altLang="en-US" sz="2400" dirty="0"/>
              <a:t>από παραγωγικούς συντελεστές  που απασχολούνται στο εξωτερικό </a:t>
            </a:r>
            <a:r>
              <a:rPr lang="en-US" altLang="en-US" sz="2400" dirty="0"/>
              <a:t>(</a:t>
            </a:r>
            <a:r>
              <a:rPr lang="el-GR" altLang="en-US" sz="2400" dirty="0"/>
              <a:t>τόκοι και μερίσματα</a:t>
            </a:r>
            <a:r>
              <a:rPr lang="en-US" altLang="en-US" sz="2400" dirty="0"/>
              <a:t>, </a:t>
            </a:r>
            <a:r>
              <a:rPr lang="el-GR" altLang="en-US" sz="2400" dirty="0"/>
              <a:t>επιχειρηματικά κέρδη, μισθοί</a:t>
            </a:r>
            <a:r>
              <a:rPr lang="en-US" altLang="en-US" sz="2400" dirty="0"/>
              <a:t>)</a:t>
            </a:r>
            <a:endParaRPr lang="el-GR" altLang="en-US" sz="2400" dirty="0"/>
          </a:p>
          <a:p>
            <a:pPr marL="914400" lvl="1" indent="-457200" algn="just">
              <a:lnSpc>
                <a:spcPct val="90000"/>
              </a:lnSpc>
              <a:buFont typeface="Times" charset="-95"/>
              <a:buAutoNum type="arabicPeriod"/>
            </a:pPr>
            <a:r>
              <a:rPr lang="el-GR" altLang="en-US" sz="2400" b="1" dirty="0"/>
              <a:t>καθαρές</a:t>
            </a:r>
            <a:r>
              <a:rPr lang="el-GR" altLang="en-US" sz="2400" dirty="0"/>
              <a:t> </a:t>
            </a:r>
            <a:r>
              <a:rPr lang="el-GR" altLang="en-US" sz="2400" b="1" dirty="0"/>
              <a:t>μονομερείς μεταβιβάσεις</a:t>
            </a:r>
            <a:r>
              <a:rPr lang="en-US" altLang="en-US" sz="2400" b="1" dirty="0"/>
              <a:t> </a:t>
            </a:r>
            <a:r>
              <a:rPr lang="el-GR" altLang="en-US" sz="2400" dirty="0"/>
              <a:t>[δώρα</a:t>
            </a:r>
            <a:r>
              <a:rPr lang="en-US" altLang="en-US" sz="2400" dirty="0"/>
              <a:t> (</a:t>
            </a:r>
            <a:r>
              <a:rPr lang="el-GR" altLang="en-US" sz="2400" dirty="0"/>
              <a:t>μεταβιβάσεις</a:t>
            </a:r>
            <a:r>
              <a:rPr lang="en-US" altLang="en-US" sz="2400" dirty="0"/>
              <a:t>) </a:t>
            </a:r>
            <a:r>
              <a:rPr lang="el-GR" altLang="en-US" sz="2400" dirty="0"/>
              <a:t>ανάμεσα σε χώρες που δεν αφορούν στην αγορά ενός αγαθού ή μιας υπηρεσίας, ούτε αποτελούν εισόδημα για παραγόμενα αγαθά και υπηρεσίες].</a:t>
            </a:r>
            <a:endParaRPr lang="en-US" altLang="en-US" sz="2400" dirty="0"/>
          </a:p>
          <a:p>
            <a:endParaRPr lang="en-US" dirty="0"/>
          </a:p>
        </p:txBody>
      </p:sp>
      <p:sp>
        <p:nvSpPr>
          <p:cNvPr id="6" name="Slide Number Placeholder 5"/>
          <p:cNvSpPr>
            <a:spLocks noGrp="1"/>
          </p:cNvSpPr>
          <p:nvPr>
            <p:ph type="sldNum" sz="quarter" idx="12"/>
          </p:nvPr>
        </p:nvSpPr>
        <p:spPr/>
        <p:txBody>
          <a:bodyPr/>
          <a:lstStyle/>
          <a:p>
            <a:fld id="{6F80338C-7267-4363-B749-58AFCE06DD7B}" type="slidenum">
              <a:rPr lang="en-US" smtClean="0"/>
              <a:pPr/>
              <a:t>28</a:t>
            </a:fld>
            <a:endParaRPr lang="en-US"/>
          </a:p>
        </p:txBody>
      </p:sp>
    </p:spTree>
    <p:extLst>
      <p:ext uri="{BB962C8B-B14F-4D97-AF65-F5344CB8AC3E}">
        <p14:creationId xmlns:p14="http://schemas.microsoft.com/office/powerpoint/2010/main" val="11963168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77A5A-7941-5932-78F1-DEA9D88829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B0644-BE90-C4E8-D4AD-006908B21095}"/>
              </a:ext>
            </a:extLst>
          </p:cNvPr>
          <p:cNvSpPr>
            <a:spLocks noGrp="1"/>
          </p:cNvSpPr>
          <p:nvPr>
            <p:ph type="title"/>
          </p:nvPr>
        </p:nvSpPr>
        <p:spPr/>
        <p:txBody>
          <a:bodyPr>
            <a:normAutofit fontScale="90000"/>
          </a:bodyPr>
          <a:lstStyle/>
          <a:p>
            <a:r>
              <a:rPr lang="el-GR" b="1" dirty="0">
                <a:solidFill>
                  <a:schemeClr val="tx2"/>
                </a:solidFill>
              </a:rPr>
              <a:t>Ο λογαριασμός χρηματοοικονομικών συναλλαγών</a:t>
            </a:r>
            <a:endParaRPr lang="en-US" b="1" dirty="0">
              <a:solidFill>
                <a:schemeClr val="tx2"/>
              </a:solidFill>
            </a:endParaRPr>
          </a:p>
        </p:txBody>
      </p:sp>
      <p:sp>
        <p:nvSpPr>
          <p:cNvPr id="3" name="Content Placeholder 2">
            <a:extLst>
              <a:ext uri="{FF2B5EF4-FFF2-40B4-BE49-F238E27FC236}">
                <a16:creationId xmlns:a16="http://schemas.microsoft.com/office/drawing/2014/main" id="{C5A8ED97-1DDE-F22B-FE87-E06BB3BD5ECB}"/>
              </a:ext>
            </a:extLst>
          </p:cNvPr>
          <p:cNvSpPr>
            <a:spLocks noGrp="1"/>
          </p:cNvSpPr>
          <p:nvPr>
            <p:ph idx="1"/>
          </p:nvPr>
        </p:nvSpPr>
        <p:spPr>
          <a:xfrm>
            <a:off x="457200" y="1470818"/>
            <a:ext cx="8382000" cy="3916363"/>
          </a:xfrm>
        </p:spPr>
        <p:txBody>
          <a:bodyPr>
            <a:normAutofit fontScale="70000" lnSpcReduction="20000"/>
          </a:bodyPr>
          <a:lstStyle/>
          <a:p>
            <a:pPr algn="just"/>
            <a:r>
              <a:rPr lang="el-GR" dirty="0"/>
              <a:t>Ο λογαριασμός χρηματοοικονομικών συναλλαγών (</a:t>
            </a:r>
            <a:r>
              <a:rPr lang="el-GR" dirty="0" err="1"/>
              <a:t>financial</a:t>
            </a:r>
            <a:r>
              <a:rPr lang="el-GR" dirty="0"/>
              <a:t> </a:t>
            </a:r>
            <a:r>
              <a:rPr lang="el-GR" dirty="0" err="1"/>
              <a:t>account</a:t>
            </a:r>
            <a:r>
              <a:rPr lang="el-GR" dirty="0"/>
              <a:t>) αποτελεί ένα από τα τρία βασικά σκέλη του Ισοζυγίου Πληρωμών μιας χώρας (μαζί με το ισοζύγιο τρεχουσών συναλλαγών και το κεφαλαιακό ισοζύγιο). </a:t>
            </a:r>
          </a:p>
          <a:p>
            <a:pPr algn="just"/>
            <a:r>
              <a:rPr lang="el-GR" dirty="0"/>
              <a:t>Καταγράφει τις καθαρές μεταβολές στην ιδιοκτησία χρηματοοικονομικών περιουσιακών στοιχείων και υποχρεώσεων μεταξύ των κατοίκων μιας χώρας και των κατοίκων του υπόλοιπου κόσμο.</a:t>
            </a:r>
          </a:p>
          <a:p>
            <a:pPr algn="just"/>
            <a:r>
              <a:rPr lang="el-GR" dirty="0"/>
              <a:t>Περιλαμβάνει:</a:t>
            </a:r>
          </a:p>
          <a:p>
            <a:pPr marL="0" indent="0" algn="just">
              <a:buNone/>
            </a:pPr>
            <a:r>
              <a:rPr lang="el-GR" dirty="0"/>
              <a:t>	*Περιουσιακά στοιχεία με ειδική υποκατηγορία τα Χ/Ο 	Παράγωγα</a:t>
            </a:r>
          </a:p>
          <a:p>
            <a:pPr marL="0" indent="0" algn="just">
              <a:buNone/>
            </a:pPr>
            <a:r>
              <a:rPr lang="el-GR" dirty="0"/>
              <a:t>	*Συναλλαγματικά Διαθέσιμα</a:t>
            </a:r>
          </a:p>
        </p:txBody>
      </p:sp>
      <p:sp>
        <p:nvSpPr>
          <p:cNvPr id="4" name="Slide Number Placeholder 3">
            <a:extLst>
              <a:ext uri="{FF2B5EF4-FFF2-40B4-BE49-F238E27FC236}">
                <a16:creationId xmlns:a16="http://schemas.microsoft.com/office/drawing/2014/main" id="{6EE59B1E-1E03-5A55-6081-A6BE59ACF609}"/>
              </a:ext>
            </a:extLst>
          </p:cNvPr>
          <p:cNvSpPr>
            <a:spLocks noGrp="1"/>
          </p:cNvSpPr>
          <p:nvPr>
            <p:ph type="sldNum" sz="quarter" idx="12"/>
          </p:nvPr>
        </p:nvSpPr>
        <p:spPr/>
        <p:txBody>
          <a:bodyPr/>
          <a:lstStyle/>
          <a:p>
            <a:fld id="{6F80338C-7267-4363-B749-58AFCE06DD7B}" type="slidenum">
              <a:rPr lang="en-US" smtClean="0"/>
              <a:pPr/>
              <a:t>29</a:t>
            </a:fld>
            <a:endParaRPr lang="en-US"/>
          </a:p>
        </p:txBody>
      </p:sp>
    </p:spTree>
    <p:extLst>
      <p:ext uri="{BB962C8B-B14F-4D97-AF65-F5344CB8AC3E}">
        <p14:creationId xmlns:p14="http://schemas.microsoft.com/office/powerpoint/2010/main" val="3180658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66EA3-7041-5559-F6BE-68DE206616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41DCE4-D1D6-FDA9-CD96-AB994756CCB4}"/>
              </a:ext>
            </a:extLst>
          </p:cNvPr>
          <p:cNvSpPr>
            <a:spLocks noGrp="1"/>
          </p:cNvSpPr>
          <p:nvPr>
            <p:ph idx="1"/>
          </p:nvPr>
        </p:nvSpPr>
        <p:spPr>
          <a:xfrm>
            <a:off x="304800" y="1096297"/>
            <a:ext cx="8382000" cy="5260053"/>
          </a:xfrm>
        </p:spPr>
        <p:txBody>
          <a:bodyPr>
            <a:normAutofit fontScale="55000" lnSpcReduction="20000"/>
          </a:bodyPr>
          <a:lstStyle/>
          <a:p>
            <a:pPr marL="0" indent="0" algn="just">
              <a:buNone/>
            </a:pPr>
            <a:r>
              <a:rPr lang="el-GR" dirty="0"/>
              <a:t>Βασικά Χαρακτηριστικά και Στοιχεία:</a:t>
            </a:r>
          </a:p>
          <a:p>
            <a:pPr marL="0" indent="0" algn="just">
              <a:buNone/>
            </a:pPr>
            <a:endParaRPr lang="el-GR" dirty="0"/>
          </a:p>
          <a:p>
            <a:pPr marL="0" indent="0" algn="just">
              <a:buNone/>
            </a:pPr>
            <a:r>
              <a:rPr lang="el-GR" b="1" dirty="0"/>
              <a:t>Περιγραφή Οικονομίας</a:t>
            </a:r>
            <a:r>
              <a:rPr lang="el-GR" dirty="0"/>
              <a:t>: Αποτυπώνουν πλήρως τη δομή και την εξέλιξη της οικονομικής δραστηριότητας, συνδέοντας τα εισοδήματα με τις δαπάνες.</a:t>
            </a:r>
          </a:p>
          <a:p>
            <a:pPr marL="0" indent="0" algn="just">
              <a:buNone/>
            </a:pPr>
            <a:endParaRPr lang="el-GR" dirty="0"/>
          </a:p>
          <a:p>
            <a:pPr marL="0" indent="0" algn="just">
              <a:buNone/>
            </a:pPr>
            <a:r>
              <a:rPr lang="el-GR" b="1" dirty="0"/>
              <a:t>Συστηματική Καταγραφή</a:t>
            </a:r>
            <a:r>
              <a:rPr lang="el-GR" dirty="0"/>
              <a:t>: Κάθε συναλλαγή καταγράφεται διπλογραφικά (ως εισροή και εκροή), εξασφαλίζοντας συνοχή.</a:t>
            </a:r>
          </a:p>
          <a:p>
            <a:pPr marL="0" indent="0" algn="just">
              <a:buNone/>
            </a:pPr>
            <a:endParaRPr lang="el-GR" dirty="0"/>
          </a:p>
          <a:p>
            <a:pPr marL="0" indent="0" algn="just">
              <a:buNone/>
            </a:pPr>
            <a:r>
              <a:rPr lang="el-GR" b="1" dirty="0"/>
              <a:t>Κύριοι Δείκτες</a:t>
            </a:r>
            <a:r>
              <a:rPr lang="el-GR" dirty="0"/>
              <a:t>: Περιλαμβάνουν το ΑΕΠ, το εθνικό εισόδημα, την κατανάλωση των νοικοκυριών, τις κρατικές δαπάνες και τις επενδύσεις.</a:t>
            </a:r>
          </a:p>
          <a:p>
            <a:pPr marL="0" indent="0" algn="just">
              <a:buNone/>
            </a:pPr>
            <a:endParaRPr lang="el-GR" dirty="0"/>
          </a:p>
          <a:p>
            <a:pPr marL="0" indent="0" algn="just">
              <a:buNone/>
            </a:pPr>
            <a:r>
              <a:rPr lang="el-GR" b="1" dirty="0"/>
              <a:t>Χρησιμότητα</a:t>
            </a:r>
            <a:r>
              <a:rPr lang="el-GR" dirty="0"/>
              <a:t>: Απαραίτητοι για κυβερνήσεις, κεντρικές τράπεζες και διεθνείς οργανισμούς για την παρακολούθηση της οικονομικής πορείας και τη λήψη αποφάσεων.</a:t>
            </a:r>
          </a:p>
          <a:p>
            <a:pPr marL="0" indent="0" algn="just">
              <a:buNone/>
            </a:pPr>
            <a:endParaRPr lang="el-GR" dirty="0"/>
          </a:p>
          <a:p>
            <a:pPr marL="0" indent="0" algn="just">
              <a:buNone/>
            </a:pPr>
            <a:r>
              <a:rPr lang="el-GR" b="1" dirty="0"/>
              <a:t>Μεθοδολογία (</a:t>
            </a:r>
            <a:r>
              <a:rPr lang="en-US" b="1" dirty="0"/>
              <a:t>ESA</a:t>
            </a:r>
            <a:r>
              <a:rPr lang="el-GR" b="1" dirty="0"/>
              <a:t> ή ΕΣΛ 2010)</a:t>
            </a:r>
            <a:r>
              <a:rPr lang="el-GR" dirty="0"/>
              <a:t>: Στην Ευρωπαϊκή Ένωση, χρησιμοποιείται το Ευρωπαϊκό Σύστημα Λογαριασμών (ESA 2010) για διασφάλιση συγκρισιμότητας. </a:t>
            </a:r>
          </a:p>
          <a:p>
            <a:pPr marL="0" indent="0" algn="just">
              <a:buNone/>
            </a:pPr>
            <a:endParaRPr lang="el-GR" dirty="0"/>
          </a:p>
          <a:p>
            <a:pPr marL="0" indent="0" algn="just">
              <a:buNone/>
            </a:pPr>
            <a:r>
              <a:rPr lang="el-GR" dirty="0"/>
              <a:t>Οι εθνικοί λογαριασμοί επιτρέπουν την ανάλυση των ροών (οικονομικές δραστηριότητες) και των αποθεμάτων (πλούτος) μιας οικονομίας. </a:t>
            </a:r>
          </a:p>
        </p:txBody>
      </p:sp>
      <p:sp>
        <p:nvSpPr>
          <p:cNvPr id="4" name="Slide Number Placeholder 3">
            <a:extLst>
              <a:ext uri="{FF2B5EF4-FFF2-40B4-BE49-F238E27FC236}">
                <a16:creationId xmlns:a16="http://schemas.microsoft.com/office/drawing/2014/main" id="{FC871B04-A9D9-C539-392E-8FA03141FF7F}"/>
              </a:ext>
            </a:extLst>
          </p:cNvPr>
          <p:cNvSpPr>
            <a:spLocks noGrp="1"/>
          </p:cNvSpPr>
          <p:nvPr>
            <p:ph type="sldNum" sz="quarter" idx="12"/>
          </p:nvPr>
        </p:nvSpPr>
        <p:spPr/>
        <p:txBody>
          <a:bodyPr/>
          <a:lstStyle/>
          <a:p>
            <a:fld id="{6F80338C-7267-4363-B749-58AFCE06DD7B}" type="slidenum">
              <a:rPr lang="en-US" smtClean="0"/>
              <a:pPr/>
              <a:t>3</a:t>
            </a:fld>
            <a:endParaRPr lang="en-US"/>
          </a:p>
        </p:txBody>
      </p:sp>
      <p:sp>
        <p:nvSpPr>
          <p:cNvPr id="5" name="Title 1">
            <a:extLst>
              <a:ext uri="{FF2B5EF4-FFF2-40B4-BE49-F238E27FC236}">
                <a16:creationId xmlns:a16="http://schemas.microsoft.com/office/drawing/2014/main" id="{1B8E3931-4DCE-3055-37A6-8922FD496E66}"/>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Εθνικοί Λογαριασμοί</a:t>
            </a:r>
            <a:endParaRPr lang="en-US" sz="4000" b="1" dirty="0">
              <a:solidFill>
                <a:schemeClr val="tx2"/>
              </a:solidFill>
            </a:endParaRPr>
          </a:p>
        </p:txBody>
      </p:sp>
    </p:spTree>
    <p:extLst>
      <p:ext uri="{BB962C8B-B14F-4D97-AF65-F5344CB8AC3E}">
        <p14:creationId xmlns:p14="http://schemas.microsoft.com/office/powerpoint/2010/main" val="40715294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D47AC-CF02-DBBA-9F75-319F491613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723436-0C9A-A924-2734-1014A82F863D}"/>
              </a:ext>
            </a:extLst>
          </p:cNvPr>
          <p:cNvSpPr>
            <a:spLocks noGrp="1"/>
          </p:cNvSpPr>
          <p:nvPr>
            <p:ph type="title"/>
          </p:nvPr>
        </p:nvSpPr>
        <p:spPr>
          <a:xfrm>
            <a:off x="457200" y="136525"/>
            <a:ext cx="8229600" cy="1143000"/>
          </a:xfrm>
        </p:spPr>
        <p:txBody>
          <a:bodyPr>
            <a:normAutofit fontScale="90000"/>
          </a:bodyPr>
          <a:lstStyle/>
          <a:p>
            <a:r>
              <a:rPr lang="el-GR" b="1" dirty="0">
                <a:solidFill>
                  <a:schemeClr val="tx2"/>
                </a:solidFill>
              </a:rPr>
              <a:t>Ο λογαριασμός χρηματοοικονομικών συναλλαγών</a:t>
            </a:r>
            <a:endParaRPr lang="en-US" b="1" dirty="0">
              <a:solidFill>
                <a:schemeClr val="tx2"/>
              </a:solidFill>
            </a:endParaRPr>
          </a:p>
        </p:txBody>
      </p:sp>
      <p:sp>
        <p:nvSpPr>
          <p:cNvPr id="3" name="Content Placeholder 2">
            <a:extLst>
              <a:ext uri="{FF2B5EF4-FFF2-40B4-BE49-F238E27FC236}">
                <a16:creationId xmlns:a16="http://schemas.microsoft.com/office/drawing/2014/main" id="{D365C8C4-5738-5FDD-D5C5-A9032D707024}"/>
              </a:ext>
            </a:extLst>
          </p:cNvPr>
          <p:cNvSpPr>
            <a:spLocks noGrp="1"/>
          </p:cNvSpPr>
          <p:nvPr>
            <p:ph idx="1"/>
          </p:nvPr>
        </p:nvSpPr>
        <p:spPr>
          <a:xfrm>
            <a:off x="457200" y="1310378"/>
            <a:ext cx="8382000" cy="5411097"/>
          </a:xfrm>
        </p:spPr>
        <p:txBody>
          <a:bodyPr>
            <a:noAutofit/>
          </a:bodyPr>
          <a:lstStyle/>
          <a:p>
            <a:pPr marL="0" indent="0" algn="just">
              <a:buNone/>
            </a:pPr>
            <a:r>
              <a:rPr lang="el-GR" sz="1500" b="1" dirty="0"/>
              <a:t>Βασικά Χαρακτηριστικά και Συνιστώσες</a:t>
            </a:r>
            <a:r>
              <a:rPr lang="el-GR" sz="1500" dirty="0"/>
              <a:t>:</a:t>
            </a:r>
          </a:p>
          <a:p>
            <a:pPr marL="0" indent="0" algn="just">
              <a:buNone/>
            </a:pPr>
            <a:r>
              <a:rPr lang="el-GR" sz="1500" b="1" dirty="0"/>
              <a:t>Τι καταγράφει</a:t>
            </a:r>
            <a:r>
              <a:rPr lang="el-GR" sz="1500" dirty="0"/>
              <a:t>: Την εισροή και εκροή κεφαλαίων, δηλαδή επενδύσεις, δάνεια και αγοραπωλησίες περιουσιακών στοιχείων.</a:t>
            </a:r>
          </a:p>
          <a:p>
            <a:pPr marL="0" indent="0" algn="just">
              <a:buNone/>
            </a:pPr>
            <a:r>
              <a:rPr lang="el-GR" sz="1500" b="1" dirty="0"/>
              <a:t>Κύριες κατηγορίες</a:t>
            </a:r>
            <a:r>
              <a:rPr lang="el-GR" sz="1500" dirty="0"/>
              <a:t>:</a:t>
            </a:r>
          </a:p>
          <a:p>
            <a:pPr algn="just"/>
            <a:r>
              <a:rPr lang="el-GR" sz="1500" b="1" dirty="0"/>
              <a:t>Άμεσες Επενδύσεις (Foreign </a:t>
            </a:r>
            <a:r>
              <a:rPr lang="el-GR" sz="1500" b="1" dirty="0" err="1"/>
              <a:t>Direct</a:t>
            </a:r>
            <a:r>
              <a:rPr lang="el-GR" sz="1500" b="1" dirty="0"/>
              <a:t> Investment - FDI)</a:t>
            </a:r>
            <a:r>
              <a:rPr lang="el-GR" sz="1500" dirty="0"/>
              <a:t>: Επενδύσεις με σκοπό τον έλεγχο μιας επιχείρησης.</a:t>
            </a:r>
          </a:p>
          <a:p>
            <a:pPr algn="just"/>
            <a:r>
              <a:rPr lang="el-GR" sz="1500" b="1" dirty="0"/>
              <a:t>Επενδύσεις Χαρτοφυλακίου (</a:t>
            </a:r>
            <a:r>
              <a:rPr lang="el-GR" sz="1500" b="1" dirty="0" err="1"/>
              <a:t>Portfolio</a:t>
            </a:r>
            <a:r>
              <a:rPr lang="el-GR" sz="1500" b="1" dirty="0"/>
              <a:t> Investment)</a:t>
            </a:r>
            <a:r>
              <a:rPr lang="el-GR" sz="1500" dirty="0"/>
              <a:t>: Αγορά μετοχών και ομολόγων (χρεόγραφα).</a:t>
            </a:r>
          </a:p>
          <a:p>
            <a:pPr algn="just"/>
            <a:r>
              <a:rPr lang="el-GR" sz="1500" b="1" dirty="0"/>
              <a:t>Λοιπές Επενδύσεις</a:t>
            </a:r>
            <a:r>
              <a:rPr lang="el-GR" sz="1500" dirty="0"/>
              <a:t>: Τραπεζικές καταθέσεις, δάνεια.</a:t>
            </a:r>
          </a:p>
          <a:p>
            <a:pPr algn="just"/>
            <a:r>
              <a:rPr lang="el-GR" sz="1500" b="1" dirty="0"/>
              <a:t>Συναλλαγματικά Διαθέσιμα</a:t>
            </a:r>
            <a:r>
              <a:rPr lang="el-GR" sz="1500" dirty="0"/>
              <a:t>: Αλλαγές στα αποθέματα χρυσού και ξένου νομίσματος της Κεντρικής Τράπεζας.</a:t>
            </a:r>
          </a:p>
          <a:p>
            <a:pPr marL="0" indent="0" algn="just">
              <a:buNone/>
            </a:pPr>
            <a:endParaRPr lang="el-GR" sz="1500" dirty="0"/>
          </a:p>
          <a:p>
            <a:pPr marL="0" indent="0" algn="just">
              <a:buNone/>
            </a:pPr>
            <a:r>
              <a:rPr lang="el-GR" sz="1500" b="1" dirty="0"/>
              <a:t>Σκοπός</a:t>
            </a:r>
            <a:r>
              <a:rPr lang="el-GR" sz="1500" dirty="0"/>
              <a:t>: Δείχνει πώς χρηματοδοτείται ένα έλλειμμα (ή πώς επενδύεται ένα πλεόνασμα) του ισοζυγίου τρεχουσών συναλλαγών. </a:t>
            </a:r>
          </a:p>
          <a:p>
            <a:pPr marL="0" indent="0" algn="just">
              <a:buNone/>
            </a:pPr>
            <a:endParaRPr lang="el-GR" sz="1500" dirty="0"/>
          </a:p>
          <a:p>
            <a:pPr marL="0" indent="0" algn="just">
              <a:buNone/>
            </a:pPr>
            <a:r>
              <a:rPr lang="el-GR" sz="1500" b="1" dirty="0"/>
              <a:t>Ερμηνεία</a:t>
            </a:r>
            <a:r>
              <a:rPr lang="el-GR" sz="1500" dirty="0"/>
              <a:t>:</a:t>
            </a:r>
          </a:p>
          <a:p>
            <a:pPr algn="just"/>
            <a:r>
              <a:rPr lang="el-GR" sz="1500" b="1" dirty="0"/>
              <a:t>Θετικό πρόσημο (Καθαρή δανειοδότηση)</a:t>
            </a:r>
            <a:r>
              <a:rPr lang="el-GR" sz="1500" dirty="0"/>
              <a:t>: Η χώρα δανείζει τον υπόλοιπο κόσμο ή αποκτά περισσότερα ξένα περιουσιακά στοιχεία από όσα πουλάει.</a:t>
            </a:r>
          </a:p>
          <a:p>
            <a:pPr algn="just"/>
            <a:r>
              <a:rPr lang="el-GR" sz="1500" b="1" dirty="0"/>
              <a:t>Αρνητικό πρόσημο (Καθαρός δανεισμός)</a:t>
            </a:r>
            <a:r>
              <a:rPr lang="el-GR" sz="1500" dirty="0"/>
              <a:t>: Η χώρα δανείζεται από το εξωτερικό ή ξένοι αγοράζουν περισσότερα εγχώρια περιουσιακά στοιχεία. </a:t>
            </a:r>
          </a:p>
        </p:txBody>
      </p:sp>
      <p:sp>
        <p:nvSpPr>
          <p:cNvPr id="4" name="Slide Number Placeholder 3">
            <a:extLst>
              <a:ext uri="{FF2B5EF4-FFF2-40B4-BE49-F238E27FC236}">
                <a16:creationId xmlns:a16="http://schemas.microsoft.com/office/drawing/2014/main" id="{4F760F28-F420-7F2F-05FF-24B3600A0896}"/>
              </a:ext>
            </a:extLst>
          </p:cNvPr>
          <p:cNvSpPr>
            <a:spLocks noGrp="1"/>
          </p:cNvSpPr>
          <p:nvPr>
            <p:ph type="sldNum" sz="quarter" idx="12"/>
          </p:nvPr>
        </p:nvSpPr>
        <p:spPr/>
        <p:txBody>
          <a:bodyPr/>
          <a:lstStyle/>
          <a:p>
            <a:fld id="{6F80338C-7267-4363-B749-58AFCE06DD7B}" type="slidenum">
              <a:rPr lang="en-US" smtClean="0"/>
              <a:pPr/>
              <a:t>30</a:t>
            </a:fld>
            <a:endParaRPr lang="en-US"/>
          </a:p>
        </p:txBody>
      </p:sp>
    </p:spTree>
    <p:extLst>
      <p:ext uri="{BB962C8B-B14F-4D97-AF65-F5344CB8AC3E}">
        <p14:creationId xmlns:p14="http://schemas.microsoft.com/office/powerpoint/2010/main" val="22641944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a:solidFill>
                  <a:schemeClr val="tx2"/>
                </a:solidFill>
              </a:rPr>
              <a:t>Τα συναλλαγματικά διαθέσιμα</a:t>
            </a:r>
            <a:endParaRPr lang="en-US" sz="3600" b="1" dirty="0">
              <a:solidFill>
                <a:schemeClr val="tx2"/>
              </a:solidFill>
            </a:endParaRPr>
          </a:p>
        </p:txBody>
      </p:sp>
      <p:sp>
        <p:nvSpPr>
          <p:cNvPr id="3" name="Content Placeholder 2"/>
          <p:cNvSpPr>
            <a:spLocks noGrp="1"/>
          </p:cNvSpPr>
          <p:nvPr>
            <p:ph idx="1"/>
          </p:nvPr>
        </p:nvSpPr>
        <p:spPr>
          <a:xfrm>
            <a:off x="457200" y="1295400"/>
            <a:ext cx="8229600" cy="5105400"/>
          </a:xfrm>
        </p:spPr>
        <p:txBody>
          <a:bodyPr>
            <a:noAutofit/>
          </a:bodyPr>
          <a:lstStyle/>
          <a:p>
            <a:pPr algn="just">
              <a:lnSpc>
                <a:spcPct val="80000"/>
              </a:lnSpc>
              <a:spcBef>
                <a:spcPct val="50000"/>
              </a:spcBef>
            </a:pPr>
            <a:r>
              <a:rPr lang="el-GR" altLang="en-US" sz="2400" b="1" dirty="0"/>
              <a:t>Ξένα</a:t>
            </a:r>
            <a:r>
              <a:rPr lang="el-GR" altLang="en-US" sz="2400" dirty="0"/>
              <a:t> περιουσιακά στοιχεία, τα οποία διατηρούν οι Κεντρικές Τράπεζες ως προστατευτικό μέσο απέναντι στη χρηματοοικονομική αστάθεια. </a:t>
            </a:r>
          </a:p>
          <a:p>
            <a:pPr algn="just">
              <a:lnSpc>
                <a:spcPct val="80000"/>
              </a:lnSpc>
              <a:spcBef>
                <a:spcPct val="50000"/>
              </a:spcBef>
            </a:pPr>
            <a:r>
              <a:rPr lang="el-GR" altLang="en-US" sz="2400" dirty="0"/>
              <a:t>Τα περιουσιακά στοιχεία περιλαμβάνουν κρατικά ομόλογα, νομίσματα, χρυσό και λογαριασμούς στο ΔΝΤ.</a:t>
            </a:r>
          </a:p>
          <a:p>
            <a:pPr algn="just">
              <a:lnSpc>
                <a:spcPct val="80000"/>
              </a:lnSpc>
              <a:spcBef>
                <a:spcPct val="50000"/>
              </a:spcBef>
            </a:pPr>
            <a:r>
              <a:rPr lang="el-GR" altLang="en-US" sz="2400" dirty="0"/>
              <a:t>Καταχώρηση σαν η ΚΤ να ήταν ένας ιδιώτης: Τα συναλλαγματικά διαθέσιμα που πωλούνται στις ξένες ΚΤ καταχωρίζονται ως πίστωση </a:t>
            </a:r>
            <a:r>
              <a:rPr lang="en-US" altLang="en-US" sz="2400" dirty="0"/>
              <a:t>(+)</a:t>
            </a:r>
            <a:r>
              <a:rPr lang="el-GR" altLang="en-US" sz="2400" dirty="0"/>
              <a:t>.Τα συναλλαγματικά διαθέσιμα που αγοράζονται από την εγχώρια ΚΤ καταχωρίζονται ως χρέωση </a:t>
            </a:r>
            <a:r>
              <a:rPr lang="en-US" altLang="en-US" sz="2400" dirty="0"/>
              <a:t>(-)</a:t>
            </a:r>
            <a:r>
              <a:rPr lang="el-GR" altLang="en-US" sz="2400" dirty="0"/>
              <a:t>.</a:t>
            </a:r>
          </a:p>
          <a:p>
            <a:pPr algn="just">
              <a:lnSpc>
                <a:spcPct val="80000"/>
              </a:lnSpc>
              <a:spcBef>
                <a:spcPct val="50000"/>
              </a:spcBef>
            </a:pPr>
            <a:r>
              <a:rPr lang="el-GR" altLang="en-US" sz="2400" dirty="0"/>
              <a:t>Η αρνητική τιμή των συναλλαγματικών συναλλαγών ονομάζεται </a:t>
            </a:r>
            <a:r>
              <a:rPr lang="el-GR" altLang="en-US" sz="2400" b="1" dirty="0"/>
              <a:t>ισοζύγιο συναλλαγματικών διαθεσίμων</a:t>
            </a:r>
            <a:r>
              <a:rPr lang="en-US" altLang="en-US" sz="2400" dirty="0"/>
              <a:t> </a:t>
            </a:r>
            <a:r>
              <a:rPr lang="el-GR" altLang="en-US" sz="2400" dirty="0"/>
              <a:t>ή «ισοζύγιο πληρωμών». Το άνοιγμα των πληρωμών που πρέπει να καλυφθεί με συναλλαγματικά διαθέσιμα. Κι αν μας τελειώσουν;  Πάμε στο ΔΝΤ ....</a:t>
            </a:r>
            <a:endParaRPr lang="en-US" sz="2400"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31</a:t>
            </a:fld>
            <a:endParaRPr lang="en-US"/>
          </a:p>
        </p:txBody>
      </p:sp>
    </p:spTree>
    <p:extLst>
      <p:ext uri="{BB962C8B-B14F-4D97-AF65-F5344CB8AC3E}">
        <p14:creationId xmlns:p14="http://schemas.microsoft.com/office/powerpoint/2010/main" val="3470829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21034-007E-F4B2-7C2E-7B895783A18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D81BD9-E8EF-536F-A93E-936634689827}"/>
              </a:ext>
            </a:extLst>
          </p:cNvPr>
          <p:cNvSpPr>
            <a:spLocks noGrp="1"/>
          </p:cNvSpPr>
          <p:nvPr>
            <p:ph idx="1"/>
          </p:nvPr>
        </p:nvSpPr>
        <p:spPr>
          <a:xfrm>
            <a:off x="304800" y="1096297"/>
            <a:ext cx="8382000" cy="5260053"/>
          </a:xfrm>
        </p:spPr>
        <p:txBody>
          <a:bodyPr>
            <a:normAutofit fontScale="85000" lnSpcReduction="20000"/>
          </a:bodyPr>
          <a:lstStyle/>
          <a:p>
            <a:pPr algn="just"/>
            <a:r>
              <a:rPr lang="el-GR" dirty="0" err="1"/>
              <a:t>Μακρο</a:t>
            </a:r>
            <a:r>
              <a:rPr lang="el-GR" dirty="0"/>
              <a:t>-μεγέθη Δείκτες Ετήσιας Μεταβολής</a:t>
            </a:r>
          </a:p>
          <a:p>
            <a:pPr algn="just"/>
            <a:r>
              <a:rPr lang="el-GR" dirty="0"/>
              <a:t>Ακαθάριστη Προστιθέμενη Αξία κατά Κλάδο</a:t>
            </a:r>
          </a:p>
          <a:p>
            <a:pPr algn="just"/>
            <a:r>
              <a:rPr lang="el-GR" dirty="0"/>
              <a:t>Ακαθάριστο Εγχώριο Προϊόν</a:t>
            </a:r>
          </a:p>
          <a:p>
            <a:pPr algn="just"/>
            <a:r>
              <a:rPr lang="el-GR" dirty="0"/>
              <a:t>Ακαθάριστος Σχηματισμός Κεφαλαίου</a:t>
            </a:r>
          </a:p>
          <a:p>
            <a:pPr algn="just"/>
            <a:r>
              <a:rPr lang="el-GR" dirty="0"/>
              <a:t>Απασχόληση</a:t>
            </a:r>
          </a:p>
          <a:p>
            <a:pPr algn="just"/>
            <a:r>
              <a:rPr lang="el-GR" dirty="0"/>
              <a:t>Βασικά Μακροοικονομικά Μεγέθη</a:t>
            </a:r>
          </a:p>
          <a:p>
            <a:pPr algn="just"/>
            <a:r>
              <a:rPr lang="el-GR" dirty="0"/>
              <a:t>Εισαγωγές-Εξαγωγές Αγαθών και Υπηρεσιών</a:t>
            </a:r>
          </a:p>
          <a:p>
            <a:pPr algn="just"/>
            <a:r>
              <a:rPr lang="el-GR" dirty="0"/>
              <a:t>Κατά Κεφαλή Μεγέθη: ΑΕΠ και Εθνικό Εισόδημα</a:t>
            </a:r>
          </a:p>
          <a:p>
            <a:pPr algn="just"/>
            <a:r>
              <a:rPr lang="el-GR" dirty="0"/>
              <a:t>Κύρια Μεγέθη Γενικής Κυβέρνησης</a:t>
            </a:r>
          </a:p>
          <a:p>
            <a:pPr algn="just"/>
            <a:r>
              <a:rPr lang="el-GR" dirty="0"/>
              <a:t>Πίνακες Προσφοράς και Χρήσεων και Συμμετρικός Πίνακας Εισροών-Εκροών</a:t>
            </a:r>
          </a:p>
          <a:p>
            <a:pPr algn="just"/>
            <a:r>
              <a:rPr lang="el-GR" dirty="0"/>
              <a:t>Τελική Κατανάλωση</a:t>
            </a:r>
          </a:p>
        </p:txBody>
      </p:sp>
      <p:sp>
        <p:nvSpPr>
          <p:cNvPr id="4" name="Slide Number Placeholder 3">
            <a:extLst>
              <a:ext uri="{FF2B5EF4-FFF2-40B4-BE49-F238E27FC236}">
                <a16:creationId xmlns:a16="http://schemas.microsoft.com/office/drawing/2014/main" id="{CBE9D113-3CAC-67B0-5269-DB04A9458E1A}"/>
              </a:ext>
            </a:extLst>
          </p:cNvPr>
          <p:cNvSpPr>
            <a:spLocks noGrp="1"/>
          </p:cNvSpPr>
          <p:nvPr>
            <p:ph type="sldNum" sz="quarter" idx="12"/>
          </p:nvPr>
        </p:nvSpPr>
        <p:spPr/>
        <p:txBody>
          <a:bodyPr/>
          <a:lstStyle/>
          <a:p>
            <a:fld id="{6F80338C-7267-4363-B749-58AFCE06DD7B}" type="slidenum">
              <a:rPr lang="en-US" smtClean="0"/>
              <a:pPr/>
              <a:t>4</a:t>
            </a:fld>
            <a:endParaRPr lang="en-US"/>
          </a:p>
        </p:txBody>
      </p:sp>
      <p:sp>
        <p:nvSpPr>
          <p:cNvPr id="5" name="Title 1">
            <a:extLst>
              <a:ext uri="{FF2B5EF4-FFF2-40B4-BE49-F238E27FC236}">
                <a16:creationId xmlns:a16="http://schemas.microsoft.com/office/drawing/2014/main" id="{ECFD7DCA-DDB2-14D5-1C1D-6786C67D1903}"/>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Ετήσιοι Εθνικοί Λογαριασμοί</a:t>
            </a:r>
            <a:endParaRPr lang="en-US" sz="4000" b="1" dirty="0">
              <a:solidFill>
                <a:schemeClr val="tx2"/>
              </a:solidFill>
            </a:endParaRPr>
          </a:p>
        </p:txBody>
      </p:sp>
    </p:spTree>
    <p:extLst>
      <p:ext uri="{BB962C8B-B14F-4D97-AF65-F5344CB8AC3E}">
        <p14:creationId xmlns:p14="http://schemas.microsoft.com/office/powerpoint/2010/main" val="2005195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192D5F-D1EB-498D-42D5-3CEB3F84AFF1}"/>
              </a:ext>
            </a:extLst>
          </p:cNvPr>
          <p:cNvSpPr>
            <a:spLocks noGrp="1"/>
          </p:cNvSpPr>
          <p:nvPr>
            <p:ph idx="1"/>
          </p:nvPr>
        </p:nvSpPr>
        <p:spPr>
          <a:xfrm>
            <a:off x="469490" y="1189703"/>
            <a:ext cx="8229600" cy="4525963"/>
          </a:xfrm>
        </p:spPr>
        <p:txBody>
          <a:bodyPr>
            <a:normAutofit fontScale="77500" lnSpcReduction="20000"/>
          </a:bodyPr>
          <a:lstStyle/>
          <a:p>
            <a:pPr marL="0" indent="0" algn="just">
              <a:buNone/>
            </a:pPr>
            <a:r>
              <a:rPr lang="el-GR" dirty="0"/>
              <a:t>Οι θεσμικοί τομείς που απαρτίζουν την εθνική οικονομία είναι:</a:t>
            </a:r>
          </a:p>
          <a:p>
            <a:pPr marL="0" indent="0" algn="just">
              <a:buNone/>
            </a:pPr>
            <a:r>
              <a:rPr lang="el-GR" dirty="0"/>
              <a:t>α) μη χρηματοδοτικές εταιρείες,</a:t>
            </a:r>
          </a:p>
          <a:p>
            <a:pPr marL="0" indent="0" algn="just">
              <a:buNone/>
            </a:pPr>
            <a:r>
              <a:rPr lang="el-GR" dirty="0"/>
              <a:t>β) χρηματοδοτικές εταιρείες,</a:t>
            </a:r>
          </a:p>
          <a:p>
            <a:pPr marL="0" indent="0" algn="just">
              <a:buNone/>
            </a:pPr>
            <a:r>
              <a:rPr lang="el-GR" dirty="0"/>
              <a:t>γ) δημόσιο,</a:t>
            </a:r>
          </a:p>
          <a:p>
            <a:pPr marL="0" indent="0" algn="just">
              <a:buNone/>
            </a:pPr>
            <a:r>
              <a:rPr lang="el-GR" dirty="0"/>
              <a:t>δ) μη κερδοσκοπικά ιδρύματα που εξυπηρετούν τα νοικοκυριά,</a:t>
            </a:r>
          </a:p>
          <a:p>
            <a:pPr marL="0" indent="0" algn="just">
              <a:buNone/>
            </a:pPr>
            <a:r>
              <a:rPr lang="el-GR" dirty="0"/>
              <a:t>ε) νοικοκυριά,</a:t>
            </a:r>
          </a:p>
          <a:p>
            <a:pPr marL="0" indent="0" algn="just">
              <a:buNone/>
            </a:pPr>
            <a:r>
              <a:rPr lang="el-GR" dirty="0" err="1"/>
              <a:t>στ</a:t>
            </a:r>
            <a:r>
              <a:rPr lang="el-GR" dirty="0"/>
              <a:t>) αλλοδαπή.</a:t>
            </a:r>
          </a:p>
          <a:p>
            <a:pPr marL="0" indent="0" algn="just">
              <a:buNone/>
            </a:pPr>
            <a:endParaRPr lang="el-GR" dirty="0"/>
          </a:p>
          <a:p>
            <a:pPr marL="0" indent="0" algn="just">
              <a:buNone/>
            </a:pPr>
            <a:r>
              <a:rPr lang="el-GR" dirty="0"/>
              <a:t>Οι συναλλαγές με την αλλοδαπή αντιμετωπίζονται ως τεκμαρτός θεσμικός τομέας.</a:t>
            </a:r>
          </a:p>
        </p:txBody>
      </p:sp>
      <p:sp>
        <p:nvSpPr>
          <p:cNvPr id="4" name="Slide Number Placeholder 3">
            <a:extLst>
              <a:ext uri="{FF2B5EF4-FFF2-40B4-BE49-F238E27FC236}">
                <a16:creationId xmlns:a16="http://schemas.microsoft.com/office/drawing/2014/main" id="{9FFC551A-598A-615C-B1CF-AD8D0607057C}"/>
              </a:ext>
            </a:extLst>
          </p:cNvPr>
          <p:cNvSpPr>
            <a:spLocks noGrp="1"/>
          </p:cNvSpPr>
          <p:nvPr>
            <p:ph type="sldNum" sz="quarter" idx="12"/>
          </p:nvPr>
        </p:nvSpPr>
        <p:spPr/>
        <p:txBody>
          <a:bodyPr/>
          <a:lstStyle/>
          <a:p>
            <a:fld id="{6F80338C-7267-4363-B749-58AFCE06DD7B}" type="slidenum">
              <a:rPr lang="en-US" smtClean="0"/>
              <a:pPr/>
              <a:t>5</a:t>
            </a:fld>
            <a:endParaRPr lang="en-US"/>
          </a:p>
        </p:txBody>
      </p:sp>
      <p:sp>
        <p:nvSpPr>
          <p:cNvPr id="5" name="Title 1">
            <a:extLst>
              <a:ext uri="{FF2B5EF4-FFF2-40B4-BE49-F238E27FC236}">
                <a16:creationId xmlns:a16="http://schemas.microsoft.com/office/drawing/2014/main" id="{9FD20696-E00E-B811-3189-29C8368B8F87}"/>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Θεσμικές μονάδες – Θεσμικοί τομείς</a:t>
            </a:r>
            <a:endParaRPr lang="en-US" sz="4000" b="1" dirty="0">
              <a:solidFill>
                <a:schemeClr val="tx2"/>
              </a:solidFill>
            </a:endParaRPr>
          </a:p>
        </p:txBody>
      </p:sp>
    </p:spTree>
    <p:extLst>
      <p:ext uri="{BB962C8B-B14F-4D97-AF65-F5344CB8AC3E}">
        <p14:creationId xmlns:p14="http://schemas.microsoft.com/office/powerpoint/2010/main" val="189125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3B639E-DB94-6985-FD17-C6F53A5CBB63}"/>
              </a:ext>
            </a:extLst>
          </p:cNvPr>
          <p:cNvSpPr>
            <a:spLocks noGrp="1"/>
          </p:cNvSpPr>
          <p:nvPr>
            <p:ph idx="1"/>
          </p:nvPr>
        </p:nvSpPr>
        <p:spPr>
          <a:xfrm>
            <a:off x="457200" y="1600200"/>
            <a:ext cx="8229600" cy="4756150"/>
          </a:xfrm>
        </p:spPr>
        <p:txBody>
          <a:bodyPr>
            <a:normAutofit fontScale="92500" lnSpcReduction="20000"/>
          </a:bodyPr>
          <a:lstStyle/>
          <a:p>
            <a:pPr algn="just"/>
            <a:r>
              <a:rPr lang="el-GR" dirty="0"/>
              <a:t>Για τη λεπτομερή ανάλυση της παραγωγικής διεργασίας, το ΕΣΛ χρησιμοποιεί έναν άλλο τύπο μονάδας, την τοπική μονάδα οικονομικής δραστηριότητας, η οποία ομαδοποιεί όλα τα μέρη μίας θεσμικής μονάδας, με την ιδιότητα τους ως παραγωγού, που βρίσκονται σε μία ή σε γειτονικές τοποθεσίες και που συμβάλλουν στην πραγματοποίηση μίας ορισμένης δραστηριότητας. </a:t>
            </a:r>
          </a:p>
          <a:p>
            <a:pPr algn="just"/>
            <a:r>
              <a:rPr lang="el-GR" dirty="0"/>
              <a:t>Οι τοπικές μονάδες οικονομικής δραστηριότητας ομαδοποιούνται, με βάση την κύρια δραστηριότητα τους, σε κλάδους.</a:t>
            </a:r>
          </a:p>
        </p:txBody>
      </p:sp>
      <p:sp>
        <p:nvSpPr>
          <p:cNvPr id="4" name="Slide Number Placeholder 3">
            <a:extLst>
              <a:ext uri="{FF2B5EF4-FFF2-40B4-BE49-F238E27FC236}">
                <a16:creationId xmlns:a16="http://schemas.microsoft.com/office/drawing/2014/main" id="{B41DA95B-3D58-A0B8-2DCD-56F85A4D51D5}"/>
              </a:ext>
            </a:extLst>
          </p:cNvPr>
          <p:cNvSpPr>
            <a:spLocks noGrp="1"/>
          </p:cNvSpPr>
          <p:nvPr>
            <p:ph type="sldNum" sz="quarter" idx="12"/>
          </p:nvPr>
        </p:nvSpPr>
        <p:spPr/>
        <p:txBody>
          <a:bodyPr/>
          <a:lstStyle/>
          <a:p>
            <a:fld id="{6F80338C-7267-4363-B749-58AFCE06DD7B}" type="slidenum">
              <a:rPr lang="en-US" smtClean="0"/>
              <a:pPr/>
              <a:t>6</a:t>
            </a:fld>
            <a:endParaRPr lang="en-US"/>
          </a:p>
        </p:txBody>
      </p:sp>
      <p:sp>
        <p:nvSpPr>
          <p:cNvPr id="5" name="Title 1">
            <a:extLst>
              <a:ext uri="{FF2B5EF4-FFF2-40B4-BE49-F238E27FC236}">
                <a16:creationId xmlns:a16="http://schemas.microsoft.com/office/drawing/2014/main" id="{55653A57-5477-52B0-7979-34B0588C8C78}"/>
              </a:ext>
            </a:extLst>
          </p:cNvPr>
          <p:cNvSpPr>
            <a:spLocks noGrp="1"/>
          </p:cNvSpPr>
          <p:nvPr>
            <p:ph type="title"/>
          </p:nvPr>
        </p:nvSpPr>
        <p:spPr>
          <a:xfrm>
            <a:off x="457200" y="274637"/>
            <a:ext cx="8229600" cy="1095375"/>
          </a:xfrm>
        </p:spPr>
        <p:txBody>
          <a:bodyPr>
            <a:normAutofit fontScale="90000"/>
          </a:bodyPr>
          <a:lstStyle/>
          <a:p>
            <a:r>
              <a:rPr lang="el-GR" altLang="en-US" sz="4000" b="1" dirty="0">
                <a:solidFill>
                  <a:schemeClr val="tx2"/>
                </a:solidFill>
              </a:rPr>
              <a:t>Τοπικές μονάδες οικονομικής δραστηριότητας – Κλάδοι </a:t>
            </a:r>
            <a:endParaRPr lang="en-US" sz="4000" b="1" dirty="0">
              <a:solidFill>
                <a:schemeClr val="tx2"/>
              </a:solidFill>
            </a:endParaRPr>
          </a:p>
        </p:txBody>
      </p:sp>
    </p:spTree>
    <p:extLst>
      <p:ext uri="{BB962C8B-B14F-4D97-AF65-F5344CB8AC3E}">
        <p14:creationId xmlns:p14="http://schemas.microsoft.com/office/powerpoint/2010/main" val="2452514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97CB5-40E9-E23A-9BD3-19DFA479810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EF5B35-E1C4-EBFE-6BEB-D7635DBD19BF}"/>
              </a:ext>
            </a:extLst>
          </p:cNvPr>
          <p:cNvSpPr>
            <a:spLocks noGrp="1"/>
          </p:cNvSpPr>
          <p:nvPr>
            <p:ph idx="1"/>
          </p:nvPr>
        </p:nvSpPr>
        <p:spPr>
          <a:xfrm>
            <a:off x="457200" y="1388806"/>
            <a:ext cx="8229600" cy="4525963"/>
          </a:xfrm>
        </p:spPr>
        <p:txBody>
          <a:bodyPr>
            <a:normAutofit fontScale="70000" lnSpcReduction="20000"/>
          </a:bodyPr>
          <a:lstStyle/>
          <a:p>
            <a:pPr algn="just"/>
            <a:r>
              <a:rPr lang="el-GR" dirty="0"/>
              <a:t>Οι μονάδες, είτε θεσμικές είτε τοπικές μονάδες οικονομικής δραστηριότητας, που αποτελούν την οικονομία μιας χώρας και των οποίων οι συναλλαγές καταγράφονται στο ΕΣΛ, είναι αυτές που έχουν το επίκεντρο του οικονομικού ενδιαφέροντος στην οικονομική επικράτεια της χώρας αυτής και ορίζονται ως μονάδες μόνιμοι κάτοικοι, μπορούν να έχουν ή να μην έχουν την εθνικότητα της εν λόγω χώρας, να είναι ή να μην είναι παρούσες στην οικονομική επικράτεια της χώρας, να έχουν ή να μην έχουν νομική οντότητα.</a:t>
            </a:r>
          </a:p>
          <a:p>
            <a:pPr algn="just"/>
            <a:r>
              <a:rPr lang="el-GR" dirty="0"/>
              <a:t>Οι μονάδες μόνιμοι κάτοικοι επιδίδονται σε συναλλαγές με μονάδες μη μόνιμους κατοίκους, δηλαδή μονάδες που είναι μόνιμοι κάτοικοι άλλων οικονομιών. Οι συναλλαγές αυτές ―οι εξωτερικές συναλλαγές της οικονομίας― καταγράφονται στον λογαριασμό της αλλοδαπής και η αλλοδαπή στο σύστημα παίζει το ρόλο ενός θεσμικού τομέα.</a:t>
            </a:r>
          </a:p>
        </p:txBody>
      </p:sp>
      <p:sp>
        <p:nvSpPr>
          <p:cNvPr id="4" name="Slide Number Placeholder 3">
            <a:extLst>
              <a:ext uri="{FF2B5EF4-FFF2-40B4-BE49-F238E27FC236}">
                <a16:creationId xmlns:a16="http://schemas.microsoft.com/office/drawing/2014/main" id="{8BF32CF6-2FE2-EA9F-A681-96E31F83D0B4}"/>
              </a:ext>
            </a:extLst>
          </p:cNvPr>
          <p:cNvSpPr>
            <a:spLocks noGrp="1"/>
          </p:cNvSpPr>
          <p:nvPr>
            <p:ph type="sldNum" sz="quarter" idx="12"/>
          </p:nvPr>
        </p:nvSpPr>
        <p:spPr/>
        <p:txBody>
          <a:bodyPr/>
          <a:lstStyle/>
          <a:p>
            <a:fld id="{6F80338C-7267-4363-B749-58AFCE06DD7B}" type="slidenum">
              <a:rPr lang="en-US" smtClean="0"/>
              <a:pPr/>
              <a:t>7</a:t>
            </a:fld>
            <a:endParaRPr lang="en-US"/>
          </a:p>
        </p:txBody>
      </p:sp>
      <p:sp>
        <p:nvSpPr>
          <p:cNvPr id="5" name="Title 1">
            <a:extLst>
              <a:ext uri="{FF2B5EF4-FFF2-40B4-BE49-F238E27FC236}">
                <a16:creationId xmlns:a16="http://schemas.microsoft.com/office/drawing/2014/main" id="{CE0DD561-BFDF-6EEC-D4AB-EF3C95B4AFC0}"/>
              </a:ext>
            </a:extLst>
          </p:cNvPr>
          <p:cNvSpPr>
            <a:spLocks noGrp="1"/>
          </p:cNvSpPr>
          <p:nvPr>
            <p:ph type="title"/>
          </p:nvPr>
        </p:nvSpPr>
        <p:spPr>
          <a:xfrm>
            <a:off x="457200" y="274638"/>
            <a:ext cx="8229600" cy="1096962"/>
          </a:xfrm>
        </p:spPr>
        <p:txBody>
          <a:bodyPr>
            <a:normAutofit/>
          </a:bodyPr>
          <a:lstStyle/>
          <a:p>
            <a:r>
              <a:rPr lang="el-GR" altLang="en-US" sz="3200" b="1" dirty="0">
                <a:solidFill>
                  <a:schemeClr val="tx2"/>
                </a:solidFill>
              </a:rPr>
              <a:t>Μονάδες μόνιμοι κάτοικοι και μη μόνιμοι κάτοικοι – Εθνική οικονομία και αλλοδαπή</a:t>
            </a:r>
            <a:endParaRPr lang="en-US" sz="3200" b="1" dirty="0">
              <a:solidFill>
                <a:schemeClr val="tx2"/>
              </a:solidFill>
            </a:endParaRPr>
          </a:p>
        </p:txBody>
      </p:sp>
    </p:spTree>
    <p:extLst>
      <p:ext uri="{BB962C8B-B14F-4D97-AF65-F5344CB8AC3E}">
        <p14:creationId xmlns:p14="http://schemas.microsoft.com/office/powerpoint/2010/main" val="719185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17122-2919-5C8E-1635-B6076FAAA3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0B9D20-A228-800C-6A85-A0543B5413CE}"/>
              </a:ext>
            </a:extLst>
          </p:cNvPr>
          <p:cNvSpPr>
            <a:spLocks noGrp="1"/>
          </p:cNvSpPr>
          <p:nvPr>
            <p:ph idx="1"/>
          </p:nvPr>
        </p:nvSpPr>
        <p:spPr>
          <a:xfrm>
            <a:off x="457200" y="1166018"/>
            <a:ext cx="8229600" cy="4525963"/>
          </a:xfrm>
        </p:spPr>
        <p:txBody>
          <a:bodyPr>
            <a:normAutofit fontScale="77500" lnSpcReduction="20000"/>
          </a:bodyPr>
          <a:lstStyle/>
          <a:p>
            <a:pPr algn="just"/>
            <a:r>
              <a:rPr lang="el-GR" b="1" dirty="0"/>
              <a:t>Συναλλαγές προϊόντων (αγαθών και υπηρεσιών)</a:t>
            </a:r>
            <a:r>
              <a:rPr lang="el-GR" dirty="0"/>
              <a:t>: περιγράφουν την προέλευση (εγχώρια παραγωγή και εισαγωγές) και τις χρήσεις (ενδιάμεση ανάλωση, τελική κατανάλωση, σχηματισμό κεφαλαίου ή εξαγωγές) των αγαθών και υπηρεσιών.</a:t>
            </a:r>
          </a:p>
          <a:p>
            <a:pPr algn="just"/>
            <a:r>
              <a:rPr lang="el-GR" b="1" dirty="0"/>
              <a:t>Διανεμητικές συναλλαγές</a:t>
            </a:r>
            <a:r>
              <a:rPr lang="el-GR" dirty="0"/>
              <a:t>: περιγράφουν με ποιο τρόπο η προστιθέμενη αξία που δημιουργείται από την παραγωγή κατανέμεται στην εργασία, στο κεφάλαιο και στο δημόσιο τομέα, καθώς και την αναδιανομή του εισοδήματος και του πλούτου.</a:t>
            </a:r>
          </a:p>
          <a:p>
            <a:pPr algn="just"/>
            <a:r>
              <a:rPr lang="el-GR" b="1" dirty="0"/>
              <a:t>Χρηματοπιστωτικές συναλλαγές</a:t>
            </a:r>
            <a:r>
              <a:rPr lang="el-GR" dirty="0"/>
              <a:t>: περιγράφουν την καθαρή απόκτηση χρηματοπιστωτικών περιουσιακών στοιχείων.</a:t>
            </a:r>
          </a:p>
        </p:txBody>
      </p:sp>
      <p:sp>
        <p:nvSpPr>
          <p:cNvPr id="4" name="Slide Number Placeholder 3">
            <a:extLst>
              <a:ext uri="{FF2B5EF4-FFF2-40B4-BE49-F238E27FC236}">
                <a16:creationId xmlns:a16="http://schemas.microsoft.com/office/drawing/2014/main" id="{DD408289-E8DF-C198-7B21-A9245BC25A9A}"/>
              </a:ext>
            </a:extLst>
          </p:cNvPr>
          <p:cNvSpPr>
            <a:spLocks noGrp="1"/>
          </p:cNvSpPr>
          <p:nvPr>
            <p:ph type="sldNum" sz="quarter" idx="12"/>
          </p:nvPr>
        </p:nvSpPr>
        <p:spPr/>
        <p:txBody>
          <a:bodyPr/>
          <a:lstStyle/>
          <a:p>
            <a:fld id="{6F80338C-7267-4363-B749-58AFCE06DD7B}" type="slidenum">
              <a:rPr lang="en-US" smtClean="0"/>
              <a:pPr/>
              <a:t>8</a:t>
            </a:fld>
            <a:endParaRPr lang="en-US"/>
          </a:p>
        </p:txBody>
      </p:sp>
      <p:sp>
        <p:nvSpPr>
          <p:cNvPr id="5" name="Title 1">
            <a:extLst>
              <a:ext uri="{FF2B5EF4-FFF2-40B4-BE49-F238E27FC236}">
                <a16:creationId xmlns:a16="http://schemas.microsoft.com/office/drawing/2014/main" id="{BF4FF7F4-93F7-36D8-7980-E92321D38CE6}"/>
              </a:ext>
            </a:extLst>
          </p:cNvPr>
          <p:cNvSpPr>
            <a:spLocks noGrp="1"/>
          </p:cNvSpPr>
          <p:nvPr>
            <p:ph type="title"/>
          </p:nvPr>
        </p:nvSpPr>
        <p:spPr>
          <a:xfrm>
            <a:off x="457200" y="274638"/>
            <a:ext cx="8229600" cy="868362"/>
          </a:xfrm>
        </p:spPr>
        <p:txBody>
          <a:bodyPr>
            <a:normAutofit/>
          </a:bodyPr>
          <a:lstStyle/>
          <a:p>
            <a:r>
              <a:rPr lang="el-GR" altLang="en-US" sz="3200" b="1" dirty="0">
                <a:solidFill>
                  <a:schemeClr val="tx2"/>
                </a:solidFill>
              </a:rPr>
              <a:t>Συναλλαγές</a:t>
            </a:r>
            <a:endParaRPr lang="en-US" sz="3200" b="1" dirty="0">
              <a:solidFill>
                <a:schemeClr val="tx2"/>
              </a:solidFill>
            </a:endParaRPr>
          </a:p>
        </p:txBody>
      </p:sp>
    </p:spTree>
    <p:extLst>
      <p:ext uri="{BB962C8B-B14F-4D97-AF65-F5344CB8AC3E}">
        <p14:creationId xmlns:p14="http://schemas.microsoft.com/office/powerpoint/2010/main" val="2476397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ECCED1-7DFA-2D26-3DC4-588EDE1E98BA}"/>
              </a:ext>
            </a:extLst>
          </p:cNvPr>
          <p:cNvSpPr>
            <a:spLocks noGrp="1"/>
          </p:cNvSpPr>
          <p:nvPr>
            <p:ph idx="1"/>
          </p:nvPr>
        </p:nvSpPr>
        <p:spPr>
          <a:xfrm>
            <a:off x="457200" y="1219200"/>
            <a:ext cx="8229600" cy="4525963"/>
          </a:xfrm>
        </p:spPr>
        <p:txBody>
          <a:bodyPr>
            <a:normAutofit/>
          </a:bodyPr>
          <a:lstStyle/>
          <a:p>
            <a:pPr algn="just"/>
            <a:r>
              <a:rPr lang="el-GR" dirty="0"/>
              <a:t>Οι λογαριασμοί είναι τα αναλυτικά εργαλεία που χρησιμοποιεί το ΕΣΛ για να καταγράψει τις συναλλαγές. </a:t>
            </a:r>
          </a:p>
          <a:p>
            <a:pPr algn="just"/>
            <a:r>
              <a:rPr lang="el-GR" dirty="0"/>
              <a:t>Κάθε λογαριασμός συνδέεται με μία σημαντική πλευρά της οικονομικής διεργασίας, όπως η παραγωγή ή η διανομή του εισοδήματος, και είναι ισοσκελισμένος.</a:t>
            </a:r>
          </a:p>
        </p:txBody>
      </p:sp>
      <p:sp>
        <p:nvSpPr>
          <p:cNvPr id="4" name="Slide Number Placeholder 3">
            <a:extLst>
              <a:ext uri="{FF2B5EF4-FFF2-40B4-BE49-F238E27FC236}">
                <a16:creationId xmlns:a16="http://schemas.microsoft.com/office/drawing/2014/main" id="{AB693669-7720-B28E-FC40-EF7C774D7A78}"/>
              </a:ext>
            </a:extLst>
          </p:cNvPr>
          <p:cNvSpPr>
            <a:spLocks noGrp="1"/>
          </p:cNvSpPr>
          <p:nvPr>
            <p:ph type="sldNum" sz="quarter" idx="12"/>
          </p:nvPr>
        </p:nvSpPr>
        <p:spPr/>
        <p:txBody>
          <a:bodyPr/>
          <a:lstStyle/>
          <a:p>
            <a:fld id="{6F80338C-7267-4363-B749-58AFCE06DD7B}" type="slidenum">
              <a:rPr lang="en-US" smtClean="0"/>
              <a:pPr/>
              <a:t>9</a:t>
            </a:fld>
            <a:endParaRPr lang="en-US"/>
          </a:p>
        </p:txBody>
      </p:sp>
      <p:sp>
        <p:nvSpPr>
          <p:cNvPr id="5" name="Title 1">
            <a:extLst>
              <a:ext uri="{FF2B5EF4-FFF2-40B4-BE49-F238E27FC236}">
                <a16:creationId xmlns:a16="http://schemas.microsoft.com/office/drawing/2014/main" id="{9DE2441B-C110-0627-B950-3B31463344FC}"/>
              </a:ext>
            </a:extLst>
          </p:cNvPr>
          <p:cNvSpPr>
            <a:spLocks noGrp="1"/>
          </p:cNvSpPr>
          <p:nvPr>
            <p:ph type="title"/>
          </p:nvPr>
        </p:nvSpPr>
        <p:spPr>
          <a:xfrm>
            <a:off x="457200" y="274638"/>
            <a:ext cx="8229600" cy="868362"/>
          </a:xfrm>
        </p:spPr>
        <p:txBody>
          <a:bodyPr>
            <a:normAutofit/>
          </a:bodyPr>
          <a:lstStyle/>
          <a:p>
            <a:r>
              <a:rPr lang="el-GR" altLang="en-US" sz="3200" b="1" dirty="0">
                <a:solidFill>
                  <a:schemeClr val="tx2"/>
                </a:solidFill>
              </a:rPr>
              <a:t>Το σύστημα των Λογαριασμών</a:t>
            </a:r>
            <a:endParaRPr lang="en-US" sz="3200" b="1" dirty="0">
              <a:solidFill>
                <a:schemeClr val="tx2"/>
              </a:solidFill>
            </a:endParaRPr>
          </a:p>
        </p:txBody>
      </p:sp>
    </p:spTree>
    <p:extLst>
      <p:ext uri="{BB962C8B-B14F-4D97-AF65-F5344CB8AC3E}">
        <p14:creationId xmlns:p14="http://schemas.microsoft.com/office/powerpoint/2010/main" val="14730287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889</TotalTime>
  <Words>2856</Words>
  <Application>Microsoft Office PowerPoint</Application>
  <PresentationFormat>On-screen Show (4:3)</PresentationFormat>
  <Paragraphs>272</Paragraphs>
  <Slides>31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Tahoma</vt:lpstr>
      <vt:lpstr>Times</vt:lpstr>
      <vt:lpstr>Wingdings</vt:lpstr>
      <vt:lpstr>Office Theme</vt:lpstr>
      <vt:lpstr>1. Εθνικολογιστικά μεγέθη και ισοζύγιο πληρωμών</vt:lpstr>
      <vt:lpstr>Εθνικοί Λογαριασμοί</vt:lpstr>
      <vt:lpstr>Εθνικοί Λογαριασμοί</vt:lpstr>
      <vt:lpstr>Ετήσιοι Εθνικοί Λογαριασμοί</vt:lpstr>
      <vt:lpstr>Θεσμικές μονάδες – Θεσμικοί τομείς</vt:lpstr>
      <vt:lpstr>Τοπικές μονάδες οικονομικής δραστηριότητας – Κλάδοι </vt:lpstr>
      <vt:lpstr>Μονάδες μόνιμοι κάτοικοι και μη μόνιμοι κάτοικοι – Εθνική οικονομία και αλλοδαπή</vt:lpstr>
      <vt:lpstr>Συναλλαγές</vt:lpstr>
      <vt:lpstr>Το σύστημα των Λογαριασμών</vt:lpstr>
      <vt:lpstr>Ακαθάριστο Εγχώριο Προϊόν</vt:lpstr>
      <vt:lpstr>Παράδειγμα για την ‘τελική αξία’ και τη σχέση της με την προστιθέμενη αξία</vt:lpstr>
      <vt:lpstr>Υπολογισμός του Ακαθάριστου Εγχώριου Προϊόντος </vt:lpstr>
      <vt:lpstr>Από το Ακαθάριστο Εθνικό Προϊόν στο Εθνικό Εισόδημα</vt:lpstr>
      <vt:lpstr>Η βασική ταυτότητα του Εθνικού Εισοδήματος σε μία ανοικτή οικονομία</vt:lpstr>
      <vt:lpstr>Η βασική ταυτότητα του Εθνικού Εισοδήματος σε μία ανοικτή οικονομία</vt:lpstr>
      <vt:lpstr>Το ισοζύγιο τρεχουσών συναλλαγών κι  ο καθαρός εξωτερικός πλούτος</vt:lpstr>
      <vt:lpstr>Αποταμίευση και Τρέχουσες Συναλλαγές</vt:lpstr>
      <vt:lpstr>Πρώτο συμπέρασμα: Εθνική αποταμίευση (S)</vt:lpstr>
      <vt:lpstr>Δεύτερο συμπέρασμα: Ιδιωτική αποταμίευση (Sp)</vt:lpstr>
      <vt:lpstr>Δημοσιονομικό έλλειμμα </vt:lpstr>
      <vt:lpstr>Βασικά στοιχεία δημοσιονομικού Ελλείμματος</vt:lpstr>
      <vt:lpstr>Δίδυμα ελλείμματα</vt:lpstr>
      <vt:lpstr>Οι λογαριασμοί του ισοζυγίου πληρωμών</vt:lpstr>
      <vt:lpstr>Πρώτη βασική αρχή του Ισοζυγίου Πληρωμών</vt:lpstr>
      <vt:lpstr>Δεύτερη βασική αρχή του Ισοζυγίου Πληρωμών</vt:lpstr>
      <vt:lpstr>Παράδειγμα διπλής καταχώρησης (Ι)</vt:lpstr>
      <vt:lpstr>Παράδειγμα διπλής καταχώρησης (ΙΙ)</vt:lpstr>
      <vt:lpstr>Ο λογαριασμός των τρεχουσών συναλλαγών</vt:lpstr>
      <vt:lpstr>Ο λογαριασμός χρηματοοικονομικών συναλλαγών</vt:lpstr>
      <vt:lpstr>Ο λογαριασμός χρηματοοικονομικών συναλλαγών</vt:lpstr>
      <vt:lpstr>Τα συναλλαγματικά διαθέσιμα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Εθνικολογιστικά μεγέθη και ισοζύγιο πληρωμών</dc:title>
  <dc:creator>Liagkouras</dc:creator>
  <cp:lastModifiedBy>Gerasimos Rompotis</cp:lastModifiedBy>
  <cp:revision>41</cp:revision>
  <dcterms:created xsi:type="dcterms:W3CDTF">2013-10-10T16:57:40Z</dcterms:created>
  <dcterms:modified xsi:type="dcterms:W3CDTF">2026-02-16T09:43:55Z</dcterms:modified>
</cp:coreProperties>
</file>