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8"/>
  </p:normalViewPr>
  <p:slideViewPr>
    <p:cSldViewPr snapToGrid="0" snapToObjects="1">
      <p:cViewPr varScale="1">
        <p:scale>
          <a:sx n="98" d="100"/>
          <a:sy n="98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1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6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3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5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1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2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5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0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6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0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3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Τίτλος: </a:t>
            </a:r>
            <a:r>
              <a:rPr lang="en-GB" sz="3100" dirty="0">
                <a:solidFill>
                  <a:srgbClr val="FFFFFF"/>
                </a:solidFill>
              </a:rPr>
              <a:t>Customer Journey </a:t>
            </a:r>
            <a:r>
              <a:rPr lang="el-GR" sz="3100" dirty="0">
                <a:solidFill>
                  <a:srgbClr val="FFFFFF"/>
                </a:solidFill>
              </a:rPr>
              <a:t>στο Ψηφιακό Μάρκετινγκ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Αναλυτική παρουσίαση για φοιτητές σχετικά με το </a:t>
            </a:r>
            <a:r>
              <a:rPr lang="en-GB">
                <a:solidFill>
                  <a:schemeClr val="bg1"/>
                </a:solidFill>
              </a:rPr>
              <a:t>customer journey, </a:t>
            </a:r>
            <a:r>
              <a:rPr lang="el-GR">
                <a:solidFill>
                  <a:schemeClr val="bg1"/>
                </a:solidFill>
              </a:rPr>
              <a:t>τα στάδια, τα εργαλεία, τα </a:t>
            </a:r>
            <a:r>
              <a:rPr lang="en-GB">
                <a:solidFill>
                  <a:schemeClr val="bg1"/>
                </a:solidFill>
              </a:rPr>
              <a:t>touchpoints </a:t>
            </a:r>
            <a:r>
              <a:rPr lang="el-GR">
                <a:solidFill>
                  <a:schemeClr val="bg1"/>
                </a:solidFill>
              </a:rPr>
              <a:t>και την εφαρμογή του στη στρατηγική ψηφιακού μάρκετινγκ.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962" y="1411015"/>
            <a:ext cx="585611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Εργαλεία για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Product demos, free trials, testimonials, συγκριτικοί πίνακες, εγγυήσεις.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Στάδιο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Πραγματοποίηση αγοράς. Το UX πρέπει να είναι απλό, χωρίς τριβές, με ασφαλείς μεθόδους πληρωμής.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Βελτιστοποίηση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Γρήγορο checkout, mobile-friendly site, trust badges, ξεκάθαρη τιμολόγηση, υποστήριξη πελατών.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Στάδιο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Στόχος: ο πελάτης να συνεχίσει να αγοράζει. Η διατήρηση είναι 5x φθηνότερη από την απόκτηση νέων.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Στρατηγικές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Email automation, loyalty programs, exclusive offers, customer service excellence.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Στάδιο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Ο πελάτης γίνεται πρεσβευτής του brand. Δημιουργεί word-of-mouth, reviews, referrals.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Πώς Ενισχύουμε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Referral programs, social sharing incentives, user-generated content, community building.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Τι</a:t>
            </a:r>
            <a:r>
              <a:rPr dirty="0"/>
              <a:t> </a:t>
            </a:r>
            <a:r>
              <a:rPr dirty="0" err="1"/>
              <a:t>Είν</a:t>
            </a:r>
            <a:r>
              <a:rPr dirty="0"/>
              <a:t>α</a:t>
            </a:r>
            <a:r>
              <a:rPr dirty="0" err="1"/>
              <a:t>ι</a:t>
            </a:r>
            <a:r>
              <a:rPr dirty="0"/>
              <a:t> Customer Journey Mapping;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Ο</a:t>
            </a:r>
            <a:r>
              <a:rPr dirty="0"/>
              <a:t>π</a:t>
            </a:r>
            <a:r>
              <a:rPr dirty="0" err="1"/>
              <a:t>τικο</a:t>
            </a:r>
            <a:r>
              <a:rPr dirty="0"/>
              <a:t>π</a:t>
            </a:r>
            <a:r>
              <a:rPr dirty="0" err="1"/>
              <a:t>οίηση</a:t>
            </a:r>
            <a:r>
              <a:rPr dirty="0"/>
              <a:t> </a:t>
            </a:r>
            <a:r>
              <a:rPr dirty="0" err="1"/>
              <a:t>όλων</a:t>
            </a:r>
            <a:r>
              <a:rPr dirty="0"/>
              <a:t>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σημείων</a:t>
            </a:r>
            <a:r>
              <a:rPr dirty="0"/>
              <a:t> </a:t>
            </a:r>
            <a:r>
              <a:rPr dirty="0" err="1"/>
              <a:t>ε</a:t>
            </a:r>
            <a:r>
              <a:rPr dirty="0"/>
              <a:t>πα</a:t>
            </a:r>
            <a:r>
              <a:rPr dirty="0" err="1"/>
              <a:t>φής</a:t>
            </a:r>
            <a:r>
              <a:rPr dirty="0"/>
              <a:t> </a:t>
            </a:r>
            <a:r>
              <a:rPr dirty="0" err="1"/>
              <a:t>κ</a:t>
            </a:r>
            <a:r>
              <a:rPr dirty="0"/>
              <a:t>α</a:t>
            </a:r>
            <a:r>
              <a:rPr dirty="0" err="1"/>
              <a:t>ι</a:t>
            </a:r>
            <a:r>
              <a:rPr dirty="0"/>
              <a:t> </a:t>
            </a:r>
            <a:r>
              <a:rPr dirty="0" err="1"/>
              <a:t>συν</a:t>
            </a:r>
            <a:r>
              <a:rPr dirty="0"/>
              <a:t>α</a:t>
            </a:r>
            <a:r>
              <a:rPr dirty="0" err="1"/>
              <a:t>ισθημάτων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π</a:t>
            </a:r>
            <a:r>
              <a:rPr dirty="0" err="1"/>
              <a:t>ελάτη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</a:t>
            </a:r>
            <a:r>
              <a:rPr dirty="0" err="1"/>
              <a:t>κάθε</a:t>
            </a:r>
            <a:r>
              <a:rPr dirty="0"/>
              <a:t> </a:t>
            </a:r>
            <a:r>
              <a:rPr dirty="0" err="1"/>
              <a:t>στάδιο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8AFC-4B63-DB2E-E621-7F73C5E2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 descr="A diagram of a product&#10;&#10;AI-generated content may be incorrect.">
            <a:extLst>
              <a:ext uri="{FF2B5EF4-FFF2-40B4-BE49-F238E27FC236}">
                <a16:creationId xmlns:a16="http://schemas.microsoft.com/office/drawing/2014/main" id="{BCBE2F90-546A-79DE-83AD-9EE2C56D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62" y="431075"/>
            <a:ext cx="8303163" cy="5982788"/>
          </a:xfrm>
        </p:spPr>
      </p:pic>
    </p:spTree>
    <p:extLst>
      <p:ext uri="{BB962C8B-B14F-4D97-AF65-F5344CB8AC3E}">
        <p14:creationId xmlns:p14="http://schemas.microsoft.com/office/powerpoint/2010/main" val="227895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Στοιχεία ενός Journey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Personas, touchpoints, κανάλια, pain points, opportunities, KPIs, συναισθηματική καμπύλη.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35508"/>
            <a:ext cx="2515852" cy="5586984"/>
          </a:xfrm>
        </p:spPr>
        <p:txBody>
          <a:bodyPr>
            <a:normAutofit/>
          </a:bodyPr>
          <a:lstStyle/>
          <a:p>
            <a:r>
              <a:rPr lang="el-GR" sz="4200">
                <a:solidFill>
                  <a:schemeClr val="tx2"/>
                </a:solidFill>
              </a:rPr>
              <a:t>Τι Είναι </a:t>
            </a:r>
            <a:r>
              <a:rPr lang="en-GB" sz="4200">
                <a:solidFill>
                  <a:schemeClr val="tx2"/>
                </a:solidFill>
              </a:rPr>
              <a:t>Customer Journey;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561" y="469900"/>
            <a:ext cx="4937237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353" y="954756"/>
            <a:ext cx="4209962" cy="4853888"/>
          </a:xfrm>
        </p:spPr>
        <p:txBody>
          <a:bodyPr anchor="ctr"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Το </a:t>
            </a:r>
            <a:r>
              <a:rPr lang="en-GB" sz="1900">
                <a:solidFill>
                  <a:schemeClr val="bg1"/>
                </a:solidFill>
              </a:rPr>
              <a:t>customer journey </a:t>
            </a:r>
            <a:r>
              <a:rPr lang="el-GR" sz="1900">
                <a:solidFill>
                  <a:schemeClr val="bg1"/>
                </a:solidFill>
              </a:rPr>
              <a:t>περιγράφει όλα τα βήματα, εμπειρίες και αλληλεπιδράσεις που έχει ένας πελάτης με ένα </a:t>
            </a:r>
            <a:r>
              <a:rPr lang="en-GB" sz="1900">
                <a:solidFill>
                  <a:schemeClr val="bg1"/>
                </a:solidFill>
              </a:rPr>
              <a:t>brand </a:t>
            </a:r>
            <a:r>
              <a:rPr lang="el-GR" sz="1900">
                <a:solidFill>
                  <a:schemeClr val="bg1"/>
                </a:solidFill>
              </a:rPr>
              <a:t>από την πρώτη επαφή μέχρι την τελική ενέργεια και την επαναλαμβανόμενη σχέση.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743" y="635508"/>
            <a:ext cx="469087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Τι Είναι Touchpoints;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Όλα τα σημεία επαφής: διαφημίσεις, site, email, social media, e-shop, customer support.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Pain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Τα εμπόδια/δυσκολίες που μειώνουν την πιθανότητα μετατροπής. Παράδειγμα: δύσκολο checkout.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Buyer Personas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Φανταστικοί εκπρόσωποι πελατών που βοηθούν στην καλύτερη στόχευση. Περιλαμβάνουν δημογραφικά, κίνητρα, ανάγκες.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Data-driven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Χρήση analytics για κατανόηση συμπεριφοράς πελατών: heatmaps, conversion data, behaviour flows.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Omnichannel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Συνδυασμός online και offline καναλιών για ενιαία εμπειρία. Παράδειγμα: mobile → desktop → κατάστημα.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KPIs Customer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CTR, conversion rate, bounce rate, CAC, CLV, NPS, retention rate.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Παράδειγμα εταιρείας που βελτίωσε το customer journey μειώνοντας friction points και αυξάνοντας conversions.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Το customer journey αποτελεί κρίσιμο εργαλείο για στρατηγικό digital marketing, με επίκεντρο τον πελάτη.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Σημασία </a:t>
            </a:r>
            <a:r>
              <a:rPr lang="en-GB">
                <a:solidFill>
                  <a:srgbClr val="FFFFFF"/>
                </a:solidFill>
              </a:rPr>
              <a:t>Customer Journey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/>
          </a:bodyPr>
          <a:lstStyle/>
          <a:p>
            <a:r>
              <a:t>Βοηθά τις επιχειρήσεις να κατανοήσουν συμπεριφορές πελατών, να εντοπίσουν εμπόδια και να βελτιώσουν τις στρατηγικές marketing ώστε να αυξήσουν πωλήσεις, ικανοποίηση και αφοσίωση.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Κύρια Στάδια </a:t>
            </a:r>
            <a:r>
              <a:rPr lang="en-GB">
                <a:solidFill>
                  <a:schemeClr val="bg1"/>
                </a:solidFill>
              </a:rPr>
              <a:t>Customer Journey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Awareness, Consideration, Decision, Purchase, Retention, Advocacy — </a:t>
            </a:r>
            <a:r>
              <a:rPr lang="el-GR">
                <a:solidFill>
                  <a:schemeClr val="bg1"/>
                </a:solidFill>
              </a:rPr>
              <a:t>αντιπροσωπεύουν την εξελικτική πορεία του πελάτη.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Στάδιο </a:t>
            </a:r>
            <a:r>
              <a:rPr lang="en-GB">
                <a:solidFill>
                  <a:srgbClr val="FFFFFF"/>
                </a:solidFill>
              </a:rPr>
              <a:t>Awareness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/>
          </a:bodyPr>
          <a:lstStyle/>
          <a:p>
            <a:r>
              <a:t>Ο πελάτης ανακαλύπτει ένα brand. Στόχος: δημιουργία αναγνωρισιμότητας. Μέσα: Social media, Google Search, YouTube, influencers.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Παράγοντες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Ελκυστικό περιεχόμενο, ισχυρό brand identity, συνέπεια, στοχευμένες καμπάνιες και optimized SEO.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Στάδιο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Ο πελάτης εξετάζει επιλογές. Αναζητά συγκρίσεις, πληροφορίες, reviews και αξιολογήσεις πριν συνεχίσει.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Περιεχόμενο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bg1"/>
                </a:solidFill>
              </a:rPr>
              <a:t>Case studies, άρθρα, ebooks, landing pages, webinars, email nurturing, remarketing.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Στάδιο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Το σημείο όπου ο πελάτης αποφασίζει αν θα αγοράσει. Βαρύτητα σε πειστικά επιχειρήματα και value proposition.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528</Words>
  <Application>Microsoft Macintosh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Τίτλος: Customer Journey στο Ψηφιακό Μάρκετινγκ</vt:lpstr>
      <vt:lpstr>Τι Είναι Customer Journey;</vt:lpstr>
      <vt:lpstr>Σημασία Customer Journey</vt:lpstr>
      <vt:lpstr>Κύρια Στάδια Customer Journey</vt:lpstr>
      <vt:lpstr>Στάδιο Awareness</vt:lpstr>
      <vt:lpstr>Παράγοντες Awareness</vt:lpstr>
      <vt:lpstr>Στάδιο Consideration</vt:lpstr>
      <vt:lpstr>Περιεχόμενο Consideration</vt:lpstr>
      <vt:lpstr>Στάδιο Decision</vt:lpstr>
      <vt:lpstr>Εργαλεία για Decision</vt:lpstr>
      <vt:lpstr>Στάδιο Purchase</vt:lpstr>
      <vt:lpstr>Βελτιστοποίηση Purchase</vt:lpstr>
      <vt:lpstr>Στάδιο Retention</vt:lpstr>
      <vt:lpstr>Στρατηγικές Retention</vt:lpstr>
      <vt:lpstr>Στάδιο Advocacy</vt:lpstr>
      <vt:lpstr>Πώς Ενισχύουμε Advocacy</vt:lpstr>
      <vt:lpstr>Τι Είναι Customer Journey Mapping;</vt:lpstr>
      <vt:lpstr>PowerPoint Presentation</vt:lpstr>
      <vt:lpstr>Στοιχεία ενός Journey Map</vt:lpstr>
      <vt:lpstr>Τι Είναι Touchpoints;</vt:lpstr>
      <vt:lpstr>Pain Points</vt:lpstr>
      <vt:lpstr>Buyer Personas</vt:lpstr>
      <vt:lpstr>Data-driven Journey</vt:lpstr>
      <vt:lpstr>Omnichannel Journey</vt:lpstr>
      <vt:lpstr>KPIs Customer Journey</vt:lpstr>
      <vt:lpstr>Case Study</vt:lpstr>
      <vt:lpstr>Συμπεράσματα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Dimitrios Rekleitis</cp:lastModifiedBy>
  <cp:revision>2</cp:revision>
  <dcterms:created xsi:type="dcterms:W3CDTF">2013-01-27T09:14:16Z</dcterms:created>
  <dcterms:modified xsi:type="dcterms:W3CDTF">2025-11-19T10:37:23Z</dcterms:modified>
  <cp:category/>
</cp:coreProperties>
</file>