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7" r:id="rId4"/>
    <p:sldId id="294" r:id="rId5"/>
    <p:sldId id="293" r:id="rId6"/>
    <p:sldId id="296" r:id="rId7"/>
    <p:sldId id="291" r:id="rId8"/>
    <p:sldId id="257" r:id="rId9"/>
    <p:sldId id="26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9" r:id="rId25"/>
    <p:sldId id="274" r:id="rId26"/>
    <p:sldId id="275" r:id="rId27"/>
    <p:sldId id="276" r:id="rId28"/>
    <p:sldId id="277" r:id="rId29"/>
    <p:sldId id="278" r:id="rId30"/>
    <p:sldId id="300" r:id="rId31"/>
    <p:sldId id="301" r:id="rId32"/>
    <p:sldId id="298" r:id="rId33"/>
    <p:sldId id="299" r:id="rId34"/>
    <p:sldId id="303" r:id="rId35"/>
    <p:sldId id="282" r:id="rId36"/>
    <p:sldId id="283" r:id="rId37"/>
    <p:sldId id="285" r:id="rId38"/>
    <p:sldId id="304" r:id="rId39"/>
    <p:sldId id="258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6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2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25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70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81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26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8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74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16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80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2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540E-614B-4D97-AD6F-9314EA6E411A}" type="datetimeFigureOut">
              <a:rPr lang="el-GR" smtClean="0"/>
              <a:t>13/7/2013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42AB-DBD0-4EFD-9211-D0213B6793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72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gnto.gr/" TargetMode="External"/><Relationship Id="rId2" Type="http://schemas.openxmlformats.org/officeDocument/2006/relationships/hyperlink" Target="http://www.sete.gr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atistics.gr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Untitled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75656" y="4366972"/>
            <a:ext cx="6049010" cy="170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Transitions in Landscape and Land Use</a:t>
            </a:r>
          </a:p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Growth and Land Use Change in Greece</a:t>
            </a:r>
          </a:p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000" b="1" dirty="0" smtClean="0">
                <a:solidFill>
                  <a:srgbClr val="31849B"/>
                </a:solidFill>
                <a:effectLst/>
                <a:latin typeface="Calibri"/>
                <a:ea typeface="Times New Roman"/>
                <a:cs typeface="Times New Roman"/>
              </a:rPr>
              <a:t>Mary </a:t>
            </a:r>
            <a:r>
              <a:rPr lang="en-US" sz="2000" b="1" dirty="0" err="1" smtClean="0">
                <a:solidFill>
                  <a:srgbClr val="31849B"/>
                </a:solidFill>
                <a:effectLst/>
                <a:latin typeface="Calibri"/>
                <a:ea typeface="Times New Roman"/>
                <a:cs typeface="Times New Roman"/>
              </a:rPr>
              <a:t>Constantoglou</a:t>
            </a:r>
            <a:endParaRPr lang="el-GR" sz="12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2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200" dirty="0">
              <a:effectLst/>
              <a:latin typeface="Verdana"/>
              <a:ea typeface="Batang"/>
              <a:cs typeface="Arial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64885"/>
            <a:ext cx="1352123" cy="134766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" y="3501008"/>
            <a:ext cx="2035295" cy="83798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" y="4271938"/>
            <a:ext cx="1944216" cy="1140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224" y="3501008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University of the Aegean 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SUMMER SCHOOLS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1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0735" cy="35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44000" cy="40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66888"/>
            <a:ext cx="8963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647825"/>
            <a:ext cx="89249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" y="787913"/>
            <a:ext cx="89644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" y="836712"/>
            <a:ext cx="91154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71" y="728957"/>
            <a:ext cx="9286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1268760"/>
            <a:ext cx="9144001" cy="57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548680"/>
            <a:ext cx="91325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23" y="6557282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0736" cy="452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9" b="21536"/>
          <a:stretch>
            <a:fillRect/>
          </a:stretch>
        </p:blipFill>
        <p:spPr bwMode="auto">
          <a:xfrm>
            <a:off x="-1" y="1788608"/>
            <a:ext cx="4560263" cy="26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 - Εικόνα" descr="Eik.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5" b="23276"/>
          <a:stretch>
            <a:fillRect/>
          </a:stretch>
        </p:blipFill>
        <p:spPr bwMode="auto">
          <a:xfrm>
            <a:off x="4609876" y="1788608"/>
            <a:ext cx="4530860" cy="27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 - Ορθογώνιο"/>
          <p:cNvSpPr>
            <a:spLocks noChangeArrowheads="1"/>
          </p:cNvSpPr>
          <p:nvPr/>
        </p:nvSpPr>
        <p:spPr bwMode="auto">
          <a:xfrm>
            <a:off x="383950" y="4725144"/>
            <a:ext cx="65680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Source:</a:t>
            </a:r>
            <a:r>
              <a:rPr lang="el-GR" sz="1100" dirty="0">
                <a:solidFill>
                  <a:schemeClr val="tx2">
                    <a:lumMod val="75000"/>
                  </a:schemeClr>
                </a:solidFill>
                <a:ea typeface="ヒラギノ角ゴ Pro W3"/>
                <a:cs typeface="Times New Roman" pitchFamily="18" charset="0"/>
              </a:rPr>
              <a:t>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SETE</a:t>
            </a:r>
            <a:r>
              <a:rPr lang="el-GR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,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based on data provided by the Hellenic Chamber of Hotels, EL. STAT</a:t>
            </a:r>
            <a:endParaRPr lang="el-GR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8" t="77394"/>
          <a:stretch>
            <a:fillRect/>
          </a:stretch>
        </p:blipFill>
        <p:spPr bwMode="auto">
          <a:xfrm>
            <a:off x="3397184" y="967588"/>
            <a:ext cx="2337590" cy="6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4783939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449611" y="458"/>
            <a:ext cx="4691126" cy="5300749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3995936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3411" y="74787"/>
            <a:ext cx="7772400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TRENDS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51520" y="1305342"/>
            <a:ext cx="8424936" cy="263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Despite on-going challenging economic conditions, global Travel &amp; Tourism direct contribution to GDP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rew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by a robust 3.2% in 2012. 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This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was faster than growth of the world economy as whole (2.3%), and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also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faster than growth of a number of broad industries including manufacturing, financial &amp;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business services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and retail. 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Total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Travel &amp; Tourism employment, including those working in the industry’s supply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chain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and supported by the spending of their employees, increased by 4.0 million jobs in 2012.</a:t>
            </a:r>
            <a:endParaRPr lang="el-GR" sz="16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2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112714" y="521329"/>
            <a:ext cx="6475510" cy="5558275"/>
            <a:chOff x="2627313" y="765175"/>
            <a:chExt cx="5329238" cy="5032375"/>
          </a:xfrm>
        </p:grpSpPr>
        <p:pic>
          <p:nvPicPr>
            <p:cNvPr id="9" name="3 - Εικόνα" descr="map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765175"/>
              <a:ext cx="4067175" cy="50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21 - Ομάδα"/>
            <p:cNvGrpSpPr>
              <a:grpSpLocks/>
            </p:cNvGrpSpPr>
            <p:nvPr/>
          </p:nvGrpSpPr>
          <p:grpSpPr bwMode="auto">
            <a:xfrm>
              <a:off x="3924300" y="1916113"/>
              <a:ext cx="3001963" cy="3744912"/>
              <a:chOff x="3995936" y="1916832"/>
              <a:chExt cx="2930624" cy="3866728"/>
            </a:xfrm>
          </p:grpSpPr>
          <p:sp>
            <p:nvSpPr>
              <p:cNvPr id="11" name="5 - Έλλειψη"/>
              <p:cNvSpPr/>
              <p:nvPr/>
            </p:nvSpPr>
            <p:spPr>
              <a:xfrm>
                <a:off x="3995936" y="1916832"/>
                <a:ext cx="914367" cy="914639"/>
              </a:xfrm>
              <a:prstGeom prst="ellipse">
                <a:avLst/>
              </a:prstGeom>
              <a:solidFill>
                <a:schemeClr val="accent1">
                  <a:alpha val="23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12" name="6 - Έλλειψη"/>
              <p:cNvSpPr/>
              <p:nvPr/>
            </p:nvSpPr>
            <p:spPr>
              <a:xfrm>
                <a:off x="4716582" y="4868921"/>
                <a:ext cx="914367" cy="914639"/>
              </a:xfrm>
              <a:prstGeom prst="ellipse">
                <a:avLst/>
              </a:prstGeom>
              <a:solidFill>
                <a:schemeClr val="accent1">
                  <a:alpha val="23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13" name="7 - Έλλειψη"/>
              <p:cNvSpPr/>
              <p:nvPr/>
            </p:nvSpPr>
            <p:spPr>
              <a:xfrm>
                <a:off x="6012193" y="4221461"/>
                <a:ext cx="914367" cy="914639"/>
              </a:xfrm>
              <a:prstGeom prst="ellipse">
                <a:avLst/>
              </a:prstGeom>
              <a:solidFill>
                <a:schemeClr val="accent1">
                  <a:alpha val="23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14" name="8 - Έλλειψη"/>
              <p:cNvSpPr/>
              <p:nvPr/>
            </p:nvSpPr>
            <p:spPr>
              <a:xfrm>
                <a:off x="4067226" y="3357635"/>
                <a:ext cx="914367" cy="913001"/>
              </a:xfrm>
              <a:prstGeom prst="ellipse">
                <a:avLst/>
              </a:prstGeom>
              <a:solidFill>
                <a:schemeClr val="accent1">
                  <a:alpha val="23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  <p:grpSp>
          <p:nvGrpSpPr>
            <p:cNvPr id="15" name="22 - Ομάδα"/>
            <p:cNvGrpSpPr>
              <a:grpSpLocks/>
            </p:cNvGrpSpPr>
            <p:nvPr/>
          </p:nvGrpSpPr>
          <p:grpSpPr bwMode="auto">
            <a:xfrm>
              <a:off x="4932363" y="2133600"/>
              <a:ext cx="3024188" cy="2808288"/>
              <a:chOff x="4932040" y="2132856"/>
              <a:chExt cx="3024336" cy="2808312"/>
            </a:xfrm>
          </p:grpSpPr>
          <p:cxnSp>
            <p:nvCxnSpPr>
              <p:cNvPr id="16" name="10 - Ευθύγραμμο βέλος σύνδεσης"/>
              <p:cNvCxnSpPr/>
              <p:nvPr/>
            </p:nvCxnSpPr>
            <p:spPr>
              <a:xfrm>
                <a:off x="4932040" y="2348758"/>
                <a:ext cx="2016224" cy="3603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2 - Ευθύγραμμο βέλος σύνδεσης"/>
              <p:cNvCxnSpPr>
                <a:stCxn id="14" idx="6"/>
              </p:cNvCxnSpPr>
              <p:nvPr/>
            </p:nvCxnSpPr>
            <p:spPr>
              <a:xfrm flipV="1">
                <a:off x="4935216" y="2861525"/>
                <a:ext cx="2165456" cy="8921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4 - Ευθύγραμμο βέλος σύνδεσης"/>
              <p:cNvCxnSpPr/>
              <p:nvPr/>
            </p:nvCxnSpPr>
            <p:spPr>
              <a:xfrm rot="5400000" flipH="1" flipV="1">
                <a:off x="5381363" y="3069453"/>
                <a:ext cx="1927241" cy="18161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6 - Ευθύγραμμο βέλος σύνδεσης"/>
              <p:cNvCxnSpPr>
                <a:stCxn id="13" idx="7"/>
              </p:cNvCxnSpPr>
              <p:nvPr/>
            </p:nvCxnSpPr>
            <p:spPr>
              <a:xfrm rot="5400000" flipH="1" flipV="1">
                <a:off x="6516466" y="3413968"/>
                <a:ext cx="1136660" cy="5905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20 - Έλλειψη"/>
              <p:cNvSpPr/>
              <p:nvPr/>
            </p:nvSpPr>
            <p:spPr>
              <a:xfrm>
                <a:off x="7092733" y="2132856"/>
                <a:ext cx="863643" cy="914408"/>
              </a:xfrm>
              <a:prstGeom prst="ellipse">
                <a:avLst/>
              </a:prstGeom>
              <a:solidFill>
                <a:schemeClr val="accent1">
                  <a:alpha val="23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16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ea typeface="ヒラギノ角ゴ Pro W3"/>
                    <a:cs typeface="Times New Roman" pitchFamily="18" charset="0"/>
                  </a:rPr>
                  <a:t>65%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5 - Ορθογώνιο"/>
          <p:cNvSpPr/>
          <p:nvPr/>
        </p:nvSpPr>
        <p:spPr>
          <a:xfrm>
            <a:off x="107504" y="1484784"/>
            <a:ext cx="914073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 Greece: 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stimulates employment in a wide range of  economic sectors including employees with different educational levels.</a:t>
            </a:r>
          </a:p>
          <a:p>
            <a:pPr>
              <a:defRPr/>
            </a:pPr>
            <a:endParaRPr lang="en-US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employment positively affects young people in regional areas. 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For every (1) job created in tourism, another one (1) is created in the broad economy.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One (1) out of five (5) Greeks is directly or indirectly employed in the tourism sector.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defRPr/>
            </a:pPr>
            <a:endParaRPr lang="en-US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788895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Human Factor: Employment in Tourism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7447"/>
            <a:ext cx="3960837" cy="499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48925" y="687337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Human Factor: Employment in Tourism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-3264" y="-16827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8130" y="1268760"/>
            <a:ext cx="63362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Service Productivity in tourism : Greece and competitors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0" y="1772816"/>
            <a:ext cx="6631795" cy="29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48925" y="687337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Human Factor: Employment in Tourism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91356" y="1072058"/>
            <a:ext cx="5461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International tourism receipts per employee </a:t>
            </a:r>
            <a:r>
              <a:rPr lang="el-GR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(US$)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" y="1772816"/>
            <a:ext cx="77995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0" t="41759" r="32501" b="48882"/>
          <a:stretch>
            <a:fillRect/>
          </a:stretch>
        </p:blipFill>
        <p:spPr bwMode="auto">
          <a:xfrm>
            <a:off x="34924" y="4061619"/>
            <a:ext cx="12239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3" t="63300" r="3142" b="31244"/>
          <a:stretch>
            <a:fillRect/>
          </a:stretch>
        </p:blipFill>
        <p:spPr bwMode="auto">
          <a:xfrm>
            <a:off x="34924" y="2261394"/>
            <a:ext cx="13684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49 - Ομάδα"/>
          <p:cNvGrpSpPr>
            <a:grpSpLocks/>
          </p:cNvGrpSpPr>
          <p:nvPr/>
        </p:nvGrpSpPr>
        <p:grpSpPr bwMode="auto">
          <a:xfrm>
            <a:off x="3490912" y="1469232"/>
            <a:ext cx="3960812" cy="2232025"/>
            <a:chOff x="4427984" y="1772816"/>
            <a:chExt cx="3960440" cy="2232248"/>
          </a:xfrm>
        </p:grpSpPr>
        <p:grpSp>
          <p:nvGrpSpPr>
            <p:cNvPr id="12" name="13 - Ομάδα"/>
            <p:cNvGrpSpPr>
              <a:grpSpLocks/>
            </p:cNvGrpSpPr>
            <p:nvPr/>
          </p:nvGrpSpPr>
          <p:grpSpPr bwMode="auto">
            <a:xfrm>
              <a:off x="7236296" y="2708920"/>
              <a:ext cx="1152128" cy="1296144"/>
              <a:chOff x="4211960" y="1844824"/>
              <a:chExt cx="3737992" cy="3168352"/>
            </a:xfrm>
          </p:grpSpPr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b="12001"/>
              <a:stretch>
                <a:fillRect/>
              </a:stretch>
            </p:blipFill>
            <p:spPr bwMode="auto">
              <a:xfrm>
                <a:off x="4211960" y="1844824"/>
                <a:ext cx="3737992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8 - Ορθογώνιο"/>
              <p:cNvSpPr/>
              <p:nvPr/>
            </p:nvSpPr>
            <p:spPr>
              <a:xfrm>
                <a:off x="5436732" y="3647084"/>
                <a:ext cx="911559" cy="9120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1" name="9 - Ορθογώνιο"/>
              <p:cNvSpPr/>
              <p:nvPr/>
            </p:nvSpPr>
            <p:spPr>
              <a:xfrm>
                <a:off x="5148330" y="3286156"/>
                <a:ext cx="1225710" cy="3376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6156176" y="177281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6732240" y="285293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6156176" y="285293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5580112" y="285293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5004048" y="285293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4427984" y="285293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24 - Ομάδα"/>
            <p:cNvGrpSpPr>
              <a:grpSpLocks/>
            </p:cNvGrpSpPr>
            <p:nvPr/>
          </p:nvGrpSpPr>
          <p:grpSpPr bwMode="auto">
            <a:xfrm>
              <a:off x="4427984" y="1772816"/>
              <a:ext cx="1623453" cy="576064"/>
              <a:chOff x="2627784" y="2276872"/>
              <a:chExt cx="1623453" cy="576064"/>
            </a:xfrm>
          </p:grpSpPr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3779912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3203848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2627784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6732240" y="1772816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6732240" y="2348880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6156176" y="2348880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5580112" y="2348880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5004048" y="2348880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r="49055" b="49052"/>
            <a:stretch>
              <a:fillRect/>
            </a:stretch>
          </p:blipFill>
          <p:spPr bwMode="auto">
            <a:xfrm>
              <a:off x="4427984" y="2348880"/>
              <a:ext cx="471325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50 - Ομάδα"/>
          <p:cNvGrpSpPr>
            <a:grpSpLocks/>
          </p:cNvGrpSpPr>
          <p:nvPr/>
        </p:nvGrpSpPr>
        <p:grpSpPr bwMode="auto">
          <a:xfrm>
            <a:off x="3490912" y="3988594"/>
            <a:ext cx="3960812" cy="1296988"/>
            <a:chOff x="4427984" y="4293096"/>
            <a:chExt cx="3960440" cy="1296144"/>
          </a:xfrm>
        </p:grpSpPr>
        <p:grpSp>
          <p:nvGrpSpPr>
            <p:cNvPr id="33" name="31 - Ομάδα"/>
            <p:cNvGrpSpPr>
              <a:grpSpLocks/>
            </p:cNvGrpSpPr>
            <p:nvPr/>
          </p:nvGrpSpPr>
          <p:grpSpPr bwMode="auto">
            <a:xfrm>
              <a:off x="4427984" y="4437112"/>
              <a:ext cx="2775581" cy="576064"/>
              <a:chOff x="2627784" y="2276872"/>
              <a:chExt cx="2775581" cy="576064"/>
            </a:xfrm>
          </p:grpSpPr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4932040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4355976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3779912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3203848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r="49055" b="49052"/>
              <a:stretch>
                <a:fillRect/>
              </a:stretch>
            </p:blipFill>
            <p:spPr bwMode="auto">
              <a:xfrm>
                <a:off x="2627784" y="2276872"/>
                <a:ext cx="471325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45 - Ομάδα"/>
            <p:cNvGrpSpPr>
              <a:grpSpLocks/>
            </p:cNvGrpSpPr>
            <p:nvPr/>
          </p:nvGrpSpPr>
          <p:grpSpPr bwMode="auto">
            <a:xfrm>
              <a:off x="7236296" y="4293096"/>
              <a:ext cx="1152128" cy="1296144"/>
              <a:chOff x="4211960" y="1844824"/>
              <a:chExt cx="3737992" cy="3168352"/>
            </a:xfrm>
          </p:grpSpPr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1" b="12001"/>
              <a:stretch>
                <a:fillRect/>
              </a:stretch>
            </p:blipFill>
            <p:spPr bwMode="auto">
              <a:xfrm>
                <a:off x="4211960" y="1844824"/>
                <a:ext cx="3737992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47 - Ορθογώνιο"/>
              <p:cNvSpPr/>
              <p:nvPr/>
            </p:nvSpPr>
            <p:spPr>
              <a:xfrm>
                <a:off x="5436732" y="3644230"/>
                <a:ext cx="911559" cy="9152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7" name="48 - Ορθογώνιο"/>
              <p:cNvSpPr/>
              <p:nvPr/>
            </p:nvSpPr>
            <p:spPr>
              <a:xfrm>
                <a:off x="5148330" y="3283574"/>
                <a:ext cx="1225710" cy="34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</p:grpSp>
      </p:grpSp>
      <p:sp>
        <p:nvSpPr>
          <p:cNvPr id="43" name="51 - Ορθογώνιο"/>
          <p:cNvSpPr>
            <a:spLocks noChangeArrowheads="1"/>
          </p:cNvSpPr>
          <p:nvPr/>
        </p:nvSpPr>
        <p:spPr bwMode="auto">
          <a:xfrm>
            <a:off x="1187449" y="1901032"/>
            <a:ext cx="23034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every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beds</a:t>
            </a:r>
          </a:p>
          <a:p>
            <a:pPr algn="ctr"/>
            <a:endParaRPr lang="el-G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jobs 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created 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5 - Ορθογώνιο"/>
          <p:cNvSpPr>
            <a:spLocks noChangeArrowheads="1"/>
          </p:cNvSpPr>
          <p:nvPr/>
        </p:nvSpPr>
        <p:spPr bwMode="auto">
          <a:xfrm>
            <a:off x="1258887" y="3845719"/>
            <a:ext cx="2305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every</a:t>
            </a:r>
            <a:endParaRPr lang="el-GR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beds</a:t>
            </a:r>
          </a:p>
          <a:p>
            <a:pPr algn="ctr"/>
            <a:endParaRPr lang="el-GR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jobs </a:t>
            </a:r>
          </a:p>
          <a:p>
            <a:pPr algn="ctr"/>
            <a:r>
              <a:rPr lang="en-US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created </a:t>
            </a:r>
            <a:endParaRPr lang="el-GR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4148925" y="533449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Human Factor: Employment in Tourism</a:t>
            </a:r>
          </a:p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Beds </a:t>
            </a:r>
            <a:r>
              <a:rPr lang="en-US" sz="2000" b="1" dirty="0" err="1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vs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 Employment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01208"/>
            <a:ext cx="914073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043" y="792399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Brand Positioning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/>
          <a:stretch>
            <a:fillRect/>
          </a:stretch>
        </p:blipFill>
        <p:spPr bwMode="auto">
          <a:xfrm>
            <a:off x="0" y="1844675"/>
            <a:ext cx="9078597" cy="47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6 - Ομάδα"/>
          <p:cNvGrpSpPr>
            <a:grpSpLocks/>
          </p:cNvGrpSpPr>
          <p:nvPr/>
        </p:nvGrpSpPr>
        <p:grpSpPr bwMode="auto">
          <a:xfrm>
            <a:off x="107950" y="446088"/>
            <a:ext cx="2122464" cy="1441703"/>
            <a:chOff x="0" y="1772816"/>
            <a:chExt cx="1979712" cy="120221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0"/>
            <a:stretch>
              <a:fillRect/>
            </a:stretch>
          </p:blipFill>
          <p:spPr bwMode="auto">
            <a:xfrm>
              <a:off x="0" y="2348880"/>
              <a:ext cx="1691680" cy="626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60"/>
            <a:stretch>
              <a:fillRect/>
            </a:stretch>
          </p:blipFill>
          <p:spPr bwMode="auto">
            <a:xfrm>
              <a:off x="179512" y="1772816"/>
              <a:ext cx="1800200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"/>
            <a:ext cx="140038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grpSp>
        <p:nvGrpSpPr>
          <p:cNvPr id="9" name="37 - Ομάδα"/>
          <p:cNvGrpSpPr>
            <a:grpSpLocks/>
          </p:cNvGrpSpPr>
          <p:nvPr/>
        </p:nvGrpSpPr>
        <p:grpSpPr bwMode="auto">
          <a:xfrm>
            <a:off x="35818" y="980727"/>
            <a:ext cx="5904334" cy="5877273"/>
            <a:chOff x="1485611" y="944994"/>
            <a:chExt cx="6408738" cy="578441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611" y="944994"/>
              <a:ext cx="6408738" cy="46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621005" y="5886291"/>
              <a:ext cx="1758442" cy="32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00" b="1">
                  <a:solidFill>
                    <a:srgbClr val="336699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Explore your senses</a:t>
              </a:r>
              <a:endParaRPr lang="el-GR" sz="900" b="1">
                <a:solidFill>
                  <a:srgbClr val="336699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661068" y="5872002"/>
              <a:ext cx="1279525" cy="32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336699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’06</a:t>
              </a:r>
              <a:endParaRPr lang="el-GR" sz="900" b="1">
                <a:solidFill>
                  <a:srgbClr val="336699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621006" y="5529102"/>
              <a:ext cx="2184027" cy="32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00" b="1">
                  <a:solidFill>
                    <a:srgbClr val="336699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Live your myth in Greece</a:t>
              </a:r>
              <a:endParaRPr lang="el-GR" sz="900" b="1">
                <a:solidFill>
                  <a:srgbClr val="336699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635668" y="5511641"/>
              <a:ext cx="1279525" cy="32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336699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’05</a:t>
              </a:r>
              <a:endParaRPr lang="el-GR" sz="900" b="1">
                <a:solidFill>
                  <a:srgbClr val="336699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5597525"/>
              <a:ext cx="576262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 descr="eot_logo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50" y="6232525"/>
              <a:ext cx="107950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661068" y="6232365"/>
              <a:ext cx="1279525" cy="32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>
                  <a:solidFill>
                    <a:srgbClr val="336699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’07 - ‘08</a:t>
              </a:r>
              <a:endParaRPr lang="el-GR" sz="900" b="1">
                <a:solidFill>
                  <a:srgbClr val="336699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621005" y="6246652"/>
              <a:ext cx="1758442" cy="32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900" b="1">
                  <a:solidFill>
                    <a:srgbClr val="336699"/>
                  </a:solidFill>
                  <a:latin typeface="Times New Roman" pitchFamily="18" charset="0"/>
                  <a:ea typeface="ヒラギノ角ゴ Pro W3"/>
                  <a:cs typeface="ヒラギノ角ゴ Pro W3"/>
                </a:rPr>
                <a:t>The true experience</a:t>
              </a:r>
              <a:endParaRPr lang="el-GR" sz="900" b="1">
                <a:solidFill>
                  <a:srgbClr val="336699"/>
                </a:solidFill>
                <a:latin typeface="Times New Roman" pitchFamily="18" charset="0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60439" y="564649"/>
            <a:ext cx="169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Brands Used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9" y="640551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New Integrated Strategy is needed!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6 - Ορθογώνιο"/>
          <p:cNvSpPr/>
          <p:nvPr/>
        </p:nvSpPr>
        <p:spPr>
          <a:xfrm>
            <a:off x="755576" y="2708920"/>
            <a:ext cx="7884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Organizational and institutional reforms</a:t>
            </a:r>
          </a:p>
          <a:p>
            <a:pPr>
              <a:defRPr/>
            </a:pPr>
            <a:endParaRPr lang="el-GR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Tourism supply management 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el-GR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Tourism demand management 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8104522" cy="43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34076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Supply </a:t>
            </a:r>
            <a:r>
              <a:rPr lang="en-US" sz="2000" b="1" dirty="0" err="1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vs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 Demand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4783939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449611" y="458"/>
            <a:ext cx="4691126" cy="5300749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3995936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3411" y="74787"/>
            <a:ext cx="7772400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TRENDS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71710" y="558975"/>
            <a:ext cx="8424936" cy="559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Did you know that…?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Travel &amp; Tourism contributes more to GDP than automotive manufacturing in every region of the world.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With 98 million people directly employed in 2011, this industry directly employs: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6 times more people than automotive manufacturing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5 times more than chemicals manufacturing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4 times more than mining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Travel &amp;Tourism supports more jobs than the automotive and chemicals manufacturing industries combined across every region of the world.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In every region of the world, T&amp;T directly supports more jobs than the financial services, communications and mining industries.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For every one dollar spent on Travel &amp; Tourism, 3.2 dollars are generated in GDP across the entire economy.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libri"/>
                <a:cs typeface="Times New Roman"/>
              </a:rPr>
              <a:t>• 1 million dollars in tourism sales generates twice as many jobs than the same 1 million dollars in financial services, communications and automotive manufacturing.</a:t>
            </a:r>
            <a:endParaRPr lang="el-GR" sz="16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and the Environment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2090172"/>
            <a:ext cx="874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 the absence of an attractive environment, there would be little tourism.</a:t>
            </a:r>
          </a:p>
          <a:p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Ranging from the basic attractions of sun, sea and sand to the </a:t>
            </a: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undoubted appeal </a:t>
            </a:r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of historic sites and structures, the environment is the foundation </a:t>
            </a: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of tourism</a:t>
            </a:r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el-GR" sz="24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1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 2"/>
          <p:cNvSpPr/>
          <p:nvPr/>
        </p:nvSpPr>
        <p:spPr>
          <a:xfrm>
            <a:off x="-1" y="2136339"/>
            <a:ext cx="91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because of the highly dynamic nature of the coastal environment and </a:t>
            </a: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the significance </a:t>
            </a:r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of mangroves and the limited coral sand supply for </a:t>
            </a: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island beaches </a:t>
            </a:r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 particular, any development which interferes with the </a:t>
            </a: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natural system </a:t>
            </a:r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may have severe consequences for the long-term stability of </a:t>
            </a: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the environment</a:t>
            </a:r>
            <a:r>
              <a:rPr lang="en-US" sz="2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el-GR" sz="24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and the Environment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0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Impacts of tourism in the environment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764704"/>
            <a:ext cx="903323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erosion, where vegetation clearance exposes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land to storms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, and building activity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makes land more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vulnerable to erosion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impacts on ground 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water -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the </a:t>
            </a:r>
            <a:r>
              <a:rPr lang="en-US" sz="2000" b="1" dirty="0" err="1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salination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 of fresh ground water sources, which are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usually in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limited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supply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sewage outfall into shallow waters, which cause nutrients 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to build </a:t>
            </a: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up and algal growth that 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leads to </a:t>
            </a:r>
            <a:r>
              <a:rPr lang="en-US" sz="20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eutrofication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of the sea water and damage to the aquifer.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T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he </a:t>
            </a: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modification of mangrove swamps 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leads </a:t>
            </a: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to loss of ecological diversity and a rich environment </a:t>
            </a: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for wildlife</a:t>
            </a: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. </a:t>
            </a:r>
            <a:endParaRPr lang="en-US" sz="2000" b="1" dirty="0" smtClean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environmental degradation and pollution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the </a:t>
            </a: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destruction of habitats and ecosystems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the </a:t>
            </a:r>
            <a:r>
              <a:rPr lang="en-US" sz="2000" b="1" dirty="0">
                <a:solidFill>
                  <a:srgbClr val="31849B"/>
                </a:solidFill>
                <a:ea typeface="Times New Roman"/>
                <a:cs typeface="Times New Roman"/>
              </a:rPr>
              <a:t>loss of coastal and marine resources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coastal pollution</a:t>
            </a:r>
            <a:endParaRPr lang="en-US" sz="2000" b="1" dirty="0">
              <a:solidFill>
                <a:srgbClr val="31849B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3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6945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spcBef>
                <a:spcPts val="720"/>
              </a:spcBef>
              <a:spcAft>
                <a:spcPts val="720"/>
              </a:spcAft>
            </a:pPr>
            <a:r>
              <a:rPr lang="en-US" sz="2400" b="1" dirty="0">
                <a:solidFill>
                  <a:srgbClr val="31849B"/>
                </a:solidFill>
                <a:ea typeface="Times New Roman"/>
                <a:cs typeface="Times New Roman"/>
              </a:rPr>
              <a:t>Impacts of tourism in the </a:t>
            </a:r>
            <a:r>
              <a:rPr lang="en-US" sz="2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environment:</a:t>
            </a:r>
          </a:p>
          <a:p>
            <a:pPr indent="457200" algn="r"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The island case</a:t>
            </a:r>
            <a:endParaRPr lang="en-US" sz="2400" b="1" dirty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0" y="303902"/>
            <a:ext cx="9033232" cy="582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As island ecosystems are characterized by limited </a:t>
            </a: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space, species , limited and scarce resources.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architectural pollution owing to the effect of inappropriate </a:t>
            </a: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hotel development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on the traditional landscape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effect of ribbon development and urban sprawl in </a:t>
            </a: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the absence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of planning and development restrictions </a:t>
            </a:r>
            <a:endParaRPr lang="en-US" b="1" dirty="0" smtClean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resort infrastructure becomes overloaded and breaks </a:t>
            </a: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down in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periods of peak usage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tourists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become segregated from local residents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good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quality agricultural land may be lost to </a:t>
            </a: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tourist development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ecosystem changes</a:t>
            </a:r>
            <a:endParaRPr lang="en-US" b="1" dirty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traffic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congestion may result in resort areas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local ecosystem may be polluted from sewage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litter </a:t>
            </a:r>
            <a:r>
              <a:rPr lang="en-US" b="1" dirty="0">
                <a:solidFill>
                  <a:srgbClr val="31849B"/>
                </a:solidFill>
                <a:ea typeface="Times New Roman"/>
                <a:cs typeface="Times New Roman"/>
              </a:rPr>
              <a:t>and too many visitors in the peak season.</a:t>
            </a:r>
            <a:endParaRPr lang="el-GR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3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&amp; land Uses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161" y="6388725"/>
            <a:ext cx="81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UNEP, Atlas of our changing environment 2005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0736" cy="46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3373" y="5517232"/>
            <a:ext cx="9168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Drastic land use changes in the Campo de </a:t>
            </a:r>
            <a:r>
              <a:rPr lang="en-US" sz="1400" b="1" dirty="0" err="1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Dalias</a:t>
            </a:r>
            <a:r>
              <a:rPr lang="en-US" sz="1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 in Andalusia, Spain over a 30 years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period. Tourism and agricultural has </a:t>
            </a:r>
            <a:r>
              <a:rPr lang="en-US" sz="1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been followed by extensive groundwater pumping to meet irrigation water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needs.</a:t>
            </a:r>
          </a:p>
          <a:p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1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Spain is the largest exporter in the EU for fresh fruits and vegetables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and the second most visited country!</a:t>
            </a:r>
            <a:endParaRPr lang="el-GR" sz="14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7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and the Environment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764704"/>
            <a:ext cx="90332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The geography of Greece consists of a very large number of small islands and a hilly or mountainous terrain with steep slopes. More than 40% of the land is over 500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meters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 altitude, with several peaks reaching an elevation of more than 2,000 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meters. </a:t>
            </a:r>
            <a:endParaRPr lang="en-US" sz="2000" b="1" dirty="0" smtClean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Greece’s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extensive coastline ‑the longest in Europe with its nearly 14,000 km length is equally distributed between the mainland and some 3,000 islands which cover approximately 20% of the territory. These physical characteristics have economic repercussions in terms of transport infrastructure and represent a significant challenge regarding sustainable land use. 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7046723" cy="68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3982" y="6493637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YPEXODE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19872" y="1"/>
            <a:ext cx="5720864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Land Uses in Greece</a:t>
            </a: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290502"/>
            <a:ext cx="3312368" cy="350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 dirty="0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0737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4482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 a growing and dynamic sector like tourism in Greece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 this information of land uses enough in order to formulate policies for tourism?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Batang"/>
                <a:cs typeface="Times New Roman"/>
              </a:rPr>
              <a:t>References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55" y="620688"/>
            <a:ext cx="89612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Internet Resources: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4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Association of Greek Tourism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Enterprises.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  <a:hlinkClick r:id="rId2"/>
              </a:rPr>
              <a:t>www.sete.gr</a:t>
            </a:r>
            <a:endParaRPr lang="en-US" sz="1400" b="1" dirty="0" smtClean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Ministry of tourism.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  <a:hlinkClick r:id="rId3"/>
              </a:rPr>
              <a:t>www.gov.gnto.gr</a:t>
            </a:r>
            <a:endParaRPr lang="en-US" sz="1400" b="1" dirty="0" smtClean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Hellenic Statistical Authority </a:t>
            </a:r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  <a:hlinkClick r:id="rId4"/>
              </a:rPr>
              <a:t>www.statistics.gr</a:t>
            </a:r>
            <a:endParaRPr lang="en-US" sz="1400" b="1" dirty="0" smtClean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72.	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Sachs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A (2010)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The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Travel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Gold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Rush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2020. Διαθέσιμο στη διεύθυνση: www.oef.com/free/pdfs/travelgoldrush2020.pdf . [Ημερομηνία τελευταίας επίσκεψης 24 Ιουνίου 2013].</a:t>
            </a:r>
            <a:endParaRPr lang="en-US" sz="1400" b="1" dirty="0" smtClean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14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  <a:p>
            <a:pPr algn="just"/>
            <a:r>
              <a:rPr lang="en-US" sz="1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Selected Bibliography: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Coccossis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H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.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, </a:t>
            </a: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Constantoglou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M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.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, 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(2006). The Use of Typologies in Tourism Planning: Problems and Conflicts, 46th Congress of the European Regional Science Association (ERSA), Volos, Greece. 10th most downloaded article in ERSA conferences.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Coccossis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H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.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, </a:t>
            </a: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Constantoglou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M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.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, 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(2005). The Need of Spatial Typologies in Tourism Planning and Policy Making - The Greek Case, 45th Congress of the European Regional Science Association (ERSA), Amsterdam, Netherlands.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Constantoglou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 M. , (2009), The creation of a supply tourism typology for the Greek coastal area with the use of GIS and </a:t>
            </a:r>
            <a:r>
              <a:rPr lang="en-US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FcM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 for planning purposes, 4th International Scientific Conference of the University of the Aegean, Planning for the Future - Learning from the Past: Contemporary Developments in Travel, Tourism Hospitality, </a:t>
            </a:r>
            <a:r>
              <a:rPr lang="en-US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Rodos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 Island, Greece.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Constantoglou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M.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(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2003). Tourism Typologies for Coastal Areas and the use of GIS: The case of Greece, Association of American Geographers (AAG) 2003 Annual Meeting, New Orleans, USA, First Award in Student Paper Competition.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Coccossis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, H. &amp; </a:t>
            </a:r>
            <a:r>
              <a:rPr lang="en-US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Nijkamp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, P., 1995. Sustainable Tourism, London :</a:t>
            </a:r>
            <a:r>
              <a:rPr lang="en-US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Avebury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Debbage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, K., &amp; </a:t>
            </a:r>
            <a:r>
              <a:rPr lang="en-US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Ioannides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, D., 2004. The cultural turn? Toward a more critical economic Geography of Tourism. In A. Lew, C.M. Hall, and A.M. Williams (Eds.), A companion to tourism (pp. 99-109). Oxford: Blackwell Publishing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Terkenli T.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&amp; </a:t>
            </a: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d'Hauteserre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Anne-Marie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(</a:t>
            </a:r>
            <a:r>
              <a:rPr lang="en-US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eds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)(2006) Landscapes of a New Cultural Economy of Space, Landscape 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Series</a:t>
            </a:r>
            <a:r>
              <a:rPr lang="en-US" sz="1400" b="1" smtClean="0">
                <a:solidFill>
                  <a:srgbClr val="31849B"/>
                </a:solidFill>
                <a:ea typeface="Times New Roman"/>
                <a:cs typeface="Times New Roman"/>
              </a:rPr>
              <a:t>, Springer</a:t>
            </a:r>
            <a:endParaRPr lang="en-US" sz="1400" b="1" dirty="0" smtClean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Tribe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, J., 2006. The truth about tourism. Annals of Tourism Research 33(2), pp. 360–381</a:t>
            </a: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n-US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Yeoman </a:t>
            </a:r>
            <a:r>
              <a:rPr lang="en-US" sz="1400" b="1" dirty="0">
                <a:solidFill>
                  <a:srgbClr val="31849B"/>
                </a:solidFill>
                <a:ea typeface="Times New Roman"/>
                <a:cs typeface="Times New Roman"/>
              </a:rPr>
              <a:t>I., 2012. 2050: Tomorrows Tourist. Bristol: Channelview. </a:t>
            </a:r>
            <a:endParaRPr lang="en-US" sz="1400" b="1" dirty="0" smtClean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marL="182563" indent="-182563" algn="just">
              <a:buFont typeface="+mj-lt"/>
              <a:buAutoNum type="arabicPeriod"/>
            </a:pPr>
            <a:r>
              <a:rPr lang="el-GR" sz="1400" b="1" dirty="0" err="1" smtClean="0">
                <a:solidFill>
                  <a:srgbClr val="31849B"/>
                </a:solidFill>
                <a:ea typeface="Times New Roman"/>
                <a:cs typeface="Times New Roman"/>
              </a:rPr>
              <a:t>Τερκενλή</a:t>
            </a:r>
            <a:r>
              <a:rPr lang="el-GR" sz="1400" b="1" dirty="0" smtClean="0">
                <a:solidFill>
                  <a:srgbClr val="31849B"/>
                </a:solidFill>
                <a:ea typeface="Times New Roman"/>
                <a:cs typeface="Times New Roman"/>
              </a:rPr>
              <a:t> 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Θ.,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Κωνστάντογλου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Μ., (2007), Γεωγραφία του τουρισμού, στο Ανθρωπογεωγραφία: Άνθρωπος, Κοινωνία και Χώρος, Θεανώ Σ.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Τερκενλή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, Θεόδωρος 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Ιωσηφίδης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 και Ιωάννης Χωριανόπουλος (</a:t>
            </a:r>
            <a:r>
              <a:rPr lang="el-GR" sz="1400" b="1" dirty="0" err="1">
                <a:solidFill>
                  <a:srgbClr val="31849B"/>
                </a:solidFill>
                <a:ea typeface="Times New Roman"/>
                <a:cs typeface="Times New Roman"/>
              </a:rPr>
              <a:t>επιμ</a:t>
            </a:r>
            <a:r>
              <a:rPr lang="el-GR" sz="1400" b="1" dirty="0">
                <a:solidFill>
                  <a:srgbClr val="31849B"/>
                </a:solidFill>
                <a:ea typeface="Times New Roman"/>
                <a:cs typeface="Times New Roman"/>
              </a:rPr>
              <a:t>.). Αθήνα: Εκδόσεις Κριτική. </a:t>
            </a:r>
            <a:endParaRPr lang="en-US" sz="1400" b="1" dirty="0">
              <a:solidFill>
                <a:srgbClr val="31849B"/>
              </a:solidFill>
              <a:ea typeface="Times New Roman"/>
              <a:cs typeface="Times New Roman"/>
            </a:endParaRPr>
          </a:p>
          <a:p>
            <a:pPr marL="182563" indent="-182563" algn="just">
              <a:buFont typeface="+mj-lt"/>
              <a:buAutoNum type="arabicPeriod"/>
            </a:pPr>
            <a:endParaRPr lang="en-US" sz="1400" b="1" dirty="0" smtClean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5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Untitled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1401" y="40050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Thank you for your attention, I wish you a successful Summer School and I hope you enjoy your stay in Lesvos.</a:t>
            </a:r>
          </a:p>
        </p:txBody>
      </p:sp>
    </p:spTree>
    <p:extLst>
      <p:ext uri="{BB962C8B-B14F-4D97-AF65-F5344CB8AC3E}">
        <p14:creationId xmlns:p14="http://schemas.microsoft.com/office/powerpoint/2010/main" val="13306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4783939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449611" y="458"/>
            <a:ext cx="4691126" cy="5300749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3995936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3411" y="74787"/>
            <a:ext cx="7772400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TRENDS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8358"/>
            <a:ext cx="4824536" cy="5583117"/>
          </a:xfrm>
          <a:prstGeom prst="rect">
            <a:avLst/>
          </a:prstGeom>
        </p:spPr>
      </p:pic>
      <p:sp>
        <p:nvSpPr>
          <p:cNvPr id="13" name="Πλαίσιο κειμένου 2"/>
          <p:cNvSpPr txBox="1">
            <a:spLocks noChangeArrowheads="1"/>
          </p:cNvSpPr>
          <p:nvPr/>
        </p:nvSpPr>
        <p:spPr bwMode="auto">
          <a:xfrm>
            <a:off x="4814919" y="441413"/>
            <a:ext cx="4221578" cy="892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Exports </a:t>
            </a:r>
            <a:r>
              <a:rPr lang="el-GR" sz="1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2010-2011.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Source</a:t>
            </a:r>
            <a:r>
              <a:rPr lang="el-GR" sz="16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WTO</a:t>
            </a: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, 2012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6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22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4783939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449611" y="458"/>
            <a:ext cx="4691126" cy="5300749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3488617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3411" y="74787"/>
            <a:ext cx="7772400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TRENDS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5076056" cy="5784915"/>
          </a:xfrm>
          <a:prstGeom prst="rect">
            <a:avLst/>
          </a:prstGeom>
        </p:spPr>
      </p:pic>
      <p:sp>
        <p:nvSpPr>
          <p:cNvPr id="13" name="Πλαίσιο κειμένου 2"/>
          <p:cNvSpPr txBox="1">
            <a:spLocks noChangeArrowheads="1"/>
          </p:cNvSpPr>
          <p:nvPr/>
        </p:nvSpPr>
        <p:spPr bwMode="auto">
          <a:xfrm>
            <a:off x="4453394" y="874654"/>
            <a:ext cx="4683560" cy="711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Σχήμα 3: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Export in travel and Tourism 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2010-2011</a:t>
            </a: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Source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WTO</a:t>
            </a: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, 2012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74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4783939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449611" y="458"/>
            <a:ext cx="4691126" cy="5300749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0737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3411" y="74787"/>
            <a:ext cx="7772400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TRENDS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2" y="558975"/>
            <a:ext cx="8113044" cy="4241625"/>
          </a:xfrm>
          <a:prstGeom prst="rect">
            <a:avLst/>
          </a:prstGeom>
        </p:spPr>
      </p:pic>
      <p:sp>
        <p:nvSpPr>
          <p:cNvPr id="11" name="Πλαίσιο κειμένου 2"/>
          <p:cNvSpPr txBox="1">
            <a:spLocks noChangeArrowheads="1"/>
          </p:cNvSpPr>
          <p:nvPr/>
        </p:nvSpPr>
        <p:spPr bwMode="auto">
          <a:xfrm>
            <a:off x="881868" y="558975"/>
            <a:ext cx="7118062" cy="966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Global International Arrivals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1995-2012.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Source</a:t>
            </a:r>
            <a:r>
              <a:rPr lang="el-GR" sz="14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WTO</a:t>
            </a: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, 2012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29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4783939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4449611" y="458"/>
            <a:ext cx="4691126" cy="5300749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0737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3411" y="74787"/>
            <a:ext cx="7772400" cy="4841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TRENDS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Εικόνα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0" y="404664"/>
            <a:ext cx="8329069" cy="46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620688"/>
            <a:ext cx="90364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6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6" name="Εικόνα 5" descr="Untitled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9" y="5301208"/>
            <a:ext cx="4356798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" y="1"/>
            <a:ext cx="914073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indent="457200" algn="ctr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4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Tourism in Greece: Basic Figures</a:t>
            </a:r>
            <a:endParaRPr lang="el-GR" sz="1400" dirty="0">
              <a:effectLst/>
              <a:latin typeface="Times New Roman"/>
              <a:ea typeface="Batang"/>
            </a:endParaRPr>
          </a:p>
          <a:p>
            <a:pPr algn="ctr">
              <a:spcAft>
                <a:spcPts val="0"/>
              </a:spcAft>
            </a:pPr>
            <a:r>
              <a:rPr lang="el-GR" sz="1400" dirty="0">
                <a:solidFill>
                  <a:srgbClr val="333333"/>
                </a:solidFill>
                <a:effectLst/>
                <a:latin typeface="Verdana"/>
                <a:ea typeface="Batang"/>
                <a:cs typeface="Arial"/>
              </a:rPr>
              <a:t> </a:t>
            </a:r>
            <a:endParaRPr lang="el-GR" sz="1400" dirty="0">
              <a:effectLst/>
              <a:latin typeface="Verdana"/>
              <a:ea typeface="Batang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3779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Data</a:t>
            </a:r>
            <a:r>
              <a:rPr lang="en-US" sz="1600" dirty="0" smtClean="0"/>
              <a:t> </a:t>
            </a:r>
            <a:r>
              <a:rPr lang="en-US" sz="2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Source</a:t>
            </a:r>
            <a:r>
              <a:rPr lang="en-US" sz="2000" b="1" dirty="0" smtClean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: SETE</a:t>
            </a:r>
            <a:endParaRPr lang="el-GR" sz="2000" b="1" dirty="0">
              <a:solidFill>
                <a:srgbClr val="31849B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6 - Ορθογώνιο"/>
          <p:cNvSpPr>
            <a:spLocks noChangeArrowheads="1"/>
          </p:cNvSpPr>
          <p:nvPr/>
        </p:nvSpPr>
        <p:spPr bwMode="auto">
          <a:xfrm>
            <a:off x="1042988" y="4797425"/>
            <a:ext cx="20050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Source</a:t>
            </a:r>
            <a:r>
              <a:rPr lang="el-GR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: WTTC,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Bank of Greece</a:t>
            </a:r>
            <a:endParaRPr lang="el-GR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63134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1300</Words>
  <Application>Microsoft Office PowerPoint</Application>
  <PresentationFormat>Προβολή στην οθόνη (4:3)</PresentationFormat>
  <Paragraphs>207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KEKANAL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NONE</dc:creator>
  <cp:lastModifiedBy>mkon</cp:lastModifiedBy>
  <cp:revision>33</cp:revision>
  <dcterms:created xsi:type="dcterms:W3CDTF">2013-04-08T12:29:34Z</dcterms:created>
  <dcterms:modified xsi:type="dcterms:W3CDTF">2013-07-13T05:46:54Z</dcterms:modified>
</cp:coreProperties>
</file>